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684" r:id="rId4"/>
  </p:sldMasterIdLst>
  <p:notesMasterIdLst>
    <p:notesMasterId r:id="rId48"/>
  </p:notesMasterIdLst>
  <p:sldIdLst>
    <p:sldId id="256" r:id="rId5"/>
    <p:sldId id="494" r:id="rId6"/>
    <p:sldId id="414" r:id="rId7"/>
    <p:sldId id="497" r:id="rId8"/>
    <p:sldId id="514" r:id="rId9"/>
    <p:sldId id="518" r:id="rId10"/>
    <p:sldId id="519" r:id="rId11"/>
    <p:sldId id="515" r:id="rId12"/>
    <p:sldId id="516" r:id="rId13"/>
    <p:sldId id="517" r:id="rId14"/>
    <p:sldId id="298" r:id="rId15"/>
    <p:sldId id="520" r:id="rId16"/>
    <p:sldId id="521" r:id="rId17"/>
    <p:sldId id="430" r:id="rId18"/>
    <p:sldId id="524" r:id="rId19"/>
    <p:sldId id="500" r:id="rId20"/>
    <p:sldId id="523" r:id="rId21"/>
    <p:sldId id="479" r:id="rId22"/>
    <p:sldId id="522" r:id="rId23"/>
    <p:sldId id="525" r:id="rId24"/>
    <p:sldId id="278" r:id="rId25"/>
    <p:sldId id="527" r:id="rId26"/>
    <p:sldId id="532" r:id="rId27"/>
    <p:sldId id="533" r:id="rId28"/>
    <p:sldId id="511" r:id="rId29"/>
    <p:sldId id="464" r:id="rId30"/>
    <p:sldId id="528" r:id="rId31"/>
    <p:sldId id="529" r:id="rId32"/>
    <p:sldId id="495" r:id="rId33"/>
    <p:sldId id="526" r:id="rId34"/>
    <p:sldId id="484" r:id="rId35"/>
    <p:sldId id="499" r:id="rId36"/>
    <p:sldId id="530" r:id="rId37"/>
    <p:sldId id="347" r:id="rId38"/>
    <p:sldId id="350" r:id="rId39"/>
    <p:sldId id="352" r:id="rId40"/>
    <p:sldId id="480" r:id="rId41"/>
    <p:sldId id="450" r:id="rId42"/>
    <p:sldId id="481" r:id="rId43"/>
    <p:sldId id="531" r:id="rId44"/>
    <p:sldId id="353" r:id="rId45"/>
    <p:sldId id="483" r:id="rId46"/>
    <p:sldId id="467"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DE925E-DFB6-4685-BA44-05236BD3D6BC}">
          <p14:sldIdLst>
            <p14:sldId id="256"/>
            <p14:sldId id="494"/>
            <p14:sldId id="414"/>
            <p14:sldId id="497"/>
            <p14:sldId id="514"/>
            <p14:sldId id="518"/>
            <p14:sldId id="519"/>
            <p14:sldId id="515"/>
            <p14:sldId id="516"/>
            <p14:sldId id="517"/>
            <p14:sldId id="298"/>
            <p14:sldId id="520"/>
            <p14:sldId id="521"/>
            <p14:sldId id="430"/>
            <p14:sldId id="524"/>
            <p14:sldId id="500"/>
            <p14:sldId id="523"/>
            <p14:sldId id="479"/>
            <p14:sldId id="522"/>
            <p14:sldId id="525"/>
            <p14:sldId id="278"/>
            <p14:sldId id="527"/>
            <p14:sldId id="532"/>
            <p14:sldId id="533"/>
            <p14:sldId id="511"/>
            <p14:sldId id="464"/>
            <p14:sldId id="528"/>
            <p14:sldId id="529"/>
            <p14:sldId id="495"/>
            <p14:sldId id="526"/>
            <p14:sldId id="484"/>
            <p14:sldId id="499"/>
            <p14:sldId id="530"/>
            <p14:sldId id="347"/>
            <p14:sldId id="350"/>
            <p14:sldId id="352"/>
            <p14:sldId id="480"/>
            <p14:sldId id="450"/>
            <p14:sldId id="481"/>
            <p14:sldId id="531"/>
            <p14:sldId id="353"/>
            <p14:sldId id="483"/>
            <p14:sldId id="467"/>
          </p14:sldIdLst>
        </p14:section>
      </p14:sectionLst>
    </p:ex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584">
          <p15:clr>
            <a:srgbClr val="A4A3A4"/>
          </p15:clr>
        </p15:guide>
        <p15:guide id="4" orient="horz" pos="1728">
          <p15:clr>
            <a:srgbClr val="A4A3A4"/>
          </p15:clr>
        </p15:guide>
        <p15:guide id="5" pos="2880">
          <p15:clr>
            <a:srgbClr val="A4A3A4"/>
          </p15:clr>
        </p15:guide>
        <p15:guide id="6" pos="288">
          <p15:clr>
            <a:srgbClr val="A4A3A4"/>
          </p15:clr>
        </p15:guide>
        <p15:guide id="7" pos="547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ccini, Paula" initials="PM" lastIdx="10" clrIdx="0"/>
  <p:cmAuthor id="1" name="Allen, Sarah" initials="A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A00"/>
    <a:srgbClr val="91B44A"/>
    <a:srgbClr val="04A200"/>
    <a:srgbClr val="85A644"/>
    <a:srgbClr val="898989"/>
    <a:srgbClr val="22518A"/>
    <a:srgbClr val="05D600"/>
    <a:srgbClr val="CC0000"/>
    <a:srgbClr val="FF00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CE7966-7FC9-485D-A5BB-512319D0905C}" v="119" dt="2020-07-29T16:31:33.0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54" autoAdjust="0"/>
    <p:restoredTop sz="90943" autoAdjust="0"/>
  </p:normalViewPr>
  <p:slideViewPr>
    <p:cSldViewPr>
      <p:cViewPr varScale="1">
        <p:scale>
          <a:sx n="104" d="100"/>
          <a:sy n="104" d="100"/>
        </p:scale>
        <p:origin x="1422" y="72"/>
      </p:cViewPr>
      <p:guideLst>
        <p:guide orient="horz" pos="2160"/>
        <p:guide orient="horz" pos="1008"/>
        <p:guide orient="horz" pos="1584"/>
        <p:guide orient="horz" pos="1728"/>
        <p:guide pos="2880"/>
        <p:guide pos="288"/>
        <p:guide pos="5472"/>
      </p:guideLst>
    </p:cSldViewPr>
  </p:slideViewPr>
  <p:outlineViewPr>
    <p:cViewPr>
      <p:scale>
        <a:sx n="33" d="100"/>
        <a:sy n="33" d="100"/>
      </p:scale>
      <p:origin x="0" y="-3464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4" d="100"/>
          <a:sy n="64" d="100"/>
        </p:scale>
        <p:origin x="3158"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a:defRPr sz="1200"/>
            </a:lvl1pPr>
          </a:lstStyle>
          <a:p>
            <a:fld id="{50EB703F-49C7-4250-A429-2B985EB4C1E6}" type="datetimeFigureOut">
              <a:rPr lang="en-US" smtClean="0"/>
              <a:t>7/31/2020</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lstStyle/>
          <a:p>
            <a:pPr lvl="0"/>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a:defRPr sz="1200"/>
            </a:lvl1pPr>
          </a:lstStyle>
          <a:p>
            <a:fld id="{2A17FB5D-8A83-415A-B301-4CB46F55847B}" type="slidenum">
              <a:rPr lang="en-US" smtClean="0"/>
              <a:t>‹#›</a:t>
            </a:fld>
            <a:endParaRPr lang="en-US" dirty="0"/>
          </a:p>
        </p:txBody>
      </p:sp>
    </p:spTree>
    <p:extLst>
      <p:ext uri="{BB962C8B-B14F-4D97-AF65-F5344CB8AC3E}">
        <p14:creationId xmlns:p14="http://schemas.microsoft.com/office/powerpoint/2010/main" val="1077899152"/>
      </p:ext>
    </p:extLst>
  </p:cSld>
  <p:clrMap bg1="lt1" tx1="dk1" bg2="lt2" tx2="dk2" accent1="accent1" accent2="accent2" accent3="accent3" accent4="accent4" accent5="accent5" accent6="accent6" hlink="hlink" folHlink="folHlink"/>
  <p:notesStyle>
    <a:lvl1pPr marL="0" marR="0" indent="0" algn="l" defTabSz="914400" rtl="0" eaLnBrk="1" fontAlgn="auto" latinLnBrk="0" hangingPunct="1">
      <a:lnSpc>
        <a:spcPct val="100000"/>
      </a:lnSpc>
      <a:spcBef>
        <a:spcPts val="0"/>
      </a:spcBef>
      <a:spcAft>
        <a:spcPts val="0"/>
      </a:spcAft>
      <a:buClrTx/>
      <a:buSzTx/>
      <a:buFontTx/>
      <a:buNone/>
      <a:tabLst/>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endParaRPr lang="en-US" sz="1800" b="0" dirty="0">
              <a:latin typeface="+mn-l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0</a:t>
            </a:fld>
            <a:endParaRPr lang="en-US" dirty="0"/>
          </a:p>
        </p:txBody>
      </p:sp>
    </p:spTree>
    <p:extLst>
      <p:ext uri="{BB962C8B-B14F-4D97-AF65-F5344CB8AC3E}">
        <p14:creationId xmlns:p14="http://schemas.microsoft.com/office/powerpoint/2010/main" val="3945425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7FB5D-8A83-415A-B301-4CB46F55847B}" type="slidenum">
              <a:rPr lang="en-US" smtClean="0"/>
              <a:t>30</a:t>
            </a:fld>
            <a:endParaRPr lang="en-US" dirty="0"/>
          </a:p>
        </p:txBody>
      </p:sp>
    </p:spTree>
    <p:extLst>
      <p:ext uri="{BB962C8B-B14F-4D97-AF65-F5344CB8AC3E}">
        <p14:creationId xmlns:p14="http://schemas.microsoft.com/office/powerpoint/2010/main" val="1932318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17FB5D-8A83-415A-B301-4CB46F55847B}" type="slidenum">
              <a:rPr lang="en-US" smtClean="0"/>
              <a:t>31</a:t>
            </a:fld>
            <a:endParaRPr lang="en-US" dirty="0"/>
          </a:p>
        </p:txBody>
      </p:sp>
    </p:spTree>
    <p:extLst>
      <p:ext uri="{BB962C8B-B14F-4D97-AF65-F5344CB8AC3E}">
        <p14:creationId xmlns:p14="http://schemas.microsoft.com/office/powerpoint/2010/main" val="602447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303">
              <a:lnSpc>
                <a:spcPct val="200000"/>
              </a:lnSpc>
            </a:pPr>
            <a:r>
              <a:rPr lang="en-US" sz="1800" baseline="0" dirty="0"/>
              <a:t>.</a:t>
            </a:r>
          </a:p>
          <a:p>
            <a:pPr defTabSz="913303">
              <a:lnSpc>
                <a:spcPct val="200000"/>
              </a:lnSpc>
            </a:pPr>
            <a:endParaRPr lang="en-US" baseline="0" dirty="0"/>
          </a:p>
          <a:p>
            <a:pPr lvl="0"/>
            <a:endParaRPr lang="en-US" baseline="0" dirty="0"/>
          </a:p>
        </p:txBody>
      </p:sp>
      <p:sp>
        <p:nvSpPr>
          <p:cNvPr id="4" name="Slide Number Placeholder 3"/>
          <p:cNvSpPr>
            <a:spLocks noGrp="1"/>
          </p:cNvSpPr>
          <p:nvPr>
            <p:ph type="sldNum" sz="quarter" idx="10"/>
          </p:nvPr>
        </p:nvSpPr>
        <p:spPr/>
        <p:txBody>
          <a:bodyPr/>
          <a:lstStyle/>
          <a:p>
            <a:fld id="{2A17FB5D-8A83-415A-B301-4CB46F55847B}" type="slidenum">
              <a:rPr lang="en-US" smtClean="0"/>
              <a:t>33</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200000"/>
              </a:lnSpc>
            </a:pPr>
            <a:endParaRPr lang="en-US" sz="1800" baseline="0" dirty="0">
              <a:latin typeface="+mn-lt"/>
            </a:endParaRPr>
          </a:p>
          <a:p>
            <a:pPr lvl="1"/>
            <a:endParaRPr lang="en-US" baseline="0" dirty="0"/>
          </a:p>
        </p:txBody>
      </p:sp>
      <p:sp>
        <p:nvSpPr>
          <p:cNvPr id="4" name="Slide Number Placeholder 3"/>
          <p:cNvSpPr>
            <a:spLocks noGrp="1"/>
          </p:cNvSpPr>
          <p:nvPr>
            <p:ph type="sldNum" sz="quarter" idx="10"/>
          </p:nvPr>
        </p:nvSpPr>
        <p:spPr/>
        <p:txBody>
          <a:bodyPr/>
          <a:lstStyle/>
          <a:p>
            <a:fld id="{2A17FB5D-8A83-415A-B301-4CB46F55847B}" type="slidenum">
              <a:rPr lang="en-US" smtClean="0"/>
              <a:t>34</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dirty="0"/>
          </a:p>
        </p:txBody>
      </p:sp>
      <p:sp>
        <p:nvSpPr>
          <p:cNvPr id="4" name="Slide Number Placeholder 3"/>
          <p:cNvSpPr>
            <a:spLocks noGrp="1"/>
          </p:cNvSpPr>
          <p:nvPr>
            <p:ph type="sldNum" sz="quarter" idx="10"/>
          </p:nvPr>
        </p:nvSpPr>
        <p:spPr/>
        <p:txBody>
          <a:bodyPr/>
          <a:lstStyle/>
          <a:p>
            <a:fld id="{2A17FB5D-8A83-415A-B301-4CB46F55847B}" type="slidenum">
              <a:rPr lang="en-US" smtClean="0"/>
              <a:t>35</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Bef>
                <a:spcPts val="599"/>
              </a:spcBef>
              <a:buClr>
                <a:srgbClr val="4F81BD"/>
              </a:buClr>
              <a:tabLst>
                <a:tab pos="182661" algn="l"/>
              </a:tabLst>
              <a:defRPr/>
            </a:pPr>
            <a:endParaRPr lang="en-US" baseline="0" dirty="0"/>
          </a:p>
        </p:txBody>
      </p:sp>
      <p:sp>
        <p:nvSpPr>
          <p:cNvPr id="4" name="Slide Number Placeholder 3"/>
          <p:cNvSpPr>
            <a:spLocks noGrp="1"/>
          </p:cNvSpPr>
          <p:nvPr>
            <p:ph type="sldNum" sz="quarter" idx="10"/>
          </p:nvPr>
        </p:nvSpPr>
        <p:spPr/>
        <p:txBody>
          <a:bodyPr/>
          <a:lstStyle/>
          <a:p>
            <a:fld id="{2A17FB5D-8A83-415A-B301-4CB46F55847B}" type="slidenum">
              <a:rPr lang="en-US" smtClean="0"/>
              <a:t>36</a:t>
            </a:fld>
            <a:endParaRPr lang="en-US" dirty="0"/>
          </a:p>
        </p:txBody>
      </p:sp>
    </p:spTree>
    <p:extLst>
      <p:ext uri="{BB962C8B-B14F-4D97-AF65-F5344CB8AC3E}">
        <p14:creationId xmlns:p14="http://schemas.microsoft.com/office/powerpoint/2010/main" val="182011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dirty="0"/>
          </a:p>
        </p:txBody>
      </p:sp>
      <p:sp>
        <p:nvSpPr>
          <p:cNvPr id="4" name="Slide Number Placeholder 3"/>
          <p:cNvSpPr>
            <a:spLocks noGrp="1"/>
          </p:cNvSpPr>
          <p:nvPr>
            <p:ph type="sldNum" sz="quarter" idx="10"/>
          </p:nvPr>
        </p:nvSpPr>
        <p:spPr/>
        <p:txBody>
          <a:bodyPr/>
          <a:lstStyle/>
          <a:p>
            <a:fld id="{2A17FB5D-8A83-415A-B301-4CB46F55847B}" type="slidenum">
              <a:rPr lang="en-US" smtClean="0"/>
              <a:t>37</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dirty="0"/>
          </a:p>
        </p:txBody>
      </p:sp>
      <p:sp>
        <p:nvSpPr>
          <p:cNvPr id="4" name="Slide Number Placeholder 3"/>
          <p:cNvSpPr>
            <a:spLocks noGrp="1"/>
          </p:cNvSpPr>
          <p:nvPr>
            <p:ph type="sldNum" sz="quarter" idx="10"/>
          </p:nvPr>
        </p:nvSpPr>
        <p:spPr/>
        <p:txBody>
          <a:bodyPr/>
          <a:lstStyle/>
          <a:p>
            <a:fld id="{2A17FB5D-8A83-415A-B301-4CB46F55847B}" type="slidenum">
              <a:rPr lang="en-US" smtClean="0"/>
              <a:t>38</a:t>
            </a:fld>
            <a:endParaRPr lang="en-US" dirty="0"/>
          </a:p>
        </p:txBody>
      </p:sp>
    </p:spTree>
    <p:extLst>
      <p:ext uri="{BB962C8B-B14F-4D97-AF65-F5344CB8AC3E}">
        <p14:creationId xmlns:p14="http://schemas.microsoft.com/office/powerpoint/2010/main" val="1698640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87724" indent="-513733">
              <a:buAutoNum type="romanLcParenBoth" startAt="3"/>
            </a:pPr>
            <a:endParaRPr lang="en-US" sz="1900" dirty="0">
              <a:latin typeface="Calibri" panose="020F0502020204030204" pitchFamily="34" charset="0"/>
              <a:cs typeface="Calibri" panose="020F0502020204030204" pitchFamily="34" charset="0"/>
            </a:endParaRPr>
          </a:p>
          <a:p>
            <a:pPr lvl="1"/>
            <a:endParaRPr lang="en-US" baseline="0" dirty="0"/>
          </a:p>
        </p:txBody>
      </p:sp>
      <p:sp>
        <p:nvSpPr>
          <p:cNvPr id="4" name="Slide Number Placeholder 3"/>
          <p:cNvSpPr>
            <a:spLocks noGrp="1"/>
          </p:cNvSpPr>
          <p:nvPr>
            <p:ph type="sldNum" sz="quarter" idx="10"/>
          </p:nvPr>
        </p:nvSpPr>
        <p:spPr/>
        <p:txBody>
          <a:bodyPr/>
          <a:lstStyle/>
          <a:p>
            <a:fld id="{2A17FB5D-8A83-415A-B301-4CB46F55847B}" type="slidenum">
              <a:rPr lang="en-US" smtClean="0"/>
              <a:t>40</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991" indent="0">
              <a:buNone/>
            </a:pPr>
            <a:endParaRPr lang="en-US" baseline="0" dirty="0"/>
          </a:p>
        </p:txBody>
      </p:sp>
      <p:sp>
        <p:nvSpPr>
          <p:cNvPr id="4" name="Slide Number Placeholder 3"/>
          <p:cNvSpPr>
            <a:spLocks noGrp="1"/>
          </p:cNvSpPr>
          <p:nvPr>
            <p:ph type="sldNum" sz="quarter" idx="10"/>
          </p:nvPr>
        </p:nvSpPr>
        <p:spPr/>
        <p:txBody>
          <a:bodyPr/>
          <a:lstStyle/>
          <a:p>
            <a:fld id="{2A17FB5D-8A83-415A-B301-4CB46F55847B}" type="slidenum">
              <a:rPr lang="en-US" smtClean="0"/>
              <a:t>41</a:t>
            </a:fld>
            <a:endParaRPr lang="en-US" dirty="0"/>
          </a:p>
        </p:txBody>
      </p:sp>
    </p:spTree>
    <p:extLst>
      <p:ext uri="{BB962C8B-B14F-4D97-AF65-F5344CB8AC3E}">
        <p14:creationId xmlns:p14="http://schemas.microsoft.com/office/powerpoint/2010/main" val="1216396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10"/>
          </p:nvPr>
        </p:nvSpPr>
        <p:spPr/>
        <p:txBody>
          <a:bodyPr/>
          <a:lstStyle/>
          <a:p>
            <a:fld id="{2A17FB5D-8A83-415A-B301-4CB46F55847B}" type="slidenum">
              <a:rPr lang="en-US" smtClean="0"/>
              <a:t>1</a:t>
            </a:fld>
            <a:endParaRPr lang="en-US" dirty="0"/>
          </a:p>
        </p:txBody>
      </p:sp>
    </p:spTree>
    <p:extLst>
      <p:ext uri="{BB962C8B-B14F-4D97-AF65-F5344CB8AC3E}">
        <p14:creationId xmlns:p14="http://schemas.microsoft.com/office/powerpoint/2010/main" val="318104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7FB5D-8A83-415A-B301-4CB46F55847B}" type="slidenum">
              <a:rPr lang="en-US" smtClean="0"/>
              <a:t>42</a:t>
            </a:fld>
            <a:endParaRPr lang="en-US" dirty="0"/>
          </a:p>
        </p:txBody>
      </p:sp>
    </p:spTree>
    <p:extLst>
      <p:ext uri="{BB962C8B-B14F-4D97-AF65-F5344CB8AC3E}">
        <p14:creationId xmlns:p14="http://schemas.microsoft.com/office/powerpoint/2010/main" val="36069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endParaRPr lang="en-US" sz="1800" dirty="0"/>
          </a:p>
        </p:txBody>
      </p:sp>
      <p:sp>
        <p:nvSpPr>
          <p:cNvPr id="4" name="Slide Number Placeholder 3"/>
          <p:cNvSpPr>
            <a:spLocks noGrp="1"/>
          </p:cNvSpPr>
          <p:nvPr>
            <p:ph type="sldNum" sz="quarter" idx="10"/>
          </p:nvPr>
        </p:nvSpPr>
        <p:spPr/>
        <p:txBody>
          <a:bodyPr/>
          <a:lstStyle/>
          <a:p>
            <a:fld id="{2A17FB5D-8A83-415A-B301-4CB46F55847B}" type="slidenum">
              <a:rPr lang="en-US" smtClean="0"/>
              <a:t>2</a:t>
            </a:fld>
            <a:endParaRPr lang="en-US" dirty="0"/>
          </a:p>
        </p:txBody>
      </p:sp>
    </p:spTree>
    <p:extLst>
      <p:ext uri="{BB962C8B-B14F-4D97-AF65-F5344CB8AC3E}">
        <p14:creationId xmlns:p14="http://schemas.microsoft.com/office/powerpoint/2010/main" val="4288813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17FB5D-8A83-415A-B301-4CB46F55847B}" type="slidenum">
              <a:rPr lang="en-US" smtClean="0"/>
              <a:t>3</a:t>
            </a:fld>
            <a:endParaRPr lang="en-US" dirty="0"/>
          </a:p>
        </p:txBody>
      </p:sp>
    </p:spTree>
    <p:extLst>
      <p:ext uri="{BB962C8B-B14F-4D97-AF65-F5344CB8AC3E}">
        <p14:creationId xmlns:p14="http://schemas.microsoft.com/office/powerpoint/2010/main" val="90901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6827" y="4570730"/>
            <a:ext cx="5608320" cy="4183380"/>
          </a:xfrm>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13</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17FB5D-8A83-415A-B301-4CB46F55847B}" type="slidenum">
              <a:rPr lang="en-US" smtClean="0"/>
              <a:t>15</a:t>
            </a:fld>
            <a:endParaRPr lang="en-US" dirty="0"/>
          </a:p>
        </p:txBody>
      </p:sp>
    </p:spTree>
    <p:extLst>
      <p:ext uri="{BB962C8B-B14F-4D97-AF65-F5344CB8AC3E}">
        <p14:creationId xmlns:p14="http://schemas.microsoft.com/office/powerpoint/2010/main" val="3334629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6827" y="4570730"/>
            <a:ext cx="5608320" cy="4183380"/>
          </a:xfrm>
        </p:spPr>
        <p:txBody>
          <a:bodyPr/>
          <a:lstStyle/>
          <a:p>
            <a:endParaRPr lang="en-US" altLang="en-US" sz="1800" dirty="0">
              <a:latin typeface="+mn-lt"/>
            </a:endParaRPr>
          </a:p>
          <a:p>
            <a:endParaRPr lang="en-US" altLang="en-US" baseline="30000" dirty="0"/>
          </a:p>
        </p:txBody>
      </p:sp>
      <p:sp>
        <p:nvSpPr>
          <p:cNvPr id="4" name="Slide Number Placeholder 3"/>
          <p:cNvSpPr>
            <a:spLocks noGrp="1"/>
          </p:cNvSpPr>
          <p:nvPr>
            <p:ph type="sldNum" sz="quarter" idx="10"/>
          </p:nvPr>
        </p:nvSpPr>
        <p:spPr/>
        <p:txBody>
          <a:bodyPr/>
          <a:lstStyle/>
          <a:p>
            <a:fld id="{2A17FB5D-8A83-415A-B301-4CB46F55847B}" type="slidenum">
              <a:rPr lang="en-US" smtClean="0"/>
              <a:t>17</a:t>
            </a:fld>
            <a:endParaRPr lang="en-US" dirty="0"/>
          </a:p>
        </p:txBody>
      </p:sp>
    </p:spTree>
    <p:extLst>
      <p:ext uri="{BB962C8B-B14F-4D97-AF65-F5344CB8AC3E}">
        <p14:creationId xmlns:p14="http://schemas.microsoft.com/office/powerpoint/2010/main" val="1926476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6827" y="4570730"/>
            <a:ext cx="5608320" cy="4183380"/>
          </a:xfrm>
        </p:spPr>
        <p:txBody>
          <a:bodyPr/>
          <a:lstStyle/>
          <a:p>
            <a:pPr>
              <a:lnSpc>
                <a:spcPct val="200000"/>
              </a:lnSpc>
            </a:pPr>
            <a:endParaRPr lang="en-US" sz="1800"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25</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p:txBody>
          <a:bodyPr/>
          <a:lstStyle/>
          <a:p>
            <a:fld id="{2A17FB5D-8A83-415A-B301-4CB46F55847B}" type="slidenum">
              <a:rPr lang="en-US" smtClean="0"/>
              <a:t>28</a:t>
            </a:fld>
            <a:endParaRPr lang="en-US" dirty="0"/>
          </a:p>
        </p:txBody>
      </p:sp>
    </p:spTree>
    <p:extLst>
      <p:ext uri="{BB962C8B-B14F-4D97-AF65-F5344CB8AC3E}">
        <p14:creationId xmlns:p14="http://schemas.microsoft.com/office/powerpoint/2010/main" val="3410455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200"/>
            <a:ext cx="9144000" cy="3861995"/>
          </a:xfrm>
          <a:prstGeom prst="rect">
            <a:avLst/>
          </a:prstGeom>
        </p:spPr>
      </p:pic>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200"/>
            <a:ext cx="9144000" cy="3861995"/>
          </a:xfrm>
          <a:prstGeom prst="rect">
            <a:avLst/>
          </a:prstGeom>
        </p:spPr>
      </p:pic>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6200"/>
            <a:ext cx="9144000" cy="3861995"/>
          </a:xfrm>
          <a:prstGeom prst="rect">
            <a:avLst/>
          </a:prstGeom>
        </p:spPr>
      </p:pic>
      <p:sp>
        <p:nvSpPr>
          <p:cNvPr id="2" name="Title 1"/>
          <p:cNvSpPr>
            <a:spLocks noGrp="1"/>
          </p:cNvSpPr>
          <p:nvPr>
            <p:ph type="ctrTitle"/>
          </p:nvPr>
        </p:nvSpPr>
        <p:spPr>
          <a:xfrm>
            <a:off x="685800" y="2514600"/>
            <a:ext cx="7772400" cy="1470025"/>
          </a:xfrm>
          <a:prstGeom prst="rect">
            <a:avLst/>
          </a:prstGeom>
        </p:spPr>
        <p:txBody>
          <a:bodyPr/>
          <a:lstStyle>
            <a:lvl1pPr>
              <a:defRPr>
                <a:latin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2311012" y="4038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43221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dirty="0"/>
          </a:p>
        </p:txBody>
      </p:sp>
      <p:sp>
        <p:nvSpPr>
          <p:cNvPr id="7" name="TextBox 6"/>
          <p:cNvSpPr txBox="1"/>
          <p:nvPr userDrawn="1"/>
        </p:nvSpPr>
        <p:spPr>
          <a:xfrm>
            <a:off x="457200" y="1676400"/>
            <a:ext cx="8229600" cy="707886"/>
          </a:xfrm>
          <a:prstGeom prst="rect">
            <a:avLst/>
          </a:prstGeom>
          <a:noFill/>
        </p:spPr>
        <p:txBody>
          <a:bodyPr wrap="square" rtlCol="0">
            <a:spAutoFit/>
          </a:bodyPr>
          <a:lstStyle/>
          <a:p>
            <a:pPr algn="ctr"/>
            <a:r>
              <a:rPr lang="en-US" sz="4000" dirty="0">
                <a:latin typeface="Georgia" panose="02040502050405020303" pitchFamily="18" charset="0"/>
              </a:rPr>
              <a:t>Title</a:t>
            </a:r>
          </a:p>
        </p:txBody>
      </p:sp>
    </p:spTree>
    <p:extLst>
      <p:ext uri="{BB962C8B-B14F-4D97-AF65-F5344CB8AC3E}">
        <p14:creationId xmlns:p14="http://schemas.microsoft.com/office/powerpoint/2010/main" val="3499305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914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743199"/>
            <a:ext cx="4040188"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600200"/>
            <a:ext cx="4041775" cy="914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43199"/>
            <a:ext cx="4041775"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3260445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Square Bullet">
    <p:spTree>
      <p:nvGrpSpPr>
        <p:cNvPr id="1" name=""/>
        <p:cNvGrpSpPr/>
        <p:nvPr/>
      </p:nvGrpSpPr>
      <p:grpSpPr>
        <a:xfrm>
          <a:off x="0" y="0"/>
          <a:ext cx="0" cy="0"/>
          <a:chOff x="0" y="0"/>
          <a:chExt cx="0" cy="0"/>
        </a:xfrm>
      </p:grpSpPr>
      <p:pic>
        <p:nvPicPr>
          <p:cNvPr id="5" name="Picture 2" descr="U.S. Department of Education seal."/>
          <p:cNvPicPr>
            <a:picLocks noChangeAspect="1" noChangeArrowheads="1"/>
          </p:cNvPicPr>
          <p:nvPr userDrawn="1"/>
        </p:nvPicPr>
        <p:blipFill>
          <a:blip r:embed="rId2" cstate="email">
            <a:extLst>
              <a:ext uri="{28A0092B-C50C-407E-A947-70E740481C1C}">
                <a14:useLocalDpi xmlns:a14="http://schemas.microsoft.com/office/drawing/2010/main"/>
              </a:ext>
            </a:extLst>
          </a:blip>
          <a:srcRect l="33096" t="34326" r="33492" b="32307"/>
          <a:stretch>
            <a:fillRect/>
          </a:stretch>
        </p:blipFill>
        <p:spPr bwMode="auto">
          <a:xfrm>
            <a:off x="4267200" y="6172200"/>
            <a:ext cx="609600" cy="609600"/>
          </a:xfrm>
          <a:prstGeom prst="rect">
            <a:avLst/>
          </a:prstGeom>
          <a:noFill/>
          <a:ln w="9525">
            <a:noFill/>
            <a:miter lim="800000"/>
            <a:headEnd/>
            <a:tailEnd/>
          </a:ln>
        </p:spPr>
      </p:pic>
      <p:sp>
        <p:nvSpPr>
          <p:cNvPr id="2" name="Title 1"/>
          <p:cNvSpPr>
            <a:spLocks noGrp="1"/>
          </p:cNvSpPr>
          <p:nvPr>
            <p:ph type="title"/>
          </p:nvPr>
        </p:nvSpPr>
        <p:spPr>
          <a:xfrm>
            <a:off x="457200" y="15240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a:t>Click to edit Master title style</a:t>
            </a:r>
          </a:p>
        </p:txBody>
      </p:sp>
      <p:sp>
        <p:nvSpPr>
          <p:cNvPr id="3" name="Content Placeholder 2"/>
          <p:cNvSpPr>
            <a:spLocks noGrp="1"/>
          </p:cNvSpPr>
          <p:nvPr>
            <p:ph idx="1"/>
          </p:nvPr>
        </p:nvSpPr>
        <p:spPr>
          <a:xfrm>
            <a:off x="457200" y="2743200"/>
            <a:ext cx="8229600" cy="3352800"/>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17"/>
          <p:cNvSpPr>
            <a:spLocks noGrp="1"/>
          </p:cNvSpPr>
          <p:nvPr>
            <p:ph type="body" sz="quarter" idx="10"/>
          </p:nvPr>
        </p:nvSpPr>
        <p:spPr>
          <a:xfrm>
            <a:off x="457200" y="2133600"/>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6" name="Slide Number Placeholder 22"/>
          <p:cNvSpPr>
            <a:spLocks noGrp="1"/>
          </p:cNvSpPr>
          <p:nvPr>
            <p:ph type="sldNum" sz="quarter" idx="11"/>
          </p:nvPr>
        </p:nvSpPr>
        <p:spPr>
          <a:xfrm>
            <a:off x="838200" y="64166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7A09BD18-B025-4388-A77C-68303695C0B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pPr/>
              <a:t>‹#›</a:t>
            </a:fld>
            <a:endParaRPr lang="en-US" dirty="0"/>
          </a:p>
        </p:txBody>
      </p:sp>
      <p:sp>
        <p:nvSpPr>
          <p:cNvPr id="10" name="Title 1"/>
          <p:cNvSpPr>
            <a:spLocks noGrp="1"/>
          </p:cNvSpPr>
          <p:nvPr>
            <p:ph type="title"/>
          </p:nvPr>
        </p:nvSpPr>
        <p:spPr>
          <a:xfrm>
            <a:off x="457200" y="1600200"/>
            <a:ext cx="8229600" cy="914400"/>
          </a:xfrm>
          <a:prstGeom prst="rect">
            <a:avLst/>
          </a:prstGeom>
        </p:spPr>
        <p:txBody>
          <a:bodyPr/>
          <a:lstStyle>
            <a:lvl1pPr>
              <a:defRPr sz="4000">
                <a:latin typeface="Georgia" panose="02040502050405020303" pitchFamily="18" charset="0"/>
              </a:defRPr>
            </a:lvl1pPr>
          </a:lstStyle>
          <a:p>
            <a:r>
              <a:rPr lang="en-US" dirty="0"/>
              <a:t>Click to edit Master title style</a:t>
            </a:r>
          </a:p>
        </p:txBody>
      </p:sp>
    </p:spTree>
    <p:extLst>
      <p:ext uri="{BB962C8B-B14F-4D97-AF65-F5344CB8AC3E}">
        <p14:creationId xmlns:p14="http://schemas.microsoft.com/office/powerpoint/2010/main" val="349930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1148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85800" y="2514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409172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97" y="1600201"/>
            <a:ext cx="8216803" cy="914400"/>
          </a:xfrm>
          <a:prstGeom prst="rect">
            <a:avLst/>
          </a:prstGeom>
        </p:spPr>
        <p:txBody>
          <a:bodyPr anchor="b"/>
          <a:lstStyle>
            <a:lvl1pPr>
              <a:defRPr sz="4000">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2743200"/>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743200"/>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376344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914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14601"/>
            <a:ext cx="4040188"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600200"/>
            <a:ext cx="4041775" cy="914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14601"/>
            <a:ext cx="4041775"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326044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914400"/>
          </a:xfrm>
          <a:prstGeom prst="rect">
            <a:avLst/>
          </a:prstGeom>
        </p:spPr>
        <p:txBody>
          <a:bodyPr/>
          <a:lstStyle>
            <a:lvl1pPr>
              <a:defRPr sz="4000"/>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168350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6172200"/>
            <a:ext cx="609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8305800" y="6172200"/>
            <a:ext cx="838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324" y="5791200"/>
            <a:ext cx="8980476" cy="940309"/>
          </a:xfrm>
          <a:prstGeom prst="rect">
            <a:avLst/>
          </a:prstGeom>
        </p:spPr>
      </p:pic>
    </p:spTree>
    <p:extLst>
      <p:ext uri="{BB962C8B-B14F-4D97-AF65-F5344CB8AC3E}">
        <p14:creationId xmlns:p14="http://schemas.microsoft.com/office/powerpoint/2010/main" val="99434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3382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dirty="0"/>
          </a:p>
        </p:txBody>
      </p:sp>
      <p:sp>
        <p:nvSpPr>
          <p:cNvPr id="7" name="TextBox 6"/>
          <p:cNvSpPr txBox="1"/>
          <p:nvPr/>
        </p:nvSpPr>
        <p:spPr>
          <a:xfrm>
            <a:off x="457200" y="1676400"/>
            <a:ext cx="8229600" cy="707886"/>
          </a:xfrm>
          <a:prstGeom prst="rect">
            <a:avLst/>
          </a:prstGeom>
          <a:noFill/>
        </p:spPr>
        <p:txBody>
          <a:bodyPr wrap="square" rtlCol="0">
            <a:spAutoFit/>
          </a:bodyPr>
          <a:lstStyle/>
          <a:p>
            <a:pPr algn="ctr"/>
            <a:r>
              <a:rPr lang="en-US" sz="4000" dirty="0">
                <a:latin typeface="Georgia" panose="02040502050405020303" pitchFamily="18" charset="0"/>
              </a:rPr>
              <a:t>Title</a:t>
            </a:r>
          </a:p>
        </p:txBody>
      </p:sp>
    </p:spTree>
    <p:extLst>
      <p:ext uri="{BB962C8B-B14F-4D97-AF65-F5344CB8AC3E}">
        <p14:creationId xmlns:p14="http://schemas.microsoft.com/office/powerpoint/2010/main" val="349930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9184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743199"/>
            <a:ext cx="4040188"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600200"/>
            <a:ext cx="4041775" cy="9184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43199"/>
            <a:ext cx="4041775"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326044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IDEAs that Work icon"/>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346540" y="6324600"/>
            <a:ext cx="797460" cy="533400"/>
          </a:xfrm>
          <a:prstGeom prst="rect">
            <a:avLst/>
          </a:prstGeom>
        </p:spPr>
      </p:pic>
      <p:pic>
        <p:nvPicPr>
          <p:cNvPr id="8" name="Picture 7"/>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1064" y="6298000"/>
            <a:ext cx="513094" cy="513094"/>
          </a:xfrm>
          <a:prstGeom prst="rect">
            <a:avLst/>
          </a:prstGeom>
        </p:spPr>
      </p:pic>
      <p:sp>
        <p:nvSpPr>
          <p:cNvPr id="3" name="Text Placeholder 2"/>
          <p:cNvSpPr>
            <a:spLocks noGrp="1"/>
          </p:cNvSpPr>
          <p:nvPr>
            <p:ph type="body" idx="1"/>
          </p:nvPr>
        </p:nvSpPr>
        <p:spPr>
          <a:xfrm>
            <a:off x="457200" y="2514600"/>
            <a:ext cx="8229600" cy="3611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505200" y="6408737"/>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91CF879-4700-4E47-A7E3-74EF38E50439}" type="slidenum">
              <a:rPr lang="en-US" smtClean="0"/>
              <a:pPr/>
              <a:t>‹#›</a:t>
            </a:fld>
            <a:endParaRPr lang="en-US" dirty="0"/>
          </a:p>
        </p:txBody>
      </p:sp>
      <p:pic>
        <p:nvPicPr>
          <p:cNvPr id="9" name="Picture 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346540" y="6324600"/>
            <a:ext cx="797460" cy="533400"/>
          </a:xfrm>
          <a:prstGeom prst="rect">
            <a:avLst/>
          </a:prstGeom>
        </p:spPr>
      </p:pic>
      <p:pic>
        <p:nvPicPr>
          <p:cNvPr id="10" name="Picture 9" descr="OSEP header element"/>
          <p:cNvPicPr>
            <a:picLocks/>
          </p:cNvPicPr>
          <p:nvPr/>
        </p:nvPicPr>
        <p:blipFill rotWithShape="1">
          <a:blip r:embed="rId16" cstate="email">
            <a:extLst>
              <a:ext uri="{28A0092B-C50C-407E-A947-70E740481C1C}">
                <a14:useLocalDpi xmlns:a14="http://schemas.microsoft.com/office/drawing/2010/main"/>
              </a:ext>
            </a:extLst>
          </a:blip>
          <a:srcRect/>
          <a:stretch/>
        </p:blipFill>
        <p:spPr>
          <a:xfrm>
            <a:off x="0" y="0"/>
            <a:ext cx="9144000" cy="1600200"/>
          </a:xfrm>
          <a:prstGeom prst="rect">
            <a:avLst/>
          </a:prstGeom>
        </p:spPr>
      </p:pic>
    </p:spTree>
    <p:extLst>
      <p:ext uri="{BB962C8B-B14F-4D97-AF65-F5344CB8AC3E}">
        <p14:creationId xmlns:p14="http://schemas.microsoft.com/office/powerpoint/2010/main" val="11870857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6" r:id="rId8"/>
    <p:sldLayoutId id="2147483697" r:id="rId9"/>
    <p:sldLayoutId id="2147483650" r:id="rId10"/>
    <p:sldLayoutId id="2147483653" r:id="rId11"/>
    <p:sldLayoutId id="214748369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osepideasthatwork.org/resources-grantees/informational-webinars-osep-funding-opportuniti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ignetwork.org/content_page_assets/content_page_205/Rubric%20A%20-%201-6-15.docx" TargetMode="External"/><Relationship Id="rId2" Type="http://schemas.openxmlformats.org/officeDocument/2006/relationships/hyperlink" Target="http://www.signetwork.org/content_pages/205" TargetMode="External"/><Relationship Id="rId1" Type="http://schemas.openxmlformats.org/officeDocument/2006/relationships/slideLayout" Target="../slideLayouts/slideLayout2.xml"/><Relationship Id="rId5" Type="http://schemas.openxmlformats.org/officeDocument/2006/relationships/hyperlink" Target="https://nirn.fpg.unc.edu/resources/activity-7-2-fidelity-module-7-capstone-developing-fidelity-assessment" TargetMode="External"/><Relationship Id="rId4" Type="http://schemas.openxmlformats.org/officeDocument/2006/relationships/hyperlink" Target="https://nirn.fpg.unc.edu/module-1/usable-innovation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Capacity"/><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mailto:Julia.Martin.Eile@ed.gov"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grants-portal.psc.gov/Welcome.aspx?pt=Grant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livebinders.com/b/253080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osepideasthatwork.org/logicMode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1790700"/>
            <a:ext cx="8382000" cy="3276600"/>
          </a:xfrm>
        </p:spPr>
        <p:txBody>
          <a:bodyPr/>
          <a:lstStyle/>
          <a:p>
            <a:pPr algn="r">
              <a:spcBef>
                <a:spcPts val="600"/>
              </a:spcBef>
              <a:spcAft>
                <a:spcPts val="600"/>
              </a:spcAft>
            </a:pPr>
            <a:r>
              <a:rPr lang="en-US" sz="3200" dirty="0">
                <a:latin typeface="+mn-lt"/>
              </a:rPr>
              <a:t>State Personnel Development Grants (SPDG)</a:t>
            </a:r>
            <a:br>
              <a:rPr lang="en-US" sz="3200" b="1" dirty="0">
                <a:solidFill>
                  <a:schemeClr val="tx2"/>
                </a:solidFill>
                <a:effectLst>
                  <a:outerShdw blurRad="38100" dist="38100" dir="2700000" algn="tl">
                    <a:srgbClr val="000000">
                      <a:alpha val="43137"/>
                    </a:srgbClr>
                  </a:outerShdw>
                </a:effectLst>
                <a:latin typeface="Tw Cen MT" panose="020B0602020104020603" pitchFamily="34" charset="0"/>
              </a:rPr>
            </a:br>
            <a:br>
              <a:rPr lang="en-US" sz="2800" b="1" dirty="0">
                <a:effectLst>
                  <a:outerShdw blurRad="38100" dist="38100" dir="2700000" algn="tl">
                    <a:srgbClr val="000000">
                      <a:alpha val="43137"/>
                    </a:srgbClr>
                  </a:outerShdw>
                </a:effectLst>
                <a:latin typeface="+mn-lt"/>
              </a:rPr>
            </a:br>
            <a:r>
              <a:rPr lang="en-US" sz="2800" dirty="0">
                <a:latin typeface="+mn-lt"/>
              </a:rPr>
              <a:t>CFDA 84.323A</a:t>
            </a:r>
            <a:br>
              <a:rPr lang="en-US" sz="2800" dirty="0">
                <a:latin typeface="+mn-lt"/>
              </a:rPr>
            </a:br>
            <a:r>
              <a:rPr lang="en-US" sz="2800" dirty="0">
                <a:latin typeface="+mn-lt"/>
              </a:rPr>
              <a:t>Fiscal Year 2020</a:t>
            </a:r>
            <a:br>
              <a:rPr lang="en-US" sz="2400" b="1" dirty="0">
                <a:solidFill>
                  <a:schemeClr val="tx2"/>
                </a:solidFill>
                <a:effectLst>
                  <a:outerShdw blurRad="38100" dist="38100" dir="2700000" algn="tl">
                    <a:srgbClr val="000000">
                      <a:alpha val="43137"/>
                    </a:srgbClr>
                  </a:outerShdw>
                </a:effectLst>
                <a:latin typeface="+mn-lt"/>
              </a:rPr>
            </a:br>
            <a:endParaRPr lang="en-US" sz="2400" dirty="0">
              <a:solidFill>
                <a:schemeClr val="tx2"/>
              </a:solidFill>
              <a:latin typeface="+mn-lt"/>
              <a:cs typeface="Times New Roman" panose="02020603050405020304" pitchFamily="18" charset="0"/>
            </a:endParaRPr>
          </a:p>
        </p:txBody>
      </p:sp>
      <p:sp>
        <p:nvSpPr>
          <p:cNvPr id="6" name="Subtitle 5"/>
          <p:cNvSpPr>
            <a:spLocks noGrp="1"/>
          </p:cNvSpPr>
          <p:nvPr>
            <p:ph type="subTitle" idx="1"/>
          </p:nvPr>
        </p:nvSpPr>
        <p:spPr>
          <a:xfrm>
            <a:off x="1676400" y="5181600"/>
            <a:ext cx="7086600" cy="1752600"/>
          </a:xfrm>
        </p:spPr>
        <p:txBody>
          <a:bodyPr>
            <a:normAutofit/>
          </a:bodyPr>
          <a:lstStyle/>
          <a:p>
            <a:pPr algn="r"/>
            <a:r>
              <a:rPr lang="en-US" b="1" dirty="0">
                <a:solidFill>
                  <a:srgbClr val="038A00"/>
                </a:solidFill>
                <a:latin typeface="Calibri" panose="020F0502020204030204" pitchFamily="34" charset="0"/>
                <a:cs typeface="Calibri" panose="020F0502020204030204" pitchFamily="34" charset="0"/>
              </a:rPr>
              <a:t>Office of Special Education Programs</a:t>
            </a:r>
          </a:p>
          <a:p>
            <a:pPr algn="r">
              <a:spcBef>
                <a:spcPts val="600"/>
              </a:spcBef>
            </a:pPr>
            <a:r>
              <a:rPr lang="en-US" sz="2400" dirty="0">
                <a:solidFill>
                  <a:schemeClr val="tx2"/>
                </a:solidFill>
                <a:latin typeface="Calibri" panose="020F0502020204030204" pitchFamily="34" charset="0"/>
                <a:cs typeface="Calibri" panose="020F0502020204030204" pitchFamily="34" charset="0"/>
              </a:rPr>
              <a:t>U.S. Department of Education</a:t>
            </a:r>
          </a:p>
        </p:txBody>
      </p:sp>
    </p:spTree>
    <p:extLst>
      <p:ext uri="{BB962C8B-B14F-4D97-AF65-F5344CB8AC3E}">
        <p14:creationId xmlns:p14="http://schemas.microsoft.com/office/powerpoint/2010/main" val="20832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5BCED4-AC6C-4386-BE1A-F4C6D9696ABB}"/>
              </a:ext>
            </a:extLst>
          </p:cNvPr>
          <p:cNvSpPr>
            <a:spLocks noGrp="1"/>
          </p:cNvSpPr>
          <p:nvPr>
            <p:ph idx="4294967295"/>
          </p:nvPr>
        </p:nvSpPr>
        <p:spPr>
          <a:xfrm>
            <a:off x="533400" y="2514600"/>
            <a:ext cx="8229600" cy="3535363"/>
          </a:xfrm>
        </p:spPr>
        <p:txBody>
          <a:bodyPr/>
          <a:lstStyle/>
          <a:p>
            <a:pPr marL="0" indent="0">
              <a:buNone/>
            </a:pPr>
            <a:r>
              <a:rPr lang="en-US" dirty="0"/>
              <a:t>Whether or not applicants are responding to </a:t>
            </a:r>
            <a:r>
              <a:rPr lang="en-US" b="1" dirty="0"/>
              <a:t>Absolute Priority 3</a:t>
            </a:r>
            <a:r>
              <a:rPr lang="en-US" dirty="0"/>
              <a:t>, they are required to respond to </a:t>
            </a:r>
            <a:r>
              <a:rPr lang="en-US" b="1" dirty="0"/>
              <a:t>Absolute Priority 1 and 2</a:t>
            </a:r>
            <a:r>
              <a:rPr lang="en-US" dirty="0"/>
              <a:t>.</a:t>
            </a:r>
          </a:p>
          <a:p>
            <a:pPr marL="0" indent="0">
              <a:buNone/>
            </a:pPr>
            <a:endParaRPr lang="en-US" dirty="0"/>
          </a:p>
        </p:txBody>
      </p:sp>
    </p:spTree>
    <p:extLst>
      <p:ext uri="{BB962C8B-B14F-4D97-AF65-F5344CB8AC3E}">
        <p14:creationId xmlns:p14="http://schemas.microsoft.com/office/powerpoint/2010/main" val="985128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7331387" cy="1143000"/>
          </a:xfrm>
        </p:spPr>
        <p:txBody>
          <a:bodyPr>
            <a:normAutofit fontScale="90000"/>
          </a:bodyPr>
          <a:lstStyle/>
          <a:p>
            <a:br>
              <a:rPr lang="en-US" sz="2000" dirty="0"/>
            </a:br>
            <a:r>
              <a:rPr lang="en-US" dirty="0">
                <a:solidFill>
                  <a:srgbClr val="038A00"/>
                </a:solidFill>
                <a:latin typeface="Calibri" panose="020F0502020204030204" pitchFamily="34" charset="0"/>
                <a:cs typeface="Calibri" panose="020F0502020204030204" pitchFamily="34" charset="0"/>
              </a:rPr>
              <a:t>Absolute Priority 1: </a:t>
            </a:r>
            <a:r>
              <a:rPr lang="en-US" dirty="0"/>
              <a:t>In order to meet this priority, an applicant must demonstrate…</a:t>
            </a:r>
          </a:p>
        </p:txBody>
      </p:sp>
      <p:sp>
        <p:nvSpPr>
          <p:cNvPr id="3" name="Content Placeholder 2"/>
          <p:cNvSpPr>
            <a:spLocks noGrp="1"/>
          </p:cNvSpPr>
          <p:nvPr>
            <p:ph idx="1"/>
          </p:nvPr>
        </p:nvSpPr>
        <p:spPr>
          <a:xfrm>
            <a:off x="381000" y="3581400"/>
            <a:ext cx="8229600" cy="3535363"/>
          </a:xfrm>
        </p:spPr>
        <p:txBody>
          <a:bodyPr/>
          <a:lstStyle/>
          <a:p>
            <a:pPr marL="68580" indent="0">
              <a:buNone/>
            </a:pPr>
            <a:r>
              <a:rPr lang="en-US" dirty="0"/>
              <a:t>(1) </a:t>
            </a:r>
            <a:r>
              <a:rPr lang="en-US" b="1" dirty="0"/>
              <a:t>Use evidence-based (as defined in</a:t>
            </a:r>
          </a:p>
          <a:p>
            <a:pPr marL="68580" indent="0">
              <a:buNone/>
            </a:pPr>
            <a:r>
              <a:rPr lang="en-US" b="1" dirty="0"/>
              <a:t>this notice) professional development </a:t>
            </a:r>
            <a:r>
              <a:rPr lang="en-US" dirty="0"/>
              <a:t>practices that will increase implementation of evidence-based practices and result in improved outcomes for children with disabilities;</a:t>
            </a:r>
          </a:p>
        </p:txBody>
      </p:sp>
    </p:spTree>
    <p:extLst>
      <p:ext uri="{BB962C8B-B14F-4D97-AF65-F5344CB8AC3E}">
        <p14:creationId xmlns:p14="http://schemas.microsoft.com/office/powerpoint/2010/main" val="3301067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C42354-E188-4D69-802C-78A859C2AA87}"/>
              </a:ext>
            </a:extLst>
          </p:cNvPr>
          <p:cNvSpPr>
            <a:spLocks noGrp="1"/>
          </p:cNvSpPr>
          <p:nvPr>
            <p:ph idx="1"/>
          </p:nvPr>
        </p:nvSpPr>
        <p:spPr/>
        <p:txBody>
          <a:bodyPr/>
          <a:lstStyle/>
          <a:p>
            <a:pPr marL="0" indent="0">
              <a:buNone/>
            </a:pPr>
            <a:r>
              <a:rPr lang="en-US" dirty="0"/>
              <a:t>Provide </a:t>
            </a:r>
            <a:r>
              <a:rPr lang="en-US" b="1" dirty="0"/>
              <a:t>ongoing assistance </a:t>
            </a:r>
            <a:r>
              <a:rPr lang="en-US" dirty="0"/>
              <a:t>to personnel receiving SPDG-supported professional development that supports the implementation of evidence-based practices with fidelity (as defined in this notice); and</a:t>
            </a:r>
          </a:p>
          <a:p>
            <a:endParaRPr lang="en-US" dirty="0"/>
          </a:p>
        </p:txBody>
      </p:sp>
      <p:sp>
        <p:nvSpPr>
          <p:cNvPr id="3" name="Slide Number Placeholder 2">
            <a:extLst>
              <a:ext uri="{FF2B5EF4-FFF2-40B4-BE49-F238E27FC236}">
                <a16:creationId xmlns:a16="http://schemas.microsoft.com/office/drawing/2014/main" id="{DAB3750E-39D3-485D-9152-ABD43DF8D64D}"/>
              </a:ext>
            </a:extLst>
          </p:cNvPr>
          <p:cNvSpPr>
            <a:spLocks noGrp="1"/>
          </p:cNvSpPr>
          <p:nvPr>
            <p:ph type="sldNum" sz="quarter" idx="12"/>
          </p:nvPr>
        </p:nvSpPr>
        <p:spPr/>
        <p:txBody>
          <a:bodyPr/>
          <a:lstStyle/>
          <a:p>
            <a:fld id="{991CF879-4700-4E47-A7E3-74EF38E50439}" type="slidenum">
              <a:rPr lang="en-US" smtClean="0"/>
              <a:pPr/>
              <a:t>11</a:t>
            </a:fld>
            <a:endParaRPr lang="en-US" dirty="0"/>
          </a:p>
        </p:txBody>
      </p:sp>
      <p:sp>
        <p:nvSpPr>
          <p:cNvPr id="4" name="Title 3">
            <a:extLst>
              <a:ext uri="{FF2B5EF4-FFF2-40B4-BE49-F238E27FC236}">
                <a16:creationId xmlns:a16="http://schemas.microsoft.com/office/drawing/2014/main" id="{9FE5CB7C-8438-4D51-8D8D-8A085A04F44F}"/>
              </a:ext>
            </a:extLst>
          </p:cNvPr>
          <p:cNvSpPr>
            <a:spLocks noGrp="1"/>
          </p:cNvSpPr>
          <p:nvPr>
            <p:ph type="title"/>
          </p:nvPr>
        </p:nvSpPr>
        <p:spPr/>
        <p:txBody>
          <a:bodyPr/>
          <a:lstStyle/>
          <a:p>
            <a:r>
              <a:rPr lang="en-US" dirty="0">
                <a:solidFill>
                  <a:srgbClr val="038A00"/>
                </a:solidFill>
              </a:rPr>
              <a:t>Absolute Priority 1 cont.</a:t>
            </a:r>
          </a:p>
        </p:txBody>
      </p:sp>
    </p:spTree>
    <p:extLst>
      <p:ext uri="{BB962C8B-B14F-4D97-AF65-F5344CB8AC3E}">
        <p14:creationId xmlns:p14="http://schemas.microsoft.com/office/powerpoint/2010/main" val="3318864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571E55-31C9-417D-8BF0-1974C7F0BBB7}"/>
              </a:ext>
            </a:extLst>
          </p:cNvPr>
          <p:cNvSpPr>
            <a:spLocks noGrp="1"/>
          </p:cNvSpPr>
          <p:nvPr>
            <p:ph idx="1"/>
          </p:nvPr>
        </p:nvSpPr>
        <p:spPr/>
        <p:txBody>
          <a:bodyPr/>
          <a:lstStyle/>
          <a:p>
            <a:r>
              <a:rPr lang="en-US" b="1" dirty="0"/>
              <a:t>Use technology to more efficiently and effectively </a:t>
            </a:r>
            <a:r>
              <a:rPr lang="en-US" b="1" u="sng" dirty="0"/>
              <a:t>provide ongoing professional development</a:t>
            </a:r>
            <a:r>
              <a:rPr lang="en-US" u="sng" dirty="0"/>
              <a:t> </a:t>
            </a:r>
            <a:r>
              <a:rPr lang="en-US" dirty="0"/>
              <a:t>to personnel, including to personnel in rural areas and to other populations, such as personnel in urban or high-need local educational agencies (LEAs) (as defined in this notice).</a:t>
            </a:r>
          </a:p>
          <a:p>
            <a:endParaRPr lang="en-US" dirty="0"/>
          </a:p>
        </p:txBody>
      </p:sp>
      <p:sp>
        <p:nvSpPr>
          <p:cNvPr id="3" name="Slide Number Placeholder 2">
            <a:extLst>
              <a:ext uri="{FF2B5EF4-FFF2-40B4-BE49-F238E27FC236}">
                <a16:creationId xmlns:a16="http://schemas.microsoft.com/office/drawing/2014/main" id="{8DC01788-602C-4BB6-A214-D7598407C54B}"/>
              </a:ext>
            </a:extLst>
          </p:cNvPr>
          <p:cNvSpPr>
            <a:spLocks noGrp="1"/>
          </p:cNvSpPr>
          <p:nvPr>
            <p:ph type="sldNum" sz="quarter" idx="12"/>
          </p:nvPr>
        </p:nvSpPr>
        <p:spPr/>
        <p:txBody>
          <a:bodyPr/>
          <a:lstStyle/>
          <a:p>
            <a:fld id="{991CF879-4700-4E47-A7E3-74EF38E50439}" type="slidenum">
              <a:rPr lang="en-US" smtClean="0"/>
              <a:pPr/>
              <a:t>12</a:t>
            </a:fld>
            <a:endParaRPr lang="en-US" dirty="0"/>
          </a:p>
        </p:txBody>
      </p:sp>
      <p:sp>
        <p:nvSpPr>
          <p:cNvPr id="4" name="Title 3">
            <a:extLst>
              <a:ext uri="{FF2B5EF4-FFF2-40B4-BE49-F238E27FC236}">
                <a16:creationId xmlns:a16="http://schemas.microsoft.com/office/drawing/2014/main" id="{A6AEA7EA-0A6D-479D-9C10-D14EBEA2CEFF}"/>
              </a:ext>
            </a:extLst>
          </p:cNvPr>
          <p:cNvSpPr>
            <a:spLocks noGrp="1"/>
          </p:cNvSpPr>
          <p:nvPr>
            <p:ph type="title"/>
          </p:nvPr>
        </p:nvSpPr>
        <p:spPr/>
        <p:txBody>
          <a:bodyPr/>
          <a:lstStyle/>
          <a:p>
            <a:r>
              <a:rPr lang="en-US" dirty="0"/>
              <a:t>Absolute Priority 1 cont.</a:t>
            </a:r>
          </a:p>
        </p:txBody>
      </p:sp>
    </p:spTree>
    <p:extLst>
      <p:ext uri="{BB962C8B-B14F-4D97-AF65-F5344CB8AC3E}">
        <p14:creationId xmlns:p14="http://schemas.microsoft.com/office/powerpoint/2010/main" val="3633990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 y="1482728"/>
            <a:ext cx="9067800" cy="700082"/>
          </a:xfrm>
        </p:spPr>
        <p:txBody>
          <a:bodyPr/>
          <a:lstStyle/>
          <a:p>
            <a:br>
              <a:rPr lang="en-US" sz="3200" dirty="0">
                <a:latin typeface="Calibri" panose="020F0502020204030204" pitchFamily="34" charset="0"/>
                <a:cs typeface="Calibri" panose="020F0502020204030204" pitchFamily="34" charset="0"/>
              </a:rPr>
            </a:br>
            <a:br>
              <a:rPr lang="en-US" sz="3200" dirty="0">
                <a:latin typeface="Calibri" panose="020F0502020204030204" pitchFamily="34" charset="0"/>
                <a:cs typeface="Calibri" panose="020F0502020204030204" pitchFamily="34" charset="0"/>
              </a:rPr>
            </a:br>
            <a:br>
              <a:rPr lang="en-US" sz="3200" dirty="0">
                <a:latin typeface="Calibri" panose="020F0502020204030204" pitchFamily="34" charset="0"/>
                <a:cs typeface="Calibri" panose="020F0502020204030204" pitchFamily="34" charset="0"/>
              </a:rPr>
            </a:br>
            <a:br>
              <a:rPr lang="en-US" sz="3200" dirty="0">
                <a:latin typeface="Calibri" panose="020F0502020204030204" pitchFamily="34" charset="0"/>
                <a:cs typeface="Calibri" panose="020F0502020204030204" pitchFamily="34" charset="0"/>
              </a:rPr>
            </a:br>
            <a:r>
              <a:rPr lang="en-US" dirty="0">
                <a:solidFill>
                  <a:srgbClr val="038A00"/>
                </a:solidFill>
                <a:latin typeface="Calibri" panose="020F0502020204030204" pitchFamily="34" charset="0"/>
                <a:cs typeface="Calibri" panose="020F0502020204030204" pitchFamily="34" charset="0"/>
              </a:rPr>
              <a:t>Absolute Priority 2 </a:t>
            </a:r>
            <a:r>
              <a:rPr lang="en-US" sz="2000" dirty="0">
                <a:solidFill>
                  <a:srgbClr val="038A00"/>
                </a:solidFill>
                <a:latin typeface="Calibri" panose="020F0502020204030204" pitchFamily="34" charset="0"/>
                <a:cs typeface="Calibri" panose="020F0502020204030204" pitchFamily="34" charset="0"/>
              </a:rPr>
              <a:t>(overview)</a:t>
            </a:r>
            <a:endParaRPr lang="en-US" b="1" dirty="0">
              <a:solidFill>
                <a:srgbClr val="038A00"/>
              </a:solidFill>
              <a:latin typeface="+mn-lt"/>
            </a:endParaRPr>
          </a:p>
        </p:txBody>
      </p:sp>
      <p:sp>
        <p:nvSpPr>
          <p:cNvPr id="4" name="Content Placeholder 3"/>
          <p:cNvSpPr>
            <a:spLocks noGrp="1"/>
          </p:cNvSpPr>
          <p:nvPr>
            <p:ph sz="half" idx="1"/>
          </p:nvPr>
        </p:nvSpPr>
        <p:spPr>
          <a:xfrm>
            <a:off x="269158" y="2590800"/>
            <a:ext cx="8686800" cy="4025080"/>
          </a:xfrm>
        </p:spPr>
        <p:txBody>
          <a:bodyPr>
            <a:noAutofit/>
          </a:bodyPr>
          <a:lstStyle/>
          <a:p>
            <a:pPr marL="0" indent="0">
              <a:buNone/>
            </a:pPr>
            <a:r>
              <a:rPr lang="en-US" dirty="0">
                <a:latin typeface="+mn-lt"/>
              </a:rPr>
              <a:t>An applicant must submit a State Personnel Development Plan that identifies and addresses the State and local needs for the personnel preparation and professional development of personnel, as well as individuals who provide direct supplementary aids and services to children with disabilities…</a:t>
            </a:r>
            <a:endParaRPr lang="en-US" sz="2200" dirty="0">
              <a:latin typeface="+mn-lt"/>
              <a:cs typeface="Calibri" panose="020F0502020204030204" pitchFamily="34" charset="0"/>
            </a:endParaRPr>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13</a:t>
            </a:fld>
            <a:endParaRPr lang="en-US" dirty="0">
              <a:solidFill>
                <a:srgbClr val="898989"/>
              </a:solidFill>
            </a:endParaRPr>
          </a:p>
        </p:txBody>
      </p:sp>
      <p:sp>
        <p:nvSpPr>
          <p:cNvPr id="6" name="Rectangle 2">
            <a:extLst>
              <a:ext uri="{FF2B5EF4-FFF2-40B4-BE49-F238E27FC236}">
                <a16:creationId xmlns:a16="http://schemas.microsoft.com/office/drawing/2014/main" id="{0B2F6403-3C3A-4871-A33B-EFD7C2A280C2}"/>
              </a:ext>
            </a:extLst>
          </p:cNvPr>
          <p:cNvSpPr>
            <a:spLocks noChangeArrowheads="1"/>
          </p:cNvSpPr>
          <p:nvPr/>
        </p:nvSpPr>
        <p:spPr bwMode="auto">
          <a:xfrm>
            <a:off x="0" y="0"/>
            <a:ext cx="3017838"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3">
            <a:extLst>
              <a:ext uri="{FF2B5EF4-FFF2-40B4-BE49-F238E27FC236}">
                <a16:creationId xmlns:a16="http://schemas.microsoft.com/office/drawing/2014/main" id="{342EDF2B-153C-4C54-B9C8-5095D5C8DE83}"/>
              </a:ext>
            </a:extLst>
          </p:cNvPr>
          <p:cNvSpPr>
            <a:spLocks noChangeArrowheads="1"/>
          </p:cNvSpPr>
          <p:nvPr/>
        </p:nvSpPr>
        <p:spPr bwMode="auto">
          <a:xfrm>
            <a:off x="0" y="33913"/>
            <a:ext cx="266700" cy="34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hlinkClick r:id="rId3"/>
              </a:rPr>
              <a:t>[</a:t>
            </a:r>
            <a:r>
              <a:rPr kumimoji="0" lang="en-US" altLang="zh-CN" sz="1000" b="0" i="0" u="none" strike="noStrike" cap="none" normalizeH="0" baseline="30000" dirty="0" bmk="">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hlinkClick r:id="rId3"/>
              </a:rPr>
              <a:t>1]</a:t>
            </a: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6863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D226331-73B7-41D0-AE55-636E0C576672}"/>
              </a:ext>
            </a:extLst>
          </p:cNvPr>
          <p:cNvSpPr>
            <a:spLocks noGrp="1"/>
          </p:cNvSpPr>
          <p:nvPr>
            <p:ph idx="1"/>
          </p:nvPr>
        </p:nvSpPr>
        <p:spPr>
          <a:xfrm>
            <a:off x="190500" y="2133600"/>
            <a:ext cx="8763000" cy="3535363"/>
          </a:xfrm>
        </p:spPr>
        <p:txBody>
          <a:bodyPr>
            <a:noAutofit/>
          </a:bodyPr>
          <a:lstStyle/>
          <a:p>
            <a:pPr marL="0" indent="0">
              <a:buNone/>
            </a:pPr>
            <a:r>
              <a:rPr lang="en-US" sz="2200" dirty="0"/>
              <a:t>States will meet the priority if they describe in their application how they will </a:t>
            </a:r>
            <a:r>
              <a:rPr lang="en-US" sz="2200" b="1" dirty="0"/>
              <a:t>develop personalized professional development projects to carry out their State plan under section 653 of IDEA and implement professional development activities that are consistent with the use of funds provisions in section 654 of IDEA.  </a:t>
            </a:r>
            <a:r>
              <a:rPr lang="en-US" sz="2200" dirty="0"/>
              <a:t>This would be accomplished by using funds under the SPDG program for stipends or other mechanisms to provide personnel with choice in selecting professional development options that will count toward State or local professional development requirements, as appropriate, such as the number of hours personnel must fill or the competencies they must acquire to obtain or retain certification, and that are </a:t>
            </a:r>
            <a:r>
              <a:rPr lang="en-US" sz="2200" b="1" dirty="0"/>
              <a:t>designed to meet their individual needs and thus improve results for children with disabilities.</a:t>
            </a:r>
          </a:p>
        </p:txBody>
      </p:sp>
      <p:sp>
        <p:nvSpPr>
          <p:cNvPr id="5" name="Slide Number Placeholder 4">
            <a:extLst>
              <a:ext uri="{FF2B5EF4-FFF2-40B4-BE49-F238E27FC236}">
                <a16:creationId xmlns:a16="http://schemas.microsoft.com/office/drawing/2014/main" id="{92243B95-B7EC-4D3F-83F6-C2C27EB82845}"/>
              </a:ext>
            </a:extLst>
          </p:cNvPr>
          <p:cNvSpPr>
            <a:spLocks noGrp="1"/>
          </p:cNvSpPr>
          <p:nvPr>
            <p:ph type="sldNum" sz="quarter" idx="12"/>
          </p:nvPr>
        </p:nvSpPr>
        <p:spPr/>
        <p:txBody>
          <a:bodyPr/>
          <a:lstStyle/>
          <a:p>
            <a:fld id="{991CF879-4700-4E47-A7E3-74EF38E50439}" type="slidenum">
              <a:rPr lang="en-US" smtClean="0"/>
              <a:t>14</a:t>
            </a:fld>
            <a:endParaRPr lang="en-US" dirty="0"/>
          </a:p>
        </p:txBody>
      </p:sp>
      <p:sp>
        <p:nvSpPr>
          <p:cNvPr id="6" name="Title 5">
            <a:extLst>
              <a:ext uri="{FF2B5EF4-FFF2-40B4-BE49-F238E27FC236}">
                <a16:creationId xmlns:a16="http://schemas.microsoft.com/office/drawing/2014/main" id="{FD7CAA3E-B5C1-4D39-BBB8-D813327DE2BA}"/>
              </a:ext>
            </a:extLst>
          </p:cNvPr>
          <p:cNvSpPr>
            <a:spLocks noGrp="1"/>
          </p:cNvSpPr>
          <p:nvPr>
            <p:ph type="title"/>
          </p:nvPr>
        </p:nvSpPr>
        <p:spPr>
          <a:xfrm>
            <a:off x="457200" y="1600200"/>
            <a:ext cx="8229600" cy="914400"/>
          </a:xfrm>
        </p:spPr>
        <p:txBody>
          <a:bodyPr/>
          <a:lstStyle/>
          <a:p>
            <a:r>
              <a:rPr lang="en-US" sz="2800" dirty="0">
                <a:solidFill>
                  <a:srgbClr val="038A00"/>
                </a:solidFill>
              </a:rPr>
              <a:t>Absolute Priority 3</a:t>
            </a:r>
          </a:p>
        </p:txBody>
      </p:sp>
    </p:spTree>
    <p:extLst>
      <p:ext uri="{BB962C8B-B14F-4D97-AF65-F5344CB8AC3E}">
        <p14:creationId xmlns:p14="http://schemas.microsoft.com/office/powerpoint/2010/main" val="407090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6677F73-C199-435C-8FCB-503DE40660E5}"/>
              </a:ext>
            </a:extLst>
          </p:cNvPr>
          <p:cNvSpPr>
            <a:spLocks noGrp="1"/>
          </p:cNvSpPr>
          <p:nvPr>
            <p:ph idx="1"/>
          </p:nvPr>
        </p:nvSpPr>
        <p:spPr>
          <a:xfrm>
            <a:off x="228600" y="2427287"/>
            <a:ext cx="8915400" cy="4068763"/>
          </a:xfrm>
        </p:spPr>
        <p:txBody>
          <a:bodyPr>
            <a:noAutofit/>
          </a:bodyPr>
          <a:lstStyle/>
          <a:p>
            <a:pPr marL="0" indent="0">
              <a:buNone/>
            </a:pPr>
            <a:r>
              <a:rPr lang="en-US" sz="2400" dirty="0">
                <a:latin typeface="+mn-lt"/>
              </a:rPr>
              <a:t>(e)  Describe--(1)  The extent to which the proposed project will </a:t>
            </a:r>
            <a:r>
              <a:rPr lang="en-US" sz="2400" b="1" dirty="0">
                <a:latin typeface="+mn-lt"/>
              </a:rPr>
              <a:t>use professional development practices supported by evidence </a:t>
            </a:r>
            <a:r>
              <a:rPr lang="en-US" sz="2400" dirty="0">
                <a:latin typeface="+mn-lt"/>
              </a:rPr>
              <a:t>to support the attainment of identified competencies;  </a:t>
            </a:r>
          </a:p>
          <a:p>
            <a:pPr marL="0" indent="0">
              <a:buNone/>
            </a:pPr>
            <a:r>
              <a:rPr lang="en-US" sz="2400" dirty="0">
                <a:latin typeface="+mn-lt"/>
              </a:rPr>
              <a:t>(2)  How </a:t>
            </a:r>
            <a:r>
              <a:rPr lang="en-US" sz="2400" b="1" dirty="0">
                <a:latin typeface="+mn-lt"/>
              </a:rPr>
              <a:t>improvement in implementation </a:t>
            </a:r>
            <a:r>
              <a:rPr lang="en-US" sz="2400" dirty="0">
                <a:latin typeface="+mn-lt"/>
              </a:rPr>
              <a:t>of SPDG-supported practices over time will be demonstrated by participants in SPDG professional development activities;  </a:t>
            </a:r>
          </a:p>
          <a:p>
            <a:pPr marL="0" indent="0">
              <a:buNone/>
            </a:pPr>
            <a:r>
              <a:rPr lang="en-US" sz="2400" dirty="0">
                <a:latin typeface="+mn-lt"/>
              </a:rPr>
              <a:t>(3)  The extent to which the proposed project will </a:t>
            </a:r>
            <a:r>
              <a:rPr lang="en-US" sz="2400" b="1" dirty="0">
                <a:latin typeface="+mn-lt"/>
              </a:rPr>
              <a:t>use SPDG professional development funds to provide activities designed to sustain the use of SPDG-supported practices</a:t>
            </a:r>
            <a:r>
              <a:rPr lang="en-US" sz="2400" dirty="0">
                <a:latin typeface="+mn-lt"/>
              </a:rPr>
              <a:t>;  </a:t>
            </a:r>
          </a:p>
          <a:p>
            <a:pPr marL="0" indent="0">
              <a:buNone/>
            </a:pPr>
            <a:r>
              <a:rPr lang="en-US" sz="2400" dirty="0">
                <a:latin typeface="+mn-lt"/>
              </a:rPr>
              <a:t>(</a:t>
            </a:r>
          </a:p>
        </p:txBody>
      </p:sp>
      <p:sp>
        <p:nvSpPr>
          <p:cNvPr id="5" name="Slide Number Placeholder 4">
            <a:extLst>
              <a:ext uri="{FF2B5EF4-FFF2-40B4-BE49-F238E27FC236}">
                <a16:creationId xmlns:a16="http://schemas.microsoft.com/office/drawing/2014/main" id="{3110EC05-10DF-47B2-A724-C55F476665EC}"/>
              </a:ext>
            </a:extLst>
          </p:cNvPr>
          <p:cNvSpPr>
            <a:spLocks noGrp="1"/>
          </p:cNvSpPr>
          <p:nvPr>
            <p:ph type="sldNum" sz="quarter" idx="12"/>
          </p:nvPr>
        </p:nvSpPr>
        <p:spPr/>
        <p:txBody>
          <a:bodyPr/>
          <a:lstStyle/>
          <a:p>
            <a:fld id="{991CF879-4700-4E47-A7E3-74EF38E50439}" type="slidenum">
              <a:rPr lang="en-US" smtClean="0"/>
              <a:t>15</a:t>
            </a:fld>
            <a:endParaRPr lang="en-US" dirty="0"/>
          </a:p>
        </p:txBody>
      </p:sp>
      <p:sp>
        <p:nvSpPr>
          <p:cNvPr id="2" name="Title 1">
            <a:extLst>
              <a:ext uri="{FF2B5EF4-FFF2-40B4-BE49-F238E27FC236}">
                <a16:creationId xmlns:a16="http://schemas.microsoft.com/office/drawing/2014/main" id="{592BDB75-04E1-4DC7-88EB-92A49C9E6E64}"/>
              </a:ext>
            </a:extLst>
          </p:cNvPr>
          <p:cNvSpPr>
            <a:spLocks noGrp="1"/>
          </p:cNvSpPr>
          <p:nvPr>
            <p:ph type="title"/>
          </p:nvPr>
        </p:nvSpPr>
        <p:spPr/>
        <p:txBody>
          <a:bodyPr/>
          <a:lstStyle/>
          <a:p>
            <a:r>
              <a:rPr lang="en-US" sz="2800" dirty="0">
                <a:solidFill>
                  <a:srgbClr val="038A00"/>
                </a:solidFill>
              </a:rPr>
              <a:t>If you are responding to Absolute Priority 3: </a:t>
            </a:r>
          </a:p>
        </p:txBody>
      </p:sp>
    </p:spTree>
    <p:extLst>
      <p:ext uri="{BB962C8B-B14F-4D97-AF65-F5344CB8AC3E}">
        <p14:creationId xmlns:p14="http://schemas.microsoft.com/office/powerpoint/2010/main" val="1072503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B9A3BC-6B61-4E21-B949-985ABF7EA130}"/>
              </a:ext>
            </a:extLst>
          </p:cNvPr>
          <p:cNvSpPr>
            <a:spLocks noGrp="1"/>
          </p:cNvSpPr>
          <p:nvPr>
            <p:ph idx="1"/>
          </p:nvPr>
        </p:nvSpPr>
        <p:spPr/>
        <p:txBody>
          <a:bodyPr>
            <a:normAutofit fontScale="92500" lnSpcReduction="20000"/>
          </a:bodyPr>
          <a:lstStyle/>
          <a:p>
            <a:pPr marL="0" indent="0">
              <a:buNone/>
            </a:pPr>
            <a:r>
              <a:rPr lang="en-US" dirty="0"/>
              <a:t>4)  How the proposed project will determine whether special education teachers who meet the qualifications described in section 612(a)(14)(C) of IDEA, as amended by the ESSA, that have participated in SPDG-supported special education </a:t>
            </a:r>
            <a:r>
              <a:rPr lang="en-US" b="1" dirty="0"/>
              <a:t>teacher retention activities </a:t>
            </a:r>
            <a:r>
              <a:rPr lang="en-US" dirty="0"/>
              <a:t>remain as special education teachers two years after their initial participation in these activities; and</a:t>
            </a:r>
          </a:p>
          <a:p>
            <a:pPr marL="0" indent="0">
              <a:buNone/>
            </a:pPr>
            <a:r>
              <a:rPr lang="en-US" dirty="0"/>
              <a:t>(5)  How the proposed project will assess whether and to what extent the project </a:t>
            </a:r>
            <a:r>
              <a:rPr lang="en-US" b="1" dirty="0"/>
              <a:t>improves outcomes for children with disabilities. </a:t>
            </a:r>
          </a:p>
          <a:p>
            <a:endParaRPr lang="en-US" dirty="0"/>
          </a:p>
        </p:txBody>
      </p:sp>
      <p:sp>
        <p:nvSpPr>
          <p:cNvPr id="3" name="Slide Number Placeholder 2">
            <a:extLst>
              <a:ext uri="{FF2B5EF4-FFF2-40B4-BE49-F238E27FC236}">
                <a16:creationId xmlns:a16="http://schemas.microsoft.com/office/drawing/2014/main" id="{57683C2C-019C-482B-B044-2F02FE273AC0}"/>
              </a:ext>
            </a:extLst>
          </p:cNvPr>
          <p:cNvSpPr>
            <a:spLocks noGrp="1"/>
          </p:cNvSpPr>
          <p:nvPr>
            <p:ph type="sldNum" sz="quarter" idx="12"/>
          </p:nvPr>
        </p:nvSpPr>
        <p:spPr/>
        <p:txBody>
          <a:bodyPr/>
          <a:lstStyle/>
          <a:p>
            <a:fld id="{991CF879-4700-4E47-A7E3-74EF38E50439}" type="slidenum">
              <a:rPr lang="en-US" smtClean="0"/>
              <a:pPr/>
              <a:t>16</a:t>
            </a:fld>
            <a:endParaRPr lang="en-US" dirty="0"/>
          </a:p>
        </p:txBody>
      </p:sp>
      <p:sp>
        <p:nvSpPr>
          <p:cNvPr id="4" name="Title 3">
            <a:extLst>
              <a:ext uri="{FF2B5EF4-FFF2-40B4-BE49-F238E27FC236}">
                <a16:creationId xmlns:a16="http://schemas.microsoft.com/office/drawing/2014/main" id="{E2A1A63D-E15E-4313-BD29-9BA607730BAE}"/>
              </a:ext>
            </a:extLst>
          </p:cNvPr>
          <p:cNvSpPr>
            <a:spLocks noGrp="1"/>
          </p:cNvSpPr>
          <p:nvPr>
            <p:ph type="title"/>
          </p:nvPr>
        </p:nvSpPr>
        <p:spPr/>
        <p:txBody>
          <a:bodyPr/>
          <a:lstStyle/>
          <a:p>
            <a:r>
              <a:rPr lang="en-US" dirty="0">
                <a:solidFill>
                  <a:srgbClr val="038A00"/>
                </a:solidFill>
              </a:rPr>
              <a:t>Absolute Priority 3</a:t>
            </a:r>
          </a:p>
        </p:txBody>
      </p:sp>
    </p:spTree>
    <p:extLst>
      <p:ext uri="{BB962C8B-B14F-4D97-AF65-F5344CB8AC3E}">
        <p14:creationId xmlns:p14="http://schemas.microsoft.com/office/powerpoint/2010/main" val="3771310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a:solidFill>
                  <a:srgbClr val="038A00"/>
                </a:solidFill>
                <a:latin typeface="+mn-lt"/>
              </a:rPr>
              <a:t>Defining Terms – “Personnel”</a:t>
            </a:r>
          </a:p>
        </p:txBody>
      </p:sp>
      <p:sp>
        <p:nvSpPr>
          <p:cNvPr id="4" name="Content Placeholder 3"/>
          <p:cNvSpPr>
            <a:spLocks noGrp="1"/>
          </p:cNvSpPr>
          <p:nvPr>
            <p:ph sz="half" idx="1"/>
          </p:nvPr>
        </p:nvSpPr>
        <p:spPr>
          <a:xfrm>
            <a:off x="228600" y="2362200"/>
            <a:ext cx="8686800" cy="4267200"/>
          </a:xfrm>
        </p:spPr>
        <p:txBody>
          <a:bodyPr>
            <a:noAutofit/>
          </a:bodyPr>
          <a:lstStyle/>
          <a:p>
            <a:pPr marL="0" indent="0">
              <a:buNone/>
            </a:pPr>
            <a:r>
              <a:rPr lang="en-US" dirty="0">
                <a:latin typeface="Calibri" panose="020F0502020204030204" pitchFamily="34" charset="0"/>
                <a:cs typeface="Calibri" panose="020F0502020204030204" pitchFamily="34" charset="0"/>
              </a:rPr>
              <a:t>“As defined by section 651(b) of IDEA, the term “</a:t>
            </a:r>
            <a:r>
              <a:rPr lang="en-US" b="1" dirty="0">
                <a:latin typeface="Calibri" panose="020F0502020204030204" pitchFamily="34" charset="0"/>
                <a:cs typeface="Calibri" panose="020F0502020204030204" pitchFamily="34" charset="0"/>
              </a:rPr>
              <a:t>personnel</a:t>
            </a:r>
            <a:r>
              <a:rPr lang="en-US" dirty="0">
                <a:latin typeface="Calibri" panose="020F0502020204030204" pitchFamily="34" charset="0"/>
                <a:cs typeface="Calibri" panose="020F0502020204030204" pitchFamily="34" charset="0"/>
              </a:rPr>
              <a:t>” means special education teachers, regular education teachers, principals, administrators, related services personnel, paraprofessionals, and early intervention personnel serving infants, toddlers, preschoolers, or children with disabilities, except where a particular category of personnel, such as related services personnel, is identified.”</a:t>
            </a:r>
            <a:endParaRPr lang="en-US" sz="2000" dirty="0"/>
          </a:p>
          <a:p>
            <a:endParaRPr lang="en-US" sz="2000" dirty="0"/>
          </a:p>
          <a:p>
            <a:endParaRPr lang="en-US" dirty="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17</a:t>
            </a:fld>
            <a:endParaRPr lang="en-US" dirty="0">
              <a:solidFill>
                <a:srgbClr val="898989"/>
              </a:solidFill>
            </a:endParaRPr>
          </a:p>
        </p:txBody>
      </p:sp>
    </p:spTree>
    <p:extLst>
      <p:ext uri="{BB962C8B-B14F-4D97-AF65-F5344CB8AC3E}">
        <p14:creationId xmlns:p14="http://schemas.microsoft.com/office/powerpoint/2010/main" val="84754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C13204-05FA-42E8-B0A9-5B3B6375FF78}"/>
              </a:ext>
            </a:extLst>
          </p:cNvPr>
          <p:cNvSpPr>
            <a:spLocks noGrp="1"/>
          </p:cNvSpPr>
          <p:nvPr>
            <p:ph idx="1"/>
          </p:nvPr>
        </p:nvSpPr>
        <p:spPr/>
        <p:txBody>
          <a:bodyPr/>
          <a:lstStyle/>
          <a:p>
            <a:pPr marL="0" indent="0">
              <a:buNone/>
            </a:pPr>
            <a:r>
              <a:rPr lang="en-US" u="sng" dirty="0"/>
              <a:t>Fidelity</a:t>
            </a:r>
            <a:r>
              <a:rPr lang="en-US" dirty="0"/>
              <a:t> means the delivery of instruction in the way in which it was designed to be delivered.</a:t>
            </a:r>
          </a:p>
        </p:txBody>
      </p:sp>
      <p:sp>
        <p:nvSpPr>
          <p:cNvPr id="5" name="Slide Number Placeholder 4">
            <a:extLst>
              <a:ext uri="{FF2B5EF4-FFF2-40B4-BE49-F238E27FC236}">
                <a16:creationId xmlns:a16="http://schemas.microsoft.com/office/drawing/2014/main" id="{794AD265-9BC4-4B67-8747-3DAE4F1A0F09}"/>
              </a:ext>
            </a:extLst>
          </p:cNvPr>
          <p:cNvSpPr>
            <a:spLocks noGrp="1"/>
          </p:cNvSpPr>
          <p:nvPr>
            <p:ph type="sldNum" sz="quarter" idx="12"/>
          </p:nvPr>
        </p:nvSpPr>
        <p:spPr/>
        <p:txBody>
          <a:bodyPr/>
          <a:lstStyle/>
          <a:p>
            <a:fld id="{991CF879-4700-4E47-A7E3-74EF38E50439}" type="slidenum">
              <a:rPr lang="en-US" smtClean="0"/>
              <a:t>18</a:t>
            </a:fld>
            <a:endParaRPr lang="en-US" dirty="0"/>
          </a:p>
        </p:txBody>
      </p:sp>
      <p:sp>
        <p:nvSpPr>
          <p:cNvPr id="6" name="Title 5">
            <a:extLst>
              <a:ext uri="{FF2B5EF4-FFF2-40B4-BE49-F238E27FC236}">
                <a16:creationId xmlns:a16="http://schemas.microsoft.com/office/drawing/2014/main" id="{5C83B909-CE27-40F5-A45A-2C2D7E9BE7A6}"/>
              </a:ext>
            </a:extLst>
          </p:cNvPr>
          <p:cNvSpPr>
            <a:spLocks noGrp="1"/>
          </p:cNvSpPr>
          <p:nvPr>
            <p:ph type="title"/>
          </p:nvPr>
        </p:nvSpPr>
        <p:spPr/>
        <p:txBody>
          <a:bodyPr/>
          <a:lstStyle/>
          <a:p>
            <a:r>
              <a:rPr lang="en-US" dirty="0">
                <a:solidFill>
                  <a:srgbClr val="038A00"/>
                </a:solidFill>
              </a:rPr>
              <a:t>Defining Terms -- Fidelity</a:t>
            </a:r>
          </a:p>
        </p:txBody>
      </p:sp>
    </p:spTree>
    <p:extLst>
      <p:ext uri="{BB962C8B-B14F-4D97-AF65-F5344CB8AC3E}">
        <p14:creationId xmlns:p14="http://schemas.microsoft.com/office/powerpoint/2010/main" val="123303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2362200"/>
            <a:ext cx="8991600" cy="3657599"/>
          </a:xfrm>
        </p:spPr>
        <p:txBody>
          <a:bodyPr>
            <a:noAutofit/>
          </a:bodyPr>
          <a:lstStyle/>
          <a:p>
            <a:pPr>
              <a:spcBef>
                <a:spcPts val="600"/>
              </a:spcBef>
            </a:pPr>
            <a:r>
              <a:rPr lang="en-US" sz="2400" dirty="0">
                <a:solidFill>
                  <a:schemeClr val="tx2"/>
                </a:solidFill>
                <a:latin typeface="Calibri" panose="020F0502020204030204" pitchFamily="34" charset="0"/>
                <a:cs typeface="Calibri" panose="020F0502020204030204" pitchFamily="34" charset="0"/>
              </a:rPr>
              <a:t>Slides are for guidance only and information has been summarized due to logistics of the webinar.</a:t>
            </a:r>
          </a:p>
          <a:p>
            <a:pPr>
              <a:spcBef>
                <a:spcPts val="600"/>
              </a:spcBef>
            </a:pPr>
            <a:r>
              <a:rPr lang="en-US" sz="2400" dirty="0">
                <a:solidFill>
                  <a:schemeClr val="tx2"/>
                </a:solidFill>
                <a:latin typeface="Calibri" panose="020F0502020204030204" pitchFamily="34" charset="0"/>
                <a:cs typeface="Calibri" panose="020F0502020204030204" pitchFamily="34" charset="0"/>
              </a:rPr>
              <a:t>Please read the entire Notice Inviting Applications (NIA).</a:t>
            </a:r>
          </a:p>
          <a:p>
            <a:pPr>
              <a:spcBef>
                <a:spcPts val="600"/>
              </a:spcBef>
            </a:pPr>
            <a:r>
              <a:rPr lang="en-US" sz="2400" dirty="0">
                <a:solidFill>
                  <a:schemeClr val="tx2"/>
                </a:solidFill>
                <a:latin typeface="Calibri" panose="020F0502020204030204" pitchFamily="34" charset="0"/>
                <a:cs typeface="Calibri" panose="020F0502020204030204" pitchFamily="34" charset="0"/>
              </a:rPr>
              <a:t>Please review the recorded webinar titled “Applying for </a:t>
            </a:r>
            <a:br>
              <a:rPr lang="en-US" sz="2400" dirty="0">
                <a:solidFill>
                  <a:schemeClr val="tx2"/>
                </a:solidFill>
                <a:latin typeface="Calibri" panose="020F0502020204030204" pitchFamily="34" charset="0"/>
                <a:cs typeface="Calibri" panose="020F0502020204030204" pitchFamily="34" charset="0"/>
              </a:rPr>
            </a:br>
            <a:r>
              <a:rPr lang="en-US" sz="2400" dirty="0">
                <a:solidFill>
                  <a:schemeClr val="tx2"/>
                </a:solidFill>
                <a:latin typeface="Calibri" panose="020F0502020204030204" pitchFamily="34" charset="0"/>
                <a:cs typeface="Calibri" panose="020F0502020204030204" pitchFamily="34" charset="0"/>
              </a:rPr>
              <a:t>Office of Special Education Programs Discretionary Grants” for additional information related to submitting an application: </a:t>
            </a:r>
            <a:r>
              <a:rPr lang="en-US" u="sng" dirty="0">
                <a:hlinkClick r:id="rId3"/>
              </a:rPr>
              <a:t>https://osepideasthatwork.org/resources-grantees/informational-webinars-osep-funding-opportunities</a:t>
            </a:r>
            <a:endParaRPr lang="en-US" u="sng" dirty="0"/>
          </a:p>
          <a:p>
            <a:pPr>
              <a:spcBef>
                <a:spcPts val="600"/>
              </a:spcBef>
            </a:pPr>
            <a:endParaRPr lang="en-US" dirty="0"/>
          </a:p>
          <a:p>
            <a:pPr>
              <a:spcBef>
                <a:spcPts val="600"/>
              </a:spcBef>
            </a:pPr>
            <a:r>
              <a:rPr lang="en-US" sz="2400" dirty="0">
                <a:solidFill>
                  <a:schemeClr val="tx2"/>
                </a:solidFill>
                <a:latin typeface="Calibri" panose="020F0502020204030204" pitchFamily="34" charset="0"/>
                <a:cs typeface="Calibri" panose="020F0502020204030204" pitchFamily="34" charset="0"/>
              </a:rPr>
              <a:t>.</a:t>
            </a:r>
          </a:p>
          <a:p>
            <a:pPr>
              <a:spcBef>
                <a:spcPts val="600"/>
              </a:spcBef>
            </a:pPr>
            <a:endParaRPr lang="en-US" sz="2000" b="1" dirty="0">
              <a:solidFill>
                <a:schemeClr val="tx2"/>
              </a:solidFill>
              <a:latin typeface="Tw Cen MT" panose="020B0602020104020603" pitchFamily="34" charset="0"/>
            </a:endParaRPr>
          </a:p>
        </p:txBody>
      </p:sp>
      <p:sp>
        <p:nvSpPr>
          <p:cNvPr id="3" name="Title 2"/>
          <p:cNvSpPr>
            <a:spLocks noGrp="1"/>
          </p:cNvSpPr>
          <p:nvPr>
            <p:ph type="title"/>
          </p:nvPr>
        </p:nvSpPr>
        <p:spPr>
          <a:xfrm>
            <a:off x="152400" y="1600200"/>
            <a:ext cx="8915400" cy="685800"/>
          </a:xfrm>
        </p:spPr>
        <p:txBody>
          <a:bodyPr/>
          <a:lstStyle/>
          <a:p>
            <a:r>
              <a:rPr lang="en-US" sz="4200" b="1" dirty="0">
                <a:solidFill>
                  <a:schemeClr val="tx2"/>
                </a:solidFill>
              </a:rPr>
              <a:t>Note Regarding Webinar</a:t>
            </a:r>
          </a:p>
        </p:txBody>
      </p:sp>
      <p:sp>
        <p:nvSpPr>
          <p:cNvPr id="4" name="Slide Number Placeholder 3"/>
          <p:cNvSpPr>
            <a:spLocks noGrp="1"/>
          </p:cNvSpPr>
          <p:nvPr>
            <p:ph type="sldNum" sz="quarter" idx="12"/>
          </p:nvPr>
        </p:nvSpPr>
        <p:spPr/>
        <p:txBody>
          <a:bodyPr/>
          <a:lstStyle/>
          <a:p>
            <a:fld id="{991CF879-4700-4E47-A7E3-74EF38E50439}" type="slidenum">
              <a:rPr lang="en-US" smtClean="0"/>
              <a:pPr/>
              <a:t>1</a:t>
            </a:fld>
            <a:endParaRPr lang="en-US" dirty="0"/>
          </a:p>
        </p:txBody>
      </p:sp>
    </p:spTree>
    <p:extLst>
      <p:ext uri="{BB962C8B-B14F-4D97-AF65-F5344CB8AC3E}">
        <p14:creationId xmlns:p14="http://schemas.microsoft.com/office/powerpoint/2010/main" val="1859509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3DB952-CC04-4696-8221-FFFBD7218906}"/>
              </a:ext>
            </a:extLst>
          </p:cNvPr>
          <p:cNvSpPr>
            <a:spLocks noGrp="1"/>
          </p:cNvSpPr>
          <p:nvPr>
            <p:ph idx="1"/>
          </p:nvPr>
        </p:nvSpPr>
        <p:spPr>
          <a:xfrm>
            <a:off x="457200" y="2590800"/>
            <a:ext cx="8229600" cy="3817937"/>
          </a:xfrm>
        </p:spPr>
        <p:txBody>
          <a:bodyPr>
            <a:normAutofit fontScale="85000" lnSpcReduction="20000"/>
          </a:bodyPr>
          <a:lstStyle/>
          <a:p>
            <a:pPr marL="0" indent="0">
              <a:buNone/>
            </a:pPr>
            <a:r>
              <a:rPr lang="en-US" dirty="0"/>
              <a:t>Projects funded under this program must--</a:t>
            </a:r>
          </a:p>
          <a:p>
            <a:r>
              <a:rPr lang="en-US" dirty="0"/>
              <a:t>(a)  Budget for a three-day project directors' meeting in Washington, DC, during each year of the project;</a:t>
            </a:r>
          </a:p>
          <a:p>
            <a:r>
              <a:rPr lang="en-US" dirty="0"/>
              <a:t>(b)  Budget $4,000 annually for support of the SPDG Program website currently administered by the University of Oregon (www.signetwork.org); and</a:t>
            </a:r>
          </a:p>
          <a:p>
            <a:r>
              <a:rPr lang="en-US" dirty="0"/>
              <a:t>(c)  If a project receiving assistance under this program authority maintains a website, include relevant information and documents in a form that meets a government or industry-recognized standard for accessibility.</a:t>
            </a:r>
          </a:p>
          <a:p>
            <a:endParaRPr lang="en-US" dirty="0"/>
          </a:p>
        </p:txBody>
      </p:sp>
      <p:sp>
        <p:nvSpPr>
          <p:cNvPr id="3" name="Slide Number Placeholder 2">
            <a:extLst>
              <a:ext uri="{FF2B5EF4-FFF2-40B4-BE49-F238E27FC236}">
                <a16:creationId xmlns:a16="http://schemas.microsoft.com/office/drawing/2014/main" id="{9DEEEE5E-07E7-4072-827A-3489A7DF2A9B}"/>
              </a:ext>
            </a:extLst>
          </p:cNvPr>
          <p:cNvSpPr>
            <a:spLocks noGrp="1"/>
          </p:cNvSpPr>
          <p:nvPr>
            <p:ph type="sldNum" sz="quarter" idx="12"/>
          </p:nvPr>
        </p:nvSpPr>
        <p:spPr/>
        <p:txBody>
          <a:bodyPr/>
          <a:lstStyle/>
          <a:p>
            <a:fld id="{991CF879-4700-4E47-A7E3-74EF38E50439}" type="slidenum">
              <a:rPr lang="en-US" smtClean="0"/>
              <a:pPr/>
              <a:t>19</a:t>
            </a:fld>
            <a:endParaRPr lang="en-US" dirty="0"/>
          </a:p>
        </p:txBody>
      </p:sp>
      <p:sp>
        <p:nvSpPr>
          <p:cNvPr id="4" name="Title 3">
            <a:extLst>
              <a:ext uri="{FF2B5EF4-FFF2-40B4-BE49-F238E27FC236}">
                <a16:creationId xmlns:a16="http://schemas.microsoft.com/office/drawing/2014/main" id="{B435D355-0FC7-4095-A96B-F860DD8C2700}"/>
              </a:ext>
            </a:extLst>
          </p:cNvPr>
          <p:cNvSpPr>
            <a:spLocks noGrp="1"/>
          </p:cNvSpPr>
          <p:nvPr>
            <p:ph type="title"/>
          </p:nvPr>
        </p:nvSpPr>
        <p:spPr/>
        <p:txBody>
          <a:bodyPr/>
          <a:lstStyle/>
          <a:p>
            <a:r>
              <a:rPr lang="en-US" dirty="0">
                <a:solidFill>
                  <a:srgbClr val="038A00"/>
                </a:solidFill>
              </a:rPr>
              <a:t>Additional SPDG Requirements</a:t>
            </a:r>
            <a:br>
              <a:rPr lang="en-US" dirty="0"/>
            </a:br>
            <a:endParaRPr lang="en-US" dirty="0"/>
          </a:p>
        </p:txBody>
      </p:sp>
    </p:spTree>
    <p:extLst>
      <p:ext uri="{BB962C8B-B14F-4D97-AF65-F5344CB8AC3E}">
        <p14:creationId xmlns:p14="http://schemas.microsoft.com/office/powerpoint/2010/main" val="521074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38A00"/>
                </a:solidFill>
              </a:rPr>
              <a:t>Contracts &amp; Subgrants</a:t>
            </a:r>
            <a:endParaRPr lang="en-US" dirty="0"/>
          </a:p>
        </p:txBody>
      </p:sp>
      <p:sp>
        <p:nvSpPr>
          <p:cNvPr id="3" name="Content Placeholder 2"/>
          <p:cNvSpPr>
            <a:spLocks noGrp="1"/>
          </p:cNvSpPr>
          <p:nvPr>
            <p:ph idx="1"/>
          </p:nvPr>
        </p:nvSpPr>
        <p:spPr>
          <a:xfrm>
            <a:off x="304800" y="2588912"/>
            <a:ext cx="8229600" cy="3811888"/>
          </a:xfrm>
        </p:spPr>
        <p:txBody>
          <a:bodyPr>
            <a:normAutofit fontScale="92500"/>
          </a:bodyPr>
          <a:lstStyle/>
          <a:p>
            <a:pPr marL="0" indent="0">
              <a:buNone/>
            </a:pPr>
            <a:r>
              <a:rPr lang="en-US" dirty="0"/>
              <a:t>(c)  ---An SEA that receives a grant under this program--</a:t>
            </a:r>
          </a:p>
          <a:p>
            <a:pPr marL="0" indent="0">
              <a:buNone/>
            </a:pPr>
            <a:r>
              <a:rPr lang="en-US" dirty="0"/>
              <a:t>(1)  </a:t>
            </a:r>
            <a:r>
              <a:rPr lang="en-US" dirty="0">
                <a:highlight>
                  <a:srgbClr val="FFFF00"/>
                </a:highlight>
              </a:rPr>
              <a:t>Must award contracts or subgrants</a:t>
            </a:r>
            <a:r>
              <a:rPr lang="en-US" dirty="0"/>
              <a:t> </a:t>
            </a:r>
            <a:r>
              <a:rPr lang="en-US" b="1" dirty="0"/>
              <a:t>to LEAs, IHEs, parent training and information centers, or community parent resource centers,</a:t>
            </a:r>
            <a:r>
              <a:rPr lang="en-US" dirty="0"/>
              <a:t> as appropriate, to carry out the State Personnel Development Plan; and</a:t>
            </a:r>
          </a:p>
          <a:p>
            <a:pPr marL="0" indent="0">
              <a:buNone/>
            </a:pPr>
            <a:r>
              <a:rPr lang="en-US" dirty="0"/>
              <a:t>(2)  May award contracts and subgrants to other public and private entities, including the lead agency under Part C of IDEA, to carry out the State plan.</a:t>
            </a:r>
            <a:endParaRPr lang="en-US" dirty="0">
              <a:effectLst/>
            </a:endParaRPr>
          </a:p>
        </p:txBody>
      </p:sp>
    </p:spTree>
    <p:extLst>
      <p:ext uri="{BB962C8B-B14F-4D97-AF65-F5344CB8AC3E}">
        <p14:creationId xmlns:p14="http://schemas.microsoft.com/office/powerpoint/2010/main" val="1605375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690FF2-383B-4E45-897B-CBC281BEC327}"/>
              </a:ext>
            </a:extLst>
          </p:cNvPr>
          <p:cNvSpPr>
            <a:spLocks noGrp="1"/>
          </p:cNvSpPr>
          <p:nvPr>
            <p:ph idx="1"/>
          </p:nvPr>
        </p:nvSpPr>
        <p:spPr/>
        <p:txBody>
          <a:bodyPr>
            <a:normAutofit fontScale="92500" lnSpcReduction="10000"/>
          </a:bodyPr>
          <a:lstStyle/>
          <a:p>
            <a:pPr marL="0" indent="0">
              <a:buNone/>
            </a:pPr>
            <a:r>
              <a:rPr lang="en-US" dirty="0"/>
              <a:t>An SEA that receives a grant under this program must use--</a:t>
            </a:r>
          </a:p>
          <a:p>
            <a:pPr marL="0" indent="0">
              <a:buNone/>
            </a:pPr>
            <a:r>
              <a:rPr lang="en-US" dirty="0"/>
              <a:t>(1)  </a:t>
            </a:r>
            <a:r>
              <a:rPr lang="en-US" b="1" dirty="0"/>
              <a:t>Not less than 90 percent of the funds </a:t>
            </a:r>
            <a:r>
              <a:rPr lang="en-US" dirty="0"/>
              <a:t>the SEA receives under the grant for any fiscal year for the Professional Development </a:t>
            </a:r>
            <a:r>
              <a:rPr lang="en-US" b="1" dirty="0"/>
              <a:t>Activities described in paragraph (a)</a:t>
            </a:r>
            <a:r>
              <a:rPr lang="en-US" dirty="0"/>
              <a:t>; and</a:t>
            </a:r>
          </a:p>
          <a:p>
            <a:pPr marL="0" indent="0">
              <a:buNone/>
            </a:pPr>
            <a:r>
              <a:rPr lang="en-US" dirty="0"/>
              <a:t>(2)  </a:t>
            </a:r>
            <a:r>
              <a:rPr lang="en-US" b="1" dirty="0"/>
              <a:t>Not more than 10 percent of the funds </a:t>
            </a:r>
            <a:r>
              <a:rPr lang="en-US" dirty="0"/>
              <a:t>the SEA receives under the grant for any fiscal year for the </a:t>
            </a:r>
            <a:r>
              <a:rPr lang="en-US" b="1" dirty="0"/>
              <a:t>Other Activities described in paragraph (b).</a:t>
            </a:r>
          </a:p>
          <a:p>
            <a:endParaRPr lang="en-US" dirty="0"/>
          </a:p>
        </p:txBody>
      </p:sp>
      <p:sp>
        <p:nvSpPr>
          <p:cNvPr id="3" name="Slide Number Placeholder 2">
            <a:extLst>
              <a:ext uri="{FF2B5EF4-FFF2-40B4-BE49-F238E27FC236}">
                <a16:creationId xmlns:a16="http://schemas.microsoft.com/office/drawing/2014/main" id="{B0319C08-B1C4-444D-ACD7-D36F4FDCE7EB}"/>
              </a:ext>
            </a:extLst>
          </p:cNvPr>
          <p:cNvSpPr>
            <a:spLocks noGrp="1"/>
          </p:cNvSpPr>
          <p:nvPr>
            <p:ph type="sldNum" sz="quarter" idx="12"/>
          </p:nvPr>
        </p:nvSpPr>
        <p:spPr/>
        <p:txBody>
          <a:bodyPr/>
          <a:lstStyle/>
          <a:p>
            <a:fld id="{991CF879-4700-4E47-A7E3-74EF38E50439}" type="slidenum">
              <a:rPr lang="en-US" smtClean="0"/>
              <a:pPr/>
              <a:t>21</a:t>
            </a:fld>
            <a:endParaRPr lang="en-US" dirty="0"/>
          </a:p>
        </p:txBody>
      </p:sp>
      <p:sp>
        <p:nvSpPr>
          <p:cNvPr id="4" name="Title 3">
            <a:extLst>
              <a:ext uri="{FF2B5EF4-FFF2-40B4-BE49-F238E27FC236}">
                <a16:creationId xmlns:a16="http://schemas.microsoft.com/office/drawing/2014/main" id="{1CD2EBD3-92FD-456A-B292-57094F06BB95}"/>
              </a:ext>
            </a:extLst>
          </p:cNvPr>
          <p:cNvSpPr>
            <a:spLocks noGrp="1"/>
          </p:cNvSpPr>
          <p:nvPr>
            <p:ph type="title"/>
          </p:nvPr>
        </p:nvSpPr>
        <p:spPr/>
        <p:txBody>
          <a:bodyPr/>
          <a:lstStyle/>
          <a:p>
            <a:r>
              <a:rPr lang="en-US" sz="3200" dirty="0">
                <a:solidFill>
                  <a:srgbClr val="038A00"/>
                </a:solidFill>
              </a:rPr>
              <a:t>(d)  Use of Funds for Professional Development-</a:t>
            </a:r>
          </a:p>
        </p:txBody>
      </p:sp>
    </p:spTree>
    <p:extLst>
      <p:ext uri="{BB962C8B-B14F-4D97-AF65-F5344CB8AC3E}">
        <p14:creationId xmlns:p14="http://schemas.microsoft.com/office/powerpoint/2010/main" val="2110637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186744-E756-4CA4-8D4C-0F62AEF6CBB0}"/>
              </a:ext>
            </a:extLst>
          </p:cNvPr>
          <p:cNvSpPr>
            <a:spLocks noGrp="1"/>
          </p:cNvSpPr>
          <p:nvPr>
            <p:ph idx="1"/>
          </p:nvPr>
        </p:nvSpPr>
        <p:spPr>
          <a:xfrm>
            <a:off x="457200" y="2514600"/>
            <a:ext cx="8229600" cy="4038600"/>
          </a:xfrm>
        </p:spPr>
        <p:txBody>
          <a:bodyPr>
            <a:normAutofit fontScale="70000" lnSpcReduction="20000"/>
          </a:bodyPr>
          <a:lstStyle/>
          <a:p>
            <a:pPr marL="0" indent="0">
              <a:buNone/>
            </a:pPr>
            <a:r>
              <a:rPr lang="en-US" dirty="0"/>
              <a:t>•  Projects use </a:t>
            </a:r>
            <a:r>
              <a:rPr lang="en-US" b="1" dirty="0"/>
              <a:t>professional development practices supported by evidence</a:t>
            </a:r>
            <a:r>
              <a:rPr lang="en-US" dirty="0"/>
              <a:t> to support the attainment of identified competencies;</a:t>
            </a:r>
          </a:p>
          <a:p>
            <a:pPr marL="0" indent="0">
              <a:buNone/>
            </a:pPr>
            <a:r>
              <a:rPr lang="en-US" dirty="0"/>
              <a:t>•  Participants in SPDG professional development demonstrate </a:t>
            </a:r>
            <a:r>
              <a:rPr lang="en-US" b="1" dirty="0"/>
              <a:t>improvement in implementation of SPDG-supported practices</a:t>
            </a:r>
            <a:r>
              <a:rPr lang="en-US" dirty="0"/>
              <a:t> over time;</a:t>
            </a:r>
          </a:p>
          <a:p>
            <a:pPr marL="0" indent="0">
              <a:buNone/>
            </a:pPr>
            <a:r>
              <a:rPr lang="en-US" dirty="0"/>
              <a:t>•  Projects use SPDG professional development </a:t>
            </a:r>
            <a:r>
              <a:rPr lang="en-US" b="1" dirty="0"/>
              <a:t>funds to provide activities designed to sustain the use of SPDG-supported practices</a:t>
            </a:r>
            <a:r>
              <a:rPr lang="en-US" dirty="0"/>
              <a:t>;</a:t>
            </a:r>
          </a:p>
          <a:p>
            <a:pPr marL="0" indent="0">
              <a:buNone/>
            </a:pPr>
            <a:r>
              <a:rPr lang="en-US" dirty="0"/>
              <a:t>•  Special education teachers who meet the qualifications described in section 612(a)(14)(C) of IDEA, as amended by the ESSA, and who have participated in </a:t>
            </a:r>
            <a:r>
              <a:rPr lang="en-US" b="1" dirty="0"/>
              <a:t>SPDG-supported special education teacher retention activities</a:t>
            </a:r>
            <a:r>
              <a:rPr lang="en-US" dirty="0"/>
              <a:t> remain as special education teachers two years after their initial participation in these activities; and</a:t>
            </a:r>
          </a:p>
          <a:p>
            <a:pPr marL="0" indent="0">
              <a:buNone/>
            </a:pPr>
            <a:r>
              <a:rPr lang="en-US" dirty="0"/>
              <a:t>•  Projects </a:t>
            </a:r>
            <a:r>
              <a:rPr lang="en-US" b="1" dirty="0"/>
              <a:t>improve outcomes for children with disabilities.</a:t>
            </a:r>
          </a:p>
          <a:p>
            <a:endParaRPr lang="en-US" dirty="0"/>
          </a:p>
        </p:txBody>
      </p:sp>
      <p:sp>
        <p:nvSpPr>
          <p:cNvPr id="3" name="Slide Number Placeholder 2">
            <a:extLst>
              <a:ext uri="{FF2B5EF4-FFF2-40B4-BE49-F238E27FC236}">
                <a16:creationId xmlns:a16="http://schemas.microsoft.com/office/drawing/2014/main" id="{3F416FA8-9118-4398-A056-4F0BB7632E55}"/>
              </a:ext>
            </a:extLst>
          </p:cNvPr>
          <p:cNvSpPr>
            <a:spLocks noGrp="1"/>
          </p:cNvSpPr>
          <p:nvPr>
            <p:ph type="sldNum" sz="quarter" idx="12"/>
          </p:nvPr>
        </p:nvSpPr>
        <p:spPr/>
        <p:txBody>
          <a:bodyPr/>
          <a:lstStyle/>
          <a:p>
            <a:fld id="{991CF879-4700-4E47-A7E3-74EF38E50439}" type="slidenum">
              <a:rPr lang="en-US" smtClean="0"/>
              <a:pPr/>
              <a:t>22</a:t>
            </a:fld>
            <a:endParaRPr lang="en-US" dirty="0"/>
          </a:p>
        </p:txBody>
      </p:sp>
      <p:sp>
        <p:nvSpPr>
          <p:cNvPr id="4" name="Title 3">
            <a:extLst>
              <a:ext uri="{FF2B5EF4-FFF2-40B4-BE49-F238E27FC236}">
                <a16:creationId xmlns:a16="http://schemas.microsoft.com/office/drawing/2014/main" id="{399FB5C0-54E1-498B-A60B-6144909BAEB9}"/>
              </a:ext>
            </a:extLst>
          </p:cNvPr>
          <p:cNvSpPr>
            <a:spLocks noGrp="1"/>
          </p:cNvSpPr>
          <p:nvPr>
            <p:ph type="title"/>
          </p:nvPr>
        </p:nvSpPr>
        <p:spPr/>
        <p:txBody>
          <a:bodyPr/>
          <a:lstStyle/>
          <a:p>
            <a:r>
              <a:rPr lang="en-US" dirty="0">
                <a:solidFill>
                  <a:srgbClr val="038A00"/>
                </a:solidFill>
              </a:rPr>
              <a:t>GPRA: Performance Measures</a:t>
            </a:r>
          </a:p>
        </p:txBody>
      </p:sp>
    </p:spTree>
    <p:extLst>
      <p:ext uri="{BB962C8B-B14F-4D97-AF65-F5344CB8AC3E}">
        <p14:creationId xmlns:p14="http://schemas.microsoft.com/office/powerpoint/2010/main" val="550025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AEABE2-A5D5-4DAC-A1B2-C094A8FBA3BE}"/>
              </a:ext>
            </a:extLst>
          </p:cNvPr>
          <p:cNvSpPr>
            <a:spLocks noGrp="1"/>
          </p:cNvSpPr>
          <p:nvPr>
            <p:ph idx="1"/>
          </p:nvPr>
        </p:nvSpPr>
        <p:spPr/>
        <p:txBody>
          <a:bodyPr>
            <a:normAutofit fontScale="85000" lnSpcReduction="20000"/>
          </a:bodyPr>
          <a:lstStyle/>
          <a:p>
            <a:r>
              <a:rPr lang="en-US" dirty="0"/>
              <a:t>Materials </a:t>
            </a:r>
            <a:r>
              <a:rPr lang="en-US" dirty="0">
                <a:hlinkClick r:id="rId2"/>
              </a:rPr>
              <a:t>http://www.signetwork.org/content_pages/205</a:t>
            </a:r>
            <a:r>
              <a:rPr lang="en-US" dirty="0"/>
              <a:t>  to assist applicants in planning to collect GPRA data.</a:t>
            </a:r>
          </a:p>
          <a:p>
            <a:r>
              <a:rPr lang="en-US" dirty="0"/>
              <a:t>Please review </a:t>
            </a:r>
            <a:r>
              <a:rPr lang="en-US" b="1" dirty="0">
                <a:hlinkClick r:id="rId3"/>
              </a:rPr>
              <a:t>Rubric A: SPDG Evidence-based Professional Development Components Rubric</a:t>
            </a:r>
            <a:r>
              <a:rPr lang="en-US" dirty="0"/>
              <a:t> to learn about the professional development components required for the SPDG grants.</a:t>
            </a:r>
          </a:p>
          <a:p>
            <a:r>
              <a:rPr lang="en-US" dirty="0"/>
              <a:t>Will need to describe the tool you will use to measure fidelity: </a:t>
            </a:r>
            <a:r>
              <a:rPr lang="en-US" dirty="0">
                <a:hlinkClick r:id="rId4"/>
              </a:rPr>
              <a:t>https://nirn.fpg.unc.edu/module-1/usable-innovations</a:t>
            </a:r>
            <a:r>
              <a:rPr lang="en-US" dirty="0"/>
              <a:t>; </a:t>
            </a:r>
            <a:r>
              <a:rPr lang="en-US" dirty="0">
                <a:hlinkClick r:id="rId5"/>
              </a:rPr>
              <a:t>https://nirn.fpg.unc.edu/resources/activity-7-2-fidelity-module-7-capstone-developing-fidelity-assessment</a:t>
            </a:r>
            <a:endParaRPr lang="en-US" dirty="0"/>
          </a:p>
        </p:txBody>
      </p:sp>
      <p:sp>
        <p:nvSpPr>
          <p:cNvPr id="3" name="Slide Number Placeholder 2">
            <a:extLst>
              <a:ext uri="{FF2B5EF4-FFF2-40B4-BE49-F238E27FC236}">
                <a16:creationId xmlns:a16="http://schemas.microsoft.com/office/drawing/2014/main" id="{A02CAC9A-1B36-4004-9CBF-DE5EC7159334}"/>
              </a:ext>
            </a:extLst>
          </p:cNvPr>
          <p:cNvSpPr>
            <a:spLocks noGrp="1"/>
          </p:cNvSpPr>
          <p:nvPr>
            <p:ph type="sldNum" sz="quarter" idx="12"/>
          </p:nvPr>
        </p:nvSpPr>
        <p:spPr/>
        <p:txBody>
          <a:bodyPr/>
          <a:lstStyle/>
          <a:p>
            <a:fld id="{991CF879-4700-4E47-A7E3-74EF38E50439}" type="slidenum">
              <a:rPr lang="en-US" smtClean="0"/>
              <a:pPr/>
              <a:t>23</a:t>
            </a:fld>
            <a:endParaRPr lang="en-US" dirty="0"/>
          </a:p>
        </p:txBody>
      </p:sp>
      <p:sp>
        <p:nvSpPr>
          <p:cNvPr id="4" name="Title 3">
            <a:extLst>
              <a:ext uri="{FF2B5EF4-FFF2-40B4-BE49-F238E27FC236}">
                <a16:creationId xmlns:a16="http://schemas.microsoft.com/office/drawing/2014/main" id="{45139295-EB7A-4A6D-B5C3-1F88D9EE8FEC}"/>
              </a:ext>
            </a:extLst>
          </p:cNvPr>
          <p:cNvSpPr>
            <a:spLocks noGrp="1"/>
          </p:cNvSpPr>
          <p:nvPr>
            <p:ph type="title"/>
          </p:nvPr>
        </p:nvSpPr>
        <p:spPr/>
        <p:txBody>
          <a:bodyPr/>
          <a:lstStyle/>
          <a:p>
            <a:r>
              <a:rPr lang="en-US" dirty="0">
                <a:solidFill>
                  <a:srgbClr val="038A00"/>
                </a:solidFill>
              </a:rPr>
              <a:t>GPRA Resources</a:t>
            </a:r>
          </a:p>
        </p:txBody>
      </p:sp>
    </p:spTree>
    <p:extLst>
      <p:ext uri="{BB962C8B-B14F-4D97-AF65-F5344CB8AC3E}">
        <p14:creationId xmlns:p14="http://schemas.microsoft.com/office/powerpoint/2010/main" val="984963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E104CE-6286-4184-A828-1492D44D221B}"/>
              </a:ext>
            </a:extLst>
          </p:cNvPr>
          <p:cNvSpPr>
            <a:spLocks noGrp="1"/>
          </p:cNvSpPr>
          <p:nvPr>
            <p:ph idx="1"/>
          </p:nvPr>
        </p:nvSpPr>
        <p:spPr>
          <a:xfrm>
            <a:off x="457200" y="2362200"/>
            <a:ext cx="8229600" cy="3687763"/>
          </a:xfrm>
        </p:spPr>
        <p:txBody>
          <a:bodyPr>
            <a:normAutofit/>
          </a:bodyPr>
          <a:lstStyle/>
          <a:p>
            <a:r>
              <a:rPr lang="en-US" dirty="0"/>
              <a:t>Describe potential sites you plan to work with.</a:t>
            </a:r>
          </a:p>
          <a:p>
            <a:pPr lvl="1"/>
            <a:r>
              <a:rPr lang="en-US" dirty="0"/>
              <a:t>We are aware that you may not know whether those sites will be virtual/hybrid this year.</a:t>
            </a:r>
          </a:p>
          <a:p>
            <a:pPr lvl="1"/>
            <a:r>
              <a:rPr lang="en-US" dirty="0"/>
              <a:t>We are also aware that sites may change, with approval from your Project Officer, if you are funded.</a:t>
            </a:r>
          </a:p>
          <a:p>
            <a:r>
              <a:rPr lang="en-US" dirty="0"/>
              <a:t>You are able to request a lower level of funding your first year to begin ramping up your activities as sites are ready.</a:t>
            </a:r>
          </a:p>
        </p:txBody>
      </p:sp>
      <p:sp>
        <p:nvSpPr>
          <p:cNvPr id="3" name="Slide Number Placeholder 2">
            <a:extLst>
              <a:ext uri="{FF2B5EF4-FFF2-40B4-BE49-F238E27FC236}">
                <a16:creationId xmlns:a16="http://schemas.microsoft.com/office/drawing/2014/main" id="{CE934C3B-0E94-4452-970C-87BB45857BFC}"/>
              </a:ext>
            </a:extLst>
          </p:cNvPr>
          <p:cNvSpPr>
            <a:spLocks noGrp="1"/>
          </p:cNvSpPr>
          <p:nvPr>
            <p:ph type="sldNum" sz="quarter" idx="12"/>
          </p:nvPr>
        </p:nvSpPr>
        <p:spPr/>
        <p:txBody>
          <a:bodyPr/>
          <a:lstStyle/>
          <a:p>
            <a:fld id="{991CF879-4700-4E47-A7E3-74EF38E50439}" type="slidenum">
              <a:rPr lang="en-US" smtClean="0"/>
              <a:pPr/>
              <a:t>24</a:t>
            </a:fld>
            <a:endParaRPr lang="en-US" dirty="0"/>
          </a:p>
        </p:txBody>
      </p:sp>
      <p:sp>
        <p:nvSpPr>
          <p:cNvPr id="4" name="Title 3">
            <a:extLst>
              <a:ext uri="{FF2B5EF4-FFF2-40B4-BE49-F238E27FC236}">
                <a16:creationId xmlns:a16="http://schemas.microsoft.com/office/drawing/2014/main" id="{8F7C5A59-C994-4E72-B47F-DC164C714FA4}"/>
              </a:ext>
            </a:extLst>
          </p:cNvPr>
          <p:cNvSpPr>
            <a:spLocks noGrp="1"/>
          </p:cNvSpPr>
          <p:nvPr>
            <p:ph type="title"/>
          </p:nvPr>
        </p:nvSpPr>
        <p:spPr/>
        <p:txBody>
          <a:bodyPr/>
          <a:lstStyle/>
          <a:p>
            <a:r>
              <a:rPr lang="en-US" dirty="0">
                <a:solidFill>
                  <a:srgbClr val="038A00"/>
                </a:solidFill>
                <a:cs typeface="Calibri" panose="020F0502020204030204" pitchFamily="34" charset="0"/>
              </a:rPr>
              <a:t>Uncertainties</a:t>
            </a:r>
          </a:p>
        </p:txBody>
      </p:sp>
    </p:spTree>
    <p:extLst>
      <p:ext uri="{BB962C8B-B14F-4D97-AF65-F5344CB8AC3E}">
        <p14:creationId xmlns:p14="http://schemas.microsoft.com/office/powerpoint/2010/main" val="1405420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b="1" dirty="0">
                <a:solidFill>
                  <a:srgbClr val="038A00"/>
                </a:solidFill>
              </a:rPr>
              <a:t>General Requirements</a:t>
            </a:r>
          </a:p>
        </p:txBody>
      </p:sp>
      <p:sp>
        <p:nvSpPr>
          <p:cNvPr id="4" name="Content Placeholder 3"/>
          <p:cNvSpPr>
            <a:spLocks noGrp="1"/>
          </p:cNvSpPr>
          <p:nvPr>
            <p:ph sz="half" idx="1"/>
          </p:nvPr>
        </p:nvSpPr>
        <p:spPr>
          <a:xfrm>
            <a:off x="228600" y="2514600"/>
            <a:ext cx="8610600" cy="3886200"/>
          </a:xfrm>
        </p:spPr>
        <p:txBody>
          <a:bodyPr>
            <a:noAutofit/>
          </a:bodyPr>
          <a:lstStyle/>
          <a:p>
            <a:pPr marL="0" indent="0">
              <a:buNone/>
            </a:pPr>
            <a:r>
              <a:rPr lang="en-US" sz="2400" dirty="0"/>
              <a:t>(a)  Recipients of funding under this competition must make positive efforts to employ and advance in employment qualified individuals with disabilities (see section 606 of IDEA).</a:t>
            </a:r>
          </a:p>
          <a:p>
            <a:pPr marL="0" indent="0">
              <a:buNone/>
            </a:pPr>
            <a:r>
              <a:rPr lang="en-US" sz="2400" dirty="0"/>
              <a:t>(b)  Each applicant for, and recipient of, funding must, with respect to the aspects of their proposed project relating to the absolute priority, involve individuals with disabilities, or parents of individuals with disabilities ages birth through 26, in planning, implementing, and evaluating the project (see section 682(a)(1)(A) of IDEA).</a:t>
            </a:r>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25</a:t>
            </a:fld>
            <a:endParaRPr lang="en-US" dirty="0">
              <a:solidFill>
                <a:srgbClr val="898989"/>
              </a:solidFill>
            </a:endParaRPr>
          </a:p>
        </p:txBody>
      </p:sp>
    </p:spTree>
    <p:extLst>
      <p:ext uri="{BB962C8B-B14F-4D97-AF65-F5344CB8AC3E}">
        <p14:creationId xmlns:p14="http://schemas.microsoft.com/office/powerpoint/2010/main" val="149256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7D6B6F2-4AB8-4A2D-9FA0-68B1A7449304}"/>
              </a:ext>
            </a:extLst>
          </p:cNvPr>
          <p:cNvSpPr>
            <a:spLocks noGrp="1"/>
          </p:cNvSpPr>
          <p:nvPr>
            <p:ph idx="1"/>
          </p:nvPr>
        </p:nvSpPr>
        <p:spPr>
          <a:xfrm>
            <a:off x="457200" y="3124200"/>
            <a:ext cx="8229600" cy="3154363"/>
          </a:xfrm>
        </p:spPr>
        <p:txBody>
          <a:bodyPr>
            <a:normAutofit fontScale="77500" lnSpcReduction="20000"/>
          </a:bodyPr>
          <a:lstStyle/>
          <a:p>
            <a:r>
              <a:rPr lang="en-US" dirty="0"/>
              <a:t>Highlights:</a:t>
            </a:r>
          </a:p>
          <a:p>
            <a:pPr lvl="1"/>
            <a:r>
              <a:rPr lang="en-US" dirty="0"/>
              <a:t>Provision of training, technical assistance, and coaching to </a:t>
            </a:r>
            <a:r>
              <a:rPr lang="en-US" u="sng" dirty="0">
                <a:hlinkClick r:id="rId2"/>
              </a:rPr>
              <a:t>build the capacity</a:t>
            </a:r>
            <a:r>
              <a:rPr lang="en-US" dirty="0"/>
              <a:t> of family members to participate fully in planning, implementing, and evaluating the project;</a:t>
            </a:r>
            <a:endParaRPr lang="en-US" sz="2000" dirty="0"/>
          </a:p>
          <a:p>
            <a:pPr lvl="1"/>
            <a:r>
              <a:rPr lang="en-US" dirty="0"/>
              <a:t>Provision of training, technical assistance, and coaching to build the capacity of all project staff to engage families equitably;</a:t>
            </a:r>
            <a:endParaRPr lang="en-US" sz="2000" dirty="0"/>
          </a:p>
          <a:p>
            <a:pPr lvl="1"/>
            <a:r>
              <a:rPr lang="en-US" dirty="0"/>
              <a:t>Provision of financial resources such as honoraria and stipends for childcare and travel, to support family members’ active participation in the project planning, implementation, and evaluation; and</a:t>
            </a:r>
            <a:endParaRPr lang="en-US" sz="2000" dirty="0"/>
          </a:p>
          <a:p>
            <a:pPr lvl="1"/>
            <a:r>
              <a:rPr lang="en-US" dirty="0"/>
              <a:t>Recruitment of family members for positions on projects, including using non-traditional recruitment and networking strategies.</a:t>
            </a:r>
            <a:endParaRPr lang="en-US" sz="2000" dirty="0"/>
          </a:p>
          <a:p>
            <a:pPr lvl="1"/>
            <a:endParaRPr lang="en-US" dirty="0"/>
          </a:p>
          <a:p>
            <a:pPr lvl="1"/>
            <a:endParaRPr lang="en-US" dirty="0"/>
          </a:p>
        </p:txBody>
      </p:sp>
      <p:sp>
        <p:nvSpPr>
          <p:cNvPr id="5" name="Slide Number Placeholder 4">
            <a:extLst>
              <a:ext uri="{FF2B5EF4-FFF2-40B4-BE49-F238E27FC236}">
                <a16:creationId xmlns:a16="http://schemas.microsoft.com/office/drawing/2014/main" id="{7150DF3C-2D8D-4E1B-8BC3-B6A0C38851D0}"/>
              </a:ext>
            </a:extLst>
          </p:cNvPr>
          <p:cNvSpPr>
            <a:spLocks noGrp="1"/>
          </p:cNvSpPr>
          <p:nvPr>
            <p:ph type="sldNum" sz="quarter" idx="12"/>
          </p:nvPr>
        </p:nvSpPr>
        <p:spPr/>
        <p:txBody>
          <a:bodyPr/>
          <a:lstStyle/>
          <a:p>
            <a:fld id="{991CF879-4700-4E47-A7E3-74EF38E50439}" type="slidenum">
              <a:rPr lang="en-US" smtClean="0"/>
              <a:t>26</a:t>
            </a:fld>
            <a:endParaRPr lang="en-US" dirty="0"/>
          </a:p>
        </p:txBody>
      </p:sp>
      <p:sp>
        <p:nvSpPr>
          <p:cNvPr id="6" name="Title 5">
            <a:extLst>
              <a:ext uri="{FF2B5EF4-FFF2-40B4-BE49-F238E27FC236}">
                <a16:creationId xmlns:a16="http://schemas.microsoft.com/office/drawing/2014/main" id="{400A9638-7B44-47E1-9D71-26B0230F6B4C}"/>
              </a:ext>
            </a:extLst>
          </p:cNvPr>
          <p:cNvSpPr>
            <a:spLocks noGrp="1"/>
          </p:cNvSpPr>
          <p:nvPr>
            <p:ph type="title"/>
          </p:nvPr>
        </p:nvSpPr>
        <p:spPr/>
        <p:txBody>
          <a:bodyPr/>
          <a:lstStyle/>
          <a:p>
            <a:r>
              <a:rPr lang="en-US" dirty="0">
                <a:solidFill>
                  <a:srgbClr val="038A00"/>
                </a:solidFill>
              </a:rPr>
              <a:t>OSEP Expectations for Engaging Families in Discretionary Grants</a:t>
            </a:r>
          </a:p>
        </p:txBody>
      </p:sp>
    </p:spTree>
    <p:extLst>
      <p:ext uri="{BB962C8B-B14F-4D97-AF65-F5344CB8AC3E}">
        <p14:creationId xmlns:p14="http://schemas.microsoft.com/office/powerpoint/2010/main" val="712589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43F9BA-03BE-4E81-9134-C300DFAAF101}"/>
              </a:ext>
            </a:extLst>
          </p:cNvPr>
          <p:cNvSpPr>
            <a:spLocks noGrp="1"/>
          </p:cNvSpPr>
          <p:nvPr>
            <p:ph idx="1"/>
          </p:nvPr>
        </p:nvSpPr>
        <p:spPr>
          <a:xfrm>
            <a:off x="457200" y="2362200"/>
            <a:ext cx="8229600" cy="4191000"/>
          </a:xfrm>
        </p:spPr>
        <p:txBody>
          <a:bodyPr>
            <a:normAutofit fontScale="70000" lnSpcReduction="20000"/>
          </a:bodyPr>
          <a:lstStyle/>
          <a:p>
            <a:pPr marL="0" indent="0">
              <a:buNone/>
            </a:pPr>
            <a:r>
              <a:rPr lang="en-US" dirty="0"/>
              <a:t>•	Incorporating family perspectives and experiences into project operations benefits the project and its audiences.</a:t>
            </a:r>
          </a:p>
          <a:p>
            <a:pPr marL="0" indent="0">
              <a:buNone/>
            </a:pPr>
            <a:r>
              <a:rPr lang="en-US" dirty="0"/>
              <a:t>•	Effectively engaging families requires projects to clearly plan for how they will engage families, build trusting and respectful partnerships, and identify the expected outcomes of the collaboration. </a:t>
            </a:r>
          </a:p>
          <a:p>
            <a:pPr marL="0" indent="0">
              <a:buNone/>
            </a:pPr>
            <a:r>
              <a:rPr lang="en-US" dirty="0"/>
              <a:t>•	Effective engagement strategies incorporate current research.</a:t>
            </a:r>
          </a:p>
          <a:p>
            <a:pPr marL="0" indent="0">
              <a:buNone/>
            </a:pPr>
            <a:r>
              <a:rPr lang="en-US" dirty="0"/>
              <a:t>•	Effective capacity building strategies are based on the most current research on adult learning principles and coaching. </a:t>
            </a:r>
          </a:p>
          <a:p>
            <a:pPr marL="0" indent="0">
              <a:buNone/>
            </a:pPr>
            <a:r>
              <a:rPr lang="en-US" dirty="0"/>
              <a:t>•	Families need a continuum of support in order to effectively engage with projects, including culturally competent and trauma-informed supports. </a:t>
            </a:r>
          </a:p>
          <a:p>
            <a:pPr marL="0" indent="0">
              <a:buNone/>
            </a:pPr>
            <a:r>
              <a:rPr lang="en-US" dirty="0"/>
              <a:t>•	Engaging families requires commitment to carrying out intensive, ongoing work building and maintaining partnerships. </a:t>
            </a:r>
          </a:p>
          <a:p>
            <a:pPr marL="0" indent="0">
              <a:buNone/>
            </a:pPr>
            <a:r>
              <a:rPr lang="en-US" dirty="0"/>
              <a:t>•	Effective family-staff partnerships can increase the project’s efficiency and effectiveness. </a:t>
            </a:r>
          </a:p>
          <a:p>
            <a:endParaRPr lang="en-US" dirty="0"/>
          </a:p>
        </p:txBody>
      </p:sp>
      <p:sp>
        <p:nvSpPr>
          <p:cNvPr id="3" name="Slide Number Placeholder 2">
            <a:extLst>
              <a:ext uri="{FF2B5EF4-FFF2-40B4-BE49-F238E27FC236}">
                <a16:creationId xmlns:a16="http://schemas.microsoft.com/office/drawing/2014/main" id="{C15BDE9C-481C-44D5-B050-7DA568E38019}"/>
              </a:ext>
            </a:extLst>
          </p:cNvPr>
          <p:cNvSpPr>
            <a:spLocks noGrp="1"/>
          </p:cNvSpPr>
          <p:nvPr>
            <p:ph type="sldNum" sz="quarter" idx="12"/>
          </p:nvPr>
        </p:nvSpPr>
        <p:spPr/>
        <p:txBody>
          <a:bodyPr/>
          <a:lstStyle/>
          <a:p>
            <a:fld id="{991CF879-4700-4E47-A7E3-74EF38E50439}" type="slidenum">
              <a:rPr lang="en-US" smtClean="0"/>
              <a:pPr/>
              <a:t>27</a:t>
            </a:fld>
            <a:endParaRPr lang="en-US" dirty="0"/>
          </a:p>
        </p:txBody>
      </p:sp>
      <p:sp>
        <p:nvSpPr>
          <p:cNvPr id="4" name="Title 3">
            <a:extLst>
              <a:ext uri="{FF2B5EF4-FFF2-40B4-BE49-F238E27FC236}">
                <a16:creationId xmlns:a16="http://schemas.microsoft.com/office/drawing/2014/main" id="{AA5CCE50-47F2-4F54-A32D-75BEF5B59D8F}"/>
              </a:ext>
            </a:extLst>
          </p:cNvPr>
          <p:cNvSpPr>
            <a:spLocks noGrp="1"/>
          </p:cNvSpPr>
          <p:nvPr>
            <p:ph type="title"/>
          </p:nvPr>
        </p:nvSpPr>
        <p:spPr/>
        <p:txBody>
          <a:bodyPr/>
          <a:lstStyle/>
          <a:p>
            <a:r>
              <a:rPr lang="en-US" sz="3200" dirty="0">
                <a:solidFill>
                  <a:srgbClr val="038A00"/>
                </a:solidFill>
              </a:rPr>
              <a:t>OSEP’s Family Engagement Assumptions</a:t>
            </a:r>
          </a:p>
        </p:txBody>
      </p:sp>
    </p:spTree>
    <p:extLst>
      <p:ext uri="{BB962C8B-B14F-4D97-AF65-F5344CB8AC3E}">
        <p14:creationId xmlns:p14="http://schemas.microsoft.com/office/powerpoint/2010/main" val="3295630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229600" cy="3535363"/>
          </a:xfrm>
        </p:spPr>
        <p:txBody>
          <a:bodyPr>
            <a:normAutofit/>
          </a:bodyPr>
          <a:lstStyle/>
          <a:p>
            <a:pPr lvl="1"/>
            <a:r>
              <a:rPr lang="en-US" dirty="0">
                <a:latin typeface="Calibri" panose="020F0502020204030204" pitchFamily="34" charset="0"/>
                <a:cs typeface="Calibri" panose="020F0502020204030204" pitchFamily="34" charset="0"/>
              </a:rPr>
              <a:t>Estimated Available Funds: $11,727,418.</a:t>
            </a:r>
          </a:p>
          <a:p>
            <a:pPr lvl="1"/>
            <a:r>
              <a:rPr lang="en-US" dirty="0">
                <a:latin typeface="Calibri" panose="020F0502020204030204" pitchFamily="34" charset="0"/>
                <a:cs typeface="Calibri" panose="020F0502020204030204" pitchFamily="34" charset="0"/>
              </a:rPr>
              <a:t>Estimated Range of Awards:  $500,000 - $2,100,000 (for the 50 States, the District of Columbia, and the Commonwealth of Puerto Rico).  </a:t>
            </a:r>
          </a:p>
          <a:p>
            <a:pPr lvl="2"/>
            <a:r>
              <a:rPr lang="en-US" dirty="0">
                <a:latin typeface="Calibri" panose="020F0502020204030204" pitchFamily="34" charset="0"/>
                <a:cs typeface="Calibri" panose="020F0502020204030204" pitchFamily="34" charset="0"/>
              </a:rPr>
              <a:t>In the case of outlying areas (United States Virgin Islands, Guam, American Samoa, and the Commonwealth of the Northern Mariana Islands), awards will be not less than $80,000.</a:t>
            </a:r>
          </a:p>
          <a:p>
            <a:pPr lvl="1"/>
            <a:r>
              <a:rPr lang="en-US" dirty="0">
                <a:latin typeface="Calibri" panose="020F0502020204030204" pitchFamily="34" charset="0"/>
                <a:cs typeface="Calibri" panose="020F0502020204030204" pitchFamily="34" charset="0"/>
              </a:rPr>
              <a:t>Other than the outlying areas, applicants must ask for $500,00 or more for each of the 5 years.</a:t>
            </a:r>
          </a:p>
          <a:p>
            <a:endParaRPr lang="en-US" sz="2000" dirty="0"/>
          </a:p>
          <a:p>
            <a:pPr marL="0" indent="0">
              <a:buNone/>
            </a:pPr>
            <a:endParaRPr lang="en-US" sz="2000" dirty="0"/>
          </a:p>
          <a:p>
            <a:endParaRPr lang="en-US" sz="2000" dirty="0"/>
          </a:p>
          <a:p>
            <a:endParaRPr lang="en-US" sz="2000" dirty="0"/>
          </a:p>
          <a:p>
            <a:endParaRPr lang="en-US" sz="2000" dirty="0"/>
          </a:p>
          <a:p>
            <a:pPr marL="0" indent="0">
              <a:buNone/>
            </a:pPr>
            <a:endParaRPr lang="en-US" sz="2400" dirty="0"/>
          </a:p>
          <a:p>
            <a:endParaRPr lang="en-US" dirty="0"/>
          </a:p>
        </p:txBody>
      </p:sp>
      <p:sp>
        <p:nvSpPr>
          <p:cNvPr id="5" name="Title 4">
            <a:extLst>
              <a:ext uri="{FF2B5EF4-FFF2-40B4-BE49-F238E27FC236}">
                <a16:creationId xmlns:a16="http://schemas.microsoft.com/office/drawing/2014/main" id="{8680C30D-B32F-4EB2-BB32-C7408A7656A4}"/>
              </a:ext>
            </a:extLst>
          </p:cNvPr>
          <p:cNvSpPr>
            <a:spLocks noGrp="1"/>
          </p:cNvSpPr>
          <p:nvPr>
            <p:ph type="title"/>
          </p:nvPr>
        </p:nvSpPr>
        <p:spPr/>
        <p:txBody>
          <a:bodyPr/>
          <a:lstStyle/>
          <a:p>
            <a:r>
              <a:rPr lang="en-US" dirty="0">
                <a:solidFill>
                  <a:srgbClr val="038A00"/>
                </a:solidFill>
              </a:rPr>
              <a:t>Funding Amounts</a:t>
            </a:r>
          </a:p>
        </p:txBody>
      </p:sp>
    </p:spTree>
    <p:extLst>
      <p:ext uri="{BB962C8B-B14F-4D97-AF65-F5344CB8AC3E}">
        <p14:creationId xmlns:p14="http://schemas.microsoft.com/office/powerpoint/2010/main" val="1915651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75719"/>
            <a:ext cx="8229600" cy="3833018"/>
          </a:xfrm>
        </p:spPr>
        <p:txBody>
          <a:bodyPr>
            <a:normAutofit lnSpcReduction="10000"/>
          </a:bodyPr>
          <a:lstStyle/>
          <a:p>
            <a:r>
              <a:rPr lang="en-US" dirty="0">
                <a:latin typeface="Calibri" panose="020F0502020204030204" pitchFamily="34" charset="0"/>
                <a:cs typeface="Calibri" panose="020F0502020204030204" pitchFamily="34" charset="0"/>
              </a:rPr>
              <a:t>Purpose of the SPDG Program</a:t>
            </a:r>
          </a:p>
          <a:p>
            <a:r>
              <a:rPr lang="en-US" dirty="0">
                <a:latin typeface="Calibri" panose="020F0502020204030204" pitchFamily="34" charset="0"/>
                <a:cs typeface="Calibri" panose="020F0502020204030204" pitchFamily="34" charset="0"/>
              </a:rPr>
              <a:t>Assistance for Developing Your Plan</a:t>
            </a:r>
          </a:p>
          <a:p>
            <a:r>
              <a:rPr lang="en-US" dirty="0">
                <a:latin typeface="Calibri" panose="020F0502020204030204" pitchFamily="34" charset="0"/>
                <a:cs typeface="Calibri" panose="020F0502020204030204" pitchFamily="34" charset="0"/>
              </a:rPr>
              <a:t>Absolute Priorities</a:t>
            </a:r>
          </a:p>
          <a:p>
            <a:r>
              <a:rPr lang="en-US" dirty="0">
                <a:latin typeface="Calibri" panose="020F0502020204030204" pitchFamily="34" charset="0"/>
                <a:cs typeface="Calibri" panose="020F0502020204030204" pitchFamily="34" charset="0"/>
              </a:rPr>
              <a:t>Definitions</a:t>
            </a:r>
          </a:p>
          <a:p>
            <a:r>
              <a:rPr lang="en-US" dirty="0">
                <a:latin typeface="Calibri" panose="020F0502020204030204" pitchFamily="34" charset="0"/>
                <a:cs typeface="Calibri" panose="020F0502020204030204" pitchFamily="34" charset="0"/>
              </a:rPr>
              <a:t>Contracts &amp; Subgrants</a:t>
            </a:r>
          </a:p>
          <a:p>
            <a:r>
              <a:rPr lang="en-US" dirty="0">
                <a:latin typeface="Calibri" panose="020F0502020204030204" pitchFamily="34" charset="0"/>
                <a:cs typeface="Calibri" panose="020F0502020204030204" pitchFamily="34" charset="0"/>
              </a:rPr>
              <a:t>Government Performance Results Act (GPRA)</a:t>
            </a:r>
          </a:p>
          <a:p>
            <a:r>
              <a:rPr lang="en-US" dirty="0">
                <a:latin typeface="Calibri" panose="020F0502020204030204" pitchFamily="34" charset="0"/>
                <a:cs typeface="Calibri" panose="020F0502020204030204" pitchFamily="34" charset="0"/>
              </a:rPr>
              <a:t>General Requirements </a:t>
            </a:r>
          </a:p>
          <a:p>
            <a:r>
              <a:rPr lang="en-US" dirty="0">
                <a:latin typeface="Calibri" panose="020F0502020204030204" pitchFamily="34" charset="0"/>
                <a:cs typeface="Calibri" panose="020F0502020204030204" pitchFamily="34" charset="0"/>
              </a:rPr>
              <a:t>Selection Criteria </a:t>
            </a:r>
          </a:p>
          <a:p>
            <a:endParaRPr lang="en-US" dirty="0"/>
          </a:p>
          <a:p>
            <a:endParaRPr lang="en-US" dirty="0"/>
          </a:p>
        </p:txBody>
      </p:sp>
      <p:sp>
        <p:nvSpPr>
          <p:cNvPr id="3" name="Slide Number Placeholder 2"/>
          <p:cNvSpPr>
            <a:spLocks noGrp="1"/>
          </p:cNvSpPr>
          <p:nvPr>
            <p:ph type="sldNum" sz="quarter" idx="12"/>
          </p:nvPr>
        </p:nvSpPr>
        <p:spPr/>
        <p:txBody>
          <a:bodyPr/>
          <a:lstStyle/>
          <a:p>
            <a:fld id="{991CF879-4700-4E47-A7E3-74EF38E50439}" type="slidenum">
              <a:rPr lang="en-US" smtClean="0"/>
              <a:pPr/>
              <a:t>2</a:t>
            </a:fld>
            <a:endParaRPr lang="en-US" dirty="0"/>
          </a:p>
        </p:txBody>
      </p:sp>
      <p:sp>
        <p:nvSpPr>
          <p:cNvPr id="4" name="Title 3"/>
          <p:cNvSpPr>
            <a:spLocks noGrp="1"/>
          </p:cNvSpPr>
          <p:nvPr>
            <p:ph type="title"/>
          </p:nvPr>
        </p:nvSpPr>
        <p:spPr>
          <a:xfrm>
            <a:off x="457200" y="1905000"/>
            <a:ext cx="8229600" cy="609600"/>
          </a:xfrm>
        </p:spPr>
        <p:txBody>
          <a:bodyPr/>
          <a:lstStyle/>
          <a:p>
            <a:r>
              <a:rPr lang="en-US" sz="3200" b="1" dirty="0">
                <a:solidFill>
                  <a:srgbClr val="038A00"/>
                </a:solidFill>
                <a:latin typeface="+mn-lt"/>
              </a:rPr>
              <a:t>Today’s Topics</a:t>
            </a:r>
          </a:p>
        </p:txBody>
      </p:sp>
    </p:spTree>
    <p:extLst>
      <p:ext uri="{BB962C8B-B14F-4D97-AF65-F5344CB8AC3E}">
        <p14:creationId xmlns:p14="http://schemas.microsoft.com/office/powerpoint/2010/main" val="3104563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9A03-0EF1-4287-9BDC-166583432191}"/>
              </a:ext>
            </a:extLst>
          </p:cNvPr>
          <p:cNvSpPr>
            <a:spLocks noGrp="1"/>
          </p:cNvSpPr>
          <p:nvPr>
            <p:ph type="title"/>
          </p:nvPr>
        </p:nvSpPr>
        <p:spPr/>
        <p:txBody>
          <a:bodyPr/>
          <a:lstStyle/>
          <a:p>
            <a:r>
              <a:rPr lang="en-US" sz="2800" u="sng" dirty="0">
                <a:solidFill>
                  <a:srgbClr val="038A00"/>
                </a:solidFill>
              </a:rPr>
              <a:t>Note</a:t>
            </a:r>
            <a:r>
              <a:rPr lang="en-US" sz="2800" dirty="0">
                <a:solidFill>
                  <a:srgbClr val="038A00"/>
                </a:solidFill>
              </a:rPr>
              <a:t>:  We will set the amount of each award after considering--</a:t>
            </a:r>
            <a:br>
              <a:rPr lang="en-US" b="1" dirty="0"/>
            </a:br>
            <a:endParaRPr lang="en-US" dirty="0"/>
          </a:p>
        </p:txBody>
      </p:sp>
      <p:sp>
        <p:nvSpPr>
          <p:cNvPr id="3" name="Content Placeholder 2">
            <a:extLst>
              <a:ext uri="{FF2B5EF4-FFF2-40B4-BE49-F238E27FC236}">
                <a16:creationId xmlns:a16="http://schemas.microsoft.com/office/drawing/2014/main" id="{343C0AD0-18DB-4D6D-A79B-05B2BDE59514}"/>
              </a:ext>
            </a:extLst>
          </p:cNvPr>
          <p:cNvSpPr>
            <a:spLocks noGrp="1"/>
          </p:cNvSpPr>
          <p:nvPr>
            <p:ph idx="1"/>
          </p:nvPr>
        </p:nvSpPr>
        <p:spPr>
          <a:xfrm>
            <a:off x="457200" y="2590800"/>
            <a:ext cx="8229600" cy="3733800"/>
          </a:xfrm>
        </p:spPr>
        <p:txBody>
          <a:bodyPr>
            <a:normAutofit fontScale="77500" lnSpcReduction="20000"/>
          </a:bodyPr>
          <a:lstStyle/>
          <a:p>
            <a:pPr marL="0" indent="0">
              <a:buNone/>
            </a:pPr>
            <a:r>
              <a:rPr lang="en-US" sz="3100" dirty="0"/>
              <a:t>(1)  The amount of funds available for making the grants;</a:t>
            </a:r>
            <a:endParaRPr lang="en-US" sz="3100" b="1" dirty="0"/>
          </a:p>
          <a:p>
            <a:pPr marL="0" indent="0">
              <a:buNone/>
            </a:pPr>
            <a:r>
              <a:rPr lang="en-US" sz="3100" dirty="0"/>
              <a:t>(2)  The relative population of the State or outlying area;</a:t>
            </a:r>
            <a:endParaRPr lang="en-US" sz="3100" b="1" dirty="0"/>
          </a:p>
          <a:p>
            <a:pPr marL="0" indent="0">
              <a:buNone/>
            </a:pPr>
            <a:r>
              <a:rPr lang="en-US" sz="3100" dirty="0"/>
              <a:t>(3)  The types of activities proposed by the State or outlying area;</a:t>
            </a:r>
            <a:endParaRPr lang="en-US" sz="3100" b="1" dirty="0"/>
          </a:p>
          <a:p>
            <a:pPr marL="0" indent="0">
              <a:buNone/>
            </a:pPr>
            <a:r>
              <a:rPr lang="en-US" sz="3100" dirty="0"/>
              <a:t>(4)  The alignment of proposed activities with section   612(a)(14) of IDEA, as amended by the ESSA;</a:t>
            </a:r>
            <a:endParaRPr lang="en-US" sz="3100" b="1" dirty="0"/>
          </a:p>
          <a:p>
            <a:pPr marL="0" indent="0">
              <a:buNone/>
            </a:pPr>
            <a:r>
              <a:rPr lang="en-US" sz="3100" dirty="0"/>
              <a:t>(5)  The alignment of proposed activities with State plans and applications submitted under sections 1111 and 2101(d), respectively, of the ESEA; and</a:t>
            </a:r>
            <a:endParaRPr lang="en-US" sz="3100" b="1" dirty="0"/>
          </a:p>
          <a:p>
            <a:pPr marL="0" indent="0">
              <a:buNone/>
            </a:pPr>
            <a:r>
              <a:rPr lang="en-US" sz="3100" dirty="0"/>
              <a:t>(6)  The use, as appropriate, of research and instruction supported by evidence.</a:t>
            </a:r>
            <a:endParaRPr lang="en-US" sz="3100" b="1" dirty="0"/>
          </a:p>
          <a:p>
            <a:endParaRPr lang="en-US" dirty="0"/>
          </a:p>
        </p:txBody>
      </p:sp>
    </p:spTree>
    <p:extLst>
      <p:ext uri="{BB962C8B-B14F-4D97-AF65-F5344CB8AC3E}">
        <p14:creationId xmlns:p14="http://schemas.microsoft.com/office/powerpoint/2010/main" val="907709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2370137"/>
            <a:ext cx="8458200" cy="4018935"/>
          </a:xfrm>
        </p:spPr>
        <p:txBody>
          <a:bodyPr>
            <a:normAutofit fontScale="92500" lnSpcReduction="20000"/>
          </a:bodyPr>
          <a:lstStyle/>
          <a:p>
            <a:pPr marL="0" indent="0">
              <a:buNone/>
            </a:pPr>
            <a:r>
              <a:rPr lang="en-US" sz="2400" dirty="0">
                <a:latin typeface="Calibri" panose="020F0502020204030204" pitchFamily="34" charset="0"/>
                <a:cs typeface="Calibri" panose="020F0502020204030204" pitchFamily="34" charset="0"/>
              </a:rPr>
              <a:t>The application narrative (Part III of the application) is where you, the applicant, address the selection criteria that reviewers use to evaluate your application. We recommend that you (1) limit the application narrative to no more than 70 pages and (2) use the following standards:</a:t>
            </a:r>
          </a:p>
          <a:p>
            <a:pPr marL="0" indent="0">
              <a:buNone/>
            </a:pPr>
            <a:r>
              <a:rPr lang="en-US" sz="2400" dirty="0">
                <a:latin typeface="Calibri" panose="020F0502020204030204" pitchFamily="34" charset="0"/>
                <a:cs typeface="Calibri" panose="020F0502020204030204" pitchFamily="34" charset="0"/>
              </a:rPr>
              <a:t>•	A “page” is 8.5" x 11", on one side only, with 1" margins at the top, bottom, and both sides.</a:t>
            </a:r>
          </a:p>
          <a:p>
            <a:pPr marL="0" indent="0">
              <a:buNone/>
            </a:pPr>
            <a:r>
              <a:rPr lang="en-US" sz="2400" dirty="0">
                <a:latin typeface="Calibri" panose="020F0502020204030204" pitchFamily="34" charset="0"/>
                <a:cs typeface="Calibri" panose="020F0502020204030204" pitchFamily="34" charset="0"/>
              </a:rPr>
              <a:t>•	Double space (no more than three lines per vertical inch) all text in the application narrative, including titles, headings, footnotes, quotations, reference citations, and captions, as well as all text in charts, tables, figures, graphs, and screen shots.</a:t>
            </a:r>
          </a:p>
          <a:p>
            <a:pPr marL="0" indent="0">
              <a:buNone/>
            </a:pPr>
            <a:r>
              <a:rPr lang="en-US" sz="2400" dirty="0">
                <a:latin typeface="Calibri" panose="020F0502020204030204" pitchFamily="34" charset="0"/>
                <a:cs typeface="Calibri" panose="020F0502020204030204" pitchFamily="34" charset="0"/>
              </a:rPr>
              <a:t>•	Use a font that is 12 point or larger.</a:t>
            </a:r>
          </a:p>
          <a:p>
            <a:pPr marL="0" indent="0">
              <a:buNone/>
            </a:pPr>
            <a:r>
              <a:rPr lang="en-US" sz="2400" dirty="0">
                <a:latin typeface="Calibri" panose="020F0502020204030204" pitchFamily="34" charset="0"/>
                <a:cs typeface="Calibri" panose="020F0502020204030204" pitchFamily="34" charset="0"/>
              </a:rPr>
              <a:t>•	Use one of the following fonts: Times New Roman, Courier, Courier New, or Arial.</a:t>
            </a:r>
          </a:p>
          <a:p>
            <a:endParaRPr lang="en-US" sz="2000" dirty="0"/>
          </a:p>
          <a:p>
            <a:pPr marL="0" indent="0">
              <a:buNone/>
            </a:pPr>
            <a:endParaRPr lang="en-US" sz="2000" dirty="0"/>
          </a:p>
          <a:p>
            <a:endParaRPr lang="en-US" sz="2000" dirty="0"/>
          </a:p>
          <a:p>
            <a:endParaRPr lang="en-US" sz="2000" dirty="0"/>
          </a:p>
          <a:p>
            <a:endParaRPr lang="en-US" sz="2000" dirty="0"/>
          </a:p>
          <a:p>
            <a:pPr marL="0" indent="0">
              <a:buNone/>
            </a:pPr>
            <a:endParaRPr lang="en-US" sz="2400" dirty="0"/>
          </a:p>
          <a:p>
            <a:endParaRPr lang="en-US" dirty="0"/>
          </a:p>
        </p:txBody>
      </p:sp>
      <p:sp>
        <p:nvSpPr>
          <p:cNvPr id="3" name="Slide Number Placeholder 2"/>
          <p:cNvSpPr>
            <a:spLocks noGrp="1"/>
          </p:cNvSpPr>
          <p:nvPr>
            <p:ph type="sldNum" sz="quarter" idx="12"/>
          </p:nvPr>
        </p:nvSpPr>
        <p:spPr/>
        <p:txBody>
          <a:bodyPr/>
          <a:lstStyle/>
          <a:p>
            <a:fld id="{991CF879-4700-4E47-A7E3-74EF38E50439}" type="slidenum">
              <a:rPr lang="en-US" smtClean="0"/>
              <a:pPr/>
              <a:t>30</a:t>
            </a:fld>
            <a:endParaRPr lang="en-US" dirty="0"/>
          </a:p>
        </p:txBody>
      </p:sp>
      <p:sp>
        <p:nvSpPr>
          <p:cNvPr id="4" name="Title 3"/>
          <p:cNvSpPr>
            <a:spLocks noGrp="1"/>
          </p:cNvSpPr>
          <p:nvPr>
            <p:ph type="title"/>
          </p:nvPr>
        </p:nvSpPr>
        <p:spPr>
          <a:xfrm>
            <a:off x="457200" y="1600200"/>
            <a:ext cx="8229600" cy="533400"/>
          </a:xfrm>
        </p:spPr>
        <p:txBody>
          <a:bodyPr/>
          <a:lstStyle/>
          <a:p>
            <a:r>
              <a:rPr lang="en-US" sz="2800" b="1" dirty="0">
                <a:solidFill>
                  <a:srgbClr val="038A00"/>
                </a:solidFill>
              </a:rPr>
              <a:t>Format and Page Limit Recommendations</a:t>
            </a:r>
          </a:p>
        </p:txBody>
      </p:sp>
    </p:spTree>
    <p:extLst>
      <p:ext uri="{BB962C8B-B14F-4D97-AF65-F5344CB8AC3E}">
        <p14:creationId xmlns:p14="http://schemas.microsoft.com/office/powerpoint/2010/main" val="154108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5789704-2A2D-4DA7-BF90-40C7972589C0}"/>
              </a:ext>
            </a:extLst>
          </p:cNvPr>
          <p:cNvSpPr>
            <a:spLocks noGrp="1"/>
          </p:cNvSpPr>
          <p:nvPr>
            <p:ph idx="1"/>
          </p:nvPr>
        </p:nvSpPr>
        <p:spPr>
          <a:xfrm>
            <a:off x="457200" y="2362200"/>
            <a:ext cx="8229600" cy="4046537"/>
          </a:xfrm>
        </p:spPr>
        <p:txBody>
          <a:bodyPr>
            <a:normAutofit fontScale="70000" lnSpcReduction="20000"/>
          </a:bodyPr>
          <a:lstStyle/>
          <a:p>
            <a:pPr marL="0" indent="0">
              <a:buNone/>
            </a:pPr>
            <a:r>
              <a:rPr lang="en-US" sz="3300" dirty="0"/>
              <a:t>Other Narrative Attachments (Upload and attach to Optional Project Narrative File). </a:t>
            </a:r>
          </a:p>
          <a:p>
            <a:pPr marL="0" indent="0">
              <a:buNone/>
            </a:pPr>
            <a:r>
              <a:rPr lang="en-US" sz="3300" dirty="0"/>
              <a:t>Upload the attachments as PDF or Microsoft Word documents (a read only, flattened PDF format is recommended) in the order they should appear in the application.</a:t>
            </a:r>
          </a:p>
          <a:p>
            <a:pPr marL="0" indent="0">
              <a:buNone/>
            </a:pPr>
            <a:r>
              <a:rPr lang="en-US" sz="3300" dirty="0"/>
              <a:t>Suggested order...</a:t>
            </a:r>
          </a:p>
          <a:p>
            <a:pPr marL="0" indent="0">
              <a:buNone/>
            </a:pPr>
            <a:r>
              <a:rPr lang="en-US" sz="3300" dirty="0"/>
              <a:t>o	Reference List</a:t>
            </a:r>
          </a:p>
          <a:p>
            <a:pPr marL="0" indent="0">
              <a:buNone/>
            </a:pPr>
            <a:r>
              <a:rPr lang="en-US" sz="3300" dirty="0"/>
              <a:t>o	Appendix A (See Dear Applicant letter and priority)</a:t>
            </a:r>
          </a:p>
          <a:p>
            <a:pPr marL="0" indent="0">
              <a:buNone/>
            </a:pPr>
            <a:r>
              <a:rPr lang="en-US" sz="3300" dirty="0"/>
              <a:t>o	Other Appendices (See below)</a:t>
            </a:r>
          </a:p>
          <a:p>
            <a:pPr marL="0" indent="0">
              <a:buNone/>
            </a:pPr>
            <a:r>
              <a:rPr lang="en-US" sz="3300" dirty="0"/>
              <a:t>	Resumes/</a:t>
            </a:r>
            <a:r>
              <a:rPr lang="en-US" sz="3300" dirty="0" err="1"/>
              <a:t>Vitaes</a:t>
            </a:r>
            <a:r>
              <a:rPr lang="en-US" sz="3300" dirty="0"/>
              <a:t> </a:t>
            </a:r>
          </a:p>
          <a:p>
            <a:pPr marL="0" indent="0">
              <a:buNone/>
            </a:pPr>
            <a:r>
              <a:rPr lang="en-US" sz="3300" dirty="0"/>
              <a:t>	Letters </a:t>
            </a:r>
          </a:p>
          <a:p>
            <a:pPr marL="0" indent="0">
              <a:buNone/>
            </a:pPr>
            <a:r>
              <a:rPr lang="en-US" sz="3300" dirty="0"/>
              <a:t>	Supplementary Information</a:t>
            </a:r>
          </a:p>
          <a:p>
            <a:endParaRPr lang="en-US" dirty="0"/>
          </a:p>
        </p:txBody>
      </p:sp>
      <p:sp>
        <p:nvSpPr>
          <p:cNvPr id="5" name="Slide Number Placeholder 4">
            <a:extLst>
              <a:ext uri="{FF2B5EF4-FFF2-40B4-BE49-F238E27FC236}">
                <a16:creationId xmlns:a16="http://schemas.microsoft.com/office/drawing/2014/main" id="{630A744B-5AB8-435B-88F6-5E98EC47193C}"/>
              </a:ext>
            </a:extLst>
          </p:cNvPr>
          <p:cNvSpPr>
            <a:spLocks noGrp="1"/>
          </p:cNvSpPr>
          <p:nvPr>
            <p:ph type="sldNum" sz="quarter" idx="12"/>
          </p:nvPr>
        </p:nvSpPr>
        <p:spPr/>
        <p:txBody>
          <a:bodyPr/>
          <a:lstStyle/>
          <a:p>
            <a:fld id="{991CF879-4700-4E47-A7E3-74EF38E50439}" type="slidenum">
              <a:rPr lang="en-US" smtClean="0"/>
              <a:t>31</a:t>
            </a:fld>
            <a:endParaRPr lang="en-US" dirty="0"/>
          </a:p>
        </p:txBody>
      </p:sp>
      <p:sp>
        <p:nvSpPr>
          <p:cNvPr id="6" name="Title 5">
            <a:extLst>
              <a:ext uri="{FF2B5EF4-FFF2-40B4-BE49-F238E27FC236}">
                <a16:creationId xmlns:a16="http://schemas.microsoft.com/office/drawing/2014/main" id="{8301FC0E-3F9B-4D72-945D-40882AF56040}"/>
              </a:ext>
            </a:extLst>
          </p:cNvPr>
          <p:cNvSpPr>
            <a:spLocks noGrp="1"/>
          </p:cNvSpPr>
          <p:nvPr>
            <p:ph type="title"/>
          </p:nvPr>
        </p:nvSpPr>
        <p:spPr/>
        <p:txBody>
          <a:bodyPr/>
          <a:lstStyle/>
          <a:p>
            <a:r>
              <a:rPr lang="en-US" dirty="0">
                <a:solidFill>
                  <a:srgbClr val="038A00"/>
                </a:solidFill>
                <a:cs typeface="Calibri" panose="020F0502020204030204" pitchFamily="34" charset="0"/>
              </a:rPr>
              <a:t>Appendices</a:t>
            </a:r>
          </a:p>
        </p:txBody>
      </p:sp>
    </p:spTree>
    <p:extLst>
      <p:ext uri="{BB962C8B-B14F-4D97-AF65-F5344CB8AC3E}">
        <p14:creationId xmlns:p14="http://schemas.microsoft.com/office/powerpoint/2010/main" val="859107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B23991-DD58-4016-AE2A-6A0350B7BA45}"/>
              </a:ext>
            </a:extLst>
          </p:cNvPr>
          <p:cNvSpPr>
            <a:spLocks noGrp="1"/>
          </p:cNvSpPr>
          <p:nvPr>
            <p:ph idx="1"/>
          </p:nvPr>
        </p:nvSpPr>
        <p:spPr/>
        <p:txBody>
          <a:bodyPr>
            <a:normAutofit fontScale="85000" lnSpcReduction="10000"/>
          </a:bodyPr>
          <a:lstStyle/>
          <a:p>
            <a:pPr marL="0" indent="0">
              <a:buNone/>
            </a:pPr>
            <a:r>
              <a:rPr lang="en-US" dirty="0"/>
              <a:t>The Project Narrative Attachment Form should include the narrative (text) that addresses each of the selection criteria, listed elsewhere in this document. The selection criteria will be used to evaluate applications submitted for this competition. The narrative has recommended formatting and page limits (check the Page Limits section of this document for formatting and page limit recommendations for the competition to which you are applying). The table of contents and list of priority requirements, if applicable, do not count toward the recommended narrative page limit.</a:t>
            </a:r>
          </a:p>
        </p:txBody>
      </p:sp>
      <p:sp>
        <p:nvSpPr>
          <p:cNvPr id="3" name="Slide Number Placeholder 2">
            <a:extLst>
              <a:ext uri="{FF2B5EF4-FFF2-40B4-BE49-F238E27FC236}">
                <a16:creationId xmlns:a16="http://schemas.microsoft.com/office/drawing/2014/main" id="{8153CE0E-FD6E-448D-B449-1E08B59F4E1D}"/>
              </a:ext>
            </a:extLst>
          </p:cNvPr>
          <p:cNvSpPr>
            <a:spLocks noGrp="1"/>
          </p:cNvSpPr>
          <p:nvPr>
            <p:ph type="sldNum" sz="quarter" idx="12"/>
          </p:nvPr>
        </p:nvSpPr>
        <p:spPr/>
        <p:txBody>
          <a:bodyPr/>
          <a:lstStyle/>
          <a:p>
            <a:fld id="{991CF879-4700-4E47-A7E3-74EF38E50439}" type="slidenum">
              <a:rPr lang="en-US" smtClean="0"/>
              <a:pPr/>
              <a:t>32</a:t>
            </a:fld>
            <a:endParaRPr lang="en-US" dirty="0"/>
          </a:p>
        </p:txBody>
      </p:sp>
      <p:sp>
        <p:nvSpPr>
          <p:cNvPr id="4" name="Title 3">
            <a:extLst>
              <a:ext uri="{FF2B5EF4-FFF2-40B4-BE49-F238E27FC236}">
                <a16:creationId xmlns:a16="http://schemas.microsoft.com/office/drawing/2014/main" id="{38655624-5C30-4405-81BF-525AC6E991DE}"/>
              </a:ext>
            </a:extLst>
          </p:cNvPr>
          <p:cNvSpPr>
            <a:spLocks noGrp="1"/>
          </p:cNvSpPr>
          <p:nvPr>
            <p:ph type="title"/>
          </p:nvPr>
        </p:nvSpPr>
        <p:spPr/>
        <p:txBody>
          <a:bodyPr/>
          <a:lstStyle/>
          <a:p>
            <a:r>
              <a:rPr lang="en-US" dirty="0">
                <a:solidFill>
                  <a:srgbClr val="038A00"/>
                </a:solidFill>
              </a:rPr>
              <a:t>Note</a:t>
            </a:r>
          </a:p>
        </p:txBody>
      </p:sp>
    </p:spTree>
    <p:extLst>
      <p:ext uri="{BB962C8B-B14F-4D97-AF65-F5344CB8AC3E}">
        <p14:creationId xmlns:p14="http://schemas.microsoft.com/office/powerpoint/2010/main" val="856425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46501"/>
            <a:ext cx="8229600" cy="563562"/>
          </a:xfrm>
        </p:spPr>
        <p:txBody>
          <a:bodyPr/>
          <a:lstStyle/>
          <a:p>
            <a:r>
              <a:rPr lang="en-US" sz="3200" b="1" cap="none" dirty="0">
                <a:latin typeface="Calibri" panose="020F0502020204030204" pitchFamily="34" charset="0"/>
                <a:cs typeface="Calibri" panose="020F0502020204030204" pitchFamily="34" charset="0"/>
              </a:rPr>
              <a:t>Selection Criteria </a:t>
            </a:r>
            <a:r>
              <a:rPr lang="en-US" altLang="en-US" sz="2400" i="1" dirty="0">
                <a:solidFill>
                  <a:schemeClr val="tx1"/>
                </a:solidFill>
              </a:rPr>
              <a:t>FY 2020, CFDA 84.323A</a:t>
            </a:r>
            <a:br>
              <a:rPr lang="en-US" altLang="en-US" sz="3200" i="1" dirty="0">
                <a:solidFill>
                  <a:schemeClr val="tx1"/>
                </a:solidFill>
              </a:rPr>
            </a:br>
            <a:endParaRPr lang="en-US" sz="3200" b="1" cap="none" dirty="0">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57200" y="2472651"/>
            <a:ext cx="8229600" cy="3352800"/>
          </a:xfrm>
        </p:spPr>
        <p:txBody>
          <a:bodyPr>
            <a:noAutofit/>
          </a:bodyPr>
          <a:lstStyle/>
          <a:p>
            <a:pPr marL="457200" indent="-457200">
              <a:spcBef>
                <a:spcPts val="2400"/>
              </a:spcBef>
              <a:buAutoNum type="arabicPeriod"/>
              <a:tabLst>
                <a:tab pos="6400800" algn="l"/>
                <a:tab pos="8002588" algn="r"/>
              </a:tabLst>
            </a:pPr>
            <a:r>
              <a:rPr lang="en-US" b="1" dirty="0">
                <a:solidFill>
                  <a:schemeClr val="tx2"/>
                </a:solidFill>
                <a:latin typeface="Calibri" panose="020F0502020204030204" pitchFamily="34" charset="0"/>
                <a:cs typeface="Calibri" panose="020F0502020204030204" pitchFamily="34" charset="0"/>
              </a:rPr>
              <a:t>Significance	(20 points)</a:t>
            </a:r>
          </a:p>
          <a:p>
            <a:pPr marL="457200" indent="-457200">
              <a:spcBef>
                <a:spcPts val="2400"/>
              </a:spcBef>
              <a:buAutoNum type="arabicPeriod"/>
              <a:tabLst>
                <a:tab pos="6400800" algn="l"/>
                <a:tab pos="8002588" algn="r"/>
              </a:tabLst>
            </a:pPr>
            <a:r>
              <a:rPr lang="en-US" b="1" dirty="0">
                <a:solidFill>
                  <a:schemeClr val="tx2"/>
                </a:solidFill>
                <a:latin typeface="Calibri" panose="020F0502020204030204" pitchFamily="34" charset="0"/>
                <a:cs typeface="Calibri" panose="020F0502020204030204" pitchFamily="34" charset="0"/>
              </a:rPr>
              <a:t>Quality of the Project Design	(25 points)</a:t>
            </a:r>
          </a:p>
          <a:p>
            <a:pPr marL="457200" indent="-457200">
              <a:spcBef>
                <a:spcPts val="2400"/>
              </a:spcBef>
              <a:buAutoNum type="arabicPeriod"/>
              <a:tabLst>
                <a:tab pos="6400800" algn="l"/>
              </a:tabLst>
            </a:pPr>
            <a:r>
              <a:rPr lang="en-US" b="1" dirty="0">
                <a:solidFill>
                  <a:schemeClr val="tx2"/>
                </a:solidFill>
                <a:latin typeface="Calibri" panose="020F0502020204030204" pitchFamily="34" charset="0"/>
                <a:cs typeface="Calibri" panose="020F0502020204030204" pitchFamily="34" charset="0"/>
              </a:rPr>
              <a:t>Quality of Project Personnel	(10 points)</a:t>
            </a:r>
          </a:p>
          <a:p>
            <a:pPr marL="457200" indent="-457200">
              <a:spcBef>
                <a:spcPts val="2400"/>
              </a:spcBef>
              <a:buAutoNum type="arabicPeriod"/>
              <a:tabLst>
                <a:tab pos="6400800" algn="l"/>
              </a:tabLst>
            </a:pPr>
            <a:r>
              <a:rPr lang="en-US" b="1" dirty="0">
                <a:solidFill>
                  <a:schemeClr val="tx2"/>
                </a:solidFill>
                <a:latin typeface="Calibri" panose="020F0502020204030204" pitchFamily="34" charset="0"/>
                <a:cs typeface="Calibri" panose="020F0502020204030204" pitchFamily="34" charset="0"/>
              </a:rPr>
              <a:t>Adequacy of Resources and Quality of the 	 (20 points) Management Plan</a:t>
            </a:r>
          </a:p>
          <a:p>
            <a:pPr marL="457200" indent="-457200">
              <a:spcBef>
                <a:spcPts val="2400"/>
              </a:spcBef>
              <a:buFont typeface="Wingdings" charset="2"/>
              <a:buAutoNum type="arabicPeriod"/>
              <a:tabLst>
                <a:tab pos="6400800" algn="l"/>
              </a:tabLst>
            </a:pPr>
            <a:r>
              <a:rPr lang="en-US" b="1" dirty="0">
                <a:solidFill>
                  <a:schemeClr val="tx2"/>
                </a:solidFill>
                <a:latin typeface="Calibri" panose="020F0502020204030204" pitchFamily="34" charset="0"/>
                <a:cs typeface="Calibri" panose="020F0502020204030204" pitchFamily="34" charset="0"/>
              </a:rPr>
              <a:t>Quality of the Project Evaluation	 (25 points)</a:t>
            </a:r>
          </a:p>
          <a:p>
            <a:pPr marL="0" indent="0">
              <a:spcBef>
                <a:spcPts val="2400"/>
              </a:spcBef>
              <a:buNone/>
              <a:tabLst>
                <a:tab pos="6400800" algn="l"/>
              </a:tabLst>
            </a:pPr>
            <a:r>
              <a:rPr lang="en-US" b="1" dirty="0">
                <a:solidFill>
                  <a:srgbClr val="038A00"/>
                </a:solidFill>
                <a:latin typeface="Calibri" panose="020F0502020204030204" pitchFamily="34" charset="0"/>
                <a:cs typeface="Calibri" panose="020F0502020204030204" pitchFamily="34" charset="0"/>
              </a:rPr>
              <a:t>	100 points </a:t>
            </a:r>
          </a:p>
          <a:p>
            <a:pPr marL="0" indent="0">
              <a:spcBef>
                <a:spcPts val="2400"/>
              </a:spcBef>
              <a:buNone/>
              <a:tabLst>
                <a:tab pos="6400800" algn="l"/>
              </a:tabLst>
            </a:pPr>
            <a:endParaRPr lang="en-US" sz="1800" b="1" dirty="0">
              <a:solidFill>
                <a:schemeClr val="tx2"/>
              </a:solidFill>
              <a:latin typeface="Cambria" panose="02040503050406030204" pitchFamily="18" charset="0"/>
            </a:endParaRPr>
          </a:p>
          <a:p>
            <a:pPr marL="0" indent="0" algn="ctr">
              <a:lnSpc>
                <a:spcPct val="110000"/>
              </a:lnSpc>
              <a:spcBef>
                <a:spcPts val="600"/>
              </a:spcBef>
              <a:buNone/>
            </a:pPr>
            <a:r>
              <a:rPr lang="en-US" sz="2400" b="1" dirty="0">
                <a:solidFill>
                  <a:schemeClr val="tx2"/>
                </a:solidFill>
                <a:latin typeface="Tw Cen MT" panose="020B0602020104020603" pitchFamily="34" charset="0"/>
              </a:rPr>
              <a:t>						</a:t>
            </a:r>
            <a:endParaRPr lang="en-US" sz="2400" b="1" dirty="0">
              <a:solidFill>
                <a:srgbClr val="038A00"/>
              </a:solidFill>
              <a:latin typeface="Tw Cen MT" panose="020B0602020104020603" pitchFamily="34" charset="0"/>
            </a:endParaRPr>
          </a:p>
        </p:txBody>
      </p:sp>
      <p:sp>
        <p:nvSpPr>
          <p:cNvPr id="5" name="Text Placeholder 4"/>
          <p:cNvSpPr>
            <a:spLocks noGrp="1"/>
          </p:cNvSpPr>
          <p:nvPr>
            <p:ph type="body" sz="quarter" idx="10"/>
          </p:nvPr>
        </p:nvSpPr>
        <p:spPr>
          <a:xfrm>
            <a:off x="457200" y="1990952"/>
            <a:ext cx="8229600" cy="503237"/>
          </a:xfrm>
        </p:spPr>
        <p:txBody>
          <a:bodyPr/>
          <a:lstStyle/>
          <a:p>
            <a:endParaRPr lang="en-US" dirty="0">
              <a:latin typeface="Georgia" panose="02040502050405020303" pitchFamily="18" charset="0"/>
            </a:endParaRPr>
          </a:p>
        </p:txBody>
      </p:sp>
      <p:sp>
        <p:nvSpPr>
          <p:cNvPr id="2" name="Slide Number Placeholder 1"/>
          <p:cNvSpPr>
            <a:spLocks noGrp="1"/>
          </p:cNvSpPr>
          <p:nvPr>
            <p:ph type="sldNum" sz="quarter" idx="11"/>
          </p:nvPr>
        </p:nvSpPr>
        <p:spPr>
          <a:xfrm>
            <a:off x="4824186" y="6550627"/>
            <a:ext cx="533400" cy="365125"/>
          </a:xfrm>
        </p:spPr>
        <p:txBody>
          <a:bodyPr/>
          <a:lstStyle/>
          <a:p>
            <a:pPr algn="ctr"/>
            <a:fld id="{991CF879-4700-4E47-A7E3-74EF38E50439}" type="slidenum">
              <a:rPr lang="en-US" sz="1200" smtClean="0">
                <a:solidFill>
                  <a:srgbClr val="898989"/>
                </a:solidFill>
                <a:latin typeface="+mj-lt"/>
              </a:rPr>
              <a:pPr algn="ctr"/>
              <a:t>33</a:t>
            </a:fld>
            <a:endParaRPr lang="en-US" sz="1200" dirty="0">
              <a:solidFill>
                <a:srgbClr val="898989"/>
              </a:solidFill>
              <a:latin typeface="+mj-lt"/>
            </a:endParaRPr>
          </a:p>
        </p:txBody>
      </p:sp>
      <p:sp>
        <p:nvSpPr>
          <p:cNvPr id="7" name="Oval 6"/>
          <p:cNvSpPr/>
          <p:nvPr/>
        </p:nvSpPr>
        <p:spPr>
          <a:xfrm>
            <a:off x="4176486" y="5904741"/>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6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62100"/>
            <a:ext cx="8229600" cy="533400"/>
          </a:xfrm>
        </p:spPr>
        <p:txBody>
          <a:bodyPr/>
          <a:lstStyle/>
          <a:p>
            <a:pPr algn="ctr"/>
            <a:r>
              <a:rPr lang="en-US" b="1" cap="none" dirty="0">
                <a:latin typeface="Calibri" panose="020F0502020204030204" pitchFamily="34" charset="0"/>
                <a:cs typeface="Calibri" panose="020F0502020204030204" pitchFamily="34" charset="0"/>
              </a:rPr>
              <a:t>Significance </a:t>
            </a:r>
            <a:r>
              <a:rPr lang="en-US" sz="2800" dirty="0">
                <a:solidFill>
                  <a:schemeClr val="tx1"/>
                </a:solidFill>
                <a:latin typeface="Calibri" panose="020F0502020204030204" pitchFamily="34" charset="0"/>
                <a:cs typeface="Calibri" panose="020F0502020204030204" pitchFamily="34" charset="0"/>
              </a:rPr>
              <a:t>(20 </a:t>
            </a:r>
            <a:r>
              <a:rPr lang="en-US" sz="2800" cap="none" dirty="0">
                <a:solidFill>
                  <a:schemeClr val="tx1"/>
                </a:solidFill>
                <a:latin typeface="Calibri" panose="020F0502020204030204" pitchFamily="34" charset="0"/>
                <a:cs typeface="Calibri" panose="020F0502020204030204" pitchFamily="34" charset="0"/>
              </a:rPr>
              <a:t>points</a:t>
            </a:r>
            <a:r>
              <a:rPr lang="en-US" sz="2800" dirty="0">
                <a:solidFill>
                  <a:schemeClr val="tx1"/>
                </a:solidFill>
                <a:latin typeface="Calibri" panose="020F0502020204030204" pitchFamily="34" charset="0"/>
                <a:cs typeface="Calibri" panose="020F0502020204030204" pitchFamily="34" charset="0"/>
              </a:rPr>
              <a:t>) </a:t>
            </a:r>
            <a:br>
              <a:rPr lang="en-US" sz="2800" dirty="0">
                <a:solidFill>
                  <a:schemeClr val="tx1"/>
                </a:solidFill>
                <a:latin typeface="Calibri" panose="020F0502020204030204" pitchFamily="34" charset="0"/>
                <a:cs typeface="Calibri" panose="020F0502020204030204" pitchFamily="34" charset="0"/>
              </a:rPr>
            </a:br>
            <a:endParaRPr lang="en-US" sz="2800" b="1" cap="none" dirty="0">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374822" y="2271735"/>
            <a:ext cx="8382000" cy="4114800"/>
          </a:xfrm>
        </p:spPr>
        <p:txBody>
          <a:bodyPr>
            <a:noAutofit/>
          </a:bodyPr>
          <a:lstStyle/>
          <a:p>
            <a:pPr marL="274320" indent="0">
              <a:buNone/>
            </a:pPr>
            <a:r>
              <a:rPr lang="en-US" sz="2000" dirty="0">
                <a:solidFill>
                  <a:schemeClr val="tx2"/>
                </a:solidFill>
                <a:latin typeface="Calibri" panose="020F0502020204030204" pitchFamily="34" charset="0"/>
                <a:cs typeface="Calibri" panose="020F0502020204030204" pitchFamily="34" charset="0"/>
              </a:rPr>
              <a:t>(</a:t>
            </a:r>
            <a:r>
              <a:rPr lang="en-US" sz="2000" dirty="0" err="1">
                <a:solidFill>
                  <a:schemeClr val="tx2"/>
                </a:solidFill>
                <a:latin typeface="Calibri" panose="020F0502020204030204" pitchFamily="34" charset="0"/>
                <a:cs typeface="Calibri" panose="020F0502020204030204" pitchFamily="34" charset="0"/>
              </a:rPr>
              <a:t>i</a:t>
            </a:r>
            <a:r>
              <a:rPr lang="en-US" sz="2000" dirty="0">
                <a:solidFill>
                  <a:schemeClr val="tx2"/>
                </a:solidFill>
                <a:latin typeface="Calibri" panose="020F0502020204030204" pitchFamily="34" charset="0"/>
                <a:cs typeface="Calibri" panose="020F0502020204030204" pitchFamily="34" charset="0"/>
              </a:rPr>
              <a:t>)  The extent to which the proposed project is part of a comprehensive effort to improve teaching and learning and support rigorous academic standards for students.</a:t>
            </a:r>
          </a:p>
          <a:p>
            <a:pPr marL="274320" indent="0">
              <a:buNone/>
            </a:pPr>
            <a:r>
              <a:rPr lang="en-US" sz="2000" dirty="0">
                <a:solidFill>
                  <a:schemeClr val="tx2"/>
                </a:solidFill>
                <a:latin typeface="Calibri" panose="020F0502020204030204" pitchFamily="34" charset="0"/>
                <a:cs typeface="Calibri" panose="020F0502020204030204" pitchFamily="34" charset="0"/>
              </a:rPr>
              <a:t>(ii)  The extent to which specific gaps or weaknesses in services, infrastructure, or opportunities have been identified and will be addressed by the proposed project, including the nature and magnitude of those gaps or weaknesses.</a:t>
            </a:r>
          </a:p>
          <a:p>
            <a:pPr marL="274320" indent="0">
              <a:buNone/>
            </a:pPr>
            <a:r>
              <a:rPr lang="en-US" sz="2000" dirty="0">
                <a:solidFill>
                  <a:schemeClr val="tx2"/>
                </a:solidFill>
                <a:latin typeface="Calibri" panose="020F0502020204030204" pitchFamily="34" charset="0"/>
                <a:cs typeface="Calibri" panose="020F0502020204030204" pitchFamily="34" charset="0"/>
              </a:rPr>
              <a:t>(iii)  The extent to which the training or professional development services to be provided by the proposed project are of sufficient quality, intensity, and duration to lead to improvements in practice among the recipients of those services.</a:t>
            </a:r>
          </a:p>
          <a:p>
            <a:pPr marL="274320" indent="0">
              <a:buNone/>
            </a:pPr>
            <a:r>
              <a:rPr lang="en-US" sz="2000" dirty="0">
                <a:solidFill>
                  <a:schemeClr val="tx2"/>
                </a:solidFill>
                <a:latin typeface="Calibri" panose="020F0502020204030204" pitchFamily="34" charset="0"/>
                <a:cs typeface="Calibri" panose="020F0502020204030204" pitchFamily="34" charset="0"/>
              </a:rPr>
              <a:t>(iv)  The likelihood that the proposed project will result in system change or improvement.</a:t>
            </a:r>
          </a:p>
        </p:txBody>
      </p:sp>
      <p:sp>
        <p:nvSpPr>
          <p:cNvPr id="5" name="Text Placeholder 4"/>
          <p:cNvSpPr>
            <a:spLocks noGrp="1"/>
          </p:cNvSpPr>
          <p:nvPr>
            <p:ph type="body" sz="quarter" idx="10"/>
          </p:nvPr>
        </p:nvSpPr>
        <p:spPr>
          <a:xfrm>
            <a:off x="451022" y="2101829"/>
            <a:ext cx="8229600" cy="427037"/>
          </a:xfrm>
        </p:spPr>
        <p:txBody>
          <a:bodyPr/>
          <a:lstStyle/>
          <a:p>
            <a:pPr algn="ctr"/>
            <a:endParaRPr lang="en-US" dirty="0">
              <a:solidFill>
                <a:schemeClr val="tx1"/>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1"/>
          </p:nvPr>
        </p:nvSpPr>
        <p:spPr>
          <a:xfrm>
            <a:off x="4724400" y="6492875"/>
            <a:ext cx="533400" cy="365125"/>
          </a:xfrm>
        </p:spPr>
        <p:txBody>
          <a:bodyPr/>
          <a:lstStyle/>
          <a:p>
            <a:pPr algn="ctr">
              <a:defRPr/>
            </a:pPr>
            <a:fld id="{7A09BD18-B025-4388-A77C-68303695C0B1}" type="slidenum">
              <a:rPr lang="en-US" sz="1200" smtClean="0"/>
              <a:pPr algn="ctr">
                <a:defRPr/>
              </a:pPr>
              <a:t>34</a:t>
            </a:fld>
            <a:endParaRPr lang="en-US" sz="1200" dirty="0"/>
          </a:p>
        </p:txBody>
      </p:sp>
    </p:spTree>
    <p:extLst>
      <p:ext uri="{BB962C8B-B14F-4D97-AF65-F5344CB8AC3E}">
        <p14:creationId xmlns:p14="http://schemas.microsoft.com/office/powerpoint/2010/main" val="28932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0"/>
            <a:ext cx="8991600" cy="563562"/>
          </a:xfrm>
        </p:spPr>
        <p:txBody>
          <a:bodyPr/>
          <a:lstStyle/>
          <a:p>
            <a:pPr algn="ctr"/>
            <a:r>
              <a:rPr lang="en-US" sz="3400" b="1" cap="none" dirty="0">
                <a:latin typeface="Georgia" panose="02040502050405020303" pitchFamily="18" charset="0"/>
                <a:cs typeface="Calibri" panose="020F0502020204030204" pitchFamily="34" charset="0"/>
              </a:rPr>
              <a:t>Quality of the Project Design  </a:t>
            </a:r>
            <a:br>
              <a:rPr lang="en-US" sz="3400" b="1" dirty="0">
                <a:solidFill>
                  <a:schemeClr val="tx1"/>
                </a:solidFill>
                <a:latin typeface="Tw Cen MT" panose="020B0602020104020603" pitchFamily="34" charset="0"/>
              </a:rPr>
            </a:br>
            <a:endParaRPr lang="en-US" sz="3400" b="1" dirty="0">
              <a:solidFill>
                <a:schemeClr val="tx1"/>
              </a:solidFill>
              <a:latin typeface="Tw Cen MT" panose="020B0602020104020603" pitchFamily="34" charset="0"/>
            </a:endParaRPr>
          </a:p>
        </p:txBody>
      </p:sp>
      <p:sp>
        <p:nvSpPr>
          <p:cNvPr id="4" name="Content Placeholder 3"/>
          <p:cNvSpPr>
            <a:spLocks noGrp="1"/>
          </p:cNvSpPr>
          <p:nvPr>
            <p:ph idx="1"/>
          </p:nvPr>
        </p:nvSpPr>
        <p:spPr>
          <a:xfrm>
            <a:off x="152400" y="2362200"/>
            <a:ext cx="8458200" cy="4419600"/>
          </a:xfrm>
        </p:spPr>
        <p:txBody>
          <a:bodyPr>
            <a:noAutofit/>
          </a:bodyPr>
          <a:lstStyle/>
          <a:p>
            <a:pPr marL="0" lvl="0" indent="0">
              <a:spcBef>
                <a:spcPts val="600"/>
              </a:spcBef>
              <a:buClr>
                <a:srgbClr val="4F81BD"/>
              </a:buClr>
              <a:buNone/>
              <a:tabLst>
                <a:tab pos="182880" algn="l"/>
              </a:tabLst>
              <a:defRPr/>
            </a:pPr>
            <a:r>
              <a:rPr lang="en-US" altLang="en-US" sz="2100" dirty="0">
                <a:solidFill>
                  <a:schemeClr val="tx2"/>
                </a:solidFill>
                <a:latin typeface="Calibri" panose="020F0502020204030204" pitchFamily="34" charset="0"/>
                <a:cs typeface="Calibri" panose="020F0502020204030204" pitchFamily="34" charset="0"/>
              </a:rPr>
              <a:t>(</a:t>
            </a:r>
            <a:r>
              <a:rPr lang="en-US" altLang="en-US" sz="2100" dirty="0" err="1">
                <a:solidFill>
                  <a:schemeClr val="tx2"/>
                </a:solidFill>
                <a:latin typeface="Calibri" panose="020F0502020204030204" pitchFamily="34" charset="0"/>
                <a:cs typeface="Calibri" panose="020F0502020204030204" pitchFamily="34" charset="0"/>
              </a:rPr>
              <a:t>i</a:t>
            </a:r>
            <a:r>
              <a:rPr lang="en-US" altLang="en-US" sz="2100" dirty="0">
                <a:solidFill>
                  <a:schemeClr val="tx2"/>
                </a:solidFill>
                <a:latin typeface="Calibri" panose="020F0502020204030204" pitchFamily="34" charset="0"/>
                <a:cs typeface="Calibri" panose="020F0502020204030204" pitchFamily="34" charset="0"/>
              </a:rPr>
              <a:t>)  The extent to which the goals, objectives, and outcomes to be achieved by the proposed project are clearly specified and measurable.</a:t>
            </a:r>
          </a:p>
          <a:p>
            <a:pPr marL="0" lvl="0" indent="0">
              <a:spcBef>
                <a:spcPts val="600"/>
              </a:spcBef>
              <a:buClr>
                <a:srgbClr val="4F81BD"/>
              </a:buClr>
              <a:buNone/>
              <a:tabLst>
                <a:tab pos="182880" algn="l"/>
              </a:tabLst>
              <a:defRPr/>
            </a:pPr>
            <a:r>
              <a:rPr lang="en-US" altLang="en-US" sz="2100" dirty="0">
                <a:solidFill>
                  <a:schemeClr val="tx2"/>
                </a:solidFill>
                <a:latin typeface="Calibri" panose="020F0502020204030204" pitchFamily="34" charset="0"/>
                <a:cs typeface="Calibri" panose="020F0502020204030204" pitchFamily="34" charset="0"/>
              </a:rPr>
              <a:t>(ii)  The extent to which the design of the proposed project is appropriate to, and will successfully address, the needs of the target population or other identified needs.</a:t>
            </a:r>
          </a:p>
          <a:p>
            <a:pPr marL="0" lvl="0" indent="0">
              <a:spcBef>
                <a:spcPts val="600"/>
              </a:spcBef>
              <a:buClr>
                <a:srgbClr val="4F81BD"/>
              </a:buClr>
              <a:buNone/>
              <a:tabLst>
                <a:tab pos="182880" algn="l"/>
              </a:tabLst>
              <a:defRPr/>
            </a:pPr>
            <a:r>
              <a:rPr lang="en-US" altLang="en-US" sz="2100" dirty="0">
                <a:solidFill>
                  <a:schemeClr val="tx2"/>
                </a:solidFill>
                <a:latin typeface="Calibri" panose="020F0502020204030204" pitchFamily="34" charset="0"/>
                <a:cs typeface="Calibri" panose="020F0502020204030204" pitchFamily="34" charset="0"/>
              </a:rPr>
              <a:t>(iii)  The extent to which the services to be provided by the proposed project involve the collaboration of appropriate partners for maximizing the effectiveness of project services.</a:t>
            </a:r>
          </a:p>
          <a:p>
            <a:pPr marL="274320" indent="0">
              <a:buNone/>
            </a:pPr>
            <a:endParaRPr lang="en-US" sz="1800" dirty="0"/>
          </a:p>
          <a:p>
            <a:pPr marL="339725" lvl="0" indent="-339725" algn="r" fontAlgn="base">
              <a:spcBef>
                <a:spcPts val="600"/>
              </a:spcBef>
              <a:buClrTx/>
              <a:buFont typeface="+mj-lt"/>
              <a:buAutoNum type="romanLcPeriod"/>
              <a:defRPr/>
            </a:pPr>
            <a:endParaRPr lang="en-US" altLang="en-US" sz="1700" dirty="0">
              <a:solidFill>
                <a:schemeClr val="tx2"/>
              </a:solidFill>
              <a:latin typeface="+mn-lt"/>
              <a:ea typeface="MS PGothic" pitchFamily="34" charset="-128"/>
            </a:endParaRPr>
          </a:p>
        </p:txBody>
      </p:sp>
      <p:sp>
        <p:nvSpPr>
          <p:cNvPr id="2" name="Text Placeholder 1"/>
          <p:cNvSpPr>
            <a:spLocks noGrp="1"/>
          </p:cNvSpPr>
          <p:nvPr>
            <p:ph type="body" sz="quarter" idx="10"/>
          </p:nvPr>
        </p:nvSpPr>
        <p:spPr>
          <a:xfrm>
            <a:off x="381000" y="2011363"/>
            <a:ext cx="8229600" cy="503237"/>
          </a:xfrm>
        </p:spPr>
        <p:txBody>
          <a:bodyPr/>
          <a:lstStyle/>
          <a:p>
            <a:pPr algn="ctr"/>
            <a:r>
              <a:rPr lang="en-US" b="1" dirty="0">
                <a:solidFill>
                  <a:schemeClr val="tx1"/>
                </a:solidFill>
                <a:latin typeface="Calibri" panose="020F0502020204030204" pitchFamily="34" charset="0"/>
                <a:cs typeface="Calibri" panose="020F0502020204030204" pitchFamily="34" charset="0"/>
              </a:rPr>
              <a:t>(25</a:t>
            </a:r>
            <a:r>
              <a:rPr lang="en-US" b="1" cap="none" dirty="0">
                <a:solidFill>
                  <a:schemeClr val="tx1"/>
                </a:solidFill>
                <a:latin typeface="Calibri" panose="020F0502020204030204" pitchFamily="34" charset="0"/>
                <a:cs typeface="Calibri" panose="020F0502020204030204" pitchFamily="34" charset="0"/>
              </a:rPr>
              <a:t> points</a:t>
            </a:r>
            <a:r>
              <a:rPr lang="en-US" b="1" dirty="0">
                <a:solidFill>
                  <a:schemeClr val="tx1"/>
                </a:solidFill>
                <a:latin typeface="Calibri" panose="020F0502020204030204" pitchFamily="34" charset="0"/>
                <a:cs typeface="Calibri" panose="020F0502020204030204" pitchFamily="34" charset="0"/>
              </a:rPr>
              <a:t>) </a:t>
            </a:r>
            <a:endParaRPr lang="en-US" dirty="0">
              <a:solidFill>
                <a:schemeClr val="tx1"/>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1"/>
          </p:nvPr>
        </p:nvSpPr>
        <p:spPr>
          <a:xfrm>
            <a:off x="4876800" y="6477000"/>
            <a:ext cx="228600" cy="228601"/>
          </a:xfrm>
        </p:spPr>
        <p:txBody>
          <a:bodyPr/>
          <a:lstStyle/>
          <a:p>
            <a:pPr>
              <a:defRPr/>
            </a:pPr>
            <a:fld id="{7A09BD18-B025-4388-A77C-68303695C0B1}" type="slidenum">
              <a:rPr lang="en-US" sz="1200" smtClean="0">
                <a:latin typeface="+mj-lt"/>
              </a:rPr>
              <a:pPr>
                <a:defRPr/>
              </a:pPr>
              <a:t>35</a:t>
            </a:fld>
            <a:r>
              <a:rPr lang="en-US" sz="1200" dirty="0">
                <a:latin typeface="+mj-lt"/>
              </a:rPr>
              <a:t> </a:t>
            </a:r>
          </a:p>
        </p:txBody>
      </p:sp>
    </p:spTree>
    <p:extLst>
      <p:ext uri="{BB962C8B-B14F-4D97-AF65-F5344CB8AC3E}">
        <p14:creationId xmlns:p14="http://schemas.microsoft.com/office/powerpoint/2010/main" val="99805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714102"/>
            <a:ext cx="8991600" cy="563562"/>
          </a:xfrm>
        </p:spPr>
        <p:txBody>
          <a:bodyPr/>
          <a:lstStyle/>
          <a:p>
            <a:pPr algn="ctr"/>
            <a:r>
              <a:rPr lang="en-US" sz="3400" b="1" cap="none" dirty="0">
                <a:latin typeface="Georgia" panose="02040502050405020303" pitchFamily="18" charset="0"/>
                <a:cs typeface="Calibri" panose="020F0502020204030204" pitchFamily="34" charset="0"/>
              </a:rPr>
              <a:t>Quality of the Project Design</a:t>
            </a:r>
            <a:br>
              <a:rPr lang="en-US" sz="3400" b="1" dirty="0">
                <a:solidFill>
                  <a:schemeClr val="tx1"/>
                </a:solidFill>
                <a:latin typeface="Tw Cen MT" panose="020B0602020104020603" pitchFamily="34" charset="0"/>
              </a:rPr>
            </a:br>
            <a:endParaRPr lang="en-US" sz="3400" b="1" dirty="0">
              <a:solidFill>
                <a:schemeClr val="tx1"/>
              </a:solidFill>
              <a:latin typeface="Tw Cen MT" panose="020B0602020104020603" pitchFamily="34" charset="0"/>
            </a:endParaRPr>
          </a:p>
        </p:txBody>
      </p:sp>
      <p:sp>
        <p:nvSpPr>
          <p:cNvPr id="4" name="Content Placeholder 3"/>
          <p:cNvSpPr>
            <a:spLocks noGrp="1"/>
          </p:cNvSpPr>
          <p:nvPr>
            <p:ph idx="1"/>
          </p:nvPr>
        </p:nvSpPr>
        <p:spPr>
          <a:xfrm>
            <a:off x="76200" y="2819400"/>
            <a:ext cx="8458200" cy="4419600"/>
          </a:xfrm>
        </p:spPr>
        <p:txBody>
          <a:bodyPr>
            <a:noAutofit/>
          </a:bodyPr>
          <a:lstStyle/>
          <a:p>
            <a:pPr marL="514350" lvl="0" indent="-514350">
              <a:spcBef>
                <a:spcPts val="600"/>
              </a:spcBef>
              <a:buClr>
                <a:srgbClr val="4F81BD"/>
              </a:buClr>
              <a:buAutoNum type="romanLcParenBoth" startAt="4"/>
              <a:tabLst>
                <a:tab pos="182880" algn="l"/>
              </a:tabLst>
              <a:defRPr/>
            </a:pPr>
            <a:r>
              <a:rPr lang="en-US" altLang="en-US" sz="2000" dirty="0">
                <a:solidFill>
                  <a:schemeClr val="tx2"/>
                </a:solidFill>
                <a:latin typeface="Calibri" panose="020F0502020204030204" pitchFamily="34" charset="0"/>
                <a:cs typeface="Calibri" panose="020F0502020204030204" pitchFamily="34" charset="0"/>
              </a:rPr>
              <a:t>The extent to which the design of the proposed project reflects up-to-date knowledge from research and effective practice.</a:t>
            </a:r>
          </a:p>
          <a:p>
            <a:pPr marL="400050" lvl="0" indent="-400050">
              <a:spcBef>
                <a:spcPts val="600"/>
              </a:spcBef>
              <a:buClr>
                <a:srgbClr val="4F81BD"/>
              </a:buClr>
              <a:buAutoNum type="romanLcParenBoth" startAt="4"/>
              <a:tabLst>
                <a:tab pos="182880" algn="l"/>
              </a:tabLst>
              <a:defRPr/>
            </a:pPr>
            <a:r>
              <a:rPr lang="en-US" sz="2000" dirty="0">
                <a:solidFill>
                  <a:schemeClr val="tx2"/>
                </a:solidFill>
                <a:latin typeface="Calibri" panose="020F0502020204030204" pitchFamily="34" charset="0"/>
                <a:cs typeface="Calibri" panose="020F0502020204030204" pitchFamily="34" charset="0"/>
              </a:rPr>
              <a:t>The extent to which the proposed project will establish linkages with other appropriate agencies and organizations providing services to the target population.</a:t>
            </a:r>
          </a:p>
          <a:p>
            <a:pPr marL="339725" lvl="0" indent="-339725" algn="r" fontAlgn="base">
              <a:spcBef>
                <a:spcPts val="600"/>
              </a:spcBef>
              <a:buClrTx/>
              <a:buFont typeface="+mj-lt"/>
              <a:buAutoNum type="romanLcPeriod"/>
              <a:defRPr/>
            </a:pPr>
            <a:endParaRPr lang="en-US" altLang="en-US" sz="1700" dirty="0">
              <a:solidFill>
                <a:schemeClr val="tx2"/>
              </a:solidFill>
              <a:latin typeface="+mn-lt"/>
              <a:ea typeface="MS PGothic" pitchFamily="34" charset="-128"/>
            </a:endParaRPr>
          </a:p>
        </p:txBody>
      </p:sp>
      <p:sp>
        <p:nvSpPr>
          <p:cNvPr id="2" name="Text Placeholder 1"/>
          <p:cNvSpPr>
            <a:spLocks noGrp="1"/>
          </p:cNvSpPr>
          <p:nvPr>
            <p:ph type="body" sz="quarter" idx="10"/>
          </p:nvPr>
        </p:nvSpPr>
        <p:spPr>
          <a:xfrm>
            <a:off x="457200" y="2296498"/>
            <a:ext cx="8229600" cy="503237"/>
          </a:xfrm>
        </p:spPr>
        <p:txBody>
          <a:bodyPr/>
          <a:lstStyle/>
          <a:p>
            <a:pPr algn="ctr"/>
            <a:r>
              <a:rPr lang="en-US" b="1" dirty="0">
                <a:solidFill>
                  <a:schemeClr val="tx1"/>
                </a:solidFill>
                <a:latin typeface="Calibri" panose="020F0502020204030204" pitchFamily="34" charset="0"/>
                <a:cs typeface="Calibri" panose="020F0502020204030204" pitchFamily="34" charset="0"/>
              </a:rPr>
              <a:t>(continued) </a:t>
            </a:r>
            <a:endParaRPr lang="en-US" dirty="0">
              <a:solidFill>
                <a:schemeClr val="tx1"/>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1"/>
          </p:nvPr>
        </p:nvSpPr>
        <p:spPr>
          <a:xfrm>
            <a:off x="4876800" y="6477000"/>
            <a:ext cx="228600" cy="228601"/>
          </a:xfrm>
        </p:spPr>
        <p:txBody>
          <a:bodyPr/>
          <a:lstStyle/>
          <a:p>
            <a:pPr>
              <a:defRPr/>
            </a:pPr>
            <a:fld id="{7A09BD18-B025-4388-A77C-68303695C0B1}" type="slidenum">
              <a:rPr lang="en-US" sz="1200" smtClean="0">
                <a:latin typeface="+mj-lt"/>
              </a:rPr>
              <a:pPr>
                <a:defRPr/>
              </a:pPr>
              <a:t>36</a:t>
            </a:fld>
            <a:r>
              <a:rPr lang="en-US" sz="1200" dirty="0">
                <a:latin typeface="+mj-lt"/>
              </a:rPr>
              <a:t> </a:t>
            </a:r>
          </a:p>
        </p:txBody>
      </p:sp>
    </p:spTree>
    <p:extLst>
      <p:ext uri="{BB962C8B-B14F-4D97-AF65-F5344CB8AC3E}">
        <p14:creationId xmlns:p14="http://schemas.microsoft.com/office/powerpoint/2010/main" val="335067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47021"/>
            <a:ext cx="9296400" cy="563562"/>
          </a:xfrm>
        </p:spPr>
        <p:txBody>
          <a:bodyPr/>
          <a:lstStyle/>
          <a:p>
            <a:pPr algn="ctr"/>
            <a:r>
              <a:rPr lang="en-US" sz="3000" cap="none" dirty="0">
                <a:latin typeface="Georgia" panose="02040502050405020303" pitchFamily="18" charset="0"/>
                <a:cs typeface="Calibri" panose="020F0502020204030204" pitchFamily="34" charset="0"/>
              </a:rPr>
              <a:t>Quality of Project Personnel </a:t>
            </a:r>
            <a:r>
              <a:rPr lang="en-US" sz="3200" dirty="0">
                <a:solidFill>
                  <a:schemeClr val="tx1"/>
                </a:solidFill>
                <a:latin typeface="Calibri" panose="020F0502020204030204" pitchFamily="34" charset="0"/>
                <a:cs typeface="Calibri" panose="020F0502020204030204" pitchFamily="34" charset="0"/>
              </a:rPr>
              <a:t>(10 </a:t>
            </a:r>
            <a:r>
              <a:rPr lang="en-US" sz="3200" cap="none" dirty="0">
                <a:solidFill>
                  <a:schemeClr val="tx1"/>
                </a:solidFill>
                <a:latin typeface="Calibri" panose="020F0502020204030204" pitchFamily="34" charset="0"/>
                <a:cs typeface="Calibri" panose="020F0502020204030204" pitchFamily="34" charset="0"/>
              </a:rPr>
              <a:t>points</a:t>
            </a:r>
            <a:r>
              <a:rPr lang="en-US" sz="3200" dirty="0">
                <a:solidFill>
                  <a:schemeClr val="tx1"/>
                </a:solidFill>
                <a:latin typeface="Calibri" panose="020F0502020204030204" pitchFamily="34" charset="0"/>
                <a:cs typeface="Calibri" panose="020F0502020204030204" pitchFamily="34" charset="0"/>
              </a:rPr>
              <a:t>) </a:t>
            </a:r>
            <a:br>
              <a:rPr lang="en-US" sz="3200" dirty="0">
                <a:solidFill>
                  <a:schemeClr val="tx1"/>
                </a:solidFill>
                <a:latin typeface="Calibri" panose="020F0502020204030204" pitchFamily="34" charset="0"/>
                <a:cs typeface="Calibri" panose="020F0502020204030204" pitchFamily="34" charset="0"/>
              </a:rPr>
            </a:br>
            <a:br>
              <a:rPr lang="en-US" sz="3000" b="1" dirty="0">
                <a:solidFill>
                  <a:srgbClr val="04A200"/>
                </a:solidFill>
                <a:latin typeface="Tw Cen MT" panose="020B0602020104020603" pitchFamily="34" charset="0"/>
              </a:rPr>
            </a:br>
            <a:endParaRPr lang="en-US" sz="3000" b="1" dirty="0">
              <a:solidFill>
                <a:srgbClr val="04A200"/>
              </a:solidFill>
              <a:latin typeface="Tw Cen MT" panose="020B0602020104020603" pitchFamily="34" charset="0"/>
            </a:endParaRPr>
          </a:p>
        </p:txBody>
      </p:sp>
      <p:sp>
        <p:nvSpPr>
          <p:cNvPr id="4" name="Content Placeholder 3"/>
          <p:cNvSpPr>
            <a:spLocks noGrp="1"/>
          </p:cNvSpPr>
          <p:nvPr>
            <p:ph idx="1"/>
          </p:nvPr>
        </p:nvSpPr>
        <p:spPr>
          <a:xfrm>
            <a:off x="381000" y="2171700"/>
            <a:ext cx="8534400" cy="4419600"/>
          </a:xfrm>
        </p:spPr>
        <p:txBody>
          <a:bodyPr>
            <a:noAutofit/>
          </a:bodyPr>
          <a:lstStyle/>
          <a:p>
            <a:pPr marL="0" lvl="0" indent="0">
              <a:spcBef>
                <a:spcPts val="600"/>
              </a:spcBef>
              <a:buClr>
                <a:srgbClr val="4F81BD"/>
              </a:buClr>
              <a:buNone/>
              <a:tabLst>
                <a:tab pos="182880" algn="l"/>
              </a:tabLst>
              <a:defRPr/>
            </a:pPr>
            <a:r>
              <a:rPr lang="en-US" altLang="en-US" sz="2100" dirty="0">
                <a:solidFill>
                  <a:schemeClr val="tx2"/>
                </a:solidFill>
                <a:latin typeface="Calibri" panose="020F0502020204030204" pitchFamily="34" charset="0"/>
                <a:cs typeface="Calibri" panose="020F0502020204030204" pitchFamily="34" charset="0"/>
              </a:rPr>
              <a:t>(1)  The Secretary considers the quality of the personnel who will carry out the proposed project.</a:t>
            </a:r>
          </a:p>
          <a:p>
            <a:pPr marL="0" lvl="0" indent="0">
              <a:spcBef>
                <a:spcPts val="600"/>
              </a:spcBef>
              <a:buClr>
                <a:srgbClr val="4F81BD"/>
              </a:buClr>
              <a:buNone/>
              <a:tabLst>
                <a:tab pos="182880" algn="l"/>
              </a:tabLst>
              <a:defRPr/>
            </a:pPr>
            <a:r>
              <a:rPr lang="en-US" altLang="en-US" sz="2100" dirty="0">
                <a:solidFill>
                  <a:schemeClr val="tx2"/>
                </a:solidFill>
                <a:latin typeface="Calibri" panose="020F0502020204030204" pitchFamily="34" charset="0"/>
                <a:cs typeface="Calibri" panose="020F0502020204030204" pitchFamily="34" charset="0"/>
              </a:rPr>
              <a:t>(2)  In determining the quality of project personnel, the Secretary considers the extent to which the applicant encourages applications for employment from persons who are members of groups that have traditionally been underrepresented based on race, color, national origin, gender, age, or disability.</a:t>
            </a:r>
          </a:p>
          <a:p>
            <a:pPr marL="0" lvl="0" indent="0">
              <a:spcBef>
                <a:spcPts val="600"/>
              </a:spcBef>
              <a:buClr>
                <a:srgbClr val="4F81BD"/>
              </a:buClr>
              <a:buNone/>
              <a:tabLst>
                <a:tab pos="182880" algn="l"/>
              </a:tabLst>
              <a:defRPr/>
            </a:pPr>
            <a:r>
              <a:rPr lang="en-US" altLang="en-US" sz="2100" dirty="0">
                <a:solidFill>
                  <a:schemeClr val="tx2"/>
                </a:solidFill>
                <a:latin typeface="Calibri" panose="020F0502020204030204" pitchFamily="34" charset="0"/>
                <a:cs typeface="Calibri" panose="020F0502020204030204" pitchFamily="34" charset="0"/>
              </a:rPr>
              <a:t>(3)  In addition, the Secretary considers the following factors:</a:t>
            </a:r>
          </a:p>
          <a:p>
            <a:pPr marL="0" lvl="0" indent="0">
              <a:spcBef>
                <a:spcPts val="600"/>
              </a:spcBef>
              <a:buClr>
                <a:srgbClr val="4F81BD"/>
              </a:buClr>
              <a:buNone/>
              <a:tabLst>
                <a:tab pos="182880" algn="l"/>
              </a:tabLst>
              <a:defRPr/>
            </a:pPr>
            <a:r>
              <a:rPr lang="en-US" altLang="en-US" sz="2100" dirty="0">
                <a:solidFill>
                  <a:schemeClr val="tx2"/>
                </a:solidFill>
                <a:latin typeface="Calibri" panose="020F0502020204030204" pitchFamily="34" charset="0"/>
                <a:cs typeface="Calibri" panose="020F0502020204030204" pitchFamily="34" charset="0"/>
              </a:rPr>
              <a:t>(</a:t>
            </a:r>
            <a:r>
              <a:rPr lang="en-US" altLang="en-US" sz="2100" dirty="0" err="1">
                <a:solidFill>
                  <a:schemeClr val="tx2"/>
                </a:solidFill>
                <a:latin typeface="Calibri" panose="020F0502020204030204" pitchFamily="34" charset="0"/>
                <a:cs typeface="Calibri" panose="020F0502020204030204" pitchFamily="34" charset="0"/>
              </a:rPr>
              <a:t>i</a:t>
            </a:r>
            <a:r>
              <a:rPr lang="en-US" altLang="en-US" sz="2100" dirty="0">
                <a:solidFill>
                  <a:schemeClr val="tx2"/>
                </a:solidFill>
                <a:latin typeface="Calibri" panose="020F0502020204030204" pitchFamily="34" charset="0"/>
                <a:cs typeface="Calibri" panose="020F0502020204030204" pitchFamily="34" charset="0"/>
              </a:rPr>
              <a:t>)  The qualifications, including relevant training and experience, of the project director or principal investigator.</a:t>
            </a:r>
          </a:p>
          <a:p>
            <a:pPr marL="0" lvl="0" indent="0">
              <a:spcBef>
                <a:spcPts val="600"/>
              </a:spcBef>
              <a:buClr>
                <a:srgbClr val="4F81BD"/>
              </a:buClr>
              <a:buNone/>
              <a:tabLst>
                <a:tab pos="182880" algn="l"/>
              </a:tabLst>
              <a:defRPr/>
            </a:pPr>
            <a:r>
              <a:rPr lang="en-US" altLang="en-US" sz="2100" dirty="0">
                <a:solidFill>
                  <a:schemeClr val="tx2"/>
                </a:solidFill>
                <a:latin typeface="Calibri" panose="020F0502020204030204" pitchFamily="34" charset="0"/>
                <a:cs typeface="Calibri" panose="020F0502020204030204" pitchFamily="34" charset="0"/>
              </a:rPr>
              <a:t>(ii)  The qualifications, including relevant training and experience, of key project personnel.</a:t>
            </a:r>
          </a:p>
          <a:p>
            <a:pPr marL="0" lvl="0" indent="0">
              <a:spcBef>
                <a:spcPts val="600"/>
              </a:spcBef>
              <a:buClr>
                <a:srgbClr val="4F81BD"/>
              </a:buClr>
              <a:buNone/>
              <a:tabLst>
                <a:tab pos="182880" algn="l"/>
              </a:tabLst>
              <a:defRPr/>
            </a:pPr>
            <a:endParaRPr lang="en-US" altLang="en-US" sz="1700" dirty="0">
              <a:solidFill>
                <a:schemeClr val="tx2"/>
              </a:solidFill>
              <a:latin typeface="+mn-lt"/>
              <a:ea typeface="MS PGothic" pitchFamily="34" charset="-128"/>
            </a:endParaRPr>
          </a:p>
        </p:txBody>
      </p:sp>
      <p:sp>
        <p:nvSpPr>
          <p:cNvPr id="2" name="Text Placeholder 1"/>
          <p:cNvSpPr>
            <a:spLocks noGrp="1"/>
          </p:cNvSpPr>
          <p:nvPr>
            <p:ph type="body" sz="quarter" idx="10"/>
          </p:nvPr>
        </p:nvSpPr>
        <p:spPr>
          <a:xfrm flipH="1">
            <a:off x="8762999" y="2514600"/>
            <a:ext cx="45719" cy="434342"/>
          </a:xfrm>
        </p:spPr>
        <p:txBody>
          <a:bodyPr/>
          <a:lstStyle/>
          <a:p>
            <a:pPr algn="ctr"/>
            <a:endParaRPr lang="en-US" dirty="0">
              <a:solidFill>
                <a:schemeClr val="tx1"/>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1"/>
          </p:nvPr>
        </p:nvSpPr>
        <p:spPr>
          <a:xfrm>
            <a:off x="4876800" y="6477000"/>
            <a:ext cx="228600" cy="228601"/>
          </a:xfrm>
        </p:spPr>
        <p:txBody>
          <a:bodyPr/>
          <a:lstStyle/>
          <a:p>
            <a:pPr>
              <a:defRPr/>
            </a:pPr>
            <a:fld id="{7A09BD18-B025-4388-A77C-68303695C0B1}" type="slidenum">
              <a:rPr lang="en-US" sz="1200" smtClean="0">
                <a:latin typeface="+mj-lt"/>
              </a:rPr>
              <a:pPr>
                <a:defRPr/>
              </a:pPr>
              <a:t>37</a:t>
            </a:fld>
            <a:r>
              <a:rPr lang="en-US" sz="1200" dirty="0">
                <a:latin typeface="+mj-lt"/>
              </a:rPr>
              <a:t> </a:t>
            </a:r>
          </a:p>
        </p:txBody>
      </p:sp>
    </p:spTree>
    <p:extLst>
      <p:ext uri="{BB962C8B-B14F-4D97-AF65-F5344CB8AC3E}">
        <p14:creationId xmlns:p14="http://schemas.microsoft.com/office/powerpoint/2010/main" val="422526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47021"/>
            <a:ext cx="9296400" cy="563562"/>
          </a:xfrm>
        </p:spPr>
        <p:txBody>
          <a:bodyPr/>
          <a:lstStyle/>
          <a:p>
            <a:pPr algn="ctr"/>
            <a:r>
              <a:rPr lang="en-US" sz="3000" cap="none" dirty="0">
                <a:latin typeface="Georgia" panose="02040502050405020303" pitchFamily="18" charset="0"/>
                <a:cs typeface="Calibri" panose="020F0502020204030204" pitchFamily="34" charset="0"/>
              </a:rPr>
              <a:t>Adequacy of Resources and Quality of the Management Plan</a:t>
            </a:r>
            <a:r>
              <a:rPr lang="en-US" sz="3000" cap="none" dirty="0">
                <a:latin typeface="Calibri" panose="020F0502020204030204" pitchFamily="34" charset="0"/>
                <a:cs typeface="Calibri" panose="020F0502020204030204" pitchFamily="34" charset="0"/>
              </a:rPr>
              <a:t> (20 pts)</a:t>
            </a:r>
            <a:br>
              <a:rPr lang="en-US" sz="3000" b="1" dirty="0">
                <a:solidFill>
                  <a:srgbClr val="04A200"/>
                </a:solidFill>
                <a:latin typeface="Tw Cen MT" panose="020B0602020104020603" pitchFamily="34" charset="0"/>
              </a:rPr>
            </a:br>
            <a:endParaRPr lang="en-US" sz="3000" b="1" dirty="0">
              <a:solidFill>
                <a:srgbClr val="04A200"/>
              </a:solidFill>
              <a:latin typeface="Tw Cen MT" panose="020B0602020104020603" pitchFamily="34" charset="0"/>
            </a:endParaRPr>
          </a:p>
        </p:txBody>
      </p:sp>
      <p:sp>
        <p:nvSpPr>
          <p:cNvPr id="4" name="Content Placeholder 3"/>
          <p:cNvSpPr>
            <a:spLocks noGrp="1"/>
          </p:cNvSpPr>
          <p:nvPr>
            <p:ph idx="1"/>
          </p:nvPr>
        </p:nvSpPr>
        <p:spPr>
          <a:xfrm>
            <a:off x="304800" y="2819400"/>
            <a:ext cx="8534400" cy="4419600"/>
          </a:xfrm>
        </p:spPr>
        <p:txBody>
          <a:bodyPr>
            <a:noAutofit/>
          </a:bodyPr>
          <a:lstStyle/>
          <a:p>
            <a:pPr marL="0" lvl="0" indent="0">
              <a:spcBef>
                <a:spcPts val="600"/>
              </a:spcBef>
              <a:buClr>
                <a:srgbClr val="4F81BD"/>
              </a:buClr>
              <a:buNone/>
              <a:tabLst>
                <a:tab pos="182880" algn="l"/>
              </a:tabLst>
              <a:defRPr/>
            </a:pPr>
            <a:r>
              <a:rPr lang="en-US" altLang="en-US" sz="2100" dirty="0">
                <a:solidFill>
                  <a:schemeClr val="tx2"/>
                </a:solidFill>
                <a:latin typeface="Calibri" panose="020F0502020204030204" pitchFamily="34" charset="0"/>
                <a:cs typeface="Calibri" panose="020F0502020204030204" pitchFamily="34" charset="0"/>
              </a:rPr>
              <a:t>(</a:t>
            </a:r>
            <a:r>
              <a:rPr lang="en-US" altLang="en-US" sz="2100" dirty="0" err="1">
                <a:solidFill>
                  <a:schemeClr val="tx2"/>
                </a:solidFill>
                <a:latin typeface="Calibri" panose="020F0502020204030204" pitchFamily="34" charset="0"/>
                <a:cs typeface="Calibri" panose="020F0502020204030204" pitchFamily="34" charset="0"/>
              </a:rPr>
              <a:t>i</a:t>
            </a:r>
            <a:r>
              <a:rPr lang="en-US" altLang="en-US" sz="2100" dirty="0">
                <a:solidFill>
                  <a:schemeClr val="tx2"/>
                </a:solidFill>
                <a:latin typeface="Calibri" panose="020F0502020204030204" pitchFamily="34" charset="0"/>
                <a:cs typeface="Calibri" panose="020F0502020204030204" pitchFamily="34" charset="0"/>
              </a:rPr>
              <a:t>)  The relevance and demonstrated commitment of each partner in the proposed project to the implementation and success of the project.</a:t>
            </a:r>
          </a:p>
          <a:p>
            <a:pPr marL="0" lvl="0" indent="0">
              <a:spcBef>
                <a:spcPts val="600"/>
              </a:spcBef>
              <a:buClr>
                <a:srgbClr val="4F81BD"/>
              </a:buClr>
              <a:buNone/>
              <a:tabLst>
                <a:tab pos="182880" algn="l"/>
              </a:tabLst>
              <a:defRPr/>
            </a:pPr>
            <a:r>
              <a:rPr lang="en-US" altLang="en-US" sz="2100" dirty="0">
                <a:solidFill>
                  <a:schemeClr val="tx2"/>
                </a:solidFill>
                <a:latin typeface="Calibri" panose="020F0502020204030204" pitchFamily="34" charset="0"/>
                <a:cs typeface="Calibri" panose="020F0502020204030204" pitchFamily="34" charset="0"/>
              </a:rPr>
              <a:t>(ii)  The extent to which the budget is adequate to support the proposed project.</a:t>
            </a:r>
          </a:p>
          <a:p>
            <a:pPr marL="0" lvl="0" indent="0">
              <a:spcBef>
                <a:spcPts val="600"/>
              </a:spcBef>
              <a:buClr>
                <a:srgbClr val="4F81BD"/>
              </a:buClr>
              <a:buNone/>
              <a:tabLst>
                <a:tab pos="182880" algn="l"/>
              </a:tabLst>
              <a:defRPr/>
            </a:pPr>
            <a:r>
              <a:rPr lang="en-US" altLang="en-US" sz="2100" dirty="0">
                <a:solidFill>
                  <a:schemeClr val="tx2"/>
                </a:solidFill>
                <a:latin typeface="Calibri" panose="020F0502020204030204" pitchFamily="34" charset="0"/>
                <a:cs typeface="Calibri" panose="020F0502020204030204" pitchFamily="34" charset="0"/>
              </a:rPr>
              <a:t>(iii)  The adequacy of the management plan to achieve the objectives of the proposed project on time and within budget, including clearly defined responsibilities, timelines, and milestones for accomplishing project tasks.</a:t>
            </a:r>
          </a:p>
          <a:p>
            <a:pPr marL="0" lvl="0" indent="0">
              <a:spcBef>
                <a:spcPts val="600"/>
              </a:spcBef>
              <a:buClr>
                <a:srgbClr val="4F81BD"/>
              </a:buClr>
              <a:buNone/>
              <a:tabLst>
                <a:tab pos="182880" algn="l"/>
              </a:tabLst>
              <a:defRPr/>
            </a:pPr>
            <a:endParaRPr lang="en-US" altLang="en-US" sz="1700" dirty="0">
              <a:solidFill>
                <a:schemeClr val="tx2"/>
              </a:solidFill>
              <a:latin typeface="+mn-lt"/>
              <a:ea typeface="MS PGothic" pitchFamily="34" charset="-128"/>
            </a:endParaRPr>
          </a:p>
        </p:txBody>
      </p:sp>
      <p:sp>
        <p:nvSpPr>
          <p:cNvPr id="2" name="Text Placeholder 1"/>
          <p:cNvSpPr>
            <a:spLocks noGrp="1"/>
          </p:cNvSpPr>
          <p:nvPr>
            <p:ph type="body" sz="quarter" idx="10"/>
          </p:nvPr>
        </p:nvSpPr>
        <p:spPr>
          <a:xfrm flipH="1" flipV="1">
            <a:off x="8763000" y="2948942"/>
            <a:ext cx="990600" cy="403858"/>
          </a:xfrm>
        </p:spPr>
        <p:txBody>
          <a:bodyPr>
            <a:normAutofit/>
          </a:bodyPr>
          <a:lstStyle/>
          <a:p>
            <a:pPr algn="ctr"/>
            <a:endParaRPr lang="en-US" dirty="0">
              <a:solidFill>
                <a:schemeClr val="tx1"/>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1"/>
          </p:nvPr>
        </p:nvSpPr>
        <p:spPr>
          <a:xfrm>
            <a:off x="4876800" y="6477000"/>
            <a:ext cx="228600" cy="228601"/>
          </a:xfrm>
        </p:spPr>
        <p:txBody>
          <a:bodyPr/>
          <a:lstStyle/>
          <a:p>
            <a:pPr>
              <a:defRPr/>
            </a:pPr>
            <a:fld id="{7A09BD18-B025-4388-A77C-68303695C0B1}" type="slidenum">
              <a:rPr lang="en-US" sz="1200" smtClean="0">
                <a:latin typeface="+mj-lt"/>
              </a:rPr>
              <a:pPr>
                <a:defRPr/>
              </a:pPr>
              <a:t>38</a:t>
            </a:fld>
            <a:r>
              <a:rPr lang="en-US" sz="1200" dirty="0">
                <a:latin typeface="+mj-lt"/>
              </a:rPr>
              <a:t> </a:t>
            </a:r>
          </a:p>
        </p:txBody>
      </p:sp>
    </p:spTree>
    <p:extLst>
      <p:ext uri="{BB962C8B-B14F-4D97-AF65-F5344CB8AC3E}">
        <p14:creationId xmlns:p14="http://schemas.microsoft.com/office/powerpoint/2010/main" val="240801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515B94-DDF3-4268-91A7-FEDC7082842C}"/>
              </a:ext>
            </a:extLst>
          </p:cNvPr>
          <p:cNvSpPr>
            <a:spLocks noGrp="1"/>
          </p:cNvSpPr>
          <p:nvPr>
            <p:ph idx="1"/>
          </p:nvPr>
        </p:nvSpPr>
        <p:spPr/>
        <p:txBody>
          <a:bodyPr>
            <a:normAutofit/>
          </a:bodyPr>
          <a:lstStyle/>
          <a:p>
            <a:r>
              <a:rPr lang="en-US" dirty="0">
                <a:latin typeface="Calibri" panose="020F0502020204030204" pitchFamily="34" charset="0"/>
                <a:cs typeface="Calibri" panose="020F0502020204030204" pitchFamily="34" charset="0"/>
              </a:rPr>
              <a:t>The purpose of this program, authorized by the Individuals with Disabilities Education Act (IDEA), is to assist State educational agencies (SEAs) in reforming and improving their systems for personnel preparation and professional development in early intervention, educational, and transition services</a:t>
            </a:r>
            <a:r>
              <a:rPr lang="en-US" b="1" dirty="0">
                <a:latin typeface="Calibri" panose="020F0502020204030204" pitchFamily="34" charset="0"/>
                <a:cs typeface="Calibri" panose="020F0502020204030204" pitchFamily="34" charset="0"/>
              </a:rPr>
              <a:t> in order to improve results for children with disabilities.</a:t>
            </a:r>
          </a:p>
        </p:txBody>
      </p:sp>
      <p:sp>
        <p:nvSpPr>
          <p:cNvPr id="3" name="Slide Number Placeholder 2">
            <a:extLst>
              <a:ext uri="{FF2B5EF4-FFF2-40B4-BE49-F238E27FC236}">
                <a16:creationId xmlns:a16="http://schemas.microsoft.com/office/drawing/2014/main" id="{9E4DEE89-4B43-4FD4-BF61-BFA9F2CD4BC0}"/>
              </a:ext>
            </a:extLst>
          </p:cNvPr>
          <p:cNvSpPr>
            <a:spLocks noGrp="1"/>
          </p:cNvSpPr>
          <p:nvPr>
            <p:ph type="sldNum" sz="quarter" idx="12"/>
          </p:nvPr>
        </p:nvSpPr>
        <p:spPr/>
        <p:txBody>
          <a:bodyPr/>
          <a:lstStyle/>
          <a:p>
            <a:fld id="{991CF879-4700-4E47-A7E3-74EF38E50439}" type="slidenum">
              <a:rPr lang="en-US" smtClean="0"/>
              <a:pPr/>
              <a:t>3</a:t>
            </a:fld>
            <a:endParaRPr lang="en-US" dirty="0"/>
          </a:p>
        </p:txBody>
      </p:sp>
      <p:sp>
        <p:nvSpPr>
          <p:cNvPr id="4" name="Title 3">
            <a:extLst>
              <a:ext uri="{FF2B5EF4-FFF2-40B4-BE49-F238E27FC236}">
                <a16:creationId xmlns:a16="http://schemas.microsoft.com/office/drawing/2014/main" id="{006435BB-BCA5-40C5-8D67-00F74B3DAC89}"/>
              </a:ext>
            </a:extLst>
          </p:cNvPr>
          <p:cNvSpPr>
            <a:spLocks noGrp="1"/>
          </p:cNvSpPr>
          <p:nvPr>
            <p:ph type="title"/>
          </p:nvPr>
        </p:nvSpPr>
        <p:spPr/>
        <p:txBody>
          <a:bodyPr/>
          <a:lstStyle/>
          <a:p>
            <a:r>
              <a:rPr lang="en-US" sz="2800" b="1" dirty="0">
                <a:solidFill>
                  <a:srgbClr val="038A00"/>
                </a:solidFill>
                <a:latin typeface="+mj-lt"/>
              </a:rPr>
              <a:t>Purpose of the State Personnel Development Grant Program (SPDG)</a:t>
            </a:r>
          </a:p>
        </p:txBody>
      </p:sp>
    </p:spTree>
    <p:extLst>
      <p:ext uri="{BB962C8B-B14F-4D97-AF65-F5344CB8AC3E}">
        <p14:creationId xmlns:p14="http://schemas.microsoft.com/office/powerpoint/2010/main" val="3414497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685A195-A12A-40EB-B8E8-285F1AAB4185}"/>
              </a:ext>
            </a:extLst>
          </p:cNvPr>
          <p:cNvSpPr>
            <a:spLocks noGrp="1"/>
          </p:cNvSpPr>
          <p:nvPr>
            <p:ph idx="1"/>
          </p:nvPr>
        </p:nvSpPr>
        <p:spPr/>
        <p:txBody>
          <a:bodyPr>
            <a:normAutofit fontScale="92500" lnSpcReduction="20000"/>
          </a:bodyPr>
          <a:lstStyle/>
          <a:p>
            <a:pPr marL="0" lvl="0" indent="0">
              <a:spcBef>
                <a:spcPts val="600"/>
              </a:spcBef>
              <a:buClr>
                <a:srgbClr val="4F81BD"/>
              </a:buClr>
              <a:buNone/>
              <a:tabLst>
                <a:tab pos="182880" algn="l"/>
              </a:tabLst>
              <a:defRPr/>
            </a:pPr>
            <a:r>
              <a:rPr lang="en-US" altLang="en-US" dirty="0">
                <a:solidFill>
                  <a:schemeClr val="tx2"/>
                </a:solidFill>
                <a:latin typeface="Calibri" panose="020F0502020204030204" pitchFamily="34" charset="0"/>
                <a:cs typeface="Calibri" panose="020F0502020204030204" pitchFamily="34" charset="0"/>
              </a:rPr>
              <a:t>(iv)  How the applicant will ensure that a diversity of perspectives are brought to bear in the operation of the proposed project, including those of parents, teachers, the business community, a variety of disciplinary and professional fields, recipients or beneficiaries of services, or others, as appropriate.</a:t>
            </a:r>
          </a:p>
          <a:p>
            <a:pPr marL="0" lvl="0" indent="0">
              <a:spcBef>
                <a:spcPts val="600"/>
              </a:spcBef>
              <a:buClr>
                <a:srgbClr val="4F81BD"/>
              </a:buClr>
              <a:buNone/>
              <a:tabLst>
                <a:tab pos="182880" algn="l"/>
              </a:tabLst>
              <a:defRPr/>
            </a:pPr>
            <a:r>
              <a:rPr lang="en-US" altLang="en-US" dirty="0">
                <a:solidFill>
                  <a:schemeClr val="tx2"/>
                </a:solidFill>
                <a:latin typeface="Calibri" panose="020F0502020204030204" pitchFamily="34" charset="0"/>
                <a:cs typeface="Calibri" panose="020F0502020204030204" pitchFamily="34" charset="0"/>
              </a:rPr>
              <a:t>(v)  The potential for continued support of the project after Federal funding ends, including, as appropriate, the demonstrated commitment of appropriate entities to such support.</a:t>
            </a:r>
          </a:p>
          <a:p>
            <a:endParaRPr lang="en-US" b="1" dirty="0"/>
          </a:p>
        </p:txBody>
      </p:sp>
      <p:sp>
        <p:nvSpPr>
          <p:cNvPr id="5" name="Slide Number Placeholder 4">
            <a:extLst>
              <a:ext uri="{FF2B5EF4-FFF2-40B4-BE49-F238E27FC236}">
                <a16:creationId xmlns:a16="http://schemas.microsoft.com/office/drawing/2014/main" id="{F6A1A498-4F03-4105-B457-FE95FBE30B79}"/>
              </a:ext>
            </a:extLst>
          </p:cNvPr>
          <p:cNvSpPr>
            <a:spLocks noGrp="1"/>
          </p:cNvSpPr>
          <p:nvPr>
            <p:ph type="sldNum" sz="quarter" idx="12"/>
          </p:nvPr>
        </p:nvSpPr>
        <p:spPr/>
        <p:txBody>
          <a:bodyPr/>
          <a:lstStyle/>
          <a:p>
            <a:pPr>
              <a:defRPr/>
            </a:pPr>
            <a:fld id="{7A09BD18-B025-4388-A77C-68303695C0B1}" type="slidenum">
              <a:rPr lang="en-US" smtClean="0"/>
              <a:pPr>
                <a:defRPr/>
              </a:pPr>
              <a:t>39</a:t>
            </a:fld>
            <a:endParaRPr lang="en-US" dirty="0"/>
          </a:p>
        </p:txBody>
      </p:sp>
      <p:sp>
        <p:nvSpPr>
          <p:cNvPr id="6" name="Title 5">
            <a:extLst>
              <a:ext uri="{FF2B5EF4-FFF2-40B4-BE49-F238E27FC236}">
                <a16:creationId xmlns:a16="http://schemas.microsoft.com/office/drawing/2014/main" id="{1A20C281-CF0D-4BB6-A693-9CA6A9E993EC}"/>
              </a:ext>
            </a:extLst>
          </p:cNvPr>
          <p:cNvSpPr>
            <a:spLocks noGrp="1"/>
          </p:cNvSpPr>
          <p:nvPr>
            <p:ph type="title"/>
          </p:nvPr>
        </p:nvSpPr>
        <p:spPr/>
        <p:txBody>
          <a:bodyPr/>
          <a:lstStyle/>
          <a:p>
            <a:r>
              <a:rPr lang="en-US" sz="2800" dirty="0">
                <a:solidFill>
                  <a:srgbClr val="038A00"/>
                </a:solidFill>
              </a:rPr>
              <a:t>Adequacy of Resources &amp; Quality of Management Plan </a:t>
            </a:r>
            <a:r>
              <a:rPr lang="en-US" sz="2800" dirty="0">
                <a:solidFill>
                  <a:schemeClr val="tx2"/>
                </a:solidFill>
              </a:rPr>
              <a:t>(</a:t>
            </a:r>
            <a:r>
              <a:rPr lang="en-US" sz="2800" dirty="0" err="1">
                <a:solidFill>
                  <a:schemeClr val="tx2"/>
                </a:solidFill>
              </a:rPr>
              <a:t>cont</a:t>
            </a:r>
            <a:r>
              <a:rPr lang="en-US" sz="2800" dirty="0">
                <a:solidFill>
                  <a:schemeClr val="tx2"/>
                </a:solidFill>
              </a:rPr>
              <a:t>)</a:t>
            </a:r>
          </a:p>
        </p:txBody>
      </p:sp>
    </p:spTree>
    <p:extLst>
      <p:ext uri="{BB962C8B-B14F-4D97-AF65-F5344CB8AC3E}">
        <p14:creationId xmlns:p14="http://schemas.microsoft.com/office/powerpoint/2010/main" val="36041035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1524000"/>
            <a:ext cx="8458200" cy="563562"/>
          </a:xfrm>
        </p:spPr>
        <p:txBody>
          <a:bodyPr/>
          <a:lstStyle/>
          <a:p>
            <a:pPr algn="ctr"/>
            <a:r>
              <a:rPr lang="en-US" sz="3200" b="1" cap="none" dirty="0">
                <a:latin typeface="Georgia" panose="02040502050405020303" pitchFamily="18" charset="0"/>
                <a:cs typeface="Calibri" panose="020F0502020204030204" pitchFamily="34" charset="0"/>
              </a:rPr>
              <a:t>Quality of the Project Evaluation</a:t>
            </a:r>
            <a:br>
              <a:rPr lang="en-US" sz="4000" b="1" dirty="0">
                <a:latin typeface="Tw Cen MT" panose="020B0602020104020603" pitchFamily="34" charset="0"/>
              </a:rPr>
            </a:br>
            <a:endParaRPr lang="en-US" sz="2400" b="1" dirty="0">
              <a:latin typeface="Tw Cen MT" panose="020B0602020104020603" pitchFamily="34" charset="0"/>
            </a:endParaRPr>
          </a:p>
        </p:txBody>
      </p:sp>
      <p:sp>
        <p:nvSpPr>
          <p:cNvPr id="4" name="Content Placeholder 3"/>
          <p:cNvSpPr>
            <a:spLocks noGrp="1"/>
          </p:cNvSpPr>
          <p:nvPr>
            <p:ph idx="1"/>
          </p:nvPr>
        </p:nvSpPr>
        <p:spPr>
          <a:xfrm>
            <a:off x="457200" y="2438400"/>
            <a:ext cx="8458200" cy="4114800"/>
          </a:xfrm>
        </p:spPr>
        <p:txBody>
          <a:bodyPr>
            <a:noAutofit/>
          </a:bodyPr>
          <a:lstStyle/>
          <a:p>
            <a:pPr marL="0" lvl="0" indent="0">
              <a:spcBef>
                <a:spcPts val="1200"/>
              </a:spcBef>
              <a:buClrTx/>
              <a:buNone/>
              <a:defRPr/>
            </a:pPr>
            <a:r>
              <a:rPr lang="en-US" altLang="en-US" sz="2100" dirty="0">
                <a:solidFill>
                  <a:schemeClr val="tx2"/>
                </a:solidFill>
                <a:latin typeface="Calibri" panose="020F0502020204030204" pitchFamily="34" charset="0"/>
                <a:cs typeface="Calibri" panose="020F0502020204030204" pitchFamily="34" charset="0"/>
              </a:rPr>
              <a:t>(</a:t>
            </a:r>
            <a:r>
              <a:rPr lang="en-US" altLang="en-US" sz="2100" dirty="0" err="1">
                <a:solidFill>
                  <a:schemeClr val="tx2"/>
                </a:solidFill>
                <a:latin typeface="Calibri" panose="020F0502020204030204" pitchFamily="34" charset="0"/>
                <a:cs typeface="Calibri" panose="020F0502020204030204" pitchFamily="34" charset="0"/>
              </a:rPr>
              <a:t>i</a:t>
            </a:r>
            <a:r>
              <a:rPr lang="en-US" altLang="en-US" sz="2100" dirty="0">
                <a:solidFill>
                  <a:schemeClr val="tx2"/>
                </a:solidFill>
                <a:latin typeface="Calibri" panose="020F0502020204030204" pitchFamily="34" charset="0"/>
                <a:cs typeface="Calibri" panose="020F0502020204030204" pitchFamily="34" charset="0"/>
              </a:rPr>
              <a:t>)  The extent to which the methods of evaluation are thorough, feasible, and appropriate to the goals, objectives, and outcomes of the proposed project.</a:t>
            </a:r>
          </a:p>
          <a:p>
            <a:pPr marL="0" lvl="0" indent="0">
              <a:spcBef>
                <a:spcPts val="1200"/>
              </a:spcBef>
              <a:buClrTx/>
              <a:buNone/>
              <a:defRPr/>
            </a:pPr>
            <a:r>
              <a:rPr lang="en-US" altLang="en-US" sz="2100" dirty="0">
                <a:solidFill>
                  <a:schemeClr val="tx2"/>
                </a:solidFill>
                <a:latin typeface="Calibri" panose="020F0502020204030204" pitchFamily="34" charset="0"/>
                <a:cs typeface="Calibri" panose="020F0502020204030204" pitchFamily="34" charset="0"/>
              </a:rPr>
              <a:t>(ii)  The extent to which the methods of evaluation are appropriate to the context within which the project operates.</a:t>
            </a:r>
          </a:p>
          <a:p>
            <a:pPr marL="0" lvl="0" indent="0">
              <a:spcBef>
                <a:spcPts val="1200"/>
              </a:spcBef>
              <a:buClrTx/>
              <a:buNone/>
              <a:defRPr/>
            </a:pPr>
            <a:r>
              <a:rPr lang="en-US" altLang="en-US" sz="2100" dirty="0">
                <a:solidFill>
                  <a:schemeClr val="tx2"/>
                </a:solidFill>
                <a:latin typeface="Calibri" panose="020F0502020204030204" pitchFamily="34" charset="0"/>
                <a:cs typeface="Calibri" panose="020F0502020204030204" pitchFamily="34" charset="0"/>
              </a:rPr>
              <a:t>(iii)  The extent to which the methods of evaluation provide for examining the effectiveness of project implementation strategies.</a:t>
            </a:r>
          </a:p>
          <a:p>
            <a:pPr marL="0" lvl="0" indent="0">
              <a:spcBef>
                <a:spcPts val="1200"/>
              </a:spcBef>
              <a:buClrTx/>
              <a:buNone/>
              <a:defRPr/>
            </a:pPr>
            <a:r>
              <a:rPr lang="en-US" altLang="en-US" sz="2100" dirty="0">
                <a:solidFill>
                  <a:schemeClr val="tx2"/>
                </a:solidFill>
                <a:latin typeface="Calibri" panose="020F0502020204030204" pitchFamily="34" charset="0"/>
                <a:cs typeface="Calibri" panose="020F0502020204030204" pitchFamily="34" charset="0"/>
              </a:rPr>
              <a:t>(iv)  The extent to which the methods of evaluation include the use of objective performance measures that are clearly related to the intended outcomes of the project and will produce quantitative and qualitative data to the extent possible.</a:t>
            </a:r>
          </a:p>
        </p:txBody>
      </p:sp>
      <p:sp>
        <p:nvSpPr>
          <p:cNvPr id="2" name="Text Placeholder 1"/>
          <p:cNvSpPr>
            <a:spLocks noGrp="1"/>
          </p:cNvSpPr>
          <p:nvPr>
            <p:ph type="body" sz="quarter" idx="10"/>
          </p:nvPr>
        </p:nvSpPr>
        <p:spPr>
          <a:xfrm>
            <a:off x="457200" y="2057400"/>
            <a:ext cx="8229600" cy="503237"/>
          </a:xfrm>
        </p:spPr>
        <p:txBody>
          <a:bodyPr/>
          <a:lstStyle/>
          <a:p>
            <a:pPr algn="ctr"/>
            <a:r>
              <a:rPr lang="en-US" b="1" dirty="0">
                <a:solidFill>
                  <a:schemeClr val="tx1"/>
                </a:solidFill>
                <a:latin typeface="Calibri" panose="020F0502020204030204" pitchFamily="34" charset="0"/>
                <a:cs typeface="Calibri" panose="020F0502020204030204" pitchFamily="34" charset="0"/>
              </a:rPr>
              <a:t>(25 </a:t>
            </a:r>
            <a:r>
              <a:rPr lang="en-US" b="1" cap="none" dirty="0">
                <a:solidFill>
                  <a:schemeClr val="tx1"/>
                </a:solidFill>
                <a:latin typeface="Calibri" panose="020F0502020204030204" pitchFamily="34" charset="0"/>
                <a:cs typeface="Calibri" panose="020F0502020204030204" pitchFamily="34" charset="0"/>
              </a:rPr>
              <a:t>points</a:t>
            </a:r>
            <a:r>
              <a:rPr lang="en-US" b="1" dirty="0">
                <a:solidFill>
                  <a:schemeClr val="tx1"/>
                </a:solidFill>
                <a:latin typeface="Calibri" panose="020F0502020204030204" pitchFamily="34" charset="0"/>
                <a:cs typeface="Calibri" panose="020F0502020204030204" pitchFamily="34" charset="0"/>
              </a:rPr>
              <a:t>)</a:t>
            </a:r>
            <a:endParaRPr lang="en-US" dirty="0">
              <a:solidFill>
                <a:schemeClr val="tx1"/>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1"/>
          </p:nvPr>
        </p:nvSpPr>
        <p:spPr>
          <a:xfrm>
            <a:off x="4724400" y="6492875"/>
            <a:ext cx="533400" cy="365125"/>
          </a:xfrm>
        </p:spPr>
        <p:txBody>
          <a:bodyPr/>
          <a:lstStyle/>
          <a:p>
            <a:pPr algn="ctr">
              <a:defRPr/>
            </a:pPr>
            <a:fld id="{7A09BD18-B025-4388-A77C-68303695C0B1}" type="slidenum">
              <a:rPr lang="en-US" sz="1200" smtClean="0">
                <a:latin typeface="+mn-lt"/>
              </a:rPr>
              <a:pPr algn="ctr">
                <a:defRPr/>
              </a:pPr>
              <a:t>40</a:t>
            </a:fld>
            <a:endParaRPr lang="en-US" sz="1200" dirty="0">
              <a:latin typeface="+mn-lt"/>
            </a:endParaRPr>
          </a:p>
        </p:txBody>
      </p:sp>
    </p:spTree>
    <p:extLst>
      <p:ext uri="{BB962C8B-B14F-4D97-AF65-F5344CB8AC3E}">
        <p14:creationId xmlns:p14="http://schemas.microsoft.com/office/powerpoint/2010/main" val="69849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1524000"/>
            <a:ext cx="8458200" cy="563562"/>
          </a:xfrm>
        </p:spPr>
        <p:txBody>
          <a:bodyPr/>
          <a:lstStyle/>
          <a:p>
            <a:pPr algn="ctr"/>
            <a:r>
              <a:rPr lang="en-US" sz="3800" b="1" cap="none" dirty="0">
                <a:latin typeface="Georgia" panose="02040502050405020303" pitchFamily="18" charset="0"/>
                <a:cs typeface="Calibri" panose="020F0502020204030204" pitchFamily="34" charset="0"/>
              </a:rPr>
              <a:t>Quality of the Project Evaluation</a:t>
            </a:r>
            <a:br>
              <a:rPr lang="en-US" sz="4000" b="1" dirty="0">
                <a:latin typeface="Calibri" panose="020F0502020204030204" pitchFamily="34" charset="0"/>
                <a:cs typeface="Calibri" panose="020F0502020204030204" pitchFamily="34" charset="0"/>
              </a:rPr>
            </a:br>
            <a:endParaRPr lang="en-US" sz="2400" b="1" dirty="0">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57200" y="2713039"/>
            <a:ext cx="8458200" cy="4114800"/>
          </a:xfrm>
        </p:spPr>
        <p:txBody>
          <a:bodyPr>
            <a:noAutofit/>
          </a:bodyPr>
          <a:lstStyle/>
          <a:p>
            <a:pPr marL="0" lvl="0" indent="0">
              <a:spcBef>
                <a:spcPts val="1200"/>
              </a:spcBef>
              <a:buClrTx/>
              <a:buNone/>
              <a:defRPr/>
            </a:pPr>
            <a:r>
              <a:rPr lang="en-US" sz="2000" dirty="0">
                <a:solidFill>
                  <a:schemeClr val="tx2"/>
                </a:solidFill>
                <a:latin typeface="Calibri" panose="020F0502020204030204" pitchFamily="34" charset="0"/>
                <a:cs typeface="Calibri" panose="020F0502020204030204" pitchFamily="34" charset="0"/>
              </a:rPr>
              <a:t>(v)  The extent to which the evaluation will provide guidance about effective strategies suitable for replication or testing in other settings.</a:t>
            </a:r>
          </a:p>
          <a:p>
            <a:pPr marL="0" lvl="0" indent="0">
              <a:spcBef>
                <a:spcPts val="1200"/>
              </a:spcBef>
              <a:buClrTx/>
              <a:buNone/>
              <a:defRPr/>
            </a:pPr>
            <a:r>
              <a:rPr lang="en-US" sz="2000" dirty="0">
                <a:solidFill>
                  <a:schemeClr val="tx2"/>
                </a:solidFill>
                <a:latin typeface="Calibri" panose="020F0502020204030204" pitchFamily="34" charset="0"/>
                <a:cs typeface="Calibri" panose="020F0502020204030204" pitchFamily="34" charset="0"/>
              </a:rPr>
              <a:t>(vi)  The extent to which the methods of evaluation will provide performance feedback and permit periodic assessment of progress toward achieving intended outcomes.</a:t>
            </a:r>
          </a:p>
          <a:p>
            <a:pPr marL="0" lvl="0" indent="0">
              <a:spcBef>
                <a:spcPts val="1200"/>
              </a:spcBef>
              <a:buClrTx/>
              <a:buNone/>
              <a:defRPr/>
            </a:pPr>
            <a:r>
              <a:rPr lang="en-US" sz="2000" dirty="0">
                <a:solidFill>
                  <a:schemeClr val="tx2"/>
                </a:solidFill>
                <a:latin typeface="Calibri" panose="020F0502020204030204" pitchFamily="34" charset="0"/>
                <a:cs typeface="Calibri" panose="020F0502020204030204" pitchFamily="34" charset="0"/>
              </a:rPr>
              <a:t>(vii)  The extent to which the evaluation plan clearly articulates the key project components, mediators, and outcomes, as well as a measurable threshold for acceptable implementation.</a:t>
            </a:r>
          </a:p>
          <a:p>
            <a:pPr marL="0" lvl="0" indent="0">
              <a:spcBef>
                <a:spcPts val="1200"/>
              </a:spcBef>
              <a:buClrTx/>
              <a:buNone/>
              <a:defRPr/>
            </a:pPr>
            <a:endParaRPr lang="en-US" sz="1900" dirty="0">
              <a:solidFill>
                <a:schemeClr val="tx2"/>
              </a:solidFill>
              <a:latin typeface="Tw Cen MT" panose="020B0602020104020603" pitchFamily="34" charset="0"/>
            </a:endParaRPr>
          </a:p>
        </p:txBody>
      </p:sp>
      <p:sp>
        <p:nvSpPr>
          <p:cNvPr id="2" name="Text Placeholder 1"/>
          <p:cNvSpPr>
            <a:spLocks noGrp="1"/>
          </p:cNvSpPr>
          <p:nvPr>
            <p:ph type="body" sz="quarter" idx="10"/>
          </p:nvPr>
        </p:nvSpPr>
        <p:spPr>
          <a:xfrm>
            <a:off x="457200" y="2057400"/>
            <a:ext cx="8229600" cy="503237"/>
          </a:xfrm>
        </p:spPr>
        <p:txBody>
          <a:bodyPr/>
          <a:lstStyle/>
          <a:p>
            <a:pPr algn="ctr"/>
            <a:r>
              <a:rPr lang="en-US" b="1" dirty="0">
                <a:solidFill>
                  <a:schemeClr val="tx1"/>
                </a:solidFill>
                <a:latin typeface="Calibri" panose="020F0502020204030204" pitchFamily="34" charset="0"/>
                <a:cs typeface="Calibri" panose="020F0502020204030204" pitchFamily="34" charset="0"/>
              </a:rPr>
              <a:t>(continued)</a:t>
            </a:r>
            <a:endParaRPr lang="en-US" dirty="0">
              <a:solidFill>
                <a:schemeClr val="tx1"/>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1"/>
          </p:nvPr>
        </p:nvSpPr>
        <p:spPr>
          <a:xfrm>
            <a:off x="4724400" y="6492875"/>
            <a:ext cx="533400" cy="365125"/>
          </a:xfrm>
        </p:spPr>
        <p:txBody>
          <a:bodyPr/>
          <a:lstStyle/>
          <a:p>
            <a:pPr algn="ctr">
              <a:defRPr/>
            </a:pPr>
            <a:fld id="{7A09BD18-B025-4388-A77C-68303695C0B1}" type="slidenum">
              <a:rPr lang="en-US" sz="1200" smtClean="0">
                <a:latin typeface="+mn-lt"/>
              </a:rPr>
              <a:pPr algn="ctr">
                <a:defRPr/>
              </a:pPr>
              <a:t>41</a:t>
            </a:fld>
            <a:endParaRPr lang="en-US" sz="1200" dirty="0">
              <a:latin typeface="+mn-lt"/>
            </a:endParaRPr>
          </a:p>
        </p:txBody>
      </p:sp>
    </p:spTree>
    <p:extLst>
      <p:ext uri="{BB962C8B-B14F-4D97-AF65-F5344CB8AC3E}">
        <p14:creationId xmlns:p14="http://schemas.microsoft.com/office/powerpoint/2010/main" val="221434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3048000" cy="2438400"/>
          </a:xfrm>
        </p:spPr>
        <p:txBody>
          <a:bodyPr/>
          <a:lstStyle/>
          <a:p>
            <a:pPr algn="l">
              <a:spcBef>
                <a:spcPts val="0"/>
              </a:spcBef>
            </a:pPr>
            <a:br>
              <a:rPr lang="en-US" sz="3600" b="1" dirty="0">
                <a:solidFill>
                  <a:srgbClr val="91B44A"/>
                </a:solidFill>
              </a:rPr>
            </a:br>
            <a:r>
              <a:rPr lang="en-US" sz="3600" b="1" dirty="0">
                <a:latin typeface="Calibri" panose="020F0502020204030204" pitchFamily="34" charset="0"/>
                <a:cs typeface="Calibri" panose="020F0502020204030204" pitchFamily="34" charset="0"/>
              </a:rPr>
              <a:t>THANK YOU!</a:t>
            </a:r>
          </a:p>
        </p:txBody>
      </p:sp>
      <p:sp>
        <p:nvSpPr>
          <p:cNvPr id="5" name="Content Placeholder 4"/>
          <p:cNvSpPr>
            <a:spLocks noGrp="1"/>
          </p:cNvSpPr>
          <p:nvPr>
            <p:ph sz="quarter" idx="4294967295"/>
          </p:nvPr>
        </p:nvSpPr>
        <p:spPr>
          <a:xfrm>
            <a:off x="3657600" y="1676400"/>
            <a:ext cx="5486400" cy="5029200"/>
          </a:xfrm>
        </p:spPr>
        <p:txBody>
          <a:bodyPr>
            <a:normAutofit/>
          </a:bodyPr>
          <a:lstStyle/>
          <a:p>
            <a:pPr marL="0" indent="0">
              <a:buNone/>
            </a:pPr>
            <a:endParaRPr lang="en-US" dirty="0">
              <a:solidFill>
                <a:schemeClr val="tx2"/>
              </a:solidFill>
              <a:latin typeface="Calibri" panose="020F0502020204030204" pitchFamily="34" charset="0"/>
              <a:hlinkClick r:id="rId3"/>
            </a:endParaRPr>
          </a:p>
          <a:p>
            <a:pPr marL="0" indent="0">
              <a:buNone/>
            </a:pPr>
            <a:r>
              <a:rPr lang="en-US" dirty="0">
                <a:solidFill>
                  <a:srgbClr val="04A200"/>
                </a:solidFill>
                <a:latin typeface="Calibri" panose="020F0502020204030204" pitchFamily="34" charset="0"/>
                <a:cs typeface="Calibri" panose="020F0502020204030204" pitchFamily="34" charset="0"/>
              </a:rPr>
              <a:t>Jennifer.Coffey@ed.gov</a:t>
            </a:r>
            <a:endParaRPr lang="en-US" sz="2800" dirty="0">
              <a:solidFill>
                <a:srgbClr val="04A200"/>
              </a:solidFill>
              <a:latin typeface="Calibri" panose="020F0502020204030204" pitchFamily="34" charset="0"/>
              <a:cs typeface="Calibri" panose="020F0502020204030204" pitchFamily="34" charset="0"/>
            </a:endParaRPr>
          </a:p>
          <a:p>
            <a:pPr marL="0" indent="0">
              <a:buNone/>
            </a:pPr>
            <a:r>
              <a:rPr lang="en-US" altLang="en-US" dirty="0">
                <a:latin typeface="Calibri" panose="020F0502020204030204" pitchFamily="34" charset="0"/>
                <a:cs typeface="Calibri" panose="020F0502020204030204" pitchFamily="34" charset="0"/>
              </a:rPr>
              <a:t>202-245-6673</a:t>
            </a:r>
          </a:p>
          <a:p>
            <a:pPr marL="0" indent="0">
              <a:buNone/>
            </a:pPr>
            <a:r>
              <a:rPr lang="en-US" dirty="0">
                <a:solidFill>
                  <a:srgbClr val="04A200"/>
                </a:solidFill>
                <a:latin typeface="Calibri" panose="020F0502020204030204" pitchFamily="34" charset="0"/>
                <a:cs typeface="Calibri" panose="020F0502020204030204" pitchFamily="34" charset="0"/>
              </a:rPr>
              <a:t>Grants.gov Support Desk</a:t>
            </a:r>
          </a:p>
          <a:p>
            <a:pPr marL="0" indent="0">
              <a:buNone/>
            </a:pPr>
            <a:r>
              <a:rPr lang="en-US" dirty="0"/>
              <a:t>Email at: support@grants.gov </a:t>
            </a:r>
            <a:endParaRPr lang="en-US" dirty="0">
              <a:solidFill>
                <a:srgbClr val="04A200"/>
              </a:solidFill>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1-800-518-4726</a:t>
            </a:r>
          </a:p>
          <a:p>
            <a:pPr marL="0" indent="0">
              <a:buNone/>
            </a:pPr>
            <a:r>
              <a:rPr lang="en-US" dirty="0">
                <a:latin typeface="Calibri" panose="020F0502020204030204" pitchFamily="34" charset="0"/>
                <a:cs typeface="Calibri" panose="020F0502020204030204" pitchFamily="34" charset="0"/>
              </a:rPr>
              <a:t>Grants.gov training:</a:t>
            </a:r>
          </a:p>
          <a:p>
            <a:pPr marL="0" indent="0">
              <a:buNone/>
            </a:pPr>
            <a:r>
              <a:rPr lang="en-US" dirty="0">
                <a:solidFill>
                  <a:srgbClr val="0000FF"/>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https://grants-portal.psc.gov/Welcome.aspx?pt=Grants</a:t>
            </a:r>
            <a:r>
              <a:rPr lang="en-US" dirty="0">
                <a:latin typeface="Calibri" panose="020F0502020204030204" pitchFamily="34" charset="0"/>
                <a:cs typeface="Calibri" panose="020F0502020204030204" pitchFamily="34" charset="0"/>
              </a:rPr>
              <a:t> </a:t>
            </a:r>
          </a:p>
          <a:p>
            <a:pPr marL="0" indent="0">
              <a:buNone/>
            </a:pPr>
            <a:endParaRPr lang="en-US" dirty="0">
              <a:solidFill>
                <a:schemeClr val="tx2"/>
              </a:solidFill>
              <a:latin typeface="Calibri" panose="020F0502020204030204" pitchFamily="34" charset="0"/>
              <a:cs typeface="Calibri" panose="020F0502020204030204" pitchFamily="34" charset="0"/>
            </a:endParaRPr>
          </a:p>
        </p:txBody>
      </p:sp>
      <p:sp>
        <p:nvSpPr>
          <p:cNvPr id="4" name="Rectangle 3" descr="background element"/>
          <p:cNvSpPr/>
          <p:nvPr/>
        </p:nvSpPr>
        <p:spPr>
          <a:xfrm>
            <a:off x="0" y="59436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descr="background element"/>
          <p:cNvSpPr/>
          <p:nvPr/>
        </p:nvSpPr>
        <p:spPr>
          <a:xfrm>
            <a:off x="8196943" y="6019799"/>
            <a:ext cx="914400" cy="820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991CF879-4700-4E47-A7E3-74EF38E50439}" type="slidenum">
              <a:rPr lang="en-US" smtClean="0">
                <a:solidFill>
                  <a:srgbClr val="898989"/>
                </a:solidFill>
              </a:rPr>
              <a:t>42</a:t>
            </a:fld>
            <a:endParaRPr lang="en-US" dirty="0">
              <a:solidFill>
                <a:srgbClr val="898989"/>
              </a:solidFill>
            </a:endParaRPr>
          </a:p>
        </p:txBody>
      </p:sp>
    </p:spTree>
    <p:extLst>
      <p:ext uri="{BB962C8B-B14F-4D97-AF65-F5344CB8AC3E}">
        <p14:creationId xmlns:p14="http://schemas.microsoft.com/office/powerpoint/2010/main" val="418132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00EF00-8F4F-4959-833A-FDAB1899C9D9}"/>
              </a:ext>
            </a:extLst>
          </p:cNvPr>
          <p:cNvSpPr>
            <a:spLocks noGrp="1"/>
          </p:cNvSpPr>
          <p:nvPr>
            <p:ph idx="1"/>
          </p:nvPr>
        </p:nvSpPr>
        <p:spPr>
          <a:xfrm>
            <a:off x="457200" y="2286000"/>
            <a:ext cx="8229600" cy="3992563"/>
          </a:xfrm>
        </p:spPr>
        <p:txBody>
          <a:bodyPr>
            <a:normAutofit fontScale="92500" lnSpcReduction="20000"/>
          </a:bodyPr>
          <a:lstStyle/>
          <a:p>
            <a:r>
              <a:rPr lang="en-US" dirty="0"/>
              <a:t>Informational Webinars do </a:t>
            </a:r>
            <a:r>
              <a:rPr lang="en-US" b="1" dirty="0"/>
              <a:t>not</a:t>
            </a:r>
            <a:r>
              <a:rPr lang="en-US" dirty="0"/>
              <a:t> take the place of reading through the </a:t>
            </a:r>
            <a:r>
              <a:rPr lang="en-US" u="sng" dirty="0"/>
              <a:t>entire</a:t>
            </a:r>
            <a:r>
              <a:rPr lang="en-US" dirty="0"/>
              <a:t> application package.</a:t>
            </a:r>
          </a:p>
          <a:p>
            <a:pPr lvl="1"/>
            <a:r>
              <a:rPr lang="en-US" dirty="0"/>
              <a:t>Certain sections of the application package will be highlighted, but other important information will not be.</a:t>
            </a:r>
          </a:p>
          <a:p>
            <a:r>
              <a:rPr lang="en-US" dirty="0"/>
              <a:t>Best practice tips may be provided, but please keep in mind this is a </a:t>
            </a:r>
            <a:r>
              <a:rPr lang="en-US" b="1" dirty="0"/>
              <a:t>peer-reviewed competition</a:t>
            </a:r>
            <a:r>
              <a:rPr lang="en-US" dirty="0"/>
              <a:t>. </a:t>
            </a:r>
          </a:p>
          <a:p>
            <a:r>
              <a:rPr lang="en-US" dirty="0"/>
              <a:t>If you are receiving </a:t>
            </a:r>
            <a:r>
              <a:rPr lang="en-US" b="1" dirty="0"/>
              <a:t>new</a:t>
            </a:r>
            <a:r>
              <a:rPr lang="en-US" dirty="0"/>
              <a:t> SPDG money in FY 2020 you cannot apply for a grant.  </a:t>
            </a:r>
          </a:p>
          <a:p>
            <a:pPr lvl="1"/>
            <a:r>
              <a:rPr lang="en-US" dirty="0"/>
              <a:t>Grantees in a no-cost extension may apply.</a:t>
            </a:r>
          </a:p>
          <a:p>
            <a:r>
              <a:rPr lang="en-US" dirty="0"/>
              <a:t>The </a:t>
            </a:r>
            <a:r>
              <a:rPr lang="en-US" b="1" dirty="0"/>
              <a:t>only eligible applicants </a:t>
            </a:r>
            <a:r>
              <a:rPr lang="en-US" dirty="0"/>
              <a:t>are State Educational Agencies (SEAs).</a:t>
            </a:r>
          </a:p>
          <a:p>
            <a:endParaRPr lang="en-US" dirty="0"/>
          </a:p>
        </p:txBody>
      </p:sp>
      <p:sp>
        <p:nvSpPr>
          <p:cNvPr id="3" name="Slide Number Placeholder 2">
            <a:extLst>
              <a:ext uri="{FF2B5EF4-FFF2-40B4-BE49-F238E27FC236}">
                <a16:creationId xmlns:a16="http://schemas.microsoft.com/office/drawing/2014/main" id="{5760A1CD-292E-4C65-9275-7375CABEE6BA}"/>
              </a:ext>
            </a:extLst>
          </p:cNvPr>
          <p:cNvSpPr>
            <a:spLocks noGrp="1"/>
          </p:cNvSpPr>
          <p:nvPr>
            <p:ph type="sldNum" sz="quarter" idx="12"/>
          </p:nvPr>
        </p:nvSpPr>
        <p:spPr/>
        <p:txBody>
          <a:bodyPr/>
          <a:lstStyle/>
          <a:p>
            <a:fld id="{991CF879-4700-4E47-A7E3-74EF38E50439}" type="slidenum">
              <a:rPr lang="en-US" smtClean="0"/>
              <a:pPr/>
              <a:t>4</a:t>
            </a:fld>
            <a:endParaRPr lang="en-US" dirty="0"/>
          </a:p>
        </p:txBody>
      </p:sp>
      <p:sp>
        <p:nvSpPr>
          <p:cNvPr id="4" name="Title 3">
            <a:extLst>
              <a:ext uri="{FF2B5EF4-FFF2-40B4-BE49-F238E27FC236}">
                <a16:creationId xmlns:a16="http://schemas.microsoft.com/office/drawing/2014/main" id="{0754C6F4-5F9B-45CF-8238-7D4F66133D4F}"/>
              </a:ext>
            </a:extLst>
          </p:cNvPr>
          <p:cNvSpPr>
            <a:spLocks noGrp="1"/>
          </p:cNvSpPr>
          <p:nvPr>
            <p:ph type="title"/>
          </p:nvPr>
        </p:nvSpPr>
        <p:spPr/>
        <p:txBody>
          <a:bodyPr/>
          <a:lstStyle/>
          <a:p>
            <a:r>
              <a:rPr lang="en-US" dirty="0"/>
              <a:t>Reminders</a:t>
            </a:r>
          </a:p>
        </p:txBody>
      </p:sp>
    </p:spTree>
    <p:extLst>
      <p:ext uri="{BB962C8B-B14F-4D97-AF65-F5344CB8AC3E}">
        <p14:creationId xmlns:p14="http://schemas.microsoft.com/office/powerpoint/2010/main" val="4037497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47BC81-B37F-481E-8792-1F65DB2AE156}"/>
              </a:ext>
            </a:extLst>
          </p:cNvPr>
          <p:cNvSpPr>
            <a:spLocks noGrp="1"/>
          </p:cNvSpPr>
          <p:nvPr>
            <p:ph idx="1"/>
          </p:nvPr>
        </p:nvSpPr>
        <p:spPr/>
        <p:txBody>
          <a:bodyPr/>
          <a:lstStyle/>
          <a:p>
            <a:r>
              <a:rPr lang="en-US" dirty="0"/>
              <a:t>The National Association of State Directors of Special Education, in partnership with OSEP, recorded a series of webinars that provide guidance to potential applicants for the SPDG program: </a:t>
            </a:r>
            <a:r>
              <a:rPr lang="en-US" dirty="0">
                <a:hlinkClick r:id="rId2"/>
              </a:rPr>
              <a:t>https://www.livebinders.com/b/2530809</a:t>
            </a:r>
            <a:endParaRPr lang="en-US" dirty="0"/>
          </a:p>
        </p:txBody>
      </p:sp>
      <p:sp>
        <p:nvSpPr>
          <p:cNvPr id="3" name="Slide Number Placeholder 2">
            <a:extLst>
              <a:ext uri="{FF2B5EF4-FFF2-40B4-BE49-F238E27FC236}">
                <a16:creationId xmlns:a16="http://schemas.microsoft.com/office/drawing/2014/main" id="{D1C28F3C-C7E1-45ED-A1AD-10377D98926A}"/>
              </a:ext>
            </a:extLst>
          </p:cNvPr>
          <p:cNvSpPr>
            <a:spLocks noGrp="1"/>
          </p:cNvSpPr>
          <p:nvPr>
            <p:ph type="sldNum" sz="quarter" idx="12"/>
          </p:nvPr>
        </p:nvSpPr>
        <p:spPr/>
        <p:txBody>
          <a:bodyPr/>
          <a:lstStyle/>
          <a:p>
            <a:fld id="{991CF879-4700-4E47-A7E3-74EF38E50439}" type="slidenum">
              <a:rPr lang="en-US" smtClean="0"/>
              <a:pPr/>
              <a:t>5</a:t>
            </a:fld>
            <a:endParaRPr lang="en-US" dirty="0"/>
          </a:p>
        </p:txBody>
      </p:sp>
      <p:sp>
        <p:nvSpPr>
          <p:cNvPr id="4" name="Title 3">
            <a:extLst>
              <a:ext uri="{FF2B5EF4-FFF2-40B4-BE49-F238E27FC236}">
                <a16:creationId xmlns:a16="http://schemas.microsoft.com/office/drawing/2014/main" id="{114207E1-01F8-4C77-A8DA-B6B30794D374}"/>
              </a:ext>
            </a:extLst>
          </p:cNvPr>
          <p:cNvSpPr>
            <a:spLocks noGrp="1"/>
          </p:cNvSpPr>
          <p:nvPr>
            <p:ph type="title"/>
          </p:nvPr>
        </p:nvSpPr>
        <p:spPr/>
        <p:txBody>
          <a:bodyPr/>
          <a:lstStyle/>
          <a:p>
            <a:r>
              <a:rPr lang="en-US" dirty="0"/>
              <a:t>Other Sources of Assistance</a:t>
            </a:r>
          </a:p>
        </p:txBody>
      </p:sp>
    </p:spTree>
    <p:extLst>
      <p:ext uri="{BB962C8B-B14F-4D97-AF65-F5344CB8AC3E}">
        <p14:creationId xmlns:p14="http://schemas.microsoft.com/office/powerpoint/2010/main" val="431671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8FA495-E7EB-4E70-A389-C189029806DE}"/>
              </a:ext>
            </a:extLst>
          </p:cNvPr>
          <p:cNvSpPr>
            <a:spLocks noGrp="1"/>
          </p:cNvSpPr>
          <p:nvPr>
            <p:ph idx="1"/>
          </p:nvPr>
        </p:nvSpPr>
        <p:spPr/>
        <p:txBody>
          <a:bodyPr/>
          <a:lstStyle/>
          <a:p>
            <a:r>
              <a:rPr lang="en-US" dirty="0"/>
              <a:t>OSEP also provides information on developing performance measures and logic models at </a:t>
            </a:r>
            <a:r>
              <a:rPr lang="en-US" u="sng" dirty="0">
                <a:hlinkClick r:id="rId2" tooltip="information on developing performance measures and logic models "/>
              </a:rPr>
              <a:t>https://www.osepideasthatwork.org/logicModel</a:t>
            </a:r>
            <a:r>
              <a:rPr lang="en-US" dirty="0"/>
              <a:t> to assist you in preparing a quality application. </a:t>
            </a:r>
          </a:p>
        </p:txBody>
      </p:sp>
      <p:sp>
        <p:nvSpPr>
          <p:cNvPr id="3" name="Slide Number Placeholder 2">
            <a:extLst>
              <a:ext uri="{FF2B5EF4-FFF2-40B4-BE49-F238E27FC236}">
                <a16:creationId xmlns:a16="http://schemas.microsoft.com/office/drawing/2014/main" id="{753B6D04-D822-47B1-864C-B3E2D4B81B81}"/>
              </a:ext>
            </a:extLst>
          </p:cNvPr>
          <p:cNvSpPr>
            <a:spLocks noGrp="1"/>
          </p:cNvSpPr>
          <p:nvPr>
            <p:ph type="sldNum" sz="quarter" idx="12"/>
          </p:nvPr>
        </p:nvSpPr>
        <p:spPr/>
        <p:txBody>
          <a:bodyPr/>
          <a:lstStyle/>
          <a:p>
            <a:fld id="{991CF879-4700-4E47-A7E3-74EF38E50439}" type="slidenum">
              <a:rPr lang="en-US" smtClean="0"/>
              <a:pPr/>
              <a:t>6</a:t>
            </a:fld>
            <a:endParaRPr lang="en-US" dirty="0"/>
          </a:p>
        </p:txBody>
      </p:sp>
      <p:sp>
        <p:nvSpPr>
          <p:cNvPr id="4" name="Title 3">
            <a:extLst>
              <a:ext uri="{FF2B5EF4-FFF2-40B4-BE49-F238E27FC236}">
                <a16:creationId xmlns:a16="http://schemas.microsoft.com/office/drawing/2014/main" id="{D5879E95-8496-48FB-9B66-CC5ECEE1DFAF}"/>
              </a:ext>
            </a:extLst>
          </p:cNvPr>
          <p:cNvSpPr>
            <a:spLocks noGrp="1"/>
          </p:cNvSpPr>
          <p:nvPr>
            <p:ph type="title"/>
          </p:nvPr>
        </p:nvSpPr>
        <p:spPr/>
        <p:txBody>
          <a:bodyPr/>
          <a:lstStyle/>
          <a:p>
            <a:r>
              <a:rPr lang="en-US" dirty="0"/>
              <a:t>Logic Models</a:t>
            </a:r>
          </a:p>
        </p:txBody>
      </p:sp>
    </p:spTree>
    <p:extLst>
      <p:ext uri="{BB962C8B-B14F-4D97-AF65-F5344CB8AC3E}">
        <p14:creationId xmlns:p14="http://schemas.microsoft.com/office/powerpoint/2010/main" val="8515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6932FA-C430-4D05-AFD4-CD52DC5EE44D}"/>
              </a:ext>
            </a:extLst>
          </p:cNvPr>
          <p:cNvSpPr>
            <a:spLocks noGrp="1"/>
          </p:cNvSpPr>
          <p:nvPr>
            <p:ph idx="1"/>
          </p:nvPr>
        </p:nvSpPr>
        <p:spPr>
          <a:xfrm>
            <a:off x="685800" y="2514600"/>
            <a:ext cx="8229600" cy="3894137"/>
          </a:xfrm>
        </p:spPr>
        <p:txBody>
          <a:bodyPr>
            <a:normAutofit lnSpcReduction="10000"/>
          </a:bodyPr>
          <a:lstStyle/>
          <a:p>
            <a:pPr marL="0" indent="0">
              <a:buNone/>
            </a:pPr>
            <a:r>
              <a:rPr lang="en-US" dirty="0"/>
              <a:t>The notice contains three absolute priorities. …</a:t>
            </a:r>
            <a:r>
              <a:rPr lang="en-US" b="1" dirty="0"/>
              <a:t>Absolute Priority 1 </a:t>
            </a:r>
            <a:r>
              <a:rPr lang="en-US" dirty="0"/>
              <a:t>is from the notice of final priorities and definitions published in the Federal Register on August 2, 2012 (77 FR 45944). </a:t>
            </a:r>
            <a:r>
              <a:rPr lang="en-US" b="1" dirty="0"/>
              <a:t>Absolute Priority 2 </a:t>
            </a:r>
            <a:r>
              <a:rPr lang="en-US" dirty="0"/>
              <a:t>is from sections 651 through 655 of IDEA, as amended by ESSA.  </a:t>
            </a:r>
            <a:r>
              <a:rPr lang="en-US" b="1" dirty="0"/>
              <a:t>Absolute Priority 3 </a:t>
            </a:r>
            <a:r>
              <a:rPr lang="en-US" dirty="0"/>
              <a:t>is from the notice of final priority and definitions for this program published elsewhere in this issue of the Federal Register (2020 NFP).</a:t>
            </a:r>
          </a:p>
          <a:p>
            <a:endParaRPr lang="en-US" dirty="0"/>
          </a:p>
        </p:txBody>
      </p:sp>
      <p:sp>
        <p:nvSpPr>
          <p:cNvPr id="3" name="Slide Number Placeholder 2">
            <a:extLst>
              <a:ext uri="{FF2B5EF4-FFF2-40B4-BE49-F238E27FC236}">
                <a16:creationId xmlns:a16="http://schemas.microsoft.com/office/drawing/2014/main" id="{73D2126B-8753-4A4C-8656-8183A7FC24C0}"/>
              </a:ext>
            </a:extLst>
          </p:cNvPr>
          <p:cNvSpPr>
            <a:spLocks noGrp="1"/>
          </p:cNvSpPr>
          <p:nvPr>
            <p:ph type="sldNum" sz="quarter" idx="12"/>
          </p:nvPr>
        </p:nvSpPr>
        <p:spPr/>
        <p:txBody>
          <a:bodyPr/>
          <a:lstStyle/>
          <a:p>
            <a:fld id="{991CF879-4700-4E47-A7E3-74EF38E50439}" type="slidenum">
              <a:rPr lang="en-US" smtClean="0"/>
              <a:pPr/>
              <a:t>7</a:t>
            </a:fld>
            <a:endParaRPr lang="en-US" dirty="0"/>
          </a:p>
        </p:txBody>
      </p:sp>
      <p:sp>
        <p:nvSpPr>
          <p:cNvPr id="4" name="Title 3">
            <a:extLst>
              <a:ext uri="{FF2B5EF4-FFF2-40B4-BE49-F238E27FC236}">
                <a16:creationId xmlns:a16="http://schemas.microsoft.com/office/drawing/2014/main" id="{B0A6BF2E-FC69-4D8E-9446-21505320B07F}"/>
              </a:ext>
            </a:extLst>
          </p:cNvPr>
          <p:cNvSpPr>
            <a:spLocks noGrp="1"/>
          </p:cNvSpPr>
          <p:nvPr>
            <p:ph type="title"/>
          </p:nvPr>
        </p:nvSpPr>
        <p:spPr/>
        <p:txBody>
          <a:bodyPr/>
          <a:lstStyle/>
          <a:p>
            <a:r>
              <a:rPr lang="en-US" dirty="0"/>
              <a:t>Absolute Priorities</a:t>
            </a:r>
          </a:p>
        </p:txBody>
      </p:sp>
    </p:spTree>
    <p:extLst>
      <p:ext uri="{BB962C8B-B14F-4D97-AF65-F5344CB8AC3E}">
        <p14:creationId xmlns:p14="http://schemas.microsoft.com/office/powerpoint/2010/main" val="336434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19E947C-96AB-47D5-9953-A41DDD34748A}"/>
              </a:ext>
            </a:extLst>
          </p:cNvPr>
          <p:cNvSpPr>
            <a:spLocks noGrp="1"/>
          </p:cNvSpPr>
          <p:nvPr>
            <p:ph type="sldNum" sz="quarter" idx="4294967295"/>
          </p:nvPr>
        </p:nvSpPr>
        <p:spPr>
          <a:xfrm>
            <a:off x="0" y="6408738"/>
            <a:ext cx="2133600" cy="365125"/>
          </a:xfrm>
        </p:spPr>
        <p:txBody>
          <a:bodyPr/>
          <a:lstStyle/>
          <a:p>
            <a:fld id="{991CF879-4700-4E47-A7E3-74EF38E50439}" type="slidenum">
              <a:rPr lang="en-US" smtClean="0"/>
              <a:pPr/>
              <a:t>8</a:t>
            </a:fld>
            <a:endParaRPr lang="en-US" dirty="0"/>
          </a:p>
        </p:txBody>
      </p:sp>
      <p:sp>
        <p:nvSpPr>
          <p:cNvPr id="7" name="Content Placeholder 6">
            <a:extLst>
              <a:ext uri="{FF2B5EF4-FFF2-40B4-BE49-F238E27FC236}">
                <a16:creationId xmlns:a16="http://schemas.microsoft.com/office/drawing/2014/main" id="{445B5187-BC48-4E0D-B9D8-43DD1395E42E}"/>
              </a:ext>
            </a:extLst>
          </p:cNvPr>
          <p:cNvSpPr>
            <a:spLocks noGrp="1"/>
          </p:cNvSpPr>
          <p:nvPr>
            <p:ph idx="4294967295"/>
          </p:nvPr>
        </p:nvSpPr>
        <p:spPr>
          <a:xfrm>
            <a:off x="457200" y="1788140"/>
            <a:ext cx="8229600" cy="4144963"/>
          </a:xfrm>
        </p:spPr>
        <p:txBody>
          <a:bodyPr>
            <a:normAutofit/>
          </a:bodyPr>
          <a:lstStyle/>
          <a:p>
            <a:pPr marL="0" indent="0">
              <a:buNone/>
            </a:pPr>
            <a:r>
              <a:rPr lang="en-US" dirty="0"/>
              <a:t>…</a:t>
            </a:r>
            <a:r>
              <a:rPr lang="en-US" b="1" dirty="0"/>
              <a:t>Absolute Priority 3 </a:t>
            </a:r>
            <a:r>
              <a:rPr lang="en-US" dirty="0"/>
              <a:t>constitutes its own funding category, and the Department intends to award 1/3 of the SPDG grants under this competition to grants under Absolute Priority 3, provided applications of sufficient quality are submitted. Applications will be rank ordered separately for Absolute Priority 3. Therefore, </a:t>
            </a:r>
            <a:r>
              <a:rPr lang="en-US" b="1" dirty="0"/>
              <a:t>applicants must clearly identify if the proposed project addresses Absolute Priority 3</a:t>
            </a:r>
            <a:r>
              <a:rPr lang="en-US" dirty="0"/>
              <a:t>. </a:t>
            </a:r>
          </a:p>
        </p:txBody>
      </p:sp>
    </p:spTree>
    <p:extLst>
      <p:ext uri="{BB962C8B-B14F-4D97-AF65-F5344CB8AC3E}">
        <p14:creationId xmlns:p14="http://schemas.microsoft.com/office/powerpoint/2010/main" val="495549304"/>
      </p:ext>
    </p:extLst>
  </p:cSld>
  <p:clrMapOvr>
    <a:masterClrMapping/>
  </p:clrMapOvr>
</p:sld>
</file>

<file path=ppt/theme/theme1.xml><?xml version="1.0" encoding="utf-8"?>
<a:theme xmlns:a="http://schemas.openxmlformats.org/drawingml/2006/main" name="OSEP Them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DC98171ABF41439B409D0A1DDFBE39" ma:contentTypeVersion="13" ma:contentTypeDescription="Create a new document." ma:contentTypeScope="" ma:versionID="0b34b4743a32ee3c675da5a73706e985">
  <xsd:schema xmlns:xsd="http://www.w3.org/2001/XMLSchema" xmlns:xs="http://www.w3.org/2001/XMLSchema" xmlns:p="http://schemas.microsoft.com/office/2006/metadata/properties" xmlns:ns3="f87c7b8b-c0e7-4b77-a067-2c707fd1239f" xmlns:ns4="02e41e38-1731-4866-b09a-6257d8bc047f" targetNamespace="http://schemas.microsoft.com/office/2006/metadata/properties" ma:root="true" ma:fieldsID="d2ef56c5a13c6c796dc4f03b7ce3432d" ns3:_="" ns4:_="">
    <xsd:import namespace="f87c7b8b-c0e7-4b77-a067-2c707fd1239f"/>
    <xsd:import namespace="02e41e38-1731-4866-b09a-6257d8bc047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DateTaken" minOccurs="0"/>
                <xsd:element ref="ns4:MediaServiceAutoTags" minOccurs="0"/>
                <xsd:element ref="ns4:MediaServiceLocation"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7c7b8b-c0e7-4b77-a067-2c707fd123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e41e38-1731-4866-b09a-6257d8bc047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0A6746-6C54-4131-BD54-55B3055F1BF7}">
  <ds:schemaRefs>
    <ds:schemaRef ds:uri="http://schemas.microsoft.com/sharepoint/v3/contenttype/forms"/>
  </ds:schemaRefs>
</ds:datastoreItem>
</file>

<file path=customXml/itemProps2.xml><?xml version="1.0" encoding="utf-8"?>
<ds:datastoreItem xmlns:ds="http://schemas.openxmlformats.org/officeDocument/2006/customXml" ds:itemID="{78F5ECEB-26C8-475D-8E7D-5FE49E5FE7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7c7b8b-c0e7-4b77-a067-2c707fd1239f"/>
    <ds:schemaRef ds:uri="02e41e38-1731-4866-b09a-6257d8bc0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66F35F-1247-41D4-ACB6-83A9220B602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OSEP Theme Final</Template>
  <TotalTime>24131</TotalTime>
  <Words>3594</Words>
  <Application>Microsoft Office PowerPoint</Application>
  <PresentationFormat>On-screen Show (4:3)</PresentationFormat>
  <Paragraphs>260</Paragraphs>
  <Slides>43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Cambria</vt:lpstr>
      <vt:lpstr>Georgia</vt:lpstr>
      <vt:lpstr>Tw Cen MT</vt:lpstr>
      <vt:lpstr>Wingdings</vt:lpstr>
      <vt:lpstr>OSEP Theme Final</vt:lpstr>
      <vt:lpstr>State Personnel Development Grants (SPDG)  CFDA 84.323A Fiscal Year 2020 </vt:lpstr>
      <vt:lpstr>Note Regarding Webinar</vt:lpstr>
      <vt:lpstr>Today’s Topics</vt:lpstr>
      <vt:lpstr>Purpose of the State Personnel Development Grant Program (SPDG)</vt:lpstr>
      <vt:lpstr>Reminders</vt:lpstr>
      <vt:lpstr>Other Sources of Assistance</vt:lpstr>
      <vt:lpstr>Logic Models</vt:lpstr>
      <vt:lpstr>Absolute Priorities</vt:lpstr>
      <vt:lpstr>PowerPoint Presentation</vt:lpstr>
      <vt:lpstr>PowerPoint Presentation</vt:lpstr>
      <vt:lpstr> Absolute Priority 1: In order to meet this priority, an applicant must demonstrate…</vt:lpstr>
      <vt:lpstr>Absolute Priority 1 cont.</vt:lpstr>
      <vt:lpstr>Absolute Priority 1 cont.</vt:lpstr>
      <vt:lpstr>    Absolute Priority 2 (overview)</vt:lpstr>
      <vt:lpstr>Absolute Priority 3</vt:lpstr>
      <vt:lpstr>If you are responding to Absolute Priority 3: </vt:lpstr>
      <vt:lpstr>Absolute Priority 3</vt:lpstr>
      <vt:lpstr>Defining Terms – “Personnel”</vt:lpstr>
      <vt:lpstr>Defining Terms -- Fidelity</vt:lpstr>
      <vt:lpstr>Additional SPDG Requirements </vt:lpstr>
      <vt:lpstr>Contracts &amp; Subgrants</vt:lpstr>
      <vt:lpstr>(d)  Use of Funds for Professional Development-</vt:lpstr>
      <vt:lpstr>GPRA: Performance Measures</vt:lpstr>
      <vt:lpstr>GPRA Resources</vt:lpstr>
      <vt:lpstr>Uncertainties</vt:lpstr>
      <vt:lpstr>General Requirements</vt:lpstr>
      <vt:lpstr>OSEP Expectations for Engaging Families in Discretionary Grants</vt:lpstr>
      <vt:lpstr>OSEP’s Family Engagement Assumptions</vt:lpstr>
      <vt:lpstr>Funding Amounts</vt:lpstr>
      <vt:lpstr>Note:  We will set the amount of each award after considering-- </vt:lpstr>
      <vt:lpstr>Format and Page Limit Recommendations</vt:lpstr>
      <vt:lpstr>Appendices</vt:lpstr>
      <vt:lpstr>Note</vt:lpstr>
      <vt:lpstr>Selection Criteria FY 2020, CFDA 84.323A </vt:lpstr>
      <vt:lpstr>Significance (20 points)  </vt:lpstr>
      <vt:lpstr>Quality of the Project Design   </vt:lpstr>
      <vt:lpstr>Quality of the Project Design </vt:lpstr>
      <vt:lpstr>Quality of Project Personnel (10 points)   </vt:lpstr>
      <vt:lpstr>Adequacy of Resources and Quality of the Management Plan (20 pts) </vt:lpstr>
      <vt:lpstr>Adequacy of Resources &amp; Quality of Management Plan (cont)</vt:lpstr>
      <vt:lpstr>Quality of the Project Evaluation </vt:lpstr>
      <vt:lpstr>Quality of the Project Evaluation </vt:lpstr>
      <vt:lpstr> THANK YOU!</vt:lpstr>
    </vt:vector>
  </TitlesOfParts>
  <Company>U.S.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Sarah</dc:creator>
  <cp:lastModifiedBy>Reed, Jennifer</cp:lastModifiedBy>
  <cp:revision>676</cp:revision>
  <cp:lastPrinted>2019-06-14T12:47:28Z</cp:lastPrinted>
  <dcterms:created xsi:type="dcterms:W3CDTF">2016-07-08T13:02:01Z</dcterms:created>
  <dcterms:modified xsi:type="dcterms:W3CDTF">2020-07-31T21:28:50Z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0x01010057DC98171ABF41439B409D0A1DDFBE39</vt:lpwstr>
  </property>
</Properties>
</file>