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6" r:id="rId4"/>
  </p:sldMasterIdLst>
  <p:notesMasterIdLst>
    <p:notesMasterId r:id="rId30"/>
  </p:notesMasterIdLst>
  <p:sldIdLst>
    <p:sldId id="279" r:id="rId5"/>
    <p:sldId id="278" r:id="rId6"/>
    <p:sldId id="256" r:id="rId7"/>
    <p:sldId id="257" r:id="rId8"/>
    <p:sldId id="259"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6" autoAdjust="0"/>
  </p:normalViewPr>
  <p:slideViewPr>
    <p:cSldViewPr snapToGrid="0">
      <p:cViewPr varScale="1">
        <p:scale>
          <a:sx n="43" d="100"/>
          <a:sy n="43" d="100"/>
        </p:scale>
        <p:origin x="19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639C7-5AC1-4ED6-A569-C388D116CBCD}" type="datetimeFigureOut">
              <a:rPr lang="en-US" smtClean="0"/>
              <a:t>7/19/2018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BC29-E844-453C-A2DE-E9692D4900FC}" type="slidenum">
              <a:rPr lang="en-US" smtClean="0"/>
              <a:t>‹#›</a:t>
            </a:fld>
            <a:endParaRPr lang="en-US"/>
          </a:p>
        </p:txBody>
      </p:sp>
    </p:spTree>
    <p:extLst>
      <p:ext uri="{BB962C8B-B14F-4D97-AF65-F5344CB8AC3E}">
        <p14:creationId xmlns:p14="http://schemas.microsoft.com/office/powerpoint/2010/main" val="193109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E3D0D-5170-483F-ABAA-EB3C0AD2FA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60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69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88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35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9EC22-8000-4A01-AE86-242F21553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76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AE9E6-FC52-7F4E-B22E-76509B475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8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63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2697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25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185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53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314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688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609609-2BC6-469E-A26F-1D57EF9EA45B}"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2404769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09609-2BC6-469E-A26F-1D57EF9EA45B}"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318167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09609-2BC6-469E-A26F-1D57EF9EA45B}"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51859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156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09609-2BC6-469E-A26F-1D57EF9EA45B}"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33808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09609-2BC6-469E-A26F-1D57EF9EA45B}"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3985175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09609-2BC6-469E-A26F-1D57EF9EA45B}"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267169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09609-2BC6-469E-A26F-1D57EF9EA45B}"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1939488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09609-2BC6-469E-A26F-1D57EF9EA45B}"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1041415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09609-2BC6-469E-A26F-1D57EF9EA45B}"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2111531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09609-2BC6-469E-A26F-1D57EF9EA45B}"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304533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09609-2BC6-469E-A26F-1D57EF9EA45B}"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76D5C-D25B-4D27-AE24-A123F59B19A9}" type="slidenum">
              <a:rPr lang="en-US" smtClean="0"/>
              <a:t>‹#›</a:t>
            </a:fld>
            <a:endParaRPr lang="en-US"/>
          </a:p>
        </p:txBody>
      </p:sp>
    </p:spTree>
    <p:extLst>
      <p:ext uri="{BB962C8B-B14F-4D97-AF65-F5344CB8AC3E}">
        <p14:creationId xmlns:p14="http://schemas.microsoft.com/office/powerpoint/2010/main" val="4039331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389015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380345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515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424243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183EF-8319-4D52-8CBF-5BE802003F3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1940132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3183EF-8319-4D52-8CBF-5BE802003F39}"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4121818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3183EF-8319-4D52-8CBF-5BE802003F39}"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2485000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183EF-8319-4D52-8CBF-5BE802003F39}"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3945839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3183EF-8319-4D52-8CBF-5BE802003F3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2706709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3183EF-8319-4D52-8CBF-5BE802003F3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2716302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418175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10477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145003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8042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0127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319113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3396948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183EF-8319-4D52-8CBF-5BE802003F3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52A1-8BA5-4AF7-B004-0FA9B9613C9D}" type="slidenum">
              <a:rPr lang="en-US" smtClean="0"/>
              <a:t>‹#›</a:t>
            </a:fld>
            <a:endParaRPr lang="en-US"/>
          </a:p>
        </p:txBody>
      </p:sp>
    </p:spTree>
    <p:extLst>
      <p:ext uri="{BB962C8B-B14F-4D97-AF65-F5344CB8AC3E}">
        <p14:creationId xmlns:p14="http://schemas.microsoft.com/office/powerpoint/2010/main" val="4149487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2646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4060576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600710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242207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4195428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49752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2309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578203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62347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402834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84514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4371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69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77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3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204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387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09609-2BC6-469E-A26F-1D57EF9EA45B}" type="datetimeFigureOut">
              <a:rPr lang="en-US" smtClean="0"/>
              <a:t>7/19/2018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76D5C-D25B-4D27-AE24-A123F59B19A9}" type="slidenum">
              <a:rPr lang="en-US" smtClean="0"/>
              <a:t>‹#›</a:t>
            </a:fld>
            <a:endParaRPr lang="en-US"/>
          </a:p>
        </p:txBody>
      </p:sp>
    </p:spTree>
    <p:extLst>
      <p:ext uri="{BB962C8B-B14F-4D97-AF65-F5344CB8AC3E}">
        <p14:creationId xmlns:p14="http://schemas.microsoft.com/office/powerpoint/2010/main" val="8684992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183EF-8319-4D52-8CBF-5BE802003F39}" type="datetimeFigureOut">
              <a:rPr lang="en-US" smtClean="0"/>
              <a:t>7/19/2018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4A52A1-8BA5-4AF7-B004-0FA9B9613C9D}" type="slidenum">
              <a:rPr lang="en-US" smtClean="0"/>
              <a:t>‹#›</a:t>
            </a:fld>
            <a:endParaRPr lang="en-US"/>
          </a:p>
        </p:txBody>
      </p:sp>
    </p:spTree>
    <p:extLst>
      <p:ext uri="{BB962C8B-B14F-4D97-AF65-F5344CB8AC3E}">
        <p14:creationId xmlns:p14="http://schemas.microsoft.com/office/powerpoint/2010/main" val="41050482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7/19/2018</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3971150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familieslead.org/"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dasycenter.org/building-stakeholder-knowledge-toolkit/"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ectacenter.org/decr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www.dec-sped.org/dec-recommended-practic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ideapartnership.org/building-connections/the-partnership-way.html"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s://ncsi.wested.org/resources/leading-by-convenin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csalzer@wifacets.org"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2018 Project Directors’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2018 OSEP Project Directors’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Parents as Collaborative Leaders</a:t>
            </a:r>
          </a:p>
        </p:txBody>
      </p:sp>
      <p:pic>
        <p:nvPicPr>
          <p:cNvPr id="5" name="Content Placeholder 4" descr="An Initiative to Improve the Outcomes for Children with Disabilities." title="Parents as Collaborative Leaders in Spanish"/>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74812" y="2071687"/>
            <a:ext cx="4652179" cy="3840480"/>
          </a:xfrm>
        </p:spPr>
      </p:pic>
      <p:pic>
        <p:nvPicPr>
          <p:cNvPr id="6" name="Content Placeholder 5" descr="Participants for PACL in Catawba County, NC in October 2106." title="Hispanic Parent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19875" y="2071687"/>
            <a:ext cx="5105213" cy="3657600"/>
          </a:xfrm>
        </p:spPr>
      </p:pic>
    </p:spTree>
    <p:extLst>
      <p:ext uri="{BB962C8B-B14F-4D97-AF65-F5344CB8AC3E}">
        <p14:creationId xmlns:p14="http://schemas.microsoft.com/office/powerpoint/2010/main" val="92541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584" y="351692"/>
            <a:ext cx="5040923" cy="910492"/>
          </a:xfrm>
          <a:gradFill>
            <a:gsLst>
              <a:gs pos="36000">
                <a:schemeClr val="bg2">
                  <a:lumMod val="90000"/>
                </a:schemeClr>
              </a:gs>
              <a:gs pos="100000">
                <a:schemeClr val="bg2">
                  <a:shade val="98000"/>
                  <a:satMod val="120000"/>
                  <a:lumMod val="98000"/>
                </a:schemeClr>
              </a:gs>
            </a:gsLst>
            <a:path path="circle">
              <a:fillToRect l="50000" t="50000" r="100000" b="100000"/>
            </a:path>
          </a:gradFill>
        </p:spPr>
        <p:txBody>
          <a:bodyPr>
            <a:no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How ECAC support and Empower Parents Leaders?</a:t>
            </a:r>
            <a:endParaRPr lang="en-US" sz="2400" dirty="0"/>
          </a:p>
        </p:txBody>
      </p:sp>
      <p:pic>
        <p:nvPicPr>
          <p:cNvPr id="5" name="Content Placeholder 4" descr="Parents as Leaders in Mecklenburg County preparing the agenda to introduce proposals to improve the services for children with disabilities and their parents." title="Facebook Post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38518" y="563319"/>
            <a:ext cx="3832117" cy="5486400"/>
          </a:xfrm>
        </p:spPr>
      </p:pic>
      <p:sp>
        <p:nvSpPr>
          <p:cNvPr id="4" name="Text Placeholder 3"/>
          <p:cNvSpPr>
            <a:spLocks noGrp="1"/>
          </p:cNvSpPr>
          <p:nvPr>
            <p:ph type="body" sz="half" idx="2"/>
          </p:nvPr>
        </p:nvSpPr>
        <p:spPr>
          <a:xfrm>
            <a:off x="1922585" y="1477108"/>
            <a:ext cx="5040924" cy="5040923"/>
          </a:xfrm>
          <a:gradFill>
            <a:gsLst>
              <a:gs pos="36000">
                <a:schemeClr val="bg2">
                  <a:lumMod val="90000"/>
                </a:schemeClr>
              </a:gs>
              <a:gs pos="100000">
                <a:schemeClr val="bg2">
                  <a:shade val="98000"/>
                  <a:satMod val="120000"/>
                  <a:lumMod val="98000"/>
                </a:schemeClr>
              </a:gs>
            </a:gsLst>
            <a:path path="circle">
              <a:fillToRect l="50000" t="50000" r="100000" b="100000"/>
            </a:path>
          </a:gradFill>
        </p:spPr>
        <p:txBody>
          <a:bodyPr>
            <a:normAutofit fontScale="25000" lnSpcReduction="20000"/>
          </a:bodyPr>
          <a:lstStyle/>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Help start local parent support groups.</a:t>
            </a:r>
          </a:p>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Connect leaders with local organizations.</a:t>
            </a:r>
          </a:p>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Technical assistance. </a:t>
            </a:r>
          </a:p>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Teach parents to effectively communicate in their leadership roles.</a:t>
            </a:r>
          </a:p>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Keeps the leaders engage in conversations and topics that affect their communities.</a:t>
            </a:r>
          </a:p>
          <a:p>
            <a:pPr marL="280988" indent="-280988">
              <a:buFont typeface="Wingdings" panose="05000000000000000000" pitchFamily="2" charset="2"/>
              <a:buChar char="§"/>
            </a:pPr>
            <a:r>
              <a:rPr lang="en-US" sz="9600" dirty="0">
                <a:latin typeface="Verdana" panose="020B0604030504040204" pitchFamily="34" charset="0"/>
                <a:ea typeface="Verdana" panose="020B0604030504040204" pitchFamily="34" charset="0"/>
                <a:cs typeface="Verdana" panose="020B0604030504040204" pitchFamily="34" charset="0"/>
              </a:rPr>
              <a:t>Keep looking for new leaders to train and renew roles in local communities.</a:t>
            </a:r>
            <a:endParaRPr lang="en-US" sz="2200" dirty="0">
              <a:latin typeface="Verdana" panose="020B0604030504040204" pitchFamily="34" charset="0"/>
              <a:ea typeface="Verdana" panose="020B0604030504040204" pitchFamily="34" charset="0"/>
              <a:cs typeface="Verdana" panose="020B0604030504040204" pitchFamily="34" charset="0"/>
            </a:endParaRPr>
          </a:p>
          <a:p>
            <a:endParaRPr lang="en-US" dirty="0"/>
          </a:p>
          <a:p>
            <a:endParaRPr lang="en-US" dirty="0"/>
          </a:p>
        </p:txBody>
      </p:sp>
    </p:spTree>
    <p:extLst>
      <p:ext uri="{BB962C8B-B14F-4D97-AF65-F5344CB8AC3E}">
        <p14:creationId xmlns:p14="http://schemas.microsoft.com/office/powerpoint/2010/main" val="106613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938" y="1057523"/>
            <a:ext cx="3890473" cy="976312"/>
          </a:xfrm>
        </p:spPr>
        <p:txBody>
          <a:bodyPr/>
          <a:lstStyle/>
          <a:p>
            <a:r>
              <a:rPr lang="en-US" sz="3200" b="1" dirty="0">
                <a:latin typeface="Verdana" panose="020B0604030504040204" pitchFamily="34" charset="0"/>
                <a:ea typeface="Verdana" panose="020B0604030504040204" pitchFamily="34" charset="0"/>
                <a:cs typeface="Verdana" panose="020B0604030504040204" pitchFamily="34" charset="0"/>
              </a:rPr>
              <a:t>Barriers</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descr="A free training for Hispoanic Parents of Children with Disabilities" title="PACL - Leadership Training 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11" y="682384"/>
            <a:ext cx="5407710" cy="5577840"/>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pic>
      <p:sp>
        <p:nvSpPr>
          <p:cNvPr id="4" name="Text Placeholder 3"/>
          <p:cNvSpPr>
            <a:spLocks noGrp="1"/>
          </p:cNvSpPr>
          <p:nvPr>
            <p:ph type="body" sz="half" idx="2"/>
          </p:nvPr>
        </p:nvSpPr>
        <p:spPr>
          <a:xfrm>
            <a:off x="2203938" y="2250831"/>
            <a:ext cx="3890473" cy="3610218"/>
          </a:xfrm>
        </p:spPr>
        <p:txBody>
          <a:bodyPr>
            <a:noAutofit/>
          </a:bodyPr>
          <a:lstStyle/>
          <a:p>
            <a:pPr marL="342900" indent="-342900">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Lack of understanding for “How the system works”</a:t>
            </a:r>
          </a:p>
          <a:p>
            <a:pPr marL="342900" indent="-342900">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Language</a:t>
            </a:r>
          </a:p>
          <a:p>
            <a:pPr marL="342900" indent="-342900">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Legal status or lack of documentation</a:t>
            </a:r>
          </a:p>
          <a:p>
            <a:pPr marL="342900" indent="-342900">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Finances</a:t>
            </a:r>
            <a:endParaRPr lang="en-US" sz="2400" dirty="0"/>
          </a:p>
        </p:txBody>
      </p:sp>
    </p:spTree>
    <p:extLst>
      <p:ext uri="{BB962C8B-B14F-4D97-AF65-F5344CB8AC3E}">
        <p14:creationId xmlns:p14="http://schemas.microsoft.com/office/powerpoint/2010/main" val="88763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Engaging Families of Young Children as Emerging Leaders</a:t>
            </a:r>
          </a:p>
        </p:txBody>
      </p:sp>
    </p:spTree>
    <p:extLst>
      <p:ext uri="{BB962C8B-B14F-4D97-AF65-F5344CB8AC3E}">
        <p14:creationId xmlns:p14="http://schemas.microsoft.com/office/powerpoint/2010/main" val="4638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Leaders</a:t>
            </a:r>
          </a:p>
        </p:txBody>
      </p:sp>
      <p:sp>
        <p:nvSpPr>
          <p:cNvPr id="3" name="Content Placeholder 2"/>
          <p:cNvSpPr>
            <a:spLocks noGrp="1"/>
          </p:cNvSpPr>
          <p:nvPr>
            <p:ph idx="1"/>
          </p:nvPr>
        </p:nvSpPr>
        <p:spPr/>
        <p:txBody>
          <a:bodyPr/>
          <a:lstStyle/>
          <a:p>
            <a:endParaRPr lang="en-US" dirty="0"/>
          </a:p>
          <a:p>
            <a:r>
              <a:rPr lang="en-US" dirty="0"/>
              <a:t>Begin locally with their own child and family</a:t>
            </a:r>
          </a:p>
          <a:p>
            <a:r>
              <a:rPr lang="en-US" dirty="0"/>
              <a:t>With capacity-building and learning opportunities, can transform into advocacy on behalf of all young children with disabilities and their families</a:t>
            </a:r>
          </a:p>
        </p:txBody>
      </p:sp>
    </p:spTree>
    <p:extLst>
      <p:ext uri="{BB962C8B-B14F-4D97-AF65-F5344CB8AC3E}">
        <p14:creationId xmlns:p14="http://schemas.microsoft.com/office/powerpoint/2010/main" val="68471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Families of Young Children</a:t>
            </a:r>
          </a:p>
        </p:txBody>
      </p:sp>
      <p:sp>
        <p:nvSpPr>
          <p:cNvPr id="5" name="Content Placeholder 4"/>
          <p:cNvSpPr>
            <a:spLocks noGrp="1"/>
          </p:cNvSpPr>
          <p:nvPr>
            <p:ph idx="1"/>
          </p:nvPr>
        </p:nvSpPr>
        <p:spPr/>
        <p:txBody>
          <a:bodyPr>
            <a:normAutofit lnSpcReduction="10000"/>
          </a:bodyPr>
          <a:lstStyle/>
          <a:p>
            <a:r>
              <a:rPr lang="en-US" dirty="0"/>
              <a:t>Need to process the fact that their child has a disability and what that means for their family</a:t>
            </a:r>
          </a:p>
          <a:p>
            <a:r>
              <a:rPr lang="en-US" dirty="0"/>
              <a:t>Need to learn about the disability movement and how that influences what is available for their child and family </a:t>
            </a:r>
          </a:p>
          <a:p>
            <a:r>
              <a:rPr lang="en-US" dirty="0"/>
              <a:t>Need to connect with other families of children with disabilities and adults with disabilities</a:t>
            </a:r>
          </a:p>
          <a:p>
            <a:endParaRPr lang="en-US" dirty="0"/>
          </a:p>
          <a:p>
            <a:endParaRPr lang="en-US" dirty="0"/>
          </a:p>
          <a:p>
            <a:endParaRPr lang="en-US" dirty="0"/>
          </a:p>
          <a:p>
            <a:pPr marL="0" indent="0" algn="r">
              <a:buNone/>
            </a:pPr>
            <a:r>
              <a:rPr lang="en-US" sz="1800" dirty="0"/>
              <a:t>Sustaining Family Involvement in Part C Policy and Services (Zero to Three, March 2011)</a:t>
            </a:r>
          </a:p>
        </p:txBody>
      </p:sp>
    </p:spTree>
    <p:extLst>
      <p:ext uri="{BB962C8B-B14F-4D97-AF65-F5344CB8AC3E}">
        <p14:creationId xmlns:p14="http://schemas.microsoft.com/office/powerpoint/2010/main" val="176474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Family Leaders Need?</a:t>
            </a:r>
          </a:p>
        </p:txBody>
      </p:sp>
      <p:sp>
        <p:nvSpPr>
          <p:cNvPr id="8" name="Content Placeholder 7"/>
          <p:cNvSpPr>
            <a:spLocks noGrp="1"/>
          </p:cNvSpPr>
          <p:nvPr>
            <p:ph sz="half" idx="2"/>
          </p:nvPr>
        </p:nvSpPr>
        <p:spPr>
          <a:xfrm>
            <a:off x="1543665" y="1502459"/>
            <a:ext cx="9114503" cy="3692859"/>
          </a:xfrm>
        </p:spPr>
        <p:txBody>
          <a:bodyPr>
            <a:noAutofit/>
          </a:bodyPr>
          <a:lstStyle/>
          <a:p>
            <a:r>
              <a:rPr lang="en-US" sz="2800" dirty="0"/>
              <a:t>Encouragement</a:t>
            </a:r>
          </a:p>
          <a:p>
            <a:r>
              <a:rPr lang="en-US" sz="2800" dirty="0"/>
              <a:t>Support</a:t>
            </a:r>
          </a:p>
          <a:p>
            <a:r>
              <a:rPr lang="en-US" sz="2800" dirty="0"/>
              <a:t>Training/Knowledge and Skill Development</a:t>
            </a:r>
          </a:p>
          <a:p>
            <a:r>
              <a:rPr lang="en-US" sz="2800" dirty="0"/>
              <a:t>Coaching</a:t>
            </a:r>
          </a:p>
          <a:p>
            <a:r>
              <a:rPr lang="en-US" sz="2800" dirty="0"/>
              <a:t>Mentoring</a:t>
            </a:r>
          </a:p>
          <a:p>
            <a:r>
              <a:rPr lang="en-US" sz="2800" dirty="0"/>
              <a:t>Follow-Up Support</a:t>
            </a:r>
          </a:p>
        </p:txBody>
      </p:sp>
      <p:sp>
        <p:nvSpPr>
          <p:cNvPr id="5" name="TextBox 4"/>
          <p:cNvSpPr txBox="1"/>
          <p:nvPr/>
        </p:nvSpPr>
        <p:spPr>
          <a:xfrm>
            <a:off x="4855029" y="5195318"/>
            <a:ext cx="733697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National Center for Deaf Blindness Family Leadership Project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4"/>
          <p:cNvSpPr>
            <a:spLocks noGrp="1"/>
          </p:cNvSpPr>
          <p:nvPr>
            <p:ph type="sldNum" sz="quarter" idx="4294967295"/>
          </p:nvPr>
        </p:nvSpPr>
        <p:spPr>
          <a:xfrm>
            <a:off x="10547323" y="6349534"/>
            <a:ext cx="1232776" cy="5035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a:t>
            </a:r>
          </a:p>
        </p:txBody>
      </p:sp>
    </p:spTree>
    <p:extLst>
      <p:ext uri="{BB962C8B-B14F-4D97-AF65-F5344CB8AC3E}">
        <p14:creationId xmlns:p14="http://schemas.microsoft.com/office/powerpoint/2010/main" val="419391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Challenges?  Or Strategies and Solutions?                                </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ü"/>
            </a:pPr>
            <a:r>
              <a:rPr lang="en-US" sz="2800" b="1" dirty="0"/>
              <a:t>Persona</a:t>
            </a:r>
            <a:r>
              <a:rPr lang="en-US" sz="2800" dirty="0"/>
              <a:t>l: An opinion, quality, and/or situation that relates to a particular individual rather than to other people.</a:t>
            </a:r>
          </a:p>
          <a:p>
            <a:pPr lvl="1">
              <a:buFont typeface="Wingdings" panose="05000000000000000000" pitchFamily="2" charset="2"/>
              <a:buChar char="ü"/>
            </a:pPr>
            <a:r>
              <a:rPr lang="en-US" sz="2800" b="1" dirty="0"/>
              <a:t>Philosophical</a:t>
            </a:r>
            <a:r>
              <a:rPr lang="en-US" sz="2800" dirty="0"/>
              <a:t>: An attitude, belief, or presupposition about a situation and/or relationship.</a:t>
            </a:r>
          </a:p>
          <a:p>
            <a:pPr lvl="1">
              <a:buFont typeface="Wingdings" panose="05000000000000000000" pitchFamily="2" charset="2"/>
              <a:buChar char="ü"/>
            </a:pPr>
            <a:r>
              <a:rPr lang="en-US" sz="2800" b="1" dirty="0"/>
              <a:t>Knowledge</a:t>
            </a:r>
            <a:r>
              <a:rPr lang="en-US" sz="2800" dirty="0"/>
              <a:t>: Awareness or understanding of processes, strategies, technologies, and/or best practices.</a:t>
            </a:r>
          </a:p>
        </p:txBody>
      </p:sp>
      <p:sp>
        <p:nvSpPr>
          <p:cNvPr id="5" name="Slide Number Placeholder 4"/>
          <p:cNvSpPr>
            <a:spLocks noGrp="1"/>
          </p:cNvSpPr>
          <p:nvPr>
            <p:ph type="sldNum" sz="quarter" idx="4294967295"/>
          </p:nvPr>
        </p:nvSpPr>
        <p:spPr>
          <a:xfrm>
            <a:off x="10360510" y="6349534"/>
            <a:ext cx="1232776" cy="5035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92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Practical Tips &amp; Strategies for Engaging Emerging Family Leaders</a:t>
            </a:r>
          </a:p>
        </p:txBody>
      </p:sp>
      <p:sp>
        <p:nvSpPr>
          <p:cNvPr id="7" name="Content Placeholder 6"/>
          <p:cNvSpPr>
            <a:spLocks noGrp="1"/>
          </p:cNvSpPr>
          <p:nvPr>
            <p:ph idx="1"/>
          </p:nvPr>
        </p:nvSpPr>
        <p:spPr>
          <a:xfrm>
            <a:off x="838200" y="2108013"/>
            <a:ext cx="10515600" cy="4351338"/>
          </a:xfrm>
        </p:spPr>
        <p:txBody>
          <a:bodyPr>
            <a:normAutofit/>
          </a:bodyPr>
          <a:lstStyle/>
          <a:p>
            <a:r>
              <a:rPr lang="en-US" dirty="0"/>
              <a:t>Schedule meetings, events at times of day that work for families</a:t>
            </a:r>
          </a:p>
          <a:p>
            <a:r>
              <a:rPr lang="en-US" dirty="0"/>
              <a:t>Pay for child care, transportation</a:t>
            </a:r>
          </a:p>
          <a:p>
            <a:r>
              <a:rPr lang="en-US" dirty="0"/>
              <a:t>Allow them to bring their children</a:t>
            </a:r>
          </a:p>
          <a:p>
            <a:r>
              <a:rPr lang="en-US" dirty="0"/>
              <a:t>Stipends for participation</a:t>
            </a:r>
          </a:p>
          <a:p>
            <a:r>
              <a:rPr lang="en-US" dirty="0"/>
              <a:t>Offer a variety of opportunities for participation (not just one way, one time, one format)</a:t>
            </a:r>
          </a:p>
          <a:p>
            <a:r>
              <a:rPr lang="en-US" dirty="0"/>
              <a:t>Coaching, mentoring, a “buddy”, family-to-family networking</a:t>
            </a:r>
          </a:p>
          <a:p>
            <a:endParaRPr lang="en-US" dirty="0"/>
          </a:p>
        </p:txBody>
      </p:sp>
    </p:spTree>
    <p:extLst>
      <p:ext uri="{BB962C8B-B14F-4D97-AF65-F5344CB8AC3E}">
        <p14:creationId xmlns:p14="http://schemas.microsoft.com/office/powerpoint/2010/main" val="36640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Practical Tips &amp; Strategies for Engaging Emerging Family Leaders (continued)</a:t>
            </a:r>
          </a:p>
        </p:txBody>
      </p:sp>
      <p:sp>
        <p:nvSpPr>
          <p:cNvPr id="8" name="Content Placeholder 7"/>
          <p:cNvSpPr>
            <a:spLocks noGrp="1"/>
          </p:cNvSpPr>
          <p:nvPr>
            <p:ph idx="1"/>
          </p:nvPr>
        </p:nvSpPr>
        <p:spPr>
          <a:xfrm>
            <a:off x="838200" y="2188696"/>
            <a:ext cx="10515600" cy="4351338"/>
          </a:xfrm>
        </p:spPr>
        <p:txBody>
          <a:bodyPr>
            <a:normAutofit/>
          </a:bodyPr>
          <a:lstStyle/>
          <a:p>
            <a:r>
              <a:rPr lang="en-US" dirty="0"/>
              <a:t>Orientation and preparation prior to meetings</a:t>
            </a:r>
          </a:p>
          <a:p>
            <a:r>
              <a:rPr lang="en-US" dirty="0"/>
              <a:t>ALWAYS provide information in the parent’s preferred language</a:t>
            </a:r>
          </a:p>
          <a:p>
            <a:r>
              <a:rPr lang="en-US" dirty="0"/>
              <a:t>Let them know how you will use their ideas, feedback, input </a:t>
            </a:r>
          </a:p>
          <a:p>
            <a:r>
              <a:rPr lang="en-US" dirty="0"/>
              <a:t>Bring in new families</a:t>
            </a:r>
          </a:p>
          <a:p>
            <a:r>
              <a:rPr lang="en-US" dirty="0"/>
              <a:t>High expectations for their children (no “horror” stories)</a:t>
            </a:r>
          </a:p>
          <a:p>
            <a:endParaRPr lang="en-US" dirty="0"/>
          </a:p>
          <a:p>
            <a:endParaRPr lang="en-US" dirty="0"/>
          </a:p>
        </p:txBody>
      </p:sp>
    </p:spTree>
    <p:extLst>
      <p:ext uri="{BB962C8B-B14F-4D97-AF65-F5344CB8AC3E}">
        <p14:creationId xmlns:p14="http://schemas.microsoft.com/office/powerpoint/2010/main" val="83385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14B23-89B6-42AC-8574-84D2B372A9B0}"/>
              </a:ext>
            </a:extLst>
          </p:cNvPr>
          <p:cNvSpPr>
            <a:spLocks noGrp="1"/>
          </p:cNvSpPr>
          <p:nvPr>
            <p:ph type="ctrTitle"/>
          </p:nvPr>
        </p:nvSpPr>
        <p:spPr/>
        <p:txBody>
          <a:bodyPr/>
          <a:lstStyle/>
          <a:p>
            <a:r>
              <a:rPr lang="en-US" dirty="0"/>
              <a:t>Equipping and Empowering Families for Leadership</a:t>
            </a:r>
          </a:p>
        </p:txBody>
      </p:sp>
      <p:sp>
        <p:nvSpPr>
          <p:cNvPr id="5" name="Subtitle 4">
            <a:extLst>
              <a:ext uri="{FF2B5EF4-FFF2-40B4-BE49-F238E27FC236}">
                <a16:creationId xmlns:a16="http://schemas.microsoft.com/office/drawing/2014/main" id="{0A932D21-FFF4-4785-831D-F6457AC25144}"/>
              </a:ext>
            </a:extLst>
          </p:cNvPr>
          <p:cNvSpPr>
            <a:spLocks noGrp="1"/>
          </p:cNvSpPr>
          <p:nvPr>
            <p:ph type="subTitle" idx="1"/>
          </p:nvPr>
        </p:nvSpPr>
        <p:spPr>
          <a:xfrm>
            <a:off x="1507067" y="4050833"/>
            <a:ext cx="7766936" cy="1423375"/>
          </a:xfrm>
        </p:spPr>
        <p:txBody>
          <a:bodyPr>
            <a:normAutofit fontScale="92500" lnSpcReduction="10000"/>
          </a:bodyPr>
          <a:lstStyle/>
          <a:p>
            <a:endParaRPr lang="en-US" dirty="0"/>
          </a:p>
          <a:p>
            <a:r>
              <a:rPr lang="en-US" dirty="0"/>
              <a:t>Moderated by: Laura Weber</a:t>
            </a:r>
          </a:p>
          <a:p>
            <a:endParaRPr lang="en-US" dirty="0"/>
          </a:p>
          <a:p>
            <a:r>
              <a:rPr lang="en-US" dirty="0"/>
              <a:t>Presenters: Courtney </a:t>
            </a:r>
            <a:r>
              <a:rPr lang="en-US" dirty="0" err="1"/>
              <a:t>Salzer</a:t>
            </a:r>
            <a:r>
              <a:rPr lang="en-US" dirty="0"/>
              <a:t>, Stephanie Moss, Teresa Peña</a:t>
            </a:r>
          </a:p>
        </p:txBody>
      </p:sp>
    </p:spTree>
    <p:extLst>
      <p:ext uri="{BB962C8B-B14F-4D97-AF65-F5344CB8AC3E}">
        <p14:creationId xmlns:p14="http://schemas.microsoft.com/office/powerpoint/2010/main" val="3112787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9" y="365125"/>
            <a:ext cx="10748681" cy="1325563"/>
          </a:xfrm>
        </p:spPr>
        <p:txBody>
          <a:bodyPr>
            <a:noAutofit/>
          </a:bodyPr>
          <a:lstStyle/>
          <a:p>
            <a:r>
              <a:rPr lang="en-US" dirty="0"/>
              <a:t>Online Toolkit: </a:t>
            </a:r>
            <a:br>
              <a:rPr lang="en-US" dirty="0"/>
            </a:br>
            <a:r>
              <a:rPr lang="en-US" dirty="0"/>
              <a:t>Building Stakeholder Knowledge About Data</a:t>
            </a:r>
          </a:p>
        </p:txBody>
      </p:sp>
      <p:sp>
        <p:nvSpPr>
          <p:cNvPr id="3" name="Content Placeholder 2"/>
          <p:cNvSpPr>
            <a:spLocks noGrp="1"/>
          </p:cNvSpPr>
          <p:nvPr>
            <p:ph idx="1"/>
          </p:nvPr>
        </p:nvSpPr>
        <p:spPr>
          <a:xfrm>
            <a:off x="605119" y="1997075"/>
            <a:ext cx="5490882" cy="4724400"/>
          </a:xfrm>
        </p:spPr>
        <p:txBody>
          <a:bodyPr>
            <a:normAutofit/>
          </a:bodyPr>
          <a:lstStyle/>
          <a:p>
            <a:pPr marL="0" indent="0">
              <a:buNone/>
            </a:pPr>
            <a:r>
              <a:rPr lang="en-US" sz="2400" dirty="0"/>
              <a:t>This toolkit provides stakeholders with an orientation to IDEA data and other data-related topics to help them meaningfully participate in conversations about important programmatic issues and decisions.</a:t>
            </a:r>
          </a:p>
          <a:p>
            <a:pPr marL="0" indent="0">
              <a:buNone/>
            </a:pPr>
            <a:endParaRPr lang="en-US" sz="2400" dirty="0"/>
          </a:p>
          <a:p>
            <a:pPr marL="0" indent="0">
              <a:buNone/>
            </a:pPr>
            <a:r>
              <a:rPr lang="en-US" sz="2400" dirty="0">
                <a:hlinkClick r:id="rId3"/>
              </a:rPr>
              <a:t>https://dasycenter.org/building-stakeholder-knowledge-toolkit/</a:t>
            </a:r>
            <a:r>
              <a:rPr lang="en-US" sz="2400" dirty="0"/>
              <a:t> </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28</a:t>
            </a:r>
          </a:p>
        </p:txBody>
      </p:sp>
      <p:pic>
        <p:nvPicPr>
          <p:cNvPr id="5" name="Picture 4" title="Contents/Sections of DaSy Toolkit"/>
          <p:cNvPicPr>
            <a:picLocks noChangeAspect="1"/>
          </p:cNvPicPr>
          <p:nvPr/>
        </p:nvPicPr>
        <p:blipFill>
          <a:blip r:embed="rId4"/>
          <a:stretch>
            <a:fillRect/>
          </a:stretch>
        </p:blipFill>
        <p:spPr>
          <a:xfrm>
            <a:off x="6683247" y="1810490"/>
            <a:ext cx="4419600" cy="4264030"/>
          </a:xfrm>
          <a:prstGeom prst="rect">
            <a:avLst/>
          </a:prstGeom>
        </p:spPr>
      </p:pic>
      <p:pic>
        <p:nvPicPr>
          <p:cNvPr id="6" name="Content Placeholder 7" title="The Center for Early Childhood Data Systems (DaS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216" y="5458481"/>
            <a:ext cx="1441938" cy="1232078"/>
          </a:xfrm>
          <a:prstGeom prst="rect">
            <a:avLst/>
          </a:prstGeom>
        </p:spPr>
      </p:pic>
    </p:spTree>
    <p:extLst>
      <p:ext uri="{BB962C8B-B14F-4D97-AF65-F5344CB8AC3E}">
        <p14:creationId xmlns:p14="http://schemas.microsoft.com/office/powerpoint/2010/main" val="343050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419" y="469498"/>
            <a:ext cx="4788640" cy="914400"/>
          </a:xfrm>
        </p:spPr>
        <p:txBody>
          <a:bodyPr>
            <a:noAutofit/>
          </a:bodyPr>
          <a:lstStyle/>
          <a:p>
            <a:pPr algn="ctr"/>
            <a:r>
              <a:rPr lang="en-US" dirty="0"/>
              <a:t>DEC Recommended </a:t>
            </a:r>
            <a:br>
              <a:rPr lang="en-US" dirty="0"/>
            </a:br>
            <a:r>
              <a:rPr lang="en-US" dirty="0"/>
              <a:t>Practices</a:t>
            </a:r>
          </a:p>
        </p:txBody>
      </p:sp>
      <p:sp>
        <p:nvSpPr>
          <p:cNvPr id="5" name="Slide Number Placeholder 4"/>
          <p:cNvSpPr>
            <a:spLocks noGrp="1"/>
          </p:cNvSpPr>
          <p:nvPr>
            <p:ph type="sldNum" sz="quarter" idx="4294967295"/>
          </p:nvPr>
        </p:nvSpPr>
        <p:spPr>
          <a:xfrm>
            <a:off x="10360510" y="6349534"/>
            <a:ext cx="1232776" cy="5035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title="Available DEC Recommended Practices product types and topics"/>
          <p:cNvPicPr>
            <a:picLocks noChangeAspect="1"/>
          </p:cNvPicPr>
          <p:nvPr/>
        </p:nvPicPr>
        <p:blipFill>
          <a:blip r:embed="rId3"/>
          <a:stretch>
            <a:fillRect/>
          </a:stretch>
        </p:blipFill>
        <p:spPr>
          <a:xfrm>
            <a:off x="464092" y="393979"/>
            <a:ext cx="5362023" cy="5955555"/>
          </a:xfrm>
          <a:prstGeom prst="rect">
            <a:avLst/>
          </a:prstGeom>
          <a:ln>
            <a:noFill/>
          </a:ln>
          <a:effectLst>
            <a:outerShdw blurRad="292100" dist="139700" dir="2700000" algn="tl" rotWithShape="0">
              <a:srgbClr val="333333">
                <a:alpha val="65000"/>
              </a:srgbClr>
            </a:outerShdw>
          </a:effectLst>
        </p:spPr>
      </p:pic>
      <p:sp>
        <p:nvSpPr>
          <p:cNvPr id="11" name="Rectangle 4"/>
          <p:cNvSpPr>
            <a:spLocks noChangeArrowheads="1"/>
          </p:cNvSpPr>
          <p:nvPr/>
        </p:nvSpPr>
        <p:spPr bwMode="auto">
          <a:xfrm>
            <a:off x="6088015" y="2742632"/>
            <a:ext cx="53574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Times New Roman" panose="02020603050405020304" pitchFamily="18" charset="0"/>
              </a:rPr>
              <a:t>Find products to promote the use of the Recommended Practices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C000"/>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http://ectacenter.org/decrp/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63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3" name="Title 2" descr="&quot; &quot;"/>
          <p:cNvSpPr>
            <a:spLocks noGrp="1"/>
          </p:cNvSpPr>
          <p:nvPr>
            <p:ph type="title"/>
          </p:nvPr>
        </p:nvSpPr>
        <p:spPr>
          <a:xfrm>
            <a:off x="633575" y="118285"/>
            <a:ext cx="10515600" cy="1325563"/>
          </a:xfrm>
        </p:spPr>
        <p:txBody>
          <a:bodyPr>
            <a:noAutofit/>
          </a:bodyPr>
          <a:lstStyle/>
          <a:p>
            <a:r>
              <a:rPr lang="en-US" dirty="0"/>
              <a:t>DEC Recommended Practices (RPs)</a:t>
            </a:r>
          </a:p>
        </p:txBody>
      </p:sp>
      <p:sp>
        <p:nvSpPr>
          <p:cNvPr id="2" name="Content Placeholder 1"/>
          <p:cNvSpPr>
            <a:spLocks noGrp="1"/>
          </p:cNvSpPr>
          <p:nvPr>
            <p:ph idx="1"/>
          </p:nvPr>
        </p:nvSpPr>
        <p:spPr>
          <a:xfrm>
            <a:off x="804410" y="1306738"/>
            <a:ext cx="9073662" cy="4818780"/>
          </a:xfrm>
        </p:spPr>
        <p:txBody>
          <a:bodyPr>
            <a:normAutofit fontScale="92500" lnSpcReduction="10000"/>
          </a:bodyPr>
          <a:lstStyle/>
          <a:p>
            <a:r>
              <a:rPr lang="en-US" sz="2800" dirty="0"/>
              <a:t>Offer guidance to families and practitioners about the most effective ways to improve outcomes and promote the development of young children who have or are at risk for developmental delays or disabilities.</a:t>
            </a:r>
          </a:p>
          <a:p>
            <a:r>
              <a:rPr lang="en-US" sz="2800" dirty="0"/>
              <a:t>8 topic areas:</a:t>
            </a:r>
          </a:p>
          <a:p>
            <a:pPr lvl="1">
              <a:buFont typeface="Wingdings" panose="05000000000000000000" pitchFamily="2" charset="2"/>
              <a:buChar char="ü"/>
            </a:pPr>
            <a:r>
              <a:rPr lang="en-US" dirty="0"/>
              <a:t>Leadership</a:t>
            </a:r>
          </a:p>
          <a:p>
            <a:pPr lvl="1">
              <a:buFont typeface="Wingdings" panose="05000000000000000000" pitchFamily="2" charset="2"/>
              <a:buChar char="ü"/>
            </a:pPr>
            <a:r>
              <a:rPr lang="en-US" dirty="0"/>
              <a:t>Assessment</a:t>
            </a:r>
          </a:p>
          <a:p>
            <a:pPr lvl="1">
              <a:buFont typeface="Wingdings" panose="05000000000000000000" pitchFamily="2" charset="2"/>
              <a:buChar char="ü"/>
            </a:pPr>
            <a:r>
              <a:rPr lang="en-US" dirty="0"/>
              <a:t>Environment</a:t>
            </a:r>
          </a:p>
          <a:p>
            <a:pPr lvl="1">
              <a:buFont typeface="Wingdings" panose="05000000000000000000" pitchFamily="2" charset="2"/>
              <a:buChar char="ü"/>
            </a:pPr>
            <a:r>
              <a:rPr lang="en-US" dirty="0"/>
              <a:t>Family </a:t>
            </a:r>
          </a:p>
          <a:p>
            <a:pPr lvl="1">
              <a:buFont typeface="Wingdings" panose="05000000000000000000" pitchFamily="2" charset="2"/>
              <a:buChar char="ü"/>
            </a:pPr>
            <a:r>
              <a:rPr lang="en-US" dirty="0"/>
              <a:t>Instruction</a:t>
            </a:r>
          </a:p>
          <a:p>
            <a:pPr lvl="1">
              <a:buFont typeface="Wingdings" panose="05000000000000000000" pitchFamily="2" charset="2"/>
              <a:buChar char="ü"/>
            </a:pPr>
            <a:r>
              <a:rPr lang="en-US" dirty="0"/>
              <a:t>Interaction</a:t>
            </a:r>
          </a:p>
          <a:p>
            <a:pPr lvl="1">
              <a:buFont typeface="Wingdings" panose="05000000000000000000" pitchFamily="2" charset="2"/>
              <a:buChar char="ü"/>
            </a:pPr>
            <a:r>
              <a:rPr lang="en-US" dirty="0"/>
              <a:t>Teaming and Collaboration</a:t>
            </a:r>
          </a:p>
          <a:p>
            <a:pPr lvl="1">
              <a:buFont typeface="Wingdings" panose="05000000000000000000" pitchFamily="2" charset="2"/>
              <a:buChar char="ü"/>
            </a:pPr>
            <a:r>
              <a:rPr lang="en-US" dirty="0"/>
              <a:t>Transition</a:t>
            </a:r>
          </a:p>
        </p:txBody>
      </p:sp>
      <p:pic>
        <p:nvPicPr>
          <p:cNvPr id="6" name="Picture 5" title="Division for Early Childhood of the Council for Exceptional Children logo"/>
          <p:cNvPicPr>
            <a:picLocks noChangeAspect="1"/>
          </p:cNvPicPr>
          <p:nvPr/>
        </p:nvPicPr>
        <p:blipFill>
          <a:blip r:embed="rId3"/>
          <a:stretch>
            <a:fillRect/>
          </a:stretch>
        </p:blipFill>
        <p:spPr>
          <a:xfrm>
            <a:off x="9643733" y="411969"/>
            <a:ext cx="1906674" cy="809628"/>
          </a:xfrm>
          <a:prstGeom prst="rect">
            <a:avLst/>
          </a:prstGeom>
        </p:spPr>
      </p:pic>
      <p:sp>
        <p:nvSpPr>
          <p:cNvPr id="4" name="TextBox 3"/>
          <p:cNvSpPr txBox="1"/>
          <p:nvPr/>
        </p:nvSpPr>
        <p:spPr>
          <a:xfrm>
            <a:off x="4127053" y="5894685"/>
            <a:ext cx="702212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DEC Recommended Practices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75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 RPs: Family Practices</a:t>
            </a:r>
          </a:p>
        </p:txBody>
      </p:sp>
      <p:sp>
        <p:nvSpPr>
          <p:cNvPr id="3" name="Content Placeholder 2"/>
          <p:cNvSpPr>
            <a:spLocks noGrp="1"/>
          </p:cNvSpPr>
          <p:nvPr>
            <p:ph idx="1"/>
          </p:nvPr>
        </p:nvSpPr>
        <p:spPr>
          <a:xfrm>
            <a:off x="587829" y="1668013"/>
            <a:ext cx="11005457" cy="4704197"/>
          </a:xfrm>
        </p:spPr>
        <p:txBody>
          <a:bodyPr>
            <a:normAutofit/>
          </a:bodyPr>
          <a:lstStyle/>
          <a:p>
            <a:r>
              <a:rPr lang="en-US" sz="2400" dirty="0"/>
              <a:t>On-going activities that: 1)  promote the active participation of families in decision-making related to their children; 2) lead to the developmental of a service plan; or 3) support families in achieving the goals they hold for their children and the other family members.</a:t>
            </a:r>
          </a:p>
          <a:p>
            <a:r>
              <a:rPr lang="en-US" sz="2400" dirty="0"/>
              <a:t>Three themes:</a:t>
            </a:r>
          </a:p>
          <a:p>
            <a:pPr lvl="1">
              <a:buFont typeface="Wingdings" panose="05000000000000000000" pitchFamily="2" charset="2"/>
              <a:buChar char="ü"/>
            </a:pPr>
            <a:r>
              <a:rPr lang="en-US" sz="2000" dirty="0"/>
              <a:t>Family-centered practices</a:t>
            </a:r>
          </a:p>
          <a:p>
            <a:pPr lvl="1">
              <a:buFont typeface="Wingdings" panose="05000000000000000000" pitchFamily="2" charset="2"/>
              <a:buChar char="ü"/>
            </a:pPr>
            <a:r>
              <a:rPr lang="en-US" sz="2000" dirty="0"/>
              <a:t>Family capacity building practices</a:t>
            </a:r>
          </a:p>
          <a:p>
            <a:pPr lvl="1">
              <a:buFont typeface="Wingdings" panose="05000000000000000000" pitchFamily="2" charset="2"/>
              <a:buChar char="ü"/>
            </a:pPr>
            <a:r>
              <a:rPr lang="en-US" sz="2000" dirty="0"/>
              <a:t>Family and professional collaboration</a:t>
            </a:r>
          </a:p>
          <a:p>
            <a:r>
              <a:rPr lang="en-US" sz="2400" b="1" dirty="0"/>
              <a:t>F10. Practitioners inform families about leadership and advocacy skill-building opportunities and encourage those who are interested to participate.</a:t>
            </a:r>
          </a:p>
          <a:p>
            <a:endParaRPr lang="en-US" dirty="0"/>
          </a:p>
        </p:txBody>
      </p:sp>
      <p:sp>
        <p:nvSpPr>
          <p:cNvPr id="5" name="Slide Number Placeholder 4"/>
          <p:cNvSpPr>
            <a:spLocks noGrp="1"/>
          </p:cNvSpPr>
          <p:nvPr>
            <p:ph type="sldNum" sz="quarter" idx="4294967295"/>
          </p:nvPr>
        </p:nvSpPr>
        <p:spPr>
          <a:xfrm>
            <a:off x="10360510" y="6349534"/>
            <a:ext cx="1232776" cy="5035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6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906" y="365125"/>
            <a:ext cx="10694894" cy="1325563"/>
          </a:xfrm>
        </p:spPr>
        <p:txBody>
          <a:bodyPr>
            <a:normAutofit/>
          </a:bodyPr>
          <a:lstStyle/>
          <a:p>
            <a:r>
              <a:rPr lang="en-US" dirty="0"/>
              <a:t>Takeaways</a:t>
            </a:r>
          </a:p>
        </p:txBody>
      </p:sp>
      <p:sp>
        <p:nvSpPr>
          <p:cNvPr id="7" name="Content Placeholder 6"/>
          <p:cNvSpPr>
            <a:spLocks noGrp="1"/>
          </p:cNvSpPr>
          <p:nvPr>
            <p:ph idx="1"/>
          </p:nvPr>
        </p:nvSpPr>
        <p:spPr>
          <a:xfrm>
            <a:off x="396240" y="1971117"/>
            <a:ext cx="11197046" cy="4097988"/>
          </a:xfrm>
        </p:spPr>
        <p:txBody>
          <a:bodyPr>
            <a:normAutofit/>
          </a:bodyPr>
          <a:lstStyle/>
          <a:p>
            <a:r>
              <a:rPr lang="en-US" dirty="0"/>
              <a:t>Strive for authentic partnerships.</a:t>
            </a:r>
          </a:p>
          <a:p>
            <a:r>
              <a:rPr lang="en-US" dirty="0"/>
              <a:t>Identify programmatic activities in which families can participate and articulate a clear, intentional clear purpose for their involvement.</a:t>
            </a:r>
          </a:p>
          <a:p>
            <a:r>
              <a:rPr lang="en-US" dirty="0"/>
              <a:t>Use a variety of methods to Inform families of opportunities to become involved.</a:t>
            </a:r>
          </a:p>
          <a:p>
            <a:r>
              <a:rPr lang="en-US" dirty="0"/>
              <a:t>Close the loop about decisions.</a:t>
            </a:r>
          </a:p>
        </p:txBody>
      </p:sp>
      <p:sp>
        <p:nvSpPr>
          <p:cNvPr id="5" name="Slide Number Placeholder 4"/>
          <p:cNvSpPr>
            <a:spLocks noGrp="1"/>
          </p:cNvSpPr>
          <p:nvPr>
            <p:ph type="sldNum" sz="quarter" idx="4294967295"/>
          </p:nvPr>
        </p:nvSpPr>
        <p:spPr>
          <a:xfrm>
            <a:off x="10360510" y="6349534"/>
            <a:ext cx="1232776" cy="50357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77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2018 Project Directors’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2018 OSEP Project Directors’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346908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Engaging Families</a:t>
            </a:r>
          </a:p>
        </p:txBody>
      </p:sp>
      <p:sp>
        <p:nvSpPr>
          <p:cNvPr id="5" name="Content Placeholder 4"/>
          <p:cNvSpPr>
            <a:spLocks noGrp="1"/>
          </p:cNvSpPr>
          <p:nvPr>
            <p:ph idx="1"/>
          </p:nvPr>
        </p:nvSpPr>
        <p:spPr>
          <a:xfrm>
            <a:off x="838200" y="1768475"/>
            <a:ext cx="10515600" cy="4351338"/>
          </a:xfrm>
        </p:spPr>
        <p:txBody>
          <a:bodyPr/>
          <a:lstStyle/>
          <a:p>
            <a:pPr marL="0" indent="0" algn="ctr">
              <a:buNone/>
            </a:pPr>
            <a:r>
              <a:rPr lang="en-US" sz="3000" dirty="0">
                <a:latin typeface="Arial" panose="020B0604020202020204" pitchFamily="34" charset="0"/>
                <a:cs typeface="Arial" panose="020B0604020202020204" pitchFamily="34" charset="0"/>
              </a:rPr>
              <a:t>Before we think about “how” to empower families, we must</a:t>
            </a:r>
          </a:p>
          <a:p>
            <a:pPr marL="0" indent="0" algn="ctr">
              <a:buNone/>
            </a:pPr>
            <a:r>
              <a:rPr lang="en-US" sz="3000" dirty="0">
                <a:latin typeface="Arial" panose="020B0604020202020204" pitchFamily="34" charset="0"/>
                <a:cs typeface="Arial" panose="020B0604020202020204" pitchFamily="34" charset="0"/>
              </a:rPr>
              <a:t> consider “why” we should empower families.</a:t>
            </a:r>
          </a:p>
          <a:p>
            <a:pPr marL="0" indent="0" algn="ctr">
              <a:buNone/>
            </a:pPr>
            <a:endParaRPr lang="en-US" dirty="0"/>
          </a:p>
          <a:p>
            <a:pPr marL="0" indent="0" algn="ctr">
              <a:buNone/>
            </a:pPr>
            <a:endParaRPr lang="en-US" dirty="0"/>
          </a:p>
        </p:txBody>
      </p:sp>
      <p:pic>
        <p:nvPicPr>
          <p:cNvPr id="6" name="Picture 5" descr="Black &amp; white image of a cart before a hor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050" y="3305175"/>
            <a:ext cx="4483100" cy="3124200"/>
          </a:xfrm>
          <a:prstGeom prst="rect">
            <a:avLst/>
          </a:prstGeom>
        </p:spPr>
      </p:pic>
    </p:spTree>
    <p:extLst>
      <p:ext uri="{BB962C8B-B14F-4D97-AF65-F5344CB8AC3E}">
        <p14:creationId xmlns:p14="http://schemas.microsoft.com/office/powerpoint/2010/main" val="38581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Serving on Groups That Make Decisions: A Guide for Families</a:t>
            </a:r>
          </a:p>
        </p:txBody>
      </p:sp>
      <p:pic>
        <p:nvPicPr>
          <p:cNvPr id="1027" name="Picture 3" descr="Front cover of Serving on Groups That Make Decisions: A Guide for Families, 2nd Edition, April 2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596" y="1404026"/>
            <a:ext cx="4210204" cy="5453974"/>
          </a:xfrm>
          <a:prstGeom prst="rect">
            <a:avLst/>
          </a:prstGeom>
          <a:noFill/>
          <a:ln w="9525" algn="in">
            <a:solidFill>
              <a:srgbClr val="C6D6D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5D1D7"/>
                  </a:outerShdw>
                </a:effectLst>
              </a14:hiddenEffects>
            </a:ext>
          </a:extLst>
        </p:spPr>
      </p:pic>
      <p:sp>
        <p:nvSpPr>
          <p:cNvPr id="4" name="TextBox 3"/>
          <p:cNvSpPr txBox="1"/>
          <p:nvPr/>
        </p:nvSpPr>
        <p:spPr>
          <a:xfrm>
            <a:off x="838200" y="2192594"/>
            <a:ext cx="5788742" cy="2862322"/>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Opportunities to Get Involved</a:t>
            </a:r>
          </a:p>
          <a:p>
            <a:pPr marL="342900" indent="-342900">
              <a:buAutoNum type="arabicPeriod"/>
            </a:pPr>
            <a:r>
              <a:rPr lang="en-US" sz="2000" dirty="0">
                <a:latin typeface="Arial" panose="020B0604020202020204" pitchFamily="34" charset="0"/>
                <a:cs typeface="Arial" panose="020B0604020202020204" pitchFamily="34" charset="0"/>
              </a:rPr>
              <a:t>Types of Groups</a:t>
            </a:r>
          </a:p>
          <a:p>
            <a:pPr marL="342900" indent="-342900">
              <a:buAutoNum type="arabicPeriod"/>
            </a:pPr>
            <a:r>
              <a:rPr lang="en-US" sz="2000" dirty="0">
                <a:latin typeface="Arial" panose="020B0604020202020204" pitchFamily="34" charset="0"/>
                <a:cs typeface="Arial" panose="020B0604020202020204" pitchFamily="34" charset="0"/>
              </a:rPr>
              <a:t>Processes Groups Use</a:t>
            </a:r>
          </a:p>
          <a:p>
            <a:pPr marL="342900" indent="-342900">
              <a:buAutoNum type="arabicPeriod"/>
            </a:pPr>
            <a:r>
              <a:rPr lang="en-US" sz="2000" dirty="0">
                <a:latin typeface="Arial" panose="020B0604020202020204" pitchFamily="34" charset="0"/>
                <a:cs typeface="Arial" panose="020B0604020202020204" pitchFamily="34" charset="0"/>
              </a:rPr>
              <a:t>Tools Groups Use</a:t>
            </a:r>
          </a:p>
          <a:p>
            <a:pPr marL="342900" indent="-342900">
              <a:buAutoNum type="arabicPeriod"/>
            </a:pPr>
            <a:r>
              <a:rPr lang="en-US" sz="2000" dirty="0">
                <a:latin typeface="Arial" panose="020B0604020202020204" pitchFamily="34" charset="0"/>
                <a:cs typeface="Arial" panose="020B0604020202020204" pitchFamily="34" charset="0"/>
              </a:rPr>
              <a:t>Tips &amp; Strategies for Groups</a:t>
            </a:r>
          </a:p>
          <a:p>
            <a:pPr marL="342900" indent="-342900">
              <a:buAutoNum type="arabicPeriod"/>
            </a:pPr>
            <a:r>
              <a:rPr lang="en-US" sz="2000" dirty="0">
                <a:latin typeface="Arial" panose="020B0604020202020204" pitchFamily="34" charset="0"/>
                <a:cs typeface="Arial" panose="020B0604020202020204" pitchFamily="34" charset="0"/>
              </a:rPr>
              <a:t>Understanding Data as Information</a:t>
            </a:r>
          </a:p>
          <a:p>
            <a:pPr marL="342900" indent="-342900">
              <a:buAutoNum type="arabicPeriod"/>
            </a:pPr>
            <a:r>
              <a:rPr lang="en-US" sz="2000" dirty="0">
                <a:latin typeface="Arial" panose="020B0604020202020204" pitchFamily="34" charset="0"/>
                <a:cs typeface="Arial" panose="020B0604020202020204" pitchFamily="34" charset="0"/>
              </a:rPr>
              <a:t>The Role of Families on Groups</a:t>
            </a:r>
          </a:p>
          <a:p>
            <a:pPr marL="342900" indent="-342900">
              <a:buAutoNum type="arabicPeriod"/>
            </a:pPr>
            <a:r>
              <a:rPr lang="en-US" sz="2000" dirty="0">
                <a:latin typeface="Arial" panose="020B0604020202020204" pitchFamily="34" charset="0"/>
                <a:cs typeface="Arial" panose="020B0604020202020204" pitchFamily="34" charset="0"/>
              </a:rPr>
              <a:t>Skills for Serving on Groups</a:t>
            </a:r>
          </a:p>
          <a:p>
            <a:pPr marL="342900" indent="-342900">
              <a:buAutoNum type="arabicPeriod"/>
            </a:pPr>
            <a:r>
              <a:rPr lang="en-US" sz="2000" dirty="0">
                <a:latin typeface="Arial" panose="020B0604020202020204" pitchFamily="34" charset="0"/>
                <a:cs typeface="Arial" panose="020B0604020202020204" pitchFamily="34" charset="0"/>
              </a:rPr>
              <a:t>Glossary of Common Terms</a:t>
            </a:r>
          </a:p>
        </p:txBody>
      </p:sp>
      <p:sp>
        <p:nvSpPr>
          <p:cNvPr id="5" name="TextBox 4"/>
          <p:cNvSpPr txBox="1"/>
          <p:nvPr/>
        </p:nvSpPr>
        <p:spPr>
          <a:xfrm>
            <a:off x="676275" y="5648325"/>
            <a:ext cx="51625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www.servingongroups.org</a:t>
            </a:r>
          </a:p>
        </p:txBody>
      </p:sp>
    </p:spTree>
    <p:extLst>
      <p:ext uri="{BB962C8B-B14F-4D97-AF65-F5344CB8AC3E}">
        <p14:creationId xmlns:p14="http://schemas.microsoft.com/office/powerpoint/2010/main" val="222363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Serving on Groups Data (since 2013)</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92% of training participants currently serving on a decision-making group</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85% of training participants reported the training was effective at increasing their leadership skills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93% of training participants reported feeling ‘Very Confident’ or ‘Confident’ to participate productively in a decision-making group/s after taking the training</a:t>
            </a:r>
          </a:p>
        </p:txBody>
      </p:sp>
    </p:spTree>
    <p:extLst>
      <p:ext uri="{BB962C8B-B14F-4D97-AF65-F5344CB8AC3E}">
        <p14:creationId xmlns:p14="http://schemas.microsoft.com/office/powerpoint/2010/main" val="22551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Leading By Convening: A Blueprint for Authentic Engagement</a:t>
            </a:r>
          </a:p>
        </p:txBody>
      </p:sp>
      <p:sp>
        <p:nvSpPr>
          <p:cNvPr id="4" name="TextBox 3"/>
          <p:cNvSpPr txBox="1"/>
          <p:nvPr/>
        </p:nvSpPr>
        <p:spPr>
          <a:xfrm>
            <a:off x="838200" y="2192594"/>
            <a:ext cx="5788742" cy="1631216"/>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Authentic Engagement</a:t>
            </a:r>
          </a:p>
          <a:p>
            <a:pPr marL="342900" indent="-342900">
              <a:buAutoNum type="arabicPeriod"/>
            </a:pPr>
            <a:r>
              <a:rPr lang="en-US" sz="2000" dirty="0">
                <a:latin typeface="Arial" panose="020B0604020202020204" pitchFamily="34" charset="0"/>
                <a:cs typeface="Arial" panose="020B0604020202020204" pitchFamily="34" charset="0"/>
              </a:rPr>
              <a:t>Coalescing Around Issues</a:t>
            </a:r>
          </a:p>
          <a:p>
            <a:pPr marL="342900" indent="-342900">
              <a:buAutoNum type="arabicPeriod"/>
            </a:pPr>
            <a:r>
              <a:rPr lang="en-US" sz="2000" dirty="0">
                <a:latin typeface="Arial" panose="020B0604020202020204" pitchFamily="34" charset="0"/>
                <a:cs typeface="Arial" panose="020B0604020202020204" pitchFamily="34" charset="0"/>
              </a:rPr>
              <a:t>Ensuring Relevant Participation</a:t>
            </a:r>
          </a:p>
          <a:p>
            <a:pPr marL="342900" indent="-342900">
              <a:buAutoNum type="arabicPeriod"/>
            </a:pPr>
            <a:r>
              <a:rPr lang="en-US" sz="2000" dirty="0">
                <a:latin typeface="Arial" panose="020B0604020202020204" pitchFamily="34" charset="0"/>
                <a:cs typeface="Arial" panose="020B0604020202020204" pitchFamily="34" charset="0"/>
              </a:rPr>
              <a:t>Doing the Work Together</a:t>
            </a:r>
          </a:p>
          <a:p>
            <a:pPr marL="342900" indent="-342900">
              <a:buAutoNum type="arabicPeriod"/>
            </a:pPr>
            <a:r>
              <a:rPr lang="en-US" sz="2000" dirty="0">
                <a:latin typeface="Arial" panose="020B0604020202020204" pitchFamily="34" charset="0"/>
                <a:cs typeface="Arial" panose="020B0604020202020204" pitchFamily="34" charset="0"/>
              </a:rPr>
              <a:t>Brining It All Together</a:t>
            </a:r>
          </a:p>
        </p:txBody>
      </p:sp>
      <p:pic>
        <p:nvPicPr>
          <p:cNvPr id="3074" name="Picture 2" descr="Cover of Leading by Convening re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575" y="1389856"/>
            <a:ext cx="3451225" cy="4999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0550" y="4343400"/>
            <a:ext cx="564832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http://www.ideapartnership.org/building-connections/the-partnership-way.html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4"/>
              </a:rPr>
              <a:t>https://ncsi.wested.org/resources/leading-by-convening/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63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Courtney Salzer</a:t>
            </a:r>
          </a:p>
        </p:txBody>
      </p:sp>
      <p:sp>
        <p:nvSpPr>
          <p:cNvPr id="5" name="Subtitle 4"/>
          <p:cNvSpPr>
            <a:spLocks noGrp="1"/>
          </p:cNvSpPr>
          <p:nvPr>
            <p:ph type="subTitle"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Executive Director, WI FACETS</a:t>
            </a:r>
          </a:p>
          <a:p>
            <a:r>
              <a:rPr lang="en-US" dirty="0">
                <a:latin typeface="Arial" panose="020B0604020202020204" pitchFamily="34" charset="0"/>
                <a:cs typeface="Arial" panose="020B0604020202020204" pitchFamily="34" charset="0"/>
              </a:rPr>
              <a:t>Director, Region 4 Parent Technical Assistance Center (PTAC)</a:t>
            </a:r>
          </a:p>
          <a:p>
            <a:r>
              <a:rPr lang="en-US" dirty="0">
                <a:latin typeface="Arial" panose="020B0604020202020204" pitchFamily="34" charset="0"/>
                <a:cs typeface="Arial" panose="020B0604020202020204" pitchFamily="34" charset="0"/>
                <a:hlinkClick r:id="rId2"/>
              </a:rPr>
              <a:t>csalzer@wifacets.org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1-414-374-4645</a:t>
            </a:r>
          </a:p>
        </p:txBody>
      </p:sp>
    </p:spTree>
    <p:extLst>
      <p:ext uri="{BB962C8B-B14F-4D97-AF65-F5344CB8AC3E}">
        <p14:creationId xmlns:p14="http://schemas.microsoft.com/office/powerpoint/2010/main" val="5317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4" y="624109"/>
            <a:ext cx="8866416" cy="2247879"/>
          </a:xfrm>
        </p:spPr>
        <p:txBody>
          <a:bodyPr>
            <a:normAutofit/>
          </a:bodyPr>
          <a:lstStyle/>
          <a:p>
            <a:pPr algn="ctr">
              <a:spcBef>
                <a:spcPts val="1200"/>
              </a:spcBef>
            </a:pPr>
            <a:r>
              <a:rPr lang="en-US"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“Equipping and Empowering Families for Leadership”</a:t>
            </a:r>
            <a:br>
              <a:rPr lang="en-US"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br>
            <a:r>
              <a:rPr lang="en-US" sz="24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The Exceptional Children’s Assistance Center</a:t>
            </a:r>
            <a:br>
              <a:rPr lang="en-US"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br>
            <a:r>
              <a:rPr lang="en-US" sz="2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North Carolina’s PTI</a:t>
            </a:r>
            <a:endParaRPr lang="en-US" sz="2000" dirty="0"/>
          </a:p>
        </p:txBody>
      </p:sp>
      <p:pic>
        <p:nvPicPr>
          <p:cNvPr id="5" name="Content Placeholder 4" title="ECAC Log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04862" y="3063706"/>
            <a:ext cx="5391923" cy="2602997"/>
          </a:xfrm>
        </p:spPr>
      </p:pic>
    </p:spTree>
    <p:extLst>
      <p:ext uri="{BB962C8B-B14F-4D97-AF65-F5344CB8AC3E}">
        <p14:creationId xmlns:p14="http://schemas.microsoft.com/office/powerpoint/2010/main" val="320091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413657"/>
            <a:ext cx="8915399" cy="1170214"/>
          </a:xfrm>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PTI in our Outreach Program</a:t>
            </a:r>
          </a:p>
        </p:txBody>
      </p:sp>
      <p:sp>
        <p:nvSpPr>
          <p:cNvPr id="3" name="Text Placeholder 2"/>
          <p:cNvSpPr>
            <a:spLocks noGrp="1"/>
          </p:cNvSpPr>
          <p:nvPr>
            <p:ph type="body" idx="1"/>
          </p:nvPr>
        </p:nvSpPr>
        <p:spPr>
          <a:xfrm>
            <a:off x="2589212" y="1779814"/>
            <a:ext cx="8915398" cy="4196443"/>
          </a:xfrm>
        </p:spPr>
        <p:txBody>
          <a:bodyPr>
            <a:noAutofit/>
          </a:bodyPr>
          <a:lstStyle/>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One on one Assistance.</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Workshops.</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Parent Institutes.</a:t>
            </a:r>
          </a:p>
          <a:p>
            <a:pPr marL="742950" lvl="1" indent="-285750">
              <a:buClr>
                <a:srgbClr val="A53010"/>
              </a:buClr>
              <a:buFont typeface="Wingdings 3" charset="2"/>
              <a:buChar char=""/>
            </a:pPr>
            <a:r>
              <a:rPr lang="en-US" sz="20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Special Education.</a:t>
            </a:r>
          </a:p>
          <a:p>
            <a:pPr marL="742950" lvl="1" indent="-285750">
              <a:buClr>
                <a:srgbClr val="A53010"/>
              </a:buClr>
              <a:buFont typeface="Wingdings 3" charset="2"/>
              <a:buChar char=""/>
            </a:pPr>
            <a:r>
              <a:rPr lang="en-US" sz="20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Understanding and Resolving Disagreements with School.</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Parents as Collaborative Leaders.</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Capacity Building in Leadership Roles.</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Technical Support to Local Parent Support Groups.</a:t>
            </a:r>
          </a:p>
          <a:p>
            <a:pPr marL="342900" lvl="0" indent="-342900">
              <a:buClr>
                <a:srgbClr val="A53010"/>
              </a:buClr>
              <a:buFont typeface="Wingdings 3" charset="2"/>
              <a:buChar char=""/>
            </a:pPr>
            <a:r>
              <a:rPr lang="en-US" sz="24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Connecting Parents with Local Community Leaders and Resources.</a:t>
            </a:r>
          </a:p>
        </p:txBody>
      </p:sp>
    </p:spTree>
    <p:extLst>
      <p:ext uri="{BB962C8B-B14F-4D97-AF65-F5344CB8AC3E}">
        <p14:creationId xmlns:p14="http://schemas.microsoft.com/office/powerpoint/2010/main" val="37311777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1078</Words>
  <Application>Microsoft Office PowerPoint</Application>
  <PresentationFormat>Widescreen</PresentationFormat>
  <Paragraphs>158</Paragraphs>
  <Slides>25</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Arial</vt:lpstr>
      <vt:lpstr>Calibri</vt:lpstr>
      <vt:lpstr>Calibri Light</vt:lpstr>
      <vt:lpstr>Century Gothic</vt:lpstr>
      <vt:lpstr>Helvetica</vt:lpstr>
      <vt:lpstr>Shonar Bangla</vt:lpstr>
      <vt:lpstr>Times New Roman</vt:lpstr>
      <vt:lpstr>Trebuchet MS</vt:lpstr>
      <vt:lpstr>Verdana</vt:lpstr>
      <vt:lpstr>Wingdings</vt:lpstr>
      <vt:lpstr>Wingdings 3</vt:lpstr>
      <vt:lpstr>Wisp</vt:lpstr>
      <vt:lpstr>1_Office Theme</vt:lpstr>
      <vt:lpstr>Facet</vt:lpstr>
      <vt:lpstr>Office Theme</vt:lpstr>
      <vt:lpstr>OSEP Disclaimer </vt:lpstr>
      <vt:lpstr>Equipping and Empowering Families for Leadership</vt:lpstr>
      <vt:lpstr>Engaging Families</vt:lpstr>
      <vt:lpstr>Serving on Groups That Make Decisions: A Guide for Families</vt:lpstr>
      <vt:lpstr>Serving on Groups Data (since 2013)</vt:lpstr>
      <vt:lpstr>Leading By Convening: A Blueprint for Authentic Engagement</vt:lpstr>
      <vt:lpstr>Courtney Salzer</vt:lpstr>
      <vt:lpstr>“Equipping and Empowering Families for Leadership” The Exceptional Children’s Assistance Center North Carolina’s PTI</vt:lpstr>
      <vt:lpstr>PTI in our Outreach Program</vt:lpstr>
      <vt:lpstr>Parents as Collaborative Leaders</vt:lpstr>
      <vt:lpstr>How ECAC support and Empower Parents Leaders?</vt:lpstr>
      <vt:lpstr>Barriers</vt:lpstr>
      <vt:lpstr>Engaging Families of Young Children as Emerging Leaders</vt:lpstr>
      <vt:lpstr>Family Leaders</vt:lpstr>
      <vt:lpstr>Families of Young Children</vt:lpstr>
      <vt:lpstr>What Do Family Leaders Need?</vt:lpstr>
      <vt:lpstr>Challenges?  Or Strategies and Solutions?                                </vt:lpstr>
      <vt:lpstr>Practical Tips &amp; Strategies for Engaging Emerging Family Leaders</vt:lpstr>
      <vt:lpstr>Practical Tips &amp; Strategies for Engaging Emerging Family Leaders (continued)</vt:lpstr>
      <vt:lpstr>Online Toolkit:  Building Stakeholder Knowledge About Data</vt:lpstr>
      <vt:lpstr>DEC Recommended  Practices</vt:lpstr>
      <vt:lpstr>DEC Recommended Practices (RPs)</vt:lpstr>
      <vt:lpstr>DEC RPs: Family Practices</vt:lpstr>
      <vt:lpstr>Takeaways</vt:lpstr>
      <vt:lpstr>OSEP 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Engaging Families</dc:title>
  <dc:creator>Courtney Salzer</dc:creator>
  <cp:lastModifiedBy>Kathan, Joseph</cp:lastModifiedBy>
  <cp:revision>12</cp:revision>
  <dcterms:created xsi:type="dcterms:W3CDTF">2018-07-11T18:52:52Z</dcterms:created>
  <dcterms:modified xsi:type="dcterms:W3CDTF">2018-07-19T16:11:15Z</dcterms:modified>
</cp:coreProperties>
</file>