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56" r:id="rId6"/>
    <p:sldId id="257" r:id="rId7"/>
    <p:sldId id="258" r:id="rId8"/>
    <p:sldId id="260" r:id="rId9"/>
    <p:sldId id="275" r:id="rId10"/>
    <p:sldId id="284" r:id="rId11"/>
    <p:sldId id="282" r:id="rId12"/>
    <p:sldId id="283" r:id="rId13"/>
    <p:sldId id="261" r:id="rId14"/>
    <p:sldId id="277" r:id="rId15"/>
    <p:sldId id="285" r:id="rId16"/>
    <p:sldId id="263" r:id="rId17"/>
    <p:sldId id="276" r:id="rId18"/>
    <p:sldId id="286" r:id="rId19"/>
    <p:sldId id="273" r:id="rId20"/>
    <p:sldId id="274" r:id="rId21"/>
    <p:sldId id="272" r:id="rId22"/>
    <p:sldId id="267" r:id="rId23"/>
    <p:sldId id="270" r:id="rId24"/>
    <p:sldId id="278" r:id="rId25"/>
    <p:sldId id="279" r:id="rId26"/>
    <p:sldId id="280" r:id="rId27"/>
    <p:sldId id="281" r:id="rId28"/>
    <p:sldId id="268" r:id="rId29"/>
    <p:sldId id="269" r:id="rId30"/>
    <p:sldId id="259" r:id="rId31"/>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ing, Darcalyn" initials="DD" lastIdx="3" clrIdx="0"/>
  <p:cmAuthor id="1" name="Audrey Levorse" initials="AL" lastIdx="1" clrIdx="1">
    <p:extLst>
      <p:ext uri="{19B8F6BF-5375-455C-9EA6-DF929625EA0E}">
        <p15:presenceInfo xmlns:p15="http://schemas.microsoft.com/office/powerpoint/2012/main" userId="S::Audrey.Levorse@ed.gov::1f9e858b-824e-47b0-9455-dc05a471f1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5"/>
    <a:srgbClr val="09A04B"/>
    <a:srgbClr val="EC1C23"/>
    <a:srgbClr val="7E3F97"/>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87123" autoAdjust="0"/>
  </p:normalViewPr>
  <p:slideViewPr>
    <p:cSldViewPr snapToGrid="0">
      <p:cViewPr varScale="1">
        <p:scale>
          <a:sx n="101" d="100"/>
          <a:sy n="101" d="100"/>
        </p:scale>
        <p:origin x="85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5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9T09:38:51.480" idx="1">
    <p:pos x="6812" y="1232"/>
    <p:text>This is such an insightful and important statement!</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847A8-5E83-4D1A-8A1A-1D166B78DC1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8A8C431-BC03-495D-B99B-A8FF80CD98A8}">
      <dgm:prSet phldrT="[Text]"/>
      <dgm:spPr>
        <a:solidFill>
          <a:schemeClr val="accent6">
            <a:lumMod val="75000"/>
          </a:schemeClr>
        </a:solidFill>
      </dgm:spPr>
      <dgm:t>
        <a:bodyPr/>
        <a:lstStyle/>
        <a:p>
          <a:r>
            <a:rPr lang="en-US" dirty="0"/>
            <a:t>State Management Team</a:t>
          </a:r>
        </a:p>
      </dgm:t>
    </dgm:pt>
    <dgm:pt modelId="{483A60FA-BDD8-4AFE-8FCB-7930A3A695A8}" type="parTrans" cxnId="{7EF76D1D-E5F1-4C42-8AAD-42AAAB4F3214}">
      <dgm:prSet/>
      <dgm:spPr/>
      <dgm:t>
        <a:bodyPr/>
        <a:lstStyle/>
        <a:p>
          <a:endParaRPr lang="en-US"/>
        </a:p>
      </dgm:t>
    </dgm:pt>
    <dgm:pt modelId="{27020333-B9DF-48AE-AD1D-710CF5A1549F}" type="sibTrans" cxnId="{7EF76D1D-E5F1-4C42-8AAD-42AAAB4F3214}">
      <dgm:prSet/>
      <dgm:spPr/>
      <dgm:t>
        <a:bodyPr/>
        <a:lstStyle/>
        <a:p>
          <a:endParaRPr lang="en-US"/>
        </a:p>
      </dgm:t>
    </dgm:pt>
    <dgm:pt modelId="{30B84FBA-5514-4F0C-BEBC-9E5D896D81E6}">
      <dgm:prSet phldrT="[Text]" custT="1"/>
      <dgm:spPr>
        <a:solidFill>
          <a:schemeClr val="accent6">
            <a:lumMod val="20000"/>
            <a:lumOff val="80000"/>
          </a:schemeClr>
        </a:solidFill>
      </dgm:spPr>
      <dgm:t>
        <a:bodyPr/>
        <a:lstStyle/>
        <a:p>
          <a:endParaRPr lang="en-US" sz="2800" dirty="0">
            <a:solidFill>
              <a:srgbClr val="000000"/>
            </a:solidFill>
          </a:endParaRPr>
        </a:p>
        <a:p>
          <a:r>
            <a:rPr lang="en-US" sz="3800" dirty="0">
              <a:solidFill>
                <a:srgbClr val="000000"/>
              </a:solidFill>
            </a:rPr>
            <a:t>EASI Team</a:t>
          </a:r>
          <a:endParaRPr lang="en-US" sz="3800" dirty="0"/>
        </a:p>
      </dgm:t>
    </dgm:pt>
    <dgm:pt modelId="{F8A176DA-7EF4-4D68-B6A2-726EBADF5002}" type="parTrans" cxnId="{E851979F-2361-456F-AE05-F1F026989200}">
      <dgm:prSet/>
      <dgm:spPr/>
      <dgm:t>
        <a:bodyPr/>
        <a:lstStyle/>
        <a:p>
          <a:endParaRPr lang="en-US"/>
        </a:p>
      </dgm:t>
    </dgm:pt>
    <dgm:pt modelId="{D7F41D88-6F61-498D-97F9-33C3C66B9C26}" type="sibTrans" cxnId="{E851979F-2361-456F-AE05-F1F026989200}">
      <dgm:prSet/>
      <dgm:spPr/>
      <dgm:t>
        <a:bodyPr/>
        <a:lstStyle/>
        <a:p>
          <a:endParaRPr lang="en-US"/>
        </a:p>
      </dgm:t>
    </dgm:pt>
    <dgm:pt modelId="{2AD22AC9-C6B8-4D12-8D80-3B8C19294D96}">
      <dgm:prSet phldrT="[Text]"/>
      <dgm:spPr>
        <a:solidFill>
          <a:schemeClr val="accent6">
            <a:lumMod val="40000"/>
            <a:lumOff val="60000"/>
          </a:schemeClr>
        </a:solidFill>
      </dgm:spPr>
      <dgm:t>
        <a:bodyPr/>
        <a:lstStyle/>
        <a:p>
          <a:r>
            <a:rPr lang="en-US" dirty="0">
              <a:solidFill>
                <a:schemeClr val="tx1"/>
              </a:solidFill>
            </a:rPr>
            <a:t>Support Coordinator Team</a:t>
          </a:r>
          <a:endParaRPr lang="en-US" dirty="0"/>
        </a:p>
      </dgm:t>
    </dgm:pt>
    <dgm:pt modelId="{E3E67161-CADD-4013-A8B4-1FA03453A540}" type="parTrans" cxnId="{66C6C31C-514F-4A41-9B2A-82702E9B6CD4}">
      <dgm:prSet/>
      <dgm:spPr/>
      <dgm:t>
        <a:bodyPr/>
        <a:lstStyle/>
        <a:p>
          <a:endParaRPr lang="en-US"/>
        </a:p>
      </dgm:t>
    </dgm:pt>
    <dgm:pt modelId="{B79DD5E4-F543-468A-8261-681246CCC4EC}" type="sibTrans" cxnId="{66C6C31C-514F-4A41-9B2A-82702E9B6CD4}">
      <dgm:prSet/>
      <dgm:spPr/>
      <dgm:t>
        <a:bodyPr/>
        <a:lstStyle/>
        <a:p>
          <a:endParaRPr lang="en-US"/>
        </a:p>
      </dgm:t>
    </dgm:pt>
    <dgm:pt modelId="{C1748D22-A100-4826-AEB7-8B6859DEE882}">
      <dgm:prSet phldrT="[Text]"/>
      <dgm:spPr>
        <a:solidFill>
          <a:schemeClr val="accent6">
            <a:lumMod val="60000"/>
            <a:lumOff val="40000"/>
          </a:schemeClr>
        </a:solidFill>
      </dgm:spPr>
      <dgm:t>
        <a:bodyPr/>
        <a:lstStyle/>
        <a:p>
          <a:r>
            <a:rPr lang="en-US" dirty="0">
              <a:solidFill>
                <a:schemeClr val="tx1"/>
              </a:solidFill>
            </a:rPr>
            <a:t>Service Design Team</a:t>
          </a:r>
          <a:endParaRPr lang="en-US" dirty="0"/>
        </a:p>
      </dgm:t>
    </dgm:pt>
    <dgm:pt modelId="{28B1B423-5888-42FD-B9DE-4A4866ABB1DC}" type="parTrans" cxnId="{0BB84EAB-379F-4670-8E59-514AB743578F}">
      <dgm:prSet/>
      <dgm:spPr/>
      <dgm:t>
        <a:bodyPr/>
        <a:lstStyle/>
        <a:p>
          <a:endParaRPr lang="en-US"/>
        </a:p>
      </dgm:t>
    </dgm:pt>
    <dgm:pt modelId="{882C54AD-BC13-4A8A-944E-0F7F3755895D}" type="sibTrans" cxnId="{0BB84EAB-379F-4670-8E59-514AB743578F}">
      <dgm:prSet/>
      <dgm:spPr/>
      <dgm:t>
        <a:bodyPr/>
        <a:lstStyle/>
        <a:p>
          <a:endParaRPr lang="en-US"/>
        </a:p>
      </dgm:t>
    </dgm:pt>
    <dgm:pt modelId="{D8369743-15BA-4D71-B77A-47930CBEB82F}" type="pres">
      <dgm:prSet presAssocID="{8A1847A8-5E83-4D1A-8A1A-1D166B78DC16}" presName="composite" presStyleCnt="0">
        <dgm:presLayoutVars>
          <dgm:chMax val="1"/>
          <dgm:dir/>
          <dgm:resizeHandles val="exact"/>
        </dgm:presLayoutVars>
      </dgm:prSet>
      <dgm:spPr/>
    </dgm:pt>
    <dgm:pt modelId="{8C39797A-52EB-4374-9349-4BE5DAD64B41}" type="pres">
      <dgm:prSet presAssocID="{F8A8C431-BC03-495D-B99B-A8FF80CD98A8}" presName="roof" presStyleLbl="dkBgShp" presStyleIdx="0" presStyleCnt="2" custLinFactNeighborX="-281" custLinFactNeighborY="-22786"/>
      <dgm:spPr/>
    </dgm:pt>
    <dgm:pt modelId="{58A93A69-D4F7-4820-8062-8F25D2144356}" type="pres">
      <dgm:prSet presAssocID="{F8A8C431-BC03-495D-B99B-A8FF80CD98A8}" presName="pillars" presStyleCnt="0"/>
      <dgm:spPr/>
    </dgm:pt>
    <dgm:pt modelId="{38C2A00C-5117-474B-B18F-1C143D127F5D}" type="pres">
      <dgm:prSet presAssocID="{F8A8C431-BC03-495D-B99B-A8FF80CD98A8}" presName="pillar1" presStyleLbl="node1" presStyleIdx="0" presStyleCnt="3">
        <dgm:presLayoutVars>
          <dgm:bulletEnabled val="1"/>
        </dgm:presLayoutVars>
      </dgm:prSet>
      <dgm:spPr/>
    </dgm:pt>
    <dgm:pt modelId="{947E969C-8746-45D5-BDD7-C36FD127B82A}" type="pres">
      <dgm:prSet presAssocID="{2AD22AC9-C6B8-4D12-8D80-3B8C19294D96}" presName="pillarX" presStyleLbl="node1" presStyleIdx="1" presStyleCnt="3">
        <dgm:presLayoutVars>
          <dgm:bulletEnabled val="1"/>
        </dgm:presLayoutVars>
      </dgm:prSet>
      <dgm:spPr/>
    </dgm:pt>
    <dgm:pt modelId="{4A60C081-D13B-4E81-87E1-E3116A511CF0}" type="pres">
      <dgm:prSet presAssocID="{C1748D22-A100-4826-AEB7-8B6859DEE882}" presName="pillarX" presStyleLbl="node1" presStyleIdx="2" presStyleCnt="3">
        <dgm:presLayoutVars>
          <dgm:bulletEnabled val="1"/>
        </dgm:presLayoutVars>
      </dgm:prSet>
      <dgm:spPr/>
    </dgm:pt>
    <dgm:pt modelId="{2CCA973C-8822-476C-BB11-42B44AEF81B5}" type="pres">
      <dgm:prSet presAssocID="{F8A8C431-BC03-495D-B99B-A8FF80CD98A8}" presName="base" presStyleLbl="dkBgShp" presStyleIdx="1" presStyleCnt="2"/>
      <dgm:spPr>
        <a:solidFill>
          <a:schemeClr val="accent6">
            <a:lumMod val="75000"/>
          </a:schemeClr>
        </a:solidFill>
      </dgm:spPr>
    </dgm:pt>
  </dgm:ptLst>
  <dgm:cxnLst>
    <dgm:cxn modelId="{66C6C31C-514F-4A41-9B2A-82702E9B6CD4}" srcId="{F8A8C431-BC03-495D-B99B-A8FF80CD98A8}" destId="{2AD22AC9-C6B8-4D12-8D80-3B8C19294D96}" srcOrd="1" destOrd="0" parTransId="{E3E67161-CADD-4013-A8B4-1FA03453A540}" sibTransId="{B79DD5E4-F543-468A-8261-681246CCC4EC}"/>
    <dgm:cxn modelId="{7EF76D1D-E5F1-4C42-8AAD-42AAAB4F3214}" srcId="{8A1847A8-5E83-4D1A-8A1A-1D166B78DC16}" destId="{F8A8C431-BC03-495D-B99B-A8FF80CD98A8}" srcOrd="0" destOrd="0" parTransId="{483A60FA-BDD8-4AFE-8FCB-7930A3A695A8}" sibTransId="{27020333-B9DF-48AE-AD1D-710CF5A1549F}"/>
    <dgm:cxn modelId="{A649B541-9A60-490C-A2E0-AF0C46A70820}" type="presOf" srcId="{F8A8C431-BC03-495D-B99B-A8FF80CD98A8}" destId="{8C39797A-52EB-4374-9349-4BE5DAD64B41}" srcOrd="0" destOrd="0" presId="urn:microsoft.com/office/officeart/2005/8/layout/hList3"/>
    <dgm:cxn modelId="{15DAB958-D83C-4102-9A30-38CF15E1D3C6}" type="presOf" srcId="{8A1847A8-5E83-4D1A-8A1A-1D166B78DC16}" destId="{D8369743-15BA-4D71-B77A-47930CBEB82F}" srcOrd="0" destOrd="0" presId="urn:microsoft.com/office/officeart/2005/8/layout/hList3"/>
    <dgm:cxn modelId="{6D3EA896-4177-4195-8F40-69F0779C6971}" type="presOf" srcId="{C1748D22-A100-4826-AEB7-8B6859DEE882}" destId="{4A60C081-D13B-4E81-87E1-E3116A511CF0}" srcOrd="0" destOrd="0" presId="urn:microsoft.com/office/officeart/2005/8/layout/hList3"/>
    <dgm:cxn modelId="{E851979F-2361-456F-AE05-F1F026989200}" srcId="{F8A8C431-BC03-495D-B99B-A8FF80CD98A8}" destId="{30B84FBA-5514-4F0C-BEBC-9E5D896D81E6}" srcOrd="0" destOrd="0" parTransId="{F8A176DA-7EF4-4D68-B6A2-726EBADF5002}" sibTransId="{D7F41D88-6F61-498D-97F9-33C3C66B9C26}"/>
    <dgm:cxn modelId="{0BB84EAB-379F-4670-8E59-514AB743578F}" srcId="{F8A8C431-BC03-495D-B99B-A8FF80CD98A8}" destId="{C1748D22-A100-4826-AEB7-8B6859DEE882}" srcOrd="2" destOrd="0" parTransId="{28B1B423-5888-42FD-B9DE-4A4866ABB1DC}" sibTransId="{882C54AD-BC13-4A8A-944E-0F7F3755895D}"/>
    <dgm:cxn modelId="{B198DFBA-396D-4BBA-A39B-FE19FA2704FC}" type="presOf" srcId="{2AD22AC9-C6B8-4D12-8D80-3B8C19294D96}" destId="{947E969C-8746-45D5-BDD7-C36FD127B82A}" srcOrd="0" destOrd="0" presId="urn:microsoft.com/office/officeart/2005/8/layout/hList3"/>
    <dgm:cxn modelId="{DDDB63D3-EDA1-49D5-9AD6-6EA43BD0DD88}" type="presOf" srcId="{30B84FBA-5514-4F0C-BEBC-9E5D896D81E6}" destId="{38C2A00C-5117-474B-B18F-1C143D127F5D}" srcOrd="0" destOrd="0" presId="urn:microsoft.com/office/officeart/2005/8/layout/hList3"/>
    <dgm:cxn modelId="{B418600E-BE03-4C25-8CED-50D51DEA0371}" type="presParOf" srcId="{D8369743-15BA-4D71-B77A-47930CBEB82F}" destId="{8C39797A-52EB-4374-9349-4BE5DAD64B41}" srcOrd="0" destOrd="0" presId="urn:microsoft.com/office/officeart/2005/8/layout/hList3"/>
    <dgm:cxn modelId="{B6CD948B-AEF8-45DA-84C0-D9911C52D622}" type="presParOf" srcId="{D8369743-15BA-4D71-B77A-47930CBEB82F}" destId="{58A93A69-D4F7-4820-8062-8F25D2144356}" srcOrd="1" destOrd="0" presId="urn:microsoft.com/office/officeart/2005/8/layout/hList3"/>
    <dgm:cxn modelId="{8699A4A2-976D-43F9-A977-F1532FA2268B}" type="presParOf" srcId="{58A93A69-D4F7-4820-8062-8F25D2144356}" destId="{38C2A00C-5117-474B-B18F-1C143D127F5D}" srcOrd="0" destOrd="0" presId="urn:microsoft.com/office/officeart/2005/8/layout/hList3"/>
    <dgm:cxn modelId="{0AA29CB3-85FF-4667-A566-50D622E696B2}" type="presParOf" srcId="{58A93A69-D4F7-4820-8062-8F25D2144356}" destId="{947E969C-8746-45D5-BDD7-C36FD127B82A}" srcOrd="1" destOrd="0" presId="urn:microsoft.com/office/officeart/2005/8/layout/hList3"/>
    <dgm:cxn modelId="{7B5E1AC5-D5AD-458F-8E9A-4C053D5E5E27}" type="presParOf" srcId="{58A93A69-D4F7-4820-8062-8F25D2144356}" destId="{4A60C081-D13B-4E81-87E1-E3116A511CF0}" srcOrd="2" destOrd="0" presId="urn:microsoft.com/office/officeart/2005/8/layout/hList3"/>
    <dgm:cxn modelId="{DF2D8B3F-A9E0-4F0E-8266-C2DFDBFEF789}" type="presParOf" srcId="{D8369743-15BA-4D71-B77A-47930CBEB82F}" destId="{2CCA973C-8822-476C-BB11-42B44AEF81B5}"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9797A-52EB-4374-9349-4BE5DAD64B41}">
      <dsp:nvSpPr>
        <dsp:cNvPr id="0" name=""/>
        <dsp:cNvSpPr/>
      </dsp:nvSpPr>
      <dsp:spPr>
        <a:xfrm>
          <a:off x="0" y="0"/>
          <a:ext cx="8128000" cy="1258569"/>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State Management Team</a:t>
          </a:r>
        </a:p>
      </dsp:txBody>
      <dsp:txXfrm>
        <a:off x="0" y="0"/>
        <a:ext cx="8128000" cy="1258569"/>
      </dsp:txXfrm>
    </dsp:sp>
    <dsp:sp modelId="{38C2A00C-5117-474B-B18F-1C143D127F5D}">
      <dsp:nvSpPr>
        <dsp:cNvPr id="0" name=""/>
        <dsp:cNvSpPr/>
      </dsp:nvSpPr>
      <dsp:spPr>
        <a:xfrm>
          <a:off x="3968" y="1258569"/>
          <a:ext cx="2706687" cy="2642996"/>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rgbClr val="000000"/>
            </a:solidFill>
          </a:endParaRPr>
        </a:p>
        <a:p>
          <a:pPr marL="0" lvl="0" indent="0" algn="ctr" defTabSz="1244600">
            <a:lnSpc>
              <a:spcPct val="90000"/>
            </a:lnSpc>
            <a:spcBef>
              <a:spcPct val="0"/>
            </a:spcBef>
            <a:spcAft>
              <a:spcPct val="35000"/>
            </a:spcAft>
            <a:buNone/>
          </a:pPr>
          <a:r>
            <a:rPr lang="en-US" sz="3800" kern="1200" dirty="0">
              <a:solidFill>
                <a:srgbClr val="000000"/>
              </a:solidFill>
            </a:rPr>
            <a:t>EASI Team</a:t>
          </a:r>
          <a:endParaRPr lang="en-US" sz="3800" kern="1200" dirty="0"/>
        </a:p>
      </dsp:txBody>
      <dsp:txXfrm>
        <a:off x="3968" y="1258569"/>
        <a:ext cx="2706687" cy="2642996"/>
      </dsp:txXfrm>
    </dsp:sp>
    <dsp:sp modelId="{947E969C-8746-45D5-BDD7-C36FD127B82A}">
      <dsp:nvSpPr>
        <dsp:cNvPr id="0" name=""/>
        <dsp:cNvSpPr/>
      </dsp:nvSpPr>
      <dsp:spPr>
        <a:xfrm>
          <a:off x="2710656" y="1258569"/>
          <a:ext cx="2706687" cy="2642996"/>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Support Coordinator Team</a:t>
          </a:r>
          <a:endParaRPr lang="en-US" sz="3800" kern="1200" dirty="0"/>
        </a:p>
      </dsp:txBody>
      <dsp:txXfrm>
        <a:off x="2710656" y="1258569"/>
        <a:ext cx="2706687" cy="2642996"/>
      </dsp:txXfrm>
    </dsp:sp>
    <dsp:sp modelId="{4A60C081-D13B-4E81-87E1-E3116A511CF0}">
      <dsp:nvSpPr>
        <dsp:cNvPr id="0" name=""/>
        <dsp:cNvSpPr/>
      </dsp:nvSpPr>
      <dsp:spPr>
        <a:xfrm>
          <a:off x="5417343" y="1258569"/>
          <a:ext cx="2706687" cy="264299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Service Design Team</a:t>
          </a:r>
          <a:endParaRPr lang="en-US" sz="3800" kern="1200" dirty="0"/>
        </a:p>
      </dsp:txBody>
      <dsp:txXfrm>
        <a:off x="5417343" y="1258569"/>
        <a:ext cx="2706687" cy="2642996"/>
      </dsp:txXfrm>
    </dsp:sp>
    <dsp:sp modelId="{2CCA973C-8822-476C-BB11-42B44AEF81B5}">
      <dsp:nvSpPr>
        <dsp:cNvPr id="0" name=""/>
        <dsp:cNvSpPr/>
      </dsp:nvSpPr>
      <dsp:spPr>
        <a:xfrm>
          <a:off x="0" y="3901566"/>
          <a:ext cx="8128000" cy="293666"/>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555A35B-8228-4FD6-BF3D-32C6E4566C95}" type="datetimeFigureOut">
              <a:rPr lang="en-US" smtClean="0"/>
              <a:t>7/12/2019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98008F-DB08-4554-A422-21F93A4BCC90}" type="slidenum">
              <a:rPr lang="en-US" smtClean="0"/>
              <a:t>‹#›</a:t>
            </a:fld>
            <a:endParaRPr lang="en-US"/>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4</a:t>
            </a:fld>
            <a:endParaRPr lang="en-US"/>
          </a:p>
        </p:txBody>
      </p:sp>
    </p:spTree>
    <p:extLst>
      <p:ext uri="{BB962C8B-B14F-4D97-AF65-F5344CB8AC3E}">
        <p14:creationId xmlns:p14="http://schemas.microsoft.com/office/powerpoint/2010/main" val="159997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20</a:t>
            </a:fld>
            <a:endParaRPr lang="en-US"/>
          </a:p>
        </p:txBody>
      </p:sp>
    </p:spTree>
    <p:extLst>
      <p:ext uri="{BB962C8B-B14F-4D97-AF65-F5344CB8AC3E}">
        <p14:creationId xmlns:p14="http://schemas.microsoft.com/office/powerpoint/2010/main" val="50911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21</a:t>
            </a:fld>
            <a:endParaRPr lang="en-US"/>
          </a:p>
        </p:txBody>
      </p:sp>
    </p:spTree>
    <p:extLst>
      <p:ext uri="{BB962C8B-B14F-4D97-AF65-F5344CB8AC3E}">
        <p14:creationId xmlns:p14="http://schemas.microsoft.com/office/powerpoint/2010/main" val="135974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22</a:t>
            </a:fld>
            <a:endParaRPr lang="en-US"/>
          </a:p>
        </p:txBody>
      </p:sp>
    </p:spTree>
    <p:extLst>
      <p:ext uri="{BB962C8B-B14F-4D97-AF65-F5344CB8AC3E}">
        <p14:creationId xmlns:p14="http://schemas.microsoft.com/office/powerpoint/2010/main" val="183223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23</a:t>
            </a:fld>
            <a:endParaRPr lang="en-US"/>
          </a:p>
        </p:txBody>
      </p:sp>
    </p:spTree>
    <p:extLst>
      <p:ext uri="{BB962C8B-B14F-4D97-AF65-F5344CB8AC3E}">
        <p14:creationId xmlns:p14="http://schemas.microsoft.com/office/powerpoint/2010/main" val="30780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9</a:t>
            </a:fld>
            <a:endParaRPr lang="en-US"/>
          </a:p>
        </p:txBody>
      </p:sp>
    </p:spTree>
    <p:extLst>
      <p:ext uri="{BB962C8B-B14F-4D97-AF65-F5344CB8AC3E}">
        <p14:creationId xmlns:p14="http://schemas.microsoft.com/office/powerpoint/2010/main" val="157984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12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10</a:t>
            </a:fld>
            <a:endParaRPr lang="en-US"/>
          </a:p>
        </p:txBody>
      </p:sp>
    </p:spTree>
    <p:extLst>
      <p:ext uri="{BB962C8B-B14F-4D97-AF65-F5344CB8AC3E}">
        <p14:creationId xmlns:p14="http://schemas.microsoft.com/office/powerpoint/2010/main" val="245083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8008F-DB08-4554-A422-21F93A4BCC90}" type="slidenum">
              <a:rPr lang="en-US" smtClean="0"/>
              <a:t>12</a:t>
            </a:fld>
            <a:endParaRPr lang="en-US"/>
          </a:p>
        </p:txBody>
      </p:sp>
    </p:spTree>
    <p:extLst>
      <p:ext uri="{BB962C8B-B14F-4D97-AF65-F5344CB8AC3E}">
        <p14:creationId xmlns:p14="http://schemas.microsoft.com/office/powerpoint/2010/main" val="291923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8008F-DB08-4554-A422-21F93A4BCC90}" type="slidenum">
              <a:rPr lang="en-US" smtClean="0"/>
              <a:t>13</a:t>
            </a:fld>
            <a:endParaRPr lang="en-US"/>
          </a:p>
        </p:txBody>
      </p:sp>
    </p:spTree>
    <p:extLst>
      <p:ext uri="{BB962C8B-B14F-4D97-AF65-F5344CB8AC3E}">
        <p14:creationId xmlns:p14="http://schemas.microsoft.com/office/powerpoint/2010/main" val="148879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15</a:t>
            </a:fld>
            <a:endParaRPr lang="en-US"/>
          </a:p>
        </p:txBody>
      </p:sp>
    </p:spTree>
    <p:extLst>
      <p:ext uri="{BB962C8B-B14F-4D97-AF65-F5344CB8AC3E}">
        <p14:creationId xmlns:p14="http://schemas.microsoft.com/office/powerpoint/2010/main" val="161423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16</a:t>
            </a:fld>
            <a:endParaRPr lang="en-US"/>
          </a:p>
        </p:txBody>
      </p:sp>
    </p:spTree>
    <p:extLst>
      <p:ext uri="{BB962C8B-B14F-4D97-AF65-F5344CB8AC3E}">
        <p14:creationId xmlns:p14="http://schemas.microsoft.com/office/powerpoint/2010/main" val="195342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17</a:t>
            </a:fld>
            <a:endParaRPr lang="en-US"/>
          </a:p>
        </p:txBody>
      </p:sp>
    </p:spTree>
    <p:extLst>
      <p:ext uri="{BB962C8B-B14F-4D97-AF65-F5344CB8AC3E}">
        <p14:creationId xmlns:p14="http://schemas.microsoft.com/office/powerpoint/2010/main" val="279872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19</a:t>
            </a:fld>
            <a:endParaRPr lang="en-US"/>
          </a:p>
        </p:txBody>
      </p:sp>
    </p:spTree>
    <p:extLst>
      <p:ext uri="{BB962C8B-B14F-4D97-AF65-F5344CB8AC3E}">
        <p14:creationId xmlns:p14="http://schemas.microsoft.com/office/powerpoint/2010/main" val="2902006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031346" y="5429892"/>
            <a:ext cx="5591048" cy="940126"/>
            <a:chOff x="6031346" y="5429892"/>
            <a:chExt cx="5591048" cy="940126"/>
          </a:xfrm>
        </p:grpSpPr>
        <p:sp>
          <p:nvSpPr>
            <p:cNvPr id="14" name="TextBox 13" descr="2017 Leadership Conference logo"/>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54736" y="479729"/>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ctrTitle"/>
          </p:nvPr>
        </p:nvSpPr>
        <p:spPr>
          <a:xfrm>
            <a:off x="558810" y="480047"/>
            <a:ext cx="11073687" cy="2899602"/>
          </a:xfrm>
          <a:noFill/>
          <a:ln>
            <a:noFill/>
          </a:ln>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27314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9426763E-ACF2-4BC8-B885-E5E05F59DF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FE2B50-7D7B-48B4-A19D-EA03E39D3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50474B2D-8853-431E-BB1B-493B704CB6F9}"/>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2F9536F9-EC52-49B6-AE3A-8381D99DAEA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7950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chemeClr val="accent5"/>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2659A0B3-D479-4832-A984-294F79F882F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07F0FC1-C94E-4BEE-BA06-01FE1947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B2579EC5-351C-419A-9AB3-F5C9A4AA0DBD}"/>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D08A6658-840A-4425-82B9-6023F4752B31}"/>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09243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A7CC-61E2-4892-9B7C-2B3E2BE30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94E75-3874-4976-B524-7E8A0386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DC23D-08C8-48BC-9FFE-ED538897779D}"/>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A7AA053A-0860-4F20-BB0E-BE1F8679B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DCD54-0873-4950-9E10-C3CA4884AB04}"/>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328633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6CA-787C-4439-823D-097B86D3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C938-AEE8-4374-AFA9-4301B646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7446-9F37-4E63-A0DD-26A33B8E8343}"/>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2B8A1773-6286-4634-B4CC-6BBF6B28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D039B-7A68-49BD-88A7-3989C4062F10}"/>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8098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035-D618-4510-83F1-3E94ECD09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E9C75-3D0E-422D-AE21-94D564BF8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2FF63-ED34-42E5-A4CA-7A8C3847D0D4}"/>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824C5A51-AFF0-40BA-AC1B-51E06022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A56B-5B6D-48A9-833E-5074E7338AB2}"/>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7307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8EEC-D787-4B8A-8BEE-ACD9CD16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7C586-E5A2-4365-9028-F63F15DD7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29390-22EF-4EC6-953F-4C2962BEA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AA41-5688-40B2-B1C4-5AB4864B45FE}"/>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6" name="Footer Placeholder 5">
            <a:extLst>
              <a:ext uri="{FF2B5EF4-FFF2-40B4-BE49-F238E27FC236}">
                <a16:creationId xmlns:a16="http://schemas.microsoft.com/office/drawing/2014/main" id="{7E5DC685-8F8E-4800-AC3F-801F6094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43653-8978-4264-8CDC-1D4720B9AD3C}"/>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7829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09A-1372-42A5-A44B-1B6532EA8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F8A5E-D317-43EF-855A-FB5D283F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D62379-EEA7-48FD-9C36-0FD98F504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622F-B26E-4BFB-BF7C-94716A3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0F7A-7F46-41D5-A996-EF7B7F453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99E01-5185-451A-831F-A2B4DC524F7D}"/>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8" name="Footer Placeholder 7">
            <a:extLst>
              <a:ext uri="{FF2B5EF4-FFF2-40B4-BE49-F238E27FC236}">
                <a16:creationId xmlns:a16="http://schemas.microsoft.com/office/drawing/2014/main" id="{8311B748-115A-4F63-956C-57E25B70D8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1DCA2-6EE8-40A1-979B-1BC3016EA5C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67097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BE18-87BB-416D-80AA-7B799F51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C6274-CBA7-4637-806D-C07D6D1AFFF4}"/>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4" name="Footer Placeholder 3">
            <a:extLst>
              <a:ext uri="{FF2B5EF4-FFF2-40B4-BE49-F238E27FC236}">
                <a16:creationId xmlns:a16="http://schemas.microsoft.com/office/drawing/2014/main" id="{5D1EAB10-E7BB-4119-8432-745587792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A25B0-44A7-434F-8D44-543A14DBDC6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58412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FC096-68EA-4D6D-8C3D-843B7A005D66}"/>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3" name="Footer Placeholder 2">
            <a:extLst>
              <a:ext uri="{FF2B5EF4-FFF2-40B4-BE49-F238E27FC236}">
                <a16:creationId xmlns:a16="http://schemas.microsoft.com/office/drawing/2014/main" id="{0843DFE6-76B9-488D-8EBB-6BB37EF22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83210-9581-4661-BDCD-7F5A4FC5DCD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11919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6A4-6AF8-463B-BC1E-E1982858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F9B-1CB9-409D-B848-2251B4F79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E9540-FA0D-4707-911B-C3DC657D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A11C4-25DD-46E3-82DC-9836C9FAE0B2}"/>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6" name="Footer Placeholder 5">
            <a:extLst>
              <a:ext uri="{FF2B5EF4-FFF2-40B4-BE49-F238E27FC236}">
                <a16:creationId xmlns:a16="http://schemas.microsoft.com/office/drawing/2014/main" id="{B607CCFF-4370-483D-969F-039598111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5CAD5-2473-4174-93C9-C001C00A328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4990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grpSp>
        <p:nvGrpSpPr>
          <p:cNvPr id="22" name="Group 21"/>
          <p:cNvGrpSpPr/>
          <p:nvPr userDrawn="1"/>
        </p:nvGrpSpPr>
        <p:grpSpPr>
          <a:xfrm>
            <a:off x="528095" y="6115052"/>
            <a:ext cx="11540774" cy="697840"/>
            <a:chOff x="589925" y="6082045"/>
            <a:chExt cx="11478753" cy="729741"/>
          </a:xfrm>
        </p:grpSpPr>
        <p:sp>
          <p:nvSpPr>
            <p:cNvPr id="8" name="TextBox 7" descr="2017 Leadership conference logo with two decorate rainbow bars to left of the logo"/>
            <p:cNvSpPr txBox="1"/>
            <p:nvPr userDrawn="1"/>
          </p:nvSpPr>
          <p:spPr>
            <a:xfrm>
              <a:off x="6127910" y="6384520"/>
              <a:ext cx="5250891" cy="418401"/>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95043" y="6516903"/>
              <a:ext cx="5638811" cy="40099"/>
            </a:xfrm>
            <a:prstGeom prst="rect">
              <a:avLst/>
            </a:prstGeom>
          </p:spPr>
        </p:pic>
        <p:pic>
          <p:nvPicPr>
            <p:cNvPr id="11" name="Picture 10"/>
            <p:cNvPicPr>
              <a:picLocks noChangeAspect="1"/>
            </p:cNvPicPr>
            <p:nvPr userDrawn="1"/>
          </p:nvPicPr>
          <p:blipFill>
            <a:blip r:embed="rId3"/>
            <a:stretch>
              <a:fillRect/>
            </a:stretch>
          </p:blipFill>
          <p:spPr>
            <a:xfrm flipV="1">
              <a:off x="589925" y="6637239"/>
              <a:ext cx="5638811" cy="40095"/>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AC0-F606-47B1-9067-FF873380A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98FD-CE06-4B0A-9765-96AA4108B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A44C2-20F8-4891-9CA9-EFBD0298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D6219-2EC3-429E-8984-2E2317902E1F}"/>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6" name="Footer Placeholder 5">
            <a:extLst>
              <a:ext uri="{FF2B5EF4-FFF2-40B4-BE49-F238E27FC236}">
                <a16:creationId xmlns:a16="http://schemas.microsoft.com/office/drawing/2014/main" id="{97EA6BBA-EC83-4097-8FA4-F8C3C57A4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75EDD-EA70-4925-8040-97C6437F881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57838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147-8E2D-40D5-AB81-58E956D06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F878A-67E6-4DCF-A197-2CEC2997F3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1C96-0F87-424D-A67B-31FD551F244F}"/>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9860AAC7-CC18-45A9-9B12-670D50145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1BCFB-355B-41EF-AE5C-45EC417843F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088598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E240-3A99-4E44-BF11-13E6D2CEE7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B1D3A-B8DD-4381-B6D1-331932D71D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0FC4-C80F-4450-A456-B1E0553CFDAC}"/>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77F50D3A-465B-4016-94F2-E327D9EA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A2A9-42E2-4B4D-B8C7-C0ECA382C4F5}"/>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8836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19498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17D87E26-A4AC-48B2-822F-945591A26D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940426-5993-4BDC-A247-B84D21CD3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2A6B1B56-9A75-4170-ADAC-203023128E42}"/>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EEE4DEFF-D3ED-4D79-A579-27EE89356900}"/>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1289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5"/>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8" name="TextBox 17" descr="2017 Leadership conference logo with two decorate rainbow bars to left of the logo">
            <a:extLst>
              <a:ext uri="{FF2B5EF4-FFF2-40B4-BE49-F238E27FC236}">
                <a16:creationId xmlns:a16="http://schemas.microsoft.com/office/drawing/2014/main" id="{E7DCB8B3-877B-4F37-8C98-DF58A08CB21C}"/>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D8C2911-732D-4130-BC60-8AC587956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20" name="Picture 19">
            <a:extLst>
              <a:ext uri="{FF2B5EF4-FFF2-40B4-BE49-F238E27FC236}">
                <a16:creationId xmlns:a16="http://schemas.microsoft.com/office/drawing/2014/main" id="{EA82E416-2B40-46AF-8102-7944037E659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21" name="Picture 20">
            <a:extLst>
              <a:ext uri="{FF2B5EF4-FFF2-40B4-BE49-F238E27FC236}">
                <a16:creationId xmlns:a16="http://schemas.microsoft.com/office/drawing/2014/main" id="{FB2F23A5-5665-44F6-9BD2-AB73FF78A09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7649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2" name="TextBox 11" descr="2017 Leadership conference logo with two decorate rainbow bars to left of the logo">
            <a:extLst>
              <a:ext uri="{FF2B5EF4-FFF2-40B4-BE49-F238E27FC236}">
                <a16:creationId xmlns:a16="http://schemas.microsoft.com/office/drawing/2014/main" id="{6B9ACFD8-DC67-4DB1-9A58-97D97C068A6D}"/>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172CCC1-C65B-4F16-A7D9-1D3678A22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4" name="Picture 13">
            <a:extLst>
              <a:ext uri="{FF2B5EF4-FFF2-40B4-BE49-F238E27FC236}">
                <a16:creationId xmlns:a16="http://schemas.microsoft.com/office/drawing/2014/main" id="{2686F78E-6D02-437C-9227-737F546D8438}"/>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5" name="Picture 14">
            <a:extLst>
              <a:ext uri="{FF2B5EF4-FFF2-40B4-BE49-F238E27FC236}">
                <a16:creationId xmlns:a16="http://schemas.microsoft.com/office/drawing/2014/main" id="{798783F4-E6E0-47E5-8B7D-65178EF5CE4A}"/>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6042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2" name="Title 1"/>
          <p:cNvSpPr>
            <a:spLocks noGrp="1"/>
          </p:cNvSpPr>
          <p:nvPr>
            <p:ph type="title"/>
          </p:nvPr>
        </p:nvSpPr>
        <p:spPr>
          <a:xfrm>
            <a:off x="838200" y="365125"/>
            <a:ext cx="10515600" cy="1033369"/>
          </a:xfrm>
        </p:spPr>
        <p:txBody>
          <a:bodyPr/>
          <a:lstStyle/>
          <a:p>
            <a:r>
              <a:rPr lang="en-US"/>
              <a:t>Click to edit Master title style</a:t>
            </a:r>
          </a:p>
        </p:txBody>
      </p:sp>
      <p:sp>
        <p:nvSpPr>
          <p:cNvPr id="11" name="TextBox 10" descr="2017 Leadership conference logo with two decorate rainbow bars to left of the logo">
            <a:extLst>
              <a:ext uri="{FF2B5EF4-FFF2-40B4-BE49-F238E27FC236}">
                <a16:creationId xmlns:a16="http://schemas.microsoft.com/office/drawing/2014/main" id="{9329E551-1B17-43B5-ACA0-512F60887F37}"/>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5A45DDE-AA77-4710-ABD7-5554314FC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3" name="Picture 12">
            <a:extLst>
              <a:ext uri="{FF2B5EF4-FFF2-40B4-BE49-F238E27FC236}">
                <a16:creationId xmlns:a16="http://schemas.microsoft.com/office/drawing/2014/main" id="{A1D5850C-C563-4ADC-A5D5-E804EFB19CA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4" name="Picture 13">
            <a:extLst>
              <a:ext uri="{FF2B5EF4-FFF2-40B4-BE49-F238E27FC236}">
                <a16:creationId xmlns:a16="http://schemas.microsoft.com/office/drawing/2014/main" id="{96D9931C-E613-443A-8A40-FD20563F11A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998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2848E537-3208-4828-A299-3E7B287DC158}"/>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671DC6-7EF5-41A7-BF43-D67D921AE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FAC144EB-C364-4A15-A218-97E2F3DE9E77}"/>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FE6A74D8-9399-409D-A640-825047073CB5}"/>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193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4" name="TextBox 13" descr="2017 Leadership conference logo with two decorate rainbow bars to left of the logo">
            <a:extLst>
              <a:ext uri="{FF2B5EF4-FFF2-40B4-BE49-F238E27FC236}">
                <a16:creationId xmlns:a16="http://schemas.microsoft.com/office/drawing/2014/main" id="{61CF0C18-B911-4E51-B7BE-13DE5B640D3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C3B694B-690F-44BD-9E68-450294879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6" name="Picture 15">
            <a:extLst>
              <a:ext uri="{FF2B5EF4-FFF2-40B4-BE49-F238E27FC236}">
                <a16:creationId xmlns:a16="http://schemas.microsoft.com/office/drawing/2014/main" id="{B19C86BB-F718-4477-8314-08C5F15EBE86}"/>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7" name="Picture 16">
            <a:extLst>
              <a:ext uri="{FF2B5EF4-FFF2-40B4-BE49-F238E27FC236}">
                <a16:creationId xmlns:a16="http://schemas.microsoft.com/office/drawing/2014/main" id="{9DBA1270-23CE-4257-9C30-64E31AD7BCC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681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7/12/2019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36993"/>
            <a:ext cx="12192000" cy="34198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60481"/>
            <a:ext cx="11082528" cy="2898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0A64-0AE3-495C-8680-443A25D7E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1ABAB-3EE8-45E5-9B29-334F29C65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1BA5-DFCA-45EB-95B3-C1B915A8D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704596A0-E7A3-491F-BC39-D20AE41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1A7C6-CE6C-44DB-8910-D15D8C624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729F-2414-494F-9894-24CCD64DCCE9}" type="slidenum">
              <a:rPr lang="en-US" smtClean="0"/>
              <a:t>‹#›</a:t>
            </a:fld>
            <a:endParaRPr lang="en-US"/>
          </a:p>
        </p:txBody>
      </p:sp>
    </p:spTree>
    <p:extLst>
      <p:ext uri="{BB962C8B-B14F-4D97-AF65-F5344CB8AC3E}">
        <p14:creationId xmlns:p14="http://schemas.microsoft.com/office/powerpoint/2010/main" val="95495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csso.org/sites/default/files/2017-10/2015PrincipalSupervisorStandardsFinal1272015.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amanda.waldroup@education.ky.gov" TargetMode="External"/><Relationship Id="rId2" Type="http://schemas.openxmlformats.org/officeDocument/2006/relationships/hyperlink" Target="mailto:eric.kloos@state.mn.us" TargetMode="External"/><Relationship Id="rId1" Type="http://schemas.openxmlformats.org/officeDocument/2006/relationships/slideLayout" Target="../slideLayouts/slideLayout2.xml"/><Relationship Id="rId6" Type="http://schemas.openxmlformats.org/officeDocument/2006/relationships/hyperlink" Target="mailto:jeff.diedrich@lakechain.org" TargetMode="External"/><Relationship Id="rId5" Type="http://schemas.openxmlformats.org/officeDocument/2006/relationships/hyperlink" Target="mailto:sawtell_w@cde.state.co.us" TargetMode="External"/><Relationship Id="rId4" Type="http://schemas.openxmlformats.org/officeDocument/2006/relationships/hyperlink" Target="mailto:julia.hartwig@dpi.wi.go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C4F5-DE45-40C8-8033-E0F2B3447AA4}"/>
              </a:ext>
            </a:extLst>
          </p:cNvPr>
          <p:cNvSpPr>
            <a:spLocks noGrp="1"/>
          </p:cNvSpPr>
          <p:nvPr>
            <p:ph type="ctrTitle"/>
          </p:nvPr>
        </p:nvSpPr>
        <p:spPr>
          <a:xfrm>
            <a:off x="554736" y="480051"/>
            <a:ext cx="11077761" cy="2899602"/>
          </a:xfrm>
        </p:spPr>
        <p:txBody>
          <a:bodyPr/>
          <a:lstStyle/>
          <a:p>
            <a:r>
              <a:rPr lang="en-US" dirty="0"/>
              <a:t>Doers Speak: SEAs Share Lessons from Using Implementation Science</a:t>
            </a:r>
          </a:p>
        </p:txBody>
      </p:sp>
      <p:sp>
        <p:nvSpPr>
          <p:cNvPr id="3" name="Subtitle 2">
            <a:extLst>
              <a:ext uri="{FF2B5EF4-FFF2-40B4-BE49-F238E27FC236}">
                <a16:creationId xmlns:a16="http://schemas.microsoft.com/office/drawing/2014/main" id="{C2DF99D8-0AAC-47DE-A95A-081897BD4EE4}"/>
              </a:ext>
            </a:extLst>
          </p:cNvPr>
          <p:cNvSpPr>
            <a:spLocks noGrp="1"/>
          </p:cNvSpPr>
          <p:nvPr>
            <p:ph type="subTitle" idx="1"/>
          </p:nvPr>
        </p:nvSpPr>
        <p:spPr>
          <a:xfrm>
            <a:off x="554736" y="3457715"/>
            <a:ext cx="11067352" cy="2033756"/>
          </a:xfrm>
        </p:spPr>
        <p:txBody>
          <a:bodyPr>
            <a:normAutofit fontScale="92500" lnSpcReduction="20000"/>
          </a:bodyPr>
          <a:lstStyle/>
          <a:p>
            <a:r>
              <a:rPr lang="en-US" dirty="0"/>
              <a:t>Eric </a:t>
            </a:r>
            <a:r>
              <a:rPr lang="en-US" dirty="0" err="1"/>
              <a:t>Kloos</a:t>
            </a:r>
            <a:r>
              <a:rPr lang="en-US" dirty="0"/>
              <a:t>, Minnesota Department of Education </a:t>
            </a:r>
          </a:p>
          <a:p>
            <a:r>
              <a:rPr lang="en-US" dirty="0"/>
              <a:t>Amanda </a:t>
            </a:r>
            <a:r>
              <a:rPr lang="en-US" dirty="0" err="1"/>
              <a:t>Waldroup</a:t>
            </a:r>
            <a:r>
              <a:rPr lang="en-US" dirty="0"/>
              <a:t>, Kentucky Department of Education </a:t>
            </a:r>
          </a:p>
          <a:p>
            <a:r>
              <a:rPr lang="en-US" dirty="0"/>
              <a:t>Julia Hartwig, Wisconsin Department of Public Instruction </a:t>
            </a:r>
          </a:p>
          <a:p>
            <a:r>
              <a:rPr lang="en-US" dirty="0"/>
              <a:t>Wendy </a:t>
            </a:r>
            <a:r>
              <a:rPr lang="en-US" dirty="0" err="1"/>
              <a:t>Sawtell</a:t>
            </a:r>
            <a:r>
              <a:rPr lang="en-US" dirty="0"/>
              <a:t>, Colorado Department of Education</a:t>
            </a:r>
          </a:p>
          <a:p>
            <a:r>
              <a:rPr lang="en-US" dirty="0"/>
              <a:t>Jeff Diedrich, Michigan Department of Education</a:t>
            </a:r>
          </a:p>
        </p:txBody>
      </p:sp>
      <p:sp>
        <p:nvSpPr>
          <p:cNvPr id="4" name="Slide Number Placeholder 3">
            <a:extLst>
              <a:ext uri="{FF2B5EF4-FFF2-40B4-BE49-F238E27FC236}">
                <a16:creationId xmlns:a16="http://schemas.microsoft.com/office/drawing/2014/main" id="{48247414-C83C-43AB-82FB-D5FD4BA9104F}"/>
              </a:ext>
            </a:extLst>
          </p:cNvPr>
          <p:cNvSpPr>
            <a:spLocks noGrp="1"/>
          </p:cNvSpPr>
          <p:nvPr>
            <p:ph type="sldNum" sz="quarter" idx="4"/>
          </p:nvPr>
        </p:nvSpPr>
        <p:spPr/>
        <p:txBody>
          <a:bodyPr/>
          <a:lstStyle/>
          <a:p>
            <a:fld id="{8B753B17-1229-47A4-BBB2-A02D5F84107F}" type="slidenum">
              <a:rPr lang="en-US" smtClean="0"/>
              <a:pPr/>
              <a:t>1</a:t>
            </a:fld>
            <a:endParaRPr lang="en-US" dirty="0"/>
          </a:p>
        </p:txBody>
      </p:sp>
    </p:spTree>
    <p:extLst>
      <p:ext uri="{BB962C8B-B14F-4D97-AF65-F5344CB8AC3E}">
        <p14:creationId xmlns:p14="http://schemas.microsoft.com/office/powerpoint/2010/main" val="1506360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Capacity Assessments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10</a:t>
            </a:fld>
            <a:endParaRPr lang="en-US" dirty="0"/>
          </a:p>
        </p:txBody>
      </p:sp>
      <p:sp>
        <p:nvSpPr>
          <p:cNvPr id="9" name="Rectangle 8">
            <a:extLst>
              <a:ext uri="{FF2B5EF4-FFF2-40B4-BE49-F238E27FC236}">
                <a16:creationId xmlns:a16="http://schemas.microsoft.com/office/drawing/2014/main" id="{7DAB5C77-83EA-AB41-8362-B963F1FD1D44}"/>
              </a:ext>
            </a:extLst>
          </p:cNvPr>
          <p:cNvSpPr/>
          <p:nvPr/>
        </p:nvSpPr>
        <p:spPr>
          <a:xfrm>
            <a:off x="8502731" y="448249"/>
            <a:ext cx="2766951" cy="1159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808AFF-DF00-DA44-B1BF-E6EB14EA75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04717" y="531375"/>
            <a:ext cx="2581839" cy="989814"/>
          </a:xfrm>
          <a:prstGeom prst="rect">
            <a:avLst/>
          </a:prstGeom>
        </p:spPr>
      </p:pic>
      <p:sp>
        <p:nvSpPr>
          <p:cNvPr id="3" name="TextBox 2">
            <a:extLst>
              <a:ext uri="{FF2B5EF4-FFF2-40B4-BE49-F238E27FC236}">
                <a16:creationId xmlns:a16="http://schemas.microsoft.com/office/drawing/2014/main" id="{389DA9BB-9C0A-1345-96EC-F400584DE20D}"/>
              </a:ext>
            </a:extLst>
          </p:cNvPr>
          <p:cNvSpPr txBox="1"/>
          <p:nvPr/>
        </p:nvSpPr>
        <p:spPr>
          <a:xfrm>
            <a:off x="838200" y="1833979"/>
            <a:ext cx="3337560" cy="4297680"/>
          </a:xfrm>
          <a:prstGeom prst="rect">
            <a:avLst/>
          </a:prstGeom>
          <a:solidFill>
            <a:srgbClr val="EC1C23"/>
          </a:solidFill>
        </p:spPr>
        <p:txBody>
          <a:bodyPr wrap="square" rtlCol="0">
            <a:spAutoFit/>
          </a:bodyPr>
          <a:lstStyle/>
          <a:p>
            <a:pPr algn="ctr">
              <a:spcAft>
                <a:spcPts val="600"/>
              </a:spcAft>
            </a:pPr>
            <a:r>
              <a:rPr lang="en-US" sz="2800" b="1" dirty="0">
                <a:solidFill>
                  <a:schemeClr val="bg1"/>
                </a:solidFill>
                <a:cs typeface="Arial" panose="020B0604020202020204" pitchFamily="34" charset="0"/>
              </a:rPr>
              <a:t>SEA</a:t>
            </a:r>
          </a:p>
          <a:p>
            <a:pPr algn="ctr"/>
            <a:r>
              <a:rPr lang="en-US" sz="2000" dirty="0">
                <a:solidFill>
                  <a:schemeClr val="bg1"/>
                </a:solidFill>
                <a:cs typeface="Arial Narrow" panose="020B0604020202020204" pitchFamily="34" charset="0"/>
              </a:rPr>
              <a:t>Change is occurring at a slower rate than anticipated</a:t>
            </a:r>
          </a:p>
          <a:p>
            <a:pPr algn="ctr"/>
            <a:endParaRPr lang="en-US" sz="2000" dirty="0">
              <a:solidFill>
                <a:schemeClr val="bg1"/>
              </a:solidFill>
              <a:cs typeface="Arial Narrow" panose="020B0604020202020204" pitchFamily="34" charset="0"/>
            </a:endParaRPr>
          </a:p>
          <a:p>
            <a:pPr algn="ctr"/>
            <a:r>
              <a:rPr lang="en-US" sz="2000" b="1" dirty="0">
                <a:solidFill>
                  <a:schemeClr val="bg1"/>
                </a:solidFill>
                <a:cs typeface="Arial Narrow" panose="020B0604020202020204" pitchFamily="34" charset="0"/>
              </a:rPr>
              <a:t>Leadership</a:t>
            </a:r>
          </a:p>
          <a:p>
            <a:pPr algn="ctr">
              <a:spcAft>
                <a:spcPts val="600"/>
              </a:spcAft>
            </a:pPr>
            <a:r>
              <a:rPr lang="en-US" sz="2000" b="1" dirty="0">
                <a:solidFill>
                  <a:schemeClr val="bg1"/>
                </a:solidFill>
                <a:cs typeface="Arial Narrow" panose="020B0604020202020204" pitchFamily="34" charset="0"/>
              </a:rPr>
              <a:t>56%</a:t>
            </a:r>
          </a:p>
          <a:p>
            <a:pPr algn="ctr"/>
            <a:r>
              <a:rPr lang="en-US" sz="2000" b="1" dirty="0">
                <a:solidFill>
                  <a:schemeClr val="bg1"/>
                </a:solidFill>
                <a:cs typeface="Arial Narrow" panose="020B0604020202020204" pitchFamily="34" charset="0"/>
              </a:rPr>
              <a:t>Infrastructure &amp; Resources</a:t>
            </a:r>
          </a:p>
          <a:p>
            <a:pPr algn="ctr">
              <a:spcAft>
                <a:spcPts val="600"/>
              </a:spcAft>
            </a:pPr>
            <a:r>
              <a:rPr lang="en-US" sz="2000" b="1" dirty="0">
                <a:solidFill>
                  <a:schemeClr val="bg1"/>
                </a:solidFill>
                <a:cs typeface="Arial Narrow" panose="020B0604020202020204" pitchFamily="34" charset="0"/>
              </a:rPr>
              <a:t>50%  </a:t>
            </a:r>
          </a:p>
          <a:p>
            <a:pPr algn="ctr"/>
            <a:r>
              <a:rPr lang="en-US" sz="2000" b="1" dirty="0">
                <a:solidFill>
                  <a:schemeClr val="bg1"/>
                </a:solidFill>
                <a:cs typeface="Arial Narrow" panose="020B0604020202020204" pitchFamily="34" charset="0"/>
              </a:rPr>
              <a:t>Communication &amp; Engagement</a:t>
            </a:r>
          </a:p>
          <a:p>
            <a:pPr algn="ctr"/>
            <a:r>
              <a:rPr lang="en-US" sz="2000" b="1" dirty="0">
                <a:solidFill>
                  <a:schemeClr val="bg1"/>
                </a:solidFill>
                <a:cs typeface="Arial Narrow" panose="020B0604020202020204" pitchFamily="34" charset="0"/>
              </a:rPr>
              <a:t>72% </a:t>
            </a:r>
          </a:p>
          <a:p>
            <a:endParaRPr lang="en-US" sz="2400" dirty="0"/>
          </a:p>
        </p:txBody>
      </p:sp>
      <p:sp>
        <p:nvSpPr>
          <p:cNvPr id="5" name="Rectangle 4">
            <a:extLst>
              <a:ext uri="{FF2B5EF4-FFF2-40B4-BE49-F238E27FC236}">
                <a16:creationId xmlns:a16="http://schemas.microsoft.com/office/drawing/2014/main" id="{0C7896AA-B765-D84A-A2D6-73B1A4AAFEDD}"/>
              </a:ext>
            </a:extLst>
          </p:cNvPr>
          <p:cNvSpPr/>
          <p:nvPr/>
        </p:nvSpPr>
        <p:spPr>
          <a:xfrm>
            <a:off x="4429392" y="1833980"/>
            <a:ext cx="3337560" cy="4293483"/>
          </a:xfrm>
          <a:prstGeom prst="rect">
            <a:avLst/>
          </a:prstGeom>
          <a:solidFill>
            <a:srgbClr val="09A04B"/>
          </a:solidFill>
        </p:spPr>
        <p:txBody>
          <a:bodyPr wrap="square">
            <a:spAutoFit/>
          </a:bodyPr>
          <a:lstStyle/>
          <a:p>
            <a:pPr algn="ctr">
              <a:spcAft>
                <a:spcPts val="600"/>
              </a:spcAft>
            </a:pPr>
            <a:r>
              <a:rPr lang="en-US" sz="2800" b="1" dirty="0">
                <a:solidFill>
                  <a:schemeClr val="bg1"/>
                </a:solidFill>
                <a:cs typeface="Arial" panose="020B0604020202020204" pitchFamily="34" charset="0"/>
              </a:rPr>
              <a:t>REGIONAL</a:t>
            </a:r>
          </a:p>
          <a:p>
            <a:pPr algn="ctr">
              <a:spcAft>
                <a:spcPts val="1200"/>
              </a:spcAft>
            </a:pPr>
            <a:r>
              <a:rPr lang="en-US" sz="2000" dirty="0">
                <a:solidFill>
                  <a:schemeClr val="bg1"/>
                </a:solidFill>
                <a:cs typeface="Arial" panose="020B0604020202020204" pitchFamily="34" charset="0"/>
              </a:rPr>
              <a:t>Change is occurring at anticipated rate</a:t>
            </a:r>
          </a:p>
          <a:p>
            <a:pPr algn="ctr">
              <a:spcAft>
                <a:spcPts val="1200"/>
              </a:spcAft>
            </a:pPr>
            <a:r>
              <a:rPr lang="en-US" sz="2000" dirty="0">
                <a:solidFill>
                  <a:schemeClr val="bg1"/>
                </a:solidFill>
                <a:cs typeface="Arial" panose="020B0604020202020204" pitchFamily="34" charset="0"/>
              </a:rPr>
              <a:t>Improvements noted in the Competency domain – Training and Fidelity, Data System for Decision-Making, and processes to support district implementation of EBPs  </a:t>
            </a:r>
          </a:p>
          <a:p>
            <a:pPr algn="ctr"/>
            <a:r>
              <a:rPr lang="en-US" sz="2000" dirty="0">
                <a:solidFill>
                  <a:schemeClr val="bg1"/>
                </a:solidFill>
                <a:cs typeface="Arial" panose="020B0604020202020204" pitchFamily="34" charset="0"/>
              </a:rPr>
              <a:t>Challenges include Leadership and Systems Intervention</a:t>
            </a:r>
          </a:p>
        </p:txBody>
      </p:sp>
      <p:sp>
        <p:nvSpPr>
          <p:cNvPr id="6" name="TextBox 5">
            <a:extLst>
              <a:ext uri="{FF2B5EF4-FFF2-40B4-BE49-F238E27FC236}">
                <a16:creationId xmlns:a16="http://schemas.microsoft.com/office/drawing/2014/main" id="{3990852E-8503-DF41-AAAA-30E8F807A515}"/>
              </a:ext>
            </a:extLst>
          </p:cNvPr>
          <p:cNvSpPr txBox="1"/>
          <p:nvPr/>
        </p:nvSpPr>
        <p:spPr>
          <a:xfrm>
            <a:off x="8020584" y="1833979"/>
            <a:ext cx="3333216" cy="4297680"/>
          </a:xfrm>
          <a:prstGeom prst="rect">
            <a:avLst/>
          </a:prstGeom>
          <a:solidFill>
            <a:srgbClr val="09A04B"/>
          </a:solidFill>
        </p:spPr>
        <p:txBody>
          <a:bodyPr wrap="square" rtlCol="0">
            <a:spAutoFit/>
          </a:bodyPr>
          <a:lstStyle/>
          <a:p>
            <a:pPr algn="ctr">
              <a:spcAft>
                <a:spcPts val="600"/>
              </a:spcAft>
            </a:pPr>
            <a:r>
              <a:rPr lang="en-US" sz="2800" b="1" dirty="0">
                <a:solidFill>
                  <a:schemeClr val="bg1"/>
                </a:solidFill>
                <a:cs typeface="Arial" panose="020B0604020202020204" pitchFamily="34" charset="0"/>
              </a:rPr>
              <a:t>DISTRICT</a:t>
            </a:r>
          </a:p>
          <a:p>
            <a:pPr algn="ctr"/>
            <a:r>
              <a:rPr lang="en-US" sz="2000" dirty="0">
                <a:solidFill>
                  <a:schemeClr val="bg1"/>
                </a:solidFill>
                <a:cs typeface="Arial" panose="020B0604020202020204" pitchFamily="34" charset="0"/>
              </a:rPr>
              <a:t>Change is occurring at anticipated rate</a:t>
            </a:r>
          </a:p>
          <a:p>
            <a:pPr algn="ctr"/>
            <a:endParaRPr lang="en-US" sz="2000" dirty="0">
              <a:solidFill>
                <a:schemeClr val="bg1"/>
              </a:solidFill>
              <a:cs typeface="Arial" panose="020B0604020202020204" pitchFamily="34" charset="0"/>
            </a:endParaRPr>
          </a:p>
          <a:p>
            <a:pPr algn="ctr"/>
            <a:r>
              <a:rPr lang="en-US" sz="2000" dirty="0">
                <a:solidFill>
                  <a:schemeClr val="bg1"/>
                </a:solidFill>
                <a:cs typeface="Arial" panose="020B0604020202020204" pitchFamily="34" charset="0"/>
              </a:rPr>
              <a:t>Improvements noted in Data System for Decision-Making, Leadership, &amp; Competency to Implement an EBP</a:t>
            </a:r>
          </a:p>
          <a:p>
            <a:pPr algn="ctr"/>
            <a:endParaRPr lang="en-US" sz="2000" dirty="0">
              <a:solidFill>
                <a:schemeClr val="bg1"/>
              </a:solidFill>
              <a:cs typeface="Arial" panose="020B0604020202020204" pitchFamily="34" charset="0"/>
            </a:endParaRPr>
          </a:p>
          <a:p>
            <a:pPr algn="ctr"/>
            <a:r>
              <a:rPr lang="en-US" sz="2000" dirty="0">
                <a:solidFill>
                  <a:schemeClr val="bg1"/>
                </a:solidFill>
                <a:cs typeface="Arial" panose="020B0604020202020204" pitchFamily="34" charset="0"/>
              </a:rPr>
              <a:t>Challenges largely focused around the process of Change</a:t>
            </a:r>
          </a:p>
        </p:txBody>
      </p:sp>
    </p:spTree>
    <p:extLst>
      <p:ext uri="{BB962C8B-B14F-4D97-AF65-F5344CB8AC3E}">
        <p14:creationId xmlns:p14="http://schemas.microsoft.com/office/powerpoint/2010/main" val="240687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Using Data for Implementation </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11</a:t>
            </a:fld>
            <a:endParaRPr lang="en-US" dirty="0"/>
          </a:p>
        </p:txBody>
      </p:sp>
      <p:grpSp>
        <p:nvGrpSpPr>
          <p:cNvPr id="5" name="Group 4" descr="The National Implementation Research Network's Forumula for Success: &#10;Usable Innovations times Effective Implementation Methods times Enabling Contexts equals, or leads to, Educationally Significant Outcomes.">
            <a:extLst>
              <a:ext uri="{FF2B5EF4-FFF2-40B4-BE49-F238E27FC236}">
                <a16:creationId xmlns:a16="http://schemas.microsoft.com/office/drawing/2014/main" id="{2F2DD098-4CD4-DC4C-91BD-073BE355F7D3}"/>
              </a:ext>
            </a:extLst>
          </p:cNvPr>
          <p:cNvGrpSpPr/>
          <p:nvPr/>
        </p:nvGrpSpPr>
        <p:grpSpPr>
          <a:xfrm>
            <a:off x="1079500" y="1870133"/>
            <a:ext cx="9893300" cy="4350305"/>
            <a:chOff x="1055900" y="1843002"/>
            <a:chExt cx="9955000" cy="4377439"/>
          </a:xfrm>
        </p:grpSpPr>
        <p:grpSp>
          <p:nvGrpSpPr>
            <p:cNvPr id="6" name="Group 11">
              <a:extLst>
                <a:ext uri="{FF2B5EF4-FFF2-40B4-BE49-F238E27FC236}">
                  <a16:creationId xmlns:a16="http://schemas.microsoft.com/office/drawing/2014/main" id="{E8B893A0-EDA3-5D47-ACF2-1EE97EDF4CDC}"/>
                </a:ext>
              </a:extLst>
            </p:cNvPr>
            <p:cNvGrpSpPr>
              <a:grpSpLocks/>
            </p:cNvGrpSpPr>
            <p:nvPr/>
          </p:nvGrpSpPr>
          <p:grpSpPr bwMode="auto">
            <a:xfrm>
              <a:off x="3385450" y="4315441"/>
              <a:ext cx="4191000" cy="1905000"/>
              <a:chOff x="1752600" y="4375150"/>
              <a:chExt cx="3352800" cy="1905000"/>
            </a:xfrm>
          </p:grpSpPr>
          <p:sp>
            <p:nvSpPr>
              <p:cNvPr id="12" name="Equal 6">
                <a:extLst>
                  <a:ext uri="{FF2B5EF4-FFF2-40B4-BE49-F238E27FC236}">
                    <a16:creationId xmlns:a16="http://schemas.microsoft.com/office/drawing/2014/main" id="{D5E85E4B-8D59-CE47-AEEF-ABA88989CBB9}"/>
                  </a:ext>
                </a:extLst>
              </p:cNvPr>
              <p:cNvSpPr>
                <a:spLocks/>
              </p:cNvSpPr>
              <p:nvPr/>
            </p:nvSpPr>
            <p:spPr bwMode="auto">
              <a:xfrm>
                <a:off x="1752600" y="4832350"/>
                <a:ext cx="914259" cy="914400"/>
              </a:xfrm>
              <a:custGeom>
                <a:avLst/>
                <a:gdLst>
                  <a:gd name="T0" fmla="*/ 120938 w 914400"/>
                  <a:gd name="T1" fmla="*/ 188366 h 914400"/>
                  <a:gd name="T2" fmla="*/ 791488 w 914400"/>
                  <a:gd name="T3" fmla="*/ 188366 h 914400"/>
                  <a:gd name="T4" fmla="*/ 791488 w 914400"/>
                  <a:gd name="T5" fmla="*/ 403433 h 914400"/>
                  <a:gd name="T6" fmla="*/ 120938 w 914400"/>
                  <a:gd name="T7" fmla="*/ 403433 h 914400"/>
                  <a:gd name="T8" fmla="*/ 120938 w 914400"/>
                  <a:gd name="T9" fmla="*/ 188366 h 914400"/>
                  <a:gd name="T10" fmla="*/ 120938 w 914400"/>
                  <a:gd name="T11" fmla="*/ 510967 h 914400"/>
                  <a:gd name="T12" fmla="*/ 791488 w 914400"/>
                  <a:gd name="T13" fmla="*/ 510967 h 914400"/>
                  <a:gd name="T14" fmla="*/ 791488 w 914400"/>
                  <a:gd name="T15" fmla="*/ 726034 h 914400"/>
                  <a:gd name="T16" fmla="*/ 120938 w 914400"/>
                  <a:gd name="T17" fmla="*/ 726034 h 914400"/>
                  <a:gd name="T18" fmla="*/ 120938 w 914400"/>
                  <a:gd name="T19" fmla="*/ 510967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4400"/>
                  <a:gd name="T31" fmla="*/ 0 h 914400"/>
                  <a:gd name="T32" fmla="*/ 914400 w 914400"/>
                  <a:gd name="T33" fmla="*/ 914400 h 914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4400" h="914400">
                    <a:moveTo>
                      <a:pt x="121204" y="188366"/>
                    </a:moveTo>
                    <a:lnTo>
                      <a:pt x="793196" y="188366"/>
                    </a:lnTo>
                    <a:lnTo>
                      <a:pt x="793196" y="403433"/>
                    </a:lnTo>
                    <a:lnTo>
                      <a:pt x="121204" y="403433"/>
                    </a:lnTo>
                    <a:lnTo>
                      <a:pt x="121204" y="188366"/>
                    </a:lnTo>
                    <a:close/>
                    <a:moveTo>
                      <a:pt x="121204" y="510967"/>
                    </a:moveTo>
                    <a:lnTo>
                      <a:pt x="793196" y="510967"/>
                    </a:lnTo>
                    <a:lnTo>
                      <a:pt x="793196" y="726034"/>
                    </a:lnTo>
                    <a:lnTo>
                      <a:pt x="121204" y="726034"/>
                    </a:lnTo>
                    <a:lnTo>
                      <a:pt x="121204" y="510967"/>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pitchFamily="34" charset="0"/>
                </a:endParaRPr>
              </a:p>
            </p:txBody>
          </p:sp>
          <p:sp>
            <p:nvSpPr>
              <p:cNvPr id="13" name="Rectangle 12">
                <a:extLst>
                  <a:ext uri="{FF2B5EF4-FFF2-40B4-BE49-F238E27FC236}">
                    <a16:creationId xmlns:a16="http://schemas.microsoft.com/office/drawing/2014/main" id="{A62C3569-1C8E-5846-B92D-DEAB94595A35}"/>
                  </a:ext>
                </a:extLst>
              </p:cNvPr>
              <p:cNvSpPr/>
              <p:nvPr/>
            </p:nvSpPr>
            <p:spPr>
              <a:xfrm>
                <a:off x="2666859" y="4375150"/>
                <a:ext cx="2438541" cy="1905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80000"/>
                    </a:solidFill>
                    <a:effectLst/>
                    <a:uLnTx/>
                    <a:uFillTx/>
                    <a:latin typeface="Calibri"/>
                    <a:ea typeface="ＭＳ Ｐゴシック" pitchFamily="-107" charset="-128"/>
                    <a:cs typeface="+mn-cs"/>
                  </a:rPr>
                  <a:t> </a:t>
                </a:r>
                <a:r>
                  <a:rPr kumimoji="0" lang="en-US" sz="2400" b="1" i="0" u="none" strike="noStrike" kern="1200" cap="none" spc="0" normalizeH="0" baseline="0" noProof="0" dirty="0">
                    <a:ln>
                      <a:noFill/>
                    </a:ln>
                    <a:solidFill>
                      <a:srgbClr val="002060"/>
                    </a:solidFill>
                    <a:effectLst/>
                    <a:uLnTx/>
                    <a:uFillTx/>
                    <a:latin typeface="Calibri"/>
                    <a:ea typeface="ＭＳ Ｐゴシック" pitchFamily="-107" charset="-128"/>
                    <a:cs typeface="+mn-cs"/>
                  </a:rPr>
                  <a:t>Educationally Significant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a:ea typeface="ＭＳ Ｐゴシック" pitchFamily="-10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2060"/>
                    </a:solidFill>
                    <a:effectLst/>
                    <a:uLnTx/>
                    <a:uFillTx/>
                    <a:latin typeface="Calibri"/>
                    <a:ea typeface="ＭＳ Ｐゴシック" pitchFamily="-107" charset="-128"/>
                    <a:cs typeface="+mn-cs"/>
                  </a:rPr>
                  <a:t>(Improved student outcomes)</a:t>
                </a:r>
              </a:p>
            </p:txBody>
          </p:sp>
        </p:grpSp>
        <p:sp>
          <p:nvSpPr>
            <p:cNvPr id="7" name="Rectangle 6">
              <a:extLst>
                <a:ext uri="{FF2B5EF4-FFF2-40B4-BE49-F238E27FC236}">
                  <a16:creationId xmlns:a16="http://schemas.microsoft.com/office/drawing/2014/main" id="{1E655E7F-E9E8-494F-9829-4AFFB8BE6862}"/>
                </a:ext>
              </a:extLst>
            </p:cNvPr>
            <p:cNvSpPr/>
            <p:nvPr/>
          </p:nvSpPr>
          <p:spPr bwMode="auto">
            <a:xfrm>
              <a:off x="1055900" y="1843002"/>
              <a:ext cx="2438400" cy="213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S PGothic" pitchFamily="34" charset="-128"/>
                  <a:cs typeface="+mn-cs"/>
                </a:rPr>
                <a:t>Usable Innovations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Calibri"/>
                  <a:ea typeface="MS PGothic" pitchFamily="34" charset="-128"/>
                  <a:cs typeface="+mn-cs"/>
                </a:rPr>
                <a:t>(Evidence-Based Practice)</a:t>
              </a:r>
            </a:p>
          </p:txBody>
        </p:sp>
        <p:sp>
          <p:nvSpPr>
            <p:cNvPr id="8" name="Rectangle 7">
              <a:extLst>
                <a:ext uri="{FF2B5EF4-FFF2-40B4-BE49-F238E27FC236}">
                  <a16:creationId xmlns:a16="http://schemas.microsoft.com/office/drawing/2014/main" id="{B80C431F-DB18-8C43-BB6C-12FC4F90F241}"/>
                </a:ext>
              </a:extLst>
            </p:cNvPr>
            <p:cNvSpPr/>
            <p:nvPr/>
          </p:nvSpPr>
          <p:spPr bwMode="auto">
            <a:xfrm>
              <a:off x="4800600" y="1843002"/>
              <a:ext cx="2514600" cy="2133600"/>
            </a:xfrm>
            <a:prstGeom prst="rect">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2060"/>
                  </a:solidFill>
                  <a:effectLst/>
                  <a:uLnTx/>
                  <a:uFillTx/>
                  <a:latin typeface="Calibri"/>
                  <a:ea typeface="MS PGothic" pitchFamily="34" charset="-128"/>
                  <a:cs typeface="+mn-cs"/>
                </a:rPr>
                <a:t>Effective Implementation methods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a:noFill/>
                </a:ln>
                <a:solidFill>
                  <a:srgbClr val="002060"/>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Calibri"/>
                  <a:ea typeface="MS PGothic" pitchFamily="34" charset="-128"/>
                  <a:cs typeface="+mn-cs"/>
                </a:rPr>
                <a:t>(Stages and Drivers)</a:t>
              </a:r>
            </a:p>
          </p:txBody>
        </p:sp>
        <p:sp>
          <p:nvSpPr>
            <p:cNvPr id="9" name="Multiply 1">
              <a:extLst>
                <a:ext uri="{FF2B5EF4-FFF2-40B4-BE49-F238E27FC236}">
                  <a16:creationId xmlns:a16="http://schemas.microsoft.com/office/drawing/2014/main" id="{901FBE40-ED80-964A-8442-F34C81006FCE}"/>
                </a:ext>
              </a:extLst>
            </p:cNvPr>
            <p:cNvSpPr>
              <a:spLocks/>
            </p:cNvSpPr>
            <p:nvPr/>
          </p:nvSpPr>
          <p:spPr bwMode="auto">
            <a:xfrm>
              <a:off x="3690250" y="2454781"/>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pitchFamily="34" charset="0"/>
              </a:endParaRPr>
            </a:p>
          </p:txBody>
        </p:sp>
        <p:sp>
          <p:nvSpPr>
            <p:cNvPr id="10" name="Rectangle 9">
              <a:extLst>
                <a:ext uri="{FF2B5EF4-FFF2-40B4-BE49-F238E27FC236}">
                  <a16:creationId xmlns:a16="http://schemas.microsoft.com/office/drawing/2014/main" id="{A266078E-5FA6-3F43-9A15-078EB6B36072}"/>
                </a:ext>
              </a:extLst>
            </p:cNvPr>
            <p:cNvSpPr/>
            <p:nvPr/>
          </p:nvSpPr>
          <p:spPr bwMode="auto">
            <a:xfrm>
              <a:off x="8496300" y="1843002"/>
              <a:ext cx="2514600" cy="2133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S PGothic" pitchFamily="34" charset="-128"/>
                  <a:cs typeface="+mn-cs"/>
                </a:rPr>
                <a:t>Enabling  Contexts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Calibri"/>
                  <a:ea typeface="MS PGothic" pitchFamily="34" charset="-128"/>
                  <a:cs typeface="+mn-cs"/>
                </a:rPr>
                <a:t>(Linking Teams &amp; Improvement Cycles)</a:t>
              </a:r>
              <a:r>
                <a:rPr kumimoji="0" lang="en-US" sz="2000" b="1" i="0" u="none" strike="noStrike" kern="1200" cap="none" spc="0" normalizeH="0" baseline="0" noProof="0" dirty="0">
                  <a:ln>
                    <a:noFill/>
                  </a:ln>
                  <a:solidFill>
                    <a:srgbClr val="002060"/>
                  </a:solidFill>
                  <a:effectLst/>
                  <a:uLnTx/>
                  <a:uFillTx/>
                  <a:latin typeface="Calibri"/>
                  <a:ea typeface="MS PGothic" pitchFamily="34" charset="-128"/>
                  <a:cs typeface="+mn-cs"/>
                </a:rPr>
                <a:t> </a:t>
              </a:r>
            </a:p>
          </p:txBody>
        </p:sp>
        <p:sp>
          <p:nvSpPr>
            <p:cNvPr id="11" name="Multiply 1">
              <a:extLst>
                <a:ext uri="{FF2B5EF4-FFF2-40B4-BE49-F238E27FC236}">
                  <a16:creationId xmlns:a16="http://schemas.microsoft.com/office/drawing/2014/main" id="{7E200D55-D2F4-104B-A8DA-9F8530C111E3}"/>
                </a:ext>
              </a:extLst>
            </p:cNvPr>
            <p:cNvSpPr>
              <a:spLocks/>
            </p:cNvSpPr>
            <p:nvPr/>
          </p:nvSpPr>
          <p:spPr bwMode="auto">
            <a:xfrm>
              <a:off x="7448550" y="2452605"/>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pitchFamily="34" charset="0"/>
              </a:endParaRPr>
            </a:p>
          </p:txBody>
        </p:sp>
      </p:grpSp>
      <p:pic>
        <p:nvPicPr>
          <p:cNvPr id="14" name="Picture 13">
            <a:extLst>
              <a:ext uri="{FF2B5EF4-FFF2-40B4-BE49-F238E27FC236}">
                <a16:creationId xmlns:a16="http://schemas.microsoft.com/office/drawing/2014/main" id="{2591B074-AD33-924C-BA0B-810590B9D94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3174" y="5572741"/>
            <a:ext cx="2390000" cy="668216"/>
          </a:xfrm>
          <a:prstGeom prst="rect">
            <a:avLst/>
          </a:prstGeom>
        </p:spPr>
      </p:pic>
    </p:spTree>
    <p:extLst>
      <p:ext uri="{BB962C8B-B14F-4D97-AF65-F5344CB8AC3E}">
        <p14:creationId xmlns:p14="http://schemas.microsoft.com/office/powerpoint/2010/main" val="153608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774875" y="360462"/>
            <a:ext cx="10515600" cy="1325563"/>
          </a:xfrm>
        </p:spPr>
        <p:txBody>
          <a:bodyPr/>
          <a:lstStyle/>
          <a:p>
            <a:r>
              <a:rPr lang="en-US" dirty="0"/>
              <a:t>Measuring the work and impact in Wisconsin      </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12</a:t>
            </a:fld>
            <a:endParaRPr lang="en-US" dirty="0"/>
          </a:p>
        </p:txBody>
      </p:sp>
      <p:sp>
        <p:nvSpPr>
          <p:cNvPr id="8" name="AutoShape 4" descr="data:image/png;base64,iVBORw0KGgoAAAANSUhEUgAAB64AAAPWCAYAAABQrrZcAAAgAElEQVR4Xuzdd7RVZd4n+IdLkqRYiCIqYBnKACZU1FJRQKkylGWZS0XErO+anuk1nWbWzDvdM2u6e3r16ume16yYqspYWmUsVNQyBygBMeccMCcyzPo977tvn3s4555zE+dy7+dZqxbC2eHZn73PqT+++/d7+qxdu3ZtMggQIECAAAECBAgQIECAAAECBAgQIECAAAECBAgQIECAQIME+giuGyTvtAQIECBAgAABAgQIECBAgAABAgQIECBAgAABAgQIECCQBQTXHgQCBAgQIECAAAECBAgQIECAAAECBAgQIECAAAECBAgQaKiA4Lqh/E5OgAABAgQIECBAgAABAgQIECBAgAABAgQIECBAgAABAoJrzwABAgQIECBAgAABAgQIECBAgAABAgQIECBAgAABAgQINFRAcN1QficnQIAAAQIECBAgQIAAAQIECBAgQIAAAQIECBAgQIAAAcG1Z4AAAQIECBAgQIAAAQIECBAgQIAAAQIECBAgQIAAAQIEGioguG4ov5MTIECAAAECBAgQIECAAAECBAgQIECAAAECBAgQIECAgODaM0CAAAECBAgQIECAAAECBAgQIECAAAECBAgQIECAAAECDRUQXDeU38kJECBAgAABAgQIECBAgAABAgQIECBAgAABAgQIECBAQHDtGSBAgAABAgQIECBAgAABAgQIECBAgAABAgQIECBAgACBhgoIrhvK7+QECBAgQIAAAQIECBAgQIAAAQIECBAgQIAAAQIECBAgILj2DBAgQIAAAQIECBAgQIAAAQIECBAgQIAAAQIECBAgQIBAQwUE1w3ld3ICBAgQIECAAAECBAgQIECAAAECBAgQIECAAAECBAgQEFx7BggQIECAAAECBAgQIECAAAECBAgQIECAAAECBAgQIECgoQKC64byOzkBAgQIECBAgAABAgQIECBAgAABAgQIECBAgAABAgQICK49AwQIECBAgAABAgQIECBAgAABAgQIECBAgAABAgQIECDQUAHBdUP5nZwAAQIECBAgQIAAAQIECBAgQIAAAQIECBAgQIAAAQIEBNeeAQIECBAgQIAAAQIECBAgQIAAAQIECBAgQIAAAQIECBBoqIDguqH8Tk6AAAECBAgQIECAAAECBAgQIECAAAECBAgQIECAAAECgmvPAAECBAgQIECAAAECBAgQIECAAAECBAgQIECAAAECBAg0VEBw3VB+JydAgAABAgQIECBAgAABAgQIECBAgAABAgQIECBAgAABwbVngAABAgQIECBAgAABAgQIECBAgAABAgQIECBAgAABAgQaKiC4bii/kxMgQIAAAQIECBAgQIAAAQIECBAgQIAAAQIECBAgQICA4NozQIAAAQIECBAgQIAAAQIECBAgQIAAAQIECBAgQIAAAQINFRBcN5TfyQkQIECAAAECBAgQIECAAAECBAgQIECAAAECBAgQIEBAcO0ZIECAAAECBAgQIECAAAECBAgQIECAAAECBAgQIECAAIGGCgiuG8rv5AQIECBAgAABAgQIECBAgAABAgQIECBAgAABAgQIECAguPYMECBAgAABAgQIECBAgAABAgQIECBAgAABAgQIECBAgEBDBQTXDeV3cgIECBAgQIAAAQIECBAgQIAAAQIECBAgQIAAAQIECBAQXHsGCBAgQIAAAQIECBAgQIAAAQIECBAgQIAAAQIECBAgQKChAoLrhvI7OQECBAgQIECAAAECBAgQIECAAAECBAgQIECAAAECBAgIrj0DBAgQIECAAAECBAgQIECAAAECBAgQIECAAAECBAgQINBQAcF1Q/mdnAABAgQIECBAgAABAgQIECBAgAABAgQIECBAgAABAgQE154BAgQIECBAgAABAgQIECBAgAABAgQIECBAgAABAgQIEGiogOC6ofxOToAAAQIECBAgQIAAAQIECBAgQIAAAQIECBAgQIAAAQKCa88AAQIECBAgQIAAAQIECBAgQIAAAQIECBAgQIAAAQIECDRUQHDdUH4nJ0CAAAECBAgQIECAAAECBAgQIECAAAECBAgQIECAAAHBtWeAAAECBAgQIECAAAECBAgQIECAAAECBAgQIECAAAECBBoqILhuKL+TEyBAgAABAgQIECBAgAABAgQIECBAgAABAgQIECBAgIDg2jNAgAABAgQIECBAgAABAgQIECBAgAABAgQIECBAgAABAg0VEFw3lN/JCRAgQIAAAQIECBAgQIAAAQIECBAgQIAAAQIECBAgQEBw7RkgQIAAAQIECBAgQIAAAQIECBAgQIAAAQIECBAgQIAAgYYKCK4byu/kBAgQIECAAAECBAgQIECAAAECBAgQIECAAAECBAgQICC49gwQIECAAAECBAgQIECAAAECBAgQIECAAAECBAgQIECAQEMFBNcN5XdyAgQIECBAgAABAgQIECBAgAABAgQIECBAgAABAgQIEBBcewYIECBAgAABAgQIECBAgAABAgQIECBAgAABAgQIECBAoKECguuG8js5AQIECBAgQIAAAQIECBAgQIAAAQIECBAgQIAAAQIECAiuPQMECBAgQIAAAQIECBAgQIAAAQIECBAgQIAAAQIECBAg0FABwXVD+Z2cAAECBAgQIECAAAECBAgQIECAAAECBAgQIECAAAECBATXngECDRBYuXJlWrVqVRo0aFADzu6UBKoLLF26NPXr1y/1798fEwECBAgQIECAAAECBAgQIECAAAECBAgQIEBgvQkIrtcbtRMR+EeBBQsWpFtvvTVFeL399tun008/XYDt4Wi4wOrVq9Mf//jHNH/+/DyX6dOnp0MPPTT16dOn4XMzAQIECBAgQIAAAQIECBAgQIAAAQIECBAgQKDnC/SI4Hrt2rXpd7/7XXrhhRfyHRs2bFi64IIL0mabbVbzDkZYc/3116eXX345b7vzzjunGTNmpL59+9bc95VXXknXXnttWrNmTd728MMPT9OmTWve75tvvkkXX3xx+vrrr/O/jRs3Ls2aNStttNFGNY/d1g1++OGH9Nxzz6VFixalzz//PC1btiwfIq5j+PDhOSA94IAD0qhRowRRbcXtxO3jvsyePTu98847+agRCsbztuuuu3biWRp/qPhOfvbZZ+mZZ57J3634DsR3LcbgwYPTFltskSZOnJh23333NHDgwMZPuJvP4Pe//31auHBhp88yXpqYMGFCPu57772Xrrrqqubfjk033TRddNFFaeONN+708zogAQIECBAgQIAAAQIECBAgQIAAAQIECBAgQKBcoEcE13FRjz/+eLrzzjvz9TU1NaWZM2emnXbaqeYdj0DtkksuaQ6XI+S98MILc9hbazz00EPpL3/5S9Vzro/gOoLQu+++O4fWERbWGltttVU68cQT05ZbbllrU593gUB5cN2WZ7ULptMlh/z4449zRfmHH35Y85mMdtRR1Tt58mStqVu5G40IrkeOHJlfABo6dGiXPCcOSoAAAQIECBAgQIAAAQIECBAgQIAAAQIECBAoFegxwfWbb76Zrr766rxucIzy6udqt728arreILG8ynuTTTbJ1YmlgXdXB9fvvvturjSP87RlRFh4wgknpD322KMtu9m2kwRefPHF3JI5quT32WefdOyxx1as8C9/fqI6+dRTT+2kWXT+YeI78eyzz+YXSKINelvG6NGj88sm9bww0pbj9pRt10dwHRXx9957b3ryySfzGtfHH398rog3CBAgQIAAAQIECBAgQIAAAQIECBAgQIAAAQLrQ6DHBNfffvttbsv91VdfZbd6W37fdddd6bHHHmthPXXq1Ly+a2vj+++/T5deemlasmRJ3myHHXbIwVuEwsXoyuA6Wk1Hm/Iff/yx+XxRGbnffvvlQDra+8Zcvvvuu/T222+nhx9+OH3yySfN20YL8VNOOSXttttu6+M5c452CGxowXWs3X3zzTc3twSPS45nct99983dD6L1dLxYEi2po0NAvGxS2iVg8803T2eeeWYaMWJEO7TsUhpux3IEZ599dhozZgwYAgQIECBAgAABAgQIECBAgAABAgQIECBAgMAGIdBjguvytarraXNb3ra5uGOVQujyu/nBBx+kK6+8Mi1dujR/dNBBB6Wjjz66xWZdFVxHe/Mrrrgir2UdI9ZJjsrI4447rup6wbEO96OPPprmzJnTHCzGGuDnnnuuKtdu+lXdkILr8hcp4pk85JBD8prvpS9zlFJHS/Ebb7yxxQsV8dLFSSedVNca8930tjVsWoLrhtE7MQECBAgQIECAAAECBAgQIECAAAECBAgQINAJAj0muA6LBx98MN1///2ZZeDAgbnicOzYsVWZogL58ssvzy2bS8ewYcPy2q4R7FYbUV36hz/8IX8cId2MGTPSrrvu2mLzrgiuo0L1nnvuySF0MSZOnJjb+kYVdWuj0r71tlTvhGfNIdoosKEE19EW/LrrrkuvvfZa8/fhsMMOS9G5IL4brY3oGBD7RleAGNGq/+STT9bGvo3PSmwuuG4Hml0IECBAgAABAgQIECBAgAABAgQIECBAgACBbiPQo4Lr8vWqYx3nWEO42oh2xbfeemv+ONoUR2gWYXaEbbGWcGtttGON4meeeSbvWy3o7orgOqqsI2wv1rWOeZ933nl5DvWM8v1jbeGouh48eHA9u9tmPQpsKMH1Sy+9lK6//voUVf0xdtlll3T66afXfJGioIxq7dmzZ6fogBBju+22S7Nmzapaqb0eb8EGdSrB9QZ1u0yWAAECBAgQIECAAAECBAgQIECAAAECBAgQKBPoUcF1tNCOda6LUHfPPffM6zhXGlF9HG2Ko3I6Rmw7YMCA5jB60qRJufV2pbF8+fIctBVVouPGjctBW6wrWzq6IriOSuu77767+TRHHXVUOvjgg+t+sMuvu1+/fumss87KYWG1EftEoP/kk0+m119/Pa8jHv8WAf8mm2yStt9++9wqfdSoUa1W2JZ7/Pa3v82VtVGxG/chjh/nibbvcexYE3nvvfdO+++/fxoyZEibrrEz5lvphLGm+VNPPZUirC11iLmOHz8+/fznP8/zbm2UBozDhw9PF110UXas1rq+2rGKavl58+blFzCK9aKjRfcRRxxR06t0ffd4aSO6BkTo3JYR9yquZ/HixXm3aAsenQ623Xbbug8T844XQZ599tmKxyg/R5hdeOGFNVvcly8fEB0Uzj///Lz+e7Xv9cKFC/P9LX8O6723pV0finWmt9566/x8P/TQQymen7jen/3sZ+m0006r2tq/brySDTsaXNf7okTpNZY+v/F9eOKJJ9KiRYvyb3BcZ3SBiN+F+I2KF4FKu0IUvysPP/xwrtaP6vviGdpyyy3T5MmT8/NYq5NEqVW8PBEvQjz22GN5DfXiZYh4MSeeyfidit/reN4NAgQIECBAgAABAgQIECBAgAABAgQIECBAoHsJ9KjgujxQHjNmTA7RygPluAXff/99uvTSS3OQFCOqs2MUFditVSKXB+TVQu7ODq4j4L322mtzeByjnpbmlR630krz4tqrVaZHGHXHHXekV199tTkYrXTMetbZLveI4DVaud9yyy3NLxtUOnbcv2OOOSbttddeNVtPd+Z8S+cSAViEqxHKFQFxNYd99903xQsF0a6+0ujs4Lq8ij6C0nPOOScNGjSo6q9NhISxTvpHH32Ut6lnTfhKB4vvwiWXXJLizxjtrZaOkPHqq69Oq1atyscpb2Ef7uFWvDBRqyNCHKPcJe5LvIxS3r48jhnB+2233da8Zn21e3vAAQfklwKqrdtdHlxH5Xl0Zoj5l45qL7t05P8eGhVcR8eH+E2JALq170b8ps6cOTO/cBC/1fF9ihcF6t2nls0XX3yRl294//33W910m222SfHSzIgRI2od0ucECBAgQIAAAQIECBAgQIAAAQIECBAgQIDAehToUcF1uJVWkUaVboQqUfFXPkqDsmK72KZY87qolozwu3yUtyQvKofLt+vs4Lr8eDvssEMOgqqFaNWeowjro3K7CAmjmrR8fe7Y94MPPsjrDxcV7PU8l1HVGHOqFJqWz3/HHXfM5ygqLVs7flRdnnTSSa2ufdzZ8y3mE6FsvDBQhLz1OEQVeoSWlRyqBdcR5t10003ZJEYEet99911zsBf3ubSle1SkHnjggfnz0u4B9VQ9R7eAq666Kle7x4hK1KOPPrqeS2uxTfl3ob1rpn/77be5W0K8eBCj/NkuD8irhdClkysNu6tVlIfd3Llz0wMPPNBqgFp63KgCjmex0r0tDa7jxYUIRys9Nz0luB46dGjaYostcnVzPeOnP/1pXsM8nteiY0Wt/Vr7TSn2jSrr+I7W81sS+0SHgzPOOCPFSx4GAQIECBAgQIAAAQIECBAgQIAAAQIECBAg0D0EelxwXV6ZGe2PK4WypQFTUSUarYWjBXiEIDF+9atf5WCwfETL37/85S/5n1sLxzs7uH7vvfdy2Fi0v22tnXlHH68ICqMiN6pWY0SV6sSJE9Nhhx3W3Ao7vKLF7+23394cbsd2EYBWciv3KOYYFZhTpkzJ9ymCsLi+qPAO4y+//LL5UiK0jbbmUTFZPrpivnGOmEsEYm+99VbzKbfaaqtcUR3hYwTqhcOf//znFvONNudR4Vve6rhacF1+TfW2bo79yteZrtUuvPT5r6ddfLXnqfS7EOFwvLSw0047tfnxK+8mUF4BXt5OvFaFeHmYX237aE8elb9F1W90MfjlL3+Zdt999/xCSLV7O23atPxdKK/eLnUtRYhnIF5miOc7RrQtj/bZbX3ppDXYRlRcF/Mpfh/iuYtW+fEsRAX0I488kubPn9/sG9uFQbyQEf8dL68ceuih+Tsd+8QzHxXqjz/+ePNLFbFddMSI71OlES/ixAtH8fJDjLCO38b4TYm28HFv43csXmoq7RwRLyXF70lrnQna/CDbgQABAgQIECBAgAABAgQIECBAgAABAgQIEGi3QI8LrmNt2qJqOlQqVZKWh2SlVaKlFdsTJkzI69CWhlMRgvzud79LL7zwQkZvraV4ZwfXL774Yrr++uubQ6D2VrfW87Tce++9OXSKEdcfId3UqVMrtuouD46qmVQKrqOaMiofSyuJi/ktXbo03XzzzTmULUZUh0eb6PIwuCvmG+eMAC2eiSLYjPD++OOPr7jubsw3Qu6ikrRa5XNXBNcR2l122WXNLxq01i48nv94QaOokq2ntXi1ZyZC3wgaY7TWpaCeZ67UpVIb/NJwvlZIXr4UQKWXPCo9t0Ur6/L5lt/beGEl2rHHs146KgXX8TsSwWulJQvqcal3m0YF1/HdjSrqai8sRHAdSzDE+tPFiN+U+D2JFwAqrTf9xhtvpGuuuaY5vK7WXSJeLLjhhhuafyPC+MQTT8zrzZeP8ur61l6yqdfcdgQIECBAgAABAgQIECBAgAABAgQIECBAgEDnCfS44DoqZKMqOaqTY1QKPKL6Lta3jqq/8mrT0tbHlao0ywOxPffcM51yyikV70hnB9cRlkdIU4yuCq7L1wqvJ9gsDfyrBZjlHtFGOdYgb22t2ajajPsZf8aoVOHeVfP94Ycfchj86aef5nNHpXXMN+ZQbURb6CuvvDLFvjEqBaZdEVzHuUpD5NbahZe/3FGrOru1n5vSa4n2yxdddFFew7g9Y86cObltd4xKz1B5ON9ax4HS73GlivIIMWPt9qeffrr5fLNmzcpV9NVGeceDSt+/8uC6njbX7bGqtE+jgutav0PlL0rE3GuthR6BdLyk8/LLL+dLjSrueLaigrp0xH2O5Qxi+xjVKuGLfeL/H0q7anRFy/bOup+OQ4AAAQIECBAgQIAAAQIECBAgQIAAAQIEeptAjwuu4waWBngRol144YUtwrTSduLl4XTpWrqVAq9YfziCyajAjFGtnXh8tqEG1xE0RQvwFStW5GuM0Ki1QC+2KQ/VY33nqDQtHW1pfV26X6zHfffddzf/U7l5V823fP3mqJrdZ599Wv2NKK/Ij+AyAtFY77gYXRVcl67bHueqFkhHFfmdd96Zp1PPetitXXC911LPD2tp6Fvt5YfS73Zr3Q5KX6SotF171swu79RQ6aWY8hbsUcEd7bDXx2hEcF1vlX3p/QiLer5LpZbRzjsq3EvXpC5vBx/t188///x1wu1y+9Lnv7WlHtbHPXMOAgQIECBAgAABAgQIECBAgAABAgQIECBA4L8L9Mjg+rnnnsutaWNUCp9Lw6899tgjV0wX7cDLK/3KqwkXLFiQ/vCHP+RjRxgZFbhjx46t+ExtqMF1e74gXRlcl1cIt1blXu/c65lvadjWloArWrovXrw4TyX2iyrQ0jbR9Ya9bQ3642WKeKkiXq6IUamatPz5rqeavjXTeq+lnvtST3BdGs5XW5v7xx9/zOuzR/V7jErLBZS+lBDf/Wg/v9tuu9WcZmlVeLwUE1XAUWlejHquoeZJ2rlBdw6u2+NSa5/y7hflv+XVGN99993cxSE6NcSo9JJNO2+B3QgQIECAAAECBAgQIECAAAECBAgQIECAAIEOCPTI4Lq1qujyUKtS5V9pRV55VWVp6F2plXjpvRBcd07Fdfk9q1TF3NbvQK3gujzgba26t63nrjfsbWtwHfMoXeu7UjVstMmPNeDj2DFqtXmudW31Xkut48TntYLK2Kb8WahUVR5rjEcwGRXS1SrKS8/VlpcSSl9cqeRbzzXUY9GebXpbcF3eur217helnlFtf/HFF3fad6A998o+BAgQIECAAAECBAgQIECAAAECBAgQIECAwLoCPTK4Lg+3omX1aaedlquqS8OOYcOGpQsuuCBFi9nSUW2b8rWUd9555zRjxozUt2/fis9WTwmuI8SN1uF/+9vfsl+sNVysKVvtS9WZrcLLWzTXWpe2M+bblWvh1hv2tie4rrUOc2mb/HrbPLf2w9mZa1zXs056zKU0nK9UMV4aHlerKC+dd3v/j0FwXXkt8kqe7Qn0a+1T/vJJe+9jR1/eaO957UeAAAECBAgQIECAAAECBAgQIECAAAECBAi0FOiRwXX52qel1bKtVVMXNKXBd2kb4fJKvV/84hdpypQpVZ+pzg6uowX19ddfn+L6YnR14LJmzZocVkegWKzpXe8XqDOD6zhnadAYa25Hi+aNN964xXQ6c77lwXXpyw/1GlTbriuD6wj5Z8+enaKldozSkL/8e1HrBYB6rrO0A0FHg/BSl2ovlcScSiuqy89Zft+qrfMtuF737tb7okStQLnSc9MV+wiu6/mG2oYAAQIECBAgQIAAAQIECBAgQIAAAQIECGw4Aj0yuA7+0oB60KBB6ZxzzklbbrllDn5ffvnlfIdaC35LA7lJkyal4447LpWui1ttfd3SW9/ZwXV5NW0xr6543KJq+bbbbkvz589vcfgICqNCfYsttmjx71999VV66623mv9tfQfXnT3f8gB09913z+sgd8boyuA65vfoo4+mu+++O0+1NNgtXxP4qKOOSgcffHCHLumhhx5Kf/nLX/Ixmpqa0syZM9NOO+3U5mOWV9VXezkhDly+lnfp9zjWtY71rePlk9aCdMH1urdIcN3mx9YOBAgQIECAAAECBAgQIECAAAECBAgQIECAQCcK9Njg+t13383r3EZ77xi//e1vc/XpJZdckqJyulbwXNpSuajYfvrpp5tDuuHDh6cLL7wwxZ/VRmcH1+UV3+Xrb9f7XESAGRW5UaEcIwL9UaNGtdg9Ask5c+Y0V3dvtdVW6fjjj09hEVXo5aPWmtGxfb3BWPmxy1u0V6oU7uz5bqitwsPuk08+yetY//DDD5myCHZLX7wYPHhwOvfcc/P97MgoPWbpudp6zGg/H+sOxwsQMWo926UVvNttt12aNWtWXs+69IWV1irK6315oK3X0Z7K4raeo9r2vW2N63p+czrL1nEIECBAgAABAgQIECBAgAABAgQIECBAgACBrhfoscF1eXXp1KlT09ixY9O1116bA9uRI0fm9a2HDh1aUfnzzz9Pl156afruu+/SkCFD0nnnnZfmzp2bFi5cWFewFht1dnBdXpXaWjvl1h6d5557Lt16663Nm5xwwglpn332af57hIiXXXZZCoMY2267ba6kjcr1aqOeEKm9wXX5muUxnwgqBw4cmKfTFfONCu7S6vwxY8aks88+O1fxdnTUG5q216t87kWA+8ADD6THHnssT7807O3I9ZR+Tzpy3HiR4uqrr06rVq3K0znooIPS0UcfXXVqpd0HihA+ugC0p6NCe79HlSYnuK58y9rjUmuf8pcmyn/HOvJc25cAAQIECBAgQIAAAQIECBAgQIAAAQIECBBY/wI9NrguD++i1XO0uI7wOca+++6b239Xqh6Oz8tD4qg2jrbZsb5ujAjCp0+f3uod6+zgOk5WGubE3OMa4lrqHeXrHEf4G4FshPrFKA+Eolp9jz32aPUUXRlcl1cQ77nnnumUU07p8vnG2t5F0NuZ4WZXB9cBM2/evPxyQtzvCNvjHkZL72ilHeNXv/pVOvDAA+t9bKpuF9+zuJ7FixfnbaLqOZ6neLmg3hFzjNb8zz77bN6lVjeE4vtZupZ3XE+0KC9eNqlVUV768ka0OJ8xY0baZZdd6p1y1e1qha0dPkErB+htFdflL03U+k3vSnvHJkCAAAECBAgQIECAAAECBAgQIECAAAECBDou0GOD66ApXX93m222yaFarMMcgW+sV7zbbru1KlgaQkXwHVWe0cq43rV8uyK4Ll3DNyYfLbwjKIyq8HpGhD3RRjrmFmPrrbfO63+XVlPXE0KXn6uefdpbQVy6ZnOct7yysp5zt2e+pQF+PDNx3r333rsmc2ngXalSe30E1+X3+Wc/+1mK9vnRAr3oIFDeHr7mhVXZ4KWXXsqVzkXr+QiAY43zvn371nXI999/P1dbR2V9jNZafJcesPS5iNbi48ePT3/6029/G9sAACAASURBVJ9yWF+rorx8vfjYN34T6p1ztQsTXFeWaY9LrX3K2/lvsskmuTNGvKBkECBAgAABAgQIECBAgAABAgQIECBAgAABAhueQI8OrkvbD0fYHCPCtXqrZ0v3j6rVqMKOCtN69++K4DpCuTvuuCPFetvFOPjgg9ORRx5ZtXq82C72veeee1IEfsU46qijUuxfOsqD4FoteMPk5ptvTgsWLGg+TASXEyZMaHHcco96QvdYpznWKv/www/zsSqFrl013/IW5PXMN1rLx4sBn332WZ5vVKpHdXhpZf/6CK7LK+tLb0St9aPb+jMW34vrrrsuvfbaa3nXuNbDDjssdyWo1tGgOMfSpUtz+/6ik0F8T08++eSaFf6xf+lLHNHyP4LL4jmp9FyXXlfMubRiOwLruE+1XmYJ16gM/8lPfpLX4S4ftcLWttq2ZfveVnEdNuUvtcSLJdGFotYLCB988EF655130v77719z27bcA9sSIECAAAECBAgQIECAAAECBAgQIECAAAEC7Rfo0cH1119/nS655JIUf5aOeoO78nWyi2OUr7Fcjb8rgus41xdffJHD3PgzRoSDkydPzq3LqwU2EdhH2B3VwBE0x9h8881zhWIE8aWjvBp1xIgRuao7/iwfUfUYLakjPC4d9QTXsX20/Y427FENXz5inrfddltu0V6M2P7EE09scZ1dNd845+OPP57NIrCMMXHixDzfSs4RhsZ8n3/++bxtXNOZZ56Ztt9++xaXVm9wXb62d60q4nK/8kro4vNaLyK05+ckQsAIoIuq6XgmDznkkDRt2rSK9zbOEd0LwiLuXzHaUq1d3s6/OEatNuHFdlFRH4F78X2IlyKiZXi1NuexXawT/vDDD+euC/F9i5c+ipdi4riC68pPT3tc6tmn/EWR4qWJKVOmtLgvpbN69dVX00033ZTipZidd945nXTSSSmeGYMAAQIECBAgQIAAAQIECBAgQIAAAQIECBBorECPDq6rBVuHH354DtRqjWpVqwcddFA6+uija+2e23FffPHFzcF5vS2Qax44pVwtWBoUxj7RIjcCmwjmI4yOoC2qhqNyPALYWCu6GBHUzJw5M7dlLh/lFbTxebQSjwraXXfdNa9BHKHPokWL0lNPPZWiarZ8VFoXu9yj2CcqmaNCNuYSgXCE7FFNG+seFxW0sW0Ei9HWfPTo0S1O11XzjZOUVwTHv5XPN5zjftx9990t5lut+rPe4Lp8nfawOfTQQ3OVaISlq1atylXG1UZ5xXhsV2+3gHqewfJtouI+Ku+LIDg+j0roWHs4Kpnj/sV3KlqD/+1vf0sRHJdu29oLEtXmE8/1nXfe2eLjel9MqdSBIF42iPlG6L7xxhvnl0Li+Yo269GtoHgeq1WV1xO2tse2nn16Y8V1uLzxxhvpmmuuyfcpRtybePkgulDEb0XxmxIv+sRLB/EiTPEiSmwXv4OlSyXUY20bAgQIECBAgAABAgQIECBAgAABAgQIECBAoPMFenRwHVxz5sxJc+fObZaL0PWss87Ka+DWM5577rlcUVyMetfHju27MriO40fwF5WDRZVrPdcT20Tb86hajnV9q41opRvrDkdAXWuESVRvRzAUYWqMSi8HlHuUtl+vdY4In6IyMlpvVxpdMd/iPHFdEYwV7b9rzTU+j8rhmG+lQKze4DqOM2/evPz8FUFb6blj3fVYl7m1EeH/M88807xJZ63lXOmcRRvtCJKLELEeq9gmAsYIEIcPH17vLnm7WMv70ksvTVF5W4xf/epX6cADD6zrOBGch1FpmFlrx3jeo/K+UktqwXVlvfa4tGWfeGkividtee7iNys6IlTqJFHrGfA5AQIECBAgQIAAAQIECBAgQIAAAQIECBAg0PkCPT64jnA3KpOjijdGBGTnnntu3a1ho0o51iwuAtxKayxXuy1dHVzHeaPdcqx5He1vK4WbpXOLwC0C+wjc6glr4tqvv/76HA5WG1GhGlXeUYl95ZVXNgeIsb71aaed1mKN43KPqMKN8DXaa1eq2i7OGQF3tOeOY7a2ZnJnz7f0muPlgFtuuSW9/PLLrToXHlGxW61te1uC60rt0ot51RNcl67THnbRJjwqwbtyfPrpp7nyOqqTaz2T4RVV5NHqvlK7+FrzLK9Kb09Fefw2xLrVUVG9fPnyVk8Zc4z1u8tbhBc7tSVsrXVtbf28t1ZcF07xvN144401XzCJ70G0CI+Xd7QIb+tTZnsCBAgQIECAAAECBAgQIECAAAECBAgQINB1Aj0+uC6vyJw0aVIObusdsYbz7NmzcyvoGGPGjMnrPUeYWmusj+A65hDhYFQDR2VtBKuxpnfRgjnmGe2kI6iJFtObbrpprWm3+DyOEy3BH3vssRSBZFQ0RvATx4zgOdqmx3+Xr8cc57noootyu+VilHsUwWuEhbEu9BNPPJG+/PLL5nPEMSJkjXnHCwP1jM6cb6XzLVmyJLdHj/Wj46WBsI+AOl4E2GuvvVI8X7Xm2pbgOuYQ5k8++WS+B9H+O0YEbj//+c9ziNraePvtt/N66HGMuE+xpnm0lO/q0dozGXPfYostctVyPAMDBw7s0HRKq9LjOY91qqu9NNDaieI5XLhwYV4LPn434rsfI8LqmG88i3GPW/vuC64rC7fHpT37xEsI8Vsd35Vo7x4vHMWzGL9Z8XsSnRDi92TkyJEdeubsTIAAAQIECBAgQIAAAQIECBAgQIAAAQIECHS+QI8PrjufzBHbK1AtuG7v8exXW+Dee+9NjzzySN6wK9uE156JLQgQIECAAAECBAgQIECAAAECBAgQIECAAAECBAhUFxBcezrWm4Dger1R5xOVVsG3ZW329TtLZyNAgAABAgQIECBAgAABAgQIECBAgAABAgQIECCQkuDaU7DeBATX6406n2jBggXppptuyuu7Dx8+PF144YX5T4MAAQIECBAgQIAAAQIECBAgQIAAAQIECBAgQIBAdxMQXHe3O9KD5yO4Xn8394svvshrW8efMfbdd9+8tntUXhsECBAgQIAAAQIECBAgQIAAAQIECBAgQIAAAQIEupuA4Lq73ZEePB/Bddfd3JUrV+bW4KtWrUovv/xyevTRR9PXX3+dTzhkyJB0zjnnpNGjR3fdBByZAAECBAgQIECAAAECBAgQIECAAAECBAgQIECAQAcEBNcdwLNr2wQE123zasvWL7zwQrrhhhvW2SUqrKdPn56mTJnSlsPZlgABAgQIECBAgAABAgQIECBAgAABAgQIECBAgMB6FRBcr1fu3n0ywXXX3f9KwXWE1pMnT87Bdd++fbvu5I5MgAABAgQIECBAgAABAgQIECBAgAABAgQIECBAoIMCgusOAtq9fgHBdf1Wbd3ylVdeSbfcckv64YcfUlNTUxo3blyaOnVq2m677axr3VZM2xMgQIAAAQIECBAgQIAAAQIECBAgQIAAAQIECKx3AcH1eid3QgIECBAgQIAAAQIECBAgQIAAAQIECBAgQIAAAQIECBAoFRBcex4IECBAgAABAgQIECBAgAABAgQIECBAgAABAgQIECBAoKECguuG8js5AQIECBAgQIAAAQIECBAgQIAAAQIECBAgQIAAAQIECAiuPQMECBAgQIAAAQIECBAgQIAAAQIECBAgQIAAAQIECBAg0FABwXVD+Z2cAAECBAgQIECAAAECBAgQIECAAAECBAgQIECAAAECBATXngECBAgQIECAAAECBAgQIECAAAECBAgQIECAAAECBAgQaKiA4Lqh/E5OgAABAgQIECBAgAABAgQIECBAgAABAgQIECBAgAABAoJrzwABAgQIECBAgAABAgQIECBAgAABAgQIECBAgAABAgQINFRAcN1QficnQIAAAQIECBAgQIAAAQIECBAgQIAAAQIECBAgQIAAAcG1Z4AAAQIECBAgQIAAAQIECBAgQIAAAQIECBAgQIAAAQIEGioguG4ov5MTIECAAAECBAgQIECAAAECBAgQIECAAAECBAgQIECAgODaM0CAAAECBAgQIECAAAECBAgQIECAAAECBAgQIECAAAECDRUQXDeU38kJECBAgAABAgQIECBAgAABAgQIECBAgAABAgQIECBAQHDtGSBAgAABAgQIECBAgAABAgQIECBAgAABAgQIECBAgACBhgoIrhvK7+QECBAgQIAAAQIECBAgQIAAAQIECBAgQIAAAQIECBAgILj2DBAgQIAAAQIECBAgQIAAAQIECBAgQIAAAQIECBAgQIBAQwUE1w3ld3ICBAgQIECAAAECBAgQIECAAAECBAgQIECAAAECBAgQEFx7BggQIECAAAECBAgQIECAAAECBAgQIECAAAECBAgQIECgoQKC64byOzkBAgQIECBAgAABAgQIECBAgAABAgQIECBAgAABAgQICK49AwQIECBAgAABAgQIECBAgAABAgQIECBAgAABAgQIECDQUAHBdUP5nZwAAQIECBAgQIAAAQIECBAgQIAAAQIECBAgQIAAAQIEBNeeAQIECBAgQIAAAQIECBAgQIAAAQIECBAgQIAAAQIECBBoqIDguqH8Tk6AAAECBAgQIECAAAECBAgQIECAAAECBAgQIECAAAECgmvPAAECBAgQIECAAAECBAgQIECAAAECBAgQIECAAAECBAg0VEBw3VB+JydAgAABAgQIECBAgAABAgQIECBAgAABAgQIECBAgAABwbVngAABAgQIECBAgAABAgQIECBAgAABAgQIECBAgAABAgQaKiC4bii/kxMgQIAAAQIECBAgQIAAAQIECBAgQIAAAQIECBAgQICA4NozQIAAAQIECBAgQIAAAQIECBAgQIAAAQIECBAgQIAAAQINFRBcN5TfyQkQIECAAAECBAgQIECAAAECBAgQIECAAAECBAgQIEBAcO0ZIECAAAECBAgQIECAAAECBAgQIECAAAECBAgQIECAAIGGCgiuG8rv5AQIECBAgAABAgQIECBAgAABAgQIECBAgAABAgQIECAguPYMECBAgAABAgQIECBAgAABAgQIECBAgAABAgQIECBAgEBDBQTXDeV3cgIECBAgQIAAAQIECBAgQIAAAQIECBAgQIAAAQIECBAQXHsGCBAgQIAAAQIECBAgQIAAAQIECBAgQIAAAQIECBAgQKChAoLrhvI7OQECBAgQIECAAAECBAgQIECAAAECBAgQIECAAAEC7RFYtmxZmj17dnrnnXfS6aefniZMmNCew9inmwj02OD622+/TYsXL05PP/102n333dPUqVOrkq9ZsyYtWLAgPfTQQ2nJkiVp7dq1aaONNkq77LJLmj59etp0000r7vvVV1+lOXPmpJdeeinFF6NPnz5p5MiRacqUKWmPPfZITU1NLfZbvnx5uvfee9O8efPSqlWr0ujRo9NvfvObtM0223STx8E0CBAgQIAAAQIECBAgQIAAAQIECBAgQIAAAQK9R+C9995LV111Vc55ao3DDz88TZs2rcVmkSm9+eabae7cuSmOtXLlytS3b980atSodPDBB6fddtst/70Yb7zxRrrmmmvS6tWr08knn5zzpGrjlVdeSdddd13Om84888y0/fbb15pi/jzm9OWXX6bnn38+Z1JHHnlkuwPdyNAiB3vkkUfSxx9/nK+vyMP23XffNGnSpDRw4MC65tUVGwmuu0K1ccfsUcF1hNXxBYz/ffHFF/mLGaPSD0lBHj8Mf/zjH9P8+fPz9oMHD079+/dP33//ff7RGDJkSP4xGDNmTIu7FD8+8cPyww8/5B+coUOH5i/rjz/+mL+wEydOTMcdd1zzj1FxnviRiM+23HLL9Nhjj+UfwrPOOkt43bjvgDMTIECAAAECBAgQIECAAAECBAgQIECAAAECvVSgCK6j+HDYsGE546k2Jk+enA488MDmj2OfyJgWLlzYnEmV7xvFi1EJPHz48PxR5EW33HJLDpW33nrrdM4556RBgwatc8rInKKSOELx8ePHp1NPPbVFAF6+QxFWP/XUU7lYMzKzYrS3EjmO8fvf/z69/fbb+VBFHhbXXQT9m222WZoxY0YO6hsxBNeNUO+6c/aY4Pqbb75JF198cfr666/zj8oWW2yR4osTVdGtBdfF2yrxNshJJ52Udtppp7x/POi33npreuGFF9KOO+6YzjjjjBxox4gfi3jD5bXXXstvqJxwwgm5Qjt+FOJ4N998cz537BPHi/HJJ5+kyy+/PO25557p6KOPzuf46KOP0hVXXJGD7Pi3Yjz88MP5Oo466qjmc3bdI+DIBAgQIECAAAECBAgQIECAAAECBAgQIECAAIHeKVAE15HzXHTRRWmTTTapCyIC6Ntuuy0XRsa+UdW811575VwnPosM6c9//nOufN52223TzJkzmwPqyIeuvPLKXAwZRZBRuVw+Iny+6aab0oABA9LZZ5+9ToFl+falleORQUUoHueOAsz2BNeRk1177bXprbfeyiYxz8jLim7Dn376aQ7g33///bT55pun8847Lwf/63sIrte3eNeer8cE1/HWR3yBo713hMNRKR1vgcRbLtWC6wiab7zxxvzmySGHHJKOOOKIFtrRNjzC5hUrVrT4USi+/BF2xxcx3iYpRhzznnvuSY8++mhu73DKKafkkPrFF19M119/fTrttNOa2zHElynaT0Qr8nhTJkbxYxWB+LHHHtvqmz1d+2g4OgECBAgQIECAAAECBAgQIECAAAECBAgQIECgZwu0N7guCiMjqJ41a1YaN27cOlDRHThyoPgzihWjdXiM0ixpq622yhlU5FrFKA1j99tvv7ryog8++CAvV7vPPvvkrCzO0ZG1n6O7cRR4RjV4hO5tub71+cQIrtendtefq8cE15WoagXX0Q780ksvzVXZ0a57u+22a3GYqKyOt0lef/31XFUdX/YYjz/+eLrzzjvTzjvvnNsflK5NEJ/Hj1XsF20Rzj333Nx+vJ7gOt7AueGGG9Jnn32W9yvaRnT9Y+AMBAgQIECAAAECBAgQIECAAAECBAgQIECAAIHeJ9Ce4DrynMigFi9enKuloxq5Wovxp59+Ot1+++1p9OjRzZlRKEc2FV15oyo6uvKWtiB/9tlncwvyqGCOAsqRI0e2+cZ0JNAtzcdiXkUn4UqTePDBB9P999+fdthhhxxwF92LY9ti/e/77rsvF26GW1SnR7A+ffr0XNhZacTc45hRnPrdd99l26j6/vnPf54OOOCAFufoyHW2GdUOXS7Qq4Przz//PAfXMS644IIWldOFfFRkxzoDpVXbd911V16f+qCDDmrR4rvYJ95qiRYPUZFdtJUoWoVHW/BoF1HaKjyqq+NHLdpJxI/Xb37zm9w+3CBAgAABAgQIECBAgAABAgQIECBAgAABAgQIbIgCy1am9Ok3a7ps6hsN6JO22Lj6etT1nrg9wXUs93rJJZfkdaQjrC2Wja10ziKLKrr7jh07tnmzKJSMzCmC6aLVdrT2jirtDz/8sNWlcGtdX0cC3bi+WJ43QuNa1xchd7Q879evXy7kLAL8CKnnzJmT/vrXv+YAOz6LUDu2jX3i7yeffPI6dnE/rrnmmtziPLaP7eJY8fc4TuRnxx9/fHNRaUeus5ahz9e/QK8Oruv5MSreFNl9992b23nXquQu1tuOL0ux7kCx1kG0JY8vVbxZ8+STT6ao+o5q73hrJt6siXUAYq2B8iru9f9oOCMBAgQIECBAgAABAgQIECBAgAABAgQIECBAoH0C895anf7VTcvat3Mde+39077pP568UR1btr5JPVlR+RFKl5SNAsbWOugWy8bGPuVrTZeG1EUr8UphdnsusiOBbnF9kVVFoB4dhts6iqrxKPKMoDmKOCPUjtD6gQceyIF2eUX50qVLc2FohPaTJ09Ohx12WHN1day1HUvyxnVFN+So2o7Rkets6zXZvusFBNdXXZXbEhSV0eXknRVcx3GXL1+e1xeIdQFWrVqV36A55phj0vbbb5/uuOOO9MILL6Rzzjknh9oGAQIECBAgQIAAAQIECBAgQIAAAQIECBAgQGBDFdjQgusIQFsbpZ15i+Vho311tXypOFZpsPqLX/wiTZkypcVpouDxpptuym2zTznllHTLLbekJUuW5E690Ya8vaMjgW57wvzSeZYG0OVt0GO7Yuncl156Kbf+/vWvf513j7XAH3nkkRxWT506tcW63/F5tE9/5plnWnRE7sh1ttfWfl0nILhej8F1tdv4xhtvpOuuuy4deuih6/xgdeTWR+txgwABAgQIECBAgAABAgQIECBAgAABAgQIEOjeAj1x+dANLbiO4sOoAK62VnVUABfrUEch4g033JArrdsSXJeG38UTGRXIkRG99tprObyOta/HjRuXZs2alQsv2zs6Euh2NLh+880309VXX52GDh2aLrzwwooV6YsWLcrrhG+55ZYt1v5u7XorFZt25Drba2u/rhMQXDc4uI63TuLLG+0WzjjjjPTyyy+nWKQ+1kWIL3S8UbL//vunpqamNj8Fgus2k9mBAAECBAgQIECAAAECBAgQIECAAAECBAisdwHBddvJG9kqvL3BdaWK67jyKHCMdZ0jxC7yotbWza5HqyOBbmvBdXHt5XMoDdujivwPf/hDqwH8Bx98kNuCDxgwIIf/pe3WI7yPkPrVV1/N62zH2talo3R5345cZz2Otlm/AoLrBgbX8UWLPv6xXkG8OROL3d98881pzJgxaa+99kqLFy9Or7/+eop1DYq3eNbv4+FsBAgQIECAAAECBAgQIECAAAECBAgQIECAAIG2C2xoFdetLStbfvWdtcZ1cdxonR3rN0dxYwTWUegYAXZHRkcC3eL6ovo8lrjdeuutm6fyyiuv5JbdxYiw/ccff2wRUheV0a1Vjn/zzTfp4osvzmtUn3322TkbixGh96233pqX3B0xYkTaZpttmos7P/744/TRRx8lwXVHnozuvW+vDq4///zzdOmll6Y1a9ZUXVz+xhtvTM8//3wqbd9w1113pcceeyxNmjQprzFQPoq3RGLB+dZaRLz//vu52nrvvfdO06ZNy2/TrFixIn9BhwwZkt+smT17doqq7HPPPTcNHjy4ez9NZkeAAAECBAgQIECAAAECBAgQIECAAAECBAgQSCn15OA6ChEjdI1q4JkzZ+awudoosqgi/xk7dmzFTaNt9sKFC1uEsh15kDoSXEdX4Li+uM5TTz017bbbblWnUlRgt7XiugjHYz3rCy64IG222WYprC6//PL0/fffp+OPPz4XeZa2btcqvCNPxIaxb68OruPBj+A6Wg6cddZZabvttmtx1yI4vvbaa3PV8wknnJD22Wef/HlUSN95551p5513TjNmzFjnrZd42yT2GzVqVNXAuVizIL705513Xg7P40cgfrDiR6AY8UP17rvv1lwjYcN43MySAAECBAgQIECAAAECBAgQIECAAAECBAgQ6A0CPTm4jgrpyG+ic+6+++6bixyrrY397LPP5grlWms5d6fguvT6xo8fn3OrahXglYLr9q5x/eKLL+bK86iyjiLP8jW+Bdc9/5ejVwfX0ao7Kqqj7cDBBx+cjjzyyBY/LJ999lm67LLLcqgcFc+jR4/OT0TxFkj03Y/QeeTIkc1PShwzKrIj3G7txyp+qP70pz+lk08+Ob+pUrREEFz3/C+dKyRAgAABAgQIECBAgAABAgQIECBAgAABAj1d4MUP1qT/fO/yLrvM8ds0pX/+y4EdPn5r6zm3dvAoYrzuuutSVAzHcrBRcVw+vvjii3TVVVel+LO0s2+l43an4DrmV1xf/PdJJ52U9thjj4oclYLr6CQc61d/+OGHOdSPvKx0RDB+ww03pJdeeikdcMAB6de//nX+uDhWtA0vD65L99EqvMOPfbc9QK8Orku/ePHDEm0HJkyYkMPraKEQPfTjS7LLLruk008/vfltkqJa+rXXXstV1/GFjTbeEVrHFznWqY5tzjzzzLT99ttX/KG64oorcnV17BtvqSxfvjy3BdcqvNt+V0yMAAECBAgQIECAAAECBAgQIECAAAECBAgQ6GEC7Q2uI0i97bbb0vz583Nl8FFHHZUmTpyYM58oiHzrrbfS7bffnttfb7vttrml+KBBg6rqdbfgOq4vKsXnzZuXw/np06fnJXRjmdwYkYl98skn6e67786di8vXsy4qzeOaIwuLduqRv0V+9sADD6S//vWvadiwYS0KRIt7EVlZBP2HHHJIXt86ij+jE3JUuMd5Bdc97EtYcjm9PriOB/y+++7LX5D47wig4wsYbcTjS7npppvmN2W22GKLFk/Bp59+moPmaDMeP0JDhw7NX7ZYgD6+eJMnT06//OUvK7aGiIXj77333nTMMce0qNaOyu8IveNNkujb/+qrr+a3TeLH7sADD+y5T6ErI0CAAAECBAgQIECAAAECBAgQIECAAAECBAg0QKAIS6PAMILUai2/Y2pR6Hjsscc2zzL2iXA31qaOjKnSiG6+EVoPHz681avrbsF1TDZysnvuuSc98cQT+frCZsiQITlMjvW9i2uOf4uldSOgL0bsO2fOnHXyt8jRIk+LsP/EE09M0Yq8dJ877rgjPffcc83n69evX94+sri4P7EEb+lSvh1Zy7sBj5tT1hDo9cF1+MSbLxEaP/TQQ2nJkiX5yxBfmPgBijdIIryuNCK0ji9dhMvxxYgvbLQNnzJlSm6ZEF/ctow479/+9rccpMfC9xGGT506Ne2///5tPlZbzmtbAgQIECBAgAABAgQIECBAgAABAgQIECBAgEBvFCiC68h5ao3SSt9i28h23n333RTrL7/99tvNIeuoUaNyG+zIi6JgstbojsF1Meco5pw7d27uOlw4RY622Wabpf322y9XQBeV2KXXGTax3nXkXlHUGWF2rfytyOzCM1qsx9hqq63SEUcckc8dLcZHjBiRzj///LTxvhBRxAAAIABJREFUxhvnf4tC03feeSd3T47OysaGK9Cjg+sN97aYOQECBAgQIECAAAECBAgQIECAAAECBAgQIECAAAECBHqPgOC699xrV0qAAAECBAgQIECAAAECBAgQIECAAAECBAgQIECAAIFuKSC47pa3xaQIECBAgAABAgQIECBAgAABAgQIECBAgAABAgQIECDQewQE173nXrtSAgQIECBAgAABAgQIECBAgAABAgQIECBAgAABAgQIdEsBwXW3vC0mRYAAAQIECBAgQIAAAQIECBAgQIAAAQIECBAgQIAAgd4jILjuPffalRIgQIAAAQIECBAgQIAAAQIECBAgQIAAAQIECBAgQKBbCgiuu+VtMSkCBAgQIECAAAECBAgQIECAAAECBAgQIECAAAECBAj0HgHBde+5166UAAECBAgQIECAAAECBAgQIECAAAECBAgQIECAAAEC3VJAcN0tb4tJESBAgAABAgQIECBAgAABAgQIECBAgAABAgQIECBAoPcICK57z712pQQIECBAgAABAgQIECBAgAABAgQIECBAgAABAgQIEOiWAoLrbnlbTIoAAQIECBAgQIAAAQIECBAgQIAAAQIECBAgQIAAAQK9R0Bw3XvutSslQIAAAQIECBAgQIAAAQIECBAgQIAAAQIECBAgQIBAtxQQXHfL22JSBAgQIECAAAECBAgQIECAAAECBAgQIECAAAECBAgQ6D0Cguvec69dKQECBAgQIECAAAECBAgQIECAAAECBAgQIECAAAECBLqlgOC6W94WkyJAgAABAgQIECBAgAABAgQIECBAgAABAgQIECBAgEDvERBc95577UoJECBAgAABAgQIECBAgAABAgQIECBAgAABAgQIECDQLQUE193ytpgUAQIECBAgQIAAAQIECBAgQIAAAQIECBAgQIAAAQIEeo+A4Lr33GtXSoAAAQIECBAgQIAAAQIECBAgQIAAAQIECBAgQIAAgW4pILjulrfFpAgQIECAAAECBAgQIECAAAECBAgQIECAAAECBAgQINB7BATXvedeu1ICBAgQIECAAAECBAgQIECAAAECBAgQIECAAAECBAh0SwHBdbe8LSZFgAABAgQIECBAgAABAgQIECBAgAABAgQIECBAgACB3iMguO4999qVEiBAgAABAgQIECBAgAABAgQIECBAgAABAgQIECBAoFsKCK675W0xKQIECBAgQIAAAQIECBAgQIAAAQIECBAgQIAAAQIECPQeAcF177nXrpQAAQIECBAgQIAAAQIECBAgQIAAAQIECBAgQIAAAQLdUkBw3S1vi0kRIECAAAECBAgQIECAAAECBAgQIECAAAECBAgQIECg9wgIrnvPvXalBAgQIECAAAECBAgQIECAAAECBAgQIECAAAECBAgQ6JYCgutueVtMigABAgQIECBAgAABAgQIECBAgAABAgQIECBAgACB1gSWLVuWZs+end555510+umnpwkTJgDbgAUE1xvwzTN1AgQIECBAgAABAgQIECBAgAABAgQIECBAgACB9gu899576aqrrkoRgNYahx9+eJo2bVqLzdauXZvefPPNNHfu3BTHWrlyZerbt28aNWpUOvjgg9Nuu+2W/16MN954I11zzTVp9erV6eSTT0577LFH1dO+8sor6brrrktNTU3pzDPPTNtvv32rUyzmct9996WPPvoon6N///5p2223zfMeO3Zs6tOnT63LbPH5mjVr0ksvvZQeeeSR9PHHH+fri2OMHDky7bvvvmnSpElp4MCBbTpmZ24suO5MzcYfS3Dd+HtgBgQIECBAgAABAgQIECBAgAABAgQIECBAgAABAg0QKILr5cuXp2HDhrUa7E6ePDkdeOCBzbOMff74xz+mhQsXpgiNK41tttkmVwIPHz48fxxh8i233JKef/75tPXWW6dzzjknDRo0aJ1dIyCOSuIIxcePH59OPfXUFgF4+Q5x3Lvuuis99dRTeS6DBw/OoXXMMcLdCJunT5+eDj300LrD62+//Tb9/ve/T2+//XY+XQTwQ4cObT5m/Ntmm22WZsyYkYP6RgzBdSPUu+6cguuus3VkAgQIECBAgAABAgQIECBAgAABAgQIECBAgACBbixQBNcbbbRRuuiii9Imm2xS12wjKL7tttvS/PnzU+x75JFHpr322iuHxfHZa6+9lv785z+nL7/8Mlc8z5w5szmgjmroK6+8Mv3444/puOOOy5XL5WPBggXppptuSgMGDEhnn312GjNmTKvzmjdvXrr11lvzOU466aS000475YA6KqaffvrpHGrHPCMoHz16dM1rjED42muvTW+99VY2iXnuuOOOufo7xqeffpoD+Pfffz9tvvnm6bzzzsvB//oeguv1Ld615xNcd62voxMgQIAAAQIECBAgQIAAAQIECBAgQIAAAQIECHRTgfYG10Ub7wiqZ82alcaNG7fOFX7xxRe5DXn8edRRR+XW4TGiIvqee+5Jjz76aNpqq61yMD1kyJDm/UvD2P322y8de+yxrVZJR3V2hMyvv/56i/MUByyt3j7hhBPSPvvsU/NulAbhEbq35fpqHrwTNxBcdyJmNziU4Lob3ARTIECAAAECBAgQIECAAAECBAgQIECAAAECBAgQWP8C7Qmuo6I6WmgvXrw4V0tHNXK1taOj2vn222/PVc7nnntubuEd46uvvkpXXHFFrsg++uijW7Qgf/bZZ3ML8qhgjkrmWE+6tRHhbVRnf/jhh3kuUW1dPmK+0dK80jrd5duWBuHRGj3mV+36HnzwwXT//fenHXbYIVeVR5BfjEprbkfV9y677JLblm+66aYVLyuuJ44Z8/3uu+/yuaPq++c//3k64IADWpxDcL3+vzNdeUbBdVfqOjYBAgQIECBAgAABAgQIECBAgAABAgQIECBAoBcKrF22NK389JMuu/KmQYNSv807vq5ye4Lrr7/+Ol1yySUp1oCOsLZSUFxc+Oeff54uvfTStGLFilxZPXbs2GaTxx9/PLfwjmC6aLX9ww8/5CrtCKHrCZnrAY5jRkge7b1rzTeOF9d38cUX59C41vYRckfL8379+uVQvgi4I9yfM2dO+utf/9pize3YNvaJbU8++eR17OJ+XHPNNSnmHCF4bBfHir9HED5x4sR0/PHHN6/3Lbiu5wnYcLYRXG8498pMCRAgQIAAAQIECBAgQIAAAQIECBAgQIAAAQIbhMCP855JH/2bf9Zlcx2896Q0+t//1w4fvz3BdbHPwIED87rYw4cPrzqPCFYjiI59Tj/99DRhwoTmbUtD6qKVeKUwu70XGetbf/zxx+nee+/NbcTLQ99qxy2ur2/fvjlQHzWq7S8IFFXjYRRBc1x3hNoRWj/wwAM50C6vKF+6dGle+ztC+8mTJ6fDDjusubo61tq+/vrrU3jOmDEjV23HEFy39+nonvsJrrvnfTErAgQIECBAgAABAgQIECBAgAABAgQIECBAgMAGK7ChBdcRgLY2SqufX3zxxRyiRvvqCK7jz2qjNFj9xS9+kaZMmdJi0wULFuQ239E2+5RTTkm33HJLWrJkSW75HW3I2zOKtuDFvhFAx3kPOeSQFm22qx27PWF+6bFKA+jyNuixXVRQ33DDDemll17Krb9//etf591jLfBHHnkkz3Hq1Kkt1v2Oz6N9+jPPPJMOOuig3L48huC6PU9I991HcN19742ZESBAgAABAgQIECBAgAABAgQIECBAgAABAgQ2SIENLbhevnx5rgCutpZzVADHes8xXnjhhRy8RqV1W4LrSq2/owL5uuuuS6+99loOr2Pt63HjxqVZs2alWA+6PeOOO+7IoXCM77//PgfFP/nJT3IwXtqqvNqxOxpcv/nmm+nqq69OQ4cOTRdeeGHFivRFixbldcK33HLLFmt/t3a9xXrau+++ezr11FPzpoLr9jwh3XcfwXX3vTdmRoAAAQIECBAgQIAAAQIECBAgQIAAAQIECBDYIAU2tOA6QuJaIXRxI9obXFequI5jvvHGG3ld5wixozr6jDPOaHXd7LY8EHHMqGJ+6KGHchB+zjnnpNGjR7d6iNaC6+Layw9QGrZHFfkf/vCHVgP4Dz74ILcFHzBgwDrt1iO8j5D61Vdfzetsx9rWpUNw3ZYnYMPaVnC9Yd0vsyVAgAABAgQIECBAgAABAgQIECBAgAABAgQIdHuBnhxcd9Ya18VNjIroaD3+8ssv58A6gusIsDtrxPGjunnx4sUt2mxXO35xfVF9HkH31ltv3bzpK6+8klt2FyOC8R9//LFFSF1URrdWOf7NN9+kiy++OFdMn3322WnMmDH5kBF633rrrWnVqlVpxIgRaZtttklNTU35s1iv+6OPPkqC6856MrrfcQTX3e+emBEBAgQIECBAgAABAgQIECBAgAABAgQIECBAYIMW6MnB9ddff51D16gGnjlzZqvV0Z9//nm69NJL04oVK3JAW61Vd7EudWko25kPQBEm77zzzmnGjBmtBuPffvttvr64zmjJvdtuu1WdSlGB3daK6yIcj/WsL7jggrTZZpulsLr88stze/Pjjz8+7bXXXi1at2sV3plPRPc8luC6e94XsyJAgAABAgQIECBAgAABAgQIECBAgAABAgQIbLACPTm4Lq1g3nfffdNxxx1XdW3sZ599Nlco11rLuSPBdQTosU52VC/HOtZbbbXVOs9NEfpOmDAhnXbaaVXnGzuWXt/48eNzeF2tArxScN3eNa5ffPHFXHkeVdYR8pev8S243mB/DuqeuOC6biobEiBAgAABAgQIECBAgAABAgQIECBAgAABAgQI1COw7MVF6bP/8u/r2bRd22y06+5p8//pX7dr39KdWlvPubWDR8vsCIujYnjWrFm5VXb5+OKLL9JVV12V4s/DDz88TZs2reohOxJcR6vuK664IrfSPuGEE9Lee+/d4jxtbRUeOxfXF/990kknpT322KPi3CsF10uXLs3rV3/44Yc51I9wv3TEfG644Yb00ksvpQMOOCD9+te/zh8Xx4q24eXBdek+WoV3+LHvtgcQXHfbW2NiBAgQIECAAAECBAgQIECAAAECBAgQIECAAAECXSnQ3uA6gtTbbrstzZ8/P1cGH3XUUWnixIm5MnnNmjXprbfeSrfffntuf73tttvmluKDBg2qeikdCa7joEU18iabbJIrqouW5DGXp59+Ot11111p4MCB6ayzzsoVzbVGXF9Uis+bNy+H89OnT0+TJk3Kx4ixdu3a9Mknn6S77747vf766y3WuI7Pi0rzuOYIvmPt7lgzO9bEfuCBB9Jf//rXNGzYsHTeeeelkSNH5mMW9yLaqkfQf8ghh+T1rWM97DvvvDOv0R3nFVzXunsb7ueC6w333pk5AQIECBAgQIAAAQIECBAgQIAAAQIECBAgQIBABwSKsHT58uU5SI1wtdrYZZdd0rHHHtv8cewT4e7ChQtzoFppjB49OofWw4cPb3WWHQ2uo8r55ptvzlXMMQYPHpwD55hjtBCPQL21yulKk4vw+p577klPPPFEvr6wGTJkSA6Toz15cc3xb7FudgT0xYh958yZkwPq2K6YT1SHR3gdYf+JJ56YohV56T533HFHeu6555rP169fv7x9zD/uT6y7XbpOd1zb7Nmz0zvvvJNOP/30FK3QjQ1XQHC94d47MydAgAABAgQIECBAgAABAgQIECBAgAABAgQIEOiAQBFcRwBaa5RW+hbbRij77rvv5ornt99+uzlkHTVqVG6DHS22I0CuNToaXMfxo7p60aJFOSyOaugIjyMg3m677XIFc6yz3Z7x6aefprlz5+b24YVTHHezzTZL++23X66ALiqxS48fNrHe9X333Zc++uij5vnECwBRwb3pppuuM524hgULFmTPaLEeI9bsPuKII/K5o8X4iBEj0vnnn5823njj/G+C6/bc1e65j+C6e94XsyJAgAABAgQIECBAgAABAgQIECBAgAABAgQIECBAgECvERBc95pb7UIJECBAgAABAgQIECBAgAABAgQIECBAgAABAgQIECDQPQUE193zvpgVAQIECBAgQIAAAQIECBAgQIAAAQIECBAgQIAAAQIEeo2A4LrX3GoXSoAAAQIECBAgQIAAAQIECBAgQIAAAQIECBAgQIAAge4pILjunvfFrAgQIECAAAECBAgQIECAAAECBAgQIECAAAECBAgQINBrBATXveZWu1ACBAgQIECAAAECBAgQIECAAAECBAgQIECAAAECBAh0TwHBdfe8L2ZFgAABAgQIECBAgAABAgQIECBAgAABAgQIECBAgACBXiMguO41t9qFEiBAgAABAgQIECBAgAABAgQIECBAgAABAgQIECBAoHsKCK67530xKwIECBAgQIAAAQIECBAgQIAAAQIECBAgQIAAAQIECPQaAcF1r7nVLpQAAQIECBAgQIAAAQIECBAgQIAAAQIECBAgQIAAAQLdU0Bw3T3vi1kRIECAAAECBAgQIECAAAECBAgQIECAAAECBAgQIECg1wgIrnvNrXahBAgQIECAAAECBAgQIECAAAECBAgQIECAAAECBAgQ6J4CguvueV/MigABAgQIECBAgAABAgQIECBAgAABAgQIECBAgAABAr1GQHDda261CyVAgAABAgQIECBAgAABAgQIECBAgAABAgQIECBAgED3FBBcd8/7YlYECBAgQIAAAQIECBAgQIAAAQIECBAgQIAAAQIECBDoNQKC615zq10oAQIECBAgQIAAAQIECBAgQIAAAQIECBAgQIAAAQIEuqeA4Lp73hezIkCAAAECBAgQIECAAAECBAgQIECAAAECBAgQIECAQK8REFz3mlvtQgkQIECAAAECBAgQIECAAAECBAgQIECAAAECBAgQINA9BQTX3fO+mBUBAgQIECBAgAABAgQIdILA6s/uTite+V/Tmu9fSWntipT69Et9Bo1NA7b7F6nfmHNSSk21z7L6+7T0qUPTmm/mpT5DdkyD9ns49dlodMl+a9KKV/8+rXz34pRWfpVSv41T/61npgE7/6eUmgbUPr4tCBAgQIAAAQIECBAgQIAAgSS49hAQIECAAAECBAgQIECAQI8UWPHyv0wr3/4vKa1dlVKfASn1G5rS6qUprVmaUuqT+m11ehq4xzU1w+sVr/yrtPLN/5RSWlsxuF75xv+dVrz296nP4O1Svy2OSquXPJjWfPdC6rf1GWng7rN7pK2LIkCAAAECBAgQIECAAAECnS0guO5sUccjQIAAAQIECBAgQIAAgYYLrPny0bR03q9TWvl16rfVb9PA3Wb/Y/XzmhUpB9pRHd2nbxo44bLUb+uZVee7+vO5adn841Na9XXeZp2K65VfpqVPHZLWrvw6DZp0f+ozdKeUVn6Rlj45Oa1d/X0atN/cHGjHWPXxLWnl6/9nGrDr/5f6jjik4UYmQIAAAQIECBAgQIAAAQIEupOA4Lo73Q1zIUCAAAECBAgQIECAAIFOEVj5+r/7xyroSq29V/+Ylj51cFrzzfx/qrq+vvI5m1uEz09Nw3ZLa75buM7x1ny3KC19elpqivMc8HjzcZY/f2patWROGrTfA6lp4z3/Mcx+ampau2JJ2mjSX1LTsAmdcp0OQoAAAQIECBAgQIAAAQIEeoqA4Lqn3EnXQYAAAQIECBAgQIAAAQL/PThedFZa9f7s1LTpz1sEysUGy547OsX61303OzxtNGlORbmiRXjTJhNzC/AVr/0f7Q6u87He+n/TgB3/PvXf/n9xpwgQIECAAAECBAgQIECAAIEyAcG1R4IAAQIECBAgQIAAAQIEepzAynf+W1rx4j9PfQaOzMF0VEw3j39q5b3m+xdT/3F/l1t3l4/mFuEppY0m3pbWfPNcWvHKv6neKnzVd2nQpDn58+ZW4Su/zK3C1674PC2df1xqGvKzNGjSfSn1HdrjvF0QAQIECBAgQIAAAQIECBDoqIDguqOC9idAgAABAgQIECBAgACB7icQbb6fnpbWfP1Mahq2exo4/r+lpp8cnNb+8Fpa/sKFafUXD6U+/xQk9xk0ruX8S1qE99/uX6QBO/3HtPLN/1A5uE4prXz936YVr/9feS3rqMxe/eXjac3Xz6V+W5+RBo7/h5Sru7/5Ww7A+242tftZmREBAgQIECBAgAABAgQIEOgGAoLrbnATTIEAAQIECBAgQIAAAQIEOl9g7fKP0/IFM9Pqzx9MKa0pOUGf1LTxHmng7rPzn+WjtEX4oP0fzhXSrQXXcewVr/59WvnuxSmt/CqlvkNSvy1PzGH5yveuTite/pep/5hz0oDx/9D5F+mIBAgQIECAAAECBAgQIECghwgIrnvIjXQZBAgQIECAAAECBAgQINBSYPVn96Tli85Oa5d/klLToJT6Dkpp9dKU1ixNacDINHDHf5f6jT2/xU7lLcKLCunWg+vK8lHdvfSZ6fm8gyY9mPpsNNotIkCAAAECBAgQIECAAIEqAu+991666qqr0kYbbZQuuuiitMkmm7DqZQKC6152w10uAQIECBAgQIAAAQIEeoPAmq+eSMvmHZfWrvwi9R97URqw8/+TUtOAXHm98o3/kFt7pz5NaeCEy1K/rU77R5IKLcILq7YH12vS8gUz0qpP/pTP0WfAyLR88d+ltT++lc/b9ycHpYETLk99huzQG26HayRAgAABAgQIECDQ7QW++eab9PDDD6cXXnghfffdd3m+gwcPTjvuuGOaOnVq2mKLLapew/Lly9MzzzyTnn322bRkyZK0du3a1L9//7TtttumadOmpbFjx6Y+ffq0arBs2bI0e/bs9M4776RDDjkkHXHEEW0yK0LfOE69IwLis88+O40ZM6beXbp0O8F1l/JuEAcXXG8Qt8kkCRAgQIAAAQIECBAgQKAtAsvmn5BWfxJrSh+WNpr0l5RSU4vdc6j84Q2pafikNGi/h1LqOzhVahFe7NTW4HrVB9en5S+cn/pt+ZvUf8x5Keazds2y3EJ87YolafVn96amoTunQfvPTan/iLZcmm0JECBAgAABAgQIEOhkgQULFqRbb701rVy5MgfMQ4YMSU1NTTnAjhC6b9++6Ze//GU66KCD1gmgP/jgg3TdddelCL5jRBg8cODA9P3336fVq1fn7ffff/909NFH5+NUG2+//XauNo45jB49Op177rk5OK93fPjhh+nGG29MEaKXjh9//DEfM4L08uPFPE855ZS01VZb1XuaFts9+OCD6f7770+77757OvXUU9t1jNKdBNcdJtzgDyC43uBvoQsgQIAAAQIECBAgQIAAgVKBtcs/TUufOiSt/eGVNGDHf5v67/C/rwO06sPf5zbiqd+wNGi/WAM7paVPT0tpxZK6MQfs9O9T/+3+9Trbr132UVr6zLTclnzQpDlpxZv/McX5Bu7631K/Mefm7SPUXvX+NWng+H9I/cacU/c5bUiAAAECBAgQIECAQOcKvP/+++nqq69OS5cuzcH0YYcdloPnGBE8P/300+nuu+/Of4+Qd7fddmuewOeff54uv/zyHFr/7Gc/S8ccc0zabLPNmvedP39+3jfC5OnTp6cpU6ZUnHyE43/84x9zxXaMCM1nzJiRdtlllw5f7O9///u0cOHCTguXSyckuO7w7XGAMgHBtUeCAAECBAgQIECAAAECBHqUQA6Onz40xRrT1cLlVR/dmJYvPCtXWg/a74GU+vRLy+b9Jq1d+WVlizUrcivx2C7C7pT6pAE7/n3qP+5/WGf7FYv/Lq1878rcnrz/tv8sLX3ywLTm+1fyeZo23jNvX1RwV5tfj7ohLoYAAQIECBAgQIBANxa466670mOPPZa22267NGvWrFyZXDoiVH7ggQdShLTjxo3L20RVdYTaEQovXrw4twSfOXNmGjRo0DpX+vjjj6c4x4gRI9L555+fNt5443W2+fbbb9Nll12Ww/M99tgjPfHEE/nPCMprtRivRSu4riXk8+4kILjuTnfDXAgQIECAAAECBAgQIECgEwTWpKVPTk5rvno89d3iV2mjve9Yt1V4VDy/F2tM75gG7fdw6rPR6FbPW2+r8NWfz03L5h+f+m6yV9pon7tyMC647oRb6hAECBAgQIAAAQIEukignmD33XffzW28+/Xrl84777w0atSo9Mknn+Rq6xUrVuR1oiO8rjS+/vrrdMkll+Sq7Kii3nXXXdfZbN68eblV+U477ZSOPPLIdOWVV+Zt4lxFBXd7L7+e64tjr1mzJkXL9Iceeqh5ne5hw4blSu3DDz88h/UxStfiLp/T8OHD00UXXZQ22WST/FGE/m+++Wa677770kcffZTD/mLt77jOLbfcssUhtApv713uOfsJrnvOvXQlBAgQIECAAAECBAgQIPBPAivf/q9pxcv/c/5btPMe8LN/+0/h9ZqUP3v1f0tp9Y+p/9gL04Dx/1DTra7gevX3aekzv0xrfng1DZr4x9T0k4PycZcvOkur8JrCNiBAgAABAgQIEOhxAqt/SGuWvttll9Wn79DUZ9CYDh+/qLiOdZ4jgI71rctHBK4//PBD/uf4PNaqfu6553LYXGs96lhf+pZbbknvvPNOmjx5cjrwwANbHD6Off3116dXXnklnXDCCWnPPfdsruQ+6qij0sEHH9yha6wnuI5W5nEtixYtal7jO66xWKd70003TWeeeWYO7ON6Hn300RRt0j/++OMcSMfnP/3pT3PFebRajz/juqL9ebRLL3Ur1tyO9bajSj2q2IshuO7Qre4ROwuue8RtdBEECBAgQIAAAQIECBAg0FJgTVq+4My06sMb4j3/lJoGpdR3UEpFy+/UJ/UdcWjaaJ8/p9R3aE28eoLrtUvfScsXnZOaNpmYBuz0H5qPuearJ9KyeceltWuWpX5bnpjSqm/Sqk/vSk1R7b3/3JT6j6h5fhsQIECAAAECBAgQ2NAEVi+5Py17dnqXTbvvyOkwf2GBAAAgAElEQVRpo33/0uHjF2tcR6Aa4fXxxx+fw+haLbrnzJmT5s6dmyZMmJBOO+20mttXm2gEv1dccUWuRC4qrCNAjsA5wuBK7cvbctG1guuoir7nnntyGB2V0nEtY8eOzaeI6uoItF944YVsUx7st7bGdVFFHlXYUWke+8eI4Pu2225Lzz///Drt2QXXbbmzPXNbwXXPvK+uigABAgQIECBAgAABAgTSmrTqg9+llW/957zGdFq7Iq9R3WfQ2NR/zLmp/7b/Y0pNA+pyqie4bu1Aq5fMScsX/11a++NbKfVpSn1/clAaOCFale9Q1/ltRIAAAQIECBAgQGBDE9hQgutwffHFF3NVdKwxHWPo0KG5pffEiRPTmDFjUlNT0zr8tQLheu/Xvffemx555JE0fvz4dOqpp+Zq7mLN62gv3lob8nrOUWueUTkdLc+juvqMM87I7cpLR1SaR5v0CNiPOeaYdMABBzR/3Fpw/eSTT6Z4KWDnnXdOu/3/7N0JfJXlnff/71lykgMECGGHoohFZJFVNgFxX3FB0VrcEbA6z/R5+sx0ujzP9NXZ2plnZv4zbdW6d6DWqbjvuLMKCAqICgqCyB5CWAInOev/9bvCCQkk5D4hgeTkc79efdGS+7ru63rfB6t+z+93nXNOtTnTbdbN9Qc/+EFlO3SCay9vNLvvIbjO7vfL7hBAAAEEEEAAAQQQQAABBBBAAAEEEEAAAQQQQACBky7QnIJrw7GA1iqorQW4tc5OX9b2+sILL3SBrVVFp6+6AmEv4BaU23nWW7dudaF1OuC1Kmhrs71s2TKNGjVKN9xwg5fparynrnWmW55by26r7k6fZV11snRAbSG0VU9buG7X8YLr4y3YAvkHHnjAVXRbMG9fDrCL4LrerzlrBhJcZ82rZCMIIIAAAggggAACCCCAAAIIIIAAAggggAACCCCAQNMQaG7BdVrNzma2ANUCXWuRnQ6xLVy10LZt27bu1roCYS9v4fPPP3fnW3fo0EH33ntv5dw29ng/8zJ3+p661plueT548GAXntd0WUW6rfM73/mOC5rT4XZdwXUymXTnZlsb8p07d7o24VUvm4fgOpO3mf33Elxn/ztmhwgggAACCCCAAAIIIIAAAggggAACCCCAAAIIIIDASRVorsF1VSQLsT/++GO9+uqrro340KFDddNNN7mK43RoW98zrq2q+umnn9bKlSs1cuRIV1Vd9Vxta9390EMPyVp5T5kyRSNGjKjX+6sruK7r5/bQ2iqhjxdcm9fs2bO1fv16V6lu53VbC3a7otGo1q5d6xwJruv1WrN2EMF11r5aNoYAAggggAACCCCAAAIIINBQAvYvleyq+i+SGmpu5kEAAQQQQAABBBBAIBsFmkNwbcG0tQi3v89v3bp1jWdZ27tJVz/bPekzmdMttrt3764ZM2aoVatWNb5GqzK2imMLoO0cazs726702dLWNruu6+gW3XXdX/XndQXTXiqurfLcQuij93q84Dp9dnfv3r3d2dlVfWgVnskbbFn3Ely3rPfNbhFAAAEEEEAAAQQQQAABBOohsHfvXll43b59e8LrevgxBAEEEEAAAQQQQKDlCTSH4DpdSWyVvzNnzlTXrl1rfFHp++yH6Qrhbdu26ZFHHnHtr+33LKCt6bJ/lnjwwQdlYa21Gk8H1xZmWyW3VSPXFnrbP4McOHBAds62heMWHGd61RVcN8YZ19Ze/YknntDGjRv1/e9/X0OGDKm2bILrTN9iy7mf4LrlvGt2igACCCCAAAIIIIAAAgggUE8Bgut6wjEMAQQQQAABBBBAoMUKJEsWq3z1jEbbv7/Decod9PAJzW/V1r///e/d+csXX3yxLrnkkhq/qFpTxbVVa1sovGbNGvXt29dVFVsIffS1bNkyPffccyosLKw8x9rCbgt2N2zYoIkTJ+rKK6+scR9e7zseQl3Bdbry+9ChQ7rrrrt05plnVpvOjB577DFZUH/ttddq7NixlT+vreK6rKzM7W/Tpk01BtfWPvzJJ5+kVfgJfXqzczDBdXa+V3aFAAIIIIAAAggggAACCCDQgAIE1w2IyVQIIIAAAggggAACCDQhATtj+s9//rNb0QUXXKDzzz9fubm57n8nk0l9+eWXLni2KuGqZ1zbzy3MffTRR1278bPOOkuTJ09WQUGBG2vB9ooVK1xVtVUgT5o0SePGjXM/s0pkC4Mt6K6rkjpdmd2zZ09Nnz7dVV9nctUVXFtV92uvvebamdvarSq8R48e7hEWQM+ZM0fWKtx+zyrLrV16+koH13369NHdd99dGdxXPb+7S5cuuvPOO11wb56rV6/WSy+95Mzy8vI44zqTl9kC7iW4bgEvmS0igAACCCCAAAIIIIAAAgicmADB9Yn5MRoBBBBAAAEEEEAAgaYqYCHrwoUL9eabb7q233ZZ624LlUtLS10AbZe1Ap86daratm1bbSsWQs+aNcsFsemxwWDQtfi2ue38bAvErZrbWpLb9corr2jBggXycnZ1uiLa5rNQuX///hlR1hVc22QWrFtAbaFy+rxvW2t6/+3atXMV5RaeV73SAby5WQht91m4bb9u2bJFjz/+eKWLecbjcWdihpFIxP33adOmyYJvu9It2W2u+++/383D1bIECK5b1vtmtwgggAACCCCAAAIIIIAAAvUQILiuBxpDEEAAAQQQQAABBBBoRgJWUW1hsoW39t8tVLWw1SqGx48fr3POOacyeD56W1aZ/N5778mqt9NjLXy1QPbSSy9Vt27dKofs37/ftScvLi7WlClTNGLEiOMq2Tqs4ttajttZ0bfcckuN7cxrm8RLcG1jrRra1m/7KCoqcvvPz8/X4MGD3R5sP0df6dD/3XfflbUa79y5szsr3MbZVVJSorlz57qKbQu37QsBw4YNc1Xtf/rTn1zl+dVXX60JEya4+wmum9EfmEZaKsF1I8EyLQIIIIAAAggggAACCCCAQPYIEFxnz7tkJwgggAACCCCAAAIIIIAAAk1TgOC6ab4XVoUAAggggAACCCCAAAIIINCEBAium9DLYCkIIIAAAggggAACCCCAAAJZKUBwnZWvlU0hgAACCCCAAAIIIIAAAgg0pADBdUNqMhcCCCCAAAIIIIAAAggggAACxwoQXPOpQAABBBBAAAEEEEAAAQQQQKAOAYJrPiIIIIAAAggggAACCCCAAAIINK4AwXXj+jI7AggggAACCCCAAAIIIIBAFggQXGfBS2QLCCCAAAIIIIAAAggggAACTVqA4LpJvx4WhwACCCCAAAIIIIAAAggg0BQECK6bwltgDQgggAACCCCAAAIIIIAAAtksQHCdzW+XvSGAAAIIIIAAAggggAACCDSIAMF1gzAyCQIIIIAAAggggAACCCCAAAK1ChBc8+FAAAEEEEAAAQQQQAABBBBAoA4Bgms+IggggAACCCCAAAIIIIAAAgg0rgDBdeP6MjsCCCCAAAIIIIAAAggggEAWCBBcZ8FLZAsIIIAAAggggAACCCCAAAJNWoDgukm/HhaHAAIIIIAAAggggAACCCDQFAQIrpvCW2ANCCCAAAIIIIAAAggggAAC2SxAcJ3Nb5e9IYAAAggggAACCCCAAAIINIgAwXWDMDIJAggggAACCCCAAAIIIIAAArUKEFzz4UAAAQQQQAABBBBAAAEEEECgDgGCaz4iCCCAAAIIIIAAAggggAACCDSuAMF14/oyOwIIIIAAAggggAACCCCAQBYIEFxnwUtkCwgggAACCCCAAAIIIIAAAk1agOC6Sb8eFocAAggggAACCCCAAAIIINAUBAium8JbYA0IIIAAAggggAACCCCAAALZLEBwnc1vl70hgAACCCCAAAIIIIAAAgg0iADBdYMwMgkCCCCAAAIIIIAAAggggAACtQoQXPPhQAABBBBAAAEEEEAAAQQQQKAOAYJrPiIIIIAAAggggAACCCCAAAIINK4AwXXj+jI7AggggAACCCCAAAIIIIBAFggQXGfBS2QLCCCAAAIIIIAAAggggAACTVqA4LpJvx4WhwACCCCAAAIIIIAAAggg0BQECK6bwltgDQgggAACCCCAAAIIIIAAAtksQHCdzW+XvSGAAAIIIIAAAggggAACCDSIAMF1gzAyCQIIIIAAAggggAACCCCAAAK1ChBc8+FAAAEEEEAAAQQQQAABBBBAoA4Bgms+IggggAACCCCAAAIIIIAAAgg0rgDBdeP6MjsCCCCAAAIIIIAAAqdUILJ4nJIli7ytIadQ4dFvy992aOX9iV2vKrr250qWrpVSUckXlC98mkJ9/lrBXtMl+avNndy/UuWrZyi5/xMplZQ/f5ByB/5W/g7jva2BuxBoogIE1030xbAsBBBAAAEEEEAAAQQQQACBrBEguM6aV8lGEEAAAQQQQAABBBA4VqBs2VVK7F1yfJpkVEqUyt9mgMJj50k5he7+6Bc/Vmzj/yel4pIvJAXbSImIlIxI8inY4zblDnmyMrxOlW1TZOnFSh3apGCXSe7++LY/yxfMV96Il+RvP5JXhECzFSC4bravjoUjgAACCCCAAAIIIIAAAgg0EwGC62byolgmAggggAACCCCAAAKNIpA4pMiSC5Xcu0w5Z/5UobP+0T0muWe+Isuvk2J7FezxfeWe84TkD0nJaEWg/c0Dki+g3EG/V7DnnW5MbNNvFP3sR8rp/UOF+v9bxe99/e/u/pw+f6VQv19XbCFxSGUrpsiX11W5A34rBVo1ytaYFIGGFCC4bkhN5kIAAQQQQAABBBBAAAEEEEDgWAGCaz4VCCCAAAIIIIAAAgi0YIHEzpdU9slU+UKdFB41V77WfZ1G7Ku/U/TLX7j/HR79vnx53Y8oWdj94QQl9604XHU9y/2sfPU0xbc+rdzBjyvY/Rb3exaIR5ZdrmDnq5U7pOK+2Mb/rAize01XaODvWrA+W29OAgTXzeltsVYEEEAAAQQQQAABBBBAAIHmKEBw3RzfGmtGAAEEEEAAAQQQQKBBBJIqW3q5ErvfVrDXTFc9nb5cCP3tE/IXnKfw2IXHPK3so0my868DHS9V3qi57udeguvUwS8VWXqZFAgrPOqd6oF4g+yJSRBoHIF9u7+WYiVq23WYfD5f4zyEWRFAAAEEEEAAAQQQQAABBBBowQIE1y345bN1BBBAAAEEEEAAgZYtkNj9rspW3Cj5fAqPeFH+DhMqQdJtv325nVww7c8/5whWrFiRxecrWfqZck7/C4Ws3Xe6Vfjn/1s5Z/xIoX7/XPF76Vbhp/9AoQH/qfKVtyu+/fnDLcZvb9kvgN03aYFU5Bsl9ixQoni+EnvmK3VwnVuvP3+gAl0nK9h1svxtBzfpPbA4BBBAAAEEEEAAAQQQQAABBJqTAMF1c3pbrBUBBBBAAAEEEEAAgQYUsHOmEzuedSFc3vA5FskdmT1RqsiSi5Xcu1T+/MHKHfgbF2xbxXT5p/cpUfyefK3PUnjUG/KFT3fjUpFNiiy9Qhb4BbtMkoLtFN/+jHyBsPJGvKRkZJPKV92tQKfLjn1eA+6LqRCoj4AF0+mQ2n5NlW2ucxpfqz4uwA52myx/+9F13s8NCCCAAAIIIIAAAggggAACxxd46qmntGrVKl166aW6+OKL4WphAgTXLeyFs10EEEAAAQQQQAABBEwgWfKhypZfp1TioPKGPqVAl2uPgUmVb1f5yjuV2P2Ojajyc5/8bYcod/AT7teqV3L/SpWvnqHk/k+kVFK+Vmcod+DvFGg/QpEPL1IqWqS8UW/Knz+IF4HAKRWwz6pVUltIndyzQKnorhNajy+3u4Jdr1eg22QFCi88obkYjAACCCCAAAIIIIAAAidPYPPmzXrsscdUVlZ2zEPtmKCCggKNGDFC48aNU15eXo0LS6VS2rZtm9555x1t2LDBzWVj27Vrp5EjRx53bNUJV69eLQtu27Ztq5kzZ6pjx44ZQaRD30wGDR48WFOnTs1kSKPeS3DdqLxNfnKC6yb/ilggAggggAACCCCAAAINL1D+6b2Kb35Y/vajFB79nhRodcxDErteU/nqe5Qq3yH5w+5caiUiUjIihTopt+/fKXjavZ4WF137N4p9/R8K9f2Fcs78macx3IRAQwokSxZXBNV7FipRPE9KlDbk9NXnyilQsMs1CnabokDnqxrvOcyMAAIIIIAAAggggAACJyyQDq7Ly8vVunVrBQKByjkPHTqkWCzm/rf97K677lKvXr2qPTORSOiVV17Rhx9+KAuwLbDOz89XPB6XjbfLAuw77rhDPXv2rHW9No+FtmvWrHH3TJkyReeee25G+3vhhRf0+eefH7O+gwcPVu6h6v7sN/v376/rr78+o+ekb963b58eeOABF9Tfc889x9jUZ1KC6/qoZc8YguvseZfsBAEEEEAAAQQQQAABTwLJA5+qbOnlSsWKD581fecx45Ili1S2/AZ3T85p9yt09r9I/pCrvI6t/7WiX/2D5PNXjO9x63Gfa9WskRU3KJA/QLlD/6To2p+7FuJKHHQBeKjPj9252NValXvaCTchUItAskwJC6pdNfV8JUqWVHzhIpMr0FqBgjEKdJigQOEE+TucL0V3K77jBcV3PK9E0ZveZgvkK9jlqopzsTtfKQVaexvHXQgggAACCCCAAAIIIHBSBNLBtT2spvB1+/btevrpp7Vjxw716NHD3WMhtl0WVL/xxhuaN2+ecnNzdfXVV2v48OGV4ffu3bv10ksvad26da56esaMGWrfvn2N+7KK7UceeaQy7O7Tp4/uvvtu5eTknJBDXfs7kckJrk9Ej7E1CRBc87lAAAEEEEAAAQQQQKCFCUTX/Vyx9b+Sv01/hcfOk3IKjxGoPP+64yWutffRoXL5ytsV3zr7uBXbblI7K3vpFUoeXKe8Yc8o/u2Tim/9o/ztz1WgwzjFtz+nVNkWhc7+V+X0/mELexNst8EE4vuV2LPgSOvvvUsynzqnQIGCcS6kDnQY7z7bx73i+xXf+XJFiL3rTW/BuD9PgU6XVpyL3eUaKacg83UyAgEEEEAAAQQQQAABBBpUwEuwmw6VrbL4zjvvVL9+/dwaNm7c6NqMJ5NJ3XzzzRoypPpxWnbPgQMH9PDDD2vXrl0u2J4wYUKN658/f75effVVDRo0SMXFxdqzZ0+DVDF72V99QQmu6yvHuNoECK75bCCAAAIIIIAAAggg0IIEUpFNinx4oVKRzQr1/VvlfPdvj9l9qnynIh9OVOrgWoX6/rLGe+Jbn3JtxBXMV3j0O/Lnn1OjYmz9Pyn65S+Vc8b/VLDHVEWWXCx/+DSFx7wvBdooeWC1ypZeJl9eD4XHzK+xZXkLej1s1atArFiJ3e8fbv29QHZedaaXL7er/B3GH6moruUz7GnexCElit5QfPvziu96VYrv9zQs0PFiF2IHut0gX6izpzHchAACCCCAAAIIIIAAAg0r4CXYtcD6iSee0KZNm3T55ZfrwgsvdIt47rnntHTpUg0cONCdE310G+70Su3s67feeku9e/d2VdRWnV31ikQievTRR11V97Rp01yF9gcffKCJEyfqyiuvPKENe9lf+gG2T1vnqlWrXOBubc87derk9muhvN/vd7d++umnmj17do3ruvTSS3XxxRdX/sxarS9evFiLFi2SBd1WpW6t1O1sbbv36HPDaRV+Qq+72Q8muG72r5ANIIAAAggggAACCCDgXSD29b8r+sWP5Qv3UnjMe/KFTz9mcKpsmyJLLlDq4JcK9fuVcvr85Jh74tueVvmqaS5oDo9+W/62Q4+5J92S3BfqpPCYdxUvesuNCXa7UblDZrn708+y/x4e/b58ed29b4Y7W4xAKvLN4Wrqiqrq1MF1Ge/dPuvptt/2q6/1dzOew+uAxK7XXSV2fMdLUmy3p2H+gvMqKrG73ej+fHIhgAACCCCAAAIIINDcBQ7Gy/VtaVGjbaN1Tp6+07rjCc/vJdi1QNcqq+3ea665RuPGjXMtva21t1Vj13Ue9fr16zVnzhwX2NpZ1/Zr1WvDhg16/PHH1bVrV02fPt0F2PY8Oxv73nvvVdu2beu9Ty/7s8ntmU8++aRKSkpcAN+mTRvZudt2PraFzeecc47bp4XuW7ZscUF0NBrV2rVr3X19+/Z1LdQtxB8wYIBbr1WO25xWbZ6e0+ayUNx+tSDfKtjD4XDl/giu6/2qs2IgwXVWvEY2gQACCCCAAAIIIICAB4FYsSKLz1ey9DMFe81051PXfCUr7itZqECXa5Q34oVjW4V/eq/imx+Wr3XfWgLnpFy78aK5yh38hILdblI67Ca49vCuWvgtqdK1ldXUdk51qmxzxiK+NmdXBNXujOqJp+xLEYni95VwIfYLSpVt9bQP+yJIRSX2ZNfSnwsBBBBAAAEEEEAAgeYo8N7W1Zo891eNtvQLe5yj5y/76QnP7yXYteDZAli77IxrC1z37t2rBx54QBZq2++ddtpp9VqLBbhWub1s2bLKCut0hbet7fbbb1f//vX/5wIv+7Nw2oLyrVu36uyzz3Ztz1u1auX2Y783a9YsF2hbm/OrrrrKVWLbdbxW4RZmWwi9Zs0a1/7cQu90dXVRUZGrYLdg++j26QTX9foYZc0gguuseZVsBAEEEEAAAQQQQACB4wvENz+i8s/+Ur6cAuWNmltre2+bJbbxPxX94q/chFZxHTrrl4fD62TFz9b9XylxSDmn3afQwN8d8+D4llkq//ReBbtNPlxd7XdtwWkVzqe0JoHk/k8qzqgunq/kngVKRXdlDOVvO8ydTe3OqC6cKOV0yHiOxh6Q3Lukop34jueVOrTB0+N8rc86XIk9Wf52IzyN4SYEEEAAAQQQQAABBJqCQDYE19bm+pNPPtFrr70ma+c9fPhw3Xjjja562Esg7OU97N69252BbRXc6VDcxqXPvK6rDXldz/CyzuXLl7uKcGsLPnPmzGMqwtPBvQXPM2bMUJcuXdxjjxdcm9fbb78tM7TA2+auei1cuFAvv/yyC8otnE+3WSe4ruuNZvfPCa6z+/2yOwQQQAABBBBAAAEEKgQShxRZcqGSe5cq0PVG5Q2fU4dMUuUr71J8q51ZlZL8YSkQlpJRKVEqyadA4QXKO/cld1b10Vds028U3zJbeUOfclXZFVd6zj/K3/5cBTqMU3znqy7AC539r8rp/UPeVgsRSJYsrgyqEyWLpPi+jHfuLxh7pPV3wTh33npzupL7V7kA26qxkwfWeFq6L6+X+zKIVWPb+dxcCFQVqHrMgxeZ2jtmSMmSDxX9+v8psWehFC2Wr/WZNXbXsPPly1fPkH35RKmk/PmDlDvwt3w+vbwA7kEAAQQQQKAFCDS34NqqnGu7rMLYqp5vuummyrbWXgJhL685HRpbxbadf52uSrYW5NaK3J5tYbK1Ea/PVdc6rTLaKqq/+OILd+Z01fOp08+resZ31bboxwuu61pr+pzs008/vdq+Ca7rksvunxNcZ/f7ZXcIIIAAAggggAACCDiByjOpfX4XJge6XOtBJqn4lj8q9vW/KVm6VkpFJV9QvvBpyuk1Qzm9/6fkD3mYp8otiVKVr/lLxbc/IyUOSqFOCvX5sXLO+NEx7cgzm5i7m6xAskwJC6pdNfV8JUqWSMlIZsv1t1KgYIyrpvYfbv2d2QRN+2778kZ8+xxXjZ3c95GnxfpCXRToem1FS/FOl3kaw03ZLZAq36my5dcoeXD98TeaiLg/g4GOlyhv1JvV/9prf41ePV3xbc+4Lxu5yx+Wv+0g5Y14Wb7cisoau1xQvvRipQ5tUrDLJCnYRvFtf5YvmK+8ES/J335kdoOzOwQQQAABBBCoU6C5Bdfl5eXujOZ05a9tsLS01J3fbFXW5557bmWLbPtZXYFwnUDW7SwWcy2z7Yzro1tmH+9nXuZO31PXOque333bbbe5tt41XU8//bSrPr/ooot02WUV/wziJbi2+d977z2tXr3atRu31uhVL4LrTN5m9t9LcJ3975gdIoAAAggggAACCCCAAAInTyC+v6Ka2kJqC6v3Lsn82cH2riI/3frb33505nM00xGpsi2Kb3/OVWNb0O/pCrZXsMvVFSF25yskf56nYdzU8gRSkU2KfHihUuXblDvo9wr2vPMIQqJUZR9dKzuXXb4cBbtep9BZf1+la0Z1L+usEf3sR65bRqj/v7kfxr7+d0W/+LFy+vyVQv1+XTEgcUhlK6bIl9dVuQN+KwUqzkrkQgABBBBAAIHsF2huwbW9EWvV3atXL/dyLGC1FuHWsrtv37664447lJOTU/ni0qGttcSu7xnX6VDZ7/e7Ftzdu3ev9sFIt9Pu2bOnpk+fXlntncmnp67gOr0PO7P7eMH1O++8o7feekuDBw/W1KlT3RLqCq7t2XY2uJ2h3bZtW3c2eDAYdGMtxP76669FcJ3J28z+ewmus/8ds0MEEEAAAQQQQAABBBBAoPEEYsVK7H7/SFB9YFXGz7LqYWt97c6n7jBB/raDM54jKwdEd7sA27UUL5rrbYtWnd75iopzsbtcLQXbehvHXS1CIB0s+9sNVXjM+9WOeoht/E9Fv/gryZ+rUL9/Us7pf3lck/LV0xTf+rRyBz+uYPdb3L3JvcsUWXa5gp2vVu6QWe73Kub9sXJ6TVdo4O9ahDObRAABBBBAAIEKgeYeXNseioqK3PnTVnn9ve99T0OGDKl8vXYmtbXytpbeVdtn1/T+t2zZokWLFrng+ZJLLqkMoF9//XV98MEHdX5kLOydNm2a+vTpU+e9R99QV3DtteI63cJ7/PjxmjRpkntMXWdcP/roo9q6daur0rYW5BbQpy9ahWf8KlvEAILrFvGa2SQCCCCAAAIIIIAAAggg0DACqcg3lSG1VVWnDn6Z8cTWbt4C6nRQfeQc9IynajkD4vsU3/mKq8Z2IbbHduuBTldUnIvd5Top1LHleLHTYwVixYosPt8d/RA6+6ZPT5EAACAASURBVF8OH9Fw+LbKn32mYI/bKkPn4zF6Ca7trw+RpZdJgbDCo96RL696BRGvCQEEEEAAAQSyWyAbgmt7Q+lwuUePHq6y2tqJ22UV2c8995yWLVumgQMHuirkqm3Gq77ddLWyVRzbOda5ubnav3+/fv/736u4uPiYFuVVx1oLcwuXR44cqRtuuKFau3Ivn6C6guvGOuPawnoLrkOhkO6//361b9++2nIJrr28vZZ3D8F1y3vn7BgBBBBAAAEEEEAAgXoL2D+Yx+Nx9y3p2v6BvN6TM7BJCqRK11YE1a719wKlyjZnvE5f636HQ2qrqr6Q8CpjwaMGJA4pUfRGRUvxXa9J8f2eZvR3OL8ixO56I+/Ak1h23RTf/IjKP/tL+XK7KzzmPfnCp1duMLHrNZV9fIvkDyo84kV3lnxdl2sV/vn/dgF4qN8/u9srW4Wf/gOFBvynylfe7s5ur2hLfntdU/JzBBBAAAEEEMgygaW7vtQPFz7aaLsa3aWv/uO86Sc8f13B7u7du13VtQXNFhxbgJy+Nm7cqMcee0zJZNK1Eu/Xr98x67E22XaPVR5XPcf6888/16xZs5Sfn6+ZM2eqY8eav2jq9b7aIOran41bvny55syZ41qVVw3n03OuX7/etfzOy8tzLc27dOnifnS8iuv0cy2kPzq4rtqGnVbhJ/wRzqoJCK6z6nWyGQQQQAABBBBAAAEEGlcgGo26s6nsG9Ppb5k37hOZ/WQLJPd/4s6mrgirF0jRooyX4G875EhFdeFEKacw4zkY4F0gset1xXfYudgvS7Hdngb624+saCfe7Ub5WmXebtDTQ7ip6QgkDimy5ELXyjunz19XBs3pBca++jtFv/yF/O2GK9TnJypf+zOlIhulVFzKKVCw2xTl9vunan+W3XnZS6+QdWEIdpkkBdspvv0Z+QJh5Y14ScnIJpWvuluBTpcpb/gcSUfaQjYdGFaCAAIIIIAAAghIXoLddMV0586dXchsYbNdFsC+8MILWrJkiQt1rYX28OHDK1tiW+j90ksvad26dao61qqcrfX2mjVr6qykrlqZbS3JR4wYkdFr87K/quH6oEGDXOtz249dFrhbwG5nUk+YMEFXXXVVZdV3Ori2Nd5+++3q379/5drszOwHH3xQ9uuoUaN0zTXXuDPCrXrczsq21unmR3Cd0evM+psJrrP+FbNBBBBAAAEEEEAAAQQaToDguuEsm8pMyZLFldXUiZJFUnxfxkvztx9T2fY70GG8FKz4lzhcJ18gUfy+Eu5c7BeUKtvqaQH+/IEKWIjddTLni3sSa343xbc9rfJV0+TLaae8UXPlzz+n2iZcZfTW2ZI/LKViUipZcT66BdeJUnevdU4Ij3qjWqV2cv9Kla+eIfvCi43xtTpDuQN/p0D7EYp8eJFS0SLljXpT/vxBzQ+NFSOAAAIIIIBAixHwEuxaaGvnWVtb70svvdSd15y+YrGYC69XrFjhgljrTtamTRulW3zbfVZNbcFu165d3TALtB966CFFIhFPZ1en25XbGdfWatwCYK+Xl/3ZXDt27HBV1bbX9B4sYLdQ2/ZlofTNN99ceT63jakawPt8PvcF93HjxunCCy90y3v//ff15ptvuvH2c/sSvLnYf+/QoYPztCpvq+Ju1aqVG5M+S/toZ6/75b7mLUBw3bzfH6tHAAEEEEAAAQQQQOCkChBcn1Tuhn9YskyJPYtcUJ3cs0CJkiWez0quXIy/lQIFo11Q7e8wXoGCsZK/4pv4XE1LILl3iWvTHN/xvFKHNnhanFVfB7teXxFiF4zxNIabmrpAUmVLL1di99sKdL3xcPVz9TVHPjxfyT3z3W/62w5T7pA/VIbN8W+fVPln/0NKHPR8/nV07d8o9vV/KNT3F8o582dNHYj1IYAAAggggEALF/Aa7M6fP1+vvvqqCgsLXdBaUFBQKWfB7IYNG/Tuu++6Cm4Lsy2c7dSpk6s2Hj16dLWwOT1Xz549NX369GphcE2vY9u2bS44t5bk1sq7V69ent+a1/3ZhOlq6FWrVunAgQOVe7AgesiQIZWV5FUfbhXVf/rTn/TNN9+437aKbKvMtivtYsG7VW7bZX4W/JuNtVA3J/O0ANsugmvPrzYrbyS4zsrXyqYQQAABBBBAAAEEEGgcAYLrxnFttFnj+ytbflv7bwsyM76C7RToME5WSR3oMIEwM2PApjEguX+VC7AT259TsvQzT4uys5AtxA50m+zOJudqngKJna+o7JOpxz2/OrJ4nJIli+RrdabCo9+uVlVtu3ZB9Ib/J1+4l8Kj3z1ue3n7UkxkxQ0K5A9Q7tA/Kbr2566FuAXfCnVSqM+P3bnYtA5vnp8nVo0AAggggAACCCCAQGMKEFw3pi5zI4AAAggggAACCCCQZQIE1037hVpb3mTxvMOtv+creWBVxgv2hTpXVFIXTqgIqtsOyXgOBjRtAau+jm+fo7iF2PuWe1tsTqGCXa5R0ELszld7G8NdTUKgbMUUJXY8q0DHS1zb7poC43RwHexxm3KHzDpm3YniD1S2/DrXDjxv2NMKdL6q5r0lSt2518mD65Q37BlZtXZ86x/lb3+u+wKMfeZSZVsUOvtfldP7h03Ch0UggAACCCCAAAIIIIBA0xEguG4674KVIIAAAggggAACCCDQ5AUIrpvWK0pFNilhLb+L57uwOnXwy4wX6MvrdeR86sIJ8rU+K+M5GNB8BSxEtDDRqrHTraLr3E0gX8HOV7pK7KAFmIHWdQ7hhlMjYO80YoFzoky5gx9XsPstNS6k/JOpim/7k/wdJig8Zt4x99gZ1pEll0iJQ8edJ7b+nxT98pfKOeN/KthjqiJLLpY/fJrCY96XAm2UPLBaZUsvky+vh8Jj5kuBinMMuRBAAAEEEEAAAQQQQAABEyC45nOAAAIIIIAAAggggAACngUIrj1TNcqNqdK1h1t/z3dhdars24yfY8G0VVIHCitaf/vCp2U8BwOyVCC62wXYrqV40Vxvm/TnKdDpUncmtlVkK+fIOX/eJuCuxhQo//RexTc/LH/7UQqPfq/WoDi69ieKbfhnd651eMwHUk6HasvyUnGdPPCpO0vbF+qk8Jh3FS96S+WrpinY7cbKKu5U2TZFllzg5g6Pfl++vIpzDLkQQAABBBBAAAEEEEAAARMguOZzgAACCCCAAAIIIIAAAp4FCK49UzXIjVblmK6mtspqRYsyntefP/hIRXXHC6ScwoznYEALFIjvU3zny4pvPxxiJyOeEAIdL3YhdqDr9fLldvU0hpsaRyBd3ZwqL1Lo7H85fK50zc86Upl9SLkDfqNgrxnVbjxyxvXpCo9575gzsKWkXEvyornKHfyEgt1uUnzb0wTXjfNqmRUBBBBAAAEEEEAAgawVILjO2lfLxhBAAAEEEEAAAQQQaHgBguuGN606Y7JkceX51ImSRVJ8f8YP9LcffSSo7jBeCrbNeA4GIFBNIHFIiV2vV1Rj73rN8+fSXzC2ohK72xT5wr1APckC6bDZ36a/wmPn1fGllcPB847n5Qt1Ue7QpxToeJFbsZ1TXf7Z/3BtwnNOu0+hgb87ZifxLbNk1d12BnrFGdl+1xacVuEn+aXzOAQQQAABBBBAAAEEmrkAwXUzf4EsHwEEEEAAAQQQQACBkylAcN2A2skyJfYsckG1VTsmSpZKHqtaK1fhDytQMNqdSxvoYK2/z5P8eQ24SKZC4FiBxK7XDrcUf0mKFXsi8rcdWlGJ3W2yLEjlalyBVGSTIh9eKPs158yfKnTWP9b5QLu37KNJSh5YYw36pGC+lEpKiVI3NlA4UXnnvuLOqj76im36jeJbZitv6FPyte57+MdJla+8S/Gtf5S//bkKdBin+M5XlTq0QaGz/1U5vX9Y55q4AQEEEEAAAQQQQAABBFqWAMF1y3rf7BYBBBBAAAEEEEAAgRMSILg+Ab74/iPV1HsWKLl3SeaTBdsqUHBeZUW1VbRyIXAqBRLF7ymx3c7FfkGp8m2elmLnrFdUYk+Wv90IT2O4KTOB2Fd/p+iXfydfbifljZorf/453iaIFat87c8U3/6cFNvjAmxr+R7sNU2hM/+P5A95myd9V6JU5Wv+UvHtz0iJg1Kok0J9fny4bbk/s7m4GwEEEEAAAQQQQAABBLJegOA6618xG0QAAQQQQAABBBBAoOEECK69W6aiRUoUf1BRTV28QMkDq7wPTt8Z6nS4knqCC6utapULgaYqkCz58HAl9vNKHfra0zJ9eb0U7Hq9gt1ukN9a23MhgAACCCCAAAIIIIAAAgi0WAGC6xb76tk4AggggAACCCCAAAKZCxBc125mbXYTxfOV2LPAVVanDn6ZMbAv7zvVzqf2tTk74zkYgEBTEEjuX6X4judcNXay9DNPS/KFOivQ9bqKluKdLvM0hpsQQAABBBBAAAEEEEAAAQSyR4DgOnveJTtBAAEEEEAAAQQQQKDRBQiujxCnSr+oaP1tQXXxfKXKvs3Y386CrTibuqKi2hc+PeM5GIBAUxdIHfxK8e3Pumrs5L7l3pYbbK9gl6srQuzOV3B2uzc17kIAAQQQQAABBBBAAAEEmrUAwXWzfn0svqkKlM57R9FvNjbV5bEuBBBAAAEEEECg3gKJREIWXgcCAYVCGZ51Wu+nNo2B/uBm+YJfyZfzpXzB9fL7D2S8sFS8p5Lx7yoZ76tUrK9SyfyM52AAAs1ZwOcvkT/3Y/lyPlYg5ytPW0klQ0rGBygVHaZkdLBSqTxP47jpxATyzh6oVDKp2LffKHnoYL0ny+nxHQXatZcvGFT022+UKLGzs7kQQAABBJqiQKtzxyrv7AFNcWmsCQEEEECghQgQXLeQF802T67Ajr/7qUoXvH9yH8rTEEAAAQQQQAABBBpUINS9VKEe+5XT/YBCPQ7IH0pkPH90RxtFt+Qrtq2t+zUZDWQ8BwMQyFYBf6uYwmeWKLfPHuWets/zNss2tlf5hg4q31CgRCToeRw3IoAAAggggMDxBTre97/U/vqbYUIAAQQQQOCUCRBcnzJ6HpzNAgTX2fx22RsCCCCAAAIIZKOALyepUNdS5fTYr9yeB5TTpVT2e5lcqbhfsR1tVL41X7Gt+Ypuz1cq5s9kCu5FoMUK+HMTyj2jRHln7lFur32e//yVb2nrAuyy9R2UONCyukC02A8LG0cAAQQQaDQBgutGo2ViBBBAAAGPAgTXHqG4DYFMBAiuM9HiXgQQQAABBBBA4OQLWPV0yALq7vvdrxZaZ3pZ9XRsWxtFt7Z1QXX5Ntp+Z2rI/QjUJOALJpXXe69yLcQ+fa8s1PZyRXe0dpXYZV91UHwv7cS9mHEPAggggAACVQUIrvk8IIAAAgicagGC61P9Bnh+VgpwxnVWvlY2hQACCCCAAAKSmusZ1z7/AXc2tT9o//lKvuCWjN9nKtnGnU+dcudT2znVvTKegwEIIJC5QCD0qXw5K+QPrZLP7+2s5VSiuxLldib2MKUSPTN/KCOcQDweVywWUzAYVE5ODioIIIAAAlkuwBnXWf6C2R4CCCDQDAQIrpvBS2KJCCCAAAIIIIAAAgg0FYFoNKqDBw8qFAqpdevWTWVZx6wjFdmkRPF8JfbMd7+mDn2V8Vp9eT0V6DBBgQ7j5S+cIH+b/hnPwQAEEGhYgUTxe0psf17xHS8oVb7N0+S+Vmco2HWy+4+/YIynMdxUIVBWVqZIJKK8vDyFw2FYEEAAAQQQQAABBBBAAIFGFSC4blReJkcAAQQQQAABBBBAILsEmmpwnSr9ojKkTuxZoFTZtxnD+1qdqUChBdUV//G16p3xHAxAAIGTJ5As+VDxHRZiP6/Uoa89PdiX212Brtcp2O0GBQov9DSmJd9EcN2S3z57RwABBBBAAAEEEEDg5AsQXJ98c56IAAIIIIAAAggggECzFWgqwXVy38cVQfWeBe4/ihZlbOrPH+QCaqumDhReIF+oU8ZzMAABBJqGQHL/yooQe/tzSpV+7m1ROYUKdrlGwW6TFeh8tbcxLewugusW9sLZLgIIIIAAAggggAACp1iA4PoUvwAejwACCCCAAAIIIIBAcxI4VcF1smTR4dbfC5QoWSTF92fM5m8/srL1d6DwfCnYLuM5GIAAAk1fIHXwK8W3P+uC7OS+5d4WHMhXsPOVCnSbrGDnq6RA0z0KwduGGuYuguuGcWQWBBBAAAEEEEAAAQQQ8CZAcO3NibsQQAABBBBAAAEEEEBA0kkJrpMRJfYscpXUSauqLlkqJSOZ+fvzVBlUu/bf4yQ/57NmhsjdCDR/gVTZliMhtnVn8HL58xToeIlrJ24V2cop8DIqK+8huM7K18qmEEAAAQQQQAABBBBosgIE10321bAwBBBAAAEEEEAAAQSankCjBNfx/UoUzzvc9nu+knuXZr7xQL4CHcZWnk/tt6CaCwEEEKgikIruUmLHC4pvf16J3W95tgl0vFjBrpMV6Hq9fLldPY/LhhsJrrPhLbIHBBBAAAEEEEAAAQSajwDBdfN5V6wUAQQQQAABBBBAAIFTLtAQwXUqWqRE8QcV1dTF85U8sDrzfeUUKtBhvAKumnq8/O1GZD4HIxBAoOUKxPcpvuMl1048UTRXSpZ5svAXjHUhdrDbFPnCvTyNac43EVw357fH2hFAAAEEEEAAAQQQaH4CBNfN752xYgQQQAABBBBAAAEETplAfYLrVGTT4fOpK4Lq1KGvMl6/L69HRVDdYYL89p/8ARnPwQAEEECgRoHEQcV3va7EjucV3/malDjgCcrfdkhFJXa3G+Rv09/TmOZ2E8F1c3tjrBcBBBBAAAEEEEAAgeYtQHDdvN8fq0cAAQQQQAABBBBA4KQKeAmuU6VfKHG4mtp+tTNmM718rfpUtP12FdUT5Gt1RqZTcD8CCCBQL4HErlddO/H4zpelWLGnOXytzzpciT05qzpAEFx7ev3chAACCCCAAAIIIIAAAg0kQHDdQJBMgwACCCCAAAIIIIBASxCoKbhO7vu4Iqh2YfUCKbY7Ywp//kBXSe3C6o4XyBfqnPEcDEAAAQQaWiCx+92KduI7XlCqfLun6X15vRTser2C3Sa7v64154vgujm/PdaOAAIIIIAAAggggEDzEyC4bn7vjBUjgAACCCCAAAIIIHDKBCy4jux4TzkHl8l/4EMlShZL8f0Zr8ff7tzK86kDhROlYLuM52AAAgggcDIFkiWLXYht1dipyEZPj7Yv4QS6XKtgtxsU6HSZpzFN6SaC66b0NlgLAggggAACCCCAQDYLbN68WY899pjy8vJ0//33q127lvnvSQius/lTzt4QQAABBBBAAAEEEGhIgUSpDi4YKR38IuNZ/YfPp3YV1R3GSYFWGc/BAAQQQKCpCCT3r1R8+3MuyE6Vfu5tWcF2CnaZVHEuducrJH+et3Gn8C6C61OIz6MRQAABBBBA4KQJpAND+3ufqpfP51NBQYFGjBihMWPGqHXr1jWu6dNPP9Xs2bN1+umn6+6773bB41NPPaVVq1ZltIfBgwdr6tSpnsfs379fa9as0ZIlS2RjL7roIs9j7cba1mjr79Wrly688EK3J7/ff9x5y8vLtXTpUi1btkxFRUVKpVLKyclR7969dfHFF+u0006TWdZ1vfPOO3rrrbfUs2dPTZ8+XeFwuK4hlT+v7R0ebwLb5z333OP22hQuguuKt0Bw3RQ+jawBAQQQQAABBBBAAIFmIFD20STZ2a91Xv5wRTV1wTj3a3NvlVvnfrkBAQRatEDq4DrFtz+r+I4Xldy33JuF/XWy8+UKdr1RwS5XS8G23sad5LsIrk8yOI9DAAEEEEAAgVMikA4MLYDNz8+vDFntf6fDbAs5r732Wg0bNuyYELam4PqFF17Q559X/4JjIpHQwYMH3R4tBA8EAtX2279/f11//fXHNbCwevny5e4/xcXFLiS269JLL3UhcSZXOri2veXm5rqhNt+BAwcq5z3rrLM0ZcoUtW1b89+vbtmyRf/1X/+lffv2ufHpuUpLS2X7tcDaQv9JkyYds9+qa41EInr00Udl8wWDQU2bNk19+vTxvJ2tW7fq6aeflr2zqtehQ4cUi8VckN6qVfUv0Nueb7nlFvXo0cPzc6re2NBBc0PPV69NNYFBBNdN4CWwBAQQQAABBBBAAAEEmrpAdO1PFNvwzzUvM6eDApUV1ePlb39uU98O60MAAQQaRSBVtkXx7XNcO/FkyULPzwh0uty1Ew92uU4KdfQ8rrFvJLhubGHmRwABBBBAAIGmIHC8wNCC5jfeeEMfffSRqzy++eabNWTIkGrLrim4rmlf6efYz+pT6Wvh8AMPPKC9e/e6QLhLly4uqC0pKTmh4Pro0DuZTOrLL7/Uiy++qD179rjK6TvvvPOYCujdu3fr4YcfdqG1BdwW7HfsWPH3shZar1ixQq+++qpb42WXXeYquGu7LOSfNWuW7Nl2jRw5UjfccIOnSu3jfYbS4Xym1exePpcNHTQ39Hxe9tAU7yG4bopvhTUhgAACCCCAAAIIINCEBOJbZ6t85e3VVuRvP0rBHlMVKDxf/vxzmtBqWQoCCCDQNARS0V1K7HjBtRRP7H7b86LsaIVg1+sV7HajfHnf8TyuMW4kuG4MVeZEAAEEEEAAgaYmUFdgaFXICxcudCGsVWTPnDlTnTp1qtzGyQqurdr6v//7v2WV2UOHDnVV2+lg9kQqrmsbawH5448/rp07d2rChAm66qqrKoNkC6bt2daqvLZg24DM7ZVXXlFhYaHuvffeGiu3zfe5555zrcatOtvmtGr0++67T+3btz+hjwvB9QnxnZLBBNenhJ2HIoAAAggggAACCCDQPASSez9SZNHIaou1IKXVhFVSTkHz2ASrRAABBE61QHyf4jteUnzHc0oUvSUlq5+fWNvy/O3OVbDbZAW7TZGvlfdWiQ21XYLrhpJkHgQQQAABBBBoygJ1Bde2dms3/cQTT2jDhg2aOHGirrzyysotnazguibDxgyu7XnpSuh0YJ+uqN6xY4erto5Go6563MLrmi4Lvx988EFXlX377bdrwIABx9yWrty2ausZM2Zo7ty5+uyzz1yLcjtf/EQur8G1hef2bq26ftu2ba5i3Nqe25cErFrczjpPX+mzuGta12233aZBgwZV/mj79u167bXXtHHjRvcZskC+e/fuuuKKK1wr9Kpnf3v5HJ6IRXMZS3DdXN4U60QAAQQQQAABBBBA4CQLpMq+1aEFw6Vo0ZEnB9ooPG6p/G36n+TV8DgEEEAgSwQSBxXf9boS259zvypxwNPG/G0GKGDtxLtOlr/tYE9jTvQmgusTFWQ8AggggAACLVwgelDa803jIeS2kQp6nfD8XgNDaxc+Z84c9erVy4W1Fmzalc3BtZ0R/cgjj7gw9/vf/35lm/S0hYWwFjYffX50+qVYWPvMM89o06ZNOv/88zVu3Lhj3ld6roEDB2rq1Kn65JNPnPMZZ5yhu+++251PXd/LS3BtIbWF5fPmzXNne9te7Jnp87Htf3/ve99Tv3793DIsVLeqcGsjby3VLYy2n4VCIZ133nnq2bOnm+f9999381adM31uuo05uu28189hfS2ayziC6+byplgnAggggAACCCCAAAInUyBRqkMLRylV+nm1p+aNfFOBTpedzJXwLAQQQCCrBRK7XnXtxOM7X5Ziezzt1dfqDBdguxC7YIynMfW5ieC6PmqMQQABBBBAAIFKgbVvSQ824j8/9rtMuu/NEwb3Ghim77NQ8wc/+EHlec7ZHFwbbjr8HT9+vCZNmuS8LZB99913XXXxrbfeWu+zqNOV7F9//XVlhXW6StuquS0Ut3C8vpeX4NpalFur8tzcXN14441uT1YJbWt7++23XaBdU4v4431urML6sccecwG4BdQWbNucVlVuFdtmd3T7dK+fw/paNJdxBNfN5U2xTgQQQAABBBBAAAEETqJA2bLLlSiaW+2JobP/TTln/OgkroJHIYAAAi1LILH7XcV3PO/Oxk6Vb/e0eV9udwW6XudC7EDHizyN8XoTwbVXKe5DAAEEEEAAgRoFsiy4tpbWDz30kAs0reLaKq/tyvbg2s6oXrBggQYPHuwqou3yEgh7+VORDnitqtnODrdW5FXPvD66LbuXOaveU9c6I5GIHn30UW3dutWF8kdXhFs19uzZs13L9LFjx+q6666rnP54QXO6Ktuqr21c1ZbgpaWl7nNUUlKiadOmuZbhdhFcV9ASXGf6Ked+BBBAAAEEEEAAAQSyXCC69qeKbfh1tV0Ge9yq3CGzs3znbA8BBBBoOgLJksUuxI5vf16pyEZvC8spVLDLJAW73aBA56u9jTnOXQTXJ0zIBAgggAACCLRsgSwLru2c5gceeED290gtKbhOn+ncGMH166+/rg8++MC1IL/lllsqA9702dpWlWzV7W3atKnXn6W6gms71/rxxx938993331q3779Mc9ZvXq1C+q7detWrS16fYNm+/zYeenWPr3qmdj1na9eME14EMF1E345LA0BBBBAAAEEEEAAgZMtEN/6R5WvvK3aY/0F5yk8duHJXgrPQwABBBA4LJDc/4kLsOM7nlOq9AtvLoF8BTtfqUC3yQp2vkoKtPY2rspdBNcZkzEAAQQQQAABBKoKZFlwvWPHDj388MOyKtyWFFxbG+2lS5c2eMX1/v379fvf/1579uzR7bffrv79+1d+eo73s0z+kNUVXK9cuVJ/+tOfdPrpp7vztNPnlld9xpYtW1xVtp1hff/991eG23UFzVY5bsG4tQW3im77e+ujL4LrY98mwXUmn3DuRQABBBBAAAEEEEAgiwWSez9SZNHIajv05X1HrSasknIKsnjnbA0BBBBoPgKpg18pvn2Oq8ZO7lvhbeH+PAU6XqKghdhdrvX813SCa2+83HVqBaxLjHWL8XqF+v1KOX1+cuT2WLHK1/7MnTVfcc58eE1RMAAAIABJREFUSgq2U6DwfOUO+K184Yo2sEeupKLrfqHYNw9IsRIp2FY5Pe9U6Oz/J/lDXpfBfQgggEDLEMiy4Pqbb75x5xZbgNlSzri28PWPf/yja4de9YzrdBX2iZxxna5kPvqs5/QfjnRgPnDgQNeiPBAIZPznpq7gOr2P4wXXtVXaHy+4ti832PpXrFghv9/v2sp36NDBrd9+9tVXX+ngwYNUXNfwRgmuM/6YMwABBBBAAAEEEEAAgewTSJV9q0MLhkvRoiObC7RReNxS+dsc+dZz9u2cHSGAAALNVyAV2eyqsK0aO1nivTNGoPCiinbiXa+XL7drrQAE1833s9GSVh7b9BtFv/zl8becSkrx/VIgrLyhTylgX+CwiDqySWUfTVLywBo7UVEK5kvyV9yrpOwM+bzhz8i6z6Sv2Pp/UvTLX8jXqo+CXa5WougdJQ98qmDPO5Q7+ImWRM9eEUAAgboFsiy4/uijjzRnzhx17969WsvobD7j+tChQ3rkkUe0bds2TZkyReeee65777VZHP2hsPPA58+fLzsf3ALoAQMGuFssvLVQec0a+//g41/5+fnVvihQ1/1Vf15XcO2l4jodUOfk5FRbx/GC6+XLl7vPioXVVsndqVOnymXRKvz4b5DgOpNPOPcigAACCCCAAAIIIJCNAsmIDi0YoVTp59V2lzfyTQU6XZaNO2ZPCCCAQNYJpKK7lHDtxJ9XYvfbnvfnLxirYNfJLsj2hU+vNo7g2jMjNzZxgei6nyu2/lfytx+p8Oj3pEArt+Lomr9Q7JsHpVBH5Q162H2Zw67k3qUq++RWpQ6tV6DT5cob+VpFoB3bo8iHE5WK7VV41FvyteknxYoVWXy+UolShUe/6wJtu+Lbn1Hsq79XaMBvFSic2MSFWB4CCCDQSAJZFFxbAGvnElvr54kTJ+rKK6+sRMvm4Dp91rSFxzNnzlTHjh3dvi3ItkDbXKxteu/evWv8EO3du1cPPvigrGrZ2oGng+v0+EgkIpvb5/PVON6Cc3vG1VdfrQkTJmT8Qa0ruG6sM66ffvppffLJJ7rooot02WXV/70KwfXxXyPBdcYfcwYggAACCCCAAAIIIJBdAmXLr1Vi58vVNhXq9y/K6fPX2bVRdoMAAgi0FIFYieI7X64IsYvekpLHnqdXE4W/7RAXYge6TpY/f4A7h8/+ZaKd9RcOh1uKHvvMNoHDwXLy0HrlDviNgr1muB2myrYpsuQCWfv9nDN/qtBZ/1ht5/HNj6j8s7+UrAPNqDflbzdCyQOrFVlysfyt+yo89kiXg/JPpipeNFfh0W/L33ZoRZj94UVKRYuUZ2PzB2WbKvtBAAEEvAlsXCw9XfHX3Ua5zjhP+t7DJzy1l7OK7Zzit99+24WsFuBWraDN1uC6uLjYtUa3Xy00vuqqqyoD5qoV03379tUdd9whq0g++lq2bJlrmX10O3Crwn711VfVs2dPTZ8+vda/1/R6X20fgrqCa/t7XTu/2s6gvuGGGzRyZPXj02yfs2fPlgX4Y8eO1XXXXVf5qON9btLPrSm4Lioqcmel2znenHF97JsjuD7hv6QxAQIIIIAAAggggAACzVcguvZnim34VbUNBHvcqtwhs5vvplg5AggggMARgcRBxXe9VlGNves1KVHqScfXuq/U8VrF2l+hUOFogmtPatzUFAViX/+7ol/8WP42/RQeO0/KKXTLTOx6TWUf3yL5/Mob8eIxVdGp0i8UWWLhc7FyB/5OwV7TPQfX0bV/o9jX/6FQ318o58yfNUUW1oQAAgggUEXgeAFkSUmJ3nrrLX388cfurOKbb75ZQ4YMqeaXbcG1hbXWwtuCZauUtmrqO++885i/H7SqaQt97azms846S5MnT1ZBQUHF/88mEu58Z5ujvLxckyZN0rhx49zP0mHxli1b6qyk9lrZXdsHuq7g2salw3X7oqa93379+rmA3iq97csK8+bNq/ELC+nPjX0uZsyY4VrIp6/02dlt27bVrbfeKjtD284L37hxo5599lnXOt0ugutj31yLDq7TH1gvf4Vu37697r//frVr187dbh/YP/zhD+4A9dquo8fYH87XX39d1ts+Ho+7D7H9Qf7Od77jZQncgwACCCCAAAIIIIBAgwrEtz6l8pW3VpvT336MwuctbtDnMBkCCCCAQNMRsA4b8R0vKr7jBSm+19vC2o5UsHVvBTpeIH+H8fK36e9tHHchcKoFEqWKfHiBkvtWHFNVHd/8qMrX/IV8ed2qtfhOLzlVvrOiLfjBtQr1+5Vy+vzkSKvw+AGFR82V+4JHulV4bI+bJxXdrciKG+RvfZbCo95wFdtcCCCAAAJNWyAdQFqGU7VtdbpNta3eQs0bb7zRndN8dFvr5h5cW3ed3Nxc95IscLYg2kJW2+fZZ5+tm266Sa1aVRyzcfRlQeysWbPcGLvsvmAwqAMHDlTOccEFF+iSSy5RIBBw96Tbc5vpD37wg8r24zXNX7Wy26qhrSq6trbiNY33ElzbM+bOnesCatu37cGqx9Pv33zMwN591atqAG97s/tsfXaftUh//PHHtXPnTjfETGxue5bNb//dxlc9N7yuyv+m/aeo4VbXooPrF154wZX3H++ygNo+nH369HEHqKdbHVTtQV/b+KrBtX0YrR2C9bQfPny4unXrpgULFri2W9OmTSO8brjPNDMhgAACCCCAAAIIeBBI7v1IkUXVW2D58r6j8PgV8oU6eZiBWxBAAAEEmrtAYvc7Fe3Ed7yoVPl279vJ6ahA4XgFOkxQwILsdsO9j+VOBE6iQHzLH1T+6b3y5XY7EjQffn5sw68VXftTFz6HR78vX96RKqn0EiOLxylZskjBHrcpd8gs99uxr36p6Ff/4M6yDna5Wok9C2V/XxXseYerzC77aJIS+z5W3vBnFeh40UncLY9CAAEEEKivQDowtLym6mVhpLW4HjZsmGsTbcFkTVdzD66P3pMFq1Zlff755+u0006rMyg2t/fee08rV650FdoWypqV5WqXXnqpy8PSl/3MsjKrcraAd+rUqZWBdm3vL33OtlUv33fffbLszevlJbi2uWxdFqi/8cYb7vxuy/RsD/3793dnVKcryY9+rlWN//d//7es/bdVXts53hb222Uu6Wp9yxktXxw0aJCb780333R5YdUwnuC6QrdFB9d1fbDT3+T47LPP3LceRowYUTnE/vA98MAD7sNb1zdCbNCOHTtcz/qhQ4e6lgj2jZB0iwMLsu330tf777/vvo1hh83XdCZAXevm5wgggAACCCCAAAIIHE8gVfatDi0YLkWLjtxm5zeOW0oVHR8dBBBAoIUKWDgXt3biO55XKrIpM4VAvgIdxh4JsjuMz2w8dyPQGAKJQ4osu0LJPfMV7DVTuYN+X+0p9Q2upaSi636h2DcPSLESKdBawW43KXfgbxTb/LhrS57Ta7pCA3/XGLtiTgQQQAABBBBAIKsFCK6P83rTwbJ9k+Kee+5R69atK++2/vMPPfSQ+yZI1RbitU1n4be1S7Be9vaNCrvs2xZ2sL3Nb98qsSt9JoDdc/3119f5TZas/nSyOQQQQAABBBBAAIGGF0hGdGjBCKVKq3ceyhv5pgKdLmv45zEjAggggECzE0ju/0Tx7c9VhNilX9Rr/dZSPF2RHehwHu2S66XIoBMRSOx8SWWfTJX8IYVHvCh/hwnVpqt/cF3zqlIHv1Rk6WVSIKzwqHdqrOA+kf0wFgEEEEAAAQQQaAkCBNe1vOWq7Qqs8nnChOp/c5su2e/atatrIV5bi4j09F6Ca6venj17tnbt2uUOcs+k3UFL+LCyRwQQQAABBBBAAIETFyhbfq3sfNOqV6jfr5XT529OfHJmQAABBBDIOoFU2TYlit9XYs98JfYsqH+Q3W74kSC78Hwpp0PWWbGhpiSQVNmyq5QoelOBrjcqb/icYxbXsMF1UuUrb3fnx1tltx27Yudnpw59Lfn8rqV+7qCH5Wv93aaExFoQQAABBBBAAIEmJ0BwXcsrsX701trbWnrPnDnzmMPh165dqz/84Q8666yzXM/69KHytb3hdKtwawt+1VVXVWsVbtXVdmD7ihUr9Pzzz2vy5MnuHGwuBBBAAAEEEEAAAQQaUiC67ueKrf+nalMGuk1R3rBnGvIxzIUAAgggkM0CsT1KFM+rDLKT+1bUa7e+NmdXCbIvoDq1XooMqk3A2oNHll8nJaPKG/qUAl2uPebWhgyu41tmubO0g90mK6fXTJWtmKJUssy1EE9Fi5TY9br8bc5WeMy7Uk4hLw4BBBBAAAEEEECgFgGC61pgXn/9dX3wwQeu0jodNFe99dNPP3XV0d27d1ebNm20ceNGxWKxaoerVz2s3aqpn332WXc4vYXSNm7x4sUqLS3VtGnTlJ+fr0ceeUSdO3fWbbfdVmcQzicaAQQQQAABBBBAAIFMBOLb56j845uqDfG3O1fhccsymYZ7EUAAAQQQqC6QKFViz6IjQfaeBfUS8oVPqxJkT5Cv9Vn1modBCJiABceJHc+69uDhkW9IgVbHwMQ3P+qqon2hQoVHvyv7MkXVK1W+U5EPJyp1cK1C/X6lnD4/qRHXuhJEll4sJSIKj5qr6IZ/VnzrU8od8BsFe81wYyzUjn/7pHIH/k7BXtN5SQgggAACCCCAAAK1CBBc1wBTUlLiQuRIJOJadlvIfPT1zjvv6K233qr1g2XnYd91113q1atX5T3l5eWyQHz58uWKx+Pq1KmTrr32Wp155pl64YUXZGH49OnTa3wen2AEEEAAAQQQQAABBOorkNz7kSKLRlYb7sv7jsLjV7hWllwIIIAAAgg0pEByz4LKIDuxZ7GUOJDx9L5QZ1Wckz1egcIJ8rcdmvEcDGiZAskDq1W29DKlYiWubXew5501QiR2vaayj29xrbzzRryoQOHEavfZ+e6RJRcpFS0+buAcXfMXim1+VKGz/0U5vX+oyOJxSpauVXj025Wf23R19/EC8Jb5ttg1AggggAACCCBQXYDguoZPxPz58/Xqq69q4MCBmjp1ao3Vz9bW20JoC7UtfO7YsaPsXOytW7e6SmwLv3v27OmC6HA4fNzP3fr16/Vf//VfuuCCC3ThhRfyGUUAAQQQQAABBBBAoMEEUmXf6tCC4VK06Mic/rDC45fL36Z/gz2HiRBAAAEEEKhNwNqJp8/IThQvkGK7M8cKtlWg4LwjQXbBeZnPwYgWIeCqmzc/LH+bAQqPnVdra25XKb3kAqUOfqWcPn+tUL9/ruYT++ZBRT/7X/KFOihv1Fz58885xi+x+12VrbhRgXbDlHfuK66ym+C6RXzM2CQCCCCAAAIINJIAwfVRsAcOHHBnW1vwfM8996h3794Z02/evFmPPfaYotGo7rzzTvXr16/WOayq+/HHH3fh+B133KEvvvhCb7zxhvbv3+9akF900UUaM2aM/H5/xuuwcJ0LAQQQQAABBBBAoOUK+FWuXkW3Ki+xsRrC1oJ/14HcCS0Xhp0jgAACCJxSgdz4RrWKrVQ4+rHC5Z8oJ7kj4/UkFVIkZ6AioaGK5A5TJGewkr68jOdhQPMXsG6H1tXQrtTBLxWxauvItxUV0Gf8yP2+HdW3bt06998HDBigvLyKz4qrlv7mQSmnoKK1d4+p7veTe5eq7JNblTq0XoGuk5U3fI4kv+woQPt3eO5KlCqy9AolD65TePhzrkOAXeWrp3lqFW7//rCoqMoXC5v/q2AHCCBwggJ2xCgXAggg0NIFCK6P+gRYG+85c+bojDPO0N133+3OrM70sr+JnTVrlguhL7/88lqrqK1C++2339bChQvds/bu3as///nPrr34sGHDtGbNGn311Ve6+uqrNW7cuEyXIYLrjMkYgAACCCCAAAIIZJVAj5IfKb98frU97c7/C+1uXXPLzKzaPJtBAAEEEGg2AjmJ7S7Izitb4X7NTWyq19ojwf6VQfahnKFK+NvWax4GNS+Bc845p/Lf30XX/Vyx9b+SL3y6wmPec7/atWHDBvfv3ezq0aOHunbtWrHJWLEiH12jZMliST4pmO8CasX3W3wtX6sz3BnZvtZ93e0WgFuhiV2pyCaVr54uf7vhCvX7dSVasmSRypbfoFSyTMFuN0nxfYrvfEX+1n0VHvOuqwC3fyf48ccfNy9oVosAAo0uQHDd6MQ8AAEEmoEAwXWVl2TVz48++qi2bdum733vexoyZEi9X+FTTz2lVatW6dJLL9XFF19c4zzffvutq7YeMWKEu+fJJ590VdpW6W1nZMdiMT3xxBOVZ223atWq3uthIAIIIIAAAggggEDLEoiu+z+Krf/HapsOdJuivGHPtCwIdosAAggg0PwEYsVKFM9Toni+EnsWKLm/fgGftYp252QXTlCg8AL5cg+Hlc1PhBV7EDjS+vtLBXvNdOdbe7pixSpf+zPFtz8nxfZYJC0F2ylQeL5yB/xWvnAvT9NUvSlRNFfla/5CqUNfuzO07az23EEPy9f6uxnPxQAEEEAAAQQQQKAlCRBcV3nbn3/+uauUtnOrj3c2tZ1j/fTTT6t9+/buDOyjz7D2UnFtobSda23f9pw5c6aSyaQeeOABnXbaaW7O9GUB+DfffKP7779f7dq1a0mfTfaKAAIIIIAAAgggUE+B+PY5Kv/4pmqj/e3OVXjcsnrOyDAEEEAAAQROoUCiVIk9C48E2SUL67UYX7h35RnZFiSmq2jrNRmDEEAAAQQQQAABBBBAoMEFCK4Pk6arm611kLXmnjCh9jP/rC3QQw895ELnms7B3r17tzsn287Lru2M62XLlunFF190ld3W0mjfvn0E1w3+8WZCBBBAAAEEEECg5Qkk936kyKKR1Tbuy+2m8IRV8oUqzn/kQgABBBBAoLkLJPfMrwyyE9bmOVGa8ZZ8oS5HKrI7jJe/bf0772X8cAYggAACCCCAAAIIIIDAMQIE14dJ1q9f71p1W1Xzvffeq7Ztaz8Hyc6hee211zR//nxXnX3bbbepsLDQzVRWVubOyP700091+umnu7Or8/LyqsEXFxfrkUcecdXVN998swKBgMrLy11bcFqF86cUAQQQQAABBBBAoL4CqfLtOjR/sBQtOjKFP6zweYv5l/H1RWUcAggggECzEEjuW+7aile0F18oxXZnvm5rD11wXkVrcQuyC8ZmPgcjEEAAAQQQQAABBBBAoN4CBNeSrLW3teRes2aNJk6cqCuvvLJOUDsPe/bs2bLA2+fzKT8/3/1q1dg2n51Rfdddd6lXr2PPwbEztF9//XVde+216tTpSNXLypUr9ec//9mNGTZsmNatWydrX24V4OPGjatzTdyAAAIIIIAAAggg0IIFkhFFFo1Vcv/Kagh5I15SoMs1LRiGrSOAAAIItESBZOnnSlYG2QuUKvs2cwZ/WIGCUfJ3qAiyAx3Ok/zhzOdhRLMTsH+3Z4UrwWCw2a2dBSOAAAIIIIAAAs1ZgOBa0ubNm/XYY4/J7/drxowZroray2XtxT/++GPNmzdPVkVtf0NrAfagQYN0wQUXZHwmtY23+d544w3t379fbdq00UUXXaQxY8a4tXEhgAACCCCAAAIIIFCbQNnya5XY+XK1H4f6/r1yvvt/QEMAAQQQQKDFC6Qim6pUZC9Q6uC6epn4249UIB1kF54vBdvVax4GNW2BkpISt8CCgoKmvVBWhwACCCCAAAIIZJkAwXWWvVC2gwACCCCAAAIIINDyBKLr/q9i6/+h2sYD3aYob9gzLQ+DHSOAAAIIIOBFIFasRPEHledkJ/d/4mXUMff48wceqcgunChfbtd6zcOgpiVAcN203gerQQABBBBAAIGWI0Bw3XLeNTtFAAEEEEAAAQQQyEKB+PY5Kv/4pmo787cdovD4+v0L+CwkYksIIIAAAgjULRA/oETJwiNBdsmiusfUcIev1RlVKrInyNfqzHrNw6BTK0BwfWr9eToCCCCAAAIItFwBguuW++7ZOQIIIIAAAggggEAzF0ju/UiRRSOr7cKX203h8Stkv3IhgAACCCCAQP0FknvmKVG8QIk985Uo+VBKlGY8mVVgW2txv52RXThB/vxzMp6DASdfgOD65JvzRAQQQAABBBBAwAQIrvkcIIAAAggggAACCCDQDAVS5dt1aP5gKVp0ZPX+sMLnLZZVXHMhgAACCCCAQMMK2BfGEnsOB9l7Fkqx4swfEGyvQIdxCqSD7PajM5+DEY0uQHDd6MQ8AAEEEEAAAQQQqFGA4JoPBgIIIIAAAggggAACzU0gGVFk0Vgl96+stvK8ES8p0OWa5rYb1osAAggggECzFEge+EzJyiB7gVJlWzLfh7+VAgWjKyuyAwVjJX9e5vMwokEFCK4blJPJEEAAAQQQQAABzwIE156puBEBBBBAAAEEEEAAgaYhULb8WiV2vlxtMaG+v1TOd/+2aSyQVSCAAAIIINACBVKHNlapyF6g1MEv66Xgbz+6siLbKrMVbFeveRhUfwGC6/rbMRIBBBBAAAEEEDgRAYLrE9FjLAIIIIAAAggggAACJ1kg+uXfKvbV31d7qlVZW7U1FwIIIIAAAgg0HYFUtEjJ4nkVZ2TvWXBMpxSvK7VzsS3A9hdOUKBwonyhzl6Hcl89BQiu6wnHMAQQQAABBBBA4AQFCK5PEJDhCCCAAAIIIIAAAgicLIH49jkq//imao+z86ztXGv5wydrGTwHAQQQQAABBOojED9wuCK74pzsZMni+swiX6szq1Vk+1r1qdc8DKpdgOCaTwcCCCCAAAIIIHBqBAiuT407T0UAAQQQQAABBBBAICMBO886smBotTG+3G4Kj18h+5ULAQQQQAABBP5/9u4EPur6zv/4e67MTIBAgIjcIoqcgoRDIKAcilatJx7l0FXQKt3tbne33avbbbfdtrv9d7eHVgWsilYLWK96oNaDBIRwBQW0oIByFyGcmUkmM/N/fH84Ib9cMwmTZGby+j0ePoKZ3+97PL+/qO07n+83/QTCh989c0526ftS+FSjJ+Hw9jhTkW0qszsMa3QbPGAXILjmjUAAAQQQQAABBFpHgOC6ddzpFQEEEEAAAQQQQACBhAWi5fsVKMyX+Vr98k/cKFNxzYUAAggggAACmSEQOVpc7ZzsIil0pPET8+TKlVsgl9la3ATZncY2vo02/gTBdRt/AZg+AggggAACCLSaAMF1q9HTMQIIIIAAAggggAACCQhEAgqsHF/rXEzvyCVyd5+RQAPcggACCCCAAALpKhA5sflMRfaRQkWDexs/FVc7uTpdagXZzs4T5codJzl9jW+nDT1BcN2GFpupIoAAAggggEBKCRBcp9RyMBgEEEAAAQQQQAABBOwCwXXXK3zwJds3PRd+T1kD/gMqBBBAAAEEEGhjAtGyHWcqsg8XKlq2vUkCzk7jqiqyTVW23DlNaidTHyK4ztSVZV4IIIAAAgikrsDnn3+uhQsXyufzaf78+erYsWPqDrYZR0Zw3Yy4NI0AAggggAACCCCAwNkIVGz7D4W2f9/WhKvbV+Ub9eLZNMuzCCCAAAIIIJAhAtGKQ6o6J/vwCkVObGrSzJwdhp+pyO5yuRxZeU1qJ1MeIrjOlJVkHggggEBiArHAMBgM2h5wOBzKzc3VqFGjNG7cOLVr167OBj/88EMtXrxY5513nu6++24reHz66ae1aVPj/r08fPhwzZw5M+6g9+/fr1deeUU7d+5UKBSSGWdeXp6mTJmiESNGyOl0xm3D3FDfGM34+/TpY7Vn5hSvvfLycq1Zs0bFxcU6dOiQotGoPB6P+vXrp2nTpqlv377WGONdb731lt544w316tVL8+bNk9/vj/dI1ef1rWFDDZh5zp0715prKlwE16dXgeA6Fd5GxoAAAggggAACCCCAQA2Byv1LVb7hVtt3zXnW/gmrJGfi/+MNWAQQQAABBBBoQwKVx7+syC5U2ATZR99v0uQd2RdWq8ieJEd2vya1k64PEVyn68oxbgQQQKBpArHA0ASwHTp0qApZzd/HwmwTcl5//fUaOXJkrRC2ruD6+eef19atW20DCofDOnXqlPU9E4K7XC7b54MHD9aNN95Y7yRMIFxYWKjXXntNpi0TDmdnZ1vhdVlZmfVcfn6+brnlllpt19VoLLg2c/N6vdYtpo8TJ05YX8110UUXacaMGcrJqXt3lj179uiJJ57QsWPHrPtjbZ08edIaowmsTeh/3XXXNTimQCCgBQsWyLTndrt1zz33qH///gkv6N69e/XMM8/IrFn1y7gYn5hV9c/MnO+44w717Nkz4X6q35jsoDnZ7TVpUinwEMF1CiwCQ0AAAQQQQAABBBBAoLpA5HiJAoWX2FGy8pQ9aZMc3u5gIYAAAggggAACCQuED79z+pzswysUPrpaCp/+P8wbczl8PeXqPElmW3Fn50lydhjSmMfT7l6C67RbMgaMAAIInJVAQ4GhCZpNULx27Vqr8vi2226zqpqrX3UF13UNKNaP+awplb6ffPKJfvvb3yoSiVhB8KWXXmqNyYTMGzZs0LJly6zPTNBsqsTjXbHg+sorr7Qqo2OXaWPbtm164YUXdOTIEaty+q677qpVAf3FF1/okUcesUJrE3CbYL9r165WMya0Xr9+vf74xz9aYfL06dOtCu76LhPyP/nkk9b4zTVmzBjdfPPNCVVqNzTP2BwTrWaPZ1b982QHzclurzFzSaV7Ca5TaTUYCwIIIIAAAggggECbF4iW71egMF/ma/XLP6FYzk6j27wPAAgggAACCCBwdgKRo2tOV2WbILt0pRQ60vgGPV3k6lxgBdkm0M60/0YhuG78K8ETCCCAQDoLxAsMTTBcVFRkhbCmIvu+++6ztuaOXS0RXJsxmIrikpKSOkNd8/lzzz1nbdc9aNAgzZkzJ27VdX3BdWxeR48e1aJFi3Tw4EFNmjRJ11xzTVWQbIJp8/zmzZvrDbZNO8bt5ZdfVpfQ+btZAAAgAElEQVQuXfT1r3+9zsrt6mM31dmmTVON/sADD6hTp05n9WoRXJ8VX6s8THDdKux0igACCCCAAAIIIIBAHQKRgAIrx8tUXFe/vCOXyN19BmQIIIAAAggggEDSBSInPrSC7FhVdrR8X+P7cLWTK3f86SC7yyQ5O1/W+DZS6AmC6xRaDIaCAAIItIBAvODaDMFsN/3YY4/p008/1eWXX66vfOUrVSNrieDabFlu+t+1a5dmz56tYcOG1ZJJdByxB+MF1+a+WCV0LLCPVVQfOHDAqrauqKiwqsdNVXZdlwm/H3roIasq24TpQ4bU3rUlVrltqq3vvfdeLV++XFu2bEm4cryhVyTR4NqE52ZtTXX9vn37rIpxs+252b7dVIubs85jV+ws7rr6rbk2Nc8jN4F8jx49dPXVV1tboVc/+zuR97AFfhxavQuC61ZfAgaAAAIIIIAAAggggMBpgeC66xU++JKNw3PBvynrov+ECAEEEEAAAQQQaBGBaNkOhY+sqKrKjpZ90qR+nbkTqoJsV26B5O7QpHZa4yGC69ZQp08EEMhEgWA4ooNB+5nDyZyn3+XUOb7TZzOfzZVoYGi2C1+6dKn69OljhbUm2DRXooHx2WwVboJVc15zZWWlda61ObO55mWqm1966SVrK3NzdnP1ULQun0SCa9Pno48+aoW5X/va16q2SY9ZmBDWhM1mTHVdJvBfsmSJFbhfdtllKigoqHVbrK2hQ4dq5syZ2rhxo+V8/vnn6+67765zromudyLBtQmpTVj+3nvvWduux3xj52Obv7/99ts1cOBAq1sTqpuqcLONvNlS3YTR5rOsrCxNmDBBvXr1stp55513rHartxk7N908U3Pb+UTfw0Tnnq73EVyn68oxbgQQQAABBBBAAIGMEght/74qtv2HbU6ubl+Vb9SLGTVPJoMAAggggAAC6SUQrTik6udkR0580KQJOHMuORNkd7lc8nRpUjst8RDBdUso0wcCCLQFgfVHjupfSj5qtqnmd+6k/xox6KzbTzQwjN1nQuP777+/6jznlgiu400yVhG+Y8eOhCuVEwmuTb+x+yZOnGidrW0uE8j+6U9/siq/Z82aFTckr2/8dY07VqVtqrlNKG7C8aZeiQTXZnt1s8261+vVLbfcYs3JhP5mbG+++aYVaNe1RXxD783OnTu1cOFCK3Q3AbUJtk2bpqrcVGwbu5rbpyf6HjbVIl2eI7hOl5VinAgggAACCCCAAAIZK1C5f6nKN9xqm58zZ4T8E1ZJTn/GzpuJIYAAAggggEAaClQet1VkR46ubtIkHO0uOhNkd54oh/+8JrXTHA8RXDeHKm0igEBbFMi04Npsaf2b3/zGCjRNxbWpvDZXKgTXsbOk+/bta1Upx6rBG3rvEg2uzRnVhYWFGj58uFURba5EAuFE3vlYwGuqms3Z4WYr8upnXtfclj2RNqvfE2+cgUBACxYs0N69e61QvmZFuKnGXrx4sbVl+vjx43XDDTdUNd9Q0ByryjbV1+a56tXvJ0+etN4j898b99xzj7VluLkIrk/TElw39i3nfgQQQAABBBBAAAEEkihgzrMOFF5ibzErT9mTNsnh7Z7EnmgKAQQQQAABBBBoBoFIUOHSVVVnZIdLV0uRskZ35PD1rnZG9kQ52w9udBvJeoDgOlmStIMAAm1dINOCa3NO84MPPihz3nQqBddmG+7HH3/cet3uuusunXdeYr8MlmhwHTvTuTmC61dffVXvvvture3NY2drm6pkU93evn37Jv04xQuuzbnWixYtstp/4IEH1KlTp1r9fPDBB1ZQ3717d9u26E0Nmus7r7yp7TUJJoUfIrhO4cVhaAgggAACCCCAAAKZLRAt369AYb7M1+qXf0KxnJ1GZ/bkmR0CCCCAAAIIZKyAqcIOHy48fU52aZEUKm38XD1d5epcIFeXSVag7ew4qvFtNPEJgusmwvEYAgggUEMg04LrAwcO6JFHHpGpwk2V4DoWWpuzk2uemRzvhUw0uDbbaK9ZsybpFdfHjx/Xww8/rCNHjmjOnDkaPPjML6019Fm8eVX/PF5wXVJSot/97ndW2F9fpfqePXusqmxzhvX8+fOrwu14QbOpHDfBuNkW3FR0m8C65jV79mxra3JzxWuvMfNO53sJrtN59Rg7AggggAACCCCAQFoLmEprU3Fd/fKOXCJ39xlpPS8GjwACCCCAAAIIVBeInPhQ4cMrTldlH1lR65f2EtJytZcrd/yZILvzpIQea8pNBNdNUeMZBBBAoLZApgXXn332mXVusQkwU+GM68OHD1vjMcHvFVdcoalTpzbqrOlEgmsTvj711FPWdujVz7iOVWGfzRnXsUrmmmc9x96kWGA+dOhQa4tyl8vV6B+zeMF1bB4NBdf1Vdo3FDSbX24w41+/fr2cTqe1rXznzp2t8ZvPtm/frlOnTonguvaSElw3+jXnAQQQQAABBBBAAAEEzl4guOFWhfcvtTXkueBflHXRj86+cVpAAAEEEEAAAQRSWCBa9qkVZFsV2SbILvu0SaN15p6pyDbV2XI1bRvRmp0TXDdpOXgIAQQQqCWQacH12rVrtXTpUvXo0cO2ZXRrnHFdPbQ2gfW0adOsgLQxVyLBdVlZmR599FHt27dPM2bM0OjRp3eHq8+iZv/mPPAVK1bInA9uAughQ4ZYt5jw1vS/efPmuEPu0KGD7RcF4j5Q7YZ4wXUiFdexgNrj8djG0VBwvW7dOutdMWG1qeTOy8urGhVbhTe8ggTXjXnDuRcBBBBAAAEEEEAAgSQIhLb/QBXbvmdrydXtq/KNejEJrdMEAggggAACCCCQXgLRir8o/MU7VRXZpkK7KZczZ2RVRbary+WS53RlU2MvguvGinE/AgggULdAJgXXJoB97LHHrK2fL7/8cn3lK1+pmnRLB9cmTH7iiSdktgnPz8/XzTfffFbVyFdeeaUVfNd1xc6aNuHxfffdp65du1q3mSDbBNrGxWyb3q9fvzqfP3r0qB566CGZqmWzHXgsuI49HwgEZNp2OBx1Pm/mavq49tprNWlS43dbiRdcN9cZ188884w2btxoVcFPnz7dNjeC64b/iUlwzb9REEAAAQQQQAABBBBoQYHwwZcUXHe9rUdH+8HKnrhOcvpbcCR0hQACCCCAAAIIpKhA5TFbRXbk6JomDdTRbuCZILvzJDn8fRJqh+A6ISZuQgABBOIKbD12Qv/3cdN21YjbuKQhHXP0zYHnJ3Jrg/fEO1vYbJdtzil+8803rZDVBLjVK2hbMrg2Qe/jjz+unTt3WqH1Lbfc0qTQ2oDEq7iOVXWbryY0vuaaa6oC5uoV0wMGDNCdd94pU5Fc8youLra2zK65Hbipwv7jH/+oXr16ad68efL76/7/QxK9r74FjhdcG09zfrU5g9r8AsCYMWNsTZl5Ll68WCbAHz9+vG644Yaqzxt6b2L91hVcHzp0yDor3ZzjzVbhtVeO4Pqs/5FGAwgggAACCCCAAAIIJCZgzrMOrBwvRQJnHsjKU/bE9XL4eifWCHchgAACCCCAAAJtTSASVPjISmtrceuc7NLVUqSs0QoOXx97kN1+YJ1tEFw3mpYHEEAAgbQWaCiANP9OeOONN7RhwwZrK+7bbrtNI0aMsM23pYJrU3m8bNkyq5L3kksusULrusLiRBejvuDahLVmC28TLJtKaVNNfdddd9UKl03VtAl9zVnNF110kW666Sbl5uZa3Zs2zPnOpo3y8nJdd911KigosD6LhcV79uyJW0mdaGV3fXOOF1yb52LhugnPzfoOHDjQCuiNt/llhffee6/OX1iIvTfmvbj33nutLeRjV+zs7JycHM2aNUvmDG3zCxDmFw7MGpqt081FcF175QiuE/0J5j4EEEAAAQQQQAABBM5CIFq+X4HCfJmv1S//hGI5O50+I4oLAQQQQAABBBBAIDGByNHV1aqyi6TKo4k9WP2urDy5Ok/88q9JcnYcaX1KcN14Sp5AAAEE0lkgFkCagLX6ttWxbarN3EyoaYJic05zzW2tWyq4fvvtt/X6669b/bdr167BSuvBgwfrxhtvbHBZYqGuz+eT1+u17jWBswmiTchq+hk0aJBuvfVWZWdn19mWCWKffPJJ6xlzmfvcbrdOnDhR1cbkyZN1xRVXVI03tj23Mb3//vurth+vq4Pqld2mGtpURde3rXhdzycSXJs+li9fbgXUZt5mDuYXAmLrb3yMgVn76lf1AN7lcsncZ8Zn7jNbpC9atEgHDx60HjEmpm3Tl2nf/Nk8X/3c8HiV/+n8M9aYsRNcN0aLexFAAAEEEEAAAQQQaIpAJKDAqomKHFtve9o7YrHcPWc1pUWeQQABBBBAAAEEEKgmEDm2QeHS01XZ5rxshU5XMjXqcrWzQuxQ9iiFu96iTucOb9Tj3IwAAgggkJ4CscDQnD1c/TJhpNnieuTIkdY20SaYrOtqqeA6VsWbiPLw4cM1c+bMBm+Nhbo1bzLBqqmyvuyyy9S3b9+4QbFxM6F6SUmJVaFtQllj1b9/f5nzs7t3717VhfnMbB1uqpxNwGvGaJwbumLnbJvq5QceeECdOnVKhMC6J5Hg2txnxmUC9ddee806v9sEzGYO5hcAzBnVsUrymh2bqvFnn31WZvtvU3ltzvE2Yb+5jEusWt+E4CYMHzZsmNWe+QUEUzlfPYwnuD6tS3Cd8OvNjQgggAACCCCAAAIINE0guOFWhfcvtT3s6f9Pyhr446Y1yFMIIIAAAggggAACDQpEyz6xnZMdLdvRKLHKwc+pY7+bGvUMNyOAAAIIIIAAAgicnQDB9dn58TQCCCCAAAIIIIAAAg0KhLb/pyq2/bvtHlfedPnGvI4cAggggAACCCCAQAsJRCv+ovAXb395TvYKRU5sbrDn6IR9at/pTIVYCw2TbhBAAAEEEEAAgTYtQHDdppefySOAAAIIIIAAAgg0p0D44EsKrrve1oWj/WBlF6yRXO2bs2vaRgABBBBAAAEEEGhIoPLYlxXZK06H2UfXVN3tzLlE/okb8EMAAQQQQAABBBBoYQGC6xYGpzsEEEAAAQQQQACBtiEQOb5RgZUTpEjgzIQ9XZU9cZ0c/r5tA4FZIoAAAggggAAC6SIQCSh85PQZ2Y6sPHnO+0a6jJxxIoAAAggggAACGSNAcJ0xS8lEEEAAAQQQQAABBFJFIFq+X4HCfJmv1S//hGI5O41OlWEyDgQQQAABBBBAAAEEEEAAAQQQQAABBFJGgOA6ZZaCgSCAAAIIIIAAAghkikCg8BJFjpfYpuMdsVjunrMyZYrMAwEEEEAAAQQQQAABBBBAAAEEEEAAgaQKEFwnlZPGEEAAAQQQQAABBNq6QHDDrQrvX2pj8Jz/j8oa9N9tnYb5I4AAAggggAACCCCAAAIIIIAAAgggUK8AwTUvBwIIIIAAAggggAACSRIIbf+hKrZ919aaK2+6fGNeT1IPNIMAAggggAACCCCAAAIIIIAAAggggEBmChBcZ+a6MisEEEAAAQQQQACBFhYIH3xJwXXX23p1tB+s7II1kqt9C4+G7hBAAAEEEEAAAQQQQAABBBBAAAEEEEgvAYLr9FovRosAAggggAACCCCQggLmPOvAyvFSJHBmdJ5cZU/aJIevdwqOmCEhgAACCCCAAAIIIIAAAggggAACCCCQWgIE16m1HowGAQQQQAABBBBAIM0EohWHFFgxXNHy/baR+8cXyZk7Ic1mw3ARQAABBBBAAAEEEEAAAQQQQAABBBBoHQGC69Zxp1cEEEAAAQQQQACBDBEIFI1R5Nha22y8IxbL3XNWhsyQaSCAAAIIIIAAAggggAACCCCAAAIIIND8AgTXzW9MDwgggAACCCCAAAIZKhDccKvC+5faZuc5/++VNehnGTpjpoUAAggggAACCCCAAAIIIIAAAggggEDzCBBcN48rrSKAAAIIIIAAAghkuEDokx+p4s//ZpulK2+6fGNez/CZMz0EEEAAAQQQQAABBBBAAAEEEEAAAQSSL0BwnXxTWkQAAQQQQAABBBDIcIHwwZcUXHe9bZaOdgOUPXG95Gqf4bNneggggAACCCCAAAIIIIAAAggggAACCCRfgOA6+aa0iAACCCCAAAIIIJDBApHjJQqsHC9FAmdm6clVdsF6ObL7ZfDMmRoCCCCAAAIIIIAAAggggAACCCCAAALNJ0Bw3Xy2tIwAAggggAACCCCQYQLRikMKrBiuaPl+28z844vkzJ2QYbNlOggggAACCCCAAAIIIIAAAggggAACCLScAMF1y1nTEwIIIIAAAggggECaCwSKxihybK1tFt4Ri+XuOSvNZ8bwEUAAAQQQQAABBBBAAAEEEEAAAQQQaF0BguvW9ad3BBBAAAEEEEAAgTQRCG64VeH9S22j9fT7O2UN/nmazIBhIoAAAggggAACCCCAAAIIIIAAAgggkLoCBNepuzaMDAEEEEAAAQQQQCBFBEKf/Jcq/vyvttG4ukyW79K3U2SEDAMBBBBAAAEEEEAAAQQQQAABBBBAAIH0FiC4Tu/1Y/QIIIAAAggggAACzSwQPviSguuut/XiaDdA2QVrJXdOM/dO8wgggAACCCCAAAIIIIAAAggggAACCLQNAYLrtrHOzBIBBBBAAAEEEECgCQKR4yUKrBwvRQJnnvbkKrtgvRzZ/ZrQIo8ggAACCCCAAAIIIIAAAggggAACCCCAQF0CBNe8FwgggAACCCCAAAII1CEQrTikwIrhipbvt33qH18kZ+4EzBBAAAEEEEAAAQQQQAABBBBAAAEEEEAgiQIE10nEpCkEEEAAAQQQQACBzBEIFI1R5Nha24S8Fy+Qu/fczJkkM0EAAQQQQAABBBBAAAEEEEAAAQQQQCBFBAiuU2QhGAYCCCCAAAIIIIBA6ggEN9yq8P6ltgF5zvsbZQ35ReoMkpEggAACCCCAAAIIIIAAAggggAACCCCQQQIE1xm0mEwFAQQQQAABBBBA4OwFQp/8WBV//hdbQ64uk+W79O2zb5wWEEAAAQQQQAABBBBAAAEEEEAAAQQQQKBOAYJrXgwEEEAAAQQQQAABBL4UCB98ScF119s8HO0GKLtgreTOwQkBBBBAAAEEEEAAAQQQQAABBBBAAIFWF/j888+1cOFC+Xw+zZ8/Xx07dmz1MSVjAATXyVCkDQQQQAABBBBAAIG0F4ic3KpA4SgpEjgzF3eOsieWyJHdL+3nxwQQQAABBBBAAAEEEEAAAQQQQKC2QCwADAaDtT50OBzKy8vTyJEjNX78eCskrH4dO3ZMDz74oMyzc+fOVZ8+ffT0009r06ZNjaIePny4Zs6cmfAzx48f1+bNm7V69WqZZ6dOnZrws+bGt956S2+88UatZzwej7p3767LLrtMgwcPlsvlqrPdhuZojPr372+10bdvXxnD6ldDz8a8x44dq0svvVRmPPVdsTn06tVL8+bNk9/vT9igoTWvrxEzr9gaJ9xRM95IcN2MuDSNAAIIIIAAAggggEBrCkQrDilQmK9ocLdtGGZ7cLNNOBcCCCCAAAIIIIAAAggggAACCGSmQCwALC8vV4cOHWxBa1lZmUKhkDXxc845R3/1V3+lLl26VEHUFVw///zz2rp1qw0rHA7r1KlT1vfatWtXKxA2IfGNN97YILAJq9etW2f9dfjwYUWjUev+K6+8UtOmTWvU4sRCXxMMZ2dnVz178uRJmbGa69xzz7XC9G7dutVqOxY+mzDX6/VWfR6bpxmbCaGnT5+uyZMn20zre9Y0Es871lEgENCCBQu0Z88eud1u3XPPPVZYnui1d+9ePfPMMzJrXv2K9V/Txdxj5nnHHXeoZ8+eiXZjuy/ZQXOy22vSpJrhISqumwGVJhFAAAEEEEAAAQTSSyBQNEaRY2ttg/ZevEDu3nPTayKMFgEEEEAAAQQQQAABBBBAAAEEGiXQUABoAlgTci5evFilpaUaM2aMbr755qogtq7guq7OY32Yz5pStRvr5+jRo1bfJkw2oasZ09kE1zUrvc189+3bp2XLllnzNiG9GW/1sN7MIRY+19W3Gdebb76pwsJCqwr63nvvVY8ePapYGnq2pvf555+vu+66q1alu/nFgCeffFKRSMRqt+a6NOoFqHZzbGyNrYBPpL9kB83Jbi+RObTEPQTXLaFMHwgggAACCCCAAAIpKxDccKvC+5faxuc57xvKGvKrlB0zA0MAAQQQQAABBBBAAAEEEEAAgeQIJBIArl27VkuXLrUCWBPExqqUWyq4NtXWzz77rLV99yWXXGJVbTcUAMeTiVVc1xfQmvDZhPXbtm2z+pw9e7atSjxe36Zy+dFHH7VC8BkzZmj06NFVQ4r3rLlx165deuyxx1RRUWEF1wMHDqx63oTbzz33nIqLizVu3Dhry3SzpfkDDzygTp06xZt6g58TXJ8VX1IeJrhOCiONIIAAAggggAACCKSjQOjTn6ri43+yDd1sDW62COdCAAEEEEAAAQQQQAABBBBAAIHMF0gkuP7www+tINcEo/Pnz1fHjh0tmJYKrutahUQC4PpWL15wbZ4zobMJn81W6abqul+/flXNxevbnPltgmcTQNesyo73rOnE9Pn4449r+/bttZ7/4osv9Mgjj1jV1uaXCJYvX64tW7ZYAfmoUaPO6oVNNLg24fmnn36q1157zXIyW6SbbdNNyG+2R8/Nza0aR33niZsbzC8EDBs2rOre/fv365VXXtHOnTstAxPIm1+WuPrqq62t0KufF57Ie3tWGK30MMF1K8HTLQIIIIAAAggggEDrCoQPvqTguuttg3D4+yl7UonkzmndwdE7AggggAACCCCAAAIIIIAAAmkuEA5EdGp/sNlm4fa7lN39zPnKTe0oXgBoQkoTJq5YsUIXXnihVQFszkA2VyYH1yaMNdtxf/TRR5o6daoVyMaueOHzoUOHrHDZnJlds2I63rPx+ohVvw8dOtQ6g3vjxo1WNbzZVvzuu++uWpumvA+JBNfGxYTl7733nnXOuKm+N+9D7Hxs8/e33357VZW4CdVNVbg549xUsJsw2lSQZ2VlacKECerVq5fVzjvvvGO1W71NU/lufgnAPHPbbbdpxIgRVdOK9942Zf6p8AzBdSqsAmNAAAEEEEAAAQQQaFGByMmtChSOkiKBM/26c5RdsFaOdgNadCx0hgACCCCAAAIIIIAAAggggEAmChx8/6gKH9jSbFPrNq6TJj405KzbbygADAQC1lnNJlT0er1WCHveeedV9ZnJwbWZZKxaeNCgQZozZ07VduH1hc+mCtpUIC9ZskQHDhxQfn6+brnllkZtM276ra/i2nzfVHLv2LGjqsLanPv90EMPWduK1zxPu7EvRyLBtdmi3GxVbt4HMzdTMW0qoc3YzNneJtDu0KGD7rvvPuXl5VUNoaH3zFRYL1y40ArATUBtgm3TpvE0a/CnP/3JOmf861//unJyThdbEFw3dnW5HwEEEEAAAQQQQACBFBSIVhxSoDBf0eBu2+jM9uBmm3AuBBBAAAEEEEAAAQQQQAABBBA4e4F0C65NZWt9lwkgZ82ape7du9tuyfTgOlbdbMJ6U81stsM2Vyzgrc/L6XRq8uTJmjJlSq0K6EQqrus74zoW8JqqZhMMd+3a1apQjp15ffnll+srX/lKk1/eeMG1+UWGBQsWaO/evbruuutUUFBg68tUY5st5bdu3arx48frhhtuqPq8oaA5VpVtqq/Nc9W3BDdV67/5zW9UWlqqe+65x9oy3FwE101eZh5EAAEEEEAAAQQQQCB1BAJFYxQ5ttY2oKyhD8rT94HUGSQjQQABBBBAAAEEEEAAAQQQQCDNBdItuDbbMptK2eqhoQkizRbP5jJVx7feequ1NXTsyvTgOna2d33BtQmyTeVx9Su2Zbbf77cqks2W3tVNGwquTdWyCXHN1uzG1mz/barcY4H5q6++qnfffdfaMvuOO+6oatcExWZbc1OVfP/996t9+/ZN+umJF1ybc60XLVpktf/AAw9YZ57XvD744AMr2De/5GAqwGPvS1OD5urnhVc/E7up7TUJpgUfYqvwFsSmKwQQQAABBBBAAIHWFQhuuFXh/Uttg3D3nivvxQtad2D0jgACCCCAAAIIIIAAAggggECGCaRbcG3C0fnz56tjx462lThx4oSWLVtmnfU8YMAA3XnnnW3ijGuDUFRUpJdeesnaHr2uiusrr7xS06ZNs3mZ7a1N4G2qoE0QbbzM1texK161duy+3r17ywS1sXD4+PHjevjhh3XkyBFr2/LBgwdXtdnQZ435sYoXXJeUlOh3v/tdLY/qfezZs8eqyjZnWJv3KTb+eEGzqRw3wbjZFtxUdNe1AwDBdWNWk3sRQAABBBBAAAEEEEhhgdCn/62Kj79jG6HZGtxsEc6FAAIIIIAAAggggAACCCCAAALJFciU4Nqo/OUvf7FCU1OVPXfuXPXr18/CyvSK6+XLl1tBaqJnXMfeIBPCvvzyy1bwbSquZ86cWet87Lqqtc3zPXr00OjRo61g2mw5Hrtilcw1z3qOfW6C8jVr1tTqrzFvdbzgOnbmd80gv3of9b0TDQXXprLfjH/9+vXWnPv06aPOnTtbzZrPtm/fblX+E1w3ZjW5FwEEEEAAAQQQQACBFBUIH1quYPFVttE5/P2UPalEcuek6KgZFgIIIIAAAggggAACCCCAAALpK5BJwXX17ZpnzJhhBavmyuTg2gSmZvttU2k+ceJE60zn2JXIOdWxbcZNEF19y+xEnq351puxmOc2b94c9wfCbPdutgs351839ooXXCdScR0LqD0ej20cDQXX69at09KlS62w2lS2mzPVYxdbhTd2FbkfAQQQQAABBBBAAIEUFoic3KpA0VgpfPLMKN05yi5YK0e7ASk8coaGAAIIIIAAAggggAACCCCAQPoKZFpwvXDhQpnwsa0E1/v27dOjjz5qbY+5I4kAACAASURBVPddvcrcvJGJhM+xkDcZwXVsLIFAoNY55NV/QmLna1977bWaNGlSo3944gXXzXXG9TPPPKONGzdq6tSpmj59um3cBNeNXkYeQAABBBBAAAEEEEAgNQWiFYcUKMxXNLjbNkCzPbjZJpwLAQQQQAABBBBAAAEEEEAAAQSaR+DwphNa/4NPmqdxSV1GdFD+dy846/bjnT1sOojdU1lZqXvuuUf9+/e3+s3UimsTED/++OPauXOntWW32aLa5XJVWccLrk2F9JIlS6wwtrHbjNe1oCtWrNAf//hH9erVS/PmzZPf769z3RO9r76XJl5wbVzM+dXmDOqbb75ZY8aMsTVl5r148WJt3bpV48eP1w033FD1eUPvWazfuoLrQ4cO6ZFHHpE5x5utws/6x50GEEAAAQQQQAABBBBoPYFA0RhFjq21DSBryC/lOe+vW29Q9IwAAggggAACCCCAAAIIIIAAAikjEC+43r9/v0xF7IEDB1TzbONMC64jkYh27dqlF154wZqvOU/aVFubr9WvhoJrU6H97rvv6u2335Y56/r222/XiBEjqh6PF3rXfDFiYfGePXsUr5K6oSrxRF64eMG1aaO4uNg6j9qE57fddpsGDhwoh8NhVaa/+eabeu+996yq8Pvuu8+25XfsPTNnWJut000leuyKnZ2dk5OjWbNmWe+ZsTO/OLBs2TJ98cUX1q0E14msIvcggAACCCCAAAIIIJCCAuUls1W59ynbyNy958p78YIUHC1DQgABBBBAAAEEEEAAAQQQQACB1hCIBYrl5eW1tqE23zNbNZurY8eOuvPOO62q39iV7sG1OYc5Ozvbmo4JSk+cOGF9NVfv3r31ta99rVZobT6LBbw+n09er7fKo3obJswdN26cdTZ2Y6q1a74Dse25TVAc7+zq6mdhm2poUxVtxpHolUhwbfpYvny5FVCb+Ro/4xjbptyY3HrrrRo6dKit2+oBvPEw95nxmfuOHj2qRYsW6eDBg9Yzbrfbatv0Zdo3fzbPV9+mPt4vXCQ651S7zxGNvYGpNjLGgwACCCCAAAIIIIBAEwVCn/6PKj7+tu1pZ+4E+ccXNbFFHkMAAQQQQAABBBBAAAEEEEAAgUwUiAWAsYC6+hxN6GkCa1MxPGXKFCtsrH6le3Bdcz3N/Hr27KkJEyZYW4Sb6uC6rljAW9dnJsTt06ePdV6z2VK9ZnDcmIprE2Ga6mZT5WwC3pkzZ9pC8Lr6N9t0P/nkkzLVyw888IA6deqU8GubSHBtGjPjMoH6a6+9JlPlbQJmY2fMzBnVubm5dfZpqsafffZZme2/je2cOXOsrdTNZd6/N954Qxs2bLBCcOM4bNgwq73XX3/d2na9ehhPcJ3wsnIjAggggAACCCCAAAKtJxA+tFzB4qtsA3D4+yl74nrJU/f/cGi90dIzAggggAACCCCAAAIIIIAAAggggAACCBgBKq55DxBAAAEEEEAAAQQyRiBycqsCRWOl8Mkzc3K1t0JrR7sBGTNPJoIAAggggAACCCCAAAIIIIAAAggggECmCRBcZ9qKMh8EEEAAAQQQQKCNCkQrDilQmK9ocLdNwDfmdbnyprdRFaaNAAIIIIAAAggggAACCCCAAAIIIIBAeggQXKfHOjFKBBBAAAEEEEAAgTgCgaIxihxba7sra/D/ydPvm9ghgAACCCCAAAIIIIAAAggggAACCCCAQIoLEFyn+AIxPAQQQAABBBBAAIH4AuUls1W59ynbje6es+QdsTj+w9yBAAIIIIAAAggggAACCCCAAAIIIIAAAq0uQHDd6kvAABBAAAEEEEAAAQTORiC042eq+OgfbU04cyfIP77obJrlWQQQQAABBBBAAAEEEEAAAQQQQAABBBBoQQGC6xbEpisEEEAAAQQQQACB5AqEDy1XsPgqW6MOfz9lT1wveXKT2xmtIYAAAggggAACCCCAAAIIIIAAAggggECzCRBcNxstDSOAAAIIIIAAAgg0p0Dk5FYFisZK4ZNnunG1t0JrR7sBzdk1bSOAAAIIIIAAAggggAACCCCAAAIIIIBAkgUIrpMMSnMIIIAAAggggAACLSAQKlXZiuGKBnfbOvONeV2uvOktMAC6QAABBBBAAAEEEEAAAQQQQAABBBBAAIFkChBcJ1OTthBAAAEEEEAAAQRaRCCwqkCR0pW2vrIG/1yefn/XIv3TCQIIIIAAAggggAACCCCAAAIIIIAAAggkV4DgOrmetIYAAggggAACCCDQzALlJbNVufcpWy/unrPkHbG4mXumeQQQQAABBBBAAAEEEEAAAQQQQAABBBBoLgGC6+aSpV0EEEAAAQQQQACBpAuEdvw/VXz0D7Z2nbkT5B9flPS+aBABBBBAAAEEEEAAAQQQQAABBBBAAAEEWk6A4LrlrOkJAQQQQAABBBBA4CwEwoeWK1h8la0Fh6+3sidtkjy5Z9EyjyKAAAIIIIAAAggggAACCCCAAAIIIIBAawsQXLf2CtA/AggggAACCCCAQFyByMmtChSNlcInz9zrai9/wRo52w+O+zw3IIAAAggggAACCCCAAAIIIIAAAggggEBqCxBcp/b6MDoEEEAAAQQQQACBUKnKVgxXNLjbZuEb87pcedPxQQABBBBAAAEEEEAAAQQQQAABBBBAAIEMECC4zoBFZAoIIIAAAggggEAmCwRWFShSutI2xaxB/yPP+fazrjPZgLkhgAACCCCAAAIIIIAAAggggAACCCCQ6QIE15m+wswPAQQQQAABBBBIY4Hyktmq3PuUbQbunrPkHbE4jWfF0BFAAAEEEEAAAQQQQAABBBBAAAEEEECgpgDBNe8EAggggAACCCCAQEoKhHb8XBUf/b1tbM6Oo+UvKE7J8TIoBBBAAAEEEEAAAQQQQAABBBBAAAEEEGi6AMF10+14EgEEEEAAAQQQQKCZBMKHlitYfJWtdYevt/wT18uRlddMvdIsAggggAACCCCAAAIIIIAAAggggAACCLSWAMF1a8nTLwIIIIAAAggggECdApGTWxUoGiuFT5753NVe/oI1crYfjBoCCCCAAAIIIIAAAggggAACCCCAAAIIZKAAwXUGLipTQgABBBBAAAEE0lYgVKqyFcMVDe62TcE35nW58qan7bQYOAIIIIAAAggggAACCCCAAAIIIIAAAgg0LEBwzRuCAAIIIIAAAgggkDICgVUFipSutI0na+BP5en/7ZQZIwNBAAEEEEAAAQQQQAABBBBAAAEEEEAAgeQLEFwn35QWEUAAAQQQQAABBJogUF4yW5V7n7I96eo+Q76RS5rQGo8ggAACCCCAAAIIIIAAAggggAACCCCAQDoJEFyn02oxVgQQQAABBBBAIEMFQjv/VxVbv2WbnbPjaPkLijN0xkwLAQQQQAABBBBAAAEEEEAAAQQQQAABBKoLEFzzPiCAAAIIIIAAAgi0qkD40HIFi6+yjcHh6y3/xPVyZOW16tjoHAEEEEAAAQQQQAABBBBAAAEEEEAAAQRaRoDgumWc6QUBBBBAAAEEEECgDoHoqW0qK8yXwifPfOr0yz9xnZztB2OGAAIIIIAAAggggAACCCCAAAIIIIAAAm1EgOC6jSw000QAAQQQQAABBFJOIFRqhdbRwE7b0HyjXpSr21dTbrgMCAEEEEAAAQQQQAABBBBAAAEEEEAAAQSaT4DguvlsaRkBBBBAAAEEEECgAYHAqgJFSlfa7si66L/kueCfcUMAAQQQQAABBBBAAAEEEEAAAQQQQACBNiZAcN3GFpzpIoAAAggggAACqSBQXjJblXufsg3F1X2GfCOXpMLwGAMCCCCAAAIIIIAAAggggAACCCCAAAIItLAAwXULg9MdAggggAACCCDQ1gVCO3+hiq1/a2Nwdhwtf0FxW6dh/ggggAACCCCAAAIIIIAAAggggAACCLRZAYLrNrv0TBwBBBBAAAEEEGh5gfCh5QoWX2Xr2OHtLv+kTXJk5bX8gOgRAQQQQAABBBBAAAEEEEAAAQQQQAABBFJCgOA6JZaBQSCAAAIIIIAAApkvED21TWWF+VL45JnJOv3yT1glZ86IzAdghggggAACCCCAAAIIIIAAAggggAACCCBQrwDBNS8HAs0g8P0/BLXi43AztEyTCCCAAAIIpKdAB9dR/fzCCerm/cw2gR/tXKI1x7+SnpNi1AgggAACCCCAAAIIIIBABgnMvyJLN432ZNCMmAoCCCCAQLoJEFyn24ox3rQQILhOi2VikAgggAACLSjwkwumaXC71bYenzrwPS05+I8tOAq6QgABBBBAAAEEEEAAAQQQqE+A4Jp3AwEEEECgtQUIrlt7Beg/IwUIrjNyWZkUAggggEATBb7VZ64uz33W9nTR0Rv1358tbmKLPIYAAggggAACCCCAAAIIIJBsAYLrZIvSHgIIIIBAYwUIrhsrxv0IJCBAcJ0AErcggAACCLQJgevyfqN5PexV1TsCF+tvt61qE/NnkggggAACCCCAAAIIIIBAuggQXKfLSjFOBBBAIHMFCK4zd22ZGQIIIIAAAggg0KoC4cPvKLh6im0MDm93+Seul/nKhQACCCCAAAIIIIAAAggggAACCCCAAAIIxAQIrnkXEEAAAQQQQAABBJIuED21TWVFo6XK42fadvrln7BKzpwRSe+PBhFAAAEEEEAAAQQQQAABBBBAAAEEEEAgvQUIrtN7/Rg9AggggAACCCCQegKhUpUV5isa2Gkbm2/Ui3J1+2rqjZcRIYAAAggggAACCCCAAAIIIIAAAggggECrCxBct/oSMAAEEEAAAQQQQCCzBAKrChQpXWmbVNaAH8hz4Xcza6LMBgEEEEAAAQQQQAABBBBAAAEEEEAAAQSSJkBwnTRKGkIAAQQQQAABBBAo/2CeKncvtEG4us+Qb+QScBBAAAEEEEAAAQQQQAABBBBAAAEEEEAAgXoFCK55ORBAAAEEEEAAAQSSIhDa9StVbPkbW1vmPGv/xI1JaZ9GEEAAAQQQQAABBBBAAAEEEEAAAQQQQCBzBQiuM3dtmRkCCCCAAAIIINBiAuHD7yi4eoqtP4e3u/wT18t85UIAAQQQQAABBBBAAAEEEEAAAQQQQAABBBoSILjm/UAAAQQQQAABBBA4K4HoqW0qKxotVR63tWMqrU3FNRcCCCCAAAIIIIAAAggggAACCCCAAAIIIBBPgOA6nhCfI4AAAggggAACCNQvECpVWWG+ooGdtnu8I5fI3X0GcggggAACCCCAAAIIIIAAAggggAACCCCAQEICBNcJMXETAggggAACCCCAQF0CgVUFipSutH3kufB7yhrwH4AhgAACCCCAAAIIIIAAAggggAACCCCAAAIJCxBcJ0zFjQgggAACCCCAAALVBco/mKfK3QttKK5uX5Vv1ItAIYAAAggggAACCCCAAAIIIIAAAggggAACjRIguG4UFzcjgAACCCCAAAIIGIHQrl+rYstf2zDMedb+Caskpx8kBBBAAAEEEEAAAQQQQAABBBBAAAEEEECgUQIE143i4mYEEEAAAQQQQACB8OF3FFw9xQbh8HaXf+J6ma9cCCCAAAIIIIAAAggggAACCCCAAAIIIIBAYwUIrhsrxv0IIIAAAggggEAbFoie2qayotFS5XGbgn/iRpmKay4EEEAAAQQQQAABBBBAAAEEEEAAAQQQQKApAgTXTVHjGQQQQAABBBBAoC0KVB5X2YoRigZ22mbvHblE7u4z2qIIc0YAAQQQQAABBBBAAAEEEEAAAQQQQACBJAkQXCcJkmYQQAABBBBAAIFMFzDbg5ttwqtfngu/q6wBP8j0qTM/BBBAAAEEEEAAAQQQQAABBBBAAAEEEGhmAYLrZgameQQQQAABBBBAIBMEyj+Yp8rdC21TcXX7qnyjXsyE6TEHBBBAAAEEEEAAAQQQQAABBBBAAAEEEGhlAYLrVl4AukcAAQQQQAABBFJdILTrQVVs+YZtmOY8a/+EVZLTn+rDZ3wIIIAAAggggAACCCCAAAIIIIAAAgggkAYCBNdpsEgMEQEEEEAAAQQQaC0BszW42SLcdmXlKXvSJjm83VtrWPSLAAIIIIAAAggggAACCCCAAAIIIIAAAhkmQHCdYQvKdBBAAAEEEEAAgWQJRE9tU1nRaKnyuK1J/4RiOTuNTlY3tIMAAggggAACCCCAAAIIIIAAAggggAACCIjgmpcAAQQQQAABBBBAoLZA5XGVrRihaGCn7TPvyCVyd5+BGAIIIIAAAggggAACCCCAAAIIIIAAAgggkFQBguukctIYAgggkF4CoV2/VMWWb0kK1ztwd8/Z8o540vZ55OgalX/0HUWOFkuRgCSnHN5z5e5zj7Iu+DfJmWW7P1q+X+Wb7lH4iz9J0ZAc/r7KGvRTubvfml5gjBaBNiRgtgc324RXvzwX/KuyLvphG1JgqggggAACCCCAAAIIIIAAAggggAACCCDQUgIE1y0lTT8IIIBACgqEPv2JKj7+5wZHVjO4rtz7O5V/+HUpfEJyuCV3BykSksInJTnk6jJZvtEvSq72p9sNlym49jqFj6yQq8sUOdtfpNC+Z63ve4c/Rnidgu8FQ0Kg/IN5qty90Abh6vZV+Ua9CA4CCCCAAAIIIIAAAggggAACCCCAAAIIINAsAgTXzcJKowgggEB6CJSXzFHl3sVydbtBvlHPxx906LAC709V5MQmOTtdKt/I38vh7yMpotDOX6jiz9+VIuXKGvQzefp902ov/JdXFNxwh1xdJ3/Zh1Phgy8quHGmXF2vsPVb/sFcRYP75LtkseTpEn883IEAAkkXCH32kCo2z7e162g/WNkT10lOf9L7o0EEEEAAAQQQQAABBBBAAAEEEEAAAQQQQMAIEFzzHiCAAAJtWCC47kaFD76gurYDr4ulct8z1pbfcvnkH/WCnJ0nVbstouD6GQof+IOcuQXyj3/P2kI8tONnqvjo28oa+F/y9P8n6/5ocI8C70+Ww9tN/vFF1vfCB18+HWZ3niDfmFesZ7kQQKBlBczW4GaLcNuVlafsievl8PVu2cHQGwIIIIAAAggggAACCCCAAAIIIIAAAgi0KQGC6za13EwWAQQQsAsEVhUoUrpSWQN/XBUqN2RUseWvFdr1azk75ss/boXkyrbdHjsz2+HvJf+lf5Iju39iwXX4pBVkm0DbbEXs7DSGpUIAgRYWiJ7aprKi0VLlcVvP/gnFcnYa3cKjoTsEEEAAAQQQQAABBBBAAAEEEEAAAQQQaGsCBNdtbcWZLwIIIBATCB1R4P3LFTn5Z3mH/lruPvPi2sQqtOvbWjy8f5mCJXdKLr/8l74pZ84lZ7YKz7tCvvylViV11VbhuRPkG7vc2mI89Ol/y9P/28q66D/jjoMbEEAgyQKVx1W2YoSigZ22hr0jl8jdfUaSO6M5BBBAAAEEEEAAAQQQQAABBBBAAAEEEECgtgDBNW8FAggg0EYFzFnSgdWTFS3bZVVTRk5+LIWOWBqOrHPk7nuvsi74N8mZVSUUq9Cub2vxyPGNCqy+QgqXyTt8kdw97pDCJxVce53CR4rk6jJFzvaDVLl/qaKVx+Qd/pic/vMUXHe9HL5e8o97R3K1b6MrwrQRaD0Bsz242Sa8+mW29je7MXAhgAACCCCAAAIIIIAAAggggAACCCCAAAItIUBw3RLK9IEAAgikoEBVyBw6XM/oHHJ1mSzf6BerwuQmBdfmTOvy/dbZ2OEv/iRFQ3J4uyvrwu9a4Xiw+BqFj6yU75Kn5ep2XQpKMSQEMlugYvM3FPrsQdskXXnT5RvzemZPnNkhgAACCCCAAAIIIIAAAggggAACCCCAQEoJEFyn1HIwGAQQQKDlBKJlO61K50jZLnnOu98Kkk21sxUyb/6GwgeetwbjueCflXXRj6w/NzW4rm9WlZ8/qvIt37Qqs031NRcCCLSsQOXuhSr/wH5MgKP9YGUXrGH3g5ZdCnpDAAEEEEAAAQQQQAABBBBAAAEEEECgzQsQXLf5VwAABBBAoA6BcJkCxVcrcmSFnB2GyT/uXcnTOanBdTSw6/S24g63/GP+qNDux09XfYZKJXeOPL3uUtag/7FtVc5aIYBA8gTM1uBmi3DblZWn7Inr5fD1Tl5HtIQAAggggAACCCCAAAIIIIAAAggggAACCCQgQHCdABK3IIAAAm1RoPLzBVbltTwd5b/0LTk7XJzE4Dqi8pI5qtz/B3mHPaxoYKcqtv9Qjuz+cne7VuFDbyly4kN5+t6vrKG/bov8zBmBZhUwOy6UFY6QKo/b+vFPKLbOvOdCAAEEEEAAAQQQQAABBBBAAAEEEEAAAQRaWoDguqXF6Q8BBBBIE4HKfc9Y51LLlS3/pW/KmXOJgutuVPjgC3J1vVK+sctrzSS8f5mCJXdKLn/VM3VNt3L/EpVvulvmHF3vkF8psHqqFAnKP3a5HO0GSKHDCqy6TNHwSfkv/ZMVaHMhgECSBCqPq6xotKKnttka9I5YLHfPWUnqhGYQQAABBBBAAAEEEEAAAQQQQAABBBBAAIHGCRBcN86LuxFAAIGMEQgWX6Pw0dXK6vdNeS7891rzqqviumLLXyu069dydsyXf9wKK9SufoV2/VIVW74lh79X/YGzCaXfn6poxSH5xr4uRSutLcOd7QfKP76oqjnrPO2THzcYgGfMYjARBFpQwGwPbrYJr355+n9bWQN/2oKjoCsEEEAAAQQQQAABBBBAAAEEEEAAAQQQQMAuQHDNG4EAAgi0UYGqELrTWPkvfbtWCB1cP0PhA8tsZ1xXVWE7vfLlL5Or69RqepEvK7JfkqvrFadDaTlr6VZ8/B2FdvyfsgZ8T54L/kWR4xsJrtvoO8i0W16gYsvfKLTrV7aOzc4HvjHm55ULAQQQQAABBBBAAAEEEEAAAQQQQAABBBBoPQGC69azp2cEEECgVQXCX/xJwfW3SOGTcve6S96hD0rOLEkRhXb+QhV//q4UDiprwL+fqcj+slo6cmKTnDkj5Rv5rBztLrQ/E62Ud8gv5e5zb635RY4UKrD+ZjnbXST/2NckV3tFyw8q8P7lbBXeqm8DnbcFgcrdC1X+wTzbVB3tByu7YI31s8iFAAIIIIAAAggggAACCCCAAAIIIIAAAgi0pgDBdWvq0zcCCCDQygKh7T9QxfYfSdEKyem3zqZWpMIKsyWHXF0myzf6RVuoFT60XMGNs6TQF5LDLbk7SJHQmWfOvVm+/N/XWW0dPviiKv7878oa/HNbtXZo+/dVsf2H1lnW7m7XKnykSJGja+Xpe7+yhv66lZXoHoH0FzBbg5stwm2XJ1fZkzbJ4eud/hNkBggggAACCCCAAAIIIIAAAggggAACCCCQ9gIE12m/hEwAAQQQODuB8KHXrfA6crT4dIDtcMvh7ytPn3vl6fe3X1Zh2/uIHF2j8o++c/qZSMAKqR3ec+Xuc4+yLvi3Op9peJQRVfz5ewp99qAUKpXcOfL0uktZg/6nCW2dnQdPt02Bqh0IKo/K3XO2vCOerA0RqVDFJz9U5eeLFC0/YO00YH7hw9lpjLyDfipnp7G1nqn87GFVbP9PRcv3S06vXN2uk2/YbyRPlxaDjpbtVFnhCKnyuK1Pc6a8M3dCi42DjhBAAAEEEEAAAQQQQAABBBBAAAEEEEAAgYYECK55PxBAAAEEEECgbQuETyrw/mRFjq2zHOoMrs02+WuvV6R05Wkrs7W20yNVnpCilZKrnbzDHpa756wqy8r9S1S+6W453B3l7j5D4eMlMtvlu7pcLt/ol2udK98si1B5XGVFoxU9tc3WvHfEYttYm6VvGkUAAQQQQAABBBBAAAEEEEAAAQQQQAABBBohQHDdCCxuRQABBBBAAIHME6j4+DsKffo/kqLW5OoKriv+/K8KffJjK2z2DvmV3L3/yro3GvhcwQ23KXJ0tRz+fvKPe1sO/3nWZ8E10xU+ulq+/Ofk6jrNqtAOrrlK4aPF8o16wQqwzWV2Lij/wOxw8Ddy9747qcBme3CzTXj1y3P+P5zezYALAQQQQAABBBBAAAEEEEAAAQQQQAABBBBIIQGC6xRaDIaCAAIIIIAAAi0rULVFuDnV3d1B0eDuOoLriAIrJ1jhdF2hdvjwuwquu8E6H947fJHcPe5QtPygAu+bYDoi/6XvyOHrYU3MOlf+k59U3WeF2cXXKHxkpXyXPG1tJZ6sq2LLNxXa9Utbc6686fKNeT1ZXdAOAggggAACCCCAAAIIIIAAAggggAACCCCQNAGC66RR0hACCCCAAAIIpJVA1Rbh6+Xp/49WeGy2Aq8ZTsdC6Oipj5U18Mfy9P8n2zTNNtyB1VMVDe5X1pCfy3Pe3yQcXFd+/qjKt3zTCru9wx9LGl/l7oUq/2CerT1HuwHKnrj+9DbnXAgggAACCCCAAAIIIIAAAggggAACCCCAQIoJEFyn2IIwHAQQQCAdBSKRiAKBgFwul3w+XzpOgTG3QYHYFuHOjvnyj3tHgTVX1RlcGxpr2+8v3pCr6xXyjTUVy84qsfDBFxXcONP6nm/kM3Kdc4312emtwovly18mV9epZ7YKL11t3efsMESB1VdY9/ovfbNqi/GzXQoTvgdWFdib8eQqu2C9HNn9zrZ5nkcAAQQQQAABBBBAAAEEEEAAAQQQQAABBJpFgOC6WVhpFAEEEGhbApWVlTpx4oTcbrc6dOjQtibPbNNSoPoW4bFg2YS9dVVcmwla24Gvv1mqPC53j9usM6Id3m4KH3jRqpiOBvd8Wan926pQu3LvUyr/8OtyuDvK3X2GIic/Uvjw23J1niTf6JdVvvkbqtz3jLxDfiF3n3uT4hgt26myonwpVGprzz++SM7cCUnpg0YQQAABBBBAAAEEEEAAAQQQQAABBBBAAIHmECC4bg5V2kQAAQTamADBdRtb8HSfbo0twrMG/tSaUUPBtfk8fGi5FURHA7vsAo4suXve3DrNxwAAIABJREFUIe/QX9fahrvys4dVsf0/FS3fLzk8VuW1OQc7cnSdVaXt6jxBvjGv2Cq4m8xbeVxlRaNlti6vfnlHLJa756wmN8uDCCCAAAIIIIAAAggggAACCCCAAAIIIIBASwgQXLeEMn0ggAACGS5AcJ3hC5xh06u5RXjszOeGg+uIKj76jkI7fylFQ5K7g+RwSZUnpGhYzpwR1hnV5mvc68vg3FRp+0a9KGenMXEfSeSG4OopCh9+x3arp9/fKWvwzxN5nHsQQAABBBBAAAEEEEAAAQQQQAABBBBAAIFWFSC4blV+OkcAAQQyQ4DgOjPWsS3Moq4twmPzbii4Dm3/viq2/1Dy5Mo37BG5zr3x9GOhwwpunKPwodfkaHeR/GNfi3tWdcWfv6vQjp8p64J/kqvb9Sr/4F5Fjm+UohE5OwyTd+iv5Ow8sVHLUbHlbxXa9QvbM6686fKNMedxcyGAAAIIIIAAAggggAACCCCAAAIIIIAAAqkvQHCd+mvECBFAAIGUFyC4TvklYoBGoJ4twmM49QXXZmvwwPtTFA18rqxB/y3P+d+yeUaD+xRYPVnRU9vlueCflXXRj+r1jhwpVGD9zXK2u0jeYQ8ruP4WRQOfyd3tOsndXpX7fm+die0b+7oVYidyVe5eqPIP5tludbQboOyJ62ttXZ5Ie9yDAAIIIIAAAggggAACCCCAAAIIIIAAAgi0hgDBdWuo0ycCCCCQYQIE1xm2oBk6HVPlXPHRtyVFE5uhp4v8l76p6KlPFSy5U3J55R/zep1be5dvnKnKfb+Ts/Mk+ce9V3f74TIF116n8LEN8uUvs6qszfbjnv7/oNg526EdP7fGePp7P4k7zkjpSutsbtvlyVV2wXo5svvFfZ4bEEAAAQQQQAABBBBAAAEEEEAAAQQQQACBVBEguE6VlWAcCCCAQBoLEFyn8eK1oaGHdv1SFdu+X/+MK09K0QrJ6Zdcfjk8neUb9QdFTmxW+aZ7JFe2FWQ7cy6p1UZ5yRxV7l0sZ+4E+ccX1dlHaOcvTofSfeYpa+ivZT2zf5m8wxfJ3eMO65nKfc9Yfbm73yLviCcbXJ1o2U6VFeVLoVLbfaZ/Mw4uBBBAAAEEEEAAAQQQQAABBBBAAAEEEEAgnQQIrtNptRgrAgggkKICBNcpujAMq1EC9W0VHjm2ToE1V0mVJ5Q15H/l6fuAvd3QYQVWXabIyS1y95xdZ+AcPbVNgTXTrUDcP/YtOXw9zi64rjyusqLRMu1Wv7wXL5C799xGzZubEUAAAQQQQAABBBBAAAEEEEAAAQQQQACBVBAguE6FVWAMCCCAQJoLEFyn+QIyfEugvuBaiihYfI3Ch16XI6ubvJc8LVfXqafVQocV/ODrCh94zjpP2mc+M+dV267IlyH1H6xzrd295px+1Nq6vGlbhQdXT1H48Du2XjznfVNZQ/6P1UQAAQQQQAABBBBAAAEEEEAAAQQQQAABBNJSgOA6LZeNQSOAAAKpJUBwnVrrwWiaJlB/cC1FA7sUWHO1oqc+luSQ3B0kh1uKbS/uyFLWhf8qz4X/Xrvz0FGVb54vE4Cb0FtyWvdUtRn4TG4Tdrs7qnL/Ejlc7eQb+7qcHYbVOZGKrX+n0E57QO3qMlm+S99u2sR5CgEEEEAAAQQQQAABBBBAAAEEEEAAAQQQSAEBgusUWASGgAACCKS7AMF1uq8g4zcCDQXXllDosCo++Ykq9/5O0fIDVhBtzsN2dsy3QmtX3lWNhowcL1H5B/cqcnyjFI1YYbV36K/k7DyxzrYqdy9U+QfzbJ852g1QdsFayZ3T6P55AAEEEEAAAQQQQAABBBBAAAEEEEAAAQQQSBUBgutUWQnGgQACCKSxAMF1Gi8eQ08bgUjpSitct13uHGVPLJEju1/azIOBIoAAAggggAACCCCAAAIIIIAAAggggAACdQkQXPNeIIAAAgictQDB9VkT0gACDQpEy3aqrChfCpXa7jPbg5ttwrkQQAABBBBAAAEEEEAAAQQQQAABBBBAAIF0FyC4TvcVZPwIIIBACggQXKfAIjCEzBUIn1RZYb6ip7bZ5ui9eIHcvedm7ryZGQIIIIAAAggggAACCCCAAAIIIIAAAgi0KQGC6za13EwWAQQQaB4BguvmcaXV1Bcw734kEpHH45HD4WiWAQeLr1L40HJb257z/lpZQ37ZLP3RKAIIIIAAAggggAACCCCAAAIIIIAAAggg0BoCBNetoU6fCCCAQIYJEFxn2IIynYQFjh8/rnA4rJycHLlcroSfS/TGiq3fUmjn/9puN1uDmy3CuRBAAAEEEEAAAQQQQAABBBBAAAEEEEAAgUwSILjOpNVkLggggEArCRBctxI83ba6QHMG15V7n1J5yWzbHB3tBii7YK3kzmn1uTMABBBAAAEEEEAAAQQQQAABBBBAAAEEEEAgmQIE18nUpC0EEECgjQoQXLfRhWfaaq7gOlK6UoFVBXZhd46yJ5bIkd0PeQQQQAABBBBAAAEEEEAAAQQQQAABBBBAIOMECK4zbkmZEAIIINDyAgTXLW9Oj6kh0BzBdbRsp8qK8qVQqW2SZntws004FwIIIIAAAggggAACCCCAAAIIIIAAAgggkIkCBNeZuKrMCQEEEGhhAYLrFganu5QRSHpwHT6pssJ8RU9ts80xa+iD8vR9IGXmzUAQQAABBBBAAAEEEEAAAQQQQAABBBBAAIFkCxBcJ1uU9hBAAIE2KEBw3QYXnSlbAskOroPFVyl8aLlN1917rrwXL0AcAQQQQAABBBBAAAEEEEAAAQQQQAABBBDIaAGC64xeXiaHAAIItIwAwXXLONNL6gkkM7iu2Pr3Cu38uW2SZmtws0U4FwIIIIAAAggggAACCCCAAAIIIIAAAgggkOkCBNeSPv74Yz3++OOKRCL1rveVV16padOm2T4vLS3V8uXLtXXrVgWDQTkcDuXl5WnKlCkaMWKEnE6n7f7y8nK9+uqrWrdunUzI06NHD910003q3bt3pr9nzA8BBDJcgOA6wxeY6dUrkKzgunLvUyovmW3rx+Hvp+xJJZI7hxVAAAEEEEAAAQQQQAABBBBAAAEEEEAAAQQyXoDgWtKHH36oxYsXN7jYNYPrzz//XL/97W916tQpuVwutW/fXqFQSGVlZVaAnZ+fr5tvvtn6zFzhcFjPPfecNm7caH3WvXt3FRYWWoH3PffcQ3id8T9qTBCBzBYguM7s9WV29QskI7iOlK5UYFWBvRN3jrIL1srRbgD8CCCAAAIIIIAAAggggAACCCCAAAIIIIBAmxAguJb01ltv6Y033tDEiRN13XXXxV14E1A/8cQT2rZtm4YNG6YZM2bI5/MpGo1a1du///3vZaqr77zzTg0cONBq78CBA3rkkUd0ySWXWH2YcHvfvn169NFHrSC7er/vvPOOjh49qmuvvVYejyfueLgBAQQQaG0BguvWXgH6by2Bsw2uo2U7VVaUL4VKbVMw24ObbcK5EEAAAQQQQAABBBBAAAEEEEAAAQQQQACBtiJAcC3p5Zdftqqf69oOvK4XwVRbL1y4UF6vV/fdd5+6du1adZsJr1955RWtWLHC2i78jjvusELqLVu26Mknn9SsWbOssNtcptratJObm6uZM2da3zNh9oIFC6x7brzxRutZLgQQQCDVBQiuU32FGF9zCZxVcB0+qbLCfEVPbbMNL2vIr+Q57xvNNWTaRQABBBBAAAEEEEAAAQQQQAABBBBAAAEEUlKA4FrS008/rU2bNmn27NlVoXJDq1VUVKSXXnpJgwYN0pw5c6q2A489Ezsz+9xzz9W9996r7OzshIJrs5242bL8L3/5i/Vcp06dUvKlYVAIIIBATQGCa96JtipwNsF1sPgqhQ8tt9G5e8+V9+IFbZWTeSOAAAIIIIAAAggggAACCCCAAAIIIIBAGxZo88G12fb78ccf186dO62zpvv37x/3dYhVaNe3tfiePXusqmlTkT1//nx17Nixaqtwsy34NddcY9sq3FRXm/Ow169frz/84Q+66aabrO3DuRBAAIF0ESC4TpeVYpzJFmhqcF3x0T8otOP/2YbjzJ0g//iiZA+R9hBAAAEEEEAAAQQQQAABBBBAAAEEEEAAgbQQaPPBtdmu+7HHHpMJm4cMGaLPPvtMx44dsxavS5cumjZtmrXlt9PprFrQWIV2fVuLm+cffPBBayvwuXPnqk+fPjLV1MuWLVNJSYkVSvfo0UOrVq3SyZMnrcC8Q4cO1nnX55xzjlX57XK50uIFYpAIIICAESC45j1oqwJNCa4r9z6l8pLZNjKHv5+yJ66XPLltlZJ5I4AAAggggAACCCCAAAIIIIAAAggggEAbF2jzwXUsZD569Gidr4I5Y9oEzaYiOhYmNyW4No2Xl5fr1Vdf1bp166yQJy8vT9dff70uuOACPf/88/rwww81b948K9TmQgABBNJJoGL/iyrf8Ws53DnKat9Djqw8Kaur9fXMX13l8HZLp2kxVgTiCjQ2uI4cKVTg/Un2dl0dlF1QLEf7gXH74wYEEEAAAQQQQAABBBBAAAEEEEAAAQQQQCBTBdp8cB0IBPTUU09p3759uvrqq62Q2gTUJmR+8803VVhYaK39jBkzNGrUKOvPTQ2u63uJPvnkEz3xxBOaPHmypkyZkrR3zWw9zoUAAgg0p4C3cqfOOfZjtQttSLibSkdHhZ25Cjs7KezKVaWjk/X3kWp/Nt833ws5z0m4XW5EoDUEzC+b+Xw+678jzE4rDV2eyEGd98UdckWO2277vPPDKss6/d8YXAgggAACCCCAAAIIIIAAAggg0DYFOD60ba47s0YAAbtAmw+uG3ohzPbeS5Ys0caNG3XhhRfqrrvuksfjSWpwbYLzRYsWWWH5nXfeqY8++kivvfaaTAVX+/btNXXqVI0bN862VXmiLzHBdaJS3IcAAo0VcEVK1fX4g8oNvtDYRxt9f8Tht0LsSmcXhR0dTofeXwbbVvhtheDm8y//7Gjf6D54AIGmCiQaXDujZer7xV3yhnfYujqY8w8qzb69qd3zHAIIIIAAAggggAACCCCAAAIIZIgAwXWGLCTTQACBsxIguI7D9+mnn1rBsjmDev78+crJyUlacB2NRq2q7qKiIt19990y25X//ve/t87EHjlypDZv3qzt27fr2muvVUFBwVktNA8jgAACSRGIBBXa8XNVfPITKXwiKU02RyMO7+ntyh1es1V5XVuWm63Mz2xj3hxjoM22IZDoVuHB4qsUPrTchuLuOUveEYvbBhSzRAABBBBAAAEEEEAAAQQQQAABBBBAAAEE4ggQXMcB+vzzz7Vw4UJrG1ATXHfs2FEvv/yytYX42LFjrbOva1579uzRggUL5PV6q56pq5vdu3dbobjZgnzatGn67W9/q4qKCs2dO1ft2rVTKBTSY489JlOVfe+99yo7O5sXGgEEEGg1gcq9i1Xx8b8qGtxd5xhc3a6XM2fEmc9CpYpWHPryry9Ofw3ubbXxN9ixp/OXQfc5p4Nuz+nzuB1ZXb48o/vL8NsE4b7eqTkHRtUqAokE1xUf/aNCO35mG5+z82Xyj3u3VcZMpwgggAACCCCAAAIIIIAAAggggAACCCCAQCoKtPng+vnnn9fWrVt1zTXXaMSIaoHLl6tVV8W1qZB+6aWXNGjQIM2ZM8fa5rv69fHHH+vxxx/XueeeW2/gbEJpc661qbK+7777FIlE9OCDD6pv376aOXNmVXPmPO3PPvuswQA8FV8sxoQAApkjEDm6RuUffl2R4yV1TsrRfpB8w34jE8QldIVPKloeC7TN1y9DbRNsW9+v9vcVX0iVxxJqtkVvcnU4HXBbFd2xv6pVdteo9JY7p0WHR2ctJxAvuK7c+5TKS2bbBuTw91P2xPWSJ7flBkpPCCCAAAIIIIAAAggggAACCCCAAAIIIIBAigu0+eA6FkIPHTrUCoxrhtCvvvqq3n33XdsZ17Eq7KysLCt0zsvLq1pms/23qcg27Y4ZM8aqyHY4HLVeg+LiYr3wwgu6/fbbdfHFF+vYsWME1yn+w8LwEGhrAv+fvfuAz6q6/zj+ffaTxZ5hBQgrgCKgVKXixr21LqwT5a91FQUnThShWlfdWtuKe7QqomjrABSZMgNhj7BJCFnP/r/uhQRCbiCBJDzjc1+vvqB57j3n/N7nwkvyzTknUrJSvoV3KbThI8vSbZ7Wcnd7VM5219U5TaQ0t+LK7T1Xcu8KwVUeeG+q8/EcSAc2b5tdK7ktwu49AnDt2tr8QPrgmfoX2FdwHc6bopKpex314Ug1Q2tbStf6Hyw9IoAAAggggAACCCCAAAIIIIAAAggggAACUSyQ8MH15s2b9corr6ioqEiDBw/WcccdJ7vdLiOANlZOG2dOl5aWmgFz2YrsstXSS5YsMVdd/+EPfzC38d7zGeOea665RpmZmZWmf+vWrXr11VfN1dXGs0ZY7vP5zG3B2So8iv+0MDQEEkUgWCB/ziMKLP+LdcX2JLk6D5e78wjJkRKdKoGtO1dul6/s3nMV965V3Xt8pnBJ9NVhbldexRnd5ed37wrBvW2ib/wJMqKqgmtjS/3iHw+XAnkVJLxHTZSj+eAE0aFMBBBAAAEEEEAAAQQQQAABBBBAAAEEEECg+gIJH1wbVHPmzNGHH35oniltnGVtnE1t/L64uNhcLd2vXz9z5fSeq7E3btxoBs15eXnm11NTUys8M2jQIJ1++umWq61zc3NlrOQ+99xzK6zWNsZhBOXt27dX3759tXjxYnMb87POOksDB+61Yqv6c8ydCCCAQLUFAitfkH/JQ1Jgq+UzzjZD5O7+pGze9Gq3GRM3hop2rug2wuzAnoH3HluX7xl0B/Ojryxj+/Lyldt7bFtubmW+97bmzSVnWvTVEIMjsgyuQ4UqnjxAkcKFFSpyZz0tV8c7YrBKhowAAggggAACCCCAAAIIIIAAAggggAACCNS9AMH1LmMjiP7uu++0YMECM4A2wuj09HSdcMIJysrKMldh730ZofXXX39thsvGqmwj5Da2DT/xxBPN1dlWz+xrSo0V27NmzdJXX30l4xvhRhh+0kkn6eijj65xW3X/6tADAgjEk0Bo4+fyLbpLkaLFlmXZGw2Qp/fLsjfoE09lH1QtEd/63edxW6zsLt+63Pxs40H1VVcPm9uXV+OMbuMeYwtzrsoCVsF16a+nKbT56wo3O9tcKU+ff0KIAAIIIIAAAggggAACCCCAAAIIIIAAAgggUIUAwTWvBgIIIJDAAuEd8+Wbd5OMs3itLltypjw9xsjR6oIEVqql0gN5u87ptlrZvcdW5mbQvUUKF9dSx7XYTPn25WXndO9a2W210jtBti/fO7j2Z49QYNlTFdDtjY9V0jGTa3EiaAoBBBBAAAEEEEAAAQQQQAABBBBAAAEEEIg/AYLr+JtTKkIAAQT2KxDxbZQ/+x4F175lfa+rsdxdHmBb4/1K1uENoeLdQbdxXnfZVuZlvzf+v/m/nZ/tfZZyHY6s+k07G+zcprx8VfceZ3ZbhN2xuH35nsF1ZMO78s0ZUsHH5m2n5ON+k1yNq+/GnQgggAACCCCAAAIIIIAAAggggAACCCCAQAIKEFwn4KRTMgIIJLBAuESBZWPlN1aEhoosIVwZt8rd9SGCthh8TYwfSNgZZu8OtVUeeO9xXrf5tQ1RWaHN29Y67C4PuneH39GwfXlZcJ0WWSLfz7+raOpIVdLAabKnZkWlNYNCAAEEEEAAAQQQQAABBBBAAAEEEEAAAQSiSYDgOppmg7EggAACdSgQXPu2/IvvU6R0nWUvjpbnyJP1tGzJnetwFDQdVQKB/Mqrui1Xdu9a1V3FDzsc0pqqeUa3ufK7DrYvN4LrcMlqueaeKOOHBPa8vEdNlKP54EPKQ+cIIIAAAggggAACCCCAAAIIIIAAAggggECsCBBcx8pMMU4EEEDgAAWM86vNc6x3zLdswZ7WS57eL8s4h5cLgf0JREpWl29PvudW5RHzbO6Kq7oV2La/5ur/c3P78mqc0W3e00z72758R/56adYJspcsrlCLu8c4uTr9uf7ro0cEEEAAAQQQQAABBBBAAAEEEEAAAQQQQCBGBQiuY3TiGDYCCCCwP4FI8TL5Fg5XaONnlrfaPK3l7j5azrZX768pPkfggAV2b1++65xuY1WycS63b9OuANz4+q7f+9YfcD91+aCxUrty2N3CDLZLV70lW8G0Ct0bf6Y8h1dxfnxdDpS2EUAAAQQQQAABBBBAAAEEEEAAAQQQQACBGBYguI7hyWPoCCCAgKVAIE/+JQ8rsPJZayC7V+7MkXJ1vluyJ4GIQHQJlG9fvjvoLl/JbbWqO8q2L7c3HqikY36KLlNGgwACCCCAAAIIIIAAAggggAACCCCAAAIIxIAAwXUMTBJDRAABBKorEFjxrPw5D0uBPMtHjJWgxiprY7U1FwLxIhApXSNzq/LANkV8G3at5N4qc7V3wAjAy1Z4b1Zdbl9uS8pQ8sDpkrHFOBcCCCCAAAIIIIAAAggggAACCCCAAAIIIIBAjQQIrmvExc0IIIBAdAqENnwq36K7FSleajlA4/xq8xzrtF7RWQCjQqAeBXau4Da2LN91JrfFSu6dQfgWRUrXVW9kjlQlDZwme2pW9e7nLgQQQAABBBBAAAEEEEAAAQQQQAABBBBAAIEKAgTXvBAIIIBADAuEC+bIt+B2hbf9YFmFLbmLPD2ekqPVeTFcJUNH4BALBLfvWsW9eefK7rLAe1cAbnzNlTFMjhZnHeKB0j0CCCCAAAIIIIAAAggggAACCCCAAAIIIBC7AgTXsTt3jBwBBBJYIFKaK3/2PQqu+4e1gquJ3F1HyZVxawIrUToCCCCAAAIIIIAAAggggAACCCCAAAIIIIAAAgjEigDBdazMFONEAAEEDIFQkfzLxiiw7C9SuNjSxNXxDrm7PiQ5G2CGAAIIIIAAAggggAACCCCAAAIIIIAAAggggAACCMSEAMF1TEwTg0QAAQSk4Jo35V98vyK+9ZYcjlbny5P1tGxJGXAhgAACCCCAAAIIIIAAAggggAACCCCAAAIIIIAAAjElQHAdU9PFYBFAIBEFwnlTVDr3BkUKF1mWb2/QR57eL8veaEAi8lAzAggggAACCCCAAAIIIIAAAggggAACCCCAAAIIxIEAwXUcTCIlIIBAfApEipfJt+B2hTZ9YVmgzdtW7u6j5WwzJD4BqAoBBBBAAAEEEEAAAQQQQAABBBBAAAEEEEAAAQQSRoDgOmGmmkIRQCBmBAJ58i9+QIFVL1oP2ZEid+cRcnW+S7J7Y6YsBooAAggggAACCCCAAAIIIIAAAggggAACCCCAAAIIVCVAcM27gQACCESRQGD5OPlzHpOC2y1H5Wx3ndzdn5DN3TyKRs1QEEAAAQQQQAABBBBAAAEEEEAAAQQQQAABBBBAAIGDEyC4Pjg/nkYAAQRqRSC0/iP5skcoUrzcsj1742PlPew12VJ71Ep/NIIAAggggAACCCCAAAIIIIAAAggggAACCCCAAAIIRJMAwXU0zQZjQQCBhBMIF8yRb95NCudPs6zdltJdnqyxcrQ4K+FsKBgBBBBAAAEEEEAAAQQQQAABBBBAAAEEEEAAAQQSR4DgOnHmmkoRQCCKBCKlufIvukvB3PHWo3I1k7vrKLkybomiUTMUBBBAAAEEEEAAAQQQQAABBBBAAAEEEEAAAQQQQKBuBAiu68aVVhFAAAFrgVCR/DmPK7DiGSlcanmPq9Nwubs8IDkboIgAAggggAACCCCAAAIIIIAAAggggAACCCCAAAIIJIQAwXVCTDNFIoBANAgEV78q/+IHFfFvtByOo9VF5rbgtqSMaBguY0AAAQQQQAABBBBAAAEEEEAAAQQQQAABBBBAAAEE6k2A4LreqOkIAQQSVSC87QeVzhumSOEiSwJ7gz7y9H5Z9kYDEpWIuhFAAAEEEEAAAQQQQAABBBBAAAEEEEAAAQQQQCDBBQiuE/wFoHwEEKg7gUjREvkW3KbQ5omWndi87eXu/oScbS6vu0HQMgIIIIAAAggggAACCCCAAAIIIIAAAggggAACCCAQAwIE1zEwSQwRAQRiTCCwVb7s+xVc/bL1wB1pcmeOlKvTnZLdG2PFMVwEEEAAAQQQQAABBBBAAAEEEEAAAQQQQAABBBBAoPYFCK5r35QWEUAggQUCy56Uf+kTUrDAUsHZ7ga5uz8um7t5AitROgIIIIAAAggggAACCCCAAAIIIIAAAggggAACCCBQUYDgmjcCAQQQqAWBYO578mePVKRklWVr9iaD5O39kmypPWqhN5pAAAEEEEAAAQQQQAABBBBAAAEEEEAAAQQQQAABBOJLgOA6vuaTahBAoJ4FwttnyDdvmIxfrS5bapY8WePkaH56PY+M7hBAAAEEEEAAAQQQQAABBBBAAAEEEEAAAQQQQACB2BEguI6duWKkCCAQRQKR0jXyLxyu4PoPrEflbi5P14fl7DAsikbNUBBAAAEEEEAAAQQQQAABBBBAAAEEEEAAAQQQQACB6BQguI7OeWFUCCAQrQLBHfLnPKrA8rFVjtDV+W65M++XnGnRWgXjQgABBBBAAAEEEEAAAQQQQAABBBBAAAEEEEAAAQSiSoDgOqqmg8EggEA0CwRW/U3+xaOkwBbLYTpb/0HurLGyedtFcxmMDQEEEEAAAQQQQAABBBBAAAEEEEAAAQQQQAABBBCIOgGC66ibEgaEAALRJhDaNEG+RcMVKVxkOTR7w/7y9H5Jxq9cCCCAAAIIIIAAAggggAACCCCAAAIIIIAAAggggAACNRcguK65GU8ggECCCBhBdem8YQpv+8GyYltShtzdn5Az/dIEEaFMBBBAAAEEEEAAAQQQQAABBBBAAAEEEEAAAQQQQKBuBAiu68aVVhFAIIYFIv7N8mffq+Ca162rcDaQO/Nl2LkFAAAgAElEQVReuTqPiOEqGToCCCCAAAIIIIAAAggggAACCCCAAAIIIIAAAgggED0CBNfRMxeMBAEEDrVAuFSBZePkXzZGChVajsbZ/iZ5uj8muZoe6tHSPwIIIIAAAggggAACCCCAAAIIIIAAAggggAACCCAQNwIE13EzlRSCAAIHIxBc9y9zlXWkdI1lM47mp8nT81nZUroeTDc8iwACCCCAAAIIIIAAAggggAACCCCAAAIIIIAAAgggYCFAcM1rgQACCS0Qzp8m37ybFC6YY+lgS+0hb++XZG8yKKGdKB4BBBBAAAEEEEAAAQQQQAABBBBAAAEEEEAAAQQQqEsBguu61KVtBBCIWoFIyUr5Fv5ZoQ2fWAfW7pZyd3tEzvZDo7YGBoYAAggggAACCCCAAAIIIIAAAggggAACCCCAAAIIxIsAwXW8zCR1IIBA9QSCBfIveViBFU9b32/3ytXxDrm73Cc5UqrXJnchgAACCCCAAAIIIIAAAggggAACCCCAAAIIIIAAAggclADB9UHx8TACCMSSQGDlc2ZorcA2y2E70y+Xu8dY2bzpsVQWY0UAAQQQQAABBBBAAAEEEEAAAQQQQAABBBBAAAEEYl6A4Drmp5ACEEBgfwKhjf+Rb9FdihQtsbzV3miAPL1flr1Bn/01xecIIIAAAggggAACCCCAAAIIIIAAAggggAACCCCAAAJ1IEBwXQeoNIkAAtEhEN4xX755NymcN8VyQLakjnL3GCNn64ujY8CMAgEEEEAAAQQQQAABBBBAAAEEEEAAAQQQQAABBBBIUAGC6wSdeMpGIJ4FIr6N8mePVHDt363LdDaUO/M+uTrfFc8M1IYAAggggAACCCCAAAIIIIAAAggggAACCCCAAAIIxIwAwXXMTBUDRQCB/QqESxRY9pT8S5+SwsWWt7s63Cx3t4clV9P9NscNCCCAAAIIIIAAAggggAACCCCAAAIIIIAAAggggAAC9SNAcF0/zvSCAAJ1LGCsrvZn36eIL9eyJ0eLM+XJelq2lK51PBKaRwABBBBAAAEEEEAAAQQQQAABBBBAAAEEEEAAAQQQqKkAwXVNxbgfAQSiSsA4v9o8x3rHfMtx2VJ7yNv7JdmbDIqqcTMYBBBAAAEEEEAAAQQQQAABBBBAAAEEEEAAAQQQQACB3QIE17wNCOwSCG36wlyxGy7MliJ+yeaULamDXO2HytXxdsnurtoq7Fdw3b8UWP2KwjsWSqFCOdsMkafPPyo9E1z1svw5jyriWy/ZPXK0PNsMVtm6umavYqR4mXwL71Ro438sH7R5Wsnd7TE5211Xs4a5GwEEEEAAAQQQQAABBBBAAAEEEEAAAQQQQAABBBBAoN4FCK7rnZwOo08gLN+8/1NwzRtSJCjZkyRHkhT2mwG0ZJOj6QnyHvlvyZFaafjhgjkqnXWZIkXZuz6zSc40udoMkbvXCxXuD67/QL7frpXN2VDO1hcrVDBH4W0/ydH0eHmP/FxyJEcfT7SNKJAn/5KHFFj5nPXI7Elydfqz3JkjJUdKtI2e8SCAAAIIIIAAAggggAACCCCAAAIIIIAAAggggAACCFgIEFzzWiS8gHE2srHVtCIhuTrcLHePp3atrg4rsOJZ+Rc/IIV9cvcYJ1fH2yp4GdtUl868ZOe5yu7mcmfcKlen2y0DbuPB0mmDFcr/Rd5+H8vR7GRJYZVOO02h/F/l7f+ZGWAbVzj/V/nmGiu9b5Wz3bUJP0dlAIHlT8u/9DEpkGdp4mxzpdzdx8jmTccMAQQQQAABBBBAAAEEEEAAAQQQQAABBBBAAAEEEEAghgQIrmNoshhq3QiYYfKWb+Rodoq8AyZKsu/R0a5gecskOVqeJ2//Tyt+9uuZCm2eKFtyprz9PpS9QZ8qBxnxbVTJz0YwHVbS7/5XHq4Gch6Rf+mT8hz+hpzpl+0Ms412t02R94h3zK3EE/0KbfhEvkV3y9ge3OqyNxogT++X9+mf6IbUjwACCCCAAAIIIIAAAggggAACCCCAAAIIIIAAAghEswDBdTTPDmOrBwEjJD5DofzpcqVfVmlrb2MAvjlXKbjun7I3PlZJx0wuH1No479VOvsKKRLeI3SuesjVDa6Dq1+Vb8FtZojtOfzNejCI3i6MbdiN1fDh/GmWg7Qld5anx1NytLogeotgZAgggAACCCCAAAIIIIAAAggggAACCCCAAAIIIIAAAvsVILjeLxE3JLRAqFAlU49TuGC2XBm3yN3z+XIO/4I/KbDyBRmrfZN+999qnU+9c6vwX+Xt95EczU7avVV43i/y9n1X9rSeKvnlFLOPpN9Nki0pIyH5I6W58mePUHDdv6zrdzaSu8sDcnW6MyF9KBoBBBBAAAEEEEAAAQQQQAABBBBAAAEEEEAAAQQQiDcBgut4m1HqqSWBsMLbpsi/5EGFtv4gW0o3JQ34ao8gOaySKccqnP+LXJ2GSzaXAqtflQLbJNlkS86Qu/Pdcra/ocLW40YQa6wgtjkbytn6YoULFym09b9yNDlO3iM/l2/+LQrmvitPz2flbD+0lmqJoWZCRea26YHlf5HCJZYDd2XcKnfXhyRX4xgqjKEigAACCCCAAAIIIIAAAggggAACCCCAAAIIIIAAAgjsS4DgmvcDgT0EyrYF3/0lmxxNTzS37LYltS//srEiuOSXExQpWiI50qTQDsnmlpypUrBQivjNANvZZog8fd6qGF6veln+nEcV8a03A29j5bVxvnU4f4a59bijybHyHvXlXmdtx/80Bde8Lv/iBxTxbbAs1tHyHHmynpaxPTgXAggggAACCCCAAAIIIIAAAggggAACCCCAAAIIIIBAfAkQXMfXfFLNQQr459+iQO67O1spC6AdKTu3pe58V3mYHN4xVyW/nCz5N0s2p5xtrzJXScuRKoX98s29VsF14yW7t1rnX8vYkvznExQpXStv/3/L3uiog6wkdh4Pb/tBpfOGKVK4yHLQ9rRe8vR+2TxjnAsBBBBAAAEEEEAAAQQQQAABBBBAAAEEEEAAAQQQQCA+BQiu43Neqao2BMJ++ZeMUmDFs1IkIHePcXJ1vM1s2Tjz2jyLOrBVzjZXyNPnHxVXSO8KosPbZ8jR8jx5+3+6zxEZK40Dy8fJnTlSjpbnyjd3qNmHImHZ03rL0+t52Zv8vjaqipo2jNXqvoV3KrTJWF1e+bJ50uXu9pic7a6JmjEzEAQQQAABBBBAAAEEEEAAAQQQQAABBBBAAAEEEEAAgboRILiuG1dajSOB0pkXK7ThI9kb9lPS0T9KjuTdwXWouMoV1f7skQosG2MGz0lHfy+5mliqhLf9pJKZF8qe0s1cWVw68yJFSlbJ2fJsc+vxYO775pnY3gETzbZi/gpslW/xgwqu+pt1KfZkc3W7O3OEZE+K+XIpAAEEEEAAAQQQQAABBBBAAAEEEEAAAQQQQAABBBBAYP8CBNf7N+KOBBcILHtS/ux7ZEvqoKTffWeesWxs6W1u7V28TO4eT8nVaXglpfLnUroq6Xf/k82bXlkyVKzS6WcrtH2WvP0+MgNx/6IRcnUeLnf3Meb9geVPy7/o7l1fezKmZyOwbKz8Sx+Xgtst63C2/aNZt83TMqbrZPAIIIAAAggggAACCCCAAAIIIIAAAggggAACCCCAAAI1EyC4rpkXd8eZQMS3UaUzzlG4aKncXUfJlXFrpQrLA+jkTCUdbQTQbaVQsUp+Pk7h7TPlyrhF7p7PV3quOiuujW3IzVC6/Q1y93pBvjlXKbj+owqruIO578r323Vytr5o15bksTcJwfUfyL9opCIlKywHb5xfbZ5jndYr9opjxAgggAACCCCAAAIIIIAAAggggAACCCCAAAIIIIAAAgctQHB90IQ0ENMCewTQjlYXydvvw0rlWG0VbtzkX3yfAkuf2LkSe8DXsqV03f3snmdcV9GuccZzybTBkiNJSQO+NVdkx1twbZzx7Zs3TMavVpctuYs8WWPNc725EEAAAQQQQAABBBBAAAEEEEAAAQQQQAABBBBAAAEEEleA4Dpx557KdwkEch6Rf8kjkt0td5f75cocKckuKSxzRfTiB6SwT+6uD8uVeW+5W1nwHClZKXuT45TU/xPJ1VQK++Wbe62C68ZLjlR5j3hHDuO86gpXeFdI/Ym50tjZ9irz08DycXGxVXikdI25kjyY+571e+ZqIneXB+XqeBvvIQIIIIAAAggggAACCCCAAAIIIIAAAggggAACCCCAAAIiuOYlQCBUqNJZlyq0aYKkiGRPMldBGwG0QoWSbHK2GSJPn7d2Bdq7yYxw2jfvJim0Q7I5JWeaFCySIn7z/5tBeJdRlY0D+fLNv9kMxz1HvFPerhGCl0w7XZGSVXIaYbezoYxttm2OFHkHTJQ9rXd0z1dwh/xLRyuw4q9SuNRyrK6Ot5s/BCBng+iuhdEhgAACCCCAAAIIIIAAAggggAACCCCAAAIIIIAAAgjUmwDBdb1R01F0C4QVXP2aAiueV7goZ1fw7JY9pYtcHf8kZ/sbKoXWZfWE86fJt2iEwvm/SuESyeaWPbW73N0fl6PFWTUuO1wwR765QxUumC1FwmZY7en1vOxNfl/jturzgeCql+VfMkoR/ybLbh2tzpcn62nZkjLqc1j0hQACCCCAAAIIIIAAAggggAACCCCAAAIIIIAAAgggEAMCBNcxMEkMEYFoFghtnij/wuEKFy6wHKa9QR9zO3R7owHRXAZjQwABBBBAAAEEEEAAAQQQQAABBBBAAAEEEEAAAQQQOIQCBNeHEJ+uEYhlgUjhIpXOG6bwth8sy7B528rd7fHy87tjuVbGjgACCCCAAAIIIIAAAggggAACCCCAAAIIIIAAAgggULcCBNd160vrCMSdQMS/Wf7F9yu4+lXr2hwpcnceIVfn4TvPC+dCAAEEEEAAAQQQQAABBBBAAAEEEEAAAQQQQAABBBBAYD8CBNe8IgggUD2BcKkCy5+Rf+kTUmiH5TPOdtfK3W20bJ6W1WuTuxBAAAEEEEAAAQQQQAABBBBAAAEEEEAAAQQQQAABBBCQRHDNa4BALQuUlJQoEAgoOTlZTqezlls/NM0F142XP/seRUpXWw7A3vjYnedYp/U6NAOkVwQQQAABBBBAAAEEEEAAAQQQQAABBBBAAAEEEEAAgZgWILiO6elj8NEoUFhYaAbXqampcrlc0TjEao8pnD9Nvnk3KVwwx/IZW0o3eXqMlaPl2dVukxsRQAABBBBAAAEEEEAAAQQQQAABBBBAAAEEEEAAAQQQ2FuA4Jp3AoFaFoiH4DpSslK+RXcrtP5Dax1XU7m7PiRXxi21rEdzCCCAAAIIIIAAAggggAACCCCAAAIIIIAAAggggAACiShAcJ2Is07NdSoQ08F1sED+nEcVWD6uSiNXpz/L3eVBydmgTh1pHAEEEEAAAQQQQAABBBBAAAEEEEAAAQQQQAABBBBAIHEECK4TZ66ptJ4EYjW4Dqx8Uf4lD0mBLZZSjlYXyZM1VrakjHqSpBsEEEAAAQQQQAABBBBAAAEEEEAAAQQQQAABBBBAAIFEESC4TpSZps56E4i14Dq06Qv5Ft6lSFG2pZG9QR95er8se6MB9WZIRwgggAACCCCAAAIIIIAAAggggAACCCCAAAIIIIAAAoklQHCdWPNNtfUgECvBdaRwkUrn3qBw3hRLFZu3ndzdn5CzzRX1oEYXCCCAAAIIIIAAAggggAACCCCAAAIIIIAAAggggAACiSxAcJ3Is0/tdSIQ7cF1xL9Z/uyRCq5507p+R6rcmSNlnGUtu7dOjGgUAQQQQAABBBBAAAEEEEAAAQQQQAABBBBAAAEEEEAAgT0FCK55HxCoZYGoDa7DpQosGyv/sjFSqMiyame7G+Tu/rhs7ua1rEJzCCCAAAIIIIAAAggggAACCCCAAAIIIIAAAggggAACCFQtQHDN24FALQtEY3AdXPsP+Rffp0jpWstq7U0Gydv7JdlSe9SyBs0hgAACCCCAAAIIIIAAAggggAACCCCAAAIIIIAAAgggsH8Bguv9G3EHAjUSiKbgOpw/Tb55NylcMMeyBiOo9vQYJ0eLM2pUIzcjgAACCCCAAAIIIIAAAggggAACCCCAAAIIIIAAAgggUJsCBNe1qUlbCEiKhuA6UrJSvoV3KrThU+s5cTeXp+vDcnYYxpwhgAACCCCAAAIIIIAAAggggAACCCCAAAIIIIAAAgggcMgFCK4P+RQwgHgTOKTBdbBA/iWjFFjx1ypZXZ3vljvzfsmZFm/01IMAAggggAACCCCAAAIIIIAAAggggAACCCCAAAIIIBCjAgTXMTpxDDt6BQ5VcB1Y8az8OY9IgW2WOM7Wl8idNU42b7voxWNkCCCAAAIIIIAAAggggAACCCCAAAIIIIAAAggggAACCSlAcJ2Q007RdSlQ38F1aMNn8i26W5HiHMuy7A37y9P7JRm/ciGAAAIIIIAAAggggAACCCCAAAIIIIAAAggggAACCCAQjQIE19E4K4wppgXqK7gO75gv37ybFM6bYullS+ogd/cn5Uy/NKY9GTwCCCCAAAIIIIAAAggggAACCCCAAAIIIIAAAggggED8CxBcx/8cU2E9C9R1cB3xbZQ/e4SCa9+2rszZQO7Me+TqPLKeK6c7BBBAAAEEEEAAAQQQQAABBBBAAAEEEEAAAQQQQAABBA5MgOD6wNx4CoEqBeosuA6XyL/0SQWWjZPCxZb9O9vfJE/3xyRXU2YIAQQQQAABBBBAAAEEEEAAAQQQQAABBOJcYLu/WE/M+lCfrPhZm0q2yyab2qY01ZBuJ+jGrNPU0J1cpUBEEa3csUkfLpui8Tk/6OEjL9e5GQMs7/8+d57u/vnvytm+Xqkur67rcYru7nOBkp2eOBemPAQQQACB+hQguK5PbfpKCIG6CK6Da96Sf/F9ivjWWxo6mp8mT89nZUvpmhDGFIkAAggggAACCCCAAAIIIIAAAggggECiC8zeslxXfve01hVtldvuVDNvA4UV0aaSfIUjEXVtmK4PTh2hjLQW5VRlYfUbiybp4+VTtb44r/yzt0+83TK4nrVlmS78+kk19zbQ0KzBmr5pqT5cPlmXZR6nvx57g1x2R6JPBfUjgAACCNSSAMF1LUHSDAJlArUZXBvnV5vnWO+YbwlsS+0hb++XZG8yiAlAAAEEEEAAAQQQQAABBBBAAAEEEEAAgQQRyPcX6byJozVny3IzbH5u4NDy1dWrC7fouu+f0/RNObqm+8l6+phrzZXYxjVj81JdMHG0CgIlstts6tO0k1YXbtaW0gJVFVzfPuU1fblqpr4880EzDDfC79smv6av18zWhDNHqXODVmbba4q2mF+/8/DzNLBVjwSZCcpEAAEEEKhNAYLr2tSkLQQk1UZwHSleJt+COxTa9Lmlqc3dQu5uj8jZ/kbMEUAAAQQQQAABBBBAAAEEEEAAAQQQQCDBBCatnaPLJo1Th7Tm+vKMB9UquXEFga9Wz9SQ755RVuN2+vfp96mxJ9X83Ai6R00fryu6Hq/T2/dTRNLFXz+paZuWWAbXhYFSXfLNGIUiYX04eKQauJLMdozV2ndMeV2fnHav+jfPNMPsO6e+qc9X/qpPT7tXvZt0SLAZoVwEEEAAgdoQILiuDUXaQGAPgYMKrgN58i95UIGVL1ib2r1ydbxD7i73SY4U3BFAAAEEEEAAAQQQQAABBBBAAAEEEEAgAQUmrJ6pu35+S0c066SXj/s/89zpPa+yldUN3Mn65uxHlJ7cxFLJWHldG8H1D+sX6Mpv/6LbDztHfz78vAScEUpGAAEEEKgNAYLr2lCkDQT2EDjQ4Dqw/C/y5zwmBfMtPZ3pl8ndY4xs3nZ4I4AAAggggAACCCCAAAIIIIAAAggggAACVQq8lf2t7pj6ho5P7613TxmuJIfb8t79BdfGQ8ZW4RPXzNbnp9+vLntsFf7l6hn6z+n3q01KU138zRiz/Q9PHaFGbhbc8GoigAACCByYAMH1gbnxFAJVCtQ0uA6t/0i+7BGKFC+3bNPesL88xjnWDfujjgACCCCAAAIIIIAAAggggAACCCCAAAIIVClgnH39wdLJemzm+3LYHXrvlLs0oEXXKu+vTnBtbCN+6aSxau5toKFZgzVv2yq9m/OjLu58rP567A16bt7n+uvc/+hfJ/9Zg1r3ZHYQQAABBBA4YAGC6wOm40EErAWqG1yHC+bIN+8mhfOnWTZkS+porrB2tr4YagQQQAABBBBAAAEEEEAAAQQQQAABBBBAwFKgbFtwI4Quu4yzrV8ddIt6NWm/T7XqBNdGA9/nztPdP/9dOdvXy+tw6bIux+nhIy/Xyh2bdP7E0To74yg9fcy1ssnGLCGAAAIIIHDAAgTXB0zHgwhYC+wvuI6U5sqffbeC696xbsDZUO7M++TqfBfECCCAAAIIIIAAAggggAACCCCAAAIIIIDAPgV+27pSQ394QYWBUpUE/drm2yG7zabre5yqh/pfpmSnp8rnqxtcWzXgDwd19X//qsX56/TZ6fepXUozZgoBBBBAAIGDEiC4Pig+HkagskCVwXWoSP6loxVY/owU3v3Tj3u24Ozwf/J0e0RyNYUWAQQQQAABBBBAAAEEEEAAAQQQQAABBBCoscD8bavNIHth3hpd0/3kfa6EPpjg+r2lP+nPU9/QswNv0LGtsjR86puatHaOgpGQebb2X465Vh3TWtZ4/DyAAAIIIJC4AgTXiTv3VF5HAlbBdXD1a/IvfkAR/0bLXh0tzpQn62nZUqo+b6aOhkuzCCCAAAIIIIAAAggggAACCCCAAAIIIBBnAlM3Zuuir59UmitJE84cpc4NWllWeKDB9YodG3XeV4+rf4suemLAVebK6/nbVum6HqcqzeXVc/O+UIukhvr8jAfUMqlRnOlSDgIIIIBAXQkQXNeVLO0mrMCewbVjx1SVzhumSOEiSw9bag95e78ke5NBCetF4QgggAACCCCAAAIIIIAAAggggAACCCBQuwK5xdt06ucPaktpgT44dYSOa93TsoMDCa4D4ZBun/Kavls3V5+ffr+WbM/VVd89o2eOvV5XdT3B7Oer1TM1ZNfXhnQ9vnaLozUEEEAAgbgVILiO26mlsEMlYATXoR3Zcq26X5GtX1sOw+ZpJXe3R+Vsd/2hGib9IoAAAggggAACCCCAAAIIIIAAAggggECMCry04Cu9MP9Lndaur7kl995XWXC93V+sjweP1FEtrHd6PJDg+ps1s3XVf5/RqP6XaVjP0zVm9sd6cf6X+uS0e9W/eaY5lBmbl+qCiaN1c68zNeKIC2NUmWEjgAACCNS3AMF1fYvTX9wLFC17TcoeWmWdrsz75c4cKTlS4t6CAhFAAAEEEEAAAQQQQAABBBBAAAEEEECg9gX+ueR7/WnyK+rTrJM+O+1eNXJX/F5jXW0VvrV0hy74erTSXMkaf8pwNXAlEVzX/vTSIgIIIJCwAgTXCTv1FF5XAoVbc2T7pfJPMDrbXCl39zGyedPrqmvaRQABBBBAAAEEEEAAAQQQQAABBBBAAIEEEFhVuFnnfvWYVu3YrGu7n6xHj7pCyU6PWfnqwi267vvnNH1Tjq7oMkh/PfYGuewOS5WarLiOKKInZ3+sl+ZPMLcf/13LbmabX66ewVbhCfDOUSICCCBQHwIE1/WhTB8JJRAOh+XPHqnQirFm3fZGA+Tp/bLsDfoklAPFIoAAAggggAACCCCAAAIIIIAAAggggEDdCXy+arpu/vElGeGz2+5UM28DhRXRppJ8hSMRHdOyu7kqeu/V2HuOqCbBdWkooKd/+0yhSFj397tENtnMpvL9Rbp80jjN37ZK1/U4VY08Kfrb/Alq6E7W52c8oJZJjeoOgZYRQAABBOJKgOA6rqaTYqJGIFigkmmnyN3pLjlaXxQ1w2IgCCCAAAIIIIAAAggggAACCCCAAAIIIBA/Asbq6rFzPtbXa2ZrU8l22W02ZTZorT92O0nXdD+pfBV2VRXXJLjel9r64jwNn/qmJq2do2AkpOPTe5tnb3dMaxk/2FSCAAIIIFDnAgTXdU5MBwgggAACCCCAAAIIIIAAAggggAACCCCAAAIIIIAAAggggAAC+xIguOb9QAABBBBAAAEEEEAAAQQQQAABBBBAAAEEEEAAAQQQQAABBBA4pAIE14eUn84RQAABBBBAAAEEEEAAAQQQQAABBBBAAAEEEEAAAQQQQAABBAiueQcQQAABBBBAAAEEEEAAAQQQQAABBBBAAAEEEEAAAQQQQAABBA6pAMH1IeWncwQQQAABBBBAAAEEEEAAAQQQQAABBBBAAAEEEEAAAQQQQAABgmveAQQQQAABBBBAAAEEEEAAAQQQQAABBBBAAAEEEEAAAQQQQACBQypAcH1I+ekcAQQQQAABBBBAAAEEEEAAAQQQQAABBBBAAIEDEwgWhbTkX7la+Z+NKs71mY0kp3uUcU5Ldb0yXc4Uh2XDhatKNP/F1drwc56ChSE5vHY17dNAPW9qr6aHpUm2io9t/W2H5oxdrrxFhXKnOdXt6rbqcllr2T32Axs4TyGAAAIIIGAhQHDNa4EAAggggAACCCCAAAIIIIAAAggggAACCCCAQIwJFCwt1tTh2TJCaJvTpuRWHrOC4g0+RYIRNeyWooHPZimppbtCZWu/2aLpo3IUKg3LmeqQt6lbgYKgfHkByS71Gd5JmZe2Lg+vt+cU66ebFyiphVtdLk/Xtvk7tOzDDeY9h92WYfbNhQACCCCAQG0IEFzXhiJtIIAAAggggAACCCCAAAIIIIAAAggggAACCCBQTwJG0DzlzkXaMrNAHS9oqcPv7Fi+utpYeW18tn1xkTLOa6l+93UuD5eL1/v0403zVbi2VIf/uaO6XJpuhtUKS6snbtbMR5fK7rLpuJd6qXHPVLOaec+u1Jqvt2jQa72V0sYjRaS5z67UuvQZ28EAACAASURBVG93fi259c7AvHSzX3PGrVC3q9qUP1tPHHSDAAIIIBAnAgTXcTKRlIEAAggggAACCCCAAAIIIIAAAggggAACCCCQGAIbpuRp8q0L1ahrin7/t57yNHZVKHzz9O366ZYFSmrurhAur/8pT1NuXahWAxvr6Ke6y5G0e6tvY5X2jIeXatUXm9Tnro7KvDzdXJX9y4jFioQjFe432pn+4BINeqWXGnZNMcPs+S+s0qoJm3XcSz2VlpGUGBNBlQgggAACtSpAcF2rnDSGAAIIIIAAAggggAACCCCAAAIIIIAAAggggEDdCiwdn6s5Y1eo00Wt1Pe+zpU6820N6Pvr58mXH9gdLkta9sEGzX5iWZXPLXhptRa9ukbdrm6j3rdlVDu43jZ3hxmk9/y/9up8Seu6LZ7WEUAAAQTiVoDgOm6nlsIQQAABBBBAAAEEEEAAAQQQQAABBBBAAAEE4lEgVBJWsDgkh8dunlO991W4ulQ/DJ1nbh8+6JXe8jbbuSLb2Fr8x/+brwadkiut1A77wpp27xKt++9WHflIF3U4u4X5jLFV+Npvt5oBeHL67q3C10zcrEGv9pa3iUs/j8g27z16THfL8cTjHFATAggggEDtCxBc174pLSKAAAIIIIAAAggggAACCCCAAAIIIIAAAgggcMgEVny6UTMfWVrpjGtjO/BZo5fJ+Lzd4GbmqmrjjGrjzOxFr6/Rkndy1XpgEw14vGt5AJ2fXWSupk5q4VaXy9O1fUmRlr6/3ly1fdhtGVr+yQYt+NtqDXwuS00OSztkNdMxAggggEDsCxBcx/4cUgECCCCAAAIIIIAAAggggAACCCCAAAIIIIAAAqbAjpUl+nHYAoVKQxW2CS/jMc6tXvjKai35V66MILv8skvtBzfX4cM7ytOk4pnZW3/boTljlytvUaGcyQ5l/qG1elzfTsUbfGZfHc5orl63dJBsTAICCCCAAAIHLkBwfeB2PIkAAggggAACCCCAAAIIIIAAAggggAACCCCAQNQIBAtDmnbfEq2fvE19hndS5qWtK4XJxjbiv4zIlrGS2tPYJVcDp7ni2pcXUIPMZPW7P1NND9//ymkj9J7x6FJzBbax2trb3B01DgwEAQQQQCA2BQiuY3PeGDUCCCCAAAIIIIAAAggggAACCCCAAAIIIIAAAuUC5aH1j9uUeXm6Dr8jQzZnxSXQJRv9mnzbQhWuKlG/BzLV/rTmkl1SRNowNU+/3r9EdpfdDKIbdU/Zp27u99s0fVSOjnq0i5r0SjPPwl7zzRaFgxG1ObGp2X9SKw8zhAACCCCAQLUFCK6rTcWNCCCAAAIIIIAAAggggAACCCCAAAIIIIAAAghEn4Cx+vm3Z1Zq6fhctT6u4hnVe4528VtrNe+5Ver6xzbm+dR7b+1tPD9n7IpKZ2PvXXHJBp9+umWhmvdroJ7DOpgB9ta5Bep2dVs5kxxa+OpqJbfy6PfP95S7sTP6wBgRAggggEBUChBcR+W0MCgEEEAAAQQQQAABBBBAAAEEEEAAAQQQQAABBPYvUCG0/n1jHfV4N7nSHJUeNM62/mXEYq3/cZuOfS5LrX/fuNI9+YuL9OON8+Vt5tag13qZW4nvfRn9zX12pYwV14Ne6aXCNaX66ZYFGjC6q9qe0sy8ffP07ebXjnqsm9qe0nT/RXAHAggggAACkgiueQ0QQAABBBBAAAEEEEAAAQQQQAABBBBAAAEEEIhFgbCU816ufvvLCjXukapj/tJDSS2tz5oOlYT1893Z2jA5T79/sadaHtOoUsXGedU/3DhfnkYuHf96b3maVg6uN88s0JRbF6rPiE7KOKeFucp74WtrzBC7Yded24uXtZN1Qztz23IuBBBAAAEEqiNAcF0dJe5BAAEEEEAAAQQQQAABBBBAAAEEEEAAAQQQQCCaBCLS0vfWa8645WrYJUUDn82qMrQ2hx2RZj+5TMs+2KCsm9ora2i7SluFr/h0o2Y+slStBjbW0U91lyPJOAB79xUoCGrKnYvkTnNqwOhu5ucE19H0UjAWBBBAILYFCK5je/4YPQIIIIAAAggggAACCCCAAAIIIIAAAggggECiCUSk3B+2ado9i5XaIUnHPt1Dyeme/SoYq6Un37LAvG/AE92UPqjJzvA6Im2esV3T7lui0q1+9R/VxVxNXeGKSDnv5mrRa2t03N96qVGPnaurN03buS04W4Xvl58bEEAAAQT2I0BwzSuCAAIIIIAAAggggAACCCCAAAIIIIAAAggggEAMCRQsK9YPQ+fLty1gnkPtauCscvQprT3m6mh3Y6cZUJet0lZY5c8Gi0Mq3eyX7FKXy9N12G0ZsjmNRHv3FQ5EtOyD9YqEIuo6pE35au1gYcgMvLfOLVC3q9uaq7Gz31wjdyOXfv98z539ciGAAAIIIFANAYLraiBxCwIIIIAAAggggAACCCCAAAIIIIAAAggggAAC0SJQdoa0Pz+43yGlZSRVPK86IuVnFyn7rbXa8HOejODZ4bWraZ8G6vbHNmp5VCMzwK7JZQTo855dqTXfbFE4GFGbE5vq8DsylNRq/6vAa9IP9yKAAAIIxLcAwXV8zy/VIYAAAggggAACCCCAAAIIIIAAAggggAACCCCAAAIIIIAAAlEvQHAd9VPEABFAAAEEEEAAAQQQQAABBBBAAAEEEEAAAQQQQAABBBBAAIH4FiC4ju/5pToEEEAAAQQQQAABBBBAAAEEEEAAAQQQQAABBBBAAAEEEEAg6gUIrqN+ihggAggggAACCCCAAAIIIIAAAggggAACCCCAAAJ1J+Dz+VRcXKzk5GR5PJxLXXfStIwAAgggsC8BgmveDwQQQAABBBBAAAEEEEAAAQQQQAABBBBAAAEEEligsLBQgUBAXq9XSUlJCSxB6QgggAACh1KA4PpQ6tM3AggggAACCCCAAAIIIIAAAggggAACCCCAAAKHWKCgoEChUEhut1spKSmHeDR0jwACCCCQqAIE14k689SNAAIIIIAAAggggAACCCCAAAIIIIAAAggggIAkgmteAwQQQACBaBAguI6GWWAMCCCAAAIIIIAAAggggAACCCCAAAIIIIAAAggcIgGC60MET7cIIIAAAhUECK55IRBAAAEEEEAAAQQQQAABBBBAAAEEEEAAAQQQSGABgusEnnxKRwABBKJIgOA6iiaDoSCAAAIIIIAAAggggAACCCCAAAIIIIAAAgggUN8CBNf1LU5/CCCAAAJWAgTXvBcIIIAAAggggAACCCCAAAIIIIAAAggggAACCCSwAMF1Ak8+pSOAAAJRJEBwHUWTwVAQQAABBBBAAAEEEEAAAQQQQAABBBBAAAEEEKhPgcJAqX5aPU+/a5Ipt9utlJSU+uyevhBAAAEEECgXILjmZUAAAQQQQAABBBBAAAEEEEAAAQQQQAABBBBAIAEFnpv3hZ6Z+2+VBv2aetrjapHamOA6Ad8DSkYAAQSiRYDgOlpmgnEggAACCCCAAAIIIIAAAggggAACCCCAAAIIIFAPAm9kT9LYOZ9qQ3FeeW/XZZ6ox48aIq/XWw8joAsEEEAAAQQqCxBc81YggAACCCCAAAIIIIAAAggggAACCCCAAAIIIJAAAuNzftSY2R9pVeFmy2pnn/+0OjZunQASlIgAAgggEI0CBNfROCuMCQEEEEAAAQQQQAABBBBAAAEEEEAAAQQQQACBWhL4bOU0jZ75gZZsz7VssYknVcO6Dtath50tj8dTS73SDAIIIIAAAjUTILiumRd3I4AAAggggAACCCCAAAIIIIAAAggggAACCCAQEwKT1s7RYzPf129bV1qOt4ErSX/qfZau6XSCHCEpOTmZ4DomZpZBIoAAAvEpQHAdn/NKVQgggAACCCCAAAIIIIAAAggggAACCCCAAAIJKvDzxmw98Os7mrF5qaVAksOtG3ueptsPO0eN3CkqLi6Wz+cjuE7Q94WyEUAAgWgRILiOlplgHAgggAACCCCAAAIIIIAAAggggAACCCCAAAIIHISAsbL6oRnj9b9186psZWjWYN3V53w19zYsv4fg+iDQeRQBBBBAoNYECK5rjZKGEEAAAQQQQAABBBBAAAEEEEAAAQQQQAABBBCof4Gc7bl6eMZ7+mLV9Co7v7LL8bq338VKT25S6R6C6/qfM3pEAAEEEKgsQHDNW4EAAggggAACCCCAAAIIIIAAAggggAACCCCAQAwKrNyxSaNnfagPlk2ucvQXdDpa9/e9RJ0atKryHoLrGJx8howAAgjEoQDBdRxOKiUhgAACCCCAAAIIIIAAAggggAACCCCAAAIIxK/AhuI8PTn7Y/198XdVFnlau7566MjL1L1R2/1CEFzvl4gbEEAAAQTqQYDguh6Q6QIBBBBAAAEEEEAAAQQQQAABBBBAAAEEEEAAgYMV2Fq6Q0/P/UyvL5okXyhg2dzAVll69KgrdESzTtXujuC62lTciAACCCBQhwIE13WIS9MIIIAAAggggAACCCCAAAIIIIAAAggggAACCBysQEGgRM/N/VwvLZigoqDPsrk+zTrp0SOv0O9bZ9W4O4LrGpPxAAIIIIBAHQgQXNcBKk0igAACCCCAAAIIIIAAAggggAACCCCAAAIIIHCwAiUhv15e8JWenfu58v1Fls31bNxe9/e7RKe373fA3RFcHzAdDyKAAAII1KIAwXUtYtIUAggggAACCCCAAAIIIIAAAggggAACCCCAAAK1IfDKwokaN+czbS7dbtlc5watdG/fi3Vhp2MOujuC64MmpAEEEEAAgVoQILiuBUSaQAABBBBAAAEEEEAAAQQQQAABBBBAAAEEEECgNgT+ueR7jZn9kdYWbbVsrm1KU4044iIN6Xp8bXRntkFwXWuUNIQAAgggcBACBNcHgcejCCCAAAIIIIAAAggggAACCCCAAAIIIIAAAgjUhsAny3/W47M+0LKCDZbNNfc21PA+5+nGrNNqo7sKbRBc1zopDSKAAAIIHIAAwfUBoPEIAggggAACCCCAAAIIIIAAAggggAACCCCAAAK1ITBxzSw9NvN9zd+22rK5Ru4U3XbY2bqp5+lKcrhro8tKbRBc1wkrjSKAAAII1FCA4LqGYNyOAAIIIIAAAggggAACCCCAAAIIIIAAAggggMDBCvy8MVv3TPun5mxZbtlUitOjYT3P0K2Hna0GrqSD7W6fzxNc1ykvjSOAAAIIVFOA4LqaUNyGAAIIIIAAAggggAACCCCAAAIIIIAAAggggMDBCszeslwPTR+vH9YvsGzK43Dp+h6n6M7DzlNTb9rBdlet5wmuq8XETQgggAACdSxAcF3HwDSPAAIIIIAAAggggAACCCCAAAIIIIAAAggggEB2/lo9POM9fbV6ZpUYV3c7SSOPuFCtkhvXKxjBdb1y0xkCCCCAQBUCBNe8GggggAACCCCAAAIIIIAAAggggAACCCCAAAII1JHA8oINemzWB/pk+c9V9nBJ54G6t+/FykhrUUejqLrZ/MVFWvrJOm1fUqwWRzZS5/NaKzndU+/joEMEEEAAAQQIrnkHEEAAAQQQQAABBBBAAAEEEEAAAQQQQAABBBCoZYHc4m16YtaH+ueS76ts+awOR2pU/0vVpWF6LfdeveZW/meTZozKqXCzK82hIx/uqvQTmlSvEe5CAAEEEECglgQIrmsJkmYQQAABBBBAAAEEEEAAAQQQQAABBBBAAAEEENhaukNPzflEryycWCXGiW0O06j+l+nwphmHDKw416cJZ86w7N8Ir8/48kgZv3IhgAACCCBQXwIE1/UlTT8IIIAAAggggAACCCCAAAIIIIAAAggggAACcSuQ7y/Ss3M/NwPr4qDPss7+zTP1xICrdGSLLofcIeedXP02bkWV4xj0Wi8179/wkI+TASCAAAIIJI4AwXXizDWVIoAAAggggAACCCCAAAIIIIAAAggggAACCNSygBFS/23BBD0/7wtt9xdbtm6srL6/3x90Sts+tdz7gTe38OXVWvjKmiob6P9wF2WcU/9nbh94RTyJAAIIIBDrAgTXsT6DjB8BBBBAAAEEEEAAAQQQQAABBBBAAAEEEEDgkAi8OH+Cnp77mYztwa2urg3TdV+/S3RuxoBDMr59dZr7v22aeueiKm85+b0+atQtJerGzYAQQAABBOJXgOA6fueWyhBAAAEEEEAAAQQQQAABBBBAAAEEEEAAAQTqQODvi7/TU7M/UW7xNsvWO6Q218i+F+myzOPqoPfaa/L76+dpy8yCSg2mH99ExzzTo/Y6oiUEEEAAAQSqIUBwXQ0kbkEAAQQQQAABBBBAAAEEEEAAAQQQQAABBBBA4INlkzV61odauWOTJUar5Ma6q8/5uq77KTGBFdgR0vQHlyj3+90BfObl6ep5U3u50hwxUQODRAABBBCIHwGC6/iZSypBAAEEEEAAAQQQQAABBBBAAAEEzPNVn5j1oT5Z8bM2lWw3RVokNdQFHY/WPX0vVkN3cpVKEUXMMObDZVM0PucHPXzk5VVub7u+OE/Dp76pSWvnKBgJ6fj03vrLMdeqY1pLZgEBBBCIO4EvVk3X47M+0KK8tZa1NfGk6Y7Dz9Gfep0Vk7UbAXb+4kI1798wJsfPoBFAAAEE4kOA4Do+5pEqEEAAAQQQQAABBBBAAAEEEEAAAc3eslxXfve01hVtld1mU4ukRqbKppJ8hSMRM1T+9LR7lZHWolyrLKx+Y9Ekfbx8qoxAuux6+8TbLYPrgkCJLp80TnO3rtB1PU5Vmsur5+Z9oabeNH12+n1ql9KM2UAAAQTiQuB/6+bpkZnvmX+/Wl1priTd0utM3dzrTKW6vHFRM0UggAACCCBwqAQIrg+VPP0igAACCCCAAAIIIIAAAggggAACtSiwtXSHLvh6tH7butIMm58bOLR8dXXO9lxd8s1TWrFjo87ucKTePOE2uew7t4CdsXmpLpg4WkYYbYTdfZp20urCzdpSWqCqgmtjlfVlk8Zp7NFX65ruJ5vtfLV6poZ894yeOfZ6Del6vPm1QDike6b9Q+nJjfWn3meX91mLZdMUAgggUCcC0zfl6IHp7+iXjYst209yuDU0a7DuOPxcNXKn1MkYaBQBBBBAAIFEEyC4TrQZp14EEEAAAQQQQAABBBBAAAEEEIhLgc9WTtM1/31WnRq01JdnPCjjnNU9r7Jg2VgVPeHMUercoJX58ZwtyzVq+nhd0fV4nd6+nyKSLv76SU3btKTK4Prp3z7TX+f+R5+cdq/6N88021lTtEWDPx+lP3Y7USOOuND82jdrZuuq/z6jUf0v07Cep8elO0UhgEB8CSzIW62Hpr9rHoNQ1XV9j1M14ogL1NzLttrxNftUgwACCCBwqAUIrg/1DNA/AggggAACCCCAAAIIIIAAAgggUAsCY2Z/rCdmf6TzOx6tt064tVKLucXbdOrnD6rAX1whcN77RmPldW0E12UrwNNcyRp/ynA1cCXVQpU0gQACCNSNwPKCDXpkxnsyfgioquuKLoM0su9FHIdQN1NAqwgggAACCIjgmpcAAQQQQAABBBBAAAEEEEAAAQQQiAMBI3AuDJQo2emx3LbWWEV4zlePKdnh0VdnPaS2KU0tq65OcG2sRLzi279o3DHX6qquJ5jtlK3ofmzAlboxa7CenP2xXpo/QR+cOkK/a9ktDoQpAQEE4lHA2C3iiVkfaXzOD1WWd17H3+nBfn9Qp107VcSjAzUhgAACCCAQDQIE19EwC4wBAQQQQAABBBBAAAEEEEAAAQQQqGOB5+d/oQd+fafSGdd7d1ud4DrfX6TLJ43T/G2rdF2PU9XIk6K/zZ+gVJdXn51+nzaXbNeFXz+pK7scr0eOulw22eq4OppHAAEEaiawuXS7npz1sd7InlTlg6e2O0Kj+l+qno3b16xx7kYAAQQQQACBAxIguD4gNh5CAAEEEEAAAQQQQAABBBBAAAEEYkdg3rZVOn/iaPlDgX1uE25UVJ3g2rhvfXGehk990zwHNhgJqV/zTD0/cKjapzbXld89rbWFW/T5GQ+oZVKj2IFipAggEPcCeb5CPTP333p14dcqDQUs6zV2iXhiwFU6olmnuPegQAQQQAABBKJJgOA6mmaDsSCAAAIIIIAAAggggAACCCCAAAK1LFC2OvrnjYt1T9+LdFef8/e5Arq6wXVVw/zHkv/p7p/f0suDbtZ5GQNquRqaQwABBA5MoDBQqhfmf6kX53+pHYESy0b6NuusB/v/Qcen9z6wTngKAQQQQAABBA5KgOBaUiAQ0NSpUzVlyhRt375dkUhEXq9XWVlZGjx4sBo3blwJ2Xjm73//u3JycqqcgEaNGunmm29Ww4YNzXt8Pp8mTJigGTNmKBgMKj09XRdccIHatWt3UJPIwwgggAACCCCAAAIIIIAAAggggICVQFloPXVjti7N/L2eGzhUbrtzn1gHE1yv2LFR5331uI5u1V1jj77GXNFoBEXGCseMtBZ6fMAQndG+H1uH87oigEC9Cjw37wtzlbXxd5HVldW4ne7rd4nObN+/XsdFZwgggAACCCBQUSDhg+v8/HwzgM7NzZXNZlNKSoocDocKCwsVCoWUnJysq6++WhkZGRXkSktL9eabb2rlypVVvlN7BtdGWx9//LFmz56tfv36qXXr1vrpp59ktHPdddcRXvMnEwEEEEAAAQQQQAABBBBAAAEEalXAHw7q1smv6r2lP+mYlt01/pThauRO2W8fBxpcG/0N+/ElzdiUY25H/vHyqRoz+2MzqD6p7eF6K/tbLcpbq3+ddKeMc2O5EEAAgboWMM6vHjvnU20ozrPsqmNaS93b92Jd3PnYuh4K7SOAAAIIIIBANQQSOrg2wuR//vOfWrhwodq3b68rrriifHV1cXGx3n77ba1YsUJt27bVDTfcoKSkpHJSY2X2iy++aIbbw4YNU7NmzfbJvWHDBr3yyis64ogjdPbZZ5shuRGWv/rqq2aQbXyt7Prf//4nI1A/66yz5HK5qjGN3IIAAggggAACCCCAAAIIIIAAAgjsFtgztD66ZXe9c/KdauJJqxbRgQbXn62cppt+eFFPHX2NTm3bR4O/GKWeTdrr7yfebq7yNoKjMyc8oi4N0/XPk+6Uy+6o1ni4CQEEEKipwPicHzVm9kdaVbjZ8tE2KU11d58L9MduJ9a0ae5HAAEEEEAAgToUSOjgevXq1Xr99ddlt9s1dOhQc+vuPa+yYNnv95urojt37lz+8ZYtW/TSSy+Zq7P33A68qrlasGCB/vGPf+jKK69U7947z0gxVlsb/RtbkRuhuXEZfb722mvmPeeff74ZcHMhgAACCCCAAAIIIIAAAggggAAC1RUIRcJ6as4nemr2J+rSsLU+OHWEuU13da8DCa43luTr7AmPqm1qM3NF9cK8Nbpg4mjd3OtMjTjiQrPrsnaN3384eKQauHYvEKju2LgPAQQQ2JeA8QM0o2d+oCXbcy1va+ZtoD8ffp6G9TwdSAQQQAABBBCIQoGEDq7nzZtnrrg2tgG/9tprzXOt97z23A58yJAh5YGzcU9Z6N2qVSvLZ/ee6+oE12UrwDdt2mQG6cZW41wIIIAAAggggAACCCCAAAIIIIBAdQUiipjb4j4x6yMzrP70tHtrFFob/dQ0uDb6fPDX8fpXzvf6ePBI9W3WWTM2LyW4ru6kcR8CCBy0wKS1c/TYzPf121brYx0bupN1a++zzcA62ek56P5oAAEEEEAAAQTqRiChg+tAICBjS3Cn02meZb336mbjnGtjVfWOHTt0/fXXm9uJl13Z2dnm2djdunXTVVddZa683tdVtlW4sS34mWeeWWGrcGN19YUXXqiZM2fqk08+0QUXXGBuH86FAAIIIIAAAggggAACCCCAAAIIVFfACJDfXzrZPNfa2Ab3g1PvNrflrulV0+D6l42Ldck3YzSs1xkaecSFsslmbgvOVuE1led+BBCoqcDPG7P1wK/vmD8sY3UZIfVNPU/X7Yedwy4PNcXlfgQQQAABBA6BQEIH1/vzNs6+Nrb3NrYQ3/uM67LV2sZnqamp5lnYRhBunEltBNGDBw8uPy/b6MdYTf3RRx9pzpw5ZihtPDd16lQZ4bixDXlaWpp53nWLFi1krO7eXxC+v7HzOQIIIIAAAggggAACCCCAAAIIJJbAnC3Ldd7E0cr3F8lYXZi6j624Wyc31jsn/1ktkyrv9lbT4NpY6fhm9rd6YeCNaurdeY522crvMbM/1hnt++mktoebofrMzUvNrcRPbXdEYk0O1SKAQK0KGCurH5oxXv9bN6/Kdo3V1cMPP7/876VaHQCNIYAAAggggECdCBBcV8FqrLJ+5ZVXZJxlfemll6pPnz4V7vz222/1zTffVDkpKSkpuuaaayqs0vb5fJowYYJmzJihYDCo5s2b69xzz1VmZqY+/fRTGWG4EZDvfdZ2ncw8jSKAAAIIIIAAAggggAACCCCAQFwJlG3PbQTP+7vapjTVN2c/ovTkJpVurWlwXVVf/nBQz8/7Qi/M/1J5vkJzy/LHBwwxg2xjVTYXAgggUFOBnO25enjGe/pi1fQqH/1jtxM14ogLLf9+q2l/3I8AAggggAAC9StAcG3hXbY62ti621gdfdFFF1VaAW18ZoTQRshshM/NmjVTJBLRunXrzHOz8/Ly1LZt20orta2md+nSpXr77bd1wgkn6MQTT6zfN4DeEEAAAQQQQAABBBBAAAEEEEAAAQQQQACBKBZYuWOTRs/6UB8sm1zlKC/qdKzu73eJ+UMyXAgggAACCCAQmwIE13vN256hdceOHXX11VcrKSmpRrO7evVqvf766/L7/ebz3bt3r/L5kpISvfHGG2Yw/sc//lGLFi3SV199pYKCAnML8pNOOklHH3207HZ7jcbAzQgggAACCCCAAAIIIIAAAggggAACCCCAQCwLbCjO05OzP9bfF39XZRnGLg4Pz2MVgQAAIABJREFU9r9U3Ru1jeVSGTsCCCCAAAIISCK43uM1MFZMf/fdd5o0aZKaNGmi66+/Xk2bNq3xi2KE38bZ2EYIfdppp1W5itroz+hr8uTJuvbaa5Wfn6/333/f3F68b9++mj9/vnJycnTWWWdp4MCBNR6HsSqcCwEEEEAAAQQQQAABBBBAAAEE4lugTZs25vcxXC6XbLbqb8FtfP+itLRUa9asUVFRkdLS0szd4zweT/nOc8b3LgKBgLZu3arc3NxqQxrHo7Vu3doc056XcXSa0dbatWur3RY3IrAvgYyMDDVq1KjSbolWz2zYsMHcLdHYQdF4P2tyhcPhai0sMe4z/twYi1TKLmOByqpVq8xFLlzVE9geLNH4Tb/o31vmKBAJWT7UN7WDhqYPUpckVlhXT5W7ol3A2P2VCwEEEEh0AYLrXW/A3qG1ESQb/8g60Oudd97Rb7/9plNPPVUnn3yyZTPGPwyN1db9+/c373nrrbfM/4A1AnPjjGzjH4ZvvvmmjFXZQ4cOVXJyco2GQ3BdIy5uRgABBBBAAAEEEEAAAQQQQACBWhZo2LChvF6vGfgZP7BvfI+DC4HaEsjKyqq0U2JEERnbSn+4bIrG5/ygh4+8XOdmDDC73Lx5s3m8X2ZmZnkIXRz06fVFk/Tawq+1tmirjOdbJDXUBR2P1j19L1ZDd8Xvxxmfv790sh6e8a7WF+epubeh7upzvq7rcYoctqp3TDS+z7dkyRLzh0W4qhYoCvv1/sZf9cmWmSoJByxv7JHcWjemD1LvFFZY8y7FlwDBdXzNJ9UggMCBCRBcS+ZPQc6aNUsfffSR+Y+pa665xlz1XNVl/GTmu+++a/405xVXXFHpP5Crs+La+I9V41xr4x9tN954o4yfxnzxxRfVoUMHs82yywjAjZ/IvPnmm2X8Y48LAQQQQAABBBBAAAEEEEAAAQQQqA8BY3W08f0Lp9NZaeV0ffRPHwhUV6AsrH5j0SR9vHyqGSiXXW+feHt5cL13e5tKtv8/e/cBn1V1/3H8m70IJAHCSsKGsCFBKY6izAAOinVVsLVqrbPWuveo66/FDitiXVUrTkSRDYqKA2Uqe5OEFQJJyE5I8n+dezOIJPBkPXnG575evGLIvWe8zwVtv8/5HU1dOk0r0rbKRz5qE9xSfr6+SsvPVGlZmbqGt9NHSfdWOzN59u4V+sOy55XYtocu7XGW5uz+Qcv2/aR7Ey7WXwZNcnTI3PczgfySIr24Yb7+8eMcZRbl1ugzMKqLdYb12Ngh+CGAAAIIIICAhwoQXEtau3atVaLblMIyZ1KbEkMnu3JycjR9+nQrdDa7o81Z2Mdf6enpmjFjhrKzs2s94/r777/X7Nmzddlll2ngwIHKysoiuPbQP2RMCwEEEEAAAQQQQAABBBBAAAF3FDA7Q80OafMh/5CQEHecAmP2EoGVh7Zr8oIndLQ4X74+PhrcupuScw4pveCoThZcP7xypv7+4ydWQP3e2DvVs1VHSyw5J11XL/unfkjbpvM7n6ZXz/2TAnz9ZMLVyxc/q/SCLM1Ous8Kus2O7csWP6PMwlx9PP4+RQa1sNpYnb5Dj658R38742p1b9neS1aiftOcsXGBnl07W4cKsmpswKzLfQkXa1LXX9SvA55CAAEEEEAAAbcR8PrgeufOndZ51Oa68sor1a1bt1MuntmhPXfuXH355ZfWmThTp06tPAvb/I+6999/Xz/99JMVgJuS4+Z/4B1/mbOcXnrpJWt39aWXXmqdeVNYWGiVBW/MUuGnnAg3IIAAAggggAACCCCAAAIIIIAAArUIEFzzariLwNr0nXroh7d1Ra9zND4uUWWSLl74lLWTurbgOqsoTxctfFKrDu3QayP/pEnl5cQr5vzl/g26ZNHTVji96PxH1TE0SgfyMjTu04eU0LaHXjv3lkqex1e/r5nbvqi8z4TZU5ZOU2pOuuZMeEDtQiLchdKp43xz6zI9veYDq0R7TVdci7a6a8hFuqLnCKeOi84QQAABBBBAoPkEvDq4Pnr0qLXL2ZxtExAQcNIzpM1u7Msvv1ydOnWyVst84vjNN9/U9u3b5ePjo/DwcOur2Y1tSoWbM6prKzm+b98+zZs3TxdeeGG1c7Qrdn6bMuUJCQnasmWLNm7cqPPOO09nnXVW870l9IwAAggggAACCCCAAAIIIIAAAl4nQHDtdUvuMRM2O69PFVxXhNAZhTmalXSvhrbtUW3+W7P2aeLcR1WqUn0y/n71i4xzOLh+Y+vnuvPb1/TiiBtPCMQ9BrkBE5m181s9vvo97Th6oMZWTNB/++Bf6do+YxvQC48igAACCCCAgDsKeHVwXVGe25T8PtVldk2bsuDHn31tznkyZ2N/8cUXMruozU5sE2APGDBA5557bp3PpK44a3v+/PkyoXqLFi00atQoDR8+XL6+vqcaIj9HAAEEEEAAAQQQQAABBBBAAAEEGk2A4LrRKGnIyQKOBNcVZb/N+dSPnX6Fbu5/XrVRzk9epalLn1PXlu00b+KDahvcqrJUeEZhtmaNu1etg8MrS4Wbc7XNfTnFBZo0/3ENje6p6b+8XoG+/k6evet2tyBltf666l2tP5Jc4yBNmfVbB16gP/QdpxC/QNedCCNDAAEEEEAAgSYT8OrguslUaRgBBBBAAAEEEEAAAQQQQAABBBBwcwGCazdfQC8eviPBteEx5cCnLPmbJfXXYVN1WY+z5efjq6Wp6/Tnb17RofwsvfDLP+rX3c6s1Pxg59e64csXldi2hy7tcZZ177zkVbo34WLdMuB83fr1f7R074+aM/7+yjOzvXgprKl/e3Cz7lnxpkxJ95quFgHBurH/ROvDA+afuRBAAAEEEEDAewUIrr137Zk5AggggAACCCCAAAIIIIAAAgggUKsAwTUvh7sKOBpcm/mZHde3fv2ydmenVZtuRGCYnvrFb61w2kc+lT8rU5ne3b5cj6ycKbPL2uwSvsmErgPO07K9P+nKz57TQ0Mv1/X9xrsrX6ONe036Tj38w9v6Yv+GGtsM9gvQtX3G6bZBF1qOXAgggAACCCCAAME17wACCCCAAAIIIIAAAggggAACCCCAwAkCBNe8FO4q4GhwXVR6TE+v+VDP/fixNdXokAjra1q+fazglb3O1WOnT1F4QMgpKQ4XZGvywicUHhCqt8fcrpYOPHPKRt30hs2ZqXpk5Tsy5dZru34fP1p3Dp6s9qGRbjpLho0AAggggAACTSFAcN0UqrSJAAIIIIAAAggggAACCCCAAAIIuLkAwbWbL6AXD9+R4NrsnH5m7Ud6cvUHGhrdQ6+cc4viWrSx1I4UZuv6L6drYcoaq3z4P8/6w0nPqjZtPbXmQ720caHeGXOHWgWG6ublL2nVoe3y9/HTRd3O0OPDpigqKNyjV2Xn0QP66+r3NGvnt7XO8/Iev9S9iRcrNsy25kIAAQQQQAABBI4XILjmfUAAAQQQQAABBBBAAAEEEEAAAQQQOEGA4JqXwl0FHAmuTch63rzHlF9SpI/H36eBUV2qTXdPziFdOP+vSsvP0gfj7tYZ7eJr5fju4BZdsuhpXd9/ghV0T17wpPKOFeqG/hOs3duvblqi4e3j9dao2xTqH+SurLWOe1/eET25+n29uXVZrfdc2GWY7k+8hHO/PW71mRACCCCAAAKNK0Bw3bietIYAAggggAACCCCAAAIIIIAAAgh4hADBtUcso1dOwpHgem7ySk1ZMk2Jbbvrw3H3WLukj7/MLurfffYPfbx7hR5MvFS3DZpUo6Xp6zeLn1V2cZ5mjbtX/92yVM+um62ZY+7QiA79rGf+tf5TPb7qPb039i79svz3PGFhTHn0/1s7SzM2Lqh1OqNjBumR036jfpFxnjBl5oAAAggggAACTSxAcN3EwDSPAAIIIIAAAggggAACCCCAAAIIuKMAwbU7rhpjNgKOBNcmkP7tZ3/XsOheen/c3TWeSX3V5//UR7u+1T1Dfq27hlxUI+70DfP1yMqZemPknzU2dojMMz+kbdWi8x9Vx9Ao65mKvv478laZncfufmUW5eofP86xAmuzs7ym6xfteuux067QadE93X26jB8BBBBAAAEEnChAcO1EbLpCAAEEEEAAAQQQQAABBBBAAAEE3EWA4NpdVopx/lzAkeB65aHtmrzgCQX5BWruxAfVq1XHas0cyMvQxHmPaufRg3pt5J80qYbAeVvWPp0//68a1Wmg/n7mtQrw9fPo4NqE1C9smKd//fSpsoryanzxBrfpZu1QH9lpIC8mAggggAACCCBQZwGC6zqT8QACCCCAAAIIIIAAAggggAACCCDg+QIE156/xp46Q0eCaxPCTlk6TZ/t/VHD28Xrf6NvU1RQuEViQtlblr9k7ZQ2gfacCQ+oXUhENa6i0mO6/svpWpm2TbPH36eu4e2sn09bN9sjS4X/e/08Tftxtkx58Jqu+IgY3Zd4ic7vfJqnvlbMCwEEEEAAAQScIEBw7QRkukAAAQQQQAABBBBAAAEEEEAAAQTcTYDg2t1WjPFWCDgSXJt7d2en6VcLntCu7IPy9fFRdEiEfOWj9IKjMsF0m+CWmjn69hrLXZty2Q98/5ZOj+6tqb3OqcSvaNME4zf0n6DMwly9smmRhkb31FujblOof5BbLdTrW5bq/9bM0r68IzWOu0t4tO5NuFiXdD/LreblkYMtzJHWzZJWvC6ZDxjcuFAqL1d/0vke2CQtfUbatFDKPiB1GCDd8tmJz679QJp9h5SRLPkHS6dNkSY9KwXbH/jgQgABBBBAoDEECK4bQ5E2EEAAAQQQQAABBBBAAAEEEEAAAQ8TILj2sAX1ouk4GlwbErO72pzV/OaWz5Wae1hlKlN0SCtd0GWYbht0YeU51XXh25yZqpuXv6RVh7bL38dPF3U7Q48Pm1K5o7subTXXve/tWK4nVr9vhfs1Xeb87juHTNbveo9qriHSrxEwYfXK/0nfvCztXSeVFtsuHQfVHD4fr1ZcIH10m/T1DKms1P5JYAup8+nSNbOkkFZVd29ZKr0y2Q6zh18t7fle2jBX6n+BdNU7kpt9IIOXBwEEEEDAdQUIrl13bRgZAggggAACCCCAAAIIIIAAAggg0GwCBNfNRk/HCDSbwKd7ftDjq9/TpozUGsfQOjhctw2cpBv7T2i2MdLxcQIvJEmbF9q/ERIpRcRI+386dXBtQuvXL5fWfyL5BUrDfiuNe0CK6FQz76uXSFuWSDctlmITpbIy6dWLpW3LpJuXSp0G2c+lbZHeukoac5c04EKWCgEEEEAAgToLEFzXmYwHEEAAAQQQQAABBBBAAAEEEEAAAc8XILj2/DVmhghUCHy+9yc9uuodrUnfWSNKy4AQ3TzgPN3Yf6LblTv36FU24bMJkUf+RYobKn33ijTz2lMH12aXtgmYA0OkS6ZLQ39TO1N+lvSvc6XS0uq7uL96Qfr4Tnt3dvxYexxmPJsXSdfNkbqd6dH0TA4BBBBAoGkECK6bxpVWEUAAAQQQQAABBBBAAAEEEEAAAbcWILh26+Vj8Ag4JPBD2jY98MP/9N3BLTXeb87kvq5vkv408HxFBIY51CY3NaPAty+fOrg2518/P0pK/kEa8Sfpor+ffMCOBtfmfO03pkpnX2+ffc2FAAIIIIBAPQQIruuBxiMIIIAAAggggAACCCCAAAIIIICApwsQXHv6CjO/2gQKCwtVVlam4OBgj0XakJGsh3+YqcWpa2udowms7xw8WaY8OJebCDgSXO/6VnpxguQXIN20ROo48NSTM6XCt30u3bBQik2oKhW+dan0x3lSm+7S86Ptdkyb4dGnbpM7EEAAAQQQqEGA4JrXAgEEEEAAAQQQQAABBBBAAAEEEEDgBAGCa14KbxXIyMiwph4ZGelxBDuPHtCjK9/R7N0rap3b1F7n6J6Ei9UxNMrj5u/xE3IkuDYlvt+/Uer+S2nCw9KHt0oHNkmlxVKLttLwa6Qx90jHf2Bh43zp9csk804Mv1rau0768WOp30TpqnekT++TvpouXfmmNGiyxzMzQQQQQACBphMguG46W1pGAAEEEEAAAQQQQAABBBBAAAEE3FaA4Nptl46BN1DAE4PrlNx0Pbn6A7297YtadSZ3G677Ey5Rt5btGyjI480m4EhwbYLqL/4hmdLvx4qkshI7kC4plgqy7KHHDJGuX1B95/TaD6TZd0gZyZJfoDRwknTJC9KBjdKM8+1zrn83U/Lxabbp0zECCCCAgPsLEFy7/xoyAwQQQAABBBBAAAEEEEAAAQQQQKDRBQiuG52UBt1EwJOC60MFWXpq9Yd6ZfPiWvXHxyXqoaGXKT4ixk1WiGHWKuBIcG1C5g2f2k10P1ua+oYU1cX+fv0c6Y0pUsFRx86/Li6Qpo+XDu+UblwkRfdmcRBAAAEEEGiQAMF1g/h4GAEEEEAAAQQQQAABBBBAAAEEEPBMAYJrz1xXZnVqAU8IrjMKc/Tcjx/rpY0LVWB20tZwjejQTw+f9hsNadPt1Cjc4R4CjgTXLyRJmxdKHQbUfB710mekT+6W2vSQ/vSFdLId+Mv+Ic25R7rwGanveGnmNdKO5fYu7s7DpMtmSB0HuIcdo0QAAQQQcAkBgmuXWAYGgQACCCCAAAIIIIAAAggggAACCLiWAMG1a60Ho3GegDsH1znFBXp+/Vz9e/1cZRfn14g2uE03PTlsqoa3i3ceKj05R6AuwfWIP0kX/f3EcZnzq/81yg6f/zhP6jq85rHv+0kyIXinQdKl06WXfyWlbZVOmyIFhUtfz5DCWku3fF61o9s5CvSCAAIIIODGAgTXbrx4DB0BBBBAAAEEEEAAAQQQQAABBBBoKgGC66aSpV1XF3DX4PqfP31q7bI2u61ruvpHxen+xEuVFJvg6kvA+Oor4Ehw/f5N0lf/lvqdJ10358Se0ndIz50pmffomln22dU/v44VSq9dJu1cLt2wUNr3o/T2NdIFT0qj7rDv/v4N6e2rpfPN791e3xnxHAIIIICAlwkQXHvZgjNdBBBAAAEEEEAAAQQQQAABBBBAwBEBgmtHlLjHEwXcLbg251c/s/YjHcjLqHE5urdsr/sSLtHkbrXsnPXERfTWOTkSXC99Vvr4DruU901LpKAW1bUc2XG98n92KD36LmnCI9KHt0qm7+OD7s2LpJcnS8OvqXlnt7euEfNGAAEEEDipAME1LwgCCCCAAAIIIIAAAggggAACCCCAwAkCBNe8FN4q4C7B9cztX+qp1R9oT86hGpcqNqyN7hxykab2Osdbl9L75u1IcG12Rz8/2t5RfeVb0qDJ1Z0qzriO7i3dskwKj67+88y90vOj7MD7xkVSaBTBtfe9acwYAQQQaDIBgusmo6VhBBBAAAEEEEAAAQQQQAABBBBAwH0FCK7dd+0YecMEXD24nr17hZ5Y9Z62Zu2rcaLRIa30l0GTdF3fpIZB8LT7CTgSXJeVSTOvkb57VYqIka79WKooH79+jvTGFDvUHne/vZv6+Ms8++Gf7Gevek/qN8H+6YrXKRXufm8LI0YAAQRcUoDg2iWXhUEhgAACCCCAAAIIIIAAAggggAACzStAcN28/vTefAKuGlwvTl2rv656V+sO764RJyIwTLcOvEDX9UtSiF9g8wHSc/MJOBJcm9Flp0kzzpOSf5B8fKXgVlJZqVSQZY+9/wXSVe9KAcHV51KUJ31yl1RaIl38b8nHx/65aW96kpS2VTptihQSKX3zHyk4XLrlcymqS/OZ0DMCCCCAgFsJEFy71XIxWAQQQAABBBBAAAEEEEAAAQQQQMA5Ap8lr9OK/ZsV3SJSsS3bqn1YpNqHRMrs5uRCwJMFXC24/vrAJj34w9tadWh7jeyh/kG6sf9E3TzgPLUMCPHkpWFupxJwNLg27RRkS4uflL57TcpJs1uOjJPO/bN09g2Sr/+peqv+8/Sd9k7uHculshL7DO3LZkgdB9StHe5GAAEEEPBqAYJrr15+Jo8AAggggAACCCCAAAIIIIAAAgjYAkeL87U4ZY3mJ6/WktS1yizKrZWmY2iU2odGqn1oRPlX888m2I4g4OaFcnsBVwmuzc7qh1e+rc/3/lSjaZBfgK7pM0a3D/qVIs15w1wIIIAAAggggICbCxBcu/kCMnwEEEAAAQQQQAABBBBAAAEEEECgvgK7s9P0ye7vtShljZYf2FjfZmp9zg63ywPt0Eh1DItStAm3KwJv658jG71fGkSgIQLNHVxvy9qnx1a9a/3ZrO26On6M7hj8K/78NGSheRYBBBBAAAEEXE6A4NrlloQBIYAAAggggAACCCCAAAIIIIAAAk0nYMoOL0herfkpq7Q9a3/TdVSHln8ecFd+T8BdB0VubSyB5gquzQdJnlj9vt4zpZZruS7tfrbuSfi1uoRHN9Z0aQcBBBBAAAEEEHAZAYJrl1kKBoIAAggggAACCCCAAAIIIIAAAgg0voApAb4kZa0Wpa7R3D0rlV2c71AnwX4BGtKmu3x9fKz7MwtzdSA/Q4fNuajNdJnztc052/Z52z8rU14ecpsy5lwINETA2cH1/rwMPbv2I72yeXGtw76gy+l6IPFS9WzVsSFT41kEahUoKytTaWmpfH195VP+9z5cCCCAAAIIOFuA4NrZ4vSHAAIIIIAAAggggAACCCCAAAIINLGA2bn56Z4ftDBltb7a73gJ8E5hrTUudojGxyVqTMzgWke5N/ewDuRl6EB+pv01z3w9Yn09mJcpE8QdKshq4lnW3jwBd7PRe0THzgquzYdApv04Wy9vWqzCkuIa7UZ2GqiHhl6uQa27eIQtk3Bdgby8PBUWFio0NFRBQUGuO1BGhgACCCDg0QIE1x69vEwOAQQQQAABBBBAAAEEEEAAAQS8RaC+JcAT2nTX+LgEJcUlakBU50bl2pd3pDLIPpiXYQXaB/PtYLvi+7T85gu42wa3qjpv29qxHXXC+dsmzOfyLoGmDq5NFYR//jhH0zfMU+6xwhpxh7btoSeHXanTont6Fz6zbTYBgutmo6djBBBAAIHjBAiueR0QQAABBBBAAAEEEEAAAQQ8WqBMZTK7T9/f8bXe3vaFHjntN7qwy7Ba55xVlKcnV7+vWbu+lQnUfOSjmLDWmtr7XF3XN0mtAkOrPWvaf3f7cj2ycqYVxpkg7I7Bv9LVfcbIz8fXo22ZXPMKmPBrccoazU9erSWpa5VZlOvQgEL9g3ROx/5WUD0hLlFtgls69FxT3mTv2q55B/fxv9+UYzhZ28aofeV525Gyz+CuXqrc/D3B5RkCTRVc55cU6cUN8/WPH+fU+ud1cOuuuj/xUo2OGeQZmMzCbQQIrt1mqRgoAggg4NECBNcevbxMDgEEEEAAAQQQQAABBBDwToGKsPqVTYv14c5vrEC54vrvyFtrDa7XpO/UlKXTZMogB/r6W4FeqcqUlp+p0rIy9WrVUe+NvUtdwqMr25u9e4X+sOx5JbbtoUt7nKU5u3/Qsn0/6d6Ei/WXQZO8cwGYdZMJ1LcEuDn3eVxcgsbHJmhs7JAmG19TN1y1W7uiRPnxYbcdfh//572px/Pz9lsHh9tncJcH2+1CI9UhNFLtQiLsr6GRimvRxtnDor86CjRFcD1j4wI9u3Z2rSX0e0d0sv69cbIPVtVxGtyOQJ0ECK7rxMXNCCCAAAJNJEBw3USwNIsAAggggAACCCCAAAIIINB8AisPbdfkBU/I7Ej19fHR4NbdlJxzSOkFR1VbcG12q05a8ITWpu+0goN/nvWHyt3VyTnpunrZP/VD2jZdFT9a0874vbUT2+yeu3zxs0ovyNLspPusoDvvWKEuW/yMMgtz9fH4+xQZ1MKCWJ2+Q4+ufEd/O+NqdW/Zvvlw6NntBOpbAnxIm27WWdVJcQkaGOVd5+OaagkH8jN0ILd6sF1x/rYJwM0HVJrrMn8v2EG2CbSjjgu2qwLuzi3aNtfwvL7fxgyu39y6TE+v+UCptbxv5oNQdw/5tS7rcbbXuwPQvAIE183rT+8IIIAAArYAwTVvAgIIIIAAAggggAACCCCAgMcJmPD5oR/e1hW9zrGCuzJJFy98SivSttYaXC9OXWuF0J3D22ruhAetHZPHX/OTV2nq0ufUNzK2MpA2uzvHffqQEtr20Gvn3lJ5++Or39fMbV9o0fmPyux0NWG22cmdmpOuORMesEIqLgRqE6hvCfAQv0Cd02mAkmITNLHzUJcoAe7qq2w+zGKft11+7nZ+hvbnVj+Hu7bA0RlziwgMU4cws2O7fOe2FXTbO7crdnIfXwHCGWPyhj4aI7ietfNbPb76Pe04eqBGMvPvmDsHT9bv40d7AylzdAMBgms3WCSGiAACCHiBAMG1FywyU0QAAQQQQAABBBBAAAEEvF3ABIGnCq7nJa/SHd++JrNL9cVf3qAWAcHV2Cp2cbcMDK0MpB0Nrt/Y+rnu/PY1vTjiRk06yfna3r5O3jz/+pYAN+GlOavahNXj3LgEuKuv/eGCbHsHt3UW93FlyivO5c7NUEpuerNNwwTcNZ273T6k+jncwX4BzTZGd+q4IcH1gpTV+uuqd7X+SHKNU44KCtefB12gm/uf504kjNULBAiuvWCRmSICCCDgBgIE126wSAwRAQQQQAABBBBAAAEEEECgYQKOBNen6uG1zUv0529e0TkdB2jmmNtldrdWlArPKMzWrHH3ypxvW1Eq3OzinDfxQeUUF2jS/Mc1NLqnpv/yeuvsbC4EjEB9S4APNiXAYxOswHpQa+8qAe7qb86Rwuzjgu1MHTQ7uI/f0V0edBeWFDfLVFoFhtoBtxVoR6l9aEWwXT3gNn+/efNVn+D624Obdc+KN63jJmq6wgNCdFP/ibqx/8QTPhjlzdbM3XUECK5dZy0YCQIIIODNAgTX3rz6zB0BBBBAAAEEEEAAAQQQ8BKBhgTX5uzr97Yvt3bQ+fn66Z0xd2hYdK9KuQ92fq12FyFeAAAgAElEQVQbvnxRiW176NIeZ2lp6jqZ3dv3JlysWwacr1u//o+W7v1Rc8bfr56tOnqJONOsSaAhJcBHdOxvBdUT4hIVHdIKYDcXMH+v2CXJaw627Z3dGSpopoC7ZUBIVTnyivLkPytX3iEsyvoAjydedQmu16Tv1MM/vK0v9m+okcIYXdcvSbcOvEBmZzwXAq4qQHDtqivDuBBAAAHvEiC49q71ZrYIIIAAAggggAACCCCAgFcK1DW4rigLbp6ruMzZ1i+NuEn9o+KqGZapTO9uX65HVs60dlZGBrWwdtXdPOA8Ldv7k6787Dk9NPRyXd9vvFfae/ukG1ICfFxsgnVGOyXAvfctMgF37edvm3O5j1g/N9UfmuMyu4jb1RJsV5zDbXZ4h/kHNcfw6t2nI8H15sxUPbLyHc1PXlVrP9f2Gas7h0xW22A+bFLvxeBBpwkQXDuNmo4QQAABBE4iQHDN64EAAggggAACCCCAAAIIIODxAnUNrtcd3q0/fPG8VeY7/1iRTPlfXx8fXdNnrB4eerlCHQhhzJm4kxc+ofCAUL095naZHYxc3iFQ7xLgrbva51XHJWhw667egcUsG0XA/B1XsUu72jnc5lzu3AwdyLfP5TZHGTTH1SIgWO1CItQhNKoq6K4h8DZBuCtcJwuudx49oL+ufk+zdn5b61Cv6DlC9yVeoo6hUa4wHcaAgEMCBNcOMXETAggggEATCxBcNzEwzSOAAAIIIIAAAggggAACCDS/QF2D65+PeP2RZCvI3piRoqviR2vaGb+Xj3xqnZjZhf3Umg/10saFVmlxc67szctf0qpD2+Xv46eLup2hx4dNUVRQePPjMIIGC9S3BHiwX4BMCXCzq3pC3FBKgDd4JWjgVALZlQF3Tedvl+/gzs+0PrTTHJfZmV2xU/tkO7mb+oNANQXX+/KO6MnV7+vNrctqpZnU9Rd6MPFSdWvZvjn46BOBBgkQXDeIj4cRQAABBBpJgOC6kSBpBgEEEEAAAQQQQAABBBBAwHUFGhpcm5l9c3Czfr3wKZkdgfMmPqTuJwkmvju4RZcselrX95+gy3qcrckLnrR2Ot7Qf4LS8jP16qYlGt4+Xm+Nus2h3duuK+u9IzMlwOfuWakFKav01f6NDkOYsslJsUPsndWxCQ4/x40IOFMg91ihtUPbHH9wsPJrpg6YHdzW+dv2Dm4ThDfHZape2Du4I62gu31ohMyfLftrlNqH2N+bDw3V5zo+uDbVM/5v7SzN2Lig1qZMOf8Hh16mfpHVj5KoT988g0BzCRBcN5c8/SKAAAIIHC9AcM37gAACCCCAAAIIIIAAAggg4PECjRFcm912Y+c8qPSCo3pv7F36ZYd+NbqZvn6z+FllF+dp1rh79d8tS/XsutmaOeYOjSh/5l/rP9Xjq947aTsevyhuOMH6lgAf1LqLFVSPj03Q4Dbd3HDmDBmBmgXM2dr7c4/YpcitkuTVg20Tbh/Mz1RWUV6zEIb4BVqlye1QO7Iy0K78vvxnEYFh1cZnguus4jz9N/krK7CurcT6L9r11pPDrtQQ/lw3y/rSaeMKEFw3rietIYAAAgjUT4Dgun5uPIUAAggggAACCCCAAAIIIOBGAo4E19M3zNfz6+dau2D/dsbvT5hdRXBtApgPx92t06N71Shg2nlk5Uy9MfLPGhs7RFd9/k/9kLZVi85/tPK80493r9BvP/u7/jvyVl3YZZgbSXrXUM17syRlreanrNKC5NV12l1q1t7swjRlwDnn1rveG2Z7okBBSbH25x2pPIfb7OROy8/SvtwjVTu6mzHgDvILqBZqB5T6aNH+dTJ/B9R0mQ+gPDz0Mp3TcQDLjYDHCBBce8xSMhEEEEDArQUIrt16+Rg8AggggAACCCCAAAIIIICAIwKOBNfm3NKbl8+wdsTOTrpXP9+B50ip8G1Z+3T+/L9qVKeB+vuZ1yrA14/g2pEFcqF76lsC3JQtTopLsD74cE6nATI7PbkQQKDuAubPoNml/fMy5db3+Rnan5uhzKLcujfcCE/0jYzV/YmXakJcYiO0RhMIuJYAwbVrrQejQQABBLxVgODaW1eeeSOAAAIIIIAAAggggAACXiTgSHC9J+eQLpz/V+3JPqTfx4/WY6dfUXn+dHJOuq5eZnZOb9MVPUdUhtLHExaVHtP1X07XyrRtmj3+PnUNb2f9eNq62ZQKd/F3bfmBTVqUslrzk1fLfPjA0WtAVOfys6qHKLFtD0cf4z4EEGgEARNwp+Vnal/5OdwV524fX648ozCnEXqS4lq01YNDL9Wvu53ZKO3RCAKuKEBw7YqrwpgQQAAB7xMguPa+NWfGCCCAAAIIIIAAAggggIDXCTgSXBuUOXt+0I1fTrfKwwb6+qtNcEuVqswKR0rLynRGu3i9Peb2E3Zjm2fNDsAHvn9Lp0f31tRe51Qam3DlVwuesM5IvaH/BGUW5uqVTYs0NLqn3hp1W2U47nWL0owTNuu7OGWNFVQvSV3r8O5NU054RMf+1q5qs+PSnJPLhQACri2Qkptefv52ZmWpcnP2tgm6rR3ceRk6XJBd4yQ6hbXWnYMn67e9R7r2JBkdAo0gQHDdCIg0gQACCCDQYAGC6wYT0gACCCCAAAIIIIAAAggggICrCzgaXJt5mN3Vz6z9UAtT1lhnsPr6+KhHyw76be9Ruip+VL2C5s2Zqbp5+UtadWi7/H38dFG3M/T4sCmKCgp3dTqPGZ/5AMEnu7/X4tQ1+mr/RofnZdbogi6naUzsEI3sNJAS4A7LcSMC7iVgAu6DeVUlyv19/fS73qPcaxKMFoEGCBBcNwCPRxFAAAEEGk2A4LrRKGkIAQQQQAABBBBAAAEEEEAAAQRcSeDrA5u0IHm15qes0vas/Q4PraIE+Pi4BCW06e7wc9yIAAIIIICAuwoQXLvryjFuBBBAwLMECK49az2ZDQIIIIAAAggggAACCCCAAAJeK9CQEuC/7NBP4+MSKQHutW8PE0cAAQS8W4Dg2rvXn9kjgAACriJAcO0qK8E4EEAAAQQQQAABBBBAAAEEEECgzgKmBPjcPSu1IGVVnUqAR4e00rjYIUqKS9S5HQfUqwR8nQfLAwgggAACCLioAMG1iy4Mw0IAAQS8TIDg2ssWnOkigAACCCCAAAIIIIAAAgjUXeDYsWMqKytTQEBA3R/miUYXqG8J8P5RcUqKTZQpAZ7Ytkejj4sGEUAAAQQQcFcBgmt3XTnGjQACCHiWAMG1Z60ns0EAAQQQQAABBBBAAAEEEGgCgczMTCu4joiIkI+PTxP0QJMnE6hvCXDT5uiYQVYJcPOrY2gU0AgggAACCCBQgwDBNa8FAggggIArCBBcu8IqMAYEEEAAAQQQQAABBBBAAAGXFiC4dv7y1LcEeNvgihLgCRrZaSAlwJ2/dPSIAAIIIOCGAgTXbrhoDBkBBBDwQAGCaw9cVKaEAAIIIIAAAggggEBtAkWlx7Tq0Ha9uXWZVh/aoVlJ95x0B+L6I8l64Ie39N2BLcovKVKgr78GtO6iBxIv1YiO/eSj6jtP9+dl6PZvXtXi1LU6VlaiczoO0N/O+L26hrdjURBwawGCa+csX0NKgI+LTbB2VQ+lBLhzFoteEEAAAQQ8SoDg2qOWk8kggAACbitAcO22S8fAEUAAAQQQQAABBBBwTMCE1SsObtWMjQu0NHWdFUCbKyastRad/2itwfWHO7/RTV/NsO4P8QtUVHC4corzlVWUJ18fH92XcIluG3RhZXhtSvn+ZvGz+vHwLl3dZ6zCA4L1z58+VevgcM0ef59iw9o4NmDuQsAFBQium2ZRGlICfFQnUwI8QRM6D6UEeNMsD60igAACCHiRAMG1Fy02U0UAAQRcWIDg2oUXh6EhgAACCCCAAAIIINAYAk+v+VBPrvnAaio8IET9ouK0Mm272odG1BpcH8zP1PnzHtO2rP26ZcB5umvIRVa53ZKyUr22eYnuXfGmWgaG6qOkezUgqrPVttllffniZ/XM8N/pqvjR1u/NT16lqUuf03NnXqOpvc6xfq+4tET3rHhDHUMjdfOA8xXg69cY06QNBJpUgOC68XjrWwK8TXBLjYsdoqS4RI2iBHjjLQgtIYAAAgggIIngmtcAAQQQQMAVBAiuXWEVGAMCCCCAAAIIIIAAAk0oYHY9rzu8S9f2GavTontqTfpOTV7whBU817bjevbuFbrqs39oUJuump10ryICwypHaHZw/+6zv2te8irdM+TXVqhtrmnrZuvvP36iWUn3VpbqTclN17g5D+m3vUdW3rcoZY2u/Ow5PTT0cl3fb3wTzpymEWg8AYLrhlnWtwR4v8g4JcUlKCk2wfr7iwsBBBBAAAEEmkaA4LppXGkVAQQQQKBuAgTXdfPibgQQQAABBBBAAAEE3F5g5aHtpwyub/36P3p9y2e6sf8EPX761BPm/OLGBbr7u/9aYdKbo26zdk07ElwfLsjW5IVPKDwgVG+PuV0tA0Lc3pMJeIcAwXXd1rkhJcBHdhponVU9kRLgdUPnbgQQQAABBBogQHDdADweRQABBBBoNAGC60ajpCEEEEAAAQQQQAABBNxD4FTBtSnlPXXpNC1IWa1/nXVdZYnv42c3N3mlpiyZptOje+r9cXdbAbQpFX7Fkr/p2TN+ryt7nWvdXlEq/K/Dpui6vuP01JoPNX39PL039i79ol1v9wBjlAhIIrg+9WvQkBLgY00J8NgEjYoZpDD/oFN3xh0IIIAAAggg0HCB/Cxp80Jp00KVbflMWX9cppCo9goK4t/FDcelBQQQQACB+ggQXNdHjWcQQAABBBBAAAEEEHBjgVMF12an5MULn9KKtK3678hbdWGXYSfMtqY2Moty9ZvFz2r9kT26us9YRQSF6YX189QiIFizx9+nQ/lZumjhU5rS8xw9evpv5CMfN1Zk6N4mQHBd84rXtwR438hY66zq8ZQA97Y/SswXAQQQQKA5BcpKpeSV0qYFVlit3SukspLKEeX95n/yT/i1AgMDm3OU9I0AAggg4MUCBNdevPhMHQEEEEAAAQQQQMA7BZoquDaa+/MydPs3r1q7r4+VlSixbQ/966w/KK5FW01ZOk2pOemaM+EBtQuJ8E58Zu22AgTX9tI1pAT4uZ0GaHxsoiZ0HqqYsNZu+y4wcAQQcEOBgmxp8ZPSd69JOWn2BCLjpHP/LJ19g+Trf+Kk1n4gzb5DykiW/IOl06ZIk56VgsPdEIAhe7VAziFp43w7rN68WMpNr53jzOukS1/0ai4mjwACCCDQvAIE183rT+8IIIAAAggggAACCDhdoCmD69om88bWz3Xnt6/pxRE3alINO7idjkCHCNRRwJuD6/qWAG8dHK6xMUOUFJeg0TGDKQFex3eO2xFAoJEEstOk6UlS6hrJx1cKbiWZXacFWfb3/S+QfjdTCgiu6nDLUumVyVJolDT8amnP99KGufa9V70jcaRBIy0OzTSZwLZl9o5qUwbcvPuOXt3Okm79ytG7uQ8BBBBAAIFGFyC4bnRSGkQAAQQQQAABBBBAwLUFnB1c78o+qEnzH9fw9vF6ZvhVemnjQj2/fq4yCnPUJTxajw+bqglxiZQOd+3XxutH523BdX1LgPeJjFFSbKLGxyXo9OheXv/eAIAAAs0sUFYmvX65tOZdKSJGuvZjKTbBHtTKt6X3rpcKc6QLnpJG3VE12FcvkbYskW5aLMUmSqadVy+WTBh481Kp0yD73rQt0ltXSWPukgZc2MyTpXuvFjiyW1r/qR1Wb/tcKsp1jMNUE+gxQuqbJPVJktrFO/YcdyGAAAIIINBEAgTXTQRLswgggAACCCCAAAIIuKqAM4ProtJjuv7L6VqZtk2zku7Vhzu/0dNrPrSC6lExg/Ta5iXalJGqt0bdprGxQ1yVjHEhIE8PrhtSAvycjgOsoHpi59MoAc6fFQQQcC2BtK3SP0bYu6uvfEsaNLn6+JY+I31ytxTdW7plmRQeLeVnSf86VyotlW75zN51ba6vXpA+vlO6ZpYUP9YOs00ovnmRdN0cqduZrjV3RuPZAkV50taldlBtSoCn73B8vtHxVUG1Ca2PrzbgeCvciQACCCCAQJMIEFw3CSuNIoAAAggggAACCCDgugKnCq6LS0s0dek0LUhZrad+8Vv90ezA+Nk1N3mlpiyZptOje+r9cXerZUBIjROevXuF/vjFv/V/w6/S2JjBGvfpQ+oXFafXR96qQF9/HcjL0MR5j6pnq456c9RtCvD1c104RubVAp4YXNe3BHhUULjGxg5WUlyiRncapBb8H95e/WeDySPg0gLrPpL+e7kU2Vn60xdSy/bVh1sRbJvdqX/4WOp5ruPB9bpZ0htTpbOvt8++5kKgqQX2/WSH1Cas3vGVVFLkWI/BLaWeI+2wut9Eu/oAFwIIIIAAAi4qQHDtogvDsBBAAAEEEEAAAQQQaCqBUwXXpt9bv/6PXt/ymW7sP0GPnz71hKG8uHGB7v7uv0qKTag1cD6Yn6nz5z2mmBZtrB3VGzNSNHnBE7qx/0TdNeQiq02zy/PihU9Z/3yyALypLGgXAUcFPCW4rm8J8PiIGOus6vFxiRpGCXBHXxvuQwCB5hb49mVp5rVSx0HVd09XjCvviPTPkdK+ddLl/5GGX2P/xJQKN+WWb1holxavKBVudrj+cZ7Uprv0/Gj73puW2Du1uRBobAHzfpqS9dau6oVS1l4He/CRYgbbpb/Nr25nSL7+Dj7LbQgggAACCDSvAMF18/rTOwIIIIAAAggggAACThdwJLg2O6Wv+uwfGti6s2aNu1etg8Mrx2nKf1+x5G9anLpWj51+hW7uf94JcyhTmR78/m29tW2ZPhx3txLadFdFvwTXTl9yOmwEAXcNritKgJsKCotT1irT0TMvJZ3Tsb+1q/o8SoA3whtEEwgg0CwC5hzrt34rte5W847r2oLrjfOl1y+zy4QPv1rau0768WN7t+pV70if3id9NV268s0Ty483y0Tp1CMESkuk3d9Vlf9OWSWVlTo2tbA2UvwYO6juO15q0dax57gLAQQQQAABFxMguHaxBWE4CCCAAAIIIIAAAgg0tYAjwXXFbultWfv1+/jRVkAd6h+kkrJS61zqe1e8qajgcM0Zf79V5vvn13cHt+iSRU/r+v4TdPeQi+QjH6ssOKXCm3p1ab+pBNwpuG5wCfDYBI2OGUwJ8KZ6mWgXAQScJ2AC53+Nkorzaj7j2pRefiFJOrqv+o5rM8K1H0iz75AykiW/QGngJOmSF6QDG6UZ59vnXP9upuTj47z50JPnCRw9IG2Ya5cAN7ur8zMdm6OPrxSbWB5UJ0ldfiGZ3+NCAAEEEEDAzQUIrt18ARk+AggggAACCCCAAAJ1FXAkuDZtfrl/g6Ys+ZtVzjvEL9AKqnOK85VVlGedT23Orf5d75E1dm92Y7+6eYmeP+u6yt3aZhf2M2s/0tNrPtSEuESNihmkd7cv16pD261S4mNjh9R1KtyPgNMEXD24rm8J8N4Rnazy36bs/y/a9XaaJx0hgAACThE4Vii98mtpw6f2ub7XfmyX/jbXrm+kN38rpW+3vz++VHhtgysukKaPlw7vlG5cJEXz96ZT1tGTOjlWJO34smpX9f71js8uvJ0UP84+q7rPOLsiABcCCCCAAAIeJkBw7WELynQQQAABBBBAAAEEEDiVgKPBtWln/ZFkPfDDW/ruwBbllxRZgfWA1l30QOKlGtGxn7WTui6XKTP+r58+1fPr5yqjMEddwqP1+LCpVpBd17bq0i/3ItBQAVcLrhtSAnxEh35WCfCJnU9TXIs2DaXheQQQQMC1BUwwaMLmzFR7R6oJ+0xJ5oIsKSTC/r3cdMeC62X/kObcI134jF2OeeY10o7lUlmJ1HmYdNkMqeMA1/ZgdM4XOLJbWv+pHVabs9MdPbbDN0DqOrxqV3Wnwezwd/7q0SMCCCCAgJMFCK6dDE53CCCAAAIIIIAAAggggAAC7ifgCsF1fUuARwa10NiYIRofRwlw93vzGDECCDSKQM4h6aO/SD99LBUclYJbSgMulMbeK716sXR4l3TNLLv8d21XRVnxToOkS6dLL/9KStsqnTZFCgqXvp4hhbWWbvlciurSKMOmETcVKMyxA2oTVJsS4Ok7HJ9IZOfyHdVJUu/RUlALx5/lTgQQQAABBDxAgODaAxaRKSCAAAIIIIAAAggggAACCDStQHMF1/UtAd6rVUe7BHhcgoa3i29aHFpHAAEE3FVg17fSixOkgFDpz8ul1l1rnokpOf7aZdLO5dINC6V9P0pvXyNd8KQ06g77me/fkN6+Wjrf/N7t7irCuOsjUFYmpa6pCqrNe1Va7FhL/sFSjxFVYTX/znbMjbsQQAABBDxWgODaY5eWiSGAAAIIIIAAAggggAACCDSWgLOC64aUAP+lVQI8Qed1Pp0S4I218LSDAAKeLfDpfdKiJ6Reo6Q/zpX8g2qe78r/2aH06LukCY9IH94qffty9V3amxdJL0+Whl8jXfR3z3ZjdlLeEWnjAntHtVn77IOOq0THVwXVJrQOCHb8We5EAAEEEEDAwwUIrj18gZkeAggggAACCCCAAAKNKVBWVqaioiL5+fnJ39+/MZumLQRcWqApg+v6lgCPCAzT2Fi7BPiomMFqGRDi0oYMDgEEEHApgY3zpdcvk0qKpSvfkgZNrnl4mXul50fZJZtvXGSfkU1w7VJL6ZTBmHPRd39Xtas6ZZVUVupY16Y0fc+Rdljdb6IUEePYc9yFAAIIIICAFwoQXHvhojNlBBBAAAEEEEAAAQTqK2BC69zcXAUGBiosLKy+zfAcAm4n0NjBdX1LgPe0SoAnKCkuUWdQTtTt3iMGjAACLiCQnSZ99qz01QtScb6UcJkdXPv4nDg4UwL6wz9J370qXfWe1G+Cfc+K1ykV7gJL2eRDyEytCqq3LJHyMx3s0keKGSz1SbJ/dTtD8uUDnw7icRsCCCCAgJcLEFx7+QvA9BFAAAEEEEAAAQQQqIsAwXVdtLjXkwQaGlw3tAT4uNgETew8VF3Coz2JlbkggAACzhE4sluacb50eLdUlGP36eMrnXmd9KtptZdqLsqTPrlLMrttL/53Vbhtwu/pSVLaVum0KVJIpPTNf6TgcOmWz6WoLs6ZF700rkBxgbR9WXkJ8IVS2mbH2w9rI8WPsYPqvuOlFm0df5Y7EUAAAQQQQKBSgOCalwEBBBBAAAEEEEAAAQQcFiC4dpiKGz1MoD7BdUNKgI+JHazxsYkaHUsJcA97lZgOAgg0h0D6Dum5M6XcI5L5AFD8WGnUHVL7PvUfTfpOaeY10o7lUlmJ1HmYdNkMqeOA+rfJk84XOLBJ2rzQDqu3fyEdK3BsDD5+UpdhVbuq4xLtD0NwIYAAAggggECDBAiuG8THwwgggAACCCCAAAIIeJcAwbV3rTezrRJwNLiubwnwHq06WEF1UlyCzmxIkMKiIYAAAggggEDtAoU50ubF0qYFdhnwjD2Oa7XqJPUZZ4fV5sMPIa0cf5Y7EUAAAQQQQMAhAYJrh5i4CQEEEEAAAQQQQAABBIwAwTXvgbcK1BZcN6QE+Nkd+iopNpES4N76UjFvBBBAAIGmFzDnlKeuqTqrete3UmmxY/36BUrdzy4v/50kdejv2HPchQACCCCAAAL1FiC4rjcdDyKAAAIIIIAAAggg4H0CBNfet+bM2BY4Prjek3NIc/es1IKUVfpq/0aHiSICwzQ6ZrDGxyVoTOwQtQwIcfhZbkQAAQQQQAABBwVyDlXtqt68SMo+6OCDktp0ryr/3WukFBjq+LPciQACCCCAAAINFiC4bjAhDSCAAAIIIIAAAggg4D0CBNfes9bMtLrAur3b9OaOL/TloU3amrXPYZ5erTrKnFc9IW4oJcAdVuNGBBBAAAEE6iBQekza+bV9TrU5rzp1raQyxxoIDJN6nmuH1f0nSlFdHHuOuxBAAAEEEECgSQQIrpuElUYRQAABBBBAAAEEEPBMAYJrz1xXb5/V7uw0peSkKzU33f6ak67kHPPPh7Q397AKShwsKVoOeVb7vtZZ1ed1Pk1dwqO9nZf5I4AAAm4nkJ2dbY05PDzc7cbuNQPOTJU2zLXD6q1LpUJ7zRy6TMlvE1SbX6YUuH+gQ49xEwIIIIAAAgg0vQDBddMb0wMCCCCAAAIIIIAAAh4jQHDtMUvpNRPJPVaoXUcPan/eEZmA2gTRe7IPaZ/5mnNIB/IyGmwRHhCicbEJmhCXqFExg9SKsqINNqUBBBBAoDkFMjLsfzdERkY25zDo+3iB4gJp+zI7qN60UErb7LhPSITUe4zUN0nqO0Fq2d7xZ7kTAQQQQAABBJwqQHDtVG46QwABBBBAAAEEEEDAvQUIrt17/Txx9CZ4rtgtbe+StndMV/xeVlFek0y7e8v21q7qpNhEnd2hb5P0QaMIIIAAAs0jQHDdPO4n9Hpgk13624TV27+QjhU4NjAfXyk20d5RbcLqzsMkXz/HnvXQu1LzCvTunlStOpKljKIihfn566khfdUjPKzajI8UFWvapu1acyRLx8rK1C44SFf36KwR0a09VIZpIYAAAgi4mgDBtautCONBAAEEEEAAAQQQQMCFBQiuXXhxPHRo27P2a2/eEe3JTqsMpM2u6eScQ9YOamddcS3aqlvL9hrZaaDGxQ5R74hOzuqafhBAAAEEnCxAcO1k8Iru8rPsoNrsqDa/svY6PpDwdlL8ODuo7jNOCo1y/FkPvrNU0ivb92h2yn4riDaXv4+PooOD9OCA3uraIrRy9oWlpXpg3Sb9lHlUgyNbKTY0RMsOpqugpFR/6duD8NqD3xOmhgACCLiSAMG1K60GY0EAAQQQQAABBBBAwMUFCK5dfIHcbHiZRblWAF1tl3Tl+dLpOlSQ5ZQZmVLfMS1aK7ZFW8WEtZYJqY//vlMYu4ycshB0ggACCL/PnlkAACAASURBVLiIAMG1kxairFRKXiltKi//vXuFVFbiWOe+AVLX4VW7qjsNlnx8HHvWS+4yofVzm7Zr8f5D1owHRrbU77rFqW+rms9uX3E4Q0+u36pBka300MB4+Ur6Jv2Inlq/TYlREXpoYO9KuWmbduhIUZHu7NtTLQP8vUSUaSKAAAIIOEOA4NoZyvSBAAIIIIAAAggggICHCBBce8hCOmkaqbmHK3dJp5iAOvewzNfUHPurOX/aGVe7kAjFtmijmBZtFGe+hrWxvreC6hatFRFYvUymM8ZEHwgggAACritAcN2Ea5NzSNo43w6rNy+WctMd7yyyc/mO6iSp92gpqIXjz3rhnd+lZ+ipDVtldlJPiumga3t2scLo2q73k/fp5e179Pvucbq0s11Z5lBhke5cvUERgQF6LrG/9XsV7fZr1VKPDe5z0ja9kJ0pI4AAAgg0UIDguoGAPI4AAggggAACCCCAgDcJEFx702qfeq5bs/ZZAXRKeRB9/M7plLr8H9Gn7uqkd5gS3rFh5TumrUC66ldXUzqUCwEEEEAAgToIEFzXAetUtx4rknZ/a59TbcqAp66VZJesPuXlHyz1GFEVVreLP+Uj3GALmN3W963dqNVHsjQgoqUeH9xHQb4ni60lR4Lr/JJS3bF6vdILi/TIwHj1bsmHB3jnEEAAAQQaV4DgunE9aQ0BBBBAAAEEEEAAAY8WILj26OWtNrn0gqNWCe+KX6m59j+nlpfyPlKY7RQMsxu6Iog2O6YrdkpXBNXRIa2cMg46QQABBBDwHgGC6wau9ZHd0vpP7XOqt30uFeU63mB0fFVQbULrgGDHn+XOSoHkvHzdtXqDsouP6Zb47hrboe0pdSpKhSdERej+Ab2rlQrvFxGuJwf31X93pui9PXt1SedO+m232FO2yQ0IIIAAAgjUVYDguq5i3I8AAggggAACCCCAgBcLEFx7zuLvqXa2tH3OtNklXRFOF5QUO2Wy5vxoq4x3efluq5R3eUDdOTxaIX6BThkHnSCAAAIIIFAhQHBdx3ehKE/autQOqk0J8PQdjjcQ3FLqOdIOq/tNlCJiHH+WO2sV+OxAuqZt3q7IwED9sWcXvbtnr3Zk5+pYWZm183pIVCvd2KurooODKtswu6kfXLdJ67OOanBkK8WFherLg+nKPVaiv/TtofbBQXrox81qExSoZxL6K8Tv5Du4WR4EEEAAAQTqI0BwXR81nkEAAQQQQAABBBBAwEsFCK7dY+HzjhVqd3aafb50eRhduXM6J1378o44ZSKh/kGKKS/hHduiopR3+dcw+7xpLgQQQAABBFxNgODagRXZ95MdUpuwesdXUkmRAw+ZW3ykmMFSnyT7V7czJF9/B5/lNkcFTFD96o5kBfj6qKxMVmAd6udnPZ5XUmJ9NedWPzigt/q1Cq9s9khRsaZt2q41R7KsZ6ICA3RF11hN6NROD6zdpA1ZR3V3v176RZtIR4fCfQgggAACCNRJgOC6TlzcjAACCCCAAAIIIICAdwsQXLvG+h/Mzywv4V11vnRq7uHy86bTlWV2PjnhahPcstp50hW7ps2OaRNKRwVV/R+hThgOXSCAAAIIINAoAgTXNTDmZ9lnVFu7qhdKWXsdtw6JkHqPsXdV9z9fanHqstWON86dNQlM27RDC/enWT8yu6r/HN9dCVH28SprMrL01IZtyiwqdvj863n7DuqFrbt0brs2+kufHqAjgAACCCDQZAIE101GS8MIIIAAAggggAACCHieAMG1c9Z059EDSjkuiLZ2Tpf/2pV90DmDkNQlPLqyhHfl+dLlJb17tOrgtHHQEQIIIIAAAs4UILiWVFoipayq2lW9e4VUZu/UPeXl4yvFJto7qk1Y3XmY5Gvv9uVyjsD/bdyupQcOqVWAvx4Y0NsKqI+/rCB6yy4F+Prq4YHxGhRZ/efH33uwoFB3r9koPx8fPTooXov3H9InqfuVc6zE2sU9pkNbXduziwJ8fJwzOXpBAAEEEPBoAYJrj15eJocAAggggAACCCCAQOMKEFw33DOzKLcyhK4KpA9VBtVpZkeTE66WASGVZ0lX7JQ2Z01b5023aKOOoVFOGAVdIIAAAggg4HoCXhtcHz0gbZhrh9Vblkj5mY4vTng7KX6cHVT3GSfx3xGO2zXBnRXBdd9W4Xousf8JPezLL9BdazYqvaBQ1/XsokmxNX8gsVTSMxu2afmhI7olvpsO5hfqf7tT1DEkWMPaRGnNkUztysnTeTHtdVOvrk0wE5pEAAEEEPA2AYJrb1tx5osAAggggAACCCCAQAMECK5PjbfX2imdrtSfny1d/n1OccGpG2mEO9qHRtohdPlZ0pU7pst/r1VgaCP0QhMIIIAAAgh4noDXBNfHiqQdX5aX/14g7V/v+GL6Bkhdh1ftqu40WGLHreN+TXznW7tS9eauFMWGhuiZhH6KDAyo1uPhwiLdsXqD9uYX6Pfd43Rp5041juiLtMP628btGto6Qjf26mqF3UWlpXpicF/FhAbraPEx3b56vfJLSvX0kL5WoM2FAAIIIIBAQwQIrhuix7MIIIAAAggggAACCHiZAMG1tC1rnxVMJ5twurx8d0VInZxzyClvRJBfgGLCWleeL23vmG5b+b0p8c2FAAIIIIAAAvUT8Ojg+shuaf2ndli97XOpKNdxpMjO5Tuqk6Teo6WgFo4/y51OFTClwP+9ZZdaBvjr6YR+igsNqda/IzuuTSh915oN1lnYJqguKSuzSobHhoVU28X951XrlZKbr6eG9FWP8DCnzpPOEEAAAQQ8T4Dg2vPWlBkhgAACCCCAAAIIINBkAp4eXB8uyFZKTlXZ7tQcs3v6kF3aOzdd5ufOuCKDWii2/Czp43dKV5TybhvcyhnDoA8EEEAAAQS8UsCjguvCHDugNkG1KQGevsPxNfUPlnqMqAqr28U7/ix3NquAOZfa7Kg2Xy+O66hrenSuNp6KM66D/Owzrn9+Bra5+eXte/RRyn5N6Rqry7t00vbsXILrZl1VOkcAAQS8Q4Dg2jvWmVkigAACCCCAAAIIINAoAu4eXJtd0hVB9AmlvHPSlV9S1ChOp2rE3i1t75A2wXRceflu833n8GgF+1Uv53iq9vg5AggggAACCDSegFsH12VlUuqaqqB617dSabHjONHxVUG1Ca0DKP3sOJ5r3WmC5/eT9ynI11c39u6qcR3sijxrMrL01IZt1k7qoVERemxwH/n+bOg/ZR7VYz9tUUxoiB4f3Fchfr7KKCq2wnBKhbvWOjMaBBBAwNMECK49bUWZDwIIIIAAAggggAACTSjgysG1CZ13H02rPFvalO2u2DGdmntY5uxpZ1xh/kFWGF3T+dLW74e1ccYw6AMBBBBAAAEE6ingdsF13hFp4wJ7R/XmRVL2QcdnHtxS6jnSDqv7TZQiYhx/ljtdWsCcO/3Qj5u0LuOoNc5gP1/5ykd5JSXW9+b868cH91G74KAT5vFN+hG9sTNF1/XsoiGRVZV+zNnZ/9udYp1lPaxNlNZnHtXWozk6L6a9burV1aU9GBwCCCCAgHsIEFy7xzoxSgQQQAABBBBAAAEEXEKgOYPrg/mZlWdKm7LdVvnu486ZzqzLGY0N0DRluitKdlfsmD4+pDZlvrkQQAABBBBAwH0FXD64Li2Rdn9Xtas6ZZVUVuoguI8UM1jqk2T/6naG5Ovv4LPc5m4CxWVlentXqhbsO2jtmC6TFO7vr7OjW+uq7nHWGdh1ucxb9ubOFH2Sul85x0oU6uenMR3a6tqeXRTg41OXprgXAQQQQACBGgUIrnkxEEAAAQQQQAABBBBAwGGBpgyud2UflCnlnVotkLbPm9559IDDY2zojV3Co8uD6baqKultl/bu3rJ9Q5vneQQQQAABBBBwcQGXDK7NfwttmGvvqt6yRMrPdFzRVHuJH2MH1X3HSy3aOv4sdyKAAAIIIIAAAk4UILh2IjZdIYAAAggggAACCCDg7gL1Da7NbuiKst3WLunc9GohtdlN7YyrVWCoYsLKy3iXl/M2pbsrdk53CI10xjDoAwEEEEAAAQRcWMAlguviAmnn8qpd1fvXOy7m4yd1GVa1qzouUfL5+SnGjjfHnQgggAACCCCAgLMECK6dJU0/CCCAAAIIIIAAAgh4gEBtwfW+vCPVynZbZbytct72OdPZxflOmb0Jns3O6JgWrRVnvobZO6VNMN05PFrm/GkuBBBAAAEEEEDgZALNFlwf2CRtXmifV739C+lYgeML1aqT1GecHVbHj5VCqs4ldrwR7kQAAQQQQAABBJpXgOC6ef3pHQEEEEAAAQQQQAABtxIwwfXcnd/r072rdaAw0wqrk3MOOWUOQX4B5UG0vUPaBNOdyndLm+9NiW8uBBBAAAEEEECgoQJOC64Lc6TNi+3y35sWShl7HB+6X6DU/ezy8t9JUof+jj/LnQgggAACCCCAgIsKEFy76MIwLAQQQAABBBBAAAEEXFHABNd/W/ORnt4wu9GHFxUUrtgW9g7p43dKm1Da/GoT3LLR+6RBBBBAAAEEEEDg5wJNFlyXlUmpa6rKf+/6ViotdnwB2nSvKv/da6QUGOr4s9yJwCkE8vPzZf5bPyQkRIGBgXghgAACCCDQLAIE183CTqcIIIAAAggggAACCLinQElJid7b9pWu/2ZGnSdQcZZ0RSlvu4S3HVT3atWxzu3xAAIIIIAAAggg0BQCjRpcm8o0FbuqNy+Ssg86PuTAMKnnuXZY3X+iFNXF8We5E4E6CuTl5amwsFChoaEKCuJ4nTrycTsCCCCAQCMJEFw3EiTNIIAAAggggAACCCDgLQIr0rZq3KcPVZtui4BgxZSX7Y6xyni3qfa92UHNhQACCCCAAAIIuINAg4Lr0mPSzq/tc6rNedWpayWVOT5tU/LbBNXmlykF7s/OV8fxuLMhAgTXDdHjWQQQQACBxhIguG4sSdpBAAEEEEAAAQQQQMBLBI4UZuu9HV+ra3g7tQ+NtELqyKAWXjJ7pokAAggggAACni5Q5+A6M1XaMNcOq7culQqzHScKiZB6j5H6Jkl9J0gt2zv+LHci0IgCBNeNiElTCCCAAAL1FiC4rjcdDyKAAAIIIIAAAggggAACCCCAAAIIIICApwmcMrguLpC2L7OD6k0LpbTNjhP4+EqxifaOahNWdx4m+fo5/jx3ItBEAgTXTQRLswgggAACdRIguK4TFzcjgAACCCCAAAIIIIAAAggggAACCCCAgCcL1BhcH9hkl/42YfX2L6RjBY4ThLeT4sfZQXWfcVJolOPPcicCThIguHYSNN0ggAACCJxUgOCaFwQBBBBAAAEEEEAAAQQQQAABBBBAAAEEECgXMMG1T8FRRaStljaV76rO2OO4j2+A1HV41a7qToMlHx/Hn+dOBJpBgOC6GdDpEgEEEEDgBAGCa14KBBBAAAEEEEAAAQQQQAABBBBAAAEEEECgXCBv6b8U+vEtdfOI7Fy+ozpJ6j1aCmpRt+e5G4FmFiC4buYFoHsEEEAAAUuA4JoXAQEEEEAAAQQQQAABBBBAAAEEEEAAAQQQKBc4+uMitXx53Mk9/IOlHiOqwup28fgh4NYCBNduvXwMHgEEEPAYAYJrj1lKJoIAAggggAACCCCAAAIIIIAAAggggAACDRU4Vlws//ujpfzM6k1Fx1cF1Sa0DghuaFc8j4DLCBBcu8xSMBAEEEDAqwUIrr16+Zk8AggggAACCCCAAAIIIIAAAggggAACCJwg8J9J0rbPpZ4j7bC630QpIgYoBDxWgODaY5eWiSGAAAJuJUBw7VbLxWARQAABBBBAAAEEEEAAAQQQQAABBBBAoMkFsvZJrTo2eTd0gICrCBBcu8pKMA4EEEDAuwUIrr17/Zk9AggggAACCCCAAAIIIIAAAggggAACCCCAgJcLEFx7+QvA9BFAAAEXESC4dpGFYBgIIIAAAggggAACCCCAAAIIIIAAAggggAACCDSHAMF1c6jTJwIIIIDAzwUIrnknEEAAAQQQQAABBBBAAAEEEEAAAQQQQAABBBDwYgGCay9efKaOAAIIuJAAwbULLQZDQQABBBBAAAEEEEAAAQQQQAABBBBAAAEEEEDA2QIE184Wpz8EEEAAgZoECK55LxBAAAEEEEAAAQQQQAABBBBAAAEEEEAAAQQQ8GIBgmsvXnymjgACCLiQAMG1Cy0GQ0EAAQQQQAABBBBAAAEEEEAAAQQQQAABBBBAwNkCBNfOFqc/BBBAAIGaBAiueS8QQAABBBBAAAEEEEAAAQQQQAABBBBAAAEEEPBiAYJrL158po4AAgi4kADBtQstBkNBAAEEEEAAAQQQQAABBBBAAAEEEEAAAQQQQMDZAgTXzhanPwQQQACBmgQIrnkvEEAAAQQQQAABBBBAAAEEEEAAAQQQQAABBBDwYgGCay9efKaOAAIIuJAAwbULLQZDQQABBBBAAAEEEEAAAQQQQAABBBBAAAEEEEDA2QIE184Wpz8EEEAAgZoECK55LxBAAAEEEEAAAQQQQAABBBBAAAEEEEAAAQQQ8GIBgmsvXnymjgACCLiQAMG1Cy0GQ0EAAQQQQAABBBBAAAEEEEAAAQQQQAABBBBAwNkCBNfOFqc/BBBAAIGaBAiueS8QQAABBBBAAAEEEEAAAQQQQAABBBBAAAEEEPBiAYJrL158po4AAgi4kADBtQstBkNBAAEEEEAAAQQQQAABBBBAAAEEEEAAAQQQQMDZAgTXzhanPwQQQACBmgQIrnkvEEAAAQQQQAABBBBAAAEEEEAAAQQQQAABBBDwYgGCay9efKaOAAIIuJAAwbULLQZDQQABBBBAAAEEEEAAAQQQQAABBBBAAAEEEEDA2QIE184Wpz8EEEAAgZoECK55LxBAAAEEEEAAAQQQQAABBBBAAAEEEEAAAQQQ8FKBbw4d0Qe7U5Vz7Jg6hIRocudOGhTZ0ks1mDYCCCCAQHMKEFw3pz59I4AAAggggAACCCCAAAIIIIAAAggggAACCCDQTALTt+3W7JT9J/T+lz49NLZD22YaFd0igAACCHirAMG1t64880YAAQQQQAABBBBAAAEEEEAAAQQQQAABBBDwWoEdObm64fsfa5x/mL+fpp8+SO2Cg7zWh4kjgAACCDhfgODa+eb0iAACCCCAAAIIIIAAAggggAACCCCAAAIIIIBAswrMStmvGdt21zqGhwb01hlto5p1jHSOAAIIIOBdAgTX3rXezBYBBBBAAAEEEEAAAQQQQAABBBBAAAEEEEAAAb25K0Vv7UoluOZdQAABBBBwGQGCa5dZCgaCAAIIIIAAAggggAACCCCAAAIIIIAAAggggIBzBE5WKtyM4I0zEigV7pyloBcEEEAAgXIBgmteBQQQQAABBBBAAAEEEEAAAQQQQAABBBBAAAEEvFDg4R8369v0jBNmPim2g67v2cULRZgyAggggEBzChBcN6c+fSOAAAIIIIAAAggggAACCCCAAAIIIIAAAggg0EwCOcdKrJLhi/alKa+kRNHBQfpVbAdNju3QTCOiWwQQQAABbxYguPbm1WfuCCCAAAIIIIAAAggggAACCCCAAAIIIIAAAggggAACCCCAgAsIEFy7wCIwBAQQQAABBBBAAAEEEEAAAQQQQAABBBBAAAEEEEAAAQQQQMCbBQiuvXn1mTsCCCCAAAIIIIAAAggggAACCCCAAAIIIIAAAggggAACCCDgAgIE1y6wCAwBAQQQQAABBBBAAAEEEEAAAQQQQAABBBBAAAEEEEAAAQQQ8GYBgmtvXn3mjgACCCCAAAIIIIAAAggggAACCCCAAAIIIIAAAggggAACCLiAAMG1CywCQ0AAAQQQQAABBBBAAAEEEEAAAQQQQAABBBBAAAEEEEAAAQS8WYDg2ptXn7kjgAACCCCAAAIIIIAAAggggAACCCCAAAIIIIAAAggggAACLiBAcO0Ci8AQEEAAAQQQQAABBBBAAAEEEEAAAQQQQAABBBBAAAEEEEAAAW8WILj25tVn7ggggAACCCCAAAIIIIAAAggggAACCCCAAAIIIIAAAggggIALCBBcu8AiMAQEEEAAAQQQQAABBBBAAAEEEEAAAQQQQAABBBBAAAEEEEDAmwUIrr159Zk7AggggAACCCCAAAIIIIAAAggggAACCCCAAAIIIIAAAggg8P/t3fu3FWX9B/APsBRFEDRxCaZk2kpME5G8FJqCl2VgLm+poaCioPH3sFoIKmBqpkaBYmZqCpW5UPEC4m0hhLeUxBtKKH7XZ9Z3sw6HS3M2B5mZ/ZpfysPZs5/n9Zn9nNnznueZ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nej+h9++GE8/PDDsXLlyvjiiy+iT58+MXTo0Bg3blyMGjUq+vbtu83eN23aFIsXL45ly5bFl19+GcOHD49LLrkkjjjiiN1ohZcSIECAAAECBAgQIECAAAECBAgQIECAAAECBAgQIECg3gKC6zbrt3bt2rj99tvjs88+i379+sXAgQNj8+bNsXHjxiLAPvnkk+PSSy8t/i23r776Ku6///547rnnin8bNmxYLFmypAi8p06dKrxusw5eRoAAAQIECBAgQIAAAQIECBAgQIAAAQIECBAgQIBA/QUE123UMAPqefPmxauvvhonnHBCXH755bHffvvF119/HatWrYp77rkncnb1lClT4thjjy3e4d13341Zs2bFSSedFBdeeGERbr/99ttxyy23FEF2/qy1Pf7447Fhw4aYOHFi7LPPPm200EsIECBAgAABAgQIECBAgAABAgQIECBAgAABAgQIECBQHwHBdRu1ytnWc+bMif79+8f06dPjkEMO2bqXDK8ffPDBePLJJ4vlwq+66qoipF6xYkXMnz8/rr766iLszi1nW+d+DjrooJg0aVLxswyzZ8+eXfzOxRdfXLzWRoAAAQIECBAgQIAAAQIECBAgQIAAAQIECBAgQIAAgSYLCK7bqO7SpUtj4cKFMXLkyJg8efLW5cBbu8pZ13Pnzo3DDjsspk2bFgMGDCgVXOdy4nfccUf8+9//Ll43ZMiQNlrnJQQIECBAgAABAgQIECBAgAABAgQIECBAgAABAgQIEKiXgOC6jXotWrSoeD71GWecsc0S361drVu3rpg1nTOyZ8yYEYMHD966VHguCz5hwoRtlgrP2dX5POxnnnkmfv/738cll1xSLB9uI0CAAAECBAgQIECAAAECBAgQIECAAAECBAgQIECAQCcICK7bqPKdd94Zzz//fJx33nlxzjnnbLeHjz76KGbOnFksBX7DDTfEkUceGTmb+r777ovly5cXofTw4cPj73//e3z66acxderUGDRoUPG860MPPTSuueaa7WZxt9FMLyFAgAABAgQIECBAgAABAgQIECBAgAABAgQIECBAgEAtBATXbZSpneA632bTpk2xePHiWLZsWXz55ZcxdOjQuOiii+KYY46JBQsWxIsvvhg33nhjEWrbCBAgQIAAAQIECBAgQIAAAQIECBAgQIAAAQIECBAg0CkCgus2Kt1ucL2zt3r99ddj3rx5cfbZZ8e4cePaaJGXECBAgAABAgQIECBAgAABAgQIECBAgAABAgQIECBAoL4Cgus2atebwfXnn38et956a7E0+JQpU+Lll1+Ohx56KD7++OMYOHBgjB8/Pk4//fTo27dvj1s6ZsyYHr/GCwgQIECAAAECBAgQIECAAAECBAgQIECAAIFvViBXarURIECg0wUE120cAb0VXH/99dfxyCOPxNKlS+P666+PDRs2xD333FM8E3v06NHx0ksvxWuvvRYTJ06MsWPH9rilgusek3kBAQIECBAgQIAAAQIECBAgQIAAAQIECBD4xgUE1984uTck86OAGAAAHH9JREFUQKCCAoLrNoqyaNGiWLJkSZx66qlx6aWXbreHdevWxezZs6N///4xY8aMGDx48A7f5V//+lcx2zoD5nPOOSduv/32+O9//xs33HBDHHDAAbF58+a47bbbImdlT5s2LQYMGNBGa72EAAECBAgQIECAAAECBAgQIECAAAECBAgQIECAAAEC1RYQXLdRn5whvXDhwhg5cmRMnjy5WOa767Zq1aqYO3duHHbYYTsNnDOUzuda5yzr6dOnx5YtW2LmzJkxYsSImDRp0tbd5ezuNWvW7DIAb6MLXkKAAAECBAgQIECAAAECBAgQIECAAAECBAgQIECAAIHKCAiu2yjF2rVrY86cObHvvvsWofPQoUO37iWX/84Z2Rlun3LKKcWM7D59+mz3Lk8//XT84Q9/iCuvvDJ++MMfxkcffSS4bqMWXkKAAAECBAgQIECAAAECBAgQIECAAAECBAgQIECAQP0FBNdt1LA1W/rVV18tZl1fccUVxTLeGVrnbOt8TnX+znXXXRfHHHPMdu+wfv36uOWWW4rZ1fnanLG9adOmYllwS4W3URAvIUCAAAECBAgQIECAAAECBAgQIECAAAECBAgQIECg1gKC6zbL99577xVB84cfflgEzwMHDizC6o0bNxYzrH/605/GBRdcsMPZ1m+//XYsXrw4Lrroom1may9fvrwIvY888sgYPXp0vPLKK7Fy5cqYOHFijB07ts2WehkBAgQIECBAgAABAgQIECBAgAABAgQIECBAgAABAgSqLSC43o36ZGj98MMPF+HyF198UYTUuWz4uHHjYtSoUdG3b98e7T1nbD/77LPx0EMPxccff1yE4ePHj4/TTz+9x/vq0Rv7ZQIECBAgQIAAAQIECBAgQIAAAQIECBAgQIAAAQIECOxFAcH1XsT31gQIECBAgAABAgQIECBAgAABAgQIECBAgAABAgQIECAQIbh2FBAgQIAAAQIECBAgQIAAAQIECBAgQIAAAQIECBAgQIDAXhUQXO9Vfm9OgAABAgQIECBAgAABAgQIECBAgAABAgQIECBAgAABAoJrxwABAgQIECBAgAABAgQIECBAgAABAgQIECBAgAABAgQI7FUBwfVe5ffmBAgQIECAAAECBAgQIECAAAECBAgQIECAAAECBAgQICC4dgwQIECAAAECBAgQIECAAAECBAgQIECAAAECBAgQIECAwF4VEFzvVX5vToAAAQIECBAgQIAAAQIECBAgQIAAAQIECBAgQIAAAQKCa8cAgV0IfPTRRzFz5szYsGFDj5yuueaaOOGEE7Z5zddffx3/+c9/4rnnnotly5bFhAkTtvudHr2JXyawBwXuvPPOeP7553v0DieeeGJMmjRp62u++OKL+POf/1zs55NPPil+PmjQoMjfO++882K//fbr0f79MoE9LbB27dqYM2dO5LFbdsvj+IYbbogjjzyyeEmO9W+88UY89NBD8fbbb8dXX30V++yzTxx11FFxzjnnxIgRI6JPnz5ld+/3CHwjAr0x5ndv6Pvvvx+zZs2Kjz/+uBjz8/i3EaiSQG+M+atWrYq5c+fGli1bdto1x3+Vqq4tKdCbY/5nn30W//znP+PZZ5+N9evXF+f6M2bMiMGDB8MmUCmBv/zlL8V3055s3/nOd+L666+P+++/v/R34yFDhvgM9ATZ7+5Rgd66pvnOO+/Egw8+GKtXr47NmzdHv379Yvjw4XHBBRfE0Ucf7fvtHq2inRMgQKAzBQTXnVl3vS4pkGHbvHnzIk/2um6bNm0qgo08WRs4cOB2e7v00kvj2GOPLQKMDKv/8Y9/xPLly4uLt61tR+F2yWb5NQJ7XGDBggWxcuXKbd4nA7i8OJXbAQccUBz/XbfjjjsuLr744uJH69at2/rZyZAuL2Lllp+p/Fx861vfKsK+/F8bgaoIvPXWW3H33XdHjvFdt40bNxZf0DOAHjBgwDb/1r9//7jqqqvi8MMPL0LqRYsWFWN+Huf5u/ma1t+M/Cycf/75cfbZZ/tyX5Wia0chsLtjfnfG/CzccccdW/+OCO4caFUU2N0xP/v04osvFsf6rjbHfxWr39lt6o0xP89znn766Vi4cGFxjpRbnvMMGzYspkyZsvXcv7Ol9b5KAkuXLo0nnnhimyblcdz6fto6b+/6C9/+9rfjyiuvjMWLF2/33bh73/JzkN8ZMsTLsDs/DzYCe1tgd69pZvtzrM+/G60bsvOz0vX77bnnnhvjx4/3/XZvF9v7EyBAoGECguuGFVR3vhmB1t26rTtwdzZztOtMjgws8otPBtkZ/gmuv5laeZfeE2gdz7nHrjNMu79DHt85azUvCOfKA5dffvnW2dU5A++2224rZmQcf/zxxQzt7gF477XYngj0jkBrZlL3VQW67z1X07j33ntj//33jyuuuKK4gSnH/pyJ99RTTxWhdv69uPHGG4s71G0EqixQdszfUR/yAlfOTsoLwrkJ7qpcaW3rLlB2zM/Xtb4TnHHGGXHhhRfCJFBbgZ6M+Tm2P/744/Hwww8X/T355JMjg4uDDjqotv3X8M4U6DobdXeuz2Sgl387VqxYUXz3HTNmTGeC6nVtBMpe0/zggw+2rqCU4XSuoNS3b99tvt/mf+f1oVxhzEaAAAECBHpLQHDdW5L201ECZU/yctZp3p37ox/9KHI2an7Jz9DuzTffFFx31BHTjM6WvaD1wgsvFF/cczb1TTfdFAceeOA2ADmTe/78+cWs7ZtvvjkOOeSQZgDpRWMFyoQYOcsil4t97bXXYuLEiXHmmWdu45H/nuN/LiOeF7Ty74KNQJUFyo753fvQWiI8f57jfC4tKLiucqW1rbtAmTG/9Zq8IWnJkiWOcYdR7QV6Mubno1Bmz55drEB20UUXxamnnmqmXe2PgM7sQG8F1/mZuOWWW4qbNzLAy/MfG4EqC5S9ppkrR951112xo0k7ecNGXtd5+eWXnQdVudjaRoAAgZoKCK5rWjjN3rsCZU/yurcyv9wLrvdu7bx7+wJlL2i1Ph87m53aukCQn4ddzdxuv6VeSaB3BcqEGHk8//a3vy1WGmg9LmJnYYgQr3frY297RqDsmN/13VtLhOcFrPwc5I0czz//vItZe6ZE9rqHBMqM+a23bv3u7szU20PdsFsCPRIoO+bnjdi5okaurHHSSSfFL37xC6sn9UjaL1dJoDeC666fiR3dvFql/moLgZZA2Wuajz32WPzpT3+KnV3b+eMf/xh/+9vfihuY8tzfRoAAAQIEektAcN1bkvbTUQJlT/K6owiuO+owaVxny17QyuM8n3m07777Fksmd9/efffdYrmpfO7Xr371qxgyZEjjrHSoWQI9CTF21vNcQj9nYrz33ntx7bXXFsuI2whUWaDsmN+1D60lwkeOHFmsLJM3cwiuq1xlbduRQNkxv7XSxurVq2Pq1KnFc01tBOoqUHbM//TTT+PXv/51bNiwwdKwdS22dm8V6I3gurXSTD4eaPr06VYTc3zVQqDsNc1Vq1YVq4odfPDB262m13VFsZ///OcxduzYWvRdIwkQIECgHgKC63rUSSsrJlD2JK97swXXFSuk5vRIoOwFrf+10yeffDIeeOABz7j+X1D+vTICZUOMHTU4n2+dSyXnYyNy9mk+B/Kyyy4zO6ky1dWQnQn0dMzvukR4XrgdOnRo8dgIwbVjrG4CZcf81nl9PhroBz/4QaxZsyYyBMktH5eSz4EcNWpU8SxIG4GqC5Qd8/M4nzNnTnGM56NPHn300XjllVciA4wBAwbE6NGji1U29ttvv6p3WfsIFGP2zJkzixsx2l05I8/x//rXvxaPCZowYYJl8x1XtRAoe00zV1PKpcJffPHF+P73v188HiIf9ZY3Zeexv2zZsmIZ8bwxe0eTFmqBoZEECBAgUEkBwXUly6JRVRcoe5LXvR+C66pXVvt2JVD2gtau9tF6Jl5+AbJMuOOtLgJlQ4yu/Wm9pvWzfv36xbhx4+Kss84qVhuwEai6QE/G/O5LhJ9yyilF9wTXVa+y9u1IoOyY3zXw2NF+cvZd3qyUS2fm3wAbgSoLlB3zM7y44447ipWV8ua8HP9bz/PNICOXTc5QO8/z839tBKossLvB9YcfflisqPT555/HtGnTYvjw4VXurrYR2CrQk2uauZpeTjzIlZVyjG9teZ6TYXbelH3ggQfSJUCAAAECvSoguO5VTjvrFIGenOR1NRFcd8oR0sx+lr2gtbPe5xf6XGbqzTffjHPPPTfGjx/vjvRmHiqN61XZEKNrxxcsWBArV64sfpTLauaF3Vxi7aqrrooRI0Y0zkiHmifQkzG/+xLhrZBOcN2846ITelR2zM/zmt/85jeRN+VdcMEFRUidx35e4H3kkUdiyZIlBVfOSh0zZkwn0OljjQXKjvmt551mVzOk++UvfxmHHnpo0fNceeO2226L9evXe/51jY+FTmr67gbXVhLrpKOlWX3tyTXNfNTb/Pnz44MPPihW0+jfv39xrpPXN/P7bd6g973vfa9ZQHpDgAABAntdQHC910ugAXUU6MlJXtf+Ca7rWG1tbgmUvaC1I7FWaJ3PgbRUsmOqbgJlQ4yd9SuXz8wlBPNib37Zv/HGG83IqNtB0IHtLTvm72iJ8BaX4LoDD5wGdHl3x/wkyJuVfve738Vzzz1XXMzNJTStttGAg6PBXSg75re+Bx900EHFDNPus6pff/31uP3224vznZtvvtnzfht8zDSha7sTXH/yyScxa9asyFnXucLAUUcd1QQSfegQgbLXNPNGpHw8RC6nf+GFF8Zpp51WPAIlZ17nChz33Xdf8d95npNLhtsIECBAgEBvCQiue0vSfjpKoOxJXncUwXVHHSaN62zZC1rdO54Xb/MLzTPPPFN8off8o8YdGo3vUG+FGLmfl156Kc4444zii7+NQJUFyoz5O1siXHBd5cpq2/8S6I0xP9/jjTfeiFtvvTUGDRoUM2bMsIzm/4L373tVoMyYnw1sfQ8+8cQTY9KkSdu1eePGjcXSyTlDL8/5jz322L3aL29OYFcCuxNc57N977333vjud78b119/vZuTHGq1Eih7TbP1DPd8DFDOrM7lwbturf0cf/zxxd8Ej0ap1WGgsQQIEKi0gOC60uXRuKoKlD3J695+wXVVK6pdZQTKXtDquq/uofWUKVNiwIABZd7O7xCojEBvhRitvx0jR46MyZMn+2JfmQpryI4Eyoz5K1asKJYO7Pq8u11pDhkypAjwBg8eDJ1AZQV6a8xvfYZy5qnjvrLl1rD/Fygz5uevLl++PO66667iZtQM63LJ2K6b77sOqToJtBtc52pis2fPLh4VceWVV8aoUaPq1G1tJbD1JqScJZ1jeZ6rdN9yOfB8/EOumpePhdjRcb5mzZpiRnZe43GTngOLAAECBHpTQHDdm5r21TECguuOKbWOdhEoe0Gr9ZItW7YUX4geffTRGDp0aFx33XXbLScImEAdBMqEGLlc4Lx584pnfeVzrA8//PDtutb623HCCSfE1Vdf7RnvdSh+B7exzJi/atWquP/++3eqlDPvcqn81vPwMrDOG5hyBqqNQFUFyoz52fYFCxbEypUrY8KECTu8mGvGdVUrrF07Eigz5ufrWsd1LhWeS4EPHDhwm92Zce34qpNAu8F1jv15414+5z0fAbT//vvXqdvaSqBUcF3mRiQ36TmYCBAgQGBPCQiu95Ss/TZaQHDd6PLq3E4Eyl7Qypfn7LsMrB955JE4+OCDi+d+dX8GHmgCdREoE2K0LtS+8847cfnll8eYMWO26V6uPmCp8LpUXDtToCdj/s7EPOPasVRHgTJjfvZr6dKlsXDhwtjZ8pit5TU947qOR0HntbnsmN+aafrWW28Vy8bm8rFdt9YzrnP23fTp0z3juvMOpVr1uJ3gOm/Iy1moeRPHxIkT48wzz6xVnzWWQAqUuaaZ13TuvvvuYqWNsWPHFo+66r5U+JNPPhkPPPBA8Xzrnc3cJk6AAAECBNoREFy3o+Y1HS9Q5iRvR0hl7ljseFwAlRUoe0Erv+A8++yzxXOtc1nY/AKTM65tBOoqUDbEaP1tyFmlOaN6xIgRRZdz9YGnnnoqFi1aVCypOXXq1DjiiCPqyqHdHSJQdszfFYfgukMOloZ1s+yY//7778esWbPis88+i/PPP78IL/r27VvcvJerEdxzzz3FKhyWkW3YAdLQ7vRkzH/66aeL1TZylmk++iSf8ZtbfiYy0Fu/fn2cdtppcfHFF1tdpqHHS1O61U5w3bo5I8/3b7rppjjwwAObwqEfHSRQ9ppmns/kqmK5XXbZZTF69OhiXO96rpM3NGWoneG2jQABAgQI9JaA4Lq3JO2nowTKnuR1RxFcd9Rh0rjOlr2gtW7duuKZX/kFprU87M4wLBvbuMOkkR0qG2LkMZ9BRS4fmFvONtpnn30inw+W43+/fv3iiiuu8By8Rh4lzetU2TF/Vz0XXDfvuOiEHpUd89MiZyHde++92yyJn7PxchWOvLB78sknF7NSc/y3EaiyQE/G/FxFJoPrZ555pggv8nwnb9rImzjyv/P519dee63lk6tccG0rBHoaXHddQemss86Kn/3sZyQJ1FKg7DXNrivp5f9vXd9xrlPLsms0AQIEaiUguK5VuTS2KgJlT/K6t1dwXZUKakc7AmUvaLV+L4/3/7XljOwZM2ZEBtg2AlUV6EmIkbOrX3jhhXjiiSfi3XffjbzAlV/wjz766DjvvPNi2LBhVe2mdhHYRqDsmL8rNsG1g6qOAj0Z87N/7733XvF4lBUrVhQBdobU+dzTs88+O4477rgi0LMRqLpAT8f8PN/JGzcee+yxYqZ1bnk+/5Of/CR+/OMfFzfu2QhUXaCnwXXrc5Lj+rRp04qx3kagjgI9uaaZgfWaNWuK5cVXr17tXKeOBddmAgQI1FBAcF3DomkyAQIECBAgQIAAAQIECBAgQIAAAQIECBAgQIAAAQIEmiQguG5SNfWFAAECBAgQIECAAAECBAgQIECAAAECBAgQIECAAAECNRQQXNewaJpMgAABAgQIECBAgAABAgQIECBAgAABAgQIECBAgACBJgkIrptUTX0hQIAAAQIECBAgQIAAAQIECBAgQIAAAQIECBAgQIBADQUE1zUsmiYTIECAAAECBAgQIECAAAECBAgQIECAAAECBAgQIECgSQKC6yZVU18IECBAgAABAgQIECBAgAABAgQIECBAgAABAgQIECBQQwHBdQ2LpskECBAgQIAAAQIECBAgQIAAAQIECBAgQIAAAQIECBBokoDguknV1BcCBAgQIECAAAECBAgQIECAAAECBAgQIECAAAECBAjUUEBwXcOiaTIBAgQIECBAgAABAgQIECBAgAABAgQIECBAgAABAgSaJCC4blI19YUAAQIECBAgQIAAAQIECBAgQIAAAQIECBAgQIAAAQI1FBBc17BomkyAAAECBAgQIECAAAECBAgQIECAAAECBAgQIECAAIEmCQium1RNfSFAgAABAgQIECBAgAABAgQIECBAgAABAgQIECBAgEANBQTXNSyaJhMgQIAAAQIECBAgQIAAAQIECBAgQIAAAQIECBAgQKBJAoLrJlVTXwgQIECAAAECBAgQIECAAAECBAgQIECAAAECBAgQIFBDAcF1DYumyQQIECBAgAABAgQIECBAgAABAgQIECBAgAABAgQIEGiSgOC6SdXUFwIECBAgQIAAAQIECBAgQIAAAQIECBAgQIAAAQIECNRQQHBdw6JpMgECBAgQIECAAAECBAgQIECAAAECBAgQIECAAAECBJokILhuUjX1hQABAgQIECBAgAABAgQIECBAgAABAgQIECBAgAABAjUUEFzXsGiaTIAAAQIECBAgQIAAAQIECBAgQIAAAQIECBAgQIAAgSYJCK6bVE19IUCAAAECBAgQIECAAAECBAgQIECAAAECBAgQIECAQA0FBNc1LJomEyBAgAABAgQIECBAgAABAgQIECBAgAABAgQIECBAoEkCgusmVVNfCBAgQIAAAQIECBAgQIAAAQIECBAgQIAAAQIECBAgUEMBwXUNi6bJBAgQIECAAAECBAgQIECAAAECBAgQIECAAAECBAgQaJKA4LpJ1dQXAgQIECBAgAABAgQIECBAgAABAgQIECBAgAABAgQI1FBAcF3DomkyAQIECBAgQIAAAQIECBAgQIAAAQIECBAgQIAAAQIEmiQguG5SNfWFAAECBAgQIECAAAECBAgQIECAAAECBAgQIECAAAECNRQQXNewaJpMgAABAgQIECBAgAABAgQIECBAgAABAgQIECBAgACBJgkIrptUTX0hQIAAAQIECBAgQIAAAQIECBAgQIAAAQIECBAgQIBADQUE1zUsmiYTIECAAAECBAgQIECAAAECBAgQIECAAAECBAgQIECgSQKC6yZVU18IECBAgAABAgQIECBAgAABAgQIECBAgAABAgQIECBQQwHBdQ2LpskECBAgQIAAAQIECBAgQIAAAQIECBAgQIAAAQIECBBokoDguknV1BcCBAgQIECAAAECBAgQIECAAAECBAgQIECAAAECBAjUUEBwXcOiaTIBAgQIECBAgAABAgQIECBAgAABAgQIECBAgAABAgSaJCC4blI19YUAAQIECBAgQIAAAQIECBAgQIAAAQIECBAgQIAAAQI1FBBc17BomkyAAAECBAgQIECAAAECBAgQIECAAAECBAgQIECAAIEmCQium1RNfSFAgAABAgQIECBAgAABAgQIECBAgAABAgQIECBAgEANBQTXNSyaJhMgQIAAAQIECBAgQIAAAQIECBAgQIAAAQIECBAgQKBJAoLrJlVTXwgQIECAAAECBAgQIECAAAECBAgQIECAAAECBAgQIFBDAcF1DYumyQQIECBAgAABAgQIECBAgAABAgQIECBAgAABAgQIEGiSgOC6SdXUFwIECBAgQIAAAQIECBAgQIAAAQIECBAgQIAAAQIECNRQQHBdw6JpMgECBAgQIECAAAECBAgQIECAAAECBAgQIECAAAECBJokILhuUjX1hQABAgQIECBAgAABAgQIECBAgAABAgQIECBAgAABAjUUEFzXsGiaTIAAAQIECBAgQIAAAQIECBAgQIAAAQIECBAgQIAAgSYJCK6bVE19IUCAAAECBAgQIECAAAECBAgQIECAAAECBAgQIECAQA0FBNc1LJomEyBAgAABAgQIECBAgAABAgQIECBAgAABAgQIECBAoEkCgusmVVNfCBAgQIAAAQIECBAgQIAAAQIECBAgQIAAAQIECBAgUEMBwXUNi6bJBAgQIECAAAECBAgQIECAAAECBAgQIECAAAECBAgQaJKA4LpJ1dQXAgQIECBAgAABAgQIECBAgAABAgQIECBAgAABAgQI1FBAcF3DomkyAQIECBAgQIAAAQIECBAgQIAAAQIECBAgQIAAAQIEmiQguG5SNfWFAAECBAgQIECAAAECBAgQIECAAAECBAgQIECAAAECNRQQXNewaJpMgAABAgQIECBAgAABAgQIECBAgAABAgQIECBAgACBJgkIrptUTX0hQIAAAQIECBAgQIAAAQIECBAgQIAAAQIECBAgQIBADQUE1zUsmiYTIECAAAECBAgQIECAAAECBAgQIECAAAECBAgQIECgSQKC6yZVU18IECBAgAABAgQIECBAgAABAgQIECBAgAABAgQIECBQQ4H/Aw9qV847/lYB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Content Placeholder 11" descr="Graph showing capacity data for the state, region, district and building. The state data shows a pattern of consistent growth with some diminished capacity following the mutual deselection of one region. The regional capacity data shows slower growth over the first four administrations with a jump in overall capacity at the fifth administration. The district data shows growth for District Implementation Team 1 and only one data point for District Implementation Team 2 and one data point for the building. The first building-level capacity assessment score is higher than the District Implementation Team capacity assessment score."/>
          <p:cNvPicPr>
            <a:picLocks noGrp="1" noChangeAspect="1"/>
          </p:cNvPicPr>
          <p:nvPr>
            <p:ph idx="1"/>
          </p:nvPr>
        </p:nvPicPr>
        <p:blipFill rotWithShape="1">
          <a:blip r:embed="rId3"/>
          <a:srcRect t="2477"/>
          <a:stretch/>
        </p:blipFill>
        <p:spPr>
          <a:xfrm>
            <a:off x="1152374" y="1797803"/>
            <a:ext cx="9760602" cy="4629794"/>
          </a:xfrm>
          <a:prstGeom prst="rect">
            <a:avLst/>
          </a:prstGeom>
        </p:spPr>
      </p:pic>
      <p:sp>
        <p:nvSpPr>
          <p:cNvPr id="11" name="AutoShape 8" descr="data:image/png;base64,iVBORw0KGgoAAAANSUhEUgAAB64AAAPWCAYAAABQrrZcAAAgAElEQVR4Xuzdd7RVZd4n+IdLkqRYiCIqYBnKACZU1FJRQKkylGWZS0XErO+anuk1nWbWzDvdM2u6e3r16ume16yYqspYWmUsVNQyBygBMeccMCcyzPo977tvn3s4555zE+dy7+dZqxbC2eHZn73PqT+++/d7+qxdu3ZtMggQIECAAAECBAgQIECAAAECBAgQIECAAAECBAgQIECAQIME+giuGyTvtAQIECBAgAABAgQIECBAgAABAgQIECBAgAABAgQIECCQBQTXHgQCBAgQIECAAAECBAgQIECAAAECBAgQIECAAAECBAgQaKiA4Lqh/E5OgAABAgQIECBAgAABAgQIECBAgAABAgQIECBAgAABAoJrzwABAgQIECBAgAABAgQIECBAgAABAgQIECBAgAABAgQINFRAcN1QficnQIAAAQIECBAgQIAAAQIECBAgQIAAAQIECBAgQIAAAcG1Z4AAAQIECBAgQIAAAQIECBAgQIAAAQIECBAgQIAAAQIEGioguG4ov5MTIECAAAECBAgQIECAAAECBAgQIECAAAECBAgQIECAgODaM0CAAAECBAgQIECAAAECBAgQIECAAAECBAgQIECAAAECDRUQXDeU38kJECBAgAABAgQIECBAgAABAgQIECBAgAABAgQIECBAQHDtGSBAgAABAgQIECBAgAABAgQIECBAgAABAgQIECBAgACBhgoIrhvK7+QECBAgQIAAAQIECBAgQIAAAQIECBAgQIAAAQIECBAgILj2DBAgQIAAAQIECBAgQIAAAQIECBAgQIAAAQIECBAgQIBAQwUE1w3ld3ICBAgQIECAAAECBAgQIECAAAECBAgQIECAAAECBAgQEFx7BggQIECAAAECBAgQIECAAAECBAgQIECAAAECBAgQIECgoQKC64byOzkBAgQIECBAgAABAgQIECBAgAABAgQIECBAgAABAgQICK49AwQIECBAgAABAgQIECBAgAABAgQIECBAgAABAgQIECDQUAHBdUP5nZwAAQIECBAgQIAAAQIECBAgQIAAAQIECBAgQIAAAQIEBNeeAQIECBAgQIAAAQIECBAgQIAAAQIECBAgQIAAAQIECBBoqIDguqH8Tk6AAAECBAgQIECAAAECBAgQIECAAAECBAgQIECAAAECgmvPAAECBAgQIECAAAECBAgQIECAAAECBAgQIECAAAECBAg0VEBw3VB+JydAgAABAgQIECBAgAABAgQIECBAgAABAgQIECBAgAABwbVngAABAgQIECBAgAABAgQIECBAgAABAgQIECBAgAABAgQaKiC4bii/kxMgQIAAAQIECBAgQIAAAQIECBAgQIAAAQIECBAgQICA4NozQIAAAQIECBAgQIAAAQIECBAgQIAAAQIECBAgQIAAAQINFRBcN5TfyQkQIECAAAECBAgQIECAAAECBAgQIECAAAECBAgQIEBAcO0ZIECAAAECBAgQIECAAAECBAgQIECAAAECBAgQIECAAIGGCgiuG8rv5AQIECBAgAABAgQIECBAgAABAgQIECBAgAABAgQIECAguPYMECBAgAABAgQIECBAgAABAgQIECBAgAABAgQIECBAgEBDBQTXDeV3cgIECBAgQIAAAQIECBAgQIAAAQIECBAgQIAAAQIECBAQXHsGCBAgQIAAAQIECBAgQIAAAQIECBAgQIAAAQIECBAgQKChAoLrhvI7OQECBAgQIECAAAECBAgQIECAAAECBAgQIECAAAECBAgIrj0DBAgQIECAAAECBAgQIECAAAECBAgQIECAAAECBAgQINBQAcF1Q/mdnAABAgQIECBAgAABAgQIECBAgAABAgQIECBAgAABAgQE154BAgQIECBAgAABAgQIECBAgAABAgQIECBAgAABAgQIEGiogOC6ofxOToAAAQIECBAgQIAAAQIECBAgQIAAAQIECBAgQIAAAQKCa88AAQIECBAgQIAAAQIECBAgQIAAAQIECBAgQIAAAQIECDRUQHDdUH4nJ0CAAAECBAgQIECAAAECBAgQIECAAAECBAgQIECAAAHBtWeAAAECBAgQIECAAAECBAgQIECAAAECBAgQIECAAAECBBoqILhuKL+TEyBAgAABAgQIECBAgAABAgQIECBAgAABAgQIECBAgIDg2jNAgAABAgQIECBAgAABAgQIECBAgAABAgQIECBAgAABAg0VEFw3lN/JCRAgQIAAAQIECBAgQIAAAQIECBAgQIAAAQIECBAgQEBw7RkgQIAAAQIECBAgQIAAAQIECBAgQIAAAQIECBAgQIAAgYYKCK4byu/kBAgQIECAAAECBAgQIECAAAECBAgQIECAAAECBAgQICC49gwQIECAAAECBAgQIECAAAECBAgQIECAAAECBAgQIECAQEMFBNcN5XdyAgQIECBAgAABAgQIECBAgAABAgQIECBAgAABAgQIEBBcewYIECBAgAABAgQIECBAgAABAgQIECBAgAABAgQIECBAoKECguuG8js5AQIECBAgQIAAAQIECBAgQIAAAQIECBAgQIAAAQIECAiuPQMECBAgQIAAAQIECBAgQIAAAQIECBAgQIAAAQIECBAg0FABwXVD+Z2cAAECBAgQIECAAAECBAgQIECAAAECBAgQIECAAAECBATXngECDRBYuXJlWrVqVRo0aFADzu6UBKoLLF26NPXr1y/1798fEwECBAgQIECAAAECBAgQIECAAAECBAgQIEBgvQkIrtcbtRMR+EeBBQsWpFtvvTVFeL399tun008/XYDt4Wi4wOrVq9Mf//jHNH/+/DyX6dOnp0MPPTT16dOn4XMzAQIECBAgQIAAAQIECBAgQIAAAQIECBAgQKDnC/SI4Hrt2rXpd7/7XXrhhRfyHRs2bFi64IIL0mabbVbzDkZYc/3116eXX345b7vzzjunGTNmpL59+9bc95VXXknXXnttWrNmTd728MMPT9OmTWve75tvvkkXX3xx+vrrr/O/jRs3Ls2aNStttNFGNY/d1g1++OGH9Nxzz6VFixalzz//PC1btiwfIq5j+PDhOSA94IAD0qhRowRRbcXtxO3jvsyePTu98847+agRCsbztuuuu3biWRp/qPhOfvbZZ+mZZ57J3634DsR3LcbgwYPTFltskSZOnJh23333NHDgwMZPuJvP4Pe//31auHBhp88yXpqYMGFCPu57772Xrrrqqubfjk033TRddNFFaeONN+708zogAQIECBAgQIAAAQIECBAgQIAAAQIECBAgQKBcoEcE13FRjz/+eLrzzjvz9TU1NaWZM2emnXbaqeYdj0DtkksuaQ6XI+S98MILc9hbazz00EPpL3/5S9Vzro/gOoLQu+++O4fWERbWGltttVU68cQT05ZbbllrU593gUB5cN2WZ7ULptMlh/z4449zRfmHH35Y85mMdtRR1Tt58mStqVu5G40IrkeOHJlfABo6dGiXPCcOSoAAAQIECBAgQIAAAQIECBAgQIAAAQIECBAoFegxwfWbb76Zrr766rxucIzy6udqt728arreILG8ynuTTTbJ1YmlgXdXB9fvvvturjSP87RlRFh4wgknpD322KMtu9m2kwRefPHF3JI5quT32WefdOyxx1as8C9/fqI6+dRTT+2kWXT+YeI78eyzz+YXSKINelvG6NGj88sm9bww0pbj9pRt10dwHRXx9957b3ryySfzGtfHH398rog3CBAgQIAAAQIECBAgQIAAAQIECBAgQIAAAQLrQ6DHBNfffvttbsv91VdfZbd6W37fdddd6bHHHmthPXXq1Ly+a2vj+++/T5deemlasmRJ3myHHXbIwVuEwsXoyuA6Wk1Hm/Iff/yx+XxRGbnffvvlQDra+8Zcvvvuu/T222+nhx9+OH3yySfN20YL8VNOOSXttttu6+M5c452CGxowXWs3X3zzTc3twSPS45nct99983dD6L1dLxYEi2po0NAvGxS2iVg8803T2eeeWYaMWJEO7TsUhpux3IEZ599dhozZgwYAgQIECBAgAABAgQIECBAgAABAgQIECBAgMAGIdBjguvytarraXNb3ra5uGOVQujyu/nBBx+kK6+8Mi1dujR/dNBBB6Wjjz66xWZdFVxHe/Mrrrgir2UdI9ZJjsrI4447rup6wbEO96OPPprmzJnTHCzGGuDnnnuuKtdu+lXdkILr8hcp4pk85JBD8prvpS9zlFJHS/Ebb7yxxQsV8dLFSSedVNca8930tjVsWoLrhtE7MQECBAgQIECAAAECBAgQIECAAAECBAgQINAJAj0muA6LBx98MN1///2ZZeDAgbnicOzYsVWZogL58ssvzy2bS8ewYcPy2q4R7FYbUV36hz/8IX8cId2MGTPSrrvu2mLzrgiuo0L1nnvuySF0MSZOnJjb+kYVdWuj0r71tlTvhGfNIdoosKEE19EW/LrrrkuvvfZa8/fhsMMOS9G5IL4brY3oGBD7RleAGNGq/+STT9bGvo3PSmwuuG4Hml0IECBAgAABAgQIECBAgAABAgQIECBAgACBbiPQo4Lr8vWqYx3nWEO42oh2xbfeemv+ONoUR2gWYXaEbbGWcGtttGON4meeeSbvWy3o7orgOqqsI2wv1rWOeZ933nl5DvWM8v1jbeGouh48eHA9u9tmPQpsKMH1Sy+9lK6//voUVf0xdtlll3T66afXfJGioIxq7dmzZ6fogBBju+22S7Nmzapaqb0eb8EGdSrB9QZ1u0yWAAECBAgQIECAAAECBAgQIECAAAECBAgQKBPoUcF1tNCOda6LUHfPPffM6zhXGlF9HG2Ko3I6Rmw7YMCA5jB60qRJufV2pbF8+fIctBVVouPGjctBW6wrWzq6IriOSuu77767+TRHHXVUOvjgg+t+sMuvu1+/fumss87KYWG1EftEoP/kk0+m119/Pa8jHv8WAf8mm2yStt9++9wqfdSoUa1W2JZ7/Pa3v82VtVGxG/chjh/nibbvcexYE3nvvfdO+++/fxoyZEibrrEz5lvphLGm+VNPPZUirC11iLmOHz8+/fznP8/zbm2UBozDhw9PF110UXas1rq+2rGKavl58+blFzCK9aKjRfcRRxxR06t0ffd4aSO6BkTo3JYR9yquZ/HixXm3aAsenQ623Xbbug8T844XQZ599tmKxyg/R5hdeOGFNVvcly8fEB0Uzj///Lz+e7Xv9cKFC/P9LX8O6723pV0finWmt9566/x8P/TQQymen7jen/3sZ+m0006r2tq/brySDTsaXNf7okTpNZY+v/F9eOKJJ9KiRYvyb3BcZ3SBiN+F+I2KF4FKu0IUvysPP/xwrtaP6vviGdpyyy3T5MmT8/NYq5NEqVW8PBEvQjz22GN5DfXiZYh4MSeeyfidit/reN4NAgQIECBAgAABAgQIECBAgAABAgQIECBAoHsJ9KjgujxQHjNmTA7RygPluAXff/99uvTSS3OQFCOqs2MUFditVSKXB+TVQu7ODq4j4L322mtzeByjnpbmlR630krz4tqrVaZHGHXHHXekV199tTkYrXTMetbZLveI4DVaud9yyy3NLxtUOnbcv2OOOSbttddeNVtPd+Z8S+cSAViEqxHKFQFxNYd99903xQsF0a6+0ujs4Lq8ij6C0nPOOScNGjSo6q9NhISxTvpHH32Ut6lnTfhKB4vvwiWXXJLizxjtrZaOkPHqq69Oq1atyscpb2Ef7uFWvDBRqyNCHKPcJe5LvIxS3r48jhnB+2233da8Zn21e3vAAQfklwKqrdtdHlxH5Xl0Zoj5l45qL7t05P8eGhVcR8eH+E2JALq170b8ps6cOTO/cBC/1fF9ihcF6t2nls0XX3yRl294//33W910m222SfHSzIgRI2od0ucECBAgQIAAAQIECBAgQIAAAQIECBAgQIDAehToUcF1uJVWkUaVboQqUfFXPkqDsmK72KZY87qolozwu3yUtyQvKofLt+vs4Lr8eDvssEMOgqqFaNWeowjro3K7CAmjmrR8fe7Y94MPPsjrDxcV7PU8l1HVGHOqFJqWz3/HHXfM5ygqLVs7flRdnnTSSa2ufdzZ8y3mE6FsvDBQhLz1OEQVeoSWlRyqBdcR5t10003ZJEYEet99911zsBf3ubSle1SkHnjggfnz0u4B9VQ9R7eAq666Kle7x4hK1KOPPrqeS2uxTfl3ob1rpn/77be5W0K8eBCj/NkuD8irhdClkysNu6tVlIfd3Llz0wMPPNBqgFp63KgCjmex0r0tDa7jxYUIRys9Nz0luB46dGjaYostcnVzPeOnP/1pXsM8nteiY0Wt/Vr7TSn2jSrr+I7W81sS+0SHgzPOOCPFSx4GAQIECBAgQIAAAQIECBAgQIAAAQIECBAg0D0EelxwXV6ZGe2PK4WypQFTUSUarYWjBXiEIDF+9atf5WCwfETL37/85S/5n1sLxzs7uH7vvfdy2Fi0v22tnXlHH68ICqMiN6pWY0SV6sSJE9Nhhx3W3Ao7vKLF7+23394cbsd2EYBWciv3KOYYFZhTpkzJ9ymCsLi+qPAO4y+//LL5UiK0jbbmUTFZPrpivnGOmEsEYm+99VbzKbfaaqtcUR3hYwTqhcOf//znFvONNudR4Vve6rhacF1+TfW2bo79yteZrtUuvPT5r6ddfLXnqfS7EOFwvLSw0047tfnxK+8mUF4BXt5OvFaFeHmYX237aE8elb9F1W90MfjlL3+Zdt999/xCSLV7O23atPxdKK/eLnUtRYhnIF5miOc7RrQtj/bZbX3ppDXYRlRcF/Mpfh/iuYtW+fEsRAX0I488kubPn9/sG9uFQbyQEf8dL68ceuih+Tsd+8QzHxXqjz/+ePNLFbFddMSI71OlES/ixAtH8fJDjLCO38b4TYm28HFv43csXmoq7RwRLyXF70lrnQna/CDbgQABAgQIECBAgAABAgQIECBAgAABAgQIEGi3QI8LrmNt2qJqOlQqVZKWh2SlVaKlFdsTJkzI69CWhlMRgvzud79LL7zwQkZvraV4ZwfXL774Yrr++uubQ6D2VrfW87Tce++9OXSKEdcfId3UqVMrtuouD46qmVQKrqOaMiofSyuJi/ktXbo03XzzzTmULUZUh0eb6PIwuCvmG+eMAC2eiSLYjPD++OOPr7jubsw3Qu6ikrRa5XNXBNcR2l122WXNLxq01i48nv94QaOokq2ntXi1ZyZC3wgaY7TWpaCeZ67UpVIb/NJwvlZIXr4UQKWXPCo9t0Ur6/L5lt/beGEl2rHHs146KgXX8TsSwWulJQvqcal3m0YF1/HdjSrqai8sRHAdSzDE+tPFiN+U+D2JFwAqrTf9xhtvpGuuuaY5vK7WXSJeLLjhhhuafyPC+MQTT8zrzZeP8ur61l6yqdfcdgQIECBAgAABAgQIECBAgAABAgQIECBAgEDnCfS44DoqZKMqOaqTY1QKPKL6Lta3jqq/8mrT0tbHlao0ywOxPffcM51yyikV70hnB9cRlkdIU4yuCq7L1wqvJ9gsDfyrBZjlHtFGOdYgb22t2ajajPsZf8aoVOHeVfP94Ycfchj86aef5nNHpXXMN+ZQbURb6CuvvDLFvjEqBaZdEVzHuUpD5NbahZe/3FGrOru1n5vSa4n2yxdddFFew7g9Y86cObltd4xKz1B5ON9ax4HS73GlivIIMWPt9qeffrr5fLNmzcpV9NVGeceDSt+/8uC6njbX7bGqtE+jgutav0PlL0rE3GuthR6BdLyk8/LLL+dLjSrueLaigrp0xH2O5Qxi+xjVKuGLfeL/H0q7anRFy/bOup+OQ4AAAQIECBAgQIAAAQIECBAgQIAAAQIEeptAjwuu4waWBngRol144YUtwrTSduLl4XTpWrqVAq9YfziCyajAjFGtnXh8tqEG1xE0RQvwFStW5GuM0Ki1QC+2KQ/VY33nqDQtHW1pfV26X6zHfffddzf/U7l5V823fP3mqJrdZ599Wv2NKK/Ij+AyAtFY77gYXRVcl67bHueqFkhHFfmdd96Zp1PPetitXXC911LPD2tp6Fvt5YfS73Zr3Q5KX6SotF171swu79RQ6aWY8hbsUcEd7bDXx2hEcF1vlX3p/QiLer5LpZbRzjsq3EvXpC5vBx/t188///x1wu1y+9Lnv7WlHtbHPXMOAgQIECBAgAABAgQIECBAgAABAgQIECBA4L8L9Mjg+rnnnsutaWNUCp9Lw6899tgjV0wX7cDLK/3KqwkXLFiQ/vCHP+RjRxgZFbhjx46t+ExtqMF1e74gXRlcl1cIt1blXu/c65lvadjWloArWrovXrw4TyX2iyrQ0jbR9Ya9bQ3642WKeKkiXq6IUamatPz5rqeavjXTeq+lnvtST3BdGs5XW5v7xx9/zOuzR/V7jErLBZS+lBDf/Wg/v9tuu9WcZmlVeLwUE1XAUWlejHquoeZJ2rlBdw6u2+NSa5/y7hflv+XVGN99993cxSE6NcSo9JJNO2+B3QgQIECAAAECBAgQIECAAAECBAgQIECAAIEOCPTI4Lq1qujyUKtS5V9pRV55VWVp6F2plXjpvRBcd07Fdfk9q1TF3NbvQK3gujzgba26t63nrjfsbWtwHfMoXeu7UjVstMmPNeDj2DFqtXmudW31Xkut48TntYLK2Kb8WahUVR5rjEcwGRXS1SrKS8/VlpcSSl9cqeRbzzXUY9GebXpbcF3eur217helnlFtf/HFF3fad6A998o+BAgQIECAAAECBAgQIECAAAECBAgQIECAwLoCPTK4Lg+3omX1aaedlquqS8OOYcOGpQsuuCBFi9nSUW2b8rWUd9555zRjxozUt2/fis9WTwmuI8SN1uF/+9vfsl+sNVysKVvtS9WZrcLLWzTXWpe2M+bblWvh1hv2tie4rrUOc2mb/HrbPLf2w9mZa1zXs056zKU0nK9UMV4aHlerKC+dd3v/j0FwXXkt8kqe7Qn0a+1T/vJJe+9jR1/eaO957UeAAAECBAgQIECAAAECBAgQIECAAAECBAi0FOiRwXX52qel1bKtVVMXNKXBd2kb4fJKvV/84hdpypQpVZ+pzg6uowX19ddfn+L6YnR14LJmzZocVkegWKzpXe8XqDOD6zhnadAYa25Hi+aNN964xXQ6c77lwXXpyw/1GlTbriuD6wj5Z8+enaKldozSkL/8e1HrBYB6rrO0A0FHg/BSl2ovlcScSiuqy89Zft+qrfMtuF737tb7okStQLnSc9MV+wiu6/mG2oYAAQIECBAgQIAAAQIECBAgQIAAAQIECGw4Aj0yuA7+0oB60KBB6ZxzzklbbrllDn5ffvnlfIdaC35LA7lJkyal4447LpWui1ttfd3SW9/ZwXV5NW0xr6543KJq+bbbbkvz589vcfgICqNCfYsttmjx71999VV66623mv9tfQfXnT3f8gB09913z+sgd8boyuA65vfoo4+mu+++O0+1NNgtXxP4qKOOSgcffHCHLumhhx5Kf/nLX/Ixmpqa0syZM9NOO+3U5mOWV9VXezkhDly+lnfp9zjWtY71rePlk9aCdMH1urdIcN3mx9YOBAgQIECAAAECBAgQIECAAAECBAgQIECAQCcK9Njg+t13383r3EZ77xi//e1vc/XpJZdckqJyulbwXNpSuajYfvrpp5tDuuHDh6cLL7wwxZ/VRmcH1+UV3+Xrb9f7XESAGRW5UaEcIwL9UaNGtdg9Ask5c+Y0V3dvtdVW6fjjj09hEVXo5aPWmtGxfb3BWPmxy1u0V6oU7uz5bqitwsPuk08+yetY//DDD5myCHZLX7wYPHhwOvfcc/P97MgoPWbpudp6zGg/H+sOxwsQMWo926UVvNttt12aNWtWXs+69IWV1irK6315oK3X0Z7K4raeo9r2vW2N63p+czrL1nEIECBAgAABAgQIECBAgAABAgQIECBAgACBrhfoscF1eXXp1KlT09ixY9O1116bA9uRI0fm9a2HDh1aUfnzzz9Pl156afruu+/SkCFD0nnnnZfmzp2bFi5cWFewFht1dnBdXpXaWjvl1h6d5557Lt16663Nm5xwwglpn332af57hIiXXXZZCoMY2267ba6kjcr1aqOeEKm9wXX5muUxnwgqBw4cmKfTFfONCu7S6vwxY8aks88+O1fxdnTUG5q216t87kWA+8ADD6THHnssT7807O3I9ZR+Tzpy3HiR4uqrr06rVq3K0znooIPS0UcfXXVqpd0HihA+ugC0p6NCe79HlSYnuK58y9rjUmuf8pcmyn/HOvJc25cAAQIECBAgQIAAAQIECBAgQIAAAQIECBBY/wI9NrguD++i1XO0uI7wOca+++6b239Xqh6Oz8tD4qg2jrbZsb5ujAjCp0+f3uod6+zgOk5WGubE3OMa4lrqHeXrHEf4G4FshPrFKA+Eolp9jz32aPUUXRlcl1cQ77nnnumUU07p8vnG2t5F0NuZ4WZXB9cBM2/evPxyQtzvCNvjHkZL72ilHeNXv/pVOvDAA+t9bKpuF9+zuJ7FixfnbaLqOZ6neLmg3hFzjNb8zz77bN6lVjeE4vtZupZ3XE+0KC9eNqlVUV768ka0OJ8xY0baZZdd6p1y1e1qha0dPkErB+htFdflL03U+k3vSnvHJkCAAAECBAgQIECAAAECBAgQIECAAAECBDou0GOD66ApXX93m222yaFarMMcgW+sV7zbbru1KlgaQkXwHVWe0cq43rV8uyK4Ll3DNyYfLbwjKIyq8HpGhD3RRjrmFmPrrbfO63+XVlPXE0KXn6uefdpbQVy6ZnOct7yysp5zt2e+pQF+PDNx3r333rsmc2ngXalSe30E1+X3+Wc/+1mK9vnRAr3oIFDeHr7mhVXZ4KWXXsqVzkXr+QiAY43zvn371nXI999/P1dbR2V9jNZafJcesPS5iNbi48ePT3/6029/G9sAACAASURBVJ9yWF+rorx8vfjYN34T6p1ztQsTXFeWaY9LrX3K2/lvsskmuTNGvKBkECBAgAABAgQIECBAgAABAgQIECBAgAABAhueQI8OrkvbD0fYHCPCtXqrZ0v3j6rVqMKOCtN69++K4DpCuTvuuCPFetvFOPjgg9ORRx5ZtXq82C72veeee1IEfsU46qijUuxfOsqD4FoteMPk5ptvTgsWLGg+TASXEyZMaHHcco96QvdYpznWKv/www/zsSqFrl013/IW5PXMN1rLx4sBn332WZ5vVKpHdXhpZf/6CK7LK+tLb0St9aPb+jMW34vrrrsuvfbaa3nXuNbDDjssdyWo1tGgOMfSpUtz+/6ik0F8T08++eSaFf6xf+lLHNHyP4LL4jmp9FyXXlfMubRiOwLruE+1XmYJ16gM/8lPfpLX4S4ftcLWttq2ZfveVnEdNuUvtcSLJdGFotYLCB988EF655130v77719z27bcA9sSIECAAAECBAgQIECAAAECBAgQIECAAAEC7Rfo0cH1119/nS655JIUf5aOeoO78nWyi2OUr7Fcjb8rgus41xdffJHD3PgzRoSDkydPzq3LqwU2EdhH2B3VwBE0x9h8881zhWIE8aWjvBp1xIgRuao7/iwfUfUYLakjPC4d9QTXsX20/Y427FENXz5inrfddltu0V6M2P7EE09scZ1dNd845+OPP57NIrCMMXHixDzfSs4RhsZ8n3/++bxtXNOZZ56Ztt9++xaXVm9wXb62d60q4nK/8kro4vNaLyK05+ckQsAIoIuq6XgmDznkkDRt2rSK9zbOEd0LwiLuXzHaUq1d3s6/OEatNuHFdlFRH4F78X2IlyKiZXi1NuexXawT/vDDD+euC/F9i5c+ipdi4riC68pPT3tc6tmn/EWR4qWJKVOmtLgvpbN69dVX00033ZTipZidd945nXTSSSmeGYMAAQIECBAgQIAAAQIECBAgQIAAAQIECBBorECPDq6rBVuHH354DtRqjWpVqwcddFA6+uija+2e23FffPHFzcF5vS2Qax44pVwtWBoUxj7RIjcCmwjmI4yOoC2qhqNyPALYWCu6GBHUzJw5M7dlLh/lFbTxebQSjwraXXfdNa9BHKHPokWL0lNPPZWiarZ8VFoXu9yj2CcqmaNCNuYSgXCE7FFNG+seFxW0sW0Ei9HWfPTo0S1O11XzjZOUVwTHv5XPN5zjftx9990t5lut+rPe4Lp8nfawOfTQQ3OVaISlq1atylXG1UZ5xXhsV2+3gHqewfJtouI+Ku+LIDg+j0roWHs4Kpnj/sV3KlqD/+1vf0sRHJdu29oLEtXmE8/1nXfe2eLjel9MqdSBIF42iPlG6L7xxhvnl0Li+Yo269GtoHgeq1WV1xO2tse2nn16Y8V1uLzxxhvpmmuuyfcpRtybePkgulDEb0XxmxIv+sRLB/EiTPEiSmwXv4OlSyXUY20bAgQIECBAgAABAgQIECBAgAABAgQIECBAoPMFenRwHVxz5sxJc+fObZaL0PWss87Ka+DWM5577rlcUVyMetfHju27MriO40fwF5WDRZVrPdcT20Tb86hajnV9q41opRvrDkdAXWuESVRvRzAUYWqMSi8HlHuUtl+vdY4In6IyMlpvVxpdMd/iPHFdEYwV7b9rzTU+j8rhmG+lQKze4DqOM2/evPz8FUFb6blj3fVYl7m1EeH/M88807xJZ63lXOmcRRvtCJKLELEeq9gmAsYIEIcPH17vLnm7WMv70ksvTVF5W4xf/epX6cADD6zrOBGch1FpmFlrx3jeo/K+UktqwXVlvfa4tGWfeGkividtee7iNys6IlTqJFHrGfA5AQIECBAgQIAAAQIECBAgQIAAAQIECBAg0PkCPT64jnA3KpOjijdGBGTnnntu3a1ho0o51iwuAtxKayxXuy1dHVzHeaPdcqx5He1vK4WbpXOLwC0C+wjc6glr4tqvv/76HA5WG1GhGlXeUYl95ZVXNgeIsb71aaed1mKN43KPqMKN8DXaa1eq2i7OGQF3tOeOY7a2ZnJnz7f0muPlgFtuuSW9/PLLrToXHlGxW61te1uC60rt0ot51RNcl67THnbRJjwqwbtyfPrpp7nyOqqTaz2T4RVV5NHqvlK7+FrzLK9Kb09Fefw2xLrVUVG9fPnyVk8Zc4z1u8tbhBc7tSVsrXVtbf28t1ZcF07xvN144401XzCJ70G0CI+Xd7QIb+tTZnsCBAgQIECAAAECBAgQIECAAAECBAgQINB1Aj0+uC6vyJw0aVIObusdsYbz7NmzcyvoGGPGjMnrPUeYWmusj+A65hDhYFQDR2VtBKuxpnfRgjnmGe2kI6iJFtObbrpprWm3+DyOEy3BH3vssRSBZFQ0RvATx4zgOdqmx3+Xr8cc57noootyu+VilHsUwWuEhbEu9BNPPJG+/PLL5nPEMSJkjXnHCwP1jM6cb6XzLVmyJLdHj/Wj46WBsI+AOl4E2GuvvVI8X7Xm2pbgOuYQ5k8++WS+B9H+O0YEbj//+c9ziNraePvtt/N66HGMuE+xpnm0lO/q0dozGXPfYostctVyPAMDBw7s0HRKq9LjOY91qqu9NNDaieI5XLhwYV4LPn434rsfI8LqmG88i3GPW/vuC64rC7fHpT37xEsI8Vsd35Vo7x4vHMWzGL9Z8XsSnRDi92TkyJEdeubsTIAAAQIECBAgQIAAAQIECBAgQIAAAQIECHS+QI8PrjufzBHbK1AtuG7v8exXW+Dee+9NjzzySN6wK9uE156JLQgQIECAAAECBAgQIECAAAECBAgQIECAAAECBAhUFxBcezrWm4Dger1R5xOVVsG3ZW329TtLZyNAgAABAgQIECBAgAABAgQIECBAgAABAgQIECCQkuDaU7DeBATX6406n2jBggXppptuyuu7Dx8+PF144YX5T4MAAQIECBAgQIAAAQIECBAgQIAAAQIECBAgQIBAdxMQXHe3O9KD5yO4Xn8394svvshrW8efMfbdd9+8tntUXhsECBAgQIAAAQIECBAgQIAAAQIECBAgQIAAAQIEupuA4Lq73ZEePB/Bddfd3JUrV+bW4KtWrUovv/xyevTRR9PXX3+dTzhkyJB0zjnnpNGjR3fdBByZAAECBAgQIECAAAECBAgQIECAAAECBAgQIECAQAcEBNcdwLNr2wQE123zasvWL7zwQrrhhhvW2SUqrKdPn56mTJnSlsPZlgABAgQIECBAgAABAgQIECBAgAABAgQIECBAgMB6FRBcr1fu3n0ywXXX3f9KwXWE1pMnT87Bdd++fbvu5I5MgAABAgQIECBAgAABAgQIECBAgAABAgQIECBAoIMCgusOAtq9fgHBdf1Wbd3ylVdeSbfcckv64YcfUlNTUxo3blyaOnVq2m677axr3VZM2xMgQIAAAQIECBAgQIAAAQIECBAgQIAAAQIECKx3AcH1eid3QgIECBAgQIAAAQIECBAgQIAAAQIECBAgQIAAAQIECBAoFRBcex4IECBAgAABAgQIECBAgAABAgQIECBAgAABAgQIECBAoKECguuG8js5AQIECBAgQIAAAQIECBAgQIAAAQIECBAgQIAAAQIECAiuPQMECBAgQIAAAQIECBAgQIAAAQIECBAgQIAAAQIECBAg0FABwXVD+Z2cAAECBAgQIECAAAECBAgQIECAAAECBAgQIECAAAECBATXngECBAgQIECAAAECBAgQIECAAAECBAgQIECAAAECBAgQaKiA4Lqh/E5OgAABAgQIECBAgAABAgQIECBAgAABAgQIECBAgAABAoJrzwABAgQIECBAgAABAgQIECBAgAABAgQIECBAgAABAgQINFRAcN1QficnQIAAAQIECBAgQIAAAQIECBAgQIAAAQIECBAgQIAAAcG1Z4AAAQIECBAgQIAAAQIECBAgQIAAAQIECBAgQIAAAQIEGioguG4ov5MTIECAAAECBAgQIECAAAECBAgQIECAAAECBAgQIECAgODaM0CAAAECBAgQIECAAAECBAgQIECAAAECBAgQIECAAAECDRUQXDeU38kJECBAgAABAgQIECBAgAABAgQIECBAgAABAgQIECBAQHDtGSBAgAABAgQIECBAgAABAgQIECBAgAABAgQIECBAgACBhgoIrhvK7+QECBAgQIAAAQIECBAgQIAAAQIECBAgQIAAAQIECBAgILj2DBAgQIAAAQIECBAgQIAAAQIECBAgQIAAAQIECBAgQIBAQwUE1w3ld3ICBAgQIECAAAECBAgQIECAAAECBAgQIECAAAECBAgQEFx7BggQIECAAAECBAgQIECAAAECBAgQIECAAAECBAgQIECgoQKC64byOzkBAgQIECBAgAABAgQIECBAgAABAgQIECBAgAABAgQICK49AwQIECBAgAABAgQIECBAgAABAgQIECBAgAABAgQIECDQUAHBdUP5nZwAAQIECBAgQIAAAQIECBAgQIAAAQIECBAgQIAAAQIEBNeeAQIECBAgQIAAAQIECBAgQIAAAQIECBAgQIAAAQIECBBoqIDguqH8Tk6AAAECBAgQIECAAAECBAgQIECAAAECBAgQIECAAAECgmvPAAECBAgQIECAAAECBAgQIECAAAECBAgQIECAAAECBAg0VEBw3VB+JydAgAABAgQIECBAgAABAgQIECBAgAABAgQIECBAgAABwbVngAABAgQIECBAgAABAgQIECBAgAABAgQIECBAgAABAgQaKiC4bii/kxMgQIAAAQIECBAgQIAAAQIECBAgQIAAAQIECBAgQICA4NozQIAAAQIECBAgQIAAAQIECBAgQIAAAQIECBAgQIAAAQINFRBcN5TfyQkQIECAAAECBAgQIECAAAECBAgQIECAAAECBAgQIEBAcO0ZIECAAAECBAgQIECAAAECBAgQIECAAAECBAgQIECAAIGGCgiuG8rv5AQIECBAgAABAgQIECBAgAABAgQIECBAgAABAgQIECAguPYMECBAgAABAgQIECBAgAABAgQIECBAgAABAgQIECBAgEBDBQTXDeV3cgIECBAgQIAAAQIECBAgQIAAAQIECBAgQIAAAQIECBAQXHsGCBAgQIAAAQIECBAgQIAAAQIECBAgQIAAAQIECBAgQKChAoLrhvI7OQECBAgQIECAAAECBAgQIECAAAECBAgQIECAAAEC7RFYtmxZmj17dnrnnXfS6aefniZMmNCew9inmwj02OD622+/TYsXL05PP/102n333dPUqVOrkq9ZsyYtWLAgPfTQQ2nJkiVp7dq1aaONNkq77LJLmj59etp0000r7vvVV1+lOXPmpJdeeinFF6NPnz5p5MiRacqUKWmPPfZITU1NLfZbvnx5uvfee9O8efPSqlWr0ujRo9NvfvObtM0223STx8E0CBAgQIAAAQIECBAgQIAAAQIECBAgQIAAAQK9R+C9995LV111Vc55ao3DDz88TZs2rcVmkSm9+eabae7cuSmOtXLlytS3b980atSodPDBB6fddtst/70Yb7zxRrrmmmvS6tWr08knn5zzpGrjlVdeSdddd13Om84888y0/fbb15pi/jzm9OWXX6bnn38+Z1JHHnlkuwPdyNAiB3vkkUfSxx9/nK+vyMP23XffNGnSpDRw4MC65tUVGwmuu0K1ccfsUcF1hNXxBYz/ffHFF/mLGaPSD0lBHj8Mf/zjH9P8+fPz9oMHD079+/dP33//ff7RGDJkSP4xGDNmTIu7FD8+8cPyww8/5B+coUOH5i/rjz/+mL+wEydOTMcdd1zzj1FxnviRiM+23HLL9Nhjj+UfwrPOOkt43bjvgDMTIECAAAECBAgQIECAAAECBAgQIECAAAECvVSgCK6j+HDYsGE546k2Jk+enA488MDmj2OfyJgWLlzYnEmV7xvFi1EJPHz48PxR5EW33HJLDpW33nrrdM4556RBgwatc8rInKKSOELx8ePHp1NPPbVFAF6+QxFWP/XUU7lYMzKzYrS3EjmO8fvf/z69/fbb+VBFHhbXXQT9m222WZoxY0YO6hsxBNeNUO+6c/aY4Pqbb75JF198cfr666/zj8oWW2yR4osTVdGtBdfF2yrxNshJJ52Udtppp7x/POi33npreuGFF9KOO+6YzjjjjBxox4gfi3jD5bXXXstvqJxwwgm5Qjt+FOJ4N998cz537BPHi/HJJ5+kyy+/PO25557p6KOPzuf46KOP0hVXXJGD7Pi3Yjz88MP5Oo466qjmc3bdI+DIBAgQIECAAAECBAgQIECAAAECBAgQIECAAIHeKVAE15HzXHTRRWmTTTapCyIC6Ntuuy0XRsa+UdW811575VwnPosM6c9//nOufN52223TzJkzmwPqyIeuvPLKXAwZRZBRuVw+Iny+6aab0oABA9LZZ5+9ToFl+falleORQUUoHueOAsz2BNeRk1177bXprbfeyiYxz8jLim7Dn376aQ7g33///bT55pun8847Lwf/63sIrte3eNeer8cE1/HWR3yBo713hMNRKR1vgcRbLtWC6wiab7zxxvzmySGHHJKOOOKIFtrRNjzC5hUrVrT4USi+/BF2xxcx3iYpRhzznnvuSY8++mhu73DKKafkkPrFF19M119/fTrttNOa2zHElynaT0Qr8nhTJkbxYxWB+LHHHtvqmz1d+2g4OgECBAgQIECAAAECBAgQIECAAAECBAgQIECgZwu0N7guCiMjqJ41a1YaN27cOlDRHThyoPgzihWjdXiM0ixpq622yhlU5FrFKA1j99tvv7ryog8++CAvV7vPPvvkrCzO0ZG1n6O7cRR4RjV4hO5tub71+cQIrtendtefq8cE15WoagXX0Q780ksvzVXZ0a57u+22a3GYqKyOt0lef/31XFUdX/YYjz/+eLrzzjvTzjvvnNsflK5NEJ/Hj1XsF20Rzj333Nx+vJ7gOt7AueGGG9Jnn32W9yvaRnT9Y+AMBAgQIECAAAECBAgQIECAAAECBAgQIECAAIHeJ9Ce4DrynMigFi9enKuloxq5Wovxp59+Ot1+++1p9OjRzZlRKEc2FV15oyo6uvKWtiB/9tlncwvyqGCOAsqRI0e2+cZ0JNAtzcdiXkUn4UqTePDBB9P999+fdthhhxxwF92LY9ti/e/77rsvF26GW1SnR7A+ffr0XNhZacTc45hRnPrdd99l26j6/vnPf54OOOCAFufoyHW2GdUOXS7Qq4Przz//PAfXMS644IIWldOFfFRkxzoDpVXbd911V16f+qCDDmrR4rvYJ95qiRYPUZFdtJUoWoVHW/BoF1HaKjyqq+NHLdpJxI/Xb37zm9w+3CBAgAABAgQIECBAgAABAgQIECBAgAABAgQIbIgCy1am9Ok3a7ps6hsN6JO22Lj6etT1nrg9wXUs93rJJZfkdaQjrC2Wja10ziKLKrr7jh07tnmzKJSMzCmC6aLVdrT2jirtDz/8sNWlcGtdX0cC3bi+WJ43QuNa1xchd7Q879evXy7kLAL8CKnnzJmT/vrXv+YAOz6LUDu2jX3i7yeffPI6dnE/rrnmmtziPLaP7eJY8fc4TuRnxx9/fHNRaUeus5ahz9e/QK8Oruv5MSreFNl9992b23nXquQu1tuOL0ux7kCx1kG0JY8vVbxZ8+STT6ao+o5q73hrJt6siXUAYq2B8iru9f9oOCMBAgQIECBAgAABAgQIECBAgAABAgQIECBAoH0C895anf7VTcvat3Mde+39077pP568UR1btr5JPVlR+RFKl5SNAsbWOugWy8bGPuVrTZeG1EUr8UphdnsusiOBbnF9kVVFoB4dhts6iqrxKPKMoDmKOCPUjtD6gQceyIF2eUX50qVLc2FohPaTJ09Ohx12WHN1day1HUvyxnVFN+So2o7Rkets6zXZvusFBNdXXZXbEhSV0eXknRVcx3GXL1+e1xeIdQFWrVqV36A55phj0vbbb5/uuOOO9MILL6Rzzjknh9oGAQIECBAgQIAAAQIECBAgQIAAAQIECBAgQGBDFdjQgusIQFsbpZ15i+Vho311tXypOFZpsPqLX/wiTZkypcVpouDxpptuym2zTznllHTLLbekJUuW5E690Ya8vaMjgW57wvzSeZYG0OVt0GO7Yuncl156Kbf+/vWvf513j7XAH3nkkRxWT506tcW63/F5tE9/5plnWnRE7sh1ttfWfl0nILhej8F1tdv4xhtvpOuuuy4deuih6/xgdeTWR+txgwABAgQIECBAgAABAgQIECBAgAABAgQIEOjeAj1x+dANLbiO4sOoAK62VnVUABfrUEch4g033JArrdsSXJeG38UTGRXIkRG99tprObyOta/HjRuXZs2alQsv2zs6Euh2NLh+880309VXX52GDh2aLrzwwooV6YsWLcrrhG+55ZYt1v5u7XorFZt25Drba2u/rhMQXDc4uI63TuLLG+0WzjjjjPTyyy+nWKQ+1kWIL3S8UbL//vunpqamNj8Fgus2k9mBAAECBAgQIECAAAECBAgQIECAAAECBAisdwHBddvJG9kqvL3BdaWK67jyKHCMdZ0jxC7yotbWza5HqyOBbmvBdXHt5XMoDdujivwPf/hDqwH8Bx98kNuCDxgwIIf/pe3WI7yPkPrVV1/N62zH2talo3R5345cZz2Otlm/AoLrBgbX8UWLPv6xXkG8OROL3d98881pzJgxaa+99kqLFy9Or7/+eop1DYq3eNbv4+FsBAgQIECAAAECBAgQIECAAAECBAgQIECAAIG2C2xoFdetLStbfvWdtcZ1cdxonR3rN0dxYwTWUegYAXZHRkcC3eL6ovo8lrjdeuutm6fyyiuv5JbdxYiw/ccff2wRUheV0a1Vjn/zzTfp4osvzmtUn3322TkbixGh96233pqX3B0xYkTaZpttmos7P/744/TRRx8lwXVHnozuvW+vDq4///zzdOmll6Y1a9ZUXVz+xhtvTM8//3wqbd9w1113pcceeyxNmjQprzFQPoq3RGLB+dZaRLz//vu52nrvvfdO06ZNy2/TrFixIn9BhwwZkt+smT17doqq7HPPPTcNHjy4ez9NZkeAAAECBAgQIECAAAECBAgQIECAAAECBAgQSCn15OA6ChEjdI1q4JkzZ+awudoosqgi/xk7dmzFTaNt9sKFC1uEsh15kDoSXEdX4Li+uM5TTz017bbbblWnUlRgt7XiugjHYz3rCy64IG222WYprC6//PL0/fffp+OPPz4XeZa2btcqvCNPxIaxb68OruPBj+A6Wg6cddZZabvttmtx1yI4vvbaa3PV8wknnJD22Wef/HlUSN95551p5513TjNmzFjnrZd42yT2GzVqVNXAuVizIL705513Xg7P40cgfrDiR6AY8UP17rvv1lwjYcN43MySAAECBAgQIECAAAECBAgQIECAAAECBAgQ6A0CPTm4jgrpyG+ic+6+++6bixyrrY397LPP5grlWms5d6fguvT6xo8fn3OrahXglYLr9q5x/eKLL+bK86iyjiLP8jW+Bdc9/5ejVwfX0ao7Kqqj7cDBBx+cjjzyyBY/LJ999lm67LLLcqgcFc+jR4/OT0TxFkj03Y/QeeTIkc1PShwzKrIj3G7txyp+qP70pz+lk08+Ob+pUrREEFz3/C+dKyRAgAABAgQIECBAgAABAgQIECBAgAABAj1d4MUP1qT/fO/yLrvM8ds0pX/+y4EdPn5r6zm3dvAoYrzuuutSVAzHcrBRcVw+vvjii3TVVVel+LO0s2+l43an4DrmV1xf/PdJJ52U9thjj4oclYLr6CQc61d/+OGHOdSPvKx0RDB+ww03pJdeeikdcMAB6de//nX+uDhWtA0vD65L99EqvMOPfbc9QK8Orku/ePHDEm0HJkyYkMPraKEQPfTjS7LLLruk008/vfltkqJa+rXXXstV1/GFjTbeEVrHFznWqY5tzjzzzLT99ttX/KG64oorcnV17BtvqSxfvjy3BdcqvNt+V0yMAAECBAgQIECAAAECBAgQIECAAAECBAgQ6GEC7Q2uI0i97bbb0vz583Nl8FFHHZUmTpyYM58oiHzrrbfS7bffnttfb7vttrml+KBBg6rqdbfgOq4vKsXnzZuXw/np06fnJXRjmdwYkYl98skn6e67786di8vXsy4qzeOaIwuLduqRv0V+9sADD6S//vWvadiwYS0KRIt7EVlZBP2HHHJIXt86ij+jE3JUuMd5Bdc97EtYcjm9PriOB/y+++7LX5D47wig4wsYbcTjS7npppvmN2W22GKLFk/Bp59+moPmaDMeP0JDhw7NX7ZYgD6+eJMnT06//OUvK7aGiIXj77333nTMMce0qNaOyu8IveNNkujb/+qrr+a3TeLH7sADD+y5T6ErI0CAAAECBAgQIECAAAECBAgQIECAAAECBAg0QKAIS6PAMILUai2/Y2pR6Hjsscc2zzL2iXA31qaOjKnSiG6+EVoPHz681avrbsF1TDZysnvuuSc98cQT+frCZsiQITlMjvW9i2uOf4uldSOgL0bsO2fOnHXyt8jRIk+LsP/EE09M0Yq8dJ877rgjPffcc83n69evX94+sri4P7EEb+lSvh1Zy7sBj5tT1hDo9cF1+MSbLxEaP/TQQ2nJkiX5yxBfmPgBijdIIryuNCK0ji9dhMvxxYgvbLQNnzJlSm6ZEF/ctow479/+9rccpMfC9xGGT506Ne2///5tPlZbzmtbAgQIECBAgAABAgQIECBAgAABAgQIECBAgEBvFCiC68h5ao3SSt9i28h23n333RTrL7/99tvNIeuoUaNyG+zIi6JgstbojsF1Meco5pw7d27uOlw4RY622Wabpf322y9XQBeV2KXXGTax3nXkXlHUGWF2rfytyOzCM1qsx9hqq63SEUcckc8dLcZHjBiRzj///LTxvhBRxAAAIABJREFUxhvnf4tC03feeSd3T47OysaGK9Cjg+sN97aYOQECBAgQIECAAAECBAgQIECAAAECBAgQIECAAAECBHqPgOC699xrV0qAAAECBAgQIECAAAECBAgQIECAAAECBAgQIECAAIFuKSC47pa3xaQIECBAgAABAgQIECBAgAABAgQIECBAgAABAgQIECDQewQE173nXrtSAgQIECBAgAABAgQIECBAgAABAgQIECBAgAABAgQIdEsBwXW3vC0mRYAAAQIECBAgQIAAAQIECBAgQIAAAQIECBAgQIAAgd4jILjuPffalRIgQIAAAQIECBAgQIAAAQIECBAgQIAAAQIECBAgQKBbCgiuu+VtMSkCBAgQIECAAAECBAgQIECAAAECBAgQIECAAAECBAj0HgHBde+5166UAAECBAgQIECAAAECBAgQIECAAAECBAgQIECAAAEC3VJAcN0tb4tJESBAgAABAgQIECBAgAABAgQIECBAgAABAgQIECBAoPcICK57z712pQQIECBAgAABAgQIECBAgAABAgQIECBAgAABAgQIEOiWAoLrbnlbTIoAAQIECBAgQIAAAQIECBAgQIAAAQIECBAgQIAAAQK9R0Bw3XvutSslQIAAAQIECBAgQIAAAQIECBAgQIAAAQIECBAgQIBAtxQQXHfL22JSBAgQIECAAAECBAgQIECAAAECBAgQIECAAAECBAgQ6D0Cguvec69dKQECBAgQIECAAAECBAgQIECAAAECBAgQIECAAAECBLqlgOC6W94WkyJAgAABAgQIECBAgAABAgQIECBAgAABAgQIECBAgEDvERBc95577UoJECBAgAABAgQIECBAgAABAgQIECBAgAABAgQIECDQLQUE193ytpgUAQIECBAgQIAAAQIECBAgQIAAAQIECBAgQIAAAQIEeo+A4Lr33GtXSoAAAQIECBAgQIAAAQIECBAgQIAAAQIECBAgQIAAgW4pILjulrfFpAgQIECAAAECBAgQIECAAAECBAgQIECAAAECBAgQINB7BATXvedeu1ICBAgQIECAAAECBAgQIECAAAECBAgQIECAAAECBAh0SwHBdbe8LSZFgAABAgQIECBAgAABAgQIECBAgAABAgQIECBAgACB3iMguO4999qVEiBAgAABAgQIECBAgAABAgQIECBAgAABAgQIECBAoFsKCK675W0xKQIECBAgQIAAAQIECBAgQIAAAQIECBAgQIAAAQIECPQeAcF177nXrpQAAQIECBAgQIAAAQIECBAgQIAAAQIECBAgQIAAAQLdUkBw3S1vi0kRIECAAAECBAgQIECAAAECBAgQIECAAAECBAgQIECg9wgIrnvPvXalBAgQIECAAAECBAgQIECAAAECBAgQIECAAAECBAgQ6JYCgutueVtMigABAgQIECBAgAABAgQIECBAgAABAgQIECBAgACB1gSWLVuWZs+end555510+umnpwkTJgDbgAUE1xvwzTN1AgQIECBAgAABAgQIECBAgAABAgQIECBAgACB9gu899576aqrrkoRgNYahx9+eJo2bVqLzdauXZvefPPNNHfu3BTHWrlyZerbt28aNWpUOvjgg9Nuu+2W/16MN954I11zzTVp9erV6eSTT0577LFH1dO+8sor6brrrktNTU3pzDPPTNtvv32rUyzmct9996WPPvoon6N///5p2223zfMeO3Zs6tOnT63LbPH5mjVr0ksvvZQeeeSR9PHHH+fri2OMHDky7bvvvmnSpElp4MCBbTpmZ24suO5MzcYfS3Dd+HtgBgQIECBAgAABAgQIECBAgAABAgQIECBAgAABAg0QKILr5cuXp2HDhrUa7E6ePDkdeOCBzbOMff74xz+mhQsXpgiNK41tttkmVwIPHz48fxxh8i233JKef/75tPXWW6dzzjknDRo0aJ1dIyCOSuIIxcePH59OPfXUFgF4+Q5x3Lvuuis99dRTeS6DBw/OoXXMMcLdCJunT5+eDj300LrD62+//Tb9/ve/T2+//XY+XQTwQ4cObT5m/Ntmm22WZsyYkYP6RgzBdSPUu+6cguuus3VkAgQIECBAgAABAgQIECBAgAABAgQIECBAgACBbixQBNcbbbRRuuiii9Imm2xS12wjKL7tttvS/PnzU+x75JFHpr322iuHxfHZa6+9lv785z+nL7/8Mlc8z5w5szmgjmroK6+8Mv3444/puOOOy5XL5WPBggXppptuSgMGDEhnn312GjNmTKvzmjdvXrr11lvzOU466aS000475YA6KqaffvrpHGrHPCMoHz16dM1rjED42muvTW+99VY2iXnuuOOOufo7xqeffpoD+Pfffz9tvvnm6bzzzsvB//oeguv1Ld615xNcd62voxMgQIAAAQIECBAgQIAAAQIECBAgQIAAAQIECHRTgfYG10Ub7wiqZ82alcaNG7fOFX7xxRe5DXn8edRRR+XW4TGiIvqee+5Jjz76aNpqq61yMD1kyJDm/UvD2P322y8de+yxrVZJR3V2hMyvv/56i/MUByyt3j7hhBPSPvvsU/NulAbhEbq35fpqHrwTNxBcdyJmNziU4Lob3ARTIECAAAECBAgQIECAAAECBAgQIECAAAECBAgQWP8C7Qmuo6I6WmgvXrw4V0tHNXK1taOj2vn222/PVc7nnntubuEd46uvvkpXXHFFrsg++uijW7Qgf/bZZ3ML8qhgjkrmWE+6tRHhbVRnf/jhh3kuUW1dPmK+0dK80jrd5duWBuHRGj3mV+36HnzwwXT//fenHXbYIVeVR5BfjEprbkfV9y677JLblm+66aYVLyuuJ44Z8/3uu+/yuaPq++c//3k64IADWpxDcL3+vzNdeUbBdVfqOjYBAgQIECBAgAABAgQIECBAgAABAgQIECBAoBcKrF22NK389JMuu/KmQYNSv807vq5ye4Lrr7/+Ol1yySUp1oCOsLZSUFxc+Oeff54uvfTStGLFilxZPXbs2GaTxx9/PLfwjmC6aLX9ww8/5CrtCKHrCZnrAY5jRkge7b1rzTeOF9d38cUX59C41vYRckfL8379+uVQvgi4I9yfM2dO+utf/9pize3YNvaJbU8++eR17OJ+XHPNNSnmHCF4bBfHir9HED5x4sR0/PHHN6/3Lbiu5wnYcLYRXG8498pMCRAgQIAAAQIECBAgQIAAAQIECBAgQIAAAQIbhMCP855JH/2bf9Zlcx2896Q0+t//1w4fvz3BdbHPwIED87rYw4cPrzqPCFYjiI59Tj/99DRhwoTmbUtD6qKVeKUwu70XGetbf/zxx+nee+/NbcTLQ99qxy2ur2/fvjlQHzWq7S8IFFXjYRRBc1x3hNoRWj/wwAM50C6vKF+6dGle+ztC+8mTJ6fDDjusubo61tq+/vrrU3jOmDEjV23HEFy39+nonvsJrrvnfTErAgQIECBAgAABAgQIECBAgAABAgQIECBAgMAGK7ChBdcRgLY2SqufX3zxxRyiRvvqCK7jz2qjNFj9xS9+kaZMmdJi0wULFuQ239E2+5RTTkm33HJLWrJkSW75HW3I2zOKtuDFvhFAx3kPOeSQFm22qx27PWF+6bFKA+jyNuixXVRQ33DDDemll17Krb9//etf591jLfBHHnkkz3Hq1Kkt1v2Oz6N9+jPPPJMOOuig3L48huC6PU9I991HcN19742ZESBAgAABAgQIECBAgAABAgQIECBAgAABAgQ2SIENLbhevnx5rgCutpZzVADHes8xXnjhhRy8RqV1W4LrSq2/owL5uuuuS6+99loOr2Pt63HjxqVZs2alWA+6PeOOO+7IoXCM77//PgfFP/nJT3IwXtqqvNqxOxpcv/nmm+nqq69OQ4cOTRdeeGHFivRFixbldcK33HLLFmt/t3a9xXrau+++ezr11FPzpoLr9jwh3XcfwXX3vTdmRoAAAQIECBAgQIAAAQIECBAgQIAAAQIECBDYIAU2tOA6QuJaIXRxI9obXFequI5jvvHGG3ld5wixozr6jDPOaHXd7LY8EHHMqGJ+6KGHchB+zjnnpNGjR7d6iNaC6+Layw9QGrZHFfkf/vCHVgP4Dz74ILcFHzBgwDrt1iO8j5D61Vdfzetsx9rWpUNw3ZYnYMPaVnC9Yd0vsyVAgAABAgQIECBAgAABAgQIECBAgAABAgQIdHuBnhxcd9Ya18VNjIroaD3+8ssv58A6gusIsDtrxPGjunnx4sUt2mxXO35xfVF9HkH31ltv3bzpK6+8klt2FyOC8R9//LFFSF1URrdWOf7NN9+kiy++OFdMn3322WnMmDH5kBF633rrrWnVqlVpxIgRaZtttklNTU35s1iv+6OPPkqC6856MrrfcQTX3e+emBEBAgQIECBAgAABAgQIECBAgAABAgQIECBAYIMW6MnB9ddff51D16gGnjlzZqvV0Z9//nm69NJL04oVK3JAW61Vd7EudWko25kPQBEm77zzzmnGjBmtBuPffvttvr64zmjJvdtuu1WdSlGB3daK6yIcj/WsL7jggrTZZpulsLr88stze/Pjjz8+7bXXXi1at2sV3plPRPc8luC6e94XsyJAgAABAgQIECBAgAABAgQIECBAgAABAgQIbLACPTm4Lq1g3nfffdNxxx1XdW3sZ599Nlco11rLuSPBdQTosU52VC/HOtZbbbXVOs9NEfpOmDAhnXbaaVXnGzuWXt/48eNzeF2tArxScN3eNa5ffPHFXHkeVdYR8pev8S243mB/DuqeuOC6biobEiBAgAABAgQIECBAgAABAgQIECBAgAABAgQI1COw7MVF6bP/8u/r2bRd22y06+5p8//pX7dr39KdWlvPubWDR8vsCIujYnjWrFm5VXb5+OKLL9JVV12V4s/DDz88TZs2reohOxJcR6vuK664IrfSPuGEE9Lee+/d4jxtbRUeOxfXF/990kknpT322KPi3CsF10uXLs3rV3/44Yc51I9wv3TEfG644Yb00ksvpQMOOCD9+te/zh8Xx4q24eXBdek+WoV3+LHvtgcQXHfbW2NiBAgQIECAAAECBAgQIECAAAECBAgQIECAAAECXSnQ3uA6gtTbbrstzZ8/P1cGH3XUUWnixIm5MnnNmjXprbfeSrfffntuf73tttvmluKDBg2qeikdCa7joEU18iabbJIrqouW5DGXp59+Ot11111p4MCB6ayzzsoVzbVGXF9Uis+bNy+H89OnT0+TJk3Kx4ixdu3a9Mknn6S77747vf766y3WuI7Pi0rzuOYIvmPt7lgzO9bEfuCBB9Jf//rXNGzYsHTeeeelkSNH5mMW9yLaqkfQf8ghh+T1rWM97DvvvDOv0R3nFVzXunsb7ueC6w333pk5AQIECBAgQIAAAQIECBAgQIAAAQIECBAgQIBABwSKsHT58uU5SI1wtdrYZZdd0rHHHtv8cewT4e7ChQtzoFppjB49OofWw4cPb3WWHQ2uo8r55ptvzlXMMQYPHpwD55hjtBCPQL21yulKk4vw+p577klPPPFEvr6wGTJkSA6Toz15cc3xb7FudgT0xYh958yZkwPq2K6YT1SHR3gdYf+JJ56YohV56T533HFHeu6555rP169fv7x9zD/uT6y7XbpOd1zb7Nmz0zvvvJNOP/30FK3QjQ1XQHC94d47MydAgAABAgQIECBAgAABAgQIECBAgAABAgQIEOiAQBFcRwBaa5RW+hbbRij77rvv5ornt99+uzlkHTVqVG6DHS22I0CuNToaXMfxo7p60aJFOSyOaugIjyMg3m677XIFc6yz3Z7x6aefprlz5+b24YVTHHezzTZL++23X66ALiqxS48fNrHe9X333Zc++uij5vnECwBRwb3pppuuM524hgULFmTPaLEeI9bsPuKII/K5o8X4iBEj0vnnn5823njj/G+C6/bc1e65j+C6e94XsyJAgAABAgQIECBAgAABAgQIECBAgAABAgQIECBAgECvERBc95pb7UIJECBAgAABAgQIECBAgAABAgQIECBAgAABAgQIECDQPQUE193zvpgVAQIECBAgQIAAAQIECBAgQIAAAQIECBAgQIAAAQIEeo2A4LrX3GoXSoAAAQIECBAgQIAAAQIECBAgQIAAAQIECBAgQIAAge4pILjunvfFrAgQIECAAAECBAgQIECAAAECBAgQIECAAAECBAgQINBrBATXveZWu1ACBAgQIECAAAECBAgQIECAAAECBAgQIECAAAECBAh0TwHBdfe8L2ZFgAABAgQIECBAgAABAgQIECBAgAABAgQIECBAgACBXiMguO41t9qFEiBAgAABAgQIECBAgAABAgQIECBAgAABAgQIECBAoHsKCK67530xKwIECBAgQIAAAQIECBAgQIAAAQIECBAgQIAAAQIECPQaAcF1r7nVLpQAAQIECBAgQIAAAQIECBAgQIAAAQIECBAgQIAAAQLdU0Bw3T3vi1kRIECAAAECBAgQIECAAAECBAgQIECAAAECBAgQIECg1wgIrnvNrXahBAgQIECAAAECBAgQIECAAAECBAgQIECAAAECBAgQ6J4CguvueV/MigABAgQIECBAgAABAgQIECBAgAABAgQIECBAgAABAr1GQHDda261CyVAgAABAgQIECBAgAABAgQIECBAgAABAgQIECBAgED3FBBcd8/7YlYECBAgQIAAAQIECBAgQIAAAQIECBAgQIAAAQIECBDoNQKC615zq10oAQIECBAgQIAAAQIECBAgQIAAAQIECBAgQIAAAQIEuqeA4Lp73hezIkCAAAECBAgQIECAAAECBAgQIECAAAECBAgQIECAQK8REFz3mlvtQgkQIECAAAECBAgQIECAAAECBAgQIECAAAECBAgQINA9BQTX3fO+mBUBAgQIECBAgAABAgQIdILA6s/uTite+V/Tmu9fSWntipT69Et9Bo1NA7b7F6nfmHNSSk21z7L6+7T0qUPTmm/mpT5DdkyD9ns49dlodMl+a9KKV/8+rXz34pRWfpVSv41T/61npgE7/6eUmgbUPr4tCBAgQIAAAQIECBAgQIAAgSS49hAQIECAAAECBAgQIECAQI8UWPHyv0wr3/4vKa1dlVKfASn1G5rS6qUprVmaUuqT+m11ehq4xzU1w+sVr/yrtPLN/5RSWlsxuF75xv+dVrz296nP4O1Svy2OSquXPJjWfPdC6rf1GWng7rN7pK2LIkCAAAECBAgQIECAAAECnS0guO5sUccjQIAAAQIECBAgQIAAgYYLrPny0bR03q9TWvl16rfVb9PA3Wb/Y/XzmhUpB9pRHd2nbxo44bLUb+uZVee7+vO5adn841Na9XXeZp2K65VfpqVPHZLWrvw6DZp0f+ozdKeUVn6Rlj45Oa1d/X0atN/cHGjHWPXxLWnl6/9nGrDr/5f6jjik4UYmQIAAAQIECBAgQIAAAQIEupOA4Lo73Q1zIUCAAAECBAgQIECAAIFOEVj5+r/7xyroSq29V/+Ylj51cFrzzfx/qrq+vvI5m1uEz09Nw3ZLa75buM7x1ny3KC19elpqivMc8HjzcZY/f2patWROGrTfA6lp4z3/Mcx+ampau2JJ2mjSX1LTsAmdcp0OQoAAAQIECBAgQIAAAQIEeoqA4Lqn3EnXQYAAAQIECBAgQIAAAQL/PThedFZa9f7s1LTpz1sEysUGy547OsX61303OzxtNGlORbmiRXjTJhNzC/AVr/0f7Q6u87He+n/TgB3/PvXf/n9xpwgQIECAAAECBAgQIECAAIEyAcG1R4IAAQIECBAgQIAAAQIEepzAynf+W1rx4j9PfQaOzMF0VEw3j39q5b3m+xdT/3F/l1t3l4/mFuEppY0m3pbWfPNcWvHKv6neKnzVd2nQpDn58+ZW4Su/zK3C1674PC2df1xqGvKzNGjSfSn1HdrjvF0QAQIECBAgQIAAAQIECBDoqIDguqOC9idAgAABAgQIECBAgACB7icQbb6fnpbWfP1Mahq2exo4/r+lpp8cnNb+8Fpa/sKFafUXD6U+/xQk9xk0ruX8S1qE99/uX6QBO/3HtPLN/1A5uE4prXz936YVr/9feS3rqMxe/eXjac3Xz6V+W5+RBo7/h5Sru7/5Ww7A+242tftZmREBAgQIECBAgAABAgQIEOgGAoLrbnATTIEAAQIECBAgQIAAAQIEOl9g7fKP0/IFM9Pqzx9MKa0pOUGf1LTxHmng7rPzn+WjtEX4oP0fzhXSrQXXcewVr/59WvnuxSmt/CqlvkNSvy1PzGH5yveuTite/pep/5hz0oDx/9D5F+mIBAgQIECAAAECBAgQIECghwgIrnvIjXQZBAgQIECAAAECBAgQINBSYPVn96Tli85Oa5d/klLToJT6Dkpp9dKU1ixNacDINHDHf5f6jT2/xU7lLcKLCunWg+vK8lHdvfSZ6fm8gyY9mPpsNNotIkCAAAECBAgQIECAAIEqAu+991666qqr0kYbbZQuuuiitMkmm7DqZQKC6152w10uAQIECBAgQIAAAQIEeoPAmq+eSMvmHZfWrvwi9R97URqw8/+TUtOAXHm98o3/kFt7pz5NaeCEy1K/rU77R5IKLcILq7YH12vS8gUz0qpP/pTP0WfAyLR88d+ltT++lc/b9ycHpYETLk99huzQG26HayRAgAABAgQIECDQ7QW++eab9PDDD6cXXnghfffdd3m+gwcPTjvuuGOaOnVq2mKLLapew/Lly9MzzzyTnn322bRkyZK0du3a1L9//7TtttumadOmpbFjx6Y+ffq0arBs2bI0e/bs9M4776RDDjkkHXHEEW0yK0LfOE69IwLis88+O40ZM6beXbp0O8F1l/JuEAcXXG8Qt8kkCRAgQIAAAQIECBAgQKAtAsvmn5BWfxJrSh+WNpr0l5RSU4vdc6j84Q2pafikNGi/h1LqOzhVahFe7NTW4HrVB9en5S+cn/pt+ZvUf8x5Keazds2y3EJ87YolafVn96amoTunQfvPTan/iLZcmm0JECBAgAABAgQIEOhkgQULFqRbb701rVy5MgfMQ4YMSU1NTTnAjhC6b9++6Ze//GU66KCD1gmgP/jgg3TdddelCL5jRBg8cODA9P3336fVq1fn7ffff/909NFH5+NUG2+//XauNo45jB49Op177rk5OK93fPjhh+nGG29MEaKXjh9//DEfM4L08uPFPE855ZS01VZb1XuaFts9+OCD6f7770+77757OvXUU9t1jNKdBNcdJtzgDyC43uBvoQsgQIAAAQIECBAgQIAAgVKBtcs/TUufOiSt/eGVNGDHf5v67/C/rwO06sPf5zbiqd+wNGi/WAM7paVPT0tpxZK6MQfs9O9T/+3+9Trbr132UVr6zLTclnzQpDlpxZv/McX5Bu7631K/Mefm7SPUXvX+NWng+H9I/cacU/c5bUiAAAECBAgQIECAQOcKvP/+++nqq69OS5cuzcH0YYcdloPnGBE8P/300+nuu+/Of4+Qd7fddmuewOeff54uv/zyHFr/7Gc/S8ccc0zabLPNmvedP39+3jfC5OnTp6cpU6ZUnHyE43/84x9zxXaMCM1nzJiRdtlllw5f7O9///u0cOHCTguXSyckuO7w7XGAMgHBtUeCAAECBAgQIECAAAECBHqUQA6Onz40xRrT1cLlVR/dmJYvPCtXWg/a74GU+vRLy+b9Jq1d+WVlizUrcivx2C7C7pT6pAE7/n3qP+5/WGf7FYv/Lq1878rcnrz/tv8sLX3ywLTm+1fyeZo23jNvX1RwV5tfj7ohLoYAAQIECBAgQIBANxa466670mOPPZa22267NGvWrFyZXDoiVH7ggQdShLTjxo3L20RVdYTaEQovXrw4twSfOXNmGjRo0DpX+vjjj6c4x4gRI9L555+fNt5443W2+fbbb9Nll12Ww/M99tgjPfHEE/nPCMprtRivRSu4riXk8+4kILjuTnfDXAgQIECAAAECBAgQIECgEwTWpKVPTk5rvno89d3iV2mjve9Yt1V4VDy/F2tM75gG7fdw6rPR6FbPW2+r8NWfz03L5h+f+m6yV9pon7tyMC647oRb6hAECBAgQIAAAQIEukignmD33XffzW28+/Xrl84777w0atSo9Mknn+Rq6xUrVuR1oiO8rjS+/vrrdMkll+Sq7Kii3nXXXdfZbN68eblV+U477ZSOPPLIdOWVV+Zt4lxFBXd7L7+e64tjr1mzJkXL9Iceeqh5ne5hw4blSu3DDz88h/UxStfiLp/T8OHD00UXXZQ22WST/FGE/m+++Wa677770kcffZTD/mLt77jOLbfcssUhtApv713uOfsJrnvOvXQlBAgQIECAAAECBAgQIPBPAivf/q9pxcv/c/5btPMe8LN/+0/h9ZqUP3v1f0tp9Y+p/9gL04Dx/1DTra7gevX3aekzv0xrfng1DZr4x9T0k4PycZcvOkur8JrCNiBAgAABAgQIEOhxAqt/SGuWvttll9Wn79DUZ9CYDh+/qLiOdZ4jgI71rctHBK4//PBD/uf4PNaqfu6553LYXGs96lhf+pZbbknvvPNOmjx5cjrwwANbHD6Off3116dXXnklnXDCCWnPPfdsruQ+6qij0sEHH9yha6wnuI5W5nEtixYtal7jO66xWKd70003TWeeeWYO7ON6Hn300RRt0j/++OMcSMfnP/3pT3PFebRajz/juqL9ebRLL3Ur1tyO9bajSj2q2IshuO7Qre4ROwuue8RtdBEECBAgQIAAAQIECBAg0FJgTVq+4My06sMb4j3/lJoGpdR3UEpFy+/UJ/UdcWjaaJ8/p9R3aE28eoLrtUvfScsXnZOaNpmYBuz0H5qPuearJ9KyeceltWuWpX5bnpjSqm/Sqk/vSk1R7b3/3JT6j6h5fhsQIECAAAECBAgQ2NAEVi+5Py17dnqXTbvvyOkwf2GBAAAgAElEQVRpo33/0uHjF2tcR6Aa4fXxxx+fw+haLbrnzJmT5s6dmyZMmJBOO+20mttXm2gEv1dccUWuRC4qrCNAjsA5wuBK7cvbctG1guuoir7nnntyGB2V0nEtY8eOzaeI6uoItF944YVsUx7st7bGdVFFHlXYUWke+8eI4Pu2225Lzz///Drt2QXXbbmzPXNbwXXPvK+uigABAgQIECBAgAABAgTSmrTqg9+llW/957zGdFq7Iq9R3WfQ2NR/zLmp/7b/Y0pNA+pyqie4bu1Aq5fMScsX/11a++NbKfVpSn1/clAaOCFale9Q1/ltRIAAAQIECBAgQGBDE9hQgutwffHFF3NVdKwxHWPo0KG5pffEiRPTmDFjUlNT0zr8tQLheu/Xvffemx555JE0fvz4dOqpp+Zq7mLN62gv3lob8nrOUWueUTkdLc+juvqMM87I7cpLR1SaR5v0CNiPOeaYdMABBzR/3Fpw/eSTT6Z4KWDnnXdOu/3/7N0JfJXlnff/71lykgMECGGHoohFZJFVNgFxX3FB0VrcEbA6z/R5+sx0ujzP9NXZ2plnZv4zbdW6d6DWqbjvuLMKCAqICgqCyB5CWAInOev/9bvCCQkk5D4hgeTkc79efdGS+7ru63rfB6t+z+93nXNOtTnTbdbN9Qc/+EFlO3SCay9vNLvvIbjO7vfL7hBAAAEEEEAAAQQQQAABBBBAAAEEEEAAAQQQQACBky7QnIJrw7GA1iqorQW4tc5OX9b2+sILL3SBrVVFp6+6AmEv4BaU23nWW7dudaF1OuC1Kmhrs71s2TKNGjVKN9xwg5fparynrnWmW55by26r7k6fZV11snRAbSG0VU9buG7X8YLr4y3YAvkHHnjAVXRbMG9fDrCL4LrerzlrBhJcZ82rZCMIIIAAAggggAACCCCAAAIIIIAAAggggAACCCCAQNMQaG7BdVrNzma2ANUCXWuRnQ6xLVy10LZt27bu1roCYS9v4fPPP3fnW3fo0EH33ntv5dw29ng/8zJ3+p661plueT548GAXntd0WUW6rfM73/mOC5rT4XZdwXUymXTnZlsb8p07d7o24VUvm4fgOpO3mf33Elxn/ztmhwgggAACCCCAAAIIIIAAAggggAACCCCAAAIIIIDASRVorsF1VSQLsT/++GO9+uqrro340KFDddNNN7mK43RoW98zrq2q+umnn9bKlSs1cuRIV1Vd9Vxta9390EMPyVp5T5kyRSNGjKjX+6sruK7r5/bQ2iqhjxdcm9fs2bO1fv16V6lu53VbC3a7otGo1q5d6xwJruv1WrN2EMF11r5aNoYAAggggAACCCCAAAIIINBQAvYvleyq+i+SGmpu5kEAAQQQQAABBBBAIBsFmkNwbcG0tQi3v89v3bp1jWdZ27tJVz/bPekzmdMttrt3764ZM2aoVatWNb5GqzK2imMLoO0cazs726702dLWNruu6+gW3XXdX/XndQXTXiqurfLcQuij93q84Dp9dnfv3r3d2dlVfWgVnskbbFn3Ely3rPfNbhFAAAEEEEAAAQQQQAABBOohsHfvXll43b59e8LrevgxBAEEEEAAAQQQQKDlCTSH4DpdSWyVvzNnzlTXrl1rfFHp++yH6Qrhbdu26ZFHHnHtr+33LKCt6bJ/lnjwwQdlYa21Gk8H1xZmWyW3VSPXFnrbP4McOHBAds62heMWHGd61RVcN8YZ19Ze/YknntDGjRv1/e9/X0OGDKm2bILrTN9iy7mf4LrlvGt2igACCCCAAAIIIIAAAgggUE8Bgut6wjEMAQQQQAABBBBAoMUKJEsWq3z1jEbbv7/Decod9PAJzW/V1r///e/d+csXX3yxLrnkkhq/qFpTxbVVa1sovGbNGvXt29dVFVsIffS1bNkyPffccyosLKw8x9rCbgt2N2zYoIkTJ+rKK6+scR9e7zseQl3Bdbry+9ChQ7rrrrt05plnVpvOjB577DFZUH/ttddq7NixlT+vreK6rKzM7W/Tpk01BtfWPvzJJ5+kVfgJfXqzczDBdXa+V3aFAAIIIIAAAggggAACCCDQgAIE1w2IyVQIIIAAAggggAACCDQhATtj+s9//rNb0QUXXKDzzz9fubm57n8nk0l9+eWXLni2KuGqZ1zbzy3MffTRR1278bPOOkuTJ09WQUGBG2vB9ooVK1xVtVUgT5o0SePGjXM/s0pkC4Mt6K6rkjpdmd2zZ09Nnz7dVV9nctUVXFtV92uvvebamdvarSq8R48e7hEWQM+ZM0fWKtx+zyrLrV16+koH13369NHdd99dGdxXPb+7S5cuuvPOO11wb56rV6/WSy+95Mzy8vI44zqTl9kC7iW4bgEvmS0igAACCCCAAAIIIIAAAgicmADB9Yn5MRoBBBBAAAEEEEAAgaYqYCHrwoUL9eabb7q233ZZ624LlUtLS10AbZe1Ap86daratm1bbSsWQs+aNcsFsemxwWDQtfi2ue38bAvErZrbWpLb9corr2jBggXycnZ1uiLa5rNQuX///hlR1hVc22QWrFtAbaFy+rxvW2t6/+3atXMV5RaeV73SAby5WQht91m4bb9u2bJFjz/+eKWLecbjcWdihpFIxP33adOmyYJvu9It2W2u+++/383D1bIECK5b1vtmtwgggAACCCCAAAIIIIAAAvUQILiuBxpDEEAAAQQQQAABBBBoRgJWUW1hsoW39t8tVLWw1SqGx48fr3POOacyeD56W1aZ/N5778mqt9NjLXy1QPbSSy9Vt27dKofs37/ftScvLi7WlClTNGLEiOMq2Tqs4ttajttZ0bfcckuN7cxrm8RLcG1jrRra1m/7KCoqcvvPz8/X4MGD3R5sP0df6dD/3XfflbUa79y5szsr3MbZVVJSorlz57qKbQu37QsBw4YNc1Xtf/rTn1zl+dVXX60JEya4+wmum9EfmEZaKsF1I8EyLQIIIIAAAggggAACCCCAQPYIEFxnz7tkJwgggAACCCCAAAIIIIAAAk1TgOC6ab4XVoUAAggggAACCCCAAAIIINCEBAium9DLYCkIIIAAAggggAACCCCAAAJZKUBwnZWvlU0hgAACCCCAAAIIIIAAAgg0pADBdUNqMhcCCCCAAAIIIIAAAggggAACxwoQXPOpQAABBBBAAAEEEEAAAQQQQKAOAYJrPiIIIIAAAggggAACCCCAAAIINK4AwXXj+jI7AggggAACCCCAAAIIIIBAFggQXGfBS2QLCCCAAAIIIIAAAggggAACTVqA4LpJvx4WhwACCCCAAAIIIIAAAggg0BQECK6bwltgDQgggAACCCCAAAIIIIAAAtksQHCdzW+XvSGAAAIIIIAAAggggAACCDSIAMF1gzAyCQIIIIAAAggggAACCCCAAAK1ChBc8+FAAAEEEEAAAQQQQAABBBBAoA4Bgms+IggggAACCCCAAAIIIIAAAgg0rgDBdeP6MjsCCCCAAAIIIIAAAggggEAWCBBcZ8FLZAsIIIAAAggggAACCCCAAAJNWoDgukm/HhaHAAIIIIAAAggggAACCCDQFAQIrpvCW2ANCCCAAAIIIIAAAggggAAC2SxAcJ3Nb5e9IYAAAggggAACCCCAAAIINIgAwXWDMDIJAggggAACCCCAAAIIIIAAArUKEFzz4UAAAQQQQAABBBBAAAEEEECgDgGCaz4iCCCAAAIIIIAAAggggAACCDSuAMF14/oyOwIIIIAAAggggAACCCCAQBYIEFxnwUtkCwgggAACCCCAAAIIIIAAAk1agOC6Sb8eFocAAggggAACCCCAAAIIINAUBAium8JbYA0IIIAAAggggAACCCCAAALZLEBwnc1vl70hgAACCCCAAAIIIIAAAgg0iADBdYMwMgkCCCCAAAIIIIAAAggggAACtQoQXPPhQAABBBBAAAEEEEAAAQQQQKAOAYJrPiIIIIAAAggggAACCCCAAAIINK4AwXXj+jI7AggggAACCCCAAAIIIIBAFggQXGfBS2QLCCCAAAIIIIAAAggggAACTVqA4LpJvx4WhwACCCCAAAIIIIAAAggg0BQECK6bwltgDQgggAACCCCAAAIIIIAAAtksQHCdzW+XvSGAAAIIIIAAAggggAACCDSIAMF1gzAyCQIIIIAAAggggAACCCCAAAK1ChBc8+FAAAEEEEAAAQQQQAABBBBAoA4Bgms+IggggAACCCCAAAIIIIAAAgg0rgDBdeP6MjsCCCCAAAIIIIAAAqdUILJ4nJIli7ytIadQ4dFvy992aOX9iV2vKrr250qWrpVSUckXlC98mkJ9/lrBXtMl+avNndy/UuWrZyi5/xMplZQ/f5ByB/5W/g7jva2BuxBoogIE1030xbAsBBBAAAEEEEAAAQQQQACBrBEguM6aV8lGEEAAAQQQQAABBBA4VqBs2VVK7F1yfJpkVEqUyt9mgMJj50k5he7+6Bc/Vmzj/yel4pIvJAXbSImIlIxI8inY4zblDnmyMrxOlW1TZOnFSh3apGCXSe7++LY/yxfMV96Il+RvP5JXhECzFSC4bravjoUjgAACCCCAAAIIIIAAAgg0EwGC62byolgmAggggAACCCCAAAKNIpA4pMiSC5Xcu0w5Z/5UobP+0T0muWe+Isuvk2J7FezxfeWe84TkD0nJaEWg/c0Dki+g3EG/V7DnnW5MbNNvFP3sR8rp/UOF+v9bxe99/e/u/pw+f6VQv19XbCFxSGUrpsiX11W5A34rBVo1ytaYFIGGFCC4bkhN5kIAAQQQQAABBBBAAAEEEEDgWAGCaz4VCCCAAAIIIIAAAgi0YIHEzpdU9slU+UKdFB41V77WfZ1G7Ku/U/TLX7j/HR79vnx53Y8oWdj94QQl9604XHU9y/2sfPU0xbc+rdzBjyvY/Rb3exaIR5ZdrmDnq5U7pOK+2Mb/rAize01XaODvWrA+W29OAgTXzeltsVYEEEAAAQQQQAABBBBAAIHmKEBw3RzfGmtGAAEEEEAAAQQQQKBBBJIqW3q5ErvfVrDXTFc9nb5cCP3tE/IXnKfw2IXHPK3so0my868DHS9V3qi57udeguvUwS8VWXqZFAgrPOqd6oF4g+yJSRBoHIF9u7+WYiVq23WYfD5f4zyEWRFAAAEEEEAAAQQQQAABBBBowQIE1y345bN1BBBAAAEEEEAAgZYtkNj9rspW3Cj5fAqPeFH+DhMqQdJtv325nVww7c8/5whWrFiRxecrWfqZck7/C4Ws3Xe6Vfjn/1s5Z/xIoX7/XPF76Vbhp/9AoQH/qfKVtyu+/fnDLcZvb9kvgN03aYFU5Bsl9ixQoni+EnvmK3VwnVuvP3+gAl0nK9h1svxtBzfpPbA4BBBAAAEEEEAAAQQQQAABBJqTAMF1c3pbrBUBBBBAAAEEEEAAgQYUsHOmEzuedSFc3vA5FskdmT1RqsiSi5Xcu1T+/MHKHfgbF2xbxXT5p/cpUfyefK3PUnjUG/KFT3fjUpFNiiy9Qhb4BbtMkoLtFN/+jHyBsPJGvKRkZJPKV92tQKfLjn1eA+6LqRCoj4AF0+mQ2n5NlW2ucxpfqz4uwA52myx/+9F13s8NCCCAAAIIIIAAAggggAACxxd46qmntGrVKl166aW6+OKL4WphAgTXLeyFs10EEEAAAQQQQAABBEwgWfKhypZfp1TioPKGPqVAl2uPgUmVb1f5yjuV2P2Ojajyc5/8bYcod/AT7teqV3L/SpWvnqHk/k+kVFK+Vmcod+DvFGg/QpEPL1IqWqS8UW/Knz+IF4HAKRWwz6pVUltIndyzQKnorhNajy+3u4Jdr1eg22QFCi88obkYjAACCCCAAAIIIIAAAidPYPPmzXrsscdUVlZ2zEPtmKCCggKNGDFC48aNU15eXo0LS6VS2rZtm9555x1t2LDBzWVj27Vrp5EjRx53bNUJV69eLQtu27Ztq5kzZ6pjx44ZQaRD30wGDR48WFOnTs1kSKPeS3DdqLxNfnKC6yb/ilggAggggAACCCCAAAINL1D+6b2Kb35Y/vajFB79nhRodcxDErteU/nqe5Qq3yH5w+5caiUiUjIihTopt+/fKXjavZ4WF137N4p9/R8K9f2Fcs78macx3IRAQwokSxZXBNV7FipRPE9KlDbk9NXnyilQsMs1CnabokDnqxrvOcyMAAIIIIAAAggggAACJyyQDq7Ly8vVunVrBQKByjkPHTqkWCzm/rf97K677lKvXr2qPTORSOiVV17Rhx9+KAuwLbDOz89XPB6XjbfLAuw77rhDPXv2rHW9No+FtmvWrHH3TJkyReeee25G+3vhhRf0+eefH7O+gwcPVu6h6v7sN/v376/rr78+o+ekb963b58eeOABF9Tfc889x9jUZ1KC6/qoZc8YguvseZfsBAEEEEAAAQQQQAABTwLJA5+qbOnlSsWKD581fecx45Ili1S2/AZ3T85p9yt09r9I/pCrvI6t/7WiX/2D5PNXjO9x63Gfa9WskRU3KJA/QLlD/6To2p+7FuJKHHQBeKjPj9252NValXvaCTchUItAskwJC6pdNfV8JUqWVHzhIpMr0FqBgjEKdJigQOEE+TucL0V3K77jBcV3PK9E0ZveZgvkK9jlqopzsTtfKQVaexvHXQgggAACCCCAAAIIIHBSBNLBtT2spvB1+/btevrpp7Vjxw716NHD3WMhtl0WVL/xxhuaN2+ecnNzdfXVV2v48OGV4ffu3bv10ksvad26da56esaMGWrfvn2N+7KK7UceeaQy7O7Tp4/uvvtu5eTknJBDXfs7kckJrk9Ej7E1CRBc87lAAAEEEEAAAQQQQKCFCUTX/Vyx9b+Sv01/hcfOk3IKjxGoPP+64yWutffRoXL5ytsV3zr7uBXbblI7K3vpFUoeXKe8Yc8o/u2Tim/9o/ztz1WgwzjFtz+nVNkWhc7+V+X0/mELexNst8EE4vuV2LPgSOvvvUsynzqnQIGCcS6kDnQY7z7bx73i+xXf+XJFiL3rTW/BuD9PgU6XVpyL3eUaKacg83UyAgEEEEAAAQQQQAABBBpUwEuwmw6VrbL4zjvvVL9+/dwaNm7c6NqMJ5NJ3XzzzRoypPpxWnbPgQMH9PDDD2vXrl0u2J4wYUKN658/f75effVVDRo0SMXFxdqzZ0+DVDF72V99QQmu6yvHuNoECK75bCCAAAIIIIAAAggg0IIEUpFNinx4oVKRzQr1/VvlfPdvj9l9qnynIh9OVOrgWoX6/rLGe+Jbn3JtxBXMV3j0O/Lnn1OjYmz9Pyn65S+Vc8b/VLDHVEWWXCx/+DSFx7wvBdooeWC1ypZeJl9eD4XHzK+xZXkLej1s1atArFiJ3e8fbv29QHZedaaXL7er/B3GH6moruUz7GnexCElit5QfPvziu96VYrv9zQs0PFiF2IHut0gX6izpzHchAACCCCAAAIIIIAAAg0r4CXYtcD6iSee0KZNm3T55ZfrwgsvdIt47rnntHTpUg0cONCdE310G+70Su3s67feeku9e/d2VdRWnV31ikQievTRR11V97Rp01yF9gcffKCJEyfqyiuvPKENe9lf+gG2T1vnqlWrXOBubc87derk9muhvN/vd7d++umnmj17do3ruvTSS3XxxRdX/sxarS9evFiLFi2SBd1WpW6t1O1sbbv36HPDaRV+Qq+72Q8muG72r5ANIIAAAggggAACCCDgXSD29b8r+sWP5Qv3UnjMe/KFTz9mcKpsmyJLLlDq4JcK9fuVcvr85Jh74tueVvmqaS5oDo9+W/62Q4+5J92S3BfqpPCYdxUvesuNCXa7UblDZrn708+y/x4e/b58ed29b4Y7W4xAKvLN4Wrqiqrq1MF1Ge/dPuvptt/2q6/1dzOew+uAxK7XXSV2fMdLUmy3p2H+gvMqKrG73ej+fHIhgAACCCCAAAIIINDcBQ7Gy/VtaVGjbaN1Tp6+07rjCc/vJdi1QNcqq+3ea665RuPGjXMtva21t1Vj13Ue9fr16zVnzhwX2NpZ1/Zr1WvDhg16/PHH1bVrV02fPt0F2PY8Oxv73nvvVdu2beu9Ty/7s8ntmU8++aRKSkpcAN+mTRvZudt2PraFzeecc47bp4XuW7ZscUF0NBrV2rVr3X19+/Z1LdQtxB8wYIBbr1WO25xWbZ6e0+ayUNx+tSDfKtjD4XDl/giu6/2qs2IgwXVWvEY2gQACCCCAAAIIIICAB4FYsSKLz1ey9DMFe81051PXfCUr7itZqECXa5Q34oVjW4V/eq/imx+Wr3XfWgLnpFy78aK5yh38hILdblI67Ca49vCuWvgtqdK1ldXUdk51qmxzxiK+NmdXBNXujOqJp+xLEYni95VwIfYLSpVt9bQP+yJIRSX2ZNfSnwsBBBBAAAEEEEAAgeYo8N7W1Zo891eNtvQLe5yj5y/76QnP7yXYteDZAli77IxrC1z37t2rBx54QBZq2++ddtpp9VqLBbhWub1s2bLKCut0hbet7fbbb1f//vX/5wIv+7Nw2oLyrVu36uyzz3Ztz1u1auX2Y783a9YsF2hbm/OrrrrKVWLbdbxW4RZmWwi9Zs0a1/7cQu90dXVRUZGrYLdg++j26QTX9foYZc0gguuseZVsBAEEEEAAAQQQQACB4wvENz+i8s/+Ur6cAuWNmltre2+bJbbxPxX94q/chFZxHTrrl4fD62TFz9b9XylxSDmn3afQwN8d8+D4llkq//ReBbtNPlxd7XdtwWkVzqe0JoHk/k8qzqgunq/kngVKRXdlDOVvO8ydTe3OqC6cKOV0yHiOxh6Q3Lukop34jueVOrTB0+N8rc86XIk9Wf52IzyN4SYEEEAAAQQQQAABBJqCQDYE19bm+pNPPtFrr70ma+c9fPhw3Xjjja562Esg7OU97N69252BbRXc6VDcxqXPvK6rDXldz/CyzuXLl7uKcGsLPnPmzGMqwtPBvQXPM2bMUJcuXdxjjxdcm9fbb78tM7TA2+auei1cuFAvv/yyC8otnE+3WSe4ruuNZvfPCa6z+/2yOwQQQAABBBBAAAEEKgQShxRZcqGSe5cq0PVG5Q2fU4dMUuUr71J8q51ZlZL8YSkQlpJRKVEqyadA4QXKO/cld1b10Vds028U3zJbeUOfclXZFVd6zj/K3/5cBTqMU3znqy7AC539r8rp/UPeVgsRSJYsrgyqEyWLpPi+jHfuLxh7pPV3wTh33npzupL7V7kA26qxkwfWeFq6L6+X+zKIVWPb+dxcCFQVqHrMgxeZ2jtmSMmSDxX9+v8psWehFC2Wr/WZNXbXsPPly1fPkH35RKmk/PmDlDvwt3w+vbwA7kEAAQQQQKAFCDS34NqqnGu7rMLYqp5vuummyrbWXgJhL685HRpbxbadf52uSrYW5NaK3J5tYbK1Ea/PVdc6rTLaKqq/+OILd+Z01fOp08+resZ31bboxwuu61pr+pzs008/vdq+Ca7rksvunxNcZ/f7ZXcIIIAAAggggAACCDiByjOpfX4XJge6XOtBJqn4lj8q9vW/KVm6VkpFJV9QvvBpyuk1Qzm9/6fkD3mYp8otiVKVr/lLxbc/IyUOSqFOCvX5sXLO+NEx7cgzm5i7m6xAskwJC6pdNfV8JUqWSMlIZsv1t1KgYIyrpvYfbv2d2QRN+2778kZ8+xxXjZ3c95GnxfpCXRToem1FS/FOl3kaw03ZLZAq36my5dcoeXD98TeaiLg/g4GOlyhv1JvV/9prf41ePV3xbc+4Lxu5yx+Wv+0g5Y14Wb7cisoau1xQvvRipQ5tUrDLJCnYRvFtf5YvmK+8ES/J335kdoOzOwQQQAABBBCoU6C5Bdfl5eXujOZ05a9tsLS01J3fbFXW5557bmWLbPtZXYFwnUDW7SwWcy2z7Yzro1tmH+9nXuZO31PXOque333bbbe5tt41XU8//bSrPr/ooot02WUV/wziJbi2+d977z2tXr3atRu31uhVL4LrTN5m9t9LcJ3975gdIoAAAggggAACCCCAAAInTyC+v6Ka2kJqC6v3Lsn82cH2riI/3frb33505nM00xGpsi2Kb3/OVWNb0O/pCrZXsMvVFSF25yskf56nYdzU8gRSkU2KfHihUuXblDvo9wr2vPMIQqJUZR9dKzuXXb4cBbtep9BZf1+la0Z1L+usEf3sR65bRqj/v7kfxr7+d0W/+LFy+vyVQv1+XTEgcUhlK6bIl9dVuQN+KwUqzkrkQgABBBBAAIHsF2huwbW9EWvV3atXL/dyLGC1FuHWsrtv37664447lJOTU/ni0qGttcSu7xnX6VDZ7/e7Ftzdu3ev9sFIt9Pu2bOnpk+fXlntncmnp67gOr0PO7P7eMH1O++8o7feekuDBw/W1KlT3RLqCq7t2XY2uJ2h3bZtW3c2eDAYdGMtxP76669FcJ3J28z+ewmus/8ds0MEEEAAAQQQQAABBBBAoPEEYsVK7H7/SFB9YFXGz7LqYWt97c6n7jBB/raDM54jKwdEd7sA27UUL5rrbYtWnd75iopzsbtcLQXbehvHXS1CIB0s+9sNVXjM+9WOeoht/E9Fv/gryZ+rUL9/Us7pf3lck/LV0xTf+rRyBz+uYPdb3L3JvcsUWXa5gp2vVu6QWe73Kub9sXJ6TVdo4O9ahDObRAABBBBAAIEKgeYeXNseioqK3PnTVnn9ve99T0OGDKl8vXYmtbXytpbeVdtn1/T+t2zZokWLFrng+ZJLLqkMoF9//XV98MEHdX5kLOydNm2a+vTpU+e9R99QV3DtteI63cJ7/PjxmjRpkntMXWdcP/roo9q6daur0rYW5BbQpy9ahWf8KlvEAILrFvGa2SQCCCCAAAIIIIAAAggg0DACqcg3lSG1VVWnDn6Z8cTWbt4C6nRQfeQc9IynajkD4vsU3/mKq8Z2IbbHduuBTldUnIvd5Top1LHleLHTYwVixYosPt8d/RA6+6ZPT5EAACAASURBVF8OH9Fw+LbKn32mYI/bKkPn4zF6Ca7trw+RpZdJgbDCo96RL696BRGvCQEEEEAAAQSyWyAbgmt7Q+lwuUePHq6y2tqJ22UV2c8995yWLVumgQMHuirkqm3Gq77ddLWyVRzbOda5ubnav3+/fv/736u4uPiYFuVVx1oLcwuXR44cqRtuuKFau3Ivn6C6guvGOuPawnoLrkOhkO6//361b9++2nIJrr28vZZ3D8F1y3vn7BgBBBBAAAEEEEAAgXoL2D+Yx+Nx9y3p2v6BvN6TM7BJCqRK11YE1a719wKlyjZnvE5f636HQ2qrqr6Q8CpjwaMGJA4pUfRGRUvxXa9J8f2eZvR3OL8ixO56I+/Ak1h23RTf/IjKP/tL+XK7KzzmPfnCp1duMLHrNZV9fIvkDyo84kV3lnxdl2sV/vn/dgF4qN8/u9srW4Wf/gOFBvynylfe7s5ur2hLfntdU/JzBBBAAAEEEMgygaW7vtQPFz7aaLsa3aWv/uO86Sc8f13B7u7du13VtQXNFhxbgJy+Nm7cqMcee0zJZNK1Eu/Xr98x67E22XaPVR5XPcf6888/16xZs5Sfn6+ZM2eqY8eav2jq9b7aIOran41bvny55syZ41qVVw3n03OuX7/etfzOy8tzLc27dOnifnS8iuv0cy2kPzq4rtqGnVbhJ/wRzqoJCK6z6nWyGQQQQAABBBBAAAEEGlcgGo26s6nsG9Ppb5k37hOZ/WQLJPd/4s6mrgirF0jRooyX4G875EhFdeFEKacw4zkY4F0gset1xXfYudgvS7Hdngb624+saCfe7Ub5WmXebtDTQ7ip6QgkDimy5ELXyjunz19XBs3pBca++jtFv/yF/O2GK9TnJypf+zOlIhulVFzKKVCw2xTl9vunan+W3XnZS6+QdWEIdpkkBdspvv0Z+QJh5Y14ScnIJpWvuluBTpcpb/gcSUfaQjYdGFaCAAIIIIAAAghIXoLddMV0586dXchsYbNdFsC+8MILWrJkiQt1rYX28OHDK1tiW+j90ksvad26dao61qqcrfX2mjVr6qykrlqZbS3JR4wYkdFr87K/quH6oEGDXOtz249dFrhbwG5nUk+YMEFXXXVVZdV3Ori2Nd5+++3q379/5drszOwHH3xQ9uuoUaN0zTXXuDPCrXrczsq21unmR3Cd0evM+psJrrP+FbNBBBBAAAEEEEAAAQQaToDguuEsm8pMyZLFldXUiZJFUnxfxkvztx9T2fY70GG8FKz4lzhcJ18gUfy+Eu5c7BeUKtvqaQH+/IEKWIjddTLni3sSa343xbc9rfJV0+TLaae8UXPlzz+n2iZcZfTW2ZI/LKViUipZcT66BdeJUnevdU4Ij3qjWqV2cv9Kla+eIfvCi43xtTpDuQN/p0D7EYp8eJFS0SLljXpT/vxBzQ+NFSOAAAIIIIBAixHwEuxaaGvnWVtb70svvdSd15y+YrGYC69XrFjhgljrTtamTRulW3zbfVZNbcFu165d3TALtB966CFFIhFPZ1en25XbGdfWatwCYK+Xl/3ZXDt27HBV1bbX9B4sYLdQ2/ZlofTNN99ceT63jakawPt8PvcF93HjxunCCy90y3v//ff15ptvuvH2c/sSvLnYf+/QoYPztCpvq+Ju1aqVG5M+S/toZ6/75b7mLUBw3bzfH6tHAAEEEEAAAQQQQOCkChBcn1Tuhn9YskyJPYtcUJ3cs0CJkiWez0quXIy/lQIFo11Q7e8wXoGCsZK/4pv4XE1LILl3iWvTHN/xvFKHNnhanFVfB7teXxFiF4zxNIabmrpAUmVLL1di99sKdL3xcPVz9TVHPjxfyT3z3W/62w5T7pA/VIbN8W+fVPln/0NKHPR8/nV07d8o9vV/KNT3F8o582dNHYj1IYAAAggggEALF/Aa7M6fP1+vvvqqCgsLXdBaUFBQKWfB7IYNG/Tuu++6Cm4Lsy2c7dSpk6s2Hj16dLWwOT1Xz549NX369GphcE2vY9u2bS44t5bk1sq7V69ent+a1/3ZhOlq6FWrVunAgQOVe7AgesiQIZWV5FUfbhXVf/rTn/TNN9+437aKbKvMtivtYsG7VW7bZX4W/JuNtVA3J/O0ANsugmvPrzYrbyS4zsrXyqYQQAABBBBAAAEEEGgcAYLrxnFttFnj+ytbflv7bwsyM76C7RToME5WSR3oMIEwM2PApjEguX+VC7AT259TsvQzT4uys5AtxA50m+zOJudqngKJna+o7JOpxz2/OrJ4nJIli+RrdabCo9+uVlVtu3ZB9Ib/J1+4l8Kj3z1ue3n7UkxkxQ0K5A9Q7tA/Kbr2566FuAXfCnVSqM+P3bnYtA5vnp8nVo0AAggggAACCCCAQGMKEFw3pi5zI4AAAggggAACCCCQZQIE1037hVpb3mTxvMOtv+creWBVxgv2hTpXVFIXTqgIqtsOyXgOBjRtAau+jm+fo7iF2PuWe1tsTqGCXa5R0ELszld7G8NdTUKgbMUUJXY8q0DHS1zb7poC43RwHexxm3KHzDpm3YniD1S2/DrXDjxv2NMKdL6q5r0lSt2518mD65Q37BlZtXZ86x/lb3+u+wKMfeZSZVsUOvtfldP7h03Ch0UggAACCCCAAAIIIIBA0xEguG4674KVIIAAAggggAACCCDQ5AUIrpvWK0pFNilhLb+L57uwOnXwy4wX6MvrdeR86sIJ8rU+K+M5GNB8BSxEtDDRqrHTraLr3E0gX8HOV7pK7KAFmIHWdQ7hhlMjYO80YoFzoky5gx9XsPstNS6k/JOpim/7k/wdJig8Zt4x99gZ1pEll0iJQ8edJ7b+nxT98pfKOeN/KthjqiJLLpY/fJrCY96XAm2UPLBaZUsvky+vh8Jj5kuBinMMuRBAAAEEEEAAAQQQQAABEyC45nOAAAIIIIAAAggggAACngUIrj1TNcqNqdK1h1t/z3dhdars24yfY8G0VVIHCitaf/vCp2U8BwOyVCC62wXYrqV40Vxvm/TnKdDpUncmtlVkK+fIOX/eJuCuxhQo//RexTc/LH/7UQqPfq/WoDi69ieKbfhnd651eMwHUk6HasvyUnGdPPCpO0vbF+qk8Jh3FS96S+WrpinY7cbKKu5U2TZFllzg5g6Pfl++vIpzDLkQQAABBBBAAAEEEEAAARMguOZzgAACCCCAAAIIIIAAAp4FCK49UzXIjVblmK6mtspqRYsyntefP/hIRXXHC6ScwoznYEALFIjvU3zny4pvPxxiJyOeEAIdL3YhdqDr9fLldvU0hpsaRyBd3ZwqL1Lo7H85fK50zc86Upl9SLkDfqNgrxnVbjxyxvXpCo9575gzsKWkXEvyornKHfyEgt1uUnzb0wTXjfNqmRUBBBBAAAEEEEAAgawVILjO2lfLxhBAAAEEEEAAAQQQaHgBguuGN606Y7JkceX51ImSRVJ8f8YP9LcffSSo7jBeCrbNeA4GIFBNIHFIiV2vV1Rj73rN8+fSXzC2ohK72xT5wr1APckC6bDZ36a/wmPn1fGllcPB847n5Qt1Ue7QpxToeJFbsZ1TXf7Z/3BtwnNOu0+hgb87ZifxLbNk1d12BnrFGdl+1xacVuEn+aXzOAQQQAABBBBAAAEEmrkAwXUzf4EsHwEEEEAAAQQQQACBkylAcN2A2skyJfYsckG1VTsmSpZKHqtaK1fhDytQMNqdSxvoYK2/z5P8eQ24SKZC4FiBxK7XDrcUf0mKFXsi8rcdWlGJ3W2yLEjlalyBVGSTIh9eKPs158yfKnTWP9b5QLu37KNJSh5YYw36pGC+lEpKiVI3NlA4UXnnvuLOqj76im36jeJbZitv6FPyte57+MdJla+8S/Gtf5S//bkKdBin+M5XlTq0QaGz/1U5vX9Y55q4AQEEEEAAAQQQQAABBFqWAMF1y3rf7BYBBBBAAAEEEEAAgRMSILg+Ab74/iPV1HsWKLl3SeaTBdsqUHBeZUW1VbRyIXAqBRLF7ymx3c7FfkGp8m2elmLnrFdUYk+Wv90IT2O4KTOB2Fd/p+iXfydfbifljZorf/453iaIFat87c8U3/6cFNvjAmxr+R7sNU2hM/+P5A95myd9V6JU5Wv+UvHtz0iJg1Kok0J9fny4bbk/s7m4GwEEEEAAAQQQQAABBLJegOA6618xG0QAAQQQQAABBBBAoOEECK69W6aiRUoUf1BRTV28QMkDq7wPTt8Z6nS4knqCC6utapULgaYqkCz58HAl9vNKHfra0zJ9eb0U7Hq9gt1ukN9a23MhgAACCCCAAAIIIIAAAgi0WAGC6xb76tk4AggggAACCCCAAAKZCxBc125mbXYTxfOV2LPAVVanDn6ZMbAv7zvVzqf2tTk74zkYgEBTEEjuX6X4judcNXay9DNPS/KFOivQ9bqKluKdLvM0hpsQQAABBBBAAAEEEEAAAQSyR4DgOnveJTtBAAEEEEAAAQQQQKDRBQiujxCnSr+oaP1tQXXxfKXKvs3Y386CrTibuqKi2hc+PeM5GIBAUxdIHfxK8e3Pumrs5L7l3pYbbK9gl6srQuzOV3B2uzc17kIAAQQQQAABBBBAAAEEmrUAwXWzfn0svqkKlM57R9FvNjbV5bEuBBBAAAEEEECg3gKJREIWXgcCAYVCGZ51Wu+nNo2B/uBm+YJfyZfzpXzB9fL7D2S8sFS8p5Lx7yoZ76tUrK9SyfyM52AAAs1ZwOcvkT/3Y/lyPlYg5ytPW0klQ0rGBygVHaZkdLBSqTxP47jpxATyzh6oVDKp2LffKHnoYL0ny+nxHQXatZcvGFT022+UKLGzs7kQQAABBJqiQKtzxyrv7AFNcWmsCQEEEECghQgQXLeQF802T67Ajr/7qUoXvH9yH8rTEEAAAQQQQAABBBpUINS9VKEe+5XT/YBCPQ7IH0pkPH90RxtFt+Qrtq2t+zUZDWQ8BwMQyFYBf6uYwmeWKLfPHuWets/zNss2tlf5hg4q31CgRCToeRw3IoAAAggggMDxBTre97/U/vqbYUIAAQQQQOCUCRBcnzJ6HpzNAgTX2fx22RsCCCCAAAIIZKOALyepUNdS5fTYr9yeB5TTpVT2e5lcqbhfsR1tVL41X7Gt+Ypuz1cq5s9kCu5FoMUK+HMTyj2jRHln7lFur32e//yVb2nrAuyy9R2UONCyukC02A8LG0cAAQQQaDQBgutGo2ViBBBAAAGPAgTXHqG4DYFMBAiuM9HiXgQQQAABBBBA4OQLWPV0yALq7vvdrxZaZ3pZ9XRsWxtFt7Z1QXX5Ntp+Z2rI/QjUJOALJpXXe69yLcQ+fa8s1PZyRXe0dpXYZV91UHwv7cS9mHEPAggggAACVQUIrvk8IIAAAgicagGC61P9Bnh+VgpwxnVWvlY2hQACCCCAAAKSmusZ1z7/AXc2tT9o//lKvuCWjN9nKtnGnU+dcudT2znVvTKegwEIIJC5QCD0qXw5K+QPrZLP7+2s5VSiuxLldib2MKUSPTN/KCOcQDweVywWUzAYVE5ODioIIIAAAlkuwBnXWf6C2R4CCCDQDAQIrpvBS2KJCCCAAAIIIIAAAgg0FYFoNKqDBw8qFAqpdevWTWVZx6wjFdmkRPF8JfbMd7+mDn2V8Vp9eT0V6DBBgQ7j5S+cIH+b/hnPwQAEEGhYgUTxe0psf17xHS8oVb7N0+S+Vmco2HWy+4+/YIynMdxUIVBWVqZIJKK8vDyFw2FYEEAAAQQQQAABBBBAAIFGFSC4blReJkcAAQQQQAABBBBAILsEmmpwnSr9ojKkTuxZoFTZtxnD+1qdqUChBdUV//G16p3xHAxAAIGTJ5As+VDxHRZiP6/Uoa89PdiX212Brtcp2O0GBQov9DSmJd9EcN2S3z57RwABBBBAAAEEEEDg5AsQXJ98c56IAAIIIIAAAggggECzFWgqwXVy38cVQfWeBe4/ihZlbOrPH+QCaqumDhReIF+oU8ZzMAABBJqGQHL/yooQe/tzSpV+7m1ROYUKdrlGwW6TFeh8tbcxLewugusW9sLZLgIIIIAAAggggAACp1iA4PoUvwAejwACCCCAAAIIIIBAcxI4VcF1smTR4dbfC5QoWSTF92fM5m8/srL1d6DwfCnYLuM5GIAAAk1fIHXwK8W3P+uC7OS+5d4WHMhXsPOVCnSbrGDnq6RA0z0KwduGGuYuguuGcWQWBBBAAAEEEEAAAQQQ8CZAcO3NibsQQAABBBBAAAEEEEBA0kkJrpMRJfYscpXUSauqLlkqJSOZ+fvzVBlUu/bf4yQ/57NmhsjdCDR/gVTZliMhtnVn8HL58xToeIlrJ24V2cop8DIqK+8huM7K18qmEEAAAQQQQAABBBBosgIE10321bAwBBBAAAEEEEAAAQSankCjBNfx/UoUzzvc9nu+knuXZr7xQL4CHcZWnk/tt6CaCwEEEKgikIruUmLHC4pvf16J3W95tgl0vFjBrpMV6Hq9fLldPY/LhhsJrrPhLbIHBBBAAAEEEEAAAQSajwDBdfN5V6wUAQQQQAABBBBAAIFTLtAQwXUqWqRE8QcV1dTF85U8sDrzfeUUKtBhvAKumnq8/O1GZD4HIxBAoOUKxPcpvuMl1048UTRXSpZ5svAXjHUhdrDbFPnCvTyNac43EVw357fH2hFAAAEEEEAAAQQQaH4CBNfN752xYgQQQAABBBBAAAEETplAfYLrVGTT4fOpK4Lq1KGvMl6/L69HRVDdYYL89p/8ARnPwQAEEECgRoHEQcV3va7EjucV3/malDjgCcrfdkhFJXa3G+Rv09/TmOZ2E8F1c3tjrBcBBBBAAAEEEEAAgeYtQHDdvN8fq0cAAQQQQAABBBBA4KQKeAmuU6VfKHG4mtp+tTNmM718rfpUtP12FdUT5Gt1RqZTcD8CCCBQL4HErlddO/H4zpelWLGnOXytzzpciT05qzpAEFx7ev3chAACCCCAAAIIIIAAAg0kQHDdQJBMgwACCCCAAAIIIIBASxCoKbhO7vu4Iqh2YfUCKbY7Ywp//kBXSe3C6o4XyBfqnPEcDEAAAQQaWiCx+92KduI7XlCqfLun6X15vRTser2C3Sa7v64154vgujm/PdaOAAIIIIAAAggggEDzEyC4bn7vjBUjgAACCCCAAAIIIHDKBCy4jux4TzkHl8l/4EMlShZL8f0Zr8ff7tzK86kDhROlYLuM52AAAgggcDIFkiWLXYht1dipyEZPj7Yv4QS6XKtgtxsU6HSZpzFN6SaC66b0NlgLAggggAACCCCAQDYLbN68WY899pjy8vJ0//33q127lvnvSQius/lTzt4QQAABBBBAAAEEEGhIgUSpDi4YKR38IuNZ/YfPp3YV1R3GSYFWGc/BAAQQQKCpCCT3r1R8+3MuyE6Vfu5tWcF2CnaZVHEuducrJH+et3Gn8C6C61OIz6MRQAABBBBA4KQJpAND+3ufqpfP51NBQYFGjBihMWPGqHXr1jWu6dNPP9Xs2bN1+umn6+6773bB41NPPaVVq1ZltIfBgwdr6tSpnsfs379fa9as0ZIlS2RjL7roIs9j7cba1mjr79Wrly688EK3J7/ff9x5y8vLtXTpUi1btkxFRUVKpVLKyclR7969dfHFF+u0006TWdZ1vfPOO3rrrbfUs2dPTZ8+XeFwuK4hlT+v7R0ebwLb5z333OP22hQuguuKt0Bw3RQ+jawBAQQQQAABBBBAAIFmIFD20STZ2a91Xv5wRTV1wTj3a3NvlVvnfrkBAQRatEDq4DrFtz+r+I4Xldy33JuF/XWy8+UKdr1RwS5XS8G23sad5LsIrk8yOI9DAAEEEEAAgVMikA4MLYDNz8+vDFntf6fDbAs5r732Wg0bNuyYELam4PqFF17Q559X/4JjIpHQwYMH3R4tBA8EAtX2279/f11//fXHNbCwevny5e4/xcXFLiS269JLL3UhcSZXOri2veXm5rqhNt+BAwcq5z3rrLM0ZcoUtW1b89+vbtmyRf/1X/+lffv2ufHpuUpLS2X7tcDaQv9JkyYds9+qa41EInr00Udl8wWDQU2bNk19+vTxvJ2tW7fq6aeflr2zqtehQ4cUi8VckN6qVfUv0Nueb7nlFvXo0cPzc6re2NBBc0PPV69NNYFBBNdN4CWwBAQQQAABBBBAAAEEmrpAdO1PFNvwzzUvM6eDApUV1ePlb39uU98O60MAAQQaRSBVtkXx7XNcO/FkyULPzwh0uty1Ew92uU4KdfQ8rrFvJLhubGHmRwABBBBAAIGmIHC8wNCC5jfeeEMfffSRqzy++eabNWTIkGrLrim4rmlf6efYz+pT6Wvh8AMPPKC9e/e6QLhLly4uqC0pKTmh4Pro0DuZTOrLL7/Uiy++qD179rjK6TvvvPOYCujdu3fr4YcfdqG1BdwW7HfsWPH3shZar1ixQq+++qpb42WXXeYquGu7LOSfNWuW7Nl2jRw5UjfccIOnSu3jfYbS4Xym1exePpcNHTQ39Hxe9tAU7yG4bopvhTUhgAACCCCAAAIIINCEBOJbZ6t85e3VVuRvP0rBHlMVKDxf/vxzmtBqWQoCCCDQNARS0V1K7HjBtRRP7H7b86LsaIVg1+sV7HajfHnf8TyuMW4kuG4MVeZEAAEEEEAAgaYmUFdgaFXICxcudCGsVWTPnDlTnTp1qtzGyQqurdr6v//7v2WV2UOHDnVV2+lg9kQqrmsbawH5448/rp07d2rChAm66qqrKoNkC6bt2daqvLZg24DM7ZVXXlFhYaHuvffeGiu3zfe5555zrcatOtvmtGr0++67T+3btz+hjwvB9QnxnZLBBNenhJ2HIoAAAggggAACCCDQPASSez9SZNHIaou1IKXVhFVSTkHz2ASrRAABBE61QHyf4jteUnzHc0oUvSUlq5+fWNvy/O3OVbDbZAW7TZGvlfdWiQ21XYLrhpJkHgQQQAABBBBoygJ1Bde2dms3/cQTT2jDhg2aOHGirrzyysotnazguibDxgyu7XnpSuh0YJ+uqN6xY4erto5Go6563MLrmi4Lvx988EFXlX377bdrwIABx9yWrty2ausZM2Zo7ty5+uyzz1yLcjtf/EQur8G1hef2bq26ftu2ba5i3Nqe25cErFrczjpPX+mzuGta12233aZBgwZV/mj79u167bXXtHHjRvcZskC+e/fuuuKKK1wr9Kpnf3v5HJ6IRXMZS3DdXN4U60QAAQQQQAABBBBA4CQLpMq+1aEFw6Vo0ZEnB9ooPG6p/G36n+TV8DgEEEAgSwQSBxXf9boS259zvypxwNPG/G0GKGDtxLtOlr/tYE9jTvQmgusTFWQ8AggggAACLVwgelDa803jIeS2kQp6nfD8XgNDaxc+Z84c9erVy4W1Fmzalc3BtZ0R/cgjj7gw9/vf/35lm/S0hYWwFjYffX50+qVYWPvMM89o06ZNOv/88zVu3Lhj3ld6roEDB2rq1Kn65JNPnPMZZ5yhu+++251PXd/LS3BtIbWF5fPmzXNne9te7Jnp87Htf3/ve99Tv3793DIsVLeqcGsjby3VLYy2n4VCIZ133nnq2bOnm+f9999381adM31uuo05uu28189hfS2ayziC6+byplgnAggggAACCCCAAAInUyBRqkMLRylV+nm1p+aNfFOBTpedzJXwLAQQQCCrBRK7XnXtxOM7X5Ziezzt1dfqDBdguxC7YIynMfW5ieC6PmqMQQABBBBAAIFKgbVvSQ824j8/9rtMuu/NEwb3Ghim77NQ8wc/+EHlec7ZHFwbbjr8HT9+vCZNmuS8LZB99913XXXxrbfeWu+zqNOV7F9//XVlhXW6StuquS0Ut3C8vpeX4NpalFur8tzcXN14441uT1YJbWt7++23XaBdU4v4431urML6sccecwG4BdQWbNucVlVuFdtmd3T7dK+fw/paNJdxBNfN5U2xTgQQQAABBBBAAAEETqJA2bLLlSiaW+2JobP/TTln/OgkroJHIYAAAi1LILH7XcV3PO/Oxk6Vb/e0eV9udwW6XudC7EDHizyN8XoTwbVXKe5DAAEEEEAAgRoFsiy4tpbWDz30kAs0reLaKq/tyvbg2s6oXrBggQYPHuwqou3yEgh7+VORDnitqtnODrdW5FXPvD66LbuXOaveU9c6I5GIHn30UW3dutWF8kdXhFs19uzZs13L9LFjx+q6666rnP54QXO6Ktuqr21c1ZbgpaWl7nNUUlKiadOmuZbhdhFcV9ASXGf6Ked+BBBAAAEEEEAAAQSyXCC69qeKbfh1tV0Ge9yq3CGzs3znbA8BBBBoOgLJksUuxI5vf16pyEZvC8spVLDLJAW73aBA56u9jTnOXQTXJ0zIBAgggAACCLRsgSwLru2c5gceeED290gtKbhOn+ncGMH166+/rg8++MC1IL/lllsqA9702dpWlWzV7W3atKnXn6W6gms71/rxxx938993331q3779Mc9ZvXq1C+q7detWrS16fYNm+/zYeenWPr3qmdj1na9eME14EMF1E345LA0BBBBAAAEEEEAAgZMtEN/6R5WvvK3aY/0F5yk8duHJXgrPQwABBBA4LJDc/4kLsOM7nlOq9AtvLoF8BTtfqUC3yQp2vkoKtPY2rspdBNcZkzEAAQQQQAABBKoKZFlwvWPHDj388MOyKtyWFFxbG+2lS5c2eMX1/v379fvf/1579uzR7bffrv79+1d+eo73s0z+kNUVXK9cuVJ/+tOfdPrpp7vztNPnlld9xpYtW1xVtp1hff/991eG23UFzVY5bsG4tQW3im77e+ujL4LrY98mwXUmn3DuRQABBBBAAAEEEEAgiwWSez9SZNHIajv05X1HrSasknIKsnjnbA0BBBBoPgKpg18pvn2Oq8ZO7lvhbeH+PAU6XqKghdhdrvX813SCa2+83HVqBaxLjHWL8XqF+v1KOX1+cuT2WLHK1/7MnTVfcc58eE1RMAAAIABJREFUSgq2U6DwfOUO+K184Yo2sEeupKLrfqHYNw9IsRIp2FY5Pe9U6Oz/J/lDXpfBfQgggEDLEMiy4Pqbb75x5xZbgNlSzri28PWPf/yja4de9YzrdBX2iZxxna5kPvqs5/QfjnRgPnDgQNeiPBAIZPznpq7gOr2P4wXXtVXaHy+4ti832PpXrFghv9/v2sp36NDBrd9+9tVXX+ngwYNUXNfwRgmuM/6YMwABBBBAAAEEEEAAgewTSJV9q0MLhkvRoiObC7RReNxS+dsc+dZz9u2cHSGAAALNVyAV2eyqsK0aO1nivTNGoPCiinbiXa+XL7drrQAE1833s9GSVh7b9BtFv/zl8becSkrx/VIgrLyhTylgX+CwiDqySWUfTVLywBo7UVEK5kvyV9yrpOwM+bzhz8i6z6Sv2Pp/UvTLX8jXqo+CXa5WougdJQ98qmDPO5Q7+ImWRM9eEUAAgboFsiy4/uijjzRnzhx17969WsvobD7j+tChQ3rkkUe0bds2TZkyReeee65777VZHP2hsPPA58+fLzsf3ALoAQMGuFssvLVQec0a+//g41/5+fnVvihQ1/1Vf15XcO2l4jodUOfk5FRbx/GC6+XLl7vPioXVVsndqVOnymXRKvz4b5DgOpNPOPcigAACCCCAAAIIIJCNAsmIDi0YoVTp59V2lzfyTQU6XZaNO2ZPCCCAQNYJpKK7lHDtxJ9XYvfbnvfnLxirYNfJLsj2hU+vNo7g2jMjNzZxgei6nyu2/lfytx+p8Oj3pEArt+Lomr9Q7JsHpVBH5Q162H2Zw67k3qUq++RWpQ6tV6DT5cob+VpFoB3bo8iHE5WK7VV41FvyteknxYoVWXy+UolShUe/6wJtu+Lbn1Hsq79XaMBvFSic2MSFWB4CCCDQSAJZFFxbAGvnElvr54kTJ+rKK6+sRMvm4Dp91rSFxzNnzlTHjh3dvi3ItkDbXKxteu/evWv8EO3du1cPPvigrGrZ2oGng+v0+EgkIpvb5/PVON6Cc3vG1VdfrQkTJmT8Qa0ruG6sM66ffvppffLJJ7rooot02WXV/70KwfXxXyPBdcYfcwYggAACCCCAAAIIIJBdAmXLr1Vi58vVNhXq9y/K6fPX2bVRdoMAAgi0FIFYieI7X64IsYvekpLHnqdXE4W/7RAXYge6TpY/f4A7h8/+ZaKd9RcOh1uKHvvMNoHDwXLy0HrlDviNgr1muB2myrYpsuQCWfv9nDN/qtBZ/1ht5/HNj6j8s7+UrAPNqDflbzdCyQOrFVlysfyt+yo89kiXg/JPpipeNFfh0W/L33ZoRZj94UVKRYuUZ2PzB2WbKvtBAAEEvAlsXCw9XfHX3Ua5zjhP+t7DJzy1l7OK7Zzit99+24WsFuBWraDN1uC6uLjYtUa3Xy00vuqqqyoD5qoV03379tUdd9whq0g++lq2bJlrmX10O3Crwn711VfVs2dPTZ8+vda/1/R6X20fgrqCa/t7XTu/2s6gvuGGGzRyZPXj02yfs2fPlgX4Y8eO1XXXXVf5qON9btLPrSm4Lioqcmel2znenHF97JsjuD7hv6QxAQIIIIAAAggggAACzVcguvZnim34VbUNBHvcqtwhs5vvplg5AggggMARgcRBxXe9VlGNves1KVHqScfXuq/U8VrF2l+hUOFogmtPatzUFAViX/+7ol/8WP42/RQeO0/KKXTLTOx6TWUf3yL5/Mob8eIxVdGp0i8UWWLhc7FyB/5OwV7TPQfX0bV/o9jX/6FQ318o58yfNUUW1oQAAgggUEXgeAFkSUmJ3nrrLX388cfurOKbb75ZQ4YMqeaXbcG1hbXWwtuCZauUtmrqO++885i/H7SqaQt97azms846S5MnT1ZBQUHF/88mEu58Z5ujvLxckyZN0rhx49zP0mHxli1b6qyk9lrZXdsHuq7g2salw3X7oqa93379+rmA3iq97csK8+bNq/ELC+nPjX0uZsyY4VrIp6/02dlt27bVrbfeKjtD284L37hxo5599lnXOt0ugutj31yLDq7TH1gvf4Vu37697r//frVr187dbh/YP/zhD+4A9dquo8fYH87XX39d1ts+Ho+7D7H9Qf7Od77jZQncgwACCCCAAAIIIIBAgwrEtz6l8pW3VpvT336MwuctbtDnMBkCCCCAQNMRsA4b8R0vKr7jBSm+19vC2o5UsHVvBTpeIH+H8fK36e9tHHchcKoFEqWKfHiBkvtWHFNVHd/8qMrX/IV8ed2qtfhOLzlVvrOiLfjBtQr1+5Vy+vzkSKvw+AGFR82V+4JHulV4bI+bJxXdrciKG+RvfZbCo95wFdtcCCCAAAJNWyAdQFqGU7VtdbpNta3eQs0bb7zRndN8dFvr5h5cW3ed3Nxc95IscLYg2kJW2+fZZ5+tm266Sa1aVRyzcfRlQeysWbPcGLvsvmAwqAMHDlTOccEFF+iSSy5RIBBw96Tbc5vpD37wg8r24zXNX7Wy26qhrSq6trbiNY33ElzbM+bOnesCatu37cGqx9Pv33zMwN591atqAG97s/tsfXaftUh//PHHtXPnTjfETGxue5bNb//dxlc9N7yuyv+m/aeo4VbXooPrF154wZX3H++ygNo+nH369HEHqKdbHVTtQV/b+KrBtX0YrR2C9bQfPny4unXrpgULFri2W9OmTSO8brjPNDMhgAACCCCAAAIIeBBI7v1IkUXVW2D58r6j8PgV8oU6eZiBWxBAAAEEmrtAYvc7Fe3Ed7yoVPl279vJ6ahA4XgFOkxQwILsdsO9j+VOBE6iQHzLH1T+6b3y5XY7EjQffn5sw68VXftTFz6HR78vX96RKqn0EiOLxylZskjBHrcpd8gs99uxr36p6Ff/4M6yDna5Wok9C2V/XxXseYerzC77aJIS+z5W3vBnFeh40UncLY9CAAEEEKivQDowtLym6mVhpLW4HjZsmGsTbcFkTVdzD66P3pMFq1Zlff755+u0006rMyg2t/fee08rV650FdoWypqV5WqXXnqpy8PSl/3MsjKrcraAd+rUqZWBdm3vL33OtlUv33fffbLszevlJbi2uWxdFqi/8cYb7vxuy/RsD/3793dnVKcryY9+rlWN//d//7es/bdVXts53hb222Uu6Wp9yxktXxw0aJCb780333R5YdUwnuC6QrdFB9d1fbDT3+T47LPP3LceRowYUTnE/vA98MAD7sNb1zdCbNCOHTtcz/qhQ4e6lgj2jZB0iwMLsu330tf777/vvo1hh83XdCZAXevm5wgggAACCCCAAAIIHE8gVfatDi0YLkWLjtxm5zeOW0oVHR8dBBBAoIUKWDgXt3biO55XKrIpM4VAvgIdxh4JsjuMz2w8dyPQGAKJQ4osu0LJPfMV7DVTuYN+X+0p9Q2upaSi636h2DcPSLESKdBawW43KXfgbxTb/LhrS57Ta7pCA3/XGLtiTgQQQAABBBBAIKsFCK6P83rTwbJ9k+Kee+5R69atK++2/vMPPfSQ+yZI1RbitU1n4be1S7Be9vaNCrvs2xZ2sL3Nb98qsSt9JoDdc/3119f5TZas/nSyOQQQQAABBBBAAIGGF0hGdGjBCKVKq3ceyhv5pgKdLmv45zEjAggggECzE0ju/0Tx7c9VhNilX9Rr/dZSPF2RHehwHu2S66XIoBMRSOx8SWWfTJX8IYVHvCh/hwnVpqt/cF3zqlIHv1Rk6WVSIKzwqHdqrOA+kf0wFgEEEEAAAQQQaAkCBNe1vOWq7Qqs8nnChOp/c5su2e/atatrIV5bi4j09F6Ca6venj17tnbt2uUOcs+k3UFL+LCyRwQQQAABBBBAAIETFyhbfq3sfNOqV6jfr5XT529OfHJmQAABBBDIOoFU2TYlit9XYs98JfYsqH+Q3W74kSC78Hwpp0PWWbGhpiSQVNmyq5QoelOBrjcqb/icYxbXsMF1UuUrb3fnx1tltx27Yudnpw59Lfn8rqV+7qCH5Wv93aaExFoQQAABBBBAAIEmJ0BwXcsrsX701trbWnrPnDnzmMPh165dqz/84Q8666yzXM/69KHytb3hdKtwawt+1VVXVWsVbtXVdmD7ihUr9Pzzz2vy5MnuHGwuBBBAAAEEEEAAAQQaUiC67ueKrf+nalMGuk1R3rBnGvIxzIUAAgggkM0CsT1KFM+rDLKT+1bUa7e+NmdXCbIvoDq1XooMqk3A2oNHll8nJaPKG/qUAl2uPebWhgyu41tmubO0g90mK6fXTJWtmKJUssy1EE9Fi5TY9br8bc5WeMy7Uk4hLw4BBBBAAAEEEECgFgGC61pgXn/9dX3wwQeu0jodNFe99dNPP3XV0d27d1ebNm20ceNGxWKxaoerVz2s3aqpn332WXc4vYXSNm7x4sUqLS3VtGnTlJ+fr0ceeUSdO3fWbbfdVmcQzicaAQQQQAABBBBAAIFMBOLb56j845uqDfG3O1fhccsymYZ7EUAAAQQQqC6QKFViz6IjQfaeBfUS8oVPqxJkT5Cv9Vn1modBCJiABceJHc+69uDhkW9IgVbHwMQ3P+qqon2hQoVHvyv7MkXVK1W+U5EPJyp1cK1C/X6lnD4/qRHXuhJEll4sJSIKj5qr6IZ/VnzrU8od8BsFe81wYyzUjn/7pHIH/k7BXtN5SQgggAACCCCAAAK1CBBc1wBTUlLiQuRIJOJadlvIfPT1zjvv6K233qr1g2XnYd91113q1atX5T3l5eWyQHz58uWKx+Pq1KmTrr32Wp155pl64YUXZGH49OnTa3wen2AEEEAAAQQQQAABBOorkNz7kSKLRlYb7sv7jsLjV7hWllwIIIAAAgg0pEByz4LKIDuxZ7GUOJDx9L5QZ1Wckz1egcIJ8rcdmvEcDGiZAskDq1W29DKlYiWubXew5501QiR2vaayj29xrbzzRryoQOHEavfZ+e6RJRcpFS0+buAcXfMXim1+VKGz/0U5vX+oyOJxSpauVXj025Wf23R19/EC8Jb5ttg1AggggAACCCBQXYDguoZPxPz58/Xqq69q4MCBmjp1ao3Vz9bW20JoC7UtfO7YsaPsXOytW7e6SmwLv3v27OmC6HA4fNzP3fr16/Vf//VfuuCCC3ThhRfyGUUAAQQQQAABBBBAoMEEUmXf6tCC4VK06Mic/rDC45fL36Z/gz2HiRBAAAEEEKhNwNqJp8/IThQvkGK7M8cKtlWg4LwjQXbBeZnPwYgWIeCqmzc/LH+bAQqPnVdra25XKb3kAqUOfqWcPn+tUL9/ruYT++ZBRT/7X/KFOihv1Fz58885xi+x+12VrbhRgXbDlHfuK66ym+C6RXzM2CQCCCCAAAIINJIAwfVRsAcOHHBnW1vwfM8996h3794Z02/evFmPPfaYotGo7rzzTvXr16/WOayq+/HHH3fh+B133KEvvvhCb7zxhvbv3+9akF900UUaM2aM/H5/xuuwcJ0LAQQQQAABBBBAoOUK+FWuXkW3Ki+xsRrC1oJ/14HcCS0Xhp0jgAACCJxSgdz4RrWKrVQ4+rHC5Z8oJ7kj4/UkFVIkZ6AioaGK5A5TJGewkr68jOdhQPMXsG6H1tXQrtTBLxWxauvItxUV0Gf8yP2+HdW3bt06998HDBigvLyKz4qrlv7mQSmnoKK1d4+p7veTe5eq7JNblTq0XoGuk5U3fI4kv+woQPt3eO5KlCqy9AolD65TePhzrkOAXeWrp3lqFW7//rCoqMoXC5v/q2AHCCBwggJ2xCgXAggg0NIFCK6P+gRYG+85c+bojDPO0N133+3OrM70sr+JnTVrlguhL7/88lqrqK1C++2339bChQvds/bu3as///nPrr34sGHDtGbNGn311Ve6+uqrNW7cuEyXIYLrjMkYgAACCCCAAAIIZJVAj5IfKb98frU97c7/C+1uXXPLzKzaPJtBAAEEEGg2AjmJ7S7Izitb4X7NTWyq19ojwf6VQfahnKFK+NvWax4GNS+Bc845p/Lf30XX/Vyx9b+SL3y6wmPec7/atWHDBvfv3ezq0aOHunbtWrHJWLEiH12jZMliST4pmO8CasX3W3wtX6sz3BnZvtZ93e0WgFuhiV2pyCaVr54uf7vhCvX7dSVasmSRypbfoFSyTMFuN0nxfYrvfEX+1n0VHvOuqwC3fyf48ccfNy9oVosAAo0uQHDd6MQ8AAEEmoEAwXWVl2TVz48++qi2bdum733vexoyZEi9X+FTTz2lVatW6dJLL9XFF19c4zzffvutq7YeMWKEu+fJJ590VdpW6W1nZMdiMT3xxBOVZ223atWq3uthIAIIIIAAAggggEDLEoiu+z+Krf/HapsOdJuivGHPtCwIdosAAggg0PwEYsVKFM9Toni+EnsWKLm/fgGftYp252QXTlCg8AL5cg+Hlc1PhBV7EDjS+vtLBXvNdOdbe7pixSpf+zPFtz8nxfZYJC0F2ylQeL5yB/xWvnAvT9NUvSlRNFfla/5CqUNfuzO07az23EEPy9f6uxnPxQAEEEAAAQQQQKAlCRBcV3nbn3/+uauUtnOrj3c2tZ1j/fTTT6t9+/buDOyjz7D2UnFtobSda23f9pw5c6aSyaQeeOABnXbaaW7O9GUB+DfffKP7779f7dq1a0mfTfaKAAIIIIAAAgggUE+B+PY5Kv/4pmqj/e3OVXjcsnrOyDAEEEAAAQROoUCiVIk9C48E2SUL67UYX7h35RnZFiSmq2jrNRmDEEAAAQQQQAABBBBAoMEFCK4Pk6arm611kLXmnjCh9jP/rC3QQw895ELnms7B3r17tzsn287Lru2M62XLlunFF190ld3W0mjfvn0E1w3+8WZCBBBAAAEEEECg5Qkk936kyKKR1Tbuy+2m8IRV8oUqzn/kQgABBBBAoLkLJPfMrwyyE9bmOVGa8ZZ8oS5HKrI7jJe/bf0772X8cAYggAACCCCAAAIIIIDAMQIE14dJ1q9f71p1W1Xzvffeq7Ztaz8Hyc6hee211zR//nxXnX3bbbepsLDQzVRWVubOyP700091+umnu7Or8/LyqsEXFxfrkUcecdXVN998swKBgMrLy11bcFqF86cUAQQQQAABBBBAoL4CqfLtOjR/sBQtOjKFP6zweYv5l/H1RWUcAggggECzEEjuW+7aile0F18oxXZnvm5rD11wXkVrcQuyC8ZmPgcjEEAAAQQQQAABBBBAoN4CBNeSrLW3teRes2aNJk6cqCuvvLJOUDsPe/bs2bLA2+fzKT8/3/1q1dg2n51Rfdddd6lXr2PPwbEztF9//XVde+216tTpSNXLypUr9ec//9mNGTZsmNatWydrX24V4OPGjatzTdyAAAIIIIAAAggg0IIFkhFFFo1Vcv/Kagh5I15SoMs1LRiGrSOAAAIItESBZOnnSlYG2QuUKvs2cwZ/WIGCUfJ3qAiyAx3Ok/zhzOdhRLMTsH+3Z4UrwWCw2a2dBSOAAAIIIIAAAs1ZgOBa0ubNm/XYY4/J7/drxowZroray2XtxT/++GPNmzdPVkVtf0NrAfagQYN0wQUXZHwmtY23+d544w3t379fbdq00UUXXaQxY8a4tXEhgAACCCCAAAIIIFCbQNnya5XY+XK1H4f6/r1yvvt/QEMAAQQQQKDFC6Qim6pUZC9Q6uC6epn4249UIB1kF54vBdvVax4GNW2BkpISt8CCgoKmvVBWhwACCCCAAAIIZJkAwXWWvVC2gwACCCCAAAIIINDyBKLr/q9i6/+h2sYD3aYob9gzLQ+DHSOAAAIIIOBFIFasRPEHledkJ/d/4mXUMff48wceqcgunChfbtd6zcOgpiVAcN203gerQQABBBBAAIGWI0Bw3XLeNTtFAAEEEEAAAQQQyEKB+PY5Kv/4pmo787cdovD4+v0L+CwkYksIIIAAAgjULRA/oETJwiNBdsmiusfUcIev1RlVKrInyNfqzHrNw6BTK0BwfWr9eToCCCCAAAIItFwBguuW++7ZOQIIIIAAAggggEAzF0ju/UiRRSOr7cKX203h8Stkv3IhgAACCCCAQP0FknvmKVG8QIk985Uo+VBKlGY8mVVgW2txv52RXThB/vxzMp6DASdfgOD65JvzRAQQQAABBBBAwAQIrvkcIIAAAggggAACCCDQDAVS5dt1aP5gKVp0ZPX+sMLnLZZVXHMhgAACCCCAQMMK2BfGEnsOB9l7Fkqx4swfEGyvQIdxCqSD7PajM5+DEY0uQHDd6MQ8AAEEEEAAAQQQqFGA4JoPBgIIIIAAAggggAACzU0gGVFk0Vgl96+stvK8ES8p0OWa5rYb1osAAggggECzFEge+EzJyiB7gVJlWzLfh7+VAgWjKyuyAwVjJX9e5vMwokEFCK4blJPJEEAAAQQQQAABzwIE156puBEBBBBAAAEEEEAAgaYhULb8WiV2vlxtMaG+v1TOd/+2aSyQVSCAAAIIINACBVKHNlapyF6g1MEv66Xgbz+6siLbKrMVbFeveRhUfwGC6/rbMRIBBBBAAAEEEDgRAYLrE9FjLAIIIIAAAggggAACJ1kg+uXfKvbV31d7qlVZW7U1FwIIIIAAAgg0HYFUtEjJ4nkVZ2TvWXBMpxSvK7VzsS3A9hdOUKBwonyhzl6Hcl89BQiu6wnHMAQQQAABBBBA4AQFCK5PEJDhCCCAAAIIIIAAAgicLIH49jkq//imao+z86ztXGv5wydrGTwHAQQQQAABBOojED9wuCK74pzsZMni+swiX6szq1Vk+1r1qdc8DKpdgOCaTwcCCCCAAAIIIHBqBAiuT407T0UAAQQQQAABBBBAICMBO886smBotTG+3G4Kj18h+5ULAQQQQAABBP5/9u4EPur6zv/4e67MTIBAgIjcIoqcgoRDIKAcilatJx7l0FXQKt3tbne33avbbbfdtrv9d7eHVgWsilYLWK96oNaDBIRwBQW0oIByFyGcmUkmM/N/fH84Ib9cMwmTZGby+j0ePoKZ3+97PL+/qO07n+83/QTCh989c0526ftS+FSjJ+Hw9jhTkW0qszsMa3QbPGAXILjmjUAAAQQQQAABBFpHgOC6ddzpFQEEEEAAAQQQQACBhAWi5fsVKMyX+Vr98k/cKFNxzYUAAggggAACmSEQOVpc7ZzsIil0pPET8+TKlVsgl9la3ATZncY2vo02/gTBdRt/AZg+AggggAACCLSaAMF1q9HTMQIIIIAAAggggAACCQhEAgqsHF/rXEzvyCVyd5+RQAPcggACCCCAAALpKhA5sflMRfaRQkWDexs/FVc7uTpdagXZzs4T5codJzl9jW+nDT1BcN2GFpupIoAAAggggEBKCRBcp9RyMBgEEEAAAQQQQAABBOwCwXXXK3zwJds3PRd+T1kD/gMqBBBAAAEEEGhjAtGyHWcqsg8XKlq2vUkCzk7jqiqyTVW23DlNaidTHyK4ztSVZV4IIIAAAgikrsDnn3+uhQsXyufzaf78+erYsWPqDrYZR0Zw3Yy4NI0AAggggAACCCCAwNkIVGz7D4W2f9/WhKvbV+Ub9eLZNMuzCCCAAAIIIJAhAtGKQ6o6J/vwCkVObGrSzJwdhp+pyO5yuRxZeU1qJ1MeIrjOlJVkHggggEBiArHAMBgM2h5wOBzKzc3VqFGjNG7cOLVr167OBj/88EMtXrxY5513nu6++24reHz66ae1aVPj/r08fPhwzZw5M+6g9+/fr1deeUU7d+5UKBSSGWdeXp6mTJmiESNGyOl0xm3D3FDfGM34+/TpY7Vn5hSvvfLycq1Zs0bFxcU6dOiQotGoPB6P+vXrp2nTpqlv377WGONdb731lt544w316tVL8+bNk9/vj/dI1ef1rWFDDZh5zp0715prKlwE16dXgeA6Fd5GxoAAAggggAACCCCAQA2Byv1LVb7hVtt3zXnW/gmrJGfi/+MNWAQQQAABBBBoQwKVx7+syC5U2ATZR99v0uQd2RdWq8ieJEd2vya1k64PEVyn68oxbgQQQKBpArHA0ASwHTp0qApZzd/HwmwTcl5//fUaOXJkrRC2ruD6+eef19atW20DCofDOnXqlPU9E4K7XC7b54MHD9aNN95Y7yRMIFxYWKjXXntNpi0TDmdnZ1vhdVlZmfVcfn6+brnlllpt19VoLLg2c/N6vdYtpo8TJ05YX8110UUXacaMGcrJqXt3lj179uiJJ57QsWPHrPtjbZ08edIaowmsTeh/3XXXNTimQCCgBQsWyLTndrt1zz33qH///gkv6N69e/XMM8/IrFn1y7gYn5hV9c/MnO+44w717Nkz4X6q35jsoDnZ7TVpUinwEMF1CiwCQ0AAAQQQQAABBBBAoLpA5HiJAoWX2FGy8pQ9aZMc3u5gIYAAAggggAACCQuED79z+pzswysUPrpaCp/+P8wbczl8PeXqPElmW3Fn50lydhjSmMfT7l6C67RbMgaMAAIInJVAQ4GhCZpNULx27Vqr8vi2226zqpqrX3UF13UNKNaP+awplb6ffPKJfvvb3yoSiVhB8KWXXmqNyYTMGzZs0LJly6zPTNBsqsTjXbHg+sorr7Qqo2OXaWPbtm164YUXdOTIEaty+q677qpVAf3FF1/okUcesUJrE3CbYL9r165WMya0Xr9+vf74xz9aYfL06dOtCu76LhPyP/nkk9b4zTVmzBjdfPPNCVVqNzTP2BwTrWaPZ1b982QHzclurzFzSaV7Ca5TaTUYCwIIIIAAAggggECbF4iW71egMF/ma/XLP6FYzk6j27wPAAgggAACCCBwdgKRo2tOV2WbILt0pRQ60vgGPV3k6lxgBdkm0M60/0YhuG78K8ETCCCAQDoLxAsMTTBcVFRkhbCmIvu+++6ztuaOXS0RXJsxmIrikpKSOkNd8/lzzz1nbdc9aNAgzZkzJ27VdX3BdWxeR48e1aJFi3Tw4EFNmjRJ11xzTVWQbIJp8/zmzZvrDbZNO8bt5ZdfVpfQ+btZAAAgAElEQVQuXfT1r3+9zsrt6mM31dmmTVON/sADD6hTp05n9WoRXJ8VX6s8THDdKux0igACCCCAAAIIIIBAHQKRgAIrx8tUXFe/vCOXyN19BmQIIIAAAggggEDSBSInPrSC7FhVdrR8X+P7cLWTK3f86SC7yyQ5O1/W+DZS6AmC6xRaDIaCAAIItIBAvODaDMFsN/3YY4/p008/1eWXX66vfOUrVSNrieDabFlu+t+1a5dmz56tYcOG1ZJJdByxB+MF1+a+WCV0LLCPVVQfOHDAqrauqKiwqsdNVXZdlwm/H3roIasq24TpQ4bU3rUlVrltqq3vvfdeLV++XFu2bEm4cryhVyTR4NqE52ZtTXX9vn37rIpxs+252b7dVIubs85jV+ws7rr6rbk2Nc8jN4F8jx49dPXVV1tboVc/+zuR97AFfhxavQuC61ZfAgaAAAIIIIAAAggggMBpgeC66xU++JKNw3PBvynrov+ECAEEEEAAAQQQaBGBaNkOhY+sqKrKjpZ90qR+nbkTqoJsV26B5O7QpHZa4yGC69ZQp08EEMhEgWA4ooNB+5nDyZyn3+XUOb7TZzOfzZVoYGi2C1+6dKn69OljhbUm2DRXooHx2WwVboJVc15zZWWlda61ObO55mWqm1966SVrK3NzdnP1ULQun0SCa9Pno48+aoW5X/va16q2SY9ZmBDWhM1mTHVdJvBfsmSJFbhfdtllKigoqHVbrK2hQ4dq5syZ2rhxo+V8/vnn6+67765zromudyLBtQmpTVj+3nvvWduux3xj52Obv7/99ts1cOBAq1sTqpuqcLONvNlS3YTR5rOsrCxNmDBBvXr1stp55513rHartxk7N908U3Pb+UTfw0Tnnq73EVyn68oxbgQQQAABBBBAAIGMEght/74qtv2HbU6ubl+Vb9SLGTVPJoMAAggggAAC6SUQrTik6udkR0580KQJOHMuORNkd7lc8nRpUjst8RDBdUso0wcCCLQFgfVHjupfSj5qtqnmd+6k/xox6KzbTzQwjN1nQuP777+/6jznlgiu400yVhG+Y8eOhCuVEwmuTb+x+yZOnGidrW0uE8j+6U9/siq/Z82aFTckr2/8dY07VqVtqrlNKG7C8aZeiQTXZnt1s8261+vVLbfcYs3JhP5mbG+++aYVaNe1RXxD783OnTu1cOFCK3Q3AbUJtk2bpqrcVGwbu5rbpyf6HjbVIl2eI7hOl5VinAgggAACCCCAAAIZK1C5f6nKN9xqm58zZ4T8E1ZJTn/GzpuJIYAAAggggEAaClQet1VkR46ubtIkHO0uOhNkd54oh/+8JrXTHA8RXDeHKm0igEBbFMi04Npsaf2b3/zGCjRNxbWpvDZXKgTXsbOk+/bta1Upx6rBG3rvEg2uzRnVhYWFGj58uFURba5EAuFE3vlYwGuqms3Z4WYr8upnXtfclj2RNqvfE2+cgUBACxYs0N69e61QvmZFuKnGXrx4sbVl+vjx43XDDTdUNd9Q0ByryjbV1+a56tXvJ0+etN4j898b99xzj7VluLkIrk/TElw39i3nfgQQQAABBBBAAAEEkihgzrMOFF5ibzErT9mTNsnh7Z7EnmgKAQQQQAABBBBoBoFIUOHSVVVnZIdLV0uRskZ35PD1rnZG9kQ52w9udBvJeoDgOlmStIMAAm1dINOCa3NO84MPPihz3nQqBddmG+7HH3/cet3uuusunXdeYr8MlmhwHTvTuTmC61dffVXvvvture3NY2drm6pkU93evn37Jv04xQuuzbnWixYtstp/4IEH1KlTp1r9fPDBB1ZQ3717d9u26E0Nmus7r7yp7TUJJoUfIrhO4cVhaAgggAACCCCAAAKZLRAt369AYb7M1+qXf0KxnJ1GZ/bkmR0CCCCAAAIIZKyAqcIOHy48fU52aZEUKm38XD1d5epcIFeXSVag7ew4qvFtNPEJgusmwvEYAgggUEMg04LrAwcO6JFHHpGpwk2V4DoWWpuzk2uemRzvhUw0uDbbaK9ZsybpFdfHjx/Xww8/rCNHjmjOnDkaPPjML6019Fm8eVX/PF5wXVJSot/97ndW2F9fpfqePXusqmxzhvX8+fOrwu14QbOpHDfBuNkW3FR0m8C65jV79mxra3JzxWuvMfNO53sJrtN59Rg7AggggAACCCCAQFoLmEprU3Fd/fKOXCJ39xlpPS8GjwACCCCAAAIIVBeInPhQ4cMrTldlH1lR65f2EtJytZcrd/yZILvzpIQea8pNBNdNUeMZBBBAoLZApgXXn332mXVusQkwU+GM68OHD1vjMcHvFVdcoalTpzbqrOlEgmsTvj711FPWdujVz7iOVWGfzRnXsUrmmmc9x96kWGA+dOhQa4tyl8vV6B+zeMF1bB4NBdf1Vdo3FDSbX24w41+/fr2cTqe1rXznzp2t8ZvPtm/frlOnTonguvaSElw3+jXnAQQQQAABBBBAAAEEzl4guOFWhfcvtTXkueBflHXRj86+cVpAAAEEEEAAAQRSWCBa9qkVZFsV2SbILvu0SaN15p6pyDbV2XI1bRvRmp0TXDdpOXgIAQQQqCWQacH12rVrtXTpUvXo0cO2ZXRrnHFdPbQ2gfW0adOsgLQxVyLBdVlZmR599FHt27dPM2bM0OjRp3eHq8+iZv/mPPAVK1bInA9uAughQ4ZYt5jw1vS/efPmuEPu0KGD7RcF4j5Q7YZ4wXUiFdexgNrj8djG0VBwvW7dOutdMWG1qeTOy8urGhVbhTe8ggTXjXnDuRcBBBBAAAEEEEAAgSQIhLb/QBXbvmdrydXtq/KNejEJrdMEAggggAACCCCQXgLRir8o/MU7VRXZpkK7KZczZ2RVRbary+WS53RlU2MvguvGinE/AgggULdAJgXXJoB97LHHrK2fL7/8cn3lK1+pmnRLB9cmTH7iiSdktgnPz8/XzTfffFbVyFdeeaUVfNd1xc6aNuHxfffdp65du1q3mSDbBNrGxWyb3q9fvzqfP3r0qB566CGZqmWzHXgsuI49HwgEZNp2OBx1Pm/mavq49tprNWlS43dbiRdcN9cZ188884w2btxoVcFPnz7dNjeC64b/iUlwzb9REEAAAQQQQAABBBBoQYHwwZcUXHe9rUdH+8HKnrhOcvpbcCR0hQACCCCAAAIIpKhA5TFbRXbk6JomDdTRbuCZILvzJDn8fRJqh+A6ISZuQgABBOIKbD12Qv/3cdN21YjbuKQhHXP0zYHnJ3Jrg/fEO1vYbJdtzil+8803rZDVBLjVK2hbMrg2Qe/jjz+unTt3WqH1Lbfc0qTQ2oDEq7iOVXWbryY0vuaaa6oC5uoV0wMGDNCdd94pU5Fc8youLra2zK65Hbipwv7jH/+oXr16ad68efL76/7/QxK9r74FjhdcG09zfrU5g9r8AsCYMWNsTZl5Ll68WCbAHz9+vG644Yaqzxt6b2L91hVcHzp0yDor3ZzjzVbhtVeO4Pqs/5FGAwgggAACCCCAAAIIJCZgzrMOrBwvRQJnHsjKU/bE9XL4eifWCHchgAACCCCAAAJtTSASVPjISmtrceuc7NLVUqSs0QoOXx97kN1+YJ1tEFw3mpYHEEAAgbQWaCiANP9OeOONN7RhwwZrK+7bbrtNI0aMsM23pYJrU3m8bNkyq5L3kksusULrusLiRBejvuDahLVmC28TLJtKaVNNfdddd9UKl03VtAl9zVnNF110kW666Sbl5uZa3Zs2zPnOpo3y8nJdd911KigosD6LhcV79uyJW0mdaGV3fXOOF1yb52LhugnPzfoOHDjQCuiNt/llhffee6/OX1iIvTfmvbj33nutLeRjV+zs7JycHM2aNUvmDG3zCxDmFw7MGpqt081FcF175QiuE/0J5j4EEEAAAQQQQAABBM5CIFq+X4HCfJmv1S//hGI5O50+I4oLAQQQQAABBBBAIDGByNHV1aqyi6TKo4k9WP2urDy5Ok/88q9JcnYcaX1KcN14Sp5AAAEE0lkgFkCagLX6ttWxbarN3EyoaYJic05zzW2tWyq4fvvtt/X6669b/bdr167BSuvBgwfrxhtvbHBZYqGuz+eT1+u17jWBswmiTchq+hk0aJBuvfVWZWdn19mWCWKffPJJ6xlzmfvcbrdOnDhR1cbkyZN1xRVXVI03tj23Mb3//vurth+vq4Pqld2mGtpURde3rXhdzycSXJs+li9fbgXUZt5mDuYXAmLrb3yMgVn76lf1AN7lcsncZ8Zn7jNbpC9atEgHDx60HjEmpm3Tl2nf/Nk8X/3c8HiV/+n8M9aYsRNcN0aLexFAAAEEEEAAAQQQaIpAJKDAqomKHFtve9o7YrHcPWc1pUWeQQABBBBAAAEEEKgmEDm2QeHS01XZ5rxshU5XMjXqcrWzQuxQ9iiFu96iTucOb9Tj3IwAAgggkJ4CscDQnD1c/TJhpNnieuTIkdY20SaYrOtqqeA6VsWbiPLw4cM1c+bMBm+Nhbo1bzLBqqmyvuyyy9S3b9+4QbFxM6F6SUmJVaFtQllj1b9/f5nzs7t3717VhfnMbB1uqpxNwGvGaJwbumLnbJvq5QceeECdOnVKhMC6J5Hg2txnxmUC9ddee806v9sEzGYO5hcAzBnVsUrymh2bqvFnn31WZvtvU3ltzvE2Yb+5jEusWt+E4CYMHzZsmNWe+QUEUzlfPYwnuD6tS3Cd8OvNjQgggAACCCCAAAIINE0guOFWhfcvtT3s6f9Pyhr446Y1yFMIIIAAAggggAACDQpEyz6xnZMdLdvRKLHKwc+pY7+bGvUMNyOAAAIIIIAAAgicnQDB9dn58TQCCCCAAAIIIIAAAg0KhLb/pyq2/bvtHlfedPnGvI4cAggggAACCCCAQAsJRCv+ovAXb395TvYKRU5sbrDn6IR9at/pTIVYCw2TbhBAAAEEEEAAgTYtQHDdppefySOAAAIIIIAAAgg0p0D44EsKrrve1oWj/WBlF6yRXO2bs2vaRgABBBBAAAEEEGhIoPLYlxXZK06H2UfXVN3tzLlE/okb8EMAAQQQQAABBBBoYQGC6xYGpzsEEEAAAQQQQACBtiEQOb5RgZUTpEjgzIQ9XZU9cZ0c/r5tA4FZIoAAAggggAAC6SIQCSh85PQZ2Y6sPHnO+0a6jJxxIoAAAggggAACGSNAcJ0xS8lEEEAAAQQQQAABBFJFIFq+X4HCfJmv1S//hGI5O41OlWEyDgQQQAABBBBAAAEEEEAAAQQQQAABBFJGgOA6ZZaCgSCAAAIIIIAAAghkikCg8BJFjpfYpuMdsVjunrMyZYrMAwEEEEAAAQQQQAABBBBAAAEEEEAAgaQKEFwnlZPGEEAAAQQQQAABBNq6QHDDrQrvX2pj8Jz/j8oa9N9tnYb5I4AAAggggAACCCCAAAIIIIAAAgggUK8AwTUvBwIIIIAAAggggAACSRIIbf+hKrZ919aaK2+6fGNeT1IPNIMAAggggAACCCCAAAIIIIAAAggggEBmChBcZ+a6MisEEEAAAQQQQACBFhYIH3xJwXXX23p1tB+s7II1kqt9C4+G7hBAAAEEEEAAAQQQQAABBBBAAAEEEEgvAYLr9FovRosAAggggAACCCCQggLmPOvAyvFSJHBmdJ5cZU/aJIevdwqOmCEhgAACCCCAAAIIIIAAAggggAACCCCQWgIE16m1HowGAQQQQAABBBBAIM0EohWHFFgxXNHy/baR+8cXyZk7Ic1mw3ARQAABBBBAAAEEEEAAAQQQQAABBBBoHQGC69Zxp1cEEEAAAQQQQACBDBEIFI1R5Nha22y8IxbL3XNWhsyQaSCAAAIIIIAAAggggAACCCCAAAIIIND8AgTXzW9MDwgggAACCCCAAAIZKhDccKvC+5faZuc5/++VNehnGTpjpoUAAggggAACCCCAAAIIIIAAAggggEDzCBBcN48rrSKAAAIIIIAAAghkuEDokx+p4s//ZpulK2+6fGNez/CZMz0EEEAAAQQQQAABBBBAAAEEEEAAAQSSL0BwnXxTWkQAAQQQQAABBBDIcIHwwZcUXHe9bZaOdgOUPXG95Gqf4bNneggggAACCCCAAAIIIIAAAggggAACCCRfgOA6+aa0iAACCCCAAAIIIJDBApHjJQqsHC9FAmdm6clVdsF6ObL7ZfDMmRoCCCCAAAIIIIAAAggggAACCCCAAALNJ0Bw3Xy2tIwAAggggAACCCCQYQLRikMKrBiuaPl+28z844vkzJ2QYbNlOggggAACCCCAAAIIIIAAAggggAACCLScAMF1y1nTEwIIIIAAAggggECaCwSKxihybK1tFt4Ri+XuOSvNZ8bwEUAAAQQQQAABBBBAAAEEEEAAAQQQaF0BguvW9ad3BBBAAAEEEEAAgTQRCG64VeH9S22j9fT7O2UN/nmazIBhIoAAAggggAACCCCAAAIIIIAAAgggkLoCBNepuzaMDAEEEEAAAQQQQCBFBEKf/Jcq/vyvttG4ukyW79K3U2SEDAMBBBBAAAEEEEAAAQQQQAABBBBAAIH0FiC4Tu/1Y/QIIIAAAggggAACzSwQPviSguuut/XiaDdA2QVrJXdOM/dO8wgggAACCCCAAAIIIIAAAggggAACCLQNAYLrtrHOzBIBBBBAAAEEEECgCQKR4yUKrBwvRQJnnvbkKrtgvRzZ/ZrQIo8ggAACCCCAAAIIIIAAAggggAACCCCAQF0CBNe8FwgggAACCCCAAAII1CEQrTikwIrhipbvt33qH18kZ+4EzBBAAAEEEEAAAQQQQAABBBBAAAEEEEAgiQIE10nEpCkEEEAAAQQQQACBzBEIFI1R5Nha24S8Fy+Qu/fczJkkM0EAAQQQQAABBBBAAAEEEEAAAQQQQCBFBAiuU2QhGAYCCCCAAAIIIIBA6ggEN9yq8P6ltgF5zvsbZQ35ReoMkpEggAACCCCAAAIIIIAAAggggAACCCCQQQIE1xm0mEwFAQQQQAABBBBA4OwFQp/8WBV//hdbQ64uk+W79O2zb5wWEEAAAQQQQAABBBBAAAEEEEAAAQQQQKBOAYJrXgwEEEAAAQQQQAABBL4UCB98ScF119s8HO0GKLtgreTOwQkBBBBAAAEEEEAAAQQQQAABBBBAAIFWF/j888+1cOFC+Xw+zZ8/Xx07dmz1MSVjAATXyVCkDQQQQAABBBBAAIG0F4ic3KpA4SgpEjgzF3eOsieWyJHdL+3nxwQQQAABBBBAAAEEEEAAAQQQQKC2QCwADAaDtT50OBzKy8vTyJEjNX78eCskrH4dO3ZMDz74oMyzc+fOVZ8+ffT0009r06ZNjaIePny4Zs6cmfAzx48f1+bNm7V69WqZZ6dOnZrws+bGt956S2+88UatZzwej7p3767LLrtMgwcPlsvlqrPdhuZojPr372+10bdvXxnD6ldDz8a8x44dq0svvVRmPPVdsTn06tVL8+bNk9/vT9igoTWvrxEzr9gaJ9xRM95IcN2MuDSNAAIIIIAAAggggEBrCkQrDilQmK9ocLdtGGZ7cLNNOBcCCCCAAAIIIIAAAggggAACCGSmQCwALC8vV4cOHWxBa1lZmUKhkDXxc845R3/1V3+lLl26VEHUFVw///zz2rp1qw0rHA7r1KlT1vfatWtXKxA2IfGNN97YILAJq9etW2f9dfjwYUWjUev+K6+8UtOmTWvU4sRCXxMMZ2dnVz178uRJmbGa69xzz7XC9G7dutVqOxY+mzDX6/VWfR6bpxmbCaGnT5+uyZMn20zre9Y0Es871lEgENCCBQu0Z88eud1u3XPPPVZYnui1d+9ePfPMMzJrXv2K9V/Txdxj5nnHHXeoZ8+eiXZjuy/ZQXOy22vSpJrhISqumwGVJhFAAAEEEEAAAQTSSyBQNEaRY2ttg/ZevEDu3nPTayKMFgEEEEAAAQQQQAABBBBAAAEEGiXQUABoAlgTci5evFilpaUaM2aMbr755qogtq7guq7OY32Yz5pStRvr5+jRo1bfJkw2oasZ09kE1zUrvc189+3bp2XLllnzNiG9GW/1sN7MIRY+19W3Gdebb76pwsJCqwr63nvvVY8ePapYGnq2pvf555+vu+66q1alu/nFgCeffFKRSMRqt+a6NOoFqHZzbGyNrYBPpL9kB83Jbi+RObTEPQTXLaFMHwgggAACCCCAAAIpKxDccKvC+5faxuc57xvKGvKrlB0zA0MAAQQQQAABBBBAAAEEEEAAgeQIJBIArl27VkuXLrUCWBPExqqUWyq4NtXWzz77rLV99yWXXGJVbTcUAMeTiVVc1xfQmvDZhPXbtm2z+pw9e7atSjxe36Zy+dFHH7VC8BkzZmj06NFVQ4r3rLlx165deuyxx1RRUWEF1wMHDqx63oTbzz33nIqLizVu3Dhry3SzpfkDDzygTp06xZt6g58TXJ8VX1IeJrhOCiONIIAAAggggAACCKSjQOjTn6ri43+yDd1sDW62COdCAAEEEEAAAQQQQAABBBBAAIHMF0gkuP7www+tINcEo/Pnz1fHjh0tmJYKrutahUQC4PpWL15wbZ4zobMJn81W6abqul+/flXNxevbnPltgmcTQNesyo73rOnE9Pn4449r+/bttZ7/4osv9Mgjj1jV1uaXCJYvX64tW7ZYAfmoUaPO6oVNNLg24fmnn36q1157zXIyW6SbbdNNyG+2R8/Nza0aR33niZsbzC8EDBs2rOre/fv365VXXtHOnTstAxPIm1+WuPrqq62t0KufF57Ie3tWGK30MMF1K8HTLQIIIIAAAggggEDrCoQPvqTguuttg3D4+yl7UonkzmndwdE7AggggAACCCCAAAIIIIAAAmkuEA5EdGp/sNlm4fa7lN39zPnKTe0oXgBoQkoTJq5YsUIXXnihVQFszkA2VyYH1yaMNdtxf/TRR5o6daoVyMaueOHzoUOHrHDZnJlds2I63rPx+ohVvw8dOtQ6g3vjxo1WNbzZVvzuu++uWpumvA+JBNfGxYTl7733nnXOuKm+N+9D7Hxs8/e33357VZW4CdVNVbg549xUsJsw2lSQZ2VlacKECerVq5fVzjvvvGO1W71NU/lufgnAPHPbbbdpxIgRVdOK9942Zf6p8AzBdSqsAmNAAAEEEEAAAQQQaFGByMmtChSOkiKBM/26c5RdsFaOdgNadCx0hgACCCCAAAIIIIAAAggggEAmChx8/6gKH9jSbFPrNq6TJj405KzbbygADAQC1lnNJlT0er1WCHveeedV9ZnJwbWZZKxaeNCgQZozZ07VduH1hc+mCtpUIC9ZskQHDhxQfn6+brnllkZtM276ra/i2nzfVHLv2LGjqsLanPv90EMPWduK1zxPu7EvRyLBtdmi3GxVbt4HMzdTMW0qoc3YzNneJtDu0KGD7rvvPuXl5VUNoaH3zFRYL1y40ArATUBtgm3TpvE0a/CnP/3JOmf861//unJyThdbEFw3dnW5HwEEEEAAAQQQQACBFBSIVhxSoDBf0eBu2+jM9uBmm3AuBBBAAAEEEEAAAQQQQAABBBA4e4F0C65NZWt9lwkgZ82ape7du9tuyfTgOlbdbMJ6U81stsM2Vyzgrc/L6XRq8uTJmjJlSq0K6EQqrus74zoW8JqqZhMMd+3a1apQjp15ffnll+srX/lKk1/eeMG1+UWGBQsWaO/evbruuutUUFBg68tUY5st5bdu3arx48frhhtuqPq8oaA5VpVtqq/Nc9W3BDdV67/5zW9UWlqqe+65x9oy3FwE101eZh5EAAEEEEAAAQQQQCB1BAJFYxQ5ttY2oKyhD8rT94HUGSQjQQABBBBAAAEEEEAAAQQQQCDNBdItuDbbMptK2eqhoQkizRbP5jJVx7feequ1NXTsyvTgOna2d33BtQmyTeVx9Su2Zbbf77cqks2W3tVNGwquTdWyCXHN1uzG1mz/barcY4H5q6++qnfffdfaMvuOO+6oatcExWZbc1OVfP/996t9+/ZN+umJF1ybc60XLVpktf/AAw9YZ57XvD744AMr2De/5GAqwGPvS1OD5urnhVc/E7up7TUJpgUfYqvwFsSmKwQQQAABBBBAAIHWFQhuuFXh/Uttg3D3nivvxQtad2D0jgACCCCAAAIIIIAAAggggECGCaRbcG3C0fnz56tjx462lThx4oSWLVtmnfU8YMAA3XnnnW3ijGuDUFRUpJdeesnaHr2uiusrr7xS06ZNs3mZ7a1N4G2qoE0QbbzM1texK161duy+3r17ywS1sXD4+PHjevjhh3XkyBFr2/LBgwdXtdnQZ435sYoXXJeUlOh3v/tdLY/qfezZs8eqyjZnWJv3KTb+eEGzqRw3wbjZFtxUdNe1AwDBdWNWk3sRQAABBBBAAAEEEEhhgdCn/62Kj79jG6HZGtxsEc6FAAIIIIAAAggggAACCCCAAALJFciU4Nqo/OUvf7FCU1OVPXfuXPXr18/CyvSK6+XLl1tBaqJnXMfeIBPCvvzyy1bwbSquZ86cWet87Lqqtc3zPXr00OjRo61g2mw5Hrtilcw1z3qOfW6C8jVr1tTqrzFvdbzgOnbmd80gv3of9b0TDQXXprLfjH/9+vXWnPv06aPOnTtbzZrPtm/fblX+E1w3ZjW5FwEEEEAAAQQQQACBFBUIH1quYPFVttE5/P2UPalEcuek6KgZFgIIIIAAAggggAACCCCAAALpK5BJwXX17ZpnzJhhBavmyuTg2gSmZvttU2k+ceJE60zn2JXIOdWxbcZNEF19y+xEnq351puxmOc2b94c9wfCbPdutgs351839ooXXCdScR0LqD0ej20cDQXX69at09KlS62w2lS2mzPVYxdbhTd2FbkfAQQQQAABBBBAAIEUFoic3KpA0VgpfPLMKN05yi5YK0e7ASk8coaGAAIIIIAAAggggAACCCCAQPoKZFpwvXDhQpnwsa0E1/v27dOjjz5qbY+5I4kAACAASURBVPddvcrcvJGJhM+xkDcZwXVsLIFAoNY55NV/QmLna1977bWaNGlSo3944gXXzXXG9TPPPKONGzdq6tSpmj59um3cBNeNXkYeQAABBBBAAAEEEEAgNQWiFYcUKMxXNLjbNkCzPbjZJpwLAQQQQAABBBBAAAEEEEAAAQSaR+DwphNa/4NPmqdxSV1GdFD+dy846/bjnT1sOojdU1lZqXvuuUf9+/e3+s3UimsTED/++OPauXOntWW32aLa5XJVWccLrk2F9JIlS6wwtrHbjNe1oCtWrNAf//hH9erVS/PmzZPf769z3RO9r76XJl5wbVzM+dXmDOqbb75ZY8aMsTVl5r148WJt3bpV48eP1w033FD1eUPvWazfuoLrQ4cO6ZFHHpE5x5utws/6x50GEEAAAQQQQAABBBBoPYFA0RhFjq21DSBryC/lOe+vW29Q9IwAAggggAACCCCAAAIIIIAAAikjEC+43r9/v0xF7IEDB1TzbONMC64jkYh27dqlF154wZqvOU/aVFubr9WvhoJrU6H97rvv6u2335Y56/r222/XiBEjqh6PF3rXfDFiYfGePXsUr5K6oSrxRF64eMG1aaO4uNg6j9qE57fddpsGDhwoh8NhVaa/+eabeu+996yq8Pvuu8+25XfsPTNnWJut000leuyKnZ2dk5OjWbNmWe+ZsTO/OLBs2TJ98cUX1q0E14msIvcggAACCCCAAAIIIJCCAuUls1W59ynbyNy958p78YIUHC1DQgABBBBAAAEEEEAAAQQQQACB1hCIBYrl5eW1tqE23zNbNZurY8eOuvPOO62q39iV7sG1OYc5Ozvbmo4JSk+cOGF9NVfv3r31ta99rVZobT6LBbw+n09er7fKo3obJswdN26cdTZ2Y6q1a74Dse25TVAc7+zq6mdhm2poUxVtxpHolUhwbfpYvny5FVCb+Ro/4xjbptyY3HrrrRo6dKit2+oBvPEw95nxmfuOHj2qRYsW6eDBg9Yzbrfbatv0Zdo3fzbPV9+mPt4vXCQ651S7zxGNvYGpNjLGgwACCCCAAAIIIIBAEwVCn/6PKj7+tu1pZ+4E+ccXNbFFHkMAAQQQQAABBBBAAAEEEEAAgUwUiAWAsYC6+hxN6GkCa1MxPGXKFCtsrH6le3Bdcz3N/Hr27KkJEyZYW4Sb6uC6rljAW9dnJsTt06ePdV6z2VK9ZnDcmIprE2Ga6mZT5WwC3pkzZ9pC8Lr6N9t0P/nkkzLVyw888IA6deqU8GubSHBtGjPjMoH6a6+9JlPlbQJmY2fMzBnVubm5dfZpqsafffZZme2/je2cOXOsrdTNZd6/N954Qxs2bLBCcOM4bNgwq73XX3/d2na9ehhPcJ3wsnIjAggggAACCCCAAAKtJxA+tFzB4qtsA3D4+yl74nrJU/f/cGi90dIzAggggAACCCCAAAIIIIAAAggggAACCBgBKq55DxBAAAEEEEAAAQQyRiBycqsCRWOl8Mkzc3K1t0JrR7sBGTNPJoIAAggggAACCCCAAAIIIIAAAggggECmCRBcZ9qKMh8EEEAAAQQQQKCNCkQrDilQmK9ocLdNwDfmdbnyprdRFaaNAAIIIIAAAggggAACCCCAAAIIIIBAeggQXKfHOjFKBBBAAAEEEEAAgTgCgaIxihxba7sra/D/ydPvm9ghgAACCCCAAAIIIIAAAggggAACCCCAQIoLEFyn+AIxPAQQQAABBBBAAIH4AuUls1W59ynbje6es+QdsTj+w9yBAAIIIIAAAggggAACCCCAAAIIIIAAAq0uQHDd6kvAABBAAAEEEEAAAQTORiC042eq+OgfbU04cyfIP77obJrlWQQQQAABBBBAAAEEEEAAAQQQQAABBBBoQQGC6xbEpisEEEAAAQQQQACB5AqEDy1XsPgqW6MOfz9lT1wveXKT2xmtIYAAAggggAACCCCAAAIIIIAAAggggECzCRBcNxstDSOAAAIIIIAAAgg0p0Dk5FYFisZK4ZNnunG1t0JrR7sBzdk1bSOAAAIIIIAAAggggAACCCCAAAIIIIBAkgUIrpMMSnMIIIAAAggggAACLSAQKlXZiuGKBnfbOvONeV2uvOktMAC6QAABBBBAAAEEEEAAAQQQQAABBBBAAIFkChBcJ1OTthBAAAEEEEAAAQRaRCCwqkCR0pW2vrIG/1yefn/XIv3TCQIIIIAAAggggAACCCCAAAIIIIAAAggkV4DgOrmetIYAAggggAACCCDQzALlJbNVufcpWy/unrPkHbG4mXumeQQQQAABBBBAAAEEEEAAAQQQQAABBBBoLgGC6+aSpV0EEEAAAQQQQACBpAuEdvw/VXz0D7Z2nbkT5B9flPS+aBABBBBAAAEEEEAAAQQQQAABBBBAAAEEWk6A4LrlrOkJAQQQQAABBBBA4CwEwoeWK1h8la0Fh6+3sidtkjy5Z9EyjyKAAAIIIIAAAggggAACCCCAAAIIIIBAawsQXLf2CtA/AggggAACCCCAQFyByMmtChSNlcInz9zrai9/wRo52w+O+zw3IIAAAggggAACCCCAAAIIIIAAAggggEBqCxBcp/b6MDoEEEAAAQQQQACBUKnKVgxXNLjbZuEb87pcedPxQQABBBBAAAEEEEAAAQQQQAABBBBAAIEMECC4zoBFZAoIIIAAAggggEAmCwRWFShSutI2xaxB/yPP+fazrjPZgLkhgAACCCCAAAIIIIAAAggggAACCCCQ6QIE15m+wswPAQQQQAABBBBIY4Hyktmq3PuUbQbunrPkHbE4jWfF0BFAAAEEEEAAAQQQQAABBBBAAAEEEECgpgDBNe8EAggggAACCCCAQEoKhHb8XBUf/b1tbM6Oo+UvKE7J8TIoBBBAAAEEEEAAAQQQQAABBBBAAAEEEGi6AMF10+14EgEEEEAAAQQQQKCZBMKHlitYfJWtdYevt/wT18uRlddMvdIsAggggAACCCCAAAIIIIAAAggggAACCLSWAMF1a8nTLwIIIIAAAggggECdApGTWxUoGiuFT5753NVe/oI1crYfjBoCCCCAAAIIIIAAAggggAACCCCAAAIIZKAAwXUGLipTQgABBBBAAAEE0lYgVKqyFcMVDe62TcE35nW58qan7bQYOAIIIIAAAggggAACCCCAAAIIIIAAAgg0LEBwzRuCAAIIIIAAAgggkDICgVUFipSutI0na+BP5en/7ZQZIwNBAAEEEEAAAQQQQAABBBBAAAEEEEAAgeQLEFwn35QWEUAAAQQQQAABBJogUF4yW5V7n7I96eo+Q76RS5rQGo8ggAACCCCAAAIIIIAAAggggAACCCCAQDoJEFyn02oxVgQQQAABBBBAIEMFQjv/VxVbv2WbnbPjaPkLijN0xkwLAQQQQAABBBBAAAEEEEAAAQQQQAABBKoLEFzzPiCAAAIIIIAAAgi0qkD40HIFi6+yjcHh6y3/xPVyZOW16tjoHAEEEEAAAQQQQAABBBBAAAEEEEAAAQRaRoDgumWc6QUBBBBAAAEEEECgDoHoqW0qK8yXwifPfOr0yz9xnZztB2OGAAIIIIAAAggggAACCCCAAAIIIIAAAm1EgOC6jSw000QAAQQQQAABBFJOIFRqhdbRwE7b0HyjXpSr21dTbrgMCAEEEEAAAQQQQAABBBBAAAEEEEAAAQSaT4DguvlsaRkBBBBAAAEEEECgAYHAqgJFSlfa7si66L/kueCfcUMAAQQQQAABBBBAAAEEEEAAAQQQQACBNiZAcN3GFpzpIoAAAggggAACqSBQXjJblXufsg3F1X2GfCOXpMLwGAMCCCCAAAIIIIAAAggggAACCCCAAAIItLAAwXULg9MdAggggAACCCDQ1gVCO3+hiq1/a2Nwdhwtf0FxW6dh/ggggAACCCCAAAIIIIAAAggggAACCLRZAYLrNrv0TBwBBBBAAAEEEGh5gfCh5QoWX2Xr2OHtLv+kTXJk5bX8gOgRAQQQQAABBBBAAAEEEEAAAQQQQAABBFJCgOA6JZaBQSCAAAIIIIAAApkvED21TWWF+VL45JnJOv3yT1glZ86IzAdghggggAACCCCAAAIIIIAAAggggAACCCBQrwDBNS8HAs0g8P0/BLXi43AztEyTCCCAAAIIpKdAB9dR/fzCCerm/cw2gR/tXKI1x7+SnpNi1AgggAACCCCAAAIIIIBABgnMvyJLN432ZNCMmAoCCCCAQLoJEFyn24ox3rQQILhOi2VikAgggAACLSjwkwumaXC71bYenzrwPS05+I8tOAq6QgABBBBAAAEEEEAAAQQQqE+A4Jp3AwEEEECgtQUIrlt7Beg/IwUIrjNyWZkUAggggEATBb7VZ64uz33W9nTR0Rv1358tbmKLPIYAAggggAACCCCAAAIIIJBsAYLrZIvSHgIIIIBAYwUIrhsrxv0IJCBAcJ0AErcggAACCLQJgevyfqN5PexV1TsCF+tvt61qE/NnkggggAACCCCAAAIIIIBAuggQXKfLSjFOBBBAIHMFCK4zd22ZGQIIIIAAAggg0KoC4cPvKLh6im0MDm93+Seul/nKhQACCCCAAAIIIIAAAggggAACCCCAAAIIxAQIrnkXEEAAAQQQQAABBJIuED21TWVFo6XK42fadvrln7BKzpwRSe+PBhFAAAEEEEAAAQQQQAABBBBAAAEEEEAgvQUIrtN7/Rg9AggggAACCCCQegKhUpUV5isa2Gkbm2/Ui3J1+2rqjZcRIYAAAggggAACCCCAAAIIIIAAAggggECrCxBct/oSMAAEEEAAAQQQQCCzBAKrChQpXWmbVNaAH8hz4Xcza6LMBgEEEEAAAQQQQAABBBBAAAEEEEAAAQSSJkBwnTRKGkIAAQQQQAABBBAo/2CeKncvtEG4us+Qb+QScBBAAAEEEEAAAQQQQAABBBBAAAEEEEAAgXoFCK55ORBAAAEEEEAAAQSSIhDa9StVbPkbW1vmPGv/xI1JaZ9GEEAAAQQQQAABBBBAAAEEEEAAAQQQQCBzBQiuM3dtmRkCCCCAAAIIINBiAuHD7yi4eoqtP4e3u/wT18t85UIAAQQQQAABBBBAAAEEEEAAAQQQQAABBBoSILjm/UAAAQQQQAABBBA4K4HoqW0qKxotVR63tWMqrU3FNRcCCCCAAAIIIIAAAggggAACCCCAAAIIIBBPgOA6nhCfI4AAAggggAACCNQvECpVWWG+ooGdtnu8I5fI3X0GcggggAACCCCAAAIIIIAAAggggAACCCCAQEICBNcJMXETAggggAACCCCAQF0CgVUFipSutH3kufB7yhrwH4AhgAACCCCAAAIIIIAAAggggAACCCCAAAIJCxBcJ0zFjQgggAACCCCAAALVBco/mKfK3QttKK5uX5Vv1ItAIYAAAggggAACCCCAAAIIIIAAAggggAACjRIguG4UFzcjgAACCCCAAAIIGIHQrl+rYstf2zDMedb+Caskpx8kBBBAAAEEEEAAAQQQQAABBBBAAAEEEECgUQIE143i4mYEEEAAAQQQQACB8OF3FFw9xQbh8HaXf+J6ma9cCCCAAAIIIIAAAggggAACCCCAAAIIIIBAYwUIrhsrxv0IIIAAAggggEAbFoie2qayotFS5XGbgn/iRpmKay4EEEAAAQQQQAABBBBAAAEEEEAAAQQQQKApAgTXTVHjGQQQQAABBBBAoC0KVB5X2YoRigZ22mbvHblE7u4z2qIIc0YAAQQQQAABBBBAAAEEEEAAAQQQQACBJAkQXCcJkmYQQAABBBBAAIFMFzDbg5ttwqtfngu/q6wBP8j0qTM/BBBAAAEEEEAAAQQQQAABBBBAAAEEEGhmAYLrZgameQQQQAABBBBAIBMEyj+Yp8rdC21TcXX7qnyjXsyE6TEHBBBAAAEEEEAAAQQQQAABBBBAAAEEEGhlAYLrVl4AukcAAQQQQAABBFJdILTrQVVs+YZtmOY8a/+EVZLTn+rDZ3wIIIAAAggggAACCCCAAAIIIIAAAgggkAYCBNdpsEgMEQEEEEAAAQQQaC0BszW42SLcdmXlKXvSJjm83VtrWPSLAAIIIIAAAggggAACCCCAAAIIIIAAAhkmQHCdYQvKdBBAAAEEEEAAgWQJRE9tU1nRaKnyuK1J/4RiOTuNTlY3tIMAAggggAACCCCAAAIIIIAAAggggAACCIjgmpcAAQQQQAABBBBAoLZA5XGVrRihaGCn7TPvyCVyd5+BGAIIIIAAAggggAACCCCAAAIIIIAAAgggkFQBguukctIYAgggkF4CoV2/VMWWb0kK1ztwd8/Z8o540vZ55OgalX/0HUWOFkuRgCSnHN5z5e5zj7Iu+DfJmWW7P1q+X+Wb7lH4iz9J0ZAc/r7KGvRTubvfml5gjBaBNiRgtgc324RXvzwX/KuyLvphG1JgqggggAACCCCAAAIIIIAAAggggAACCCDQUgIE1y0lTT8IIIBACgqEPv2JKj7+5wZHVjO4rtz7O5V/+HUpfEJyuCV3BykSksInJTnk6jJZvtEvSq72p9sNlym49jqFj6yQq8sUOdtfpNC+Z63ve4c/Rnidgu8FQ0Kg/IN5qty90Abh6vZV+Ua9CA4CCCCAAAIIIIAAAggggAACCCCAAAIIINAsAgTXzcJKowgggEB6CJSXzFHl3sVydbtBvlHPxx906LAC709V5MQmOTtdKt/I38vh7yMpotDOX6jiz9+VIuXKGvQzefp902ov/JdXFNxwh1xdJ3/Zh1Phgy8quHGmXF2vsPVb/sFcRYP75LtkseTpEn883IEAAkkXCH32kCo2z7e162g/WNkT10lOf9L7o0EEEEAAAQQQQAABBBBAAAEEEEAAAQQQQMAIEFzzHiCAAAJtWCC47kaFD76gurYDr4ulct8z1pbfcvnkH/WCnJ0nVbstouD6GQof+IOcuQXyj3/P2kI8tONnqvjo28oa+F/y9P8n6/5ocI8C70+Ww9tN/vFF1vfCB18+HWZ3niDfmFesZ7kQQKBlBczW4GaLcNuVlafsievl8PVu2cHQGwIIIIAAAggggAACCCCAAAIIIIAAAgi0KQGC6za13EwWAQQQsAsEVhUoUrpSWQN/XBUqN2RUseWvFdr1azk75ss/boXkyrbdHjsz2+HvJf+lf5Iju39iwXX4pBVkm0DbbEXs7DSGpUIAgRYWiJ7aprKi0VLlcVvP/gnFcnYa3cKjoTsEEEAAAQQQQAABBBBAAAEEEEAAAQQQaGsCBNdtbcWZLwIIIBATCB1R4P3LFTn5Z3mH/lruPvPi2sQqtOvbWjy8f5mCJXdKLr/8l74pZ84lZ7YKz7tCvvylViV11VbhuRPkG7vc2mI89Ol/y9P/28q66D/jjoMbEEAgyQKVx1W2YoSigZ22hr0jl8jdfUaSO6M5BBBAAAEEEEAAAQQQQAABBBBAAAEEEECgtgDBNW8FAggg0EYFzFnSgdWTFS3bZVVTRk5+LIWOWBqOrHPk7nuvsi74N8mZVSUUq9Cub2vxyPGNCqy+QgqXyTt8kdw97pDCJxVce53CR4rk6jJFzvaDVLl/qaKVx+Qd/pic/vMUXHe9HL5e8o97R3K1b6MrwrQRaD0Bsz242Sa8+mW29je7MXAhgAACCCCAAAIIIIAAAggggAACCCCAAAItIUBw3RLK9IEAAgikoEBVyBw6XM/oHHJ1mSzf6BerwuQmBdfmTOvy/dbZ2OEv/iRFQ3J4uyvrwu9a4Xiw+BqFj6yU75Kn5ep2XQpKMSQEMlugYvM3FPrsQdskXXnT5RvzemZPnNkhgAACCCCAAAIIIIAAAggggAACCCCAQEoJEFyn1HIwGAQQQKDlBKJlO61K50jZLnnOu98Kkk21sxUyb/6GwgeetwbjueCflXXRj6w/NzW4rm9WlZ8/qvIt37Qqs031NRcCCLSsQOXuhSr/wH5MgKP9YGUXrGH3g5ZdCnpDAAEEEEAAAQQQQAABBBBAAAEEEECgzQsQXLf5VwAABBBAoA6BcJkCxVcrcmSFnB2GyT/uXcnTOanBdTSw6/S24g63/GP+qNDux09XfYZKJXeOPL3uUtag/7FtVc5aIYBA8gTM1uBmi3DblZWn7Inr5fD1Tl5HtIQAAggggAACCCCAAAIIIIAAAggggAACCCQgQHCdABK3IIAAAm1RoPLzBVbltTwd5b/0LTk7XJzE4Dqi8pI5qtz/B3mHPaxoYKcqtv9Qjuz+cne7VuFDbyly4kN5+t6vrKG/bov8zBmBZhUwOy6UFY6QKo/b+vFPKLbOvOdCAAEEEEAAAQQQQAABBBBAAAEEEEAAAQRaWoDguqXF6Q8BBBBIE4HKfc9Y51LLlS3/pW/KmXOJgutuVPjgC3J1vVK+sctrzSS8f5mCJXdKLn/VM3VNt3L/EpVvulvmHF3vkF8psHqqFAnKP3a5HO0GSKHDCqy6TNHwSfkv/ZMVaHMhgECSBCqPq6xotKKnttka9I5YLHfPWUnqhGYQQAABBBBAAAEEEEAAAQQQQAABBBBAAIHGCRBcN86LuxFAAIGMEQgWX6Pw0dXK6vdNeS7891rzqqviumLLXyu069dydsyXf9wKK9SufoV2/VIVW74lh79X/YGzCaXfn6poxSH5xr4uRSutLcOd7QfKP76oqjnrPO2THzcYgGfMYjARBFpQwGwPbrYJr355+n9bWQN/2oKjoCsEEEAAAQQQQAABBBBAAAEEEEAAAQQQQMAuQHDNG4EAAgi0UYGqELrTWPkvfbtWCB1cP0PhA8tsZ1xXVWE7vfLlL5Or69RqepEvK7JfkqvrFadDaTlr6VZ8/B2FdvyfsgZ8T54L/kWR4xsJrtvoO8i0W16gYsvfKLTrV7aOzc4HvjHm55ULAQQQQAABBBBAAAEEEEAAAQQQQAABBBBoPQGC69azp2cEEECgVQXCX/xJwfW3SOGTcve6S96hD0rOLEkRhXb+QhV//q4UDiprwL+fqcj+slo6cmKTnDkj5Rv5rBztLrQ/E62Ud8gv5e5zb635RY4UKrD+ZjnbXST/2NckV3tFyw8q8P7lbBXeqm8DnbcFgcrdC1X+wTzbVB3tByu7YI31s8iFAAIIIIAAAggggAACCCCAAAIIIIAAAgi0pgDBdWvq0zcCCCDQygKh7T9QxfYfSdEKyem3zqZWpMIKsyWHXF0myzf6RVuoFT60XMGNs6TQF5LDLbk7SJHQmWfOvVm+/N/XWW0dPviiKv7878oa/HNbtXZo+/dVsf2H1lnW7m7XKnykSJGja+Xpe7+yhv66lZXoHoH0FzBbg5stwm2XJ1fZkzbJ4eud/hNkBggggAACCCCAAAIIIIAAAggggAACCCCQ9gIE12m/hEwAAQQQODuB8KHXrfA6crT4dIDtcMvh7ytPn3vl6fe3X1Zh2/uIHF2j8o++c/qZSMAKqR3ec+Xuc4+yLvi3Op9peJQRVfz5ewp99qAUKpXcOfL0uktZg/6nCW2dnQdPt02Bqh0IKo/K3XO2vCOerA0RqVDFJz9U5eeLFC0/YO00YH7hw9lpjLyDfipnp7G1nqn87GFVbP9PRcv3S06vXN2uk2/YbyRPlxaDjpbtVFnhCKnyuK1Pc6a8M3dCi42DjhBAAAEEEEAAAQQQQAABBBBAAAEEEEAAgYYECK55PxBAAAEEEECgbQuETyrw/mRFjq2zHOoMrs02+WuvV6R05Wkrs7W20yNVnpCilZKrnbzDHpa756wqy8r9S1S+6W453B3l7j5D4eMlMtvlu7pcLt/ol2udK98si1B5XGVFoxU9tc3WvHfEYttYm6VvGkUAAQQQQAABBBBAAAEEEEAAAQQQQAABBBohQHDdCCxuRQABBBBAAIHME6j4+DsKffo/kqLW5OoKriv+/K8KffJjK2z2DvmV3L3/yro3GvhcwQ23KXJ0tRz+fvKPe1sO/3nWZ8E10xU+ulq+/Ofk6jrNqtAOrrlK4aPF8o16wQqwzWV2Lij/wOxw8Ddy9747qcBme3CzTXj1y3P+P5zezYALAQQQQAABBBBAAAEEEEAAAQQQQAABBBBIIQGC6xRaDIaCAAIIIIAAAi0rULVFuDnV3d1B0eDuOoLriAIrJ1jhdF2hdvjwuwquu8E6H947fJHcPe5QtPygAu+bYDoi/6XvyOHrYU3MOlf+k59U3WeF2cXXKHxkpXyXPG1tJZ6sq2LLNxXa9Utbc6686fKNeT1ZXdAOAggggAACCCCAAAIIIIAAAggggAACCCCQNAGC66RR0hACCCCAAAIIpJVA1Rbh6+Xp/49WeGy2Aq8ZTsdC6Oipj5U18Mfy9P8n2zTNNtyB1VMVDe5X1pCfy3Pe3yQcXFd+/qjKt3zTCru9wx9LGl/l7oUq/2CerT1HuwHKnrj+9DbnXAgggAACCCCAAAIIIIAAAggggAACCCCAQIoJEFyn2IIwHAQQQCAdBSKRiAKBgFwul3w+XzpOgTG3QYHYFuHOjvnyj3tHgTVX1RlcGxpr2+8v3pCr6xXyjTUVy84qsfDBFxXcONP6nm/kM3Kdc4312emtwovly18mV9epZ7YKL11t3efsMESB1VdY9/ovfbNqi/GzXQoTvgdWFdib8eQqu2C9HNn9zrZ5nkcAAQQQQAABBBBAAAEEEEAAAQQQQAABBJpFgOC6WVhpFAEEEGhbApWVlTpx4oTcbrc6dOjQtibPbNNSoPoW4bFg2YS9dVVcmwla24Gvv1mqPC53j9usM6Id3m4KH3jRqpiOBvd8Wan926pQu3LvUyr/8OtyuDvK3X2GIic/Uvjw23J1niTf6JdVvvkbqtz3jLxDfiF3n3uT4hgt26myonwpVGprzz++SM7cCUnpg0YQQAABBBBAAAEEEEAAAQQQQAABBBBAAIHmECC4bg5V2kQAAQTamADBdRtb8HSfbo0twrMG/tSaUUPBtfk8fGi5FURHA7vsAo4suXve3DrNxwAAIABJREFUIe/QX9fahrvys4dVsf0/FS3fLzk8VuW1OQc7cnSdVaXt6jxBvjGv2Cq4m8xbeVxlRaNlti6vfnlHLJa756wmN8uDCCCAAAIIIIAAAggggAACCCCAAAIIIIBASwgQXLeEMn0ggAACGS5AcJ3hC5xh06u5RXjszOeGg+uIKj76jkI7fylFQ5K7g+RwSZUnpGhYzpwR1hnV5mvc68vg3FRp+0a9KGenMXEfSeSG4OopCh9+x3arp9/fKWvwzxN5nHsQQAABBBBAAAEEEEAAAQQQQAABBBBAAIFWFSC4blV+OkcAAQQyQ4DgOjPWsS3Moq4twmPzbii4Dm3/viq2/1Dy5Mo37BG5zr3x9GOhwwpunKPwodfkaHeR/GNfi3tWdcWfv6vQjp8p64J/kqvb9Sr/4F5Fjm+UohE5OwyTd+iv5Ow8sVHLUbHlbxXa9QvbM6686fKNMedxcyGAAAIIIIAAAggggAACCCCAAAIIIIAAAqkvQHCd+mvECBFAAIGUFyC4TvklYoBGoJ4twmM49QXXZmvwwPtTFA18rqxB/y3P+d+yeUaD+xRYPVnRU9vlueCflXXRj+r1jhwpVGD9zXK2u0jeYQ8ruP4WRQOfyd3tOsndXpX7fm+die0b+7oVYidyVe5eqPIP5tludbQboOyJ62ttXZ5Ie9yDAAIIIIAAAggggAACCCCAAAIIIIAAAgi0hgDBdWuo0ycCCCCQYQIE1xm2oBk6HVPlXPHRtyVFE5uhp4v8l76p6KlPFSy5U3J55R/zep1be5dvnKnKfb+Ts/Mk+ce9V3f74TIF116n8LEN8uUvs6qszfbjnv7/oNg526EdP7fGePp7P4k7zkjpSutsbtvlyVV2wXo5svvFfZ4bEEAAAQQQQAABBBBAAAEEEEAAAQQQQACBVBEguE6VlWAcCCCAQBoLEFyn8eK1oaGHdv1SFdu+X/+MK09K0QrJ6Zdcfjk8neUb9QdFTmxW+aZ7JFe2FWQ7cy6p1UZ5yRxV7l0sZ+4E+ccX1dlHaOcvTofSfeYpa+ivZT2zf5m8wxfJ3eMO65nKfc9Yfbm73yLviCcbXJ1o2U6VFeVLoVLbfaZ/Mw4uBBBAAAEEEEAAAQQQQAABBBBAAAEEEEAgnQQIrtNptRgrAgggkKICBNcpujAMq1EC9W0VHjm2ToE1V0mVJ5Q15H/l6fuAvd3QYQVWXabIyS1y95xdZ+AcPbVNgTXTrUDcP/YtOXw9zi64rjyusqLRMu1Wv7wXL5C799xGzZubEUAAAQQQQAABBBBAAAEEEEAAAQQQQACBVBAguE6FVWAMCCCAQJoLEFyn+QIyfEugvuBaiihYfI3Ch16XI6ubvJc8LVfXqafVQocV/ODrCh94zjpP2mc+M+dV267IlyH1H6xzrd295px+1Nq6vGlbhQdXT1H48Du2XjznfVNZQ/6P1UQAAQQQQAABBBBAAAEEEEAAAQQQQAABBNJSgOA6LZeNQSOAAAKpJUBwnVrrwWiaJlB/cC1FA7sUWHO1oqc+luSQ3B0kh1uKbS/uyFLWhf8qz4X/Xrvz0FGVb54vE4Cb0FtyWvdUtRn4TG4Tdrs7qnL/Ejlc7eQb+7qcHYbVOZGKrX+n0E57QO3qMlm+S99u2sR5CgEEEEAAAQQQQAABBBBAAAEEEEAAAQQQSAEBgusUWASGgAACCKS7AMF1uq8g4zcCDQXXllDosCo++Ykq9/5O0fIDVhBtzsN2dsy3QmtX3lWNhowcL1H5B/cqcnyjFI1YYbV36K/k7DyxzrYqdy9U+QfzbJ852g1QdsFayZ3T6P55AAEEEEAAAQQQQAABBBBAAAEEEEAAAQQQSBUBgutUWQnGgQACCKSxAMF1Gi8eQ08bgUjpSitct13uHGVPLJEju1/azIOBIoAAAggggAACCCCAAAIIIIAAAggggAACdQkQXPNeIIAAAgictQDB9VkT0gACDQpEy3aqrChfCpXa7jPbg5ttwrkQQAABBBBAAAEEEEAAAQQQQAABBBBAAIF0FyC4TvcVZPwIIIBACggQXKfAIjCEzBUIn1RZYb6ip7bZ5ui9eIHcvedm7ryZGQIIIIAAAggggAACCCCAAAIIIIAAAgi0KQGC6za13EwWAQQQaB4BguvmcaXV1Bcw734kEpHH45HD4WiWAQeLr1L40HJb257z/lpZQ37ZLP3RKAIIIIAAAggggAACCCCAAAIIIIAAAggg0BoCBNetoU6fCCCAQIYJEFxn2IIynYQFjh8/rnA4rJycHLlcroSfS/TGiq3fUmjn/9puN1uDmy3CuRBAAAEEEEAAAQQQQAABBBBAAAEEEEAAgUwSILjOpNVkLggggEArCRBctxI83ba6QHMG15V7n1J5yWzbHB3tBii7YK3kzmn1uTMABBBAAAEEEEAAAQQQQAABBBBAAAEEEEAgmQIE18nUpC0EEECgjQoQXLfRhWfaaq7gOlK6UoFVBXZhd46yJ5bIkd0PeQQQQAABBBBAAAEEEEAAAQQQQAABBBBAIOMECK4zbkmZEAIIINDyAgTXLW9Oj6kh0BzBdbRsp8qK8qVQqW2SZntws004FwIIIIAAAggggAACCCCAAAIIIIAAAgggkIkCBNeZuKrMCQEEEGhhAYLrFganu5QRSHpwHT6pssJ8RU9ts80xa+iD8vR9IGXmzUAQQAABBBBAAAEEEEAAAQQQQAABBBBAAIFkCxBcJ1uU9hBAAIE2KEBw3QYXnSlbAskOroPFVyl8aLlN1917rrwXL0AcAQQQQAABBBBAAAEEEEAAAQQQQAABBBDIaAGC64xeXiaHAAIItIwAwXXLONNL6gkkM7iu2Pr3Cu38uW2SZmtws0U4FwIIIIAAAggggAACCCCAAAIIIIAAAgggkOkCBNeSPv74Yz3++OOKRCL1rveVV16padOm2T4vLS3V8uXLtXXrVgWDQTkcDuXl5WnKlCkaMWKEnE6n7f7y8nK9+uqrWrdunUzI06NHD910003q3bt3pr9nzA8BBDJcgOA6wxeY6dUrkKzgunLvUyovmW3rx+Hvp+xJJZI7hxVAAAEEEEAAAQQQQAABBBBAAAEEEEAAAQQyXoDgWtKHH36oxYsXN7jYNYPrzz//XL/97W916tQpuVwutW/fXqFQSGVlZVaAnZ+fr5tvvtn6zFzhcFjPPfecNm7caH3WvXt3FRYWWoH3PffcQ3id8T9qTBCBzBYguM7s9WV29QskI7iOlK5UYFWBvRN3jrIL1srRbgD8CCCAAAIIIIAAAggggAACCCCAAAIIIIBAmxAguJb01ltv6Y033tDEiRN13XXXxV14E1A/8cQT2rZtm4YNG6YZM2bI5/MpGo1a1du///3vZaqr77zzTg0cONBq78CBA3rkkUd0ySWXWH2YcHvfvn169NFHrSC7er/vvPOOjh49qmuvvVYejyfueLgBAQQQaG0BguvWXgH6by2Bsw2uo2U7VVaUL4VKbVMw24ObbcK5EEAAAQQQQAABBBBAAAEEEEAAAQQQQACBtiJAcC3p5Zdftqqf69oOvK4XwVRbL1y4UF6vV/fdd5+6du1adZsJr1955RWtWLHC2i78jjvusELqLVu26Mknn9SsWbOssNtcptratJObm6uZM2da3zNh9oIFC6x7brzxRutZLgQQQCDVBQiuU32FGF9zCZxVcB0+qbLCfEVPbbMNL2vIr+Q57xvNNWTaRQABBBBAAAEEEEAAAQQQQAABBBBAAAEEUlKA4FrS008/rU2bNmn27NlVoXJDq1VUVKSXXnpJgwYN0pw5c6q2A489Ezsz+9xzz9W9996r7OzshIJrs5242bL8L3/5i/Vcp06dUvKlYVAIIIBATQGCa96JtipwNsF1sPgqhQ8tt9G5e8+V9+IFbZWTeSOAAAIIIIAAAggggAACCCCAAAIIIIBAGxZo88G12fb78ccf186dO62zpvv37x/3dYhVaNe3tfiePXusqmlTkT1//nx17Nixaqtwsy34NddcY9sq3FRXm/Ow169frz/84Q+66aabrO3DuRBAAIF0ESC4TpeVYpzJFmhqcF3x0T8otOP/2YbjzJ0g//iiZA+R9hBAAAEEEEAAAQQQQAABBBBAAAEEEEAAgbQQaPPBtdmu+7HHHpMJm4cMGaLPPvtMx44dsxavS5cumjZtmrXlt9PprFrQWIV2fVuLm+cffPBBayvwuXPnqk+fPjLV1MuWLVNJSYkVSvfo0UOrVq3SyZMnrcC8Q4cO1nnX55xzjlX57XK50uIFYpAIIICAESC45j1oqwJNCa4r9z6l8pLZNjKHv5+yJ66XPLltlZJ5I4AAAggggAACCCCAAAIIIIAAAggggEAbF2jzwXUsZD569Gidr4I5Y9oEzaYiOhYmNyW4No2Xl5fr1Vdf1bp166yQJy8vT9dff70uuOACPf/88/rwww81b948K9TmQgABBNJJoGL/iyrf8Ws53DnKat9Djqw8Kaur9fXMX13l8HZLp2kxVgTiCjQ2uI4cKVTg/Un2dl0dlF1QLEf7gXH74wYEEEAAAQQQQAABBBBAAAEEEEAAAQQQQCBTBdp8cB0IBPTUU09p3759uvrqq62Q2gTUJmR+8803VVhYaK39jBkzNGrUKOvPTQ2u63uJPvnkEz3xxBOaPHmypkyZkrR3zWw9zoUAAgg0p4C3cqfOOfZjtQttSLibSkdHhZ25Cjs7KezKVaWjk/X3kWp/Nt833ws5z0m4XW5EoDUEzC+b+Xw+678jzE4rDV2eyEGd98UdckWO2277vPPDKss6/d8YXAgggAACCCCAAAIIIIAAAggg0DYFOD60ba47s0YAAbtAmw+uG3ohzPbeS5Ys0caNG3XhhRfqrrvuksfjSWpwbYLzRYsWWWH5nXfeqY8++kivvfaaTAVX+/btNXXqVI0bN862VXmiLzHBdaJS3IcAAo0VcEVK1fX4g8oNvtDYRxt9f8Tht0LsSmcXhR0dTofeXwbbVvhtheDm8y//7Gjf6D54AIGmCiQaXDujZer7xV3yhnfYujqY8w8qzb69qd3zHAIIIIAAAggggAACCCCAAAIIZIgAwXWGLCTTQACBsxIguI7D9+mnn1rBsjmDev78+crJyUlacB2NRq2q7qKiIt19990y25X//ve/t87EHjlypDZv3qzt27fr2muvVUFBwVktNA8jgAACSRGIBBXa8XNVfPITKXwiKU02RyMO7+ntyh1es1V5XVuWm63Mz2xj3hxjoM22IZDoVuHB4qsUPrTchuLuOUveEYvbBhSzRAABBBBAAAEEEEAAAQQQQAABBBBAAAEE4ggQXMcB+vzzz7Vw4UJrG1ATXHfs2FEvv/yytYX42LFjrbOva1579uzRggUL5PV6q56pq5vdu3dbobjZgnzatGn67W9/q4qKCs2dO1ft2rVTKBTSY489JlOVfe+99yo7O5sXGgEEEGg1gcq9i1Xx8b8qGtxd5xhc3a6XM2fEmc9CpYpWHPryry9Ofw3ubbXxN9ixp/OXQfc5p4Nuz+nzuB1ZXb48o/vL8NsE4b7eqTkHRtUqAokE1xUf/aNCO35mG5+z82Xyj3u3VcZMpwgggAACCCCAAAIIIIAAAggggAACCCCAQCoKtPng+vnnn9fWrVt1zTXXaMSIaoHLl6tVV8W1qZB+6aWXNGjQIM2ZM8fa5rv69fHHH+vxxx/XueeeW2/gbEJpc661qbK+7777FIlE9OCDD6pv376aOXNmVXPmPO3PPvuswQA8FV8sxoQAApkjEDm6RuUffl2R4yV1TsrRfpB8w34jE8QldIVPKloeC7TN1y9DbRNsW9+v9vcVX0iVxxJqtkVvcnU4HXBbFd2xv6pVdteo9JY7p0WHR2ctJxAvuK7c+5TKS2bbBuTw91P2xPWSJ7flBkpPCCCAAAIIIIAAAggggAACCCCAAAIIIIBAigu0+eA6FkIPHTrUCoxrhtCvvvqq3n33XdsZ17Eq7KysLCt0zsvLq1pms/23qcg27Y4ZM8aqyHY4HLVeg+LiYr3wwgu6/fbbdfHFF+vYsWME1yn+w8LwEGhrAv+fvfuAz6q6/zj+ffaTxZ5hBQgrgCKgVKXixr21LqwT5a91FQUnThShWlfdWtuKe7QqomjrABSZMgNhj7BJCFnP/r/uhQRCbiCBJDzjc1+vvqB57j3n/N7nwkvyzTknUrJSvoV3KbThI8vSbZ7Wcnd7VM5219U5TaQ0t+LK7T1Xcu8KwVUeeG+q8/EcSAc2b5tdK7ktwu49AnDt2tr8QPrgmfoX2FdwHc6bopKpex314Ug1Q2tbStf6Hyw9IoAAAggggAACCCCAAAIIIIAAAggggAACUSyQ8MH15s2b9corr6ioqEiDBw/WcccdJ7vdLiOANlZOG2dOl5aWmgFz2YrsstXSS5YsMVdd/+EPfzC38d7zGeOea665RpmZmZWmf+vWrXr11VfN1dXGs0ZY7vP5zG3B2So8iv+0MDQEEkUgWCB/ziMKLP+LdcX2JLk6D5e78wjJkRKdKoGtO1dul6/s3nMV965V3Xt8pnBJ9NVhbldexRnd5ed37wrBvW2ib/wJMqKqgmtjS/3iHw+XAnkVJLxHTZSj+eAE0aFMBBBAAAEEEEAAAQQQQAABBBBAAAEEEECg+gIJH1wbVHPmzNGHH35oniltnGVtnE1t/L64uNhcLd2vXz9z5fSeq7E3btxoBs15eXnm11NTUys8M2jQIJ1++umWq61zc3NlrOQ+99xzK6zWNsZhBOXt27dX3759tXjxYnMb87POOksDB+61Yqv6c8ydCCCAQLUFAitfkH/JQ1Jgq+UzzjZD5O7+pGze9Gq3GRM3hop2rug2wuzAnoH3HluX7xl0B/Ojryxj+/Lyldt7bFtubmW+97bmzSVnWvTVEIMjsgyuQ4UqnjxAkcKFFSpyZz0tV8c7YrBKhowAAggggAACCCCAAAIIIIAAAggggAACCNS9AMH1LmMjiP7uu++0YMECM4A2wuj09HSdcMIJysrKMldh730ZofXXX39thsvGqmwj5Da2DT/xxBPN1dlWz+xrSo0V27NmzdJXX30l4xvhRhh+0kkn6eijj65xW3X/6tADAgjEk0Bo4+fyLbpLkaLFlmXZGw2Qp/fLsjfoE09lH1QtEd/63edxW6zsLt+63Pxs40H1VVcPm9uXV+OMbuMeYwtzrsoCVsF16a+nKbT56wo3O9tcKU+ff0KIAAIIIIAAAggggAACCCCAAAIIIIAAAgggUIUAwTWvBgIIIJDAAuEd8+Wbd5OMs3itLltypjw9xsjR6oIEVqql0gN5u87ptlrZvcdW5mbQvUUKF9dSx7XYTPn25WXndO9a2W210jtBti/fO7j2Z49QYNlTFdDtjY9V0jGTa3EiaAoBBBBAAAEEEEAAAQQQQAABBBBAAAEEEIg/AYLr+JtTKkIAAQT2KxDxbZQ/+x4F175lfa+rsdxdHmBb4/1K1uENoeLdQbdxXnfZVuZlvzf+v/m/nZ/tfZZyHY6s+k07G+zcprx8VfceZ3ZbhN2xuH35nsF1ZMO78s0ZUsHH5m2n5ON+k1yNq+/GnQgggAACCCCAAAIIIIAAAggggAACCCCAQAIKEFwn4KRTMgIIJLBAuESBZWPlN1aEhoosIVwZt8rd9SGCthh8TYwfSNgZZu8OtVUeeO9xXrf5tQ1RWaHN29Y67C4PuneH39GwfXlZcJ0WWSLfz7+raOpIVdLAabKnZkWlNYNCAAEEEEAAAQQQQAABBBBAAAEEEEAAAQSiSYDgOppmg7EggAACdSgQXPu2/IvvU6R0nWUvjpbnyJP1tGzJnetwFDQdVQKB/Mqrui1Xdu9a1V3FDzsc0pqqeUa3ufK7DrYvN4LrcMlqueaeKOOHBPa8vEdNlKP54EPKQ+cIIIAAAggggAACCCCAAAIIIIAAAggggECsCBBcx8pMMU4EEEDgAAWM86vNc6x3zLdswZ7WS57eL8s4h5cLgf0JREpWl29PvudW5RHzbO6Kq7oV2La/5ur/c3P78mqc0W3e00z72758R/56adYJspcsrlCLu8c4uTr9uf7ro0cEEEAAAQQQQAABBBBAAAEEEEAAAQQQQCBGBQiuY3TiGDYCCCCwP4FI8TL5Fg5XaONnlrfaPK3l7j5azrZX768pPkfggAV2b1++65xuY1WycS63b9OuANz4+q7f+9YfcD91+aCxUrty2N3CDLZLV70lW8G0Ct0bf6Y8h1dxfnxdDpS2EUAAAQQQQAABBBBAAAEEEEAAAQQQQACBGBYguI7hyWPoCCCAgKVAIE/+JQ8rsPJZayC7V+7MkXJ1vluyJ4GIQHQJlG9fvjvoLl/JbbWqO8q2L7c3HqikY36KLlNGgwACCCCAAAIIIIAAAggggAACCCCAAAIIxIAAwXUMTBJDRAABBKorEFjxrPw5D0uBPMtHjJWgxiprY7U1FwLxIhApXSNzq/LANkV8G3at5N4qc7V3wAjAy1Z4b1Zdbl9uS8pQ8sDpkrHFOBcCCCCAAAIIIIAAAggggAACCCCAAAIIIIBAjQQIrmvExc0IIIBAdAqENnwq36K7FSleajlA4/xq8xzrtF7RWQCjQqAeBXau4Da2LN91JrfFSu6dQfgWRUrXVW9kjlQlDZwme2pW9e7nLgQQQAABBBBAAAEEEEAAAQQQQAABBBBAAIEKAgTXvBAIIIBADAuEC+bIt+B2hbf9YFmFLbmLPD2ekqPVeTFcJUNH4BALBLfvWsW9eefK7rLAe1cAbnzNlTFMjhZnHeKB0j0CCCCAAAIIIIAAAggggAACCCCAAAIIIBC7AgTXsTt3jBwBBBJYIFKaK3/2PQqu+4e1gquJ3F1HyZVxawIrUToCCCCAAAIIIIAAAggggAACCCCAAAIIIIAAAgjEigDBdazMFONEAAEEDIFQkfzLxiiw7C9SuNjSxNXxDrm7PiQ5G2CGAAIIIIAAAggggAACCCCAAAIIIIAAAggggAACCMSEAMF1TEwTg0QAAQSk4Jo35V98vyK+9ZYcjlbny5P1tGxJGXAhgAACCCCAAAIIIIAAAggggAACCCCAAAIIIIAAAjElQHAdU9PFYBFAIBEFwnlTVDr3BkUKF1mWb2/QR57eL8veaEAi8lAzAggggAACCCCAAAIIIIAAAggggAACCCCAAAIIxIEAwXUcTCIlIIBAfApEipfJt+B2hTZ9YVmgzdtW7u6j5WwzJD4BqAoBBBBAAAEEEEAAAQQQQAABBBBAAAEEEEAAAQQSRoDgOmGmmkIRQCBmBAJ58i9+QIFVL1oP2ZEid+cRcnW+S7J7Y6YsBooAAggggAACCCCAAAIIIIAAAggggAACCCCAAAIIVCVAcM27gQACCESRQGD5OPlzHpOC2y1H5Wx3ndzdn5DN3TyKRs1QEEAAAQQQQAABBBBAAAEEEEAAAQQQQAABBBBAAIGDEyC4Pjg/nkYAAQRqRSC0/iP5skcoUrzcsj1742PlPew12VJ71Ep/NIIAAggggAACCCCAAAIIIIAAAggggAACCCCAAAIIRJMAwXU0zQZjQQCBhBMIF8yRb95NCudPs6zdltJdnqyxcrQ4K+FsKBgBBBBAAAEEEEAAAQQQQAABBBBAAAEEEEAAAQQSR4DgOnHmmkoRQCCKBCKlufIvukvB3PHWo3I1k7vrKLkybomiUTMUBBBAAAEEEEAAAQQQQAABBBBAAAEEEEAAAQQQQKBuBAiu68aVVhFAAAFrgVCR/DmPK7DiGSlcanmPq9Nwubs8IDkboIgAAggggAACCCCAAAIIIIAAAggggAACCCCAAAIIJIQAwXVCTDNFIoBANAgEV78q/+IHFfFvtByOo9VF5rbgtqSMaBguY0AAAQQQQAABBBBAAAEEEEAAAQQQQAABBBBAAAEE6k2A4LreqOkIAQQSVSC87QeVzhumSOEiSwJ7gz7y9H5Z9kYDEpWIuhFAAAEEEEAAAQQQQAABBBBAAAEEEEAAAQQQQCDBBQiuE/wFoHwEEKg7gUjREvkW3KbQ5omWndi87eXu/oScbS6vu0HQMgIIIIAAAggggAACCCCAAAIIIIAAAggggAACCCAQAwIE1zEwSQwRAQRiTCCwVb7s+xVc/bL1wB1pcmeOlKvTnZLdG2PFMVwEEEAAAQQQQAABBBBAAAEEEEAAAQQQQAABBBBAoPYFCK5r35QWEUAggQUCy56Uf+kTUrDAUsHZ7ga5uz8um7t5AitROgIIIIAAAggggAACCCCAAAIIIIAAAggggAACCCBQUYDgmjcCAQQQqAWBYO578mePVKRklWVr9iaD5O39kmypPWqhN5pAAAEEEEAAAQQQQAABBBBAAAEEEEAAAQQQQAABBOJLgOA6vuaTahBAoJ4FwttnyDdvmIxfrS5bapY8WePkaH56PY+M7hBAAAEEEEAAAQQQQAABBBBAAAEEEEAAAQQQQACB2BEguI6duWKkCCAQRQKR0jXyLxyu4PoPrEflbi5P14fl7DAsikbNUBBAAAEEEEAAAQQQQAABBBBAAAEEEEAAAQQQQACB6BQguI7OeWFUCCAQrQLBHfLnPKrA8rFVjtDV+W65M++XnGnRWgXjQgABBBBAAAEEEEAAAQQQQAABBBBAAAEEEEAAAQSiSoDgOqqmg8EggEA0CwRW/U3+xaOkwBbLYTpb/0HurLGyedtFcxmMDQEEEEAAAQQQQAABBBBAAAEEEEAAAQQQQAABBBCIOgGC66ibEgaEAALRJhDaNEG+RcMVKVxkOTR7w/7y9H5Jxq9cCCCAAAIIIIAAAggggAACCCCAAAIIIIAAAggggAACNRcguK65GU8ggECCCBhBdem8YQpv+8GyYltShtzdn5Az/dIEEaFMBBBAAAEEEEAAAQQQQAABBBBAAAEEEEAAAQQQQKBuBAiu68aVVhFAIIYFIv7N8mffq+Ca162rcDaQO/Nl2LkFAAAgAElEQVReuTqPiOEqGToCCCCAAAIIIIAAAggggAACCCCAAAIIIIAAAgggED0CBNfRMxeMBAEEDrVAuFSBZePkXzZGChVajsbZ/iZ5uj8muZoe6tHSPwIIIIAAAggggAACCCCAAAIIIIAAAggggAACCCAQNwIE13EzlRSCAAIHIxBc9y9zlXWkdI1lM47mp8nT81nZUroeTDc8iwACCCCAAAIIIIAAAggggAACCCCAAAIIIIAAAgggYCFAcM1rgQACCS0Qzp8m37ybFC6YY+lgS+0hb++XZG8yKKGdKB4BBBBAAAEEEEAAAQQQQAABBBBAAAEEEEAAAQQQqEsBguu61KVtBBCIWoFIyUr5Fv5ZoQ2fWAfW7pZyd3tEzvZDo7YGBoYAAggggAACCCCAAAIIIIAAAggggAACCCCAAAIIxIsAwXW8zCR1IIBA9QSCBfIveViBFU9b32/3ytXxDrm73Cc5UqrXJnchgAACCCCAAAIIIIAAAggggAACCCCAAAIIIIAAAggclADB9UHx8TACCMSSQGDlc2ZorcA2y2E70y+Xu8dY2bzpsVQWY0UAAQQQQAABBBBAAAEEEEAAAQQQQAABBBBAAAEEYl6A4Drmp5ACEEBgfwKhjf+Rb9FdihQtsbzV3miAPL1flr1Bn/01xecIIIAAAggggAACCCCAAAIIIIAAAggggAACCCCAAAJ1IEBwXQeoNIkAAtEhEN4xX755NymcN8VyQLakjnL3GCNn64ujY8CMAgEEEEAAAQQQQAABBBBAAAEEEEAAAQQQQAABBBBIUAGC6wSdeMpGIJ4FIr6N8mePVHDt363LdDaUO/M+uTrfFc8M1IYAAggggAACCCCAAAIIIIAAAggggAACCCCAAAIIxIwAwXXMTBUDRQCB/QqESxRY9pT8S5+SwsWWt7s63Cx3t4clV9P9NscNCCCAAAIIIIAAAggggAACCCCAAAIIIIAAAggggAAC9SNAcF0/zvSCAAJ1LGCsrvZn36eIL9eyJ0eLM+XJelq2lK51PBKaRwABBBBAAAEEEEAAAQQQQAABBBBAAAEEEEAAAQQQqKkAwXVNxbgfAQSiSsA4v9o8x3rHfMtx2VJ7yNv7JdmbDIqqcTMYBBBAAAEEEEAAAQQQQAABBBBAAAEEEEAAAQQQQACB3QIE17wNCOwSCG36wlyxGy7MliJ+yeaULamDXO2HytXxdsnurtoq7Fdw3b8UWP2KwjsWSqFCOdsMkafPPyo9E1z1svw5jyriWy/ZPXK0PNsMVtm6umavYqR4mXwL71Ro438sH7R5Wsnd7TE5211Xs4a5GwEEEEAAAQQQQAABBBBAAAEEEEAAAQQQQAABBBBAoN4FCK7rnZwOo08gLN+8/1NwzRtSJCjZkyRHkhT2mwG0ZJOj6QnyHvlvyZFaafjhgjkqnXWZIkXZuz6zSc40udoMkbvXCxXuD67/QL7frpXN2VDO1hcrVDBH4W0/ydH0eHmP/FxyJEcfT7SNKJAn/5KHFFj5nPXI7Elydfqz3JkjJUdKtI2e8SCAAAIIIIAAAggggAACCCCAAAIIIIAAAggggAACCFgIEFzzWiS8gHE2srHVtCIhuTrcLHePp3atrg4rsOJZ+Rc/IIV9cvcYJ1fH2yp4GdtUl868ZOe5yu7mcmfcKlen2y0DbuPB0mmDFcr/Rd5+H8vR7GRJYZVOO02h/F/l7f+ZGWAbVzj/V/nmGiu9b5Wz3bUJP0dlAIHlT8u/9DEpkGdp4mxzpdzdx8jmTccMAQQQQAABBBBAAAEEEEAAAQQQQAABBBBAAAEEEEAghgQIrmNoshhq3QiYYfKWb+Rodoq8AyZKsu/R0a5gecskOVqeJ2//Tyt+9uuZCm2eKFtyprz9PpS9QZ8qBxnxbVTJz0YwHVbS7/5XHq4Gch6Rf+mT8hz+hpzpl+0Ms412t02R94h3zK3EE/0KbfhEvkV3y9ge3OqyNxogT++X9+mf6IbUjwACCCCAAAIIIIAAAggggAACCCCAAAIIIIAAAghEswDBdTTPDmOrBwEjJD5DofzpcqVfVmlrb2MAvjlXKbjun7I3PlZJx0wuH1No479VOvsKKRLeI3SuesjVDa6Dq1+Vb8FtZojtOfzNejCI3i6MbdiN1fDh/GmWg7Qld5anx1NytLogeotgZAgggAACCCCAAAIIIIAAAggggAACCCCAAAIIIIAAAvsVILjeLxE3JLRAqFAlU49TuGC2XBm3yN3z+XIO/4I/KbDyBRmrfZN+999qnU+9c6vwX+Xt95EczU7avVV43i/y9n1X9rSeKvnlFLOPpN9Nki0pIyH5I6W58mePUHDdv6zrdzaSu8sDcnW6MyF9KBoBBBBAAAEEEEAAAQQQQAABBBBAAAEEEEAAAQQQiDcBgut4m1HqqSWBsMLbpsi/5EGFtv4gW0o3JQ34ao8gOaySKccqnP+LXJ2GSzaXAqtflQLbJNlkS86Qu/Pdcra/ocLW40YQa6wgtjkbytn6YoULFym09b9yNDlO3iM/l2/+LQrmvitPz2flbD+0lmqJoWZCRea26YHlf5HCJZYDd2XcKnfXhyRX4xgqjKEigAACCCCAAAIIIIAAAggggAACCCCAAAIIIIAAAgjsS4DgmvcDgT0EyrYF3/0lmxxNTzS37LYltS//srEiuOSXExQpWiI50qTQDsnmlpypUrBQivjNANvZZog8fd6qGF6veln+nEcV8a03A29j5bVxvnU4f4a59bijybHyHvXlXmdtx/80Bde8Lv/iBxTxbbAs1tHyHHmynpaxPTgXAggggAACCCCAAAIIIIAAAggggAACCCCAAAIIIIBAfAkQXMfXfFLNQQr459+iQO67O1spC6AdKTu3pe58V3mYHN4xVyW/nCz5N0s2p5xtrzJXScuRKoX98s29VsF14yW7t1rnX8vYkvznExQpXStv/3/L3uiog6wkdh4Pb/tBpfOGKVK4yHLQ9rRe8vR+2TxjnAsBBBBAAAEEEEAAAQQQQAABBBBAAAEEEEAAAQQQQCA+BQiu43Neqao2BMJ++ZeMUmDFs1IkIHePcXJ1vM1s2Tjz2jyLOrBVzjZXyNPnHxVXSO8KosPbZ8jR8jx5+3+6zxEZK40Dy8fJnTlSjpbnyjd3qNmHImHZ03rL0+t52Zv8vjaqipo2jNXqvoV3KrTJWF1e+bJ50uXu9pic7a6JmjEzEAQQQAABBBBAAAEEEEAAAQQQQAABBBBAAAEEEEAAgboRILiuG1dajSOB0pkXK7ThI9kb9lPS0T9KjuTdwXWouMoV1f7skQosG2MGz0lHfy+5mliqhLf9pJKZF8qe0s1cWVw68yJFSlbJ2fJsc+vxYO775pnY3gETzbZi/gpslW/xgwqu+pt1KfZkc3W7O3OEZE+K+XIpAAEEEEAAAQQQQAABBBBAAAEEEEAAAQQQQAABBBBAYP8CBNf7N+KOBBcILHtS/ux7ZEvqoKTffWeesWxs6W1u7V28TO4eT8nVaXglpfLnUroq6Xf/k82bXlkyVKzS6WcrtH2WvP0+MgNx/6IRcnUeLnf3Meb9geVPy7/o7l1fezKmZyOwbKz8Sx+Xgtst63C2/aNZt83TMqbrZPAIIIAAAggggAACCCCAAAIIIIAAAggggAACCCCAAAI1EyC4rpkXd8eZQMS3UaUzzlG4aKncXUfJlXFrpQrLA+jkTCUdbQTQbaVQsUp+Pk7h7TPlyrhF7p7PV3quOiuujW3IzVC6/Q1y93pBvjlXKbj+owqruIO578r323Vytr5o15bksTcJwfUfyL9opCIlKywHb5xfbZ5jndYr9opjxAgggAACCCCAAAIIIIAAAggggAACCCCAAAIIIIAAAgctQHB90IQ0ENMCewTQjlYXydvvw0rlWG0VbtzkX3yfAkuf2LkSe8DXsqV03f3snmdcV9GuccZzybTBkiNJSQO+NVdkx1twbZzx7Zs3TMavVpctuYs8WWPNc725EEAAAQQQQAABBBBAAAEEEEAAAQQQQAABBBBAAAEEEleA4Dpx557KdwkEch6Rf8kjkt0td5f75cocKckuKSxzRfTiB6SwT+6uD8uVeW+5W1nwHClZKXuT45TU/xPJ1VQK++Wbe62C68ZLjlR5j3hHDuO86gpXeFdI/Ym50tjZ9irz08DycXGxVXikdI25kjyY+571e+ZqIneXB+XqeBvvIQIIIIAAAggggAACCCCAAAIIIIAAAggggAACCCCAAAIiuOYlQCBUqNJZlyq0aYKkiGRPMldBGwG0QoWSbHK2GSJPn7d2Bdq7yYxw2jfvJim0Q7I5JWeaFCySIn7z/5tBeJdRlY0D+fLNv9kMxz1HvFPerhGCl0w7XZGSVXIaYbezoYxttm2OFHkHTJQ9rXd0z1dwh/xLRyuw4q9SuNRyrK6Ot5s/BCBng+iuhdEhgAACCCCAAAIIIIAAAggggAACCCCAAAIIIIAAAgjUmwDBdb1R01F0C4QVXP2aAiueV7goZ1fw7JY9pYtcHf8kZ/sbKoXWZfWE86fJt2iEwvm/SuESyeaWPbW73N0fl6PFWTUuO1wwR765QxUumC1FwmZY7en1vOxNfl/jturzgeCql+VfMkoR/ybLbh2tzpcn62nZkjLqc1j0hQACCCCAAAIIIIAAAggggAACCCCAAAIIIIAAAgggEAMCBNcxMEkMEYFoFghtnij/wuEKFy6wHKa9QR9zO3R7owHRXAZjQwABBBBAAAEEEEAAAQQQQAABBBBAAAEEEEAAAQQQOIQCBNeHEJ+uEYhlgUjhIpXOG6bwth8sy7B528rd7fHy87tjuVbGjgACCCCAAAIIIIAAAggggAACCCCAAAIIIIAAAgggULcCBNd160vrCMSdQMS/Wf7F9yu4+lXr2hwpcnceIVfn4TvPC+dCAAEEEEAAAQQQQAABBBBAAAEEEEAAAQQQQAABBBBAYD8CBNe8IgggUD2BcKkCy5+Rf+kTUmiH5TPOdtfK3W20bJ6W1WuTuxBAAAEEEEAAAQQQQAABBBBAAAEEEEAAAQQQQAABBBCQRHDNa4BALQuUlJQoEAgoOTlZTqezlls/NM0F142XP/seRUpXWw7A3vjYnedYp/U6NAOkVwQQQAABBBBAAAEEEEAAAQQQQAABBBBAAAEEEEAAgZgWILiO6elj8NEoUFhYaAbXqampcrlc0TjEao8pnD9Nvnk3KVwwx/IZW0o3eXqMlaPl2dVukxsRQAABBBBAAAEEEEAAAQQQQAABBBBAAAEEEEAAAQQQ2FuA4Jp3AoFaFoiH4DpSslK+RXcrtP5Dax1XU7m7PiRXxi21rEdzCCCAAAIIIIAAAggggAACCCCAAAIIIIAAAggggAACiShAcJ2Is07NdSoQ08F1sED+nEcVWD6uSiNXpz/L3eVBydmgTh1pHAEEEEAAAQQQQAABBBBAAAEEEEAAAQQQQAABBBBAIHEECK4TZ66ptJ4EYjW4Dqx8Uf4lD0mBLZZSjlYXyZM1VrakjHqSpBsEEEAAAQQQQAABBBBAAAEEEEAAAQQQQAABBBBAAIFEESC4TpSZps56E4i14Dq06Qv5Ft6lSFG2pZG9QR95er8se6MB9WZIRwgggAACCCCAAAIIIIAAAggggAACCCCAAAIIIIAAAoklQHCdWPNNtfUgECvBdaRwkUrn3qBw3hRLFZu3ndzdn5CzzRX1oEYXCCCAAAIIIIAAAggggAACCCCAAAIIIIAAAggggAACiSxAcJ3Is0/tdSIQ7cF1xL9Z/uyRCq5507p+R6rcmSNlnGUtu7dOjGgUAQQQQAABBBBAAAEEEEAAAQQQQAABBBBAAAEEEEAAgT0FCK55HxCoZYGoDa7DpQosGyv/sjFSqMiyame7G+Tu/rhs7ua1rEJzCCCAAAIIIIAAAggggAACCCCAAAIIIIAAAggggAACCFQtQHDN24FALQtEY3AdXPsP+Rffp0jpWstq7U0Gydv7JdlSe9SyBs0hgAACCCCAAAIIIIAAAggggAACCCCAAAIIIIAAAgggsH8Bguv9G3EHAjUSiKbgOpw/Tb55NylcMMeyBiOo9vQYJ0eLM2pUIzcjgAACCCCAAAIIIIAAAggggAACCCCAAAIIIIAAAgggUJsCBNe1qUlbCEiKhuA6UrJSvoV3KrThU+s5cTeXp+vDcnYYxpwhgAACCCCAAAIIIIAAAggggAACCCCAAAIIIIAAAgggcMgFCK4P+RQwgHgTOKTBdbBA/iWjFFjx1ypZXZ3vljvzfsmZFm/01IMAAggggAACCCCAAAIIIIAAAggggAACCCCAAAIIIBCjAgTXMTpxDDt6BQ5VcB1Y8az8OY9IgW2WOM7Wl8idNU42b7voxWNkCCCAAAIIIIAAAggggAACCCCAAAIIIIAAAggggAACCSlAcJ2Q007RdSlQ38F1aMNn8i26W5HiHMuy7A37y9P7JRm/ciGAAAIIIIAAAggggAACCCCAAAIIIIAAAggggAACCCAQjQIE19E4K4wppgXqK7gO75gv37ybFM6bYullS+ogd/cn5Uy/NKY9GTwCCCCAAAIIIIAAAggggAACCCCAAAIIIIAAAggggED8CxBcx/8cU2E9C9R1cB3xbZQ/e4SCa9+2rszZQO7Me+TqPLKeK6c7BBBAAAEEEEAAAQQQQAABBBBAAAEEEEAAAQQQQAABBA5MgOD6wNx4CoEqBeosuA6XyL/0SQWWjZPCxZb9O9vfJE/3xyRXU2YIAQQQQAABBBBAAAEEEEAAAQQQQAABBOJcYLu/WE/M+lCfrPhZm0q2yyab2qY01ZBuJ+jGrNPU0J1cpUBEEa3csUkfLpui8Tk/6OEjL9e5GQMs7/8+d57u/vnvytm+Xqkur67rcYru7nOBkp2eOBemPAQQQACB+hQguK5PbfpKCIG6CK6Da96Sf/F9ivjWWxo6mp8mT89nZUvpmhDGFIkAAggggAACCCCAAAIIIIAAAggggECiC8zeslxXfve01hVtldvuVDNvA4UV0aaSfIUjEXVtmK4PTh2hjLQW5VRlYfUbiybp4+VTtb44r/yzt0+83TK4nrVlmS78+kk19zbQ0KzBmr5pqT5cPlmXZR6nvx57g1x2R6JPBfUjgAACCNSSAMF1LUHSDAJlArUZXBvnV5vnWO+YbwlsS+0hb++XZG8yiAlAAAEEEEAAAQQQQAABBBBAAAEEEEAAgQQRyPcX6byJozVny3IzbH5u4NDy1dWrC7fouu+f0/RNObqm+8l6+phrzZXYxjVj81JdMHG0CgIlstts6tO0k1YXbtaW0gJVFVzfPuU1fblqpr4880EzDDfC79smv6av18zWhDNHqXODVmbba4q2mF+/8/DzNLBVjwSZCcpEAAEEEKhNAYLr2tSkLQQk1UZwHSleJt+COxTa9Lmlqc3dQu5uj8jZ/kbMEUAAAQQQQAABBBBAAAEEEEAAAQQQQCDBBCatnaPLJo1Th7Tm+vKMB9UquXEFga9Wz9SQ755RVuN2+vfp96mxJ9X83Ai6R00fryu6Hq/T2/dTRNLFXz+paZuWWAbXhYFSXfLNGIUiYX04eKQauJLMdozV2ndMeV2fnHav+jfPNMPsO6e+qc9X/qpPT7tXvZt0SLAZoVwEEEAAgdoQILiuDUXaQGAPgYMKrgN58i95UIGVL1ib2r1ydbxD7i73SY4U3BFAAAEEEEAAAQQQQAABBBBAAAEEEEAgAQUmrJ6pu35+S0c066SXj/s/89zpPa+yldUN3Mn65uxHlJ7cxFLJWHldG8H1D+sX6Mpv/6LbDztHfz78vAScEUpGAAEEEKgNAYLr2lCkDQT2EDjQ4Dqw/C/y5zwmBfMtPZ3pl8ndY4xs3nZ4I4AAAggggAACCCCAAAIIIIAAAggggAACVQq8lf2t7pj6ho5P7613TxmuJIfb8t79BdfGQ8ZW4RPXzNbnp9+vLntsFf7l6hn6z+n3q01KU138zRiz/Q9PHaFGbhbc8GoigAACCByYAMH1gbnxFAJVCtQ0uA6t/0i+7BGKFC+3bNPesL88xjnWDfujjgACCCCAAAIIIIAAAggggAACCCCAAAIIVClgnH39wdLJemzm+3LYHXrvlLs0oEXXKu+vTnBtbCN+6aSxau5toKFZgzVv2yq9m/OjLu58rP567A16bt7n+uvc/+hfJ/9Zg1r3ZHYQQAABBBA4YAGC6wOm40EErAWqG1yHC+bIN+8mhfOnWTZkS+porrB2tr4YagQQQAABBBBAAAEEEEAAAQQQQAABBBBAwFKgbFtwI4Quu4yzrV8ddIt6NWm/T7XqBNdGA9/nztPdP/9dOdvXy+tw6bIux+nhIy/Xyh2bdP7E0To74yg9fcy1ssnGLCGAAAIIIHDAAgTXB0zHgwhYC+wvuI6U5sqffbeC696xbsDZUO7M++TqfBfECCCAAAIIIIAAAggggAACCCCAAAIIIIDAPgV+27pSQ394QYWBUpUE/drm2yG7zabre5yqh/pfpmSnp8rnqxtcWzXgDwd19X//qsX56/TZ6fepXUozZgoBBBBAAIGDEiC4Pig+HkagskCVwXWoSP6loxVY/owU3v3Tj3u24Ozwf/J0e0RyNYUWAQQQQAABBBBAAAEEEEAAAQQQQAABBBCoscD8bavNIHth3hpd0/3kfa6EPpjg+r2lP+nPU9/QswNv0LGtsjR86puatHaOgpGQebb2X465Vh3TWtZ4/DyAAAIIIJC4AgTXiTv3VF5HAlbBdXD1a/IvfkAR/0bLXh0tzpQn62nZUqo+b6aOhkuzCCCAAAIIIIAAAggggAACCCCAAAIIIBBnAlM3Zuuir59UmitJE84cpc4NWllWeKDB9YodG3XeV4+rf4suemLAVebK6/nbVum6HqcqzeXVc/O+UIukhvr8jAfUMqlRnOlSDgIIIIBAXQkQXNeVLO0mrMCewbVjx1SVzhumSOEiSw9bag95e78ke5NBCetF4QgggAACCCCAAAIIIIAAAggggAACCCBQuwK5xdt06ucPaktpgT44dYSOa93TsoMDCa4D4ZBun/Kavls3V5+ffr+WbM/VVd89o2eOvV5XdT3B7Oer1TM1ZNfXhnQ9vnaLozUEEEAAgbgVILiO26mlsEMlYATXoR3Zcq26X5GtX1sOw+ZpJXe3R+Vsd/2hGib9IoAAAggggAACCCCAAAIIIIAAAggggECMCry04Cu9MP9Lndaur7kl995XWXC93V+sjweP1FEtrHd6PJDg+ps1s3XVf5/RqP6XaVjP0zVm9sd6cf6X+uS0e9W/eaY5lBmbl+qCiaN1c68zNeKIC2NUmWEjgAACCNS3AMF1fYvTX9wLFC17TcoeWmWdrsz75c4cKTlS4t6CAhFAAAEEEEAAAQQQQAABBBBAAAEEEECg9gX+ueR7/WnyK+rTrJM+O+1eNXJX/F5jXW0VvrV0hy74erTSXMkaf8pwNXAlEVzX/vTSIgIIIJCwAgTXCTv1FF5XAoVbc2T7pfJPMDrbXCl39zGyedPrqmvaRQABBBBAAAEEEEAAAQQQQAABBBBAAIEEEFhVuFnnfvWYVu3YrGu7n6xHj7pCyU6PWfnqwi267vvnNH1Tjq7oMkh/PfYGuewOS5WarLiOKKInZ3+sl+ZPMLcf/13LbmabX66ewVbhCfDOUSICCCBQHwIE1/WhTB8JJRAOh+XPHqnQirFm3fZGA+Tp/bLsDfoklAPFIoAAAggggAACCCCAAAIIIIAAAggggEDdCXy+arpu/vElGeGz2+5UM28DhRXRppJ8hSMRHdOyu7kqeu/V2HuOqCbBdWkooKd/+0yhSFj397tENtnMpvL9Rbp80jjN37ZK1/U4VY08Kfrb/Alq6E7W52c8oJZJjeoOgZYRQAABBOJKgOA6rqaTYqJGIFigkmmnyN3pLjlaXxQ1w2IgCCCAAAIIIIAAAggggAACCCCAAAIIIBA/Asbq6rFzPtbXa2ZrU8l22W02ZTZorT92O0nXdD+pfBV2VRXXJLjel9r64jwNn/qmJq2do2AkpOPTe5tnb3dMaxk/2FSCAAIIIFDnAgTXdU5MBwgggAACCCCAAAIIIIAAAggggAACCCCAAAIIIIAAAggggAAC+xIguOb9QAABBBBAAAEEEEAAAQQQQAABBBBAAAEEEEAAAQQQQAABBBA4pAIE14eUn84RQAABBBBAAAEEEEAAAQQQQAABBBBAAAEEEEAAAQQQQAABBAiueQcQQAABBBBAAAEEEEAAAQQQQAABBBBAAAEEEEAAAQQQQAABBA6pAMH1IeWncwQQQAABBBBAAAEEEEAAAQQQQAABBBBAAAEEEEAAAQQQQAABgmveAQQQQAABBBBAAAEEEEAAAQQQQAABBBBAAAEEEEAAAQQQQACBQypAcH1I+ekcAQQQQAABBBBAAAEEEEAAAQQQQAABBBBAAIEDEwgWhbTkX7la+Z+NKs71mY0kp3uUcU5Ldb0yXc4Uh2XDhatKNP/F1drwc56ChSE5vHY17dNAPW9qr6aHpUm2io9t/W2H5oxdrrxFhXKnOdXt6rbqcllr2T32Axs4TyGAAAIIIGAhQHDNa4EAAggggAACCCCAAAIIIIAAAggggAACCCCAQIwJFCwt1tTh2TJCaJvTpuRWHrOC4g0+RYIRNeyWooHPZimppbtCZWu/2aLpo3IUKg3LmeqQt6lbgYKgfHkByS71Gd5JmZe2Lg+vt+cU66ebFyiphVtdLk/Xtvk7tOzDDeY9h92WYfbNhQACCCCAQG0IEFzXhiJtIIAAAggggAACCCCAAAIIIIAAAggggAACCCBQTwJG0DzlzkXaMrNAHS9oqcPv7Fi+utpYeW18tn1xkTLOa6l+93UuD5eL1/v0403zVbi2VIf/uaO6XJpuhtUKS6snbtbMR5fK7rLpuJd6qXHPVLOaec+u1Jqvt2jQa72V0sYjRaS5z67UuvQZ28EAACAASURBVG93fi259c7AvHSzX3PGrVC3q9qUP1tPHHSDAAIIIBAnAgTXcTKRlIEAAggggAACCCCAAAIIIIAAAggggAACCCCQGAIbpuRp8q0L1ahrin7/t57yNHZVKHzz9O366ZYFSmrurhAur/8pT1NuXahWAxvr6Ke6y5G0e6tvY5X2jIeXatUXm9Tnro7KvDzdXJX9y4jFioQjFe432pn+4BINeqWXGnZNMcPs+S+s0qoJm3XcSz2VlpGUGBNBlQgggAACtSpAcF2rnDSGAAIIIIAAAggggAACCCCAAAIIIIAAAggggEDdCiwdn6s5Y1eo00Wt1Pe+zpU6820N6Pvr58mXH9gdLkta9sEGzX5iWZXPLXhptRa9ukbdrm6j3rdlVDu43jZ3hxmk9/y/9up8Seu6LZ7WEUAAAQTiVoDgOm6nlsIQQAABBBBAAAEEEEAAAQQQQAABBBBAAAEE4lEgVBJWsDgkh8dunlO991W4ulQ/DJ1nbh8+6JXe8jbbuSLb2Fr8x/+brwadkiut1A77wpp27xKt++9WHflIF3U4u4X5jLFV+Npvt5oBeHL67q3C10zcrEGv9pa3iUs/j8g27z16THfL8cTjHFATAggggEDtCxBc174pLSKAAAIIIIAAAggggAACCCCAAAIIIIAAAgggcMgEVny6UTMfWVrpjGtjO/BZo5fJ+Lzd4GbmqmrjjGrjzOxFr6/Rkndy1XpgEw14vGt5AJ2fXWSupk5q4VaXy9O1fUmRlr6/3ly1fdhtGVr+yQYt+NtqDXwuS00OSztkNdMxAggggEDsCxBcx/4cUgECCCCAAAIIIIAAAggggAACCCCAAAIIIIAAAqbAjpUl+nHYAoVKQxW2CS/jMc6tXvjKai35V66MILv8skvtBzfX4cM7ytOk4pnZW3/boTljlytvUaGcyQ5l/qG1elzfTsUbfGZfHc5orl63dJBsTAICCCCAAAIHLkBwfeB2PIkAAggggAACCCCAAAIIIIAAAggggAACCCCAQNQIBAtDmnbfEq2fvE19hndS5qWtK4XJxjbiv4zIlrGS2tPYJVcDp7ni2pcXUIPMZPW7P1NND9//ymkj9J7x6FJzBbax2trb3B01DgwEAQQQQCA2BQiuY3PeGDUCCCCAAAIIIIAAAggggAACCCCAAAIIIIAAAuUC5aH1j9uUeXm6Dr8jQzZnxSXQJRv9mnzbQhWuKlG/BzLV/rTmkl1SRNowNU+/3r9EdpfdDKIbdU/Zp27u99s0fVSOjnq0i5r0SjPPwl7zzRaFgxG1ObGp2X9SKw8zhAACCCCAQLUFCK6rTcWNCCCAAAIIIIAAAggggAACCCCAAAIIIIAAAghEn4Cx+vm3Z1Zq6fhctT6u4hnVe4528VtrNe+5Ver6xzbm+dR7b+1tPD9n7IpKZ2PvXXHJBp9+umWhmvdroJ7DOpgB9ta5Bep2dVs5kxxa+OpqJbfy6PfP95S7sTP6wBgRAggggEBUChBcR+W0MCgEEEAAAQQQQAABBBBAAAEEEEAAAQQQQAABBPYvUCG0/n1jHfV4N7nSHJUeNM62/mXEYq3/cZuOfS5LrX/fuNI9+YuL9OON8+Vt5tag13qZW4nvfRn9zX12pYwV14Ne6aXCNaX66ZYFGjC6q9qe0sy8ffP07ebXjnqsm9qe0nT/RXAHAggggAACkgiueQ0QQAABBBBAAAEEEEAAAQQQQAABBBBAAAEEEIhFgbCU816ufvvLCjXukapj/tJDSS2tz5oOlYT1893Z2jA5T79/sadaHtOoUsXGedU/3DhfnkYuHf96b3maVg6uN88s0JRbF6rPiE7KOKeFucp74WtrzBC7Yded24uXtZN1Qztz23IuBBBAAAEEqiNAcF0dJe5BAAEEEEAAAQQQQAABBBBAAAEEEEAAAQQQQCCaBCLS0vfWa8645WrYJUUDn82qMrQ2hx2RZj+5TMs+2KCsm9ora2i7SluFr/h0o2Y+slStBjbW0U91lyPJOAB79xUoCGrKnYvkTnNqwOhu5ucE19H0UjAWBBBAILYFCK5je/4YPQIIIIAAAggggAACCCCAAAIIIIAAAggggECiCUSk3B+2ado9i5XaIUnHPt1Dyeme/SoYq6Un37LAvG/AE92UPqjJzvA6Im2esV3T7lui0q1+9R/VxVxNXeGKSDnv5mrRa2t03N96qVGPnaurN03buS04W4Xvl58bEEAAAQT2I0BwzSuCAAIIIIAAAggggAACCCCAAAIIIIAAAggggEAMCRQsK9YPQ+fLty1gnkPtauCscvQprT3m6mh3Y6cZUJet0lZY5c8Gi0Mq3eyX7FKXy9N12G0ZsjmNRHv3FQ5EtOyD9YqEIuo6pE35au1gYcgMvLfOLVC3q9uaq7Gz31wjdyOXfv98z539ciGAAAIIIFANAYLraiBxCwIIIIAAAggggAACCCCAAAIIIIAAAggggAAC0SJQdoa0Pz+43yGlZSRVPK86IuVnFyn7rbXa8HOejODZ4bWraZ8G6vbHNmp5VCMzwK7JZQTo855dqTXfbFE4GFGbE5vq8DsylNRq/6vAa9IP9yKAAAIIxLcAwXV8zy/VIYAAAggggAACCCCAAAIIIIAAAggggAACCCCAAAIIIIAAAlEvQHAd9VPEABFAAAEEEEAAAQQQQAABBBBAAAEEEEAAAQQQQAABBBBAAIH4FiC4ju/5pToEEEAAAQQQQAABBBBAAAEEEEAAAQQQQAABBBBAAAEEEEAg6gUIrqN+ihggAggggAACCCCAAAIIIIAAAggggAACCCCAAAJ1J+Dz+VRcXKzk5GR5PJxLXXfStIwAAgggsC8BgmveDwQQQAABBBBAAAEEEEAAAQQQQAABBBBAAAEEEligsLBQgUBAXq9XSUlJCSxB6QgggAACh1KA4PpQ6tM3AggggAACCCCAAAIIIIAAAggggAACCCCAAAKHWKCgoEChUEhut1spKSmHeDR0jwACCCCQqAIE14k689SNAAIIIIAAAggggAACCCCAAAIIIIAAAggggIAkgmteAwQQQACBaBAguI6GWWAMCCCAAAIIIIAAAggggAACCCCAAAIIIIAAAggcIgGC60MET7cIIIAAAhUECK55IRBAAAEEEEAAAQQQQAABBBBAAAEEEEAAAQQQSGABgusEnnxKRwABBKJIgOA6iiaDoSCAAAIIIIAAAggggAACCCCAAAIIIIAAAgggUN8CBNf1LU5/CCCAAAJWAgTXvBcIIIAAAggggAACCCCAAAIIIIAAAggggAACCCSwAMF1Ak8+pSOAAAJRJEBwHUWTwVAQQAABBBBAAAEEEEAAAQQQQAABBBBAAAEEEKhPgcJAqX5aPU+/a5Ipt9utlJSU+uyevhBAAAEEECgXILjmZUAAAQQQQAABBBBAAAEEEEAAAQQQQAABBBBAIAEFnpv3hZ6Z+2+VBv2aetrjapHamOA6Ad8DSkYAAQSiRYDgOlpmgnEggAACCCCAAAIIIIAAAggggAACCCCAAAIIIFAPAm9kT9LYOZ9qQ3FeeW/XZZ6ox48aIq/XWw8joAsEEEAAAQQqCxBc81YggAACCCCAAAIIIIAAAggggAACCCCAAAIIIJAAAuNzftSY2R9pVeFmy2pnn/+0OjZunQASlIgAAgggEI0CBNfROCuMCQEEEEAAAQQQQAABBBBAAAEEEEAAAQQQQACBWhL4bOU0jZ75gZZsz7VssYknVcO6Dtath50tj8dTS73SDAIIIIAAAjUTILiumRd3I4AAAggggAACCCCAAAIIIIAAAggggAACCCAQEwKT1s7RYzPf129bV1qOt4ErSX/qfZau6XSCHCEpOTmZ4DomZpZBIoAAAvEpQHAdn/NKVQgggAACCCCAAAIIIIAAAggggAACCCCAAAIJKvDzxmw98Os7mrF5qaVAksOtG3ueptsPO0eN3CkqLi6Wz+cjuE7Q94WyEUAAgWgRILiOlplgHAgggAACCCCAAAIIIIAAAggggAACCCCAAAIIHISAsbL6oRnj9b9186psZWjWYN3V53w19zYsv4fg+iDQeRQBBBBAoNYECK5rjZKGEEAAAQQQQAABBBBAAAEEEEAAAQQQQAABBBCof4Gc7bl6eMZ7+mLV9Co7v7LL8bq338VKT25S6R6C6/qfM3pEAAEEEKgsQHDNW4EAAggggAACCCCAAAIIIIAAAggggAACCCCAQAwKrNyxSaNnfagPlk2ucvQXdDpa9/e9RJ0atKryHoLrGJx8howAAgjEoQDBdRxOKiUhgAACCCCAAAIIIIAAAggggAACCCCAAAIIxK/AhuI8PTn7Y/198XdVFnlau7566MjL1L1R2/1CEFzvl4gbEEAAAQTqQYDguh6Q6QIBBBBAAAEEEEAAAQQQQAABBBBAAAEEEEAAgYMV2Fq6Q0/P/UyvL5okXyhg2dzAVll69KgrdESzTtXujuC62lTciAACCCBQhwIE13WIS9MIIIAAAggggAACCCCAAAIIIIAAAggggAACCBysQEGgRM/N/VwvLZigoqDPsrk+zTrp0SOv0O9bZ9W4O4LrGpPxAAIIIIBAHQgQXNcBKk0igAACCCCAAAIIIIAAAggggAACCCCAAAIIIHCwAiUhv15e8JWenfu58v1Fls31bNxe9/e7RKe373fA3RFcHzAdDyKAAAII1KIAwXUtYtIUAggggAACCCCAAAIIIIAAAggggAACCCCAAAK1IfDKwokaN+czbS7dbtlc5watdG/fi3Vhp2MOujuC64MmpAEEEEAAgVoQILiuBUSaQAABBBBAAAEEEEAAAQQQQAABBBBAAAEEEECgNgT+ueR7jZn9kdYWbbVsrm1KU4044iIN6Xp8bXRntkFwXWuUNIQAAgggcBACBNcHgcejCCCAAAIIIIAAAggggAACCCCAAAIIIIAAAgjUhsAny3/W47M+0LKCDZbNNfc21PA+5+nGrNNqo7sKbRBc1zopDSKAAAIIHIAAwfUBoPEIAggggAACCCCAAAIIIIAAAggggAACCCCAAAK1ITBxzSw9NvN9zd+22rK5Ru4U3XbY2bqp5+lKcrhro8tKbRBc1wkrjSKAAAII1FCA4LqGYNyOAAIIIIAAAggggAACCCCAAAIIIIAAAggggMDBCvy8MVv3TPun5mxZbtlUitOjYT3P0K2Hna0GrqSD7W6fzxNc1ykvjSOAAAIIVFOA4LqaUNyGAAIIIIAAAggggAACCCCAAAIIIIAAAggggMDBCszeslwPTR+vH9YvsGzK43Dp+h6n6M7DzlNTb9rBdlet5wmuq8XETQgggAACdSxAcF3HwDSPAAIIIIAAAggggAACCCCAAAIIIIAAAggggEB2/lo9POM9fbV6ZpUYV3c7SSOPuFCtkhvXKxjBdb1y0xkCCCCAQBUCBNe8GggggAACCCCAAAIIIIAAAggggAACCCCAAAII1JHA8oINemzWB/pk+c9V9nBJ54G6t+/FykhrUUejqLrZ/MVFWvrJOm1fUqwWRzZS5/NaKzndU+/joEMEEEAAAQQIrnkHEEAAAQQQQAABBBBAAAEEEEAAAQQQQAABBBCoZYHc4m16YtaH+ueS76ts+awOR2pU/0vVpWF6LfdeveZW/meTZozKqXCzK82hIx/uqvQTmlSvEe5CAAEEEECglgQIrmsJkmYQQAABBBBAAAEEEEAAAQQQQAABBBBAAAEEENhaukNPzflEryycWCXGiW0O06j+l+nwphmHDKw416cJZ86w7N8Ir8/48kgZv3IhgAACCCBQXwIE1/UlTT8IIIAAAggggAACCCCAAAIIIIAAAggggAACcSuQ7y/Ss3M/NwPr4qDPss7+zTP1xICrdGSLLofcIeedXP02bkWV4xj0Wi8179/wkI+TASCAAAIIJI4AwXXizDWVIoAAAggggAACCCCAAAIIIIAAAggggAACCNSygBFS/23BBD0/7wtt9xdbtm6srL6/3x90Sts+tdz7gTe38OXVWvjKmiob6P9wF2WcU/9nbh94RTyJAAIIIBDrAgTXsT6DjB8BBBBAAAEEEEAAAQQQQAABBBBAAAEEEEDgkAi8OH+Cnp77mYztwa2urg3TdV+/S3RuxoBDMr59dZr7v22aeueiKm85+b0+atQtJerGzYAQQAABBOJXgOA6fueWyhBAAAEEEEAAAQQQQAABBBBAAAEEEEAAAQTqQODvi7/TU7M/UW7xNsvWO6Q218i+F+myzOPqoPfaa/L76+dpy8yCSg2mH99ExzzTo/Y6oiUEEEAAAQSqIUBwXQ0kbkEAAQQQQAABBBBAAAEEEEAAAQQQQAABBBBA4INlkzV61odauWOTJUar5Ma6q8/5uq77KTGBFdgR0vQHlyj3+90BfObl6ep5U3u50hwxUQODRAABBBCIHwGC6/iZSypBAAEEEEAAAQQQQAABBBBAAAEEzPNVn5j1oT5Z8bM2lWw3RVokNdQFHY/WPX0vVkN3cpVKEUXMMObDZVM0PucHPXzk5VVub7u+OE/Dp76pSWvnKBgJ6fj03vrLMdeqY1pLZgEBBBCIO4EvVk3X47M+0KK8tZa1NfGk6Y7Dz9Gfep0Vk7UbAXb+4kI1798wJsfPoBFAAAEE4kOA4Do+5pEqEEAAAQQQQAABBBBAAAEEEEAAAc3eslxXfve01hVtld1mU4ukRqbKppJ8hSMRM1T+9LR7lZHWolyrLKx+Y9Ekfbx8qoxAuux6+8TbLYPrgkCJLp80TnO3rtB1PU5Vmsur5+Z9oabeNH12+n1ql9KM2UAAAQTiQuB/6+bpkZnvmX+/Wl1priTd0utM3dzrTKW6vHFRM0UggAACCCBwqAQIrg+VPP0igAACCCCAAAIIIIAAAggggAACtSiwtXSHLvh6tH7butIMm58bOLR8dXXO9lxd8s1TWrFjo87ucKTePOE2uew7t4CdsXmpLpg4WkYYbYTdfZp20urCzdpSWqCqgmtjlfVlk8Zp7NFX65ruJ5vtfLV6poZ894yeOfZ6Del6vPm1QDike6b9Q+nJjfWn3meX91mLZdMUAgggUCcC0zfl6IHp7+iXjYst209yuDU0a7DuOPxcNXKn1MkYaBQBBBBAAIFEEyC4TrQZp14EEEAAAQQQQAABBBBAAAEEEIhLgc9WTtM1/31WnRq01JdnPCjjnNU9r7Jg2VgVPeHMUercoJX58ZwtyzVq+nhd0fV4nd6+nyKSLv76SU3btKTK4Prp3z7TX+f+R5+cdq/6N88021lTtEWDPx+lP3Y7USOOuND82jdrZuuq/z6jUf0v07Cep8elO0UhgEB8CSzIW62Hpr9rHoNQ1XV9j1M14ogL1NzLttrxNftUgwACCCBwqAUIrg/1DNA/AggggAACCCCAAAIIIIAAAgggUAsCY2Z/rCdmf6TzOx6tt064tVKLucXbdOrnD6rAX1whcN77RmPldW0E12UrwNNcyRp/ynA1cCXVQpU0gQACCNSNwPKCDXpkxnsyfgioquuKLoM0su9FHIdQN1NAqwgggAACCIjgmpcAAQQQQAABBBBAAAEEEEAAAQQQiAMBI3AuDJQo2emx3LbWWEV4zlePKdnh0VdnPaS2KU0tq65OcG2sRLzi279o3DHX6qquJ5jtlK3ofmzAlboxa7CenP2xXpo/QR+cOkK/a9ktDoQpAQEE4lHA2C3iiVkfaXzOD1WWd17H3+nBfn9Qp107VcSjAzUhgAACCCAQDQIE19EwC4wBAQQQQAABBBBAAAEEEEAAAQQQqGOB5+d/oQd+fafSGdd7d1ud4DrfX6TLJ43T/G2rdF2PU9XIk6K/zZ+gVJdXn51+nzaXbNeFXz+pK7scr0eOulw22eq4OppHAAEEaiawuXS7npz1sd7InlTlg6e2O0Kj+l+qno3b16xx7kYAAQQQQACBAxIguD4gNh5CAAEEEEAAAQQQQAABBBBAAAEEYkdg3rZVOn/iaPlDgX1uE25UVJ3g2rhvfXGehk990zwHNhgJqV/zTD0/cKjapzbXld89rbWFW/T5GQ+oZVKj2IFipAggEPcCeb5CPTP333p14dcqDQUs6zV2iXhiwFU6olmnuPegQAQQQAABBKJJgOA6mmaDsSCAAAIIIIAAAggggAACCCCAAAK1LFC2OvrnjYt1T9+LdFef8/e5Arq6wXVVw/zHkv/p7p/f0suDbtZ5GQNquRqaQwABBA5MoDBQqhfmf6kX53+pHYESy0b6NuusB/v/Qcen9z6wTngKAQQQQAABBA5KgOBaUiAQ0NSpUzVlyhRt375dkUhEXq9XWVlZGjx4sBo3blwJ2Xjm73//u3JycqqcgEaNGunmm29Ww4YNzXt8Pp8mTJigGTNmKBgMKj09XRdccIHatWt3UJPIwwgggAACCCCAAAIIIIAAAggggICVQFloPXVjti7N/L2eGzhUbrtzn1gHE1yv2LFR5331uI5u1V1jj77GXNFoBEXGCseMtBZ6fMAQndG+H1uH87oigEC9Cjw37wtzlbXxd5HVldW4ne7rd4nObN+/XsdFZwgggAACCCBQUSDhg+v8/HwzgM7NzZXNZlNKSoocDocKCwsVCoWUnJysq6++WhkZGRXkSktL9eabb2rlypVVvlN7BtdGWx9//LFmz56tfv36qXXr1vrpp59ktHPdddcRXvMnEwEEEEAAAQQQQAABBBBAAAEEalXAHw7q1smv6r2lP+mYlt01/pThauRO2W8fBxpcG/0N+/ElzdiUY25H/vHyqRoz+2MzqD6p7eF6K/tbLcpbq3+ddKeMc2O5EEAAgboWMM6vHjvnU20ozrPsqmNaS93b92Jd3PnYuh4K7SOAAAIIIIBANQQSOrg2wuR//vOfWrhwodq3b68rrriifHV1cXGx3n77ba1YsUJt27bVDTfcoKSkpHJSY2X2iy++aIbbw4YNU7NmzfbJvWHDBr3yyis64ogjdPbZZ5shuRGWv/rqq2aQbXyt7Prf//4nI1A/66yz5HK5qjGN3IIAAggggAACCCCAAAIIIIAAAgjsFtgztD66ZXe9c/KdauJJqxbRgQbXn62cppt+eFFPHX2NTm3bR4O/GKWeTdrr7yfebq7yNoKjMyc8oi4N0/XPk+6Uy+6o1ni4CQEEEKipwPicHzVm9kdaVbjZ8tE2KU11d58L9MduJ9a0ae5HAAEEEEAAgToUSOjgevXq1Xr99ddlt9s1dOhQc+vuPa+yYNnv95urojt37lz+8ZYtW/TSSy+Zq7P33A68qrlasGCB/vGPf+jKK69U7947z0gxVlsb/RtbkRuhuXEZfb722mvmPeeff74ZcHMhgAACCCCAAAIIIIAAAggggAAC1RUIRcJ6as4nemr2J+rSsLU+OHWEuU13da8DCa43luTr7AmPqm1qM3NF9cK8Nbpg4mjd3OtMjTjiQrPrsnaN3384eKQauHYvEKju2LgPAQQQ2JeA8QM0o2d+oCXbcy1va+ZtoD8ffp6G9TwdSAQQQAABBBCIQoGEDq7nzZtnrrg2tgG/9tprzXOt97z23A58yJAh5YGzcU9Z6N2qVSvLZ/ee6+oE12UrwDdt2mQG6cZW41wIIIAAAggggAACCCCAAAIIIIBAdQUiipjb4j4x6yMzrP70tHtrFFob/dQ0uDb6fPDX8fpXzvf6ePBI9W3WWTM2LyW4ru6kcR8CCBy0wKS1c/TYzPf121brYx0bupN1a++zzcA62ek56P5oAAEEEEAAAQTqRiChg+tAICBjS3Cn02meZb336mbjnGtjVfWOHTt0/fXXm9uJl13Z2dnm2djdunXTVVddZa683tdVtlW4sS34mWeeWWGrcGN19YUXXqiZM2fqk08+0QUXXGBuH86FAAIIIIAAAggggAACCCCAAAIIVFfACJDfXzrZPNfa2Ab3g1PvNrflrulV0+D6l42Ldck3YzSs1xkaecSFsslmbgvOVuE1led+BBCoqcDPG7P1wK/vmD8sY3UZIfVNPU/X7Yedwy4PNcXlfgQQQAABBA6BQEIH1/vzNs6+Nrb3NrYQ3/uM67LV2sZnqamp5lnYRhBunEltBNGDBw8uPy/b6MdYTf3RRx9pzpw5ZihtPDd16lQZ4bixDXlaWpp53nWLFi1krO7eXxC+v7HzOQIIIIAAAggggAACCCCAAAIIJJbAnC3Ldd7E0cr3F8lYXZi6j624Wyc31jsn/1ktkyrv9lbT4NpY6fhm9rd6YeCNaurdeY522crvMbM/1hnt++mktoebofrMzUvNrcRPbXdEYk0O1SKAQK0KGCurH5oxXv9bN6/Kdo3V1cMPP7/876VaHQCNIYAAAggggECdCBBcV8FqrLJ+5ZVXZJxlfemll6pPnz4V7vz222/1zTffVDkpKSkpuuaaayqs0vb5fJowYYJmzJihYDCo5s2b69xzz1VmZqY+/fRTGWG4EZDvfdZ2ncw8jSKAAAIIIIAAAggggAACCCCAQFwJlG3PbQTP+7vapjTVN2c/ovTkJpVurWlwXVVf/nBQz8/7Qi/M/1J5vkJzy/LHBwwxg2xjVTYXAgggUFOBnO25enjGe/pi1fQqH/1jtxM14ogLLf9+q2l/3I8AAggggAAC9StAcG3hXbY62ti621gdfdFFF1VaAW18ZoTQRshshM/NmjVTJBLRunXrzHOz8/Ly1LZt20orta2md+nSpXr77bd1wgkn6MQTT6zfN4DeEEAAAQQQQAABBBBAAAEEEEAAAQQQQACBKBZYuWOTRs/6UB8sm1zlKC/qdKzu73eJ+UMyXAgggAACCCAQmwIE13vN256hdceOHXX11VcrKSmpRrO7evVqvf766/L7/ebz3bt3r/L5kpISvfHGG2Yw/sc//lGLFi3SV199pYKCAnML8pNOOklHH3207HZ7jcbAzQgggAACCCCAAAIIIIAAAggggAACCCCAQCwLbCjO05OzP9bfF39XZRnGLg4Pz2MVgQAAIABJREFU9r9U3Ru1jeVSGTsCCCCAAAIISCK43uM1MFZMf/fdd5o0aZKaNGmi66+/Xk2bNq3xi2KE38bZ2EYIfdppp1W5itroz+hr8uTJuvbaa5Wfn6/333/f3F68b9++mj9/vnJycnTWWWdp4MCBNR6HsSqcCwEEEEAAAQQQQAABBBBAAAEE4lugTZs25vcxXC6XbLbqb8FtfP+itLRUa9asUVFRkdLS0szd4zweT/nOc8b3LgKBgLZu3arc3NxqQxrHo7Vu3doc056XcXSa0dbatWur3RY3IrAvgYyMDDVq1KjSbolWz2zYsMHcLdHYQdF4P2tyhcPhai0sMe4z/twYi1TKLmOByqpVq8xFLlzVE9geLNH4Tb/o31vmKBAJWT7UN7WDhqYPUpckVlhXT5W7ol3A2P2VCwEEEEh0AYLrXW/A3qG1ESQb/8g60Oudd97Rb7/9plNPPVUnn3yyZTPGPwyN1db9+/c373nrrbfM/4A1AnPjjGzjH4ZvvvmmjFXZQ4cOVXJyco2GQ3BdIy5uRgABBBBAAAEEEEAAAQQQQACBWhZo2LChvF6vGfgZP7BvfI+DC4HaEsjKyqq0U2JEERnbSn+4bIrG5/ygh4+8XOdmDDC73Lx5s3m8X2ZmZnkIXRz06fVFk/Tawq+1tmirjOdbJDXUBR2P1j19L1ZDd8Xvxxmfv790sh6e8a7WF+epubeh7upzvq7rcYoctqp3TDS+z7dkyRLzh0W4qhYoCvv1/sZf9cmWmSoJByxv7JHcWjemD1LvFFZY8y7FlwDBdXzNJ9UggMCBCRBcS+ZPQc6aNUsfffSR+Y+pa665xlz1XNVl/GTmu+++a/405xVXXFHpP5Crs+La+I9V41xr4x9tN954o4yfxnzxxRfVoUMHs82yywjAjZ/IvPnmm2X8Y48LAQQQQAABBBBAAAEEEEAAAQQQqA8BY3W08f0Lp9NZaeV0ffRPHwhUV6AsrH5j0SR9vHyqGSiXXW+feHt5cL13e5tKtv8/e/cBn1V1/3H8m70IJAHCSsKGsCFBKY6izAAOinVVsLVqrbPWuveo66/FDitiXVUrTkSRDYqKA2Uqe5OEFQJJyE5I8n+dezOIJPBkPXnG575evGLIvWe8zwVtv8/5HU1dOk0r0rbKRz5qE9xSfr6+SsvPVGlZmbqGt9NHSfdWOzN59u4V+sOy55XYtocu7XGW5uz+Qcv2/aR7Ey7WXwZNcnTI3PczgfySIr24Yb7+8eMcZRbl1ugzMKqLdYb12Ngh+CGAAAIIIICAhwoQXEtau3atVaLblMIyZ1KbEkMnu3JycjR9+nQrdDa7o81Z2Mdf6enpmjFjhrKzs2s94/r777/X7Nmzddlll2ngwIHKysoiuPbQP2RMCwEEEEAAAQQQQAABBBBAAAF3FDA7Q80OafMh/5CQEHecAmP2EoGVh7Zr8oIndLQ4X74+PhrcupuScw4pveCoThZcP7xypv7+4ydWQP3e2DvVs1VHSyw5J11XL/unfkjbpvM7n6ZXz/2TAnz9ZMLVyxc/q/SCLM1Ous8Kus2O7csWP6PMwlx9PP4+RQa1sNpYnb5Dj658R38742p1b9neS1aiftOcsXGBnl07W4cKsmpswKzLfQkXa1LXX9SvA55CAAEEEEAAAbcR8PrgeufOndZ51Oa68sor1a1bt1MuntmhPXfuXH355ZfWmThTp06tPAvb/I+6999/Xz/99JMVgJuS4+Z/4B1/mbOcXnrpJWt39aWXXmqdeVNYWGiVBW/MUuGnnAg3IIAAAggggAACCCCAAAIIIIAAArUIEFzzariLwNr0nXroh7d1Ra9zND4uUWWSLl74lLWTurbgOqsoTxctfFKrDu3QayP/pEnl5cQr5vzl/g26ZNHTVji96PxH1TE0SgfyMjTu04eU0LaHXjv3lkqex1e/r5nbvqi8z4TZU5ZOU2pOuuZMeEDtQiLchdKp43xz6zI9veYDq0R7TVdci7a6a8hFuqLnCKeOi84QQAABBBBAoPkEvDq4Pnr0qLXL2ZxtExAQcNIzpM1u7Msvv1ydOnWyVst84vjNN9/U9u3b5ePjo/DwcOur2Y1tSoWbM6prKzm+b98+zZs3TxdeeGG1c7Qrdn6bMuUJCQnasmWLNm7cqPPOO09nnXVW870l9IwAAggggAACCCCAAAIIIIAAAl4nQHDtdUvuMRM2O69PFVxXhNAZhTmalXSvhrbtUW3+W7P2aeLcR1WqUn0y/n71i4xzOLh+Y+vnuvPb1/TiiBtPCMQ9BrkBE5m181s9vvo97Th6oMZWTNB/++Bf6do+YxvQC48igAACCCCAgDsKeHVwXVGe25T8PtVldk2bsuDHn31tznkyZ2N/8cUXMruozU5sE2APGDBA5557bp3PpK44a3v+/PkyoXqLFi00atQoDR8+XL6+vqcaIj9HAAEEEEAAAQQQQAABBBBAAAEEGk2A4LrRKGnIyQKOBNcVZb/N+dSPnX6Fbu5/XrVRzk9epalLn1PXlu00b+KDahvcqrJUeEZhtmaNu1etg8MrS4Wbc7XNfTnFBZo0/3ENje6p6b+8XoG+/k6evet2tyBltf666l2tP5Jc4yBNmfVbB16gP/QdpxC/QNedCCNDAAEEEEAAgSYT8OrguslUaRgBBBBAAAEEEEAAAQQQQAABBBBwcwGCazdfQC8eviPBteEx5cCnLPmbJfXXYVN1WY+z5efjq6Wp6/Tnb17RofwsvfDLP+rX3c6s1Pxg59e64csXldi2hy7tcZZ177zkVbo34WLdMuB83fr1f7R074+aM/7+yjOzvXgprKl/e3Cz7lnxpkxJ95quFgHBurH/ROvDA+afuRBAAAEEEEDAewUIrr137Zk5AggggAACCCCAAAIIIIAAAgggUKsAwTUvh7sKOBpcm/mZHde3fv2ydmenVZtuRGCYnvrFb61w2kc+lT8rU5ne3b5cj6ycKbPL2uwSvsmErgPO07K9P+nKz57TQ0Mv1/X9xrsrX6ONe036Tj38w9v6Yv+GGtsM9gvQtX3G6bZBF1qOXAgggAACCCCAAME17wACCCCAAAIIIIAAAggggAACCCCAwAkCBNe8FO4q4GhwXVR6TE+v+VDP/fixNdXokAjra1q+fazglb3O1WOnT1F4QMgpKQ4XZGvywicUHhCqt8fcrpYOPHPKRt30hs2ZqXpk5Tsy5dZru34fP1p3Dp6s9qGRbjpLho0AAggggAACTSFAcN0UqrSJAAIIIIAAAggggAACCCCAAAIIuLkAwbWbL6AXD9+R4NrsnH5m7Ud6cvUHGhrdQ6+cc4viWrSx1I4UZuv6L6drYcoaq3z4P8/6w0nPqjZtPbXmQ720caHeGXOHWgWG6ublL2nVoe3y9/HTRd3O0OPDpigqKNyjV2Xn0QP66+r3NGvnt7XO8/Iev9S9iRcrNsy25kIAAQQQQAABBI4XILjmfUAAAQQQQAABBBBAAAEEEEAAAQQQOEGA4JqXwl0FHAmuTch63rzHlF9SpI/H36eBUV2qTXdPziFdOP+vSsvP0gfj7tYZ7eJr5fju4BZdsuhpXd9/ghV0T17wpPKOFeqG/hOs3duvblqi4e3j9dao2xTqH+SurLWOe1/eET25+n29uXVZrfdc2GWY7k+8hHO/PW71mRACCCCAAAKNK0Bw3bietIYAAggggAACCCCAAAIIIIAAAgh4hADBtUcso1dOwpHgem7ySk1ZMk2Jbbvrw3H3WLukj7/MLurfffYPfbx7hR5MvFS3DZpUo6Xp6zeLn1V2cZ5mjbtX/92yVM+um62ZY+7QiA79rGf+tf5TPb7qPb039i79svz3PGFhTHn0/1s7SzM2Lqh1OqNjBumR036jfpFxnjBl5oAAAggggAACTSxAcN3EwDSPAAIIIIAAAggggAACCCCAAAIIuKMAwbU7rhpjNgKOBNcmkP7tZ3/XsOheen/c3TWeSX3V5//UR7u+1T1Dfq27hlxUI+70DfP1yMqZemPknzU2dojMMz+kbdWi8x9Vx9Ao65mKvv478laZncfufmUW5eofP86xAmuzs7ym6xfteuux067QadE93X26jB8BBBBAAAEEnChAcO1EbLpCAAEEEEAAAQQQQAABBBBAAAEE3EWA4NpdVopx/lzAkeB65aHtmrzgCQX5BWruxAfVq1XHas0cyMvQxHmPaufRg3pt5J80qYbAeVvWPp0//68a1Wmg/n7mtQrw9fPo4NqE1C9smKd//fSpsoryanzxBrfpZu1QH9lpIC8mAggggAACCCBQZwGC6zqT8QACCCCAAAIIIIAAAggggAACCCDg+QIE156/xp46Q0eCaxPCTlk6TZ/t/VHD28Xrf6NvU1RQuEViQtlblr9k7ZQ2gfacCQ+oXUhENa6i0mO6/svpWpm2TbPH36eu4e2sn09bN9sjS4X/e/08Tftxtkx58Jqu+IgY3Zd4ic7vfJqnvlbMCwEEEEAAAQScIEBw7QRkukAAAQQQQAABBBBAAAEEEEAAAQTcTYDg2t1WjPFWCDgSXJt7d2en6VcLntCu7IPy9fFRdEiEfOWj9IKjMsF0m+CWmjn69hrLXZty2Q98/5ZOj+6tqb3OqcSvaNME4zf0n6DMwly9smmRhkb31FujblOof5BbLdTrW5bq/9bM0r68IzWOu0t4tO5NuFiXdD/LreblkYMtzJHWzZJWvC6ZDxjcuFAqL1d/0vke2CQtfUbatFDKPiB1GCDd8tmJz679QJp9h5SRLPkHS6dNkSY9KwXbH/jgQgABBBBAoDEECK4bQ5E2EEAAAQQQQAABBBBAAAEEEEAAAQ8TILj2sAX1ouk4GlwbErO72pzV/OaWz5Wae1hlKlN0SCtd0GWYbht0YeU51XXh25yZqpuXv6RVh7bL38dPF3U7Q48Pm1K5o7subTXXve/tWK4nVr9vhfs1Xeb87juHTNbveo9qriHSrxEwYfXK/0nfvCztXSeVFtsuHQfVHD4fr1ZcIH10m/T1DKms1P5JYAup8+nSNbOkkFZVd29ZKr0y2Q6zh18t7fle2jBX6n+BdNU7kpt9IIOXBwEEEEDAdQUIrl13bRgZAggggAACCCCAAAIIIIAAAggg0GwCBNfNRk/HCDSbwKd7ftDjq9/TpozUGsfQOjhctw2cpBv7T2i2MdLxcQIvJEmbF9q/ERIpRcRI+386dXBtQuvXL5fWfyL5BUrDfiuNe0CK6FQz76uXSFuWSDctlmITpbIy6dWLpW3LpJuXSp0G2c+lbZHeukoac5c04EKWCgEEEEAAgToLEFzXmYwHEEAAAQQQQAABBBBAAAEEEEAAAc8XILj2/DVmhghUCHy+9yc9uuodrUnfWSNKy4AQ3TzgPN3Yf6LblTv36FU24bMJkUf+RYobKn33ijTz2lMH12aXtgmYA0OkS6ZLQ39TO1N+lvSvc6XS0uq7uL96Qfr4Tnt3dvxYexxmPJsXSdfNkbqd6dH0TA4BBBBAoGkECK6bxpVWEUAAAQQQQAABBBBAAAEEEEAAAbcWILh26+Vj8Ag4JPBD2jY98MP/9N3BLTXeb87kvq5vkv408HxFBIY51CY3NaPAty+fOrg2518/P0pK/kEa8Sfpor+ffMCOBtfmfO03pkpnX2+ffc2FAAIIIIBAPQQIruuBxiMIIIAAAggggAACCCCAAAIIIICApwsQXHv6CjO/2gQKCwtVVlam4OBgj0XakJGsh3+YqcWpa2udowms7xw8WaY8OJebCDgSXO/6VnpxguQXIN20ROo48NSTM6XCt30u3bBQik2oKhW+dan0x3lSm+7S86Ptdkyb4dGnbpM7EEAAAQQQqEGA4JrXAgEEEEAAAQQQQAABBBBAAAEEEEDgBAGCa14KbxXIyMiwph4ZGelxBDuPHtCjK9/R7N0rap3b1F7n6J6Ei9UxNMrj5u/xE3IkuDYlvt+/Uer+S2nCw9KHt0oHNkmlxVKLttLwa6Qx90jHf2Bh43zp9csk804Mv1rau0768WOp30TpqnekT++TvpouXfmmNGiyxzMzQQQQQACBphMguG46W1pGAAEEEEAAAQQQQAABBBBAAAEE3FaA4Nptl46BN1DAE4PrlNx0Pbn6A7297YtadSZ3G677Ey5Rt5btGyjI480m4EhwbYLqL/4hmdLvx4qkshI7kC4plgqy7KHHDJGuX1B95/TaD6TZd0gZyZJfoDRwknTJC9KBjdKM8+1zrn83U/Lxabbp0zECCCCAgPsLEFy7/xoyAwQQQAABBBBAAAEEEEAAAQQQQKDRBQiuG52UBt1EwJOC60MFWXpq9Yd6ZfPiWvXHxyXqoaGXKT4ixk1WiGHWKuBIcG1C5g2f2k10P1ua+oYU1cX+fv0c6Y0pUsFRx86/Li6Qpo+XDu+UblwkRfdmcRBAAAEEEGiQAMF1g/h4GAEEEEAAAQQQQAABBBBAAAEEEPBMAYJrz1xXZnVqAU8IrjMKc/Tcjx/rpY0LVWB20tZwjejQTw+f9hsNadPt1Cjc4R4CjgTXLyRJmxdKHQbUfB710mekT+6W2vSQ/vSFdLId+Mv+Ic25R7rwGanveGnmNdKO5fYu7s7DpMtmSB0HuIcdo0QAAQQQcAkBgmuXWAYGgQACCCCAAAIIIIAAAggggAACCLiWAMG1a60Ho3GegDsH1znFBXp+/Vz9e/1cZRfn14g2uE03PTlsqoa3i3ceKj05R6AuwfWIP0kX/f3EcZnzq/81yg6f/zhP6jq85rHv+0kyIXinQdKl06WXfyWlbZVOmyIFhUtfz5DCWku3fF61o9s5CvSCAAIIIODGAgTXbrx4DB0BBBBAAAEEEEAAAQQQQAABBBBoKgGC66aSpV1XF3DX4PqfP31q7bI2u61ruvpHxen+xEuVFJvg6kvA+Oor4Ehw/f5N0lf/lvqdJ10358Se0ndIz50pmffomln22dU/v44VSq9dJu1cLt2wUNr3o/T2NdIFT0qj7rDv/v4N6e2rpfPN791e3xnxHAIIIICAlwkQXHvZgjNdBBBAAAEEEEAAAQQQQAABBBBAwBEBgmtHlLjHEwXcLbg251c/s/YjHcjLqHE5urdsr/sSLtHkbrXsnPXERfTWOTkSXC99Vvr4DruU901LpKAW1bUc2XG98n92KD36LmnCI9KHt0qm7+OD7s2LpJcnS8OvqXlnt7euEfNGAAEEEDipAME1LwgCCCCAAAIIIIAAAggggAACCCCAwAkCBNe8FN4q4C7B9cztX+qp1R9oT86hGpcqNqyN7hxykab2Osdbl9L75u1IcG12Rz8/2t5RfeVb0qDJ1Z0qzriO7i3dskwKj67+88y90vOj7MD7xkVSaBTBtfe9acwYAQQQaDIBgusmo6VhBBBAAAEEEEAAAQQQQAABBBBAwH0FCK7dd+0YecMEXD24nr17hZ5Y9Z62Zu2rcaLRIa30l0GTdF3fpIZB8LT7CTgSXJeVSTOvkb57VYqIka79WKooH79+jvTGFDvUHne/vZv6+Ms8++Gf7Gevek/qN8H+6YrXKRXufm8LI0YAAQRcUoDg2iWXhUEhgAACCCCAAAIIIIAAAggggAACzStAcN28/vTefAKuGlwvTl2rv656V+sO764RJyIwTLcOvEDX9UtSiF9g8wHSc/MJOBJcm9Flp0kzzpOSf5B8fKXgVlJZqVSQZY+9/wXSVe9KAcHV51KUJ31yl1RaIl38b8nHx/65aW96kpS2VTptihQSKX3zHyk4XLrlcymqS/OZ0DMCCCCAgFsJEFy71XIxWAQQQAABBBBAAAEEEEAAAQQQQMA5Ap8lr9OK/ZsV3SJSsS3bqn1YpNqHRMrs5uRCwJMFXC24/vrAJj34w9tadWh7jeyh/kG6sf9E3TzgPLUMCPHkpWFupxJwNLg27RRkS4uflL57TcpJs1uOjJPO/bN09g2Sr/+peqv+8/Sd9k7uHculshL7DO3LZkgdB9StHe5GAAEEEPBqAYJrr15+Jo8AAggggAACCCCAAAIIIIAAAgjYAkeL87U4ZY3mJ6/WktS1yizKrZWmY2iU2odGqn1oRPlX888m2I4g4OaFcnsBVwmuzc7qh1e+rc/3/lSjaZBfgK7pM0a3D/qVIs15w1wIIIAAAggggICbCxBcu/kCMnwEEEAAAQQQQAABBBBAAAEEEECgvgK7s9P0ye7vtShljZYf2FjfZmp9zg63ywPt0Eh1DItStAm3KwJv658jG71fGkSgIQLNHVxvy9qnx1a9a/3ZrO26On6M7hj8K/78NGSheRYBBBBAAAEEXE6A4NrlloQBIYAAAggggAACCCCAAAIIIIAAAk0nYMoOL0herfkpq7Q9a3/TdVSHln8ecFd+T8BdB0VubSyB5gquzQdJnlj9vt4zpZZruS7tfrbuSfi1uoRHN9Z0aQcBBBBAAAEEEHAZAYJrl1kKBoIAAggggAACCCCAAAIIIIAAAgg0voApAb4kZa0Wpa7R3D0rlV2c71AnwX4BGtKmu3x9fKz7MwtzdSA/Q4fNuajNdJnztc052/Z52z8rU14ecpsy5lwINETA2cH1/rwMPbv2I72yeXGtw76gy+l6IPFS9WzVsSFT41kEahUoKytTaWmpfH195VP+9z5cCCCAAAIIOFuA4NrZ4vSHAAIIIIAAAggggAACCCCAAAIINLGA2bn56Z4ftDBltb7a73gJ8E5hrTUudojGxyVqTMzgWke5N/ewDuRl6EB+pv01z3w9Yn09mJcpE8QdKshq4lnW3jwBd7PRe0THzgquzYdApv04Wy9vWqzCkuIa7UZ2GqiHhl6uQa27eIQtk3Bdgby8PBUWFio0NFRBQUGuO1BGhgACCCDg0QIE1x69vEwOAQQQQAABBBBAAAEEEEAAAQS8RaC+JcAT2nTX+LgEJcUlakBU50bl2pd3pDLIPpiXYQXaB/PtYLvi+7T85gu42wa3qjpv29qxHXXC+dsmzOfyLoGmDq5NFYR//jhH0zfMU+6xwhpxh7btoSeHXanTont6Fz6zbTYBgutmo6djBBBAAIHjBAiueR0QQAABBBBAAAEEEEAAAQQ8WqBMZTK7T9/f8bXe3vaFHjntN7qwy7Ba55xVlKcnV7+vWbu+lQnUfOSjmLDWmtr7XF3XN0mtAkOrPWvaf3f7cj2ycqYVxpkg7I7Bv9LVfcbIz8fXo22ZXPMKmPBrccoazU9erSWpa5VZlOvQgEL9g3ROx/5WUD0hLlFtgls69FxT3mTv2q55B/fxv9+UYzhZ28aofeV525Gyz+CuXqrc/D3B5RkCTRVc55cU6cUN8/WPH+fU+ud1cOuuuj/xUo2OGeQZmMzCbQQIrt1mqRgoAggg4NECBNcevbxMDgEEEEAAAQQQQAABBBDwToGKsPqVTYv14c5vrEC54vrvyFtrDa7XpO/UlKXTZMogB/r6W4FeqcqUlp+p0rIy9WrVUe+NvUtdwqMr25u9e4X+sOx5JbbtoUt7nKU5u3/Qsn0/6d6Ei/WXQZO8cwGYdZMJ1LcEuDn3eVxcgsbHJmhs7JAmG19TN1y1W7uiRPnxYbcdfh//572px/Pz9lsHh9tncJcH2+1CI9UhNFLtQiLsr6GRimvRxtnDor86CjRFcD1j4wI9u3Z2rSX0e0d0sv69cbIPVtVxGtyOQJ0ECK7rxMXNCCCAAAJNJEBw3USwNIsAAggggAACCCCAAAIIINB8AisPbdfkBU/I7Ej19fHR4NbdlJxzSOkFR1VbcG12q05a8ITWpu+0goN/nvWHyt3VyTnpunrZP/VD2jZdFT9a0874vbUT2+yeu3zxs0ovyNLspPusoDvvWKEuW/yMMgtz9fH4+xQZ1MKCWJ2+Q4+ufEd/O+NqdW/Zvvlw6NntBOpbAnxIm27WWdVJcQkaGOVd5+OaagkH8jN0ILd6sF1x/rYJwM0HVJrrMn8v2EG2CbSjjgu2qwLuzi3aNtfwvL7fxgyu39y6TE+v+UCptbxv5oNQdw/5tS7rcbbXuwPQvAIE183rT+8IIIAAArYAwTVvAgIIIIAAAggggAACCCCAgMcJmPD5oR/e1hW9zrGCuzJJFy98SivSttYaXC9OXWuF0J3D22ruhAetHZPHX/OTV2nq0ufUNzK2MpA2uzvHffqQEtr20Gvn3lJ5++Or39fMbV9o0fmPyux0NWG22cmdmpOuORMesEIqLgRqE6hvCfAQv0Cd02mAkmITNLHzUJcoAe7qq2w+zGKft11+7nZ+hvbnVj+Hu7bA0RlziwgMU4cws2O7fOe2FXTbO7crdnIfXwHCGWPyhj4aI7ietfNbPb76Pe04eqBGMvPvmDsHT9bv40d7AylzdAMBgms3WCSGiAACCHiBAMG1FywyU0QAAQQQQAABBBBAAAEEvF3ABIGnCq7nJa/SHd++JrNL9cVf3qAWAcHV2Cp2cbcMDK0MpB0Nrt/Y+rnu/PY1vTjiRk06yfna3r5O3jz/+pYAN+GlOavahNXj3LgEuKuv/eGCbHsHt3UW93FlyivO5c7NUEpuerNNwwTcNZ273T6k+jncwX4BzTZGd+q4IcH1gpTV+uuqd7X+SHKNU44KCtefB12gm/uf504kjNULBAiuvWCRmSICCCDgBgIE126wSAwRAQQQQAABBBBAAAEEEECgYQKOBNen6uG1zUv0529e0TkdB2jmmNtldrdWlArPKMzWrHH3ypxvW1Eq3OzinDfxQeUUF2jS/Mc1NLqnpv/yeuvsbC4EjEB9S4APNiXAYxOswHpQa+8qAe7qb86Rwuzjgu1MHTQ7uI/f0V0edBeWFDfLVFoFhtoBtxVoR6l9aEWwXT3gNn+/efNVn+D624Obdc+KN63jJmq6wgNCdFP/ibqx/8QTPhjlzdbM3XUECK5dZy0YCQIIIODNAgTX3rz6zB0BBBBAAAEEEEAAAQQQ8BKBhgTX5uzr97Yvt3bQ+fn66Z0xd2hYdK9KuQ92fq12FyFeAAAgAElEQVQbvnxRiW176NIeZ2lp6jqZ3dv3JlysWwacr1u//o+W7v1Rc8bfr56tOnqJONOsSaAhJcBHdOxvBdUT4hIVHdIKYDcXMH+v2CXJaw627Z3dGSpopoC7ZUBIVTnyivLkPytX3iEsyvoAjydedQmu16Tv1MM/vK0v9m+okcIYXdcvSbcOvEBmZzwXAq4qQHDtqivDuBBAAAHvEiC49q71ZrYIIIAAAggggAACCCCAgFcK1DW4rigLbp6ruMzZ1i+NuEn9o+KqGZapTO9uX65HVs60dlZGBrWwdtXdPOA8Ldv7k6787Dk9NPRyXd9vvFfae/ukG1ICfFxsgnVGOyXAvfctMgF37edvm3O5j1g/N9UfmuMyu4jb1RJsV5zDbXZ4h/kHNcfw6t2nI8H15sxUPbLyHc1PXlVrP9f2Gas7h0xW22A+bFLvxeBBpwkQXDuNmo4QQAABBE4iQHDN64EAAggggAACCCCAAAIIIODxAnUNrtcd3q0/fPG8VeY7/1iRTPlfXx8fXdNnrB4eerlCHQhhzJm4kxc+ofCAUL095naZHYxc3iFQ7xLgrbva51XHJWhw667egcUsG0XA/B1XsUu72jnc5lzu3AwdyLfP5TZHGTTH1SIgWO1CItQhNKoq6K4h8DZBuCtcJwuudx49oL+ufk+zdn5b61Cv6DlC9yVeoo6hUa4wHcaAgEMCBNcOMXETAggggEATCxBcNzEwzSOAAAIIIIAAAggggAACCDS/QF2D65+PeP2RZCvI3piRoqviR2vaGb+Xj3xqnZjZhf3Umg/10saFVmlxc67szctf0qpD2+Xv46eLup2hx4dNUVRQePPjMIIGC9S3BHiwX4BMCXCzq3pC3FBKgDd4JWjgVALZlQF3Tedvl+/gzs+0PrTTHJfZmV2xU/tkO7mb+oNANQXX+/KO6MnV7+vNrctqpZnU9Rd6MPFSdWvZvjn46BOBBgkQXDeIj4cRQAABBBpJgOC6kSBpBgEEEEAAAQQQQAABBBBAwHUFGhpcm5l9c3Czfr3wKZkdgfMmPqTuJwkmvju4RZcselrX95+gy3qcrckLnrR2Ot7Qf4LS8jP16qYlGt4+Xm+Nus2h3duuK+u9IzMlwOfuWakFKav01f6NDkOYsslJsUPsndWxCQ4/x40IOFMg91ihtUPbHH9wsPJrpg6YHdzW+dv2Dm4ThDfHZape2Du4I62gu31ohMyfLftrlNqH2N+bDw3V5zo+uDbVM/5v7SzN2Lig1qZMOf8Hh16mfpHVj5KoT988g0BzCRBcN5c8/SKAAAIIHC9AcM37gAACCCCAAAIIIIAAAggg4PECjRFcm912Y+c8qPSCo3pv7F36ZYd+NbqZvn6z+FllF+dp1rh79d8tS/XsutmaOeYOjSh/5l/rP9Xjq947aTsevyhuOMH6lgAf1LqLFVSPj03Q4Dbd3HDmDBmBmgXM2dr7c4/YpcitkuTVg20Tbh/Mz1RWUV6zEIb4BVqlye1QO7Iy0K78vvxnEYFh1cZnguus4jz9N/krK7CurcT6L9r11pPDrtQQ/lw3y/rSaeMKEFw3rietIYAAAgjUT4Dgun5uPIUAAggggAACCCCAAAIIIOBGAo4E19M3zNfz6+dau2D/dsbvT5hdRXBtApgPx92t06N71Shg2nlk5Uy9MfLPGhs7RFd9/k/9kLZVi85/tPK80493r9BvP/u7/jvyVl3YZZgbSXrXUM17syRlreanrNKC5NV12l1q1t7swjRlwDnn1rveG2Z7okBBSbH25x2pPIfb7OROy8/SvtwjVTu6mzHgDvILqBZqB5T6aNH+dTJ/B9R0mQ+gPDz0Mp3TcQDLjYDHCBBce8xSMhEEEEDArQUIrt16+Rg8AggggAACCCCAAAIIIICAIwKOBNfm3NKbl8+wdsTOTrpXP9+B50ip8G1Z+3T+/L9qVKeB+vuZ1yrA14/g2pEFcqF76lsC3JQtTopLsD74cE6nATI7PbkQQKDuAubPoNml/fMy5db3+Rnan5uhzKLcujfcCE/0jYzV/YmXakJcYiO0RhMIuJYAwbVrrQejQQABBLxVgODaW1eeeSOAAAIIIIAAAggggAACXiTgSHC9J+eQLpz/V+3JPqTfx4/WY6dfUXn+dHJOuq5eZnZOb9MVPUdUhtLHExaVHtP1X07XyrRtmj3+PnUNb2f9eNq62ZQKd/F3bfmBTVqUslrzk1fLfPjA0WtAVOfys6qHKLFtD0cf4z4EEGgEARNwp+Vnal/5OdwV524fX648ozCnEXqS4lq01YNDL9Wvu53ZKO3RCAKuKEBw7YqrwpgQQAAB7xMguPa+NWfGCCCAAAIIIIAAAggggIDXCTgSXBuUOXt+0I1fTrfKwwb6+qtNcEuVqswKR0rLynRGu3i9Peb2E3Zjm2fNDsAHvn9Lp0f31tRe51Qam3DlVwuesM5IvaH/BGUW5uqVTYs0NLqn3hp1W2U47nWL0owTNuu7OGWNFVQvSV3r8O5NU054RMf+1q5qs+PSnJPLhQACri2Qkptefv52ZmWpcnP2tgm6rR3ceRk6XJBd4yQ6hbXWnYMn67e9R7r2JBkdAo0gQHDdCIg0gQACCCDQYAGC6wYT0gACCCCAAAIIIIAAAggggICrCzgaXJt5mN3Vz6z9UAtT1lhnsPr6+KhHyw76be9Ruip+VL2C5s2Zqbp5+UtadWi7/H38dFG3M/T4sCmKCgp3dTqPGZ/5AMEnu7/X4tQ1+mr/RofnZdbogi6naUzsEI3sNJAS4A7LcSMC7iVgAu6DeVUlyv19/fS73qPcaxKMFoEGCBBcNwCPRxFAAAEEGk2A4LrRKGkIAQQQQAABBBBAAAEEEEAAAQRcSeDrA5u0IHm15qes0vas/Q4PraIE+Pi4BCW06e7wc9yIAAIIIICAuwoQXLvryjFuBBBAwLMECK49az2ZDQIIIIAAAggggAACCCCAAAJeK9CQEuC/7NBP4+MSKQHutW8PE0cAAQS8W4Dg2rvXn9kjgAACriJAcO0qK8E4EEAAAQQQQAABBBBAAAEEEECgzgKmBPjcPSu1IGVVnUqAR4e00rjYIUqKS9S5HQfUqwR8nQfLAwgggAACCLioAMG1iy4Mw0IAAQS8TIDg2ssWnOkigAACCCCAAAIIIIAAAgjUXeDYsWMqKytTQEBA3R/miUYXqG8J8P5RcUqKTZQpAZ7Ytkejj4sGEUAAAQQQcFcBgmt3XTnGjQACCHiWAMG1Z60ns0EAAQQQQAABBBBAAAEEEGgCgczMTCu4joiIkI+PTxP0QJMnE6hvCXDT5uiYQVYJcPOrY2gU0AgggAACCCBQgwDBNa8FAggggIArCBBcu8IqMAYEEEAAAQQQQAABBBBAAAGXFiC4dv7y1LcEeNvgihLgCRrZaSAlwJ2/dPSIAAIIIOCGAgTXbrhoDBkBBBDwQAGCaw9cVKaEAAIIIIAAAggggEBtAkWlx7Tq0Ha9uXWZVh/aoVlJ95x0B+L6I8l64Ie39N2BLcovKVKgr78GtO6iBxIv1YiO/eSj6jtP9+dl6PZvXtXi1LU6VlaiczoO0N/O+L26hrdjURBwawGCa+csX0NKgI+LTbB2VQ+lBLhzFoteEEAAAQQ8SoDg2qOWk8kggAACbitAcO22S8fAEUAAAQQQQAABBBBwTMCE1SsObtWMjQu0NHWdFUCbKyastRad/2itwfWHO7/RTV/NsO4P8QtUVHC4corzlVWUJ18fH92XcIluG3RhZXhtSvn+ZvGz+vHwLl3dZ6zCA4L1z58+VevgcM0ef59iw9o4NmDuQsAFBQium2ZRGlICfFQnUwI8QRM6D6UEeNMsD60igAACCHiRAMG1Fy02U0UAAQRcWIDg2oUXh6EhgAACCCCAAAIIINAYAk+v+VBPrvnAaio8IET9ouK0Mm272odG1BpcH8zP1PnzHtO2rP26ZcB5umvIRVa53ZKyUr22eYnuXfGmWgaG6qOkezUgqrPVttllffniZ/XM8N/pqvjR1u/NT16lqUuf03NnXqOpvc6xfq+4tET3rHhDHUMjdfOA8xXg69cY06QNBJpUgOC68XjrWwK8TXBLjYsdoqS4RI2iBHjjLQgtIYAAAgggIIngmtcAAQQQQMAVBAiuXWEVGAMCCCCAAAIIIIAAAk0oYHY9rzu8S9f2GavTontqTfpOTV7whBU817bjevbuFbrqs39oUJuump10ryICwypHaHZw/+6zv2te8irdM+TXVqhtrmnrZuvvP36iWUn3VpbqTclN17g5D+m3vUdW3rcoZY2u/Ow5PTT0cl3fb3wTzpymEWg8AYLrhlnWtwR4v8g4JcUlKCk2wfr7iwsBBBBAAAEEmkaA4LppXGkVAQQQQKBuAgTXdfPibgQQQAABBBBAAAEE3F5g5aHtpwyub/36P3p9y2e6sf8EPX761BPm/OLGBbr7u/9aYdKbo26zdk07ElwfLsjW5IVPKDwgVG+PuV0tA0Lc3pMJeIcAwXXd1rkhJcBHdhponVU9kRLgdUPnbgQQQAABBBogQHDdADweRQABBBBoNAGC60ajpCEEEEAAAQQQQAABBNxD4FTBtSnlPXXpNC1IWa1/nXVdZYnv42c3N3mlpiyZptOje+r9cXdbAbQpFX7Fkr/p2TN+ryt7nWvdXlEq/K/Dpui6vuP01JoPNX39PL039i79ol1v9wBjlAhIIrg+9WvQkBLgY00J8NgEjYoZpDD/oFN3xh0IIIAAAggg0HCB/Cxp80Jp00KVbflMWX9cppCo9goK4t/FDcelBQQQQACB+ggQXNdHjWcQQAABBBBAAAEEEHBjgVMF12an5MULn9KKtK3678hbdWGXYSfMtqY2Moty9ZvFz2r9kT26us9YRQSF6YX189QiIFizx9+nQ/lZumjhU5rS8xw9evpv5CMfN1Zk6N4mQHBd84rXtwR438hY66zq8ZQA97Y/SswXAQQQQKA5BcpKpeSV0qYFVlit3SukspLKEeX95n/yT/i1AgMDm3OU9I0AAggg4MUCBNdevPhMHQEEEEAAAQQQQMA7BZoquDaa+/MydPs3r1q7r4+VlSixbQ/966w/KK5FW01ZOk2pOemaM+EBtQuJ8E58Zu22AgTX9tI1pAT4uZ0GaHxsoiZ0HqqYsNZu+y4wcAQQcEOBgmxp8ZPSd69JOWn2BCLjpHP/LJ19g+Trf+Kk1n4gzb5DykiW/IOl06ZIk56VgsPdEIAhe7VAziFp43w7rN68WMpNr53jzOukS1/0ai4mjwACCCDQvAIE183rT+8IIIAAAggggAACCDhdoCmD69om88bWz3Xnt6/pxRE3alINO7idjkCHCNRRwJuD6/qWAG8dHK6xMUOUFJeg0TGDKQFex3eO2xFAoJEEstOk6UlS6hrJx1cKbiWZXacFWfb3/S+QfjdTCgiu6nDLUumVyVJolDT8amnP99KGufa9V70jcaRBIy0OzTSZwLZl9o5qUwbcvPuOXt3Okm79ytG7uQ8BBBBAAIFGFyC4bnRSGkQAAQQQQAABBBBAwLUFnB1c78o+qEnzH9fw9vF6ZvhVemnjQj2/fq4yCnPUJTxajw+bqglxiZQOd+3XxutH523BdX1LgPeJjFFSbKLGxyXo9OheXv/eAIAAAs0sUFYmvX65tOZdKSJGuvZjKTbBHtTKt6X3rpcKc6QLnpJG3VE12FcvkbYskW5aLMUmSqadVy+WTBh481Kp0yD73rQt0ltXSWPukgZc2MyTpXuvFjiyW1r/qR1Wb/tcKsp1jMNUE+gxQuqbJPVJktrFO/YcdyGAAAIIINBEAgTXTQRLswgggAACCCCAAAIIuKqAM4ProtJjuv7L6VqZtk2zku7Vhzu/0dNrPrSC6lExg/Ta5iXalJGqt0bdprGxQ1yVjHEhIE8PrhtSAvycjgOsoHpi59MoAc6fFQQQcC2BtK3SP0bYu6uvfEsaNLn6+JY+I31ytxTdW7plmRQeLeVnSf86VyotlW75zN51ba6vXpA+vlO6ZpYUP9YOs00ovnmRdN0cqduZrjV3RuPZAkV50taldlBtSoCn73B8vtHxVUG1Ca2PrzbgeCvciQACCCCAQJMIEFw3CSuNIoAAAggggAACCCDgugKnCq6LS0s0dek0LUhZrad+8Vv90ezA+Nk1N3mlpiyZptOje+r9cXerZUBIjROevXuF/vjFv/V/w6/S2JjBGvfpQ+oXFafXR96qQF9/HcjL0MR5j6pnq456c9RtCvD1c104RubVAp4YXNe3BHhUULjGxg5WUlyiRncapBb8H95e/WeDySPg0gLrPpL+e7kU2Vn60xdSy/bVh1sRbJvdqX/4WOp5ruPB9bpZ0htTpbOvt8++5kKgqQX2/WSH1Cas3vGVVFLkWI/BLaWeI+2wut9Eu/oAFwIIIIAAAi4qQHDtogvDsBBAAAEEEEAAAQQQaCqBUwXXpt9bv/6PXt/ymW7sP0GPnz71hKG8uHGB7v7uv0qKTag1cD6Yn6nz5z2mmBZtrB3VGzNSNHnBE7qx/0TdNeQiq02zy/PihU9Z/3yyALypLGgXAUcFPCW4rm8J8PiIGOus6vFxiRpGCXBHXxvuQwCB5hb49mVp5rVSx0HVd09XjCvviPTPkdK+ddLl/5GGX2P/xJQKN+WWb1holxavKBVudrj+cZ7Uprv0/Gj73puW2Du1uRBobAHzfpqS9dau6oVS1l4He/CRYgbbpb/Nr25nSL7+Dj7LbQgggAACCDSvAMF18/rTOwIIIIAAAggggAACThdwJLg2O6Wv+uwfGti6s2aNu1etg8Mrx2nKf1+x5G9anLpWj51+hW7uf94JcyhTmR78/m29tW2ZPhx3txLadFdFvwTXTl9yOmwEAXcNritKgJsKCotT1irT0TMvJZ3Tsb+1q/o8SoA3whtEEwgg0CwC5hzrt34rte5W847r2oLrjfOl1y+zy4QPv1rau0768WN7t+pV70if3id9NV268s0Ty483y0Tp1CMESkuk3d9Vlf9OWSWVlTo2tbA2UvwYO6juO15q0dax57gLAQQQQAABFxMguHaxBWE4CCCAAAIIIIAAAgg0tYAjwXXFbultWfv1+/jRVkAd6h+kkrJS61zqe1e8qajgcM0Zf79V5vvn13cHt+iSRU/r+v4TdPeQi+QjH6ssOKXCm3p1ab+pBNwpuG5wCfDYBI2OGUwJ8KZ6mWgXAQScJ2AC53+Nkorzaj7j2pRefiFJOrqv+o5rM8K1H0iz75AykiW/QGngJOmSF6QDG6UZ59vnXP9upuTj47z50JPnCRw9IG2Ya5cAN7ur8zMdm6OPrxSbWB5UJ0ldfiGZ3+NCAAEEEEDAzQUIrt18ARk+AggggAACCCCAAAJ1FXAkuDZtfrl/g6Ys+ZtVzjvEL9AKqnOK85VVlGedT23Orf5d75E1dm92Y7+6eYmeP+u6yt3aZhf2M2s/0tNrPtSEuESNihmkd7cv16pD261S4mNjh9R1KtyPgNMEXD24rm8J8N4Rnazy36bs/y/a9XaaJx0hgAACThE4Vii98mtpw6f2ub7XfmyX/jbXrm+kN38rpW+3vz++VHhtgysukKaPlw7vlG5cJEXz96ZT1tGTOjlWJO34smpX9f71js8uvJ0UP84+q7rPOLsiABcCCCCAAAIeJkBw7WELynQQQAABBBBAAAEEEDiVgKPBtWln/ZFkPfDDW/ruwBbllxRZgfWA1l30QOKlGtGxn7WTui6XKTP+r58+1fPr5yqjMEddwqP1+LCpVpBd17bq0i/3ItBQAVcLrhtSAnxEh35WCfCJnU9TXIs2DaXheQQQQMC1BUwwaMLmzFR7R6oJ+0xJ5oIsKSTC/r3cdMeC62X/kObcI134jF2OeeY10o7lUlmJ1HmYdNkMqeMA1/ZgdM4XOLJbWv+pHVabs9MdPbbDN0DqOrxqV3Wnwezwd/7q0SMCCCCAgJMFCK6dDE53CCCAAAIIIIAAAggggAAC7ifgCsF1fUuARwa10NiYIRofRwlw93vzGDECCDSKQM4h6aO/SD99LBUclYJbSgMulMbeK716sXR4l3TNLLv8d21XRVnxToOkS6dLL/9KStsqnTZFCgqXvp4hhbWWbvlciurSKMOmETcVKMyxA2oTVJsS4Ok7HJ9IZOfyHdVJUu/RUlALx5/lTgQQQAABBDxAgODaAxaRKSCAAAIIIIAAAggggAACCDStQHMF1/UtAd6rVUe7BHhcgoa3i29aHFpHAAEE3FVg17fSixOkgFDpz8ul1l1rnokpOf7aZdLO5dINC6V9P0pvXyNd8KQ06g77me/fkN6+Wjrf/N7t7irCuOsjUFYmpa6pCqrNe1Va7FhL/sFSjxFVYTX/znbMjbsQQAABBDxWgODaY5eWiSGAAAIIIIAAAggggAACCDSWgLOC64aUAP+lVQI8Qed1Pp0S4I218LSDAAKeLfDpfdKiJ6Reo6Q/zpX8g2qe78r/2aH06LukCY9IH94qffty9V3amxdJL0+Whl8jXfR3z3ZjdlLeEWnjAntHtVn77IOOq0THVwXVJrQOCHb8We5EAAEEEEDAwwUIrj18gZkeAggggAACCCCAAAKNKVBWVqaioiL5+fnJ39+/MZumLQRcWqApg+v6lgCPCAzT2Fi7BPiomMFqGRDi0oYMDgEEEHApgY3zpdcvk0qKpSvfkgZNrnl4mXul50fZJZtvXGSfkU1w7VJL6ZTBmHPRd39Xtas6ZZVUVupY16Y0fc+Rdljdb6IUEePYc9yFAAIIIICAFwoQXHvhojNlBBBAAAEEEEAAAQTqK2BC69zcXAUGBiosLKy+zfAcAm4n0NjBdX1LgPe0SoAnKCkuUWdQTtTt3iMGjAACLiCQnSZ99qz01QtScb6UcJkdXPv4nDg4UwL6wz9J370qXfWe1G+Cfc+K1ykV7gJL2eRDyEytCqq3LJHyMx3s0keKGSz1SbJ/dTtD8uUDnw7icRsCCCCAgJcLEFx7+QvA9BFAAAEEEEAAAQQQqIsAwXVdtLjXkwQaGlw3tAT4uNgETew8VF3Coz2JlbkggAACzhE4sluacb50eLdUlGP36eMrnXmd9KtptZdqLsqTPrlLMrttL/53Vbhtwu/pSVLaVum0KVJIpPTNf6TgcOmWz6WoLs6ZF700rkBxgbR9WXkJ8IVS2mbH2w9rI8WPsYPqvuOlFm0df5Y7EUAAAQQQQKBSgOCalwEBBBBAAAEEEEAAAQQcFiC4dpiKGz1MoD7BdUNKgI+JHazxsYkaHUsJcA97lZgOAgg0h0D6Dum5M6XcI5L5AFD8WGnUHVL7PvUfTfpOaeY10o7lUlmJ1HmYdNkMqeOA+rfJk84XOLBJ2rzQDqu3fyEdK3BsDD5+UpdhVbuq4xLtD0NwIYAAAggggECDBAiuG8THwwgggAACCCCAAAIIeJcAwbV3rTezrRJwNLiubwnwHq06WEF1UlyCzmxIkMKiIYAAAggggEDtAoU50ubF0qYFdhnwjD2Oa7XqJPUZZ4fV5sMPIa0cf5Y7EUAAAQQQQMAhAYJrh5i4CQEEEEAAAQQQQAABBIwAwTXvgbcK1BZcN6QE+Nkd+iopNpES4N76UjFvBBBAAIGmFzDnlKeuqTqrete3UmmxY/36BUrdzy4v/50kdejv2HPchQACCCCAAAL1FiC4rjcdDyKAAAIIIIAAAggg4H0CBNfet+bM2BY4Prjek3NIc/es1IKUVfpq/0aHiSICwzQ6ZrDGxyVoTOwQtQwIcfhZbkQAAQQQQAABBwVyDlXtqt68SMo+6OCDktp0ryr/3WukFBjq+LPciQACCCCAAAINFiC4bjAhDSCAAAIIIIAAAggg4D0CBNfes9bMtLrAur3b9OaOL/TloU3amrXPYZ5erTrKnFc9IW4oJcAdVuNGBBBAAAEE6iBQekza+bV9TrU5rzp1raQyxxoIDJN6nmuH1f0nSlFdHHuOuxBAAAEEEECgSQQIrpuElUYRQAABBBBAAAEEEPBMAYJrz1xXb5/V7uw0peSkKzU33f6ak67kHPPPh7Q397AKShwsKVoOeVb7vtZZ1ed1Pk1dwqO9nZf5I4AAAm4nkJ2dbY05PDzc7cbuNQPOTJU2zLXD6q1LpUJ7zRy6TMlvE1SbX6YUuH+gQ49xEwIIIIAAAgg0vQDBddMb0wMCCCCAAAIIIIAAAh4jQHDtMUvpNRPJPVaoXUcPan/eEZmA2gTRe7IPaZ/5mnNIB/IyGmwRHhCicbEJmhCXqFExg9SKsqINNqUBBBBAoDkFMjLsfzdERkY25zDo+3iB4gJp+zI7qN60UErb7LhPSITUe4zUN0nqO0Fq2d7xZ7kTAQQQQAABBJwqQHDtVG46QwABBBBAAAEEEEDAvQUIrt17/Txx9CZ4rtgtbe+StndMV/xeVlFek0y7e8v21q7qpNhEnd2hb5P0QaMIIIAAAs0jQHDdPO4n9Hpgk13624TV27+QjhU4NjAfXyk20d5RbcLqzsMkXz/HnvXQu1LzCvTunlStOpKljKIihfn566khfdUjPKzajI8UFWvapu1acyRLx8rK1C44SFf36KwR0a09VIZpIYAAAgi4mgDBtautCONBAAEEEEAAAQQQQMCFBQiuXXhxPHRo27P2a2/eEe3JTqsMpM2u6eScQ9YOamddcS3aqlvL9hrZaaDGxQ5R74hOzuqafhBAAAEEnCxAcO1k8Iru8rPsoNrsqDa/svY6PpDwdlL8ODuo7jNOCo1y/FkPvrNU0ivb92h2yn4riDaXv4+PooOD9OCA3uraIrRy9oWlpXpg3Sb9lHlUgyNbKTY0RMsOpqugpFR/6duD8NqD3xOmhgACCLiSAMG1K60GY0EAAQQQQAABBBBAwMUFCK5dfIHcbHiZRblWAF1tl3Tl+dLpOlSQ5ZQZmVLfMS1aK7ZFW8WEtZYJqY//vlMYu4ycshB0ggACCL/PnlkAACAASURBVLiIAMG1kxairFRKXiltKi//vXuFVFbiWOe+AVLX4VW7qjsNlnx8HHvWS+4yofVzm7Zr8f5D1owHRrbU77rFqW+rms9uX3E4Q0+u36pBka300MB4+Ur6Jv2Inlq/TYlREXpoYO9KuWmbduhIUZHu7NtTLQP8vUSUaSKAAAIIOEOA4NoZyvSBAAIIIIAAAggggICHCBBce8hCOmkaqbmHK3dJp5iAOvewzNfUHPurOX/aGVe7kAjFtmijmBZtFGe+hrWxvreC6hatFRFYvUymM8ZEHwgggAACritAcN2Ea5NzSNo43w6rNy+WctMd7yyyc/mO6iSp92gpqIXjz3rhnd+lZ+ipDVtldlJPiumga3t2scLo2q73k/fp5e179Pvucbq0s11Z5lBhke5cvUERgQF6LrG/9XsV7fZr1VKPDe5z0ja9kJ0pI4AAAgg0UIDguoGAPI4AAggggAACCCCAgDcJEFx702qfeq5bs/ZZAXRKeRB9/M7plLr8H9Gn7uqkd5gS3rFh5TumrUC66ldXUzqUCwEEEEAAgToIEFzXAetUtx4rknZ/a59TbcqAp66VZJesPuXlHyz1GFEVVreLP+Uj3GALmN3W963dqNVHsjQgoqUeH9xHQb4ni60lR4Lr/JJS3bF6vdILi/TIwHj1bsmHB3jnEEAAAQQaV4DgunE9aQ0BBBBAAAEEEEAAAY8WILj26OWtNrn0gqNWCe+KX6m59j+nlpfyPlKY7RQMsxu6Iog2O6YrdkpXBNXRIa2cMg46QQABBBDwHgGC6wau9ZHd0vpP7XOqt30uFeU63mB0fFVQbULrgGDHn+XOSoHkvHzdtXqDsouP6Zb47hrboe0pdSpKhSdERej+Ab2rlQrvFxGuJwf31X93pui9PXt1SedO+m232FO2yQ0IIIAAAgjUVYDguq5i3I8AAggggAACCCCAgBcLEFx7zuLvqXa2tH3OtNklXRFOF5QUO2Wy5vxoq4x3efluq5R3eUDdOTxaIX6BThkHnSCAAAIIIFAhQHBdx3ehKE/autQOqk0J8PQdjjcQ3FLqOdIOq/tNlCJiHH+WO2sV+OxAuqZt3q7IwED9sWcXvbtnr3Zk5+pYWZm183pIVCvd2KurooODKtswu6kfXLdJ67OOanBkK8WFherLg+nKPVaiv/TtofbBQXrox81qExSoZxL6K8Tv5Du4WR4EEEAAAQTqI0BwXR81nkEAAQQQQAABBBBAwEsFCK7dY+HzjhVqd3aafb50eRhduXM6J1378o44ZSKh/kGKKS/hHduiopR3+dcw+7xpLgQQQAABBFxNgODagRXZ95MdUpuwesdXUkmRAw+ZW3ykmMFSnyT7V7czJF9/B5/lNkcFTFD96o5kBfj6qKxMVmAd6udnPZ5XUmJ9NedWPzigt/q1Cq9s9khRsaZt2q41R7KsZ6ICA3RF11hN6NROD6zdpA1ZR3V3v176RZtIR4fCfQgggAACCNRJgOC6TlzcjAACCCCAAAIIIICAdwsQXLvG+h/Mzywv4V11vnRq7uHy86bTlWV2PjnhahPcstp50hW7ps2OaRNKRwVV/R+hThgOXSCAAAIIINAoAgTXNTDmZ9lnVFu7qhdKWXsdtw6JkHqPsXdV9z9fanHqstWON86dNQlM27RDC/enWT8yu6r/HN9dCVH28SprMrL01IZtyiwqdvj863n7DuqFrbt0brs2+kufHqAjgAACCCDQZAIE101GS8MIIIAAAggggAACCHieAMG1c9Z059EDSjkuiLZ2Tpf/2pV90DmDkNQlPLqyhHfl+dLlJb17tOrgtHHQEQIIIIAAAs4UILiWVFoipayq2lW9e4VUZu/UPeXl4yvFJto7qk1Y3XmY5Gvv9uVyjsD/bdyupQcOqVWAvx4Y0NsKqI+/rCB6yy4F+Prq4YHxGhRZ/efH33uwoFB3r9koPx8fPTooXov3H9InqfuVc6zE2sU9pkNbXduziwJ8fJwzOXpBAAEEEPBoAYJrj15eJocAAggggAACCCCAQOMKEFw33DOzKLcyhK4KpA9VBtVpZkeTE66WASGVZ0lX7JQ2Z01b5023aKOOoVFOGAVdIIAAAggg4HoCXhtcHz0gbZhrh9Vblkj5mY4vTng7KX6cHVT3GSfx3xGO2zXBnRXBdd9W4Xousf8JPezLL9BdazYqvaBQ1/XsokmxNX8gsVTSMxu2afmhI7olvpsO5hfqf7tT1DEkWMPaRGnNkUztysnTeTHtdVOvrk0wE5pEAAEEEPA2AYJrb1tx5osAAggggAACCCCAQAMECK5PjbfX2imdrtSfny1d/n1OccGpG2mEO9qHRtohdPlZ0pU7pst/r1VgaCP0QhMIIIAAAgh4noDXBNfHiqQdX5aX/14g7V/v+GL6Bkhdh1ftqu40WGLHreN+TXznW7tS9eauFMWGhuiZhH6KDAyo1uPhwiLdsXqD9uYX6Pfd43Rp5041juiLtMP628btGto6Qjf26mqF3UWlpXpicF/FhAbraPEx3b56vfJLSvX0kL5WoM2FAAIIIIBAQwQIrhuix7MIIIAAAggggAACCHiZAMG1tC1rnxVMJ5twurx8d0VInZxzyClvRJBfgGLCWleeL23vmG5b+b0p8c2FAAIIIIAAAvUT8Ojg+shuaf2ndli97XOpKNdxpMjO5Tuqk6Teo6WgFo4/y51OFTClwP+9ZZdaBvjr6YR+igsNqda/IzuuTSh915oN1lnYJqguKSuzSobHhoVU28X951XrlZKbr6eG9FWP8DCnzpPOEEAAAQQ8T4Dg2vPWlBkhgAACCCCAAAIIINBkAp4eXB8uyFZKTlXZ7tQcs3v6kF3aOzdd5ufOuCKDWii2/Czp43dKV5TybhvcyhnDoA8EEEAAAQS8UsCjguvCHDugNkG1KQGevsPxNfUPlnqMqAqr28U7/ix3NquAOZfa7Kg2Xy+O66hrenSuNp6KM66D/Owzrn9+Bra5+eXte/RRyn5N6Rqry7t00vbsXILrZl1VOkcAAQS8Q4Dg2jvWmVkigAACCCCAAAIIINAoAu4eXJtd0hVB9AmlvHPSlV9S1ChOp2rE3i1t75A2wXRceflu833n8GgF+1Uv53iq9vg5AggggAACCDSegFsH12VlUuqaqqB617dSabHjONHxVUG1Ca0DKP3sOJ5r3WmC5/eT9ynI11c39u6qcR3sijxrMrL01IZt1k7qoVERemxwH/n+bOg/ZR7VYz9tUUxoiB4f3Fchfr7KKCq2wnBKhbvWOjMaBBBAwNMECK49bUWZDwIIIIAAAggggAACTSjgysG1CZ13H02rPFvalO2u2DGdmntY5uxpZ1xh/kFWGF3T+dLW74e1ccYw6AMBBBBAAAEE6ingdsF13hFp4wJ7R/XmRVL2QcdnHtxS6jnSDqv7TZQiYhx/ljtdWsCcO/3Qj5u0LuOoNc5gP1/5ykd5JSXW9+b868cH91G74KAT5vFN+hG9sTNF1/XsoiGRVZV+zNnZ/9udYp1lPaxNlNZnHtXWozk6L6a9burV1aU9GBwCCCCAgHsIEFy7xzoxSgQQQAABBBBAAAEEXEKgOYPrg/mZlWdKm7LdVvnu486ZzqzLGY0N0DRluitKdlfsmD4+pDZlvrkQQAABBBBAwH0FXD64Li2Rdn9Xtas6ZZVUVuoguI8UM1jqk2T/6naG5Ovv4LPc5m4CxWVlentXqhbsO2jtmC6TFO7vr7OjW+uq7nHWGdh1ucxb9ubOFH2Sul85x0oU6uenMR3a6tqeXRTg41OXprgXAQQQQACBGgUIrnkxEEAAAQQQQAABBBBAwGGBpgyud2UflCnlnVotkLbPm9559IDDY2zojV3Co8uD6baqKultl/bu3rJ9Q5vneQQQQAABBBBwcQGXDK7NfwttmGvvqt6yRMrPdFzRVHuJH2MH1X3HSy3aOv4sdyKAAAIIIIAAAk4UILh2IjZdIYAAAggggAACCCDg7gL1Da7NbuiKst3WLunc9GohtdlN7YyrVWCoYsLKy3iXl/M2pbsrdk53CI10xjDoAwEEEEAAAQRcWMAlguviAmnn8qpd1fvXOy7m4yd1GVa1qzouUfL5+SnGjjfHnQgggAACCCCAgLMECK6dJU0/CCCAAAIIIIAAAgh4gEBtwfW+vCPVynZbZbytct72OdPZxflOmb0Jns3O6JgWrRVnvobZO6VNMN05PFrm/GkuBBBAAAEEEEDgZALNFlwf2CRtXmifV739C+lYgeML1aqT1GecHVbHj5VCqs4ldrwR7kQAAQQQQAABBJpXgOC6ef3pHQEEEEAAAQQQQAABtxIwwfXcnd/r072rdaAw0wqrk3MOOWUOQX4B5UG0vUPaBNOdyndLm+9NiW8uBBBAAAEEEECgoQJOC64Lc6TNi+3y35sWShl7HB+6X6DU/ezy8t9JUof+jj/LnQgggAACCCCAgIsKEFy76MIwLAQQQAABBBBAAAEEXFHABNd/W/ORnt4wu9GHFxUUrtgW9g7p43dKm1Da/GoT3LLR+6RBBBBAAAEEEEDg5wJNFlyXlUmpa6rKf+/6ViotdnwB2nSvKv/da6QUGOr4s9yJwCkE8vPzZf5bPyQkRIGBgXghgAACCCDQLAIE183CTqcIIIAAAggggAACCLinQElJid7b9pWu/2ZGnSdQcZZ0RSlvu4S3HVT3atWxzu3xAAIIIIAAAggg0BQCjRpcm8o0FbuqNy+Ssg86PuTAMKnnuXZY3X+iFNXF8We5E4E6CuTl5amwsFChoaEKCuJ4nTrycTsCCCCAQCMJEFw3EiTNIIAAAggggAACCCDgLQIr0rZq3KcPVZtui4BgxZSX7Y6xyni3qfa92UHNhQACCCCAAAIIuINAg4Lr0mPSzq/tc6rNedWpayWVOT5tU/LbBNXmlykF7s/OV8fxuLMhAgTXDdHjWQQQQACBxhIguG4sSdpBAAEEEEAAAQQQQMBLBI4UZuu9HV+ra3g7tQ+NtELqyKAWXjJ7pokAAggggAACni5Q5+A6M1XaMNcOq7culQqzHScKiZB6j5H6Jkl9J0gt2zv+LHci0IgCBNeNiElTCCCAAAL1FiC4rjcdDyKAAAIIIIAAAggggAACCCCAAAIIIICApwmcMrguLpC2L7OD6k0LpbTNjhP4+EqxifaOahNWdx4m+fo5/jx3ItBEAgTXTQRLswgggAACdRIguK4TFzcjgAACCCCAAAIIIIAAAggggAACCCCAgCcL1BhcH9hkl/42YfX2L6RjBY4ThLeT4sfZQXWfcVJolOPPcicCThIguHYSNN0ggAACCJxUgOCaFwQBBBBAAAEEEEAAAQQQQAABBBBAAAEEECgXMMG1T8FRRaStljaV76rO2OO4j2+A1HV41a7qToMlHx/Hn+dOBJpBgOC6GdDpEgEEEEDgBAGCa14KBBBAAAEEEEAAAQQQQAABBBBAAAEEEECgXCBv6b8U+vEtdfOI7Fy+ozpJ6j1aCmpRt+e5G4FmFiC4buYFoHsEEEAAAUuA4JoXAQEEEEAAAQQQQAABBBBAAAEEEEAAAQQQKBc4+uMitXx53Mk9/IOlHiOqwup28fgh4NYCBNduvXwMHgEEEPAYAYJrj1lKJoIAAggggAACCCCAAAIIIIAAAggggAACDRU4Vlws//ujpfzM6k1Fx1cF1Sa0DghuaFc8j4DLCBBcu8xSMBAEEEDAqwUIrr16+Zk8AggggAACCCCAAAIIIIAAAggggAACCJwg8J9J0rbPpZ4j7bC630QpIgYoBDxWgODaY5eWiSGAAAJuJUBw7VbLxWARQAABBBBAAAEEEEAAAQQQQAABBBBAoMkFsvZJrTo2eTd0gICrCBBcu8pKMA4EEEDAuwUIrr17/Zk9AggggAACCCCAAAIIIIAAAggggAACCCCAgJcLEFx7+QvA9BFAAAEXESC4dpGFYBgIIIAAAggggAACCCCAAAIIIIAAAggggAACCDSHAMF1c6jTJwIIIIDAzwUIrnknEEAAAQQQQAABBBBAAAEEEEAAAQQQQAABBBDwYgGCay9efKaOAAIIuJAAwbULLQZDQQABBBBAAAEEEEAAAQQQQAABBBBAAAEEEEDA2QIE184Wpz8EEEAAgZoECK55LxBAAAEEEEAAAQQQQAABBBBAAAEEEEAAAQQQ8GIBgmsvXnymjgACCLiQAMG1Cy0GQ0EAAQQQQAABBBBAAAEEEEAAAQQQQAABBBBAwNkCBNfOFqc/BBBAAIGaBAiueS8QQAABBBBAAAEEEEAAAQQQQAABBBBAAAEEEPBiAYJrL158po4AAgi4kADBtQstBkNBAAEEEEAAAQQQQAABBBBAAAEEEEAAAQQQQMDZAgTXzhanPwQQQACBmgQIrnkvEEAAAQQQQAABBBBAAAEEEEAAAQQQQAABBBDwYgGCay9efKaOAAIIuJAAwbULLQZDQQABBBBAAAEEEEAAAQQQQAABBBBAAAEEEEDA2QIE184Wpz8EEEAAgZoECK55LxBAAAEEEEAAAQQQQAABBBBAAAEEEEAAAQQQ8GIBgmsvXnymjgACCLiQAMG1Cy0GQ0EAAQQQQAABBBBAAAEEEEAAAQQQQAABBBBAwNkCBNfOFqc/BBBAAIGaBAiueS8QQAABBBBAAAEEEEAAAQQQQAABBBBAAAEEEPBiAYJrL158po4AAgi4kADBtQstBkNBAAEEEEAAAQQQQAABBBBAAAEEEEAAAQQQQMDZAgTXzhanPwQQQACBmgQIrnkvEEAAAQQQQAABBBBAAAEEEEAAAQQQQAABBBDwYgGCay9efKaOAAIIuJAAwbULLQZDQQABBBBAAAEEEEAAAQQQQAABBBBAAAEEEEDA2QIE184Wpz8EEEAAgZoECK55LxBAAAEEEEAAAQQQQAABBBBAAAEEEEAAAQQQ8FKBbw4d0Qe7U5Vz7Jg6hIRocudOGhTZ0ks1mDYCCCCAQHMKEFw3pz59I4AAAggggAACCCCAAAIIIIAAAggggAACCCDQTALTt+3W7JT9J/T+lz49NLZD22YaFd0igAACCHirAMG1t64880YAAQQQQAABBBBAAAEEEEAAAQQQQAABBBDwWoEdObm64fsfa5x/mL+fpp8+SO2Cg7zWh4kjgAACCDhfgODa+eb0iAACCCCAAAIIIIAAAggggAACCCCAAAIIIIBAswrMStmvGdt21zqGhwb01hlto5p1jHSOAAIIIOBdAgTX3rXezBYBBBBAAAEEEEAAAQQQQAABBBBAAAEEEEAAAb25K0Vv7UoluOZdQAABBBBwGQGCa5dZCgaCAAIIIIAAAggggAACCCCAAAIIIIAAAggggIBzBE5WKtyM4I0zEigV7pyloBcEEEAAgXIBgmteBQQQQAABBBBAAAEEEEAAAQQQQAABBBBAAAEEvFDg4R8369v0jBNmPim2g67v2cULRZgyAggggEBzChBcN6c+fSOAAAIIIIAAAggggAACCCCAAAIIIIAAAggg0EwCOcdKrJLhi/alKa+kRNHBQfpVbAdNju3QTCOiWwQQQAABbxYguPbm1WfuCCCAAAIIIIAAAggggAACCCCAAAIIIIAAAggggAACCCCAgAsIEFy7wCIwBAQQQAABBBBAAAEEEEAAAQQQQAABBBBAAAEEEEAAAQQQQMCbBQiuvXn1mTsCCCCAAAIIIIAAAggggAACCCCAAAIIIIAAAggggAACCCDgAgIE1y6wCAwBAQQQQAABBBBAAAEEEEAAAQQQQAABBBBAAAEEEEAAAQQQ8GYBgmtvXn3mjgACCCCAAAIIIIAAAggggAACCCCAAAIIIIAAAggggAACCLiAAMG1CywCQ0AAAQQQQAABBBBAAAEEEEAAAQQQQAABBBBAAAEEEEAAAQS8WYDg2ptXn7kjgAACCCCAAAIIIIAAAggggAACCCCAAAIIIIAAAggggAACLiBAcO0Ci8AQEEAAAQQQQAABBBBAAAEEEEAAAQQQQAABBBBAAAEEEEAAAW8WILj25tVn7ggggAACCCCAAAIIIIAAAggggAACCCCAAAIIIIAAAggggIALCBBcu8AiMAQEEEAAAQQQQAABBBBAAAEEEEAAAQQQQAABBBBAAAEEEEDAmwUIrr159Zk7AggggAACCCCAAAIIIIAAAggggAACCCCAAAIIIIAAAggg8P/t3fu3FWX9B/APsBRFEDRxCaZk2kpME5G8FJqCl2VgLm+poaCioPH3sFoIKmBqpkaBYmZqCpW5UPEC4m0hhLeUxBtKKH7XZ9Z3sw6HS3M2B5mZ/ZpfysPZs5/n9Zn9nNnznueZ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ju5+vpOgAABAgQIECBAgAABAgQIECBAgAABAgQIECBAgACBCggIritQBE0gQIAAAQIECBAgQIAAAQIECBAgQIAAAQIECBAgQIBAJwsIrnej+h9++GE8/PDDsXLlyvjiiy+iT58+MXTo0Bg3blyMGjUq+vbtu83eN23aFIsXL45ly5bFl19+GcOHD49LLrkkjjjiiN1ohZcSIECAAAECBAgQIECAAAECBAgQIECAAAECBAgQIECg3gKC6zbrt3bt2rj99tvjs88+i379+sXAgQNj8+bNsXHjxiLAPvnkk+PSSy8t/i23r776Ku6///547rnnin8bNmxYLFmypAi8p06dKrxusw5eRoAAAQIECBAgQIAAAQIECBAgQIAAAQIECBAgQIBA/QUE123UMAPqefPmxauvvhonnHBCXH755bHffvvF119/HatWrYp77rkncnb1lClT4thjjy3e4d13341Zs2bFSSedFBdeeGERbr/99ttxyy23FEF2/qy1Pf7447Fhw4aYOHFi7LPPPm200EsIECBAgAABAgQIECBAgAABAgQIECBAgAABAgQIECBQHwHBdRu1ytnWc+bMif79+8f06dPjkEMO2bqXDK8ffPDBePLJJ4vlwq+66qoipF6xYkXMnz8/rr766iLszi1nW+d+DjrooJg0aVLxswyzZ8+eXfzOxRdfXLzWRoAAAQIECBAgQIAAAQIECBAgQIAAAQIECBAgQIAAgSYLCK7bqO7SpUtj4cKFMXLkyJg8efLW5cBbu8pZ13Pnzo3DDjsspk2bFgMGDCgVXOdy4nfccUf8+9//Ll43ZMiQNlrnJQQIECBAgAABAgQIECBAgAABAgQIECBAgAABAgQIEKiXgOC6jXotWrSoeD71GWecsc0S361drVu3rpg1nTOyZ8yYEYMHD966VHguCz5hwoRtlgrP2dX5POxnnnkmfv/738cll1xSLB9uI0CAAAECBAgQIECAAAECBAgQIECAAAECBAgQIECAQCcICK7bqPKdd94Zzz//fJx33nlxzjnnbLeHjz76KGbOnFksBX7DDTfEkUceGTmb+r777ovly5cXofTw4cPj73//e3z66acxderUGDRoUPG860MPPTSuueaa7WZxt9FMLyFAgAABAgQIECBAgAABAgQIECBAgAABAgQIECBAgEAtBATXbZSpneA632bTpk2xePHiWLZsWXz55ZcxdOjQuOiii+KYY46JBQsWxIsvvhg33nhjEWrbCBAgQIAAAQIECBAgQIAAAQIECBAgQIAAAQIECBAg0CkCgus2Kt1ucL2zt3r99ddj3rx5cfbZZ8e4cePaaJGXECBAgAABAgQIECBAgAABAgQIECBAgAABAgQIECBAoL4Cgus2atebwfXnn38et956a7E0+JQpU+Lll1+Ohx56KD7++OMYOHBgjB8/Pk4//fTo27dvj1s6ZsyYHr/GCwgQIECAAAECBAgQIECAAAECBAgQIECAAIFvViBXarURIECg0wUE120cAb0VXH/99dfxyCOPxNKlS+P666+PDRs2xD333FM8E3v06NHx0ksvxWuvvRYTJ06MsWPH9rilgusek3kBAQIECBAgQIAAAQIECBAgQIAAAQIECBD4xgUE1984uTck86OAGAAAHH9JREFUQKCCAoLrNoqyaNGiWLJkSZx66qlx6aWXbreHdevWxezZs6N///4xY8aMGDx48A7f5V//+lcx2zoD5nPOOSduv/32+O9//xs33HBDHHDAAbF58+a47bbbImdlT5s2LQYMGNBGa72EAAECBAgQIECAAAECBAgQIECAAAECBAgQIECAAAEC1RYQXLdRn5whvXDhwhg5cmRMnjy5WOa767Zq1aqYO3duHHbYYTsNnDOUzuda5yzr6dOnx5YtW2LmzJkxYsSImDRp0tbd5ezuNWvW7DIAb6MLXkKAAAECBAgQIECAAAECBAgQIECAAAECBAgQIECAAIHKCAiu2yjF2rVrY86cObHvvvsWofPQoUO37iWX/84Z2Rlun3LKKcWM7D59+mz3Lk8//XT84Q9/iCuvvDJ++MMfxkcffSS4bqMWXkKAAAECBAgQIECAAAECBAgQIECAAAECBAgQIECAQP0FBNdt1LA1W/rVV18tZl1fccUVxTLeGVrnbOt8TnX+znXXXRfHHHPMdu+wfv36uOWWW4rZ1fnanLG9adOmYllwS4W3URAvIUCAAAECBAgQIECAAAECBAgQIECAAAECBAgQIECg1gKC6zbL99577xVB84cfflgEzwMHDizC6o0bNxYzrH/605/GBRdcsMPZ1m+//XYsXrw4Lrroom1may9fvrwIvY888sgYPXp0vPLKK7Fy5cqYOHFijB07ts2WehkBAgQIECBAgAABAgQIECBAgAABAgQIECBAgAABAgSqLSC43o36ZGj98MMPF+HyF198UYTUuWz4uHHjYtSoUdG3b98e7T1nbD/77LPx0EMPxccff1yE4ePHj4/TTz+9x/vq0Rv7ZQIECBAgQIAAAQIECBAgQIAAAQIECBAgQIAAAQIECOxFAcH1XsT31gQIECBAgAABAgQIECBAgAABAgQIECBAgAABAgQIECAQIbh2FBAgQIAAAQIECBAgQIAAAQIECBAgQIAAAQIECBAgQIDAXhUQXO9Vfm9OgAABAgQIECBAgAABAgQIECBAgAABAgQIECBAgAABAoJrxwABAgQIECBAgAABAgQIECBAgAABAgQIECBAgAABAgQI7FUBwfVe5ffmBAgQIECAAAECBAgQIECAAAECBAgQIECAAAECBAgQICC4dgwQIECAAAECBAgQIECAAAECBAgQIECAAAECBAgQIECAwF4VEFzvVX5vToAAAQIECBAgQIAAAQIECBAgQIAAAQIECBAgQIAAAQKCa8cAgV0IfPTRRzFz5szYsGFDj5yuueaaOOGEE7Z5zddffx3/+c9/4rnnnotly5bFhAkTtvudHr2JXyawBwXuvPPOeP7553v0DieeeGJMmjRp62u++OKL+POf/1zs55NPPil+PmjQoMjfO++882K//fbr0f79MoE9LbB27dqYM2dO5LFbdsvj+IYbbogjjzyyeEmO9W+88UY89NBD8fbbb8dXX30V++yzTxx11FFxzjnnxIgRI6JPnz5ld+/3CHwjAr0x5ndv6Pvvvx+zZs2Kjz/+uBjz8/i3EaiSQG+M+atWrYq5c+fGli1bdto1x3+Vqq4tKdCbY/5nn30W//znP+PZZ5+N9evXF+f6M2bMiMGDB8MmUCmBv/zlL8V3055s3/nOd+L666+P+++/v/R34yFDhvgM9ATZ7+5Rgd66pvnOO+/Egw8+GKtXr47NmzdHv379Yvjw4XHBBRfE0Ucf7fvtHq2inRMgQKAzBQTXnVl3vS4pkGHbvHnzIk/2um6bNm0qgo08WRs4cOB2e7v00kvj2GOPLQKMDKv/8Y9/xPLly4uLt61tR+F2yWb5NQJ7XGDBggWxcuXKbd4nA7i8OJXbAQccUBz/XbfjjjsuLr744uJH69at2/rZyZAuL2Lllp+p/Fx861vfKsK+/F8bgaoIvPXWW3H33XdHjvFdt40bNxZf0DOAHjBgwDb/1r9//7jqqqvi8MMPL0LqRYsWFWN+Huf5u/ma1t+M/Cycf/75cfbZZ/tyX5Wia0chsLtjfnfG/CzccccdW/+OCO4caFUU2N0xP/v04osvFsf6rjbHfxWr39lt6o0xP89znn766Vi4cGFxjpRbnvMMGzYspkyZsvXcv7Ol9b5KAkuXLo0nnnhimyblcdz6fto6b+/6C9/+9rfjyiuvjMWLF2/33bh73/JzkN8ZMsTLsDs/DzYCe1tgd69pZvtzrM+/G60bsvOz0vX77bnnnhvjx4/3/XZvF9v7EyBAoGECguuGFVR3vhmB1t26rTtwdzZztOtMjgws8otPBtkZ/gmuv5laeZfeE2gdz7nHrjNMu79DHt85azUvCOfKA5dffvnW2dU5A++2224rZmQcf/zxxQzt7gF477XYngj0jkBrZlL3VQW67z1X07j33ntj//33jyuuuKK4gSnH/pyJ99RTTxWhdv69uPHGG4s71G0EqixQdszfUR/yAlfOTsoLwrkJ7qpcaW3rLlB2zM/Xtb4TnHHGGXHhhRfCJFBbgZ6M+Tm2P/744/Hwww8X/T355JMjg4uDDjqotv3X8M4U6DobdXeuz2Sgl387VqxYUXz3HTNmTGeC6nVtBMpe0/zggw+2rqCU4XSuoNS3b99tvt/mf+f1oVxhzEaAAAECBHpLQHDdW5L201ECZU/yctZp3p37ox/9KHI2an7Jz9DuzTffFFx31BHTjM6WvaD1wgsvFF/cczb1TTfdFAceeOA2ADmTe/78+cWs7ZtvvjkOOeSQZgDpRWMFyoQYOcsil4t97bXXYuLEiXHmmWdu45H/nuN/LiOeF7Ty74KNQJUFyo753fvQWiI8f57jfC4tKLiucqW1rbtAmTG/9Zq8IWnJkiWOcYdR7QV6Mubno1Bmz55drEB20UUXxamnnmqmXe2PgM7sQG8F1/mZuOWWW4qbNzLAy/MfG4EqC5S9ppkrR951112xo0k7ecNGXtd5+eWXnQdVudjaRoAAgZoKCK5rWjjN3rsCZU/yurcyv9wLrvdu7bx7+wJlL2i1Ph87m53aukCQn4ddzdxuv6VeSaB3BcqEGHk8//a3vy1WGmg9LmJnYYgQr3frY297RqDsmN/13VtLhOcFrPwc5I0czz//vItZe6ZE9rqHBMqM+a23bv3u7szU20PdsFsCPRIoO+bnjdi5okaurHHSSSfFL37xC6sn9UjaL1dJoDeC666fiR3dvFql/moLgZZA2Wuajz32WPzpT3+KnV3b+eMf/xh/+9vfihuY8tzfRoAAAQIEektAcN1bkvbTUQJlT/K6owiuO+owaVxny17QyuM8n3m07777Fksmd9/efffdYrmpfO7Xr371qxgyZEjjrHSoWQI9CTF21vNcQj9nYrz33ntx7bXXFsuI2whUWaDsmN+1D60lwkeOHFmsLJM3cwiuq1xlbduRQNkxv7XSxurVq2Pq1KnFc01tBOoqUHbM//TTT+PXv/51bNiwwdKwdS22dm8V6I3gurXSTD4eaPr06VYTc3zVQqDsNc1Vq1YVq4odfPDB262m13VFsZ///OcxduzYWvRdIwkQIECgHgKC63rUSSsrJlD2JK97swXXFSuk5vRIoOwFrf+10yeffDIeeOABz7j+X1D+vTICZUOMHTU4n2+dSyXnYyNy9mk+B/Kyyy4zO6ky1dWQnQn0dMzvukR4XrgdOnRo8dgIwbVjrG4CZcf81nl9PhroBz/4QaxZsyYyBMktH5eSz4EcNWpU8SxIG4GqC5Qd8/M4nzNnTnGM56NPHn300XjllVciA4wBAwbE6NGji1U29ttvv6p3WfsIFGP2zJkzixsx2l05I8/x//rXvxaPCZowYYJl8x1XtRAoe00zV1PKpcJffPHF+P73v188HiIf9ZY3Zeexv2zZsmIZ8bwxe0eTFmqBoZEECBAgUEkBwXUly6JRVRcoe5LXvR+C66pXVvt2JVD2gtau9tF6Jl5+AbJMuOOtLgJlQ4yu/Wm9pvWzfv36xbhx4+Kss84qVhuwEai6QE/G/O5LhJ9yyilF9wTXVa+y9u1IoOyY3zXw2NF+cvZd3qyUS2fm3wAbgSoLlB3zM7y44447ipWV8ua8HP9bz/PNICOXTc5QO8/z839tBKossLvB9YcfflisqPT555/HtGnTYvjw4VXurrYR2CrQk2uauZpeTjzIlZVyjG9teZ6TYXbelH3ggQfSJUCAAAECvSoguO5VTjvrFIGenOR1NRFcd8oR0sx+lr2gtbPe5xf6XGbqzTffjHPPPTfGjx/vjvRmHiqN61XZEKNrxxcsWBArV64sfpTLauaF3Vxi7aqrrooRI0Y0zkiHmifQkzG/+xLhrZBOcN2846ITelR2zM/zmt/85jeRN+VdcMEFRUidx35e4H3kkUdiyZIlBVfOSh0zZkwn0OljjQXKjvmt551mVzOk++UvfxmHHnpo0fNceeO2226L9evXe/51jY+FTmr67gbXVhLrpKOlWX3tyTXNfNTb/Pnz44MPPihW0+jfv39xrpPXN/P7bd6g973vfa9ZQHpDgAABAntdQHC910ugAXUU6MlJXtf+Ca7rWG1tbgmUvaC1I7FWaJ3PgbRUsmOqbgJlQ4yd9SuXz8wlBPNib37Zv/HGG83IqNtB0IHtLTvm72iJ8BaX4LoDD5wGdHl3x/wkyJuVfve738Vzzz1XXMzNJTStttGAg6PBXSg75re+Bx900EHFDNPus6pff/31uP3224vznZtvvtnzfht8zDSha7sTXH/yyScxa9asyFnXucLAUUcd1QQSfegQgbLXNPNGpHw8RC6nf+GFF8Zpp51WPAIlZ17nChz33Xdf8d95npNLhtsIECBAgEBvCQiue0vSfjpKoOxJXncUwXVHHSaN62zZC1rdO54Xb/MLzTPPPFN8off8o8YdGo3vUG+FGLmfl156Kc4444zii7+NQJUFyoz5O1siXHBd5cpq2/8S6I0xP9/jjTfeiFtvvTUGDRoUM2bMsIzm/4L373tVoMyYnw1sfQ8+8cQTY9KkSdu1eePGjcXSyTlDL8/5jz322L3aL29OYFcCuxNc57N977333vjud78b119/vZuTHGq1Eih7TbP1DPd8DFDOrM7lwbturf0cf/zxxd8Ej0ap1WGgsQQIEKi0gOC60uXRuKoKlD3J695+wXVVK6pdZQTKXtDquq/uofWUKVNiwIABZd7O7xCojEBvhRitvx0jR46MyZMn+2JfmQpryI4Eyoz5K1asKJYO7Pq8u11pDhkypAjwBg8eDJ1AZQV6a8xvfYZy5qnjvrLl1rD/Fygz5uevLl++PO66667iZtQM63LJ2K6b77sOqToJtBtc52pis2fPLh4VceWVV8aoUaPq1G1tJbD1JqScJZ1jeZ6rdN9yOfB8/EOumpePhdjRcb5mzZpiRnZe43GTngOLAAECBHpTQHDdm5r21TECguuOKbWOdhEoe0Gr9ZItW7YUX4geffTRGDp0aFx33XXbLScImEAdBMqEGLlc4Lx584pnfeVzrA8//PDtutb623HCCSfE1Vdf7RnvdSh+B7exzJi/atWquP/++3eqlDPvcqn81vPwMrDOG5hyBqqNQFUFyoz52fYFCxbEypUrY8KECTu8mGvGdVUrrF07Eigz5ufrWsd1LhWeS4EPHDhwm92Zce34qpNAu8F1jv15414+5z0fAbT//vvXqdvaSqBUcF3mRiQ36TmYCBAgQGBPCQiu95Ss/TZaQHDd6PLq3E4Eyl7Qypfn7LsMrB955JE4+OCDi+d+dX8GHmgCdREoE2K0LtS+8847cfnll8eYMWO26V6uPmCp8LpUXDtToCdj/s7EPOPasVRHgTJjfvZr6dKlsXDhwtjZ8pit5TU947qOR0HntbnsmN+aafrWW28Vy8bm8rFdt9YzrnP23fTp0z3juvMOpVr1uJ3gOm/Iy1moeRPHxIkT48wzz6xVnzWWQAqUuaaZ13TuvvvuYqWNsWPHFo+66r5U+JNPPhkPPPBA8Xzrnc3cJk6AAAECBNoREFy3o+Y1HS9Q5iRvR0hl7ljseFwAlRUoe0Erv+A8++yzxXOtc1nY/AKTM65tBOoqUDbEaP1tyFmlOaN6xIgRRZdz9YGnnnoqFi1aVCypOXXq1DjiiCPqyqHdHSJQdszfFYfgukMOloZ1s+yY//7778esWbPis88+i/PPP78IL/r27VvcvJerEdxzzz3FKhyWkW3YAdLQ7vRkzH/66aeL1TZylmk++iSf8ZtbfiYy0Fu/fn2cdtppcfHFF1tdpqHHS1O61U5w3bo5I8/3b7rppjjwwAObwqEfHSRQ9ppmns/kqmK5XXbZZTF69OhiXO96rpM3NGWoneG2jQABAgQI9JaA4Lq3JO2nowTKnuR1RxFcd9Rh0rjOlr2gtW7duuKZX/kFprU87M4wLBvbuMOkkR0qG2LkMZ9BRS4fmFvONtpnn30inw+W43+/fv3iiiuu8By8Rh4lzetU2TF/Vz0XXDfvuOiEHpUd89MiZyHde++92yyJn7PxchWOvLB78sknF7NSc/y3EaiyQE/G/FxFJoPrZ555pggv8nwnb9rImzjyv/P519dee63lk6tccG0rBHoaXHddQemss86Kn/3sZyQJ1FKg7DXNrivp5f9vXd9xrlPLsms0AQIEaiUguK5VuTS2KgJlT/K6t1dwXZUKakc7AmUvaLV+L4/3/7XljOwZM2ZEBtg2AlUV6EmIkbOrX3jhhXjiiSfi3XffjbzAlV/wjz766DjvvPNi2LBhVe2mdhHYRqDsmL8rNsG1g6qOAj0Z87N/7733XvF4lBUrVhQBdobU+dzTs88+O4477rgi0LMRqLpAT8f8PN/JGzcee+yxYqZ1bnk+/5Of/CR+/OMfFzfu2QhUXaCnwXXrc5Lj+rRp04qx3kagjgI9uaaZgfWaNWuK5cVXr17tXKeOBddmAgQI1FBAcF3DomkyAQIECBAgQIAAAQIECBAgQIAAAQIECBAgQIAAAQIEmiQguG5SNfWFAAECBAgQIECAAAECBAgQIECAAAECBAgQIECAAAECNRQQXNewaJpMgAABAgQIECBAgAABAgQIECBAgAABAgQIECBAgACBJgkIrptUTX0hQIAAAQIECBAgQIAAAQIECBAgQIAAAQIECBAgQIBADQUE1zUsmiYTIECAAAECBAgQIECAAAECBAgQIECAAAECBAgQIECgSQKC6yZVU18IECBAgAABAgQIECBAgAABAgQIECBAgAABAgQIECBQQwHBdQ2LpskECBAgQIAAAQIECBAgQIAAAQIECBAgQIAAAQIECBBokoDguknV1BcCBAgQIECAAAECBAgQIECAAAECBAgQIECAAAECBAjUUEBwXcOiaTIBAgQIECBAgAABAgQIECBAgAABAgQIECBAgAABAgSaJCC4blI19YUAAQIECBAgQIAAAQIECBAgQIAAAQIECBAgQIAAAQI1FBBc17BomkyAAAECBAgQIECAAAECBAgQIECAAAECBAgQIECAAIEmCQium1RNfSFAgAABAgQIECBAgAABAgQIECBAgAABAgQIECBAgEANBQTXNSyaJhMgQIAAAQIECBAgQIAAAQIECBAgQIAAAQIECBAgQKBJAoLrJlVTXwgQIECAAAECBAgQIECAAAECBAgQIECAAAECBAgQIFBDAcF1DYumyQQIECBAgAABAgQIECBAgAABAgQIECBAgAABAgQIEGiSgOC6SdXUFwIECBAgQIAAAQIECBAgQIAAAQIECBAgQIAAAQIECNRQQHBdw6JpMgECBAgQIECAAAECBAgQIECAAAECBAgQIECAAAECBJokILhuUjX1hQABAgQIECBAgAABAgQIECBAgAABAgQIECBAgAABAjUUEFzXsGiaTIAAAQIECBAgQIAAAQIECBAgQIAAAQIECBAgQIAAgSYJCK6bVE19IUCAAAECBAgQIECAAAECBAgQIECAAAECBAgQIECAQA0FBNc1LJomEyBAgAABAgQIECBAgAABAgQIECBAgAABAgQIECBAoEkCgusmVVNfCBAgQIAAAQIECBAgQIAAAQIECBAgQIAAAQIECBAgUEMBwXUNi6bJBAgQIECAAAECBAgQIECAAAECBAgQIECAAAECBAgQaJKA4LpJ1dQXAgQIECBAgAABAgQIECBAgAABAgQIECBAgAABAgQI1FBAcF3DomkyAQIECBAgQIAAAQIECBAgQIAAAQIECBAgQIAAAQIEmiQguG5SNfWFAAECBAgQIECAAAECBAgQIECAAAECBAgQIECAAAECNRQQXNewaJpMgAABAgQIECBAgAABAgQIECBAgAABAgQIECBAgACBJgkIrptUTX0hQIAAAQIECBAgQIAAAQIECBAgQIAAAQIECBAgQIBADQUE1zUsmiYTIECAAAECBAgQIECAAAECBAgQIECAAAECBAgQIECgSQKC6yZVU18IECBAgAABAgQIECBAgAABAgQIECBAgAABAgQIECBQQwHBdQ2LpskECBAgQIAAAQIECBAgQIAAAQIECBAgQIAAAQIECBBokoDguknV1BcCBAgQIECAAAECBAgQIECAAAECBAgQIECAAAECBAjUUEBwXcOiaTIBAgQIECBAgAABAgQIECBAgAABAgQIECBAgAABAgSaJCC4blI19YUAAQIECBAgQIAAAQIECBAgQIAAAQIECBAgQIAAAQI1FBBc17BomkyAAAECBAgQIECAAAECBAgQIECAAAECBAgQIECAAIEmCQium1RNfSFAgAABAgQIECBAgAABAgQIECBAgAABAgQIECBAgEANBQTXNSyaJhMgQIAAAQIECBAgQIAAAQIECBAgQIAAAQIECBAgQKBJAoLrJlVTXwgQIECAAAECBAgQIECAAAECBAgQIECAAAECBAgQIFBDAcF1DYumyQQIECBAgAABAgQIECBAgAABAgQIECBAgAABAgQIEGiSgOC6SdXUFwIECBAgQIAAAQIECBAgQIAAAQIECBAgQIAAAQIECNRQQHBdw6JpMgECBAgQIECAAAECBAgQIECAAAECBAgQIECAAAECBJokILhuUjX1hQABAgQIECBAgAABAgQIECBAgAABAgQIECBAgAABAjUUEFzXsGiaTIAAAQIECBAgQIAAAQIECBAgQIAAAQIECBAgQIAAgSYJCK6bVE19IUCAAAECBAgQIECAAAECBAgQIECAAAECBAgQIECAQA0FBNc1LJomEyBAgAABAgQIECBAgAABAgQIECBAgAABAgQIECBAoEkCgusmVVNfCBAgQIAAAQIECBAgQIAAAQIECBAgQIAAAQIECBAgUEMBwXUNi6bJBAgQIECAAAECBAgQIECAAAECBAgQIECAAAECBAgQaJKA4LpJ1dQXAgQIECBAgAABAgQIECBAgAABAgQIECBAgAABAgQI1FBAcF3DomkyAQIECBAgQIAAAQIECBAgQIAAAQIECBAgQIAAAQIEmiQguG5SNfWFAAECBAgQIECAAAECBAgQIECAAAECBAgQIECAAAECNRQQXNewaJpMgAABAgQIECBAgAABAgQIECBAgAABAgQIECBAgACBJgkIrptUTX0hQIAAAQIECBAgQIAAAQIECBAgQIAAAQIECBAgQIBADQUE1zUsmiYTIECAAAECBAgQIECAAAECBAgQIECAAAECBAgQIECgSQKC6yZVU18IECBAgAABAgQIECBAgAABAgQIECBAgAABAgQIECBQQ4H/Aw9qV847/lYB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973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Responding to the data in Wisconsin</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13</a:t>
            </a:fld>
            <a:endParaRPr lang="en-US" dirty="0"/>
          </a:p>
        </p:txBody>
      </p:sp>
      <p:sp>
        <p:nvSpPr>
          <p:cNvPr id="5" name="Rectangle 4">
            <a:extLst>
              <a:ext uri="{FF2B5EF4-FFF2-40B4-BE49-F238E27FC236}">
                <a16:creationId xmlns:a16="http://schemas.microsoft.com/office/drawing/2014/main" id="{7FCE1B28-77C9-774A-9061-5F5893CEB3F5}"/>
              </a:ext>
            </a:extLst>
          </p:cNvPr>
          <p:cNvSpPr/>
          <p:nvPr/>
        </p:nvSpPr>
        <p:spPr>
          <a:xfrm>
            <a:off x="838201" y="1995936"/>
            <a:ext cx="3108960" cy="4151376"/>
          </a:xfrm>
          <a:prstGeom prst="rect">
            <a:avLst/>
          </a:prstGeom>
          <a:solidFill>
            <a:srgbClr val="4472C5"/>
          </a:solidFill>
        </p:spPr>
        <p:txBody>
          <a:bodyPr wrap="square">
            <a:spAutoFit/>
          </a:bodyPr>
          <a:lstStyle/>
          <a:p>
            <a:pPr lvl="0"/>
            <a:r>
              <a:rPr lang="en-US" sz="2800" dirty="0">
                <a:solidFill>
                  <a:schemeClr val="bg1"/>
                </a:solidFill>
              </a:rPr>
              <a:t>SEA</a:t>
            </a:r>
          </a:p>
          <a:p>
            <a:pPr lvl="0"/>
            <a:endParaRPr lang="en-US" sz="2800" dirty="0">
              <a:solidFill>
                <a:schemeClr val="bg1"/>
              </a:solidFill>
            </a:endParaRPr>
          </a:p>
          <a:p>
            <a:pPr lvl="0"/>
            <a:r>
              <a:rPr lang="en-US" sz="2600" dirty="0">
                <a:solidFill>
                  <a:schemeClr val="bg1"/>
                </a:solidFill>
              </a:rPr>
              <a:t>Expanding beyond the two teams that began the work</a:t>
            </a:r>
          </a:p>
          <a:p>
            <a:pPr lvl="0"/>
            <a:endParaRPr lang="en-US" sz="2600" dirty="0">
              <a:solidFill>
                <a:schemeClr val="bg1"/>
              </a:solidFill>
            </a:endParaRPr>
          </a:p>
          <a:p>
            <a:pPr lvl="0"/>
            <a:r>
              <a:rPr lang="en-US" sz="2600" dirty="0">
                <a:solidFill>
                  <a:schemeClr val="bg1"/>
                </a:solidFill>
              </a:rPr>
              <a:t>Need for state implementation structure</a:t>
            </a:r>
          </a:p>
        </p:txBody>
      </p:sp>
      <p:sp>
        <p:nvSpPr>
          <p:cNvPr id="7" name="TextBox 6">
            <a:extLst>
              <a:ext uri="{FF2B5EF4-FFF2-40B4-BE49-F238E27FC236}">
                <a16:creationId xmlns:a16="http://schemas.microsoft.com/office/drawing/2014/main" id="{E54CA55A-B221-9E48-899D-B2875D975372}"/>
              </a:ext>
            </a:extLst>
          </p:cNvPr>
          <p:cNvSpPr txBox="1"/>
          <p:nvPr/>
        </p:nvSpPr>
        <p:spPr>
          <a:xfrm>
            <a:off x="4541521" y="1981551"/>
            <a:ext cx="3108960" cy="4151376"/>
          </a:xfrm>
          <a:prstGeom prst="rect">
            <a:avLst/>
          </a:prstGeom>
          <a:solidFill>
            <a:srgbClr val="09A04B"/>
          </a:solidFill>
        </p:spPr>
        <p:txBody>
          <a:bodyPr wrap="square" rtlCol="0">
            <a:spAutoFit/>
          </a:bodyPr>
          <a:lstStyle/>
          <a:p>
            <a:pPr lvl="0"/>
            <a:r>
              <a:rPr lang="en-US" sz="2800" dirty="0">
                <a:solidFill>
                  <a:schemeClr val="bg1"/>
                </a:solidFill>
              </a:rPr>
              <a:t>Region</a:t>
            </a:r>
          </a:p>
          <a:p>
            <a:pPr lvl="0"/>
            <a:endParaRPr lang="en-US" sz="2800" dirty="0">
              <a:solidFill>
                <a:schemeClr val="bg1"/>
              </a:solidFill>
            </a:endParaRPr>
          </a:p>
          <a:p>
            <a:pPr lvl="0"/>
            <a:r>
              <a:rPr lang="en-US" sz="2600" dirty="0">
                <a:solidFill>
                  <a:schemeClr val="bg1"/>
                </a:solidFill>
              </a:rPr>
              <a:t>Creating intentional integration of two regional entities</a:t>
            </a:r>
          </a:p>
          <a:p>
            <a:pPr lvl="0"/>
            <a:endParaRPr lang="en-US" sz="2600" dirty="0">
              <a:solidFill>
                <a:schemeClr val="bg1"/>
              </a:solidFill>
            </a:endParaRPr>
          </a:p>
          <a:p>
            <a:pPr lvl="0"/>
            <a:r>
              <a:rPr lang="en-US" sz="2600" dirty="0">
                <a:solidFill>
                  <a:schemeClr val="bg1"/>
                </a:solidFill>
              </a:rPr>
              <a:t>Need for clearly defined innovation</a:t>
            </a:r>
          </a:p>
        </p:txBody>
      </p:sp>
      <p:sp>
        <p:nvSpPr>
          <p:cNvPr id="8" name="Rectangle 7">
            <a:extLst>
              <a:ext uri="{FF2B5EF4-FFF2-40B4-BE49-F238E27FC236}">
                <a16:creationId xmlns:a16="http://schemas.microsoft.com/office/drawing/2014/main" id="{9EBFFBD0-4CE4-A246-8A2D-D695C51118B9}"/>
              </a:ext>
            </a:extLst>
          </p:cNvPr>
          <p:cNvSpPr/>
          <p:nvPr/>
        </p:nvSpPr>
        <p:spPr>
          <a:xfrm>
            <a:off x="8244840" y="1995935"/>
            <a:ext cx="3108960" cy="4154984"/>
          </a:xfrm>
          <a:prstGeom prst="rect">
            <a:avLst/>
          </a:prstGeom>
          <a:solidFill>
            <a:srgbClr val="7E3F97"/>
          </a:solidFill>
        </p:spPr>
        <p:txBody>
          <a:bodyPr wrap="square">
            <a:spAutoFit/>
          </a:bodyPr>
          <a:lstStyle/>
          <a:p>
            <a:pPr lvl="0"/>
            <a:r>
              <a:rPr lang="en-US" sz="2800" dirty="0">
                <a:solidFill>
                  <a:schemeClr val="bg1"/>
                </a:solidFill>
              </a:rPr>
              <a:t>District and Building</a:t>
            </a:r>
          </a:p>
          <a:p>
            <a:pPr lvl="0"/>
            <a:endParaRPr lang="en-US" sz="2800" dirty="0">
              <a:solidFill>
                <a:schemeClr val="bg1"/>
              </a:solidFill>
            </a:endParaRPr>
          </a:p>
          <a:p>
            <a:pPr lvl="0"/>
            <a:r>
              <a:rPr lang="en-US" sz="2600" dirty="0">
                <a:solidFill>
                  <a:schemeClr val="bg1"/>
                </a:solidFill>
              </a:rPr>
              <a:t>Understanding and applying the Active Implementation Frameworks as a new way of work</a:t>
            </a:r>
          </a:p>
          <a:p>
            <a:pPr lvl="0"/>
            <a:endParaRPr lang="en-US" sz="2600" dirty="0">
              <a:solidFill>
                <a:schemeClr val="bg1"/>
              </a:solidFill>
            </a:endParaRPr>
          </a:p>
          <a:p>
            <a:pPr lvl="0"/>
            <a:r>
              <a:rPr lang="en-US" sz="2600" dirty="0">
                <a:solidFill>
                  <a:schemeClr val="bg1"/>
                </a:solidFill>
              </a:rPr>
              <a:t>Need for Decision Support Data System</a:t>
            </a:r>
          </a:p>
        </p:txBody>
      </p:sp>
      <p:sp>
        <p:nvSpPr>
          <p:cNvPr id="10" name="Right Arrow 9">
            <a:extLst>
              <a:ext uri="{FF2B5EF4-FFF2-40B4-BE49-F238E27FC236}">
                <a16:creationId xmlns:a16="http://schemas.microsoft.com/office/drawing/2014/main" id="{C9B47602-F154-FD4D-B3C9-C5C48E487321}"/>
              </a:ext>
              <a:ext uri="{C183D7F6-B498-43B3-948B-1728B52AA6E4}">
                <adec:decorative xmlns:adec="http://schemas.microsoft.com/office/drawing/2017/decorative" val="1"/>
              </a:ext>
            </a:extLst>
          </p:cNvPr>
          <p:cNvSpPr/>
          <p:nvPr/>
        </p:nvSpPr>
        <p:spPr>
          <a:xfrm>
            <a:off x="4058361" y="3817955"/>
            <a:ext cx="371959" cy="47657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D175C4B6-4A44-554E-A0AC-5A72F44FAA05}"/>
              </a:ext>
              <a:ext uri="{C183D7F6-B498-43B3-948B-1728B52AA6E4}">
                <adec:decorative xmlns:adec="http://schemas.microsoft.com/office/drawing/2017/decorative" val="1"/>
              </a:ext>
            </a:extLst>
          </p:cNvPr>
          <p:cNvSpPr/>
          <p:nvPr/>
        </p:nvSpPr>
        <p:spPr>
          <a:xfrm>
            <a:off x="7761681" y="3833337"/>
            <a:ext cx="371959" cy="47657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29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Usable Innovations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14</a:t>
            </a:fld>
            <a:endParaRPr lang="en-US" dirty="0"/>
          </a:p>
        </p:txBody>
      </p:sp>
      <p:grpSp>
        <p:nvGrpSpPr>
          <p:cNvPr id="5" name="Group 4" descr="The National Implementation Research Network's Forumula for Success: &#10;Usable Innovations times Effective Implementation Methods times Enabling Contexts equals, or leads to, Educationally Significant Outcomes.">
            <a:extLst>
              <a:ext uri="{FF2B5EF4-FFF2-40B4-BE49-F238E27FC236}">
                <a16:creationId xmlns:a16="http://schemas.microsoft.com/office/drawing/2014/main" id="{2F2DD098-4CD4-DC4C-91BD-073BE355F7D3}"/>
              </a:ext>
            </a:extLst>
          </p:cNvPr>
          <p:cNvGrpSpPr/>
          <p:nvPr/>
        </p:nvGrpSpPr>
        <p:grpSpPr>
          <a:xfrm>
            <a:off x="1079500" y="1870133"/>
            <a:ext cx="9893300" cy="4350305"/>
            <a:chOff x="1055900" y="1843002"/>
            <a:chExt cx="9955000" cy="4377439"/>
          </a:xfrm>
        </p:grpSpPr>
        <p:grpSp>
          <p:nvGrpSpPr>
            <p:cNvPr id="6" name="Group 11">
              <a:extLst>
                <a:ext uri="{FF2B5EF4-FFF2-40B4-BE49-F238E27FC236}">
                  <a16:creationId xmlns:a16="http://schemas.microsoft.com/office/drawing/2014/main" id="{E8B893A0-EDA3-5D47-ACF2-1EE97EDF4CDC}"/>
                </a:ext>
              </a:extLst>
            </p:cNvPr>
            <p:cNvGrpSpPr>
              <a:grpSpLocks/>
            </p:cNvGrpSpPr>
            <p:nvPr/>
          </p:nvGrpSpPr>
          <p:grpSpPr bwMode="auto">
            <a:xfrm>
              <a:off x="3385450" y="4315441"/>
              <a:ext cx="4191000" cy="1905000"/>
              <a:chOff x="1752600" y="4375150"/>
              <a:chExt cx="3352800" cy="1905000"/>
            </a:xfrm>
          </p:grpSpPr>
          <p:sp>
            <p:nvSpPr>
              <p:cNvPr id="12" name="Equal 6">
                <a:extLst>
                  <a:ext uri="{FF2B5EF4-FFF2-40B4-BE49-F238E27FC236}">
                    <a16:creationId xmlns:a16="http://schemas.microsoft.com/office/drawing/2014/main" id="{D5E85E4B-8D59-CE47-AEEF-ABA88989CBB9}"/>
                  </a:ext>
                </a:extLst>
              </p:cNvPr>
              <p:cNvSpPr>
                <a:spLocks/>
              </p:cNvSpPr>
              <p:nvPr/>
            </p:nvSpPr>
            <p:spPr bwMode="auto">
              <a:xfrm>
                <a:off x="1752600" y="4832350"/>
                <a:ext cx="914259" cy="914400"/>
              </a:xfrm>
              <a:custGeom>
                <a:avLst/>
                <a:gdLst>
                  <a:gd name="T0" fmla="*/ 120938 w 914400"/>
                  <a:gd name="T1" fmla="*/ 188366 h 914400"/>
                  <a:gd name="T2" fmla="*/ 791488 w 914400"/>
                  <a:gd name="T3" fmla="*/ 188366 h 914400"/>
                  <a:gd name="T4" fmla="*/ 791488 w 914400"/>
                  <a:gd name="T5" fmla="*/ 403433 h 914400"/>
                  <a:gd name="T6" fmla="*/ 120938 w 914400"/>
                  <a:gd name="T7" fmla="*/ 403433 h 914400"/>
                  <a:gd name="T8" fmla="*/ 120938 w 914400"/>
                  <a:gd name="T9" fmla="*/ 188366 h 914400"/>
                  <a:gd name="T10" fmla="*/ 120938 w 914400"/>
                  <a:gd name="T11" fmla="*/ 510967 h 914400"/>
                  <a:gd name="T12" fmla="*/ 791488 w 914400"/>
                  <a:gd name="T13" fmla="*/ 510967 h 914400"/>
                  <a:gd name="T14" fmla="*/ 791488 w 914400"/>
                  <a:gd name="T15" fmla="*/ 726034 h 914400"/>
                  <a:gd name="T16" fmla="*/ 120938 w 914400"/>
                  <a:gd name="T17" fmla="*/ 726034 h 914400"/>
                  <a:gd name="T18" fmla="*/ 120938 w 914400"/>
                  <a:gd name="T19" fmla="*/ 510967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4400"/>
                  <a:gd name="T31" fmla="*/ 0 h 914400"/>
                  <a:gd name="T32" fmla="*/ 914400 w 914400"/>
                  <a:gd name="T33" fmla="*/ 914400 h 914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4400" h="914400">
                    <a:moveTo>
                      <a:pt x="121204" y="188366"/>
                    </a:moveTo>
                    <a:lnTo>
                      <a:pt x="793196" y="188366"/>
                    </a:lnTo>
                    <a:lnTo>
                      <a:pt x="793196" y="403433"/>
                    </a:lnTo>
                    <a:lnTo>
                      <a:pt x="121204" y="403433"/>
                    </a:lnTo>
                    <a:lnTo>
                      <a:pt x="121204" y="188366"/>
                    </a:lnTo>
                    <a:close/>
                    <a:moveTo>
                      <a:pt x="121204" y="510967"/>
                    </a:moveTo>
                    <a:lnTo>
                      <a:pt x="793196" y="510967"/>
                    </a:lnTo>
                    <a:lnTo>
                      <a:pt x="793196" y="726034"/>
                    </a:lnTo>
                    <a:lnTo>
                      <a:pt x="121204" y="726034"/>
                    </a:lnTo>
                    <a:lnTo>
                      <a:pt x="121204" y="510967"/>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pitchFamily="34" charset="0"/>
                </a:endParaRPr>
              </a:p>
            </p:txBody>
          </p:sp>
          <p:sp>
            <p:nvSpPr>
              <p:cNvPr id="13" name="Rectangle 12">
                <a:extLst>
                  <a:ext uri="{FF2B5EF4-FFF2-40B4-BE49-F238E27FC236}">
                    <a16:creationId xmlns:a16="http://schemas.microsoft.com/office/drawing/2014/main" id="{A62C3569-1C8E-5846-B92D-DEAB94595A35}"/>
                  </a:ext>
                </a:extLst>
              </p:cNvPr>
              <p:cNvSpPr/>
              <p:nvPr/>
            </p:nvSpPr>
            <p:spPr>
              <a:xfrm>
                <a:off x="2666859" y="4375150"/>
                <a:ext cx="2438541" cy="1905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80000"/>
                    </a:solidFill>
                    <a:effectLst/>
                    <a:uLnTx/>
                    <a:uFillTx/>
                    <a:latin typeface="Calibri"/>
                    <a:ea typeface="ＭＳ Ｐゴシック" pitchFamily="-107" charset="-128"/>
                    <a:cs typeface="+mn-cs"/>
                  </a:rPr>
                  <a:t> </a:t>
                </a:r>
                <a:r>
                  <a:rPr kumimoji="0" lang="en-US" sz="2400" b="1" i="0" u="none" strike="noStrike" kern="1200" cap="none" spc="0" normalizeH="0" baseline="0" noProof="0" dirty="0">
                    <a:ln>
                      <a:noFill/>
                    </a:ln>
                    <a:solidFill>
                      <a:srgbClr val="002060"/>
                    </a:solidFill>
                    <a:effectLst/>
                    <a:uLnTx/>
                    <a:uFillTx/>
                    <a:latin typeface="Calibri"/>
                    <a:ea typeface="ＭＳ Ｐゴシック" pitchFamily="-107" charset="-128"/>
                    <a:cs typeface="+mn-cs"/>
                  </a:rPr>
                  <a:t>Educationally Significant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a:ea typeface="ＭＳ Ｐゴシック" pitchFamily="-10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2060"/>
                    </a:solidFill>
                    <a:effectLst/>
                    <a:uLnTx/>
                    <a:uFillTx/>
                    <a:latin typeface="Calibri"/>
                    <a:ea typeface="ＭＳ Ｐゴシック" pitchFamily="-107" charset="-128"/>
                    <a:cs typeface="+mn-cs"/>
                  </a:rPr>
                  <a:t>(Improved student outcomes)</a:t>
                </a:r>
              </a:p>
            </p:txBody>
          </p:sp>
        </p:grpSp>
        <p:sp>
          <p:nvSpPr>
            <p:cNvPr id="7" name="Rectangle 6">
              <a:extLst>
                <a:ext uri="{FF2B5EF4-FFF2-40B4-BE49-F238E27FC236}">
                  <a16:creationId xmlns:a16="http://schemas.microsoft.com/office/drawing/2014/main" id="{1E655E7F-E9E8-494F-9829-4AFFB8BE6862}"/>
                </a:ext>
              </a:extLst>
            </p:cNvPr>
            <p:cNvSpPr/>
            <p:nvPr/>
          </p:nvSpPr>
          <p:spPr bwMode="auto">
            <a:xfrm>
              <a:off x="1055900" y="1843002"/>
              <a:ext cx="2438400" cy="2133600"/>
            </a:xfrm>
            <a:prstGeom prst="rect">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S PGothic" pitchFamily="34" charset="-128"/>
                  <a:cs typeface="+mn-cs"/>
                </a:rPr>
                <a:t>Usable Innovations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Calibri"/>
                  <a:ea typeface="MS PGothic" pitchFamily="34" charset="-128"/>
                  <a:cs typeface="+mn-cs"/>
                </a:rPr>
                <a:t>(Evidence-Based Practice)</a:t>
              </a:r>
            </a:p>
          </p:txBody>
        </p:sp>
        <p:sp>
          <p:nvSpPr>
            <p:cNvPr id="8" name="Rectangle 7">
              <a:extLst>
                <a:ext uri="{FF2B5EF4-FFF2-40B4-BE49-F238E27FC236}">
                  <a16:creationId xmlns:a16="http://schemas.microsoft.com/office/drawing/2014/main" id="{B80C431F-DB18-8C43-BB6C-12FC4F90F241}"/>
                </a:ext>
              </a:extLst>
            </p:cNvPr>
            <p:cNvSpPr/>
            <p:nvPr/>
          </p:nvSpPr>
          <p:spPr bwMode="auto">
            <a:xfrm>
              <a:off x="4800600" y="1843002"/>
              <a:ext cx="2514600" cy="2133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2060"/>
                  </a:solidFill>
                  <a:effectLst/>
                  <a:uLnTx/>
                  <a:uFillTx/>
                  <a:latin typeface="Calibri"/>
                  <a:ea typeface="MS PGothic" pitchFamily="34" charset="-128"/>
                  <a:cs typeface="+mn-cs"/>
                </a:rPr>
                <a:t>Effective Implementation methods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a:noFill/>
                </a:ln>
                <a:solidFill>
                  <a:srgbClr val="002060"/>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Calibri"/>
                  <a:ea typeface="MS PGothic" pitchFamily="34" charset="-128"/>
                  <a:cs typeface="+mn-cs"/>
                </a:rPr>
                <a:t>(Stages and Drivers)</a:t>
              </a:r>
            </a:p>
          </p:txBody>
        </p:sp>
        <p:sp>
          <p:nvSpPr>
            <p:cNvPr id="9" name="Multiply 1">
              <a:extLst>
                <a:ext uri="{FF2B5EF4-FFF2-40B4-BE49-F238E27FC236}">
                  <a16:creationId xmlns:a16="http://schemas.microsoft.com/office/drawing/2014/main" id="{901FBE40-ED80-964A-8442-F34C81006FCE}"/>
                </a:ext>
              </a:extLst>
            </p:cNvPr>
            <p:cNvSpPr>
              <a:spLocks/>
            </p:cNvSpPr>
            <p:nvPr/>
          </p:nvSpPr>
          <p:spPr bwMode="auto">
            <a:xfrm>
              <a:off x="3690250" y="2454781"/>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pitchFamily="34" charset="0"/>
              </a:endParaRPr>
            </a:p>
          </p:txBody>
        </p:sp>
        <p:sp>
          <p:nvSpPr>
            <p:cNvPr id="10" name="Rectangle 9">
              <a:extLst>
                <a:ext uri="{FF2B5EF4-FFF2-40B4-BE49-F238E27FC236}">
                  <a16:creationId xmlns:a16="http://schemas.microsoft.com/office/drawing/2014/main" id="{A266078E-5FA6-3F43-9A15-078EB6B36072}"/>
                </a:ext>
              </a:extLst>
            </p:cNvPr>
            <p:cNvSpPr/>
            <p:nvPr/>
          </p:nvSpPr>
          <p:spPr bwMode="auto">
            <a:xfrm>
              <a:off x="8496300" y="1843002"/>
              <a:ext cx="2514600" cy="2133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S PGothic" pitchFamily="34" charset="-128"/>
                  <a:cs typeface="+mn-cs"/>
                </a:rPr>
                <a:t>Enabling  Contexts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Calibri"/>
                  <a:ea typeface="MS PGothic" pitchFamily="34" charset="-128"/>
                  <a:cs typeface="+mn-cs"/>
                </a:rPr>
                <a:t>(Linking Teams &amp; Improvement Cycles)</a:t>
              </a:r>
              <a:r>
                <a:rPr kumimoji="0" lang="en-US" sz="2000" b="1" i="0" u="none" strike="noStrike" kern="1200" cap="none" spc="0" normalizeH="0" baseline="0" noProof="0" dirty="0">
                  <a:ln>
                    <a:noFill/>
                  </a:ln>
                  <a:solidFill>
                    <a:srgbClr val="002060"/>
                  </a:solidFill>
                  <a:effectLst/>
                  <a:uLnTx/>
                  <a:uFillTx/>
                  <a:latin typeface="Calibri"/>
                  <a:ea typeface="MS PGothic" pitchFamily="34" charset="-128"/>
                  <a:cs typeface="+mn-cs"/>
                </a:rPr>
                <a:t> </a:t>
              </a:r>
            </a:p>
          </p:txBody>
        </p:sp>
        <p:sp>
          <p:nvSpPr>
            <p:cNvPr id="11" name="Multiply 1">
              <a:extLst>
                <a:ext uri="{FF2B5EF4-FFF2-40B4-BE49-F238E27FC236}">
                  <a16:creationId xmlns:a16="http://schemas.microsoft.com/office/drawing/2014/main" id="{7E200D55-D2F4-104B-A8DA-9F8530C111E3}"/>
                </a:ext>
              </a:extLst>
            </p:cNvPr>
            <p:cNvSpPr>
              <a:spLocks/>
            </p:cNvSpPr>
            <p:nvPr/>
          </p:nvSpPr>
          <p:spPr bwMode="auto">
            <a:xfrm>
              <a:off x="7448550" y="2452605"/>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pitchFamily="34" charset="0"/>
              </a:endParaRPr>
            </a:p>
          </p:txBody>
        </p:sp>
      </p:grpSp>
      <p:pic>
        <p:nvPicPr>
          <p:cNvPr id="14" name="Picture 13">
            <a:extLst>
              <a:ext uri="{FF2B5EF4-FFF2-40B4-BE49-F238E27FC236}">
                <a16:creationId xmlns:a16="http://schemas.microsoft.com/office/drawing/2014/main" id="{2591B074-AD33-924C-BA0B-810590B9D94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3174" y="5572741"/>
            <a:ext cx="2390000" cy="668216"/>
          </a:xfrm>
          <a:prstGeom prst="rect">
            <a:avLst/>
          </a:prstGeom>
        </p:spPr>
      </p:pic>
    </p:spTree>
    <p:extLst>
      <p:ext uri="{BB962C8B-B14F-4D97-AF65-F5344CB8AC3E}">
        <p14:creationId xmlns:p14="http://schemas.microsoft.com/office/powerpoint/2010/main" val="207334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Innovation Selection Process</a:t>
            </a:r>
          </a:p>
        </p:txBody>
      </p:sp>
      <p:pic>
        <p:nvPicPr>
          <p:cNvPr id="6" name="Content Placeholder 5">
            <a:extLst>
              <a:ext uri="{FF2B5EF4-FFF2-40B4-BE49-F238E27FC236}">
                <a16:creationId xmlns:a16="http://schemas.microsoft.com/office/drawing/2014/main" id="{4F5A27D3-A37B-3C46-9DF6-E6CBBE9A0437}"/>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34647" y="377000"/>
            <a:ext cx="1288977" cy="1288977"/>
          </a:xfr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15</a:t>
            </a:fld>
            <a:endParaRPr lang="en-US" dirty="0"/>
          </a:p>
        </p:txBody>
      </p:sp>
      <p:sp>
        <p:nvSpPr>
          <p:cNvPr id="3" name="TextBox 2">
            <a:extLst>
              <a:ext uri="{FF2B5EF4-FFF2-40B4-BE49-F238E27FC236}">
                <a16:creationId xmlns:a16="http://schemas.microsoft.com/office/drawing/2014/main" id="{CE982DA2-C650-8F47-8012-0D1BB5CB6CFA}"/>
              </a:ext>
            </a:extLst>
          </p:cNvPr>
          <p:cNvSpPr txBox="1"/>
          <p:nvPr/>
        </p:nvSpPr>
        <p:spPr>
          <a:xfrm>
            <a:off x="838200" y="1754188"/>
            <a:ext cx="10515600" cy="4755148"/>
          </a:xfrm>
          <a:prstGeom prst="rect">
            <a:avLst/>
          </a:prstGeom>
          <a:noFill/>
        </p:spPr>
        <p:txBody>
          <a:bodyPr wrap="square" rtlCol="0">
            <a:spAutoFit/>
          </a:bodyPr>
          <a:lstStyle/>
          <a:p>
            <a:r>
              <a:rPr lang="en-US" sz="2400" b="1" dirty="0"/>
              <a:t>Instructional Practices and Academic Content (IPAC) Team</a:t>
            </a:r>
          </a:p>
          <a:p>
            <a:pPr marL="342900" indent="-342900">
              <a:spcAft>
                <a:spcPts val="600"/>
              </a:spcAft>
              <a:buFont typeface="Arial" panose="020B0604020202020204" pitchFamily="34" charset="0"/>
              <a:buChar char="•"/>
            </a:pPr>
            <a:r>
              <a:rPr lang="en-US" sz="2400" dirty="0"/>
              <a:t>Mission: Provide support to the SSIP team and regional Educational Cooperatives by selecting and vetting educational initiatives that are likely to address the Gap in mathematics for struggling learners</a:t>
            </a:r>
          </a:p>
          <a:p>
            <a:pPr marL="342900" indent="-342900">
              <a:buFont typeface="Arial" panose="020B0604020202020204" pitchFamily="34" charset="0"/>
              <a:buChar char="•"/>
            </a:pPr>
            <a:r>
              <a:rPr lang="en-US" sz="2400" dirty="0"/>
              <a:t>Members with knowledge and expertise in mathematics</a:t>
            </a:r>
          </a:p>
          <a:p>
            <a:pPr marL="800100" lvl="1" indent="-342900">
              <a:buFont typeface="Arial" panose="020B0604020202020204" pitchFamily="34" charset="0"/>
              <a:buChar char="•"/>
            </a:pPr>
            <a:r>
              <a:rPr lang="en-US" sz="2200" dirty="0"/>
              <a:t>Kentucky Department of Education</a:t>
            </a:r>
          </a:p>
          <a:p>
            <a:pPr marL="800100" lvl="1" indent="-342900">
              <a:buFont typeface="Arial" panose="020B0604020202020204" pitchFamily="34" charset="0"/>
              <a:buChar char="•"/>
            </a:pPr>
            <a:r>
              <a:rPr lang="en-US" sz="2200" dirty="0"/>
              <a:t>Regional Education Cooperatives</a:t>
            </a:r>
          </a:p>
          <a:p>
            <a:pPr marL="800100" lvl="1" indent="-342900">
              <a:buFont typeface="Arial" panose="020B0604020202020204" pitchFamily="34" charset="0"/>
              <a:buChar char="•"/>
            </a:pPr>
            <a:r>
              <a:rPr lang="en-US" sz="2200" dirty="0"/>
              <a:t>KY Council of Administrators of Special Education</a:t>
            </a:r>
          </a:p>
          <a:p>
            <a:pPr marL="800100" lvl="1" indent="-342900">
              <a:buFont typeface="Arial" panose="020B0604020202020204" pitchFamily="34" charset="0"/>
              <a:buChar char="•"/>
            </a:pPr>
            <a:r>
              <a:rPr lang="en-US" sz="2200" dirty="0"/>
              <a:t>Higher Education</a:t>
            </a:r>
          </a:p>
          <a:p>
            <a:pPr marL="800100" lvl="1" indent="-342900">
              <a:buFont typeface="Arial" panose="020B0604020202020204" pitchFamily="34" charset="0"/>
              <a:buChar char="•"/>
            </a:pPr>
            <a:r>
              <a:rPr lang="en-US" sz="2200" dirty="0"/>
              <a:t>Committee for Mathematics Achievement</a:t>
            </a:r>
          </a:p>
          <a:p>
            <a:pPr marL="800100" lvl="1" indent="-342900">
              <a:buFont typeface="Arial" panose="020B0604020202020204" pitchFamily="34" charset="0"/>
              <a:buChar char="•"/>
            </a:pPr>
            <a:r>
              <a:rPr lang="en-US" sz="2200" dirty="0"/>
              <a:t>Kentucky Center for Mathematics</a:t>
            </a:r>
          </a:p>
          <a:p>
            <a:pPr marL="800100" lvl="1" indent="-342900">
              <a:buFont typeface="Arial" panose="020B0604020202020204" pitchFamily="34" charset="0"/>
              <a:buChar char="•"/>
            </a:pPr>
            <a:r>
              <a:rPr lang="en-US" sz="2200" dirty="0"/>
              <a:t>Kentucky Public Schools</a:t>
            </a:r>
          </a:p>
          <a:p>
            <a:endParaRPr lang="en-US" sz="2400" dirty="0"/>
          </a:p>
        </p:txBody>
      </p:sp>
    </p:spTree>
    <p:extLst>
      <p:ext uri="{BB962C8B-B14F-4D97-AF65-F5344CB8AC3E}">
        <p14:creationId xmlns:p14="http://schemas.microsoft.com/office/powerpoint/2010/main" val="53413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Innovation Selection Process</a:t>
            </a:r>
          </a:p>
        </p:txBody>
      </p:sp>
      <p:pic>
        <p:nvPicPr>
          <p:cNvPr id="6" name="Content Placeholder 5">
            <a:extLst>
              <a:ext uri="{FF2B5EF4-FFF2-40B4-BE49-F238E27FC236}">
                <a16:creationId xmlns:a16="http://schemas.microsoft.com/office/drawing/2014/main" id="{4F5A27D3-A37B-3C46-9DF6-E6CBBE9A0437}"/>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34647" y="377000"/>
            <a:ext cx="1288977" cy="1288977"/>
          </a:xfr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16</a:t>
            </a:fld>
            <a:endParaRPr lang="en-US" dirty="0"/>
          </a:p>
        </p:txBody>
      </p:sp>
      <p:sp>
        <p:nvSpPr>
          <p:cNvPr id="5" name="TextBox 4">
            <a:extLst>
              <a:ext uri="{FF2B5EF4-FFF2-40B4-BE49-F238E27FC236}">
                <a16:creationId xmlns:a16="http://schemas.microsoft.com/office/drawing/2014/main" id="{ADD14D59-26DC-EA4F-BCD2-0A2167017F7C}"/>
              </a:ext>
            </a:extLst>
          </p:cNvPr>
          <p:cNvSpPr txBox="1"/>
          <p:nvPr/>
        </p:nvSpPr>
        <p:spPr>
          <a:xfrm>
            <a:off x="838200" y="1728788"/>
            <a:ext cx="10485424" cy="4154984"/>
          </a:xfrm>
          <a:prstGeom prst="rect">
            <a:avLst/>
          </a:prstGeom>
          <a:noFill/>
        </p:spPr>
        <p:txBody>
          <a:bodyPr wrap="square" rtlCol="0">
            <a:spAutoFit/>
          </a:bodyPr>
          <a:lstStyle/>
          <a:p>
            <a:r>
              <a:rPr lang="en-US" sz="2400" b="1" dirty="0"/>
              <a:t>IPAC Team’s Work:</a:t>
            </a:r>
          </a:p>
          <a:p>
            <a:pPr marL="457200" indent="-457200">
              <a:buFont typeface="+mj-lt"/>
              <a:buAutoNum type="arabicPeriod"/>
            </a:pPr>
            <a:r>
              <a:rPr lang="en-US" sz="2400" dirty="0"/>
              <a:t>Conduct a state initiative inventory</a:t>
            </a:r>
          </a:p>
          <a:p>
            <a:pPr marL="457200" indent="-457200">
              <a:buFont typeface="+mj-lt"/>
              <a:buAutoNum type="arabicPeriod"/>
            </a:pPr>
            <a:r>
              <a:rPr lang="en-US" sz="2400" dirty="0"/>
              <a:t>Evaluate each initiative for usability, measurement, and implementation with fidelity</a:t>
            </a:r>
          </a:p>
          <a:p>
            <a:pPr marL="457200" indent="-457200">
              <a:buFont typeface="+mj-lt"/>
              <a:buAutoNum type="arabicPeriod"/>
            </a:pPr>
            <a:r>
              <a:rPr lang="en-US" sz="2400" dirty="0"/>
              <a:t>Select 3-5 initiatives for menu</a:t>
            </a:r>
          </a:p>
          <a:p>
            <a:pPr marL="457200" indent="-457200">
              <a:buFont typeface="+mj-lt"/>
              <a:buAutoNum type="arabicPeriod"/>
            </a:pPr>
            <a:r>
              <a:rPr lang="en-US" sz="2400" dirty="0"/>
              <a:t>Create a Practice Profile on each initiative</a:t>
            </a:r>
          </a:p>
          <a:p>
            <a:pPr marL="342900" indent="-342900">
              <a:buFont typeface="Arial" panose="020B0604020202020204" pitchFamily="34" charset="0"/>
              <a:buChar char="•"/>
            </a:pPr>
            <a:endParaRPr lang="en-US" sz="2400" dirty="0"/>
          </a:p>
          <a:p>
            <a:r>
              <a:rPr lang="en-US" sz="2400" b="1" dirty="0"/>
              <a:t>Result:</a:t>
            </a:r>
            <a:endParaRPr lang="en-US" sz="2400" dirty="0"/>
          </a:p>
          <a:p>
            <a:r>
              <a:rPr lang="en-US" sz="2400" dirty="0"/>
              <a:t>A menu of evidence-based practices that will advise districts on initiatives that are usable and measurable and are likely to address the Gap in mathematics for struggling learners.</a:t>
            </a:r>
          </a:p>
        </p:txBody>
      </p:sp>
    </p:spTree>
    <p:extLst>
      <p:ext uri="{BB962C8B-B14F-4D97-AF65-F5344CB8AC3E}">
        <p14:creationId xmlns:p14="http://schemas.microsoft.com/office/powerpoint/2010/main" val="331545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KY Mathematics Innovation Practice Profile</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17</a:t>
            </a:fld>
            <a:endParaRPr lang="en-US" dirty="0"/>
          </a:p>
        </p:txBody>
      </p:sp>
      <p:pic>
        <p:nvPicPr>
          <p:cNvPr id="7" name="Picture 6" descr="Image of a page of the Kentucky Mathematics Innovation Practice Profile. A definition in the far left column says, &quot;Effective teaching of mathematics establishes clear goals for the mathematics that students are learning, situates goals within learning progressions, and uses the goals to guide instructional decisions.&quot; Three columns to the right of that definition describe what you would expect to see a teacher do if they are demonstrating &quot;accomplished use&quot; of the practice, &quot;developmental use&quot; of the practice, or &quot;ineffective use&quot; of the practice.">
            <a:extLst>
              <a:ext uri="{FF2B5EF4-FFF2-40B4-BE49-F238E27FC236}">
                <a16:creationId xmlns:a16="http://schemas.microsoft.com/office/drawing/2014/main" id="{1A22A0A2-E51D-5143-A801-483088122FAC}"/>
              </a:ext>
            </a:extLst>
          </p:cNvPr>
          <p:cNvPicPr>
            <a:picLocks noChangeAspect="1"/>
          </p:cNvPicPr>
          <p:nvPr/>
        </p:nvPicPr>
        <p:blipFill rotWithShape="1">
          <a:blip r:embed="rId3"/>
          <a:srcRect b="14316"/>
          <a:stretch/>
        </p:blipFill>
        <p:spPr>
          <a:xfrm>
            <a:off x="1722184" y="1702976"/>
            <a:ext cx="8747631" cy="4718819"/>
          </a:xfrm>
          <a:prstGeom prst="rect">
            <a:avLst/>
          </a:prstGeom>
        </p:spPr>
      </p:pic>
    </p:spTree>
    <p:extLst>
      <p:ext uri="{BB962C8B-B14F-4D97-AF65-F5344CB8AC3E}">
        <p14:creationId xmlns:p14="http://schemas.microsoft.com/office/powerpoint/2010/main" val="332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Innovation Selection Process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18</a:t>
            </a:fld>
            <a:endParaRPr lang="en-US" dirty="0"/>
          </a:p>
        </p:txBody>
      </p:sp>
      <p:sp>
        <p:nvSpPr>
          <p:cNvPr id="5" name="TextBox 4">
            <a:extLst>
              <a:ext uri="{FF2B5EF4-FFF2-40B4-BE49-F238E27FC236}">
                <a16:creationId xmlns:a16="http://schemas.microsoft.com/office/drawing/2014/main" id="{E071D838-0913-C244-9FD2-FD5D2D8EE1AF}"/>
              </a:ext>
            </a:extLst>
          </p:cNvPr>
          <p:cNvSpPr txBox="1"/>
          <p:nvPr/>
        </p:nvSpPr>
        <p:spPr>
          <a:xfrm>
            <a:off x="838201" y="1930559"/>
            <a:ext cx="5105400" cy="4216539"/>
          </a:xfrm>
          <a:prstGeom prst="rect">
            <a:avLst/>
          </a:prstGeom>
          <a:noFill/>
          <a:ln w="28575">
            <a:noFill/>
          </a:ln>
        </p:spPr>
        <p:txBody>
          <a:bodyPr wrap="square" rtlCol="0">
            <a:spAutoFit/>
          </a:bodyPr>
          <a:lstStyle/>
          <a:p>
            <a:r>
              <a:rPr lang="en-US" sz="2800" b="1" dirty="0"/>
              <a:t>Challenges:</a:t>
            </a:r>
          </a:p>
          <a:p>
            <a:pPr marL="342900" indent="-342900">
              <a:buFont typeface="Arial" panose="020B0604020202020204" pitchFamily="34" charset="0"/>
              <a:buChar char="•"/>
            </a:pPr>
            <a:r>
              <a:rPr lang="en-US" sz="2400" dirty="0"/>
              <a:t>Math Menu</a:t>
            </a:r>
          </a:p>
          <a:p>
            <a:pPr marL="342900" indent="-342900">
              <a:buFont typeface="Arial" panose="020B0604020202020204" pitchFamily="34" charset="0"/>
              <a:buChar char="•"/>
            </a:pPr>
            <a:r>
              <a:rPr lang="en-US" sz="2400" dirty="0"/>
              <a:t>Lack of fidelity measure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a:p>
            <a:endParaRPr lang="en-US" sz="2400" dirty="0"/>
          </a:p>
          <a:p>
            <a:endParaRPr lang="en-US" sz="2400" dirty="0"/>
          </a:p>
        </p:txBody>
      </p:sp>
      <p:pic>
        <p:nvPicPr>
          <p:cNvPr id="7" name="Picture 6" descr="Image showing that core components of the Usable Innovation are used to design training, coaching, and data use systems. Then measures are developed to assess their effectiveness and engage in PDSA Improvement Cycles monthly – everyone is focused on improving supports for teachers who improve outcomes.">
            <a:extLst>
              <a:ext uri="{FF2B5EF4-FFF2-40B4-BE49-F238E27FC236}">
                <a16:creationId xmlns:a16="http://schemas.microsoft.com/office/drawing/2014/main" id="{1648014E-2550-AC42-BD02-4CA2F1A4ED48}"/>
              </a:ext>
            </a:extLst>
          </p:cNvPr>
          <p:cNvPicPr>
            <a:picLocks noChangeAspect="1"/>
          </p:cNvPicPr>
          <p:nvPr/>
        </p:nvPicPr>
        <p:blipFill>
          <a:blip r:embed="rId2"/>
          <a:stretch>
            <a:fillRect/>
          </a:stretch>
        </p:blipFill>
        <p:spPr>
          <a:xfrm>
            <a:off x="837265" y="3305785"/>
            <a:ext cx="5258735" cy="2798931"/>
          </a:xfrm>
          <a:prstGeom prst="rect">
            <a:avLst/>
          </a:prstGeom>
        </p:spPr>
      </p:pic>
      <p:sp>
        <p:nvSpPr>
          <p:cNvPr id="6" name="TextBox 5">
            <a:extLst>
              <a:ext uri="{FF2B5EF4-FFF2-40B4-BE49-F238E27FC236}">
                <a16:creationId xmlns:a16="http://schemas.microsoft.com/office/drawing/2014/main" id="{BB6FF077-5294-174A-B305-CA2EA6C7F3F2}"/>
              </a:ext>
            </a:extLst>
          </p:cNvPr>
          <p:cNvSpPr txBox="1"/>
          <p:nvPr/>
        </p:nvSpPr>
        <p:spPr>
          <a:xfrm>
            <a:off x="6425540" y="1923802"/>
            <a:ext cx="5105400" cy="4216539"/>
          </a:xfrm>
          <a:prstGeom prst="rect">
            <a:avLst/>
          </a:prstGeom>
          <a:noFill/>
          <a:ln w="28575">
            <a:noFill/>
          </a:ln>
        </p:spPr>
        <p:txBody>
          <a:bodyPr wrap="square" rtlCol="0">
            <a:spAutoFit/>
          </a:bodyPr>
          <a:lstStyle/>
          <a:p>
            <a:r>
              <a:rPr lang="en-US" sz="2800" b="1" dirty="0"/>
              <a:t>Successes:</a:t>
            </a:r>
          </a:p>
          <a:p>
            <a:pPr marL="342900" indent="-342900">
              <a:buFont typeface="Arial" panose="020B0604020202020204" pitchFamily="34" charset="0"/>
              <a:buChar char="•"/>
            </a:pPr>
            <a:r>
              <a:rPr lang="en-US" sz="2400" dirty="0"/>
              <a:t>Common philosophy for mathematics that is teachable, learnable, doable, and measurable</a:t>
            </a:r>
          </a:p>
          <a:p>
            <a:pPr marL="342900" indent="-342900">
              <a:buFont typeface="Arial" panose="020B0604020202020204" pitchFamily="34" charset="0"/>
              <a:buChar char="•"/>
            </a:pPr>
            <a:r>
              <a:rPr lang="en-US" sz="2400" dirty="0"/>
              <a:t>State capacity to develop additional Practice Profiles and a math fidelity measure</a:t>
            </a:r>
          </a:p>
          <a:p>
            <a:pPr marL="342900" indent="-342900">
              <a:buFont typeface="Arial" panose="020B0604020202020204" pitchFamily="34" charset="0"/>
              <a:buChar char="•"/>
            </a:pPr>
            <a:r>
              <a:rPr lang="en-US" sz="2400" dirty="0"/>
              <a:t>Integration of Practice Profile components into training, coaching, fidelity, and data use measures </a:t>
            </a:r>
          </a:p>
          <a:p>
            <a:pPr marL="342900" indent="-342900">
              <a:buFont typeface="Arial" panose="020B0604020202020204" pitchFamily="34" charset="0"/>
              <a:buChar char="•"/>
            </a:pPr>
            <a:endParaRPr lang="en-US" sz="2400" dirty="0"/>
          </a:p>
        </p:txBody>
      </p:sp>
      <p:pic>
        <p:nvPicPr>
          <p:cNvPr id="8" name="Content Placeholder 5">
            <a:extLst>
              <a:ext uri="{FF2B5EF4-FFF2-40B4-BE49-F238E27FC236}">
                <a16:creationId xmlns:a16="http://schemas.microsoft.com/office/drawing/2014/main" id="{AB85DAEA-78E3-EB46-9E99-A19AFEB9A5E9}"/>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34647" y="377000"/>
            <a:ext cx="1288977" cy="1288977"/>
          </a:xfrm>
        </p:spPr>
      </p:pic>
    </p:spTree>
    <p:extLst>
      <p:ext uri="{BB962C8B-B14F-4D97-AF65-F5344CB8AC3E}">
        <p14:creationId xmlns:p14="http://schemas.microsoft.com/office/powerpoint/2010/main" val="70505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Menu of Supports for Low</a:t>
            </a:r>
            <a:br>
              <a:rPr lang="en-US" dirty="0"/>
            </a:br>
            <a:r>
              <a:rPr lang="en-US" dirty="0"/>
              <a:t>Performing Systems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19</a:t>
            </a:fld>
            <a:endParaRPr lang="en-US" dirty="0"/>
          </a:p>
        </p:txBody>
      </p:sp>
      <p:pic>
        <p:nvPicPr>
          <p:cNvPr id="5" name="Content Placeholder 4">
            <a:extLst>
              <a:ext uri="{FF2B5EF4-FFF2-40B4-BE49-F238E27FC236}">
                <a16:creationId xmlns:a16="http://schemas.microsoft.com/office/drawing/2014/main" id="{E68EAAB2-CD5A-1A4F-8A8C-D0976CCDEFB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461"/>
          <a:stretch/>
        </p:blipFill>
        <p:spPr>
          <a:xfrm>
            <a:off x="8892540" y="445770"/>
            <a:ext cx="2388870" cy="1159887"/>
          </a:xfrm>
          <a:prstGeom prst="rect">
            <a:avLst/>
          </a:prstGeom>
        </p:spPr>
      </p:pic>
      <p:grpSp>
        <p:nvGrpSpPr>
          <p:cNvPr id="6" name="Group 5" descr="Graphic depiction of the Colorado Department of Education's teaming structure, which includes a State Mangement Team and three support teams. The support teams are the Empowering Action for School Improvement team, which is responsible for logistics; the Support Coordinator Team, which is responsible for on-going relationship building with districts and coordination of services; and the Service Design Team, which is responsible for developing new usable innovations.">
            <a:extLst>
              <a:ext uri="{FF2B5EF4-FFF2-40B4-BE49-F238E27FC236}">
                <a16:creationId xmlns:a16="http://schemas.microsoft.com/office/drawing/2014/main" id="{3D45BFA3-24CD-1841-85D1-B1F541EC2DF0}"/>
              </a:ext>
            </a:extLst>
          </p:cNvPr>
          <p:cNvGrpSpPr/>
          <p:nvPr/>
        </p:nvGrpSpPr>
        <p:grpSpPr>
          <a:xfrm>
            <a:off x="2091689" y="1863090"/>
            <a:ext cx="8128000" cy="4195233"/>
            <a:chOff x="2091689" y="1863090"/>
            <a:chExt cx="8128000" cy="4195233"/>
          </a:xfrm>
        </p:grpSpPr>
        <p:graphicFrame>
          <p:nvGraphicFramePr>
            <p:cNvPr id="7" name="Diagram 6">
              <a:extLst>
                <a:ext uri="{FF2B5EF4-FFF2-40B4-BE49-F238E27FC236}">
                  <a16:creationId xmlns:a16="http://schemas.microsoft.com/office/drawing/2014/main" id="{AEBAEA0E-307A-0840-8400-1488B83CBCE5}"/>
                </a:ext>
              </a:extLst>
            </p:cNvPr>
            <p:cNvGraphicFramePr/>
            <p:nvPr>
              <p:extLst>
                <p:ext uri="{D42A27DB-BD31-4B8C-83A1-F6EECF244321}">
                  <p14:modId xmlns:p14="http://schemas.microsoft.com/office/powerpoint/2010/main" val="3350478927"/>
                </p:ext>
              </p:extLst>
            </p:nvPr>
          </p:nvGraphicFramePr>
          <p:xfrm>
            <a:off x="2091689" y="1863090"/>
            <a:ext cx="8128000" cy="4195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Left-Right Arrow 7">
              <a:extLst>
                <a:ext uri="{FF2B5EF4-FFF2-40B4-BE49-F238E27FC236}">
                  <a16:creationId xmlns:a16="http://schemas.microsoft.com/office/drawing/2014/main" id="{78A21E64-1154-F942-8577-AA165FA690F5}"/>
                </a:ext>
              </a:extLst>
            </p:cNvPr>
            <p:cNvSpPr/>
            <p:nvPr/>
          </p:nvSpPr>
          <p:spPr>
            <a:xfrm>
              <a:off x="3391858" y="2838152"/>
              <a:ext cx="5474972" cy="499408"/>
            </a:xfrm>
            <a:prstGeom prst="lef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COORDINATED SET OF ACTIVITIES</a:t>
              </a:r>
            </a:p>
          </p:txBody>
        </p:sp>
      </p:grpSp>
    </p:spTree>
    <p:extLst>
      <p:ext uri="{BB962C8B-B14F-4D97-AF65-F5344CB8AC3E}">
        <p14:creationId xmlns:p14="http://schemas.microsoft.com/office/powerpoint/2010/main" val="162783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71377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Colorado Department of Education</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20</a:t>
            </a:fld>
            <a:endParaRPr lang="en-US" dirty="0"/>
          </a:p>
        </p:txBody>
      </p:sp>
      <p:pic>
        <p:nvPicPr>
          <p:cNvPr id="5" name="Content Placeholder 4">
            <a:extLst>
              <a:ext uri="{FF2B5EF4-FFF2-40B4-BE49-F238E27FC236}">
                <a16:creationId xmlns:a16="http://schemas.microsoft.com/office/drawing/2014/main" id="{E68EAAB2-CD5A-1A4F-8A8C-D0976CCDEFB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461"/>
          <a:stretch/>
        </p:blipFill>
        <p:spPr>
          <a:xfrm>
            <a:off x="8892540" y="445770"/>
            <a:ext cx="2388870" cy="1159887"/>
          </a:xfrm>
          <a:prstGeom prst="rect">
            <a:avLst/>
          </a:prstGeom>
        </p:spPr>
      </p:pic>
      <p:grpSp>
        <p:nvGrpSpPr>
          <p:cNvPr id="6" name="Group 5" descr="There are three categories of services or supports that low performing schools may apply for: 1) Exploration Supports, 2) CDE Offered Supports, and 3) District Designed and Led Strategies which must meet the criteria for ESSA Tiers 1, 2, or 3.">
            <a:extLst>
              <a:ext uri="{FF2B5EF4-FFF2-40B4-BE49-F238E27FC236}">
                <a16:creationId xmlns:a16="http://schemas.microsoft.com/office/drawing/2014/main" id="{71F08FF7-A96E-2B49-93DD-9E000C77F2EC}"/>
              </a:ext>
            </a:extLst>
          </p:cNvPr>
          <p:cNvGrpSpPr/>
          <p:nvPr/>
        </p:nvGrpSpPr>
        <p:grpSpPr>
          <a:xfrm>
            <a:off x="585470" y="2371722"/>
            <a:ext cx="11018520" cy="3188972"/>
            <a:chOff x="788670" y="2371722"/>
            <a:chExt cx="11018520" cy="3188972"/>
          </a:xfrm>
        </p:grpSpPr>
        <p:sp>
          <p:nvSpPr>
            <p:cNvPr id="7" name="Hexagon 6">
              <a:extLst>
                <a:ext uri="{FF2B5EF4-FFF2-40B4-BE49-F238E27FC236}">
                  <a16:creationId xmlns:a16="http://schemas.microsoft.com/office/drawing/2014/main" id="{A6718F09-4B5D-C447-B20E-55AAB42A267F}"/>
                </a:ext>
              </a:extLst>
            </p:cNvPr>
            <p:cNvSpPr/>
            <p:nvPr/>
          </p:nvSpPr>
          <p:spPr>
            <a:xfrm>
              <a:off x="788670" y="2371722"/>
              <a:ext cx="3771900" cy="3183255"/>
            </a:xfrm>
            <a:prstGeom prst="hexagon">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EXPLORATION SUPPORTS</a:t>
              </a:r>
            </a:p>
          </p:txBody>
        </p:sp>
        <p:sp>
          <p:nvSpPr>
            <p:cNvPr id="8" name="Oval 7">
              <a:extLst>
                <a:ext uri="{FF2B5EF4-FFF2-40B4-BE49-F238E27FC236}">
                  <a16:creationId xmlns:a16="http://schemas.microsoft.com/office/drawing/2014/main" id="{3DE724F9-735B-4045-B8DF-6FD86F527F07}"/>
                </a:ext>
              </a:extLst>
            </p:cNvPr>
            <p:cNvSpPr/>
            <p:nvPr/>
          </p:nvSpPr>
          <p:spPr>
            <a:xfrm>
              <a:off x="8535352" y="2371723"/>
              <a:ext cx="3271838" cy="3183255"/>
            </a:xfrm>
            <a:prstGeom prst="ellipse">
              <a:avLst/>
            </a:prstGeom>
            <a:solidFill>
              <a:schemeClr val="accent5">
                <a:lumMod val="40000"/>
                <a:lumOff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DISTRICT DESIGNED AND LED</a:t>
              </a:r>
            </a:p>
          </p:txBody>
        </p:sp>
        <p:sp>
          <p:nvSpPr>
            <p:cNvPr id="9" name="Trapezoid 8">
              <a:extLst>
                <a:ext uri="{FF2B5EF4-FFF2-40B4-BE49-F238E27FC236}">
                  <a16:creationId xmlns:a16="http://schemas.microsoft.com/office/drawing/2014/main" id="{F4AF2E53-EF05-A14F-BC42-4CE98C652413}"/>
                </a:ext>
              </a:extLst>
            </p:cNvPr>
            <p:cNvSpPr/>
            <p:nvPr/>
          </p:nvSpPr>
          <p:spPr>
            <a:xfrm>
              <a:off x="4471988" y="2371724"/>
              <a:ext cx="4043362" cy="3188970"/>
            </a:xfrm>
            <a:prstGeom prst="trapezoid">
              <a:avLst/>
            </a:prstGeom>
            <a:solidFill>
              <a:schemeClr val="accent2">
                <a:lumMod val="40000"/>
                <a:lumOff val="6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CDE OFFERED SERVICES</a:t>
              </a:r>
            </a:p>
          </p:txBody>
        </p:sp>
      </p:grpSp>
    </p:spTree>
    <p:extLst>
      <p:ext uri="{BB962C8B-B14F-4D97-AF65-F5344CB8AC3E}">
        <p14:creationId xmlns:p14="http://schemas.microsoft.com/office/powerpoint/2010/main" val="1805678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New Service Development</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21</a:t>
            </a:fld>
            <a:endParaRPr lang="en-US" dirty="0"/>
          </a:p>
        </p:txBody>
      </p:sp>
      <p:pic>
        <p:nvPicPr>
          <p:cNvPr id="6" name="Picture 2" descr="Picture depiction of the Principal Supervisor Initiative. In the middle of a circle it says, &quot;Goal: Improve Principal Effectiveness.&quot; Around the edges of the circle are the components of the initiative: &#10;1) Revise the principal supervisor job description to focus on instructional leadership, &#10;2) Reduce principal supervisors' span of control (the number of principals they oversee), &#10;3) Train supervisors and develop their capacity to support principals, &#10;4) Develop systems to identify and train new supervisors, &#10;5) Strengthen central office structures to support and sustain changes in the principal supervisor role. ">
            <a:extLst>
              <a:ext uri="{FF2B5EF4-FFF2-40B4-BE49-F238E27FC236}">
                <a16:creationId xmlns:a16="http://schemas.microsoft.com/office/drawing/2014/main" id="{3ED9D345-A49B-F44F-AAEC-803CDD8242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93" b="24085"/>
          <a:stretch/>
        </p:blipFill>
        <p:spPr bwMode="auto">
          <a:xfrm>
            <a:off x="137450" y="1725506"/>
            <a:ext cx="6720550" cy="4372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6B9EE4F0-5A06-B947-A047-05607CE0BB83}"/>
              </a:ext>
            </a:extLst>
          </p:cNvPr>
          <p:cNvSpPr/>
          <p:nvPr/>
        </p:nvSpPr>
        <p:spPr>
          <a:xfrm>
            <a:off x="6120765" y="2281543"/>
            <a:ext cx="5337810" cy="3816429"/>
          </a:xfrm>
          <a:prstGeom prst="rect">
            <a:avLst/>
          </a:prstGeom>
        </p:spPr>
        <p:txBody>
          <a:bodyPr wrap="square">
            <a:spAutoFit/>
          </a:bodyPr>
          <a:lstStyle/>
          <a:p>
            <a:r>
              <a:rPr lang="en-US" sz="2200" dirty="0" err="1"/>
              <a:t>Goldring</a:t>
            </a:r>
            <a:r>
              <a:rPr lang="en-US" sz="2200" dirty="0"/>
              <a:t>, Ellen B., Jason A. Grissom, Mollie Rubin, Laura K. Rogers, Michael Neel, and Melissa A. Clark. “A New Role Emerges for Principal Supervisors: Evidence from Six Districts in the Principal Supervisor Initiative.” New York: Wallace Foundation, 2018. </a:t>
            </a:r>
          </a:p>
          <a:p>
            <a:endParaRPr lang="en-US" sz="2200" dirty="0"/>
          </a:p>
          <a:p>
            <a:r>
              <a:rPr lang="en-US" sz="2200" dirty="0"/>
              <a:t>Available at </a:t>
            </a:r>
            <a:r>
              <a:rPr lang="en-US" sz="2200" u="sng" dirty="0">
                <a:solidFill>
                  <a:srgbClr val="4472C5"/>
                </a:solidFill>
              </a:rPr>
              <a:t>http://www.wallacefoundation.org/knowledge-center/Pages/A-New-Role-Emerges-for-PrincipalSupervisors.aspx. </a:t>
            </a:r>
          </a:p>
        </p:txBody>
      </p:sp>
      <p:sp>
        <p:nvSpPr>
          <p:cNvPr id="8" name="Rectangle 7">
            <a:extLst>
              <a:ext uri="{FF2B5EF4-FFF2-40B4-BE49-F238E27FC236}">
                <a16:creationId xmlns:a16="http://schemas.microsoft.com/office/drawing/2014/main" id="{7A56546B-AFF7-4146-B64B-1EC2AE4DFE36}"/>
              </a:ext>
            </a:extLst>
          </p:cNvPr>
          <p:cNvSpPr/>
          <p:nvPr/>
        </p:nvSpPr>
        <p:spPr>
          <a:xfrm>
            <a:off x="981430" y="1635852"/>
            <a:ext cx="5042534" cy="584775"/>
          </a:xfrm>
          <a:prstGeom prst="rect">
            <a:avLst/>
          </a:prstGeom>
        </p:spPr>
        <p:txBody>
          <a:bodyPr wrap="none">
            <a:spAutoFit/>
          </a:bodyPr>
          <a:lstStyle/>
          <a:p>
            <a:r>
              <a:rPr lang="en-US" sz="3200" dirty="0"/>
              <a:t>Principal Supervisor Initiative</a:t>
            </a:r>
          </a:p>
        </p:txBody>
      </p:sp>
    </p:spTree>
    <p:extLst>
      <p:ext uri="{BB962C8B-B14F-4D97-AF65-F5344CB8AC3E}">
        <p14:creationId xmlns:p14="http://schemas.microsoft.com/office/powerpoint/2010/main" val="1596866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Principal Supervisor Initiative</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22</a:t>
            </a:fld>
            <a:endParaRPr lang="en-US" dirty="0"/>
          </a:p>
        </p:txBody>
      </p:sp>
      <p:pic>
        <p:nvPicPr>
          <p:cNvPr id="6" name="Picture 2" descr="Picture depiction of the Principal Supervisor Initiative">
            <a:extLst>
              <a:ext uri="{FF2B5EF4-FFF2-40B4-BE49-F238E27FC236}">
                <a16:creationId xmlns:a16="http://schemas.microsoft.com/office/drawing/2014/main" id="{69FCE7BB-61AA-844D-8619-F15050968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93" b="24085"/>
          <a:stretch/>
        </p:blipFill>
        <p:spPr bwMode="auto">
          <a:xfrm>
            <a:off x="9345930" y="1834257"/>
            <a:ext cx="3086100" cy="2007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BECBC1B2-220A-2848-80D1-6CD689061ED9}"/>
              </a:ext>
            </a:extLst>
          </p:cNvPr>
          <p:cNvSpPr txBox="1"/>
          <p:nvPr/>
        </p:nvSpPr>
        <p:spPr>
          <a:xfrm>
            <a:off x="757757" y="2211446"/>
            <a:ext cx="10188373" cy="353943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Strengthen central office structures to support and sustain changes in the principal supervisor role.</a:t>
            </a:r>
          </a:p>
          <a:p>
            <a:pPr marL="457200" indent="-457200">
              <a:buFont typeface="Wingdings" panose="05000000000000000000" pitchFamily="2" charset="2"/>
              <a:buChar char="Ø"/>
            </a:pPr>
            <a:r>
              <a:rPr lang="en-US" sz="2800" dirty="0"/>
              <a:t>Revise the principal supervisor job description to focus on instructional leadership.</a:t>
            </a:r>
          </a:p>
          <a:p>
            <a:pPr marL="457200" indent="-457200">
              <a:buFont typeface="Wingdings" panose="05000000000000000000" pitchFamily="2" charset="2"/>
              <a:buChar char="Ø"/>
            </a:pPr>
            <a:r>
              <a:rPr lang="en-US" sz="2800" dirty="0"/>
              <a:t>Reduce principal supervisors’ span of control (the number of principals they oversee).</a:t>
            </a:r>
          </a:p>
          <a:p>
            <a:pPr marL="457200" indent="-457200">
              <a:buFont typeface="Wingdings" panose="05000000000000000000" pitchFamily="2" charset="2"/>
              <a:buChar char="Ø"/>
            </a:pPr>
            <a:r>
              <a:rPr lang="en-US" sz="2800" dirty="0"/>
              <a:t>Train supervisors and develop their capacity to support principals.</a:t>
            </a:r>
          </a:p>
          <a:p>
            <a:pPr marL="457200" indent="-457200">
              <a:buFont typeface="Wingdings" panose="05000000000000000000" pitchFamily="2" charset="2"/>
              <a:buChar char="Ø"/>
            </a:pPr>
            <a:r>
              <a:rPr lang="en-US" sz="2800" dirty="0"/>
              <a:t>Develop systems to identify and train new supervisors.</a:t>
            </a:r>
          </a:p>
        </p:txBody>
      </p:sp>
    </p:spTree>
    <p:extLst>
      <p:ext uri="{BB962C8B-B14F-4D97-AF65-F5344CB8AC3E}">
        <p14:creationId xmlns:p14="http://schemas.microsoft.com/office/powerpoint/2010/main" val="3845913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Principal Supervisor Network</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23</a:t>
            </a:fld>
            <a:endParaRPr lang="en-US" dirty="0"/>
          </a:p>
        </p:txBody>
      </p:sp>
      <p:pic>
        <p:nvPicPr>
          <p:cNvPr id="5" name="Content Placeholder 4">
            <a:extLst>
              <a:ext uri="{FF2B5EF4-FFF2-40B4-BE49-F238E27FC236}">
                <a16:creationId xmlns:a16="http://schemas.microsoft.com/office/drawing/2014/main" id="{E68EAAB2-CD5A-1A4F-8A8C-D0976CCDEFB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461"/>
          <a:stretch/>
        </p:blipFill>
        <p:spPr>
          <a:xfrm>
            <a:off x="8892540" y="445770"/>
            <a:ext cx="2388870" cy="1159887"/>
          </a:xfrm>
          <a:prstGeom prst="rect">
            <a:avLst/>
          </a:prstGeom>
        </p:spPr>
      </p:pic>
      <p:sp>
        <p:nvSpPr>
          <p:cNvPr id="6" name="TextBox 5">
            <a:extLst>
              <a:ext uri="{FF2B5EF4-FFF2-40B4-BE49-F238E27FC236}">
                <a16:creationId xmlns:a16="http://schemas.microsoft.com/office/drawing/2014/main" id="{74E3ED19-5B57-114D-909B-11C081DC0E26}"/>
              </a:ext>
            </a:extLst>
          </p:cNvPr>
          <p:cNvSpPr txBox="1"/>
          <p:nvPr/>
        </p:nvSpPr>
        <p:spPr>
          <a:xfrm>
            <a:off x="838200" y="1916806"/>
            <a:ext cx="10515600"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Supports focused at the District level</a:t>
            </a:r>
          </a:p>
          <a:p>
            <a:pPr marL="457200" indent="-457200">
              <a:buFont typeface="Wingdings" panose="05000000000000000000" pitchFamily="2" charset="2"/>
              <a:buChar char="Ø"/>
            </a:pPr>
            <a:r>
              <a:rPr lang="en-US" sz="2800" dirty="0"/>
              <a:t>Supervisors of Principals working in Low Performing Schools </a:t>
            </a:r>
          </a:p>
          <a:p>
            <a:pPr marL="914400" lvl="1" indent="-457200">
              <a:buFont typeface="Wingdings" panose="05000000000000000000" pitchFamily="2" charset="2"/>
              <a:buChar char="ü"/>
            </a:pPr>
            <a:r>
              <a:rPr lang="en-US" sz="2800" dirty="0"/>
              <a:t>Those identified through State and/or Federal Accountability</a:t>
            </a:r>
          </a:p>
          <a:p>
            <a:pPr marL="457200" indent="-457200">
              <a:buFont typeface="Wingdings" panose="05000000000000000000" pitchFamily="2" charset="2"/>
              <a:buChar char="Ø"/>
            </a:pPr>
            <a:r>
              <a:rPr lang="en-US" sz="2800" dirty="0"/>
              <a:t>Learning will be based on the </a:t>
            </a:r>
            <a:r>
              <a:rPr lang="en-US" sz="2800" i="1" dirty="0"/>
              <a:t>CCSSO</a:t>
            </a:r>
            <a:r>
              <a:rPr lang="en-US" sz="2800" dirty="0"/>
              <a:t> </a:t>
            </a:r>
            <a:r>
              <a:rPr lang="en-US" sz="2800" i="1" dirty="0"/>
              <a:t>Model Principal Supervisor Professional Standards 2015.</a:t>
            </a:r>
            <a:r>
              <a:rPr lang="en-US" sz="2800" dirty="0"/>
              <a:t>*</a:t>
            </a:r>
          </a:p>
          <a:p>
            <a:pPr marL="457200" indent="-457200">
              <a:buFont typeface="Wingdings" panose="05000000000000000000" pitchFamily="2" charset="2"/>
              <a:buChar char="Ø"/>
            </a:pPr>
            <a:r>
              <a:rPr lang="en-US" sz="2800" dirty="0"/>
              <a:t>Pilot Project - Initial Implementation 2019-2020 school year</a:t>
            </a:r>
          </a:p>
        </p:txBody>
      </p:sp>
      <p:sp>
        <p:nvSpPr>
          <p:cNvPr id="7" name="Rectangle 6">
            <a:extLst>
              <a:ext uri="{FF2B5EF4-FFF2-40B4-BE49-F238E27FC236}">
                <a16:creationId xmlns:a16="http://schemas.microsoft.com/office/drawing/2014/main" id="{EDB0DC01-13C4-E54B-875D-2648E17FA1A1}"/>
              </a:ext>
            </a:extLst>
          </p:cNvPr>
          <p:cNvSpPr/>
          <p:nvPr/>
        </p:nvSpPr>
        <p:spPr>
          <a:xfrm>
            <a:off x="838200" y="4830911"/>
            <a:ext cx="10443210" cy="1446550"/>
          </a:xfrm>
          <a:prstGeom prst="rect">
            <a:avLst/>
          </a:prstGeom>
        </p:spPr>
        <p:txBody>
          <a:bodyPr wrap="square">
            <a:spAutoFit/>
          </a:bodyPr>
          <a:lstStyle/>
          <a:p>
            <a:r>
              <a:rPr lang="en-US" sz="2200" dirty="0"/>
              <a:t>*Council of Chief State School Officers. (2015) </a:t>
            </a:r>
            <a:r>
              <a:rPr lang="en-US" sz="2200" i="1" dirty="0"/>
              <a:t>Model Principal Supervisor Professional Standards 2015. </a:t>
            </a:r>
            <a:r>
              <a:rPr lang="en-US" sz="2200" dirty="0"/>
              <a:t>Washington DC:CCSSO. Available at: </a:t>
            </a:r>
            <a:r>
              <a:rPr lang="en-US" sz="2200" dirty="0">
                <a:hlinkClick r:id="rId4"/>
              </a:rPr>
              <a:t>https://ccsso.org/sites/default/files/2017-10/2015PrincipalSupervisorStandardsFinal1272015.pdf</a:t>
            </a:r>
            <a:endParaRPr lang="en-US" sz="2200" dirty="0"/>
          </a:p>
        </p:txBody>
      </p:sp>
    </p:spTree>
    <p:extLst>
      <p:ext uri="{BB962C8B-B14F-4D97-AF65-F5344CB8AC3E}">
        <p14:creationId xmlns:p14="http://schemas.microsoft.com/office/powerpoint/2010/main" val="2096483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ctrTitle"/>
          </p:nvPr>
        </p:nvSpPr>
        <p:spPr/>
        <p:txBody>
          <a:bodyPr/>
          <a:lstStyle/>
          <a:p>
            <a:r>
              <a:rPr lang="en-US" dirty="0"/>
              <a:t>Summary &amp; Conclusions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24</a:t>
            </a:fld>
            <a:endParaRPr lang="en-US" dirty="0"/>
          </a:p>
        </p:txBody>
      </p:sp>
    </p:spTree>
    <p:extLst>
      <p:ext uri="{BB962C8B-B14F-4D97-AF65-F5344CB8AC3E}">
        <p14:creationId xmlns:p14="http://schemas.microsoft.com/office/powerpoint/2010/main" val="199060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838200" y="2014780"/>
            <a:ext cx="10515600" cy="4027245"/>
          </a:xfrm>
        </p:spPr>
        <p:txBody>
          <a:bodyPr>
            <a:normAutofit fontScale="92500" lnSpcReduction="20000"/>
          </a:bodyPr>
          <a:lstStyle/>
          <a:p>
            <a:r>
              <a:rPr lang="en-US" dirty="0"/>
              <a:t>Eric </a:t>
            </a:r>
            <a:r>
              <a:rPr lang="en-US" dirty="0" err="1"/>
              <a:t>Kloos</a:t>
            </a:r>
            <a:r>
              <a:rPr lang="en-US" dirty="0"/>
              <a:t>, Minnesota Department of Education </a:t>
            </a:r>
          </a:p>
          <a:p>
            <a:pPr marL="0" indent="0">
              <a:buNone/>
            </a:pPr>
            <a:r>
              <a:rPr lang="en-US" dirty="0"/>
              <a:t>   </a:t>
            </a:r>
            <a:r>
              <a:rPr lang="en-US" dirty="0">
                <a:hlinkClick r:id="rId2"/>
              </a:rPr>
              <a:t>eric.kloos@state.mn.us</a:t>
            </a:r>
            <a:r>
              <a:rPr lang="en-US" dirty="0"/>
              <a:t> </a:t>
            </a:r>
          </a:p>
          <a:p>
            <a:r>
              <a:rPr lang="en-US" dirty="0"/>
              <a:t>Amanda </a:t>
            </a:r>
            <a:r>
              <a:rPr lang="en-US" dirty="0" err="1"/>
              <a:t>Waldroup</a:t>
            </a:r>
            <a:r>
              <a:rPr lang="en-US" dirty="0"/>
              <a:t>, Kentucky Department of Education</a:t>
            </a:r>
          </a:p>
          <a:p>
            <a:pPr marL="0" indent="0">
              <a:buNone/>
            </a:pPr>
            <a:r>
              <a:rPr lang="en-US" dirty="0"/>
              <a:t>   </a:t>
            </a:r>
            <a:r>
              <a:rPr lang="en-US" dirty="0">
                <a:hlinkClick r:id="rId3"/>
              </a:rPr>
              <a:t>amanda.waldroup@education.ky.gov</a:t>
            </a:r>
            <a:r>
              <a:rPr lang="en-US" dirty="0"/>
              <a:t> </a:t>
            </a:r>
          </a:p>
          <a:p>
            <a:r>
              <a:rPr lang="en-US" dirty="0"/>
              <a:t>Julia Hartwig, Wisconsin Department of Public Instruction</a:t>
            </a:r>
          </a:p>
          <a:p>
            <a:pPr marL="0" indent="0">
              <a:buNone/>
            </a:pPr>
            <a:r>
              <a:rPr lang="en-US" dirty="0"/>
              <a:t>   </a:t>
            </a:r>
            <a:r>
              <a:rPr lang="en-US" dirty="0">
                <a:hlinkClick r:id="rId4"/>
              </a:rPr>
              <a:t>julia.hartwig@dpi.wi.gov</a:t>
            </a:r>
            <a:r>
              <a:rPr lang="en-US" dirty="0"/>
              <a:t> </a:t>
            </a:r>
          </a:p>
          <a:p>
            <a:r>
              <a:rPr lang="en-US" dirty="0"/>
              <a:t>Wendy </a:t>
            </a:r>
            <a:r>
              <a:rPr lang="en-US" dirty="0" err="1"/>
              <a:t>Sawtell</a:t>
            </a:r>
            <a:r>
              <a:rPr lang="en-US" dirty="0"/>
              <a:t>, Colorado Department of Education</a:t>
            </a:r>
          </a:p>
          <a:p>
            <a:pPr marL="0" indent="0">
              <a:buNone/>
            </a:pPr>
            <a:r>
              <a:rPr lang="en-US" dirty="0"/>
              <a:t>   </a:t>
            </a:r>
            <a:r>
              <a:rPr lang="en-US" dirty="0">
                <a:hlinkClick r:id="rId5"/>
              </a:rPr>
              <a:t>sawtell</a:t>
            </a:r>
            <a:r>
              <a:rPr lang="en-US" b="1" dirty="0">
                <a:hlinkClick r:id="rId5"/>
              </a:rPr>
              <a:t>_</a:t>
            </a:r>
            <a:r>
              <a:rPr lang="en-US" dirty="0">
                <a:hlinkClick r:id="rId5"/>
              </a:rPr>
              <a:t>w@cde.state.co.us</a:t>
            </a:r>
            <a:r>
              <a:rPr lang="en-US" dirty="0"/>
              <a:t> </a:t>
            </a:r>
          </a:p>
          <a:p>
            <a:r>
              <a:rPr lang="en-US" dirty="0"/>
              <a:t>Jeff Diedrich, Michigan Department of Education</a:t>
            </a:r>
          </a:p>
          <a:p>
            <a:pPr marL="0" indent="0">
              <a:buNone/>
            </a:pPr>
            <a:r>
              <a:rPr lang="en-US" dirty="0"/>
              <a:t>   </a:t>
            </a:r>
            <a:r>
              <a:rPr lang="en-US" dirty="0">
                <a:hlinkClick r:id="rId6"/>
              </a:rPr>
              <a:t>jeff.diedrich@lakechain.org</a:t>
            </a:r>
            <a:r>
              <a:rPr lang="en-US" dirty="0"/>
              <a:t> </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25</a:t>
            </a:fld>
            <a:endParaRPr lang="en-US" dirty="0"/>
          </a:p>
        </p:txBody>
      </p:sp>
    </p:spTree>
    <p:extLst>
      <p:ext uri="{BB962C8B-B14F-4D97-AF65-F5344CB8AC3E}">
        <p14:creationId xmlns:p14="http://schemas.microsoft.com/office/powerpoint/2010/main" val="3740231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00636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0FAF-E15D-4966-BFB4-2D6E9C6BCE53}"/>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7CC4C924-DBFA-4AA5-9ED5-92A87D1EDD47}"/>
              </a:ext>
            </a:extLst>
          </p:cNvPr>
          <p:cNvSpPr>
            <a:spLocks noGrp="1"/>
          </p:cNvSpPr>
          <p:nvPr>
            <p:ph idx="1"/>
          </p:nvPr>
        </p:nvSpPr>
        <p:spPr>
          <a:xfrm>
            <a:off x="838200" y="1828800"/>
            <a:ext cx="10515600" cy="4213226"/>
          </a:xfrm>
        </p:spPr>
        <p:txBody>
          <a:bodyPr/>
          <a:lstStyle/>
          <a:p>
            <a:pPr marL="0" indent="0">
              <a:buNone/>
            </a:pPr>
            <a:r>
              <a:rPr lang="en-US" dirty="0"/>
              <a:t>Participants will learn about </a:t>
            </a:r>
          </a:p>
          <a:p>
            <a:r>
              <a:rPr lang="en-US" dirty="0"/>
              <a:t>engaging in the work from the SEA perspective,</a:t>
            </a:r>
          </a:p>
          <a:p>
            <a:r>
              <a:rPr lang="en-US" dirty="0"/>
              <a:t>data from across the system that SEAs used to identify catalysts and barriers to improvement, and </a:t>
            </a:r>
          </a:p>
          <a:p>
            <a:r>
              <a:rPr lang="en-US" dirty="0"/>
              <a:t>lessons learned. </a:t>
            </a:r>
          </a:p>
        </p:txBody>
      </p:sp>
      <p:sp>
        <p:nvSpPr>
          <p:cNvPr id="4" name="Slide Number Placeholder 3">
            <a:extLst>
              <a:ext uri="{FF2B5EF4-FFF2-40B4-BE49-F238E27FC236}">
                <a16:creationId xmlns:a16="http://schemas.microsoft.com/office/drawing/2014/main" id="{97DAA268-CC37-475B-B1C7-083BA0EE2128}"/>
              </a:ext>
            </a:extLst>
          </p:cNvPr>
          <p:cNvSpPr>
            <a:spLocks noGrp="1"/>
          </p:cNvSpPr>
          <p:nvPr>
            <p:ph type="sldNum" sz="quarter" idx="4"/>
          </p:nvPr>
        </p:nvSpPr>
        <p:spPr/>
        <p:txBody>
          <a:bodyPr/>
          <a:lstStyle/>
          <a:p>
            <a:fld id="{8B753B17-1229-47A4-BBB2-A02D5F84107F}" type="slidenum">
              <a:rPr lang="en-US" smtClean="0"/>
              <a:pPr/>
              <a:t>3</a:t>
            </a:fld>
            <a:endParaRPr lang="en-US" dirty="0"/>
          </a:p>
        </p:txBody>
      </p:sp>
    </p:spTree>
    <p:extLst>
      <p:ext uri="{BB962C8B-B14F-4D97-AF65-F5344CB8AC3E}">
        <p14:creationId xmlns:p14="http://schemas.microsoft.com/office/powerpoint/2010/main" val="349835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SEA Overview</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4</a:t>
            </a:fld>
            <a:endParaRPr lang="en-US" dirty="0"/>
          </a:p>
        </p:txBody>
      </p:sp>
      <p:graphicFrame>
        <p:nvGraphicFramePr>
          <p:cNvPr id="6" name="Content Placeholder 3">
            <a:extLst>
              <a:ext uri="{FF2B5EF4-FFF2-40B4-BE49-F238E27FC236}">
                <a16:creationId xmlns:a16="http://schemas.microsoft.com/office/drawing/2014/main" id="{AE9C8A52-86C0-674A-8F5E-CD8646335568}"/>
              </a:ext>
            </a:extLst>
          </p:cNvPr>
          <p:cNvGraphicFramePr>
            <a:graphicFrameLocks/>
          </p:cNvGraphicFramePr>
          <p:nvPr>
            <p:extLst>
              <p:ext uri="{D42A27DB-BD31-4B8C-83A1-F6EECF244321}">
                <p14:modId xmlns:p14="http://schemas.microsoft.com/office/powerpoint/2010/main" val="2170476786"/>
              </p:ext>
            </p:extLst>
          </p:nvPr>
        </p:nvGraphicFramePr>
        <p:xfrm>
          <a:off x="838200" y="1756350"/>
          <a:ext cx="10515600" cy="4714240"/>
        </p:xfrm>
        <a:graphic>
          <a:graphicData uri="http://schemas.openxmlformats.org/drawingml/2006/table">
            <a:tbl>
              <a:tblPr firstRow="1" bandRow="1">
                <a:tableStyleId>{7DF18680-E054-41AD-8BC1-D1AEF772440D}</a:tableStyleId>
              </a:tblPr>
              <a:tblGrid>
                <a:gridCol w="1548740">
                  <a:extLst>
                    <a:ext uri="{9D8B030D-6E8A-4147-A177-3AD203B41FA5}">
                      <a16:colId xmlns:a16="http://schemas.microsoft.com/office/drawing/2014/main" val="50555452"/>
                    </a:ext>
                  </a:extLst>
                </a:gridCol>
                <a:gridCol w="2315689">
                  <a:extLst>
                    <a:ext uri="{9D8B030D-6E8A-4147-A177-3AD203B41FA5}">
                      <a16:colId xmlns:a16="http://schemas.microsoft.com/office/drawing/2014/main" val="817484997"/>
                    </a:ext>
                  </a:extLst>
                </a:gridCol>
                <a:gridCol w="2838202">
                  <a:extLst>
                    <a:ext uri="{9D8B030D-6E8A-4147-A177-3AD203B41FA5}">
                      <a16:colId xmlns:a16="http://schemas.microsoft.com/office/drawing/2014/main" val="3302301068"/>
                    </a:ext>
                  </a:extLst>
                </a:gridCol>
                <a:gridCol w="3812969">
                  <a:extLst>
                    <a:ext uri="{9D8B030D-6E8A-4147-A177-3AD203B41FA5}">
                      <a16:colId xmlns:a16="http://schemas.microsoft.com/office/drawing/2014/main" val="3671107738"/>
                    </a:ext>
                  </a:extLst>
                </a:gridCol>
              </a:tblGrid>
              <a:tr h="370840">
                <a:tc>
                  <a:txBody>
                    <a:bodyPr/>
                    <a:lstStyle/>
                    <a:p>
                      <a:r>
                        <a:rPr lang="en-US" dirty="0"/>
                        <a:t>SEA</a:t>
                      </a:r>
                    </a:p>
                  </a:txBody>
                  <a:tcPr/>
                </a:tc>
                <a:tc>
                  <a:txBody>
                    <a:bodyPr/>
                    <a:lstStyle/>
                    <a:p>
                      <a:r>
                        <a:rPr lang="en-US" dirty="0"/>
                        <a:t>SISEP Partner since…</a:t>
                      </a:r>
                    </a:p>
                  </a:txBody>
                  <a:tcPr/>
                </a:tc>
                <a:tc>
                  <a:txBody>
                    <a:bodyPr/>
                    <a:lstStyle/>
                    <a:p>
                      <a:r>
                        <a:rPr lang="en-US" dirty="0"/>
                        <a:t> Stage of Implementation </a:t>
                      </a:r>
                    </a:p>
                  </a:txBody>
                  <a:tcPr/>
                </a:tc>
                <a:tc>
                  <a:txBody>
                    <a:bodyPr/>
                    <a:lstStyle/>
                    <a:p>
                      <a:r>
                        <a:rPr lang="en-US" dirty="0"/>
                        <a:t>Evidence Based Practice </a:t>
                      </a:r>
                    </a:p>
                  </a:txBody>
                  <a:tcPr/>
                </a:tc>
                <a:extLst>
                  <a:ext uri="{0D108BD9-81ED-4DB2-BD59-A6C34878D82A}">
                    <a16:rowId xmlns:a16="http://schemas.microsoft.com/office/drawing/2014/main" val="482064666"/>
                  </a:ext>
                </a:extLst>
              </a:tr>
              <a:tr h="370840">
                <a:tc>
                  <a:txBody>
                    <a:bodyPr/>
                    <a:lstStyle/>
                    <a:p>
                      <a:r>
                        <a:rPr lang="en-US" sz="1700" dirty="0"/>
                        <a:t>Minnesota</a:t>
                      </a:r>
                    </a:p>
                    <a:p>
                      <a:endParaRPr lang="en-US" sz="1700" dirty="0"/>
                    </a:p>
                  </a:txBody>
                  <a:tcPr/>
                </a:tc>
                <a:tc>
                  <a:txBody>
                    <a:bodyPr/>
                    <a:lstStyle/>
                    <a:p>
                      <a:r>
                        <a:rPr lang="en-US" sz="1700" dirty="0"/>
                        <a:t>2008</a:t>
                      </a:r>
                    </a:p>
                  </a:txBody>
                  <a:tcPr/>
                </a:tc>
                <a:tc>
                  <a:txBody>
                    <a:bodyPr/>
                    <a:lstStyle/>
                    <a:p>
                      <a:r>
                        <a:rPr lang="en-US" sz="1700" dirty="0"/>
                        <a:t>Multiple Evidence Based Practices in Multiple Stages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PBIS, Check and Connect, Pyramid Model, Person Centered Planning, Academic MTSS/TFI</a:t>
                      </a:r>
                    </a:p>
                  </a:txBody>
                  <a:tcPr/>
                </a:tc>
                <a:extLst>
                  <a:ext uri="{0D108BD9-81ED-4DB2-BD59-A6C34878D82A}">
                    <a16:rowId xmlns:a16="http://schemas.microsoft.com/office/drawing/2014/main" val="947909825"/>
                  </a:ext>
                </a:extLst>
              </a:tr>
              <a:tr h="426618">
                <a:tc>
                  <a:txBody>
                    <a:bodyPr/>
                    <a:lstStyle/>
                    <a:p>
                      <a:r>
                        <a:rPr lang="en-US" sz="1700" dirty="0"/>
                        <a:t>Kentucky</a:t>
                      </a:r>
                    </a:p>
                    <a:p>
                      <a:endParaRPr lang="en-US"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2014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Initial Implementation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Mathematics—National Council of Teachers of Mathematics</a:t>
                      </a:r>
                      <a:r>
                        <a:rPr lang="en-US" sz="1700" baseline="0" dirty="0"/>
                        <a:t> 8 Teaching Practices</a:t>
                      </a:r>
                      <a:endParaRPr lang="en-US" sz="1700" dirty="0"/>
                    </a:p>
                  </a:txBody>
                  <a:tcPr/>
                </a:tc>
                <a:extLst>
                  <a:ext uri="{0D108BD9-81ED-4DB2-BD59-A6C34878D82A}">
                    <a16:rowId xmlns:a16="http://schemas.microsoft.com/office/drawing/2014/main" val="2343743082"/>
                  </a:ext>
                </a:extLst>
              </a:tr>
              <a:tr h="370840">
                <a:tc>
                  <a:txBody>
                    <a:bodyPr/>
                    <a:lstStyle/>
                    <a:p>
                      <a:r>
                        <a:rPr lang="en-US" sz="1700" dirty="0"/>
                        <a:t>Wisconsin</a:t>
                      </a:r>
                    </a:p>
                    <a:p>
                      <a:r>
                        <a:rPr lang="en-US" sz="1700" dirty="0"/>
                        <a:t>  </a:t>
                      </a:r>
                    </a:p>
                  </a:txBody>
                  <a:tcPr/>
                </a:tc>
                <a:tc>
                  <a:txBody>
                    <a:bodyPr/>
                    <a:lstStyle/>
                    <a:p>
                      <a:r>
                        <a:rPr lang="en-US" sz="1700" dirty="0"/>
                        <a:t>2015</a:t>
                      </a:r>
                    </a:p>
                  </a:txBody>
                  <a:tcPr/>
                </a:tc>
                <a:tc>
                  <a:txBody>
                    <a:bodyPr/>
                    <a:lstStyle/>
                    <a:p>
                      <a:r>
                        <a:rPr lang="en-US" sz="1700" dirty="0"/>
                        <a:t>Initial Implementation</a:t>
                      </a:r>
                    </a:p>
                  </a:txBody>
                  <a:tcPr/>
                </a:tc>
                <a:tc>
                  <a:txBody>
                    <a:bodyPr/>
                    <a:lstStyle/>
                    <a:p>
                      <a:r>
                        <a:rPr lang="en-US" sz="1700" dirty="0"/>
                        <a:t>SEA:</a:t>
                      </a:r>
                      <a:r>
                        <a:rPr lang="en-US" sz="1700" baseline="0" dirty="0"/>
                        <a:t> Continuous Improvement</a:t>
                      </a:r>
                    </a:p>
                    <a:p>
                      <a:r>
                        <a:rPr lang="en-US" sz="1700" baseline="0" dirty="0"/>
                        <a:t>RIT-DIT-BIT: Effective </a:t>
                      </a:r>
                      <a:r>
                        <a:rPr lang="en-US" sz="1700" baseline="0"/>
                        <a:t>Instructional Practice</a:t>
                      </a:r>
                      <a:endParaRPr lang="en-US" sz="1700"/>
                    </a:p>
                  </a:txBody>
                  <a:tcPr/>
                </a:tc>
                <a:extLst>
                  <a:ext uri="{0D108BD9-81ED-4DB2-BD59-A6C34878D82A}">
                    <a16:rowId xmlns:a16="http://schemas.microsoft.com/office/drawing/2014/main" val="1506532996"/>
                  </a:ext>
                </a:extLst>
              </a:tr>
              <a:tr h="370840">
                <a:tc>
                  <a:txBody>
                    <a:bodyPr/>
                    <a:lstStyle/>
                    <a:p>
                      <a:r>
                        <a:rPr lang="en-US" sz="1700" dirty="0"/>
                        <a:t>Michigan</a:t>
                      </a:r>
                    </a:p>
                    <a:p>
                      <a:endParaRPr lang="en-US" sz="1700" dirty="0"/>
                    </a:p>
                  </a:txBody>
                  <a:tcPr/>
                </a:tc>
                <a:tc>
                  <a:txBody>
                    <a:bodyPr/>
                    <a:lstStyle/>
                    <a:p>
                      <a:r>
                        <a:rPr lang="en-US" sz="1700" dirty="0"/>
                        <a:t>March 2016</a:t>
                      </a:r>
                    </a:p>
                  </a:txBody>
                  <a:tcPr/>
                </a:tc>
                <a:tc>
                  <a:txBody>
                    <a:bodyPr/>
                    <a:lstStyle/>
                    <a:p>
                      <a:r>
                        <a:rPr lang="en-US" sz="1700" dirty="0"/>
                        <a:t>Exploration-Installation-   Initial Implementation </a:t>
                      </a:r>
                    </a:p>
                  </a:txBody>
                  <a:tcPr/>
                </a:tc>
                <a:tc>
                  <a:txBody>
                    <a:bodyPr/>
                    <a:lstStyle/>
                    <a:p>
                      <a:r>
                        <a:rPr lang="en-US" sz="1700" dirty="0"/>
                        <a:t>MTSS – Reading &amp; Positive Behavior Intervention Supports</a:t>
                      </a:r>
                    </a:p>
                  </a:txBody>
                  <a:tcPr/>
                </a:tc>
                <a:extLst>
                  <a:ext uri="{0D108BD9-81ED-4DB2-BD59-A6C34878D82A}">
                    <a16:rowId xmlns:a16="http://schemas.microsoft.com/office/drawing/2014/main" val="396973819"/>
                  </a:ext>
                </a:extLst>
              </a:tr>
              <a:tr h="370840">
                <a:tc>
                  <a:txBody>
                    <a:bodyPr/>
                    <a:lstStyle/>
                    <a:p>
                      <a:r>
                        <a:rPr lang="en-US" sz="1700" dirty="0"/>
                        <a:t>Colorado </a:t>
                      </a:r>
                    </a:p>
                    <a:p>
                      <a:endParaRPr lang="en-US" sz="1700" dirty="0"/>
                    </a:p>
                  </a:txBody>
                  <a:tcPr/>
                </a:tc>
                <a:tc>
                  <a:txBody>
                    <a:bodyPr/>
                    <a:lstStyle/>
                    <a:p>
                      <a:r>
                        <a:rPr lang="en-US" sz="1700" dirty="0"/>
                        <a:t>August 2017</a:t>
                      </a:r>
                    </a:p>
                  </a:txBody>
                  <a:tcPr/>
                </a:tc>
                <a:tc>
                  <a:txBody>
                    <a:bodyPr/>
                    <a:lstStyle/>
                    <a:p>
                      <a:r>
                        <a:rPr lang="en-US" sz="1700" dirty="0"/>
                        <a:t>Initial Implementation</a:t>
                      </a:r>
                    </a:p>
                  </a:txBody>
                  <a:tcPr/>
                </a:tc>
                <a:tc>
                  <a:txBody>
                    <a:bodyPr/>
                    <a:lstStyle/>
                    <a:p>
                      <a:r>
                        <a:rPr lang="en-US" sz="1700" dirty="0"/>
                        <a:t>SEA: Continuous Improvement</a:t>
                      </a:r>
                    </a:p>
                    <a:p>
                      <a:r>
                        <a:rPr lang="en-US" sz="1700" dirty="0"/>
                        <a:t>District: Principal Supervisor Network -supporting</a:t>
                      </a:r>
                      <a:r>
                        <a:rPr lang="en-US" sz="1700" baseline="0" dirty="0"/>
                        <a:t> </a:t>
                      </a:r>
                      <a:r>
                        <a:rPr lang="en-US" sz="1700" dirty="0"/>
                        <a:t>school principals as instructional leaders</a:t>
                      </a:r>
                    </a:p>
                  </a:txBody>
                  <a:tcPr/>
                </a:tc>
                <a:extLst>
                  <a:ext uri="{0D108BD9-81ED-4DB2-BD59-A6C34878D82A}">
                    <a16:rowId xmlns:a16="http://schemas.microsoft.com/office/drawing/2014/main" val="1745166557"/>
                  </a:ext>
                </a:extLst>
              </a:tr>
            </a:tbl>
          </a:graphicData>
        </a:graphic>
      </p:graphicFrame>
    </p:spTree>
    <p:extLst>
      <p:ext uri="{BB962C8B-B14F-4D97-AF65-F5344CB8AC3E}">
        <p14:creationId xmlns:p14="http://schemas.microsoft.com/office/powerpoint/2010/main" val="393800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Linking Teams &amp; Improvement Cycles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5</a:t>
            </a:fld>
            <a:endParaRPr lang="en-US" dirty="0"/>
          </a:p>
        </p:txBody>
      </p:sp>
      <p:grpSp>
        <p:nvGrpSpPr>
          <p:cNvPr id="5" name="Group 4" descr="The National Implementation Research Network's Forumula for Success: &#10;Usable Innovations times Effective Implementation Methods times Enabling Contexts equals, or leads to, Educationally Significant Outcomes.">
            <a:extLst>
              <a:ext uri="{FF2B5EF4-FFF2-40B4-BE49-F238E27FC236}">
                <a16:creationId xmlns:a16="http://schemas.microsoft.com/office/drawing/2014/main" id="{2F2DD098-4CD4-DC4C-91BD-073BE355F7D3}"/>
              </a:ext>
            </a:extLst>
          </p:cNvPr>
          <p:cNvGrpSpPr/>
          <p:nvPr/>
        </p:nvGrpSpPr>
        <p:grpSpPr>
          <a:xfrm>
            <a:off x="1079500" y="1870133"/>
            <a:ext cx="9893300" cy="4350305"/>
            <a:chOff x="1055900" y="1843002"/>
            <a:chExt cx="9955000" cy="4377439"/>
          </a:xfrm>
        </p:grpSpPr>
        <p:grpSp>
          <p:nvGrpSpPr>
            <p:cNvPr id="6" name="Group 11">
              <a:extLst>
                <a:ext uri="{FF2B5EF4-FFF2-40B4-BE49-F238E27FC236}">
                  <a16:creationId xmlns:a16="http://schemas.microsoft.com/office/drawing/2014/main" id="{E8B893A0-EDA3-5D47-ACF2-1EE97EDF4CDC}"/>
                </a:ext>
              </a:extLst>
            </p:cNvPr>
            <p:cNvGrpSpPr>
              <a:grpSpLocks/>
            </p:cNvGrpSpPr>
            <p:nvPr/>
          </p:nvGrpSpPr>
          <p:grpSpPr bwMode="auto">
            <a:xfrm>
              <a:off x="3385450" y="4315441"/>
              <a:ext cx="4191000" cy="1905000"/>
              <a:chOff x="1752600" y="4375150"/>
              <a:chExt cx="3352800" cy="1905000"/>
            </a:xfrm>
          </p:grpSpPr>
          <p:sp>
            <p:nvSpPr>
              <p:cNvPr id="12" name="Equal 6">
                <a:extLst>
                  <a:ext uri="{FF2B5EF4-FFF2-40B4-BE49-F238E27FC236}">
                    <a16:creationId xmlns:a16="http://schemas.microsoft.com/office/drawing/2014/main" id="{D5E85E4B-8D59-CE47-AEEF-ABA88989CBB9}"/>
                  </a:ext>
                </a:extLst>
              </p:cNvPr>
              <p:cNvSpPr>
                <a:spLocks/>
              </p:cNvSpPr>
              <p:nvPr/>
            </p:nvSpPr>
            <p:spPr bwMode="auto">
              <a:xfrm>
                <a:off x="1752600" y="4832350"/>
                <a:ext cx="914259" cy="914400"/>
              </a:xfrm>
              <a:custGeom>
                <a:avLst/>
                <a:gdLst>
                  <a:gd name="T0" fmla="*/ 120938 w 914400"/>
                  <a:gd name="T1" fmla="*/ 188366 h 914400"/>
                  <a:gd name="T2" fmla="*/ 791488 w 914400"/>
                  <a:gd name="T3" fmla="*/ 188366 h 914400"/>
                  <a:gd name="T4" fmla="*/ 791488 w 914400"/>
                  <a:gd name="T5" fmla="*/ 403433 h 914400"/>
                  <a:gd name="T6" fmla="*/ 120938 w 914400"/>
                  <a:gd name="T7" fmla="*/ 403433 h 914400"/>
                  <a:gd name="T8" fmla="*/ 120938 w 914400"/>
                  <a:gd name="T9" fmla="*/ 188366 h 914400"/>
                  <a:gd name="T10" fmla="*/ 120938 w 914400"/>
                  <a:gd name="T11" fmla="*/ 510967 h 914400"/>
                  <a:gd name="T12" fmla="*/ 791488 w 914400"/>
                  <a:gd name="T13" fmla="*/ 510967 h 914400"/>
                  <a:gd name="T14" fmla="*/ 791488 w 914400"/>
                  <a:gd name="T15" fmla="*/ 726034 h 914400"/>
                  <a:gd name="T16" fmla="*/ 120938 w 914400"/>
                  <a:gd name="T17" fmla="*/ 726034 h 914400"/>
                  <a:gd name="T18" fmla="*/ 120938 w 914400"/>
                  <a:gd name="T19" fmla="*/ 510967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4400"/>
                  <a:gd name="T31" fmla="*/ 0 h 914400"/>
                  <a:gd name="T32" fmla="*/ 914400 w 914400"/>
                  <a:gd name="T33" fmla="*/ 914400 h 914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4400" h="914400">
                    <a:moveTo>
                      <a:pt x="121204" y="188366"/>
                    </a:moveTo>
                    <a:lnTo>
                      <a:pt x="793196" y="188366"/>
                    </a:lnTo>
                    <a:lnTo>
                      <a:pt x="793196" y="403433"/>
                    </a:lnTo>
                    <a:lnTo>
                      <a:pt x="121204" y="403433"/>
                    </a:lnTo>
                    <a:lnTo>
                      <a:pt x="121204" y="188366"/>
                    </a:lnTo>
                    <a:close/>
                    <a:moveTo>
                      <a:pt x="121204" y="510967"/>
                    </a:moveTo>
                    <a:lnTo>
                      <a:pt x="793196" y="510967"/>
                    </a:lnTo>
                    <a:lnTo>
                      <a:pt x="793196" y="726034"/>
                    </a:lnTo>
                    <a:lnTo>
                      <a:pt x="121204" y="726034"/>
                    </a:lnTo>
                    <a:lnTo>
                      <a:pt x="121204" y="510967"/>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pitchFamily="34" charset="0"/>
                </a:endParaRPr>
              </a:p>
            </p:txBody>
          </p:sp>
          <p:sp>
            <p:nvSpPr>
              <p:cNvPr id="13" name="Rectangle 12">
                <a:extLst>
                  <a:ext uri="{FF2B5EF4-FFF2-40B4-BE49-F238E27FC236}">
                    <a16:creationId xmlns:a16="http://schemas.microsoft.com/office/drawing/2014/main" id="{A62C3569-1C8E-5846-B92D-DEAB94595A35}"/>
                  </a:ext>
                </a:extLst>
              </p:cNvPr>
              <p:cNvSpPr/>
              <p:nvPr/>
            </p:nvSpPr>
            <p:spPr>
              <a:xfrm>
                <a:off x="2666859" y="4375150"/>
                <a:ext cx="2438541" cy="1905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80000"/>
                    </a:solidFill>
                    <a:effectLst/>
                    <a:uLnTx/>
                    <a:uFillTx/>
                    <a:latin typeface="Calibri"/>
                    <a:ea typeface="ＭＳ Ｐゴシック" pitchFamily="-107" charset="-128"/>
                    <a:cs typeface="+mn-cs"/>
                  </a:rPr>
                  <a:t> </a:t>
                </a:r>
                <a:r>
                  <a:rPr kumimoji="0" lang="en-US" sz="2400" b="1" i="0" u="none" strike="noStrike" kern="1200" cap="none" spc="0" normalizeH="0" baseline="0" noProof="0" dirty="0">
                    <a:ln>
                      <a:noFill/>
                    </a:ln>
                    <a:solidFill>
                      <a:srgbClr val="002060"/>
                    </a:solidFill>
                    <a:effectLst/>
                    <a:uLnTx/>
                    <a:uFillTx/>
                    <a:latin typeface="Calibri"/>
                    <a:ea typeface="ＭＳ Ｐゴシック" pitchFamily="-107" charset="-128"/>
                    <a:cs typeface="+mn-cs"/>
                  </a:rPr>
                  <a:t>Educationally Significant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a:ea typeface="ＭＳ Ｐゴシック" pitchFamily="-10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2060"/>
                    </a:solidFill>
                    <a:effectLst/>
                    <a:uLnTx/>
                    <a:uFillTx/>
                    <a:latin typeface="Calibri"/>
                    <a:ea typeface="ＭＳ Ｐゴシック" pitchFamily="-107" charset="-128"/>
                    <a:cs typeface="+mn-cs"/>
                  </a:rPr>
                  <a:t>(Improved student outcomes)</a:t>
                </a:r>
              </a:p>
            </p:txBody>
          </p:sp>
        </p:grpSp>
        <p:sp>
          <p:nvSpPr>
            <p:cNvPr id="7" name="Rectangle 6">
              <a:extLst>
                <a:ext uri="{FF2B5EF4-FFF2-40B4-BE49-F238E27FC236}">
                  <a16:creationId xmlns:a16="http://schemas.microsoft.com/office/drawing/2014/main" id="{1E655E7F-E9E8-494F-9829-4AFFB8BE6862}"/>
                </a:ext>
              </a:extLst>
            </p:cNvPr>
            <p:cNvSpPr/>
            <p:nvPr/>
          </p:nvSpPr>
          <p:spPr bwMode="auto">
            <a:xfrm>
              <a:off x="1055900" y="1843002"/>
              <a:ext cx="2438400" cy="213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S PGothic" pitchFamily="34" charset="-128"/>
                  <a:cs typeface="+mn-cs"/>
                </a:rPr>
                <a:t>Usable Innovations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Calibri"/>
                  <a:ea typeface="MS PGothic" pitchFamily="34" charset="-128"/>
                  <a:cs typeface="+mn-cs"/>
                </a:rPr>
                <a:t>(Evidence-Based Practice)</a:t>
              </a:r>
            </a:p>
          </p:txBody>
        </p:sp>
        <p:sp>
          <p:nvSpPr>
            <p:cNvPr id="8" name="Rectangle 7">
              <a:extLst>
                <a:ext uri="{FF2B5EF4-FFF2-40B4-BE49-F238E27FC236}">
                  <a16:creationId xmlns:a16="http://schemas.microsoft.com/office/drawing/2014/main" id="{B80C431F-DB18-8C43-BB6C-12FC4F90F241}"/>
                </a:ext>
              </a:extLst>
            </p:cNvPr>
            <p:cNvSpPr/>
            <p:nvPr/>
          </p:nvSpPr>
          <p:spPr bwMode="auto">
            <a:xfrm>
              <a:off x="4800600" y="1843002"/>
              <a:ext cx="2514600" cy="2133600"/>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2060"/>
                  </a:solidFill>
                  <a:effectLst/>
                  <a:uLnTx/>
                  <a:uFillTx/>
                  <a:latin typeface="Calibri"/>
                  <a:ea typeface="MS PGothic" pitchFamily="34" charset="-128"/>
                  <a:cs typeface="+mn-cs"/>
                </a:rPr>
                <a:t>Effective Implementation methods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a:noFill/>
                </a:ln>
                <a:solidFill>
                  <a:srgbClr val="002060"/>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Calibri"/>
                  <a:ea typeface="MS PGothic" pitchFamily="34" charset="-128"/>
                  <a:cs typeface="+mn-cs"/>
                </a:rPr>
                <a:t>(Stages and Drivers)</a:t>
              </a:r>
            </a:p>
          </p:txBody>
        </p:sp>
        <p:sp>
          <p:nvSpPr>
            <p:cNvPr id="9" name="Multiply 1">
              <a:extLst>
                <a:ext uri="{FF2B5EF4-FFF2-40B4-BE49-F238E27FC236}">
                  <a16:creationId xmlns:a16="http://schemas.microsoft.com/office/drawing/2014/main" id="{901FBE40-ED80-964A-8442-F34C81006FCE}"/>
                </a:ext>
              </a:extLst>
            </p:cNvPr>
            <p:cNvSpPr>
              <a:spLocks/>
            </p:cNvSpPr>
            <p:nvPr/>
          </p:nvSpPr>
          <p:spPr bwMode="auto">
            <a:xfrm>
              <a:off x="3690250" y="2454781"/>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pitchFamily="34" charset="0"/>
              </a:endParaRPr>
            </a:p>
          </p:txBody>
        </p:sp>
        <p:sp>
          <p:nvSpPr>
            <p:cNvPr id="10" name="Rectangle 9">
              <a:extLst>
                <a:ext uri="{FF2B5EF4-FFF2-40B4-BE49-F238E27FC236}">
                  <a16:creationId xmlns:a16="http://schemas.microsoft.com/office/drawing/2014/main" id="{A266078E-5FA6-3F43-9A15-078EB6B36072}"/>
                </a:ext>
              </a:extLst>
            </p:cNvPr>
            <p:cNvSpPr/>
            <p:nvPr/>
          </p:nvSpPr>
          <p:spPr bwMode="auto">
            <a:xfrm>
              <a:off x="8496300" y="1843002"/>
              <a:ext cx="2514600" cy="2133600"/>
            </a:xfrm>
            <a:prstGeom prst="rect">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S PGothic" pitchFamily="34" charset="-128"/>
                  <a:cs typeface="+mn-cs"/>
                </a:rPr>
                <a:t>Enabling  Contexts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Calibri"/>
                  <a:ea typeface="MS PGothic" pitchFamily="34" charset="-128"/>
                  <a:cs typeface="+mn-cs"/>
                </a:rPr>
                <a:t>(Linking Teams &amp; Improvement Cycles)</a:t>
              </a:r>
              <a:r>
                <a:rPr kumimoji="0" lang="en-US" sz="2000" b="1" i="0" u="none" strike="noStrike" kern="1200" cap="none" spc="0" normalizeH="0" baseline="0" noProof="0" dirty="0">
                  <a:ln>
                    <a:noFill/>
                  </a:ln>
                  <a:solidFill>
                    <a:srgbClr val="002060"/>
                  </a:solidFill>
                  <a:effectLst/>
                  <a:uLnTx/>
                  <a:uFillTx/>
                  <a:latin typeface="Calibri"/>
                  <a:ea typeface="MS PGothic" pitchFamily="34" charset="-128"/>
                  <a:cs typeface="+mn-cs"/>
                </a:rPr>
                <a:t> </a:t>
              </a:r>
            </a:p>
          </p:txBody>
        </p:sp>
        <p:sp>
          <p:nvSpPr>
            <p:cNvPr id="11" name="Multiply 1">
              <a:extLst>
                <a:ext uri="{FF2B5EF4-FFF2-40B4-BE49-F238E27FC236}">
                  <a16:creationId xmlns:a16="http://schemas.microsoft.com/office/drawing/2014/main" id="{7E200D55-D2F4-104B-A8DA-9F8530C111E3}"/>
                </a:ext>
              </a:extLst>
            </p:cNvPr>
            <p:cNvSpPr>
              <a:spLocks/>
            </p:cNvSpPr>
            <p:nvPr/>
          </p:nvSpPr>
          <p:spPr bwMode="auto">
            <a:xfrm>
              <a:off x="7448550" y="2452605"/>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pitchFamily="34" charset="0"/>
              </a:endParaRPr>
            </a:p>
          </p:txBody>
        </p:sp>
      </p:grpSp>
      <p:pic>
        <p:nvPicPr>
          <p:cNvPr id="14" name="Picture 13">
            <a:extLst>
              <a:ext uri="{FF2B5EF4-FFF2-40B4-BE49-F238E27FC236}">
                <a16:creationId xmlns:a16="http://schemas.microsoft.com/office/drawing/2014/main" id="{2591B074-AD33-924C-BA0B-810590B9D94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3174" y="5572741"/>
            <a:ext cx="2390000" cy="668216"/>
          </a:xfrm>
          <a:prstGeom prst="rect">
            <a:avLst/>
          </a:prstGeom>
        </p:spPr>
      </p:pic>
    </p:spTree>
    <p:extLst>
      <p:ext uri="{BB962C8B-B14F-4D97-AF65-F5344CB8AC3E}">
        <p14:creationId xmlns:p14="http://schemas.microsoft.com/office/powerpoint/2010/main" val="204946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MN: Linking Teams engaging in Improvement Cycles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6</a:t>
            </a:fld>
            <a:endParaRPr lang="en-US" dirty="0"/>
          </a:p>
        </p:txBody>
      </p:sp>
      <p:sp>
        <p:nvSpPr>
          <p:cNvPr id="5" name="Content Placeholder 2">
            <a:extLst>
              <a:ext uri="{FF2B5EF4-FFF2-40B4-BE49-F238E27FC236}">
                <a16:creationId xmlns:a16="http://schemas.microsoft.com/office/drawing/2014/main" id="{729F1C6F-8686-694A-9C2D-1C3E17AA709C}"/>
              </a:ext>
            </a:extLst>
          </p:cNvPr>
          <p:cNvSpPr>
            <a:spLocks noGrp="1"/>
          </p:cNvSpPr>
          <p:nvPr>
            <p:ph idx="1"/>
          </p:nvPr>
        </p:nvSpPr>
        <p:spPr>
          <a:xfrm>
            <a:off x="838200" y="1825624"/>
            <a:ext cx="10515600" cy="4912059"/>
          </a:xfrm>
        </p:spPr>
        <p:txBody>
          <a:bodyPr>
            <a:normAutofit/>
          </a:bodyPr>
          <a:lstStyle/>
          <a:p>
            <a:pPr marL="342900" indent="-342900">
              <a:spcAft>
                <a:spcPts val="1200"/>
              </a:spcAft>
              <a:buFont typeface="Arial" panose="020B0604020202020204" pitchFamily="34" charset="0"/>
              <a:buChar char="•"/>
            </a:pPr>
            <a:r>
              <a:rPr lang="en-US" sz="2800" b="1" dirty="0"/>
              <a:t>Linking Teams as a supporting cascade </a:t>
            </a:r>
            <a:r>
              <a:rPr lang="en-US" sz="2800" dirty="0"/>
              <a:t>(school to district to region to state)</a:t>
            </a:r>
            <a:endParaRPr lang="en-US" sz="1800" dirty="0"/>
          </a:p>
          <a:p>
            <a:pPr marL="342900" indent="-342900">
              <a:spcAft>
                <a:spcPts val="1200"/>
              </a:spcAft>
              <a:buFont typeface="Arial" panose="020B0604020202020204" pitchFamily="34" charset="0"/>
              <a:buChar char="•"/>
            </a:pPr>
            <a:r>
              <a:rPr lang="en-US" sz="2800" b="1" dirty="0"/>
              <a:t>Distributed </a:t>
            </a:r>
            <a:r>
              <a:rPr lang="en-US" b="1" dirty="0"/>
              <a:t>l</a:t>
            </a:r>
            <a:r>
              <a:rPr lang="en-US" sz="2800" b="1" dirty="0"/>
              <a:t>eadership across teams helps moderate the impact of staff turnover </a:t>
            </a:r>
            <a:r>
              <a:rPr lang="en-US" sz="2800" dirty="0"/>
              <a:t>(a regular and predictable occurrence</a:t>
            </a:r>
            <a:r>
              <a:rPr lang="en-US" dirty="0"/>
              <a:t>)</a:t>
            </a:r>
            <a:endParaRPr lang="en-US" sz="1800" dirty="0"/>
          </a:p>
          <a:p>
            <a:pPr marL="342900" indent="-342900">
              <a:buFont typeface="Arial" panose="020B0604020202020204" pitchFamily="34" charset="0"/>
              <a:buChar char="•"/>
            </a:pPr>
            <a:r>
              <a:rPr lang="en-US" sz="2800" b="1" dirty="0"/>
              <a:t>Implementation Capacity is </a:t>
            </a:r>
            <a:r>
              <a:rPr lang="en-US" sz="2800" b="1" i="1" dirty="0"/>
              <a:t>measured</a:t>
            </a:r>
            <a:r>
              <a:rPr lang="en-US" sz="2800" b="1" dirty="0"/>
              <a:t> at each level to inform support </a:t>
            </a:r>
            <a:r>
              <a:rPr lang="en-US" sz="2800" dirty="0"/>
              <a:t>of linked teams REPEATEDLY </a:t>
            </a:r>
          </a:p>
          <a:p>
            <a:pPr marL="1028700" lvl="1" indent="-342900"/>
            <a:r>
              <a:rPr lang="en-US" sz="2400" dirty="0"/>
              <a:t>Effective teams use relevant implementation data regularly so…</a:t>
            </a:r>
          </a:p>
          <a:p>
            <a:pPr marL="1485900" lvl="2" indent="-342900"/>
            <a:r>
              <a:rPr lang="en-US" sz="2400" dirty="0"/>
              <a:t>Get data in front of teams ASAP (different data at different stages) </a:t>
            </a:r>
          </a:p>
          <a:p>
            <a:pPr marL="1485900" lvl="2" indent="-342900"/>
            <a:r>
              <a:rPr lang="en-US" sz="2400" dirty="0"/>
              <a:t>Trust teams to make choices to improve and be nimble to coach and support gaps</a:t>
            </a:r>
          </a:p>
        </p:txBody>
      </p:sp>
    </p:spTree>
    <p:extLst>
      <p:ext uri="{BB962C8B-B14F-4D97-AF65-F5344CB8AC3E}">
        <p14:creationId xmlns:p14="http://schemas.microsoft.com/office/powerpoint/2010/main" val="255889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MN: Linked Implementation Teams with Data</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7</a:t>
            </a:fld>
            <a:endParaRPr lang="en-US" dirty="0"/>
          </a:p>
        </p:txBody>
      </p:sp>
      <p:sp>
        <p:nvSpPr>
          <p:cNvPr id="5" name="Rectangle 4">
            <a:extLst>
              <a:ext uri="{FF2B5EF4-FFF2-40B4-BE49-F238E27FC236}">
                <a16:creationId xmlns:a16="http://schemas.microsoft.com/office/drawing/2014/main" id="{8CFAF0A1-213E-B341-BB7B-BF0D33273408}"/>
              </a:ext>
              <a:ext uri="{C183D7F6-B498-43B3-948B-1728B52AA6E4}">
                <adec:decorative xmlns:adec="http://schemas.microsoft.com/office/drawing/2017/decorative" val="1"/>
              </a:ext>
            </a:extLst>
          </p:cNvPr>
          <p:cNvSpPr>
            <a:spLocks noChangeArrowheads="1"/>
          </p:cNvSpPr>
          <p:nvPr/>
        </p:nvSpPr>
        <p:spPr bwMode="auto">
          <a:xfrm>
            <a:off x="1348443" y="5303657"/>
            <a:ext cx="1783080" cy="1188720"/>
          </a:xfrm>
          <a:prstGeom prst="rect">
            <a:avLst/>
          </a:prstGeom>
          <a:gradFill flip="none" rotWithShape="1">
            <a:gsLst>
              <a:gs pos="0">
                <a:srgbClr val="A0C5E4">
                  <a:tint val="66000"/>
                  <a:satMod val="160000"/>
                </a:srgbClr>
              </a:gs>
              <a:gs pos="50000">
                <a:srgbClr val="A0C5E4">
                  <a:tint val="44500"/>
                  <a:satMod val="160000"/>
                </a:srgbClr>
              </a:gs>
              <a:gs pos="100000">
                <a:srgbClr val="A0C5E4">
                  <a:tint val="23500"/>
                  <a:satMod val="160000"/>
                </a:srgbClr>
              </a:gs>
            </a:gsLst>
            <a:lin ang="0" scaled="1"/>
            <a:tileRect/>
          </a:gradFill>
          <a:ln w="3175">
            <a:solidFill>
              <a:schemeClr val="tx1"/>
            </a:solidFill>
            <a:miter lim="800000"/>
            <a:headEnd/>
            <a:tailEnd/>
          </a:ln>
          <a:effectLst>
            <a:outerShdw dist="23000" dir="5400000" rotWithShape="0">
              <a:srgbClr val="808080">
                <a:alpha val="34999"/>
              </a:srgbClr>
            </a:outerShdw>
          </a:effectLst>
        </p:spPr>
        <p:txBody>
          <a:bodyPr anchor="ctr">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rPr>
              <a:t>State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rPr>
              <a:t>Implementation Team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ea typeface="ＭＳ Ｐゴシック" charset="-128"/>
                <a:cs typeface="Calibri" pitchFamily="34" charset="0"/>
              </a:rPr>
              <a:t>(SCA)</a:t>
            </a:r>
            <a:endPar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endParaRPr>
          </a:p>
        </p:txBody>
      </p:sp>
      <p:sp>
        <p:nvSpPr>
          <p:cNvPr id="6" name="Rectangle 5">
            <a:extLst>
              <a:ext uri="{FF2B5EF4-FFF2-40B4-BE49-F238E27FC236}">
                <a16:creationId xmlns:a16="http://schemas.microsoft.com/office/drawing/2014/main" id="{E25B9A83-4FD7-4C4D-96E6-987A0A1C5375}"/>
              </a:ext>
              <a:ext uri="{C183D7F6-B498-43B3-948B-1728B52AA6E4}">
                <adec:decorative xmlns:adec="http://schemas.microsoft.com/office/drawing/2017/decorative" val="1"/>
              </a:ext>
            </a:extLst>
          </p:cNvPr>
          <p:cNvSpPr>
            <a:spLocks noChangeArrowheads="1"/>
          </p:cNvSpPr>
          <p:nvPr/>
        </p:nvSpPr>
        <p:spPr bwMode="auto">
          <a:xfrm>
            <a:off x="3155907" y="4114937"/>
            <a:ext cx="1783080" cy="1188720"/>
          </a:xfrm>
          <a:prstGeom prst="rect">
            <a:avLst/>
          </a:prstGeom>
          <a:gradFill flip="none" rotWithShape="1">
            <a:gsLst>
              <a:gs pos="0">
                <a:srgbClr val="A0C5E4">
                  <a:tint val="66000"/>
                  <a:satMod val="160000"/>
                </a:srgbClr>
              </a:gs>
              <a:gs pos="50000">
                <a:srgbClr val="A0C5E4">
                  <a:tint val="44500"/>
                  <a:satMod val="160000"/>
                </a:srgbClr>
              </a:gs>
              <a:gs pos="100000">
                <a:srgbClr val="A0C5E4">
                  <a:tint val="23500"/>
                  <a:satMod val="160000"/>
                </a:srgbClr>
              </a:gs>
            </a:gsLst>
            <a:lin ang="0" scaled="1"/>
            <a:tileRect/>
          </a:gradFill>
          <a:ln w="3175">
            <a:solidFill>
              <a:schemeClr val="tx1"/>
            </a:solidFill>
            <a:miter lim="800000"/>
            <a:headEnd/>
            <a:tailEnd/>
          </a:ln>
          <a:effectLst>
            <a:outerShdw dist="23000" dir="5400000" rotWithShape="0">
              <a:srgbClr val="808080">
                <a:alpha val="34999"/>
              </a:srgbClr>
            </a:outerShdw>
          </a:effectLst>
        </p:spPr>
        <p:txBody>
          <a:bodyPr anchor="ctr">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rPr>
              <a:t>Regional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rPr>
              <a:t>Implementation Team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ea typeface="ＭＳ Ｐゴシック" charset="-128"/>
                <a:cs typeface="Calibri" pitchFamily="34" charset="0"/>
              </a:rPr>
              <a:t>(RCA)</a:t>
            </a:r>
            <a:endPar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endParaRPr>
          </a:p>
        </p:txBody>
      </p:sp>
      <p:sp>
        <p:nvSpPr>
          <p:cNvPr id="7" name="Rectangle 6">
            <a:extLst>
              <a:ext uri="{FF2B5EF4-FFF2-40B4-BE49-F238E27FC236}">
                <a16:creationId xmlns:a16="http://schemas.microsoft.com/office/drawing/2014/main" id="{4A496B81-A662-1243-AD14-E1537D45B0DC}"/>
              </a:ext>
              <a:ext uri="{C183D7F6-B498-43B3-948B-1728B52AA6E4}">
                <adec:decorative xmlns:adec="http://schemas.microsoft.com/office/drawing/2017/decorative" val="1"/>
              </a:ext>
            </a:extLst>
          </p:cNvPr>
          <p:cNvSpPr>
            <a:spLocks noChangeArrowheads="1"/>
          </p:cNvSpPr>
          <p:nvPr/>
        </p:nvSpPr>
        <p:spPr bwMode="auto">
          <a:xfrm>
            <a:off x="4981399" y="2913695"/>
            <a:ext cx="1783080" cy="1188720"/>
          </a:xfrm>
          <a:prstGeom prst="rect">
            <a:avLst/>
          </a:prstGeom>
          <a:gradFill flip="none" rotWithShape="1">
            <a:gsLst>
              <a:gs pos="0">
                <a:srgbClr val="A0C5E4">
                  <a:tint val="66000"/>
                  <a:satMod val="160000"/>
                </a:srgbClr>
              </a:gs>
              <a:gs pos="50000">
                <a:srgbClr val="A0C5E4">
                  <a:tint val="44500"/>
                  <a:satMod val="160000"/>
                </a:srgbClr>
              </a:gs>
              <a:gs pos="100000">
                <a:srgbClr val="A0C5E4">
                  <a:tint val="23500"/>
                  <a:satMod val="160000"/>
                </a:srgbClr>
              </a:gs>
            </a:gsLst>
            <a:lin ang="0" scaled="1"/>
            <a:tileRect/>
          </a:gradFill>
          <a:ln w="3175">
            <a:solidFill>
              <a:schemeClr val="tx1"/>
            </a:solidFill>
            <a:miter lim="800000"/>
            <a:headEnd/>
            <a:tailEnd/>
          </a:ln>
          <a:effectLst/>
        </p:spPr>
        <p:txBody>
          <a:bodyPr anchor="ctr">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rPr>
              <a:t>District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rPr>
              <a:t>Implementation Team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ea typeface="ＭＳ Ｐゴシック" charset="-128"/>
                <a:cs typeface="Calibri" pitchFamily="34" charset="0"/>
              </a:rPr>
              <a:t>(DCA)</a:t>
            </a:r>
            <a:endPar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endParaRPr>
          </a:p>
        </p:txBody>
      </p:sp>
      <p:sp>
        <p:nvSpPr>
          <p:cNvPr id="8" name="Rectangle 7" descr="Graphic showing four Implementation Teams linked together with arrows going back and forth between each team to symbolize two-way communication. An image of a data graph is next to each team. The four implementation teams and the type of data used by each team are: &#10;1) State Implementation Team, which collects and uses State Capacity Assessment data. It is linked to the: &#10;2) Regional Implementation Team, which collects and uses Regional Capacity Assessment data. It is linked to the:&#10;3) District Implementation Team, which collects and uses District Capacity Assessment data. It is linked to the:&#10;4) School Implementation Team, which collects and uses Fidelity data.">
            <a:extLst>
              <a:ext uri="{FF2B5EF4-FFF2-40B4-BE49-F238E27FC236}">
                <a16:creationId xmlns:a16="http://schemas.microsoft.com/office/drawing/2014/main" id="{9A8FACFA-5EB4-F440-B018-B9E910C0147E}"/>
              </a:ext>
            </a:extLst>
          </p:cNvPr>
          <p:cNvSpPr>
            <a:spLocks noChangeArrowheads="1"/>
          </p:cNvSpPr>
          <p:nvPr/>
        </p:nvSpPr>
        <p:spPr bwMode="auto">
          <a:xfrm>
            <a:off x="6787533" y="1705235"/>
            <a:ext cx="1773030" cy="1208460"/>
          </a:xfrm>
          <a:prstGeom prst="rect">
            <a:avLst/>
          </a:prstGeom>
          <a:gradFill flip="none" rotWithShape="1">
            <a:gsLst>
              <a:gs pos="0">
                <a:srgbClr val="A0C5E4">
                  <a:tint val="66000"/>
                  <a:satMod val="160000"/>
                </a:srgbClr>
              </a:gs>
              <a:gs pos="50000">
                <a:srgbClr val="A0C5E4">
                  <a:tint val="44500"/>
                  <a:satMod val="160000"/>
                </a:srgbClr>
              </a:gs>
              <a:gs pos="100000">
                <a:srgbClr val="A0C5E4">
                  <a:tint val="23500"/>
                  <a:satMod val="160000"/>
                </a:srgbClr>
              </a:gs>
            </a:gsLst>
            <a:lin ang="18900000" scaled="1"/>
            <a:tileRect/>
          </a:gradFill>
          <a:ln w="3175">
            <a:solidFill>
              <a:schemeClr val="tx1"/>
            </a:solidFill>
            <a:miter lim="800000"/>
            <a:headEnd/>
            <a:tailEnd/>
          </a:ln>
          <a:effectLst>
            <a:outerShdw dist="23000" dir="5400000" rotWithShape="0">
              <a:srgbClr val="808080">
                <a:alpha val="34999"/>
              </a:srgbClr>
            </a:outerShdw>
          </a:effectLst>
        </p:spPr>
        <p:txBody>
          <a:bodyPr anchor="ctr">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rPr>
              <a:t>School Implementation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rPr>
              <a:t>Team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ea typeface="ＭＳ Ｐゴシック" charset="-128"/>
                <a:cs typeface="Calibri" pitchFamily="34" charset="0"/>
              </a:rPr>
              <a:t>(Fidelity)</a:t>
            </a:r>
            <a:endParaRPr kumimoji="0" lang="en-US" sz="1800" b="1" i="0" u="none" strike="noStrike" kern="0" cap="none" spc="0" normalizeH="0" baseline="0" noProof="0" dirty="0">
              <a:ln>
                <a:noFill/>
              </a:ln>
              <a:solidFill>
                <a:prstClr val="black"/>
              </a:solidFill>
              <a:effectLst/>
              <a:uLnTx/>
              <a:uFillTx/>
              <a:latin typeface="Calibri"/>
              <a:ea typeface="ＭＳ Ｐゴシック" charset="-128"/>
              <a:cs typeface="Calibri" pitchFamily="34" charset="0"/>
            </a:endParaRPr>
          </a:p>
        </p:txBody>
      </p:sp>
      <p:sp>
        <p:nvSpPr>
          <p:cNvPr id="9" name="Bent-Up Arrow 48">
            <a:extLst>
              <a:ext uri="{FF2B5EF4-FFF2-40B4-BE49-F238E27FC236}">
                <a16:creationId xmlns:a16="http://schemas.microsoft.com/office/drawing/2014/main" id="{54A75A02-51B7-5143-A84F-6B721F660EBB}"/>
              </a:ext>
              <a:ext uri="{C183D7F6-B498-43B3-948B-1728B52AA6E4}">
                <adec:decorative xmlns:adec="http://schemas.microsoft.com/office/drawing/2017/decorative" val="1"/>
              </a:ext>
            </a:extLst>
          </p:cNvPr>
          <p:cNvSpPr>
            <a:spLocks noChangeArrowheads="1"/>
          </p:cNvSpPr>
          <p:nvPr/>
        </p:nvSpPr>
        <p:spPr bwMode="auto">
          <a:xfrm rot="10800000">
            <a:off x="2664798" y="4928743"/>
            <a:ext cx="466725" cy="338138"/>
          </a:xfrm>
          <a:custGeom>
            <a:avLst/>
            <a:gdLst>
              <a:gd name="T0" fmla="*/ 228684 w 382612"/>
              <a:gd name="T1" fmla="*/ 0 h 307453"/>
              <a:gd name="T2" fmla="*/ 75091 w 382612"/>
              <a:gd name="T3" fmla="*/ 96859 h 307453"/>
              <a:gd name="T4" fmla="*/ 0 w 382612"/>
              <a:gd name="T5" fmla="*/ 232463 h 307453"/>
              <a:gd name="T6" fmla="*/ 152737 w 382612"/>
              <a:gd name="T7" fmla="*/ 309952 h 307453"/>
              <a:gd name="T8" fmla="*/ 305478 w 382612"/>
              <a:gd name="T9" fmla="*/ 203406 h 307453"/>
              <a:gd name="T10" fmla="*/ 382272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sp>
        <p:nvSpPr>
          <p:cNvPr id="10" name="Bent-Up Arrow 48">
            <a:extLst>
              <a:ext uri="{FF2B5EF4-FFF2-40B4-BE49-F238E27FC236}">
                <a16:creationId xmlns:a16="http://schemas.microsoft.com/office/drawing/2014/main" id="{C449CD94-624A-7246-8C11-46D1AD923578}"/>
              </a:ext>
              <a:ext uri="{C183D7F6-B498-43B3-948B-1728B52AA6E4}">
                <adec:decorative xmlns:adec="http://schemas.microsoft.com/office/drawing/2017/decorative" val="1"/>
              </a:ext>
            </a:extLst>
          </p:cNvPr>
          <p:cNvSpPr>
            <a:spLocks noChangeArrowheads="1"/>
          </p:cNvSpPr>
          <p:nvPr/>
        </p:nvSpPr>
        <p:spPr bwMode="auto">
          <a:xfrm rot="10800000">
            <a:off x="4474095" y="3713706"/>
            <a:ext cx="466725" cy="338138"/>
          </a:xfrm>
          <a:custGeom>
            <a:avLst/>
            <a:gdLst>
              <a:gd name="T0" fmla="*/ 228684 w 382612"/>
              <a:gd name="T1" fmla="*/ 0 h 307453"/>
              <a:gd name="T2" fmla="*/ 75091 w 382612"/>
              <a:gd name="T3" fmla="*/ 96859 h 307453"/>
              <a:gd name="T4" fmla="*/ 0 w 382612"/>
              <a:gd name="T5" fmla="*/ 232463 h 307453"/>
              <a:gd name="T6" fmla="*/ 152737 w 382612"/>
              <a:gd name="T7" fmla="*/ 309952 h 307453"/>
              <a:gd name="T8" fmla="*/ 305478 w 382612"/>
              <a:gd name="T9" fmla="*/ 203406 h 307453"/>
              <a:gd name="T10" fmla="*/ 382272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sp>
        <p:nvSpPr>
          <p:cNvPr id="11" name="Bent-Up Arrow 48">
            <a:extLst>
              <a:ext uri="{FF2B5EF4-FFF2-40B4-BE49-F238E27FC236}">
                <a16:creationId xmlns:a16="http://schemas.microsoft.com/office/drawing/2014/main" id="{4E014822-0796-1343-B828-2E1858814FB2}"/>
              </a:ext>
              <a:ext uri="{C183D7F6-B498-43B3-948B-1728B52AA6E4}">
                <adec:decorative xmlns:adec="http://schemas.microsoft.com/office/drawing/2017/decorative" val="1"/>
              </a:ext>
            </a:extLst>
          </p:cNvPr>
          <p:cNvSpPr>
            <a:spLocks noChangeArrowheads="1"/>
          </p:cNvSpPr>
          <p:nvPr/>
        </p:nvSpPr>
        <p:spPr bwMode="auto">
          <a:xfrm rot="10800000">
            <a:off x="6283467" y="2555850"/>
            <a:ext cx="466725" cy="338138"/>
          </a:xfrm>
          <a:custGeom>
            <a:avLst/>
            <a:gdLst>
              <a:gd name="T0" fmla="*/ 228684 w 382612"/>
              <a:gd name="T1" fmla="*/ 0 h 307453"/>
              <a:gd name="T2" fmla="*/ 75091 w 382612"/>
              <a:gd name="T3" fmla="*/ 96859 h 307453"/>
              <a:gd name="T4" fmla="*/ 0 w 382612"/>
              <a:gd name="T5" fmla="*/ 232463 h 307453"/>
              <a:gd name="T6" fmla="*/ 152737 w 382612"/>
              <a:gd name="T7" fmla="*/ 309952 h 307453"/>
              <a:gd name="T8" fmla="*/ 305478 w 382612"/>
              <a:gd name="T9" fmla="*/ 203406 h 307453"/>
              <a:gd name="T10" fmla="*/ 382272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sp>
        <p:nvSpPr>
          <p:cNvPr id="12" name="Bent-Up Arrow 48">
            <a:extLst>
              <a:ext uri="{FF2B5EF4-FFF2-40B4-BE49-F238E27FC236}">
                <a16:creationId xmlns:a16="http://schemas.microsoft.com/office/drawing/2014/main" id="{BB4A0577-C6A3-F348-9A7C-95E71A489631}"/>
              </a:ext>
              <a:ext uri="{C183D7F6-B498-43B3-948B-1728B52AA6E4}">
                <adec:decorative xmlns:adec="http://schemas.microsoft.com/office/drawing/2017/decorative" val="1"/>
              </a:ext>
            </a:extLst>
          </p:cNvPr>
          <p:cNvSpPr>
            <a:spLocks noChangeArrowheads="1"/>
          </p:cNvSpPr>
          <p:nvPr/>
        </p:nvSpPr>
        <p:spPr bwMode="auto">
          <a:xfrm rot="10800000" flipH="1" flipV="1">
            <a:off x="6805058" y="2930764"/>
            <a:ext cx="466725" cy="338138"/>
          </a:xfrm>
          <a:custGeom>
            <a:avLst/>
            <a:gdLst>
              <a:gd name="T0" fmla="*/ 228684 w 382612"/>
              <a:gd name="T1" fmla="*/ 0 h 307453"/>
              <a:gd name="T2" fmla="*/ 75091 w 382612"/>
              <a:gd name="T3" fmla="*/ 96859 h 307453"/>
              <a:gd name="T4" fmla="*/ 0 w 382612"/>
              <a:gd name="T5" fmla="*/ 232463 h 307453"/>
              <a:gd name="T6" fmla="*/ 152737 w 382612"/>
              <a:gd name="T7" fmla="*/ 309952 h 307453"/>
              <a:gd name="T8" fmla="*/ 305478 w 382612"/>
              <a:gd name="T9" fmla="*/ 203406 h 307453"/>
              <a:gd name="T10" fmla="*/ 382272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sp>
        <p:nvSpPr>
          <p:cNvPr id="13" name="Bent-Up Arrow 48">
            <a:extLst>
              <a:ext uri="{FF2B5EF4-FFF2-40B4-BE49-F238E27FC236}">
                <a16:creationId xmlns:a16="http://schemas.microsoft.com/office/drawing/2014/main" id="{E45F1259-41E2-894E-B96D-1A4CA1A6D1DC}"/>
              </a:ext>
              <a:ext uri="{C183D7F6-B498-43B3-948B-1728B52AA6E4}">
                <adec:decorative xmlns:adec="http://schemas.microsoft.com/office/drawing/2017/decorative" val="1"/>
              </a:ext>
            </a:extLst>
          </p:cNvPr>
          <p:cNvSpPr>
            <a:spLocks noChangeArrowheads="1"/>
          </p:cNvSpPr>
          <p:nvPr/>
        </p:nvSpPr>
        <p:spPr bwMode="auto">
          <a:xfrm rot="10800000" flipH="1" flipV="1">
            <a:off x="4981399" y="4114937"/>
            <a:ext cx="466725" cy="338138"/>
          </a:xfrm>
          <a:custGeom>
            <a:avLst/>
            <a:gdLst>
              <a:gd name="T0" fmla="*/ 228684 w 382612"/>
              <a:gd name="T1" fmla="*/ 0 h 307453"/>
              <a:gd name="T2" fmla="*/ 75091 w 382612"/>
              <a:gd name="T3" fmla="*/ 96859 h 307453"/>
              <a:gd name="T4" fmla="*/ 0 w 382612"/>
              <a:gd name="T5" fmla="*/ 232463 h 307453"/>
              <a:gd name="T6" fmla="*/ 152737 w 382612"/>
              <a:gd name="T7" fmla="*/ 309952 h 307453"/>
              <a:gd name="T8" fmla="*/ 305478 w 382612"/>
              <a:gd name="T9" fmla="*/ 203406 h 307453"/>
              <a:gd name="T10" fmla="*/ 382272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sp>
        <p:nvSpPr>
          <p:cNvPr id="14" name="Bent-Up Arrow 48">
            <a:extLst>
              <a:ext uri="{FF2B5EF4-FFF2-40B4-BE49-F238E27FC236}">
                <a16:creationId xmlns:a16="http://schemas.microsoft.com/office/drawing/2014/main" id="{EC767E69-BFF2-154C-8B9C-AD6EB3F30393}"/>
              </a:ext>
              <a:ext uri="{C183D7F6-B498-43B3-948B-1728B52AA6E4}">
                <adec:decorative xmlns:adec="http://schemas.microsoft.com/office/drawing/2017/decorative" val="1"/>
              </a:ext>
            </a:extLst>
          </p:cNvPr>
          <p:cNvSpPr>
            <a:spLocks noChangeArrowheads="1"/>
          </p:cNvSpPr>
          <p:nvPr/>
        </p:nvSpPr>
        <p:spPr bwMode="auto">
          <a:xfrm rot="10800000" flipH="1" flipV="1">
            <a:off x="3155907" y="5316376"/>
            <a:ext cx="466725" cy="338138"/>
          </a:xfrm>
          <a:custGeom>
            <a:avLst/>
            <a:gdLst>
              <a:gd name="T0" fmla="*/ 228684 w 382612"/>
              <a:gd name="T1" fmla="*/ 0 h 307453"/>
              <a:gd name="T2" fmla="*/ 75091 w 382612"/>
              <a:gd name="T3" fmla="*/ 96859 h 307453"/>
              <a:gd name="T4" fmla="*/ 0 w 382612"/>
              <a:gd name="T5" fmla="*/ 232463 h 307453"/>
              <a:gd name="T6" fmla="*/ 152737 w 382612"/>
              <a:gd name="T7" fmla="*/ 309952 h 307453"/>
              <a:gd name="T8" fmla="*/ 305478 w 382612"/>
              <a:gd name="T9" fmla="*/ 203406 h 307453"/>
              <a:gd name="T10" fmla="*/ 382272 w 382612"/>
              <a:gd name="T11" fmla="*/ 96859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a:effectLst>
            <a:outerShdw blurRad="63500" dist="23000" dir="5400000" rotWithShape="0">
              <a:srgbClr val="808080">
                <a:alpha val="34998"/>
              </a:srgbClr>
            </a:outerShdw>
          </a:effectLst>
          <a:extLst/>
        </p:spPr>
        <p:txBody>
          <a:bodyPr anchor="ctr"/>
          <a:lstStyle/>
          <a:p>
            <a:pPr fontAlgn="base">
              <a:spcBef>
                <a:spcPct val="0"/>
              </a:spcBef>
              <a:spcAft>
                <a:spcPct val="0"/>
              </a:spcAft>
              <a:defRPr/>
            </a:pPr>
            <a:endParaRPr lang="en-US">
              <a:solidFill>
                <a:srgbClr val="000000"/>
              </a:solidFill>
              <a:ea typeface="MS PGothic" pitchFamily="34" charset="-128"/>
            </a:endParaRPr>
          </a:p>
        </p:txBody>
      </p:sp>
      <p:pic>
        <p:nvPicPr>
          <p:cNvPr id="15" name="Picture 14">
            <a:extLst>
              <a:ext uri="{FF2B5EF4-FFF2-40B4-BE49-F238E27FC236}">
                <a16:creationId xmlns:a16="http://schemas.microsoft.com/office/drawing/2014/main" id="{A026744B-0416-A146-936F-0A565CE6A8A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26459" y="1720720"/>
            <a:ext cx="1780062" cy="1167026"/>
          </a:xfrm>
          <a:prstGeom prst="rect">
            <a:avLst/>
          </a:prstGeom>
        </p:spPr>
      </p:pic>
      <p:pic>
        <p:nvPicPr>
          <p:cNvPr id="16" name="Content Placeholder 6">
            <a:extLst>
              <a:ext uri="{FF2B5EF4-FFF2-40B4-BE49-F238E27FC236}">
                <a16:creationId xmlns:a16="http://schemas.microsoft.com/office/drawing/2014/main" id="{8A3BEE5E-3798-4F4B-A102-2D4E4AC4B6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44474" y="2445443"/>
            <a:ext cx="893426" cy="1637948"/>
          </a:xfrm>
          <a:prstGeom prst="rect">
            <a:avLst/>
          </a:prstGeom>
        </p:spPr>
      </p:pic>
      <p:pic>
        <p:nvPicPr>
          <p:cNvPr id="17" name="Picture 16">
            <a:extLst>
              <a:ext uri="{FF2B5EF4-FFF2-40B4-BE49-F238E27FC236}">
                <a16:creationId xmlns:a16="http://schemas.microsoft.com/office/drawing/2014/main" id="{4A3E8B9B-6DE3-AC42-BDFB-D17D37AB6FD0}"/>
              </a:ext>
              <a:ext uri="{C183D7F6-B498-43B3-948B-1728B52AA6E4}">
                <adec:decorative xmlns:adec="http://schemas.microsoft.com/office/drawing/2017/decorative" val="1"/>
              </a:ext>
            </a:extLst>
          </p:cNvPr>
          <p:cNvPicPr/>
          <p:nvPr/>
        </p:nvPicPr>
        <p:blipFill>
          <a:blip r:embed="rId4"/>
          <a:stretch>
            <a:fillRect/>
          </a:stretch>
        </p:blipFill>
        <p:spPr>
          <a:xfrm>
            <a:off x="952206" y="3957844"/>
            <a:ext cx="1672012" cy="1139968"/>
          </a:xfrm>
          <a:prstGeom prst="rect">
            <a:avLst/>
          </a:prstGeom>
        </p:spPr>
      </p:pic>
      <p:pic>
        <p:nvPicPr>
          <p:cNvPr id="18" name="Picture 17">
            <a:extLst>
              <a:ext uri="{FF2B5EF4-FFF2-40B4-BE49-F238E27FC236}">
                <a16:creationId xmlns:a16="http://schemas.microsoft.com/office/drawing/2014/main" id="{1F4C9DCD-10F6-754C-B33D-548F6F2EA55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95012" y="1737971"/>
            <a:ext cx="2335179" cy="1215009"/>
          </a:xfrm>
          <a:prstGeom prst="rect">
            <a:avLst/>
          </a:prstGeom>
        </p:spPr>
      </p:pic>
    </p:spTree>
    <p:extLst>
      <p:ext uri="{BB962C8B-B14F-4D97-AF65-F5344CB8AC3E}">
        <p14:creationId xmlns:p14="http://schemas.microsoft.com/office/powerpoint/2010/main" val="128821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Strategies to Sustain: Implementation Teams</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838200" y="1754187"/>
            <a:ext cx="10515600" cy="4731107"/>
          </a:xfrm>
        </p:spPr>
        <p:txBody>
          <a:bodyPr>
            <a:normAutofit fontScale="92500" lnSpcReduction="20000"/>
          </a:bodyPr>
          <a:lstStyle/>
          <a:p>
            <a:pPr marL="342900" lvl="0" indent="-342900">
              <a:lnSpc>
                <a:spcPct val="100000"/>
              </a:lnSpc>
              <a:spcBef>
                <a:spcPts val="600"/>
              </a:spcBef>
              <a:buClr>
                <a:schemeClr val="tx1"/>
              </a:buClr>
            </a:pPr>
            <a:r>
              <a:rPr lang="en-US" sz="2400" b="1" dirty="0"/>
              <a:t>A “data system” is NOT the same as a DSDS (Decision Support Data System)</a:t>
            </a:r>
          </a:p>
          <a:p>
            <a:pPr marL="800100" lvl="1" indent="-342900">
              <a:lnSpc>
                <a:spcPct val="100000"/>
              </a:lnSpc>
              <a:spcBef>
                <a:spcPts val="600"/>
              </a:spcBef>
              <a:spcAft>
                <a:spcPts val="1200"/>
              </a:spcAft>
              <a:buClr>
                <a:schemeClr val="tx1"/>
              </a:buClr>
            </a:pPr>
            <a:r>
              <a:rPr lang="en-US" sz="2000" dirty="0"/>
              <a:t>TEAMS are the vehicle by which data is used and communicated to inform ongoing implementation therefore:</a:t>
            </a:r>
            <a:endParaRPr lang="en-US" sz="2000" b="1" dirty="0"/>
          </a:p>
          <a:p>
            <a:pPr marL="342900" lvl="0" indent="-342900">
              <a:lnSpc>
                <a:spcPct val="100000"/>
              </a:lnSpc>
              <a:spcBef>
                <a:spcPts val="600"/>
              </a:spcBef>
              <a:buClr>
                <a:schemeClr val="tx1"/>
              </a:buClr>
            </a:pPr>
            <a:r>
              <a:rPr lang="en-US" sz="2400" b="1" dirty="0"/>
              <a:t>Get</a:t>
            </a:r>
            <a:r>
              <a:rPr lang="en-US" sz="2400" dirty="0"/>
              <a:t> </a:t>
            </a:r>
            <a:r>
              <a:rPr lang="en-US" sz="2400" b="1" dirty="0"/>
              <a:t>implementation data in front of teams ASAP </a:t>
            </a:r>
            <a:r>
              <a:rPr lang="en-US" sz="2400" dirty="0"/>
              <a:t>and </a:t>
            </a:r>
            <a:r>
              <a:rPr lang="en-US" sz="2400" b="1" dirty="0"/>
              <a:t>at </a:t>
            </a:r>
            <a:r>
              <a:rPr lang="en-US" sz="2400" b="1" i="1" dirty="0"/>
              <a:t>regular</a:t>
            </a:r>
            <a:r>
              <a:rPr lang="en-US" sz="2400" b="1" dirty="0"/>
              <a:t> intervals </a:t>
            </a:r>
            <a:r>
              <a:rPr lang="en-US" sz="2400" dirty="0"/>
              <a:t>to make the next right step</a:t>
            </a:r>
          </a:p>
          <a:p>
            <a:pPr marL="800100" lvl="1" indent="-342900">
              <a:lnSpc>
                <a:spcPct val="100000"/>
              </a:lnSpc>
              <a:spcBef>
                <a:spcPts val="600"/>
              </a:spcBef>
              <a:buClr>
                <a:schemeClr val="tx1"/>
              </a:buClr>
            </a:pPr>
            <a:r>
              <a:rPr lang="en-US" sz="2000" b="1" dirty="0"/>
              <a:t>Right info at right level </a:t>
            </a:r>
            <a:r>
              <a:rPr lang="en-US" sz="2000" dirty="0"/>
              <a:t>(closest to where decision can be made- avoid micromanagement)</a:t>
            </a:r>
          </a:p>
          <a:p>
            <a:pPr marL="800100" lvl="1" indent="-342900">
              <a:lnSpc>
                <a:spcPct val="100000"/>
              </a:lnSpc>
              <a:spcBef>
                <a:spcPts val="600"/>
              </a:spcBef>
              <a:spcAft>
                <a:spcPts val="1200"/>
              </a:spcAft>
              <a:buClr>
                <a:schemeClr val="tx1"/>
              </a:buClr>
            </a:pPr>
            <a:r>
              <a:rPr lang="en-US" sz="2000" b="1" dirty="0"/>
              <a:t>Right type of data at right time  </a:t>
            </a:r>
            <a:r>
              <a:rPr lang="en-US" sz="2000" dirty="0"/>
              <a:t>(e.g., by stage – exploration = needs assessment/hexagon, installation = training data, initial implementation = coaching data, full implementation = outcome data)</a:t>
            </a:r>
          </a:p>
          <a:p>
            <a:pPr marL="342900" lvl="0" indent="-342900">
              <a:lnSpc>
                <a:spcPct val="100000"/>
              </a:lnSpc>
              <a:spcBef>
                <a:spcPts val="600"/>
              </a:spcBef>
              <a:spcAft>
                <a:spcPts val="1200"/>
              </a:spcAft>
              <a:buClr>
                <a:schemeClr val="tx1"/>
              </a:buClr>
            </a:pPr>
            <a:r>
              <a:rPr lang="en-US" sz="2400" b="1" dirty="0"/>
              <a:t>Coach teams through the shift </a:t>
            </a:r>
            <a:r>
              <a:rPr lang="en-US" sz="1800" dirty="0"/>
              <a:t>– </a:t>
            </a:r>
            <a:r>
              <a:rPr lang="en-US" sz="1900" dirty="0"/>
              <a:t>from viewing data generation as “grant compliance” to teams “valuing and anticipating” implementation data for progress feedback </a:t>
            </a:r>
          </a:p>
          <a:p>
            <a:pPr marL="342900" lvl="0" indent="-342900">
              <a:lnSpc>
                <a:spcPct val="100000"/>
              </a:lnSpc>
              <a:spcBef>
                <a:spcPts val="600"/>
              </a:spcBef>
              <a:buClr>
                <a:schemeClr val="tx1"/>
              </a:buClr>
            </a:pPr>
            <a:r>
              <a:rPr lang="en-US" sz="2400" b="1" dirty="0"/>
              <a:t>When moving from Implementation to Scaling: Impact on teams</a:t>
            </a:r>
          </a:p>
          <a:p>
            <a:pPr lvl="1">
              <a:lnSpc>
                <a:spcPct val="100000"/>
              </a:lnSpc>
              <a:spcBef>
                <a:spcPts val="600"/>
              </a:spcBef>
              <a:buClr>
                <a:schemeClr val="tx1"/>
              </a:buClr>
            </a:pPr>
            <a:r>
              <a:rPr lang="en-US" sz="2100" dirty="0"/>
              <a:t>Manage role clarity on team- multiple hats – researcher, practitioner, purveyor </a:t>
            </a:r>
          </a:p>
          <a:p>
            <a:pPr lvl="1">
              <a:lnSpc>
                <a:spcPct val="100000"/>
              </a:lnSpc>
              <a:spcBef>
                <a:spcPts val="600"/>
              </a:spcBef>
              <a:buClr>
                <a:schemeClr val="tx1"/>
              </a:buClr>
            </a:pPr>
            <a:r>
              <a:rPr lang="en-US" sz="2100" dirty="0"/>
              <a:t>Anticipate shifting role of entire team</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8</a:t>
            </a:fld>
            <a:endParaRPr lang="en-US" dirty="0"/>
          </a:p>
        </p:txBody>
      </p:sp>
    </p:spTree>
    <p:extLst>
      <p:ext uri="{BB962C8B-B14F-4D97-AF65-F5344CB8AC3E}">
        <p14:creationId xmlns:p14="http://schemas.microsoft.com/office/powerpoint/2010/main" val="119807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SEA</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9</a:t>
            </a:fld>
            <a:endParaRPr lang="en-US" dirty="0"/>
          </a:p>
        </p:txBody>
      </p:sp>
      <p:sp>
        <p:nvSpPr>
          <p:cNvPr id="5" name="Content Placeholder 2">
            <a:extLst>
              <a:ext uri="{FF2B5EF4-FFF2-40B4-BE49-F238E27FC236}">
                <a16:creationId xmlns:a16="http://schemas.microsoft.com/office/drawing/2014/main" id="{BC0ECA8E-AECA-E04A-B2BB-40DFB7FA8897}"/>
              </a:ext>
            </a:extLst>
          </p:cNvPr>
          <p:cNvSpPr>
            <a:spLocks noGrp="1"/>
          </p:cNvSpPr>
          <p:nvPr>
            <p:ph idx="1"/>
          </p:nvPr>
        </p:nvSpPr>
        <p:spPr>
          <a:xfrm>
            <a:off x="838200" y="1887162"/>
            <a:ext cx="3337560" cy="4114800"/>
          </a:xfrm>
          <a:noFill/>
          <a:ln w="38100">
            <a:solidFill>
              <a:srgbClr val="4472C5"/>
            </a:solidFill>
          </a:ln>
          <a:effectLst/>
        </p:spPr>
        <p:txBody>
          <a:bodyPr anchor="ctr">
            <a:normAutofit/>
          </a:bodyPr>
          <a:lstStyle/>
          <a:p>
            <a:pPr marL="0" indent="0" algn="ctr">
              <a:lnSpc>
                <a:spcPct val="100000"/>
              </a:lnSpc>
              <a:buNone/>
            </a:pPr>
            <a:r>
              <a:rPr lang="en-US" sz="2600" b="1" dirty="0">
                <a:solidFill>
                  <a:srgbClr val="051829"/>
                </a:solidFill>
                <a:cs typeface="Arial" panose="020B0604020202020204" pitchFamily="34" charset="0"/>
              </a:rPr>
              <a:t>Data collected demonstrate an incongruence between Executive Leadership and the Leadership Team regarding the development of overall systemic infrastructure.</a:t>
            </a:r>
          </a:p>
        </p:txBody>
      </p:sp>
      <p:sp>
        <p:nvSpPr>
          <p:cNvPr id="6" name="Content Placeholder 2">
            <a:extLst>
              <a:ext uri="{FF2B5EF4-FFF2-40B4-BE49-F238E27FC236}">
                <a16:creationId xmlns:a16="http://schemas.microsoft.com/office/drawing/2014/main" id="{85D397FC-E00C-274B-A658-566D9910E5DE}"/>
              </a:ext>
            </a:extLst>
          </p:cNvPr>
          <p:cNvSpPr txBox="1">
            <a:spLocks/>
          </p:cNvSpPr>
          <p:nvPr/>
        </p:nvSpPr>
        <p:spPr>
          <a:xfrm>
            <a:off x="4427220" y="1887162"/>
            <a:ext cx="3337560" cy="4114800"/>
          </a:xfrm>
          <a:prstGeom prst="rect">
            <a:avLst/>
          </a:prstGeom>
          <a:noFill/>
          <a:ln w="38100">
            <a:solidFill>
              <a:srgbClr val="4472C5"/>
            </a:solidFill>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600" b="1" dirty="0">
                <a:solidFill>
                  <a:srgbClr val="051829"/>
                </a:solidFill>
                <a:cs typeface="Arial" panose="020B0604020202020204" pitchFamily="34" charset="0"/>
              </a:rPr>
              <a:t>The Executive Leadership rates the MDE consistently higher across most domains of systemic infrastructure. </a:t>
            </a:r>
          </a:p>
        </p:txBody>
      </p:sp>
      <p:sp>
        <p:nvSpPr>
          <p:cNvPr id="7" name="Content Placeholder 2">
            <a:extLst>
              <a:ext uri="{FF2B5EF4-FFF2-40B4-BE49-F238E27FC236}">
                <a16:creationId xmlns:a16="http://schemas.microsoft.com/office/drawing/2014/main" id="{F404E4D2-B158-DF45-A607-7C729A31B9DC}"/>
              </a:ext>
            </a:extLst>
          </p:cNvPr>
          <p:cNvSpPr txBox="1">
            <a:spLocks/>
          </p:cNvSpPr>
          <p:nvPr/>
        </p:nvSpPr>
        <p:spPr>
          <a:xfrm>
            <a:off x="8016240" y="1887162"/>
            <a:ext cx="3337560" cy="4114800"/>
          </a:xfrm>
          <a:prstGeom prst="rect">
            <a:avLst/>
          </a:prstGeom>
          <a:noFill/>
          <a:ln w="38100">
            <a:solidFill>
              <a:srgbClr val="4472C5"/>
            </a:solidFill>
          </a:ln>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600" b="1" dirty="0">
                <a:solidFill>
                  <a:srgbClr val="051829"/>
                </a:solidFill>
                <a:cs typeface="Arial" panose="020B0604020202020204" pitchFamily="34" charset="0"/>
              </a:rPr>
              <a:t>Overestimating progress can impede improvement efforts as the illusion of success is unlikely to produce action, thereby perpetuating a system which requires significant improvement. </a:t>
            </a:r>
          </a:p>
        </p:txBody>
      </p:sp>
      <p:sp>
        <p:nvSpPr>
          <p:cNvPr id="9" name="Rectangle 8">
            <a:extLst>
              <a:ext uri="{FF2B5EF4-FFF2-40B4-BE49-F238E27FC236}">
                <a16:creationId xmlns:a16="http://schemas.microsoft.com/office/drawing/2014/main" id="{7DAB5C77-83EA-AB41-8362-B963F1FD1D44}"/>
              </a:ext>
            </a:extLst>
          </p:cNvPr>
          <p:cNvSpPr/>
          <p:nvPr/>
        </p:nvSpPr>
        <p:spPr>
          <a:xfrm>
            <a:off x="8502731" y="448249"/>
            <a:ext cx="2766951" cy="1159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808AFF-DF00-DA44-B1BF-E6EB14EA75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04717" y="531375"/>
            <a:ext cx="2581839" cy="989814"/>
          </a:xfrm>
          <a:prstGeom prst="rect">
            <a:avLst/>
          </a:prstGeom>
        </p:spPr>
      </p:pic>
    </p:spTree>
    <p:extLst>
      <p:ext uri="{BB962C8B-B14F-4D97-AF65-F5344CB8AC3E}">
        <p14:creationId xmlns:p14="http://schemas.microsoft.com/office/powerpoint/2010/main" val="2209558989"/>
      </p:ext>
    </p:extLst>
  </p:cSld>
  <p:clrMapOvr>
    <a:masterClrMapping/>
  </p:clrMapOvr>
</p:sld>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955401A6404644B670A04F539ABA05" ma:contentTypeVersion="" ma:contentTypeDescription="Create a new document." ma:contentTypeScope="" ma:versionID="549a5998ebcff2d71e44cd49b301a24a">
  <xsd:schema xmlns:xsd="http://www.w3.org/2001/XMLSchema" xmlns:xs="http://www.w3.org/2001/XMLSchema" xmlns:p="http://schemas.microsoft.com/office/2006/metadata/properties" xmlns:ns2="a467933b-6cef-4043-9f5f-c4054e99b235" targetNamespace="http://schemas.microsoft.com/office/2006/metadata/properties" ma:root="true" ma:fieldsID="baf441fe4c768051e5ec46792a9d6b5f" ns2:_="">
    <xsd:import namespace="a467933b-6cef-4043-9f5f-c4054e99b2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7933b-6cef-4043-9f5f-c4054e99b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CC2F23-A7BC-4E8C-9999-4D23B9FEC545}">
  <ds:schemaRefs>
    <ds:schemaRef ds:uri="http://purl.org/dc/elements/1.1/"/>
    <ds:schemaRef ds:uri="http://schemas.microsoft.com/office/2006/metadata/properties"/>
    <ds:schemaRef ds:uri="http://schemas.microsoft.com/office/2006/documentManagement/types"/>
    <ds:schemaRef ds:uri="a467933b-6cef-4043-9f5f-c4054e99b235"/>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EAC1138-13EF-4DA1-9195-E3C7623C1F76}">
  <ds:schemaRefs>
    <ds:schemaRef ds:uri="http://schemas.microsoft.com/sharepoint/v3/contenttype/forms"/>
  </ds:schemaRefs>
</ds:datastoreItem>
</file>

<file path=customXml/itemProps3.xml><?xml version="1.0" encoding="utf-8"?>
<ds:datastoreItem xmlns:ds="http://schemas.openxmlformats.org/officeDocument/2006/customXml" ds:itemID="{9E4D6743-B32B-4CB3-87DC-B4E0498CD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67933b-6cef-4043-9f5f-c4054e99b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963</TotalTime>
  <Words>1533</Words>
  <Application>Microsoft Office PowerPoint</Application>
  <PresentationFormat>Widescreen</PresentationFormat>
  <Paragraphs>271</Paragraphs>
  <Slides>26</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MS PGothic</vt:lpstr>
      <vt:lpstr>MS PGothic</vt:lpstr>
      <vt:lpstr>Arial</vt:lpstr>
      <vt:lpstr>Arial Narrow</vt:lpstr>
      <vt:lpstr>Calibri</vt:lpstr>
      <vt:lpstr>Calibri Light</vt:lpstr>
      <vt:lpstr>Shonar Bangla</vt:lpstr>
      <vt:lpstr>Wingdings</vt:lpstr>
      <vt:lpstr>2017 Leadership Conference </vt:lpstr>
      <vt:lpstr>Office Theme</vt:lpstr>
      <vt:lpstr>Doers Speak: SEAs Share Lessons from Using Implementation Science</vt:lpstr>
      <vt:lpstr>OSEP Disclaimer </vt:lpstr>
      <vt:lpstr>Session Objectives</vt:lpstr>
      <vt:lpstr>SEA Overview</vt:lpstr>
      <vt:lpstr>Linking Teams &amp; Improvement Cycles</vt:lpstr>
      <vt:lpstr>MN: Linking Teams engaging in Improvement Cycles</vt:lpstr>
      <vt:lpstr>MN: Linked Implementation Teams with Data</vt:lpstr>
      <vt:lpstr>Strategies to Sustain: Implementation Teams</vt:lpstr>
      <vt:lpstr>SEA</vt:lpstr>
      <vt:lpstr>Capacity Assessments</vt:lpstr>
      <vt:lpstr>Using Data for Implementation </vt:lpstr>
      <vt:lpstr>Measuring the work and impact in Wisconsin      </vt:lpstr>
      <vt:lpstr>Responding to the data in Wisconsin</vt:lpstr>
      <vt:lpstr>Usable Innovations</vt:lpstr>
      <vt:lpstr>Innovation Selection Process</vt:lpstr>
      <vt:lpstr>Innovation Selection Process</vt:lpstr>
      <vt:lpstr>KY Mathematics Innovation Practice Profile</vt:lpstr>
      <vt:lpstr>Innovation Selection Process</vt:lpstr>
      <vt:lpstr>Menu of Supports for Low Performing Systems</vt:lpstr>
      <vt:lpstr>Colorado Department of Education</vt:lpstr>
      <vt:lpstr>New Service Development</vt:lpstr>
      <vt:lpstr>Principal Supervisor Initiative</vt:lpstr>
      <vt:lpstr>Principal Supervisor Network</vt:lpstr>
      <vt:lpstr>Summary &amp; Conclusions</vt:lpstr>
      <vt:lpstr>Contact Information</vt:lpstr>
      <vt:lpstr>OSEP Disclaimer </vt:lpstr>
    </vt:vector>
  </TitlesOfParts>
  <Manager/>
  <Company>American Institutes for Research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Kathan, Joseph</dc:creator>
  <cp:keywords/>
  <dc:description/>
  <cp:lastModifiedBy>Alavi, Keane</cp:lastModifiedBy>
  <cp:revision>142</cp:revision>
  <cp:lastPrinted>2017-06-16T19:13:57Z</cp:lastPrinted>
  <dcterms:created xsi:type="dcterms:W3CDTF">2017-05-11T18:26:07Z</dcterms:created>
  <dcterms:modified xsi:type="dcterms:W3CDTF">2019-07-12T15:45:55Z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0x010100F9955401A6404644B670A04F539ABA05</vt:lpwstr>
  </property>
</Properties>
</file>