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669" r:id="rId3"/>
    <p:sldMasterId id="2147483704" r:id="rId4"/>
    <p:sldMasterId id="2147483715" r:id="rId5"/>
    <p:sldMasterId id="2147483728" r:id="rId6"/>
    <p:sldMasterId id="2147483743" r:id="rId7"/>
    <p:sldMasterId id="2147483759" r:id="rId8"/>
  </p:sldMasterIdLst>
  <p:notesMasterIdLst>
    <p:notesMasterId r:id="rId87"/>
  </p:notesMasterIdLst>
  <p:handoutMasterIdLst>
    <p:handoutMasterId r:id="rId88"/>
  </p:handoutMasterIdLst>
  <p:sldIdLst>
    <p:sldId id="363" r:id="rId9"/>
    <p:sldId id="375" r:id="rId10"/>
    <p:sldId id="377" r:id="rId11"/>
    <p:sldId id="271" r:id="rId12"/>
    <p:sldId id="257" r:id="rId13"/>
    <p:sldId id="307" r:id="rId14"/>
    <p:sldId id="308" r:id="rId15"/>
    <p:sldId id="323" r:id="rId16"/>
    <p:sldId id="310" r:id="rId17"/>
    <p:sldId id="311" r:id="rId18"/>
    <p:sldId id="324" r:id="rId19"/>
    <p:sldId id="328" r:id="rId20"/>
    <p:sldId id="322" r:id="rId21"/>
    <p:sldId id="313" r:id="rId22"/>
    <p:sldId id="314" r:id="rId23"/>
    <p:sldId id="325" r:id="rId24"/>
    <p:sldId id="315" r:id="rId25"/>
    <p:sldId id="316" r:id="rId26"/>
    <p:sldId id="326" r:id="rId27"/>
    <p:sldId id="317" r:id="rId28"/>
    <p:sldId id="319" r:id="rId29"/>
    <p:sldId id="327" r:id="rId30"/>
    <p:sldId id="320" r:id="rId31"/>
    <p:sldId id="329" r:id="rId32"/>
    <p:sldId id="364" r:id="rId33"/>
    <p:sldId id="365" r:id="rId34"/>
    <p:sldId id="366" r:id="rId35"/>
    <p:sldId id="367" r:id="rId36"/>
    <p:sldId id="368" r:id="rId37"/>
    <p:sldId id="369" r:id="rId38"/>
    <p:sldId id="370" r:id="rId39"/>
    <p:sldId id="371" r:id="rId40"/>
    <p:sldId id="372" r:id="rId41"/>
    <p:sldId id="373" r:id="rId42"/>
    <p:sldId id="374" r:id="rId43"/>
    <p:sldId id="376" r:id="rId44"/>
    <p:sldId id="378" r:id="rId45"/>
    <p:sldId id="347" r:id="rId46"/>
    <p:sldId id="348" r:id="rId47"/>
    <p:sldId id="349" r:id="rId48"/>
    <p:sldId id="350" r:id="rId49"/>
    <p:sldId id="351" r:id="rId50"/>
    <p:sldId id="352" r:id="rId51"/>
    <p:sldId id="353" r:id="rId52"/>
    <p:sldId id="354" r:id="rId53"/>
    <p:sldId id="387" r:id="rId54"/>
    <p:sldId id="388" r:id="rId55"/>
    <p:sldId id="389" r:id="rId56"/>
    <p:sldId id="390" r:id="rId57"/>
    <p:sldId id="391" r:id="rId58"/>
    <p:sldId id="392" r:id="rId59"/>
    <p:sldId id="361" r:id="rId60"/>
    <p:sldId id="362"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79" r:id="rId79"/>
    <p:sldId id="380" r:id="rId80"/>
    <p:sldId id="382" r:id="rId81"/>
    <p:sldId id="383" r:id="rId82"/>
    <p:sldId id="384" r:id="rId83"/>
    <p:sldId id="385" r:id="rId84"/>
    <p:sldId id="386" r:id="rId85"/>
    <p:sldId id="381" r:id="rId8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E200B3B-393C-4881-B0AE-2FAB686272C8}">
          <p14:sldIdLst>
            <p14:sldId id="363"/>
          </p14:sldIdLst>
        </p14:section>
        <p14:section name="Video 1" id="{55F831BB-2CA5-44A1-9E77-E4E185B91108}">
          <p14:sldIdLst>
            <p14:sldId id="375"/>
            <p14:sldId id="377"/>
          </p14:sldIdLst>
        </p14:section>
        <p14:section name="CIPP" id="{AEBD5E09-5FB0-4ACE-A695-6BE428AA379D}">
          <p14:sldIdLst>
            <p14:sldId id="271"/>
            <p14:sldId id="257"/>
            <p14:sldId id="307"/>
            <p14:sldId id="308"/>
            <p14:sldId id="323"/>
            <p14:sldId id="310"/>
            <p14:sldId id="311"/>
            <p14:sldId id="324"/>
            <p14:sldId id="328"/>
            <p14:sldId id="322"/>
            <p14:sldId id="313"/>
            <p14:sldId id="314"/>
            <p14:sldId id="325"/>
            <p14:sldId id="315"/>
            <p14:sldId id="316"/>
            <p14:sldId id="326"/>
            <p14:sldId id="317"/>
            <p14:sldId id="319"/>
            <p14:sldId id="327"/>
            <p14:sldId id="320"/>
            <p14:sldId id="329"/>
          </p14:sldIdLst>
        </p14:section>
        <p14:section name="Clement Coulston" id="{9A30D2B8-C9C8-4EAD-BA77-C1E36C1B39D0}">
          <p14:sldIdLst>
            <p14:sldId id="364"/>
            <p14:sldId id="365"/>
            <p14:sldId id="366"/>
            <p14:sldId id="367"/>
            <p14:sldId id="368"/>
            <p14:sldId id="369"/>
            <p14:sldId id="370"/>
            <p14:sldId id="371"/>
            <p14:sldId id="372"/>
            <p14:sldId id="373"/>
            <p14:sldId id="374"/>
          </p14:sldIdLst>
        </p14:section>
        <p14:section name="Video 2" id="{DB843E37-2F3F-411F-80F0-12575DAA607C}">
          <p14:sldIdLst>
            <p14:sldId id="376"/>
            <p14:sldId id="378"/>
          </p14:sldIdLst>
        </p14:section>
        <p14:section name="DASY" id="{57C85648-5F7D-4193-8C69-C7DE87EE8914}">
          <p14:sldIdLst>
            <p14:sldId id="347"/>
            <p14:sldId id="348"/>
            <p14:sldId id="349"/>
            <p14:sldId id="350"/>
            <p14:sldId id="351"/>
            <p14:sldId id="352"/>
            <p14:sldId id="353"/>
            <p14:sldId id="354"/>
            <p14:sldId id="387"/>
            <p14:sldId id="388"/>
            <p14:sldId id="389"/>
            <p14:sldId id="390"/>
            <p14:sldId id="391"/>
            <p14:sldId id="392"/>
            <p14:sldId id="361"/>
            <p14:sldId id="362"/>
          </p14:sldIdLst>
        </p14:section>
        <p14:section name="Jane West" id="{9D733872-F398-44D4-928C-F49231298374}">
          <p14:sldIdLst>
            <p14:sldId id="330"/>
            <p14:sldId id="331"/>
            <p14:sldId id="332"/>
            <p14:sldId id="333"/>
            <p14:sldId id="334"/>
            <p14:sldId id="335"/>
            <p14:sldId id="336"/>
            <p14:sldId id="337"/>
            <p14:sldId id="338"/>
            <p14:sldId id="339"/>
            <p14:sldId id="340"/>
            <p14:sldId id="341"/>
            <p14:sldId id="342"/>
            <p14:sldId id="343"/>
            <p14:sldId id="344"/>
            <p14:sldId id="345"/>
            <p14:sldId id="346"/>
          </p14:sldIdLst>
        </p14:section>
        <p14:section name="Video 3" id="{8AE539F2-195A-4E2B-AEBF-E823E48E88CE}">
          <p14:sldIdLst>
            <p14:sldId id="379"/>
            <p14:sldId id="380"/>
          </p14:sldIdLst>
        </p14:section>
        <p14:section name="Reflections" id="{8001C51C-C268-4C6F-9403-48703753BCE9}">
          <p14:sldIdLst>
            <p14:sldId id="382"/>
            <p14:sldId id="383"/>
            <p14:sldId id="384"/>
            <p14:sldId id="385"/>
            <p14:sldId id="386"/>
          </p14:sldIdLst>
        </p14:section>
        <p14:section name="Q &amp; A" id="{4EA911CD-81D8-4B2E-BB97-76140CE83E18}">
          <p14:sldIdLst>
            <p14:sldId id="381"/>
          </p14:sldIdLst>
        </p14:section>
      </p14:sectionLst>
    </p:ext>
    <p:ext uri="{EFAFB233-063F-42B5-8137-9DF3F51BA10A}">
      <p15:sldGuideLst xmlns:p15="http://schemas.microsoft.com/office/powerpoint/2012/main">
        <p15:guide id="1" orient="horz" pos="4171">
          <p15:clr>
            <a:srgbClr val="A4A3A4"/>
          </p15:clr>
        </p15:guide>
        <p15:guide id="2" pos="4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Lammert" initials="JL" lastIdx="21" clrIdx="0">
    <p:extLst/>
  </p:cmAuthor>
  <p:cmAuthor id="2" name="Hadley Moore" initials="HM" lastIdx="8" clrIdx="1">
    <p:extLst/>
  </p:cmAuthor>
  <p:cmAuthor id="3" name="Denise Mauzy" initials="DM" lastIdx="23" clrIdx="2">
    <p:extLst>
      <p:ext uri="{19B8F6BF-5375-455C-9EA6-DF929625EA0E}">
        <p15:presenceInfo xmlns:p15="http://schemas.microsoft.com/office/powerpoint/2012/main" userId="S-1-5-21-743065462-1699572115-250757269-8809" providerId="AD"/>
      </p:ext>
    </p:extLst>
  </p:cmAuthor>
  <p:cmAuthor id="4" name="Kathleen Hebbeler" initials="KH" lastIdx="2" clrIdx="3">
    <p:extLst>
      <p:ext uri="{19B8F6BF-5375-455C-9EA6-DF929625EA0E}">
        <p15:presenceInfo xmlns:p15="http://schemas.microsoft.com/office/powerpoint/2012/main" userId="S-1-5-21-2932978993-3585310298-3799243833-47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7A0000"/>
    <a:srgbClr val="0A9466"/>
    <a:srgbClr val="1D649D"/>
    <a:srgbClr val="3172A9"/>
    <a:srgbClr val="98F2C7"/>
    <a:srgbClr val="19CD77"/>
    <a:srgbClr val="16B268"/>
    <a:srgbClr val="4589BC"/>
    <a:srgbClr val="0CB8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1" autoAdjust="0"/>
    <p:restoredTop sz="77437" autoAdjust="0"/>
  </p:normalViewPr>
  <p:slideViewPr>
    <p:cSldViewPr snapToGrid="0" snapToObjects="1" showGuides="1">
      <p:cViewPr varScale="1">
        <p:scale>
          <a:sx n="54" d="100"/>
          <a:sy n="54" d="100"/>
        </p:scale>
        <p:origin x="864" y="60"/>
      </p:cViewPr>
      <p:guideLst>
        <p:guide orient="horz" pos="4171"/>
        <p:guide pos="49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wdc.sri.com\Groups\ORG653\Users\KBelodoff\DaSy\Linking%20Cohort%20Meeting\North%20Carolina\Copy%20of%20Combined%20C619%20COS%20Data%202012-201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wdc.sri.com\Groups\ORG653\Users\KBelodoff\DaSy\Linking%20Cohort%20Meeting\North%20Carolina\Copy%20of%20Combined%20C619%20COS%20Data%202012-201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erver-wdc.sri.com\Groups\ORG653\Users\KBelodoff\DaSy\Linking%20Cohort%20Meeting\North%20Carolina\Copy%20of%20Combined%20C619%20COS%20Data%202012-201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Child Outcomes Data, 2012-2014</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112383679312814E-2"/>
          <c:y val="0.18094647797403704"/>
          <c:w val="0.91488761632068716"/>
          <c:h val="0.77806643257430663"/>
        </c:manualLayout>
      </c:layout>
      <c:lineChart>
        <c:grouping val="standard"/>
        <c:varyColors val="0"/>
        <c:ser>
          <c:idx val="0"/>
          <c:order val="0"/>
          <c:tx>
            <c:strRef>
              <c:f>Sheet1!$A$17</c:f>
              <c:strCache>
                <c:ptCount val="1"/>
                <c:pt idx="0">
                  <c:v>A - SS1 - C</c:v>
                </c:pt>
              </c:strCache>
            </c:strRef>
          </c:tx>
          <c:spPr>
            <a:ln w="28575" cap="rnd">
              <a:solidFill>
                <a:schemeClr val="accent1"/>
              </a:solidFill>
              <a:round/>
            </a:ln>
            <a:effectLst/>
          </c:spPr>
          <c:marker>
            <c:symbol val="none"/>
          </c:marker>
          <c:cat>
            <c:numRef>
              <c:f>Sheet1!$B$16:$D$16</c:f>
              <c:numCache>
                <c:formatCode>General</c:formatCode>
                <c:ptCount val="3"/>
                <c:pt idx="0">
                  <c:v>2012</c:v>
                </c:pt>
                <c:pt idx="1">
                  <c:v>2013</c:v>
                </c:pt>
                <c:pt idx="2">
                  <c:v>2014</c:v>
                </c:pt>
              </c:numCache>
            </c:numRef>
          </c:cat>
          <c:val>
            <c:numRef>
              <c:f>Sheet1!$B$17:$D$17</c:f>
              <c:numCache>
                <c:formatCode>General</c:formatCode>
                <c:ptCount val="3"/>
                <c:pt idx="0">
                  <c:v>71.900000000000006</c:v>
                </c:pt>
                <c:pt idx="1">
                  <c:v>73.13</c:v>
                </c:pt>
                <c:pt idx="2">
                  <c:v>70.739999999999995</c:v>
                </c:pt>
              </c:numCache>
            </c:numRef>
          </c:val>
          <c:smooth val="0"/>
          <c:extLst xmlns:c16r2="http://schemas.microsoft.com/office/drawing/2015/06/chart">
            <c:ext xmlns:c16="http://schemas.microsoft.com/office/drawing/2014/chart" uri="{C3380CC4-5D6E-409C-BE32-E72D297353CC}">
              <c16:uniqueId val="{00000000-3036-42DC-95FB-B8A0DD96AAE8}"/>
            </c:ext>
          </c:extLst>
        </c:ser>
        <c:ser>
          <c:idx val="1"/>
          <c:order val="1"/>
          <c:tx>
            <c:strRef>
              <c:f>Sheet1!$A$18</c:f>
              <c:strCache>
                <c:ptCount val="1"/>
                <c:pt idx="0">
                  <c:v>A - SS1 - 619</c:v>
                </c:pt>
              </c:strCache>
            </c:strRef>
          </c:tx>
          <c:spPr>
            <a:ln w="28575" cap="rnd">
              <a:solidFill>
                <a:schemeClr val="accent2"/>
              </a:solidFill>
              <a:round/>
            </a:ln>
            <a:effectLst/>
          </c:spPr>
          <c:marker>
            <c:symbol val="none"/>
          </c:marker>
          <c:cat>
            <c:numRef>
              <c:f>Sheet1!$B$16:$D$16</c:f>
              <c:numCache>
                <c:formatCode>General</c:formatCode>
                <c:ptCount val="3"/>
                <c:pt idx="0">
                  <c:v>2012</c:v>
                </c:pt>
                <c:pt idx="1">
                  <c:v>2013</c:v>
                </c:pt>
                <c:pt idx="2">
                  <c:v>2014</c:v>
                </c:pt>
              </c:numCache>
            </c:numRef>
          </c:cat>
          <c:val>
            <c:numRef>
              <c:f>Sheet1!$B$18:$D$18</c:f>
              <c:numCache>
                <c:formatCode>General</c:formatCode>
                <c:ptCount val="3"/>
                <c:pt idx="0">
                  <c:v>82.3</c:v>
                </c:pt>
                <c:pt idx="1">
                  <c:v>82.34</c:v>
                </c:pt>
                <c:pt idx="2">
                  <c:v>84.8</c:v>
                </c:pt>
              </c:numCache>
            </c:numRef>
          </c:val>
          <c:smooth val="0"/>
          <c:extLst xmlns:c16r2="http://schemas.microsoft.com/office/drawing/2015/06/chart">
            <c:ext xmlns:c16="http://schemas.microsoft.com/office/drawing/2014/chart" uri="{C3380CC4-5D6E-409C-BE32-E72D297353CC}">
              <c16:uniqueId val="{00000001-3036-42DC-95FB-B8A0DD96AAE8}"/>
            </c:ext>
          </c:extLst>
        </c:ser>
        <c:ser>
          <c:idx val="2"/>
          <c:order val="2"/>
          <c:tx>
            <c:strRef>
              <c:f>Sheet1!$A$19</c:f>
              <c:strCache>
                <c:ptCount val="1"/>
                <c:pt idx="0">
                  <c:v>A - SS2 - C</c:v>
                </c:pt>
              </c:strCache>
            </c:strRef>
          </c:tx>
          <c:spPr>
            <a:ln w="28575" cap="rnd">
              <a:solidFill>
                <a:schemeClr val="accent3"/>
              </a:solidFill>
              <a:round/>
            </a:ln>
            <a:effectLst/>
          </c:spPr>
          <c:marker>
            <c:symbol val="none"/>
          </c:marker>
          <c:cat>
            <c:numRef>
              <c:f>Sheet1!$B$16:$D$16</c:f>
              <c:numCache>
                <c:formatCode>General</c:formatCode>
                <c:ptCount val="3"/>
                <c:pt idx="0">
                  <c:v>2012</c:v>
                </c:pt>
                <c:pt idx="1">
                  <c:v>2013</c:v>
                </c:pt>
                <c:pt idx="2">
                  <c:v>2014</c:v>
                </c:pt>
              </c:numCache>
            </c:numRef>
          </c:cat>
          <c:val>
            <c:numRef>
              <c:f>Sheet1!$B$19:$D$19</c:f>
              <c:numCache>
                <c:formatCode>General</c:formatCode>
                <c:ptCount val="3"/>
                <c:pt idx="0">
                  <c:v>62</c:v>
                </c:pt>
                <c:pt idx="1">
                  <c:v>62.59</c:v>
                </c:pt>
                <c:pt idx="2">
                  <c:v>58.75</c:v>
                </c:pt>
              </c:numCache>
            </c:numRef>
          </c:val>
          <c:smooth val="0"/>
          <c:extLst xmlns:c16r2="http://schemas.microsoft.com/office/drawing/2015/06/chart">
            <c:ext xmlns:c16="http://schemas.microsoft.com/office/drawing/2014/chart" uri="{C3380CC4-5D6E-409C-BE32-E72D297353CC}">
              <c16:uniqueId val="{00000002-3036-42DC-95FB-B8A0DD96AAE8}"/>
            </c:ext>
          </c:extLst>
        </c:ser>
        <c:ser>
          <c:idx val="3"/>
          <c:order val="3"/>
          <c:tx>
            <c:strRef>
              <c:f>Sheet1!$A$20</c:f>
              <c:strCache>
                <c:ptCount val="1"/>
                <c:pt idx="0">
                  <c:v>A - SS2 - 619</c:v>
                </c:pt>
              </c:strCache>
            </c:strRef>
          </c:tx>
          <c:spPr>
            <a:ln w="28575" cap="rnd">
              <a:solidFill>
                <a:schemeClr val="accent4"/>
              </a:solidFill>
              <a:round/>
            </a:ln>
            <a:effectLst/>
          </c:spPr>
          <c:marker>
            <c:symbol val="none"/>
          </c:marker>
          <c:cat>
            <c:numRef>
              <c:f>Sheet1!$B$16:$D$16</c:f>
              <c:numCache>
                <c:formatCode>General</c:formatCode>
                <c:ptCount val="3"/>
                <c:pt idx="0">
                  <c:v>2012</c:v>
                </c:pt>
                <c:pt idx="1">
                  <c:v>2013</c:v>
                </c:pt>
                <c:pt idx="2">
                  <c:v>2014</c:v>
                </c:pt>
              </c:numCache>
            </c:numRef>
          </c:cat>
          <c:val>
            <c:numRef>
              <c:f>Sheet1!$B$20:$D$20</c:f>
              <c:numCache>
                <c:formatCode>General</c:formatCode>
                <c:ptCount val="3"/>
                <c:pt idx="0">
                  <c:v>39.1</c:v>
                </c:pt>
                <c:pt idx="1">
                  <c:v>35.08</c:v>
                </c:pt>
                <c:pt idx="2">
                  <c:v>36.71</c:v>
                </c:pt>
              </c:numCache>
            </c:numRef>
          </c:val>
          <c:smooth val="0"/>
          <c:extLst xmlns:c16r2="http://schemas.microsoft.com/office/drawing/2015/06/chart">
            <c:ext xmlns:c16="http://schemas.microsoft.com/office/drawing/2014/chart" uri="{C3380CC4-5D6E-409C-BE32-E72D297353CC}">
              <c16:uniqueId val="{00000003-3036-42DC-95FB-B8A0DD96AAE8}"/>
            </c:ext>
          </c:extLst>
        </c:ser>
        <c:ser>
          <c:idx val="4"/>
          <c:order val="4"/>
          <c:tx>
            <c:strRef>
              <c:f>Sheet1!$A$21</c:f>
              <c:strCache>
                <c:ptCount val="1"/>
                <c:pt idx="0">
                  <c:v>B - SS1 - C</c:v>
                </c:pt>
              </c:strCache>
            </c:strRef>
          </c:tx>
          <c:spPr>
            <a:ln w="28575" cap="rnd">
              <a:solidFill>
                <a:schemeClr val="accent5"/>
              </a:solidFill>
              <a:round/>
            </a:ln>
            <a:effectLst/>
          </c:spPr>
          <c:marker>
            <c:symbol val="none"/>
          </c:marker>
          <c:cat>
            <c:numRef>
              <c:f>Sheet1!$B$16:$D$16</c:f>
              <c:numCache>
                <c:formatCode>General</c:formatCode>
                <c:ptCount val="3"/>
                <c:pt idx="0">
                  <c:v>2012</c:v>
                </c:pt>
                <c:pt idx="1">
                  <c:v>2013</c:v>
                </c:pt>
                <c:pt idx="2">
                  <c:v>2014</c:v>
                </c:pt>
              </c:numCache>
            </c:numRef>
          </c:cat>
          <c:val>
            <c:numRef>
              <c:f>Sheet1!$B$21:$D$21</c:f>
              <c:numCache>
                <c:formatCode>General</c:formatCode>
                <c:ptCount val="3"/>
                <c:pt idx="0">
                  <c:v>79</c:v>
                </c:pt>
                <c:pt idx="1">
                  <c:v>78.8</c:v>
                </c:pt>
                <c:pt idx="2">
                  <c:v>76.88</c:v>
                </c:pt>
              </c:numCache>
            </c:numRef>
          </c:val>
          <c:smooth val="0"/>
          <c:extLst xmlns:c16r2="http://schemas.microsoft.com/office/drawing/2015/06/chart">
            <c:ext xmlns:c16="http://schemas.microsoft.com/office/drawing/2014/chart" uri="{C3380CC4-5D6E-409C-BE32-E72D297353CC}">
              <c16:uniqueId val="{00000004-3036-42DC-95FB-B8A0DD96AAE8}"/>
            </c:ext>
          </c:extLst>
        </c:ser>
        <c:ser>
          <c:idx val="5"/>
          <c:order val="5"/>
          <c:tx>
            <c:strRef>
              <c:f>Sheet1!$A$22</c:f>
              <c:strCache>
                <c:ptCount val="1"/>
                <c:pt idx="0">
                  <c:v>B - SS1 - 619</c:v>
                </c:pt>
              </c:strCache>
            </c:strRef>
          </c:tx>
          <c:spPr>
            <a:ln w="28575" cap="rnd">
              <a:solidFill>
                <a:schemeClr val="accent6"/>
              </a:solidFill>
              <a:round/>
            </a:ln>
            <a:effectLst/>
          </c:spPr>
          <c:marker>
            <c:symbol val="none"/>
          </c:marker>
          <c:cat>
            <c:numRef>
              <c:f>Sheet1!$B$16:$D$16</c:f>
              <c:numCache>
                <c:formatCode>General</c:formatCode>
                <c:ptCount val="3"/>
                <c:pt idx="0">
                  <c:v>2012</c:v>
                </c:pt>
                <c:pt idx="1">
                  <c:v>2013</c:v>
                </c:pt>
                <c:pt idx="2">
                  <c:v>2014</c:v>
                </c:pt>
              </c:numCache>
            </c:numRef>
          </c:cat>
          <c:val>
            <c:numRef>
              <c:f>Sheet1!$B$22:$D$22</c:f>
              <c:numCache>
                <c:formatCode>General</c:formatCode>
                <c:ptCount val="3"/>
                <c:pt idx="0">
                  <c:v>81.3</c:v>
                </c:pt>
                <c:pt idx="1">
                  <c:v>82.52</c:v>
                </c:pt>
                <c:pt idx="2">
                  <c:v>83.17</c:v>
                </c:pt>
              </c:numCache>
            </c:numRef>
          </c:val>
          <c:smooth val="0"/>
          <c:extLst xmlns:c16r2="http://schemas.microsoft.com/office/drawing/2015/06/chart">
            <c:ext xmlns:c16="http://schemas.microsoft.com/office/drawing/2014/chart" uri="{C3380CC4-5D6E-409C-BE32-E72D297353CC}">
              <c16:uniqueId val="{00000005-3036-42DC-95FB-B8A0DD96AAE8}"/>
            </c:ext>
          </c:extLst>
        </c:ser>
        <c:ser>
          <c:idx val="6"/>
          <c:order val="6"/>
          <c:tx>
            <c:strRef>
              <c:f>Sheet1!$A$23</c:f>
              <c:strCache>
                <c:ptCount val="1"/>
                <c:pt idx="0">
                  <c:v>B - SS2 - C</c:v>
                </c:pt>
              </c:strCache>
            </c:strRef>
          </c:tx>
          <c:spPr>
            <a:ln w="28575" cap="rnd">
              <a:solidFill>
                <a:schemeClr val="accent1">
                  <a:lumMod val="60000"/>
                </a:schemeClr>
              </a:solidFill>
              <a:round/>
            </a:ln>
            <a:effectLst/>
          </c:spPr>
          <c:marker>
            <c:symbol val="none"/>
          </c:marker>
          <c:cat>
            <c:numRef>
              <c:f>Sheet1!$B$16:$D$16</c:f>
              <c:numCache>
                <c:formatCode>General</c:formatCode>
                <c:ptCount val="3"/>
                <c:pt idx="0">
                  <c:v>2012</c:v>
                </c:pt>
                <c:pt idx="1">
                  <c:v>2013</c:v>
                </c:pt>
                <c:pt idx="2">
                  <c:v>2014</c:v>
                </c:pt>
              </c:numCache>
            </c:numRef>
          </c:cat>
          <c:val>
            <c:numRef>
              <c:f>Sheet1!$B$23:$D$23</c:f>
              <c:numCache>
                <c:formatCode>General</c:formatCode>
                <c:ptCount val="3"/>
                <c:pt idx="0">
                  <c:v>53.3</c:v>
                </c:pt>
                <c:pt idx="1">
                  <c:v>53.79</c:v>
                </c:pt>
                <c:pt idx="2">
                  <c:v>51.92</c:v>
                </c:pt>
              </c:numCache>
            </c:numRef>
          </c:val>
          <c:smooth val="0"/>
          <c:extLst xmlns:c16r2="http://schemas.microsoft.com/office/drawing/2015/06/chart">
            <c:ext xmlns:c16="http://schemas.microsoft.com/office/drawing/2014/chart" uri="{C3380CC4-5D6E-409C-BE32-E72D297353CC}">
              <c16:uniqueId val="{00000006-3036-42DC-95FB-B8A0DD96AAE8}"/>
            </c:ext>
          </c:extLst>
        </c:ser>
        <c:ser>
          <c:idx val="7"/>
          <c:order val="7"/>
          <c:tx>
            <c:strRef>
              <c:f>Sheet1!$A$24</c:f>
              <c:strCache>
                <c:ptCount val="1"/>
                <c:pt idx="0">
                  <c:v>B - SS2 - 619</c:v>
                </c:pt>
              </c:strCache>
            </c:strRef>
          </c:tx>
          <c:spPr>
            <a:ln w="28575" cap="rnd">
              <a:solidFill>
                <a:schemeClr val="accent2">
                  <a:lumMod val="60000"/>
                </a:schemeClr>
              </a:solidFill>
              <a:round/>
            </a:ln>
            <a:effectLst/>
          </c:spPr>
          <c:marker>
            <c:symbol val="none"/>
          </c:marker>
          <c:cat>
            <c:numRef>
              <c:f>Sheet1!$B$16:$D$16</c:f>
              <c:numCache>
                <c:formatCode>General</c:formatCode>
                <c:ptCount val="3"/>
                <c:pt idx="0">
                  <c:v>2012</c:v>
                </c:pt>
                <c:pt idx="1">
                  <c:v>2013</c:v>
                </c:pt>
                <c:pt idx="2">
                  <c:v>2014</c:v>
                </c:pt>
              </c:numCache>
            </c:numRef>
          </c:cat>
          <c:val>
            <c:numRef>
              <c:f>Sheet1!$B$24:$D$24</c:f>
              <c:numCache>
                <c:formatCode>General</c:formatCode>
                <c:ptCount val="3"/>
                <c:pt idx="0">
                  <c:v>37.6</c:v>
                </c:pt>
                <c:pt idx="1">
                  <c:v>34.24</c:v>
                </c:pt>
                <c:pt idx="2">
                  <c:v>35.049999999999997</c:v>
                </c:pt>
              </c:numCache>
            </c:numRef>
          </c:val>
          <c:smooth val="0"/>
          <c:extLst xmlns:c16r2="http://schemas.microsoft.com/office/drawing/2015/06/chart">
            <c:ext xmlns:c16="http://schemas.microsoft.com/office/drawing/2014/chart" uri="{C3380CC4-5D6E-409C-BE32-E72D297353CC}">
              <c16:uniqueId val="{00000007-3036-42DC-95FB-B8A0DD96AAE8}"/>
            </c:ext>
          </c:extLst>
        </c:ser>
        <c:ser>
          <c:idx val="8"/>
          <c:order val="8"/>
          <c:tx>
            <c:strRef>
              <c:f>Sheet1!$A$25</c:f>
              <c:strCache>
                <c:ptCount val="1"/>
                <c:pt idx="0">
                  <c:v>C - SS1 - C</c:v>
                </c:pt>
              </c:strCache>
            </c:strRef>
          </c:tx>
          <c:spPr>
            <a:ln w="28575" cap="rnd">
              <a:solidFill>
                <a:schemeClr val="accent3">
                  <a:lumMod val="60000"/>
                </a:schemeClr>
              </a:solidFill>
              <a:round/>
            </a:ln>
            <a:effectLst/>
          </c:spPr>
          <c:marker>
            <c:symbol val="none"/>
          </c:marker>
          <c:cat>
            <c:numRef>
              <c:f>Sheet1!$B$16:$D$16</c:f>
              <c:numCache>
                <c:formatCode>General</c:formatCode>
                <c:ptCount val="3"/>
                <c:pt idx="0">
                  <c:v>2012</c:v>
                </c:pt>
                <c:pt idx="1">
                  <c:v>2013</c:v>
                </c:pt>
                <c:pt idx="2">
                  <c:v>2014</c:v>
                </c:pt>
              </c:numCache>
            </c:numRef>
          </c:cat>
          <c:val>
            <c:numRef>
              <c:f>Sheet1!$B$25:$D$25</c:f>
              <c:numCache>
                <c:formatCode>General</c:formatCode>
                <c:ptCount val="3"/>
                <c:pt idx="0">
                  <c:v>78.3</c:v>
                </c:pt>
                <c:pt idx="1">
                  <c:v>78.94</c:v>
                </c:pt>
                <c:pt idx="2">
                  <c:v>77.14</c:v>
                </c:pt>
              </c:numCache>
            </c:numRef>
          </c:val>
          <c:smooth val="0"/>
          <c:extLst xmlns:c16r2="http://schemas.microsoft.com/office/drawing/2015/06/chart">
            <c:ext xmlns:c16="http://schemas.microsoft.com/office/drawing/2014/chart" uri="{C3380CC4-5D6E-409C-BE32-E72D297353CC}">
              <c16:uniqueId val="{00000008-3036-42DC-95FB-B8A0DD96AAE8}"/>
            </c:ext>
          </c:extLst>
        </c:ser>
        <c:ser>
          <c:idx val="9"/>
          <c:order val="9"/>
          <c:tx>
            <c:strRef>
              <c:f>Sheet1!$A$26</c:f>
              <c:strCache>
                <c:ptCount val="1"/>
                <c:pt idx="0">
                  <c:v>C - SS1 - 619</c:v>
                </c:pt>
              </c:strCache>
            </c:strRef>
          </c:tx>
          <c:spPr>
            <a:ln w="28575" cap="rnd">
              <a:solidFill>
                <a:schemeClr val="accent4">
                  <a:lumMod val="60000"/>
                </a:schemeClr>
              </a:solidFill>
              <a:round/>
            </a:ln>
            <a:effectLst/>
          </c:spPr>
          <c:marker>
            <c:symbol val="none"/>
          </c:marker>
          <c:cat>
            <c:numRef>
              <c:f>Sheet1!$B$16:$D$16</c:f>
              <c:numCache>
                <c:formatCode>General</c:formatCode>
                <c:ptCount val="3"/>
                <c:pt idx="0">
                  <c:v>2012</c:v>
                </c:pt>
                <c:pt idx="1">
                  <c:v>2013</c:v>
                </c:pt>
                <c:pt idx="2">
                  <c:v>2014</c:v>
                </c:pt>
              </c:numCache>
            </c:numRef>
          </c:cat>
          <c:val>
            <c:numRef>
              <c:f>Sheet1!$B$26:$D$26</c:f>
              <c:numCache>
                <c:formatCode>General</c:formatCode>
                <c:ptCount val="3"/>
                <c:pt idx="0">
                  <c:v>81.3</c:v>
                </c:pt>
                <c:pt idx="1">
                  <c:v>81.81</c:v>
                </c:pt>
                <c:pt idx="2">
                  <c:v>84.07</c:v>
                </c:pt>
              </c:numCache>
            </c:numRef>
          </c:val>
          <c:smooth val="0"/>
          <c:extLst xmlns:c16r2="http://schemas.microsoft.com/office/drawing/2015/06/chart">
            <c:ext xmlns:c16="http://schemas.microsoft.com/office/drawing/2014/chart" uri="{C3380CC4-5D6E-409C-BE32-E72D297353CC}">
              <c16:uniqueId val="{00000009-3036-42DC-95FB-B8A0DD96AAE8}"/>
            </c:ext>
          </c:extLst>
        </c:ser>
        <c:ser>
          <c:idx val="10"/>
          <c:order val="10"/>
          <c:tx>
            <c:strRef>
              <c:f>Sheet1!$A$27</c:f>
              <c:strCache>
                <c:ptCount val="1"/>
                <c:pt idx="0">
                  <c:v>C - SS2 - C</c:v>
                </c:pt>
              </c:strCache>
            </c:strRef>
          </c:tx>
          <c:spPr>
            <a:ln w="28575" cap="rnd">
              <a:solidFill>
                <a:schemeClr val="accent5">
                  <a:lumMod val="60000"/>
                </a:schemeClr>
              </a:solidFill>
              <a:round/>
            </a:ln>
            <a:effectLst/>
          </c:spPr>
          <c:marker>
            <c:symbol val="none"/>
          </c:marker>
          <c:cat>
            <c:numRef>
              <c:f>Sheet1!$B$16:$D$16</c:f>
              <c:numCache>
                <c:formatCode>General</c:formatCode>
                <c:ptCount val="3"/>
                <c:pt idx="0">
                  <c:v>2012</c:v>
                </c:pt>
                <c:pt idx="1">
                  <c:v>2013</c:v>
                </c:pt>
                <c:pt idx="2">
                  <c:v>2014</c:v>
                </c:pt>
              </c:numCache>
            </c:numRef>
          </c:cat>
          <c:val>
            <c:numRef>
              <c:f>Sheet1!$B$27:$D$27</c:f>
              <c:numCache>
                <c:formatCode>General</c:formatCode>
                <c:ptCount val="3"/>
                <c:pt idx="0">
                  <c:v>60.5</c:v>
                </c:pt>
                <c:pt idx="1">
                  <c:v>61.12</c:v>
                </c:pt>
                <c:pt idx="2">
                  <c:v>57.42</c:v>
                </c:pt>
              </c:numCache>
            </c:numRef>
          </c:val>
          <c:smooth val="0"/>
          <c:extLst xmlns:c16r2="http://schemas.microsoft.com/office/drawing/2015/06/chart">
            <c:ext xmlns:c16="http://schemas.microsoft.com/office/drawing/2014/chart" uri="{C3380CC4-5D6E-409C-BE32-E72D297353CC}">
              <c16:uniqueId val="{0000000A-3036-42DC-95FB-B8A0DD96AAE8}"/>
            </c:ext>
          </c:extLst>
        </c:ser>
        <c:ser>
          <c:idx val="11"/>
          <c:order val="11"/>
          <c:tx>
            <c:strRef>
              <c:f>Sheet1!$A$28</c:f>
              <c:strCache>
                <c:ptCount val="1"/>
                <c:pt idx="0">
                  <c:v>C - SS2 - 619</c:v>
                </c:pt>
              </c:strCache>
            </c:strRef>
          </c:tx>
          <c:spPr>
            <a:ln w="28575" cap="rnd">
              <a:solidFill>
                <a:schemeClr val="accent6">
                  <a:lumMod val="60000"/>
                </a:schemeClr>
              </a:solidFill>
              <a:round/>
            </a:ln>
            <a:effectLst/>
          </c:spPr>
          <c:marker>
            <c:symbol val="none"/>
          </c:marker>
          <c:cat>
            <c:numRef>
              <c:f>Sheet1!$B$16:$D$16</c:f>
              <c:numCache>
                <c:formatCode>General</c:formatCode>
                <c:ptCount val="3"/>
                <c:pt idx="0">
                  <c:v>2012</c:v>
                </c:pt>
                <c:pt idx="1">
                  <c:v>2013</c:v>
                </c:pt>
                <c:pt idx="2">
                  <c:v>2014</c:v>
                </c:pt>
              </c:numCache>
            </c:numRef>
          </c:cat>
          <c:val>
            <c:numRef>
              <c:f>Sheet1!$B$28:$D$28</c:f>
              <c:numCache>
                <c:formatCode>General</c:formatCode>
                <c:ptCount val="3"/>
                <c:pt idx="0">
                  <c:v>53.6</c:v>
                </c:pt>
                <c:pt idx="1">
                  <c:v>52.05</c:v>
                </c:pt>
                <c:pt idx="2">
                  <c:v>54.46</c:v>
                </c:pt>
              </c:numCache>
            </c:numRef>
          </c:val>
          <c:smooth val="0"/>
          <c:extLst xmlns:c16r2="http://schemas.microsoft.com/office/drawing/2015/06/chart">
            <c:ext xmlns:c16="http://schemas.microsoft.com/office/drawing/2014/chart" uri="{C3380CC4-5D6E-409C-BE32-E72D297353CC}">
              <c16:uniqueId val="{0000000B-3036-42DC-95FB-B8A0DD96AAE8}"/>
            </c:ext>
          </c:extLst>
        </c:ser>
        <c:dLbls>
          <c:showLegendKey val="0"/>
          <c:showVal val="0"/>
          <c:showCatName val="0"/>
          <c:showSerName val="0"/>
          <c:showPercent val="0"/>
          <c:showBubbleSize val="0"/>
        </c:dLbls>
        <c:smooth val="0"/>
        <c:axId val="783507264"/>
        <c:axId val="783507656"/>
      </c:lineChart>
      <c:catAx>
        <c:axId val="78350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3507656"/>
        <c:crosses val="autoZero"/>
        <c:auto val="1"/>
        <c:lblAlgn val="ctr"/>
        <c:lblOffset val="100"/>
        <c:noMultiLvlLbl val="0"/>
      </c:catAx>
      <c:valAx>
        <c:axId val="783507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3507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800" b="1" dirty="0"/>
              <a:t>Summary Statement 1</a:t>
            </a:r>
          </a:p>
          <a:p>
            <a:pPr algn="l">
              <a:defRPr/>
            </a:pPr>
            <a:r>
              <a:rPr lang="en-US" sz="1800" dirty="0"/>
              <a:t>The percent</a:t>
            </a:r>
            <a:r>
              <a:rPr lang="en-US" sz="1800" baseline="0" dirty="0"/>
              <a:t> of children who substantially increased their rate of growth decreased by two percentage points</a:t>
            </a:r>
            <a:endParaRPr lang="en-US" sz="1800" dirty="0"/>
          </a:p>
        </c:rich>
      </c:tx>
      <c:layout>
        <c:manualLayout>
          <c:xMode val="edge"/>
          <c:yMode val="edge"/>
          <c:x val="7.708301168236324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190365910143585E-2"/>
          <c:y val="0.27471086575369386"/>
          <c:w val="0.9070259003080724"/>
          <c:h val="0.5953500973668614"/>
        </c:manualLayout>
      </c:layout>
      <c:barChart>
        <c:barDir val="col"/>
        <c:grouping val="clustered"/>
        <c:varyColors val="0"/>
        <c:ser>
          <c:idx val="0"/>
          <c:order val="0"/>
          <c:spPr>
            <a:solidFill>
              <a:srgbClr val="1545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30983F"/>
                </a:solidFill>
                <a:prstDash val="sysDot"/>
              </a:ln>
              <a:effectLst/>
            </c:spPr>
            <c:trendlineType val="linear"/>
            <c:dispRSqr val="0"/>
            <c:dispEq val="0"/>
          </c:trendline>
          <c:cat>
            <c:numRef>
              <c:f>Sheet1!$U$6:$U$8</c:f>
              <c:numCache>
                <c:formatCode>General</c:formatCode>
                <c:ptCount val="3"/>
                <c:pt idx="0">
                  <c:v>2012</c:v>
                </c:pt>
                <c:pt idx="1">
                  <c:v>2013</c:v>
                </c:pt>
                <c:pt idx="2">
                  <c:v>2014</c:v>
                </c:pt>
              </c:numCache>
            </c:numRef>
          </c:cat>
          <c:val>
            <c:numRef>
              <c:f>Sheet1!$V$6:$V$8</c:f>
              <c:numCache>
                <c:formatCode>0%</c:formatCode>
                <c:ptCount val="3"/>
                <c:pt idx="0">
                  <c:v>0.72</c:v>
                </c:pt>
                <c:pt idx="1">
                  <c:v>0.73</c:v>
                </c:pt>
                <c:pt idx="2">
                  <c:v>0.71</c:v>
                </c:pt>
              </c:numCache>
            </c:numRef>
          </c:val>
          <c:extLst xmlns:c16r2="http://schemas.microsoft.com/office/drawing/2015/06/chart">
            <c:ext xmlns:c16="http://schemas.microsoft.com/office/drawing/2014/chart" uri="{C3380CC4-5D6E-409C-BE32-E72D297353CC}">
              <c16:uniqueId val="{00000000-D7E2-463F-8ADE-295C6B60E68D}"/>
            </c:ext>
          </c:extLst>
        </c:ser>
        <c:dLbls>
          <c:showLegendKey val="0"/>
          <c:showVal val="0"/>
          <c:showCatName val="0"/>
          <c:showSerName val="0"/>
          <c:showPercent val="0"/>
          <c:showBubbleSize val="0"/>
        </c:dLbls>
        <c:gapWidth val="176"/>
        <c:overlap val="-27"/>
        <c:axId val="783361552"/>
        <c:axId val="783361160"/>
      </c:barChart>
      <c:catAx>
        <c:axId val="78336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783361160"/>
        <c:crosses val="autoZero"/>
        <c:auto val="1"/>
        <c:lblAlgn val="ctr"/>
        <c:lblOffset val="100"/>
        <c:noMultiLvlLbl val="0"/>
      </c:catAx>
      <c:valAx>
        <c:axId val="783361160"/>
        <c:scaling>
          <c:orientation val="minMax"/>
          <c:min val="0"/>
        </c:scaling>
        <c:delete val="1"/>
        <c:axPos val="l"/>
        <c:numFmt formatCode="0%" sourceLinked="1"/>
        <c:majorTickMark val="none"/>
        <c:minorTickMark val="none"/>
        <c:tickLblPos val="nextTo"/>
        <c:crossAx val="78336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lumMod val="65000"/>
                    <a:lumOff val="35000"/>
                  </a:schemeClr>
                </a:solidFill>
                <a:latin typeface="+mn-lt"/>
                <a:ea typeface="+mn-ea"/>
                <a:cs typeface="+mn-cs"/>
              </a:defRPr>
            </a:pPr>
            <a:r>
              <a:rPr lang="en-US" sz="1800" b="1" dirty="0"/>
              <a:t>Summary</a:t>
            </a:r>
            <a:r>
              <a:rPr lang="en-US" sz="1800" b="1" baseline="0" dirty="0"/>
              <a:t> Statement 2</a:t>
            </a:r>
          </a:p>
          <a:p>
            <a:pPr algn="l">
              <a:defRPr sz="1800"/>
            </a:pPr>
            <a:r>
              <a:rPr lang="en-US" sz="1800" dirty="0"/>
              <a:t>The percent of children who are functioning within age expectation decreased by 4 percentage points. </a:t>
            </a:r>
          </a:p>
        </c:rich>
      </c:tx>
      <c:layout>
        <c:manualLayout>
          <c:xMode val="edge"/>
          <c:yMode val="edge"/>
          <c:x val="3.026634382566586E-2"/>
          <c:y val="0"/>
        </c:manualLayout>
      </c:layout>
      <c:overlay val="0"/>
      <c:spPr>
        <a:noFill/>
        <a:ln>
          <a:noFill/>
        </a:ln>
        <a:effectLst/>
      </c:spPr>
      <c:txPr>
        <a:bodyPr rot="0" spcFirstLastPara="1" vertOverflow="ellipsis" vert="horz" wrap="square" anchor="ctr" anchorCtr="1"/>
        <a:lstStyle/>
        <a:p>
          <a:pPr algn="l">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629270917406508E-2"/>
          <c:y val="0.25602398985748637"/>
          <c:w val="0.92601560398170568"/>
          <c:h val="0.62533926616567137"/>
        </c:manualLayout>
      </c:layout>
      <c:barChart>
        <c:barDir val="col"/>
        <c:grouping val="clustered"/>
        <c:varyColors val="0"/>
        <c:ser>
          <c:idx val="0"/>
          <c:order val="0"/>
          <c:spPr>
            <a:solidFill>
              <a:srgbClr val="1545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30983F"/>
                </a:solidFill>
                <a:prstDash val="sysDot"/>
              </a:ln>
              <a:effectLst/>
            </c:spPr>
            <c:trendlineType val="linear"/>
            <c:dispRSqr val="0"/>
            <c:dispEq val="0"/>
          </c:trendline>
          <c:cat>
            <c:numRef>
              <c:f>Sheet1!$U$6:$U$8</c:f>
              <c:numCache>
                <c:formatCode>General</c:formatCode>
                <c:ptCount val="3"/>
                <c:pt idx="0">
                  <c:v>2012</c:v>
                </c:pt>
                <c:pt idx="1">
                  <c:v>2013</c:v>
                </c:pt>
                <c:pt idx="2">
                  <c:v>2014</c:v>
                </c:pt>
              </c:numCache>
            </c:numRef>
          </c:cat>
          <c:val>
            <c:numRef>
              <c:f>Sheet1!$W$6:$W$8</c:f>
              <c:numCache>
                <c:formatCode>0%</c:formatCode>
                <c:ptCount val="3"/>
                <c:pt idx="0">
                  <c:v>0.62</c:v>
                </c:pt>
                <c:pt idx="1">
                  <c:v>0.63</c:v>
                </c:pt>
                <c:pt idx="2">
                  <c:v>0.59</c:v>
                </c:pt>
              </c:numCache>
            </c:numRef>
          </c:val>
          <c:extLst xmlns:c16r2="http://schemas.microsoft.com/office/drawing/2015/06/chart">
            <c:ext xmlns:c16="http://schemas.microsoft.com/office/drawing/2014/chart" uri="{C3380CC4-5D6E-409C-BE32-E72D297353CC}">
              <c16:uniqueId val="{00000000-8C72-4939-882C-A0C78DD8B0BD}"/>
            </c:ext>
          </c:extLst>
        </c:ser>
        <c:dLbls>
          <c:showLegendKey val="0"/>
          <c:showVal val="0"/>
          <c:showCatName val="0"/>
          <c:showSerName val="0"/>
          <c:showPercent val="0"/>
          <c:showBubbleSize val="0"/>
        </c:dLbls>
        <c:gapWidth val="176"/>
        <c:overlap val="-27"/>
        <c:axId val="784543944"/>
        <c:axId val="784544336"/>
      </c:barChart>
      <c:catAx>
        <c:axId val="78454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784544336"/>
        <c:crosses val="autoZero"/>
        <c:auto val="1"/>
        <c:lblAlgn val="ctr"/>
        <c:lblOffset val="100"/>
        <c:noMultiLvlLbl val="0"/>
      </c:catAx>
      <c:valAx>
        <c:axId val="784544336"/>
        <c:scaling>
          <c:orientation val="minMax"/>
          <c:max val="0.8"/>
          <c:min val="0"/>
        </c:scaling>
        <c:delete val="1"/>
        <c:axPos val="l"/>
        <c:numFmt formatCode="0%" sourceLinked="1"/>
        <c:majorTickMark val="none"/>
        <c:minorTickMark val="none"/>
        <c:tickLblPos val="nextTo"/>
        <c:crossAx val="784543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EF734-0730-4261-95E7-25F6EE1AB74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466D947-FA7B-4420-B3F2-00B1607629E2}">
      <dgm:prSet phldrT="[Text]" custT="1"/>
      <dgm:spPr/>
      <dgm:t>
        <a:bodyPr/>
        <a:lstStyle/>
        <a:p>
          <a:r>
            <a:rPr lang="en-US" sz="1600" dirty="0" smtClean="0"/>
            <a:t>Evaluation Plan</a:t>
          </a:r>
          <a:endParaRPr lang="en-US" sz="1600" dirty="0"/>
        </a:p>
      </dgm:t>
    </dgm:pt>
    <dgm:pt modelId="{9F56415F-AD2F-416F-A926-31E9C6C95F7F}" type="parTrans" cxnId="{DE501677-A8DD-4761-80A8-E4DD09DF3749}">
      <dgm:prSet/>
      <dgm:spPr/>
      <dgm:t>
        <a:bodyPr/>
        <a:lstStyle/>
        <a:p>
          <a:endParaRPr lang="en-US"/>
        </a:p>
      </dgm:t>
    </dgm:pt>
    <dgm:pt modelId="{1AFC5445-103A-42D8-B899-D948BCD36809}" type="sibTrans" cxnId="{DE501677-A8DD-4761-80A8-E4DD09DF3749}">
      <dgm:prSet/>
      <dgm:spPr/>
      <dgm:t>
        <a:bodyPr/>
        <a:lstStyle/>
        <a:p>
          <a:endParaRPr lang="en-US"/>
        </a:p>
      </dgm:t>
    </dgm:pt>
    <dgm:pt modelId="{7D145F2A-F75B-448E-A41A-E063F31D83FC}">
      <dgm:prSet phldrT="[Text]" custT="1"/>
      <dgm:spPr/>
      <dgm:t>
        <a:bodyPr/>
        <a:lstStyle/>
        <a:p>
          <a:r>
            <a:rPr lang="en-US" sz="1600" dirty="0" smtClean="0"/>
            <a:t>Communication Plan</a:t>
          </a:r>
          <a:endParaRPr lang="en-US" sz="1600" dirty="0"/>
        </a:p>
      </dgm:t>
    </dgm:pt>
    <dgm:pt modelId="{F1036792-B45B-4296-A6FA-6A9FEF290E71}" type="parTrans" cxnId="{976C5971-DCA4-4F2F-B237-037D9D000DD5}">
      <dgm:prSet/>
      <dgm:spPr/>
      <dgm:t>
        <a:bodyPr/>
        <a:lstStyle/>
        <a:p>
          <a:endParaRPr lang="en-US"/>
        </a:p>
      </dgm:t>
    </dgm:pt>
    <dgm:pt modelId="{F4DFCDD1-49F9-4FFE-803D-FF064809065E}" type="sibTrans" cxnId="{976C5971-DCA4-4F2F-B237-037D9D000DD5}">
      <dgm:prSet/>
      <dgm:spPr/>
      <dgm:t>
        <a:bodyPr/>
        <a:lstStyle/>
        <a:p>
          <a:endParaRPr lang="en-US"/>
        </a:p>
      </dgm:t>
    </dgm:pt>
    <dgm:pt modelId="{D54E8ED0-65FB-4363-99F0-5F4E779B671B}" type="pres">
      <dgm:prSet presAssocID="{BFBEF734-0730-4261-95E7-25F6EE1AB749}" presName="cycle" presStyleCnt="0">
        <dgm:presLayoutVars>
          <dgm:dir/>
          <dgm:resizeHandles val="exact"/>
        </dgm:presLayoutVars>
      </dgm:prSet>
      <dgm:spPr/>
      <dgm:t>
        <a:bodyPr/>
        <a:lstStyle/>
        <a:p>
          <a:endParaRPr lang="en-US"/>
        </a:p>
      </dgm:t>
    </dgm:pt>
    <dgm:pt modelId="{957F902C-2646-420C-9FB6-EC4D9FED7C21}" type="pres">
      <dgm:prSet presAssocID="{D466D947-FA7B-4420-B3F2-00B1607629E2}" presName="dummy" presStyleCnt="0"/>
      <dgm:spPr/>
    </dgm:pt>
    <dgm:pt modelId="{6291EF3A-2964-4F17-A88E-0A9832632641}" type="pres">
      <dgm:prSet presAssocID="{D466D947-FA7B-4420-B3F2-00B1607629E2}" presName="node" presStyleLbl="revTx" presStyleIdx="0" presStyleCnt="2" custScaleX="126111">
        <dgm:presLayoutVars>
          <dgm:bulletEnabled val="1"/>
        </dgm:presLayoutVars>
      </dgm:prSet>
      <dgm:spPr/>
      <dgm:t>
        <a:bodyPr/>
        <a:lstStyle/>
        <a:p>
          <a:endParaRPr lang="en-US"/>
        </a:p>
      </dgm:t>
    </dgm:pt>
    <dgm:pt modelId="{1D3D14DF-1279-40E9-849E-CC6CDFC5AF8C}" type="pres">
      <dgm:prSet presAssocID="{1AFC5445-103A-42D8-B899-D948BCD36809}" presName="sibTrans" presStyleLbl="node1" presStyleIdx="0" presStyleCnt="2"/>
      <dgm:spPr/>
      <dgm:t>
        <a:bodyPr/>
        <a:lstStyle/>
        <a:p>
          <a:endParaRPr lang="en-US"/>
        </a:p>
      </dgm:t>
    </dgm:pt>
    <dgm:pt modelId="{79362F5F-08D0-4B9D-A26E-03101D8BDBFC}" type="pres">
      <dgm:prSet presAssocID="{7D145F2A-F75B-448E-A41A-E063F31D83FC}" presName="dummy" presStyleCnt="0"/>
      <dgm:spPr/>
    </dgm:pt>
    <dgm:pt modelId="{2DB237EC-866E-42B7-BD08-05B83EAA30A7}" type="pres">
      <dgm:prSet presAssocID="{7D145F2A-F75B-448E-A41A-E063F31D83FC}" presName="node" presStyleLbl="revTx" presStyleIdx="1" presStyleCnt="2" custScaleX="175148">
        <dgm:presLayoutVars>
          <dgm:bulletEnabled val="1"/>
        </dgm:presLayoutVars>
      </dgm:prSet>
      <dgm:spPr/>
      <dgm:t>
        <a:bodyPr/>
        <a:lstStyle/>
        <a:p>
          <a:endParaRPr lang="en-US"/>
        </a:p>
      </dgm:t>
    </dgm:pt>
    <dgm:pt modelId="{3E086EF1-5CA7-4A49-BDA9-6327A7976D5C}" type="pres">
      <dgm:prSet presAssocID="{F4DFCDD1-49F9-4FFE-803D-FF064809065E}" presName="sibTrans" presStyleLbl="node1" presStyleIdx="1" presStyleCnt="2" custLinFactNeighborX="-1611" custLinFactNeighborY="1936"/>
      <dgm:spPr/>
      <dgm:t>
        <a:bodyPr/>
        <a:lstStyle/>
        <a:p>
          <a:endParaRPr lang="en-US"/>
        </a:p>
      </dgm:t>
    </dgm:pt>
  </dgm:ptLst>
  <dgm:cxnLst>
    <dgm:cxn modelId="{B405D6DA-7F18-4453-98D6-D16B612010D2}" type="presOf" srcId="{BFBEF734-0730-4261-95E7-25F6EE1AB749}" destId="{D54E8ED0-65FB-4363-99F0-5F4E779B671B}" srcOrd="0" destOrd="0" presId="urn:microsoft.com/office/officeart/2005/8/layout/cycle1"/>
    <dgm:cxn modelId="{DE501677-A8DD-4761-80A8-E4DD09DF3749}" srcId="{BFBEF734-0730-4261-95E7-25F6EE1AB749}" destId="{D466D947-FA7B-4420-B3F2-00B1607629E2}" srcOrd="0" destOrd="0" parTransId="{9F56415F-AD2F-416F-A926-31E9C6C95F7F}" sibTransId="{1AFC5445-103A-42D8-B899-D948BCD36809}"/>
    <dgm:cxn modelId="{6A397B4A-AC7A-4D56-8810-42794678D06E}" type="presOf" srcId="{F4DFCDD1-49F9-4FFE-803D-FF064809065E}" destId="{3E086EF1-5CA7-4A49-BDA9-6327A7976D5C}" srcOrd="0" destOrd="0" presId="urn:microsoft.com/office/officeart/2005/8/layout/cycle1"/>
    <dgm:cxn modelId="{CB9365D3-4814-4758-8E3E-9577F3925B97}" type="presOf" srcId="{1AFC5445-103A-42D8-B899-D948BCD36809}" destId="{1D3D14DF-1279-40E9-849E-CC6CDFC5AF8C}" srcOrd="0" destOrd="0" presId="urn:microsoft.com/office/officeart/2005/8/layout/cycle1"/>
    <dgm:cxn modelId="{976C5971-DCA4-4F2F-B237-037D9D000DD5}" srcId="{BFBEF734-0730-4261-95E7-25F6EE1AB749}" destId="{7D145F2A-F75B-448E-A41A-E063F31D83FC}" srcOrd="1" destOrd="0" parTransId="{F1036792-B45B-4296-A6FA-6A9FEF290E71}" sibTransId="{F4DFCDD1-49F9-4FFE-803D-FF064809065E}"/>
    <dgm:cxn modelId="{0109FC53-91D4-4B75-9676-1B2DC19DD587}" type="presOf" srcId="{7D145F2A-F75B-448E-A41A-E063F31D83FC}" destId="{2DB237EC-866E-42B7-BD08-05B83EAA30A7}" srcOrd="0" destOrd="0" presId="urn:microsoft.com/office/officeart/2005/8/layout/cycle1"/>
    <dgm:cxn modelId="{39269BA3-38DD-4473-80E7-5FD3BC2784FC}" type="presOf" srcId="{D466D947-FA7B-4420-B3F2-00B1607629E2}" destId="{6291EF3A-2964-4F17-A88E-0A9832632641}" srcOrd="0" destOrd="0" presId="urn:microsoft.com/office/officeart/2005/8/layout/cycle1"/>
    <dgm:cxn modelId="{4DF3D1D2-A31D-41DB-A3C8-A6A8277E029F}" type="presParOf" srcId="{D54E8ED0-65FB-4363-99F0-5F4E779B671B}" destId="{957F902C-2646-420C-9FB6-EC4D9FED7C21}" srcOrd="0" destOrd="0" presId="urn:microsoft.com/office/officeart/2005/8/layout/cycle1"/>
    <dgm:cxn modelId="{20136196-9C8C-4AA4-AB3C-3AE6EC8B6BCB}" type="presParOf" srcId="{D54E8ED0-65FB-4363-99F0-5F4E779B671B}" destId="{6291EF3A-2964-4F17-A88E-0A9832632641}" srcOrd="1" destOrd="0" presId="urn:microsoft.com/office/officeart/2005/8/layout/cycle1"/>
    <dgm:cxn modelId="{AEE23418-A6EF-44A1-838C-5A34C484A7C0}" type="presParOf" srcId="{D54E8ED0-65FB-4363-99F0-5F4E779B671B}" destId="{1D3D14DF-1279-40E9-849E-CC6CDFC5AF8C}" srcOrd="2" destOrd="0" presId="urn:microsoft.com/office/officeart/2005/8/layout/cycle1"/>
    <dgm:cxn modelId="{BA7482BF-3DED-40A5-8B00-2070C47090E4}" type="presParOf" srcId="{D54E8ED0-65FB-4363-99F0-5F4E779B671B}" destId="{79362F5F-08D0-4B9D-A26E-03101D8BDBFC}" srcOrd="3" destOrd="0" presId="urn:microsoft.com/office/officeart/2005/8/layout/cycle1"/>
    <dgm:cxn modelId="{8F6A41F3-9B90-4F83-A55F-8F43A7EC910B}" type="presParOf" srcId="{D54E8ED0-65FB-4363-99F0-5F4E779B671B}" destId="{2DB237EC-866E-42B7-BD08-05B83EAA30A7}" srcOrd="4" destOrd="0" presId="urn:microsoft.com/office/officeart/2005/8/layout/cycle1"/>
    <dgm:cxn modelId="{334D7F04-33A0-4C81-B76B-4BF4C969AFA6}" type="presParOf" srcId="{D54E8ED0-65FB-4363-99F0-5F4E779B671B}" destId="{3E086EF1-5CA7-4A49-BDA9-6327A7976D5C}"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1EF3A-2964-4F17-A88E-0A9832632641}">
      <dsp:nvSpPr>
        <dsp:cNvPr id="0" name=""/>
        <dsp:cNvSpPr/>
      </dsp:nvSpPr>
      <dsp:spPr>
        <a:xfrm>
          <a:off x="1856523" y="436963"/>
          <a:ext cx="1044487" cy="828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Evaluation Plan</a:t>
          </a:r>
          <a:endParaRPr lang="en-US" sz="1600" kern="1200" dirty="0"/>
        </a:p>
      </dsp:txBody>
      <dsp:txXfrm>
        <a:off x="1856523" y="436963"/>
        <a:ext cx="1044487" cy="828228"/>
      </dsp:txXfrm>
    </dsp:sp>
    <dsp:sp modelId="{1D3D14DF-1279-40E9-849E-CC6CDFC5AF8C}">
      <dsp:nvSpPr>
        <dsp:cNvPr id="0" name=""/>
        <dsp:cNvSpPr/>
      </dsp:nvSpPr>
      <dsp:spPr>
        <a:xfrm>
          <a:off x="849739" y="-917"/>
          <a:ext cx="1703990" cy="1703990"/>
        </a:xfrm>
        <a:prstGeom prst="circularArrow">
          <a:avLst>
            <a:gd name="adj1" fmla="val 9478"/>
            <a:gd name="adj2" fmla="val 684520"/>
            <a:gd name="adj3" fmla="val 7852897"/>
            <a:gd name="adj4" fmla="val 2262583"/>
            <a:gd name="adj5" fmla="val 11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B237EC-866E-42B7-BD08-05B83EAA30A7}">
      <dsp:nvSpPr>
        <dsp:cNvPr id="0" name=""/>
        <dsp:cNvSpPr/>
      </dsp:nvSpPr>
      <dsp:spPr>
        <a:xfrm>
          <a:off x="299389" y="436963"/>
          <a:ext cx="1450625" cy="828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Communication Plan</a:t>
          </a:r>
          <a:endParaRPr lang="en-US" sz="1600" kern="1200" dirty="0"/>
        </a:p>
      </dsp:txBody>
      <dsp:txXfrm>
        <a:off x="299389" y="436963"/>
        <a:ext cx="1450625" cy="828228"/>
      </dsp:txXfrm>
    </dsp:sp>
    <dsp:sp modelId="{3E086EF1-5CA7-4A49-BDA9-6327A7976D5C}">
      <dsp:nvSpPr>
        <dsp:cNvPr id="0" name=""/>
        <dsp:cNvSpPr/>
      </dsp:nvSpPr>
      <dsp:spPr>
        <a:xfrm>
          <a:off x="822287" y="32071"/>
          <a:ext cx="1703990" cy="1703990"/>
        </a:xfrm>
        <a:prstGeom prst="circularArrow">
          <a:avLst>
            <a:gd name="adj1" fmla="val 9478"/>
            <a:gd name="adj2" fmla="val 684520"/>
            <a:gd name="adj3" fmla="val 18652897"/>
            <a:gd name="adj4" fmla="val 13062583"/>
            <a:gd name="adj5" fmla="val 11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94F82D-A9E3-C04A-B143-8E95E82637CE}" type="datetimeFigureOut">
              <a:rPr lang="en-US" smtClean="0"/>
              <a:t>10/12/2017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9C10EDE-C285-D145-BFF9-6CF7C15AC602}" type="slidenum">
              <a:rPr lang="en-US" smtClean="0"/>
              <a:t>‹#›</a:t>
            </a:fld>
            <a:endParaRPr lang="en-US"/>
          </a:p>
        </p:txBody>
      </p:sp>
    </p:spTree>
    <p:extLst>
      <p:ext uri="{BB962C8B-B14F-4D97-AF65-F5344CB8AC3E}">
        <p14:creationId xmlns:p14="http://schemas.microsoft.com/office/powerpoint/2010/main" val="4044090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0DD43F9-A6BB-5F43-810B-CC7937A97585}" type="datetimeFigureOut">
              <a:rPr lang="en-US" smtClean="0"/>
              <a:t>10/12/2017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D8CBB48-5F84-BA42-AD94-F4E9A7314B66}" type="slidenum">
              <a:rPr lang="en-US" smtClean="0"/>
              <a:t>‹#›</a:t>
            </a:fld>
            <a:endParaRPr lang="en-US"/>
          </a:p>
        </p:txBody>
      </p:sp>
    </p:spTree>
    <p:extLst>
      <p:ext uri="{BB962C8B-B14F-4D97-AF65-F5344CB8AC3E}">
        <p14:creationId xmlns:p14="http://schemas.microsoft.com/office/powerpoint/2010/main" val="19974886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cec.sped.org/~/media/Files/Policy/Personnel%20Prep/state%20profiles/Kansas.pdf"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2</a:t>
            </a:fld>
            <a:endParaRPr lang="en-US"/>
          </a:p>
        </p:txBody>
      </p:sp>
    </p:spTree>
    <p:extLst>
      <p:ext uri="{BB962C8B-B14F-4D97-AF65-F5344CB8AC3E}">
        <p14:creationId xmlns:p14="http://schemas.microsoft.com/office/powerpoint/2010/main" val="247262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14</a:t>
            </a:fld>
            <a:endParaRPr lang="en-US"/>
          </a:p>
        </p:txBody>
      </p:sp>
    </p:spTree>
    <p:extLst>
      <p:ext uri="{BB962C8B-B14F-4D97-AF65-F5344CB8AC3E}">
        <p14:creationId xmlns:p14="http://schemas.microsoft.com/office/powerpoint/2010/main" val="78234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15</a:t>
            </a:fld>
            <a:endParaRPr lang="en-US"/>
          </a:p>
        </p:txBody>
      </p:sp>
    </p:spTree>
    <p:extLst>
      <p:ext uri="{BB962C8B-B14F-4D97-AF65-F5344CB8AC3E}">
        <p14:creationId xmlns:p14="http://schemas.microsoft.com/office/powerpoint/2010/main" val="74574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17</a:t>
            </a:fld>
            <a:endParaRPr lang="en-US"/>
          </a:p>
        </p:txBody>
      </p:sp>
    </p:spTree>
    <p:extLst>
      <p:ext uri="{BB962C8B-B14F-4D97-AF65-F5344CB8AC3E}">
        <p14:creationId xmlns:p14="http://schemas.microsoft.com/office/powerpoint/2010/main" val="653713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18</a:t>
            </a:fld>
            <a:endParaRPr lang="en-US"/>
          </a:p>
        </p:txBody>
      </p:sp>
    </p:spTree>
    <p:extLst>
      <p:ext uri="{BB962C8B-B14F-4D97-AF65-F5344CB8AC3E}">
        <p14:creationId xmlns:p14="http://schemas.microsoft.com/office/powerpoint/2010/main" val="388047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20</a:t>
            </a:fld>
            <a:endParaRPr lang="en-US"/>
          </a:p>
        </p:txBody>
      </p:sp>
    </p:spTree>
    <p:extLst>
      <p:ext uri="{BB962C8B-B14F-4D97-AF65-F5344CB8AC3E}">
        <p14:creationId xmlns:p14="http://schemas.microsoft.com/office/powerpoint/2010/main" val="2057112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21</a:t>
            </a:fld>
            <a:endParaRPr lang="en-US"/>
          </a:p>
        </p:txBody>
      </p:sp>
    </p:spTree>
    <p:extLst>
      <p:ext uri="{BB962C8B-B14F-4D97-AF65-F5344CB8AC3E}">
        <p14:creationId xmlns:p14="http://schemas.microsoft.com/office/powerpoint/2010/main" val="829029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23</a:t>
            </a:fld>
            <a:endParaRPr lang="en-US"/>
          </a:p>
        </p:txBody>
      </p:sp>
    </p:spTree>
    <p:extLst>
      <p:ext uri="{BB962C8B-B14F-4D97-AF65-F5344CB8AC3E}">
        <p14:creationId xmlns:p14="http://schemas.microsoft.com/office/powerpoint/2010/main" val="2063863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4CA2-0046-5E4E-84FA-0DAADE89C71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83024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4CA2-0046-5E4E-84FA-0DAADE89C71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60348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3794CA2-0046-5E4E-84FA-0DAADE89C71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26385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3</a:t>
            </a:fld>
            <a:endParaRPr lang="en-US"/>
          </a:p>
        </p:txBody>
      </p:sp>
    </p:spTree>
    <p:extLst>
      <p:ext uri="{BB962C8B-B14F-4D97-AF65-F5344CB8AC3E}">
        <p14:creationId xmlns:p14="http://schemas.microsoft.com/office/powerpoint/2010/main" val="3948216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4CA2-0046-5E4E-84FA-0DAADE89C71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17119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30</a:t>
            </a:fld>
            <a:endParaRPr lang="en-US"/>
          </a:p>
        </p:txBody>
      </p:sp>
    </p:spTree>
    <p:extLst>
      <p:ext uri="{BB962C8B-B14F-4D97-AF65-F5344CB8AC3E}">
        <p14:creationId xmlns:p14="http://schemas.microsoft.com/office/powerpoint/2010/main" val="1269459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31</a:t>
            </a:fld>
            <a:endParaRPr lang="en-US"/>
          </a:p>
        </p:txBody>
      </p:sp>
    </p:spTree>
    <p:extLst>
      <p:ext uri="{BB962C8B-B14F-4D97-AF65-F5344CB8AC3E}">
        <p14:creationId xmlns:p14="http://schemas.microsoft.com/office/powerpoint/2010/main" val="3085064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4CA2-0046-5E4E-84FA-0DAADE89C71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66762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4CA2-0046-5E4E-84FA-0DAADE89C71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953451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94CA2-0046-5E4E-84FA-0DAADE89C71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675016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36</a:t>
            </a:fld>
            <a:endParaRPr lang="en-US"/>
          </a:p>
        </p:txBody>
      </p:sp>
    </p:spTree>
    <p:extLst>
      <p:ext uri="{BB962C8B-B14F-4D97-AF65-F5344CB8AC3E}">
        <p14:creationId xmlns:p14="http://schemas.microsoft.com/office/powerpoint/2010/main" val="163157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37</a:t>
            </a:fld>
            <a:endParaRPr lang="en-US"/>
          </a:p>
        </p:txBody>
      </p:sp>
    </p:spTree>
    <p:extLst>
      <p:ext uri="{BB962C8B-B14F-4D97-AF65-F5344CB8AC3E}">
        <p14:creationId xmlns:p14="http://schemas.microsoft.com/office/powerpoint/2010/main" val="780589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490676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5756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4</a:t>
            </a:fld>
            <a:endParaRPr lang="en-US"/>
          </a:p>
        </p:txBody>
      </p:sp>
    </p:spTree>
    <p:extLst>
      <p:ext uri="{BB962C8B-B14F-4D97-AF65-F5344CB8AC3E}">
        <p14:creationId xmlns:p14="http://schemas.microsoft.com/office/powerpoint/2010/main" val="2624624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17191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17396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703010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013534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846863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a:p>
        </p:txBody>
      </p:sp>
    </p:spTree>
    <p:extLst>
      <p:ext uri="{BB962C8B-B14F-4D97-AF65-F5344CB8AC3E}">
        <p14:creationId xmlns:p14="http://schemas.microsoft.com/office/powerpoint/2010/main" val="2408845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a:p>
        </p:txBody>
      </p:sp>
    </p:spTree>
    <p:extLst>
      <p:ext uri="{BB962C8B-B14F-4D97-AF65-F5344CB8AC3E}">
        <p14:creationId xmlns:p14="http://schemas.microsoft.com/office/powerpoint/2010/main" val="1543925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a:p>
        </p:txBody>
      </p:sp>
    </p:spTree>
    <p:extLst>
      <p:ext uri="{BB962C8B-B14F-4D97-AF65-F5344CB8AC3E}">
        <p14:creationId xmlns:p14="http://schemas.microsoft.com/office/powerpoint/2010/main" val="3896284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49</a:t>
            </a:fld>
            <a:endParaRPr lang="en-US"/>
          </a:p>
        </p:txBody>
      </p:sp>
    </p:spTree>
    <p:extLst>
      <p:ext uri="{BB962C8B-B14F-4D97-AF65-F5344CB8AC3E}">
        <p14:creationId xmlns:p14="http://schemas.microsoft.com/office/powerpoint/2010/main" val="1557629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50</a:t>
            </a:fld>
            <a:endParaRPr lang="en-US"/>
          </a:p>
        </p:txBody>
      </p:sp>
    </p:spTree>
    <p:extLst>
      <p:ext uri="{BB962C8B-B14F-4D97-AF65-F5344CB8AC3E}">
        <p14:creationId xmlns:p14="http://schemas.microsoft.com/office/powerpoint/2010/main" val="361194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5</a:t>
            </a:fld>
            <a:endParaRPr lang="en-US"/>
          </a:p>
        </p:txBody>
      </p:sp>
    </p:spTree>
    <p:extLst>
      <p:ext uri="{BB962C8B-B14F-4D97-AF65-F5344CB8AC3E}">
        <p14:creationId xmlns:p14="http://schemas.microsoft.com/office/powerpoint/2010/main" val="1956309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51</a:t>
            </a:fld>
            <a:endParaRPr lang="en-US"/>
          </a:p>
        </p:txBody>
      </p:sp>
    </p:spTree>
    <p:extLst>
      <p:ext uri="{BB962C8B-B14F-4D97-AF65-F5344CB8AC3E}">
        <p14:creationId xmlns:p14="http://schemas.microsoft.com/office/powerpoint/2010/main" val="155008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51047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103185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http://www.cec.sped.org/~/media/Files/Policy/Personnel%20Prep/state%20profiles/Kansas.pdf</a:t>
            </a:r>
            <a:endParaRPr lang="en-US" dirty="0" smtClean="0"/>
          </a:p>
          <a:p>
            <a:endParaRPr lang="en-US" dirty="0"/>
          </a:p>
        </p:txBody>
      </p:sp>
      <p:sp>
        <p:nvSpPr>
          <p:cNvPr id="4" name="Slide Number Placeholder 3"/>
          <p:cNvSpPr>
            <a:spLocks noGrp="1"/>
          </p:cNvSpPr>
          <p:nvPr>
            <p:ph type="sldNum" sz="quarter" idx="10"/>
          </p:nvPr>
        </p:nvSpPr>
        <p:spPr/>
        <p:txBody>
          <a:bodyPr/>
          <a:lstStyle/>
          <a:p>
            <a:fld id="{8C2D519C-2BD3-4769-A120-63D02CBCE30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774469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2D519C-2BD3-4769-A120-63D02CBCE30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03455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70</a:t>
            </a:fld>
            <a:endParaRPr lang="en-US"/>
          </a:p>
        </p:txBody>
      </p:sp>
    </p:spTree>
    <p:extLst>
      <p:ext uri="{BB962C8B-B14F-4D97-AF65-F5344CB8AC3E}">
        <p14:creationId xmlns:p14="http://schemas.microsoft.com/office/powerpoint/2010/main" val="611010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71</a:t>
            </a:fld>
            <a:endParaRPr lang="en-US"/>
          </a:p>
        </p:txBody>
      </p:sp>
    </p:spTree>
    <p:extLst>
      <p:ext uri="{BB962C8B-B14F-4D97-AF65-F5344CB8AC3E}">
        <p14:creationId xmlns:p14="http://schemas.microsoft.com/office/powerpoint/2010/main" val="1084840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72</a:t>
            </a:fld>
            <a:endParaRPr lang="en-US"/>
          </a:p>
        </p:txBody>
      </p:sp>
    </p:spTree>
    <p:extLst>
      <p:ext uri="{BB962C8B-B14F-4D97-AF65-F5344CB8AC3E}">
        <p14:creationId xmlns:p14="http://schemas.microsoft.com/office/powerpoint/2010/main" val="2468626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137805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74</a:t>
            </a:fld>
            <a:endParaRPr lang="en-US"/>
          </a:p>
        </p:txBody>
      </p:sp>
    </p:spTree>
    <p:extLst>
      <p:ext uri="{BB962C8B-B14F-4D97-AF65-F5344CB8AC3E}">
        <p14:creationId xmlns:p14="http://schemas.microsoft.com/office/powerpoint/2010/main" val="303877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6</a:t>
            </a:fld>
            <a:endParaRPr lang="en-US"/>
          </a:p>
        </p:txBody>
      </p:sp>
    </p:spTree>
    <p:extLst>
      <p:ext uri="{BB962C8B-B14F-4D97-AF65-F5344CB8AC3E}">
        <p14:creationId xmlns:p14="http://schemas.microsoft.com/office/powerpoint/2010/main" val="12171180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75</a:t>
            </a:fld>
            <a:endParaRPr lang="en-US"/>
          </a:p>
        </p:txBody>
      </p:sp>
    </p:spTree>
    <p:extLst>
      <p:ext uri="{BB962C8B-B14F-4D97-AF65-F5344CB8AC3E}">
        <p14:creationId xmlns:p14="http://schemas.microsoft.com/office/powerpoint/2010/main" val="566176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76</a:t>
            </a:fld>
            <a:endParaRPr lang="en-US"/>
          </a:p>
        </p:txBody>
      </p:sp>
    </p:spTree>
    <p:extLst>
      <p:ext uri="{BB962C8B-B14F-4D97-AF65-F5344CB8AC3E}">
        <p14:creationId xmlns:p14="http://schemas.microsoft.com/office/powerpoint/2010/main" val="531710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8D1AC-F4CB-A348-A802-68965ADDD758}"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73797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7</a:t>
            </a:fld>
            <a:endParaRPr lang="en-US"/>
          </a:p>
        </p:txBody>
      </p:sp>
    </p:spTree>
    <p:extLst>
      <p:ext uri="{BB962C8B-B14F-4D97-AF65-F5344CB8AC3E}">
        <p14:creationId xmlns:p14="http://schemas.microsoft.com/office/powerpoint/2010/main" val="184221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9</a:t>
            </a:fld>
            <a:endParaRPr lang="en-US"/>
          </a:p>
        </p:txBody>
      </p:sp>
    </p:spTree>
    <p:extLst>
      <p:ext uri="{BB962C8B-B14F-4D97-AF65-F5344CB8AC3E}">
        <p14:creationId xmlns:p14="http://schemas.microsoft.com/office/powerpoint/2010/main" val="276498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10</a:t>
            </a:fld>
            <a:endParaRPr lang="en-US"/>
          </a:p>
        </p:txBody>
      </p:sp>
    </p:spTree>
    <p:extLst>
      <p:ext uri="{BB962C8B-B14F-4D97-AF65-F5344CB8AC3E}">
        <p14:creationId xmlns:p14="http://schemas.microsoft.com/office/powerpoint/2010/main" val="355427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8D8CBB48-5F84-BA42-AD94-F4E9A7314B66}" type="slidenum">
              <a:rPr lang="en-US" smtClean="0"/>
              <a:t>13</a:t>
            </a:fld>
            <a:endParaRPr lang="en-US"/>
          </a:p>
        </p:txBody>
      </p:sp>
    </p:spTree>
    <p:extLst>
      <p:ext uri="{BB962C8B-B14F-4D97-AF65-F5344CB8AC3E}">
        <p14:creationId xmlns:p14="http://schemas.microsoft.com/office/powerpoint/2010/main" val="3110604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 y="0"/>
            <a:ext cx="9144000" cy="6857999"/>
          </a:xfrm>
          <a:prstGeom prst="rect">
            <a:avLst/>
          </a:prstGeom>
        </p:spPr>
      </p:pic>
      <p:pic>
        <p:nvPicPr>
          <p:cNvPr id="5" name="Picture 4" descr="Westat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206" y="482301"/>
            <a:ext cx="1402546" cy="445668"/>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4300" y="215899"/>
            <a:ext cx="1000125" cy="751206"/>
          </a:xfrm>
          <a:prstGeom prst="rect">
            <a:avLst/>
          </a:prstGeom>
        </p:spPr>
      </p:pic>
      <p:sp>
        <p:nvSpPr>
          <p:cNvPr id="2" name="Title 1"/>
          <p:cNvSpPr>
            <a:spLocks noGrp="1"/>
          </p:cNvSpPr>
          <p:nvPr>
            <p:ph type="ctrTitle"/>
          </p:nvPr>
        </p:nvSpPr>
        <p:spPr>
          <a:xfrm>
            <a:off x="360206" y="2186609"/>
            <a:ext cx="5232211" cy="1598271"/>
          </a:xfrm>
        </p:spPr>
        <p:txBody>
          <a:bodyPr anchor="t" anchorCtr="0">
            <a:normAutofit/>
          </a:bodyPr>
          <a:lstStyle>
            <a:lvl1pPr algn="l">
              <a:defRPr sz="3200">
                <a:solidFill>
                  <a:schemeClr val="bg1"/>
                </a:solidFill>
                <a:latin typeface="Arial"/>
                <a:cs typeface="Arial Unicode MS"/>
              </a:defRPr>
            </a:lvl1pPr>
          </a:lstStyle>
          <a:p>
            <a:r>
              <a:rPr lang="en-US" smtClean="0"/>
              <a:t>Click to edit Master title style</a:t>
            </a:r>
            <a:endParaRPr lang="en-US" dirty="0"/>
          </a:p>
        </p:txBody>
      </p:sp>
      <p:sp>
        <p:nvSpPr>
          <p:cNvPr id="17" name="Date Placeholder 3"/>
          <p:cNvSpPr>
            <a:spLocks noGrp="1"/>
          </p:cNvSpPr>
          <p:nvPr>
            <p:ph type="dt" sz="half" idx="10"/>
          </p:nvPr>
        </p:nvSpPr>
        <p:spPr>
          <a:xfrm>
            <a:off x="6824291" y="5398827"/>
            <a:ext cx="1989509" cy="365125"/>
          </a:xfrm>
        </p:spPr>
        <p:txBody>
          <a:bodyPr anchor="t" anchorCtr="0"/>
          <a:lstStyle>
            <a:lvl1pPr>
              <a:defRPr sz="1600">
                <a:solidFill>
                  <a:srgbClr val="FFFFFE"/>
                </a:solidFill>
                <a:latin typeface="Arial"/>
              </a:defRPr>
            </a:lvl1pPr>
          </a:lstStyle>
          <a:p>
            <a:endParaRPr lang="en-US" dirty="0"/>
          </a:p>
        </p:txBody>
      </p:sp>
      <p:sp>
        <p:nvSpPr>
          <p:cNvPr id="3" name="Subtitle 2"/>
          <p:cNvSpPr>
            <a:spLocks noGrp="1"/>
          </p:cNvSpPr>
          <p:nvPr>
            <p:ph type="subTitle" idx="1"/>
          </p:nvPr>
        </p:nvSpPr>
        <p:spPr>
          <a:xfrm>
            <a:off x="781699" y="3905796"/>
            <a:ext cx="5606532" cy="977901"/>
          </a:xfrm>
        </p:spPr>
        <p:txBody>
          <a:bodyPr>
            <a:normAutofit/>
          </a:bodyPr>
          <a:lstStyle>
            <a:lvl1pPr marL="0" indent="0" algn="l">
              <a:buNone/>
              <a:defRPr sz="160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0005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D649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51311-45E3-3847-826A-F842007000E0}" type="datetime1">
              <a:rPr lang="en-US" smtClean="0"/>
              <a:t>10/12/2017</a:t>
            </a:fld>
            <a:endParaRPr lang="en-US"/>
          </a:p>
        </p:txBody>
      </p:sp>
      <p:sp>
        <p:nvSpPr>
          <p:cNvPr id="6" name="Footer Placeholder 5"/>
          <p:cNvSpPr>
            <a:spLocks noGrp="1"/>
          </p:cNvSpPr>
          <p:nvPr>
            <p:ph type="ftr" sz="quarter" idx="11"/>
          </p:nvPr>
        </p:nvSpPr>
        <p:spPr>
          <a:xfrm>
            <a:off x="1792288" y="6356350"/>
            <a:ext cx="4227512"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556330C3-93D9-864C-869D-FF738A48005C}" type="slidenum">
              <a:rPr lang="en-US" smtClean="0"/>
              <a:t>‹#›</a:t>
            </a:fld>
            <a:endParaRPr lang="en-US"/>
          </a:p>
        </p:txBody>
      </p:sp>
    </p:spTree>
    <p:extLst>
      <p:ext uri="{BB962C8B-B14F-4D97-AF65-F5344CB8AC3E}">
        <p14:creationId xmlns:p14="http://schemas.microsoft.com/office/powerpoint/2010/main" val="29079963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
            <a:ext cx="7345363" cy="885765"/>
          </a:xfrm>
        </p:spPr>
        <p:txBody>
          <a:bodyPr/>
          <a:lstStyle>
            <a:lvl1pPr>
              <a:defRPr>
                <a:solidFill>
                  <a:srgbClr val="2A933F"/>
                </a:solidFill>
              </a:defRPr>
            </a:lvl1pPr>
          </a:lstStyle>
          <a:p>
            <a:r>
              <a:rPr lang="en-US" smtClean="0"/>
              <a:t>Click to edit Master title style</a:t>
            </a:r>
            <a:endParaRPr lang="en-US" dirty="0"/>
          </a:p>
        </p:txBody>
      </p:sp>
      <p:sp>
        <p:nvSpPr>
          <p:cNvPr id="6" name="Chart Placeholder 5"/>
          <p:cNvSpPr>
            <a:spLocks noGrp="1"/>
          </p:cNvSpPr>
          <p:nvPr>
            <p:ph type="chart" sz="quarter" idx="13"/>
          </p:nvPr>
        </p:nvSpPr>
        <p:spPr>
          <a:xfrm>
            <a:off x="685800" y="1257300"/>
            <a:ext cx="7345363" cy="5244831"/>
          </a:xfrm>
        </p:spPr>
        <p:txBody>
          <a:bodyPr/>
          <a:lstStyle>
            <a:lvl1pPr>
              <a:buClr>
                <a:srgbClr val="4DA456"/>
              </a:buClr>
              <a:defRPr/>
            </a:lvl1pPr>
          </a:lstStyle>
          <a:p>
            <a:r>
              <a:rPr lang="en-US" smtClean="0"/>
              <a:t>Click icon to add chart</a:t>
            </a:r>
            <a:endParaRPr lang="en-US" dirty="0"/>
          </a:p>
        </p:txBody>
      </p:sp>
      <p:sp>
        <p:nvSpPr>
          <p:cNvPr id="7" name="Slide Number Placeholder 6"/>
          <p:cNvSpPr>
            <a:spLocks noGrp="1"/>
          </p:cNvSpPr>
          <p:nvPr>
            <p:ph type="sldNum" sz="quarter" idx="14"/>
          </p:nvPr>
        </p:nvSpPr>
        <p:spPr/>
        <p:txBody>
          <a:bodyPr/>
          <a:lstStyle>
            <a:lvl1pPr>
              <a:defRPr>
                <a:solidFill>
                  <a:srgbClr val="FFFFFF"/>
                </a:solidFill>
              </a:defRPr>
            </a:lvl1pPr>
          </a:lstStyle>
          <a:p>
            <a:fld id="{FCF52187-718E-B849-A91C-4A8B761E89F4}" type="slidenum">
              <a:rPr lang="en-US" smtClean="0"/>
              <a:pPr/>
              <a:t>‹#›</a:t>
            </a:fld>
            <a:endParaRPr lang="en-US" dirty="0"/>
          </a:p>
        </p:txBody>
      </p:sp>
      <p:sp>
        <p:nvSpPr>
          <p:cNvPr id="9" name="Rectangle 8"/>
          <p:cNvSpPr/>
          <p:nvPr userDrawn="1"/>
        </p:nvSpPr>
        <p:spPr>
          <a:xfrm>
            <a:off x="0" y="0"/>
            <a:ext cx="631380" cy="6858000"/>
          </a:xfrm>
          <a:prstGeom prst="rect">
            <a:avLst/>
          </a:prstGeom>
          <a:solidFill>
            <a:srgbClr val="3172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1994919" y="1474"/>
            <a:ext cx="2626299" cy="2266682"/>
          </a:xfrm>
          <a:prstGeom prst="ellipse">
            <a:avLst/>
          </a:prstGeom>
          <a:solidFill>
            <a:srgbClr val="C00000"/>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410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46736" y="6266909"/>
            <a:ext cx="278680" cy="365125"/>
          </a:xfrm>
        </p:spPr>
        <p:txBody>
          <a:bodyPr/>
          <a:lstStyle/>
          <a:p>
            <a:fld id="{99AA2B13-01E7-4FF5-A8D1-E6AE56D430D6}" type="slidenum">
              <a:rPr lang="en-US" smtClean="0"/>
              <a:t>‹#›</a:t>
            </a:fld>
            <a:endParaRPr lang="en-US"/>
          </a:p>
        </p:txBody>
      </p:sp>
      <p:sp>
        <p:nvSpPr>
          <p:cNvPr id="7" name="Rectangle 6" descr="blue background"/>
          <p:cNvSpPr/>
          <p:nvPr/>
        </p:nvSpPr>
        <p:spPr>
          <a:xfrm>
            <a:off x="0" y="992124"/>
            <a:ext cx="9144001" cy="4873752"/>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Title 1"/>
          <p:cNvSpPr txBox="1">
            <a:spLocks/>
          </p:cNvSpPr>
          <p:nvPr/>
        </p:nvSpPr>
        <p:spPr>
          <a:xfrm>
            <a:off x="2315057" y="1989631"/>
            <a:ext cx="6733693" cy="2878741"/>
          </a:xfrm>
          <a:prstGeom prst="rect">
            <a:avLst/>
          </a:prstGeom>
          <a:solidFill>
            <a:srgbClr val="719BC1"/>
          </a:solidFill>
          <a:ln>
            <a:solidFill>
              <a:srgbClr val="719BC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950" b="1" dirty="0">
              <a:solidFill>
                <a:schemeClr val="bg1"/>
              </a:solidFill>
            </a:endParaRPr>
          </a:p>
        </p:txBody>
      </p:sp>
      <p:pic>
        <p:nvPicPr>
          <p:cNvPr id="9" name="Picture 8" descr="OSEP Symposia Series Logo"/>
          <p:cNvPicPr>
            <a:picLocks noChangeAspect="1"/>
          </p:cNvPicPr>
          <p:nvPr/>
        </p:nvPicPr>
        <p:blipFill rotWithShape="1">
          <a:blip r:embed="rId2">
            <a:extLst>
              <a:ext uri="{28A0092B-C50C-407E-A947-70E740481C1C}">
                <a14:useLocalDpi xmlns:a14="http://schemas.microsoft.com/office/drawing/2010/main" val="0"/>
              </a:ext>
            </a:extLst>
          </a:blip>
          <a:srcRect l="2332" t="2032" r="1555" b="1683"/>
          <a:stretch/>
        </p:blipFill>
        <p:spPr>
          <a:xfrm>
            <a:off x="1" y="1989631"/>
            <a:ext cx="2315057" cy="2878741"/>
          </a:xfrm>
          <a:prstGeom prst="rect">
            <a:avLst/>
          </a:prstGeom>
        </p:spPr>
      </p:pic>
      <p:sp>
        <p:nvSpPr>
          <p:cNvPr id="10" name="Title 9"/>
          <p:cNvSpPr>
            <a:spLocks noGrp="1"/>
          </p:cNvSpPr>
          <p:nvPr>
            <p:ph type="title"/>
          </p:nvPr>
        </p:nvSpPr>
        <p:spPr>
          <a:xfrm>
            <a:off x="2315056" y="1989631"/>
            <a:ext cx="6733694" cy="2878741"/>
          </a:xfrm>
        </p:spPr>
        <p:txBody>
          <a:bodyPr anchor="t">
            <a:normAutofit/>
          </a:bodyPr>
          <a:lstStyle>
            <a:lvl1pPr algn="l">
              <a:defRPr sz="495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632733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Layout">
    <p:bg>
      <p:bgPr>
        <a:solidFill>
          <a:srgbClr val="143C68"/>
        </a:solidFill>
        <a:effectLst/>
      </p:bgPr>
    </p:bg>
    <p:spTree>
      <p:nvGrpSpPr>
        <p:cNvPr id="1" name=""/>
        <p:cNvGrpSpPr/>
        <p:nvPr/>
      </p:nvGrpSpPr>
      <p:grpSpPr>
        <a:xfrm>
          <a:off x="0" y="0"/>
          <a:ext cx="0" cy="0"/>
          <a:chOff x="0" y="0"/>
          <a:chExt cx="0" cy="0"/>
        </a:xfrm>
      </p:grpSpPr>
      <p:pic>
        <p:nvPicPr>
          <p:cNvPr id="8" name="Picture 7" descr="fullbackgrd_trsp.png"/>
          <p:cNvPicPr>
            <a:picLocks noChangeAspect="1"/>
          </p:cNvPicPr>
          <p:nvPr userDrawn="1"/>
        </p:nvPicPr>
        <p:blipFill>
          <a:blip r:embed="rId2">
            <a:alphaModFix amt="5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0" y="0"/>
            <a:ext cx="9144000" cy="899949"/>
          </a:xfrm>
          <a:prstGeom prst="rect">
            <a:avLst/>
          </a:prstGeom>
          <a:gradFill flip="none" rotWithShape="1">
            <a:gsLst>
              <a:gs pos="0">
                <a:srgbClr val="064220"/>
              </a:gs>
              <a:gs pos="100000">
                <a:srgbClr val="368156"/>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899949"/>
            <a:ext cx="9144000"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lvl1pPr>
              <a:defRPr>
                <a:solidFill>
                  <a:srgbClr val="FFFFFF"/>
                </a:solidFill>
              </a:defRPr>
            </a:lvl1pPr>
          </a:lstStyle>
          <a:p>
            <a:fld id="{466A99FA-FF17-6E4B-8B75-D40E5D32975D}" type="datetime1">
              <a:rPr lang="en-US" smtClean="0"/>
              <a:t>10/12/2017</a:t>
            </a:fld>
            <a:endParaRPr lang="en-US"/>
          </a:p>
        </p:txBody>
      </p:sp>
      <p:sp>
        <p:nvSpPr>
          <p:cNvPr id="4" name="Footer Placeholder 3"/>
          <p:cNvSpPr>
            <a:spLocks noGrp="1"/>
          </p:cNvSpPr>
          <p:nvPr>
            <p:ph type="ftr" sz="quarter" idx="11"/>
          </p:nvPr>
        </p:nvSpPr>
        <p:spPr>
          <a:xfrm>
            <a:off x="635000" y="6356350"/>
            <a:ext cx="5384800" cy="365125"/>
          </a:xfrm>
        </p:spPr>
        <p:txBody>
          <a:bodyPr/>
          <a:lstStyle>
            <a:lvl1pPr algn="l">
              <a:defRPr>
                <a:solidFill>
                  <a:srgbClr val="FFFFFF"/>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6" name="Title 1"/>
          <p:cNvSpPr>
            <a:spLocks noGrp="1"/>
          </p:cNvSpPr>
          <p:nvPr>
            <p:ph type="title"/>
          </p:nvPr>
        </p:nvSpPr>
        <p:spPr>
          <a:xfrm>
            <a:off x="685800" y="274638"/>
            <a:ext cx="8229600" cy="965452"/>
          </a:xfrm>
        </p:spPr>
        <p:txBody>
          <a:bodyPr/>
          <a:lstStyle>
            <a:lvl1pPr>
              <a:defRPr>
                <a:solidFill>
                  <a:srgbClr val="FFFFFF"/>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685800" y="1600200"/>
            <a:ext cx="8229600" cy="4525963"/>
          </a:xfrm>
        </p:spPr>
        <p:txBody>
          <a:bodyPr/>
          <a:lstStyle>
            <a:lvl1pPr>
              <a:buClr>
                <a:srgbClr val="69AF62"/>
              </a:buClr>
              <a:defRPr>
                <a:solidFill>
                  <a:srgbClr val="FFFFFF"/>
                </a:solidFill>
              </a:defRPr>
            </a:lvl1pPr>
            <a:lvl2pPr>
              <a:buClr>
                <a:schemeClr val="bg1"/>
              </a:buClr>
              <a:defRPr>
                <a:solidFill>
                  <a:srgbClr val="FFFFFF"/>
                </a:solidFill>
              </a:defRPr>
            </a:lvl2pPr>
            <a:lvl3pPr>
              <a:buClr>
                <a:srgbClr val="69AF62"/>
              </a:buClr>
              <a:defRPr>
                <a:solidFill>
                  <a:srgbClr val="FFFFFF"/>
                </a:solidFill>
              </a:defRPr>
            </a:lvl3pPr>
            <a:lvl4pPr>
              <a:buClr>
                <a:schemeClr val="bg1"/>
              </a:buClr>
              <a:defRPr>
                <a:solidFill>
                  <a:srgbClr val="FFFFFF"/>
                </a:solidFill>
              </a:defRPr>
            </a:lvl4pPr>
            <a:lvl5pPr>
              <a:buClr>
                <a:srgbClr val="69AF62"/>
              </a:buCl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41346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userDrawn="1"/>
        </p:nvSpPr>
        <p:spPr>
          <a:xfrm>
            <a:off x="0" y="0"/>
            <a:ext cx="9144000" cy="899949"/>
          </a:xfrm>
          <a:prstGeom prst="rect">
            <a:avLst/>
          </a:prstGeom>
          <a:gradFill flip="none" rotWithShape="1">
            <a:gsLst>
              <a:gs pos="0">
                <a:srgbClr val="064220"/>
              </a:gs>
              <a:gs pos="100000">
                <a:srgbClr val="368156"/>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899949"/>
            <a:ext cx="9144000"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0" y="274638"/>
            <a:ext cx="8115300" cy="965452"/>
          </a:xfrm>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600200"/>
            <a:ext cx="4038600" cy="4525963"/>
          </a:xfrm>
        </p:spPr>
        <p:txBody>
          <a:bodyPr/>
          <a:lstStyle>
            <a:lvl1pPr>
              <a:buClr>
                <a:srgbClr val="69AF62"/>
              </a:buClr>
              <a:defRPr sz="2800"/>
            </a:lvl1pPr>
            <a:lvl2pPr>
              <a:buClr>
                <a:schemeClr val="bg1"/>
              </a:buClr>
              <a:defRPr sz="2400"/>
            </a:lvl2pPr>
            <a:lvl3pPr>
              <a:buClr>
                <a:srgbClr val="69AF62"/>
              </a:buClr>
              <a:defRPr sz="2000"/>
            </a:lvl3pPr>
            <a:lvl4pPr>
              <a:buClr>
                <a:schemeClr val="bg1"/>
              </a:buClr>
              <a:defRPr sz="1800"/>
            </a:lvl4pPr>
            <a:lvl5pPr>
              <a:buClr>
                <a:srgbClr val="69AF6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7100" y="1600200"/>
            <a:ext cx="4038600" cy="4525963"/>
          </a:xfrm>
        </p:spPr>
        <p:txBody>
          <a:bodyPr/>
          <a:lstStyle>
            <a:lvl1pPr>
              <a:buClr>
                <a:srgbClr val="69AF62"/>
              </a:buClr>
              <a:defRPr sz="2800"/>
            </a:lvl1pPr>
            <a:lvl2pPr>
              <a:buClr>
                <a:schemeClr val="bg1"/>
              </a:buClr>
              <a:defRPr sz="2400"/>
            </a:lvl2pPr>
            <a:lvl3pPr>
              <a:buClr>
                <a:srgbClr val="69AF62"/>
              </a:buClr>
              <a:defRPr sz="2000"/>
            </a:lvl3pPr>
            <a:lvl4pPr>
              <a:buClr>
                <a:schemeClr val="bg1"/>
              </a:buClr>
              <a:defRPr sz="1800"/>
            </a:lvl4pPr>
            <a:lvl5pPr>
              <a:buClr>
                <a:srgbClr val="69AF6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F377CFC-8F43-B34D-B3A5-4FFA2789EEA4}" type="datetime1">
              <a:rPr lang="en-US" smtClean="0"/>
              <a:t>10/12/2017</a:t>
            </a:fld>
            <a:endParaRPr lang="en-US"/>
          </a:p>
        </p:txBody>
      </p:sp>
      <p:sp>
        <p:nvSpPr>
          <p:cNvPr id="6" name="Footer Placeholder 5"/>
          <p:cNvSpPr>
            <a:spLocks noGrp="1"/>
          </p:cNvSpPr>
          <p:nvPr>
            <p:ph type="ftr" sz="quarter" idx="11"/>
          </p:nvPr>
        </p:nvSpPr>
        <p:spPr>
          <a:xfrm>
            <a:off x="631380" y="6356350"/>
            <a:ext cx="538842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Tree>
    <p:extLst>
      <p:ext uri="{BB962C8B-B14F-4D97-AF65-F5344CB8AC3E}">
        <p14:creationId xmlns:p14="http://schemas.microsoft.com/office/powerpoint/2010/main" val="33656273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a:off x="0" y="0"/>
            <a:ext cx="9144000" cy="899949"/>
          </a:xfrm>
          <a:prstGeom prst="rect">
            <a:avLst/>
          </a:prstGeom>
          <a:gradFill flip="none" rotWithShape="1">
            <a:gsLst>
              <a:gs pos="0">
                <a:srgbClr val="064220"/>
              </a:gs>
              <a:gs pos="100000">
                <a:srgbClr val="368156"/>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899949"/>
            <a:ext cx="9144000"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2174875"/>
            <a:ext cx="3886200" cy="3951288"/>
          </a:xfrm>
        </p:spPr>
        <p:txBody>
          <a:bodyPr/>
          <a:lstStyle>
            <a:lvl1pPr>
              <a:buClr>
                <a:srgbClr val="69AF62"/>
              </a:buClr>
              <a:defRPr sz="2400"/>
            </a:lvl1pPr>
            <a:lvl2pPr>
              <a:buClr>
                <a:schemeClr val="bg1"/>
              </a:buClr>
              <a:defRPr sz="2000"/>
            </a:lvl2pPr>
            <a:lvl3pPr>
              <a:buClr>
                <a:srgbClr val="69AF62"/>
              </a:buClr>
              <a:defRPr sz="1800"/>
            </a:lvl3pPr>
            <a:lvl4pPr>
              <a:buClr>
                <a:schemeClr val="bg1"/>
              </a:buClr>
              <a:defRPr sz="1600"/>
            </a:lvl4pPr>
            <a:lvl5pPr>
              <a:buClr>
                <a:srgbClr val="69AF6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085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8525" y="2174875"/>
            <a:ext cx="4041775" cy="3951288"/>
          </a:xfrm>
        </p:spPr>
        <p:txBody>
          <a:bodyPr/>
          <a:lstStyle>
            <a:lvl1pPr>
              <a:buClr>
                <a:srgbClr val="69AF62"/>
              </a:buClr>
              <a:defRPr sz="2400"/>
            </a:lvl1pPr>
            <a:lvl2pPr>
              <a:buClr>
                <a:schemeClr val="bg1"/>
              </a:buClr>
              <a:defRPr sz="2000"/>
            </a:lvl2pPr>
            <a:lvl3pPr>
              <a:buClr>
                <a:srgbClr val="69AF62"/>
              </a:buClr>
              <a:defRPr sz="1800"/>
            </a:lvl3pPr>
            <a:lvl4pPr>
              <a:buClr>
                <a:schemeClr val="bg1"/>
              </a:buClr>
              <a:defRPr sz="1600"/>
            </a:lvl4pPr>
            <a:lvl5pPr>
              <a:buClr>
                <a:srgbClr val="69AF6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27C3590-6811-D44F-A232-C0EF97024A24}" type="datetime1">
              <a:rPr lang="en-US" smtClean="0"/>
              <a:t>10/12/2017</a:t>
            </a:fld>
            <a:endParaRPr lang="en-US"/>
          </a:p>
        </p:txBody>
      </p:sp>
      <p:sp>
        <p:nvSpPr>
          <p:cNvPr id="8" name="Footer Placeholder 7"/>
          <p:cNvSpPr>
            <a:spLocks noGrp="1"/>
          </p:cNvSpPr>
          <p:nvPr>
            <p:ph type="ftr" sz="quarter" idx="11"/>
          </p:nvPr>
        </p:nvSpPr>
        <p:spPr>
          <a:xfrm>
            <a:off x="631380" y="6356350"/>
            <a:ext cx="5388420" cy="365125"/>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Tree>
    <p:extLst>
      <p:ext uri="{BB962C8B-B14F-4D97-AF65-F5344CB8AC3E}">
        <p14:creationId xmlns:p14="http://schemas.microsoft.com/office/powerpoint/2010/main" val="390760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p:cNvSpPr/>
          <p:nvPr userDrawn="1"/>
        </p:nvSpPr>
        <p:spPr>
          <a:xfrm>
            <a:off x="0" y="0"/>
            <a:ext cx="9144000" cy="899949"/>
          </a:xfrm>
          <a:prstGeom prst="rect">
            <a:avLst/>
          </a:prstGeom>
          <a:gradFill flip="none" rotWithShape="1">
            <a:gsLst>
              <a:gs pos="0">
                <a:srgbClr val="064220"/>
              </a:gs>
              <a:gs pos="100000">
                <a:srgbClr val="368156"/>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899949"/>
            <a:ext cx="9144000"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4FA8407-AC49-FA40-8F41-01F2CEA82210}" type="datetime1">
              <a:rPr lang="en-US" smtClean="0"/>
              <a:t>10/12/2017</a:t>
            </a:fld>
            <a:endParaRPr lang="en-US"/>
          </a:p>
        </p:txBody>
      </p:sp>
      <p:sp>
        <p:nvSpPr>
          <p:cNvPr id="4" name="Footer Placeholder 3"/>
          <p:cNvSpPr>
            <a:spLocks noGrp="1"/>
          </p:cNvSpPr>
          <p:nvPr>
            <p:ph type="ftr" sz="quarter" idx="11"/>
          </p:nvPr>
        </p:nvSpPr>
        <p:spPr>
          <a:xfrm>
            <a:off x="631380" y="6356350"/>
            <a:ext cx="5388420" cy="365125"/>
          </a:xfrm>
        </p:spPr>
        <p:txBody>
          <a:bodyPr/>
          <a:lstStyle>
            <a:lvl1pPr algn="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Tree>
    <p:extLst>
      <p:ext uri="{BB962C8B-B14F-4D97-AF65-F5344CB8AC3E}">
        <p14:creationId xmlns:p14="http://schemas.microsoft.com/office/powerpoint/2010/main" val="3594390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FF361-F31B-BE4E-9F6D-21450C9B3A17}" type="datetime1">
              <a:rPr lang="en-US" smtClean="0"/>
              <a:t>10/12/2017</a:t>
            </a:fld>
            <a:endParaRPr lang="en-US"/>
          </a:p>
        </p:txBody>
      </p:sp>
      <p:sp>
        <p:nvSpPr>
          <p:cNvPr id="3" name="Footer Placeholder 2"/>
          <p:cNvSpPr>
            <a:spLocks noGrp="1"/>
          </p:cNvSpPr>
          <p:nvPr>
            <p:ph type="ftr" sz="quarter" idx="11"/>
          </p:nvPr>
        </p:nvSpPr>
        <p:spPr>
          <a:xfrm>
            <a:off x="630936" y="6356350"/>
            <a:ext cx="5346700" cy="365125"/>
          </a:xfrm>
        </p:spPr>
        <p:txBody>
          <a:bodyPr/>
          <a:lstStyle>
            <a:lvl1pPr algn="l">
              <a:defRPr/>
            </a:lvl1pPr>
          </a:lstStyle>
          <a:p>
            <a:endParaRPr lang="en-US" dirty="0"/>
          </a:p>
        </p:txBody>
      </p:sp>
      <p:sp>
        <p:nvSpPr>
          <p:cNvPr id="4" name="Slide Number Placeholder 3"/>
          <p:cNvSpPr>
            <a:spLocks noGrp="1"/>
          </p:cNvSpPr>
          <p:nvPr>
            <p:ph type="sldNum" sz="quarter" idx="12"/>
          </p:nvPr>
        </p:nvSpPr>
        <p:spPr/>
        <p:txBody>
          <a:bodyPr/>
          <a:lstStyle/>
          <a:p>
            <a:fld id="{556330C3-93D9-864C-869D-FF738A48005C}" type="slidenum">
              <a:rPr lang="en-US" smtClean="0"/>
              <a:t>‹#›</a:t>
            </a:fld>
            <a:endParaRPr lang="en-US"/>
          </a:p>
        </p:txBody>
      </p:sp>
    </p:spTree>
    <p:extLst>
      <p:ext uri="{BB962C8B-B14F-4D97-AF65-F5344CB8AC3E}">
        <p14:creationId xmlns:p14="http://schemas.microsoft.com/office/powerpoint/2010/main" val="18149697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51311-45E3-3847-826A-F842007000E0}" type="datetime1">
              <a:rPr lang="en-US" smtClean="0"/>
              <a:t>10/12/2017</a:t>
            </a:fld>
            <a:endParaRPr lang="en-US"/>
          </a:p>
        </p:txBody>
      </p:sp>
      <p:sp>
        <p:nvSpPr>
          <p:cNvPr id="6" name="Footer Placeholder 5"/>
          <p:cNvSpPr>
            <a:spLocks noGrp="1"/>
          </p:cNvSpPr>
          <p:nvPr>
            <p:ph type="ftr" sz="quarter" idx="11"/>
          </p:nvPr>
        </p:nvSpPr>
        <p:spPr>
          <a:xfrm>
            <a:off x="1792288" y="6356350"/>
            <a:ext cx="4227512"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556330C3-93D9-864C-869D-FF738A48005C}" type="slidenum">
              <a:rPr lang="en-US" smtClean="0"/>
              <a:t>‹#›</a:t>
            </a:fld>
            <a:endParaRPr lang="en-US"/>
          </a:p>
        </p:txBody>
      </p:sp>
    </p:spTree>
    <p:extLst>
      <p:ext uri="{BB962C8B-B14F-4D97-AF65-F5344CB8AC3E}">
        <p14:creationId xmlns:p14="http://schemas.microsoft.com/office/powerpoint/2010/main" val="20981179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9" name="Rectangle 8"/>
          <p:cNvSpPr/>
          <p:nvPr userDrawn="1"/>
        </p:nvSpPr>
        <p:spPr>
          <a:xfrm>
            <a:off x="0" y="0"/>
            <a:ext cx="9144000" cy="899949"/>
          </a:xfrm>
          <a:prstGeom prst="rect">
            <a:avLst/>
          </a:prstGeom>
          <a:gradFill flip="none" rotWithShape="1">
            <a:gsLst>
              <a:gs pos="0">
                <a:srgbClr val="064220"/>
              </a:gs>
              <a:gs pos="100000">
                <a:srgbClr val="368156"/>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899949"/>
            <a:ext cx="9144000"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0" y="274320"/>
            <a:ext cx="7345363" cy="885765"/>
          </a:xfrm>
        </p:spPr>
        <p:txBody>
          <a:bodyPr/>
          <a:lstStyle>
            <a:lvl1pPr>
              <a:defRPr>
                <a:solidFill>
                  <a:srgbClr val="FFFFFF"/>
                </a:solidFill>
              </a:defRPr>
            </a:lvl1pPr>
          </a:lstStyle>
          <a:p>
            <a:r>
              <a:rPr lang="en-US" dirty="0" smtClean="0"/>
              <a:t>Click to edit Master title style</a:t>
            </a:r>
            <a:endParaRPr lang="en-US" dirty="0"/>
          </a:p>
        </p:txBody>
      </p:sp>
      <p:sp>
        <p:nvSpPr>
          <p:cNvPr id="6" name="Chart Placeholder 5"/>
          <p:cNvSpPr>
            <a:spLocks noGrp="1"/>
          </p:cNvSpPr>
          <p:nvPr>
            <p:ph type="chart" sz="quarter" idx="13"/>
          </p:nvPr>
        </p:nvSpPr>
        <p:spPr>
          <a:xfrm>
            <a:off x="685800" y="1257300"/>
            <a:ext cx="7345363" cy="5244831"/>
          </a:xfrm>
        </p:spPr>
        <p:txBody>
          <a:bodyPr/>
          <a:lstStyle>
            <a:lvl1pPr>
              <a:buClr>
                <a:srgbClr val="69AF62"/>
              </a:buClr>
              <a:defRPr/>
            </a:lvl1pPr>
          </a:lstStyle>
          <a:p>
            <a:r>
              <a:rPr lang="en-US" dirty="0" smtClean="0"/>
              <a:t>Click icon to add chart</a:t>
            </a:r>
            <a:endParaRPr lang="en-US" dirty="0"/>
          </a:p>
        </p:txBody>
      </p:sp>
      <p:sp>
        <p:nvSpPr>
          <p:cNvPr id="7" name="Slide Number Placeholder 6"/>
          <p:cNvSpPr>
            <a:spLocks noGrp="1"/>
          </p:cNvSpPr>
          <p:nvPr>
            <p:ph type="sldNum" sz="quarter" idx="14"/>
          </p:nvPr>
        </p:nvSpPr>
        <p:spPr/>
        <p:txBody>
          <a:bodyPr/>
          <a:lstStyle>
            <a:lvl1pPr>
              <a:defRPr>
                <a:solidFill>
                  <a:srgbClr val="FFFFFF"/>
                </a:solidFill>
              </a:defRPr>
            </a:lvl1pPr>
          </a:lstStyle>
          <a:p>
            <a:fld id="{FCF52187-718E-B849-A91C-4A8B761E89F4}" type="slidenum">
              <a:rPr lang="en-US" smtClean="0"/>
              <a:pPr/>
              <a:t>‹#›</a:t>
            </a:fld>
            <a:endParaRPr lang="en-US" dirty="0"/>
          </a:p>
        </p:txBody>
      </p:sp>
    </p:spTree>
    <p:extLst>
      <p:ext uri="{BB962C8B-B14F-4D97-AF65-F5344CB8AC3E}">
        <p14:creationId xmlns:p14="http://schemas.microsoft.com/office/powerpoint/2010/main" val="41925805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0-year Title Slide">
    <p:bg>
      <p:bgPr>
        <a:solidFill>
          <a:srgbClr val="143C68"/>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68400"/>
            <a:ext cx="9143391" cy="2749113"/>
          </a:xfrm>
          <a:prstGeom prst="rect">
            <a:avLst/>
          </a:prstGeom>
        </p:spPr>
      </p:pic>
      <p:grpSp>
        <p:nvGrpSpPr>
          <p:cNvPr id="15" name="Group 14"/>
          <p:cNvGrpSpPr/>
          <p:nvPr userDrawn="1"/>
        </p:nvGrpSpPr>
        <p:grpSpPr>
          <a:xfrm>
            <a:off x="0" y="1160085"/>
            <a:ext cx="9144000" cy="2737064"/>
            <a:chOff x="0" y="1160085"/>
            <a:chExt cx="9144000" cy="2737064"/>
          </a:xfrm>
        </p:grpSpPr>
        <p:cxnSp>
          <p:nvCxnSpPr>
            <p:cNvPr id="16" name="Straight Connector 15"/>
            <p:cNvCxnSpPr/>
            <p:nvPr userDrawn="1"/>
          </p:nvCxnSpPr>
          <p:spPr>
            <a:xfrm>
              <a:off x="0" y="1160085"/>
              <a:ext cx="9144000"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97149"/>
              <a:ext cx="9144000"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9" name="Picture 8" descr="fullbackgrd_trs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9951" y="467113"/>
            <a:ext cx="1771648" cy="522330"/>
          </a:xfrm>
          <a:prstGeom prst="rect">
            <a:avLst/>
          </a:prstGeom>
        </p:spPr>
      </p:pic>
      <p:sp>
        <p:nvSpPr>
          <p:cNvPr id="12" name="Title 1"/>
          <p:cNvSpPr>
            <a:spLocks noGrp="1"/>
          </p:cNvSpPr>
          <p:nvPr>
            <p:ph type="ctrTitle"/>
          </p:nvPr>
        </p:nvSpPr>
        <p:spPr>
          <a:xfrm>
            <a:off x="1126255" y="3977482"/>
            <a:ext cx="7687545" cy="1293018"/>
          </a:xfrm>
        </p:spPr>
        <p:txBody>
          <a:bodyPr anchor="t" anchorCtr="0">
            <a:normAutofit/>
          </a:bodyPr>
          <a:lstStyle>
            <a:lvl1pPr algn="l">
              <a:defRPr sz="3200">
                <a:solidFill>
                  <a:schemeClr val="bg1"/>
                </a:solidFill>
                <a:latin typeface="Arial"/>
                <a:cs typeface="Arial Unicode MS"/>
              </a:defRPr>
            </a:lvl1pPr>
          </a:lstStyle>
          <a:p>
            <a:r>
              <a:rPr lang="en-US" smtClean="0"/>
              <a:t>Click to edit Master title style</a:t>
            </a:r>
            <a:endParaRPr lang="en-US" dirty="0"/>
          </a:p>
        </p:txBody>
      </p:sp>
      <p:sp>
        <p:nvSpPr>
          <p:cNvPr id="18" name="Subtitle 2"/>
          <p:cNvSpPr>
            <a:spLocks noGrp="1"/>
          </p:cNvSpPr>
          <p:nvPr>
            <p:ph type="subTitle" idx="1"/>
          </p:nvPr>
        </p:nvSpPr>
        <p:spPr>
          <a:xfrm>
            <a:off x="1126255" y="5384799"/>
            <a:ext cx="5606532" cy="977901"/>
          </a:xfrm>
        </p:spPr>
        <p:txBody>
          <a:bodyPr>
            <a:normAutofit/>
          </a:bodyPr>
          <a:lstStyle>
            <a:lvl1pPr marL="0" indent="0" algn="l">
              <a:buNone/>
              <a:defRPr sz="160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3"/>
          <p:cNvSpPr>
            <a:spLocks noGrp="1"/>
          </p:cNvSpPr>
          <p:nvPr>
            <p:ph type="dt" sz="half" idx="10"/>
          </p:nvPr>
        </p:nvSpPr>
        <p:spPr>
          <a:xfrm>
            <a:off x="6824291" y="5383049"/>
            <a:ext cx="1989509" cy="365125"/>
          </a:xfrm>
        </p:spPr>
        <p:txBody>
          <a:bodyPr anchor="t" anchorCtr="0"/>
          <a:lstStyle>
            <a:lvl1pPr>
              <a:defRPr sz="1600">
                <a:solidFill>
                  <a:srgbClr val="FFFFFE"/>
                </a:solidFill>
                <a:latin typeface="Arial"/>
              </a:defRPr>
            </a:lvl1pPr>
          </a:lstStyle>
          <a:p>
            <a:endParaRPr lang="en-US" dirty="0"/>
          </a:p>
        </p:txBody>
      </p:sp>
      <p:pic>
        <p:nvPicPr>
          <p:cNvPr id="20" name="Picture 19" descr="Westat_logo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3888" y="530029"/>
            <a:ext cx="1402546" cy="445668"/>
          </a:xfrm>
          <a:prstGeom prst="rect">
            <a:avLst/>
          </a:prstGeom>
        </p:spPr>
      </p:pic>
    </p:spTree>
    <p:extLst>
      <p:ext uri="{BB962C8B-B14F-4D97-AF65-F5344CB8AC3E}">
        <p14:creationId xmlns:p14="http://schemas.microsoft.com/office/powerpoint/2010/main" val="15137444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lvl1pPr>
              <a:defRPr>
                <a:solidFill>
                  <a:srgbClr val="0A9466"/>
                </a:solidFill>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685800" y="1271340"/>
            <a:ext cx="8115300" cy="3565703"/>
          </a:xfrm>
        </p:spPr>
        <p:txBody>
          <a:bodyPr/>
          <a:lstStyle>
            <a:lvl1pPr>
              <a:buClr>
                <a:srgbClr val="C00000"/>
              </a:buClr>
              <a:defRPr/>
            </a:lvl1pPr>
            <a:lvl2pPr>
              <a:buClr>
                <a:srgbClr val="4DA456"/>
              </a:buClr>
              <a:defRPr/>
            </a:lvl2pPr>
            <a:lvl3pPr>
              <a:buClr>
                <a:srgbClr val="4DA456"/>
              </a:buClr>
              <a:defRPr/>
            </a:lvl3pPr>
            <a:lvl4pPr>
              <a:buClr>
                <a:srgbClr val="4DA456"/>
              </a:buClr>
              <a:defRPr/>
            </a:lvl4pPr>
            <a:lvl5pPr>
              <a:buClr>
                <a:srgbClr val="4DA45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2300288" y="6356350"/>
            <a:ext cx="6513512"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925" y="6233709"/>
            <a:ext cx="647700" cy="486495"/>
          </a:xfrm>
          <a:prstGeom prst="rect">
            <a:avLst/>
          </a:prstGeom>
        </p:spPr>
      </p:pic>
      <p:sp>
        <p:nvSpPr>
          <p:cNvPr id="6" name="Slide Number Placeholder 5"/>
          <p:cNvSpPr>
            <a:spLocks noGrp="1"/>
          </p:cNvSpPr>
          <p:nvPr userDrawn="1">
            <p:ph type="sldNum" sz="quarter" idx="12"/>
          </p:nvPr>
        </p:nvSpPr>
        <p:spPr/>
        <p:txBody>
          <a:bodyPr/>
          <a:lstStyle>
            <a:lvl1pPr>
              <a:defRPr>
                <a:solidFill>
                  <a:schemeClr val="bg1"/>
                </a:solidFill>
              </a:defRPr>
            </a:lvl1pPr>
          </a:lstStyle>
          <a:p>
            <a:fld id="{556330C3-93D9-864C-869D-FF738A48005C}" type="slidenum">
              <a:rPr lang="en-US" smtClean="0"/>
              <a:pPr/>
              <a:t>‹#›</a:t>
            </a:fld>
            <a:endParaRPr lang="en-US" dirty="0"/>
          </a:p>
        </p:txBody>
      </p:sp>
    </p:spTree>
    <p:extLst>
      <p:ext uri="{BB962C8B-B14F-4D97-AF65-F5344CB8AC3E}">
        <p14:creationId xmlns:p14="http://schemas.microsoft.com/office/powerpoint/2010/main" val="16686291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946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282700"/>
            <a:ext cx="4038600" cy="4525963"/>
          </a:xfrm>
        </p:spPr>
        <p:txBody>
          <a:bodyPr/>
          <a:lstStyle>
            <a:lvl1pPr>
              <a:buClr>
                <a:srgbClr val="C00000"/>
              </a:buClr>
              <a:defRPr sz="2800"/>
            </a:lvl1pPr>
            <a:lvl2pPr>
              <a:buClr>
                <a:srgbClr val="4DA456"/>
              </a:buClr>
              <a:defRPr sz="2400"/>
            </a:lvl2pPr>
            <a:lvl3pPr>
              <a:buClr>
                <a:srgbClr val="4DA456"/>
              </a:buClr>
              <a:defRPr sz="2000"/>
            </a:lvl3pPr>
            <a:lvl4pPr>
              <a:buClr>
                <a:srgbClr val="4DA456"/>
              </a:buClr>
              <a:defRPr sz="1800"/>
            </a:lvl4pPr>
            <a:lvl5pPr>
              <a:buClr>
                <a:srgbClr val="4DA456"/>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7100" y="1282700"/>
            <a:ext cx="4038600" cy="4525963"/>
          </a:xfrm>
        </p:spPr>
        <p:txBody>
          <a:bodyPr/>
          <a:lstStyle>
            <a:lvl1pPr>
              <a:buClr>
                <a:srgbClr val="C00000"/>
              </a:buClr>
              <a:defRPr sz="2800"/>
            </a:lvl1pPr>
            <a:lvl2pPr>
              <a:buClr>
                <a:srgbClr val="4DA456"/>
              </a:buClr>
              <a:defRPr sz="2400"/>
            </a:lvl2pPr>
            <a:lvl3pPr>
              <a:buClr>
                <a:srgbClr val="4DA456"/>
              </a:buClr>
              <a:defRPr sz="2000"/>
            </a:lvl3pPr>
            <a:lvl4pPr>
              <a:buClr>
                <a:srgbClr val="4DA456"/>
              </a:buClr>
              <a:defRPr sz="1800"/>
            </a:lvl4pPr>
            <a:lvl5pPr>
              <a:buClr>
                <a:srgbClr val="4DA456"/>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8" name="Footer Placeholder 4"/>
          <p:cNvSpPr>
            <a:spLocks noGrp="1"/>
          </p:cNvSpPr>
          <p:nvPr>
            <p:ph type="ftr" sz="quarter" idx="3"/>
          </p:nvPr>
        </p:nvSpPr>
        <p:spPr>
          <a:xfrm>
            <a:off x="2300288" y="6356350"/>
            <a:ext cx="6513512"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925" y="6233709"/>
            <a:ext cx="647700" cy="486495"/>
          </a:xfrm>
          <a:prstGeom prst="rect">
            <a:avLst/>
          </a:prstGeom>
        </p:spPr>
      </p:pic>
    </p:spTree>
    <p:extLst>
      <p:ext uri="{BB962C8B-B14F-4D97-AF65-F5344CB8AC3E}">
        <p14:creationId xmlns:p14="http://schemas.microsoft.com/office/powerpoint/2010/main" val="3031011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946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3192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1958975"/>
            <a:ext cx="3886200" cy="3951288"/>
          </a:xfrm>
        </p:spPr>
        <p:txBody>
          <a:bodyPr/>
          <a:lstStyle>
            <a:lvl1pPr>
              <a:buClr>
                <a:srgbClr val="4DA456"/>
              </a:buClr>
              <a:defRPr sz="2400"/>
            </a:lvl1pPr>
            <a:lvl2pPr>
              <a:buClr>
                <a:srgbClr val="4DA456"/>
              </a:buClr>
              <a:defRPr sz="2000"/>
            </a:lvl2pPr>
            <a:lvl3pPr>
              <a:buClr>
                <a:srgbClr val="4DA456"/>
              </a:buClr>
              <a:defRPr sz="1800"/>
            </a:lvl3pPr>
            <a:lvl4pPr>
              <a:buClr>
                <a:srgbClr val="4DA456"/>
              </a:buClr>
              <a:defRPr sz="1600"/>
            </a:lvl4pPr>
            <a:lvl5pPr>
              <a:buClr>
                <a:srgbClr val="4DA456"/>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08525" y="13192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8525" y="1958975"/>
            <a:ext cx="4041775" cy="3951288"/>
          </a:xfrm>
        </p:spPr>
        <p:txBody>
          <a:bodyPr/>
          <a:lstStyle>
            <a:lvl1pPr>
              <a:buClr>
                <a:srgbClr val="4DA456"/>
              </a:buClr>
              <a:defRPr sz="2400"/>
            </a:lvl1pPr>
            <a:lvl2pPr>
              <a:buClr>
                <a:srgbClr val="4DA456"/>
              </a:buClr>
              <a:defRPr sz="2000"/>
            </a:lvl2pPr>
            <a:lvl3pPr>
              <a:buClr>
                <a:srgbClr val="4DA456"/>
              </a:buClr>
              <a:defRPr sz="1800"/>
            </a:lvl3pPr>
            <a:lvl4pPr>
              <a:buClr>
                <a:srgbClr val="4DA456"/>
              </a:buClr>
              <a:defRPr sz="1600"/>
            </a:lvl4pPr>
            <a:lvl5pPr>
              <a:buClr>
                <a:srgbClr val="4DA456"/>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10" name="Footer Placeholder 4"/>
          <p:cNvSpPr>
            <a:spLocks noGrp="1"/>
          </p:cNvSpPr>
          <p:nvPr>
            <p:ph type="ftr" sz="quarter" idx="13"/>
          </p:nvPr>
        </p:nvSpPr>
        <p:spPr>
          <a:xfrm>
            <a:off x="2300288" y="6356350"/>
            <a:ext cx="6513512"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925" y="6233709"/>
            <a:ext cx="647700" cy="486495"/>
          </a:xfrm>
          <a:prstGeom prst="rect">
            <a:avLst/>
          </a:prstGeom>
        </p:spPr>
      </p:pic>
    </p:spTree>
    <p:extLst>
      <p:ext uri="{BB962C8B-B14F-4D97-AF65-F5344CB8AC3E}">
        <p14:creationId xmlns:p14="http://schemas.microsoft.com/office/powerpoint/2010/main" val="5337894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A933F"/>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6" name="Footer Placeholder 4"/>
          <p:cNvSpPr>
            <a:spLocks noGrp="1"/>
          </p:cNvSpPr>
          <p:nvPr>
            <p:ph type="ftr" sz="quarter" idx="3"/>
          </p:nvPr>
        </p:nvSpPr>
        <p:spPr>
          <a:xfrm>
            <a:off x="2300288" y="6356350"/>
            <a:ext cx="6513512"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925" y="6233709"/>
            <a:ext cx="647700" cy="486495"/>
          </a:xfrm>
          <a:prstGeom prst="rect">
            <a:avLst/>
          </a:prstGeom>
        </p:spPr>
      </p:pic>
    </p:spTree>
    <p:extLst>
      <p:ext uri="{BB962C8B-B14F-4D97-AF65-F5344CB8AC3E}">
        <p14:creationId xmlns:p14="http://schemas.microsoft.com/office/powerpoint/2010/main" val="7949762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143C68"/>
                </a:solidFill>
              </a:defRPr>
            </a:lvl1pPr>
          </a:lstStyle>
          <a:p>
            <a:fld id="{556330C3-93D9-864C-869D-FF738A48005C}" type="slidenum">
              <a:rPr lang="en-US" smtClean="0"/>
              <a:pPr/>
              <a:t>‹#›</a:t>
            </a:fld>
            <a:endParaRPr lang="en-US" dirty="0"/>
          </a:p>
        </p:txBody>
      </p:sp>
      <p:sp>
        <p:nvSpPr>
          <p:cNvPr id="6" name="Footer Placeholder 4"/>
          <p:cNvSpPr>
            <a:spLocks noGrp="1"/>
          </p:cNvSpPr>
          <p:nvPr>
            <p:ph type="ftr" sz="quarter" idx="3"/>
          </p:nvPr>
        </p:nvSpPr>
        <p:spPr>
          <a:xfrm>
            <a:off x="2300288" y="6356350"/>
            <a:ext cx="6513512"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925" y="6233709"/>
            <a:ext cx="647700" cy="486495"/>
          </a:xfrm>
          <a:prstGeom prst="rect">
            <a:avLst/>
          </a:prstGeom>
        </p:spPr>
      </p:pic>
    </p:spTree>
    <p:extLst>
      <p:ext uri="{BB962C8B-B14F-4D97-AF65-F5344CB8AC3E}">
        <p14:creationId xmlns:p14="http://schemas.microsoft.com/office/powerpoint/2010/main" val="18697300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2300" y="273050"/>
            <a:ext cx="3695699" cy="1162050"/>
          </a:xfrm>
        </p:spPr>
        <p:txBody>
          <a:bodyPr anchor="t" anchorCtr="0">
            <a:normAutofit/>
          </a:bodyPr>
          <a:lstStyle>
            <a:lvl1pPr algn="l">
              <a:defRPr sz="2800" b="1">
                <a:solidFill>
                  <a:srgbClr val="2A933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3100" y="273050"/>
            <a:ext cx="4203700" cy="5853113"/>
          </a:xfrm>
        </p:spPr>
        <p:txBody>
          <a:bodyPr/>
          <a:lstStyle>
            <a:lvl1pPr>
              <a:buClr>
                <a:srgbClr val="4DA456"/>
              </a:buClr>
              <a:defRPr sz="2400"/>
            </a:lvl1pPr>
            <a:lvl2pPr>
              <a:buClr>
                <a:srgbClr val="4DA456"/>
              </a:buClr>
              <a:defRPr sz="2200"/>
            </a:lvl2pPr>
            <a:lvl3pPr>
              <a:buClr>
                <a:srgbClr val="4DA456"/>
              </a:buClr>
              <a:defRPr sz="2400"/>
            </a:lvl3pPr>
            <a:lvl4pPr>
              <a:buClr>
                <a:srgbClr val="4DA456"/>
              </a:buClr>
              <a:defRPr sz="2000"/>
            </a:lvl4pPr>
            <a:lvl5pPr>
              <a:buClr>
                <a:srgbClr val="4DA456"/>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2301" y="1435100"/>
            <a:ext cx="369569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8" name="Footer Placeholder 4"/>
          <p:cNvSpPr>
            <a:spLocks noGrp="1"/>
          </p:cNvSpPr>
          <p:nvPr>
            <p:ph type="ftr" sz="quarter" idx="3"/>
          </p:nvPr>
        </p:nvSpPr>
        <p:spPr>
          <a:xfrm>
            <a:off x="2300288" y="6356350"/>
            <a:ext cx="6513512"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925" y="6233709"/>
            <a:ext cx="647700" cy="486495"/>
          </a:xfrm>
          <a:prstGeom prst="rect">
            <a:avLst/>
          </a:prstGeom>
        </p:spPr>
      </p:pic>
    </p:spTree>
    <p:extLst>
      <p:ext uri="{BB962C8B-B14F-4D97-AF65-F5344CB8AC3E}">
        <p14:creationId xmlns:p14="http://schemas.microsoft.com/office/powerpoint/2010/main" val="19352701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D649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56330C3-93D9-864C-869D-FF738A48005C}" type="slidenum">
              <a:rPr lang="en-US" smtClean="0"/>
              <a:t>‹#›</a:t>
            </a:fld>
            <a:endParaRPr lang="en-US"/>
          </a:p>
        </p:txBody>
      </p:sp>
      <p:sp>
        <p:nvSpPr>
          <p:cNvPr id="8" name="Footer Placeholder 4"/>
          <p:cNvSpPr>
            <a:spLocks noGrp="1"/>
          </p:cNvSpPr>
          <p:nvPr>
            <p:ph type="ftr" sz="quarter" idx="3"/>
          </p:nvPr>
        </p:nvSpPr>
        <p:spPr>
          <a:xfrm>
            <a:off x="2300288" y="6356350"/>
            <a:ext cx="6513512"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925" y="6233709"/>
            <a:ext cx="647700" cy="486495"/>
          </a:xfrm>
          <a:prstGeom prst="rect">
            <a:avLst/>
          </a:prstGeom>
        </p:spPr>
      </p:pic>
    </p:spTree>
    <p:extLst>
      <p:ext uri="{BB962C8B-B14F-4D97-AF65-F5344CB8AC3E}">
        <p14:creationId xmlns:p14="http://schemas.microsoft.com/office/powerpoint/2010/main" val="40135155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
            <a:ext cx="7345363" cy="885765"/>
          </a:xfrm>
        </p:spPr>
        <p:txBody>
          <a:bodyPr/>
          <a:lstStyle>
            <a:lvl1pPr>
              <a:defRPr>
                <a:solidFill>
                  <a:srgbClr val="2A933F"/>
                </a:solidFill>
              </a:defRPr>
            </a:lvl1pPr>
          </a:lstStyle>
          <a:p>
            <a:r>
              <a:rPr lang="en-US" dirty="0" smtClean="0"/>
              <a:t>Click to edit Master title style</a:t>
            </a:r>
            <a:endParaRPr lang="en-US" dirty="0"/>
          </a:p>
        </p:txBody>
      </p:sp>
      <p:sp>
        <p:nvSpPr>
          <p:cNvPr id="6" name="Chart Placeholder 5"/>
          <p:cNvSpPr>
            <a:spLocks noGrp="1"/>
          </p:cNvSpPr>
          <p:nvPr>
            <p:ph type="chart" sz="quarter" idx="13"/>
          </p:nvPr>
        </p:nvSpPr>
        <p:spPr>
          <a:xfrm>
            <a:off x="685800" y="1257301"/>
            <a:ext cx="7345363" cy="5099050"/>
          </a:xfrm>
        </p:spPr>
        <p:txBody>
          <a:bodyPr/>
          <a:lstStyle>
            <a:lvl1pPr>
              <a:buClr>
                <a:srgbClr val="4DA456"/>
              </a:buClr>
              <a:defRPr/>
            </a:lvl1pPr>
          </a:lstStyle>
          <a:p>
            <a:r>
              <a:rPr lang="en-US" dirty="0" smtClean="0"/>
              <a:t>Click icon to add chart</a:t>
            </a:r>
            <a:endParaRPr lang="en-US" dirty="0"/>
          </a:p>
        </p:txBody>
      </p:sp>
      <p:sp>
        <p:nvSpPr>
          <p:cNvPr id="7" name="Slide Number Placeholder 6"/>
          <p:cNvSpPr>
            <a:spLocks noGrp="1"/>
          </p:cNvSpPr>
          <p:nvPr>
            <p:ph type="sldNum" sz="quarter" idx="14"/>
          </p:nvPr>
        </p:nvSpPr>
        <p:spPr/>
        <p:txBody>
          <a:bodyPr/>
          <a:lstStyle>
            <a:lvl1pPr>
              <a:defRPr>
                <a:solidFill>
                  <a:srgbClr val="FFFFFF"/>
                </a:solidFill>
              </a:defRPr>
            </a:lvl1pPr>
          </a:lstStyle>
          <a:p>
            <a:fld id="{FCF52187-718E-B849-A91C-4A8B761E89F4}" type="slidenum">
              <a:rPr lang="en-US" smtClean="0"/>
              <a:pPr/>
              <a:t>‹#›</a:t>
            </a:fld>
            <a:endParaRPr lang="en-US" dirty="0"/>
          </a:p>
        </p:txBody>
      </p:sp>
      <p:sp>
        <p:nvSpPr>
          <p:cNvPr id="5" name="Footer Placeholder 4"/>
          <p:cNvSpPr>
            <a:spLocks noGrp="1"/>
          </p:cNvSpPr>
          <p:nvPr>
            <p:ph type="ftr" sz="quarter" idx="3"/>
          </p:nvPr>
        </p:nvSpPr>
        <p:spPr>
          <a:xfrm>
            <a:off x="2300288" y="6356350"/>
            <a:ext cx="6513512"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925" y="6233709"/>
            <a:ext cx="647700" cy="486495"/>
          </a:xfrm>
          <a:prstGeom prst="rect">
            <a:avLst/>
          </a:prstGeom>
        </p:spPr>
      </p:pic>
    </p:spTree>
    <p:extLst>
      <p:ext uri="{BB962C8B-B14F-4D97-AF65-F5344CB8AC3E}">
        <p14:creationId xmlns:p14="http://schemas.microsoft.com/office/powerpoint/2010/main" val="11811396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46736" y="6266909"/>
            <a:ext cx="278680" cy="365125"/>
          </a:xfrm>
        </p:spPr>
        <p:txBody>
          <a:bodyPr/>
          <a:lstStyle/>
          <a:p>
            <a:fld id="{99AA2B13-01E7-4FF5-A8D1-E6AE56D430D6}" type="slidenum">
              <a:rPr lang="en-US" smtClean="0"/>
              <a:t>‹#›</a:t>
            </a:fld>
            <a:endParaRPr lang="en-US"/>
          </a:p>
        </p:txBody>
      </p:sp>
      <p:sp>
        <p:nvSpPr>
          <p:cNvPr id="7" name="Rectangle 6" descr="blue background"/>
          <p:cNvSpPr/>
          <p:nvPr/>
        </p:nvSpPr>
        <p:spPr>
          <a:xfrm>
            <a:off x="0" y="992124"/>
            <a:ext cx="9144001" cy="4873752"/>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Title 1"/>
          <p:cNvSpPr txBox="1">
            <a:spLocks/>
          </p:cNvSpPr>
          <p:nvPr/>
        </p:nvSpPr>
        <p:spPr>
          <a:xfrm>
            <a:off x="2315057" y="1989631"/>
            <a:ext cx="6733693" cy="2878741"/>
          </a:xfrm>
          <a:prstGeom prst="rect">
            <a:avLst/>
          </a:prstGeom>
          <a:solidFill>
            <a:srgbClr val="719BC1"/>
          </a:solidFill>
          <a:ln>
            <a:solidFill>
              <a:srgbClr val="719BC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950" b="1" dirty="0">
              <a:solidFill>
                <a:schemeClr val="bg1"/>
              </a:solidFill>
            </a:endParaRPr>
          </a:p>
        </p:txBody>
      </p:sp>
      <p:pic>
        <p:nvPicPr>
          <p:cNvPr id="9" name="Picture 8" descr="OSEP Symposia Series Logo"/>
          <p:cNvPicPr>
            <a:picLocks noChangeAspect="1"/>
          </p:cNvPicPr>
          <p:nvPr/>
        </p:nvPicPr>
        <p:blipFill rotWithShape="1">
          <a:blip r:embed="rId2">
            <a:extLst>
              <a:ext uri="{28A0092B-C50C-407E-A947-70E740481C1C}">
                <a14:useLocalDpi xmlns:a14="http://schemas.microsoft.com/office/drawing/2010/main" val="0"/>
              </a:ext>
            </a:extLst>
          </a:blip>
          <a:srcRect l="2332" t="2032" r="1555" b="1683"/>
          <a:stretch/>
        </p:blipFill>
        <p:spPr>
          <a:xfrm>
            <a:off x="1" y="1989631"/>
            <a:ext cx="2315057" cy="2878741"/>
          </a:xfrm>
          <a:prstGeom prst="rect">
            <a:avLst/>
          </a:prstGeom>
        </p:spPr>
      </p:pic>
      <p:sp>
        <p:nvSpPr>
          <p:cNvPr id="10" name="Title 9"/>
          <p:cNvSpPr>
            <a:spLocks noGrp="1"/>
          </p:cNvSpPr>
          <p:nvPr>
            <p:ph type="title"/>
          </p:nvPr>
        </p:nvSpPr>
        <p:spPr>
          <a:xfrm>
            <a:off x="2315056" y="1989631"/>
            <a:ext cx="6733694" cy="2878741"/>
          </a:xfrm>
        </p:spPr>
        <p:txBody>
          <a:bodyPr anchor="t">
            <a:normAutofit/>
          </a:bodyPr>
          <a:lstStyle>
            <a:lvl1pPr algn="l">
              <a:defRPr sz="495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475614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lvl1pPr>
              <a:defRPr>
                <a:solidFill>
                  <a:srgbClr val="2A933F"/>
                </a:solidFill>
              </a:defRPr>
            </a:lvl1pPr>
          </a:lstStyle>
          <a:p>
            <a:r>
              <a:rPr lang="en-US" dirty="0" smtClean="0"/>
              <a:t>Click to edit Master title style</a:t>
            </a:r>
            <a:endParaRPr lang="en-US" dirty="0"/>
          </a:p>
        </p:txBody>
      </p:sp>
      <p:sp>
        <p:nvSpPr>
          <p:cNvPr id="3" name="Content Placeholder 2"/>
          <p:cNvSpPr>
            <a:spLocks noGrp="1"/>
          </p:cNvSpPr>
          <p:nvPr userDrawn="1">
            <p:ph idx="1"/>
          </p:nvPr>
        </p:nvSpPr>
        <p:spPr/>
        <p:txBody>
          <a:bodyPr/>
          <a:lstStyle>
            <a:lvl1pPr>
              <a:buClr>
                <a:srgbClr val="4DA456"/>
              </a:buClr>
              <a:defRPr/>
            </a:lvl1pPr>
            <a:lvl2pPr>
              <a:buClr>
                <a:srgbClr val="4DA456"/>
              </a:buClr>
              <a:defRPr/>
            </a:lvl2pPr>
            <a:lvl3pPr>
              <a:buClr>
                <a:srgbClr val="4DA456"/>
              </a:buClr>
              <a:defRPr/>
            </a:lvl3pPr>
            <a:lvl4pPr>
              <a:buClr>
                <a:srgbClr val="4DA456"/>
              </a:buClr>
              <a:defRPr/>
            </a:lvl4pPr>
            <a:lvl5pPr>
              <a:buClr>
                <a:srgbClr val="4DA45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556330C3-93D9-864C-869D-FF738A48005C}" type="slidenum">
              <a:rPr lang="en-US" smtClean="0"/>
              <a:pPr/>
              <a:t>‹#›</a:t>
            </a:fld>
            <a:endParaRPr lang="en-US" dirty="0"/>
          </a:p>
        </p:txBody>
      </p:sp>
      <p:sp>
        <p:nvSpPr>
          <p:cNvPr id="7" name="Footer Placeholder 4"/>
          <p:cNvSpPr>
            <a:spLocks noGrp="1"/>
          </p:cNvSpPr>
          <p:nvPr>
            <p:ph type="ftr" sz="quarter" idx="3"/>
          </p:nvPr>
        </p:nvSpPr>
        <p:spPr>
          <a:xfrm>
            <a:off x="2311400" y="6356350"/>
            <a:ext cx="4622800"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spTree>
    <p:extLst>
      <p:ext uri="{BB962C8B-B14F-4D97-AF65-F5344CB8AC3E}">
        <p14:creationId xmlns:p14="http://schemas.microsoft.com/office/powerpoint/2010/main" val="30841940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lvl1pPr>
              <a:defRPr>
                <a:solidFill>
                  <a:srgbClr val="16B268"/>
                </a:solidFill>
              </a:defRPr>
            </a:lvl1pPr>
          </a:lstStyle>
          <a:p>
            <a:r>
              <a:rPr lang="en-US" dirty="0" smtClean="0"/>
              <a:t>Click to edit Master title style</a:t>
            </a:r>
            <a:endParaRPr lang="en-US" dirty="0"/>
          </a:p>
        </p:txBody>
      </p:sp>
      <p:sp>
        <p:nvSpPr>
          <p:cNvPr id="3" name="Content Placeholder 2"/>
          <p:cNvSpPr>
            <a:spLocks noGrp="1"/>
          </p:cNvSpPr>
          <p:nvPr userDrawn="1">
            <p:ph idx="1"/>
          </p:nvPr>
        </p:nvSpPr>
        <p:spPr/>
        <p:txBody>
          <a:bodyPr/>
          <a:lstStyle>
            <a:lvl1pPr>
              <a:buClr>
                <a:srgbClr val="C00000"/>
              </a:buClr>
              <a:defRPr/>
            </a:lvl1pPr>
            <a:lvl2pPr>
              <a:buClr>
                <a:srgbClr val="4DA456"/>
              </a:buClr>
              <a:defRPr/>
            </a:lvl2pPr>
            <a:lvl3pPr>
              <a:buClr>
                <a:srgbClr val="4DA456"/>
              </a:buClr>
              <a:defRPr/>
            </a:lvl3pPr>
            <a:lvl4pPr>
              <a:buClr>
                <a:srgbClr val="4DA456"/>
              </a:buClr>
              <a:defRPr/>
            </a:lvl4pPr>
            <a:lvl5pPr>
              <a:buClr>
                <a:srgbClr val="4DA45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p>
            <a:fld id="{775B3116-99FB-0C48-8DF6-E0B2ECE30256}" type="datetime1">
              <a:rPr lang="en-US" smtClean="0"/>
              <a:t>10/12/2017</a:t>
            </a:fld>
            <a:endParaRPr lang="en-US" dirty="0"/>
          </a:p>
        </p:txBody>
      </p:sp>
      <p:sp>
        <p:nvSpPr>
          <p:cNvPr id="5" name="Footer Placeholder 4"/>
          <p:cNvSpPr>
            <a:spLocks noGrp="1"/>
          </p:cNvSpPr>
          <p:nvPr userDrawn="1">
            <p:ph type="ftr" sz="quarter" idx="11"/>
          </p:nvPr>
        </p:nvSpPr>
        <p:spPr>
          <a:xfrm>
            <a:off x="631380" y="6356350"/>
            <a:ext cx="5388420" cy="365125"/>
          </a:xfrm>
        </p:spPr>
        <p:txBody>
          <a:bodyPr/>
          <a:lstStyle>
            <a:lvl1pPr algn="l">
              <a:defRPr/>
            </a:lvl1pPr>
          </a:lstStyle>
          <a:p>
            <a:endParaRPr lang="en-US" dirty="0"/>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556330C3-93D9-864C-869D-FF738A48005C}" type="slidenum">
              <a:rPr lang="en-US" smtClean="0"/>
              <a:pPr/>
              <a:t>‹#›</a:t>
            </a:fld>
            <a:endParaRPr lang="en-US" dirty="0"/>
          </a:p>
        </p:txBody>
      </p:sp>
      <p:sp>
        <p:nvSpPr>
          <p:cNvPr id="8" name="Rectangle 7"/>
          <p:cNvSpPr/>
          <p:nvPr userDrawn="1"/>
        </p:nvSpPr>
        <p:spPr>
          <a:xfrm>
            <a:off x="0" y="0"/>
            <a:ext cx="631380" cy="6858000"/>
          </a:xfrm>
          <a:prstGeom prst="rect">
            <a:avLst/>
          </a:prstGeom>
          <a:solidFill>
            <a:srgbClr val="3172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1994919" y="1474"/>
            <a:ext cx="2626299" cy="2266682"/>
          </a:xfrm>
          <a:prstGeom prst="ellipse">
            <a:avLst/>
          </a:prstGeom>
          <a:solidFill>
            <a:srgbClr val="C00000"/>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66015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A933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295400"/>
            <a:ext cx="4038600" cy="4525963"/>
          </a:xfrm>
        </p:spPr>
        <p:txBody>
          <a:bodyPr/>
          <a:lstStyle>
            <a:lvl1pPr>
              <a:buClr>
                <a:srgbClr val="4DA456"/>
              </a:buClr>
              <a:defRPr sz="2800"/>
            </a:lvl1pPr>
            <a:lvl2pPr>
              <a:buClr>
                <a:srgbClr val="4DA456"/>
              </a:buClr>
              <a:defRPr sz="2400"/>
            </a:lvl2pPr>
            <a:lvl3pPr>
              <a:buClr>
                <a:srgbClr val="4DA456"/>
              </a:buClr>
              <a:defRPr sz="2000"/>
            </a:lvl3pPr>
            <a:lvl4pPr>
              <a:buClr>
                <a:srgbClr val="4DA456"/>
              </a:buClr>
              <a:defRPr sz="1800"/>
            </a:lvl4pPr>
            <a:lvl5pPr>
              <a:buClr>
                <a:srgbClr val="4DA456"/>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7100" y="1295400"/>
            <a:ext cx="4038600" cy="4525963"/>
          </a:xfrm>
        </p:spPr>
        <p:txBody>
          <a:bodyPr/>
          <a:lstStyle>
            <a:lvl1pPr>
              <a:buClr>
                <a:srgbClr val="4DA456"/>
              </a:buClr>
              <a:defRPr sz="2800"/>
            </a:lvl1pPr>
            <a:lvl2pPr>
              <a:buClr>
                <a:srgbClr val="4DA456"/>
              </a:buClr>
              <a:defRPr sz="2400"/>
            </a:lvl2pPr>
            <a:lvl3pPr>
              <a:buClr>
                <a:srgbClr val="4DA456"/>
              </a:buClr>
              <a:defRPr sz="2000"/>
            </a:lvl3pPr>
            <a:lvl4pPr>
              <a:buClr>
                <a:srgbClr val="4DA456"/>
              </a:buClr>
              <a:defRPr sz="1800"/>
            </a:lvl4pPr>
            <a:lvl5pPr>
              <a:buClr>
                <a:srgbClr val="4DA456"/>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8" name="Footer Placeholder 4"/>
          <p:cNvSpPr>
            <a:spLocks noGrp="1"/>
          </p:cNvSpPr>
          <p:nvPr>
            <p:ph type="ftr" sz="quarter" idx="3"/>
          </p:nvPr>
        </p:nvSpPr>
        <p:spPr>
          <a:xfrm>
            <a:off x="2311400" y="6356350"/>
            <a:ext cx="4622800"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spTree>
    <p:extLst>
      <p:ext uri="{BB962C8B-B14F-4D97-AF65-F5344CB8AC3E}">
        <p14:creationId xmlns:p14="http://schemas.microsoft.com/office/powerpoint/2010/main" val="262557793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A933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3192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1958975"/>
            <a:ext cx="3886200" cy="3951288"/>
          </a:xfrm>
        </p:spPr>
        <p:txBody>
          <a:bodyPr/>
          <a:lstStyle>
            <a:lvl1pPr>
              <a:buClr>
                <a:srgbClr val="4DA456"/>
              </a:buClr>
              <a:defRPr sz="2400"/>
            </a:lvl1pPr>
            <a:lvl2pPr>
              <a:buClr>
                <a:srgbClr val="4DA456"/>
              </a:buClr>
              <a:defRPr sz="2000"/>
            </a:lvl2pPr>
            <a:lvl3pPr>
              <a:buClr>
                <a:srgbClr val="4DA456"/>
              </a:buClr>
              <a:defRPr sz="1800"/>
            </a:lvl3pPr>
            <a:lvl4pPr>
              <a:buClr>
                <a:srgbClr val="4DA456"/>
              </a:buClr>
              <a:defRPr sz="1600"/>
            </a:lvl4pPr>
            <a:lvl5pPr>
              <a:buClr>
                <a:srgbClr val="4DA456"/>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08525" y="13192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8525" y="1958975"/>
            <a:ext cx="4041775" cy="3951288"/>
          </a:xfrm>
        </p:spPr>
        <p:txBody>
          <a:bodyPr/>
          <a:lstStyle>
            <a:lvl1pPr>
              <a:buClr>
                <a:srgbClr val="4DA456"/>
              </a:buClr>
              <a:defRPr sz="2400"/>
            </a:lvl1pPr>
            <a:lvl2pPr>
              <a:buClr>
                <a:srgbClr val="4DA456"/>
              </a:buClr>
              <a:defRPr sz="2000"/>
            </a:lvl2pPr>
            <a:lvl3pPr>
              <a:buClr>
                <a:srgbClr val="4DA456"/>
              </a:buClr>
              <a:defRPr sz="1800"/>
            </a:lvl3pPr>
            <a:lvl4pPr>
              <a:buClr>
                <a:srgbClr val="4DA456"/>
              </a:buClr>
              <a:defRPr sz="1600"/>
            </a:lvl4pPr>
            <a:lvl5pPr>
              <a:buClr>
                <a:srgbClr val="4DA456"/>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10" name="Footer Placeholder 4"/>
          <p:cNvSpPr>
            <a:spLocks noGrp="1"/>
          </p:cNvSpPr>
          <p:nvPr>
            <p:ph type="ftr" sz="quarter" idx="13"/>
          </p:nvPr>
        </p:nvSpPr>
        <p:spPr>
          <a:xfrm>
            <a:off x="2311400" y="6356350"/>
            <a:ext cx="4622800"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spTree>
    <p:extLst>
      <p:ext uri="{BB962C8B-B14F-4D97-AF65-F5344CB8AC3E}">
        <p14:creationId xmlns:p14="http://schemas.microsoft.com/office/powerpoint/2010/main" val="38279177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A933F"/>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6" name="Footer Placeholder 4"/>
          <p:cNvSpPr>
            <a:spLocks noGrp="1"/>
          </p:cNvSpPr>
          <p:nvPr>
            <p:ph type="ftr" sz="quarter" idx="3"/>
          </p:nvPr>
        </p:nvSpPr>
        <p:spPr>
          <a:xfrm>
            <a:off x="2311400" y="6356350"/>
            <a:ext cx="4622800"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spTree>
    <p:extLst>
      <p:ext uri="{BB962C8B-B14F-4D97-AF65-F5344CB8AC3E}">
        <p14:creationId xmlns:p14="http://schemas.microsoft.com/office/powerpoint/2010/main" val="415947097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143C68"/>
                </a:solidFill>
              </a:defRPr>
            </a:lvl1pPr>
          </a:lstStyle>
          <a:p>
            <a:fld id="{556330C3-93D9-864C-869D-FF738A48005C}" type="slidenum">
              <a:rPr lang="en-US" smtClean="0"/>
              <a:pPr/>
              <a:t>‹#›</a:t>
            </a:fld>
            <a:endParaRPr lang="en-US" dirty="0"/>
          </a:p>
        </p:txBody>
      </p:sp>
      <p:sp>
        <p:nvSpPr>
          <p:cNvPr id="6" name="Footer Placeholder 4"/>
          <p:cNvSpPr>
            <a:spLocks noGrp="1"/>
          </p:cNvSpPr>
          <p:nvPr>
            <p:ph type="ftr" sz="quarter" idx="3"/>
          </p:nvPr>
        </p:nvSpPr>
        <p:spPr>
          <a:xfrm>
            <a:off x="2311400" y="6356350"/>
            <a:ext cx="4622800"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spTree>
    <p:extLst>
      <p:ext uri="{BB962C8B-B14F-4D97-AF65-F5344CB8AC3E}">
        <p14:creationId xmlns:p14="http://schemas.microsoft.com/office/powerpoint/2010/main" val="30967732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2300" y="273050"/>
            <a:ext cx="3695699" cy="1162050"/>
          </a:xfrm>
        </p:spPr>
        <p:txBody>
          <a:bodyPr anchor="t" anchorCtr="0">
            <a:normAutofit/>
          </a:bodyPr>
          <a:lstStyle>
            <a:lvl1pPr algn="l">
              <a:defRPr sz="2800" b="1">
                <a:solidFill>
                  <a:srgbClr val="2A933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3100" y="273050"/>
            <a:ext cx="4203700" cy="5853113"/>
          </a:xfrm>
        </p:spPr>
        <p:txBody>
          <a:bodyPr/>
          <a:lstStyle>
            <a:lvl1pPr>
              <a:buClr>
                <a:srgbClr val="4DA456"/>
              </a:buClr>
              <a:defRPr sz="2400"/>
            </a:lvl1pPr>
            <a:lvl2pPr>
              <a:buClr>
                <a:srgbClr val="4DA456"/>
              </a:buClr>
              <a:defRPr sz="2200"/>
            </a:lvl2pPr>
            <a:lvl3pPr>
              <a:buClr>
                <a:srgbClr val="4DA456"/>
              </a:buClr>
              <a:defRPr sz="2400"/>
            </a:lvl3pPr>
            <a:lvl4pPr>
              <a:buClr>
                <a:srgbClr val="4DA456"/>
              </a:buClr>
              <a:defRPr sz="2000"/>
            </a:lvl4pPr>
            <a:lvl5pPr>
              <a:buClr>
                <a:srgbClr val="4DA456"/>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2301" y="1435100"/>
            <a:ext cx="369569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8" name="Footer Placeholder 4"/>
          <p:cNvSpPr>
            <a:spLocks noGrp="1"/>
          </p:cNvSpPr>
          <p:nvPr>
            <p:ph type="ftr" sz="quarter" idx="3"/>
          </p:nvPr>
        </p:nvSpPr>
        <p:spPr>
          <a:xfrm>
            <a:off x="2311400" y="6356350"/>
            <a:ext cx="4622800"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spTree>
    <p:extLst>
      <p:ext uri="{BB962C8B-B14F-4D97-AF65-F5344CB8AC3E}">
        <p14:creationId xmlns:p14="http://schemas.microsoft.com/office/powerpoint/2010/main" val="39407164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D649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56330C3-93D9-864C-869D-FF738A48005C}" type="slidenum">
              <a:rPr lang="en-US" smtClean="0"/>
              <a:t>‹#›</a:t>
            </a:fld>
            <a:endParaRPr lang="en-US"/>
          </a:p>
        </p:txBody>
      </p:sp>
      <p:sp>
        <p:nvSpPr>
          <p:cNvPr id="8" name="Footer Placeholder 4"/>
          <p:cNvSpPr>
            <a:spLocks noGrp="1"/>
          </p:cNvSpPr>
          <p:nvPr>
            <p:ph type="ftr" sz="quarter" idx="3"/>
          </p:nvPr>
        </p:nvSpPr>
        <p:spPr>
          <a:xfrm>
            <a:off x="2311400" y="6356350"/>
            <a:ext cx="4622800"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spTree>
    <p:extLst>
      <p:ext uri="{BB962C8B-B14F-4D97-AF65-F5344CB8AC3E}">
        <p14:creationId xmlns:p14="http://schemas.microsoft.com/office/powerpoint/2010/main" val="351469546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
            <a:ext cx="8107363" cy="885765"/>
          </a:xfrm>
        </p:spPr>
        <p:txBody>
          <a:bodyPr/>
          <a:lstStyle>
            <a:lvl1pPr>
              <a:defRPr>
                <a:solidFill>
                  <a:srgbClr val="2A933F"/>
                </a:solidFill>
              </a:defRPr>
            </a:lvl1pPr>
          </a:lstStyle>
          <a:p>
            <a:r>
              <a:rPr lang="en-US" dirty="0" smtClean="0"/>
              <a:t>Click to edit Master title style</a:t>
            </a:r>
            <a:endParaRPr lang="en-US" dirty="0"/>
          </a:p>
        </p:txBody>
      </p:sp>
      <p:sp>
        <p:nvSpPr>
          <p:cNvPr id="6" name="Chart Placeholder 5"/>
          <p:cNvSpPr>
            <a:spLocks noGrp="1"/>
          </p:cNvSpPr>
          <p:nvPr>
            <p:ph type="chart" sz="quarter" idx="13"/>
          </p:nvPr>
        </p:nvSpPr>
        <p:spPr>
          <a:xfrm>
            <a:off x="685800" y="1257301"/>
            <a:ext cx="8107363" cy="4902199"/>
          </a:xfrm>
        </p:spPr>
        <p:txBody>
          <a:bodyPr/>
          <a:lstStyle>
            <a:lvl1pPr>
              <a:buClr>
                <a:srgbClr val="4DA456"/>
              </a:buClr>
              <a:defRPr/>
            </a:lvl1pPr>
          </a:lstStyle>
          <a:p>
            <a:r>
              <a:rPr lang="en-US" dirty="0" smtClean="0"/>
              <a:t>Click icon to add chart</a:t>
            </a:r>
            <a:endParaRPr lang="en-US" dirty="0"/>
          </a:p>
        </p:txBody>
      </p:sp>
      <p:sp>
        <p:nvSpPr>
          <p:cNvPr id="7" name="Slide Number Placeholder 6"/>
          <p:cNvSpPr>
            <a:spLocks noGrp="1"/>
          </p:cNvSpPr>
          <p:nvPr>
            <p:ph type="sldNum" sz="quarter" idx="14"/>
          </p:nvPr>
        </p:nvSpPr>
        <p:spPr/>
        <p:txBody>
          <a:bodyPr/>
          <a:lstStyle>
            <a:lvl1pPr>
              <a:defRPr>
                <a:solidFill>
                  <a:srgbClr val="FFFFFF"/>
                </a:solidFill>
              </a:defRPr>
            </a:lvl1pPr>
          </a:lstStyle>
          <a:p>
            <a:fld id="{FCF52187-718E-B849-A91C-4A8B761E89F4}" type="slidenum">
              <a:rPr lang="en-US" smtClean="0"/>
              <a:pPr/>
              <a:t>‹#›</a:t>
            </a:fld>
            <a:endParaRPr lang="en-US" dirty="0"/>
          </a:p>
        </p:txBody>
      </p:sp>
      <p:sp>
        <p:nvSpPr>
          <p:cNvPr id="5" name="Footer Placeholder 4"/>
          <p:cNvSpPr>
            <a:spLocks noGrp="1"/>
          </p:cNvSpPr>
          <p:nvPr>
            <p:ph type="ftr" sz="quarter" idx="3"/>
          </p:nvPr>
        </p:nvSpPr>
        <p:spPr>
          <a:xfrm>
            <a:off x="2311400" y="6356350"/>
            <a:ext cx="4622800"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spTree>
    <p:extLst>
      <p:ext uri="{BB962C8B-B14F-4D97-AF65-F5344CB8AC3E}">
        <p14:creationId xmlns:p14="http://schemas.microsoft.com/office/powerpoint/2010/main" val="39103768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descr="blue background"/>
          <p:cNvSpPr/>
          <p:nvPr/>
        </p:nvSpPr>
        <p:spPr>
          <a:xfrm>
            <a:off x="0" y="992124"/>
            <a:ext cx="9144001" cy="4873752"/>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8" name="Title 1"/>
          <p:cNvSpPr txBox="1">
            <a:spLocks/>
          </p:cNvSpPr>
          <p:nvPr/>
        </p:nvSpPr>
        <p:spPr>
          <a:xfrm>
            <a:off x="2315057" y="1989631"/>
            <a:ext cx="6828944" cy="2878741"/>
          </a:xfrm>
          <a:prstGeom prst="rect">
            <a:avLst/>
          </a:prstGeom>
          <a:solidFill>
            <a:srgbClr val="719BC1"/>
          </a:solidFill>
          <a:ln>
            <a:solidFill>
              <a:srgbClr val="719BC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950" b="1" dirty="0">
              <a:solidFill>
                <a:prstClr val="white"/>
              </a:solidFill>
            </a:endParaRPr>
          </a:p>
        </p:txBody>
      </p:sp>
      <p:pic>
        <p:nvPicPr>
          <p:cNvPr id="9" name="Picture 8" descr="OSEP Symposia Series Logo"/>
          <p:cNvPicPr>
            <a:picLocks noChangeAspect="1"/>
          </p:cNvPicPr>
          <p:nvPr/>
        </p:nvPicPr>
        <p:blipFill rotWithShape="1">
          <a:blip r:embed="rId2">
            <a:extLst>
              <a:ext uri="{28A0092B-C50C-407E-A947-70E740481C1C}">
                <a14:useLocalDpi xmlns:a14="http://schemas.microsoft.com/office/drawing/2010/main" val="0"/>
              </a:ext>
            </a:extLst>
          </a:blip>
          <a:srcRect l="2332" t="2032" r="1555" b="1683"/>
          <a:stretch/>
        </p:blipFill>
        <p:spPr>
          <a:xfrm>
            <a:off x="1" y="1989631"/>
            <a:ext cx="2315057" cy="2878741"/>
          </a:xfrm>
          <a:prstGeom prst="rect">
            <a:avLst/>
          </a:prstGeom>
        </p:spPr>
      </p:pic>
      <p:sp>
        <p:nvSpPr>
          <p:cNvPr id="10" name="Title 9"/>
          <p:cNvSpPr>
            <a:spLocks noGrp="1"/>
          </p:cNvSpPr>
          <p:nvPr>
            <p:ph type="title"/>
          </p:nvPr>
        </p:nvSpPr>
        <p:spPr>
          <a:xfrm>
            <a:off x="2315056" y="1989631"/>
            <a:ext cx="6733694" cy="2878741"/>
          </a:xfrm>
        </p:spPr>
        <p:txBody>
          <a:bodyPr anchor="t">
            <a:normAutofit/>
          </a:bodyPr>
          <a:lstStyle>
            <a:lvl1pPr algn="l">
              <a:defRPr sz="4950">
                <a:solidFill>
                  <a:schemeClr val="bg1"/>
                </a:solidFill>
              </a:defRPr>
            </a:lvl1pPr>
          </a:lstStyle>
          <a:p>
            <a:r>
              <a:rPr lang="en-US" smtClean="0"/>
              <a:t>Click to edit Master title style</a:t>
            </a:r>
            <a:endParaRPr lang="en-US" dirty="0"/>
          </a:p>
        </p:txBody>
      </p:sp>
      <p:sp>
        <p:nvSpPr>
          <p:cNvPr id="11" name="Slide Number Placeholder 5"/>
          <p:cNvSpPr>
            <a:spLocks noGrp="1"/>
          </p:cNvSpPr>
          <p:nvPr>
            <p:ph type="sldNum" sz="quarter" idx="12"/>
          </p:nvPr>
        </p:nvSpPr>
        <p:spPr>
          <a:xfrm>
            <a:off x="8648716" y="6273345"/>
            <a:ext cx="342884"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4433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3737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2" name="Group 11" descr="OSEP Symposia Series Logo"/>
          <p:cNvGrpSpPr/>
          <p:nvPr/>
        </p:nvGrpSpPr>
        <p:grpSpPr>
          <a:xfrm>
            <a:off x="149553" y="6021163"/>
            <a:ext cx="8365797" cy="767033"/>
            <a:chOff x="240437" y="6060240"/>
            <a:chExt cx="11154396" cy="767033"/>
          </a:xfrm>
        </p:grpSpPr>
        <p:pic>
          <p:nvPicPr>
            <p:cNvPr id="7" name="Picture 6"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11" name="Group 10"/>
            <p:cNvGrpSpPr/>
            <p:nvPr/>
          </p:nvGrpSpPr>
          <p:grpSpPr>
            <a:xfrm>
              <a:off x="1240713" y="6334344"/>
              <a:ext cx="10154120" cy="324357"/>
              <a:chOff x="1600207" y="6303084"/>
              <a:chExt cx="9612923" cy="324357"/>
            </a:xfrm>
          </p:grpSpPr>
          <p:sp>
            <p:nvSpPr>
              <p:cNvPr id="8" name="Rectangle 7"/>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9" name="Rectangle 8"/>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0" name="Rectangle 9"/>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
        <p:nvSpPr>
          <p:cNvPr id="13" name="Slide Number Placeholder 5"/>
          <p:cNvSpPr>
            <a:spLocks noGrp="1"/>
          </p:cNvSpPr>
          <p:nvPr>
            <p:ph type="sldNum" sz="quarter" idx="12"/>
          </p:nvPr>
        </p:nvSpPr>
        <p:spPr>
          <a:xfrm>
            <a:off x="8648716" y="6273345"/>
            <a:ext cx="342884"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26454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descr="blue background"/>
          <p:cNvSpPr/>
          <p:nvPr/>
        </p:nvSpPr>
        <p:spPr>
          <a:xfrm>
            <a:off x="0" y="992124"/>
            <a:ext cx="9144001" cy="4873752"/>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8" name="Title 1"/>
          <p:cNvSpPr txBox="1">
            <a:spLocks/>
          </p:cNvSpPr>
          <p:nvPr/>
        </p:nvSpPr>
        <p:spPr>
          <a:xfrm>
            <a:off x="2315057" y="1989631"/>
            <a:ext cx="6828943" cy="2878741"/>
          </a:xfrm>
          <a:prstGeom prst="rect">
            <a:avLst/>
          </a:prstGeom>
          <a:solidFill>
            <a:srgbClr val="719BC1"/>
          </a:solidFill>
          <a:ln>
            <a:solidFill>
              <a:srgbClr val="719BC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950" b="1" dirty="0">
              <a:solidFill>
                <a:prstClr val="white"/>
              </a:solidFill>
            </a:endParaRPr>
          </a:p>
        </p:txBody>
      </p:sp>
      <p:pic>
        <p:nvPicPr>
          <p:cNvPr id="9" name="Picture 8" descr="OSEP Symposia Series Logo"/>
          <p:cNvPicPr>
            <a:picLocks noChangeAspect="1"/>
          </p:cNvPicPr>
          <p:nvPr/>
        </p:nvPicPr>
        <p:blipFill rotWithShape="1">
          <a:blip r:embed="rId2">
            <a:extLst>
              <a:ext uri="{28A0092B-C50C-407E-A947-70E740481C1C}">
                <a14:useLocalDpi xmlns:a14="http://schemas.microsoft.com/office/drawing/2010/main" val="0"/>
              </a:ext>
            </a:extLst>
          </a:blip>
          <a:srcRect l="2332" t="2032" r="1555" b="1683"/>
          <a:stretch/>
        </p:blipFill>
        <p:spPr>
          <a:xfrm>
            <a:off x="1" y="1989631"/>
            <a:ext cx="2315057" cy="2878741"/>
          </a:xfrm>
          <a:prstGeom prst="rect">
            <a:avLst/>
          </a:prstGeom>
        </p:spPr>
      </p:pic>
      <p:sp>
        <p:nvSpPr>
          <p:cNvPr id="10" name="Title 9"/>
          <p:cNvSpPr>
            <a:spLocks noGrp="1"/>
          </p:cNvSpPr>
          <p:nvPr>
            <p:ph type="title"/>
          </p:nvPr>
        </p:nvSpPr>
        <p:spPr>
          <a:xfrm>
            <a:off x="2315056" y="1989631"/>
            <a:ext cx="6733694" cy="2878741"/>
          </a:xfrm>
        </p:spPr>
        <p:txBody>
          <a:bodyPr anchor="t">
            <a:normAutofit/>
          </a:bodyPr>
          <a:lstStyle>
            <a:lvl1pPr>
              <a:defRPr sz="4950">
                <a:solidFill>
                  <a:schemeClr val="bg1"/>
                </a:solidFill>
              </a:defRPr>
            </a:lvl1pPr>
          </a:lstStyle>
          <a:p>
            <a:r>
              <a:rPr lang="en-US" smtClean="0"/>
              <a:t>Click to edit Master title style</a:t>
            </a:r>
            <a:endParaRPr lang="en-US" dirty="0"/>
          </a:p>
        </p:txBody>
      </p:sp>
      <p:sp>
        <p:nvSpPr>
          <p:cNvPr id="11" name="Slide Number Placeholder 5"/>
          <p:cNvSpPr>
            <a:spLocks noGrp="1"/>
          </p:cNvSpPr>
          <p:nvPr>
            <p:ph type="sldNum" sz="quarter" idx="12"/>
          </p:nvPr>
        </p:nvSpPr>
        <p:spPr>
          <a:xfrm>
            <a:off x="8648716" y="6273345"/>
            <a:ext cx="342884"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1234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3C68"/>
        </a:solidFill>
        <a:effectLst/>
      </p:bgPr>
    </p:bg>
    <p:spTree>
      <p:nvGrpSpPr>
        <p:cNvPr id="1" name=""/>
        <p:cNvGrpSpPr/>
        <p:nvPr/>
      </p:nvGrpSpPr>
      <p:grpSpPr>
        <a:xfrm>
          <a:off x="0" y="0"/>
          <a:ext cx="0" cy="0"/>
          <a:chOff x="0" y="0"/>
          <a:chExt cx="0" cy="0"/>
        </a:xfrm>
      </p:grpSpPr>
      <p:pic>
        <p:nvPicPr>
          <p:cNvPr id="12" name="Picture 11" descr="fullbackgrd_trs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baseline="0">
                <a:solidFill>
                  <a:schemeClr val="bg1"/>
                </a:solidFill>
                <a:latin typeface="Arial"/>
              </a:defRPr>
            </a:lvl1pPr>
          </a:lstStyle>
          <a:p>
            <a:fld id="{C06C9432-2318-8948-90C9-74EE9E58F5D4}" type="datetime1">
              <a:rPr lang="en-US" smtClean="0"/>
              <a:t>10/12/2017</a:t>
            </a:fld>
            <a:endParaRPr lang="en-US" dirty="0"/>
          </a:p>
        </p:txBody>
      </p:sp>
      <p:sp>
        <p:nvSpPr>
          <p:cNvPr id="5" name="Footer Placeholder 4"/>
          <p:cNvSpPr>
            <a:spLocks noGrp="1"/>
          </p:cNvSpPr>
          <p:nvPr>
            <p:ph type="ftr" sz="quarter" idx="11"/>
          </p:nvPr>
        </p:nvSpPr>
        <p:spPr>
          <a:xfrm>
            <a:off x="633413" y="6356350"/>
            <a:ext cx="5386387" cy="365125"/>
          </a:xfrm>
        </p:spPr>
        <p:txBody>
          <a:bodyPr/>
          <a:lstStyle>
            <a:lvl1pPr algn="l">
              <a:defRPr baseline="0">
                <a:solidFill>
                  <a:schemeClr val="bg1"/>
                </a:solidFill>
                <a:latin typeface="Arial"/>
              </a:defRPr>
            </a:lvl1pPr>
          </a:lstStyle>
          <a:p>
            <a:endParaRPr lang="en-US" dirty="0"/>
          </a:p>
        </p:txBody>
      </p:sp>
      <p:sp>
        <p:nvSpPr>
          <p:cNvPr id="6" name="Slide Number Placeholder 5"/>
          <p:cNvSpPr>
            <a:spLocks noGrp="1"/>
          </p:cNvSpPr>
          <p:nvPr>
            <p:ph type="sldNum" sz="quarter" idx="12"/>
          </p:nvPr>
        </p:nvSpPr>
        <p:spPr>
          <a:xfrm>
            <a:off x="9144" y="6356350"/>
            <a:ext cx="310896" cy="365125"/>
          </a:xfrm>
        </p:spPr>
        <p:txBody>
          <a:bodyPr/>
          <a:lstStyle>
            <a:lvl1pPr>
              <a:defRPr baseline="0">
                <a:solidFill>
                  <a:schemeClr val="bg1"/>
                </a:solidFill>
                <a:latin typeface="Arial"/>
              </a:defRPr>
            </a:lvl1pPr>
          </a:lstStyle>
          <a:p>
            <a:fld id="{556330C3-93D9-864C-869D-FF738A48005C}" type="slidenum">
              <a:rPr lang="en-US" smtClean="0"/>
              <a:pPr/>
              <a:t>‹#›</a:t>
            </a:fld>
            <a:endParaRPr lang="en-US" dirty="0"/>
          </a:p>
        </p:txBody>
      </p:sp>
      <p:sp>
        <p:nvSpPr>
          <p:cNvPr id="15" name="Rectangle 14"/>
          <p:cNvSpPr/>
          <p:nvPr userDrawn="1"/>
        </p:nvSpPr>
        <p:spPr>
          <a:xfrm>
            <a:off x="0" y="1160084"/>
            <a:ext cx="9144000" cy="2737065"/>
          </a:xfrm>
          <a:prstGeom prst="rect">
            <a:avLst/>
          </a:prstGeom>
          <a:gradFill flip="none" rotWithShape="1">
            <a:gsLst>
              <a:gs pos="0">
                <a:srgbClr val="064220"/>
              </a:gs>
              <a:gs pos="100000">
                <a:srgbClr val="368156"/>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2198" y="2646725"/>
            <a:ext cx="7730681" cy="1095550"/>
          </a:xfrm>
        </p:spPr>
        <p:txBody>
          <a:bodyPr anchor="b" anchorCtr="0">
            <a:normAutofit/>
          </a:bodyPr>
          <a:lstStyle>
            <a:lvl1pPr algn="l">
              <a:defRPr sz="2800" b="1" cap="none">
                <a:solidFill>
                  <a:srgbClr val="FFFFFF"/>
                </a:solidFill>
              </a:defRPr>
            </a:lvl1pPr>
          </a:lstStyle>
          <a:p>
            <a:r>
              <a:rPr lang="en-US" smtClean="0"/>
              <a:t>Click to edit Master title style</a:t>
            </a:r>
            <a:endParaRPr lang="en-US" dirty="0"/>
          </a:p>
        </p:txBody>
      </p:sp>
      <p:cxnSp>
        <p:nvCxnSpPr>
          <p:cNvPr id="9" name="Straight Connector 8"/>
          <p:cNvCxnSpPr/>
          <p:nvPr userDrawn="1"/>
        </p:nvCxnSpPr>
        <p:spPr>
          <a:xfrm>
            <a:off x="0" y="1160085"/>
            <a:ext cx="9144000"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1092199" y="1259937"/>
            <a:ext cx="7730680" cy="1268931"/>
          </a:xfrm>
        </p:spPr>
        <p:txBody>
          <a:bodyPr anchor="t" anchorCtr="0">
            <a:norm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0" name="Straight Connector 9"/>
          <p:cNvCxnSpPr/>
          <p:nvPr userDrawn="1"/>
        </p:nvCxnSpPr>
        <p:spPr>
          <a:xfrm>
            <a:off x="0" y="3897149"/>
            <a:ext cx="9144000"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Westat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888" y="530029"/>
            <a:ext cx="1402546" cy="445668"/>
          </a:xfrm>
          <a:prstGeom prst="rect">
            <a:avLst/>
          </a:prstGeom>
        </p:spPr>
      </p:pic>
    </p:spTree>
    <p:extLst>
      <p:ext uri="{BB962C8B-B14F-4D97-AF65-F5344CB8AC3E}">
        <p14:creationId xmlns:p14="http://schemas.microsoft.com/office/powerpoint/2010/main" val="268402585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6"/>
            <a:ext cx="3886200" cy="420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6"/>
            <a:ext cx="3886200" cy="420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648715" y="6279309"/>
            <a:ext cx="342885"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grpSp>
        <p:nvGrpSpPr>
          <p:cNvPr id="8" name="Group 7" descr="OSEP Symposia Series Logo"/>
          <p:cNvGrpSpPr/>
          <p:nvPr/>
        </p:nvGrpSpPr>
        <p:grpSpPr>
          <a:xfrm>
            <a:off x="149552" y="6027539"/>
            <a:ext cx="8365797" cy="767033"/>
            <a:chOff x="240437" y="6060240"/>
            <a:chExt cx="11154396" cy="767033"/>
          </a:xfrm>
        </p:grpSpPr>
        <p:pic>
          <p:nvPicPr>
            <p:cNvPr id="9" name="Picture 8"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10" name="Group 9"/>
            <p:cNvGrpSpPr/>
            <p:nvPr/>
          </p:nvGrpSpPr>
          <p:grpSpPr>
            <a:xfrm>
              <a:off x="1240713" y="6334344"/>
              <a:ext cx="10154120" cy="324357"/>
              <a:chOff x="1600207" y="6303084"/>
              <a:chExt cx="9612923" cy="324357"/>
            </a:xfrm>
          </p:grpSpPr>
          <p:sp>
            <p:nvSpPr>
              <p:cNvPr id="11" name="Rectangle 10"/>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2" name="Rectangle 11"/>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3" name="Rectangle 12"/>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Tree>
    <p:extLst>
      <p:ext uri="{BB962C8B-B14F-4D97-AF65-F5344CB8AC3E}">
        <p14:creationId xmlns:p14="http://schemas.microsoft.com/office/powerpoint/2010/main" val="167570622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524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524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0" name="Group 9" descr="OSEP Symposia Series Logo"/>
          <p:cNvGrpSpPr/>
          <p:nvPr/>
        </p:nvGrpSpPr>
        <p:grpSpPr>
          <a:xfrm>
            <a:off x="149553" y="6029596"/>
            <a:ext cx="8365797" cy="767033"/>
            <a:chOff x="240437" y="6060240"/>
            <a:chExt cx="11154396" cy="767033"/>
          </a:xfrm>
        </p:grpSpPr>
        <p:pic>
          <p:nvPicPr>
            <p:cNvPr id="11" name="Picture 10"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12" name="Group 11"/>
            <p:cNvGrpSpPr/>
            <p:nvPr/>
          </p:nvGrpSpPr>
          <p:grpSpPr>
            <a:xfrm>
              <a:off x="1240713" y="6334344"/>
              <a:ext cx="10154120" cy="324357"/>
              <a:chOff x="1600207" y="6303084"/>
              <a:chExt cx="9612923" cy="324357"/>
            </a:xfrm>
          </p:grpSpPr>
          <p:sp>
            <p:nvSpPr>
              <p:cNvPr id="13" name="Rectangle 12"/>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4" name="Rectangle 13"/>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5" name="Rectangle 14"/>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
        <p:nvSpPr>
          <p:cNvPr id="16" name="Slide Number Placeholder 5"/>
          <p:cNvSpPr>
            <a:spLocks noGrp="1"/>
          </p:cNvSpPr>
          <p:nvPr>
            <p:ph type="sldNum" sz="quarter" idx="12"/>
          </p:nvPr>
        </p:nvSpPr>
        <p:spPr>
          <a:xfrm>
            <a:off x="8648716" y="6273345"/>
            <a:ext cx="342884"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626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6" name="Group 5" descr="OSEP Symposia Series Logo"/>
          <p:cNvGrpSpPr/>
          <p:nvPr/>
        </p:nvGrpSpPr>
        <p:grpSpPr>
          <a:xfrm>
            <a:off x="149553" y="6029596"/>
            <a:ext cx="8365797" cy="767033"/>
            <a:chOff x="240437" y="6060240"/>
            <a:chExt cx="11154396" cy="767033"/>
          </a:xfrm>
        </p:grpSpPr>
        <p:pic>
          <p:nvPicPr>
            <p:cNvPr id="7" name="Picture 6"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8" name="Group 7"/>
            <p:cNvGrpSpPr/>
            <p:nvPr/>
          </p:nvGrpSpPr>
          <p:grpSpPr>
            <a:xfrm>
              <a:off x="1240713" y="6334344"/>
              <a:ext cx="10154120" cy="324357"/>
              <a:chOff x="1600207" y="6303084"/>
              <a:chExt cx="9612923" cy="324357"/>
            </a:xfrm>
          </p:grpSpPr>
          <p:sp>
            <p:nvSpPr>
              <p:cNvPr id="9" name="Rectangle 8"/>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0" name="Rectangle 9"/>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1" name="Rectangle 10"/>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
        <p:nvSpPr>
          <p:cNvPr id="12" name="Slide Number Placeholder 5"/>
          <p:cNvSpPr>
            <a:spLocks noGrp="1"/>
          </p:cNvSpPr>
          <p:nvPr>
            <p:ph type="sldNum" sz="quarter" idx="12"/>
          </p:nvPr>
        </p:nvSpPr>
        <p:spPr>
          <a:xfrm>
            <a:off x="8648716" y="6273345"/>
            <a:ext cx="342884"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99578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48716" y="6277934"/>
            <a:ext cx="342884" cy="365125"/>
          </a:xfrm>
        </p:spPr>
        <p:txBody>
          <a:bodyPr/>
          <a:lstStyle/>
          <a:p>
            <a:fld id="{99AA2B13-01E7-4FF5-A8D1-E6AE56D430D6}" type="slidenum">
              <a:rPr lang="en-US" smtClean="0">
                <a:solidFill>
                  <a:prstClr val="black">
                    <a:tint val="75000"/>
                  </a:prstClr>
                </a:solidFill>
              </a:rPr>
              <a:pPr/>
              <a:t>‹#›</a:t>
            </a:fld>
            <a:endParaRPr lang="en-US" dirty="0">
              <a:solidFill>
                <a:prstClr val="black">
                  <a:tint val="75000"/>
                </a:prstClr>
              </a:solidFill>
            </a:endParaRPr>
          </a:p>
        </p:txBody>
      </p:sp>
      <p:grpSp>
        <p:nvGrpSpPr>
          <p:cNvPr id="5" name="Group 4" descr="OSEP Symposia Series Logo"/>
          <p:cNvGrpSpPr/>
          <p:nvPr/>
        </p:nvGrpSpPr>
        <p:grpSpPr>
          <a:xfrm>
            <a:off x="149553" y="6029596"/>
            <a:ext cx="8365797" cy="767033"/>
            <a:chOff x="240437" y="6060240"/>
            <a:chExt cx="11154396" cy="767033"/>
          </a:xfrm>
        </p:grpSpPr>
        <p:pic>
          <p:nvPicPr>
            <p:cNvPr id="6" name="Picture 5"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7" name="Group 6"/>
            <p:cNvGrpSpPr/>
            <p:nvPr/>
          </p:nvGrpSpPr>
          <p:grpSpPr>
            <a:xfrm>
              <a:off x="1240713" y="6334344"/>
              <a:ext cx="10154120" cy="324357"/>
              <a:chOff x="1600207" y="6303084"/>
              <a:chExt cx="9612923" cy="324357"/>
            </a:xfrm>
          </p:grpSpPr>
          <p:sp>
            <p:nvSpPr>
              <p:cNvPr id="8" name="Rectangle 7"/>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9" name="Rectangle 8"/>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0" name="Rectangle 9"/>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Tree>
    <p:extLst>
      <p:ext uri="{BB962C8B-B14F-4D97-AF65-F5344CB8AC3E}">
        <p14:creationId xmlns:p14="http://schemas.microsoft.com/office/powerpoint/2010/main" val="337730958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719BC1"/>
          </a:solidFill>
        </p:spPr>
        <p:txBody>
          <a:bodyPr anchor="b"/>
          <a:lstStyle>
            <a:lvl1pPr>
              <a:defRPr sz="24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solidFill>
            <a:srgbClr val="DDE7F0"/>
          </a:solidFill>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solidFill>
            <a:srgbClr val="92B2D0"/>
          </a:solid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a:xfrm>
            <a:off x="8648716" y="6273345"/>
            <a:ext cx="342884"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grpSp>
        <p:nvGrpSpPr>
          <p:cNvPr id="8" name="Group 7" descr="OSEP Symposia Series Logo"/>
          <p:cNvGrpSpPr/>
          <p:nvPr/>
        </p:nvGrpSpPr>
        <p:grpSpPr>
          <a:xfrm>
            <a:off x="149553" y="6021575"/>
            <a:ext cx="8365797" cy="767033"/>
            <a:chOff x="240437" y="6060240"/>
            <a:chExt cx="11154396" cy="767033"/>
          </a:xfrm>
        </p:grpSpPr>
        <p:pic>
          <p:nvPicPr>
            <p:cNvPr id="9" name="Picture 8"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10" name="Group 9"/>
            <p:cNvGrpSpPr/>
            <p:nvPr/>
          </p:nvGrpSpPr>
          <p:grpSpPr>
            <a:xfrm>
              <a:off x="1240713" y="6334344"/>
              <a:ext cx="10154120" cy="324357"/>
              <a:chOff x="1600207" y="6303084"/>
              <a:chExt cx="9612923" cy="324357"/>
            </a:xfrm>
          </p:grpSpPr>
          <p:sp>
            <p:nvSpPr>
              <p:cNvPr id="11" name="Rectangle 10"/>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2" name="Rectangle 11"/>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3" name="Rectangle 12"/>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Tree>
    <p:extLst>
      <p:ext uri="{BB962C8B-B14F-4D97-AF65-F5344CB8AC3E}">
        <p14:creationId xmlns:p14="http://schemas.microsoft.com/office/powerpoint/2010/main" val="424660667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719BC1"/>
          </a:solidFill>
        </p:spPr>
        <p:txBody>
          <a:bodyPr anchor="b"/>
          <a:lstStyle>
            <a:lvl1pPr>
              <a:defRPr sz="2400">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987426"/>
            <a:ext cx="4629150" cy="4873625"/>
          </a:xfrm>
          <a:solidFill>
            <a:srgbClr val="DDE7F0"/>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solidFill>
            <a:srgbClr val="92B2D0"/>
          </a:solid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a:xfrm>
            <a:off x="8648716" y="6273345"/>
            <a:ext cx="342884" cy="365125"/>
          </a:xfrm>
        </p:spPr>
        <p:txBody>
          <a:bodyPr/>
          <a:lstStyle/>
          <a:p>
            <a:fld id="{99AA2B13-01E7-4FF5-A8D1-E6AE56D430D6}"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p:nvGrpSpPr>
        <p:grpSpPr>
          <a:xfrm>
            <a:off x="149553" y="6021575"/>
            <a:ext cx="8365797" cy="767033"/>
            <a:chOff x="240437" y="6060240"/>
            <a:chExt cx="11154396" cy="767033"/>
          </a:xfrm>
        </p:grpSpPr>
        <p:pic>
          <p:nvPicPr>
            <p:cNvPr id="9" name="Picture 8"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10" name="Group 9"/>
            <p:cNvGrpSpPr/>
            <p:nvPr/>
          </p:nvGrpSpPr>
          <p:grpSpPr>
            <a:xfrm>
              <a:off x="1240713" y="6334344"/>
              <a:ext cx="10154120" cy="324357"/>
              <a:chOff x="1600207" y="6303084"/>
              <a:chExt cx="9612923" cy="324357"/>
            </a:xfrm>
          </p:grpSpPr>
          <p:sp>
            <p:nvSpPr>
              <p:cNvPr id="11" name="Rectangle 10"/>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2" name="Rectangle 11"/>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3" name="Rectangle 12"/>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Tree>
    <p:extLst>
      <p:ext uri="{BB962C8B-B14F-4D97-AF65-F5344CB8AC3E}">
        <p14:creationId xmlns:p14="http://schemas.microsoft.com/office/powerpoint/2010/main" val="350132204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47850"/>
            <a:ext cx="7886700" cy="4157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648716" y="6273345"/>
            <a:ext cx="342884"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p:nvGrpSpPr>
        <p:grpSpPr>
          <a:xfrm>
            <a:off x="149553" y="6021575"/>
            <a:ext cx="8365797" cy="767033"/>
            <a:chOff x="240437" y="6060240"/>
            <a:chExt cx="11154396" cy="767033"/>
          </a:xfrm>
        </p:grpSpPr>
        <p:pic>
          <p:nvPicPr>
            <p:cNvPr id="8" name="Picture 7"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9" name="Group 8"/>
            <p:cNvGrpSpPr/>
            <p:nvPr/>
          </p:nvGrpSpPr>
          <p:grpSpPr>
            <a:xfrm>
              <a:off x="1240713" y="6334344"/>
              <a:ext cx="10154120" cy="324357"/>
              <a:chOff x="1600207" y="6303084"/>
              <a:chExt cx="9612923" cy="324357"/>
            </a:xfrm>
          </p:grpSpPr>
          <p:sp>
            <p:nvSpPr>
              <p:cNvPr id="10" name="Rectangle 9"/>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1" name="Rectangle 10"/>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2" name="Rectangle 11"/>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Tree>
    <p:extLst>
      <p:ext uri="{BB962C8B-B14F-4D97-AF65-F5344CB8AC3E}">
        <p14:creationId xmlns:p14="http://schemas.microsoft.com/office/powerpoint/2010/main" val="336302099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6644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6644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7" name="Group 6"/>
          <p:cNvGrpSpPr/>
          <p:nvPr/>
        </p:nvGrpSpPr>
        <p:grpSpPr>
          <a:xfrm>
            <a:off x="149553" y="6029596"/>
            <a:ext cx="8365797" cy="767033"/>
            <a:chOff x="240437" y="6060240"/>
            <a:chExt cx="11154396" cy="767033"/>
          </a:xfrm>
        </p:grpSpPr>
        <p:pic>
          <p:nvPicPr>
            <p:cNvPr id="8" name="Picture 7" descr="Symposia series logo"/>
            <p:cNvPicPr>
              <a:picLocks noChangeAspect="1"/>
            </p:cNvPicPr>
            <p:nvPr/>
          </p:nvPicPr>
          <p:blipFill rotWithShape="1">
            <a:blip r:embed="rId2" cstate="print">
              <a:extLst>
                <a:ext uri="{28A0092B-C50C-407E-A947-70E740481C1C}">
                  <a14:useLocalDpi xmlns:a14="http://schemas.microsoft.com/office/drawing/2010/main" val="0"/>
                </a:ext>
              </a:extLst>
            </a:blip>
            <a:srcRect l="2332" t="2032" r="1555" b="1683"/>
            <a:stretch/>
          </p:blipFill>
          <p:spPr>
            <a:xfrm>
              <a:off x="240437" y="6060240"/>
              <a:ext cx="822455" cy="767033"/>
            </a:xfrm>
            <a:prstGeom prst="rect">
              <a:avLst/>
            </a:prstGeom>
          </p:spPr>
        </p:pic>
        <p:grpSp>
          <p:nvGrpSpPr>
            <p:cNvPr id="9" name="Group 8"/>
            <p:cNvGrpSpPr/>
            <p:nvPr/>
          </p:nvGrpSpPr>
          <p:grpSpPr>
            <a:xfrm>
              <a:off x="1240713" y="6334344"/>
              <a:ext cx="10154120" cy="324357"/>
              <a:chOff x="1600207" y="6303084"/>
              <a:chExt cx="9612923" cy="324357"/>
            </a:xfrm>
          </p:grpSpPr>
          <p:sp>
            <p:nvSpPr>
              <p:cNvPr id="10" name="Rectangle 9"/>
              <p:cNvSpPr/>
              <p:nvPr/>
            </p:nvSpPr>
            <p:spPr>
              <a:xfrm>
                <a:off x="1600207" y="6564918"/>
                <a:ext cx="9612923" cy="62523"/>
              </a:xfrm>
              <a:prstGeom prst="rect">
                <a:avLst/>
              </a:prstGeom>
              <a:solidFill>
                <a:srgbClr val="DDE7F0"/>
              </a:solidFill>
              <a:ln>
                <a:solidFill>
                  <a:srgbClr val="DD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1" name="Rectangle 10"/>
              <p:cNvSpPr/>
              <p:nvPr/>
            </p:nvSpPr>
            <p:spPr>
              <a:xfrm>
                <a:off x="1600207" y="6303084"/>
                <a:ext cx="9612923" cy="62523"/>
              </a:xfrm>
              <a:prstGeom prst="rect">
                <a:avLst/>
              </a:prstGeom>
              <a:solidFill>
                <a:srgbClr val="719BC1"/>
              </a:solidFill>
              <a:ln>
                <a:solidFill>
                  <a:srgbClr val="719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12" name="Rectangle 11"/>
              <p:cNvSpPr/>
              <p:nvPr/>
            </p:nvSpPr>
            <p:spPr>
              <a:xfrm>
                <a:off x="1600207" y="6432052"/>
                <a:ext cx="9612923" cy="62523"/>
              </a:xfrm>
              <a:prstGeom prst="rect">
                <a:avLst/>
              </a:prstGeom>
              <a:solidFill>
                <a:srgbClr val="92B2D0"/>
              </a:solidFill>
              <a:ln>
                <a:solidFill>
                  <a:srgbClr val="92B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grpSp>
      </p:grpSp>
      <p:sp>
        <p:nvSpPr>
          <p:cNvPr id="13" name="Slide Number Placeholder 5"/>
          <p:cNvSpPr>
            <a:spLocks noGrp="1"/>
          </p:cNvSpPr>
          <p:nvPr>
            <p:ph type="sldNum" sz="quarter" idx="12"/>
          </p:nvPr>
        </p:nvSpPr>
        <p:spPr>
          <a:xfrm>
            <a:off x="8648716" y="6273345"/>
            <a:ext cx="342884" cy="365125"/>
          </a:xfrm>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25887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AA2B13-01E7-4FF5-A8D1-E6AE56D430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79577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descr="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pPr defTabSz="914400"/>
              <a:r>
                <a:rPr lang="en-US" b="1" dirty="0">
                  <a:solidFill>
                    <a:srgbClr val="39B54A"/>
                  </a:solidFill>
                </a:rPr>
                <a:t>The Center for IDEA</a:t>
              </a:r>
            </a:p>
            <a:p>
              <a:pPr defTabSz="914400"/>
              <a:r>
                <a:rPr lang="en-US" b="1" dirty="0">
                  <a:solidFill>
                    <a:srgbClr val="39B54A"/>
                  </a:solidFill>
                </a:rPr>
                <a:t>Early Childhood Data Systems</a:t>
              </a: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4904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6B26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1308100"/>
            <a:ext cx="4038600" cy="4525963"/>
          </a:xfrm>
        </p:spPr>
        <p:txBody>
          <a:bodyPr/>
          <a:lstStyle>
            <a:lvl1pPr>
              <a:buClr>
                <a:srgbClr val="4DA456"/>
              </a:buClr>
              <a:defRPr sz="2800"/>
            </a:lvl1pPr>
            <a:lvl2pPr>
              <a:buClr>
                <a:srgbClr val="4DA456"/>
              </a:buClr>
              <a:defRPr sz="2400"/>
            </a:lvl2pPr>
            <a:lvl3pPr>
              <a:buClr>
                <a:srgbClr val="4DA456"/>
              </a:buClr>
              <a:defRPr sz="2000"/>
            </a:lvl3pPr>
            <a:lvl4pPr>
              <a:buClr>
                <a:srgbClr val="4DA456"/>
              </a:buClr>
              <a:defRPr sz="1800"/>
            </a:lvl4pPr>
            <a:lvl5pPr>
              <a:buClr>
                <a:srgbClr val="4DA45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08100"/>
            <a:ext cx="4038600" cy="4525963"/>
          </a:xfrm>
        </p:spPr>
        <p:txBody>
          <a:bodyPr/>
          <a:lstStyle>
            <a:lvl1pPr>
              <a:buClr>
                <a:srgbClr val="4DA456"/>
              </a:buClr>
              <a:defRPr sz="2800"/>
            </a:lvl1pPr>
            <a:lvl2pPr>
              <a:buClr>
                <a:srgbClr val="4DA456"/>
              </a:buClr>
              <a:defRPr sz="2400"/>
            </a:lvl2pPr>
            <a:lvl3pPr>
              <a:buClr>
                <a:srgbClr val="4DA456"/>
              </a:buClr>
              <a:defRPr sz="2000"/>
            </a:lvl3pPr>
            <a:lvl4pPr>
              <a:buClr>
                <a:srgbClr val="4DA456"/>
              </a:buClr>
              <a:defRPr sz="1800"/>
            </a:lvl4pPr>
            <a:lvl5pPr>
              <a:buClr>
                <a:srgbClr val="4DA45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377CFC-8F43-B34D-B3A5-4FFA2789EEA4}" type="datetime1">
              <a:rPr lang="en-US" smtClean="0"/>
              <a:t>10/12/2017</a:t>
            </a:fld>
            <a:endParaRPr lang="en-US"/>
          </a:p>
        </p:txBody>
      </p:sp>
      <p:sp>
        <p:nvSpPr>
          <p:cNvPr id="6" name="Footer Placeholder 5"/>
          <p:cNvSpPr>
            <a:spLocks noGrp="1"/>
          </p:cNvSpPr>
          <p:nvPr>
            <p:ph type="ftr" sz="quarter" idx="11"/>
          </p:nvPr>
        </p:nvSpPr>
        <p:spPr>
          <a:xfrm>
            <a:off x="631380" y="6356350"/>
            <a:ext cx="538842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9" name="Rectangle 8"/>
          <p:cNvSpPr/>
          <p:nvPr userDrawn="1"/>
        </p:nvSpPr>
        <p:spPr>
          <a:xfrm>
            <a:off x="0" y="0"/>
            <a:ext cx="631380" cy="6858000"/>
          </a:xfrm>
          <a:prstGeom prst="rect">
            <a:avLst/>
          </a:prstGeom>
          <a:solidFill>
            <a:srgbClr val="3172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1994919" y="1474"/>
            <a:ext cx="2626299" cy="2266682"/>
          </a:xfrm>
          <a:prstGeom prst="ellipse">
            <a:avLst/>
          </a:prstGeom>
          <a:solidFill>
            <a:srgbClr val="C00000"/>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11824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quot; &quo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0753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393898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9183202"/>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599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6899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67707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2154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426654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760069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30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6B26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3886200" cy="3951288"/>
          </a:xfrm>
        </p:spPr>
        <p:txBody>
          <a:bodyPr/>
          <a:lstStyle>
            <a:lvl1pPr>
              <a:buClr>
                <a:srgbClr val="4DA456"/>
              </a:buClr>
              <a:defRPr sz="2400"/>
            </a:lvl1pPr>
            <a:lvl2pPr>
              <a:buClr>
                <a:srgbClr val="4DA456"/>
              </a:buClr>
              <a:defRPr sz="2000"/>
            </a:lvl2pPr>
            <a:lvl3pPr>
              <a:buClr>
                <a:srgbClr val="4DA456"/>
              </a:buClr>
              <a:defRPr sz="1800"/>
            </a:lvl3pPr>
            <a:lvl4pPr>
              <a:buClr>
                <a:srgbClr val="4DA456"/>
              </a:buClr>
              <a:defRPr sz="1600"/>
            </a:lvl4pPr>
            <a:lvl5pPr>
              <a:buClr>
                <a:srgbClr val="4DA456"/>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39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33925" y="2174875"/>
            <a:ext cx="4041775" cy="3951288"/>
          </a:xfrm>
        </p:spPr>
        <p:txBody>
          <a:bodyPr/>
          <a:lstStyle>
            <a:lvl1pPr>
              <a:buClr>
                <a:srgbClr val="4DA456"/>
              </a:buClr>
              <a:defRPr sz="2400"/>
            </a:lvl1pPr>
            <a:lvl2pPr>
              <a:buClr>
                <a:srgbClr val="4DA456"/>
              </a:buClr>
              <a:defRPr sz="2000"/>
            </a:lvl2pPr>
            <a:lvl3pPr>
              <a:buClr>
                <a:srgbClr val="4DA456"/>
              </a:buClr>
              <a:defRPr sz="1800"/>
            </a:lvl3pPr>
            <a:lvl4pPr>
              <a:buClr>
                <a:srgbClr val="4DA456"/>
              </a:buClr>
              <a:defRPr sz="1600"/>
            </a:lvl4pPr>
            <a:lvl5pPr>
              <a:buClr>
                <a:srgbClr val="4DA456"/>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7C3590-6811-D44F-A232-C0EF97024A24}" type="datetime1">
              <a:rPr lang="en-US" smtClean="0"/>
              <a:t>10/12/2017</a:t>
            </a:fld>
            <a:endParaRPr lang="en-US"/>
          </a:p>
        </p:txBody>
      </p:sp>
      <p:sp>
        <p:nvSpPr>
          <p:cNvPr id="8" name="Footer Placeholder 7"/>
          <p:cNvSpPr>
            <a:spLocks noGrp="1"/>
          </p:cNvSpPr>
          <p:nvPr>
            <p:ph type="ftr" sz="quarter" idx="11"/>
          </p:nvPr>
        </p:nvSpPr>
        <p:spPr>
          <a:xfrm>
            <a:off x="631380" y="6356350"/>
            <a:ext cx="5388420" cy="365125"/>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11" name="Rectangle 10"/>
          <p:cNvSpPr/>
          <p:nvPr userDrawn="1"/>
        </p:nvSpPr>
        <p:spPr>
          <a:xfrm>
            <a:off x="0" y="0"/>
            <a:ext cx="631380" cy="6858000"/>
          </a:xfrm>
          <a:prstGeom prst="rect">
            <a:avLst/>
          </a:prstGeom>
          <a:solidFill>
            <a:srgbClr val="3172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1994919" y="1474"/>
            <a:ext cx="2626299" cy="2266682"/>
          </a:xfrm>
          <a:prstGeom prst="ellipse">
            <a:avLst/>
          </a:prstGeom>
          <a:solidFill>
            <a:srgbClr val="C00000"/>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55858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92688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007602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
        <p:nvSpPr>
          <p:cNvPr id="8" name="Document 7" descr="Blue header "/>
          <p:cNvSpPr/>
          <p:nvPr userDrawn="1"/>
        </p:nvSpPr>
        <p:spPr>
          <a:xfrm>
            <a:off x="338203" y="400833"/>
            <a:ext cx="8492647" cy="4697260"/>
          </a:xfrm>
          <a:prstGeom prst="flowChartDocumen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427488831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Document 8" descr="Blue Header "/>
          <p:cNvSpPr/>
          <p:nvPr userDrawn="1"/>
        </p:nvSpPr>
        <p:spPr>
          <a:xfrm>
            <a:off x="338203" y="400834"/>
            <a:ext cx="8492647" cy="1578279"/>
          </a:xfrm>
          <a:prstGeom prst="flowChartDocumen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p:nvPr>
        </p:nvSpPr>
        <p:spPr>
          <a:xfrm>
            <a:off x="614934" y="456566"/>
            <a:ext cx="7886700" cy="1325563"/>
          </a:xfrm>
        </p:spPr>
        <p:txBody>
          <a:bodyPr/>
          <a:lstStyle/>
          <a:p>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3817912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Document 8" descr="Yellow Header "/>
          <p:cNvSpPr/>
          <p:nvPr userDrawn="1"/>
        </p:nvSpPr>
        <p:spPr>
          <a:xfrm>
            <a:off x="338203" y="400834"/>
            <a:ext cx="8492647" cy="1578279"/>
          </a:xfrm>
          <a:prstGeom prst="flowChartDocument">
            <a:avLst/>
          </a:prstGeom>
          <a:solidFill>
            <a:schemeClr val="accent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p:nvPr>
        </p:nvSpPr>
        <p:spPr>
          <a:xfrm>
            <a:off x="628650" y="529718"/>
            <a:ext cx="7886700" cy="1325563"/>
          </a:xfrm>
        </p:spPr>
        <p:txBody>
          <a:bodyPr/>
          <a:lstStyle/>
          <a:p>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150897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9" name="Document 8"/>
          <p:cNvSpPr/>
          <p:nvPr userDrawn="1"/>
        </p:nvSpPr>
        <p:spPr>
          <a:xfrm>
            <a:off x="338203" y="400834"/>
            <a:ext cx="8492647" cy="1578279"/>
          </a:xfrm>
          <a:prstGeom prst="flowChartDocument">
            <a:avLst/>
          </a:prstGeom>
          <a:solidFill>
            <a:schemeClr val="accent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p:nvPr>
        </p:nvSpPr>
        <p:spPr>
          <a:xfrm>
            <a:off x="628650" y="511430"/>
            <a:ext cx="7886700" cy="1325563"/>
          </a:xfrm>
        </p:spPr>
        <p:txBody>
          <a:bodyPr/>
          <a:lstStyle/>
          <a:p>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744563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9" name="Document 8"/>
          <p:cNvSpPr/>
          <p:nvPr userDrawn="1"/>
        </p:nvSpPr>
        <p:spPr>
          <a:xfrm>
            <a:off x="338203" y="400834"/>
            <a:ext cx="8492647" cy="1578279"/>
          </a:xfrm>
          <a:prstGeom prst="flowChartDocument">
            <a:avLst/>
          </a:prstGeom>
          <a:solidFill>
            <a:schemeClr val="accent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p:nvPr>
        </p:nvSpPr>
        <p:spPr>
          <a:xfrm>
            <a:off x="628650" y="511430"/>
            <a:ext cx="7886700" cy="1325563"/>
          </a:xfrm>
        </p:spPr>
        <p:txBody>
          <a:bodyPr/>
          <a:lstStyle/>
          <a:p>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064578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9" name="Document 8"/>
          <p:cNvSpPr/>
          <p:nvPr userDrawn="1"/>
        </p:nvSpPr>
        <p:spPr>
          <a:xfrm>
            <a:off x="338203" y="400834"/>
            <a:ext cx="8492647" cy="1578279"/>
          </a:xfrm>
          <a:prstGeom prst="flowChartDocumen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p:nvPr>
        </p:nvSpPr>
        <p:spPr>
          <a:xfrm>
            <a:off x="628650" y="456566"/>
            <a:ext cx="7886700" cy="1325563"/>
          </a:xfrm>
        </p:spPr>
        <p:txBody>
          <a:bodyPr/>
          <a:lstStyle/>
          <a:p>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365642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451282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4320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6B268"/>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FA8407-AC49-FA40-8F41-01F2CEA82210}" type="datetime1">
              <a:rPr lang="en-US" smtClean="0"/>
              <a:t>10/12/2017</a:t>
            </a:fld>
            <a:endParaRPr lang="en-US"/>
          </a:p>
        </p:txBody>
      </p:sp>
      <p:sp>
        <p:nvSpPr>
          <p:cNvPr id="4" name="Footer Placeholder 3"/>
          <p:cNvSpPr>
            <a:spLocks noGrp="1"/>
          </p:cNvSpPr>
          <p:nvPr>
            <p:ph type="ftr" sz="quarter" idx="11"/>
          </p:nvPr>
        </p:nvSpPr>
        <p:spPr>
          <a:xfrm>
            <a:off x="631380" y="6356350"/>
            <a:ext cx="5388420" cy="365125"/>
          </a:xfrm>
        </p:spPr>
        <p:txBody>
          <a:bodyPr/>
          <a:lstStyle>
            <a:lvl1pPr algn="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7" name="Rectangle 6"/>
          <p:cNvSpPr/>
          <p:nvPr userDrawn="1"/>
        </p:nvSpPr>
        <p:spPr>
          <a:xfrm>
            <a:off x="0" y="0"/>
            <a:ext cx="631380" cy="6858000"/>
          </a:xfrm>
          <a:prstGeom prst="rect">
            <a:avLst/>
          </a:prstGeom>
          <a:solidFill>
            <a:srgbClr val="3172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userDrawn="1"/>
        </p:nvSpPr>
        <p:spPr>
          <a:xfrm>
            <a:off x="-1994919" y="1474"/>
            <a:ext cx="2626299" cy="2266682"/>
          </a:xfrm>
          <a:prstGeom prst="ellipse">
            <a:avLst/>
          </a:prstGeom>
          <a:solidFill>
            <a:srgbClr val="C00000"/>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05059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485957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743202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033237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097394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557752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359619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02472-31FA-1349-A303-84AD70B226AD}" type="datetimeFigureOut">
              <a:rPr lang="en-US" smtClean="0">
                <a:solidFill>
                  <a:srgbClr val="000000">
                    <a:tint val="75000"/>
                  </a:srgbClr>
                </a:solidFill>
              </a:rPr>
              <a:pPr/>
              <a:t>10/12/2017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1BB6889-7F2F-D743-8A57-607AA603D2A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591217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F2795C-A607-6646-A1D4-CD1F91C1362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52632245-7D4F-434F-A9B5-CA8B93F89F9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8195B746-3E13-ED46-8671-19F953AB2699}"/>
              </a:ext>
            </a:extLst>
          </p:cNvPr>
          <p:cNvSpPr>
            <a:spLocks noGrp="1"/>
          </p:cNvSpPr>
          <p:nvPr>
            <p:ph type="dt" sz="half" idx="10"/>
          </p:nvPr>
        </p:nvSpPr>
        <p:spPr/>
        <p:txBody>
          <a:bodyPr/>
          <a:lstStyle/>
          <a:p>
            <a:fld id="{745066C9-415B-DC42-AC8B-B95EC0452907}" type="datetimeFigureOut">
              <a:rPr lang="en-US" smtClean="0">
                <a:solidFill>
                  <a:prstClr val="black">
                    <a:tint val="75000"/>
                  </a:prstClr>
                </a:solidFill>
              </a:rPr>
              <a:pPr/>
              <a:t>10/12/2017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9450130-1C6D-5B4B-B4EB-07FC1DEA8BE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648559E-AEE0-F741-930F-3AA78B366C55}"/>
              </a:ext>
            </a:extLst>
          </p:cNvPr>
          <p:cNvSpPr>
            <a:spLocks noGrp="1"/>
          </p:cNvSpPr>
          <p:nvPr>
            <p:ph type="sldNum" sz="quarter" idx="12"/>
          </p:nvPr>
        </p:nvSpPr>
        <p:spPr/>
        <p:txBody>
          <a:bodyPr/>
          <a:lstStyle/>
          <a:p>
            <a:fld id="{FDA278A1-3EEA-924F-B42D-117A51FD37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7370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1E7449-89FB-004C-AD26-3570399D5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8805411-AD04-3940-A7AD-94A92342E5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725FDC1-47F6-B544-BF31-2E60005483FA}"/>
              </a:ext>
            </a:extLst>
          </p:cNvPr>
          <p:cNvSpPr>
            <a:spLocks noGrp="1"/>
          </p:cNvSpPr>
          <p:nvPr>
            <p:ph type="dt" sz="half" idx="10"/>
          </p:nvPr>
        </p:nvSpPr>
        <p:spPr/>
        <p:txBody>
          <a:bodyPr/>
          <a:lstStyle/>
          <a:p>
            <a:fld id="{745066C9-415B-DC42-AC8B-B95EC0452907}" type="datetimeFigureOut">
              <a:rPr lang="en-US" smtClean="0">
                <a:solidFill>
                  <a:prstClr val="black">
                    <a:tint val="75000"/>
                  </a:prstClr>
                </a:solidFill>
              </a:rPr>
              <a:pPr/>
              <a:t>10/12/2017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5B6C40B-C711-3B4D-8E94-54CD57E6BA5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666EB27-BEA4-9E40-BBA3-B76305CD7118}"/>
              </a:ext>
            </a:extLst>
          </p:cNvPr>
          <p:cNvSpPr>
            <a:spLocks noGrp="1"/>
          </p:cNvSpPr>
          <p:nvPr>
            <p:ph type="sldNum" sz="quarter" idx="12"/>
          </p:nvPr>
        </p:nvSpPr>
        <p:spPr/>
        <p:txBody>
          <a:bodyPr/>
          <a:lstStyle/>
          <a:p>
            <a:fld id="{FDA278A1-3EEA-924F-B42D-117A51FD37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1633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75A44F-9ABA-8043-AD4E-D18C4A6E1AC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E3BCF64A-38F2-F641-93CF-B4C7C431DE0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4E665A5-FF21-1643-A20B-BBE317B90BF2}"/>
              </a:ext>
            </a:extLst>
          </p:cNvPr>
          <p:cNvSpPr>
            <a:spLocks noGrp="1"/>
          </p:cNvSpPr>
          <p:nvPr>
            <p:ph type="dt" sz="half" idx="10"/>
          </p:nvPr>
        </p:nvSpPr>
        <p:spPr/>
        <p:txBody>
          <a:bodyPr/>
          <a:lstStyle/>
          <a:p>
            <a:fld id="{745066C9-415B-DC42-AC8B-B95EC0452907}" type="datetimeFigureOut">
              <a:rPr lang="en-US" smtClean="0">
                <a:solidFill>
                  <a:prstClr val="black">
                    <a:tint val="75000"/>
                  </a:prstClr>
                </a:solidFill>
              </a:rPr>
              <a:pPr/>
              <a:t>10/12/2017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5A7DDC6-C170-254A-9C5F-B5C353B803E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AC6A245-84A4-D446-80DC-3A16282E3AE8}"/>
              </a:ext>
            </a:extLst>
          </p:cNvPr>
          <p:cNvSpPr>
            <a:spLocks noGrp="1"/>
          </p:cNvSpPr>
          <p:nvPr>
            <p:ph type="sldNum" sz="quarter" idx="12"/>
          </p:nvPr>
        </p:nvSpPr>
        <p:spPr/>
        <p:txBody>
          <a:bodyPr/>
          <a:lstStyle/>
          <a:p>
            <a:fld id="{FDA278A1-3EEA-924F-B42D-117A51FD37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4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FF361-F31B-BE4E-9F6D-21450C9B3A17}" type="datetime1">
              <a:rPr lang="en-US" smtClean="0"/>
              <a:t>10/12/2017</a:t>
            </a:fld>
            <a:endParaRPr lang="en-US"/>
          </a:p>
        </p:txBody>
      </p:sp>
      <p:sp>
        <p:nvSpPr>
          <p:cNvPr id="3" name="Footer Placeholder 2"/>
          <p:cNvSpPr>
            <a:spLocks noGrp="1"/>
          </p:cNvSpPr>
          <p:nvPr>
            <p:ph type="ftr" sz="quarter" idx="11"/>
          </p:nvPr>
        </p:nvSpPr>
        <p:spPr>
          <a:xfrm>
            <a:off x="630936" y="6356350"/>
            <a:ext cx="5346700" cy="365125"/>
          </a:xfrm>
        </p:spPr>
        <p:txBody>
          <a:bodyPr/>
          <a:lstStyle>
            <a:lvl1pPr algn="l">
              <a:defRPr/>
            </a:lvl1pPr>
          </a:lstStyle>
          <a:p>
            <a:endParaRPr lang="en-US" dirty="0"/>
          </a:p>
        </p:txBody>
      </p:sp>
      <p:sp>
        <p:nvSpPr>
          <p:cNvPr id="4" name="Slide Number Placeholder 3"/>
          <p:cNvSpPr>
            <a:spLocks noGrp="1"/>
          </p:cNvSpPr>
          <p:nvPr>
            <p:ph type="sldNum" sz="quarter" idx="12"/>
          </p:nvPr>
        </p:nvSpPr>
        <p:spPr/>
        <p:txBody>
          <a:bodyPr/>
          <a:lstStyle/>
          <a:p>
            <a:fld id="{556330C3-93D9-864C-869D-FF738A48005C}" type="slidenum">
              <a:rPr lang="en-US" smtClean="0"/>
              <a:t>‹#›</a:t>
            </a:fld>
            <a:endParaRPr lang="en-US"/>
          </a:p>
        </p:txBody>
      </p:sp>
    </p:spTree>
    <p:extLst>
      <p:ext uri="{BB962C8B-B14F-4D97-AF65-F5344CB8AC3E}">
        <p14:creationId xmlns:p14="http://schemas.microsoft.com/office/powerpoint/2010/main" val="263841810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E4AD3-44F7-4149-805A-821004A61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FF99E45-6BEB-494B-98C2-A39FCE0D1EA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94B3BF-F02A-3D40-B44D-3DD56616F15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EDF4AE5-CC57-BD42-BE31-4B91960DD6B1}"/>
              </a:ext>
            </a:extLst>
          </p:cNvPr>
          <p:cNvSpPr>
            <a:spLocks noGrp="1"/>
          </p:cNvSpPr>
          <p:nvPr>
            <p:ph type="dt" sz="half" idx="10"/>
          </p:nvPr>
        </p:nvSpPr>
        <p:spPr/>
        <p:txBody>
          <a:bodyPr/>
          <a:lstStyle/>
          <a:p>
            <a:fld id="{745066C9-415B-DC42-AC8B-B95EC0452907}" type="datetimeFigureOut">
              <a:rPr lang="en-US" smtClean="0">
                <a:solidFill>
                  <a:prstClr val="black">
                    <a:tint val="75000"/>
                  </a:prstClr>
                </a:solidFill>
              </a:rPr>
              <a:pPr/>
              <a:t>10/12/2017</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25A4D1D-8386-324A-B846-4652010A9E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C207631-EE9B-BA42-9522-69D39AFD4C67}"/>
              </a:ext>
            </a:extLst>
          </p:cNvPr>
          <p:cNvSpPr>
            <a:spLocks noGrp="1"/>
          </p:cNvSpPr>
          <p:nvPr>
            <p:ph type="sldNum" sz="quarter" idx="12"/>
          </p:nvPr>
        </p:nvSpPr>
        <p:spPr/>
        <p:txBody>
          <a:bodyPr/>
          <a:lstStyle/>
          <a:p>
            <a:fld id="{FDA278A1-3EEA-924F-B42D-117A51FD37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3532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770E9-559B-8D43-BEE2-14E057B0400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82F4BE1-1F00-FD41-943E-25AF15D5AC4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65FDC87E-59A9-F545-A457-1AF66A1E6B4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9AC38A7-C379-434C-9A23-81C7A6CB707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2E017C5B-9E97-434C-83B4-EC867EF8DD6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96B152B-B969-9043-8073-FF92E7C9CB2B}"/>
              </a:ext>
            </a:extLst>
          </p:cNvPr>
          <p:cNvSpPr>
            <a:spLocks noGrp="1"/>
          </p:cNvSpPr>
          <p:nvPr>
            <p:ph type="dt" sz="half" idx="10"/>
          </p:nvPr>
        </p:nvSpPr>
        <p:spPr/>
        <p:txBody>
          <a:bodyPr/>
          <a:lstStyle/>
          <a:p>
            <a:fld id="{745066C9-415B-DC42-AC8B-B95EC0452907}" type="datetimeFigureOut">
              <a:rPr lang="en-US" smtClean="0">
                <a:solidFill>
                  <a:prstClr val="black">
                    <a:tint val="75000"/>
                  </a:prstClr>
                </a:solidFill>
              </a:rPr>
              <a:pPr/>
              <a:t>10/12/2017</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8989EA0-ABAD-2648-9875-D8713034221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4A50471-D8AB-5A4E-B76F-1FA44808A75F}"/>
              </a:ext>
            </a:extLst>
          </p:cNvPr>
          <p:cNvSpPr>
            <a:spLocks noGrp="1"/>
          </p:cNvSpPr>
          <p:nvPr>
            <p:ph type="sldNum" sz="quarter" idx="12"/>
          </p:nvPr>
        </p:nvSpPr>
        <p:spPr/>
        <p:txBody>
          <a:bodyPr/>
          <a:lstStyle/>
          <a:p>
            <a:fld id="{FDA278A1-3EEA-924F-B42D-117A51FD37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7153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ED24A8-A58B-6C45-BBF3-C1A508965D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23C1AA9-0A0C-0545-B4CF-8915C3B1B65E}"/>
              </a:ext>
            </a:extLst>
          </p:cNvPr>
          <p:cNvSpPr>
            <a:spLocks noGrp="1"/>
          </p:cNvSpPr>
          <p:nvPr>
            <p:ph type="dt" sz="half" idx="10"/>
          </p:nvPr>
        </p:nvSpPr>
        <p:spPr/>
        <p:txBody>
          <a:bodyPr/>
          <a:lstStyle/>
          <a:p>
            <a:fld id="{745066C9-415B-DC42-AC8B-B95EC0452907}" type="datetimeFigureOut">
              <a:rPr lang="en-US" smtClean="0">
                <a:solidFill>
                  <a:prstClr val="black">
                    <a:tint val="75000"/>
                  </a:prstClr>
                </a:solidFill>
              </a:rPr>
              <a:pPr/>
              <a:t>10/12/2017</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1D9A1CB-2241-B74D-97CE-C442FA096E4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E61C7CBB-AEA0-7A4A-AE84-EA29CCAD525B}"/>
              </a:ext>
            </a:extLst>
          </p:cNvPr>
          <p:cNvSpPr>
            <a:spLocks noGrp="1"/>
          </p:cNvSpPr>
          <p:nvPr>
            <p:ph type="sldNum" sz="quarter" idx="12"/>
          </p:nvPr>
        </p:nvSpPr>
        <p:spPr/>
        <p:txBody>
          <a:bodyPr/>
          <a:lstStyle/>
          <a:p>
            <a:fld id="{FDA278A1-3EEA-924F-B42D-117A51FD37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90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B99A6D2-7449-4948-8E1B-FD5F365054F6}"/>
              </a:ext>
            </a:extLst>
          </p:cNvPr>
          <p:cNvSpPr>
            <a:spLocks noGrp="1"/>
          </p:cNvSpPr>
          <p:nvPr>
            <p:ph type="dt" sz="half" idx="10"/>
          </p:nvPr>
        </p:nvSpPr>
        <p:spPr/>
        <p:txBody>
          <a:bodyPr/>
          <a:lstStyle/>
          <a:p>
            <a:fld id="{745066C9-415B-DC42-AC8B-B95EC0452907}" type="datetimeFigureOut">
              <a:rPr lang="en-US" smtClean="0">
                <a:solidFill>
                  <a:prstClr val="black">
                    <a:tint val="75000"/>
                  </a:prstClr>
                </a:solidFill>
              </a:rPr>
              <a:pPr/>
              <a:t>10/12/2017</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DB3D8860-0318-114F-BC02-BF0102D61F7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675DCA7A-6B54-B042-A415-F9C908020457}"/>
              </a:ext>
            </a:extLst>
          </p:cNvPr>
          <p:cNvSpPr>
            <a:spLocks noGrp="1"/>
          </p:cNvSpPr>
          <p:nvPr>
            <p:ph type="sldNum" sz="quarter" idx="12"/>
          </p:nvPr>
        </p:nvSpPr>
        <p:spPr/>
        <p:txBody>
          <a:bodyPr/>
          <a:lstStyle/>
          <a:p>
            <a:fld id="{FDA278A1-3EEA-924F-B42D-117A51FD37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2332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EB248-9F37-D944-8236-87E26C589F5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A83BDAFC-01AF-E144-97CE-F00CEEBCE46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A2DD585-F0F3-F742-94D0-DACA595DC8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CDAA7D69-D5C5-E54F-85FA-AE280A28881C}"/>
              </a:ext>
            </a:extLst>
          </p:cNvPr>
          <p:cNvSpPr>
            <a:spLocks noGrp="1"/>
          </p:cNvSpPr>
          <p:nvPr>
            <p:ph type="dt" sz="half" idx="10"/>
          </p:nvPr>
        </p:nvSpPr>
        <p:spPr/>
        <p:txBody>
          <a:bodyPr/>
          <a:lstStyle/>
          <a:p>
            <a:fld id="{745066C9-415B-DC42-AC8B-B95EC0452907}" type="datetimeFigureOut">
              <a:rPr lang="en-US" smtClean="0">
                <a:solidFill>
                  <a:prstClr val="black">
                    <a:tint val="75000"/>
                  </a:prstClr>
                </a:solidFill>
              </a:rPr>
              <a:pPr/>
              <a:t>10/12/2017</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90DA29B-1A65-804B-8F55-C7E9835387E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A2479F1-441A-6E46-B27A-18F351C0F72E}"/>
              </a:ext>
            </a:extLst>
          </p:cNvPr>
          <p:cNvSpPr>
            <a:spLocks noGrp="1"/>
          </p:cNvSpPr>
          <p:nvPr>
            <p:ph type="sldNum" sz="quarter" idx="12"/>
          </p:nvPr>
        </p:nvSpPr>
        <p:spPr/>
        <p:txBody>
          <a:bodyPr/>
          <a:lstStyle/>
          <a:p>
            <a:fld id="{FDA278A1-3EEA-924F-B42D-117A51FD37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161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BCE21-2A2F-3E48-8EC4-8300F216FBB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B33B828-6306-1649-B680-CF94513A5F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5E347DD4-CCCB-1E42-97F9-9FCAF3D84D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279276D4-857E-BA49-BF7B-09DA25C9515F}"/>
              </a:ext>
            </a:extLst>
          </p:cNvPr>
          <p:cNvSpPr>
            <a:spLocks noGrp="1"/>
          </p:cNvSpPr>
          <p:nvPr>
            <p:ph type="dt" sz="half" idx="10"/>
          </p:nvPr>
        </p:nvSpPr>
        <p:spPr/>
        <p:txBody>
          <a:bodyPr/>
          <a:lstStyle/>
          <a:p>
            <a:fld id="{745066C9-415B-DC42-AC8B-B95EC0452907}" type="datetimeFigureOut">
              <a:rPr lang="en-US" smtClean="0">
                <a:solidFill>
                  <a:prstClr val="black">
                    <a:tint val="75000"/>
                  </a:prstClr>
                </a:solidFill>
              </a:rPr>
              <a:pPr/>
              <a:t>10/12/2017</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AF117CD-9915-364D-BDE5-737D6FB9F1E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8DE8842-C0C2-C54A-A9EF-1D0056D9B353}"/>
              </a:ext>
            </a:extLst>
          </p:cNvPr>
          <p:cNvSpPr>
            <a:spLocks noGrp="1"/>
          </p:cNvSpPr>
          <p:nvPr>
            <p:ph type="sldNum" sz="quarter" idx="12"/>
          </p:nvPr>
        </p:nvSpPr>
        <p:spPr/>
        <p:txBody>
          <a:bodyPr/>
          <a:lstStyle/>
          <a:p>
            <a:fld id="{FDA278A1-3EEA-924F-B42D-117A51FD37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317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32BC48-8331-B347-9F0F-DBDE29BFE3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889B0B8-9E4C-544F-A1DB-088C9A70E9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1B2A6F8-5F76-BF40-B793-0C3672107F3F}"/>
              </a:ext>
            </a:extLst>
          </p:cNvPr>
          <p:cNvSpPr>
            <a:spLocks noGrp="1"/>
          </p:cNvSpPr>
          <p:nvPr>
            <p:ph type="dt" sz="half" idx="10"/>
          </p:nvPr>
        </p:nvSpPr>
        <p:spPr/>
        <p:txBody>
          <a:bodyPr/>
          <a:lstStyle/>
          <a:p>
            <a:fld id="{745066C9-415B-DC42-AC8B-B95EC0452907}" type="datetimeFigureOut">
              <a:rPr lang="en-US" smtClean="0">
                <a:solidFill>
                  <a:prstClr val="black">
                    <a:tint val="75000"/>
                  </a:prstClr>
                </a:solidFill>
              </a:rPr>
              <a:pPr/>
              <a:t>10/12/2017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2083659-7CCF-BA43-AADF-089FCDBC645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6C90A96-171C-6A43-B4C6-6C00725FB013}"/>
              </a:ext>
            </a:extLst>
          </p:cNvPr>
          <p:cNvSpPr>
            <a:spLocks noGrp="1"/>
          </p:cNvSpPr>
          <p:nvPr>
            <p:ph type="sldNum" sz="quarter" idx="12"/>
          </p:nvPr>
        </p:nvSpPr>
        <p:spPr/>
        <p:txBody>
          <a:bodyPr/>
          <a:lstStyle/>
          <a:p>
            <a:fld id="{FDA278A1-3EEA-924F-B42D-117A51FD37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6929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4F95787-D013-9641-ABDC-53913778B39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01466F2-28C9-1044-BC60-7F6759BE855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56FDCA3-DBB8-7745-AE1A-34C5FB26B497}"/>
              </a:ext>
            </a:extLst>
          </p:cNvPr>
          <p:cNvSpPr>
            <a:spLocks noGrp="1"/>
          </p:cNvSpPr>
          <p:nvPr>
            <p:ph type="dt" sz="half" idx="10"/>
          </p:nvPr>
        </p:nvSpPr>
        <p:spPr/>
        <p:txBody>
          <a:bodyPr/>
          <a:lstStyle/>
          <a:p>
            <a:fld id="{745066C9-415B-DC42-AC8B-B95EC0452907}" type="datetimeFigureOut">
              <a:rPr lang="en-US" smtClean="0">
                <a:solidFill>
                  <a:prstClr val="black">
                    <a:tint val="75000"/>
                  </a:prstClr>
                </a:solidFill>
              </a:rPr>
              <a:pPr/>
              <a:t>10/12/2017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4344F8F-8191-7841-ABA9-56CC7D587A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B67FCA3-55D7-9247-A4F9-E8687FFFE186}"/>
              </a:ext>
            </a:extLst>
          </p:cNvPr>
          <p:cNvSpPr>
            <a:spLocks noGrp="1"/>
          </p:cNvSpPr>
          <p:nvPr>
            <p:ph type="sldNum" sz="quarter" idx="12"/>
          </p:nvPr>
        </p:nvSpPr>
        <p:spPr/>
        <p:txBody>
          <a:bodyPr/>
          <a:lstStyle/>
          <a:p>
            <a:fld id="{FDA278A1-3EEA-924F-B42D-117A51FD37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50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2300" y="273050"/>
            <a:ext cx="3695699" cy="1162050"/>
          </a:xfrm>
        </p:spPr>
        <p:txBody>
          <a:bodyPr anchor="t" anchorCtr="0">
            <a:normAutofit/>
          </a:bodyPr>
          <a:lstStyle>
            <a:lvl1pPr algn="l">
              <a:defRPr sz="2800" b="1">
                <a:solidFill>
                  <a:srgbClr val="16B268"/>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3100" y="273050"/>
            <a:ext cx="4203700" cy="5853113"/>
          </a:xfrm>
        </p:spPr>
        <p:txBody>
          <a:bodyPr/>
          <a:lstStyle>
            <a:lvl1pPr>
              <a:buClr>
                <a:srgbClr val="4DA456"/>
              </a:buClr>
              <a:defRPr sz="2400"/>
            </a:lvl1pPr>
            <a:lvl2pPr>
              <a:buClr>
                <a:srgbClr val="4DA456"/>
              </a:buClr>
              <a:defRPr sz="2200"/>
            </a:lvl2pPr>
            <a:lvl3pPr>
              <a:buClr>
                <a:srgbClr val="4DA456"/>
              </a:buClr>
              <a:defRPr sz="2400"/>
            </a:lvl3pPr>
            <a:lvl4pPr>
              <a:buClr>
                <a:srgbClr val="4DA456"/>
              </a:buClr>
              <a:defRPr sz="2000"/>
            </a:lvl4pPr>
            <a:lvl5pPr>
              <a:buClr>
                <a:srgbClr val="4DA456"/>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2301" y="1435100"/>
            <a:ext cx="369569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924E8-9678-E247-9CA8-A6FFDD23F12D}" type="datetime1">
              <a:rPr lang="en-US" smtClean="0"/>
              <a:t>10/12/2017</a:t>
            </a:fld>
            <a:endParaRPr lang="en-US"/>
          </a:p>
        </p:txBody>
      </p:sp>
      <p:sp>
        <p:nvSpPr>
          <p:cNvPr id="6" name="Footer Placeholder 5"/>
          <p:cNvSpPr>
            <a:spLocks noGrp="1"/>
          </p:cNvSpPr>
          <p:nvPr>
            <p:ph type="ftr" sz="quarter" idx="11"/>
          </p:nvPr>
        </p:nvSpPr>
        <p:spPr>
          <a:xfrm>
            <a:off x="622300" y="6356350"/>
            <a:ext cx="539750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
        <p:nvSpPr>
          <p:cNvPr id="9" name="Rectangle 8"/>
          <p:cNvSpPr/>
          <p:nvPr userDrawn="1"/>
        </p:nvSpPr>
        <p:spPr>
          <a:xfrm>
            <a:off x="0" y="0"/>
            <a:ext cx="631380" cy="6858000"/>
          </a:xfrm>
          <a:prstGeom prst="rect">
            <a:avLst/>
          </a:prstGeom>
          <a:solidFill>
            <a:srgbClr val="3172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userDrawn="1"/>
        </p:nvSpPr>
        <p:spPr>
          <a:xfrm>
            <a:off x="-1994919" y="1474"/>
            <a:ext cx="2626299" cy="2266682"/>
          </a:xfrm>
          <a:prstGeom prst="ellipse">
            <a:avLst/>
          </a:prstGeom>
          <a:solidFill>
            <a:srgbClr val="C00000"/>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2015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9.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8.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9.png"/><Relationship Id="rId5" Type="http://schemas.openxmlformats.org/officeDocument/2006/relationships/slideLayout" Target="../slideLayouts/slideLayout33.xml"/><Relationship Id="rId10" Type="http://schemas.openxmlformats.org/officeDocument/2006/relationships/image" Target="../media/image10.pn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16.png"/><Relationship Id="rId2" Type="http://schemas.openxmlformats.org/officeDocument/2006/relationships/slideLayout" Target="../slideLayouts/slideLayout63.xml"/><Relationship Id="rId16" Type="http://schemas.openxmlformats.org/officeDocument/2006/relationships/theme" Target="../theme/theme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4638"/>
            <a:ext cx="8115300" cy="965452"/>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271340"/>
            <a:ext cx="81153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89280" y="6356350"/>
            <a:ext cx="2133600" cy="365125"/>
          </a:xfrm>
          <a:prstGeom prst="rect">
            <a:avLst/>
          </a:prstGeom>
        </p:spPr>
        <p:txBody>
          <a:bodyPr vert="horz" lIns="91440" tIns="45720" rIns="91440" bIns="45720" rtlCol="0" anchor="ctr"/>
          <a:lstStyle>
            <a:lvl1pPr algn="r">
              <a:defRPr sz="1200">
                <a:solidFill>
                  <a:srgbClr val="286293"/>
                </a:solidFill>
                <a:latin typeface="Arial"/>
              </a:defRPr>
            </a:lvl1pPr>
          </a:lstStyle>
          <a:p>
            <a:fld id="{6B94D740-7298-814C-91A8-68B89414E981}" type="datetime1">
              <a:rPr lang="en-US" smtClean="0"/>
              <a:t>10/12/2017</a:t>
            </a:fld>
            <a:endParaRPr lang="en-US"/>
          </a:p>
        </p:txBody>
      </p:sp>
      <p:sp>
        <p:nvSpPr>
          <p:cNvPr id="5" name="Footer Placeholder 4"/>
          <p:cNvSpPr>
            <a:spLocks noGrp="1"/>
          </p:cNvSpPr>
          <p:nvPr>
            <p:ph type="ftr" sz="quarter" idx="3"/>
          </p:nvPr>
        </p:nvSpPr>
        <p:spPr>
          <a:xfrm>
            <a:off x="631380" y="6356350"/>
            <a:ext cx="5388420"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sp>
        <p:nvSpPr>
          <p:cNvPr id="6" name="Slide Number Placeholder 5"/>
          <p:cNvSpPr>
            <a:spLocks noGrp="1"/>
          </p:cNvSpPr>
          <p:nvPr>
            <p:ph type="sldNum" sz="quarter" idx="4"/>
          </p:nvPr>
        </p:nvSpPr>
        <p:spPr>
          <a:xfrm>
            <a:off x="9080" y="6356350"/>
            <a:ext cx="314770" cy="365125"/>
          </a:xfrm>
          <a:prstGeom prst="rect">
            <a:avLst/>
          </a:prstGeom>
        </p:spPr>
        <p:txBody>
          <a:bodyPr vert="horz" lIns="91440" tIns="45720" rIns="0" bIns="45720" rtlCol="0" anchor="ctr"/>
          <a:lstStyle>
            <a:lvl1pPr algn="r">
              <a:defRPr sz="1200">
                <a:solidFill>
                  <a:srgbClr val="286293"/>
                </a:solidFill>
                <a:latin typeface="Arial"/>
              </a:defRPr>
            </a:lvl1pPr>
          </a:lstStyle>
          <a:p>
            <a:fld id="{556330C3-93D9-864C-869D-FF738A48005C}" type="slidenum">
              <a:rPr lang="en-US" smtClean="0"/>
              <a:pPr/>
              <a:t>‹#›</a:t>
            </a:fld>
            <a:endParaRPr lang="en-US" dirty="0"/>
          </a:p>
        </p:txBody>
      </p:sp>
    </p:spTree>
    <p:extLst>
      <p:ext uri="{BB962C8B-B14F-4D97-AF65-F5344CB8AC3E}">
        <p14:creationId xmlns:p14="http://schemas.microsoft.com/office/powerpoint/2010/main" val="11824232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742"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1" kern="1200">
          <a:solidFill>
            <a:srgbClr val="2A933F"/>
          </a:solidFill>
          <a:latin typeface="Arial"/>
          <a:ea typeface="+mj-ea"/>
          <a:cs typeface="+mj-cs"/>
        </a:defRPr>
      </a:lvl1pPr>
    </p:titleStyle>
    <p:bodyStyle>
      <a:lvl1pPr marL="230188" indent="-230188" algn="l" defTabSz="457200" rtl="0" eaLnBrk="1" latinLnBrk="0" hangingPunct="1">
        <a:spcBef>
          <a:spcPct val="20000"/>
        </a:spcBef>
        <a:buClr>
          <a:srgbClr val="4DA456"/>
        </a:buClr>
        <a:buFont typeface="Wingdings" charset="2"/>
        <a:buChar char="§"/>
        <a:defRPr sz="2400" kern="1200">
          <a:solidFill>
            <a:srgbClr val="143C68"/>
          </a:solidFill>
          <a:latin typeface="Arial"/>
          <a:ea typeface="+mn-ea"/>
          <a:cs typeface="+mn-cs"/>
        </a:defRPr>
      </a:lvl1pPr>
      <a:lvl2pPr marL="630238" indent="-290513" algn="l" defTabSz="457200" rtl="0" eaLnBrk="1" latinLnBrk="0" hangingPunct="1">
        <a:spcBef>
          <a:spcPct val="20000"/>
        </a:spcBef>
        <a:buClr>
          <a:srgbClr val="4DA456"/>
        </a:buClr>
        <a:buFont typeface="Arial"/>
        <a:buChar char="–"/>
        <a:defRPr sz="2200" kern="1200">
          <a:solidFill>
            <a:srgbClr val="143C68"/>
          </a:solidFill>
          <a:latin typeface="Arial"/>
          <a:ea typeface="+mn-ea"/>
          <a:cs typeface="+mn-cs"/>
        </a:defRPr>
      </a:lvl2pPr>
      <a:lvl3pPr marL="1143000" indent="-228600" algn="l" defTabSz="457200" rtl="0" eaLnBrk="1" latinLnBrk="0" hangingPunct="1">
        <a:spcBef>
          <a:spcPct val="20000"/>
        </a:spcBef>
        <a:buClr>
          <a:srgbClr val="4DA456"/>
        </a:buClr>
        <a:buFont typeface="Arial"/>
        <a:buChar char="•"/>
        <a:defRPr sz="2000" kern="1200">
          <a:solidFill>
            <a:srgbClr val="143C68"/>
          </a:solidFill>
          <a:latin typeface="Arial"/>
          <a:ea typeface="+mn-ea"/>
          <a:cs typeface="+mn-cs"/>
        </a:defRPr>
      </a:lvl3pPr>
      <a:lvl4pPr marL="1600200" indent="-228600" algn="l" defTabSz="457200" rtl="0" eaLnBrk="1" latinLnBrk="0" hangingPunct="1">
        <a:spcBef>
          <a:spcPct val="20000"/>
        </a:spcBef>
        <a:buClr>
          <a:srgbClr val="4DA456"/>
        </a:buClr>
        <a:buFont typeface="Arial"/>
        <a:buChar char="–"/>
        <a:defRPr sz="2000" kern="1200">
          <a:solidFill>
            <a:srgbClr val="143C68"/>
          </a:solidFill>
          <a:latin typeface="Arial"/>
          <a:ea typeface="+mn-ea"/>
          <a:cs typeface="+mn-cs"/>
        </a:defRPr>
      </a:lvl4pPr>
      <a:lvl5pPr marL="2057400" indent="-228600" algn="l" defTabSz="457200" rtl="0" eaLnBrk="1" latinLnBrk="0" hangingPunct="1">
        <a:spcBef>
          <a:spcPct val="20000"/>
        </a:spcBef>
        <a:buClr>
          <a:srgbClr val="4DA456"/>
        </a:buClr>
        <a:buFont typeface="Arial"/>
        <a:buChar char="»"/>
        <a:defRPr sz="2000" kern="1200">
          <a:solidFill>
            <a:srgbClr val="143C68"/>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B3E6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4638"/>
            <a:ext cx="8115300" cy="965452"/>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271340"/>
            <a:ext cx="81153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89280" y="6356350"/>
            <a:ext cx="2133600" cy="365125"/>
          </a:xfrm>
          <a:prstGeom prst="rect">
            <a:avLst/>
          </a:prstGeom>
        </p:spPr>
        <p:txBody>
          <a:bodyPr vert="horz" lIns="91440" tIns="45720" rIns="91440" bIns="45720" rtlCol="0" anchor="ctr"/>
          <a:lstStyle>
            <a:lvl1pPr algn="r">
              <a:defRPr sz="1200">
                <a:solidFill>
                  <a:srgbClr val="FFFFFF"/>
                </a:solidFill>
                <a:latin typeface="Arial"/>
              </a:defRPr>
            </a:lvl1pPr>
          </a:lstStyle>
          <a:p>
            <a:fld id="{6B94D740-7298-814C-91A8-68B89414E981}" type="datetime1">
              <a:rPr lang="en-US" smtClean="0"/>
              <a:pPr/>
              <a:t>10/12/2017</a:t>
            </a:fld>
            <a:endParaRPr lang="en-US"/>
          </a:p>
        </p:txBody>
      </p:sp>
      <p:sp>
        <p:nvSpPr>
          <p:cNvPr id="5" name="Footer Placeholder 4"/>
          <p:cNvSpPr>
            <a:spLocks noGrp="1"/>
          </p:cNvSpPr>
          <p:nvPr>
            <p:ph type="ftr" sz="quarter" idx="3"/>
          </p:nvPr>
        </p:nvSpPr>
        <p:spPr>
          <a:xfrm>
            <a:off x="631380" y="6356350"/>
            <a:ext cx="5388420" cy="365125"/>
          </a:xfrm>
          <a:prstGeom prst="rect">
            <a:avLst/>
          </a:prstGeom>
        </p:spPr>
        <p:txBody>
          <a:bodyPr vert="horz" lIns="91440" tIns="45720" rIns="91440" bIns="45720" rtlCol="0" anchor="ctr"/>
          <a:lstStyle>
            <a:lvl1pPr algn="l">
              <a:defRPr sz="1200">
                <a:solidFill>
                  <a:srgbClr val="FFFFFF"/>
                </a:solidFill>
                <a:latin typeface="Arial"/>
              </a:defRPr>
            </a:lvl1pPr>
          </a:lstStyle>
          <a:p>
            <a:endParaRPr lang="en-US" dirty="0"/>
          </a:p>
        </p:txBody>
      </p:sp>
      <p:sp>
        <p:nvSpPr>
          <p:cNvPr id="6" name="Slide Number Placeholder 5"/>
          <p:cNvSpPr>
            <a:spLocks noGrp="1"/>
          </p:cNvSpPr>
          <p:nvPr>
            <p:ph type="sldNum" sz="quarter" idx="4"/>
          </p:nvPr>
        </p:nvSpPr>
        <p:spPr>
          <a:xfrm>
            <a:off x="9080" y="6356350"/>
            <a:ext cx="314770" cy="365125"/>
          </a:xfrm>
          <a:prstGeom prst="rect">
            <a:avLst/>
          </a:prstGeom>
        </p:spPr>
        <p:txBody>
          <a:bodyPr vert="horz" lIns="91440" tIns="45720" rIns="0" bIns="45720" rtlCol="0" anchor="ctr"/>
          <a:lstStyle>
            <a:lvl1pPr algn="r">
              <a:defRPr sz="1200">
                <a:solidFill>
                  <a:srgbClr val="FFFFFF"/>
                </a:solidFill>
                <a:latin typeface="Arial"/>
              </a:defRPr>
            </a:lvl1pPr>
          </a:lstStyle>
          <a:p>
            <a:fld id="{556330C3-93D9-864C-869D-FF738A48005C}" type="slidenum">
              <a:rPr lang="en-US" smtClean="0"/>
              <a:pPr/>
              <a:t>‹#›</a:t>
            </a:fld>
            <a:endParaRPr lang="en-US" dirty="0"/>
          </a:p>
        </p:txBody>
      </p:sp>
    </p:spTree>
    <p:extLst>
      <p:ext uri="{BB962C8B-B14F-4D97-AF65-F5344CB8AC3E}">
        <p14:creationId xmlns:p14="http://schemas.microsoft.com/office/powerpoint/2010/main" val="3873341056"/>
      </p:ext>
    </p:extLst>
  </p:cSld>
  <p:clrMap bg1="lt1" tx1="dk1" bg2="lt2" tx2="dk2" accent1="accent1" accent2="accent2" accent3="accent3" accent4="accent4" accent5="accent5" accent6="accent6" hlink="hlink" folHlink="folHlink"/>
  <p:sldLayoutIdLst>
    <p:sldLayoutId id="2147483692" r:id="rId1"/>
    <p:sldLayoutId id="2147483695" r:id="rId2"/>
    <p:sldLayoutId id="2147483696" r:id="rId3"/>
    <p:sldLayoutId id="2147483697" r:id="rId4"/>
    <p:sldLayoutId id="2147483698" r:id="rId5"/>
    <p:sldLayoutId id="2147483700" r:id="rId6"/>
    <p:sldLayoutId id="2147483703" r:id="rId7"/>
  </p:sldLayoutIdLst>
  <p:timing>
    <p:tnLst>
      <p:par>
        <p:cTn id="1" dur="indefinite" restart="never" nodeType="tmRoot"/>
      </p:par>
    </p:tnLst>
  </p:timing>
  <p:hf hdr="0" ftr="0" dt="0"/>
  <p:txStyles>
    <p:titleStyle>
      <a:lvl1pPr algn="l" defTabSz="457200" rtl="0" eaLnBrk="1" latinLnBrk="0" hangingPunct="1">
        <a:spcBef>
          <a:spcPct val="0"/>
        </a:spcBef>
        <a:buNone/>
        <a:defRPr sz="2800" b="1" kern="1200">
          <a:solidFill>
            <a:schemeClr val="bg1"/>
          </a:solidFill>
          <a:latin typeface="Arial"/>
          <a:ea typeface="+mj-ea"/>
          <a:cs typeface="+mj-cs"/>
        </a:defRPr>
      </a:lvl1pPr>
    </p:titleStyle>
    <p:bodyStyle>
      <a:lvl1pPr marL="230188" indent="-230188" algn="l" defTabSz="457200" rtl="0" eaLnBrk="1" latinLnBrk="0" hangingPunct="1">
        <a:spcBef>
          <a:spcPct val="20000"/>
        </a:spcBef>
        <a:buClr>
          <a:srgbClr val="69AF62"/>
        </a:buClr>
        <a:buFont typeface="Wingdings" charset="2"/>
        <a:buChar char="§"/>
        <a:defRPr sz="2400" kern="1200">
          <a:solidFill>
            <a:srgbClr val="FFFFFF"/>
          </a:solidFill>
          <a:latin typeface="Arial"/>
          <a:ea typeface="+mn-ea"/>
          <a:cs typeface="+mn-cs"/>
        </a:defRPr>
      </a:lvl1pPr>
      <a:lvl2pPr marL="630238" indent="-290513" algn="l" defTabSz="457200" rtl="0" eaLnBrk="1" latinLnBrk="0" hangingPunct="1">
        <a:spcBef>
          <a:spcPct val="20000"/>
        </a:spcBef>
        <a:buClr>
          <a:schemeClr val="bg1"/>
        </a:buClr>
        <a:buFont typeface="Arial"/>
        <a:buChar char="–"/>
        <a:defRPr sz="2200" kern="1200">
          <a:solidFill>
            <a:srgbClr val="FFFFFF"/>
          </a:solidFill>
          <a:latin typeface="Arial"/>
          <a:ea typeface="+mn-ea"/>
          <a:cs typeface="+mn-cs"/>
        </a:defRPr>
      </a:lvl2pPr>
      <a:lvl3pPr marL="1143000" indent="-228600" algn="l" defTabSz="457200" rtl="0" eaLnBrk="1" latinLnBrk="0" hangingPunct="1">
        <a:spcBef>
          <a:spcPct val="20000"/>
        </a:spcBef>
        <a:buClr>
          <a:srgbClr val="69AF62"/>
        </a:buClr>
        <a:buFont typeface="Arial"/>
        <a:buChar char="•"/>
        <a:defRPr sz="2000" kern="1200">
          <a:solidFill>
            <a:srgbClr val="FFFFFF"/>
          </a:solidFill>
          <a:latin typeface="Arial"/>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rgbClr val="FFFFFF"/>
          </a:solidFill>
          <a:latin typeface="Arial"/>
          <a:ea typeface="+mn-ea"/>
          <a:cs typeface="+mn-cs"/>
        </a:defRPr>
      </a:lvl4pPr>
      <a:lvl5pPr marL="2057400" indent="-228600" algn="l" defTabSz="457200" rtl="0" eaLnBrk="1" latinLnBrk="0" hangingPunct="1">
        <a:spcBef>
          <a:spcPct val="20000"/>
        </a:spcBef>
        <a:buClr>
          <a:srgbClr val="69AF62"/>
        </a:buClr>
        <a:buFont typeface="Arial"/>
        <a:buChar char="»"/>
        <a:defRPr sz="2000" kern="1200">
          <a:solidFill>
            <a:srgbClr val="FFFFFF"/>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stretch>
            <a:fillRect/>
          </a:stretch>
        </p:blipFill>
        <p:spPr>
          <a:xfrm>
            <a:off x="9080" y="5395341"/>
            <a:ext cx="2278508" cy="1471536"/>
          </a:xfrm>
          <a:prstGeom prst="rect">
            <a:avLst/>
          </a:prstGeom>
        </p:spPr>
      </p:pic>
      <p:sp>
        <p:nvSpPr>
          <p:cNvPr id="6" name="Slide Number Placeholder 5"/>
          <p:cNvSpPr>
            <a:spLocks noGrp="1"/>
          </p:cNvSpPr>
          <p:nvPr>
            <p:ph type="sldNum" sz="quarter" idx="4"/>
          </p:nvPr>
        </p:nvSpPr>
        <p:spPr>
          <a:xfrm>
            <a:off x="9080" y="6355080"/>
            <a:ext cx="314770" cy="365125"/>
          </a:xfrm>
          <a:prstGeom prst="rect">
            <a:avLst/>
          </a:prstGeom>
        </p:spPr>
        <p:txBody>
          <a:bodyPr vert="horz" lIns="91440" tIns="45720" rIns="0" bIns="45720" rtlCol="0" anchor="ctr"/>
          <a:lstStyle>
            <a:lvl1pPr algn="r">
              <a:defRPr sz="1200">
                <a:solidFill>
                  <a:schemeClr val="bg1"/>
                </a:solidFill>
                <a:latin typeface="Arial"/>
              </a:defRPr>
            </a:lvl1pPr>
          </a:lstStyle>
          <a:p>
            <a:fld id="{556330C3-93D9-864C-869D-FF738A48005C}" type="slidenum">
              <a:rPr lang="en-US" smtClean="0"/>
              <a:pPr/>
              <a:t>‹#›</a:t>
            </a:fld>
            <a:endParaRPr lang="en-US" dirty="0"/>
          </a:p>
        </p:txBody>
      </p:sp>
      <p:sp>
        <p:nvSpPr>
          <p:cNvPr id="2" name="Title Placeholder 1"/>
          <p:cNvSpPr>
            <a:spLocks noGrp="1"/>
          </p:cNvSpPr>
          <p:nvPr>
            <p:ph type="title"/>
          </p:nvPr>
        </p:nvSpPr>
        <p:spPr>
          <a:xfrm>
            <a:off x="236624" y="274638"/>
            <a:ext cx="8115300" cy="965452"/>
          </a:xfrm>
          <a:prstGeom prst="rect">
            <a:avLst/>
          </a:prstGeom>
          <a:solidFill>
            <a:schemeClr val="bg1"/>
          </a:solidFill>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271340"/>
            <a:ext cx="8115300" cy="3587330"/>
          </a:xfrm>
          <a:prstGeom prst="rect">
            <a:avLst/>
          </a:prstGeom>
          <a:solidFill>
            <a:schemeClr val="bg1"/>
          </a:solidFill>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Westat logo yes symbol.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800" y="6289975"/>
            <a:ext cx="1304457" cy="414500"/>
          </a:xfrm>
          <a:prstGeom prst="rect">
            <a:avLst/>
          </a:prstGeom>
        </p:spPr>
      </p:pic>
      <p:sp>
        <p:nvSpPr>
          <p:cNvPr id="5" name="Footer Placeholder 4"/>
          <p:cNvSpPr>
            <a:spLocks noGrp="1"/>
          </p:cNvSpPr>
          <p:nvPr>
            <p:ph type="ftr" sz="quarter" idx="3"/>
          </p:nvPr>
        </p:nvSpPr>
        <p:spPr>
          <a:xfrm>
            <a:off x="2287588" y="6355079"/>
            <a:ext cx="6513512"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spTree>
    <p:extLst>
      <p:ext uri="{BB962C8B-B14F-4D97-AF65-F5344CB8AC3E}">
        <p14:creationId xmlns:p14="http://schemas.microsoft.com/office/powerpoint/2010/main" val="4095741221"/>
      </p:ext>
    </p:extLst>
  </p:cSld>
  <p:clrMap bg1="lt1" tx1="dk1" bg2="lt2" tx2="dk2" accent1="accent1" accent2="accent2" accent3="accent3" accent4="accent4" accent5="accent5" accent6="accent6" hlink="hlink" folHlink="folHlink"/>
  <p:sldLayoutIdLst>
    <p:sldLayoutId id="2147483672" r:id="rId1"/>
    <p:sldLayoutId id="2147483678" r:id="rId2"/>
    <p:sldLayoutId id="2147483679" r:id="rId3"/>
    <p:sldLayoutId id="2147483680" r:id="rId4"/>
    <p:sldLayoutId id="2147483681" r:id="rId5"/>
    <p:sldLayoutId id="2147483682" r:id="rId6"/>
    <p:sldLayoutId id="2147483683" r:id="rId7"/>
    <p:sldLayoutId id="2147483686" r:id="rId8"/>
    <p:sldLayoutId id="2147483714" r:id="rId9"/>
  </p:sldLayoutIdLst>
  <p:timing>
    <p:tnLst>
      <p:par>
        <p:cTn id="1" dur="indefinite" restart="never" nodeType="tmRoot"/>
      </p:par>
    </p:tnLst>
  </p:timing>
  <p:hf hdr="0" ftr="0" dt="0"/>
  <p:txStyles>
    <p:titleStyle>
      <a:lvl1pPr algn="l" defTabSz="457200" rtl="0" eaLnBrk="1" latinLnBrk="0" hangingPunct="1">
        <a:spcBef>
          <a:spcPct val="0"/>
        </a:spcBef>
        <a:buNone/>
        <a:defRPr sz="3200" b="1" kern="1200">
          <a:solidFill>
            <a:srgbClr val="0A9466"/>
          </a:solidFill>
          <a:latin typeface="Arial"/>
          <a:ea typeface="+mj-ea"/>
          <a:cs typeface="+mj-cs"/>
        </a:defRPr>
      </a:lvl1pPr>
    </p:titleStyle>
    <p:bodyStyle>
      <a:lvl1pPr marL="230188" indent="-230188" algn="l" defTabSz="457200" rtl="0" eaLnBrk="1" latinLnBrk="0" hangingPunct="1">
        <a:spcBef>
          <a:spcPct val="20000"/>
        </a:spcBef>
        <a:buClr>
          <a:srgbClr val="B00000"/>
        </a:buClr>
        <a:buFont typeface="Wingdings" charset="2"/>
        <a:buChar char="§"/>
        <a:defRPr sz="2400" kern="1200">
          <a:solidFill>
            <a:srgbClr val="143C68"/>
          </a:solidFill>
          <a:latin typeface="Arial"/>
          <a:ea typeface="+mn-ea"/>
          <a:cs typeface="+mn-cs"/>
        </a:defRPr>
      </a:lvl1pPr>
      <a:lvl2pPr marL="630238" indent="-290513" algn="l" defTabSz="457200" rtl="0" eaLnBrk="1" latinLnBrk="0" hangingPunct="1">
        <a:spcBef>
          <a:spcPct val="20000"/>
        </a:spcBef>
        <a:buClr>
          <a:srgbClr val="4DA456"/>
        </a:buClr>
        <a:buFont typeface="Arial"/>
        <a:buChar char="–"/>
        <a:defRPr sz="2200" kern="1200">
          <a:solidFill>
            <a:srgbClr val="143C68"/>
          </a:solidFill>
          <a:latin typeface="Arial"/>
          <a:ea typeface="+mn-ea"/>
          <a:cs typeface="+mn-cs"/>
        </a:defRPr>
      </a:lvl2pPr>
      <a:lvl3pPr marL="1143000" indent="-228600" algn="l" defTabSz="457200" rtl="0" eaLnBrk="1" latinLnBrk="0" hangingPunct="1">
        <a:spcBef>
          <a:spcPct val="20000"/>
        </a:spcBef>
        <a:buClr>
          <a:srgbClr val="4DA456"/>
        </a:buClr>
        <a:buFont typeface="Arial"/>
        <a:buChar char="•"/>
        <a:defRPr sz="2000" kern="1200">
          <a:solidFill>
            <a:srgbClr val="143C68"/>
          </a:solidFill>
          <a:latin typeface="Arial"/>
          <a:ea typeface="+mn-ea"/>
          <a:cs typeface="+mn-cs"/>
        </a:defRPr>
      </a:lvl3pPr>
      <a:lvl4pPr marL="1600200" indent="-228600" algn="l" defTabSz="457200" rtl="0" eaLnBrk="1" latinLnBrk="0" hangingPunct="1">
        <a:spcBef>
          <a:spcPct val="20000"/>
        </a:spcBef>
        <a:buClr>
          <a:srgbClr val="4DA456"/>
        </a:buClr>
        <a:buFont typeface="Arial"/>
        <a:buChar char="–"/>
        <a:defRPr sz="2000" kern="1200">
          <a:solidFill>
            <a:srgbClr val="143C68"/>
          </a:solidFill>
          <a:latin typeface="Arial"/>
          <a:ea typeface="+mn-ea"/>
          <a:cs typeface="+mn-cs"/>
        </a:defRPr>
      </a:lvl4pPr>
      <a:lvl5pPr marL="2057400" indent="-228600" algn="l" defTabSz="457200" rtl="0" eaLnBrk="1" latinLnBrk="0" hangingPunct="1">
        <a:spcBef>
          <a:spcPct val="20000"/>
        </a:spcBef>
        <a:buClr>
          <a:srgbClr val="4DA456"/>
        </a:buClr>
        <a:buFont typeface="Arial"/>
        <a:buChar char="»"/>
        <a:defRPr sz="2000" kern="1200">
          <a:solidFill>
            <a:srgbClr val="143C68"/>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311400" y="6356350"/>
            <a:ext cx="4622800" cy="365125"/>
          </a:xfrm>
          <a:prstGeom prst="rect">
            <a:avLst/>
          </a:prstGeom>
        </p:spPr>
        <p:txBody>
          <a:bodyPr vert="horz" lIns="91440" tIns="45720" rIns="91440" bIns="45720" rtlCol="0" anchor="ctr"/>
          <a:lstStyle>
            <a:lvl1pPr algn="l">
              <a:defRPr sz="1200">
                <a:solidFill>
                  <a:srgbClr val="286293"/>
                </a:solidFill>
                <a:latin typeface="Arial"/>
              </a:defRPr>
            </a:lvl1pPr>
          </a:lstStyle>
          <a:p>
            <a:endParaRPr lang="en-US" dirty="0"/>
          </a:p>
        </p:txBody>
      </p:sp>
      <p:sp>
        <p:nvSpPr>
          <p:cNvPr id="6" name="Slide Number Placeholder 5"/>
          <p:cNvSpPr>
            <a:spLocks noGrp="1"/>
          </p:cNvSpPr>
          <p:nvPr>
            <p:ph type="sldNum" sz="quarter" idx="4"/>
          </p:nvPr>
        </p:nvSpPr>
        <p:spPr>
          <a:xfrm>
            <a:off x="9080" y="6356350"/>
            <a:ext cx="314770" cy="365125"/>
          </a:xfrm>
          <a:prstGeom prst="rect">
            <a:avLst/>
          </a:prstGeom>
        </p:spPr>
        <p:txBody>
          <a:bodyPr vert="horz" lIns="91440" tIns="45720" rIns="0" bIns="45720" rtlCol="0" anchor="ctr"/>
          <a:lstStyle>
            <a:lvl1pPr algn="r">
              <a:defRPr sz="1200">
                <a:solidFill>
                  <a:schemeClr val="bg1"/>
                </a:solidFill>
                <a:latin typeface="Arial"/>
              </a:defRPr>
            </a:lvl1pPr>
          </a:lstStyle>
          <a:p>
            <a:fld id="{556330C3-93D9-864C-869D-FF738A48005C}" type="slidenum">
              <a:rPr lang="en-US" smtClean="0"/>
              <a:pPr/>
              <a:t>‹#›</a:t>
            </a:fld>
            <a:endParaRPr lang="en-US" dirty="0"/>
          </a:p>
        </p:txBody>
      </p:sp>
      <p:pic>
        <p:nvPicPr>
          <p:cNvPr id="4" name="Picture 3" descr="50YearsLogoBlu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13600" y="6291536"/>
            <a:ext cx="1587500" cy="468039"/>
          </a:xfrm>
          <a:prstGeom prst="rect">
            <a:avLst/>
          </a:prstGeom>
        </p:spPr>
      </p:pic>
      <p:pic>
        <p:nvPicPr>
          <p:cNvPr id="9" name="Picture 8" descr="Westat logo yes symbo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7540" y="6332007"/>
            <a:ext cx="1304457" cy="414500"/>
          </a:xfrm>
          <a:prstGeom prst="rect">
            <a:avLst/>
          </a:prstGeom>
        </p:spPr>
      </p:pic>
      <p:sp>
        <p:nvSpPr>
          <p:cNvPr id="10" name="Rectangle 9"/>
          <p:cNvSpPr/>
          <p:nvPr userDrawn="1"/>
        </p:nvSpPr>
        <p:spPr>
          <a:xfrm>
            <a:off x="0" y="0"/>
            <a:ext cx="631380" cy="6858000"/>
          </a:xfrm>
          <a:prstGeom prst="rect">
            <a:avLst/>
          </a:prstGeom>
          <a:solidFill>
            <a:srgbClr val="3172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1994919" y="1474"/>
            <a:ext cx="3373145" cy="2266682"/>
          </a:xfrm>
          <a:prstGeom prst="ellipse">
            <a:avLst/>
          </a:prstGeom>
          <a:solidFill>
            <a:srgbClr val="0A9466"/>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5800" y="274638"/>
            <a:ext cx="8115300" cy="965452"/>
          </a:xfrm>
          <a:prstGeom prst="rect">
            <a:avLst/>
          </a:prstGeom>
          <a:solidFill>
            <a:schemeClr val="bg1"/>
          </a:solidFill>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271340"/>
            <a:ext cx="8115300" cy="4525963"/>
          </a:xfrm>
          <a:prstGeom prst="rect">
            <a:avLst/>
          </a:prstGeom>
          <a:solidFill>
            <a:schemeClr val="bg1"/>
          </a:solidFill>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7896941"/>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0" r:id="rId5"/>
    <p:sldLayoutId id="2147483711" r:id="rId6"/>
    <p:sldLayoutId id="2147483712" r:id="rId7"/>
    <p:sldLayoutId id="2147483713" r:id="rId8"/>
  </p:sldLayoutIdLst>
  <p:timing>
    <p:tnLst>
      <p:par>
        <p:cTn id="1" dur="indefinite" restart="never" nodeType="tmRoot"/>
      </p:par>
    </p:tnLst>
  </p:timing>
  <p:hf hdr="0" ftr="0" dt="0"/>
  <p:txStyles>
    <p:titleStyle>
      <a:lvl1pPr algn="l" defTabSz="457200" rtl="0" eaLnBrk="1" latinLnBrk="0" hangingPunct="1">
        <a:spcBef>
          <a:spcPct val="0"/>
        </a:spcBef>
        <a:buNone/>
        <a:defRPr sz="2800" b="1" kern="1200">
          <a:solidFill>
            <a:srgbClr val="16B268"/>
          </a:solidFill>
          <a:latin typeface="Arial"/>
          <a:ea typeface="+mj-ea"/>
          <a:cs typeface="+mj-cs"/>
        </a:defRPr>
      </a:lvl1pPr>
    </p:titleStyle>
    <p:bodyStyle>
      <a:lvl1pPr marL="230188" indent="-230188" algn="l" defTabSz="457200" rtl="0" eaLnBrk="1" latinLnBrk="0" hangingPunct="1">
        <a:spcBef>
          <a:spcPct val="20000"/>
        </a:spcBef>
        <a:buClr>
          <a:srgbClr val="4DA456"/>
        </a:buClr>
        <a:buFont typeface="Wingdings" charset="2"/>
        <a:buChar char="§"/>
        <a:defRPr sz="2400" kern="1200">
          <a:solidFill>
            <a:srgbClr val="143C68"/>
          </a:solidFill>
          <a:latin typeface="Arial"/>
          <a:ea typeface="+mn-ea"/>
          <a:cs typeface="+mn-cs"/>
        </a:defRPr>
      </a:lvl1pPr>
      <a:lvl2pPr marL="630238" indent="-290513" algn="l" defTabSz="457200" rtl="0" eaLnBrk="1" latinLnBrk="0" hangingPunct="1">
        <a:spcBef>
          <a:spcPct val="20000"/>
        </a:spcBef>
        <a:buClr>
          <a:srgbClr val="4DA456"/>
        </a:buClr>
        <a:buFont typeface="Arial"/>
        <a:buChar char="–"/>
        <a:defRPr sz="2200" kern="1200">
          <a:solidFill>
            <a:srgbClr val="143C68"/>
          </a:solidFill>
          <a:latin typeface="Arial"/>
          <a:ea typeface="+mn-ea"/>
          <a:cs typeface="+mn-cs"/>
        </a:defRPr>
      </a:lvl2pPr>
      <a:lvl3pPr marL="1143000" indent="-228600" algn="l" defTabSz="457200" rtl="0" eaLnBrk="1" latinLnBrk="0" hangingPunct="1">
        <a:spcBef>
          <a:spcPct val="20000"/>
        </a:spcBef>
        <a:buClr>
          <a:srgbClr val="4DA456"/>
        </a:buClr>
        <a:buFont typeface="Arial"/>
        <a:buChar char="•"/>
        <a:defRPr sz="2000" kern="1200">
          <a:solidFill>
            <a:srgbClr val="143C68"/>
          </a:solidFill>
          <a:latin typeface="Arial"/>
          <a:ea typeface="+mn-ea"/>
          <a:cs typeface="+mn-cs"/>
        </a:defRPr>
      </a:lvl3pPr>
      <a:lvl4pPr marL="1600200" indent="-228600" algn="l" defTabSz="457200" rtl="0" eaLnBrk="1" latinLnBrk="0" hangingPunct="1">
        <a:spcBef>
          <a:spcPct val="20000"/>
        </a:spcBef>
        <a:buClr>
          <a:srgbClr val="4DA456"/>
        </a:buClr>
        <a:buFont typeface="Arial"/>
        <a:buChar char="–"/>
        <a:defRPr sz="2000" kern="1200">
          <a:solidFill>
            <a:srgbClr val="143C68"/>
          </a:solidFill>
          <a:latin typeface="Arial"/>
          <a:ea typeface="+mn-ea"/>
          <a:cs typeface="+mn-cs"/>
        </a:defRPr>
      </a:lvl4pPr>
      <a:lvl5pPr marL="2057400" indent="-228600" algn="l" defTabSz="457200" rtl="0" eaLnBrk="1" latinLnBrk="0" hangingPunct="1">
        <a:spcBef>
          <a:spcPct val="20000"/>
        </a:spcBef>
        <a:buClr>
          <a:srgbClr val="4DA456"/>
        </a:buClr>
        <a:buFont typeface="Arial"/>
        <a:buChar char="»"/>
        <a:defRPr sz="2000" kern="1200">
          <a:solidFill>
            <a:srgbClr val="143C68"/>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99AA2B13-01E7-4FF5-A8D1-E6AE56D430D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5507077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pPr defTabSz="914400"/>
            <a:fld id="{B2897048-00E0-47FB-B07B-F36BBE8AF57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83165104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9102472-31FA-1349-A303-84AD70B226AD}" type="datetimeFigureOut">
              <a:rPr lang="en-US" smtClean="0">
                <a:solidFill>
                  <a:srgbClr val="000000">
                    <a:tint val="75000"/>
                  </a:srgbClr>
                </a:solidFill>
              </a:rPr>
              <a:pPr defTabSz="685800"/>
              <a:t>10/12/2017</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1BB6889-7F2F-D743-8A57-607AA603D2A3}" type="slidenum">
              <a:rPr lang="en-US" smtClean="0">
                <a:solidFill>
                  <a:srgbClr val="000000">
                    <a:tint val="75000"/>
                  </a:srgbClr>
                </a:solidFill>
              </a:rPr>
              <a:pPr defTabSz="685800"/>
              <a:t>‹#›</a:t>
            </a:fld>
            <a:endParaRPr lang="en-US">
              <a:solidFill>
                <a:srgbClr val="000000">
                  <a:tint val="75000"/>
                </a:srgbClr>
              </a:solidFill>
            </a:endParaRPr>
          </a:p>
        </p:txBody>
      </p:sp>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56033" y="5888736"/>
            <a:ext cx="621935" cy="829247"/>
          </a:xfrm>
          <a:prstGeom prst="rect">
            <a:avLst/>
          </a:prstGeom>
        </p:spPr>
      </p:pic>
    </p:spTree>
    <p:extLst>
      <p:ext uri="{BB962C8B-B14F-4D97-AF65-F5344CB8AC3E}">
        <p14:creationId xmlns:p14="http://schemas.microsoft.com/office/powerpoint/2010/main" val="14361032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2973461-C158-5445-9792-1E3936FE199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9F4BAC4-F3FF-DE4E-B532-70C0F77647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5AF8A1-E96A-4042-A691-EFCDAE13849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45066C9-415B-DC42-AC8B-B95EC0452907}" type="datetimeFigureOut">
              <a:rPr lang="en-US" smtClean="0">
                <a:solidFill>
                  <a:prstClr val="black">
                    <a:tint val="75000"/>
                  </a:prstClr>
                </a:solidFill>
              </a:rPr>
              <a:pPr defTabSz="685800"/>
              <a:t>10/12/2017</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3B125F6-F384-1D4B-BD7E-98AF18B77B3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FE756E1-AA0C-0C41-9A2F-6B4A6AFA86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DA278A1-3EEA-924F-B42D-117A51FD37D5}"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0085871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hyperlink" Target="mailto:CIPP@Westat.com"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mailto:clement@clementcoulston.com" TargetMode="External"/><Relationship Id="rId2" Type="http://schemas.openxmlformats.org/officeDocument/2006/relationships/notesSlide" Target="../notesSlides/notesSlide17.xml"/><Relationship Id="rId1" Type="http://schemas.openxmlformats.org/officeDocument/2006/relationships/slideLayout" Target="../slideLayouts/slideLayout6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6.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2.xml"/><Relationship Id="rId1" Type="http://schemas.openxmlformats.org/officeDocument/2006/relationships/video" Target="https://www.youtube.com/embed/Dzjgm7RIZIY" TargetMode="External"/><Relationship Id="rId5" Type="http://schemas.openxmlformats.org/officeDocument/2006/relationships/image" Target="../media/image17.png"/><Relationship Id="rId4" Type="http://schemas.openxmlformats.org/officeDocument/2006/relationships/hyperlink" Target="https://www.youtube.com/watch?v=Dzjgm7RIZIY&amp;t=5s&amp;list=PLOEcbgBUbdMfZdXoE0Y3po6QlDQ5XZvT7&amp;index=5"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64.xml"/><Relationship Id="rId5" Type="http://schemas.openxmlformats.org/officeDocument/2006/relationships/image" Target="../media/image41.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5.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66.xml"/><Relationship Id="rId5" Type="http://schemas.openxmlformats.org/officeDocument/2006/relationships/image" Target="../media/image41.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7.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2.xml"/><Relationship Id="rId1" Type="http://schemas.openxmlformats.org/officeDocument/2006/relationships/video" Target="https://www.youtube.com/embed/6vJ3uMxEuyI" TargetMode="External"/><Relationship Id="rId5" Type="http://schemas.openxmlformats.org/officeDocument/2006/relationships/hyperlink" Target="https://www.youtube.com/watch?v=6vJ3uMxEuyI&amp;index=6&amp;list=PLOEcbgBUbdMfZdXoE0Y3po6QlDQ5XZvT7" TargetMode="Externa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56.xml"/><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1.xml"/><Relationship Id="rId1" Type="http://schemas.openxmlformats.org/officeDocument/2006/relationships/slideLayout" Target="../slideLayouts/slideLayout50.xml"/><Relationship Id="rId5" Type="http://schemas.openxmlformats.org/officeDocument/2006/relationships/image" Target="../media/image54.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56.xml"/><Relationship Id="rId5" Type="http://schemas.openxmlformats.org/officeDocument/2006/relationships/image" Target="../media/image57.jpeg"/><Relationship Id="rId4" Type="http://schemas.openxmlformats.org/officeDocument/2006/relationships/image" Target="../media/image56.jp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56.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56.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56.xml"/><Relationship Id="rId4" Type="http://schemas.openxmlformats.org/officeDocument/2006/relationships/hyperlink" Target="https://public.tableau.com/profile/kerry.belodoff#!/vizhome/Test2_448/Dashboard2"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50.xml"/><Relationship Id="rId4" Type="http://schemas.openxmlformats.org/officeDocument/2006/relationships/hyperlink" Target="http://dasycenter.org/data-visualization-toolkit/"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42.xml"/><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hyperlink" Target="mailto:janewestdc@gmail.com" TargetMode="Externa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2.xml"/><Relationship Id="rId1" Type="http://schemas.openxmlformats.org/officeDocument/2006/relationships/video" Target="https://www.youtube.com/embed/Y_z8AQetv80" TargetMode="External"/><Relationship Id="rId5" Type="http://schemas.openxmlformats.org/officeDocument/2006/relationships/hyperlink" Target="https://www.youtube.com/watch?v=Y_z8AQetv80&amp;index=7&amp;list=PLOEcbgBUbdMfZdXoE0Y3po6QlDQ5XZvT7" TargetMode="External"/><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49.xml"/><Relationship Id="rId1" Type="http://schemas.openxmlformats.org/officeDocument/2006/relationships/slideLayout" Target="../slideLayouts/slideLayout8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7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50.xml"/><Relationship Id="rId1" Type="http://schemas.openxmlformats.org/officeDocument/2006/relationships/slideLayout" Target="../slideLayouts/slideLayout8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76.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jpg"/><Relationship Id="rId7" Type="http://schemas.openxmlformats.org/officeDocument/2006/relationships/image" Target="../media/image96.png"/><Relationship Id="rId2" Type="http://schemas.openxmlformats.org/officeDocument/2006/relationships/notesSlide" Target="../notesSlides/notesSlide51.xml"/><Relationship Id="rId1" Type="http://schemas.openxmlformats.org/officeDocument/2006/relationships/slideLayout" Target="../slideLayouts/slideLayout82.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124" y="1989631"/>
            <a:ext cx="6733694" cy="2878741"/>
          </a:xfrm>
        </p:spPr>
        <p:txBody>
          <a:bodyPr anchor="ctr">
            <a:normAutofit/>
          </a:bodyPr>
          <a:lstStyle/>
          <a:p>
            <a:r>
              <a:rPr lang="en-US" b="1" dirty="0" smtClean="0">
                <a:latin typeface="Calibri Light" panose="020F0302020204030204" pitchFamily="34" charset="0"/>
              </a:rPr>
              <a:t>OSEP Symposium: Conveying Our Stories - </a:t>
            </a:r>
            <a:br>
              <a:rPr lang="en-US" b="1" dirty="0" smtClean="0">
                <a:latin typeface="Calibri Light" panose="020F0302020204030204" pitchFamily="34" charset="0"/>
              </a:rPr>
            </a:br>
            <a:r>
              <a:rPr lang="en-US" b="1" dirty="0" smtClean="0">
                <a:latin typeface="Calibri Light" panose="020F0302020204030204" pitchFamily="34" charset="0"/>
              </a:rPr>
              <a:t>Displaying our Data</a:t>
            </a:r>
            <a:endParaRPr lang="en-US" b="1" dirty="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99AA2B13-01E7-4FF5-A8D1-E6AE56D430D6}" type="slidenum">
              <a:rPr lang="en-US" smtClean="0"/>
              <a:t>1</a:t>
            </a:fld>
            <a:endParaRPr lang="en-US"/>
          </a:p>
        </p:txBody>
      </p:sp>
    </p:spTree>
    <p:extLst>
      <p:ext uri="{BB962C8B-B14F-4D97-AF65-F5344CB8AC3E}">
        <p14:creationId xmlns:p14="http://schemas.microsoft.com/office/powerpoint/2010/main" val="3918600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Three Important Questions to Answer for Each Audience  </a:t>
            </a:r>
            <a:endParaRPr lang="en-US" dirty="0"/>
          </a:p>
        </p:txBody>
      </p:sp>
      <p:sp>
        <p:nvSpPr>
          <p:cNvPr id="7" name="Content Placeholder 6"/>
          <p:cNvSpPr>
            <a:spLocks noGrp="1"/>
          </p:cNvSpPr>
          <p:nvPr>
            <p:ph idx="1"/>
          </p:nvPr>
        </p:nvSpPr>
        <p:spPr>
          <a:xfrm>
            <a:off x="323850" y="1576141"/>
            <a:ext cx="8477250" cy="4311312"/>
          </a:xfrm>
          <a:noFill/>
        </p:spPr>
        <p:txBody>
          <a:bodyPr>
            <a:normAutofit lnSpcReduction="10000"/>
          </a:bodyPr>
          <a:lstStyle/>
          <a:p>
            <a:r>
              <a:rPr lang="en-US" sz="2800" dirty="0" smtClean="0"/>
              <a:t>What does the audience need to know? </a:t>
            </a:r>
          </a:p>
          <a:p>
            <a:r>
              <a:rPr lang="en-US" sz="2800" dirty="0" smtClean="0"/>
              <a:t>How will the audience use the information?  </a:t>
            </a:r>
          </a:p>
          <a:p>
            <a:r>
              <a:rPr lang="en-US" sz="2800" dirty="0" smtClean="0"/>
              <a:t>What is the best way to communicate information? </a:t>
            </a:r>
          </a:p>
          <a:p>
            <a:pPr lvl="1"/>
            <a:r>
              <a:rPr lang="en-US" sz="2400" dirty="0" smtClean="0"/>
              <a:t>Factors that you may want to consider include:</a:t>
            </a:r>
          </a:p>
          <a:p>
            <a:pPr lvl="2"/>
            <a:r>
              <a:rPr lang="en-US" sz="2400" dirty="0" smtClean="0"/>
              <a:t>What types of data are most convincing to each audience?</a:t>
            </a:r>
          </a:p>
          <a:p>
            <a:pPr lvl="2"/>
            <a:r>
              <a:rPr lang="en-US" sz="2400" dirty="0" smtClean="0"/>
              <a:t>How much data are needed for each audience?</a:t>
            </a:r>
          </a:p>
          <a:p>
            <a:pPr lvl="2"/>
            <a:r>
              <a:rPr lang="en-US" sz="2400" dirty="0" smtClean="0"/>
              <a:t>When is the best timing for project communications?</a:t>
            </a:r>
          </a:p>
          <a:p>
            <a:pPr lvl="2"/>
            <a:r>
              <a:rPr lang="en-US" sz="2400" dirty="0" smtClean="0"/>
              <a:t>What specific communication tool is best?</a:t>
            </a:r>
          </a:p>
          <a:p>
            <a:pPr lvl="2"/>
            <a:r>
              <a:rPr lang="en-US" sz="2400" dirty="0" smtClean="0"/>
              <a:t>What are the cost considerations?</a:t>
            </a:r>
          </a:p>
          <a:p>
            <a:endParaRPr lang="en-US" sz="2800" dirty="0" smtClean="0"/>
          </a:p>
          <a:p>
            <a:endParaRPr lang="en-US" sz="2800" dirty="0" smtClean="0"/>
          </a:p>
          <a:p>
            <a:endParaRPr lang="en-US" sz="2800" dirty="0"/>
          </a:p>
        </p:txBody>
      </p:sp>
      <p:sp>
        <p:nvSpPr>
          <p:cNvPr id="5" name="Slide Number Placeholder 4"/>
          <p:cNvSpPr>
            <a:spLocks noGrp="1"/>
          </p:cNvSpPr>
          <p:nvPr>
            <p:ph type="sldNum" sz="quarter" idx="12"/>
          </p:nvPr>
        </p:nvSpPr>
        <p:spPr/>
        <p:txBody>
          <a:bodyPr/>
          <a:lstStyle/>
          <a:p>
            <a:fld id="{556330C3-93D9-864C-869D-FF738A48005C}" type="slidenum">
              <a:rPr lang="en-US" smtClean="0"/>
              <a:pPr/>
              <a:t>10</a:t>
            </a:fld>
            <a:endParaRPr lang="en-US" dirty="0"/>
          </a:p>
        </p:txBody>
      </p:sp>
    </p:spTree>
    <p:extLst>
      <p:ext uri="{BB962C8B-B14F-4D97-AF65-F5344CB8AC3E}">
        <p14:creationId xmlns:p14="http://schemas.microsoft.com/office/powerpoint/2010/main" val="1065652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24" y="146302"/>
            <a:ext cx="8115300" cy="965452"/>
          </a:xfrm>
        </p:spPr>
        <p:txBody>
          <a:bodyPr>
            <a:noAutofit/>
          </a:bodyPr>
          <a:lstStyle/>
          <a:p>
            <a:r>
              <a:rPr lang="en-US" dirty="0" smtClean="0">
                <a:solidFill>
                  <a:srgbClr val="0A9466"/>
                </a:solidFill>
              </a:rPr>
              <a:t>Table 3: Strategy Sheet for Tailoring Communications to Target Audiences</a:t>
            </a:r>
            <a:endParaRPr lang="en-US" dirty="0">
              <a:solidFill>
                <a:srgbClr val="0A9466"/>
              </a:solidFill>
            </a:endParaRPr>
          </a:p>
        </p:txBody>
      </p:sp>
      <p:sp>
        <p:nvSpPr>
          <p:cNvPr id="3" name="Slide Number Placeholder 2"/>
          <p:cNvSpPr>
            <a:spLocks noGrp="1"/>
          </p:cNvSpPr>
          <p:nvPr>
            <p:ph type="sldNum" sz="quarter" idx="12"/>
          </p:nvPr>
        </p:nvSpPr>
        <p:spPr/>
        <p:txBody>
          <a:bodyPr/>
          <a:lstStyle/>
          <a:p>
            <a:fld id="{556330C3-93D9-864C-869D-FF738A48005C}" type="slidenum">
              <a:rPr lang="en-US" smtClean="0"/>
              <a:pPr/>
              <a:t>11</a:t>
            </a:fld>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76" y="1362012"/>
            <a:ext cx="7868748" cy="4486901"/>
          </a:xfrm>
          <a:prstGeom prst="rect">
            <a:avLst/>
          </a:prstGeom>
        </p:spPr>
      </p:pic>
    </p:spTree>
    <p:extLst>
      <p:ext uri="{BB962C8B-B14F-4D97-AF65-F5344CB8AC3E}">
        <p14:creationId xmlns:p14="http://schemas.microsoft.com/office/powerpoint/2010/main" val="2586158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Communicating </a:t>
            </a:r>
            <a:r>
              <a:rPr lang="en-US" dirty="0"/>
              <a:t>About Evaluation Data with Current Project Managers and Staff</a:t>
            </a:r>
          </a:p>
        </p:txBody>
      </p:sp>
      <p:sp>
        <p:nvSpPr>
          <p:cNvPr id="3" name="Content Placeholder 2"/>
          <p:cNvSpPr>
            <a:spLocks noGrp="1"/>
          </p:cNvSpPr>
          <p:nvPr>
            <p:ph idx="1"/>
          </p:nvPr>
        </p:nvSpPr>
        <p:spPr>
          <a:xfrm>
            <a:off x="561474" y="1512916"/>
            <a:ext cx="8239626" cy="3941400"/>
          </a:xfrm>
        </p:spPr>
        <p:txBody>
          <a:bodyPr/>
          <a:lstStyle/>
          <a:p>
            <a:r>
              <a:rPr lang="en-US" sz="2800" dirty="0" smtClean="0"/>
              <a:t>What project elements are working well?</a:t>
            </a:r>
          </a:p>
          <a:p>
            <a:r>
              <a:rPr lang="en-US" sz="2800" dirty="0" smtClean="0"/>
              <a:t>What project elements need attention and support?</a:t>
            </a:r>
          </a:p>
          <a:p>
            <a:r>
              <a:rPr lang="en-US" sz="2800" dirty="0" smtClean="0"/>
              <a:t>What project elements can or should continue?</a:t>
            </a:r>
          </a:p>
          <a:p>
            <a:r>
              <a:rPr lang="en-US" sz="2800" dirty="0" smtClean="0"/>
              <a:t>What project elements can or should be modified, scaled back, or eliminated?</a:t>
            </a:r>
            <a:endParaRPr lang="en-US" sz="2800" dirty="0"/>
          </a:p>
        </p:txBody>
      </p:sp>
      <p:sp>
        <p:nvSpPr>
          <p:cNvPr id="4" name="Slide Number Placeholder 3"/>
          <p:cNvSpPr>
            <a:spLocks noGrp="1"/>
          </p:cNvSpPr>
          <p:nvPr>
            <p:ph type="sldNum" sz="quarter" idx="12"/>
          </p:nvPr>
        </p:nvSpPr>
        <p:spPr/>
        <p:txBody>
          <a:bodyPr/>
          <a:lstStyle/>
          <a:p>
            <a:fld id="{556330C3-93D9-864C-869D-FF738A48005C}" type="slidenum">
              <a:rPr lang="en-US" smtClean="0"/>
              <a:pPr/>
              <a:t>12</a:t>
            </a:fld>
            <a:endParaRPr lang="en-US" dirty="0"/>
          </a:p>
        </p:txBody>
      </p:sp>
    </p:spTree>
    <p:extLst>
      <p:ext uri="{BB962C8B-B14F-4D97-AF65-F5344CB8AC3E}">
        <p14:creationId xmlns:p14="http://schemas.microsoft.com/office/powerpoint/2010/main" val="112801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Figure 2: </a:t>
            </a:r>
            <a:r>
              <a:rPr lang="en-US" dirty="0"/>
              <a:t>Example of Using Evaluation Data to Inform Internal Communications</a:t>
            </a:r>
          </a:p>
        </p:txBody>
      </p:sp>
      <p:sp>
        <p:nvSpPr>
          <p:cNvPr id="5" name="Slide Number Placeholder 4"/>
          <p:cNvSpPr>
            <a:spLocks noGrp="1"/>
          </p:cNvSpPr>
          <p:nvPr>
            <p:ph type="sldNum" sz="quarter" idx="12"/>
          </p:nvPr>
        </p:nvSpPr>
        <p:spPr/>
        <p:txBody>
          <a:bodyPr/>
          <a:lstStyle/>
          <a:p>
            <a:fld id="{556330C3-93D9-864C-869D-FF738A48005C}" type="slidenum">
              <a:rPr lang="en-US" smtClean="0"/>
              <a:pPr/>
              <a:t>13</a:t>
            </a:fld>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3" y="1984937"/>
            <a:ext cx="8906983" cy="3116453"/>
          </a:xfrm>
          <a:prstGeom prst="rect">
            <a:avLst/>
          </a:prstGeom>
        </p:spPr>
      </p:pic>
      <p:sp>
        <p:nvSpPr>
          <p:cNvPr id="8" name="TextBox 7"/>
          <p:cNvSpPr txBox="1"/>
          <p:nvPr/>
        </p:nvSpPr>
        <p:spPr>
          <a:xfrm>
            <a:off x="2165684" y="1474014"/>
            <a:ext cx="2775284" cy="276999"/>
          </a:xfrm>
          <a:prstGeom prst="rect">
            <a:avLst/>
          </a:prstGeom>
          <a:noFill/>
        </p:spPr>
        <p:txBody>
          <a:bodyPr wrap="square" rtlCol="0">
            <a:spAutoFit/>
          </a:bodyPr>
          <a:lstStyle/>
          <a:p>
            <a:r>
              <a:rPr lang="en-US" sz="1200" dirty="0" smtClean="0">
                <a:latin typeface="Arial Rounded MT Bold" panose="020F0704030504030204" pitchFamily="34" charset="0"/>
              </a:rPr>
              <a:t>WHAT DO THE DATA SHOW?</a:t>
            </a:r>
            <a:endParaRPr lang="en-US" sz="1200" dirty="0">
              <a:latin typeface="Arial Rounded MT Bold" panose="020F0704030504030204" pitchFamily="34" charset="0"/>
            </a:endParaRPr>
          </a:p>
        </p:txBody>
      </p:sp>
      <p:sp>
        <p:nvSpPr>
          <p:cNvPr id="9" name="TextBox 8"/>
          <p:cNvSpPr txBox="1"/>
          <p:nvPr/>
        </p:nvSpPr>
        <p:spPr>
          <a:xfrm>
            <a:off x="5791200" y="1474014"/>
            <a:ext cx="3138236" cy="276999"/>
          </a:xfrm>
          <a:prstGeom prst="rect">
            <a:avLst/>
          </a:prstGeom>
          <a:noFill/>
        </p:spPr>
        <p:txBody>
          <a:bodyPr wrap="square" rtlCol="0">
            <a:spAutoFit/>
          </a:bodyPr>
          <a:lstStyle/>
          <a:p>
            <a:r>
              <a:rPr lang="en-US" sz="1200" dirty="0" smtClean="0">
                <a:latin typeface="Arial Rounded MT Bold" panose="020F0704030504030204" pitchFamily="34" charset="0"/>
              </a:rPr>
              <a:t>MESSAGE TO STAFF BASED ON DATA</a:t>
            </a:r>
            <a:endParaRPr lang="en-US" sz="1200" dirty="0">
              <a:latin typeface="Arial Rounded MT Bold" panose="020F0704030504030204" pitchFamily="34" charset="0"/>
            </a:endParaRPr>
          </a:p>
        </p:txBody>
      </p:sp>
    </p:spTree>
    <p:extLst>
      <p:ext uri="{BB962C8B-B14F-4D97-AF65-F5344CB8AC3E}">
        <p14:creationId xmlns:p14="http://schemas.microsoft.com/office/powerpoint/2010/main" val="1165688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24" y="242554"/>
            <a:ext cx="8115300" cy="965452"/>
          </a:xfrm>
        </p:spPr>
        <p:txBody>
          <a:bodyPr>
            <a:noAutofit/>
          </a:bodyPr>
          <a:lstStyle/>
          <a:p>
            <a:r>
              <a:rPr lang="en-US" dirty="0" smtClean="0"/>
              <a:t>How Context Affects Communications with Current Project Managers and Staff</a:t>
            </a:r>
            <a:endParaRPr lang="en-US" dirty="0"/>
          </a:p>
        </p:txBody>
      </p:sp>
      <p:sp>
        <p:nvSpPr>
          <p:cNvPr id="3" name="Content Placeholder 2"/>
          <p:cNvSpPr>
            <a:spLocks noGrp="1"/>
          </p:cNvSpPr>
          <p:nvPr>
            <p:ph idx="1"/>
          </p:nvPr>
        </p:nvSpPr>
        <p:spPr>
          <a:xfrm>
            <a:off x="561474" y="1512916"/>
            <a:ext cx="8239626" cy="3588473"/>
          </a:xfrm>
        </p:spPr>
        <p:txBody>
          <a:bodyPr/>
          <a:lstStyle/>
          <a:p>
            <a:r>
              <a:rPr lang="en-US" sz="2800" dirty="0" smtClean="0"/>
              <a:t>Internal and external expectations regarding project services and outcomes</a:t>
            </a:r>
          </a:p>
          <a:p>
            <a:r>
              <a:rPr lang="en-US" sz="2800" dirty="0" smtClean="0"/>
              <a:t>Adequacy of financial support for project implementation</a:t>
            </a:r>
          </a:p>
          <a:p>
            <a:r>
              <a:rPr lang="en-US" sz="2800" dirty="0" smtClean="0"/>
              <a:t>Social support for project services</a:t>
            </a:r>
          </a:p>
        </p:txBody>
      </p:sp>
      <p:sp>
        <p:nvSpPr>
          <p:cNvPr id="4" name="Slide Number Placeholder 3"/>
          <p:cNvSpPr>
            <a:spLocks noGrp="1"/>
          </p:cNvSpPr>
          <p:nvPr>
            <p:ph type="sldNum" sz="quarter" idx="12"/>
          </p:nvPr>
        </p:nvSpPr>
        <p:spPr/>
        <p:txBody>
          <a:bodyPr/>
          <a:lstStyle/>
          <a:p>
            <a:fld id="{556330C3-93D9-864C-869D-FF738A48005C}" type="slidenum">
              <a:rPr lang="en-US" smtClean="0"/>
              <a:pPr/>
              <a:t>14</a:t>
            </a:fld>
            <a:endParaRPr lang="en-US" dirty="0"/>
          </a:p>
        </p:txBody>
      </p:sp>
    </p:spTree>
    <p:extLst>
      <p:ext uri="{BB962C8B-B14F-4D97-AF65-F5344CB8AC3E}">
        <p14:creationId xmlns:p14="http://schemas.microsoft.com/office/powerpoint/2010/main" val="3314648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Communicating with Project Funders and Benefactors</a:t>
            </a:r>
            <a:endParaRPr lang="en-US" dirty="0"/>
          </a:p>
        </p:txBody>
      </p:sp>
      <p:sp>
        <p:nvSpPr>
          <p:cNvPr id="7" name="Content Placeholder 6"/>
          <p:cNvSpPr>
            <a:spLocks noGrp="1"/>
          </p:cNvSpPr>
          <p:nvPr>
            <p:ph idx="1"/>
          </p:nvPr>
        </p:nvSpPr>
        <p:spPr>
          <a:xfrm>
            <a:off x="529389" y="1528012"/>
            <a:ext cx="8271711" cy="3565703"/>
          </a:xfrm>
        </p:spPr>
        <p:txBody>
          <a:bodyPr/>
          <a:lstStyle/>
          <a:p>
            <a:r>
              <a:rPr lang="en-US" sz="2800" dirty="0" smtClean="0"/>
              <a:t>What does the project do?  </a:t>
            </a:r>
          </a:p>
          <a:p>
            <a:r>
              <a:rPr lang="en-US" sz="2800" dirty="0" smtClean="0"/>
              <a:t>Who does the project serve?</a:t>
            </a:r>
          </a:p>
          <a:p>
            <a:r>
              <a:rPr lang="en-US" sz="2800" dirty="0" smtClean="0"/>
              <a:t>Is the project successful (or can/will it be)? </a:t>
            </a:r>
          </a:p>
          <a:p>
            <a:r>
              <a:rPr lang="en-US" sz="2800" dirty="0" smtClean="0"/>
              <a:t>What does the project cost?</a:t>
            </a:r>
          </a:p>
          <a:p>
            <a:r>
              <a:rPr lang="en-US" sz="2800" dirty="0" smtClean="0"/>
              <a:t>What are the opportunities to enhance or expand the project’s success?</a:t>
            </a:r>
          </a:p>
          <a:p>
            <a:endParaRPr lang="en-US" sz="2800" dirty="0"/>
          </a:p>
        </p:txBody>
      </p:sp>
      <p:sp>
        <p:nvSpPr>
          <p:cNvPr id="5" name="Slide Number Placeholder 4"/>
          <p:cNvSpPr>
            <a:spLocks noGrp="1"/>
          </p:cNvSpPr>
          <p:nvPr>
            <p:ph type="sldNum" sz="quarter" idx="12"/>
          </p:nvPr>
        </p:nvSpPr>
        <p:spPr/>
        <p:txBody>
          <a:bodyPr/>
          <a:lstStyle/>
          <a:p>
            <a:fld id="{556330C3-93D9-864C-869D-FF738A48005C}" type="slidenum">
              <a:rPr lang="en-US" smtClean="0"/>
              <a:pPr/>
              <a:t>15</a:t>
            </a:fld>
            <a:endParaRPr lang="en-US" dirty="0"/>
          </a:p>
        </p:txBody>
      </p:sp>
    </p:spTree>
    <p:extLst>
      <p:ext uri="{BB962C8B-B14F-4D97-AF65-F5344CB8AC3E}">
        <p14:creationId xmlns:p14="http://schemas.microsoft.com/office/powerpoint/2010/main" val="1154493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623" y="274638"/>
            <a:ext cx="8618619" cy="965452"/>
          </a:xfrm>
        </p:spPr>
        <p:txBody>
          <a:bodyPr>
            <a:normAutofit/>
          </a:bodyPr>
          <a:lstStyle/>
          <a:p>
            <a:r>
              <a:rPr lang="en-US" sz="2800" dirty="0" smtClean="0">
                <a:solidFill>
                  <a:srgbClr val="0A9466"/>
                </a:solidFill>
              </a:rPr>
              <a:t>Table 5: Questions </a:t>
            </a:r>
            <a:r>
              <a:rPr lang="en-US" sz="2800" dirty="0">
                <a:solidFill>
                  <a:srgbClr val="0A9466"/>
                </a:solidFill>
              </a:rPr>
              <a:t>that Funders and Benefactors Often Want or Need to Have Answered</a:t>
            </a:r>
          </a:p>
        </p:txBody>
      </p:sp>
      <p:sp>
        <p:nvSpPr>
          <p:cNvPr id="4" name="Slide Number Placeholder 3"/>
          <p:cNvSpPr>
            <a:spLocks noGrp="1"/>
          </p:cNvSpPr>
          <p:nvPr>
            <p:ph type="sldNum" sz="quarter" idx="12"/>
          </p:nvPr>
        </p:nvSpPr>
        <p:spPr/>
        <p:txBody>
          <a:bodyPr/>
          <a:lstStyle/>
          <a:p>
            <a:fld id="{556330C3-93D9-864C-869D-FF738A48005C}" type="slidenum">
              <a:rPr lang="en-US" smtClean="0"/>
              <a:pPr/>
              <a:t>16</a:t>
            </a:fld>
            <a:endParaRPr lang="en-US"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80" y="1363578"/>
            <a:ext cx="8820198" cy="3769895"/>
          </a:xfrm>
          <a:prstGeom prst="rect">
            <a:avLst/>
          </a:prstGeom>
        </p:spPr>
      </p:pic>
    </p:spTree>
    <p:extLst>
      <p:ext uri="{BB962C8B-B14F-4D97-AF65-F5344CB8AC3E}">
        <p14:creationId xmlns:p14="http://schemas.microsoft.com/office/powerpoint/2010/main" val="2385102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623" y="210470"/>
            <a:ext cx="8714871" cy="965452"/>
          </a:xfrm>
        </p:spPr>
        <p:txBody>
          <a:bodyPr>
            <a:noAutofit/>
          </a:bodyPr>
          <a:lstStyle/>
          <a:p>
            <a:r>
              <a:rPr lang="en-US" dirty="0" smtClean="0"/>
              <a:t>Important Considerations When Communicating with Funders</a:t>
            </a:r>
            <a:br>
              <a:rPr lang="en-US" dirty="0" smtClean="0"/>
            </a:br>
            <a:r>
              <a:rPr lang="en-US" dirty="0" smtClean="0"/>
              <a:t/>
            </a:r>
            <a:br>
              <a:rPr lang="en-US" dirty="0" smtClean="0"/>
            </a:br>
            <a:endParaRPr lang="en-US" dirty="0"/>
          </a:p>
        </p:txBody>
      </p:sp>
      <p:sp>
        <p:nvSpPr>
          <p:cNvPr id="7" name="Content Placeholder 6"/>
          <p:cNvSpPr>
            <a:spLocks noGrp="1"/>
          </p:cNvSpPr>
          <p:nvPr>
            <p:ph idx="1"/>
          </p:nvPr>
        </p:nvSpPr>
        <p:spPr>
          <a:xfrm>
            <a:off x="561474" y="1491916"/>
            <a:ext cx="8239626" cy="4138862"/>
          </a:xfrm>
          <a:noFill/>
        </p:spPr>
        <p:txBody>
          <a:bodyPr/>
          <a:lstStyle/>
          <a:p>
            <a:r>
              <a:rPr lang="en-US" smtClean="0"/>
              <a:t>Establish a plan for regular communications early to create a constructive working relationship</a:t>
            </a:r>
          </a:p>
          <a:p>
            <a:r>
              <a:rPr lang="en-US" smtClean="0"/>
              <a:t>Don’t wait to communicate with funders when there are data that suggest the project has encountered challenges </a:t>
            </a:r>
          </a:p>
          <a:p>
            <a:r>
              <a:rPr lang="en-US" smtClean="0"/>
              <a:t>There may be constraints or limitations on activities that might be considered advocacy or lobbying</a:t>
            </a:r>
          </a:p>
          <a:p>
            <a:r>
              <a:rPr lang="en-US" smtClean="0"/>
              <a:t>Funders typically invest in projects to help them accomplish specific goals</a:t>
            </a:r>
          </a:p>
          <a:p>
            <a:r>
              <a:rPr lang="en-US" smtClean="0"/>
              <a:t>Context is important</a:t>
            </a:r>
            <a:endParaRPr lang="en-US" dirty="0"/>
          </a:p>
        </p:txBody>
      </p:sp>
      <p:sp>
        <p:nvSpPr>
          <p:cNvPr id="5" name="Slide Number Placeholder 4"/>
          <p:cNvSpPr>
            <a:spLocks noGrp="1"/>
          </p:cNvSpPr>
          <p:nvPr>
            <p:ph type="sldNum" sz="quarter" idx="12"/>
          </p:nvPr>
        </p:nvSpPr>
        <p:spPr/>
        <p:txBody>
          <a:bodyPr/>
          <a:lstStyle/>
          <a:p>
            <a:fld id="{556330C3-93D9-864C-869D-FF738A48005C}" type="slidenum">
              <a:rPr lang="en-US" smtClean="0"/>
              <a:pPr/>
              <a:t>17</a:t>
            </a:fld>
            <a:endParaRPr lang="en-US" dirty="0"/>
          </a:p>
        </p:txBody>
      </p:sp>
    </p:spTree>
    <p:extLst>
      <p:ext uri="{BB962C8B-B14F-4D97-AF65-F5344CB8AC3E}">
        <p14:creationId xmlns:p14="http://schemas.microsoft.com/office/powerpoint/2010/main" val="3724622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623" y="82134"/>
            <a:ext cx="8698829" cy="965452"/>
          </a:xfrm>
        </p:spPr>
        <p:txBody>
          <a:bodyPr>
            <a:noAutofit/>
          </a:bodyPr>
          <a:lstStyle/>
          <a:p>
            <a:r>
              <a:rPr lang="en-US" dirty="0" smtClean="0"/>
              <a:t>Communicating with Current and Potential Project Participants</a:t>
            </a:r>
            <a:endParaRPr lang="en-US" dirty="0"/>
          </a:p>
        </p:txBody>
      </p:sp>
      <p:sp>
        <p:nvSpPr>
          <p:cNvPr id="7" name="Content Placeholder 6"/>
          <p:cNvSpPr>
            <a:spLocks noGrp="1"/>
          </p:cNvSpPr>
          <p:nvPr>
            <p:ph idx="1"/>
          </p:nvPr>
        </p:nvSpPr>
        <p:spPr>
          <a:xfrm>
            <a:off x="323850" y="1219200"/>
            <a:ext cx="8611602" cy="4219075"/>
          </a:xfrm>
        </p:spPr>
        <p:txBody>
          <a:bodyPr>
            <a:normAutofit fontScale="85000" lnSpcReduction="20000"/>
          </a:bodyPr>
          <a:lstStyle/>
          <a:p>
            <a:r>
              <a:rPr lang="en-US" dirty="0" smtClean="0"/>
              <a:t>Communicate with project participants to…</a:t>
            </a:r>
          </a:p>
          <a:p>
            <a:pPr lvl="1"/>
            <a:r>
              <a:rPr lang="en-US" dirty="0" smtClean="0"/>
              <a:t>Convey how important they are to the project</a:t>
            </a:r>
          </a:p>
          <a:p>
            <a:pPr lvl="1"/>
            <a:r>
              <a:rPr lang="en-US" dirty="0" smtClean="0"/>
              <a:t>Ensure they have the data they need to effectively participate</a:t>
            </a:r>
          </a:p>
          <a:p>
            <a:pPr lvl="1"/>
            <a:r>
              <a:rPr lang="en-US" dirty="0" smtClean="0"/>
              <a:t>Empower participants to become advocates	</a:t>
            </a:r>
          </a:p>
          <a:p>
            <a:pPr lvl="2"/>
            <a:r>
              <a:rPr lang="en-US" dirty="0" smtClean="0"/>
              <a:t>They can: recruit more participants, advocate for community support, solicit additional resources</a:t>
            </a:r>
          </a:p>
          <a:p>
            <a:pPr lvl="2"/>
            <a:endParaRPr lang="en-US" dirty="0" smtClean="0"/>
          </a:p>
          <a:p>
            <a:r>
              <a:rPr lang="en-US" dirty="0" smtClean="0"/>
              <a:t>When communicating with project participants…</a:t>
            </a:r>
          </a:p>
          <a:p>
            <a:pPr lvl="1"/>
            <a:r>
              <a:rPr lang="en-US" dirty="0" smtClean="0"/>
              <a:t>Use the participant’s primary language, provide oral and written communication, consider social media</a:t>
            </a:r>
          </a:p>
          <a:p>
            <a:pPr lvl="1"/>
            <a:endParaRPr lang="en-US" dirty="0" smtClean="0"/>
          </a:p>
          <a:p>
            <a:r>
              <a:rPr lang="en-US" dirty="0" smtClean="0"/>
              <a:t>Consider context, including…</a:t>
            </a:r>
          </a:p>
          <a:p>
            <a:pPr lvl="1"/>
            <a:r>
              <a:rPr lang="en-US" dirty="0" smtClean="0"/>
              <a:t>Ease of access to participation and availability of similar services</a:t>
            </a:r>
          </a:p>
          <a:p>
            <a:pPr lvl="1"/>
            <a:r>
              <a:rPr lang="en-US" dirty="0" smtClean="0"/>
              <a:t>Project’s social desirability</a:t>
            </a:r>
          </a:p>
          <a:p>
            <a:pPr lvl="1"/>
            <a:r>
              <a:rPr lang="en-US" dirty="0" smtClean="0"/>
              <a:t>Returns on investment for participants</a:t>
            </a:r>
            <a:endParaRPr lang="en-US" dirty="0"/>
          </a:p>
        </p:txBody>
      </p:sp>
      <p:sp>
        <p:nvSpPr>
          <p:cNvPr id="5" name="Slide Number Placeholder 4"/>
          <p:cNvSpPr>
            <a:spLocks noGrp="1"/>
          </p:cNvSpPr>
          <p:nvPr>
            <p:ph type="sldNum" sz="quarter" idx="12"/>
          </p:nvPr>
        </p:nvSpPr>
        <p:spPr/>
        <p:txBody>
          <a:bodyPr/>
          <a:lstStyle/>
          <a:p>
            <a:fld id="{556330C3-93D9-864C-869D-FF738A48005C}" type="slidenum">
              <a:rPr lang="en-US" smtClean="0"/>
              <a:pPr/>
              <a:t>18</a:t>
            </a:fld>
            <a:endParaRPr lang="en-US" dirty="0"/>
          </a:p>
        </p:txBody>
      </p:sp>
    </p:spTree>
    <p:extLst>
      <p:ext uri="{BB962C8B-B14F-4D97-AF65-F5344CB8AC3E}">
        <p14:creationId xmlns:p14="http://schemas.microsoft.com/office/powerpoint/2010/main" val="2571312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19826"/>
            <a:ext cx="8812775" cy="965452"/>
          </a:xfrm>
        </p:spPr>
        <p:txBody>
          <a:bodyPr>
            <a:noAutofit/>
          </a:bodyPr>
          <a:lstStyle/>
          <a:p>
            <a:r>
              <a:rPr lang="en-US" sz="2400" dirty="0" smtClean="0">
                <a:solidFill>
                  <a:srgbClr val="0A9466"/>
                </a:solidFill>
              </a:rPr>
              <a:t>Table 7: Contextual </a:t>
            </a:r>
            <a:r>
              <a:rPr lang="en-US" sz="2400" dirty="0">
                <a:solidFill>
                  <a:srgbClr val="0A9466"/>
                </a:solidFill>
              </a:rPr>
              <a:t>Information to Inform Communications with Current and Potential Participants</a:t>
            </a:r>
          </a:p>
        </p:txBody>
      </p:sp>
      <p:sp>
        <p:nvSpPr>
          <p:cNvPr id="3" name="Slide Number Placeholder 2"/>
          <p:cNvSpPr>
            <a:spLocks noGrp="1"/>
          </p:cNvSpPr>
          <p:nvPr>
            <p:ph type="sldNum" sz="quarter" idx="12"/>
          </p:nvPr>
        </p:nvSpPr>
        <p:spPr/>
        <p:txBody>
          <a:bodyPr/>
          <a:lstStyle/>
          <a:p>
            <a:fld id="{556330C3-93D9-864C-869D-FF738A48005C}" type="slidenum">
              <a:rPr lang="en-US" smtClean="0"/>
              <a:pPr/>
              <a:t>19</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967" y="1195075"/>
            <a:ext cx="8055937" cy="4613229"/>
          </a:xfrm>
          <a:prstGeom prst="rect">
            <a:avLst/>
          </a:prstGeom>
        </p:spPr>
      </p:pic>
    </p:spTree>
    <p:extLst>
      <p:ext uri="{BB962C8B-B14F-4D97-AF65-F5344CB8AC3E}">
        <p14:creationId xmlns:p14="http://schemas.microsoft.com/office/powerpoint/2010/main" val="520919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n-US" b="1" dirty="0" smtClean="0"/>
              <a:t>Planning for Effective Communication and Engagement </a:t>
            </a:r>
            <a:endParaRPr lang="en-US" b="1" dirty="0"/>
          </a:p>
        </p:txBody>
      </p:sp>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490265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624" y="274638"/>
            <a:ext cx="8564476" cy="965452"/>
          </a:xfrm>
        </p:spPr>
        <p:txBody>
          <a:bodyPr>
            <a:noAutofit/>
          </a:bodyPr>
          <a:lstStyle/>
          <a:p>
            <a:r>
              <a:rPr lang="en-US" dirty="0" smtClean="0"/>
              <a:t>Communicating with Potential Replicators</a:t>
            </a:r>
            <a:endParaRPr lang="en-US" dirty="0"/>
          </a:p>
        </p:txBody>
      </p:sp>
      <p:sp>
        <p:nvSpPr>
          <p:cNvPr id="7" name="Content Placeholder 6"/>
          <p:cNvSpPr>
            <a:spLocks noGrp="1"/>
          </p:cNvSpPr>
          <p:nvPr>
            <p:ph idx="1"/>
          </p:nvPr>
        </p:nvSpPr>
        <p:spPr>
          <a:xfrm>
            <a:off x="449179" y="1271340"/>
            <a:ext cx="8351921" cy="3565703"/>
          </a:xfrm>
        </p:spPr>
        <p:txBody>
          <a:bodyPr/>
          <a:lstStyle/>
          <a:p>
            <a:r>
              <a:rPr lang="en-US" sz="2800" dirty="0" smtClean="0"/>
              <a:t>What is the best information to communicate to potential replicators?</a:t>
            </a:r>
          </a:p>
          <a:p>
            <a:pPr lvl="1"/>
            <a:r>
              <a:rPr lang="en-US" sz="2400" dirty="0" smtClean="0"/>
              <a:t>Knowing how and when to start</a:t>
            </a:r>
          </a:p>
          <a:p>
            <a:pPr lvl="1"/>
            <a:r>
              <a:rPr lang="en-US" sz="2400" dirty="0" smtClean="0"/>
              <a:t>Lessons learned and strategies to improve implementation</a:t>
            </a:r>
          </a:p>
          <a:p>
            <a:pPr lvl="1"/>
            <a:r>
              <a:rPr lang="en-US" sz="2400" dirty="0" smtClean="0"/>
              <a:t>General and specific project barriers and supports </a:t>
            </a:r>
          </a:p>
          <a:p>
            <a:pPr lvl="1"/>
            <a:r>
              <a:rPr lang="en-US" sz="2400" dirty="0" smtClean="0"/>
              <a:t>Estimated costs</a:t>
            </a:r>
          </a:p>
          <a:p>
            <a:pPr lvl="1"/>
            <a:r>
              <a:rPr lang="en-US" sz="2400" dirty="0" smtClean="0"/>
              <a:t>Important contextual factors and evaluation data that may help to inform decisions around these factors</a:t>
            </a:r>
          </a:p>
        </p:txBody>
      </p:sp>
      <p:sp>
        <p:nvSpPr>
          <p:cNvPr id="5" name="Slide Number Placeholder 4"/>
          <p:cNvSpPr>
            <a:spLocks noGrp="1"/>
          </p:cNvSpPr>
          <p:nvPr>
            <p:ph type="sldNum" sz="quarter" idx="12"/>
          </p:nvPr>
        </p:nvSpPr>
        <p:spPr/>
        <p:txBody>
          <a:bodyPr/>
          <a:lstStyle/>
          <a:p>
            <a:fld id="{556330C3-93D9-864C-869D-FF738A48005C}" type="slidenum">
              <a:rPr lang="en-US" smtClean="0"/>
              <a:pPr/>
              <a:t>20</a:t>
            </a:fld>
            <a:endParaRPr lang="en-US" dirty="0"/>
          </a:p>
        </p:txBody>
      </p:sp>
    </p:spTree>
    <p:extLst>
      <p:ext uri="{BB962C8B-B14F-4D97-AF65-F5344CB8AC3E}">
        <p14:creationId xmlns:p14="http://schemas.microsoft.com/office/powerpoint/2010/main" val="1622048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623" y="274638"/>
            <a:ext cx="8394029" cy="965452"/>
          </a:xfrm>
        </p:spPr>
        <p:txBody>
          <a:bodyPr>
            <a:noAutofit/>
          </a:bodyPr>
          <a:lstStyle/>
          <a:p>
            <a:r>
              <a:rPr lang="en-US" dirty="0" smtClean="0"/>
              <a:t>Communication Challenges, Ethics, and Tools</a:t>
            </a:r>
            <a:endParaRPr lang="en-US" dirty="0"/>
          </a:p>
        </p:txBody>
      </p:sp>
      <p:sp>
        <p:nvSpPr>
          <p:cNvPr id="7" name="Content Placeholder 6"/>
          <p:cNvSpPr>
            <a:spLocks noGrp="1"/>
          </p:cNvSpPr>
          <p:nvPr>
            <p:ph idx="1"/>
          </p:nvPr>
        </p:nvSpPr>
        <p:spPr>
          <a:xfrm>
            <a:off x="685800" y="1528015"/>
            <a:ext cx="8115300" cy="3958386"/>
          </a:xfrm>
        </p:spPr>
        <p:txBody>
          <a:bodyPr/>
          <a:lstStyle/>
          <a:p>
            <a:r>
              <a:rPr lang="en-US" sz="2800" dirty="0" smtClean="0"/>
              <a:t>Challenges to clearly and effectively communicating evaluation data</a:t>
            </a:r>
          </a:p>
          <a:p>
            <a:pPr lvl="1"/>
            <a:r>
              <a:rPr lang="en-US" sz="2400" dirty="0" smtClean="0"/>
              <a:t>Project and evaluation limitations</a:t>
            </a:r>
          </a:p>
          <a:p>
            <a:pPr lvl="1"/>
            <a:r>
              <a:rPr lang="en-US" sz="2400" dirty="0" smtClean="0"/>
              <a:t>Contradictory findings</a:t>
            </a:r>
          </a:p>
          <a:p>
            <a:pPr lvl="1"/>
            <a:r>
              <a:rPr lang="en-US" sz="2400" dirty="0" smtClean="0"/>
              <a:t>“Negative” findings or implementation problems</a:t>
            </a:r>
          </a:p>
          <a:p>
            <a:pPr lvl="1"/>
            <a:endParaRPr lang="en-US" sz="2400" dirty="0" smtClean="0"/>
          </a:p>
          <a:p>
            <a:r>
              <a:rPr lang="en-US" sz="2800" dirty="0" smtClean="0"/>
              <a:t>Ethical considerations to keep in mind</a:t>
            </a:r>
          </a:p>
          <a:p>
            <a:pPr lvl="1"/>
            <a:r>
              <a:rPr lang="en-US" sz="2400" dirty="0" smtClean="0"/>
              <a:t>Evaluators cannot promise to deliver positive findings</a:t>
            </a:r>
          </a:p>
          <a:p>
            <a:pPr marL="339725" lvl="1" indent="0">
              <a:buNone/>
            </a:pPr>
            <a:endParaRPr lang="en-US" sz="2400" dirty="0" smtClean="0"/>
          </a:p>
        </p:txBody>
      </p:sp>
      <p:sp>
        <p:nvSpPr>
          <p:cNvPr id="5" name="Slide Number Placeholder 4"/>
          <p:cNvSpPr>
            <a:spLocks noGrp="1"/>
          </p:cNvSpPr>
          <p:nvPr>
            <p:ph type="sldNum" sz="quarter" idx="12"/>
          </p:nvPr>
        </p:nvSpPr>
        <p:spPr/>
        <p:txBody>
          <a:bodyPr/>
          <a:lstStyle/>
          <a:p>
            <a:fld id="{556330C3-93D9-864C-869D-FF738A48005C}" type="slidenum">
              <a:rPr lang="en-US" smtClean="0"/>
              <a:pPr/>
              <a:t>21</a:t>
            </a:fld>
            <a:endParaRPr lang="en-US" dirty="0"/>
          </a:p>
        </p:txBody>
      </p:sp>
    </p:spTree>
    <p:extLst>
      <p:ext uri="{BB962C8B-B14F-4D97-AF65-F5344CB8AC3E}">
        <p14:creationId xmlns:p14="http://schemas.microsoft.com/office/powerpoint/2010/main" val="2877874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23" y="210470"/>
            <a:ext cx="8410071" cy="965452"/>
          </a:xfrm>
        </p:spPr>
        <p:txBody>
          <a:bodyPr>
            <a:normAutofit/>
          </a:bodyPr>
          <a:lstStyle/>
          <a:p>
            <a:r>
              <a:rPr lang="en-US" sz="2800" dirty="0" smtClean="0">
                <a:solidFill>
                  <a:srgbClr val="0A9466"/>
                </a:solidFill>
              </a:rPr>
              <a:t>Table 9: </a:t>
            </a:r>
            <a:r>
              <a:rPr lang="en-US" sz="2800" dirty="0">
                <a:solidFill>
                  <a:srgbClr val="0A9466"/>
                </a:solidFill>
              </a:rPr>
              <a:t>Common Tools for Communicating Evaluation Findings</a:t>
            </a:r>
          </a:p>
        </p:txBody>
      </p:sp>
      <p:sp>
        <p:nvSpPr>
          <p:cNvPr id="3" name="Slide Number Placeholder 2"/>
          <p:cNvSpPr>
            <a:spLocks noGrp="1"/>
          </p:cNvSpPr>
          <p:nvPr>
            <p:ph type="sldNum" sz="quarter" idx="12"/>
          </p:nvPr>
        </p:nvSpPr>
        <p:spPr/>
        <p:txBody>
          <a:bodyPr/>
          <a:lstStyle/>
          <a:p>
            <a:fld id="{556330C3-93D9-864C-869D-FF738A48005C}" type="slidenum">
              <a:rPr lang="en-US" smtClean="0"/>
              <a:pPr/>
              <a:t>22</a:t>
            </a:fld>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42" y="1314154"/>
            <a:ext cx="8139658" cy="4401959"/>
          </a:xfrm>
          <a:prstGeom prst="rect">
            <a:avLst/>
          </a:prstGeom>
        </p:spPr>
      </p:pic>
    </p:spTree>
    <p:extLst>
      <p:ext uri="{BB962C8B-B14F-4D97-AF65-F5344CB8AC3E}">
        <p14:creationId xmlns:p14="http://schemas.microsoft.com/office/powerpoint/2010/main" val="1085277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Closing Thoughts</a:t>
            </a:r>
            <a:endParaRPr lang="en-US" dirty="0"/>
          </a:p>
        </p:txBody>
      </p:sp>
      <p:sp>
        <p:nvSpPr>
          <p:cNvPr id="7" name="Content Placeholder 6"/>
          <p:cNvSpPr>
            <a:spLocks noGrp="1"/>
          </p:cNvSpPr>
          <p:nvPr>
            <p:ph idx="1"/>
          </p:nvPr>
        </p:nvSpPr>
        <p:spPr>
          <a:xfrm>
            <a:off x="513347" y="1047405"/>
            <a:ext cx="8287753" cy="4310658"/>
          </a:xfrm>
        </p:spPr>
        <p:txBody>
          <a:bodyPr/>
          <a:lstStyle/>
          <a:p>
            <a:r>
              <a:rPr lang="en-US" dirty="0"/>
              <a:t>It is important to develop your communication plan in advance, ideally alongside your evaluation </a:t>
            </a:r>
            <a:r>
              <a:rPr lang="en-US" dirty="0" smtClean="0"/>
              <a:t>plan</a:t>
            </a:r>
          </a:p>
          <a:p>
            <a:endParaRPr lang="en-US" dirty="0" smtClean="0"/>
          </a:p>
          <a:p>
            <a:r>
              <a:rPr lang="en-US" dirty="0" smtClean="0"/>
              <a:t>Different </a:t>
            </a:r>
            <a:r>
              <a:rPr lang="en-US" dirty="0"/>
              <a:t>audiences </a:t>
            </a:r>
            <a:r>
              <a:rPr lang="en-US" dirty="0" smtClean="0"/>
              <a:t>have different needs for evaluation findings; target communication </a:t>
            </a:r>
            <a:r>
              <a:rPr lang="en-US" dirty="0"/>
              <a:t>strategies and tools </a:t>
            </a:r>
            <a:r>
              <a:rPr lang="en-US" dirty="0" smtClean="0"/>
              <a:t>accordingly</a:t>
            </a:r>
          </a:p>
          <a:p>
            <a:endParaRPr lang="en-US" dirty="0"/>
          </a:p>
          <a:p>
            <a:r>
              <a:rPr lang="en-US" dirty="0" smtClean="0"/>
              <a:t>Communicating evaluation findings purposefully and effectively can benefit the project and the field</a:t>
            </a:r>
          </a:p>
        </p:txBody>
      </p:sp>
      <p:sp>
        <p:nvSpPr>
          <p:cNvPr id="5" name="Slide Number Placeholder 4"/>
          <p:cNvSpPr>
            <a:spLocks noGrp="1"/>
          </p:cNvSpPr>
          <p:nvPr>
            <p:ph type="sldNum" sz="quarter" idx="12"/>
          </p:nvPr>
        </p:nvSpPr>
        <p:spPr/>
        <p:txBody>
          <a:bodyPr/>
          <a:lstStyle/>
          <a:p>
            <a:fld id="{556330C3-93D9-864C-869D-FF738A48005C}" type="slidenum">
              <a:rPr lang="en-US" smtClean="0"/>
              <a:pPr/>
              <a:t>23</a:t>
            </a:fld>
            <a:endParaRPr lang="en-US" dirty="0"/>
          </a:p>
        </p:txBody>
      </p:sp>
    </p:spTree>
    <p:extLst>
      <p:ext uri="{BB962C8B-B14F-4D97-AF65-F5344CB8AC3E}">
        <p14:creationId xmlns:p14="http://schemas.microsoft.com/office/powerpoint/2010/main" val="2541228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CIPP@Westat.com</a:t>
            </a:r>
            <a:endParaRPr lang="en-US" dirty="0" smtClean="0"/>
          </a:p>
          <a:p>
            <a:pPr marL="0" indent="0">
              <a:buNone/>
            </a:pPr>
            <a:r>
              <a:rPr lang="en-US" dirty="0" smtClean="0"/>
              <a:t>1-888-843-4101</a:t>
            </a:r>
            <a:endParaRPr lang="en-US" dirty="0"/>
          </a:p>
        </p:txBody>
      </p:sp>
      <p:sp>
        <p:nvSpPr>
          <p:cNvPr id="4" name="Slide Number Placeholder 3"/>
          <p:cNvSpPr>
            <a:spLocks noGrp="1"/>
          </p:cNvSpPr>
          <p:nvPr>
            <p:ph type="sldNum" sz="quarter" idx="12"/>
          </p:nvPr>
        </p:nvSpPr>
        <p:spPr/>
        <p:txBody>
          <a:bodyPr/>
          <a:lstStyle/>
          <a:p>
            <a:fld id="{556330C3-93D9-864C-869D-FF738A48005C}" type="slidenum">
              <a:rPr lang="en-US" smtClean="0"/>
              <a:pPr/>
              <a:t>24</a:t>
            </a:fld>
            <a:endParaRPr lang="en-US" dirty="0"/>
          </a:p>
        </p:txBody>
      </p:sp>
    </p:spTree>
    <p:extLst>
      <p:ext uri="{BB962C8B-B14F-4D97-AF65-F5344CB8AC3E}">
        <p14:creationId xmlns:p14="http://schemas.microsoft.com/office/powerpoint/2010/main" val="62092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Transforming Information Effectively</a:t>
            </a:r>
            <a:endParaRPr lang="en-US" dirty="0">
              <a:solidFill>
                <a:schemeClr val="bg1"/>
              </a:solidFill>
            </a:endParaRPr>
          </a:p>
        </p:txBody>
      </p:sp>
      <p:sp>
        <p:nvSpPr>
          <p:cNvPr id="4" name="Subtitle 2"/>
          <p:cNvSpPr txBox="1">
            <a:spLocks/>
          </p:cNvSpPr>
          <p:nvPr/>
        </p:nvSpPr>
        <p:spPr>
          <a:xfrm>
            <a:off x="689229" y="4496610"/>
            <a:ext cx="6858000" cy="1241822"/>
          </a:xfrm>
          <a:prstGeom prst="rect">
            <a:avLst/>
          </a:prstGeom>
        </p:spPr>
        <p:txBody>
          <a:bodyPr vert="horz" lIns="68580" tIns="34290" rIns="68580" bIns="34290" rtlCol="0">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950" b="1" dirty="0">
                <a:solidFill>
                  <a:srgbClr val="000000"/>
                </a:solidFill>
              </a:rPr>
              <a:t>Clement Coulston</a:t>
            </a:r>
          </a:p>
          <a:p>
            <a:pPr algn="r"/>
            <a:r>
              <a:rPr lang="en-US" sz="1425" i="1" dirty="0">
                <a:solidFill>
                  <a:srgbClr val="000000"/>
                </a:solidFill>
              </a:rPr>
              <a:t>Manager, Communications &amp; Public Relations </a:t>
            </a:r>
            <a:br>
              <a:rPr lang="en-US" sz="1425" i="1" dirty="0">
                <a:solidFill>
                  <a:srgbClr val="000000"/>
                </a:solidFill>
              </a:rPr>
            </a:br>
            <a:r>
              <a:rPr lang="en-US" sz="1425" dirty="0">
                <a:solidFill>
                  <a:srgbClr val="000000"/>
                </a:solidFill>
              </a:rPr>
              <a:t>National Association of School Psychologists</a:t>
            </a:r>
          </a:p>
          <a:p>
            <a:pPr algn="r"/>
            <a:r>
              <a:rPr lang="en-US" sz="1425" dirty="0">
                <a:solidFill>
                  <a:srgbClr val="000000"/>
                </a:solidFill>
                <a:hlinkClick r:id="rId3"/>
              </a:rPr>
              <a:t>clement@clementcoulston.com</a:t>
            </a:r>
            <a:r>
              <a:rPr lang="en-US" sz="1425" dirty="0">
                <a:solidFill>
                  <a:srgbClr val="000000"/>
                </a:solidFill>
              </a:rPr>
              <a:t> </a:t>
            </a:r>
          </a:p>
          <a:p>
            <a:pPr algn="r"/>
            <a:r>
              <a:rPr lang="en-US" sz="1425" dirty="0">
                <a:solidFill>
                  <a:srgbClr val="000000"/>
                </a:solidFill>
              </a:rPr>
              <a:t>@clementc26</a:t>
            </a:r>
          </a:p>
        </p:txBody>
      </p:sp>
      <p:pic>
        <p:nvPicPr>
          <p:cNvPr id="6" name="Picture 5" descr="Photo of Clement Coulst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1249" y="4215956"/>
            <a:ext cx="1075556" cy="1522476"/>
          </a:xfrm>
          <a:prstGeom prst="rect">
            <a:avLst/>
          </a:prstGeom>
        </p:spPr>
      </p:pic>
    </p:spTree>
    <p:extLst>
      <p:ext uri="{BB962C8B-B14F-4D97-AF65-F5344CB8AC3E}">
        <p14:creationId xmlns:p14="http://schemas.microsoft.com/office/powerpoint/2010/main" val="3320960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a:t>
            </a:r>
            <a:endParaRPr lang="en-US" dirty="0"/>
          </a:p>
        </p:txBody>
      </p:sp>
      <p:pic>
        <p:nvPicPr>
          <p:cNvPr id="14" name="Picture 13" descr="Cartoon Door aj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451" y="4062256"/>
            <a:ext cx="1223010" cy="1223010"/>
          </a:xfrm>
          <a:prstGeom prst="rect">
            <a:avLst/>
          </a:prstGeom>
        </p:spPr>
      </p:pic>
      <p:sp>
        <p:nvSpPr>
          <p:cNvPr id="15" name="Terminator 14"/>
          <p:cNvSpPr/>
          <p:nvPr/>
        </p:nvSpPr>
        <p:spPr>
          <a:xfrm>
            <a:off x="5919240" y="4203383"/>
            <a:ext cx="2406372" cy="878967"/>
          </a:xfrm>
          <a:prstGeom prst="flowChartTerminator">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sysClr val="windowText" lastClr="000000"/>
                </a:solidFill>
              </a:rPr>
              <a:t>Open Opportunities </a:t>
            </a:r>
          </a:p>
        </p:txBody>
      </p:sp>
      <p:sp>
        <p:nvSpPr>
          <p:cNvPr id="16" name="Terminator 15"/>
          <p:cNvSpPr/>
          <p:nvPr/>
        </p:nvSpPr>
        <p:spPr>
          <a:xfrm>
            <a:off x="1866019" y="2813208"/>
            <a:ext cx="2406372" cy="878967"/>
          </a:xfrm>
          <a:prstGeom prst="flowChartTerminator">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sysClr val="windowText" lastClr="000000"/>
                </a:solidFill>
              </a:rPr>
              <a:t>Curate   Awareness</a:t>
            </a:r>
          </a:p>
        </p:txBody>
      </p:sp>
      <p:pic>
        <p:nvPicPr>
          <p:cNvPr id="2" name="Picture 1" descr="cartoon flashligh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130" y="2687121"/>
            <a:ext cx="1052989" cy="1052989"/>
          </a:xfrm>
          <a:prstGeom prst="rect">
            <a:avLst/>
          </a:prstGeom>
        </p:spPr>
      </p:pic>
      <p:sp>
        <p:nvSpPr>
          <p:cNvPr id="18" name="Terminator 17"/>
          <p:cNvSpPr/>
          <p:nvPr/>
        </p:nvSpPr>
        <p:spPr>
          <a:xfrm>
            <a:off x="5919240" y="2737628"/>
            <a:ext cx="2406372" cy="878967"/>
          </a:xfrm>
          <a:prstGeom prst="flowChartTerminator">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sysClr val="windowText" lastClr="000000"/>
                </a:solidFill>
              </a:rPr>
              <a:t>Enrich Perspectives</a:t>
            </a:r>
          </a:p>
        </p:txBody>
      </p:sp>
      <p:sp>
        <p:nvSpPr>
          <p:cNvPr id="19" name="Terminator 18"/>
          <p:cNvSpPr/>
          <p:nvPr/>
        </p:nvSpPr>
        <p:spPr>
          <a:xfrm>
            <a:off x="1866019" y="4234277"/>
            <a:ext cx="2406372" cy="878967"/>
          </a:xfrm>
          <a:prstGeom prst="flowChartTerminator">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sysClr val="windowText" lastClr="000000"/>
                </a:solidFill>
              </a:rPr>
              <a:t>Create Connections</a:t>
            </a:r>
          </a:p>
        </p:txBody>
      </p:sp>
      <p:pic>
        <p:nvPicPr>
          <p:cNvPr id="3" name="Picture 2" descr="Cartoon head with gears turning in i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1758" y="2712196"/>
            <a:ext cx="904399" cy="904399"/>
          </a:xfrm>
          <a:prstGeom prst="rect">
            <a:avLst/>
          </a:prstGeom>
        </p:spPr>
      </p:pic>
      <p:pic>
        <p:nvPicPr>
          <p:cNvPr id="5" name="Picture 4" descr="Cartoon circles connected by lines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232" y="4062256"/>
            <a:ext cx="1444787" cy="1444787"/>
          </a:xfrm>
          <a:prstGeom prst="rect">
            <a:avLst/>
          </a:prstGeom>
        </p:spPr>
      </p:pic>
    </p:spTree>
    <p:extLst>
      <p:ext uri="{BB962C8B-B14F-4D97-AF65-F5344CB8AC3E}">
        <p14:creationId xmlns:p14="http://schemas.microsoft.com/office/powerpoint/2010/main" val="683399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the stories. How can we</a:t>
            </a:r>
            <a:r>
              <a:rPr lang="mr-IN" dirty="0" smtClean="0"/>
              <a:t>…</a:t>
            </a:r>
            <a:endParaRPr lang="en-US" dirty="0"/>
          </a:p>
        </p:txBody>
      </p:sp>
      <p:sp>
        <p:nvSpPr>
          <p:cNvPr id="3" name="Content Placeholder 2"/>
          <p:cNvSpPr>
            <a:spLocks noGrp="1"/>
          </p:cNvSpPr>
          <p:nvPr>
            <p:ph idx="1"/>
          </p:nvPr>
        </p:nvSpPr>
        <p:spPr>
          <a:xfrm>
            <a:off x="4793742" y="2756047"/>
            <a:ext cx="3971925" cy="3263504"/>
          </a:xfrm>
        </p:spPr>
        <p:txBody>
          <a:bodyPr/>
          <a:lstStyle/>
          <a:p>
            <a:pPr marL="0" indent="0" algn="ctr">
              <a:lnSpc>
                <a:spcPct val="100000"/>
              </a:lnSpc>
              <a:spcBef>
                <a:spcPts val="0"/>
              </a:spcBef>
              <a:buNone/>
            </a:pPr>
            <a:r>
              <a:rPr lang="en-US" b="1" i="1" dirty="0"/>
              <a:t>L</a:t>
            </a:r>
            <a:r>
              <a:rPr lang="en-US" b="1" i="1" dirty="0" smtClean="0"/>
              <a:t>everage</a:t>
            </a:r>
            <a:r>
              <a:rPr lang="en-US" baseline="0" dirty="0" smtClean="0"/>
              <a:t> them to communicate systemic impact?</a:t>
            </a:r>
          </a:p>
          <a:p>
            <a:pPr marL="0" indent="0" algn="ctr">
              <a:lnSpc>
                <a:spcPct val="100000"/>
              </a:lnSpc>
              <a:spcBef>
                <a:spcPts val="0"/>
              </a:spcBef>
              <a:buNone/>
              <a:defRPr/>
            </a:pPr>
            <a:endParaRPr lang="en-US" dirty="0"/>
          </a:p>
        </p:txBody>
      </p:sp>
      <p:sp>
        <p:nvSpPr>
          <p:cNvPr id="4" name="Content Placeholder 2"/>
          <p:cNvSpPr txBox="1">
            <a:spLocks/>
          </p:cNvSpPr>
          <p:nvPr/>
        </p:nvSpPr>
        <p:spPr>
          <a:xfrm>
            <a:off x="395478" y="2737246"/>
            <a:ext cx="3971925"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100" b="1" i="1" dirty="0">
                <a:solidFill>
                  <a:srgbClr val="000000"/>
                </a:solidFill>
              </a:rPr>
              <a:t>Aggregate </a:t>
            </a:r>
            <a:r>
              <a:rPr lang="en-US" sz="2100" dirty="0">
                <a:solidFill>
                  <a:srgbClr val="000000"/>
                </a:solidFill>
              </a:rPr>
              <a:t>them to communicate a comprehensive picture?</a:t>
            </a:r>
          </a:p>
        </p:txBody>
      </p:sp>
      <p:pic>
        <p:nvPicPr>
          <p:cNvPr id="11" name="Picture 10" descr="Concentric circles with arrows pointing to the next biggest 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745" y="3710178"/>
            <a:ext cx="1459611" cy="1459611"/>
          </a:xfrm>
          <a:prstGeom prst="rect">
            <a:avLst/>
          </a:prstGeom>
        </p:spPr>
      </p:pic>
      <p:pic>
        <p:nvPicPr>
          <p:cNvPr id="10" name="Picture 9" descr="Cartoon house with sun shining and two trees "/>
          <p:cNvPicPr>
            <a:picLocks noChangeAspect="1"/>
          </p:cNvPicPr>
          <p:nvPr/>
        </p:nvPicPr>
        <p:blipFill>
          <a:blip r:embed="rId4"/>
          <a:stretch>
            <a:fillRect/>
          </a:stretch>
        </p:blipFill>
        <p:spPr>
          <a:xfrm>
            <a:off x="1281302" y="3710178"/>
            <a:ext cx="2200275" cy="1466850"/>
          </a:xfrm>
          <a:prstGeom prst="rect">
            <a:avLst/>
          </a:prstGeom>
        </p:spPr>
      </p:pic>
    </p:spTree>
    <p:extLst>
      <p:ext uri="{BB962C8B-B14F-4D97-AF65-F5344CB8AC3E}">
        <p14:creationId xmlns:p14="http://schemas.microsoft.com/office/powerpoint/2010/main" val="928064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Visuals to Bring Life to Content</a:t>
            </a:r>
            <a:endParaRPr lang="en-US" dirty="0">
              <a:solidFill>
                <a:schemeClr val="bg1"/>
              </a:solidFill>
            </a:endParaRPr>
          </a:p>
        </p:txBody>
      </p:sp>
      <p:sp>
        <p:nvSpPr>
          <p:cNvPr id="47" name="Rectangle 46"/>
          <p:cNvSpPr/>
          <p:nvPr/>
        </p:nvSpPr>
        <p:spPr>
          <a:xfrm>
            <a:off x="513979" y="2500706"/>
            <a:ext cx="3638753" cy="738664"/>
          </a:xfrm>
          <a:prstGeom prst="rect">
            <a:avLst/>
          </a:prstGeom>
        </p:spPr>
        <p:txBody>
          <a:bodyPr wrap="square">
            <a:spAutoFit/>
          </a:bodyPr>
          <a:lstStyle/>
          <a:p>
            <a:pPr algn="ctr" defTabSz="685800"/>
            <a:r>
              <a:rPr lang="en-US" sz="2100" dirty="0">
                <a:solidFill>
                  <a:srgbClr val="000000"/>
                </a:solidFill>
              </a:rPr>
              <a:t>Meet people </a:t>
            </a:r>
            <a:r>
              <a:rPr lang="en-US" sz="2100" i="1" dirty="0">
                <a:solidFill>
                  <a:srgbClr val="0028C4">
                    <a:lumMod val="75000"/>
                  </a:srgbClr>
                </a:solidFill>
              </a:rPr>
              <a:t>‘where they are’ </a:t>
            </a:r>
            <a:br>
              <a:rPr lang="en-US" sz="2100" i="1" dirty="0">
                <a:solidFill>
                  <a:srgbClr val="0028C4">
                    <a:lumMod val="75000"/>
                  </a:srgbClr>
                </a:solidFill>
              </a:rPr>
            </a:br>
            <a:r>
              <a:rPr lang="en-US" sz="2100" dirty="0">
                <a:solidFill>
                  <a:srgbClr val="000000"/>
                </a:solidFill>
              </a:rPr>
              <a:t>on the issue.</a:t>
            </a:r>
          </a:p>
        </p:txBody>
      </p:sp>
      <p:sp>
        <p:nvSpPr>
          <p:cNvPr id="48" name="Rectangle 47"/>
          <p:cNvSpPr/>
          <p:nvPr/>
        </p:nvSpPr>
        <p:spPr>
          <a:xfrm>
            <a:off x="4955374" y="2397125"/>
            <a:ext cx="3638753" cy="1061829"/>
          </a:xfrm>
          <a:prstGeom prst="rect">
            <a:avLst/>
          </a:prstGeom>
        </p:spPr>
        <p:txBody>
          <a:bodyPr wrap="square">
            <a:spAutoFit/>
          </a:bodyPr>
          <a:lstStyle/>
          <a:p>
            <a:pPr algn="ctr" defTabSz="685800"/>
            <a:r>
              <a:rPr lang="en-US" sz="2100" dirty="0">
                <a:solidFill>
                  <a:srgbClr val="000000"/>
                </a:solidFill>
              </a:rPr>
              <a:t>Bring people together to build support for addressing the issue. </a:t>
            </a:r>
          </a:p>
        </p:txBody>
      </p:sp>
      <p:pic>
        <p:nvPicPr>
          <p:cNvPr id="3" name="Picture 2" descr="Multicolored humans around circle that says &quot;issue&quot;"/>
          <p:cNvPicPr>
            <a:picLocks noChangeAspect="1"/>
          </p:cNvPicPr>
          <p:nvPr/>
        </p:nvPicPr>
        <p:blipFill>
          <a:blip r:embed="rId3"/>
          <a:stretch>
            <a:fillRect/>
          </a:stretch>
        </p:blipFill>
        <p:spPr>
          <a:xfrm>
            <a:off x="5446012" y="3482158"/>
            <a:ext cx="2657475" cy="2447925"/>
          </a:xfrm>
          <a:prstGeom prst="rect">
            <a:avLst/>
          </a:prstGeom>
        </p:spPr>
      </p:pic>
      <p:pic>
        <p:nvPicPr>
          <p:cNvPr id="4" name="Picture 3" descr="Multicolored symbols of people connected one on one by lines "/>
          <p:cNvPicPr>
            <a:picLocks noChangeAspect="1"/>
          </p:cNvPicPr>
          <p:nvPr/>
        </p:nvPicPr>
        <p:blipFill>
          <a:blip r:embed="rId4"/>
          <a:stretch>
            <a:fillRect/>
          </a:stretch>
        </p:blipFill>
        <p:spPr>
          <a:xfrm>
            <a:off x="542655" y="3760404"/>
            <a:ext cx="3581400" cy="1733550"/>
          </a:xfrm>
          <a:prstGeom prst="rect">
            <a:avLst/>
          </a:prstGeom>
        </p:spPr>
      </p:pic>
    </p:spTree>
    <p:extLst>
      <p:ext uri="{BB962C8B-B14F-4D97-AF65-F5344CB8AC3E}">
        <p14:creationId xmlns:p14="http://schemas.microsoft.com/office/powerpoint/2010/main" val="1330993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Ideating, Crafting, and Disseminating Infographics</a:t>
            </a:r>
            <a:endParaRPr lang="en-US" dirty="0">
              <a:solidFill>
                <a:schemeClr val="bg1"/>
              </a:solidFill>
            </a:endParaRPr>
          </a:p>
        </p:txBody>
      </p:sp>
    </p:spTree>
    <p:extLst>
      <p:ext uri="{BB962C8B-B14F-4D97-AF65-F5344CB8AC3E}">
        <p14:creationId xmlns:p14="http://schemas.microsoft.com/office/powerpoint/2010/main" val="1750425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Slide 3</a:t>
            </a:r>
            <a:endParaRPr lang="en-US" dirty="0"/>
          </a:p>
        </p:txBody>
      </p:sp>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3</a:t>
            </a:fld>
            <a:endParaRPr lang="en-US">
              <a:solidFill>
                <a:prstClr val="black">
                  <a:tint val="75000"/>
                </a:prstClr>
              </a:solidFill>
            </a:endParaRPr>
          </a:p>
        </p:txBody>
      </p:sp>
      <p:sp>
        <p:nvSpPr>
          <p:cNvPr id="7" name="TextBox 6"/>
          <p:cNvSpPr txBox="1"/>
          <p:nvPr/>
        </p:nvSpPr>
        <p:spPr>
          <a:xfrm>
            <a:off x="1058779" y="5498321"/>
            <a:ext cx="7170821" cy="646331"/>
          </a:xfrm>
          <a:prstGeom prst="rect">
            <a:avLst/>
          </a:prstGeom>
          <a:noFill/>
        </p:spPr>
        <p:txBody>
          <a:bodyPr wrap="square" rtlCol="0">
            <a:spAutoFit/>
          </a:bodyPr>
          <a:lstStyle/>
          <a:p>
            <a:r>
              <a:rPr lang="en-US" dirty="0">
                <a:hlinkClick r:id="rId4"/>
              </a:rPr>
              <a:t>https://</a:t>
            </a:r>
            <a:r>
              <a:rPr lang="en-US" dirty="0" smtClean="0">
                <a:hlinkClick r:id="rId4"/>
              </a:rPr>
              <a:t>www.youtube.com/watch?v=Dzjgm7RIZIY&amp;t=5s&amp;list=PLOEcbgBUbdMfZdXoE0Y3po6QlDQ5XZvT7&amp;index=5</a:t>
            </a:r>
            <a:endParaRPr lang="en-US" dirty="0" smtClean="0"/>
          </a:p>
        </p:txBody>
      </p:sp>
      <p:pic>
        <p:nvPicPr>
          <p:cNvPr id="8" name="Dzjgm7RIZIY" descr="Planning for Effective Communication and Engagement Video"/>
          <p:cNvPicPr>
            <a:picLocks noRot="1" noChangeAspect="1"/>
          </p:cNvPicPr>
          <p:nvPr>
            <a:videoFile r:link="rId1"/>
          </p:nvPr>
        </p:nvPicPr>
        <p:blipFill>
          <a:blip r:embed="rId5"/>
          <a:stretch>
            <a:fillRect/>
          </a:stretch>
        </p:blipFill>
        <p:spPr>
          <a:xfrm>
            <a:off x="591302" y="779648"/>
            <a:ext cx="8057414" cy="4532295"/>
          </a:xfrm>
          <a:prstGeom prst="rect">
            <a:avLst/>
          </a:prstGeom>
        </p:spPr>
      </p:pic>
    </p:spTree>
    <p:extLst>
      <p:ext uri="{BB962C8B-B14F-4D97-AF65-F5344CB8AC3E}">
        <p14:creationId xmlns:p14="http://schemas.microsoft.com/office/powerpoint/2010/main" val="3174857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ve cascading text bubbles. From top: Aggregated the data, identify the expected outcomes, develop a structure and explore the data, connect content to visuals, disseminate and enhance. "/>
          <p:cNvPicPr>
            <a:picLocks noChangeAspect="1"/>
          </p:cNvPicPr>
          <p:nvPr/>
        </p:nvPicPr>
        <p:blipFill>
          <a:blip r:embed="rId3"/>
          <a:stretch>
            <a:fillRect/>
          </a:stretch>
        </p:blipFill>
        <p:spPr>
          <a:xfrm>
            <a:off x="870060" y="1324304"/>
            <a:ext cx="7256524" cy="4227621"/>
          </a:xfrm>
          <a:prstGeom prst="rect">
            <a:avLst/>
          </a:prstGeom>
        </p:spPr>
      </p:pic>
      <p:sp>
        <p:nvSpPr>
          <p:cNvPr id="4" name="Title 3" hidden="1"/>
          <p:cNvSpPr>
            <a:spLocks noGrp="1"/>
          </p:cNvSpPr>
          <p:nvPr>
            <p:ph type="title"/>
          </p:nvPr>
        </p:nvSpPr>
        <p:spPr/>
        <p:txBody>
          <a:bodyPr/>
          <a:lstStyle/>
          <a:p>
            <a:r>
              <a:rPr lang="en-US" dirty="0" smtClean="0"/>
              <a:t>Slide 30</a:t>
            </a:r>
            <a:endParaRPr lang="en-US" dirty="0"/>
          </a:p>
        </p:txBody>
      </p:sp>
    </p:spTree>
    <p:extLst>
      <p:ext uri="{BB962C8B-B14F-4D97-AF65-F5344CB8AC3E}">
        <p14:creationId xmlns:p14="http://schemas.microsoft.com/office/powerpoint/2010/main" val="1506793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Step 1: Aggregate the Data</a:t>
            </a:r>
            <a:endParaRPr lang="en-US" dirty="0">
              <a:solidFill>
                <a:schemeClr val="bg1"/>
              </a:solidFill>
            </a:endParaRPr>
          </a:p>
        </p:txBody>
      </p:sp>
      <p:pic>
        <p:nvPicPr>
          <p:cNvPr id="4" name="Picture 3" descr="Pag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442" y="4293051"/>
            <a:ext cx="1190863" cy="1190863"/>
          </a:xfrm>
          <a:prstGeom prst="rect">
            <a:avLst/>
          </a:prstGeom>
        </p:spPr>
      </p:pic>
      <p:pic>
        <p:nvPicPr>
          <p:cNvPr id="9" name="Picture 8" descr="folder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162" y="3334723"/>
            <a:ext cx="3135196" cy="3135196"/>
          </a:xfrm>
          <a:prstGeom prst="rect">
            <a:avLst/>
          </a:prstGeom>
        </p:spPr>
      </p:pic>
      <p:pic>
        <p:nvPicPr>
          <p:cNvPr id="10" name="Picture 9" descr="USB drive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7555" y="2357744"/>
            <a:ext cx="1401318" cy="1401318"/>
          </a:xfrm>
          <a:prstGeom prst="rect">
            <a:avLst/>
          </a:prstGeom>
        </p:spPr>
      </p:pic>
      <p:pic>
        <p:nvPicPr>
          <p:cNvPr id="12" name="Picture 11" descr="Chat icon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0795" y="2466397"/>
            <a:ext cx="1292666" cy="1292666"/>
          </a:xfrm>
          <a:prstGeom prst="rect">
            <a:avLst/>
          </a:prstGeom>
        </p:spPr>
      </p:pic>
      <p:pic>
        <p:nvPicPr>
          <p:cNvPr id="13" name="Picture 12" descr="Bar graph ic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8845" y="1902667"/>
            <a:ext cx="1785366" cy="1785366"/>
          </a:xfrm>
          <a:prstGeom prst="rect">
            <a:avLst/>
          </a:prstGeom>
        </p:spPr>
      </p:pic>
      <p:pic>
        <p:nvPicPr>
          <p:cNvPr id="14" name="Picture 13" descr="Teacher icon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7437" y="4243333"/>
            <a:ext cx="1364609" cy="1364609"/>
          </a:xfrm>
          <a:prstGeom prst="rect">
            <a:avLst/>
          </a:prstGeom>
        </p:spPr>
      </p:pic>
      <p:sp>
        <p:nvSpPr>
          <p:cNvPr id="20" name="Left Arrow 19" descr="blue arrow point towards folder icon "/>
          <p:cNvSpPr/>
          <p:nvPr/>
        </p:nvSpPr>
        <p:spPr>
          <a:xfrm>
            <a:off x="6470712" y="4627416"/>
            <a:ext cx="438912" cy="522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1" name="Left Arrow 20" descr="blue arrow point towards folder icon "/>
          <p:cNvSpPr/>
          <p:nvPr/>
        </p:nvSpPr>
        <p:spPr>
          <a:xfrm rot="19352746">
            <a:off x="5822360" y="3615405"/>
            <a:ext cx="438912" cy="522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2" name="Left Arrow 21" descr="blue arrow point towards folder icon "/>
          <p:cNvSpPr/>
          <p:nvPr/>
        </p:nvSpPr>
        <p:spPr>
          <a:xfrm rot="16200000">
            <a:off x="4327246" y="3426967"/>
            <a:ext cx="438912" cy="522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3" name="Left Arrow 22" descr="blue arrow point towards folder icon "/>
          <p:cNvSpPr/>
          <p:nvPr/>
        </p:nvSpPr>
        <p:spPr>
          <a:xfrm rot="13439530">
            <a:off x="2937222" y="3575749"/>
            <a:ext cx="438912" cy="522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4" name="Left Arrow 23" descr="blue arrow point towards folder icon "/>
          <p:cNvSpPr/>
          <p:nvPr/>
        </p:nvSpPr>
        <p:spPr>
          <a:xfrm rot="10800000">
            <a:off x="2663750" y="4641255"/>
            <a:ext cx="438912" cy="522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3" name="Picture 2" descr="Five cascading text bubbles. From top: Aggregated the data, identify the expected outcomes, develop a structure and explore the data, connect content to visuals, disseminate and enhance. "/>
          <p:cNvPicPr>
            <a:picLocks noChangeAspect="1"/>
          </p:cNvPicPr>
          <p:nvPr/>
        </p:nvPicPr>
        <p:blipFill>
          <a:blip r:embed="rId9"/>
          <a:stretch>
            <a:fillRect/>
          </a:stretch>
        </p:blipFill>
        <p:spPr>
          <a:xfrm>
            <a:off x="8106346" y="5607942"/>
            <a:ext cx="790575" cy="781050"/>
          </a:xfrm>
          <a:prstGeom prst="rect">
            <a:avLst/>
          </a:prstGeom>
        </p:spPr>
      </p:pic>
    </p:spTree>
    <p:extLst>
      <p:ext uri="{BB962C8B-B14F-4D97-AF65-F5344CB8AC3E}">
        <p14:creationId xmlns:p14="http://schemas.microsoft.com/office/powerpoint/2010/main" val="3115506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Identify the Expected Outcomes </a:t>
            </a:r>
            <a:endParaRPr lang="en-US" dirty="0"/>
          </a:p>
        </p:txBody>
      </p:sp>
      <p:sp>
        <p:nvSpPr>
          <p:cNvPr id="10" name="Content Placeholder 9"/>
          <p:cNvSpPr>
            <a:spLocks noGrp="1"/>
          </p:cNvSpPr>
          <p:nvPr>
            <p:ph idx="1"/>
          </p:nvPr>
        </p:nvSpPr>
        <p:spPr>
          <a:xfrm>
            <a:off x="1107567" y="3074527"/>
            <a:ext cx="1812798" cy="2945654"/>
          </a:xfrm>
        </p:spPr>
        <p:txBody>
          <a:bodyPr/>
          <a:lstStyle/>
          <a:p>
            <a:pPr marL="0" indent="0" algn="ctr">
              <a:lnSpc>
                <a:spcPct val="100000"/>
              </a:lnSpc>
              <a:spcBef>
                <a:spcPts val="0"/>
              </a:spcBef>
              <a:buNone/>
              <a:defRPr/>
            </a:pPr>
            <a:r>
              <a:rPr lang="en-US" dirty="0" smtClean="0"/>
              <a:t>What is the purpose of the infographic? </a:t>
            </a:r>
            <a:endParaRPr lang="en-US" dirty="0"/>
          </a:p>
        </p:txBody>
      </p:sp>
      <p:pic>
        <p:nvPicPr>
          <p:cNvPr id="11" name="Picture 10" descr="Thought bubble with &quot;What is the purpose of the infographic&quot; written in 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86" y="2111550"/>
            <a:ext cx="3637026" cy="3637026"/>
          </a:xfrm>
          <a:prstGeom prst="rect">
            <a:avLst/>
          </a:prstGeom>
        </p:spPr>
      </p:pic>
      <p:pic>
        <p:nvPicPr>
          <p:cNvPr id="3" name="Picture 2" descr="Three Text bubbles with icons to the right of each. From top: &quot;Provide knowledge to participate in dialogue&quot; - Info Icon, &quot;Spark an urgency to take action&quot; - Exclamantion point icon, &quot;display successses and highlight opportunities&quot; - Magnified glass icon "/>
          <p:cNvPicPr>
            <a:picLocks noChangeAspect="1"/>
          </p:cNvPicPr>
          <p:nvPr/>
        </p:nvPicPr>
        <p:blipFill>
          <a:blip r:embed="rId4"/>
          <a:stretch>
            <a:fillRect/>
          </a:stretch>
        </p:blipFill>
        <p:spPr>
          <a:xfrm>
            <a:off x="4042377" y="2802923"/>
            <a:ext cx="3476625" cy="3076575"/>
          </a:xfrm>
          <a:prstGeom prst="rect">
            <a:avLst/>
          </a:prstGeom>
        </p:spPr>
      </p:pic>
      <p:pic>
        <p:nvPicPr>
          <p:cNvPr id="16" name="Picture 15" descr="Five cascading text bubbles. From top: Aggregated the data, identify the expected outcomes, develop a structure and explore the data, connect content to visuals, disseminate and enhance. "/>
          <p:cNvPicPr>
            <a:picLocks noChangeAspect="1"/>
          </p:cNvPicPr>
          <p:nvPr/>
        </p:nvPicPr>
        <p:blipFill>
          <a:blip r:embed="rId5"/>
          <a:stretch>
            <a:fillRect/>
          </a:stretch>
        </p:blipFill>
        <p:spPr>
          <a:xfrm>
            <a:off x="8106346" y="5607942"/>
            <a:ext cx="790575" cy="781050"/>
          </a:xfrm>
          <a:prstGeom prst="rect">
            <a:avLst/>
          </a:prstGeom>
        </p:spPr>
      </p:pic>
    </p:spTree>
    <p:extLst>
      <p:ext uri="{BB962C8B-B14F-4D97-AF65-F5344CB8AC3E}">
        <p14:creationId xmlns:p14="http://schemas.microsoft.com/office/powerpoint/2010/main" val="395428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Develop a Structure &amp; Explore the Data </a:t>
            </a:r>
            <a:endParaRPr lang="en-US" dirty="0"/>
          </a:p>
        </p:txBody>
      </p:sp>
      <p:sp>
        <p:nvSpPr>
          <p:cNvPr id="5" name="Right Arrow 4"/>
          <p:cNvSpPr/>
          <p:nvPr/>
        </p:nvSpPr>
        <p:spPr>
          <a:xfrm>
            <a:off x="714375" y="2399728"/>
            <a:ext cx="3028950" cy="1185863"/>
          </a:xfrm>
          <a:prstGeom prst="rightArrow">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ysClr val="windowText" lastClr="000000"/>
                </a:solidFill>
              </a:rPr>
              <a:t>An Introduction Statement </a:t>
            </a:r>
            <a:r>
              <a:rPr lang="en-US" sz="1500" dirty="0">
                <a:solidFill>
                  <a:sysClr val="windowText" lastClr="000000"/>
                </a:solidFill>
              </a:rPr>
              <a:t/>
            </a:r>
            <a:br>
              <a:rPr lang="en-US" sz="1500" dirty="0">
                <a:solidFill>
                  <a:sysClr val="windowText" lastClr="000000"/>
                </a:solidFill>
              </a:rPr>
            </a:br>
            <a:r>
              <a:rPr lang="en-US" sz="1500" i="1" dirty="0">
                <a:solidFill>
                  <a:sysClr val="windowText" lastClr="000000"/>
                </a:solidFill>
              </a:rPr>
              <a:t>(The Why)</a:t>
            </a:r>
          </a:p>
        </p:txBody>
      </p:sp>
      <p:sp>
        <p:nvSpPr>
          <p:cNvPr id="6" name="Right Arrow 5"/>
          <p:cNvSpPr/>
          <p:nvPr/>
        </p:nvSpPr>
        <p:spPr>
          <a:xfrm>
            <a:off x="1619084" y="3542157"/>
            <a:ext cx="3028950" cy="1186434"/>
          </a:xfrm>
          <a:prstGeom prst="rightArrow">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ysClr val="windowText" lastClr="000000"/>
                </a:solidFill>
              </a:rPr>
              <a:t>Highlights, &amp; Priorities</a:t>
            </a:r>
            <a:r>
              <a:rPr lang="en-US" sz="1500" dirty="0">
                <a:solidFill>
                  <a:sysClr val="windowText" lastClr="000000"/>
                </a:solidFill>
              </a:rPr>
              <a:t/>
            </a:r>
            <a:br>
              <a:rPr lang="en-US" sz="1500" dirty="0">
                <a:solidFill>
                  <a:sysClr val="windowText" lastClr="000000"/>
                </a:solidFill>
              </a:rPr>
            </a:br>
            <a:r>
              <a:rPr lang="en-US" sz="1500" i="1" dirty="0">
                <a:solidFill>
                  <a:sysClr val="windowText" lastClr="000000"/>
                </a:solidFill>
              </a:rPr>
              <a:t>(The What)</a:t>
            </a:r>
          </a:p>
        </p:txBody>
      </p:sp>
      <p:sp>
        <p:nvSpPr>
          <p:cNvPr id="7" name="Right Arrow 6"/>
          <p:cNvSpPr/>
          <p:nvPr/>
        </p:nvSpPr>
        <p:spPr>
          <a:xfrm>
            <a:off x="2614613" y="4685157"/>
            <a:ext cx="3028950" cy="1186434"/>
          </a:xfrm>
          <a:prstGeom prst="rightArrow">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dirty="0">
                <a:solidFill>
                  <a:sysClr val="windowText" lastClr="000000"/>
                </a:solidFill>
              </a:rPr>
              <a:t>Implications, &amp; Actions </a:t>
            </a:r>
            <a:r>
              <a:rPr lang="en-US" sz="1500" dirty="0">
                <a:solidFill>
                  <a:sysClr val="windowText" lastClr="000000"/>
                </a:solidFill>
              </a:rPr>
              <a:t/>
            </a:r>
            <a:br>
              <a:rPr lang="en-US" sz="1500" dirty="0">
                <a:solidFill>
                  <a:sysClr val="windowText" lastClr="000000"/>
                </a:solidFill>
              </a:rPr>
            </a:br>
            <a:r>
              <a:rPr lang="en-US" sz="1500" dirty="0">
                <a:solidFill>
                  <a:sysClr val="windowText" lastClr="000000"/>
                </a:solidFill>
              </a:rPr>
              <a:t>(</a:t>
            </a:r>
            <a:r>
              <a:rPr lang="en-US" sz="1500" i="1" dirty="0">
                <a:solidFill>
                  <a:sysClr val="windowText" lastClr="000000"/>
                </a:solidFill>
              </a:rPr>
              <a:t>The Now)</a:t>
            </a:r>
            <a:endParaRPr lang="en-US" sz="1500" dirty="0">
              <a:solidFill>
                <a:sysClr val="windowText" lastClr="000000"/>
              </a:solidFill>
            </a:endParaRPr>
          </a:p>
        </p:txBody>
      </p:sp>
      <p:pic>
        <p:nvPicPr>
          <p:cNvPr id="8" name="Picture 7" descr="Puzzle pie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84259">
            <a:off x="5314951" y="2480586"/>
            <a:ext cx="1443038" cy="1443038"/>
          </a:xfrm>
          <a:prstGeom prst="rect">
            <a:avLst/>
          </a:prstGeom>
        </p:spPr>
      </p:pic>
      <p:pic>
        <p:nvPicPr>
          <p:cNvPr id="9" name="Picture 8" descr="Puzzle pie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8382">
            <a:off x="6214563" y="3963638"/>
            <a:ext cx="1443038" cy="1443038"/>
          </a:xfrm>
          <a:prstGeom prst="rect">
            <a:avLst/>
          </a:prstGeom>
        </p:spPr>
      </p:pic>
      <p:pic>
        <p:nvPicPr>
          <p:cNvPr id="10" name="Picture 9" descr="Puzzle pie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8382">
            <a:off x="6836914" y="2417196"/>
            <a:ext cx="1443038" cy="1443038"/>
          </a:xfrm>
          <a:prstGeom prst="rect">
            <a:avLst/>
          </a:prstGeom>
        </p:spPr>
      </p:pic>
      <p:pic>
        <p:nvPicPr>
          <p:cNvPr id="12" name="Picture 11" descr="Five cascading text bubbles. From top: Aggregated the data, identify the expected outcomes, develop a structure and explore the data, connect content to visuals, disseminate and enhance. "/>
          <p:cNvPicPr>
            <a:picLocks noChangeAspect="1"/>
          </p:cNvPicPr>
          <p:nvPr/>
        </p:nvPicPr>
        <p:blipFill>
          <a:blip r:embed="rId4"/>
          <a:stretch>
            <a:fillRect/>
          </a:stretch>
        </p:blipFill>
        <p:spPr>
          <a:xfrm>
            <a:off x="8106346" y="5607942"/>
            <a:ext cx="790575" cy="781050"/>
          </a:xfrm>
          <a:prstGeom prst="rect">
            <a:avLst/>
          </a:prstGeom>
        </p:spPr>
      </p:pic>
    </p:spTree>
    <p:extLst>
      <p:ext uri="{BB962C8B-B14F-4D97-AF65-F5344CB8AC3E}">
        <p14:creationId xmlns:p14="http://schemas.microsoft.com/office/powerpoint/2010/main" val="371146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Connect Content to Visuals</a:t>
            </a:r>
            <a:endParaRPr lang="en-US" dirty="0"/>
          </a:p>
        </p:txBody>
      </p:sp>
      <p:pic>
        <p:nvPicPr>
          <p:cNvPr id="5" name="Picture 4" descr="Refresh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61" y="4368346"/>
            <a:ext cx="1060204" cy="1060204"/>
          </a:xfrm>
          <a:prstGeom prst="rect">
            <a:avLst/>
          </a:prstGeom>
        </p:spPr>
      </p:pic>
      <p:sp>
        <p:nvSpPr>
          <p:cNvPr id="8" name="TextBox 7"/>
          <p:cNvSpPr txBox="1"/>
          <p:nvPr/>
        </p:nvSpPr>
        <p:spPr>
          <a:xfrm>
            <a:off x="500062" y="2722559"/>
            <a:ext cx="3786188" cy="646331"/>
          </a:xfrm>
          <a:prstGeom prst="rect">
            <a:avLst/>
          </a:prstGeom>
          <a:noFill/>
        </p:spPr>
        <p:txBody>
          <a:bodyPr wrap="square" rtlCol="0">
            <a:spAutoFit/>
          </a:bodyPr>
          <a:lstStyle/>
          <a:p>
            <a:pPr defTabSz="685800"/>
            <a:r>
              <a:rPr lang="en-US" b="1" dirty="0">
                <a:solidFill>
                  <a:srgbClr val="000000"/>
                </a:solidFill>
              </a:rPr>
              <a:t>Content: </a:t>
            </a:r>
            <a:r>
              <a:rPr lang="en-US" dirty="0">
                <a:solidFill>
                  <a:srgbClr val="000000"/>
                </a:solidFill>
              </a:rPr>
              <a:t>Assign team members different tasks to accomplish the goal. </a:t>
            </a:r>
          </a:p>
        </p:txBody>
      </p:sp>
      <p:sp>
        <p:nvSpPr>
          <p:cNvPr id="9" name="TextBox 8"/>
          <p:cNvSpPr txBox="1"/>
          <p:nvPr/>
        </p:nvSpPr>
        <p:spPr>
          <a:xfrm>
            <a:off x="5102101" y="2722558"/>
            <a:ext cx="3556124" cy="646331"/>
          </a:xfrm>
          <a:prstGeom prst="rect">
            <a:avLst/>
          </a:prstGeom>
          <a:noFill/>
        </p:spPr>
        <p:txBody>
          <a:bodyPr wrap="square" rtlCol="0">
            <a:spAutoFit/>
          </a:bodyPr>
          <a:lstStyle/>
          <a:p>
            <a:pPr defTabSz="685800"/>
            <a:r>
              <a:rPr lang="en-US" b="1" dirty="0">
                <a:solidFill>
                  <a:srgbClr val="000000"/>
                </a:solidFill>
              </a:rPr>
              <a:t>Content: </a:t>
            </a:r>
            <a:r>
              <a:rPr lang="en-US" dirty="0">
                <a:solidFill>
                  <a:srgbClr val="000000"/>
                </a:solidFill>
              </a:rPr>
              <a:t>Update the documents to reflect the new timeline. </a:t>
            </a:r>
          </a:p>
        </p:txBody>
      </p:sp>
      <p:sp>
        <p:nvSpPr>
          <p:cNvPr id="11" name="TextBox 10"/>
          <p:cNvSpPr txBox="1"/>
          <p:nvPr/>
        </p:nvSpPr>
        <p:spPr>
          <a:xfrm>
            <a:off x="557213" y="3666332"/>
            <a:ext cx="3543300" cy="646331"/>
          </a:xfrm>
          <a:prstGeom prst="rect">
            <a:avLst/>
          </a:prstGeom>
          <a:noFill/>
        </p:spPr>
        <p:txBody>
          <a:bodyPr wrap="square" rtlCol="0">
            <a:spAutoFit/>
          </a:bodyPr>
          <a:lstStyle/>
          <a:p>
            <a:pPr defTabSz="685800"/>
            <a:r>
              <a:rPr lang="en-US" b="1" dirty="0">
                <a:solidFill>
                  <a:srgbClr val="000000"/>
                </a:solidFill>
              </a:rPr>
              <a:t>Search Terms: </a:t>
            </a:r>
            <a:r>
              <a:rPr lang="en-US" dirty="0">
                <a:solidFill>
                  <a:srgbClr val="000000"/>
                </a:solidFill>
              </a:rPr>
              <a:t>People, &amp; name badge</a:t>
            </a:r>
          </a:p>
        </p:txBody>
      </p:sp>
      <p:sp>
        <p:nvSpPr>
          <p:cNvPr id="13" name="TextBox 12"/>
          <p:cNvSpPr txBox="1"/>
          <p:nvPr/>
        </p:nvSpPr>
        <p:spPr>
          <a:xfrm>
            <a:off x="5102102" y="3571631"/>
            <a:ext cx="3131820" cy="646331"/>
          </a:xfrm>
          <a:prstGeom prst="rect">
            <a:avLst/>
          </a:prstGeom>
          <a:noFill/>
        </p:spPr>
        <p:txBody>
          <a:bodyPr wrap="square" rtlCol="0">
            <a:spAutoFit/>
          </a:bodyPr>
          <a:lstStyle/>
          <a:p>
            <a:pPr defTabSz="685800"/>
            <a:r>
              <a:rPr lang="en-US" b="1" dirty="0">
                <a:solidFill>
                  <a:srgbClr val="000000"/>
                </a:solidFill>
              </a:rPr>
              <a:t>Search Terms: </a:t>
            </a:r>
            <a:r>
              <a:rPr lang="en-US" dirty="0">
                <a:solidFill>
                  <a:srgbClr val="000000"/>
                </a:solidFill>
              </a:rPr>
              <a:t>Refresh, new, &amp; recycle  </a:t>
            </a:r>
          </a:p>
        </p:txBody>
      </p:sp>
      <p:pic>
        <p:nvPicPr>
          <p:cNvPr id="14" name="Picture 13" descr="Name badge icon "/>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667638" y="4289580"/>
            <a:ext cx="1322450" cy="1322450"/>
          </a:xfrm>
          <a:prstGeom prst="rect">
            <a:avLst/>
          </a:prstGeom>
        </p:spPr>
      </p:pic>
      <p:pic>
        <p:nvPicPr>
          <p:cNvPr id="10" name="Picture 9" descr="Five cascading text bubbles. From top: Aggregated the data, identify the expected outcomes, develop a structure and explore the data, connect content to visuals, disseminate and enhance. "/>
          <p:cNvPicPr>
            <a:picLocks noChangeAspect="1"/>
          </p:cNvPicPr>
          <p:nvPr/>
        </p:nvPicPr>
        <p:blipFill>
          <a:blip r:embed="rId5"/>
          <a:stretch>
            <a:fillRect/>
          </a:stretch>
        </p:blipFill>
        <p:spPr>
          <a:xfrm>
            <a:off x="8106346" y="5607942"/>
            <a:ext cx="790575" cy="781050"/>
          </a:xfrm>
          <a:prstGeom prst="rect">
            <a:avLst/>
          </a:prstGeom>
        </p:spPr>
      </p:pic>
    </p:spTree>
    <p:extLst>
      <p:ext uri="{BB962C8B-B14F-4D97-AF65-F5344CB8AC3E}">
        <p14:creationId xmlns:p14="http://schemas.microsoft.com/office/powerpoint/2010/main" val="2421032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Disseminate &amp; Enhance </a:t>
            </a:r>
            <a:endParaRPr lang="en-US" dirty="0"/>
          </a:p>
        </p:txBody>
      </p:sp>
      <p:sp>
        <p:nvSpPr>
          <p:cNvPr id="3" name="Content Placeholder 2"/>
          <p:cNvSpPr>
            <a:spLocks noGrp="1"/>
          </p:cNvSpPr>
          <p:nvPr>
            <p:ph idx="1"/>
          </p:nvPr>
        </p:nvSpPr>
        <p:spPr>
          <a:xfrm>
            <a:off x="2282274" y="2631385"/>
            <a:ext cx="3971925" cy="2977857"/>
          </a:xfrm>
        </p:spPr>
        <p:txBody>
          <a:bodyPr/>
          <a:lstStyle/>
          <a:p>
            <a:pPr marL="0" indent="0">
              <a:buNone/>
            </a:pPr>
            <a:r>
              <a:rPr lang="en-US" dirty="0" smtClean="0"/>
              <a:t>Determine how to best disseminate the infographic and what to include with it. </a:t>
            </a:r>
          </a:p>
          <a:p>
            <a:endParaRPr lang="en-US" dirty="0" smtClean="0"/>
          </a:p>
          <a:p>
            <a:endParaRPr lang="en-US" dirty="0"/>
          </a:p>
        </p:txBody>
      </p:sp>
      <p:pic>
        <p:nvPicPr>
          <p:cNvPr id="4" name="Picture 3" descr="Paperclip ic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64" y="2437572"/>
            <a:ext cx="1326874" cy="1326874"/>
          </a:xfrm>
          <a:prstGeom prst="rect">
            <a:avLst/>
          </a:prstGeom>
        </p:spPr>
      </p:pic>
      <p:pic>
        <p:nvPicPr>
          <p:cNvPr id="5" name="Picture 4" descr="Magic wand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696" y="4120313"/>
            <a:ext cx="1172817" cy="1172817"/>
          </a:xfrm>
          <a:prstGeom prst="rect">
            <a:avLst/>
          </a:prstGeom>
        </p:spPr>
      </p:pic>
      <p:sp>
        <p:nvSpPr>
          <p:cNvPr id="6" name="Content Placeholder 2"/>
          <p:cNvSpPr txBox="1">
            <a:spLocks/>
          </p:cNvSpPr>
          <p:nvPr/>
        </p:nvSpPr>
        <p:spPr>
          <a:xfrm>
            <a:off x="2699096" y="4120313"/>
            <a:ext cx="3971925" cy="161619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r>
              <a:rPr lang="en-US" sz="2100" dirty="0">
                <a:solidFill>
                  <a:srgbClr val="000000"/>
                </a:solidFill>
              </a:rPr>
              <a:t>As stakeholders engage with the material, be mindful to what resonates &amp; surprises. </a:t>
            </a:r>
          </a:p>
          <a:p>
            <a:pPr algn="r"/>
            <a:endParaRPr lang="en-US" sz="2100" dirty="0">
              <a:solidFill>
                <a:srgbClr val="000000"/>
              </a:solidFill>
            </a:endParaRPr>
          </a:p>
        </p:txBody>
      </p:sp>
      <p:pic>
        <p:nvPicPr>
          <p:cNvPr id="8" name="Picture 7" descr="Five cascading text bubbles. From top: Aggregated the data, identify the expected outcomes, develop a structure and explore the data, connect content to visuals, disseminate and enhance. "/>
          <p:cNvPicPr>
            <a:picLocks noChangeAspect="1"/>
          </p:cNvPicPr>
          <p:nvPr/>
        </p:nvPicPr>
        <p:blipFill>
          <a:blip r:embed="rId4"/>
          <a:stretch>
            <a:fillRect/>
          </a:stretch>
        </p:blipFill>
        <p:spPr>
          <a:xfrm>
            <a:off x="8106346" y="5607942"/>
            <a:ext cx="790575" cy="781050"/>
          </a:xfrm>
          <a:prstGeom prst="rect">
            <a:avLst/>
          </a:prstGeom>
        </p:spPr>
      </p:pic>
    </p:spTree>
    <p:extLst>
      <p:ext uri="{BB962C8B-B14F-4D97-AF65-F5344CB8AC3E}">
        <p14:creationId xmlns:p14="http://schemas.microsoft.com/office/powerpoint/2010/main" val="3601274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Three Lessons to Meaningfully Engage Stakeholders</a:t>
            </a:r>
            <a:endParaRPr lang="en-US" dirty="0"/>
          </a:p>
        </p:txBody>
      </p:sp>
      <p:sp>
        <p:nvSpPr>
          <p:cNvPr id="5" name="Slide Number Placeholder 4"/>
          <p:cNvSpPr>
            <a:spLocks noGrp="1"/>
          </p:cNvSpPr>
          <p:nvPr>
            <p:ph type="sldNum" sz="quarter" idx="12"/>
          </p:nvPr>
        </p:nvSpPr>
        <p:spPr/>
        <p:txBody>
          <a:bodyPr/>
          <a:lstStyle/>
          <a:p>
            <a:fld id="{99AA2B13-01E7-4FF5-A8D1-E6AE56D430D6}"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1277424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Slide 37</a:t>
            </a:r>
            <a:endParaRPr lang="en-US" dirty="0"/>
          </a:p>
        </p:txBody>
      </p:sp>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37</a:t>
            </a:fld>
            <a:endParaRPr lang="en-US">
              <a:solidFill>
                <a:prstClr val="black">
                  <a:tint val="75000"/>
                </a:prstClr>
              </a:solidFill>
            </a:endParaRPr>
          </a:p>
        </p:txBody>
      </p:sp>
      <p:pic>
        <p:nvPicPr>
          <p:cNvPr id="3" name="6vJ3uMxEuyI" descr="Three Lessons to Meaningfully Engage Stakeholders Video"/>
          <p:cNvPicPr>
            <a:picLocks noRot="1" noChangeAspect="1"/>
          </p:cNvPicPr>
          <p:nvPr>
            <a:videoFile r:link="rId1"/>
          </p:nvPr>
        </p:nvPicPr>
        <p:blipFill>
          <a:blip r:embed="rId4"/>
          <a:stretch>
            <a:fillRect/>
          </a:stretch>
        </p:blipFill>
        <p:spPr>
          <a:xfrm>
            <a:off x="711617" y="433492"/>
            <a:ext cx="7937099" cy="4464618"/>
          </a:xfrm>
          <a:prstGeom prst="rect">
            <a:avLst/>
          </a:prstGeom>
        </p:spPr>
      </p:pic>
      <p:sp>
        <p:nvSpPr>
          <p:cNvPr id="6" name="TextBox 5"/>
          <p:cNvSpPr txBox="1"/>
          <p:nvPr/>
        </p:nvSpPr>
        <p:spPr>
          <a:xfrm>
            <a:off x="904568" y="5240594"/>
            <a:ext cx="7744148" cy="646331"/>
          </a:xfrm>
          <a:prstGeom prst="rect">
            <a:avLst/>
          </a:prstGeom>
          <a:noFill/>
        </p:spPr>
        <p:txBody>
          <a:bodyPr wrap="square" rtlCol="0">
            <a:spAutoFit/>
          </a:bodyPr>
          <a:lstStyle/>
          <a:p>
            <a:r>
              <a:rPr lang="en-US" dirty="0">
                <a:hlinkClick r:id="rId5"/>
              </a:rPr>
              <a:t>https://</a:t>
            </a:r>
            <a:r>
              <a:rPr lang="en-US" dirty="0" smtClean="0">
                <a:hlinkClick r:id="rId5"/>
              </a:rPr>
              <a:t>www.youtube.com/watch?v=6vJ3uMxEuyI&amp;index=6&amp;list=PLOEcbgBUbdMfZdXoE0Y3po6QlDQ5XZvT7</a:t>
            </a:r>
            <a:endParaRPr lang="en-US" dirty="0"/>
          </a:p>
        </p:txBody>
      </p:sp>
    </p:spTree>
    <p:extLst>
      <p:ext uri="{BB962C8B-B14F-4D97-AF65-F5344CB8AC3E}">
        <p14:creationId xmlns:p14="http://schemas.microsoft.com/office/powerpoint/2010/main" val="1322472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87552" y="5184648"/>
            <a:ext cx="4270248" cy="682752"/>
          </a:xfrm>
        </p:spPr>
        <p:txBody>
          <a:bodyPr>
            <a:normAutofit/>
          </a:bodyPr>
          <a:lstStyle/>
          <a:p>
            <a:r>
              <a:rPr lang="en-US" dirty="0"/>
              <a:t>October 10, 2017</a:t>
            </a:r>
          </a:p>
        </p:txBody>
      </p:sp>
      <p:sp>
        <p:nvSpPr>
          <p:cNvPr id="5" name="Title 4"/>
          <p:cNvSpPr>
            <a:spLocks noGrp="1"/>
          </p:cNvSpPr>
          <p:nvPr>
            <p:ph type="title"/>
          </p:nvPr>
        </p:nvSpPr>
        <p:spPr>
          <a:xfrm>
            <a:off x="838200" y="2667000"/>
            <a:ext cx="7391400" cy="1676400"/>
          </a:xfrm>
        </p:spPr>
        <p:txBody>
          <a:bodyPr>
            <a:normAutofit/>
          </a:bodyPr>
          <a:lstStyle/>
          <a:p>
            <a:r>
              <a:rPr lang="en-US" sz="4400" dirty="0" smtClean="0"/>
              <a:t>Making Data Meaningful through Data Visualization</a:t>
            </a:r>
            <a:endParaRPr lang="en-US" sz="3100" dirty="0"/>
          </a:p>
        </p:txBody>
      </p:sp>
      <p:sp>
        <p:nvSpPr>
          <p:cNvPr id="4" name="Slide Number Placeholder 3"/>
          <p:cNvSpPr>
            <a:spLocks noGrp="1"/>
          </p:cNvSpPr>
          <p:nvPr>
            <p:ph type="sldNum" sz="quarter" idx="4294967295"/>
          </p:nvPr>
        </p:nvSpPr>
        <p:spPr>
          <a:xfrm>
            <a:off x="0" y="6327775"/>
            <a:ext cx="2133600" cy="365125"/>
          </a:xfrm>
        </p:spPr>
        <p:txBody>
          <a:bodyPr/>
          <a:lstStyle/>
          <a:p>
            <a:fld id="{B2897048-00E0-47FB-B07B-F36BBE8AF57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545808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p:cNvSpPr>
            <a:spLocks noGrp="1"/>
          </p:cNvSpPr>
          <p:nvPr>
            <p:ph type="title"/>
          </p:nvPr>
        </p:nvSpPr>
        <p:spPr/>
        <p:txBody>
          <a:bodyPr/>
          <a:lstStyle/>
          <a:p>
            <a:r>
              <a:rPr lang="en-US" dirty="0" smtClean="0"/>
              <a:t>Slide 2</a:t>
            </a:r>
            <a:endParaRPr lang="en-US" dirty="0"/>
          </a:p>
        </p:txBody>
      </p:sp>
      <p:sp>
        <p:nvSpPr>
          <p:cNvPr id="2" name="Slide Number Placeholder 1"/>
          <p:cNvSpPr>
            <a:spLocks noGrp="1"/>
          </p:cNvSpPr>
          <p:nvPr>
            <p:ph type="sldNum" sz="quarter" idx="10"/>
          </p:nvPr>
        </p:nvSpPr>
        <p:spPr/>
        <p:txBody>
          <a:bodyPr/>
          <a:lstStyle/>
          <a:p>
            <a:fld id="{B2897048-00E0-47FB-B07B-F36BBE8AF579}" type="slidenum">
              <a:rPr lang="en-US" smtClean="0">
                <a:solidFill>
                  <a:prstClr val="black"/>
                </a:solidFill>
              </a:rPr>
              <a:pPr/>
              <a:t>39</a:t>
            </a:fld>
            <a:endParaRPr lang="en-US" dirty="0">
              <a:solidFill>
                <a:prstClr val="black"/>
              </a:solidFill>
            </a:endParaRPr>
          </a:p>
        </p:txBody>
      </p:sp>
      <p:sp>
        <p:nvSpPr>
          <p:cNvPr id="7" name="Title 1"/>
          <p:cNvSpPr txBox="1">
            <a:spLocks/>
          </p:cNvSpPr>
          <p:nvPr/>
        </p:nvSpPr>
        <p:spPr>
          <a:xfrm>
            <a:off x="457200" y="274638"/>
            <a:ext cx="8229600" cy="1143000"/>
          </a:xfrm>
          <a:prstGeom prst="rect">
            <a:avLst/>
          </a:prstGeom>
        </p:spPr>
        <p:txBody>
          <a:bodyPr/>
          <a:lstStyle>
            <a:lvl1pPr algn="l" defTabSz="914400" rtl="0" eaLnBrk="1" latinLnBrk="0" hangingPunct="1">
              <a:spcBef>
                <a:spcPct val="0"/>
              </a:spcBef>
              <a:buNone/>
              <a:defRPr sz="3600" b="1" kern="1200">
                <a:solidFill>
                  <a:srgbClr val="154578"/>
                </a:solidFill>
                <a:latin typeface="+mj-lt"/>
                <a:ea typeface="+mj-ea"/>
                <a:cs typeface="+mj-cs"/>
              </a:defRPr>
            </a:lvl1pPr>
          </a:lstStyle>
          <a:p>
            <a:r>
              <a:rPr lang="en-US" dirty="0"/>
              <a:t>The Challenge</a:t>
            </a:r>
          </a:p>
        </p:txBody>
      </p:sp>
      <p:pic>
        <p:nvPicPr>
          <p:cNvPr id="9" name="Picture 8" descr="Cartoon of baby climbing a mountain that has a flag on top that states &quot;Making data meaningful&quot; "/>
          <p:cNvPicPr>
            <a:picLocks noChangeAspect="1"/>
          </p:cNvPicPr>
          <p:nvPr/>
        </p:nvPicPr>
        <p:blipFill>
          <a:blip r:embed="rId3"/>
          <a:stretch>
            <a:fillRect/>
          </a:stretch>
        </p:blipFill>
        <p:spPr>
          <a:xfrm>
            <a:off x="486103" y="838200"/>
            <a:ext cx="8153400" cy="4985575"/>
          </a:xfrm>
          <a:prstGeom prst="rect">
            <a:avLst/>
          </a:prstGeom>
        </p:spPr>
      </p:pic>
    </p:spTree>
    <p:extLst>
      <p:ext uri="{BB962C8B-B14F-4D97-AF65-F5344CB8AC3E}">
        <p14:creationId xmlns:p14="http://schemas.microsoft.com/office/powerpoint/2010/main" val="2380911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9317" y="2318547"/>
            <a:ext cx="4819883" cy="1293018"/>
          </a:xfrm>
        </p:spPr>
        <p:txBody>
          <a:bodyPr>
            <a:normAutofit fontScale="90000"/>
          </a:bodyPr>
          <a:lstStyle/>
          <a:p>
            <a:r>
              <a:rPr lang="en-US" dirty="0" smtClean="0"/>
              <a:t>Effectively Communicating the Results of Your Project – A New Resource</a:t>
            </a:r>
            <a:endParaRPr lang="en-US" dirty="0"/>
          </a:p>
        </p:txBody>
      </p:sp>
      <p:sp>
        <p:nvSpPr>
          <p:cNvPr id="5" name="Subtitle 4"/>
          <p:cNvSpPr>
            <a:spLocks noGrp="1"/>
          </p:cNvSpPr>
          <p:nvPr>
            <p:ph type="subTitle" idx="1"/>
          </p:nvPr>
        </p:nvSpPr>
        <p:spPr>
          <a:xfrm>
            <a:off x="383977" y="5384799"/>
            <a:ext cx="5606532" cy="977901"/>
          </a:xfrm>
        </p:spPr>
        <p:txBody>
          <a:bodyPr/>
          <a:lstStyle/>
          <a:p>
            <a:r>
              <a:rPr lang="en-US" dirty="0" smtClean="0"/>
              <a:t>Jill Lammert, Westat</a:t>
            </a:r>
          </a:p>
          <a:p>
            <a:r>
              <a:rPr lang="en-US" dirty="0" smtClean="0"/>
              <a:t>October 10, 2017</a:t>
            </a:r>
          </a:p>
          <a:p>
            <a:endParaRPr lang="en-US" dirty="0" smtClean="0"/>
          </a:p>
          <a:p>
            <a:endParaRPr lang="en-US" dirty="0"/>
          </a:p>
        </p:txBody>
      </p:sp>
      <p:sp>
        <p:nvSpPr>
          <p:cNvPr id="6" name="Rectangle 5"/>
          <p:cNvSpPr/>
          <p:nvPr/>
        </p:nvSpPr>
        <p:spPr>
          <a:xfrm>
            <a:off x="209317" y="6219126"/>
            <a:ext cx="8760023" cy="553998"/>
          </a:xfrm>
          <a:prstGeom prst="rect">
            <a:avLst/>
          </a:prstGeom>
        </p:spPr>
        <p:txBody>
          <a:bodyPr wrap="square">
            <a:spAutoFit/>
          </a:bodyPr>
          <a:lstStyle/>
          <a:p>
            <a:pPr algn="just"/>
            <a:r>
              <a:rPr lang="en-US" sz="1000" dirty="0">
                <a:solidFill>
                  <a:schemeClr val="bg1"/>
                </a:solidFill>
              </a:rPr>
              <a:t>The Center to Improve Project Performance </a:t>
            </a:r>
            <a:r>
              <a:rPr lang="en-US" sz="1000" dirty="0" smtClean="0">
                <a:solidFill>
                  <a:schemeClr val="bg1"/>
                </a:solidFill>
              </a:rPr>
              <a:t>was funded </a:t>
            </a:r>
            <a:r>
              <a:rPr lang="en-US" sz="1000" dirty="0">
                <a:solidFill>
                  <a:schemeClr val="bg1"/>
                </a:solidFill>
              </a:rPr>
              <a:t>with Federal funds from the U.S. Department of Education, Office of Special Education Programs, under contract number ED-OSE-13-C-0049. The project officer </a:t>
            </a:r>
            <a:r>
              <a:rPr lang="en-US" sz="1000" dirty="0" smtClean="0">
                <a:solidFill>
                  <a:schemeClr val="bg1"/>
                </a:solidFill>
              </a:rPr>
              <a:t>was </a:t>
            </a:r>
            <a:r>
              <a:rPr lang="en-US" sz="1000" dirty="0">
                <a:solidFill>
                  <a:schemeClr val="bg1"/>
                </a:solidFill>
              </a:rPr>
              <a:t>Dr. Patricia Gonzalez. The content of this </a:t>
            </a:r>
            <a:r>
              <a:rPr lang="en-US" sz="1000" dirty="0" smtClean="0">
                <a:solidFill>
                  <a:schemeClr val="bg1"/>
                </a:solidFill>
              </a:rPr>
              <a:t>presentation </a:t>
            </a:r>
            <a:r>
              <a:rPr lang="en-US" sz="1000" dirty="0">
                <a:solidFill>
                  <a:schemeClr val="bg1"/>
                </a:solidFill>
              </a:rPr>
              <a:t>does not necessarily reflect the views or policies of the U.S. Department of Education nor does mention of trade names, commercial products, or organizations imply endorsement by the U.S. government.</a:t>
            </a:r>
          </a:p>
        </p:txBody>
      </p:sp>
    </p:spTree>
    <p:extLst>
      <p:ext uri="{BB962C8B-B14F-4D97-AF65-F5344CB8AC3E}">
        <p14:creationId xmlns:p14="http://schemas.microsoft.com/office/powerpoint/2010/main" val="1490080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a:t>
            </a:r>
          </a:p>
        </p:txBody>
      </p:sp>
      <p:sp>
        <p:nvSpPr>
          <p:cNvPr id="3" name="Slide Number Placeholder 2"/>
          <p:cNvSpPr>
            <a:spLocks noGrp="1"/>
          </p:cNvSpPr>
          <p:nvPr>
            <p:ph type="sldNum" sz="quarter" idx="10"/>
          </p:nvPr>
        </p:nvSpPr>
        <p:spPr>
          <a:xfrm>
            <a:off x="440267" y="6252770"/>
            <a:ext cx="2133600" cy="365125"/>
          </a:xfrm>
        </p:spPr>
        <p:txBody>
          <a:bodyPr/>
          <a:lstStyle/>
          <a:p>
            <a:fld id="{B2897048-00E0-47FB-B07B-F36BBE8AF579}" type="slidenum">
              <a:rPr lang="en-US" smtClean="0">
                <a:solidFill>
                  <a:prstClr val="black"/>
                </a:solidFill>
              </a:rPr>
              <a:pPr/>
              <a:t>40</a:t>
            </a:fld>
            <a:endParaRPr lang="en-US" dirty="0">
              <a:solidFill>
                <a:prstClr val="black"/>
              </a:solidFill>
            </a:endParaRPr>
          </a:p>
        </p:txBody>
      </p:sp>
      <p:grpSp>
        <p:nvGrpSpPr>
          <p:cNvPr id="14" name="Group 13" descr="Presenting data or complex information, in an efficient and meaningful way that is, appropriate for your audience."/>
          <p:cNvGrpSpPr/>
          <p:nvPr/>
        </p:nvGrpSpPr>
        <p:grpSpPr>
          <a:xfrm>
            <a:off x="381000" y="1676400"/>
            <a:ext cx="8931166" cy="4038600"/>
            <a:chOff x="322901" y="1417638"/>
            <a:chExt cx="8931166" cy="4038600"/>
          </a:xfrm>
        </p:grpSpPr>
        <p:sp>
          <p:nvSpPr>
            <p:cNvPr id="6" name="Content Placeholder 2"/>
            <p:cNvSpPr txBox="1">
              <a:spLocks/>
            </p:cNvSpPr>
            <p:nvPr/>
          </p:nvSpPr>
          <p:spPr>
            <a:xfrm>
              <a:off x="1024467" y="1417638"/>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3200" dirty="0">
                  <a:solidFill>
                    <a:prstClr val="black">
                      <a:lumMod val="75000"/>
                      <a:lumOff val="25000"/>
                    </a:prstClr>
                  </a:solidFill>
                </a:rPr>
                <a:t>Presenting data or complex information…</a:t>
              </a:r>
            </a:p>
            <a:p>
              <a:pPr marL="457200" lvl="1" indent="0">
                <a:lnSpc>
                  <a:spcPct val="150000"/>
                </a:lnSpc>
                <a:buFont typeface="Arial" pitchFamily="34" charset="0"/>
                <a:buNone/>
              </a:pPr>
              <a:r>
                <a:rPr lang="en-US" sz="3200" dirty="0">
                  <a:solidFill>
                    <a:prstClr val="black">
                      <a:lumMod val="75000"/>
                      <a:lumOff val="25000"/>
                    </a:prstClr>
                  </a:solidFill>
                </a:rPr>
                <a:t>	in an efficient and meaningful way </a:t>
              </a:r>
            </a:p>
            <a:p>
              <a:pPr marL="457200" lvl="1" indent="0">
                <a:buFont typeface="Arial" pitchFamily="34" charset="0"/>
                <a:buNone/>
              </a:pPr>
              <a:r>
                <a:rPr lang="en-US" sz="3200" dirty="0">
                  <a:solidFill>
                    <a:prstClr val="black">
                      <a:lumMod val="75000"/>
                      <a:lumOff val="25000"/>
                    </a:prstClr>
                  </a:solidFill>
                </a:rPr>
                <a:t>	that is…</a:t>
              </a:r>
            </a:p>
            <a:p>
              <a:pPr marL="914400" lvl="2" indent="0">
                <a:lnSpc>
                  <a:spcPct val="150000"/>
                </a:lnSpc>
                <a:buFont typeface="Arial" pitchFamily="34" charset="0"/>
                <a:buNone/>
              </a:pPr>
              <a:r>
                <a:rPr lang="en-US" sz="3200" dirty="0">
                  <a:solidFill>
                    <a:prstClr val="black">
                      <a:lumMod val="75000"/>
                      <a:lumOff val="25000"/>
                    </a:prstClr>
                  </a:solidFill>
                </a:rPr>
                <a:t>	appropriate for your audience.</a:t>
              </a:r>
            </a:p>
          </p:txBody>
        </p:sp>
        <p:pic>
          <p:nvPicPr>
            <p:cNvPr id="7" name="Picture 6" descr="Line Graph symbol"/>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3725" t="11795" r="12022" b="11534"/>
            <a:stretch/>
          </p:blipFill>
          <p:spPr>
            <a:xfrm>
              <a:off x="322901" y="1521071"/>
              <a:ext cx="693099" cy="693099"/>
            </a:xfrm>
            <a:prstGeom prst="rect">
              <a:avLst/>
            </a:prstGeom>
          </p:spPr>
        </p:pic>
        <p:pic>
          <p:nvPicPr>
            <p:cNvPr id="12" name="Picture 11" descr="Audience symbol"/>
            <p:cNvPicPr>
              <a:picLocks noChangeAspect="1"/>
            </p:cNvPicPr>
            <p:nvPr/>
          </p:nvPicPr>
          <p:blipFill>
            <a:blip r:embed="rId4">
              <a:duotone>
                <a:schemeClr val="accent5">
                  <a:shade val="45000"/>
                  <a:satMod val="135000"/>
                </a:schemeClr>
                <a:prstClr val="white"/>
              </a:duotone>
            </a:blip>
            <a:stretch>
              <a:fillRect/>
            </a:stretch>
          </p:blipFill>
          <p:spPr>
            <a:xfrm>
              <a:off x="1993245" y="3733800"/>
              <a:ext cx="954964" cy="904370"/>
            </a:xfrm>
            <a:prstGeom prst="rect">
              <a:avLst/>
            </a:prstGeom>
          </p:spPr>
        </p:pic>
        <p:pic>
          <p:nvPicPr>
            <p:cNvPr id="13" name="Picture 12" descr="File:Simple &lt;strong&gt;light bulb&lt;/strong&gt; graphic.png - Wikimedia Commons"/>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43000" y="2416980"/>
              <a:ext cx="858712" cy="891048"/>
            </a:xfrm>
            <a:prstGeom prst="rect">
              <a:avLst/>
            </a:prstGeom>
          </p:spPr>
        </p:pic>
      </p:grpSp>
    </p:spTree>
    <p:extLst>
      <p:ext uri="{BB962C8B-B14F-4D97-AF65-F5344CB8AC3E}">
        <p14:creationId xmlns:p14="http://schemas.microsoft.com/office/powerpoint/2010/main" val="1471103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Making Data Meaningful</a:t>
            </a:r>
          </a:p>
        </p:txBody>
      </p:sp>
      <p:sp>
        <p:nvSpPr>
          <p:cNvPr id="4" name="Slide Number Placeholder 3"/>
          <p:cNvSpPr>
            <a:spLocks noGrp="1"/>
          </p:cNvSpPr>
          <p:nvPr>
            <p:ph type="sldNum" sz="quarter" idx="10"/>
          </p:nvPr>
        </p:nvSpPr>
        <p:spPr/>
        <p:txBody>
          <a:bodyPr/>
          <a:lstStyle/>
          <a:p>
            <a:fld id="{B2897048-00E0-47FB-B07B-F36BBE8AF579}" type="slidenum">
              <a:rPr lang="en-US" smtClean="0">
                <a:solidFill>
                  <a:prstClr val="black"/>
                </a:solidFill>
              </a:rPr>
              <a:pPr/>
              <a:t>41</a:t>
            </a:fld>
            <a:endParaRPr lang="en-US" dirty="0">
              <a:solidFill>
                <a:prstClr val="black"/>
              </a:solidFill>
            </a:endParaRPr>
          </a:p>
        </p:txBody>
      </p:sp>
      <p:sp>
        <p:nvSpPr>
          <p:cNvPr id="2" name="Content Placeholder 1"/>
          <p:cNvSpPr>
            <a:spLocks noGrp="1"/>
          </p:cNvSpPr>
          <p:nvPr>
            <p:ph idx="1"/>
          </p:nvPr>
        </p:nvSpPr>
        <p:spPr>
          <a:xfrm>
            <a:off x="179061" y="2449346"/>
            <a:ext cx="1722416" cy="419802"/>
          </a:xfrm>
        </p:spPr>
        <p:txBody>
          <a:bodyPr/>
          <a:lstStyle/>
          <a:p>
            <a:pPr marL="0" indent="0">
              <a:buNone/>
            </a:pPr>
            <a:r>
              <a:rPr lang="en-US" sz="3000" b="1" dirty="0"/>
              <a:t>Audience</a:t>
            </a:r>
          </a:p>
        </p:txBody>
      </p:sp>
      <p:sp>
        <p:nvSpPr>
          <p:cNvPr id="8" name="Content Placeholder 1"/>
          <p:cNvSpPr txBox="1">
            <a:spLocks/>
          </p:cNvSpPr>
          <p:nvPr/>
        </p:nvSpPr>
        <p:spPr>
          <a:xfrm>
            <a:off x="2054705" y="2412510"/>
            <a:ext cx="1496045" cy="533400"/>
          </a:xfrm>
          <a:prstGeom prst="rect">
            <a:avLst/>
          </a:prstGeom>
        </p:spPr>
        <p:txBody>
          <a:bodyPr/>
          <a:lstStyle>
            <a:lvl1pPr marL="342900" indent="-342900" algn="l" defTabSz="914400" rtl="0" eaLnBrk="1" latinLnBrk="0" hangingPunct="1">
              <a:spcBef>
                <a:spcPct val="20000"/>
              </a:spcBef>
              <a:buClr>
                <a:srgbClr val="ED3532"/>
              </a:buClr>
              <a:buFontTx/>
              <a:buBlip>
                <a:blip r:embed="rId3"/>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000" b="1" dirty="0"/>
              <a:t>Purpose</a:t>
            </a:r>
          </a:p>
        </p:txBody>
      </p:sp>
      <p:sp>
        <p:nvSpPr>
          <p:cNvPr id="9" name="Content Placeholder 1"/>
          <p:cNvSpPr txBox="1">
            <a:spLocks/>
          </p:cNvSpPr>
          <p:nvPr/>
        </p:nvSpPr>
        <p:spPr>
          <a:xfrm>
            <a:off x="3856905" y="2412510"/>
            <a:ext cx="1661474" cy="456638"/>
          </a:xfrm>
          <a:prstGeom prst="rect">
            <a:avLst/>
          </a:prstGeom>
        </p:spPr>
        <p:txBody>
          <a:bodyPr/>
          <a:lstStyle>
            <a:lvl1pPr marL="342900" indent="-342900" algn="l" defTabSz="914400" rtl="0" eaLnBrk="1" latinLnBrk="0" hangingPunct="1">
              <a:spcBef>
                <a:spcPct val="20000"/>
              </a:spcBef>
              <a:buClr>
                <a:srgbClr val="ED3532"/>
              </a:buClr>
              <a:buFontTx/>
              <a:buBlip>
                <a:blip r:embed="rId3"/>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000" b="1" dirty="0"/>
              <a:t>Message</a:t>
            </a:r>
          </a:p>
        </p:txBody>
      </p:sp>
      <p:pic>
        <p:nvPicPr>
          <p:cNvPr id="11" name="Picture 10" descr="Free High Resolution graphics and clip 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61" y="3102880"/>
            <a:ext cx="1708792" cy="2549339"/>
          </a:xfrm>
          <a:prstGeom prst="rect">
            <a:avLst/>
          </a:prstGeom>
        </p:spPr>
      </p:pic>
      <p:pic>
        <p:nvPicPr>
          <p:cNvPr id="7" name="Picture 6" descr="La Fiancée du Solei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2900" y="2229941"/>
            <a:ext cx="3780480" cy="3496944"/>
          </a:xfrm>
          <a:prstGeom prst="rect">
            <a:avLst/>
          </a:prstGeom>
        </p:spPr>
      </p:pic>
      <p:pic>
        <p:nvPicPr>
          <p:cNvPr id="12" name="Picture 11" descr="Free High Resolution graphics and clip 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604" y="3102880"/>
            <a:ext cx="1708792" cy="2549339"/>
          </a:xfrm>
          <a:prstGeom prst="rect">
            <a:avLst/>
          </a:prstGeom>
        </p:spPr>
      </p:pic>
      <p:pic>
        <p:nvPicPr>
          <p:cNvPr id="13" name="Picture 12" descr="Free High Resolution graphics and clip 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8332" y="3157668"/>
            <a:ext cx="1708792" cy="2549339"/>
          </a:xfrm>
          <a:prstGeom prst="rect">
            <a:avLst/>
          </a:prstGeom>
        </p:spPr>
      </p:pic>
    </p:spTree>
    <p:extLst>
      <p:ext uri="{BB962C8B-B14F-4D97-AF65-F5344CB8AC3E}">
        <p14:creationId xmlns:p14="http://schemas.microsoft.com/office/powerpoint/2010/main" val="1492573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a:t>
            </a:r>
          </a:p>
        </p:txBody>
      </p:sp>
      <p:sp>
        <p:nvSpPr>
          <p:cNvPr id="3" name="Slide Number Placeholder 2"/>
          <p:cNvSpPr>
            <a:spLocks noGrp="1"/>
          </p:cNvSpPr>
          <p:nvPr>
            <p:ph type="sldNum" sz="quarter" idx="10"/>
          </p:nvPr>
        </p:nvSpPr>
        <p:spPr/>
        <p:txBody>
          <a:bodyPr/>
          <a:lstStyle/>
          <a:p>
            <a:fld id="{B2897048-00E0-47FB-B07B-F36BBE8AF579}" type="slidenum">
              <a:rPr lang="en-US" smtClean="0">
                <a:solidFill>
                  <a:prstClr val="black"/>
                </a:solidFill>
              </a:rPr>
              <a:pPr/>
              <a:t>42</a:t>
            </a:fld>
            <a:endParaRPr lang="en-US" dirty="0">
              <a:solidFill>
                <a:prstClr val="black"/>
              </a:solidFill>
            </a:endParaRPr>
          </a:p>
        </p:txBody>
      </p:sp>
      <p:sp>
        <p:nvSpPr>
          <p:cNvPr id="5" name="Content Placeholder 1"/>
          <p:cNvSpPr txBox="1">
            <a:spLocks/>
          </p:cNvSpPr>
          <p:nvPr/>
        </p:nvSpPr>
        <p:spPr>
          <a:xfrm>
            <a:off x="381001" y="1853343"/>
            <a:ext cx="57150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prstClr val="black">
                    <a:lumMod val="75000"/>
                    <a:lumOff val="25000"/>
                  </a:prstClr>
                </a:solidFill>
              </a:rPr>
              <a:t>Who are they? What is their role?</a:t>
            </a:r>
          </a:p>
          <a:p>
            <a:r>
              <a:rPr lang="en-US" dirty="0">
                <a:solidFill>
                  <a:prstClr val="black">
                    <a:lumMod val="75000"/>
                    <a:lumOff val="25000"/>
                  </a:prstClr>
                </a:solidFill>
              </a:rPr>
              <a:t>What is their most pressing concern that your data can answer?</a:t>
            </a:r>
          </a:p>
          <a:p>
            <a:r>
              <a:rPr lang="en-US" dirty="0">
                <a:solidFill>
                  <a:prstClr val="black">
                    <a:lumMod val="75000"/>
                    <a:lumOff val="25000"/>
                  </a:prstClr>
                </a:solidFill>
              </a:rPr>
              <a:t>Why does this issue matter to them?</a:t>
            </a:r>
          </a:p>
          <a:p>
            <a:r>
              <a:rPr lang="en-US" dirty="0">
                <a:solidFill>
                  <a:prstClr val="black">
                    <a:lumMod val="75000"/>
                    <a:lumOff val="25000"/>
                  </a:prstClr>
                </a:solidFill>
              </a:rPr>
              <a:t>Do they have a particular point of view?</a:t>
            </a:r>
          </a:p>
        </p:txBody>
      </p:sp>
      <p:sp>
        <p:nvSpPr>
          <p:cNvPr id="7" name="Cloud Callout 6" descr="thought bubble with symbol for audience and symbol for note taking in it. "/>
          <p:cNvSpPr/>
          <p:nvPr/>
        </p:nvSpPr>
        <p:spPr>
          <a:xfrm>
            <a:off x="5694355" y="496983"/>
            <a:ext cx="2438399" cy="1487424"/>
          </a:xfrm>
          <a:prstGeom prst="cloudCallout">
            <a:avLst>
              <a:gd name="adj1" fmla="val 12050"/>
              <a:gd name="adj2" fmla="val 1056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8" name="Picture 7" descr="Original file ‎ (SVG file, nominally 200 × 200 pixels, file size: 5 ..."/>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91619" y="2757075"/>
            <a:ext cx="2362200" cy="2362200"/>
          </a:xfrm>
          <a:prstGeom prst="rect">
            <a:avLst/>
          </a:prstGeom>
        </p:spPr>
      </p:pic>
      <p:pic>
        <p:nvPicPr>
          <p:cNvPr id="12" name="Picture 11" descr="Perspectiva de género en la educación para eliminar las diferencias ..."/>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26481" y="873570"/>
            <a:ext cx="846189" cy="514350"/>
          </a:xfrm>
          <a:prstGeom prst="rect">
            <a:avLst/>
          </a:prstGeom>
        </p:spPr>
      </p:pic>
      <p:pic>
        <p:nvPicPr>
          <p:cNvPr id="13" name="Picture 12" descr="フリーイラスト素材] クリップアート, 文房具 ..."/>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13398" y="990600"/>
            <a:ext cx="582796" cy="649383"/>
          </a:xfrm>
          <a:prstGeom prst="rect">
            <a:avLst/>
          </a:prstGeom>
        </p:spPr>
      </p:pic>
    </p:spTree>
    <p:extLst>
      <p:ext uri="{BB962C8B-B14F-4D97-AF65-F5344CB8AC3E}">
        <p14:creationId xmlns:p14="http://schemas.microsoft.com/office/powerpoint/2010/main" val="36541929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ymbol of arrow hitting bullseye"/>
          <p:cNvPicPr>
            <a:picLocks noChangeAspect="1"/>
          </p:cNvPicPr>
          <p:nvPr/>
        </p:nvPicPr>
        <p:blipFill>
          <a:blip r:embed="rId3"/>
          <a:stretch>
            <a:fillRect/>
          </a:stretch>
        </p:blipFill>
        <p:spPr>
          <a:xfrm>
            <a:off x="5212080" y="3147060"/>
            <a:ext cx="3505200" cy="2491740"/>
          </a:xfrm>
          <a:prstGeom prst="rect">
            <a:avLst/>
          </a:prstGeom>
        </p:spPr>
      </p:pic>
      <p:sp>
        <p:nvSpPr>
          <p:cNvPr id="2" name="Title 1"/>
          <p:cNvSpPr>
            <a:spLocks noGrp="1"/>
          </p:cNvSpPr>
          <p:nvPr>
            <p:ph type="title"/>
          </p:nvPr>
        </p:nvSpPr>
        <p:spPr/>
        <p:txBody>
          <a:bodyPr/>
          <a:lstStyle/>
          <a:p>
            <a:r>
              <a:rPr lang="en-US" dirty="0"/>
              <a:t>Purpose</a:t>
            </a:r>
          </a:p>
        </p:txBody>
      </p:sp>
      <p:sp>
        <p:nvSpPr>
          <p:cNvPr id="3" name="Slide Number Placeholder 2"/>
          <p:cNvSpPr>
            <a:spLocks noGrp="1"/>
          </p:cNvSpPr>
          <p:nvPr>
            <p:ph type="sldNum" sz="quarter" idx="10"/>
          </p:nvPr>
        </p:nvSpPr>
        <p:spPr/>
        <p:txBody>
          <a:bodyPr/>
          <a:lstStyle/>
          <a:p>
            <a:fld id="{B2897048-00E0-47FB-B07B-F36BBE8AF579}" type="slidenum">
              <a:rPr lang="en-US" smtClean="0">
                <a:solidFill>
                  <a:prstClr val="black"/>
                </a:solidFill>
              </a:rPr>
              <a:pPr/>
              <a:t>43</a:t>
            </a:fld>
            <a:endParaRPr lang="en-US" dirty="0">
              <a:solidFill>
                <a:prstClr val="black"/>
              </a:solidFill>
            </a:endParaRPr>
          </a:p>
        </p:txBody>
      </p:sp>
      <p:sp>
        <p:nvSpPr>
          <p:cNvPr id="4" name="Content Placeholder 1"/>
          <p:cNvSpPr txBox="1">
            <a:spLocks/>
          </p:cNvSpPr>
          <p:nvPr/>
        </p:nvSpPr>
        <p:spPr>
          <a:xfrm>
            <a:off x="457200" y="1600200"/>
            <a:ext cx="50292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prstClr val="black">
                    <a:lumMod val="75000"/>
                    <a:lumOff val="25000"/>
                  </a:prstClr>
                </a:solidFill>
              </a:rPr>
              <a:t>Why are you sharing the information?</a:t>
            </a:r>
          </a:p>
          <a:p>
            <a:r>
              <a:rPr lang="en-US" dirty="0">
                <a:solidFill>
                  <a:prstClr val="black">
                    <a:lumMod val="75000"/>
                    <a:lumOff val="25000"/>
                  </a:prstClr>
                </a:solidFill>
              </a:rPr>
              <a:t>Why is this information important to the audience?</a:t>
            </a:r>
          </a:p>
          <a:p>
            <a:r>
              <a:rPr lang="en-US" dirty="0">
                <a:solidFill>
                  <a:prstClr val="black">
                    <a:lumMod val="75000"/>
                    <a:lumOff val="25000"/>
                  </a:prstClr>
                </a:solidFill>
              </a:rPr>
              <a:t>Why do you want this information to be important to them?</a:t>
            </a:r>
          </a:p>
          <a:p>
            <a:pPr marL="0" indent="0">
              <a:buFont typeface="Arial" pitchFamily="34" charset="0"/>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2409365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a:t>
            </a:r>
          </a:p>
        </p:txBody>
      </p:sp>
      <p:sp>
        <p:nvSpPr>
          <p:cNvPr id="3" name="Slide Number Placeholder 2"/>
          <p:cNvSpPr>
            <a:spLocks noGrp="1"/>
          </p:cNvSpPr>
          <p:nvPr>
            <p:ph type="sldNum" sz="quarter" idx="10"/>
          </p:nvPr>
        </p:nvSpPr>
        <p:spPr/>
        <p:txBody>
          <a:bodyPr/>
          <a:lstStyle/>
          <a:p>
            <a:fld id="{B2897048-00E0-47FB-B07B-F36BBE8AF579}" type="slidenum">
              <a:rPr lang="en-US" smtClean="0">
                <a:solidFill>
                  <a:prstClr val="black"/>
                </a:solidFill>
              </a:rPr>
              <a:pPr/>
              <a:t>44</a:t>
            </a:fld>
            <a:endParaRPr lang="en-US" dirty="0">
              <a:solidFill>
                <a:prstClr val="black"/>
              </a:solidFill>
            </a:endParaRPr>
          </a:p>
        </p:txBody>
      </p:sp>
      <p:sp>
        <p:nvSpPr>
          <p:cNvPr id="4" name="Content Placeholder 1"/>
          <p:cNvSpPr txBox="1">
            <a:spLocks/>
          </p:cNvSpPr>
          <p:nvPr/>
        </p:nvSpPr>
        <p:spPr>
          <a:xfrm>
            <a:off x="457200" y="1600200"/>
            <a:ext cx="4800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prstClr val="black">
                    <a:lumMod val="75000"/>
                    <a:lumOff val="25000"/>
                  </a:prstClr>
                </a:solidFill>
              </a:rPr>
              <a:t>What is your point?</a:t>
            </a:r>
          </a:p>
          <a:p>
            <a:r>
              <a:rPr lang="en-US" dirty="0">
                <a:solidFill>
                  <a:prstClr val="black">
                    <a:lumMod val="75000"/>
                    <a:lumOff val="25000"/>
                  </a:prstClr>
                </a:solidFill>
              </a:rPr>
              <a:t>What is the audience’s key takeaway, decision-point, or action?</a:t>
            </a:r>
          </a:p>
          <a:p>
            <a:endParaRPr lang="en-US" dirty="0">
              <a:solidFill>
                <a:prstClr val="black">
                  <a:lumMod val="75000"/>
                  <a:lumOff val="25000"/>
                </a:prstClr>
              </a:solidFill>
            </a:endParaRPr>
          </a:p>
        </p:txBody>
      </p:sp>
      <p:pic>
        <p:nvPicPr>
          <p:cNvPr id="6" name="Picture 5" descr="Idea light bulb"/>
          <p:cNvPicPr>
            <a:picLocks noChangeAspect="1"/>
          </p:cNvPicPr>
          <p:nvPr/>
        </p:nvPicPr>
        <p:blipFill>
          <a:blip r:embed="rId3"/>
          <a:stretch>
            <a:fillRect/>
          </a:stretch>
        </p:blipFill>
        <p:spPr>
          <a:xfrm>
            <a:off x="7010400" y="1417638"/>
            <a:ext cx="1371600" cy="1420237"/>
          </a:xfrm>
          <a:prstGeom prst="rect">
            <a:avLst/>
          </a:prstGeom>
        </p:spPr>
      </p:pic>
      <p:pic>
        <p:nvPicPr>
          <p:cNvPr id="7" name="Picture 6" descr="Original file ‎ (SVG file, nominally 200 × 200 pixels, file size: 5 ..."/>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15100" y="2799775"/>
            <a:ext cx="2362200" cy="2362200"/>
          </a:xfrm>
          <a:prstGeom prst="rect">
            <a:avLst/>
          </a:prstGeom>
        </p:spPr>
      </p:pic>
    </p:spTree>
    <p:extLst>
      <p:ext uri="{BB962C8B-B14F-4D97-AF65-F5344CB8AC3E}">
        <p14:creationId xmlns:p14="http://schemas.microsoft.com/office/powerpoint/2010/main" val="8754829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400" dirty="0"/>
              <a:t>All states annually report data on the outcomes children 0-5 achieve in Early Intervention and Early Childhood Special Education. </a:t>
            </a:r>
          </a:p>
          <a:p>
            <a:r>
              <a:rPr lang="en-US" sz="2400" dirty="0"/>
              <a:t>Data are reported on three functional outcomes</a:t>
            </a:r>
          </a:p>
          <a:p>
            <a:pPr marL="914400" lvl="1" indent="-457200">
              <a:buFont typeface="+mj-lt"/>
              <a:buAutoNum type="alphaUcPeriod"/>
            </a:pPr>
            <a:r>
              <a:rPr lang="en-US" sz="2000" dirty="0"/>
              <a:t>Positive social emotional skills</a:t>
            </a:r>
          </a:p>
          <a:p>
            <a:pPr marL="914400" lvl="1" indent="-457200">
              <a:buFont typeface="+mj-lt"/>
              <a:buAutoNum type="alphaUcPeriod"/>
            </a:pPr>
            <a:r>
              <a:rPr lang="en-US" sz="2000" dirty="0"/>
              <a:t>Acquisition and use of knowledge and skills</a:t>
            </a:r>
          </a:p>
          <a:p>
            <a:pPr marL="914400" lvl="1" indent="-457200">
              <a:buFont typeface="+mj-lt"/>
              <a:buAutoNum type="alphaUcPeriod"/>
            </a:pPr>
            <a:r>
              <a:rPr lang="en-US" sz="2000" dirty="0"/>
              <a:t>Taking actions to meet needs</a:t>
            </a:r>
          </a:p>
          <a:p>
            <a:r>
              <a:rPr lang="en-US" sz="2400" dirty="0"/>
              <a:t>Outcomes are measured using two summary statements</a:t>
            </a:r>
          </a:p>
          <a:p>
            <a:pPr marL="914400" lvl="1" indent="-457200">
              <a:buFont typeface="+mj-lt"/>
              <a:buAutoNum type="arabicPeriod"/>
            </a:pPr>
            <a:r>
              <a:rPr lang="en-US" sz="2000" dirty="0"/>
              <a:t>Percent of children who make greater than expected growth between entry and exit from the program</a:t>
            </a:r>
          </a:p>
          <a:p>
            <a:pPr marL="914400" lvl="1" indent="-457200">
              <a:buFont typeface="+mj-lt"/>
              <a:buAutoNum type="arabicPeriod"/>
            </a:pPr>
            <a:r>
              <a:rPr lang="en-US" sz="2000" dirty="0"/>
              <a:t>Percent of children who exit functioning at age expectations</a:t>
            </a:r>
          </a:p>
        </p:txBody>
      </p:sp>
      <p:sp>
        <p:nvSpPr>
          <p:cNvPr id="2" name="Title 1"/>
          <p:cNvSpPr>
            <a:spLocks noGrp="1"/>
          </p:cNvSpPr>
          <p:nvPr>
            <p:ph type="title"/>
          </p:nvPr>
        </p:nvSpPr>
        <p:spPr/>
        <p:txBody>
          <a:bodyPr>
            <a:normAutofit fontScale="90000"/>
          </a:bodyPr>
          <a:lstStyle/>
          <a:p>
            <a:r>
              <a:rPr lang="en-US" dirty="0"/>
              <a:t>Let’s Look at a Child Outcomes Example</a:t>
            </a:r>
          </a:p>
        </p:txBody>
      </p:sp>
      <p:sp>
        <p:nvSpPr>
          <p:cNvPr id="3" name="Slide Number Placeholder 2"/>
          <p:cNvSpPr>
            <a:spLocks noGrp="1"/>
          </p:cNvSpPr>
          <p:nvPr>
            <p:ph type="sldNum" sz="quarter" idx="10"/>
          </p:nvPr>
        </p:nvSpPr>
        <p:spPr/>
        <p:txBody>
          <a:bodyPr/>
          <a:lstStyle/>
          <a:p>
            <a:fld id="{B2897048-00E0-47FB-B07B-F36BBE8AF579}"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173327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Outcomes Data</a:t>
            </a:r>
          </a:p>
        </p:txBody>
      </p:sp>
      <p:sp>
        <p:nvSpPr>
          <p:cNvPr id="3" name="Slide Number Placeholder 2"/>
          <p:cNvSpPr>
            <a:spLocks noGrp="1"/>
          </p:cNvSpPr>
          <p:nvPr>
            <p:ph type="sldNum" sz="quarter" idx="10"/>
          </p:nvPr>
        </p:nvSpPr>
        <p:spPr/>
        <p:txBody>
          <a:bodyPr/>
          <a:lstStyle/>
          <a:p>
            <a:fld id="{B2897048-00E0-47FB-B07B-F36BBE8AF579}" type="slidenum">
              <a:rPr lang="en-US" smtClean="0"/>
              <a:pPr/>
              <a:t>46</a:t>
            </a:fld>
            <a:endParaRPr lang="en-US" dirty="0"/>
          </a:p>
        </p:txBody>
      </p:sp>
      <p:graphicFrame>
        <p:nvGraphicFramePr>
          <p:cNvPr id="6" name="Table 5" descr="The following slide shows a table with child otucome data from one particular state. The table shows data for years 2013, 2013, and 2014 about social skills, aquisition and use, and meeting needs for Part C and Part B 619. There is a copious amount of data in this one table and may makeit challenging for someone to interpret. " title="Child outcomes data"/>
          <p:cNvGraphicFramePr>
            <a:graphicFrameLocks noGrp="1"/>
          </p:cNvGraphicFramePr>
          <p:nvPr>
            <p:extLst/>
          </p:nvPr>
        </p:nvGraphicFramePr>
        <p:xfrm>
          <a:off x="-13252" y="1417638"/>
          <a:ext cx="9157253" cy="4217738"/>
        </p:xfrm>
        <a:graphic>
          <a:graphicData uri="http://schemas.openxmlformats.org/drawingml/2006/table">
            <a:tbl>
              <a:tblPr firstRow="1">
                <a:tableStyleId>{5C22544A-7EE6-4342-B048-85BDC9FD1C3A}</a:tableStyleId>
              </a:tblPr>
              <a:tblGrid>
                <a:gridCol w="1215753">
                  <a:extLst>
                    <a:ext uri="{9D8B030D-6E8A-4147-A177-3AD203B41FA5}">
                      <a16:colId xmlns:a16="http://schemas.microsoft.com/office/drawing/2014/main" xmlns="" val="3220850482"/>
                    </a:ext>
                  </a:extLst>
                </a:gridCol>
                <a:gridCol w="1325314">
                  <a:extLst>
                    <a:ext uri="{9D8B030D-6E8A-4147-A177-3AD203B41FA5}">
                      <a16:colId xmlns:a16="http://schemas.microsoft.com/office/drawing/2014/main" xmlns="" val="3931439830"/>
                    </a:ext>
                  </a:extLst>
                </a:gridCol>
                <a:gridCol w="1387555">
                  <a:extLst>
                    <a:ext uri="{9D8B030D-6E8A-4147-A177-3AD203B41FA5}">
                      <a16:colId xmlns:a16="http://schemas.microsoft.com/office/drawing/2014/main" xmlns="" val="476902294"/>
                    </a:ext>
                  </a:extLst>
                </a:gridCol>
                <a:gridCol w="1331928">
                  <a:extLst>
                    <a:ext uri="{9D8B030D-6E8A-4147-A177-3AD203B41FA5}">
                      <a16:colId xmlns:a16="http://schemas.microsoft.com/office/drawing/2014/main" xmlns="" val="1492410433"/>
                    </a:ext>
                  </a:extLst>
                </a:gridCol>
                <a:gridCol w="1324879">
                  <a:extLst>
                    <a:ext uri="{9D8B030D-6E8A-4147-A177-3AD203B41FA5}">
                      <a16:colId xmlns:a16="http://schemas.microsoft.com/office/drawing/2014/main" xmlns="" val="1021768449"/>
                    </a:ext>
                  </a:extLst>
                </a:gridCol>
                <a:gridCol w="1276423">
                  <a:extLst>
                    <a:ext uri="{9D8B030D-6E8A-4147-A177-3AD203B41FA5}">
                      <a16:colId xmlns:a16="http://schemas.microsoft.com/office/drawing/2014/main" xmlns="" val="18125165"/>
                    </a:ext>
                  </a:extLst>
                </a:gridCol>
                <a:gridCol w="1295401">
                  <a:extLst>
                    <a:ext uri="{9D8B030D-6E8A-4147-A177-3AD203B41FA5}">
                      <a16:colId xmlns:a16="http://schemas.microsoft.com/office/drawing/2014/main" xmlns="" val="1869265403"/>
                    </a:ext>
                  </a:extLst>
                </a:gridCol>
              </a:tblGrid>
              <a:tr h="344074">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800" u="none" strike="noStrike" dirty="0">
                          <a:effectLst/>
                        </a:rPr>
                        <a:t>A. Social Skills</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800" u="none" strike="noStrike" dirty="0">
                          <a:effectLst/>
                        </a:rPr>
                        <a:t>B. Acquisition and Use</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800" u="none" strike="noStrike" dirty="0">
                          <a:effectLst/>
                        </a:rPr>
                        <a:t>C. Meet Needs</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xmlns="" val="1561620722"/>
                  </a:ext>
                </a:extLst>
              </a:tr>
              <a:tr h="559783">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a:t>
                      </a: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a:t>
                      </a: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a:t>
                      </a:r>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a:t>
                      </a: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a:t>
                      </a:r>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01519740"/>
                  </a:ext>
                </a:extLst>
              </a:tr>
              <a:tr h="368209">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gridSpan="6">
                  <a:txBody>
                    <a:bodyPr/>
                    <a:lstStyle/>
                    <a:p>
                      <a:pPr algn="ctr" fontAlgn="b"/>
                      <a:r>
                        <a:rPr lang="en-US" sz="1800" b="1" u="none" strike="noStrike" dirty="0">
                          <a:effectLst/>
                        </a:rPr>
                        <a:t>2012</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37146074"/>
                  </a:ext>
                </a:extLst>
              </a:tr>
              <a:tr h="368209">
                <a:tc>
                  <a:txBody>
                    <a:bodyPr/>
                    <a:lstStyle/>
                    <a:p>
                      <a:pPr algn="ctr" fontAlgn="b"/>
                      <a:r>
                        <a:rPr lang="en-US" sz="1800" u="none" strike="noStrike">
                          <a:effectLst/>
                        </a:rPr>
                        <a:t> Part C</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71.9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53.3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78.3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60.5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27540659"/>
                  </a:ext>
                </a:extLst>
              </a:tr>
              <a:tr h="368209">
                <a:tc>
                  <a:txBody>
                    <a:bodyPr/>
                    <a:lstStyle/>
                    <a:p>
                      <a:pPr algn="ctr" fontAlgn="b"/>
                      <a:r>
                        <a:rPr lang="en-US" sz="1800" u="none" strike="noStrike">
                          <a:effectLst/>
                        </a:rPr>
                        <a:t>Part B 619</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82.3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39.1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81.3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37.6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81.3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53.6</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26111317"/>
                  </a:ext>
                </a:extLst>
              </a:tr>
              <a:tr h="368209">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gridSpan="6">
                  <a:txBody>
                    <a:bodyPr/>
                    <a:lstStyle/>
                    <a:p>
                      <a:pPr algn="ctr" fontAlgn="b"/>
                      <a:r>
                        <a:rPr lang="en-US" sz="1800" b="1" u="none" strike="noStrike" dirty="0">
                          <a:effectLst/>
                        </a:rPr>
                        <a:t>2013</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42121790"/>
                  </a:ext>
                </a:extLst>
              </a:tr>
              <a:tr h="368209">
                <a:tc>
                  <a:txBody>
                    <a:bodyPr/>
                    <a:lstStyle/>
                    <a:p>
                      <a:pPr algn="ctr" fontAlgn="b"/>
                      <a:r>
                        <a:rPr lang="en-US" sz="1800" u="none" strike="noStrike">
                          <a:effectLst/>
                        </a:rPr>
                        <a:t> Part C</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73.13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62.59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78.8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53.79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78.94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61.12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55403623"/>
                  </a:ext>
                </a:extLst>
              </a:tr>
              <a:tr h="368209">
                <a:tc>
                  <a:txBody>
                    <a:bodyPr/>
                    <a:lstStyle/>
                    <a:p>
                      <a:pPr algn="ctr" fontAlgn="b"/>
                      <a:r>
                        <a:rPr lang="en-US" sz="1800" u="none" strike="noStrike">
                          <a:effectLst/>
                        </a:rPr>
                        <a:t>Part B 619</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82.34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35.08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82.52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34.24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81.81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52.05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58875959"/>
                  </a:ext>
                </a:extLst>
              </a:tr>
              <a:tr h="368209">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gridSpan="6">
                  <a:txBody>
                    <a:bodyPr/>
                    <a:lstStyle/>
                    <a:p>
                      <a:pPr algn="ctr" fontAlgn="b"/>
                      <a:r>
                        <a:rPr lang="en-US" sz="1800" b="1" u="none" strike="noStrike" dirty="0">
                          <a:effectLst/>
                        </a:rPr>
                        <a:t>2014</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37815657"/>
                  </a:ext>
                </a:extLst>
              </a:tr>
              <a:tr h="368209">
                <a:tc>
                  <a:txBody>
                    <a:bodyPr/>
                    <a:lstStyle/>
                    <a:p>
                      <a:pPr algn="ctr" fontAlgn="b"/>
                      <a:r>
                        <a:rPr lang="en-US" sz="1800" u="none" strike="noStrike">
                          <a:effectLst/>
                        </a:rPr>
                        <a:t> Part C</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70.74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58.75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76.88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51.92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77.14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57.42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93558158"/>
                  </a:ext>
                </a:extLst>
              </a:tr>
              <a:tr h="368209">
                <a:tc>
                  <a:txBody>
                    <a:bodyPr/>
                    <a:lstStyle/>
                    <a:p>
                      <a:pPr algn="ctr" fontAlgn="b"/>
                      <a:r>
                        <a:rPr lang="en-US" sz="1800" u="none" strike="noStrike">
                          <a:effectLst/>
                        </a:rPr>
                        <a:t>Part B 619</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84.8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36.71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83.17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35.05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84.07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54.46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47505658"/>
                  </a:ext>
                </a:extLst>
              </a:tr>
            </a:tbl>
          </a:graphicData>
        </a:graphic>
      </p:graphicFrame>
    </p:spTree>
    <p:extLst>
      <p:ext uri="{BB962C8B-B14F-4D97-AF65-F5344CB8AC3E}">
        <p14:creationId xmlns:p14="http://schemas.microsoft.com/office/powerpoint/2010/main" val="1759922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Outcomes Data</a:t>
            </a:r>
          </a:p>
        </p:txBody>
      </p:sp>
      <p:sp>
        <p:nvSpPr>
          <p:cNvPr id="3" name="Slide Number Placeholder 2"/>
          <p:cNvSpPr>
            <a:spLocks noGrp="1"/>
          </p:cNvSpPr>
          <p:nvPr>
            <p:ph type="sldNum" sz="quarter" idx="10"/>
          </p:nvPr>
        </p:nvSpPr>
        <p:spPr/>
        <p:txBody>
          <a:bodyPr/>
          <a:lstStyle/>
          <a:p>
            <a:fld id="{B2897048-00E0-47FB-B07B-F36BBE8AF579}" type="slidenum">
              <a:rPr lang="en-US" smtClean="0"/>
              <a:pPr/>
              <a:t>47</a:t>
            </a:fld>
            <a:endParaRPr lang="en-US" dirty="0"/>
          </a:p>
        </p:txBody>
      </p:sp>
      <p:graphicFrame>
        <p:nvGraphicFramePr>
          <p:cNvPr id="7" name="Table 6" descr="The following slide shows a table with child otucome data from one particular state. The table shows data for years 2013, 2013, and 2014 about social skills, aquisition and use, and meeting needs for Part C and Part B 619. There is a copious amount of data in this one table and may makeit challenging for someone to interpret. "/>
          <p:cNvGraphicFramePr>
            <a:graphicFrameLocks noGrp="1"/>
          </p:cNvGraphicFramePr>
          <p:nvPr>
            <p:extLst>
              <p:ext uri="{D42A27DB-BD31-4B8C-83A1-F6EECF244321}">
                <p14:modId xmlns:p14="http://schemas.microsoft.com/office/powerpoint/2010/main" val="1048294225"/>
              </p:ext>
            </p:extLst>
          </p:nvPr>
        </p:nvGraphicFramePr>
        <p:xfrm>
          <a:off x="-19879" y="1586750"/>
          <a:ext cx="9157253" cy="4217738"/>
        </p:xfrm>
        <a:graphic>
          <a:graphicData uri="http://schemas.openxmlformats.org/drawingml/2006/table">
            <a:tbl>
              <a:tblPr firstRow="1">
                <a:tableStyleId>{5C22544A-7EE6-4342-B048-85BDC9FD1C3A}</a:tableStyleId>
              </a:tblPr>
              <a:tblGrid>
                <a:gridCol w="1215753">
                  <a:extLst>
                    <a:ext uri="{9D8B030D-6E8A-4147-A177-3AD203B41FA5}">
                      <a16:colId xmlns:a16="http://schemas.microsoft.com/office/drawing/2014/main" xmlns="" val="3220850482"/>
                    </a:ext>
                  </a:extLst>
                </a:gridCol>
                <a:gridCol w="1325314">
                  <a:extLst>
                    <a:ext uri="{9D8B030D-6E8A-4147-A177-3AD203B41FA5}">
                      <a16:colId xmlns:a16="http://schemas.microsoft.com/office/drawing/2014/main" xmlns="" val="3931439830"/>
                    </a:ext>
                  </a:extLst>
                </a:gridCol>
                <a:gridCol w="1387555">
                  <a:extLst>
                    <a:ext uri="{9D8B030D-6E8A-4147-A177-3AD203B41FA5}">
                      <a16:colId xmlns:a16="http://schemas.microsoft.com/office/drawing/2014/main" xmlns="" val="476902294"/>
                    </a:ext>
                  </a:extLst>
                </a:gridCol>
                <a:gridCol w="1331928">
                  <a:extLst>
                    <a:ext uri="{9D8B030D-6E8A-4147-A177-3AD203B41FA5}">
                      <a16:colId xmlns:a16="http://schemas.microsoft.com/office/drawing/2014/main" xmlns="" val="1492410433"/>
                    </a:ext>
                  </a:extLst>
                </a:gridCol>
                <a:gridCol w="1324879">
                  <a:extLst>
                    <a:ext uri="{9D8B030D-6E8A-4147-A177-3AD203B41FA5}">
                      <a16:colId xmlns:a16="http://schemas.microsoft.com/office/drawing/2014/main" xmlns="" val="1021768449"/>
                    </a:ext>
                  </a:extLst>
                </a:gridCol>
                <a:gridCol w="1276423">
                  <a:extLst>
                    <a:ext uri="{9D8B030D-6E8A-4147-A177-3AD203B41FA5}">
                      <a16:colId xmlns:a16="http://schemas.microsoft.com/office/drawing/2014/main" xmlns="" val="18125165"/>
                    </a:ext>
                  </a:extLst>
                </a:gridCol>
                <a:gridCol w="1295401">
                  <a:extLst>
                    <a:ext uri="{9D8B030D-6E8A-4147-A177-3AD203B41FA5}">
                      <a16:colId xmlns:a16="http://schemas.microsoft.com/office/drawing/2014/main" xmlns="" val="1869265403"/>
                    </a:ext>
                  </a:extLst>
                </a:gridCol>
              </a:tblGrid>
              <a:tr h="344074">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800" u="none" strike="noStrike" dirty="0">
                          <a:effectLst/>
                        </a:rPr>
                        <a:t>A. Social Skills</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800" u="none" strike="noStrike" dirty="0">
                          <a:effectLst/>
                        </a:rPr>
                        <a:t>B. Acquisition and Use</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800" u="none" strike="noStrike" dirty="0">
                          <a:effectLst/>
                        </a:rPr>
                        <a:t>C. Meet Needs</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xmlns="" val="1561620722"/>
                  </a:ext>
                </a:extLst>
              </a:tr>
              <a:tr h="559783">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a:t>
                      </a: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a:t>
                      </a: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a:t>
                      </a:r>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a:t>
                      </a:r>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Social</a:t>
                      </a:r>
                      <a:r>
                        <a:rPr lang="en-US" sz="1800" u="none" strike="noStrike" baseline="0" dirty="0">
                          <a:effectLst/>
                        </a:rPr>
                        <a:t> Skills </a:t>
                      </a:r>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01519740"/>
                  </a:ext>
                </a:extLst>
              </a:tr>
              <a:tr h="368209">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gridSpan="6">
                  <a:txBody>
                    <a:bodyPr/>
                    <a:lstStyle/>
                    <a:p>
                      <a:pPr algn="ctr" fontAlgn="b"/>
                      <a:r>
                        <a:rPr lang="en-US" sz="1800" b="1" u="none" strike="noStrike" dirty="0">
                          <a:effectLst/>
                        </a:rPr>
                        <a:t>2012</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37146074"/>
                  </a:ext>
                </a:extLst>
              </a:tr>
              <a:tr h="368209">
                <a:tc>
                  <a:txBody>
                    <a:bodyPr/>
                    <a:lstStyle/>
                    <a:p>
                      <a:pPr algn="ctr" fontAlgn="b"/>
                      <a:r>
                        <a:rPr lang="en-US" sz="1800" u="none" strike="noStrike">
                          <a:effectLst/>
                        </a:rPr>
                        <a:t> Part C</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71.9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53.3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78.3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60.5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27540659"/>
                  </a:ext>
                </a:extLst>
              </a:tr>
              <a:tr h="368209">
                <a:tc>
                  <a:txBody>
                    <a:bodyPr/>
                    <a:lstStyle/>
                    <a:p>
                      <a:pPr algn="ctr" fontAlgn="b"/>
                      <a:r>
                        <a:rPr lang="en-US" sz="1800" u="none" strike="noStrike">
                          <a:effectLst/>
                        </a:rPr>
                        <a:t>Part B 619</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82.3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39.1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81.3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37.6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81.3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53.6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26111317"/>
                  </a:ext>
                </a:extLst>
              </a:tr>
              <a:tr h="368209">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gridSpan="6">
                  <a:txBody>
                    <a:bodyPr/>
                    <a:lstStyle/>
                    <a:p>
                      <a:pPr algn="ctr" fontAlgn="b"/>
                      <a:r>
                        <a:rPr lang="en-US" sz="1800" b="1" u="none" strike="noStrike" dirty="0">
                          <a:effectLst/>
                        </a:rPr>
                        <a:t>2013</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42121790"/>
                  </a:ext>
                </a:extLst>
              </a:tr>
              <a:tr h="368209">
                <a:tc>
                  <a:txBody>
                    <a:bodyPr/>
                    <a:lstStyle/>
                    <a:p>
                      <a:pPr algn="ctr" fontAlgn="b"/>
                      <a:r>
                        <a:rPr lang="en-US" sz="1800" u="none" strike="noStrike">
                          <a:effectLst/>
                        </a:rPr>
                        <a:t> Part C</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73.13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62.59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78.8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53.79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78.94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61.12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55403623"/>
                  </a:ext>
                </a:extLst>
              </a:tr>
              <a:tr h="368209">
                <a:tc>
                  <a:txBody>
                    <a:bodyPr/>
                    <a:lstStyle/>
                    <a:p>
                      <a:pPr algn="ctr" fontAlgn="b"/>
                      <a:r>
                        <a:rPr lang="en-US" sz="1800" u="none" strike="noStrike">
                          <a:effectLst/>
                        </a:rPr>
                        <a:t>Part B 619</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82.34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35.08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82.52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34.24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81.81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52.05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58875959"/>
                  </a:ext>
                </a:extLst>
              </a:tr>
              <a:tr h="368209">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b"/>
                </a:tc>
                <a:tc gridSpan="6">
                  <a:txBody>
                    <a:bodyPr/>
                    <a:lstStyle/>
                    <a:p>
                      <a:pPr algn="ctr" fontAlgn="b"/>
                      <a:r>
                        <a:rPr lang="en-US" sz="1800" b="1" u="none" strike="noStrike" dirty="0">
                          <a:effectLst/>
                        </a:rPr>
                        <a:t>2014</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37815657"/>
                  </a:ext>
                </a:extLst>
              </a:tr>
              <a:tr h="368209">
                <a:tc>
                  <a:txBody>
                    <a:bodyPr/>
                    <a:lstStyle/>
                    <a:p>
                      <a:pPr algn="ctr" fontAlgn="b"/>
                      <a:r>
                        <a:rPr lang="en-US" sz="1800" u="none" strike="noStrike">
                          <a:effectLst/>
                        </a:rPr>
                        <a:t> Part C</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70.74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58.75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76.88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51.92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77.14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57.42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93558158"/>
                  </a:ext>
                </a:extLst>
              </a:tr>
              <a:tr h="368209">
                <a:tc>
                  <a:txBody>
                    <a:bodyPr/>
                    <a:lstStyle/>
                    <a:p>
                      <a:pPr algn="ctr" fontAlgn="b"/>
                      <a:r>
                        <a:rPr lang="en-US" sz="1800" u="none" strike="noStrike">
                          <a:effectLst/>
                        </a:rPr>
                        <a:t>Part B 619</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84.8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36.71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83.17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35.05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84.07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54.46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47505658"/>
                  </a:ext>
                </a:extLst>
              </a:tr>
            </a:tbl>
          </a:graphicData>
        </a:graphic>
      </p:graphicFrame>
      <p:pic>
        <p:nvPicPr>
          <p:cNvPr id="8" name="Picture 7" descr="The picture says, &quot;Caution&quot; and is place over the child outcomes data tab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34872">
            <a:off x="2458752" y="1967502"/>
            <a:ext cx="4572000" cy="3108960"/>
          </a:xfrm>
          <a:prstGeom prst="rect">
            <a:avLst/>
          </a:prstGeom>
        </p:spPr>
      </p:pic>
    </p:spTree>
    <p:extLst>
      <p:ext uri="{BB962C8B-B14F-4D97-AF65-F5344CB8AC3E}">
        <p14:creationId xmlns:p14="http://schemas.microsoft.com/office/powerpoint/2010/main" val="42779224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686615-55A4-45D6-A421-216F9801E5AC}"/>
              </a:ext>
            </a:extLst>
          </p:cNvPr>
          <p:cNvSpPr>
            <a:spLocks noGrp="1"/>
          </p:cNvSpPr>
          <p:nvPr>
            <p:ph type="title"/>
          </p:nvPr>
        </p:nvSpPr>
        <p:spPr>
          <a:ln>
            <a:solidFill>
              <a:schemeClr val="bg1"/>
            </a:solidFill>
          </a:ln>
        </p:spPr>
        <p:txBody>
          <a:bodyPr>
            <a:normAutofit fontScale="90000"/>
          </a:bodyPr>
          <a:lstStyle/>
          <a:p>
            <a:r>
              <a:rPr lang="en-US" dirty="0">
                <a:solidFill>
                  <a:schemeClr val="bg1"/>
                </a:solidFill>
              </a:rPr>
              <a:t>Example of when charting is not an effective tool </a:t>
            </a:r>
          </a:p>
        </p:txBody>
      </p:sp>
      <p:sp>
        <p:nvSpPr>
          <p:cNvPr id="3" name="Slide Number Placeholder 2"/>
          <p:cNvSpPr>
            <a:spLocks noGrp="1"/>
          </p:cNvSpPr>
          <p:nvPr>
            <p:ph type="sldNum" sz="quarter" idx="10"/>
          </p:nvPr>
        </p:nvSpPr>
        <p:spPr/>
        <p:txBody>
          <a:bodyPr/>
          <a:lstStyle/>
          <a:p>
            <a:fld id="{B2897048-00E0-47FB-B07B-F36BBE8AF579}" type="slidenum">
              <a:rPr lang="en-US" smtClean="0"/>
              <a:pPr/>
              <a:t>48</a:t>
            </a:fld>
            <a:endParaRPr lang="en-US" dirty="0"/>
          </a:p>
        </p:txBody>
      </p:sp>
      <p:graphicFrame>
        <p:nvGraphicFramePr>
          <p:cNvPr id="5" name="Chart 4" descr="The same set of data shown in the child outcomes data table in the slide prior is now portrayed in chart form. The chart has many overlapping lines that are hard to make out and is very difficult to interpret." title="Child outcomes data chart"/>
          <p:cNvGraphicFramePr>
            <a:graphicFrameLocks/>
          </p:cNvGraphicFramePr>
          <p:nvPr>
            <p:extLst/>
          </p:nvPr>
        </p:nvGraphicFramePr>
        <p:xfrm>
          <a:off x="275303" y="280118"/>
          <a:ext cx="83820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76868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8" y="70102"/>
            <a:ext cx="8229600" cy="1143000"/>
          </a:xfrm>
        </p:spPr>
        <p:txBody>
          <a:bodyPr>
            <a:normAutofit fontScale="90000"/>
          </a:bodyPr>
          <a:lstStyle/>
          <a:p>
            <a:r>
              <a:rPr lang="en-US" dirty="0"/>
              <a:t>Part C Positive Social Emotional Outcomes, SS1 &amp; SS2</a:t>
            </a:r>
          </a:p>
        </p:txBody>
      </p:sp>
      <p:sp>
        <p:nvSpPr>
          <p:cNvPr id="3" name="Slide Number Placeholder 2"/>
          <p:cNvSpPr>
            <a:spLocks noGrp="1"/>
          </p:cNvSpPr>
          <p:nvPr>
            <p:ph type="sldNum" sz="quarter" idx="10"/>
          </p:nvPr>
        </p:nvSpPr>
        <p:spPr/>
        <p:txBody>
          <a:bodyPr/>
          <a:lstStyle/>
          <a:p>
            <a:fld id="{B2897048-00E0-47FB-B07B-F36BBE8AF579}" type="slidenum">
              <a:rPr lang="en-US" smtClean="0"/>
              <a:pPr/>
              <a:t>49</a:t>
            </a:fld>
            <a:endParaRPr lang="en-US" dirty="0"/>
          </a:p>
        </p:txBody>
      </p:sp>
      <p:graphicFrame>
        <p:nvGraphicFramePr>
          <p:cNvPr id="4" name="Chart 3" descr="The following is a bar chart that shows ther percent of children for years 2012, 2013 and 2014 who substantially increased their rate of growth. In 2012, the percentage was 72%, in 2013, 73%, and un 2014, 71%. Thus, we can glean that from 2013 to 2014, the percentage of children who substantially increased their rate of growth decreased by two percentage points. "/>
          <p:cNvGraphicFramePr>
            <a:graphicFrameLocks/>
          </p:cNvGraphicFramePr>
          <p:nvPr>
            <p:extLst/>
          </p:nvPr>
        </p:nvGraphicFramePr>
        <p:xfrm>
          <a:off x="647700" y="1213102"/>
          <a:ext cx="3886200" cy="51145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The following is a bar chart showing the percentage of children who are functioning within age expectaiton for years 2012, 2013, and 2014. In 2012, the percentage was 62%, in 2013, it was 63% and in 2014, it was 59%. Thus, we can glean the percent of children who are functioning within age expectation decreased by 4 percentae points from 2013 to 2014. "/>
          <p:cNvGraphicFramePr>
            <a:graphicFrameLocks/>
          </p:cNvGraphicFramePr>
          <p:nvPr>
            <p:extLst/>
          </p:nvPr>
        </p:nvGraphicFramePr>
        <p:xfrm>
          <a:off x="4648200" y="1213102"/>
          <a:ext cx="3776472" cy="50352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9551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6465" y="210470"/>
            <a:ext cx="4325324" cy="514999"/>
          </a:xfrm>
        </p:spPr>
        <p:txBody>
          <a:bodyPr>
            <a:noAutofit/>
          </a:bodyPr>
          <a:lstStyle/>
          <a:p>
            <a:r>
              <a:rPr lang="en-US" dirty="0" smtClean="0"/>
              <a:t>Product Overview</a:t>
            </a:r>
            <a:endParaRPr lang="en-US" dirty="0"/>
          </a:p>
        </p:txBody>
      </p:sp>
      <p:sp>
        <p:nvSpPr>
          <p:cNvPr id="6" name="Content Placeholder 5"/>
          <p:cNvSpPr>
            <a:spLocks noGrp="1"/>
          </p:cNvSpPr>
          <p:nvPr>
            <p:ph sz="half" idx="1"/>
          </p:nvPr>
        </p:nvSpPr>
        <p:spPr>
          <a:xfrm>
            <a:off x="323851" y="950058"/>
            <a:ext cx="4613910" cy="4424048"/>
          </a:xfrm>
        </p:spPr>
        <p:txBody>
          <a:bodyPr>
            <a:normAutofit lnSpcReduction="10000"/>
          </a:bodyPr>
          <a:lstStyle/>
          <a:p>
            <a:pPr marL="290513" indent="-290513">
              <a:buFont typeface="+mj-lt"/>
              <a:buAutoNum type="arabicPeriod"/>
            </a:pPr>
            <a:r>
              <a:rPr lang="en-US" sz="1900" dirty="0" smtClean="0"/>
              <a:t>Understanding </a:t>
            </a:r>
            <a:r>
              <a:rPr lang="en-US" sz="1900" dirty="0"/>
              <a:t>evaluation data and their function in communicating project </a:t>
            </a:r>
            <a:r>
              <a:rPr lang="en-US" sz="1900" dirty="0" smtClean="0"/>
              <a:t>success</a:t>
            </a:r>
          </a:p>
          <a:p>
            <a:pPr marL="290513" indent="-290513">
              <a:buFont typeface="+mj-lt"/>
              <a:buAutoNum type="arabicPeriod"/>
            </a:pPr>
            <a:r>
              <a:rPr lang="en-US" sz="1900" dirty="0" smtClean="0"/>
              <a:t>Developing </a:t>
            </a:r>
            <a:r>
              <a:rPr lang="en-US" sz="1900" dirty="0"/>
              <a:t>an effective communication </a:t>
            </a:r>
            <a:r>
              <a:rPr lang="en-US" sz="1900" dirty="0" smtClean="0"/>
              <a:t>plan</a:t>
            </a:r>
          </a:p>
          <a:p>
            <a:pPr marL="290513" indent="-290513">
              <a:buFont typeface="+mj-lt"/>
              <a:buAutoNum type="arabicPeriod"/>
            </a:pPr>
            <a:r>
              <a:rPr lang="en-US" sz="1900" dirty="0" smtClean="0"/>
              <a:t>Communicating </a:t>
            </a:r>
            <a:r>
              <a:rPr lang="en-US" sz="1900" dirty="0"/>
              <a:t>about evaluation data with current project managers and </a:t>
            </a:r>
            <a:r>
              <a:rPr lang="en-US" sz="1900" dirty="0" smtClean="0"/>
              <a:t>staff</a:t>
            </a:r>
          </a:p>
          <a:p>
            <a:pPr marL="290513" indent="-290513">
              <a:buFont typeface="+mj-lt"/>
              <a:buAutoNum type="arabicPeriod"/>
            </a:pPr>
            <a:r>
              <a:rPr lang="en-US" sz="1900" dirty="0" smtClean="0"/>
              <a:t>Communicating </a:t>
            </a:r>
            <a:r>
              <a:rPr lang="en-US" sz="1900" dirty="0"/>
              <a:t>with project funders and </a:t>
            </a:r>
            <a:r>
              <a:rPr lang="en-US" sz="1900" dirty="0" smtClean="0"/>
              <a:t>benefactors</a:t>
            </a:r>
          </a:p>
          <a:p>
            <a:pPr marL="290513" indent="-290513">
              <a:buFont typeface="+mj-lt"/>
              <a:buAutoNum type="arabicPeriod"/>
            </a:pPr>
            <a:r>
              <a:rPr lang="en-US" sz="1900" dirty="0" smtClean="0"/>
              <a:t>Communicating </a:t>
            </a:r>
            <a:r>
              <a:rPr lang="en-US" sz="1900" dirty="0"/>
              <a:t>with current and potential project participants and potential </a:t>
            </a:r>
            <a:r>
              <a:rPr lang="en-US" sz="1900" dirty="0" smtClean="0"/>
              <a:t>replicators</a:t>
            </a:r>
          </a:p>
          <a:p>
            <a:pPr marL="290513" indent="-290513">
              <a:buFont typeface="+mj-lt"/>
              <a:buAutoNum type="arabicPeriod"/>
            </a:pPr>
            <a:r>
              <a:rPr lang="en-US" sz="1900" dirty="0" smtClean="0"/>
              <a:t>Communication </a:t>
            </a:r>
            <a:r>
              <a:rPr lang="en-US" sz="1900" dirty="0"/>
              <a:t>challenges, ethics, and tools</a:t>
            </a:r>
          </a:p>
          <a:p>
            <a:endParaRPr lang="en-US" sz="1800" dirty="0"/>
          </a:p>
          <a:p>
            <a:endParaRPr lang="en-US" sz="1600" dirty="0" smtClean="0"/>
          </a:p>
        </p:txBody>
      </p:sp>
      <p:sp>
        <p:nvSpPr>
          <p:cNvPr id="4" name="Slide Number Placeholder 3"/>
          <p:cNvSpPr>
            <a:spLocks noGrp="1"/>
          </p:cNvSpPr>
          <p:nvPr>
            <p:ph type="sldNum" sz="quarter" idx="12"/>
          </p:nvPr>
        </p:nvSpPr>
        <p:spPr/>
        <p:txBody>
          <a:bodyPr/>
          <a:lstStyle/>
          <a:p>
            <a:fld id="{556330C3-93D9-864C-869D-FF738A48005C}" type="slidenum">
              <a:rPr lang="en-US" smtClean="0"/>
              <a:t>5</a:t>
            </a:fld>
            <a:endParaRPr lang="en-US"/>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247" y="274638"/>
            <a:ext cx="3621776" cy="5789278"/>
          </a:xfrm>
          <a:prstGeom prst="rect">
            <a:avLst/>
          </a:prstGeom>
        </p:spPr>
      </p:pic>
    </p:spTree>
    <p:extLst>
      <p:ext uri="{BB962C8B-B14F-4D97-AF65-F5344CB8AC3E}">
        <p14:creationId xmlns:p14="http://schemas.microsoft.com/office/powerpoint/2010/main" val="3529194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2A08877-2837-42C4-8323-124E00CB18CD}"/>
              </a:ext>
            </a:extLst>
          </p:cNvPr>
          <p:cNvSpPr>
            <a:spLocks noGrp="1"/>
          </p:cNvSpPr>
          <p:nvPr>
            <p:ph type="title"/>
          </p:nvPr>
        </p:nvSpPr>
        <p:spPr>
          <a:xfrm>
            <a:off x="304800" y="152400"/>
            <a:ext cx="8229600" cy="1143000"/>
          </a:xfrm>
        </p:spPr>
        <p:txBody>
          <a:bodyPr>
            <a:normAutofit fontScale="90000"/>
          </a:bodyPr>
          <a:lstStyle/>
          <a:p>
            <a:r>
              <a:rPr lang="en-US" dirty="0">
                <a:solidFill>
                  <a:schemeClr val="bg1"/>
                </a:solidFill>
              </a:rPr>
              <a:t>An Example of A Simple, yet Effective Presentation of Data </a:t>
            </a:r>
          </a:p>
        </p:txBody>
      </p:sp>
      <p:sp>
        <p:nvSpPr>
          <p:cNvPr id="2" name="Slide Number Placeholder 1"/>
          <p:cNvSpPr>
            <a:spLocks noGrp="1"/>
          </p:cNvSpPr>
          <p:nvPr>
            <p:ph type="sldNum" sz="quarter" idx="10"/>
          </p:nvPr>
        </p:nvSpPr>
        <p:spPr/>
        <p:txBody>
          <a:bodyPr/>
          <a:lstStyle/>
          <a:p>
            <a:fld id="{B2897048-00E0-47FB-B07B-F36BBE8AF579}" type="slidenum">
              <a:rPr lang="en-US" smtClean="0"/>
              <a:pPr/>
              <a:t>50</a:t>
            </a:fld>
            <a:endParaRPr lang="en-US" dirty="0"/>
          </a:p>
        </p:txBody>
      </p:sp>
      <p:pic>
        <p:nvPicPr>
          <p:cNvPr id="3" name="Picture 2" descr="This image shows a simple, yet effective presentation of data. The presentation has the title, &quot;State Child outcomes Summary, 2014.&quot; Underneath the time, is a subtitle &quot;Positive social-emotional skills.&quot; The image includes two facts about positive social-emotional skills. The first fact is &quot;85% of children who entered the program below age expectations substantially increased their rate of growth by the time they exited the program.&quot; The second fact is &quot;37% of children were functioning within age expectations by the time they exited the program.&quot; The percentages, 85% and 37%, are bolded green and larger than the text of the facts so that it stands out. To the left of the text, there is an image of three people putting their hands in as to represent teamwork. "/>
          <p:cNvPicPr>
            <a:picLocks noChangeAspect="1"/>
          </p:cNvPicPr>
          <p:nvPr/>
        </p:nvPicPr>
        <p:blipFill>
          <a:blip r:embed="rId3"/>
          <a:stretch>
            <a:fillRect/>
          </a:stretch>
        </p:blipFill>
        <p:spPr>
          <a:xfrm>
            <a:off x="292100" y="533400"/>
            <a:ext cx="8500696" cy="4953000"/>
          </a:xfrm>
          <a:prstGeom prst="rect">
            <a:avLst/>
          </a:prstGeom>
        </p:spPr>
      </p:pic>
    </p:spTree>
    <p:extLst>
      <p:ext uri="{BB962C8B-B14F-4D97-AF65-F5344CB8AC3E}">
        <p14:creationId xmlns:p14="http://schemas.microsoft.com/office/powerpoint/2010/main" val="34081785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3F9CCAA-7BAF-4794-9C48-516DD87A8779}"/>
              </a:ext>
            </a:extLst>
          </p:cNvPr>
          <p:cNvSpPr>
            <a:spLocks noGrp="1"/>
          </p:cNvSpPr>
          <p:nvPr>
            <p:ph type="title"/>
          </p:nvPr>
        </p:nvSpPr>
        <p:spPr/>
        <p:txBody>
          <a:bodyPr>
            <a:normAutofit fontScale="90000"/>
          </a:bodyPr>
          <a:lstStyle/>
          <a:p>
            <a:r>
              <a:rPr lang="en-US" dirty="0">
                <a:solidFill>
                  <a:schemeClr val="bg1"/>
                </a:solidFill>
              </a:rPr>
              <a:t>An Example of a Chart Made Using Tableau</a:t>
            </a:r>
          </a:p>
        </p:txBody>
      </p:sp>
      <p:sp>
        <p:nvSpPr>
          <p:cNvPr id="2" name="Slide Number Placeholder 1"/>
          <p:cNvSpPr>
            <a:spLocks noGrp="1"/>
          </p:cNvSpPr>
          <p:nvPr>
            <p:ph type="sldNum" sz="quarter" idx="10"/>
          </p:nvPr>
        </p:nvSpPr>
        <p:spPr/>
        <p:txBody>
          <a:bodyPr/>
          <a:lstStyle/>
          <a:p>
            <a:fld id="{B2897048-00E0-47FB-B07B-F36BBE8AF579}" type="slidenum">
              <a:rPr lang="en-US" smtClean="0"/>
              <a:pPr/>
              <a:t>51</a:t>
            </a:fld>
            <a:endParaRPr lang="en-US" dirty="0"/>
          </a:p>
        </p:txBody>
      </p:sp>
      <p:pic>
        <p:nvPicPr>
          <p:cNvPr id="5" name="Picture 4" descr="This is an image of a chart that was created by a tool called tablueau which helps make complex data sets easier to understand. The chart represents many points of data and has several colors. "/>
          <p:cNvPicPr>
            <a:picLocks noChangeAspect="1"/>
          </p:cNvPicPr>
          <p:nvPr/>
        </p:nvPicPr>
        <p:blipFill>
          <a:blip r:embed="rId3"/>
          <a:stretch>
            <a:fillRect/>
          </a:stretch>
        </p:blipFill>
        <p:spPr>
          <a:xfrm>
            <a:off x="220453" y="323969"/>
            <a:ext cx="8499598" cy="5077849"/>
          </a:xfrm>
          <a:prstGeom prst="rect">
            <a:avLst/>
          </a:prstGeom>
        </p:spPr>
      </p:pic>
      <p:sp>
        <p:nvSpPr>
          <p:cNvPr id="3" name="Rectangle 2"/>
          <p:cNvSpPr/>
          <p:nvPr/>
        </p:nvSpPr>
        <p:spPr>
          <a:xfrm>
            <a:off x="225552" y="5680067"/>
            <a:ext cx="8915400" cy="369332"/>
          </a:xfrm>
          <a:prstGeom prst="rect">
            <a:avLst/>
          </a:prstGeom>
        </p:spPr>
        <p:txBody>
          <a:bodyPr wrap="square">
            <a:spAutoFit/>
          </a:bodyPr>
          <a:lstStyle/>
          <a:p>
            <a:r>
              <a:rPr lang="en-US" dirty="0">
                <a:hlinkClick r:id="rId4"/>
              </a:rPr>
              <a:t>https://public.tableau.com/profile/kerry.belodoff#!/vizhome/Test2_448/Dashboard2</a:t>
            </a:r>
            <a:endParaRPr lang="en-US" dirty="0"/>
          </a:p>
        </p:txBody>
      </p:sp>
    </p:spTree>
    <p:extLst>
      <p:ext uri="{BB962C8B-B14F-4D97-AF65-F5344CB8AC3E}">
        <p14:creationId xmlns:p14="http://schemas.microsoft.com/office/powerpoint/2010/main" val="23414057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with icons for: Maps, Interactive Displays, Dashboards, Infographics, animation, color, charts, presentations, and data tables. "/>
          <p:cNvPicPr>
            <a:picLocks noGrp="1" noChangeAspect="1"/>
          </p:cNvPicPr>
          <p:nvPr>
            <p:ph idx="1"/>
          </p:nvPr>
        </p:nvPicPr>
        <p:blipFill rotWithShape="1">
          <a:blip r:embed="rId3"/>
          <a:srcRect t="7752" r="4629"/>
          <a:stretch/>
        </p:blipFill>
        <p:spPr>
          <a:xfrm>
            <a:off x="152400" y="1705145"/>
            <a:ext cx="8610600" cy="3200400"/>
          </a:xfrm>
          <a:prstGeom prst="rect">
            <a:avLst/>
          </a:prstGeom>
        </p:spPr>
      </p:pic>
      <p:sp>
        <p:nvSpPr>
          <p:cNvPr id="3" name="Title 2"/>
          <p:cNvSpPr>
            <a:spLocks noGrp="1"/>
          </p:cNvSpPr>
          <p:nvPr>
            <p:ph type="title"/>
          </p:nvPr>
        </p:nvSpPr>
        <p:spPr/>
        <p:txBody>
          <a:bodyPr/>
          <a:lstStyle/>
          <a:p>
            <a:r>
              <a:rPr lang="en-US" dirty="0"/>
              <a:t>DaSy-NCSI Data Visualization Toolkit</a:t>
            </a:r>
          </a:p>
        </p:txBody>
      </p:sp>
      <p:sp>
        <p:nvSpPr>
          <p:cNvPr id="6" name="Slide Number Placeholder 3"/>
          <p:cNvSpPr>
            <a:spLocks noGrp="1"/>
          </p:cNvSpPr>
          <p:nvPr>
            <p:ph type="sldNum" sz="quarter" idx="10"/>
          </p:nvPr>
        </p:nvSpPr>
        <p:spPr>
          <a:xfrm>
            <a:off x="3276600" y="6324600"/>
            <a:ext cx="2133600" cy="365125"/>
          </a:xfrm>
        </p:spPr>
        <p:txBody>
          <a:bodyPr/>
          <a:lstStyle/>
          <a:p>
            <a:fld id="{B2897048-00E0-47FB-B07B-F36BBE8AF579}" type="slidenum">
              <a:rPr lang="en-US" smtClean="0">
                <a:solidFill>
                  <a:prstClr val="black"/>
                </a:solidFill>
              </a:rPr>
              <a:pPr/>
              <a:t>52</a:t>
            </a:fld>
            <a:endParaRPr lang="en-US" dirty="0">
              <a:solidFill>
                <a:prstClr val="black"/>
              </a:solidFill>
            </a:endParaRPr>
          </a:p>
        </p:txBody>
      </p:sp>
      <p:sp>
        <p:nvSpPr>
          <p:cNvPr id="2" name="Rectangle 1"/>
          <p:cNvSpPr/>
          <p:nvPr/>
        </p:nvSpPr>
        <p:spPr>
          <a:xfrm>
            <a:off x="1447800" y="5269597"/>
            <a:ext cx="6477000" cy="738664"/>
          </a:xfrm>
          <a:prstGeom prst="rect">
            <a:avLst/>
          </a:prstGeom>
        </p:spPr>
        <p:txBody>
          <a:bodyPr wrap="square">
            <a:spAutoFit/>
          </a:bodyPr>
          <a:lstStyle/>
          <a:p>
            <a:pPr defTabSz="914400"/>
            <a:r>
              <a:rPr lang="en-US" sz="2400" dirty="0">
                <a:solidFill>
                  <a:prstClr val="black"/>
                </a:solidFill>
                <a:hlinkClick r:id="rId4"/>
              </a:rPr>
              <a:t>http://dasycenter.org/data-visualization-toolkit/</a:t>
            </a:r>
            <a:endParaRPr lang="en-US" sz="2400" dirty="0">
              <a:solidFill>
                <a:prstClr val="black"/>
              </a:solidFill>
            </a:endParaRPr>
          </a:p>
          <a:p>
            <a:pPr defTabSz="914400"/>
            <a:endParaRPr lang="en-US" dirty="0">
              <a:solidFill>
                <a:prstClr val="black"/>
              </a:solidFill>
            </a:endParaRPr>
          </a:p>
        </p:txBody>
      </p:sp>
    </p:spTree>
    <p:extLst>
      <p:ext uri="{BB962C8B-B14F-4D97-AF65-F5344CB8AC3E}">
        <p14:creationId xmlns:p14="http://schemas.microsoft.com/office/powerpoint/2010/main" val="28390800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1"/>
            <a:ext cx="8229600" cy="1676399"/>
          </a:xfrm>
        </p:spPr>
        <p:txBody>
          <a:bodyPr/>
          <a:lstStyle/>
          <a:p>
            <a:pPr marL="0" indent="0">
              <a:buNone/>
            </a:pPr>
            <a:r>
              <a:rPr lang="en-US" sz="1800" dirty="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a:t>
            </a:r>
            <a:r>
              <a:rPr lang="en-US" sz="1800" dirty="0" err="1"/>
              <a:t>Miceli</a:t>
            </a:r>
            <a:r>
              <a:rPr lang="en-US" sz="1800" dirty="0"/>
              <a:t> and </a:t>
            </a:r>
            <a:r>
              <a:rPr lang="en-US" sz="1800" dirty="0" err="1"/>
              <a:t>Richelle</a:t>
            </a:r>
            <a:r>
              <a:rPr lang="en-US" sz="1800" dirty="0"/>
              <a:t> Davis.</a:t>
            </a:r>
          </a:p>
        </p:txBody>
      </p:sp>
      <p:sp>
        <p:nvSpPr>
          <p:cNvPr id="6" name="Title 5" hidden="1"/>
          <p:cNvSpPr>
            <a:spLocks noGrp="1"/>
          </p:cNvSpPr>
          <p:nvPr>
            <p:ph type="title"/>
          </p:nvPr>
        </p:nvSpPr>
        <p:spPr/>
        <p:txBody>
          <a:bodyPr/>
          <a:lstStyle/>
          <a:p>
            <a:r>
              <a:rPr lang="en-US" dirty="0" smtClean="0"/>
              <a:t>Slide 16</a:t>
            </a:r>
            <a:endParaRPr lang="en-US" dirty="0"/>
          </a:p>
        </p:txBody>
      </p:sp>
      <p:sp>
        <p:nvSpPr>
          <p:cNvPr id="8" name="Slide Number Placeholder 7"/>
          <p:cNvSpPr>
            <a:spLocks noGrp="1"/>
          </p:cNvSpPr>
          <p:nvPr>
            <p:ph type="sldNum" sz="quarter" idx="10"/>
          </p:nvPr>
        </p:nvSpPr>
        <p:spPr/>
        <p:txBody>
          <a:bodyPr/>
          <a:lstStyle/>
          <a:p>
            <a:fld id="{B2897048-00E0-47FB-B07B-F36BBE8AF579}" type="slidenum">
              <a:rPr lang="en-US" smtClean="0">
                <a:solidFill>
                  <a:prstClr val="black"/>
                </a:solidFill>
              </a:rPr>
              <a:pPr/>
              <a:t>53</a:t>
            </a:fld>
            <a:endParaRPr lang="en-US" dirty="0">
              <a:solidFill>
                <a:prstClr val="black"/>
              </a:solidFill>
            </a:endParaRP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1220506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a:r>
            <a:br>
              <a:rPr lang="en-US" b="1" dirty="0" smtClean="0"/>
            </a:br>
            <a:r>
              <a:rPr lang="en-US" b="1" dirty="0" smtClean="0"/>
              <a:t>Communicating with Legislators</a:t>
            </a:r>
            <a:endParaRPr lang="en-US" b="1" dirty="0"/>
          </a:p>
        </p:txBody>
      </p:sp>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16683729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Slide 2</a:t>
            </a:r>
            <a:endParaRPr lang="en-US" dirty="0"/>
          </a:p>
        </p:txBody>
      </p:sp>
      <p:sp>
        <p:nvSpPr>
          <p:cNvPr id="4" name="Subtitle 2"/>
          <p:cNvSpPr>
            <a:spLocks noGrp="1"/>
          </p:cNvSpPr>
          <p:nvPr>
            <p:ph idx="1"/>
          </p:nvPr>
        </p:nvSpPr>
        <p:spPr/>
        <p:txBody>
          <a:bodyPr>
            <a:normAutofit/>
          </a:bodyPr>
          <a:lstStyle/>
          <a:p>
            <a:pPr marL="0" indent="0" algn="ctr">
              <a:buNone/>
            </a:pPr>
            <a:r>
              <a:rPr lang="en-US" sz="4000" dirty="0" smtClean="0"/>
              <a:t>Jane West Ph.D.</a:t>
            </a:r>
          </a:p>
          <a:p>
            <a:pPr marL="0" indent="0" algn="ctr">
              <a:buNone/>
            </a:pPr>
            <a:r>
              <a:rPr lang="en-US" sz="4000" dirty="0" smtClean="0"/>
              <a:t>Education Policy Consultant</a:t>
            </a:r>
          </a:p>
          <a:p>
            <a:pPr marL="0" indent="0" algn="ctr">
              <a:buNone/>
            </a:pPr>
            <a:r>
              <a:rPr lang="en-US" sz="4000" dirty="0" smtClean="0">
                <a:hlinkClick r:id="rId2"/>
              </a:rPr>
              <a:t>janewestdc@gmail.com</a:t>
            </a:r>
            <a:endParaRPr lang="en-US" sz="4000" dirty="0" smtClean="0"/>
          </a:p>
          <a:p>
            <a:pPr marL="0" indent="0" algn="ctr">
              <a:buNone/>
            </a:pPr>
            <a:r>
              <a:rPr lang="en-US" sz="4000" dirty="0" smtClean="0"/>
              <a:t>@</a:t>
            </a:r>
            <a:r>
              <a:rPr lang="en-US" sz="4000" dirty="0" err="1" smtClean="0"/>
              <a:t>janewestdc</a:t>
            </a:r>
            <a:endParaRPr lang="en-US" sz="4000" dirty="0" smtClean="0"/>
          </a:p>
          <a:p>
            <a:pPr marL="0" indent="0" algn="ctr">
              <a:buNone/>
            </a:pPr>
            <a:r>
              <a:rPr lang="en-US" sz="4000" dirty="0" smtClean="0"/>
              <a:t>October 10, 2017</a:t>
            </a:r>
            <a:endParaRPr lang="en-US" sz="4000" dirty="0"/>
          </a:p>
        </p:txBody>
      </p:sp>
      <p:sp>
        <p:nvSpPr>
          <p:cNvPr id="5" name="Slide Number Placeholder 4"/>
          <p:cNvSpPr>
            <a:spLocks noGrp="1"/>
          </p:cNvSpPr>
          <p:nvPr>
            <p:ph type="sldNum" sz="quarter" idx="12"/>
          </p:nvPr>
        </p:nvSpPr>
        <p:spPr/>
        <p:txBody>
          <a:bodyPr/>
          <a:lstStyle/>
          <a:p>
            <a:fld id="{99AA2B13-01E7-4FF5-A8D1-E6AE56D430D6}"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35040864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ulti-colored voice bubble with &quot;Make your voice heard&quot; in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0"/>
            <a:ext cx="571499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hidden="1"/>
          <p:cNvSpPr>
            <a:spLocks noGrp="1"/>
          </p:cNvSpPr>
          <p:nvPr>
            <p:ph type="title"/>
          </p:nvPr>
        </p:nvSpPr>
        <p:spPr/>
        <p:txBody>
          <a:bodyPr/>
          <a:lstStyle/>
          <a:p>
            <a:r>
              <a:rPr lang="en-US" dirty="0" smtClean="0"/>
              <a:t>Slide 3</a:t>
            </a:r>
            <a:endParaRPr lang="en-US" dirty="0"/>
          </a:p>
        </p:txBody>
      </p:sp>
      <p:sp>
        <p:nvSpPr>
          <p:cNvPr id="2" name="Slide Number Placeholder 1"/>
          <p:cNvSpPr>
            <a:spLocks noGrp="1"/>
          </p:cNvSpPr>
          <p:nvPr>
            <p:ph type="sldNum" sz="quarter" idx="12"/>
          </p:nvPr>
        </p:nvSpPr>
        <p:spPr/>
        <p:txBody>
          <a:bodyPr/>
          <a:lstStyle/>
          <a:p>
            <a:fld id="{99AA2B13-01E7-4FF5-A8D1-E6AE56D430D6}"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3780099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325563"/>
          </a:xfrm>
        </p:spPr>
        <p:txBody>
          <a:bodyPr>
            <a:normAutofit/>
          </a:bodyPr>
          <a:lstStyle/>
          <a:p>
            <a:pPr algn="ctr"/>
            <a:r>
              <a:rPr lang="en-US" sz="4000" dirty="0" smtClean="0">
                <a:latin typeface="Calibri" panose="020F0502020204030204" pitchFamily="34" charset="0"/>
              </a:rPr>
              <a:t>Your Goals in Meeting with Legislators</a:t>
            </a:r>
            <a:endParaRPr lang="en-US" sz="4000" dirty="0">
              <a:latin typeface="Calibri" panose="020F0502020204030204" pitchFamily="34" charset="0"/>
            </a:endParaRPr>
          </a:p>
        </p:txBody>
      </p:sp>
      <p:sp>
        <p:nvSpPr>
          <p:cNvPr id="3" name="Content Placeholder 2"/>
          <p:cNvSpPr>
            <a:spLocks noGrp="1"/>
          </p:cNvSpPr>
          <p:nvPr>
            <p:ph idx="1"/>
          </p:nvPr>
        </p:nvSpPr>
        <p:spPr>
          <a:xfrm>
            <a:off x="628650" y="1676400"/>
            <a:ext cx="7886700" cy="3737475"/>
          </a:xfrm>
        </p:spPr>
        <p:txBody>
          <a:bodyPr>
            <a:normAutofit lnSpcReduction="10000"/>
          </a:bodyPr>
          <a:lstStyle/>
          <a:p>
            <a:r>
              <a:rPr lang="en-US" sz="3200" dirty="0" smtClean="0"/>
              <a:t>Build a relationship so you become a “go to” resource;  this is your “first date” of what  you hope will be long term</a:t>
            </a:r>
          </a:p>
          <a:p>
            <a:r>
              <a:rPr lang="en-US" sz="3200" dirty="0" smtClean="0"/>
              <a:t>Demonstrate how what the legislator (or the body she serves in) is doing makes a difference (or could make a difference) to her constituents</a:t>
            </a:r>
          </a:p>
          <a:p>
            <a:r>
              <a:rPr lang="en-US" sz="3200" dirty="0" smtClean="0"/>
              <a:t>Provide answers to questions</a:t>
            </a:r>
          </a:p>
          <a:p>
            <a:endParaRPr lang="en-US" dirty="0"/>
          </a:p>
        </p:txBody>
      </p:sp>
      <p:sp>
        <p:nvSpPr>
          <p:cNvPr id="4" name="Slide Number Placeholder 3"/>
          <p:cNvSpPr>
            <a:spLocks noGrp="1"/>
          </p:cNvSpPr>
          <p:nvPr>
            <p:ph type="sldNum" sz="quarter" idx="12"/>
          </p:nvPr>
        </p:nvSpPr>
        <p:spPr>
          <a:xfrm>
            <a:off x="8648716" y="6263506"/>
            <a:ext cx="342884" cy="365125"/>
          </a:xfrm>
        </p:spPr>
        <p:txBody>
          <a:bodyPr/>
          <a:lstStyle/>
          <a:p>
            <a:fld id="{99AA2B13-01E7-4FF5-A8D1-E6AE56D430D6}"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2531796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Calibri" panose="020F0502020204030204" pitchFamily="34" charset="0"/>
              </a:rPr>
              <a:t>What do Legislators Want to Know?</a:t>
            </a:r>
            <a:endParaRPr lang="en-US" sz="4000" dirty="0">
              <a:latin typeface="Calibri" panose="020F0502020204030204" pitchFamily="34" charset="0"/>
            </a:endParaRPr>
          </a:p>
        </p:txBody>
      </p:sp>
      <p:sp>
        <p:nvSpPr>
          <p:cNvPr id="3" name="Content Placeholder 2"/>
          <p:cNvSpPr>
            <a:spLocks noGrp="1"/>
          </p:cNvSpPr>
          <p:nvPr>
            <p:ph sz="half" idx="1"/>
          </p:nvPr>
        </p:nvSpPr>
        <p:spPr>
          <a:xfrm>
            <a:off x="628650" y="1665487"/>
            <a:ext cx="3886200" cy="4201913"/>
          </a:xfrm>
        </p:spPr>
        <p:txBody>
          <a:bodyPr>
            <a:normAutofit/>
          </a:bodyPr>
          <a:lstStyle/>
          <a:p>
            <a:r>
              <a:rPr lang="en-US" dirty="0" smtClean="0"/>
              <a:t>Did I (or the body I serve in) have any role in supporting funds or policy for your work? </a:t>
            </a:r>
          </a:p>
          <a:p>
            <a:r>
              <a:rPr lang="en-US" dirty="0" smtClean="0"/>
              <a:t>What problem of public significance (that is or should be on my radar screen) are you addressing? </a:t>
            </a:r>
          </a:p>
          <a:p>
            <a:r>
              <a:rPr lang="en-US" dirty="0" smtClean="0"/>
              <a:t>What is the impact/outcome of your project/grant?</a:t>
            </a:r>
          </a:p>
          <a:p>
            <a:r>
              <a:rPr lang="en-US" dirty="0" smtClean="0"/>
              <a:t>What would the impact be if your project/grant was eliminated?  What would the unmet need be?</a:t>
            </a:r>
            <a:endParaRPr lang="en-US" dirty="0"/>
          </a:p>
        </p:txBody>
      </p:sp>
      <p:pic>
        <p:nvPicPr>
          <p:cNvPr id="4098" name="Picture 2" descr="Photo of Congress voting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29150" y="2209800"/>
            <a:ext cx="38862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287342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7"/>
            <a:ext cx="7886700" cy="1325563"/>
          </a:xfrm>
        </p:spPr>
        <p:txBody>
          <a:bodyPr>
            <a:normAutofit/>
          </a:bodyPr>
          <a:lstStyle/>
          <a:p>
            <a:pPr algn="ctr"/>
            <a:r>
              <a:rPr lang="en-US" sz="4400" dirty="0" smtClean="0">
                <a:latin typeface="Calibri" panose="020F0502020204030204" pitchFamily="34" charset="0"/>
              </a:rPr>
              <a:t>Know Who You are Meeting With</a:t>
            </a:r>
            <a:endParaRPr lang="en-US" sz="4400" dirty="0">
              <a:latin typeface="Calibri" panose="020F0502020204030204" pitchFamily="34" charset="0"/>
            </a:endParaRPr>
          </a:p>
        </p:txBody>
      </p:sp>
      <p:sp>
        <p:nvSpPr>
          <p:cNvPr id="3" name="Content Placeholder 2"/>
          <p:cNvSpPr>
            <a:spLocks noGrp="1"/>
          </p:cNvSpPr>
          <p:nvPr>
            <p:ph sz="half" idx="1"/>
          </p:nvPr>
        </p:nvSpPr>
        <p:spPr>
          <a:xfrm>
            <a:off x="628650" y="1513087"/>
            <a:ext cx="3886200" cy="4201913"/>
          </a:xfrm>
        </p:spPr>
        <p:txBody>
          <a:bodyPr>
            <a:noAutofit/>
          </a:bodyPr>
          <a:lstStyle/>
          <a:p>
            <a:r>
              <a:rPr lang="en-US" sz="2200" dirty="0" smtClean="0"/>
              <a:t>What is their track record on your issue/related issues?</a:t>
            </a:r>
          </a:p>
          <a:p>
            <a:r>
              <a:rPr lang="en-US" sz="2200" dirty="0" smtClean="0"/>
              <a:t>What role do they play in the body where they serve (e.g. Chair of Education Committee?) What authority do they have?</a:t>
            </a:r>
          </a:p>
          <a:p>
            <a:r>
              <a:rPr lang="en-US" sz="2200" dirty="0" smtClean="0"/>
              <a:t>What are their priorities related to your priority in meeting with them? Intersection?</a:t>
            </a:r>
          </a:p>
          <a:p>
            <a:r>
              <a:rPr lang="en-US" sz="2200" dirty="0" smtClean="0"/>
              <a:t>Check their website/twitter/</a:t>
            </a:r>
            <a:r>
              <a:rPr lang="en-US" sz="2200" dirty="0" err="1" smtClean="0"/>
              <a:t>facebook</a:t>
            </a:r>
            <a:endParaRPr lang="en-US" sz="2200" dirty="0"/>
          </a:p>
        </p:txBody>
      </p:sp>
      <p:pic>
        <p:nvPicPr>
          <p:cNvPr id="2050" name="Picture 2" descr="Photo of Politician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1524000"/>
            <a:ext cx="3124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Photo of Politicia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0238" y="3657600"/>
            <a:ext cx="258256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2985998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t>Understanding Evaluation Data and Their Function in Communicating Project Success </a:t>
            </a:r>
          </a:p>
        </p:txBody>
      </p:sp>
      <p:sp>
        <p:nvSpPr>
          <p:cNvPr id="7" name="Content Placeholder 6"/>
          <p:cNvSpPr>
            <a:spLocks noGrp="1"/>
          </p:cNvSpPr>
          <p:nvPr>
            <p:ph idx="1"/>
          </p:nvPr>
        </p:nvSpPr>
        <p:spPr>
          <a:xfrm>
            <a:off x="529389" y="1271340"/>
            <a:ext cx="8271710" cy="3565703"/>
          </a:xfrm>
        </p:spPr>
        <p:txBody>
          <a:bodyPr/>
          <a:lstStyle/>
          <a:p>
            <a:r>
              <a:rPr lang="en-US" dirty="0" smtClean="0"/>
              <a:t>Communicating about evaluation findings can…</a:t>
            </a:r>
          </a:p>
          <a:p>
            <a:pPr lvl="1"/>
            <a:r>
              <a:rPr lang="en-US" dirty="0" smtClean="0"/>
              <a:t>Ensure high-quality services are provided</a:t>
            </a:r>
          </a:p>
          <a:p>
            <a:pPr lvl="1"/>
            <a:r>
              <a:rPr lang="en-US" dirty="0" smtClean="0"/>
              <a:t>Promote demand for project services</a:t>
            </a:r>
          </a:p>
          <a:p>
            <a:pPr lvl="1"/>
            <a:r>
              <a:rPr lang="en-US" dirty="0" smtClean="0"/>
              <a:t>Ensure accountability for current project investments</a:t>
            </a:r>
          </a:p>
          <a:p>
            <a:pPr lvl="1"/>
            <a:r>
              <a:rPr lang="en-US" dirty="0" smtClean="0"/>
              <a:t>Share important information with project stakeholders and the field</a:t>
            </a:r>
          </a:p>
          <a:p>
            <a:r>
              <a:rPr lang="en-US" dirty="0"/>
              <a:t>A comprehensive evaluation is an integral part of an effective communication strategy</a:t>
            </a:r>
          </a:p>
          <a:p>
            <a:endParaRPr lang="en-US" dirty="0"/>
          </a:p>
        </p:txBody>
      </p:sp>
      <p:sp>
        <p:nvSpPr>
          <p:cNvPr id="5" name="Slide Number Placeholder 4"/>
          <p:cNvSpPr>
            <a:spLocks noGrp="1"/>
          </p:cNvSpPr>
          <p:nvPr>
            <p:ph type="sldNum" sz="quarter" idx="12"/>
          </p:nvPr>
        </p:nvSpPr>
        <p:spPr/>
        <p:txBody>
          <a:bodyPr/>
          <a:lstStyle/>
          <a:p>
            <a:fld id="{556330C3-93D9-864C-869D-FF738A48005C}" type="slidenum">
              <a:rPr lang="en-US" smtClean="0"/>
              <a:pPr/>
              <a:t>6</a:t>
            </a:fld>
            <a:endParaRPr lang="en-US" dirty="0"/>
          </a:p>
        </p:txBody>
      </p:sp>
      <p:sp>
        <p:nvSpPr>
          <p:cNvPr id="12" name="Right Arrow 11" descr="Arrow "/>
          <p:cNvSpPr/>
          <p:nvPr/>
        </p:nvSpPr>
        <p:spPr>
          <a:xfrm>
            <a:off x="2246212" y="4202973"/>
            <a:ext cx="4742427" cy="2326392"/>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3" name="Group 12" descr="Comprehensive evaluation that answers questions for key stakeholders"/>
          <p:cNvGrpSpPr/>
          <p:nvPr/>
        </p:nvGrpSpPr>
        <p:grpSpPr>
          <a:xfrm>
            <a:off x="1830555" y="4900890"/>
            <a:ext cx="1343070" cy="930556"/>
            <a:chOff x="2792" y="697917"/>
            <a:chExt cx="1343070" cy="930556"/>
          </a:xfrm>
        </p:grpSpPr>
        <p:sp>
          <p:nvSpPr>
            <p:cNvPr id="23" name="Rounded Rectangle 22"/>
            <p:cNvSpPr/>
            <p:nvPr/>
          </p:nvSpPr>
          <p:spPr>
            <a:xfrm>
              <a:off x="2792" y="697917"/>
              <a:ext cx="1343070" cy="9305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5"/>
            <p:cNvSpPr txBox="1"/>
            <p:nvPr/>
          </p:nvSpPr>
          <p:spPr>
            <a:xfrm>
              <a:off x="48218" y="743343"/>
              <a:ext cx="1252218" cy="839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Comprehensive evaluation that answers questions for key stakeholders</a:t>
              </a:r>
              <a:endParaRPr lang="en-US" sz="1100" kern="1200" dirty="0"/>
            </a:p>
          </p:txBody>
        </p:sp>
      </p:grpSp>
      <p:grpSp>
        <p:nvGrpSpPr>
          <p:cNvPr id="14" name="Group 13" descr="high Quality evaluation data"/>
          <p:cNvGrpSpPr/>
          <p:nvPr/>
        </p:nvGrpSpPr>
        <p:grpSpPr>
          <a:xfrm>
            <a:off x="3240779" y="4900890"/>
            <a:ext cx="1343070" cy="930556"/>
            <a:chOff x="1413016" y="697917"/>
            <a:chExt cx="1343070" cy="930556"/>
          </a:xfrm>
        </p:grpSpPr>
        <p:sp>
          <p:nvSpPr>
            <p:cNvPr id="21" name="Rounded Rectangle 20"/>
            <p:cNvSpPr/>
            <p:nvPr/>
          </p:nvSpPr>
          <p:spPr>
            <a:xfrm>
              <a:off x="1413016" y="697917"/>
              <a:ext cx="1343070" cy="9305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7"/>
            <p:cNvSpPr txBox="1"/>
            <p:nvPr/>
          </p:nvSpPr>
          <p:spPr>
            <a:xfrm>
              <a:off x="1458442" y="743343"/>
              <a:ext cx="1252218" cy="839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High quality evaluation data</a:t>
              </a:r>
              <a:endParaRPr lang="en-US" sz="1100" kern="1200" dirty="0"/>
            </a:p>
          </p:txBody>
        </p:sp>
      </p:grpSp>
      <p:grpSp>
        <p:nvGrpSpPr>
          <p:cNvPr id="15" name="Group 14" descr="Effective communication strategies "/>
          <p:cNvGrpSpPr/>
          <p:nvPr/>
        </p:nvGrpSpPr>
        <p:grpSpPr>
          <a:xfrm>
            <a:off x="4651003" y="4900890"/>
            <a:ext cx="1343070" cy="930556"/>
            <a:chOff x="2823240" y="697917"/>
            <a:chExt cx="1343070" cy="930556"/>
          </a:xfrm>
        </p:grpSpPr>
        <p:sp>
          <p:nvSpPr>
            <p:cNvPr id="19" name="Rounded Rectangle 18"/>
            <p:cNvSpPr/>
            <p:nvPr/>
          </p:nvSpPr>
          <p:spPr>
            <a:xfrm>
              <a:off x="2823240" y="697917"/>
              <a:ext cx="1343070" cy="9305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9"/>
            <p:cNvSpPr txBox="1"/>
            <p:nvPr/>
          </p:nvSpPr>
          <p:spPr>
            <a:xfrm>
              <a:off x="2868666" y="743343"/>
              <a:ext cx="1252218" cy="839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Effective communication strategies</a:t>
              </a:r>
              <a:endParaRPr lang="en-US" sz="1100" kern="1200" dirty="0"/>
            </a:p>
          </p:txBody>
        </p:sp>
      </p:grpSp>
      <p:grpSp>
        <p:nvGrpSpPr>
          <p:cNvPr id="16" name="Group 15" descr="Effective communication "/>
          <p:cNvGrpSpPr/>
          <p:nvPr/>
        </p:nvGrpSpPr>
        <p:grpSpPr>
          <a:xfrm>
            <a:off x="6061227" y="4900890"/>
            <a:ext cx="1343070" cy="930556"/>
            <a:chOff x="4233464" y="697917"/>
            <a:chExt cx="1343070" cy="930556"/>
          </a:xfrm>
        </p:grpSpPr>
        <p:sp>
          <p:nvSpPr>
            <p:cNvPr id="17" name="Rounded Rectangle 16"/>
            <p:cNvSpPr/>
            <p:nvPr/>
          </p:nvSpPr>
          <p:spPr>
            <a:xfrm>
              <a:off x="4233464" y="697917"/>
              <a:ext cx="1343070" cy="9305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11"/>
            <p:cNvSpPr txBox="1"/>
            <p:nvPr/>
          </p:nvSpPr>
          <p:spPr>
            <a:xfrm>
              <a:off x="4278890" y="743343"/>
              <a:ext cx="1252218" cy="839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Effective communication</a:t>
              </a:r>
              <a:endParaRPr lang="en-US" sz="1100" kern="1200" dirty="0"/>
            </a:p>
          </p:txBody>
        </p:sp>
      </p:grpSp>
      <p:sp>
        <p:nvSpPr>
          <p:cNvPr id="25" name="Oval 24" descr="Red oval"/>
          <p:cNvSpPr/>
          <p:nvPr/>
        </p:nvSpPr>
        <p:spPr>
          <a:xfrm>
            <a:off x="4495162" y="4725534"/>
            <a:ext cx="1605776" cy="1281268"/>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7338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rPr>
              <a:t>REMEMBER</a:t>
            </a:r>
            <a:endParaRPr lang="en-US" sz="4400" dirty="0">
              <a:latin typeface="Calibri" panose="020F0502020204030204" pitchFamily="34" charset="0"/>
            </a:endParaRPr>
          </a:p>
        </p:txBody>
      </p:sp>
      <p:sp>
        <p:nvSpPr>
          <p:cNvPr id="3" name="Content Placeholder 2"/>
          <p:cNvSpPr>
            <a:spLocks noGrp="1"/>
          </p:cNvSpPr>
          <p:nvPr>
            <p:ph sz="half" idx="1"/>
          </p:nvPr>
        </p:nvSpPr>
        <p:spPr>
          <a:xfrm>
            <a:off x="628650" y="1524000"/>
            <a:ext cx="3886200" cy="4201913"/>
          </a:xfrm>
        </p:spPr>
        <p:txBody>
          <a:bodyPr>
            <a:normAutofit fontScale="92500" lnSpcReduction="10000"/>
          </a:bodyPr>
          <a:lstStyle/>
          <a:p>
            <a:r>
              <a:rPr lang="en-US" sz="2200" dirty="0" smtClean="0"/>
              <a:t>You, as a constituent and citizen, are the EMPLOYER of the elected representative – local, state, federal level</a:t>
            </a:r>
          </a:p>
          <a:p>
            <a:r>
              <a:rPr lang="en-US" sz="2200" dirty="0" smtClean="0"/>
              <a:t>By voting “you hire them and you fire them”</a:t>
            </a:r>
          </a:p>
          <a:p>
            <a:r>
              <a:rPr lang="en-US" sz="2200" dirty="0" smtClean="0"/>
              <a:t>However – you are there on behalf of your project so stick to that</a:t>
            </a:r>
          </a:p>
          <a:p>
            <a:r>
              <a:rPr lang="en-US" sz="2200" dirty="0" smtClean="0"/>
              <a:t>Every legislator wants to be informed about what is going on with their constituents </a:t>
            </a:r>
          </a:p>
          <a:p>
            <a:r>
              <a:rPr lang="en-US" sz="2200" dirty="0" smtClean="0"/>
              <a:t>You do not have to agree with them.  You can disagree without being disagreeable!</a:t>
            </a:r>
          </a:p>
          <a:p>
            <a:endParaRPr lang="en-US" dirty="0"/>
          </a:p>
        </p:txBody>
      </p:sp>
      <p:pic>
        <p:nvPicPr>
          <p:cNvPr id="5122" name="Picture 2" descr="Cartoon of a crowd of people standing on one end of a wooden board that is halfway off a cliff and a politican speaking on the end that is dangling over cliff. Caption states &quot;The people don't know their true power.&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29150" y="1668118"/>
            <a:ext cx="3886200" cy="397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16389086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rPr>
              <a:t>Your Role</a:t>
            </a:r>
            <a:endParaRPr lang="en-US" sz="4400" dirty="0">
              <a:latin typeface="Calibri" panose="020F0502020204030204" pitchFamily="34" charset="0"/>
            </a:endParaRPr>
          </a:p>
        </p:txBody>
      </p:sp>
      <p:sp>
        <p:nvSpPr>
          <p:cNvPr id="3" name="Content Placeholder 2"/>
          <p:cNvSpPr>
            <a:spLocks noGrp="1"/>
          </p:cNvSpPr>
          <p:nvPr>
            <p:ph sz="half" idx="1"/>
          </p:nvPr>
        </p:nvSpPr>
        <p:spPr>
          <a:xfrm>
            <a:off x="628650" y="1513087"/>
            <a:ext cx="3886200" cy="4201913"/>
          </a:xfrm>
        </p:spPr>
        <p:txBody>
          <a:bodyPr>
            <a:noAutofit/>
          </a:bodyPr>
          <a:lstStyle/>
          <a:p>
            <a:r>
              <a:rPr lang="en-US" sz="2400" dirty="0" smtClean="0"/>
              <a:t>A constituent</a:t>
            </a:r>
          </a:p>
          <a:p>
            <a:r>
              <a:rPr lang="en-US" sz="2400" dirty="0" smtClean="0"/>
              <a:t>An expert</a:t>
            </a:r>
          </a:p>
          <a:p>
            <a:r>
              <a:rPr lang="en-US" sz="2400" dirty="0" smtClean="0"/>
              <a:t>A knowledgeable resource with information/expertise and access to important networks</a:t>
            </a:r>
          </a:p>
          <a:p>
            <a:r>
              <a:rPr lang="en-US" sz="2400" dirty="0" smtClean="0"/>
              <a:t>An educator – educate them!</a:t>
            </a:r>
          </a:p>
          <a:p>
            <a:r>
              <a:rPr lang="en-US" sz="2400" dirty="0" smtClean="0"/>
              <a:t>An advocate for students with disabilities and those who serve and support them</a:t>
            </a:r>
            <a:endParaRPr lang="en-US" sz="2400" dirty="0"/>
          </a:p>
        </p:txBody>
      </p:sp>
      <p:pic>
        <p:nvPicPr>
          <p:cNvPr id="7170" name="Picture 2" descr="Photo of people on capitol hill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29150" y="2286000"/>
            <a:ext cx="3886200" cy="270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3175079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rPr>
              <a:t>Developing “Leave Behinds”</a:t>
            </a:r>
            <a:endParaRPr lang="en-US" sz="4400" dirty="0">
              <a:latin typeface="Calibri" panose="020F0502020204030204" pitchFamily="34" charset="0"/>
            </a:endParaRPr>
          </a:p>
        </p:txBody>
      </p:sp>
      <p:sp>
        <p:nvSpPr>
          <p:cNvPr id="3" name="Content Placeholder 2"/>
          <p:cNvSpPr>
            <a:spLocks noGrp="1"/>
          </p:cNvSpPr>
          <p:nvPr>
            <p:ph idx="1"/>
          </p:nvPr>
        </p:nvSpPr>
        <p:spPr>
          <a:xfrm>
            <a:off x="628650" y="1600200"/>
            <a:ext cx="7886700" cy="3737475"/>
          </a:xfrm>
        </p:spPr>
        <p:txBody>
          <a:bodyPr>
            <a:normAutofit/>
          </a:bodyPr>
          <a:lstStyle/>
          <a:p>
            <a:r>
              <a:rPr lang="en-US" sz="3200" dirty="0" smtClean="0"/>
              <a:t>One to two pages! No more</a:t>
            </a:r>
          </a:p>
          <a:p>
            <a:r>
              <a:rPr lang="en-US" sz="3200" dirty="0" err="1" smtClean="0"/>
              <a:t>Infographs</a:t>
            </a:r>
            <a:r>
              <a:rPr lang="en-US" sz="3200" dirty="0" smtClean="0"/>
              <a:t> are great!</a:t>
            </a:r>
          </a:p>
          <a:p>
            <a:r>
              <a:rPr lang="en-US" sz="3200" dirty="0" smtClean="0"/>
              <a:t>Get to the POINT!</a:t>
            </a:r>
          </a:p>
          <a:p>
            <a:r>
              <a:rPr lang="en-US" sz="3200" dirty="0" smtClean="0"/>
              <a:t>Nothing (or VERY LITTLE) on methodology</a:t>
            </a:r>
          </a:p>
          <a:p>
            <a:r>
              <a:rPr lang="en-US" sz="3200" dirty="0" smtClean="0"/>
              <a:t>Highlight IMPACT</a:t>
            </a:r>
          </a:p>
          <a:p>
            <a:r>
              <a:rPr lang="en-US" sz="3200" dirty="0" smtClean="0"/>
              <a:t>Include your contact information</a:t>
            </a:r>
            <a:endParaRPr lang="en-US" sz="3200" dirty="0"/>
          </a:p>
        </p:txBody>
      </p:sp>
      <p:sp>
        <p:nvSpPr>
          <p:cNvPr id="4" name="Slide Number Placeholder 3"/>
          <p:cNvSpPr>
            <a:spLocks noGrp="1"/>
          </p:cNvSpPr>
          <p:nvPr>
            <p:ph type="sldNum" sz="quarter" idx="12"/>
          </p:nvPr>
        </p:nvSpPr>
        <p:spPr>
          <a:xfrm>
            <a:off x="8648716" y="6263506"/>
            <a:ext cx="342884" cy="365125"/>
          </a:xfrm>
        </p:spPr>
        <p:txBody>
          <a:bodyPr/>
          <a:lstStyle/>
          <a:p>
            <a:fld id="{99AA2B13-01E7-4FF5-A8D1-E6AE56D430D6}"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24428032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0"/>
            <a:ext cx="3352800" cy="1143000"/>
          </a:xfrm>
        </p:spPr>
        <p:txBody>
          <a:bodyPr>
            <a:noAutofit/>
          </a:bodyPr>
          <a:lstStyle/>
          <a:p>
            <a:pPr algn="ctr"/>
            <a:r>
              <a:rPr lang="en-US" sz="4000" dirty="0" smtClean="0">
                <a:latin typeface="Calibri" panose="020F0502020204030204" pitchFamily="34" charset="0"/>
              </a:rPr>
              <a:t>HECSE Template</a:t>
            </a:r>
            <a:endParaRPr lang="en-US" sz="4000" dirty="0">
              <a:latin typeface="Calibri" panose="020F0502020204030204" pitchFamily="34" charset="0"/>
            </a:endParaRPr>
          </a:p>
        </p:txBody>
      </p:sp>
      <p:pic>
        <p:nvPicPr>
          <p:cNvPr id="5" name="Content Placeholder 4" descr="Screenshot of HECSE Flyer Template "/>
          <p:cNvPicPr>
            <a:picLocks noGrp="1" noChangeAspect="1"/>
          </p:cNvPicPr>
          <p:nvPr>
            <p:ph idx="1"/>
          </p:nvPr>
        </p:nvPicPr>
        <p:blipFill rotWithShape="1">
          <a:blip r:embed="rId2"/>
          <a:srcRect t="1100"/>
          <a:stretch/>
        </p:blipFill>
        <p:spPr>
          <a:xfrm>
            <a:off x="3832077" y="0"/>
            <a:ext cx="5159524" cy="6837195"/>
          </a:xfrm>
          <a:prstGeom prst="rect">
            <a:avLst/>
          </a:prstGeom>
        </p:spPr>
      </p:pic>
    </p:spTree>
    <p:extLst>
      <p:ext uri="{BB962C8B-B14F-4D97-AF65-F5344CB8AC3E}">
        <p14:creationId xmlns:p14="http://schemas.microsoft.com/office/powerpoint/2010/main" val="39816158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nshot of kansas profile flyer for HECSE and CEC"/>
          <p:cNvPicPr>
            <a:picLocks noChangeAspect="1"/>
          </p:cNvPicPr>
          <p:nvPr/>
        </p:nvPicPr>
        <p:blipFill>
          <a:blip r:embed="rId3"/>
          <a:stretch>
            <a:fillRect/>
          </a:stretch>
        </p:blipFill>
        <p:spPr>
          <a:xfrm>
            <a:off x="1" y="-1"/>
            <a:ext cx="9144000" cy="6907403"/>
          </a:xfrm>
          <a:prstGeom prst="rect">
            <a:avLst/>
          </a:prstGeom>
        </p:spPr>
      </p:pic>
      <p:sp>
        <p:nvSpPr>
          <p:cNvPr id="5" name="Title 4" hidden="1"/>
          <p:cNvSpPr>
            <a:spLocks noGrp="1"/>
          </p:cNvSpPr>
          <p:nvPr>
            <p:ph type="title"/>
          </p:nvPr>
        </p:nvSpPr>
        <p:spPr/>
        <p:txBody>
          <a:bodyPr/>
          <a:lstStyle/>
          <a:p>
            <a:r>
              <a:rPr lang="en-US" dirty="0" smtClean="0"/>
              <a:t>Slide 11</a:t>
            </a:r>
            <a:endParaRPr lang="en-US" dirty="0"/>
          </a:p>
        </p:txBody>
      </p:sp>
      <p:sp>
        <p:nvSpPr>
          <p:cNvPr id="7" name="Slide Number Placeholder 6"/>
          <p:cNvSpPr>
            <a:spLocks noGrp="1"/>
          </p:cNvSpPr>
          <p:nvPr>
            <p:ph type="sldNum" sz="quarter" idx="12"/>
          </p:nvPr>
        </p:nvSpPr>
        <p:spPr>
          <a:xfrm>
            <a:off x="8648716" y="6263506"/>
            <a:ext cx="342884" cy="365125"/>
          </a:xfrm>
        </p:spPr>
        <p:txBody>
          <a:bodyPr/>
          <a:lstStyle/>
          <a:p>
            <a:fld id="{99AA2B13-01E7-4FF5-A8D1-E6AE56D430D6}"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27551158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CEC/HECSE Example </a:t>
            </a:r>
            <a:r>
              <a:rPr lang="en-US" dirty="0" err="1" smtClean="0"/>
              <a:t>Cont.Slide</a:t>
            </a:r>
            <a:r>
              <a:rPr lang="en-US" dirty="0" smtClean="0"/>
              <a:t> 12</a:t>
            </a:r>
            <a:endParaRPr lang="en-US" dirty="0"/>
          </a:p>
        </p:txBody>
      </p:sp>
      <p:pic>
        <p:nvPicPr>
          <p:cNvPr id="4" name="Content Placeholder 3" descr="Cont. screenshot of Kansas profile flyer with graphs and percentages related to federal funding. "/>
          <p:cNvPicPr>
            <a:picLocks noGrp="1" noChangeAspect="1"/>
          </p:cNvPicPr>
          <p:nvPr>
            <p:ph idx="1"/>
          </p:nvPr>
        </p:nvPicPr>
        <p:blipFill>
          <a:blip r:embed="rId2"/>
          <a:stretch>
            <a:fillRect/>
          </a:stretch>
        </p:blipFill>
        <p:spPr>
          <a:xfrm>
            <a:off x="76200" y="0"/>
            <a:ext cx="8915400" cy="6781800"/>
          </a:xfrm>
          <a:prstGeom prst="rect">
            <a:avLst/>
          </a:prstGeom>
        </p:spPr>
      </p:pic>
      <p:sp>
        <p:nvSpPr>
          <p:cNvPr id="3" name="Slide Number Placeholder 2"/>
          <p:cNvSpPr>
            <a:spLocks noGrp="1"/>
          </p:cNvSpPr>
          <p:nvPr>
            <p:ph type="sldNum" sz="quarter" idx="12"/>
          </p:nvPr>
        </p:nvSpPr>
        <p:spPr>
          <a:xfrm>
            <a:off x="8648716" y="6263506"/>
            <a:ext cx="342884" cy="365125"/>
          </a:xfrm>
        </p:spPr>
        <p:txBody>
          <a:bodyPr/>
          <a:lstStyle/>
          <a:p>
            <a:fld id="{99AA2B13-01E7-4FF5-A8D1-E6AE56D430D6}"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42636131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rPr>
              <a:t>A Good Meeting</a:t>
            </a:r>
            <a:endParaRPr lang="en-US" sz="4400" dirty="0">
              <a:latin typeface="Calibri" panose="020F0502020204030204" pitchFamily="34" charset="0"/>
            </a:endParaRPr>
          </a:p>
        </p:txBody>
      </p:sp>
      <p:sp>
        <p:nvSpPr>
          <p:cNvPr id="3" name="Content Placeholder 2"/>
          <p:cNvSpPr>
            <a:spLocks noGrp="1"/>
          </p:cNvSpPr>
          <p:nvPr>
            <p:ph sz="half" idx="1"/>
          </p:nvPr>
        </p:nvSpPr>
        <p:spPr>
          <a:xfrm>
            <a:off x="457200" y="1600200"/>
            <a:ext cx="4248150" cy="4201913"/>
          </a:xfrm>
        </p:spPr>
        <p:txBody>
          <a:bodyPr>
            <a:noAutofit/>
          </a:bodyPr>
          <a:lstStyle/>
          <a:p>
            <a:r>
              <a:rPr lang="en-US" dirty="0" smtClean="0"/>
              <a:t>Short</a:t>
            </a:r>
          </a:p>
          <a:p>
            <a:r>
              <a:rPr lang="en-US" dirty="0" smtClean="0"/>
              <a:t>Purpose “I am here to share with you the critical impact that funding to support employment for high school students with disabilities has made in your district.”</a:t>
            </a:r>
          </a:p>
          <a:p>
            <a:r>
              <a:rPr lang="en-US" dirty="0" smtClean="0"/>
              <a:t>Combine data and a powerful story</a:t>
            </a:r>
          </a:p>
          <a:p>
            <a:r>
              <a:rPr lang="en-US" dirty="0" smtClean="0"/>
              <a:t>Ask them about their priorities and how you might support them</a:t>
            </a:r>
          </a:p>
          <a:p>
            <a:r>
              <a:rPr lang="en-US" dirty="0" smtClean="0"/>
              <a:t>Be ready to answer “What can I do for you?” </a:t>
            </a:r>
            <a:br>
              <a:rPr lang="en-US" dirty="0" smtClean="0"/>
            </a:br>
            <a:r>
              <a:rPr lang="en-US" dirty="0" smtClean="0"/>
              <a:t>THE ASK</a:t>
            </a:r>
            <a:endParaRPr lang="en-US" dirty="0"/>
          </a:p>
        </p:txBody>
      </p:sp>
      <p:pic>
        <p:nvPicPr>
          <p:cNvPr id="6146" name="Picture 2" descr="Photo of group on capitol hill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53000" y="2286000"/>
            <a:ext cx="3886200" cy="270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35607159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rPr>
              <a:t>Follow Up</a:t>
            </a:r>
            <a:endParaRPr lang="en-US" sz="4400" dirty="0">
              <a:latin typeface="Calibri" panose="020F0502020204030204" pitchFamily="34" charset="0"/>
            </a:endParaRPr>
          </a:p>
        </p:txBody>
      </p:sp>
      <p:sp>
        <p:nvSpPr>
          <p:cNvPr id="3" name="Content Placeholder 2"/>
          <p:cNvSpPr>
            <a:spLocks noGrp="1"/>
          </p:cNvSpPr>
          <p:nvPr>
            <p:ph sz="half" idx="1"/>
          </p:nvPr>
        </p:nvSpPr>
        <p:spPr>
          <a:xfrm>
            <a:off x="628650" y="1600200"/>
            <a:ext cx="3886200" cy="4201913"/>
          </a:xfrm>
        </p:spPr>
        <p:txBody>
          <a:bodyPr>
            <a:normAutofit lnSpcReduction="10000"/>
          </a:bodyPr>
          <a:lstStyle/>
          <a:p>
            <a:r>
              <a:rPr lang="en-US" dirty="0" smtClean="0"/>
              <a:t>Always get emails, contact info for staffers, and leave your card</a:t>
            </a:r>
          </a:p>
          <a:p>
            <a:r>
              <a:rPr lang="en-US" dirty="0" smtClean="0"/>
              <a:t>Follow up with thank </a:t>
            </a:r>
            <a:r>
              <a:rPr lang="en-US" dirty="0" err="1" smtClean="0"/>
              <a:t>yous</a:t>
            </a:r>
            <a:endParaRPr lang="en-US" dirty="0" smtClean="0"/>
          </a:p>
          <a:p>
            <a:r>
              <a:rPr lang="en-US" dirty="0" smtClean="0"/>
              <a:t>Provide any information (IN SHORT FORM) they were interested in or requested</a:t>
            </a:r>
          </a:p>
          <a:p>
            <a:r>
              <a:rPr lang="en-US" dirty="0" smtClean="0"/>
              <a:t>Every couple of months check in with a short email with good news</a:t>
            </a:r>
          </a:p>
          <a:p>
            <a:r>
              <a:rPr lang="en-US" dirty="0" smtClean="0"/>
              <a:t>Invite them to teach your class or visit your program</a:t>
            </a:r>
          </a:p>
          <a:p>
            <a:r>
              <a:rPr lang="en-US" dirty="0" smtClean="0"/>
              <a:t>Attend town halls</a:t>
            </a:r>
          </a:p>
          <a:p>
            <a:r>
              <a:rPr lang="en-US" dirty="0" smtClean="0"/>
              <a:t>Go back at least every year</a:t>
            </a:r>
          </a:p>
          <a:p>
            <a:pPr marL="0" indent="0">
              <a:buNone/>
            </a:pPr>
            <a:endParaRPr lang="en-US" dirty="0"/>
          </a:p>
        </p:txBody>
      </p:sp>
      <p:pic>
        <p:nvPicPr>
          <p:cNvPr id="3075" name="Picture 3" descr="Photo of stack of newspapers with headline reading &quot;Daily News: Good News!&quo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29150" y="2057400"/>
            <a:ext cx="3886200" cy="322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val="19299902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rPr>
              <a:t>Advocates not Lobbyists</a:t>
            </a:r>
            <a:endParaRPr lang="en-US" sz="4400" dirty="0">
              <a:latin typeface="Calibri" panose="020F0502020204030204" pitchFamily="34" charset="0"/>
            </a:endParaRPr>
          </a:p>
        </p:txBody>
      </p:sp>
      <p:sp>
        <p:nvSpPr>
          <p:cNvPr id="3" name="Content Placeholder 2"/>
          <p:cNvSpPr>
            <a:spLocks noGrp="1"/>
          </p:cNvSpPr>
          <p:nvPr>
            <p:ph idx="1"/>
          </p:nvPr>
        </p:nvSpPr>
        <p:spPr>
          <a:xfrm>
            <a:off x="628650" y="1672725"/>
            <a:ext cx="7886700" cy="3737475"/>
          </a:xfrm>
        </p:spPr>
        <p:txBody>
          <a:bodyPr>
            <a:noAutofit/>
          </a:bodyPr>
          <a:lstStyle/>
          <a:p>
            <a:r>
              <a:rPr lang="en-US" sz="3000" dirty="0" smtClean="0"/>
              <a:t>An advocate informs, educates, provides information and resources</a:t>
            </a:r>
          </a:p>
          <a:p>
            <a:r>
              <a:rPr lang="en-US" sz="3000" dirty="0" smtClean="0"/>
              <a:t>A lobbyist often is paid to ask for funding or legislation etc.  </a:t>
            </a:r>
          </a:p>
          <a:p>
            <a:r>
              <a:rPr lang="en-US" sz="3000" dirty="0" smtClean="0"/>
              <a:t>Check with others to confirm your activities to ensure you are inside the guidelines; every state has different rules; public vs. private etc.</a:t>
            </a:r>
          </a:p>
          <a:p>
            <a:r>
              <a:rPr lang="en-US" sz="3000" dirty="0" smtClean="0"/>
              <a:t> Federal funds cannot be used to support lobbying </a:t>
            </a:r>
            <a:endParaRPr lang="en-US" sz="3000" dirty="0"/>
          </a:p>
        </p:txBody>
      </p:sp>
      <p:sp>
        <p:nvSpPr>
          <p:cNvPr id="4" name="Slide Number Placeholder 3"/>
          <p:cNvSpPr>
            <a:spLocks noGrp="1"/>
          </p:cNvSpPr>
          <p:nvPr>
            <p:ph type="sldNum" sz="quarter" idx="12"/>
          </p:nvPr>
        </p:nvSpPr>
        <p:spPr>
          <a:xfrm>
            <a:off x="8648716" y="6263506"/>
            <a:ext cx="342884" cy="365125"/>
          </a:xfrm>
        </p:spPr>
        <p:txBody>
          <a:bodyPr/>
          <a:lstStyle/>
          <a:p>
            <a:fld id="{99AA2B13-01E7-4FF5-A8D1-E6AE56D430D6}"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35318042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Calibri" panose="020F0502020204030204" pitchFamily="34" charset="0"/>
              </a:rPr>
              <a:t>TWITTER</a:t>
            </a:r>
            <a:endParaRPr lang="en-US" sz="4400" dirty="0">
              <a:latin typeface="Calibri" panose="020F0502020204030204" pitchFamily="34" charset="0"/>
            </a:endParaRPr>
          </a:p>
        </p:txBody>
      </p:sp>
      <p:sp>
        <p:nvSpPr>
          <p:cNvPr id="3" name="Content Placeholder 2"/>
          <p:cNvSpPr>
            <a:spLocks noGrp="1"/>
          </p:cNvSpPr>
          <p:nvPr>
            <p:ph sz="half" idx="1"/>
          </p:nvPr>
        </p:nvSpPr>
        <p:spPr>
          <a:xfrm>
            <a:off x="628650" y="1600200"/>
            <a:ext cx="3886200" cy="4201913"/>
          </a:xfrm>
        </p:spPr>
        <p:txBody>
          <a:bodyPr>
            <a:normAutofit/>
          </a:bodyPr>
          <a:lstStyle/>
          <a:p>
            <a:r>
              <a:rPr lang="en-US" sz="2600" dirty="0" smtClean="0"/>
              <a:t>Most legislators have twitter accounts; do you?</a:t>
            </a:r>
          </a:p>
          <a:p>
            <a:r>
              <a:rPr lang="en-US" sz="2600" dirty="0" smtClean="0"/>
              <a:t>Tweet about your projects regularly!  Good practice shortening your message!</a:t>
            </a:r>
          </a:p>
          <a:p>
            <a:r>
              <a:rPr lang="en-US" sz="2600" dirty="0" smtClean="0"/>
              <a:t>Follow your legislators on twitter; tag them when you are reporting results</a:t>
            </a:r>
          </a:p>
          <a:p>
            <a:r>
              <a:rPr lang="en-US" sz="2600" dirty="0" smtClean="0"/>
              <a:t>@</a:t>
            </a:r>
            <a:r>
              <a:rPr lang="en-US" sz="2600" dirty="0" err="1" smtClean="0"/>
              <a:t>janewestdc</a:t>
            </a:r>
            <a:r>
              <a:rPr lang="en-US" sz="2600" dirty="0" smtClean="0"/>
              <a:t>   See you there!</a:t>
            </a:r>
            <a:endParaRPr lang="en-US" sz="2600" dirty="0"/>
          </a:p>
        </p:txBody>
      </p:sp>
      <p:pic>
        <p:nvPicPr>
          <p:cNvPr id="1026" name="Picture 2" descr="Twitter Log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3505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val="2794296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624" y="274638"/>
            <a:ext cx="8564476" cy="965452"/>
          </a:xfrm>
        </p:spPr>
        <p:txBody>
          <a:bodyPr>
            <a:noAutofit/>
          </a:bodyPr>
          <a:lstStyle/>
          <a:p>
            <a:r>
              <a:rPr lang="en-US" dirty="0" smtClean="0"/>
              <a:t>Linking Evaluation Data to Communication Strategies</a:t>
            </a:r>
            <a:endParaRPr lang="en-US" dirty="0"/>
          </a:p>
        </p:txBody>
      </p:sp>
      <p:sp>
        <p:nvSpPr>
          <p:cNvPr id="7" name="Content Placeholder 6"/>
          <p:cNvSpPr>
            <a:spLocks noGrp="1"/>
          </p:cNvSpPr>
          <p:nvPr>
            <p:ph idx="1"/>
          </p:nvPr>
        </p:nvSpPr>
        <p:spPr>
          <a:xfrm>
            <a:off x="323850" y="1528012"/>
            <a:ext cx="8477250" cy="3565703"/>
          </a:xfrm>
        </p:spPr>
        <p:txBody>
          <a:bodyPr/>
          <a:lstStyle/>
          <a:p>
            <a:r>
              <a:rPr lang="en-US" sz="2600" dirty="0" smtClean="0"/>
              <a:t>What information from the evaluation do you want to share with your audiences and how will you communicate it?</a:t>
            </a:r>
          </a:p>
          <a:p>
            <a:r>
              <a:rPr lang="en-US" sz="2600" dirty="0" smtClean="0"/>
              <a:t>Will the evaluation data you are collecting answer the questions that your audiences will have?</a:t>
            </a:r>
          </a:p>
          <a:p>
            <a:r>
              <a:rPr lang="en-US" sz="2600" dirty="0" smtClean="0"/>
              <a:t>What are the pros and cons of providing (or not providing) a specific piece of information to an audience?</a:t>
            </a:r>
          </a:p>
          <a:p>
            <a:endParaRPr lang="en-US" sz="2600" dirty="0"/>
          </a:p>
        </p:txBody>
      </p:sp>
      <p:sp>
        <p:nvSpPr>
          <p:cNvPr id="5" name="Slide Number Placeholder 4"/>
          <p:cNvSpPr>
            <a:spLocks noGrp="1"/>
          </p:cNvSpPr>
          <p:nvPr>
            <p:ph type="sldNum" sz="quarter" idx="12"/>
          </p:nvPr>
        </p:nvSpPr>
        <p:spPr/>
        <p:txBody>
          <a:bodyPr/>
          <a:lstStyle/>
          <a:p>
            <a:fld id="{556330C3-93D9-864C-869D-FF738A48005C}" type="slidenum">
              <a:rPr lang="en-US" smtClean="0"/>
              <a:pPr/>
              <a:t>7</a:t>
            </a:fld>
            <a:endParaRPr lang="en-US" dirty="0"/>
          </a:p>
        </p:txBody>
      </p:sp>
      <p:graphicFrame>
        <p:nvGraphicFramePr>
          <p:cNvPr id="4" name="Diagram 3" descr="Circular cycle with communication plan and evaluation plan circling around to each other. "/>
          <p:cNvGraphicFramePr/>
          <p:nvPr>
            <p:extLst>
              <p:ext uri="{D42A27DB-BD31-4B8C-83A1-F6EECF244321}">
                <p14:modId xmlns:p14="http://schemas.microsoft.com/office/powerpoint/2010/main" val="3165100260"/>
              </p:ext>
            </p:extLst>
          </p:nvPr>
        </p:nvGraphicFramePr>
        <p:xfrm>
          <a:off x="2746348" y="4640338"/>
          <a:ext cx="3200400" cy="1702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4002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spcBef>
                <a:spcPts val="1200"/>
              </a:spcBef>
            </a:pPr>
            <a:r>
              <a:rPr lang="en-US" sz="4400" dirty="0" smtClean="0">
                <a:latin typeface="Calibri" panose="020F0502020204030204" pitchFamily="34" charset="0"/>
              </a:rPr>
              <a:t>That’s All Folks! </a:t>
            </a:r>
            <a:endParaRPr lang="en-US" sz="4400"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99AA2B13-01E7-4FF5-A8D1-E6AE56D430D6}" type="slidenum">
              <a:rPr lang="en-US" smtClean="0">
                <a:solidFill>
                  <a:prstClr val="black">
                    <a:tint val="75000"/>
                  </a:prstClr>
                </a:solidFill>
              </a:rPr>
              <a:pPr/>
              <a:t>70</a:t>
            </a:fld>
            <a:endParaRPr lang="en-US">
              <a:solidFill>
                <a:prstClr val="black">
                  <a:tint val="75000"/>
                </a:prstClr>
              </a:solidFill>
            </a:endParaRPr>
          </a:p>
        </p:txBody>
      </p:sp>
      <p:pic>
        <p:nvPicPr>
          <p:cNvPr id="8194" name="Picture 2" descr="Cartoon of woman pointing at you saying &quot;Do i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81200"/>
            <a:ext cx="41148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4520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b="1" dirty="0" smtClean="0"/>
              <a:t>Social Media: New Low-Cost Tools for Effective Outreach </a:t>
            </a:r>
            <a:endParaRPr lang="en-US" b="1" dirty="0"/>
          </a:p>
        </p:txBody>
      </p:sp>
      <p:sp>
        <p:nvSpPr>
          <p:cNvPr id="3" name="Slide Number Placeholder 2"/>
          <p:cNvSpPr>
            <a:spLocks noGrp="1"/>
          </p:cNvSpPr>
          <p:nvPr>
            <p:ph type="sldNum" sz="quarter" idx="12"/>
          </p:nvPr>
        </p:nvSpPr>
        <p:spPr/>
        <p:txBody>
          <a:bodyPr/>
          <a:lstStyle/>
          <a:p>
            <a:fld id="{99AA2B13-01E7-4FF5-A8D1-E6AE56D430D6}"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val="3592424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Slide 72</a:t>
            </a:r>
            <a:endParaRPr lang="en-US" dirty="0"/>
          </a:p>
        </p:txBody>
      </p:sp>
      <p:sp>
        <p:nvSpPr>
          <p:cNvPr id="4" name="Slide Number Placeholder 3"/>
          <p:cNvSpPr>
            <a:spLocks noGrp="1"/>
          </p:cNvSpPr>
          <p:nvPr>
            <p:ph type="sldNum" sz="quarter" idx="12"/>
          </p:nvPr>
        </p:nvSpPr>
        <p:spPr/>
        <p:txBody>
          <a:bodyPr/>
          <a:lstStyle/>
          <a:p>
            <a:fld id="{99AA2B13-01E7-4FF5-A8D1-E6AE56D430D6}" type="slidenum">
              <a:rPr lang="en-US" smtClean="0">
                <a:solidFill>
                  <a:prstClr val="black">
                    <a:tint val="75000"/>
                  </a:prstClr>
                </a:solidFill>
              </a:rPr>
              <a:pPr/>
              <a:t>72</a:t>
            </a:fld>
            <a:endParaRPr lang="en-US">
              <a:solidFill>
                <a:prstClr val="black">
                  <a:tint val="75000"/>
                </a:prstClr>
              </a:solidFill>
            </a:endParaRPr>
          </a:p>
        </p:txBody>
      </p:sp>
      <p:pic>
        <p:nvPicPr>
          <p:cNvPr id="2" name="Y_z8AQetv80" descr="Social Media: New Low-Cost Tools for Effective Outreach video"/>
          <p:cNvPicPr>
            <a:picLocks noRot="1" noChangeAspect="1"/>
          </p:cNvPicPr>
          <p:nvPr>
            <a:videoFile r:link="rId1"/>
          </p:nvPr>
        </p:nvPicPr>
        <p:blipFill>
          <a:blip r:embed="rId4"/>
          <a:stretch>
            <a:fillRect/>
          </a:stretch>
        </p:blipFill>
        <p:spPr>
          <a:xfrm>
            <a:off x="628650" y="459227"/>
            <a:ext cx="8020066" cy="4511287"/>
          </a:xfrm>
          <a:prstGeom prst="rect">
            <a:avLst/>
          </a:prstGeom>
        </p:spPr>
      </p:pic>
      <p:sp>
        <p:nvSpPr>
          <p:cNvPr id="3" name="TextBox 2"/>
          <p:cNvSpPr txBox="1"/>
          <p:nvPr/>
        </p:nvSpPr>
        <p:spPr>
          <a:xfrm>
            <a:off x="796413" y="5211097"/>
            <a:ext cx="7852303" cy="646331"/>
          </a:xfrm>
          <a:prstGeom prst="rect">
            <a:avLst/>
          </a:prstGeom>
          <a:noFill/>
        </p:spPr>
        <p:txBody>
          <a:bodyPr wrap="square" rtlCol="0">
            <a:spAutoFit/>
          </a:bodyPr>
          <a:lstStyle/>
          <a:p>
            <a:r>
              <a:rPr lang="en-US" dirty="0">
                <a:hlinkClick r:id="rId5"/>
              </a:rPr>
              <a:t>https://</a:t>
            </a:r>
            <a:r>
              <a:rPr lang="en-US" dirty="0" smtClean="0">
                <a:hlinkClick r:id="rId5"/>
              </a:rPr>
              <a:t>www.youtube.com/watch?v=Y_z8AQetv80&amp;index=7&amp;list=PLOEcbgBUbdMfZdXoE0Y3po6QlDQ5XZvT7</a:t>
            </a:r>
            <a:endParaRPr lang="en-US" dirty="0"/>
          </a:p>
        </p:txBody>
      </p:sp>
    </p:spTree>
    <p:extLst>
      <p:ext uri="{BB962C8B-B14F-4D97-AF65-F5344CB8AC3E}">
        <p14:creationId xmlns:p14="http://schemas.microsoft.com/office/powerpoint/2010/main" val="23069045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b="1" dirty="0" smtClean="0"/>
              <a:t>Conveying Our Stories – Displaying Our Data: Reflections</a:t>
            </a:r>
            <a:endParaRPr lang="en-US" b="1" dirty="0"/>
          </a:p>
        </p:txBody>
      </p:sp>
      <p:sp>
        <p:nvSpPr>
          <p:cNvPr id="3" name="Slide Number Placeholder 2"/>
          <p:cNvSpPr>
            <a:spLocks noGrp="1"/>
          </p:cNvSpPr>
          <p:nvPr>
            <p:ph type="sldNum" sz="quarter" idx="12"/>
          </p:nvPr>
        </p:nvSpPr>
        <p:spPr/>
        <p:txBody>
          <a:bodyPr/>
          <a:lstStyle/>
          <a:p>
            <a:fld id="{99AA2B13-01E7-4FF5-A8D1-E6AE56D430D6}"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33009608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E0D4BB"/>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8269EE0-8E71-E646-8A67-C29FDE3930AD}"/>
              </a:ext>
            </a:extLst>
          </p:cNvPr>
          <p:cNvSpPr txBox="1"/>
          <p:nvPr/>
        </p:nvSpPr>
        <p:spPr>
          <a:xfrm>
            <a:off x="1587226" y="375792"/>
            <a:ext cx="5969545" cy="830997"/>
          </a:xfrm>
          <a:prstGeom prst="rect">
            <a:avLst/>
          </a:prstGeom>
          <a:noFill/>
        </p:spPr>
        <p:txBody>
          <a:bodyPr wrap="square" rtlCol="0">
            <a:spAutoFit/>
          </a:bodyPr>
          <a:lstStyle/>
          <a:p>
            <a:pPr algn="ctr" defTabSz="685800"/>
            <a:r>
              <a:rPr lang="en-US" sz="2400" b="1" dirty="0">
                <a:solidFill>
                  <a:prstClr val="black"/>
                </a:solidFill>
              </a:rPr>
              <a:t>Conveying Our Stories - Displaying Our Data</a:t>
            </a:r>
          </a:p>
          <a:p>
            <a:pPr algn="ctr" defTabSz="685800"/>
            <a:r>
              <a:rPr lang="en-US" sz="2400" b="1" i="1" dirty="0">
                <a:solidFill>
                  <a:prstClr val="black"/>
                </a:solidFill>
              </a:rPr>
              <a:t>Questions, Actions, and Resources</a:t>
            </a:r>
          </a:p>
        </p:txBody>
      </p:sp>
      <p:sp>
        <p:nvSpPr>
          <p:cNvPr id="5" name="TextBox 4">
            <a:extLst>
              <a:ext uri="{FF2B5EF4-FFF2-40B4-BE49-F238E27FC236}">
                <a16:creationId xmlns="" xmlns:a16="http://schemas.microsoft.com/office/drawing/2014/main" id="{2467C14C-1DDA-CC4E-B2D3-D33AAE026129}"/>
              </a:ext>
            </a:extLst>
          </p:cNvPr>
          <p:cNvSpPr txBox="1"/>
          <p:nvPr/>
        </p:nvSpPr>
        <p:spPr>
          <a:xfrm>
            <a:off x="99603" y="1213928"/>
            <a:ext cx="8944792" cy="507831"/>
          </a:xfrm>
          <a:prstGeom prst="rect">
            <a:avLst/>
          </a:prstGeom>
          <a:noFill/>
        </p:spPr>
        <p:txBody>
          <a:bodyPr wrap="square" rtlCol="0">
            <a:spAutoFit/>
          </a:bodyPr>
          <a:lstStyle/>
          <a:p>
            <a:pPr defTabSz="685800"/>
            <a:r>
              <a:rPr lang="en-US" sz="1350" dirty="0">
                <a:solidFill>
                  <a:prstClr val="black"/>
                </a:solidFill>
              </a:rPr>
              <a:t>Effectively sharing and communicating outcomes to meet the information needs of different audiences is often challenging. These are key questions, actions, and resources shared during today’s presentation.  </a:t>
            </a:r>
          </a:p>
        </p:txBody>
      </p:sp>
      <p:sp>
        <p:nvSpPr>
          <p:cNvPr id="11" name="Rectangle 10">
            <a:extLst>
              <a:ext uri="{FF2B5EF4-FFF2-40B4-BE49-F238E27FC236}">
                <a16:creationId xmlns="" xmlns:a16="http://schemas.microsoft.com/office/drawing/2014/main" id="{89447FBA-E026-B545-85CA-59C8729491DA}"/>
              </a:ext>
            </a:extLst>
          </p:cNvPr>
          <p:cNvSpPr/>
          <p:nvPr/>
        </p:nvSpPr>
        <p:spPr>
          <a:xfrm>
            <a:off x="3165691" y="2140590"/>
            <a:ext cx="2666999" cy="369332"/>
          </a:xfrm>
          <a:prstGeom prst="rect">
            <a:avLst/>
          </a:prstGeom>
        </p:spPr>
        <p:txBody>
          <a:bodyPr wrap="square">
            <a:spAutoFit/>
          </a:bodyPr>
          <a:lstStyle/>
          <a:p>
            <a:pPr algn="ctr" defTabSz="685800"/>
            <a:r>
              <a:rPr lang="en-US" b="1" dirty="0">
                <a:solidFill>
                  <a:prstClr val="black"/>
                </a:solidFill>
                <a:latin typeface="Open Sans"/>
              </a:rPr>
              <a:t>Actions to Take</a:t>
            </a:r>
          </a:p>
        </p:txBody>
      </p:sp>
      <p:sp>
        <p:nvSpPr>
          <p:cNvPr id="12" name="Rectangle 11">
            <a:extLst>
              <a:ext uri="{FF2B5EF4-FFF2-40B4-BE49-F238E27FC236}">
                <a16:creationId xmlns="" xmlns:a16="http://schemas.microsoft.com/office/drawing/2014/main" id="{5F6861FC-C02D-FF41-80FB-C4A751B05B03}"/>
              </a:ext>
            </a:extLst>
          </p:cNvPr>
          <p:cNvSpPr/>
          <p:nvPr/>
        </p:nvSpPr>
        <p:spPr>
          <a:xfrm>
            <a:off x="6358307" y="2120031"/>
            <a:ext cx="2906590" cy="369332"/>
          </a:xfrm>
          <a:prstGeom prst="rect">
            <a:avLst/>
          </a:prstGeom>
        </p:spPr>
        <p:txBody>
          <a:bodyPr wrap="square">
            <a:spAutoFit/>
          </a:bodyPr>
          <a:lstStyle/>
          <a:p>
            <a:pPr algn="ctr" defTabSz="685800"/>
            <a:r>
              <a:rPr lang="en-US" b="1" dirty="0">
                <a:solidFill>
                  <a:prstClr val="black"/>
                </a:solidFill>
                <a:latin typeface="Open Sans"/>
              </a:rPr>
              <a:t>Resources to Review</a:t>
            </a:r>
          </a:p>
        </p:txBody>
      </p:sp>
      <p:sp>
        <p:nvSpPr>
          <p:cNvPr id="13" name="Rectangle 12">
            <a:extLst>
              <a:ext uri="{FF2B5EF4-FFF2-40B4-BE49-F238E27FC236}">
                <a16:creationId xmlns="" xmlns:a16="http://schemas.microsoft.com/office/drawing/2014/main" id="{13455D22-4DA9-C443-8C96-D2B269BAC98E}"/>
              </a:ext>
            </a:extLst>
          </p:cNvPr>
          <p:cNvSpPr/>
          <p:nvPr/>
        </p:nvSpPr>
        <p:spPr>
          <a:xfrm>
            <a:off x="-8040" y="2139637"/>
            <a:ext cx="2666999" cy="369332"/>
          </a:xfrm>
          <a:prstGeom prst="rect">
            <a:avLst/>
          </a:prstGeom>
        </p:spPr>
        <p:txBody>
          <a:bodyPr wrap="square">
            <a:spAutoFit/>
          </a:bodyPr>
          <a:lstStyle/>
          <a:p>
            <a:pPr algn="ctr" defTabSz="685800"/>
            <a:r>
              <a:rPr lang="en-US" b="1" dirty="0">
                <a:solidFill>
                  <a:prstClr val="black"/>
                </a:solidFill>
                <a:latin typeface="Open Sans"/>
              </a:rPr>
              <a:t>Questions to Ask</a:t>
            </a:r>
          </a:p>
        </p:txBody>
      </p:sp>
      <p:sp>
        <p:nvSpPr>
          <p:cNvPr id="15" name="L-Shape 14" descr="Orange decorative header">
            <a:extLst>
              <a:ext uri="{FF2B5EF4-FFF2-40B4-BE49-F238E27FC236}">
                <a16:creationId xmlns="" xmlns:a16="http://schemas.microsoft.com/office/drawing/2014/main" id="{ADACF03A-9ABB-DF41-8015-0A1A93847853}"/>
              </a:ext>
            </a:extLst>
          </p:cNvPr>
          <p:cNvSpPr/>
          <p:nvPr/>
        </p:nvSpPr>
        <p:spPr>
          <a:xfrm>
            <a:off x="172933" y="2168212"/>
            <a:ext cx="2992757" cy="470819"/>
          </a:xfrm>
          <a:prstGeom prst="corner">
            <a:avLst>
              <a:gd name="adj1" fmla="val 21204"/>
              <a:gd name="adj2" fmla="val 29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6" name="L-Shape 15" descr="blue decorative header ">
            <a:extLst>
              <a:ext uri="{FF2B5EF4-FFF2-40B4-BE49-F238E27FC236}">
                <a16:creationId xmlns="" xmlns:a16="http://schemas.microsoft.com/office/drawing/2014/main" id="{18589FCA-6E6B-D342-A4E6-5C9A89FFF7BA}"/>
              </a:ext>
            </a:extLst>
          </p:cNvPr>
          <p:cNvSpPr/>
          <p:nvPr/>
        </p:nvSpPr>
        <p:spPr>
          <a:xfrm>
            <a:off x="3427762" y="2169164"/>
            <a:ext cx="2764727" cy="470819"/>
          </a:xfrm>
          <a:prstGeom prst="corner">
            <a:avLst>
              <a:gd name="adj1" fmla="val 21204"/>
              <a:gd name="adj2" fmla="val 2920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7" name="L-Shape 16" descr="Green decorative header">
            <a:extLst>
              <a:ext uri="{FF2B5EF4-FFF2-40B4-BE49-F238E27FC236}">
                <a16:creationId xmlns="" xmlns:a16="http://schemas.microsoft.com/office/drawing/2014/main" id="{0C1CB131-DBEF-164F-B6CE-6F942A0CDEE2}"/>
              </a:ext>
            </a:extLst>
          </p:cNvPr>
          <p:cNvSpPr/>
          <p:nvPr/>
        </p:nvSpPr>
        <p:spPr>
          <a:xfrm>
            <a:off x="6417103" y="2169163"/>
            <a:ext cx="2558836" cy="470819"/>
          </a:xfrm>
          <a:prstGeom prst="corner">
            <a:avLst>
              <a:gd name="adj1" fmla="val 21204"/>
              <a:gd name="adj2" fmla="val 2920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9" name="TextBox 18">
            <a:extLst>
              <a:ext uri="{FF2B5EF4-FFF2-40B4-BE49-F238E27FC236}">
                <a16:creationId xmlns="" xmlns:a16="http://schemas.microsoft.com/office/drawing/2014/main" id="{0A0C92F7-A5E8-B443-9958-5A22FCD0C700}"/>
              </a:ext>
            </a:extLst>
          </p:cNvPr>
          <p:cNvSpPr txBox="1"/>
          <p:nvPr/>
        </p:nvSpPr>
        <p:spPr>
          <a:xfrm>
            <a:off x="763467" y="4231041"/>
            <a:ext cx="2681153" cy="830997"/>
          </a:xfrm>
          <a:prstGeom prst="rect">
            <a:avLst/>
          </a:prstGeom>
          <a:noFill/>
        </p:spPr>
        <p:txBody>
          <a:bodyPr wrap="square" rtlCol="0">
            <a:spAutoFit/>
          </a:bodyPr>
          <a:lstStyle/>
          <a:p>
            <a:pPr defTabSz="685800"/>
            <a:r>
              <a:rPr lang="en-US" sz="1600" dirty="0">
                <a:solidFill>
                  <a:prstClr val="black"/>
                </a:solidFill>
              </a:rPr>
              <a:t>How are you translating complex information in ways that resonate and activate? </a:t>
            </a:r>
          </a:p>
        </p:txBody>
      </p:sp>
      <p:sp>
        <p:nvSpPr>
          <p:cNvPr id="20" name="TextBox 19">
            <a:extLst>
              <a:ext uri="{FF2B5EF4-FFF2-40B4-BE49-F238E27FC236}">
                <a16:creationId xmlns="" xmlns:a16="http://schemas.microsoft.com/office/drawing/2014/main" id="{3800BEC2-0060-B241-BDE0-620C995FBABA}"/>
              </a:ext>
            </a:extLst>
          </p:cNvPr>
          <p:cNvSpPr txBox="1"/>
          <p:nvPr/>
        </p:nvSpPr>
        <p:spPr>
          <a:xfrm>
            <a:off x="763467" y="2978198"/>
            <a:ext cx="2681153" cy="1077218"/>
          </a:xfrm>
          <a:prstGeom prst="rect">
            <a:avLst/>
          </a:prstGeom>
          <a:noFill/>
        </p:spPr>
        <p:txBody>
          <a:bodyPr wrap="square" rtlCol="0">
            <a:spAutoFit/>
          </a:bodyPr>
          <a:lstStyle/>
          <a:p>
            <a:pPr defTabSz="685800"/>
            <a:r>
              <a:rPr lang="en-US" sz="1600" dirty="0">
                <a:solidFill>
                  <a:prstClr val="black"/>
                </a:solidFill>
              </a:rPr>
              <a:t>How are you learning about your audience and why are you sharing this information with them? </a:t>
            </a:r>
          </a:p>
        </p:txBody>
      </p:sp>
      <p:sp>
        <p:nvSpPr>
          <p:cNvPr id="21" name="Rectangle 20">
            <a:extLst>
              <a:ext uri="{FF2B5EF4-FFF2-40B4-BE49-F238E27FC236}">
                <a16:creationId xmlns="" xmlns:a16="http://schemas.microsoft.com/office/drawing/2014/main" id="{20E128D4-F0A0-2B4C-95B1-18C8FFB28325}"/>
              </a:ext>
            </a:extLst>
          </p:cNvPr>
          <p:cNvSpPr/>
          <p:nvPr/>
        </p:nvSpPr>
        <p:spPr>
          <a:xfrm>
            <a:off x="7081267" y="3019780"/>
            <a:ext cx="2062733" cy="584775"/>
          </a:xfrm>
          <a:prstGeom prst="rect">
            <a:avLst/>
          </a:prstGeom>
        </p:spPr>
        <p:txBody>
          <a:bodyPr wrap="square">
            <a:spAutoFit/>
          </a:bodyPr>
          <a:lstStyle/>
          <a:p>
            <a:pPr defTabSz="685800"/>
            <a:r>
              <a:rPr lang="en-US" sz="1600" dirty="0" err="1">
                <a:solidFill>
                  <a:prstClr val="black"/>
                </a:solidFill>
              </a:rPr>
              <a:t>DaSy</a:t>
            </a:r>
            <a:r>
              <a:rPr lang="en-US" sz="1600" dirty="0">
                <a:solidFill>
                  <a:prstClr val="black"/>
                </a:solidFill>
              </a:rPr>
              <a:t>-NCSI Data Visualization Toolkit</a:t>
            </a:r>
          </a:p>
        </p:txBody>
      </p:sp>
      <p:sp>
        <p:nvSpPr>
          <p:cNvPr id="23" name="Rectangle 22">
            <a:extLst>
              <a:ext uri="{FF2B5EF4-FFF2-40B4-BE49-F238E27FC236}">
                <a16:creationId xmlns="" xmlns:a16="http://schemas.microsoft.com/office/drawing/2014/main" id="{B2336F31-11DF-1347-A3CA-A911AAB78B62}"/>
              </a:ext>
            </a:extLst>
          </p:cNvPr>
          <p:cNvSpPr/>
          <p:nvPr/>
        </p:nvSpPr>
        <p:spPr>
          <a:xfrm>
            <a:off x="7126531" y="4230064"/>
            <a:ext cx="2017470" cy="1077218"/>
          </a:xfrm>
          <a:prstGeom prst="rect">
            <a:avLst/>
          </a:prstGeom>
        </p:spPr>
        <p:txBody>
          <a:bodyPr wrap="square">
            <a:spAutoFit/>
          </a:bodyPr>
          <a:lstStyle/>
          <a:p>
            <a:pPr defTabSz="685800"/>
            <a:r>
              <a:rPr lang="en-US" sz="1600" dirty="0">
                <a:solidFill>
                  <a:prstClr val="black"/>
                </a:solidFill>
              </a:rPr>
              <a:t>CIPP TA Product: Effectively Communicating Evaluation Findings </a:t>
            </a:r>
          </a:p>
        </p:txBody>
      </p:sp>
      <p:sp>
        <p:nvSpPr>
          <p:cNvPr id="24" name="Rectangle 23">
            <a:extLst>
              <a:ext uri="{FF2B5EF4-FFF2-40B4-BE49-F238E27FC236}">
                <a16:creationId xmlns="" xmlns:a16="http://schemas.microsoft.com/office/drawing/2014/main" id="{1BEDD4AB-057B-F64B-A018-5161C12F95F8}"/>
              </a:ext>
            </a:extLst>
          </p:cNvPr>
          <p:cNvSpPr/>
          <p:nvPr/>
        </p:nvSpPr>
        <p:spPr>
          <a:xfrm>
            <a:off x="7126531" y="5609867"/>
            <a:ext cx="2062733" cy="584775"/>
          </a:xfrm>
          <a:prstGeom prst="rect">
            <a:avLst/>
          </a:prstGeom>
        </p:spPr>
        <p:txBody>
          <a:bodyPr wrap="square">
            <a:spAutoFit/>
          </a:bodyPr>
          <a:lstStyle/>
          <a:p>
            <a:pPr defTabSz="685800"/>
            <a:r>
              <a:rPr lang="en-US" sz="1600" dirty="0">
                <a:solidFill>
                  <a:prstClr val="black"/>
                </a:solidFill>
              </a:rPr>
              <a:t>OSEP IDEAs That Work website</a:t>
            </a:r>
          </a:p>
        </p:txBody>
      </p:sp>
      <p:sp>
        <p:nvSpPr>
          <p:cNvPr id="25" name="TextBox 24">
            <a:extLst>
              <a:ext uri="{FF2B5EF4-FFF2-40B4-BE49-F238E27FC236}">
                <a16:creationId xmlns="" xmlns:a16="http://schemas.microsoft.com/office/drawing/2014/main" id="{31808881-D553-5240-AB8E-D013DC8B7506}"/>
              </a:ext>
            </a:extLst>
          </p:cNvPr>
          <p:cNvSpPr txBox="1"/>
          <p:nvPr/>
        </p:nvSpPr>
        <p:spPr>
          <a:xfrm>
            <a:off x="4112748" y="4192842"/>
            <a:ext cx="2304355" cy="830997"/>
          </a:xfrm>
          <a:prstGeom prst="rect">
            <a:avLst/>
          </a:prstGeom>
          <a:noFill/>
        </p:spPr>
        <p:txBody>
          <a:bodyPr wrap="square" rtlCol="0">
            <a:spAutoFit/>
          </a:bodyPr>
          <a:lstStyle/>
          <a:p>
            <a:pPr defTabSz="685800"/>
            <a:r>
              <a:rPr lang="en-US" sz="1600" dirty="0">
                <a:solidFill>
                  <a:prstClr val="black"/>
                </a:solidFill>
              </a:rPr>
              <a:t>Never stop engaging with your stakeholders. Learn </a:t>
            </a:r>
            <a:r>
              <a:rPr lang="en-US" sz="1600" i="1" dirty="0">
                <a:solidFill>
                  <a:prstClr val="black"/>
                </a:solidFill>
              </a:rPr>
              <a:t>from</a:t>
            </a:r>
            <a:r>
              <a:rPr lang="en-US" sz="1600" dirty="0">
                <a:solidFill>
                  <a:prstClr val="black"/>
                </a:solidFill>
              </a:rPr>
              <a:t> and </a:t>
            </a:r>
            <a:r>
              <a:rPr lang="en-US" sz="1600" i="1" dirty="0">
                <a:solidFill>
                  <a:prstClr val="black"/>
                </a:solidFill>
              </a:rPr>
              <a:t>with</a:t>
            </a:r>
            <a:r>
              <a:rPr lang="en-US" sz="1600" dirty="0">
                <a:solidFill>
                  <a:prstClr val="black"/>
                </a:solidFill>
              </a:rPr>
              <a:t> them.</a:t>
            </a:r>
          </a:p>
        </p:txBody>
      </p:sp>
      <p:sp>
        <p:nvSpPr>
          <p:cNvPr id="26" name="TextBox 25">
            <a:extLst>
              <a:ext uri="{FF2B5EF4-FFF2-40B4-BE49-F238E27FC236}">
                <a16:creationId xmlns="" xmlns:a16="http://schemas.microsoft.com/office/drawing/2014/main" id="{6F548BA6-5D7A-934E-B1C9-D1F194CA1E70}"/>
              </a:ext>
            </a:extLst>
          </p:cNvPr>
          <p:cNvSpPr txBox="1"/>
          <p:nvPr/>
        </p:nvSpPr>
        <p:spPr>
          <a:xfrm>
            <a:off x="4112748" y="5552717"/>
            <a:ext cx="2304355" cy="1323439"/>
          </a:xfrm>
          <a:prstGeom prst="rect">
            <a:avLst/>
          </a:prstGeom>
          <a:noFill/>
        </p:spPr>
        <p:txBody>
          <a:bodyPr wrap="square" rtlCol="0">
            <a:spAutoFit/>
          </a:bodyPr>
          <a:lstStyle/>
          <a:p>
            <a:pPr defTabSz="685800"/>
            <a:r>
              <a:rPr lang="en-US" sz="1600" dirty="0">
                <a:solidFill>
                  <a:prstClr val="black"/>
                </a:solidFill>
              </a:rPr>
              <a:t>Utilize social media outlets to meet stakeholders where they are.  “Was this page helpful?”</a:t>
            </a:r>
          </a:p>
        </p:txBody>
      </p:sp>
      <p:sp>
        <p:nvSpPr>
          <p:cNvPr id="27" name="TextBox 26">
            <a:extLst>
              <a:ext uri="{FF2B5EF4-FFF2-40B4-BE49-F238E27FC236}">
                <a16:creationId xmlns="" xmlns:a16="http://schemas.microsoft.com/office/drawing/2014/main" id="{58E86468-B79D-9841-8F86-959868163BD1}"/>
              </a:ext>
            </a:extLst>
          </p:cNvPr>
          <p:cNvSpPr txBox="1"/>
          <p:nvPr/>
        </p:nvSpPr>
        <p:spPr>
          <a:xfrm>
            <a:off x="746608" y="5543573"/>
            <a:ext cx="2681153" cy="830997"/>
          </a:xfrm>
          <a:prstGeom prst="rect">
            <a:avLst/>
          </a:prstGeom>
          <a:noFill/>
        </p:spPr>
        <p:txBody>
          <a:bodyPr wrap="square" rtlCol="0">
            <a:spAutoFit/>
          </a:bodyPr>
          <a:lstStyle/>
          <a:p>
            <a:pPr defTabSz="685800"/>
            <a:r>
              <a:rPr lang="en-US" sz="1600" dirty="0">
                <a:solidFill>
                  <a:prstClr val="black"/>
                </a:solidFill>
              </a:rPr>
              <a:t>What “leave behinds” are you providing and what follow-up will you pursue?</a:t>
            </a:r>
          </a:p>
        </p:txBody>
      </p:sp>
      <p:sp>
        <p:nvSpPr>
          <p:cNvPr id="28" name="TextBox 27">
            <a:extLst>
              <a:ext uri="{FF2B5EF4-FFF2-40B4-BE49-F238E27FC236}">
                <a16:creationId xmlns="" xmlns:a16="http://schemas.microsoft.com/office/drawing/2014/main" id="{AA32E52C-1A94-374E-8DA0-043A9115E335}"/>
              </a:ext>
            </a:extLst>
          </p:cNvPr>
          <p:cNvSpPr txBox="1"/>
          <p:nvPr/>
        </p:nvSpPr>
        <p:spPr>
          <a:xfrm>
            <a:off x="4112748" y="2989076"/>
            <a:ext cx="2304355" cy="830997"/>
          </a:xfrm>
          <a:prstGeom prst="rect">
            <a:avLst/>
          </a:prstGeom>
          <a:noFill/>
        </p:spPr>
        <p:txBody>
          <a:bodyPr wrap="square" rtlCol="0">
            <a:spAutoFit/>
          </a:bodyPr>
          <a:lstStyle/>
          <a:p>
            <a:pPr defTabSz="685800"/>
            <a:r>
              <a:rPr lang="en-US" sz="1600" dirty="0">
                <a:solidFill>
                  <a:prstClr val="black"/>
                </a:solidFill>
              </a:rPr>
              <a:t>Develop an effective, comprehensive communication plan.  </a:t>
            </a:r>
          </a:p>
        </p:txBody>
      </p:sp>
      <p:pic>
        <p:nvPicPr>
          <p:cNvPr id="30" name="Picture 29" descr="Audience icon ">
            <a:extLst>
              <a:ext uri="{FF2B5EF4-FFF2-40B4-BE49-F238E27FC236}">
                <a16:creationId xmlns="" xmlns:a16="http://schemas.microsoft.com/office/drawing/2014/main" id="{EB1E79C0-D1B6-E74A-90C9-E30240CCD5D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9620" y="2766171"/>
            <a:ext cx="1047750" cy="1047750"/>
          </a:xfrm>
          <a:prstGeom prst="rect">
            <a:avLst/>
          </a:prstGeom>
        </p:spPr>
      </p:pic>
      <p:pic>
        <p:nvPicPr>
          <p:cNvPr id="36" name="Picture 35" descr="Conversation icon ">
            <a:extLst>
              <a:ext uri="{FF2B5EF4-FFF2-40B4-BE49-F238E27FC236}">
                <a16:creationId xmlns="" xmlns:a16="http://schemas.microsoft.com/office/drawing/2014/main" id="{FE01E94E-3894-3742-B3D0-F350EBAB9642}"/>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339" y="4231778"/>
            <a:ext cx="600317" cy="600317"/>
          </a:xfrm>
          <a:prstGeom prst="rect">
            <a:avLst/>
          </a:prstGeom>
        </p:spPr>
      </p:pic>
      <p:pic>
        <p:nvPicPr>
          <p:cNvPr id="38" name="Picture 37" descr="Glue icon ">
            <a:extLst>
              <a:ext uri="{FF2B5EF4-FFF2-40B4-BE49-F238E27FC236}">
                <a16:creationId xmlns="" xmlns:a16="http://schemas.microsoft.com/office/drawing/2014/main" id="{B4B174BF-FCC9-F94E-B097-514F5630CF1C}"/>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600" y="5609867"/>
            <a:ext cx="773084" cy="773084"/>
          </a:xfrm>
          <a:prstGeom prst="rect">
            <a:avLst/>
          </a:prstGeom>
        </p:spPr>
      </p:pic>
      <p:pic>
        <p:nvPicPr>
          <p:cNvPr id="40" name="Picture 39" descr="engaging icon ">
            <a:extLst>
              <a:ext uri="{FF2B5EF4-FFF2-40B4-BE49-F238E27FC236}">
                <a16:creationId xmlns="" xmlns:a16="http://schemas.microsoft.com/office/drawing/2014/main" id="{700BD724-AD5E-4142-B68F-92214D57D4B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87297" y="4208130"/>
            <a:ext cx="666750" cy="666750"/>
          </a:xfrm>
          <a:prstGeom prst="rect">
            <a:avLst/>
          </a:prstGeom>
        </p:spPr>
      </p:pic>
      <p:pic>
        <p:nvPicPr>
          <p:cNvPr id="42" name="Picture 41" descr="social media &quot;Like&quot; icon ">
            <a:extLst>
              <a:ext uri="{FF2B5EF4-FFF2-40B4-BE49-F238E27FC236}">
                <a16:creationId xmlns="" xmlns:a16="http://schemas.microsoft.com/office/drawing/2014/main" id="{D307DC06-650F-4E4F-A411-7740BA51C50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79742" y="5632647"/>
            <a:ext cx="581025" cy="581025"/>
          </a:xfrm>
          <a:prstGeom prst="rect">
            <a:avLst/>
          </a:prstGeom>
        </p:spPr>
      </p:pic>
      <p:pic>
        <p:nvPicPr>
          <p:cNvPr id="44" name="Picture 43" descr="Gears icon ">
            <a:extLst>
              <a:ext uri="{FF2B5EF4-FFF2-40B4-BE49-F238E27FC236}">
                <a16:creationId xmlns="" xmlns:a16="http://schemas.microsoft.com/office/drawing/2014/main" id="{50A42287-1F83-3648-9079-1DE329C14098}"/>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386177" y="2899521"/>
            <a:ext cx="781050" cy="781050"/>
          </a:xfrm>
          <a:prstGeom prst="rect">
            <a:avLst/>
          </a:prstGeom>
        </p:spPr>
      </p:pic>
      <p:pic>
        <p:nvPicPr>
          <p:cNvPr id="46" name="Picture 45" descr="Graph icon ">
            <a:extLst>
              <a:ext uri="{FF2B5EF4-FFF2-40B4-BE49-F238E27FC236}">
                <a16:creationId xmlns="" xmlns:a16="http://schemas.microsoft.com/office/drawing/2014/main" id="{2EEF097B-7ED9-0D40-8527-CCDE3FBEF3C2}"/>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17103" y="3019781"/>
            <a:ext cx="679022" cy="679022"/>
          </a:xfrm>
          <a:prstGeom prst="rect">
            <a:avLst/>
          </a:prstGeom>
        </p:spPr>
      </p:pic>
      <p:pic>
        <p:nvPicPr>
          <p:cNvPr id="48" name="Picture 47" descr="Internet icon ">
            <a:extLst>
              <a:ext uri="{FF2B5EF4-FFF2-40B4-BE49-F238E27FC236}">
                <a16:creationId xmlns="" xmlns:a16="http://schemas.microsoft.com/office/drawing/2014/main" id="{6FB1158A-E4E1-904A-986C-F7885B2A0E68}"/>
              </a:ext>
            </a:extLst>
          </p:cNvPr>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89194" y="5610121"/>
            <a:ext cx="706987" cy="706987"/>
          </a:xfrm>
          <a:prstGeom prst="rect">
            <a:avLst/>
          </a:prstGeom>
        </p:spPr>
      </p:pic>
      <p:pic>
        <p:nvPicPr>
          <p:cNvPr id="50" name="Picture 49" descr="Paper icon ">
            <a:extLst>
              <a:ext uri="{FF2B5EF4-FFF2-40B4-BE49-F238E27FC236}">
                <a16:creationId xmlns="" xmlns:a16="http://schemas.microsoft.com/office/drawing/2014/main" id="{7055C68F-26F4-F249-8962-ED9EB51A064F}"/>
              </a:ext>
            </a:extLst>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17103" y="4163046"/>
            <a:ext cx="837907" cy="837907"/>
          </a:xfrm>
          <a:prstGeom prst="rect">
            <a:avLst/>
          </a:prstGeom>
        </p:spPr>
      </p:pic>
      <p:sp>
        <p:nvSpPr>
          <p:cNvPr id="2" name="Title 1" hidden="1"/>
          <p:cNvSpPr>
            <a:spLocks noGrp="1"/>
          </p:cNvSpPr>
          <p:nvPr>
            <p:ph type="title"/>
          </p:nvPr>
        </p:nvSpPr>
        <p:spPr/>
        <p:txBody>
          <a:bodyPr/>
          <a:lstStyle/>
          <a:p>
            <a:r>
              <a:rPr lang="en-US" dirty="0" smtClean="0"/>
              <a:t>Slide 74</a:t>
            </a:r>
            <a:endParaRPr lang="en-US" dirty="0"/>
          </a:p>
        </p:txBody>
      </p:sp>
    </p:spTree>
    <p:extLst>
      <p:ext uri="{BB962C8B-B14F-4D97-AF65-F5344CB8AC3E}">
        <p14:creationId xmlns:p14="http://schemas.microsoft.com/office/powerpoint/2010/main" val="20019465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8269EE0-8E71-E646-8A67-C29FDE3930AD}"/>
              </a:ext>
            </a:extLst>
          </p:cNvPr>
          <p:cNvSpPr txBox="1"/>
          <p:nvPr/>
        </p:nvSpPr>
        <p:spPr>
          <a:xfrm>
            <a:off x="1200268" y="520469"/>
            <a:ext cx="6782650" cy="923330"/>
          </a:xfrm>
          <a:prstGeom prst="rect">
            <a:avLst/>
          </a:prstGeom>
          <a:noFill/>
        </p:spPr>
        <p:txBody>
          <a:bodyPr wrap="square" rtlCol="0">
            <a:spAutoFit/>
          </a:bodyPr>
          <a:lstStyle/>
          <a:p>
            <a:pPr algn="ctr" defTabSz="685800"/>
            <a:r>
              <a:rPr lang="en-US" sz="2700" b="1" dirty="0">
                <a:solidFill>
                  <a:prstClr val="black"/>
                </a:solidFill>
              </a:rPr>
              <a:t>Conveying Our Stories - Displaying Our Data</a:t>
            </a:r>
          </a:p>
          <a:p>
            <a:pPr algn="ctr" defTabSz="685800"/>
            <a:r>
              <a:rPr lang="en-US" sz="2400" b="1" i="1" dirty="0">
                <a:solidFill>
                  <a:prstClr val="black"/>
                </a:solidFill>
              </a:rPr>
              <a:t>Key</a:t>
            </a:r>
            <a:r>
              <a:rPr lang="en-US" sz="2700" b="1" i="1" dirty="0">
                <a:solidFill>
                  <a:prstClr val="black"/>
                </a:solidFill>
              </a:rPr>
              <a:t> </a:t>
            </a:r>
            <a:r>
              <a:rPr lang="en-US" sz="2400" b="1" i="1" dirty="0">
                <a:solidFill>
                  <a:prstClr val="black"/>
                </a:solidFill>
              </a:rPr>
              <a:t>Themes</a:t>
            </a:r>
            <a:endParaRPr lang="en-US" sz="2700" b="1" i="1" dirty="0">
              <a:solidFill>
                <a:prstClr val="black"/>
              </a:solidFill>
            </a:endParaRPr>
          </a:p>
        </p:txBody>
      </p:sp>
      <p:sp>
        <p:nvSpPr>
          <p:cNvPr id="5" name="TextBox 4">
            <a:extLst>
              <a:ext uri="{FF2B5EF4-FFF2-40B4-BE49-F238E27FC236}">
                <a16:creationId xmlns="" xmlns:a16="http://schemas.microsoft.com/office/drawing/2014/main" id="{2467C14C-1DDA-CC4E-B2D3-D33AAE026129}"/>
              </a:ext>
            </a:extLst>
          </p:cNvPr>
          <p:cNvSpPr txBox="1"/>
          <p:nvPr/>
        </p:nvSpPr>
        <p:spPr>
          <a:xfrm>
            <a:off x="119196" y="1629758"/>
            <a:ext cx="8944792" cy="507831"/>
          </a:xfrm>
          <a:prstGeom prst="rect">
            <a:avLst/>
          </a:prstGeom>
          <a:noFill/>
        </p:spPr>
        <p:txBody>
          <a:bodyPr wrap="square" rtlCol="0">
            <a:spAutoFit/>
          </a:bodyPr>
          <a:lstStyle/>
          <a:p>
            <a:pPr algn="ctr" defTabSz="685800"/>
            <a:r>
              <a:rPr lang="en-US" sz="1350" dirty="0">
                <a:solidFill>
                  <a:prstClr val="black"/>
                </a:solidFill>
              </a:rPr>
              <a:t>Effectively sharing and communicating outcomes to meet the information needs of different audiences is often challenging.  Follow these best practices and tips for more impactful and effective communication efforts!</a:t>
            </a:r>
          </a:p>
        </p:txBody>
      </p:sp>
      <p:sp>
        <p:nvSpPr>
          <p:cNvPr id="3" name="TextBox 2">
            <a:extLst>
              <a:ext uri="{FF2B5EF4-FFF2-40B4-BE49-F238E27FC236}">
                <a16:creationId xmlns="" xmlns:a16="http://schemas.microsoft.com/office/drawing/2014/main" id="{185DB66A-9FF6-274B-BA3F-1F308D5A154A}"/>
              </a:ext>
            </a:extLst>
          </p:cNvPr>
          <p:cNvSpPr txBox="1"/>
          <p:nvPr/>
        </p:nvSpPr>
        <p:spPr>
          <a:xfrm>
            <a:off x="1465118" y="2775716"/>
            <a:ext cx="3257550" cy="392415"/>
          </a:xfrm>
          <a:prstGeom prst="rect">
            <a:avLst/>
          </a:prstGeom>
          <a:noFill/>
        </p:spPr>
        <p:txBody>
          <a:bodyPr wrap="square" rtlCol="0">
            <a:spAutoFit/>
          </a:bodyPr>
          <a:lstStyle/>
          <a:p>
            <a:pPr defTabSz="685800"/>
            <a:r>
              <a:rPr lang="en-US" sz="1950" b="1" dirty="0">
                <a:solidFill>
                  <a:prstClr val="black"/>
                </a:solidFill>
              </a:rPr>
              <a:t>Set Priority   </a:t>
            </a:r>
          </a:p>
        </p:txBody>
      </p:sp>
      <p:sp>
        <p:nvSpPr>
          <p:cNvPr id="10" name="TextBox 9">
            <a:extLst>
              <a:ext uri="{FF2B5EF4-FFF2-40B4-BE49-F238E27FC236}">
                <a16:creationId xmlns="" xmlns:a16="http://schemas.microsoft.com/office/drawing/2014/main" id="{0E598545-FA86-2E4F-AC7F-36AA1A7C6615}"/>
              </a:ext>
            </a:extLst>
          </p:cNvPr>
          <p:cNvSpPr txBox="1"/>
          <p:nvPr/>
        </p:nvSpPr>
        <p:spPr>
          <a:xfrm>
            <a:off x="1465118" y="4137618"/>
            <a:ext cx="3257550" cy="392415"/>
          </a:xfrm>
          <a:prstGeom prst="rect">
            <a:avLst/>
          </a:prstGeom>
          <a:noFill/>
        </p:spPr>
        <p:txBody>
          <a:bodyPr wrap="square" rtlCol="0">
            <a:spAutoFit/>
          </a:bodyPr>
          <a:lstStyle/>
          <a:p>
            <a:pPr defTabSz="685800"/>
            <a:r>
              <a:rPr lang="en-US" sz="1950" b="1" dirty="0">
                <a:solidFill>
                  <a:prstClr val="black"/>
                </a:solidFill>
              </a:rPr>
              <a:t>Know Your Audience</a:t>
            </a:r>
          </a:p>
        </p:txBody>
      </p:sp>
      <p:sp>
        <p:nvSpPr>
          <p:cNvPr id="14" name="TextBox 13">
            <a:extLst>
              <a:ext uri="{FF2B5EF4-FFF2-40B4-BE49-F238E27FC236}">
                <a16:creationId xmlns="" xmlns:a16="http://schemas.microsoft.com/office/drawing/2014/main" id="{EBE37708-EB32-3543-99A6-9D4C813EFE1D}"/>
              </a:ext>
            </a:extLst>
          </p:cNvPr>
          <p:cNvSpPr txBox="1"/>
          <p:nvPr/>
        </p:nvSpPr>
        <p:spPr>
          <a:xfrm>
            <a:off x="1465118" y="5499519"/>
            <a:ext cx="3257550" cy="392415"/>
          </a:xfrm>
          <a:prstGeom prst="rect">
            <a:avLst/>
          </a:prstGeom>
          <a:noFill/>
        </p:spPr>
        <p:txBody>
          <a:bodyPr wrap="square" rtlCol="0">
            <a:spAutoFit/>
          </a:bodyPr>
          <a:lstStyle/>
          <a:p>
            <a:pPr defTabSz="685800"/>
            <a:r>
              <a:rPr lang="en-US" sz="1950" b="1" dirty="0">
                <a:solidFill>
                  <a:prstClr val="black"/>
                </a:solidFill>
              </a:rPr>
              <a:t>Identify the Purpose</a:t>
            </a:r>
          </a:p>
        </p:txBody>
      </p:sp>
      <p:sp>
        <p:nvSpPr>
          <p:cNvPr id="16" name="TextBox 15">
            <a:extLst>
              <a:ext uri="{FF2B5EF4-FFF2-40B4-BE49-F238E27FC236}">
                <a16:creationId xmlns="" xmlns:a16="http://schemas.microsoft.com/office/drawing/2014/main" id="{6404082E-AA3B-F448-A72D-B0985ACBCF16}"/>
              </a:ext>
            </a:extLst>
          </p:cNvPr>
          <p:cNvSpPr txBox="1"/>
          <p:nvPr/>
        </p:nvSpPr>
        <p:spPr>
          <a:xfrm>
            <a:off x="5870287" y="5374571"/>
            <a:ext cx="3273713" cy="692497"/>
          </a:xfrm>
          <a:prstGeom prst="rect">
            <a:avLst/>
          </a:prstGeom>
          <a:noFill/>
        </p:spPr>
        <p:txBody>
          <a:bodyPr wrap="square" rtlCol="0">
            <a:spAutoFit/>
          </a:bodyPr>
          <a:lstStyle/>
          <a:p>
            <a:pPr defTabSz="685800"/>
            <a:r>
              <a:rPr lang="en-US" sz="1950" b="1" dirty="0">
                <a:solidFill>
                  <a:prstClr val="black"/>
                </a:solidFill>
              </a:rPr>
              <a:t>Continuously Evaluate &amp; Enhance </a:t>
            </a:r>
          </a:p>
        </p:txBody>
      </p:sp>
      <p:sp>
        <p:nvSpPr>
          <p:cNvPr id="20" name="TextBox 19">
            <a:extLst>
              <a:ext uri="{FF2B5EF4-FFF2-40B4-BE49-F238E27FC236}">
                <a16:creationId xmlns="" xmlns:a16="http://schemas.microsoft.com/office/drawing/2014/main" id="{0131B820-A05D-D441-A81B-ECFA0E9EDA1D}"/>
              </a:ext>
            </a:extLst>
          </p:cNvPr>
          <p:cNvSpPr txBox="1"/>
          <p:nvPr/>
        </p:nvSpPr>
        <p:spPr>
          <a:xfrm>
            <a:off x="5854064" y="2775716"/>
            <a:ext cx="3257550" cy="392415"/>
          </a:xfrm>
          <a:prstGeom prst="rect">
            <a:avLst/>
          </a:prstGeom>
          <a:noFill/>
        </p:spPr>
        <p:txBody>
          <a:bodyPr wrap="square" rtlCol="0">
            <a:spAutoFit/>
          </a:bodyPr>
          <a:lstStyle/>
          <a:p>
            <a:pPr defTabSz="685800"/>
            <a:r>
              <a:rPr lang="en-US" sz="1950" b="1" dirty="0">
                <a:solidFill>
                  <a:prstClr val="black"/>
                </a:solidFill>
              </a:rPr>
              <a:t>Maximize and Utilize Talent</a:t>
            </a:r>
          </a:p>
        </p:txBody>
      </p:sp>
      <p:sp>
        <p:nvSpPr>
          <p:cNvPr id="21" name="TextBox 20">
            <a:extLst>
              <a:ext uri="{FF2B5EF4-FFF2-40B4-BE49-F238E27FC236}">
                <a16:creationId xmlns="" xmlns:a16="http://schemas.microsoft.com/office/drawing/2014/main" id="{C559350C-0E63-D94C-8BAA-637928E784D7}"/>
              </a:ext>
            </a:extLst>
          </p:cNvPr>
          <p:cNvSpPr txBox="1"/>
          <p:nvPr/>
        </p:nvSpPr>
        <p:spPr>
          <a:xfrm>
            <a:off x="5870287" y="4121873"/>
            <a:ext cx="3257550" cy="392415"/>
          </a:xfrm>
          <a:prstGeom prst="rect">
            <a:avLst/>
          </a:prstGeom>
          <a:noFill/>
        </p:spPr>
        <p:txBody>
          <a:bodyPr wrap="square" rtlCol="0">
            <a:spAutoFit/>
          </a:bodyPr>
          <a:lstStyle/>
          <a:p>
            <a:pPr defTabSz="685800"/>
            <a:r>
              <a:rPr lang="en-US" sz="1950" b="1" dirty="0">
                <a:solidFill>
                  <a:prstClr val="black"/>
                </a:solidFill>
              </a:rPr>
              <a:t>Review Lessons Learned </a:t>
            </a:r>
          </a:p>
        </p:txBody>
      </p:sp>
      <p:pic>
        <p:nvPicPr>
          <p:cNvPr id="6" name="Picture 5" descr="Blue circle with white priority icon in it "/>
          <p:cNvPicPr>
            <a:picLocks noChangeAspect="1"/>
          </p:cNvPicPr>
          <p:nvPr/>
        </p:nvPicPr>
        <p:blipFill>
          <a:blip r:embed="rId3"/>
          <a:stretch>
            <a:fillRect/>
          </a:stretch>
        </p:blipFill>
        <p:spPr>
          <a:xfrm>
            <a:off x="312737" y="2488452"/>
            <a:ext cx="1038225" cy="1047750"/>
          </a:xfrm>
          <a:prstGeom prst="rect">
            <a:avLst/>
          </a:prstGeom>
        </p:spPr>
      </p:pic>
      <p:pic>
        <p:nvPicPr>
          <p:cNvPr id="7" name="Picture 6" descr="purple circle with audience icon in it "/>
          <p:cNvPicPr>
            <a:picLocks noChangeAspect="1"/>
          </p:cNvPicPr>
          <p:nvPr/>
        </p:nvPicPr>
        <p:blipFill>
          <a:blip r:embed="rId4"/>
          <a:stretch>
            <a:fillRect/>
          </a:stretch>
        </p:blipFill>
        <p:spPr>
          <a:xfrm>
            <a:off x="317500" y="3827542"/>
            <a:ext cx="1038225" cy="981075"/>
          </a:xfrm>
          <a:prstGeom prst="rect">
            <a:avLst/>
          </a:prstGeom>
        </p:spPr>
      </p:pic>
      <p:pic>
        <p:nvPicPr>
          <p:cNvPr id="8" name="Picture 7" descr="Gold cirlce with soccer goal icon "/>
          <p:cNvPicPr>
            <a:picLocks noChangeAspect="1"/>
          </p:cNvPicPr>
          <p:nvPr/>
        </p:nvPicPr>
        <p:blipFill>
          <a:blip r:embed="rId5"/>
          <a:stretch>
            <a:fillRect/>
          </a:stretch>
        </p:blipFill>
        <p:spPr>
          <a:xfrm>
            <a:off x="329126" y="5178363"/>
            <a:ext cx="1000125" cy="1019175"/>
          </a:xfrm>
          <a:prstGeom prst="rect">
            <a:avLst/>
          </a:prstGeom>
        </p:spPr>
      </p:pic>
      <p:pic>
        <p:nvPicPr>
          <p:cNvPr id="11" name="Picture 10" descr="Green icon with magnified glass icon"/>
          <p:cNvPicPr>
            <a:picLocks noChangeAspect="1"/>
          </p:cNvPicPr>
          <p:nvPr/>
        </p:nvPicPr>
        <p:blipFill>
          <a:blip r:embed="rId6"/>
          <a:stretch>
            <a:fillRect/>
          </a:stretch>
        </p:blipFill>
        <p:spPr>
          <a:xfrm>
            <a:off x="4722668" y="2476853"/>
            <a:ext cx="1028700" cy="1000125"/>
          </a:xfrm>
          <a:prstGeom prst="rect">
            <a:avLst/>
          </a:prstGeom>
        </p:spPr>
      </p:pic>
      <p:pic>
        <p:nvPicPr>
          <p:cNvPr id="12" name="Picture 11" descr="orange circle with glasses icon "/>
          <p:cNvPicPr>
            <a:picLocks noChangeAspect="1"/>
          </p:cNvPicPr>
          <p:nvPr/>
        </p:nvPicPr>
        <p:blipFill>
          <a:blip r:embed="rId7"/>
          <a:stretch>
            <a:fillRect/>
          </a:stretch>
        </p:blipFill>
        <p:spPr>
          <a:xfrm>
            <a:off x="4722668" y="3918214"/>
            <a:ext cx="1028700" cy="1009650"/>
          </a:xfrm>
          <a:prstGeom prst="rect">
            <a:avLst/>
          </a:prstGeom>
        </p:spPr>
      </p:pic>
      <p:pic>
        <p:nvPicPr>
          <p:cNvPr id="18" name="Picture 17" descr="blue cirlce with survey icon "/>
          <p:cNvPicPr>
            <a:picLocks noChangeAspect="1"/>
          </p:cNvPicPr>
          <p:nvPr/>
        </p:nvPicPr>
        <p:blipFill>
          <a:blip r:embed="rId8"/>
          <a:stretch>
            <a:fillRect/>
          </a:stretch>
        </p:blipFill>
        <p:spPr>
          <a:xfrm>
            <a:off x="4732193" y="5211231"/>
            <a:ext cx="1019175" cy="1019175"/>
          </a:xfrm>
          <a:prstGeom prst="rect">
            <a:avLst/>
          </a:prstGeom>
        </p:spPr>
      </p:pic>
      <p:sp>
        <p:nvSpPr>
          <p:cNvPr id="22" name="Title 21" hidden="1"/>
          <p:cNvSpPr>
            <a:spLocks noGrp="1"/>
          </p:cNvSpPr>
          <p:nvPr>
            <p:ph type="title"/>
          </p:nvPr>
        </p:nvSpPr>
        <p:spPr/>
        <p:txBody>
          <a:bodyPr/>
          <a:lstStyle/>
          <a:p>
            <a:r>
              <a:rPr lang="en-US" dirty="0" smtClean="0"/>
              <a:t>Slide 75</a:t>
            </a:r>
            <a:endParaRPr lang="en-US" dirty="0"/>
          </a:p>
        </p:txBody>
      </p:sp>
    </p:spTree>
    <p:extLst>
      <p:ext uri="{BB962C8B-B14F-4D97-AF65-F5344CB8AC3E}">
        <p14:creationId xmlns:p14="http://schemas.microsoft.com/office/powerpoint/2010/main" val="20086582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rk board ">
            <a:extLst>
              <a:ext uri="{FF2B5EF4-FFF2-40B4-BE49-F238E27FC236}">
                <a16:creationId xmlns="" xmlns:a16="http://schemas.microsoft.com/office/drawing/2014/main" id="{4523E358-14A3-7944-BADB-5093EB1334E8}"/>
              </a:ext>
            </a:extLst>
          </p:cNvPr>
          <p:cNvPicPr>
            <a:picLocks noChangeAspect="1"/>
          </p:cNvPicPr>
          <p:nvPr/>
        </p:nvPicPr>
        <p:blipFill rotWithShape="1">
          <a:blip r:embed="rId3">
            <a:extLst>
              <a:ext uri="{28A0092B-C50C-407E-A947-70E740481C1C}">
                <a14:useLocalDpi xmlns:a14="http://schemas.microsoft.com/office/drawing/2010/main" val="0"/>
              </a:ext>
            </a:extLst>
          </a:blip>
          <a:srcRect r="59876"/>
          <a:stretch/>
        </p:blipFill>
        <p:spPr>
          <a:xfrm>
            <a:off x="6191250" y="0"/>
            <a:ext cx="3451300" cy="6858000"/>
          </a:xfrm>
          <a:prstGeom prst="rect">
            <a:avLst/>
          </a:prstGeom>
        </p:spPr>
      </p:pic>
      <p:pic>
        <p:nvPicPr>
          <p:cNvPr id="9" name="Picture 8" descr="Cork board ">
            <a:extLst>
              <a:ext uri="{FF2B5EF4-FFF2-40B4-BE49-F238E27FC236}">
                <a16:creationId xmlns="" xmlns:a16="http://schemas.microsoft.com/office/drawing/2014/main" id="{D58DD5C5-B7BA-914F-BDB8-7DC9CF65A3FE}"/>
              </a:ext>
            </a:extLst>
          </p:cNvPr>
          <p:cNvPicPr>
            <a:picLocks noChangeAspect="1"/>
          </p:cNvPicPr>
          <p:nvPr/>
        </p:nvPicPr>
        <p:blipFill rotWithShape="1">
          <a:blip r:embed="rId3">
            <a:extLst>
              <a:ext uri="{28A0092B-C50C-407E-A947-70E740481C1C}">
                <a14:useLocalDpi xmlns:a14="http://schemas.microsoft.com/office/drawing/2010/main" val="0"/>
              </a:ext>
            </a:extLst>
          </a:blip>
          <a:srcRect r="59876"/>
          <a:stretch/>
        </p:blipFill>
        <p:spPr>
          <a:xfrm>
            <a:off x="-515938" y="0"/>
            <a:ext cx="4127501" cy="6858000"/>
          </a:xfrm>
          <a:prstGeom prst="rect">
            <a:avLst/>
          </a:prstGeom>
        </p:spPr>
      </p:pic>
      <p:pic>
        <p:nvPicPr>
          <p:cNvPr id="10" name="Picture 9" descr="Cork board ">
            <a:extLst>
              <a:ext uri="{FF2B5EF4-FFF2-40B4-BE49-F238E27FC236}">
                <a16:creationId xmlns="" xmlns:a16="http://schemas.microsoft.com/office/drawing/2014/main" id="{0909711C-B0EC-A24C-980A-64EB27C6A89F}"/>
              </a:ext>
            </a:extLst>
          </p:cNvPr>
          <p:cNvPicPr>
            <a:picLocks noChangeAspect="1"/>
          </p:cNvPicPr>
          <p:nvPr/>
        </p:nvPicPr>
        <p:blipFill rotWithShape="1">
          <a:blip r:embed="rId3">
            <a:extLst>
              <a:ext uri="{28A0092B-C50C-407E-A947-70E740481C1C}">
                <a14:useLocalDpi xmlns:a14="http://schemas.microsoft.com/office/drawing/2010/main" val="0"/>
              </a:ext>
            </a:extLst>
          </a:blip>
          <a:srcRect r="59876"/>
          <a:stretch/>
        </p:blipFill>
        <p:spPr>
          <a:xfrm>
            <a:off x="2579687" y="0"/>
            <a:ext cx="4127501" cy="6858000"/>
          </a:xfrm>
          <a:prstGeom prst="rect">
            <a:avLst/>
          </a:prstGeom>
        </p:spPr>
      </p:pic>
      <p:sp>
        <p:nvSpPr>
          <p:cNvPr id="2" name="TextBox 1">
            <a:extLst>
              <a:ext uri="{FF2B5EF4-FFF2-40B4-BE49-F238E27FC236}">
                <a16:creationId xmlns="" xmlns:a16="http://schemas.microsoft.com/office/drawing/2014/main" id="{D4E2DE67-17F2-914A-B965-E5B55DE4E434}"/>
              </a:ext>
            </a:extLst>
          </p:cNvPr>
          <p:cNvSpPr txBox="1"/>
          <p:nvPr/>
        </p:nvSpPr>
        <p:spPr>
          <a:xfrm>
            <a:off x="1168995" y="303638"/>
            <a:ext cx="7174905" cy="1015663"/>
          </a:xfrm>
          <a:prstGeom prst="rect">
            <a:avLst/>
          </a:prstGeom>
          <a:noFill/>
        </p:spPr>
        <p:txBody>
          <a:bodyPr wrap="square" rtlCol="0">
            <a:spAutoFit/>
          </a:bodyPr>
          <a:lstStyle/>
          <a:p>
            <a:pPr algn="ctr" defTabSz="685800"/>
            <a:r>
              <a:rPr lang="en-US" sz="3000" b="1" dirty="0">
                <a:solidFill>
                  <a:prstClr val="black"/>
                </a:solidFill>
              </a:rPr>
              <a:t>Conveying Our Stories - Displaying Our Data </a:t>
            </a:r>
            <a:r>
              <a:rPr lang="en-US" sz="3000" b="1" i="1" dirty="0">
                <a:solidFill>
                  <a:prstClr val="black"/>
                </a:solidFill>
              </a:rPr>
              <a:t>Quick</a:t>
            </a:r>
            <a:r>
              <a:rPr lang="en-US" sz="3000" b="1" dirty="0">
                <a:solidFill>
                  <a:prstClr val="black"/>
                </a:solidFill>
              </a:rPr>
              <a:t> </a:t>
            </a:r>
            <a:r>
              <a:rPr lang="en-US" sz="3000" b="1" i="1" dirty="0">
                <a:solidFill>
                  <a:prstClr val="black"/>
                </a:solidFill>
              </a:rPr>
              <a:t>Notables</a:t>
            </a:r>
            <a:r>
              <a:rPr lang="en-US" sz="3000" b="1" dirty="0">
                <a:solidFill>
                  <a:prstClr val="black"/>
                </a:solidFill>
              </a:rPr>
              <a:t> </a:t>
            </a:r>
          </a:p>
        </p:txBody>
      </p:sp>
      <p:sp>
        <p:nvSpPr>
          <p:cNvPr id="3" name="Folded Corner 2">
            <a:extLst>
              <a:ext uri="{FF2B5EF4-FFF2-40B4-BE49-F238E27FC236}">
                <a16:creationId xmlns="" xmlns:a16="http://schemas.microsoft.com/office/drawing/2014/main" id="{FD6E244F-3C46-7243-9943-0B2A3740ED90}"/>
              </a:ext>
            </a:extLst>
          </p:cNvPr>
          <p:cNvSpPr/>
          <p:nvPr/>
        </p:nvSpPr>
        <p:spPr>
          <a:xfrm rot="21150735">
            <a:off x="286692" y="1669939"/>
            <a:ext cx="2105874" cy="1867622"/>
          </a:xfrm>
          <a:prstGeom prst="foldedCorner">
            <a:avLst>
              <a:gd name="adj" fmla="val 2719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p>
            <a:pPr algn="ctr" defTabSz="685800"/>
            <a:r>
              <a:rPr lang="en-US" sz="1350" dirty="0">
                <a:solidFill>
                  <a:prstClr val="white"/>
                </a:solidFill>
              </a:rPr>
              <a:t>“Communicating evaluation findings purposefully and effectively can benefit the project and the field.”</a:t>
            </a:r>
          </a:p>
        </p:txBody>
      </p:sp>
      <p:sp>
        <p:nvSpPr>
          <p:cNvPr id="4" name="Folded Corner 3">
            <a:extLst>
              <a:ext uri="{FF2B5EF4-FFF2-40B4-BE49-F238E27FC236}">
                <a16:creationId xmlns="" xmlns:a16="http://schemas.microsoft.com/office/drawing/2014/main" id="{FF119E39-9A7E-5E40-AE72-9D037213DB8E}"/>
              </a:ext>
            </a:extLst>
          </p:cNvPr>
          <p:cNvSpPr/>
          <p:nvPr/>
        </p:nvSpPr>
        <p:spPr>
          <a:xfrm rot="283816">
            <a:off x="1059086" y="4299798"/>
            <a:ext cx="2405301" cy="1776845"/>
          </a:xfrm>
          <a:prstGeom prst="foldedCorner">
            <a:avLst>
              <a:gd name="adj" fmla="val 27193"/>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prstClr val="white"/>
                </a:solidFill>
              </a:rPr>
              <a:t>Maps, interactive displays, infographics, animation, charts, and data tables are all strategies to visually present data. </a:t>
            </a:r>
          </a:p>
        </p:txBody>
      </p:sp>
      <p:sp>
        <p:nvSpPr>
          <p:cNvPr id="5" name="Folded Corner 4">
            <a:extLst>
              <a:ext uri="{FF2B5EF4-FFF2-40B4-BE49-F238E27FC236}">
                <a16:creationId xmlns="" xmlns:a16="http://schemas.microsoft.com/office/drawing/2014/main" id="{57A44047-6FB7-984B-BA4B-267F05F45A7B}"/>
              </a:ext>
            </a:extLst>
          </p:cNvPr>
          <p:cNvSpPr/>
          <p:nvPr/>
        </p:nvSpPr>
        <p:spPr>
          <a:xfrm>
            <a:off x="6278734" y="1633943"/>
            <a:ext cx="2568182" cy="2013192"/>
          </a:xfrm>
          <a:prstGeom prst="foldedCorner">
            <a:avLst>
              <a:gd name="adj" fmla="val 2719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p>
            <a:pPr algn="ctr" defTabSz="685800"/>
            <a:r>
              <a:rPr lang="en-US" sz="1350" dirty="0">
                <a:solidFill>
                  <a:prstClr val="white"/>
                </a:solidFill>
              </a:rPr>
              <a:t>Convene stakeholders to continuously check for assumptions, identify what is missed, and opportunities for collaboration. </a:t>
            </a:r>
          </a:p>
        </p:txBody>
      </p:sp>
      <p:sp>
        <p:nvSpPr>
          <p:cNvPr id="6" name="Folded Corner 5">
            <a:extLst>
              <a:ext uri="{FF2B5EF4-FFF2-40B4-BE49-F238E27FC236}">
                <a16:creationId xmlns="" xmlns:a16="http://schemas.microsoft.com/office/drawing/2014/main" id="{FA9A0DFD-EFE8-A645-8288-86A4A70EF8CD}"/>
              </a:ext>
            </a:extLst>
          </p:cNvPr>
          <p:cNvSpPr/>
          <p:nvPr/>
        </p:nvSpPr>
        <p:spPr>
          <a:xfrm>
            <a:off x="4714792" y="4319135"/>
            <a:ext cx="4316357" cy="1776845"/>
          </a:xfrm>
          <a:prstGeom prst="foldedCorner">
            <a:avLst>
              <a:gd name="adj" fmla="val 2719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p>
            <a:pPr algn="ctr" defTabSz="685800"/>
            <a:r>
              <a:rPr lang="en-US" sz="1350" dirty="0">
                <a:solidFill>
                  <a:prstClr val="white"/>
                </a:solidFill>
              </a:rPr>
              <a:t>“Before change can happen, people need to understand the key issues, become motivated to take action, and recognize how they can make a difference."</a:t>
            </a:r>
          </a:p>
        </p:txBody>
      </p:sp>
      <p:sp>
        <p:nvSpPr>
          <p:cNvPr id="7" name="Folded Corner 6">
            <a:extLst>
              <a:ext uri="{FF2B5EF4-FFF2-40B4-BE49-F238E27FC236}">
                <a16:creationId xmlns="" xmlns:a16="http://schemas.microsoft.com/office/drawing/2014/main" id="{B4C34BF6-715A-9844-A644-F96E57484262}"/>
              </a:ext>
            </a:extLst>
          </p:cNvPr>
          <p:cNvSpPr/>
          <p:nvPr/>
        </p:nvSpPr>
        <p:spPr>
          <a:xfrm rot="250876">
            <a:off x="3512856" y="2002736"/>
            <a:ext cx="1917123" cy="1776845"/>
          </a:xfrm>
          <a:prstGeom prst="foldedCorner">
            <a:avLst>
              <a:gd name="adj" fmla="val 2719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prstClr val="white"/>
                </a:solidFill>
              </a:rPr>
              <a:t>Develop relationships with key stakeholders to recognized as the “go-to” person/group. </a:t>
            </a:r>
          </a:p>
        </p:txBody>
      </p:sp>
      <p:pic>
        <p:nvPicPr>
          <p:cNvPr id="13" name="Picture 12" descr="Scale icon ">
            <a:extLst>
              <a:ext uri="{FF2B5EF4-FFF2-40B4-BE49-F238E27FC236}">
                <a16:creationId xmlns="" xmlns:a16="http://schemas.microsoft.com/office/drawing/2014/main" id="{F32C8B4C-BBB2-E04E-B08E-3834C698E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62673">
            <a:off x="1022056" y="2814765"/>
            <a:ext cx="747281" cy="747281"/>
          </a:xfrm>
          <a:prstGeom prst="rect">
            <a:avLst/>
          </a:prstGeom>
        </p:spPr>
      </p:pic>
      <p:pic>
        <p:nvPicPr>
          <p:cNvPr id="17" name="Picture 16" descr="Infographic creation icon ">
            <a:extLst>
              <a:ext uri="{FF2B5EF4-FFF2-40B4-BE49-F238E27FC236}">
                <a16:creationId xmlns="" xmlns:a16="http://schemas.microsoft.com/office/drawing/2014/main" id="{A8F141B1-62DE-1047-A8F1-CC106D64AD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3394">
            <a:off x="1802294" y="5390291"/>
            <a:ext cx="611668" cy="611668"/>
          </a:xfrm>
          <a:prstGeom prst="rect">
            <a:avLst/>
          </a:prstGeom>
        </p:spPr>
      </p:pic>
      <p:pic>
        <p:nvPicPr>
          <p:cNvPr id="19" name="Picture 18" descr="Converse icon ">
            <a:extLst>
              <a:ext uri="{FF2B5EF4-FFF2-40B4-BE49-F238E27FC236}">
                <a16:creationId xmlns="" xmlns:a16="http://schemas.microsoft.com/office/drawing/2014/main" id="{2C648083-1054-3D4B-9C90-1DF7CAB4B2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90723">
            <a:off x="4041492" y="3004266"/>
            <a:ext cx="750727" cy="750727"/>
          </a:xfrm>
          <a:prstGeom prst="rect">
            <a:avLst/>
          </a:prstGeom>
        </p:spPr>
      </p:pic>
      <p:pic>
        <p:nvPicPr>
          <p:cNvPr id="21" name="Picture 20" descr="Convening icon ">
            <a:extLst>
              <a:ext uri="{FF2B5EF4-FFF2-40B4-BE49-F238E27FC236}">
                <a16:creationId xmlns="" xmlns:a16="http://schemas.microsoft.com/office/drawing/2014/main" id="{5D6DFCB8-2C77-DA49-93C6-3619D45391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4315" y="2891158"/>
            <a:ext cx="677018" cy="677018"/>
          </a:xfrm>
          <a:prstGeom prst="rect">
            <a:avLst/>
          </a:prstGeom>
        </p:spPr>
      </p:pic>
      <p:pic>
        <p:nvPicPr>
          <p:cNvPr id="24" name="Picture 23" descr="Puzzle pieces icon ">
            <a:extLst>
              <a:ext uri="{FF2B5EF4-FFF2-40B4-BE49-F238E27FC236}">
                <a16:creationId xmlns="" xmlns:a16="http://schemas.microsoft.com/office/drawing/2014/main" id="{F1196888-8B2F-8441-B642-FF5F424AA0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0399" y="5092493"/>
            <a:ext cx="758334" cy="758334"/>
          </a:xfrm>
          <a:prstGeom prst="rect">
            <a:avLst/>
          </a:prstGeom>
        </p:spPr>
      </p:pic>
      <p:pic>
        <p:nvPicPr>
          <p:cNvPr id="26" name="Picture 25" descr="Idea icon ">
            <a:extLst>
              <a:ext uri="{FF2B5EF4-FFF2-40B4-BE49-F238E27FC236}">
                <a16:creationId xmlns="" xmlns:a16="http://schemas.microsoft.com/office/drawing/2014/main" id="{896D84DA-923B-5843-8972-47C9B3F4DB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4460" y="5173809"/>
            <a:ext cx="677018" cy="677018"/>
          </a:xfrm>
          <a:prstGeom prst="rect">
            <a:avLst/>
          </a:prstGeom>
        </p:spPr>
      </p:pic>
      <p:pic>
        <p:nvPicPr>
          <p:cNvPr id="30" name="Picture 29" descr="Assisting icon ">
            <a:extLst>
              <a:ext uri="{FF2B5EF4-FFF2-40B4-BE49-F238E27FC236}">
                <a16:creationId xmlns="" xmlns:a16="http://schemas.microsoft.com/office/drawing/2014/main" id="{F7D19453-6DDF-BC40-AD0B-1EA0ED55D0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1804" y="5176225"/>
            <a:ext cx="648921" cy="648921"/>
          </a:xfrm>
          <a:prstGeom prst="rect">
            <a:avLst/>
          </a:prstGeom>
        </p:spPr>
      </p:pic>
      <p:sp>
        <p:nvSpPr>
          <p:cNvPr id="8" name="Title 7" hidden="1"/>
          <p:cNvSpPr>
            <a:spLocks noGrp="1"/>
          </p:cNvSpPr>
          <p:nvPr>
            <p:ph type="title"/>
          </p:nvPr>
        </p:nvSpPr>
        <p:spPr/>
        <p:txBody>
          <a:bodyPr/>
          <a:lstStyle/>
          <a:p>
            <a:r>
              <a:rPr lang="en-US" dirty="0" smtClean="0"/>
              <a:t>Slide 76</a:t>
            </a:r>
            <a:endParaRPr lang="en-US" dirty="0"/>
          </a:p>
        </p:txBody>
      </p:sp>
    </p:spTree>
    <p:extLst>
      <p:ext uri="{BB962C8B-B14F-4D97-AF65-F5344CB8AC3E}">
        <p14:creationId xmlns:p14="http://schemas.microsoft.com/office/powerpoint/2010/main" val="32913942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BE620303-7516-3547-ABA9-0948943B967E}"/>
              </a:ext>
            </a:extLst>
          </p:cNvPr>
          <p:cNvSpPr txBox="1"/>
          <p:nvPr/>
        </p:nvSpPr>
        <p:spPr>
          <a:xfrm>
            <a:off x="1185620" y="2856259"/>
            <a:ext cx="1976034" cy="300082"/>
          </a:xfrm>
          <a:prstGeom prst="rect">
            <a:avLst/>
          </a:prstGeom>
          <a:noFill/>
        </p:spPr>
        <p:txBody>
          <a:bodyPr wrap="square" rtlCol="0">
            <a:spAutoFit/>
          </a:bodyPr>
          <a:lstStyle/>
          <a:p>
            <a:pPr defTabSz="685800"/>
            <a:r>
              <a:rPr lang="en-US" sz="1350" dirty="0">
                <a:solidFill>
                  <a:prstClr val="black"/>
                </a:solidFill>
              </a:rPr>
              <a:t>2 tweets per items…</a:t>
            </a:r>
          </a:p>
        </p:txBody>
      </p:sp>
      <p:sp>
        <p:nvSpPr>
          <p:cNvPr id="8" name="Bevel 7">
            <a:extLst>
              <a:ext uri="{FF2B5EF4-FFF2-40B4-BE49-F238E27FC236}">
                <a16:creationId xmlns="" xmlns:a16="http://schemas.microsoft.com/office/drawing/2014/main" id="{86377D26-6B1C-9F46-BA5B-B4F97537CC11}"/>
              </a:ext>
            </a:extLst>
          </p:cNvPr>
          <p:cNvSpPr/>
          <p:nvPr/>
        </p:nvSpPr>
        <p:spPr>
          <a:xfrm>
            <a:off x="523875" y="2856259"/>
            <a:ext cx="3486150" cy="838200"/>
          </a:xfrm>
          <a:prstGeom prst="bevel">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dirty="0">
                <a:solidFill>
                  <a:prstClr val="white"/>
                </a:solidFill>
              </a:rPr>
              <a:t>“Ah-ha!” Moments</a:t>
            </a:r>
          </a:p>
        </p:txBody>
      </p:sp>
      <p:sp>
        <p:nvSpPr>
          <p:cNvPr id="9" name="Bevel 8">
            <a:extLst>
              <a:ext uri="{FF2B5EF4-FFF2-40B4-BE49-F238E27FC236}">
                <a16:creationId xmlns="" xmlns:a16="http://schemas.microsoft.com/office/drawing/2014/main" id="{9947EF04-3F12-9547-A363-1362129A6CCD}"/>
              </a:ext>
            </a:extLst>
          </p:cNvPr>
          <p:cNvSpPr/>
          <p:nvPr/>
        </p:nvSpPr>
        <p:spPr>
          <a:xfrm>
            <a:off x="523875" y="4150923"/>
            <a:ext cx="3486150" cy="838200"/>
          </a:xfrm>
          <a:prstGeom prst="bevel">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dirty="0">
                <a:solidFill>
                  <a:prstClr val="white"/>
                </a:solidFill>
              </a:rPr>
              <a:t>Surprises</a:t>
            </a:r>
          </a:p>
        </p:txBody>
      </p:sp>
      <p:sp>
        <p:nvSpPr>
          <p:cNvPr id="10" name="Bevel 9">
            <a:extLst>
              <a:ext uri="{FF2B5EF4-FFF2-40B4-BE49-F238E27FC236}">
                <a16:creationId xmlns="" xmlns:a16="http://schemas.microsoft.com/office/drawing/2014/main" id="{CD281849-33EE-794C-B62F-0F7BCB733A18}"/>
              </a:ext>
            </a:extLst>
          </p:cNvPr>
          <p:cNvSpPr/>
          <p:nvPr/>
        </p:nvSpPr>
        <p:spPr>
          <a:xfrm>
            <a:off x="5038725" y="2856259"/>
            <a:ext cx="3486150" cy="838200"/>
          </a:xfrm>
          <a:prstGeom prst="bevel">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dirty="0">
                <a:solidFill>
                  <a:prstClr val="white"/>
                </a:solidFill>
              </a:rPr>
              <a:t>Challenges</a:t>
            </a:r>
          </a:p>
        </p:txBody>
      </p:sp>
      <p:sp>
        <p:nvSpPr>
          <p:cNvPr id="11" name="Bevel 10">
            <a:extLst>
              <a:ext uri="{FF2B5EF4-FFF2-40B4-BE49-F238E27FC236}">
                <a16:creationId xmlns="" xmlns:a16="http://schemas.microsoft.com/office/drawing/2014/main" id="{E63D7B61-B570-834D-88C2-9F36D33495E6}"/>
              </a:ext>
            </a:extLst>
          </p:cNvPr>
          <p:cNvSpPr/>
          <p:nvPr/>
        </p:nvSpPr>
        <p:spPr>
          <a:xfrm>
            <a:off x="5038725" y="4150923"/>
            <a:ext cx="3486150" cy="838200"/>
          </a:xfrm>
          <a:prstGeom prst="bevel">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dirty="0">
                <a:solidFill>
                  <a:prstClr val="white"/>
                </a:solidFill>
              </a:rPr>
              <a:t>Connections</a:t>
            </a:r>
          </a:p>
        </p:txBody>
      </p:sp>
      <p:sp>
        <p:nvSpPr>
          <p:cNvPr id="12" name="TextBox 11">
            <a:extLst>
              <a:ext uri="{FF2B5EF4-FFF2-40B4-BE49-F238E27FC236}">
                <a16:creationId xmlns="" xmlns:a16="http://schemas.microsoft.com/office/drawing/2014/main" id="{0709F09D-940E-6B45-BE69-E2284E7BF801}"/>
              </a:ext>
            </a:extLst>
          </p:cNvPr>
          <p:cNvSpPr txBox="1"/>
          <p:nvPr/>
        </p:nvSpPr>
        <p:spPr>
          <a:xfrm>
            <a:off x="1168995" y="965786"/>
            <a:ext cx="7174905" cy="1015663"/>
          </a:xfrm>
          <a:prstGeom prst="rect">
            <a:avLst/>
          </a:prstGeom>
          <a:noFill/>
        </p:spPr>
        <p:txBody>
          <a:bodyPr wrap="square" rtlCol="0">
            <a:spAutoFit/>
          </a:bodyPr>
          <a:lstStyle/>
          <a:p>
            <a:pPr algn="ctr" defTabSz="685800"/>
            <a:r>
              <a:rPr lang="en-US" sz="3000" b="1" dirty="0">
                <a:solidFill>
                  <a:prstClr val="black"/>
                </a:solidFill>
              </a:rPr>
              <a:t>Conveying Our Stories - Displaying Our Data </a:t>
            </a:r>
            <a:r>
              <a:rPr lang="en-US" sz="3000" b="1" i="1" dirty="0">
                <a:solidFill>
                  <a:prstClr val="black"/>
                </a:solidFill>
              </a:rPr>
              <a:t>Reflection</a:t>
            </a:r>
            <a:endParaRPr lang="en-US" sz="3000" b="1" dirty="0">
              <a:solidFill>
                <a:prstClr val="black"/>
              </a:solidFill>
            </a:endParaRPr>
          </a:p>
        </p:txBody>
      </p:sp>
      <p:sp>
        <p:nvSpPr>
          <p:cNvPr id="2" name="Title 1" hidden="1"/>
          <p:cNvSpPr>
            <a:spLocks noGrp="1"/>
          </p:cNvSpPr>
          <p:nvPr>
            <p:ph type="title"/>
          </p:nvPr>
        </p:nvSpPr>
        <p:spPr/>
        <p:txBody>
          <a:bodyPr/>
          <a:lstStyle/>
          <a:p>
            <a:r>
              <a:rPr lang="en-US" dirty="0" smtClean="0"/>
              <a:t>Slide 77 </a:t>
            </a:r>
            <a:endParaRPr lang="en-US" dirty="0"/>
          </a:p>
        </p:txBody>
      </p:sp>
    </p:spTree>
    <p:extLst>
      <p:ext uri="{BB962C8B-B14F-4D97-AF65-F5344CB8AC3E}">
        <p14:creationId xmlns:p14="http://schemas.microsoft.com/office/powerpoint/2010/main" val="30255662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algn="ctr"/>
            <a:r>
              <a:rPr lang="en-US" sz="6000" b="1" dirty="0" smtClean="0"/>
              <a:t>Questions </a:t>
            </a:r>
            <a:br>
              <a:rPr lang="en-US" sz="6000" b="1" dirty="0" smtClean="0"/>
            </a:br>
            <a:r>
              <a:rPr lang="en-US" sz="6000" b="1" dirty="0" smtClean="0"/>
              <a:t>&amp; </a:t>
            </a:r>
            <a:br>
              <a:rPr lang="en-US" sz="6000" b="1" dirty="0" smtClean="0"/>
            </a:br>
            <a:r>
              <a:rPr lang="en-US" sz="6000" b="1" dirty="0" smtClean="0"/>
              <a:t>Answers </a:t>
            </a:r>
            <a:endParaRPr lang="en-US" sz="6000" b="1" dirty="0"/>
          </a:p>
        </p:txBody>
      </p:sp>
      <p:sp>
        <p:nvSpPr>
          <p:cNvPr id="3" name="Slide Number Placeholder 2"/>
          <p:cNvSpPr>
            <a:spLocks noGrp="1"/>
          </p:cNvSpPr>
          <p:nvPr>
            <p:ph type="sldNum" sz="quarter" idx="12"/>
          </p:nvPr>
        </p:nvSpPr>
        <p:spPr/>
        <p:txBody>
          <a:bodyPr/>
          <a:lstStyle/>
          <a:p>
            <a:fld id="{99AA2B13-01E7-4FF5-A8D1-E6AE56D430D6}" type="slidenum">
              <a:rPr lang="en-US" smtClean="0">
                <a:solidFill>
                  <a:prstClr val="black">
                    <a:tint val="75000"/>
                  </a:prstClr>
                </a:solidFill>
              </a:rPr>
              <a:pPr/>
              <a:t>78</a:t>
            </a:fld>
            <a:endParaRPr lang="en-US">
              <a:solidFill>
                <a:prstClr val="black">
                  <a:tint val="75000"/>
                </a:prstClr>
              </a:solidFill>
            </a:endParaRPr>
          </a:p>
        </p:txBody>
      </p:sp>
    </p:spTree>
    <p:extLst>
      <p:ext uri="{BB962C8B-B14F-4D97-AF65-F5344CB8AC3E}">
        <p14:creationId xmlns:p14="http://schemas.microsoft.com/office/powerpoint/2010/main" val="648195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850" y="134787"/>
            <a:ext cx="8477250" cy="1274463"/>
          </a:xfrm>
        </p:spPr>
        <p:txBody>
          <a:bodyPr>
            <a:noAutofit/>
          </a:bodyPr>
          <a:lstStyle/>
          <a:p>
            <a:r>
              <a:rPr lang="en-US" sz="2800" dirty="0" smtClean="0">
                <a:solidFill>
                  <a:srgbClr val="0A9466"/>
                </a:solidFill>
              </a:rPr>
              <a:t>Table 1: Strategy Sheet for Developing a Communication Plan Focused On Communicating Specific Evaluation Information</a:t>
            </a:r>
            <a:br>
              <a:rPr lang="en-US" sz="2800" dirty="0" smtClean="0">
                <a:solidFill>
                  <a:srgbClr val="0A9466"/>
                </a:solidFill>
              </a:rPr>
            </a:br>
            <a:endParaRPr lang="en-US" sz="2800" dirty="0">
              <a:solidFill>
                <a:srgbClr val="0A9466"/>
              </a:solidFill>
            </a:endParaRPr>
          </a:p>
        </p:txBody>
      </p:sp>
      <p:sp>
        <p:nvSpPr>
          <p:cNvPr id="4" name="Slide Number Placeholder 3"/>
          <p:cNvSpPr>
            <a:spLocks noGrp="1"/>
          </p:cNvSpPr>
          <p:nvPr>
            <p:ph type="sldNum" sz="quarter" idx="12"/>
          </p:nvPr>
        </p:nvSpPr>
        <p:spPr/>
        <p:txBody>
          <a:bodyPr/>
          <a:lstStyle/>
          <a:p>
            <a:fld id="{556330C3-93D9-864C-869D-FF738A48005C}" type="slidenum">
              <a:rPr lang="en-US" smtClean="0"/>
              <a:pPr/>
              <a:t>8</a:t>
            </a:fld>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47" y="1537586"/>
            <a:ext cx="7792537" cy="4439270"/>
          </a:xfrm>
          <a:prstGeom prst="rect">
            <a:avLst/>
          </a:prstGeom>
        </p:spPr>
      </p:pic>
    </p:spTree>
    <p:extLst>
      <p:ext uri="{BB962C8B-B14F-4D97-AF65-F5344CB8AC3E}">
        <p14:creationId xmlns:p14="http://schemas.microsoft.com/office/powerpoint/2010/main" val="1252155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624" y="162344"/>
            <a:ext cx="8115300" cy="965452"/>
          </a:xfrm>
        </p:spPr>
        <p:txBody>
          <a:bodyPr>
            <a:noAutofit/>
          </a:bodyPr>
          <a:lstStyle/>
          <a:p>
            <a:r>
              <a:rPr lang="en-US" dirty="0" smtClean="0"/>
              <a:t>Developing an Effective Communication Plan</a:t>
            </a:r>
            <a:endParaRPr lang="en-US" dirty="0"/>
          </a:p>
        </p:txBody>
      </p:sp>
      <p:sp>
        <p:nvSpPr>
          <p:cNvPr id="7" name="Content Placeholder 6"/>
          <p:cNvSpPr>
            <a:spLocks noGrp="1"/>
          </p:cNvSpPr>
          <p:nvPr>
            <p:ph idx="1"/>
          </p:nvPr>
        </p:nvSpPr>
        <p:spPr>
          <a:xfrm>
            <a:off x="561474" y="1271339"/>
            <a:ext cx="8239626" cy="4680281"/>
          </a:xfrm>
          <a:noFill/>
        </p:spPr>
        <p:txBody>
          <a:bodyPr>
            <a:normAutofit lnSpcReduction="10000"/>
          </a:bodyPr>
          <a:lstStyle/>
          <a:p>
            <a:r>
              <a:rPr lang="en-US" sz="2800" dirty="0" smtClean="0"/>
              <a:t>Who are the project’s audiences, and what are their needs for project evaluation data?</a:t>
            </a:r>
          </a:p>
          <a:p>
            <a:pPr marL="681038" lvl="1" indent="-398463"/>
            <a:r>
              <a:rPr lang="en-US" sz="2400" dirty="0" smtClean="0"/>
              <a:t>Audiences directly connected to the project</a:t>
            </a:r>
          </a:p>
          <a:p>
            <a:pPr lvl="2"/>
            <a:r>
              <a:rPr lang="en-US" sz="2400" dirty="0" smtClean="0"/>
              <a:t>Project managers and staff</a:t>
            </a:r>
          </a:p>
          <a:p>
            <a:pPr lvl="2"/>
            <a:r>
              <a:rPr lang="en-US" sz="2400" dirty="0" smtClean="0"/>
              <a:t>Funders and benefactors</a:t>
            </a:r>
          </a:p>
          <a:p>
            <a:pPr lvl="2"/>
            <a:r>
              <a:rPr lang="en-US" sz="2400" dirty="0" smtClean="0"/>
              <a:t>Participants, potential participants, and potential replicators</a:t>
            </a:r>
          </a:p>
          <a:p>
            <a:pPr lvl="1"/>
            <a:r>
              <a:rPr lang="en-US" sz="2400" dirty="0" smtClean="0"/>
              <a:t>Audiences indirectly connected to the project</a:t>
            </a:r>
          </a:p>
          <a:p>
            <a:pPr lvl="2"/>
            <a:r>
              <a:rPr lang="en-US" sz="2400" dirty="0" smtClean="0"/>
              <a:t>Public and the media</a:t>
            </a:r>
          </a:p>
          <a:p>
            <a:pPr lvl="2"/>
            <a:r>
              <a:rPr lang="en-US" sz="2400" dirty="0" smtClean="0"/>
              <a:t>Professional colleagues</a:t>
            </a:r>
          </a:p>
          <a:p>
            <a:pPr lvl="2"/>
            <a:r>
              <a:rPr lang="en-US" sz="2400" dirty="0" smtClean="0"/>
              <a:t>Policymakers</a:t>
            </a:r>
          </a:p>
          <a:p>
            <a:endParaRPr lang="en-US" sz="2800" dirty="0"/>
          </a:p>
        </p:txBody>
      </p:sp>
      <p:sp>
        <p:nvSpPr>
          <p:cNvPr id="5" name="Slide Number Placeholder 4"/>
          <p:cNvSpPr>
            <a:spLocks noGrp="1"/>
          </p:cNvSpPr>
          <p:nvPr>
            <p:ph type="sldNum" sz="quarter" idx="12"/>
          </p:nvPr>
        </p:nvSpPr>
        <p:spPr/>
        <p:txBody>
          <a:bodyPr/>
          <a:lstStyle/>
          <a:p>
            <a:fld id="{556330C3-93D9-864C-869D-FF738A48005C}" type="slidenum">
              <a:rPr lang="en-US" smtClean="0"/>
              <a:pPr/>
              <a:t>9</a:t>
            </a:fld>
            <a:endParaRPr lang="en-US" dirty="0"/>
          </a:p>
        </p:txBody>
      </p:sp>
    </p:spTree>
    <p:extLst>
      <p:ext uri="{BB962C8B-B14F-4D97-AF65-F5344CB8AC3E}">
        <p14:creationId xmlns:p14="http://schemas.microsoft.com/office/powerpoint/2010/main" val="14279235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Westat_Green">
  <a:themeElements>
    <a:clrScheme name="Westat">
      <a:dk1>
        <a:sysClr val="windowText" lastClr="000000"/>
      </a:dk1>
      <a:lt1>
        <a:sysClr val="window" lastClr="FFFFFF"/>
      </a:lt1>
      <a:dk2>
        <a:srgbClr val="005075"/>
      </a:dk2>
      <a:lt2>
        <a:srgbClr val="C0E299"/>
      </a:lt2>
      <a:accent1>
        <a:srgbClr val="1C8BAC"/>
      </a:accent1>
      <a:accent2>
        <a:srgbClr val="3F8E10"/>
      </a:accent2>
      <a:accent3>
        <a:srgbClr val="00698D"/>
      </a:accent3>
      <a:accent4>
        <a:srgbClr val="2F7B2E"/>
      </a:accent4>
      <a:accent5>
        <a:srgbClr val="D98C22"/>
      </a:accent5>
      <a:accent6>
        <a:srgbClr val="575756"/>
      </a:accent6>
      <a:hlink>
        <a:srgbClr val="008FC0"/>
      </a:hlink>
      <a:folHlink>
        <a:srgbClr val="007D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estat Dark Theme">
  <a:themeElements>
    <a:clrScheme name="Westat">
      <a:dk1>
        <a:sysClr val="windowText" lastClr="000000"/>
      </a:dk1>
      <a:lt1>
        <a:sysClr val="window" lastClr="FFFFFF"/>
      </a:lt1>
      <a:dk2>
        <a:srgbClr val="005075"/>
      </a:dk2>
      <a:lt2>
        <a:srgbClr val="C0E299"/>
      </a:lt2>
      <a:accent1>
        <a:srgbClr val="1C8BAC"/>
      </a:accent1>
      <a:accent2>
        <a:srgbClr val="3F8E10"/>
      </a:accent2>
      <a:accent3>
        <a:srgbClr val="00698D"/>
      </a:accent3>
      <a:accent4>
        <a:srgbClr val="2F7B2E"/>
      </a:accent4>
      <a:accent5>
        <a:srgbClr val="D98C22"/>
      </a:accent5>
      <a:accent6>
        <a:srgbClr val="575756"/>
      </a:accent6>
      <a:hlink>
        <a:srgbClr val="008FC0"/>
      </a:hlink>
      <a:folHlink>
        <a:srgbClr val="007D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estat Logo on Each Page">
  <a:themeElements>
    <a:clrScheme name="Westat">
      <a:dk1>
        <a:sysClr val="windowText" lastClr="000000"/>
      </a:dk1>
      <a:lt1>
        <a:sysClr val="window" lastClr="FFFFFF"/>
      </a:lt1>
      <a:dk2>
        <a:srgbClr val="005075"/>
      </a:dk2>
      <a:lt2>
        <a:srgbClr val="C0E299"/>
      </a:lt2>
      <a:accent1>
        <a:srgbClr val="1C8BAC"/>
      </a:accent1>
      <a:accent2>
        <a:srgbClr val="3F8E10"/>
      </a:accent2>
      <a:accent3>
        <a:srgbClr val="00698D"/>
      </a:accent3>
      <a:accent4>
        <a:srgbClr val="2F7B2E"/>
      </a:accent4>
      <a:accent5>
        <a:srgbClr val="D98C22"/>
      </a:accent5>
      <a:accent6>
        <a:srgbClr val="575756"/>
      </a:accent6>
      <a:hlink>
        <a:srgbClr val="008FC0"/>
      </a:hlink>
      <a:folHlink>
        <a:srgbClr val="007D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estat 50 Years">
  <a:themeElements>
    <a:clrScheme name="Westat">
      <a:dk1>
        <a:sysClr val="windowText" lastClr="000000"/>
      </a:dk1>
      <a:lt1>
        <a:sysClr val="window" lastClr="FFFFFF"/>
      </a:lt1>
      <a:dk2>
        <a:srgbClr val="005075"/>
      </a:dk2>
      <a:lt2>
        <a:srgbClr val="C0E299"/>
      </a:lt2>
      <a:accent1>
        <a:srgbClr val="1C8BAC"/>
      </a:accent1>
      <a:accent2>
        <a:srgbClr val="3F8E10"/>
      </a:accent2>
      <a:accent3>
        <a:srgbClr val="00698D"/>
      </a:accent3>
      <a:accent4>
        <a:srgbClr val="2F7B2E"/>
      </a:accent4>
      <a:accent5>
        <a:srgbClr val="D98C22"/>
      </a:accent5>
      <a:accent6>
        <a:srgbClr val="575756"/>
      </a:accent6>
      <a:hlink>
        <a:srgbClr val="008FC0"/>
      </a:hlink>
      <a:folHlink>
        <a:srgbClr val="007D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SEP Symposi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P Symposia Theme" id="{F860118F-889B-4CCA-BAAA-D8C60F4756E4}" vid="{9CFBCC77-D6B1-4D03-9518-6141156C473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SEP">
      <a:dk1>
        <a:srgbClr val="000000"/>
      </a:dk1>
      <a:lt1>
        <a:srgbClr val="FFFFFF"/>
      </a:lt1>
      <a:dk2>
        <a:srgbClr val="44546A"/>
      </a:dk2>
      <a:lt2>
        <a:srgbClr val="E7E6E6"/>
      </a:lt2>
      <a:accent1>
        <a:srgbClr val="0028C4"/>
      </a:accent1>
      <a:accent2>
        <a:srgbClr val="E24301"/>
      </a:accent2>
      <a:accent3>
        <a:srgbClr val="799900"/>
      </a:accent3>
      <a:accent4>
        <a:srgbClr val="76C3D5"/>
      </a:accent4>
      <a:accent5>
        <a:srgbClr val="E1C627"/>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Westat_Green</Template>
  <TotalTime>7195</TotalTime>
  <Words>2745</Words>
  <Application>Microsoft Office PowerPoint</Application>
  <PresentationFormat>On-screen Show (4:3)</PresentationFormat>
  <Paragraphs>547</Paragraphs>
  <Slides>78</Slides>
  <Notes>52</Notes>
  <HiddenSlides>0</HiddenSlides>
  <MMClips>3</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78</vt:i4>
      </vt:variant>
    </vt:vector>
  </HeadingPairs>
  <TitlesOfParts>
    <vt:vector size="97" baseType="lpstr">
      <vt:lpstr>Arial Unicode MS</vt:lpstr>
      <vt:lpstr>Arial</vt:lpstr>
      <vt:lpstr>Arial Rounded MT Bold</vt:lpstr>
      <vt:lpstr>Calibri</vt:lpstr>
      <vt:lpstr>Calibri Light</vt:lpstr>
      <vt:lpstr>Century Gothic</vt:lpstr>
      <vt:lpstr>Century Schoolbook</vt:lpstr>
      <vt:lpstr>Corbel</vt:lpstr>
      <vt:lpstr>Mangal</vt:lpstr>
      <vt:lpstr>Open Sans</vt:lpstr>
      <vt:lpstr>Wingdings</vt:lpstr>
      <vt:lpstr>Westat_Green</vt:lpstr>
      <vt:lpstr>Westat Dark Theme</vt:lpstr>
      <vt:lpstr>Westat Logo on Each Page</vt:lpstr>
      <vt:lpstr>Westat 50 Years</vt:lpstr>
      <vt:lpstr>OSEP Symposia Theme</vt:lpstr>
      <vt:lpstr>Office Theme</vt:lpstr>
      <vt:lpstr>1_Office Theme</vt:lpstr>
      <vt:lpstr>2_Office Theme</vt:lpstr>
      <vt:lpstr>OSEP Symposium: Conveying Our Stories -  Displaying our Data</vt:lpstr>
      <vt:lpstr>Planning for Effective Communication and Engagement </vt:lpstr>
      <vt:lpstr>Slide 3</vt:lpstr>
      <vt:lpstr>Effectively Communicating the Results of Your Project – A New Resource</vt:lpstr>
      <vt:lpstr>Product Overview</vt:lpstr>
      <vt:lpstr>Understanding Evaluation Data and Their Function in Communicating Project Success </vt:lpstr>
      <vt:lpstr>Linking Evaluation Data to Communication Strategies</vt:lpstr>
      <vt:lpstr>Table 1: Strategy Sheet for Developing a Communication Plan Focused On Communicating Specific Evaluation Information </vt:lpstr>
      <vt:lpstr>Developing an Effective Communication Plan</vt:lpstr>
      <vt:lpstr>Three Important Questions to Answer for Each Audience  </vt:lpstr>
      <vt:lpstr>Table 3: Strategy Sheet for Tailoring Communications to Target Audiences</vt:lpstr>
      <vt:lpstr>Communicating About Evaluation Data with Current Project Managers and Staff</vt:lpstr>
      <vt:lpstr>Figure 2: Example of Using Evaluation Data to Inform Internal Communications</vt:lpstr>
      <vt:lpstr>How Context Affects Communications with Current Project Managers and Staff</vt:lpstr>
      <vt:lpstr>Communicating with Project Funders and Benefactors</vt:lpstr>
      <vt:lpstr>Table 5: Questions that Funders and Benefactors Often Want or Need to Have Answered</vt:lpstr>
      <vt:lpstr>Important Considerations When Communicating with Funders  </vt:lpstr>
      <vt:lpstr>Communicating with Current and Potential Project Participants</vt:lpstr>
      <vt:lpstr>Table 7: Contextual Information to Inform Communications with Current and Potential Participants</vt:lpstr>
      <vt:lpstr>Communicating with Potential Replicators</vt:lpstr>
      <vt:lpstr>Communication Challenges, Ethics, and Tools</vt:lpstr>
      <vt:lpstr>Table 9: Common Tools for Communicating Evaluation Findings</vt:lpstr>
      <vt:lpstr>Closing Thoughts</vt:lpstr>
      <vt:lpstr>Contact Us!</vt:lpstr>
      <vt:lpstr>Transforming Information Effectively</vt:lpstr>
      <vt:lpstr>Communication</vt:lpstr>
      <vt:lpstr>We have the stories. How can we…</vt:lpstr>
      <vt:lpstr>Visuals to Bring Life to Content</vt:lpstr>
      <vt:lpstr>Ideating, Crafting, and Disseminating Infographics</vt:lpstr>
      <vt:lpstr>Slide 30</vt:lpstr>
      <vt:lpstr>Step 1: Aggregate the Data</vt:lpstr>
      <vt:lpstr>Step 2: Identify the Expected Outcomes </vt:lpstr>
      <vt:lpstr>Step 3: Develop a Structure &amp; Explore the Data </vt:lpstr>
      <vt:lpstr>Step 4: Connect Content to Visuals</vt:lpstr>
      <vt:lpstr>Step 5: Disseminate &amp; Enhance </vt:lpstr>
      <vt:lpstr>Three Lessons to Meaningfully Engage Stakeholders</vt:lpstr>
      <vt:lpstr>Slide 37</vt:lpstr>
      <vt:lpstr>Making Data Meaningful through Data Visualization</vt:lpstr>
      <vt:lpstr>Slide 2</vt:lpstr>
      <vt:lpstr>The Challenge</vt:lpstr>
      <vt:lpstr>Making Data Meaningful</vt:lpstr>
      <vt:lpstr>Audience</vt:lpstr>
      <vt:lpstr>Purpose</vt:lpstr>
      <vt:lpstr>Message</vt:lpstr>
      <vt:lpstr>Let’s Look at a Child Outcomes Example</vt:lpstr>
      <vt:lpstr>Child Outcomes Data</vt:lpstr>
      <vt:lpstr>Child Outcomes Data</vt:lpstr>
      <vt:lpstr>Example of when charting is not an effective tool </vt:lpstr>
      <vt:lpstr>Part C Positive Social Emotional Outcomes, SS1 &amp; SS2</vt:lpstr>
      <vt:lpstr>An Example of A Simple, yet Effective Presentation of Data </vt:lpstr>
      <vt:lpstr>An Example of a Chart Made Using Tableau</vt:lpstr>
      <vt:lpstr>DaSy-NCSI Data Visualization Toolkit</vt:lpstr>
      <vt:lpstr>Slide 16</vt:lpstr>
      <vt:lpstr> Communicating with Legislators</vt:lpstr>
      <vt:lpstr>Slide 2</vt:lpstr>
      <vt:lpstr>Slide 3</vt:lpstr>
      <vt:lpstr>Your Goals in Meeting with Legislators</vt:lpstr>
      <vt:lpstr>What do Legislators Want to Know?</vt:lpstr>
      <vt:lpstr>Know Who You are Meeting With</vt:lpstr>
      <vt:lpstr>REMEMBER</vt:lpstr>
      <vt:lpstr>Your Role</vt:lpstr>
      <vt:lpstr>Developing “Leave Behinds”</vt:lpstr>
      <vt:lpstr>HECSE Template</vt:lpstr>
      <vt:lpstr>Slide 11</vt:lpstr>
      <vt:lpstr>CEC/HECSE Example Cont.Slide 12</vt:lpstr>
      <vt:lpstr>A Good Meeting</vt:lpstr>
      <vt:lpstr>Follow Up</vt:lpstr>
      <vt:lpstr>Advocates not Lobbyists</vt:lpstr>
      <vt:lpstr>TWITTER</vt:lpstr>
      <vt:lpstr>That’s All Folks! </vt:lpstr>
      <vt:lpstr>Social Media: New Low-Cost Tools for Effective Outreach </vt:lpstr>
      <vt:lpstr>Slide 72</vt:lpstr>
      <vt:lpstr>Conveying Our Stories – Displaying Our Data: Reflections</vt:lpstr>
      <vt:lpstr>Slide 74</vt:lpstr>
      <vt:lpstr>Slide 75</vt:lpstr>
      <vt:lpstr>Slide 76</vt:lpstr>
      <vt:lpstr>Slide 77 </vt:lpstr>
      <vt:lpstr>Questions  &amp;  Answers </vt:lpstr>
    </vt:vector>
  </TitlesOfParts>
  <Company>Westat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Effectively Communicating the Results of Your Project - A New Resource</dc:title>
  <dc:subject>Tools and strategies to effectively communicate evaluation findings</dc:subject>
  <dc:creator>Jill Lammert</dc:creator>
  <cp:keywords>evaluation, communicating evaluation results, communicating evaluation outcomes, audiences for evaluation information</cp:keywords>
  <cp:lastModifiedBy>Kathan, Joseph</cp:lastModifiedBy>
  <cp:revision>454</cp:revision>
  <cp:lastPrinted>2017-02-27T21:14:34Z</cp:lastPrinted>
  <dcterms:created xsi:type="dcterms:W3CDTF">2015-02-27T17:54:38Z</dcterms:created>
  <dcterms:modified xsi:type="dcterms:W3CDTF">2017-10-12T15:59:02Z</dcterms:modified>
</cp:coreProperties>
</file>