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4"/>
  </p:sldMasterIdLst>
  <p:notesMasterIdLst>
    <p:notesMasterId r:id="rId52"/>
  </p:notesMasterIdLst>
  <p:handoutMasterIdLst>
    <p:handoutMasterId r:id="rId53"/>
  </p:handoutMasterIdLst>
  <p:sldIdLst>
    <p:sldId id="256" r:id="rId5"/>
    <p:sldId id="357" r:id="rId6"/>
    <p:sldId id="359" r:id="rId7"/>
    <p:sldId id="410" r:id="rId8"/>
    <p:sldId id="392" r:id="rId9"/>
    <p:sldId id="374" r:id="rId10"/>
    <p:sldId id="311" r:id="rId11"/>
    <p:sldId id="411" r:id="rId12"/>
    <p:sldId id="348" r:id="rId13"/>
    <p:sldId id="414" r:id="rId14"/>
    <p:sldId id="355" r:id="rId15"/>
    <p:sldId id="345" r:id="rId16"/>
    <p:sldId id="347" r:id="rId17"/>
    <p:sldId id="350" r:id="rId18"/>
    <p:sldId id="352" r:id="rId19"/>
    <p:sldId id="412" r:id="rId20"/>
    <p:sldId id="353" r:id="rId21"/>
    <p:sldId id="413" r:id="rId22"/>
    <p:sldId id="354" r:id="rId23"/>
    <p:sldId id="380" r:id="rId24"/>
    <p:sldId id="381" r:id="rId25"/>
    <p:sldId id="382" r:id="rId26"/>
    <p:sldId id="334" r:id="rId27"/>
    <p:sldId id="365" r:id="rId28"/>
    <p:sldId id="366" r:id="rId29"/>
    <p:sldId id="367" r:id="rId30"/>
    <p:sldId id="368" r:id="rId31"/>
    <p:sldId id="369" r:id="rId32"/>
    <p:sldId id="370" r:id="rId33"/>
    <p:sldId id="371" r:id="rId34"/>
    <p:sldId id="364" r:id="rId35"/>
    <p:sldId id="372" r:id="rId36"/>
    <p:sldId id="383" r:id="rId37"/>
    <p:sldId id="384" r:id="rId38"/>
    <p:sldId id="385" r:id="rId39"/>
    <p:sldId id="386" r:id="rId40"/>
    <p:sldId id="387" r:id="rId41"/>
    <p:sldId id="394" r:id="rId42"/>
    <p:sldId id="409" r:id="rId43"/>
    <p:sldId id="360" r:id="rId44"/>
    <p:sldId id="361" r:id="rId45"/>
    <p:sldId id="362" r:id="rId46"/>
    <p:sldId id="363" r:id="rId47"/>
    <p:sldId id="391" r:id="rId48"/>
    <p:sldId id="388" r:id="rId49"/>
    <p:sldId id="271" r:id="rId50"/>
    <p:sldId id="31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E925E-DFB6-4685-BA44-05236BD3D6BC}">
          <p14:sldIdLst>
            <p14:sldId id="256"/>
          </p14:sldIdLst>
        </p14:section>
        <p14:section name="Intro and Logistics - Lux" id="{37462372-98C2-479F-A099-EAFDAE703367}">
          <p14:sldIdLst>
            <p14:sldId id="357"/>
            <p14:sldId id="359"/>
          </p14:sldIdLst>
        </p14:section>
        <p14:section name="G5 Info - Justin" id="{09DFFD93-9256-46D9-9846-BA544A2B309A}">
          <p14:sldIdLst>
            <p14:sldId id="410"/>
          </p14:sldIdLst>
        </p14:section>
        <p14:section name="325K SPecific Info - OSEP" id="{96290ECD-5B68-417E-AC2C-98A4EB3B0B44}">
          <p14:sldIdLst>
            <p14:sldId id="392"/>
            <p14:sldId id="374"/>
            <p14:sldId id="311"/>
            <p14:sldId id="411"/>
            <p14:sldId id="348"/>
            <p14:sldId id="414"/>
            <p14:sldId id="355"/>
          </p14:sldIdLst>
        </p14:section>
        <p14:section name="Eligibilty" id="{505E66D8-CC7F-4CE6-8538-B337A8FECCB3}">
          <p14:sldIdLst>
            <p14:sldId id="345"/>
          </p14:sldIdLst>
        </p14:section>
        <p14:section name="Selection Criteria" id="{DC473A90-AD18-4034-BC4B-529A1BBD1F66}">
          <p14:sldIdLst>
            <p14:sldId id="347"/>
            <p14:sldId id="350"/>
            <p14:sldId id="352"/>
            <p14:sldId id="412"/>
            <p14:sldId id="353"/>
            <p14:sldId id="413"/>
            <p14:sldId id="354"/>
          </p14:sldIdLst>
        </p14:section>
        <p14:section name="Application Requirements" id="{A71DF4D4-4F25-47A7-A00B-BF5F6401ADE6}">
          <p14:sldIdLst>
            <p14:sldId id="380"/>
            <p14:sldId id="381"/>
            <p14:sldId id="382"/>
            <p14:sldId id="334"/>
          </p14:sldIdLst>
        </p14:section>
        <p14:section name="Review Process" id="{D737FB3B-E8B2-491B-9667-AD463DD26E90}">
          <p14:sldIdLst>
            <p14:sldId id="365"/>
            <p14:sldId id="366"/>
            <p14:sldId id="367"/>
            <p14:sldId id="368"/>
            <p14:sldId id="369"/>
            <p14:sldId id="370"/>
            <p14:sldId id="371"/>
            <p14:sldId id="364"/>
            <p14:sldId id="372"/>
            <p14:sldId id="383"/>
            <p14:sldId id="384"/>
            <p14:sldId id="385"/>
            <p14:sldId id="386"/>
            <p14:sldId id="387"/>
            <p14:sldId id="394"/>
          </p14:sldIdLst>
        </p14:section>
        <p14:section name="Logitics" id="{81E5FB53-46E3-4A9A-B26F-5208C9463FF2}">
          <p14:sldIdLst>
            <p14:sldId id="409"/>
            <p14:sldId id="360"/>
            <p14:sldId id="361"/>
            <p14:sldId id="362"/>
            <p14:sldId id="363"/>
            <p14:sldId id="391"/>
            <p14:sldId id="388"/>
            <p14:sldId id="271"/>
            <p14:sldId id="316"/>
          </p14:sldIdLst>
        </p14:section>
      </p14:sectionLst>
    </p:ex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1584">
          <p15:clr>
            <a:srgbClr val="A4A3A4"/>
          </p15:clr>
        </p15:guide>
        <p15:guide id="4" orient="horz" pos="1728">
          <p15:clr>
            <a:srgbClr val="A4A3A4"/>
          </p15:clr>
        </p15:guide>
        <p15:guide id="5" pos="2880">
          <p15:clr>
            <a:srgbClr val="A4A3A4"/>
          </p15:clr>
        </p15:guide>
        <p15:guide id="6" pos="288">
          <p15:clr>
            <a:srgbClr val="A4A3A4"/>
          </p15:clr>
        </p15:guide>
        <p15:guide id="7"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cini, Paula" initials="PM" lastIdx="10" clrIdx="0"/>
  <p:cmAuthor id="1" name="Allen, Sarah" initials="A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200"/>
    <a:srgbClr val="85A644"/>
    <a:srgbClr val="898989"/>
    <a:srgbClr val="91B44A"/>
    <a:srgbClr val="038A00"/>
    <a:srgbClr val="22518A"/>
    <a:srgbClr val="05D600"/>
    <a:srgbClr val="CC0000"/>
    <a:srgbClr val="FF00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4890" autoAdjust="0"/>
    <p:restoredTop sz="81026" autoAdjust="0"/>
  </p:normalViewPr>
  <p:slideViewPr>
    <p:cSldViewPr>
      <p:cViewPr varScale="1">
        <p:scale>
          <a:sx n="116" d="100"/>
          <a:sy n="116" d="100"/>
        </p:scale>
        <p:origin x="750" y="108"/>
      </p:cViewPr>
      <p:guideLst>
        <p:guide orient="horz" pos="2160"/>
        <p:guide orient="horz" pos="1008"/>
        <p:guide orient="horz" pos="1584"/>
        <p:guide orient="horz" pos="1728"/>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728"/>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8DF0B8-87BF-487C-A6B9-F6BAC7A4AEC8}" type="datetimeFigureOut">
              <a:rPr lang="en-US" smtClean="0"/>
              <a:t>6/9/2017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5E3861-56E6-4DA4-A920-9CF0E6999B30}" type="slidenum">
              <a:rPr lang="en-US" smtClean="0"/>
              <a:t>‹#›</a:t>
            </a:fld>
            <a:endParaRPr lang="en-US"/>
          </a:p>
        </p:txBody>
      </p:sp>
    </p:spTree>
    <p:extLst>
      <p:ext uri="{BB962C8B-B14F-4D97-AF65-F5344CB8AC3E}">
        <p14:creationId xmlns:p14="http://schemas.microsoft.com/office/powerpoint/2010/main" val="71184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B703F-49C7-4250-A429-2B985EB4C1E6}" type="datetimeFigureOut">
              <a:rPr lang="en-US" smtClean="0"/>
              <a:t>6/9/2017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7FB5D-8A83-415A-B301-4CB46F55847B}" type="slidenum">
              <a:rPr lang="en-US" smtClean="0"/>
              <a:t>‹#›</a:t>
            </a:fld>
            <a:endParaRPr lang="en-US" dirty="0"/>
          </a:p>
        </p:txBody>
      </p:sp>
    </p:spTree>
    <p:extLst>
      <p:ext uri="{BB962C8B-B14F-4D97-AF65-F5344CB8AC3E}">
        <p14:creationId xmlns:p14="http://schemas.microsoft.com/office/powerpoint/2010/main" val="1077899152"/>
      </p:ext>
    </p:extLst>
  </p:cSld>
  <p:clrMap bg1="lt1" tx1="dk1" bg2="lt2" tx2="dk2" accent1="accent1" accent2="accent2" accent3="accent3" accent4="accent4" accent5="accent5" accent6="accent6" hlink="hlink" folHlink="folHlink"/>
  <p:notesStyle>
    <a:lvl1pPr marL="0" marR="0" indent="0" algn="l" defTabSz="914400" rtl="0" eaLnBrk="1" fontAlgn="auto" latinLnBrk="0" hangingPunct="1">
      <a:lnSpc>
        <a:spcPct val="100000"/>
      </a:lnSpc>
      <a:spcBef>
        <a:spcPts val="0"/>
      </a:spcBef>
      <a:spcAft>
        <a:spcPts val="0"/>
      </a:spcAft>
      <a:buClrTx/>
      <a:buSzTx/>
      <a:buFontTx/>
      <a:buNone/>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2A17FB5D-8A83-415A-B301-4CB46F55847B}" type="slidenum">
              <a:rPr lang="en-US" smtClean="0"/>
              <a:t>0</a:t>
            </a:fld>
            <a:endParaRPr lang="en-US" dirty="0"/>
          </a:p>
        </p:txBody>
      </p:sp>
    </p:spTree>
    <p:extLst>
      <p:ext uri="{BB962C8B-B14F-4D97-AF65-F5344CB8AC3E}">
        <p14:creationId xmlns:p14="http://schemas.microsoft.com/office/powerpoint/2010/main" val="3945425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12</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13</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14</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16</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18</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19</a:t>
            </a:fld>
            <a:endParaRPr lang="en-US" dirty="0"/>
          </a:p>
        </p:txBody>
      </p:sp>
    </p:spTree>
    <p:extLst>
      <p:ext uri="{BB962C8B-B14F-4D97-AF65-F5344CB8AC3E}">
        <p14:creationId xmlns:p14="http://schemas.microsoft.com/office/powerpoint/2010/main" val="995901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20</a:t>
            </a:fld>
            <a:endParaRPr lang="en-US" dirty="0"/>
          </a:p>
        </p:txBody>
      </p:sp>
    </p:spTree>
    <p:extLst>
      <p:ext uri="{BB962C8B-B14F-4D97-AF65-F5344CB8AC3E}">
        <p14:creationId xmlns:p14="http://schemas.microsoft.com/office/powerpoint/2010/main" val="94576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21</a:t>
            </a:fld>
            <a:endParaRPr lang="en-US" dirty="0"/>
          </a:p>
        </p:txBody>
      </p:sp>
    </p:spTree>
    <p:extLst>
      <p:ext uri="{BB962C8B-B14F-4D97-AF65-F5344CB8AC3E}">
        <p14:creationId xmlns:p14="http://schemas.microsoft.com/office/powerpoint/2010/main" val="143033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80"/>
              </a:spcBef>
            </a:pP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00D990D-0C47-D34F-B3DC-7A283569D9CB}" type="slidenum">
              <a:rPr lang="en-US" smtClean="0"/>
              <a:t>22</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a:defRPr sz="2600">
                <a:solidFill>
                  <a:schemeClr val="tx1"/>
                </a:solidFill>
                <a:latin typeface="Times New Roman" panose="02020603050405020304" pitchFamily="18" charset="0"/>
                <a:ea typeface="MS PGothic" panose="020B0600070205080204" pitchFamily="34" charset="-128"/>
              </a:defRPr>
            </a:lvl1pPr>
            <a:lvl2pPr marL="729057" indent="-280406" defTabSz="911322">
              <a:defRPr sz="2600">
                <a:solidFill>
                  <a:schemeClr val="tx1"/>
                </a:solidFill>
                <a:latin typeface="Times New Roman" panose="02020603050405020304" pitchFamily="18" charset="0"/>
                <a:ea typeface="MS PGothic" panose="020B0600070205080204" pitchFamily="34" charset="-128"/>
              </a:defRPr>
            </a:lvl2pPr>
            <a:lvl3pPr marL="1121626" indent="-224325" defTabSz="911322">
              <a:defRPr sz="2600">
                <a:solidFill>
                  <a:schemeClr val="tx1"/>
                </a:solidFill>
                <a:latin typeface="Times New Roman" panose="02020603050405020304" pitchFamily="18" charset="0"/>
                <a:ea typeface="MS PGothic" panose="020B0600070205080204" pitchFamily="34" charset="-128"/>
              </a:defRPr>
            </a:lvl3pPr>
            <a:lvl4pPr marL="1570276" indent="-224325" defTabSz="911322">
              <a:defRPr sz="2600">
                <a:solidFill>
                  <a:schemeClr val="tx1"/>
                </a:solidFill>
                <a:latin typeface="Times New Roman" panose="02020603050405020304" pitchFamily="18" charset="0"/>
                <a:ea typeface="MS PGothic" panose="020B0600070205080204" pitchFamily="34" charset="-128"/>
              </a:defRPr>
            </a:lvl4pPr>
            <a:lvl5pPr marL="2018927" indent="-224325" defTabSz="911322">
              <a:defRPr sz="2600">
                <a:solidFill>
                  <a:schemeClr val="tx1"/>
                </a:solidFill>
                <a:latin typeface="Times New Roman" panose="02020603050405020304" pitchFamily="18" charset="0"/>
                <a:ea typeface="MS PGothic" panose="020B0600070205080204" pitchFamily="34" charset="-128"/>
              </a:defRPr>
            </a:lvl5pPr>
            <a:lvl6pPr marL="246757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1622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36487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1352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13D1653B-04C3-4FEC-AB08-FBEF8C0DD41C}" type="slidenum">
              <a:rPr lang="en-US" altLang="en-US" sz="1300"/>
              <a:pPr/>
              <a:t>23</a:t>
            </a:fld>
            <a:endParaRPr lang="en-US" altLang="en-US" sz="13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8703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1</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a:defRPr sz="2600">
                <a:solidFill>
                  <a:schemeClr val="tx1"/>
                </a:solidFill>
                <a:latin typeface="Times New Roman" panose="02020603050405020304" pitchFamily="18" charset="0"/>
                <a:ea typeface="MS PGothic" panose="020B0600070205080204" pitchFamily="34" charset="-128"/>
              </a:defRPr>
            </a:lvl1pPr>
            <a:lvl2pPr marL="729057" indent="-280406" defTabSz="911322">
              <a:defRPr sz="2600">
                <a:solidFill>
                  <a:schemeClr val="tx1"/>
                </a:solidFill>
                <a:latin typeface="Times New Roman" panose="02020603050405020304" pitchFamily="18" charset="0"/>
                <a:ea typeface="MS PGothic" panose="020B0600070205080204" pitchFamily="34" charset="-128"/>
              </a:defRPr>
            </a:lvl2pPr>
            <a:lvl3pPr marL="1121626" indent="-224325" defTabSz="911322">
              <a:defRPr sz="2600">
                <a:solidFill>
                  <a:schemeClr val="tx1"/>
                </a:solidFill>
                <a:latin typeface="Times New Roman" panose="02020603050405020304" pitchFamily="18" charset="0"/>
                <a:ea typeface="MS PGothic" panose="020B0600070205080204" pitchFamily="34" charset="-128"/>
              </a:defRPr>
            </a:lvl3pPr>
            <a:lvl4pPr marL="1570276" indent="-224325" defTabSz="911322">
              <a:defRPr sz="2600">
                <a:solidFill>
                  <a:schemeClr val="tx1"/>
                </a:solidFill>
                <a:latin typeface="Times New Roman" panose="02020603050405020304" pitchFamily="18" charset="0"/>
                <a:ea typeface="MS PGothic" panose="020B0600070205080204" pitchFamily="34" charset="-128"/>
              </a:defRPr>
            </a:lvl4pPr>
            <a:lvl5pPr marL="2018927" indent="-224325" defTabSz="911322">
              <a:defRPr sz="2600">
                <a:solidFill>
                  <a:schemeClr val="tx1"/>
                </a:solidFill>
                <a:latin typeface="Times New Roman" panose="02020603050405020304" pitchFamily="18" charset="0"/>
                <a:ea typeface="MS PGothic" panose="020B0600070205080204" pitchFamily="34" charset="-128"/>
              </a:defRPr>
            </a:lvl5pPr>
            <a:lvl6pPr marL="246757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1622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36487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1352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1C6C76B9-0678-46E7-8174-6ABA0B822D4A}" type="slidenum">
              <a:rPr lang="en-US" altLang="en-US" sz="1300"/>
              <a:pPr/>
              <a:t>24</a:t>
            </a:fld>
            <a:endParaRPr lang="en-US" altLang="en-US" sz="1300" dirty="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92567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25</a:t>
            </a:fld>
            <a:endParaRPr lang="en-US" dirty="0"/>
          </a:p>
        </p:txBody>
      </p:sp>
    </p:spTree>
    <p:extLst>
      <p:ext uri="{BB962C8B-B14F-4D97-AF65-F5344CB8AC3E}">
        <p14:creationId xmlns:p14="http://schemas.microsoft.com/office/powerpoint/2010/main" val="1368776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26</a:t>
            </a:fld>
            <a:endParaRPr lang="en-US" dirty="0"/>
          </a:p>
        </p:txBody>
      </p:sp>
    </p:spTree>
    <p:extLst>
      <p:ext uri="{BB962C8B-B14F-4D97-AF65-F5344CB8AC3E}">
        <p14:creationId xmlns:p14="http://schemas.microsoft.com/office/powerpoint/2010/main" val="3799922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27</a:t>
            </a:fld>
            <a:endParaRPr lang="en-US" dirty="0"/>
          </a:p>
        </p:txBody>
      </p:sp>
    </p:spTree>
    <p:extLst>
      <p:ext uri="{BB962C8B-B14F-4D97-AF65-F5344CB8AC3E}">
        <p14:creationId xmlns:p14="http://schemas.microsoft.com/office/powerpoint/2010/main" val="1246684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28</a:t>
            </a:fld>
            <a:endParaRPr lang="en-US" dirty="0"/>
          </a:p>
        </p:txBody>
      </p:sp>
    </p:spTree>
    <p:extLst>
      <p:ext uri="{BB962C8B-B14F-4D97-AF65-F5344CB8AC3E}">
        <p14:creationId xmlns:p14="http://schemas.microsoft.com/office/powerpoint/2010/main" val="311408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29</a:t>
            </a:fld>
            <a:endParaRPr lang="en-US" dirty="0"/>
          </a:p>
        </p:txBody>
      </p:sp>
    </p:spTree>
    <p:extLst>
      <p:ext uri="{BB962C8B-B14F-4D97-AF65-F5344CB8AC3E}">
        <p14:creationId xmlns:p14="http://schemas.microsoft.com/office/powerpoint/2010/main" val="305847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30</a:t>
            </a:fld>
            <a:endParaRPr lang="en-US" dirty="0"/>
          </a:p>
        </p:txBody>
      </p:sp>
    </p:spTree>
    <p:extLst>
      <p:ext uri="{BB962C8B-B14F-4D97-AF65-F5344CB8AC3E}">
        <p14:creationId xmlns:p14="http://schemas.microsoft.com/office/powerpoint/2010/main" val="3489770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31</a:t>
            </a:fld>
            <a:endParaRPr lang="en-US" dirty="0"/>
          </a:p>
        </p:txBody>
      </p:sp>
    </p:spTree>
    <p:extLst>
      <p:ext uri="{BB962C8B-B14F-4D97-AF65-F5344CB8AC3E}">
        <p14:creationId xmlns:p14="http://schemas.microsoft.com/office/powerpoint/2010/main" val="1134897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32</a:t>
            </a:fld>
            <a:endParaRPr lang="en-US" dirty="0"/>
          </a:p>
        </p:txBody>
      </p:sp>
    </p:spTree>
    <p:extLst>
      <p:ext uri="{BB962C8B-B14F-4D97-AF65-F5344CB8AC3E}">
        <p14:creationId xmlns:p14="http://schemas.microsoft.com/office/powerpoint/2010/main" val="20228710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33</a:t>
            </a:fld>
            <a:endParaRPr lang="en-US" dirty="0"/>
          </a:p>
        </p:txBody>
      </p:sp>
    </p:spTree>
    <p:extLst>
      <p:ext uri="{BB962C8B-B14F-4D97-AF65-F5344CB8AC3E}">
        <p14:creationId xmlns:p14="http://schemas.microsoft.com/office/powerpoint/2010/main" val="288522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reviewer packet will also include the application package and this ppt.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a:defRPr sz="2600">
                <a:solidFill>
                  <a:schemeClr val="tx1"/>
                </a:solidFill>
                <a:latin typeface="Times New Roman" panose="02020603050405020304" pitchFamily="18" charset="0"/>
                <a:ea typeface="MS PGothic" panose="020B0600070205080204" pitchFamily="34" charset="-128"/>
              </a:defRPr>
            </a:lvl1pPr>
            <a:lvl2pPr marL="729057" indent="-280406" defTabSz="911322">
              <a:defRPr sz="2600">
                <a:solidFill>
                  <a:schemeClr val="tx1"/>
                </a:solidFill>
                <a:latin typeface="Times New Roman" panose="02020603050405020304" pitchFamily="18" charset="0"/>
                <a:ea typeface="MS PGothic" panose="020B0600070205080204" pitchFamily="34" charset="-128"/>
              </a:defRPr>
            </a:lvl2pPr>
            <a:lvl3pPr marL="1121626" indent="-224325" defTabSz="911322">
              <a:defRPr sz="2600">
                <a:solidFill>
                  <a:schemeClr val="tx1"/>
                </a:solidFill>
                <a:latin typeface="Times New Roman" panose="02020603050405020304" pitchFamily="18" charset="0"/>
                <a:ea typeface="MS PGothic" panose="020B0600070205080204" pitchFamily="34" charset="-128"/>
              </a:defRPr>
            </a:lvl3pPr>
            <a:lvl4pPr marL="1570276" indent="-224325" defTabSz="911322">
              <a:defRPr sz="2600">
                <a:solidFill>
                  <a:schemeClr val="tx1"/>
                </a:solidFill>
                <a:latin typeface="Times New Roman" panose="02020603050405020304" pitchFamily="18" charset="0"/>
                <a:ea typeface="MS PGothic" panose="020B0600070205080204" pitchFamily="34" charset="-128"/>
              </a:defRPr>
            </a:lvl4pPr>
            <a:lvl5pPr marL="2018927" indent="-224325" defTabSz="911322">
              <a:defRPr sz="2600">
                <a:solidFill>
                  <a:schemeClr val="tx1"/>
                </a:solidFill>
                <a:latin typeface="Times New Roman" panose="02020603050405020304" pitchFamily="18" charset="0"/>
                <a:ea typeface="MS PGothic" panose="020B0600070205080204" pitchFamily="34" charset="-128"/>
              </a:defRPr>
            </a:lvl5pPr>
            <a:lvl6pPr marL="246757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1622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36487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1352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CAB6B538-EB2E-49ED-819B-5B3F990E427F}" type="slidenum">
              <a:rPr lang="en-US" altLang="en-US" sz="1300">
                <a:solidFill>
                  <a:srgbClr val="000000"/>
                </a:solidFill>
              </a:rPr>
              <a:pPr/>
              <a:t>2</a:t>
            </a:fld>
            <a:endParaRPr lang="en-US" altLang="en-US" sz="1300" dirty="0">
              <a:solidFill>
                <a:srgbClr val="000000"/>
              </a:solidFill>
            </a:endParaRPr>
          </a:p>
        </p:txBody>
      </p:sp>
    </p:spTree>
    <p:extLst>
      <p:ext uri="{BB962C8B-B14F-4D97-AF65-F5344CB8AC3E}">
        <p14:creationId xmlns:p14="http://schemas.microsoft.com/office/powerpoint/2010/main" val="380840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34</a:t>
            </a:fld>
            <a:endParaRPr lang="en-US" dirty="0"/>
          </a:p>
        </p:txBody>
      </p:sp>
    </p:spTree>
    <p:extLst>
      <p:ext uri="{BB962C8B-B14F-4D97-AF65-F5344CB8AC3E}">
        <p14:creationId xmlns:p14="http://schemas.microsoft.com/office/powerpoint/2010/main" val="82148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spcAft>
                <a:spcPts val="1200"/>
              </a:spcAft>
            </a:pPr>
            <a:endParaRPr lang="en-US" altLang="en-US" dirty="0">
              <a:solidFill>
                <a:schemeClr val="tx2"/>
              </a:solidFill>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2A17FB5D-8A83-415A-B301-4CB46F55847B}" type="slidenum">
              <a:rPr lang="en-US" smtClean="0"/>
              <a:t>35</a:t>
            </a:fld>
            <a:endParaRPr lang="en-US" dirty="0"/>
          </a:p>
        </p:txBody>
      </p:sp>
    </p:spTree>
    <p:extLst>
      <p:ext uri="{BB962C8B-B14F-4D97-AF65-F5344CB8AC3E}">
        <p14:creationId xmlns:p14="http://schemas.microsoft.com/office/powerpoint/2010/main" val="4045428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36</a:t>
            </a:fld>
            <a:endParaRPr lang="en-US" dirty="0"/>
          </a:p>
        </p:txBody>
      </p:sp>
    </p:spTree>
    <p:extLst>
      <p:ext uri="{BB962C8B-B14F-4D97-AF65-F5344CB8AC3E}">
        <p14:creationId xmlns:p14="http://schemas.microsoft.com/office/powerpoint/2010/main" val="3543396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80"/>
              </a:spcBef>
            </a:pP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00D990D-0C47-D34F-B3DC-7A283569D9CB}" type="slidenum">
              <a:rPr lang="en-US" smtClean="0"/>
              <a:t>37</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reviewer packet will also include the application package and this ppt. </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a:defRPr sz="2600">
                <a:solidFill>
                  <a:schemeClr val="tx1"/>
                </a:solidFill>
                <a:latin typeface="Times New Roman" panose="02020603050405020304" pitchFamily="18" charset="0"/>
                <a:ea typeface="MS PGothic" panose="020B0600070205080204" pitchFamily="34" charset="-128"/>
              </a:defRPr>
            </a:lvl1pPr>
            <a:lvl2pPr marL="729057" indent="-280406" defTabSz="911322">
              <a:defRPr sz="2600">
                <a:solidFill>
                  <a:schemeClr val="tx1"/>
                </a:solidFill>
                <a:latin typeface="Times New Roman" panose="02020603050405020304" pitchFamily="18" charset="0"/>
                <a:ea typeface="MS PGothic" panose="020B0600070205080204" pitchFamily="34" charset="-128"/>
              </a:defRPr>
            </a:lvl2pPr>
            <a:lvl3pPr marL="1121626" indent="-224325" defTabSz="911322">
              <a:defRPr sz="2600">
                <a:solidFill>
                  <a:schemeClr val="tx1"/>
                </a:solidFill>
                <a:latin typeface="Times New Roman" panose="02020603050405020304" pitchFamily="18" charset="0"/>
                <a:ea typeface="MS PGothic" panose="020B0600070205080204" pitchFamily="34" charset="-128"/>
              </a:defRPr>
            </a:lvl3pPr>
            <a:lvl4pPr marL="1570276" indent="-224325" defTabSz="911322">
              <a:defRPr sz="2600">
                <a:solidFill>
                  <a:schemeClr val="tx1"/>
                </a:solidFill>
                <a:latin typeface="Times New Roman" panose="02020603050405020304" pitchFamily="18" charset="0"/>
                <a:ea typeface="MS PGothic" panose="020B0600070205080204" pitchFamily="34" charset="-128"/>
              </a:defRPr>
            </a:lvl4pPr>
            <a:lvl5pPr marL="2018927" indent="-224325" defTabSz="911322">
              <a:defRPr sz="2600">
                <a:solidFill>
                  <a:schemeClr val="tx1"/>
                </a:solidFill>
                <a:latin typeface="Times New Roman" panose="02020603050405020304" pitchFamily="18" charset="0"/>
                <a:ea typeface="MS PGothic" panose="020B0600070205080204" pitchFamily="34" charset="-128"/>
              </a:defRPr>
            </a:lvl5pPr>
            <a:lvl6pPr marL="246757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1622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36487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1352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CAB6B538-EB2E-49ED-819B-5B3F990E427F}" type="slidenum">
              <a:rPr lang="en-US" altLang="en-US" sz="1300">
                <a:solidFill>
                  <a:srgbClr val="000000"/>
                </a:solidFill>
              </a:rPr>
              <a:pPr/>
              <a:t>38</a:t>
            </a:fld>
            <a:endParaRPr lang="en-US" altLang="en-US" sz="1300" dirty="0">
              <a:solidFill>
                <a:srgbClr val="000000"/>
              </a:solidFill>
            </a:endParaRPr>
          </a:p>
        </p:txBody>
      </p:sp>
    </p:spTree>
    <p:extLst>
      <p:ext uri="{BB962C8B-B14F-4D97-AF65-F5344CB8AC3E}">
        <p14:creationId xmlns:p14="http://schemas.microsoft.com/office/powerpoint/2010/main" val="3234493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a:defRPr sz="2600">
                <a:solidFill>
                  <a:schemeClr val="tx1"/>
                </a:solidFill>
                <a:latin typeface="Times New Roman" panose="02020603050405020304" pitchFamily="18" charset="0"/>
                <a:ea typeface="MS PGothic" panose="020B0600070205080204" pitchFamily="34" charset="-128"/>
              </a:defRPr>
            </a:lvl1pPr>
            <a:lvl2pPr marL="729057" indent="-280406" defTabSz="911322">
              <a:defRPr sz="2600">
                <a:solidFill>
                  <a:schemeClr val="tx1"/>
                </a:solidFill>
                <a:latin typeface="Times New Roman" panose="02020603050405020304" pitchFamily="18" charset="0"/>
                <a:ea typeface="MS PGothic" panose="020B0600070205080204" pitchFamily="34" charset="-128"/>
              </a:defRPr>
            </a:lvl2pPr>
            <a:lvl3pPr marL="1121626" indent="-224325" defTabSz="911322">
              <a:defRPr sz="2600">
                <a:solidFill>
                  <a:schemeClr val="tx1"/>
                </a:solidFill>
                <a:latin typeface="Times New Roman" panose="02020603050405020304" pitchFamily="18" charset="0"/>
                <a:ea typeface="MS PGothic" panose="020B0600070205080204" pitchFamily="34" charset="-128"/>
              </a:defRPr>
            </a:lvl3pPr>
            <a:lvl4pPr marL="1570276" indent="-224325" defTabSz="911322">
              <a:defRPr sz="2600">
                <a:solidFill>
                  <a:schemeClr val="tx1"/>
                </a:solidFill>
                <a:latin typeface="Times New Roman" panose="02020603050405020304" pitchFamily="18" charset="0"/>
                <a:ea typeface="MS PGothic" panose="020B0600070205080204" pitchFamily="34" charset="-128"/>
              </a:defRPr>
            </a:lvl4pPr>
            <a:lvl5pPr marL="2018927" indent="-224325" defTabSz="911322">
              <a:defRPr sz="2600">
                <a:solidFill>
                  <a:schemeClr val="tx1"/>
                </a:solidFill>
                <a:latin typeface="Times New Roman" panose="02020603050405020304" pitchFamily="18" charset="0"/>
                <a:ea typeface="MS PGothic" panose="020B0600070205080204" pitchFamily="34" charset="-128"/>
              </a:defRPr>
            </a:lvl5pPr>
            <a:lvl6pPr marL="246757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16227"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36487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13528" indent="-224325" defTabSz="911322"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54143D66-B49A-41BD-8C5D-5C9EBAE8B73B}" type="slidenum">
              <a:rPr lang="en-US" altLang="en-US" sz="1300">
                <a:solidFill>
                  <a:srgbClr val="000000"/>
                </a:solidFill>
              </a:rPr>
              <a:pPr/>
              <a:t>39</a:t>
            </a:fld>
            <a:endParaRPr lang="en-US" altLang="en-US" sz="1300" dirty="0">
              <a:solidFill>
                <a:srgbClr val="000000"/>
              </a:solidFill>
            </a:endParaRPr>
          </a:p>
        </p:txBody>
      </p:sp>
    </p:spTree>
    <p:extLst>
      <p:ext uri="{BB962C8B-B14F-4D97-AF65-F5344CB8AC3E}">
        <p14:creationId xmlns:p14="http://schemas.microsoft.com/office/powerpoint/2010/main" val="12425064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40</a:t>
            </a:fld>
            <a:endParaRPr lang="en-US" dirty="0"/>
          </a:p>
        </p:txBody>
      </p:sp>
    </p:spTree>
    <p:extLst>
      <p:ext uri="{BB962C8B-B14F-4D97-AF65-F5344CB8AC3E}">
        <p14:creationId xmlns:p14="http://schemas.microsoft.com/office/powerpoint/2010/main" val="4278599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41</a:t>
            </a:fld>
            <a:endParaRPr lang="en-US" dirty="0"/>
          </a:p>
        </p:txBody>
      </p:sp>
    </p:spTree>
    <p:extLst>
      <p:ext uri="{BB962C8B-B14F-4D97-AF65-F5344CB8AC3E}">
        <p14:creationId xmlns:p14="http://schemas.microsoft.com/office/powerpoint/2010/main" val="39660143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42</a:t>
            </a:fld>
            <a:endParaRPr lang="en-US" dirty="0"/>
          </a:p>
        </p:txBody>
      </p:sp>
    </p:spTree>
    <p:extLst>
      <p:ext uri="{BB962C8B-B14F-4D97-AF65-F5344CB8AC3E}">
        <p14:creationId xmlns:p14="http://schemas.microsoft.com/office/powerpoint/2010/main" val="10889135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80"/>
              </a:spcBef>
            </a:pPr>
            <a:endParaRPr lang="en-US" sz="1200" dirty="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E00D990D-0C47-D34F-B3DC-7A283569D9CB}" type="slidenum">
              <a:rPr lang="en-US" smtClean="0"/>
              <a:t>43</a:t>
            </a:fld>
            <a:endParaRPr lang="en-US" dirty="0"/>
          </a:p>
        </p:txBody>
      </p:sp>
    </p:spTree>
    <p:extLst>
      <p:ext uri="{BB962C8B-B14F-4D97-AF65-F5344CB8AC3E}">
        <p14:creationId xmlns:p14="http://schemas.microsoft.com/office/powerpoint/2010/main" val="1935834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a:t>
            </a:fld>
            <a:endParaRPr lang="en-US" dirty="0"/>
          </a:p>
        </p:txBody>
      </p:sp>
    </p:spTree>
    <p:extLst>
      <p:ext uri="{BB962C8B-B14F-4D97-AF65-F5344CB8AC3E}">
        <p14:creationId xmlns:p14="http://schemas.microsoft.com/office/powerpoint/2010/main" val="31810475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44</a:t>
            </a:fld>
            <a:endParaRPr lang="en-US" dirty="0"/>
          </a:p>
        </p:txBody>
      </p:sp>
    </p:spTree>
    <p:extLst>
      <p:ext uri="{BB962C8B-B14F-4D97-AF65-F5344CB8AC3E}">
        <p14:creationId xmlns:p14="http://schemas.microsoft.com/office/powerpoint/2010/main" val="3315332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17FB5D-8A83-415A-B301-4CB46F55847B}" type="slidenum">
              <a:rPr lang="en-US" smtClean="0"/>
              <a:t>45</a:t>
            </a:fld>
            <a:endParaRPr lang="en-US" dirty="0"/>
          </a:p>
        </p:txBody>
      </p:sp>
    </p:spTree>
    <p:extLst>
      <p:ext uri="{BB962C8B-B14F-4D97-AF65-F5344CB8AC3E}">
        <p14:creationId xmlns:p14="http://schemas.microsoft.com/office/powerpoint/2010/main" val="3606913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
        <p:nvSpPr>
          <p:cNvPr id="4" name="Slide Number Placeholder 3"/>
          <p:cNvSpPr>
            <a:spLocks noGrp="1"/>
          </p:cNvSpPr>
          <p:nvPr>
            <p:ph type="sldNum" sz="quarter" idx="5"/>
          </p:nvPr>
        </p:nvSpPr>
        <p:spPr/>
        <p:txBody>
          <a:bodyPr/>
          <a:lstStyle/>
          <a:p>
            <a:pPr>
              <a:defRPr/>
            </a:pPr>
            <a:fld id="{C3220E0B-ACF5-4DF8-8D7C-1048FED2CD5D}" type="slidenum">
              <a:rPr lang="en-US" smtClean="0"/>
              <a:pPr>
                <a:defRPr/>
              </a:pPr>
              <a:t>46</a:t>
            </a:fld>
            <a:endParaRPr lang="en-US" dirty="0"/>
          </a:p>
        </p:txBody>
      </p:sp>
    </p:spTree>
    <p:extLst>
      <p:ext uri="{BB962C8B-B14F-4D97-AF65-F5344CB8AC3E}">
        <p14:creationId xmlns:p14="http://schemas.microsoft.com/office/powerpoint/2010/main" val="16186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7FB5D-8A83-415A-B301-4CB46F55847B}" type="slidenum">
              <a:rPr lang="en-US" smtClean="0"/>
              <a:t>5</a:t>
            </a:fld>
            <a:endParaRPr lang="en-US" dirty="0"/>
          </a:p>
        </p:txBody>
      </p:sp>
    </p:spTree>
    <p:extLst>
      <p:ext uri="{BB962C8B-B14F-4D97-AF65-F5344CB8AC3E}">
        <p14:creationId xmlns:p14="http://schemas.microsoft.com/office/powerpoint/2010/main" val="1447508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p:txBody>
      </p:sp>
      <p:sp>
        <p:nvSpPr>
          <p:cNvPr id="4" name="Slide Number Placeholder 3"/>
          <p:cNvSpPr>
            <a:spLocks noGrp="1"/>
          </p:cNvSpPr>
          <p:nvPr>
            <p:ph type="sldNum" sz="quarter" idx="10"/>
          </p:nvPr>
        </p:nvSpPr>
        <p:spPr/>
        <p:txBody>
          <a:bodyPr/>
          <a:lstStyle/>
          <a:p>
            <a:fld id="{2A17FB5D-8A83-415A-B301-4CB46F55847B}" type="slidenum">
              <a:rPr lang="en-US" smtClean="0"/>
              <a:t>6</a:t>
            </a:fld>
            <a:endParaRPr lang="en-US" dirty="0"/>
          </a:p>
        </p:txBody>
      </p:sp>
    </p:spTree>
    <p:extLst>
      <p:ext uri="{BB962C8B-B14F-4D97-AF65-F5344CB8AC3E}">
        <p14:creationId xmlns:p14="http://schemas.microsoft.com/office/powerpoint/2010/main" val="216118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8</a:t>
            </a:fld>
            <a:endParaRPr lang="en-US" dirty="0"/>
          </a:p>
        </p:txBody>
      </p:sp>
    </p:spTree>
    <p:extLst>
      <p:ext uri="{BB962C8B-B14F-4D97-AF65-F5344CB8AC3E}">
        <p14:creationId xmlns:p14="http://schemas.microsoft.com/office/powerpoint/2010/main" val="2161183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10</a:t>
            </a:fld>
            <a:endParaRPr lang="en-US" dirty="0"/>
          </a:p>
        </p:txBody>
      </p:sp>
    </p:spTree>
    <p:extLst>
      <p:ext uri="{BB962C8B-B14F-4D97-AF65-F5344CB8AC3E}">
        <p14:creationId xmlns:p14="http://schemas.microsoft.com/office/powerpoint/2010/main" val="373092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2A17FB5D-8A83-415A-B301-4CB46F55847B}" type="slidenum">
              <a:rPr lang="en-US" smtClean="0"/>
              <a:t>11</a:t>
            </a:fld>
            <a:endParaRPr lang="en-US" dirty="0"/>
          </a:p>
        </p:txBody>
      </p:sp>
    </p:spTree>
    <p:extLst>
      <p:ext uri="{BB962C8B-B14F-4D97-AF65-F5344CB8AC3E}">
        <p14:creationId xmlns:p14="http://schemas.microsoft.com/office/powerpoint/2010/main" val="3730926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76200"/>
            <a:ext cx="9144000" cy="3861995"/>
          </a:xfrm>
          <a:prstGeom prst="rect">
            <a:avLst/>
          </a:prstGeom>
        </p:spPr>
      </p:pic>
      <p:sp>
        <p:nvSpPr>
          <p:cNvPr id="2" name="Title 1"/>
          <p:cNvSpPr>
            <a:spLocks noGrp="1"/>
          </p:cNvSpPr>
          <p:nvPr>
            <p:ph type="ctrTitle"/>
          </p:nvPr>
        </p:nvSpPr>
        <p:spPr>
          <a:xfrm>
            <a:off x="685800" y="2514600"/>
            <a:ext cx="7772400" cy="1470025"/>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2311012"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4322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userDrawn="1"/>
        </p:nvSpPr>
        <p:spPr>
          <a:xfrm>
            <a:off x="457200" y="1676400"/>
            <a:ext cx="8229600" cy="707886"/>
          </a:xfrm>
          <a:prstGeom prst="rect">
            <a:avLst/>
          </a:prstGeom>
          <a:noFill/>
        </p:spPr>
        <p:txBody>
          <a:bodyPr wrap="square" rtlCol="0">
            <a:spAutoFit/>
          </a:bodyPr>
          <a:lstStyle/>
          <a:p>
            <a:pPr algn="ctr"/>
            <a:r>
              <a:rPr lang="en-US" sz="4000" dirty="0">
                <a:latin typeface="Georgia" panose="02040502050405020303" pitchFamily="18" charset="0"/>
              </a:rPr>
              <a:t>Title</a:t>
            </a:r>
          </a:p>
        </p:txBody>
      </p:sp>
    </p:spTree>
    <p:extLst>
      <p:ext uri="{BB962C8B-B14F-4D97-AF65-F5344CB8AC3E}">
        <p14:creationId xmlns:p14="http://schemas.microsoft.com/office/powerpoint/2010/main" val="349930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Square Bullet">
    <p:spTree>
      <p:nvGrpSpPr>
        <p:cNvPr id="1" name=""/>
        <p:cNvGrpSpPr/>
        <p:nvPr/>
      </p:nvGrpSpPr>
      <p:grpSpPr>
        <a:xfrm>
          <a:off x="0" y="0"/>
          <a:ext cx="0" cy="0"/>
          <a:chOff x="0" y="0"/>
          <a:chExt cx="0" cy="0"/>
        </a:xfrm>
      </p:grpSpPr>
      <p:pic>
        <p:nvPicPr>
          <p:cNvPr id="5" name="Picture 2" descr="U.S. Department of Education seal."/>
          <p:cNvPicPr>
            <a:picLocks noChangeAspect="1" noChangeArrowheads="1"/>
          </p:cNvPicPr>
          <p:nvPr userDrawn="1"/>
        </p:nvPicPr>
        <p:blipFill>
          <a:blip r:embed="rId2" cstate="email">
            <a:extLst>
              <a:ext uri="{28A0092B-C50C-407E-A947-70E740481C1C}">
                <a14:useLocalDpi xmlns:a14="http://schemas.microsoft.com/office/drawing/2010/main"/>
              </a:ext>
            </a:extLst>
          </a:blip>
          <a:srcRect l="33096" t="34326" r="33492" b="32307"/>
          <a:stretch>
            <a:fillRect/>
          </a:stretch>
        </p:blipFill>
        <p:spPr bwMode="auto">
          <a:xfrm>
            <a:off x="4267200" y="6172200"/>
            <a:ext cx="609600" cy="609600"/>
          </a:xfrm>
          <a:prstGeom prst="rect">
            <a:avLst/>
          </a:prstGeom>
          <a:noFill/>
          <a:ln w="9525">
            <a:noFill/>
            <a:miter lim="800000"/>
            <a:headEnd/>
            <a:tailEnd/>
          </a:ln>
        </p:spPr>
      </p:pic>
      <p:sp>
        <p:nvSpPr>
          <p:cNvPr id="2" name="Title 1"/>
          <p:cNvSpPr>
            <a:spLocks noGrp="1"/>
          </p:cNvSpPr>
          <p:nvPr>
            <p:ph type="title"/>
          </p:nvPr>
        </p:nvSpPr>
        <p:spPr>
          <a:xfrm>
            <a:off x="457200" y="1524000"/>
            <a:ext cx="8229600" cy="563562"/>
          </a:xfrm>
          <a:prstGeom prst="rect">
            <a:avLst/>
          </a:prstGeom>
        </p:spPr>
        <p:txBody>
          <a:bodyPr vert="horz" anchor="t"/>
          <a:lstStyle>
            <a:lvl1pPr algn="l">
              <a:defRPr sz="3600" b="1" cap="all" baseline="0">
                <a:solidFill>
                  <a:srgbClr val="038A00"/>
                </a:solidFill>
                <a:latin typeface="Tw Cen MT"/>
                <a:cs typeface="Tw Cen MT"/>
              </a:defRPr>
            </a:lvl1pPr>
          </a:lstStyle>
          <a:p>
            <a:r>
              <a:rPr lang="en-US" dirty="0"/>
              <a:t>Click to edit Master title style</a:t>
            </a:r>
          </a:p>
        </p:txBody>
      </p:sp>
      <p:sp>
        <p:nvSpPr>
          <p:cNvPr id="3" name="Content Placeholder 2"/>
          <p:cNvSpPr>
            <a:spLocks noGrp="1"/>
          </p:cNvSpPr>
          <p:nvPr>
            <p:ph idx="1"/>
          </p:nvPr>
        </p:nvSpPr>
        <p:spPr>
          <a:xfrm>
            <a:off x="457200" y="2743200"/>
            <a:ext cx="8229600" cy="3352800"/>
          </a:xfrm>
          <a:prstGeom prst="rect">
            <a:avLst/>
          </a:prstGeom>
        </p:spPr>
        <p:txBody>
          <a:bodyPr vert="horz"/>
          <a:lstStyle>
            <a:lvl1pPr marL="548640" indent="-274320">
              <a:buClr>
                <a:srgbClr val="038A00"/>
              </a:buClr>
              <a:buFont typeface="Wingdings" charset="2"/>
              <a:buChar char="§"/>
              <a:defRPr sz="2400" baseline="0">
                <a:solidFill>
                  <a:srgbClr val="333333"/>
                </a:solidFill>
                <a:latin typeface="Tw Cen MT"/>
                <a:cs typeface="Tw Cen MT"/>
              </a:defRPr>
            </a:lvl1pPr>
            <a:lvl2pPr marL="1097280" indent="-292608">
              <a:buClr>
                <a:srgbClr val="038A00"/>
              </a:buClr>
              <a:defRPr sz="2100">
                <a:solidFill>
                  <a:srgbClr val="333333"/>
                </a:solidFill>
                <a:latin typeface="Tw Cen MT"/>
                <a:cs typeface="Tw Cen MT"/>
              </a:defRPr>
            </a:lvl2pPr>
            <a:lvl3pPr marL="1627632" indent="-237744">
              <a:buClr>
                <a:srgbClr val="038A00"/>
              </a:buClr>
              <a:buFont typeface="Wingdings" charset="2"/>
              <a:buChar char="§"/>
              <a:defRPr sz="1800">
                <a:solidFill>
                  <a:srgbClr val="333333"/>
                </a:solidFill>
                <a:latin typeface="Tw Cen MT"/>
                <a:cs typeface="Tw Cen MT"/>
              </a:defRPr>
            </a:lvl3pPr>
            <a:lvl4pPr marL="2176272" indent="-274320">
              <a:buClr>
                <a:srgbClr val="038A00"/>
              </a:buClr>
              <a:defRPr sz="1600">
                <a:solidFill>
                  <a:srgbClr val="333333"/>
                </a:solidFill>
                <a:latin typeface="Tw Cen MT"/>
                <a:cs typeface="Tw Cen MT"/>
              </a:defRPr>
            </a:lvl4pPr>
            <a:lvl5pPr>
              <a:buClr>
                <a:srgbClr val="038A00"/>
              </a:buClr>
              <a:defRPr>
                <a:latin typeface="Tw Cen MT"/>
                <a:cs typeface="Tw Cen M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p:cNvSpPr>
            <a:spLocks noGrp="1"/>
          </p:cNvSpPr>
          <p:nvPr>
            <p:ph type="body" sz="quarter" idx="10"/>
          </p:nvPr>
        </p:nvSpPr>
        <p:spPr>
          <a:xfrm>
            <a:off x="457200" y="2133600"/>
            <a:ext cx="8229600" cy="503237"/>
          </a:xfrm>
          <a:prstGeom prst="rect">
            <a:avLst/>
          </a:prstGeom>
        </p:spPr>
        <p:txBody>
          <a:bodyPr vert="horz"/>
          <a:lstStyle>
            <a:lvl1pPr marL="365760">
              <a:buFontTx/>
              <a:buNone/>
              <a:defRPr sz="2000" cap="all">
                <a:solidFill>
                  <a:srgbClr val="038A00"/>
                </a:solidFill>
              </a:defRPr>
            </a:lvl1pPr>
          </a:lstStyle>
          <a:p>
            <a:pPr lvl="0"/>
            <a:r>
              <a:rPr lang="en-US"/>
              <a:t>Click to edit Master text styles</a:t>
            </a:r>
          </a:p>
        </p:txBody>
      </p:sp>
      <p:sp>
        <p:nvSpPr>
          <p:cNvPr id="6" name="Slide Number Placeholder 22"/>
          <p:cNvSpPr>
            <a:spLocks noGrp="1"/>
          </p:cNvSpPr>
          <p:nvPr>
            <p:ph type="sldNum" sz="quarter" idx="11"/>
          </p:nvPr>
        </p:nvSpPr>
        <p:spPr>
          <a:xfrm>
            <a:off x="838200" y="6416675"/>
            <a:ext cx="533400" cy="365125"/>
          </a:xfrm>
          <a:prstGeom prst="rect">
            <a:avLst/>
          </a:prstGeom>
        </p:spPr>
        <p:txBody>
          <a:bodyPr vert="horz" lIns="0" rIns="0" anchor="t"/>
          <a:lstStyle>
            <a:lvl1pPr algn="l" eaLnBrk="1" fontAlgn="auto" latinLnBrk="0" hangingPunct="1">
              <a:spcBef>
                <a:spcPts val="0"/>
              </a:spcBef>
              <a:spcAft>
                <a:spcPts val="0"/>
              </a:spcAft>
              <a:defRPr kumimoji="0" sz="1800">
                <a:solidFill>
                  <a:srgbClr val="666666"/>
                </a:solidFill>
                <a:latin typeface="Tw Cen MT"/>
                <a:cs typeface="Tw Cen MT"/>
              </a:defRPr>
            </a:lvl1pPr>
          </a:lstStyle>
          <a:p>
            <a:pPr>
              <a:defRPr/>
            </a:pPr>
            <a:fld id="{7A09BD18-B025-4388-A77C-68303695C0B1}"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nd-Pictures">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600200"/>
            <a:ext cx="9144000" cy="5257800"/>
          </a:xfrm>
          <a:prstGeom prst="rect">
            <a:avLst/>
          </a:prstGeom>
        </p:spPr>
      </p:pic>
    </p:spTree>
    <p:extLst>
      <p:ext uri="{BB962C8B-B14F-4D97-AF65-F5344CB8AC3E}">
        <p14:creationId xmlns:p14="http://schemas.microsoft.com/office/powerpoint/2010/main" val="985174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tx2"/>
        </a:solidFill>
        <a:effectLst/>
      </p:bgPr>
    </p:bg>
    <p:spTree>
      <p:nvGrpSpPr>
        <p:cNvPr id="1" name=""/>
        <p:cNvGrpSpPr/>
        <p:nvPr/>
      </p:nvGrpSpPr>
      <p:grpSpPr>
        <a:xfrm>
          <a:off x="0" y="0"/>
          <a:ext cx="0" cy="0"/>
          <a:chOff x="0" y="0"/>
          <a:chExt cx="0" cy="0"/>
        </a:xfrm>
      </p:grpSpPr>
      <p:pic>
        <p:nvPicPr>
          <p:cNvPr id="7" name="Picture 6" descr="A photo collage including:&#10;A woman with her arm resting on a stack of books;&#10;Several scholars in a classroom;&#10;A teacher holding open a book surrounded by six students.&#10;" title="OSEP MAIN TITLE SLIDE"/>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788756"/>
            <a:ext cx="9144000" cy="2896765"/>
          </a:xfrm>
          <a:prstGeom prst="rect">
            <a:avLst/>
          </a:prstGeom>
        </p:spPr>
      </p:pic>
      <p:sp>
        <p:nvSpPr>
          <p:cNvPr id="2" name="Title 1"/>
          <p:cNvSpPr>
            <a:spLocks noGrp="1"/>
          </p:cNvSpPr>
          <p:nvPr>
            <p:ph type="ctrTitle"/>
          </p:nvPr>
        </p:nvSpPr>
        <p:spPr>
          <a:xfrm>
            <a:off x="1174769" y="3725334"/>
            <a:ext cx="7207231" cy="931334"/>
          </a:xfrm>
          <a:prstGeom prst="rect">
            <a:avLst/>
          </a:prstGeom>
        </p:spPr>
        <p:txBody>
          <a:bodyPr anchor="ctr" anchorCtr="0">
            <a:noAutofit/>
          </a:bodyPr>
          <a:lstStyle>
            <a:lvl1pPr>
              <a:defRPr sz="3000" b="0">
                <a:solidFill>
                  <a:schemeClr val="bg1"/>
                </a:solidFill>
              </a:defRPr>
            </a:lvl1pPr>
          </a:lstStyle>
          <a:p>
            <a:r>
              <a:rPr lang="en-US" dirty="0"/>
              <a:t>Click to edit Master title style</a:t>
            </a:r>
          </a:p>
        </p:txBody>
      </p:sp>
      <p:sp>
        <p:nvSpPr>
          <p:cNvPr id="9" name="Text Placeholder 8"/>
          <p:cNvSpPr>
            <a:spLocks noGrp="1"/>
          </p:cNvSpPr>
          <p:nvPr>
            <p:ph type="body" sz="quarter" idx="10"/>
          </p:nvPr>
        </p:nvSpPr>
        <p:spPr>
          <a:xfrm>
            <a:off x="1191703" y="4985186"/>
            <a:ext cx="2702983" cy="1373293"/>
          </a:xfrm>
        </p:spPr>
        <p:txBody>
          <a:bodyPr lIns="0" rIns="0">
            <a:noAutofit/>
          </a:bodyPr>
          <a:lstStyle>
            <a:lvl1pPr marL="0" indent="0">
              <a:spcBef>
                <a:spcPts val="600"/>
              </a:spcBef>
              <a:buFontTx/>
              <a:buNone/>
              <a:defRPr sz="1400">
                <a:solidFill>
                  <a:schemeClr val="bg1"/>
                </a:solidFill>
              </a:defRPr>
            </a:lvl1pPr>
            <a:lvl2pPr marL="457200" indent="0">
              <a:buFontTx/>
              <a:buNone/>
              <a:defRPr sz="1200">
                <a:solidFill>
                  <a:schemeClr val="bg1"/>
                </a:solidFill>
              </a:defRPr>
            </a:lvl2pPr>
            <a:lvl3pPr>
              <a:buFontTx/>
              <a:buNone/>
              <a:defRPr sz="1200">
                <a:solidFill>
                  <a:schemeClr val="bg1"/>
                </a:solidFill>
              </a:defRPr>
            </a:lvl3pPr>
            <a:lvl4pPr>
              <a:buFontTx/>
              <a:buNone/>
              <a:defRPr sz="1200">
                <a:solidFill>
                  <a:schemeClr val="bg1"/>
                </a:solidFill>
              </a:defRPr>
            </a:lvl4pPr>
            <a:lvl5pPr>
              <a:buFontTx/>
              <a:buNone/>
              <a:defRPr sz="12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1" name="Text Placeholder 10"/>
          <p:cNvSpPr>
            <a:spLocks noGrp="1"/>
          </p:cNvSpPr>
          <p:nvPr>
            <p:ph type="body" sz="quarter" idx="11"/>
          </p:nvPr>
        </p:nvSpPr>
        <p:spPr>
          <a:xfrm>
            <a:off x="4165116" y="4985186"/>
            <a:ext cx="4215384" cy="1373293"/>
          </a:xfrm>
        </p:spPr>
        <p:txBody>
          <a:bodyPr lIns="0" rIns="0">
            <a:noAutofit/>
          </a:bodyPr>
          <a:lstStyle>
            <a:lvl1pPr marL="0" indent="0">
              <a:spcBef>
                <a:spcPts val="600"/>
              </a:spcBef>
              <a:buNone/>
              <a:defRPr sz="1400">
                <a:solidFill>
                  <a:schemeClr val="bg1"/>
                </a:solidFill>
              </a:defRPr>
            </a:lvl1pPr>
            <a:lvl2pPr marL="457200" indent="0">
              <a:buNone/>
              <a:defRPr sz="1200">
                <a:solidFill>
                  <a:schemeClr val="bg1"/>
                </a:solidFill>
              </a:defRPr>
            </a:lvl2pPr>
            <a:lvl3pPr marL="914400" indent="0">
              <a:buFont typeface="Arial" panose="020B0604020202020204" pitchFamily="34" charset="0"/>
              <a:buNone/>
              <a:defRPr sz="1200">
                <a:solidFill>
                  <a:schemeClr val="bg1"/>
                </a:solidFill>
              </a:defRPr>
            </a:lvl3pPr>
            <a:lvl4pPr marL="1371600" indent="0">
              <a:buFont typeface="Arial" panose="020B0604020202020204" pitchFamily="34" charset="0"/>
              <a:buNone/>
              <a:defRPr sz="1200">
                <a:solidFill>
                  <a:schemeClr val="bg1"/>
                </a:solidFill>
              </a:defRPr>
            </a:lvl4pPr>
            <a:lvl5pPr marL="1828800" indent="0">
              <a:buFont typeface="Arial" panose="020B0604020202020204" pitchFamily="34" charset="0"/>
              <a:buNone/>
              <a:defRPr sz="1200">
                <a:solidFill>
                  <a:schemeClr val="bg1"/>
                </a:solidFill>
              </a:defRPr>
            </a:lvl5p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Tree>
    <p:extLst>
      <p:ext uri="{BB962C8B-B14F-4D97-AF65-F5344CB8AC3E}">
        <p14:creationId xmlns:p14="http://schemas.microsoft.com/office/powerpoint/2010/main" val="295395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535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991CF879-4700-4E47-A7E3-74EF38E50439}" type="slidenum">
              <a:rPr lang="en-US" smtClean="0"/>
              <a:pPr/>
              <a:t>‹#›</a:t>
            </a:fld>
            <a:endParaRPr lang="en-US" dirty="0"/>
          </a:p>
        </p:txBody>
      </p:sp>
      <p:sp>
        <p:nvSpPr>
          <p:cNvPr id="10" name="Title 1"/>
          <p:cNvSpPr>
            <a:spLocks noGrp="1"/>
          </p:cNvSpPr>
          <p:nvPr>
            <p:ph type="title"/>
          </p:nvPr>
        </p:nvSpPr>
        <p:spPr>
          <a:xfrm>
            <a:off x="457200" y="1600200"/>
            <a:ext cx="8229600" cy="914400"/>
          </a:xfrm>
          <a:prstGeom prst="rect">
            <a:avLst/>
          </a:prstGeom>
        </p:spPr>
        <p:txBody>
          <a:bodyPr/>
          <a:lstStyle>
            <a:lvl1pPr>
              <a:defRPr sz="4000">
                <a:latin typeface="Georgia" panose="02040502050405020303" pitchFamily="18" charset="0"/>
              </a:defRPr>
            </a:lvl1pPr>
          </a:lstStyle>
          <a:p>
            <a:r>
              <a:rPr lang="en-US" dirty="0"/>
              <a:t>Click to edit Master title style</a:t>
            </a:r>
          </a:p>
        </p:txBody>
      </p:sp>
    </p:spTree>
    <p:extLst>
      <p:ext uri="{BB962C8B-B14F-4D97-AF65-F5344CB8AC3E}">
        <p14:creationId xmlns:p14="http://schemas.microsoft.com/office/powerpoint/2010/main" val="3499305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1148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85800"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409172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9997" y="1600201"/>
            <a:ext cx="8216803" cy="914400"/>
          </a:xfrm>
          <a:prstGeom prst="rect">
            <a:avLst/>
          </a:prstGeom>
        </p:spPr>
        <p:txBody>
          <a:bodyPr anchor="b"/>
          <a:lstStyle>
            <a:lvl1pPr>
              <a:defRPr sz="4000">
                <a:latin typeface="Georgia" panose="02040502050405020303"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743200"/>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7634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14601"/>
            <a:ext cx="4040188"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4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514601"/>
            <a:ext cx="4041775" cy="36115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a:prstGeom prst="rect">
            <a:avLst/>
          </a:prstGeom>
        </p:spPr>
        <p:txBody>
          <a:bodyPr/>
          <a:lstStyle>
            <a:lvl1pPr>
              <a:defRPr sz="4000"/>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1683503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61722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userDrawn="1"/>
        </p:nvSpPr>
        <p:spPr>
          <a:xfrm>
            <a:off x="8305800" y="6172200"/>
            <a:ext cx="8382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324" y="5791200"/>
            <a:ext cx="8980476" cy="940309"/>
          </a:xfrm>
          <a:prstGeom prst="rect">
            <a:avLst/>
          </a:prstGeom>
        </p:spPr>
      </p:pic>
    </p:spTree>
    <p:extLst>
      <p:ext uri="{BB962C8B-B14F-4D97-AF65-F5344CB8AC3E}">
        <p14:creationId xmlns:p14="http://schemas.microsoft.com/office/powerpoint/2010/main" val="994341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91CF879-4700-4E47-A7E3-74EF38E50439}" type="slidenum">
              <a:rPr lang="en-US" smtClean="0"/>
              <a:t>‹#›</a:t>
            </a:fld>
            <a:endParaRPr lang="en-US" dirty="0"/>
          </a:p>
        </p:txBody>
      </p:sp>
      <p:sp>
        <p:nvSpPr>
          <p:cNvPr id="7" name="TextBox 6"/>
          <p:cNvSpPr txBox="1"/>
          <p:nvPr/>
        </p:nvSpPr>
        <p:spPr>
          <a:xfrm>
            <a:off x="457200" y="1676400"/>
            <a:ext cx="8229600" cy="707886"/>
          </a:xfrm>
          <a:prstGeom prst="rect">
            <a:avLst/>
          </a:prstGeom>
          <a:noFill/>
        </p:spPr>
        <p:txBody>
          <a:bodyPr wrap="square" rtlCol="0">
            <a:spAutoFit/>
          </a:bodyPr>
          <a:lstStyle/>
          <a:p>
            <a:pPr algn="ctr"/>
            <a:r>
              <a:rPr lang="en-US" sz="4000" dirty="0">
                <a:latin typeface="Georgia" panose="02040502050405020303" pitchFamily="18" charset="0"/>
              </a:rPr>
              <a:t>Title</a:t>
            </a:r>
          </a:p>
        </p:txBody>
      </p:sp>
    </p:spTree>
    <p:extLst>
      <p:ext uri="{BB962C8B-B14F-4D97-AF65-F5344CB8AC3E}">
        <p14:creationId xmlns:p14="http://schemas.microsoft.com/office/powerpoint/2010/main" val="3499305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00200"/>
            <a:ext cx="4041775" cy="91847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1CF879-4700-4E47-A7E3-74EF38E50439}" type="slidenum">
              <a:rPr lang="en-US" smtClean="0"/>
              <a:t>‹#›</a:t>
            </a:fld>
            <a:endParaRPr lang="en-US" dirty="0"/>
          </a:p>
        </p:txBody>
      </p:sp>
    </p:spTree>
    <p:extLst>
      <p:ext uri="{BB962C8B-B14F-4D97-AF65-F5344CB8AC3E}">
        <p14:creationId xmlns:p14="http://schemas.microsoft.com/office/powerpoint/2010/main" val="3260445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IDEAs that Work icon"/>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8" name="Picture 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1064" y="6298000"/>
            <a:ext cx="513094" cy="513094"/>
          </a:xfrm>
          <a:prstGeom prst="rect">
            <a:avLst/>
          </a:prstGeom>
        </p:spPr>
      </p:pic>
      <p:sp>
        <p:nvSpPr>
          <p:cNvPr id="3" name="Text Placeholder 2"/>
          <p:cNvSpPr>
            <a:spLocks noGrp="1"/>
          </p:cNvSpPr>
          <p:nvPr>
            <p:ph type="body" idx="1"/>
          </p:nvPr>
        </p:nvSpPr>
        <p:spPr>
          <a:xfrm>
            <a:off x="457200" y="2514600"/>
            <a:ext cx="8229600" cy="361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505200" y="6408737"/>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91CF879-4700-4E47-A7E3-74EF38E50439}" type="slidenum">
              <a:rPr lang="en-US" smtClean="0"/>
              <a:pPr/>
              <a:t>‹#›</a:t>
            </a:fld>
            <a:endParaRPr lang="en-US" dirty="0"/>
          </a:p>
        </p:txBody>
      </p:sp>
      <p:pic>
        <p:nvPicPr>
          <p:cNvPr id="9" name="Picture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346540" y="6324600"/>
            <a:ext cx="797460" cy="533400"/>
          </a:xfrm>
          <a:prstGeom prst="rect">
            <a:avLst/>
          </a:prstGeom>
        </p:spPr>
      </p:pic>
      <p:pic>
        <p:nvPicPr>
          <p:cNvPr id="10" name="Picture 9" descr="OSEP header element"/>
          <p:cNvPicPr>
            <a:picLocks/>
          </p:cNvPicPr>
          <p:nvPr/>
        </p:nvPicPr>
        <p:blipFill rotWithShape="1">
          <a:blip r:embed="rId18" cstate="email">
            <a:extLst>
              <a:ext uri="{28A0092B-C50C-407E-A947-70E740481C1C}">
                <a14:useLocalDpi xmlns:a14="http://schemas.microsoft.com/office/drawing/2010/main"/>
              </a:ext>
            </a:extLst>
          </a:blip>
          <a:srcRect/>
          <a:stretch/>
        </p:blipFill>
        <p:spPr>
          <a:xfrm>
            <a:off x="0" y="0"/>
            <a:ext cx="9144000" cy="1600200"/>
          </a:xfrm>
          <a:prstGeom prst="rect">
            <a:avLst/>
          </a:prstGeom>
        </p:spPr>
      </p:pic>
    </p:spTree>
    <p:extLst>
      <p:ext uri="{BB962C8B-B14F-4D97-AF65-F5344CB8AC3E}">
        <p14:creationId xmlns:p14="http://schemas.microsoft.com/office/powerpoint/2010/main" val="11870857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7" r:id="rId9"/>
    <p:sldLayoutId id="2147483650" r:id="rId10"/>
    <p:sldLayoutId id="2147483653" r:id="rId11"/>
    <p:sldLayoutId id="2147483698" r:id="rId12"/>
    <p:sldLayoutId id="2147483737" r:id="rId13"/>
    <p:sldLayoutId id="214748373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742950" indent="-285750" algn="l" defTabSz="914400" rtl="0" eaLnBrk="1" latinLnBrk="0" hangingPunct="1">
        <a:spcBef>
          <a:spcPct val="20000"/>
        </a:spcBef>
        <a:buClr>
          <a:schemeClr val="accent1"/>
        </a:buClr>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Clr>
          <a:schemeClr val="accent1"/>
        </a:buClr>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epideasthatwork.org/oseppeerre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g5.gov/"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www.g5.gov/G5HELP/G5_Two_Factor_Authentication_Guidance.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www.g5.gov/" TargetMode="External"/><Relationship Id="rId2" Type="http://schemas.openxmlformats.org/officeDocument/2006/relationships/hyperlink" Target="https://www.osepideasthatwork.org/oseppeerreview" TargetMode="External"/><Relationship Id="rId1" Type="http://schemas.openxmlformats.org/officeDocument/2006/relationships/slideLayout" Target="../slideLayouts/slideLayout12.xml"/><Relationship Id="rId4" Type="http://schemas.openxmlformats.org/officeDocument/2006/relationships/hyperlink" Target="https://www.g5.gov/G5HELP/G5_Two_Factor_Authentication_Guidance.pdf"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mailto:MBrown@luxsourcesolutions.com"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hyperlink" Target="mailto:MBrown@luxsourcesolutions.com"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hyperlink" Target="http://www.g5.gov/"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hyperlink" Target="https://www.osepideasthatwork.org/oseppeerreview/"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mailto:MBrown@luxsourcesolutions.com"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mailto:Susan.Weigert@ed.gov"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hyperlink" Target="mailto:edcaps.user@ed.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2057400"/>
            <a:ext cx="8305800" cy="2743200"/>
          </a:xfrm>
        </p:spPr>
        <p:txBody>
          <a:bodyPr/>
          <a:lstStyle/>
          <a:p>
            <a:pPr algn="r">
              <a:spcBef>
                <a:spcPts val="600"/>
              </a:spcBef>
              <a:spcAft>
                <a:spcPts val="600"/>
              </a:spcAft>
            </a:pPr>
            <a:r>
              <a:rPr lang="en-US" sz="3200" b="1" i="1" dirty="0">
                <a:solidFill>
                  <a:schemeClr val="tx2"/>
                </a:solidFill>
                <a:effectLst>
                  <a:outerShdw blurRad="38100" dist="38100" dir="2700000" algn="tl">
                    <a:srgbClr val="000000">
                      <a:alpha val="43137"/>
                    </a:srgbClr>
                  </a:outerShdw>
                </a:effectLst>
                <a:latin typeface="Tw Cen MT" panose="020B0602020104020603" pitchFamily="34" charset="0"/>
              </a:rPr>
              <a:t>Orientation for Peer Reviewers: </a:t>
            </a:r>
            <a:br>
              <a:rPr lang="en-US" sz="3200" b="1" i="1" dirty="0">
                <a:solidFill>
                  <a:schemeClr val="tx2"/>
                </a:solidFill>
                <a:effectLst>
                  <a:outerShdw blurRad="38100" dist="38100" dir="2700000" algn="tl">
                    <a:srgbClr val="000000">
                      <a:alpha val="43137"/>
                    </a:srgbClr>
                  </a:outerShdw>
                </a:effectLst>
                <a:latin typeface="Tw Cen MT" panose="020B0602020104020603" pitchFamily="34" charset="0"/>
              </a:rPr>
            </a:br>
            <a:r>
              <a:rPr lang="en-US" sz="3200" b="1" i="1" dirty="0">
                <a:solidFill>
                  <a:schemeClr val="tx2"/>
                </a:solidFill>
                <a:effectLst>
                  <a:outerShdw blurRad="38100" dist="38100" dir="2700000" algn="tl">
                    <a:srgbClr val="000000">
                      <a:alpha val="43137"/>
                    </a:srgbClr>
                  </a:outerShdw>
                </a:effectLst>
                <a:latin typeface="Tw Cen MT" panose="020B0602020104020603" pitchFamily="34" charset="0"/>
              </a:rPr>
              <a:t>Technical Assistance and Dissemination to Improve Services and Results for Children with Disabilities Program—National Technical Assistance Center for Inclusive Practices and Policies</a:t>
            </a:r>
            <a:r>
              <a:rPr lang="en-US" sz="3600" b="1" i="1" dirty="0">
                <a:solidFill>
                  <a:schemeClr val="tx2"/>
                </a:solidFill>
                <a:effectLst>
                  <a:outerShdw blurRad="38100" dist="38100" dir="2700000" algn="tl">
                    <a:srgbClr val="000000">
                      <a:alpha val="43137"/>
                    </a:srgbClr>
                  </a:outerShdw>
                </a:effectLst>
                <a:latin typeface="Tw Cen MT" panose="020B0602020104020603" pitchFamily="34" charset="0"/>
              </a:rPr>
              <a:t/>
            </a:r>
            <a:br>
              <a:rPr lang="en-US" sz="3600" b="1" i="1" dirty="0">
                <a:solidFill>
                  <a:schemeClr val="tx2"/>
                </a:solidFill>
                <a:effectLst>
                  <a:outerShdw blurRad="38100" dist="38100" dir="2700000" algn="tl">
                    <a:srgbClr val="000000">
                      <a:alpha val="43137"/>
                    </a:srgbClr>
                  </a:outerShdw>
                </a:effectLst>
                <a:latin typeface="Tw Cen MT" panose="020B0602020104020603" pitchFamily="34" charset="0"/>
              </a:rPr>
            </a:br>
            <a:r>
              <a:rPr lang="en-US" sz="3200" i="1" dirty="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CFDA 84.326Y </a:t>
            </a:r>
            <a:endParaRPr lang="en-US" sz="3600" dirty="0">
              <a:solidFill>
                <a:schemeClr val="tx2"/>
              </a:solidFill>
              <a:latin typeface="Times New Roman" panose="02020603050405020304" pitchFamily="18" charset="0"/>
              <a:cs typeface="Times New Roman" panose="02020603050405020304" pitchFamily="18" charset="0"/>
            </a:endParaRPr>
          </a:p>
        </p:txBody>
      </p:sp>
      <p:sp>
        <p:nvSpPr>
          <p:cNvPr id="6" name="Subtitle 5"/>
          <p:cNvSpPr>
            <a:spLocks noGrp="1"/>
          </p:cNvSpPr>
          <p:nvPr>
            <p:ph type="subTitle" idx="1"/>
          </p:nvPr>
        </p:nvSpPr>
        <p:spPr>
          <a:xfrm>
            <a:off x="1676400" y="5105400"/>
            <a:ext cx="7086600" cy="1752600"/>
          </a:xfrm>
          <a:noFill/>
          <a:ln>
            <a:solidFill>
              <a:schemeClr val="accent1"/>
            </a:solidFill>
          </a:ln>
        </p:spPr>
        <p:txBody>
          <a:bodyPr>
            <a:normAutofit/>
          </a:bodyPr>
          <a:lstStyle/>
          <a:p>
            <a:pPr algn="r"/>
            <a:r>
              <a:rPr lang="en-US" b="1" dirty="0">
                <a:solidFill>
                  <a:srgbClr val="038A00"/>
                </a:solidFill>
                <a:latin typeface="Tw Cen MT Condensed Extra Bold" panose="020B0803020202020204" pitchFamily="34" charset="0"/>
              </a:rPr>
              <a:t>Office of Special Education Programs</a:t>
            </a:r>
          </a:p>
          <a:p>
            <a:pPr algn="r">
              <a:spcBef>
                <a:spcPts val="600"/>
              </a:spcBef>
            </a:pPr>
            <a:r>
              <a:rPr lang="en-US" sz="2400" dirty="0">
                <a:solidFill>
                  <a:schemeClr val="tx2"/>
                </a:solidFill>
                <a:latin typeface="Tw Cen MT" panose="020B0602020104020603" pitchFamily="34" charset="0"/>
              </a:rPr>
              <a:t>U.S. Department of Education</a:t>
            </a:r>
          </a:p>
          <a:p>
            <a:pPr algn="r">
              <a:spcBef>
                <a:spcPts val="600"/>
              </a:spcBef>
            </a:pPr>
            <a:r>
              <a:rPr lang="en-US" sz="2400" dirty="0" smtClean="0">
                <a:solidFill>
                  <a:srgbClr val="FF0000"/>
                </a:solidFill>
                <a:highlight>
                  <a:srgbClr val="FFFF00"/>
                </a:highlight>
                <a:latin typeface="Tw Cen MT" panose="020B0602020104020603" pitchFamily="34" charset="0"/>
              </a:rPr>
              <a:t>June 27, </a:t>
            </a:r>
            <a:r>
              <a:rPr lang="en-US" sz="2400" dirty="0">
                <a:solidFill>
                  <a:srgbClr val="FF0000"/>
                </a:solidFill>
                <a:highlight>
                  <a:srgbClr val="FFFF00"/>
                </a:highlight>
                <a:latin typeface="Tw Cen MT" panose="020B0602020104020603" pitchFamily="34" charset="0"/>
              </a:rPr>
              <a:t>2017</a:t>
            </a:r>
          </a:p>
        </p:txBody>
      </p:sp>
    </p:spTree>
    <p:extLst>
      <p:ext uri="{BB962C8B-B14F-4D97-AF65-F5344CB8AC3E}">
        <p14:creationId xmlns:p14="http://schemas.microsoft.com/office/powerpoint/2010/main" val="20832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A1295D-0007-4471-89D9-C3C92DF4B6AA}"/>
              </a:ext>
            </a:extLst>
          </p:cNvPr>
          <p:cNvSpPr>
            <a:spLocks noGrp="1"/>
          </p:cNvSpPr>
          <p:nvPr>
            <p:ph type="title"/>
          </p:nvPr>
        </p:nvSpPr>
        <p:spPr>
          <a:xfrm>
            <a:off x="457200" y="1586971"/>
            <a:ext cx="8229600" cy="563562"/>
          </a:xfrm>
        </p:spPr>
        <p:txBody>
          <a:bodyPr/>
          <a:lstStyle/>
          <a:p>
            <a:pPr algn="ctr"/>
            <a:r>
              <a:rPr lang="en-US" sz="3000" dirty="0"/>
              <a:t>CFDA 84.326y—Note the changes in FY 2017 </a:t>
            </a:r>
          </a:p>
        </p:txBody>
      </p:sp>
      <p:sp>
        <p:nvSpPr>
          <p:cNvPr id="3" name="Content Placeholder 2">
            <a:extLst>
              <a:ext uri="{FF2B5EF4-FFF2-40B4-BE49-F238E27FC236}">
                <a16:creationId xmlns:a16="http://schemas.microsoft.com/office/drawing/2014/main" xmlns="" id="{8BC8C799-FC25-41D3-9147-D7DE5EF6D2CF}"/>
              </a:ext>
            </a:extLst>
          </p:cNvPr>
          <p:cNvSpPr>
            <a:spLocks noGrp="1"/>
          </p:cNvSpPr>
          <p:nvPr>
            <p:ph idx="1"/>
          </p:nvPr>
        </p:nvSpPr>
        <p:spPr>
          <a:xfrm>
            <a:off x="355600" y="2636837"/>
            <a:ext cx="8229600" cy="4038600"/>
          </a:xfrm>
        </p:spPr>
        <p:txBody>
          <a:bodyPr>
            <a:normAutofit fontScale="47500" lnSpcReduction="20000"/>
          </a:bodyPr>
          <a:lstStyle/>
          <a:p>
            <a:pPr marL="687388" indent="-412750">
              <a:spcBef>
                <a:spcPts val="600"/>
              </a:spcBef>
              <a:buFont typeface="Wingdings" panose="05000000000000000000" pitchFamily="2" charset="2"/>
              <a:buChar char="v"/>
            </a:pPr>
            <a:r>
              <a:rPr lang="en-US" sz="2900" u="sng" dirty="0">
                <a:solidFill>
                  <a:srgbClr val="04A200"/>
                </a:solidFill>
              </a:rPr>
              <a:t>Strong theory </a:t>
            </a:r>
            <a:r>
              <a:rPr lang="en-US" sz="2900" dirty="0">
                <a:solidFill>
                  <a:srgbClr val="04A200"/>
                </a:solidFill>
              </a:rPr>
              <a:t>means a rationale for the proposed process, product, strategy, or practice that includes a logic model.  </a:t>
            </a:r>
          </a:p>
          <a:p>
            <a:pPr marL="687388" indent="-412750">
              <a:spcBef>
                <a:spcPts val="600"/>
              </a:spcBef>
              <a:buFont typeface="Wingdings" panose="05000000000000000000" pitchFamily="2" charset="2"/>
              <a:buChar char="v"/>
            </a:pPr>
            <a:r>
              <a:rPr lang="en-US" sz="2900" u="sng" dirty="0">
                <a:solidFill>
                  <a:srgbClr val="04A200"/>
                </a:solidFill>
              </a:rPr>
              <a:t>Supported by evidence </a:t>
            </a:r>
            <a:r>
              <a:rPr lang="en-US" sz="2900" dirty="0">
                <a:solidFill>
                  <a:srgbClr val="04A200"/>
                </a:solidFill>
              </a:rPr>
              <a:t>means supported by at least strong theory.  </a:t>
            </a:r>
          </a:p>
          <a:p>
            <a:pPr marL="687388" indent="-412750">
              <a:spcBef>
                <a:spcPts val="600"/>
              </a:spcBef>
              <a:buFont typeface="Wingdings" panose="05000000000000000000" pitchFamily="2" charset="2"/>
              <a:buChar char="v"/>
            </a:pPr>
            <a:r>
              <a:rPr lang="en-US" sz="2900" u="sng" dirty="0">
                <a:solidFill>
                  <a:srgbClr val="04A200"/>
                </a:solidFill>
              </a:rPr>
              <a:t>TA services </a:t>
            </a:r>
            <a:r>
              <a:rPr lang="en-US" sz="2900" dirty="0">
                <a:solidFill>
                  <a:srgbClr val="04A200"/>
                </a:solidFill>
              </a:rPr>
              <a:t>means expertise provided in response to a client's defined problem or need in order to increase the client’s capacity.  OSEP has specified three categories of TA services:  (1) universal, general TA; (2) targeted, specialized TA; and (3) intensive, sustained TA. </a:t>
            </a:r>
          </a:p>
          <a:p>
            <a:pPr marL="687388" indent="-412750">
              <a:spcBef>
                <a:spcPts val="600"/>
              </a:spcBef>
              <a:buFont typeface="Wingdings" panose="05000000000000000000" pitchFamily="2" charset="2"/>
              <a:buChar char="v"/>
            </a:pPr>
            <a:r>
              <a:rPr lang="en-US" sz="2900" u="sng" dirty="0">
                <a:solidFill>
                  <a:srgbClr val="04A200"/>
                </a:solidFill>
              </a:rPr>
              <a:t>Targeted,</a:t>
            </a:r>
            <a:r>
              <a:rPr lang="en-US" sz="2900" dirty="0">
                <a:solidFill>
                  <a:srgbClr val="04A200"/>
                </a:solidFill>
              </a:rPr>
              <a:t> specialized TA means TA services based on needs common to multiple recipients and not extensively individualized.  A relationship is established between the TA recipient and one or more TA Center staff.  This category of TA includes one-time, labor-intensive events, such as facilitating strategic planning or hosting regional or national conferences.  It can also include episodic, less labor-intensive events that extend over a period of time, such as facilitating a series of conference calls on single or multiple topics that are designed around the needs of the recipients.  Facilitating communities of practice can also be considered targeted, specialized TA. </a:t>
            </a:r>
          </a:p>
          <a:p>
            <a:pPr marL="687388" indent="-412750">
              <a:spcBef>
                <a:spcPts val="600"/>
              </a:spcBef>
              <a:buFont typeface="Wingdings" panose="05000000000000000000" pitchFamily="2" charset="2"/>
              <a:buChar char="v"/>
            </a:pPr>
            <a:r>
              <a:rPr lang="en-US" sz="2900" u="sng" dirty="0">
                <a:solidFill>
                  <a:srgbClr val="04A200"/>
                </a:solidFill>
              </a:rPr>
              <a:t>Universal,</a:t>
            </a:r>
            <a:r>
              <a:rPr lang="en-US" sz="2900" dirty="0">
                <a:solidFill>
                  <a:srgbClr val="04A200"/>
                </a:solidFill>
              </a:rPr>
              <a:t> general TA means TA and information provided to independent users through their own initiative, resulting in minimal interaction with TA Center staff and including one-time, invited or offered conference presentations by TA Center staff.  This category of TA also includes information or products, such as newsletters, guidebooks, or research syntheses, downloaded from the TA Center's website by independent users.  Brief communications by TA Center staff with recipients, either by telephone or email, are also considered universal, general TA. </a:t>
            </a:r>
            <a:endParaRPr lang="en-US" sz="2900" dirty="0">
              <a:solidFill>
                <a:srgbClr val="0070C0"/>
              </a:solidFill>
            </a:endParaRPr>
          </a:p>
          <a:p>
            <a:endParaRPr lang="en-US" dirty="0"/>
          </a:p>
        </p:txBody>
      </p:sp>
      <p:sp>
        <p:nvSpPr>
          <p:cNvPr id="4" name="Text Placeholder 3">
            <a:extLst>
              <a:ext uri="{FF2B5EF4-FFF2-40B4-BE49-F238E27FC236}">
                <a16:creationId xmlns:a16="http://schemas.microsoft.com/office/drawing/2014/main" xmlns="" id="{5007E27D-61D1-4186-A78E-B4C747402A0D}"/>
              </a:ext>
            </a:extLst>
          </p:cNvPr>
          <p:cNvSpPr>
            <a:spLocks noGrp="1"/>
          </p:cNvSpPr>
          <p:nvPr>
            <p:ph type="body" sz="quarter" idx="10"/>
          </p:nvPr>
        </p:nvSpPr>
        <p:spPr/>
        <p:txBody>
          <a:bodyPr/>
          <a:lstStyle/>
          <a:p>
            <a:r>
              <a:rPr lang="en-US" u="sng" dirty="0">
                <a:latin typeface="Tw Cen MT" panose="020B0602020104020603" pitchFamily="34" charset="0"/>
              </a:rPr>
              <a:t>Technical assistance:</a:t>
            </a:r>
          </a:p>
        </p:txBody>
      </p:sp>
      <p:sp>
        <p:nvSpPr>
          <p:cNvPr id="5" name="Slide Number Placeholder 4">
            <a:extLst>
              <a:ext uri="{FF2B5EF4-FFF2-40B4-BE49-F238E27FC236}">
                <a16:creationId xmlns:a16="http://schemas.microsoft.com/office/drawing/2014/main" xmlns="" id="{B1D758F0-DC61-4E2B-8882-5DFA8DD525E2}"/>
              </a:ext>
            </a:extLst>
          </p:cNvPr>
          <p:cNvSpPr>
            <a:spLocks noGrp="1"/>
          </p:cNvSpPr>
          <p:nvPr>
            <p:ph type="sldNum" sz="quarter" idx="11"/>
          </p:nvPr>
        </p:nvSpPr>
        <p:spPr/>
        <p:txBody>
          <a:bodyPr/>
          <a:lstStyle/>
          <a:p>
            <a:pPr>
              <a:defRPr/>
            </a:pPr>
            <a:fld id="{7A09BD18-B025-4388-A77C-68303695C0B1}" type="slidenum">
              <a:rPr lang="en-US" smtClean="0"/>
              <a:pPr>
                <a:defRPr/>
              </a:pPr>
              <a:t>9</a:t>
            </a:fld>
            <a:endParaRPr lang="en-US" dirty="0"/>
          </a:p>
        </p:txBody>
      </p:sp>
    </p:spTree>
    <p:extLst>
      <p:ext uri="{BB962C8B-B14F-4D97-AF65-F5344CB8AC3E}">
        <p14:creationId xmlns:p14="http://schemas.microsoft.com/office/powerpoint/2010/main" val="2052981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685800"/>
          </a:xfrm>
        </p:spPr>
        <p:txBody>
          <a:bodyPr/>
          <a:lstStyle/>
          <a:p>
            <a:r>
              <a:rPr lang="en-US" b="1" dirty="0">
                <a:solidFill>
                  <a:srgbClr val="038A00"/>
                </a:solidFill>
                <a:latin typeface="Tw Cen MT" panose="020B0602020104020603" pitchFamily="34" charset="0"/>
              </a:rPr>
              <a:t>Application Package</a:t>
            </a:r>
          </a:p>
        </p:txBody>
      </p:sp>
      <p:sp>
        <p:nvSpPr>
          <p:cNvPr id="4" name="Content Placeholder 3"/>
          <p:cNvSpPr>
            <a:spLocks noGrp="1"/>
          </p:cNvSpPr>
          <p:nvPr>
            <p:ph sz="half" idx="1"/>
          </p:nvPr>
        </p:nvSpPr>
        <p:spPr>
          <a:xfrm>
            <a:off x="571500" y="2503714"/>
            <a:ext cx="8343900" cy="3810000"/>
          </a:xfrm>
        </p:spPr>
        <p:txBody>
          <a:bodyPr>
            <a:normAutofit/>
          </a:bodyPr>
          <a:lstStyle/>
          <a:p>
            <a:r>
              <a:rPr lang="en-US" b="1" dirty="0" smtClean="0">
                <a:solidFill>
                  <a:schemeClr val="tx2"/>
                </a:solidFill>
                <a:latin typeface="Tw Cen MT" panose="020B0602020104020603" pitchFamily="34" charset="0"/>
              </a:rPr>
              <a:t>Applicant </a:t>
            </a:r>
            <a:r>
              <a:rPr lang="en-US" b="1" dirty="0">
                <a:solidFill>
                  <a:schemeClr val="tx2"/>
                </a:solidFill>
                <a:latin typeface="Tw Cen MT" panose="020B0602020104020603" pitchFamily="34" charset="0"/>
              </a:rPr>
              <a:t>Letter </a:t>
            </a:r>
          </a:p>
          <a:p>
            <a:pPr>
              <a:spcBef>
                <a:spcPts val="1200"/>
              </a:spcBef>
            </a:pPr>
            <a:r>
              <a:rPr lang="en-US" b="1" dirty="0">
                <a:solidFill>
                  <a:schemeClr val="tx2"/>
                </a:solidFill>
                <a:latin typeface="Tw Cen MT" panose="020B0602020104020603" pitchFamily="34" charset="0"/>
              </a:rPr>
              <a:t>Notice Inviting Applications</a:t>
            </a:r>
          </a:p>
          <a:p>
            <a:pPr lvl="1">
              <a:spcBef>
                <a:spcPts val="1200"/>
              </a:spcBef>
            </a:pPr>
            <a:r>
              <a:rPr lang="en-US" i="1" dirty="0">
                <a:solidFill>
                  <a:schemeClr val="tx2"/>
                </a:solidFill>
                <a:latin typeface="Tw Cen MT" panose="020B0602020104020603" pitchFamily="34" charset="0"/>
              </a:rPr>
              <a:t>Federal Register Notice </a:t>
            </a:r>
          </a:p>
          <a:p>
            <a:pPr lvl="1">
              <a:spcBef>
                <a:spcPts val="1200"/>
              </a:spcBef>
            </a:pPr>
            <a:r>
              <a:rPr lang="en-US" sz="2200" dirty="0">
                <a:solidFill>
                  <a:schemeClr val="tx2"/>
                </a:solidFill>
                <a:latin typeface="Tw Cen MT" panose="020B0602020104020603" pitchFamily="34" charset="0"/>
              </a:rPr>
              <a:t>Grants.gov System Submission Procedures and Tips for Applicants</a:t>
            </a:r>
          </a:p>
          <a:p>
            <a:pPr>
              <a:spcBef>
                <a:spcPts val="1200"/>
              </a:spcBef>
            </a:pPr>
            <a:r>
              <a:rPr lang="en-US" b="1" dirty="0">
                <a:solidFill>
                  <a:schemeClr val="tx2"/>
                </a:solidFill>
                <a:latin typeface="Tw Cen MT" panose="020B0602020104020603" pitchFamily="34" charset="0"/>
              </a:rPr>
              <a:t>Priority Description and Selection Criteria</a:t>
            </a:r>
          </a:p>
          <a:p>
            <a:pPr>
              <a:spcBef>
                <a:spcPts val="1200"/>
              </a:spcBef>
            </a:pPr>
            <a:r>
              <a:rPr lang="en-US" b="1" dirty="0">
                <a:solidFill>
                  <a:schemeClr val="tx2"/>
                </a:solidFill>
                <a:latin typeface="Tw Cen MT" panose="020B0602020104020603" pitchFamily="34" charset="0"/>
              </a:rPr>
              <a:t>General Information </a:t>
            </a:r>
          </a:p>
        </p:txBody>
      </p:sp>
      <p:sp>
        <p:nvSpPr>
          <p:cNvPr id="2" name="Slide Number Placeholder 1"/>
          <p:cNvSpPr>
            <a:spLocks noGrp="1"/>
          </p:cNvSpPr>
          <p:nvPr>
            <p:ph type="sldNum" sz="quarter" idx="12"/>
          </p:nvPr>
        </p:nvSpPr>
        <p:spPr/>
        <p:txBody>
          <a:bodyPr/>
          <a:lstStyle/>
          <a:p>
            <a:fld id="{991CF879-4700-4E47-A7E3-74EF38E50439}" type="slidenum">
              <a:rPr lang="en-US" smtClean="0"/>
              <a:t>10</a:t>
            </a:fld>
            <a:endParaRPr lang="en-US" dirty="0"/>
          </a:p>
        </p:txBody>
      </p:sp>
    </p:spTree>
    <p:extLst>
      <p:ext uri="{BB962C8B-B14F-4D97-AF65-F5344CB8AC3E}">
        <p14:creationId xmlns:p14="http://schemas.microsoft.com/office/powerpoint/2010/main" val="268841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00200"/>
            <a:ext cx="8229600" cy="685800"/>
          </a:xfrm>
        </p:spPr>
        <p:txBody>
          <a:bodyPr/>
          <a:lstStyle/>
          <a:p>
            <a:r>
              <a:rPr lang="en-US" b="1" dirty="0">
                <a:solidFill>
                  <a:srgbClr val="038A00"/>
                </a:solidFill>
                <a:latin typeface="Tw Cen MT" panose="020B0602020104020603" pitchFamily="34" charset="0"/>
              </a:rPr>
              <a:t>Eligibility Screening </a:t>
            </a:r>
          </a:p>
        </p:txBody>
      </p:sp>
      <p:sp>
        <p:nvSpPr>
          <p:cNvPr id="4" name="Content Placeholder 3"/>
          <p:cNvSpPr>
            <a:spLocks noGrp="1"/>
          </p:cNvSpPr>
          <p:nvPr>
            <p:ph sz="half" idx="1"/>
          </p:nvPr>
        </p:nvSpPr>
        <p:spPr>
          <a:xfrm>
            <a:off x="381000" y="2362200"/>
            <a:ext cx="8610600" cy="4343400"/>
          </a:xfrm>
        </p:spPr>
        <p:txBody>
          <a:bodyPr>
            <a:normAutofit/>
          </a:bodyPr>
          <a:lstStyle/>
          <a:p>
            <a:pPr marL="0" indent="0">
              <a:buNone/>
            </a:pPr>
            <a:r>
              <a:rPr lang="en-US" b="1" i="1" dirty="0">
                <a:solidFill>
                  <a:schemeClr val="tx2"/>
                </a:solidFill>
                <a:latin typeface="Tw Cen MT" panose="020B0602020104020603" pitchFamily="34" charset="0"/>
              </a:rPr>
              <a:t>Federal Register </a:t>
            </a:r>
            <a:r>
              <a:rPr lang="en-US" b="1" dirty="0">
                <a:solidFill>
                  <a:schemeClr val="tx2"/>
                </a:solidFill>
                <a:latin typeface="Tw Cen MT" panose="020B0602020104020603" pitchFamily="34" charset="0"/>
              </a:rPr>
              <a:t>Notice Inviting Applications</a:t>
            </a:r>
          </a:p>
          <a:p>
            <a:pPr lvl="1">
              <a:spcBef>
                <a:spcPts val="1200"/>
              </a:spcBef>
              <a:buFont typeface="Courier New" panose="02070309020205020404" pitchFamily="49" charset="0"/>
              <a:buChar char="o"/>
            </a:pPr>
            <a:r>
              <a:rPr lang="en-US" sz="2600" b="1" dirty="0">
                <a:solidFill>
                  <a:schemeClr val="tx2"/>
                </a:solidFill>
                <a:latin typeface="Tw Cen MT" panose="020B0602020104020603" pitchFamily="34" charset="0"/>
              </a:rPr>
              <a:t>Submitted Prior to Deadline    </a:t>
            </a:r>
            <a:r>
              <a:rPr lang="en-US" sz="1600" dirty="0">
                <a:solidFill>
                  <a:schemeClr val="tx2"/>
                </a:solidFill>
                <a:latin typeface="Tw Cen MT" panose="020B0602020104020603" pitchFamily="34" charset="0"/>
              </a:rPr>
              <a:t>(4:30:00 PM  DC-time on June 16, 2017)</a:t>
            </a:r>
          </a:p>
          <a:p>
            <a:pPr lvl="1">
              <a:buFont typeface="Courier New" panose="02070309020205020404" pitchFamily="49" charset="0"/>
              <a:buChar char="o"/>
            </a:pPr>
            <a:r>
              <a:rPr lang="en-US" sz="2600" b="1" dirty="0">
                <a:solidFill>
                  <a:schemeClr val="tx2"/>
                </a:solidFill>
                <a:latin typeface="Tw Cen MT" panose="020B0602020104020603" pitchFamily="34" charset="0"/>
              </a:rPr>
              <a:t>Requirements</a:t>
            </a:r>
            <a:r>
              <a:rPr lang="en-US" sz="2600" dirty="0">
                <a:solidFill>
                  <a:schemeClr val="tx2"/>
                </a:solidFill>
                <a:latin typeface="Tw Cen MT" panose="020B0602020104020603" pitchFamily="34" charset="0"/>
              </a:rPr>
              <a:t> in this priority </a:t>
            </a:r>
          </a:p>
          <a:p>
            <a:pPr lvl="2"/>
            <a:r>
              <a:rPr lang="en-US" sz="2400" b="1" dirty="0">
                <a:solidFill>
                  <a:schemeClr val="tx2"/>
                </a:solidFill>
                <a:latin typeface="Tw Cen MT" panose="020B0602020104020603" pitchFamily="34" charset="0"/>
              </a:rPr>
              <a:t>Up to $2,000,000 per year </a:t>
            </a:r>
            <a:r>
              <a:rPr lang="en-US" sz="2400" dirty="0">
                <a:solidFill>
                  <a:schemeClr val="tx2"/>
                </a:solidFill>
                <a:latin typeface="Tw Cen MT" panose="020B0602020104020603" pitchFamily="34" charset="0"/>
              </a:rPr>
              <a:t>for up to 5 years </a:t>
            </a:r>
          </a:p>
          <a:p>
            <a:pPr lvl="2"/>
            <a:r>
              <a:rPr lang="en-US" sz="2400" b="1" dirty="0">
                <a:solidFill>
                  <a:schemeClr val="tx2"/>
                </a:solidFill>
                <a:latin typeface="Tw Cen MT" panose="020B0602020104020603" pitchFamily="34" charset="0"/>
              </a:rPr>
              <a:t>Up to 70 page Narrative </a:t>
            </a:r>
          </a:p>
          <a:p>
            <a:pPr lvl="2"/>
            <a:r>
              <a:rPr lang="en-US" sz="2400" b="1" dirty="0">
                <a:solidFill>
                  <a:schemeClr val="tx2"/>
                </a:solidFill>
                <a:latin typeface="Tw Cen MT" panose="020B0602020104020603" pitchFamily="34" charset="0"/>
              </a:rPr>
              <a:t>Double-spaced, 12-point font</a:t>
            </a:r>
          </a:p>
          <a:p>
            <a:pPr lvl="2"/>
            <a:r>
              <a:rPr lang="en-US" sz="2400" b="1" dirty="0">
                <a:solidFill>
                  <a:schemeClr val="tx2"/>
                </a:solidFill>
                <a:latin typeface="Tw Cen MT" panose="020B0602020104020603" pitchFamily="34" charset="0"/>
              </a:rPr>
              <a:t>Responsive to Priority</a:t>
            </a:r>
            <a:endParaRPr lang="en-US" sz="2400" dirty="0">
              <a:solidFill>
                <a:schemeClr val="tx2"/>
              </a:solidFill>
              <a:latin typeface="Tw Cen MT" panose="020B0602020104020603" pitchFamily="34" charset="0"/>
            </a:endParaRPr>
          </a:p>
        </p:txBody>
      </p:sp>
      <p:sp>
        <p:nvSpPr>
          <p:cNvPr id="2" name="Slide Number Placeholder 1"/>
          <p:cNvSpPr>
            <a:spLocks noGrp="1"/>
          </p:cNvSpPr>
          <p:nvPr>
            <p:ph type="sldNum" sz="quarter" idx="12"/>
          </p:nvPr>
        </p:nvSpPr>
        <p:spPr/>
        <p:txBody>
          <a:bodyPr/>
          <a:lstStyle/>
          <a:p>
            <a:fld id="{991CF879-4700-4E47-A7E3-74EF38E50439}" type="slidenum">
              <a:rPr lang="en-US" smtClean="0"/>
              <a:t>11</a:t>
            </a:fld>
            <a:endParaRPr lang="en-US" dirty="0"/>
          </a:p>
        </p:txBody>
      </p:sp>
    </p:spTree>
    <p:extLst>
      <p:ext uri="{BB962C8B-B14F-4D97-AF65-F5344CB8AC3E}">
        <p14:creationId xmlns:p14="http://schemas.microsoft.com/office/powerpoint/2010/main" val="247120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solidFill>
                  <a:srgbClr val="038A00"/>
                </a:solidFill>
                <a:latin typeface="Tw Cen MT" panose="020B0602020104020603" pitchFamily="34" charset="0"/>
              </a:rPr>
              <a:t>Selection Criteria </a:t>
            </a:r>
          </a:p>
        </p:txBody>
      </p:sp>
      <p:sp>
        <p:nvSpPr>
          <p:cNvPr id="4" name="Content Placeholder 3"/>
          <p:cNvSpPr>
            <a:spLocks noGrp="1"/>
          </p:cNvSpPr>
          <p:nvPr>
            <p:ph idx="1"/>
          </p:nvPr>
        </p:nvSpPr>
        <p:spPr>
          <a:xfrm>
            <a:off x="457200" y="2701057"/>
            <a:ext cx="8229600" cy="3352800"/>
          </a:xfrm>
        </p:spPr>
        <p:txBody>
          <a:bodyPr>
            <a:noAutofit/>
          </a:bodyPr>
          <a:lstStyle/>
          <a:p>
            <a:pPr marL="457200" indent="-457200">
              <a:spcBef>
                <a:spcPts val="2400"/>
              </a:spcBef>
              <a:buAutoNum type="arabicPeriod"/>
              <a:tabLst>
                <a:tab pos="6400800" algn="l"/>
                <a:tab pos="8002588" algn="r"/>
              </a:tabLst>
            </a:pPr>
            <a:r>
              <a:rPr lang="en-US" sz="2400" b="1" dirty="0">
                <a:solidFill>
                  <a:schemeClr val="tx2"/>
                </a:solidFill>
                <a:latin typeface="Tw Cen MT" panose="020B0602020104020603" pitchFamily="34" charset="0"/>
              </a:rPr>
              <a:t>Significance of the Project	(</a:t>
            </a:r>
            <a:r>
              <a:rPr lang="en-US" b="1" dirty="0">
                <a:solidFill>
                  <a:schemeClr val="tx2"/>
                </a:solidFill>
                <a:latin typeface="Tw Cen MT" panose="020B0602020104020603" pitchFamily="34" charset="0"/>
              </a:rPr>
              <a:t>5</a:t>
            </a:r>
            <a:r>
              <a:rPr lang="en-US" sz="2400" b="1" dirty="0">
                <a:solidFill>
                  <a:schemeClr val="tx2"/>
                </a:solidFill>
                <a:latin typeface="Tw Cen MT" panose="020B0602020104020603" pitchFamily="34" charset="0"/>
              </a:rPr>
              <a:t> points)</a:t>
            </a:r>
          </a:p>
          <a:p>
            <a:pPr marL="457200" indent="-457200">
              <a:spcBef>
                <a:spcPts val="2400"/>
              </a:spcBef>
              <a:buAutoNum type="arabicPeriod"/>
              <a:tabLst>
                <a:tab pos="6400800" algn="l"/>
                <a:tab pos="8002588" algn="r"/>
              </a:tabLst>
            </a:pPr>
            <a:r>
              <a:rPr lang="en-US" sz="2400" b="1" dirty="0">
                <a:solidFill>
                  <a:schemeClr val="tx2"/>
                </a:solidFill>
                <a:latin typeface="Tw Cen MT" panose="020B0602020104020603" pitchFamily="34" charset="0"/>
              </a:rPr>
              <a:t>Quality of Project Services	(40 points)</a:t>
            </a:r>
          </a:p>
          <a:p>
            <a:pPr marL="457200" indent="-457200">
              <a:spcBef>
                <a:spcPts val="2400"/>
              </a:spcBef>
              <a:buAutoNum type="arabicPeriod"/>
            </a:pPr>
            <a:r>
              <a:rPr lang="en-US" sz="2400" b="1" dirty="0">
                <a:solidFill>
                  <a:schemeClr val="tx2"/>
                </a:solidFill>
                <a:latin typeface="Tw Cen MT" panose="020B0602020104020603" pitchFamily="34" charset="0"/>
              </a:rPr>
              <a:t>Quality of Project Evaluation			(20 points)</a:t>
            </a:r>
          </a:p>
          <a:p>
            <a:pPr marL="457200" indent="-457200">
              <a:spcBef>
                <a:spcPts val="2400"/>
              </a:spcBef>
              <a:buAutoNum type="arabicPeriod"/>
              <a:tabLst>
                <a:tab pos="6400800" algn="l"/>
              </a:tabLst>
            </a:pPr>
            <a:r>
              <a:rPr lang="en-US" sz="2400" b="1" dirty="0">
                <a:solidFill>
                  <a:schemeClr val="tx2"/>
                </a:solidFill>
                <a:latin typeface="Tw Cen MT" panose="020B0602020104020603" pitchFamily="34" charset="0"/>
              </a:rPr>
              <a:t>Adequacy of Resources	(15 points)</a:t>
            </a:r>
          </a:p>
          <a:p>
            <a:pPr marL="457200" indent="-457200">
              <a:spcBef>
                <a:spcPts val="2400"/>
              </a:spcBef>
              <a:buAutoNum type="arabicPeriod"/>
              <a:tabLst>
                <a:tab pos="6400800" algn="l"/>
              </a:tabLst>
            </a:pPr>
            <a:r>
              <a:rPr lang="en-US" sz="2400" b="1" dirty="0">
                <a:solidFill>
                  <a:schemeClr val="tx2"/>
                </a:solidFill>
                <a:latin typeface="Tw Cen MT" panose="020B0602020104020603" pitchFamily="34" charset="0"/>
              </a:rPr>
              <a:t>Quality of</a:t>
            </a:r>
            <a:r>
              <a:rPr lang="en-US" b="1" dirty="0">
                <a:solidFill>
                  <a:schemeClr val="tx2"/>
                </a:solidFill>
                <a:latin typeface="Tw Cen MT" panose="020B0602020104020603" pitchFamily="34" charset="0"/>
              </a:rPr>
              <a:t> </a:t>
            </a:r>
            <a:r>
              <a:rPr lang="en-US" sz="2400" b="1" dirty="0">
                <a:solidFill>
                  <a:schemeClr val="tx2"/>
                </a:solidFill>
                <a:latin typeface="Tw Cen MT" panose="020B0602020104020603" pitchFamily="34" charset="0"/>
              </a:rPr>
              <a:t>Management Plan	</a:t>
            </a:r>
            <a:r>
              <a:rPr lang="en-US" sz="2400" b="1" u="sng" dirty="0">
                <a:solidFill>
                  <a:schemeClr val="tx2"/>
                </a:solidFill>
                <a:latin typeface="Tw Cen MT" panose="020B0602020104020603" pitchFamily="34" charset="0"/>
              </a:rPr>
              <a:t> (20 points) </a:t>
            </a:r>
          </a:p>
          <a:p>
            <a:pPr marL="0" indent="0" algn="ctr">
              <a:lnSpc>
                <a:spcPct val="110000"/>
              </a:lnSpc>
              <a:spcBef>
                <a:spcPts val="600"/>
              </a:spcBef>
              <a:buNone/>
            </a:pPr>
            <a:r>
              <a:rPr lang="en-US" sz="2400" b="1" dirty="0">
                <a:solidFill>
                  <a:schemeClr val="tx2"/>
                </a:solidFill>
                <a:latin typeface="Tw Cen MT" panose="020B0602020104020603" pitchFamily="34" charset="0"/>
              </a:rPr>
              <a:t>						      </a:t>
            </a:r>
            <a:r>
              <a:rPr lang="en-US" sz="2400" b="1" dirty="0">
                <a:solidFill>
                  <a:srgbClr val="038A00"/>
                </a:solidFill>
                <a:latin typeface="Tw Cen MT" panose="020B0602020104020603" pitchFamily="34" charset="0"/>
              </a:rPr>
              <a:t>100 points </a:t>
            </a:r>
          </a:p>
        </p:txBody>
      </p:sp>
      <p:sp>
        <p:nvSpPr>
          <p:cNvPr id="5" name="Text Placeholder 4"/>
          <p:cNvSpPr>
            <a:spLocks noGrp="1"/>
          </p:cNvSpPr>
          <p:nvPr>
            <p:ph type="body" sz="quarter" idx="10"/>
          </p:nvPr>
        </p:nvSpPr>
        <p:spPr/>
        <p:txBody>
          <a:bodyPr/>
          <a:lstStyle/>
          <a:p>
            <a:r>
              <a:rPr lang="en-US" altLang="en-US" b="1" i="1" dirty="0">
                <a:solidFill>
                  <a:srgbClr val="04A200"/>
                </a:solidFill>
                <a:latin typeface="Tw Cen MT" panose="020B0602020104020603" pitchFamily="34" charset="0"/>
              </a:rPr>
              <a:t>FY 2017, CFDA 84.326y </a:t>
            </a:r>
          </a:p>
          <a:p>
            <a:endParaRPr lang="en-US" dirty="0"/>
          </a:p>
        </p:txBody>
      </p:sp>
      <p:sp>
        <p:nvSpPr>
          <p:cNvPr id="2" name="Slide Number Placeholder 1"/>
          <p:cNvSpPr>
            <a:spLocks noGrp="1"/>
          </p:cNvSpPr>
          <p:nvPr>
            <p:ph type="sldNum" sz="quarter" idx="11"/>
          </p:nvPr>
        </p:nvSpPr>
        <p:spPr>
          <a:xfrm>
            <a:off x="4824186" y="6550627"/>
            <a:ext cx="533400" cy="365125"/>
          </a:xfrm>
        </p:spPr>
        <p:txBody>
          <a:bodyPr/>
          <a:lstStyle/>
          <a:p>
            <a:pPr algn="ctr"/>
            <a:fld id="{991CF879-4700-4E47-A7E3-74EF38E50439}" type="slidenum">
              <a:rPr lang="en-US" sz="1200" smtClean="0">
                <a:solidFill>
                  <a:srgbClr val="898989"/>
                </a:solidFill>
                <a:latin typeface="+mj-lt"/>
              </a:rPr>
              <a:pPr algn="ctr"/>
              <a:t>12</a:t>
            </a:fld>
            <a:endParaRPr lang="en-US" sz="1200" dirty="0">
              <a:solidFill>
                <a:srgbClr val="898989"/>
              </a:solidFill>
              <a:latin typeface="+mj-lt"/>
            </a:endParaRPr>
          </a:p>
        </p:txBody>
      </p:sp>
      <p:sp>
        <p:nvSpPr>
          <p:cNvPr id="7" name="Oval 6"/>
          <p:cNvSpPr/>
          <p:nvPr/>
        </p:nvSpPr>
        <p:spPr>
          <a:xfrm>
            <a:off x="4176486" y="5904741"/>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48229" y="6143764"/>
            <a:ext cx="4958320" cy="397032"/>
          </a:xfrm>
          <a:prstGeom prst="rect">
            <a:avLst/>
          </a:prstGeom>
          <a:ln>
            <a:solidFill>
              <a:schemeClr val="accent1"/>
            </a:solidFill>
          </a:ln>
        </p:spPr>
        <p:txBody>
          <a:bodyPr wrap="square">
            <a:spAutoFit/>
          </a:bodyPr>
          <a:lstStyle/>
          <a:p>
            <a:pPr algn="ctr">
              <a:lnSpc>
                <a:spcPct val="110000"/>
              </a:lnSpc>
              <a:spcBef>
                <a:spcPts val="1800"/>
              </a:spcBef>
            </a:pPr>
            <a:r>
              <a:rPr lang="en-US" b="1" dirty="0">
                <a:solidFill>
                  <a:schemeClr val="tx2"/>
                </a:solidFill>
                <a:latin typeface="Tw Cen MT" panose="020B0602020104020603" pitchFamily="34" charset="0"/>
              </a:rPr>
              <a:t>See Application Package pages A-26 thru A-29       </a:t>
            </a:r>
          </a:p>
        </p:txBody>
      </p:sp>
    </p:spTree>
    <p:extLst>
      <p:ext uri="{BB962C8B-B14F-4D97-AF65-F5344CB8AC3E}">
        <p14:creationId xmlns:p14="http://schemas.microsoft.com/office/powerpoint/2010/main" val="4086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76400"/>
            <a:ext cx="8229600" cy="533400"/>
          </a:xfrm>
        </p:spPr>
        <p:txBody>
          <a:bodyPr/>
          <a:lstStyle/>
          <a:p>
            <a:pPr algn="ctr"/>
            <a:r>
              <a:rPr lang="en-US" b="1" dirty="0">
                <a:solidFill>
                  <a:srgbClr val="038A00"/>
                </a:solidFill>
                <a:latin typeface="Tw Cen MT" panose="020B0602020104020603" pitchFamily="34" charset="0"/>
              </a:rPr>
              <a:t>Significance of the Project</a:t>
            </a:r>
            <a:endParaRPr lang="en-US" sz="2800" b="1" dirty="0">
              <a:solidFill>
                <a:srgbClr val="038A00"/>
              </a:solidFill>
              <a:latin typeface="Tw Cen MT" panose="020B0602020104020603" pitchFamily="34" charset="0"/>
            </a:endParaRPr>
          </a:p>
        </p:txBody>
      </p:sp>
      <p:sp>
        <p:nvSpPr>
          <p:cNvPr id="4" name="Content Placeholder 3"/>
          <p:cNvSpPr>
            <a:spLocks noGrp="1"/>
          </p:cNvSpPr>
          <p:nvPr>
            <p:ph idx="1"/>
          </p:nvPr>
        </p:nvSpPr>
        <p:spPr/>
        <p:txBody>
          <a:bodyPr>
            <a:normAutofit/>
          </a:bodyPr>
          <a:lstStyle/>
          <a:p>
            <a:pPr marL="0" lvl="0" indent="0">
              <a:spcBef>
                <a:spcPct val="0"/>
              </a:spcBef>
              <a:spcAft>
                <a:spcPts val="1800"/>
              </a:spcAft>
              <a:buClr>
                <a:srgbClr val="4F81BD"/>
              </a:buClr>
              <a:buNone/>
              <a:tabLst>
                <a:tab pos="182880" algn="l"/>
              </a:tabLst>
              <a:defRPr/>
            </a:pPr>
            <a:r>
              <a:rPr lang="en-US" altLang="en-US" sz="2400" b="1" dirty="0">
                <a:solidFill>
                  <a:schemeClr val="tx2"/>
                </a:solidFill>
                <a:latin typeface="+mn-lt"/>
              </a:rPr>
              <a:t>In determining the significance of the proposed project, the Secretary considers the following factors:</a:t>
            </a:r>
          </a:p>
          <a:p>
            <a:pPr marL="339725" lvl="0" indent="-339725">
              <a:spcBef>
                <a:spcPct val="0"/>
              </a:spcBef>
              <a:spcAft>
                <a:spcPts val="1800"/>
              </a:spcAft>
              <a:buClr>
                <a:srgbClr val="4F81BD"/>
              </a:buClr>
              <a:buFont typeface="+mj-lt"/>
              <a:buAutoNum type="romanLcPeriod"/>
              <a:defRPr/>
            </a:pPr>
            <a:r>
              <a:rPr lang="en-US" altLang="en-US" sz="2000" dirty="0">
                <a:solidFill>
                  <a:schemeClr val="tx2"/>
                </a:solidFill>
                <a:latin typeface="+mn-lt"/>
              </a:rPr>
              <a:t> The extent to which the proposed project will address specific gaps or weaknesses in  services, infrastructure, or opportunities that have been identified.  </a:t>
            </a:r>
          </a:p>
          <a:p>
            <a:pPr marL="339725" lvl="0" indent="-339725">
              <a:spcBef>
                <a:spcPct val="0"/>
              </a:spcBef>
              <a:spcAft>
                <a:spcPts val="1800"/>
              </a:spcAft>
              <a:buClr>
                <a:srgbClr val="4F81BD"/>
              </a:buClr>
              <a:buFont typeface="+mj-lt"/>
              <a:buAutoNum type="romanLcPeriod"/>
              <a:defRPr/>
            </a:pPr>
            <a:r>
              <a:rPr lang="en-US" altLang="en-US" sz="2000" dirty="0">
                <a:solidFill>
                  <a:schemeClr val="tx2"/>
                </a:solidFill>
                <a:latin typeface="+mn-lt"/>
              </a:rPr>
              <a:t>The importance or magnitude of the results or outcomes likely to be attained by the proposed project. </a:t>
            </a:r>
          </a:p>
          <a:p>
            <a:pPr marL="3337560" lvl="8" indent="0" algn="r">
              <a:spcBef>
                <a:spcPct val="0"/>
              </a:spcBef>
              <a:spcAft>
                <a:spcPts val="1800"/>
              </a:spcAft>
              <a:buClr>
                <a:srgbClr val="4F81BD"/>
              </a:buClr>
              <a:buNone/>
              <a:defRPr/>
            </a:pPr>
            <a:r>
              <a:rPr lang="en-US" altLang="en-US" sz="1600" dirty="0">
                <a:solidFill>
                  <a:schemeClr val="tx2"/>
                </a:solidFill>
                <a:latin typeface="+mn-lt"/>
              </a:rPr>
              <a:t> </a:t>
            </a:r>
            <a:r>
              <a:rPr lang="en-US" altLang="en-US" sz="1400" dirty="0">
                <a:solidFill>
                  <a:schemeClr val="tx2"/>
                </a:solidFill>
                <a:latin typeface="+mn-lt"/>
              </a:rPr>
              <a:t>[ See pages </a:t>
            </a:r>
            <a:r>
              <a:rPr lang="en-US" altLang="en-US" sz="1400" dirty="0" smtClean="0">
                <a:solidFill>
                  <a:schemeClr val="tx2"/>
                </a:solidFill>
                <a:latin typeface="+mn-lt"/>
              </a:rPr>
              <a:t>B17]</a:t>
            </a:r>
            <a:endParaRPr lang="en-US" altLang="en-US" sz="1400" dirty="0">
              <a:solidFill>
                <a:schemeClr val="tx2"/>
              </a:solidFill>
              <a:latin typeface="+mn-lt"/>
            </a:endParaRPr>
          </a:p>
        </p:txBody>
      </p:sp>
      <p:sp>
        <p:nvSpPr>
          <p:cNvPr id="5" name="Text Placeholder 4"/>
          <p:cNvSpPr>
            <a:spLocks noGrp="1"/>
          </p:cNvSpPr>
          <p:nvPr>
            <p:ph type="body" sz="quarter" idx="10"/>
          </p:nvPr>
        </p:nvSpPr>
        <p:spPr>
          <a:xfrm>
            <a:off x="457200" y="2209800"/>
            <a:ext cx="8229600" cy="427037"/>
          </a:xfrm>
        </p:spPr>
        <p:txBody>
          <a:bodyPr/>
          <a:lstStyle/>
          <a:p>
            <a:pPr algn="ctr"/>
            <a:r>
              <a:rPr lang="en-US" b="1" dirty="0">
                <a:solidFill>
                  <a:srgbClr val="04A200"/>
                </a:solidFill>
                <a:latin typeface="Tw Cen MT" panose="020B0602020104020603" pitchFamily="34" charset="0"/>
              </a:rPr>
              <a:t>(0-5 points) </a:t>
            </a:r>
            <a:endParaRPr lang="en-US" dirty="0">
              <a:solidFill>
                <a:srgbClr val="04A200"/>
              </a:solidFill>
            </a:endParaRPr>
          </a:p>
        </p:txBody>
      </p:sp>
      <p:sp>
        <p:nvSpPr>
          <p:cNvPr id="2" name="Slide Number Placeholder 1"/>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pPr algn="ctr">
                <a:defRPr/>
              </a:pPr>
              <a:t>13</a:t>
            </a:fld>
            <a:endParaRPr lang="en-US" sz="1200" dirty="0"/>
          </a:p>
        </p:txBody>
      </p:sp>
    </p:spTree>
    <p:extLst>
      <p:ext uri="{BB962C8B-B14F-4D97-AF65-F5344CB8AC3E}">
        <p14:creationId xmlns:p14="http://schemas.microsoft.com/office/powerpoint/2010/main" val="28932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3800" b="1" dirty="0">
                <a:latin typeface="Tw Cen MT" panose="020B0602020104020603" pitchFamily="34" charset="0"/>
              </a:rPr>
              <a:t>Quality of Project Services</a:t>
            </a:r>
            <a:r>
              <a:rPr lang="en-US" sz="4000" b="1" dirty="0">
                <a:solidFill>
                  <a:srgbClr val="04A200"/>
                </a:solidFill>
                <a:latin typeface="Tw Cen MT" panose="020B0602020104020603" pitchFamily="34" charset="0"/>
              </a:rPr>
              <a:t/>
            </a:r>
            <a:br>
              <a:rPr lang="en-US" sz="4000" b="1" dirty="0">
                <a:solidFill>
                  <a:srgbClr val="04A200"/>
                </a:solidFill>
                <a:latin typeface="Tw Cen MT" panose="020B0602020104020603" pitchFamily="34" charset="0"/>
              </a:rPr>
            </a:br>
            <a:endParaRPr lang="en-US" sz="2400"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381000" y="2544762"/>
            <a:ext cx="8610600" cy="3200400"/>
          </a:xfrm>
        </p:spPr>
        <p:txBody>
          <a:bodyPr>
            <a:noAutofit/>
          </a:bodyPr>
          <a:lstStyle/>
          <a:p>
            <a:pPr marL="0" lvl="0" indent="0">
              <a:spcBef>
                <a:spcPts val="600"/>
              </a:spcBef>
              <a:buClr>
                <a:srgbClr val="4F81BD"/>
              </a:buClr>
              <a:buNone/>
              <a:tabLst>
                <a:tab pos="182880" algn="l"/>
              </a:tabLst>
              <a:defRPr/>
            </a:pPr>
            <a:r>
              <a:rPr lang="en-US" altLang="en-US" dirty="0">
                <a:solidFill>
                  <a:schemeClr val="tx2"/>
                </a:solidFill>
                <a:latin typeface="+mn-lt"/>
              </a:rPr>
              <a:t>In determining the quality of the services to be provided by the proposed project, the Secretary considers the quality and sufficiency of strategies for ensuring equal access and treatment for eligible project participants who are members of groups that have traditionally been underrepresented based on race, color, national origin, gender, age, or disability. </a:t>
            </a:r>
          </a:p>
          <a:p>
            <a:pPr marL="0" lvl="0" indent="0" algn="r">
              <a:spcBef>
                <a:spcPts val="600"/>
              </a:spcBef>
              <a:buClr>
                <a:srgbClr val="4F81BD"/>
              </a:buClr>
              <a:buNone/>
              <a:tabLst>
                <a:tab pos="182880" algn="l"/>
              </a:tabLst>
              <a:defRPr/>
            </a:pPr>
            <a:r>
              <a:rPr lang="en-US" altLang="en-US" sz="1800" dirty="0">
                <a:solidFill>
                  <a:schemeClr val="tx2"/>
                </a:solidFill>
                <a:latin typeface="+mn-lt"/>
              </a:rPr>
              <a:t/>
            </a:r>
            <a:br>
              <a:rPr lang="en-US" altLang="en-US" sz="1800" dirty="0">
                <a:solidFill>
                  <a:schemeClr val="tx2"/>
                </a:solidFill>
                <a:latin typeface="+mn-lt"/>
              </a:rPr>
            </a:br>
            <a:r>
              <a:rPr lang="en-US" altLang="en-US" sz="1600" dirty="0">
                <a:solidFill>
                  <a:schemeClr val="tx2"/>
                </a:solidFill>
              </a:rPr>
              <a:t>					</a:t>
            </a:r>
            <a:r>
              <a:rPr lang="en-US" altLang="en-US" sz="1800" dirty="0">
                <a:solidFill>
                  <a:schemeClr val="tx2"/>
                </a:solidFill>
              </a:rPr>
              <a:t>   [ See pages </a:t>
            </a:r>
            <a:r>
              <a:rPr lang="en-US" altLang="en-US" sz="1800" dirty="0" smtClean="0">
                <a:solidFill>
                  <a:schemeClr val="tx2"/>
                </a:solidFill>
              </a:rPr>
              <a:t>B18 </a:t>
            </a:r>
            <a:r>
              <a:rPr lang="en-US" altLang="en-US" sz="1800" dirty="0">
                <a:solidFill>
                  <a:schemeClr val="tx2"/>
                </a:solidFill>
              </a:rPr>
              <a:t>]                                                                        </a:t>
            </a:r>
            <a:endParaRPr lang="en-US" altLang="en-US" sz="2000" dirty="0">
              <a:solidFill>
                <a:schemeClr val="tx2"/>
              </a:solidFill>
              <a:ea typeface="MS PGothic" pitchFamily="34" charset="-128"/>
            </a:endParaRPr>
          </a:p>
          <a:p>
            <a:pPr marL="339725" lvl="0" indent="-339725" algn="r" fontAlgn="base">
              <a:spcBef>
                <a:spcPts val="600"/>
              </a:spcBef>
              <a:buClrTx/>
              <a:buFont typeface="+mj-lt"/>
              <a:buAutoNum type="romanLcPeriod"/>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381000" y="1981200"/>
            <a:ext cx="8229600" cy="503237"/>
          </a:xfrm>
        </p:spPr>
        <p:txBody>
          <a:bodyPr/>
          <a:lstStyle/>
          <a:p>
            <a:pPr algn="ctr"/>
            <a:r>
              <a:rPr lang="en-US" b="1" dirty="0">
                <a:solidFill>
                  <a:srgbClr val="04A200"/>
                </a:solidFill>
                <a:latin typeface="Tw Cen MT" panose="020B0602020104020603" pitchFamily="34" charset="0"/>
              </a:rPr>
              <a:t>(0-40 points) </a:t>
            </a:r>
            <a:endParaRPr lang="en-US" dirty="0">
              <a:solidFill>
                <a:srgbClr val="04A200"/>
              </a:solidFill>
            </a:endParaRPr>
          </a:p>
        </p:txBody>
      </p:sp>
      <p:sp>
        <p:nvSpPr>
          <p:cNvPr id="5" name="Slide Number Placeholder 4"/>
          <p:cNvSpPr>
            <a:spLocks noGrp="1"/>
          </p:cNvSpPr>
          <p:nvPr>
            <p:ph type="sldNum" sz="quarter" idx="11"/>
          </p:nvPr>
        </p:nvSpPr>
        <p:spPr>
          <a:xfrm>
            <a:off x="4876800" y="6477000"/>
            <a:ext cx="228600" cy="228601"/>
          </a:xfrm>
        </p:spPr>
        <p:txBody>
          <a:bodyPr/>
          <a:lstStyle/>
          <a:p>
            <a:pPr>
              <a:defRPr/>
            </a:pPr>
            <a:fld id="{7A09BD18-B025-4388-A77C-68303695C0B1}" type="slidenum">
              <a:rPr lang="en-US" sz="1200" smtClean="0">
                <a:latin typeface="+mj-lt"/>
              </a:rPr>
              <a:pPr>
                <a:defRPr/>
              </a:pPr>
              <a:t>14</a:t>
            </a:fld>
            <a:r>
              <a:rPr lang="en-US" sz="1200" dirty="0">
                <a:latin typeface="+mj-lt"/>
              </a:rPr>
              <a:t> </a:t>
            </a:r>
          </a:p>
        </p:txBody>
      </p:sp>
    </p:spTree>
    <p:extLst>
      <p:ext uri="{BB962C8B-B14F-4D97-AF65-F5344CB8AC3E}">
        <p14:creationId xmlns:p14="http://schemas.microsoft.com/office/powerpoint/2010/main" val="99805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w Cen MT" panose="020B0602020104020603" pitchFamily="34" charset="0"/>
              </a:rPr>
              <a:t>Quality of Project Services</a:t>
            </a:r>
            <a:r>
              <a:rPr lang="en-US" dirty="0">
                <a:solidFill>
                  <a:srgbClr val="04A200"/>
                </a:solidFill>
                <a:latin typeface="Tw Cen MT" panose="020B0602020104020603" pitchFamily="34" charset="0"/>
              </a:rPr>
              <a:t/>
            </a:r>
            <a:br>
              <a:rPr lang="en-US" dirty="0">
                <a:solidFill>
                  <a:srgbClr val="04A200"/>
                </a:solidFill>
                <a:latin typeface="Tw Cen MT" panose="020B0602020104020603" pitchFamily="34" charset="0"/>
              </a:rPr>
            </a:br>
            <a:endParaRPr lang="en-US" dirty="0"/>
          </a:p>
        </p:txBody>
      </p:sp>
      <p:sp>
        <p:nvSpPr>
          <p:cNvPr id="3" name="Content Placeholder 2"/>
          <p:cNvSpPr>
            <a:spLocks noGrp="1"/>
          </p:cNvSpPr>
          <p:nvPr>
            <p:ph idx="1"/>
          </p:nvPr>
        </p:nvSpPr>
        <p:spPr>
          <a:xfrm>
            <a:off x="609600" y="2743200"/>
            <a:ext cx="8077200" cy="4419600"/>
          </a:xfrm>
        </p:spPr>
        <p:txBody>
          <a:bodyPr>
            <a:normAutofit fontScale="70000" lnSpcReduction="20000"/>
          </a:bodyPr>
          <a:lstStyle/>
          <a:p>
            <a:pPr marL="0" lvl="0" indent="0">
              <a:spcBef>
                <a:spcPts val="600"/>
              </a:spcBef>
              <a:buClr>
                <a:srgbClr val="4F81BD"/>
              </a:buClr>
              <a:buNone/>
              <a:tabLst>
                <a:tab pos="182880" algn="l"/>
              </a:tabLst>
              <a:defRPr/>
            </a:pPr>
            <a:r>
              <a:rPr lang="en-US" altLang="en-US" sz="2900" dirty="0">
                <a:solidFill>
                  <a:schemeClr val="tx2"/>
                </a:solidFill>
              </a:rPr>
              <a:t>In determining the quality of project services, the Secretary considers the </a:t>
            </a:r>
            <a:br>
              <a:rPr lang="en-US" altLang="en-US" sz="2900" dirty="0">
                <a:solidFill>
                  <a:schemeClr val="tx2"/>
                </a:solidFill>
              </a:rPr>
            </a:br>
            <a:r>
              <a:rPr lang="en-US" altLang="en-US" sz="2900" dirty="0">
                <a:solidFill>
                  <a:schemeClr val="tx2"/>
                </a:solidFill>
              </a:rPr>
              <a:t>following factors:</a:t>
            </a:r>
          </a:p>
          <a:p>
            <a:pPr marL="339725" lvl="0" indent="-339725" fontAlgn="base">
              <a:spcBef>
                <a:spcPts val="600"/>
              </a:spcBef>
              <a:buClrTx/>
              <a:buFont typeface="+mj-lt"/>
              <a:buAutoNum type="romanLcPeriod"/>
              <a:defRPr/>
            </a:pPr>
            <a:r>
              <a:rPr lang="en-US" altLang="en-US" dirty="0">
                <a:solidFill>
                  <a:schemeClr val="tx2"/>
                </a:solidFill>
              </a:rPr>
              <a:t>The extent to which the goals, objectives, and outcomes to be achieved by the proposed project are clearly specified and measurable.  </a:t>
            </a:r>
          </a:p>
          <a:p>
            <a:pPr marL="339725" lvl="0" indent="-339725" fontAlgn="base">
              <a:spcBef>
                <a:spcPts val="600"/>
              </a:spcBef>
              <a:buClrTx/>
              <a:buFont typeface="+mj-lt"/>
              <a:buAutoNum type="romanLcPeriod"/>
              <a:defRPr/>
            </a:pPr>
            <a:r>
              <a:rPr lang="en-US" altLang="en-US" dirty="0">
                <a:solidFill>
                  <a:schemeClr val="tx2"/>
                </a:solidFill>
              </a:rPr>
              <a:t>The extent to which there is a conceptual framework underlying the proposed activities and the quality of that framework.  </a:t>
            </a:r>
          </a:p>
          <a:p>
            <a:pPr marL="339725" lvl="0" indent="-339725" fontAlgn="base">
              <a:spcBef>
                <a:spcPts val="600"/>
              </a:spcBef>
              <a:buClrTx/>
              <a:buFont typeface="+mj-lt"/>
              <a:buAutoNum type="romanLcPeriod"/>
              <a:defRPr/>
            </a:pPr>
            <a:r>
              <a:rPr lang="en-US" altLang="en-US" dirty="0">
                <a:solidFill>
                  <a:schemeClr val="tx2"/>
                </a:solidFill>
              </a:rPr>
              <a:t>The extent to which the services to be provided by the proposed project reflect up-to-date knowledge from research and effective practice. </a:t>
            </a:r>
          </a:p>
          <a:p>
            <a:pPr marL="339725" lvl="0" indent="-339725" fontAlgn="base">
              <a:spcBef>
                <a:spcPts val="600"/>
              </a:spcBef>
              <a:buClrTx/>
              <a:buFont typeface="+mj-lt"/>
              <a:buAutoNum type="romanLcPeriod"/>
              <a:defRPr/>
            </a:pPr>
            <a:r>
              <a:rPr lang="en-US" altLang="en-US" dirty="0">
                <a:solidFill>
                  <a:schemeClr val="tx2"/>
                </a:solidFill>
              </a:rPr>
              <a:t>The extent to which the proposed products and services are of sufficient quality, intensity, and duration to lead to the outcomes to be achieved by the proposed project. </a:t>
            </a:r>
          </a:p>
          <a:p>
            <a:pPr marL="339725" lvl="0" indent="-339725" fontAlgn="base">
              <a:spcBef>
                <a:spcPts val="600"/>
              </a:spcBef>
              <a:buClrTx/>
              <a:buFont typeface="+mj-lt"/>
              <a:buAutoNum type="romanLcPeriod"/>
              <a:defRPr/>
            </a:pPr>
            <a:r>
              <a:rPr lang="en-US" altLang="en-US" dirty="0">
                <a:solidFill>
                  <a:schemeClr val="tx2"/>
                </a:solidFill>
              </a:rPr>
              <a:t>The extent to which the products and services to be developed and provided by the proposed project involve the use of efficient strategies, including the use of technology, collaboration with appropriate partners, and the leveraging of non-project resources. </a:t>
            </a:r>
            <a:r>
              <a:rPr lang="en-US" altLang="en-US" sz="2000" dirty="0">
                <a:solidFill>
                  <a:schemeClr val="tx2"/>
                </a:solidFill>
              </a:rPr>
              <a:t>                                                                                                                                                                                                        				</a:t>
            </a:r>
            <a:r>
              <a:rPr lang="en-US" altLang="en-US" dirty="0">
                <a:solidFill>
                  <a:schemeClr val="tx2"/>
                </a:solidFill>
              </a:rPr>
              <a:t> </a:t>
            </a:r>
            <a:r>
              <a:rPr lang="en-US" altLang="en-US" dirty="0" smtClean="0">
                <a:solidFill>
                  <a:schemeClr val="tx2"/>
                </a:solidFill>
              </a:rPr>
              <a:t>			 </a:t>
            </a:r>
            <a:r>
              <a:rPr lang="en-US" altLang="en-US" dirty="0">
                <a:solidFill>
                  <a:schemeClr val="tx2"/>
                </a:solidFill>
              </a:rPr>
              <a:t>[ See </a:t>
            </a:r>
            <a:r>
              <a:rPr lang="en-US" altLang="en-US" dirty="0" smtClean="0">
                <a:solidFill>
                  <a:schemeClr val="tx2"/>
                </a:solidFill>
              </a:rPr>
              <a:t>page B18]                                                                        </a:t>
            </a:r>
            <a:endParaRPr lang="en-US" altLang="en-US" sz="2800" dirty="0">
              <a:solidFill>
                <a:schemeClr val="tx2"/>
              </a:solidFill>
              <a:ea typeface="MS PGothic" pitchFamily="34" charset="-128"/>
            </a:endParaRPr>
          </a:p>
          <a:p>
            <a:endParaRPr lang="en-US" dirty="0"/>
          </a:p>
        </p:txBody>
      </p:sp>
      <p:sp>
        <p:nvSpPr>
          <p:cNvPr id="4" name="Text Placeholder 3"/>
          <p:cNvSpPr>
            <a:spLocks noGrp="1"/>
          </p:cNvSpPr>
          <p:nvPr>
            <p:ph type="body" sz="quarter" idx="10"/>
          </p:nvPr>
        </p:nvSpPr>
        <p:spPr/>
        <p:txBody>
          <a:bodyPr/>
          <a:lstStyle/>
          <a:p>
            <a:pPr algn="ctr"/>
            <a:r>
              <a:rPr lang="en-US" b="1" dirty="0">
                <a:solidFill>
                  <a:srgbClr val="04A200"/>
                </a:solidFill>
                <a:latin typeface="Tw Cen MT" panose="020B0602020104020603" pitchFamily="34" charset="0"/>
              </a:rPr>
              <a:t>(0-40 points) </a:t>
            </a:r>
            <a:endParaRPr lang="en-US" dirty="0">
              <a:solidFill>
                <a:srgbClr val="04A200"/>
              </a:solidFill>
            </a:endParaRPr>
          </a:p>
          <a:p>
            <a:endParaRPr lang="en-US" dirty="0"/>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15</a:t>
            </a:fld>
            <a:endParaRPr lang="en-US" dirty="0"/>
          </a:p>
        </p:txBody>
      </p:sp>
    </p:spTree>
    <p:extLst>
      <p:ext uri="{BB962C8B-B14F-4D97-AF65-F5344CB8AC3E}">
        <p14:creationId xmlns:p14="http://schemas.microsoft.com/office/powerpoint/2010/main" val="34192692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pPr algn="ctr"/>
            <a:r>
              <a:rPr lang="en-US" sz="3800" b="1" dirty="0">
                <a:latin typeface="Tw Cen MT" panose="020B0602020104020603" pitchFamily="34" charset="0"/>
              </a:rPr>
              <a:t>Quality of Project Evaluation</a:t>
            </a:r>
            <a:r>
              <a:rPr lang="en-US" sz="4000" b="1" dirty="0">
                <a:latin typeface="Tw Cen MT" panose="020B0602020104020603" pitchFamily="34" charset="0"/>
              </a:rPr>
              <a:t/>
            </a:r>
            <a:br>
              <a:rPr lang="en-US" sz="4000" b="1" dirty="0">
                <a:latin typeface="Tw Cen MT" panose="020B0602020104020603" pitchFamily="34" charset="0"/>
              </a:rPr>
            </a:br>
            <a:endParaRPr lang="en-US" sz="2400" b="1" dirty="0">
              <a:latin typeface="Tw Cen MT" panose="020B0602020104020603" pitchFamily="34" charset="0"/>
            </a:endParaRPr>
          </a:p>
        </p:txBody>
      </p:sp>
      <p:sp>
        <p:nvSpPr>
          <p:cNvPr id="4" name="Content Placeholder 3"/>
          <p:cNvSpPr>
            <a:spLocks noGrp="1"/>
          </p:cNvSpPr>
          <p:nvPr>
            <p:ph idx="1"/>
          </p:nvPr>
        </p:nvSpPr>
        <p:spPr>
          <a:xfrm>
            <a:off x="457200" y="2438400"/>
            <a:ext cx="8458200" cy="4114800"/>
          </a:xfrm>
        </p:spPr>
        <p:txBody>
          <a:bodyPr>
            <a:noAutofit/>
          </a:bodyPr>
          <a:lstStyle/>
          <a:p>
            <a:pPr marL="0" lvl="0" indent="0">
              <a:spcBef>
                <a:spcPts val="1200"/>
              </a:spcBef>
              <a:buClrTx/>
              <a:buNone/>
              <a:defRPr/>
            </a:pPr>
            <a:r>
              <a:rPr lang="en-US" altLang="en-US" sz="1800" dirty="0">
                <a:solidFill>
                  <a:schemeClr val="tx2"/>
                </a:solidFill>
                <a:latin typeface="+mn-lt"/>
              </a:rPr>
              <a:t>In determining the quality of the evaluation, the Secretary considers the following factors:</a:t>
            </a:r>
          </a:p>
          <a:p>
            <a:pPr marL="400050" lvl="0" indent="-400050">
              <a:spcBef>
                <a:spcPts val="1200"/>
              </a:spcBef>
              <a:buClrTx/>
              <a:buFont typeface="+mj-lt"/>
              <a:buAutoNum type="romanLcPeriod"/>
              <a:tabLst>
                <a:tab pos="91440" algn="l"/>
                <a:tab pos="100584" algn="l"/>
                <a:tab pos="640080" algn="l"/>
                <a:tab pos="731520" algn="l"/>
              </a:tabLst>
              <a:defRPr/>
            </a:pPr>
            <a:r>
              <a:rPr lang="en-US" altLang="en-US" sz="1700" dirty="0">
                <a:solidFill>
                  <a:schemeClr val="tx2"/>
                </a:solidFill>
                <a:latin typeface="+mn-lt"/>
              </a:rPr>
              <a:t>The extent to which the methods of evaluation are thorough, feasible, and appropriate to the goals, objectives, and outcomes of the proposed project. </a:t>
            </a:r>
          </a:p>
          <a:p>
            <a:pPr marL="400050" lvl="0" indent="-400050">
              <a:spcBef>
                <a:spcPts val="1200"/>
              </a:spcBef>
              <a:buClrTx/>
              <a:buFont typeface="+mj-lt"/>
              <a:buAutoNum type="romanLcPeriod"/>
              <a:tabLst>
                <a:tab pos="91440" algn="l"/>
                <a:tab pos="100584" algn="l"/>
                <a:tab pos="640080" algn="l"/>
                <a:tab pos="731520" algn="l"/>
              </a:tabLst>
              <a:defRPr/>
            </a:pPr>
            <a:r>
              <a:rPr lang="en-US" altLang="en-US" sz="1700" dirty="0">
                <a:solidFill>
                  <a:schemeClr val="tx2"/>
                </a:solidFill>
                <a:latin typeface="+mn-lt"/>
              </a:rPr>
              <a:t>The extent to which the methods of evaluation will provide data and performance feedback for examining the effectiveness of project implementation strategies and the progress toward achieving intended outcomes. </a:t>
            </a:r>
          </a:p>
          <a:p>
            <a:pPr marL="400050" lvl="0" indent="-400050">
              <a:spcBef>
                <a:spcPts val="1200"/>
              </a:spcBef>
              <a:buClrTx/>
              <a:buFont typeface="+mj-lt"/>
              <a:buAutoNum type="romanLcPeriod"/>
              <a:tabLst>
                <a:tab pos="91440" algn="l"/>
                <a:tab pos="100584" algn="l"/>
                <a:tab pos="640080" algn="l"/>
                <a:tab pos="731520" algn="l"/>
              </a:tabLst>
              <a:defRPr/>
            </a:pPr>
            <a:r>
              <a:rPr lang="en-US" altLang="en-US" sz="1700" dirty="0">
                <a:solidFill>
                  <a:schemeClr val="tx2"/>
                </a:solidFill>
                <a:latin typeface="+mn-lt"/>
              </a:rPr>
              <a:t>The extent to which the methods of evaluation will produce quantitative and qualitative data that demonstrate the project has met intended outcomes                                                                                             </a:t>
            </a:r>
          </a:p>
          <a:p>
            <a:pPr marL="0" lvl="0" indent="0" algn="r">
              <a:spcBef>
                <a:spcPts val="1200"/>
              </a:spcBef>
              <a:buClrTx/>
              <a:buNone/>
              <a:tabLst>
                <a:tab pos="91440" algn="l"/>
                <a:tab pos="100584" algn="l"/>
                <a:tab pos="640080" algn="l"/>
                <a:tab pos="731520" algn="l"/>
              </a:tabLst>
              <a:defRPr/>
            </a:pPr>
            <a:r>
              <a:rPr lang="en-US" altLang="en-US" sz="1600" dirty="0">
                <a:solidFill>
                  <a:schemeClr val="tx2"/>
                </a:solidFill>
              </a:rPr>
              <a:t>[ See page </a:t>
            </a:r>
            <a:r>
              <a:rPr lang="en-US" altLang="en-US" sz="1600" dirty="0" smtClean="0">
                <a:solidFill>
                  <a:schemeClr val="tx2"/>
                </a:solidFill>
              </a:rPr>
              <a:t>B18-B19]       </a:t>
            </a:r>
            <a:endParaRPr lang="en-US" altLang="en-US" sz="1600" dirty="0">
              <a:solidFill>
                <a:schemeClr val="tx2"/>
              </a:solidFill>
            </a:endParaRPr>
          </a:p>
          <a:p>
            <a:pPr marL="400050" lvl="0" indent="-400050" algn="r">
              <a:spcBef>
                <a:spcPts val="1200"/>
              </a:spcBef>
              <a:buClrTx/>
              <a:buFont typeface="+mj-lt"/>
              <a:buAutoNum type="romanLcPeriod"/>
              <a:tabLst>
                <a:tab pos="91440" algn="l"/>
                <a:tab pos="100584" algn="l"/>
                <a:tab pos="640080" algn="l"/>
                <a:tab pos="731520" algn="l"/>
              </a:tabLst>
              <a:defRPr/>
            </a:pPr>
            <a:endParaRPr lang="en-US" altLang="en-US" sz="1700" dirty="0">
              <a:solidFill>
                <a:schemeClr val="tx2"/>
              </a:solidFill>
              <a:latin typeface="+mn-lt"/>
              <a:ea typeface="MS PGothic" pitchFamily="34" charset="-128"/>
            </a:endParaRPr>
          </a:p>
        </p:txBody>
      </p:sp>
      <p:sp>
        <p:nvSpPr>
          <p:cNvPr id="2" name="Text Placeholder 1"/>
          <p:cNvSpPr>
            <a:spLocks noGrp="1"/>
          </p:cNvSpPr>
          <p:nvPr>
            <p:ph type="body" sz="quarter" idx="10"/>
          </p:nvPr>
        </p:nvSpPr>
        <p:spPr>
          <a:xfrm>
            <a:off x="457200" y="2057400"/>
            <a:ext cx="8229600" cy="503237"/>
          </a:xfrm>
        </p:spPr>
        <p:txBody>
          <a:bodyPr/>
          <a:lstStyle/>
          <a:p>
            <a:pPr algn="ctr"/>
            <a:r>
              <a:rPr lang="en-US" b="1" dirty="0">
                <a:solidFill>
                  <a:srgbClr val="04A200"/>
                </a:solidFill>
                <a:latin typeface="Tw Cen MT" panose="020B0602020104020603" pitchFamily="34" charset="0"/>
              </a:rPr>
              <a:t>(0-20 points)</a:t>
            </a:r>
            <a:endParaRPr lang="en-US" dirty="0">
              <a:solidFill>
                <a:srgbClr val="04A200"/>
              </a:solidFill>
            </a:endParaRPr>
          </a:p>
        </p:txBody>
      </p:sp>
      <p:sp>
        <p:nvSpPr>
          <p:cNvPr id="3" name="Slide Number Placeholder 2"/>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16</a:t>
            </a:fld>
            <a:endParaRPr lang="en-US" sz="1200" dirty="0">
              <a:latin typeface="+mn-lt"/>
            </a:endParaRPr>
          </a:p>
        </p:txBody>
      </p:sp>
    </p:spTree>
    <p:extLst>
      <p:ext uri="{BB962C8B-B14F-4D97-AF65-F5344CB8AC3E}">
        <p14:creationId xmlns:p14="http://schemas.microsoft.com/office/powerpoint/2010/main" val="69849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Adequacy of project resources </a:t>
            </a:r>
          </a:p>
        </p:txBody>
      </p:sp>
      <p:sp>
        <p:nvSpPr>
          <p:cNvPr id="3" name="Content Placeholder 2"/>
          <p:cNvSpPr>
            <a:spLocks noGrp="1"/>
          </p:cNvSpPr>
          <p:nvPr>
            <p:ph idx="1"/>
          </p:nvPr>
        </p:nvSpPr>
        <p:spPr>
          <a:xfrm>
            <a:off x="304800" y="2500312"/>
            <a:ext cx="8534400" cy="3916363"/>
          </a:xfrm>
        </p:spPr>
        <p:txBody>
          <a:bodyPr>
            <a:normAutofit fontScale="77500" lnSpcReduction="20000"/>
          </a:bodyPr>
          <a:lstStyle/>
          <a:p>
            <a:pPr marL="274320" indent="0">
              <a:buNone/>
            </a:pPr>
            <a:r>
              <a:rPr lang="en-US" dirty="0">
                <a:solidFill>
                  <a:schemeClr val="tx2"/>
                </a:solidFill>
              </a:rPr>
              <a:t>The Secretary considers the adequacy of resources, including the personnel who will carry out the proposed project.  </a:t>
            </a:r>
          </a:p>
          <a:p>
            <a:pPr marL="788670" indent="-514350">
              <a:buFont typeface="+mj-lt"/>
              <a:buAutoNum type="romanUcPeriod"/>
            </a:pPr>
            <a:r>
              <a:rPr lang="en-US" dirty="0">
                <a:solidFill>
                  <a:schemeClr val="tx2"/>
                </a:solidFill>
              </a:rPr>
              <a:t>In determining the adequacy of resources, the Secretary considers the extent to which the applicant encourages applications for employment from persons who are members of groups that have traditionally been underrepresented based on race, color, national origin, gender, age, or disability.    </a:t>
            </a:r>
          </a:p>
          <a:p>
            <a:pPr marL="274320" indent="0">
              <a:buNone/>
            </a:pPr>
            <a:r>
              <a:rPr lang="en-US" dirty="0">
                <a:solidFill>
                  <a:schemeClr val="tx2"/>
                </a:solidFill>
              </a:rPr>
              <a:t>In addition, the Secretary considers one or more of the following factors: </a:t>
            </a:r>
          </a:p>
          <a:p>
            <a:pPr marL="788670" indent="-514350">
              <a:buFont typeface="+mj-lt"/>
              <a:buAutoNum type="romanUcPeriod"/>
            </a:pPr>
            <a:r>
              <a:rPr lang="en-US" dirty="0">
                <a:solidFill>
                  <a:schemeClr val="tx2"/>
                </a:solidFill>
              </a:rPr>
              <a:t>The qualifications, including relevant training and experience, of key project personnel (i.e., project director, project staff, and project consultants or subcontractors).  </a:t>
            </a:r>
          </a:p>
          <a:p>
            <a:pPr marL="788670" indent="-514350">
              <a:buFont typeface="+mj-lt"/>
              <a:buAutoNum type="romanUcPeriod"/>
            </a:pPr>
            <a:r>
              <a:rPr lang="en-US" dirty="0">
                <a:solidFill>
                  <a:schemeClr val="tx2"/>
                </a:solidFill>
              </a:rPr>
              <a:t>The adequacy of support, including facilities, equipment, supplies, and other resources, from the applicant organization and key partners. </a:t>
            </a:r>
          </a:p>
          <a:p>
            <a:pPr marL="788670" indent="-514350">
              <a:buFont typeface="+mj-lt"/>
              <a:buAutoNum type="romanUcPeriod"/>
            </a:pPr>
            <a:r>
              <a:rPr lang="en-US" dirty="0">
                <a:solidFill>
                  <a:schemeClr val="tx2"/>
                </a:solidFill>
              </a:rPr>
              <a:t>The extent to which the costs are reasonable in relation to the anticipated results and benefits. </a:t>
            </a:r>
          </a:p>
          <a:p>
            <a:pPr marL="274320" indent="0" algn="r">
              <a:buNone/>
            </a:pPr>
            <a:r>
              <a:rPr lang="en-US" altLang="en-US" dirty="0">
                <a:solidFill>
                  <a:schemeClr val="tx2"/>
                </a:solidFill>
              </a:rPr>
              <a:t>[ See pages </a:t>
            </a:r>
            <a:r>
              <a:rPr lang="en-US" altLang="en-US" dirty="0" smtClean="0">
                <a:solidFill>
                  <a:schemeClr val="tx2"/>
                </a:solidFill>
              </a:rPr>
              <a:t>B19 </a:t>
            </a:r>
            <a:r>
              <a:rPr lang="en-US" altLang="en-US" dirty="0">
                <a:solidFill>
                  <a:schemeClr val="tx2"/>
                </a:solidFill>
              </a:rPr>
              <a:t>]       </a:t>
            </a:r>
          </a:p>
          <a:p>
            <a:endParaRPr lang="en-US" dirty="0"/>
          </a:p>
        </p:txBody>
      </p:sp>
      <p:sp>
        <p:nvSpPr>
          <p:cNvPr id="4" name="Text Placeholder 3"/>
          <p:cNvSpPr>
            <a:spLocks noGrp="1"/>
          </p:cNvSpPr>
          <p:nvPr>
            <p:ph type="body" sz="quarter" idx="10"/>
          </p:nvPr>
        </p:nvSpPr>
        <p:spPr/>
        <p:txBody>
          <a:bodyPr/>
          <a:lstStyle/>
          <a:p>
            <a:pPr algn="ctr"/>
            <a:r>
              <a:rPr lang="en-US" b="1" dirty="0"/>
              <a:t> (0-15 points)</a:t>
            </a:r>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17</a:t>
            </a:fld>
            <a:endParaRPr lang="en-US" dirty="0"/>
          </a:p>
        </p:txBody>
      </p:sp>
    </p:spTree>
    <p:extLst>
      <p:ext uri="{BB962C8B-B14F-4D97-AF65-F5344CB8AC3E}">
        <p14:creationId xmlns:p14="http://schemas.microsoft.com/office/powerpoint/2010/main" val="108193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1676400"/>
            <a:ext cx="8229600" cy="487362"/>
          </a:xfrm>
        </p:spPr>
        <p:txBody>
          <a:bodyPr/>
          <a:lstStyle/>
          <a:p>
            <a:pPr algn="ctr">
              <a:lnSpc>
                <a:spcPct val="75000"/>
              </a:lnSpc>
            </a:pPr>
            <a:r>
              <a:rPr lang="en-US" b="1" dirty="0">
                <a:latin typeface="Tw Cen MT" panose="020B0602020104020603" pitchFamily="34" charset="0"/>
              </a:rPr>
              <a:t>Quality of Management Plan</a:t>
            </a:r>
            <a:r>
              <a:rPr lang="en-US" b="1" dirty="0">
                <a:solidFill>
                  <a:srgbClr val="04A200"/>
                </a:solidFill>
                <a:latin typeface="Tw Cen MT" panose="020B0602020104020603" pitchFamily="34" charset="0"/>
              </a:rPr>
              <a:t/>
            </a:r>
            <a:br>
              <a:rPr lang="en-US" b="1" dirty="0">
                <a:solidFill>
                  <a:srgbClr val="04A200"/>
                </a:solidFill>
                <a:latin typeface="Tw Cen MT" panose="020B0602020104020603" pitchFamily="34" charset="0"/>
              </a:rPr>
            </a:br>
            <a:endParaRPr lang="en-US" b="1" dirty="0">
              <a:solidFill>
                <a:srgbClr val="04A200"/>
              </a:solidFill>
              <a:latin typeface="Tw Cen MT" panose="020B0602020104020603" pitchFamily="34" charset="0"/>
            </a:endParaRPr>
          </a:p>
        </p:txBody>
      </p:sp>
      <p:sp>
        <p:nvSpPr>
          <p:cNvPr id="4" name="Content Placeholder 3"/>
          <p:cNvSpPr>
            <a:spLocks noGrp="1"/>
          </p:cNvSpPr>
          <p:nvPr>
            <p:ph idx="1"/>
          </p:nvPr>
        </p:nvSpPr>
        <p:spPr>
          <a:xfrm>
            <a:off x="228600" y="2438400"/>
            <a:ext cx="8763000" cy="4267200"/>
          </a:xfrm>
        </p:spPr>
        <p:txBody>
          <a:bodyPr>
            <a:noAutofit/>
          </a:bodyPr>
          <a:lstStyle/>
          <a:p>
            <a:pPr marL="0" lvl="0" indent="0">
              <a:spcBef>
                <a:spcPts val="600"/>
              </a:spcBef>
              <a:buClr>
                <a:srgbClr val="4F81BD"/>
              </a:buClr>
              <a:buNone/>
              <a:tabLst>
                <a:tab pos="182880" algn="l"/>
              </a:tabLst>
              <a:defRPr/>
            </a:pPr>
            <a:r>
              <a:rPr lang="en-US" altLang="en-US" sz="1800" dirty="0">
                <a:solidFill>
                  <a:schemeClr val="tx2"/>
                </a:solidFill>
                <a:latin typeface="+mn-lt"/>
              </a:rPr>
              <a:t>In determining the quality of the proposed project personnel, management plan and resources, the Secretary considers the following factors:</a:t>
            </a:r>
          </a:p>
          <a:p>
            <a:pPr marL="400050" lvl="0" indent="-400050">
              <a:spcBef>
                <a:spcPts val="600"/>
              </a:spcBef>
              <a:buClr>
                <a:srgbClr val="4F81BD"/>
              </a:buClr>
              <a:buFont typeface="+mj-lt"/>
              <a:buAutoNum type="romanLcPeriod"/>
              <a:tabLst>
                <a:tab pos="182880" algn="l"/>
              </a:tabLst>
              <a:defRPr/>
            </a:pPr>
            <a:r>
              <a:rPr lang="en-US" altLang="en-US" sz="1600" dirty="0">
                <a:solidFill>
                  <a:schemeClr val="tx2"/>
                </a:solidFill>
                <a:latin typeface="+mn-lt"/>
              </a:rPr>
              <a:t>The adequacy of the management plan to achieve the objectives of the proposed project on time and within budget, including clearly defined responsibilities, timelines, and milestones for accomplishing project tasks. </a:t>
            </a:r>
          </a:p>
          <a:p>
            <a:pPr marL="400050" lvl="0" indent="-400050">
              <a:spcBef>
                <a:spcPts val="600"/>
              </a:spcBef>
              <a:buClr>
                <a:srgbClr val="4F81BD"/>
              </a:buClr>
              <a:buFont typeface="+mj-lt"/>
              <a:buAutoNum type="romanLcPeriod"/>
              <a:tabLst>
                <a:tab pos="182880" algn="l"/>
              </a:tabLst>
              <a:defRPr/>
            </a:pPr>
            <a:r>
              <a:rPr lang="en-US" altLang="en-US" sz="1600" dirty="0">
                <a:solidFill>
                  <a:schemeClr val="tx2"/>
                </a:solidFill>
                <a:latin typeface="+mn-lt"/>
              </a:rPr>
              <a:t>The extent to which the time commitments of the project director, project staff, and project consultants or subcontractors are appropriate and adequate to meet the objectives of the proposed project.  </a:t>
            </a:r>
          </a:p>
          <a:p>
            <a:pPr marL="400050" lvl="0" indent="-400050">
              <a:spcBef>
                <a:spcPts val="600"/>
              </a:spcBef>
              <a:buClr>
                <a:srgbClr val="4F81BD"/>
              </a:buClr>
              <a:buFont typeface="+mj-lt"/>
              <a:buAutoNum type="romanLcPeriod"/>
              <a:tabLst>
                <a:tab pos="182880" algn="l"/>
              </a:tabLst>
              <a:defRPr/>
            </a:pPr>
            <a:r>
              <a:rPr lang="en-US" altLang="en-US" sz="1600" dirty="0">
                <a:solidFill>
                  <a:schemeClr val="tx2"/>
                </a:solidFill>
                <a:latin typeface="+mn-lt"/>
              </a:rPr>
              <a:t>The adequacy of mechanisms for ensuring high-quality products and services from the proposed project.  </a:t>
            </a:r>
          </a:p>
          <a:p>
            <a:pPr marL="400050" lvl="0" indent="-400050">
              <a:spcBef>
                <a:spcPts val="600"/>
              </a:spcBef>
              <a:buClr>
                <a:srgbClr val="4F81BD"/>
              </a:buClr>
              <a:buFont typeface="+mj-lt"/>
              <a:buAutoNum type="romanLcPeriod"/>
              <a:tabLst>
                <a:tab pos="182880" algn="l"/>
              </a:tabLst>
              <a:defRPr/>
            </a:pPr>
            <a:r>
              <a:rPr lang="en-US" altLang="en-US" sz="1600" dirty="0">
                <a:solidFill>
                  <a:schemeClr val="tx2"/>
                </a:solidFill>
                <a:latin typeface="+mn-lt"/>
              </a:rPr>
              <a:t>How the applicant will ensure that a diversity of perspectives are brought to bear in the operation of the proposed project, including those of parents, teachers, the business community, a variety of disciplinary and professional fields, recipients or beneficiaries of services, or others, as appropriate. </a:t>
            </a:r>
          </a:p>
          <a:p>
            <a:pPr marL="5776913" lvl="8" indent="217488" fontAlgn="base">
              <a:spcBef>
                <a:spcPts val="600"/>
              </a:spcBef>
              <a:buNone/>
              <a:defRPr/>
            </a:pPr>
            <a:r>
              <a:rPr lang="en-US" altLang="en-US" sz="1800" dirty="0">
                <a:solidFill>
                  <a:schemeClr val="tx2"/>
                </a:solidFill>
                <a:ea typeface="MS PGothic" pitchFamily="34" charset="-128"/>
              </a:rPr>
              <a:t>[ See age </a:t>
            </a:r>
            <a:r>
              <a:rPr lang="en-US" altLang="en-US" sz="1800" dirty="0" smtClean="0">
                <a:solidFill>
                  <a:schemeClr val="tx2"/>
                </a:solidFill>
                <a:ea typeface="MS PGothic" pitchFamily="34" charset="-128"/>
              </a:rPr>
              <a:t>B20]</a:t>
            </a:r>
            <a:endParaRPr lang="en-US" altLang="en-US" sz="1800" dirty="0">
              <a:solidFill>
                <a:schemeClr val="tx2"/>
              </a:solidFill>
              <a:ea typeface="MS PGothic" pitchFamily="34" charset="-128"/>
            </a:endParaRPr>
          </a:p>
        </p:txBody>
      </p:sp>
      <p:sp>
        <p:nvSpPr>
          <p:cNvPr id="2" name="Text Placeholder 1"/>
          <p:cNvSpPr>
            <a:spLocks noGrp="1"/>
          </p:cNvSpPr>
          <p:nvPr>
            <p:ph type="body" sz="quarter" idx="10"/>
          </p:nvPr>
        </p:nvSpPr>
        <p:spPr>
          <a:xfrm>
            <a:off x="228600" y="1996281"/>
            <a:ext cx="8496300" cy="579437"/>
          </a:xfrm>
        </p:spPr>
        <p:txBody>
          <a:bodyPr>
            <a:normAutofit/>
          </a:bodyPr>
          <a:lstStyle/>
          <a:p>
            <a:pPr algn="ctr"/>
            <a:r>
              <a:rPr lang="en-US" b="1" dirty="0">
                <a:solidFill>
                  <a:srgbClr val="04A200"/>
                </a:solidFill>
                <a:latin typeface="Tw Cen MT" panose="020B0602020104020603" pitchFamily="34" charset="0"/>
              </a:rPr>
              <a:t>(0-20 points)</a:t>
            </a:r>
            <a:endParaRPr lang="en-US" dirty="0"/>
          </a:p>
        </p:txBody>
      </p:sp>
      <p:sp>
        <p:nvSpPr>
          <p:cNvPr id="5" name="Slide Number Placeholder 4"/>
          <p:cNvSpPr>
            <a:spLocks noGrp="1"/>
          </p:cNvSpPr>
          <p:nvPr>
            <p:ph type="sldNum" sz="quarter" idx="11"/>
          </p:nvPr>
        </p:nvSpPr>
        <p:spPr>
          <a:xfrm>
            <a:off x="4724400" y="6492875"/>
            <a:ext cx="533400" cy="365125"/>
          </a:xfrm>
        </p:spPr>
        <p:txBody>
          <a:bodyPr/>
          <a:lstStyle/>
          <a:p>
            <a:pPr algn="ctr">
              <a:defRPr/>
            </a:pPr>
            <a:fld id="{7A09BD18-B025-4388-A77C-68303695C0B1}" type="slidenum">
              <a:rPr lang="en-US" sz="1200" smtClean="0">
                <a:latin typeface="+mn-lt"/>
              </a:rPr>
              <a:pPr algn="ctr">
                <a:defRPr/>
              </a:pPr>
              <a:t>18</a:t>
            </a:fld>
            <a:endParaRPr lang="en-US" sz="1200" dirty="0">
              <a:latin typeface="+mn-lt"/>
            </a:endParaRPr>
          </a:p>
        </p:txBody>
      </p:sp>
    </p:spTree>
    <p:extLst>
      <p:ext uri="{BB962C8B-B14F-4D97-AF65-F5344CB8AC3E}">
        <p14:creationId xmlns:p14="http://schemas.microsoft.com/office/powerpoint/2010/main" val="222032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590800"/>
            <a:ext cx="8382000" cy="3733799"/>
          </a:xfrm>
        </p:spPr>
        <p:txBody>
          <a:bodyPr>
            <a:noAutofit/>
          </a:bodyPr>
          <a:lstStyle/>
          <a:p>
            <a:pPr>
              <a:spcBef>
                <a:spcPts val="600"/>
              </a:spcBef>
            </a:pPr>
            <a:r>
              <a:rPr lang="en-US" sz="2400" b="1" dirty="0">
                <a:solidFill>
                  <a:srgbClr val="22518A"/>
                </a:solidFill>
                <a:latin typeface="Tw Cen MT" panose="020B0602020104020603" pitchFamily="34" charset="0"/>
              </a:rPr>
              <a:t>Welcome</a:t>
            </a:r>
          </a:p>
          <a:p>
            <a:pPr>
              <a:spcBef>
                <a:spcPts val="1200"/>
              </a:spcBef>
              <a:spcAft>
                <a:spcPts val="600"/>
              </a:spcAft>
            </a:pPr>
            <a:r>
              <a:rPr lang="en-US" sz="2400" dirty="0">
                <a:solidFill>
                  <a:srgbClr val="22518A"/>
                </a:solidFill>
                <a:latin typeface="Tw Cen MT" panose="020B0602020104020603" pitchFamily="34" charset="0"/>
              </a:rPr>
              <a:t>Participants are in </a:t>
            </a:r>
            <a:r>
              <a:rPr lang="en-US" sz="2400" b="1" dirty="0">
                <a:solidFill>
                  <a:srgbClr val="22518A"/>
                </a:solidFill>
                <a:latin typeface="Tw Cen MT" panose="020B0602020104020603" pitchFamily="34" charset="0"/>
              </a:rPr>
              <a:t>listen only</a:t>
            </a:r>
            <a:r>
              <a:rPr lang="en-US" sz="2400" dirty="0">
                <a:solidFill>
                  <a:srgbClr val="22518A"/>
                </a:solidFill>
                <a:latin typeface="Tw Cen MT" panose="020B0602020104020603" pitchFamily="34" charset="0"/>
              </a:rPr>
              <a:t> mode</a:t>
            </a:r>
          </a:p>
          <a:p>
            <a:pPr>
              <a:spcBef>
                <a:spcPts val="1200"/>
              </a:spcBef>
            </a:pPr>
            <a:r>
              <a:rPr lang="en-US" sz="2400" dirty="0">
                <a:solidFill>
                  <a:srgbClr val="22518A"/>
                </a:solidFill>
                <a:latin typeface="Tw Cen MT" panose="020B0602020104020603" pitchFamily="34" charset="0"/>
              </a:rPr>
              <a:t>Please put any questions you have into the </a:t>
            </a:r>
            <a:r>
              <a:rPr lang="en-US" sz="2400" b="1" dirty="0">
                <a:solidFill>
                  <a:srgbClr val="22518A"/>
                </a:solidFill>
                <a:latin typeface="Tw Cen MT" panose="020B0602020104020603" pitchFamily="34" charset="0"/>
              </a:rPr>
              <a:t>Chat Pod, </a:t>
            </a:r>
          </a:p>
          <a:p>
            <a:pPr marL="341313" indent="-341313">
              <a:spcBef>
                <a:spcPts val="0"/>
              </a:spcBef>
              <a:buNone/>
            </a:pPr>
            <a:r>
              <a:rPr lang="en-US" sz="2400" b="1" dirty="0">
                <a:solidFill>
                  <a:srgbClr val="22518A"/>
                </a:solidFill>
                <a:latin typeface="Tw Cen MT" panose="020B0602020104020603" pitchFamily="34" charset="0"/>
              </a:rPr>
              <a:t> 	</a:t>
            </a:r>
            <a:r>
              <a:rPr lang="en-US" sz="2400" dirty="0">
                <a:solidFill>
                  <a:srgbClr val="22518A"/>
                </a:solidFill>
                <a:latin typeface="Tw Cen MT" panose="020B0602020104020603" pitchFamily="34" charset="0"/>
              </a:rPr>
              <a:t>and they will be answered during the </a:t>
            </a:r>
            <a:r>
              <a:rPr lang="en-US" sz="2400" b="1" dirty="0">
                <a:solidFill>
                  <a:srgbClr val="22518A"/>
                </a:solidFill>
                <a:latin typeface="Tw Cen MT" panose="020B0602020104020603" pitchFamily="34" charset="0"/>
              </a:rPr>
              <a:t>Question and Answer </a:t>
            </a:r>
            <a:r>
              <a:rPr lang="en-US" sz="2400" dirty="0">
                <a:solidFill>
                  <a:srgbClr val="22518A"/>
                </a:solidFill>
                <a:latin typeface="Tw Cen MT" panose="020B0602020104020603" pitchFamily="34" charset="0"/>
              </a:rPr>
              <a:t>portion of the </a:t>
            </a:r>
            <a:r>
              <a:rPr lang="en-US" sz="2400" dirty="0" smtClean="0">
                <a:solidFill>
                  <a:srgbClr val="22518A"/>
                </a:solidFill>
                <a:latin typeface="Tw Cen MT" panose="020B0602020104020603" pitchFamily="34" charset="0"/>
              </a:rPr>
              <a:t>event</a:t>
            </a:r>
          </a:p>
          <a:p>
            <a:pPr>
              <a:spcBef>
                <a:spcPts val="0"/>
              </a:spcBef>
            </a:pPr>
            <a:endParaRPr lang="en-US" sz="2400" dirty="0">
              <a:solidFill>
                <a:srgbClr val="22518A"/>
              </a:solidFill>
              <a:latin typeface="Tw Cen MT" panose="020B0602020104020603" pitchFamily="34" charset="0"/>
            </a:endParaRPr>
          </a:p>
          <a:p>
            <a:pPr>
              <a:spcBef>
                <a:spcPts val="0"/>
              </a:spcBef>
            </a:pPr>
            <a:r>
              <a:rPr lang="en-US" sz="2400" dirty="0" smtClean="0">
                <a:solidFill>
                  <a:srgbClr val="22518A"/>
                </a:solidFill>
                <a:latin typeface="Tw Cen MT" panose="020B0602020104020603" pitchFamily="34" charset="0"/>
              </a:rPr>
              <a:t>Webinar will be recorded </a:t>
            </a:r>
            <a:endParaRPr lang="en-US" sz="2400" dirty="0">
              <a:solidFill>
                <a:srgbClr val="22518A"/>
              </a:solidFill>
              <a:latin typeface="Tw Cen MT" panose="020B0602020104020603" pitchFamily="34" charset="0"/>
            </a:endParaRPr>
          </a:p>
          <a:p>
            <a:endParaRPr lang="en-US" sz="2400" dirty="0"/>
          </a:p>
        </p:txBody>
      </p:sp>
      <p:sp>
        <p:nvSpPr>
          <p:cNvPr id="3" name="Title 2"/>
          <p:cNvSpPr>
            <a:spLocks noGrp="1"/>
          </p:cNvSpPr>
          <p:nvPr>
            <p:ph type="title"/>
          </p:nvPr>
        </p:nvSpPr>
        <p:spPr>
          <a:xfrm>
            <a:off x="228600" y="1828800"/>
            <a:ext cx="8915400" cy="685800"/>
          </a:xfrm>
        </p:spPr>
        <p:txBody>
          <a:bodyPr/>
          <a:lstStyle/>
          <a:p>
            <a:r>
              <a:rPr lang="en-US" sz="4200" b="1" dirty="0">
                <a:solidFill>
                  <a:srgbClr val="038A00"/>
                </a:solidFill>
                <a:latin typeface="Tw Cen MT" panose="020B0602020104020603" pitchFamily="34" charset="0"/>
              </a:rPr>
              <a:t>Introductions &amp; Logistical Information</a:t>
            </a:r>
            <a:r>
              <a:rPr lang="en-US" sz="4200" dirty="0">
                <a:solidFill>
                  <a:srgbClr val="038A00"/>
                </a:solidFill>
                <a:latin typeface="Tw Cen MT" panose="020B0602020104020603" pitchFamily="34" charset="0"/>
              </a:rPr>
              <a:t> </a:t>
            </a:r>
          </a:p>
        </p:txBody>
      </p:sp>
      <p:sp>
        <p:nvSpPr>
          <p:cNvPr id="4" name="Slide Number Placeholder 3"/>
          <p:cNvSpPr>
            <a:spLocks noGrp="1"/>
          </p:cNvSpPr>
          <p:nvPr>
            <p:ph type="sldNum" sz="quarter" idx="12"/>
          </p:nvPr>
        </p:nvSpPr>
        <p:spPr/>
        <p:txBody>
          <a:bodyPr/>
          <a:lstStyle/>
          <a:p>
            <a:fld id="{991CF879-4700-4E47-A7E3-74EF38E50439}" type="slidenum">
              <a:rPr lang="en-US" smtClean="0"/>
              <a:pPr/>
              <a:t>1</a:t>
            </a:fld>
            <a:endParaRPr lang="en-US" dirty="0"/>
          </a:p>
        </p:txBody>
      </p:sp>
    </p:spTree>
    <p:extLst>
      <p:ext uri="{BB962C8B-B14F-4D97-AF65-F5344CB8AC3E}">
        <p14:creationId xmlns:p14="http://schemas.microsoft.com/office/powerpoint/2010/main" val="1030126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2514600"/>
            <a:ext cx="8229600" cy="3840163"/>
          </a:xfrm>
        </p:spPr>
        <p:txBody>
          <a:bodyPr>
            <a:normAutofit/>
          </a:bodyPr>
          <a:lstStyle/>
          <a:p>
            <a:pPr marL="0" indent="0" eaLnBrk="1" hangingPunct="1">
              <a:spcBef>
                <a:spcPct val="0"/>
              </a:spcBef>
              <a:spcAft>
                <a:spcPts val="1800"/>
              </a:spcAft>
              <a:buFont typeface="Arial" panose="020B0604020202020204" pitchFamily="34" charset="0"/>
              <a:buNone/>
              <a:defRPr/>
            </a:pPr>
            <a:r>
              <a:rPr lang="en-US" altLang="en-US" sz="2100" dirty="0">
                <a:solidFill>
                  <a:schemeClr val="tx2"/>
                </a:solidFill>
                <a:latin typeface="Calibri" panose="020F0502020204030204" pitchFamily="34" charset="0"/>
              </a:rPr>
              <a:t>As specified in the Application Packet (</a:t>
            </a:r>
            <a:r>
              <a:rPr lang="en-US" altLang="en-US" sz="2100" u="sng" dirty="0">
                <a:solidFill>
                  <a:schemeClr val="tx2"/>
                </a:solidFill>
                <a:latin typeface="Calibri" panose="020F0502020204030204" pitchFamily="34" charset="0"/>
              </a:rPr>
              <a:t>see page A-15</a:t>
            </a:r>
            <a:r>
              <a:rPr lang="en-US" altLang="en-US" sz="2100" dirty="0">
                <a:solidFill>
                  <a:schemeClr val="tx2"/>
                </a:solidFill>
                <a:latin typeface="Calibri" panose="020F0502020204030204" pitchFamily="34" charset="0"/>
              </a:rPr>
              <a:t>), projects funded under this priority </a:t>
            </a:r>
            <a:r>
              <a:rPr lang="en-US" altLang="en-US" sz="2100" u="sng" dirty="0">
                <a:solidFill>
                  <a:schemeClr val="tx2"/>
                </a:solidFill>
                <a:latin typeface="Calibri" panose="020F0502020204030204" pitchFamily="34" charset="0"/>
              </a:rPr>
              <a:t>must</a:t>
            </a:r>
            <a:r>
              <a:rPr lang="en-US" altLang="en-US" sz="2100" b="1" i="1" u="sng" dirty="0">
                <a:solidFill>
                  <a:schemeClr val="tx2"/>
                </a:solidFill>
                <a:latin typeface="Calibri" panose="020F0502020204030204" pitchFamily="34" charset="0"/>
              </a:rPr>
              <a:t>:</a:t>
            </a:r>
          </a:p>
          <a:p>
            <a:pPr>
              <a:spcBef>
                <a:spcPct val="0"/>
              </a:spcBef>
              <a:spcAft>
                <a:spcPts val="1800"/>
              </a:spcAft>
              <a:defRPr/>
            </a:pPr>
            <a:r>
              <a:rPr lang="en-US" altLang="en-US" sz="1900" dirty="0">
                <a:solidFill>
                  <a:schemeClr val="tx2"/>
                </a:solidFill>
                <a:latin typeface="+mn-lt"/>
              </a:rPr>
              <a:t>Recipients of funding under this competition must make positive efforts to employ and advance in employment qualified individuals with disabilities in project activities (see section 606 of IDEA); and </a:t>
            </a:r>
          </a:p>
          <a:p>
            <a:pPr>
              <a:spcBef>
                <a:spcPct val="0"/>
              </a:spcBef>
              <a:spcAft>
                <a:spcPts val="1800"/>
              </a:spcAft>
              <a:defRPr/>
            </a:pPr>
            <a:r>
              <a:rPr lang="en-US" altLang="en-US" sz="1900" dirty="0">
                <a:solidFill>
                  <a:schemeClr val="tx2"/>
                </a:solidFill>
                <a:latin typeface="+mn-lt"/>
              </a:rPr>
              <a:t>Each applicant for, and recipient of, funding under this competition must involve individuals with disabilities or parents of individuals with disabilities ages birth through 26 in planning, implementing, and evaluating the projects (see section 682(a)(1)(A) of IDEA). </a:t>
            </a:r>
          </a:p>
        </p:txBody>
      </p:sp>
      <p:sp>
        <p:nvSpPr>
          <p:cNvPr id="4" name="Slide Number Placeholder 3"/>
          <p:cNvSpPr>
            <a:spLocks noGrp="1"/>
          </p:cNvSpPr>
          <p:nvPr>
            <p:ph type="sldNum" sz="quarter" idx="12"/>
          </p:nvPr>
        </p:nvSpPr>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fld id="{BF9BA11D-7438-43F9-ACDB-D18CBAFF1FB4}" type="slidenum">
              <a:rPr lang="en-US" altLang="en-US" sz="1200">
                <a:solidFill>
                  <a:srgbClr val="898989"/>
                </a:solidFill>
                <a:latin typeface="Calibri" panose="020F0502020204030204" pitchFamily="34" charset="0"/>
              </a:rPr>
              <a:pPr/>
              <a:t>19</a:t>
            </a:fld>
            <a:endParaRPr lang="en-US" altLang="en-US" sz="1200" dirty="0">
              <a:solidFill>
                <a:srgbClr val="898989"/>
              </a:solidFill>
              <a:latin typeface="Calibri" panose="020F0502020204030204" pitchFamily="34" charset="0"/>
            </a:endParaRPr>
          </a:p>
        </p:txBody>
      </p:sp>
      <p:sp>
        <p:nvSpPr>
          <p:cNvPr id="2" name="Title 1"/>
          <p:cNvSpPr>
            <a:spLocks noGrp="1"/>
          </p:cNvSpPr>
          <p:nvPr>
            <p:ph type="title"/>
          </p:nvPr>
        </p:nvSpPr>
        <p:spPr/>
        <p:txBody>
          <a:bodyPr/>
          <a:lstStyle/>
          <a:p>
            <a:pPr eaLnBrk="1" hangingPunct="1">
              <a:lnSpc>
                <a:spcPct val="100000"/>
              </a:lnSpc>
              <a:defRPr/>
            </a:pPr>
            <a:r>
              <a:rPr lang="en-US" altLang="en-US" sz="4400" b="1" dirty="0">
                <a:solidFill>
                  <a:srgbClr val="038A00"/>
                </a:solidFill>
                <a:latin typeface="Tw Cen MT" panose="020B0602020104020603" pitchFamily="34" charset="0"/>
              </a:rPr>
              <a:t>General </a:t>
            </a:r>
            <a:r>
              <a:rPr lang="en-US" altLang="en-US" sz="4400" b="1" dirty="0" smtClean="0">
                <a:solidFill>
                  <a:srgbClr val="038A00"/>
                </a:solidFill>
                <a:latin typeface="Tw Cen MT" panose="020B0602020104020603" pitchFamily="34" charset="0"/>
              </a:rPr>
              <a:t>Requirements</a:t>
            </a:r>
            <a:endParaRPr lang="en-US" sz="4400" b="1" dirty="0">
              <a:solidFill>
                <a:srgbClr val="038A00"/>
              </a:solidFill>
              <a:latin typeface="Tw Cen MT" panose="020B0602020104020603" pitchFamily="34" charset="0"/>
            </a:endParaRPr>
          </a:p>
        </p:txBody>
      </p:sp>
    </p:spTree>
    <p:extLst>
      <p:ext uri="{BB962C8B-B14F-4D97-AF65-F5344CB8AC3E}">
        <p14:creationId xmlns:p14="http://schemas.microsoft.com/office/powerpoint/2010/main" val="9183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2590800"/>
            <a:ext cx="8229600" cy="3535363"/>
          </a:xfrm>
        </p:spPr>
        <p:txBody>
          <a:bodyPr>
            <a:normAutofit/>
          </a:bodyPr>
          <a:lstStyle/>
          <a:p>
            <a:pPr eaLnBrk="1" hangingPunct="1">
              <a:spcBef>
                <a:spcPct val="0"/>
              </a:spcBef>
              <a:spcAft>
                <a:spcPts val="2400"/>
              </a:spcAft>
            </a:pPr>
            <a:r>
              <a:rPr lang="en-US" altLang="en-US" sz="2400" b="1" dirty="0">
                <a:solidFill>
                  <a:schemeClr val="tx2"/>
                </a:solidFill>
                <a:latin typeface="Tw Cen MT" panose="020B0602020104020603" pitchFamily="34" charset="0"/>
              </a:rPr>
              <a:t>See the General Requirements (page A-15) in the Application Packet</a:t>
            </a:r>
          </a:p>
          <a:p>
            <a:pPr eaLnBrk="1" hangingPunct="1">
              <a:spcBef>
                <a:spcPct val="0"/>
              </a:spcBef>
              <a:spcAft>
                <a:spcPts val="2400"/>
              </a:spcAft>
            </a:pPr>
            <a:r>
              <a:rPr lang="en-US" altLang="en-US" sz="2400" b="1" dirty="0" smtClean="0">
                <a:solidFill>
                  <a:schemeClr val="tx2"/>
                </a:solidFill>
                <a:latin typeface="Tw Cen MT" panose="020B0602020104020603" pitchFamily="34" charset="0"/>
              </a:rPr>
              <a:t>Indicate whether or not </a:t>
            </a:r>
            <a:r>
              <a:rPr lang="en-US" altLang="en-US" sz="2400" b="1" dirty="0">
                <a:solidFill>
                  <a:schemeClr val="tx2"/>
                </a:solidFill>
                <a:latin typeface="Tw Cen MT" panose="020B0602020104020603" pitchFamily="34" charset="0"/>
              </a:rPr>
              <a:t>the Requirements are met on </a:t>
            </a:r>
            <a:r>
              <a:rPr lang="en-US" altLang="en-US" sz="2400" b="1" dirty="0" smtClean="0">
                <a:solidFill>
                  <a:schemeClr val="tx2"/>
                </a:solidFill>
                <a:latin typeface="Tw Cen MT" panose="020B0602020104020603" pitchFamily="34" charset="0"/>
              </a:rPr>
              <a:t>the TRF</a:t>
            </a:r>
            <a:endParaRPr lang="en-US" altLang="en-US" sz="2400" b="1" dirty="0">
              <a:solidFill>
                <a:schemeClr val="tx2"/>
              </a:solidFill>
              <a:latin typeface="Tw Cen MT" panose="020B0602020104020603" pitchFamily="34" charset="0"/>
            </a:endParaRPr>
          </a:p>
          <a:p>
            <a:pPr lvl="1" eaLnBrk="1" hangingPunct="1">
              <a:spcBef>
                <a:spcPct val="0"/>
              </a:spcBef>
              <a:spcAft>
                <a:spcPts val="2400"/>
              </a:spcAft>
              <a:buFont typeface="Courier New" panose="02070309020205020404" pitchFamily="49" charset="0"/>
              <a:buChar char="o"/>
            </a:pPr>
            <a:r>
              <a:rPr lang="en-US" altLang="en-US" sz="2200" dirty="0">
                <a:solidFill>
                  <a:schemeClr val="tx2"/>
                </a:solidFill>
                <a:latin typeface="Tw Cen MT" panose="020B0602020104020603" pitchFamily="34" charset="0"/>
              </a:rPr>
              <a:t>Type </a:t>
            </a:r>
            <a:r>
              <a:rPr lang="ja-JP" altLang="en-US" sz="2200" dirty="0">
                <a:solidFill>
                  <a:schemeClr val="tx2"/>
                </a:solidFill>
                <a:latin typeface="Tw Cen MT" panose="020B0602020104020603" pitchFamily="34" charset="0"/>
                <a:cs typeface="HGS明朝E" panose="02020900000000000000" pitchFamily="18" charset="-128"/>
              </a:rPr>
              <a:t>“</a:t>
            </a:r>
            <a:r>
              <a:rPr lang="en-US" altLang="ja-JP" sz="2200" b="1" u="sng" dirty="0">
                <a:solidFill>
                  <a:schemeClr val="tx2"/>
                </a:solidFill>
                <a:latin typeface="Tw Cen MT" panose="020B0602020104020603" pitchFamily="34" charset="0"/>
                <a:cs typeface="HGS明朝E" panose="02020900000000000000" pitchFamily="18" charset="-128"/>
              </a:rPr>
              <a:t>yes</a:t>
            </a:r>
            <a:r>
              <a:rPr lang="ja-JP" altLang="en-US" sz="2200" dirty="0">
                <a:solidFill>
                  <a:schemeClr val="tx2"/>
                </a:solidFill>
                <a:latin typeface="Tw Cen MT" panose="020B0602020104020603" pitchFamily="34" charset="0"/>
                <a:cs typeface="HGS明朝E" panose="02020900000000000000" pitchFamily="18" charset="-128"/>
              </a:rPr>
              <a:t>”</a:t>
            </a:r>
            <a:r>
              <a:rPr lang="en-US" altLang="ja-JP" sz="2200" dirty="0">
                <a:solidFill>
                  <a:schemeClr val="tx2"/>
                </a:solidFill>
                <a:latin typeface="Tw Cen MT" panose="020B0602020104020603" pitchFamily="34" charset="0"/>
                <a:cs typeface="HGS明朝E" panose="02020900000000000000" pitchFamily="18" charset="-128"/>
              </a:rPr>
              <a:t> or </a:t>
            </a:r>
            <a:r>
              <a:rPr lang="ja-JP" altLang="en-US" sz="2200" dirty="0">
                <a:solidFill>
                  <a:schemeClr val="tx2"/>
                </a:solidFill>
                <a:latin typeface="Tw Cen MT" panose="020B0602020104020603" pitchFamily="34" charset="0"/>
                <a:cs typeface="HGS明朝E" panose="02020900000000000000" pitchFamily="18" charset="-128"/>
              </a:rPr>
              <a:t>“</a:t>
            </a:r>
            <a:r>
              <a:rPr lang="en-US" altLang="ja-JP" sz="2200" b="1" u="sng" dirty="0">
                <a:solidFill>
                  <a:schemeClr val="tx2"/>
                </a:solidFill>
                <a:latin typeface="Tw Cen MT" panose="020B0602020104020603" pitchFamily="34" charset="0"/>
                <a:cs typeface="HGS明朝E" panose="02020900000000000000" pitchFamily="18" charset="-128"/>
              </a:rPr>
              <a:t>no</a:t>
            </a:r>
            <a:r>
              <a:rPr lang="ja-JP" altLang="en-US" sz="2200" dirty="0">
                <a:solidFill>
                  <a:schemeClr val="tx2"/>
                </a:solidFill>
                <a:latin typeface="Tw Cen MT" panose="020B0602020104020603" pitchFamily="34" charset="0"/>
                <a:cs typeface="HGS明朝E" panose="02020900000000000000" pitchFamily="18" charset="-128"/>
              </a:rPr>
              <a:t>”</a:t>
            </a:r>
            <a:r>
              <a:rPr lang="en-US" altLang="ja-JP" sz="2200" dirty="0">
                <a:solidFill>
                  <a:schemeClr val="tx2"/>
                </a:solidFill>
                <a:latin typeface="Tw Cen MT" panose="020B0602020104020603" pitchFamily="34" charset="0"/>
                <a:cs typeface="HGS明朝E" panose="02020900000000000000" pitchFamily="18" charset="-128"/>
              </a:rPr>
              <a:t> and include the </a:t>
            </a:r>
            <a:r>
              <a:rPr lang="en-US" altLang="ja-JP" sz="2200" b="1" u="sng" dirty="0">
                <a:solidFill>
                  <a:schemeClr val="tx2"/>
                </a:solidFill>
                <a:latin typeface="Tw Cen MT" panose="020B0602020104020603" pitchFamily="34" charset="0"/>
                <a:cs typeface="HGS明朝E" panose="02020900000000000000" pitchFamily="18" charset="-128"/>
              </a:rPr>
              <a:t>e-page number(s</a:t>
            </a:r>
            <a:r>
              <a:rPr lang="en-US" altLang="ja-JP" sz="2200" b="1" dirty="0">
                <a:solidFill>
                  <a:schemeClr val="tx2"/>
                </a:solidFill>
                <a:latin typeface="Tw Cen MT" panose="020B0602020104020603" pitchFamily="34" charset="0"/>
                <a:cs typeface="HGS明朝E" panose="02020900000000000000" pitchFamily="18" charset="-128"/>
              </a:rPr>
              <a:t>)</a:t>
            </a:r>
            <a:r>
              <a:rPr lang="en-US" altLang="ja-JP" sz="2200" dirty="0">
                <a:solidFill>
                  <a:schemeClr val="tx2"/>
                </a:solidFill>
                <a:latin typeface="Tw Cen MT" panose="020B0602020104020603" pitchFamily="34" charset="0"/>
                <a:cs typeface="HGS明朝E" panose="02020900000000000000" pitchFamily="18" charset="-128"/>
              </a:rPr>
              <a:t>; and </a:t>
            </a:r>
          </a:p>
          <a:p>
            <a:pPr lvl="1" eaLnBrk="1" hangingPunct="1">
              <a:spcBef>
                <a:spcPct val="0"/>
              </a:spcBef>
              <a:spcAft>
                <a:spcPts val="1800"/>
              </a:spcAft>
              <a:buFont typeface="Courier New" panose="02070309020205020404" pitchFamily="49" charset="0"/>
              <a:buChar char="o"/>
            </a:pPr>
            <a:r>
              <a:rPr lang="en-US" altLang="en-US" sz="2200" dirty="0">
                <a:solidFill>
                  <a:schemeClr val="tx2"/>
                </a:solidFill>
                <a:latin typeface="Tw Cen MT" panose="020B0602020104020603" pitchFamily="34" charset="0"/>
              </a:rPr>
              <a:t>Enter a </a:t>
            </a:r>
            <a:r>
              <a:rPr lang="en-US" altLang="en-US" sz="2200" b="1" u="sng" dirty="0">
                <a:solidFill>
                  <a:schemeClr val="tx2"/>
                </a:solidFill>
                <a:latin typeface="Tw Cen MT" panose="020B0602020104020603" pitchFamily="34" charset="0"/>
              </a:rPr>
              <a:t>score of zero</a:t>
            </a:r>
            <a:r>
              <a:rPr lang="en-US" altLang="en-US" sz="2200" b="1" dirty="0">
                <a:solidFill>
                  <a:schemeClr val="tx2"/>
                </a:solidFill>
                <a:latin typeface="Tw Cen MT" panose="020B0602020104020603" pitchFamily="34" charset="0"/>
              </a:rPr>
              <a:t> </a:t>
            </a:r>
            <a:r>
              <a:rPr lang="en-US" altLang="en-US" sz="2200" dirty="0">
                <a:solidFill>
                  <a:schemeClr val="tx2"/>
                </a:solidFill>
                <a:latin typeface="Tw Cen MT" panose="020B0602020104020603" pitchFamily="34" charset="0"/>
              </a:rPr>
              <a:t>for each Requirement.</a:t>
            </a:r>
          </a:p>
        </p:txBody>
      </p:sp>
      <p:sp>
        <p:nvSpPr>
          <p:cNvPr id="2355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3516B1C1-5781-4190-94F6-B1CD589335D4}" type="slidenum">
              <a:rPr lang="en-US" altLang="en-US" sz="1200">
                <a:solidFill>
                  <a:srgbClr val="898989"/>
                </a:solidFill>
                <a:latin typeface="Calibri" panose="020F0502020204030204" pitchFamily="34" charset="0"/>
              </a:rPr>
              <a:pPr>
                <a:spcBef>
                  <a:spcPct val="0"/>
                </a:spcBef>
                <a:buFontTx/>
                <a:buNone/>
              </a:pPr>
              <a:t>20</a:t>
            </a:fld>
            <a:endParaRPr lang="en-US" altLang="en-US" sz="1200" dirty="0">
              <a:solidFill>
                <a:srgbClr val="898989"/>
              </a:solidFill>
              <a:latin typeface="Calibri" panose="020F0502020204030204" pitchFamily="34" charset="0"/>
            </a:endParaRPr>
          </a:p>
        </p:txBody>
      </p:sp>
      <p:sp>
        <p:nvSpPr>
          <p:cNvPr id="25603" name="Rectangle 2"/>
          <p:cNvSpPr>
            <a:spLocks noGrp="1" noChangeArrowheads="1"/>
          </p:cNvSpPr>
          <p:nvPr>
            <p:ph type="title"/>
          </p:nvPr>
        </p:nvSpPr>
        <p:spPr>
          <a:xfrm>
            <a:off x="609600" y="1600200"/>
            <a:ext cx="8077200" cy="914400"/>
          </a:xfrm>
        </p:spPr>
        <p:txBody>
          <a:bodyPr/>
          <a:lstStyle/>
          <a:p>
            <a:pPr eaLnBrk="1" fontAlgn="auto" hangingPunct="1">
              <a:lnSpc>
                <a:spcPct val="100000"/>
              </a:lnSpc>
              <a:spcAft>
                <a:spcPts val="0"/>
              </a:spcAft>
              <a:defRPr/>
            </a:pPr>
            <a:r>
              <a:rPr lang="en-US" altLang="en-US" b="1" dirty="0">
                <a:solidFill>
                  <a:srgbClr val="038A00"/>
                </a:solidFill>
                <a:latin typeface="Tw Cen MT" panose="020B0602020104020603" pitchFamily="34" charset="0"/>
              </a:rPr>
              <a:t>General Requirements</a:t>
            </a:r>
          </a:p>
        </p:txBody>
      </p:sp>
    </p:spTree>
    <p:extLst>
      <p:ext uri="{BB962C8B-B14F-4D97-AF65-F5344CB8AC3E}">
        <p14:creationId xmlns:p14="http://schemas.microsoft.com/office/powerpoint/2010/main" val="291349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914400" y="2895600"/>
            <a:ext cx="7315200" cy="3657600"/>
          </a:xfrm>
        </p:spPr>
        <p:txBody>
          <a:bodyPr>
            <a:normAutofit fontScale="55000" lnSpcReduction="20000"/>
          </a:bodyPr>
          <a:lstStyle/>
          <a:p>
            <a:pPr eaLnBrk="1" hangingPunct="1">
              <a:spcBef>
                <a:spcPct val="0"/>
              </a:spcBef>
              <a:spcAft>
                <a:spcPts val="1200"/>
              </a:spcAft>
            </a:pPr>
            <a:r>
              <a:rPr lang="en-US" altLang="en-US" sz="6000" b="1" dirty="0">
                <a:solidFill>
                  <a:schemeClr val="tx2"/>
                </a:solidFill>
                <a:latin typeface="Tw Cen MT" panose="020B0602020104020603" pitchFamily="34" charset="0"/>
              </a:rPr>
              <a:t>Budget Limits</a:t>
            </a:r>
          </a:p>
          <a:p>
            <a:pPr lvl="1" eaLnBrk="1" hangingPunct="1">
              <a:spcBef>
                <a:spcPct val="0"/>
              </a:spcBef>
              <a:spcAft>
                <a:spcPts val="600"/>
              </a:spcAft>
              <a:buFont typeface="Courier New" panose="02070309020205020404" pitchFamily="49" charset="0"/>
              <a:buChar char="o"/>
            </a:pPr>
            <a:r>
              <a:rPr lang="en-US" altLang="en-US" sz="5100" b="1" dirty="0">
                <a:solidFill>
                  <a:schemeClr val="tx2"/>
                </a:solidFill>
                <a:latin typeface="Tw Cen MT" panose="020B0602020104020603" pitchFamily="34" charset="0"/>
              </a:rPr>
              <a:t> </a:t>
            </a:r>
            <a:r>
              <a:rPr lang="en-US" altLang="en-US" sz="5500" dirty="0">
                <a:solidFill>
                  <a:schemeClr val="tx2"/>
                </a:solidFill>
                <a:latin typeface="Tw Cen MT" panose="020B0602020104020603" pitchFamily="34" charset="0"/>
              </a:rPr>
              <a:t>Maximum $2,000,000 per year (12 months)</a:t>
            </a:r>
          </a:p>
          <a:p>
            <a:pPr lvl="1" eaLnBrk="1" hangingPunct="1">
              <a:spcBef>
                <a:spcPct val="0"/>
              </a:spcBef>
              <a:spcAft>
                <a:spcPts val="600"/>
              </a:spcAft>
              <a:buFont typeface="Courier New" panose="02070309020205020404" pitchFamily="49" charset="0"/>
              <a:buChar char="o"/>
            </a:pPr>
            <a:r>
              <a:rPr lang="en-US" altLang="en-US" sz="6000" b="1" dirty="0">
                <a:solidFill>
                  <a:schemeClr val="tx2"/>
                </a:solidFill>
                <a:latin typeface="Tw Cen MT" panose="020B0602020104020603" pitchFamily="34" charset="0"/>
              </a:rPr>
              <a:t>Page Limits</a:t>
            </a:r>
          </a:p>
          <a:p>
            <a:pPr marL="800100" lvl="1" indent="-342900" eaLnBrk="1" hangingPunct="1">
              <a:spcBef>
                <a:spcPct val="0"/>
              </a:spcBef>
              <a:spcAft>
                <a:spcPts val="600"/>
              </a:spcAft>
              <a:buFont typeface="Courier New" panose="02070309020205020404" pitchFamily="49" charset="0"/>
              <a:buChar char="o"/>
            </a:pPr>
            <a:r>
              <a:rPr lang="en-US" altLang="en-US" sz="5500" dirty="0">
                <a:solidFill>
                  <a:schemeClr val="tx2"/>
                </a:solidFill>
                <a:latin typeface="Tw Cen MT" panose="020B0602020104020603" pitchFamily="34" charset="0"/>
              </a:rPr>
              <a:t>Narrative - Up to 70 pages</a:t>
            </a:r>
          </a:p>
          <a:p>
            <a:pPr eaLnBrk="1" hangingPunct="1">
              <a:spcBef>
                <a:spcPts val="1200"/>
              </a:spcBef>
              <a:spcAft>
                <a:spcPts val="600"/>
              </a:spcAft>
            </a:pPr>
            <a:r>
              <a:rPr lang="en-US" altLang="en-US" sz="6000" b="1" dirty="0">
                <a:solidFill>
                  <a:schemeClr val="tx2"/>
                </a:solidFill>
                <a:latin typeface="Tw Cen MT" panose="020B0602020104020603" pitchFamily="34" charset="0"/>
              </a:rPr>
              <a:t>Project Period</a:t>
            </a:r>
          </a:p>
          <a:p>
            <a:pPr marL="800100" lvl="1" eaLnBrk="1" hangingPunct="1">
              <a:spcBef>
                <a:spcPct val="0"/>
              </a:spcBef>
              <a:spcAft>
                <a:spcPts val="600"/>
              </a:spcAft>
              <a:buFont typeface="Courier New" panose="02070309020205020404" pitchFamily="49" charset="0"/>
              <a:buChar char="o"/>
            </a:pPr>
            <a:r>
              <a:rPr lang="en-US" altLang="en-US" sz="5500" dirty="0">
                <a:solidFill>
                  <a:schemeClr val="tx2"/>
                </a:solidFill>
                <a:latin typeface="Tw Cen MT" panose="020B0602020104020603" pitchFamily="34" charset="0"/>
              </a:rPr>
              <a:t>Up to 60 months (5 years)</a:t>
            </a:r>
          </a:p>
          <a:p>
            <a:pPr lvl="1" eaLnBrk="1" hangingPunct="1"/>
            <a:endParaRPr lang="en-US" altLang="en-US" sz="2800" dirty="0">
              <a:solidFill>
                <a:schemeClr val="tx1"/>
              </a:solidFill>
              <a:latin typeface="Book Antiqua" panose="02040602050305030304" pitchFamily="18" charset="0"/>
            </a:endParaRPr>
          </a:p>
          <a:p>
            <a:pPr eaLnBrk="1" hangingPunct="1"/>
            <a:endParaRPr lang="en-US" altLang="en-US" sz="2800" dirty="0">
              <a:solidFill>
                <a:schemeClr val="tx1"/>
              </a:solidFill>
              <a:latin typeface="Book Antiqua" panose="02040602050305030304" pitchFamily="18" charset="0"/>
            </a:endParaRPr>
          </a:p>
        </p:txBody>
      </p:sp>
      <p:sp>
        <p:nvSpPr>
          <p:cNvPr id="2458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5E934C34-7599-4405-9AD8-A141BC537F1F}" type="slidenum">
              <a:rPr lang="en-US" altLang="en-US" sz="1200">
                <a:solidFill>
                  <a:srgbClr val="898989"/>
                </a:solidFill>
                <a:latin typeface="+mn-lt"/>
              </a:rPr>
              <a:pPr>
                <a:spcBef>
                  <a:spcPct val="0"/>
                </a:spcBef>
                <a:buFontTx/>
                <a:buNone/>
              </a:pPr>
              <a:t>21</a:t>
            </a:fld>
            <a:endParaRPr lang="en-US" altLang="en-US" sz="1200" dirty="0">
              <a:solidFill>
                <a:srgbClr val="898989"/>
              </a:solidFill>
              <a:latin typeface="+mn-lt"/>
            </a:endParaRPr>
          </a:p>
        </p:txBody>
      </p:sp>
      <p:sp>
        <p:nvSpPr>
          <p:cNvPr id="26627" name="Rectangle 2"/>
          <p:cNvSpPr>
            <a:spLocks noGrp="1" noChangeArrowheads="1"/>
          </p:cNvSpPr>
          <p:nvPr>
            <p:ph type="title"/>
          </p:nvPr>
        </p:nvSpPr>
        <p:spPr>
          <a:xfrm>
            <a:off x="76200" y="1600200"/>
            <a:ext cx="8991600" cy="914400"/>
          </a:xfrm>
        </p:spPr>
        <p:txBody>
          <a:bodyPr/>
          <a:lstStyle/>
          <a:p>
            <a:pPr eaLnBrk="1" fontAlgn="auto" hangingPunct="1">
              <a:lnSpc>
                <a:spcPct val="100000"/>
              </a:lnSpc>
              <a:spcAft>
                <a:spcPts val="0"/>
              </a:spcAft>
              <a:defRPr/>
            </a:pPr>
            <a:r>
              <a:rPr lang="en-US" altLang="en-US" sz="3600" b="1" dirty="0">
                <a:solidFill>
                  <a:srgbClr val="038A00"/>
                </a:solidFill>
                <a:latin typeface="Tw Cen MT" panose="020B0602020104020603" pitchFamily="34" charset="0"/>
              </a:rPr>
              <a:t>Programmatic &amp; </a:t>
            </a:r>
            <a:br>
              <a:rPr lang="en-US" altLang="en-US" sz="3600" b="1" dirty="0">
                <a:solidFill>
                  <a:srgbClr val="038A00"/>
                </a:solidFill>
                <a:latin typeface="Tw Cen MT" panose="020B0602020104020603" pitchFamily="34" charset="0"/>
              </a:rPr>
            </a:br>
            <a:r>
              <a:rPr lang="en-US" altLang="en-US" sz="3600" b="1" dirty="0">
                <a:solidFill>
                  <a:srgbClr val="038A00"/>
                </a:solidFill>
                <a:latin typeface="Tw Cen MT" panose="020B0602020104020603" pitchFamily="34" charset="0"/>
              </a:rPr>
              <a:t>Administrative Requirements</a:t>
            </a:r>
          </a:p>
        </p:txBody>
      </p:sp>
    </p:spTree>
    <p:extLst>
      <p:ext uri="{BB962C8B-B14F-4D97-AF65-F5344CB8AC3E}">
        <p14:creationId xmlns:p14="http://schemas.microsoft.com/office/powerpoint/2010/main" val="2935191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314324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algn="ctr" eaLnBrk="1" hangingPunct="1">
              <a:spcBef>
                <a:spcPct val="0"/>
              </a:spcBef>
              <a:buFontTx/>
              <a:buNone/>
            </a:pPr>
            <a:r>
              <a:rPr lang="en-US" altLang="en-US" sz="4400" dirty="0">
                <a:solidFill>
                  <a:schemeClr val="tx2"/>
                </a:solidFill>
                <a:latin typeface="Tw Cen MT" panose="020B0602020104020603" pitchFamily="34" charset="0"/>
              </a:rPr>
              <a:t>To obtain the best professional judgments regarding each application submitted to the program for funding.</a:t>
            </a:r>
          </a:p>
        </p:txBody>
      </p:sp>
      <p:sp>
        <p:nvSpPr>
          <p:cNvPr id="71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BD5FBD4B-6A8A-4F0D-9474-B671916712A0}" type="slidenum">
              <a:rPr lang="en-US" altLang="en-US" sz="1200">
                <a:solidFill>
                  <a:srgbClr val="898989"/>
                </a:solidFill>
                <a:latin typeface="Calibri" panose="020F0502020204030204" pitchFamily="34" charset="0"/>
              </a:rPr>
              <a:pPr>
                <a:spcBef>
                  <a:spcPct val="0"/>
                </a:spcBef>
                <a:buFontTx/>
                <a:buNone/>
              </a:pPr>
              <a:t>23</a:t>
            </a:fld>
            <a:endParaRPr lang="en-US" altLang="en-US" sz="1200" dirty="0">
              <a:solidFill>
                <a:srgbClr val="898989"/>
              </a:solidFill>
              <a:latin typeface="Calibri" panose="020F0502020204030204" pitchFamily="34" charset="0"/>
            </a:endParaRPr>
          </a:p>
        </p:txBody>
      </p:sp>
      <p:sp>
        <p:nvSpPr>
          <p:cNvPr id="7171" name="Rectangle 2"/>
          <p:cNvSpPr>
            <a:spLocks noGrp="1" noChangeArrowheads="1"/>
          </p:cNvSpPr>
          <p:nvPr>
            <p:ph type="title"/>
          </p:nvPr>
        </p:nvSpPr>
        <p:spPr/>
        <p:txBody>
          <a:bodyPr>
            <a:normAutofit/>
          </a:bodyPr>
          <a:lstStyle/>
          <a:p>
            <a:pPr eaLnBrk="1" fontAlgn="auto" hangingPunct="1">
              <a:spcAft>
                <a:spcPts val="0"/>
              </a:spcAft>
              <a:defRPr/>
            </a:pPr>
            <a:r>
              <a:rPr lang="en-US" altLang="en-US" sz="4800" b="1" dirty="0">
                <a:solidFill>
                  <a:srgbClr val="038A00"/>
                </a:solidFill>
                <a:latin typeface="Tw Cen MT" panose="020B0602020104020603" pitchFamily="34" charset="0"/>
              </a:rPr>
              <a:t>Purpose of Peer Review</a:t>
            </a:r>
          </a:p>
        </p:txBody>
      </p:sp>
    </p:spTree>
    <p:extLst>
      <p:ext uri="{BB962C8B-B14F-4D97-AF65-F5344CB8AC3E}">
        <p14:creationId xmlns:p14="http://schemas.microsoft.com/office/powerpoint/2010/main" val="31316873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04800" y="2133600"/>
            <a:ext cx="8839200" cy="4267200"/>
          </a:xfrm>
        </p:spPr>
        <p:txBody>
          <a:bodyPr>
            <a:noAutofit/>
          </a:bodyPr>
          <a:lstStyle/>
          <a:p>
            <a:pPr marL="0">
              <a:spcBef>
                <a:spcPts val="0"/>
              </a:spcBef>
              <a:spcAft>
                <a:spcPts val="0"/>
              </a:spcAft>
              <a:defRPr/>
            </a:pPr>
            <a:r>
              <a:rPr lang="en-US" altLang="en-US" sz="2400" dirty="0">
                <a:solidFill>
                  <a:schemeClr val="tx2"/>
                </a:solidFill>
                <a:latin typeface="Tw Cen MT" panose="020B0602020104020603" pitchFamily="34" charset="0"/>
              </a:rPr>
              <a:t>Webinar titled “</a:t>
            </a:r>
            <a:r>
              <a:rPr lang="en-US" altLang="en-US" sz="2400" b="1" i="1" dirty="0">
                <a:solidFill>
                  <a:schemeClr val="tx2"/>
                </a:solidFill>
                <a:latin typeface="Tw Cen MT" panose="020B0602020104020603" pitchFamily="34" charset="0"/>
              </a:rPr>
              <a:t>Overview of the Peer Review Process for OSEP</a:t>
            </a:r>
            <a:r>
              <a:rPr lang="en-US" altLang="en-US" sz="2400" dirty="0">
                <a:solidFill>
                  <a:schemeClr val="tx2"/>
                </a:solidFill>
                <a:latin typeface="Tw Cen MT" panose="020B0602020104020603" pitchFamily="34" charset="0"/>
              </a:rPr>
              <a:t>” at: 	</a:t>
            </a:r>
            <a:r>
              <a:rPr lang="en-US" sz="2400" u="sng" dirty="0">
                <a:solidFill>
                  <a:schemeClr val="tx2"/>
                </a:solidFill>
                <a:latin typeface="Tw Cen MT" panose="020B0602020104020603" pitchFamily="34" charset="0"/>
                <a:ea typeface="Calibri"/>
                <a:cs typeface="Times New Roman"/>
                <a:hlinkClick r:id="rId3"/>
              </a:rPr>
              <a:t>https://www.osepideasthatwork.org/oseppeerreview/</a:t>
            </a:r>
            <a:endParaRPr lang="en-US" altLang="en-US" sz="2400" u="sng" dirty="0">
              <a:solidFill>
                <a:schemeClr val="tx2"/>
              </a:solidFill>
              <a:latin typeface="Tw Cen MT" panose="020B0602020104020603" pitchFamily="34" charset="0"/>
            </a:endParaRPr>
          </a:p>
          <a:p>
            <a:pPr eaLnBrk="1" hangingPunct="1">
              <a:spcBef>
                <a:spcPts val="1000"/>
              </a:spcBef>
              <a:spcAft>
                <a:spcPts val="600"/>
              </a:spcAft>
              <a:defRPr/>
            </a:pPr>
            <a:r>
              <a:rPr lang="en-US" altLang="en-US" sz="2400" b="1" dirty="0">
                <a:solidFill>
                  <a:schemeClr val="tx2"/>
                </a:solidFill>
                <a:latin typeface="Tw Cen MT" panose="020B0602020104020603" pitchFamily="34" charset="0"/>
              </a:rPr>
              <a:t>Foundations of Peer Review </a:t>
            </a:r>
          </a:p>
          <a:p>
            <a:pPr lvl="1">
              <a:spcBef>
                <a:spcPct val="0"/>
              </a:spcBef>
              <a:spcAft>
                <a:spcPts val="300"/>
              </a:spcAft>
              <a:defRPr/>
            </a:pPr>
            <a:r>
              <a:rPr lang="en-US" altLang="en-US" sz="1800" dirty="0">
                <a:solidFill>
                  <a:schemeClr val="tx2"/>
                </a:solidFill>
                <a:latin typeface="Tw Cen MT" panose="020B0602020104020603" pitchFamily="34" charset="0"/>
              </a:rPr>
              <a:t>Independent Review of each Eligible Application based on Selection Criteria</a:t>
            </a:r>
          </a:p>
          <a:p>
            <a:pPr lvl="1">
              <a:spcBef>
                <a:spcPct val="0"/>
              </a:spcBef>
              <a:spcAft>
                <a:spcPts val="300"/>
              </a:spcAft>
              <a:defRPr/>
            </a:pPr>
            <a:r>
              <a:rPr lang="en-US" altLang="en-US" sz="1800" dirty="0">
                <a:solidFill>
                  <a:schemeClr val="tx2"/>
                </a:solidFill>
                <a:latin typeface="Tw Cen MT" panose="020B0602020104020603" pitchFamily="34" charset="0"/>
              </a:rPr>
              <a:t>Confidentiality </a:t>
            </a:r>
          </a:p>
          <a:p>
            <a:pPr lvl="1">
              <a:spcBef>
                <a:spcPct val="0"/>
              </a:spcBef>
              <a:spcAft>
                <a:spcPts val="300"/>
              </a:spcAft>
              <a:defRPr/>
            </a:pPr>
            <a:r>
              <a:rPr lang="en-US" altLang="en-US" sz="1800" dirty="0">
                <a:solidFill>
                  <a:schemeClr val="tx2"/>
                </a:solidFill>
                <a:latin typeface="Tw Cen MT" panose="020B0602020104020603" pitchFamily="34" charset="0"/>
              </a:rPr>
              <a:t>Fair and Impartial Peer Review Process</a:t>
            </a:r>
          </a:p>
          <a:p>
            <a:pPr eaLnBrk="1" hangingPunct="1">
              <a:spcBef>
                <a:spcPts val="1000"/>
              </a:spcBef>
              <a:spcAft>
                <a:spcPts val="600"/>
              </a:spcAft>
              <a:defRPr/>
            </a:pPr>
            <a:r>
              <a:rPr lang="en-US" altLang="en-US" sz="2400" b="1" dirty="0">
                <a:solidFill>
                  <a:schemeClr val="tx2"/>
                </a:solidFill>
                <a:latin typeface="Tw Cen MT" panose="020B0602020104020603" pitchFamily="34" charset="0"/>
              </a:rPr>
              <a:t>General Process for the Technical Review</a:t>
            </a:r>
            <a:r>
              <a:rPr lang="en-US" altLang="en-US" sz="2400" dirty="0">
                <a:solidFill>
                  <a:schemeClr val="tx2"/>
                </a:solidFill>
                <a:latin typeface="Tw Cen MT" panose="020B0602020104020603" pitchFamily="34" charset="0"/>
              </a:rPr>
              <a:t> </a:t>
            </a:r>
          </a:p>
          <a:p>
            <a:pPr lvl="1">
              <a:spcBef>
                <a:spcPct val="0"/>
              </a:spcBef>
              <a:spcAft>
                <a:spcPts val="300"/>
              </a:spcAft>
              <a:defRPr/>
            </a:pPr>
            <a:r>
              <a:rPr lang="en-US" altLang="en-US" sz="1800" dirty="0">
                <a:solidFill>
                  <a:schemeClr val="tx2"/>
                </a:solidFill>
                <a:latin typeface="Tw Cen MT" panose="020B0602020104020603" pitchFamily="34" charset="0"/>
              </a:rPr>
              <a:t>Completing the Individual Technical Review of Applications</a:t>
            </a:r>
          </a:p>
          <a:p>
            <a:pPr lvl="1">
              <a:spcBef>
                <a:spcPct val="0"/>
              </a:spcBef>
              <a:spcAft>
                <a:spcPts val="300"/>
              </a:spcAft>
              <a:defRPr/>
            </a:pPr>
            <a:r>
              <a:rPr lang="en-US" altLang="en-US" sz="1800" dirty="0">
                <a:solidFill>
                  <a:schemeClr val="tx2"/>
                </a:solidFill>
                <a:latin typeface="Tw Cen MT" panose="020B0602020104020603" pitchFamily="34" charset="0"/>
              </a:rPr>
              <a:t>Participating in the Panel </a:t>
            </a:r>
            <a:r>
              <a:rPr lang="en-US" altLang="en-US" sz="1800" dirty="0" smtClean="0">
                <a:solidFill>
                  <a:schemeClr val="tx2"/>
                </a:solidFill>
                <a:latin typeface="Tw Cen MT" panose="020B0602020104020603" pitchFamily="34" charset="0"/>
              </a:rPr>
              <a:t>Discussion and determining final scores</a:t>
            </a:r>
            <a:endParaRPr lang="en-US" altLang="en-US" sz="1800" dirty="0">
              <a:solidFill>
                <a:schemeClr val="tx2"/>
              </a:solidFill>
              <a:latin typeface="Tw Cen MT" panose="020B0602020104020603" pitchFamily="34" charset="0"/>
            </a:endParaRPr>
          </a:p>
          <a:p>
            <a:pPr lvl="1">
              <a:spcBef>
                <a:spcPct val="0"/>
              </a:spcBef>
              <a:spcAft>
                <a:spcPts val="300"/>
              </a:spcAft>
              <a:defRPr/>
            </a:pPr>
            <a:r>
              <a:rPr lang="en-US" altLang="en-US" sz="1800" dirty="0">
                <a:solidFill>
                  <a:schemeClr val="tx2"/>
                </a:solidFill>
                <a:latin typeface="Tw Cen MT" panose="020B0602020104020603" pitchFamily="34" charset="0"/>
              </a:rPr>
              <a:t>Reaching Consensus on the Panel Summary</a:t>
            </a:r>
          </a:p>
          <a:p>
            <a:pPr lvl="1">
              <a:spcBef>
                <a:spcPct val="0"/>
              </a:spcBef>
              <a:spcAft>
                <a:spcPts val="300"/>
              </a:spcAft>
              <a:defRPr/>
            </a:pPr>
            <a:r>
              <a:rPr lang="en-US" altLang="en-US" sz="1800" dirty="0">
                <a:solidFill>
                  <a:schemeClr val="tx2"/>
                </a:solidFill>
                <a:latin typeface="Tw Cen MT" panose="020B0602020104020603" pitchFamily="34" charset="0"/>
              </a:rPr>
              <a:t>Finalizing Technical Review Forms (TRF) and submitting in G5</a:t>
            </a:r>
          </a:p>
        </p:txBody>
      </p:sp>
      <p:sp>
        <p:nvSpPr>
          <p:cNvPr id="922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DB317DB2-AE9D-48B5-89FC-0812C148953B}" type="slidenum">
              <a:rPr lang="en-US" altLang="en-US" sz="1200">
                <a:solidFill>
                  <a:srgbClr val="898989"/>
                </a:solidFill>
                <a:latin typeface="+mn-lt"/>
              </a:rPr>
              <a:pPr>
                <a:spcBef>
                  <a:spcPct val="0"/>
                </a:spcBef>
                <a:buFontTx/>
                <a:buNone/>
              </a:pPr>
              <a:t>24</a:t>
            </a:fld>
            <a:endParaRPr lang="en-US" altLang="en-US" sz="1200" dirty="0">
              <a:solidFill>
                <a:srgbClr val="898989"/>
              </a:solidFill>
              <a:latin typeface="+mn-lt"/>
            </a:endParaRPr>
          </a:p>
        </p:txBody>
      </p:sp>
      <p:sp>
        <p:nvSpPr>
          <p:cNvPr id="8195" name="Rectangle 2"/>
          <p:cNvSpPr>
            <a:spLocks noGrp="1" noChangeArrowheads="1"/>
          </p:cNvSpPr>
          <p:nvPr>
            <p:ph type="title"/>
          </p:nvPr>
        </p:nvSpPr>
        <p:spPr>
          <a:xfrm>
            <a:off x="457200" y="1524000"/>
            <a:ext cx="8610600" cy="609600"/>
          </a:xfrm>
        </p:spPr>
        <p:txBody>
          <a:bodyPr/>
          <a:lstStyle/>
          <a:p>
            <a:pPr eaLnBrk="1" fontAlgn="auto" hangingPunct="1">
              <a:lnSpc>
                <a:spcPct val="100000"/>
              </a:lnSpc>
              <a:spcAft>
                <a:spcPts val="0"/>
              </a:spcAft>
              <a:defRPr/>
            </a:pPr>
            <a:r>
              <a:rPr lang="en-US" altLang="en-US" sz="4200" b="1" dirty="0">
                <a:solidFill>
                  <a:srgbClr val="038A00"/>
                </a:solidFill>
                <a:latin typeface="Tw Cen MT" panose="020B0602020104020603" pitchFamily="34" charset="0"/>
              </a:rPr>
              <a:t>Overview of Peer Review Process</a:t>
            </a:r>
          </a:p>
        </p:txBody>
      </p:sp>
    </p:spTree>
    <p:extLst>
      <p:ext uri="{BB962C8B-B14F-4D97-AF65-F5344CB8AC3E}">
        <p14:creationId xmlns:p14="http://schemas.microsoft.com/office/powerpoint/2010/main" val="15228002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1524000"/>
            <a:ext cx="8458200" cy="563562"/>
          </a:xfrm>
        </p:spPr>
        <p:txBody>
          <a:bodyPr/>
          <a:lstStyle/>
          <a:p>
            <a:pPr algn="l" eaLnBrk="1" fontAlgn="auto" hangingPunct="1">
              <a:lnSpc>
                <a:spcPct val="100000"/>
              </a:lnSpc>
              <a:spcAft>
                <a:spcPts val="0"/>
              </a:spcAft>
              <a:defRPr/>
            </a:pPr>
            <a:r>
              <a:rPr lang="en-US" altLang="en-US" sz="4000" b="1" dirty="0">
                <a:solidFill>
                  <a:srgbClr val="038A00"/>
                </a:solidFill>
                <a:latin typeface="Tw Cen MT" panose="020B0602020104020603" pitchFamily="34" charset="0"/>
              </a:rPr>
              <a:t>Peer Review Participants  </a:t>
            </a:r>
          </a:p>
        </p:txBody>
      </p:sp>
      <p:sp>
        <p:nvSpPr>
          <p:cNvPr id="10243" name="Rectangle 3"/>
          <p:cNvSpPr>
            <a:spLocks noGrp="1" noChangeArrowheads="1"/>
          </p:cNvSpPr>
          <p:nvPr>
            <p:ph idx="1"/>
          </p:nvPr>
        </p:nvSpPr>
        <p:spPr/>
        <p:txBody>
          <a:bodyPr>
            <a:normAutofit fontScale="92500" lnSpcReduction="10000"/>
          </a:bodyPr>
          <a:lstStyle/>
          <a:p>
            <a:pPr eaLnBrk="1" hangingPunct="1">
              <a:spcBef>
                <a:spcPct val="0"/>
              </a:spcBef>
              <a:spcAft>
                <a:spcPts val="1200"/>
              </a:spcAft>
            </a:pPr>
            <a:r>
              <a:rPr lang="en-US" altLang="en-US" sz="3200" b="1" dirty="0">
                <a:solidFill>
                  <a:schemeClr val="tx2"/>
                </a:solidFill>
                <a:latin typeface="Tw Cen MT" panose="020B0602020104020603" pitchFamily="34" charset="0"/>
              </a:rPr>
              <a:t>Competition Manager</a:t>
            </a:r>
          </a:p>
          <a:p>
            <a:pPr eaLnBrk="1" hangingPunct="1">
              <a:spcBef>
                <a:spcPct val="0"/>
              </a:spcBef>
              <a:spcAft>
                <a:spcPts val="1200"/>
              </a:spcAft>
            </a:pPr>
            <a:r>
              <a:rPr lang="en-US" altLang="en-US" sz="3200" b="1" dirty="0">
                <a:solidFill>
                  <a:schemeClr val="tx2"/>
                </a:solidFill>
                <a:latin typeface="Tw Cen MT" panose="020B0602020104020603" pitchFamily="34" charset="0"/>
              </a:rPr>
              <a:t>Panel Manager</a:t>
            </a:r>
          </a:p>
          <a:p>
            <a:pPr eaLnBrk="1" hangingPunct="1">
              <a:spcBef>
                <a:spcPct val="0"/>
              </a:spcBef>
              <a:spcAft>
                <a:spcPts val="1200"/>
              </a:spcAft>
            </a:pPr>
            <a:r>
              <a:rPr lang="en-US" altLang="en-US" sz="3200" b="1" dirty="0">
                <a:solidFill>
                  <a:schemeClr val="tx2"/>
                </a:solidFill>
                <a:latin typeface="Tw Cen MT" panose="020B0602020104020603" pitchFamily="34" charset="0"/>
              </a:rPr>
              <a:t>Reviewers  </a:t>
            </a:r>
          </a:p>
          <a:p>
            <a:pPr lvl="1">
              <a:spcBef>
                <a:spcPct val="0"/>
              </a:spcBef>
              <a:spcAft>
                <a:spcPts val="1200"/>
              </a:spcAft>
            </a:pPr>
            <a:r>
              <a:rPr lang="en-US" altLang="en-US" sz="2900" b="1" dirty="0">
                <a:solidFill>
                  <a:schemeClr val="tx2"/>
                </a:solidFill>
                <a:latin typeface="Tw Cen MT" panose="020B0602020104020603" pitchFamily="34" charset="0"/>
              </a:rPr>
              <a:t>3 per panel </a:t>
            </a:r>
          </a:p>
          <a:p>
            <a:pPr lvl="1">
              <a:spcBef>
                <a:spcPct val="0"/>
              </a:spcBef>
              <a:spcAft>
                <a:spcPts val="1200"/>
              </a:spcAft>
            </a:pPr>
            <a:r>
              <a:rPr lang="en-US" altLang="en-US" sz="2900" b="1" dirty="0">
                <a:solidFill>
                  <a:schemeClr val="tx2"/>
                </a:solidFill>
                <a:latin typeface="Tw Cen MT" panose="020B0602020104020603" pitchFamily="34" charset="0"/>
              </a:rPr>
              <a:t>Lead Reviewer</a:t>
            </a:r>
          </a:p>
          <a:p>
            <a:pPr eaLnBrk="1" hangingPunct="1">
              <a:spcBef>
                <a:spcPct val="0"/>
              </a:spcBef>
              <a:spcAft>
                <a:spcPts val="1200"/>
              </a:spcAft>
            </a:pPr>
            <a:r>
              <a:rPr lang="en-US" altLang="en-US" sz="3200" b="1" dirty="0">
                <a:solidFill>
                  <a:schemeClr val="tx2"/>
                </a:solidFill>
                <a:latin typeface="Tw Cen MT" panose="020B0602020104020603" pitchFamily="34" charset="0"/>
              </a:rPr>
              <a:t>Logistics Contractor – Lux Source Solutions </a:t>
            </a:r>
          </a:p>
        </p:txBody>
      </p:sp>
      <p:sp>
        <p:nvSpPr>
          <p:cNvPr id="2" name="Text Placeholder 1"/>
          <p:cNvSpPr>
            <a:spLocks noGrp="1"/>
          </p:cNvSpPr>
          <p:nvPr>
            <p:ph type="body" sz="quarter" idx="10"/>
          </p:nvPr>
        </p:nvSpPr>
        <p:spPr>
          <a:xfrm>
            <a:off x="609600" y="2133600"/>
            <a:ext cx="8077200" cy="503237"/>
          </a:xfrm>
        </p:spPr>
        <p:txBody>
          <a:bodyPr/>
          <a:lstStyle/>
          <a:p>
            <a:pPr marL="228600" indent="-228600">
              <a:tabLst>
                <a:tab pos="228600" algn="l"/>
              </a:tabLst>
            </a:pPr>
            <a:r>
              <a:rPr lang="en-US" dirty="0"/>
              <a:t>Who’s Involved in the Technical Review of Applications?</a:t>
            </a:r>
          </a:p>
        </p:txBody>
      </p:sp>
      <p:sp>
        <p:nvSpPr>
          <p:cNvPr id="10244" name="Slide Number Placeholder 5"/>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F4FA7786-8E1E-4943-A14A-5375749F5FF0}" type="slidenum">
              <a:rPr lang="en-US" altLang="en-US" sz="1200">
                <a:solidFill>
                  <a:srgbClr val="898989"/>
                </a:solidFill>
                <a:latin typeface="+mn-lt"/>
              </a:rPr>
              <a:pPr algn="ctr">
                <a:spcBef>
                  <a:spcPct val="0"/>
                </a:spcBef>
                <a:buFontTx/>
                <a:buNone/>
              </a:pPr>
              <a:t>25</a:t>
            </a:fld>
            <a:endParaRPr lang="en-US" altLang="en-US" sz="1200" dirty="0">
              <a:solidFill>
                <a:srgbClr val="898989"/>
              </a:solidFill>
              <a:latin typeface="+mn-lt"/>
            </a:endParaRPr>
          </a:p>
        </p:txBody>
      </p:sp>
    </p:spTree>
    <p:extLst>
      <p:ext uri="{BB962C8B-B14F-4D97-AF65-F5344CB8AC3E}">
        <p14:creationId xmlns:p14="http://schemas.microsoft.com/office/powerpoint/2010/main" val="2943942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228600" y="1524000"/>
            <a:ext cx="8458200" cy="563562"/>
          </a:xfrm>
        </p:spPr>
        <p:txBody>
          <a:bodyPr/>
          <a:lstStyle/>
          <a:p>
            <a:pPr eaLnBrk="1" fontAlgn="auto" hangingPunct="1">
              <a:spcAft>
                <a:spcPts val="0"/>
              </a:spcAft>
              <a:defRPr/>
            </a:pPr>
            <a:r>
              <a:rPr lang="en-US" altLang="en-US" sz="4000" b="1" dirty="0">
                <a:solidFill>
                  <a:srgbClr val="038A00"/>
                </a:solidFill>
                <a:latin typeface="Tw Cen MT" panose="020B0602020104020603" pitchFamily="34" charset="0"/>
              </a:rPr>
              <a:t>Steps in the Technical Review</a:t>
            </a:r>
          </a:p>
        </p:txBody>
      </p:sp>
      <p:sp>
        <p:nvSpPr>
          <p:cNvPr id="8195" name="Content Placeholder 4"/>
          <p:cNvSpPr>
            <a:spLocks noGrp="1"/>
          </p:cNvSpPr>
          <p:nvPr>
            <p:ph idx="1"/>
          </p:nvPr>
        </p:nvSpPr>
        <p:spPr>
          <a:xfrm>
            <a:off x="304800" y="2514600"/>
            <a:ext cx="8610600" cy="3581400"/>
          </a:xfrm>
        </p:spPr>
        <p:txBody>
          <a:bodyPr>
            <a:noAutofit/>
          </a:bodyPr>
          <a:lstStyle/>
          <a:p>
            <a:pPr marL="228600" indent="-228600" eaLnBrk="1" hangingPunct="1">
              <a:spcBef>
                <a:spcPts val="1000"/>
              </a:spcBef>
              <a:spcAft>
                <a:spcPts val="600"/>
              </a:spcAft>
              <a:defRPr/>
            </a:pPr>
            <a:r>
              <a:rPr lang="en-US" altLang="en-US" sz="2300" b="1" dirty="0">
                <a:solidFill>
                  <a:schemeClr val="tx2"/>
                </a:solidFill>
                <a:latin typeface="Tw Cen MT" panose="020B0602020104020603" pitchFamily="34" charset="0"/>
              </a:rPr>
              <a:t>Carefully read </a:t>
            </a:r>
            <a:r>
              <a:rPr lang="en-US" altLang="en-US" sz="2300" dirty="0">
                <a:solidFill>
                  <a:schemeClr val="tx2"/>
                </a:solidFill>
                <a:latin typeface="Tw Cen MT" panose="020B0602020104020603" pitchFamily="34" charset="0"/>
              </a:rPr>
              <a:t>the </a:t>
            </a:r>
            <a:r>
              <a:rPr lang="en-US" altLang="en-US" sz="2300" b="1" i="1" u="sng" dirty="0">
                <a:solidFill>
                  <a:schemeClr val="tx2"/>
                </a:solidFill>
                <a:latin typeface="Tw Cen MT" panose="020B0602020104020603" pitchFamily="34" charset="0"/>
              </a:rPr>
              <a:t>Notice Inviting Applications </a:t>
            </a:r>
            <a:r>
              <a:rPr lang="en-US" altLang="en-US" sz="2300" dirty="0">
                <a:solidFill>
                  <a:schemeClr val="tx2"/>
                </a:solidFill>
                <a:latin typeface="Tw Cen MT" panose="020B0602020104020603" pitchFamily="34" charset="0"/>
              </a:rPr>
              <a:t>and the </a:t>
            </a:r>
            <a:r>
              <a:rPr lang="en-US" altLang="en-US" sz="2300" b="1" u="sng" dirty="0">
                <a:solidFill>
                  <a:schemeClr val="tx2"/>
                </a:solidFill>
                <a:latin typeface="Tw Cen MT" panose="020B0602020104020603" pitchFamily="34" charset="0"/>
              </a:rPr>
              <a:t>Selection Criteria</a:t>
            </a:r>
            <a:endParaRPr lang="en-US" altLang="en-US" sz="2300" dirty="0">
              <a:solidFill>
                <a:schemeClr val="tx2"/>
              </a:solidFill>
              <a:latin typeface="Tw Cen MT" panose="020B0602020104020603" pitchFamily="34" charset="0"/>
            </a:endParaRPr>
          </a:p>
          <a:p>
            <a:pPr marL="228600" indent="-228600" eaLnBrk="1" hangingPunct="1">
              <a:spcBef>
                <a:spcPts val="1000"/>
              </a:spcBef>
              <a:spcAft>
                <a:spcPts val="600"/>
              </a:spcAft>
              <a:defRPr/>
            </a:pPr>
            <a:r>
              <a:rPr lang="en-US" altLang="en-US" sz="2300" dirty="0">
                <a:solidFill>
                  <a:schemeClr val="tx2"/>
                </a:solidFill>
                <a:latin typeface="Tw Cen MT" panose="020B0602020104020603" pitchFamily="34" charset="0"/>
              </a:rPr>
              <a:t>Go to G5 (</a:t>
            </a:r>
            <a:r>
              <a:rPr lang="en-US" altLang="en-US" sz="2300" dirty="0">
                <a:solidFill>
                  <a:schemeClr val="tx2"/>
                </a:solidFill>
                <a:latin typeface="Tw Cen MT" panose="020B0602020104020603" pitchFamily="34" charset="0"/>
                <a:hlinkClick r:id="rId3"/>
              </a:rPr>
              <a:t>www.g5.gov</a:t>
            </a:r>
            <a:r>
              <a:rPr lang="en-US" altLang="en-US" sz="2300" dirty="0">
                <a:solidFill>
                  <a:schemeClr val="tx2"/>
                </a:solidFill>
                <a:latin typeface="Tw Cen MT" panose="020B0602020104020603" pitchFamily="34" charset="0"/>
              </a:rPr>
              <a:t>) and create/update your profile, check accessibility, and </a:t>
            </a:r>
            <a:r>
              <a:rPr lang="en-US" altLang="en-US" sz="2300" b="1" dirty="0">
                <a:solidFill>
                  <a:schemeClr val="tx2"/>
                </a:solidFill>
                <a:latin typeface="Tw Cen MT" panose="020B0602020104020603" pitchFamily="34" charset="0"/>
              </a:rPr>
              <a:t>SAVE</a:t>
            </a:r>
            <a:r>
              <a:rPr lang="en-US" altLang="en-US" sz="2300" dirty="0">
                <a:solidFill>
                  <a:schemeClr val="tx2"/>
                </a:solidFill>
                <a:latin typeface="Tw Cen MT" panose="020B0602020104020603" pitchFamily="34" charset="0"/>
              </a:rPr>
              <a:t> your username and password</a:t>
            </a:r>
          </a:p>
          <a:p>
            <a:pPr marL="228600" indent="-228600" eaLnBrk="1" hangingPunct="1">
              <a:spcBef>
                <a:spcPts val="1000"/>
              </a:spcBef>
              <a:spcAft>
                <a:spcPts val="600"/>
              </a:spcAft>
              <a:defRPr/>
            </a:pPr>
            <a:r>
              <a:rPr lang="en-US" altLang="en-US" sz="2300" dirty="0">
                <a:solidFill>
                  <a:schemeClr val="tx2"/>
                </a:solidFill>
                <a:latin typeface="Tw Cen MT" panose="020B0602020104020603" pitchFamily="34" charset="0"/>
              </a:rPr>
              <a:t>Your G5 account will use a Two-Factor Authentication log-in process</a:t>
            </a:r>
          </a:p>
          <a:p>
            <a:pPr marL="228600" indent="-228600" eaLnBrk="1" hangingPunct="1">
              <a:spcBef>
                <a:spcPts val="1000"/>
              </a:spcBef>
              <a:spcAft>
                <a:spcPts val="600"/>
              </a:spcAft>
              <a:defRPr/>
            </a:pPr>
            <a:r>
              <a:rPr lang="en-US" altLang="en-US" sz="2300" dirty="0">
                <a:solidFill>
                  <a:schemeClr val="tx2"/>
                </a:solidFill>
                <a:latin typeface="Tw Cen MT" panose="020B0602020104020603" pitchFamily="34" charset="0"/>
              </a:rPr>
              <a:t>For specific instructions on how to use the Two Factor Authentication log-in process, refer to the following link: </a:t>
            </a:r>
            <a:r>
              <a:rPr lang="en-US" altLang="en-US" sz="2000" dirty="0">
                <a:solidFill>
                  <a:schemeClr val="tx2"/>
                </a:solidFill>
                <a:latin typeface="Tw Cen MT" panose="020B0602020104020603" pitchFamily="34" charset="0"/>
                <a:hlinkClick r:id="rId4"/>
              </a:rPr>
              <a:t>https://www.g5.gov/G5HELP/G5_Two_Factor_Authentication_Guidance.pdf</a:t>
            </a:r>
            <a:r>
              <a:rPr lang="en-US" altLang="en-US" sz="2000" dirty="0">
                <a:solidFill>
                  <a:schemeClr val="tx2"/>
                </a:solidFill>
                <a:latin typeface="Tw Cen MT" panose="020B0602020104020603" pitchFamily="34" charset="0"/>
              </a:rPr>
              <a:t> </a:t>
            </a:r>
          </a:p>
          <a:p>
            <a:pPr marL="0" indent="0" eaLnBrk="1" hangingPunct="1">
              <a:spcBef>
                <a:spcPts val="1000"/>
              </a:spcBef>
              <a:spcAft>
                <a:spcPts val="600"/>
              </a:spcAft>
              <a:defRPr/>
            </a:pPr>
            <a:endParaRPr lang="en-US" altLang="en-US" sz="2000" dirty="0">
              <a:solidFill>
                <a:schemeClr val="tx2"/>
              </a:solidFill>
              <a:latin typeface="Tw Cen MT" panose="020B0602020104020603" pitchFamily="34" charset="0"/>
            </a:endParaRPr>
          </a:p>
          <a:p>
            <a:pPr marL="0" indent="0" eaLnBrk="1" hangingPunct="1">
              <a:spcBef>
                <a:spcPts val="1000"/>
              </a:spcBef>
              <a:spcAft>
                <a:spcPts val="600"/>
              </a:spcAft>
              <a:buFont typeface="Arial" panose="020B0604020202020204" pitchFamily="34" charset="0"/>
              <a:buNone/>
              <a:defRPr/>
            </a:pPr>
            <a:r>
              <a:rPr lang="en-US" altLang="en-US" sz="2000" dirty="0">
                <a:solidFill>
                  <a:schemeClr val="tx2"/>
                </a:solidFill>
                <a:latin typeface="Tw Cen MT" panose="020B0602020104020603" pitchFamily="34" charset="0"/>
              </a:rPr>
              <a:t> </a:t>
            </a:r>
          </a:p>
        </p:txBody>
      </p:sp>
      <p:sp>
        <p:nvSpPr>
          <p:cNvPr id="2" name="Text Placeholder 1"/>
          <p:cNvSpPr>
            <a:spLocks noGrp="1"/>
          </p:cNvSpPr>
          <p:nvPr>
            <p:ph type="body" sz="quarter" idx="10"/>
          </p:nvPr>
        </p:nvSpPr>
        <p:spPr/>
        <p:txBody>
          <a:bodyPr/>
          <a:lstStyle/>
          <a:p>
            <a:pPr marL="228600" indent="-228600"/>
            <a:r>
              <a:rPr lang="en-US" dirty="0"/>
              <a:t>What Do I Do to Prepare for the Review?</a:t>
            </a:r>
          </a:p>
        </p:txBody>
      </p:sp>
      <p:sp>
        <p:nvSpPr>
          <p:cNvPr id="11268" name="Slide Number Placeholder 1"/>
          <p:cNvSpPr>
            <a:spLocks noGrp="1"/>
          </p:cNvSpPr>
          <p:nvPr>
            <p:ph type="sldNum" sz="quarter" idx="11"/>
          </p:nvPr>
        </p:nvSpPr>
        <p:spPr bwMode="auto">
          <a:xfrm>
            <a:off x="47244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fld id="{40B189F6-9B99-444F-A255-1A983E3CDFF1}" type="slidenum">
              <a:rPr lang="en-US" altLang="en-US" sz="1200">
                <a:solidFill>
                  <a:srgbClr val="898989"/>
                </a:solidFill>
                <a:latin typeface="+mj-lt"/>
              </a:rPr>
              <a:pPr algn="ctr" eaLnBrk="1" hangingPunct="1">
                <a:spcBef>
                  <a:spcPct val="0"/>
                </a:spcBef>
                <a:buFontTx/>
                <a:buNone/>
              </a:pPr>
              <a:t>26</a:t>
            </a:fld>
            <a:endParaRPr lang="en-US" altLang="en-US" sz="1200" dirty="0">
              <a:solidFill>
                <a:srgbClr val="898989"/>
              </a:solidFill>
              <a:latin typeface="+mj-lt"/>
            </a:endParaRPr>
          </a:p>
        </p:txBody>
      </p:sp>
    </p:spTree>
    <p:extLst>
      <p:ext uri="{BB962C8B-B14F-4D97-AF65-F5344CB8AC3E}">
        <p14:creationId xmlns:p14="http://schemas.microsoft.com/office/powerpoint/2010/main" val="1043724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pPr eaLnBrk="1" fontAlgn="auto" hangingPunct="1">
              <a:spcAft>
                <a:spcPts val="0"/>
              </a:spcAft>
              <a:defRPr/>
            </a:pPr>
            <a:r>
              <a:rPr lang="en-US" altLang="en-US" sz="4400" b="1" dirty="0">
                <a:solidFill>
                  <a:srgbClr val="038A00"/>
                </a:solidFill>
                <a:latin typeface="Tw Cen MT" panose="020B0602020104020603" pitchFamily="34" charset="0"/>
              </a:rPr>
              <a:t>Steps in the Technical Review</a:t>
            </a:r>
          </a:p>
        </p:txBody>
      </p:sp>
      <p:sp>
        <p:nvSpPr>
          <p:cNvPr id="8195" name="Content Placeholder 4"/>
          <p:cNvSpPr>
            <a:spLocks noGrp="1"/>
          </p:cNvSpPr>
          <p:nvPr>
            <p:ph idx="1"/>
          </p:nvPr>
        </p:nvSpPr>
        <p:spPr>
          <a:xfrm>
            <a:off x="228600" y="2819400"/>
            <a:ext cx="8229600" cy="3352800"/>
          </a:xfrm>
        </p:spPr>
        <p:txBody>
          <a:bodyPr/>
          <a:lstStyle/>
          <a:p>
            <a:pPr eaLnBrk="1" hangingPunct="1">
              <a:spcBef>
                <a:spcPts val="1000"/>
              </a:spcBef>
              <a:spcAft>
                <a:spcPts val="600"/>
              </a:spcAft>
              <a:defRPr/>
            </a:pPr>
            <a:r>
              <a:rPr lang="en-US" altLang="en-US" sz="2800" b="1" dirty="0">
                <a:solidFill>
                  <a:schemeClr val="tx2"/>
                </a:solidFill>
                <a:latin typeface="Tw Cen MT" panose="020B0602020104020603" pitchFamily="34" charset="0"/>
              </a:rPr>
              <a:t>Access applications</a:t>
            </a:r>
            <a:r>
              <a:rPr lang="en-US" altLang="en-US" sz="2800" dirty="0">
                <a:solidFill>
                  <a:schemeClr val="tx2"/>
                </a:solidFill>
                <a:latin typeface="Tw Cen MT" panose="020B0602020104020603" pitchFamily="34" charset="0"/>
              </a:rPr>
              <a:t> in G5 after the Orientation </a:t>
            </a:r>
            <a:endParaRPr lang="en-US" altLang="en-US" sz="2800" u="sng" dirty="0">
              <a:solidFill>
                <a:schemeClr val="tx2"/>
              </a:solidFill>
              <a:latin typeface="Tw Cen MT" panose="020B0602020104020603" pitchFamily="34" charset="0"/>
            </a:endParaRPr>
          </a:p>
          <a:p>
            <a:pPr eaLnBrk="1" hangingPunct="1">
              <a:spcBef>
                <a:spcPts val="1000"/>
              </a:spcBef>
              <a:spcAft>
                <a:spcPts val="600"/>
              </a:spcAft>
              <a:defRPr/>
            </a:pPr>
            <a:r>
              <a:rPr lang="en-US" altLang="en-US" sz="2800" u="sng" dirty="0">
                <a:solidFill>
                  <a:schemeClr val="tx2"/>
                </a:solidFill>
                <a:latin typeface="Tw Cen MT" panose="020B0602020104020603" pitchFamily="34" charset="0"/>
              </a:rPr>
              <a:t>As soon as you are able</a:t>
            </a:r>
            <a:r>
              <a:rPr lang="en-US" altLang="en-US" sz="2800" dirty="0">
                <a:solidFill>
                  <a:schemeClr val="tx2"/>
                </a:solidFill>
                <a:latin typeface="Tw Cen MT" panose="020B0602020104020603" pitchFamily="34" charset="0"/>
              </a:rPr>
              <a:t> to access the applications, </a:t>
            </a:r>
          </a:p>
          <a:p>
            <a:pPr lvl="1">
              <a:spcBef>
                <a:spcPts val="1000"/>
              </a:spcBef>
              <a:spcAft>
                <a:spcPts val="600"/>
              </a:spcAft>
              <a:defRPr/>
            </a:pPr>
            <a:r>
              <a:rPr lang="en-US" altLang="en-US" sz="2400" dirty="0">
                <a:solidFill>
                  <a:schemeClr val="tx2"/>
                </a:solidFill>
                <a:latin typeface="Tw Cen MT" panose="020B0602020104020603" pitchFamily="34" charset="0"/>
              </a:rPr>
              <a:t>scan each application to </a:t>
            </a:r>
            <a:r>
              <a:rPr lang="en-US" altLang="en-US" sz="2400" b="1" u="sng" dirty="0">
                <a:solidFill>
                  <a:schemeClr val="tx2"/>
                </a:solidFill>
                <a:latin typeface="Tw Cen MT" panose="020B0602020104020603" pitchFamily="34" charset="0"/>
              </a:rPr>
              <a:t>check for Conflicts of Interest</a:t>
            </a:r>
            <a:r>
              <a:rPr lang="en-US" altLang="en-US" sz="2400" dirty="0">
                <a:solidFill>
                  <a:schemeClr val="tx2"/>
                </a:solidFill>
                <a:latin typeface="Tw Cen MT" panose="020B0602020104020603" pitchFamily="34" charset="0"/>
              </a:rPr>
              <a:t>; </a:t>
            </a:r>
          </a:p>
          <a:p>
            <a:pPr lvl="1">
              <a:spcBef>
                <a:spcPts val="1000"/>
              </a:spcBef>
              <a:spcAft>
                <a:spcPts val="600"/>
              </a:spcAft>
              <a:defRPr/>
            </a:pPr>
            <a:r>
              <a:rPr lang="en-US" altLang="en-US" sz="2400" dirty="0">
                <a:solidFill>
                  <a:schemeClr val="tx2"/>
                </a:solidFill>
                <a:latin typeface="Tw Cen MT" panose="020B0602020104020603" pitchFamily="34" charset="0"/>
              </a:rPr>
              <a:t>If concerned, notify both the Competition Manager                 and the Panel Manager</a:t>
            </a:r>
          </a:p>
          <a:p>
            <a:pPr marL="0" indent="0" eaLnBrk="1" hangingPunct="1">
              <a:spcBef>
                <a:spcPts val="1000"/>
              </a:spcBef>
              <a:spcAft>
                <a:spcPts val="600"/>
              </a:spcAft>
              <a:buFont typeface="Arial" panose="020B0604020202020204" pitchFamily="34" charset="0"/>
              <a:buNone/>
              <a:defRPr/>
            </a:pPr>
            <a:r>
              <a:rPr lang="en-US" altLang="en-US" dirty="0">
                <a:solidFill>
                  <a:schemeClr val="tx2"/>
                </a:solidFill>
                <a:latin typeface="Tw Cen MT" panose="020B0602020104020603" pitchFamily="34" charset="0"/>
              </a:rPr>
              <a:t> </a:t>
            </a:r>
          </a:p>
        </p:txBody>
      </p:sp>
      <p:sp>
        <p:nvSpPr>
          <p:cNvPr id="2" name="Text Placeholder 1"/>
          <p:cNvSpPr>
            <a:spLocks noGrp="1"/>
          </p:cNvSpPr>
          <p:nvPr>
            <p:ph type="body" sz="quarter" idx="10"/>
          </p:nvPr>
        </p:nvSpPr>
        <p:spPr/>
        <p:txBody>
          <a:bodyPr/>
          <a:lstStyle/>
          <a:p>
            <a:pPr marL="342900" indent="-114300"/>
            <a:r>
              <a:rPr lang="en-US" dirty="0"/>
              <a:t>How Do I get started?</a:t>
            </a:r>
          </a:p>
        </p:txBody>
      </p:sp>
      <p:sp>
        <p:nvSpPr>
          <p:cNvPr id="11268" name="Slide Number Placeholder 1"/>
          <p:cNvSpPr>
            <a:spLocks noGrp="1"/>
          </p:cNvSpPr>
          <p:nvPr>
            <p:ph type="sldNum" sz="quarter" idx="11"/>
          </p:nvPr>
        </p:nvSpPr>
        <p:spPr bwMode="auto">
          <a:xfrm>
            <a:off x="47244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fld id="{40B189F6-9B99-444F-A255-1A983E3CDFF1}" type="slidenum">
              <a:rPr lang="en-US" altLang="en-US" sz="1200">
                <a:solidFill>
                  <a:srgbClr val="898989"/>
                </a:solidFill>
                <a:latin typeface="+mj-lt"/>
              </a:rPr>
              <a:pPr algn="ctr" eaLnBrk="1" hangingPunct="1">
                <a:spcBef>
                  <a:spcPct val="0"/>
                </a:spcBef>
                <a:buFontTx/>
                <a:buNone/>
              </a:pPr>
              <a:t>27</a:t>
            </a:fld>
            <a:endParaRPr lang="en-US" altLang="en-US" sz="1200" dirty="0">
              <a:solidFill>
                <a:srgbClr val="898989"/>
              </a:solidFill>
              <a:latin typeface="+mj-lt"/>
            </a:endParaRPr>
          </a:p>
        </p:txBody>
      </p:sp>
    </p:spTree>
    <p:extLst>
      <p:ext uri="{BB962C8B-B14F-4D97-AF65-F5344CB8AC3E}">
        <p14:creationId xmlns:p14="http://schemas.microsoft.com/office/powerpoint/2010/main" val="1571077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Autofit/>
          </a:bodyPr>
          <a:lstStyle/>
          <a:p>
            <a:pPr eaLnBrk="1" fontAlgn="auto" hangingPunct="1">
              <a:lnSpc>
                <a:spcPct val="100000"/>
              </a:lnSpc>
              <a:spcAft>
                <a:spcPts val="0"/>
              </a:spcAft>
              <a:defRPr/>
            </a:pPr>
            <a:r>
              <a:rPr lang="en-US" altLang="en-US" sz="4400" b="1" dirty="0">
                <a:solidFill>
                  <a:srgbClr val="038A00"/>
                </a:solidFill>
                <a:latin typeface="Tw Cen MT" panose="020B0602020104020603" pitchFamily="34" charset="0"/>
              </a:rPr>
              <a:t>Steps in the technical Review</a:t>
            </a:r>
            <a:endParaRPr lang="en-US" altLang="en-US" sz="4400" i="1" dirty="0">
              <a:solidFill>
                <a:srgbClr val="038A00"/>
              </a:solidFill>
              <a:latin typeface="Tw Cen MT" panose="020B0602020104020603" pitchFamily="34" charset="0"/>
            </a:endParaRPr>
          </a:p>
        </p:txBody>
      </p:sp>
      <p:sp>
        <p:nvSpPr>
          <p:cNvPr id="12291" name="Content Placeholder 2"/>
          <p:cNvSpPr>
            <a:spLocks noGrp="1"/>
          </p:cNvSpPr>
          <p:nvPr>
            <p:ph idx="1"/>
          </p:nvPr>
        </p:nvSpPr>
        <p:spPr>
          <a:xfrm>
            <a:off x="152400" y="2514600"/>
            <a:ext cx="8686800" cy="3657600"/>
          </a:xfrm>
        </p:spPr>
        <p:txBody>
          <a:bodyPr>
            <a:noAutofit/>
          </a:bodyPr>
          <a:lstStyle/>
          <a:p>
            <a:pPr eaLnBrk="1" hangingPunct="1">
              <a:spcBef>
                <a:spcPts val="0"/>
              </a:spcBef>
            </a:pPr>
            <a:r>
              <a:rPr lang="en-US" altLang="en-US" b="1" dirty="0">
                <a:solidFill>
                  <a:schemeClr val="tx2"/>
                </a:solidFill>
                <a:latin typeface="Tw Cen MT" panose="020B0602020104020603" pitchFamily="34" charset="0"/>
              </a:rPr>
              <a:t>Carefully read each application </a:t>
            </a:r>
          </a:p>
          <a:p>
            <a:pPr lvl="1">
              <a:spcBef>
                <a:spcPts val="0"/>
              </a:spcBef>
            </a:pPr>
            <a:r>
              <a:rPr lang="en-US" altLang="en-US" sz="2000" dirty="0">
                <a:solidFill>
                  <a:schemeClr val="tx2"/>
                </a:solidFill>
                <a:latin typeface="Tw Cen MT" panose="020B0602020104020603" pitchFamily="34" charset="0"/>
              </a:rPr>
              <a:t>Review the Narrative, Appendix A, Budget</a:t>
            </a:r>
          </a:p>
          <a:p>
            <a:pPr lvl="1">
              <a:spcBef>
                <a:spcPts val="0"/>
              </a:spcBef>
            </a:pPr>
            <a:r>
              <a:rPr lang="en-US" altLang="en-US" sz="2000" dirty="0">
                <a:solidFill>
                  <a:schemeClr val="tx2"/>
                </a:solidFill>
                <a:latin typeface="Tw Cen MT" panose="020B0602020104020603" pitchFamily="34" charset="0"/>
              </a:rPr>
              <a:t>Also consider syllabi (Appendix B) and other materials</a:t>
            </a:r>
          </a:p>
          <a:p>
            <a:pPr eaLnBrk="1" hangingPunct="1">
              <a:spcBef>
                <a:spcPts val="1000"/>
              </a:spcBef>
            </a:pPr>
            <a:r>
              <a:rPr lang="en-US" altLang="en-US" sz="2000" b="1" dirty="0" smtClean="0">
                <a:solidFill>
                  <a:schemeClr val="tx2"/>
                </a:solidFill>
                <a:latin typeface="Tw Cen MT" panose="020B0602020104020603" pitchFamily="34" charset="0"/>
              </a:rPr>
              <a:t>Complete in Word </a:t>
            </a:r>
            <a:r>
              <a:rPr lang="en-US" altLang="en-US" sz="2000" b="1" dirty="0">
                <a:solidFill>
                  <a:schemeClr val="tx2"/>
                </a:solidFill>
                <a:latin typeface="Tw Cen MT" panose="020B0602020104020603" pitchFamily="34" charset="0"/>
              </a:rPr>
              <a:t>the </a:t>
            </a:r>
            <a:r>
              <a:rPr lang="en-US" altLang="en-US" sz="2000" b="1" i="1" dirty="0">
                <a:solidFill>
                  <a:schemeClr val="tx2"/>
                </a:solidFill>
                <a:latin typeface="Tw Cen MT" panose="020B0602020104020603" pitchFamily="34" charset="0"/>
              </a:rPr>
              <a:t>Technical Review Form </a:t>
            </a:r>
            <a:r>
              <a:rPr lang="en-US" altLang="en-US" sz="2000" b="1" dirty="0">
                <a:solidFill>
                  <a:schemeClr val="tx2"/>
                </a:solidFill>
                <a:latin typeface="Tw Cen MT" panose="020B0602020104020603" pitchFamily="34" charset="0"/>
              </a:rPr>
              <a:t>(TRF) for each application</a:t>
            </a:r>
            <a:r>
              <a:rPr lang="en-US" altLang="en-US" sz="2000" dirty="0">
                <a:solidFill>
                  <a:schemeClr val="tx2"/>
                </a:solidFill>
                <a:latin typeface="Tw Cen MT" panose="020B0602020104020603" pitchFamily="34" charset="0"/>
              </a:rPr>
              <a:t>:  </a:t>
            </a:r>
          </a:p>
          <a:p>
            <a:pPr lvl="1" eaLnBrk="1" hangingPunct="1">
              <a:spcBef>
                <a:spcPts val="0"/>
              </a:spcBef>
            </a:pPr>
            <a:r>
              <a:rPr lang="en-US" altLang="en-US" sz="2000" dirty="0">
                <a:solidFill>
                  <a:schemeClr val="tx2"/>
                </a:solidFill>
                <a:latin typeface="Tw Cen MT" panose="020B0602020104020603" pitchFamily="34" charset="0"/>
              </a:rPr>
              <a:t>Decide on the appropriate </a:t>
            </a:r>
            <a:r>
              <a:rPr lang="en-US" altLang="en-US" sz="2000" b="1" u="sng" dirty="0">
                <a:solidFill>
                  <a:schemeClr val="tx2"/>
                </a:solidFill>
                <a:latin typeface="Tw Cen MT" panose="020B0602020104020603" pitchFamily="34" charset="0"/>
              </a:rPr>
              <a:t>score for each </a:t>
            </a:r>
            <a:r>
              <a:rPr lang="en-US" altLang="en-US" sz="2000" b="1" u="sng" dirty="0" smtClean="0">
                <a:solidFill>
                  <a:schemeClr val="tx2"/>
                </a:solidFill>
                <a:latin typeface="Tw Cen MT" panose="020B0602020104020603" pitchFamily="34" charset="0"/>
              </a:rPr>
              <a:t>criterion </a:t>
            </a:r>
            <a:r>
              <a:rPr lang="en-US" altLang="en-US" sz="2000" dirty="0">
                <a:solidFill>
                  <a:schemeClr val="tx2"/>
                </a:solidFill>
                <a:latin typeface="Tw Cen MT" panose="020B0602020104020603" pitchFamily="34" charset="0"/>
              </a:rPr>
              <a:t>and </a:t>
            </a:r>
            <a:r>
              <a:rPr lang="en-US" altLang="en-US" sz="2000" b="1" u="sng" dirty="0">
                <a:solidFill>
                  <a:schemeClr val="tx2"/>
                </a:solidFill>
                <a:latin typeface="Tw Cen MT" panose="020B0602020104020603" pitchFamily="34" charset="0"/>
              </a:rPr>
              <a:t>justify </a:t>
            </a:r>
            <a:r>
              <a:rPr lang="en-US" altLang="en-US" sz="2000" dirty="0">
                <a:solidFill>
                  <a:schemeClr val="tx2"/>
                </a:solidFill>
                <a:latin typeface="Tw Cen MT" panose="020B0602020104020603" pitchFamily="34" charset="0"/>
              </a:rPr>
              <a:t>that score</a:t>
            </a:r>
            <a:r>
              <a:rPr lang="en-US" altLang="en-US" sz="2000" b="1" u="sng" dirty="0">
                <a:solidFill>
                  <a:schemeClr val="tx2"/>
                </a:solidFill>
                <a:latin typeface="Tw Cen MT" panose="020B0602020104020603" pitchFamily="34" charset="0"/>
              </a:rPr>
              <a:t> </a:t>
            </a:r>
            <a:r>
              <a:rPr lang="en-US" altLang="en-US" sz="2000" dirty="0">
                <a:solidFill>
                  <a:schemeClr val="tx2"/>
                </a:solidFill>
                <a:latin typeface="Tw Cen MT" panose="020B0602020104020603" pitchFamily="34" charset="0"/>
              </a:rPr>
              <a:t>by clearly articulating comments on </a:t>
            </a:r>
            <a:r>
              <a:rPr lang="en-US" altLang="en-US" sz="2000" u="sng" dirty="0">
                <a:solidFill>
                  <a:schemeClr val="tx2"/>
                </a:solidFill>
                <a:latin typeface="Tw Cen MT" panose="020B0602020104020603" pitchFamily="34" charset="0"/>
              </a:rPr>
              <a:t>each sub-factor</a:t>
            </a:r>
            <a:r>
              <a:rPr lang="en-US" altLang="en-US" sz="2000" dirty="0">
                <a:solidFill>
                  <a:schemeClr val="tx2"/>
                </a:solidFill>
                <a:latin typeface="Tw Cen MT" panose="020B0602020104020603" pitchFamily="34" charset="0"/>
              </a:rPr>
              <a:t> of the criterion  </a:t>
            </a:r>
          </a:p>
          <a:p>
            <a:pPr lvl="1" eaLnBrk="1" hangingPunct="1">
              <a:spcBef>
                <a:spcPts val="0"/>
              </a:spcBef>
            </a:pPr>
            <a:r>
              <a:rPr lang="en-US" altLang="en-US" sz="2000" dirty="0">
                <a:solidFill>
                  <a:schemeClr val="tx2"/>
                </a:solidFill>
                <a:latin typeface="Tw Cen MT" panose="020B0602020104020603" pitchFamily="34" charset="0"/>
              </a:rPr>
              <a:t>Document the presence/absence of each of the Priority Requirements</a:t>
            </a:r>
          </a:p>
          <a:p>
            <a:pPr eaLnBrk="1" hangingPunct="1">
              <a:spcBef>
                <a:spcPts val="1000"/>
              </a:spcBef>
            </a:pPr>
            <a:r>
              <a:rPr lang="en-US" altLang="en-US" sz="2000" b="1" u="sng" dirty="0" smtClean="0">
                <a:solidFill>
                  <a:schemeClr val="tx2"/>
                </a:solidFill>
                <a:latin typeface="Tw Cen MT" panose="020B0602020104020603" pitchFamily="34" charset="0"/>
              </a:rPr>
              <a:t>From  the WORD </a:t>
            </a:r>
            <a:r>
              <a:rPr lang="en-US" altLang="en-US" sz="2000" b="1" u="sng" dirty="0">
                <a:solidFill>
                  <a:schemeClr val="tx2"/>
                </a:solidFill>
                <a:latin typeface="Tw Cen MT" panose="020B0602020104020603" pitchFamily="34" charset="0"/>
              </a:rPr>
              <a:t>version of TRF</a:t>
            </a:r>
            <a:r>
              <a:rPr lang="en-US" altLang="en-US" sz="2000" dirty="0">
                <a:solidFill>
                  <a:schemeClr val="tx2"/>
                </a:solidFill>
                <a:latin typeface="Tw Cen MT" panose="020B0602020104020603" pitchFamily="34" charset="0"/>
              </a:rPr>
              <a:t>  </a:t>
            </a:r>
            <a:r>
              <a:rPr lang="en-US" altLang="en-US" sz="2000" dirty="0" smtClean="0">
                <a:solidFill>
                  <a:schemeClr val="tx2"/>
                </a:solidFill>
                <a:latin typeface="Tw Cen MT" panose="020B0602020104020603" pitchFamily="34" charset="0"/>
              </a:rPr>
              <a:t>copy/paste </a:t>
            </a:r>
            <a:r>
              <a:rPr lang="en-US" altLang="en-US" sz="2000" dirty="0">
                <a:solidFill>
                  <a:schemeClr val="tx2"/>
                </a:solidFill>
                <a:latin typeface="Tw Cen MT" panose="020B0602020104020603" pitchFamily="34" charset="0"/>
              </a:rPr>
              <a:t>the contents into </a:t>
            </a:r>
            <a:r>
              <a:rPr lang="en-US" altLang="en-US" sz="2000" dirty="0" smtClean="0">
                <a:solidFill>
                  <a:schemeClr val="tx2"/>
                </a:solidFill>
                <a:latin typeface="Tw Cen MT" panose="020B0602020104020603" pitchFamily="34" charset="0"/>
              </a:rPr>
              <a:t>e-Reader</a:t>
            </a:r>
            <a:endParaRPr lang="en-US" altLang="en-US" sz="2000" dirty="0">
              <a:solidFill>
                <a:schemeClr val="tx2"/>
              </a:solidFill>
              <a:latin typeface="Tw Cen MT" panose="020B0602020104020603" pitchFamily="34" charset="0"/>
            </a:endParaRPr>
          </a:p>
          <a:p>
            <a:pPr eaLnBrk="1" hangingPunct="1">
              <a:spcBef>
                <a:spcPts val="1000"/>
              </a:spcBef>
            </a:pPr>
            <a:r>
              <a:rPr lang="en-US" altLang="en-US" sz="2000" b="1" dirty="0">
                <a:solidFill>
                  <a:schemeClr val="tx2"/>
                </a:solidFill>
                <a:latin typeface="Tw Cen MT" panose="020B0602020104020603" pitchFamily="34" charset="0"/>
              </a:rPr>
              <a:t>Complete a TRF in G5 </a:t>
            </a:r>
            <a:r>
              <a:rPr lang="en-US" altLang="en-US" sz="2000" dirty="0">
                <a:solidFill>
                  <a:schemeClr val="tx2"/>
                </a:solidFill>
                <a:latin typeface="Tw Cen MT" panose="020B0602020104020603" pitchFamily="34" charset="0"/>
              </a:rPr>
              <a:t>for </a:t>
            </a:r>
            <a:r>
              <a:rPr lang="en-US" altLang="en-US" sz="2000" b="1" dirty="0">
                <a:solidFill>
                  <a:schemeClr val="tx2"/>
                </a:solidFill>
                <a:latin typeface="Tw Cen MT" panose="020B0602020104020603" pitchFamily="34" charset="0"/>
              </a:rPr>
              <a:t>each application </a:t>
            </a:r>
            <a:r>
              <a:rPr lang="en-US" altLang="en-US" sz="2000" b="1" u="sng" dirty="0">
                <a:solidFill>
                  <a:schemeClr val="tx2"/>
                </a:solidFill>
                <a:latin typeface="Tw Cen MT" panose="020B0602020104020603" pitchFamily="34" charset="0"/>
              </a:rPr>
              <a:t>before</a:t>
            </a:r>
            <a:r>
              <a:rPr lang="en-US" altLang="en-US" sz="2000" b="1" dirty="0">
                <a:solidFill>
                  <a:schemeClr val="tx2"/>
                </a:solidFill>
                <a:latin typeface="Tw Cen MT" panose="020B0602020104020603" pitchFamily="34" charset="0"/>
              </a:rPr>
              <a:t> the panel convenes </a:t>
            </a:r>
            <a:r>
              <a:rPr lang="en-US" altLang="en-US" sz="2000" dirty="0">
                <a:solidFill>
                  <a:schemeClr val="tx2"/>
                </a:solidFill>
                <a:latin typeface="Tw Cen MT" panose="020B0602020104020603" pitchFamily="34" charset="0"/>
              </a:rPr>
              <a:t>for discussion; </a:t>
            </a:r>
            <a:r>
              <a:rPr lang="en-US" altLang="en-US" sz="2000" b="1" dirty="0">
                <a:solidFill>
                  <a:schemeClr val="tx2"/>
                </a:solidFill>
                <a:latin typeface="Tw Cen MT" panose="020B0602020104020603" pitchFamily="34" charset="0"/>
              </a:rPr>
              <a:t>“Save</a:t>
            </a:r>
            <a:r>
              <a:rPr lang="en-US" altLang="en-US" sz="2000" b="1" dirty="0" smtClean="0">
                <a:solidFill>
                  <a:schemeClr val="tx2"/>
                </a:solidFill>
                <a:latin typeface="Tw Cen MT" panose="020B0602020104020603" pitchFamily="34" charset="0"/>
              </a:rPr>
              <a:t>” But Do NOT SUBMIT scores at this time.</a:t>
            </a:r>
            <a:endParaRPr lang="en-US" altLang="en-US" sz="2000" b="1" dirty="0">
              <a:solidFill>
                <a:schemeClr val="tx2"/>
              </a:solidFill>
              <a:latin typeface="Tw Cen MT" panose="020B0602020104020603" pitchFamily="34" charset="0"/>
            </a:endParaRPr>
          </a:p>
        </p:txBody>
      </p:sp>
      <p:sp>
        <p:nvSpPr>
          <p:cNvPr id="2" name="Text Placeholder 1"/>
          <p:cNvSpPr>
            <a:spLocks noGrp="1"/>
          </p:cNvSpPr>
          <p:nvPr>
            <p:ph type="body" sz="quarter" idx="10"/>
          </p:nvPr>
        </p:nvSpPr>
        <p:spPr/>
        <p:txBody>
          <a:bodyPr/>
          <a:lstStyle/>
          <a:p>
            <a:pPr marL="365125" indent="-193675"/>
            <a:r>
              <a:rPr lang="en-US" dirty="0"/>
              <a:t>And what should I do next? </a:t>
            </a:r>
          </a:p>
        </p:txBody>
      </p:sp>
      <p:sp>
        <p:nvSpPr>
          <p:cNvPr id="12292" name="Slide Number Placeholder 1"/>
          <p:cNvSpPr>
            <a:spLocks noGrp="1"/>
          </p:cNvSpPr>
          <p:nvPr>
            <p:ph type="sldNum" sz="quarter" idx="11"/>
          </p:nvPr>
        </p:nvSpPr>
        <p:spPr bwMode="auto">
          <a:xfrm>
            <a:off x="47244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fld id="{D62A32DB-DE57-4332-8915-774A6C826F84}" type="slidenum">
              <a:rPr lang="en-US" altLang="en-US" sz="1200">
                <a:solidFill>
                  <a:srgbClr val="898989"/>
                </a:solidFill>
                <a:latin typeface="+mn-lt"/>
              </a:rPr>
              <a:pPr algn="ctr" eaLnBrk="1" hangingPunct="1">
                <a:spcBef>
                  <a:spcPct val="0"/>
                </a:spcBef>
                <a:buFontTx/>
                <a:buNone/>
              </a:pPr>
              <a:t>28</a:t>
            </a:fld>
            <a:endParaRPr lang="en-US" altLang="en-US" sz="1200" dirty="0">
              <a:solidFill>
                <a:srgbClr val="898989"/>
              </a:solidFill>
              <a:latin typeface="+mn-lt"/>
            </a:endParaRPr>
          </a:p>
        </p:txBody>
      </p:sp>
    </p:spTree>
    <p:extLst>
      <p:ext uri="{BB962C8B-B14F-4D97-AF65-F5344CB8AC3E}">
        <p14:creationId xmlns:p14="http://schemas.microsoft.com/office/powerpoint/2010/main" val="1971232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algn="l" eaLnBrk="1" fontAlgn="auto" hangingPunct="1">
              <a:lnSpc>
                <a:spcPct val="100000"/>
              </a:lnSpc>
              <a:spcAft>
                <a:spcPts val="0"/>
              </a:spcAft>
              <a:defRPr/>
            </a:pPr>
            <a:r>
              <a:rPr lang="en-US" altLang="en-US" sz="4400" b="1" dirty="0">
                <a:solidFill>
                  <a:srgbClr val="038A00"/>
                </a:solidFill>
                <a:latin typeface="Tw Cen MT" panose="020B0602020104020603" pitchFamily="34" charset="0"/>
              </a:rPr>
              <a:t>Logistics</a:t>
            </a:r>
          </a:p>
        </p:txBody>
      </p:sp>
      <p:sp>
        <p:nvSpPr>
          <p:cNvPr id="36868" name="Rectangle 3"/>
          <p:cNvSpPr>
            <a:spLocks noGrp="1" noChangeArrowheads="1"/>
          </p:cNvSpPr>
          <p:nvPr>
            <p:ph idx="1"/>
          </p:nvPr>
        </p:nvSpPr>
        <p:spPr>
          <a:xfrm>
            <a:off x="457200" y="2514600"/>
            <a:ext cx="8458200" cy="4191000"/>
          </a:xfrm>
        </p:spPr>
        <p:txBody>
          <a:bodyPr rtlCol="0">
            <a:normAutofit fontScale="40000" lnSpcReduction="20000"/>
          </a:bodyPr>
          <a:lstStyle/>
          <a:p>
            <a:pPr lvl="1" eaLnBrk="1" fontAlgn="auto" hangingPunct="1">
              <a:lnSpc>
                <a:spcPct val="120000"/>
              </a:lnSpc>
              <a:spcBef>
                <a:spcPts val="0"/>
              </a:spcBef>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Application for New Grants under IDEA (84.326Y)</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Instructions for Standing Panel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E-Reader Instructions for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Competition 84.326Y PowerPoint Presentation</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Conflict of Interest Questionnaire</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Agreement for Grant Application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OSERS Peer Reviewer Data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Panel Assignment Sheet</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Technical Review Form / Panel Summary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OSERS Review Process Evaluation Survey</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Honorarium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W-9 Form</a:t>
            </a:r>
          </a:p>
          <a:p>
            <a:pPr marL="457200" lvl="1" indent="0" eaLnBrk="1" fontAlgn="auto" hangingPunct="1">
              <a:spcAft>
                <a:spcPts val="0"/>
              </a:spcAft>
              <a:buFontTx/>
              <a:buNone/>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700" dirty="0">
              <a:solidFill>
                <a:schemeClr val="tx1"/>
              </a:solidFill>
              <a:latin typeface="Book Antiqua" panose="02040602050305030304" pitchFamily="18" charset="0"/>
              <a:ea typeface="ＭＳ Ｐゴシック" pitchFamily="-112" charset="-128"/>
            </a:endParaRPr>
          </a:p>
        </p:txBody>
      </p:sp>
      <p:sp>
        <p:nvSpPr>
          <p:cNvPr id="2" name="Text Placeholder 1"/>
          <p:cNvSpPr>
            <a:spLocks noGrp="1"/>
          </p:cNvSpPr>
          <p:nvPr>
            <p:ph type="body" sz="quarter" idx="10"/>
          </p:nvPr>
        </p:nvSpPr>
        <p:spPr/>
        <p:txBody>
          <a:bodyPr/>
          <a:lstStyle/>
          <a:p>
            <a:r>
              <a:rPr lang="en-US" b="1" dirty="0">
                <a:solidFill>
                  <a:schemeClr val="tx2"/>
                </a:solidFill>
                <a:latin typeface="Tw Cen MT" panose="020B0602020104020603" pitchFamily="34" charset="0"/>
                <a:ea typeface="ＭＳ Ｐゴシック" pitchFamily="-112" charset="-128"/>
              </a:rPr>
              <a:t>Contents of Reviewer Packet</a:t>
            </a:r>
          </a:p>
          <a:p>
            <a:endParaRPr lang="en-US" dirty="0"/>
          </a:p>
        </p:txBody>
      </p:sp>
      <p:sp>
        <p:nvSpPr>
          <p:cNvPr id="4100" name="Slide Number Placeholder 5"/>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E9AF1EDF-47A8-4FE8-83D9-723DE7CD304E}" type="slidenum">
              <a:rPr lang="en-US" altLang="en-US" sz="1200">
                <a:solidFill>
                  <a:srgbClr val="898989"/>
                </a:solidFill>
                <a:latin typeface="Calibri" panose="020F0502020204030204" pitchFamily="34" charset="0"/>
              </a:rPr>
              <a:pPr algn="ctr">
                <a:spcBef>
                  <a:spcPct val="0"/>
                </a:spcBef>
                <a:buFontTx/>
                <a:buNone/>
              </a:pPr>
              <a:t>2</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069021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dirty="0">
                <a:solidFill>
                  <a:srgbClr val="038A00"/>
                </a:solidFill>
                <a:latin typeface="Tw Cen MT" panose="020B0602020104020603" pitchFamily="34" charset="0"/>
              </a:rPr>
              <a:t>Steps in the Technical Review</a:t>
            </a:r>
            <a:endParaRPr lang="en-US" sz="4400" dirty="0"/>
          </a:p>
        </p:txBody>
      </p:sp>
      <p:sp>
        <p:nvSpPr>
          <p:cNvPr id="10242" name="Content Placeholder 2"/>
          <p:cNvSpPr>
            <a:spLocks noGrp="1"/>
          </p:cNvSpPr>
          <p:nvPr>
            <p:ph idx="1"/>
          </p:nvPr>
        </p:nvSpPr>
        <p:spPr>
          <a:xfrm>
            <a:off x="152400" y="2514600"/>
            <a:ext cx="8839200" cy="3962400"/>
          </a:xfrm>
        </p:spPr>
        <p:txBody>
          <a:bodyPr>
            <a:normAutofit fontScale="85000" lnSpcReduction="20000"/>
          </a:bodyPr>
          <a:lstStyle/>
          <a:p>
            <a:pPr eaLnBrk="1" hangingPunct="1">
              <a:lnSpc>
                <a:spcPct val="110000"/>
              </a:lnSpc>
              <a:spcBef>
                <a:spcPct val="0"/>
              </a:spcBef>
              <a:spcAft>
                <a:spcPts val="300"/>
              </a:spcAft>
              <a:defRPr/>
            </a:pPr>
            <a:r>
              <a:rPr lang="en-US" altLang="en-US" sz="2300" b="1" dirty="0">
                <a:solidFill>
                  <a:schemeClr val="tx2"/>
                </a:solidFill>
                <a:latin typeface="Tw Cen MT" panose="020B0602020104020603" pitchFamily="34" charset="0"/>
              </a:rPr>
              <a:t>Complete all reviews (scored with comments) before the panel call </a:t>
            </a:r>
          </a:p>
          <a:p>
            <a:pPr lvl="1" eaLnBrk="1" hangingPunct="1">
              <a:lnSpc>
                <a:spcPct val="110000"/>
              </a:lnSpc>
              <a:spcBef>
                <a:spcPct val="0"/>
              </a:spcBef>
              <a:spcAft>
                <a:spcPts val="300"/>
              </a:spcAft>
              <a:defRPr/>
            </a:pPr>
            <a:r>
              <a:rPr lang="en-US" altLang="en-US" sz="1800" dirty="0">
                <a:solidFill>
                  <a:schemeClr val="tx2"/>
                </a:solidFill>
                <a:latin typeface="Tw Cen MT" panose="020B0602020104020603" pitchFamily="34" charset="0"/>
              </a:rPr>
              <a:t>TRF for each application is entered in G5</a:t>
            </a:r>
          </a:p>
          <a:p>
            <a:pPr lvl="1" eaLnBrk="1" hangingPunct="1">
              <a:lnSpc>
                <a:spcPct val="110000"/>
              </a:lnSpc>
              <a:spcBef>
                <a:spcPct val="0"/>
              </a:spcBef>
              <a:spcAft>
                <a:spcPts val="300"/>
              </a:spcAft>
              <a:defRPr/>
            </a:pPr>
            <a:r>
              <a:rPr lang="en-US" altLang="en-US" sz="1800" dirty="0">
                <a:solidFill>
                  <a:schemeClr val="tx2"/>
                </a:solidFill>
                <a:latin typeface="Tw Cen MT" panose="020B0602020104020603" pitchFamily="34" charset="0"/>
              </a:rPr>
              <a:t>Meet the deadline provided by the Panel Manager</a:t>
            </a:r>
          </a:p>
          <a:p>
            <a:pPr lvl="1" eaLnBrk="1" hangingPunct="1">
              <a:lnSpc>
                <a:spcPct val="110000"/>
              </a:lnSpc>
              <a:spcBef>
                <a:spcPct val="0"/>
              </a:spcBef>
              <a:spcAft>
                <a:spcPts val="300"/>
              </a:spcAft>
              <a:defRPr/>
            </a:pPr>
            <a:r>
              <a:rPr lang="en-US" altLang="en-US" sz="1800" dirty="0">
                <a:solidFill>
                  <a:schemeClr val="tx2"/>
                </a:solidFill>
                <a:latin typeface="Tw Cen MT" panose="020B0602020104020603" pitchFamily="34" charset="0"/>
              </a:rPr>
              <a:t>Notify your Panel Manager you have finished </a:t>
            </a:r>
          </a:p>
          <a:p>
            <a:pPr eaLnBrk="1" hangingPunct="1">
              <a:lnSpc>
                <a:spcPct val="110000"/>
              </a:lnSpc>
              <a:spcBef>
                <a:spcPts val="1000"/>
              </a:spcBef>
              <a:spcAft>
                <a:spcPts val="600"/>
              </a:spcAft>
              <a:defRPr/>
            </a:pPr>
            <a:r>
              <a:rPr lang="it-IT" altLang="en-US" sz="2300" dirty="0">
                <a:solidFill>
                  <a:schemeClr val="tx2"/>
                </a:solidFill>
                <a:latin typeface="Tw Cen MT" panose="020B0602020104020603" pitchFamily="34" charset="0"/>
              </a:rPr>
              <a:t>Actively participate in the panel discussion</a:t>
            </a:r>
            <a:r>
              <a:rPr lang="it-IT" altLang="en-US" dirty="0">
                <a:solidFill>
                  <a:schemeClr val="tx2"/>
                </a:solidFill>
                <a:latin typeface="Tw Cen MT" panose="020B0602020104020603" pitchFamily="34" charset="0"/>
              </a:rPr>
              <a:t>; be ready to share scores and comments justifying those scores </a:t>
            </a:r>
          </a:p>
          <a:p>
            <a:pPr eaLnBrk="1" hangingPunct="1">
              <a:lnSpc>
                <a:spcPct val="110000"/>
              </a:lnSpc>
              <a:spcBef>
                <a:spcPts val="1000"/>
              </a:spcBef>
              <a:spcAft>
                <a:spcPts val="600"/>
              </a:spcAft>
              <a:defRPr/>
            </a:pPr>
            <a:r>
              <a:rPr lang="it-IT" altLang="en-US" sz="2300" b="1" dirty="0">
                <a:solidFill>
                  <a:schemeClr val="tx2"/>
                </a:solidFill>
                <a:latin typeface="Tw Cen MT" panose="020B0602020104020603" pitchFamily="34" charset="0"/>
              </a:rPr>
              <a:t>Update scores and comments in G5</a:t>
            </a:r>
            <a:r>
              <a:rPr lang="it-IT" altLang="en-US" dirty="0">
                <a:solidFill>
                  <a:schemeClr val="tx2"/>
                </a:solidFill>
                <a:latin typeface="Tw Cen MT" panose="020B0602020104020603" pitchFamily="34" charset="0"/>
              </a:rPr>
              <a:t> based on the panel discussion and panel manager feedback</a:t>
            </a:r>
          </a:p>
          <a:p>
            <a:pPr>
              <a:lnSpc>
                <a:spcPct val="110000"/>
              </a:lnSpc>
              <a:spcBef>
                <a:spcPts val="1000"/>
              </a:spcBef>
              <a:spcAft>
                <a:spcPts val="600"/>
              </a:spcAft>
              <a:defRPr/>
            </a:pPr>
            <a:r>
              <a:rPr lang="en-US" altLang="en-US" b="1" dirty="0">
                <a:solidFill>
                  <a:schemeClr val="tx2"/>
                </a:solidFill>
                <a:latin typeface="Tw Cen MT" panose="020B0602020104020603" pitchFamily="34" charset="0"/>
                <a:cs typeface="Times New Roman" panose="02020603050405020304" pitchFamily="18" charset="0"/>
              </a:rPr>
              <a:t>“ </a:t>
            </a:r>
            <a:r>
              <a:rPr lang="it-IT" altLang="en-US" b="1" dirty="0">
                <a:solidFill>
                  <a:schemeClr val="tx2"/>
                </a:solidFill>
                <a:latin typeface="Tw Cen MT" panose="020B0602020104020603" pitchFamily="34" charset="0"/>
              </a:rPr>
              <a:t>Submit</a:t>
            </a:r>
            <a:r>
              <a:rPr lang="en-US" altLang="en-US" b="1" dirty="0">
                <a:solidFill>
                  <a:schemeClr val="tx2"/>
                </a:solidFill>
                <a:latin typeface="Tw Cen MT" panose="020B0602020104020603" pitchFamily="34" charset="0"/>
                <a:cs typeface="Times New Roman" panose="02020603050405020304" pitchFamily="18" charset="0"/>
              </a:rPr>
              <a:t>”</a:t>
            </a:r>
            <a:r>
              <a:rPr lang="it-IT" altLang="en-US" dirty="0">
                <a:solidFill>
                  <a:schemeClr val="tx2"/>
                </a:solidFill>
                <a:latin typeface="Tw Cen MT" panose="020B0602020104020603" pitchFamily="34" charset="0"/>
              </a:rPr>
              <a:t> </a:t>
            </a:r>
            <a:r>
              <a:rPr lang="it-IT" altLang="en-US" dirty="0" smtClean="0">
                <a:solidFill>
                  <a:schemeClr val="tx2"/>
                </a:solidFill>
                <a:latin typeface="Tw Cen MT" panose="020B0602020104020603" pitchFamily="34" charset="0"/>
              </a:rPr>
              <a:t>only after </a:t>
            </a:r>
            <a:r>
              <a:rPr lang="it-IT" altLang="en-US" dirty="0">
                <a:solidFill>
                  <a:schemeClr val="tx2"/>
                </a:solidFill>
                <a:latin typeface="Tw Cen MT" panose="020B0602020104020603" pitchFamily="34" charset="0"/>
              </a:rPr>
              <a:t>the panel manager </a:t>
            </a:r>
            <a:r>
              <a:rPr lang="it-IT" altLang="en-US" dirty="0" smtClean="0">
                <a:solidFill>
                  <a:schemeClr val="tx2"/>
                </a:solidFill>
                <a:latin typeface="Tw Cen MT" panose="020B0602020104020603" pitchFamily="34" charset="0"/>
              </a:rPr>
              <a:t>gives you the signal to do so </a:t>
            </a:r>
            <a:endParaRPr lang="it-IT" altLang="en-US" dirty="0">
              <a:solidFill>
                <a:schemeClr val="tx2"/>
              </a:solidFill>
              <a:latin typeface="Tw Cen MT" panose="020B0602020104020603" pitchFamily="34" charset="0"/>
            </a:endParaRPr>
          </a:p>
          <a:p>
            <a:pPr eaLnBrk="1" hangingPunct="1">
              <a:lnSpc>
                <a:spcPct val="110000"/>
              </a:lnSpc>
              <a:spcBef>
                <a:spcPts val="1000"/>
              </a:spcBef>
              <a:spcAft>
                <a:spcPts val="600"/>
              </a:spcAft>
              <a:defRPr/>
            </a:pPr>
            <a:r>
              <a:rPr lang="en-US" altLang="en-US" b="1" dirty="0">
                <a:solidFill>
                  <a:schemeClr val="tx2"/>
                </a:solidFill>
                <a:latin typeface="Tw Cen MT" panose="020B0602020104020603" pitchFamily="34" charset="0"/>
              </a:rPr>
              <a:t>Complete review forms and post-panel assignments </a:t>
            </a:r>
            <a:r>
              <a:rPr lang="en-US" altLang="en-US" dirty="0">
                <a:solidFill>
                  <a:schemeClr val="tx2"/>
                </a:solidFill>
                <a:latin typeface="Tw Cen MT" panose="020B0602020104020603" pitchFamily="34" charset="0"/>
              </a:rPr>
              <a:t>following instructions from the Panel Manager and the Logistics Contractor</a:t>
            </a:r>
          </a:p>
          <a:p>
            <a:pPr marL="0" indent="0" eaLnBrk="1" hangingPunct="1">
              <a:lnSpc>
                <a:spcPct val="110000"/>
              </a:lnSpc>
              <a:spcBef>
                <a:spcPct val="0"/>
              </a:spcBef>
              <a:spcAft>
                <a:spcPts val="600"/>
              </a:spcAft>
              <a:buFont typeface="Arial" panose="020B0604020202020204" pitchFamily="34" charset="0"/>
              <a:buNone/>
              <a:defRPr/>
            </a:pPr>
            <a:endParaRPr lang="en-US" altLang="en-US" dirty="0">
              <a:solidFill>
                <a:schemeClr val="tx2"/>
              </a:solidFill>
              <a:latin typeface="Tw Cen MT" panose="020B0602020104020603" pitchFamily="34" charset="0"/>
            </a:endParaRPr>
          </a:p>
          <a:p>
            <a:pPr eaLnBrk="1" hangingPunct="1">
              <a:lnSpc>
                <a:spcPct val="110000"/>
              </a:lnSpc>
              <a:spcBef>
                <a:spcPct val="0"/>
              </a:spcBef>
              <a:spcAft>
                <a:spcPts val="600"/>
              </a:spcAft>
              <a:defRPr/>
            </a:pPr>
            <a:endParaRPr lang="en-US" altLang="en-US" dirty="0">
              <a:solidFill>
                <a:schemeClr val="tx2"/>
              </a:solidFill>
              <a:latin typeface="Tw Cen MT" panose="020B0602020104020603" pitchFamily="34" charset="0"/>
            </a:endParaRPr>
          </a:p>
        </p:txBody>
      </p:sp>
      <p:sp>
        <p:nvSpPr>
          <p:cNvPr id="3" name="Text Placeholder 2"/>
          <p:cNvSpPr>
            <a:spLocks noGrp="1"/>
          </p:cNvSpPr>
          <p:nvPr>
            <p:ph type="body" sz="quarter" idx="10"/>
          </p:nvPr>
        </p:nvSpPr>
        <p:spPr/>
        <p:txBody>
          <a:bodyPr>
            <a:normAutofit fontScale="77500" lnSpcReduction="20000"/>
          </a:bodyPr>
          <a:lstStyle/>
          <a:p>
            <a:pPr>
              <a:spcBef>
                <a:spcPts val="600"/>
              </a:spcBef>
            </a:pPr>
            <a:r>
              <a:rPr lang="en-US" altLang="en-US" i="1" dirty="0">
                <a:latin typeface="Tw Cen MT" panose="020B0602020104020603" pitchFamily="34" charset="0"/>
              </a:rPr>
              <a:t> -  continued</a:t>
            </a:r>
            <a:br>
              <a:rPr lang="en-US" altLang="en-US" i="1" dirty="0">
                <a:latin typeface="Tw Cen MT" panose="020B0602020104020603" pitchFamily="34" charset="0"/>
              </a:rPr>
            </a:br>
            <a:endParaRPr lang="en-US" dirty="0"/>
          </a:p>
        </p:txBody>
      </p:sp>
      <p:sp>
        <p:nvSpPr>
          <p:cNvPr id="13315" name="Slide Number Placeholder 1"/>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eaLnBrk="1" hangingPunct="1">
              <a:spcBef>
                <a:spcPct val="0"/>
              </a:spcBef>
              <a:buFontTx/>
              <a:buNone/>
            </a:pPr>
            <a:fld id="{117C5A53-A0F3-484F-81D5-220C439637A1}" type="slidenum">
              <a:rPr lang="en-US" altLang="en-US" sz="1200">
                <a:solidFill>
                  <a:srgbClr val="898989"/>
                </a:solidFill>
                <a:latin typeface="+mn-lt"/>
              </a:rPr>
              <a:pPr algn="ctr" eaLnBrk="1" hangingPunct="1">
                <a:spcBef>
                  <a:spcPct val="0"/>
                </a:spcBef>
                <a:buFontTx/>
                <a:buNone/>
              </a:pPr>
              <a:t>29</a:t>
            </a:fld>
            <a:endParaRPr lang="en-US" altLang="en-US" sz="1200" dirty="0">
              <a:solidFill>
                <a:srgbClr val="898989"/>
              </a:solidFill>
              <a:latin typeface="+mn-lt"/>
            </a:endParaRPr>
          </a:p>
        </p:txBody>
      </p:sp>
      <p:sp>
        <p:nvSpPr>
          <p:cNvPr id="6" name="Title 1"/>
          <p:cNvSpPr txBox="1">
            <a:spLocks/>
          </p:cNvSpPr>
          <p:nvPr/>
        </p:nvSpPr>
        <p:spPr>
          <a:xfrm>
            <a:off x="152400" y="228600"/>
            <a:ext cx="8991600" cy="990600"/>
          </a:xfrm>
          <a:prstGeom prst="rect">
            <a:avLst/>
          </a:prstGeom>
        </p:spPr>
        <p:txBody>
          <a:bodyPr anchor="b"/>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pPr algn="ctr" fontAlgn="auto">
              <a:spcAft>
                <a:spcPts val="0"/>
              </a:spcAft>
              <a:defRPr/>
            </a:pPr>
            <a:endParaRPr lang="en-US" altLang="en-US" b="0" i="1" dirty="0">
              <a:solidFill>
                <a:srgbClr val="038A00"/>
              </a:solidFill>
              <a:latin typeface="Tw Cen MT" panose="020B0602020104020603" pitchFamily="34" charset="0"/>
            </a:endParaRPr>
          </a:p>
        </p:txBody>
      </p:sp>
    </p:spTree>
    <p:extLst>
      <p:ext uri="{BB962C8B-B14F-4D97-AF65-F5344CB8AC3E}">
        <p14:creationId xmlns:p14="http://schemas.microsoft.com/office/powerpoint/2010/main" val="25035524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1600200"/>
            <a:ext cx="8229600" cy="609600"/>
          </a:xfrm>
        </p:spPr>
        <p:txBody>
          <a:bodyPr/>
          <a:lstStyle/>
          <a:p>
            <a:pPr eaLnBrk="1" fontAlgn="auto" hangingPunct="1">
              <a:lnSpc>
                <a:spcPct val="100000"/>
              </a:lnSpc>
              <a:spcAft>
                <a:spcPts val="0"/>
              </a:spcAft>
              <a:defRPr/>
            </a:pPr>
            <a:r>
              <a:rPr lang="en-US" altLang="en-US" sz="4200" b="1" dirty="0">
                <a:solidFill>
                  <a:srgbClr val="038A00"/>
                </a:solidFill>
                <a:latin typeface="Tw Cen MT" panose="020B0602020104020603" pitchFamily="34" charset="0"/>
              </a:rPr>
              <a:t>84.326Y Panel calls </a:t>
            </a:r>
          </a:p>
        </p:txBody>
      </p:sp>
      <p:sp>
        <p:nvSpPr>
          <p:cNvPr id="6148" name="Rectangle 3"/>
          <p:cNvSpPr>
            <a:spLocks noGrp="1" noChangeArrowheads="1"/>
          </p:cNvSpPr>
          <p:nvPr>
            <p:ph idx="1"/>
          </p:nvPr>
        </p:nvSpPr>
        <p:spPr>
          <a:xfrm>
            <a:off x="457200" y="2895600"/>
            <a:ext cx="8229600" cy="3200400"/>
          </a:xfrm>
        </p:spPr>
        <p:txBody>
          <a:bodyPr rtlCol="0">
            <a:normAutofit/>
          </a:bodyPr>
          <a:lstStyle/>
          <a:p>
            <a:pPr marL="0" indent="0" eaLnBrk="1" fontAlgn="auto" hangingPunct="1">
              <a:spcBef>
                <a:spcPts val="0"/>
              </a:spcBef>
              <a:spcAft>
                <a:spcPts val="1200"/>
              </a:spcAft>
              <a:buFont typeface="Arial" panose="020B0604020202020204" pitchFamily="34" charset="0"/>
              <a:buNone/>
              <a:defRPr/>
            </a:pPr>
            <a:r>
              <a:rPr lang="en-US" altLang="en-US" sz="3200" b="1" u="sng" dirty="0" smtClean="0">
                <a:solidFill>
                  <a:srgbClr val="04A200"/>
                </a:solidFill>
                <a:latin typeface="Tw Cen MT" panose="020B0602020104020603" pitchFamily="34" charset="0"/>
              </a:rPr>
              <a:t>Dates</a:t>
            </a:r>
          </a:p>
          <a:p>
            <a:pPr marL="0" indent="0" eaLnBrk="1" fontAlgn="auto" hangingPunct="1">
              <a:spcBef>
                <a:spcPts val="0"/>
              </a:spcBef>
              <a:spcAft>
                <a:spcPts val="1200"/>
              </a:spcAft>
              <a:buFont typeface="Arial" panose="020B0604020202020204" pitchFamily="34" charset="0"/>
              <a:buNone/>
              <a:defRPr/>
            </a:pPr>
            <a:r>
              <a:rPr lang="en-US" altLang="en-US" sz="3200" dirty="0" smtClean="0">
                <a:solidFill>
                  <a:schemeClr val="tx2"/>
                </a:solidFill>
                <a:latin typeface="Tw Cen MT" panose="020B0602020104020603" pitchFamily="34" charset="0"/>
              </a:rPr>
              <a:t>July 10-11, 2017</a:t>
            </a:r>
            <a:endParaRPr lang="en-US" altLang="en-US" sz="3200" dirty="0">
              <a:solidFill>
                <a:schemeClr val="tx2"/>
              </a:solidFill>
              <a:latin typeface="Tw Cen MT" panose="020B0602020104020603" pitchFamily="34" charset="0"/>
            </a:endParaRPr>
          </a:p>
          <a:p>
            <a:pPr marL="0" indent="0" eaLnBrk="1" fontAlgn="auto" hangingPunct="1">
              <a:spcBef>
                <a:spcPts val="0"/>
              </a:spcBef>
              <a:spcAft>
                <a:spcPts val="1200"/>
              </a:spcAft>
              <a:buNone/>
              <a:defRPr/>
            </a:pPr>
            <a:r>
              <a:rPr lang="en-US" altLang="en-US" sz="3200" b="1" u="sng" dirty="0">
                <a:solidFill>
                  <a:srgbClr val="04A200"/>
                </a:solidFill>
                <a:latin typeface="Tw Cen MT" panose="020B0602020104020603" pitchFamily="34" charset="0"/>
              </a:rPr>
              <a:t>Start </a:t>
            </a:r>
            <a:r>
              <a:rPr lang="en-US" altLang="en-US" sz="3200" b="1" u="sng" dirty="0" smtClean="0">
                <a:solidFill>
                  <a:srgbClr val="04A200"/>
                </a:solidFill>
                <a:latin typeface="Tw Cen MT" panose="020B0602020104020603" pitchFamily="34" charset="0"/>
              </a:rPr>
              <a:t>Time</a:t>
            </a:r>
            <a:r>
              <a:rPr lang="en-US" altLang="en-US" sz="3200" dirty="0" smtClean="0">
                <a:solidFill>
                  <a:schemeClr val="tx2"/>
                </a:solidFill>
                <a:latin typeface="Tw Cen MT" panose="020B0602020104020603" pitchFamily="34" charset="0"/>
              </a:rPr>
              <a:t>  </a:t>
            </a:r>
            <a:r>
              <a:rPr lang="en-US" altLang="en-US" sz="3200" dirty="0">
                <a:solidFill>
                  <a:schemeClr val="tx2"/>
                </a:solidFill>
                <a:latin typeface="Tw Cen MT" panose="020B0602020104020603" pitchFamily="34" charset="0"/>
              </a:rPr>
              <a:t>-  </a:t>
            </a:r>
            <a:r>
              <a:rPr lang="en-US" altLang="en-US" sz="3200" dirty="0" smtClean="0">
                <a:solidFill>
                  <a:schemeClr val="tx2"/>
                </a:solidFill>
                <a:latin typeface="Tw Cen MT" panose="020B0602020104020603" pitchFamily="34" charset="0"/>
              </a:rPr>
              <a:t>To be determined by panel manager (confirmation via email)</a:t>
            </a:r>
          </a:p>
          <a:p>
            <a:pPr marL="0" indent="0">
              <a:spcBef>
                <a:spcPts val="0"/>
              </a:spcBef>
              <a:spcAft>
                <a:spcPts val="1200"/>
              </a:spcAft>
              <a:buNone/>
              <a:defRPr/>
            </a:pPr>
            <a:r>
              <a:rPr lang="en-US" altLang="en-US" sz="3200" b="1" u="sng" dirty="0" smtClean="0">
                <a:solidFill>
                  <a:srgbClr val="04A200"/>
                </a:solidFill>
                <a:latin typeface="Tw Cen MT" panose="020B0602020104020603" pitchFamily="34" charset="0"/>
              </a:rPr>
              <a:t>Finish </a:t>
            </a:r>
            <a:r>
              <a:rPr lang="en-US" altLang="en-US" sz="3200" b="1" u="sng" dirty="0">
                <a:solidFill>
                  <a:srgbClr val="04A200"/>
                </a:solidFill>
                <a:latin typeface="Tw Cen MT" panose="020B0602020104020603" pitchFamily="34" charset="0"/>
              </a:rPr>
              <a:t>Time </a:t>
            </a:r>
            <a:r>
              <a:rPr lang="en-US" altLang="en-US" sz="3200" dirty="0" smtClean="0">
                <a:solidFill>
                  <a:schemeClr val="tx2"/>
                </a:solidFill>
                <a:latin typeface="Tw Cen MT" panose="020B0602020104020603" pitchFamily="34" charset="0"/>
              </a:rPr>
              <a:t>We will finish by 5pm each day.  </a:t>
            </a:r>
            <a:endParaRPr lang="en-US" altLang="en-US" sz="3200" dirty="0">
              <a:solidFill>
                <a:schemeClr val="tx2"/>
              </a:solidFill>
              <a:latin typeface="Tw Cen MT" panose="020B0602020104020603" pitchFamily="34" charset="0"/>
            </a:endParaRPr>
          </a:p>
          <a:p>
            <a:pPr marL="0" indent="0" eaLnBrk="1" fontAlgn="auto" hangingPunct="1">
              <a:spcBef>
                <a:spcPts val="0"/>
              </a:spcBef>
              <a:spcAft>
                <a:spcPts val="600"/>
              </a:spcAft>
              <a:buFontTx/>
              <a:buNone/>
              <a:defRPr/>
            </a:pPr>
            <a:endParaRPr lang="en-US" altLang="en-US" sz="3200" dirty="0">
              <a:solidFill>
                <a:schemeClr val="tx1">
                  <a:lumMod val="50000"/>
                  <a:lumOff val="50000"/>
                </a:schemeClr>
              </a:solidFill>
              <a:latin typeface="Book Antiqua" panose="02040602050305030304" pitchFamily="18" charset="0"/>
            </a:endParaRPr>
          </a:p>
        </p:txBody>
      </p:sp>
      <p:sp>
        <p:nvSpPr>
          <p:cNvPr id="2" name="Text Placeholder 1"/>
          <p:cNvSpPr>
            <a:spLocks noGrp="1"/>
          </p:cNvSpPr>
          <p:nvPr>
            <p:ph type="body" sz="quarter" idx="10"/>
          </p:nvPr>
        </p:nvSpPr>
        <p:spPr>
          <a:xfrm>
            <a:off x="457200" y="2209800"/>
            <a:ext cx="8229600" cy="503237"/>
          </a:xfrm>
        </p:spPr>
        <p:txBody>
          <a:bodyPr/>
          <a:lstStyle/>
          <a:p>
            <a:r>
              <a:rPr lang="en-US" b="1" dirty="0">
                <a:solidFill>
                  <a:schemeClr val="tx2"/>
                </a:solidFill>
              </a:rPr>
              <a:t>By Teleconference </a:t>
            </a:r>
          </a:p>
        </p:txBody>
      </p:sp>
      <p:sp>
        <p:nvSpPr>
          <p:cNvPr id="7172" name="Slide Number Placeholder 5"/>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0AEBC56C-BCBC-488F-B65E-E645F41044E6}" type="slidenum">
              <a:rPr lang="en-US" altLang="en-US" sz="1200">
                <a:solidFill>
                  <a:srgbClr val="898989"/>
                </a:solidFill>
                <a:latin typeface="+mn-lt"/>
              </a:rPr>
              <a:pPr algn="ctr">
                <a:spcBef>
                  <a:spcPct val="0"/>
                </a:spcBef>
                <a:buFontTx/>
                <a:buNone/>
              </a:pPr>
              <a:t>30</a:t>
            </a:fld>
            <a:endParaRPr lang="en-US" altLang="en-US" sz="1200" dirty="0">
              <a:solidFill>
                <a:srgbClr val="898989"/>
              </a:solidFill>
              <a:latin typeface="+mn-lt"/>
            </a:endParaRPr>
          </a:p>
        </p:txBody>
      </p:sp>
    </p:spTree>
    <p:extLst>
      <p:ext uri="{BB962C8B-B14F-4D97-AF65-F5344CB8AC3E}">
        <p14:creationId xmlns:p14="http://schemas.microsoft.com/office/powerpoint/2010/main" val="17070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 y="1600200"/>
            <a:ext cx="8458200" cy="1295400"/>
          </a:xfrm>
        </p:spPr>
        <p:txBody>
          <a:bodyPr>
            <a:noAutofit/>
          </a:bodyPr>
          <a:lstStyle/>
          <a:p>
            <a:pPr eaLnBrk="1" fontAlgn="auto" hangingPunct="1">
              <a:lnSpc>
                <a:spcPct val="100000"/>
              </a:lnSpc>
              <a:spcAft>
                <a:spcPts val="0"/>
              </a:spcAft>
              <a:defRPr/>
            </a:pPr>
            <a:r>
              <a:rPr lang="en-US" altLang="en-US" sz="4400" b="1" dirty="0">
                <a:solidFill>
                  <a:srgbClr val="038A00"/>
                </a:solidFill>
                <a:latin typeface="Tw Cen MT" panose="020B0602020104020603" pitchFamily="34" charset="0"/>
                <a:cs typeface="Times New Roman" pitchFamily="18" charset="0"/>
              </a:rPr>
              <a:t>Transmission of technical Review forms  </a:t>
            </a:r>
            <a:endParaRPr lang="en-US" altLang="en-US" sz="4400" b="1" dirty="0">
              <a:solidFill>
                <a:srgbClr val="038A00"/>
              </a:solidFill>
              <a:latin typeface="Tw Cen MT" panose="020B0602020104020603" pitchFamily="34" charset="0"/>
            </a:endParaRPr>
          </a:p>
        </p:txBody>
      </p:sp>
      <p:sp>
        <p:nvSpPr>
          <p:cNvPr id="14339" name="Rectangle 3"/>
          <p:cNvSpPr>
            <a:spLocks noGrp="1" noChangeArrowheads="1"/>
          </p:cNvSpPr>
          <p:nvPr>
            <p:ph idx="1"/>
          </p:nvPr>
        </p:nvSpPr>
        <p:spPr>
          <a:xfrm>
            <a:off x="533400" y="3124200"/>
            <a:ext cx="8229600" cy="3276600"/>
          </a:xfrm>
        </p:spPr>
        <p:txBody>
          <a:bodyPr>
            <a:normAutofit fontScale="92500" lnSpcReduction="10000"/>
          </a:bodyPr>
          <a:lstStyle/>
          <a:p>
            <a:pPr eaLnBrk="1" hangingPunct="1">
              <a:spcBef>
                <a:spcPct val="0"/>
              </a:spcBef>
              <a:spcAft>
                <a:spcPts val="1800"/>
              </a:spcAft>
            </a:pPr>
            <a:r>
              <a:rPr lang="en-US" altLang="en-US" dirty="0">
                <a:solidFill>
                  <a:schemeClr val="tx2"/>
                </a:solidFill>
                <a:latin typeface="Tw Cen MT" panose="020B0602020104020603" pitchFamily="34" charset="0"/>
                <a:cs typeface="Times New Roman" panose="02020603050405020304" pitchFamily="18" charset="0"/>
              </a:rPr>
              <a:t>Reviewers must </a:t>
            </a:r>
            <a:r>
              <a:rPr lang="en-US" altLang="en-US" b="1" dirty="0">
                <a:solidFill>
                  <a:schemeClr val="tx2"/>
                </a:solidFill>
                <a:latin typeface="Tw Cen MT" panose="020B0602020104020603" pitchFamily="34" charset="0"/>
                <a:cs typeface="Times New Roman" panose="02020603050405020304" pitchFamily="18" charset="0"/>
              </a:rPr>
              <a:t>enter and “</a:t>
            </a:r>
            <a:r>
              <a:rPr lang="en-US" altLang="en-US" b="1" i="1" dirty="0">
                <a:solidFill>
                  <a:schemeClr val="tx2"/>
                </a:solidFill>
                <a:latin typeface="Tw Cen MT" panose="020B0602020104020603" pitchFamily="34" charset="0"/>
                <a:cs typeface="Times New Roman" panose="02020603050405020304" pitchFamily="18" charset="0"/>
              </a:rPr>
              <a:t>save</a:t>
            </a:r>
            <a:r>
              <a:rPr lang="en-US" altLang="en-US" b="1" dirty="0">
                <a:solidFill>
                  <a:schemeClr val="tx2"/>
                </a:solidFill>
                <a:latin typeface="Tw Cen MT" panose="020B0602020104020603" pitchFamily="34" charset="0"/>
                <a:cs typeface="Times New Roman" panose="02020603050405020304" pitchFamily="18" charset="0"/>
              </a:rPr>
              <a:t>” their </a:t>
            </a:r>
            <a:r>
              <a:rPr lang="en-US" altLang="en-US" b="1" u="sng" dirty="0">
                <a:solidFill>
                  <a:schemeClr val="tx2"/>
                </a:solidFill>
                <a:latin typeface="Tw Cen MT" panose="020B0602020104020603" pitchFamily="34" charset="0"/>
                <a:cs typeface="Times New Roman" panose="02020603050405020304" pitchFamily="18" charset="0"/>
              </a:rPr>
              <a:t>pre-panel</a:t>
            </a:r>
            <a:r>
              <a:rPr lang="en-US" altLang="en-US" b="1" dirty="0">
                <a:solidFill>
                  <a:schemeClr val="tx2"/>
                </a:solidFill>
                <a:latin typeface="Tw Cen MT" panose="020B0602020104020603" pitchFamily="34" charset="0"/>
                <a:cs typeface="Times New Roman" panose="02020603050405020304" pitchFamily="18" charset="0"/>
              </a:rPr>
              <a:t> scores and comments </a:t>
            </a:r>
            <a:r>
              <a:rPr lang="en-US" altLang="en-US" dirty="0">
                <a:solidFill>
                  <a:schemeClr val="tx2"/>
                </a:solidFill>
                <a:latin typeface="Tw Cen MT" panose="020B0602020104020603" pitchFamily="34" charset="0"/>
                <a:cs typeface="Times New Roman" panose="02020603050405020304" pitchFamily="18" charset="0"/>
              </a:rPr>
              <a:t>on the TRF in G5 (e-reader) by </a:t>
            </a:r>
            <a:r>
              <a:rPr lang="en-US" altLang="en-US" b="1" dirty="0">
                <a:solidFill>
                  <a:schemeClr val="tx2"/>
                </a:solidFill>
                <a:latin typeface="Tw Cen MT" panose="020B0602020104020603" pitchFamily="34" charset="0"/>
                <a:cs typeface="Times New Roman" panose="02020603050405020304" pitchFamily="18" charset="0"/>
              </a:rPr>
              <a:t>5:00 </a:t>
            </a:r>
            <a:r>
              <a:rPr lang="en-US" altLang="en-US" sz="1700" b="1" dirty="0">
                <a:solidFill>
                  <a:schemeClr val="tx2"/>
                </a:solidFill>
                <a:latin typeface="Tw Cen MT" panose="020B0602020104020603" pitchFamily="34" charset="0"/>
                <a:cs typeface="Times New Roman" panose="02020603050405020304" pitchFamily="18" charset="0"/>
              </a:rPr>
              <a:t>PM</a:t>
            </a:r>
            <a:r>
              <a:rPr lang="en-US" altLang="en-US" b="1" dirty="0">
                <a:solidFill>
                  <a:schemeClr val="tx2"/>
                </a:solidFill>
                <a:latin typeface="Tw Cen MT" panose="020B0602020104020603" pitchFamily="34" charset="0"/>
                <a:cs typeface="Times New Roman" panose="02020603050405020304" pitchFamily="18" charset="0"/>
              </a:rPr>
              <a:t> EST the day </a:t>
            </a:r>
            <a:r>
              <a:rPr lang="en-US" altLang="en-US" b="1" u="sng" dirty="0">
                <a:solidFill>
                  <a:schemeClr val="tx2"/>
                </a:solidFill>
                <a:latin typeface="Tw Cen MT" panose="020B0602020104020603" pitchFamily="34" charset="0"/>
                <a:cs typeface="Times New Roman" panose="02020603050405020304" pitchFamily="18" charset="0"/>
              </a:rPr>
              <a:t>before</a:t>
            </a:r>
            <a:r>
              <a:rPr lang="en-US" altLang="en-US" b="1" dirty="0">
                <a:solidFill>
                  <a:schemeClr val="tx2"/>
                </a:solidFill>
                <a:latin typeface="Tw Cen MT" panose="020B0602020104020603" pitchFamily="34" charset="0"/>
                <a:cs typeface="Times New Roman" panose="02020603050405020304" pitchFamily="18" charset="0"/>
              </a:rPr>
              <a:t> your panel discussion </a:t>
            </a:r>
            <a:r>
              <a:rPr lang="en-US" altLang="en-US" dirty="0">
                <a:solidFill>
                  <a:schemeClr val="tx2"/>
                </a:solidFill>
                <a:latin typeface="Tw Cen MT" panose="020B0602020104020603" pitchFamily="34" charset="0"/>
                <a:cs typeface="Times New Roman" panose="02020603050405020304" pitchFamily="18" charset="0"/>
              </a:rPr>
              <a:t>begins</a:t>
            </a:r>
            <a:r>
              <a:rPr lang="it-IT" altLang="en-US" dirty="0">
                <a:solidFill>
                  <a:schemeClr val="tx2"/>
                </a:solidFill>
                <a:latin typeface="Tw Cen MT" panose="020B0602020104020603" pitchFamily="34" charset="0"/>
              </a:rPr>
              <a:t> </a:t>
            </a:r>
          </a:p>
          <a:p>
            <a:pPr eaLnBrk="1" hangingPunct="1">
              <a:spcBef>
                <a:spcPct val="0"/>
              </a:spcBef>
              <a:spcAft>
                <a:spcPts val="1800"/>
              </a:spcAft>
            </a:pPr>
            <a:r>
              <a:rPr lang="it-IT" altLang="en-US" u="sng" dirty="0">
                <a:solidFill>
                  <a:schemeClr val="tx2"/>
                </a:solidFill>
                <a:latin typeface="Tw Cen MT" panose="020B0602020104020603" pitchFamily="34" charset="0"/>
              </a:rPr>
              <a:t>After</a:t>
            </a:r>
            <a:r>
              <a:rPr lang="it-IT" altLang="en-US" dirty="0">
                <a:solidFill>
                  <a:schemeClr val="tx2"/>
                </a:solidFill>
                <a:latin typeface="Tw Cen MT" panose="020B0602020104020603" pitchFamily="34" charset="0"/>
              </a:rPr>
              <a:t> the panel discussions, reviewers go back into G5 to </a:t>
            </a:r>
            <a:r>
              <a:rPr lang="it-IT" altLang="en-US" b="1" dirty="0">
                <a:solidFill>
                  <a:schemeClr val="tx2"/>
                </a:solidFill>
                <a:latin typeface="Tw Cen MT" panose="020B0602020104020603" pitchFamily="34" charset="0"/>
              </a:rPr>
              <a:t>update scores and comments </a:t>
            </a:r>
            <a:r>
              <a:rPr lang="it-IT" altLang="en-US" dirty="0">
                <a:solidFill>
                  <a:schemeClr val="tx2"/>
                </a:solidFill>
                <a:latin typeface="Tw Cen MT" panose="020B0602020104020603" pitchFamily="34" charset="0"/>
              </a:rPr>
              <a:t>based on the panel discussion and feedback from the Panel Manager </a:t>
            </a:r>
          </a:p>
          <a:p>
            <a:pPr eaLnBrk="1" hangingPunct="1">
              <a:spcBef>
                <a:spcPct val="0"/>
              </a:spcBef>
              <a:spcAft>
                <a:spcPts val="1800"/>
              </a:spcAft>
            </a:pPr>
            <a:r>
              <a:rPr lang="en-US" altLang="en-US" dirty="0">
                <a:solidFill>
                  <a:schemeClr val="tx2"/>
                </a:solidFill>
                <a:latin typeface="Tw Cen MT" panose="020B0602020104020603" pitchFamily="34" charset="0"/>
                <a:cs typeface="Times New Roman" panose="02020603050405020304" pitchFamily="18" charset="0"/>
              </a:rPr>
              <a:t>Reviewers must finalize and </a:t>
            </a:r>
            <a:r>
              <a:rPr lang="en-US" altLang="en-US" b="1" dirty="0">
                <a:solidFill>
                  <a:schemeClr val="tx2"/>
                </a:solidFill>
                <a:latin typeface="Tw Cen MT" panose="020B0602020104020603" pitchFamily="34" charset="0"/>
                <a:cs typeface="Times New Roman" panose="02020603050405020304" pitchFamily="18" charset="0"/>
              </a:rPr>
              <a:t>“</a:t>
            </a:r>
            <a:r>
              <a:rPr lang="en-US" altLang="en-US" b="1" i="1" u="sng" dirty="0">
                <a:solidFill>
                  <a:schemeClr val="tx2"/>
                </a:solidFill>
                <a:latin typeface="Tw Cen MT" panose="020B0602020104020603" pitchFamily="34" charset="0"/>
                <a:cs typeface="Times New Roman" panose="02020603050405020304" pitchFamily="18" charset="0"/>
              </a:rPr>
              <a:t>Submit</a:t>
            </a:r>
            <a:r>
              <a:rPr lang="en-US" altLang="en-US" b="1" dirty="0">
                <a:solidFill>
                  <a:schemeClr val="tx2"/>
                </a:solidFill>
                <a:latin typeface="Tw Cen MT" panose="020B0602020104020603" pitchFamily="34" charset="0"/>
                <a:cs typeface="Times New Roman" panose="02020603050405020304" pitchFamily="18" charset="0"/>
              </a:rPr>
              <a:t>” Technical Review forms in G5 by 5:00 </a:t>
            </a:r>
            <a:r>
              <a:rPr lang="en-US" altLang="en-US" sz="1700" b="1" dirty="0">
                <a:solidFill>
                  <a:schemeClr val="tx2"/>
                </a:solidFill>
                <a:latin typeface="Tw Cen MT" panose="020B0602020104020603" pitchFamily="34" charset="0"/>
                <a:cs typeface="Times New Roman" panose="02020603050405020304" pitchFamily="18" charset="0"/>
              </a:rPr>
              <a:t>PM</a:t>
            </a:r>
            <a:r>
              <a:rPr lang="en-US" altLang="en-US" b="1" dirty="0">
                <a:solidFill>
                  <a:schemeClr val="tx2"/>
                </a:solidFill>
                <a:latin typeface="Tw Cen MT" panose="020B0602020104020603" pitchFamily="34" charset="0"/>
                <a:cs typeface="Times New Roman" panose="02020603050405020304" pitchFamily="18" charset="0"/>
              </a:rPr>
              <a:t> ET the following business day</a:t>
            </a:r>
            <a:endParaRPr lang="en-US" altLang="en-US" dirty="0">
              <a:solidFill>
                <a:schemeClr val="tx2"/>
              </a:solidFill>
              <a:latin typeface="Tw Cen MT" panose="020B0602020104020603" pitchFamily="34" charset="0"/>
            </a:endParaRPr>
          </a:p>
          <a:p>
            <a:pPr eaLnBrk="1" hangingPunct="1">
              <a:spcBef>
                <a:spcPct val="0"/>
              </a:spcBef>
              <a:spcAft>
                <a:spcPts val="1800"/>
              </a:spcAft>
            </a:pPr>
            <a:endParaRPr lang="en-US" altLang="en-US" sz="3000" dirty="0">
              <a:solidFill>
                <a:schemeClr val="tx1"/>
              </a:solidFill>
              <a:latin typeface="Book Antiqua" panose="02040602050305030304" pitchFamily="18" charset="0"/>
            </a:endParaRPr>
          </a:p>
        </p:txBody>
      </p:sp>
      <p:sp>
        <p:nvSpPr>
          <p:cNvPr id="2" name="Text Placeholder 1"/>
          <p:cNvSpPr>
            <a:spLocks noGrp="1"/>
          </p:cNvSpPr>
          <p:nvPr>
            <p:ph type="body" sz="quarter" idx="10"/>
          </p:nvPr>
        </p:nvSpPr>
        <p:spPr>
          <a:xfrm>
            <a:off x="4191000" y="2514600"/>
            <a:ext cx="4419600" cy="457200"/>
          </a:xfrm>
        </p:spPr>
        <p:txBody>
          <a:bodyPr>
            <a:noAutofit/>
          </a:bodyPr>
          <a:lstStyle/>
          <a:p>
            <a:r>
              <a:rPr lang="en-US" altLang="en-US" dirty="0">
                <a:cs typeface="Times New Roman" pitchFamily="18" charset="0"/>
              </a:rPr>
              <a:t>submitting the TRF in G5</a:t>
            </a:r>
            <a:endParaRPr lang="en-US" dirty="0"/>
          </a:p>
        </p:txBody>
      </p:sp>
      <p:sp>
        <p:nvSpPr>
          <p:cNvPr id="1434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FABD1241-1135-4DEC-9DE3-79A186659BE1}" type="slidenum">
              <a:rPr lang="en-US" altLang="en-US" sz="1200">
                <a:solidFill>
                  <a:srgbClr val="898989"/>
                </a:solidFill>
                <a:latin typeface="+mn-lt"/>
              </a:rPr>
              <a:pPr algn="ctr">
                <a:spcBef>
                  <a:spcPct val="0"/>
                </a:spcBef>
                <a:buFontTx/>
                <a:buNone/>
              </a:pPr>
              <a:t>31</a:t>
            </a:fld>
            <a:endParaRPr lang="en-US" altLang="en-US" sz="1200" dirty="0">
              <a:solidFill>
                <a:srgbClr val="898989"/>
              </a:solidFill>
              <a:latin typeface="+mn-lt"/>
            </a:endParaRPr>
          </a:p>
        </p:txBody>
      </p:sp>
    </p:spTree>
    <p:extLst>
      <p:ext uri="{BB962C8B-B14F-4D97-AF65-F5344CB8AC3E}">
        <p14:creationId xmlns:p14="http://schemas.microsoft.com/office/powerpoint/2010/main" val="191554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a:solidFill>
                  <a:srgbClr val="038A00"/>
                </a:solidFill>
                <a:latin typeface="Tw Cen MT" panose="020B0602020104020603" pitchFamily="34" charset="0"/>
              </a:rPr>
              <a:t>Technical Review Scoring</a:t>
            </a:r>
          </a:p>
        </p:txBody>
      </p:sp>
      <p:sp>
        <p:nvSpPr>
          <p:cNvPr id="3" name="Content Placeholder 2"/>
          <p:cNvSpPr>
            <a:spLocks noGrp="1"/>
          </p:cNvSpPr>
          <p:nvPr>
            <p:ph idx="1"/>
          </p:nvPr>
        </p:nvSpPr>
        <p:spPr>
          <a:xfrm>
            <a:off x="381000" y="2362200"/>
            <a:ext cx="8534400" cy="3733800"/>
          </a:xfrm>
        </p:spPr>
        <p:txBody>
          <a:bodyPr>
            <a:noAutofit/>
          </a:bodyPr>
          <a:lstStyle/>
          <a:p>
            <a:pPr marL="0" indent="0">
              <a:spcAft>
                <a:spcPts val="1200"/>
              </a:spcAft>
              <a:buFont typeface="Arial" panose="020B0604020202020204" pitchFamily="34" charset="0"/>
              <a:buNone/>
              <a:defRPr/>
            </a:pPr>
            <a:r>
              <a:rPr lang="en-US" dirty="0">
                <a:solidFill>
                  <a:schemeClr val="tx2"/>
                </a:solidFill>
                <a:latin typeface="Tw Cen MT" panose="020B0602020104020603" pitchFamily="34" charset="0"/>
              </a:rPr>
              <a:t>Score applications assuming that the rankings will be based on raw </a:t>
            </a:r>
            <a:r>
              <a:rPr lang="en-US" b="1" u="sng" dirty="0">
                <a:solidFill>
                  <a:schemeClr val="tx2"/>
                </a:solidFill>
                <a:latin typeface="Tw Cen MT" panose="020B0602020104020603" pitchFamily="34" charset="0"/>
              </a:rPr>
              <a:t>scores ranging from 0 to 100</a:t>
            </a:r>
            <a:r>
              <a:rPr lang="en-US" b="1" dirty="0">
                <a:solidFill>
                  <a:schemeClr val="tx2"/>
                </a:solidFill>
                <a:latin typeface="Tw Cen MT" panose="020B0602020104020603" pitchFamily="34" charset="0"/>
              </a:rPr>
              <a:t>.</a:t>
            </a:r>
          </a:p>
          <a:p>
            <a:pPr>
              <a:spcAft>
                <a:spcPts val="600"/>
              </a:spcAft>
              <a:defRPr/>
            </a:pPr>
            <a:r>
              <a:rPr lang="en-US" sz="2300" dirty="0">
                <a:solidFill>
                  <a:schemeClr val="tx2"/>
                </a:solidFill>
                <a:latin typeface="Tw Cen MT" panose="020B0602020104020603" pitchFamily="34" charset="0"/>
              </a:rPr>
              <a:t>If during the pre-panel review, all three (3) reviewers score an application at </a:t>
            </a:r>
            <a:r>
              <a:rPr lang="en-US" sz="2300" b="1" dirty="0">
                <a:solidFill>
                  <a:schemeClr val="tx2"/>
                </a:solidFill>
                <a:latin typeface="Tw Cen MT" panose="020B0602020104020603" pitchFamily="34" charset="0"/>
              </a:rPr>
              <a:t>40 or below </a:t>
            </a:r>
            <a:r>
              <a:rPr lang="en-US" sz="2300" dirty="0">
                <a:solidFill>
                  <a:schemeClr val="tx2"/>
                </a:solidFill>
                <a:latin typeface="Tw Cen MT" panose="020B0602020104020603" pitchFamily="34" charset="0"/>
              </a:rPr>
              <a:t>the application will not be reviewed by the panel. </a:t>
            </a:r>
            <a:endParaRPr lang="en-US" sz="2000" dirty="0">
              <a:solidFill>
                <a:schemeClr val="tx2"/>
              </a:solidFill>
              <a:latin typeface="Tw Cen MT" panose="020B0602020104020603" pitchFamily="34" charset="0"/>
            </a:endParaRPr>
          </a:p>
          <a:p>
            <a:pPr>
              <a:spcAft>
                <a:spcPts val="600"/>
              </a:spcAft>
              <a:defRPr/>
            </a:pPr>
            <a:r>
              <a:rPr lang="en-US" sz="2300" dirty="0">
                <a:solidFill>
                  <a:schemeClr val="tx2"/>
                </a:solidFill>
                <a:latin typeface="Tw Cen MT" panose="020B0602020104020603" pitchFamily="34" charset="0"/>
              </a:rPr>
              <a:t>Applications that are eligible for funding are more likely to have average scores of </a:t>
            </a:r>
            <a:r>
              <a:rPr lang="en-US" sz="2300" b="1" dirty="0">
                <a:solidFill>
                  <a:schemeClr val="tx2"/>
                </a:solidFill>
                <a:latin typeface="Tw Cen MT" panose="020B0602020104020603" pitchFamily="34" charset="0"/>
              </a:rPr>
              <a:t>80 or above.</a:t>
            </a:r>
          </a:p>
          <a:p>
            <a:pPr>
              <a:defRPr/>
            </a:pPr>
            <a:r>
              <a:rPr lang="en-US" sz="2300" dirty="0">
                <a:solidFill>
                  <a:schemeClr val="tx2"/>
                </a:solidFill>
                <a:latin typeface="Tw Cen MT" panose="020B0602020104020603" pitchFamily="34" charset="0"/>
              </a:rPr>
              <a:t>Pre-panel scores </a:t>
            </a:r>
            <a:r>
              <a:rPr lang="en-US" sz="2300" b="1" dirty="0">
                <a:solidFill>
                  <a:schemeClr val="tx2"/>
                </a:solidFill>
                <a:latin typeface="Tw Cen MT" panose="020B0602020104020603" pitchFamily="34" charset="0"/>
              </a:rPr>
              <a:t>will not be provided </a:t>
            </a:r>
            <a:r>
              <a:rPr lang="en-US" sz="2300" dirty="0">
                <a:solidFill>
                  <a:schemeClr val="tx2"/>
                </a:solidFill>
                <a:latin typeface="Tw Cen MT" panose="020B0602020104020603" pitchFamily="34" charset="0"/>
              </a:rPr>
              <a:t>to applicants. </a:t>
            </a:r>
          </a:p>
          <a:p>
            <a:pPr>
              <a:spcBef>
                <a:spcPts val="1200"/>
              </a:spcBef>
              <a:defRPr/>
            </a:pPr>
            <a:r>
              <a:rPr lang="en-US" sz="2300" b="1" dirty="0">
                <a:solidFill>
                  <a:schemeClr val="tx2"/>
                </a:solidFill>
                <a:latin typeface="Tw Cen MT" panose="020B0602020104020603" pitchFamily="34" charset="0"/>
              </a:rPr>
              <a:t>Final scores and comments will be shared </a:t>
            </a:r>
            <a:r>
              <a:rPr lang="en-US" sz="2300" dirty="0">
                <a:solidFill>
                  <a:schemeClr val="tx2"/>
                </a:solidFill>
                <a:latin typeface="Tw Cen MT" panose="020B0602020104020603" pitchFamily="34" charset="0"/>
              </a:rPr>
              <a:t>with applicants. </a:t>
            </a:r>
          </a:p>
        </p:txBody>
      </p:sp>
      <p:sp>
        <p:nvSpPr>
          <p:cNvPr id="5" name="Text Placeholder 4"/>
          <p:cNvSpPr>
            <a:spLocks noGrp="1"/>
          </p:cNvSpPr>
          <p:nvPr>
            <p:ph type="body" sz="quarter" idx="10"/>
          </p:nvPr>
        </p:nvSpPr>
        <p:spPr/>
        <p:txBody>
          <a:bodyPr/>
          <a:lstStyle/>
          <a:p>
            <a:r>
              <a:rPr lang="en-US" dirty="0"/>
              <a:t>Procedures</a:t>
            </a:r>
          </a:p>
        </p:txBody>
      </p:sp>
      <p:sp>
        <p:nvSpPr>
          <p:cNvPr id="4" name="Slide Number Placeholder 3"/>
          <p:cNvSpPr>
            <a:spLocks noGrp="1"/>
          </p:cNvSpPr>
          <p:nvPr>
            <p:ph type="sldNum" sz="quarter" idx="11"/>
          </p:nvPr>
        </p:nvSpPr>
        <p:spPr>
          <a:xfrm>
            <a:off x="4724400" y="6492875"/>
            <a:ext cx="533400" cy="365125"/>
          </a:xfrm>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pPr algn="ctr"/>
            <a:fld id="{EE026D67-52A9-46FD-A2FE-DFAC715C87BF}" type="slidenum">
              <a:rPr lang="en-US" altLang="en-US" sz="1200">
                <a:solidFill>
                  <a:srgbClr val="898989"/>
                </a:solidFill>
                <a:latin typeface="Calibri" panose="020F0502020204030204" pitchFamily="34" charset="0"/>
              </a:rPr>
              <a:pPr algn="ctr"/>
              <a:t>32</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9062477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a:solidFill>
                  <a:srgbClr val="038A00"/>
                </a:solidFill>
                <a:latin typeface="Tw Cen MT" panose="020B0602020104020603" pitchFamily="34" charset="0"/>
              </a:rPr>
              <a:t>Technical review Scoring </a:t>
            </a:r>
          </a:p>
        </p:txBody>
      </p:sp>
      <p:sp>
        <p:nvSpPr>
          <p:cNvPr id="3" name="Content Placeholder 2"/>
          <p:cNvSpPr>
            <a:spLocks noGrp="1"/>
          </p:cNvSpPr>
          <p:nvPr>
            <p:ph idx="1"/>
          </p:nvPr>
        </p:nvSpPr>
        <p:spPr>
          <a:xfrm>
            <a:off x="304800" y="2514600"/>
            <a:ext cx="8839200" cy="4114800"/>
          </a:xfrm>
        </p:spPr>
        <p:txBody>
          <a:bodyPr>
            <a:noAutofit/>
          </a:bodyPr>
          <a:lstStyle/>
          <a:p>
            <a:pPr marL="0" indent="0">
              <a:buFont typeface="Arial" panose="020B0604020202020204" pitchFamily="34" charset="0"/>
              <a:buNone/>
              <a:defRPr/>
            </a:pPr>
            <a:r>
              <a:rPr lang="en-US" b="1" dirty="0">
                <a:solidFill>
                  <a:schemeClr val="tx2"/>
                </a:solidFill>
                <a:latin typeface="Tw Cen MT" panose="020B0602020104020603" pitchFamily="34" charset="0"/>
              </a:rPr>
              <a:t>Individually, each reviewer will </a:t>
            </a:r>
            <a:r>
              <a:rPr lang="en-US" b="1" u="sng" dirty="0">
                <a:solidFill>
                  <a:schemeClr val="tx2"/>
                </a:solidFill>
                <a:latin typeface="Tw Cen MT" panose="020B0602020104020603" pitchFamily="34" charset="0"/>
              </a:rPr>
              <a:t>read</a:t>
            </a:r>
            <a:r>
              <a:rPr lang="en-US" b="1" dirty="0">
                <a:solidFill>
                  <a:schemeClr val="tx2"/>
                </a:solidFill>
                <a:latin typeface="Tw Cen MT" panose="020B0602020104020603" pitchFamily="34" charset="0"/>
              </a:rPr>
              <a:t> and </a:t>
            </a:r>
            <a:r>
              <a:rPr lang="en-US" b="1" u="sng" dirty="0">
                <a:solidFill>
                  <a:schemeClr val="tx2"/>
                </a:solidFill>
                <a:latin typeface="Tw Cen MT" panose="020B0602020104020603" pitchFamily="34" charset="0"/>
              </a:rPr>
              <a:t>score</a:t>
            </a:r>
            <a:r>
              <a:rPr lang="en-US" b="1" dirty="0">
                <a:solidFill>
                  <a:schemeClr val="tx2"/>
                </a:solidFill>
                <a:latin typeface="Tw Cen MT" panose="020B0602020104020603" pitchFamily="34" charset="0"/>
              </a:rPr>
              <a:t> an application, and </a:t>
            </a:r>
            <a:r>
              <a:rPr lang="en-US" b="1" u="sng" dirty="0">
                <a:solidFill>
                  <a:schemeClr val="tx2"/>
                </a:solidFill>
                <a:latin typeface="Tw Cen MT" panose="020B0602020104020603" pitchFamily="34" charset="0"/>
              </a:rPr>
              <a:t>write comments to justify the scores </a:t>
            </a:r>
            <a:r>
              <a:rPr lang="en-US" b="1" dirty="0">
                <a:solidFill>
                  <a:schemeClr val="tx2"/>
                </a:solidFill>
                <a:latin typeface="Tw Cen MT" panose="020B0602020104020603" pitchFamily="34" charset="0"/>
              </a:rPr>
              <a:t>based on the selection criteria</a:t>
            </a:r>
            <a:r>
              <a:rPr lang="en-US" dirty="0">
                <a:solidFill>
                  <a:schemeClr val="tx2"/>
                </a:solidFill>
                <a:latin typeface="Tw Cen MT" panose="020B0602020104020603" pitchFamily="34" charset="0"/>
              </a:rPr>
              <a:t>.</a:t>
            </a:r>
          </a:p>
          <a:p>
            <a:pPr marL="228600" indent="-228600">
              <a:spcBef>
                <a:spcPts val="1000"/>
              </a:spcBef>
              <a:defRPr/>
            </a:pPr>
            <a:r>
              <a:rPr lang="en-US" b="1" dirty="0">
                <a:solidFill>
                  <a:schemeClr val="tx2"/>
                </a:solidFill>
                <a:latin typeface="Tw Cen MT" panose="020B0602020104020603" pitchFamily="34" charset="0"/>
              </a:rPr>
              <a:t>High quality comments </a:t>
            </a:r>
            <a:r>
              <a:rPr lang="en-US" u="sng" dirty="0">
                <a:solidFill>
                  <a:schemeClr val="tx2"/>
                </a:solidFill>
                <a:latin typeface="Tw Cen MT" panose="020B0602020104020603" pitchFamily="34" charset="0"/>
              </a:rPr>
              <a:t>provide constructive feedback</a:t>
            </a:r>
            <a:endParaRPr lang="en-US" dirty="0">
              <a:solidFill>
                <a:schemeClr val="tx2"/>
              </a:solidFill>
              <a:latin typeface="Tw Cen MT" panose="020B0602020104020603" pitchFamily="34" charset="0"/>
            </a:endParaRPr>
          </a:p>
          <a:p>
            <a:pPr marL="571500" lvl="1" indent="-342900">
              <a:buFont typeface="Wingdings" panose="05000000000000000000" pitchFamily="2" charset="2"/>
              <a:buChar char="v"/>
              <a:defRPr/>
            </a:pPr>
            <a:r>
              <a:rPr lang="en-US" sz="2000" b="1" dirty="0">
                <a:solidFill>
                  <a:schemeClr val="tx2"/>
                </a:solidFill>
                <a:latin typeface="Tw Cen MT" panose="020B0602020104020603" pitchFamily="34" charset="0"/>
              </a:rPr>
              <a:t>Address each selection criterion and all sub-factors</a:t>
            </a:r>
            <a:r>
              <a:rPr lang="en-US" sz="2000" dirty="0">
                <a:solidFill>
                  <a:schemeClr val="tx2"/>
                </a:solidFill>
                <a:latin typeface="Tw Cen MT" panose="020B0602020104020603" pitchFamily="34" charset="0"/>
              </a:rPr>
              <a:t>;</a:t>
            </a:r>
          </a:p>
          <a:p>
            <a:pPr marL="571500" lvl="1" indent="-342900">
              <a:buFont typeface="Wingdings" panose="05000000000000000000" pitchFamily="2" charset="2"/>
              <a:buChar char="v"/>
              <a:defRPr/>
            </a:pPr>
            <a:r>
              <a:rPr lang="en-US" sz="2000" b="1" dirty="0">
                <a:solidFill>
                  <a:schemeClr val="tx2"/>
                </a:solidFill>
                <a:latin typeface="Tw Cen MT" panose="020B0602020104020603" pitchFamily="34" charset="0"/>
              </a:rPr>
              <a:t>Descriptive</a:t>
            </a:r>
            <a:r>
              <a:rPr lang="en-US" sz="2000" dirty="0">
                <a:solidFill>
                  <a:schemeClr val="tx2"/>
                </a:solidFill>
                <a:latin typeface="Tw Cen MT" panose="020B0602020104020603" pitchFamily="34" charset="0"/>
              </a:rPr>
              <a:t> rather than evaluative or value judgments;</a:t>
            </a:r>
          </a:p>
          <a:p>
            <a:pPr marL="571500" lvl="1" indent="-342900">
              <a:buFont typeface="Wingdings" panose="05000000000000000000" pitchFamily="2" charset="2"/>
              <a:buChar char="v"/>
              <a:defRPr/>
            </a:pPr>
            <a:r>
              <a:rPr lang="en-US" sz="2000" b="1" dirty="0">
                <a:solidFill>
                  <a:schemeClr val="tx2"/>
                </a:solidFill>
                <a:latin typeface="Tw Cen MT" panose="020B0602020104020603" pitchFamily="34" charset="0"/>
              </a:rPr>
              <a:t>Clear</a:t>
            </a:r>
            <a:r>
              <a:rPr lang="en-US" sz="2000" dirty="0">
                <a:solidFill>
                  <a:schemeClr val="tx2"/>
                </a:solidFill>
                <a:latin typeface="Tw Cen MT" panose="020B0602020104020603" pitchFamily="34" charset="0"/>
              </a:rPr>
              <a:t>, </a:t>
            </a:r>
            <a:r>
              <a:rPr lang="en-US" sz="2000" b="1" dirty="0">
                <a:solidFill>
                  <a:schemeClr val="tx2"/>
                </a:solidFill>
                <a:latin typeface="Tw Cen MT" panose="020B0602020104020603" pitchFamily="34" charset="0"/>
              </a:rPr>
              <a:t>specific</a:t>
            </a:r>
            <a:r>
              <a:rPr lang="en-US" sz="2000" dirty="0">
                <a:solidFill>
                  <a:schemeClr val="tx2"/>
                </a:solidFill>
                <a:latin typeface="Tw Cen MT" panose="020B0602020104020603" pitchFamily="34" charset="0"/>
              </a:rPr>
              <a:t> and </a:t>
            </a:r>
            <a:r>
              <a:rPr lang="en-US" sz="2000" b="1" dirty="0">
                <a:solidFill>
                  <a:schemeClr val="tx2"/>
                </a:solidFill>
                <a:latin typeface="Tw Cen MT" panose="020B0602020104020603" pitchFamily="34" charset="0"/>
              </a:rPr>
              <a:t>supported by evidence </a:t>
            </a:r>
            <a:r>
              <a:rPr lang="en-US" sz="2000" dirty="0">
                <a:solidFill>
                  <a:schemeClr val="tx2"/>
                </a:solidFill>
                <a:latin typeface="Tw Cen MT" panose="020B0602020104020603" pitchFamily="34" charset="0"/>
              </a:rPr>
              <a:t>or </a:t>
            </a:r>
            <a:r>
              <a:rPr lang="en-US" sz="2000" b="1" dirty="0">
                <a:solidFill>
                  <a:schemeClr val="tx2"/>
                </a:solidFill>
                <a:latin typeface="Tw Cen MT" panose="020B0602020104020603" pitchFamily="34" charset="0"/>
              </a:rPr>
              <a:t>examples</a:t>
            </a:r>
            <a:r>
              <a:rPr lang="en-US" sz="2000" dirty="0">
                <a:solidFill>
                  <a:schemeClr val="tx2"/>
                </a:solidFill>
                <a:latin typeface="Tw Cen MT" panose="020B0602020104020603" pitchFamily="34" charset="0"/>
              </a:rPr>
              <a:t>, including e-page numbers;</a:t>
            </a:r>
          </a:p>
          <a:p>
            <a:pPr marL="571500" lvl="1" indent="-342900">
              <a:buFont typeface="Wingdings" panose="05000000000000000000" pitchFamily="2" charset="2"/>
              <a:buChar char="v"/>
              <a:defRPr/>
            </a:pPr>
            <a:r>
              <a:rPr lang="en-US" sz="2000" dirty="0">
                <a:solidFill>
                  <a:schemeClr val="tx2"/>
                </a:solidFill>
                <a:latin typeface="Tw Cen MT" panose="020B0602020104020603" pitchFamily="34" charset="0"/>
              </a:rPr>
              <a:t>Suggest how to make improvements, if needed; and </a:t>
            </a:r>
          </a:p>
          <a:p>
            <a:pPr marL="571500" lvl="1" indent="-342900">
              <a:buFont typeface="Wingdings" panose="05000000000000000000" pitchFamily="2" charset="2"/>
              <a:buChar char="v"/>
              <a:defRPr/>
            </a:pPr>
            <a:r>
              <a:rPr lang="en-US" sz="2000" b="1" dirty="0">
                <a:solidFill>
                  <a:schemeClr val="tx2"/>
                </a:solidFill>
                <a:latin typeface="Tw Cen MT" panose="020B0602020104020603" pitchFamily="34" charset="0"/>
              </a:rPr>
              <a:t>Respectful </a:t>
            </a:r>
            <a:r>
              <a:rPr lang="en-US" sz="2000" dirty="0">
                <a:solidFill>
                  <a:schemeClr val="tx2"/>
                </a:solidFill>
                <a:latin typeface="Tw Cen MT" panose="020B0602020104020603" pitchFamily="34" charset="0"/>
              </a:rPr>
              <a:t>and </a:t>
            </a:r>
            <a:r>
              <a:rPr lang="en-US" sz="2000" b="1" dirty="0">
                <a:solidFill>
                  <a:schemeClr val="tx2"/>
                </a:solidFill>
                <a:latin typeface="Tw Cen MT" panose="020B0602020104020603" pitchFamily="34" charset="0"/>
              </a:rPr>
              <a:t>civil</a:t>
            </a:r>
          </a:p>
          <a:p>
            <a:pPr marL="228600" lvl="0" indent="-228600">
              <a:spcBef>
                <a:spcPts val="1000"/>
              </a:spcBef>
              <a:defRPr/>
            </a:pPr>
            <a:r>
              <a:rPr lang="en-US" b="1" dirty="0">
                <a:solidFill>
                  <a:srgbClr val="1F497D"/>
                </a:solidFill>
                <a:latin typeface="Tw Cen MT" panose="020B0602020104020603" pitchFamily="34" charset="0"/>
              </a:rPr>
              <a:t>Shared with applicants as written</a:t>
            </a:r>
          </a:p>
          <a:p>
            <a:pPr marL="228600" lvl="1" indent="0">
              <a:buNone/>
              <a:defRPr/>
            </a:pPr>
            <a:endParaRPr lang="en-US" sz="2000" dirty="0">
              <a:solidFill>
                <a:schemeClr val="tx2"/>
              </a:solidFill>
              <a:latin typeface="Tw Cen MT" panose="020B0602020104020603" pitchFamily="34" charset="0"/>
            </a:endParaRPr>
          </a:p>
        </p:txBody>
      </p:sp>
      <p:sp>
        <p:nvSpPr>
          <p:cNvPr id="5" name="Text Placeholder 4"/>
          <p:cNvSpPr>
            <a:spLocks noGrp="1"/>
          </p:cNvSpPr>
          <p:nvPr>
            <p:ph type="body" sz="quarter" idx="10"/>
          </p:nvPr>
        </p:nvSpPr>
        <p:spPr/>
        <p:txBody>
          <a:bodyPr>
            <a:normAutofit/>
          </a:bodyPr>
          <a:lstStyle/>
          <a:p>
            <a:r>
              <a:rPr lang="en-US" sz="1600" dirty="0"/>
              <a:t>- continued</a:t>
            </a:r>
          </a:p>
        </p:txBody>
      </p:sp>
      <p:sp>
        <p:nvSpPr>
          <p:cNvPr id="4" name="Slide Number Placeholder 3"/>
          <p:cNvSpPr>
            <a:spLocks noGrp="1"/>
          </p:cNvSpPr>
          <p:nvPr>
            <p:ph type="sldNum" sz="quarter" idx="11"/>
          </p:nvPr>
        </p:nvSpPr>
        <p:spPr>
          <a:xfrm>
            <a:off x="4800600" y="6492875"/>
            <a:ext cx="533400" cy="365125"/>
          </a:xfrm>
        </p:spPr>
        <p:txBody>
          <a:bodyPr/>
          <a:lstStyle>
            <a:lvl1pPr>
              <a:defRPr sz="2600">
                <a:solidFill>
                  <a:schemeClr val="tx1"/>
                </a:solidFill>
                <a:latin typeface="Times New Roman" panose="02020603050405020304" pitchFamily="18" charset="0"/>
                <a:ea typeface="MS PGothic" panose="020B0600070205080204" pitchFamily="34" charset="-128"/>
              </a:defRPr>
            </a:lvl1pPr>
            <a:lvl2pPr marL="742950" indent="-285750">
              <a:defRPr sz="2600">
                <a:solidFill>
                  <a:schemeClr val="tx1"/>
                </a:solidFill>
                <a:latin typeface="Times New Roman" panose="02020603050405020304" pitchFamily="18" charset="0"/>
                <a:ea typeface="MS PGothic" panose="020B0600070205080204" pitchFamily="34" charset="-128"/>
              </a:defRPr>
            </a:lvl2pPr>
            <a:lvl3pPr marL="1143000" indent="-228600">
              <a:defRPr sz="2600">
                <a:solidFill>
                  <a:schemeClr val="tx1"/>
                </a:solidFill>
                <a:latin typeface="Times New Roman" panose="02020603050405020304" pitchFamily="18" charset="0"/>
                <a:ea typeface="MS PGothic" panose="020B0600070205080204" pitchFamily="34" charset="-128"/>
              </a:defRPr>
            </a:lvl3pPr>
            <a:lvl4pPr marL="1600200" indent="-228600">
              <a:defRPr sz="2600">
                <a:solidFill>
                  <a:schemeClr val="tx1"/>
                </a:solidFill>
                <a:latin typeface="Times New Roman" panose="02020603050405020304" pitchFamily="18" charset="0"/>
                <a:ea typeface="MS PGothic" panose="020B0600070205080204" pitchFamily="34" charset="-128"/>
              </a:defRPr>
            </a:lvl4pPr>
            <a:lvl5pPr marL="2057400" indent="-228600">
              <a:defRPr sz="2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600">
                <a:solidFill>
                  <a:schemeClr val="tx1"/>
                </a:solidFill>
                <a:latin typeface="Times New Roman" panose="02020603050405020304" pitchFamily="18" charset="0"/>
                <a:ea typeface="MS PGothic" panose="020B0600070205080204" pitchFamily="34" charset="-128"/>
              </a:defRPr>
            </a:lvl9pPr>
          </a:lstStyle>
          <a:p>
            <a:pPr algn="ctr"/>
            <a:fld id="{53780CD7-769B-48CA-881F-FC97C68AE6B3}" type="slidenum">
              <a:rPr lang="en-US" altLang="en-US" sz="1200">
                <a:solidFill>
                  <a:srgbClr val="898989"/>
                </a:solidFill>
                <a:latin typeface="Calibri" panose="020F0502020204030204" pitchFamily="34" charset="0"/>
              </a:rPr>
              <a:pPr algn="ctr"/>
              <a:t>33</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7126518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152400" y="2514600"/>
            <a:ext cx="8991600" cy="3763963"/>
          </a:xfrm>
        </p:spPr>
        <p:txBody>
          <a:bodyPr>
            <a:normAutofit fontScale="92500" lnSpcReduction="20000"/>
          </a:bodyPr>
          <a:lstStyle/>
          <a:p>
            <a:pPr eaLnBrk="1" hangingPunct="1">
              <a:spcBef>
                <a:spcPct val="0"/>
              </a:spcBef>
              <a:spcAft>
                <a:spcPts val="2400"/>
              </a:spcAft>
            </a:pPr>
            <a:r>
              <a:rPr lang="en-US" altLang="en-US" dirty="0">
                <a:solidFill>
                  <a:schemeClr val="tx2"/>
                </a:solidFill>
                <a:latin typeface="Tw Cen MT" panose="020B0602020104020603" pitchFamily="34" charset="0"/>
              </a:rPr>
              <a:t>A reviewer who comes to the panel discussions without having read, scored, and submitted written comments to justify the scores on each of their assigned applications will be dismissed from the competition and not given an honorarium.</a:t>
            </a:r>
          </a:p>
          <a:p>
            <a:pPr eaLnBrk="1" hangingPunct="1">
              <a:spcBef>
                <a:spcPct val="0"/>
              </a:spcBef>
              <a:spcAft>
                <a:spcPts val="2400"/>
              </a:spcAft>
            </a:pPr>
            <a:r>
              <a:rPr lang="en-US" altLang="en-US" dirty="0">
                <a:solidFill>
                  <a:schemeClr val="tx2"/>
                </a:solidFill>
                <a:latin typeface="Tw Cen MT" panose="020B0602020104020603" pitchFamily="34" charset="0"/>
              </a:rPr>
              <a:t>During the panel discussion, </a:t>
            </a:r>
            <a:r>
              <a:rPr lang="en-US" altLang="en-US" b="1" dirty="0">
                <a:solidFill>
                  <a:schemeClr val="tx2"/>
                </a:solidFill>
                <a:latin typeface="Tw Cen MT" panose="020B0602020104020603" pitchFamily="34" charset="0"/>
              </a:rPr>
              <a:t>reviewers share their scores, comments</a:t>
            </a:r>
            <a:r>
              <a:rPr lang="en-US" altLang="en-US" dirty="0">
                <a:solidFill>
                  <a:schemeClr val="tx2"/>
                </a:solidFill>
                <a:latin typeface="Tw Cen MT" panose="020B0602020104020603" pitchFamily="34" charset="0"/>
              </a:rPr>
              <a:t>, and </a:t>
            </a:r>
            <a:r>
              <a:rPr lang="en-US" altLang="en-US" b="1" dirty="0">
                <a:solidFill>
                  <a:schemeClr val="tx2"/>
                </a:solidFill>
                <a:latin typeface="Tw Cen MT" panose="020B0602020104020603" pitchFamily="34" charset="0"/>
              </a:rPr>
              <a:t>the justifications for those scores </a:t>
            </a:r>
            <a:r>
              <a:rPr lang="en-US" altLang="en-US" dirty="0">
                <a:solidFill>
                  <a:schemeClr val="tx2"/>
                </a:solidFill>
                <a:latin typeface="Tw Cen MT" panose="020B0602020104020603" pitchFamily="34" charset="0"/>
              </a:rPr>
              <a:t>that each plans to report; </a:t>
            </a:r>
            <a:r>
              <a:rPr lang="en-US" altLang="en-US" u="sng" dirty="0">
                <a:solidFill>
                  <a:schemeClr val="tx2"/>
                </a:solidFill>
                <a:latin typeface="Tw Cen MT" panose="020B0602020104020603" pitchFamily="34" charset="0"/>
              </a:rPr>
              <a:t>scores may change based on panel discussion</a:t>
            </a:r>
            <a:r>
              <a:rPr lang="en-US" altLang="en-US" dirty="0">
                <a:solidFill>
                  <a:schemeClr val="tx2"/>
                </a:solidFill>
                <a:latin typeface="Tw Cen MT" panose="020B0602020104020603" pitchFamily="34" charset="0"/>
              </a:rPr>
              <a:t>.</a:t>
            </a:r>
          </a:p>
          <a:p>
            <a:pPr eaLnBrk="1" hangingPunct="1">
              <a:spcBef>
                <a:spcPct val="0"/>
              </a:spcBef>
              <a:spcAft>
                <a:spcPts val="1800"/>
              </a:spcAft>
            </a:pPr>
            <a:r>
              <a:rPr lang="en-US" altLang="en-US" u="sng" dirty="0">
                <a:solidFill>
                  <a:schemeClr val="tx2"/>
                </a:solidFill>
                <a:latin typeface="Tw Cen MT" panose="020B0602020104020603" pitchFamily="34" charset="0"/>
              </a:rPr>
              <a:t>AFTER the panel discussions </a:t>
            </a:r>
            <a:r>
              <a:rPr lang="en-US" altLang="en-US" dirty="0">
                <a:solidFill>
                  <a:schemeClr val="tx2"/>
                </a:solidFill>
                <a:latin typeface="Tw Cen MT" panose="020B0602020104020603" pitchFamily="34" charset="0"/>
              </a:rPr>
              <a:t>are completed, </a:t>
            </a:r>
            <a:r>
              <a:rPr lang="en-US" altLang="en-US" u="sng" dirty="0">
                <a:solidFill>
                  <a:schemeClr val="tx2"/>
                </a:solidFill>
                <a:latin typeface="Tw Cen MT" panose="020B0602020104020603" pitchFamily="34" charset="0"/>
              </a:rPr>
              <a:t>do not change your scores</a:t>
            </a:r>
            <a:r>
              <a:rPr lang="en-US" altLang="en-US" dirty="0">
                <a:solidFill>
                  <a:schemeClr val="tx2"/>
                </a:solidFill>
                <a:latin typeface="Tw Cen MT" panose="020B0602020104020603" pitchFamily="34" charset="0"/>
              </a:rPr>
              <a:t>, unless directed </a:t>
            </a:r>
            <a:r>
              <a:rPr lang="en-US" altLang="en-US" dirty="0" smtClean="0">
                <a:solidFill>
                  <a:schemeClr val="tx2"/>
                </a:solidFill>
                <a:latin typeface="Tw Cen MT" panose="020B0602020104020603" pitchFamily="34" charset="0"/>
              </a:rPr>
              <a:t>to do so by </a:t>
            </a:r>
            <a:r>
              <a:rPr lang="en-US" altLang="en-US" dirty="0">
                <a:solidFill>
                  <a:schemeClr val="tx2"/>
                </a:solidFill>
                <a:latin typeface="Tw Cen MT" panose="020B0602020104020603" pitchFamily="34" charset="0"/>
              </a:rPr>
              <a:t>the panel manager. </a:t>
            </a:r>
          </a:p>
        </p:txBody>
      </p:sp>
      <p:sp>
        <p:nvSpPr>
          <p:cNvPr id="2765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93E6AFEC-90D6-45DE-ABAC-DCAA0111D3D3}" type="slidenum">
              <a:rPr lang="en-US" altLang="en-US" sz="1200">
                <a:solidFill>
                  <a:srgbClr val="898989"/>
                </a:solidFill>
                <a:latin typeface="Calibri" panose="020F0502020204030204" pitchFamily="34" charset="0"/>
              </a:rPr>
              <a:pPr>
                <a:spcBef>
                  <a:spcPct val="0"/>
                </a:spcBef>
                <a:buFontTx/>
                <a:buNone/>
              </a:pPr>
              <a:t>34</a:t>
            </a:fld>
            <a:endParaRPr lang="en-US" altLang="en-US" sz="1200" dirty="0">
              <a:solidFill>
                <a:srgbClr val="898989"/>
              </a:solidFill>
              <a:latin typeface="Calibri" panose="020F0502020204030204" pitchFamily="34" charset="0"/>
            </a:endParaRPr>
          </a:p>
        </p:txBody>
      </p:sp>
      <p:sp>
        <p:nvSpPr>
          <p:cNvPr id="31747" name="Rectangle 2"/>
          <p:cNvSpPr>
            <a:spLocks noGrp="1" noChangeArrowheads="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Reminders!</a:t>
            </a:r>
          </a:p>
        </p:txBody>
      </p:sp>
    </p:spTree>
    <p:extLst>
      <p:ext uri="{BB962C8B-B14F-4D97-AF65-F5344CB8AC3E}">
        <p14:creationId xmlns:p14="http://schemas.microsoft.com/office/powerpoint/2010/main" val="13169430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152400" y="2362200"/>
            <a:ext cx="8839200" cy="3840163"/>
          </a:xfrm>
        </p:spPr>
        <p:txBody>
          <a:bodyPr>
            <a:noAutofit/>
          </a:bodyPr>
          <a:lstStyle/>
          <a:p>
            <a:pPr eaLnBrk="1" hangingPunct="1">
              <a:lnSpc>
                <a:spcPct val="120000"/>
              </a:lnSpc>
              <a:spcBef>
                <a:spcPts val="0"/>
              </a:spcBef>
            </a:pPr>
            <a:r>
              <a:rPr lang="en-US" altLang="en-US" sz="2200" dirty="0">
                <a:solidFill>
                  <a:schemeClr val="tx2"/>
                </a:solidFill>
                <a:latin typeface="Tw Cen MT" panose="020B0602020104020603" pitchFamily="34" charset="0"/>
              </a:rPr>
              <a:t>Come to the panel meeting </a:t>
            </a:r>
            <a:r>
              <a:rPr lang="en-US" altLang="en-US" sz="2200" b="1" i="1" dirty="0">
                <a:solidFill>
                  <a:schemeClr val="tx2"/>
                </a:solidFill>
                <a:latin typeface="Tw Cen MT" panose="020B0602020104020603" pitchFamily="34" charset="0"/>
              </a:rPr>
              <a:t>on time and prepared  </a:t>
            </a:r>
            <a:r>
              <a:rPr lang="en-US" altLang="en-US" sz="2200" i="1" dirty="0">
                <a:solidFill>
                  <a:schemeClr val="tx2"/>
                </a:solidFill>
                <a:latin typeface="Tw Cen MT" panose="020B0602020104020603" pitchFamily="34" charset="0"/>
              </a:rPr>
              <a:t>to discuss all applications</a:t>
            </a:r>
          </a:p>
          <a:p>
            <a:pPr>
              <a:spcBef>
                <a:spcPts val="1000"/>
              </a:spcBef>
              <a:spcAft>
                <a:spcPts val="1000"/>
              </a:spcAft>
            </a:pPr>
            <a:r>
              <a:rPr lang="en-US" altLang="en-US" sz="2200" dirty="0">
                <a:solidFill>
                  <a:schemeClr val="tx2"/>
                </a:solidFill>
                <a:latin typeface="Tw Cen MT" panose="020B0602020104020603" pitchFamily="34" charset="0"/>
              </a:rPr>
              <a:t>Ensure </a:t>
            </a:r>
            <a:r>
              <a:rPr lang="en-US" altLang="en-US" sz="2200" b="1" dirty="0">
                <a:solidFill>
                  <a:schemeClr val="tx2"/>
                </a:solidFill>
                <a:latin typeface="Tw Cen MT" panose="020B0602020104020603" pitchFamily="34" charset="0"/>
              </a:rPr>
              <a:t>access to TRFs during the panel discussion and use a land-line phone</a:t>
            </a:r>
            <a:r>
              <a:rPr lang="en-US" altLang="en-US" sz="2200" dirty="0">
                <a:solidFill>
                  <a:schemeClr val="tx2"/>
                </a:solidFill>
                <a:latin typeface="Tw Cen MT" panose="020B0602020104020603" pitchFamily="34" charset="0"/>
              </a:rPr>
              <a:t>, if possible, to avoid reception problems </a:t>
            </a:r>
          </a:p>
          <a:p>
            <a:pPr eaLnBrk="1" hangingPunct="1">
              <a:spcBef>
                <a:spcPts val="0"/>
              </a:spcBef>
            </a:pPr>
            <a:r>
              <a:rPr lang="en-US" altLang="en-US" sz="2200" b="1" dirty="0">
                <a:solidFill>
                  <a:schemeClr val="tx2"/>
                </a:solidFill>
                <a:latin typeface="Tw Cen MT" panose="020B0602020104020603" pitchFamily="34" charset="0"/>
              </a:rPr>
              <a:t>Use evidence to support your position</a:t>
            </a:r>
            <a:r>
              <a:rPr lang="en-US" altLang="en-US" sz="2200" dirty="0">
                <a:solidFill>
                  <a:schemeClr val="tx2"/>
                </a:solidFill>
                <a:latin typeface="Tw Cen MT" panose="020B0602020104020603" pitchFamily="34" charset="0"/>
              </a:rPr>
              <a:t>, including e-page numbers and examples </a:t>
            </a:r>
          </a:p>
          <a:p>
            <a:pPr>
              <a:lnSpc>
                <a:spcPct val="120000"/>
              </a:lnSpc>
              <a:spcBef>
                <a:spcPts val="1000"/>
              </a:spcBef>
            </a:pPr>
            <a:r>
              <a:rPr lang="en-US" altLang="en-US" sz="2200" b="1" dirty="0">
                <a:solidFill>
                  <a:schemeClr val="tx2"/>
                </a:solidFill>
                <a:latin typeface="Tw Cen MT" panose="020B0602020104020603" pitchFamily="34" charset="0"/>
              </a:rPr>
              <a:t>Hold the dates reserved for panel calls OPEN</a:t>
            </a:r>
          </a:p>
          <a:p>
            <a:pPr eaLnBrk="1" hangingPunct="1">
              <a:lnSpc>
                <a:spcPct val="120000"/>
              </a:lnSpc>
              <a:spcBef>
                <a:spcPts val="1000"/>
              </a:spcBef>
            </a:pPr>
            <a:r>
              <a:rPr lang="en-US" altLang="en-US" sz="2200" dirty="0">
                <a:solidFill>
                  <a:schemeClr val="tx2"/>
                </a:solidFill>
                <a:latin typeface="Tw Cen MT" panose="020B0602020104020603" pitchFamily="34" charset="0"/>
              </a:rPr>
              <a:t>Function as a </a:t>
            </a:r>
            <a:r>
              <a:rPr lang="en-US" altLang="en-US" sz="2200" b="1" dirty="0">
                <a:solidFill>
                  <a:schemeClr val="tx2"/>
                </a:solidFill>
                <a:latin typeface="Tw Cen MT" panose="020B0602020104020603" pitchFamily="34" charset="0"/>
              </a:rPr>
              <a:t>team</a:t>
            </a:r>
          </a:p>
          <a:p>
            <a:pPr eaLnBrk="1" hangingPunct="1">
              <a:lnSpc>
                <a:spcPct val="120000"/>
              </a:lnSpc>
              <a:spcBef>
                <a:spcPts val="1000"/>
              </a:spcBef>
            </a:pPr>
            <a:r>
              <a:rPr lang="en-US" altLang="en-US" sz="2200" b="1" i="1" dirty="0">
                <a:solidFill>
                  <a:schemeClr val="tx2"/>
                </a:solidFill>
                <a:latin typeface="Tw Cen MT" panose="020B0602020104020603" pitchFamily="34" charset="0"/>
              </a:rPr>
              <a:t>Be respectful </a:t>
            </a:r>
            <a:r>
              <a:rPr lang="en-US" altLang="en-US" sz="2200" dirty="0">
                <a:solidFill>
                  <a:schemeClr val="tx2"/>
                </a:solidFill>
                <a:latin typeface="Tw Cen MT" panose="020B0602020104020603" pitchFamily="34" charset="0"/>
              </a:rPr>
              <a:t>of all perspectives </a:t>
            </a:r>
            <a:r>
              <a:rPr lang="en-US" altLang="en-US" sz="2200" dirty="0" smtClean="0">
                <a:solidFill>
                  <a:schemeClr val="tx2"/>
                </a:solidFill>
                <a:latin typeface="Tw Cen MT" panose="020B0602020104020603" pitchFamily="34" charset="0"/>
              </a:rPr>
              <a:t>shared</a:t>
            </a:r>
          </a:p>
          <a:p>
            <a:pPr eaLnBrk="1" hangingPunct="1">
              <a:lnSpc>
                <a:spcPct val="120000"/>
              </a:lnSpc>
              <a:spcBef>
                <a:spcPts val="1000"/>
              </a:spcBef>
            </a:pPr>
            <a:endParaRPr lang="en-US" altLang="en-US" sz="2200" dirty="0">
              <a:solidFill>
                <a:schemeClr val="tx2"/>
              </a:solidFill>
              <a:latin typeface="Tw Cen MT" panose="020B0602020104020603" pitchFamily="34" charset="0"/>
            </a:endParaRPr>
          </a:p>
        </p:txBody>
      </p:sp>
      <p:sp>
        <p:nvSpPr>
          <p:cNvPr id="286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FE916810-7C6E-4CC6-B1EE-2D13E2AE576F}" type="slidenum">
              <a:rPr lang="en-US" altLang="en-US" sz="1200">
                <a:solidFill>
                  <a:schemeClr val="tx2"/>
                </a:solidFill>
              </a:rPr>
              <a:pPr>
                <a:spcBef>
                  <a:spcPct val="0"/>
                </a:spcBef>
                <a:buFontTx/>
                <a:buNone/>
              </a:pPr>
              <a:t>35</a:t>
            </a:fld>
            <a:endParaRPr lang="en-US" altLang="en-US" sz="1200" dirty="0">
              <a:solidFill>
                <a:schemeClr val="tx2"/>
              </a:solidFill>
            </a:endParaRPr>
          </a:p>
        </p:txBody>
      </p:sp>
      <p:sp>
        <p:nvSpPr>
          <p:cNvPr id="32771" name="Rectangle 2"/>
          <p:cNvSpPr>
            <a:spLocks noGrp="1" noChangeArrowheads="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Panel Etiquette and Tips</a:t>
            </a:r>
          </a:p>
        </p:txBody>
      </p:sp>
      <p:sp>
        <p:nvSpPr>
          <p:cNvPr id="5" name="Oval Callout 4"/>
          <p:cNvSpPr/>
          <p:nvPr/>
        </p:nvSpPr>
        <p:spPr>
          <a:xfrm>
            <a:off x="6477000" y="4572000"/>
            <a:ext cx="2035629" cy="1219200"/>
          </a:xfrm>
          <a:prstGeom prst="wedgeEllipseCallout">
            <a:avLst>
              <a:gd name="adj1" fmla="val -58431"/>
              <a:gd name="adj2" fmla="val -26786"/>
            </a:avLst>
          </a:prstGeom>
          <a:solidFill>
            <a:srgbClr val="038A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All day       both days!</a:t>
            </a:r>
          </a:p>
        </p:txBody>
      </p:sp>
    </p:spTree>
    <p:extLst>
      <p:ext uri="{BB962C8B-B14F-4D97-AF65-F5344CB8AC3E}">
        <p14:creationId xmlns:p14="http://schemas.microsoft.com/office/powerpoint/2010/main" val="2651647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5"/>
          <p:cNvSpPr>
            <a:spLocks noGrp="1" noChangeArrowheads="1"/>
          </p:cNvSpPr>
          <p:nvPr>
            <p:ph idx="1"/>
          </p:nvPr>
        </p:nvSpPr>
        <p:spPr>
          <a:xfrm>
            <a:off x="457200" y="2514600"/>
            <a:ext cx="8382000" cy="3763963"/>
          </a:xfrm>
        </p:spPr>
        <p:txBody>
          <a:bodyPr>
            <a:normAutofit fontScale="92500" lnSpcReduction="10000"/>
          </a:bodyPr>
          <a:lstStyle/>
          <a:p>
            <a:pPr>
              <a:spcBef>
                <a:spcPct val="0"/>
              </a:spcBef>
              <a:spcAft>
                <a:spcPts val="600"/>
              </a:spcAft>
            </a:pPr>
            <a:r>
              <a:rPr lang="en-US" altLang="en-US" sz="2600" b="1" dirty="0">
                <a:solidFill>
                  <a:schemeClr val="tx2"/>
                </a:solidFill>
                <a:latin typeface="Tw Cen MT" panose="020B0602020104020603" pitchFamily="34" charset="0"/>
              </a:rPr>
              <a:t>G5 Questions? </a:t>
            </a:r>
          </a:p>
          <a:p>
            <a:pPr lvl="1">
              <a:spcBef>
                <a:spcPct val="0"/>
              </a:spcBef>
              <a:spcAft>
                <a:spcPts val="600"/>
              </a:spcAft>
              <a:buFont typeface="Courier New" panose="02070309020205020404" pitchFamily="49" charset="0"/>
              <a:buChar char="o"/>
            </a:pPr>
            <a:r>
              <a:rPr lang="en-US" altLang="en-US" sz="2200" b="1" dirty="0">
                <a:solidFill>
                  <a:schemeClr val="tx2"/>
                </a:solidFill>
                <a:latin typeface="Tw Cen MT" panose="020B0602020104020603" pitchFamily="34" charset="0"/>
              </a:rPr>
              <a:t>Contact the G5 HelpDesk (</a:t>
            </a:r>
            <a:r>
              <a:rPr lang="en-US" altLang="en-US" sz="1900" dirty="0">
                <a:solidFill>
                  <a:schemeClr val="tx2"/>
                </a:solidFill>
                <a:latin typeface="Tw Cen MT" panose="020B0602020104020603" pitchFamily="34" charset="0"/>
              </a:rPr>
              <a:t>1-888-</a:t>
            </a:r>
            <a:r>
              <a:rPr lang="en-US" sz="1900" dirty="0">
                <a:solidFill>
                  <a:schemeClr val="tx2"/>
                </a:solidFill>
                <a:latin typeface="Tw Cen MT" panose="020B0602020104020603" pitchFamily="34" charset="0"/>
              </a:rPr>
              <a:t>336-8930</a:t>
            </a:r>
            <a:r>
              <a:rPr lang="en-US" altLang="en-US" sz="2200" b="1" dirty="0">
                <a:solidFill>
                  <a:schemeClr val="tx2"/>
                </a:solidFill>
                <a:latin typeface="Tw Cen MT" panose="020B0602020104020603" pitchFamily="34" charset="0"/>
              </a:rPr>
              <a:t>)</a:t>
            </a:r>
            <a:endParaRPr lang="en-US" altLang="en-US" sz="2200" dirty="0">
              <a:solidFill>
                <a:schemeClr val="tx2"/>
              </a:solidFill>
              <a:latin typeface="Tw Cen MT" panose="020B0602020104020603" pitchFamily="34" charset="0"/>
            </a:endParaRPr>
          </a:p>
          <a:p>
            <a:pPr marL="739775" indent="-274638">
              <a:spcBef>
                <a:spcPct val="0"/>
              </a:spcBef>
              <a:spcAft>
                <a:spcPts val="600"/>
              </a:spcAft>
              <a:buFont typeface="Courier New" panose="02070309020205020404" pitchFamily="49" charset="0"/>
              <a:buChar char="o"/>
            </a:pPr>
            <a:r>
              <a:rPr lang="en-US" altLang="en-US" sz="2600" dirty="0">
                <a:solidFill>
                  <a:schemeClr val="tx2"/>
                </a:solidFill>
                <a:latin typeface="Tw Cen MT" panose="020B0602020104020603" pitchFamily="34" charset="0"/>
              </a:rPr>
              <a:t>Let your </a:t>
            </a:r>
            <a:r>
              <a:rPr lang="en-US" altLang="en-US" sz="2600" b="1" dirty="0">
                <a:solidFill>
                  <a:schemeClr val="tx2"/>
                </a:solidFill>
                <a:latin typeface="Tw Cen MT" panose="020B0602020104020603" pitchFamily="34" charset="0"/>
              </a:rPr>
              <a:t>Panel Manager </a:t>
            </a:r>
            <a:r>
              <a:rPr lang="en-US" altLang="en-US" sz="2600" b="1" dirty="0" smtClean="0">
                <a:solidFill>
                  <a:schemeClr val="tx2"/>
                </a:solidFill>
                <a:latin typeface="Tw Cen MT" panose="020B0602020104020603" pitchFamily="34" charset="0"/>
              </a:rPr>
              <a:t>know about </a:t>
            </a:r>
            <a:r>
              <a:rPr lang="en-US" altLang="en-US" sz="2600" dirty="0">
                <a:solidFill>
                  <a:schemeClr val="tx2"/>
                </a:solidFill>
                <a:latin typeface="Tw Cen MT" panose="020B0602020104020603" pitchFamily="34" charset="0"/>
              </a:rPr>
              <a:t>the issue</a:t>
            </a:r>
          </a:p>
          <a:p>
            <a:pPr eaLnBrk="1" hangingPunct="1">
              <a:spcBef>
                <a:spcPts val="1200"/>
              </a:spcBef>
              <a:spcAft>
                <a:spcPts val="1800"/>
              </a:spcAft>
            </a:pPr>
            <a:r>
              <a:rPr lang="en-US" altLang="en-US" sz="2600" b="1" dirty="0">
                <a:solidFill>
                  <a:schemeClr val="tx2"/>
                </a:solidFill>
                <a:latin typeface="Tw Cen MT" panose="020B0602020104020603" pitchFamily="34" charset="0"/>
              </a:rPr>
              <a:t>Trouble getting back into G5?</a:t>
            </a:r>
            <a:r>
              <a:rPr lang="en-US" altLang="en-US" sz="2600" dirty="0">
                <a:solidFill>
                  <a:schemeClr val="tx2"/>
                </a:solidFill>
                <a:latin typeface="Tw Cen MT" panose="020B0602020104020603" pitchFamily="34" charset="0"/>
              </a:rPr>
              <a:t> </a:t>
            </a:r>
            <a:r>
              <a:rPr lang="en-US" altLang="en-US" sz="2400" dirty="0">
                <a:solidFill>
                  <a:schemeClr val="tx2"/>
                </a:solidFill>
                <a:latin typeface="Tw Cen MT" panose="020B0602020104020603" pitchFamily="34" charset="0"/>
              </a:rPr>
              <a:t>You may not have logged-out.  Wait 10-15 minutes and try again before contacting G5 HelpDesk</a:t>
            </a:r>
          </a:p>
          <a:p>
            <a:pPr>
              <a:spcBef>
                <a:spcPct val="0"/>
              </a:spcBef>
              <a:spcAft>
                <a:spcPts val="1800"/>
              </a:spcAft>
            </a:pPr>
            <a:r>
              <a:rPr lang="en-US" altLang="en-US" sz="2600" dirty="0">
                <a:solidFill>
                  <a:schemeClr val="tx2"/>
                </a:solidFill>
                <a:latin typeface="Tw Cen MT" panose="020B0602020104020603" pitchFamily="34" charset="0"/>
              </a:rPr>
              <a:t>Develop </a:t>
            </a:r>
            <a:r>
              <a:rPr lang="en-US" altLang="en-US" sz="2600" b="1" dirty="0">
                <a:solidFill>
                  <a:schemeClr val="tx2"/>
                </a:solidFill>
                <a:latin typeface="Tw Cen MT" panose="020B0602020104020603" pitchFamily="34" charset="0"/>
              </a:rPr>
              <a:t>post-panel amnesia</a:t>
            </a:r>
          </a:p>
          <a:p>
            <a:pPr>
              <a:spcBef>
                <a:spcPct val="0"/>
              </a:spcBef>
              <a:spcAft>
                <a:spcPts val="1800"/>
              </a:spcAft>
            </a:pPr>
            <a:r>
              <a:rPr lang="en-US" altLang="en-US" sz="2600" b="1" dirty="0">
                <a:solidFill>
                  <a:schemeClr val="tx2"/>
                </a:solidFill>
                <a:latin typeface="Tw Cen MT" panose="020B0602020104020603" pitchFamily="34" charset="0"/>
              </a:rPr>
              <a:t>Dispose of </a:t>
            </a:r>
            <a:r>
              <a:rPr lang="en-US" altLang="en-US" sz="2600" b="1" dirty="0" smtClean="0">
                <a:solidFill>
                  <a:schemeClr val="tx2"/>
                </a:solidFill>
                <a:latin typeface="Tw Cen MT" panose="020B0602020104020603" pitchFamily="34" charset="0"/>
              </a:rPr>
              <a:t>or delete grant </a:t>
            </a:r>
            <a:r>
              <a:rPr lang="en-US" altLang="en-US" sz="2600" b="1" dirty="0">
                <a:solidFill>
                  <a:schemeClr val="tx2"/>
                </a:solidFill>
                <a:latin typeface="Tw Cen MT" panose="020B0602020104020603" pitchFamily="34" charset="0"/>
              </a:rPr>
              <a:t>applications and forms </a:t>
            </a:r>
            <a:r>
              <a:rPr lang="en-US" altLang="en-US" sz="2600" dirty="0">
                <a:solidFill>
                  <a:schemeClr val="tx2"/>
                </a:solidFill>
                <a:latin typeface="Tw Cen MT" panose="020B0602020104020603" pitchFamily="34" charset="0"/>
              </a:rPr>
              <a:t>in a secure manner</a:t>
            </a:r>
          </a:p>
        </p:txBody>
      </p:sp>
      <p:sp>
        <p:nvSpPr>
          <p:cNvPr id="2970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09522AFD-28C2-448F-9F73-F1CE6ED6AF06}" type="slidenum">
              <a:rPr lang="en-US" altLang="en-US" sz="1200">
                <a:solidFill>
                  <a:srgbClr val="898989"/>
                </a:solidFill>
                <a:latin typeface="Calibri" panose="020F0502020204030204" pitchFamily="34" charset="0"/>
              </a:rPr>
              <a:pPr>
                <a:spcBef>
                  <a:spcPct val="0"/>
                </a:spcBef>
                <a:buFontTx/>
                <a:buNone/>
              </a:pPr>
              <a:t>36</a:t>
            </a:fld>
            <a:endParaRPr lang="en-US" altLang="en-US" sz="1200" dirty="0">
              <a:solidFill>
                <a:srgbClr val="898989"/>
              </a:solidFill>
              <a:latin typeface="Calibri" panose="020F0502020204030204" pitchFamily="34" charset="0"/>
            </a:endParaRPr>
          </a:p>
        </p:txBody>
      </p:sp>
      <p:sp>
        <p:nvSpPr>
          <p:cNvPr id="33795" name="Rectangle 4"/>
          <p:cNvSpPr>
            <a:spLocks noGrp="1" noChangeArrowheads="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Last, But Not Least!</a:t>
            </a:r>
          </a:p>
        </p:txBody>
      </p:sp>
    </p:spTree>
    <p:extLst>
      <p:ext uri="{BB962C8B-B14F-4D97-AF65-F5344CB8AC3E}">
        <p14:creationId xmlns:p14="http://schemas.microsoft.com/office/powerpoint/2010/main" val="3444464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146207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algn="l" eaLnBrk="1" fontAlgn="auto" hangingPunct="1">
              <a:lnSpc>
                <a:spcPct val="100000"/>
              </a:lnSpc>
              <a:spcAft>
                <a:spcPts val="0"/>
              </a:spcAft>
              <a:defRPr/>
            </a:pPr>
            <a:r>
              <a:rPr lang="en-US" altLang="en-US" sz="4400" b="1" dirty="0">
                <a:solidFill>
                  <a:srgbClr val="038A00"/>
                </a:solidFill>
                <a:latin typeface="Tw Cen MT" panose="020B0602020104020603" pitchFamily="34" charset="0"/>
              </a:rPr>
              <a:t>Logistics</a:t>
            </a:r>
          </a:p>
        </p:txBody>
      </p:sp>
      <p:sp>
        <p:nvSpPr>
          <p:cNvPr id="36868" name="Rectangle 3"/>
          <p:cNvSpPr>
            <a:spLocks noGrp="1" noChangeArrowheads="1"/>
          </p:cNvSpPr>
          <p:nvPr>
            <p:ph idx="1"/>
          </p:nvPr>
        </p:nvSpPr>
        <p:spPr>
          <a:xfrm>
            <a:off x="457200" y="2514600"/>
            <a:ext cx="8458200" cy="4191000"/>
          </a:xfrm>
        </p:spPr>
        <p:txBody>
          <a:bodyPr rtlCol="0">
            <a:normAutofit fontScale="40000" lnSpcReduction="20000"/>
          </a:bodyPr>
          <a:lstStyle/>
          <a:p>
            <a:pPr lvl="1" eaLnBrk="1" fontAlgn="auto" hangingPunct="1">
              <a:lnSpc>
                <a:spcPct val="120000"/>
              </a:lnSpc>
              <a:spcBef>
                <a:spcPts val="0"/>
              </a:spcBef>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Application for New Grants under IDEA (84.326Y)</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Instructions for Standing Panel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E-Reader Instructions for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Competition 84.326Y PowerPoint Presentation</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Conflict of Interest Questionnaire</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Agreement for Grant Application Reviewers</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OSERS Peer Reviewer Data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Panel Assignment Sheet</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Technical Review Form / Panel Summary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OSERS Review Process Evaluation Survey</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Honorarium Form</a:t>
            </a:r>
          </a:p>
          <a:p>
            <a:pPr lvl="1" eaLnBrk="1" fontAlgn="auto" hangingPunct="1">
              <a:lnSpc>
                <a:spcPct val="120000"/>
              </a:lnSpc>
              <a:spcBef>
                <a:spcPts val="600"/>
              </a:spcBef>
              <a:spcAft>
                <a:spcPts val="0"/>
              </a:spcAft>
              <a:buFont typeface="Book Antiqua" panose="02040602050305030304" pitchFamily="18" charset="0"/>
              <a:buChar char="–"/>
              <a:defRPr/>
            </a:pPr>
            <a:r>
              <a:rPr lang="en-US" sz="4300" dirty="0">
                <a:solidFill>
                  <a:schemeClr val="tx2"/>
                </a:solidFill>
                <a:latin typeface="Tw Cen MT" panose="020B0602020104020603" pitchFamily="34" charset="0"/>
                <a:ea typeface="ＭＳ Ｐゴシック" pitchFamily="-112" charset="-128"/>
              </a:rPr>
              <a:t>W-9 Form</a:t>
            </a:r>
          </a:p>
          <a:p>
            <a:pPr marL="457200" lvl="1" indent="0" eaLnBrk="1" fontAlgn="auto" hangingPunct="1">
              <a:spcAft>
                <a:spcPts val="0"/>
              </a:spcAft>
              <a:buFontTx/>
              <a:buNone/>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400" dirty="0">
              <a:solidFill>
                <a:schemeClr val="tx1"/>
              </a:solidFill>
              <a:latin typeface="Book Antiqua" panose="02040602050305030304" pitchFamily="18" charset="0"/>
              <a:ea typeface="ＭＳ Ｐゴシック" pitchFamily="-112" charset="-128"/>
            </a:endParaRPr>
          </a:p>
          <a:p>
            <a:pPr lvl="1" eaLnBrk="1" fontAlgn="auto" hangingPunct="1">
              <a:spcAft>
                <a:spcPts val="0"/>
              </a:spcAft>
              <a:defRPr/>
            </a:pPr>
            <a:endParaRPr lang="en-US" sz="2700" dirty="0">
              <a:solidFill>
                <a:schemeClr val="tx1"/>
              </a:solidFill>
              <a:latin typeface="Book Antiqua" panose="02040602050305030304" pitchFamily="18" charset="0"/>
              <a:ea typeface="ＭＳ Ｐゴシック" pitchFamily="-112" charset="-128"/>
            </a:endParaRPr>
          </a:p>
        </p:txBody>
      </p:sp>
      <p:sp>
        <p:nvSpPr>
          <p:cNvPr id="2" name="Text Placeholder 1"/>
          <p:cNvSpPr>
            <a:spLocks noGrp="1"/>
          </p:cNvSpPr>
          <p:nvPr>
            <p:ph type="body" sz="quarter" idx="10"/>
          </p:nvPr>
        </p:nvSpPr>
        <p:spPr/>
        <p:txBody>
          <a:bodyPr/>
          <a:lstStyle/>
          <a:p>
            <a:r>
              <a:rPr lang="en-US" b="1" dirty="0">
                <a:solidFill>
                  <a:schemeClr val="tx2"/>
                </a:solidFill>
                <a:latin typeface="Tw Cen MT" panose="020B0602020104020603" pitchFamily="34" charset="0"/>
                <a:ea typeface="ＭＳ Ｐゴシック" pitchFamily="-112" charset="-128"/>
              </a:rPr>
              <a:t>Contents of Reviewer Packet: </a:t>
            </a:r>
            <a:r>
              <a:rPr lang="en-US" b="1" dirty="0">
                <a:latin typeface="Tw Cen MT" panose="020B0602020104020603" pitchFamily="34" charset="0"/>
                <a:ea typeface="ＭＳ Ｐゴシック" pitchFamily="-112" charset="-128"/>
              </a:rPr>
              <a:t>Once Again , You should have </a:t>
            </a:r>
            <a:r>
              <a:rPr lang="en-US" b="1" dirty="0">
                <a:solidFill>
                  <a:srgbClr val="04A200"/>
                </a:solidFill>
                <a:latin typeface="Tw Cen MT" panose="020B0602020104020603" pitchFamily="34" charset="0"/>
                <a:ea typeface="ＭＳ Ｐゴシック" pitchFamily="-112" charset="-128"/>
              </a:rPr>
              <a:t>…</a:t>
            </a:r>
          </a:p>
          <a:p>
            <a:endParaRPr lang="en-US" dirty="0"/>
          </a:p>
        </p:txBody>
      </p:sp>
      <p:sp>
        <p:nvSpPr>
          <p:cNvPr id="4100" name="Slide Number Placeholder 5"/>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E9AF1EDF-47A8-4FE8-83D9-723DE7CD304E}" type="slidenum">
              <a:rPr lang="en-US" altLang="en-US" sz="1200">
                <a:solidFill>
                  <a:srgbClr val="898989"/>
                </a:solidFill>
                <a:latin typeface="Calibri" panose="020F0502020204030204" pitchFamily="34" charset="0"/>
              </a:rPr>
              <a:pPr algn="ctr">
                <a:spcBef>
                  <a:spcPct val="0"/>
                </a:spcBef>
                <a:buFontTx/>
                <a:buNone/>
              </a:pPr>
              <a:t>38</a:t>
            </a:fld>
            <a:endParaRPr lang="en-US" altLang="en-US" sz="1200" dirty="0">
              <a:solidFill>
                <a:srgbClr val="898989"/>
              </a:solidFill>
              <a:latin typeface="Calibri" panose="020F0502020204030204" pitchFamily="34" charset="0"/>
            </a:endParaRPr>
          </a:p>
        </p:txBody>
      </p:sp>
    </p:spTree>
    <p:extLst>
      <p:ext uri="{BB962C8B-B14F-4D97-AF65-F5344CB8AC3E}">
        <p14:creationId xmlns:p14="http://schemas.microsoft.com/office/powerpoint/2010/main" val="2548642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G5 Minute with Justin</a:t>
            </a:r>
          </a:p>
        </p:txBody>
      </p:sp>
      <p:sp>
        <p:nvSpPr>
          <p:cNvPr id="3" name="Content Placeholder 2"/>
          <p:cNvSpPr>
            <a:spLocks noGrp="1"/>
          </p:cNvSpPr>
          <p:nvPr>
            <p:ph idx="1"/>
          </p:nvPr>
        </p:nvSpPr>
        <p:spPr/>
        <p:txBody>
          <a:bodyPr>
            <a:normAutofit fontScale="85000" lnSpcReduction="10000"/>
          </a:bodyPr>
          <a:lstStyle/>
          <a:p>
            <a:pPr marL="228600" indent="-228600">
              <a:spcBef>
                <a:spcPts val="1000"/>
              </a:spcBef>
              <a:spcAft>
                <a:spcPts val="600"/>
              </a:spcAft>
              <a:defRPr/>
            </a:pPr>
            <a:r>
              <a:rPr lang="en-US" altLang="en-US" dirty="0" smtClean="0">
                <a:solidFill>
                  <a:schemeClr val="tx2"/>
                </a:solidFill>
                <a:latin typeface="Tw Cen MT" panose="020B0602020104020603" pitchFamily="34" charset="0"/>
              </a:rPr>
              <a:t>Review the </a:t>
            </a:r>
            <a:r>
              <a:rPr lang="en-US" altLang="en-US" dirty="0" err="1" smtClean="0">
                <a:solidFill>
                  <a:schemeClr val="tx2"/>
                </a:solidFill>
                <a:latin typeface="Tw Cen MT" panose="020B0602020104020603" pitchFamily="34" charset="0"/>
              </a:rPr>
              <a:t>Powerpoint</a:t>
            </a:r>
            <a:r>
              <a:rPr lang="en-US" altLang="en-US" dirty="0" smtClean="0">
                <a:solidFill>
                  <a:schemeClr val="tx2"/>
                </a:solidFill>
                <a:latin typeface="Tw Cen MT" panose="020B0602020104020603" pitchFamily="34" charset="0"/>
              </a:rPr>
              <a:t> called </a:t>
            </a:r>
            <a:r>
              <a:rPr lang="en-US" b="1" dirty="0"/>
              <a:t>How to Register and Use The G5 E-Reader for Peer Review</a:t>
            </a:r>
            <a:r>
              <a:rPr lang="en-US" altLang="en-US" dirty="0" smtClean="0">
                <a:solidFill>
                  <a:schemeClr val="tx2"/>
                </a:solidFill>
                <a:latin typeface="Tw Cen MT" panose="020B0602020104020603" pitchFamily="34" charset="0"/>
              </a:rPr>
              <a:t> at </a:t>
            </a:r>
            <a:r>
              <a:rPr lang="en-US" u="sng" dirty="0">
                <a:solidFill>
                  <a:schemeClr val="tx2"/>
                </a:solidFill>
                <a:latin typeface="Tw Cen MT" panose="020B0602020104020603" pitchFamily="34" charset="0"/>
                <a:ea typeface="Calibri"/>
                <a:cs typeface="Times New Roman"/>
                <a:hlinkClick r:id="rId2"/>
              </a:rPr>
              <a:t>https://</a:t>
            </a:r>
            <a:r>
              <a:rPr lang="en-US" u="sng" dirty="0" smtClean="0">
                <a:solidFill>
                  <a:schemeClr val="tx2"/>
                </a:solidFill>
                <a:latin typeface="Tw Cen MT" panose="020B0602020104020603" pitchFamily="34" charset="0"/>
                <a:ea typeface="Calibri"/>
                <a:cs typeface="Times New Roman"/>
                <a:hlinkClick r:id="rId2"/>
              </a:rPr>
              <a:t>www.osepideasthatwork.org/oseppeerreview</a:t>
            </a:r>
            <a:r>
              <a:rPr lang="en-US" u="sng" dirty="0" smtClean="0">
                <a:solidFill>
                  <a:schemeClr val="tx2"/>
                </a:solidFill>
                <a:latin typeface="Tw Cen MT" panose="020B0602020104020603" pitchFamily="34" charset="0"/>
                <a:ea typeface="Calibri"/>
                <a:cs typeface="Times New Roman"/>
              </a:rPr>
              <a:t> </a:t>
            </a:r>
            <a:endParaRPr lang="en-US" altLang="en-US" dirty="0" smtClean="0">
              <a:solidFill>
                <a:schemeClr val="tx2"/>
              </a:solidFill>
              <a:latin typeface="Tw Cen MT" panose="020B0602020104020603" pitchFamily="34" charset="0"/>
            </a:endParaRPr>
          </a:p>
          <a:p>
            <a:pPr marL="228600" indent="-228600">
              <a:spcBef>
                <a:spcPts val="1000"/>
              </a:spcBef>
              <a:spcAft>
                <a:spcPts val="600"/>
              </a:spcAft>
              <a:defRPr/>
            </a:pPr>
            <a:r>
              <a:rPr lang="en-US" altLang="en-US" dirty="0" smtClean="0">
                <a:solidFill>
                  <a:schemeClr val="tx2"/>
                </a:solidFill>
                <a:latin typeface="Tw Cen MT" panose="020B0602020104020603" pitchFamily="34" charset="0"/>
              </a:rPr>
              <a:t>Go </a:t>
            </a:r>
            <a:r>
              <a:rPr lang="en-US" altLang="en-US" dirty="0">
                <a:solidFill>
                  <a:schemeClr val="tx2"/>
                </a:solidFill>
                <a:latin typeface="Tw Cen MT" panose="020B0602020104020603" pitchFamily="34" charset="0"/>
              </a:rPr>
              <a:t>to G5 (</a:t>
            </a:r>
            <a:r>
              <a:rPr lang="en-US" altLang="en-US" dirty="0">
                <a:solidFill>
                  <a:schemeClr val="tx2"/>
                </a:solidFill>
                <a:latin typeface="Tw Cen MT" panose="020B0602020104020603" pitchFamily="34" charset="0"/>
                <a:hlinkClick r:id="rId3"/>
              </a:rPr>
              <a:t>www.g5.gov</a:t>
            </a:r>
            <a:r>
              <a:rPr lang="en-US" altLang="en-US" dirty="0">
                <a:solidFill>
                  <a:schemeClr val="tx2"/>
                </a:solidFill>
                <a:latin typeface="Tw Cen MT" panose="020B0602020104020603" pitchFamily="34" charset="0"/>
              </a:rPr>
              <a:t>) and create/update your profile, check accessibility, and </a:t>
            </a:r>
            <a:r>
              <a:rPr lang="en-US" altLang="en-US" b="1" dirty="0">
                <a:solidFill>
                  <a:schemeClr val="tx2"/>
                </a:solidFill>
                <a:latin typeface="Tw Cen MT" panose="020B0602020104020603" pitchFamily="34" charset="0"/>
              </a:rPr>
              <a:t>SAVE</a:t>
            </a:r>
            <a:r>
              <a:rPr lang="en-US" altLang="en-US" dirty="0">
                <a:solidFill>
                  <a:schemeClr val="tx2"/>
                </a:solidFill>
                <a:latin typeface="Tw Cen MT" panose="020B0602020104020603" pitchFamily="34" charset="0"/>
              </a:rPr>
              <a:t> your username and password</a:t>
            </a:r>
          </a:p>
          <a:p>
            <a:pPr marL="228600" indent="-228600">
              <a:spcBef>
                <a:spcPts val="1000"/>
              </a:spcBef>
              <a:spcAft>
                <a:spcPts val="600"/>
              </a:spcAft>
              <a:defRPr/>
            </a:pPr>
            <a:r>
              <a:rPr lang="en-US" altLang="en-US" dirty="0">
                <a:solidFill>
                  <a:schemeClr val="tx2"/>
                </a:solidFill>
                <a:latin typeface="Tw Cen MT" panose="020B0602020104020603" pitchFamily="34" charset="0"/>
              </a:rPr>
              <a:t>Your G5 account will use a </a:t>
            </a:r>
            <a:r>
              <a:rPr lang="en-US" altLang="en-US" b="1" dirty="0">
                <a:solidFill>
                  <a:schemeClr val="tx2"/>
                </a:solidFill>
                <a:latin typeface="Tw Cen MT" panose="020B0602020104020603" pitchFamily="34" charset="0"/>
              </a:rPr>
              <a:t>Two-Factor Authentication log-in </a:t>
            </a:r>
            <a:r>
              <a:rPr lang="en-US" altLang="en-US" dirty="0">
                <a:solidFill>
                  <a:schemeClr val="tx2"/>
                </a:solidFill>
                <a:latin typeface="Tw Cen MT" panose="020B0602020104020603" pitchFamily="34" charset="0"/>
              </a:rPr>
              <a:t>process</a:t>
            </a:r>
          </a:p>
          <a:p>
            <a:pPr marL="228600" indent="-228600">
              <a:spcBef>
                <a:spcPts val="1000"/>
              </a:spcBef>
              <a:spcAft>
                <a:spcPts val="600"/>
              </a:spcAft>
              <a:defRPr/>
            </a:pPr>
            <a:r>
              <a:rPr lang="en-US" altLang="en-US" dirty="0">
                <a:solidFill>
                  <a:schemeClr val="tx2"/>
                </a:solidFill>
                <a:latin typeface="Tw Cen MT" panose="020B0602020104020603" pitchFamily="34" charset="0"/>
              </a:rPr>
              <a:t>For specific </a:t>
            </a:r>
            <a:r>
              <a:rPr lang="en-US" altLang="en-US" b="1" dirty="0">
                <a:solidFill>
                  <a:schemeClr val="tx2"/>
                </a:solidFill>
                <a:latin typeface="Tw Cen MT" panose="020B0602020104020603" pitchFamily="34" charset="0"/>
              </a:rPr>
              <a:t>instructions on how to use the Two-Factor Authentication l</a:t>
            </a:r>
            <a:r>
              <a:rPr lang="en-US" altLang="en-US" dirty="0">
                <a:solidFill>
                  <a:schemeClr val="tx2"/>
                </a:solidFill>
                <a:latin typeface="Tw Cen MT" panose="020B0602020104020603" pitchFamily="34" charset="0"/>
              </a:rPr>
              <a:t>og-in process, refer to the following link: </a:t>
            </a:r>
            <a:r>
              <a:rPr lang="en-US" altLang="en-US" dirty="0">
                <a:solidFill>
                  <a:schemeClr val="tx2"/>
                </a:solidFill>
                <a:latin typeface="Tw Cen MT" panose="020B0602020104020603" pitchFamily="34" charset="0"/>
                <a:hlinkClick r:id="rId4"/>
              </a:rPr>
              <a:t>https://www.g5.gov/G5HELP/G5_Two_Factor_Authentication_Guidance.pdf</a:t>
            </a:r>
            <a:r>
              <a:rPr lang="en-US" altLang="en-US" dirty="0">
                <a:solidFill>
                  <a:schemeClr val="tx2"/>
                </a:solidFill>
                <a:latin typeface="Tw Cen MT" panose="020B0602020104020603" pitchFamily="34" charset="0"/>
              </a:rPr>
              <a:t> </a:t>
            </a:r>
          </a:p>
        </p:txBody>
      </p:sp>
      <p:sp>
        <p:nvSpPr>
          <p:cNvPr id="4" name="Text Placeholder 3"/>
          <p:cNvSpPr>
            <a:spLocks noGrp="1"/>
          </p:cNvSpPr>
          <p:nvPr>
            <p:ph type="body" sz="quarter" idx="10"/>
          </p:nvPr>
        </p:nvSpPr>
        <p:spPr/>
        <p:txBody>
          <a:bodyPr/>
          <a:lstStyle/>
          <a:p>
            <a:r>
              <a:rPr lang="en-US" dirty="0">
                <a:solidFill>
                  <a:srgbClr val="04A200"/>
                </a:solidFill>
              </a:rPr>
              <a:t>Guidance on Using G5</a:t>
            </a:r>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3</a:t>
            </a:fld>
            <a:endParaRPr lang="en-US" dirty="0"/>
          </a:p>
        </p:txBody>
      </p:sp>
    </p:spTree>
    <p:extLst>
      <p:ext uri="{BB962C8B-B14F-4D97-AF65-F5344CB8AC3E}">
        <p14:creationId xmlns:p14="http://schemas.microsoft.com/office/powerpoint/2010/main" val="757377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Logistics</a:t>
            </a:r>
          </a:p>
        </p:txBody>
      </p:sp>
      <p:sp>
        <p:nvSpPr>
          <p:cNvPr id="35843" name="Content Placeholder 2"/>
          <p:cNvSpPr>
            <a:spLocks noGrp="1"/>
          </p:cNvSpPr>
          <p:nvPr>
            <p:ph idx="1"/>
          </p:nvPr>
        </p:nvSpPr>
        <p:spPr>
          <a:xfrm>
            <a:off x="381000" y="2514600"/>
            <a:ext cx="8610600" cy="3657600"/>
          </a:xfrm>
        </p:spPr>
        <p:txBody>
          <a:bodyPr rtlCol="0">
            <a:noAutofit/>
          </a:bodyPr>
          <a:lstStyle/>
          <a:p>
            <a:pPr marL="65088" lvl="1" indent="0">
              <a:spcBef>
                <a:spcPts val="0"/>
              </a:spcBef>
              <a:spcAft>
                <a:spcPts val="600"/>
              </a:spcAft>
              <a:buNone/>
              <a:defRPr/>
            </a:pPr>
            <a:r>
              <a:rPr lang="en-US" sz="2800" b="1" dirty="0">
                <a:solidFill>
                  <a:schemeClr val="tx2"/>
                </a:solidFill>
                <a:latin typeface="Tw Cen MT" panose="020B0602020104020603" pitchFamily="34" charset="0"/>
                <a:ea typeface="ＭＳ Ｐゴシック" pitchFamily="-112" charset="-128"/>
              </a:rPr>
              <a:t>Submit Forms to Marlynne Brown</a:t>
            </a:r>
            <a:endParaRPr lang="en-US" sz="2800" dirty="0">
              <a:solidFill>
                <a:schemeClr val="tx2"/>
              </a:solidFill>
              <a:latin typeface="Tw Cen MT" panose="020B0602020104020603" pitchFamily="34" charset="0"/>
              <a:ea typeface="ＭＳ Ｐゴシック" pitchFamily="-112" charset="-128"/>
            </a:endParaRPr>
          </a:p>
          <a:p>
            <a:pPr marL="65088" lvl="1" indent="0" eaLnBrk="1" fontAlgn="auto" hangingPunct="1">
              <a:spcBef>
                <a:spcPts val="0"/>
              </a:spcBef>
              <a:spcAft>
                <a:spcPts val="600"/>
              </a:spcAft>
              <a:buNone/>
              <a:defRPr/>
            </a:pPr>
            <a:r>
              <a:rPr lang="en-US" sz="2400" dirty="0">
                <a:solidFill>
                  <a:schemeClr val="tx2"/>
                </a:solidFill>
                <a:latin typeface="Tw Cen MT" panose="020B0602020104020603" pitchFamily="34" charset="0"/>
                <a:ea typeface="ＭＳ Ｐゴシック" pitchFamily="-112" charset="-128"/>
              </a:rPr>
              <a:t>by </a:t>
            </a:r>
            <a:r>
              <a:rPr lang="en-US" sz="2400" u="sng" dirty="0">
                <a:solidFill>
                  <a:schemeClr val="tx2"/>
                </a:solidFill>
                <a:latin typeface="Tw Cen MT" panose="020B0602020104020603" pitchFamily="34" charset="0"/>
                <a:ea typeface="ＭＳ Ｐゴシック" pitchFamily="-112" charset="-128"/>
              </a:rPr>
              <a:t>COB on the </a:t>
            </a:r>
            <a:r>
              <a:rPr lang="en-US" sz="2400" b="1" u="sng" dirty="0">
                <a:solidFill>
                  <a:schemeClr val="tx2"/>
                </a:solidFill>
                <a:latin typeface="Tw Cen MT" panose="020B0602020104020603" pitchFamily="34" charset="0"/>
                <a:ea typeface="ＭＳ Ｐゴシック" pitchFamily="-112" charset="-128"/>
              </a:rPr>
              <a:t>Next Business Day </a:t>
            </a:r>
            <a:r>
              <a:rPr lang="en-US" sz="2400" u="sng" dirty="0">
                <a:solidFill>
                  <a:schemeClr val="tx2"/>
                </a:solidFill>
                <a:latin typeface="Tw Cen MT" panose="020B0602020104020603" pitchFamily="34" charset="0"/>
                <a:ea typeface="ＭＳ Ｐゴシック" pitchFamily="-112" charset="-128"/>
              </a:rPr>
              <a:t>following your Panel Review</a:t>
            </a:r>
          </a:p>
          <a:p>
            <a:pPr marL="65088" lvl="1" indent="0" algn="ctr">
              <a:spcBef>
                <a:spcPts val="0"/>
              </a:spcBef>
              <a:spcAft>
                <a:spcPts val="600"/>
              </a:spcAft>
              <a:buNone/>
              <a:defRPr/>
            </a:pPr>
            <a:r>
              <a:rPr lang="en-US" altLang="en-US" sz="2400" dirty="0">
                <a:solidFill>
                  <a:schemeClr val="tx1"/>
                </a:solidFill>
                <a:latin typeface="Tw Cen MT" panose="020B0602020104020603" pitchFamily="34" charset="0"/>
                <a:hlinkClick r:id="rId3"/>
              </a:rPr>
              <a:t>MBrown@luxsourcesolutions.com</a:t>
            </a:r>
            <a:endParaRPr lang="en-US" altLang="en-US" sz="2400" dirty="0">
              <a:solidFill>
                <a:schemeClr val="tx1"/>
              </a:solidFill>
              <a:latin typeface="Tw Cen MT" panose="020B0602020104020603" pitchFamily="34" charset="0"/>
            </a:endParaRPr>
          </a:p>
          <a:p>
            <a:pPr marL="65088" lvl="1" indent="0" eaLnBrk="1" fontAlgn="auto" hangingPunct="1">
              <a:spcBef>
                <a:spcPts val="0"/>
              </a:spcBef>
              <a:spcAft>
                <a:spcPts val="600"/>
              </a:spcAft>
              <a:buNone/>
              <a:defRPr/>
            </a:pPr>
            <a:r>
              <a:rPr lang="en-US" sz="2400" u="sng" dirty="0">
                <a:solidFill>
                  <a:schemeClr val="tx2"/>
                </a:solidFill>
                <a:latin typeface="Tw Cen MT" panose="020B0602020104020603" pitchFamily="34" charset="0"/>
                <a:ea typeface="ＭＳ Ｐゴシック" pitchFamily="-112" charset="-128"/>
              </a:rPr>
              <a:t>Include </a:t>
            </a:r>
          </a:p>
          <a:p>
            <a:pPr marL="742950" lvl="2" indent="-285750" eaLnBrk="1" fontAlgn="auto" hangingPunct="1">
              <a:spcBef>
                <a:spcPts val="0"/>
              </a:spcBef>
              <a:spcAft>
                <a:spcPts val="600"/>
              </a:spcAft>
              <a:defRPr/>
            </a:pPr>
            <a:r>
              <a:rPr lang="en-US" sz="2400" dirty="0">
                <a:solidFill>
                  <a:schemeClr val="tx2"/>
                </a:solidFill>
                <a:latin typeface="Tw Cen MT" panose="020B0602020104020603" pitchFamily="34" charset="0"/>
                <a:ea typeface="ＭＳ Ｐゴシック" pitchFamily="-112" charset="-128"/>
              </a:rPr>
              <a:t>Technical Review / Panel Summary Forms </a:t>
            </a:r>
            <a:r>
              <a:rPr lang="en-US" sz="2000" dirty="0">
                <a:solidFill>
                  <a:schemeClr val="tx2"/>
                </a:solidFill>
                <a:latin typeface="Tw Cen MT" panose="020B0602020104020603" pitchFamily="34" charset="0"/>
                <a:ea typeface="ＭＳ Ｐゴシック" pitchFamily="-112" charset="-128"/>
              </a:rPr>
              <a:t>(completed in e-reader)</a:t>
            </a:r>
          </a:p>
          <a:p>
            <a:pPr marL="742950" lvl="2" indent="-285750" eaLnBrk="1" fontAlgn="auto" hangingPunct="1">
              <a:spcBef>
                <a:spcPts val="0"/>
              </a:spcBef>
              <a:spcAft>
                <a:spcPts val="600"/>
              </a:spcAft>
              <a:defRPr/>
            </a:pPr>
            <a:r>
              <a:rPr lang="en-US" sz="2400" dirty="0">
                <a:solidFill>
                  <a:schemeClr val="tx2"/>
                </a:solidFill>
                <a:latin typeface="Tw Cen MT" panose="020B0602020104020603" pitchFamily="34" charset="0"/>
                <a:ea typeface="ＭＳ Ｐゴシック" pitchFamily="-112" charset="-128"/>
              </a:rPr>
              <a:t>OSERS Review Process Evaluation Survey </a:t>
            </a:r>
            <a:r>
              <a:rPr lang="en-US" sz="2000" dirty="0">
                <a:solidFill>
                  <a:schemeClr val="tx2"/>
                </a:solidFill>
                <a:latin typeface="Tw Cen MT" panose="020B0602020104020603" pitchFamily="34" charset="0"/>
                <a:ea typeface="ＭＳ Ｐゴシック" pitchFamily="-112" charset="-128"/>
              </a:rPr>
              <a:t>(scanned pdf/via email)</a:t>
            </a:r>
          </a:p>
          <a:p>
            <a:pPr marL="742950" lvl="2" indent="-285750" eaLnBrk="1" fontAlgn="auto" hangingPunct="1">
              <a:spcBef>
                <a:spcPts val="0"/>
              </a:spcBef>
              <a:spcAft>
                <a:spcPts val="600"/>
              </a:spcAft>
              <a:defRPr/>
            </a:pPr>
            <a:r>
              <a:rPr lang="en-US" sz="2400" dirty="0">
                <a:solidFill>
                  <a:schemeClr val="tx2"/>
                </a:solidFill>
                <a:latin typeface="Tw Cen MT" panose="020B0602020104020603" pitchFamily="34" charset="0"/>
                <a:ea typeface="ＭＳ Ｐゴシック" pitchFamily="-112" charset="-128"/>
              </a:rPr>
              <a:t>Honorarium Form </a:t>
            </a:r>
            <a:r>
              <a:rPr lang="en-US" sz="2000" dirty="0">
                <a:solidFill>
                  <a:schemeClr val="tx2"/>
                </a:solidFill>
                <a:latin typeface="Tw Cen MT" panose="020B0602020104020603" pitchFamily="34" charset="0"/>
                <a:ea typeface="ＭＳ Ｐゴシック" pitchFamily="-112" charset="-128"/>
              </a:rPr>
              <a:t>(scanned pdf/via email)</a:t>
            </a:r>
          </a:p>
          <a:p>
            <a:pPr marL="742950" lvl="2" indent="-285750" eaLnBrk="1" fontAlgn="auto" hangingPunct="1">
              <a:spcBef>
                <a:spcPts val="0"/>
              </a:spcBef>
              <a:spcAft>
                <a:spcPts val="600"/>
              </a:spcAft>
              <a:defRPr/>
            </a:pPr>
            <a:r>
              <a:rPr lang="en-US" sz="2400" dirty="0">
                <a:solidFill>
                  <a:schemeClr val="tx2"/>
                </a:solidFill>
                <a:latin typeface="Tw Cen MT" panose="020B0602020104020603" pitchFamily="34" charset="0"/>
                <a:ea typeface="ＭＳ Ｐゴシック" pitchFamily="-112" charset="-128"/>
              </a:rPr>
              <a:t>W-9 Form </a:t>
            </a:r>
            <a:r>
              <a:rPr lang="en-US" sz="2000" dirty="0">
                <a:solidFill>
                  <a:schemeClr val="tx2"/>
                </a:solidFill>
                <a:latin typeface="Tw Cen MT" panose="020B0602020104020603" pitchFamily="34" charset="0"/>
                <a:ea typeface="ＭＳ Ｐゴシック" pitchFamily="-112" charset="-128"/>
              </a:rPr>
              <a:t>(scanned pdf/via email)</a:t>
            </a:r>
          </a:p>
          <a:p>
            <a:pPr lvl="2" eaLnBrk="1" fontAlgn="auto" hangingPunct="1">
              <a:lnSpc>
                <a:spcPct val="110000"/>
              </a:lnSpc>
              <a:spcBef>
                <a:spcPts val="0"/>
              </a:spcBef>
              <a:spcAft>
                <a:spcPts val="1200"/>
              </a:spcAft>
              <a:defRPr/>
            </a:pPr>
            <a:endParaRPr lang="en-US" sz="2500" dirty="0">
              <a:solidFill>
                <a:schemeClr val="tx1"/>
              </a:solidFill>
              <a:latin typeface="Book Antiqua" panose="02040602050305030304" pitchFamily="18" charset="0"/>
              <a:ea typeface="ＭＳ Ｐゴシック" pitchFamily="-112" charset="-128"/>
            </a:endParaRPr>
          </a:p>
          <a:p>
            <a:pPr marL="914400" lvl="2" indent="0" eaLnBrk="1" fontAlgn="auto" hangingPunct="1">
              <a:lnSpc>
                <a:spcPct val="110000"/>
              </a:lnSpc>
              <a:spcBef>
                <a:spcPts val="0"/>
              </a:spcBef>
              <a:spcAft>
                <a:spcPts val="0"/>
              </a:spcAft>
              <a:buFontTx/>
              <a:buNone/>
              <a:defRPr/>
            </a:pPr>
            <a:endParaRPr lang="en-US" sz="2800" dirty="0">
              <a:solidFill>
                <a:schemeClr val="tx1">
                  <a:lumMod val="50000"/>
                  <a:lumOff val="50000"/>
                </a:schemeClr>
              </a:solidFill>
              <a:latin typeface="Book Antiqua" panose="02040602050305030304" pitchFamily="18" charset="0"/>
              <a:ea typeface="ＭＳ Ｐゴシック" pitchFamily="-112" charset="-128"/>
            </a:endParaRPr>
          </a:p>
        </p:txBody>
      </p:sp>
      <p:sp>
        <p:nvSpPr>
          <p:cNvPr id="2" name="Text Placeholder 1"/>
          <p:cNvSpPr>
            <a:spLocks noGrp="1"/>
          </p:cNvSpPr>
          <p:nvPr>
            <p:ph type="body" sz="quarter" idx="10"/>
          </p:nvPr>
        </p:nvSpPr>
        <p:spPr/>
        <p:txBody>
          <a:bodyPr/>
          <a:lstStyle/>
          <a:p>
            <a:r>
              <a:rPr lang="en-US" b="1" dirty="0">
                <a:solidFill>
                  <a:schemeClr val="tx2"/>
                </a:solidFill>
                <a:latin typeface="Tw Cen MT" panose="020B0602020104020603" pitchFamily="34" charset="0"/>
                <a:ea typeface="ＭＳ Ｐゴシック" pitchFamily="-112" charset="-128"/>
              </a:rPr>
              <a:t>After the Review:</a:t>
            </a:r>
          </a:p>
        </p:txBody>
      </p:sp>
      <p:sp>
        <p:nvSpPr>
          <p:cNvPr id="30724" name="Slide Number Placeholder 3"/>
          <p:cNvSpPr>
            <a:spLocks noGrp="1"/>
          </p:cNvSpPr>
          <p:nvPr>
            <p:ph type="sldNum" sz="quarter" idx="11"/>
          </p:nvPr>
        </p:nvSpPr>
        <p:spPr bwMode="auto">
          <a:xfrm>
            <a:off x="47244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A5BD6567-658C-4B54-A666-54B57DD377AB}" type="slidenum">
              <a:rPr lang="en-US" altLang="en-US" sz="1200">
                <a:solidFill>
                  <a:schemeClr val="tx2"/>
                </a:solidFill>
              </a:rPr>
              <a:pPr algn="ctr">
                <a:spcBef>
                  <a:spcPct val="0"/>
                </a:spcBef>
                <a:buFontTx/>
                <a:buNone/>
              </a:pPr>
              <a:t>39</a:t>
            </a:fld>
            <a:endParaRPr lang="en-US" altLang="en-US" sz="1200" dirty="0">
              <a:solidFill>
                <a:schemeClr val="tx2"/>
              </a:solidFill>
            </a:endParaRPr>
          </a:p>
        </p:txBody>
      </p:sp>
    </p:spTree>
    <p:extLst>
      <p:ext uri="{BB962C8B-B14F-4D97-AF65-F5344CB8AC3E}">
        <p14:creationId xmlns:p14="http://schemas.microsoft.com/office/powerpoint/2010/main" val="3990801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Logistics</a:t>
            </a:r>
          </a:p>
        </p:txBody>
      </p:sp>
      <p:sp>
        <p:nvSpPr>
          <p:cNvPr id="31747" name="Content Placeholder 2"/>
          <p:cNvSpPr>
            <a:spLocks noGrp="1"/>
          </p:cNvSpPr>
          <p:nvPr>
            <p:ph idx="1"/>
          </p:nvPr>
        </p:nvSpPr>
        <p:spPr/>
        <p:txBody>
          <a:bodyPr>
            <a:normAutofit/>
          </a:bodyPr>
          <a:lstStyle/>
          <a:p>
            <a:pPr lvl="1" eaLnBrk="1" hangingPunct="1">
              <a:spcBef>
                <a:spcPct val="0"/>
              </a:spcBef>
              <a:spcAft>
                <a:spcPts val="600"/>
              </a:spcAft>
              <a:buFont typeface="Wingdings" panose="05000000000000000000" pitchFamily="2" charset="2"/>
              <a:buChar char="q"/>
            </a:pPr>
            <a:r>
              <a:rPr lang="en-US" altLang="en-US" sz="2600" dirty="0">
                <a:solidFill>
                  <a:schemeClr val="tx2"/>
                </a:solidFill>
                <a:latin typeface="Tw Cen MT" panose="020B0602020104020603" pitchFamily="34" charset="0"/>
                <a:ea typeface="MS PGothic" panose="020B0600070205080204" pitchFamily="34" charset="-128"/>
              </a:rPr>
              <a:t>Dispose of Applications </a:t>
            </a:r>
          </a:p>
          <a:p>
            <a:pPr lvl="1" eaLnBrk="1" hangingPunct="1">
              <a:spcBef>
                <a:spcPct val="0"/>
              </a:spcBef>
              <a:spcAft>
                <a:spcPts val="600"/>
              </a:spcAft>
              <a:buFont typeface="Wingdings" panose="05000000000000000000" pitchFamily="2" charset="2"/>
              <a:buChar char="q"/>
            </a:pPr>
            <a:r>
              <a:rPr lang="en-US" altLang="en-US" sz="2600" dirty="0">
                <a:solidFill>
                  <a:schemeClr val="tx2"/>
                </a:solidFill>
                <a:latin typeface="Tw Cen MT" panose="020B0602020104020603" pitchFamily="34" charset="0"/>
                <a:ea typeface="MS PGothic" panose="020B0600070205080204" pitchFamily="34" charset="-128"/>
              </a:rPr>
              <a:t>Honorarium Processing</a:t>
            </a:r>
          </a:p>
          <a:p>
            <a:pPr lvl="1" eaLnBrk="1" hangingPunct="1">
              <a:spcBef>
                <a:spcPct val="0"/>
              </a:spcBef>
              <a:spcAft>
                <a:spcPts val="4200"/>
              </a:spcAft>
              <a:buFont typeface="Wingdings" panose="05000000000000000000" pitchFamily="2" charset="2"/>
              <a:buChar char="q"/>
            </a:pPr>
            <a:r>
              <a:rPr lang="en-US" altLang="en-US" sz="2600" dirty="0">
                <a:solidFill>
                  <a:schemeClr val="tx2"/>
                </a:solidFill>
                <a:latin typeface="Tw Cen MT" panose="020B0602020104020603" pitchFamily="34" charset="0"/>
                <a:ea typeface="MS PGothic" panose="020B0600070205080204" pitchFamily="34" charset="-128"/>
              </a:rPr>
              <a:t>Maintenance of TRF and Panel Summary Forms</a:t>
            </a:r>
          </a:p>
          <a:p>
            <a:pPr marL="0" lvl="1" indent="0">
              <a:spcBef>
                <a:spcPct val="0"/>
              </a:spcBef>
              <a:spcAft>
                <a:spcPts val="600"/>
              </a:spcAft>
              <a:buNone/>
            </a:pPr>
            <a:r>
              <a:rPr lang="en-US" altLang="en-US" sz="3200" dirty="0">
                <a:solidFill>
                  <a:schemeClr val="tx2"/>
                </a:solidFill>
                <a:latin typeface="Tw Cen MT" panose="020B0602020104020603" pitchFamily="34" charset="0"/>
                <a:ea typeface="MS PGothic" panose="020B0600070205080204" pitchFamily="34" charset="-128"/>
              </a:rPr>
              <a:t>	Questions?   	</a:t>
            </a:r>
            <a:r>
              <a:rPr lang="en-US" altLang="en-US" sz="2400" dirty="0">
                <a:solidFill>
                  <a:schemeClr val="tx1"/>
                </a:solidFill>
                <a:latin typeface="Tw Cen MT" panose="020B0602020104020603" pitchFamily="34" charset="0"/>
                <a:hlinkClick r:id="rId3"/>
              </a:rPr>
              <a:t>MBrown@luxsourcesolutions.com</a:t>
            </a:r>
            <a:endParaRPr lang="en-US" altLang="en-US" sz="2400" dirty="0">
              <a:solidFill>
                <a:schemeClr val="tx1"/>
              </a:solidFill>
              <a:latin typeface="Tw Cen MT" panose="020B0602020104020603" pitchFamily="34" charset="0"/>
            </a:endParaRPr>
          </a:p>
          <a:p>
            <a:pPr marL="0" indent="0" eaLnBrk="1" hangingPunct="1">
              <a:spcBef>
                <a:spcPct val="0"/>
              </a:spcBef>
              <a:spcAft>
                <a:spcPts val="600"/>
              </a:spcAft>
              <a:buNone/>
            </a:pPr>
            <a:r>
              <a:rPr lang="en-US" altLang="en-US" sz="3200" dirty="0">
                <a:solidFill>
                  <a:schemeClr val="tx2"/>
                </a:solidFill>
                <a:latin typeface="Tw Cen MT" panose="020B0602020104020603" pitchFamily="34" charset="0"/>
                <a:ea typeface="MS PGothic" panose="020B0600070205080204" pitchFamily="34" charset="-128"/>
              </a:rPr>
              <a:t>				</a:t>
            </a:r>
            <a:r>
              <a:rPr lang="en-US" altLang="en-US" sz="2800" dirty="0">
                <a:solidFill>
                  <a:schemeClr val="tx2"/>
                </a:solidFill>
                <a:latin typeface="Tw Cen MT" panose="020B0602020104020603" pitchFamily="34" charset="0"/>
              </a:rPr>
              <a:t>301-960-9825, ext. 703</a:t>
            </a:r>
          </a:p>
          <a:p>
            <a:pPr marL="0" indent="0" eaLnBrk="1" hangingPunct="1">
              <a:spcBef>
                <a:spcPct val="0"/>
              </a:spcBef>
              <a:spcAft>
                <a:spcPts val="600"/>
              </a:spcAft>
              <a:buNone/>
            </a:pPr>
            <a:endParaRPr lang="en-US" altLang="en-US" sz="3200" dirty="0">
              <a:solidFill>
                <a:schemeClr val="tx2"/>
              </a:solidFill>
              <a:latin typeface="Tw Cen MT" panose="020B0602020104020603" pitchFamily="34" charset="0"/>
              <a:ea typeface="MS PGothic" panose="020B0600070205080204" pitchFamily="34" charset="-128"/>
            </a:endParaRPr>
          </a:p>
          <a:p>
            <a:pPr eaLnBrk="1" hangingPunct="1">
              <a:spcBef>
                <a:spcPct val="0"/>
              </a:spcBef>
            </a:pPr>
            <a:endParaRPr lang="en-US" altLang="en-US" sz="3200" dirty="0">
              <a:latin typeface="Book Antiqua" panose="02040602050305030304" pitchFamily="18" charset="0"/>
              <a:ea typeface="MS PGothic" panose="020B0600070205080204" pitchFamily="34" charset="-128"/>
            </a:endParaRPr>
          </a:p>
        </p:txBody>
      </p:sp>
      <p:sp>
        <p:nvSpPr>
          <p:cNvPr id="2" name="Text Placeholder 1"/>
          <p:cNvSpPr>
            <a:spLocks noGrp="1"/>
          </p:cNvSpPr>
          <p:nvPr>
            <p:ph type="body" sz="quarter" idx="10"/>
          </p:nvPr>
        </p:nvSpPr>
        <p:spPr/>
        <p:txBody>
          <a:bodyPr/>
          <a:lstStyle/>
          <a:p>
            <a:r>
              <a:rPr lang="en-US" altLang="en-US" b="1" dirty="0">
                <a:solidFill>
                  <a:schemeClr val="tx2"/>
                </a:solidFill>
                <a:latin typeface="Tw Cen MT" panose="020B0602020104020603" pitchFamily="34" charset="0"/>
                <a:ea typeface="MS PGothic" panose="020B0600070205080204" pitchFamily="34" charset="-128"/>
              </a:rPr>
              <a:t>After the Review</a:t>
            </a:r>
            <a:r>
              <a:rPr lang="en-US" altLang="en-US" dirty="0">
                <a:solidFill>
                  <a:schemeClr val="tx2"/>
                </a:solidFill>
                <a:latin typeface="Tw Cen MT" panose="020B0602020104020603" pitchFamily="34" charset="0"/>
                <a:ea typeface="MS PGothic" panose="020B0600070205080204" pitchFamily="34" charset="-128"/>
              </a:rPr>
              <a:t>;</a:t>
            </a:r>
            <a:r>
              <a:rPr lang="en-US" altLang="en-US" dirty="0">
                <a:solidFill>
                  <a:srgbClr val="FF0000"/>
                </a:solidFill>
                <a:latin typeface="Tw Cen MT" panose="020B0602020104020603" pitchFamily="34" charset="0"/>
                <a:ea typeface="MS PGothic" panose="020B0600070205080204" pitchFamily="34" charset="-128"/>
              </a:rPr>
              <a:t>   </a:t>
            </a:r>
            <a:r>
              <a:rPr lang="en-US" altLang="en-US" sz="1800" i="1" dirty="0">
                <a:solidFill>
                  <a:schemeClr val="tx2"/>
                </a:solidFill>
                <a:latin typeface="Tw Cen MT" panose="020B0602020104020603" pitchFamily="34" charset="0"/>
                <a:ea typeface="MS PGothic" panose="020B0600070205080204" pitchFamily="34" charset="-128"/>
              </a:rPr>
              <a:t>continued - </a:t>
            </a:r>
          </a:p>
          <a:p>
            <a:endParaRPr lang="en-US" dirty="0"/>
          </a:p>
        </p:txBody>
      </p:sp>
      <p:sp>
        <p:nvSpPr>
          <p:cNvPr id="317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E3ACA635-9E18-4530-9EDC-50F3EB147330}" type="slidenum">
              <a:rPr lang="en-US" altLang="en-US" sz="1400">
                <a:solidFill>
                  <a:srgbClr val="FFFFFF"/>
                </a:solidFill>
                <a:latin typeface="Times New Roman" panose="02020603050405020304" pitchFamily="18" charset="0"/>
              </a:rPr>
              <a:pPr>
                <a:spcBef>
                  <a:spcPct val="0"/>
                </a:spcBef>
                <a:buFontTx/>
                <a:buNone/>
              </a:pPr>
              <a:t>40</a:t>
            </a:fld>
            <a:endParaRPr lang="en-US" altLang="en-US" sz="1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7336251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E-Reader</a:t>
            </a:r>
          </a:p>
        </p:txBody>
      </p:sp>
      <p:sp>
        <p:nvSpPr>
          <p:cNvPr id="22531" name="Rectangle 3"/>
          <p:cNvSpPr>
            <a:spLocks noGrp="1" noChangeArrowheads="1"/>
          </p:cNvSpPr>
          <p:nvPr>
            <p:ph idx="1"/>
          </p:nvPr>
        </p:nvSpPr>
        <p:spPr/>
        <p:txBody>
          <a:bodyPr>
            <a:normAutofit/>
          </a:bodyPr>
          <a:lstStyle/>
          <a:p>
            <a:pPr eaLnBrk="1" hangingPunct="1">
              <a:spcBef>
                <a:spcPct val="0"/>
              </a:spcBef>
              <a:spcAft>
                <a:spcPts val="2400"/>
              </a:spcAft>
              <a:defRPr/>
            </a:pPr>
            <a:r>
              <a:rPr lang="en-US" altLang="en-US" dirty="0">
                <a:solidFill>
                  <a:schemeClr val="tx2"/>
                </a:solidFill>
                <a:latin typeface="Tw Cen MT" panose="020B0602020104020603" pitchFamily="34" charset="0"/>
              </a:rPr>
              <a:t>OSEP uses </a:t>
            </a:r>
            <a:r>
              <a:rPr lang="en-US" altLang="en-US" b="1" dirty="0">
                <a:solidFill>
                  <a:schemeClr val="tx2"/>
                </a:solidFill>
                <a:latin typeface="Tw Cen MT" panose="020B0602020104020603" pitchFamily="34" charset="0"/>
              </a:rPr>
              <a:t>e-Reader software</a:t>
            </a:r>
            <a:r>
              <a:rPr lang="en-US" altLang="en-US" dirty="0">
                <a:solidFill>
                  <a:schemeClr val="tx2"/>
                </a:solidFill>
                <a:latin typeface="Tw Cen MT" panose="020B0602020104020603" pitchFamily="34" charset="0"/>
              </a:rPr>
              <a:t>, available in G5, for Technical Reviews,  Location of e-Rader:  </a:t>
            </a:r>
            <a:r>
              <a:rPr lang="en-US" altLang="en-US" dirty="0">
                <a:solidFill>
                  <a:schemeClr val="tx2"/>
                </a:solidFill>
                <a:latin typeface="Tw Cen MT" panose="020B0602020104020603" pitchFamily="34" charset="0"/>
                <a:hlinkClick r:id="rId3"/>
              </a:rPr>
              <a:t>www.G5.gov</a:t>
            </a:r>
            <a:r>
              <a:rPr lang="en-US" altLang="en-US" dirty="0">
                <a:solidFill>
                  <a:schemeClr val="tx2"/>
                </a:solidFill>
                <a:latin typeface="Tw Cen MT" panose="020B0602020104020603" pitchFamily="34" charset="0"/>
              </a:rPr>
              <a:t>;                      G5 Help Desk: 1-888-336-8930</a:t>
            </a:r>
          </a:p>
          <a:p>
            <a:pPr indent="-285750" eaLnBrk="1" hangingPunct="1">
              <a:spcBef>
                <a:spcPct val="0"/>
              </a:spcBef>
              <a:spcAft>
                <a:spcPts val="2400"/>
              </a:spcAft>
              <a:defRPr/>
            </a:pPr>
            <a:r>
              <a:rPr lang="en-US" altLang="en-US" dirty="0">
                <a:solidFill>
                  <a:schemeClr val="tx2"/>
                </a:solidFill>
                <a:latin typeface="Tw Cen MT" panose="020B0602020104020603" pitchFamily="34" charset="0"/>
              </a:rPr>
              <a:t>A webinar for using e-Reader titled “</a:t>
            </a:r>
            <a:r>
              <a:rPr lang="en-US" altLang="en-US" b="1" i="1" dirty="0">
                <a:solidFill>
                  <a:schemeClr val="tx2"/>
                </a:solidFill>
                <a:latin typeface="Tw Cen MT" panose="020B0602020104020603" pitchFamily="34" charset="0"/>
              </a:rPr>
              <a:t>How to Register and Use the G5 E-Reader for Peer Review</a:t>
            </a:r>
            <a:r>
              <a:rPr lang="en-US" altLang="en-US" dirty="0">
                <a:solidFill>
                  <a:schemeClr val="tx2"/>
                </a:solidFill>
                <a:latin typeface="Tw Cen MT" panose="020B0602020104020603" pitchFamily="34" charset="0"/>
              </a:rPr>
              <a:t>” is located at: </a:t>
            </a:r>
            <a:r>
              <a:rPr lang="en-US" u="sng" dirty="0">
                <a:solidFill>
                  <a:schemeClr val="tx2"/>
                </a:solidFill>
                <a:latin typeface="Tw Cen MT" panose="020B0602020104020603" pitchFamily="34" charset="0"/>
                <a:ea typeface="Calibri"/>
                <a:cs typeface="Times New Roman"/>
                <a:hlinkClick r:id="rId4"/>
              </a:rPr>
              <a:t>https://www.osepideasthatwork.org/oseppeerreview/</a:t>
            </a:r>
            <a:endParaRPr lang="en-US" altLang="en-US" u="sng" dirty="0">
              <a:solidFill>
                <a:schemeClr val="tx2"/>
              </a:solidFill>
              <a:latin typeface="Tw Cen MT" panose="020B0602020104020603" pitchFamily="34" charset="0"/>
            </a:endParaRPr>
          </a:p>
        </p:txBody>
      </p:sp>
      <p:sp>
        <p:nvSpPr>
          <p:cNvPr id="2" name="Text Placeholder 1"/>
          <p:cNvSpPr>
            <a:spLocks noGrp="1"/>
          </p:cNvSpPr>
          <p:nvPr>
            <p:ph type="body" sz="quarter" idx="10"/>
          </p:nvPr>
        </p:nvSpPr>
        <p:spPr/>
        <p:txBody>
          <a:bodyPr/>
          <a:lstStyle/>
          <a:p>
            <a:r>
              <a:rPr lang="en-US" b="1" dirty="0">
                <a:solidFill>
                  <a:schemeClr val="tx2"/>
                </a:solidFill>
              </a:rPr>
              <a:t>@ G-5.gov </a:t>
            </a:r>
          </a:p>
        </p:txBody>
      </p:sp>
      <p:sp>
        <p:nvSpPr>
          <p:cNvPr id="5124" name="Slide Number Placeholder 5"/>
          <p:cNvSpPr>
            <a:spLocks noGrp="1"/>
          </p:cNvSpPr>
          <p:nvPr>
            <p:ph type="sldNum" sz="quarter" idx="11"/>
          </p:nvPr>
        </p:nvSpPr>
        <p:spPr bwMode="auto">
          <a:xfrm>
            <a:off x="4800600" y="6463846"/>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2775D1D5-19C7-4CCE-9ABD-6C42CC30DA4B}" type="slidenum">
              <a:rPr lang="en-US" altLang="en-US" sz="1200">
                <a:solidFill>
                  <a:schemeClr val="tx2"/>
                </a:solidFill>
              </a:rPr>
              <a:pPr algn="ctr">
                <a:spcBef>
                  <a:spcPct val="0"/>
                </a:spcBef>
                <a:buFontTx/>
                <a:buNone/>
              </a:pPr>
              <a:t>41</a:t>
            </a:fld>
            <a:endParaRPr lang="en-US" altLang="en-US" sz="1200" dirty="0">
              <a:solidFill>
                <a:schemeClr val="tx2"/>
              </a:solidFill>
            </a:endParaRPr>
          </a:p>
        </p:txBody>
      </p:sp>
    </p:spTree>
    <p:extLst>
      <p:ext uri="{BB962C8B-B14F-4D97-AF65-F5344CB8AC3E}">
        <p14:creationId xmlns:p14="http://schemas.microsoft.com/office/powerpoint/2010/main" val="1120822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E-Reader</a:t>
            </a:r>
          </a:p>
        </p:txBody>
      </p:sp>
      <p:sp>
        <p:nvSpPr>
          <p:cNvPr id="30724" name="Rectangle 3"/>
          <p:cNvSpPr>
            <a:spLocks noGrp="1" noChangeArrowheads="1"/>
          </p:cNvSpPr>
          <p:nvPr>
            <p:ph idx="1"/>
          </p:nvPr>
        </p:nvSpPr>
        <p:spPr>
          <a:xfrm>
            <a:off x="457200" y="2514600"/>
            <a:ext cx="8229600" cy="3886200"/>
          </a:xfrm>
        </p:spPr>
        <p:txBody>
          <a:bodyPr rtlCol="0">
            <a:noAutofit/>
          </a:bodyPr>
          <a:lstStyle/>
          <a:p>
            <a:pPr eaLnBrk="1" fontAlgn="auto" hangingPunct="1">
              <a:lnSpc>
                <a:spcPct val="120000"/>
              </a:lnSpc>
              <a:spcBef>
                <a:spcPts val="0"/>
              </a:spcBef>
              <a:spcAft>
                <a:spcPts val="1200"/>
              </a:spcAft>
              <a:defRPr/>
            </a:pPr>
            <a:r>
              <a:rPr lang="en-US" altLang="en-US" sz="1800" dirty="0">
                <a:solidFill>
                  <a:schemeClr val="tx2"/>
                </a:solidFill>
                <a:latin typeface="Tw Cen MT" panose="020B0602020104020603" pitchFamily="34" charset="0"/>
              </a:rPr>
              <a:t>“</a:t>
            </a:r>
            <a:r>
              <a:rPr lang="en-US" altLang="en-US" sz="1800" b="1" i="1" dirty="0">
                <a:solidFill>
                  <a:schemeClr val="tx2"/>
                </a:solidFill>
                <a:latin typeface="Tw Cen MT" panose="020B0602020104020603" pitchFamily="34" charset="0"/>
              </a:rPr>
              <a:t>Save</a:t>
            </a:r>
            <a:r>
              <a:rPr lang="en-US" altLang="en-US" sz="1800" b="1" dirty="0">
                <a:solidFill>
                  <a:schemeClr val="tx2"/>
                </a:solidFill>
                <a:latin typeface="Tw Cen MT" panose="020B0602020104020603" pitchFamily="34" charset="0"/>
              </a:rPr>
              <a:t>” </a:t>
            </a:r>
            <a:r>
              <a:rPr lang="en-US" altLang="en-US" sz="1800" b="1" dirty="0" smtClean="0">
                <a:solidFill>
                  <a:schemeClr val="tx2"/>
                </a:solidFill>
                <a:latin typeface="Tw Cen MT" panose="020B0602020104020603" pitchFamily="34" charset="0"/>
              </a:rPr>
              <a:t>in G5 frequently </a:t>
            </a:r>
            <a:r>
              <a:rPr lang="en-US" altLang="en-US" sz="1800" b="1" dirty="0">
                <a:solidFill>
                  <a:schemeClr val="tx2"/>
                </a:solidFill>
                <a:latin typeface="Tw Cen MT" panose="020B0602020104020603" pitchFamily="34" charset="0"/>
              </a:rPr>
              <a:t>but </a:t>
            </a:r>
            <a:r>
              <a:rPr lang="en-US" altLang="en-US" sz="1800" b="1" u="sng" dirty="0">
                <a:solidFill>
                  <a:schemeClr val="tx2"/>
                </a:solidFill>
                <a:latin typeface="Tw Cen MT" panose="020B0602020104020603" pitchFamily="34" charset="0"/>
              </a:rPr>
              <a:t>do not </a:t>
            </a:r>
            <a:r>
              <a:rPr lang="en-US" altLang="en-US" sz="1800" b="1" dirty="0">
                <a:solidFill>
                  <a:schemeClr val="tx2"/>
                </a:solidFill>
                <a:latin typeface="Tw Cen MT" panose="020B0602020104020603" pitchFamily="34" charset="0"/>
              </a:rPr>
              <a:t>“</a:t>
            </a:r>
            <a:r>
              <a:rPr lang="en-US" altLang="en-US" sz="1800" b="1" i="1" dirty="0">
                <a:solidFill>
                  <a:schemeClr val="tx2"/>
                </a:solidFill>
                <a:latin typeface="Tw Cen MT" panose="020B0602020104020603" pitchFamily="34" charset="0"/>
              </a:rPr>
              <a:t>Submit</a:t>
            </a:r>
            <a:r>
              <a:rPr lang="en-US" altLang="en-US" sz="1800" dirty="0">
                <a:solidFill>
                  <a:schemeClr val="tx2"/>
                </a:solidFill>
                <a:latin typeface="Tw Cen MT" panose="020B0602020104020603" pitchFamily="34" charset="0"/>
              </a:rPr>
              <a:t>” until </a:t>
            </a:r>
            <a:r>
              <a:rPr lang="en-US" altLang="en-US" sz="1800" dirty="0" smtClean="0">
                <a:solidFill>
                  <a:schemeClr val="tx2"/>
                </a:solidFill>
                <a:latin typeface="Tw Cen MT" panose="020B0602020104020603" pitchFamily="34" charset="0"/>
              </a:rPr>
              <a:t>given the signal to do so by the Panel Manager. </a:t>
            </a:r>
            <a:endParaRPr lang="en-US" altLang="en-US" sz="1800" dirty="0">
              <a:solidFill>
                <a:schemeClr val="tx2"/>
              </a:solidFill>
              <a:latin typeface="Tw Cen MT" panose="020B0602020104020603" pitchFamily="34" charset="0"/>
            </a:endParaRPr>
          </a:p>
          <a:p>
            <a:pPr eaLnBrk="1" fontAlgn="auto" hangingPunct="1">
              <a:lnSpc>
                <a:spcPct val="120000"/>
              </a:lnSpc>
              <a:spcBef>
                <a:spcPts val="0"/>
              </a:spcBef>
              <a:spcAft>
                <a:spcPts val="1200"/>
              </a:spcAft>
              <a:defRPr/>
            </a:pPr>
            <a:r>
              <a:rPr lang="en-US" altLang="en-US" sz="1800" b="1" dirty="0">
                <a:solidFill>
                  <a:schemeClr val="tx2"/>
                </a:solidFill>
                <a:latin typeface="Tw Cen MT" panose="020B0602020104020603" pitchFamily="34" charset="0"/>
              </a:rPr>
              <a:t>Make revisions to your scores and comments</a:t>
            </a:r>
            <a:r>
              <a:rPr lang="en-US" altLang="en-US" sz="1800" dirty="0">
                <a:solidFill>
                  <a:schemeClr val="tx2"/>
                </a:solidFill>
                <a:latin typeface="Tw Cen MT" panose="020B0602020104020603" pitchFamily="34" charset="0"/>
              </a:rPr>
              <a:t> supporting the scores after the panel discussion as needed in G5.  (Don’t forget to </a:t>
            </a:r>
            <a:r>
              <a:rPr lang="en-US" altLang="en-US" sz="1800" u="sng" dirty="0">
                <a:solidFill>
                  <a:schemeClr val="tx2"/>
                </a:solidFill>
                <a:latin typeface="Tw Cen MT" panose="020B0602020104020603" pitchFamily="34" charset="0"/>
              </a:rPr>
              <a:t>make changes in the Word</a:t>
            </a:r>
            <a:r>
              <a:rPr lang="en-US" altLang="en-US" sz="1800" dirty="0">
                <a:solidFill>
                  <a:schemeClr val="tx2"/>
                </a:solidFill>
                <a:latin typeface="Tw Cen MT" panose="020B0602020104020603" pitchFamily="34" charset="0"/>
              </a:rPr>
              <a:t> </a:t>
            </a:r>
            <a:r>
              <a:rPr lang="en-US" altLang="en-US" sz="1800" u="sng" dirty="0">
                <a:solidFill>
                  <a:schemeClr val="tx2"/>
                </a:solidFill>
                <a:latin typeface="Tw Cen MT" panose="020B0602020104020603" pitchFamily="34" charset="0"/>
              </a:rPr>
              <a:t>document</a:t>
            </a:r>
            <a:r>
              <a:rPr lang="en-US" altLang="en-US" sz="1800" dirty="0">
                <a:solidFill>
                  <a:schemeClr val="tx2"/>
                </a:solidFill>
                <a:latin typeface="Tw Cen MT" panose="020B0602020104020603" pitchFamily="34" charset="0"/>
              </a:rPr>
              <a:t> </a:t>
            </a:r>
            <a:r>
              <a:rPr lang="en-US" altLang="en-US" sz="1800" dirty="0" smtClean="0">
                <a:solidFill>
                  <a:schemeClr val="tx2"/>
                </a:solidFill>
                <a:latin typeface="Tw Cen MT" panose="020B0602020104020603" pitchFamily="34" charset="0"/>
              </a:rPr>
              <a:t>when score changes are made, if necessary). </a:t>
            </a:r>
            <a:endParaRPr lang="en-US" altLang="en-US" sz="1800" dirty="0">
              <a:solidFill>
                <a:schemeClr val="tx2"/>
              </a:solidFill>
              <a:latin typeface="Tw Cen MT" panose="020B0602020104020603" pitchFamily="34" charset="0"/>
            </a:endParaRPr>
          </a:p>
          <a:p>
            <a:pPr eaLnBrk="1" fontAlgn="auto" hangingPunct="1">
              <a:lnSpc>
                <a:spcPct val="120000"/>
              </a:lnSpc>
              <a:spcBef>
                <a:spcPts val="0"/>
              </a:spcBef>
              <a:spcAft>
                <a:spcPts val="1200"/>
              </a:spcAft>
              <a:defRPr/>
            </a:pPr>
            <a:r>
              <a:rPr lang="en-US" altLang="en-US" sz="1800" dirty="0">
                <a:solidFill>
                  <a:schemeClr val="tx2"/>
                </a:solidFill>
                <a:latin typeface="Tw Cen MT" panose="020B0602020104020603" pitchFamily="34" charset="0"/>
              </a:rPr>
              <a:t>For each selection criterion, </a:t>
            </a:r>
            <a:r>
              <a:rPr lang="en-US" altLang="en-US" sz="1800" dirty="0" smtClean="0">
                <a:solidFill>
                  <a:schemeClr val="tx2"/>
                </a:solidFill>
                <a:latin typeface="Tw Cen MT" panose="020B0602020104020603" pitchFamily="34" charset="0"/>
              </a:rPr>
              <a:t>you must check </a:t>
            </a:r>
            <a:r>
              <a:rPr lang="en-US" altLang="en-US" sz="1800" dirty="0">
                <a:solidFill>
                  <a:schemeClr val="tx2"/>
                </a:solidFill>
                <a:latin typeface="Tw Cen MT" panose="020B0602020104020603" pitchFamily="34" charset="0"/>
              </a:rPr>
              <a:t>the “</a:t>
            </a:r>
            <a:r>
              <a:rPr lang="en-US" altLang="en-US" sz="1800" b="1" i="1" dirty="0">
                <a:solidFill>
                  <a:schemeClr val="tx2"/>
                </a:solidFill>
                <a:latin typeface="Tw Cen MT" panose="020B0602020104020603" pitchFamily="34" charset="0"/>
              </a:rPr>
              <a:t>Answer Complete</a:t>
            </a:r>
            <a:r>
              <a:rPr lang="en-US" altLang="en-US" sz="1800" dirty="0">
                <a:solidFill>
                  <a:schemeClr val="tx2"/>
                </a:solidFill>
                <a:latin typeface="Tw Cen MT" panose="020B0602020104020603" pitchFamily="34" charset="0"/>
              </a:rPr>
              <a:t>” button </a:t>
            </a:r>
            <a:r>
              <a:rPr lang="en-US" altLang="en-US" sz="1800" u="sng" dirty="0">
                <a:solidFill>
                  <a:schemeClr val="tx2"/>
                </a:solidFill>
                <a:latin typeface="Tw Cen MT" panose="020B0602020104020603" pitchFamily="34" charset="0"/>
              </a:rPr>
              <a:t>before</a:t>
            </a:r>
            <a:r>
              <a:rPr lang="en-US" altLang="en-US" sz="1800" dirty="0">
                <a:solidFill>
                  <a:schemeClr val="tx2"/>
                </a:solidFill>
                <a:latin typeface="Tw Cen MT" panose="020B0602020104020603" pitchFamily="34" charset="0"/>
              </a:rPr>
              <a:t> you hit “</a:t>
            </a:r>
            <a:r>
              <a:rPr lang="en-US" altLang="en-US" sz="1800" b="1" dirty="0">
                <a:solidFill>
                  <a:schemeClr val="tx2"/>
                </a:solidFill>
                <a:latin typeface="Tw Cen MT" panose="020B0602020104020603" pitchFamily="34" charset="0"/>
              </a:rPr>
              <a:t>Submit</a:t>
            </a:r>
            <a:r>
              <a:rPr lang="en-US" altLang="en-US" sz="1800" dirty="0">
                <a:solidFill>
                  <a:schemeClr val="tx2"/>
                </a:solidFill>
                <a:latin typeface="Tw Cen MT" panose="020B0602020104020603" pitchFamily="34" charset="0"/>
              </a:rPr>
              <a:t>.” </a:t>
            </a:r>
          </a:p>
          <a:p>
            <a:pPr eaLnBrk="1" fontAlgn="auto" hangingPunct="1">
              <a:lnSpc>
                <a:spcPct val="120000"/>
              </a:lnSpc>
              <a:spcBef>
                <a:spcPts val="0"/>
              </a:spcBef>
              <a:spcAft>
                <a:spcPts val="1200"/>
              </a:spcAft>
              <a:defRPr/>
            </a:pPr>
            <a:r>
              <a:rPr lang="en-US" altLang="en-US" sz="1800" dirty="0">
                <a:solidFill>
                  <a:schemeClr val="tx2"/>
                </a:solidFill>
                <a:latin typeface="Tw Cen MT" panose="020B0602020104020603" pitchFamily="34" charset="0"/>
              </a:rPr>
              <a:t>If you hit “</a:t>
            </a:r>
            <a:r>
              <a:rPr lang="en-US" altLang="en-US" sz="1800" i="1" dirty="0">
                <a:solidFill>
                  <a:schemeClr val="tx2"/>
                </a:solidFill>
                <a:latin typeface="Tw Cen MT" panose="020B0602020104020603" pitchFamily="34" charset="0"/>
              </a:rPr>
              <a:t>Submit</a:t>
            </a:r>
            <a:r>
              <a:rPr lang="en-US" altLang="en-US" sz="1800" dirty="0">
                <a:solidFill>
                  <a:schemeClr val="tx2"/>
                </a:solidFill>
                <a:latin typeface="Tw Cen MT" panose="020B0602020104020603" pitchFamily="34" charset="0"/>
              </a:rPr>
              <a:t>” and then determine you need to make further revisions, the “</a:t>
            </a:r>
            <a:r>
              <a:rPr lang="en-US" altLang="en-US" sz="1800" i="1" dirty="0">
                <a:solidFill>
                  <a:schemeClr val="tx2"/>
                </a:solidFill>
                <a:latin typeface="Tw Cen MT" panose="020B0602020104020603" pitchFamily="34" charset="0"/>
              </a:rPr>
              <a:t>Save</a:t>
            </a:r>
            <a:r>
              <a:rPr lang="en-US" altLang="en-US" sz="1800" dirty="0">
                <a:solidFill>
                  <a:schemeClr val="tx2"/>
                </a:solidFill>
                <a:latin typeface="Tw Cen MT" panose="020B0602020104020603" pitchFamily="34" charset="0"/>
              </a:rPr>
              <a:t>” button will not work. Make your revisions and then “</a:t>
            </a:r>
            <a:r>
              <a:rPr lang="en-US" altLang="en-US" sz="1800" i="1" dirty="0">
                <a:solidFill>
                  <a:schemeClr val="tx2"/>
                </a:solidFill>
                <a:latin typeface="Tw Cen MT" panose="020B0602020104020603" pitchFamily="34" charset="0"/>
              </a:rPr>
              <a:t>Submit</a:t>
            </a:r>
            <a:r>
              <a:rPr lang="en-US" altLang="en-US" sz="1800" dirty="0">
                <a:solidFill>
                  <a:schemeClr val="tx2"/>
                </a:solidFill>
                <a:latin typeface="Tw Cen MT" panose="020B0602020104020603" pitchFamily="34" charset="0"/>
              </a:rPr>
              <a:t>” again to save changes. </a:t>
            </a:r>
          </a:p>
          <a:p>
            <a:pPr eaLnBrk="1" fontAlgn="auto" hangingPunct="1">
              <a:lnSpc>
                <a:spcPct val="110000"/>
              </a:lnSpc>
              <a:spcBef>
                <a:spcPts val="600"/>
              </a:spcBef>
              <a:spcAft>
                <a:spcPts val="600"/>
              </a:spcAft>
              <a:defRPr/>
            </a:pPr>
            <a:endParaRPr lang="en-US" altLang="en-US" sz="1800" dirty="0">
              <a:solidFill>
                <a:schemeClr val="tx1"/>
              </a:solidFill>
              <a:latin typeface="Book Antiqua" panose="02040602050305030304" pitchFamily="18" charset="0"/>
            </a:endParaRPr>
          </a:p>
        </p:txBody>
      </p:sp>
      <p:sp>
        <p:nvSpPr>
          <p:cNvPr id="2" name="Text Placeholder 1"/>
          <p:cNvSpPr>
            <a:spLocks noGrp="1"/>
          </p:cNvSpPr>
          <p:nvPr>
            <p:ph type="body" sz="quarter" idx="10"/>
          </p:nvPr>
        </p:nvSpPr>
        <p:spPr/>
        <p:txBody>
          <a:bodyPr/>
          <a:lstStyle/>
          <a:p>
            <a:r>
              <a:rPr lang="en-US" b="1" dirty="0">
                <a:solidFill>
                  <a:schemeClr val="tx2"/>
                </a:solidFill>
              </a:rPr>
              <a:t>Helpful TIPS </a:t>
            </a:r>
          </a:p>
        </p:txBody>
      </p:sp>
      <p:sp>
        <p:nvSpPr>
          <p:cNvPr id="6148" name="Slide Number Placeholder 5"/>
          <p:cNvSpPr>
            <a:spLocks noGrp="1"/>
          </p:cNvSpPr>
          <p:nvPr>
            <p:ph type="sldNum" sz="quarter" idx="11"/>
          </p:nvPr>
        </p:nvSpPr>
        <p:spPr bwMode="auto">
          <a:xfrm>
            <a:off x="4800600" y="6492875"/>
            <a:ext cx="533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lgn="ctr">
              <a:spcBef>
                <a:spcPct val="0"/>
              </a:spcBef>
              <a:buFontTx/>
              <a:buNone/>
            </a:pPr>
            <a:fld id="{2D45B0AE-D75F-4F08-8456-FBAE1064A4A1}" type="slidenum">
              <a:rPr lang="en-US" altLang="en-US" sz="1200">
                <a:solidFill>
                  <a:schemeClr val="tx2"/>
                </a:solidFill>
              </a:rPr>
              <a:pPr algn="ctr">
                <a:spcBef>
                  <a:spcPct val="0"/>
                </a:spcBef>
                <a:buFontTx/>
                <a:buNone/>
              </a:pPr>
              <a:t>42</a:t>
            </a:fld>
            <a:endParaRPr lang="en-US" altLang="en-US" sz="1200" dirty="0">
              <a:solidFill>
                <a:schemeClr val="tx2"/>
              </a:solidFill>
            </a:endParaRPr>
          </a:p>
        </p:txBody>
      </p:sp>
    </p:spTree>
    <p:extLst>
      <p:ext uri="{BB962C8B-B14F-4D97-AF65-F5344CB8AC3E}">
        <p14:creationId xmlns:p14="http://schemas.microsoft.com/office/powerpoint/2010/main" val="19789401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itle"/>
          <p:cNvSpPr>
            <a:spLocks noGrp="1"/>
          </p:cNvSpPr>
          <p:nvPr>
            <p:ph type="ctrTitle"/>
          </p:nvPr>
        </p:nvSpPr>
        <p:spPr>
          <a:xfrm>
            <a:off x="968384" y="4551402"/>
            <a:ext cx="7207231" cy="1107996"/>
          </a:xfrm>
        </p:spPr>
        <p:txBody>
          <a:bodyPr>
            <a:spAutoFit/>
          </a:bodyPr>
          <a:lstStyle/>
          <a:p>
            <a:pPr algn="ctr">
              <a:defRPr/>
            </a:pPr>
            <a:r>
              <a:rPr lang="en-US" sz="6600" b="1" i="1" dirty="0">
                <a:latin typeface="Arial Rounded MT Bold" panose="020F0704030504030204" pitchFamily="34" charset="0"/>
              </a:rPr>
              <a:t>Q &amp; A</a:t>
            </a:r>
            <a:endParaRPr lang="en-US" dirty="0"/>
          </a:p>
        </p:txBody>
      </p:sp>
    </p:spTree>
    <p:extLst>
      <p:ext uri="{BB962C8B-B14F-4D97-AF65-F5344CB8AC3E}">
        <p14:creationId xmlns:p14="http://schemas.microsoft.com/office/powerpoint/2010/main" val="2068422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defRPr/>
            </a:pPr>
            <a:r>
              <a:rPr lang="en-US" altLang="en-US" sz="4000" dirty="0"/>
              <a:t>Lux Source solutions</a:t>
            </a:r>
            <a:endParaRPr lang="en-US" altLang="en-US" sz="4000" b="1" dirty="0"/>
          </a:p>
        </p:txBody>
      </p:sp>
      <p:sp>
        <p:nvSpPr>
          <p:cNvPr id="32771" name="Content Placeholder 2"/>
          <p:cNvSpPr>
            <a:spLocks noGrp="1"/>
          </p:cNvSpPr>
          <p:nvPr>
            <p:ph idx="1"/>
          </p:nvPr>
        </p:nvSpPr>
        <p:spPr/>
        <p:txBody>
          <a:bodyPr/>
          <a:lstStyle/>
          <a:p>
            <a:pPr marL="0" indent="0" algn="ctr" eaLnBrk="1" hangingPunct="1">
              <a:spcBef>
                <a:spcPct val="0"/>
              </a:spcBef>
              <a:buFontTx/>
              <a:buNone/>
            </a:pPr>
            <a:r>
              <a:rPr lang="en-US" altLang="en-US" sz="3600" b="1" dirty="0">
                <a:solidFill>
                  <a:schemeClr val="tx2"/>
                </a:solidFill>
                <a:latin typeface="Tw Cen MT" panose="020B0602020104020603" pitchFamily="34" charset="0"/>
              </a:rPr>
              <a:t>Marlynne Brown</a:t>
            </a:r>
          </a:p>
          <a:p>
            <a:pPr marL="0" indent="0" algn="ctr" eaLnBrk="1" hangingPunct="1">
              <a:spcBef>
                <a:spcPct val="0"/>
              </a:spcBef>
              <a:buFontTx/>
              <a:buNone/>
            </a:pPr>
            <a:r>
              <a:rPr lang="en-US" altLang="en-US" sz="3200" dirty="0">
                <a:solidFill>
                  <a:schemeClr val="tx2"/>
                </a:solidFill>
                <a:latin typeface="Tw Cen MT" panose="020B0602020104020603" pitchFamily="34" charset="0"/>
              </a:rPr>
              <a:t>Review Manager</a:t>
            </a:r>
          </a:p>
          <a:p>
            <a:pPr marL="0" indent="0" algn="ctr" eaLnBrk="1" hangingPunct="1">
              <a:spcBef>
                <a:spcPts val="2400"/>
              </a:spcBef>
              <a:buFontTx/>
              <a:buNone/>
            </a:pPr>
            <a:r>
              <a:rPr lang="en-US" altLang="en-US" sz="3200" dirty="0">
                <a:solidFill>
                  <a:schemeClr val="tx1"/>
                </a:solidFill>
                <a:latin typeface="Tw Cen MT" panose="020B0602020104020603" pitchFamily="34" charset="0"/>
                <a:hlinkClick r:id="rId3"/>
              </a:rPr>
              <a:t>MBrown@luxsourcesolutions.com</a:t>
            </a:r>
            <a:endParaRPr lang="en-US" altLang="en-US" sz="3200" dirty="0">
              <a:solidFill>
                <a:schemeClr val="tx1"/>
              </a:solidFill>
              <a:latin typeface="Tw Cen MT" panose="020B0602020104020603" pitchFamily="34" charset="0"/>
            </a:endParaRPr>
          </a:p>
          <a:p>
            <a:pPr marL="0" indent="0" algn="ctr" eaLnBrk="1" hangingPunct="1">
              <a:spcBef>
                <a:spcPts val="1200"/>
              </a:spcBef>
              <a:buFontTx/>
              <a:buNone/>
            </a:pPr>
            <a:r>
              <a:rPr lang="en-US" altLang="en-US" sz="3200" dirty="0">
                <a:solidFill>
                  <a:schemeClr val="tx2"/>
                </a:solidFill>
                <a:latin typeface="Tw Cen MT" panose="020B0602020104020603" pitchFamily="34" charset="0"/>
              </a:rPr>
              <a:t>301-960-9825, ext. 703</a:t>
            </a:r>
          </a:p>
          <a:p>
            <a:pPr marL="0" indent="0" eaLnBrk="1" hangingPunct="1">
              <a:spcBef>
                <a:spcPct val="0"/>
              </a:spcBef>
              <a:buFontTx/>
              <a:buNone/>
            </a:pPr>
            <a:endParaRPr lang="en-US" altLang="en-US" dirty="0">
              <a:solidFill>
                <a:schemeClr val="tx1"/>
              </a:solidFill>
              <a:latin typeface="Book Antiqua" panose="02040602050305030304" pitchFamily="18" charset="0"/>
            </a:endParaRPr>
          </a:p>
          <a:p>
            <a:pPr marL="0" indent="0" eaLnBrk="1" hangingPunct="1">
              <a:spcBef>
                <a:spcPct val="0"/>
              </a:spcBef>
              <a:buFontTx/>
              <a:buNone/>
            </a:pPr>
            <a:endParaRPr lang="en-US" altLang="en-US" dirty="0">
              <a:solidFill>
                <a:schemeClr val="tx1"/>
              </a:solidFill>
              <a:latin typeface="Book Antiqua" panose="02040602050305030304" pitchFamily="18" charset="0"/>
            </a:endParaRPr>
          </a:p>
        </p:txBody>
      </p:sp>
      <p:sp>
        <p:nvSpPr>
          <p:cNvPr id="3" name="Text Placeholder 2"/>
          <p:cNvSpPr>
            <a:spLocks noGrp="1"/>
          </p:cNvSpPr>
          <p:nvPr>
            <p:ph type="body" sz="quarter" idx="10"/>
          </p:nvPr>
        </p:nvSpPr>
        <p:spPr/>
        <p:txBody>
          <a:bodyPr>
            <a:normAutofit/>
          </a:bodyPr>
          <a:lstStyle/>
          <a:p>
            <a:r>
              <a:rPr lang="en-US" sz="2400" b="1" dirty="0">
                <a:solidFill>
                  <a:srgbClr val="91B44A"/>
                </a:solidFill>
                <a:latin typeface="+mn-lt"/>
              </a:rPr>
              <a:t>Contact information </a:t>
            </a: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CD858081-6159-4089-AB4C-8E5266D0AEA2}" type="slidenum">
              <a:rPr lang="en-US" altLang="en-US" sz="1400">
                <a:solidFill>
                  <a:srgbClr val="FFFFFF"/>
                </a:solidFill>
                <a:latin typeface="Times New Roman" panose="02020603050405020304" pitchFamily="18" charset="0"/>
              </a:rPr>
              <a:pPr>
                <a:spcBef>
                  <a:spcPct val="0"/>
                </a:spcBef>
                <a:buFontTx/>
                <a:buNone/>
              </a:pPr>
              <a:t>44</a:t>
            </a:fld>
            <a:endParaRPr lang="en-US" altLang="en-US" sz="1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217561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3048000" cy="2438400"/>
          </a:xfrm>
        </p:spPr>
        <p:txBody>
          <a:bodyPr/>
          <a:lstStyle/>
          <a:p>
            <a:pPr algn="l">
              <a:spcBef>
                <a:spcPts val="0"/>
              </a:spcBef>
            </a:pPr>
            <a:r>
              <a:rPr lang="en-US" b="1" spc="-150" dirty="0">
                <a:solidFill>
                  <a:srgbClr val="038A00"/>
                </a:solidFill>
                <a:latin typeface="Tw Cen MT" panose="020B0602020104020603" pitchFamily="34" charset="0"/>
              </a:rPr>
              <a:t>Further</a:t>
            </a:r>
            <a:br>
              <a:rPr lang="en-US" b="1" spc="-150" dirty="0">
                <a:solidFill>
                  <a:srgbClr val="038A00"/>
                </a:solidFill>
                <a:latin typeface="Tw Cen MT" panose="020B0602020104020603" pitchFamily="34" charset="0"/>
              </a:rPr>
            </a:br>
            <a:r>
              <a:rPr lang="en-US" b="1" spc="-150" dirty="0">
                <a:solidFill>
                  <a:srgbClr val="038A00"/>
                </a:solidFill>
                <a:latin typeface="Tw Cen MT" panose="020B0602020104020603" pitchFamily="34" charset="0"/>
              </a:rPr>
              <a:t>Information</a:t>
            </a:r>
            <a:br>
              <a:rPr lang="en-US" b="1" spc="-150" dirty="0">
                <a:solidFill>
                  <a:srgbClr val="038A00"/>
                </a:solidFill>
                <a:latin typeface="Tw Cen MT" panose="020B0602020104020603" pitchFamily="34" charset="0"/>
              </a:rPr>
            </a:br>
            <a:r>
              <a:rPr lang="en-US" sz="3600" b="1" spc="-150" dirty="0">
                <a:solidFill>
                  <a:srgbClr val="91B44A"/>
                </a:solidFill>
                <a:latin typeface="Calibri" panose="020F0502020204030204" pitchFamily="34" charset="0"/>
              </a:rPr>
              <a:t>Competition </a:t>
            </a:r>
            <a:r>
              <a:rPr lang="en-US" sz="3600" b="1" spc="-150" dirty="0" smtClean="0">
                <a:solidFill>
                  <a:srgbClr val="91B44A"/>
                </a:solidFill>
                <a:latin typeface="Calibri" panose="020F0502020204030204" pitchFamily="34" charset="0"/>
              </a:rPr>
              <a:t>Manager</a:t>
            </a:r>
            <a:r>
              <a:rPr lang="en-US" sz="3600" spc="-150" dirty="0">
                <a:solidFill>
                  <a:srgbClr val="91B44A"/>
                </a:solidFill>
                <a:latin typeface="Calibri" panose="020F0502020204030204" pitchFamily="34" charset="0"/>
              </a:rPr>
              <a:t/>
            </a:r>
            <a:br>
              <a:rPr lang="en-US" sz="3600" spc="-150" dirty="0">
                <a:solidFill>
                  <a:srgbClr val="91B44A"/>
                </a:solidFill>
                <a:latin typeface="Calibri" panose="020F0502020204030204" pitchFamily="34" charset="0"/>
              </a:rPr>
            </a:br>
            <a:r>
              <a:rPr lang="en-US" b="1" spc="-150" dirty="0">
                <a:solidFill>
                  <a:srgbClr val="038A00"/>
                </a:solidFill>
                <a:latin typeface="Calibri" panose="020F0502020204030204" pitchFamily="34" charset="0"/>
              </a:rPr>
              <a:t/>
            </a:r>
            <a:br>
              <a:rPr lang="en-US" b="1" spc="-150" dirty="0">
                <a:solidFill>
                  <a:srgbClr val="038A00"/>
                </a:solidFill>
                <a:latin typeface="Calibri" panose="020F0502020204030204" pitchFamily="34" charset="0"/>
              </a:rPr>
            </a:br>
            <a:r>
              <a:rPr lang="en-US" sz="3600" b="1" spc="-150" dirty="0">
                <a:solidFill>
                  <a:srgbClr val="91B44A"/>
                </a:solidFill>
                <a:latin typeface="Calibri" panose="020F0502020204030204" pitchFamily="34" charset="0"/>
              </a:rPr>
              <a:t>Technical Support</a:t>
            </a:r>
            <a:endParaRPr lang="en-US" sz="3600" b="1" dirty="0">
              <a:solidFill>
                <a:srgbClr val="91B44A"/>
              </a:solidFill>
            </a:endParaRPr>
          </a:p>
        </p:txBody>
      </p:sp>
      <p:sp>
        <p:nvSpPr>
          <p:cNvPr id="5" name="Content Placeholder 4"/>
          <p:cNvSpPr>
            <a:spLocks noGrp="1"/>
          </p:cNvSpPr>
          <p:nvPr>
            <p:ph sz="quarter" idx="4294967295"/>
          </p:nvPr>
        </p:nvSpPr>
        <p:spPr>
          <a:xfrm>
            <a:off x="3657600" y="1676400"/>
            <a:ext cx="5486400" cy="5029200"/>
          </a:xfrm>
        </p:spPr>
        <p:txBody>
          <a:bodyPr>
            <a:normAutofit/>
          </a:bodyPr>
          <a:lstStyle/>
          <a:p>
            <a:pPr marL="0" indent="0">
              <a:buNone/>
            </a:pPr>
            <a:endParaRPr lang="en-US" sz="2800" dirty="0" smtClean="0">
              <a:solidFill>
                <a:schemeClr val="tx2"/>
              </a:solidFill>
              <a:latin typeface="Calibri" panose="020F0502020204030204" pitchFamily="34" charset="0"/>
              <a:hlinkClick r:id="rId3"/>
            </a:endParaRPr>
          </a:p>
          <a:p>
            <a:pPr marL="0" indent="0">
              <a:buNone/>
            </a:pPr>
            <a:endParaRPr lang="en-US" dirty="0">
              <a:solidFill>
                <a:schemeClr val="tx2"/>
              </a:solidFill>
              <a:latin typeface="Calibri" panose="020F0502020204030204" pitchFamily="34" charset="0"/>
              <a:hlinkClick r:id="rId3"/>
            </a:endParaRPr>
          </a:p>
          <a:p>
            <a:pPr marL="0" indent="0">
              <a:buNone/>
            </a:pPr>
            <a:r>
              <a:rPr lang="en-US" sz="2800" dirty="0" smtClean="0">
                <a:solidFill>
                  <a:schemeClr val="tx2"/>
                </a:solidFill>
                <a:latin typeface="Calibri" panose="020F0502020204030204" pitchFamily="34" charset="0"/>
                <a:hlinkClick r:id="rId3"/>
              </a:rPr>
              <a:t>Susan.Weigert@ed.gov</a:t>
            </a:r>
            <a:r>
              <a:rPr lang="en-US" sz="2800" dirty="0" smtClean="0">
                <a:solidFill>
                  <a:schemeClr val="tx2"/>
                </a:solidFill>
                <a:latin typeface="Calibri" panose="020F0502020204030204" pitchFamily="34" charset="0"/>
              </a:rPr>
              <a:t>     </a:t>
            </a:r>
            <a:r>
              <a:rPr lang="en-US" altLang="en-US" sz="1800" dirty="0" smtClean="0">
                <a:solidFill>
                  <a:schemeClr val="tx2"/>
                </a:solidFill>
                <a:latin typeface="Tw Cen MT" panose="020B0602020104020603" pitchFamily="34" charset="0"/>
              </a:rPr>
              <a:t>202-245-6522</a:t>
            </a:r>
            <a:endParaRPr lang="en-US" sz="1800" dirty="0">
              <a:solidFill>
                <a:schemeClr val="tx2"/>
              </a:solidFill>
              <a:latin typeface="Calibri" panose="020F0502020204030204" pitchFamily="34" charset="0"/>
            </a:endParaRPr>
          </a:p>
          <a:p>
            <a:pPr marL="0" indent="0">
              <a:spcBef>
                <a:spcPts val="0"/>
              </a:spcBef>
              <a:buNone/>
            </a:pPr>
            <a:endParaRPr lang="en-US" sz="1400" dirty="0">
              <a:solidFill>
                <a:schemeClr val="tx2"/>
              </a:solidFill>
              <a:latin typeface="Calibri" panose="020F0502020204030204" pitchFamily="34" charset="0"/>
            </a:endParaRPr>
          </a:p>
          <a:p>
            <a:pPr marL="0" indent="0">
              <a:buNone/>
            </a:pPr>
            <a:endParaRPr lang="en-US" dirty="0" smtClean="0">
              <a:solidFill>
                <a:schemeClr val="tx2"/>
              </a:solidFill>
              <a:latin typeface="Tw Cen MT" panose="020B0602020104020603" pitchFamily="34" charset="0"/>
              <a:hlinkClick r:id="rId4"/>
            </a:endParaRPr>
          </a:p>
          <a:p>
            <a:pPr marL="0" indent="0">
              <a:buNone/>
            </a:pPr>
            <a:endParaRPr lang="en-US" dirty="0" smtClean="0">
              <a:solidFill>
                <a:schemeClr val="tx2"/>
              </a:solidFill>
              <a:latin typeface="Tw Cen MT" panose="020B0602020104020603" pitchFamily="34" charset="0"/>
              <a:hlinkClick r:id="rId4"/>
            </a:endParaRPr>
          </a:p>
          <a:p>
            <a:pPr marL="0" indent="0">
              <a:buNone/>
            </a:pPr>
            <a:endParaRPr lang="en-US" dirty="0">
              <a:solidFill>
                <a:schemeClr val="tx2"/>
              </a:solidFill>
              <a:latin typeface="Tw Cen MT" panose="020B0602020104020603" pitchFamily="34" charset="0"/>
              <a:hlinkClick r:id="rId4"/>
            </a:endParaRPr>
          </a:p>
          <a:p>
            <a:pPr marL="0" indent="0">
              <a:buNone/>
            </a:pPr>
            <a:r>
              <a:rPr lang="en-US" dirty="0" smtClean="0">
                <a:solidFill>
                  <a:schemeClr val="tx2"/>
                </a:solidFill>
                <a:latin typeface="Tw Cen MT" panose="020B0602020104020603" pitchFamily="34" charset="0"/>
                <a:hlinkClick r:id="rId4"/>
              </a:rPr>
              <a:t>edcaps.user@ed.gov</a:t>
            </a:r>
            <a:r>
              <a:rPr lang="en-US" dirty="0" smtClean="0">
                <a:solidFill>
                  <a:schemeClr val="tx2"/>
                </a:solidFill>
                <a:latin typeface="Tw Cen MT" panose="020B0602020104020603" pitchFamily="34" charset="0"/>
              </a:rPr>
              <a:t> </a:t>
            </a:r>
            <a:r>
              <a:rPr lang="en-US" sz="1800" dirty="0">
                <a:solidFill>
                  <a:schemeClr val="tx2"/>
                </a:solidFill>
                <a:latin typeface="Tw Cen MT" panose="020B0602020104020603" pitchFamily="34" charset="0"/>
              </a:rPr>
              <a:t>1-888-336-8930</a:t>
            </a:r>
          </a:p>
          <a:p>
            <a:r>
              <a:rPr lang="en-US" dirty="0">
                <a:solidFill>
                  <a:schemeClr val="tx2"/>
                </a:solidFill>
                <a:latin typeface="Tw Cen MT" panose="020B0602020104020603" pitchFamily="34" charset="0"/>
              </a:rPr>
              <a:t>G5 HelpDesk</a:t>
            </a:r>
          </a:p>
          <a:p>
            <a:pPr marL="0" indent="0">
              <a:buNone/>
            </a:pPr>
            <a:endParaRPr lang="en-US" dirty="0">
              <a:solidFill>
                <a:schemeClr val="tx2"/>
              </a:solidFill>
              <a:latin typeface="Calibri" panose="020F0502020204030204" pitchFamily="34" charset="0"/>
            </a:endParaRPr>
          </a:p>
        </p:txBody>
      </p:sp>
      <p:sp>
        <p:nvSpPr>
          <p:cNvPr id="4" name="Rectangle 3" descr="background element"/>
          <p:cNvSpPr/>
          <p:nvPr/>
        </p:nvSpPr>
        <p:spPr>
          <a:xfrm>
            <a:off x="0" y="5943600"/>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descr="background element"/>
          <p:cNvSpPr/>
          <p:nvPr/>
        </p:nvSpPr>
        <p:spPr>
          <a:xfrm>
            <a:off x="8196943" y="6019799"/>
            <a:ext cx="914400" cy="8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991CF879-4700-4E47-A7E3-74EF38E50439}" type="slidenum">
              <a:rPr lang="en-US" smtClean="0">
                <a:solidFill>
                  <a:srgbClr val="898989"/>
                </a:solidFill>
              </a:rPr>
              <a:t>45</a:t>
            </a:fld>
            <a:endParaRPr lang="en-US" dirty="0">
              <a:solidFill>
                <a:srgbClr val="898989"/>
              </a:solidFill>
            </a:endParaRPr>
          </a:p>
        </p:txBody>
      </p:sp>
    </p:spTree>
    <p:extLst>
      <p:ext uri="{BB962C8B-B14F-4D97-AF65-F5344CB8AC3E}">
        <p14:creationId xmlns:p14="http://schemas.microsoft.com/office/powerpoint/2010/main" val="380740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quot;Thank You&quot; notes in various languag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673746"/>
            <a:ext cx="5778500" cy="2212454"/>
          </a:xfrm>
          <a:prstGeom prst="rect">
            <a:avLst/>
          </a:prstGeom>
          <a:noFill/>
          <a:ln w="9525">
            <a:noFill/>
            <a:miter lim="800000"/>
            <a:headEnd/>
            <a:tailEnd/>
          </a:ln>
        </p:spPr>
      </p:pic>
      <p:pic>
        <p:nvPicPr>
          <p:cNvPr id="3075" name="Picture 3" descr="Teeacher helping a stud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33541" y="1447800"/>
            <a:ext cx="2381859" cy="4114799"/>
          </a:xfrm>
          <a:prstGeom prst="rect">
            <a:avLst/>
          </a:prstGeom>
          <a:noFill/>
          <a:ln w="9525">
            <a:noFill/>
            <a:miter lim="800000"/>
            <a:headEnd/>
            <a:tailEnd/>
          </a:ln>
        </p:spPr>
      </p:pic>
      <p:sp>
        <p:nvSpPr>
          <p:cNvPr id="2" name="Title 1"/>
          <p:cNvSpPr>
            <a:spLocks noGrp="1"/>
          </p:cNvSpPr>
          <p:nvPr>
            <p:ph type="title" idx="4294967295"/>
          </p:nvPr>
        </p:nvSpPr>
        <p:spPr>
          <a:xfrm>
            <a:off x="291239" y="3886200"/>
            <a:ext cx="5944461" cy="609600"/>
          </a:xfrm>
          <a:prstGeom prst="rect">
            <a:avLst/>
          </a:prstGeom>
        </p:spPr>
        <p:txBody>
          <a:bodyPr/>
          <a:lstStyle/>
          <a:p>
            <a:r>
              <a:rPr lang="en-US" sz="3200" dirty="0">
                <a:solidFill>
                  <a:schemeClr val="bg1"/>
                </a:solidFill>
                <a:latin typeface="+mn-lt"/>
                <a:ea typeface="+mn-ea"/>
                <a:cs typeface="+mn-cs"/>
              </a:rPr>
              <a:t>Thank</a:t>
            </a:r>
            <a:r>
              <a:rPr lang="en-US" sz="3200" baseline="0" dirty="0">
                <a:latin typeface="+mn-lt"/>
              </a:rPr>
              <a:t> </a:t>
            </a:r>
            <a:r>
              <a:rPr lang="en-US" sz="3200" dirty="0">
                <a:solidFill>
                  <a:schemeClr val="bg1"/>
                </a:solidFill>
                <a:latin typeface="+mn-lt"/>
                <a:ea typeface="+mn-ea"/>
                <a:cs typeface="+mn-cs"/>
              </a:rPr>
              <a:t>You</a:t>
            </a:r>
          </a:p>
        </p:txBody>
      </p:sp>
    </p:spTree>
    <p:extLst>
      <p:ext uri="{BB962C8B-B14F-4D97-AF65-F5344CB8AC3E}">
        <p14:creationId xmlns:p14="http://schemas.microsoft.com/office/powerpoint/2010/main" val="3998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362200"/>
            <a:ext cx="7772400" cy="3657599"/>
          </a:xfrm>
        </p:spPr>
        <p:txBody>
          <a:bodyPr>
            <a:noAutofit/>
          </a:bodyPr>
          <a:lstStyle/>
          <a:p>
            <a:pPr>
              <a:spcBef>
                <a:spcPts val="600"/>
              </a:spcBef>
            </a:pPr>
            <a:r>
              <a:rPr lang="en-US" sz="2400" b="1" dirty="0">
                <a:solidFill>
                  <a:schemeClr val="tx2"/>
                </a:solidFill>
                <a:latin typeface="Tw Cen MT" panose="020B0602020104020603" pitchFamily="34" charset="0"/>
              </a:rPr>
              <a:t>Personnel Development Program Purpose</a:t>
            </a:r>
          </a:p>
          <a:p>
            <a:pPr>
              <a:spcBef>
                <a:spcPts val="600"/>
              </a:spcBef>
            </a:pPr>
            <a:r>
              <a:rPr lang="en-US" sz="2400" b="1" dirty="0">
                <a:solidFill>
                  <a:schemeClr val="tx2"/>
                </a:solidFill>
                <a:latin typeface="Tw Cen MT" panose="020B0602020104020603" pitchFamily="34" charset="0"/>
              </a:rPr>
              <a:t>326Y </a:t>
            </a:r>
            <a:r>
              <a:rPr lang="en-US" sz="2400" b="1" i="1" dirty="0">
                <a:solidFill>
                  <a:schemeClr val="tx2"/>
                </a:solidFill>
                <a:latin typeface="Tw Cen MT" panose="020B0602020104020603" pitchFamily="34" charset="0"/>
              </a:rPr>
              <a:t>Notice Inviting Applications </a:t>
            </a:r>
          </a:p>
          <a:p>
            <a:pPr lvl="1">
              <a:spcBef>
                <a:spcPts val="600"/>
              </a:spcBef>
            </a:pPr>
            <a:r>
              <a:rPr lang="en-US" sz="2000" b="1" dirty="0">
                <a:solidFill>
                  <a:schemeClr val="tx2"/>
                </a:solidFill>
                <a:latin typeface="Tw Cen MT" panose="020B0602020104020603" pitchFamily="34" charset="0"/>
              </a:rPr>
              <a:t>Purpose / Eligible Applicants </a:t>
            </a:r>
          </a:p>
          <a:p>
            <a:pPr lvl="1">
              <a:spcBef>
                <a:spcPts val="600"/>
              </a:spcBef>
            </a:pPr>
            <a:r>
              <a:rPr lang="en-US" sz="2000" b="1" dirty="0">
                <a:solidFill>
                  <a:schemeClr val="tx2"/>
                </a:solidFill>
                <a:latin typeface="Tw Cen MT" panose="020B0602020104020603" pitchFamily="34" charset="0"/>
              </a:rPr>
              <a:t>Selection Criteria                                                                                                                                                         </a:t>
            </a:r>
          </a:p>
          <a:p>
            <a:pPr lvl="1">
              <a:spcBef>
                <a:spcPts val="600"/>
              </a:spcBef>
              <a:spcAft>
                <a:spcPts val="600"/>
              </a:spcAft>
            </a:pPr>
            <a:r>
              <a:rPr lang="en-US" sz="2000" b="1" dirty="0">
                <a:solidFill>
                  <a:schemeClr val="tx2"/>
                </a:solidFill>
                <a:latin typeface="Tw Cen MT" panose="020B0602020104020603" pitchFamily="34" charset="0"/>
              </a:rPr>
              <a:t>Application Requirements </a:t>
            </a:r>
          </a:p>
          <a:p>
            <a:pPr>
              <a:spcBef>
                <a:spcPts val="600"/>
              </a:spcBef>
              <a:spcAft>
                <a:spcPts val="600"/>
              </a:spcAft>
            </a:pPr>
            <a:r>
              <a:rPr lang="en-US" sz="2400" b="1" dirty="0">
                <a:solidFill>
                  <a:schemeClr val="tx2"/>
                </a:solidFill>
                <a:latin typeface="Tw Cen MT" panose="020B0602020104020603" pitchFamily="34" charset="0"/>
              </a:rPr>
              <a:t>Technical Review Process and Scoring</a:t>
            </a:r>
          </a:p>
          <a:p>
            <a:pPr>
              <a:spcBef>
                <a:spcPts val="600"/>
              </a:spcBef>
              <a:spcAft>
                <a:spcPts val="600"/>
              </a:spcAft>
            </a:pPr>
            <a:r>
              <a:rPr lang="en-US" sz="2400" b="1" dirty="0">
                <a:solidFill>
                  <a:schemeClr val="tx2"/>
                </a:solidFill>
                <a:latin typeface="Tw Cen MT" panose="020B0602020104020603" pitchFamily="34" charset="0"/>
              </a:rPr>
              <a:t>Logistics </a:t>
            </a:r>
          </a:p>
          <a:p>
            <a:pPr>
              <a:spcBef>
                <a:spcPts val="600"/>
              </a:spcBef>
              <a:spcAft>
                <a:spcPts val="600"/>
              </a:spcAft>
            </a:pPr>
            <a:r>
              <a:rPr lang="en-US" sz="2400" b="1" dirty="0">
                <a:solidFill>
                  <a:schemeClr val="tx2"/>
                </a:solidFill>
                <a:latin typeface="Tw Cen MT" panose="020B0602020104020603" pitchFamily="34" charset="0"/>
              </a:rPr>
              <a:t>Tips and Reminders </a:t>
            </a:r>
          </a:p>
          <a:p>
            <a:pPr>
              <a:spcBef>
                <a:spcPts val="600"/>
              </a:spcBef>
              <a:spcAft>
                <a:spcPts val="600"/>
              </a:spcAft>
            </a:pPr>
            <a:r>
              <a:rPr lang="en-US" sz="2400" b="1" dirty="0">
                <a:solidFill>
                  <a:schemeClr val="tx2"/>
                </a:solidFill>
                <a:latin typeface="Tw Cen MT" panose="020B0602020104020603" pitchFamily="34" charset="0"/>
              </a:rPr>
              <a:t>Questions</a:t>
            </a:r>
            <a:endParaRPr lang="en-US" sz="2400" dirty="0">
              <a:solidFill>
                <a:schemeClr val="tx2"/>
              </a:solidFill>
            </a:endParaRPr>
          </a:p>
        </p:txBody>
      </p:sp>
      <p:sp>
        <p:nvSpPr>
          <p:cNvPr id="3" name="Title 2"/>
          <p:cNvSpPr>
            <a:spLocks noGrp="1"/>
          </p:cNvSpPr>
          <p:nvPr>
            <p:ph type="title"/>
          </p:nvPr>
        </p:nvSpPr>
        <p:spPr>
          <a:xfrm>
            <a:off x="152400" y="1600200"/>
            <a:ext cx="8915400" cy="685800"/>
          </a:xfrm>
        </p:spPr>
        <p:txBody>
          <a:bodyPr/>
          <a:lstStyle/>
          <a:p>
            <a:r>
              <a:rPr lang="en-US" sz="4200" b="1" dirty="0">
                <a:solidFill>
                  <a:srgbClr val="038A00"/>
                </a:solidFill>
                <a:latin typeface="Tw Cen MT" panose="020B0602020104020603" pitchFamily="34" charset="0"/>
              </a:rPr>
              <a:t>Today’s Agenda </a:t>
            </a:r>
          </a:p>
        </p:txBody>
      </p:sp>
      <p:sp>
        <p:nvSpPr>
          <p:cNvPr id="4" name="Slide Number Placeholder 3"/>
          <p:cNvSpPr>
            <a:spLocks noGrp="1"/>
          </p:cNvSpPr>
          <p:nvPr>
            <p:ph type="sldNum" sz="quarter" idx="12"/>
          </p:nvPr>
        </p:nvSpPr>
        <p:spPr/>
        <p:txBody>
          <a:bodyPr/>
          <a:lstStyle/>
          <a:p>
            <a:fld id="{991CF879-4700-4E47-A7E3-74EF38E50439}" type="slidenum">
              <a:rPr lang="en-US" smtClean="0"/>
              <a:pPr/>
              <a:t>4</a:t>
            </a:fld>
            <a:endParaRPr lang="en-US" dirty="0"/>
          </a:p>
        </p:txBody>
      </p:sp>
    </p:spTree>
    <p:extLst>
      <p:ext uri="{BB962C8B-B14F-4D97-AF65-F5344CB8AC3E}">
        <p14:creationId xmlns:p14="http://schemas.microsoft.com/office/powerpoint/2010/main" val="915363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457200" y="2438400"/>
            <a:ext cx="8229600" cy="3840163"/>
          </a:xfrm>
        </p:spPr>
        <p:txBody>
          <a:bodyPr>
            <a:normAutofit fontScale="85000" lnSpcReduction="20000"/>
          </a:bodyPr>
          <a:lstStyle/>
          <a:p>
            <a:pPr marL="0" indent="0">
              <a:spcBef>
                <a:spcPts val="250"/>
              </a:spcBef>
              <a:buClr>
                <a:srgbClr val="F07F09"/>
              </a:buClr>
              <a:buSzPct val="80000"/>
              <a:buNone/>
            </a:pPr>
            <a:r>
              <a:rPr lang="en-US" altLang="en-US" dirty="0">
                <a:solidFill>
                  <a:schemeClr val="tx2"/>
                </a:solidFill>
                <a:latin typeface="Tw Cen MT" panose="020B0602020104020603" pitchFamily="34" charset="0"/>
              </a:rPr>
              <a:t>The purposes of </a:t>
            </a:r>
            <a:r>
              <a:rPr lang="en-US" altLang="en-US" b="1" i="1" dirty="0">
                <a:solidFill>
                  <a:schemeClr val="tx2"/>
                </a:solidFill>
                <a:latin typeface="Tw Cen MT" panose="020B0602020104020603" pitchFamily="34" charset="0"/>
              </a:rPr>
              <a:t>National Technical Assistance Center for Inclusive Practices and Policies </a:t>
            </a:r>
            <a:r>
              <a:rPr lang="en-US" altLang="en-US" b="1" dirty="0">
                <a:solidFill>
                  <a:schemeClr val="tx2"/>
                </a:solidFill>
                <a:latin typeface="Tw Cen MT" panose="020B0602020104020603" pitchFamily="34" charset="0"/>
              </a:rPr>
              <a:t>program </a:t>
            </a:r>
            <a:r>
              <a:rPr lang="en-US" altLang="en-US" dirty="0">
                <a:solidFill>
                  <a:schemeClr val="tx2"/>
                </a:solidFill>
                <a:latin typeface="Tw Cen MT" panose="020B0602020104020603" pitchFamily="34" charset="0"/>
              </a:rPr>
              <a:t>is to: </a:t>
            </a:r>
          </a:p>
          <a:p>
            <a:pPr marL="0" indent="0" eaLnBrk="1" hangingPunct="1">
              <a:spcBef>
                <a:spcPts val="250"/>
              </a:spcBef>
              <a:buClr>
                <a:srgbClr val="F07F09"/>
              </a:buClr>
              <a:buSzPct val="80000"/>
              <a:buFont typeface="Arial" panose="020B0604020202020204" pitchFamily="34" charset="0"/>
              <a:buNone/>
            </a:pPr>
            <a:endParaRPr lang="en-US" altLang="en-US" dirty="0">
              <a:solidFill>
                <a:schemeClr val="tx2"/>
              </a:solidFill>
              <a:latin typeface="Tw Cen MT" panose="020B0602020104020603" pitchFamily="34" charset="0"/>
            </a:endParaRPr>
          </a:p>
          <a:p>
            <a:pPr marL="857250" lvl="1" indent="-457200">
              <a:lnSpc>
                <a:spcPct val="120000"/>
              </a:lnSpc>
              <a:spcBef>
                <a:spcPts val="250"/>
              </a:spcBef>
              <a:buSzPct val="80000"/>
              <a:buFont typeface="Wingdings 2" panose="05020102010507070707" pitchFamily="18" charset="2"/>
              <a:buAutoNum type="arabicParenBoth"/>
            </a:pPr>
            <a:r>
              <a:rPr lang="en-US" altLang="en-US" sz="2200" dirty="0">
                <a:solidFill>
                  <a:schemeClr val="tx2"/>
                </a:solidFill>
                <a:latin typeface="Tw Cen MT" panose="020B0602020104020603" pitchFamily="34" charset="0"/>
              </a:rPr>
              <a:t>Fund a cooperative agreement to establish and operate a TA Center for Inclusive Practices and Policies (TA Center) to assist State educational agencies (SEAs) and local educational agencies (LEAs) </a:t>
            </a:r>
          </a:p>
          <a:p>
            <a:pPr marL="857250" lvl="1" indent="-457200">
              <a:lnSpc>
                <a:spcPct val="120000"/>
              </a:lnSpc>
              <a:spcBef>
                <a:spcPts val="250"/>
              </a:spcBef>
              <a:buSzPct val="80000"/>
              <a:buFont typeface="Wingdings 2" panose="05020102010507070707" pitchFamily="18" charset="2"/>
              <a:buAutoNum type="arabicParenBoth"/>
            </a:pPr>
            <a:r>
              <a:rPr lang="en-US" altLang="en-US" sz="2200" dirty="0">
                <a:solidFill>
                  <a:schemeClr val="tx2"/>
                </a:solidFill>
                <a:latin typeface="Tw Cen MT" panose="020B0602020104020603" pitchFamily="34" charset="0"/>
              </a:rPr>
              <a:t>To successfully implement and sustain inclusive practices and policies, supported by evidence (as defined in this notice) and based on individualized determinations, for students with the most significant cognitive disabilities in elementary and middle school (K-8) programs.  The TA Center will select sites in collaboration with the Office of Special Education Programs (OSEP).    </a:t>
            </a:r>
            <a:endParaRPr lang="en-US" altLang="en-US" sz="2400" dirty="0">
              <a:solidFill>
                <a:schemeClr val="tx2"/>
              </a:solidFill>
              <a:latin typeface="Tw Cen MT" panose="020B0602020104020603" pitchFamily="34" charset="0"/>
            </a:endParaRPr>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Century Gothic" panose="020B0502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Century Gothic" panose="020B0502020202020204" pitchFamily="34" charset="0"/>
              </a:defRPr>
            </a:lvl2pPr>
            <a:lvl3pPr marL="11430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Century Gothic" panose="020B0502020202020204" pitchFamily="34" charset="0"/>
              </a:defRPr>
            </a:lvl4pPr>
            <a:lvl5pPr marL="2057400" indent="-228600">
              <a:spcBef>
                <a:spcPct val="20000"/>
              </a:spcBef>
              <a:buFont typeface="Arial" panose="020B0604020202020204" pitchFamily="34" charset="0"/>
              <a:buChar char="•"/>
              <a:defRPr sz="1600">
                <a:solidFill>
                  <a:srgbClr val="7F7F7F"/>
                </a:solidFill>
                <a:latin typeface="Century Gothic" panose="020B0502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Century Gothic" panose="020B0502020202020204" pitchFamily="34" charset="0"/>
              </a:defRPr>
            </a:lvl9pPr>
          </a:lstStyle>
          <a:p>
            <a:pPr>
              <a:spcBef>
                <a:spcPct val="0"/>
              </a:spcBef>
              <a:buFontTx/>
              <a:buNone/>
            </a:pPr>
            <a:fld id="{A494DEA4-4359-44B9-AA5C-F366EFABEFE7}" type="slidenum">
              <a:rPr lang="en-US" altLang="en-US" sz="1200">
                <a:solidFill>
                  <a:srgbClr val="898989"/>
                </a:solidFill>
                <a:latin typeface="Times New Roman" panose="02020603050405020304" pitchFamily="18" charset="0"/>
              </a:rPr>
              <a:pPr>
                <a:spcBef>
                  <a:spcPct val="0"/>
                </a:spcBef>
                <a:buFontTx/>
                <a:buNone/>
              </a:pPr>
              <a:t>5</a:t>
            </a:fld>
            <a:endParaRPr lang="en-US" altLang="en-US" sz="1200" dirty="0">
              <a:solidFill>
                <a:srgbClr val="898989"/>
              </a:solidFill>
              <a:latin typeface="Times New Roman" panose="02020603050405020304" pitchFamily="18" charset="0"/>
            </a:endParaRPr>
          </a:p>
        </p:txBody>
      </p:sp>
      <p:sp>
        <p:nvSpPr>
          <p:cNvPr id="15363" name="Rectangle 2"/>
          <p:cNvSpPr>
            <a:spLocks noGrp="1" noChangeArrowheads="1"/>
          </p:cNvSpPr>
          <p:nvPr>
            <p:ph type="title"/>
          </p:nvPr>
        </p:nvSpPr>
        <p:spPr/>
        <p:txBody>
          <a:bodyPr>
            <a:normAutofit/>
          </a:bodyPr>
          <a:lstStyle/>
          <a:p>
            <a:pPr eaLnBrk="1" fontAlgn="auto" hangingPunct="1">
              <a:lnSpc>
                <a:spcPct val="100000"/>
              </a:lnSpc>
              <a:spcAft>
                <a:spcPts val="0"/>
              </a:spcAft>
              <a:defRPr/>
            </a:pPr>
            <a:r>
              <a:rPr lang="en-US" altLang="en-US" sz="4800" b="1" dirty="0">
                <a:solidFill>
                  <a:srgbClr val="038A00"/>
                </a:solidFill>
                <a:latin typeface="Tw Cen MT" panose="020B0602020104020603" pitchFamily="34" charset="0"/>
              </a:rPr>
              <a:t>Purpose </a:t>
            </a:r>
            <a:r>
              <a:rPr lang="en-US" altLang="en-US" sz="4400" b="1" dirty="0">
                <a:solidFill>
                  <a:srgbClr val="038A00"/>
                </a:solidFill>
                <a:latin typeface="Tw Cen MT" panose="020B0602020104020603" pitchFamily="34" charset="0"/>
              </a:rPr>
              <a:t>of CFDA 84.326</a:t>
            </a:r>
          </a:p>
        </p:txBody>
      </p:sp>
    </p:spTree>
    <p:extLst>
      <p:ext uri="{BB962C8B-B14F-4D97-AF65-F5344CB8AC3E}">
        <p14:creationId xmlns:p14="http://schemas.microsoft.com/office/powerpoint/2010/main" val="3797799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600200"/>
            <a:ext cx="8382000" cy="533400"/>
          </a:xfrm>
        </p:spPr>
        <p:txBody>
          <a:bodyPr/>
          <a:lstStyle/>
          <a:p>
            <a:r>
              <a:rPr lang="en-US" dirty="0"/>
              <a:t>CFDA 84.326y</a:t>
            </a:r>
          </a:p>
        </p:txBody>
      </p:sp>
      <p:sp>
        <p:nvSpPr>
          <p:cNvPr id="7" name="Text Placeholder 6"/>
          <p:cNvSpPr>
            <a:spLocks noGrp="1"/>
          </p:cNvSpPr>
          <p:nvPr>
            <p:ph type="body" sz="quarter" idx="10"/>
          </p:nvPr>
        </p:nvSpPr>
        <p:spPr>
          <a:xfrm>
            <a:off x="304800" y="3196273"/>
            <a:ext cx="8305800" cy="1985159"/>
          </a:xfrm>
        </p:spPr>
        <p:txBody>
          <a:bodyPr wrap="square">
            <a:spAutoFit/>
          </a:bodyPr>
          <a:lstStyle/>
          <a:p>
            <a:pPr marL="1260475" lvl="0" indent="-1238250">
              <a:spcBef>
                <a:spcPts val="0"/>
              </a:spcBef>
            </a:pPr>
            <a:r>
              <a:rPr lang="en-US" sz="1800" b="1" dirty="0">
                <a:solidFill>
                  <a:srgbClr val="22518A"/>
                </a:solidFill>
              </a:rPr>
              <a:t>Purpose</a:t>
            </a:r>
            <a:r>
              <a:rPr lang="en-US" sz="1800" dirty="0">
                <a:solidFill>
                  <a:srgbClr val="22518A"/>
                </a:solidFill>
              </a:rPr>
              <a:t>—</a:t>
            </a:r>
            <a:r>
              <a:rPr lang="en-US" sz="1800" cap="none" dirty="0">
                <a:solidFill>
                  <a:srgbClr val="22518A"/>
                </a:solidFill>
              </a:rPr>
              <a:t>to promote academic achievement and to improve results for children with disabilities by providing technical assistance (TA), supporting model demonstration projects, disseminating useful information, and implementing activities that are supported by scientifically based research. </a:t>
            </a:r>
          </a:p>
          <a:p>
            <a:pPr lvl="0">
              <a:spcBef>
                <a:spcPts val="1800"/>
              </a:spcBef>
            </a:pPr>
            <a:endParaRPr lang="en-US" sz="1800" cap="small" dirty="0">
              <a:solidFill>
                <a:srgbClr val="22518A"/>
              </a:solidFill>
            </a:endParaRPr>
          </a:p>
        </p:txBody>
      </p:sp>
      <p:sp>
        <p:nvSpPr>
          <p:cNvPr id="8" name="Content Placeholder 7"/>
          <p:cNvSpPr>
            <a:spLocks noGrp="1"/>
          </p:cNvSpPr>
          <p:nvPr>
            <p:ph idx="1"/>
          </p:nvPr>
        </p:nvSpPr>
        <p:spPr>
          <a:xfrm>
            <a:off x="304800" y="2203271"/>
            <a:ext cx="8534400" cy="923330"/>
          </a:xfrm>
          <a:prstGeom prst="rect">
            <a:avLst/>
          </a:prstGeom>
        </p:spPr>
        <p:txBody>
          <a:bodyPr wrap="square">
            <a:spAutoFit/>
          </a:bodyPr>
          <a:lstStyle/>
          <a:p>
            <a:pPr marL="0" marR="0" indent="0" fontAlgn="auto">
              <a:lnSpc>
                <a:spcPct val="100000"/>
              </a:lnSpc>
              <a:spcAft>
                <a:spcPts val="0"/>
              </a:spcAft>
              <a:buClr>
                <a:schemeClr val="accent1"/>
              </a:buClr>
              <a:buSzTx/>
              <a:buNone/>
              <a:tabLst/>
              <a:defRPr/>
            </a:pPr>
            <a:r>
              <a:rPr lang="en-US" sz="1800" b="1" dirty="0">
                <a:solidFill>
                  <a:srgbClr val="038A00"/>
                </a:solidFill>
                <a:latin typeface="Cambria" panose="02040503050406030204" pitchFamily="18" charset="0"/>
                <a:cs typeface="+mn-cs"/>
              </a:rPr>
              <a:t>Technical Assistance and Dissemination to Improve Services and Results for Children with Disabilities--National Technical Assistance Center for Inclusive Practices and Policies </a:t>
            </a:r>
          </a:p>
        </p:txBody>
      </p:sp>
      <p:sp>
        <p:nvSpPr>
          <p:cNvPr id="10" name="Rounded Rectangle 9" descr="$9.3M in FY 2017&#10;36 awards expected"/>
          <p:cNvSpPr/>
          <p:nvPr/>
        </p:nvSpPr>
        <p:spPr>
          <a:xfrm>
            <a:off x="5943600" y="4648200"/>
            <a:ext cx="2362200" cy="1524000"/>
          </a:xfrm>
          <a:prstGeom prst="roundRect">
            <a:avLst/>
          </a:prstGeom>
          <a:solidFill>
            <a:schemeClr val="accent3">
              <a:lumMod val="40000"/>
              <a:lumOff val="60000"/>
            </a:schemeClr>
          </a:solidFill>
          <a:ln>
            <a:solidFill>
              <a:srgbClr val="92D050"/>
            </a:solidFill>
          </a:ln>
          <a:effectLst>
            <a:outerShdw blurRad="152400" dist="1143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$2.0 million </a:t>
            </a:r>
            <a:endParaRPr lang="en-US" b="1" dirty="0">
              <a:solidFill>
                <a:schemeClr val="tx2"/>
              </a:solidFill>
            </a:endParaRPr>
          </a:p>
          <a:p>
            <a:pPr algn="ctr"/>
            <a:r>
              <a:rPr lang="en-US" sz="1600" b="1" dirty="0">
                <a:solidFill>
                  <a:schemeClr val="tx2"/>
                </a:solidFill>
              </a:rPr>
              <a:t>in FY </a:t>
            </a:r>
            <a:r>
              <a:rPr lang="en-US" sz="1600" b="1" dirty="0" smtClean="0">
                <a:solidFill>
                  <a:schemeClr val="tx2"/>
                </a:solidFill>
              </a:rPr>
              <a:t>2017</a:t>
            </a:r>
          </a:p>
          <a:p>
            <a:pPr algn="ctr"/>
            <a:r>
              <a:rPr lang="en-US" sz="1600" b="1" dirty="0" smtClean="0">
                <a:solidFill>
                  <a:schemeClr val="tx2"/>
                </a:solidFill>
              </a:rPr>
              <a:t>Up to $</a:t>
            </a:r>
            <a:r>
              <a:rPr lang="en-US" b="1" dirty="0" smtClean="0">
                <a:solidFill>
                  <a:schemeClr val="tx2"/>
                </a:solidFill>
              </a:rPr>
              <a:t>10 million</a:t>
            </a:r>
            <a:r>
              <a:rPr lang="en-US" sz="1600" b="1" dirty="0" smtClean="0">
                <a:solidFill>
                  <a:schemeClr val="tx2"/>
                </a:solidFill>
              </a:rPr>
              <a:t> over 60 months</a:t>
            </a:r>
            <a:endParaRPr lang="en-US" sz="1600" b="1" dirty="0">
              <a:solidFill>
                <a:schemeClr val="tx2"/>
              </a:solidFill>
            </a:endParaRPr>
          </a:p>
          <a:p>
            <a:pPr algn="ctr">
              <a:spcBef>
                <a:spcPts val="600"/>
              </a:spcBef>
            </a:pPr>
            <a:r>
              <a:rPr lang="en-US" sz="1600" b="1" dirty="0">
                <a:solidFill>
                  <a:schemeClr val="tx2"/>
                </a:solidFill>
              </a:rPr>
              <a:t>1 </a:t>
            </a:r>
            <a:r>
              <a:rPr lang="en-US" sz="1600" b="1" dirty="0" smtClean="0">
                <a:solidFill>
                  <a:schemeClr val="tx2"/>
                </a:solidFill>
              </a:rPr>
              <a:t>award </a:t>
            </a:r>
            <a:r>
              <a:rPr lang="en-US" sz="1600" b="1" dirty="0">
                <a:solidFill>
                  <a:schemeClr val="tx2"/>
                </a:solidFill>
              </a:rPr>
              <a:t>expected</a:t>
            </a:r>
          </a:p>
        </p:txBody>
      </p:sp>
      <p:sp>
        <p:nvSpPr>
          <p:cNvPr id="2" name="Slide Number Placeholder 1"/>
          <p:cNvSpPr>
            <a:spLocks noGrp="1"/>
          </p:cNvSpPr>
          <p:nvPr>
            <p:ph type="sldNum" sz="quarter" idx="11"/>
          </p:nvPr>
        </p:nvSpPr>
        <p:spPr>
          <a:xfrm>
            <a:off x="4800600" y="6416675"/>
            <a:ext cx="304800" cy="365125"/>
          </a:xfrm>
        </p:spPr>
        <p:txBody>
          <a:bodyPr/>
          <a:lstStyle/>
          <a:p>
            <a:pPr algn="ctr">
              <a:defRPr/>
            </a:pPr>
            <a:fld id="{7A09BD18-B025-4388-A77C-68303695C0B1}" type="slidenum">
              <a:rPr lang="en-US" sz="1200" smtClean="0">
                <a:latin typeface="+mn-lt"/>
              </a:rPr>
              <a:pPr algn="ctr">
                <a:defRPr/>
              </a:pPr>
              <a:t>6</a:t>
            </a:fld>
            <a:endParaRPr lang="en-US" sz="1200" dirty="0">
              <a:latin typeface="+mn-lt"/>
            </a:endParaRPr>
          </a:p>
        </p:txBody>
      </p:sp>
    </p:spTree>
    <p:extLst>
      <p:ext uri="{BB962C8B-B14F-4D97-AF65-F5344CB8AC3E}">
        <p14:creationId xmlns:p14="http://schemas.microsoft.com/office/powerpoint/2010/main" val="277674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CFDA 84.326y</a:t>
            </a:r>
          </a:p>
        </p:txBody>
      </p:sp>
      <p:sp>
        <p:nvSpPr>
          <p:cNvPr id="4" name="Text Placeholder 3"/>
          <p:cNvSpPr>
            <a:spLocks noGrp="1"/>
          </p:cNvSpPr>
          <p:nvPr>
            <p:ph type="body" sz="quarter" idx="10"/>
          </p:nvPr>
        </p:nvSpPr>
        <p:spPr>
          <a:xfrm>
            <a:off x="457200" y="2133599"/>
            <a:ext cx="8382000" cy="762001"/>
          </a:xfrm>
        </p:spPr>
        <p:txBody>
          <a:bodyPr>
            <a:normAutofit fontScale="55000" lnSpcReduction="20000"/>
          </a:bodyPr>
          <a:lstStyle/>
          <a:p>
            <a:r>
              <a:rPr lang="en-US" sz="3200" b="1" cap="none" dirty="0"/>
              <a:t>Technical Assistance And Dissemination To Improve Services And Results For Children With Disabilities--national Technical Assistance Center For Inclusive Practices And Policies </a:t>
            </a:r>
          </a:p>
          <a:p>
            <a:endParaRPr lang="en-US" dirty="0"/>
          </a:p>
        </p:txBody>
      </p:sp>
      <p:sp>
        <p:nvSpPr>
          <p:cNvPr id="5" name="Slide Number Placeholder 4"/>
          <p:cNvSpPr>
            <a:spLocks noGrp="1"/>
          </p:cNvSpPr>
          <p:nvPr>
            <p:ph type="sldNum" sz="quarter" idx="11"/>
          </p:nvPr>
        </p:nvSpPr>
        <p:spPr/>
        <p:txBody>
          <a:bodyPr/>
          <a:lstStyle/>
          <a:p>
            <a:pPr>
              <a:defRPr/>
            </a:pPr>
            <a:fld id="{7A09BD18-B025-4388-A77C-68303695C0B1}" type="slidenum">
              <a:rPr lang="en-US" smtClean="0"/>
              <a:pPr>
                <a:defRPr/>
              </a:pPr>
              <a:t>7</a:t>
            </a:fld>
            <a:endParaRPr lang="en-US" dirty="0"/>
          </a:p>
        </p:txBody>
      </p:sp>
      <p:sp>
        <p:nvSpPr>
          <p:cNvPr id="6" name="Content Placeholder 5"/>
          <p:cNvSpPr>
            <a:spLocks noGrp="1"/>
          </p:cNvSpPr>
          <p:nvPr>
            <p:ph idx="1"/>
          </p:nvPr>
        </p:nvSpPr>
        <p:spPr>
          <a:xfrm>
            <a:off x="457200" y="2971800"/>
            <a:ext cx="8229600" cy="3124200"/>
          </a:xfrm>
        </p:spPr>
        <p:txBody>
          <a:bodyPr>
            <a:normAutofit fontScale="77500" lnSpcReduction="20000"/>
          </a:bodyPr>
          <a:lstStyle/>
          <a:p>
            <a:endParaRPr lang="en-US" dirty="0" smtClean="0"/>
          </a:p>
          <a:p>
            <a:r>
              <a:rPr lang="en-US" b="1" dirty="0" smtClean="0">
                <a:solidFill>
                  <a:schemeClr val="accent1"/>
                </a:solidFill>
              </a:rPr>
              <a:t>State </a:t>
            </a:r>
            <a:r>
              <a:rPr lang="en-US" b="1" dirty="0">
                <a:solidFill>
                  <a:schemeClr val="accent1"/>
                </a:solidFill>
              </a:rPr>
              <a:t>educational Agencies (SEAs</a:t>
            </a:r>
            <a:r>
              <a:rPr lang="en-US" b="1" dirty="0" smtClean="0">
                <a:solidFill>
                  <a:schemeClr val="accent1"/>
                </a:solidFill>
              </a:rPr>
              <a:t>)</a:t>
            </a:r>
          </a:p>
          <a:p>
            <a:r>
              <a:rPr lang="en-US" b="1" dirty="0" smtClean="0">
                <a:solidFill>
                  <a:schemeClr val="accent1"/>
                </a:solidFill>
              </a:rPr>
              <a:t>Freely </a:t>
            </a:r>
            <a:r>
              <a:rPr lang="en-US" b="1" dirty="0">
                <a:solidFill>
                  <a:schemeClr val="accent1"/>
                </a:solidFill>
              </a:rPr>
              <a:t>associated States and outlying </a:t>
            </a:r>
            <a:r>
              <a:rPr lang="en-US" b="1" dirty="0" smtClean="0">
                <a:solidFill>
                  <a:schemeClr val="accent1"/>
                </a:solidFill>
              </a:rPr>
              <a:t>areas</a:t>
            </a:r>
            <a:endParaRPr lang="en-US" b="1" dirty="0">
              <a:solidFill>
                <a:schemeClr val="accent1"/>
              </a:solidFill>
            </a:endParaRPr>
          </a:p>
          <a:p>
            <a:r>
              <a:rPr lang="en-US" b="1" dirty="0">
                <a:solidFill>
                  <a:schemeClr val="accent1"/>
                </a:solidFill>
              </a:rPr>
              <a:t>Indian tribes or tribal </a:t>
            </a:r>
            <a:r>
              <a:rPr lang="en-US" b="1" dirty="0" smtClean="0">
                <a:solidFill>
                  <a:schemeClr val="accent1"/>
                </a:solidFill>
              </a:rPr>
              <a:t>organizations </a:t>
            </a:r>
            <a:endParaRPr lang="en-US" b="1" dirty="0">
              <a:solidFill>
                <a:schemeClr val="accent1"/>
              </a:solidFill>
            </a:endParaRPr>
          </a:p>
          <a:p>
            <a:r>
              <a:rPr lang="en-US" b="1" dirty="0" smtClean="0">
                <a:solidFill>
                  <a:schemeClr val="accent1"/>
                </a:solidFill>
              </a:rPr>
              <a:t>Local </a:t>
            </a:r>
            <a:r>
              <a:rPr lang="en-US" b="1" dirty="0">
                <a:solidFill>
                  <a:schemeClr val="accent1"/>
                </a:solidFill>
              </a:rPr>
              <a:t>educational agencies (LEAs</a:t>
            </a:r>
            <a:r>
              <a:rPr lang="en-US" b="1" dirty="0" smtClean="0">
                <a:solidFill>
                  <a:schemeClr val="accent1"/>
                </a:solidFill>
              </a:rPr>
              <a:t>)</a:t>
            </a:r>
          </a:p>
          <a:p>
            <a:pPr lvl="1"/>
            <a:r>
              <a:rPr lang="en-US" b="1" dirty="0" smtClean="0">
                <a:solidFill>
                  <a:schemeClr val="accent1"/>
                </a:solidFill>
              </a:rPr>
              <a:t> </a:t>
            </a:r>
            <a:r>
              <a:rPr lang="en-US" b="1" dirty="0">
                <a:solidFill>
                  <a:schemeClr val="accent1"/>
                </a:solidFill>
              </a:rPr>
              <a:t>including public charter schools that are considered LEAs under State </a:t>
            </a:r>
            <a:r>
              <a:rPr lang="en-US" b="1" dirty="0" smtClean="0">
                <a:solidFill>
                  <a:schemeClr val="accent1"/>
                </a:solidFill>
              </a:rPr>
              <a:t>law</a:t>
            </a:r>
          </a:p>
          <a:p>
            <a:r>
              <a:rPr lang="en-US" b="1" dirty="0" smtClean="0">
                <a:solidFill>
                  <a:schemeClr val="accent1"/>
                </a:solidFill>
              </a:rPr>
              <a:t>Other </a:t>
            </a:r>
            <a:r>
              <a:rPr lang="en-US" b="1" dirty="0">
                <a:solidFill>
                  <a:schemeClr val="accent1"/>
                </a:solidFill>
              </a:rPr>
              <a:t>public </a:t>
            </a:r>
            <a:r>
              <a:rPr lang="en-US" b="1" dirty="0" smtClean="0">
                <a:solidFill>
                  <a:schemeClr val="accent1"/>
                </a:solidFill>
              </a:rPr>
              <a:t>agencies </a:t>
            </a:r>
          </a:p>
          <a:p>
            <a:r>
              <a:rPr lang="en-US" b="1" dirty="0">
                <a:solidFill>
                  <a:schemeClr val="accent1"/>
                </a:solidFill>
              </a:rPr>
              <a:t>Institutes of Higher Education</a:t>
            </a:r>
            <a:endParaRPr lang="en-US" b="1" dirty="0" smtClean="0">
              <a:solidFill>
                <a:schemeClr val="accent1"/>
              </a:solidFill>
            </a:endParaRPr>
          </a:p>
          <a:p>
            <a:r>
              <a:rPr lang="en-US" b="1" dirty="0" smtClean="0">
                <a:solidFill>
                  <a:schemeClr val="accent1"/>
                </a:solidFill>
              </a:rPr>
              <a:t>Private </a:t>
            </a:r>
            <a:r>
              <a:rPr lang="en-US" b="1" dirty="0">
                <a:solidFill>
                  <a:schemeClr val="accent1"/>
                </a:solidFill>
              </a:rPr>
              <a:t>nonprofit </a:t>
            </a:r>
            <a:r>
              <a:rPr lang="en-US" b="1" dirty="0" smtClean="0">
                <a:solidFill>
                  <a:schemeClr val="accent1"/>
                </a:solidFill>
              </a:rPr>
              <a:t>organizations</a:t>
            </a:r>
          </a:p>
          <a:p>
            <a:r>
              <a:rPr lang="en-US" b="1" dirty="0" smtClean="0">
                <a:solidFill>
                  <a:schemeClr val="accent1"/>
                </a:solidFill>
              </a:rPr>
              <a:t>For-profit organizations</a:t>
            </a:r>
            <a:endParaRPr lang="en-US" b="1" dirty="0">
              <a:solidFill>
                <a:schemeClr val="accent1"/>
              </a:solidFill>
            </a:endParaRPr>
          </a:p>
        </p:txBody>
      </p:sp>
    </p:spTree>
    <p:extLst>
      <p:ext uri="{BB962C8B-B14F-4D97-AF65-F5344CB8AC3E}">
        <p14:creationId xmlns:p14="http://schemas.microsoft.com/office/powerpoint/2010/main" val="1580915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600200"/>
            <a:ext cx="8839200" cy="533400"/>
          </a:xfrm>
        </p:spPr>
        <p:txBody>
          <a:bodyPr/>
          <a:lstStyle/>
          <a:p>
            <a:r>
              <a:rPr lang="en-US" dirty="0"/>
              <a:t>CFDA </a:t>
            </a:r>
            <a:r>
              <a:rPr lang="en-US" sz="3200" dirty="0"/>
              <a:t>84.326y</a:t>
            </a:r>
            <a:r>
              <a:rPr lang="en-US" sz="3200" b="0" dirty="0"/>
              <a:t>—</a:t>
            </a:r>
            <a:r>
              <a:rPr lang="en-US" sz="3200" dirty="0"/>
              <a:t>Note the changes in FY 2017 </a:t>
            </a:r>
          </a:p>
        </p:txBody>
      </p:sp>
      <p:sp>
        <p:nvSpPr>
          <p:cNvPr id="8" name="Content Placeholder 7"/>
          <p:cNvSpPr>
            <a:spLocks noGrp="1"/>
          </p:cNvSpPr>
          <p:nvPr>
            <p:ph idx="1"/>
          </p:nvPr>
        </p:nvSpPr>
        <p:spPr>
          <a:xfrm>
            <a:off x="381000" y="2133600"/>
            <a:ext cx="8534400" cy="4216539"/>
          </a:xfrm>
          <a:prstGeom prst="rect">
            <a:avLst/>
          </a:prstGeom>
        </p:spPr>
        <p:txBody>
          <a:bodyPr wrap="square">
            <a:spAutoFit/>
          </a:bodyPr>
          <a:lstStyle/>
          <a:p>
            <a:pPr marL="0" lvl="0" indent="0">
              <a:spcBef>
                <a:spcPts val="600"/>
              </a:spcBef>
              <a:buNone/>
            </a:pPr>
            <a:endParaRPr lang="en-US" sz="1200" b="1" u="sng" dirty="0">
              <a:solidFill>
                <a:srgbClr val="008E40"/>
              </a:solidFill>
            </a:endParaRPr>
          </a:p>
          <a:p>
            <a:pPr marL="0" lvl="0" indent="0">
              <a:spcBef>
                <a:spcPts val="600"/>
              </a:spcBef>
              <a:buNone/>
            </a:pPr>
            <a:r>
              <a:rPr lang="en-US" sz="2800" b="1" u="sng" dirty="0">
                <a:solidFill>
                  <a:srgbClr val="038A00"/>
                </a:solidFill>
              </a:rPr>
              <a:t>Technical Assistance </a:t>
            </a:r>
            <a:r>
              <a:rPr lang="en-US" sz="2800" dirty="0">
                <a:solidFill>
                  <a:srgbClr val="038A00"/>
                </a:solidFill>
              </a:rPr>
              <a:t>:</a:t>
            </a:r>
          </a:p>
          <a:p>
            <a:pPr marL="687388" indent="-412750">
              <a:spcBef>
                <a:spcPts val="600"/>
              </a:spcBef>
              <a:buFont typeface="Wingdings" panose="05000000000000000000" pitchFamily="2" charset="2"/>
              <a:buChar char="v"/>
            </a:pPr>
            <a:r>
              <a:rPr lang="en-US" sz="1600" u="sng" dirty="0">
                <a:solidFill>
                  <a:srgbClr val="04A200"/>
                </a:solidFill>
              </a:rPr>
              <a:t>Inclusive policies </a:t>
            </a:r>
            <a:r>
              <a:rPr lang="en-US" sz="1600" dirty="0">
                <a:solidFill>
                  <a:srgbClr val="04A200"/>
                </a:solidFill>
              </a:rPr>
              <a:t>refers to State and local education policies that support the implementation of inclusive practices. </a:t>
            </a:r>
          </a:p>
          <a:p>
            <a:pPr marL="687388" indent="-412750">
              <a:spcBef>
                <a:spcPts val="600"/>
              </a:spcBef>
              <a:buFont typeface="Wingdings" panose="05000000000000000000" pitchFamily="2" charset="2"/>
              <a:buChar char="v"/>
            </a:pPr>
            <a:r>
              <a:rPr lang="en-US" sz="1600" u="sng" dirty="0">
                <a:solidFill>
                  <a:srgbClr val="04A200"/>
                </a:solidFill>
              </a:rPr>
              <a:t>Inclusive practices </a:t>
            </a:r>
            <a:r>
              <a:rPr lang="en-US" sz="1600" dirty="0">
                <a:solidFill>
                  <a:srgbClr val="04A200"/>
                </a:solidFill>
              </a:rPr>
              <a:t>means, to the maximum extent appropriate, children with disabilities, including children in public or private institutions or other care facilities, are educated with children who are not disabled, and special classes, separate schooling, or other removal of children with disabilities from the regular educational environment occurs only when the nature or severity of the disability of a child is such that education in regular classes with the use of supplementary aids and services cannot be achieved satisfactorily.  </a:t>
            </a:r>
          </a:p>
          <a:p>
            <a:pPr marL="687388" indent="-412750">
              <a:spcBef>
                <a:spcPts val="600"/>
              </a:spcBef>
              <a:buFont typeface="Wingdings" panose="05000000000000000000" pitchFamily="2" charset="2"/>
              <a:buChar char="v"/>
            </a:pPr>
            <a:r>
              <a:rPr lang="en-US" sz="1600" u="sng" dirty="0">
                <a:solidFill>
                  <a:srgbClr val="04A200"/>
                </a:solidFill>
              </a:rPr>
              <a:t>Intensive, </a:t>
            </a:r>
            <a:r>
              <a:rPr lang="en-US" sz="1600" dirty="0">
                <a:solidFill>
                  <a:srgbClr val="04A200"/>
                </a:solidFill>
              </a:rPr>
              <a:t>sustained TA means TA services often provided on-site and requiring a stable, ongoing relationship between the TA Center staff and the TA recipient usually entailing a negotiated series of activities designed to reach a valued outcome.  This category of TA should result in changes to policies, programs, practices, or operations that support increased recipient capacity or improved outcomes at one or more systems levels. </a:t>
            </a:r>
          </a:p>
        </p:txBody>
      </p:sp>
      <p:sp>
        <p:nvSpPr>
          <p:cNvPr id="2" name="Slide Number Placeholder 1"/>
          <p:cNvSpPr>
            <a:spLocks noGrp="1"/>
          </p:cNvSpPr>
          <p:nvPr>
            <p:ph type="sldNum" sz="quarter" idx="11"/>
          </p:nvPr>
        </p:nvSpPr>
        <p:spPr>
          <a:xfrm>
            <a:off x="4800600" y="6492875"/>
            <a:ext cx="381000" cy="365125"/>
          </a:xfrm>
        </p:spPr>
        <p:txBody>
          <a:bodyPr/>
          <a:lstStyle/>
          <a:p>
            <a:pPr algn="ctr">
              <a:defRPr/>
            </a:pPr>
            <a:fld id="{7A09BD18-B025-4388-A77C-68303695C0B1}" type="slidenum">
              <a:rPr lang="en-US" sz="1200" smtClean="0">
                <a:solidFill>
                  <a:srgbClr val="898989"/>
                </a:solidFill>
                <a:latin typeface="+mn-lt"/>
              </a:rPr>
              <a:pPr algn="ctr">
                <a:defRPr/>
              </a:pPr>
              <a:t>8</a:t>
            </a:fld>
            <a:endParaRPr lang="en-US" sz="1200" dirty="0">
              <a:solidFill>
                <a:srgbClr val="898989"/>
              </a:solidFill>
              <a:latin typeface="+mn-lt"/>
            </a:endParaRPr>
          </a:p>
        </p:txBody>
      </p:sp>
    </p:spTree>
    <p:extLst>
      <p:ext uri="{BB962C8B-B14F-4D97-AF65-F5344CB8AC3E}">
        <p14:creationId xmlns:p14="http://schemas.microsoft.com/office/powerpoint/2010/main" val="22833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SEP Them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313E55B1095248B4B312E05C7EE4B1" ma:contentTypeVersion="2" ma:contentTypeDescription="Create a new document." ma:contentTypeScope="" ma:versionID="d0dce71a58b2b4888574f3c4b020d4ea">
  <xsd:schema xmlns:xsd="http://www.w3.org/2001/XMLSchema" xmlns:xs="http://www.w3.org/2001/XMLSchema" xmlns:p="http://schemas.microsoft.com/office/2006/metadata/properties" xmlns:ns2="dd89bbeb-8e75-47ec-a2d4-348714610649" targetNamespace="http://schemas.microsoft.com/office/2006/metadata/properties" ma:root="true" ma:fieldsID="894997571c4b3fdb317f75026639dae5" ns2:_="">
    <xsd:import namespace="dd89bbeb-8e75-47ec-a2d4-348714610649"/>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9bbeb-8e75-47ec-a2d4-3487146106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82BDE6-6279-406F-8015-2E70F39D3A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9bbeb-8e75-47ec-a2d4-3487146106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759D3D-3A9A-4CC5-87E0-F74B9EC6B1E3}">
  <ds:schemaRefs>
    <ds:schemaRef ds:uri="http://schemas.microsoft.com/sharepoint/v3/contenttype/forms"/>
  </ds:schemaRefs>
</ds:datastoreItem>
</file>

<file path=customXml/itemProps3.xml><?xml version="1.0" encoding="utf-8"?>
<ds:datastoreItem xmlns:ds="http://schemas.openxmlformats.org/officeDocument/2006/customXml" ds:itemID="{20F15BFB-6783-474E-8601-2B916CCD65A5}">
  <ds:schemaRefs>
    <ds:schemaRef ds:uri="http://schemas.microsoft.com/office/2006/documentManagement/types"/>
    <ds:schemaRef ds:uri="http://schemas.openxmlformats.org/package/2006/metadata/core-properties"/>
    <ds:schemaRef ds:uri="http://purl.org/dc/elements/1.1/"/>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dd89bbeb-8e75-47ec-a2d4-348714610649"/>
  </ds:schemaRefs>
</ds:datastoreItem>
</file>

<file path=docProps/app.xml><?xml version="1.0" encoding="utf-8"?>
<Properties xmlns="http://schemas.openxmlformats.org/officeDocument/2006/extended-properties" xmlns:vt="http://schemas.openxmlformats.org/officeDocument/2006/docPropsVTypes">
  <Template>OSEP Theme Final</Template>
  <TotalTime>8057</TotalTime>
  <Words>3251</Words>
  <Application>Microsoft Office PowerPoint</Application>
  <PresentationFormat>On-screen Show (4:3)</PresentationFormat>
  <Paragraphs>416</Paragraphs>
  <Slides>47</Slides>
  <Notes>42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MS PGothic</vt:lpstr>
      <vt:lpstr>MS PGothic</vt:lpstr>
      <vt:lpstr>Arial</vt:lpstr>
      <vt:lpstr>Arial Rounded MT Bold</vt:lpstr>
      <vt:lpstr>Book Antiqua</vt:lpstr>
      <vt:lpstr>Calibri</vt:lpstr>
      <vt:lpstr>Cambria</vt:lpstr>
      <vt:lpstr>Century Gothic</vt:lpstr>
      <vt:lpstr>Courier New</vt:lpstr>
      <vt:lpstr>Georgia</vt:lpstr>
      <vt:lpstr>HGS明朝E</vt:lpstr>
      <vt:lpstr>Times New Roman</vt:lpstr>
      <vt:lpstr>Tw Cen MT</vt:lpstr>
      <vt:lpstr>Tw Cen MT Condensed Extra Bold</vt:lpstr>
      <vt:lpstr>Wingdings</vt:lpstr>
      <vt:lpstr>Wingdings 2</vt:lpstr>
      <vt:lpstr>OSEP Theme Final</vt:lpstr>
      <vt:lpstr>Orientation for Peer Reviewers:  Technical Assistance and Dissemination to Improve Services and Results for Children with Disabilities Program—National Technical Assistance Center for Inclusive Practices and Policies CFDA 84.326Y </vt:lpstr>
      <vt:lpstr>Introductions &amp; Logistical Information </vt:lpstr>
      <vt:lpstr>Logistics</vt:lpstr>
      <vt:lpstr>G5 Minute with Justin</vt:lpstr>
      <vt:lpstr>Today’s Agenda </vt:lpstr>
      <vt:lpstr>Purpose of CFDA 84.326</vt:lpstr>
      <vt:lpstr>CFDA 84.326y</vt:lpstr>
      <vt:lpstr>CFDA 84.326y</vt:lpstr>
      <vt:lpstr>CFDA 84.326y—Note the changes in FY 2017 </vt:lpstr>
      <vt:lpstr>CFDA 84.326y—Note the changes in FY 2017 </vt:lpstr>
      <vt:lpstr>Application Package</vt:lpstr>
      <vt:lpstr>Eligibility Screening </vt:lpstr>
      <vt:lpstr>Selection Criteria </vt:lpstr>
      <vt:lpstr>Significance of the Project</vt:lpstr>
      <vt:lpstr>Quality of Project Services </vt:lpstr>
      <vt:lpstr>Quality of Project Services </vt:lpstr>
      <vt:lpstr>Quality of Project Evaluation </vt:lpstr>
      <vt:lpstr> Adequacy of project resources </vt:lpstr>
      <vt:lpstr>Quality of Management Plan </vt:lpstr>
      <vt:lpstr>General Requirements</vt:lpstr>
      <vt:lpstr>General Requirements</vt:lpstr>
      <vt:lpstr>Programmatic &amp;  Administrative Requirements</vt:lpstr>
      <vt:lpstr>Q &amp; A</vt:lpstr>
      <vt:lpstr>Purpose of Peer Review</vt:lpstr>
      <vt:lpstr>Overview of Peer Review Process</vt:lpstr>
      <vt:lpstr>Peer Review Participants  </vt:lpstr>
      <vt:lpstr>Steps in the Technical Review</vt:lpstr>
      <vt:lpstr>Steps in the Technical Review</vt:lpstr>
      <vt:lpstr>Steps in the technical Review</vt:lpstr>
      <vt:lpstr>Steps in the Technical Review</vt:lpstr>
      <vt:lpstr>84.326Y Panel calls </vt:lpstr>
      <vt:lpstr>Transmission of technical Review forms  </vt:lpstr>
      <vt:lpstr>Technical Review Scoring</vt:lpstr>
      <vt:lpstr>Technical review Scoring </vt:lpstr>
      <vt:lpstr>Reminders!</vt:lpstr>
      <vt:lpstr>Panel Etiquette and Tips</vt:lpstr>
      <vt:lpstr>Last, But Not Least!</vt:lpstr>
      <vt:lpstr>Q &amp; A</vt:lpstr>
      <vt:lpstr>Logistics</vt:lpstr>
      <vt:lpstr>Logistics</vt:lpstr>
      <vt:lpstr>Logistics</vt:lpstr>
      <vt:lpstr>E-Reader</vt:lpstr>
      <vt:lpstr>E-Reader</vt:lpstr>
      <vt:lpstr>Q &amp; A</vt:lpstr>
      <vt:lpstr>Lux Source solutions</vt:lpstr>
      <vt:lpstr>Further Information Competition Manager  Technical Support</vt:lpstr>
      <vt:lpstr>Thank You</vt:lpstr>
    </vt:vector>
  </TitlesOfParts>
  <Company>U.S.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Sarah</dc:creator>
  <cp:lastModifiedBy>Reed, Jennifer</cp:lastModifiedBy>
  <cp:revision>327</cp:revision>
  <dcterms:created xsi:type="dcterms:W3CDTF">2016-07-08T13:02:01Z</dcterms:created>
  <dcterms:modified xsi:type="dcterms:W3CDTF">2017-06-09T12:58:55Z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0x01010054313E55B1095248B4B312E05C7EE4B1</vt:lpwstr>
  </property>
</Properties>
</file>