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9" r:id="rId4"/>
    <p:sldMasterId id="2147483712" r:id="rId5"/>
  </p:sldMasterIdLst>
  <p:notesMasterIdLst>
    <p:notesMasterId r:id="rId68"/>
  </p:notesMasterIdLst>
  <p:sldIdLst>
    <p:sldId id="321"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309" r:id="rId57"/>
    <p:sldId id="319" r:id="rId58"/>
    <p:sldId id="310" r:id="rId59"/>
    <p:sldId id="320" r:id="rId60"/>
    <p:sldId id="311" r:id="rId61"/>
    <p:sldId id="312" r:id="rId62"/>
    <p:sldId id="313" r:id="rId63"/>
    <p:sldId id="314" r:id="rId64"/>
    <p:sldId id="315" r:id="rId65"/>
    <p:sldId id="316" r:id="rId66"/>
    <p:sldId id="31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2D0"/>
    <a:srgbClr val="D8090C"/>
    <a:srgbClr val="DDE7F0"/>
    <a:srgbClr val="B00000"/>
    <a:srgbClr val="5B9BD5"/>
    <a:srgbClr val="719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057" autoAdjust="0"/>
  </p:normalViewPr>
  <p:slideViewPr>
    <p:cSldViewPr snapToGrid="0">
      <p:cViewPr varScale="1">
        <p:scale>
          <a:sx n="70" d="100"/>
          <a:sy n="70" d="100"/>
        </p:scale>
        <p:origin x="10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773F9-F730-485A-8849-E7EFE127CCEA}" type="datetimeFigureOut">
              <a:rPr lang="en-US" smtClean="0"/>
              <a:t>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28434-AE99-46E4-9D1D-88BB23D7F205}" type="slidenum">
              <a:rPr lang="en-US" smtClean="0"/>
              <a:t>‹#›</a:t>
            </a:fld>
            <a:endParaRPr lang="en-US"/>
          </a:p>
        </p:txBody>
      </p:sp>
    </p:spTree>
    <p:extLst>
      <p:ext uri="{BB962C8B-B14F-4D97-AF65-F5344CB8AC3E}">
        <p14:creationId xmlns:p14="http://schemas.microsoft.com/office/powerpoint/2010/main" val="46509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oolkits.ideadata.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oolkits.ideadata.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s.corwin.com/en-us/nam/book/solving-disproportionality-and-achieving-equity"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safesupportivelearning.ed.gov/addressing-root-causes-disparities-school-discipline" TargetMode="External"/><Relationship Id="rId5" Type="http://schemas.openxmlformats.org/officeDocument/2006/relationships/hyperlink" Target="https://ideadata.org/resource-library/57ae50ea140ba0532a8b459e/" TargetMode="External"/><Relationship Id="rId4" Type="http://schemas.openxmlformats.org/officeDocument/2006/relationships/hyperlink" Target="http://steinhardt.nyu.edu/metrocenter/center/technical_assistance/program/disproportionality/resources/publications"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de.ca.gov/sp/se/qa/disproguidance112011.asp"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nirn.fpg.unc.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4540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0908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opposed to voluntary CEIS, which may not be provided</a:t>
            </a:r>
            <a:r>
              <a:rPr lang="en-US" baseline="0" dirty="0" smtClean="0"/>
              <a:t> to children with disabilities or children ages 3 – 5.</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696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lack of access to instruction or diagnostic screening;</a:t>
            </a:r>
            <a:r>
              <a:rPr lang="en-US" baseline="0" dirty="0" smtClean="0"/>
              <a:t> economic, cultural, linguistic barriers to appropriate identification and placement; inappropriate use of disciplinary removals; differences in achievement; etc.</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225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8377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C8261-92CB-4315-AA5E-2BCFDB390FE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9011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4551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508528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C395A"/>
                </a:solidFill>
                <a:hlinkClick r:id="rId3"/>
              </a:rPr>
              <a:t>https://toolkits.ideadata.org/</a:t>
            </a:r>
            <a:endParaRPr lang="en-US" dirty="0" smtClean="0">
              <a:solidFill>
                <a:srgbClr val="0C395A"/>
              </a:solidFill>
            </a:endParaRP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4288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1BC2E5-B307-41E3-B48E-479BA10E2B9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2974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841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Equity in IDEA regulations provide a uniform, national method</a:t>
            </a:r>
            <a:r>
              <a:rPr lang="en-US" baseline="0" dirty="0" smtClean="0"/>
              <a:t> for analyzing significant disproportionality, BUT one size cannot fit all</a:t>
            </a:r>
            <a:endParaRPr lang="en-US" dirty="0" smtClean="0"/>
          </a:p>
          <a:p>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5118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564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93649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56236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C395A"/>
                </a:solidFill>
                <a:hlinkClick r:id="rId3"/>
              </a:rPr>
              <a:t>https://toolkits.ideadata.org/</a:t>
            </a:r>
            <a:endParaRPr lang="en-US" dirty="0" smtClean="0">
              <a:solidFill>
                <a:srgbClr val="0C395A"/>
              </a:solidFill>
            </a:endParaRPr>
          </a:p>
          <a:p>
            <a:endParaRPr lang="en-US" dirty="0"/>
          </a:p>
        </p:txBody>
      </p:sp>
      <p:sp>
        <p:nvSpPr>
          <p:cNvPr id="4" name="Slide Number Placeholder 3"/>
          <p:cNvSpPr>
            <a:spLocks noGrp="1"/>
          </p:cNvSpPr>
          <p:nvPr>
            <p:ph type="sldNum" sz="quarter" idx="10"/>
          </p:nvPr>
        </p:nvSpPr>
        <p:spPr/>
        <p:txBody>
          <a:bodyPr/>
          <a:lstStyle/>
          <a:p>
            <a:fld id="{73346348-3062-466F-BA3B-8D395FFD4D9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5978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27482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2907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48022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64162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73204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25134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can’t all use the same risk ratio thresholds. </a:t>
            </a:r>
          </a:p>
          <a:p>
            <a:r>
              <a:rPr lang="en-US" baseline="0" dirty="0" smtClean="0"/>
              <a:t>There are 14 categories of analysis for significant disproportionality, and the risk ratio threshold for one need not be the same as the threshold for another (e.g. identification of African-American children with emotional disturbance and placement of Hispanic children with disabilities in a regular classroom for less than 40% of the day. </a:t>
            </a:r>
          </a:p>
          <a:p>
            <a:r>
              <a:rPr lang="en-US" baseline="0" dirty="0" smtClean="0"/>
              <a:t>Localities can have widely divergent conditions: demographics, poverty, special school districts, etc.</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45359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631369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CA622-CE97-0746-9CE3-439E8FBCA526}" type="slidenum">
              <a:rPr lang="en-US" smtClean="0"/>
              <a:pPr/>
              <a:t>38</a:t>
            </a:fld>
            <a:endParaRPr lang="en-US"/>
          </a:p>
        </p:txBody>
      </p:sp>
    </p:spTree>
    <p:extLst>
      <p:ext uri="{BB962C8B-B14F-4D97-AF65-F5344CB8AC3E}">
        <p14:creationId xmlns:p14="http://schemas.microsoft.com/office/powerpoint/2010/main" val="4220883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CA622-CE97-0746-9CE3-439E8FBCA526}" type="slidenum">
              <a:rPr lang="en-US" smtClean="0"/>
              <a:pPr/>
              <a:t>39</a:t>
            </a:fld>
            <a:endParaRPr lang="en-US"/>
          </a:p>
        </p:txBody>
      </p:sp>
    </p:spTree>
    <p:extLst>
      <p:ext uri="{BB962C8B-B14F-4D97-AF65-F5344CB8AC3E}">
        <p14:creationId xmlns:p14="http://schemas.microsoft.com/office/powerpoint/2010/main" val="1808888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https://us.corwin.com/en-us/nam/book/solving-disproportionality-and-achieving-equity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http://steinhardt.nyu.edu/metrocenter/center/technical_assistance/program/disproportionality/resources/publications</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5"/>
              </a:rPr>
              <a:t>https://ideadata.org/resource-library/57ae50ea140ba0532a8b459e/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6"/>
              </a:rPr>
              <a:t>https://safesupportivelearning.ed.gov/addressing-root-causes-disparities-school-discipline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B428434-AE99-46E4-9D1D-88BB23D7F205}" type="slidenum">
              <a:rPr lang="en-US" smtClean="0"/>
              <a:t>50</a:t>
            </a:fld>
            <a:endParaRPr lang="en-US"/>
          </a:p>
        </p:txBody>
      </p:sp>
    </p:spTree>
    <p:extLst>
      <p:ext uri="{BB962C8B-B14F-4D97-AF65-F5344CB8AC3E}">
        <p14:creationId xmlns:p14="http://schemas.microsoft.com/office/powerpoint/2010/main" val="406171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California:</a:t>
            </a:r>
            <a:r>
              <a:rPr lang="en-US" baseline="0" dirty="0" smtClean="0"/>
              <a:t> </a:t>
            </a:r>
            <a:r>
              <a:rPr lang="en-US" dirty="0" smtClean="0">
                <a:hlinkClick r:id="rId3"/>
              </a:rPr>
              <a:t>http://www.cde.ca.gov/sp/se/qa/disproguidance112011.asp</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NIRN: </a:t>
            </a:r>
            <a:r>
              <a:rPr lang="en-US" dirty="0" smtClean="0">
                <a:hlinkClick r:id="rId4"/>
              </a:rPr>
              <a:t>http://nirn.fpg.unc.edu</a:t>
            </a:r>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B428434-AE99-46E4-9D1D-88BB23D7F205}" type="slidenum">
              <a:rPr lang="en-US" smtClean="0"/>
              <a:t>51</a:t>
            </a:fld>
            <a:endParaRPr lang="en-US"/>
          </a:p>
        </p:txBody>
      </p:sp>
    </p:spTree>
    <p:extLst>
      <p:ext uri="{BB962C8B-B14F-4D97-AF65-F5344CB8AC3E}">
        <p14:creationId xmlns:p14="http://schemas.microsoft.com/office/powerpoint/2010/main" val="265290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 such thing as a perfect methodology. Every one has limits. Risk ratios can produce volatile results with small populations. States can set minimum cell sizes and n-sizes so they don’t have to measure LEAs for significant disproportionality when a population is too small to produce meaningful results. A finding of significant disproportionality won’t, for example, be the result of one or two families moving in or out of a district.</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6229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a:t>
            </a:r>
            <a:r>
              <a:rPr lang="en-US" baseline="0" dirty="0" smtClean="0"/>
              <a:t> for significant disproportionality required annually, but determination may be made after looking at LEA performance over prior one, two, or three years, i.e. only find significant disproportionality if risk ratio exceeds risk ratio threshold for three consecutive, immediately prior years. Addresses both volatility and realistic time required for systematic change.</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8507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determination of significant disproportionality if risk ratio, though above the risk ratio threshold, decreases. Reasonable progress must be defined by State. Given the time it takes to make systematic change, why interrupt something that is working?</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7471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have standard methodology in place and begin using by July 1, 2018. Children 3-5 need not be included in significant disproportionality analysis until: July 1, 2020. Early implementation at the option </a:t>
            </a:r>
            <a:r>
              <a:rPr lang="en-US" baseline="0" smtClean="0"/>
              <a:t>of the State.</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3692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Underlies</a:t>
            </a:r>
            <a:r>
              <a:rPr lang="en-US" baseline="0" dirty="0" smtClean="0"/>
              <a:t> all flexibilities in the standard methodology.</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3975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kind of flexibility, in a sense. Reasonableness in all of the circumstances – taking into consideration all relevant facts and characteristics, such as racial and ethnic composition, enrollment demographics, conditions correlated with disability, etc.</a:t>
            </a:r>
            <a:endParaRPr lang="en-US" dirty="0"/>
          </a:p>
        </p:txBody>
      </p:sp>
      <p:sp>
        <p:nvSpPr>
          <p:cNvPr id="4" name="Slide Number Placeholder 3"/>
          <p:cNvSpPr>
            <a:spLocks noGrp="1"/>
          </p:cNvSpPr>
          <p:nvPr>
            <p:ph type="sldNum" sz="quarter" idx="10"/>
          </p:nvPr>
        </p:nvSpPr>
        <p:spPr/>
        <p:txBody>
          <a:bodyPr/>
          <a:lstStyle/>
          <a:p>
            <a:fld id="{5CF0DE6D-DA4A-4E7D-82F0-03BACC07C1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4423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BE6F43-CE4E-4680-A78E-EE039E005936}"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57179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E6F43-CE4E-4680-A78E-EE039E005936}"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32296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E6F43-CE4E-4680-A78E-EE039E005936}"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194449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11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94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81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1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79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99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2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E6F43-CE4E-4680-A78E-EE039E005936}"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350213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14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90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453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422400" y="60960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63843" name="Rectangle 3"/>
          <p:cNvSpPr>
            <a:spLocks noGrp="1" noChangeArrowheads="1"/>
          </p:cNvSpPr>
          <p:nvPr>
            <p:ph type="ctrTitle"/>
          </p:nvPr>
        </p:nvSpPr>
        <p:spPr>
          <a:xfrm>
            <a:off x="1422400" y="1730376"/>
            <a:ext cx="9753600" cy="1470025"/>
          </a:xfrm>
        </p:spPr>
        <p:txBody>
          <a:bodyPr/>
          <a:lstStyle>
            <a:lvl1pPr>
              <a:defRPr/>
            </a:lvl1pPr>
          </a:lstStyle>
          <a:p>
            <a:r>
              <a:rPr lang="en-US" smtClean="0"/>
              <a:t>Click to edit Master title style</a:t>
            </a:r>
            <a:endParaRPr lang="en-US"/>
          </a:p>
        </p:txBody>
      </p:sp>
      <p:sp>
        <p:nvSpPr>
          <p:cNvPr id="163844" name="Rectangle 4"/>
          <p:cNvSpPr>
            <a:spLocks noGrp="1" noChangeArrowheads="1"/>
          </p:cNvSpPr>
          <p:nvPr>
            <p:ph type="subTitle" idx="1"/>
          </p:nvPr>
        </p:nvSpPr>
        <p:spPr>
          <a:xfrm>
            <a:off x="1422400" y="3124200"/>
            <a:ext cx="8534400" cy="1752600"/>
          </a:xfrm>
        </p:spPr>
        <p:txBody>
          <a:bodyPr/>
          <a:lstStyle>
            <a:lvl1pPr marL="0" indent="0">
              <a:buFontTx/>
              <a:buNone/>
              <a:defRPr/>
            </a:lvl1pPr>
          </a:lstStyle>
          <a:p>
            <a:r>
              <a:rPr lang="en-US" smtClean="0"/>
              <a:t>Click to edit Master subtitle style</a:t>
            </a:r>
            <a:endParaRPr lang="en-US"/>
          </a:p>
        </p:txBody>
      </p:sp>
      <p:pic>
        <p:nvPicPr>
          <p:cNvPr id="163845" name="Picture 5" descr="nyusteinhardt"/>
          <p:cNvPicPr>
            <a:picLocks noChangeAspect="1" noChangeArrowheads="1"/>
          </p:cNvPicPr>
          <p:nvPr/>
        </p:nvPicPr>
        <p:blipFill>
          <a:blip r:embed="rId2" cstate="print"/>
          <a:srcRect/>
          <a:stretch>
            <a:fillRect/>
          </a:stretch>
        </p:blipFill>
        <p:spPr bwMode="auto">
          <a:xfrm>
            <a:off x="0" y="1"/>
            <a:ext cx="12192000" cy="798513"/>
          </a:xfrm>
          <a:prstGeom prst="rect">
            <a:avLst/>
          </a:prstGeom>
          <a:noFill/>
        </p:spPr>
      </p:pic>
      <p:sp>
        <p:nvSpPr>
          <p:cNvPr id="163846" name="Rectangle 6"/>
          <p:cNvSpPr>
            <a:spLocks noChangeArrowheads="1"/>
          </p:cNvSpPr>
          <p:nvPr/>
        </p:nvSpPr>
        <p:spPr bwMode="auto">
          <a:xfrm>
            <a:off x="1422400" y="624840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63847" name="Rectangle 7"/>
          <p:cNvSpPr>
            <a:spLocks noChangeArrowheads="1"/>
          </p:cNvSpPr>
          <p:nvPr/>
        </p:nvSpPr>
        <p:spPr bwMode="auto">
          <a:xfrm>
            <a:off x="0" y="6400800"/>
            <a:ext cx="12192000" cy="457200"/>
          </a:xfrm>
          <a:prstGeom prst="rect">
            <a:avLst/>
          </a:prstGeom>
          <a:solidFill>
            <a:srgbClr val="CFD58B"/>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Tree>
    <p:extLst>
      <p:ext uri="{BB962C8B-B14F-4D97-AF65-F5344CB8AC3E}">
        <p14:creationId xmlns:p14="http://schemas.microsoft.com/office/powerpoint/2010/main" val="369496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838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9449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1874838"/>
            <a:ext cx="4978400" cy="3992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1874838"/>
            <a:ext cx="4978400" cy="3992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63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549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7171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32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E6F43-CE4E-4680-A78E-EE039E005936}"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4094961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775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5328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523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762000"/>
            <a:ext cx="25400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762000"/>
            <a:ext cx="7416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889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a:prstGeom prst="rect">
            <a:avLst/>
          </a:prstGeom>
        </p:spPr>
        <p:txBody>
          <a:bodyPr/>
          <a:lstStyle>
            <a:lvl1pPr>
              <a:defRPr/>
            </a:lvl1pPr>
          </a:lstStyle>
          <a:p>
            <a:pPr fontAlgn="base">
              <a:spcBef>
                <a:spcPct val="0"/>
              </a:spcBef>
              <a:spcAft>
                <a:spcPct val="0"/>
              </a:spcAft>
              <a:defRPr/>
            </a:pPr>
            <a:endParaRPr lang="en-US" sz="3000" b="1">
              <a:solidFill>
                <a:srgbClr val="682069"/>
              </a:solidFill>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fontAlgn="base">
              <a:spcBef>
                <a:spcPct val="0"/>
              </a:spcBef>
              <a:spcAft>
                <a:spcPct val="0"/>
              </a:spcAft>
              <a:defRPr/>
            </a:pPr>
            <a:endParaRPr lang="en-US" sz="3000" b="1">
              <a:solidFill>
                <a:srgbClr val="682069"/>
              </a:solidFill>
            </a:endParaRPr>
          </a:p>
        </p:txBody>
      </p:sp>
      <p:sp>
        <p:nvSpPr>
          <p:cNvPr id="7" name="Slide Number Placeholder 6"/>
          <p:cNvSpPr>
            <a:spLocks noGrp="1"/>
          </p:cNvSpPr>
          <p:nvPr>
            <p:ph type="sldNum" sz="quarter" idx="12"/>
          </p:nvPr>
        </p:nvSpPr>
        <p:spPr>
          <a:xfrm>
            <a:off x="8737600" y="6248400"/>
            <a:ext cx="2844800" cy="457200"/>
          </a:xfrm>
          <a:prstGeom prst="rect">
            <a:avLst/>
          </a:prstGeom>
        </p:spPr>
        <p:txBody>
          <a:bodyPr/>
          <a:lstStyle>
            <a:lvl1pPr>
              <a:defRPr/>
            </a:lvl1pPr>
          </a:lstStyle>
          <a:p>
            <a:pPr fontAlgn="base">
              <a:spcBef>
                <a:spcPct val="0"/>
              </a:spcBef>
              <a:spcAft>
                <a:spcPct val="0"/>
              </a:spcAft>
              <a:defRPr/>
            </a:pPr>
            <a:fld id="{5F9C2E35-62DD-48A9-8E7D-7C75D290D360}" type="slidenum">
              <a:rPr lang="en-US" sz="3000" b="1">
                <a:solidFill>
                  <a:srgbClr val="682069"/>
                </a:solidFill>
              </a:rPr>
              <a:pPr fontAlgn="base">
                <a:spcBef>
                  <a:spcPct val="0"/>
                </a:spcBef>
                <a:spcAft>
                  <a:spcPct val="0"/>
                </a:spcAft>
                <a:defRPr/>
              </a:pPr>
              <a:t>‹#›</a:t>
            </a:fld>
            <a:endParaRPr lang="en-US" sz="3000" b="1">
              <a:solidFill>
                <a:srgbClr val="682069"/>
              </a:solidFill>
            </a:endParaRPr>
          </a:p>
        </p:txBody>
      </p:sp>
    </p:spTree>
    <p:extLst>
      <p:ext uri="{BB962C8B-B14F-4D97-AF65-F5344CB8AC3E}">
        <p14:creationId xmlns:p14="http://schemas.microsoft.com/office/powerpoint/2010/main" val="2095394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422400" y="60960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63843" name="Rectangle 3"/>
          <p:cNvSpPr>
            <a:spLocks noGrp="1" noChangeArrowheads="1"/>
          </p:cNvSpPr>
          <p:nvPr>
            <p:ph type="ctrTitle"/>
          </p:nvPr>
        </p:nvSpPr>
        <p:spPr>
          <a:xfrm>
            <a:off x="1422400" y="1730376"/>
            <a:ext cx="9753600" cy="1470025"/>
          </a:xfrm>
        </p:spPr>
        <p:txBody>
          <a:bodyPr/>
          <a:lstStyle>
            <a:lvl1pPr>
              <a:defRPr/>
            </a:lvl1pPr>
          </a:lstStyle>
          <a:p>
            <a:r>
              <a:rPr lang="en-US" smtClean="0"/>
              <a:t>Click to edit Master title style</a:t>
            </a:r>
            <a:endParaRPr lang="en-US"/>
          </a:p>
        </p:txBody>
      </p:sp>
      <p:sp>
        <p:nvSpPr>
          <p:cNvPr id="163844" name="Rectangle 4"/>
          <p:cNvSpPr>
            <a:spLocks noGrp="1" noChangeArrowheads="1"/>
          </p:cNvSpPr>
          <p:nvPr>
            <p:ph type="subTitle" idx="1"/>
          </p:nvPr>
        </p:nvSpPr>
        <p:spPr>
          <a:xfrm>
            <a:off x="1422400" y="3124200"/>
            <a:ext cx="8534400" cy="1752600"/>
          </a:xfrm>
        </p:spPr>
        <p:txBody>
          <a:bodyPr/>
          <a:lstStyle>
            <a:lvl1pPr marL="0" indent="0">
              <a:buFontTx/>
              <a:buNone/>
              <a:defRPr/>
            </a:lvl1pPr>
          </a:lstStyle>
          <a:p>
            <a:r>
              <a:rPr lang="en-US" smtClean="0"/>
              <a:t>Click to edit Master subtitle style</a:t>
            </a:r>
            <a:endParaRPr lang="en-US"/>
          </a:p>
        </p:txBody>
      </p:sp>
      <p:pic>
        <p:nvPicPr>
          <p:cNvPr id="163845" name="Picture 5" descr="nyusteinhardt"/>
          <p:cNvPicPr>
            <a:picLocks noChangeAspect="1" noChangeArrowheads="1"/>
          </p:cNvPicPr>
          <p:nvPr/>
        </p:nvPicPr>
        <p:blipFill>
          <a:blip r:embed="rId2" cstate="print"/>
          <a:srcRect/>
          <a:stretch>
            <a:fillRect/>
          </a:stretch>
        </p:blipFill>
        <p:spPr bwMode="auto">
          <a:xfrm>
            <a:off x="0" y="1"/>
            <a:ext cx="12192000" cy="798513"/>
          </a:xfrm>
          <a:prstGeom prst="rect">
            <a:avLst/>
          </a:prstGeom>
          <a:noFill/>
        </p:spPr>
      </p:pic>
      <p:sp>
        <p:nvSpPr>
          <p:cNvPr id="163846" name="Rectangle 6"/>
          <p:cNvSpPr>
            <a:spLocks noChangeArrowheads="1"/>
          </p:cNvSpPr>
          <p:nvPr/>
        </p:nvSpPr>
        <p:spPr bwMode="auto">
          <a:xfrm>
            <a:off x="1422400" y="624840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63847" name="Rectangle 7"/>
          <p:cNvSpPr>
            <a:spLocks noChangeArrowheads="1"/>
          </p:cNvSpPr>
          <p:nvPr/>
        </p:nvSpPr>
        <p:spPr bwMode="auto">
          <a:xfrm>
            <a:off x="0" y="6400800"/>
            <a:ext cx="12192000" cy="457200"/>
          </a:xfrm>
          <a:prstGeom prst="rect">
            <a:avLst/>
          </a:prstGeom>
          <a:solidFill>
            <a:srgbClr val="CFD58B"/>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Tree>
    <p:extLst>
      <p:ext uri="{BB962C8B-B14F-4D97-AF65-F5344CB8AC3E}">
        <p14:creationId xmlns:p14="http://schemas.microsoft.com/office/powerpoint/2010/main" val="743206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9924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075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1874838"/>
            <a:ext cx="4978400" cy="3992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1874838"/>
            <a:ext cx="4978400" cy="3992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341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64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BE6F43-CE4E-4680-A78E-EE039E005936}"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2654901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3418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131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1466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5774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607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762000"/>
            <a:ext cx="25400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762000"/>
            <a:ext cx="7416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631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a:prstGeom prst="rect">
            <a:avLst/>
          </a:prstGeom>
        </p:spPr>
        <p:txBody>
          <a:bodyPr/>
          <a:lstStyle>
            <a:lvl1pPr>
              <a:defRPr/>
            </a:lvl1pPr>
          </a:lstStyle>
          <a:p>
            <a:pPr fontAlgn="base">
              <a:spcBef>
                <a:spcPct val="0"/>
              </a:spcBef>
              <a:spcAft>
                <a:spcPct val="0"/>
              </a:spcAft>
              <a:defRPr/>
            </a:pPr>
            <a:endParaRPr lang="en-US" sz="3000" b="1">
              <a:solidFill>
                <a:srgbClr val="682069"/>
              </a:solidFill>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fontAlgn="base">
              <a:spcBef>
                <a:spcPct val="0"/>
              </a:spcBef>
              <a:spcAft>
                <a:spcPct val="0"/>
              </a:spcAft>
              <a:defRPr/>
            </a:pPr>
            <a:endParaRPr lang="en-US" sz="3000" b="1">
              <a:solidFill>
                <a:srgbClr val="682069"/>
              </a:solidFill>
            </a:endParaRPr>
          </a:p>
        </p:txBody>
      </p:sp>
      <p:sp>
        <p:nvSpPr>
          <p:cNvPr id="7" name="Slide Number Placeholder 6"/>
          <p:cNvSpPr>
            <a:spLocks noGrp="1"/>
          </p:cNvSpPr>
          <p:nvPr>
            <p:ph type="sldNum" sz="quarter" idx="12"/>
          </p:nvPr>
        </p:nvSpPr>
        <p:spPr>
          <a:xfrm>
            <a:off x="8737600" y="6248400"/>
            <a:ext cx="2844800" cy="457200"/>
          </a:xfrm>
          <a:prstGeom prst="rect">
            <a:avLst/>
          </a:prstGeom>
        </p:spPr>
        <p:txBody>
          <a:bodyPr/>
          <a:lstStyle>
            <a:lvl1pPr>
              <a:defRPr/>
            </a:lvl1pPr>
          </a:lstStyle>
          <a:p>
            <a:pPr fontAlgn="base">
              <a:spcBef>
                <a:spcPct val="0"/>
              </a:spcBef>
              <a:spcAft>
                <a:spcPct val="0"/>
              </a:spcAft>
              <a:defRPr/>
            </a:pPr>
            <a:fld id="{5F9C2E35-62DD-48A9-8E7D-7C75D290D360}" type="slidenum">
              <a:rPr lang="en-US" sz="3000" b="1">
                <a:solidFill>
                  <a:srgbClr val="682069"/>
                </a:solidFill>
              </a:rPr>
              <a:pPr fontAlgn="base">
                <a:spcBef>
                  <a:spcPct val="0"/>
                </a:spcBef>
                <a:spcAft>
                  <a:spcPct val="0"/>
                </a:spcAft>
                <a:defRPr/>
              </a:pPr>
              <a:t>‹#›</a:t>
            </a:fld>
            <a:endParaRPr lang="en-US" sz="3000" b="1">
              <a:solidFill>
                <a:srgbClr val="682069"/>
              </a:solidFill>
            </a:endParaRPr>
          </a:p>
        </p:txBody>
      </p:sp>
    </p:spTree>
    <p:extLst>
      <p:ext uri="{BB962C8B-B14F-4D97-AF65-F5344CB8AC3E}">
        <p14:creationId xmlns:p14="http://schemas.microsoft.com/office/powerpoint/2010/main" val="3974636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userDrawn="1"/>
        </p:nvSpPr>
        <p:spPr>
          <a:xfrm>
            <a:off x="0" y="4127751"/>
            <a:ext cx="12192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 y="1613536"/>
            <a:ext cx="12192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030133" y="1754703"/>
            <a:ext cx="7755467"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12192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BA9E1D-0433-4221-9D34-51EAA1B28280}"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4197" y="333233"/>
            <a:ext cx="3852672" cy="911212"/>
          </a:xfrm>
          <a:prstGeom prst="rect">
            <a:avLst/>
          </a:prstGeom>
        </p:spPr>
      </p:pic>
      <p:sp>
        <p:nvSpPr>
          <p:cNvPr id="14" name="Text Placeholder 13"/>
          <p:cNvSpPr>
            <a:spLocks noGrp="1"/>
          </p:cNvSpPr>
          <p:nvPr>
            <p:ph type="body" sz="quarter" idx="13"/>
          </p:nvPr>
        </p:nvSpPr>
        <p:spPr>
          <a:xfrm>
            <a:off x="4030133" y="5040544"/>
            <a:ext cx="3691467"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8229600" y="5040544"/>
            <a:ext cx="39624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2114116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A1F95-EA8E-4B2C-9B49-B866DA078FC5}"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4907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609600" y="1405468"/>
            <a:ext cx="109728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E9FB2-4BC5-4484-BDFC-7AB9ABDCAB9C}"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70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E6F43-CE4E-4680-A78E-EE039E005936}"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3744936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BEFBC-4CF5-43B3-B6FC-B7159D3F1FB1}"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8039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B8443E-8F9C-4D7D-BD95-635D179FD67D}" type="datetime1">
              <a:rPr lang="en-US" smtClean="0">
                <a:solidFill>
                  <a:prstClr val="white"/>
                </a:solidFill>
              </a:rPr>
              <a:pPr/>
              <a:t>2/7/2017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5088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BB351-EE85-4CCE-AA98-792928D7C2E8}" type="datetime1">
              <a:rPr lang="en-US" smtClean="0">
                <a:solidFill>
                  <a:prstClr val="white"/>
                </a:solidFill>
              </a:rPr>
              <a:pPr/>
              <a:t>2/7/2017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4726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BBF7-636D-4A92-B3C3-AE3B1B24B3A4}" type="datetime1">
              <a:rPr lang="en-US" smtClean="0">
                <a:solidFill>
                  <a:prstClr val="white"/>
                </a:solidFill>
              </a:rPr>
              <a:pPr/>
              <a:t>2/7/2017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9423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7442E-C33E-45D6-AA0A-2B986CDE3438}" type="datetime1">
              <a:rPr lang="en-US" smtClean="0">
                <a:solidFill>
                  <a:prstClr val="white"/>
                </a:solidFill>
              </a:rPr>
              <a:pPr/>
              <a:t>2/7/2017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2865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A353E-2DD4-43D4-A04F-2A53079BA4FC}" type="datetime1">
              <a:rPr lang="en-US" smtClean="0">
                <a:solidFill>
                  <a:prstClr val="white"/>
                </a:solidFill>
              </a:rPr>
              <a:pPr/>
              <a:t>2/7/2017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8588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9DE98-32AA-4A33-8BFE-2168778EFF11}" type="datetime1">
              <a:rPr lang="en-US" smtClean="0">
                <a:solidFill>
                  <a:prstClr val="white"/>
                </a:solidFill>
              </a:rPr>
              <a:pPr/>
              <a:t>2/7/2017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9669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1AE5A-B62B-4AF6-88BB-1E2A8F6147D9}"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4435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615EB-809B-4354-A8E2-6EB1ACFF2FF0}"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0064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1E55DD2-660D-5E46-82FA-F7893DF1EE13}" type="slidenum">
              <a:rPr lang="en-US" smtClean="0">
                <a:solidFill>
                  <a:prstClr val="white"/>
                </a:solidFill>
              </a:rPr>
              <a:pPr/>
              <a:t>‹#›</a:t>
            </a:fld>
            <a:endParaRPr lang="en-US" dirty="0">
              <a:solidFill>
                <a:prstClr val="white"/>
              </a:solidFill>
            </a:endParaRPr>
          </a:p>
        </p:txBody>
      </p:sp>
      <p:sp>
        <p:nvSpPr>
          <p:cNvPr id="6" name="Title 1"/>
          <p:cNvSpPr>
            <a:spLocks noGrp="1"/>
          </p:cNvSpPr>
          <p:nvPr>
            <p:ph type="title"/>
          </p:nvPr>
        </p:nvSpPr>
        <p:spPr>
          <a:xfrm>
            <a:off x="2674962" y="4800600"/>
            <a:ext cx="7029956" cy="566738"/>
          </a:xfrm>
        </p:spPr>
        <p:txBody>
          <a:bodyPr anchor="b"/>
          <a:lstStyle>
            <a:lvl1pPr algn="l">
              <a:defRPr sz="1500" b="1"/>
            </a:lvl1pPr>
          </a:lstStyle>
          <a:p>
            <a:r>
              <a:rPr lang="en-US"/>
              <a:t>Click to edit Master title style</a:t>
            </a:r>
          </a:p>
        </p:txBody>
      </p:sp>
      <p:sp>
        <p:nvSpPr>
          <p:cNvPr id="7" name="Picture Placeholder 2"/>
          <p:cNvSpPr>
            <a:spLocks noGrp="1"/>
          </p:cNvSpPr>
          <p:nvPr>
            <p:ph type="pic" idx="1"/>
          </p:nvPr>
        </p:nvSpPr>
        <p:spPr>
          <a:xfrm>
            <a:off x="2674962" y="612775"/>
            <a:ext cx="7029956"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ext Placeholder 3"/>
          <p:cNvSpPr>
            <a:spLocks noGrp="1"/>
          </p:cNvSpPr>
          <p:nvPr>
            <p:ph type="body" sz="half" idx="2"/>
          </p:nvPr>
        </p:nvSpPr>
        <p:spPr>
          <a:xfrm>
            <a:off x="2674962" y="5367338"/>
            <a:ext cx="702995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27545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E6F43-CE4E-4680-A78E-EE039E005936}"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317545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E6F43-CE4E-4680-A78E-EE039E005936}"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247936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E6F43-CE4E-4680-A78E-EE039E005936}"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256252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E6F43-CE4E-4680-A78E-EE039E005936}"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3616A-9D45-4835-9A93-96C0F7988740}" type="slidenum">
              <a:rPr lang="en-US" smtClean="0"/>
              <a:t>‹#›</a:t>
            </a:fld>
            <a:endParaRPr lang="en-US"/>
          </a:p>
        </p:txBody>
      </p:sp>
    </p:spTree>
    <p:extLst>
      <p:ext uri="{BB962C8B-B14F-4D97-AF65-F5344CB8AC3E}">
        <p14:creationId xmlns:p14="http://schemas.microsoft.com/office/powerpoint/2010/main" val="26551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jp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E6F43-CE4E-4680-A78E-EE039E005936}" type="datetimeFigureOut">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3616A-9D45-4835-9A93-96C0F7988740}" type="slidenum">
              <a:rPr lang="en-US" smtClean="0"/>
              <a:t>‹#›</a:t>
            </a:fld>
            <a:endParaRPr lang="en-US"/>
          </a:p>
        </p:txBody>
      </p:sp>
    </p:spTree>
    <p:extLst>
      <p:ext uri="{BB962C8B-B14F-4D97-AF65-F5344CB8AC3E}">
        <p14:creationId xmlns:p14="http://schemas.microsoft.com/office/powerpoint/2010/main" val="333354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B5DE3-17CE-426A-9106-FD3E3523A638}" type="datetimeFigureOut">
              <a:rPr lang="en-US" smtClean="0">
                <a:solidFill>
                  <a:prstClr val="black">
                    <a:tint val="75000"/>
                  </a:prstClr>
                </a:solidFill>
              </a:rPr>
              <a:pPr/>
              <a:t>2/7/2017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FD15D-C695-4952-B8C2-09487C764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54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422400" y="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026" name="Rectangle 2"/>
          <p:cNvSpPr>
            <a:spLocks noGrp="1" noChangeArrowheads="1"/>
          </p:cNvSpPr>
          <p:nvPr>
            <p:ph type="title"/>
          </p:nvPr>
        </p:nvSpPr>
        <p:spPr bwMode="auto">
          <a:xfrm>
            <a:off x="1422400" y="762000"/>
            <a:ext cx="101600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22400" y="1874838"/>
            <a:ext cx="10160000" cy="39925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1422400" y="647700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034" name="Rectangle 10"/>
          <p:cNvSpPr>
            <a:spLocks noChangeArrowheads="1"/>
          </p:cNvSpPr>
          <p:nvPr/>
        </p:nvSpPr>
        <p:spPr bwMode="auto">
          <a:xfrm>
            <a:off x="0" y="6553200"/>
            <a:ext cx="12192000" cy="304800"/>
          </a:xfrm>
          <a:prstGeom prst="rect">
            <a:avLst/>
          </a:prstGeom>
          <a:solidFill>
            <a:srgbClr val="CFD58B"/>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pic>
        <p:nvPicPr>
          <p:cNvPr id="1039" name="Picture 15" descr="nyusteinhardt_logos_sm"/>
          <p:cNvPicPr>
            <a:picLocks noChangeAspect="1" noChangeArrowheads="1"/>
          </p:cNvPicPr>
          <p:nvPr/>
        </p:nvPicPr>
        <p:blipFill>
          <a:blip r:embed="rId14" cstate="print"/>
          <a:srcRect/>
          <a:stretch>
            <a:fillRect/>
          </a:stretch>
        </p:blipFill>
        <p:spPr bwMode="auto">
          <a:xfrm>
            <a:off x="0" y="0"/>
            <a:ext cx="12192000" cy="304800"/>
          </a:xfrm>
          <a:prstGeom prst="rect">
            <a:avLst/>
          </a:prstGeom>
          <a:noFill/>
        </p:spPr>
      </p:pic>
      <p:sp>
        <p:nvSpPr>
          <p:cNvPr id="1040" name="Rectangle 16"/>
          <p:cNvSpPr>
            <a:spLocks noChangeArrowheads="1"/>
          </p:cNvSpPr>
          <p:nvPr/>
        </p:nvSpPr>
        <p:spPr bwMode="auto">
          <a:xfrm>
            <a:off x="5892800" y="0"/>
            <a:ext cx="6299200" cy="304800"/>
          </a:xfrm>
          <a:prstGeom prst="rect">
            <a:avLst/>
          </a:prstGeom>
          <a:solidFill>
            <a:srgbClr val="682069"/>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Tree>
    <p:extLst>
      <p:ext uri="{BB962C8B-B14F-4D97-AF65-F5344CB8AC3E}">
        <p14:creationId xmlns:p14="http://schemas.microsoft.com/office/powerpoint/2010/main" val="732573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rtl="0" eaLnBrk="1" fontAlgn="base" hangingPunct="1">
        <a:spcBef>
          <a:spcPct val="0"/>
        </a:spcBef>
        <a:spcAft>
          <a:spcPct val="0"/>
        </a:spcAft>
        <a:defRPr sz="3000" b="1">
          <a:solidFill>
            <a:srgbClr val="682069"/>
          </a:solidFill>
          <a:latin typeface="+mj-lt"/>
          <a:ea typeface="+mj-ea"/>
          <a:cs typeface="+mj-cs"/>
        </a:defRPr>
      </a:lvl1pPr>
      <a:lvl2pPr algn="l" rtl="0" eaLnBrk="1" fontAlgn="base" hangingPunct="1">
        <a:spcBef>
          <a:spcPct val="0"/>
        </a:spcBef>
        <a:spcAft>
          <a:spcPct val="0"/>
        </a:spcAft>
        <a:defRPr sz="3000" b="1">
          <a:solidFill>
            <a:srgbClr val="682069"/>
          </a:solidFill>
          <a:latin typeface="Arial" charset="0"/>
        </a:defRPr>
      </a:lvl2pPr>
      <a:lvl3pPr algn="l" rtl="0" eaLnBrk="1" fontAlgn="base" hangingPunct="1">
        <a:spcBef>
          <a:spcPct val="0"/>
        </a:spcBef>
        <a:spcAft>
          <a:spcPct val="0"/>
        </a:spcAft>
        <a:defRPr sz="3000" b="1">
          <a:solidFill>
            <a:srgbClr val="682069"/>
          </a:solidFill>
          <a:latin typeface="Arial" charset="0"/>
        </a:defRPr>
      </a:lvl3pPr>
      <a:lvl4pPr algn="l" rtl="0" eaLnBrk="1" fontAlgn="base" hangingPunct="1">
        <a:spcBef>
          <a:spcPct val="0"/>
        </a:spcBef>
        <a:spcAft>
          <a:spcPct val="0"/>
        </a:spcAft>
        <a:defRPr sz="3000" b="1">
          <a:solidFill>
            <a:srgbClr val="682069"/>
          </a:solidFill>
          <a:latin typeface="Arial" charset="0"/>
        </a:defRPr>
      </a:lvl4pPr>
      <a:lvl5pPr algn="l" rtl="0" eaLnBrk="1" fontAlgn="base" hangingPunct="1">
        <a:spcBef>
          <a:spcPct val="0"/>
        </a:spcBef>
        <a:spcAft>
          <a:spcPct val="0"/>
        </a:spcAft>
        <a:defRPr sz="3000" b="1">
          <a:solidFill>
            <a:srgbClr val="682069"/>
          </a:solidFill>
          <a:latin typeface="Arial" charset="0"/>
        </a:defRPr>
      </a:lvl5pPr>
      <a:lvl6pPr marL="457200" algn="l" rtl="0" eaLnBrk="1" fontAlgn="base" hangingPunct="1">
        <a:spcBef>
          <a:spcPct val="0"/>
        </a:spcBef>
        <a:spcAft>
          <a:spcPct val="0"/>
        </a:spcAft>
        <a:defRPr sz="3000" b="1">
          <a:solidFill>
            <a:srgbClr val="682069"/>
          </a:solidFill>
          <a:latin typeface="Arial" charset="0"/>
        </a:defRPr>
      </a:lvl6pPr>
      <a:lvl7pPr marL="914400" algn="l" rtl="0" eaLnBrk="1" fontAlgn="base" hangingPunct="1">
        <a:spcBef>
          <a:spcPct val="0"/>
        </a:spcBef>
        <a:spcAft>
          <a:spcPct val="0"/>
        </a:spcAft>
        <a:defRPr sz="3000" b="1">
          <a:solidFill>
            <a:srgbClr val="682069"/>
          </a:solidFill>
          <a:latin typeface="Arial" charset="0"/>
        </a:defRPr>
      </a:lvl7pPr>
      <a:lvl8pPr marL="1371600" algn="l" rtl="0" eaLnBrk="1" fontAlgn="base" hangingPunct="1">
        <a:spcBef>
          <a:spcPct val="0"/>
        </a:spcBef>
        <a:spcAft>
          <a:spcPct val="0"/>
        </a:spcAft>
        <a:defRPr sz="3000" b="1">
          <a:solidFill>
            <a:srgbClr val="682069"/>
          </a:solidFill>
          <a:latin typeface="Arial" charset="0"/>
        </a:defRPr>
      </a:lvl8pPr>
      <a:lvl9pPr marL="1828800" algn="l" rtl="0" eaLnBrk="1" fontAlgn="base" hangingPunct="1">
        <a:spcBef>
          <a:spcPct val="0"/>
        </a:spcBef>
        <a:spcAft>
          <a:spcPct val="0"/>
        </a:spcAft>
        <a:defRPr sz="3000" b="1">
          <a:solidFill>
            <a:srgbClr val="682069"/>
          </a:solidFill>
          <a:latin typeface="Arial" charset="0"/>
        </a:defRPr>
      </a:lvl9pPr>
    </p:titleStyle>
    <p:bodyStyle>
      <a:lvl1pPr marL="342900" indent="-342900" algn="l" rtl="0" eaLnBrk="1" fontAlgn="base" hangingPunct="1">
        <a:spcBef>
          <a:spcPct val="20000"/>
        </a:spcBef>
        <a:spcAft>
          <a:spcPct val="0"/>
        </a:spcAft>
        <a:buChar char="•"/>
        <a:defRPr sz="2400">
          <a:solidFill>
            <a:srgbClr val="682069"/>
          </a:solidFill>
          <a:latin typeface="+mn-lt"/>
          <a:ea typeface="+mn-ea"/>
          <a:cs typeface="+mn-cs"/>
        </a:defRPr>
      </a:lvl1pPr>
      <a:lvl2pPr marL="742950" indent="-285750" algn="l" rtl="0" eaLnBrk="1" fontAlgn="base" hangingPunct="1">
        <a:spcBef>
          <a:spcPct val="20000"/>
        </a:spcBef>
        <a:spcAft>
          <a:spcPct val="0"/>
        </a:spcAft>
        <a:buChar char="–"/>
        <a:defRPr sz="2000">
          <a:solidFill>
            <a:srgbClr val="682069"/>
          </a:solidFill>
          <a:latin typeface="+mn-lt"/>
        </a:defRPr>
      </a:lvl2pPr>
      <a:lvl3pPr marL="1143000" indent="-228600" algn="l" rtl="0" eaLnBrk="1" fontAlgn="base" hangingPunct="1">
        <a:spcBef>
          <a:spcPct val="20000"/>
        </a:spcBef>
        <a:spcAft>
          <a:spcPct val="0"/>
        </a:spcAft>
        <a:buChar char="•"/>
        <a:defRPr>
          <a:solidFill>
            <a:srgbClr val="682069"/>
          </a:solidFill>
          <a:latin typeface="+mn-lt"/>
        </a:defRPr>
      </a:lvl3pPr>
      <a:lvl4pPr marL="1600200" indent="-228600" algn="l" rtl="0" eaLnBrk="1" fontAlgn="base" hangingPunct="1">
        <a:spcBef>
          <a:spcPct val="20000"/>
        </a:spcBef>
        <a:spcAft>
          <a:spcPct val="0"/>
        </a:spcAft>
        <a:buChar char="–"/>
        <a:defRPr sz="1600">
          <a:solidFill>
            <a:srgbClr val="682069"/>
          </a:solidFill>
          <a:latin typeface="+mn-lt"/>
        </a:defRPr>
      </a:lvl4pPr>
      <a:lvl5pPr marL="2057400" indent="-228600" algn="l" rtl="0" eaLnBrk="1" fontAlgn="base" hangingPunct="1">
        <a:spcBef>
          <a:spcPct val="20000"/>
        </a:spcBef>
        <a:spcAft>
          <a:spcPct val="0"/>
        </a:spcAft>
        <a:buChar char="»"/>
        <a:defRPr sz="1600">
          <a:solidFill>
            <a:srgbClr val="682069"/>
          </a:solidFill>
          <a:latin typeface="+mn-lt"/>
        </a:defRPr>
      </a:lvl5pPr>
      <a:lvl6pPr marL="2514600" indent="-228600" algn="l" rtl="0" eaLnBrk="1" fontAlgn="base" hangingPunct="1">
        <a:spcBef>
          <a:spcPct val="20000"/>
        </a:spcBef>
        <a:spcAft>
          <a:spcPct val="0"/>
        </a:spcAft>
        <a:buChar char="»"/>
        <a:defRPr sz="1600">
          <a:solidFill>
            <a:srgbClr val="682069"/>
          </a:solidFill>
          <a:latin typeface="+mn-lt"/>
        </a:defRPr>
      </a:lvl6pPr>
      <a:lvl7pPr marL="2971800" indent="-228600" algn="l" rtl="0" eaLnBrk="1" fontAlgn="base" hangingPunct="1">
        <a:spcBef>
          <a:spcPct val="20000"/>
        </a:spcBef>
        <a:spcAft>
          <a:spcPct val="0"/>
        </a:spcAft>
        <a:buChar char="»"/>
        <a:defRPr sz="1600">
          <a:solidFill>
            <a:srgbClr val="682069"/>
          </a:solidFill>
          <a:latin typeface="+mn-lt"/>
        </a:defRPr>
      </a:lvl7pPr>
      <a:lvl8pPr marL="3429000" indent="-228600" algn="l" rtl="0" eaLnBrk="1" fontAlgn="base" hangingPunct="1">
        <a:spcBef>
          <a:spcPct val="20000"/>
        </a:spcBef>
        <a:spcAft>
          <a:spcPct val="0"/>
        </a:spcAft>
        <a:buChar char="»"/>
        <a:defRPr sz="1600">
          <a:solidFill>
            <a:srgbClr val="682069"/>
          </a:solidFill>
          <a:latin typeface="+mn-lt"/>
        </a:defRPr>
      </a:lvl8pPr>
      <a:lvl9pPr marL="3886200" indent="-228600" algn="l" rtl="0" eaLnBrk="1" fontAlgn="base" hangingPunct="1">
        <a:spcBef>
          <a:spcPct val="20000"/>
        </a:spcBef>
        <a:spcAft>
          <a:spcPct val="0"/>
        </a:spcAft>
        <a:buChar char="»"/>
        <a:defRPr sz="1600">
          <a:solidFill>
            <a:srgbClr val="68206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422400" y="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026" name="Rectangle 2"/>
          <p:cNvSpPr>
            <a:spLocks noGrp="1" noChangeArrowheads="1"/>
          </p:cNvSpPr>
          <p:nvPr>
            <p:ph type="title"/>
          </p:nvPr>
        </p:nvSpPr>
        <p:spPr bwMode="auto">
          <a:xfrm>
            <a:off x="1422400" y="762000"/>
            <a:ext cx="101600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22400" y="1874838"/>
            <a:ext cx="10160000" cy="39925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1422400" y="6477000"/>
            <a:ext cx="10769600" cy="381000"/>
          </a:xfrm>
          <a:prstGeom prst="rect">
            <a:avLst/>
          </a:prstGeom>
          <a:solidFill>
            <a:srgbClr val="A4A597"/>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
        <p:nvSpPr>
          <p:cNvPr id="1034" name="Rectangle 10"/>
          <p:cNvSpPr>
            <a:spLocks noChangeArrowheads="1"/>
          </p:cNvSpPr>
          <p:nvPr/>
        </p:nvSpPr>
        <p:spPr bwMode="auto">
          <a:xfrm>
            <a:off x="0" y="6553200"/>
            <a:ext cx="12192000" cy="304800"/>
          </a:xfrm>
          <a:prstGeom prst="rect">
            <a:avLst/>
          </a:prstGeom>
          <a:solidFill>
            <a:srgbClr val="CFD58B"/>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pic>
        <p:nvPicPr>
          <p:cNvPr id="1039" name="Picture 15" descr="nyusteinhardt_logos_sm"/>
          <p:cNvPicPr>
            <a:picLocks noChangeAspect="1" noChangeArrowheads="1"/>
          </p:cNvPicPr>
          <p:nvPr/>
        </p:nvPicPr>
        <p:blipFill>
          <a:blip r:embed="rId14" cstate="print"/>
          <a:srcRect/>
          <a:stretch>
            <a:fillRect/>
          </a:stretch>
        </p:blipFill>
        <p:spPr bwMode="auto">
          <a:xfrm>
            <a:off x="0" y="0"/>
            <a:ext cx="12192000" cy="304800"/>
          </a:xfrm>
          <a:prstGeom prst="rect">
            <a:avLst/>
          </a:prstGeom>
          <a:noFill/>
        </p:spPr>
      </p:pic>
      <p:sp>
        <p:nvSpPr>
          <p:cNvPr id="1040" name="Rectangle 16"/>
          <p:cNvSpPr>
            <a:spLocks noChangeArrowheads="1"/>
          </p:cNvSpPr>
          <p:nvPr/>
        </p:nvSpPr>
        <p:spPr bwMode="auto">
          <a:xfrm>
            <a:off x="5892800" y="0"/>
            <a:ext cx="6299200" cy="304800"/>
          </a:xfrm>
          <a:prstGeom prst="rect">
            <a:avLst/>
          </a:prstGeom>
          <a:solidFill>
            <a:srgbClr val="682069"/>
          </a:solidFill>
          <a:ln w="9525">
            <a:noFill/>
            <a:miter lim="800000"/>
            <a:headEnd/>
            <a:tailEnd/>
          </a:ln>
          <a:effectLst/>
        </p:spPr>
        <p:txBody>
          <a:bodyPr wrap="none" anchor="ctr"/>
          <a:lstStyle/>
          <a:p>
            <a:pPr fontAlgn="base">
              <a:spcBef>
                <a:spcPct val="0"/>
              </a:spcBef>
              <a:spcAft>
                <a:spcPct val="0"/>
              </a:spcAft>
            </a:pPr>
            <a:endParaRPr lang="en-US" sz="3000" b="1">
              <a:solidFill>
                <a:srgbClr val="682069"/>
              </a:solidFill>
            </a:endParaRPr>
          </a:p>
        </p:txBody>
      </p:sp>
    </p:spTree>
    <p:extLst>
      <p:ext uri="{BB962C8B-B14F-4D97-AF65-F5344CB8AC3E}">
        <p14:creationId xmlns:p14="http://schemas.microsoft.com/office/powerpoint/2010/main" val="21516268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rtl="0" eaLnBrk="1" fontAlgn="base" hangingPunct="1">
        <a:spcBef>
          <a:spcPct val="0"/>
        </a:spcBef>
        <a:spcAft>
          <a:spcPct val="0"/>
        </a:spcAft>
        <a:defRPr sz="3000" b="1">
          <a:solidFill>
            <a:srgbClr val="682069"/>
          </a:solidFill>
          <a:latin typeface="+mj-lt"/>
          <a:ea typeface="+mj-ea"/>
          <a:cs typeface="+mj-cs"/>
        </a:defRPr>
      </a:lvl1pPr>
      <a:lvl2pPr algn="l" rtl="0" eaLnBrk="1" fontAlgn="base" hangingPunct="1">
        <a:spcBef>
          <a:spcPct val="0"/>
        </a:spcBef>
        <a:spcAft>
          <a:spcPct val="0"/>
        </a:spcAft>
        <a:defRPr sz="3000" b="1">
          <a:solidFill>
            <a:srgbClr val="682069"/>
          </a:solidFill>
          <a:latin typeface="Arial" charset="0"/>
        </a:defRPr>
      </a:lvl2pPr>
      <a:lvl3pPr algn="l" rtl="0" eaLnBrk="1" fontAlgn="base" hangingPunct="1">
        <a:spcBef>
          <a:spcPct val="0"/>
        </a:spcBef>
        <a:spcAft>
          <a:spcPct val="0"/>
        </a:spcAft>
        <a:defRPr sz="3000" b="1">
          <a:solidFill>
            <a:srgbClr val="682069"/>
          </a:solidFill>
          <a:latin typeface="Arial" charset="0"/>
        </a:defRPr>
      </a:lvl3pPr>
      <a:lvl4pPr algn="l" rtl="0" eaLnBrk="1" fontAlgn="base" hangingPunct="1">
        <a:spcBef>
          <a:spcPct val="0"/>
        </a:spcBef>
        <a:spcAft>
          <a:spcPct val="0"/>
        </a:spcAft>
        <a:defRPr sz="3000" b="1">
          <a:solidFill>
            <a:srgbClr val="682069"/>
          </a:solidFill>
          <a:latin typeface="Arial" charset="0"/>
        </a:defRPr>
      </a:lvl4pPr>
      <a:lvl5pPr algn="l" rtl="0" eaLnBrk="1" fontAlgn="base" hangingPunct="1">
        <a:spcBef>
          <a:spcPct val="0"/>
        </a:spcBef>
        <a:spcAft>
          <a:spcPct val="0"/>
        </a:spcAft>
        <a:defRPr sz="3000" b="1">
          <a:solidFill>
            <a:srgbClr val="682069"/>
          </a:solidFill>
          <a:latin typeface="Arial" charset="0"/>
        </a:defRPr>
      </a:lvl5pPr>
      <a:lvl6pPr marL="457200" algn="l" rtl="0" eaLnBrk="1" fontAlgn="base" hangingPunct="1">
        <a:spcBef>
          <a:spcPct val="0"/>
        </a:spcBef>
        <a:spcAft>
          <a:spcPct val="0"/>
        </a:spcAft>
        <a:defRPr sz="3000" b="1">
          <a:solidFill>
            <a:srgbClr val="682069"/>
          </a:solidFill>
          <a:latin typeface="Arial" charset="0"/>
        </a:defRPr>
      </a:lvl6pPr>
      <a:lvl7pPr marL="914400" algn="l" rtl="0" eaLnBrk="1" fontAlgn="base" hangingPunct="1">
        <a:spcBef>
          <a:spcPct val="0"/>
        </a:spcBef>
        <a:spcAft>
          <a:spcPct val="0"/>
        </a:spcAft>
        <a:defRPr sz="3000" b="1">
          <a:solidFill>
            <a:srgbClr val="682069"/>
          </a:solidFill>
          <a:latin typeface="Arial" charset="0"/>
        </a:defRPr>
      </a:lvl7pPr>
      <a:lvl8pPr marL="1371600" algn="l" rtl="0" eaLnBrk="1" fontAlgn="base" hangingPunct="1">
        <a:spcBef>
          <a:spcPct val="0"/>
        </a:spcBef>
        <a:spcAft>
          <a:spcPct val="0"/>
        </a:spcAft>
        <a:defRPr sz="3000" b="1">
          <a:solidFill>
            <a:srgbClr val="682069"/>
          </a:solidFill>
          <a:latin typeface="Arial" charset="0"/>
        </a:defRPr>
      </a:lvl8pPr>
      <a:lvl9pPr marL="1828800" algn="l" rtl="0" eaLnBrk="1" fontAlgn="base" hangingPunct="1">
        <a:spcBef>
          <a:spcPct val="0"/>
        </a:spcBef>
        <a:spcAft>
          <a:spcPct val="0"/>
        </a:spcAft>
        <a:defRPr sz="3000" b="1">
          <a:solidFill>
            <a:srgbClr val="682069"/>
          </a:solidFill>
          <a:latin typeface="Arial" charset="0"/>
        </a:defRPr>
      </a:lvl9pPr>
    </p:titleStyle>
    <p:bodyStyle>
      <a:lvl1pPr marL="342900" indent="-342900" algn="l" rtl="0" eaLnBrk="1" fontAlgn="base" hangingPunct="1">
        <a:spcBef>
          <a:spcPct val="20000"/>
        </a:spcBef>
        <a:spcAft>
          <a:spcPct val="0"/>
        </a:spcAft>
        <a:buChar char="•"/>
        <a:defRPr sz="2400">
          <a:solidFill>
            <a:srgbClr val="682069"/>
          </a:solidFill>
          <a:latin typeface="+mn-lt"/>
          <a:ea typeface="+mn-ea"/>
          <a:cs typeface="+mn-cs"/>
        </a:defRPr>
      </a:lvl1pPr>
      <a:lvl2pPr marL="742950" indent="-285750" algn="l" rtl="0" eaLnBrk="1" fontAlgn="base" hangingPunct="1">
        <a:spcBef>
          <a:spcPct val="20000"/>
        </a:spcBef>
        <a:spcAft>
          <a:spcPct val="0"/>
        </a:spcAft>
        <a:buChar char="–"/>
        <a:defRPr sz="2000">
          <a:solidFill>
            <a:srgbClr val="682069"/>
          </a:solidFill>
          <a:latin typeface="+mn-lt"/>
        </a:defRPr>
      </a:lvl2pPr>
      <a:lvl3pPr marL="1143000" indent="-228600" algn="l" rtl="0" eaLnBrk="1" fontAlgn="base" hangingPunct="1">
        <a:spcBef>
          <a:spcPct val="20000"/>
        </a:spcBef>
        <a:spcAft>
          <a:spcPct val="0"/>
        </a:spcAft>
        <a:buChar char="•"/>
        <a:defRPr>
          <a:solidFill>
            <a:srgbClr val="682069"/>
          </a:solidFill>
          <a:latin typeface="+mn-lt"/>
        </a:defRPr>
      </a:lvl3pPr>
      <a:lvl4pPr marL="1600200" indent="-228600" algn="l" rtl="0" eaLnBrk="1" fontAlgn="base" hangingPunct="1">
        <a:spcBef>
          <a:spcPct val="20000"/>
        </a:spcBef>
        <a:spcAft>
          <a:spcPct val="0"/>
        </a:spcAft>
        <a:buChar char="–"/>
        <a:defRPr sz="1600">
          <a:solidFill>
            <a:srgbClr val="682069"/>
          </a:solidFill>
          <a:latin typeface="+mn-lt"/>
        </a:defRPr>
      </a:lvl4pPr>
      <a:lvl5pPr marL="2057400" indent="-228600" algn="l" rtl="0" eaLnBrk="1" fontAlgn="base" hangingPunct="1">
        <a:spcBef>
          <a:spcPct val="20000"/>
        </a:spcBef>
        <a:spcAft>
          <a:spcPct val="0"/>
        </a:spcAft>
        <a:buChar char="»"/>
        <a:defRPr sz="1600">
          <a:solidFill>
            <a:srgbClr val="682069"/>
          </a:solidFill>
          <a:latin typeface="+mn-lt"/>
        </a:defRPr>
      </a:lvl5pPr>
      <a:lvl6pPr marL="2514600" indent="-228600" algn="l" rtl="0" eaLnBrk="1" fontAlgn="base" hangingPunct="1">
        <a:spcBef>
          <a:spcPct val="20000"/>
        </a:spcBef>
        <a:spcAft>
          <a:spcPct val="0"/>
        </a:spcAft>
        <a:buChar char="»"/>
        <a:defRPr sz="1600">
          <a:solidFill>
            <a:srgbClr val="682069"/>
          </a:solidFill>
          <a:latin typeface="+mn-lt"/>
        </a:defRPr>
      </a:lvl6pPr>
      <a:lvl7pPr marL="2971800" indent="-228600" algn="l" rtl="0" eaLnBrk="1" fontAlgn="base" hangingPunct="1">
        <a:spcBef>
          <a:spcPct val="20000"/>
        </a:spcBef>
        <a:spcAft>
          <a:spcPct val="0"/>
        </a:spcAft>
        <a:buChar char="»"/>
        <a:defRPr sz="1600">
          <a:solidFill>
            <a:srgbClr val="682069"/>
          </a:solidFill>
          <a:latin typeface="+mn-lt"/>
        </a:defRPr>
      </a:lvl7pPr>
      <a:lvl8pPr marL="3429000" indent="-228600" algn="l" rtl="0" eaLnBrk="1" fontAlgn="base" hangingPunct="1">
        <a:spcBef>
          <a:spcPct val="20000"/>
        </a:spcBef>
        <a:spcAft>
          <a:spcPct val="0"/>
        </a:spcAft>
        <a:buChar char="»"/>
        <a:defRPr sz="1600">
          <a:solidFill>
            <a:srgbClr val="682069"/>
          </a:solidFill>
          <a:latin typeface="+mn-lt"/>
        </a:defRPr>
      </a:lvl8pPr>
      <a:lvl9pPr marL="3886200" indent="-228600" algn="l" rtl="0" eaLnBrk="1" fontAlgn="base" hangingPunct="1">
        <a:spcBef>
          <a:spcPct val="20000"/>
        </a:spcBef>
        <a:spcAft>
          <a:spcPct val="0"/>
        </a:spcAft>
        <a:buChar char="»"/>
        <a:defRPr sz="1600">
          <a:solidFill>
            <a:srgbClr val="68206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309360"/>
            <a:ext cx="12192000" cy="548640"/>
          </a:xfrm>
          <a:prstGeom prst="rect">
            <a:avLst/>
          </a:prstGeom>
        </p:spPr>
      </p:pic>
      <p:sp>
        <p:nvSpPr>
          <p:cNvPr id="2" name="Title Placeholder 1"/>
          <p:cNvSpPr>
            <a:spLocks noGrp="1"/>
          </p:cNvSpPr>
          <p:nvPr>
            <p:ph type="title"/>
          </p:nvPr>
        </p:nvSpPr>
        <p:spPr>
          <a:xfrm>
            <a:off x="609600" y="91914"/>
            <a:ext cx="109728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37463"/>
            <a:ext cx="109728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116667" cy="365125"/>
          </a:xfrm>
          <a:prstGeom prst="rect">
            <a:avLst/>
          </a:prstGeom>
        </p:spPr>
        <p:txBody>
          <a:bodyPr vert="horz" lIns="91440" tIns="45720" rIns="91440" bIns="45720" rtlCol="0" anchor="ctr"/>
          <a:lstStyle>
            <a:lvl1pPr algn="l">
              <a:defRPr sz="1200">
                <a:solidFill>
                  <a:schemeClr val="bg1"/>
                </a:solidFill>
              </a:defRPr>
            </a:lvl1pPr>
          </a:lstStyle>
          <a:p>
            <a:fld id="{92B96107-DEF6-4577-BB4B-4ADA33D45015}" type="datetime1">
              <a:rPr lang="en-US" smtClean="0">
                <a:solidFill>
                  <a:prstClr val="white"/>
                </a:solidFill>
              </a:rPr>
              <a:pPr/>
              <a:t>2/7/2017</a:t>
            </a:fld>
            <a:endParaRPr lang="en-US" dirty="0">
              <a:solidFill>
                <a:prstClr val="white"/>
              </a:solidFill>
            </a:endParaRPr>
          </a:p>
        </p:txBody>
      </p:sp>
      <p:sp>
        <p:nvSpPr>
          <p:cNvPr id="5" name="Footer Placeholder 4"/>
          <p:cNvSpPr>
            <a:spLocks noGrp="1"/>
          </p:cNvSpPr>
          <p:nvPr>
            <p:ph type="ftr" sz="quarter" idx="3"/>
          </p:nvPr>
        </p:nvSpPr>
        <p:spPr>
          <a:xfrm>
            <a:off x="2768600" y="6356351"/>
            <a:ext cx="52578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93134" y="6356351"/>
            <a:ext cx="499533"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solidFill>
                  <a:prstClr val="white"/>
                </a:solidFill>
              </a:rPr>
              <a:pPr/>
              <a:t>‹#›</a:t>
            </a:fld>
            <a:endParaRPr lang="en-US" dirty="0">
              <a:solidFill>
                <a:prstClr val="white"/>
              </a:solidFill>
            </a:endParaRPr>
          </a:p>
        </p:txBody>
      </p:sp>
      <p:pic>
        <p:nvPicPr>
          <p:cNvPr id="8" name="Picture 7" descr="IDC_logo_sm.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14078" y="6413455"/>
            <a:ext cx="2244585" cy="370066"/>
          </a:xfrm>
          <a:prstGeom prst="rect">
            <a:avLst/>
          </a:prstGeom>
        </p:spPr>
      </p:pic>
    </p:spTree>
    <p:extLst>
      <p:ext uri="{BB962C8B-B14F-4D97-AF65-F5344CB8AC3E}">
        <p14:creationId xmlns:p14="http://schemas.microsoft.com/office/powerpoint/2010/main" val="24460839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hyperlink" Target="https://toolkits.ideadata.org/" TargetMode="External"/><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hyperlink" Target="https://toolkits.ideadata.org/" TargetMode="External"/><Relationship Id="rId2" Type="http://schemas.openxmlformats.org/officeDocument/2006/relationships/notesSlide" Target="../notesSlides/notesSlide23.xml"/><Relationship Id="rId1" Type="http://schemas.openxmlformats.org/officeDocument/2006/relationships/slideLayout" Target="../slideLayouts/slideLayout48.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gov/news/press-releases/fact-sheet-equity-idea" TargetMode="External"/><Relationship Id="rId2" Type="http://schemas.openxmlformats.org/officeDocument/2006/relationships/hyperlink" Target="https://www.federalregister.gov/documents/2016/12/19/2016-30190/assistance-to-states-for-the-education-of-children-with-disabilities-preschool-grants-for-children" TargetMode="External"/><Relationship Id="rId1" Type="http://schemas.openxmlformats.org/officeDocument/2006/relationships/slideLayout" Target="../slideLayouts/slideLayout48.xml"/><Relationship Id="rId4" Type="http://schemas.openxmlformats.org/officeDocument/2006/relationships/hyperlink" Target="http://www2.ed.gov/policy/speced/guid/idea/ceis_pg2.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ideadata.org/resource-library/54480c2b140ba0665d8b4569/" TargetMode="External"/><Relationship Id="rId2" Type="http://schemas.openxmlformats.org/officeDocument/2006/relationships/notesSlide" Target="../notesSlides/notesSlide27.xml"/><Relationship Id="rId1" Type="http://schemas.openxmlformats.org/officeDocument/2006/relationships/slideLayout" Target="../slideLayouts/slideLayout48.xml"/><Relationship Id="rId5" Type="http://schemas.openxmlformats.org/officeDocument/2006/relationships/hyperlink" Target="https://toolkits.ideadata.org/" TargetMode="External"/><Relationship Id="rId4" Type="http://schemas.openxmlformats.org/officeDocument/2006/relationships/hyperlink" Target="https://ideadata.org/resource-library/5693cadd140ba0a4488b458d/"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newdatamanagers.ideadata.org/part-b-idea-data-submissions/module-3-may-data-submissions" TargetMode="External"/><Relationship Id="rId3" Type="http://schemas.openxmlformats.org/officeDocument/2006/relationships/hyperlink" Target="http://cifr.wested.org/resources/ceis/ceis-step-by-step/" TargetMode="External"/><Relationship Id="rId7" Type="http://schemas.openxmlformats.org/officeDocument/2006/relationships/hyperlink" Target="https://ideadata.org/resource-library/55354d14140ba0253f8b45b0/" TargetMode="External"/><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hyperlink" Target="https://ideadata.org/resource-library/55354f2b140ba0253f8b45da/" TargetMode="External"/><Relationship Id="rId11" Type="http://schemas.openxmlformats.org/officeDocument/2006/relationships/hyperlink" Target="https://www2.ed.gov/about/inits/ed/edfacts/emaps-idea-part-b-moe-reduction-ceis-user-guide.pdf" TargetMode="External"/><Relationship Id="rId5" Type="http://schemas.openxmlformats.org/officeDocument/2006/relationships/hyperlink" Target="https://ideadata.org/resource-library/56995073150ba000628b45df/" TargetMode="External"/><Relationship Id="rId10" Type="http://schemas.openxmlformats.org/officeDocument/2006/relationships/hyperlink" Target="https://ideadata.org/resource-library/54f7709a140ba0fd5f8b4598/" TargetMode="External"/><Relationship Id="rId4" Type="http://schemas.openxmlformats.org/officeDocument/2006/relationships/hyperlink" Target="http://cifr.wested.org/wp-content/uploads/2015/12/CIFR-CEIS-QRG.pdf" TargetMode="External"/><Relationship Id="rId9" Type="http://schemas.openxmlformats.org/officeDocument/2006/relationships/hyperlink" Target="https://ideadata.org/resource-library/56cb2396140ba0d1308b4583/"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ideadata.org/" TargetMode="External"/><Relationship Id="rId7"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hyperlink" Target="http://www.linkedin.com/company/idea-data-center" TargetMode="External"/><Relationship Id="rId4" Type="http://schemas.openxmlformats.org/officeDocument/2006/relationships/hyperlink" Target="https://twitter.com/ideadatacent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4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us.corwin.com/en-us/nam/book/solving-disproportionality-and-achieving-equity"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hyperlink" Target="https://safesupportivelearning.ed.gov/addressing-root-causes-disparities-school-discipline" TargetMode="External"/><Relationship Id="rId5" Type="http://schemas.openxmlformats.org/officeDocument/2006/relationships/hyperlink" Target="https://ideadata.org/resource-library/57ae50ea140ba0532a8b459e/" TargetMode="External"/><Relationship Id="rId4" Type="http://schemas.openxmlformats.org/officeDocument/2006/relationships/hyperlink" Target="http://steinhardt.nyu.edu/metrocenter/center/technical_assistance/program/disproportionality/resources/publication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cde.ca.gov/sp/se/qa/disproguidance112011.asp" TargetMode="External"/><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hyperlink" Target="http://nirn.fpg.unc.edu/"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come to the Virtual Symposium&#10;Significant Disproportionality: Why this Topic is Important to All of Us" title="Welcome slide"/>
          <p:cNvPicPr>
            <a:picLocks noChangeAspect="1"/>
          </p:cNvPicPr>
          <p:nvPr/>
        </p:nvPicPr>
        <p:blipFill>
          <a:blip r:embed="rId2"/>
          <a:stretch>
            <a:fillRect/>
          </a:stretch>
        </p:blipFill>
        <p:spPr>
          <a:xfrm>
            <a:off x="4762" y="966787"/>
            <a:ext cx="12220575" cy="4924425"/>
          </a:xfrm>
          <a:prstGeom prst="rect">
            <a:avLst/>
          </a:prstGeom>
        </p:spPr>
      </p:pic>
      <p:sp>
        <p:nvSpPr>
          <p:cNvPr id="5" name="Title 4" hidden="1"/>
          <p:cNvSpPr>
            <a:spLocks noGrp="1"/>
          </p:cNvSpPr>
          <p:nvPr>
            <p:ph type="title"/>
          </p:nvPr>
        </p:nvSpPr>
        <p:spPr/>
        <p:txBody>
          <a:bodyPr/>
          <a:lstStyle/>
          <a:p>
            <a:endParaRPr lang="en-US"/>
          </a:p>
        </p:txBody>
      </p:sp>
    </p:spTree>
    <p:extLst>
      <p:ext uri="{BB962C8B-B14F-4D97-AF65-F5344CB8AC3E}">
        <p14:creationId xmlns:p14="http://schemas.microsoft.com/office/powerpoint/2010/main" val="253671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Reasonableness</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Guides all State determinations:</a:t>
            </a:r>
          </a:p>
          <a:p>
            <a:pPr marL="0" indent="0" algn="ctr">
              <a:buNone/>
            </a:pPr>
            <a:endParaRPr lang="en-US" dirty="0" smtClean="0"/>
          </a:p>
          <a:p>
            <a:pPr algn="ctr"/>
            <a:r>
              <a:rPr lang="en-US" sz="2400" dirty="0"/>
              <a:t>Risk ratio thresholds</a:t>
            </a:r>
          </a:p>
          <a:p>
            <a:pPr algn="ctr"/>
            <a:r>
              <a:rPr lang="en-US" sz="2400" dirty="0"/>
              <a:t>Cell sizes and n-sizes</a:t>
            </a:r>
          </a:p>
          <a:p>
            <a:pPr algn="ctr"/>
            <a:r>
              <a:rPr lang="en-US" sz="2400" dirty="0"/>
              <a:t>Reasonable progress</a:t>
            </a:r>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68354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Reasonableness</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Presumptively reasonable:</a:t>
            </a:r>
          </a:p>
          <a:p>
            <a:pPr marL="0" indent="0" algn="ctr">
              <a:buNone/>
            </a:pPr>
            <a:endParaRPr lang="en-US" dirty="0" smtClean="0"/>
          </a:p>
          <a:p>
            <a:pPr algn="ctr"/>
            <a:r>
              <a:rPr lang="en-US" sz="2400" dirty="0"/>
              <a:t>Minimum cell sizes &lt;= 10</a:t>
            </a:r>
          </a:p>
          <a:p>
            <a:pPr algn="ctr"/>
            <a:r>
              <a:rPr lang="en-US" sz="2400" dirty="0"/>
              <a:t>Minimum n-sizes &lt;= 30</a:t>
            </a:r>
          </a:p>
        </p:txBody>
      </p:sp>
      <p:pic>
        <p:nvPicPr>
          <p:cNvPr id="4" name="Picture 3"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144364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endParaRPr lang="en-US"/>
          </a:p>
        </p:txBody>
      </p:sp>
      <p:sp>
        <p:nvSpPr>
          <p:cNvPr id="5" name="Title 1"/>
          <p:cNvSpPr>
            <a:spLocks noGrp="1"/>
          </p:cNvSpPr>
          <p:nvPr>
            <p:ph type="subTitle" idx="1"/>
          </p:nvPr>
        </p:nvSpPr>
        <p:spPr>
          <a:xfrm>
            <a:off x="1747157" y="2947737"/>
            <a:ext cx="8534400" cy="1752600"/>
          </a:xfrm>
        </p:spPr>
        <p:txBody>
          <a:bodyPr anchor="ctr">
            <a:normAutofit/>
          </a:bodyPr>
          <a:lstStyle/>
          <a:p>
            <a:pPr marL="0" indent="0" algn="ctr">
              <a:buNone/>
            </a:pPr>
            <a:r>
              <a:rPr lang="en-US" sz="7200" dirty="0"/>
              <a:t>Comprehensive CEIS</a:t>
            </a:r>
          </a:p>
        </p:txBody>
      </p:sp>
      <p:pic>
        <p:nvPicPr>
          <p:cNvPr id="3" name="Picture 2"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966987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CEIS</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Expanded. May be provided to:</a:t>
            </a:r>
          </a:p>
          <a:p>
            <a:pPr marL="0" indent="0" algn="ctr">
              <a:buNone/>
            </a:pPr>
            <a:endParaRPr lang="en-US" dirty="0" smtClean="0"/>
          </a:p>
          <a:p>
            <a:pPr algn="ctr"/>
            <a:r>
              <a:rPr lang="en-US" dirty="0" smtClean="0"/>
              <a:t>Children with Disabilities</a:t>
            </a:r>
          </a:p>
          <a:p>
            <a:pPr algn="ctr"/>
            <a:r>
              <a:rPr lang="en-US" dirty="0" smtClean="0"/>
              <a:t>Children ages 3 – 5</a:t>
            </a:r>
          </a:p>
          <a:p>
            <a:pPr marL="0" indent="0" algn="ctr">
              <a:buNone/>
            </a:pPr>
            <a:endParaRPr lang="en-US" dirty="0"/>
          </a:p>
          <a:p>
            <a:pPr marL="0" indent="0" algn="ctr">
              <a:buNone/>
            </a:pPr>
            <a:r>
              <a:rPr lang="en-US" dirty="0" smtClean="0"/>
              <a:t>Whereas “voluntary” CEIS may not.</a:t>
            </a:r>
            <a:endParaRPr lang="en-US" dirty="0"/>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149336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CEIS</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Must be targeted to address the factors contributing to significant disproportionality</a:t>
            </a:r>
            <a:endParaRPr lang="en-US" dirty="0"/>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7086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46600" y="1754703"/>
            <a:ext cx="5882409" cy="2247702"/>
          </a:xfrm>
        </p:spPr>
        <p:txBody>
          <a:bodyPr>
            <a:normAutofit fontScale="90000"/>
          </a:bodyPr>
          <a:lstStyle/>
          <a:p>
            <a:r>
              <a:rPr lang="en-US" dirty="0"/>
              <a:t>Examining Success Gaps to Identify Factors </a:t>
            </a:r>
            <a:r>
              <a:rPr lang="en-US" dirty="0" smtClean="0"/>
              <a:t>That </a:t>
            </a:r>
            <a:r>
              <a:rPr lang="en-US" dirty="0"/>
              <a:t>Contribute to Significant </a:t>
            </a:r>
            <a:r>
              <a:rPr lang="en-US" dirty="0" smtClean="0"/>
              <a:t>Disproportionality</a:t>
            </a:r>
            <a:endParaRPr lang="en-US" dirty="0"/>
          </a:p>
        </p:txBody>
      </p:sp>
      <p:sp>
        <p:nvSpPr>
          <p:cNvPr id="3" name="Subtitle 2"/>
          <p:cNvSpPr>
            <a:spLocks noGrp="1"/>
          </p:cNvSpPr>
          <p:nvPr>
            <p:ph type="subTitle" idx="1"/>
          </p:nvPr>
        </p:nvSpPr>
        <p:spPr>
          <a:xfrm>
            <a:off x="1524000" y="4132536"/>
            <a:ext cx="9144000" cy="761582"/>
          </a:xfrm>
        </p:spPr>
        <p:txBody>
          <a:bodyPr/>
          <a:lstStyle/>
          <a:p>
            <a:r>
              <a:rPr lang="en-US" sz="1400" b="1" i="1" dirty="0"/>
              <a:t>OSEP Symposia Series</a:t>
            </a:r>
          </a:p>
          <a:p>
            <a:r>
              <a:rPr lang="en-US" sz="1400" i="1" dirty="0"/>
              <a:t>Significant Disproportionality: Why This Topic is Important to All of Us</a:t>
            </a:r>
            <a:r>
              <a:rPr lang="en-US" sz="1400" b="1" dirty="0"/>
              <a:t> </a:t>
            </a:r>
            <a:r>
              <a:rPr lang="en-US" sz="1400" dirty="0"/>
              <a:t>February 8, 2017  </a:t>
            </a:r>
          </a:p>
        </p:txBody>
      </p:sp>
      <p:sp>
        <p:nvSpPr>
          <p:cNvPr id="9" name="Text Placeholder 8"/>
          <p:cNvSpPr>
            <a:spLocks noGrp="1"/>
          </p:cNvSpPr>
          <p:nvPr>
            <p:ph type="body" sz="quarter" idx="14"/>
          </p:nvPr>
        </p:nvSpPr>
        <p:spPr/>
        <p:txBody>
          <a:bodyPr/>
          <a:lstStyle/>
          <a:p>
            <a:r>
              <a:rPr lang="en-US" dirty="0"/>
              <a:t>Nancy O’Hara</a:t>
            </a:r>
          </a:p>
          <a:p>
            <a:r>
              <a:rPr lang="en-US" dirty="0"/>
              <a:t>Tom Munk</a:t>
            </a:r>
          </a:p>
          <a:p>
            <a:r>
              <a:rPr lang="en-US" dirty="0"/>
              <a:t>Julie Bollmer</a:t>
            </a:r>
          </a:p>
          <a:p>
            <a:endParaRPr lang="en-US" dirty="0"/>
          </a:p>
        </p:txBody>
      </p:sp>
      <p:pic>
        <p:nvPicPr>
          <p:cNvPr id="11" name="Picture 10" descr="picture of a graph layered on top of a keyboard, representing data 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608792"/>
            <a:ext cx="2593297" cy="2523744"/>
          </a:xfrm>
          <a:prstGeom prst="rect">
            <a:avLst/>
          </a:prstGeom>
        </p:spPr>
      </p:pic>
    </p:spTree>
    <p:extLst>
      <p:ext uri="{BB962C8B-B14F-4D97-AF65-F5344CB8AC3E}">
        <p14:creationId xmlns:p14="http://schemas.microsoft.com/office/powerpoint/2010/main" val="73971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81866"/>
            <a:ext cx="8365524" cy="1119673"/>
          </a:xfrm>
        </p:spPr>
        <p:txBody>
          <a:bodyPr>
            <a:normAutofit fontScale="90000"/>
          </a:bodyPr>
          <a:lstStyle/>
          <a:p>
            <a:r>
              <a:rPr lang="en-US" dirty="0"/>
              <a:t>Examining Success Gaps to Identify Factors </a:t>
            </a:r>
            <a:r>
              <a:rPr lang="en-US" dirty="0" smtClean="0"/>
              <a:t>That </a:t>
            </a:r>
            <a:r>
              <a:rPr lang="en-US" dirty="0"/>
              <a:t>Contribute to Significant Disproportionality</a:t>
            </a: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16</a:t>
            </a:fld>
            <a:endParaRPr lang="en-US" dirty="0">
              <a:solidFill>
                <a:prstClr val="white"/>
              </a:solidFill>
            </a:endParaRPr>
          </a:p>
        </p:txBody>
      </p:sp>
      <p:pic>
        <p:nvPicPr>
          <p:cNvPr id="5" name="Content Placeholder 4" descr="• New regulations and the factors contributing to significant disproportionality &#10;• IDC’s Success Gaps Toolkit&#10;• How IDC has supported states and districts in using the Success Gaps tools in their significant disproportionality work&#10;• Resources to support states on significant disproportionality&#10;&#10;" title="Agenda"/>
          <p:cNvPicPr>
            <a:picLocks noGrp="1" noChangeAspect="1"/>
          </p:cNvPicPr>
          <p:nvPr>
            <p:ph idx="1"/>
          </p:nvPr>
        </p:nvPicPr>
        <p:blipFill>
          <a:blip r:embed="rId3"/>
          <a:stretch>
            <a:fillRect/>
          </a:stretch>
        </p:blipFill>
        <p:spPr>
          <a:xfrm>
            <a:off x="1618736" y="1346197"/>
            <a:ext cx="8727988" cy="4844720"/>
          </a:xfrm>
          <a:prstGeom prst="rect">
            <a:avLst/>
          </a:prstGeom>
        </p:spPr>
      </p:pic>
    </p:spTree>
    <p:extLst>
      <p:ext uri="{BB962C8B-B14F-4D97-AF65-F5344CB8AC3E}">
        <p14:creationId xmlns:p14="http://schemas.microsoft.com/office/powerpoint/2010/main" val="154306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the </a:t>
            </a:r>
            <a:r>
              <a:rPr lang="en-US" dirty="0" smtClean="0"/>
              <a:t>Factors </a:t>
            </a:r>
            <a:r>
              <a:rPr lang="en-US" dirty="0"/>
              <a:t>C</a:t>
            </a:r>
            <a:r>
              <a:rPr lang="en-US" dirty="0" smtClean="0"/>
              <a:t>ontributing </a:t>
            </a:r>
            <a:r>
              <a:rPr lang="en-US" dirty="0"/>
              <a:t>to </a:t>
            </a:r>
            <a:r>
              <a:rPr lang="en-US" dirty="0" smtClean="0"/>
              <a:t>Significant </a:t>
            </a:r>
            <a:r>
              <a:rPr lang="en-US" dirty="0"/>
              <a:t>D</a:t>
            </a:r>
            <a:r>
              <a:rPr lang="en-US" dirty="0" smtClean="0"/>
              <a:t>isproportionality</a:t>
            </a:r>
            <a:endParaRPr lang="en-US" dirty="0"/>
          </a:p>
        </p:txBody>
      </p:sp>
      <p:sp>
        <p:nvSpPr>
          <p:cNvPr id="3" name="Content Placeholder 2"/>
          <p:cNvSpPr>
            <a:spLocks noGrp="1"/>
          </p:cNvSpPr>
          <p:nvPr>
            <p:ph idx="1"/>
          </p:nvPr>
        </p:nvSpPr>
        <p:spPr/>
        <p:txBody>
          <a:bodyPr/>
          <a:lstStyle/>
          <a:p>
            <a:r>
              <a:rPr lang="en-US" dirty="0"/>
              <a:t>34 CFR §300.646(d)(1)(ii)</a:t>
            </a:r>
          </a:p>
          <a:p>
            <a:r>
              <a:rPr lang="en-US" dirty="0"/>
              <a:t>When the </a:t>
            </a:r>
            <a:r>
              <a:rPr lang="en-US" dirty="0" smtClean="0"/>
              <a:t>state </a:t>
            </a:r>
            <a:r>
              <a:rPr lang="en-US" dirty="0"/>
              <a:t>determines that significant disproportionality is occurring in </a:t>
            </a:r>
            <a:r>
              <a:rPr lang="en-US" dirty="0" smtClean="0"/>
              <a:t>a local education agency (LEA), </a:t>
            </a:r>
            <a:r>
              <a:rPr lang="en-US" dirty="0"/>
              <a:t>that LEA “must identify and address the factors contributing to the significant disproportionality.”</a:t>
            </a:r>
          </a:p>
          <a:p>
            <a:pPr marL="0" indent="0">
              <a:buNone/>
            </a:pPr>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405248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a:t>
            </a:r>
            <a:r>
              <a:rPr lang="en-US" dirty="0" smtClean="0"/>
              <a:t>Factors </a:t>
            </a:r>
            <a:r>
              <a:rPr lang="en-US" dirty="0"/>
              <a:t>T</a:t>
            </a:r>
            <a:r>
              <a:rPr lang="en-US" dirty="0" smtClean="0"/>
              <a:t>hat </a:t>
            </a:r>
            <a:r>
              <a:rPr lang="en-US" dirty="0"/>
              <a:t>M</a:t>
            </a:r>
            <a:r>
              <a:rPr lang="en-US" dirty="0" smtClean="0"/>
              <a:t>ay </a:t>
            </a:r>
            <a:r>
              <a:rPr lang="en-US" dirty="0"/>
              <a:t>C</a:t>
            </a:r>
            <a:r>
              <a:rPr lang="en-US" dirty="0" smtClean="0"/>
              <a:t>ontribute </a:t>
            </a:r>
            <a:r>
              <a:rPr lang="en-US" dirty="0"/>
              <a:t>to </a:t>
            </a:r>
            <a:r>
              <a:rPr lang="en-US" dirty="0" smtClean="0"/>
              <a:t>Significant Disproportionality</a:t>
            </a:r>
            <a:endParaRPr lang="en-US" dirty="0"/>
          </a:p>
        </p:txBody>
      </p:sp>
      <p:sp>
        <p:nvSpPr>
          <p:cNvPr id="3" name="Content Placeholder 2"/>
          <p:cNvSpPr>
            <a:spLocks noGrp="1"/>
          </p:cNvSpPr>
          <p:nvPr>
            <p:ph idx="1"/>
          </p:nvPr>
        </p:nvSpPr>
        <p:spPr>
          <a:xfrm>
            <a:off x="1981200" y="1287625"/>
            <a:ext cx="8229600" cy="4982547"/>
          </a:xfrm>
        </p:spPr>
        <p:txBody>
          <a:bodyPr>
            <a:normAutofit fontScale="55000" lnSpcReduction="20000"/>
          </a:bodyPr>
          <a:lstStyle/>
          <a:p>
            <a:pPr>
              <a:lnSpc>
                <a:spcPct val="120000"/>
              </a:lnSpc>
            </a:pPr>
            <a:r>
              <a:rPr lang="en-US" sz="4000" dirty="0"/>
              <a:t>“</a:t>
            </a:r>
            <a:r>
              <a:rPr lang="en-US" sz="4500" dirty="0"/>
              <a:t>a lack of access to scientifically based instruction; </a:t>
            </a:r>
          </a:p>
          <a:p>
            <a:pPr>
              <a:lnSpc>
                <a:spcPct val="120000"/>
              </a:lnSpc>
            </a:pPr>
            <a:r>
              <a:rPr lang="en-US" sz="4500" dirty="0"/>
              <a:t>economic, cultural, or linguistic barriers to appropriate identification or placement in particular educational settings; </a:t>
            </a:r>
          </a:p>
          <a:p>
            <a:pPr>
              <a:lnSpc>
                <a:spcPct val="120000"/>
              </a:lnSpc>
            </a:pPr>
            <a:r>
              <a:rPr lang="en-US" sz="4500" dirty="0"/>
              <a:t>inappropriate use of disciplinary removals; </a:t>
            </a:r>
          </a:p>
          <a:p>
            <a:pPr>
              <a:lnSpc>
                <a:spcPct val="120000"/>
              </a:lnSpc>
            </a:pPr>
            <a:r>
              <a:rPr lang="en-US" sz="4500" dirty="0"/>
              <a:t>lack of access to appropriate diagnostic screenings; </a:t>
            </a:r>
          </a:p>
          <a:p>
            <a:pPr>
              <a:lnSpc>
                <a:spcPct val="120000"/>
              </a:lnSpc>
            </a:pPr>
            <a:r>
              <a:rPr lang="en-US" sz="4500" dirty="0"/>
              <a:t>differences in academic achievement levels; and </a:t>
            </a:r>
          </a:p>
          <a:p>
            <a:pPr>
              <a:lnSpc>
                <a:spcPct val="120000"/>
              </a:lnSpc>
            </a:pPr>
            <a:r>
              <a:rPr lang="en-US" sz="4500" dirty="0"/>
              <a:t>policies, practices, or procedures that contribute to the significant disproportionality.”</a:t>
            </a:r>
          </a:p>
          <a:p>
            <a:pPr marL="0" indent="0" algn="r">
              <a:lnSpc>
                <a:spcPct val="120000"/>
              </a:lnSpc>
              <a:buNone/>
            </a:pPr>
            <a:r>
              <a:rPr lang="en-US" sz="2600" dirty="0"/>
              <a:t>34 CFR §300.646(d)(1)(ii)</a:t>
            </a:r>
          </a:p>
          <a:p>
            <a:pPr algn="r"/>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2901322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91" y="1"/>
            <a:ext cx="8229600" cy="848613"/>
          </a:xfrm>
        </p:spPr>
        <p:txBody>
          <a:bodyPr>
            <a:normAutofit/>
          </a:bodyPr>
          <a:lstStyle/>
          <a:p>
            <a:r>
              <a:rPr lang="en-US" dirty="0"/>
              <a:t>How </a:t>
            </a:r>
            <a:r>
              <a:rPr lang="en-US" dirty="0" smtClean="0"/>
              <a:t>Do We Identify </a:t>
            </a:r>
            <a:r>
              <a:rPr lang="en-US" dirty="0"/>
              <a:t>the </a:t>
            </a:r>
            <a:r>
              <a:rPr lang="en-US" dirty="0" smtClean="0"/>
              <a:t>Factors</a:t>
            </a:r>
            <a:r>
              <a:rPr lang="en-US" dirty="0"/>
              <a:t>?</a:t>
            </a:r>
          </a:p>
        </p:txBody>
      </p:sp>
      <p:sp>
        <p:nvSpPr>
          <p:cNvPr id="6" name="TextBox 5"/>
          <p:cNvSpPr txBox="1"/>
          <p:nvPr/>
        </p:nvSpPr>
        <p:spPr>
          <a:xfrm>
            <a:off x="3342409" y="5964393"/>
            <a:ext cx="5507182" cy="369332"/>
          </a:xfrm>
          <a:prstGeom prst="rect">
            <a:avLst/>
          </a:prstGeom>
          <a:noFill/>
        </p:spPr>
        <p:txBody>
          <a:bodyPr wrap="square" rtlCol="0">
            <a:spAutoFit/>
          </a:bodyPr>
          <a:lstStyle/>
          <a:p>
            <a:pPr algn="ctr"/>
            <a:r>
              <a:rPr lang="en-US" dirty="0" smtClean="0">
                <a:solidFill>
                  <a:srgbClr val="0C395A"/>
                </a:solidFill>
                <a:hlinkClick r:id="rId3"/>
              </a:rPr>
              <a:t>IDC Toolkits </a:t>
            </a:r>
            <a:endParaRPr lang="en-US" dirty="0">
              <a:solidFill>
                <a:srgbClr val="0C395A"/>
              </a:solidFill>
            </a:endParaRPr>
          </a:p>
        </p:txBody>
      </p:sp>
      <p:pic>
        <p:nvPicPr>
          <p:cNvPr id="7" name="Content Placeholder 6" descr="An image of IDC webpage for their toolkit that says, &quot;Equity, Inclusion and Opportunity: Addressing Success Gaps&quot; "/>
          <p:cNvPicPr>
            <a:picLocks noGrp="1" noChangeAspect="1"/>
          </p:cNvPicPr>
          <p:nvPr>
            <p:ph idx="1"/>
          </p:nvPr>
        </p:nvPicPr>
        <p:blipFill>
          <a:blip r:embed="rId4"/>
          <a:stretch>
            <a:fillRect/>
          </a:stretch>
        </p:blipFill>
        <p:spPr>
          <a:xfrm>
            <a:off x="3326824" y="826657"/>
            <a:ext cx="5538352" cy="5036292"/>
          </a:xfrm>
          <a:prstGeom prst="rect">
            <a:avLst/>
          </a:prstGeom>
        </p:spPr>
      </p:pic>
      <p:sp>
        <p:nvSpPr>
          <p:cNvPr id="5" name="Slide Number Placeholder 4"/>
          <p:cNvSpPr>
            <a:spLocks noGrp="1"/>
          </p:cNvSpPr>
          <p:nvPr>
            <p:ph type="sldNum" sz="quarter" idx="12"/>
          </p:nvPr>
        </p:nvSpPr>
        <p:spPr/>
        <p:txBody>
          <a:bodyPr/>
          <a:lstStyle/>
          <a:p>
            <a:fld id="{174E07D9-8248-4A0E-82EF-FE5AFD0363D2}"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302269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Subtitle 2"/>
          <p:cNvSpPr>
            <a:spLocks noGrp="1"/>
          </p:cNvSpPr>
          <p:nvPr>
            <p:ph type="subTitle" idx="1"/>
          </p:nvPr>
        </p:nvSpPr>
        <p:spPr/>
        <p:txBody>
          <a:bodyPr/>
          <a:lstStyle/>
          <a:p>
            <a:r>
              <a:rPr lang="en-US" dirty="0" smtClean="0"/>
              <a:t>Equity in IDEA </a:t>
            </a:r>
          </a:p>
          <a:p>
            <a:r>
              <a:rPr lang="en-US" dirty="0" smtClean="0"/>
              <a:t>Significant Disproportionality</a:t>
            </a:r>
            <a:endParaRPr lang="en-US" dirty="0"/>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379981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75" y="208776"/>
            <a:ext cx="6144248" cy="821366"/>
          </a:xfrm>
        </p:spPr>
        <p:txBody>
          <a:bodyPr>
            <a:noAutofit/>
          </a:bodyPr>
          <a:lstStyle/>
          <a:p>
            <a:r>
              <a:rPr lang="en-US" sz="3400" dirty="0"/>
              <a:t>What Is a Success Gap?</a:t>
            </a:r>
          </a:p>
        </p:txBody>
      </p:sp>
      <p:sp>
        <p:nvSpPr>
          <p:cNvPr id="6" name="Slide Number Placeholder 5"/>
          <p:cNvSpPr>
            <a:spLocks noGrp="1"/>
          </p:cNvSpPr>
          <p:nvPr>
            <p:ph type="sldNum" sz="quarter" idx="10"/>
          </p:nvPr>
        </p:nvSpPr>
        <p:spPr/>
        <p:txBody>
          <a:bodyPr/>
          <a:lstStyle/>
          <a:p>
            <a:fld id="{51E55DD2-660D-5E46-82FA-F7893DF1EE13}" type="slidenum">
              <a:rPr lang="en-US" smtClean="0">
                <a:solidFill>
                  <a:prstClr val="white"/>
                </a:solidFill>
              </a:rPr>
              <a:pPr/>
              <a:t>20</a:t>
            </a:fld>
            <a:endParaRPr lang="en-US" dirty="0">
              <a:solidFill>
                <a:prstClr val="white"/>
              </a:solidFill>
            </a:endParaRPr>
          </a:p>
        </p:txBody>
      </p:sp>
      <p:pic>
        <p:nvPicPr>
          <p:cNvPr id="13314" name="Picture 2" descr="On the far left of the image, there is a vertical arrow with the word &quot;worse&quot; at the bottom and &quot;better&quot; at the top. To the right, there is an indication for group 2 that aligns with &quot;worse&quot; and group 1 that aligns with &quot;better&quot;. In between is the text, &quot;success gap.&quot; " title="Perform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25" y="1389085"/>
            <a:ext cx="5835582" cy="437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9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883" y="77003"/>
            <a:ext cx="8604985" cy="1280297"/>
          </a:xfrm>
        </p:spPr>
        <p:txBody>
          <a:bodyPr>
            <a:noAutofit/>
          </a:bodyPr>
          <a:lstStyle/>
          <a:p>
            <a:r>
              <a:rPr lang="en-US" sz="3200" dirty="0">
                <a:solidFill>
                  <a:srgbClr val="0C395A"/>
                </a:solidFill>
              </a:rPr>
              <a:t>Equity, </a:t>
            </a:r>
            <a:r>
              <a:rPr lang="en-US" sz="3200" dirty="0"/>
              <a:t>Inclusion, and Opportunity </a:t>
            </a:r>
            <a:r>
              <a:rPr lang="en-US" sz="3200" dirty="0">
                <a:solidFill>
                  <a:srgbClr val="0D466E"/>
                </a:solidFill>
              </a:rPr>
              <a:t>Can Lessen Success Gaps Between Groups of Students</a:t>
            </a:r>
          </a:p>
        </p:txBody>
      </p:sp>
      <p:sp>
        <p:nvSpPr>
          <p:cNvPr id="8" name="Slide Number Placeholder 7"/>
          <p:cNvSpPr>
            <a:spLocks noGrp="1"/>
          </p:cNvSpPr>
          <p:nvPr>
            <p:ph type="sldNum" sz="quarter" idx="10"/>
          </p:nvPr>
        </p:nvSpPr>
        <p:spPr/>
        <p:txBody>
          <a:bodyPr/>
          <a:lstStyle/>
          <a:p>
            <a:fld id="{51E55DD2-660D-5E46-82FA-F7893DF1EE13}" type="slidenum">
              <a:rPr lang="en-US" smtClean="0">
                <a:solidFill>
                  <a:prstClr val="white"/>
                </a:solidFill>
              </a:rPr>
              <a:pPr/>
              <a:t>21</a:t>
            </a:fld>
            <a:endParaRPr lang="en-US" dirty="0">
              <a:solidFill>
                <a:prstClr val="white"/>
              </a:solidFill>
            </a:endParaRPr>
          </a:p>
        </p:txBody>
      </p:sp>
      <p:pic>
        <p:nvPicPr>
          <p:cNvPr id="2050" name="Picture 2" descr="Five symbols of the five componetns of high quality instruction for all students. Data-based decison making, cultural responsiveness, core instructional program, assessments - screening and progress monitoring, evidence-based instructional and behavioral interventions and sup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161" y="1678013"/>
            <a:ext cx="7744359" cy="430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9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0434"/>
            <a:ext cx="7874868" cy="645026"/>
          </a:xfrm>
        </p:spPr>
        <p:txBody>
          <a:bodyPr>
            <a:noAutofit/>
          </a:bodyPr>
          <a:lstStyle/>
          <a:p>
            <a:pPr algn="ctr"/>
            <a:r>
              <a:rPr lang="en-US" dirty="0"/>
              <a:t>Success Gaps Toolkit</a:t>
            </a:r>
          </a:p>
        </p:txBody>
      </p:sp>
      <p:sp>
        <p:nvSpPr>
          <p:cNvPr id="3" name="Slide Number Placeholder 2"/>
          <p:cNvSpPr>
            <a:spLocks noGrp="1"/>
          </p:cNvSpPr>
          <p:nvPr>
            <p:ph type="sldNum" sz="quarter" idx="12"/>
          </p:nvPr>
        </p:nvSpPr>
        <p:spPr/>
        <p:txBody>
          <a:bodyPr/>
          <a:lstStyle/>
          <a:p>
            <a:fld id="{174E07D9-8248-4A0E-82EF-FE5AFD0363D2}" type="slidenum">
              <a:rPr lang="en-US" smtClean="0">
                <a:solidFill>
                  <a:prstClr val="white"/>
                </a:solidFill>
              </a:rPr>
              <a:pPr/>
              <a:t>22</a:t>
            </a:fld>
            <a:endParaRPr lang="en-US" dirty="0">
              <a:solidFill>
                <a:prstClr val="white"/>
              </a:solidFill>
            </a:endParaRPr>
          </a:p>
        </p:txBody>
      </p:sp>
      <p:pic>
        <p:nvPicPr>
          <p:cNvPr id="4" name="Picture 3" descr="• Success Gaps white paper and rubric&#10;• Newly revised to be more inclusive of preschool&#10;•Updated language to be more inclusive of Every Student Succeeds Act (ESSA) language&#10;• Process to consider reviewing the practices component of a self-assessment to determine root causes of significant disproportionality in your program or school&#10;&#10;• Success Gaps Toolkit provides support to district and school leaders to “lead” this work.&#10;" title="What is included in the toolkit"/>
          <p:cNvPicPr>
            <a:picLocks noChangeAspect="1"/>
          </p:cNvPicPr>
          <p:nvPr/>
        </p:nvPicPr>
        <p:blipFill>
          <a:blip r:embed="rId3"/>
          <a:stretch>
            <a:fillRect/>
          </a:stretch>
        </p:blipFill>
        <p:spPr>
          <a:xfrm>
            <a:off x="2001795" y="697599"/>
            <a:ext cx="8545984" cy="5314608"/>
          </a:xfrm>
          <a:prstGeom prst="rect">
            <a:avLst/>
          </a:prstGeom>
        </p:spPr>
      </p:pic>
    </p:spTree>
    <p:extLst>
      <p:ext uri="{BB962C8B-B14F-4D97-AF65-F5344CB8AC3E}">
        <p14:creationId xmlns:p14="http://schemas.microsoft.com/office/powerpoint/2010/main" val="4174024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Silhouettes of people"/>
          <p:cNvPicPr>
            <a:picLocks noChangeAspect="1"/>
          </p:cNvPicPr>
          <p:nvPr/>
        </p:nvPicPr>
        <p:blipFill>
          <a:blip r:embed="rId3"/>
          <a:stretch>
            <a:fillRect/>
          </a:stretch>
        </p:blipFill>
        <p:spPr>
          <a:xfrm>
            <a:off x="2260242" y="1042045"/>
            <a:ext cx="7846232" cy="4749196"/>
          </a:xfrm>
          <a:prstGeom prst="rect">
            <a:avLst/>
          </a:prstGeom>
        </p:spPr>
      </p:pic>
      <p:sp>
        <p:nvSpPr>
          <p:cNvPr id="2" name="Title 1"/>
          <p:cNvSpPr>
            <a:spLocks noGrp="1"/>
          </p:cNvSpPr>
          <p:nvPr>
            <p:ph type="title"/>
          </p:nvPr>
        </p:nvSpPr>
        <p:spPr>
          <a:xfrm>
            <a:off x="1781175" y="172700"/>
            <a:ext cx="8804366" cy="1015847"/>
          </a:xfrm>
        </p:spPr>
        <p:txBody>
          <a:bodyPr>
            <a:normAutofit fontScale="90000"/>
          </a:bodyPr>
          <a:lstStyle/>
          <a:p>
            <a:pPr algn="ctr"/>
            <a:r>
              <a:rPr lang="en-US" dirty="0"/>
              <a:t>How to </a:t>
            </a:r>
            <a:r>
              <a:rPr lang="en-US" dirty="0" smtClean="0"/>
              <a:t>Use </a:t>
            </a:r>
            <a:r>
              <a:rPr lang="en-US" dirty="0"/>
              <a:t>the </a:t>
            </a:r>
            <a:r>
              <a:rPr lang="en-US" dirty="0" smtClean="0"/>
              <a:t>Toolkit </a:t>
            </a:r>
            <a:r>
              <a:rPr lang="en-US" dirty="0"/>
              <a:t>to </a:t>
            </a:r>
            <a:r>
              <a:rPr lang="en-US" dirty="0" smtClean="0"/>
              <a:t>Identify </a:t>
            </a:r>
            <a:r>
              <a:rPr lang="en-US" dirty="0"/>
              <a:t>the </a:t>
            </a:r>
            <a:r>
              <a:rPr lang="en-US" dirty="0" smtClean="0"/>
              <a:t>Factors </a:t>
            </a:r>
            <a:r>
              <a:rPr lang="en-US" dirty="0"/>
              <a:t>– </a:t>
            </a:r>
            <a:br>
              <a:rPr lang="en-US" dirty="0"/>
            </a:br>
            <a:r>
              <a:rPr lang="en-US" dirty="0"/>
              <a:t>It Is a Process!</a:t>
            </a:r>
          </a:p>
        </p:txBody>
      </p:sp>
      <p:sp>
        <p:nvSpPr>
          <p:cNvPr id="3" name="Content Placeholder 2"/>
          <p:cNvSpPr>
            <a:spLocks noGrp="1"/>
          </p:cNvSpPr>
          <p:nvPr>
            <p:ph idx="1"/>
          </p:nvPr>
        </p:nvSpPr>
        <p:spPr>
          <a:xfrm>
            <a:off x="1935297" y="1441370"/>
            <a:ext cx="8565549" cy="4753852"/>
          </a:xfrm>
        </p:spPr>
        <p:txBody>
          <a:bodyPr>
            <a:noAutofit/>
          </a:bodyPr>
          <a:lstStyle/>
          <a:p>
            <a:pPr lvl="0"/>
            <a:r>
              <a:rPr lang="en-US" sz="2500" dirty="0"/>
              <a:t>Form a local stakeholder team to focus on the significant disproportionality:</a:t>
            </a:r>
          </a:p>
          <a:p>
            <a:pPr lvl="1"/>
            <a:r>
              <a:rPr lang="en-US" sz="2500" dirty="0"/>
              <a:t>Identify the target group and topic area of your key success gap – your area(s) of significant disproportionality.</a:t>
            </a:r>
          </a:p>
          <a:p>
            <a:pPr lvl="1"/>
            <a:r>
              <a:rPr lang="en-US" sz="2500" dirty="0"/>
              <a:t>Include on your team:</a:t>
            </a:r>
          </a:p>
          <a:p>
            <a:pPr lvl="2"/>
            <a:r>
              <a:rPr lang="en-US" sz="2100" dirty="0"/>
              <a:t>family members representative of the group that is disproportionate; </a:t>
            </a:r>
          </a:p>
          <a:p>
            <a:pPr lvl="2"/>
            <a:r>
              <a:rPr lang="en-US" sz="2100" dirty="0"/>
              <a:t>general and special ed staff who work with the target group;</a:t>
            </a:r>
          </a:p>
          <a:p>
            <a:pPr lvl="2"/>
            <a:r>
              <a:rPr lang="en-US" sz="2100" dirty="0"/>
              <a:t>general and special ed staff who work with students who are succeeding; and</a:t>
            </a:r>
          </a:p>
          <a:p>
            <a:pPr lvl="2"/>
            <a:r>
              <a:rPr lang="en-US" sz="2100" dirty="0"/>
              <a:t>community members who may work with the disproportionate group.</a:t>
            </a:r>
          </a:p>
        </p:txBody>
      </p:sp>
      <p:sp>
        <p:nvSpPr>
          <p:cNvPr id="6" name="Slide Number Placeholder 5"/>
          <p:cNvSpPr>
            <a:spLocks noGrp="1"/>
          </p:cNvSpPr>
          <p:nvPr>
            <p:ph type="sldNum" sz="quarter" idx="12"/>
          </p:nvPr>
        </p:nvSpPr>
        <p:spPr/>
        <p:txBody>
          <a:bodyPr/>
          <a:lstStyle/>
          <a:p>
            <a:fld id="{AAE2B4D5-FF81-45F2-9F5C-2AFDE61B922D}"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917526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Silhouettes of people"/>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981200" y="1211587"/>
            <a:ext cx="7846540" cy="4751064"/>
          </a:xfrm>
          <a:prstGeom prst="rect">
            <a:avLst/>
          </a:prstGeom>
        </p:spPr>
      </p:pic>
      <p:sp>
        <p:nvSpPr>
          <p:cNvPr id="2" name="Title 1"/>
          <p:cNvSpPr>
            <a:spLocks noGrp="1"/>
          </p:cNvSpPr>
          <p:nvPr>
            <p:ph type="title"/>
          </p:nvPr>
        </p:nvSpPr>
        <p:spPr/>
        <p:txBody>
          <a:bodyPr>
            <a:normAutofit fontScale="90000"/>
          </a:bodyPr>
          <a:lstStyle/>
          <a:p>
            <a:pPr algn="ctr"/>
            <a:r>
              <a:rPr lang="en-US" dirty="0"/>
              <a:t>How to </a:t>
            </a:r>
            <a:r>
              <a:rPr lang="en-US" dirty="0" smtClean="0"/>
              <a:t>Use </a:t>
            </a:r>
            <a:r>
              <a:rPr lang="en-US" dirty="0"/>
              <a:t>the </a:t>
            </a:r>
            <a:r>
              <a:rPr lang="en-US" dirty="0" smtClean="0"/>
              <a:t>Toolkit </a:t>
            </a:r>
            <a:r>
              <a:rPr lang="en-US" dirty="0"/>
              <a:t>to </a:t>
            </a:r>
            <a:r>
              <a:rPr lang="en-US" dirty="0" smtClean="0"/>
              <a:t>Identify </a:t>
            </a:r>
            <a:r>
              <a:rPr lang="en-US" dirty="0"/>
              <a:t>the </a:t>
            </a:r>
            <a:r>
              <a:rPr lang="en-US" dirty="0" smtClean="0"/>
              <a:t>Factors </a:t>
            </a:r>
            <a:r>
              <a:rPr lang="en-US" dirty="0"/>
              <a:t>– </a:t>
            </a:r>
            <a:br>
              <a:rPr lang="en-US" dirty="0"/>
            </a:br>
            <a:r>
              <a:rPr lang="en-US" dirty="0"/>
              <a:t>It Is a Process</a:t>
            </a:r>
            <a:r>
              <a:rPr lang="en-US" dirty="0" smtClean="0"/>
              <a:t>! (cont.)</a:t>
            </a:r>
            <a:endParaRPr lang="en-US" dirty="0"/>
          </a:p>
        </p:txBody>
      </p:sp>
      <p:sp>
        <p:nvSpPr>
          <p:cNvPr id="3" name="Content Placeholder 2"/>
          <p:cNvSpPr>
            <a:spLocks noGrp="1"/>
          </p:cNvSpPr>
          <p:nvPr>
            <p:ph idx="1"/>
          </p:nvPr>
        </p:nvSpPr>
        <p:spPr>
          <a:xfrm>
            <a:off x="1981200" y="1549621"/>
            <a:ext cx="8229600" cy="4588701"/>
          </a:xfrm>
        </p:spPr>
        <p:txBody>
          <a:bodyPr>
            <a:normAutofit fontScale="92500" lnSpcReduction="20000"/>
          </a:bodyPr>
          <a:lstStyle/>
          <a:p>
            <a:pPr lvl="0"/>
            <a:r>
              <a:rPr lang="en-US" sz="3200" dirty="0"/>
              <a:t>Determine the root cause(s) of the success gap  by using the rubric  for group discussion and decision making: </a:t>
            </a:r>
          </a:p>
          <a:p>
            <a:pPr lvl="1"/>
            <a:r>
              <a:rPr lang="en-US" dirty="0"/>
              <a:t>Plan to commit time to this process over multiple </a:t>
            </a:r>
            <a:r>
              <a:rPr lang="en-US" dirty="0" smtClean="0"/>
              <a:t>meetings</a:t>
            </a:r>
            <a:endParaRPr lang="en-US" dirty="0"/>
          </a:p>
          <a:p>
            <a:pPr lvl="1"/>
            <a:r>
              <a:rPr lang="en-US" dirty="0"/>
              <a:t>Disaggregate data to keep digging into the </a:t>
            </a:r>
            <a:r>
              <a:rPr lang="en-US" dirty="0" smtClean="0"/>
              <a:t>problem</a:t>
            </a:r>
            <a:endParaRPr lang="en-US" dirty="0"/>
          </a:p>
          <a:p>
            <a:pPr lvl="1"/>
            <a:r>
              <a:rPr lang="en-US" dirty="0"/>
              <a:t>Document the evidence for your decisions/ratings on the </a:t>
            </a:r>
            <a:r>
              <a:rPr lang="en-US" dirty="0" smtClean="0"/>
              <a:t>rubric</a:t>
            </a:r>
            <a:endParaRPr lang="en-US" dirty="0"/>
          </a:p>
          <a:p>
            <a:pPr marL="342900" lvl="1" indent="0">
              <a:buNone/>
            </a:pPr>
            <a:endParaRPr lang="en-US" dirty="0"/>
          </a:p>
          <a:p>
            <a:pPr lvl="0"/>
            <a:r>
              <a:rPr lang="en-US" sz="3200" dirty="0"/>
              <a:t>Develop a plan of action to address the factors identified</a:t>
            </a:r>
          </a:p>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377878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7327" y="5753736"/>
            <a:ext cx="5798128" cy="730969"/>
          </a:xfrm>
          <a:prstGeom prst="rect">
            <a:avLst/>
          </a:prstGeom>
          <a:noFill/>
        </p:spPr>
        <p:txBody>
          <a:bodyPr wrap="square" rtlCol="0">
            <a:spAutoFit/>
          </a:bodyPr>
          <a:lstStyle/>
          <a:p>
            <a:pPr algn="ctr"/>
            <a:r>
              <a:rPr lang="en-US" sz="2800" dirty="0" smtClean="0">
                <a:solidFill>
                  <a:srgbClr val="0D466E"/>
                </a:solidFill>
                <a:hlinkClick r:id="rId3"/>
              </a:rPr>
              <a:t>IDC Toolkits</a:t>
            </a:r>
            <a:endParaRPr lang="en-US" sz="2800" dirty="0">
              <a:solidFill>
                <a:srgbClr val="0D466E"/>
              </a:solidFill>
            </a:endParaRPr>
          </a:p>
          <a:p>
            <a:pPr algn="ctr"/>
            <a:endParaRPr lang="en-US" sz="1350" dirty="0">
              <a:solidFill>
                <a:srgbClr val="0C395A"/>
              </a:solidFill>
            </a:endParaRPr>
          </a:p>
        </p:txBody>
      </p:sp>
      <p:sp>
        <p:nvSpPr>
          <p:cNvPr id="2" name="Title 1" hidden="1"/>
          <p:cNvSpPr>
            <a:spLocks noGrp="1"/>
          </p:cNvSpPr>
          <p:nvPr>
            <p:ph type="title"/>
          </p:nvPr>
        </p:nvSpPr>
        <p:spPr/>
        <p:txBody>
          <a:bodyPr/>
          <a:lstStyle/>
          <a:p>
            <a:endParaRPr lang="en-US"/>
          </a:p>
        </p:txBody>
      </p:sp>
      <p:pic>
        <p:nvPicPr>
          <p:cNvPr id="9" name="Content Placeholder 8" descr="An image of IDC webpage for their toolkit. The toolkit can be found at https://toolkits.ideadata.org "/>
          <p:cNvPicPr>
            <a:picLocks noGrp="1" noChangeAspect="1"/>
          </p:cNvPicPr>
          <p:nvPr>
            <p:ph idx="1"/>
          </p:nvPr>
        </p:nvPicPr>
        <p:blipFill>
          <a:blip r:embed="rId4"/>
          <a:stretch>
            <a:fillRect/>
          </a:stretch>
        </p:blipFill>
        <p:spPr>
          <a:xfrm>
            <a:off x="3575077" y="766679"/>
            <a:ext cx="5062628" cy="4589463"/>
          </a:xfrm>
          <a:prstGeom prst="rect">
            <a:avLst/>
          </a:prstGeom>
        </p:spPr>
      </p:pic>
      <p:sp>
        <p:nvSpPr>
          <p:cNvPr id="4" name="Slide Number Placeholder 3"/>
          <p:cNvSpPr>
            <a:spLocks noGrp="1"/>
          </p:cNvSpPr>
          <p:nvPr>
            <p:ph type="sldNum" sz="quarter" idx="12"/>
          </p:nvPr>
        </p:nvSpPr>
        <p:spPr/>
        <p:txBody>
          <a:bodyPr/>
          <a:lstStyle/>
          <a:p>
            <a:fld id="{174E07D9-8248-4A0E-82EF-FE5AFD0363D2}"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3797286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Have States Used </a:t>
            </a:r>
            <a:r>
              <a:rPr lang="en-US" dirty="0"/>
              <a:t>IDC’s Success Gaps </a:t>
            </a:r>
            <a:r>
              <a:rPr lang="en-US" dirty="0" smtClean="0"/>
              <a:t>Materials To Address Disproportionality</a:t>
            </a:r>
            <a:r>
              <a:rPr lang="en-US" dirty="0"/>
              <a:t>?</a:t>
            </a:r>
          </a:p>
        </p:txBody>
      </p:sp>
      <p:sp>
        <p:nvSpPr>
          <p:cNvPr id="3" name="Content Placeholder 2"/>
          <p:cNvSpPr>
            <a:spLocks noGrp="1"/>
          </p:cNvSpPr>
          <p:nvPr>
            <p:ph idx="1"/>
          </p:nvPr>
        </p:nvSpPr>
        <p:spPr>
          <a:xfrm>
            <a:off x="1981200" y="1421028"/>
            <a:ext cx="8229600" cy="4705136"/>
          </a:xfrm>
        </p:spPr>
        <p:txBody>
          <a:bodyPr>
            <a:normAutofit/>
          </a:bodyPr>
          <a:lstStyle/>
          <a:p>
            <a:r>
              <a:rPr lang="en-US" dirty="0"/>
              <a:t>Success Gaps materials are designed to be used at the district or school level.</a:t>
            </a:r>
          </a:p>
          <a:p>
            <a:r>
              <a:rPr lang="en-US" dirty="0"/>
              <a:t>States have used these materials to have districts/schools take a deeper look at the root causes of their significant </a:t>
            </a:r>
            <a:r>
              <a:rPr lang="en-US" dirty="0" smtClean="0"/>
              <a:t>disproportionality</a:t>
            </a:r>
            <a:endParaRPr lang="en-US" dirty="0"/>
          </a:p>
          <a:p>
            <a:pPr lvl="1"/>
            <a:r>
              <a:rPr lang="en-US" dirty="0"/>
              <a:t>as part of a self-assessment process along with the reviews of policies and </a:t>
            </a:r>
            <a:r>
              <a:rPr lang="en-US" dirty="0" smtClean="0"/>
              <a:t>procedures; and</a:t>
            </a:r>
            <a:endParaRPr lang="en-US" dirty="0"/>
          </a:p>
          <a:p>
            <a:pPr lvl="1"/>
            <a:r>
              <a:rPr lang="en-US" dirty="0"/>
              <a:t>as a process for identifying root cause prior to developing an improvement </a:t>
            </a:r>
            <a:r>
              <a:rPr lang="en-US" dirty="0" smtClean="0"/>
              <a:t>plan.</a:t>
            </a:r>
            <a:endParaRPr lang="en-US" dirty="0"/>
          </a:p>
          <a:p>
            <a:pPr lvl="1"/>
            <a:endParaRPr lang="en-US" dirty="0">
              <a:solidFill>
                <a:schemeClr val="tx1"/>
              </a:solidFill>
            </a:endParaRPr>
          </a:p>
          <a:p>
            <a:pPr marL="342900" lvl="1" indent="0">
              <a:buNone/>
            </a:pPr>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400578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881"/>
            <a:ext cx="8229600" cy="750770"/>
          </a:xfrm>
        </p:spPr>
        <p:txBody>
          <a:bodyPr>
            <a:normAutofit/>
          </a:bodyPr>
          <a:lstStyle/>
          <a:p>
            <a:r>
              <a:rPr lang="en-US" dirty="0"/>
              <a:t>IDC </a:t>
            </a:r>
            <a:r>
              <a:rPr lang="en-US" dirty="0" smtClean="0"/>
              <a:t>Can </a:t>
            </a:r>
            <a:r>
              <a:rPr lang="en-US" dirty="0"/>
              <a:t>H</a:t>
            </a:r>
            <a:r>
              <a:rPr lang="en-US" dirty="0" smtClean="0"/>
              <a:t>elp Build State </a:t>
            </a:r>
            <a:r>
              <a:rPr lang="en-US" dirty="0"/>
              <a:t>C</a:t>
            </a:r>
            <a:r>
              <a:rPr lang="en-US" dirty="0" smtClean="0"/>
              <a:t>apacity </a:t>
            </a:r>
            <a:endParaRPr lang="en-US" dirty="0"/>
          </a:p>
        </p:txBody>
      </p:sp>
      <p:sp>
        <p:nvSpPr>
          <p:cNvPr id="3" name="Content Placeholder 2"/>
          <p:cNvSpPr>
            <a:spLocks noGrp="1"/>
          </p:cNvSpPr>
          <p:nvPr>
            <p:ph idx="1"/>
          </p:nvPr>
        </p:nvSpPr>
        <p:spPr>
          <a:xfrm>
            <a:off x="1981200" y="1203159"/>
            <a:ext cx="8402595" cy="4923005"/>
          </a:xfrm>
        </p:spPr>
        <p:txBody>
          <a:bodyPr>
            <a:normAutofit/>
          </a:bodyPr>
          <a:lstStyle/>
          <a:p>
            <a:r>
              <a:rPr lang="en-US" dirty="0"/>
              <a:t>Work with states working on </a:t>
            </a:r>
            <a:r>
              <a:rPr lang="en-US" dirty="0" smtClean="0"/>
              <a:t>various forms </a:t>
            </a:r>
            <a:r>
              <a:rPr lang="en-US" dirty="0"/>
              <a:t>of disproportionality, for example</a:t>
            </a:r>
          </a:p>
          <a:p>
            <a:pPr lvl="1"/>
            <a:r>
              <a:rPr lang="en-US" dirty="0"/>
              <a:t>All areas of significant </a:t>
            </a:r>
            <a:r>
              <a:rPr lang="en-US" dirty="0" smtClean="0"/>
              <a:t>disproportionality, including</a:t>
            </a:r>
            <a:endParaRPr lang="en-US" dirty="0"/>
          </a:p>
          <a:p>
            <a:pPr lvl="2"/>
            <a:r>
              <a:rPr lang="en-US" dirty="0" smtClean="0"/>
              <a:t>Suspension </a:t>
            </a:r>
            <a:r>
              <a:rPr lang="en-US" dirty="0"/>
              <a:t>and expulsion of Black or African American students with </a:t>
            </a:r>
            <a:r>
              <a:rPr lang="en-US" dirty="0" smtClean="0"/>
              <a:t>disabilities</a:t>
            </a:r>
            <a:endParaRPr lang="en-US" dirty="0"/>
          </a:p>
          <a:p>
            <a:pPr lvl="2"/>
            <a:r>
              <a:rPr lang="en-US" dirty="0" err="1" smtClean="0"/>
              <a:t>Overidentification</a:t>
            </a:r>
            <a:r>
              <a:rPr lang="en-US" dirty="0" smtClean="0"/>
              <a:t> </a:t>
            </a:r>
            <a:r>
              <a:rPr lang="en-US" dirty="0"/>
              <a:t>of White students in the Other Health </a:t>
            </a:r>
            <a:r>
              <a:rPr lang="en-US" dirty="0" smtClean="0"/>
              <a:t>Impairments category</a:t>
            </a:r>
          </a:p>
          <a:p>
            <a:pPr lvl="2"/>
            <a:r>
              <a:rPr lang="en-US" dirty="0" err="1" smtClean="0"/>
              <a:t>Overidentification</a:t>
            </a:r>
            <a:r>
              <a:rPr lang="en-US" dirty="0" smtClean="0"/>
              <a:t> of Hispanic/Latino students in the Specific Learning Disabilities category</a:t>
            </a:r>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81826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914"/>
            <a:ext cx="8229600" cy="957241"/>
          </a:xfrm>
        </p:spPr>
        <p:txBody>
          <a:bodyPr/>
          <a:lstStyle/>
          <a:p>
            <a:r>
              <a:rPr lang="en-US" dirty="0"/>
              <a:t>IDC </a:t>
            </a:r>
            <a:r>
              <a:rPr lang="en-US" dirty="0" smtClean="0"/>
              <a:t>Can </a:t>
            </a:r>
            <a:r>
              <a:rPr lang="en-US" dirty="0"/>
              <a:t>H</a:t>
            </a:r>
            <a:r>
              <a:rPr lang="en-US" dirty="0" smtClean="0"/>
              <a:t>elp </a:t>
            </a:r>
            <a:r>
              <a:rPr lang="en-US" dirty="0"/>
              <a:t>B</a:t>
            </a:r>
            <a:r>
              <a:rPr lang="en-US" dirty="0" smtClean="0"/>
              <a:t>uild </a:t>
            </a:r>
            <a:r>
              <a:rPr lang="en-US" dirty="0"/>
              <a:t>S</a:t>
            </a:r>
            <a:r>
              <a:rPr lang="en-US" dirty="0" smtClean="0"/>
              <a:t>tate </a:t>
            </a:r>
            <a:r>
              <a:rPr lang="en-US" dirty="0"/>
              <a:t>C</a:t>
            </a:r>
            <a:r>
              <a:rPr lang="en-US" dirty="0" smtClean="0"/>
              <a:t>apacity  (cont.)</a:t>
            </a:r>
            <a:endParaRPr lang="en-US" dirty="0"/>
          </a:p>
        </p:txBody>
      </p:sp>
      <p:sp>
        <p:nvSpPr>
          <p:cNvPr id="3" name="Content Placeholder 2"/>
          <p:cNvSpPr>
            <a:spLocks noGrp="1"/>
          </p:cNvSpPr>
          <p:nvPr>
            <p:ph idx="1"/>
          </p:nvPr>
        </p:nvSpPr>
        <p:spPr>
          <a:xfrm>
            <a:off x="1981200" y="1337913"/>
            <a:ext cx="8229600" cy="4788251"/>
          </a:xfrm>
        </p:spPr>
        <p:txBody>
          <a:bodyPr/>
          <a:lstStyle/>
          <a:p>
            <a:r>
              <a:rPr lang="en-US" dirty="0"/>
              <a:t>Often start with state capacity building</a:t>
            </a:r>
          </a:p>
          <a:p>
            <a:pPr lvl="1"/>
            <a:r>
              <a:rPr lang="en-US" dirty="0"/>
              <a:t>Preparing state staff to know and understand the materials </a:t>
            </a:r>
          </a:p>
          <a:p>
            <a:pPr lvl="2"/>
            <a:r>
              <a:rPr lang="en-US" dirty="0"/>
              <a:t>Deeper understanding of significant disproportionality</a:t>
            </a:r>
          </a:p>
          <a:p>
            <a:pPr lvl="2"/>
            <a:r>
              <a:rPr lang="en-US" dirty="0"/>
              <a:t>Become familiar and experienced with the materials in order to facilitate use of Success Gaps at the district or school level</a:t>
            </a:r>
          </a:p>
          <a:p>
            <a:pPr lvl="1"/>
            <a:r>
              <a:rPr lang="en-US" dirty="0"/>
              <a:t>Partnering with state staff to plan and facilitate “forums” for significant disproportionality in their state</a:t>
            </a:r>
          </a:p>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371883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384" y="240633"/>
            <a:ext cx="8681987" cy="789271"/>
          </a:xfrm>
        </p:spPr>
        <p:txBody>
          <a:bodyPr>
            <a:normAutofit/>
          </a:bodyPr>
          <a:lstStyle/>
          <a:p>
            <a:r>
              <a:rPr lang="en-US" dirty="0"/>
              <a:t>IDC </a:t>
            </a:r>
            <a:r>
              <a:rPr lang="en-US" dirty="0" smtClean="0"/>
              <a:t>Can </a:t>
            </a:r>
            <a:r>
              <a:rPr lang="en-US" dirty="0"/>
              <a:t>H</a:t>
            </a:r>
            <a:r>
              <a:rPr lang="en-US" dirty="0" smtClean="0"/>
              <a:t>elp </a:t>
            </a:r>
            <a:r>
              <a:rPr lang="en-US" dirty="0"/>
              <a:t>B</a:t>
            </a:r>
            <a:r>
              <a:rPr lang="en-US" dirty="0" smtClean="0"/>
              <a:t>uild District </a:t>
            </a:r>
            <a:r>
              <a:rPr lang="en-US" dirty="0"/>
              <a:t>or </a:t>
            </a:r>
            <a:r>
              <a:rPr lang="en-US" dirty="0" smtClean="0"/>
              <a:t>School </a:t>
            </a:r>
            <a:r>
              <a:rPr lang="en-US" dirty="0"/>
              <a:t>C</a:t>
            </a:r>
            <a:r>
              <a:rPr lang="en-US" dirty="0" smtClean="0"/>
              <a:t>apacity</a:t>
            </a:r>
            <a:endParaRPr lang="en-US" dirty="0"/>
          </a:p>
        </p:txBody>
      </p:sp>
      <p:sp>
        <p:nvSpPr>
          <p:cNvPr id="3" name="Content Placeholder 2"/>
          <p:cNvSpPr>
            <a:spLocks noGrp="1"/>
          </p:cNvSpPr>
          <p:nvPr>
            <p:ph idx="1"/>
          </p:nvPr>
        </p:nvSpPr>
        <p:spPr>
          <a:xfrm>
            <a:off x="1981200" y="1164658"/>
            <a:ext cx="8229600" cy="4961506"/>
          </a:xfrm>
        </p:spPr>
        <p:txBody>
          <a:bodyPr>
            <a:normAutofit lnSpcReduction="10000"/>
          </a:bodyPr>
          <a:lstStyle/>
          <a:p>
            <a:r>
              <a:rPr lang="en-US" dirty="0"/>
              <a:t>Capacity building at the district or school level</a:t>
            </a:r>
          </a:p>
          <a:p>
            <a:pPr lvl="1"/>
            <a:r>
              <a:rPr lang="en-US" dirty="0"/>
              <a:t>Districts/schools bring teams to a multi-day forum to use the </a:t>
            </a:r>
            <a:r>
              <a:rPr lang="en-US" dirty="0" smtClean="0"/>
              <a:t>Success </a:t>
            </a:r>
            <a:r>
              <a:rPr lang="en-US" dirty="0"/>
              <a:t>G</a:t>
            </a:r>
            <a:r>
              <a:rPr lang="en-US" dirty="0" smtClean="0"/>
              <a:t>aps </a:t>
            </a:r>
            <a:r>
              <a:rPr lang="en-US" dirty="0"/>
              <a:t>materials to identify root causes and start to develop a </a:t>
            </a:r>
            <a:r>
              <a:rPr lang="en-US" dirty="0" smtClean="0"/>
              <a:t>plan</a:t>
            </a:r>
            <a:endParaRPr lang="en-US" dirty="0"/>
          </a:p>
          <a:p>
            <a:pPr lvl="1"/>
            <a:r>
              <a:rPr lang="en-US" dirty="0" smtClean="0"/>
              <a:t>Team members continue </a:t>
            </a:r>
            <a:r>
              <a:rPr lang="en-US" dirty="0"/>
              <a:t>the work  when they return to the district or school with a more complete </a:t>
            </a:r>
            <a:r>
              <a:rPr lang="en-US" dirty="0" smtClean="0"/>
              <a:t>team</a:t>
            </a:r>
            <a:endParaRPr lang="en-US" dirty="0"/>
          </a:p>
          <a:p>
            <a:pPr lvl="1"/>
            <a:r>
              <a:rPr lang="en-US" dirty="0"/>
              <a:t>States may select a few districts </a:t>
            </a:r>
            <a:r>
              <a:rPr lang="en-US" dirty="0" smtClean="0"/>
              <a:t>for more in-depth work </a:t>
            </a:r>
            <a:r>
              <a:rPr lang="en-US" dirty="0"/>
              <a:t>in partnership with </a:t>
            </a:r>
            <a:r>
              <a:rPr lang="en-US" dirty="0" smtClean="0"/>
              <a:t>IDC:</a:t>
            </a:r>
            <a:endParaRPr lang="en-US" dirty="0"/>
          </a:p>
          <a:p>
            <a:pPr lvl="2"/>
            <a:r>
              <a:rPr lang="en-US" dirty="0"/>
              <a:t>Districts with </a:t>
            </a:r>
            <a:r>
              <a:rPr lang="en-US" dirty="0" smtClean="0"/>
              <a:t>long-standing </a:t>
            </a:r>
            <a:r>
              <a:rPr lang="en-US" dirty="0"/>
              <a:t>significant disproportionality</a:t>
            </a:r>
          </a:p>
          <a:p>
            <a:pPr lvl="2"/>
            <a:r>
              <a:rPr lang="en-US" dirty="0"/>
              <a:t>Districts </a:t>
            </a:r>
            <a:r>
              <a:rPr lang="en-US" dirty="0" smtClean="0"/>
              <a:t>that </a:t>
            </a:r>
            <a:r>
              <a:rPr lang="en-US" dirty="0"/>
              <a:t>are not yet identified, but approaching the threshold</a:t>
            </a:r>
          </a:p>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238092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endParaRPr lang="en-US"/>
          </a:p>
        </p:txBody>
      </p:sp>
      <p:sp>
        <p:nvSpPr>
          <p:cNvPr id="3" name="Content Placeholder 2"/>
          <p:cNvSpPr>
            <a:spLocks noGrp="1"/>
          </p:cNvSpPr>
          <p:nvPr>
            <p:ph type="subTitle" idx="1"/>
          </p:nvPr>
        </p:nvSpPr>
        <p:spPr>
          <a:xfrm>
            <a:off x="1747157" y="2851484"/>
            <a:ext cx="8534400" cy="1752600"/>
          </a:xfrm>
        </p:spPr>
        <p:txBody>
          <a:bodyPr anchor="ctr"/>
          <a:lstStyle/>
          <a:p>
            <a:pPr marL="0" indent="0" algn="ctr">
              <a:buNone/>
            </a:pPr>
            <a:r>
              <a:rPr lang="en-US" sz="7200" dirty="0"/>
              <a:t>FLEXIBILITY</a:t>
            </a:r>
          </a:p>
          <a:p>
            <a:pPr marL="0" indent="0">
              <a:buNone/>
            </a:pPr>
            <a:endParaRPr lang="en-US" dirty="0">
              <a:solidFill>
                <a:srgbClr val="FF0000"/>
              </a:solidFill>
            </a:endParaRPr>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312700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for Significant Disproportionality from </a:t>
            </a:r>
            <a:r>
              <a:rPr lang="en-US" dirty="0" smtClean="0"/>
              <a:t>ED</a:t>
            </a:r>
            <a:endParaRPr lang="en-US" dirty="0"/>
          </a:p>
        </p:txBody>
      </p:sp>
      <p:sp>
        <p:nvSpPr>
          <p:cNvPr id="3" name="Content Placeholder 2"/>
          <p:cNvSpPr>
            <a:spLocks noGrp="1"/>
          </p:cNvSpPr>
          <p:nvPr>
            <p:ph idx="1"/>
          </p:nvPr>
        </p:nvSpPr>
        <p:spPr>
          <a:xfrm>
            <a:off x="1981200" y="2078183"/>
            <a:ext cx="8229600" cy="4047981"/>
          </a:xfrm>
        </p:spPr>
        <p:txBody>
          <a:bodyPr>
            <a:normAutofit/>
          </a:bodyPr>
          <a:lstStyle/>
          <a:p>
            <a:r>
              <a:rPr lang="en-US" dirty="0">
                <a:hlinkClick r:id="rId2"/>
              </a:rPr>
              <a:t>The New Regulations</a:t>
            </a:r>
            <a:endParaRPr lang="en-US" dirty="0">
              <a:hlinkClick r:id=""/>
            </a:endParaRPr>
          </a:p>
          <a:p>
            <a:r>
              <a:rPr lang="en-US" dirty="0">
                <a:hlinkClick r:id="rId3"/>
              </a:rPr>
              <a:t>Fact sheet:  Equity in IDEA</a:t>
            </a:r>
            <a:endParaRPr lang="en-US" dirty="0"/>
          </a:p>
          <a:p>
            <a:r>
              <a:rPr lang="en-US" dirty="0">
                <a:hlinkClick r:id="rId4"/>
              </a:rPr>
              <a:t>OSEP Memo 08-09. Coordinated Early Intervening Services (CEIS) Guidance</a:t>
            </a:r>
            <a:r>
              <a:rPr lang="en-US" dirty="0"/>
              <a:t> </a:t>
            </a: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92933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133" y="91914"/>
            <a:ext cx="8720488" cy="1119673"/>
          </a:xfrm>
        </p:spPr>
        <p:txBody>
          <a:bodyPr>
            <a:normAutofit fontScale="90000"/>
          </a:bodyPr>
          <a:lstStyle/>
          <a:p>
            <a:r>
              <a:rPr lang="en-US" dirty="0" smtClean="0"/>
              <a:t>IDC Resources </a:t>
            </a:r>
            <a:r>
              <a:rPr lang="en-US" dirty="0"/>
              <a:t>for </a:t>
            </a:r>
            <a:r>
              <a:rPr lang="en-US" dirty="0" smtClean="0"/>
              <a:t>Determining Significant </a:t>
            </a:r>
            <a:r>
              <a:rPr lang="en-US" dirty="0"/>
              <a:t>Disproportionality</a:t>
            </a:r>
          </a:p>
        </p:txBody>
      </p:sp>
      <p:sp>
        <p:nvSpPr>
          <p:cNvPr id="3" name="Content Placeholder 2"/>
          <p:cNvSpPr>
            <a:spLocks noGrp="1"/>
          </p:cNvSpPr>
          <p:nvPr>
            <p:ph idx="1"/>
          </p:nvPr>
        </p:nvSpPr>
        <p:spPr>
          <a:xfrm>
            <a:off x="1981200" y="1322174"/>
            <a:ext cx="8229600" cy="4803990"/>
          </a:xfrm>
        </p:spPr>
        <p:txBody>
          <a:bodyPr>
            <a:normAutofit fontScale="92500"/>
          </a:bodyPr>
          <a:lstStyle/>
          <a:p>
            <a:pPr lvl="1"/>
            <a:r>
              <a:rPr lang="en-US" dirty="0">
                <a:hlinkClick r:id="rId3"/>
              </a:rPr>
              <a:t>Methods for Assessing Racial/Ethnic Disproportionality in Special Education: A Technical Assistance </a:t>
            </a:r>
            <a:r>
              <a:rPr lang="en-US" dirty="0" smtClean="0">
                <a:hlinkClick r:id="rId3"/>
              </a:rPr>
              <a:t>Guide (Revised)</a:t>
            </a:r>
            <a:r>
              <a:rPr lang="en-US" dirty="0" smtClean="0"/>
              <a:t> (more revisions </a:t>
            </a:r>
            <a:r>
              <a:rPr lang="en-US" dirty="0"/>
              <a:t>coming to align with new regulations)  (IDC)</a:t>
            </a:r>
          </a:p>
          <a:p>
            <a:pPr lvl="1"/>
            <a:r>
              <a:rPr lang="en-US" dirty="0">
                <a:hlinkClick r:id="rId4"/>
              </a:rPr>
              <a:t>Spreadsheet Application for Calculating Disproportionality Measures and </a:t>
            </a:r>
            <a:r>
              <a:rPr lang="en-US" dirty="0" smtClean="0">
                <a:hlinkClick r:id="rId4"/>
              </a:rPr>
              <a:t>User’s Guide </a:t>
            </a:r>
            <a:r>
              <a:rPr lang="en-US" dirty="0" smtClean="0"/>
              <a:t>(revisions coming to align with new regulations) (IDC</a:t>
            </a:r>
            <a:r>
              <a:rPr lang="en-US" dirty="0"/>
              <a:t>)</a:t>
            </a:r>
          </a:p>
          <a:p>
            <a:pPr marL="0" indent="0">
              <a:buNone/>
            </a:pPr>
            <a:r>
              <a:rPr lang="en-US" b="1" dirty="0" smtClean="0">
                <a:solidFill>
                  <a:srgbClr val="0C395A"/>
                </a:solidFill>
              </a:rPr>
              <a:t>IDC Resource </a:t>
            </a:r>
            <a:r>
              <a:rPr lang="en-US" b="1" dirty="0">
                <a:solidFill>
                  <a:srgbClr val="0C395A"/>
                </a:solidFill>
              </a:rPr>
              <a:t>for </a:t>
            </a:r>
            <a:r>
              <a:rPr lang="en-US" b="1" dirty="0" smtClean="0">
                <a:solidFill>
                  <a:srgbClr val="0C395A"/>
                </a:solidFill>
              </a:rPr>
              <a:t>Identifying Factors That </a:t>
            </a:r>
            <a:r>
              <a:rPr lang="en-US" b="1" dirty="0">
                <a:solidFill>
                  <a:srgbClr val="0C395A"/>
                </a:solidFill>
              </a:rPr>
              <a:t>May Contribute to Significant Disproportionality</a:t>
            </a:r>
          </a:p>
          <a:p>
            <a:pPr lvl="1"/>
            <a:r>
              <a:rPr lang="en-US" dirty="0">
                <a:hlinkClick r:id="rId5"/>
              </a:rPr>
              <a:t>Success Gaps Toolkit</a:t>
            </a:r>
            <a:r>
              <a:rPr lang="en-US" i="1" dirty="0"/>
              <a:t> </a:t>
            </a:r>
            <a:r>
              <a:rPr lang="en-US" dirty="0"/>
              <a:t>(IDC)</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1421441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914"/>
            <a:ext cx="8229600" cy="853660"/>
          </a:xfrm>
        </p:spPr>
        <p:txBody>
          <a:bodyPr>
            <a:normAutofit/>
          </a:bodyPr>
          <a:lstStyle/>
          <a:p>
            <a:r>
              <a:rPr lang="en-US" dirty="0"/>
              <a:t>Additional Related Resources</a:t>
            </a:r>
          </a:p>
        </p:txBody>
      </p:sp>
      <p:sp>
        <p:nvSpPr>
          <p:cNvPr id="3" name="Content Placeholder 2"/>
          <p:cNvSpPr>
            <a:spLocks noGrp="1"/>
          </p:cNvSpPr>
          <p:nvPr>
            <p:ph idx="1"/>
          </p:nvPr>
        </p:nvSpPr>
        <p:spPr>
          <a:xfrm>
            <a:off x="2072640" y="1155032"/>
            <a:ext cx="8527983" cy="5201318"/>
          </a:xfrm>
        </p:spPr>
        <p:txBody>
          <a:bodyPr>
            <a:normAutofit fontScale="77500" lnSpcReduction="20000"/>
          </a:bodyPr>
          <a:lstStyle/>
          <a:p>
            <a:r>
              <a:rPr lang="en-US" sz="3200" dirty="0">
                <a:hlinkClick r:id="rId3"/>
              </a:rPr>
              <a:t>CEIS Resources Step-by-Step</a:t>
            </a:r>
            <a:r>
              <a:rPr lang="en-US" sz="3200" dirty="0"/>
              <a:t> (CIFR)</a:t>
            </a:r>
          </a:p>
          <a:p>
            <a:r>
              <a:rPr lang="en-US" sz="3200" dirty="0">
                <a:hlinkClick r:id="rId4"/>
              </a:rPr>
              <a:t>Quick Reference Guide on CEIS</a:t>
            </a:r>
            <a:r>
              <a:rPr lang="en-US" sz="3200" dirty="0"/>
              <a:t> (IDC &amp; CIFR)</a:t>
            </a:r>
          </a:p>
          <a:p>
            <a:r>
              <a:rPr lang="en-US" sz="3200" dirty="0">
                <a:hlinkClick r:id="rId5"/>
              </a:rPr>
              <a:t>MOE Reduction Eligibility Decision Tree and Worksheet</a:t>
            </a:r>
            <a:r>
              <a:rPr lang="en-US" sz="3200" dirty="0"/>
              <a:t>  (IDC)</a:t>
            </a:r>
          </a:p>
          <a:p>
            <a:r>
              <a:rPr lang="en-US" sz="3200" dirty="0">
                <a:hlinkClick r:id="rId6"/>
              </a:rPr>
              <a:t>Navigating CEIS White Paper</a:t>
            </a:r>
            <a:r>
              <a:rPr lang="en-US" sz="3200" dirty="0"/>
              <a:t> and </a:t>
            </a:r>
            <a:r>
              <a:rPr lang="en-US" sz="3200" dirty="0">
                <a:hlinkClick r:id="rId7"/>
              </a:rPr>
              <a:t>FAQ</a:t>
            </a:r>
            <a:r>
              <a:rPr lang="en-US" sz="3200" dirty="0"/>
              <a:t> (IDC)</a:t>
            </a:r>
          </a:p>
          <a:p>
            <a:r>
              <a:rPr lang="en-US" sz="3200" dirty="0">
                <a:hlinkClick r:id="rId8"/>
              </a:rPr>
              <a:t>IDEA Data Training Modules – Module 3 May Data Submission</a:t>
            </a:r>
            <a:r>
              <a:rPr lang="en-US" sz="3200" dirty="0"/>
              <a:t>  (IDC)</a:t>
            </a:r>
          </a:p>
          <a:p>
            <a:r>
              <a:rPr lang="en-US" sz="3200" dirty="0">
                <a:hlinkClick r:id="rId9"/>
              </a:rPr>
              <a:t>618 Data Pre-submission Edit Check Tool - Part B MOE and CEIS</a:t>
            </a:r>
            <a:r>
              <a:rPr lang="en-US" sz="3200" dirty="0"/>
              <a:t> (CIFR &amp; IDC)</a:t>
            </a:r>
            <a:endParaRPr lang="en-US" sz="3200" dirty="0">
              <a:hlinkClick r:id="rId10"/>
            </a:endParaRPr>
          </a:p>
          <a:p>
            <a:r>
              <a:rPr lang="en-US" sz="3200" dirty="0">
                <a:hlinkClick r:id="rId11"/>
              </a:rPr>
              <a:t>EMAPS User Guide: IDEA Part B MOE Reduction and CEIS</a:t>
            </a:r>
            <a:endParaRPr lang="en-US" sz="3200" dirty="0"/>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873495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4" name="Content Placeholder 13"/>
          <p:cNvSpPr txBox="1">
            <a:spLocks/>
          </p:cNvSpPr>
          <p:nvPr/>
        </p:nvSpPr>
        <p:spPr>
          <a:xfrm>
            <a:off x="3048000" y="1285875"/>
            <a:ext cx="6477000" cy="46291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rgbClr val="219184"/>
                </a:solidFill>
                <a:cs typeface="Corbel"/>
              </a:rPr>
              <a:t>Visit the IDC website </a:t>
            </a:r>
            <a:r>
              <a:rPr lang="en-US" sz="3000" dirty="0">
                <a:solidFill>
                  <a:srgbClr val="0C395A">
                    <a:tint val="75000"/>
                  </a:srgbClr>
                </a:solidFill>
                <a:cs typeface="Corbel"/>
              </a:rPr>
              <a:t/>
            </a:r>
            <a:br>
              <a:rPr lang="en-US" sz="3000" dirty="0">
                <a:solidFill>
                  <a:srgbClr val="0C395A">
                    <a:tint val="75000"/>
                  </a:srgbClr>
                </a:solidFill>
                <a:cs typeface="Corbel"/>
              </a:rPr>
            </a:br>
            <a:r>
              <a:rPr lang="en-US" sz="3000" dirty="0">
                <a:solidFill>
                  <a:srgbClr val="0C395A">
                    <a:tint val="75000"/>
                  </a:srgbClr>
                </a:solidFill>
                <a:cs typeface="Corbel"/>
                <a:hlinkClick r:id="rId3" tooltip="IDEA data center"/>
              </a:rPr>
              <a:t>http://ideadata.org/</a:t>
            </a:r>
            <a:endParaRPr lang="en-US" sz="3000" dirty="0">
              <a:solidFill>
                <a:srgbClr val="0C395A">
                  <a:tint val="75000"/>
                </a:srgbClr>
              </a:solidFill>
              <a:cs typeface="Corbel"/>
            </a:endParaRPr>
          </a:p>
          <a:p>
            <a:pPr>
              <a:spcBef>
                <a:spcPts val="3000"/>
              </a:spcBef>
            </a:pPr>
            <a:r>
              <a:rPr lang="en-US" sz="3000" b="1" dirty="0">
                <a:solidFill>
                  <a:srgbClr val="219184"/>
                </a:solidFill>
                <a:cs typeface="Corbel"/>
              </a:rPr>
              <a:t>Follow us on Twitter</a:t>
            </a:r>
            <a:r>
              <a:rPr lang="en-US" sz="3000" dirty="0">
                <a:solidFill>
                  <a:srgbClr val="339966"/>
                </a:solidFill>
                <a:cs typeface="Corbel"/>
              </a:rPr>
              <a:t/>
            </a:r>
            <a:br>
              <a:rPr lang="en-US" sz="3000" dirty="0">
                <a:solidFill>
                  <a:srgbClr val="339966"/>
                </a:solidFill>
                <a:cs typeface="Corbel"/>
              </a:rPr>
            </a:br>
            <a:r>
              <a:rPr lang="en-US" sz="3000" dirty="0">
                <a:solidFill>
                  <a:srgbClr val="FFFFFF"/>
                </a:solidFill>
                <a:cs typeface="Corbel"/>
                <a:hlinkClick r:id="rId4" tooltip="https://twitter.com/ideadatacenter"/>
              </a:rPr>
              <a:t>https://twitter.com/ideadatacenter</a:t>
            </a:r>
            <a:endParaRPr lang="en-US" sz="3000" dirty="0">
              <a:solidFill>
                <a:srgbClr val="FFFFFF"/>
              </a:solidFill>
              <a:cs typeface="Corbel"/>
            </a:endParaRPr>
          </a:p>
          <a:p>
            <a:pPr>
              <a:spcBef>
                <a:spcPts val="3000"/>
              </a:spcBef>
            </a:pPr>
            <a:r>
              <a:rPr lang="en-US" sz="3000" b="1" dirty="0">
                <a:solidFill>
                  <a:srgbClr val="219184"/>
                </a:solidFill>
                <a:cs typeface="Corbel"/>
              </a:rPr>
              <a:t>Follow us on LinkedIn</a:t>
            </a:r>
          </a:p>
          <a:p>
            <a:r>
              <a:rPr lang="en-US" sz="3000" u="sng" dirty="0">
                <a:solidFill>
                  <a:srgbClr val="0C395A">
                    <a:tint val="75000"/>
                  </a:srgbClr>
                </a:solidFill>
                <a:hlinkClick r:id="rId5"/>
              </a:rPr>
              <a:t>http://www.linkedin.com/company/idea-data-center</a:t>
            </a:r>
            <a:r>
              <a:rPr lang="en-US" sz="3000" u="sng" dirty="0">
                <a:solidFill>
                  <a:srgbClr val="0C395A">
                    <a:tint val="75000"/>
                  </a:srgbClr>
                </a:solidFill>
              </a:rPr>
              <a:t> </a:t>
            </a:r>
            <a:endParaRPr lang="en-US" sz="3000" dirty="0">
              <a:solidFill>
                <a:srgbClr val="FFFFFF"/>
              </a:solidFill>
              <a:cs typeface="Corbel"/>
            </a:endParaRPr>
          </a:p>
        </p:txBody>
      </p:sp>
      <p:pic>
        <p:nvPicPr>
          <p:cNvPr id="5" name="Picture 4" descr="Twitter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51848" y="3073636"/>
            <a:ext cx="390242" cy="317264"/>
          </a:xfrm>
          <a:prstGeom prst="rect">
            <a:avLst/>
          </a:prstGeom>
        </p:spPr>
      </p:pic>
      <p:pic>
        <p:nvPicPr>
          <p:cNvPr id="6" name="Picture 5" descr="IDC logo."/>
          <p:cNvPicPr>
            <a:picLocks noChangeAspect="1"/>
          </p:cNvPicPr>
          <p:nvPr/>
        </p:nvPicPr>
        <p:blipFill>
          <a:blip r:embed="rId7"/>
          <a:stretch>
            <a:fillRect/>
          </a:stretch>
        </p:blipFill>
        <p:spPr>
          <a:xfrm>
            <a:off x="2351848" y="1759187"/>
            <a:ext cx="534770" cy="257101"/>
          </a:xfrm>
          <a:prstGeom prst="rect">
            <a:avLst/>
          </a:prstGeom>
        </p:spPr>
      </p:pic>
      <p:pic>
        <p:nvPicPr>
          <p:cNvPr id="9" name="Picture 8" descr="LinkedI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0966" y="4362449"/>
            <a:ext cx="411480" cy="311390"/>
          </a:xfrm>
          <a:prstGeom prst="rect">
            <a:avLst/>
          </a:prstGeom>
        </p:spPr>
      </p:pic>
      <p:sp>
        <p:nvSpPr>
          <p:cNvPr id="8" name="Slide Number Placeholder 7"/>
          <p:cNvSpPr>
            <a:spLocks noGrp="1"/>
          </p:cNvSpPr>
          <p:nvPr>
            <p:ph type="sldNum" sz="quarter" idx="12"/>
          </p:nvPr>
        </p:nvSpPr>
        <p:spPr/>
        <p:txBody>
          <a:bodyPr/>
          <a:lstStyle/>
          <a:p>
            <a:fld id="{174E07D9-8248-4A0E-82EF-FE5AFD0363D2}"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1514689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claimer mess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4336646"/>
          </a:xfrm>
          <a:prstGeom prst="rect">
            <a:avLst/>
          </a:prstGeom>
        </p:spPr>
      </p:pic>
      <p:sp>
        <p:nvSpPr>
          <p:cNvPr id="12" name="Title 11" hidden="1"/>
          <p:cNvSpPr>
            <a:spLocks noGrp="1"/>
          </p:cNvSpPr>
          <p:nvPr>
            <p:ph type="title"/>
          </p:nvPr>
        </p:nvSpPr>
        <p:spPr/>
        <p:txBody>
          <a:bodyPr/>
          <a:lstStyle/>
          <a:p>
            <a:endParaRPr lang="en-US"/>
          </a:p>
        </p:txBody>
      </p:sp>
      <p:sp>
        <p:nvSpPr>
          <p:cNvPr id="6" name="Content Placeholder 5"/>
          <p:cNvSpPr>
            <a:spLocks noGrp="1"/>
          </p:cNvSpPr>
          <p:nvPr>
            <p:ph idx="1"/>
          </p:nvPr>
        </p:nvSpPr>
        <p:spPr>
          <a:xfrm>
            <a:off x="1708484" y="437340"/>
            <a:ext cx="8602579" cy="3545113"/>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br>
              <a:rPr lang="en-US" sz="2200"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from the U.S. Department of Education, #H373Y130002. However, the contents do not necessarily represent the policy of the Department of Education, and you should not assume endorsement by the Federal Government. </a:t>
            </a:r>
            <a:r>
              <a:rPr lang="en-US" sz="2000" dirty="0">
                <a:solidFill>
                  <a:schemeClr val="bg1"/>
                </a:solidFill>
                <a:latin typeface="+mn-lt"/>
                <a:cs typeface="Arial" panose="020B0604020202020204" pitchFamily="34" charset="0"/>
              </a:rPr>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Project Officers: Richelle Davis and Meredith Miceli</a:t>
            </a:r>
            <a:endParaRPr lang="en-US" sz="2200" dirty="0">
              <a:latin typeface="+mn-lt"/>
              <a:cs typeface="Arial" panose="020B0604020202020204" pitchFamily="34" charset="0"/>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solidFill>
                  <a:prstClr val="white"/>
                </a:solidFill>
              </a:rPr>
              <a:pPr/>
              <a:t>34</a:t>
            </a:fld>
            <a:endParaRPr lang="en-US" dirty="0">
              <a:solidFill>
                <a:prstClr val="white"/>
              </a:solidFill>
            </a:endParaRPr>
          </a:p>
        </p:txBody>
      </p:sp>
      <p:grpSp>
        <p:nvGrpSpPr>
          <p:cNvPr id="8" name="Group 7" descr="logos for the U.S. Office of Special Education Programs, U.S. department of Education, and the TA&amp;D network."/>
          <p:cNvGrpSpPr/>
          <p:nvPr/>
        </p:nvGrpSpPr>
        <p:grpSpPr>
          <a:xfrm>
            <a:off x="3771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3082842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How SEAs and LEAs </a:t>
            </a:r>
            <a:r>
              <a:rPr lang="en-US" smtClean="0"/>
              <a:t>Can Take a Lead on </a:t>
            </a:r>
            <a:r>
              <a:rPr lang="en-US" dirty="0" smtClean="0"/>
              <a:t>Significant </a:t>
            </a:r>
            <a:r>
              <a:rPr lang="en-US" dirty="0"/>
              <a:t>Disproportionality 2.0 </a:t>
            </a:r>
          </a:p>
        </p:txBody>
      </p:sp>
      <p:sp>
        <p:nvSpPr>
          <p:cNvPr id="3" name="Subtitle 2"/>
          <p:cNvSpPr>
            <a:spLocks noGrp="1"/>
          </p:cNvSpPr>
          <p:nvPr>
            <p:ph type="subTitle" idx="1"/>
          </p:nvPr>
        </p:nvSpPr>
        <p:spPr>
          <a:xfrm>
            <a:off x="2590800" y="4412701"/>
            <a:ext cx="6400800" cy="1752600"/>
          </a:xfrm>
        </p:spPr>
        <p:txBody>
          <a:bodyPr/>
          <a:lstStyle/>
          <a:p>
            <a:r>
              <a:rPr lang="en-US" dirty="0" smtClean="0"/>
              <a:t>Edward Fergus, Ph.D.</a:t>
            </a:r>
          </a:p>
          <a:p>
            <a:r>
              <a:rPr lang="en-US" dirty="0" smtClean="0"/>
              <a:t>Assistant Professor </a:t>
            </a:r>
          </a:p>
          <a:p>
            <a:r>
              <a:rPr lang="en-US" dirty="0" smtClean="0"/>
              <a:t>Educational Leadership and Policy</a:t>
            </a:r>
            <a:endParaRPr lang="en-US" dirty="0"/>
          </a:p>
        </p:txBody>
      </p:sp>
    </p:spTree>
    <p:extLst>
      <p:ext uri="{BB962C8B-B14F-4D97-AF65-F5344CB8AC3E}">
        <p14:creationId xmlns:p14="http://schemas.microsoft.com/office/powerpoint/2010/main" val="3963576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Context and Research Question</a:t>
            </a:r>
            <a:endParaRPr lang="en-US" dirty="0"/>
          </a:p>
        </p:txBody>
      </p:sp>
      <p:sp>
        <p:nvSpPr>
          <p:cNvPr id="3" name="Content Placeholder 2"/>
          <p:cNvSpPr>
            <a:spLocks noGrp="1"/>
          </p:cNvSpPr>
          <p:nvPr>
            <p:ph idx="1"/>
          </p:nvPr>
        </p:nvSpPr>
        <p:spPr>
          <a:xfrm>
            <a:off x="2121618" y="1407990"/>
            <a:ext cx="8089183" cy="3992562"/>
          </a:xfrm>
        </p:spPr>
        <p:txBody>
          <a:bodyPr/>
          <a:lstStyle/>
          <a:p>
            <a:r>
              <a:rPr lang="en-US" dirty="0"/>
              <a:t>The 2004 reauthorization of IDEA required state education agencies (SEA) to identify districts found with “significant disproportionality” </a:t>
            </a:r>
            <a:r>
              <a:rPr lang="en-US" dirty="0" smtClean="0"/>
              <a:t>to </a:t>
            </a:r>
            <a:r>
              <a:rPr lang="en-US" dirty="0"/>
              <a:t>set aside up to 15% of Part B funds for coordinated early intervening services (CEIS). </a:t>
            </a:r>
            <a:endParaRPr lang="en-US" dirty="0" smtClean="0"/>
          </a:p>
          <a:p>
            <a:r>
              <a:rPr lang="en-US" dirty="0"/>
              <a:t>T</a:t>
            </a:r>
            <a:r>
              <a:rPr lang="en-US" dirty="0" smtClean="0"/>
              <a:t>he </a:t>
            </a:r>
            <a:r>
              <a:rPr lang="en-US" dirty="0"/>
              <a:t>policy to practice question is, </a:t>
            </a:r>
            <a:r>
              <a:rPr lang="en-US" b="1" u="sng" dirty="0"/>
              <a:t>how are school districts translating the guidance on CEIS funds utilization into strategies for remedying racial/ethnic disproportionality</a:t>
            </a:r>
            <a:r>
              <a:rPr lang="en-US" dirty="0"/>
              <a:t>? </a:t>
            </a:r>
            <a:endParaRPr lang="en-US" dirty="0" smtClean="0"/>
          </a:p>
          <a:p>
            <a:r>
              <a:rPr lang="en-US" dirty="0" smtClean="0"/>
              <a:t>This </a:t>
            </a:r>
            <a:r>
              <a:rPr lang="en-US" dirty="0"/>
              <a:t>paper focuses on secondary data collected of districts cited for significant disproportionality in 2011 to 2013 by an </a:t>
            </a:r>
            <a:r>
              <a:rPr lang="en-US" dirty="0" smtClean="0"/>
              <a:t>SEA. </a:t>
            </a:r>
            <a:endParaRPr lang="en-US" dirty="0"/>
          </a:p>
        </p:txBody>
      </p:sp>
    </p:spTree>
    <p:extLst>
      <p:ext uri="{BB962C8B-B14F-4D97-AF65-F5344CB8AC3E}">
        <p14:creationId xmlns:p14="http://schemas.microsoft.com/office/powerpoint/2010/main" val="31282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2439100" y="1400546"/>
            <a:ext cx="7771700" cy="4466855"/>
          </a:xfrm>
        </p:spPr>
        <p:txBody>
          <a:bodyPr/>
          <a:lstStyle/>
          <a:p>
            <a:r>
              <a:rPr lang="en-US" dirty="0" smtClean="0"/>
              <a:t>Sample of 12 districts cited for significant disproportionality in various areas. </a:t>
            </a:r>
          </a:p>
          <a:p>
            <a:r>
              <a:rPr lang="en-US" dirty="0" smtClean="0"/>
              <a:t>Sample districts received special targeted technical assistance in the form of a grant and an external consultant.</a:t>
            </a:r>
          </a:p>
          <a:p>
            <a:r>
              <a:rPr lang="en-US" dirty="0" smtClean="0"/>
              <a:t>Districts required to participate in a 4-part process involving a self-review, root cause analysis, identification of remedy areas, and implementation of remedies</a:t>
            </a:r>
            <a:endParaRPr lang="en-US" dirty="0"/>
          </a:p>
        </p:txBody>
      </p:sp>
    </p:spTree>
    <p:extLst>
      <p:ext uri="{BB962C8B-B14F-4D97-AF65-F5344CB8AC3E}">
        <p14:creationId xmlns:p14="http://schemas.microsoft.com/office/powerpoint/2010/main" val="2818380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614" y="500565"/>
            <a:ext cx="7620000" cy="838200"/>
          </a:xfrm>
        </p:spPr>
        <p:txBody>
          <a:bodyPr/>
          <a:lstStyle/>
          <a:p>
            <a:r>
              <a:rPr lang="en-US" sz="2400" dirty="0"/>
              <a:t>District Racial/Ethnic Student enrollment composition 2011-12</a:t>
            </a:r>
            <a:br>
              <a:rPr lang="en-US" sz="2400" dirty="0"/>
            </a:br>
            <a:endParaRPr lang="en-US" sz="2400" dirty="0"/>
          </a:p>
        </p:txBody>
      </p:sp>
      <p:graphicFrame>
        <p:nvGraphicFramePr>
          <p:cNvPr id="6" name="Content Placeholder 5" descr="Across 6 districts, percentages for racial/ethnic categories are identified. The final column identifies the significant disproportionality citation. 3 of the districts had Black students with ED categorized; 1 district had all Black students categorized; 1 district had White students with ED; and the last district had all White students categorized. " title="Table: District Racial/Ethnic Student enrollment composition 2011-12"/>
          <p:cNvGraphicFramePr>
            <a:graphicFrameLocks noGrp="1"/>
          </p:cNvGraphicFramePr>
          <p:nvPr>
            <p:ph idx="1"/>
            <p:extLst>
              <p:ext uri="{D42A27DB-BD31-4B8C-83A1-F6EECF244321}">
                <p14:modId xmlns:p14="http://schemas.microsoft.com/office/powerpoint/2010/main" val="3847819278"/>
              </p:ext>
            </p:extLst>
          </p:nvPr>
        </p:nvGraphicFramePr>
        <p:xfrm>
          <a:off x="1785456" y="1338766"/>
          <a:ext cx="8150142" cy="5327335"/>
        </p:xfrm>
        <a:graphic>
          <a:graphicData uri="http://schemas.openxmlformats.org/drawingml/2006/table">
            <a:tbl>
              <a:tblPr firstRow="1" bandRow="1">
                <a:tableStyleId>{5C22544A-7EE6-4342-B048-85BDC9FD1C3A}</a:tableStyleId>
              </a:tblPr>
              <a:tblGrid>
                <a:gridCol w="1164306"/>
                <a:gridCol w="1164306"/>
                <a:gridCol w="1164306"/>
                <a:gridCol w="1164306"/>
                <a:gridCol w="1164306"/>
                <a:gridCol w="1164306"/>
                <a:gridCol w="1164306"/>
              </a:tblGrid>
              <a:tr h="870395">
                <a:tc>
                  <a:txBody>
                    <a:bodyPr/>
                    <a:lstStyle/>
                    <a:p>
                      <a:pPr marL="0" marR="0">
                        <a:spcBef>
                          <a:spcPts val="0"/>
                        </a:spcBef>
                        <a:spcAft>
                          <a:spcPts val="0"/>
                        </a:spcAft>
                      </a:pPr>
                      <a:r>
                        <a:rPr lang="en-US" sz="1600" dirty="0">
                          <a:effectLst/>
                          <a:latin typeface="Times New Roman"/>
                          <a:ea typeface="Times New Roman"/>
                          <a:cs typeface="Times New Roman"/>
                        </a:rPr>
                        <a:t> </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White</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Percent Black</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Latino</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Asian</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FRLP</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smtClean="0">
                          <a:effectLst/>
                          <a:latin typeface="Times New Roman"/>
                          <a:ea typeface="Times New Roman"/>
                          <a:cs typeface="Times New Roman"/>
                        </a:rPr>
                        <a:t>Sig. Dis.</a:t>
                      </a:r>
                    </a:p>
                    <a:p>
                      <a:pPr marL="0" marR="0">
                        <a:spcBef>
                          <a:spcPts val="0"/>
                        </a:spcBef>
                        <a:spcAft>
                          <a:spcPts val="0"/>
                        </a:spcAft>
                      </a:pPr>
                      <a:r>
                        <a:rPr lang="en-US" sz="1600" dirty="0" smtClean="0">
                          <a:effectLst/>
                          <a:latin typeface="Times New Roman"/>
                          <a:ea typeface="Times New Roman"/>
                          <a:cs typeface="Times New Roman"/>
                        </a:rPr>
                        <a:t>Citation</a:t>
                      </a:r>
                      <a:endParaRPr lang="en-US" sz="1600" dirty="0">
                        <a:effectLst/>
                        <a:latin typeface="Cambria"/>
                        <a:ea typeface="ＭＳ 明朝"/>
                        <a:cs typeface="Times New Roman"/>
                      </a:endParaRPr>
                    </a:p>
                  </a:txBody>
                  <a:tcPr marL="68580" marR="68580" marT="0" marB="0"/>
                </a:tc>
              </a:tr>
              <a:tr h="870395">
                <a:tc>
                  <a:txBody>
                    <a:bodyPr/>
                    <a:lstStyle/>
                    <a:p>
                      <a:pPr marL="0" marR="0">
                        <a:spcBef>
                          <a:spcPts val="0"/>
                        </a:spcBef>
                        <a:spcAft>
                          <a:spcPts val="0"/>
                        </a:spcAft>
                      </a:pPr>
                      <a:r>
                        <a:rPr lang="en-US" sz="1600">
                          <a:effectLst/>
                          <a:latin typeface="Times New Roman"/>
                          <a:ea typeface="Times New Roman"/>
                          <a:cs typeface="Times New Roman"/>
                        </a:rPr>
                        <a:t>District 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12%</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870395">
                <a:tc>
                  <a:txBody>
                    <a:bodyPr/>
                    <a:lstStyle/>
                    <a:p>
                      <a:pPr marL="0" marR="0">
                        <a:spcBef>
                          <a:spcPts val="0"/>
                        </a:spcBef>
                        <a:spcAft>
                          <a:spcPts val="0"/>
                        </a:spcAft>
                      </a:pPr>
                      <a:r>
                        <a:rPr lang="en-US" sz="1600">
                          <a:effectLst/>
                          <a:latin typeface="Times New Roman"/>
                          <a:ea typeface="Times New Roman"/>
                          <a:cs typeface="Times New Roman"/>
                        </a:rPr>
                        <a:t>District 2</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20%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55%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441242">
                <a:tc>
                  <a:txBody>
                    <a:bodyPr/>
                    <a:lstStyle/>
                    <a:p>
                      <a:pPr marL="0" marR="0">
                        <a:spcBef>
                          <a:spcPts val="0"/>
                        </a:spcBef>
                        <a:spcAft>
                          <a:spcPts val="0"/>
                        </a:spcAft>
                      </a:pPr>
                      <a:r>
                        <a:rPr lang="en-US" sz="1600">
                          <a:effectLst/>
                          <a:latin typeface="Times New Roman"/>
                          <a:ea typeface="Times New Roman"/>
                          <a:cs typeface="Times New Roman"/>
                        </a:rPr>
                        <a:t>District 3</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78%</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84%</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Black students</a:t>
                      </a:r>
                      <a:endParaRPr lang="en-US" sz="1600">
                        <a:effectLst/>
                        <a:latin typeface="Cambria"/>
                        <a:ea typeface="ＭＳ 明朝"/>
                        <a:cs typeface="Times New Roman"/>
                      </a:endParaRPr>
                    </a:p>
                  </a:txBody>
                  <a:tcPr marL="68580" marR="68580" marT="0" marB="0"/>
                </a:tc>
              </a:tr>
              <a:tr h="870395">
                <a:tc>
                  <a:txBody>
                    <a:bodyPr/>
                    <a:lstStyle/>
                    <a:p>
                      <a:pPr marL="0" marR="0">
                        <a:spcBef>
                          <a:spcPts val="0"/>
                        </a:spcBef>
                        <a:spcAft>
                          <a:spcPts val="0"/>
                        </a:spcAft>
                      </a:pPr>
                      <a:r>
                        <a:rPr lang="en-US" sz="1600">
                          <a:effectLst/>
                          <a:latin typeface="Times New Roman"/>
                          <a:ea typeface="Times New Roman"/>
                          <a:cs typeface="Times New Roman"/>
                        </a:rPr>
                        <a:t>District 4</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&lt;1%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17%</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79%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&lt;1%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81%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870395">
                <a:tc>
                  <a:txBody>
                    <a:bodyPr/>
                    <a:lstStyle/>
                    <a:p>
                      <a:pPr marL="0" marR="0">
                        <a:spcBef>
                          <a:spcPts val="0"/>
                        </a:spcBef>
                        <a:spcAft>
                          <a:spcPts val="0"/>
                        </a:spcAft>
                      </a:pPr>
                      <a:r>
                        <a:rPr lang="en-US" sz="1600">
                          <a:effectLst/>
                          <a:latin typeface="Times New Roman"/>
                          <a:ea typeface="Times New Roman"/>
                          <a:cs typeface="Times New Roman"/>
                        </a:rPr>
                        <a:t>District 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8%</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48%</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White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441242">
                <a:tc>
                  <a:txBody>
                    <a:bodyPr/>
                    <a:lstStyle/>
                    <a:p>
                      <a:pPr marL="0" marR="0">
                        <a:spcBef>
                          <a:spcPts val="0"/>
                        </a:spcBef>
                        <a:spcAft>
                          <a:spcPts val="0"/>
                        </a:spcAft>
                      </a:pPr>
                      <a:r>
                        <a:rPr lang="en-US" sz="1600">
                          <a:effectLst/>
                          <a:latin typeface="Times New Roman"/>
                          <a:ea typeface="Times New Roman"/>
                          <a:cs typeface="Times New Roman"/>
                        </a:rPr>
                        <a:t>District 6</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20%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66%</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81%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White students</a:t>
                      </a:r>
                      <a:endParaRPr lang="en-US" sz="16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941829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614" y="500565"/>
            <a:ext cx="7620000" cy="838200"/>
          </a:xfrm>
        </p:spPr>
        <p:txBody>
          <a:bodyPr/>
          <a:lstStyle/>
          <a:p>
            <a:r>
              <a:rPr lang="en-US" sz="2400" dirty="0"/>
              <a:t>District Racial/Ethnic Student enrollment composition 2011-12</a:t>
            </a:r>
            <a:br>
              <a:rPr lang="en-US" sz="2400" dirty="0"/>
            </a:br>
            <a:endParaRPr lang="en-US" sz="2400" dirty="0"/>
          </a:p>
        </p:txBody>
      </p:sp>
      <p:graphicFrame>
        <p:nvGraphicFramePr>
          <p:cNvPr id="6" name="Content Placeholder 5" descr="Another 6 districts were identified. 3 with Black students categorized, the other 3 had Black students with ED categorized as significantly disproportionate. " title="Table: District Racial/Ethnic Student enrollment composition 2011-12"/>
          <p:cNvGraphicFramePr>
            <a:graphicFrameLocks noGrp="1"/>
          </p:cNvGraphicFramePr>
          <p:nvPr>
            <p:ph idx="1"/>
            <p:extLst>
              <p:ext uri="{D42A27DB-BD31-4B8C-83A1-F6EECF244321}">
                <p14:modId xmlns:p14="http://schemas.microsoft.com/office/powerpoint/2010/main" val="3548397404"/>
              </p:ext>
            </p:extLst>
          </p:nvPr>
        </p:nvGraphicFramePr>
        <p:xfrm>
          <a:off x="1748107" y="1338765"/>
          <a:ext cx="8350947" cy="5253132"/>
        </p:xfrm>
        <a:graphic>
          <a:graphicData uri="http://schemas.openxmlformats.org/drawingml/2006/table">
            <a:tbl>
              <a:tblPr firstRow="1" bandRow="1">
                <a:tableStyleId>{5C22544A-7EE6-4342-B048-85BDC9FD1C3A}</a:tableStyleId>
              </a:tblPr>
              <a:tblGrid>
                <a:gridCol w="1227855"/>
                <a:gridCol w="1187182"/>
                <a:gridCol w="1187182"/>
                <a:gridCol w="1187182"/>
                <a:gridCol w="1187182"/>
                <a:gridCol w="1187182"/>
                <a:gridCol w="1187182"/>
              </a:tblGrid>
              <a:tr h="927792">
                <a:tc>
                  <a:txBody>
                    <a:bodyPr/>
                    <a:lstStyle/>
                    <a:p>
                      <a:pPr marL="0" marR="0">
                        <a:spcBef>
                          <a:spcPts val="0"/>
                        </a:spcBef>
                        <a:spcAft>
                          <a:spcPts val="0"/>
                        </a:spcAft>
                      </a:pPr>
                      <a:r>
                        <a:rPr lang="en-US" sz="1600" dirty="0">
                          <a:effectLst/>
                          <a:latin typeface="Times New Roman"/>
                          <a:ea typeface="Times New Roman"/>
                          <a:cs typeface="Times New Roman"/>
                        </a:rPr>
                        <a:t> </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Percent White</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Black</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Latino</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Asian</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Percent FRLP</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smtClean="0">
                          <a:effectLst/>
                          <a:latin typeface="Times New Roman"/>
                          <a:ea typeface="Times New Roman"/>
                          <a:cs typeface="Times New Roman"/>
                        </a:rPr>
                        <a:t>Sig. Dis.</a:t>
                      </a:r>
                    </a:p>
                    <a:p>
                      <a:pPr marL="0" marR="0">
                        <a:spcBef>
                          <a:spcPts val="0"/>
                        </a:spcBef>
                        <a:spcAft>
                          <a:spcPts val="0"/>
                        </a:spcAft>
                      </a:pPr>
                      <a:r>
                        <a:rPr lang="en-US" sz="1600" dirty="0" smtClean="0">
                          <a:effectLst/>
                          <a:latin typeface="Times New Roman"/>
                          <a:ea typeface="Times New Roman"/>
                          <a:cs typeface="Times New Roman"/>
                        </a:rPr>
                        <a:t>Citation</a:t>
                      </a:r>
                      <a:endParaRPr lang="en-US" sz="1600" dirty="0">
                        <a:effectLst/>
                        <a:latin typeface="Cambria"/>
                        <a:ea typeface="ＭＳ 明朝"/>
                        <a:cs typeface="Times New Roman"/>
                      </a:endParaRPr>
                    </a:p>
                  </a:txBody>
                  <a:tcPr marL="68580" marR="68580" marT="0" marB="0"/>
                </a:tc>
              </a:tr>
              <a:tr h="551341">
                <a:tc>
                  <a:txBody>
                    <a:bodyPr/>
                    <a:lstStyle/>
                    <a:p>
                      <a:pPr marL="0" marR="0">
                        <a:spcBef>
                          <a:spcPts val="0"/>
                        </a:spcBef>
                        <a:spcAft>
                          <a:spcPts val="0"/>
                        </a:spcAft>
                      </a:pPr>
                      <a:r>
                        <a:rPr lang="en-US" sz="1600">
                          <a:effectLst/>
                          <a:latin typeface="Times New Roman"/>
                          <a:ea typeface="Times New Roman"/>
                          <a:cs typeface="Times New Roman"/>
                        </a:rPr>
                        <a:t>District 7</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32%</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50%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Black students</a:t>
                      </a:r>
                      <a:endParaRPr lang="en-US" sz="1600">
                        <a:effectLst/>
                        <a:latin typeface="Cambria"/>
                        <a:ea typeface="ＭＳ 明朝"/>
                        <a:cs typeface="Times New Roman"/>
                      </a:endParaRPr>
                    </a:p>
                  </a:txBody>
                  <a:tcPr marL="68580" marR="68580" marT="0" marB="0"/>
                </a:tc>
              </a:tr>
              <a:tr h="618817">
                <a:tc>
                  <a:txBody>
                    <a:bodyPr/>
                    <a:lstStyle/>
                    <a:p>
                      <a:pPr marL="0" marR="0">
                        <a:spcBef>
                          <a:spcPts val="0"/>
                        </a:spcBef>
                        <a:spcAft>
                          <a:spcPts val="0"/>
                        </a:spcAft>
                      </a:pPr>
                      <a:r>
                        <a:rPr lang="en-US" sz="1600">
                          <a:effectLst/>
                          <a:latin typeface="Times New Roman"/>
                          <a:ea typeface="Times New Roman"/>
                          <a:cs typeface="Times New Roman"/>
                        </a:rPr>
                        <a:t>District 8</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37%</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7%</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38%</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a:t>
                      </a:r>
                      <a:endParaRPr lang="en-US" sz="1600" dirty="0">
                        <a:effectLst/>
                        <a:latin typeface="Cambria"/>
                        <a:ea typeface="ＭＳ 明朝"/>
                        <a:cs typeface="Times New Roman"/>
                      </a:endParaRPr>
                    </a:p>
                  </a:txBody>
                  <a:tcPr marL="68580" marR="68580" marT="0" marB="0"/>
                </a:tc>
              </a:tr>
              <a:tr h="779759">
                <a:tc>
                  <a:txBody>
                    <a:bodyPr/>
                    <a:lstStyle/>
                    <a:p>
                      <a:pPr marL="0" marR="0">
                        <a:spcBef>
                          <a:spcPts val="0"/>
                        </a:spcBef>
                        <a:spcAft>
                          <a:spcPts val="0"/>
                        </a:spcAft>
                      </a:pPr>
                      <a:r>
                        <a:rPr lang="en-US" sz="1600">
                          <a:effectLst/>
                          <a:latin typeface="Times New Roman"/>
                          <a:ea typeface="Times New Roman"/>
                          <a:cs typeface="Times New Roman"/>
                        </a:rPr>
                        <a:t>District 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23%</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46%</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8%</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59%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927792">
                <a:tc>
                  <a:txBody>
                    <a:bodyPr/>
                    <a:lstStyle/>
                    <a:p>
                      <a:pPr marL="0" marR="0">
                        <a:spcBef>
                          <a:spcPts val="0"/>
                        </a:spcBef>
                        <a:spcAft>
                          <a:spcPts val="0"/>
                        </a:spcAft>
                      </a:pPr>
                      <a:r>
                        <a:rPr lang="en-US" sz="1600">
                          <a:effectLst/>
                          <a:latin typeface="Times New Roman"/>
                          <a:ea typeface="Times New Roman"/>
                          <a:cs typeface="Times New Roman"/>
                        </a:rPr>
                        <a:t>District 10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12%</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25%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39%</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927792">
                <a:tc>
                  <a:txBody>
                    <a:bodyPr/>
                    <a:lstStyle/>
                    <a:p>
                      <a:pPr marL="0" marR="0">
                        <a:spcBef>
                          <a:spcPts val="0"/>
                        </a:spcBef>
                        <a:spcAft>
                          <a:spcPts val="0"/>
                        </a:spcAft>
                      </a:pPr>
                      <a:r>
                        <a:rPr lang="en-US" sz="1600">
                          <a:effectLst/>
                          <a:latin typeface="Times New Roman"/>
                          <a:ea typeface="Times New Roman"/>
                          <a:cs typeface="Times New Roman"/>
                        </a:rPr>
                        <a:t>District 11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21%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50%</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64%</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 </a:t>
                      </a:r>
                      <a:r>
                        <a:rPr lang="en-US" sz="1600" dirty="0" smtClean="0">
                          <a:effectLst/>
                          <a:latin typeface="Times New Roman"/>
                          <a:ea typeface="Times New Roman"/>
                          <a:cs typeface="Times New Roman"/>
                        </a:rPr>
                        <a:t>ED</a:t>
                      </a:r>
                      <a:endParaRPr lang="en-US" sz="1600" dirty="0">
                        <a:effectLst/>
                        <a:latin typeface="Cambria"/>
                        <a:ea typeface="ＭＳ 明朝"/>
                        <a:cs typeface="Times New Roman"/>
                      </a:endParaRPr>
                    </a:p>
                  </a:txBody>
                  <a:tcPr marL="68580" marR="68580" marT="0" marB="0"/>
                </a:tc>
              </a:tr>
              <a:tr h="519839">
                <a:tc>
                  <a:txBody>
                    <a:bodyPr/>
                    <a:lstStyle/>
                    <a:p>
                      <a:pPr marL="0" marR="0">
                        <a:spcBef>
                          <a:spcPts val="0"/>
                        </a:spcBef>
                        <a:spcAft>
                          <a:spcPts val="0"/>
                        </a:spcAft>
                      </a:pPr>
                      <a:r>
                        <a:rPr lang="en-US" sz="1600">
                          <a:effectLst/>
                          <a:latin typeface="Times New Roman"/>
                          <a:ea typeface="Times New Roman"/>
                          <a:cs typeface="Times New Roman"/>
                        </a:rPr>
                        <a:t>District 12</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26%</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1%</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5%</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Times New Roman"/>
                          <a:cs typeface="Times New Roman"/>
                        </a:rPr>
                        <a:t>64%</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Times New Roman"/>
                          <a:cs typeface="Times New Roman"/>
                        </a:rPr>
                        <a:t>Black students</a:t>
                      </a:r>
                      <a:endParaRPr lang="en-US" sz="16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7848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in Methodology</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States set risk ratio thresholds</a:t>
            </a:r>
          </a:p>
          <a:p>
            <a:pPr marL="0" indent="0" algn="ctr">
              <a:buNone/>
            </a:pPr>
            <a:endParaRPr lang="en-US" dirty="0" smtClean="0"/>
          </a:p>
          <a:p>
            <a:pPr algn="ctr"/>
            <a:r>
              <a:rPr lang="en-US" sz="2400" dirty="0"/>
              <a:t>Categories of Analysis: 14</a:t>
            </a:r>
          </a:p>
          <a:p>
            <a:pPr algn="ctr"/>
            <a:r>
              <a:rPr lang="en-US" sz="2400" dirty="0"/>
              <a:t>Widely differing conditions</a:t>
            </a:r>
          </a:p>
          <a:p>
            <a:pPr marL="0" indent="0" algn="ctr">
              <a:buNone/>
            </a:pPr>
            <a:endParaRPr lang="en-US" dirty="0"/>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54336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findings</a:t>
            </a:r>
            <a:endParaRPr lang="en-US" dirty="0"/>
          </a:p>
        </p:txBody>
      </p:sp>
    </p:spTree>
    <p:extLst>
      <p:ext uri="{BB962C8B-B14F-4D97-AF65-F5344CB8AC3E}">
        <p14:creationId xmlns:p14="http://schemas.microsoft.com/office/powerpoint/2010/main" val="3932941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966" y="500565"/>
            <a:ext cx="7620000" cy="838200"/>
          </a:xfrm>
        </p:spPr>
        <p:txBody>
          <a:bodyPr/>
          <a:lstStyle/>
          <a:p>
            <a:r>
              <a:rPr lang="en-US" sz="2400" dirty="0"/>
              <a:t>Overview of professional development and intervention activities</a:t>
            </a:r>
            <a:br>
              <a:rPr lang="en-US" sz="2400" dirty="0"/>
            </a:br>
            <a:endParaRPr lang="en-US" sz="2400" dirty="0"/>
          </a:p>
        </p:txBody>
      </p:sp>
      <p:graphicFrame>
        <p:nvGraphicFramePr>
          <p:cNvPr id="4" name="Content Placeholder 3" descr="The majority of the 12 districts provided PD in RTI, PBIS, or MTSS. Less provided PD on equity consultant/CRE training or data consulting. Even less provided PD on specific interventions. And, only 2 districits provided PD on equity goals. " title="Table: Overview of professional development and intervention activities"/>
          <p:cNvGraphicFramePr>
            <a:graphicFrameLocks noGrp="1"/>
          </p:cNvGraphicFramePr>
          <p:nvPr>
            <p:ph idx="1"/>
            <p:extLst>
              <p:ext uri="{D42A27DB-BD31-4B8C-83A1-F6EECF244321}">
                <p14:modId xmlns:p14="http://schemas.microsoft.com/office/powerpoint/2010/main" val="3731210143"/>
              </p:ext>
            </p:extLst>
          </p:nvPr>
        </p:nvGraphicFramePr>
        <p:xfrm>
          <a:off x="2038864" y="1338765"/>
          <a:ext cx="8835085" cy="5363952"/>
        </p:xfrm>
        <a:graphic>
          <a:graphicData uri="http://schemas.openxmlformats.org/drawingml/2006/table">
            <a:tbl>
              <a:tblPr firstRow="1" bandRow="1">
                <a:tableStyleId>{5C22544A-7EE6-4342-B048-85BDC9FD1C3A}</a:tableStyleId>
              </a:tblPr>
              <a:tblGrid>
                <a:gridCol w="1262155"/>
                <a:gridCol w="1262155"/>
                <a:gridCol w="1262155"/>
                <a:gridCol w="1262155"/>
                <a:gridCol w="1262155"/>
                <a:gridCol w="1362772"/>
                <a:gridCol w="1161538"/>
              </a:tblGrid>
              <a:tr h="961883">
                <a:tc>
                  <a:txBody>
                    <a:bodyPr/>
                    <a:lstStyle/>
                    <a:p>
                      <a:pPr marL="0" marR="0">
                        <a:spcBef>
                          <a:spcPts val="0"/>
                        </a:spcBef>
                        <a:spcAft>
                          <a:spcPts val="0"/>
                        </a:spcAft>
                      </a:pPr>
                      <a:r>
                        <a:rPr lang="en-US" sz="1600" dirty="0">
                          <a:effectLst/>
                          <a:latin typeface="Times New Roman"/>
                          <a:ea typeface="Times New Roman"/>
                          <a:cs typeface="Times New Roman"/>
                        </a:rPr>
                        <a:t>District</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ＭＳ 明朝"/>
                          <a:cs typeface="Times New Roman"/>
                        </a:rPr>
                        <a:t>RTI</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ＭＳ 明朝"/>
                          <a:cs typeface="Times New Roman"/>
                        </a:rPr>
                        <a:t>PBIS/MTSS</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a:effectLst/>
                          <a:latin typeface="Times New Roman"/>
                          <a:ea typeface="ＭＳ 明朝"/>
                          <a:cs typeface="Times New Roman"/>
                        </a:rPr>
                        <a:t>Equity Consultant/CRE training</a:t>
                      </a:r>
                      <a:endParaRPr lang="en-US" sz="16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ＭＳ 明朝"/>
                          <a:cs typeface="Times New Roman"/>
                        </a:rPr>
                        <a:t>Data Consultant</a:t>
                      </a:r>
                      <a:r>
                        <a:rPr lang="en-US" sz="1600" dirty="0" smtClean="0">
                          <a:effectLst/>
                          <a:latin typeface="Times New Roman"/>
                          <a:ea typeface="ＭＳ 明朝"/>
                          <a:cs typeface="Times New Roman"/>
                        </a:rPr>
                        <a:t>/ system </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ＭＳ 明朝"/>
                          <a:cs typeface="Times New Roman"/>
                        </a:rPr>
                        <a:t>Specific Interventions</a:t>
                      </a:r>
                      <a:endParaRPr lang="en-US" sz="16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dirty="0">
                          <a:effectLst/>
                          <a:latin typeface="Times New Roman"/>
                          <a:ea typeface="ＭＳ 明朝"/>
                          <a:cs typeface="Times New Roman"/>
                        </a:rPr>
                        <a:t>Equity goals</a:t>
                      </a:r>
                      <a:endParaRPr lang="en-US" sz="1600" dirty="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1</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Times New Roman"/>
                          <a:ea typeface="ＭＳ 明朝"/>
                          <a:cs typeface="Times New Roman"/>
                        </a:rPr>
                        <a:t>X</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2</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3</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4</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5</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6</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7</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8</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9</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10</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11</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r>
              <a:tr h="365716">
                <a:tc>
                  <a:txBody>
                    <a:bodyPr/>
                    <a:lstStyle/>
                    <a:p>
                      <a:pPr marL="0" marR="0">
                        <a:spcBef>
                          <a:spcPts val="0"/>
                        </a:spcBef>
                        <a:spcAft>
                          <a:spcPts val="0"/>
                        </a:spcAft>
                      </a:pPr>
                      <a:r>
                        <a:rPr lang="en-US" sz="1800">
                          <a:effectLst/>
                          <a:latin typeface="Times New Roman"/>
                          <a:ea typeface="Times New Roman"/>
                          <a:cs typeface="Times New Roman"/>
                        </a:rPr>
                        <a:t>District 12</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X</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a:effectLst/>
                          <a:latin typeface="Times New Roman"/>
                          <a:ea typeface="ＭＳ 明朝"/>
                          <a:cs typeface="Times New Roman"/>
                        </a:rPr>
                        <a:t> </a:t>
                      </a:r>
                      <a:endParaRPr lang="en-US" sz="1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Times New Roman"/>
                          <a:ea typeface="ＭＳ 明朝"/>
                          <a:cs typeface="Times New Roman"/>
                        </a:rPr>
                        <a:t>X</a:t>
                      </a:r>
                      <a:endParaRPr lang="en-US" sz="18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725013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10" y="342900"/>
            <a:ext cx="8534711" cy="838200"/>
          </a:xfrm>
        </p:spPr>
        <p:txBody>
          <a:bodyPr/>
          <a:lstStyle/>
          <a:p>
            <a:r>
              <a:rPr lang="en-US" sz="2800" dirty="0"/>
              <a:t>Findings 1: LEAs are following policy provisions</a:t>
            </a:r>
          </a:p>
        </p:txBody>
      </p:sp>
      <p:sp>
        <p:nvSpPr>
          <p:cNvPr id="3" name="Content Placeholder 2"/>
          <p:cNvSpPr>
            <a:spLocks noGrp="1"/>
          </p:cNvSpPr>
          <p:nvPr>
            <p:ph idx="1"/>
          </p:nvPr>
        </p:nvSpPr>
        <p:spPr>
          <a:xfrm>
            <a:off x="1897511" y="1027066"/>
            <a:ext cx="8534711" cy="5676874"/>
          </a:xfrm>
        </p:spPr>
        <p:txBody>
          <a:bodyPr/>
          <a:lstStyle/>
          <a:p>
            <a:r>
              <a:rPr lang="en-US" dirty="0" smtClean="0"/>
              <a:t>Apparent </a:t>
            </a:r>
            <a:r>
              <a:rPr lang="en-US" dirty="0"/>
              <a:t>across the sample districts is the overwhelming utilization of CEIS funds to support professional development and intervention support on RTI, PBIS/MTSS, Data consultant/system, and CRE consultant/training. </a:t>
            </a:r>
            <a:endParaRPr lang="en-US" dirty="0" smtClean="0"/>
          </a:p>
          <a:p>
            <a:r>
              <a:rPr lang="en-US" dirty="0"/>
              <a:t>For example, the RTI activities included</a:t>
            </a:r>
            <a:r>
              <a:rPr lang="en-US" dirty="0" smtClean="0"/>
              <a:t>:</a:t>
            </a:r>
          </a:p>
          <a:p>
            <a:pPr lvl="1"/>
            <a:r>
              <a:rPr lang="en-US" dirty="0" err="1" smtClean="0"/>
              <a:t>convenings</a:t>
            </a:r>
            <a:r>
              <a:rPr lang="en-US" dirty="0" smtClean="0"/>
              <a:t> to develop </a:t>
            </a:r>
            <a:r>
              <a:rPr lang="en-US" dirty="0"/>
              <a:t>an RTI framework; </a:t>
            </a:r>
            <a:endParaRPr lang="en-US" dirty="0" smtClean="0"/>
          </a:p>
          <a:p>
            <a:pPr lvl="1"/>
            <a:r>
              <a:rPr lang="en-US" dirty="0" smtClean="0"/>
              <a:t>the </a:t>
            </a:r>
            <a:r>
              <a:rPr lang="en-US" dirty="0"/>
              <a:t>development of student support teams and related forms; </a:t>
            </a:r>
            <a:endParaRPr lang="en-US" dirty="0" smtClean="0"/>
          </a:p>
          <a:p>
            <a:pPr lvl="1"/>
            <a:r>
              <a:rPr lang="en-US" dirty="0" smtClean="0"/>
              <a:t>differentiated </a:t>
            </a:r>
            <a:r>
              <a:rPr lang="en-US" dirty="0"/>
              <a:t>training of general education teachers; </a:t>
            </a:r>
            <a:endParaRPr lang="en-US" dirty="0" smtClean="0"/>
          </a:p>
          <a:p>
            <a:pPr lvl="1"/>
            <a:r>
              <a:rPr lang="en-US" dirty="0" smtClean="0"/>
              <a:t>training </a:t>
            </a:r>
            <a:r>
              <a:rPr lang="en-US" dirty="0"/>
              <a:t>on Solution Tree RTI resources; </a:t>
            </a:r>
            <a:endParaRPr lang="en-US" dirty="0" smtClean="0"/>
          </a:p>
          <a:p>
            <a:pPr lvl="1"/>
            <a:r>
              <a:rPr lang="en-US" dirty="0" smtClean="0"/>
              <a:t>literacy </a:t>
            </a:r>
            <a:r>
              <a:rPr lang="en-US" dirty="0"/>
              <a:t>training for special education and general education teachers; and </a:t>
            </a:r>
            <a:endParaRPr lang="en-US" dirty="0" smtClean="0"/>
          </a:p>
          <a:p>
            <a:pPr lvl="1"/>
            <a:r>
              <a:rPr lang="en-US" dirty="0" smtClean="0"/>
              <a:t>training </a:t>
            </a:r>
            <a:r>
              <a:rPr lang="en-US" dirty="0"/>
              <a:t>on pre-referral interventions (e.g., PRIM manual). </a:t>
            </a:r>
          </a:p>
        </p:txBody>
      </p:sp>
    </p:spTree>
    <p:extLst>
      <p:ext uri="{BB962C8B-B14F-4D97-AF65-F5344CB8AC3E}">
        <p14:creationId xmlns:p14="http://schemas.microsoft.com/office/powerpoint/2010/main" val="22314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10" y="342900"/>
            <a:ext cx="8534711" cy="838200"/>
          </a:xfrm>
        </p:spPr>
        <p:txBody>
          <a:bodyPr/>
          <a:lstStyle/>
          <a:p>
            <a:r>
              <a:rPr lang="en-US" sz="2800" dirty="0"/>
              <a:t>Finding 1: LEAs are following policy provisions</a:t>
            </a:r>
          </a:p>
        </p:txBody>
      </p:sp>
      <p:sp>
        <p:nvSpPr>
          <p:cNvPr id="3" name="Content Placeholder 2"/>
          <p:cNvSpPr>
            <a:spLocks noGrp="1"/>
          </p:cNvSpPr>
          <p:nvPr>
            <p:ph idx="1"/>
          </p:nvPr>
        </p:nvSpPr>
        <p:spPr>
          <a:xfrm>
            <a:off x="1787979" y="1170214"/>
            <a:ext cx="9240236" cy="5506512"/>
          </a:xfrm>
        </p:spPr>
        <p:txBody>
          <a:bodyPr/>
          <a:lstStyle/>
          <a:p>
            <a:r>
              <a:rPr lang="en-US" dirty="0"/>
              <a:t>The PBIS/MTSS activities similarly focused on training teachers on new systems and on specific interventions such as PEACE Builders. In two districts PBIS/MTSS activities involved trainings on crisis prevention, and legal requirements of suspension. </a:t>
            </a:r>
            <a:endParaRPr lang="en-US" dirty="0" smtClean="0"/>
          </a:p>
          <a:p>
            <a:r>
              <a:rPr lang="en-US" dirty="0"/>
              <a:t>The utilization of consultants for culturally responsive education (CRE) and data systems or analysis appeared </a:t>
            </a:r>
            <a:r>
              <a:rPr lang="en-US" dirty="0" smtClean="0"/>
              <a:t>often. </a:t>
            </a:r>
          </a:p>
          <a:p>
            <a:r>
              <a:rPr lang="en-US" b="1" u="sng" dirty="0" smtClean="0"/>
              <a:t>Concern</a:t>
            </a:r>
            <a:r>
              <a:rPr lang="en-US" dirty="0" smtClean="0"/>
              <a:t>: The utilization </a:t>
            </a:r>
            <a:r>
              <a:rPr lang="en-US" dirty="0"/>
              <a:t>of external consultants, particularly on CRE topics is the tendency of these activities to appear in these CEIS plans as “one time” activities without development of institutionalized equity goals. On the other hand, the data analysis or systems consultancy suggests the potential of certain analysis capacities becoming institutionalized practice. </a:t>
            </a:r>
          </a:p>
        </p:txBody>
      </p:sp>
    </p:spTree>
    <p:extLst>
      <p:ext uri="{BB962C8B-B14F-4D97-AF65-F5344CB8AC3E}">
        <p14:creationId xmlns:p14="http://schemas.microsoft.com/office/powerpoint/2010/main" val="370396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806" y="366216"/>
            <a:ext cx="8310994" cy="838200"/>
          </a:xfrm>
        </p:spPr>
        <p:txBody>
          <a:bodyPr/>
          <a:lstStyle/>
          <a:p>
            <a:r>
              <a:rPr lang="en-US" sz="2800" dirty="0"/>
              <a:t>Finding 1: LEAs are following policy provisions</a:t>
            </a:r>
          </a:p>
        </p:txBody>
      </p:sp>
      <p:sp>
        <p:nvSpPr>
          <p:cNvPr id="3" name="Content Placeholder 2"/>
          <p:cNvSpPr>
            <a:spLocks noGrp="1"/>
          </p:cNvSpPr>
          <p:nvPr>
            <p:ph idx="1"/>
          </p:nvPr>
        </p:nvSpPr>
        <p:spPr>
          <a:xfrm>
            <a:off x="2177644" y="1204416"/>
            <a:ext cx="8033157" cy="4662984"/>
          </a:xfrm>
        </p:spPr>
        <p:txBody>
          <a:bodyPr/>
          <a:lstStyle/>
          <a:p>
            <a:r>
              <a:rPr lang="en-US" dirty="0"/>
              <a:t>Though the CEIS plans may only provide a window into how districts are interpreting the guidance provided by SEA on fund expenditures regarding disproportionality, they do begin to give some indication as to whether this initial form of plan could yield direct and/or indirect effect on disproportionality. </a:t>
            </a:r>
            <a:r>
              <a:rPr lang="en-US" u="sng" dirty="0"/>
              <a:t>A concern of these CEIS plans is the absence of information regarding professional development or intervention quality and/or fidelity monitoring</a:t>
            </a:r>
            <a:r>
              <a:rPr lang="en-US" dirty="0"/>
              <a:t>. </a:t>
            </a:r>
          </a:p>
        </p:txBody>
      </p:sp>
    </p:spTree>
    <p:extLst>
      <p:ext uri="{BB962C8B-B14F-4D97-AF65-F5344CB8AC3E}">
        <p14:creationId xmlns:p14="http://schemas.microsoft.com/office/powerpoint/2010/main" val="68943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939" y="481891"/>
            <a:ext cx="7620000" cy="838200"/>
          </a:xfrm>
        </p:spPr>
        <p:txBody>
          <a:bodyPr/>
          <a:lstStyle/>
          <a:p>
            <a:r>
              <a:rPr lang="en-US" sz="3200" dirty="0"/>
              <a:t>Finding 2: </a:t>
            </a:r>
            <a:r>
              <a:rPr lang="en-US" sz="3200" i="1" dirty="0"/>
              <a:t>Limited districts with language on equity in CEIS plans</a:t>
            </a:r>
            <a:r>
              <a:rPr lang="en-US" sz="3200" dirty="0"/>
              <a:t> </a:t>
            </a:r>
            <a:endParaRPr lang="en-US" dirty="0"/>
          </a:p>
        </p:txBody>
      </p:sp>
      <p:sp>
        <p:nvSpPr>
          <p:cNvPr id="3" name="Content Placeholder 2"/>
          <p:cNvSpPr>
            <a:spLocks noGrp="1"/>
          </p:cNvSpPr>
          <p:nvPr>
            <p:ph idx="1"/>
          </p:nvPr>
        </p:nvSpPr>
        <p:spPr>
          <a:xfrm>
            <a:off x="2179940" y="1587284"/>
            <a:ext cx="8030861" cy="4631134"/>
          </a:xfrm>
        </p:spPr>
        <p:txBody>
          <a:bodyPr/>
          <a:lstStyle/>
          <a:p>
            <a:r>
              <a:rPr lang="en-US" dirty="0"/>
              <a:t>Though the identification of patterns of racial/ethnic disproportionality in special education may direct school districts to consider race-based issues in their policies, practices and </a:t>
            </a:r>
            <a:r>
              <a:rPr lang="en-US" dirty="0" smtClean="0"/>
              <a:t>procedures it </a:t>
            </a:r>
            <a:r>
              <a:rPr lang="en-US" dirty="0"/>
              <a:t>has not directed districts to consider adopting equity guided goals. </a:t>
            </a:r>
            <a:endParaRPr lang="en-US" dirty="0" smtClean="0"/>
          </a:p>
          <a:p>
            <a:r>
              <a:rPr lang="en-US" dirty="0"/>
              <a:t>Despite the low incidence of equity goals or activity identified as part of the CEIS plans, the districts in which explicit language on equity goals appeared </a:t>
            </a:r>
            <a:r>
              <a:rPr lang="en-US" dirty="0" smtClean="0"/>
              <a:t>suggest </a:t>
            </a:r>
            <a:r>
              <a:rPr lang="en-US" dirty="0"/>
              <a:t>a district commitment to </a:t>
            </a:r>
            <a:r>
              <a:rPr lang="en-US" b="1" u="sng" dirty="0"/>
              <a:t>addressing racial/ethnic disproportionality as a systemic issue versus compartmentalized to singular policies, practices or procedures. </a:t>
            </a:r>
          </a:p>
        </p:txBody>
      </p:sp>
    </p:spTree>
    <p:extLst>
      <p:ext uri="{BB962C8B-B14F-4D97-AF65-F5344CB8AC3E}">
        <p14:creationId xmlns:p14="http://schemas.microsoft.com/office/powerpoint/2010/main" val="1220639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8835" y="342900"/>
            <a:ext cx="7620000" cy="838200"/>
          </a:xfrm>
        </p:spPr>
        <p:txBody>
          <a:bodyPr/>
          <a:lstStyle/>
          <a:p>
            <a:r>
              <a:rPr lang="en-US" dirty="0" smtClean="0"/>
              <a:t>Sample school board adopted policy</a:t>
            </a:r>
            <a:endParaRPr lang="en-US" dirty="0"/>
          </a:p>
        </p:txBody>
      </p:sp>
      <p:sp>
        <p:nvSpPr>
          <p:cNvPr id="4" name="Content Placeholder 3"/>
          <p:cNvSpPr>
            <a:spLocks noGrp="1"/>
          </p:cNvSpPr>
          <p:nvPr>
            <p:ph idx="1"/>
          </p:nvPr>
        </p:nvSpPr>
        <p:spPr>
          <a:xfrm>
            <a:off x="1878835" y="963386"/>
            <a:ext cx="9191936" cy="5385749"/>
          </a:xfrm>
        </p:spPr>
        <p:txBody>
          <a:bodyPr/>
          <a:lstStyle/>
          <a:p>
            <a:r>
              <a:rPr lang="en-US" dirty="0"/>
              <a:t>“The </a:t>
            </a:r>
            <a:r>
              <a:rPr lang="en-US" b="1" u="sng" dirty="0"/>
              <a:t>District values students’ individuality and culture and recognizes that disparities in academic achievement, socio-emotional adjustment and behavior between student subgroups have complex roots</a:t>
            </a:r>
            <a:r>
              <a:rPr lang="en-US" dirty="0"/>
              <a:t>. The causes of this resulting disproportionality are complex and cross many social systems. The District is </a:t>
            </a:r>
            <a:r>
              <a:rPr lang="en-US" b="1" u="sng" dirty="0"/>
              <a:t>committed to examining the root causes of disproportionality and to take action to eradicate these disparities</a:t>
            </a:r>
            <a:r>
              <a:rPr lang="en-US" dirty="0"/>
              <a:t>. By addressing the root causes, the District will ensure that factors such as race, ethnicity, gender and socio-economic status are not predictors of which students will be suspended or expelled, referred for special education services or over or under identified for a variety of services and programs such as the gifted and talented program and the Advanced Placement (AP) </a:t>
            </a:r>
            <a:r>
              <a:rPr lang="en-US" dirty="0" smtClean="0"/>
              <a:t>Program”</a:t>
            </a:r>
            <a:endParaRPr lang="en-US" dirty="0"/>
          </a:p>
        </p:txBody>
      </p:sp>
    </p:spTree>
    <p:extLst>
      <p:ext uri="{BB962C8B-B14F-4D97-AF65-F5344CB8AC3E}">
        <p14:creationId xmlns:p14="http://schemas.microsoft.com/office/powerpoint/2010/main" val="534267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252346" y="1600200"/>
            <a:ext cx="7958455" cy="4692914"/>
          </a:xfrm>
        </p:spPr>
        <p:txBody>
          <a:bodyPr/>
          <a:lstStyle/>
          <a:p>
            <a:r>
              <a:rPr lang="en-US" dirty="0"/>
              <a:t>One of the important preliminary findings in this paper is the overwhelming pattern of districts identifying professional development on “research-based” interventions and/or supports for the population in the citation. These interventions primarily focused on literacy and behavioral supports. </a:t>
            </a:r>
            <a:endParaRPr lang="en-US" dirty="0" smtClean="0"/>
          </a:p>
          <a:p>
            <a:r>
              <a:rPr lang="en-US" dirty="0" smtClean="0"/>
              <a:t>Finally</a:t>
            </a:r>
            <a:r>
              <a:rPr lang="en-US" dirty="0"/>
              <a:t>, there was a small proportion of districts identifying activities in which equity and/or proportional examination was included as a </a:t>
            </a:r>
            <a:r>
              <a:rPr lang="en-US" dirty="0" smtClean="0"/>
              <a:t>policy tool. </a:t>
            </a:r>
            <a:endParaRPr lang="en-US" dirty="0"/>
          </a:p>
          <a:p>
            <a:r>
              <a:rPr lang="en-US" dirty="0"/>
              <a:t>This last finding raises questions as to whether CEIS funded activities will lead to substantive reductions in racial/ethnic disproportionality. </a:t>
            </a:r>
          </a:p>
        </p:txBody>
      </p:sp>
    </p:spTree>
    <p:extLst>
      <p:ext uri="{BB962C8B-B14F-4D97-AF65-F5344CB8AC3E}">
        <p14:creationId xmlns:p14="http://schemas.microsoft.com/office/powerpoint/2010/main" val="1275372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2202964" y="1456566"/>
            <a:ext cx="8007837" cy="4410834"/>
          </a:xfrm>
        </p:spPr>
        <p:txBody>
          <a:bodyPr/>
          <a:lstStyle/>
          <a:p>
            <a:r>
              <a:rPr lang="en-US" dirty="0" smtClean="0"/>
              <a:t>Need for additional data collection on CEIS plans and implementation – greater attention is needed on quality.</a:t>
            </a:r>
          </a:p>
          <a:p>
            <a:r>
              <a:rPr lang="en-US" dirty="0"/>
              <a:t>The lingering question then is, should there be further guidance on the </a:t>
            </a:r>
            <a:r>
              <a:rPr lang="en-US" b="1" i="1" dirty="0"/>
              <a:t>process</a:t>
            </a:r>
            <a:r>
              <a:rPr lang="en-US" dirty="0"/>
              <a:t> of examination that SEA provides LEA in examining disproportionality in order to ensure CEIS funds focus on bias-based issues of the racial/ethnic disproportionality citation? </a:t>
            </a:r>
            <a:endParaRPr lang="en-US" dirty="0" smtClean="0"/>
          </a:p>
          <a:p>
            <a:r>
              <a:rPr lang="en-US" dirty="0"/>
              <a:t>T</a:t>
            </a:r>
            <a:r>
              <a:rPr lang="en-US" dirty="0" smtClean="0"/>
              <a:t>his </a:t>
            </a:r>
            <a:r>
              <a:rPr lang="en-US" dirty="0"/>
              <a:t>micro-level examination of LEAs in one state suggest that SEAs may need to closely to determine whether the CEIS fund activities are compartmentalizing the problem or making system-wide reforms. </a:t>
            </a:r>
          </a:p>
        </p:txBody>
      </p:sp>
    </p:spTree>
    <p:extLst>
      <p:ext uri="{BB962C8B-B14F-4D97-AF65-F5344CB8AC3E}">
        <p14:creationId xmlns:p14="http://schemas.microsoft.com/office/powerpoint/2010/main" val="1322860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recommendation: alignment of Comprehensive CEIS Plans and Root Cause Approach</a:t>
            </a:r>
          </a:p>
        </p:txBody>
      </p:sp>
    </p:spTree>
    <p:extLst>
      <p:ext uri="{BB962C8B-B14F-4D97-AF65-F5344CB8AC3E}">
        <p14:creationId xmlns:p14="http://schemas.microsoft.com/office/powerpoint/2010/main" val="142340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in Methodology</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States set minimum cell sizes and n-sizes</a:t>
            </a:r>
          </a:p>
          <a:p>
            <a:pPr marL="0" indent="0" algn="ctr">
              <a:buNone/>
            </a:pPr>
            <a:endParaRPr lang="en-US" dirty="0" smtClean="0"/>
          </a:p>
          <a:p>
            <a:pPr algn="ctr"/>
            <a:r>
              <a:rPr lang="en-US" sz="2400" dirty="0"/>
              <a:t>Small populations</a:t>
            </a:r>
          </a:p>
          <a:p>
            <a:pPr algn="ctr"/>
            <a:r>
              <a:rPr lang="en-US" sz="2400" dirty="0"/>
              <a:t>Volatility</a:t>
            </a:r>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1604552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217" y="444015"/>
            <a:ext cx="7620000" cy="640936"/>
          </a:xfrm>
        </p:spPr>
        <p:txBody>
          <a:bodyPr/>
          <a:lstStyle/>
          <a:p>
            <a:r>
              <a:rPr lang="en-US" dirty="0" smtClean="0"/>
              <a:t>Root Cause Processes</a:t>
            </a:r>
            <a:endParaRPr lang="en-US" dirty="0"/>
          </a:p>
        </p:txBody>
      </p:sp>
      <p:sp>
        <p:nvSpPr>
          <p:cNvPr id="3" name="Content Placeholder 2"/>
          <p:cNvSpPr>
            <a:spLocks noGrp="1"/>
          </p:cNvSpPr>
          <p:nvPr>
            <p:ph idx="1"/>
          </p:nvPr>
        </p:nvSpPr>
        <p:spPr>
          <a:xfrm>
            <a:off x="1832242" y="1084952"/>
            <a:ext cx="8378558" cy="5498729"/>
          </a:xfrm>
        </p:spPr>
        <p:txBody>
          <a:bodyPr/>
          <a:lstStyle/>
          <a:p>
            <a:r>
              <a:rPr lang="en-US" dirty="0" smtClean="0"/>
              <a:t>SEAs are already conducting root causes as component of significant disproportionality identification.</a:t>
            </a:r>
          </a:p>
          <a:p>
            <a:r>
              <a:rPr lang="en-US" dirty="0" smtClean="0"/>
              <a:t>Numerous tools available for conducting root cause analyses on disproportionality:</a:t>
            </a:r>
          </a:p>
          <a:p>
            <a:pPr lvl="1"/>
            <a:endParaRPr lang="en-US" dirty="0" smtClean="0">
              <a:hlinkClick r:id="rId3"/>
            </a:endParaRPr>
          </a:p>
          <a:p>
            <a:pPr lvl="1"/>
            <a:r>
              <a:rPr lang="en-US" dirty="0" smtClean="0">
                <a:hlinkClick r:id="rId3"/>
              </a:rPr>
              <a:t>Disproportionality book</a:t>
            </a:r>
            <a:endParaRPr lang="en-US" dirty="0" smtClean="0"/>
          </a:p>
          <a:p>
            <a:pPr lvl="1"/>
            <a:r>
              <a:rPr lang="en-US" dirty="0" smtClean="0">
                <a:hlinkClick r:id="rId4"/>
              </a:rPr>
              <a:t>Technical Assistance Center </a:t>
            </a:r>
            <a:r>
              <a:rPr lang="en-US" dirty="0">
                <a:hlinkClick r:id="rId4"/>
              </a:rPr>
              <a:t>on </a:t>
            </a:r>
            <a:r>
              <a:rPr lang="en-US" dirty="0" smtClean="0">
                <a:hlinkClick r:id="rId4"/>
              </a:rPr>
              <a:t>Disproportionality</a:t>
            </a:r>
            <a:r>
              <a:rPr lang="en-US" dirty="0" smtClean="0"/>
              <a:t> </a:t>
            </a:r>
          </a:p>
          <a:p>
            <a:pPr lvl="1"/>
            <a:r>
              <a:rPr lang="en-US" dirty="0" smtClean="0">
                <a:hlinkClick r:id="rId5"/>
              </a:rPr>
              <a:t>IDC IDEA </a:t>
            </a:r>
            <a:r>
              <a:rPr lang="en-US" dirty="0">
                <a:hlinkClick r:id="rId5"/>
              </a:rPr>
              <a:t>Data </a:t>
            </a:r>
            <a:r>
              <a:rPr lang="en-US" dirty="0" smtClean="0">
                <a:hlinkClick r:id="rId5"/>
              </a:rPr>
              <a:t>Center</a:t>
            </a:r>
            <a:endParaRPr lang="en-US" dirty="0"/>
          </a:p>
          <a:p>
            <a:pPr lvl="1"/>
            <a:r>
              <a:rPr lang="en-US" dirty="0" smtClean="0">
                <a:hlinkClick r:id="rId6"/>
              </a:rPr>
              <a:t>AIR</a:t>
            </a:r>
            <a:endParaRPr lang="en-US" dirty="0"/>
          </a:p>
        </p:txBody>
      </p:sp>
    </p:spTree>
    <p:extLst>
      <p:ext uri="{BB962C8B-B14F-4D97-AF65-F5344CB8AC3E}">
        <p14:creationId xmlns:p14="http://schemas.microsoft.com/office/powerpoint/2010/main" val="4002167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228" y="515421"/>
            <a:ext cx="7620000" cy="838200"/>
          </a:xfrm>
        </p:spPr>
        <p:txBody>
          <a:bodyPr/>
          <a:lstStyle/>
          <a:p>
            <a:r>
              <a:rPr lang="en-US" dirty="0" smtClean="0"/>
              <a:t>Comprehensive CEIS Plans</a:t>
            </a:r>
            <a:endParaRPr lang="en-US" dirty="0"/>
          </a:p>
        </p:txBody>
      </p:sp>
      <p:sp>
        <p:nvSpPr>
          <p:cNvPr id="3" name="Content Placeholder 2"/>
          <p:cNvSpPr>
            <a:spLocks noGrp="1"/>
          </p:cNvSpPr>
          <p:nvPr>
            <p:ph idx="1"/>
          </p:nvPr>
        </p:nvSpPr>
        <p:spPr>
          <a:xfrm>
            <a:off x="2177474" y="1353622"/>
            <a:ext cx="8033327" cy="4513779"/>
          </a:xfrm>
        </p:spPr>
        <p:txBody>
          <a:bodyPr/>
          <a:lstStyle/>
          <a:p>
            <a:r>
              <a:rPr lang="en-US" dirty="0" smtClean="0"/>
              <a:t>SEAs are already requiring school districts to develop comprehensive CEIS Plans closely connected to root cause analysis.</a:t>
            </a:r>
          </a:p>
          <a:p>
            <a:pPr lvl="1"/>
            <a:r>
              <a:rPr lang="en-US" dirty="0" smtClean="0">
                <a:hlinkClick r:id="rId3"/>
              </a:rPr>
              <a:t>California</a:t>
            </a:r>
            <a:r>
              <a:rPr lang="en-US" dirty="0" smtClean="0"/>
              <a:t> </a:t>
            </a:r>
          </a:p>
          <a:p>
            <a:pPr lvl="1"/>
            <a:r>
              <a:rPr lang="en-US" dirty="0" smtClean="0"/>
              <a:t>SEAs should also consider infusing into the outline of these comprehensive CEIS plans the framework from the </a:t>
            </a:r>
            <a:r>
              <a:rPr lang="en-US" dirty="0" smtClean="0">
                <a:hlinkClick r:id="rId4"/>
              </a:rPr>
              <a:t>National Implementation Research Network</a:t>
            </a:r>
            <a:r>
              <a:rPr lang="en-US" dirty="0" smtClean="0"/>
              <a:t>.</a:t>
            </a:r>
            <a:endParaRPr lang="en-US" dirty="0"/>
          </a:p>
          <a:p>
            <a:endParaRPr lang="en-US" dirty="0"/>
          </a:p>
        </p:txBody>
      </p:sp>
    </p:spTree>
    <p:extLst>
      <p:ext uri="{BB962C8B-B14F-4D97-AF65-F5344CB8AC3E}">
        <p14:creationId xmlns:p14="http://schemas.microsoft.com/office/powerpoint/2010/main" val="3524523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yramid Equity Project: Providing Alternatives to Suspension and Expulsion in Early Childhood Settings " title="Phil Strain, Ph.D., University of Colorado Denver"/>
          <p:cNvPicPr>
            <a:picLocks noChangeAspect="1"/>
          </p:cNvPicPr>
          <p:nvPr/>
        </p:nvPicPr>
        <p:blipFill>
          <a:blip r:embed="rId2"/>
          <a:stretch>
            <a:fillRect/>
          </a:stretch>
        </p:blipFill>
        <p:spPr>
          <a:xfrm>
            <a:off x="-62033" y="877328"/>
            <a:ext cx="12254033" cy="4955856"/>
          </a:xfrm>
          <a:prstGeom prst="rect">
            <a:avLst/>
          </a:prstGeom>
        </p:spPr>
      </p:pic>
      <p:sp>
        <p:nvSpPr>
          <p:cNvPr id="11" name="Title 10" hidden="1"/>
          <p:cNvSpPr>
            <a:spLocks noGrp="1"/>
          </p:cNvSpPr>
          <p:nvPr>
            <p:ph type="title"/>
          </p:nvPr>
        </p:nvSpPr>
        <p:spPr/>
        <p:txBody>
          <a:bodyPr/>
          <a:lstStyle/>
          <a:p>
            <a:endParaRPr lang="en-US" dirty="0"/>
          </a:p>
        </p:txBody>
      </p:sp>
    </p:spTree>
    <p:extLst>
      <p:ext uri="{BB962C8B-B14F-4D97-AF65-F5344CB8AC3E}">
        <p14:creationId xmlns:p14="http://schemas.microsoft.com/office/powerpoint/2010/main" val="19396164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ADD PHIL STRAIN VIDEO HERE</a:t>
            </a:r>
            <a:endParaRPr lang="en-US" dirty="0"/>
          </a:p>
        </p:txBody>
      </p:sp>
    </p:spTree>
    <p:extLst>
      <p:ext uri="{BB962C8B-B14F-4D97-AF65-F5344CB8AC3E}">
        <p14:creationId xmlns:p14="http://schemas.microsoft.com/office/powerpoint/2010/main" val="3175473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369" y="1989630"/>
            <a:ext cx="8188410" cy="2878741"/>
          </a:xfrm>
          <a:noFill/>
        </p:spPr>
        <p:txBody>
          <a:bodyPr anchor="ctr">
            <a:noAutofit/>
          </a:bodyPr>
          <a:lstStyle/>
          <a:p>
            <a:r>
              <a:rPr lang="en-US" sz="5200" b="1" i="1" dirty="0" smtClean="0">
                <a:solidFill>
                  <a:schemeClr val="bg1"/>
                </a:solidFill>
              </a:rPr>
              <a:t>Equity in School Discipline: Enhancing Commitment through Teacher Training </a:t>
            </a:r>
            <a:endParaRPr lang="en-US" sz="5200" b="1" dirty="0">
              <a:solidFill>
                <a:schemeClr val="bg1"/>
              </a:solidFill>
            </a:endParaRPr>
          </a:p>
        </p:txBody>
      </p:sp>
      <p:pic>
        <p:nvPicPr>
          <p:cNvPr id="6" name="Picture 5" descr="Equity in School Discipline: Enhancing Commitment through Teacher Training " title="Kent McIntosh, Ph.D., University of Oregon"/>
          <p:cNvPicPr>
            <a:picLocks noChangeAspect="1"/>
          </p:cNvPicPr>
          <p:nvPr/>
        </p:nvPicPr>
        <p:blipFill>
          <a:blip r:embed="rId2"/>
          <a:stretch>
            <a:fillRect/>
          </a:stretch>
        </p:blipFill>
        <p:spPr>
          <a:xfrm>
            <a:off x="-23387" y="1025611"/>
            <a:ext cx="12215388" cy="4952852"/>
          </a:xfrm>
          <a:prstGeom prst="rect">
            <a:avLst/>
          </a:prstGeom>
        </p:spPr>
      </p:pic>
    </p:spTree>
    <p:extLst>
      <p:ext uri="{BB962C8B-B14F-4D97-AF65-F5344CB8AC3E}">
        <p14:creationId xmlns:p14="http://schemas.microsoft.com/office/powerpoint/2010/main" val="1661122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ADD KENT MCINTOSH VIDEO HERE</a:t>
            </a:r>
            <a:endParaRPr lang="en-US" dirty="0"/>
          </a:p>
        </p:txBody>
      </p:sp>
    </p:spTree>
    <p:extLst>
      <p:ext uri="{BB962C8B-B14F-4D97-AF65-F5344CB8AC3E}">
        <p14:creationId xmlns:p14="http://schemas.microsoft.com/office/powerpoint/2010/main" val="455040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an Equity Lens into Instructional Improvement Practice: Santa Cruz City School District</a:t>
            </a:r>
            <a:endParaRPr lang="en-US" dirty="0"/>
          </a:p>
        </p:txBody>
      </p:sp>
      <p:sp>
        <p:nvSpPr>
          <p:cNvPr id="3" name="Subtitle 2"/>
          <p:cNvSpPr>
            <a:spLocks noGrp="1"/>
          </p:cNvSpPr>
          <p:nvPr>
            <p:ph type="subTitle" idx="1"/>
          </p:nvPr>
        </p:nvSpPr>
        <p:spPr>
          <a:xfrm>
            <a:off x="2590800" y="4412701"/>
            <a:ext cx="6400800" cy="1752600"/>
          </a:xfrm>
        </p:spPr>
        <p:txBody>
          <a:bodyPr/>
          <a:lstStyle/>
          <a:p>
            <a:r>
              <a:rPr lang="en-US" dirty="0" smtClean="0"/>
              <a:t>Edward Fergus, Ph.D.</a:t>
            </a:r>
          </a:p>
          <a:p>
            <a:r>
              <a:rPr lang="en-US" dirty="0" smtClean="0"/>
              <a:t>Assistant Professor </a:t>
            </a:r>
          </a:p>
          <a:p>
            <a:r>
              <a:rPr lang="en-US" dirty="0" smtClean="0"/>
              <a:t>Educational Leadership and Policy</a:t>
            </a:r>
          </a:p>
          <a:p>
            <a:r>
              <a:rPr lang="en-US" dirty="0" smtClean="0"/>
              <a:t>@</a:t>
            </a:r>
            <a:r>
              <a:rPr lang="en-US" dirty="0" err="1" smtClean="0"/>
              <a:t>eddiearcia</a:t>
            </a:r>
            <a:endParaRPr lang="en-US" dirty="0"/>
          </a:p>
        </p:txBody>
      </p:sp>
    </p:spTree>
    <p:extLst>
      <p:ext uri="{BB962C8B-B14F-4D97-AF65-F5344CB8AC3E}">
        <p14:creationId xmlns:p14="http://schemas.microsoft.com/office/powerpoint/2010/main" val="2875201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Santa Cruz City School District</a:t>
            </a:r>
            <a:endParaRPr lang="en-US" dirty="0"/>
          </a:p>
        </p:txBody>
      </p:sp>
      <p:sp>
        <p:nvSpPr>
          <p:cNvPr id="4" name="Text Placeholder 3"/>
          <p:cNvSpPr>
            <a:spLocks noGrp="1"/>
          </p:cNvSpPr>
          <p:nvPr>
            <p:ph idx="1"/>
          </p:nvPr>
        </p:nvSpPr>
        <p:spPr/>
        <p:txBody>
          <a:bodyPr/>
          <a:lstStyle/>
          <a:p>
            <a:r>
              <a:rPr lang="en-US" dirty="0" smtClean="0"/>
              <a:t>Identified by California Department of Education as  Significantly Disproportionate for Black/African American students in 2012-13 SY</a:t>
            </a:r>
          </a:p>
          <a:p>
            <a:r>
              <a:rPr lang="en-US" dirty="0" smtClean="0"/>
              <a:t>Conducted root cause analysis and identified various causes including instructional quality, absence of culturally responsive approach in educational practice and policy, and inconsistent effect of intervention strategies.</a:t>
            </a:r>
            <a:endParaRPr lang="en-US" dirty="0"/>
          </a:p>
        </p:txBody>
      </p:sp>
    </p:spTree>
    <p:extLst>
      <p:ext uri="{BB962C8B-B14F-4D97-AF65-F5344CB8AC3E}">
        <p14:creationId xmlns:p14="http://schemas.microsoft.com/office/powerpoint/2010/main" val="2045551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3921" y="466105"/>
            <a:ext cx="7620000" cy="838200"/>
          </a:xfrm>
        </p:spPr>
        <p:txBody>
          <a:bodyPr/>
          <a:lstStyle/>
          <a:p>
            <a:r>
              <a:rPr lang="en-US" dirty="0"/>
              <a:t>2013- Present </a:t>
            </a:r>
            <a:r>
              <a:rPr lang="en-US" dirty="0" smtClean="0"/>
              <a:t>CEIS Activities connected to root cause analysis</a:t>
            </a:r>
            <a:endParaRPr lang="en-US" dirty="0"/>
          </a:p>
        </p:txBody>
      </p:sp>
      <p:pic>
        <p:nvPicPr>
          <p:cNvPr id="3" name="Content Placeholder 2" descr="Header: Instructional quality&#10;Developed school site tiers of instruction and intervention&#10;Developed observation rubrics for observing instructional depth with an equity lens&#10;Header: Interventions&#10;Mobilized funding opportunities to hire RTI coordinators at each site&#10;Developed intervention cycles, responsibilities of RTI coordinator, and translated intervention strategies into core instructional program&#10;Header: Culturally Responsive Approach&#10;Worked with various consultants to develop equity lens among school and district leadership &#10;Consultant conducted school climate survey of bias-based beliefs among staff&#10;"/>
          <p:cNvPicPr>
            <a:picLocks noGrp="1" noChangeAspect="1"/>
          </p:cNvPicPr>
          <p:nvPr>
            <p:ph idx="1"/>
          </p:nvPr>
        </p:nvPicPr>
        <p:blipFill>
          <a:blip r:embed="rId2"/>
          <a:stretch>
            <a:fillRect/>
          </a:stretch>
        </p:blipFill>
        <p:spPr>
          <a:xfrm>
            <a:off x="1950543" y="1329019"/>
            <a:ext cx="8518318" cy="5207706"/>
          </a:xfrm>
          <a:prstGeom prst="rect">
            <a:avLst/>
          </a:prstGeom>
        </p:spPr>
      </p:pic>
    </p:spTree>
    <p:extLst>
      <p:ext uri="{BB962C8B-B14F-4D97-AF65-F5344CB8AC3E}">
        <p14:creationId xmlns:p14="http://schemas.microsoft.com/office/powerpoint/2010/main" val="3479758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observation tools developed by SCCS leaders with an equity lens</a:t>
            </a:r>
            <a:endParaRPr lang="en-US" dirty="0"/>
          </a:p>
        </p:txBody>
      </p:sp>
    </p:spTree>
    <p:extLst>
      <p:ext uri="{BB962C8B-B14F-4D97-AF65-F5344CB8AC3E}">
        <p14:creationId xmlns:p14="http://schemas.microsoft.com/office/powerpoint/2010/main" val="370471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in Methodology</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States may make determinations only after multiple years</a:t>
            </a:r>
          </a:p>
          <a:p>
            <a:pPr marL="0" indent="0" algn="ctr">
              <a:buNone/>
            </a:pPr>
            <a:endParaRPr lang="en-US" dirty="0" smtClean="0"/>
          </a:p>
          <a:p>
            <a:pPr algn="ctr"/>
            <a:r>
              <a:rPr lang="en-US" sz="2400" dirty="0"/>
              <a:t>Optional</a:t>
            </a:r>
          </a:p>
          <a:p>
            <a:pPr algn="ctr"/>
            <a:r>
              <a:rPr lang="en-US" sz="2400" dirty="0"/>
              <a:t>Up to three years</a:t>
            </a:r>
          </a:p>
          <a:p>
            <a:pPr algn="ctr"/>
            <a:r>
              <a:rPr lang="en-US" sz="2400" dirty="0"/>
              <a:t>“Multiple years of data”</a:t>
            </a:r>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4015451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Image of the &quot;Talk Tool&quot; " title="Equity and Productive Academic Talk Tool "/>
          <p:cNvGraphicFramePr>
            <a:graphicFrameLocks noChangeAspect="1"/>
          </p:cNvGraphicFramePr>
          <p:nvPr>
            <p:extLst>
              <p:ext uri="{D42A27DB-BD31-4B8C-83A1-F6EECF244321}">
                <p14:modId xmlns:p14="http://schemas.microsoft.com/office/powerpoint/2010/main" val="25773553"/>
              </p:ext>
            </p:extLst>
          </p:nvPr>
        </p:nvGraphicFramePr>
        <p:xfrm>
          <a:off x="2078836" y="1168400"/>
          <a:ext cx="8063611" cy="5070068"/>
        </p:xfrm>
        <a:graphic>
          <a:graphicData uri="http://schemas.openxmlformats.org/presentationml/2006/ole">
            <mc:AlternateContent xmlns:mc="http://schemas.openxmlformats.org/markup-compatibility/2006">
              <mc:Choice xmlns:v="urn:schemas-microsoft-com:vml" Requires="v">
                <p:oleObj spid="_x0000_s1061" name="Document" r:id="rId3" imgW="6997700" imgH="4521200" progId="Word.Document.12">
                  <p:embed/>
                </p:oleObj>
              </mc:Choice>
              <mc:Fallback>
                <p:oleObj name="Document" r:id="rId3" imgW="6997700" imgH="4521200" progId="Word.Document.12">
                  <p:embed/>
                  <p:pic>
                    <p:nvPicPr>
                      <p:cNvPr id="0" name=""/>
                      <p:cNvPicPr/>
                      <p:nvPr/>
                    </p:nvPicPr>
                    <p:blipFill>
                      <a:blip r:embed="rId4"/>
                      <a:stretch>
                        <a:fillRect/>
                      </a:stretch>
                    </p:blipFill>
                    <p:spPr>
                      <a:xfrm>
                        <a:off x="2078836" y="1168400"/>
                        <a:ext cx="8063611" cy="5070068"/>
                      </a:xfrm>
                      <a:prstGeom prst="rect">
                        <a:avLst/>
                      </a:prstGeom>
                      <a:ln>
                        <a:solidFill>
                          <a:schemeClr val="tx1"/>
                        </a:solidFill>
                      </a:ln>
                    </p:spPr>
                  </p:pic>
                </p:oleObj>
              </mc:Fallback>
            </mc:AlternateContent>
          </a:graphicData>
        </a:graphic>
      </p:graphicFrame>
      <p:sp>
        <p:nvSpPr>
          <p:cNvPr id="3" name="Title 2" hidden="1"/>
          <p:cNvSpPr>
            <a:spLocks noGrp="1"/>
          </p:cNvSpPr>
          <p:nvPr>
            <p:ph type="title"/>
          </p:nvPr>
        </p:nvSpPr>
        <p:spPr/>
        <p:txBody>
          <a:bodyPr/>
          <a:lstStyle/>
          <a:p>
            <a:endParaRPr lang="en-US"/>
          </a:p>
        </p:txBody>
      </p:sp>
    </p:spTree>
    <p:extLst>
      <p:ext uri="{BB962C8B-B14F-4D97-AF65-F5344CB8AC3E}">
        <p14:creationId xmlns:p14="http://schemas.microsoft.com/office/powerpoint/2010/main" val="309997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Work Rubric: </a:t>
            </a:r>
            <a:endParaRPr lang="en-US" dirty="0"/>
          </a:p>
        </p:txBody>
      </p:sp>
      <p:graphicFrame>
        <p:nvGraphicFramePr>
          <p:cNvPr id="3" name="Object 2" descr="Snapshot of a portion of the Collaborative Work Rubric" title="Rubric"/>
          <p:cNvGraphicFramePr>
            <a:graphicFrameLocks noChangeAspect="1"/>
          </p:cNvGraphicFramePr>
          <p:nvPr>
            <p:extLst>
              <p:ext uri="{D42A27DB-BD31-4B8C-83A1-F6EECF244321}">
                <p14:modId xmlns:p14="http://schemas.microsoft.com/office/powerpoint/2010/main" val="3854700388"/>
              </p:ext>
            </p:extLst>
          </p:nvPr>
        </p:nvGraphicFramePr>
        <p:xfrm>
          <a:off x="2325430" y="1800033"/>
          <a:ext cx="7368058" cy="4615407"/>
        </p:xfrm>
        <a:graphic>
          <a:graphicData uri="http://schemas.openxmlformats.org/presentationml/2006/ole">
            <mc:AlternateContent xmlns:mc="http://schemas.openxmlformats.org/markup-compatibility/2006">
              <mc:Choice xmlns:v="urn:schemas-microsoft-com:vml" Requires="v">
                <p:oleObj spid="_x0000_s2085" name="Document" r:id="rId3" imgW="6997700" imgH="5257800" progId="Word.Document.12">
                  <p:embed/>
                </p:oleObj>
              </mc:Choice>
              <mc:Fallback>
                <p:oleObj name="Document" r:id="rId3" imgW="6997700" imgH="5257800" progId="Word.Document.12">
                  <p:embed/>
                  <p:pic>
                    <p:nvPicPr>
                      <p:cNvPr id="0" name=""/>
                      <p:cNvPicPr/>
                      <p:nvPr/>
                    </p:nvPicPr>
                    <p:blipFill>
                      <a:blip r:embed="rId4"/>
                      <a:stretch>
                        <a:fillRect/>
                      </a:stretch>
                    </p:blipFill>
                    <p:spPr>
                      <a:xfrm>
                        <a:off x="2325430" y="1800033"/>
                        <a:ext cx="7368058" cy="4615407"/>
                      </a:xfrm>
                      <a:prstGeom prst="rect">
                        <a:avLst/>
                      </a:prstGeom>
                      <a:ln>
                        <a:solidFill>
                          <a:srgbClr val="682069"/>
                        </a:solidFill>
                      </a:ln>
                    </p:spPr>
                  </p:pic>
                </p:oleObj>
              </mc:Fallback>
            </mc:AlternateContent>
          </a:graphicData>
        </a:graphic>
      </p:graphicFrame>
    </p:spTree>
    <p:extLst>
      <p:ext uri="{BB962C8B-B14F-4D97-AF65-F5344CB8AC3E}">
        <p14:creationId xmlns:p14="http://schemas.microsoft.com/office/powerpoint/2010/main" val="2522231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lue background"/>
          <p:cNvSpPr/>
          <p:nvPr/>
        </p:nvSpPr>
        <p:spPr>
          <a:xfrm>
            <a:off x="0" y="992124"/>
            <a:ext cx="12192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048000" y="1989630"/>
            <a:ext cx="9144000" cy="2878741"/>
          </a:xfrm>
          <a:solidFill>
            <a:srgbClr val="719BC1"/>
          </a:solidFill>
        </p:spPr>
        <p:txBody>
          <a:bodyPr>
            <a:noAutofit/>
          </a:bodyPr>
          <a:lstStyle/>
          <a:p>
            <a:r>
              <a:rPr lang="en-US" sz="6600" b="1" dirty="0" smtClean="0">
                <a:solidFill>
                  <a:schemeClr val="bg1"/>
                </a:solidFill>
              </a:rPr>
              <a:t>QUESTIONS </a:t>
            </a:r>
            <a:br>
              <a:rPr lang="en-US" sz="6600" b="1" dirty="0" smtClean="0">
                <a:solidFill>
                  <a:schemeClr val="bg1"/>
                </a:solidFill>
              </a:rPr>
            </a:br>
            <a:r>
              <a:rPr lang="en-US" sz="6600" b="1" dirty="0" smtClean="0">
                <a:solidFill>
                  <a:schemeClr val="bg1"/>
                </a:solidFill>
              </a:rPr>
              <a:t>&amp; </a:t>
            </a:r>
            <a:br>
              <a:rPr lang="en-US" sz="6600" b="1" dirty="0" smtClean="0">
                <a:solidFill>
                  <a:schemeClr val="bg1"/>
                </a:solidFill>
              </a:rPr>
            </a:br>
            <a:r>
              <a:rPr lang="en-US" sz="6600" b="1" dirty="0" smtClean="0">
                <a:solidFill>
                  <a:schemeClr val="bg1"/>
                </a:solidFill>
              </a:rPr>
              <a:t>ANSWERS</a:t>
            </a:r>
            <a:endParaRPr lang="en-US" sz="6600" b="1" dirty="0">
              <a:solidFill>
                <a:schemeClr val="bg1"/>
              </a:solidFill>
            </a:endParaRPr>
          </a:p>
        </p:txBody>
      </p:sp>
      <p:pic>
        <p:nvPicPr>
          <p:cNvPr id="4" name="Picture 3"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0" y="1989630"/>
            <a:ext cx="3086743" cy="2878741"/>
          </a:xfrm>
          <a:prstGeom prst="rect">
            <a:avLst/>
          </a:prstGeom>
        </p:spPr>
      </p:pic>
    </p:spTree>
    <p:extLst>
      <p:ext uri="{BB962C8B-B14F-4D97-AF65-F5344CB8AC3E}">
        <p14:creationId xmlns:p14="http://schemas.microsoft.com/office/powerpoint/2010/main" val="241301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in Methodology</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Reasonable progress</a:t>
            </a:r>
          </a:p>
          <a:p>
            <a:pPr marL="0" indent="0" algn="ctr">
              <a:buNone/>
            </a:pPr>
            <a:endParaRPr lang="en-US" dirty="0"/>
          </a:p>
          <a:p>
            <a:pPr algn="ctr"/>
            <a:r>
              <a:rPr lang="en-US" sz="2400" dirty="0"/>
              <a:t>Optional</a:t>
            </a:r>
          </a:p>
          <a:p>
            <a:pPr algn="ctr"/>
            <a:r>
              <a:rPr lang="en-US" sz="2400" dirty="0"/>
              <a:t>Above risk ratio threshold but…</a:t>
            </a:r>
          </a:p>
          <a:p>
            <a:pPr algn="ctr"/>
            <a:r>
              <a:rPr lang="en-US" sz="2400" dirty="0"/>
              <a:t>Lowering risk ratio for the two prior consecutive years</a:t>
            </a:r>
          </a:p>
          <a:p>
            <a:pPr algn="ctr"/>
            <a:r>
              <a:rPr lang="en-US" sz="2400" dirty="0"/>
              <a:t>Details determined by State</a:t>
            </a:r>
          </a:p>
          <a:p>
            <a:pPr algn="ctr"/>
            <a:endParaRPr lang="en-US" dirty="0" smtClean="0"/>
          </a:p>
          <a:p>
            <a:pPr marL="0" indent="0" algn="ctr">
              <a:buNone/>
            </a:pPr>
            <a:endParaRPr lang="en-US" dirty="0"/>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104979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in Timing</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General compliance date: 7-1-18</a:t>
            </a:r>
          </a:p>
          <a:p>
            <a:pPr marL="0" indent="0" algn="ctr">
              <a:buNone/>
            </a:pPr>
            <a:endParaRPr lang="en-US" dirty="0" smtClean="0"/>
          </a:p>
          <a:p>
            <a:pPr marL="0" indent="0" algn="ctr">
              <a:buNone/>
            </a:pPr>
            <a:r>
              <a:rPr lang="en-US" dirty="0" smtClean="0"/>
              <a:t>Include children 3 – 5 in significant disproportionality analysis by: 7-1-20</a:t>
            </a:r>
            <a:endParaRPr lang="en-US" dirty="0"/>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181825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endParaRPr lang="en-US"/>
          </a:p>
        </p:txBody>
      </p:sp>
      <p:sp>
        <p:nvSpPr>
          <p:cNvPr id="3" name="Content Placeholder 2"/>
          <p:cNvSpPr>
            <a:spLocks noGrp="1"/>
          </p:cNvSpPr>
          <p:nvPr>
            <p:ph type="subTitle" idx="1"/>
          </p:nvPr>
        </p:nvSpPr>
        <p:spPr>
          <a:xfrm>
            <a:off x="1747157" y="2947737"/>
            <a:ext cx="8534400" cy="1752600"/>
          </a:xfrm>
        </p:spPr>
        <p:txBody>
          <a:bodyPr anchor="ctr"/>
          <a:lstStyle/>
          <a:p>
            <a:pPr marL="0" indent="0" algn="ctr">
              <a:buNone/>
            </a:pPr>
            <a:r>
              <a:rPr lang="en-US" sz="7200" dirty="0"/>
              <a:t>REASONABLENESS</a:t>
            </a:r>
          </a:p>
        </p:txBody>
      </p:sp>
      <p:pic>
        <p:nvPicPr>
          <p:cNvPr id="4" name="Picture 3" descr="Symposia series logo"/>
          <p:cNvPicPr>
            <a:picLocks noChangeAspect="1"/>
          </p:cNvPicPr>
          <p:nvPr/>
        </p:nvPicPr>
        <p:blipFill rotWithShape="1">
          <a:blip r:embed="rId3" cstate="print">
            <a:extLst>
              <a:ext uri="{28A0092B-C50C-407E-A947-70E740481C1C}">
                <a14:useLocalDpi xmlns:a14="http://schemas.microsoft.com/office/drawing/2010/main" val="0"/>
              </a:ext>
            </a:extLst>
          </a:blip>
          <a:srcRect l="2332" t="2032" r="1555" b="1683"/>
          <a:stretch/>
        </p:blipFill>
        <p:spPr>
          <a:xfrm>
            <a:off x="277264" y="266966"/>
            <a:ext cx="1469893" cy="1370843"/>
          </a:xfrm>
          <a:prstGeom prst="rect">
            <a:avLst/>
          </a:prstGeom>
        </p:spPr>
      </p:pic>
    </p:spTree>
    <p:extLst>
      <p:ext uri="{BB962C8B-B14F-4D97-AF65-F5344CB8AC3E}">
        <p14:creationId xmlns:p14="http://schemas.microsoft.com/office/powerpoint/2010/main" val="2719134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YU">
  <a:themeElements>
    <a:clrScheme name="Office Theme 14">
      <a:dk1>
        <a:srgbClr val="682069"/>
      </a:dk1>
      <a:lt1>
        <a:srgbClr val="FFFFFF"/>
      </a:lt1>
      <a:dk2>
        <a:srgbClr val="682069"/>
      </a:dk2>
      <a:lt2>
        <a:srgbClr val="A4A597"/>
      </a:lt2>
      <a:accent1>
        <a:srgbClr val="A4A597"/>
      </a:accent1>
      <a:accent2>
        <a:srgbClr val="485D00"/>
      </a:accent2>
      <a:accent3>
        <a:srgbClr val="FFFFFF"/>
      </a:accent3>
      <a:accent4>
        <a:srgbClr val="581A59"/>
      </a:accent4>
      <a:accent5>
        <a:srgbClr val="CFCFC9"/>
      </a:accent5>
      <a:accent6>
        <a:srgbClr val="405300"/>
      </a:accent6>
      <a:hlink>
        <a:srgbClr val="919E66"/>
      </a:hlink>
      <a:folHlink>
        <a:srgbClr val="CFD58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rgbClr val="68206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rgbClr val="682069"/>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682069"/>
        </a:dk1>
        <a:lt1>
          <a:srgbClr val="FFFFFF"/>
        </a:lt1>
        <a:dk2>
          <a:srgbClr val="682069"/>
        </a:dk2>
        <a:lt2>
          <a:srgbClr val="A4A597"/>
        </a:lt2>
        <a:accent1>
          <a:srgbClr val="A4A597"/>
        </a:accent1>
        <a:accent2>
          <a:srgbClr val="485D00"/>
        </a:accent2>
        <a:accent3>
          <a:srgbClr val="FFFFFF"/>
        </a:accent3>
        <a:accent4>
          <a:srgbClr val="581A59"/>
        </a:accent4>
        <a:accent5>
          <a:srgbClr val="CFCFC9"/>
        </a:accent5>
        <a:accent6>
          <a:srgbClr val="405300"/>
        </a:accent6>
        <a:hlink>
          <a:srgbClr val="919E66"/>
        </a:hlink>
        <a:folHlink>
          <a:srgbClr val="A479A5"/>
        </a:folHlink>
      </a:clrScheme>
      <a:clrMap bg1="lt1" tx1="dk1" bg2="lt2" tx2="dk2" accent1="accent1" accent2="accent2" accent3="accent3" accent4="accent4" accent5="accent5" accent6="accent6" hlink="hlink" folHlink="folHlink"/>
    </a:extraClrScheme>
    <a:extraClrScheme>
      <a:clrScheme name="Office Theme 14">
        <a:dk1>
          <a:srgbClr val="682069"/>
        </a:dk1>
        <a:lt1>
          <a:srgbClr val="FFFFFF"/>
        </a:lt1>
        <a:dk2>
          <a:srgbClr val="682069"/>
        </a:dk2>
        <a:lt2>
          <a:srgbClr val="A4A597"/>
        </a:lt2>
        <a:accent1>
          <a:srgbClr val="A4A597"/>
        </a:accent1>
        <a:accent2>
          <a:srgbClr val="485D00"/>
        </a:accent2>
        <a:accent3>
          <a:srgbClr val="FFFFFF"/>
        </a:accent3>
        <a:accent4>
          <a:srgbClr val="581A59"/>
        </a:accent4>
        <a:accent5>
          <a:srgbClr val="CFCFC9"/>
        </a:accent5>
        <a:accent6>
          <a:srgbClr val="405300"/>
        </a:accent6>
        <a:hlink>
          <a:srgbClr val="919E66"/>
        </a:hlink>
        <a:folHlink>
          <a:srgbClr val="CFD5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YU">
  <a:themeElements>
    <a:clrScheme name="Office Theme 14">
      <a:dk1>
        <a:srgbClr val="682069"/>
      </a:dk1>
      <a:lt1>
        <a:srgbClr val="FFFFFF"/>
      </a:lt1>
      <a:dk2>
        <a:srgbClr val="682069"/>
      </a:dk2>
      <a:lt2>
        <a:srgbClr val="A4A597"/>
      </a:lt2>
      <a:accent1>
        <a:srgbClr val="A4A597"/>
      </a:accent1>
      <a:accent2>
        <a:srgbClr val="485D00"/>
      </a:accent2>
      <a:accent3>
        <a:srgbClr val="FFFFFF"/>
      </a:accent3>
      <a:accent4>
        <a:srgbClr val="581A59"/>
      </a:accent4>
      <a:accent5>
        <a:srgbClr val="CFCFC9"/>
      </a:accent5>
      <a:accent6>
        <a:srgbClr val="405300"/>
      </a:accent6>
      <a:hlink>
        <a:srgbClr val="919E66"/>
      </a:hlink>
      <a:folHlink>
        <a:srgbClr val="CFD58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rgbClr val="68206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rgbClr val="682069"/>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682069"/>
        </a:dk1>
        <a:lt1>
          <a:srgbClr val="FFFFFF"/>
        </a:lt1>
        <a:dk2>
          <a:srgbClr val="682069"/>
        </a:dk2>
        <a:lt2>
          <a:srgbClr val="A4A597"/>
        </a:lt2>
        <a:accent1>
          <a:srgbClr val="A4A597"/>
        </a:accent1>
        <a:accent2>
          <a:srgbClr val="485D00"/>
        </a:accent2>
        <a:accent3>
          <a:srgbClr val="FFFFFF"/>
        </a:accent3>
        <a:accent4>
          <a:srgbClr val="581A59"/>
        </a:accent4>
        <a:accent5>
          <a:srgbClr val="CFCFC9"/>
        </a:accent5>
        <a:accent6>
          <a:srgbClr val="405300"/>
        </a:accent6>
        <a:hlink>
          <a:srgbClr val="919E66"/>
        </a:hlink>
        <a:folHlink>
          <a:srgbClr val="A479A5"/>
        </a:folHlink>
      </a:clrScheme>
      <a:clrMap bg1="lt1" tx1="dk1" bg2="lt2" tx2="dk2" accent1="accent1" accent2="accent2" accent3="accent3" accent4="accent4" accent5="accent5" accent6="accent6" hlink="hlink" folHlink="folHlink"/>
    </a:extraClrScheme>
    <a:extraClrScheme>
      <a:clrScheme name="Office Theme 14">
        <a:dk1>
          <a:srgbClr val="682069"/>
        </a:dk1>
        <a:lt1>
          <a:srgbClr val="FFFFFF"/>
        </a:lt1>
        <a:dk2>
          <a:srgbClr val="682069"/>
        </a:dk2>
        <a:lt2>
          <a:srgbClr val="A4A597"/>
        </a:lt2>
        <a:accent1>
          <a:srgbClr val="A4A597"/>
        </a:accent1>
        <a:accent2>
          <a:srgbClr val="485D00"/>
        </a:accent2>
        <a:accent3>
          <a:srgbClr val="FFFFFF"/>
        </a:accent3>
        <a:accent4>
          <a:srgbClr val="581A59"/>
        </a:accent4>
        <a:accent5>
          <a:srgbClr val="CFCFC9"/>
        </a:accent5>
        <a:accent6>
          <a:srgbClr val="405300"/>
        </a:accent6>
        <a:hlink>
          <a:srgbClr val="919E66"/>
        </a:hlink>
        <a:folHlink>
          <a:srgbClr val="CFD58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2956</Words>
  <Application>Microsoft Office PowerPoint</Application>
  <PresentationFormat>Widescreen</PresentationFormat>
  <Paragraphs>481</Paragraphs>
  <Slides>62</Slides>
  <Notes>34</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62</vt:i4>
      </vt:variant>
    </vt:vector>
  </HeadingPairs>
  <TitlesOfParts>
    <vt:vector size="76" baseType="lpstr">
      <vt:lpstr>MS Mincho</vt:lpstr>
      <vt:lpstr>Arial</vt:lpstr>
      <vt:lpstr>Calibri</vt:lpstr>
      <vt:lpstr>Calibri Light</vt:lpstr>
      <vt:lpstr>Cambria</vt:lpstr>
      <vt:lpstr>Corbel</vt:lpstr>
      <vt:lpstr>Times New Roman</vt:lpstr>
      <vt:lpstr>Wingdings</vt:lpstr>
      <vt:lpstr>Office Theme</vt:lpstr>
      <vt:lpstr>1_Office Theme</vt:lpstr>
      <vt:lpstr>NYU</vt:lpstr>
      <vt:lpstr>1_NYU</vt:lpstr>
      <vt:lpstr>IDC_Template_7-2015</vt:lpstr>
      <vt:lpstr>Document</vt:lpstr>
      <vt:lpstr>PowerPoint Presentation</vt:lpstr>
      <vt:lpstr>OVERVIEW</vt:lpstr>
      <vt:lpstr>PowerPoint Presentation</vt:lpstr>
      <vt:lpstr>Flexibility in Methodology</vt:lpstr>
      <vt:lpstr>Flexibility in Methodology</vt:lpstr>
      <vt:lpstr>Flexibility in Methodology</vt:lpstr>
      <vt:lpstr>Flexibility in Methodology</vt:lpstr>
      <vt:lpstr>Flexibility in Timing</vt:lpstr>
      <vt:lpstr>PowerPoint Presentation</vt:lpstr>
      <vt:lpstr>Reasonableness</vt:lpstr>
      <vt:lpstr>Reasonableness</vt:lpstr>
      <vt:lpstr>PowerPoint Presentation</vt:lpstr>
      <vt:lpstr>Comprehensive CEIS</vt:lpstr>
      <vt:lpstr>Comprehensive CEIS</vt:lpstr>
      <vt:lpstr>Examining Success Gaps to Identify Factors That Contribute to Significant Disproportionality</vt:lpstr>
      <vt:lpstr>Examining Success Gaps to Identify Factors That Contribute to Significant Disproportionality</vt:lpstr>
      <vt:lpstr>Identifying the Factors Contributing to Significant Disproportionality</vt:lpstr>
      <vt:lpstr>Some Factors That May Contribute to Significant Disproportionality</vt:lpstr>
      <vt:lpstr>How Do We Identify the Factors?</vt:lpstr>
      <vt:lpstr>What Is a Success Gap?</vt:lpstr>
      <vt:lpstr>Equity, Inclusion, and Opportunity Can Lessen Success Gaps Between Groups of Students</vt:lpstr>
      <vt:lpstr>Success Gaps Toolkit</vt:lpstr>
      <vt:lpstr>How to Use the Toolkit to Identify the Factors –  It Is a Process!</vt:lpstr>
      <vt:lpstr>How to Use the Toolkit to Identify the Factors –  It Is a Process! (cont.)</vt:lpstr>
      <vt:lpstr>PowerPoint Presentation</vt:lpstr>
      <vt:lpstr>How Have States Used IDC’s Success Gaps Materials To Address Disproportionality?</vt:lpstr>
      <vt:lpstr>IDC Can Help Build State Capacity </vt:lpstr>
      <vt:lpstr>IDC Can Help Build State Capacity  (cont.)</vt:lpstr>
      <vt:lpstr>IDC Can Help Build District or School Capacity</vt:lpstr>
      <vt:lpstr>Resources for Significant Disproportionality from ED</vt:lpstr>
      <vt:lpstr>IDC Resources for Determining Significant Disproportionality</vt:lpstr>
      <vt:lpstr>Additional Related Resources</vt:lpstr>
      <vt:lpstr>For More Information</vt:lpstr>
      <vt:lpstr>PowerPoint Presentation</vt:lpstr>
      <vt:lpstr>How SEAs and LEAs Can Take a Lead on Significant Disproportionality 2.0 </vt:lpstr>
      <vt:lpstr>Policy Context and Research Question</vt:lpstr>
      <vt:lpstr>Data</vt:lpstr>
      <vt:lpstr>District Racial/Ethnic Student enrollment composition 2011-12 </vt:lpstr>
      <vt:lpstr>District Racial/Ethnic Student enrollment composition 2011-12 </vt:lpstr>
      <vt:lpstr>findings</vt:lpstr>
      <vt:lpstr>Overview of professional development and intervention activities </vt:lpstr>
      <vt:lpstr>Findings 1: LEAs are following policy provisions</vt:lpstr>
      <vt:lpstr>Finding 1: LEAs are following policy provisions</vt:lpstr>
      <vt:lpstr>Finding 1: LEAs are following policy provisions</vt:lpstr>
      <vt:lpstr>Finding 2: Limited districts with language on equity in CEIS plans </vt:lpstr>
      <vt:lpstr>Sample school board adopted policy</vt:lpstr>
      <vt:lpstr>Discussion</vt:lpstr>
      <vt:lpstr>Implications</vt:lpstr>
      <vt:lpstr>recommendation: alignment of Comprehensive CEIS Plans and Root Cause Approach</vt:lpstr>
      <vt:lpstr>Root Cause Processes</vt:lpstr>
      <vt:lpstr>Comprehensive CEIS Plans</vt:lpstr>
      <vt:lpstr>PowerPoint Presentation</vt:lpstr>
      <vt:lpstr>PowerPoint Presentation</vt:lpstr>
      <vt:lpstr>Equity in School Discipline: Enhancing Commitment through Teacher Training </vt:lpstr>
      <vt:lpstr>PowerPoint Presentation</vt:lpstr>
      <vt:lpstr>Building an Equity Lens into Instructional Improvement Practice: Santa Cruz City School District</vt:lpstr>
      <vt:lpstr>Santa Cruz City School District</vt:lpstr>
      <vt:lpstr>2013- Present CEIS Activities connected to root cause analysis</vt:lpstr>
      <vt:lpstr>Sample observation tools developed by SCCS leaders with an equity lens</vt:lpstr>
      <vt:lpstr>PowerPoint Presentation</vt:lpstr>
      <vt:lpstr>Collaborative Work Rubric: </vt:lpstr>
      <vt:lpstr>QUESTIONS  &amp;  ANSWERS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title of symposia</dc:title>
  <dc:creator>Wellington, Devon</dc:creator>
  <cp:lastModifiedBy>Marx, Teri</cp:lastModifiedBy>
  <cp:revision>40</cp:revision>
  <dcterms:created xsi:type="dcterms:W3CDTF">2017-02-03T14:03:31Z</dcterms:created>
  <dcterms:modified xsi:type="dcterms:W3CDTF">2017-02-07T17:59:32Z</dcterms:modified>
</cp:coreProperties>
</file>