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theme/themeOverride2.xml" ContentType="application/vnd.openxmlformats-officedocument.themeOverrid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theme/themeOverride3.xml" ContentType="application/vnd.openxmlformats-officedocument.themeOverrid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01" r:id="rId2"/>
    <p:sldMasterId id="2147483705" r:id="rId3"/>
    <p:sldMasterId id="2147483719" r:id="rId4"/>
    <p:sldMasterId id="2147483733" r:id="rId5"/>
    <p:sldMasterId id="2147483746" r:id="rId6"/>
  </p:sldMasterIdLst>
  <p:notesMasterIdLst>
    <p:notesMasterId r:id="rId18"/>
  </p:notesMasterIdLst>
  <p:sldIdLst>
    <p:sldId id="335" r:id="rId7"/>
    <p:sldId id="336" r:id="rId8"/>
    <p:sldId id="337" r:id="rId9"/>
    <p:sldId id="338" r:id="rId10"/>
    <p:sldId id="339" r:id="rId11"/>
    <p:sldId id="340" r:id="rId12"/>
    <p:sldId id="341" r:id="rId13"/>
    <p:sldId id="342" r:id="rId14"/>
    <p:sldId id="343" r:id="rId15"/>
    <p:sldId id="344" r:id="rId16"/>
    <p:sldId id="34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3FF01E-D5CD-43BC-9654-894C23E4AF64}" type="datetimeFigureOut">
              <a:rPr lang="en-US" smtClean="0"/>
              <a:t>10/31/2013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D8844D-604A-475D-8A90-3C029D385100}" type="slidenum">
              <a:rPr lang="en-US" smtClean="0"/>
              <a:t>‹#›</a:t>
            </a:fld>
            <a:endParaRPr lang="en-US"/>
          </a:p>
        </p:txBody>
      </p:sp>
    </p:spTree>
    <p:extLst>
      <p:ext uri="{BB962C8B-B14F-4D97-AF65-F5344CB8AC3E}">
        <p14:creationId xmlns:p14="http://schemas.microsoft.com/office/powerpoint/2010/main" val="142837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99643CF-3156-4083-8742-BE76F3D5FEA3}" type="slidenum">
              <a:rPr lang="en-US" sz="1200">
                <a:solidFill>
                  <a:prstClr val="black"/>
                </a:solidFill>
              </a:rPr>
              <a:pPr eaLnBrk="1" hangingPunct="1"/>
              <a:t>1</a:t>
            </a:fld>
            <a:endParaRPr lang="en-US"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How well these variables work in evaluating the selectivity of candidates for teaching special education is not known, but there is little reason to believe they would not apply.</a:t>
            </a: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7269D30-ACC1-4AED-8A68-774B5A7DA3A1}" type="slidenum">
              <a:rPr lang="en-US" sz="1200">
                <a:solidFill>
                  <a:prstClr val="black"/>
                </a:solidFill>
              </a:rPr>
              <a:pPr eaLnBrk="1" hangingPunct="1"/>
              <a:t>3</a:t>
            </a:fld>
            <a:endParaRPr 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Innovation Configurations have been used to review the syllabi, coursework and field experiences of projects funded under the 325t competition. Teacher Educators in those programs believe they are helpful and they do address practices shown to be effective in improving achievement for students with disabilities; however, they do not have predictive validity. When used in combination with other more valid methods, they can be useful.</a:t>
            </a:r>
          </a:p>
          <a:p>
            <a:endParaRPr lang="en-US" smtClean="0">
              <a:ea typeface="ＭＳ Ｐゴシック" pitchFamily="34" charset="-128"/>
            </a:endParaRPr>
          </a:p>
          <a:p>
            <a:r>
              <a:rPr lang="en-US" smtClean="0">
                <a:ea typeface="ＭＳ Ｐゴシック" pitchFamily="34" charset="-128"/>
              </a:rPr>
              <a:t>Surveys of preservice teachers</a:t>
            </a:r>
            <a:r>
              <a:rPr lang="en-US" altLang="en-US" smtClean="0">
                <a:ea typeface="ＭＳ Ｐゴシック" pitchFamily="34" charset="-128"/>
              </a:rPr>
              <a:t>’</a:t>
            </a:r>
            <a:r>
              <a:rPr lang="en-US" smtClean="0">
                <a:ea typeface="ＭＳ Ｐゴシック" pitchFamily="34" charset="-128"/>
              </a:rPr>
              <a:t>  coursework participation and clinical experiences have been used extensively and many researchers have little faith in their validity. However, these surveys have been tied to outcomes in two studies. In the Boe et al study, first year teachers who were well prepared in classroom management were less likely to leave the classroom. Boyd and colleagues found that teachers participation in certain types of coursework, capstone experiences, and oversight of field based placements  were predictive of their value added scores. Also, ratings differed across programs based on effectiveness.</a:t>
            </a:r>
          </a:p>
          <a:p>
            <a:endParaRPr lang="en-US" smtClean="0">
              <a:ea typeface="ＭＳ Ｐゴシック" pitchFamily="34" charset="-128"/>
            </a:endParaRPr>
          </a:p>
          <a:p>
            <a:endParaRPr lang="en-US" smtClean="0">
              <a:ea typeface="ＭＳ Ｐゴシック" pitchFamily="34" charset="-128"/>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245B8E8-A645-4B93-B3B0-6097166DD6B8}" type="slidenum">
              <a:rPr lang="en-US" sz="1200">
                <a:solidFill>
                  <a:prstClr val="black"/>
                </a:solidFill>
              </a:rPr>
              <a:pPr eaLnBrk="1" hangingPunct="1"/>
              <a:t>4</a:t>
            </a:fld>
            <a:endParaRPr lang="en-US"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Value-added scores become more stable indicators when aggregated across programs (though there is still considerable within variability in programs. Some researchers, however, have found differences for top and bottom ranked programs—the middle is pretty noisy. Further, these researchers argue that there are teachers in the less effective programs, according to their value-added scores that are not) or for the type of preparation special education teachers receive—i.e., little preparation versus more substantive preparation. Drilling down to individual special education programs could be problematic because of issues Heather identified in using value-added data.</a:t>
            </a:r>
          </a:p>
          <a:p>
            <a:endParaRPr lang="en-US" smtClean="0">
              <a:ea typeface="ＭＳ Ｐゴシック" pitchFamily="34" charset="-128"/>
            </a:endParaRPr>
          </a:p>
          <a:p>
            <a:r>
              <a:rPr lang="en-US" smtClean="0">
                <a:ea typeface="ＭＳ Ｐゴシック" pitchFamily="34" charset="-128"/>
              </a:rPr>
              <a:t>Trained mentors and principals have been capable of rating teachers and their ratings have been tied to teachers</a:t>
            </a:r>
            <a:r>
              <a:rPr lang="en-US" altLang="en-US" smtClean="0">
                <a:ea typeface="ＭＳ Ｐゴシック" pitchFamily="34" charset="-128"/>
              </a:rPr>
              <a:t>’</a:t>
            </a:r>
            <a:r>
              <a:rPr lang="en-US" smtClean="0">
                <a:ea typeface="ＭＳ Ｐゴシック" pitchFamily="34" charset="-128"/>
              </a:rPr>
              <a:t> value added scores in general education. For special education, the mentors</a:t>
            </a:r>
            <a:r>
              <a:rPr lang="en-US" altLang="en-US" smtClean="0">
                <a:ea typeface="ＭＳ Ｐゴシック" pitchFamily="34" charset="-128"/>
              </a:rPr>
              <a:t>’</a:t>
            </a:r>
            <a:r>
              <a:rPr lang="en-US" smtClean="0">
                <a:ea typeface="ＭＳ Ｐゴシック" pitchFamily="34" charset="-128"/>
              </a:rPr>
              <a:t> ratings may be the most important, particularly if the mentor is a trained special education teacher. Have to ask if principals really understand special education teachers and would be able to recognize an effective teacher. Usefulness of this data for evaluating special education remains to be seen. </a:t>
            </a:r>
          </a:p>
          <a:p>
            <a:endParaRPr lang="en-US" smtClean="0">
              <a:ea typeface="ＭＳ Ｐゴシック" pitchFamily="34" charset="-128"/>
            </a:endParaRPr>
          </a:p>
          <a:p>
            <a:r>
              <a:rPr lang="en-US" smtClean="0">
                <a:ea typeface="ＭＳ Ｐゴシック" pitchFamily="34" charset="-128"/>
              </a:rPr>
              <a:t>Danielson Framework for Teaching is the most frequently used. Based on a constructivist framework for teaching and the original INTASC standards.  Evidence of predictive validity in general education only. (If Nate has already discuss this point ant the next, I will move on to the point about the diagnostic utility of these programs) Some utility in special education—has been shown to differentiate between teachers who have a lot of experience versus those who do not. It may identify broad areas of strengths and weaknesses, but will it be sufficiently diagnostic to inform changes in preparation. For instance, I might understand that special education teachers from a particular teacher education program are weak in classroom management, but will I understand why. Also, there are considerable issues in taking the Danielson framework and other instruments like it to scale. These instruments have poor reliability when used by multiple raters. Also, you need to conduct observations at least four times with at least two different raters to achieve a more stable estimate of teaching quality. </a:t>
            </a:r>
          </a:p>
          <a:p>
            <a:endParaRPr lang="en-US" smtClean="0">
              <a:ea typeface="ＭＳ Ｐゴシック" pitchFamily="34" charset="-128"/>
            </a:endParaRPr>
          </a:p>
          <a:p>
            <a:r>
              <a:rPr lang="en-US" smtClean="0">
                <a:ea typeface="ＭＳ Ｐゴシック" pitchFamily="34" charset="-128"/>
              </a:rPr>
              <a:t>Retention rates—evidence that the weakest teachers are more likely to leave a school, but more effective teachers are also more likely to leave a lower performing school for a higher performing school or leave teaching. Higher ranking teachers are more likely to seek schools out where their peers have more experience, advanced degrees, and professional certification. Thus, retention and teacher effectiveness are somewhat reciprocal. </a:t>
            </a:r>
          </a:p>
          <a:p>
            <a:endParaRPr lang="en-US" smtClean="0">
              <a:ea typeface="ＭＳ Ｐゴシック" pitchFamily="34" charset="-128"/>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6EC385B-9B76-4922-AA85-765BFA33A7AC}" type="slidenum">
              <a:rPr lang="en-US" sz="1200">
                <a:solidFill>
                  <a:prstClr val="black"/>
                </a:solidFill>
              </a:rPr>
              <a:pPr eaLnBrk="1" hangingPunct="1"/>
              <a:t>5</a:t>
            </a:fld>
            <a:endParaRPr lang="en-US" sz="12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MyLogs are a technology based self reporting system where general and special education teachers report on the content that they cover related to standards in mathematics, the time they spend on that content and the cognitive level at which they address the content, and the evidence-based strategies they use to teach the content. MyLog performance does have predictive validity and teachers</a:t>
            </a:r>
            <a:r>
              <a:rPr lang="en-US" altLang="en-US" smtClean="0">
                <a:ea typeface="ＭＳ Ｐゴシック" pitchFamily="34" charset="-128"/>
              </a:rPr>
              <a:t>’</a:t>
            </a:r>
            <a:r>
              <a:rPr lang="en-US" smtClean="0">
                <a:ea typeface="ＭＳ Ｐゴシック" pitchFamily="34" charset="-128"/>
              </a:rPr>
              <a:t> self-reported ratings have high correlations with independent observer ratings. Plus, it is cost efficient. Not sure if they can be used in high stakes decisions—although attempts to use it this way are currently being examined in New Jersey. Additionally, MyiLOGs seem to be a terrific progress monitoring tool alerting instructional coaches to content areas that the teachers are not addressing and helping coaches understand the cognitive level at which the content is being taught and whether or not the teacher is fluent in using evidence-based practices. </a:t>
            </a:r>
          </a:p>
          <a:p>
            <a:endParaRPr lang="en-US" smtClean="0">
              <a:ea typeface="ＭＳ Ｐゴシック" pitchFamily="34" charset="-128"/>
            </a:endParaRPr>
          </a:p>
          <a:p>
            <a:r>
              <a:rPr lang="en-US" smtClean="0">
                <a:ea typeface="ＭＳ Ｐゴシック" pitchFamily="34" charset="-128"/>
              </a:rPr>
              <a:t>edTPA—is based on previous performance assessments developed in California for evaluating beginning teacher performance. Technical qualities of these assessments will be available in the fall. They include specific information about teaching students with disabilities. The authors claim that the written comments used to assign scores on a rubric can be useful in improving our understanding of programs. Because of the way it is constructed, it is likely to have the same issues as the Danielson Framework. These issues will matter less if the instrument is not used for high stakes decisions. IT is promising though that it addresses the education of students with disabilities. </a:t>
            </a:r>
          </a:p>
          <a:p>
            <a:endParaRPr lang="en-US" smtClean="0">
              <a:ea typeface="ＭＳ Ｐゴシック" pitchFamily="34" charset="-128"/>
            </a:endParaRPr>
          </a:p>
          <a:p>
            <a:endParaRPr lang="en-US" smtClean="0">
              <a:ea typeface="ＭＳ Ｐゴシック" pitchFamily="34" charset="-128"/>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79D7CCE-3369-4095-8016-F4EEE0D664A0}" type="slidenum">
              <a:rPr lang="en-US" sz="1200">
                <a:solidFill>
                  <a:prstClr val="black"/>
                </a:solidFill>
              </a:rPr>
              <a:pPr eaLnBrk="1" hangingPunct="1"/>
              <a:t>6</a:t>
            </a:fld>
            <a:endParaRPr lang="en-US"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Doing this work with ETS and the Carnegie Foundation</a:t>
            </a:r>
          </a:p>
          <a:p>
            <a:endParaRPr lang="en-US" smtClean="0">
              <a:ea typeface="ＭＳ Ｐゴシック" pitchFamily="34" charset="-128"/>
            </a:endParaRPr>
          </a:p>
          <a:p>
            <a:r>
              <a:rPr lang="en-US" smtClean="0">
                <a:ea typeface="ＭＳ Ｐゴシック" pitchFamily="34" charset="-128"/>
              </a:rPr>
              <a:t>Makes clear some of the fundamental practices and content to teach students, and thus, provides anchors to discuss how instruction for students with disabilities might be structured within these high leverage practices, and these conversations would allow us to clarify what aspects of practice might be addressed in the evaluation of teachers working with students with disabilities. Also, by clarifying the fundamental content, it helps us to have discussions about what might be the focus of intensive intervention. </a:t>
            </a: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EAA72A0-8673-4C12-A368-E2F33EE6A204}" type="slidenum">
              <a:rPr lang="en-US" sz="1200">
                <a:solidFill>
                  <a:prstClr val="black"/>
                </a:solidFill>
              </a:rPr>
              <a:pPr eaLnBrk="1" hangingPunct="1"/>
              <a:t>7</a:t>
            </a:fld>
            <a:endParaRPr lang="en-US" sz="12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Validated assessments do not capture well effective instruction for students with disabilities—so some modification is required</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554C538-DB5D-4706-93A8-1671C70E92D7}" type="slidenum">
              <a:rPr lang="en-US" sz="1200">
                <a:solidFill>
                  <a:prstClr val="black"/>
                </a:solidFill>
              </a:rPr>
              <a:pPr eaLnBrk="1" hangingPunct="1"/>
              <a:t>8</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4.xml"/><Relationship Id="rId1" Type="http://schemas.openxmlformats.org/officeDocument/2006/relationships/themeOverride" Target="../theme/themeOverride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5.xml"/><Relationship Id="rId1" Type="http://schemas.openxmlformats.org/officeDocument/2006/relationships/themeOverride" Target="../theme/themeOverride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 </a:t>
            </a:r>
          </a:p>
          <a:p>
            <a:pPr lvl="2"/>
            <a:r>
              <a:rPr lang="en-US" dirty="0" smtClean="0"/>
              <a:t> </a:t>
            </a:r>
          </a:p>
          <a:p>
            <a:pPr lvl="3"/>
            <a:r>
              <a:rPr lang="en-US" dirty="0" smtClean="0"/>
              <a:t> </a:t>
            </a:r>
          </a:p>
          <a:p>
            <a:pPr lvl="4"/>
            <a:r>
              <a:rPr lang="en-US" dirty="0" smtClean="0"/>
              <a:t> </a:t>
            </a:r>
          </a:p>
          <a:p>
            <a:pPr lvl="5"/>
            <a:r>
              <a:rPr lang="en-US" dirty="0" smtClean="0"/>
              <a:t> </a:t>
            </a:r>
          </a:p>
          <a:p>
            <a:pPr lvl="6"/>
            <a:r>
              <a:rPr lang="en-US" dirty="0" smtClean="0"/>
              <a:t> </a:t>
            </a:r>
          </a:p>
          <a:p>
            <a:pPr lvl="7"/>
            <a:r>
              <a:rPr lang="en-US" dirty="0" smtClean="0"/>
              <a:t> </a:t>
            </a:r>
          </a:p>
          <a:p>
            <a:pPr lvl="8"/>
            <a:r>
              <a:rPr lang="en-US" dirty="0" smtClean="0"/>
              <a:t> </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55649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2E753CCC-F59A-3B4E-A2F8-655E8178DBC4}" type="datetime1">
              <a:rPr lang="en-US">
                <a:solidFill>
                  <a:srgbClr val="000000"/>
                </a:solidFill>
              </a:rPr>
              <a:pPr>
                <a:defRPr/>
              </a:pPr>
              <a:t>10/31/2013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CC50741A-3A6C-694A-8B76-0CEEA66225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405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FEFFB466-115B-3440-956B-F18580F88A72}" type="datetime1">
              <a:rPr lang="en-US">
                <a:solidFill>
                  <a:srgbClr val="000000"/>
                </a:solidFill>
              </a:rPr>
              <a:pPr>
                <a:defRPr/>
              </a:pPr>
              <a:t>10/31/2013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07DA725A-BFC2-0C46-996C-67C27CDD7F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8811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DF5991F6-B275-204E-B4B8-A22248EE4310}" type="datetime1">
              <a:rPr lang="en-US">
                <a:solidFill>
                  <a:srgbClr val="000000"/>
                </a:solidFill>
              </a:rPr>
              <a:pPr>
                <a:defRPr/>
              </a:pPr>
              <a:t>10/31/2013</a:t>
            </a:fld>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073B4500-CC37-5F49-AD29-27E8D258EB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5367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B1CC0972-0507-5646-90DB-A57B8EB91E77}" type="datetime1">
              <a:rPr lang="en-US">
                <a:solidFill>
                  <a:srgbClr val="000000"/>
                </a:solidFill>
              </a:rPr>
              <a:pPr>
                <a:defRPr/>
              </a:pPr>
              <a:t>10/31/2013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785E658D-5903-1B45-B9EF-09104FE0CD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3995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 name="Date Placeholder 1"/>
          <p:cNvSpPr>
            <a:spLocks noGrp="1"/>
          </p:cNvSpPr>
          <p:nvPr>
            <p:ph type="dt" sz="half" idx="10"/>
          </p:nvPr>
        </p:nvSpPr>
        <p:spPr/>
        <p:txBody>
          <a:bodyPr/>
          <a:lstStyle>
            <a:lvl1pPr>
              <a:defRPr/>
            </a:lvl1pPr>
          </a:lstStyle>
          <a:p>
            <a:pPr>
              <a:defRPr/>
            </a:pPr>
            <a:fld id="{99E1F6E0-D11E-4447-B65D-BFC2653F457F}" type="datetime1">
              <a:rPr lang="en-US">
                <a:solidFill>
                  <a:srgbClr val="000000"/>
                </a:solidFill>
              </a:rPr>
              <a:pPr>
                <a:defRPr/>
              </a:pPr>
              <a:t>10/31/2013</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3"/>
          <p:cNvSpPr>
            <a:spLocks noGrp="1"/>
          </p:cNvSpPr>
          <p:nvPr>
            <p:ph type="sldNum" sz="quarter" idx="12"/>
          </p:nvPr>
        </p:nvSpPr>
        <p:spPr/>
        <p:txBody>
          <a:bodyPr/>
          <a:lstStyle>
            <a:lvl1pPr>
              <a:defRPr/>
            </a:lvl1pPr>
          </a:lstStyle>
          <a:p>
            <a:pPr>
              <a:defRPr/>
            </a:pPr>
            <a:fld id="{0E422A20-A750-CE45-9DFD-84390A9B612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6750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B781B9CB-06C6-DC45-AC2C-BEC6E748AC5D}" type="datetime1">
              <a:rPr lang="en-US">
                <a:solidFill>
                  <a:srgbClr val="000000"/>
                </a:solidFill>
              </a:rPr>
              <a:pPr>
                <a:defRPr/>
              </a:pPr>
              <a:t>10/31/2013</a:t>
            </a:fld>
            <a:endParaRPr lang="en-US">
              <a:solidFill>
                <a:srgbClr val="000000"/>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10" name="Slide Number Placeholder 6"/>
          <p:cNvSpPr>
            <a:spLocks noGrp="1"/>
          </p:cNvSpPr>
          <p:nvPr>
            <p:ph type="sldNum" sz="quarter" idx="12"/>
          </p:nvPr>
        </p:nvSpPr>
        <p:spPr/>
        <p:txBody>
          <a:bodyPr/>
          <a:lstStyle>
            <a:lvl1pPr>
              <a:defRPr/>
            </a:lvl1pPr>
          </a:lstStyle>
          <a:p>
            <a:pPr>
              <a:defRPr/>
            </a:pPr>
            <a:fld id="{A6E33D15-F028-DD42-AE95-864198217F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9720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1163EE69-C295-D84A-97A6-D2DB159EB312}" type="datetime1">
              <a:rPr lang="en-US">
                <a:solidFill>
                  <a:srgbClr val="000000"/>
                </a:solidFill>
              </a:rPr>
              <a:pPr>
                <a:defRPr/>
              </a:pPr>
              <a:t>10/31/2013</a:t>
            </a:fld>
            <a:endParaRPr lang="en-US">
              <a:solidFill>
                <a:srgbClr val="000000"/>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6"/>
          <p:cNvSpPr>
            <a:spLocks noGrp="1"/>
          </p:cNvSpPr>
          <p:nvPr>
            <p:ph type="sldNum" sz="quarter" idx="12"/>
          </p:nvPr>
        </p:nvSpPr>
        <p:spPr/>
        <p:txBody>
          <a:bodyPr/>
          <a:lstStyle>
            <a:lvl1pPr>
              <a:defRPr/>
            </a:lvl1pPr>
          </a:lstStyle>
          <a:p>
            <a:pPr>
              <a:defRPr/>
            </a:pPr>
            <a:fld id="{8D7602D2-FDE7-A44A-B47E-594C4D3991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9044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F10FD58D-F968-1F44-99D5-A0222A298C32}" type="datetime1">
              <a:rPr lang="en-US">
                <a:solidFill>
                  <a:srgbClr val="000000"/>
                </a:solidFill>
              </a:rPr>
              <a:pPr>
                <a:defRPr/>
              </a:pPr>
              <a:t>10/31/2013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F8BA4CA4-B7BF-0444-A6FC-1C733768BE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8908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rot="5400000">
            <a:off x="-3890962" y="4864099"/>
            <a:ext cx="8153400" cy="381001"/>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Vertical Title 1"/>
          <p:cNvSpPr>
            <a:spLocks noGrp="1"/>
          </p:cNvSpPr>
          <p:nvPr>
            <p:ph type="title" orient="vert"/>
          </p:nvPr>
        </p:nvSpPr>
        <p:spPr>
          <a:xfrm>
            <a:off x="7881870" y="77788"/>
            <a:ext cx="1236466"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212080"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0B1CD7-EFF8-F540-994F-BA484294A82D}" type="datetime1">
              <a:rPr lang="en-US">
                <a:solidFill>
                  <a:srgbClr val="000000"/>
                </a:solidFill>
              </a:rPr>
              <a:pPr>
                <a:defRPr/>
              </a:pPr>
              <a:t>10/31/2013</a:t>
            </a:fld>
            <a:endParaRPr lang="en-US">
              <a:solidFill>
                <a:srgbClr val="000000"/>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5"/>
          <p:cNvSpPr>
            <a:spLocks noGrp="1"/>
          </p:cNvSpPr>
          <p:nvPr>
            <p:ph type="sldNum" sz="quarter" idx="12"/>
          </p:nvPr>
        </p:nvSpPr>
        <p:spPr/>
        <p:txBody>
          <a:bodyPr/>
          <a:lstStyle>
            <a:lvl1pPr>
              <a:defRPr/>
            </a:lvl1pPr>
          </a:lstStyle>
          <a:p>
            <a:pPr>
              <a:defRPr/>
            </a:pPr>
            <a:fld id="{2F319E7D-959E-0D47-94A0-78272BA475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7028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49FAC43B-6863-644D-B840-93D17FB198E0}" type="datetime1">
              <a:rPr lang="en-US">
                <a:solidFill>
                  <a:srgbClr val="000000"/>
                </a:solidFill>
              </a:rPr>
              <a:pPr>
                <a:defRPr/>
              </a:pPr>
              <a:t>10/31/2013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C50EB31-5339-DE42-98AA-7EDEEF561F2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185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405905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88113"/>
            <a:ext cx="9144000" cy="381000"/>
          </a:xfrm>
          <a:prstGeom prst="rect">
            <a:avLst/>
          </a:prstGeom>
          <a:solidFill>
            <a:schemeClr val="bg1"/>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a:t>Click to edit Master subtitle style</a:t>
            </a:r>
          </a:p>
        </p:txBody>
      </p:sp>
      <p:sp>
        <p:nvSpPr>
          <p:cNvPr id="123912" name="Rectangle 8"/>
          <p:cNvSpPr>
            <a:spLocks noGrp="1" noChangeArrowheads="1"/>
          </p:cNvSpPr>
          <p:nvPr>
            <p:ph type="ctrTitle"/>
          </p:nvPr>
        </p:nvSpPr>
        <p:spPr>
          <a:xfrm>
            <a:off x="685800" y="1220788"/>
            <a:ext cx="7772400" cy="1470025"/>
          </a:xfrm>
        </p:spPr>
        <p:txBody>
          <a:bodyPr/>
          <a:lstStyle>
            <a:lvl1pPr algn="ctr">
              <a:defRPr/>
            </a:lvl1pPr>
          </a:lstStyle>
          <a:p>
            <a:r>
              <a:rPr lang="en-US"/>
              <a:t>Click to edit Master title style</a:t>
            </a:r>
          </a:p>
        </p:txBody>
      </p:sp>
      <p:sp>
        <p:nvSpPr>
          <p:cNvPr id="6" name="Rectangle 5"/>
          <p:cNvSpPr>
            <a:spLocks noGrp="1" noChangeArrowheads="1"/>
          </p:cNvSpPr>
          <p:nvPr>
            <p:ph type="dt" sz="half" idx="10"/>
          </p:nvPr>
        </p:nvSpPr>
        <p:spPr/>
        <p:txBody>
          <a:bodyPr/>
          <a:lstStyle>
            <a:lvl1pPr>
              <a:defRPr/>
            </a:lvl1pPr>
          </a:lstStyle>
          <a:p>
            <a:fld id="{CF45121A-43E0-4EEA-8AA2-F05B57A09511}" type="datetime1">
              <a:rPr lang="en-US">
                <a:solidFill>
                  <a:srgbClr val="000000"/>
                </a:solidFill>
              </a:rPr>
              <a:pPr/>
              <a:t>10/31/2013</a:t>
            </a:fld>
            <a:endParaRPr lang="en-US">
              <a:solidFill>
                <a:srgbClr val="000000"/>
              </a:solidFill>
            </a:endParaRPr>
          </a:p>
        </p:txBody>
      </p:sp>
      <p:sp>
        <p:nvSpPr>
          <p:cNvPr id="7" name="Rectangle 6"/>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8" name="Rectangle 7"/>
          <p:cNvSpPr>
            <a:spLocks noGrp="1" noChangeArrowheads="1"/>
          </p:cNvSpPr>
          <p:nvPr>
            <p:ph type="sldNum" sz="quarter" idx="12"/>
          </p:nvPr>
        </p:nvSpPr>
        <p:spPr/>
        <p:txBody>
          <a:bodyPr/>
          <a:lstStyle>
            <a:lvl1pPr>
              <a:defRPr/>
            </a:lvl1pPr>
          </a:lstStyle>
          <a:p>
            <a:fld id="{756AE6AA-2338-48E2-930B-2A8CDA40D1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27477930"/>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370AAFFA-6B30-4878-B379-82C40A87BF24}" type="datetime1">
              <a:rPr lang="en-US">
                <a:solidFill>
                  <a:srgbClr val="000000"/>
                </a:solidFill>
              </a:rPr>
              <a:pPr/>
              <a:t>10/31/2013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4EEC7EC1-EF3B-4D46-82B4-91D20FD7F54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668466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fld id="{F7350506-1B78-40A1-A3F6-0E288E691A94}" type="datetime1">
              <a:rPr lang="en-US">
                <a:solidFill>
                  <a:srgbClr val="000000"/>
                </a:solidFill>
              </a:rPr>
              <a:pPr/>
              <a:t>10/31/2013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426FE97A-AB2E-49C1-BD32-FC96F5DB90D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27797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fld id="{8ACA552A-CF89-4918-A739-0C5DA522EC13}" type="datetime1">
              <a:rPr lang="en-US">
                <a:solidFill>
                  <a:srgbClr val="000000"/>
                </a:solidFill>
              </a:rPr>
              <a:pPr/>
              <a:t>10/31/2013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1908A264-89E3-43A6-A391-CD37E9A902A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213867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fld id="{34F0BF15-E529-4B61-9D55-80F88FA07B43}" type="datetime1">
              <a:rPr lang="en-US">
                <a:solidFill>
                  <a:srgbClr val="000000"/>
                </a:solidFill>
              </a:rPr>
              <a:pPr/>
              <a:t>10/31/2013</a:t>
            </a:fld>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fld id="{6A4E363D-8D5E-40EA-B280-32CCF7202C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8837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fld id="{9884FABD-E991-4DEB-A941-D68E69B74D40}" type="datetime1">
              <a:rPr lang="en-US">
                <a:solidFill>
                  <a:srgbClr val="000000"/>
                </a:solidFill>
              </a:rPr>
              <a:pPr/>
              <a:t>10/31/2013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fld id="{202C37B7-07EE-4DAA-99F7-6FE456EA279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3215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 name="Date Placeholder 1"/>
          <p:cNvSpPr>
            <a:spLocks noGrp="1"/>
          </p:cNvSpPr>
          <p:nvPr>
            <p:ph type="dt" sz="half" idx="10"/>
          </p:nvPr>
        </p:nvSpPr>
        <p:spPr/>
        <p:txBody>
          <a:bodyPr/>
          <a:lstStyle>
            <a:lvl1pPr>
              <a:defRPr/>
            </a:lvl1pPr>
          </a:lstStyle>
          <a:p>
            <a:fld id="{8CA29DC3-A32C-460D-A201-A7B217435FA1}" type="datetime1">
              <a:rPr lang="en-US">
                <a:solidFill>
                  <a:srgbClr val="000000"/>
                </a:solidFill>
              </a:rPr>
              <a:pPr/>
              <a:t>10/31/2013</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3"/>
          <p:cNvSpPr>
            <a:spLocks noGrp="1"/>
          </p:cNvSpPr>
          <p:nvPr>
            <p:ph type="sldNum" sz="quarter" idx="12"/>
          </p:nvPr>
        </p:nvSpPr>
        <p:spPr/>
        <p:txBody>
          <a:bodyPr/>
          <a:lstStyle>
            <a:lvl1pPr>
              <a:defRPr/>
            </a:lvl1pPr>
          </a:lstStyle>
          <a:p>
            <a:fld id="{C30DB135-3976-4540-8764-81DD6C864CA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39213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pitchFamily="34" charset="-128"/>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p:txBody>
          <a:bodyPr/>
          <a:lstStyle>
            <a:lvl1pPr>
              <a:defRPr/>
            </a:lvl1pPr>
          </a:lstStyle>
          <a:p>
            <a:fld id="{17D8411E-6FF8-44E0-85BE-986442589E99}" type="datetime1">
              <a:rPr lang="en-US">
                <a:solidFill>
                  <a:srgbClr val="000000"/>
                </a:solidFill>
              </a:rPr>
              <a:pPr/>
              <a:t>10/31/2013</a:t>
            </a:fld>
            <a:endParaRPr lang="en-US">
              <a:solidFill>
                <a:srgbClr val="000000"/>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10" name="Slide Number Placeholder 6"/>
          <p:cNvSpPr>
            <a:spLocks noGrp="1"/>
          </p:cNvSpPr>
          <p:nvPr>
            <p:ph type="sldNum" sz="quarter" idx="12"/>
          </p:nvPr>
        </p:nvSpPr>
        <p:spPr/>
        <p:txBody>
          <a:bodyPr/>
          <a:lstStyle>
            <a:lvl1pPr>
              <a:defRPr/>
            </a:lvl1pPr>
          </a:lstStyle>
          <a:p>
            <a:fld id="{CC0204D1-A94D-4764-A5F7-BF75986EADB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461131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fld id="{B2C1BF2D-ED2F-416D-A9B9-90D249750E5F}" type="datetime1">
              <a:rPr lang="en-US">
                <a:solidFill>
                  <a:srgbClr val="000000"/>
                </a:solidFill>
              </a:rPr>
              <a:pPr/>
              <a:t>10/31/2013</a:t>
            </a:fld>
            <a:endParaRPr lang="en-US">
              <a:solidFill>
                <a:srgbClr val="000000"/>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6"/>
          <p:cNvSpPr>
            <a:spLocks noGrp="1"/>
          </p:cNvSpPr>
          <p:nvPr>
            <p:ph type="sldNum" sz="quarter" idx="12"/>
          </p:nvPr>
        </p:nvSpPr>
        <p:spPr/>
        <p:txBody>
          <a:bodyPr/>
          <a:lstStyle>
            <a:lvl1pPr>
              <a:defRPr/>
            </a:lvl1pPr>
          </a:lstStyle>
          <a:p>
            <a:fld id="{BA9EE21E-230F-468F-A9AD-61FD18B7971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696229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5562CE0C-07EC-47B0-97AD-C6C53887513C}" type="datetime1">
              <a:rPr lang="en-US">
                <a:solidFill>
                  <a:srgbClr val="000000"/>
                </a:solidFill>
              </a:rPr>
              <a:pPr/>
              <a:t>10/31/2013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7F8F4533-EB7B-4622-8C2C-26FAF1D5F1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967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4" name="Content Placeholder 2"/>
          <p:cNvSpPr>
            <a:spLocks noGrp="1"/>
          </p:cNvSpPr>
          <p:nvPr>
            <p:ph idx="10"/>
          </p:nvPr>
        </p:nvSpPr>
        <p:spPr bwMode="gray">
          <a:xfrm>
            <a:off x="4939596" y="18653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6" name="Slide Number Placeholder 3"/>
          <p:cNvSpPr>
            <a:spLocks noGrp="1"/>
          </p:cNvSpPr>
          <p:nvPr>
            <p:ph type="sldNum" sz="quarter" idx="11"/>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8155503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pitchFamily="34" charset="-128"/>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794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rot="5400000">
            <a:off x="-3891756" y="4864893"/>
            <a:ext cx="8153400" cy="379413"/>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Vertical Title 1"/>
          <p:cNvSpPr>
            <a:spLocks noGrp="1"/>
          </p:cNvSpPr>
          <p:nvPr>
            <p:ph type="title" orient="vert"/>
          </p:nvPr>
        </p:nvSpPr>
        <p:spPr>
          <a:xfrm>
            <a:off x="7881870" y="77788"/>
            <a:ext cx="1236466"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212080"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5A2386E-612B-4F6A-8543-DE5DF6D2EC86}" type="datetime1">
              <a:rPr lang="en-US">
                <a:solidFill>
                  <a:srgbClr val="000000"/>
                </a:solidFill>
              </a:rPr>
              <a:pPr/>
              <a:t>10/31/2013</a:t>
            </a:fld>
            <a:endParaRPr lang="en-US">
              <a:solidFill>
                <a:srgbClr val="000000"/>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5"/>
          <p:cNvSpPr>
            <a:spLocks noGrp="1"/>
          </p:cNvSpPr>
          <p:nvPr>
            <p:ph type="sldNum" sz="quarter" idx="12"/>
          </p:nvPr>
        </p:nvSpPr>
        <p:spPr/>
        <p:txBody>
          <a:bodyPr/>
          <a:lstStyle>
            <a:lvl1pPr>
              <a:defRPr/>
            </a:lvl1pPr>
          </a:lstStyle>
          <a:p>
            <a:fld id="{BD31CF34-CE90-42D2-8CB4-070F6DED3A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949136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fld id="{C43D8B8D-D262-4293-844A-B7C106D59925}" type="datetime1">
              <a:rPr lang="en-US">
                <a:solidFill>
                  <a:srgbClr val="000000"/>
                </a:solidFill>
              </a:rPr>
              <a:pPr/>
              <a:t>10/31/2013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BB69060B-7F56-4866-90D3-B028B0948E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74804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Titel og indholdsobjekt">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pitchFamily="34" charset="-128"/>
            </a:endParaRPr>
          </a:p>
        </p:txBody>
      </p:sp>
      <p:pic>
        <p:nvPicPr>
          <p:cNvPr id="3"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4"/>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Tree>
    <p:extLst>
      <p:ext uri="{BB962C8B-B14F-4D97-AF65-F5344CB8AC3E}">
        <p14:creationId xmlns:p14="http://schemas.microsoft.com/office/powerpoint/2010/main" val="21575796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88113"/>
            <a:ext cx="9144000" cy="381000"/>
          </a:xfrm>
          <a:prstGeom prst="rect">
            <a:avLst/>
          </a:prstGeom>
          <a:solidFill>
            <a:schemeClr val="bg1"/>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a:t>Click to edit Master subtitle style</a:t>
            </a:r>
          </a:p>
        </p:txBody>
      </p:sp>
      <p:sp>
        <p:nvSpPr>
          <p:cNvPr id="123912" name="Rectangle 8"/>
          <p:cNvSpPr>
            <a:spLocks noGrp="1" noChangeArrowheads="1"/>
          </p:cNvSpPr>
          <p:nvPr>
            <p:ph type="ctrTitle"/>
          </p:nvPr>
        </p:nvSpPr>
        <p:spPr>
          <a:xfrm>
            <a:off x="685800" y="1220788"/>
            <a:ext cx="7772400" cy="1470025"/>
          </a:xfrm>
        </p:spPr>
        <p:txBody>
          <a:bodyPr/>
          <a:lstStyle>
            <a:lvl1pPr algn="ctr">
              <a:defRPr/>
            </a:lvl1pPr>
          </a:lstStyle>
          <a:p>
            <a:r>
              <a:rPr lang="en-US"/>
              <a:t>Click to edit Master title style</a:t>
            </a:r>
          </a:p>
        </p:txBody>
      </p:sp>
      <p:sp>
        <p:nvSpPr>
          <p:cNvPr id="6" name="Rectangle 5"/>
          <p:cNvSpPr>
            <a:spLocks noGrp="1" noChangeArrowheads="1"/>
          </p:cNvSpPr>
          <p:nvPr>
            <p:ph type="dt" sz="half" idx="10"/>
          </p:nvPr>
        </p:nvSpPr>
        <p:spPr/>
        <p:txBody>
          <a:bodyPr/>
          <a:lstStyle>
            <a:lvl1pPr>
              <a:defRPr/>
            </a:lvl1pPr>
          </a:lstStyle>
          <a:p>
            <a:pPr>
              <a:defRPr/>
            </a:pPr>
            <a:fld id="{21245D37-333C-D14B-AB31-CF75977C71DE}" type="datetime1">
              <a:rPr lang="en-US"/>
              <a:pPr>
                <a:defRPr/>
              </a:pPr>
              <a:t>10/31/2013</a:t>
            </a:fld>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8A020600-6676-1B41-9413-114378B23955}" type="slidenum">
              <a:rPr lang="en-US"/>
              <a:pPr>
                <a:defRPr/>
              </a:pPr>
              <a:t>‹#›</a:t>
            </a:fld>
            <a:endParaRPr lang="en-US"/>
          </a:p>
        </p:txBody>
      </p:sp>
    </p:spTree>
    <p:extLst>
      <p:ext uri="{BB962C8B-B14F-4D97-AF65-F5344CB8AC3E}">
        <p14:creationId xmlns:p14="http://schemas.microsoft.com/office/powerpoint/2010/main" val="35876034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7140B199-E096-9644-AF0D-4D588314AE94}" type="datetime1">
              <a:rPr lang="en-US"/>
              <a:pPr>
                <a:defRPr/>
              </a:pPr>
              <a:t>10/31/2013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D6C44F8-1856-714F-B789-568F397B5970}" type="slidenum">
              <a:rPr lang="en-US"/>
              <a:pPr>
                <a:defRPr/>
              </a:pPr>
              <a:t>‹#›</a:t>
            </a:fld>
            <a:endParaRPr lang="en-US"/>
          </a:p>
        </p:txBody>
      </p:sp>
    </p:spTree>
    <p:extLst>
      <p:ext uri="{BB962C8B-B14F-4D97-AF65-F5344CB8AC3E}">
        <p14:creationId xmlns:p14="http://schemas.microsoft.com/office/powerpoint/2010/main" val="14047655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83A514FC-9104-564E-96E8-ADFE7E9DAFA3}" type="datetime1">
              <a:rPr lang="en-US"/>
              <a:pPr>
                <a:defRPr/>
              </a:pPr>
              <a:t>10/31/2013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670555F-F554-1640-B375-662630FB1F49}" type="slidenum">
              <a:rPr lang="en-US"/>
              <a:pPr>
                <a:defRPr/>
              </a:pPr>
              <a:t>‹#›</a:t>
            </a:fld>
            <a:endParaRPr lang="en-US"/>
          </a:p>
        </p:txBody>
      </p:sp>
    </p:spTree>
    <p:extLst>
      <p:ext uri="{BB962C8B-B14F-4D97-AF65-F5344CB8AC3E}">
        <p14:creationId xmlns:p14="http://schemas.microsoft.com/office/powerpoint/2010/main" val="39787577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0A83866C-FFBB-1447-8FF3-872AC8712067}" type="datetime1">
              <a:rPr lang="en-US"/>
              <a:pPr>
                <a:defRPr/>
              </a:pPr>
              <a:t>10/31/2013</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7C3BAD0-658B-4145-A7B8-A605B829C0DC}" type="slidenum">
              <a:rPr lang="en-US"/>
              <a:pPr>
                <a:defRPr/>
              </a:pPr>
              <a:t>‹#›</a:t>
            </a:fld>
            <a:endParaRPr lang="en-US"/>
          </a:p>
        </p:txBody>
      </p:sp>
    </p:spTree>
    <p:extLst>
      <p:ext uri="{BB962C8B-B14F-4D97-AF65-F5344CB8AC3E}">
        <p14:creationId xmlns:p14="http://schemas.microsoft.com/office/powerpoint/2010/main" val="27383253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5F5FDFA3-0482-9844-8A33-FD7E9054BADE}" type="datetime1">
              <a:rPr lang="en-US"/>
              <a:pPr>
                <a:defRPr/>
              </a:pPr>
              <a:t>10/31/2013</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44947081-AD6B-1543-A7E3-2CA0646EAB25}" type="slidenum">
              <a:rPr lang="en-US"/>
              <a:pPr>
                <a:defRPr/>
              </a:pPr>
              <a:t>‹#›</a:t>
            </a:fld>
            <a:endParaRPr lang="en-US"/>
          </a:p>
        </p:txBody>
      </p:sp>
    </p:spTree>
    <p:extLst>
      <p:ext uri="{BB962C8B-B14F-4D97-AF65-F5344CB8AC3E}">
        <p14:creationId xmlns:p14="http://schemas.microsoft.com/office/powerpoint/2010/main" val="20745974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595138CD-1E68-E943-8B99-7DBD21CE5905}" type="datetime1">
              <a:rPr lang="en-US"/>
              <a:pPr>
                <a:defRPr/>
              </a:pPr>
              <a:t>10/31/2013</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84D2E2D6-C9BF-CC41-A6DA-6A32FCA2AA72}" type="slidenum">
              <a:rPr lang="en-US"/>
              <a:pPr>
                <a:defRPr/>
              </a:pPr>
              <a:t>‹#›</a:t>
            </a:fld>
            <a:endParaRPr lang="en-US"/>
          </a:p>
        </p:txBody>
      </p:sp>
    </p:spTree>
    <p:extLst>
      <p:ext uri="{BB962C8B-B14F-4D97-AF65-F5344CB8AC3E}">
        <p14:creationId xmlns:p14="http://schemas.microsoft.com/office/powerpoint/2010/main" val="11542429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 name="Date Placeholder 1"/>
          <p:cNvSpPr>
            <a:spLocks noGrp="1"/>
          </p:cNvSpPr>
          <p:nvPr>
            <p:ph type="dt" sz="half" idx="10"/>
          </p:nvPr>
        </p:nvSpPr>
        <p:spPr/>
        <p:txBody>
          <a:bodyPr/>
          <a:lstStyle>
            <a:lvl1pPr>
              <a:defRPr/>
            </a:lvl1pPr>
          </a:lstStyle>
          <a:p>
            <a:pPr>
              <a:defRPr/>
            </a:pPr>
            <a:fld id="{B3FAB1C1-D100-7748-86D5-ECDC77E464FA}" type="datetime1">
              <a:rPr lang="en-US"/>
              <a:pPr>
                <a:defRPr/>
              </a:pPr>
              <a:t>10/31/2013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95136A1B-F302-9E47-81D3-B48441DFEB91}" type="slidenum">
              <a:rPr lang="en-US"/>
              <a:pPr>
                <a:defRPr/>
              </a:pPr>
              <a:t>‹#›</a:t>
            </a:fld>
            <a:endParaRPr lang="en-US"/>
          </a:p>
        </p:txBody>
      </p:sp>
    </p:spTree>
    <p:extLst>
      <p:ext uri="{BB962C8B-B14F-4D97-AF65-F5344CB8AC3E}">
        <p14:creationId xmlns:p14="http://schemas.microsoft.com/office/powerpoint/2010/main" val="1317390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a:xfrm>
            <a:off x="687388" y="127553"/>
            <a:ext cx="8224837" cy="1486894"/>
          </a:xfrm>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5302382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AA29C605-3394-9B4F-8428-C8CD8DABA6CA}" type="datetime1">
              <a:rPr lang="en-US"/>
              <a:pPr>
                <a:defRPr/>
              </a:pPr>
              <a:t>10/31/2013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525A276B-FB32-564B-BB4A-5A3393869A76}" type="slidenum">
              <a:rPr lang="en-US"/>
              <a:pPr>
                <a:defRPr/>
              </a:pPr>
              <a:t>‹#›</a:t>
            </a:fld>
            <a:endParaRPr lang="en-US"/>
          </a:p>
        </p:txBody>
      </p:sp>
    </p:spTree>
    <p:extLst>
      <p:ext uri="{BB962C8B-B14F-4D97-AF65-F5344CB8AC3E}">
        <p14:creationId xmlns:p14="http://schemas.microsoft.com/office/powerpoint/2010/main" val="5685456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7429D533-B5AF-804B-AD74-60589480794F}" type="datetime1">
              <a:rPr lang="en-US"/>
              <a:pPr>
                <a:defRPr/>
              </a:pPr>
              <a:t>10/31/2013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F927A7D-00AD-2A42-8AC8-CD022FB6A906}" type="slidenum">
              <a:rPr lang="en-US"/>
              <a:pPr>
                <a:defRPr/>
              </a:pPr>
              <a:t>‹#›</a:t>
            </a:fld>
            <a:endParaRPr lang="en-US"/>
          </a:p>
        </p:txBody>
      </p:sp>
    </p:spTree>
    <p:extLst>
      <p:ext uri="{BB962C8B-B14F-4D97-AF65-F5344CB8AC3E}">
        <p14:creationId xmlns:p14="http://schemas.microsoft.com/office/powerpoint/2010/main" val="28382874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3829E29D-42AB-8F40-91B9-33DC58E22257}" type="datetime1">
              <a:rPr lang="en-US"/>
              <a:pPr>
                <a:defRPr/>
              </a:pPr>
              <a:t>10/31/2013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12FAFEE-F2EF-8149-AB6D-6CE600C918CA}" type="slidenum">
              <a:rPr lang="en-US"/>
              <a:pPr>
                <a:defRPr/>
              </a:pPr>
              <a:t>‹#›</a:t>
            </a:fld>
            <a:endParaRPr lang="en-US"/>
          </a:p>
        </p:txBody>
      </p:sp>
    </p:spTree>
    <p:extLst>
      <p:ext uri="{BB962C8B-B14F-4D97-AF65-F5344CB8AC3E}">
        <p14:creationId xmlns:p14="http://schemas.microsoft.com/office/powerpoint/2010/main" val="23976292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rot="5400000">
            <a:off x="-3890962" y="4864099"/>
            <a:ext cx="8153400" cy="381001"/>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Vertical Title 1"/>
          <p:cNvSpPr>
            <a:spLocks noGrp="1"/>
          </p:cNvSpPr>
          <p:nvPr>
            <p:ph type="title" orient="vert"/>
          </p:nvPr>
        </p:nvSpPr>
        <p:spPr>
          <a:xfrm>
            <a:off x="7881870" y="77788"/>
            <a:ext cx="1236466"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212080"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75037B6-7BFA-5E4E-BC22-205A9A756D9E}" type="datetime1">
              <a:rPr lang="en-US"/>
              <a:pPr>
                <a:defRPr/>
              </a:pPr>
              <a:t>10/31/2013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FA7D0C-A7A2-6F44-9A21-DC4E070C07B7}" type="slidenum">
              <a:rPr lang="en-US"/>
              <a:pPr>
                <a:defRPr/>
              </a:pPr>
              <a:t>‹#›</a:t>
            </a:fld>
            <a:endParaRPr lang="en-US"/>
          </a:p>
        </p:txBody>
      </p:sp>
    </p:spTree>
    <p:extLst>
      <p:ext uri="{BB962C8B-B14F-4D97-AF65-F5344CB8AC3E}">
        <p14:creationId xmlns:p14="http://schemas.microsoft.com/office/powerpoint/2010/main" val="17120456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EAE0E327-5631-DB48-BF15-1202B85E9BF6}" type="datetime1">
              <a:rPr lang="en-US"/>
              <a:pPr>
                <a:defRPr/>
              </a:pPr>
              <a:t>10/31/2013</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169D5F2C-6807-A74A-B08B-09ECF51DF90B}" type="slidenum">
              <a:rPr lang="en-US"/>
              <a:pPr>
                <a:defRPr/>
              </a:pPr>
              <a:t>‹#›</a:t>
            </a:fld>
            <a:endParaRPr lang="en-US"/>
          </a:p>
        </p:txBody>
      </p:sp>
    </p:spTree>
    <p:extLst>
      <p:ext uri="{BB962C8B-B14F-4D97-AF65-F5344CB8AC3E}">
        <p14:creationId xmlns:p14="http://schemas.microsoft.com/office/powerpoint/2010/main" val="18223055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smtClean="0"/>
              <a:t>Click to edit Master title style</a:t>
            </a:r>
            <a:endParaRPr lang="en-US" dirty="0"/>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10B369C-D498-4BD1-B514-B88AC5EEE477}"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17353503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BD6485D-7850-4C09-91DC-B37AF1FCAE92}"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13938600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DEB7CFC-C436-43E5-9193-AA5B716DE39E}"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8763205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9E8349-2291-43C6-A807-E94D217C1CD4}"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16416877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3809E78B-69EE-47B5-8AA4-9ADA9334A464}"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330950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
        <p:nvSpPr>
          <p:cNvPr id="5" name="Text Placeholder 4"/>
          <p:cNvSpPr>
            <a:spLocks noGrp="1"/>
          </p:cNvSpPr>
          <p:nvPr>
            <p:ph type="body" sz="quarter" idx="11"/>
          </p:nvPr>
        </p:nvSpPr>
        <p:spPr>
          <a:xfrm>
            <a:off x="685800" y="1963162"/>
            <a:ext cx="8053388" cy="35131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680339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C73180-850C-4956-9E68-2C5E27AD7D52}"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15559559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ABD2AA1-0142-44B1-964D-D7414B18F16C}"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36176126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9E4110B-9280-436A-9189-9AB79DFE5F14}"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20216984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88D8B3C-B24D-406A-A6C1-25F58CD3D81F}"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40760254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38E14F0-6118-4D41-A60F-BCC81C902E88}"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198812954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E7764F0-1510-4221-851D-42ED8905CF1B}" type="slidenum">
              <a:rPr lang="es-ES">
                <a:solidFill>
                  <a:srgbClr val="0367B3"/>
                </a:solidFill>
              </a:rPr>
              <a:pPr fontAlgn="base">
                <a:spcBef>
                  <a:spcPct val="0"/>
                </a:spcBef>
                <a:spcAft>
                  <a:spcPct val="0"/>
                </a:spcAft>
              </a:pPr>
              <a:t>‹#›</a:t>
            </a:fld>
            <a:endParaRPr lang="es-ES">
              <a:solidFill>
                <a:srgbClr val="0367B3"/>
              </a:solidFill>
            </a:endParaRPr>
          </a:p>
        </p:txBody>
      </p:sp>
    </p:spTree>
    <p:extLst>
      <p:ext uri="{BB962C8B-B14F-4D97-AF65-F5344CB8AC3E}">
        <p14:creationId xmlns:p14="http://schemas.microsoft.com/office/powerpoint/2010/main" val="34725449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6401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8" y="2055813"/>
            <a:ext cx="8224837" cy="351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Slide Number Placeholder 1"/>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9589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417588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88113"/>
            <a:ext cx="9144000" cy="381000"/>
          </a:xfrm>
          <a:prstGeom prst="rect">
            <a:avLst/>
          </a:prstGeom>
          <a:solidFill>
            <a:schemeClr val="bg1"/>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a:t>Click to edit Master subtitle style</a:t>
            </a:r>
          </a:p>
        </p:txBody>
      </p:sp>
      <p:sp>
        <p:nvSpPr>
          <p:cNvPr id="123912" name="Rectangle 8"/>
          <p:cNvSpPr>
            <a:spLocks noGrp="1" noChangeArrowheads="1"/>
          </p:cNvSpPr>
          <p:nvPr>
            <p:ph type="ctrTitle"/>
          </p:nvPr>
        </p:nvSpPr>
        <p:spPr>
          <a:xfrm>
            <a:off x="685800" y="1220788"/>
            <a:ext cx="7772400" cy="1470025"/>
          </a:xfrm>
        </p:spPr>
        <p:txBody>
          <a:bodyPr/>
          <a:lstStyle>
            <a:lvl1pPr algn="ctr">
              <a:defRPr/>
            </a:lvl1pPr>
          </a:lstStyle>
          <a:p>
            <a:r>
              <a:rPr lang="en-US"/>
              <a:t>Click to edit Master title style</a:t>
            </a:r>
          </a:p>
        </p:txBody>
      </p:sp>
      <p:sp>
        <p:nvSpPr>
          <p:cNvPr id="6" name="Rectangle 5"/>
          <p:cNvSpPr>
            <a:spLocks noGrp="1" noChangeArrowheads="1"/>
          </p:cNvSpPr>
          <p:nvPr>
            <p:ph type="dt" sz="half" idx="10"/>
          </p:nvPr>
        </p:nvSpPr>
        <p:spPr/>
        <p:txBody>
          <a:bodyPr/>
          <a:lstStyle>
            <a:lvl1pPr>
              <a:defRPr/>
            </a:lvl1pPr>
          </a:lstStyle>
          <a:p>
            <a:pPr>
              <a:defRPr/>
            </a:pPr>
            <a:fld id="{49C8C346-3510-4448-AFDF-2C33B738542D}" type="datetime1">
              <a:rPr lang="en-US">
                <a:solidFill>
                  <a:srgbClr val="000000"/>
                </a:solidFill>
              </a:rPr>
              <a:pPr>
                <a:defRPr/>
              </a:pPr>
              <a:t>10/31/2013</a:t>
            </a:fld>
            <a:endParaRPr lang="en-US">
              <a:solidFill>
                <a:srgbClr val="000000"/>
              </a:solidFill>
            </a:endParaRPr>
          </a:p>
        </p:txBody>
      </p:sp>
      <p:sp>
        <p:nvSpPr>
          <p:cNvPr id="7" name="Rectangle 6"/>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8" name="Rectangle 7"/>
          <p:cNvSpPr>
            <a:spLocks noGrp="1" noChangeArrowheads="1"/>
          </p:cNvSpPr>
          <p:nvPr>
            <p:ph type="sldNum" sz="quarter" idx="12"/>
          </p:nvPr>
        </p:nvSpPr>
        <p:spPr/>
        <p:txBody>
          <a:bodyPr/>
          <a:lstStyle>
            <a:lvl1pPr>
              <a:defRPr/>
            </a:lvl1pPr>
          </a:lstStyle>
          <a:p>
            <a:pPr>
              <a:defRPr/>
            </a:pPr>
            <a:fld id="{4E60C8B7-2C50-5E45-9CC4-F0AE48BC5D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071373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D3E6E7ED-28F9-3A42-B845-6583BEE70BA1}" type="datetime1">
              <a:rPr lang="en-US">
                <a:solidFill>
                  <a:srgbClr val="000000"/>
                </a:solidFill>
              </a:rPr>
              <a:pPr>
                <a:defRPr/>
              </a:pPr>
              <a:t>10/31/2013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5143C1A0-FB99-E94B-A830-470B452979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5181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3.pn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theme" Target="../theme/theme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6" Type="http://schemas.openxmlformats.org/officeDocument/2006/relationships/image" Target="../media/image7.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6.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9235440" cy="6926580"/>
          </a:xfrm>
          <a:prstGeom prst="rect">
            <a:avLst/>
          </a:prstGeom>
        </p:spPr>
      </p:pic>
      <p:sp>
        <p:nvSpPr>
          <p:cNvPr id="5123" name="Title Placeholder 1"/>
          <p:cNvSpPr>
            <a:spLocks noGrp="1"/>
          </p:cNvSpPr>
          <p:nvPr>
            <p:ph type="title"/>
          </p:nvPr>
        </p:nvSpPr>
        <p:spPr bwMode="gray">
          <a:xfrm>
            <a:off x="687388" y="131015"/>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6" name="Slide Number Placeholder 1"/>
          <p:cNvSpPr>
            <a:spLocks noGrp="1"/>
          </p:cNvSpPr>
          <p:nvPr>
            <p:ph type="sldNum" sz="quarter" idx="4"/>
          </p:nvPr>
        </p:nvSpPr>
        <p:spPr bwMode="gray">
          <a:xfrm>
            <a:off x="8786303" y="6588270"/>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Tree>
    <p:extLst>
      <p:ext uri="{BB962C8B-B14F-4D97-AF65-F5344CB8AC3E}">
        <p14:creationId xmlns:p14="http://schemas.microsoft.com/office/powerpoint/2010/main" val="337697183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235440" cy="6926580"/>
          </a:xfrm>
          <a:prstGeom prst="rect">
            <a:avLst/>
          </a:prstGeom>
        </p:spPr>
      </p:pic>
      <p:sp>
        <p:nvSpPr>
          <p:cNvPr id="2" name="Text Placeholder 1"/>
          <p:cNvSpPr>
            <a:spLocks noGrp="1"/>
          </p:cNvSpPr>
          <p:nvPr>
            <p:ph type="body" idx="1"/>
          </p:nvPr>
        </p:nvSpPr>
        <p:spPr bwMode="gray">
          <a:xfrm>
            <a:off x="687387" y="1965814"/>
            <a:ext cx="8224837" cy="347034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
          <p:cNvSpPr>
            <a:spLocks noGrp="1"/>
          </p:cNvSpPr>
          <p:nvPr>
            <p:ph type="sldNum" sz="quarter" idx="4"/>
          </p:nvPr>
        </p:nvSpPr>
        <p:spPr bwMode="gray">
          <a:xfrm>
            <a:off x="8786303" y="6588270"/>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
        <p:nvSpPr>
          <p:cNvPr id="6" name="Title Placeholder 1"/>
          <p:cNvSpPr>
            <a:spLocks noGrp="1"/>
          </p:cNvSpPr>
          <p:nvPr>
            <p:ph type="title"/>
          </p:nvPr>
        </p:nvSpPr>
        <p:spPr bwMode="gray">
          <a:xfrm>
            <a:off x="687388" y="120215"/>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Tree>
    <p:extLst>
      <p:ext uri="{BB962C8B-B14F-4D97-AF65-F5344CB8AC3E}">
        <p14:creationId xmlns:p14="http://schemas.microsoft.com/office/powerpoint/2010/main" val="339996271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4800" kern="1200">
          <a:solidFill>
            <a:schemeClr val="bg1">
              <a:lumMod val="75000"/>
            </a:schemeClr>
          </a:solidFill>
          <a:latin typeface="Arial Narrow" pitchFamily="34" charset="0"/>
          <a:ea typeface="ＭＳ Ｐゴシック" charset="-128"/>
          <a:cs typeface="Arial Narrow" pitchFamily="34" charset="0"/>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1pPr>
      <a:lvl2pPr marL="4572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2pPr>
      <a:lvl3pPr marL="9144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3pPr>
      <a:lvl4pPr marL="13716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4pPr>
      <a:lvl5pPr marL="1828800" indent="0" algn="l" rtl="0" eaLnBrk="0" fontAlgn="base" hangingPunct="0">
        <a:spcBef>
          <a:spcPts val="0"/>
        </a:spcBef>
        <a:spcAft>
          <a:spcPts val="0"/>
        </a:spcAft>
        <a:buClr>
          <a:srgbClr val="78A22F"/>
        </a:buClr>
        <a:buFont typeface="Arial" pitchFamily="34" charset="0"/>
        <a:buNone/>
        <a:defRPr sz="24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62"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40963" name="CCSSO_Color Bars_DESR2.png" descr="/Volumes/Clients/CCSSO/CCS007_Org Logo/Final/CCS007_OrgLogo_FINAL_121609/PNG/CCSSO_Color Bars_DESR2.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4"/>
          <p:cNvSpPr>
            <a:spLocks noChangeArrowheads="1"/>
          </p:cNvSpPr>
          <p:nvPr/>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0965"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886"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fontAlgn="base">
              <a:spcBef>
                <a:spcPct val="0"/>
              </a:spcBef>
              <a:spcAft>
                <a:spcPct val="0"/>
              </a:spcAft>
              <a:defRPr/>
            </a:pPr>
            <a:fld id="{D32CA51A-4E95-7D47-B015-9406D3F40134}" type="datetime1">
              <a:rPr lang="en-US">
                <a:solidFill>
                  <a:srgbClr val="000000"/>
                </a:solidFill>
                <a:ea typeface="ＭＳ Ｐゴシック" charset="0"/>
                <a:cs typeface="ＭＳ Ｐゴシック" charset="0"/>
              </a:rPr>
              <a:pPr fontAlgn="base">
                <a:spcBef>
                  <a:spcPct val="0"/>
                </a:spcBef>
                <a:spcAft>
                  <a:spcPct val="0"/>
                </a:spcAft>
                <a:defRPr/>
              </a:pPr>
              <a:t>10/31/2013</a:t>
            </a:fld>
            <a:endParaRPr lang="en-US">
              <a:solidFill>
                <a:srgbClr val="000000"/>
              </a:solidFill>
              <a:ea typeface="ＭＳ Ｐゴシック" charset="0"/>
              <a:cs typeface="ＭＳ Ｐゴシック" charset="0"/>
            </a:endParaRPr>
          </a:p>
        </p:txBody>
      </p:sp>
      <p:sp>
        <p:nvSpPr>
          <p:cNvPr id="12288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fontAlgn="base">
              <a:spcBef>
                <a:spcPct val="0"/>
              </a:spcBef>
              <a:spcAft>
                <a:spcPct val="0"/>
              </a:spcAft>
              <a:defRPr/>
            </a:pPr>
            <a:endParaRPr lang="en-US">
              <a:solidFill>
                <a:srgbClr val="000000"/>
              </a:solidFill>
            </a:endParaRPr>
          </a:p>
        </p:txBody>
      </p:sp>
      <p:sp>
        <p:nvSpPr>
          <p:cNvPr id="12288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fontAlgn="base">
              <a:spcBef>
                <a:spcPct val="0"/>
              </a:spcBef>
              <a:spcAft>
                <a:spcPct val="0"/>
              </a:spcAft>
              <a:defRPr/>
            </a:pPr>
            <a:fld id="{9AAAAA00-92C0-254E-B163-152F0DA03AE1}" type="slidenum">
              <a:rPr lang="en-US">
                <a:solidFill>
                  <a:srgbClr val="000000"/>
                </a:solidFill>
                <a:ea typeface="ＭＳ Ｐゴシック" charset="0"/>
                <a:cs typeface="ＭＳ Ｐゴシック" charset="0"/>
              </a:rPr>
              <a:pPr fontAlgn="base">
                <a:spcBef>
                  <a:spcPct val="0"/>
                </a:spcBef>
                <a:spcAft>
                  <a:spcPct val="0"/>
                </a:spcAft>
                <a:defRPr/>
              </a:pPr>
              <a:t>‹#›</a:t>
            </a:fld>
            <a:endParaRPr lang="en-US">
              <a:solidFill>
                <a:srgbClr val="000000"/>
              </a:solidFill>
              <a:ea typeface="ＭＳ Ｐゴシック" charset="0"/>
              <a:cs typeface="ＭＳ Ｐゴシック" charset="0"/>
            </a:endParaRPr>
          </a:p>
        </p:txBody>
      </p:sp>
      <p:sp>
        <p:nvSpPr>
          <p:cNvPr id="40969"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77002369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l" rtl="0" eaLnBrk="0" fontAlgn="base" hangingPunct="0">
        <a:spcBef>
          <a:spcPct val="0"/>
        </a:spcBef>
        <a:spcAft>
          <a:spcPct val="0"/>
        </a:spcAft>
        <a:defRPr sz="2800">
          <a:solidFill>
            <a:srgbClr val="FFFFFF"/>
          </a:solidFill>
          <a:latin typeface="+mj-lt"/>
          <a:ea typeface="ＭＳ Ｐゴシック" pitchFamily="18" charset="-128"/>
          <a:cs typeface="+mj-cs"/>
        </a:defRPr>
      </a:lvl1pPr>
      <a:lvl2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fontAlgn="base">
        <a:spcBef>
          <a:spcPct val="0"/>
        </a:spcBef>
        <a:spcAft>
          <a:spcPct val="0"/>
        </a:spcAft>
        <a:defRPr sz="2800">
          <a:solidFill>
            <a:srgbClr val="FFFFFF"/>
          </a:solidFill>
          <a:latin typeface="Arial Black" pitchFamily="34" charset="0"/>
          <a:cs typeface="Arial" charset="0"/>
        </a:defRPr>
      </a:lvl6pPr>
      <a:lvl7pPr marL="914400" algn="l" rtl="0" fontAlgn="base">
        <a:spcBef>
          <a:spcPct val="0"/>
        </a:spcBef>
        <a:spcAft>
          <a:spcPct val="0"/>
        </a:spcAft>
        <a:defRPr sz="2800">
          <a:solidFill>
            <a:srgbClr val="FFFFFF"/>
          </a:solidFill>
          <a:latin typeface="Arial Black" pitchFamily="34" charset="0"/>
          <a:cs typeface="Arial" charset="0"/>
        </a:defRPr>
      </a:lvl7pPr>
      <a:lvl8pPr marL="1371600" algn="l" rtl="0" fontAlgn="base">
        <a:spcBef>
          <a:spcPct val="0"/>
        </a:spcBef>
        <a:spcAft>
          <a:spcPct val="0"/>
        </a:spcAft>
        <a:defRPr sz="2800">
          <a:solidFill>
            <a:srgbClr val="FFFFFF"/>
          </a:solidFill>
          <a:latin typeface="Arial Black" pitchFamily="34" charset="0"/>
          <a:cs typeface="Arial" charset="0"/>
        </a:defRPr>
      </a:lvl8pPr>
      <a:lvl9pPr marL="1828800" algn="l" rtl="0" fontAlgn="base">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accent2"/>
        </a:buClr>
        <a:buFont typeface="Wingdings" charset="0"/>
        <a:buChar char="z"/>
        <a:defRPr sz="2400">
          <a:solidFill>
            <a:schemeClr val="tx1"/>
          </a:solidFill>
          <a:latin typeface="+mn-lt"/>
          <a:ea typeface="ＭＳ Ｐゴシック" pitchFamily="18" charset="-128"/>
          <a:cs typeface="+mn-cs"/>
        </a:defRPr>
      </a:lvl1pPr>
      <a:lvl2pPr marL="742950" indent="-285750" algn="l" rtl="0" eaLnBrk="0" fontAlgn="base" hangingPunct="0">
        <a:spcBef>
          <a:spcPct val="20000"/>
        </a:spcBef>
        <a:spcAft>
          <a:spcPct val="0"/>
        </a:spcAft>
        <a:buClr>
          <a:schemeClr val="accent2"/>
        </a:buClr>
        <a:buFont typeface="Wingdings" charset="0"/>
        <a:buChar char="§"/>
        <a:defRPr sz="2000">
          <a:solidFill>
            <a:schemeClr val="tx1"/>
          </a:solidFill>
          <a:latin typeface="+mn-lt"/>
          <a:ea typeface="ＭＳ Ｐゴシック" pitchFamily="18" charset="-128"/>
          <a:cs typeface="+mn-cs"/>
        </a:defRPr>
      </a:lvl2pPr>
      <a:lvl3pPr marL="1143000" indent="-228600" algn="l" rtl="0" eaLnBrk="0" fontAlgn="base" hangingPunct="0">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fontAlgn="base">
        <a:spcBef>
          <a:spcPct val="20000"/>
        </a:spcBef>
        <a:spcAft>
          <a:spcPct val="0"/>
        </a:spcAft>
        <a:buClr>
          <a:schemeClr val="accent2"/>
        </a:buClr>
        <a:buChar char="»"/>
        <a:defRPr sz="1600">
          <a:solidFill>
            <a:schemeClr val="tx1"/>
          </a:solidFill>
          <a:latin typeface="+mn-lt"/>
          <a:cs typeface="+mn-cs"/>
        </a:defRPr>
      </a:lvl6pPr>
      <a:lvl7pPr marL="2971800" indent="-228600" algn="l" rtl="0" fontAlgn="base">
        <a:spcBef>
          <a:spcPct val="20000"/>
        </a:spcBef>
        <a:spcAft>
          <a:spcPct val="0"/>
        </a:spcAft>
        <a:buClr>
          <a:schemeClr val="accent2"/>
        </a:buClr>
        <a:buChar char="»"/>
        <a:defRPr sz="1600">
          <a:solidFill>
            <a:schemeClr val="tx1"/>
          </a:solidFill>
          <a:latin typeface="+mn-lt"/>
          <a:cs typeface="+mn-cs"/>
        </a:defRPr>
      </a:lvl7pPr>
      <a:lvl8pPr marL="3429000" indent="-228600" algn="l" rtl="0" fontAlgn="base">
        <a:spcBef>
          <a:spcPct val="20000"/>
        </a:spcBef>
        <a:spcAft>
          <a:spcPct val="0"/>
        </a:spcAft>
        <a:buClr>
          <a:schemeClr val="accent2"/>
        </a:buClr>
        <a:buChar char="»"/>
        <a:defRPr sz="1600">
          <a:solidFill>
            <a:schemeClr val="tx1"/>
          </a:solidFill>
          <a:latin typeface="+mn-lt"/>
          <a:cs typeface="+mn-cs"/>
        </a:defRPr>
      </a:lvl8pPr>
      <a:lvl9pPr marL="3886200" indent="-228600" algn="l" rtl="0" fontAlgn="base">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62"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pitchFamily="34" charset="-128"/>
            </a:endParaRPr>
          </a:p>
        </p:txBody>
      </p:sp>
      <p:pic>
        <p:nvPicPr>
          <p:cNvPr id="40963" name="CCSSO_Color Bars_DESR2.png" descr="/Volumes/Clients/CCSSO/CCS007_Org Logo/Final/CCS007_OrgLogo_FINAL_121609/PNG/CCSSO_Color Bars_DESR2.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4"/>
          <p:cNvSpPr>
            <a:spLocks noChangeArrowheads="1"/>
          </p:cNvSpPr>
          <p:nvPr/>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0965"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886"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fld id="{5DC4C0CA-BF99-4756-A2E4-E98CA9551097}" type="datetime1">
              <a:rPr lang="en-US">
                <a:solidFill>
                  <a:srgbClr val="000000"/>
                </a:solidFill>
                <a:ea typeface="ＭＳ Ｐゴシック" pitchFamily="34" charset="-128"/>
              </a:rPr>
              <a:pPr fontAlgn="base">
                <a:spcBef>
                  <a:spcPct val="0"/>
                </a:spcBef>
                <a:spcAft>
                  <a:spcPct val="0"/>
                </a:spcAft>
              </a:pPr>
              <a:t>10/31/2013</a:t>
            </a:fld>
            <a:endParaRPr lang="en-US">
              <a:solidFill>
                <a:srgbClr val="000000"/>
              </a:solidFill>
              <a:ea typeface="ＭＳ Ｐゴシック" pitchFamily="34" charset="-128"/>
            </a:endParaRPr>
          </a:p>
        </p:txBody>
      </p:sp>
      <p:sp>
        <p:nvSpPr>
          <p:cNvPr id="12288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ＭＳ Ｐゴシック" pitchFamily="34" charset="-128"/>
                <a:cs typeface="+mn-cs"/>
              </a:defRPr>
            </a:lvl1pPr>
          </a:lstStyle>
          <a:p>
            <a:pPr fontAlgn="base">
              <a:spcBef>
                <a:spcPct val="0"/>
              </a:spcBef>
              <a:spcAft>
                <a:spcPct val="0"/>
              </a:spcAft>
              <a:defRPr/>
            </a:pPr>
            <a:endParaRPr lang="en-US">
              <a:solidFill>
                <a:srgbClr val="000000"/>
              </a:solidFill>
            </a:endParaRPr>
          </a:p>
        </p:txBody>
      </p:sp>
      <p:sp>
        <p:nvSpPr>
          <p:cNvPr id="12288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85595DD-787E-4B5B-8480-E9772A7241E1}" type="slidenum">
              <a:rPr lang="en-US">
                <a:solidFill>
                  <a:srgbClr val="000000"/>
                </a:solidFill>
                <a:ea typeface="ＭＳ Ｐゴシック" pitchFamily="34" charset="-128"/>
              </a:rPr>
              <a:pPr fontAlgn="base">
                <a:spcBef>
                  <a:spcPct val="0"/>
                </a:spcBef>
                <a:spcAft>
                  <a:spcPct val="0"/>
                </a:spcAft>
              </a:pPr>
              <a:t>‹#›</a:t>
            </a:fld>
            <a:endParaRPr lang="en-US">
              <a:solidFill>
                <a:srgbClr val="000000"/>
              </a:solidFill>
              <a:ea typeface="ＭＳ Ｐゴシック" pitchFamily="34" charset="-128"/>
            </a:endParaRPr>
          </a:p>
        </p:txBody>
      </p:sp>
      <p:sp>
        <p:nvSpPr>
          <p:cNvPr id="40969"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70854215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Lst>
  <p:txStyles>
    <p:titleStyle>
      <a:lvl1pPr algn="l" rtl="0" eaLnBrk="0" fontAlgn="base" hangingPunct="0">
        <a:spcBef>
          <a:spcPct val="0"/>
        </a:spcBef>
        <a:spcAft>
          <a:spcPct val="0"/>
        </a:spcAft>
        <a:defRPr sz="2800">
          <a:solidFill>
            <a:srgbClr val="FFFFFF"/>
          </a:solidFill>
          <a:latin typeface="+mj-lt"/>
          <a:ea typeface="ＭＳ Ｐゴシック" pitchFamily="18" charset="-128"/>
          <a:cs typeface="+mj-cs"/>
        </a:defRPr>
      </a:lvl1pPr>
      <a:lvl2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fontAlgn="base">
        <a:spcBef>
          <a:spcPct val="0"/>
        </a:spcBef>
        <a:spcAft>
          <a:spcPct val="0"/>
        </a:spcAft>
        <a:defRPr sz="2800">
          <a:solidFill>
            <a:srgbClr val="FFFFFF"/>
          </a:solidFill>
          <a:latin typeface="Arial Black" pitchFamily="34" charset="0"/>
          <a:cs typeface="Arial" charset="0"/>
        </a:defRPr>
      </a:lvl6pPr>
      <a:lvl7pPr marL="914400" algn="l" rtl="0" fontAlgn="base">
        <a:spcBef>
          <a:spcPct val="0"/>
        </a:spcBef>
        <a:spcAft>
          <a:spcPct val="0"/>
        </a:spcAft>
        <a:defRPr sz="2800">
          <a:solidFill>
            <a:srgbClr val="FFFFFF"/>
          </a:solidFill>
          <a:latin typeface="Arial Black" pitchFamily="34" charset="0"/>
          <a:cs typeface="Arial" charset="0"/>
        </a:defRPr>
      </a:lvl7pPr>
      <a:lvl8pPr marL="1371600" algn="l" rtl="0" fontAlgn="base">
        <a:spcBef>
          <a:spcPct val="0"/>
        </a:spcBef>
        <a:spcAft>
          <a:spcPct val="0"/>
        </a:spcAft>
        <a:defRPr sz="2800">
          <a:solidFill>
            <a:srgbClr val="FFFFFF"/>
          </a:solidFill>
          <a:latin typeface="Arial Black" pitchFamily="34" charset="0"/>
          <a:cs typeface="Arial" charset="0"/>
        </a:defRPr>
      </a:lvl8pPr>
      <a:lvl9pPr marL="1828800" algn="l" rtl="0" fontAlgn="base">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z"/>
        <a:defRPr sz="2400">
          <a:solidFill>
            <a:schemeClr val="tx1"/>
          </a:solidFill>
          <a:latin typeface="+mn-lt"/>
          <a:ea typeface="ＭＳ Ｐゴシック" pitchFamily="18" charset="-128"/>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ea typeface="ＭＳ Ｐゴシック" pitchFamily="18" charset="-128"/>
          <a:cs typeface="+mn-cs"/>
        </a:defRPr>
      </a:lvl2pPr>
      <a:lvl3pPr marL="1143000" indent="-228600" algn="l" rtl="0" eaLnBrk="0" fontAlgn="base" hangingPunct="0">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fontAlgn="base">
        <a:spcBef>
          <a:spcPct val="20000"/>
        </a:spcBef>
        <a:spcAft>
          <a:spcPct val="0"/>
        </a:spcAft>
        <a:buClr>
          <a:schemeClr val="accent2"/>
        </a:buClr>
        <a:buChar char="»"/>
        <a:defRPr sz="1600">
          <a:solidFill>
            <a:schemeClr val="tx1"/>
          </a:solidFill>
          <a:latin typeface="+mn-lt"/>
          <a:cs typeface="+mn-cs"/>
        </a:defRPr>
      </a:lvl6pPr>
      <a:lvl7pPr marL="2971800" indent="-228600" algn="l" rtl="0" fontAlgn="base">
        <a:spcBef>
          <a:spcPct val="20000"/>
        </a:spcBef>
        <a:spcAft>
          <a:spcPct val="0"/>
        </a:spcAft>
        <a:buClr>
          <a:schemeClr val="accent2"/>
        </a:buClr>
        <a:buChar char="»"/>
        <a:defRPr sz="1600">
          <a:solidFill>
            <a:schemeClr val="tx1"/>
          </a:solidFill>
          <a:latin typeface="+mn-lt"/>
          <a:cs typeface="+mn-cs"/>
        </a:defRPr>
      </a:lvl7pPr>
      <a:lvl8pPr marL="3429000" indent="-228600" algn="l" rtl="0" fontAlgn="base">
        <a:spcBef>
          <a:spcPct val="20000"/>
        </a:spcBef>
        <a:spcAft>
          <a:spcPct val="0"/>
        </a:spcAft>
        <a:buClr>
          <a:schemeClr val="accent2"/>
        </a:buClr>
        <a:buChar char="»"/>
        <a:defRPr sz="1600">
          <a:solidFill>
            <a:schemeClr val="tx1"/>
          </a:solidFill>
          <a:latin typeface="+mn-lt"/>
          <a:cs typeface="+mn-cs"/>
        </a:defRPr>
      </a:lvl8pPr>
      <a:lvl9pPr marL="3886200" indent="-228600" algn="l" rtl="0" fontAlgn="base">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898"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80899" name="CCSSO_Color Bars_DESR2.png" descr="/Volumes/Clients/CCSSO/CCS007_Org Logo/Final/CCS007_OrgLogo_FINAL_121609/PNG/CCSSO_Color Bars_DESR2.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4"/>
          <p:cNvSpPr>
            <a:spLocks noChangeArrowheads="1"/>
          </p:cNvSpPr>
          <p:nvPr/>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80901"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886"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defRPr>
            </a:lvl1pPr>
          </a:lstStyle>
          <a:p>
            <a:pPr fontAlgn="base">
              <a:spcBef>
                <a:spcPct val="0"/>
              </a:spcBef>
              <a:spcAft>
                <a:spcPct val="0"/>
              </a:spcAft>
              <a:defRPr/>
            </a:pPr>
            <a:fld id="{34B95422-389A-C74B-8CC6-FCF5CA8AEE35}" type="datetime1">
              <a:rPr lang="en-US">
                <a:ea typeface="ＭＳ Ｐゴシック" charset="0"/>
                <a:cs typeface="ＭＳ Ｐゴシック" charset="0"/>
              </a:rPr>
              <a:pPr fontAlgn="base">
                <a:spcBef>
                  <a:spcPct val="0"/>
                </a:spcBef>
                <a:spcAft>
                  <a:spcPct val="0"/>
                </a:spcAft>
                <a:defRPr/>
              </a:pPr>
              <a:t>10/31/2013</a:t>
            </a:fld>
            <a:endParaRPr lang="en-US">
              <a:ea typeface="ＭＳ Ｐゴシック" charset="0"/>
              <a:cs typeface="ＭＳ Ｐゴシック" charset="0"/>
            </a:endParaRPr>
          </a:p>
        </p:txBody>
      </p:sp>
      <p:sp>
        <p:nvSpPr>
          <p:cNvPr id="12288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charset="0"/>
                <a:ea typeface="+mn-ea"/>
                <a:cs typeface="+mn-cs"/>
              </a:defRPr>
            </a:lvl1pPr>
          </a:lstStyle>
          <a:p>
            <a:pPr fontAlgn="base">
              <a:spcBef>
                <a:spcPct val="0"/>
              </a:spcBef>
              <a:spcAft>
                <a:spcPct val="0"/>
              </a:spcAft>
              <a:defRPr/>
            </a:pPr>
            <a:endParaRPr lang="en-US"/>
          </a:p>
        </p:txBody>
      </p:sp>
      <p:sp>
        <p:nvSpPr>
          <p:cNvPr id="12288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defRPr>
            </a:lvl1pPr>
          </a:lstStyle>
          <a:p>
            <a:pPr fontAlgn="base">
              <a:spcBef>
                <a:spcPct val="0"/>
              </a:spcBef>
              <a:spcAft>
                <a:spcPct val="0"/>
              </a:spcAft>
              <a:defRPr/>
            </a:pPr>
            <a:fld id="{293A0091-99FC-074F-BE71-A6B69FED40E7}" type="slidenum">
              <a:rPr lang="en-US">
                <a:ea typeface="ＭＳ Ｐゴシック" charset="0"/>
                <a:cs typeface="ＭＳ Ｐゴシック" charset="0"/>
              </a:rPr>
              <a:pPr fontAlgn="base">
                <a:spcBef>
                  <a:spcPct val="0"/>
                </a:spcBef>
                <a:spcAft>
                  <a:spcPct val="0"/>
                </a:spcAft>
                <a:defRPr/>
              </a:pPr>
              <a:t>‹#›</a:t>
            </a:fld>
            <a:endParaRPr lang="en-US">
              <a:ea typeface="ＭＳ Ｐゴシック" charset="0"/>
              <a:cs typeface="ＭＳ Ｐゴシック" charset="0"/>
            </a:endParaRPr>
          </a:p>
        </p:txBody>
      </p:sp>
      <p:sp>
        <p:nvSpPr>
          <p:cNvPr id="80905"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55386732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rtl="0" eaLnBrk="0" fontAlgn="base" hangingPunct="0">
        <a:spcBef>
          <a:spcPct val="0"/>
        </a:spcBef>
        <a:spcAft>
          <a:spcPct val="0"/>
        </a:spcAft>
        <a:defRPr sz="2800">
          <a:solidFill>
            <a:srgbClr val="FFFFFF"/>
          </a:solidFill>
          <a:latin typeface="+mj-lt"/>
          <a:ea typeface="ＭＳ Ｐゴシック" pitchFamily="18" charset="-128"/>
          <a:cs typeface="+mj-cs"/>
        </a:defRPr>
      </a:lvl1pPr>
      <a:lvl2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fontAlgn="base">
        <a:spcBef>
          <a:spcPct val="0"/>
        </a:spcBef>
        <a:spcAft>
          <a:spcPct val="0"/>
        </a:spcAft>
        <a:defRPr sz="2800">
          <a:solidFill>
            <a:srgbClr val="FFFFFF"/>
          </a:solidFill>
          <a:latin typeface="Arial Black" pitchFamily="34" charset="0"/>
          <a:cs typeface="Arial" charset="0"/>
        </a:defRPr>
      </a:lvl6pPr>
      <a:lvl7pPr marL="914400" algn="l" rtl="0" fontAlgn="base">
        <a:spcBef>
          <a:spcPct val="0"/>
        </a:spcBef>
        <a:spcAft>
          <a:spcPct val="0"/>
        </a:spcAft>
        <a:defRPr sz="2800">
          <a:solidFill>
            <a:srgbClr val="FFFFFF"/>
          </a:solidFill>
          <a:latin typeface="Arial Black" pitchFamily="34" charset="0"/>
          <a:cs typeface="Arial" charset="0"/>
        </a:defRPr>
      </a:lvl7pPr>
      <a:lvl8pPr marL="1371600" algn="l" rtl="0" fontAlgn="base">
        <a:spcBef>
          <a:spcPct val="0"/>
        </a:spcBef>
        <a:spcAft>
          <a:spcPct val="0"/>
        </a:spcAft>
        <a:defRPr sz="2800">
          <a:solidFill>
            <a:srgbClr val="FFFFFF"/>
          </a:solidFill>
          <a:latin typeface="Arial Black" pitchFamily="34" charset="0"/>
          <a:cs typeface="Arial" charset="0"/>
        </a:defRPr>
      </a:lvl8pPr>
      <a:lvl9pPr marL="1828800" algn="l" rtl="0" fontAlgn="base">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accent2"/>
        </a:buClr>
        <a:buFont typeface="Wingdings" charset="0"/>
        <a:buChar char="z"/>
        <a:defRPr sz="2400">
          <a:solidFill>
            <a:schemeClr val="tx1"/>
          </a:solidFill>
          <a:latin typeface="+mn-lt"/>
          <a:ea typeface="ＭＳ Ｐゴシック" pitchFamily="18" charset="-128"/>
          <a:cs typeface="+mn-cs"/>
        </a:defRPr>
      </a:lvl1pPr>
      <a:lvl2pPr marL="742950" indent="-285750" algn="l" rtl="0" eaLnBrk="0" fontAlgn="base" hangingPunct="0">
        <a:spcBef>
          <a:spcPct val="20000"/>
        </a:spcBef>
        <a:spcAft>
          <a:spcPct val="0"/>
        </a:spcAft>
        <a:buClr>
          <a:schemeClr val="accent2"/>
        </a:buClr>
        <a:buFont typeface="Wingdings" charset="0"/>
        <a:buChar char="§"/>
        <a:defRPr sz="2000">
          <a:solidFill>
            <a:schemeClr val="tx1"/>
          </a:solidFill>
          <a:latin typeface="+mn-lt"/>
          <a:ea typeface="ＭＳ Ｐゴシック" pitchFamily="18" charset="-128"/>
          <a:cs typeface="+mn-cs"/>
        </a:defRPr>
      </a:lvl2pPr>
      <a:lvl3pPr marL="1143000" indent="-228600" algn="l" rtl="0" eaLnBrk="0" fontAlgn="base" hangingPunct="0">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fontAlgn="base">
        <a:spcBef>
          <a:spcPct val="20000"/>
        </a:spcBef>
        <a:spcAft>
          <a:spcPct val="0"/>
        </a:spcAft>
        <a:buClr>
          <a:schemeClr val="accent2"/>
        </a:buClr>
        <a:buChar char="»"/>
        <a:defRPr sz="1600">
          <a:solidFill>
            <a:schemeClr val="tx1"/>
          </a:solidFill>
          <a:latin typeface="+mn-lt"/>
          <a:cs typeface="+mn-cs"/>
        </a:defRPr>
      </a:lvl6pPr>
      <a:lvl7pPr marL="2971800" indent="-228600" algn="l" rtl="0" fontAlgn="base">
        <a:spcBef>
          <a:spcPct val="20000"/>
        </a:spcBef>
        <a:spcAft>
          <a:spcPct val="0"/>
        </a:spcAft>
        <a:buClr>
          <a:schemeClr val="accent2"/>
        </a:buClr>
        <a:buChar char="»"/>
        <a:defRPr sz="1600">
          <a:solidFill>
            <a:schemeClr val="tx1"/>
          </a:solidFill>
          <a:latin typeface="+mn-lt"/>
          <a:cs typeface="+mn-cs"/>
        </a:defRPr>
      </a:lvl7pPr>
      <a:lvl8pPr marL="3429000" indent="-228600" algn="l" rtl="0" fontAlgn="base">
        <a:spcBef>
          <a:spcPct val="20000"/>
        </a:spcBef>
        <a:spcAft>
          <a:spcPct val="0"/>
        </a:spcAft>
        <a:buClr>
          <a:schemeClr val="accent2"/>
        </a:buClr>
        <a:buChar char="»"/>
        <a:defRPr sz="1600">
          <a:solidFill>
            <a:schemeClr val="tx1"/>
          </a:solidFill>
          <a:latin typeface="+mn-lt"/>
          <a:cs typeface="+mn-cs"/>
        </a:defRPr>
      </a:lvl8pPr>
      <a:lvl9pPr marL="3886200" indent="-228600" algn="l" rtl="0" fontAlgn="base">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pic>
        <p:nvPicPr>
          <p:cNvPr id="1028" name="Picture 1" descr="CEEDAR-LogoFinal-simple-white-17.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3404111"/>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xStyles>
    <p:title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itchFamily="2" charset="2"/>
        <a:buChar char="²"/>
        <a:defRPr sz="3200">
          <a:solidFill>
            <a:srgbClr val="0061AF"/>
          </a:solidFill>
          <a:latin typeface="+mn-lt"/>
          <a:ea typeface="+mn-ea"/>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2" Type="http://schemas.openxmlformats.org/officeDocument/2006/relationships/hyperlink" Target="http://www.caldercenter" TargetMode="Externa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hyperlink" Target="http://www.nber.org/papers/w14485" TargetMode="Externa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924944"/>
            <a:ext cx="6552728" cy="2304256"/>
          </a:xfrm>
          <a:noFill/>
          <a:ln>
            <a:noFill/>
          </a:ln>
        </p:spPr>
        <p:txBody>
          <a:bodyPr/>
          <a:lstStyle/>
          <a:p>
            <a:pPr algn="r">
              <a:defRPr/>
            </a:pPr>
            <a:r>
              <a:rPr lang="en-US" sz="2400" dirty="0" smtClean="0">
                <a:ln w="1905"/>
                <a:solidFill>
                  <a:schemeClr val="tx1"/>
                </a:solidFill>
                <a:effectLst>
                  <a:innerShdw blurRad="69850" dist="43180" dir="5400000">
                    <a:srgbClr val="000000">
                      <a:alpha val="65000"/>
                    </a:srgbClr>
                  </a:innerShdw>
                </a:effectLst>
              </a:rPr>
              <a:t>Evaluating teacher education programs to ensure their effectiveness for students with disabilities</a:t>
            </a:r>
            <a:br>
              <a:rPr lang="en-US" sz="2400" dirty="0" smtClean="0">
                <a:ln w="1905"/>
                <a:solidFill>
                  <a:schemeClr val="tx1"/>
                </a:solidFill>
                <a:effectLst>
                  <a:innerShdw blurRad="69850" dist="43180" dir="5400000">
                    <a:srgbClr val="000000">
                      <a:alpha val="65000"/>
                    </a:srgbClr>
                  </a:innerShdw>
                </a:effectLst>
              </a:rPr>
            </a:br>
            <a:r>
              <a:rPr lang="en-US" sz="2000" dirty="0" smtClean="0">
                <a:ln w="1905"/>
                <a:solidFill>
                  <a:schemeClr val="tx1"/>
                </a:solidFill>
                <a:effectLst>
                  <a:innerShdw blurRad="69850" dist="43180" dir="5400000">
                    <a:srgbClr val="000000">
                      <a:alpha val="65000"/>
                    </a:srgbClr>
                  </a:innerShdw>
                </a:effectLst>
              </a:rPr>
              <a:t>Mary T. Brownell,  Director</a:t>
            </a:r>
            <a:br>
              <a:rPr lang="en-US" sz="2000" dirty="0" smtClean="0">
                <a:ln w="1905"/>
                <a:solidFill>
                  <a:schemeClr val="tx1"/>
                </a:solidFill>
                <a:effectLst>
                  <a:innerShdw blurRad="69850" dist="43180" dir="5400000">
                    <a:srgbClr val="000000">
                      <a:alpha val="65000"/>
                    </a:srgbClr>
                  </a:innerShdw>
                </a:effectLst>
              </a:rPr>
            </a:br>
            <a:r>
              <a:rPr lang="en-US" sz="2000" dirty="0" err="1" smtClean="0">
                <a:ln w="1905"/>
                <a:solidFill>
                  <a:schemeClr val="tx1"/>
                </a:solidFill>
                <a:effectLst>
                  <a:innerShdw blurRad="69850" dist="43180" dir="5400000">
                    <a:srgbClr val="000000">
                      <a:alpha val="65000"/>
                    </a:srgbClr>
                  </a:innerShdw>
                </a:effectLst>
              </a:rPr>
              <a:t>www.ceedar.org</a:t>
            </a:r>
            <a:endParaRPr lang="en-US" sz="2000" dirty="0">
              <a:ln w="1905"/>
              <a:solidFill>
                <a:schemeClr val="tx1"/>
              </a:solidFill>
              <a:effectLst>
                <a:innerShdw blurRad="69850" dist="43180" dir="5400000">
                  <a:srgbClr val="000000">
                    <a:alpha val="65000"/>
                  </a:srgbClr>
                </a:innerShdw>
              </a:effectLst>
            </a:endParaRPr>
          </a:p>
        </p:txBody>
      </p:sp>
      <p:pic>
        <p:nvPicPr>
          <p:cNvPr id="14338" name="Picture 5" descr="Logo" title="CEEDAR Center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908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3"/>
          <p:cNvSpPr txBox="1">
            <a:spLocks noChangeArrowheads="1"/>
          </p:cNvSpPr>
          <p:nvPr/>
        </p:nvSpPr>
        <p:spPr bwMode="auto">
          <a:xfrm>
            <a:off x="3348038" y="6381750"/>
            <a:ext cx="2592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800">
                <a:solidFill>
                  <a:srgbClr val="0362B1"/>
                </a:solidFill>
              </a:rPr>
              <a:t>H325A120003</a:t>
            </a:r>
          </a:p>
        </p:txBody>
      </p:sp>
    </p:spTree>
    <p:extLst>
      <p:ext uri="{BB962C8B-B14F-4D97-AF65-F5344CB8AC3E}">
        <p14:creationId xmlns:p14="http://schemas.microsoft.com/office/powerpoint/2010/main" val="532284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692275" y="274638"/>
            <a:ext cx="6994525" cy="993775"/>
          </a:xfrm>
          <a:ln>
            <a:miter lim="800000"/>
            <a:headEnd/>
            <a:tailEnd/>
          </a:ln>
        </p:spPr>
        <p:txBody>
          <a:bodyPr/>
          <a:lstStyle/>
          <a:p>
            <a:r>
              <a:rPr lang="en-US" smtClean="0"/>
              <a:t>References</a:t>
            </a:r>
          </a:p>
        </p:txBody>
      </p:sp>
      <p:sp>
        <p:nvSpPr>
          <p:cNvPr id="3" name="Content Placeholder 2"/>
          <p:cNvSpPr>
            <a:spLocks noGrp="1"/>
          </p:cNvSpPr>
          <p:nvPr>
            <p:ph idx="1"/>
          </p:nvPr>
        </p:nvSpPr>
        <p:spPr>
          <a:xfrm>
            <a:off x="1692275" y="1484313"/>
            <a:ext cx="7056438" cy="5373687"/>
          </a:xfrm>
          <a:extLst>
            <a:ext uri="{FAA26D3D-D897-4be2-8F04-BA451C77F1D7}">
              <ma14:placeholderFlag xmlns="" xmlns:ma14="http://schemas.microsoft.com/office/mac/drawingml/2011/main" val="1"/>
            </a:ext>
          </a:extLst>
        </p:spPr>
        <p:txBody>
          <a:bodyPr/>
          <a:lstStyle/>
          <a:p>
            <a:pPr marL="457200" indent="-457200">
              <a:buFont typeface="Wingdings" pitchFamily="2" charset="2"/>
              <a:buNone/>
            </a:pPr>
            <a:r>
              <a:rPr lang="en-US" sz="1800" smtClean="0"/>
              <a:t>Feng, L., &amp; Sass, T. (2011). Teacher quality and teacher mobility (Working Paper No. 57). Retrieved from National Center for Analysis of Longitudinal Data in Education Research.</a:t>
            </a:r>
          </a:p>
          <a:p>
            <a:pPr marL="457200" indent="-457200">
              <a:buFont typeface="Wingdings" pitchFamily="2" charset="2"/>
              <a:buNone/>
            </a:pPr>
            <a:r>
              <a:rPr lang="en-US" sz="1800" smtClean="0"/>
              <a:t>Gansle, K. A., Noell, G. H., &amp; Burns, J. M. (2012). Do student achievement outcomes differ across teacher preparation programs? an analysis of teacher education in Louisiana. </a:t>
            </a:r>
            <a:r>
              <a:rPr lang="en-US" sz="1800" i="1" smtClean="0"/>
              <a:t>Journal of Teacher Education</a:t>
            </a:r>
            <a:r>
              <a:rPr lang="en-US" sz="1800" smtClean="0"/>
              <a:t>, </a:t>
            </a:r>
            <a:r>
              <a:rPr lang="en-US" sz="1800" i="1" smtClean="0"/>
              <a:t>63</a:t>
            </a:r>
            <a:r>
              <a:rPr lang="en-US" sz="1800" smtClean="0"/>
              <a:t>(5), 304-317.</a:t>
            </a:r>
          </a:p>
          <a:p>
            <a:pPr marL="457200" indent="-457200">
              <a:buFont typeface="Wingdings" pitchFamily="2" charset="2"/>
              <a:buNone/>
            </a:pPr>
            <a:r>
              <a:rPr lang="en-US" sz="1800" smtClean="0"/>
              <a:t>Harris, D.N., &amp; Sass, T. (2009). What makes for a good teacher and who can tell? (Working Paper No. 30). Retrieved from National Center for Analysis of Longitudinal Data in Education Research.</a:t>
            </a:r>
          </a:p>
          <a:p>
            <a:pPr marL="457200" indent="-457200">
              <a:buFont typeface="Wingdings" pitchFamily="2" charset="2"/>
              <a:buNone/>
            </a:pPr>
            <a:r>
              <a:rPr lang="en-US" sz="1800" smtClean="0"/>
              <a:t>Koedel, C., Parsons, E.,, Podgursky, M., &amp; Ehlert, M. (2012). </a:t>
            </a:r>
            <a:r>
              <a:rPr lang="en-US" sz="1800" i="1" smtClean="0"/>
              <a:t>Teacher preparation programs and teacher quality: Are there real differences across programs? </a:t>
            </a:r>
            <a:r>
              <a:rPr lang="en-US" sz="1800" smtClean="0"/>
              <a:t>Working paper 79. Retrieved from </a:t>
            </a:r>
            <a:r>
              <a:rPr lang="en-US" sz="1800" smtClean="0">
                <a:hlinkClick r:id="rId2"/>
              </a:rPr>
              <a:t>www.caldercenter</a:t>
            </a:r>
            <a:r>
              <a:rPr lang="en-US" sz="1800" smtClean="0"/>
              <a:t>. org</a:t>
            </a:r>
          </a:p>
        </p:txBody>
      </p:sp>
    </p:spTree>
    <p:extLst>
      <p:ext uri="{BB962C8B-B14F-4D97-AF65-F5344CB8AC3E}">
        <p14:creationId xmlns:p14="http://schemas.microsoft.com/office/powerpoint/2010/main" val="1285988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692275" y="274638"/>
            <a:ext cx="6994525" cy="993775"/>
          </a:xfrm>
          <a:ln>
            <a:miter lim="800000"/>
            <a:headEnd/>
            <a:tailEnd/>
          </a:ln>
        </p:spPr>
        <p:txBody>
          <a:bodyPr/>
          <a:lstStyle/>
          <a:p>
            <a:r>
              <a:rPr lang="en-US" smtClean="0"/>
              <a:t>References</a:t>
            </a:r>
          </a:p>
        </p:txBody>
      </p:sp>
      <p:sp>
        <p:nvSpPr>
          <p:cNvPr id="3" name="Content Placeholder 2"/>
          <p:cNvSpPr>
            <a:spLocks noGrp="1"/>
          </p:cNvSpPr>
          <p:nvPr>
            <p:ph idx="1"/>
          </p:nvPr>
        </p:nvSpPr>
        <p:spPr>
          <a:xfrm>
            <a:off x="1692275" y="1557338"/>
            <a:ext cx="7056438" cy="5300662"/>
          </a:xfrm>
          <a:extLst>
            <a:ext uri="{FAA26D3D-D897-4be2-8F04-BA451C77F1D7}">
              <ma14:placeholderFlag xmlns="" xmlns:ma14="http://schemas.microsoft.com/office/mac/drawingml/2011/main" val="1"/>
            </a:ext>
          </a:extLst>
        </p:spPr>
        <p:txBody>
          <a:bodyPr/>
          <a:lstStyle/>
          <a:p>
            <a:pPr marL="457200" indent="-457200">
              <a:buFont typeface="Wingdings" pitchFamily="2" charset="2"/>
              <a:buNone/>
            </a:pPr>
            <a:r>
              <a:rPr lang="en-US" sz="1800" smtClean="0"/>
              <a:t>Kurz, A., Elliott, S. N., Wehby, J. H., &amp; Smithson, J. L. (2010). Alignment of the intended, planned, and enacted curriculum in general and special education and its relation to student achievement. Journal of Special Education, 44(3), 1–20.</a:t>
            </a:r>
          </a:p>
          <a:p>
            <a:pPr marL="457200" indent="-457200">
              <a:buFont typeface="Wingdings" pitchFamily="2" charset="2"/>
              <a:buNone/>
            </a:pPr>
            <a:r>
              <a:rPr lang="en-US" sz="1800" smtClean="0"/>
              <a:t>Loeb, S., Kalogrides, D., &amp; Beteille, T. (2011). </a:t>
            </a:r>
            <a:r>
              <a:rPr lang="en-US" sz="1800" i="1" smtClean="0"/>
              <a:t>Effective Schools: Teacher hiring, assignment, development, and retention</a:t>
            </a:r>
            <a:r>
              <a:rPr lang="en-US" sz="1800" smtClean="0"/>
              <a:t> National Bureau of Economic Research. </a:t>
            </a:r>
          </a:p>
          <a:p>
            <a:pPr marL="457200" indent="-457200">
              <a:buFont typeface="Wingdings" pitchFamily="2" charset="2"/>
              <a:buNone/>
            </a:pPr>
            <a:r>
              <a:rPr lang="en-US" sz="1800" smtClean="0"/>
              <a:t>Rockoff, J. E., Jacob, B. A., Kane, T. J, &amp; Staiger, D.O. (2008). </a:t>
            </a:r>
            <a:r>
              <a:rPr lang="en-US" sz="1800" i="1" smtClean="0"/>
              <a:t>Can you recognize an effective teacher when you recruit one?</a:t>
            </a:r>
            <a:r>
              <a:rPr lang="en-US" sz="1800" smtClean="0"/>
              <a:t> National Bureau of Economic Research. Retrieved at </a:t>
            </a:r>
            <a:r>
              <a:rPr lang="en-US" sz="1800" u="sng" smtClean="0">
                <a:hlinkClick r:id="rId2"/>
              </a:rPr>
              <a:t>http://www.nber.org/papers/w14485</a:t>
            </a:r>
            <a:endParaRPr lang="en-US" sz="1800" smtClean="0"/>
          </a:p>
          <a:p>
            <a:pPr marL="457200" indent="-457200">
              <a:buFont typeface="Wingdings" pitchFamily="2" charset="2"/>
              <a:buNone/>
            </a:pPr>
            <a:r>
              <a:rPr lang="en-US" sz="1800" smtClean="0"/>
              <a:t>Rockoff, J. E., &amp; Speroni, C. (2010). Subjective and objective evaluations of teacher effectiveness. </a:t>
            </a:r>
            <a:r>
              <a:rPr lang="en-US" sz="1800" i="1" smtClean="0"/>
              <a:t>The American Economic Review</a:t>
            </a:r>
            <a:r>
              <a:rPr lang="en-US" sz="1800" smtClean="0"/>
              <a:t>, </a:t>
            </a:r>
            <a:r>
              <a:rPr lang="en-US" sz="1800" i="1" smtClean="0"/>
              <a:t>100</a:t>
            </a:r>
            <a:r>
              <a:rPr lang="en-US" sz="1800" smtClean="0"/>
              <a:t>(2), 261-266.</a:t>
            </a:r>
          </a:p>
          <a:p>
            <a:pPr marL="457200" indent="-457200">
              <a:buFont typeface="Wingdings" pitchFamily="2" charset="2"/>
              <a:buNone/>
            </a:pPr>
            <a:r>
              <a:rPr lang="en-US" sz="1800" smtClean="0"/>
              <a:t>Staiger, D. O., &amp; Rockoff, J. E. (2008). Searching for effective teachers with imperfect information. </a:t>
            </a:r>
            <a:r>
              <a:rPr lang="en-US" sz="1800" i="1" smtClean="0"/>
              <a:t>The Journal of Economic Perspectives, 24</a:t>
            </a:r>
            <a:r>
              <a:rPr lang="en-US" sz="1800" smtClean="0"/>
              <a:t>, 97-117.</a:t>
            </a:r>
          </a:p>
        </p:txBody>
      </p:sp>
    </p:spTree>
    <p:extLst>
      <p:ext uri="{BB962C8B-B14F-4D97-AF65-F5344CB8AC3E}">
        <p14:creationId xmlns:p14="http://schemas.microsoft.com/office/powerpoint/2010/main" val="3075164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ln>
            <a:miter lim="800000"/>
            <a:headEnd/>
            <a:tailEnd/>
          </a:ln>
        </p:spPr>
        <p:txBody>
          <a:bodyPr/>
          <a:lstStyle/>
          <a:p>
            <a:r>
              <a:rPr lang="en-US" smtClean="0"/>
              <a:t>Four Program Aspects</a:t>
            </a:r>
          </a:p>
        </p:txBody>
      </p:sp>
      <p:sp>
        <p:nvSpPr>
          <p:cNvPr id="3" name="Content Placeholder 2"/>
          <p:cNvSpPr>
            <a:spLocks noGrp="1"/>
          </p:cNvSpPr>
          <p:nvPr>
            <p:ph idx="1"/>
          </p:nvPr>
        </p:nvSpPr>
        <p:spPr>
          <a:xfrm>
            <a:off x="1692275" y="1916113"/>
            <a:ext cx="6994525" cy="3629025"/>
          </a:xfrm>
          <a:extLst>
            <a:ext uri="{FAA26D3D-D897-4be2-8F04-BA451C77F1D7}">
              <ma14:placeholderFlag xmlns="" xmlns:ma14="http://schemas.microsoft.com/office/mac/drawingml/2011/main" val="1"/>
            </a:ext>
          </a:extLst>
        </p:spPr>
        <p:txBody>
          <a:bodyPr/>
          <a:lstStyle/>
          <a:p>
            <a:pPr>
              <a:buFont typeface="Wingdings" charset="0"/>
              <a:buChar char="²"/>
              <a:defRPr/>
            </a:pPr>
            <a:r>
              <a:rPr lang="en-US" dirty="0" smtClean="0"/>
              <a:t>are important to evaluate</a:t>
            </a:r>
          </a:p>
          <a:p>
            <a:pPr lvl="1">
              <a:defRPr/>
            </a:pPr>
            <a:r>
              <a:rPr lang="en-US" dirty="0" smtClean="0"/>
              <a:t>Selectivity of the program</a:t>
            </a:r>
          </a:p>
          <a:p>
            <a:pPr lvl="1">
              <a:defRPr/>
            </a:pPr>
            <a:r>
              <a:rPr lang="en-US" dirty="0" smtClean="0"/>
              <a:t>Teacher preparation program content and structure</a:t>
            </a:r>
          </a:p>
          <a:p>
            <a:pPr lvl="1">
              <a:defRPr/>
            </a:pPr>
            <a:r>
              <a:rPr lang="en-US" dirty="0" smtClean="0"/>
              <a:t>Overall quality of the program</a:t>
            </a:r>
            <a:endParaRPr lang="en-US" dirty="0"/>
          </a:p>
        </p:txBody>
      </p:sp>
    </p:spTree>
    <p:extLst>
      <p:ext uri="{BB962C8B-B14F-4D97-AF65-F5344CB8AC3E}">
        <p14:creationId xmlns:p14="http://schemas.microsoft.com/office/powerpoint/2010/main" val="3738729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ln>
            <a:miter lim="800000"/>
            <a:headEnd/>
            <a:tailEnd/>
          </a:ln>
        </p:spPr>
        <p:txBody>
          <a:bodyPr/>
          <a:lstStyle/>
          <a:p>
            <a:r>
              <a:rPr lang="en-US" smtClean="0"/>
              <a:t>Candidate Selectivity</a:t>
            </a:r>
          </a:p>
        </p:txBody>
      </p:sp>
      <p:sp>
        <p:nvSpPr>
          <p:cNvPr id="3" name="Content Placeholder 2"/>
          <p:cNvSpPr>
            <a:spLocks noGrp="1"/>
          </p:cNvSpPr>
          <p:nvPr>
            <p:ph idx="1"/>
          </p:nvPr>
        </p:nvSpPr>
        <p:spPr>
          <a:xfrm>
            <a:off x="1691680" y="1844824"/>
            <a:ext cx="6994525" cy="36290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spcBef>
                <a:spcPts val="900"/>
              </a:spcBef>
              <a:buFont typeface="Wingdings" charset="0"/>
              <a:buChar char="²"/>
              <a:defRPr/>
            </a:pPr>
            <a:r>
              <a:rPr lang="en-US" dirty="0" smtClean="0"/>
              <a:t>Teachers’ academic ability has been tied to student achievement in multiple studies</a:t>
            </a:r>
          </a:p>
          <a:p>
            <a:pPr lvl="6">
              <a:spcBef>
                <a:spcPts val="900"/>
              </a:spcBef>
              <a:defRPr/>
            </a:pPr>
            <a:r>
              <a:rPr lang="en-US" dirty="0" smtClean="0"/>
              <a:t>-</a:t>
            </a:r>
            <a:r>
              <a:rPr lang="en-US" dirty="0" err="1" smtClean="0"/>
              <a:t>Staiger</a:t>
            </a:r>
            <a:r>
              <a:rPr lang="en-US" dirty="0" smtClean="0"/>
              <a:t> &amp; </a:t>
            </a:r>
            <a:r>
              <a:rPr lang="en-US" dirty="0" err="1" smtClean="0"/>
              <a:t>Rockoff</a:t>
            </a:r>
            <a:r>
              <a:rPr lang="en-US" dirty="0" smtClean="0"/>
              <a:t>, 2010</a:t>
            </a:r>
          </a:p>
          <a:p>
            <a:pPr>
              <a:spcBef>
                <a:spcPts val="900"/>
              </a:spcBef>
              <a:buFont typeface="Wingdings" charset="0"/>
              <a:buChar char="²"/>
              <a:defRPr/>
            </a:pPr>
            <a:r>
              <a:rPr lang="en-US" dirty="0" smtClean="0"/>
              <a:t>One study demonstrated importance of both cognitive and non cognitive factors </a:t>
            </a:r>
          </a:p>
          <a:p>
            <a:pPr lvl="6">
              <a:spcBef>
                <a:spcPts val="900"/>
              </a:spcBef>
              <a:defRPr/>
            </a:pPr>
            <a:r>
              <a:rPr lang="en-US" dirty="0" smtClean="0"/>
              <a:t>-</a:t>
            </a:r>
            <a:r>
              <a:rPr lang="en-US" dirty="0" err="1" smtClean="0"/>
              <a:t>Rockoff</a:t>
            </a:r>
            <a:r>
              <a:rPr lang="en-US" dirty="0" smtClean="0"/>
              <a:t>, Jacob, Kane, &amp; </a:t>
            </a:r>
            <a:r>
              <a:rPr lang="en-US" dirty="0" err="1" smtClean="0"/>
              <a:t>Staiger</a:t>
            </a:r>
            <a:r>
              <a:rPr lang="en-US" dirty="0" smtClean="0"/>
              <a:t>, 2008</a:t>
            </a:r>
            <a:endParaRPr lang="en-US" dirty="0"/>
          </a:p>
        </p:txBody>
      </p:sp>
    </p:spTree>
    <p:extLst>
      <p:ext uri="{BB962C8B-B14F-4D97-AF65-F5344CB8AC3E}">
        <p14:creationId xmlns:p14="http://schemas.microsoft.com/office/powerpoint/2010/main" val="2562170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692275" y="274638"/>
            <a:ext cx="6994525" cy="1425575"/>
          </a:xfrm>
          <a:ln>
            <a:miter lim="800000"/>
            <a:headEnd/>
            <a:tailEnd/>
          </a:ln>
        </p:spPr>
        <p:txBody>
          <a:bodyPr/>
          <a:lstStyle/>
          <a:p>
            <a:r>
              <a:rPr lang="en-US" smtClean="0"/>
              <a:t>Program Content </a:t>
            </a:r>
            <a:br>
              <a:rPr lang="en-US" smtClean="0"/>
            </a:br>
            <a:r>
              <a:rPr lang="en-US" smtClean="0"/>
              <a:t>&amp; Structure</a:t>
            </a:r>
          </a:p>
        </p:txBody>
      </p:sp>
      <p:sp>
        <p:nvSpPr>
          <p:cNvPr id="3" name="Content Placeholder 2"/>
          <p:cNvSpPr>
            <a:spLocks noGrp="1"/>
          </p:cNvSpPr>
          <p:nvPr>
            <p:ph idx="1"/>
          </p:nvPr>
        </p:nvSpPr>
        <p:spPr>
          <a:xfrm>
            <a:off x="1691680" y="1844824"/>
            <a:ext cx="7272808" cy="36290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buFont typeface="Wingdings" charset="0"/>
              <a:buChar char="²"/>
              <a:defRPr/>
            </a:pPr>
            <a:r>
              <a:rPr lang="en-US" dirty="0" smtClean="0"/>
              <a:t>Review of syllabi using a structured approach, such as the Innovation Configurations</a:t>
            </a:r>
          </a:p>
          <a:p>
            <a:pPr marL="2968625" lvl="6" indent="-236538">
              <a:tabLst>
                <a:tab pos="2406650" algn="l"/>
              </a:tabLst>
              <a:defRPr/>
            </a:pPr>
            <a:r>
              <a:rPr lang="en-US" sz="1800" dirty="0" smtClean="0"/>
              <a:t>National Comprehensive Center on Teacher Quality</a:t>
            </a:r>
          </a:p>
          <a:p>
            <a:pPr>
              <a:buFont typeface="Wingdings" charset="0"/>
              <a:buChar char="²"/>
              <a:defRPr/>
            </a:pPr>
            <a:r>
              <a:rPr lang="en-US" dirty="0" smtClean="0"/>
              <a:t>Surveys of coursework and clinical experiences</a:t>
            </a:r>
          </a:p>
          <a:p>
            <a:pPr lvl="6">
              <a:defRPr/>
            </a:pPr>
            <a:r>
              <a:rPr lang="en-US" sz="1800" dirty="0" err="1" smtClean="0"/>
              <a:t>Boe</a:t>
            </a:r>
            <a:r>
              <a:rPr lang="en-US" sz="1800" dirty="0" smtClean="0"/>
              <a:t>, Cook, &amp; Sunderland (2009); Boyd, Grossman, Lankford, Loeb, &amp; Wyckoff (2009)</a:t>
            </a:r>
          </a:p>
          <a:p>
            <a:pPr lvl="5">
              <a:defRPr/>
            </a:pPr>
            <a:endParaRPr lang="en-US" dirty="0"/>
          </a:p>
        </p:txBody>
      </p:sp>
    </p:spTree>
    <p:extLst>
      <p:ext uri="{BB962C8B-B14F-4D97-AF65-F5344CB8AC3E}">
        <p14:creationId xmlns:p14="http://schemas.microsoft.com/office/powerpoint/2010/main" val="630732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ln>
            <a:miter lim="800000"/>
            <a:headEnd/>
            <a:tailEnd/>
          </a:ln>
        </p:spPr>
        <p:txBody>
          <a:bodyPr/>
          <a:lstStyle/>
          <a:p>
            <a:r>
              <a:rPr lang="en-US" smtClean="0"/>
              <a:t>Program Quality</a:t>
            </a:r>
          </a:p>
        </p:txBody>
      </p:sp>
      <p:sp>
        <p:nvSpPr>
          <p:cNvPr id="3" name="Content Placeholder 2"/>
          <p:cNvSpPr>
            <a:spLocks noGrp="1"/>
          </p:cNvSpPr>
          <p:nvPr>
            <p:ph idx="1"/>
          </p:nvPr>
        </p:nvSpPr>
        <p:spPr>
          <a:xfrm>
            <a:off x="1619672" y="1772816"/>
            <a:ext cx="7128197" cy="3484983"/>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buFont typeface="Wingdings" charset="0"/>
              <a:buChar char="²"/>
              <a:defRPr/>
            </a:pPr>
            <a:r>
              <a:rPr lang="en-US" sz="2800" dirty="0" smtClean="0"/>
              <a:t>Value-added scores</a:t>
            </a:r>
          </a:p>
          <a:p>
            <a:pPr marL="2171700" lvl="8">
              <a:defRPr/>
            </a:pPr>
            <a:r>
              <a:rPr lang="en-US" sz="1800" dirty="0" err="1"/>
              <a:t>Feng</a:t>
            </a:r>
            <a:r>
              <a:rPr lang="en-US" sz="1800" dirty="0"/>
              <a:t> &amp; Sass (2010</a:t>
            </a:r>
            <a:r>
              <a:rPr lang="en-US" sz="1800" dirty="0" smtClean="0"/>
              <a:t>); </a:t>
            </a:r>
            <a:r>
              <a:rPr lang="en-US" sz="1800" dirty="0" err="1" smtClean="0"/>
              <a:t>Gansle</a:t>
            </a:r>
            <a:r>
              <a:rPr lang="en-US" sz="1800" dirty="0" smtClean="0"/>
              <a:t>, </a:t>
            </a:r>
            <a:r>
              <a:rPr lang="en-US" sz="1800" dirty="0" err="1" smtClean="0"/>
              <a:t>Noell</a:t>
            </a:r>
            <a:r>
              <a:rPr lang="en-US" sz="1800" dirty="0" smtClean="0"/>
              <a:t>, &amp; Burns (2012); </a:t>
            </a:r>
            <a:r>
              <a:rPr lang="en-US" sz="1800" dirty="0" err="1" smtClean="0"/>
              <a:t>Koedel</a:t>
            </a:r>
            <a:r>
              <a:rPr lang="en-US" sz="1800" dirty="0" smtClean="0"/>
              <a:t>, Parsons, </a:t>
            </a:r>
            <a:r>
              <a:rPr lang="en-US" sz="1800" dirty="0" err="1" smtClean="0"/>
              <a:t>Podgursky</a:t>
            </a:r>
            <a:r>
              <a:rPr lang="en-US" sz="1800" dirty="0" smtClean="0"/>
              <a:t> &amp; </a:t>
            </a:r>
            <a:r>
              <a:rPr lang="en-US" sz="1800" dirty="0" err="1" smtClean="0"/>
              <a:t>Ehlert</a:t>
            </a:r>
            <a:r>
              <a:rPr lang="en-US" sz="1800" dirty="0" smtClean="0"/>
              <a:t> (2012)</a:t>
            </a:r>
          </a:p>
          <a:p>
            <a:pPr>
              <a:buFont typeface="Wingdings" charset="0"/>
              <a:buChar char="²"/>
              <a:defRPr/>
            </a:pPr>
            <a:r>
              <a:rPr lang="en-US" sz="2800" dirty="0" smtClean="0"/>
              <a:t>Supervisors’ ratings</a:t>
            </a:r>
          </a:p>
          <a:p>
            <a:pPr marL="2124075" lvl="7">
              <a:defRPr/>
            </a:pPr>
            <a:r>
              <a:rPr lang="en-US" sz="1800" dirty="0" smtClean="0"/>
              <a:t>Harris &amp; Sass (2009); </a:t>
            </a:r>
            <a:r>
              <a:rPr lang="en-US" sz="1800" dirty="0" err="1" smtClean="0"/>
              <a:t>Rockoff</a:t>
            </a:r>
            <a:r>
              <a:rPr lang="en-US" sz="1800" dirty="0" smtClean="0"/>
              <a:t> &amp; </a:t>
            </a:r>
            <a:r>
              <a:rPr lang="en-US" sz="1800" dirty="0" err="1" smtClean="0"/>
              <a:t>Speroni</a:t>
            </a:r>
            <a:r>
              <a:rPr lang="en-US" sz="1800" dirty="0" smtClean="0"/>
              <a:t> (2010)</a:t>
            </a:r>
          </a:p>
          <a:p>
            <a:pPr>
              <a:buFont typeface="Wingdings" charset="0"/>
              <a:buChar char="²"/>
              <a:defRPr/>
            </a:pPr>
            <a:r>
              <a:rPr lang="en-US" sz="2800" dirty="0" smtClean="0"/>
              <a:t>Classroom performance</a:t>
            </a:r>
          </a:p>
          <a:p>
            <a:pPr marL="2124075" lvl="7">
              <a:defRPr/>
            </a:pPr>
            <a:r>
              <a:rPr lang="en-US" sz="1800" dirty="0" smtClean="0"/>
              <a:t>Brownell, </a:t>
            </a:r>
            <a:r>
              <a:rPr lang="en-US" sz="1800" dirty="0" err="1" smtClean="0"/>
              <a:t>Steinbrecher</a:t>
            </a:r>
            <a:r>
              <a:rPr lang="en-US" sz="1800" dirty="0" smtClean="0"/>
              <a:t>, et al. (in press);</a:t>
            </a:r>
            <a:r>
              <a:rPr lang="en-US" sz="1800" dirty="0"/>
              <a:t> Measuring Teacher Effectiveness Study (2012</a:t>
            </a:r>
            <a:r>
              <a:rPr lang="en-US" sz="1800" dirty="0" smtClean="0"/>
              <a:t>)</a:t>
            </a:r>
          </a:p>
          <a:p>
            <a:pPr>
              <a:buFont typeface="Wingdings" charset="0"/>
              <a:buChar char="²"/>
              <a:defRPr/>
            </a:pPr>
            <a:r>
              <a:rPr lang="en-US" sz="2800" dirty="0" smtClean="0"/>
              <a:t>Retention rates</a:t>
            </a:r>
          </a:p>
          <a:p>
            <a:pPr marL="2124075" lvl="6">
              <a:defRPr/>
            </a:pPr>
            <a:r>
              <a:rPr lang="en-US" sz="1800" dirty="0" err="1" smtClean="0"/>
              <a:t>Feng</a:t>
            </a:r>
            <a:r>
              <a:rPr lang="en-US" sz="1800" dirty="0" smtClean="0"/>
              <a:t> &amp; Sass (2011); Loeb, </a:t>
            </a:r>
            <a:r>
              <a:rPr lang="en-US" sz="1800" dirty="0" err="1" smtClean="0"/>
              <a:t>Kalogrides</a:t>
            </a:r>
            <a:r>
              <a:rPr lang="en-US" sz="1800" dirty="0" smtClean="0"/>
              <a:t>, &amp; </a:t>
            </a:r>
            <a:r>
              <a:rPr lang="en-US" sz="1800" dirty="0" err="1" smtClean="0"/>
              <a:t>Beteille</a:t>
            </a:r>
            <a:r>
              <a:rPr lang="en-US" sz="1800" dirty="0" smtClean="0"/>
              <a:t> (2011)</a:t>
            </a:r>
          </a:p>
        </p:txBody>
      </p:sp>
    </p:spTree>
    <p:extLst>
      <p:ext uri="{BB962C8B-B14F-4D97-AF65-F5344CB8AC3E}">
        <p14:creationId xmlns:p14="http://schemas.microsoft.com/office/powerpoint/2010/main" val="1616177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ln>
            <a:miter lim="800000"/>
            <a:headEnd/>
            <a:tailEnd/>
          </a:ln>
        </p:spPr>
        <p:txBody>
          <a:bodyPr/>
          <a:lstStyle/>
          <a:p>
            <a:r>
              <a:rPr lang="en-US" smtClean="0"/>
              <a:t>Emerging practices</a:t>
            </a:r>
          </a:p>
        </p:txBody>
      </p:sp>
      <p:sp>
        <p:nvSpPr>
          <p:cNvPr id="3" name="Content Placeholder 2"/>
          <p:cNvSpPr>
            <a:spLocks noGrp="1"/>
          </p:cNvSpPr>
          <p:nvPr>
            <p:ph idx="1"/>
          </p:nvPr>
        </p:nvSpPr>
        <p:spPr>
          <a:extLst>
            <a:ext uri="{FAA26D3D-D897-4be2-8F04-BA451C77F1D7}">
              <ma14:placeholderFlag xmlns="" xmlns:ma14="http://schemas.microsoft.com/office/mac/drawingml/2011/main" val="1"/>
            </a:ext>
          </a:extLst>
        </p:spPr>
        <p:txBody>
          <a:bodyPr/>
          <a:lstStyle/>
          <a:p>
            <a:r>
              <a:rPr lang="en-US" sz="2800" smtClean="0"/>
              <a:t>MyiLogs -- designed to examine the opportunities to learn students with disabilities have to learn the general education curriculum</a:t>
            </a:r>
          </a:p>
          <a:p>
            <a:pPr marL="3032125" lvl="4" indent="-233363"/>
            <a:r>
              <a:rPr lang="en-US" sz="1800" smtClean="0">
                <a:ea typeface="Arial" pitchFamily="34" charset="0"/>
              </a:rPr>
              <a:t>Kurz, Elliot, Wehby, &amp; Smithson (2010)</a:t>
            </a:r>
          </a:p>
          <a:p>
            <a:r>
              <a:rPr lang="en-US" sz="2800" smtClean="0"/>
              <a:t>edTPA – Performance assessments that are designed to assess teacher planning, instruction, and use of student assessment  </a:t>
            </a:r>
          </a:p>
        </p:txBody>
      </p:sp>
    </p:spTree>
    <p:extLst>
      <p:ext uri="{BB962C8B-B14F-4D97-AF65-F5344CB8AC3E}">
        <p14:creationId xmlns:p14="http://schemas.microsoft.com/office/powerpoint/2010/main" val="1987516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ln>
            <a:miter lim="800000"/>
            <a:headEnd/>
            <a:tailEnd/>
          </a:ln>
        </p:spPr>
        <p:txBody>
          <a:bodyPr/>
          <a:lstStyle/>
          <a:p>
            <a:r>
              <a:rPr lang="en-US" smtClean="0"/>
              <a:t>Emerging practices</a:t>
            </a:r>
          </a:p>
        </p:txBody>
      </p:sp>
      <p:sp>
        <p:nvSpPr>
          <p:cNvPr id="3" name="Content Placeholder 2"/>
          <p:cNvSpPr>
            <a:spLocks noGrp="1"/>
          </p:cNvSpPr>
          <p:nvPr>
            <p:ph idx="1"/>
          </p:nvPr>
        </p:nvSpPr>
        <p:spPr>
          <a:extLst>
            <a:ext uri="{FAA26D3D-D897-4be2-8F04-BA451C77F1D7}">
              <ma14:placeholderFlag xmlns="" xmlns:ma14="http://schemas.microsoft.com/office/mac/drawingml/2011/main" val="1"/>
            </a:ext>
          </a:extLst>
        </p:spPr>
        <p:txBody>
          <a:bodyPr/>
          <a:lstStyle/>
          <a:p>
            <a:pPr>
              <a:buFont typeface="Wingdings" charset="0"/>
              <a:buChar char="²"/>
              <a:defRPr/>
            </a:pPr>
            <a:r>
              <a:rPr lang="en-US" dirty="0" smtClean="0"/>
              <a:t>High leverage practices</a:t>
            </a:r>
          </a:p>
          <a:p>
            <a:pPr lvl="1">
              <a:defRPr/>
            </a:pPr>
            <a:r>
              <a:rPr lang="en-US" dirty="0" smtClean="0"/>
              <a:t>Making content explicit through explanation, modeling, representations and examples</a:t>
            </a:r>
          </a:p>
          <a:p>
            <a:pPr lvl="1">
              <a:defRPr/>
            </a:pPr>
            <a:r>
              <a:rPr lang="en-US" dirty="0" smtClean="0"/>
              <a:t>Leading a whole class discussion</a:t>
            </a:r>
          </a:p>
          <a:p>
            <a:pPr lvl="1">
              <a:defRPr/>
            </a:pPr>
            <a:r>
              <a:rPr lang="en-US" dirty="0" smtClean="0"/>
              <a:t>And 17 additional practices</a:t>
            </a:r>
          </a:p>
          <a:p>
            <a:pPr>
              <a:buFont typeface="Wingdings" charset="0"/>
              <a:buChar char="²"/>
              <a:defRPr/>
            </a:pPr>
            <a:r>
              <a:rPr lang="en-US" dirty="0" smtClean="0"/>
              <a:t>High leverage content</a:t>
            </a:r>
          </a:p>
        </p:txBody>
      </p:sp>
      <p:sp>
        <p:nvSpPr>
          <p:cNvPr id="41987" name="TextBox 3"/>
          <p:cNvSpPr txBox="1">
            <a:spLocks noChangeArrowheads="1"/>
          </p:cNvSpPr>
          <p:nvPr/>
        </p:nvSpPr>
        <p:spPr bwMode="auto">
          <a:xfrm>
            <a:off x="5148263" y="5373688"/>
            <a:ext cx="2762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1800">
                <a:solidFill>
                  <a:srgbClr val="0367B3"/>
                </a:solidFill>
              </a:rPr>
              <a:t>--www.teachingworks.org</a:t>
            </a:r>
          </a:p>
        </p:txBody>
      </p:sp>
    </p:spTree>
    <p:extLst>
      <p:ext uri="{BB962C8B-B14F-4D97-AF65-F5344CB8AC3E}">
        <p14:creationId xmlns:p14="http://schemas.microsoft.com/office/powerpoint/2010/main" val="1245213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ln>
            <a:miter lim="800000"/>
            <a:headEnd/>
            <a:tailEnd/>
          </a:ln>
        </p:spPr>
        <p:txBody>
          <a:bodyPr/>
          <a:lstStyle/>
          <a:p>
            <a:r>
              <a:rPr lang="en-US" smtClean="0"/>
              <a:t>Conclusions</a:t>
            </a:r>
          </a:p>
        </p:txBody>
      </p:sp>
      <p:sp>
        <p:nvSpPr>
          <p:cNvPr id="3" name="Content Placeholder 2"/>
          <p:cNvSpPr>
            <a:spLocks noGrp="1"/>
          </p:cNvSpPr>
          <p:nvPr>
            <p:ph idx="1"/>
          </p:nvPr>
        </p:nvSpPr>
        <p:spPr>
          <a:extLst>
            <a:ext uri="{FAA26D3D-D897-4be2-8F04-BA451C77F1D7}">
              <ma14:placeholderFlag xmlns="" xmlns:ma14="http://schemas.microsoft.com/office/mac/drawingml/2011/main" val="1"/>
            </a:ext>
          </a:extLst>
        </p:spPr>
        <p:txBody>
          <a:bodyPr/>
          <a:lstStyle/>
          <a:p>
            <a:pPr>
              <a:buFont typeface="Wingdings" charset="0"/>
              <a:buChar char="²"/>
              <a:defRPr/>
            </a:pPr>
            <a:r>
              <a:rPr lang="en-US" sz="2800" dirty="0" smtClean="0"/>
              <a:t>Assessment approaches likely will need some modification for special education teachers and for general education teachers </a:t>
            </a:r>
          </a:p>
          <a:p>
            <a:pPr>
              <a:buFont typeface="Wingdings" charset="0"/>
              <a:buChar char="²"/>
              <a:defRPr/>
            </a:pPr>
            <a:r>
              <a:rPr lang="en-US" sz="2800" dirty="0" smtClean="0"/>
              <a:t>Combinations of approaches would be most prudent at this point</a:t>
            </a:r>
          </a:p>
          <a:p>
            <a:pPr>
              <a:buFont typeface="Wingdings" charset="0"/>
              <a:buChar char="²"/>
              <a:defRPr/>
            </a:pPr>
            <a:r>
              <a:rPr lang="en-US" sz="2800" dirty="0" smtClean="0"/>
              <a:t>Analyses of data states are collecting to better understand their potential for assessing teacher preparation for students with disabilities is imperative</a:t>
            </a:r>
          </a:p>
          <a:p>
            <a:pPr>
              <a:buFont typeface="Wingdings" charset="0"/>
              <a:buChar char="²"/>
              <a:defRPr/>
            </a:pPr>
            <a:endParaRPr lang="en-US" dirty="0"/>
          </a:p>
        </p:txBody>
      </p:sp>
    </p:spTree>
    <p:extLst>
      <p:ext uri="{BB962C8B-B14F-4D97-AF65-F5344CB8AC3E}">
        <p14:creationId xmlns:p14="http://schemas.microsoft.com/office/powerpoint/2010/main" val="1238344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692275" y="274638"/>
            <a:ext cx="6994525" cy="1066800"/>
          </a:xfrm>
          <a:ln>
            <a:miter lim="800000"/>
            <a:headEnd/>
            <a:tailEnd/>
          </a:ln>
        </p:spPr>
        <p:txBody>
          <a:bodyPr/>
          <a:lstStyle/>
          <a:p>
            <a:r>
              <a:rPr lang="en-US" smtClean="0"/>
              <a:t>References</a:t>
            </a:r>
          </a:p>
        </p:txBody>
      </p:sp>
      <p:sp>
        <p:nvSpPr>
          <p:cNvPr id="3" name="Content Placeholder 2"/>
          <p:cNvSpPr>
            <a:spLocks noGrp="1"/>
          </p:cNvSpPr>
          <p:nvPr>
            <p:ph idx="1"/>
          </p:nvPr>
        </p:nvSpPr>
        <p:spPr>
          <a:xfrm>
            <a:off x="1619250" y="1412875"/>
            <a:ext cx="7524750" cy="5445125"/>
          </a:xfrm>
          <a:extLst>
            <a:ext uri="{FAA26D3D-D897-4be2-8F04-BA451C77F1D7}">
              <ma14:placeholderFlag xmlns="" xmlns:ma14="http://schemas.microsoft.com/office/mac/drawingml/2011/main" val="1"/>
            </a:ext>
          </a:extLst>
        </p:spPr>
        <p:txBody>
          <a:bodyPr/>
          <a:lstStyle/>
          <a:p>
            <a:pPr marL="457200" indent="-457200">
              <a:buFont typeface="Wingdings" pitchFamily="2" charset="2"/>
              <a:buNone/>
            </a:pPr>
            <a:r>
              <a:rPr lang="en-US" sz="1800" smtClean="0"/>
              <a:t>Boe, E. E., Cook, L. H., &amp; Sunderland, R. J. (2009). </a:t>
            </a:r>
            <a:r>
              <a:rPr lang="en-US" sz="1800" i="1" smtClean="0"/>
              <a:t>The negligible effects of teacher preparation, induction, mentoring, and professional development, on the turnover of beginning teachers in public schools</a:t>
            </a:r>
            <a:r>
              <a:rPr lang="en-US" sz="1800" smtClean="0"/>
              <a:t>. Unpublished manuscript, Center for Research and Evaluation in Social Policy, University of Pennsylvania, Philadelphia, PA.</a:t>
            </a:r>
          </a:p>
          <a:p>
            <a:pPr marL="457200" indent="-457200">
              <a:buFont typeface="Wingdings" pitchFamily="2" charset="2"/>
              <a:buNone/>
            </a:pPr>
            <a:r>
              <a:rPr lang="en-US" sz="1800" smtClean="0"/>
              <a:t>Boyd, D. J., Grossman, P. L., Lankford, H., Loeb, S., &amp; Wyckoff, J. (2009). Teacher preparation and student achievement. </a:t>
            </a:r>
            <a:r>
              <a:rPr lang="en-US" sz="1800" i="1" smtClean="0"/>
              <a:t>Educational Evaluation and Policy Analysis</a:t>
            </a:r>
            <a:r>
              <a:rPr lang="en-US" sz="1800" smtClean="0"/>
              <a:t>, </a:t>
            </a:r>
            <a:r>
              <a:rPr lang="en-US" sz="1800" i="1" smtClean="0"/>
              <a:t>31</a:t>
            </a:r>
            <a:r>
              <a:rPr lang="en-US" sz="1800" smtClean="0"/>
              <a:t>(4), 416-440.</a:t>
            </a:r>
          </a:p>
          <a:p>
            <a:pPr marL="457200" indent="-457200">
              <a:buFont typeface="Wingdings" pitchFamily="2" charset="2"/>
              <a:buNone/>
            </a:pPr>
            <a:r>
              <a:rPr lang="en-US" sz="1800" smtClean="0"/>
              <a:t>Brownell, M. T., Steinbrecher, T, et al. (2013). Dimensions of teacher quality in general and special education. In P. Sindelar, E. McCray, M. Brownell &amp; B. Lignugaris-Kraft (Eds.), </a:t>
            </a:r>
            <a:r>
              <a:rPr lang="en-US" sz="1800" i="1" smtClean="0"/>
              <a:t>Handbook of Research on Special Education Teacher Preparation</a:t>
            </a:r>
            <a:r>
              <a:rPr lang="en-US" sz="1800" smtClean="0"/>
              <a:t>.</a:t>
            </a:r>
          </a:p>
          <a:p>
            <a:pPr marL="457200" indent="-457200">
              <a:buFont typeface="Wingdings" pitchFamily="2" charset="2"/>
              <a:buNone/>
            </a:pPr>
            <a:r>
              <a:rPr lang="en-US" sz="1800" smtClean="0"/>
              <a:t>Feng, L., &amp; Sass, T. (2010). What makes special-education teachers special?: Teacher training and achievement of students with disabilities (Working Paper No. 49). Retrieved from National Center for Analysis of Longitudinal Data in Education Research. </a:t>
            </a:r>
          </a:p>
        </p:txBody>
      </p:sp>
    </p:spTree>
    <p:extLst>
      <p:ext uri="{BB962C8B-B14F-4D97-AF65-F5344CB8AC3E}">
        <p14:creationId xmlns:p14="http://schemas.microsoft.com/office/powerpoint/2010/main" val="2573423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ac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CC0000"/>
      </a:hlink>
      <a:folHlink>
        <a:srgbClr val="99CC00"/>
      </a:folHlink>
    </a:clrScheme>
    <a:fontScheme name="3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ustom Design">
  <a:themeElements>
    <a:clrScheme name="">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CC0000"/>
      </a:hlink>
      <a:folHlink>
        <a:srgbClr val="99CC00"/>
      </a:folHlink>
    </a:clrScheme>
    <a:fontScheme name="3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Custom Design">
  <a:themeElements>
    <a:clrScheme name="">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CC0000"/>
      </a:hlink>
      <a:folHlink>
        <a:srgbClr val="99CC00"/>
      </a:folHlink>
    </a:clrScheme>
    <a:fontScheme name="3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themeOverride>
</file>

<file path=ppt/theme/themeOverride2.xml><?xml version="1.0" encoding="utf-8"?>
<a:themeOverride xmlns:a="http://schemas.openxmlformats.org/drawingml/2006/main">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themeOverride>
</file>

<file path=ppt/theme/themeOverride3.xml><?xml version="1.0" encoding="utf-8"?>
<a:themeOverride xmlns:a="http://schemas.openxmlformats.org/drawingml/2006/main">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1991</TotalTime>
  <Words>1637</Words>
  <Application>Microsoft Office PowerPoint</Application>
  <PresentationFormat>On-screen Show (4:3)</PresentationFormat>
  <Paragraphs>82</Paragraphs>
  <Slides>11</Slides>
  <Notes>7</Notes>
  <HiddenSlides>0</HiddenSlides>
  <MMClips>0</MMClips>
  <ScaleCrop>false</ScaleCrop>
  <HeadingPairs>
    <vt:vector size="4" baseType="variant">
      <vt:variant>
        <vt:lpstr>Theme</vt:lpstr>
      </vt:variant>
      <vt:variant>
        <vt:i4>6</vt:i4>
      </vt:variant>
      <vt:variant>
        <vt:lpstr>Slide Titles</vt:lpstr>
      </vt:variant>
      <vt:variant>
        <vt:i4>11</vt:i4>
      </vt:variant>
    </vt:vector>
  </HeadingPairs>
  <TitlesOfParts>
    <vt:vector size="17" baseType="lpstr">
      <vt:lpstr>Basic</vt:lpstr>
      <vt:lpstr>Contact</vt:lpstr>
      <vt:lpstr>3_Custom Design</vt:lpstr>
      <vt:lpstr>4_Custom Design</vt:lpstr>
      <vt:lpstr>6_Custom Design</vt:lpstr>
      <vt:lpstr>Diseño predeterminado</vt:lpstr>
      <vt:lpstr>Evaluating teacher education programs to ensure their effectiveness for students with disabilities Mary T. Brownell,  Director www.ceedar.org</vt:lpstr>
      <vt:lpstr>Four Program Aspects</vt:lpstr>
      <vt:lpstr>Candidate Selectivity</vt:lpstr>
      <vt:lpstr>Program Content  &amp; Structure</vt:lpstr>
      <vt:lpstr>Program Quality</vt:lpstr>
      <vt:lpstr>Emerging practices</vt:lpstr>
      <vt:lpstr>Emerging practices</vt:lpstr>
      <vt:lpstr>Conclusions</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Value-added Models and Test Scores from Students with Disabilities</dc:title>
  <dc:creator>Hernandez, Renatto</dc:creator>
  <cp:lastModifiedBy>Mel Kutner</cp:lastModifiedBy>
  <cp:revision>24</cp:revision>
  <dcterms:created xsi:type="dcterms:W3CDTF">2006-08-16T00:00:00Z</dcterms:created>
  <dcterms:modified xsi:type="dcterms:W3CDTF">2013-10-31T14:26:17Z</dcterms:modified>
</cp:coreProperties>
</file>