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8" r:id="rId3"/>
  </p:sldMasterIdLst>
  <p:notesMasterIdLst>
    <p:notesMasterId r:id="rId16"/>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9B7B82-E007-473C-9ACD-C741A0052F2A}" type="datetimeFigureOut">
              <a:rPr lang="en-US" smtClean="0"/>
              <a:t>10/31/2013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48CB1F-9C2D-488B-89DE-0A281C584A93}" type="slidenum">
              <a:rPr lang="en-US" smtClean="0"/>
              <a:t>‹#›</a:t>
            </a:fld>
            <a:endParaRPr lang="en-US"/>
          </a:p>
        </p:txBody>
      </p:sp>
    </p:spTree>
    <p:extLst>
      <p:ext uri="{BB962C8B-B14F-4D97-AF65-F5344CB8AC3E}">
        <p14:creationId xmlns:p14="http://schemas.microsoft.com/office/powerpoint/2010/main" val="1684474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solidFill>
                  <a:prstClr val="black"/>
                </a:solidFill>
              </a:rPr>
              <a:pPr>
                <a:defRPr/>
              </a:pPr>
              <a:t>1</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of the U.S. Department of Education</a:t>
            </a:r>
          </a:p>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515372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5142" lvl="1" indent="-225142" defTabSz="900569">
              <a:buFontTx/>
              <a:buAutoNum type="arabicPeriod"/>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F173C95-97CE-4758-B109-8716F05EDE6B}" type="slidenum">
              <a:rPr lang="en-US" smtClean="0">
                <a:solidFill>
                  <a:prstClr val="black"/>
                </a:solidFill>
              </a:rPr>
              <a:pPr>
                <a:defRPr/>
              </a:pPr>
              <a:t>3</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173C95-97CE-4758-B109-8716F05EDE6B}" type="slidenum">
              <a:rPr lang="en-US" smtClean="0">
                <a:solidFill>
                  <a:prstClr val="black"/>
                </a:solidFill>
              </a:rPr>
              <a:pPr>
                <a:def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0593" eaLnBrk="0" fontAlgn="base" hangingPunct="0">
              <a:spcBef>
                <a:spcPct val="30000"/>
              </a:spcBef>
              <a:spcAft>
                <a:spcPct val="0"/>
              </a:spcAft>
              <a:defRPr/>
            </a:pPr>
            <a:r>
              <a:rPr lang="en-US" dirty="0">
                <a:latin typeface="ITC Franklin Gothic Std Bk Cd"/>
                <a:ea typeface="ＭＳ Ｐゴシック" pitchFamily="-48" charset="-128"/>
                <a:cs typeface="ＭＳ Ｐゴシック"/>
              </a:rPr>
              <a:t>Challenges in teacher evaluation implementation fidelity, in many cases, can be reduced when a singular evaluation system for all teachers is in place.  In particular, there are several advantages to employing the same evaluation system for teachers of students with disabilities:</a:t>
            </a:r>
          </a:p>
          <a:p>
            <a:pPr defTabSz="900593" eaLnBrk="0" fontAlgn="base" hangingPunct="0">
              <a:spcBef>
                <a:spcPct val="30000"/>
              </a:spcBef>
              <a:spcAft>
                <a:spcPct val="0"/>
              </a:spcAft>
              <a:defRPr/>
            </a:pPr>
            <a:r>
              <a:rPr lang="en-US" dirty="0" smtClean="0"/>
              <a:t>separate evaluation framework may prevent the creation of an inclusive environment where all teachers are held accountable for the progress of students with disabilities.</a:t>
            </a:r>
          </a:p>
          <a:p>
            <a:pPr defTabSz="900593" eaLnBrk="0" fontAlgn="base" hangingPunct="0">
              <a:spcBef>
                <a:spcPct val="30000"/>
              </a:spcBef>
              <a:spcAft>
                <a:spcPct val="0"/>
              </a:spcAft>
              <a:defRPr/>
            </a:pPr>
            <a:r>
              <a:rPr lang="en-US" dirty="0" smtClean="0"/>
              <a:t>; therefore, including the skills all teachers need to know and be able to do promotes the academic and social growth of students with disabilities</a:t>
            </a:r>
          </a:p>
          <a:p>
            <a:endParaRPr lang="en-US" dirty="0" smtClean="0"/>
          </a:p>
          <a:p>
            <a:r>
              <a:rPr lang="en-US" dirty="0" smtClean="0"/>
              <a:t>with other professionals to ensure that students receive the specialized instructional supports and accommodations needed. Designing the evaluation model to be all-inclusive promotes </a:t>
            </a:r>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2858142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r>
              <a:rPr lang="en-US" dirty="0" smtClean="0">
                <a:ea typeface="ＭＳ Ｐゴシック" pitchFamily="34" charset="-128"/>
              </a:rPr>
              <a:t>Over the years, you have all heard me say…make sure your IHEs are at the table!  First, I would like to back up and correct that statement for 2 very important reasons. First, it is not just IHEs that are preparing our teachers and leaders. There are many alternative preparation programs as well as leadership capacities etc..</a:t>
            </a:r>
          </a:p>
        </p:txBody>
      </p:sp>
      <p:sp>
        <p:nvSpPr>
          <p:cNvPr id="68612" name="Slide Number Placeholder 3"/>
          <p:cNvSpPr>
            <a:spLocks noGrp="1"/>
          </p:cNvSpPr>
          <p:nvPr>
            <p:ph type="sldNum" sz="quarter" idx="5"/>
          </p:nvPr>
        </p:nvSpPr>
        <p:spPr>
          <a:noFill/>
        </p:spPr>
        <p:txBody>
          <a:bodyPr/>
          <a:lstStyle/>
          <a:p>
            <a:fld id="{28CCF87B-4F22-4CF4-90C5-C21697DFCAA2}" type="slidenum">
              <a:rPr lang="en-US" smtClean="0">
                <a:solidFill>
                  <a:prstClr val="black"/>
                </a:solidFill>
                <a:ea typeface="ＭＳ Ｐゴシック" pitchFamily="34" charset="-128"/>
              </a:rPr>
              <a:pPr/>
              <a:t>6</a:t>
            </a:fld>
            <a:endParaRPr lang="en-US" dirty="0" smtClean="0">
              <a:solidFill>
                <a:prstClr val="black"/>
              </a:solidFill>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new research emerges, policies change, innovative solutions emerge, regional</a:t>
            </a:r>
            <a:r>
              <a:rPr lang="en-US" baseline="0" dirty="0" smtClean="0"/>
              <a:t> centers</a:t>
            </a:r>
            <a:r>
              <a:rPr lang="en-US" dirty="0" smtClean="0"/>
              <a:t> and SEAs experience staff turnover, and new implementation challenges arise, the need for continual knowledge building remains at the forefront.</a:t>
            </a:r>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3103875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0593" eaLnBrk="0" fontAlgn="base" hangingPunct="0">
              <a:spcBef>
                <a:spcPct val="30000"/>
              </a:spcBef>
              <a:spcAft>
                <a:spcPct val="0"/>
              </a:spcAft>
              <a:defRPr/>
            </a:pPr>
            <a:r>
              <a:rPr lang="en-US" dirty="0">
                <a:latin typeface="ITC Franklin Gothic Std Bk Cd"/>
                <a:ea typeface="ＭＳ Ｐゴシック" pitchFamily="-48" charset="-128"/>
                <a:cs typeface="ＭＳ Ｐゴシック"/>
              </a:rPr>
              <a:t>Consider creating a “bank” of specific examples created and catalogued throughout implementation. For example, using assistive technology and/or alternative communication devices to determine prior knowledge of students’ with severe cognitive disabilities. Or providing for discrete trial instruction on prerequisite skills, where needed. Or recognizing that student progress may consist of less assistance over time (e.g. verbal as opposed to hand-over prompts).</a:t>
            </a:r>
          </a:p>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2756799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213100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a:xfrm>
            <a:off x="683811" y="905710"/>
            <a:ext cx="8228413" cy="1785104"/>
          </a:xfrm>
        </p:spPr>
        <p:txBody>
          <a:bodyPr/>
          <a:lstStyle>
            <a:lvl1pPr>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solidFill>
                <a:srgbClr val="000000">
                  <a:tint val="75000"/>
                </a:srgbClr>
              </a:solidFill>
            </a:endParaRPr>
          </a:p>
        </p:txBody>
      </p:sp>
      <p:sp>
        <p:nvSpPr>
          <p:cNvPr id="6" name="Text Placeholder 5"/>
          <p:cNvSpPr>
            <a:spLocks noGrp="1"/>
          </p:cNvSpPr>
          <p:nvPr>
            <p:ph type="body" sz="quarter" idx="12"/>
          </p:nvPr>
        </p:nvSpPr>
        <p:spPr>
          <a:xfrm>
            <a:off x="687388" y="2938998"/>
            <a:ext cx="8224837" cy="2486835"/>
          </a:xfrm>
        </p:spPr>
        <p:txBody>
          <a:bodyPr/>
          <a:lstStyle>
            <a:lvl1pPr>
              <a:defRPr>
                <a:solidFill>
                  <a:schemeClr val="bg1">
                    <a:lumMod val="75000"/>
                  </a:schemeClr>
                </a:solidFill>
              </a:defRPr>
            </a:lvl1pPr>
            <a:lvl2pPr>
              <a:defRPr sz="2400">
                <a:solidFill>
                  <a:schemeClr val="bg1"/>
                </a:solidFill>
              </a:defRPr>
            </a:lvl2pPr>
            <a:lvl3pPr>
              <a:defRPr sz="2000">
                <a:solidFill>
                  <a:schemeClr val="bg1"/>
                </a:solidFill>
              </a:defRPr>
            </a:lvl3pPr>
            <a:lvl4pPr marL="0" indent="0">
              <a:defRPr sz="1600">
                <a:solidFill>
                  <a:schemeClr val="bg1"/>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302687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2055813"/>
            <a:ext cx="8224837"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smtClean="0"/>
              <a:t>Click to edit Master text</a:t>
            </a:r>
          </a:p>
          <a:p>
            <a:pPr lvl="1"/>
            <a:r>
              <a:rPr lang="en-US" dirty="0" smtClean="0"/>
              <a:t> </a:t>
            </a:r>
          </a:p>
          <a:p>
            <a:pPr lvl="2"/>
            <a:r>
              <a:rPr lang="en-US" dirty="0" smtClean="0"/>
              <a:t> </a:t>
            </a:r>
          </a:p>
          <a:p>
            <a:pPr lvl="3"/>
            <a:r>
              <a:rPr lang="en-US" dirty="0" smtClean="0"/>
              <a:t> </a:t>
            </a:r>
          </a:p>
          <a:p>
            <a:pPr lvl="4"/>
            <a:r>
              <a:rPr lang="en-US" dirty="0" smtClean="0"/>
              <a:t> </a:t>
            </a:r>
          </a:p>
          <a:p>
            <a:pPr lvl="5"/>
            <a:r>
              <a:rPr lang="en-US" dirty="0" smtClean="0"/>
              <a:t> </a:t>
            </a:r>
          </a:p>
          <a:p>
            <a:pPr lvl="6"/>
            <a:r>
              <a:rPr lang="en-US" dirty="0" smtClean="0"/>
              <a:t> </a:t>
            </a:r>
          </a:p>
          <a:p>
            <a:pPr lvl="7"/>
            <a:r>
              <a:rPr lang="en-US" dirty="0" smtClean="0"/>
              <a:t> </a:t>
            </a:r>
          </a:p>
          <a:p>
            <a:pPr lvl="8"/>
            <a:r>
              <a:rPr lang="en-US" dirty="0" smtClean="0"/>
              <a:t> </a:t>
            </a:r>
            <a:endParaRPr lang="en-US" dirty="0"/>
          </a:p>
        </p:txBody>
      </p:sp>
      <p:sp>
        <p:nvSpPr>
          <p:cNvPr id="2" name="Title 1"/>
          <p:cNvSpPr>
            <a:spLocks noGrp="1"/>
          </p:cNvSpPr>
          <p:nvPr>
            <p:ph type="title"/>
          </p:nvPr>
        </p:nvSpPr>
        <p:spPr>
          <a:xfrm>
            <a:off x="687388" y="127553"/>
            <a:ext cx="8224837" cy="1486894"/>
          </a:xfrm>
        </p:spPr>
        <p:txBody>
          <a:bodyPr/>
          <a:lstStyle/>
          <a:p>
            <a:r>
              <a:rPr lang="en-US" dirty="0" smtClean="0"/>
              <a:t>Click to edit Master title style</a:t>
            </a:r>
            <a:endParaRPr lang="en-US" dirty="0"/>
          </a:p>
        </p:txBody>
      </p:sp>
      <p:sp>
        <p:nvSpPr>
          <p:cNvPr id="4" name="Slide Number Placeholder 3"/>
          <p:cNvSpPr>
            <a:spLocks noGrp="1"/>
          </p:cNvSpPr>
          <p:nvPr>
            <p:ph type="sldNum" sz="quarter" idx="10"/>
          </p:nvPr>
        </p:nvSpPr>
        <p:spPr bwMode="gray">
          <a:xfrm>
            <a:off x="8755131" y="6507316"/>
            <a:ext cx="157094" cy="153888"/>
          </a:xfrm>
          <a:prstGeom prst="rect">
            <a:avLst/>
          </a:prstGeo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865497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18653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a:xfrm>
            <a:off x="687388" y="127553"/>
            <a:ext cx="8224837" cy="1486894"/>
          </a:xfrm>
        </p:spPr>
        <p:txBody>
          <a:bodyPr/>
          <a:lstStyle/>
          <a:p>
            <a:r>
              <a:rPr lang="en-US" dirty="0" smtClean="0"/>
              <a:t>Click to edit Master title style</a:t>
            </a:r>
            <a:endParaRPr lang="en-US" dirty="0"/>
          </a:p>
        </p:txBody>
      </p:sp>
      <p:sp>
        <p:nvSpPr>
          <p:cNvPr id="5" name="Slide Number Placeholder 3"/>
          <p:cNvSpPr>
            <a:spLocks noGrp="1"/>
          </p:cNvSpPr>
          <p:nvPr>
            <p:ph type="sldNum" sz="quarter" idx="10"/>
          </p:nvPr>
        </p:nvSpPr>
        <p:spPr bwMode="gray">
          <a:xfrm>
            <a:off x="8755131" y="6507316"/>
            <a:ext cx="157094" cy="153888"/>
          </a:xfrm>
          <a:prstGeom prst="rect">
            <a:avLst/>
          </a:prstGeo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73400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18653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4" name="Content Placeholder 2"/>
          <p:cNvSpPr>
            <a:spLocks noGrp="1"/>
          </p:cNvSpPr>
          <p:nvPr>
            <p:ph idx="10"/>
          </p:nvPr>
        </p:nvSpPr>
        <p:spPr bwMode="gray">
          <a:xfrm>
            <a:off x="4939596" y="1865313"/>
            <a:ext cx="397262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a:xfrm>
            <a:off x="687388" y="127553"/>
            <a:ext cx="8224837" cy="1486894"/>
          </a:xfrm>
        </p:spPr>
        <p:txBody>
          <a:bodyPr/>
          <a:lstStyle/>
          <a:p>
            <a:r>
              <a:rPr lang="en-US" dirty="0" smtClean="0"/>
              <a:t>Click to edit Master title style</a:t>
            </a:r>
            <a:endParaRPr lang="en-US" dirty="0"/>
          </a:p>
        </p:txBody>
      </p:sp>
      <p:sp>
        <p:nvSpPr>
          <p:cNvPr id="6" name="Slide Number Placeholder 3"/>
          <p:cNvSpPr>
            <a:spLocks noGrp="1"/>
          </p:cNvSpPr>
          <p:nvPr>
            <p:ph type="sldNum" sz="quarter" idx="11"/>
          </p:nvPr>
        </p:nvSpPr>
        <p:spPr bwMode="gray">
          <a:xfrm>
            <a:off x="8755131" y="6507316"/>
            <a:ext cx="157094" cy="153888"/>
          </a:xfrm>
          <a:prstGeom prst="rect">
            <a:avLst/>
          </a:prstGeo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25741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a:xfrm>
            <a:off x="687388" y="127553"/>
            <a:ext cx="8224837" cy="1486894"/>
          </a:xfrm>
        </p:spPr>
        <p:txBody>
          <a:bodyPr/>
          <a:lstStyle/>
          <a:p>
            <a:r>
              <a:rPr lang="en-US" smtClean="0"/>
              <a:t>Click to edit Master title style</a:t>
            </a:r>
            <a:endParaRPr lang="en-US"/>
          </a:p>
        </p:txBody>
      </p:sp>
      <p:sp>
        <p:nvSpPr>
          <p:cNvPr id="4" name="Slide Number Placeholder 3"/>
          <p:cNvSpPr>
            <a:spLocks noGrp="1"/>
          </p:cNvSpPr>
          <p:nvPr>
            <p:ph type="sldNum" sz="quarter" idx="10"/>
          </p:nvPr>
        </p:nvSpPr>
        <p:spPr bwMode="gray">
          <a:xfrm>
            <a:off x="8755131" y="6507316"/>
            <a:ext cx="157094" cy="153888"/>
          </a:xfrm>
          <a:prstGeom prst="rect">
            <a:avLst/>
          </a:prstGeo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652286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4pPr marL="912813" indent="-228600">
              <a:defRPr/>
            </a:lvl4pPr>
            <a:lvl5pPr marL="1143000" indent="-2286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base">
              <a:spcBef>
                <a:spcPct val="0"/>
              </a:spcBef>
              <a:spcAft>
                <a:spcPct val="0"/>
              </a:spcAft>
            </a:pPr>
            <a:fld id="{AED180D2-8DF5-47A6-997C-3DE9E170F73D}" type="datetime1">
              <a:rPr lang="en-US" sz="2400">
                <a:solidFill>
                  <a:srgbClr val="000000"/>
                </a:solidFill>
                <a:ea typeface="ＭＳ Ｐゴシック"/>
              </a:rPr>
              <a:pPr fontAlgn="base">
                <a:spcBef>
                  <a:spcPct val="0"/>
                </a:spcBef>
                <a:spcAft>
                  <a:spcPct val="0"/>
                </a:spcAft>
              </a:pPr>
              <a:t>10/30/2013</a:t>
            </a:fld>
            <a:endParaRPr lang="en-US" sz="2400" dirty="0">
              <a:solidFill>
                <a:srgbClr val="000000"/>
              </a:solidFill>
              <a:ea typeface="ＭＳ Ｐゴシック"/>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fontAlgn="base">
              <a:spcBef>
                <a:spcPct val="0"/>
              </a:spcBef>
              <a:spcAft>
                <a:spcPct val="0"/>
              </a:spcAft>
            </a:pPr>
            <a:endParaRPr lang="en-US" sz="2400" dirty="0">
              <a:solidFill>
                <a:srgbClr val="000000"/>
              </a:solidFill>
              <a:ea typeface="ＭＳ Ｐゴシック"/>
            </a:endParaRPr>
          </a:p>
        </p:txBody>
      </p:sp>
      <p:sp>
        <p:nvSpPr>
          <p:cNvPr id="6" name="Slide Number Placeholder 5"/>
          <p:cNvSpPr>
            <a:spLocks noGrp="1"/>
          </p:cNvSpPr>
          <p:nvPr>
            <p:ph type="sldNum" sz="quarter" idx="12"/>
          </p:nvPr>
        </p:nvSpPr>
        <p:spPr/>
        <p:txBody>
          <a:bodyPr/>
          <a:lstStyle/>
          <a:p>
            <a:fld id="{21FF9FDD-4FD9-4580-911A-9BA70CD2FA61}" type="slidenum">
              <a:rPr>
                <a:solidFill>
                  <a:srgbClr val="FFFFFF">
                    <a:lumMod val="75000"/>
                  </a:srgbClr>
                </a:solidFill>
              </a:rPr>
              <a:pPr/>
              <a:t>‹#›</a:t>
            </a:fld>
            <a:endParaRPr dirty="0">
              <a:solidFill>
                <a:srgbClr val="FFFFFF">
                  <a:lumMod val="75000"/>
                </a:srgbClr>
              </a:solidFill>
            </a:endParaRPr>
          </a:p>
        </p:txBody>
      </p:sp>
    </p:spTree>
    <p:extLst>
      <p:ext uri="{BB962C8B-B14F-4D97-AF65-F5344CB8AC3E}">
        <p14:creationId xmlns:p14="http://schemas.microsoft.com/office/powerpoint/2010/main" val="2779725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with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
        <p:nvSpPr>
          <p:cNvPr id="5" name="Text Placeholder 4"/>
          <p:cNvSpPr>
            <a:spLocks noGrp="1"/>
          </p:cNvSpPr>
          <p:nvPr>
            <p:ph type="body" sz="quarter" idx="11"/>
          </p:nvPr>
        </p:nvSpPr>
        <p:spPr>
          <a:xfrm>
            <a:off x="685800" y="1963162"/>
            <a:ext cx="8053388" cy="351313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76546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87388" y="2055813"/>
            <a:ext cx="8224837" cy="351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Slide Number Placeholder 1"/>
          <p:cNvSpPr>
            <a:spLocks noGrp="1"/>
          </p:cNvSpPr>
          <p:nvPr>
            <p:ph type="sldNum" sz="quarter" idx="11"/>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47255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18653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	</a:t>
            </a:r>
          </a:p>
          <a:p>
            <a:pPr lvl="7"/>
            <a:r>
              <a:rPr lang="en-US" dirty="0" smtClean="0"/>
              <a:t>Eight</a:t>
            </a:r>
          </a:p>
          <a:p>
            <a:pPr lvl="8"/>
            <a:r>
              <a:rPr lang="en-US" dirty="0" smtClean="0"/>
              <a:t>Nine</a:t>
            </a:r>
            <a:endParaRPr lang="en-US" dirty="0"/>
          </a:p>
        </p:txBody>
      </p:sp>
      <p:sp>
        <p:nvSpPr>
          <p:cNvPr id="2" name="Title 1"/>
          <p:cNvSpPr>
            <a:spLocks noGrp="1"/>
          </p:cNvSpPr>
          <p:nvPr>
            <p:ph type="title"/>
          </p:nvPr>
        </p:nvSpPr>
        <p:spPr>
          <a:xfrm>
            <a:off x="687388" y="127553"/>
            <a:ext cx="8224837" cy="1486894"/>
          </a:xfrm>
        </p:spPr>
        <p:txBody>
          <a:bodyPr/>
          <a:lstStyle/>
          <a:p>
            <a:r>
              <a:rPr lang="en-US" dirty="0" smtClean="0"/>
              <a:t>Click to edit Master title style</a:t>
            </a:r>
            <a:endParaRPr lang="en-US" dirty="0"/>
          </a:p>
        </p:txBody>
      </p:sp>
      <p:sp>
        <p:nvSpPr>
          <p:cNvPr id="5" name="Slide Number Placeholder 3"/>
          <p:cNvSpPr>
            <a:spLocks noGrp="1"/>
          </p:cNvSpPr>
          <p:nvPr>
            <p:ph type="sldNum" sz="quarter" idx="10"/>
          </p:nvPr>
        </p:nvSpPr>
        <p:spPr bwMode="gray">
          <a:xfrm>
            <a:off x="8755131" y="6507316"/>
            <a:ext cx="157094" cy="153888"/>
          </a:xfrm>
          <a:prstGeom prst="rect">
            <a:avLst/>
          </a:prstGeom>
        </p:spPr>
        <p:txBody>
          <a:bodyPr wrap="none" anchor="b" anchorCtr="0"/>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9481538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jpe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3310 GTL PPT Template_Title_MAR2013.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235440" cy="6926580"/>
          </a:xfrm>
          <a:prstGeom prst="rect">
            <a:avLst/>
          </a:prstGeom>
        </p:spPr>
      </p:pic>
      <p:sp>
        <p:nvSpPr>
          <p:cNvPr id="3" name="Footer Placeholder 2"/>
          <p:cNvSpPr>
            <a:spLocks noGrp="1"/>
          </p:cNvSpPr>
          <p:nvPr>
            <p:ph type="ftr" sz="quarter" idx="3"/>
          </p:nvPr>
        </p:nvSpPr>
        <p:spPr bwMode="gray">
          <a:xfrm>
            <a:off x="5328340" y="6567844"/>
            <a:ext cx="3583885" cy="123111"/>
          </a:xfrm>
          <a:prstGeom prst="rect">
            <a:avLst/>
          </a:prstGeom>
        </p:spPr>
        <p:txBody>
          <a:bodyPr vert="horz" lIns="0" tIns="0" rIns="0" bIns="0" rtlCol="0" anchor="ctr">
            <a:spAutoFit/>
          </a:bodyPr>
          <a:lstStyle>
            <a:lvl1pPr algn="r">
              <a:defRPr sz="800">
                <a:solidFill>
                  <a:schemeClr val="tx1">
                    <a:tint val="75000"/>
                  </a:schemeClr>
                </a:solidFill>
                <a:latin typeface="Arial Narrow" pitchFamily="34" charset="0"/>
              </a:defRPr>
            </a:lvl1pPr>
          </a:lstStyle>
          <a:p>
            <a:pPr fontAlgn="base">
              <a:spcBef>
                <a:spcPct val="0"/>
              </a:spcBef>
              <a:spcAft>
                <a:spcPct val="0"/>
              </a:spcAft>
            </a:pPr>
            <a:endParaRPr lang="en-US" dirty="0">
              <a:solidFill>
                <a:srgbClr val="000000">
                  <a:tint val="75000"/>
                </a:srgbClr>
              </a:solidFill>
              <a:ea typeface="ＭＳ Ｐゴシック"/>
            </a:endParaRPr>
          </a:p>
        </p:txBody>
      </p:sp>
      <p:grpSp>
        <p:nvGrpSpPr>
          <p:cNvPr id="11" name="Group 10"/>
          <p:cNvGrpSpPr/>
          <p:nvPr/>
        </p:nvGrpSpPr>
        <p:grpSpPr>
          <a:xfrm>
            <a:off x="6270928" y="0"/>
            <a:ext cx="2973483" cy="2821214"/>
            <a:chOff x="6270928" y="0"/>
            <a:chExt cx="2973483" cy="2821214"/>
          </a:xfrm>
        </p:grpSpPr>
        <p:sp>
          <p:nvSpPr>
            <p:cNvPr id="7" name="Rectangle 6"/>
            <p:cNvSpPr/>
            <p:nvPr userDrawn="1"/>
          </p:nvSpPr>
          <p:spPr>
            <a:xfrm rot="10800000">
              <a:off x="6270928" y="1"/>
              <a:ext cx="2973483" cy="576016"/>
            </a:xfrm>
            <a:prstGeom prst="rect">
              <a:avLst/>
            </a:prstGeom>
            <a:gradFill>
              <a:gsLst>
                <a:gs pos="0">
                  <a:srgbClr val="4C8C2B"/>
                </a:gs>
                <a:gs pos="100000">
                  <a:srgbClr val="4C8C2B">
                    <a:alpha val="0"/>
                  </a:srgb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
          <p:nvSpPr>
            <p:cNvPr id="8" name="Rectangle 7"/>
            <p:cNvSpPr/>
            <p:nvPr userDrawn="1"/>
          </p:nvSpPr>
          <p:spPr>
            <a:xfrm rot="10800000">
              <a:off x="7556499" y="574149"/>
              <a:ext cx="1687911" cy="576016"/>
            </a:xfrm>
            <a:prstGeom prst="rect">
              <a:avLst/>
            </a:prstGeom>
            <a:gradFill>
              <a:gsLst>
                <a:gs pos="0">
                  <a:srgbClr val="009CDE">
                    <a:alpha val="0"/>
                  </a:srgbClr>
                </a:gs>
                <a:gs pos="100000">
                  <a:srgbClr val="009CDE"/>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
          <p:nvSpPr>
            <p:cNvPr id="9" name="Rectangle 8"/>
            <p:cNvSpPr/>
            <p:nvPr userDrawn="1"/>
          </p:nvSpPr>
          <p:spPr>
            <a:xfrm rot="5400000">
              <a:off x="7538945" y="1122600"/>
              <a:ext cx="2821213" cy="576016"/>
            </a:xfrm>
            <a:prstGeom prst="rect">
              <a:avLst/>
            </a:prstGeom>
            <a:gradFill>
              <a:gsLst>
                <a:gs pos="0">
                  <a:srgbClr val="642F6C">
                    <a:alpha val="0"/>
                  </a:srgbClr>
                </a:gs>
                <a:gs pos="100000">
                  <a:srgbClr val="642F6C"/>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sp>
          <p:nvSpPr>
            <p:cNvPr id="10" name="Rectangle 9"/>
            <p:cNvSpPr/>
            <p:nvPr userDrawn="1"/>
          </p:nvSpPr>
          <p:spPr>
            <a:xfrm rot="16200000">
              <a:off x="7347892" y="740944"/>
              <a:ext cx="2057903" cy="576016"/>
            </a:xfrm>
            <a:prstGeom prst="rect">
              <a:avLst/>
            </a:prstGeom>
            <a:gradFill>
              <a:gsLst>
                <a:gs pos="0">
                  <a:srgbClr val="D57800">
                    <a:alpha val="0"/>
                  </a:srgbClr>
                </a:gs>
                <a:gs pos="100000">
                  <a:srgbClr val="D57800"/>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dirty="0">
                <a:solidFill>
                  <a:srgbClr val="FFFFFF"/>
                </a:solidFill>
              </a:endParaRPr>
            </a:p>
          </p:txBody>
        </p:sp>
      </p:grpSp>
      <p:sp>
        <p:nvSpPr>
          <p:cNvPr id="2051" name="Title Placeholder 1"/>
          <p:cNvSpPr>
            <a:spLocks noGrp="1"/>
          </p:cNvSpPr>
          <p:nvPr>
            <p:ph type="title"/>
          </p:nvPr>
        </p:nvSpPr>
        <p:spPr bwMode="gray">
          <a:xfrm>
            <a:off x="683811" y="1151931"/>
            <a:ext cx="8228417" cy="1538883"/>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smtClean="0"/>
              <a:t>Click to edit Master title style</a:t>
            </a:r>
            <a:endParaRPr lang="en-US" dirty="0" smtClean="0"/>
          </a:p>
        </p:txBody>
      </p:sp>
      <p:sp>
        <p:nvSpPr>
          <p:cNvPr id="2052" name="Text Placeholder 2"/>
          <p:cNvSpPr>
            <a:spLocks noGrp="1"/>
          </p:cNvSpPr>
          <p:nvPr>
            <p:ph type="body" idx="1"/>
          </p:nvPr>
        </p:nvSpPr>
        <p:spPr bwMode="gray">
          <a:xfrm>
            <a:off x="683893" y="2935823"/>
            <a:ext cx="8228331" cy="256070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endParaRPr lang="en-US" dirty="0" smtClean="0"/>
          </a:p>
          <a:p>
            <a:pPr lvl="1"/>
            <a:endParaRPr lang="en-US" dirty="0" smtClean="0"/>
          </a:p>
          <a:p>
            <a:pPr lvl="1"/>
            <a:r>
              <a:rPr lang="en-US" dirty="0" smtClean="0"/>
              <a:t>Second level</a:t>
            </a:r>
          </a:p>
          <a:p>
            <a:pPr lvl="2"/>
            <a:r>
              <a:rPr lang="en-US" dirty="0" smtClean="0"/>
              <a:t>Third level</a:t>
            </a:r>
          </a:p>
          <a:p>
            <a:pPr lvl="3"/>
            <a:r>
              <a:rPr lang="en-US" dirty="0" smtClean="0"/>
              <a:t>Month 20XX</a:t>
            </a:r>
          </a:p>
        </p:txBody>
      </p:sp>
    </p:spTree>
    <p:extLst>
      <p:ext uri="{BB962C8B-B14F-4D97-AF65-F5344CB8AC3E}">
        <p14:creationId xmlns:p14="http://schemas.microsoft.com/office/powerpoint/2010/main" val="2564290675"/>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rtl="0" eaLnBrk="1" fontAlgn="base" hangingPunct="1">
        <a:spcBef>
          <a:spcPct val="0"/>
        </a:spcBef>
        <a:spcAft>
          <a:spcPct val="0"/>
        </a:spcAft>
        <a:defRPr sz="5000" b="1" kern="1200">
          <a:solidFill>
            <a:schemeClr val="bg1"/>
          </a:solidFill>
          <a:latin typeface="+mj-lt"/>
          <a:ea typeface="+mj-ea"/>
          <a:cs typeface="+mj-cs"/>
        </a:defRPr>
      </a:lvl1pPr>
      <a:lvl2pPr algn="l" rtl="0" eaLnBrk="1" fontAlgn="base" hangingPunct="1">
        <a:spcBef>
          <a:spcPct val="0"/>
        </a:spcBef>
        <a:spcAft>
          <a:spcPct val="0"/>
        </a:spcAft>
        <a:defRPr sz="2800">
          <a:solidFill>
            <a:schemeClr val="tx1"/>
          </a:solidFill>
          <a:latin typeface="Franklin Gothic Demi" pitchFamily="34" charset="0"/>
        </a:defRPr>
      </a:lvl2pPr>
      <a:lvl3pPr algn="l" rtl="0" eaLnBrk="1" fontAlgn="base" hangingPunct="1">
        <a:spcBef>
          <a:spcPct val="0"/>
        </a:spcBef>
        <a:spcAft>
          <a:spcPct val="0"/>
        </a:spcAft>
        <a:defRPr sz="2800">
          <a:solidFill>
            <a:schemeClr val="tx1"/>
          </a:solidFill>
          <a:latin typeface="Franklin Gothic Demi" pitchFamily="34" charset="0"/>
        </a:defRPr>
      </a:lvl3pPr>
      <a:lvl4pPr algn="l" rtl="0" eaLnBrk="1" fontAlgn="base" hangingPunct="1">
        <a:spcBef>
          <a:spcPct val="0"/>
        </a:spcBef>
        <a:spcAft>
          <a:spcPct val="0"/>
        </a:spcAft>
        <a:defRPr sz="2800">
          <a:solidFill>
            <a:schemeClr val="tx1"/>
          </a:solidFill>
          <a:latin typeface="Franklin Gothic Demi" pitchFamily="34" charset="0"/>
        </a:defRPr>
      </a:lvl4pPr>
      <a:lvl5pPr algn="l" rtl="0" eaLnBrk="1" fontAlgn="base" hangingPunct="1">
        <a:spcBef>
          <a:spcPct val="0"/>
        </a:spcBef>
        <a:spcAft>
          <a:spcPct val="0"/>
        </a:spcAft>
        <a:defRPr sz="2800">
          <a:solidFill>
            <a:schemeClr val="tx1"/>
          </a:solidFill>
          <a:latin typeface="Franklin Gothic Demi" pitchFamily="34" charset="0"/>
        </a:defRPr>
      </a:lvl5pPr>
      <a:lvl6pPr marL="457200" algn="l" rtl="0" eaLnBrk="1" fontAlgn="base" hangingPunct="1">
        <a:spcBef>
          <a:spcPct val="0"/>
        </a:spcBef>
        <a:spcAft>
          <a:spcPct val="0"/>
        </a:spcAft>
        <a:defRPr sz="2800">
          <a:solidFill>
            <a:schemeClr val="tx1"/>
          </a:solidFill>
          <a:latin typeface="Franklin Gothic Demi" pitchFamily="34" charset="0"/>
        </a:defRPr>
      </a:lvl6pPr>
      <a:lvl7pPr marL="914400" algn="l" rtl="0" eaLnBrk="1" fontAlgn="base" hangingPunct="1">
        <a:spcBef>
          <a:spcPct val="0"/>
        </a:spcBef>
        <a:spcAft>
          <a:spcPct val="0"/>
        </a:spcAft>
        <a:defRPr sz="2800">
          <a:solidFill>
            <a:schemeClr val="tx1"/>
          </a:solidFill>
          <a:latin typeface="Franklin Gothic Demi" pitchFamily="34" charset="0"/>
        </a:defRPr>
      </a:lvl7pPr>
      <a:lvl8pPr marL="1371600" algn="l" rtl="0" eaLnBrk="1" fontAlgn="base" hangingPunct="1">
        <a:spcBef>
          <a:spcPct val="0"/>
        </a:spcBef>
        <a:spcAft>
          <a:spcPct val="0"/>
        </a:spcAft>
        <a:defRPr sz="2800">
          <a:solidFill>
            <a:schemeClr val="tx1"/>
          </a:solidFill>
          <a:latin typeface="Franklin Gothic Demi" pitchFamily="34" charset="0"/>
        </a:defRPr>
      </a:lvl8pPr>
      <a:lvl9pPr marL="1828800" algn="l" rtl="0" eaLnBrk="1" fontAlgn="base" hangingPunct="1">
        <a:spcBef>
          <a:spcPct val="0"/>
        </a:spcBef>
        <a:spcAft>
          <a:spcPct val="0"/>
        </a:spcAft>
        <a:defRPr sz="2800">
          <a:solidFill>
            <a:schemeClr val="tx1"/>
          </a:solidFill>
          <a:latin typeface="Franklin Gothic Demi" pitchFamily="34" charset="0"/>
        </a:defRPr>
      </a:lvl9pPr>
    </p:titleStyle>
    <p:bodyStyle>
      <a:lvl1pPr algn="l" rtl="0" eaLnBrk="1" fontAlgn="base" hangingPunct="1">
        <a:spcBef>
          <a:spcPct val="20000"/>
        </a:spcBef>
        <a:spcAft>
          <a:spcPct val="0"/>
        </a:spcAft>
        <a:defRPr sz="3200" kern="1200">
          <a:solidFill>
            <a:schemeClr val="bg1">
              <a:lumMod val="75000"/>
            </a:schemeClr>
          </a:solidFill>
          <a:latin typeface="+mn-lt"/>
          <a:ea typeface="+mn-ea"/>
          <a:cs typeface="Arial" pitchFamily="34" charset="0"/>
        </a:defRPr>
      </a:lvl1pPr>
      <a:lvl2pPr marL="457200" indent="-457200" algn="l" rtl="0" eaLnBrk="1" fontAlgn="base" hangingPunct="1">
        <a:spcBef>
          <a:spcPct val="20000"/>
        </a:spcBef>
        <a:spcAft>
          <a:spcPct val="0"/>
        </a:spcAft>
        <a:defRPr sz="2400" kern="1200">
          <a:solidFill>
            <a:schemeClr val="bg1"/>
          </a:solidFill>
          <a:latin typeface="+mn-lt"/>
          <a:ea typeface="+mn-ea"/>
          <a:cs typeface="Arial" pitchFamily="34" charset="0"/>
        </a:defRPr>
      </a:lvl2pPr>
      <a:lvl3pPr marL="914400" indent="-914400" algn="l" rtl="0" eaLnBrk="1" fontAlgn="base" hangingPunct="1">
        <a:spcBef>
          <a:spcPct val="20000"/>
        </a:spcBef>
        <a:spcAft>
          <a:spcPct val="0"/>
        </a:spcAft>
        <a:defRPr sz="2000" kern="1200">
          <a:solidFill>
            <a:schemeClr val="bg1"/>
          </a:solidFill>
          <a:latin typeface="+mn-lt"/>
          <a:ea typeface="+mn-ea"/>
          <a:cs typeface="Arial" pitchFamily="34" charset="0"/>
        </a:defRPr>
      </a:lvl3pPr>
      <a:lvl4pPr marL="0" indent="0" algn="l" rtl="0" eaLnBrk="1" fontAlgn="base" hangingPunct="1">
        <a:spcBef>
          <a:spcPct val="20000"/>
        </a:spcBef>
        <a:spcAft>
          <a:spcPct val="0"/>
        </a:spcAft>
        <a:defRPr sz="1600" kern="1200">
          <a:solidFill>
            <a:schemeClr val="bg1"/>
          </a:solidFill>
          <a:latin typeface="+mn-lt"/>
          <a:ea typeface="+mn-ea"/>
          <a:cs typeface="+mn-cs"/>
        </a:defRPr>
      </a:lvl4pPr>
      <a:lvl5pPr marL="2057400" indent="-228600" algn="l" rtl="0" eaLnBrk="1" fontAlgn="base" hangingPunct="1">
        <a:spcBef>
          <a:spcPct val="20000"/>
        </a:spcBef>
        <a:spcAft>
          <a:spcPct val="0"/>
        </a:spcAft>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0"/>
            <a:ext cx="9235440" cy="6926580"/>
          </a:xfrm>
          <a:prstGeom prst="rect">
            <a:avLst/>
          </a:prstGeom>
        </p:spPr>
      </p:pic>
      <p:sp>
        <p:nvSpPr>
          <p:cNvPr id="5123" name="Title Placeholder 1"/>
          <p:cNvSpPr>
            <a:spLocks noGrp="1"/>
          </p:cNvSpPr>
          <p:nvPr>
            <p:ph type="title"/>
          </p:nvPr>
        </p:nvSpPr>
        <p:spPr bwMode="gray">
          <a:xfrm>
            <a:off x="687388" y="131015"/>
            <a:ext cx="8224837"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smtClean="0"/>
              <a:t>Click to edit Master title style</a:t>
            </a:r>
          </a:p>
        </p:txBody>
      </p:sp>
      <p:sp>
        <p:nvSpPr>
          <p:cNvPr id="5124" name="Text Placeholder 2"/>
          <p:cNvSpPr>
            <a:spLocks noGrp="1"/>
          </p:cNvSpPr>
          <p:nvPr>
            <p:ph type="body" idx="1"/>
          </p:nvPr>
        </p:nvSpPr>
        <p:spPr bwMode="gray">
          <a:xfrm>
            <a:off x="687388" y="2055812"/>
            <a:ext cx="8224837" cy="379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a:t>
            </a:r>
          </a:p>
          <a:p>
            <a:pPr lvl="4"/>
            <a:r>
              <a:rPr lang="en-US" dirty="0" smtClean="0"/>
              <a:t>Five</a:t>
            </a:r>
          </a:p>
          <a:p>
            <a:pPr lvl="5"/>
            <a:r>
              <a:rPr lang="en-US" dirty="0" smtClean="0"/>
              <a:t>Six</a:t>
            </a:r>
          </a:p>
          <a:p>
            <a:pPr lvl="6"/>
            <a:r>
              <a:rPr lang="en-US" dirty="0" smtClean="0"/>
              <a:t>Seven</a:t>
            </a:r>
          </a:p>
          <a:p>
            <a:pPr lvl="7"/>
            <a:r>
              <a:rPr lang="en-US" dirty="0" smtClean="0"/>
              <a:t>Eight</a:t>
            </a:r>
          </a:p>
          <a:p>
            <a:pPr lvl="8"/>
            <a:r>
              <a:rPr lang="en-US" dirty="0" smtClean="0"/>
              <a:t>Nine</a:t>
            </a:r>
          </a:p>
        </p:txBody>
      </p:sp>
      <p:sp>
        <p:nvSpPr>
          <p:cNvPr id="6" name="Slide Number Placeholder 1"/>
          <p:cNvSpPr>
            <a:spLocks noGrp="1"/>
          </p:cNvSpPr>
          <p:nvPr>
            <p:ph type="sldNum" sz="quarter" idx="4"/>
          </p:nvPr>
        </p:nvSpPr>
        <p:spPr bwMode="gray">
          <a:xfrm>
            <a:off x="8786303" y="6588270"/>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fontAlgn="base">
              <a:spcBef>
                <a:spcPct val="0"/>
              </a:spcBef>
              <a:spcAft>
                <a:spcPct val="0"/>
              </a:spcAft>
            </a:pPr>
            <a:fld id="{F3477EC8-074D-41C4-94AE-E9EA7CEEA348}" type="slidenum">
              <a:rPr>
                <a:solidFill>
                  <a:srgbClr val="FFFFFF">
                    <a:lumMod val="75000"/>
                  </a:srgbClr>
                </a:solidFill>
              </a:rPr>
              <a:pPr algn="r" fontAlgn="base">
                <a:spcBef>
                  <a:spcPct val="0"/>
                </a:spcBef>
                <a:spcAft>
                  <a:spcPct val="0"/>
                </a:spcAft>
              </a:pPr>
              <a:t>‹#›</a:t>
            </a:fld>
            <a:endParaRPr dirty="0">
              <a:solidFill>
                <a:srgbClr val="FFFFFF">
                  <a:lumMod val="75000"/>
                </a:srgbClr>
              </a:solidFill>
            </a:endParaRPr>
          </a:p>
        </p:txBody>
      </p:sp>
    </p:spTree>
    <p:extLst>
      <p:ext uri="{BB962C8B-B14F-4D97-AF65-F5344CB8AC3E}">
        <p14:creationId xmlns:p14="http://schemas.microsoft.com/office/powerpoint/2010/main" val="335439852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iming>
    <p:tnLst>
      <p:par>
        <p:cTn id="1" dur="indefinite" restart="never" nodeType="tmRoot"/>
      </p:par>
    </p:tnLst>
  </p:timing>
  <p:hf hdr="0" ftr="0" dt="0"/>
  <p:txStyles>
    <p:title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235440" cy="6926580"/>
          </a:xfrm>
          <a:prstGeom prst="rect">
            <a:avLst/>
          </a:prstGeom>
        </p:spPr>
      </p:pic>
      <p:sp>
        <p:nvSpPr>
          <p:cNvPr id="2" name="Text Placeholder 1"/>
          <p:cNvSpPr>
            <a:spLocks noGrp="1"/>
          </p:cNvSpPr>
          <p:nvPr>
            <p:ph type="body" idx="1"/>
          </p:nvPr>
        </p:nvSpPr>
        <p:spPr bwMode="gray">
          <a:xfrm>
            <a:off x="687387" y="1965814"/>
            <a:ext cx="8224837" cy="347034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1"/>
          <p:cNvSpPr>
            <a:spLocks noGrp="1"/>
          </p:cNvSpPr>
          <p:nvPr>
            <p:ph type="sldNum" sz="quarter" idx="4"/>
          </p:nvPr>
        </p:nvSpPr>
        <p:spPr bwMode="gray">
          <a:xfrm>
            <a:off x="8786303" y="6588270"/>
            <a:ext cx="157094" cy="153888"/>
          </a:xfrm>
          <a:prstGeom prst="rect">
            <a:avLst/>
          </a:prstGeom>
          <a:noFill/>
        </p:spPr>
        <p:txBody>
          <a:bodyPr wrap="none" lIns="0" tIns="0" rIns="0" bIns="0" anchor="b" anchorCtr="0">
            <a:spAutoFit/>
          </a:bodyPr>
          <a:lstStyle>
            <a:lvl1pPr>
              <a:defRPr lang="en-US" sz="1000" smtClean="0">
                <a:solidFill>
                  <a:schemeClr val="bg1">
                    <a:lumMod val="75000"/>
                  </a:schemeClr>
                </a:solidFill>
                <a:latin typeface="+mn-lt"/>
                <a:ea typeface="ＭＳ Ｐゴシック" charset="-128"/>
                <a:cs typeface="+mn-cs"/>
              </a:defRPr>
            </a:lvl1pPr>
          </a:lstStyle>
          <a:p>
            <a:pPr algn="r" fontAlgn="base">
              <a:spcBef>
                <a:spcPct val="0"/>
              </a:spcBef>
              <a:spcAft>
                <a:spcPct val="0"/>
              </a:spcAft>
            </a:pPr>
            <a:fld id="{F3477EC8-074D-41C4-94AE-E9EA7CEEA348}" type="slidenum">
              <a:rPr>
                <a:solidFill>
                  <a:srgbClr val="FFFFFF">
                    <a:lumMod val="75000"/>
                  </a:srgbClr>
                </a:solidFill>
              </a:rPr>
              <a:pPr algn="r" fontAlgn="base">
                <a:spcBef>
                  <a:spcPct val="0"/>
                </a:spcBef>
                <a:spcAft>
                  <a:spcPct val="0"/>
                </a:spcAft>
              </a:pPr>
              <a:t>‹#›</a:t>
            </a:fld>
            <a:endParaRPr dirty="0">
              <a:solidFill>
                <a:srgbClr val="FFFFFF">
                  <a:lumMod val="75000"/>
                </a:srgbClr>
              </a:solidFill>
            </a:endParaRPr>
          </a:p>
        </p:txBody>
      </p:sp>
      <p:sp>
        <p:nvSpPr>
          <p:cNvPr id="6" name="Title Placeholder 1"/>
          <p:cNvSpPr>
            <a:spLocks noGrp="1"/>
          </p:cNvSpPr>
          <p:nvPr>
            <p:ph type="title"/>
          </p:nvPr>
        </p:nvSpPr>
        <p:spPr bwMode="gray">
          <a:xfrm>
            <a:off x="687388" y="120215"/>
            <a:ext cx="8224837" cy="1486894"/>
          </a:xfrm>
          <a:prstGeom prst="rect">
            <a:avLst/>
          </a:prstGeom>
          <a:noFill/>
          <a:ln w="9525">
            <a:noFill/>
            <a:miter lim="800000"/>
            <a:headEnd/>
            <a:tailEnd/>
          </a:ln>
        </p:spPr>
        <p:txBody>
          <a:bodyPr vert="horz" wrap="square" lIns="0" tIns="0" rIns="0" bIns="0" numCol="1" anchor="b" anchorCtr="0" compatLnSpc="1">
            <a:prstTxWarp prst="textNoShape">
              <a:avLst/>
            </a:prstTxWarp>
            <a:normAutofit/>
          </a:bodyPr>
          <a:lstStyle/>
          <a:p>
            <a:pPr lvl="0"/>
            <a:r>
              <a:rPr lang="en-US" dirty="0" smtClean="0"/>
              <a:t>Click to edit Master title style</a:t>
            </a:r>
          </a:p>
        </p:txBody>
      </p:sp>
    </p:spTree>
    <p:extLst>
      <p:ext uri="{BB962C8B-B14F-4D97-AF65-F5344CB8AC3E}">
        <p14:creationId xmlns:p14="http://schemas.microsoft.com/office/powerpoint/2010/main" val="16156298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4800" kern="1200">
          <a:solidFill>
            <a:schemeClr val="bg1">
              <a:lumMod val="75000"/>
            </a:schemeClr>
          </a:solidFill>
          <a:latin typeface="Arial Narrow" pitchFamily="34" charset="0"/>
          <a:ea typeface="ＭＳ Ｐゴシック" charset="-128"/>
          <a:cs typeface="Arial Narrow" pitchFamily="34" charset="0"/>
        </a:defRPr>
      </a:lvl1pPr>
      <a:lvl2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2pPr>
      <a:lvl3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3pPr>
      <a:lvl4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4pPr>
      <a:lvl5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0" indent="0" algn="l" rtl="0" eaLnBrk="0" fontAlgn="base" hangingPunct="0">
        <a:spcBef>
          <a:spcPts val="0"/>
        </a:spcBef>
        <a:spcAft>
          <a:spcPts val="0"/>
        </a:spcAft>
        <a:buClr>
          <a:schemeClr val="tx2"/>
        </a:buClr>
        <a:buFont typeface="Arial" pitchFamily="34" charset="0"/>
        <a:buNone/>
        <a:defRPr sz="2400" kern="1200">
          <a:solidFill>
            <a:schemeClr val="bg1"/>
          </a:solidFill>
          <a:latin typeface="+mn-lt"/>
          <a:ea typeface="Arial" pitchFamily="34" charset="0"/>
          <a:cs typeface="Arial" pitchFamily="34" charset="0"/>
        </a:defRPr>
      </a:lvl1pPr>
      <a:lvl2pPr marL="457200" indent="0" algn="l" rtl="0" eaLnBrk="0" fontAlgn="base" hangingPunct="0">
        <a:spcBef>
          <a:spcPts val="0"/>
        </a:spcBef>
        <a:spcAft>
          <a:spcPts val="0"/>
        </a:spcAft>
        <a:buClr>
          <a:schemeClr val="tx2"/>
        </a:buClr>
        <a:buFont typeface="Arial" pitchFamily="34" charset="0"/>
        <a:buNone/>
        <a:defRPr sz="2400" kern="1200">
          <a:solidFill>
            <a:schemeClr val="bg1"/>
          </a:solidFill>
          <a:latin typeface="+mn-lt"/>
          <a:ea typeface="Arial" pitchFamily="34" charset="0"/>
          <a:cs typeface="Arial" pitchFamily="34" charset="0"/>
        </a:defRPr>
      </a:lvl2pPr>
      <a:lvl3pPr marL="914400" indent="0" algn="l" rtl="0" eaLnBrk="0" fontAlgn="base" hangingPunct="0">
        <a:spcBef>
          <a:spcPts val="0"/>
        </a:spcBef>
        <a:spcAft>
          <a:spcPts val="0"/>
        </a:spcAft>
        <a:buClr>
          <a:schemeClr val="tx2"/>
        </a:buClr>
        <a:buFont typeface="Arial" pitchFamily="34" charset="0"/>
        <a:buNone/>
        <a:defRPr sz="2400" kern="1200">
          <a:solidFill>
            <a:schemeClr val="bg1"/>
          </a:solidFill>
          <a:latin typeface="+mn-lt"/>
          <a:ea typeface="Arial" pitchFamily="34" charset="0"/>
          <a:cs typeface="Arial" pitchFamily="34" charset="0"/>
        </a:defRPr>
      </a:lvl3pPr>
      <a:lvl4pPr marL="1371600" indent="0" algn="l" rtl="0" eaLnBrk="0" fontAlgn="base" hangingPunct="0">
        <a:spcBef>
          <a:spcPts val="0"/>
        </a:spcBef>
        <a:spcAft>
          <a:spcPts val="0"/>
        </a:spcAft>
        <a:buClr>
          <a:schemeClr val="tx2"/>
        </a:buClr>
        <a:buFont typeface="Arial" pitchFamily="34" charset="0"/>
        <a:buNone/>
        <a:defRPr sz="2400" kern="1200">
          <a:solidFill>
            <a:schemeClr val="bg1"/>
          </a:solidFill>
          <a:latin typeface="+mn-lt"/>
          <a:ea typeface="Arial" pitchFamily="34" charset="0"/>
          <a:cs typeface="Arial" pitchFamily="34" charset="0"/>
        </a:defRPr>
      </a:lvl4pPr>
      <a:lvl5pPr marL="1828800" indent="0" algn="l" rtl="0" eaLnBrk="0" fontAlgn="base" hangingPunct="0">
        <a:spcBef>
          <a:spcPts val="0"/>
        </a:spcBef>
        <a:spcAft>
          <a:spcPts val="0"/>
        </a:spcAft>
        <a:buClr>
          <a:srgbClr val="78A22F"/>
        </a:buClr>
        <a:buFont typeface="Arial" pitchFamily="34" charset="0"/>
        <a:buNone/>
        <a:defRPr sz="2400" kern="1200">
          <a:solidFill>
            <a:schemeClr val="bg1"/>
          </a:solidFill>
          <a:latin typeface="+mn-lt"/>
          <a:ea typeface="Arial" pitchFamily="34"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www.gtlcenter.org/sites/default/files/GTL_Inclusive_Design.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170" name="Title 1"/>
          <p:cNvSpPr>
            <a:spLocks noGrp="1"/>
          </p:cNvSpPr>
          <p:nvPr>
            <p:ph type="title"/>
          </p:nvPr>
        </p:nvSpPr>
        <p:spPr>
          <a:xfrm>
            <a:off x="389344" y="892599"/>
            <a:ext cx="7203454" cy="1292662"/>
          </a:xfrm>
        </p:spPr>
        <p:txBody>
          <a:bodyPr/>
          <a:lstStyle/>
          <a:p>
            <a:r>
              <a:rPr lang="en-US" sz="2800" i="1" dirty="0"/>
              <a:t>Measuring Educator Effectiveness: Implications for Improving Teacher Preparation Programs</a:t>
            </a:r>
            <a:endParaRPr lang="en-US" sz="2800" dirty="0">
              <a:effectLst/>
            </a:endParaRPr>
          </a:p>
        </p:txBody>
      </p:sp>
      <p:sp>
        <p:nvSpPr>
          <p:cNvPr id="7171" name="Subtitle 2"/>
          <p:cNvSpPr>
            <a:spLocks noGrp="1"/>
          </p:cNvSpPr>
          <p:nvPr>
            <p:ph type="body" sz="quarter" idx="12"/>
          </p:nvPr>
        </p:nvSpPr>
        <p:spPr>
          <a:xfrm>
            <a:off x="638943" y="3750590"/>
            <a:ext cx="8224837" cy="1366528"/>
          </a:xfrm>
        </p:spPr>
        <p:txBody>
          <a:bodyPr/>
          <a:lstStyle/>
          <a:p>
            <a:pPr lvl="1">
              <a:spcBef>
                <a:spcPts val="1200"/>
              </a:spcBef>
            </a:pPr>
            <a:r>
              <a:rPr lang="en-US" dirty="0" smtClean="0"/>
              <a:t>Lynn Holdheide, Deputy Director</a:t>
            </a:r>
          </a:p>
          <a:p>
            <a:endParaRPr lang="en-US" sz="1800" dirty="0" smtClean="0"/>
          </a:p>
          <a:p>
            <a:r>
              <a:rPr lang="en-US" sz="1800" dirty="0" smtClean="0"/>
              <a:t>Office of Special Education Program’s Project Directors’ Meeting</a:t>
            </a:r>
          </a:p>
          <a:p>
            <a:r>
              <a:rPr lang="en-US" sz="1800" dirty="0" smtClean="0"/>
              <a:t>July 15, 2013</a:t>
            </a:r>
            <a:endParaRPr lang="en-US" sz="1800" dirty="0"/>
          </a:p>
        </p:txBody>
      </p:sp>
    </p:spTree>
    <p:extLst>
      <p:ext uri="{BB962C8B-B14F-4D97-AF65-F5344CB8AC3E}">
        <p14:creationId xmlns:p14="http://schemas.microsoft.com/office/powerpoint/2010/main" val="82459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Considerations within Measures of Student Growth</a:t>
            </a:r>
            <a:endParaRPr lang="en-US" sz="3600" dirty="0"/>
          </a:p>
        </p:txBody>
      </p:sp>
      <p:sp>
        <p:nvSpPr>
          <p:cNvPr id="3" name="Content Placeholder 2"/>
          <p:cNvSpPr>
            <a:spLocks noGrp="1"/>
          </p:cNvSpPr>
          <p:nvPr>
            <p:ph idx="1"/>
          </p:nvPr>
        </p:nvSpPr>
        <p:spPr>
          <a:xfrm>
            <a:off x="96982" y="1731818"/>
            <a:ext cx="9047018" cy="4118120"/>
          </a:xfrm>
        </p:spPr>
        <p:txBody>
          <a:bodyPr>
            <a:normAutofit/>
          </a:bodyPr>
          <a:lstStyle/>
          <a:p>
            <a:r>
              <a:rPr lang="en-US" sz="2200" dirty="0"/>
              <a:t>Include </a:t>
            </a:r>
            <a:r>
              <a:rPr lang="en-US" sz="2200" dirty="0" smtClean="0"/>
              <a:t>students with disabilities </a:t>
            </a:r>
            <a:r>
              <a:rPr lang="en-US" sz="2200" dirty="0"/>
              <a:t>in </a:t>
            </a:r>
            <a:r>
              <a:rPr lang="en-US" sz="2200" dirty="0" smtClean="0"/>
              <a:t>growth measures </a:t>
            </a:r>
            <a:r>
              <a:rPr lang="en-US" sz="2200" dirty="0"/>
              <a:t>and </a:t>
            </a:r>
            <a:r>
              <a:rPr lang="en-US" sz="2200" dirty="0" smtClean="0"/>
              <a:t>review </a:t>
            </a:r>
            <a:r>
              <a:rPr lang="en-US" sz="2200" dirty="0"/>
              <a:t>d</a:t>
            </a:r>
            <a:r>
              <a:rPr lang="en-US" sz="2200" dirty="0" smtClean="0"/>
              <a:t>ata</a:t>
            </a:r>
          </a:p>
          <a:p>
            <a:endParaRPr lang="en-US" sz="2200" dirty="0" smtClean="0"/>
          </a:p>
          <a:p>
            <a:pPr marL="237744" lvl="1" indent="-237744">
              <a:buFont typeface="Wingdings" pitchFamily="2" charset="2"/>
              <a:buChar char="§"/>
            </a:pPr>
            <a:r>
              <a:rPr lang="en-US" sz="2200" dirty="0"/>
              <a:t>Ensure t</a:t>
            </a:r>
            <a:r>
              <a:rPr lang="en-US" sz="2200" dirty="0" smtClean="0"/>
              <a:t>hat multiple </a:t>
            </a:r>
            <a:r>
              <a:rPr lang="en-US" sz="2200" dirty="0"/>
              <a:t>and </a:t>
            </a:r>
            <a:r>
              <a:rPr lang="en-US" sz="2200" dirty="0" smtClean="0"/>
              <a:t>appropriate measures </a:t>
            </a:r>
            <a:r>
              <a:rPr lang="en-US" sz="2200" dirty="0"/>
              <a:t>of </a:t>
            </a:r>
            <a:r>
              <a:rPr lang="en-US" sz="2200" dirty="0" smtClean="0"/>
              <a:t>growth are used </a:t>
            </a:r>
          </a:p>
          <a:p>
            <a:pPr marL="237744" lvl="1" indent="-237744">
              <a:buFont typeface="Wingdings" pitchFamily="2" charset="2"/>
              <a:buChar char="§"/>
            </a:pPr>
            <a:endParaRPr lang="en-US" sz="2200" dirty="0"/>
          </a:p>
          <a:p>
            <a:pPr marL="237744" lvl="1" indent="-237744">
              <a:buFont typeface="Wingdings" pitchFamily="2" charset="2"/>
              <a:buChar char="§"/>
            </a:pPr>
            <a:r>
              <a:rPr lang="en-US" sz="2200" dirty="0"/>
              <a:t>Account for </a:t>
            </a:r>
            <a:r>
              <a:rPr lang="en-US" sz="2200" dirty="0" smtClean="0"/>
              <a:t>students with disabilities </a:t>
            </a:r>
            <a:r>
              <a:rPr lang="en-US" sz="2200" dirty="0"/>
              <a:t>in the </a:t>
            </a:r>
            <a:r>
              <a:rPr lang="en-US" sz="2200" dirty="0" smtClean="0"/>
              <a:t>student learning objective process</a:t>
            </a:r>
          </a:p>
          <a:p>
            <a:pPr marL="237744" lvl="1" indent="-237744">
              <a:buFont typeface="Wingdings" pitchFamily="2" charset="2"/>
              <a:buChar char="§"/>
            </a:pPr>
            <a:endParaRPr lang="en-US" sz="2200" dirty="0"/>
          </a:p>
          <a:p>
            <a:pPr marL="237744" lvl="1" indent="-237744">
              <a:buFont typeface="Wingdings" pitchFamily="2" charset="2"/>
              <a:buChar char="§"/>
            </a:pPr>
            <a:r>
              <a:rPr lang="en-US" sz="2200" dirty="0" smtClean="0"/>
              <a:t>Specify that </a:t>
            </a:r>
            <a:r>
              <a:rPr lang="en-US" sz="2200" dirty="0"/>
              <a:t>IEPs </a:t>
            </a:r>
            <a:r>
              <a:rPr lang="en-US" sz="2200" dirty="0" smtClean="0"/>
              <a:t>are </a:t>
            </a:r>
            <a:r>
              <a:rPr lang="en-US" sz="2200" dirty="0"/>
              <a:t>n</a:t>
            </a:r>
            <a:r>
              <a:rPr lang="en-US" sz="2200" dirty="0" smtClean="0"/>
              <a:t>ot measures </a:t>
            </a:r>
            <a:r>
              <a:rPr lang="en-US" sz="2200" dirty="0"/>
              <a:t>of </a:t>
            </a:r>
            <a:r>
              <a:rPr lang="en-US" sz="2200" dirty="0" smtClean="0"/>
              <a:t>growth</a:t>
            </a:r>
            <a:endParaRPr lang="en-US" sz="2200" dirty="0"/>
          </a:p>
        </p:txBody>
      </p:sp>
      <p:sp>
        <p:nvSpPr>
          <p:cNvPr id="6" name="Slide Number Placeholder 5"/>
          <p:cNvSpPr>
            <a:spLocks noGrp="1"/>
          </p:cNvSpPr>
          <p:nvPr>
            <p:ph type="sldNum" sz="quarter" idx="12"/>
          </p:nvPr>
        </p:nvSpPr>
        <p:spPr/>
        <p:txBody>
          <a:bodyPr/>
          <a:lstStyle/>
          <a:p>
            <a:fld id="{21FF9FDD-4FD9-4580-911A-9BA70CD2FA61}" type="slidenum">
              <a:rPr>
                <a:solidFill>
                  <a:srgbClr val="FFFFFF">
                    <a:lumMod val="75000"/>
                  </a:srgbClr>
                </a:solidFill>
              </a:rPr>
              <a:pPr/>
              <a:t>10</a:t>
            </a:fld>
            <a:endParaRPr>
              <a:solidFill>
                <a:srgbClr val="FFFFFF">
                  <a:lumMod val="75000"/>
                </a:srgbClr>
              </a:solidFill>
            </a:endParaRPr>
          </a:p>
        </p:txBody>
      </p:sp>
    </p:spTree>
    <p:extLst>
      <p:ext uri="{BB962C8B-B14F-4D97-AF65-F5344CB8AC3E}">
        <p14:creationId xmlns:p14="http://schemas.microsoft.com/office/powerpoint/2010/main" val="105305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58" y="271695"/>
            <a:ext cx="8756541" cy="1263832"/>
          </a:xfrm>
        </p:spPr>
        <p:txBody>
          <a:bodyPr>
            <a:noAutofit/>
          </a:bodyPr>
          <a:lstStyle/>
          <a:p>
            <a:r>
              <a:rPr lang="en-US" sz="3600" dirty="0" smtClean="0">
                <a:solidFill>
                  <a:schemeClr val="bg1">
                    <a:lumMod val="50000"/>
                  </a:schemeClr>
                </a:solidFill>
              </a:rPr>
              <a:t>Practice and Growth Considerations: Impact on Teacher and Leader Preparation</a:t>
            </a:r>
            <a:endParaRPr lang="en-US" sz="3600" dirty="0">
              <a:solidFill>
                <a:schemeClr val="bg1">
                  <a:lumMod val="50000"/>
                </a:schemeClr>
              </a:solidFill>
            </a:endParaRPr>
          </a:p>
        </p:txBody>
      </p:sp>
      <p:sp>
        <p:nvSpPr>
          <p:cNvPr id="3" name="Content Placeholder 2"/>
          <p:cNvSpPr>
            <a:spLocks noGrp="1"/>
          </p:cNvSpPr>
          <p:nvPr>
            <p:ph idx="1"/>
          </p:nvPr>
        </p:nvSpPr>
        <p:spPr>
          <a:xfrm>
            <a:off x="371959" y="1875294"/>
            <a:ext cx="8772041" cy="3892627"/>
          </a:xfrm>
        </p:spPr>
        <p:txBody>
          <a:bodyPr/>
          <a:lstStyle/>
          <a:p>
            <a:pPr>
              <a:spcBef>
                <a:spcPts val="1800"/>
              </a:spcBef>
            </a:pPr>
            <a:r>
              <a:rPr lang="en-US" dirty="0"/>
              <a:t>Promote coherent and aligned professional learning opportunities, beginning with </a:t>
            </a:r>
            <a:r>
              <a:rPr lang="en-US" dirty="0" err="1"/>
              <a:t>preservice</a:t>
            </a:r>
            <a:r>
              <a:rPr lang="en-US" dirty="0"/>
              <a:t> preparation and throughout the career </a:t>
            </a:r>
            <a:r>
              <a:rPr lang="en-US" dirty="0" smtClean="0"/>
              <a:t>continuum, to build teacher and leader capacity. </a:t>
            </a:r>
          </a:p>
          <a:p>
            <a:pPr>
              <a:spcBef>
                <a:spcPts val="1800"/>
              </a:spcBef>
            </a:pPr>
            <a:r>
              <a:rPr lang="en-US" dirty="0"/>
              <a:t>Assessment </a:t>
            </a:r>
            <a:r>
              <a:rPr lang="en-US" dirty="0" smtClean="0"/>
              <a:t>Literacy (e.g. selection/development, accommodation use)</a:t>
            </a:r>
            <a:endParaRPr lang="en-US" sz="2000" dirty="0"/>
          </a:p>
          <a:p>
            <a:pPr>
              <a:spcBef>
                <a:spcPts val="1800"/>
              </a:spcBef>
            </a:pPr>
            <a:r>
              <a:rPr lang="en-US" dirty="0"/>
              <a:t>Data </a:t>
            </a:r>
            <a:r>
              <a:rPr lang="en-US" dirty="0" smtClean="0"/>
              <a:t>Literacy (e.g. interpretation, target setting, goal attainment)</a:t>
            </a:r>
            <a:endParaRPr lang="en-US" sz="2000" dirty="0"/>
          </a:p>
          <a:p>
            <a:pPr>
              <a:spcBef>
                <a:spcPts val="1800"/>
              </a:spcBef>
            </a:pPr>
            <a:endParaRPr lang="en-US" dirty="0"/>
          </a:p>
        </p:txBody>
      </p:sp>
      <p:sp>
        <p:nvSpPr>
          <p:cNvPr id="8" name="Slide Number Placeholder 7"/>
          <p:cNvSpPr>
            <a:spLocks noGrp="1"/>
          </p:cNvSpPr>
          <p:nvPr>
            <p:ph type="sldNum" sz="quarter" idx="12"/>
          </p:nvPr>
        </p:nvSpPr>
        <p:spPr/>
        <p:txBody>
          <a:bodyPr/>
          <a:lstStyle/>
          <a:p>
            <a:fld id="{21FF9FDD-4FD9-4580-911A-9BA70CD2FA61}" type="slidenum">
              <a:rPr>
                <a:solidFill>
                  <a:srgbClr val="FFFFFF">
                    <a:lumMod val="75000"/>
                  </a:srgbClr>
                </a:solidFill>
              </a:rPr>
              <a:pPr/>
              <a:t>11</a:t>
            </a:fld>
            <a:endParaRPr dirty="0">
              <a:solidFill>
                <a:srgbClr val="FFFFFF">
                  <a:lumMod val="75000"/>
                </a:srgbClr>
              </a:solidFill>
            </a:endParaRPr>
          </a:p>
        </p:txBody>
      </p:sp>
    </p:spTree>
    <p:extLst>
      <p:ext uri="{BB962C8B-B14F-4D97-AF65-F5344CB8AC3E}">
        <p14:creationId xmlns:p14="http://schemas.microsoft.com/office/powerpoint/2010/main" val="3807249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prstGeom prst="rect">
            <a:avLst/>
          </a:prstGeom>
        </p:spPr>
        <p:txBody>
          <a:bodyPr/>
          <a:lstStyle/>
          <a:p>
            <a:r>
              <a:rPr lang="en-US" dirty="0" smtClean="0"/>
              <a:t>GTL Center Contact Information</a:t>
            </a:r>
            <a:endParaRPr lang="en-US" dirty="0"/>
          </a:p>
        </p:txBody>
      </p:sp>
      <p:sp>
        <p:nvSpPr>
          <p:cNvPr id="2" name="Content Placeholder 1"/>
          <p:cNvSpPr>
            <a:spLocks noGrp="1"/>
          </p:cNvSpPr>
          <p:nvPr>
            <p:ph type="body" sz="quarter" idx="11"/>
          </p:nvPr>
        </p:nvSpPr>
        <p:spPr>
          <a:xfrm>
            <a:off x="685800" y="1963162"/>
            <a:ext cx="7774431" cy="3513137"/>
          </a:xfrm>
        </p:spPr>
        <p:txBody>
          <a:bodyPr/>
          <a:lstStyle/>
          <a:p>
            <a:pPr>
              <a:spcBef>
                <a:spcPts val="1800"/>
              </a:spcBef>
            </a:pPr>
            <a:r>
              <a:rPr lang="en-US" b="1" dirty="0" smtClean="0"/>
              <a:t>Website:</a:t>
            </a:r>
            <a:r>
              <a:rPr lang="en-US" dirty="0" smtClean="0"/>
              <a:t> www.gtlcenter.org</a:t>
            </a:r>
          </a:p>
          <a:p>
            <a:pPr>
              <a:spcBef>
                <a:spcPts val="1800"/>
              </a:spcBef>
            </a:pPr>
            <a:r>
              <a:rPr lang="en-US" b="1" dirty="0" smtClean="0"/>
              <a:t>E-Mail: </a:t>
            </a:r>
            <a:r>
              <a:rPr lang="en-US" dirty="0" smtClean="0"/>
              <a:t>lholdheide@air.org</a:t>
            </a:r>
            <a:endParaRPr lang="en-US" dirty="0"/>
          </a:p>
          <a:p>
            <a:endParaRPr lang="en-US" dirty="0" smtClean="0"/>
          </a:p>
          <a:p>
            <a:endParaRPr lang="en-US" dirty="0" smtClean="0"/>
          </a:p>
          <a:p>
            <a:pPr marL="0" indent="0">
              <a:buNone/>
            </a:pPr>
            <a:r>
              <a:rPr lang="en-US" i="1" dirty="0" smtClean="0"/>
              <a:t>“Advancing </a:t>
            </a:r>
            <a:r>
              <a:rPr lang="en-US" i="1" dirty="0"/>
              <a:t>state efforts to grow, respect, and </a:t>
            </a:r>
            <a:r>
              <a:rPr lang="en-US" i="1" dirty="0" smtClean="0"/>
              <a:t>retain </a:t>
            </a:r>
            <a:br>
              <a:rPr lang="en-US" i="1" dirty="0" smtClean="0"/>
            </a:br>
            <a:r>
              <a:rPr lang="en-US" i="1" dirty="0" smtClean="0"/>
              <a:t>great </a:t>
            </a:r>
            <a:r>
              <a:rPr lang="en-US" i="1" dirty="0"/>
              <a:t>teachers and leaders for all </a:t>
            </a:r>
            <a:r>
              <a:rPr lang="en-US" i="1" dirty="0" smtClean="0"/>
              <a:t>students”</a:t>
            </a:r>
            <a:endParaRPr lang="en-US" i="1" dirty="0"/>
          </a:p>
          <a:p>
            <a:pPr marL="0" indent="0">
              <a:buNone/>
            </a:pPr>
            <a:endParaRPr lang="en-US" dirty="0" smtClean="0"/>
          </a:p>
          <a:p>
            <a:endParaRPr lang="en-US" dirty="0"/>
          </a:p>
        </p:txBody>
      </p:sp>
    </p:spTree>
    <p:extLst>
      <p:ext uri="{BB962C8B-B14F-4D97-AF65-F5344CB8AC3E}">
        <p14:creationId xmlns:p14="http://schemas.microsoft.com/office/powerpoint/2010/main" val="1642323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687526" y="1865313"/>
            <a:ext cx="5924289" cy="3852006"/>
          </a:xfrm>
        </p:spPr>
        <p:txBody>
          <a:bodyPr/>
          <a:lstStyle/>
          <a:p>
            <a:pPr marL="0" indent="0">
              <a:buNone/>
            </a:pPr>
            <a:r>
              <a:rPr lang="en-US" dirty="0" smtClean="0"/>
              <a:t>The mission of the Center on Great Teachers and Leaders (GTL Center) is to foster </a:t>
            </a:r>
            <a:r>
              <a:rPr lang="en-US" dirty="0"/>
              <a:t>the capacity of vibrant networks of practitioners, researchers, innovators, and experts to build and sustain a seamless system of support for great teachers and leaders for every school in every state in the nation. </a:t>
            </a:r>
            <a:endParaRPr lang="en-US" dirty="0" smtClean="0"/>
          </a:p>
        </p:txBody>
      </p:sp>
      <p:sp>
        <p:nvSpPr>
          <p:cNvPr id="4" name="Slide Number Placeholder 3"/>
          <p:cNvSpPr>
            <a:spLocks noGrp="1"/>
          </p:cNvSpPr>
          <p:nvPr>
            <p:ph type="sldNum" sz="quarter" idx="10"/>
          </p:nvPr>
        </p:nvSpPr>
        <p:spPr/>
        <p:txBody>
          <a:bodyPr/>
          <a:lstStyle/>
          <a:p>
            <a:pPr algn="r"/>
            <a:fld id="{F3477EC8-074D-41C4-94AE-E9EA7CEEA348}" type="slidenum">
              <a:rPr>
                <a:solidFill>
                  <a:srgbClr val="FFFFFF">
                    <a:lumMod val="75000"/>
                  </a:srgbClr>
                </a:solidFill>
              </a:rPr>
              <a:pPr algn="r"/>
              <a:t>2</a:t>
            </a:fld>
            <a:endParaRPr dirty="0">
              <a:solidFill>
                <a:srgbClr val="FFFFFF">
                  <a:lumMod val="75000"/>
                </a:srgbClr>
              </a:solidFill>
            </a:endParaRPr>
          </a:p>
        </p:txBody>
      </p:sp>
    </p:spTree>
    <p:extLst>
      <p:ext uri="{BB962C8B-B14F-4D97-AF65-F5344CB8AC3E}">
        <p14:creationId xmlns:p14="http://schemas.microsoft.com/office/powerpoint/2010/main" val="4170068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 in Teacher Evaluation</a:t>
            </a:r>
            <a:endParaRPr lang="en-US" dirty="0"/>
          </a:p>
        </p:txBody>
      </p:sp>
      <p:sp>
        <p:nvSpPr>
          <p:cNvPr id="3" name="Content Placeholder 2"/>
          <p:cNvSpPr>
            <a:spLocks noGrp="1"/>
          </p:cNvSpPr>
          <p:nvPr>
            <p:ph idx="1"/>
          </p:nvPr>
        </p:nvSpPr>
        <p:spPr>
          <a:xfrm>
            <a:off x="166256" y="1806022"/>
            <a:ext cx="8745970" cy="3957792"/>
          </a:xfrm>
        </p:spPr>
        <p:txBody>
          <a:bodyPr>
            <a:normAutofit fontScale="92500" lnSpcReduction="20000"/>
          </a:bodyPr>
          <a:lstStyle/>
          <a:p>
            <a:pPr lvl="1"/>
            <a:r>
              <a:rPr lang="en-US" sz="2400" dirty="0" smtClean="0"/>
              <a:t>Inclusion of student achievement growth data represents a huge “culture shift” in evaluation</a:t>
            </a:r>
          </a:p>
          <a:p>
            <a:pPr lvl="1"/>
            <a:r>
              <a:rPr lang="en-US" sz="2400" dirty="0" smtClean="0"/>
              <a:t>States are under increased pressure to meet deadlines and requirements within</a:t>
            </a:r>
          </a:p>
          <a:p>
            <a:pPr lvl="2">
              <a:spcAft>
                <a:spcPts val="600"/>
              </a:spcAft>
            </a:pPr>
            <a:r>
              <a:rPr lang="en-US" sz="2000" dirty="0" smtClean="0"/>
              <a:t>Race </a:t>
            </a:r>
            <a:r>
              <a:rPr lang="en-US" sz="2000" dirty="0"/>
              <a:t>to the </a:t>
            </a:r>
            <a:r>
              <a:rPr lang="en-US" sz="2000" dirty="0" smtClean="0"/>
              <a:t>Top</a:t>
            </a:r>
          </a:p>
          <a:p>
            <a:pPr lvl="2">
              <a:spcAft>
                <a:spcPts val="600"/>
              </a:spcAft>
            </a:pPr>
            <a:r>
              <a:rPr lang="en-US" sz="2000" dirty="0" smtClean="0"/>
              <a:t>Teacher </a:t>
            </a:r>
            <a:r>
              <a:rPr lang="en-US" sz="2000" dirty="0"/>
              <a:t>Incentive Funds/State Improvement Grants</a:t>
            </a:r>
          </a:p>
          <a:p>
            <a:pPr lvl="2">
              <a:spcAft>
                <a:spcPts val="600"/>
              </a:spcAft>
            </a:pPr>
            <a:r>
              <a:rPr lang="en-US" sz="2000" dirty="0"/>
              <a:t>ESEA Flexibility </a:t>
            </a:r>
            <a:r>
              <a:rPr lang="en-US" sz="2000" dirty="0" smtClean="0"/>
              <a:t>Waiver</a:t>
            </a:r>
          </a:p>
          <a:p>
            <a:pPr lvl="1">
              <a:spcAft>
                <a:spcPts val="600"/>
              </a:spcAft>
            </a:pPr>
            <a:r>
              <a:rPr lang="en-US" sz="2400" dirty="0" smtClean="0"/>
              <a:t>Unique teacher roles and responsibilities are prompting discussion within teacher and leader evaluation</a:t>
            </a:r>
          </a:p>
          <a:p>
            <a:pPr lvl="1">
              <a:spcAft>
                <a:spcPts val="600"/>
              </a:spcAft>
            </a:pPr>
            <a:r>
              <a:rPr lang="en-US" sz="2400" dirty="0" smtClean="0"/>
              <a:t>Preparation is starting to be seen as an important lever in teacher and leader quality</a:t>
            </a:r>
            <a:endParaRPr lang="en-US" sz="2400" dirty="0"/>
          </a:p>
        </p:txBody>
      </p:sp>
    </p:spTree>
    <p:extLst>
      <p:ext uri="{BB962C8B-B14F-4D97-AF65-F5344CB8AC3E}">
        <p14:creationId xmlns:p14="http://schemas.microsoft.com/office/powerpoint/2010/main" val="672114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81891"/>
            <a:ext cx="8395855" cy="990600"/>
          </a:xfrm>
        </p:spPr>
        <p:txBody>
          <a:bodyPr>
            <a:noAutofit/>
          </a:bodyPr>
          <a:lstStyle/>
          <a:p>
            <a:r>
              <a:rPr lang="en-US" sz="4400" b="1" dirty="0" smtClean="0">
                <a:latin typeface="+mj-lt"/>
              </a:rPr>
              <a:t>Evaluation for accountability </a:t>
            </a:r>
            <a:r>
              <a:rPr lang="en-US" sz="4400" b="1" i="1" u="sng" dirty="0" smtClean="0">
                <a:latin typeface="+mj-lt"/>
              </a:rPr>
              <a:t>and</a:t>
            </a:r>
            <a:r>
              <a:rPr lang="en-US" sz="4400" b="1" i="1" dirty="0" smtClean="0">
                <a:latin typeface="+mj-lt"/>
              </a:rPr>
              <a:t> </a:t>
            </a:r>
            <a:r>
              <a:rPr lang="en-US" sz="4400" b="1" dirty="0" smtClean="0">
                <a:latin typeface="+mj-lt"/>
              </a:rPr>
              <a:t>instructional improvement</a:t>
            </a:r>
            <a:endParaRPr lang="en-US" sz="4400" b="1" dirty="0">
              <a:latin typeface="+mj-lt"/>
            </a:endParaRPr>
          </a:p>
        </p:txBody>
      </p:sp>
      <p:sp>
        <p:nvSpPr>
          <p:cNvPr id="3" name="Content Placeholder 2"/>
          <p:cNvSpPr>
            <a:spLocks noGrp="1"/>
          </p:cNvSpPr>
          <p:nvPr>
            <p:ph type="body" sz="quarter" idx="11"/>
          </p:nvPr>
        </p:nvSpPr>
        <p:spPr>
          <a:xfrm>
            <a:off x="277092" y="1787237"/>
            <a:ext cx="8714508" cy="4384964"/>
          </a:xfrm>
        </p:spPr>
        <p:txBody>
          <a:bodyPr/>
          <a:lstStyle/>
          <a:p>
            <a:r>
              <a:rPr lang="en-US" sz="2800" dirty="0" smtClean="0">
                <a:solidFill>
                  <a:schemeClr val="accent1">
                    <a:lumMod val="75000"/>
                  </a:schemeClr>
                </a:solidFill>
                <a:latin typeface="Arial" pitchFamily="34" charset="0"/>
              </a:rPr>
              <a:t>Effective evaluation relies on:</a:t>
            </a:r>
          </a:p>
          <a:p>
            <a:pPr marL="800100" lvl="1" indent="-342900">
              <a:buFont typeface="Arial" pitchFamily="34" charset="0"/>
              <a:buChar char="•"/>
            </a:pPr>
            <a:r>
              <a:rPr lang="en-US" sz="2800" dirty="0" smtClean="0">
                <a:solidFill>
                  <a:schemeClr val="tx2">
                    <a:lumMod val="75000"/>
                  </a:schemeClr>
                </a:solidFill>
              </a:rPr>
              <a:t>Clearly defined and communicated standards for performance</a:t>
            </a:r>
          </a:p>
          <a:p>
            <a:pPr marL="800100" lvl="1" indent="-342900">
              <a:buFont typeface="Arial" pitchFamily="34" charset="0"/>
              <a:buChar char="•"/>
            </a:pPr>
            <a:r>
              <a:rPr lang="en-US" sz="2800" dirty="0" smtClean="0">
                <a:solidFill>
                  <a:schemeClr val="tx2">
                    <a:lumMod val="75000"/>
                  </a:schemeClr>
                </a:solidFill>
              </a:rPr>
              <a:t>Quality tools for measuring and differentiating performance</a:t>
            </a:r>
          </a:p>
          <a:p>
            <a:pPr marL="800100" lvl="1" indent="-342900">
              <a:buFont typeface="Arial" pitchFamily="34" charset="0"/>
              <a:buChar char="•"/>
            </a:pPr>
            <a:r>
              <a:rPr lang="en-US" sz="2800" dirty="0" smtClean="0">
                <a:solidFill>
                  <a:schemeClr val="tx2">
                    <a:lumMod val="75000"/>
                  </a:schemeClr>
                </a:solidFill>
              </a:rPr>
              <a:t>Quality training on standards and tools</a:t>
            </a:r>
          </a:p>
        </p:txBody>
      </p:sp>
      <p:sp>
        <p:nvSpPr>
          <p:cNvPr id="7" name="Slide Number Placeholder 6"/>
          <p:cNvSpPr>
            <a:spLocks noGrp="1"/>
          </p:cNvSpPr>
          <p:nvPr>
            <p:ph type="sldNum" sz="quarter" idx="12"/>
          </p:nvPr>
        </p:nvSpPr>
        <p:spPr/>
        <p:txBody>
          <a:bodyPr/>
          <a:lstStyle/>
          <a:p>
            <a:pPr>
              <a:defRPr/>
            </a:pPr>
            <a:fld id="{1436A438-C776-40A8-8C70-DA559696585B}" type="slidenum">
              <a:rPr>
                <a:solidFill>
                  <a:srgbClr val="FFFFFF">
                    <a:lumMod val="75000"/>
                  </a:srgbClr>
                </a:solidFill>
              </a:rPr>
              <a:pPr>
                <a:defRPr/>
              </a:pPr>
              <a:t>4</a:t>
            </a:fld>
            <a:endParaRPr>
              <a:solidFill>
                <a:srgbClr val="FFFFFF">
                  <a:lumMod val="75000"/>
                </a:srgbClr>
              </a:solidFill>
            </a:endParaRPr>
          </a:p>
        </p:txBody>
      </p:sp>
    </p:spTree>
    <p:extLst>
      <p:ext uri="{BB962C8B-B14F-4D97-AF65-F5344CB8AC3E}">
        <p14:creationId xmlns:p14="http://schemas.microsoft.com/office/powerpoint/2010/main" val="111004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Considerations</a:t>
            </a:r>
            <a:endParaRPr lang="en-US" dirty="0"/>
          </a:p>
        </p:txBody>
      </p:sp>
      <p:sp>
        <p:nvSpPr>
          <p:cNvPr id="3" name="Content Placeholder 2"/>
          <p:cNvSpPr>
            <a:spLocks noGrp="1"/>
          </p:cNvSpPr>
          <p:nvPr>
            <p:ph idx="1"/>
          </p:nvPr>
        </p:nvSpPr>
        <p:spPr>
          <a:xfrm>
            <a:off x="661182" y="1906050"/>
            <a:ext cx="8281650" cy="4104264"/>
          </a:xfrm>
        </p:spPr>
        <p:txBody>
          <a:bodyPr/>
          <a:lstStyle/>
          <a:p>
            <a:pPr lvl="0">
              <a:spcBef>
                <a:spcPts val="1800"/>
              </a:spcBef>
            </a:pPr>
            <a:r>
              <a:rPr lang="en-US" b="1" dirty="0"/>
              <a:t>Inclusion. </a:t>
            </a:r>
            <a:r>
              <a:rPr lang="en-US" dirty="0" smtClean="0"/>
              <a:t>Fosters an inclusive environment</a:t>
            </a:r>
          </a:p>
          <a:p>
            <a:pPr lvl="0">
              <a:spcBef>
                <a:spcPts val="1800"/>
              </a:spcBef>
            </a:pPr>
            <a:r>
              <a:rPr lang="en-US" b="1" dirty="0" smtClean="0"/>
              <a:t>Integration</a:t>
            </a:r>
            <a:r>
              <a:rPr lang="en-US" b="1" dirty="0"/>
              <a:t>. </a:t>
            </a:r>
            <a:r>
              <a:rPr lang="en-US" dirty="0" smtClean="0"/>
              <a:t>Drives </a:t>
            </a:r>
            <a:r>
              <a:rPr lang="en-US" dirty="0"/>
              <a:t>professional learning, feedback, and support for all teachers and </a:t>
            </a:r>
            <a:r>
              <a:rPr lang="en-US" dirty="0" smtClean="0"/>
              <a:t>leaders</a:t>
            </a:r>
          </a:p>
          <a:p>
            <a:pPr lvl="0">
              <a:spcBef>
                <a:spcPts val="1800"/>
              </a:spcBef>
            </a:pPr>
            <a:r>
              <a:rPr lang="en-US" b="1" dirty="0" smtClean="0"/>
              <a:t>Collaboration. </a:t>
            </a:r>
            <a:r>
              <a:rPr lang="en-US" dirty="0" smtClean="0"/>
              <a:t>Promotes collaboration of all personnel to ensure students receive the supports they need to be college and career ready</a:t>
            </a:r>
          </a:p>
          <a:p>
            <a:pPr>
              <a:spcBef>
                <a:spcPts val="1800"/>
              </a:spcBef>
            </a:pPr>
            <a:r>
              <a:rPr lang="en-US" b="1" dirty="0" smtClean="0"/>
              <a:t>Shared </a:t>
            </a:r>
            <a:r>
              <a:rPr lang="en-US" b="1" dirty="0"/>
              <a:t>Understanding. </a:t>
            </a:r>
            <a:r>
              <a:rPr lang="en-US" dirty="0" smtClean="0"/>
              <a:t>Provides for shared expectations</a:t>
            </a:r>
          </a:p>
        </p:txBody>
      </p:sp>
      <p:sp>
        <p:nvSpPr>
          <p:cNvPr id="6" name="Slide Number Placeholder 5"/>
          <p:cNvSpPr>
            <a:spLocks noGrp="1"/>
          </p:cNvSpPr>
          <p:nvPr>
            <p:ph type="sldNum" sz="quarter" idx="12"/>
          </p:nvPr>
        </p:nvSpPr>
        <p:spPr/>
        <p:txBody>
          <a:bodyPr/>
          <a:lstStyle/>
          <a:p>
            <a:fld id="{21FF9FDD-4FD9-4580-911A-9BA70CD2FA61}" type="slidenum">
              <a:rPr>
                <a:solidFill>
                  <a:srgbClr val="FFFFFF">
                    <a:lumMod val="75000"/>
                  </a:srgbClr>
                </a:solidFill>
              </a:rPr>
              <a:pPr/>
              <a:t>5</a:t>
            </a:fld>
            <a:endParaRPr dirty="0">
              <a:solidFill>
                <a:srgbClr val="FFFFFF">
                  <a:lumMod val="75000"/>
                </a:srgbClr>
              </a:solidFill>
            </a:endParaRPr>
          </a:p>
        </p:txBody>
      </p:sp>
    </p:spTree>
    <p:extLst>
      <p:ext uri="{BB962C8B-B14F-4D97-AF65-F5344CB8AC3E}">
        <p14:creationId xmlns:p14="http://schemas.microsoft.com/office/powerpoint/2010/main" val="341999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0" y="127553"/>
            <a:ext cx="8912225" cy="1486894"/>
          </a:xfrm>
        </p:spPr>
        <p:txBody>
          <a:bodyPr>
            <a:normAutofit fontScale="90000"/>
          </a:bodyPr>
          <a:lstStyle/>
          <a:p>
            <a:pPr marL="228600">
              <a:spcBef>
                <a:spcPts val="1200"/>
              </a:spcBef>
            </a:pPr>
            <a:r>
              <a:rPr lang="en-US" sz="2800" dirty="0" smtClean="0">
                <a:solidFill>
                  <a:schemeClr val="bg1">
                    <a:lumMod val="65000"/>
                  </a:schemeClr>
                </a:solidFill>
                <a:latin typeface="Arial" charset="0"/>
                <a:cs typeface="Arial" charset="0"/>
              </a:rPr>
              <a:t/>
            </a:r>
            <a:br>
              <a:rPr lang="en-US" sz="2800" dirty="0" smtClean="0">
                <a:solidFill>
                  <a:schemeClr val="bg1">
                    <a:lumMod val="65000"/>
                  </a:schemeClr>
                </a:solidFill>
                <a:latin typeface="Arial" charset="0"/>
                <a:cs typeface="Arial" charset="0"/>
              </a:rPr>
            </a:br>
            <a:r>
              <a:rPr lang="en-US" sz="2800" dirty="0">
                <a:solidFill>
                  <a:schemeClr val="bg1">
                    <a:lumMod val="65000"/>
                  </a:schemeClr>
                </a:solidFill>
                <a:latin typeface="Arial" charset="0"/>
                <a:cs typeface="Arial" charset="0"/>
              </a:rPr>
              <a:t/>
            </a:r>
            <a:br>
              <a:rPr lang="en-US" sz="2800" dirty="0">
                <a:solidFill>
                  <a:schemeClr val="bg1">
                    <a:lumMod val="65000"/>
                  </a:schemeClr>
                </a:solidFill>
                <a:latin typeface="Arial" charset="0"/>
                <a:cs typeface="Arial" charset="0"/>
              </a:rPr>
            </a:br>
            <a:r>
              <a:rPr lang="en-US" dirty="0" smtClean="0">
                <a:latin typeface="Arial" charset="0"/>
                <a:cs typeface="Arial" charset="0"/>
              </a:rPr>
              <a:t>Impact of Preparation Programs on Teacher and Leader Evaluation</a:t>
            </a:r>
          </a:p>
        </p:txBody>
      </p:sp>
      <p:sp>
        <p:nvSpPr>
          <p:cNvPr id="3" name="Content Placeholder 2"/>
          <p:cNvSpPr>
            <a:spLocks noGrp="1"/>
          </p:cNvSpPr>
          <p:nvPr>
            <p:ph idx="1"/>
          </p:nvPr>
        </p:nvSpPr>
        <p:spPr/>
        <p:txBody>
          <a:bodyPr/>
          <a:lstStyle/>
          <a:p>
            <a:pPr marL="0" indent="0">
              <a:buNone/>
            </a:pPr>
            <a:r>
              <a:rPr lang="en-US" sz="2800" dirty="0" smtClean="0"/>
              <a:t>Preparation Programs can impact performance evaluation in two broad areas:</a:t>
            </a:r>
          </a:p>
          <a:p>
            <a:pPr lvl="1"/>
            <a:r>
              <a:rPr lang="en-US" sz="2400" dirty="0" smtClean="0"/>
              <a:t>Teacher and leader evaluation design</a:t>
            </a:r>
          </a:p>
          <a:p>
            <a:pPr lvl="1"/>
            <a:r>
              <a:rPr lang="en-US" sz="2400" dirty="0" smtClean="0"/>
              <a:t>Curriculum, field experiences, and support</a:t>
            </a:r>
          </a:p>
          <a:p>
            <a:endParaRPr lang="en-US" dirty="0"/>
          </a:p>
        </p:txBody>
      </p:sp>
    </p:spTree>
    <p:extLst>
      <p:ext uri="{BB962C8B-B14F-4D97-AF65-F5344CB8AC3E}">
        <p14:creationId xmlns:p14="http://schemas.microsoft.com/office/powerpoint/2010/main" val="3344811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1"/>
          </p:nvPr>
        </p:nvSpPr>
        <p:spPr>
          <a:xfrm>
            <a:off x="511444" y="1962150"/>
            <a:ext cx="8213456" cy="4189413"/>
          </a:xfrm>
        </p:spPr>
        <p:txBody>
          <a:bodyPr/>
          <a:lstStyle/>
          <a:p>
            <a:pPr marL="0" indent="0">
              <a:buNone/>
            </a:pPr>
            <a:r>
              <a:rPr lang="en-US" sz="2800" dirty="0" smtClean="0">
                <a:latin typeface="Arial" charset="0"/>
                <a:cs typeface="Arial" charset="0"/>
              </a:rPr>
              <a:t>Evaluation </a:t>
            </a:r>
            <a:r>
              <a:rPr lang="en-US" sz="2800" dirty="0">
                <a:latin typeface="Arial" charset="0"/>
                <a:cs typeface="Arial" charset="0"/>
              </a:rPr>
              <a:t>can impact </a:t>
            </a:r>
            <a:r>
              <a:rPr lang="en-US" sz="2800" dirty="0" smtClean="0">
                <a:latin typeface="Arial" charset="0"/>
                <a:cs typeface="Arial" charset="0"/>
              </a:rPr>
              <a:t>preparation programs in: </a:t>
            </a:r>
            <a:endParaRPr lang="en-US" sz="2800" dirty="0">
              <a:latin typeface="Arial" charset="0"/>
              <a:cs typeface="Arial" charset="0"/>
            </a:endParaRPr>
          </a:p>
          <a:p>
            <a:r>
              <a:rPr lang="en-US" dirty="0" smtClean="0">
                <a:latin typeface="Arial" charset="0"/>
                <a:cs typeface="Arial" charset="0"/>
              </a:rPr>
              <a:t>Curriculum and reform </a:t>
            </a:r>
            <a:r>
              <a:rPr lang="en-US" dirty="0">
                <a:latin typeface="Arial" charset="0"/>
                <a:cs typeface="Arial" charset="0"/>
              </a:rPr>
              <a:t>g</a:t>
            </a:r>
            <a:r>
              <a:rPr lang="en-US" dirty="0" smtClean="0">
                <a:latin typeface="Arial" charset="0"/>
                <a:cs typeface="Arial" charset="0"/>
              </a:rPr>
              <a:t>uidance</a:t>
            </a:r>
          </a:p>
          <a:p>
            <a:r>
              <a:rPr lang="en-US" dirty="0" smtClean="0">
                <a:latin typeface="Arial" charset="0"/>
                <a:cs typeface="Arial" charset="0"/>
              </a:rPr>
              <a:t>Evaluation and feedback</a:t>
            </a:r>
          </a:p>
        </p:txBody>
      </p:sp>
      <p:sp>
        <p:nvSpPr>
          <p:cNvPr id="56323" name="Title 1"/>
          <p:cNvSpPr>
            <a:spLocks noGrp="1"/>
          </p:cNvSpPr>
          <p:nvPr>
            <p:ph type="title"/>
          </p:nvPr>
        </p:nvSpPr>
        <p:spPr>
          <a:xfrm>
            <a:off x="139485" y="293687"/>
            <a:ext cx="9004515" cy="1144587"/>
          </a:xfrm>
        </p:spPr>
        <p:txBody>
          <a:bodyPr>
            <a:normAutofit fontScale="90000"/>
          </a:bodyPr>
          <a:lstStyle/>
          <a:p>
            <a:pPr marL="114300" indent="-114300"/>
            <a:r>
              <a:rPr lang="en-US" dirty="0" smtClean="0">
                <a:latin typeface="Arial" charset="0"/>
                <a:cs typeface="Arial" charset="0"/>
              </a:rPr>
              <a:t> Impact </a:t>
            </a:r>
            <a:r>
              <a:rPr lang="en-US" dirty="0">
                <a:latin typeface="Arial" charset="0"/>
                <a:cs typeface="Arial" charset="0"/>
              </a:rPr>
              <a:t>of </a:t>
            </a:r>
            <a:r>
              <a:rPr lang="en-US" dirty="0" smtClean="0">
                <a:latin typeface="Arial" charset="0"/>
                <a:cs typeface="Arial" charset="0"/>
              </a:rPr>
              <a:t>Teacher and Leader  Evaluation on Preparation Programs</a:t>
            </a:r>
            <a:endParaRPr lang="en-US" b="0" dirty="0" smtClean="0">
              <a:latin typeface="Arial" charset="0"/>
              <a:cs typeface="Arial" charset="0"/>
            </a:endParaRPr>
          </a:p>
        </p:txBody>
      </p:sp>
    </p:spTree>
    <p:extLst>
      <p:ext uri="{BB962C8B-B14F-4D97-AF65-F5344CB8AC3E}">
        <p14:creationId xmlns:p14="http://schemas.microsoft.com/office/powerpoint/2010/main" val="2434174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828800"/>
            <a:ext cx="5764074" cy="4075844"/>
          </a:xfrm>
        </p:spPr>
        <p:txBody>
          <a:bodyPr/>
          <a:lstStyle/>
          <a:p>
            <a:r>
              <a:rPr lang="en-US" sz="2200" dirty="0" smtClean="0"/>
              <a:t>Special Issues Brief: </a:t>
            </a:r>
            <a:r>
              <a:rPr lang="en-US" sz="2200" i="1" dirty="0" smtClean="0"/>
              <a:t>Inclusive Design: Building Teacher Evaluation Systems That Support Students With Disabilities</a:t>
            </a:r>
          </a:p>
          <a:p>
            <a:pPr lvl="1"/>
            <a:r>
              <a:rPr lang="en-US" dirty="0" smtClean="0"/>
              <a:t>Eight </a:t>
            </a:r>
            <a:r>
              <a:rPr lang="en-US" dirty="0"/>
              <a:t>Considerations</a:t>
            </a:r>
          </a:p>
          <a:p>
            <a:pPr lvl="1">
              <a:spcBef>
                <a:spcPts val="1800"/>
              </a:spcBef>
            </a:pPr>
            <a:r>
              <a:rPr lang="en-US" dirty="0" smtClean="0"/>
              <a:t>State </a:t>
            </a:r>
            <a:r>
              <a:rPr lang="en-US" dirty="0"/>
              <a:t>and District Examples </a:t>
            </a:r>
            <a:endParaRPr lang="en-US" dirty="0" smtClean="0"/>
          </a:p>
          <a:p>
            <a:pPr lvl="1">
              <a:spcBef>
                <a:spcPts val="1800"/>
              </a:spcBef>
            </a:pPr>
            <a:r>
              <a:rPr lang="en-US" dirty="0" smtClean="0"/>
              <a:t>Potential </a:t>
            </a:r>
            <a:r>
              <a:rPr lang="en-US" dirty="0"/>
              <a:t>Next </a:t>
            </a:r>
            <a:r>
              <a:rPr lang="en-US" dirty="0" smtClean="0"/>
              <a:t>Steps</a:t>
            </a:r>
          </a:p>
          <a:p>
            <a:endParaRPr lang="en-US" sz="2200" i="1" dirty="0"/>
          </a:p>
          <a:p>
            <a:pPr marL="0" indent="0">
              <a:buNone/>
            </a:pPr>
            <a:r>
              <a:rPr lang="en-US" sz="1600" dirty="0">
                <a:hlinkClick r:id="rId4"/>
              </a:rPr>
              <a:t>http://www.gtlcenter.org/sites/default/files/GTL_Inclusive_Design.pdf</a:t>
            </a:r>
            <a:r>
              <a:rPr lang="en-US" sz="1600" dirty="0"/>
              <a:t> </a:t>
            </a:r>
          </a:p>
          <a:p>
            <a:pPr lvl="1">
              <a:spcBef>
                <a:spcPts val="1800"/>
              </a:spcBef>
            </a:pPr>
            <a:endParaRPr lang="en-US" dirty="0"/>
          </a:p>
        </p:txBody>
      </p:sp>
      <p:sp>
        <p:nvSpPr>
          <p:cNvPr id="3" name="Title 2"/>
          <p:cNvSpPr>
            <a:spLocks noGrp="1"/>
          </p:cNvSpPr>
          <p:nvPr>
            <p:ph type="title"/>
          </p:nvPr>
        </p:nvSpPr>
        <p:spPr/>
        <p:txBody>
          <a:bodyPr/>
          <a:lstStyle/>
          <a:p>
            <a:r>
              <a:rPr lang="en-US" dirty="0" smtClean="0"/>
              <a:t>Special Issues Brief</a:t>
            </a:r>
            <a:endParaRPr lang="en-US" dirty="0"/>
          </a:p>
        </p:txBody>
      </p:sp>
      <p:sp>
        <p:nvSpPr>
          <p:cNvPr id="4" name="Slide Number Placeholder 3"/>
          <p:cNvSpPr>
            <a:spLocks noGrp="1"/>
          </p:cNvSpPr>
          <p:nvPr>
            <p:ph type="sldNum" sz="quarter" idx="10"/>
          </p:nvPr>
        </p:nvSpPr>
        <p:spPr/>
        <p:txBody>
          <a:bodyPr/>
          <a:lstStyle/>
          <a:p>
            <a:fld id="{F3477EC8-074D-41C4-94AE-E9EA7CEEA348}" type="slidenum">
              <a:rPr>
                <a:solidFill>
                  <a:srgbClr val="FFFFFF">
                    <a:lumMod val="75000"/>
                  </a:srgbClr>
                </a:solidFill>
              </a:rPr>
              <a:pPr/>
              <a:t>8</a:t>
            </a:fld>
            <a:endParaRPr dirty="0">
              <a:solidFill>
                <a:srgbClr val="FFFFFF">
                  <a:lumMod val="75000"/>
                </a:srgbClr>
              </a:solidFill>
            </a:endParaRPr>
          </a:p>
        </p:txBody>
      </p:sp>
    </p:spTree>
    <p:extLst>
      <p:ext uri="{BB962C8B-B14F-4D97-AF65-F5344CB8AC3E}">
        <p14:creationId xmlns:p14="http://schemas.microsoft.com/office/powerpoint/2010/main" val="514728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Considerations within Measures of Educator Practice</a:t>
            </a:r>
            <a:endParaRPr lang="en-US" sz="3600" dirty="0"/>
          </a:p>
        </p:txBody>
      </p:sp>
      <p:sp>
        <p:nvSpPr>
          <p:cNvPr id="3" name="Content Placeholder 2"/>
          <p:cNvSpPr>
            <a:spLocks noGrp="1"/>
          </p:cNvSpPr>
          <p:nvPr>
            <p:ph idx="1"/>
          </p:nvPr>
        </p:nvSpPr>
        <p:spPr>
          <a:xfrm>
            <a:off x="96982" y="1731818"/>
            <a:ext cx="9047018" cy="4118120"/>
          </a:xfrm>
        </p:spPr>
        <p:txBody>
          <a:bodyPr>
            <a:normAutofit/>
          </a:bodyPr>
          <a:lstStyle/>
          <a:p>
            <a:r>
              <a:rPr lang="en-US" sz="2300" dirty="0" smtClean="0"/>
              <a:t>Strengthen existing rubrics </a:t>
            </a:r>
            <a:r>
              <a:rPr lang="en-US" sz="2300" dirty="0"/>
              <a:t>by </a:t>
            </a:r>
            <a:r>
              <a:rPr lang="en-US" sz="2300" dirty="0" smtClean="0"/>
              <a:t>augmenting with explicit examples</a:t>
            </a:r>
          </a:p>
          <a:p>
            <a:pPr marL="0" indent="0">
              <a:buNone/>
            </a:pPr>
            <a:endParaRPr lang="en-US" sz="1000" dirty="0" smtClean="0"/>
          </a:p>
          <a:p>
            <a:pPr marL="237744" lvl="1" indent="-237744">
              <a:buFont typeface="Wingdings" pitchFamily="2" charset="2"/>
              <a:buChar char="§"/>
            </a:pPr>
            <a:r>
              <a:rPr lang="en-US" sz="2300" dirty="0"/>
              <a:t>Use of the </a:t>
            </a:r>
            <a:r>
              <a:rPr lang="en-US" sz="2300" dirty="0" err="1"/>
              <a:t>preobservation</a:t>
            </a:r>
            <a:r>
              <a:rPr lang="en-US" sz="2300" dirty="0"/>
              <a:t> conference can be instrumental for the teacher to review the students’ needs and the selection of the evidence-based instructional practice used prior to the observation</a:t>
            </a:r>
            <a:r>
              <a:rPr lang="en-US" sz="2300" dirty="0" smtClean="0"/>
              <a:t>.</a:t>
            </a:r>
          </a:p>
          <a:p>
            <a:pPr marL="0" lvl="1" indent="0">
              <a:buNone/>
            </a:pPr>
            <a:endParaRPr lang="en-US" sz="1000" dirty="0" smtClean="0"/>
          </a:p>
          <a:p>
            <a:pPr marL="237744" lvl="1" indent="-237744">
              <a:buFont typeface="Wingdings" pitchFamily="2" charset="2"/>
              <a:buChar char="§"/>
            </a:pPr>
            <a:r>
              <a:rPr lang="en-US" sz="2300" dirty="0" smtClean="0"/>
              <a:t>Integrate special education content </a:t>
            </a:r>
            <a:r>
              <a:rPr lang="en-US" sz="2300" dirty="0"/>
              <a:t>Into </a:t>
            </a:r>
            <a:r>
              <a:rPr lang="en-US" sz="2300" dirty="0" smtClean="0"/>
              <a:t>evaluator training</a:t>
            </a:r>
            <a:r>
              <a:rPr lang="en-US" sz="2300" dirty="0"/>
              <a:t>, and </a:t>
            </a:r>
            <a:r>
              <a:rPr lang="en-US" sz="2300" dirty="0" smtClean="0"/>
              <a:t>incorporate </a:t>
            </a:r>
            <a:r>
              <a:rPr lang="en-US" sz="2300" dirty="0"/>
              <a:t>the </a:t>
            </a:r>
            <a:r>
              <a:rPr lang="en-US" sz="2300" dirty="0" smtClean="0"/>
              <a:t>use </a:t>
            </a:r>
            <a:r>
              <a:rPr lang="en-US" sz="2300" dirty="0"/>
              <a:t>of </a:t>
            </a:r>
            <a:r>
              <a:rPr lang="en-US" sz="2300" dirty="0" smtClean="0"/>
              <a:t>peer evaluators</a:t>
            </a:r>
          </a:p>
          <a:p>
            <a:pPr marL="0" lvl="1" indent="0">
              <a:buNone/>
            </a:pPr>
            <a:endParaRPr lang="en-US" sz="1000" dirty="0" smtClean="0"/>
          </a:p>
          <a:p>
            <a:pPr marL="237744" lvl="1" indent="-237744">
              <a:buFont typeface="Wingdings" pitchFamily="2" charset="2"/>
              <a:buChar char="§"/>
            </a:pPr>
            <a:r>
              <a:rPr lang="en-US" sz="2300" dirty="0"/>
              <a:t>Modify </a:t>
            </a:r>
            <a:r>
              <a:rPr lang="en-US" sz="2300" dirty="0" smtClean="0"/>
              <a:t>rubrics </a:t>
            </a:r>
            <a:r>
              <a:rPr lang="en-US" sz="2300" dirty="0"/>
              <a:t>to </a:t>
            </a:r>
            <a:r>
              <a:rPr lang="en-US" sz="2300" dirty="0" smtClean="0"/>
              <a:t>reflect </a:t>
            </a:r>
            <a:r>
              <a:rPr lang="en-US" sz="2300" dirty="0"/>
              <a:t>the </a:t>
            </a:r>
            <a:r>
              <a:rPr lang="en-US" sz="2300" dirty="0" smtClean="0"/>
              <a:t>roles </a:t>
            </a:r>
            <a:r>
              <a:rPr lang="en-US" sz="2300" dirty="0"/>
              <a:t>and </a:t>
            </a:r>
            <a:r>
              <a:rPr lang="en-US" sz="2300" dirty="0" smtClean="0"/>
              <a:t>responsibilities </a:t>
            </a:r>
            <a:r>
              <a:rPr lang="en-US" sz="2300" dirty="0"/>
              <a:t>of </a:t>
            </a:r>
            <a:r>
              <a:rPr lang="en-US" sz="2300" dirty="0" smtClean="0"/>
              <a:t>specialized instructional support personnel</a:t>
            </a:r>
            <a:endParaRPr lang="en-US" sz="2300" dirty="0"/>
          </a:p>
          <a:p>
            <a:pPr lvl="1"/>
            <a:endParaRPr lang="en-US" sz="2000" dirty="0"/>
          </a:p>
        </p:txBody>
      </p:sp>
      <p:sp>
        <p:nvSpPr>
          <p:cNvPr id="6" name="Slide Number Placeholder 5"/>
          <p:cNvSpPr>
            <a:spLocks noGrp="1"/>
          </p:cNvSpPr>
          <p:nvPr>
            <p:ph type="sldNum" sz="quarter" idx="12"/>
          </p:nvPr>
        </p:nvSpPr>
        <p:spPr/>
        <p:txBody>
          <a:bodyPr/>
          <a:lstStyle/>
          <a:p>
            <a:fld id="{21FF9FDD-4FD9-4580-911A-9BA70CD2FA61}" type="slidenum">
              <a:rPr>
                <a:solidFill>
                  <a:srgbClr val="FFFFFF">
                    <a:lumMod val="75000"/>
                  </a:srgbClr>
                </a:solidFill>
              </a:rPr>
              <a:pPr/>
              <a:t>9</a:t>
            </a:fld>
            <a:endParaRPr>
              <a:solidFill>
                <a:srgbClr val="FFFFFF">
                  <a:lumMod val="75000"/>
                </a:srgbClr>
              </a:solidFill>
            </a:endParaRPr>
          </a:p>
        </p:txBody>
      </p:sp>
    </p:spTree>
    <p:extLst>
      <p:ext uri="{BB962C8B-B14F-4D97-AF65-F5344CB8AC3E}">
        <p14:creationId xmlns:p14="http://schemas.microsoft.com/office/powerpoint/2010/main" val="558311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GTL_PowerPoint_Template_03-22-13">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asic">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Basic 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act">
  <a:themeElements>
    <a:clrScheme name="AIR Corporate">
      <a:dk1>
        <a:srgbClr val="000000"/>
      </a:dk1>
      <a:lt1>
        <a:srgbClr val="FFFFFF"/>
      </a:lt1>
      <a:dk2>
        <a:srgbClr val="326295"/>
      </a:dk2>
      <a:lt2>
        <a:srgbClr val="FFFFFF"/>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829</Words>
  <Application>Microsoft Office PowerPoint</Application>
  <PresentationFormat>On-screen Show (4:3)</PresentationFormat>
  <Paragraphs>90</Paragraphs>
  <Slides>12</Slides>
  <Notes>9</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GTL_PowerPoint_Template_03-22-13</vt:lpstr>
      <vt:lpstr>Basic</vt:lpstr>
      <vt:lpstr>Contact</vt:lpstr>
      <vt:lpstr>Measuring Educator Effectiveness: Implications for Improving Teacher Preparation Programs</vt:lpstr>
      <vt:lpstr>PowerPoint Presentation</vt:lpstr>
      <vt:lpstr>Trends in Teacher Evaluation</vt:lpstr>
      <vt:lpstr>Evaluation for accountability and instructional improvement</vt:lpstr>
      <vt:lpstr>General Considerations</vt:lpstr>
      <vt:lpstr>  Impact of Preparation Programs on Teacher and Leader Evaluation</vt:lpstr>
      <vt:lpstr> Impact of Teacher and Leader  Evaluation on Preparation Programs</vt:lpstr>
      <vt:lpstr>Special Issues Brief</vt:lpstr>
      <vt:lpstr>Considerations within Measures of Educator Practice</vt:lpstr>
      <vt:lpstr>Considerations within Measures of Student Growth</vt:lpstr>
      <vt:lpstr>Practice and Growth Considerations: Impact on Teacher and Leader Preparation</vt:lpstr>
      <vt:lpstr>GTL Center Contact Information</vt:lpstr>
    </vt:vector>
  </TitlesOfParts>
  <Company>American Institutes for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Educator Effectiveness: Implications for Improving Teacher Preparation Programs</dc:title>
  <dc:creator>Mel Kutner</dc:creator>
  <cp:lastModifiedBy>Mel Kutner</cp:lastModifiedBy>
  <cp:revision>1</cp:revision>
  <dcterms:created xsi:type="dcterms:W3CDTF">2013-10-31T13:59:52Z</dcterms:created>
  <dcterms:modified xsi:type="dcterms:W3CDTF">2013-10-31T14:00:41Z</dcterms:modified>
</cp:coreProperties>
</file>