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41110-DF09-42D7-978D-1FF8D7FE947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09A4F-C7CE-443E-B16A-84E8E7715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5D59E9A9-EEA7-FC46-BBF8-1E717D2D4A3E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Osaka" charset="0"/>
              <a:cs typeface="Osak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ACCBF0C5-C8D4-1543-B570-A432C5AEB661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Osaka" charset="0"/>
              <a:cs typeface="Osak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742C3BE8-D4C7-A742-AFDE-6FF27645024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Osaka" charset="0"/>
              <a:cs typeface="Osak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Osaka" charset="0"/>
              <a:cs typeface="Osaka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57F5ED4F-8913-924D-AF48-944B0BFF6A5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76200"/>
            <a:ext cx="9144000" cy="5791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19800"/>
            <a:ext cx="9683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CCCCCC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023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174FE-DA75-3345-8FDC-B465AFACF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4652-538F-0A4E-96F1-6FAA80D5DE07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6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0"/>
            <a:ext cx="19812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912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899A7-3D53-D844-9E37-9DFFB7423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2DA29-0567-1C42-8ACC-CCAEC7AB8EA3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6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 userDrawn="1"/>
        </p:nvSpPr>
        <p:spPr bwMode="auto">
          <a:xfrm>
            <a:off x="1219200" y="5943600"/>
            <a:ext cx="5105400" cy="804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2A984E-2539-1E41-9B3E-7E7F096DA3DA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6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106C3-62B0-904C-BB71-CC98201CE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E5059-6515-B546-9917-F287F6893A60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9F8B6-E2CC-0846-BE12-8269186F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0F2E2-E94E-E445-9D31-DA742A251834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26607-EE8D-C241-AB30-C230A1876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92951-A4DE-1246-96BA-155E9DF35C8B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2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29C64-01BD-214D-A0CF-BFE70C5A3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B54EE-26C4-DC40-81A5-37E508B74C29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6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7687F-90FD-F647-83D0-619E19A50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2E17-16E1-DF4B-8BBE-50F078947437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3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BB5F4-FB20-E44A-8694-B842E0724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A782C-ACC5-2449-B094-092955B1372E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4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32CCA-A6B0-1043-A2BE-D7A8FD212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F754-B83F-B448-86C3-C57F8FB5949B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-42863"/>
            <a:ext cx="9144000" cy="347663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This is the title of this slide.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7924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0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5903913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4400" b="1" smtClean="0">
                <a:solidFill>
                  <a:srgbClr val="D9D9D9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FC1667-7A18-0743-9ABF-12FCE9F2FCE3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srgbClr val="FFFFFF"/>
                </a:solidFill>
                <a:latin typeface="Arial" charset="0"/>
              </a:rPr>
              <a:t>Boston University</a:t>
            </a:r>
            <a:r>
              <a:rPr lang="en-US" sz="1200" smtClean="0">
                <a:solidFill>
                  <a:srgbClr val="FFFFFF"/>
                </a:solidFill>
                <a:latin typeface="Arial" charset="0"/>
              </a:rPr>
              <a:t> Slideshow Title Goes Here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08080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8B6F493-8F68-BD46-A717-CBFD2DAC888B}" type="datetime1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11/1/2013</a:t>
            </a:fld>
            <a:endParaRPr lang="en-US"/>
          </a:p>
        </p:txBody>
      </p:sp>
      <p:pic>
        <p:nvPicPr>
          <p:cNvPr id="1033" name="Picture 16" descr="ece_sub_sig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5364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50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675B4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Osaka" charset="0"/>
                <a:cs typeface="Osaka" charset="0"/>
              </a:rPr>
              <a:t>Research on Using Observation Systems with Special Educators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2362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Osaka" charset="0"/>
                <a:cs typeface="Osaka" charset="0"/>
              </a:rPr>
              <a:t>Nathan Jones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Osaka" charset="0"/>
                <a:cs typeface="Osaka" charset="0"/>
              </a:rPr>
              <a:t>Boston </a:t>
            </a:r>
            <a:r>
              <a:rPr lang="en-US" dirty="0" smtClean="0">
                <a:latin typeface="Arial" charset="0"/>
                <a:ea typeface="Osaka" charset="0"/>
                <a:cs typeface="Osaka" charset="0"/>
              </a:rPr>
              <a:t>University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Office </a:t>
            </a:r>
            <a:r>
              <a:rPr lang="en-US" sz="2000" dirty="0"/>
              <a:t>of Special Education Program’s Project Directors’ </a:t>
            </a:r>
            <a:r>
              <a:rPr lang="en-US" sz="2000" dirty="0" smtClean="0"/>
              <a:t>Meeting </a:t>
            </a:r>
            <a:endParaRPr lang="en-US" sz="2000" dirty="0"/>
          </a:p>
          <a:p>
            <a:r>
              <a:rPr lang="en-US" sz="2000" dirty="0"/>
              <a:t>July 15, 2013</a:t>
            </a:r>
          </a:p>
        </p:txBody>
      </p:sp>
    </p:spTree>
    <p:extLst>
      <p:ext uri="{BB962C8B-B14F-4D97-AF65-F5344CB8AC3E}">
        <p14:creationId xmlns:p14="http://schemas.microsoft.com/office/powerpoint/2010/main" val="23322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9FCEBF67-194A-D442-A216-C59610EA0076}" type="slidenum">
              <a:rPr lang="en-US" sz="4400">
                <a:solidFill>
                  <a:srgbClr val="D9D9D9"/>
                </a:solidFill>
                <a:latin typeface="Arial" charset="0"/>
              </a:rPr>
              <a:pPr/>
              <a:t>2</a:t>
            </a:fld>
            <a:endParaRPr lang="en-US" sz="4400">
              <a:solidFill>
                <a:srgbClr val="D9D9D9"/>
              </a:solidFill>
              <a:latin typeface="Arial" charset="0"/>
            </a:endParaRPr>
          </a:p>
        </p:txBody>
      </p:sp>
      <p:sp>
        <p:nvSpPr>
          <p:cNvPr id="17411" name="Date Placeholder 5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7D538E38-5649-484A-B468-4A0A586C6584}" type="datetime1">
              <a:rPr lang="en-US" sz="1200">
                <a:solidFill>
                  <a:srgbClr val="808080"/>
                </a:solidFill>
                <a:latin typeface="Arial" charset="0"/>
              </a:rPr>
              <a:pPr/>
              <a:t>11/1/2013</a:t>
            </a:fld>
            <a:endParaRPr lang="en-US" sz="1200">
              <a:solidFill>
                <a:srgbClr val="808080"/>
              </a:solidFill>
              <a:latin typeface="Arial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b="1">
                <a:latin typeface="Arial" charset="0"/>
                <a:ea typeface="Osaka" charset="0"/>
                <a:cs typeface="Osaka" charset="0"/>
              </a:rPr>
              <a:t>Observation Systems:</a:t>
            </a:r>
            <a:br>
              <a:rPr lang="en-US" sz="3200" b="1">
                <a:latin typeface="Arial" charset="0"/>
                <a:ea typeface="Osaka" charset="0"/>
                <a:cs typeface="Osaka" charset="0"/>
              </a:rPr>
            </a:br>
            <a:r>
              <a:rPr lang="en-US" sz="3200" b="1">
                <a:latin typeface="Arial" charset="0"/>
                <a:ea typeface="Osaka" charset="0"/>
                <a:cs typeface="Osaka" charset="0"/>
              </a:rPr>
              <a:t>Overview</a:t>
            </a:r>
            <a:endParaRPr lang="en-US" sz="3200"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457200" y="1447800"/>
            <a:ext cx="8229600" cy="38100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2400" u="sng" dirty="0" smtClean="0">
                <a:solidFill>
                  <a:sysClr val="windowText" lastClr="000000"/>
                </a:solidFill>
              </a:rPr>
              <a:t>Overall characteristics: 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ysClr val="windowText" lastClr="000000"/>
                </a:solidFill>
              </a:rPr>
              <a:t>Typically mid- to high-inference and rubric-based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ysClr val="windowText" lastClr="000000"/>
                </a:solidFill>
              </a:rPr>
              <a:t>Require significant training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ysClr val="windowText" lastClr="000000"/>
                </a:solidFill>
              </a:rPr>
              <a:t>Designed to be used live or on video of classroom lessons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ysClr val="windowText" lastClr="000000"/>
                </a:solidFill>
              </a:rPr>
              <a:t>Crucially: These have been developed in </a:t>
            </a:r>
            <a:r>
              <a:rPr lang="en-US" sz="2000" u="sng" dirty="0" smtClean="0">
                <a:solidFill>
                  <a:sysClr val="windowText" lastClr="000000"/>
                </a:solidFill>
              </a:rPr>
              <a:t>research settings</a:t>
            </a:r>
            <a:endParaRPr lang="en-US" sz="2400" u="sng" dirty="0" smtClean="0">
              <a:solidFill>
                <a:sysClr val="windowText" lastClr="00000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2400" u="sng" dirty="0" smtClean="0">
                <a:solidFill>
                  <a:sysClr val="windowText" lastClr="000000"/>
                </a:solidFill>
              </a:rPr>
              <a:t>Examples:</a:t>
            </a:r>
          </a:p>
          <a:p>
            <a:pPr>
              <a:defRPr/>
            </a:pPr>
            <a:r>
              <a:rPr lang="en-US" sz="2000" dirty="0" smtClean="0">
                <a:solidFill>
                  <a:sysClr val="windowText" lastClr="000000"/>
                </a:solidFill>
              </a:rPr>
              <a:t>Danielson’s Framework for Teaching (FFT)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</a:rPr>
              <a:t>Meant to be comprehensive of all aspects of one’s teaching</a:t>
            </a:r>
          </a:p>
          <a:p>
            <a:pPr>
              <a:defRPr/>
            </a:pPr>
            <a:r>
              <a:rPr lang="en-US" sz="2000" dirty="0" smtClean="0">
                <a:solidFill>
                  <a:sysClr val="windowText" lastClr="000000"/>
                </a:solidFill>
              </a:rPr>
              <a:t>Classroom Assessment Scoring System (CLASS)</a:t>
            </a:r>
          </a:p>
          <a:p>
            <a:pPr lvl="1">
              <a:defRPr/>
            </a:pPr>
            <a:r>
              <a:rPr lang="en-US" sz="1800" dirty="0" smtClean="0">
                <a:solidFill>
                  <a:sysClr val="windowText" lastClr="000000"/>
                </a:solidFill>
              </a:rPr>
              <a:t>Focuses on teacher-student interactions</a:t>
            </a:r>
          </a:p>
          <a:p>
            <a:pPr>
              <a:defRPr/>
            </a:pPr>
            <a:r>
              <a:rPr lang="en-US" sz="2000" dirty="0" smtClean="0">
                <a:solidFill>
                  <a:sysClr val="windowText" lastClr="000000"/>
                </a:solidFill>
              </a:rPr>
              <a:t>Mathematical Quality of Instruction (MQI) protocol</a:t>
            </a:r>
          </a:p>
          <a:p>
            <a:pPr>
              <a:defRPr/>
            </a:pPr>
            <a:r>
              <a:rPr lang="en-US" sz="2000" dirty="0" smtClean="0">
                <a:solidFill>
                  <a:sysClr val="windowText" lastClr="000000"/>
                </a:solidFill>
              </a:rPr>
              <a:t>Protocol for Language Arts Teaching Observations (PLATO)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8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948B1AFD-03F2-3141-9F29-ECEB2305AB48}" type="slidenum">
              <a:rPr lang="en-US" sz="4400">
                <a:solidFill>
                  <a:srgbClr val="D9D9D9"/>
                </a:solidFill>
                <a:latin typeface="Arial" charset="0"/>
              </a:rPr>
              <a:pPr/>
              <a:t>3</a:t>
            </a:fld>
            <a:endParaRPr lang="en-US" sz="4400">
              <a:solidFill>
                <a:srgbClr val="D9D9D9"/>
              </a:solidFill>
              <a:latin typeface="Arial" charset="0"/>
            </a:endParaRPr>
          </a:p>
        </p:txBody>
      </p:sp>
      <p:sp>
        <p:nvSpPr>
          <p:cNvPr id="19459" name="Date Placeholder 5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1D02569D-7C33-354A-BEFB-4A1C1E6AF7CB}" type="datetime1">
              <a:rPr lang="en-US" sz="1200">
                <a:solidFill>
                  <a:srgbClr val="808080"/>
                </a:solidFill>
                <a:latin typeface="Arial" charset="0"/>
              </a:rPr>
              <a:pPr/>
              <a:t>11/1/2013</a:t>
            </a:fld>
            <a:endParaRPr lang="en-US" sz="1200">
              <a:solidFill>
                <a:srgbClr val="808080"/>
              </a:solidFill>
              <a:latin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Arial" charset="0"/>
                <a:ea typeface="Osaka" charset="0"/>
                <a:cs typeface="Osaka" charset="0"/>
              </a:rPr>
              <a:t>Observation Systems:</a:t>
            </a:r>
            <a:br>
              <a:rPr lang="en-US" sz="3200" b="1" dirty="0">
                <a:latin typeface="Arial" charset="0"/>
                <a:ea typeface="Osaka" charset="0"/>
                <a:cs typeface="Osaka" charset="0"/>
              </a:rPr>
            </a:br>
            <a:r>
              <a:rPr lang="en-US" sz="3200" b="1" dirty="0">
                <a:latin typeface="Arial" charset="0"/>
                <a:ea typeface="Osaka" charset="0"/>
                <a:cs typeface="Osaka" charset="0"/>
              </a:rPr>
              <a:t>Questions and Answers from Research</a:t>
            </a: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457200" y="1600200"/>
            <a:ext cx="8229600" cy="3810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What are the qualities of observation scores being produced?</a:t>
            </a:r>
            <a:endParaRPr lang="en-US" sz="1400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What are the design characteristics of observation systems and their underlying theoretical structures?</a:t>
            </a:r>
          </a:p>
          <a:p>
            <a:pPr marL="457200" indent="-457200">
              <a:buFont typeface="Wingdings" charset="0"/>
              <a:buAutoNum type="arabicPeriod" startAt="3"/>
              <a:defRPr/>
            </a:pPr>
            <a:r>
              <a:rPr lang="en-US" sz="2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How do observation scores relate to other measures </a:t>
            </a:r>
            <a:r>
              <a:rPr lang="en-US" sz="2000" b="1" dirty="0" err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vis</a:t>
            </a:r>
            <a:r>
              <a:rPr lang="en-US" sz="2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-a-</a:t>
            </a:r>
            <a:r>
              <a:rPr lang="en-US" sz="2000" b="1" dirty="0" err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vis</a:t>
            </a:r>
            <a:r>
              <a:rPr lang="en-US" sz="2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larger validity arguments?</a:t>
            </a:r>
            <a:endParaRPr lang="en-US" sz="20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Wingdings" charset="0"/>
              <a:buAutoNum type="arabicPeriod" startAt="4"/>
              <a:defRPr/>
            </a:pPr>
            <a:r>
              <a:rPr lang="en-US" sz="2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How do we conceptualize and research issues associated with fairness?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000" b="1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857250" lvl="1" indent="-457200">
              <a:buFont typeface="Wingdings" charset="0"/>
              <a:buNone/>
              <a:defRPr/>
            </a:pPr>
            <a:endParaRPr lang="en-US" sz="1400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>
              <a:buFont typeface="Wingdings" charset="0"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9462" name="TextBox 12"/>
          <p:cNvSpPr txBox="1">
            <a:spLocks noChangeArrowheads="1"/>
          </p:cNvSpPr>
          <p:nvPr/>
        </p:nvSpPr>
        <p:spPr bwMode="auto">
          <a:xfrm>
            <a:off x="2514600" y="4343400"/>
            <a:ext cx="5943600" cy="1200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</a:rPr>
              <a:t>This is the big unanswered question for special educators</a:t>
            </a:r>
          </a:p>
        </p:txBody>
      </p:sp>
    </p:spTree>
    <p:extLst>
      <p:ext uri="{BB962C8B-B14F-4D97-AF65-F5344CB8AC3E}">
        <p14:creationId xmlns:p14="http://schemas.microsoft.com/office/powerpoint/2010/main" val="27894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85800"/>
          </a:xfrm>
        </p:spPr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  <a:latin typeface="Arial" charset="0"/>
                <a:ea typeface="Osaka" charset="0"/>
                <a:cs typeface="Osaka" charset="0"/>
              </a:rPr>
              <a:t>Potential Issues that might undermine the validity of observation systems with special educators</a:t>
            </a:r>
            <a:endParaRPr lang="en-US" sz="2800" b="1" dirty="0"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388620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 charset="0"/>
                <a:ea typeface="Osaka" charset="0"/>
                <a:cs typeface="Osaka" charset="0"/>
              </a:rPr>
              <a:t>Many administrators—who are tasked with conducting observations—have not spent considerable time watching special ed. instruction</a:t>
            </a:r>
          </a:p>
          <a:p>
            <a:r>
              <a:rPr lang="en-US">
                <a:solidFill>
                  <a:schemeClr val="tx2"/>
                </a:solidFill>
                <a:latin typeface="Arial" charset="0"/>
                <a:ea typeface="Osaka" charset="0"/>
                <a:cs typeface="Osaka" charset="0"/>
              </a:rPr>
              <a:t>Quality/content of instruction provided in special ed. classes is in many cases impacted by general ed. teaching in the same subject area</a:t>
            </a:r>
          </a:p>
          <a:p>
            <a:r>
              <a:rPr lang="en-US">
                <a:solidFill>
                  <a:schemeClr val="tx2"/>
                </a:solidFill>
                <a:latin typeface="Arial" charset="0"/>
                <a:ea typeface="Osaka" charset="0"/>
                <a:cs typeface="Osaka" charset="0"/>
              </a:rPr>
              <a:t>Instruction makes up a smaller proportion of special educators’ day than it does for general educators</a:t>
            </a:r>
          </a:p>
          <a:p>
            <a:endParaRPr lang="en-US">
              <a:solidFill>
                <a:schemeClr val="tx2"/>
              </a:solidFill>
              <a:latin typeface="Arial" charset="0"/>
              <a:ea typeface="Osaka" charset="0"/>
              <a:cs typeface="Osaka" charset="0"/>
            </a:endParaRPr>
          </a:p>
          <a:p>
            <a:r>
              <a:rPr lang="en-US">
                <a:solidFill>
                  <a:schemeClr val="tx2"/>
                </a:solidFill>
                <a:latin typeface="Arial" charset="0"/>
                <a:ea typeface="Osaka" charset="0"/>
                <a:cs typeface="Osaka" charset="0"/>
              </a:rPr>
              <a:t>Is there a misalignment of definitions of teaching quality?</a:t>
            </a:r>
            <a:endParaRPr lang="en-US"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32019F6B-0531-F04B-87D0-EA3ADA834E9B}" type="slidenum">
              <a:rPr lang="en-US" sz="4400">
                <a:solidFill>
                  <a:srgbClr val="D9D9D9"/>
                </a:solidFill>
                <a:latin typeface="Arial" charset="0"/>
              </a:rPr>
              <a:pPr/>
              <a:t>4</a:t>
            </a:fld>
            <a:endParaRPr lang="en-US" sz="4400">
              <a:solidFill>
                <a:srgbClr val="D9D9D9"/>
              </a:solidFill>
              <a:latin typeface="Arial" charset="0"/>
            </a:endParaRPr>
          </a:p>
        </p:txBody>
      </p:sp>
      <p:sp>
        <p:nvSpPr>
          <p:cNvPr id="32773" name="Date Placeholder 5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AC4DCD78-9EC3-6744-8579-11B5B7D86D58}" type="datetime1">
              <a:rPr lang="en-US" sz="1200">
                <a:solidFill>
                  <a:srgbClr val="808080"/>
                </a:solidFill>
                <a:latin typeface="Arial" charset="0"/>
              </a:rPr>
              <a:pPr/>
              <a:t>11/1/2013</a:t>
            </a:fld>
            <a:endParaRPr lang="en-US" sz="1200">
              <a:solidFill>
                <a:srgbClr val="808080"/>
              </a:solidFill>
              <a:latin typeface="Arial" charset="0"/>
            </a:endParaRPr>
          </a:p>
        </p:txBody>
      </p:sp>
      <p:sp>
        <p:nvSpPr>
          <p:cNvPr id="10" name="Content Placeholder 10"/>
          <p:cNvSpPr txBox="1">
            <a:spLocks/>
          </p:cNvSpPr>
          <p:nvPr/>
        </p:nvSpPr>
        <p:spPr>
          <a:xfrm>
            <a:off x="457200" y="1752600"/>
            <a:ext cx="4114800" cy="35702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charset="0"/>
              <a:buNone/>
              <a:defRPr/>
            </a:pPr>
            <a:r>
              <a:rPr lang="en-US" sz="2000" u="sng" dirty="0" smtClean="0">
                <a:solidFill>
                  <a:srgbClr val="000000"/>
                </a:solidFill>
              </a:rPr>
              <a:t>FFT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Effective teachers design activities that allow students to construct own knowledge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Students should take an active role in their learning by initiating activities, asking questions, and assessing the quality of their own work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Content Placeholder 12"/>
          <p:cNvSpPr txBox="1">
            <a:spLocks/>
          </p:cNvSpPr>
          <p:nvPr/>
        </p:nvSpPr>
        <p:spPr>
          <a:xfrm>
            <a:off x="4572000" y="1752600"/>
            <a:ext cx="4114800" cy="35702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charset="0"/>
              <a:buNone/>
              <a:defRPr/>
            </a:pPr>
            <a:r>
              <a:rPr lang="en-US" sz="2000" u="sng" dirty="0" smtClean="0">
                <a:solidFill>
                  <a:srgbClr val="000000"/>
                </a:solidFill>
              </a:rPr>
              <a:t>Special Ed. Research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Effective teachers provide instruction that is explicit and focused on essential strategies and skills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Effective teachers have a deep knowledge of research-based practices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Effective teachers provide repeated practice opportunities</a:t>
            </a:r>
          </a:p>
          <a:p>
            <a:pPr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8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ea typeface="Osaka" charset="0"/>
                <a:cs typeface="Osaka" charset="0"/>
              </a:rPr>
              <a:t>2 Proposed Studies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Osaka" charset="0"/>
                <a:cs typeface="Osaka" charset="0"/>
              </a:rPr>
              <a:t>Validation of FFT for special education</a:t>
            </a:r>
          </a:p>
          <a:p>
            <a:pPr lvl="1"/>
            <a:r>
              <a:rPr lang="en-US">
                <a:latin typeface="Arial" charset="0"/>
                <a:ea typeface="Osaka" charset="0"/>
                <a:cs typeface="Osaka" charset="0"/>
              </a:rPr>
              <a:t>80-100 special educators in Rhode Island</a:t>
            </a:r>
          </a:p>
          <a:p>
            <a:pPr lvl="1"/>
            <a:r>
              <a:rPr lang="en-US">
                <a:latin typeface="Arial" charset="0"/>
                <a:ea typeface="Osaka" charset="0"/>
                <a:cs typeface="Osaka" charset="0"/>
              </a:rPr>
              <a:t>Sample Research Questions:</a:t>
            </a:r>
          </a:p>
          <a:p>
            <a:pPr lvl="2"/>
            <a:r>
              <a:rPr lang="en-US">
                <a:latin typeface="Arial" charset="0"/>
                <a:ea typeface="Osaka" charset="0"/>
                <a:cs typeface="Osaka" charset="0"/>
              </a:rPr>
              <a:t>How reliable and independent are the dimensions of FFT?  Do the dimensions of FFT conform to theory?</a:t>
            </a:r>
          </a:p>
          <a:p>
            <a:pPr lvl="2"/>
            <a:r>
              <a:rPr lang="en-US">
                <a:latin typeface="Arial" charset="0"/>
                <a:ea typeface="Osaka" charset="0"/>
                <a:cs typeface="Osaka" charset="0"/>
              </a:rPr>
              <a:t>How do FFT scores correlate with other markers of teaching quality, including student growth, and expert rankings of special ed. teachers? </a:t>
            </a:r>
          </a:p>
          <a:p>
            <a:r>
              <a:rPr lang="en-US">
                <a:latin typeface="Arial" charset="0"/>
                <a:ea typeface="Osaka" charset="0"/>
                <a:cs typeface="Osaka" charset="0"/>
              </a:rPr>
              <a:t>Development of a measure of teamwork </a:t>
            </a:r>
          </a:p>
          <a:p>
            <a:pPr lvl="1"/>
            <a:r>
              <a:rPr lang="en-US">
                <a:latin typeface="Arial" charset="0"/>
                <a:ea typeface="Osaka" charset="0"/>
                <a:cs typeface="Osaka" charset="0"/>
              </a:rPr>
              <a:t>For use in contexts in which special educators and general educators share responsibility for instruction of SWDs</a:t>
            </a:r>
          </a:p>
          <a:p>
            <a:pPr lvl="1"/>
            <a:r>
              <a:rPr lang="en-US">
                <a:latin typeface="Arial" charset="0"/>
                <a:ea typeface="Osaka" charset="0"/>
                <a:cs typeface="Osaka" charset="0"/>
              </a:rPr>
              <a:t>Draw on work done in other fields, including medicine and the military</a:t>
            </a:r>
          </a:p>
        </p:txBody>
      </p:sp>
      <p:sp>
        <p:nvSpPr>
          <p:cNvPr id="33796" name="Date Placeholder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E2EAAD9A-A1C4-B448-839D-9FD8F839A1F1}" type="datetime1">
              <a:rPr lang="en-US" sz="1200">
                <a:solidFill>
                  <a:srgbClr val="808080"/>
                </a:solidFill>
                <a:latin typeface="Arial" charset="0"/>
              </a:rPr>
              <a:pPr/>
              <a:t>11/1/2013</a:t>
            </a:fld>
            <a:endParaRPr lang="en-US" sz="1200">
              <a:solidFill>
                <a:srgbClr val="80808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85800"/>
          </a:xfrm>
        </p:spPr>
        <p:txBody>
          <a:bodyPr/>
          <a:lstStyle/>
          <a:p>
            <a:r>
              <a:rPr lang="en-US" sz="3200">
                <a:latin typeface="Arial" charset="0"/>
                <a:ea typeface="Osaka" charset="0"/>
                <a:cs typeface="Osaka" charset="0"/>
              </a:rPr>
              <a:t>Some initial hunches </a:t>
            </a:r>
            <a:br>
              <a:rPr lang="en-US" sz="3200">
                <a:latin typeface="Arial" charset="0"/>
                <a:ea typeface="Osaka" charset="0"/>
                <a:cs typeface="Osaka" charset="0"/>
              </a:rPr>
            </a:br>
            <a:r>
              <a:rPr lang="en-US" sz="3200">
                <a:latin typeface="Arial" charset="0"/>
                <a:ea typeface="Osaka" charset="0"/>
                <a:cs typeface="Osaka" charset="0"/>
              </a:rPr>
              <a:t>(based on existing research)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3886200"/>
          </a:xfrm>
        </p:spPr>
        <p:txBody>
          <a:bodyPr/>
          <a:lstStyle/>
          <a:p>
            <a:r>
              <a:rPr lang="en-US">
                <a:latin typeface="Arial" charset="0"/>
                <a:ea typeface="Osaka" charset="0"/>
                <a:cs typeface="Osaka" charset="0"/>
              </a:rPr>
              <a:t>Within-teacher variance in scores on FFT will likely be high </a:t>
            </a:r>
          </a:p>
          <a:p>
            <a:r>
              <a:rPr lang="en-US">
                <a:latin typeface="Arial" charset="0"/>
                <a:ea typeface="Osaka" charset="0"/>
                <a:cs typeface="Osaka" charset="0"/>
              </a:rPr>
              <a:t>Rater background and expertise in special education will likely make a difference</a:t>
            </a:r>
          </a:p>
          <a:p>
            <a:r>
              <a:rPr lang="en-US">
                <a:latin typeface="Arial" charset="0"/>
                <a:ea typeface="Osaka" charset="0"/>
                <a:cs typeface="Osaka" charset="0"/>
              </a:rPr>
              <a:t>Special educators will systematically struggle on a subset of student-driven Elements (items) within the FFT</a:t>
            </a:r>
          </a:p>
          <a:p>
            <a:r>
              <a:rPr lang="en-US" b="1">
                <a:latin typeface="Arial" charset="0"/>
                <a:ea typeface="Osaka" charset="0"/>
                <a:cs typeface="Osaka" charset="0"/>
              </a:rPr>
              <a:t>BUT: </a:t>
            </a:r>
            <a:r>
              <a:rPr lang="en-US">
                <a:latin typeface="Arial" charset="0"/>
                <a:ea typeface="Osaka" charset="0"/>
                <a:cs typeface="Osaka" charset="0"/>
              </a:rPr>
              <a:t>It is unlikely that districts/states will adopt a separate or modified protocol. We advocate for scoring support documents to assist in scoring special educators</a:t>
            </a:r>
          </a:p>
          <a:p>
            <a:pPr lvl="1"/>
            <a:r>
              <a:rPr lang="en-US" b="1">
                <a:latin typeface="Arial" charset="0"/>
                <a:ea typeface="Osaka" charset="0"/>
                <a:cs typeface="Osaka" charset="0"/>
              </a:rPr>
              <a:t>A) Video exemplars and B) Modified rubric descriptions</a:t>
            </a:r>
          </a:p>
          <a:p>
            <a:endParaRPr lang="en-US">
              <a:latin typeface="Arial" charset="0"/>
              <a:ea typeface="Osaka" charset="0"/>
              <a:cs typeface="Osaka" charset="0"/>
            </a:endParaRPr>
          </a:p>
        </p:txBody>
      </p:sp>
      <p:sp>
        <p:nvSpPr>
          <p:cNvPr id="34820" name="Date Placeholder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F314C584-A498-344E-A0AC-BD0AAECBF483}" type="datetime1">
              <a:rPr lang="en-US" sz="1200">
                <a:solidFill>
                  <a:srgbClr val="808080"/>
                </a:solidFill>
                <a:latin typeface="Arial" charset="0"/>
              </a:rPr>
              <a:pPr/>
              <a:t>11/1/2013</a:t>
            </a:fld>
            <a:endParaRPr lang="en-US" sz="1200">
              <a:solidFill>
                <a:srgbClr val="80808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7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506</Words>
  <Application>Microsoft Office PowerPoint</Application>
  <PresentationFormat>On-screen Show (4:3)</PresentationFormat>
  <Paragraphs>66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Research on Using Observation Systems with Special Educators</vt:lpstr>
      <vt:lpstr>Observation Systems: Overview</vt:lpstr>
      <vt:lpstr>Observation Systems: Questions and Answers from Research</vt:lpstr>
      <vt:lpstr>Potential Issues that might undermine the validity of observation systems with special educators</vt:lpstr>
      <vt:lpstr>2 Proposed Studies</vt:lpstr>
      <vt:lpstr>Some initial hunches  (based on existing research)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on Using Observation Systems with Special Educators</dc:title>
  <dc:creator>Mel Kutner</dc:creator>
  <cp:lastModifiedBy>Mel Kutner</cp:lastModifiedBy>
  <cp:revision>3</cp:revision>
  <dcterms:created xsi:type="dcterms:W3CDTF">2013-10-31T14:02:10Z</dcterms:created>
  <dcterms:modified xsi:type="dcterms:W3CDTF">2013-11-01T14:06:28Z</dcterms:modified>
</cp:coreProperties>
</file>