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3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6" r:id="rId2"/>
    <p:sldMasterId id="2147483696" r:id="rId3"/>
  </p:sldMasterIdLst>
  <p:notesMasterIdLst>
    <p:notesMasterId r:id="rId24"/>
  </p:notesMasterIdLst>
  <p:handoutMasterIdLst>
    <p:handoutMasterId r:id="rId25"/>
  </p:handoutMasterIdLst>
  <p:sldIdLst>
    <p:sldId id="346" r:id="rId4"/>
    <p:sldId id="347" r:id="rId5"/>
    <p:sldId id="354" r:id="rId6"/>
    <p:sldId id="348" r:id="rId7"/>
    <p:sldId id="332" r:id="rId8"/>
    <p:sldId id="335" r:id="rId9"/>
    <p:sldId id="336" r:id="rId10"/>
    <p:sldId id="342" r:id="rId11"/>
    <p:sldId id="344" r:id="rId12"/>
    <p:sldId id="345" r:id="rId13"/>
    <p:sldId id="337" r:id="rId14"/>
    <p:sldId id="338" r:id="rId15"/>
    <p:sldId id="339" r:id="rId16"/>
    <p:sldId id="340" r:id="rId17"/>
    <p:sldId id="327" r:id="rId18"/>
    <p:sldId id="331" r:id="rId19"/>
    <p:sldId id="349" r:id="rId20"/>
    <p:sldId id="350" r:id="rId21"/>
    <p:sldId id="351" r:id="rId22"/>
    <p:sldId id="353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igail Loughr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0000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9" autoAdjust="0"/>
    <p:restoredTop sz="82185" autoAdjust="0"/>
  </p:normalViewPr>
  <p:slideViewPr>
    <p:cSldViewPr>
      <p:cViewPr varScale="1">
        <p:scale>
          <a:sx n="91" d="100"/>
          <a:sy n="91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A3F5-C1D3-4763-8DD7-D7A3B5FD1E2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84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A3F5-C1D3-4763-8DD7-D7A3B5FD1E2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5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A3F5-C1D3-4763-8DD7-D7A3B5FD1E2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2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2AB0-759E-4547-A834-AD0BD2CCD7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C3698-6852-4039-87A1-73A0DD10177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9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2AB0-759E-4547-A834-AD0BD2CCD7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82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79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29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8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2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2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03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27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1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2"/>
            <a:ext cx="5111750" cy="50593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2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B2018-97F7-4456-A799-F618BF79A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0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80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79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90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15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0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32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B1F3-818D-4E5C-B455-618C19D7B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971802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2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FEB2018-97F7-4456-A799-F618BF79A0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2286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CF23F76-DC68-4032-804B-CC74B647F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678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6781800"/>
            <a:ext cx="8991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0"/>
            <a:ext cx="8991600" cy="460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13" descr="RPTA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5892800"/>
            <a:ext cx="2159000" cy="73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9960"/>
            <a:ext cx="1524000" cy="818200"/>
          </a:xfrm>
          <a:prstGeom prst="rect">
            <a:avLst/>
          </a:prstGeom>
        </p:spPr>
      </p:pic>
      <p:pic>
        <p:nvPicPr>
          <p:cNvPr id="19" name="Picture 2" descr="ectacenter-wordmark-screen-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6219062"/>
            <a:ext cx="23780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6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09EB1F3-818D-4E5C-B455-618C19D7B8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2286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3644594-28A0-4113-8755-E6B4DD0EE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678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6781800"/>
            <a:ext cx="8991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0"/>
            <a:ext cx="8991600" cy="460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RPTA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5892800"/>
            <a:ext cx="2159000" cy="73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9960"/>
            <a:ext cx="1524000" cy="818200"/>
          </a:xfrm>
          <a:prstGeom prst="rect">
            <a:avLst/>
          </a:prstGeom>
        </p:spPr>
      </p:pic>
      <p:pic>
        <p:nvPicPr>
          <p:cNvPr id="19" name="Picture 2" descr="ectacenter-wordmark-screen-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19060"/>
            <a:ext cx="23780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8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713399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SAP_SICC_Transcript%205.15.18.doc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my.nicholas@unc.edu" TargetMode="External"/><Relationship Id="rId2" Type="http://schemas.openxmlformats.org/officeDocument/2006/relationships/hyperlink" Target="mailto:betsy.ayankoya@unc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.osepideasthatwork.org/SAP-SICC/state-resources" TargetMode="External"/><Relationship Id="rId2" Type="http://schemas.openxmlformats.org/officeDocument/2006/relationships/hyperlink" Target="https://collab.osepideasthatwork.org/SAP-SICC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dasycenter.org/other-resources/data-resources-for-famili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ateadvisorypanel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ab.osepideasthatwork.org/SAP-SICC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SAPSICC051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1737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State Advisory Panel (SAP) and </a:t>
            </a:r>
            <a:br>
              <a:rPr lang="en-US" sz="2400" dirty="0"/>
            </a:br>
            <a:r>
              <a:rPr lang="en-US" sz="2400" dirty="0"/>
              <a:t>State Interagency Coordinating Council (SICC)</a:t>
            </a:r>
            <a:br>
              <a:rPr lang="en-US" sz="2400" dirty="0"/>
            </a:br>
            <a:r>
              <a:rPr lang="en-US" sz="2400" dirty="0"/>
              <a:t>2017-18 Webinar Series</a:t>
            </a:r>
            <a:br>
              <a:rPr lang="en-US" sz="2400" dirty="0"/>
            </a:br>
            <a:r>
              <a:rPr lang="en-US" sz="2400" dirty="0" smtClean="0"/>
              <a:t>May </a:t>
            </a:r>
            <a:r>
              <a:rPr lang="en-US" sz="2400" dirty="0"/>
              <a:t>15, </a:t>
            </a:r>
            <a:r>
              <a:rPr lang="en-US" sz="2400" dirty="0" smtClean="0"/>
              <a:t>2018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5566"/>
            <a:ext cx="6400800" cy="1314450"/>
          </a:xfrm>
        </p:spPr>
        <p:txBody>
          <a:bodyPr>
            <a:normAutofit/>
          </a:bodyPr>
          <a:lstStyle/>
          <a:p>
            <a:r>
              <a:rPr lang="en-US" dirty="0" smtClean="0"/>
              <a:t>The Center for IDEA Early Childhood Data Systems presents</a:t>
            </a:r>
          </a:p>
          <a:p>
            <a:r>
              <a:rPr lang="en-US" dirty="0" smtClean="0"/>
              <a:t> Building Stakeholder Knowledge About Data</a:t>
            </a: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2514600" y="52578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Recording</a:t>
            </a:r>
            <a:r>
              <a:rPr lang="en-US" dirty="0" smtClean="0"/>
              <a:t>		</a:t>
            </a:r>
            <a:r>
              <a:rPr lang="en-US" dirty="0" smtClean="0">
                <a:hlinkClick r:id="rId4" action="ppaction://hlinkfile"/>
              </a:rPr>
              <a:t>Transcripts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49401"/>
            <a:ext cx="8229600" cy="4038600"/>
          </a:xfrm>
        </p:spPr>
        <p:txBody>
          <a:bodyPr/>
          <a:lstStyle/>
          <a:p>
            <a:r>
              <a:rPr lang="en-US" dirty="0" smtClean="0"/>
              <a:t>Year 1, 18 states: AK</a:t>
            </a:r>
            <a:r>
              <a:rPr lang="en-US" dirty="0"/>
              <a:t>, CT, GA, HI, LA, MA, MI, MN, MT, NE, NM, NV, NY, OR, PA, TX, UT, </a:t>
            </a:r>
            <a:r>
              <a:rPr lang="en-US" dirty="0" smtClean="0"/>
              <a:t>WI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Year 2, 11 states: CO</a:t>
            </a:r>
            <a:r>
              <a:rPr lang="en-US" dirty="0"/>
              <a:t>, IL, KS, MD, NC, ND, NH, RI, SD, VA, </a:t>
            </a:r>
            <a:r>
              <a:rPr lang="en-US" dirty="0" smtClean="0"/>
              <a:t>VT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45 participants each year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State teams ranged in size from 2 to 5 participants</a:t>
            </a:r>
            <a:endParaRPr lang="en-US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Toolkit: Building Stakeholder Knowledge About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396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toolkit provides stakeholders</a:t>
            </a:r>
            <a:r>
              <a:rPr lang="en-US" dirty="0"/>
              <a:t> with an orientation to IDEA data and other data-related topics to help them meaningfully participate in conversations about important programmatic issues and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" name="Picture 4" descr="Icons of features of the online toolkit" title="Online Toolkit: Building Stakeholder Knowledge About Da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3" y="1524000"/>
            <a:ext cx="4419600" cy="42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included in the toolkit?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40386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 smtClean="0"/>
              <a:t>Information, </a:t>
            </a:r>
            <a:r>
              <a:rPr lang="en-US" dirty="0"/>
              <a:t>activities, and other resources to increase stakeholders’ knowledge and understanding </a:t>
            </a:r>
            <a:r>
              <a:rPr lang="en-US" dirty="0" smtClean="0"/>
              <a:t>of:</a:t>
            </a:r>
          </a:p>
          <a:p>
            <a:pPr fontAlgn="base"/>
            <a:r>
              <a:rPr lang="en-US" dirty="0" smtClean="0"/>
              <a:t>Data as Information</a:t>
            </a:r>
          </a:p>
          <a:p>
            <a:pPr fontAlgn="base"/>
            <a:r>
              <a:rPr lang="en-US" dirty="0" smtClean="0"/>
              <a:t>IDEA </a:t>
            </a:r>
            <a:r>
              <a:rPr lang="en-US" dirty="0"/>
              <a:t>Section 618 Data</a:t>
            </a:r>
          </a:p>
          <a:p>
            <a:pPr fontAlgn="base"/>
            <a:r>
              <a:rPr lang="en-US" dirty="0"/>
              <a:t>The State Performance Plan/Annual Performance Report (SPP/APR)</a:t>
            </a:r>
          </a:p>
          <a:p>
            <a:pPr fontAlgn="base"/>
            <a:r>
              <a:rPr lang="en-US" dirty="0"/>
              <a:t>The State Systemic Improvement Plan (SSIP)</a:t>
            </a:r>
          </a:p>
          <a:p>
            <a:pPr fontAlgn="base"/>
            <a:r>
              <a:rPr lang="en-US" dirty="0"/>
              <a:t>Data Privacy and Confidentiality</a:t>
            </a:r>
          </a:p>
          <a:p>
            <a:pPr fontAlgn="base"/>
            <a:r>
              <a:rPr lang="en-US" dirty="0"/>
              <a:t>Cross-Program/Agency Data Linkages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B753B17-1229-47A4-BBB2-A02D5F8410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information is provided about each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Brief </a:t>
            </a:r>
            <a:r>
              <a:rPr lang="en-US" dirty="0"/>
              <a:t>overview of the topic</a:t>
            </a:r>
          </a:p>
          <a:p>
            <a:pPr fontAlgn="base"/>
            <a:r>
              <a:rPr lang="en-US" dirty="0" smtClean="0"/>
              <a:t>Key </a:t>
            </a:r>
            <a:r>
              <a:rPr lang="en-US" dirty="0"/>
              <a:t>points about the topic that stakeholders need know</a:t>
            </a:r>
          </a:p>
          <a:p>
            <a:pPr fontAlgn="base"/>
            <a:r>
              <a:rPr lang="en-US" dirty="0" smtClean="0"/>
              <a:t>A </a:t>
            </a:r>
            <a:r>
              <a:rPr lang="en-US" dirty="0"/>
              <a:t>content presentation providing more in-depth information about the topic</a:t>
            </a:r>
          </a:p>
          <a:p>
            <a:pPr fontAlgn="base"/>
            <a:r>
              <a:rPr lang="en-US" dirty="0" smtClean="0"/>
              <a:t>Suggestions </a:t>
            </a:r>
            <a:r>
              <a:rPr lang="en-US" dirty="0"/>
              <a:t>for how stakeholders can take what they learned about the topic and apply it to their state’s context</a:t>
            </a:r>
          </a:p>
          <a:p>
            <a:pPr fontAlgn="base"/>
            <a:r>
              <a:rPr lang="en-US" dirty="0" smtClean="0"/>
              <a:t>Supplemental </a:t>
            </a:r>
            <a:r>
              <a:rPr lang="en-US" dirty="0"/>
              <a:t>resources on the topic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B753B17-1229-47A4-BBB2-A02D5F8410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75" y="5943600"/>
            <a:ext cx="7772400" cy="66792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Let’s Take a Look Inside the Toolkit!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37680"/>
            <a:ext cx="2057400" cy="273844"/>
          </a:xfrm>
        </p:spPr>
        <p:txBody>
          <a:bodyPr/>
          <a:lstStyle/>
          <a:p>
            <a:fld id="{8B753B17-1229-47A4-BBB2-A02D5F8410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 descr="State Performance Plan/Annual Performance Report (SPP/APR)" title="Let's Take A Look Inside the Toolkit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2" y="228599"/>
            <a:ext cx="8421809" cy="556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2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Discussion Questions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800" dirty="0" smtClean="0">
                <a:solidFill>
                  <a:schemeClr val="tx2"/>
                </a:solidFill>
              </a:rPr>
              <a:t>In </a:t>
            </a:r>
            <a:r>
              <a:rPr lang="en-US" sz="2800" dirty="0" smtClean="0">
                <a:solidFill>
                  <a:srgbClr val="154578"/>
                </a:solidFill>
              </a:rPr>
              <a:t>what ways does your state engage its SAP/SICC in using data for decision-making/advising? </a:t>
            </a:r>
            <a:r>
              <a:rPr lang="en-US" sz="2800" dirty="0">
                <a:solidFill>
                  <a:srgbClr val="154578"/>
                </a:solidFill>
              </a:rPr>
              <a:t>Please describe the </a:t>
            </a:r>
            <a:r>
              <a:rPr lang="en-US" sz="2800" dirty="0" smtClean="0">
                <a:solidFill>
                  <a:srgbClr val="154578"/>
                </a:solidFill>
              </a:rPr>
              <a:t>specific types </a:t>
            </a:r>
            <a:r>
              <a:rPr lang="en-US" sz="2800" dirty="0">
                <a:solidFill>
                  <a:srgbClr val="154578"/>
                </a:solidFill>
              </a:rPr>
              <a:t>of </a:t>
            </a:r>
            <a:r>
              <a:rPr lang="en-US" sz="2800" dirty="0" smtClean="0">
                <a:solidFill>
                  <a:srgbClr val="154578"/>
                </a:solidFill>
              </a:rPr>
              <a:t>data use activities in which representatives/stakeholders engage.</a:t>
            </a:r>
            <a:endParaRPr lang="en-US" sz="2800" dirty="0">
              <a:solidFill>
                <a:srgbClr val="154578"/>
              </a:solidFill>
            </a:endParaRPr>
          </a:p>
          <a:p>
            <a:pPr marL="342900" lvl="1" indent="-342900"/>
            <a:r>
              <a:rPr lang="en-US" sz="2800" dirty="0" smtClean="0">
                <a:solidFill>
                  <a:schemeClr val="tx2"/>
                </a:solidFill>
              </a:rPr>
              <a:t>What is going well with how your SAP/SICC is using data? What is not going so well?</a:t>
            </a:r>
          </a:p>
          <a:p>
            <a:pPr marL="342900" lvl="1" indent="-342900"/>
            <a:r>
              <a:rPr lang="en-US" sz="2800" dirty="0" smtClean="0">
                <a:solidFill>
                  <a:schemeClr val="tx2"/>
                </a:solidFill>
              </a:rPr>
              <a:t>In what ways do you think your SAP/SICC representatives could benefit from using the toolkit?</a:t>
            </a:r>
            <a:endParaRPr lang="en-US" sz="2400" dirty="0" smtClean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Betsy Ayankoya</a:t>
            </a:r>
          </a:p>
          <a:p>
            <a:pPr lvl="1"/>
            <a:r>
              <a:rPr lang="en-US" sz="2800" dirty="0" smtClean="0"/>
              <a:t>(919) 962-7313</a:t>
            </a:r>
          </a:p>
          <a:p>
            <a:pPr lvl="1"/>
            <a:r>
              <a:rPr lang="en-US" sz="2800" dirty="0" smtClean="0">
                <a:hlinkClick r:id="rId2"/>
              </a:rPr>
              <a:t>betsy.ayankoya@unc.edu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dirty="0" smtClean="0"/>
              <a:t>Amy Nicholas</a:t>
            </a:r>
          </a:p>
          <a:p>
            <a:pPr lvl="1"/>
            <a:r>
              <a:rPr lang="en-US" sz="2800" dirty="0"/>
              <a:t>(919) 962-3457  </a:t>
            </a:r>
            <a:endParaRPr lang="en-US" sz="2800" dirty="0" smtClean="0">
              <a:hlinkClick r:id="rId3"/>
            </a:endParaRPr>
          </a:p>
          <a:p>
            <a:pPr lvl="1"/>
            <a:r>
              <a:rPr lang="en-US" sz="2800" dirty="0" smtClean="0">
                <a:hlinkClick r:id="rId3"/>
              </a:rPr>
              <a:t>amy.nicholas@unc.edu</a:t>
            </a:r>
            <a:r>
              <a:rPr lang="en-US" sz="2800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791200" cy="1143000"/>
          </a:xfrm>
        </p:spPr>
        <p:txBody>
          <a:bodyPr/>
          <a:lstStyle/>
          <a:p>
            <a:r>
              <a:rPr lang="en-US" dirty="0" smtClean="0"/>
              <a:t>Visit the SAP-SICC website</a:t>
            </a:r>
            <a:endParaRPr lang="en-US" dirty="0"/>
          </a:p>
        </p:txBody>
      </p:sp>
      <p:sp>
        <p:nvSpPr>
          <p:cNvPr id="5" name="Content Placeholder 4" descr="OSEP Ideas Work SAP/SICC website&#10;OSEP Ideas that Work SAP/SICC state resources&#10;DaSy resources" title="Visit the SAP-SICC website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8017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OSEP Collaboration Space SAP/SICC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Check out the State Resources at 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OSEP Collaboration Space SAP/SICC Resources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example, specific to our webinar topic today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DaSy Center Resources for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to hear from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738" y="1885950"/>
            <a:ext cx="6780679" cy="3263504"/>
          </a:xfrm>
        </p:spPr>
        <p:txBody>
          <a:bodyPr/>
          <a:lstStyle/>
          <a:p>
            <a:r>
              <a:rPr lang="en-US" dirty="0" smtClean="0"/>
              <a:t>Resources you are willing to share on the SAP-SICC website</a:t>
            </a:r>
          </a:p>
          <a:p>
            <a:r>
              <a:rPr lang="en-US" dirty="0" smtClean="0"/>
              <a:t>Questions, comments, feedback</a:t>
            </a:r>
          </a:p>
          <a:p>
            <a:r>
              <a:rPr lang="en-US" dirty="0" smtClean="0"/>
              <a:t>Topics for future webinars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>
              <a:hlinkClick r:id="rId3"/>
            </a:endParaRPr>
          </a:p>
          <a:p>
            <a:pPr marL="0" indent="0" algn="ctr">
              <a:buNone/>
            </a:pPr>
            <a:r>
              <a:rPr lang="en-US" u="sng" dirty="0" smtClean="0">
                <a:hlinkClick r:id="rId3"/>
              </a:rPr>
              <a:t>info@stateadvisorypanel.org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egaphone symbol" title="We want to hear from you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7" y="3583517"/>
            <a:ext cx="1613523" cy="16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3" y="990600"/>
            <a:ext cx="7459134" cy="857250"/>
          </a:xfrm>
        </p:spPr>
        <p:txBody>
          <a:bodyPr/>
          <a:lstStyle/>
          <a:p>
            <a:r>
              <a:rPr lang="en-US" dirty="0" smtClean="0"/>
              <a:t>Accessing information after this webinar</a:t>
            </a:r>
            <a:endParaRPr lang="en-US" dirty="0"/>
          </a:p>
        </p:txBody>
      </p:sp>
      <p:sp>
        <p:nvSpPr>
          <p:cNvPr id="3" name="Content Placeholder 2" descr="Webinar will be archived with PowerPoint presentation" title="Assessing information after this webinar"/>
          <p:cNvSpPr>
            <a:spLocks noGrp="1"/>
          </p:cNvSpPr>
          <p:nvPr>
            <p:ph idx="1"/>
          </p:nvPr>
        </p:nvSpPr>
        <p:spPr>
          <a:xfrm>
            <a:off x="457200" y="2171701"/>
            <a:ext cx="8229600" cy="291888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Information from SAPs and SICCs as well as archived webinars with PowerPoint presentations are available at: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OSEP Collaboration Space SAP/SICC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8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1430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Thanks for joining today. We will begin very soon.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To prevent background noise from interfering with the call, your line is muted on entry.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During the presentation you will have an opportunity to ask questions and make comments at any time, by using the chat.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mtClean="0"/>
              <a:t>You </a:t>
            </a:r>
            <a:r>
              <a:rPr lang="en-US" sz="2400" dirty="0" smtClean="0"/>
              <a:t>will receive a short evaluation survey after the webinar. Please take a few minutes to give us your input.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tell us how we are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Each registered participant will get a short evaluation immediately following this webinar. Please take a few minutes to share your insights.</a:t>
            </a:r>
          </a:p>
          <a:p>
            <a:r>
              <a:rPr lang="en-US" dirty="0" smtClean="0">
                <a:hlinkClick r:id="rId3"/>
              </a:rPr>
              <a:t>SAP SICC Webinar Survey</a:t>
            </a:r>
            <a:endParaRPr lang="en-US" dirty="0"/>
          </a:p>
          <a:p>
            <a:r>
              <a:rPr lang="en-US" dirty="0" smtClean="0"/>
              <a:t>Thanks you for your participation today!</a:t>
            </a:r>
          </a:p>
        </p:txBody>
      </p:sp>
    </p:spTree>
    <p:extLst>
      <p:ext uri="{BB962C8B-B14F-4D97-AF65-F5344CB8AC3E}">
        <p14:creationId xmlns:p14="http://schemas.microsoft.com/office/powerpoint/2010/main" val="29321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Discussion Questions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800" dirty="0" smtClean="0">
                <a:solidFill>
                  <a:schemeClr val="tx2"/>
                </a:solidFill>
              </a:rPr>
              <a:t>In </a:t>
            </a:r>
            <a:r>
              <a:rPr lang="en-US" sz="2800" dirty="0" smtClean="0">
                <a:solidFill>
                  <a:srgbClr val="154578"/>
                </a:solidFill>
              </a:rPr>
              <a:t>what ways does your state engage its SAP/SICC in using data for decision-making/advising? </a:t>
            </a:r>
            <a:r>
              <a:rPr lang="en-US" sz="2800" dirty="0">
                <a:solidFill>
                  <a:srgbClr val="154578"/>
                </a:solidFill>
              </a:rPr>
              <a:t>Please describe the </a:t>
            </a:r>
            <a:r>
              <a:rPr lang="en-US" sz="2800" dirty="0" smtClean="0">
                <a:solidFill>
                  <a:srgbClr val="154578"/>
                </a:solidFill>
              </a:rPr>
              <a:t>specific types </a:t>
            </a:r>
            <a:r>
              <a:rPr lang="en-US" sz="2800" dirty="0">
                <a:solidFill>
                  <a:srgbClr val="154578"/>
                </a:solidFill>
              </a:rPr>
              <a:t>of </a:t>
            </a:r>
            <a:r>
              <a:rPr lang="en-US" sz="2800" dirty="0" smtClean="0">
                <a:solidFill>
                  <a:srgbClr val="154578"/>
                </a:solidFill>
              </a:rPr>
              <a:t>data use activities in which representatives/stakeholders engage.</a:t>
            </a:r>
            <a:endParaRPr lang="en-US" sz="2800" dirty="0">
              <a:solidFill>
                <a:srgbClr val="154578"/>
              </a:solidFill>
            </a:endParaRPr>
          </a:p>
          <a:p>
            <a:pPr marL="342900" lvl="1" indent="-342900"/>
            <a:r>
              <a:rPr lang="en-US" sz="2800" dirty="0" smtClean="0">
                <a:solidFill>
                  <a:schemeClr val="tx2"/>
                </a:solidFill>
              </a:rPr>
              <a:t>What is going well with how your SAP/SICC is using data? What is not going so well?</a:t>
            </a:r>
          </a:p>
          <a:p>
            <a:pPr marL="342900" lvl="1" indent="-342900"/>
            <a:r>
              <a:rPr lang="en-US" sz="2800" dirty="0" smtClean="0">
                <a:solidFill>
                  <a:schemeClr val="tx2"/>
                </a:solidFill>
              </a:rPr>
              <a:t>In what ways do you think your SAP/SICC representatives could benefit from using the toolkit?</a:t>
            </a:r>
            <a:endParaRPr lang="en-US" sz="2400" dirty="0" smtClean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08" y="252813"/>
            <a:ext cx="4953000" cy="685800"/>
          </a:xfrm>
        </p:spPr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343400"/>
          </a:xfrm>
        </p:spPr>
        <p:txBody>
          <a:bodyPr/>
          <a:lstStyle/>
          <a:p>
            <a:r>
              <a:rPr lang="en-US" sz="2000" b="1" dirty="0"/>
              <a:t>Welcome </a:t>
            </a:r>
            <a:r>
              <a:rPr lang="en-US" sz="2000" b="1" dirty="0" smtClean="0"/>
              <a:t>from OSEP</a:t>
            </a:r>
          </a:p>
          <a:p>
            <a:pPr marL="457200" lvl="1" indent="0">
              <a:buNone/>
            </a:pPr>
            <a:r>
              <a:rPr lang="en-US" sz="2000" dirty="0" smtClean="0"/>
              <a:t>Ruth Ryder</a:t>
            </a:r>
          </a:p>
          <a:p>
            <a:pPr marL="457200" lvl="1" indent="0">
              <a:buNone/>
            </a:pPr>
            <a:endParaRPr lang="en-US" sz="2000" b="1" cap="all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Introduction of topic and presenters </a:t>
            </a:r>
          </a:p>
          <a:p>
            <a:pPr marL="0" indent="0">
              <a:buNone/>
            </a:pPr>
            <a:r>
              <a:rPr lang="en-US" sz="2000" b="1" dirty="0" smtClean="0"/>
              <a:t>      </a:t>
            </a:r>
            <a:r>
              <a:rPr lang="en-US" sz="2000" dirty="0" smtClean="0"/>
              <a:t>Siobhan </a:t>
            </a:r>
            <a:r>
              <a:rPr lang="en-US" sz="2000" dirty="0" err="1" smtClean="0"/>
              <a:t>Colgan</a:t>
            </a:r>
            <a:endParaRPr lang="en-US" sz="2000" dirty="0" smtClean="0"/>
          </a:p>
          <a:p>
            <a:pPr marL="0" indent="0">
              <a:buNone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Introduction to </a:t>
            </a:r>
            <a:r>
              <a:rPr lang="en-US" sz="2000" b="1" dirty="0" err="1" smtClean="0"/>
              <a:t>DaSy</a:t>
            </a:r>
            <a:r>
              <a:rPr lang="en-US" sz="2000" b="1" dirty="0" smtClean="0"/>
              <a:t> Building Stakeholder Knowledge About Data Toolkit</a:t>
            </a:r>
          </a:p>
          <a:p>
            <a:pPr marL="400050" lvl="1" indent="0">
              <a:buNone/>
            </a:pPr>
            <a:r>
              <a:rPr lang="en-US" sz="2000" dirty="0" smtClean="0"/>
              <a:t>Betsy </a:t>
            </a:r>
            <a:r>
              <a:rPr lang="en-US" sz="2000" dirty="0" err="1" smtClean="0"/>
              <a:t>Ayankoya</a:t>
            </a:r>
            <a:r>
              <a:rPr lang="en-US" sz="2000" dirty="0" smtClean="0"/>
              <a:t> &amp; Amy Nicholas</a:t>
            </a:r>
          </a:p>
          <a:p>
            <a:pPr marL="914400" lvl="2" indent="0">
              <a:buNone/>
            </a:pPr>
            <a:endParaRPr lang="en-US" sz="1200" dirty="0" smtClean="0"/>
          </a:p>
          <a:p>
            <a:r>
              <a:rPr lang="en-US" sz="2000" b="1" dirty="0" smtClean="0"/>
              <a:t>Closing </a:t>
            </a:r>
            <a:r>
              <a:rPr lang="en-US" sz="2000" b="1" dirty="0"/>
              <a:t>Comments and Announcements </a:t>
            </a:r>
          </a:p>
          <a:p>
            <a:pPr marL="457200" lvl="1" indent="-115888">
              <a:buNone/>
            </a:pPr>
            <a:r>
              <a:rPr lang="en-US" sz="2000" dirty="0" smtClean="0"/>
              <a:t>Stephanie Moss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01398"/>
            <a:ext cx="60198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54578"/>
                </a:solidFill>
              </a:rPr>
              <a:t>Building Stakeholder Knowledge About Data</a:t>
            </a:r>
            <a:endParaRPr lang="en-US" dirty="0">
              <a:solidFill>
                <a:srgbClr val="15457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32226"/>
            <a:ext cx="6324600" cy="2720974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154578"/>
                </a:solidFill>
              </a:rPr>
              <a:t>Betsy Ayankoya &amp; Amy Nicholas</a:t>
            </a:r>
          </a:p>
          <a:p>
            <a:r>
              <a:rPr lang="en-US" sz="4000" dirty="0" smtClean="0">
                <a:solidFill>
                  <a:srgbClr val="154578"/>
                </a:solidFill>
              </a:rPr>
              <a:t>SAP/SICC Network</a:t>
            </a:r>
          </a:p>
          <a:p>
            <a:r>
              <a:rPr lang="en-US" sz="4000" dirty="0" smtClean="0">
                <a:solidFill>
                  <a:srgbClr val="154578"/>
                </a:solidFill>
              </a:rPr>
              <a:t>May 15, 2018</a:t>
            </a:r>
          </a:p>
          <a:p>
            <a:endParaRPr lang="en-US" dirty="0" smtClean="0">
              <a:solidFill>
                <a:srgbClr val="154578"/>
              </a:solidFill>
            </a:endParaRPr>
          </a:p>
          <a:p>
            <a:endParaRPr lang="en-US" dirty="0">
              <a:solidFill>
                <a:srgbClr val="154578"/>
              </a:solidFill>
            </a:endParaRPr>
          </a:p>
          <a:p>
            <a:endParaRPr lang="en-US" dirty="0" smtClean="0">
              <a:solidFill>
                <a:srgbClr val="154578"/>
              </a:solidFill>
            </a:endParaRPr>
          </a:p>
          <a:p>
            <a:endParaRPr lang="en-US" dirty="0">
              <a:solidFill>
                <a:srgbClr val="154578"/>
              </a:solidFill>
            </a:endParaRPr>
          </a:p>
          <a:p>
            <a:r>
              <a:rPr lang="en-US" dirty="0">
                <a:solidFill>
                  <a:srgbClr val="154578"/>
                </a:solidFill>
              </a:rPr>
              <a:t>In collaboration </a:t>
            </a:r>
            <a:r>
              <a:rPr lang="en-US" dirty="0" smtClean="0">
                <a:solidFill>
                  <a:srgbClr val="154578"/>
                </a:solidFill>
              </a:rPr>
              <a:t>with the </a:t>
            </a:r>
            <a:endParaRPr lang="en-US" dirty="0">
              <a:solidFill>
                <a:srgbClr val="154578"/>
              </a:solidFill>
            </a:endParaRPr>
          </a:p>
          <a:p>
            <a:endParaRPr lang="en-US" dirty="0">
              <a:solidFill>
                <a:srgbClr val="154578"/>
              </a:solidFill>
            </a:endParaRPr>
          </a:p>
        </p:txBody>
      </p:sp>
      <p:pic>
        <p:nvPicPr>
          <p:cNvPr id="6" name="Picture 2" descr="ECTA: Early Childhood Technical Assistance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67400"/>
            <a:ext cx="3937000" cy="5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Stakeholders in Data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Stakeholders of various types serve as key </a:t>
            </a:r>
            <a:r>
              <a:rPr lang="en-US" dirty="0"/>
              <a:t>advisors on activities and decision-making around </a:t>
            </a:r>
            <a:r>
              <a:rPr lang="en-US" dirty="0" smtClean="0"/>
              <a:t>IDEA program lead </a:t>
            </a:r>
            <a:r>
              <a:rPr lang="en-US" dirty="0"/>
              <a:t>agency </a:t>
            </a:r>
            <a:r>
              <a:rPr lang="en-US" dirty="0" smtClean="0"/>
              <a:t>responsibilities. </a:t>
            </a:r>
          </a:p>
          <a:p>
            <a:r>
              <a:rPr lang="en-US" dirty="0" smtClean="0"/>
              <a:t>Many stakeholders, however, do </a:t>
            </a:r>
            <a:r>
              <a:rPr lang="en-US" dirty="0"/>
              <a:t>not </a:t>
            </a:r>
            <a:r>
              <a:rPr lang="en-US" dirty="0" smtClean="0"/>
              <a:t>have </a:t>
            </a:r>
            <a:r>
              <a:rPr lang="en-US" dirty="0"/>
              <a:t>the needed knowledge about those data and other </a:t>
            </a:r>
            <a:r>
              <a:rPr lang="en-US" dirty="0" smtClean="0"/>
              <a:t>data-related </a:t>
            </a:r>
            <a:r>
              <a:rPr lang="en-US" dirty="0"/>
              <a:t>initiatives/topics to participate fully and meaningfully in </a:t>
            </a:r>
            <a:r>
              <a:rPr lang="en-US" dirty="0" smtClean="0"/>
              <a:t>conversations.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B753B17-1229-47A4-BBB2-A02D5F8410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0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Data-Related Knowledge for IDEA 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B753B17-1229-47A4-BBB2-A02D5F8410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5429" y="1676400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sz="4000" dirty="0"/>
              <a:t>The responsibilities of IDEA </a:t>
            </a:r>
            <a:r>
              <a:rPr lang="en-US" sz="4000" dirty="0" smtClean="0"/>
              <a:t>systems-level</a:t>
            </a:r>
            <a:r>
              <a:rPr lang="en-US" sz="4000" dirty="0"/>
              <a:t> stakeholders </a:t>
            </a:r>
            <a:endParaRPr lang="en-US" sz="4000" dirty="0" smtClean="0"/>
          </a:p>
          <a:p>
            <a:pPr marL="0" indent="0" fontAlgn="base">
              <a:buNone/>
            </a:pPr>
            <a:r>
              <a:rPr lang="en-US" sz="4000" dirty="0" smtClean="0"/>
              <a:t>may </a:t>
            </a:r>
            <a:r>
              <a:rPr lang="en-US" sz="4000" dirty="0"/>
              <a:t>include partnering with the state’s lead agency in</a:t>
            </a:r>
            <a:r>
              <a:rPr lang="en-US" sz="4000" dirty="0" smtClean="0"/>
              <a:t>:</a:t>
            </a:r>
            <a:endParaRPr lang="en-US" sz="4000" dirty="0"/>
          </a:p>
          <a:p>
            <a:pPr fontAlgn="base"/>
            <a:r>
              <a:rPr lang="en-US" sz="4000" dirty="0"/>
              <a:t>Developing program policies and procedures (e.g., legislative/regulatory policies);</a:t>
            </a:r>
          </a:p>
          <a:p>
            <a:pPr fontAlgn="base"/>
            <a:r>
              <a:rPr lang="en-US" sz="4000" dirty="0"/>
              <a:t>Collaborating with influential groups and government officials to achieve full participation, coordination, and cooperation of all appropriate private and public agencies; and</a:t>
            </a:r>
          </a:p>
          <a:p>
            <a:pPr fontAlgn="base"/>
            <a:r>
              <a:rPr lang="en-US" sz="4000" dirty="0"/>
              <a:t>Monitoring the implementation of the statewide system of services and addressing program quality issues.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9409"/>
            <a:ext cx="8240486" cy="40386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Effectively fulfilling these </a:t>
            </a:r>
            <a:r>
              <a:rPr lang="en-US" dirty="0" smtClean="0"/>
              <a:t>responsibilities requires</a:t>
            </a:r>
            <a:r>
              <a:rPr lang="en-US" dirty="0"/>
              <a:t> 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stakeholders</a:t>
            </a:r>
            <a:r>
              <a:rPr lang="en-US" dirty="0"/>
              <a:t> to have knowledge about a variety of data-related topics, such as:</a:t>
            </a:r>
          </a:p>
          <a:p>
            <a:pPr fontAlgn="base"/>
            <a:r>
              <a:rPr lang="en-US" dirty="0"/>
              <a:t>How data are used as information for decision-making</a:t>
            </a:r>
          </a:p>
          <a:p>
            <a:pPr fontAlgn="base"/>
            <a:r>
              <a:rPr lang="en-US" dirty="0"/>
              <a:t>Federal and state data collection and reporting requirements for IDEA programs</a:t>
            </a:r>
          </a:p>
          <a:p>
            <a:pPr fontAlgn="base"/>
            <a:r>
              <a:rPr lang="en-US" dirty="0"/>
              <a:t>Data privacy and confidentiality considerations</a:t>
            </a:r>
          </a:p>
          <a:p>
            <a:pPr fontAlgn="base"/>
            <a:r>
              <a:rPr lang="en-US" dirty="0"/>
              <a:t>The ways and reasons why IDEA programs are linking data with data from other programs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Data-Related Knowledge for IDEA </a:t>
            </a:r>
            <a:r>
              <a:rPr lang="en-US" dirty="0" smtClean="0"/>
              <a:t>Stakeholders 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148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Designed to support states with strengthening family engagement in conversations about Part C/619 state-level programmatic data by:</a:t>
            </a:r>
          </a:p>
          <a:p>
            <a:r>
              <a:rPr lang="en-US" dirty="0" smtClean="0"/>
              <a:t>Providing family leaders with an </a:t>
            </a:r>
            <a:r>
              <a:rPr lang="en-US" dirty="0"/>
              <a:t>orientation to </a:t>
            </a:r>
            <a:r>
              <a:rPr lang="en-US" dirty="0" smtClean="0"/>
              <a:t>data and data topics </a:t>
            </a:r>
            <a:r>
              <a:rPr lang="en-US" dirty="0"/>
              <a:t>commonly </a:t>
            </a:r>
            <a:r>
              <a:rPr lang="en-US" dirty="0" smtClean="0"/>
              <a:t>involved in systems-level discussions </a:t>
            </a:r>
            <a:r>
              <a:rPr lang="en-US" dirty="0"/>
              <a:t>and </a:t>
            </a:r>
            <a:r>
              <a:rPr lang="en-US" dirty="0" smtClean="0"/>
              <a:t>decision-making.</a:t>
            </a:r>
            <a:endParaRPr lang="en-US" dirty="0"/>
          </a:p>
          <a:p>
            <a:r>
              <a:rPr lang="en-US" dirty="0" smtClean="0"/>
              <a:t>Helping family leaders </a:t>
            </a:r>
            <a:r>
              <a:rPr lang="en-US" dirty="0"/>
              <a:t>ask good questions about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Planning for opportunities for family leaders to participate in data-related activities.</a:t>
            </a:r>
            <a:endParaRPr lang="en-US" alt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DaSy Family Data Institutes </a:t>
            </a:r>
            <a:r>
              <a:rPr lang="en-US" sz="3200" dirty="0" smtClean="0"/>
              <a:t>(2015/16)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P Webinar Master 08-11 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8DB3E2"/>
      </a:accent3>
      <a:accent4>
        <a:srgbClr val="C6D9F0"/>
      </a:accent4>
      <a:accent5>
        <a:srgbClr val="BFBFBF"/>
      </a:accent5>
      <a:accent6>
        <a:srgbClr val="A5A5A5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P Webinar Master 08-11 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8DB3E2"/>
      </a:accent3>
      <a:accent4>
        <a:srgbClr val="C6D9F0"/>
      </a:accent4>
      <a:accent5>
        <a:srgbClr val="BFBFBF"/>
      </a:accent5>
      <a:accent6>
        <a:srgbClr val="A5A5A5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55401A6404644B670A04F539ABA05" ma:contentTypeVersion="15" ma:contentTypeDescription="Create a new document." ma:contentTypeScope="" ma:versionID="fcb4de390c5a575041048f0c62e3dc76">
  <xsd:schema xmlns:xsd="http://www.w3.org/2001/XMLSchema" xmlns:xs="http://www.w3.org/2001/XMLSchema" xmlns:p="http://schemas.microsoft.com/office/2006/metadata/properties" xmlns:ns2="a467933b-6cef-4043-9f5f-c4054e99b235" xmlns:ns3="e64d7caa-a2d0-4565-b792-a28499307817" targetNamespace="http://schemas.microsoft.com/office/2006/metadata/properties" ma:root="true" ma:fieldsID="5bcf2f771e3985aac0e23fe2b711f290" ns2:_="" ns3:_="">
    <xsd:import namespace="a467933b-6cef-4043-9f5f-c4054e99b235"/>
    <xsd:import namespace="e64d7caa-a2d0-4565-b792-a284993078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zvkm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7933b-6cef-4043-9f5f-c4054e99b2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zvkm" ma:index="15" nillable="true" ma:displayName="informaton" ma:internalName="zvkm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d7caa-a2d0-4565-b792-a284993078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vkm xmlns="a467933b-6cef-4043-9f5f-c4054e99b235" xsi:nil="true"/>
  </documentManagement>
</p:properties>
</file>

<file path=customXml/itemProps1.xml><?xml version="1.0" encoding="utf-8"?>
<ds:datastoreItem xmlns:ds="http://schemas.openxmlformats.org/officeDocument/2006/customXml" ds:itemID="{DA79D4B2-B2C2-496C-8052-A9487C2CF8C0}"/>
</file>

<file path=customXml/itemProps2.xml><?xml version="1.0" encoding="utf-8"?>
<ds:datastoreItem xmlns:ds="http://schemas.openxmlformats.org/officeDocument/2006/customXml" ds:itemID="{78DE6F31-99C3-46C2-A968-CDDB55184B4E}"/>
</file>

<file path=customXml/itemProps3.xml><?xml version="1.0" encoding="utf-8"?>
<ds:datastoreItem xmlns:ds="http://schemas.openxmlformats.org/officeDocument/2006/customXml" ds:itemID="{C68CF6AF-61A6-4DF2-A108-EDE022532DD2}"/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727</Words>
  <Application>Microsoft Office PowerPoint</Application>
  <PresentationFormat>On-screen Show (4:3)</PresentationFormat>
  <Paragraphs>141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Century Schoolbook</vt:lpstr>
      <vt:lpstr>Courier New</vt:lpstr>
      <vt:lpstr>Office Theme</vt:lpstr>
      <vt:lpstr>SAP Webinar Master 08-11 CS</vt:lpstr>
      <vt:lpstr>2_SAP Webinar Master 08-11 CS</vt:lpstr>
      <vt:lpstr>State Advisory Panel (SAP) and  State Interagency Coordinating Council (SICC) 2017-18 Webinar Series May 15, 2018 </vt:lpstr>
      <vt:lpstr>Welcome!</vt:lpstr>
      <vt:lpstr>Discussion Questions</vt:lpstr>
      <vt:lpstr>Agenda</vt:lpstr>
      <vt:lpstr>Building Stakeholder Knowledge About Data</vt:lpstr>
      <vt:lpstr>The Role of Stakeholders in Data Conversations</vt:lpstr>
      <vt:lpstr>Data-Related Knowledge for IDEA Stakeholders</vt:lpstr>
      <vt:lpstr>Data-Related Knowledge for IDEA Stakeholders  (cont.)</vt:lpstr>
      <vt:lpstr>DaSy Family Data Institutes (2015/16)</vt:lpstr>
      <vt:lpstr>Participating States</vt:lpstr>
      <vt:lpstr>Online Toolkit: Building Stakeholder Knowledge About Data</vt:lpstr>
      <vt:lpstr>What is included in the toolkit?</vt:lpstr>
      <vt:lpstr>What information is provided about each topic?</vt:lpstr>
      <vt:lpstr>Let’s Take a Look Inside the Toolkit!</vt:lpstr>
      <vt:lpstr>Discussion Questions</vt:lpstr>
      <vt:lpstr>Contact Information</vt:lpstr>
      <vt:lpstr>Visit the SAP-SICC website</vt:lpstr>
      <vt:lpstr>We want to hear from you!</vt:lpstr>
      <vt:lpstr>Accessing information after this webinar</vt:lpstr>
      <vt:lpstr>Please tell us how we are doing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Mironda Shepard</cp:lastModifiedBy>
  <cp:revision>130</cp:revision>
  <dcterms:created xsi:type="dcterms:W3CDTF">2013-02-06T21:54:43Z</dcterms:created>
  <dcterms:modified xsi:type="dcterms:W3CDTF">2018-05-23T14:41:53Z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0x010100F9955401A6404644B670A04F539ABA05</vt:lpwstr>
  </property>
</Properties>
</file>