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9.xml" ContentType="application/vnd.openxmlformats-officedocument.presentationml.slide+xml"/>
  <Override PartName="/ppt/slides/slide28.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72" r:id="rId2"/>
    <p:sldId id="273" r:id="rId3"/>
    <p:sldId id="274" r:id="rId4"/>
    <p:sldId id="270" r:id="rId5"/>
    <p:sldId id="314" r:id="rId6"/>
    <p:sldId id="315" r:id="rId7"/>
    <p:sldId id="271" r:id="rId8"/>
    <p:sldId id="280" r:id="rId9"/>
    <p:sldId id="287" r:id="rId10"/>
    <p:sldId id="316" r:id="rId11"/>
    <p:sldId id="305" r:id="rId12"/>
    <p:sldId id="304" r:id="rId13"/>
    <p:sldId id="289" r:id="rId14"/>
    <p:sldId id="307" r:id="rId15"/>
    <p:sldId id="309" r:id="rId16"/>
    <p:sldId id="288" r:id="rId17"/>
    <p:sldId id="317" r:id="rId18"/>
    <p:sldId id="312" r:id="rId19"/>
    <p:sldId id="318" r:id="rId20"/>
    <p:sldId id="283" r:id="rId21"/>
    <p:sldId id="285" r:id="rId22"/>
    <p:sldId id="319" r:id="rId23"/>
    <p:sldId id="320" r:id="rId24"/>
    <p:sldId id="275" r:id="rId25"/>
    <p:sldId id="276" r:id="rId26"/>
    <p:sldId id="277" r:id="rId27"/>
    <p:sldId id="278"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27B4"/>
    <a:srgbClr val="78B832"/>
    <a:srgbClr val="008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86432" autoAdjust="0"/>
  </p:normalViewPr>
  <p:slideViewPr>
    <p:cSldViewPr snapToGrid="0">
      <p:cViewPr varScale="1">
        <p:scale>
          <a:sx n="99" d="100"/>
          <a:sy n="99" d="100"/>
        </p:scale>
        <p:origin x="816" y="90"/>
      </p:cViewPr>
      <p:guideLst/>
    </p:cSldViewPr>
  </p:slideViewPr>
  <p:outlineViewPr>
    <p:cViewPr>
      <p:scale>
        <a:sx n="33" d="100"/>
        <a:sy n="33" d="100"/>
      </p:scale>
      <p:origin x="0" y="-9182"/>
    </p:cViewPr>
  </p:outlin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177264-2A9D-4F46-B246-F8DBD66AFE4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DFDDD2E-AB39-43F7-8494-0AD5916F8499}">
      <dgm:prSet/>
      <dgm:spPr>
        <a:solidFill>
          <a:schemeClr val="accent2"/>
        </a:solidFill>
      </dgm:spPr>
      <dgm:t>
        <a:bodyPr/>
        <a:lstStyle/>
        <a:p>
          <a:r>
            <a:rPr lang="en-US" dirty="0"/>
            <a:t>Developing policies</a:t>
          </a:r>
        </a:p>
      </dgm:t>
    </dgm:pt>
    <dgm:pt modelId="{E85223FC-8E2E-4594-84BA-9DA0A1DF8ABD}" type="parTrans" cxnId="{5FA42809-BE0F-4ABC-B6DE-270D8F315300}">
      <dgm:prSet/>
      <dgm:spPr/>
      <dgm:t>
        <a:bodyPr/>
        <a:lstStyle/>
        <a:p>
          <a:endParaRPr lang="en-US"/>
        </a:p>
      </dgm:t>
    </dgm:pt>
    <dgm:pt modelId="{4DD82B74-4EF0-4988-9673-C165937BF29D}" type="sibTrans" cxnId="{5FA42809-BE0F-4ABC-B6DE-270D8F315300}">
      <dgm:prSet/>
      <dgm:spPr/>
      <dgm:t>
        <a:bodyPr/>
        <a:lstStyle/>
        <a:p>
          <a:endParaRPr lang="en-US"/>
        </a:p>
      </dgm:t>
    </dgm:pt>
    <dgm:pt modelId="{9E829190-B47B-40C3-9ADD-CAF7CAB540B5}">
      <dgm:prSet/>
      <dgm:spPr/>
      <dgm:t>
        <a:bodyPr/>
        <a:lstStyle/>
        <a:p>
          <a:r>
            <a:rPr lang="en-US" dirty="0"/>
            <a:t>Identifying fiscal resources and other support</a:t>
          </a:r>
        </a:p>
      </dgm:t>
    </dgm:pt>
    <dgm:pt modelId="{FBB204F6-1026-4AA8-BABD-D2818A4A527F}" type="parTrans" cxnId="{834DCE2B-2342-4609-BEE8-9A69E69739F5}">
      <dgm:prSet/>
      <dgm:spPr/>
      <dgm:t>
        <a:bodyPr/>
        <a:lstStyle/>
        <a:p>
          <a:endParaRPr lang="en-US"/>
        </a:p>
      </dgm:t>
    </dgm:pt>
    <dgm:pt modelId="{0FE76B75-E94F-46A9-ABB5-E280DEC626E3}" type="sibTrans" cxnId="{834DCE2B-2342-4609-BEE8-9A69E69739F5}">
      <dgm:prSet/>
      <dgm:spPr/>
      <dgm:t>
        <a:bodyPr/>
        <a:lstStyle/>
        <a:p>
          <a:endParaRPr lang="en-US"/>
        </a:p>
      </dgm:t>
    </dgm:pt>
    <dgm:pt modelId="{D6E953E0-0F50-4B33-AA4F-662AF719623A}">
      <dgm:prSet/>
      <dgm:spPr/>
      <dgm:t>
        <a:bodyPr/>
        <a:lstStyle/>
        <a:p>
          <a:r>
            <a:rPr lang="en-US" dirty="0"/>
            <a:t>Promoting methods for collaboration</a:t>
          </a:r>
        </a:p>
      </dgm:t>
    </dgm:pt>
    <dgm:pt modelId="{C651F0EC-8912-45BD-A744-183A97FB4C11}" type="parTrans" cxnId="{4235F78E-453F-4739-A771-660E3D0D1112}">
      <dgm:prSet/>
      <dgm:spPr/>
      <dgm:t>
        <a:bodyPr/>
        <a:lstStyle/>
        <a:p>
          <a:endParaRPr lang="en-US"/>
        </a:p>
      </dgm:t>
    </dgm:pt>
    <dgm:pt modelId="{3262A8AA-0AE5-48F4-96FB-DF135587756B}" type="sibTrans" cxnId="{4235F78E-453F-4739-A771-660E3D0D1112}">
      <dgm:prSet/>
      <dgm:spPr/>
      <dgm:t>
        <a:bodyPr/>
        <a:lstStyle/>
        <a:p>
          <a:endParaRPr lang="en-US"/>
        </a:p>
      </dgm:t>
    </dgm:pt>
    <dgm:pt modelId="{2537BC4B-7B53-49EB-9C22-C21B264F4AB0}">
      <dgm:prSet/>
      <dgm:spPr/>
      <dgm:t>
        <a:bodyPr/>
        <a:lstStyle/>
        <a:p>
          <a:r>
            <a:rPr lang="en-US" dirty="0"/>
            <a:t>Preparation of applications</a:t>
          </a:r>
        </a:p>
      </dgm:t>
    </dgm:pt>
    <dgm:pt modelId="{DDF4C675-92C1-4D54-A7ED-96F6AF3A43A0}" type="parTrans" cxnId="{69F3C85C-1A60-409F-8FC2-9B3116FBC331}">
      <dgm:prSet/>
      <dgm:spPr/>
      <dgm:t>
        <a:bodyPr/>
        <a:lstStyle/>
        <a:p>
          <a:endParaRPr lang="en-US"/>
        </a:p>
      </dgm:t>
    </dgm:pt>
    <dgm:pt modelId="{3C41C0CE-266E-4968-96B9-5A1032620051}" type="sibTrans" cxnId="{69F3C85C-1A60-409F-8FC2-9B3116FBC331}">
      <dgm:prSet/>
      <dgm:spPr/>
      <dgm:t>
        <a:bodyPr/>
        <a:lstStyle/>
        <a:p>
          <a:endParaRPr lang="en-US"/>
        </a:p>
      </dgm:t>
    </dgm:pt>
    <dgm:pt modelId="{4FD708D9-4CDD-49EB-9FFB-D6897146EE53}">
      <dgm:prSet/>
      <dgm:spPr/>
      <dgm:t>
        <a:bodyPr/>
        <a:lstStyle/>
        <a:p>
          <a:r>
            <a:rPr lang="en-US" dirty="0"/>
            <a:t>Achieving full participation of all appropriate private and public agencies</a:t>
          </a:r>
        </a:p>
      </dgm:t>
    </dgm:pt>
    <dgm:pt modelId="{7EACB842-2355-4EDA-9678-C3D4E7D0BA54}" type="parTrans" cxnId="{EDB76BC2-8749-4D29-8567-AB514D5681B8}">
      <dgm:prSet/>
      <dgm:spPr/>
      <dgm:t>
        <a:bodyPr/>
        <a:lstStyle/>
        <a:p>
          <a:endParaRPr lang="en-US"/>
        </a:p>
      </dgm:t>
    </dgm:pt>
    <dgm:pt modelId="{AC988FBD-D047-46D4-B972-78C76F2B7385}" type="sibTrans" cxnId="{EDB76BC2-8749-4D29-8567-AB514D5681B8}">
      <dgm:prSet/>
      <dgm:spPr/>
      <dgm:t>
        <a:bodyPr/>
        <a:lstStyle/>
        <a:p>
          <a:endParaRPr lang="en-US"/>
        </a:p>
      </dgm:t>
    </dgm:pt>
    <dgm:pt modelId="{64602A55-2FA5-4F6A-9F28-64205E7162DA}">
      <dgm:prSet/>
      <dgm:spPr/>
      <dgm:t>
        <a:bodyPr/>
        <a:lstStyle/>
        <a:p>
          <a:r>
            <a:rPr lang="en-US" dirty="0"/>
            <a:t>Taking steps to ensure policy problems are resolved</a:t>
          </a:r>
        </a:p>
      </dgm:t>
    </dgm:pt>
    <dgm:pt modelId="{CAB13D9B-183B-4D7A-84EF-E1CA7F5D1EA0}" type="parTrans" cxnId="{A72E6452-7C0C-4015-AD7E-8C310E5AAB74}">
      <dgm:prSet/>
      <dgm:spPr/>
      <dgm:t>
        <a:bodyPr/>
        <a:lstStyle/>
        <a:p>
          <a:endParaRPr lang="en-US"/>
        </a:p>
      </dgm:t>
    </dgm:pt>
    <dgm:pt modelId="{93156D57-4EDA-43D0-8FF4-411FA8821F92}" type="sibTrans" cxnId="{A72E6452-7C0C-4015-AD7E-8C310E5AAB74}">
      <dgm:prSet/>
      <dgm:spPr/>
      <dgm:t>
        <a:bodyPr/>
        <a:lstStyle/>
        <a:p>
          <a:endParaRPr lang="en-US"/>
        </a:p>
      </dgm:t>
    </dgm:pt>
    <dgm:pt modelId="{641D61DE-251C-4105-9E4F-403DAFBF4AF4}" type="pres">
      <dgm:prSet presAssocID="{F4177264-2A9D-4F46-B246-F8DBD66AFE4A}" presName="diagram" presStyleCnt="0">
        <dgm:presLayoutVars>
          <dgm:dir/>
          <dgm:resizeHandles val="exact"/>
        </dgm:presLayoutVars>
      </dgm:prSet>
      <dgm:spPr/>
      <dgm:t>
        <a:bodyPr/>
        <a:lstStyle/>
        <a:p>
          <a:endParaRPr lang="en-US"/>
        </a:p>
      </dgm:t>
    </dgm:pt>
    <dgm:pt modelId="{AF966B86-0761-4D25-B270-5D5F8B21770F}" type="pres">
      <dgm:prSet presAssocID="{8DFDDD2E-AB39-43F7-8494-0AD5916F8499}" presName="node" presStyleLbl="node1" presStyleIdx="0" presStyleCnt="6">
        <dgm:presLayoutVars>
          <dgm:bulletEnabled val="1"/>
        </dgm:presLayoutVars>
      </dgm:prSet>
      <dgm:spPr/>
      <dgm:t>
        <a:bodyPr/>
        <a:lstStyle/>
        <a:p>
          <a:endParaRPr lang="en-US"/>
        </a:p>
      </dgm:t>
    </dgm:pt>
    <dgm:pt modelId="{07B0CF07-4176-4097-B60F-B966EB5DE7BF}" type="pres">
      <dgm:prSet presAssocID="{4DD82B74-4EF0-4988-9673-C165937BF29D}" presName="sibTrans" presStyleCnt="0"/>
      <dgm:spPr/>
    </dgm:pt>
    <dgm:pt modelId="{1BBE69A0-9FE2-48CD-B496-A73FEF9ED467}" type="pres">
      <dgm:prSet presAssocID="{9E829190-B47B-40C3-9ADD-CAF7CAB540B5}" presName="node" presStyleLbl="node1" presStyleIdx="1" presStyleCnt="6">
        <dgm:presLayoutVars>
          <dgm:bulletEnabled val="1"/>
        </dgm:presLayoutVars>
      </dgm:prSet>
      <dgm:spPr/>
      <dgm:t>
        <a:bodyPr/>
        <a:lstStyle/>
        <a:p>
          <a:endParaRPr lang="en-US"/>
        </a:p>
      </dgm:t>
    </dgm:pt>
    <dgm:pt modelId="{C687AD38-203A-41EF-B928-A40F39F1D71E}" type="pres">
      <dgm:prSet presAssocID="{0FE76B75-E94F-46A9-ABB5-E280DEC626E3}" presName="sibTrans" presStyleCnt="0"/>
      <dgm:spPr/>
    </dgm:pt>
    <dgm:pt modelId="{3074BAB4-EE1F-4607-9320-798DC5D11C06}" type="pres">
      <dgm:prSet presAssocID="{D6E953E0-0F50-4B33-AA4F-662AF719623A}" presName="node" presStyleLbl="node1" presStyleIdx="2" presStyleCnt="6">
        <dgm:presLayoutVars>
          <dgm:bulletEnabled val="1"/>
        </dgm:presLayoutVars>
      </dgm:prSet>
      <dgm:spPr/>
      <dgm:t>
        <a:bodyPr/>
        <a:lstStyle/>
        <a:p>
          <a:endParaRPr lang="en-US"/>
        </a:p>
      </dgm:t>
    </dgm:pt>
    <dgm:pt modelId="{368E1BEB-714D-45E3-9CAD-54B255BF88AD}" type="pres">
      <dgm:prSet presAssocID="{3262A8AA-0AE5-48F4-96FB-DF135587756B}" presName="sibTrans" presStyleCnt="0"/>
      <dgm:spPr/>
    </dgm:pt>
    <dgm:pt modelId="{866C886E-A868-48CD-9C19-0BDF919D6ECC}" type="pres">
      <dgm:prSet presAssocID="{2537BC4B-7B53-49EB-9C22-C21B264F4AB0}" presName="node" presStyleLbl="node1" presStyleIdx="3" presStyleCnt="6">
        <dgm:presLayoutVars>
          <dgm:bulletEnabled val="1"/>
        </dgm:presLayoutVars>
      </dgm:prSet>
      <dgm:spPr/>
      <dgm:t>
        <a:bodyPr/>
        <a:lstStyle/>
        <a:p>
          <a:endParaRPr lang="en-US"/>
        </a:p>
      </dgm:t>
    </dgm:pt>
    <dgm:pt modelId="{D8C54AD9-70C3-45E8-83E1-2E1A69EED33D}" type="pres">
      <dgm:prSet presAssocID="{3C41C0CE-266E-4968-96B9-5A1032620051}" presName="sibTrans" presStyleCnt="0"/>
      <dgm:spPr/>
    </dgm:pt>
    <dgm:pt modelId="{2ECE5735-2AB1-40EA-8BA4-308CB6A3AA36}" type="pres">
      <dgm:prSet presAssocID="{4FD708D9-4CDD-49EB-9FFB-D6897146EE53}" presName="node" presStyleLbl="node1" presStyleIdx="4" presStyleCnt="6">
        <dgm:presLayoutVars>
          <dgm:bulletEnabled val="1"/>
        </dgm:presLayoutVars>
      </dgm:prSet>
      <dgm:spPr/>
      <dgm:t>
        <a:bodyPr/>
        <a:lstStyle/>
        <a:p>
          <a:endParaRPr lang="en-US"/>
        </a:p>
      </dgm:t>
    </dgm:pt>
    <dgm:pt modelId="{FA09F262-6A2A-4613-8445-FD17A64995C8}" type="pres">
      <dgm:prSet presAssocID="{AC988FBD-D047-46D4-B972-78C76F2B7385}" presName="sibTrans" presStyleCnt="0"/>
      <dgm:spPr/>
    </dgm:pt>
    <dgm:pt modelId="{ABC2FB24-7094-479E-B9B9-54CEF608958F}" type="pres">
      <dgm:prSet presAssocID="{64602A55-2FA5-4F6A-9F28-64205E7162DA}" presName="node" presStyleLbl="node1" presStyleIdx="5" presStyleCnt="6">
        <dgm:presLayoutVars>
          <dgm:bulletEnabled val="1"/>
        </dgm:presLayoutVars>
      </dgm:prSet>
      <dgm:spPr/>
      <dgm:t>
        <a:bodyPr/>
        <a:lstStyle/>
        <a:p>
          <a:endParaRPr lang="en-US"/>
        </a:p>
      </dgm:t>
    </dgm:pt>
  </dgm:ptLst>
  <dgm:cxnLst>
    <dgm:cxn modelId="{AAEAAD03-775A-450B-93FD-3F9A433B411F}" type="presOf" srcId="{8DFDDD2E-AB39-43F7-8494-0AD5916F8499}" destId="{AF966B86-0761-4D25-B270-5D5F8B21770F}" srcOrd="0" destOrd="0" presId="urn:microsoft.com/office/officeart/2005/8/layout/default"/>
    <dgm:cxn modelId="{0BC3552F-5D20-4454-AB4B-C43461740E33}" type="presOf" srcId="{F4177264-2A9D-4F46-B246-F8DBD66AFE4A}" destId="{641D61DE-251C-4105-9E4F-403DAFBF4AF4}" srcOrd="0" destOrd="0" presId="urn:microsoft.com/office/officeart/2005/8/layout/default"/>
    <dgm:cxn modelId="{6AFF2D3F-6DE6-450F-8AEE-EA44F59B042D}" type="presOf" srcId="{64602A55-2FA5-4F6A-9F28-64205E7162DA}" destId="{ABC2FB24-7094-479E-B9B9-54CEF608958F}" srcOrd="0" destOrd="0" presId="urn:microsoft.com/office/officeart/2005/8/layout/default"/>
    <dgm:cxn modelId="{1D7258CE-C5A1-47FB-BC10-245A85548AD8}" type="presOf" srcId="{2537BC4B-7B53-49EB-9C22-C21B264F4AB0}" destId="{866C886E-A868-48CD-9C19-0BDF919D6ECC}" srcOrd="0" destOrd="0" presId="urn:microsoft.com/office/officeart/2005/8/layout/default"/>
    <dgm:cxn modelId="{EDB76BC2-8749-4D29-8567-AB514D5681B8}" srcId="{F4177264-2A9D-4F46-B246-F8DBD66AFE4A}" destId="{4FD708D9-4CDD-49EB-9FFB-D6897146EE53}" srcOrd="4" destOrd="0" parTransId="{7EACB842-2355-4EDA-9678-C3D4E7D0BA54}" sibTransId="{AC988FBD-D047-46D4-B972-78C76F2B7385}"/>
    <dgm:cxn modelId="{5FA42809-BE0F-4ABC-B6DE-270D8F315300}" srcId="{F4177264-2A9D-4F46-B246-F8DBD66AFE4A}" destId="{8DFDDD2E-AB39-43F7-8494-0AD5916F8499}" srcOrd="0" destOrd="0" parTransId="{E85223FC-8E2E-4594-84BA-9DA0A1DF8ABD}" sibTransId="{4DD82B74-4EF0-4988-9673-C165937BF29D}"/>
    <dgm:cxn modelId="{F49171E2-F60F-412E-9BF8-AEBA4B832892}" type="presOf" srcId="{D6E953E0-0F50-4B33-AA4F-662AF719623A}" destId="{3074BAB4-EE1F-4607-9320-798DC5D11C06}" srcOrd="0" destOrd="0" presId="urn:microsoft.com/office/officeart/2005/8/layout/default"/>
    <dgm:cxn modelId="{834DCE2B-2342-4609-BEE8-9A69E69739F5}" srcId="{F4177264-2A9D-4F46-B246-F8DBD66AFE4A}" destId="{9E829190-B47B-40C3-9ADD-CAF7CAB540B5}" srcOrd="1" destOrd="0" parTransId="{FBB204F6-1026-4AA8-BABD-D2818A4A527F}" sibTransId="{0FE76B75-E94F-46A9-ABB5-E280DEC626E3}"/>
    <dgm:cxn modelId="{23429693-7602-4463-AC73-B8500FEBD0DC}" type="presOf" srcId="{9E829190-B47B-40C3-9ADD-CAF7CAB540B5}" destId="{1BBE69A0-9FE2-48CD-B496-A73FEF9ED467}" srcOrd="0" destOrd="0" presId="urn:microsoft.com/office/officeart/2005/8/layout/default"/>
    <dgm:cxn modelId="{A72E6452-7C0C-4015-AD7E-8C310E5AAB74}" srcId="{F4177264-2A9D-4F46-B246-F8DBD66AFE4A}" destId="{64602A55-2FA5-4F6A-9F28-64205E7162DA}" srcOrd="5" destOrd="0" parTransId="{CAB13D9B-183B-4D7A-84EF-E1CA7F5D1EA0}" sibTransId="{93156D57-4EDA-43D0-8FF4-411FA8821F92}"/>
    <dgm:cxn modelId="{41D1BC4D-0541-4C6E-A1B3-BCDAC8D46559}" type="presOf" srcId="{4FD708D9-4CDD-49EB-9FFB-D6897146EE53}" destId="{2ECE5735-2AB1-40EA-8BA4-308CB6A3AA36}" srcOrd="0" destOrd="0" presId="urn:microsoft.com/office/officeart/2005/8/layout/default"/>
    <dgm:cxn modelId="{69F3C85C-1A60-409F-8FC2-9B3116FBC331}" srcId="{F4177264-2A9D-4F46-B246-F8DBD66AFE4A}" destId="{2537BC4B-7B53-49EB-9C22-C21B264F4AB0}" srcOrd="3" destOrd="0" parTransId="{DDF4C675-92C1-4D54-A7ED-96F6AF3A43A0}" sibTransId="{3C41C0CE-266E-4968-96B9-5A1032620051}"/>
    <dgm:cxn modelId="{4235F78E-453F-4739-A771-660E3D0D1112}" srcId="{F4177264-2A9D-4F46-B246-F8DBD66AFE4A}" destId="{D6E953E0-0F50-4B33-AA4F-662AF719623A}" srcOrd="2" destOrd="0" parTransId="{C651F0EC-8912-45BD-A744-183A97FB4C11}" sibTransId="{3262A8AA-0AE5-48F4-96FB-DF135587756B}"/>
    <dgm:cxn modelId="{CF51F104-2E42-4B34-A63E-DCFB17081FC5}" type="presParOf" srcId="{641D61DE-251C-4105-9E4F-403DAFBF4AF4}" destId="{AF966B86-0761-4D25-B270-5D5F8B21770F}" srcOrd="0" destOrd="0" presId="urn:microsoft.com/office/officeart/2005/8/layout/default"/>
    <dgm:cxn modelId="{DD1C0000-7CD4-4E79-965A-E9484B985673}" type="presParOf" srcId="{641D61DE-251C-4105-9E4F-403DAFBF4AF4}" destId="{07B0CF07-4176-4097-B60F-B966EB5DE7BF}" srcOrd="1" destOrd="0" presId="urn:microsoft.com/office/officeart/2005/8/layout/default"/>
    <dgm:cxn modelId="{CDA7BD13-2027-4C56-AAEE-F731685474A3}" type="presParOf" srcId="{641D61DE-251C-4105-9E4F-403DAFBF4AF4}" destId="{1BBE69A0-9FE2-48CD-B496-A73FEF9ED467}" srcOrd="2" destOrd="0" presId="urn:microsoft.com/office/officeart/2005/8/layout/default"/>
    <dgm:cxn modelId="{03F5BE55-0398-4CC8-9AED-197E9F60E4C1}" type="presParOf" srcId="{641D61DE-251C-4105-9E4F-403DAFBF4AF4}" destId="{C687AD38-203A-41EF-B928-A40F39F1D71E}" srcOrd="3" destOrd="0" presId="urn:microsoft.com/office/officeart/2005/8/layout/default"/>
    <dgm:cxn modelId="{DBA9562E-A435-4C9B-95EB-63BA94FFAA27}" type="presParOf" srcId="{641D61DE-251C-4105-9E4F-403DAFBF4AF4}" destId="{3074BAB4-EE1F-4607-9320-798DC5D11C06}" srcOrd="4" destOrd="0" presId="urn:microsoft.com/office/officeart/2005/8/layout/default"/>
    <dgm:cxn modelId="{78F5041A-7396-40A7-A398-AB453BC4CD50}" type="presParOf" srcId="{641D61DE-251C-4105-9E4F-403DAFBF4AF4}" destId="{368E1BEB-714D-45E3-9CAD-54B255BF88AD}" srcOrd="5" destOrd="0" presId="urn:microsoft.com/office/officeart/2005/8/layout/default"/>
    <dgm:cxn modelId="{90A24939-87F4-4683-92B0-62BC8A76306D}" type="presParOf" srcId="{641D61DE-251C-4105-9E4F-403DAFBF4AF4}" destId="{866C886E-A868-48CD-9C19-0BDF919D6ECC}" srcOrd="6" destOrd="0" presId="urn:microsoft.com/office/officeart/2005/8/layout/default"/>
    <dgm:cxn modelId="{3D9B1EA0-84D3-43C4-9DB5-8E3460BC981E}" type="presParOf" srcId="{641D61DE-251C-4105-9E4F-403DAFBF4AF4}" destId="{D8C54AD9-70C3-45E8-83E1-2E1A69EED33D}" srcOrd="7" destOrd="0" presId="urn:microsoft.com/office/officeart/2005/8/layout/default"/>
    <dgm:cxn modelId="{6D0F7080-151A-4FEE-B4A9-9F0D1372BFFA}" type="presParOf" srcId="{641D61DE-251C-4105-9E4F-403DAFBF4AF4}" destId="{2ECE5735-2AB1-40EA-8BA4-308CB6A3AA36}" srcOrd="8" destOrd="0" presId="urn:microsoft.com/office/officeart/2005/8/layout/default"/>
    <dgm:cxn modelId="{A1677009-9571-4823-8A94-1F7BDE67DE9A}" type="presParOf" srcId="{641D61DE-251C-4105-9E4F-403DAFBF4AF4}" destId="{FA09F262-6A2A-4613-8445-FD17A64995C8}" srcOrd="9" destOrd="0" presId="urn:microsoft.com/office/officeart/2005/8/layout/default"/>
    <dgm:cxn modelId="{335C4599-414A-4534-8848-BE65AD2D96DE}" type="presParOf" srcId="{641D61DE-251C-4105-9E4F-403DAFBF4AF4}" destId="{ABC2FB24-7094-479E-B9B9-54CEF608958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66B86-0761-4D25-B270-5D5F8B21770F}">
      <dsp:nvSpPr>
        <dsp:cNvPr id="0" name=""/>
        <dsp:cNvSpPr/>
      </dsp:nvSpPr>
      <dsp:spPr>
        <a:xfrm>
          <a:off x="961191" y="3134"/>
          <a:ext cx="2685380" cy="1611228"/>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Developing policies</a:t>
          </a:r>
        </a:p>
      </dsp:txBody>
      <dsp:txXfrm>
        <a:off x="961191" y="3134"/>
        <a:ext cx="2685380" cy="1611228"/>
      </dsp:txXfrm>
    </dsp:sp>
    <dsp:sp modelId="{1BBE69A0-9FE2-48CD-B496-A73FEF9ED467}">
      <dsp:nvSpPr>
        <dsp:cNvPr id="0" name=""/>
        <dsp:cNvSpPr/>
      </dsp:nvSpPr>
      <dsp:spPr>
        <a:xfrm>
          <a:off x="3915109" y="3134"/>
          <a:ext cx="2685380" cy="16112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Identifying fiscal resources and other support</a:t>
          </a:r>
        </a:p>
      </dsp:txBody>
      <dsp:txXfrm>
        <a:off x="3915109" y="3134"/>
        <a:ext cx="2685380" cy="1611228"/>
      </dsp:txXfrm>
    </dsp:sp>
    <dsp:sp modelId="{3074BAB4-EE1F-4607-9320-798DC5D11C06}">
      <dsp:nvSpPr>
        <dsp:cNvPr id="0" name=""/>
        <dsp:cNvSpPr/>
      </dsp:nvSpPr>
      <dsp:spPr>
        <a:xfrm>
          <a:off x="6869028" y="3134"/>
          <a:ext cx="2685380" cy="16112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Promoting methods for collaboration</a:t>
          </a:r>
        </a:p>
      </dsp:txBody>
      <dsp:txXfrm>
        <a:off x="6869028" y="3134"/>
        <a:ext cx="2685380" cy="1611228"/>
      </dsp:txXfrm>
    </dsp:sp>
    <dsp:sp modelId="{866C886E-A868-48CD-9C19-0BDF919D6ECC}">
      <dsp:nvSpPr>
        <dsp:cNvPr id="0" name=""/>
        <dsp:cNvSpPr/>
      </dsp:nvSpPr>
      <dsp:spPr>
        <a:xfrm>
          <a:off x="961191" y="1882900"/>
          <a:ext cx="2685380" cy="16112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Preparation of applications</a:t>
          </a:r>
        </a:p>
      </dsp:txBody>
      <dsp:txXfrm>
        <a:off x="961191" y="1882900"/>
        <a:ext cx="2685380" cy="1611228"/>
      </dsp:txXfrm>
    </dsp:sp>
    <dsp:sp modelId="{2ECE5735-2AB1-40EA-8BA4-308CB6A3AA36}">
      <dsp:nvSpPr>
        <dsp:cNvPr id="0" name=""/>
        <dsp:cNvSpPr/>
      </dsp:nvSpPr>
      <dsp:spPr>
        <a:xfrm>
          <a:off x="3915109" y="1882900"/>
          <a:ext cx="2685380" cy="161122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Achieving full participation of all appropriate private and public agencies</a:t>
          </a:r>
        </a:p>
      </dsp:txBody>
      <dsp:txXfrm>
        <a:off x="3915109" y="1882900"/>
        <a:ext cx="2685380" cy="1611228"/>
      </dsp:txXfrm>
    </dsp:sp>
    <dsp:sp modelId="{ABC2FB24-7094-479E-B9B9-54CEF608958F}">
      <dsp:nvSpPr>
        <dsp:cNvPr id="0" name=""/>
        <dsp:cNvSpPr/>
      </dsp:nvSpPr>
      <dsp:spPr>
        <a:xfrm>
          <a:off x="6869028" y="1882900"/>
          <a:ext cx="2685380" cy="161122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Taking steps to ensure policy problems are resolved</a:t>
          </a:r>
        </a:p>
      </dsp:txBody>
      <dsp:txXfrm>
        <a:off x="6869028" y="1882900"/>
        <a:ext cx="2685380" cy="161122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02345-17C7-453D-B3AC-847AF75F71F2}" type="datetimeFigureOut">
              <a:rPr lang="en-US" smtClean="0"/>
              <a:t>9/29/2020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817D0-5B54-473B-B536-CA0F1DFFCB72}" type="slidenum">
              <a:rPr lang="en-US" smtClean="0"/>
              <a:t>‹#›</a:t>
            </a:fld>
            <a:endParaRPr lang="en-US"/>
          </a:p>
        </p:txBody>
      </p:sp>
    </p:spTree>
    <p:extLst>
      <p:ext uri="{BB962C8B-B14F-4D97-AF65-F5344CB8AC3E}">
        <p14:creationId xmlns:p14="http://schemas.microsoft.com/office/powerpoint/2010/main" val="383515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ptionedtext.com/client/event.aspx?EventID=4471698&amp;CustomerID=32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llab.osepideasthatwork.org/SAP-SICC"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1</a:t>
            </a:fld>
            <a:endParaRPr lang="en-US"/>
          </a:p>
        </p:txBody>
      </p:sp>
    </p:spTree>
    <p:extLst>
      <p:ext uri="{BB962C8B-B14F-4D97-AF65-F5344CB8AC3E}">
        <p14:creationId xmlns:p14="http://schemas.microsoft.com/office/powerpoint/2010/main" val="3350702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help us help you.  We appreciate hearing from you through the evaluation or by email.</a:t>
            </a:r>
          </a:p>
          <a:p>
            <a:endParaRPr lang="en-US" dirty="0"/>
          </a:p>
          <a:p>
            <a:r>
              <a:rPr lang="en-US" dirty="0"/>
              <a:t>We appreciate you taking the time now using the link in the chat box for the evaluation.  Just copy and paste it in your web browser.  Thank you!</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27</a:t>
            </a:fld>
            <a:endParaRPr lang="en-US"/>
          </a:p>
        </p:txBody>
      </p:sp>
    </p:spTree>
    <p:extLst>
      <p:ext uri="{BB962C8B-B14F-4D97-AF65-F5344CB8AC3E}">
        <p14:creationId xmlns:p14="http://schemas.microsoft.com/office/powerpoint/2010/main" val="612821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28</a:t>
            </a:fld>
            <a:endParaRPr lang="en-US"/>
          </a:p>
        </p:txBody>
      </p:sp>
    </p:spTree>
    <p:extLst>
      <p:ext uri="{BB962C8B-B14F-4D97-AF65-F5344CB8AC3E}">
        <p14:creationId xmlns:p14="http://schemas.microsoft.com/office/powerpoint/2010/main" val="3466842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9439">
              <a:defRPr/>
            </a:pPr>
            <a:r>
              <a:rPr lang="en-US" dirty="0" smtClean="0"/>
              <a:t>Welcome to our webinar today. In</a:t>
            </a:r>
            <a:r>
              <a:rPr lang="en-US" baseline="0" dirty="0" smtClean="0"/>
              <a:t> t</a:t>
            </a:r>
            <a:r>
              <a:rPr lang="en-US" dirty="0" smtClean="0"/>
              <a:t>his webinar we want to share with you an overview of requirements</a:t>
            </a:r>
            <a:r>
              <a:rPr lang="en-US" baseline="0" dirty="0" smtClean="0"/>
              <a:t> and recommendations for planning </a:t>
            </a:r>
            <a:r>
              <a:rPr lang="en-US" dirty="0" smtClean="0"/>
              <a:t>of your SAP and SICC</a:t>
            </a:r>
            <a:r>
              <a:rPr lang="en-US" baseline="0" dirty="0" smtClean="0"/>
              <a:t> meetings as well as for </a:t>
            </a:r>
            <a:r>
              <a:rPr lang="en-US" dirty="0" smtClean="0"/>
              <a:t>requirements</a:t>
            </a:r>
            <a:r>
              <a:rPr lang="en-US" baseline="0" dirty="0" smtClean="0"/>
              <a:t> and recommendations for strategic planning</a:t>
            </a:r>
            <a:r>
              <a:rPr lang="en-US" dirty="0" smtClean="0"/>
              <a:t> with your groups. </a:t>
            </a:r>
          </a:p>
          <a:p>
            <a:pPr defTabSz="959439">
              <a:defRPr/>
            </a:pPr>
            <a:endParaRPr lang="en-US" dirty="0" smtClean="0"/>
          </a:p>
          <a:p>
            <a:pPr defTabSz="959439">
              <a:defRPr/>
            </a:pPr>
            <a:r>
              <a:rPr lang="en-US" dirty="0" smtClean="0"/>
              <a:t>If</a:t>
            </a:r>
            <a:r>
              <a:rPr lang="en-US" baseline="0" dirty="0" smtClean="0"/>
              <a:t> you are in need of captioning services, please log in by using the link found in the chat box.</a:t>
            </a:r>
            <a:endParaRPr lang="en-US" dirty="0" smtClean="0"/>
          </a:p>
          <a:p>
            <a:endParaRPr lang="en-US" dirty="0" smtClean="0"/>
          </a:p>
          <a:p>
            <a:r>
              <a:rPr lang="en-US" baseline="0" dirty="0" smtClean="0"/>
              <a:t>First, let us introduce and identify who will be leading this webinar today.</a:t>
            </a:r>
            <a:endParaRPr lang="en-US" dirty="0" smtClean="0"/>
          </a:p>
          <a:p>
            <a:endParaRPr lang="en-US" dirty="0" smtClean="0"/>
          </a:p>
          <a:p>
            <a:r>
              <a:rPr lang="en-US" dirty="0" smtClean="0"/>
              <a:t>Today our presenters consist of:</a:t>
            </a:r>
          </a:p>
          <a:p>
            <a:r>
              <a:rPr lang="en-US" dirty="0" smtClean="0"/>
              <a:t>Anne Louise (</a:t>
            </a:r>
          </a:p>
          <a:p>
            <a:r>
              <a:rPr lang="en-US" dirty="0" smtClean="0"/>
              <a:t>Jodi Webb (Executive</a:t>
            </a:r>
            <a:r>
              <a:rPr lang="en-US" baseline="0" dirty="0" smtClean="0"/>
              <a:t> Director with ND’s Parent Training and Information Center)</a:t>
            </a:r>
            <a:endParaRPr lang="en-US" dirty="0" smtClean="0"/>
          </a:p>
          <a:p>
            <a:r>
              <a:rPr lang="en-US" dirty="0" smtClean="0"/>
              <a:t>Ali </a:t>
            </a:r>
            <a:r>
              <a:rPr lang="en-US" dirty="0" err="1" smtClean="0"/>
              <a:t>Conners</a:t>
            </a:r>
            <a:r>
              <a:rPr lang="en-US" dirty="0" smtClean="0"/>
              <a:t> (</a:t>
            </a:r>
          </a:p>
          <a:p>
            <a:endParaRPr lang="en-US" dirty="0" smtClean="0"/>
          </a:p>
          <a:p>
            <a:r>
              <a:rPr lang="en-US" dirty="0" smtClean="0"/>
              <a:t>Today’s webinar topic was chosen from direct input received through gathered SAP and SICC identified needs</a:t>
            </a:r>
            <a:r>
              <a:rPr lang="en-US" baseline="0" dirty="0" smtClean="0"/>
              <a:t> at the </a:t>
            </a:r>
            <a:r>
              <a:rPr lang="en-US" sz="1200" dirty="0" smtClean="0"/>
              <a:t>OSEP Leadership conference and the EC conference ECTA.</a:t>
            </a:r>
            <a:endParaRPr lang="en-US" dirty="0" smtClean="0"/>
          </a:p>
          <a:p>
            <a:endParaRPr lang="en-US" dirty="0" smtClean="0"/>
          </a:p>
          <a:p>
            <a:endParaRPr lang="en-US" dirty="0" smtClean="0"/>
          </a:p>
          <a:p>
            <a:pPr defTabSz="959439">
              <a:defRPr/>
            </a:pPr>
            <a:r>
              <a:rPr lang="en-US" b="1" dirty="0" smtClean="0"/>
              <a:t>ADD TO CHAT</a:t>
            </a:r>
          </a:p>
          <a:p>
            <a:pPr defTabSz="959439">
              <a:defRPr/>
            </a:pPr>
            <a:r>
              <a:rPr lang="en-US" sz="1200" b="1" i="0" kern="1200" dirty="0" smtClean="0">
                <a:solidFill>
                  <a:schemeClr val="tx1"/>
                </a:solidFill>
                <a:effectLst/>
                <a:latin typeface="+mn-lt"/>
                <a:ea typeface="+mn-ea"/>
                <a:cs typeface="+mn-cs"/>
              </a:rPr>
              <a:t>At the start time of the event, if you are in need of captioning services, please login by using the link found in the chat box:</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hlinkClick r:id="rId3"/>
              </a:rPr>
              <a:t>https://www.captionedtext.com/client/</a:t>
            </a:r>
            <a:r>
              <a:rPr lang="en-US" sz="1200" b="1" i="0" kern="1200" dirty="0" err="1" smtClean="0">
                <a:solidFill>
                  <a:schemeClr val="tx1"/>
                </a:solidFill>
                <a:effectLst/>
                <a:latin typeface="+mn-lt"/>
                <a:ea typeface="+mn-ea"/>
                <a:cs typeface="+mn-cs"/>
                <a:hlinkClick r:id="rId3"/>
              </a:rPr>
              <a:t>event.aspx?EventID</a:t>
            </a:r>
            <a:r>
              <a:rPr lang="en-US" sz="1200" b="1" i="0" kern="1200" dirty="0" smtClean="0">
                <a:solidFill>
                  <a:schemeClr val="tx1"/>
                </a:solidFill>
                <a:effectLst/>
                <a:latin typeface="+mn-lt"/>
                <a:ea typeface="+mn-ea"/>
                <a:cs typeface="+mn-cs"/>
                <a:hlinkClick r:id="rId3"/>
              </a:rPr>
              <a:t>=4471698&amp;Customer...</a:t>
            </a:r>
            <a:r>
              <a:rPr lang="en-US" sz="1200" b="1" i="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a:t>
            </a:fld>
            <a:endParaRPr lang="en-US"/>
          </a:p>
        </p:txBody>
      </p:sp>
    </p:spTree>
    <p:extLst>
      <p:ext uri="{BB962C8B-B14F-4D97-AF65-F5344CB8AC3E}">
        <p14:creationId xmlns:p14="http://schemas.microsoft.com/office/powerpoint/2010/main" val="3134952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Who is joining us today?</a:t>
            </a:r>
          </a:p>
          <a:p>
            <a:r>
              <a:rPr lang="en-US" baseline="0" dirty="0" smtClean="0"/>
              <a:t>Review audience - welcome</a:t>
            </a:r>
          </a:p>
          <a:p>
            <a:endParaRPr lang="en-US" dirty="0"/>
          </a:p>
          <a:p>
            <a:r>
              <a:rPr lang="en-US" b="1" dirty="0" smtClean="0"/>
              <a:t>SET UP POLL</a:t>
            </a:r>
            <a:endParaRPr lang="en-US" dirty="0" smtClean="0"/>
          </a:p>
          <a:p>
            <a:pPr marL="171450" indent="-171450" algn="l">
              <a:buFont typeface="Arial" panose="020B0604020202020204" pitchFamily="34" charset="0"/>
              <a:buChar char="•"/>
            </a:pPr>
            <a:r>
              <a:rPr lang="en-US" baseline="0" dirty="0" smtClean="0"/>
              <a:t>SAP Member</a:t>
            </a:r>
          </a:p>
          <a:p>
            <a:pPr marL="171450" indent="-171450" algn="l">
              <a:buFont typeface="Arial" panose="020B0604020202020204" pitchFamily="34" charset="0"/>
              <a:buChar char="•"/>
            </a:pPr>
            <a:r>
              <a:rPr lang="en-US" baseline="0" dirty="0" smtClean="0"/>
              <a:t>SICC Member</a:t>
            </a:r>
          </a:p>
          <a:p>
            <a:pPr marL="171450" indent="-171450" algn="l">
              <a:buFont typeface="Arial" panose="020B0604020202020204" pitchFamily="34" charset="0"/>
              <a:buChar char="•"/>
            </a:pPr>
            <a:r>
              <a:rPr lang="en-US" baseline="0" dirty="0" smtClean="0"/>
              <a:t>National TA Center</a:t>
            </a:r>
          </a:p>
          <a:p>
            <a:pPr marL="171450" indent="-171450" algn="l">
              <a:buFont typeface="Arial" panose="020B0604020202020204" pitchFamily="34" charset="0"/>
              <a:buChar char="•"/>
            </a:pPr>
            <a:r>
              <a:rPr lang="en-US" baseline="0" dirty="0" smtClean="0"/>
              <a:t>OSEP </a:t>
            </a:r>
          </a:p>
          <a:p>
            <a:pPr marL="171450" indent="-171450" algn="l">
              <a:buFont typeface="Arial" panose="020B0604020202020204" pitchFamily="34" charset="0"/>
              <a:buChar char="•"/>
            </a:pPr>
            <a:r>
              <a:rPr lang="en-US" baseline="0" dirty="0" smtClean="0"/>
              <a:t>PTI Staff </a:t>
            </a:r>
          </a:p>
          <a:p>
            <a:pPr marL="171450" indent="-171450" algn="l">
              <a:buFont typeface="Arial" panose="020B0604020202020204" pitchFamily="34" charset="0"/>
              <a:buChar char="•"/>
            </a:pPr>
            <a:r>
              <a:rPr lang="en-US" baseline="0" dirty="0" smtClean="0"/>
              <a:t>CPRC Staff</a:t>
            </a:r>
          </a:p>
          <a:p>
            <a:pPr marL="171450" indent="-171450" algn="l">
              <a:buFont typeface="Arial" panose="020B0604020202020204" pitchFamily="34" charset="0"/>
              <a:buChar char="•"/>
            </a:pPr>
            <a:r>
              <a:rPr lang="en-US" baseline="0" dirty="0" smtClean="0"/>
              <a:t>Other (identify?)</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3</a:t>
            </a:fld>
            <a:endParaRPr lang="en-US"/>
          </a:p>
        </p:txBody>
      </p:sp>
    </p:spTree>
    <p:extLst>
      <p:ext uri="{BB962C8B-B14F-4D97-AF65-F5344CB8AC3E}">
        <p14:creationId xmlns:p14="http://schemas.microsoft.com/office/powerpoint/2010/main" val="4027398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smtClean="0"/>
          </a:p>
          <a:p>
            <a:endParaRPr lang="en-US" dirty="0"/>
          </a:p>
        </p:txBody>
      </p:sp>
    </p:spTree>
    <p:extLst>
      <p:ext uri="{BB962C8B-B14F-4D97-AF65-F5344CB8AC3E}">
        <p14:creationId xmlns:p14="http://schemas.microsoft.com/office/powerpoint/2010/main" val="1427093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AF37C7-DD79-422B-9474-AC1D6FAC0734}" type="slidenum">
              <a:rPr lang="en-US" smtClean="0"/>
              <a:pPr>
                <a:defRPr/>
              </a:pPr>
              <a:t>14</a:t>
            </a:fld>
            <a:endParaRPr lang="en-US" dirty="0"/>
          </a:p>
        </p:txBody>
      </p:sp>
    </p:spTree>
    <p:extLst>
      <p:ext uri="{BB962C8B-B14F-4D97-AF65-F5344CB8AC3E}">
        <p14:creationId xmlns:p14="http://schemas.microsoft.com/office/powerpoint/2010/main" val="3237635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6663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5067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wrap up today, we are interested in hearing if there are any other needs </a:t>
            </a:r>
            <a:r>
              <a:rPr lang="en-US" dirty="0" smtClean="0"/>
              <a:t>that </a:t>
            </a:r>
            <a:r>
              <a:rPr lang="en-US" dirty="0"/>
              <a:t>we might be able to assist you with...</a:t>
            </a:r>
          </a:p>
          <a:p>
            <a:endParaRPr lang="en-US" dirty="0"/>
          </a:p>
          <a:p>
            <a:r>
              <a:rPr lang="en-US" dirty="0"/>
              <a:t>Please unmute your lines to talk, or share your thoughts in the chat box, or at anytime contact us by email.</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24</a:t>
            </a:fld>
            <a:endParaRPr lang="en-US"/>
          </a:p>
        </p:txBody>
      </p:sp>
    </p:spTree>
    <p:extLst>
      <p:ext uri="{BB962C8B-B14F-4D97-AF65-F5344CB8AC3E}">
        <p14:creationId xmlns:p14="http://schemas.microsoft.com/office/powerpoint/2010/main" val="113933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accent2">
                    <a:lumMod val="75000"/>
                  </a:schemeClr>
                </a:solidFill>
              </a:rPr>
              <a:t>We would like to remind you that there are </a:t>
            </a:r>
            <a:r>
              <a:rPr lang="en-US" dirty="0">
                <a:solidFill>
                  <a:schemeClr val="accent2">
                    <a:lumMod val="75000"/>
                  </a:schemeClr>
                </a:solidFill>
              </a:rPr>
              <a:t>a variety of supports available to state advisory panels and interagency coordinating councils through this national workgroup.  </a:t>
            </a:r>
            <a:endParaRPr lang="en-US" dirty="0" smtClean="0">
              <a:solidFill>
                <a:schemeClr val="accent2">
                  <a:lumMod val="75000"/>
                </a:schemeClr>
              </a:solidFill>
            </a:endParaRPr>
          </a:p>
          <a:p>
            <a:endParaRPr lang="en-US" dirty="0">
              <a:solidFill>
                <a:schemeClr val="accent2">
                  <a:lumMod val="75000"/>
                </a:schemeClr>
              </a:solidFill>
            </a:endParaRPr>
          </a:p>
          <a:p>
            <a:r>
              <a:rPr lang="en-US" dirty="0">
                <a:solidFill>
                  <a:schemeClr val="accent2">
                    <a:lumMod val="75000"/>
                  </a:schemeClr>
                </a:solidFill>
              </a:rPr>
              <a:t>First, you may contact our group using the </a:t>
            </a:r>
            <a:r>
              <a:rPr lang="en-US" b="1" dirty="0">
                <a:solidFill>
                  <a:schemeClr val="accent2">
                    <a:lumMod val="75000"/>
                  </a:schemeClr>
                </a:solidFill>
              </a:rPr>
              <a:t>info@stateadvisorypanel.org</a:t>
            </a:r>
            <a:r>
              <a:rPr lang="en-US" dirty="0">
                <a:solidFill>
                  <a:schemeClr val="accent2">
                    <a:lumMod val="75000"/>
                  </a:schemeClr>
                </a:solidFill>
              </a:rPr>
              <a:t> email </a:t>
            </a:r>
            <a:r>
              <a:rPr lang="en-US" dirty="0" smtClean="0">
                <a:solidFill>
                  <a:schemeClr val="accent2">
                    <a:lumMod val="75000"/>
                  </a:schemeClr>
                </a:solidFill>
              </a:rPr>
              <a:t>with any questions or</a:t>
            </a:r>
            <a:r>
              <a:rPr lang="en-US" baseline="0" dirty="0" smtClean="0">
                <a:solidFill>
                  <a:schemeClr val="accent2">
                    <a:lumMod val="75000"/>
                  </a:schemeClr>
                </a:solidFill>
              </a:rPr>
              <a:t> requests for information</a:t>
            </a:r>
            <a:r>
              <a:rPr lang="en-US" dirty="0" smtClean="0">
                <a:solidFill>
                  <a:schemeClr val="accent2">
                    <a:lumMod val="75000"/>
                  </a:schemeClr>
                </a:solidFill>
              </a:rPr>
              <a:t> OR</a:t>
            </a:r>
            <a:r>
              <a:rPr lang="en-US" baseline="0" dirty="0" smtClean="0">
                <a:solidFill>
                  <a:schemeClr val="accent2">
                    <a:lumMod val="75000"/>
                  </a:schemeClr>
                </a:solidFill>
              </a:rPr>
              <a:t> you may </a:t>
            </a:r>
            <a:r>
              <a:rPr lang="en-US" dirty="0" smtClean="0">
                <a:solidFill>
                  <a:schemeClr val="accent2">
                    <a:lumMod val="75000"/>
                  </a:schemeClr>
                </a:solidFill>
              </a:rPr>
              <a:t>visit our </a:t>
            </a:r>
            <a:r>
              <a:rPr lang="en-US" dirty="0">
                <a:solidFill>
                  <a:schemeClr val="accent2">
                    <a:lumMod val="75000"/>
                  </a:schemeClr>
                </a:solidFill>
              </a:rPr>
              <a:t>SAP/SICC </a:t>
            </a:r>
            <a:r>
              <a:rPr lang="en-US" dirty="0" smtClean="0">
                <a:solidFill>
                  <a:schemeClr val="accent2">
                    <a:lumMod val="75000"/>
                  </a:schemeClr>
                </a:solidFill>
              </a:rPr>
              <a:t>website located at: </a:t>
            </a:r>
            <a:r>
              <a:rPr lang="en-US" dirty="0">
                <a:solidFill>
                  <a:schemeClr val="accent2">
                    <a:lumMod val="75000"/>
                  </a:schemeClr>
                </a:solidFill>
                <a:hlinkClick r:id="rId3"/>
              </a:rPr>
              <a:t>https://collab.osepideasthatwork.org/SAP-SICC</a:t>
            </a:r>
            <a:r>
              <a:rPr lang="en-US" dirty="0" smtClean="0">
                <a:solidFill>
                  <a:schemeClr val="accent2">
                    <a:lumMod val="75000"/>
                  </a:schemeClr>
                </a:solidFill>
              </a:rPr>
              <a:t>. </a:t>
            </a:r>
          </a:p>
          <a:p>
            <a:endParaRPr lang="en-US" dirty="0" smtClean="0">
              <a:solidFill>
                <a:schemeClr val="accent2">
                  <a:lumMod val="75000"/>
                </a:schemeClr>
              </a:solidFill>
            </a:endParaRPr>
          </a:p>
          <a:p>
            <a:r>
              <a:rPr lang="en-US" b="1" u="sng" dirty="0" smtClean="0">
                <a:solidFill>
                  <a:srgbClr val="FF0000"/>
                </a:solidFill>
              </a:rPr>
              <a:t>THE LINK WILL BE PLACED IN THE CHAT</a:t>
            </a:r>
            <a:r>
              <a:rPr lang="en-US" b="1" u="sng" baseline="0" dirty="0" smtClean="0">
                <a:solidFill>
                  <a:srgbClr val="FF0000"/>
                </a:solidFill>
              </a:rPr>
              <a:t> BOX</a:t>
            </a:r>
            <a:endParaRPr lang="en-US" b="1" u="sng" dirty="0">
              <a:solidFill>
                <a:srgbClr val="FF0000"/>
              </a:solidFill>
            </a:endParaRPr>
          </a:p>
          <a:p>
            <a:endParaRPr lang="en-US" dirty="0">
              <a:solidFill>
                <a:schemeClr val="accent2">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26</a:t>
            </a:fld>
            <a:endParaRPr lang="en-US"/>
          </a:p>
        </p:txBody>
      </p:sp>
    </p:spTree>
    <p:extLst>
      <p:ext uri="{BB962C8B-B14F-4D97-AF65-F5344CB8AC3E}">
        <p14:creationId xmlns:p14="http://schemas.microsoft.com/office/powerpoint/2010/main" val="2300677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45970" y="250372"/>
            <a:ext cx="8817429" cy="1199923"/>
          </a:xfrm>
        </p:spPr>
        <p:style>
          <a:lnRef idx="2">
            <a:schemeClr val="accent5">
              <a:shade val="50000"/>
            </a:schemeClr>
          </a:lnRef>
          <a:fillRef idx="1">
            <a:schemeClr val="accent5"/>
          </a:fillRef>
          <a:effectRef idx="0">
            <a:schemeClr val="accent5"/>
          </a:effectRef>
          <a:fontRef idx="minor">
            <a:schemeClr val="lt1"/>
          </a:fontRef>
        </p:style>
        <p:txBody>
          <a:bodyPr anchor="b">
            <a:normAutofit/>
          </a:bodyPr>
          <a:lstStyle>
            <a:lvl1pPr algn="ctr">
              <a:lnSpc>
                <a:spcPct val="100000"/>
              </a:lnSpc>
              <a:spcAft>
                <a:spcPts val="0"/>
              </a:spcAft>
              <a:defRPr sz="4000" b="1">
                <a:latin typeface="Rockwell" panose="02060603020205020403" pitchFamily="18" charset="0"/>
              </a:defRPr>
            </a:lvl1pPr>
          </a:lstStyle>
          <a:p>
            <a:r>
              <a:rPr lang="en-US" dirty="0"/>
              <a:t>Click to edit Master title style</a:t>
            </a:r>
          </a:p>
        </p:txBody>
      </p:sp>
      <p:sp>
        <p:nvSpPr>
          <p:cNvPr id="3" name="Subtitle 2"/>
          <p:cNvSpPr>
            <a:spLocks noGrp="1"/>
          </p:cNvSpPr>
          <p:nvPr>
            <p:ph type="subTitle" idx="1"/>
          </p:nvPr>
        </p:nvSpPr>
        <p:spPr>
          <a:xfrm>
            <a:off x="3145969" y="1450295"/>
            <a:ext cx="8817430" cy="1191385"/>
          </a:xfr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lgn="r">
              <a:lnSpc>
                <a:spcPct val="200000"/>
              </a:lnSpc>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SAP &amp; SICC Logo">
            <a:extLst>
              <a:ext uri="{FF2B5EF4-FFF2-40B4-BE49-F238E27FC236}">
                <a16:creationId xmlns:a16="http://schemas.microsoft.com/office/drawing/2014/main" id="{E8B3EF54-6BC9-45BF-BCED-E91D810C2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12" y="250372"/>
            <a:ext cx="2881788" cy="2791732"/>
          </a:xfrm>
          <a:prstGeom prst="rect">
            <a:avLst/>
          </a:prstGeom>
        </p:spPr>
      </p:pic>
      <p:sp>
        <p:nvSpPr>
          <p:cNvPr id="11" name="Content Placeholder 10">
            <a:extLst>
              <a:ext uri="{FF2B5EF4-FFF2-40B4-BE49-F238E27FC236}">
                <a16:creationId xmlns:a16="http://schemas.microsoft.com/office/drawing/2014/main" id="{1D855EE1-8A3D-4E03-BB8A-5CB32D8E7B61}"/>
              </a:ext>
            </a:extLst>
          </p:cNvPr>
          <p:cNvSpPr>
            <a:spLocks noGrp="1"/>
          </p:cNvSpPr>
          <p:nvPr>
            <p:ph sz="quarter" idx="13"/>
          </p:nvPr>
        </p:nvSpPr>
        <p:spPr>
          <a:xfrm>
            <a:off x="696912" y="3235552"/>
            <a:ext cx="11266487" cy="21721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7" name="Straight Connector 16">
            <a:extLst>
              <a:ext uri="{FF2B5EF4-FFF2-40B4-BE49-F238E27FC236}">
                <a16:creationId xmlns:a16="http://schemas.microsoft.com/office/drawing/2014/main" id="{A706B124-D71B-44F5-8197-084B148121FD}"/>
              </a:ext>
              <a:ext uri="{C183D7F6-B498-43B3-948B-1728B52AA6E4}">
                <adec:decorative xmlns="" xmlns:adec="http://schemas.microsoft.com/office/drawing/2017/decorative" val="1"/>
              </a:ext>
            </a:extLst>
          </p:cNvPr>
          <p:cNvCxnSpPr/>
          <p:nvPr userDrawn="1"/>
        </p:nvCxnSpPr>
        <p:spPr>
          <a:xfrm>
            <a:off x="0" y="5532327"/>
            <a:ext cx="1219200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 name="Picture 4" descr="IDEAS That Work Office of Special Education Programs, ECTA Early Childhood Assistance Center, SAP &amp; SICC, National Center for Systemic Improvement Center (NCSI, and Regional Parent Technical Assistance Center logos">
            <a:extLst>
              <a:ext uri="{FF2B5EF4-FFF2-40B4-BE49-F238E27FC236}">
                <a16:creationId xmlns:a16="http://schemas.microsoft.com/office/drawing/2014/main" id="{263BD82D-AE55-40AF-876E-887CD07111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141" y="5601153"/>
            <a:ext cx="12042778" cy="1212311"/>
          </a:xfrm>
          <a:prstGeom prst="rect">
            <a:avLst/>
          </a:prstGeom>
        </p:spPr>
      </p:pic>
    </p:spTree>
    <p:extLst>
      <p:ext uri="{BB962C8B-B14F-4D97-AF65-F5344CB8AC3E}">
        <p14:creationId xmlns:p14="http://schemas.microsoft.com/office/powerpoint/2010/main" val="181013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B755A-FE92-43BF-812B-39EAFDEB86E9}"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339132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5B755A-FE92-43BF-812B-39EAFDEB86E9}"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375533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lvl1pPr>
              <a:defRPr>
                <a:latin typeface="Rockwell" panose="02060603020205020403" pitchFamily="18" charset="0"/>
              </a:defRPr>
            </a:lvl1pPr>
          </a:lstStyle>
          <a:p>
            <a:r>
              <a:rPr lang="en-US" dirty="0"/>
              <a:t>Click to edit Master title style</a:t>
            </a:r>
          </a:p>
        </p:txBody>
      </p:sp>
      <p:sp>
        <p:nvSpPr>
          <p:cNvPr id="3" name="Content Placeholder 2"/>
          <p:cNvSpPr>
            <a:spLocks noGrp="1"/>
          </p:cNvSpPr>
          <p:nvPr>
            <p:ph idx="1"/>
          </p:nvPr>
        </p:nvSpPr>
        <p:spPr>
          <a:xfrm>
            <a:off x="838200" y="1825625"/>
            <a:ext cx="10515600" cy="3497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85FC853-AC9C-4807-A2B9-B00587C29057}"/>
              </a:ext>
              <a:ext uri="{C183D7F6-B498-43B3-948B-1728B52AA6E4}">
                <adec:decorative xmlns="" xmlns:adec="http://schemas.microsoft.com/office/drawing/2017/decorative" val="1"/>
              </a:ext>
            </a:extLst>
          </p:cNvPr>
          <p:cNvCxnSpPr/>
          <p:nvPr userDrawn="1"/>
        </p:nvCxnSpPr>
        <p:spPr>
          <a:xfrm>
            <a:off x="0" y="5658465"/>
            <a:ext cx="1219200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 name="Picture 4" descr="Childhood Assistance Center, SAP &amp; SICC, National Center for Systemic Improvement Center (NCSI, and Regional Parent Technical Assistance Center logos">
            <a:extLst>
              <a:ext uri="{FF2B5EF4-FFF2-40B4-BE49-F238E27FC236}">
                <a16:creationId xmlns:a16="http://schemas.microsoft.com/office/drawing/2014/main" id="{A87810E1-A617-4401-B38E-926A126D94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059" y="5775099"/>
            <a:ext cx="10425881" cy="1049543"/>
          </a:xfrm>
          <a:prstGeom prst="rect">
            <a:avLst/>
          </a:prstGeom>
        </p:spPr>
      </p:pic>
    </p:spTree>
    <p:extLst>
      <p:ext uri="{BB962C8B-B14F-4D97-AF65-F5344CB8AC3E}">
        <p14:creationId xmlns:p14="http://schemas.microsoft.com/office/powerpoint/2010/main" val="242519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lvl1pPr>
              <a:defRPr>
                <a:latin typeface="Rockwell" panose="02060603020205020403" pitchFamily="18"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3760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3760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CF287015-B23B-4E91-910C-1FCFA61382F0}"/>
              </a:ext>
              <a:ext uri="{C183D7F6-B498-43B3-948B-1728B52AA6E4}">
                <adec:decorative xmlns="" xmlns:adec="http://schemas.microsoft.com/office/drawing/2017/decorative" val="1"/>
              </a:ext>
            </a:extLst>
          </p:cNvPr>
          <p:cNvCxnSpPr/>
          <p:nvPr userDrawn="1"/>
        </p:nvCxnSpPr>
        <p:spPr>
          <a:xfrm>
            <a:off x="0" y="5730255"/>
            <a:ext cx="1219200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 name="Picture 5" descr="Childhood Assistance Center, SAP &amp; SICC, National Center for Systemic Improvement Center (NCSI, and Regional Parent Technical Assistance Center logos">
            <a:extLst>
              <a:ext uri="{FF2B5EF4-FFF2-40B4-BE49-F238E27FC236}">
                <a16:creationId xmlns:a16="http://schemas.microsoft.com/office/drawing/2014/main" id="{06C221DD-8CB3-4216-A3A6-0439FE71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947" y="5828811"/>
            <a:ext cx="10223705" cy="1029190"/>
          </a:xfrm>
          <a:prstGeom prst="rect">
            <a:avLst/>
          </a:prstGeom>
        </p:spPr>
      </p:pic>
    </p:spTree>
    <p:extLst>
      <p:ext uri="{BB962C8B-B14F-4D97-AF65-F5344CB8AC3E}">
        <p14:creationId xmlns:p14="http://schemas.microsoft.com/office/powerpoint/2010/main" val="98262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5B755A-FE92-43BF-812B-39EAFDEB86E9}" type="datetimeFigureOut">
              <a:rPr lang="en-US" smtClean="0"/>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826658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5B755A-FE92-43BF-812B-39EAFDEB86E9}" type="datetimeFigureOut">
              <a:rPr lang="en-US" smtClean="0"/>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989499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B755A-FE92-43BF-812B-39EAFDEB86E9}" type="datetimeFigureOut">
              <a:rPr lang="en-US" smtClean="0"/>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388493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5B755A-FE92-43BF-812B-39EAFDEB86E9}"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238231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5B755A-FE92-43BF-812B-39EAFDEB86E9}"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424229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B755A-FE92-43BF-812B-39EAFDEB86E9}"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1151223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B755A-FE92-43BF-812B-39EAFDEB86E9}" type="datetimeFigureOut">
              <a:rPr lang="en-US" smtClean="0"/>
              <a:t>9/29/2020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23C33-18A4-48D7-A6C3-C7FAC5F741E6}" type="slidenum">
              <a:rPr lang="en-US" smtClean="0"/>
              <a:t>‹#›</a:t>
            </a:fld>
            <a:endParaRPr lang="en-US"/>
          </a:p>
        </p:txBody>
      </p:sp>
    </p:spTree>
    <p:extLst>
      <p:ext uri="{BB962C8B-B14F-4D97-AF65-F5344CB8AC3E}">
        <p14:creationId xmlns:p14="http://schemas.microsoft.com/office/powerpoint/2010/main" val="394949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aptionedtext.com/client/event.aspx?EventID=4471698&amp;CustomerID=321" TargetMode="External"/><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8.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mailto:info@stateadvisorypanel.org" TargetMode="External"/><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8.gif"/></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F38A8FF-57D8-4F8E-91AF-840F57582C08}"/>
              </a:ext>
            </a:extLst>
          </p:cNvPr>
          <p:cNvSpPr>
            <a:spLocks noGrp="1"/>
          </p:cNvSpPr>
          <p:nvPr>
            <p:ph type="subTitle" idx="1"/>
          </p:nvPr>
        </p:nvSpPr>
        <p:spPr>
          <a:xfrm>
            <a:off x="1565304" y="2766824"/>
            <a:ext cx="9144000" cy="1500533"/>
          </a:xfrm>
        </p:spPr>
        <p:txBody>
          <a:bodyPr>
            <a:normAutofit/>
          </a:bodyPr>
          <a:lstStyle/>
          <a:p>
            <a:pPr lvl="0"/>
            <a:r>
              <a:rPr lang="en-US" b="1" dirty="0" smtClean="0">
                <a:solidFill>
                  <a:prstClr val="black">
                    <a:lumMod val="75000"/>
                    <a:lumOff val="25000"/>
                  </a:prstClr>
                </a:solidFill>
                <a:latin typeface="Arial Black" panose="020B0A04020102020204" pitchFamily="34" charset="0"/>
              </a:rPr>
              <a:t>September 30, 2020</a:t>
            </a:r>
            <a:endParaRPr lang="en-US" b="1" dirty="0">
              <a:solidFill>
                <a:prstClr val="black">
                  <a:lumMod val="75000"/>
                  <a:lumOff val="25000"/>
                </a:prstClr>
              </a:solidFill>
              <a:latin typeface="Arial Black" panose="020B0A04020102020204" pitchFamily="34" charset="0"/>
            </a:endParaRPr>
          </a:p>
          <a:p>
            <a:pPr lvl="0"/>
            <a:r>
              <a:rPr lang="en-US" b="1" dirty="0" smtClean="0">
                <a:solidFill>
                  <a:prstClr val="black"/>
                </a:solidFill>
                <a:latin typeface="Arial" panose="020B0604020202020204" pitchFamily="34" charset="0"/>
                <a:cs typeface="Arial" panose="020B0604020202020204" pitchFamily="34" charset="0"/>
              </a:rPr>
              <a:t>Orienting New Members</a:t>
            </a:r>
            <a:endParaRPr lang="en-US" b="1" dirty="0">
              <a:solidFill>
                <a:prstClr val="black"/>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226412" y="5640399"/>
            <a:ext cx="2034072" cy="589846"/>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6548" y="5237140"/>
            <a:ext cx="1407096" cy="14070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xtLst/>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3442" y="5745930"/>
            <a:ext cx="2567576" cy="3787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128342" y="6287500"/>
            <a:ext cx="1493519" cy="307777"/>
          </a:xfrm>
          <a:prstGeom prst="rect">
            <a:avLst/>
          </a:prstGeom>
          <a:noFill/>
        </p:spPr>
        <p:txBody>
          <a:bodyPr wrap="square" rtlCol="0">
            <a:spAutoFit/>
          </a:bodyPr>
          <a:lstStyle/>
          <a:p>
            <a:r>
              <a:rPr lang="en-US" sz="1400" b="1" dirty="0">
                <a:solidFill>
                  <a:srgbClr val="7030A0"/>
                </a:solidFill>
                <a:latin typeface="Arial Black" panose="020B0A04020102020204" pitchFamily="34" charset="0"/>
              </a:rPr>
              <a:t>SAP &amp; SICC</a:t>
            </a:r>
          </a:p>
        </p:txBody>
      </p:sp>
      <p:sp>
        <p:nvSpPr>
          <p:cNvPr id="3" name="Rectangle 2"/>
          <p:cNvSpPr/>
          <p:nvPr/>
        </p:nvSpPr>
        <p:spPr>
          <a:xfrm>
            <a:off x="3040786" y="33243"/>
            <a:ext cx="8853627"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3120141" y="79924"/>
            <a:ext cx="8694916" cy="1104178"/>
          </a:xfrm>
        </p:spPr>
        <p:txBody>
          <a:bodyPr>
            <a:noAutofit/>
          </a:bodyPr>
          <a:lstStyle/>
          <a:p>
            <a:r>
              <a:rPr lang="en-US" sz="3200" b="1" dirty="0">
                <a:solidFill>
                  <a:schemeClr val="bg1"/>
                </a:solidFill>
                <a:latin typeface="Rockwell" panose="02060603020205020403" pitchFamily="18" charset="0"/>
              </a:rPr>
              <a:t>State Advisory Panel (SAP) and </a:t>
            </a:r>
            <a:r>
              <a:rPr lang="en-US" sz="3200" b="1" dirty="0" smtClean="0">
                <a:solidFill>
                  <a:schemeClr val="bg1"/>
                </a:solidFill>
                <a:latin typeface="Rockwell" panose="02060603020205020403" pitchFamily="18" charset="0"/>
              </a:rPr>
              <a:t>State </a:t>
            </a:r>
            <a:r>
              <a:rPr lang="en-US" sz="3200" b="1" dirty="0">
                <a:solidFill>
                  <a:schemeClr val="bg1"/>
                </a:solidFill>
                <a:latin typeface="Rockwell" panose="02060603020205020403" pitchFamily="18" charset="0"/>
              </a:rPr>
              <a:t>Interagency Coordinating Council (SICC</a:t>
            </a:r>
            <a:r>
              <a:rPr lang="en-US" sz="3200" b="1" dirty="0" smtClean="0">
                <a:solidFill>
                  <a:schemeClr val="bg1"/>
                </a:solidFill>
                <a:latin typeface="Rockwell" panose="02060603020205020403" pitchFamily="18" charset="0"/>
              </a:rPr>
              <a:t>)</a:t>
            </a:r>
            <a:endParaRPr lang="en-US" b="1" dirty="0">
              <a:solidFill>
                <a:schemeClr val="bg1"/>
              </a:solidFill>
              <a:latin typeface="Rockwell" panose="02060603020205020403" pitchFamily="18" charset="0"/>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084" y="50953"/>
            <a:ext cx="2148030" cy="2074162"/>
          </a:xfrm>
          <a:prstGeom prst="rect">
            <a:avLst/>
          </a:prstGeom>
        </p:spPr>
      </p:pic>
      <p:sp>
        <p:nvSpPr>
          <p:cNvPr id="10" name="Rectangle 9"/>
          <p:cNvSpPr/>
          <p:nvPr/>
        </p:nvSpPr>
        <p:spPr>
          <a:xfrm>
            <a:off x="3040786" y="1363486"/>
            <a:ext cx="8853627" cy="774464"/>
          </a:xfrm>
          <a:prstGeom prst="rect">
            <a:avLst/>
          </a:prstGeom>
          <a:solidFill>
            <a:srgbClr val="0083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3">
            <a:extLst>
              <a:ext uri="{FF2B5EF4-FFF2-40B4-BE49-F238E27FC236}">
                <a16:creationId xmlns:a16="http://schemas.microsoft.com/office/drawing/2014/main" id="{419F8638-40FE-4888-A1B2-D031980BFB0C}"/>
              </a:ext>
            </a:extLst>
          </p:cNvPr>
          <p:cNvSpPr txBox="1">
            <a:spLocks/>
          </p:cNvSpPr>
          <p:nvPr/>
        </p:nvSpPr>
        <p:spPr>
          <a:xfrm>
            <a:off x="3199497" y="1410166"/>
            <a:ext cx="8694916" cy="5701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dirty="0" smtClean="0">
                <a:solidFill>
                  <a:schemeClr val="bg1"/>
                </a:solidFill>
                <a:latin typeface="Arial" panose="020B0604020202020204" pitchFamily="34" charset="0"/>
                <a:cs typeface="Arial" panose="020B0604020202020204" pitchFamily="34" charset="0"/>
              </a:rPr>
              <a:t>2019-2020 Webinar Series</a:t>
            </a:r>
            <a:endParaRPr lang="en-US" sz="5400" dirty="0">
              <a:solidFill>
                <a:schemeClr val="bg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29060" y="5342323"/>
            <a:ext cx="978838" cy="945177"/>
          </a:xfrm>
          <a:prstGeom prst="rect">
            <a:avLst/>
          </a:prstGeom>
        </p:spPr>
      </p:pic>
      <p:sp>
        <p:nvSpPr>
          <p:cNvPr id="11" name="TextBox 10"/>
          <p:cNvSpPr txBox="1"/>
          <p:nvPr/>
        </p:nvSpPr>
        <p:spPr>
          <a:xfrm>
            <a:off x="198023" y="4671463"/>
            <a:ext cx="11815057" cy="461665"/>
          </a:xfrm>
          <a:prstGeom prst="rect">
            <a:avLst/>
          </a:prstGeom>
          <a:noFill/>
        </p:spPr>
        <p:txBody>
          <a:bodyPr wrap="square" rtlCol="0">
            <a:spAutoFit/>
          </a:bodyPr>
          <a:lstStyle/>
          <a:p>
            <a:pPr algn="ctr"/>
            <a:r>
              <a:rPr lang="en-US" sz="2400" dirty="0" smtClean="0">
                <a:solidFill>
                  <a:srgbClr val="C327B4"/>
                </a:solidFill>
                <a:latin typeface="Arial" panose="020B0604020202020204" pitchFamily="34" charset="0"/>
                <a:cs typeface="Arial" panose="020B0604020202020204" pitchFamily="34" charset="0"/>
              </a:rPr>
              <a:t>- - - - - - - - - - - - - - - - - - - - - - - - - - - - - - - - - - - - - - - - - - - - - - - - - - - - - - - - - - - - - -</a:t>
            </a:r>
            <a:endParaRPr lang="en-US" sz="2400" dirty="0">
              <a:solidFill>
                <a:srgbClr val="C327B4"/>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80236" y="5158873"/>
            <a:ext cx="1347253" cy="1353989"/>
          </a:xfrm>
          <a:prstGeom prst="rect">
            <a:avLst/>
          </a:prstGeom>
        </p:spPr>
      </p:pic>
    </p:spTree>
    <p:extLst>
      <p:ext uri="{BB962C8B-B14F-4D97-AF65-F5344CB8AC3E}">
        <p14:creationId xmlns:p14="http://schemas.microsoft.com/office/powerpoint/2010/main" val="3324069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0B72C-4B6A-4C3E-AB97-0C7BE11AB1CE}"/>
              </a:ext>
            </a:extLst>
          </p:cNvPr>
          <p:cNvSpPr>
            <a:spLocks noGrp="1"/>
          </p:cNvSpPr>
          <p:nvPr>
            <p:ph type="title"/>
          </p:nvPr>
        </p:nvSpPr>
        <p:spPr/>
        <p:txBody>
          <a:bodyPr/>
          <a:lstStyle/>
          <a:p>
            <a:pPr algn="ctr"/>
            <a:r>
              <a:rPr lang="en-US" dirty="0" smtClean="0"/>
              <a:t>SICC Membership</a:t>
            </a:r>
            <a:endParaRPr lang="en-US" dirty="0"/>
          </a:p>
        </p:txBody>
      </p:sp>
      <p:sp>
        <p:nvSpPr>
          <p:cNvPr id="4" name="Content Placeholder 3">
            <a:extLst>
              <a:ext uri="{FF2B5EF4-FFF2-40B4-BE49-F238E27FC236}">
                <a16:creationId xmlns:a16="http://schemas.microsoft.com/office/drawing/2014/main" id="{0564C4E3-99FC-4435-9E90-3B1E32436BA3}"/>
              </a:ext>
            </a:extLst>
          </p:cNvPr>
          <p:cNvSpPr>
            <a:spLocks noGrp="1"/>
          </p:cNvSpPr>
          <p:nvPr>
            <p:ph sz="half" idx="2"/>
          </p:nvPr>
        </p:nvSpPr>
        <p:spPr>
          <a:xfrm>
            <a:off x="6172200" y="1948289"/>
            <a:ext cx="5181600" cy="3760211"/>
          </a:xfrm>
        </p:spPr>
        <p:txBody>
          <a:bodyPr>
            <a:noAutofit/>
          </a:bodyPr>
          <a:lstStyle/>
          <a:p>
            <a:pPr marL="0" indent="0">
              <a:lnSpc>
                <a:spcPct val="120000"/>
              </a:lnSpc>
              <a:spcBef>
                <a:spcPts val="0"/>
              </a:spcBef>
              <a:buNone/>
            </a:pPr>
            <a:r>
              <a:rPr lang="en-US" sz="1600" dirty="0" smtClean="0">
                <a:latin typeface="Arial" panose="020B0604020202020204" pitchFamily="34" charset="0"/>
                <a:cs typeface="Arial" panose="020B0604020202020204" pitchFamily="34" charset="0"/>
              </a:rPr>
              <a:t>At Least One Member from Each of </a:t>
            </a:r>
            <a:r>
              <a:rPr lang="en-US" sz="1600" dirty="0">
                <a:latin typeface="Arial" panose="020B0604020202020204" pitchFamily="34" charset="0"/>
                <a:cs typeface="Arial" panose="020B0604020202020204" pitchFamily="34" charset="0"/>
              </a:rPr>
              <a:t>the F</a:t>
            </a:r>
            <a:r>
              <a:rPr lang="en-US" sz="1600" dirty="0" smtClean="0">
                <a:latin typeface="Arial" panose="020B0604020202020204" pitchFamily="34" charset="0"/>
                <a:cs typeface="Arial" panose="020B0604020202020204" pitchFamily="34" charset="0"/>
              </a:rPr>
              <a:t>ollowing</a:t>
            </a:r>
            <a:r>
              <a:rPr lang="en-US" sz="1600" dirty="0">
                <a:latin typeface="Arial" panose="020B0604020202020204" pitchFamily="34" charset="0"/>
                <a:cs typeface="Arial" panose="020B0604020202020204" pitchFamily="34" charset="0"/>
              </a:rPr>
              <a:t>: </a:t>
            </a:r>
          </a:p>
          <a:p>
            <a:pPr lvl="1">
              <a:lnSpc>
                <a:spcPct val="120000"/>
              </a:lnSpc>
              <a:spcBef>
                <a:spcPts val="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State legislature </a:t>
            </a:r>
          </a:p>
          <a:p>
            <a:pPr lvl="1">
              <a:lnSpc>
                <a:spcPct val="120000"/>
              </a:lnSpc>
              <a:spcBef>
                <a:spcPts val="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Personnel preparation </a:t>
            </a:r>
          </a:p>
          <a:p>
            <a:pPr lvl="1">
              <a:lnSpc>
                <a:spcPct val="120000"/>
              </a:lnSpc>
              <a:spcBef>
                <a:spcPts val="0"/>
              </a:spcBef>
              <a:buFont typeface="Wingdings" panose="05000000000000000000" pitchFamily="2" charset="2"/>
              <a:buChar char="ü"/>
            </a:pPr>
            <a:r>
              <a:rPr lang="en-US" sz="1600" dirty="0" smtClean="0">
                <a:latin typeface="Arial" panose="020B0604020202020204" pitchFamily="34" charset="0"/>
                <a:cs typeface="Arial" panose="020B0604020202020204" pitchFamily="34" charset="0"/>
              </a:rPr>
              <a:t>State Agency </a:t>
            </a:r>
            <a:r>
              <a:rPr lang="en-US" sz="1600" dirty="0">
                <a:latin typeface="Arial" panose="020B0604020202020204" pitchFamily="34" charset="0"/>
                <a:cs typeface="Arial" panose="020B0604020202020204" pitchFamily="34" charset="0"/>
              </a:rPr>
              <a:t>for preschool </a:t>
            </a:r>
            <a:r>
              <a:rPr lang="en-US" sz="1600" dirty="0" smtClean="0">
                <a:latin typeface="Arial" panose="020B0604020202020204" pitchFamily="34" charset="0"/>
                <a:cs typeface="Arial" panose="020B0604020202020204" pitchFamily="34" charset="0"/>
              </a:rPr>
              <a:t>services </a:t>
            </a:r>
            <a:endParaRPr lang="en-US" sz="1600" dirty="0">
              <a:latin typeface="Arial" panose="020B0604020202020204" pitchFamily="34" charset="0"/>
              <a:cs typeface="Arial" panose="020B0604020202020204" pitchFamily="34" charset="0"/>
            </a:endParaRPr>
          </a:p>
          <a:p>
            <a:pPr lvl="1">
              <a:lnSpc>
                <a:spcPct val="120000"/>
              </a:lnSpc>
              <a:spcBef>
                <a:spcPts val="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State </a:t>
            </a:r>
            <a:r>
              <a:rPr lang="en-US" sz="1600" dirty="0" smtClean="0">
                <a:latin typeface="Arial" panose="020B0604020202020204" pitchFamily="34" charset="0"/>
                <a:cs typeface="Arial" panose="020B0604020202020204" pitchFamily="34" charset="0"/>
              </a:rPr>
              <a:t>Medicaid/CHIP </a:t>
            </a:r>
            <a:r>
              <a:rPr lang="en-US" sz="1600" dirty="0">
                <a:latin typeface="Arial" panose="020B0604020202020204" pitchFamily="34" charset="0"/>
                <a:cs typeface="Arial" panose="020B0604020202020204" pitchFamily="34" charset="0"/>
              </a:rPr>
              <a:t>agency</a:t>
            </a:r>
          </a:p>
          <a:p>
            <a:pPr lvl="1">
              <a:lnSpc>
                <a:spcPct val="120000"/>
              </a:lnSpc>
              <a:spcBef>
                <a:spcPts val="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Head Start agency</a:t>
            </a:r>
          </a:p>
          <a:p>
            <a:pPr lvl="1">
              <a:lnSpc>
                <a:spcPct val="120000"/>
              </a:lnSpc>
              <a:spcBef>
                <a:spcPts val="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Child care agency </a:t>
            </a:r>
          </a:p>
          <a:p>
            <a:pPr lvl="1">
              <a:lnSpc>
                <a:spcPct val="120000"/>
              </a:lnSpc>
              <a:spcBef>
                <a:spcPts val="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Agency for health insurance </a:t>
            </a:r>
          </a:p>
          <a:p>
            <a:pPr lvl="1">
              <a:lnSpc>
                <a:spcPct val="120000"/>
              </a:lnSpc>
              <a:spcBef>
                <a:spcPts val="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Office of the coordinator of education of homeless children and youth</a:t>
            </a:r>
          </a:p>
          <a:p>
            <a:pPr lvl="1">
              <a:lnSpc>
                <a:spcPct val="120000"/>
              </a:lnSpc>
              <a:spcBef>
                <a:spcPts val="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State foster care representative </a:t>
            </a:r>
          </a:p>
          <a:p>
            <a:pPr lvl="1">
              <a:lnSpc>
                <a:spcPct val="120000"/>
              </a:lnSpc>
              <a:spcBef>
                <a:spcPts val="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Mental health agency </a:t>
            </a:r>
            <a:endParaRPr lang="en-US" sz="1600" dirty="0" smtClean="0">
              <a:latin typeface="Arial" panose="020B0604020202020204" pitchFamily="34" charset="0"/>
              <a:cs typeface="Arial" panose="020B0604020202020204" pitchFamily="34" charset="0"/>
            </a:endParaRPr>
          </a:p>
          <a:p>
            <a:pPr marL="457200" lvl="1" indent="0">
              <a:lnSpc>
                <a:spcPct val="120000"/>
              </a:lnSpc>
              <a:spcBef>
                <a:spcPts val="0"/>
              </a:spcBef>
              <a:buNone/>
            </a:pPr>
            <a:endParaRPr lang="en-US" sz="16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201" y="1825625"/>
            <a:ext cx="4503234" cy="3760211"/>
          </a:xfrm>
        </p:spPr>
        <p:txBody>
          <a:bodyPr>
            <a:normAutofit fontScale="25000" lnSpcReduction="20000"/>
          </a:bodyPr>
          <a:lstStyle/>
          <a:p>
            <a:pPr>
              <a:buFont typeface="Wingdings" panose="05000000000000000000" pitchFamily="2" charset="2"/>
              <a:buChar char="ü"/>
            </a:pPr>
            <a:endParaRPr lang="en-US" dirty="0" smtClean="0">
              <a:latin typeface="Arial" panose="020B0604020202020204" pitchFamily="34" charset="0"/>
              <a:cs typeface="Arial" panose="020B0604020202020204" pitchFamily="34" charset="0"/>
            </a:endParaRPr>
          </a:p>
          <a:p>
            <a:pPr fontAlgn="base">
              <a:lnSpc>
                <a:spcPct val="120000"/>
              </a:lnSpc>
              <a:spcBef>
                <a:spcPts val="0"/>
              </a:spcBef>
            </a:pPr>
            <a:r>
              <a:rPr lang="en-US" sz="6400" dirty="0" smtClean="0">
                <a:latin typeface="Arial" panose="020B0604020202020204" pitchFamily="34" charset="0"/>
                <a:cs typeface="Arial" panose="020B0604020202020204" pitchFamily="34" charset="0"/>
              </a:rPr>
              <a:t>Parents </a:t>
            </a:r>
            <a:r>
              <a:rPr lang="en-US" sz="6400" dirty="0">
                <a:latin typeface="Arial" panose="020B0604020202020204" pitchFamily="34" charset="0"/>
                <a:cs typeface="Arial" panose="020B0604020202020204" pitchFamily="34" charset="0"/>
              </a:rPr>
              <a:t>- </a:t>
            </a:r>
            <a:r>
              <a:rPr lang="en-US" sz="6400" dirty="0" smtClean="0">
                <a:latin typeface="Arial" panose="020B0604020202020204" pitchFamily="34" charset="0"/>
                <a:cs typeface="Arial" panose="020B0604020202020204" pitchFamily="34" charset="0"/>
              </a:rPr>
              <a:t>at </a:t>
            </a:r>
            <a:r>
              <a:rPr lang="en-US" sz="6400" dirty="0">
                <a:latin typeface="Arial" panose="020B0604020202020204" pitchFamily="34" charset="0"/>
                <a:cs typeface="Arial" panose="020B0604020202020204" pitchFamily="34" charset="0"/>
              </a:rPr>
              <a:t>least </a:t>
            </a:r>
            <a:r>
              <a:rPr lang="en-US" sz="6400" dirty="0" smtClean="0">
                <a:latin typeface="Arial" panose="020B0604020202020204" pitchFamily="34" charset="0"/>
                <a:cs typeface="Arial" panose="020B0604020202020204" pitchFamily="34" charset="0"/>
              </a:rPr>
              <a:t>20% of </a:t>
            </a:r>
            <a:r>
              <a:rPr lang="en-US" sz="6400" dirty="0">
                <a:latin typeface="Arial" panose="020B0604020202020204" pitchFamily="34" charset="0"/>
                <a:cs typeface="Arial" panose="020B0604020202020204" pitchFamily="34" charset="0"/>
              </a:rPr>
              <a:t>the members must be parents, including minority parents, of </a:t>
            </a:r>
            <a:r>
              <a:rPr lang="en-US" sz="6400" dirty="0" smtClean="0">
                <a:latin typeface="Arial" panose="020B0604020202020204" pitchFamily="34" charset="0"/>
                <a:cs typeface="Arial" panose="020B0604020202020204" pitchFamily="34" charset="0"/>
              </a:rPr>
              <a:t>infants, toddlers or </a:t>
            </a:r>
            <a:r>
              <a:rPr lang="en-US" sz="6400" dirty="0">
                <a:latin typeface="Arial" panose="020B0604020202020204" pitchFamily="34" charset="0"/>
                <a:cs typeface="Arial" panose="020B0604020202020204" pitchFamily="34" charset="0"/>
              </a:rPr>
              <a:t>children with disabilities aged 12 years or </a:t>
            </a:r>
            <a:r>
              <a:rPr lang="en-US" sz="6400" dirty="0" smtClean="0">
                <a:latin typeface="Arial" panose="020B0604020202020204" pitchFamily="34" charset="0"/>
                <a:cs typeface="Arial" panose="020B0604020202020204" pitchFamily="34" charset="0"/>
              </a:rPr>
              <a:t>younger; at </a:t>
            </a:r>
            <a:r>
              <a:rPr lang="en-US" sz="6400" dirty="0">
                <a:latin typeface="Arial" panose="020B0604020202020204" pitchFamily="34" charset="0"/>
                <a:cs typeface="Arial" panose="020B0604020202020204" pitchFamily="34" charset="0"/>
              </a:rPr>
              <a:t>least one parent member must be a parent of an </a:t>
            </a:r>
            <a:r>
              <a:rPr lang="en-US" sz="6400" dirty="0" smtClean="0">
                <a:latin typeface="Arial" panose="020B0604020202020204" pitchFamily="34" charset="0"/>
                <a:cs typeface="Arial" panose="020B0604020202020204" pitchFamily="34" charset="0"/>
              </a:rPr>
              <a:t>infant, toddler or </a:t>
            </a:r>
            <a:r>
              <a:rPr lang="en-US" sz="6400" dirty="0">
                <a:latin typeface="Arial" panose="020B0604020202020204" pitchFamily="34" charset="0"/>
                <a:cs typeface="Arial" panose="020B0604020202020204" pitchFamily="34" charset="0"/>
              </a:rPr>
              <a:t>a child with a disability aged six years or younger.</a:t>
            </a:r>
          </a:p>
          <a:p>
            <a:pPr marL="0" indent="0">
              <a:lnSpc>
                <a:spcPct val="120000"/>
              </a:lnSpc>
              <a:spcBef>
                <a:spcPts val="0"/>
              </a:spcBef>
              <a:buNone/>
            </a:pPr>
            <a:endParaRPr lang="en-US" sz="6400" dirty="0">
              <a:latin typeface="Arial" panose="020B0604020202020204" pitchFamily="34" charset="0"/>
              <a:cs typeface="Arial" panose="020B0604020202020204" pitchFamily="34" charset="0"/>
            </a:endParaRPr>
          </a:p>
          <a:p>
            <a:pPr>
              <a:lnSpc>
                <a:spcPct val="120000"/>
              </a:lnSpc>
              <a:spcBef>
                <a:spcPts val="0"/>
              </a:spcBef>
              <a:buFont typeface="Wingdings" panose="05000000000000000000" pitchFamily="2" charset="2"/>
              <a:buChar char="ü"/>
            </a:pPr>
            <a:r>
              <a:rPr lang="en-US" sz="6400" dirty="0">
                <a:latin typeface="Arial" panose="020B0604020202020204" pitchFamily="34" charset="0"/>
                <a:cs typeface="Arial" panose="020B0604020202020204" pitchFamily="34" charset="0"/>
              </a:rPr>
              <a:t>Service providers </a:t>
            </a:r>
            <a:r>
              <a:rPr lang="en-US" sz="6400" dirty="0" smtClean="0">
                <a:latin typeface="Arial" panose="020B0604020202020204" pitchFamily="34" charset="0"/>
                <a:cs typeface="Arial" panose="020B0604020202020204" pitchFamily="34" charset="0"/>
              </a:rPr>
              <a:t>– at least 20%  must be public or private providers of EI services</a:t>
            </a:r>
            <a:endParaRPr lang="en-US" sz="6400" dirty="0">
              <a:latin typeface="Arial" panose="020B0604020202020204" pitchFamily="34" charset="0"/>
              <a:cs typeface="Arial" panose="020B0604020202020204" pitchFamily="34" charset="0"/>
            </a:endParaRPr>
          </a:p>
          <a:p>
            <a:pPr marL="0" indent="0">
              <a:buNone/>
            </a:pPr>
            <a:endParaRPr lang="en-US" sz="6400" i="1" dirty="0" smtClean="0">
              <a:solidFill>
                <a:srgbClr val="FF0000"/>
              </a:solidFill>
              <a:latin typeface="Arial" panose="020B0604020202020204" pitchFamily="34" charset="0"/>
              <a:cs typeface="Arial" panose="020B0604020202020204" pitchFamily="34" charset="0"/>
            </a:endParaRPr>
          </a:p>
          <a:p>
            <a:pPr marL="0" indent="0" algn="ctr">
              <a:lnSpc>
                <a:spcPct val="120000"/>
              </a:lnSpc>
              <a:spcBef>
                <a:spcPts val="0"/>
              </a:spcBef>
              <a:buNone/>
            </a:pPr>
            <a:r>
              <a:rPr lang="en-US" sz="6400" i="1" dirty="0" smtClean="0">
                <a:solidFill>
                  <a:srgbClr val="FF0000"/>
                </a:solidFill>
                <a:latin typeface="Arial" panose="020B0604020202020204" pitchFamily="34" charset="0"/>
                <a:cs typeface="Arial" panose="020B0604020202020204" pitchFamily="34" charset="0"/>
              </a:rPr>
              <a:t>May include additional members. Consider </a:t>
            </a:r>
            <a:r>
              <a:rPr lang="en-US" sz="6400" i="1" dirty="0">
                <a:solidFill>
                  <a:srgbClr val="FF0000"/>
                </a:solidFill>
                <a:latin typeface="Arial" panose="020B0604020202020204" pitchFamily="34" charset="0"/>
                <a:cs typeface="Arial" panose="020B0604020202020204" pitchFamily="34" charset="0"/>
              </a:rPr>
              <a:t>including someone from your State’s </a:t>
            </a:r>
            <a:r>
              <a:rPr lang="en-US" sz="6400" i="1" dirty="0" smtClean="0">
                <a:solidFill>
                  <a:srgbClr val="FF0000"/>
                </a:solidFill>
                <a:latin typeface="Arial" panose="020B0604020202020204" pitchFamily="34" charset="0"/>
                <a:cs typeface="Arial" panose="020B0604020202020204" pitchFamily="34" charset="0"/>
              </a:rPr>
              <a:t>Parent Training and Information Center (PTI) or Community Parent Resource Center (</a:t>
            </a:r>
            <a:r>
              <a:rPr lang="en-US" sz="6400" i="1" smtClean="0">
                <a:solidFill>
                  <a:srgbClr val="FF0000"/>
                </a:solidFill>
                <a:latin typeface="Arial" panose="020B0604020202020204" pitchFamily="34" charset="0"/>
                <a:cs typeface="Arial" panose="020B0604020202020204" pitchFamily="34" charset="0"/>
              </a:rPr>
              <a:t>CPRC).</a:t>
            </a:r>
            <a:endParaRPr lang="en-US" sz="6400" i="1" dirty="0">
              <a:solidFill>
                <a:srgbClr val="FF0000"/>
              </a:solidFill>
              <a:latin typeface="Arial" panose="020B0604020202020204" pitchFamily="34" charset="0"/>
              <a:cs typeface="Arial" panose="020B0604020202020204" pitchFamily="34" charset="0"/>
            </a:endParaRPr>
          </a:p>
          <a:p>
            <a:endParaRPr lang="en-US" sz="3300" dirty="0"/>
          </a:p>
        </p:txBody>
      </p:sp>
    </p:spTree>
    <p:extLst>
      <p:ext uri="{BB962C8B-B14F-4D97-AF65-F5344CB8AC3E}">
        <p14:creationId xmlns:p14="http://schemas.microsoft.com/office/powerpoint/2010/main" val="1196768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SAP Membership</a:t>
            </a:r>
            <a:endParaRPr lang="en-US" dirty="0"/>
          </a:p>
        </p:txBody>
      </p:sp>
      <p:sp>
        <p:nvSpPr>
          <p:cNvPr id="4" name="Rectangle 3"/>
          <p:cNvSpPr txBox="1">
            <a:spLocks noChangeArrowheads="1"/>
          </p:cNvSpPr>
          <p:nvPr/>
        </p:nvSpPr>
        <p:spPr>
          <a:xfrm>
            <a:off x="838200" y="1827124"/>
            <a:ext cx="4960434" cy="3748485"/>
          </a:xfrm>
          <a:prstGeom prst="rect">
            <a:avLst/>
          </a:prstGeom>
          <a:noFill/>
          <a:effectLst>
            <a:prstShdw prst="shdw17" dist="17961" dir="13500000">
              <a:srgbClr val="938F95"/>
            </a:prst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4950" indent="-234950">
              <a:spcBef>
                <a:spcPts val="0"/>
              </a:spcBef>
              <a:buFont typeface="Wingdings" pitchFamily="2" charset="2"/>
              <a:buChar char="§"/>
              <a:defRPr/>
            </a:pPr>
            <a:r>
              <a:rPr lang="en-US" sz="1400" dirty="0"/>
              <a:t>Parents of children with disabilities ages </a:t>
            </a:r>
            <a:r>
              <a:rPr lang="en-US" sz="1400" b="1" i="1" dirty="0"/>
              <a:t>birth </a:t>
            </a:r>
            <a:r>
              <a:rPr lang="en-US" sz="1400" b="1" i="1" dirty="0" smtClean="0"/>
              <a:t>through 26  (</a:t>
            </a:r>
            <a:r>
              <a:rPr lang="en-US" altLang="en-US" sz="1400" dirty="0" smtClean="0"/>
              <a:t>A </a:t>
            </a:r>
            <a:r>
              <a:rPr lang="en-US" altLang="en-US" sz="1400" b="1" dirty="0" smtClean="0"/>
              <a:t>majority </a:t>
            </a:r>
            <a:r>
              <a:rPr lang="en-US" altLang="en-US" sz="1400" dirty="0"/>
              <a:t>of </a:t>
            </a:r>
            <a:r>
              <a:rPr lang="en-US" altLang="en-US" sz="1400" dirty="0" smtClean="0"/>
              <a:t>members – 51% - must </a:t>
            </a:r>
            <a:r>
              <a:rPr lang="en-US" altLang="en-US" sz="1400" dirty="0"/>
              <a:t>be individuals with disabilities and parents of children with disabilities. </a:t>
            </a:r>
          </a:p>
          <a:p>
            <a:pPr marL="234950" indent="-234950">
              <a:spcBef>
                <a:spcPts val="0"/>
              </a:spcBef>
              <a:buFont typeface="Wingdings" pitchFamily="2" charset="2"/>
              <a:buChar char="§"/>
              <a:defRPr/>
            </a:pPr>
            <a:endParaRPr lang="en-US" sz="1400" dirty="0" smtClean="0"/>
          </a:p>
          <a:p>
            <a:pPr marL="234950" indent="-234950">
              <a:spcBef>
                <a:spcPts val="0"/>
              </a:spcBef>
              <a:buFont typeface="Wingdings" pitchFamily="2" charset="2"/>
              <a:buChar char="§"/>
              <a:defRPr/>
            </a:pPr>
            <a:r>
              <a:rPr lang="en-US" sz="1400" dirty="0" smtClean="0"/>
              <a:t>Individuals </a:t>
            </a:r>
            <a:r>
              <a:rPr lang="en-US" sz="1400" dirty="0"/>
              <a:t>with disabilities</a:t>
            </a:r>
            <a:br>
              <a:rPr lang="en-US" sz="1400" dirty="0"/>
            </a:br>
            <a:endParaRPr lang="en-US" sz="1400" dirty="0"/>
          </a:p>
          <a:p>
            <a:pPr marL="234950" indent="-234950">
              <a:spcBef>
                <a:spcPts val="0"/>
              </a:spcBef>
              <a:buFont typeface="Wingdings" pitchFamily="2" charset="2"/>
              <a:buChar char="§"/>
              <a:defRPr/>
            </a:pPr>
            <a:r>
              <a:rPr lang="en-US" sz="1400" dirty="0"/>
              <a:t>Teachers</a:t>
            </a:r>
            <a:br>
              <a:rPr lang="en-US" sz="1400" dirty="0"/>
            </a:br>
            <a:endParaRPr lang="en-US" sz="1400" dirty="0"/>
          </a:p>
          <a:p>
            <a:pPr marL="234950" indent="-234950">
              <a:spcBef>
                <a:spcPts val="0"/>
              </a:spcBef>
              <a:buFont typeface="Wingdings" pitchFamily="2" charset="2"/>
              <a:buChar char="§"/>
              <a:defRPr/>
            </a:pPr>
            <a:r>
              <a:rPr lang="en-US" sz="1400" dirty="0"/>
              <a:t>Representatives of institutions of higher education</a:t>
            </a:r>
            <a:br>
              <a:rPr lang="en-US" sz="1400" dirty="0"/>
            </a:br>
            <a:endParaRPr lang="en-US" sz="1400" dirty="0"/>
          </a:p>
          <a:p>
            <a:pPr marL="234950" indent="-234950">
              <a:spcBef>
                <a:spcPts val="0"/>
              </a:spcBef>
              <a:buFont typeface="Wingdings" pitchFamily="2" charset="2"/>
              <a:buChar char="§"/>
              <a:defRPr/>
            </a:pPr>
            <a:r>
              <a:rPr lang="en-US" sz="1400" dirty="0"/>
              <a:t>State and local education officials</a:t>
            </a:r>
            <a:br>
              <a:rPr lang="en-US" sz="1400" dirty="0"/>
            </a:br>
            <a:endParaRPr lang="en-US" sz="1400" dirty="0"/>
          </a:p>
          <a:p>
            <a:pPr marL="234950" indent="-234950">
              <a:spcBef>
                <a:spcPts val="0"/>
              </a:spcBef>
              <a:buFont typeface="Wingdings" pitchFamily="2" charset="2"/>
              <a:buChar char="§"/>
              <a:defRPr/>
            </a:pPr>
            <a:r>
              <a:rPr lang="en-US" sz="1400" dirty="0"/>
              <a:t>Administrators of programs for children with disabilities</a:t>
            </a:r>
            <a:br>
              <a:rPr lang="en-US" sz="1400" dirty="0"/>
            </a:br>
            <a:endParaRPr lang="en-US" sz="1400" dirty="0"/>
          </a:p>
          <a:p>
            <a:pPr marL="234950" indent="-234950">
              <a:spcBef>
                <a:spcPts val="0"/>
              </a:spcBef>
              <a:buFont typeface="Wingdings" pitchFamily="2" charset="2"/>
              <a:buChar char="§"/>
              <a:defRPr/>
            </a:pPr>
            <a:r>
              <a:rPr lang="en-US" sz="1400" dirty="0"/>
              <a:t>State representatives from </a:t>
            </a:r>
            <a:r>
              <a:rPr lang="en-US" sz="1400" b="1" i="1" dirty="0"/>
              <a:t>Child Welfare responsible for foster care</a:t>
            </a:r>
            <a:br>
              <a:rPr lang="en-US" sz="1400" b="1" i="1" dirty="0"/>
            </a:br>
            <a:endParaRPr lang="en-US" sz="1400" b="1" i="1" dirty="0"/>
          </a:p>
          <a:p>
            <a:pPr marL="0" indent="0" algn="ctr">
              <a:spcBef>
                <a:spcPts val="0"/>
              </a:spcBef>
              <a:buNone/>
              <a:defRPr/>
            </a:pPr>
            <a:r>
              <a:rPr lang="en-US" sz="1400" i="1" dirty="0"/>
              <a:t>    </a:t>
            </a:r>
            <a:endParaRPr lang="en-US" sz="1400" i="1" dirty="0">
              <a:solidFill>
                <a:srgbClr val="FF0000"/>
              </a:solidFill>
            </a:endParaRPr>
          </a:p>
        </p:txBody>
      </p:sp>
      <p:sp>
        <p:nvSpPr>
          <p:cNvPr id="5" name="Rectangle 4"/>
          <p:cNvSpPr txBox="1">
            <a:spLocks noChangeArrowheads="1"/>
          </p:cNvSpPr>
          <p:nvPr/>
        </p:nvSpPr>
        <p:spPr>
          <a:xfrm>
            <a:off x="6233532" y="1827124"/>
            <a:ext cx="5120268" cy="3748485"/>
          </a:xfrm>
          <a:prstGeom prst="rect">
            <a:avLst/>
          </a:prstGeom>
          <a:noFill/>
          <a:effectLst>
            <a:prstShdw prst="shdw17" dist="17961" dir="13500000">
              <a:srgbClr val="938F95"/>
            </a:prstShdw>
          </a:effec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4950" indent="-234950">
              <a:spcBef>
                <a:spcPts val="0"/>
              </a:spcBef>
              <a:buFont typeface="Wingdings" pitchFamily="2" charset="2"/>
              <a:buChar char="§"/>
            </a:pPr>
            <a:r>
              <a:rPr lang="en-US" altLang="en-US" sz="1400" dirty="0">
                <a:latin typeface="Arial" pitchFamily="34" charset="0"/>
                <a:cs typeface="Arial" pitchFamily="34" charset="0"/>
              </a:rPr>
              <a:t>Representatives of other </a:t>
            </a:r>
            <a:r>
              <a:rPr lang="en-US" altLang="en-US" sz="1400" dirty="0" smtClean="0">
                <a:latin typeface="Arial" pitchFamily="34" charset="0"/>
                <a:cs typeface="Arial" pitchFamily="34" charset="0"/>
              </a:rPr>
              <a:t>State </a:t>
            </a:r>
            <a:r>
              <a:rPr lang="en-US" altLang="en-US" sz="1400" dirty="0">
                <a:latin typeface="Arial" pitchFamily="34" charset="0"/>
                <a:cs typeface="Arial" pitchFamily="34" charset="0"/>
              </a:rPr>
              <a:t>agencies</a:t>
            </a:r>
            <a:br>
              <a:rPr lang="en-US" altLang="en-US" sz="1400" dirty="0">
                <a:latin typeface="Arial" pitchFamily="34" charset="0"/>
                <a:cs typeface="Arial" pitchFamily="34" charset="0"/>
              </a:rPr>
            </a:br>
            <a:endParaRPr lang="en-US" altLang="en-US" sz="1400" dirty="0">
              <a:latin typeface="Arial" pitchFamily="34" charset="0"/>
              <a:cs typeface="Arial" pitchFamily="34" charset="0"/>
            </a:endParaRPr>
          </a:p>
          <a:p>
            <a:pPr marL="234950" indent="-234950">
              <a:spcBef>
                <a:spcPts val="0"/>
              </a:spcBef>
              <a:buFont typeface="Wingdings" pitchFamily="2" charset="2"/>
              <a:buChar char="§"/>
            </a:pPr>
            <a:r>
              <a:rPr lang="en-US" altLang="en-US" sz="1400" dirty="0">
                <a:latin typeface="Arial" pitchFamily="34" charset="0"/>
                <a:cs typeface="Arial" pitchFamily="34" charset="0"/>
              </a:rPr>
              <a:t>Representatives of private schools and public charter schools</a:t>
            </a:r>
            <a:br>
              <a:rPr lang="en-US" altLang="en-US" sz="1400" dirty="0">
                <a:latin typeface="Arial" pitchFamily="34" charset="0"/>
                <a:cs typeface="Arial" pitchFamily="34" charset="0"/>
              </a:rPr>
            </a:br>
            <a:endParaRPr lang="en-US" altLang="en-US" sz="1400" dirty="0">
              <a:latin typeface="Arial" pitchFamily="34" charset="0"/>
              <a:cs typeface="Arial" pitchFamily="34" charset="0"/>
            </a:endParaRPr>
          </a:p>
          <a:p>
            <a:pPr marL="234950" indent="-234950">
              <a:spcBef>
                <a:spcPts val="0"/>
              </a:spcBef>
              <a:buFont typeface="Wingdings" pitchFamily="2" charset="2"/>
              <a:buChar char="§"/>
            </a:pPr>
            <a:r>
              <a:rPr lang="en-US" altLang="en-US" sz="1400" dirty="0">
                <a:latin typeface="Arial" pitchFamily="34" charset="0"/>
                <a:cs typeface="Arial" pitchFamily="34" charset="0"/>
              </a:rPr>
              <a:t>At least one representative of a vocational, community, or business organization concerned with the provisions of transition services to children with disabilities</a:t>
            </a:r>
            <a:br>
              <a:rPr lang="en-US" altLang="en-US" sz="1400" dirty="0">
                <a:latin typeface="Arial" pitchFamily="34" charset="0"/>
                <a:cs typeface="Arial" pitchFamily="34" charset="0"/>
              </a:rPr>
            </a:br>
            <a:endParaRPr lang="en-US" altLang="en-US" sz="1400" dirty="0">
              <a:latin typeface="Arial" pitchFamily="34" charset="0"/>
              <a:cs typeface="Arial" pitchFamily="34" charset="0"/>
            </a:endParaRPr>
          </a:p>
          <a:p>
            <a:pPr marL="234950" indent="-234950">
              <a:spcBef>
                <a:spcPts val="0"/>
              </a:spcBef>
              <a:buFont typeface="Wingdings" pitchFamily="2" charset="2"/>
              <a:buChar char="§"/>
            </a:pPr>
            <a:r>
              <a:rPr lang="en-US" altLang="en-US" sz="1400" dirty="0">
                <a:latin typeface="Arial" pitchFamily="34" charset="0"/>
                <a:cs typeface="Arial" pitchFamily="34" charset="0"/>
              </a:rPr>
              <a:t>Representatives from the State juvenile and adult corrections agencies</a:t>
            </a:r>
            <a:br>
              <a:rPr lang="en-US" altLang="en-US" sz="1400" dirty="0">
                <a:latin typeface="Arial" pitchFamily="34" charset="0"/>
                <a:cs typeface="Arial" pitchFamily="34" charset="0"/>
              </a:rPr>
            </a:br>
            <a:endParaRPr lang="en-US" altLang="en-US" sz="1400" dirty="0">
              <a:latin typeface="Arial" pitchFamily="34" charset="0"/>
              <a:cs typeface="Arial" pitchFamily="34" charset="0"/>
            </a:endParaRPr>
          </a:p>
          <a:p>
            <a:pPr marL="234950" indent="-234950">
              <a:spcBef>
                <a:spcPts val="0"/>
              </a:spcBef>
              <a:buFont typeface="Wingdings" pitchFamily="2" charset="2"/>
              <a:buChar char="§"/>
            </a:pPr>
            <a:r>
              <a:rPr lang="en-US" altLang="en-US" sz="1400" dirty="0">
                <a:latin typeface="Arial" pitchFamily="34" charset="0"/>
                <a:cs typeface="Arial" pitchFamily="34" charset="0"/>
              </a:rPr>
              <a:t>State and local officials that represent homeless </a:t>
            </a:r>
            <a:r>
              <a:rPr lang="en-US" altLang="en-US" sz="1400" dirty="0" smtClean="0">
                <a:latin typeface="Arial" pitchFamily="34" charset="0"/>
                <a:cs typeface="Arial" pitchFamily="34" charset="0"/>
              </a:rPr>
              <a:t>children</a:t>
            </a:r>
          </a:p>
          <a:p>
            <a:pPr marL="234950" indent="-234950">
              <a:spcBef>
                <a:spcPts val="0"/>
              </a:spcBef>
              <a:buFont typeface="Wingdings" pitchFamily="2" charset="2"/>
              <a:buChar char="§"/>
            </a:pPr>
            <a:endParaRPr lang="en-US" altLang="en-US" sz="1400" dirty="0" smtClean="0">
              <a:latin typeface="Arial" pitchFamily="34" charset="0"/>
              <a:cs typeface="Arial" pitchFamily="34" charset="0"/>
            </a:endParaRPr>
          </a:p>
          <a:p>
            <a:pPr marL="234950" indent="-234950">
              <a:spcBef>
                <a:spcPts val="0"/>
              </a:spcBef>
              <a:buFont typeface="Wingdings" pitchFamily="2" charset="2"/>
              <a:buChar char="§"/>
            </a:pPr>
            <a:r>
              <a:rPr lang="en-US" altLang="en-US" sz="1400" dirty="0" smtClean="0">
                <a:latin typeface="Arial" pitchFamily="34" charset="0"/>
                <a:cs typeface="Arial" pitchFamily="34" charset="0"/>
              </a:rPr>
              <a:t>State Parent Training and Information Center representative</a:t>
            </a:r>
          </a:p>
          <a:p>
            <a:pPr marL="0" indent="0" algn="ctr">
              <a:spcBef>
                <a:spcPts val="0"/>
              </a:spcBef>
              <a:buNone/>
            </a:pPr>
            <a:r>
              <a:rPr lang="en-US" sz="1400" i="1" dirty="0" smtClean="0">
                <a:solidFill>
                  <a:srgbClr val="FF0000"/>
                </a:solidFill>
              </a:rPr>
              <a:t>* </a:t>
            </a:r>
            <a:r>
              <a:rPr lang="en-US" sz="1400" i="1" dirty="0">
                <a:solidFill>
                  <a:srgbClr val="FF0000"/>
                </a:solidFill>
              </a:rPr>
              <a:t>State regulations can go above</a:t>
            </a:r>
            <a:br>
              <a:rPr lang="en-US" sz="1400" i="1" dirty="0">
                <a:solidFill>
                  <a:srgbClr val="FF0000"/>
                </a:solidFill>
              </a:rPr>
            </a:br>
            <a:r>
              <a:rPr lang="en-US" sz="1400" i="1" dirty="0">
                <a:solidFill>
                  <a:srgbClr val="FF0000"/>
                </a:solidFill>
              </a:rPr>
              <a:t>      federal requirements</a:t>
            </a:r>
          </a:p>
          <a:p>
            <a:pPr marL="0" indent="0">
              <a:spcBef>
                <a:spcPts val="0"/>
              </a:spcBef>
              <a:buNone/>
            </a:pPr>
            <a:endParaRPr lang="en-US" altLang="en-US" sz="1400" dirty="0">
              <a:latin typeface="Arial" pitchFamily="34" charset="0"/>
              <a:cs typeface="Arial" pitchFamily="34" charset="0"/>
            </a:endParaRPr>
          </a:p>
        </p:txBody>
      </p:sp>
      <p:sp>
        <p:nvSpPr>
          <p:cNvPr id="6" name="Text Box 5"/>
          <p:cNvSpPr txBox="1">
            <a:spLocks noChangeArrowheads="1"/>
          </p:cNvSpPr>
          <p:nvPr/>
        </p:nvSpPr>
        <p:spPr bwMode="auto">
          <a:xfrm>
            <a:off x="7772400" y="6385582"/>
            <a:ext cx="2667000" cy="307777"/>
          </a:xfrm>
          <a:prstGeom prst="rect">
            <a:avLst/>
          </a:prstGeom>
          <a:noFill/>
          <a:ln>
            <a:noFill/>
          </a:ln>
        </p:spPr>
        <p:txBody>
          <a:bodyPr>
            <a:spAutoFit/>
          </a:bodyPr>
          <a:lstStyle>
            <a:lvl1pPr>
              <a:defRPr sz="3200">
                <a:solidFill>
                  <a:schemeClr val="tx1"/>
                </a:solidFill>
                <a:latin typeface="Rockwell" pitchFamily="18" charset="0"/>
              </a:defRPr>
            </a:lvl1pPr>
            <a:lvl2pPr>
              <a:defRPr sz="2800">
                <a:solidFill>
                  <a:schemeClr val="tx1"/>
                </a:solidFill>
                <a:latin typeface="Rockwell" pitchFamily="18" charset="0"/>
              </a:defRPr>
            </a:lvl2pPr>
            <a:lvl3pPr>
              <a:defRPr sz="2400">
                <a:solidFill>
                  <a:schemeClr val="tx1"/>
                </a:solidFill>
                <a:latin typeface="Rockwell" pitchFamily="18" charset="0"/>
              </a:defRPr>
            </a:lvl3pPr>
            <a:lvl4pPr>
              <a:defRPr sz="2000">
                <a:solidFill>
                  <a:schemeClr val="tx1"/>
                </a:solidFill>
                <a:latin typeface="Rockwell" pitchFamily="18" charset="0"/>
              </a:defRPr>
            </a:lvl4pPr>
            <a:lvl5pPr>
              <a:defRPr sz="2000">
                <a:solidFill>
                  <a:schemeClr val="tx1"/>
                </a:solidFill>
                <a:latin typeface="Rockwell" pitchFamily="18" charset="0"/>
              </a:defRPr>
            </a:lvl5pPr>
            <a:lvl6pPr eaLnBrk="0" fontAlgn="base" hangingPunct="0">
              <a:spcAft>
                <a:spcPct val="0"/>
              </a:spcAft>
              <a:buFont typeface="Rockwell" pitchFamily="18" charset="0"/>
              <a:buChar char="o"/>
              <a:defRPr sz="2000">
                <a:solidFill>
                  <a:schemeClr val="tx1"/>
                </a:solidFill>
                <a:latin typeface="Rockwell" pitchFamily="18" charset="0"/>
              </a:defRPr>
            </a:lvl6pPr>
            <a:lvl7pPr eaLnBrk="0" fontAlgn="base" hangingPunct="0">
              <a:spcAft>
                <a:spcPct val="0"/>
              </a:spcAft>
              <a:buFont typeface="Rockwell" pitchFamily="18" charset="0"/>
              <a:buChar char="o"/>
              <a:defRPr sz="2000">
                <a:solidFill>
                  <a:schemeClr val="tx1"/>
                </a:solidFill>
                <a:latin typeface="Rockwell" pitchFamily="18" charset="0"/>
              </a:defRPr>
            </a:lvl7pPr>
            <a:lvl8pPr eaLnBrk="0" fontAlgn="base" hangingPunct="0">
              <a:spcAft>
                <a:spcPct val="0"/>
              </a:spcAft>
              <a:buFont typeface="Rockwell" pitchFamily="18" charset="0"/>
              <a:buChar char="o"/>
              <a:defRPr sz="2000">
                <a:solidFill>
                  <a:schemeClr val="tx1"/>
                </a:solidFill>
                <a:latin typeface="Rockwell" pitchFamily="18" charset="0"/>
              </a:defRPr>
            </a:lvl8pPr>
            <a:lvl9pPr eaLnBrk="0" fontAlgn="base" hangingPunct="0">
              <a:spcAft>
                <a:spcPct val="0"/>
              </a:spcAft>
              <a:buFont typeface="Rockwell" pitchFamily="18" charset="0"/>
              <a:buChar char="o"/>
              <a:defRPr sz="2000">
                <a:solidFill>
                  <a:schemeClr val="tx1"/>
                </a:solidFill>
                <a:latin typeface="Rockwell" pitchFamily="18" charset="0"/>
              </a:defRPr>
            </a:lvl9pPr>
          </a:lstStyle>
          <a:p>
            <a:pPr algn="r">
              <a:spcBef>
                <a:spcPct val="50000"/>
              </a:spcBef>
            </a:pPr>
            <a:r>
              <a:rPr lang="en-US" altLang="en-US" sz="1400" i="1" dirty="0">
                <a:latin typeface="Arial" pitchFamily="34" charset="0"/>
                <a:cs typeface="Arial" pitchFamily="34" charset="0"/>
              </a:rPr>
              <a:t>CFR 300.168 (c)(1-11)</a:t>
            </a:r>
          </a:p>
        </p:txBody>
      </p:sp>
    </p:spTree>
    <p:extLst>
      <p:ext uri="{BB962C8B-B14F-4D97-AF65-F5344CB8AC3E}">
        <p14:creationId xmlns:p14="http://schemas.microsoft.com/office/powerpoint/2010/main" val="2000644840"/>
      </p:ext>
    </p:extLst>
  </p:cSld>
  <p:clrMapOvr>
    <a:masterClrMapping/>
  </p:clrMapOvr>
  <mc:AlternateContent xmlns:mc="http://schemas.openxmlformats.org/markup-compatibility/2006" xmlns:p14="http://schemas.microsoft.com/office/powerpoint/2010/main">
    <mc:Choice Requires="p14">
      <p:transition spd="slow" p14:dur="125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8795" y="1533292"/>
            <a:ext cx="7848600" cy="4343400"/>
          </a:xfrm>
        </p:spPr>
        <p:txBody>
          <a:bodyPr>
            <a:normAutofit/>
          </a:bodyPr>
          <a:lstStyle/>
          <a:p>
            <a:pPr marL="0" indent="3175">
              <a:buNone/>
              <a:defRPr/>
            </a:pPr>
            <a:r>
              <a:rPr lang="en-US" dirty="0"/>
              <a:t>Members are representative of the State population demographics and composed of individuals involved in, or concerned with, the education of children and youth with disabilities.</a:t>
            </a:r>
            <a:br>
              <a:rPr lang="en-US" dirty="0"/>
            </a:br>
            <a:endParaRPr lang="en-US" dirty="0"/>
          </a:p>
          <a:p>
            <a:pPr marL="573088" indent="-230188">
              <a:defRPr/>
            </a:pPr>
            <a:r>
              <a:rPr lang="en-US" dirty="0"/>
              <a:t>Cultures</a:t>
            </a:r>
          </a:p>
          <a:p>
            <a:pPr marL="573088" indent="-230188">
              <a:defRPr/>
            </a:pPr>
            <a:r>
              <a:rPr lang="en-US" dirty="0"/>
              <a:t>Rural/Urban</a:t>
            </a:r>
          </a:p>
          <a:p>
            <a:pPr marL="573088" indent="-230188">
              <a:defRPr/>
            </a:pPr>
            <a:r>
              <a:rPr lang="en-US" dirty="0"/>
              <a:t>Gender</a:t>
            </a:r>
          </a:p>
          <a:p>
            <a:pPr marL="0" indent="3175">
              <a:buNone/>
            </a:pPr>
            <a:endParaRPr lang="en-US" dirty="0"/>
          </a:p>
        </p:txBody>
      </p:sp>
      <p:sp>
        <p:nvSpPr>
          <p:cNvPr id="3" name="Title 2"/>
          <p:cNvSpPr>
            <a:spLocks noGrp="1"/>
          </p:cNvSpPr>
          <p:nvPr>
            <p:ph type="title"/>
          </p:nvPr>
        </p:nvSpPr>
        <p:spPr>
          <a:xfrm>
            <a:off x="488795" y="264248"/>
            <a:ext cx="11109081" cy="1039091"/>
          </a:xfrm>
        </p:spPr>
        <p:txBody>
          <a:bodyPr>
            <a:normAutofit/>
          </a:bodyPr>
          <a:lstStyle/>
          <a:p>
            <a:r>
              <a:rPr lang="en-US" sz="3800" dirty="0"/>
              <a:t>Panel Membership Demographics</a:t>
            </a:r>
          </a:p>
        </p:txBody>
      </p:sp>
      <p:pic>
        <p:nvPicPr>
          <p:cNvPr id="11266" name="Picture 2" descr="T:\Resources\Images\graphicstock\business\BusinessPeopleCitySca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056"/>
          <a:stretch/>
        </p:blipFill>
        <p:spPr bwMode="auto">
          <a:xfrm>
            <a:off x="7586546" y="2126915"/>
            <a:ext cx="4011330" cy="31561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033230"/>
      </p:ext>
    </p:extLst>
  </p:cSld>
  <p:clrMapOvr>
    <a:masterClrMapping/>
  </p:clrMapOvr>
  <mc:AlternateContent xmlns:mc="http://schemas.openxmlformats.org/markup-compatibility/2006" xmlns:p14="http://schemas.microsoft.com/office/powerpoint/2010/main">
    <mc:Choice Requires="p14">
      <p:transition spd="slow" p14:dur="125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Part C / Part B</a:t>
            </a:r>
            <a:endParaRPr lang="en-US" dirty="0"/>
          </a:p>
        </p:txBody>
      </p:sp>
      <p:sp>
        <p:nvSpPr>
          <p:cNvPr id="4" name="AutoShape 8"/>
          <p:cNvSpPr>
            <a:spLocks noChangeArrowheads="1"/>
          </p:cNvSpPr>
          <p:nvPr/>
        </p:nvSpPr>
        <p:spPr bwMode="auto">
          <a:xfrm>
            <a:off x="6993502" y="1925460"/>
            <a:ext cx="2841874" cy="1129249"/>
          </a:xfrm>
          <a:prstGeom prst="roundRect">
            <a:avLst>
              <a:gd name="adj" fmla="val 16667"/>
            </a:avLst>
          </a:prstGeom>
          <a:solidFill>
            <a:schemeClr val="accent2">
              <a:lumMod val="40000"/>
              <a:lumOff val="60000"/>
            </a:schemeClr>
          </a:solidFill>
          <a:ln w="9525">
            <a:noFill/>
            <a:round/>
            <a:headEnd/>
            <a:tailEnd/>
          </a:ln>
          <a:effectLst>
            <a:outerShdw blurRad="107950" dist="12700" dir="5400000" algn="ctr">
              <a:srgbClr val="000000"/>
            </a:outerShdw>
          </a:effectLst>
        </p:spPr>
        <p:txBody>
          <a:bodyPr wrap="none" anchor="ctr"/>
          <a:lstStyle/>
          <a:p>
            <a:pPr algn="ctr">
              <a:defRPr/>
            </a:pPr>
            <a:r>
              <a:rPr lang="en-US" sz="2600" dirty="0" smtClean="0">
                <a:latin typeface="Arial" pitchFamily="34" charset="0"/>
                <a:cs typeface="Arial" pitchFamily="34" charset="0"/>
              </a:rPr>
              <a:t>State Interagency </a:t>
            </a:r>
            <a:r>
              <a:rPr lang="en-US" sz="2600" dirty="0">
                <a:latin typeface="Arial" pitchFamily="34" charset="0"/>
                <a:cs typeface="Arial" pitchFamily="34" charset="0"/>
              </a:rPr>
              <a:t/>
            </a:r>
            <a:br>
              <a:rPr lang="en-US" sz="2600" dirty="0">
                <a:latin typeface="Arial" pitchFamily="34" charset="0"/>
                <a:cs typeface="Arial" pitchFamily="34" charset="0"/>
              </a:rPr>
            </a:br>
            <a:r>
              <a:rPr lang="en-US" sz="2600" dirty="0">
                <a:latin typeface="Arial" pitchFamily="34" charset="0"/>
                <a:cs typeface="Arial" pitchFamily="34" charset="0"/>
              </a:rPr>
              <a:t>Coordinating </a:t>
            </a:r>
            <a:br>
              <a:rPr lang="en-US" sz="2600" dirty="0">
                <a:latin typeface="Arial" pitchFamily="34" charset="0"/>
                <a:cs typeface="Arial" pitchFamily="34" charset="0"/>
              </a:rPr>
            </a:br>
            <a:r>
              <a:rPr lang="en-US" sz="2600" dirty="0">
                <a:latin typeface="Arial" pitchFamily="34" charset="0"/>
                <a:cs typeface="Arial" pitchFamily="34" charset="0"/>
              </a:rPr>
              <a:t>Council (ICC)</a:t>
            </a:r>
          </a:p>
        </p:txBody>
      </p:sp>
      <p:sp>
        <p:nvSpPr>
          <p:cNvPr id="5" name="Rectangle 3"/>
          <p:cNvSpPr txBox="1">
            <a:spLocks noChangeArrowheads="1"/>
          </p:cNvSpPr>
          <p:nvPr/>
        </p:nvSpPr>
        <p:spPr>
          <a:xfrm>
            <a:off x="2324100" y="3921126"/>
            <a:ext cx="7772400" cy="25495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en-US">
                <a:cs typeface="Arial" charset="0"/>
              </a:rPr>
              <a:t>	</a:t>
            </a:r>
          </a:p>
        </p:txBody>
      </p:sp>
      <p:sp>
        <p:nvSpPr>
          <p:cNvPr id="6" name="AutoShape 9"/>
          <p:cNvSpPr>
            <a:spLocks noChangeArrowheads="1"/>
          </p:cNvSpPr>
          <p:nvPr/>
        </p:nvSpPr>
        <p:spPr bwMode="auto">
          <a:xfrm>
            <a:off x="1876424" y="4277089"/>
            <a:ext cx="3723113" cy="824051"/>
          </a:xfrm>
          <a:prstGeom prst="roundRect">
            <a:avLst>
              <a:gd name="adj" fmla="val 16667"/>
            </a:avLst>
          </a:prstGeom>
          <a:solidFill>
            <a:schemeClr val="accent3">
              <a:lumMod val="60000"/>
              <a:lumOff val="40000"/>
            </a:schemeClr>
          </a:solidFill>
          <a:ln w="9525">
            <a:noFill/>
            <a:round/>
            <a:headEnd/>
            <a:tailEnd/>
          </a:ln>
          <a:effectLst>
            <a:outerShdw blurRad="107950" dist="12700" dir="5400000" algn="ctr">
              <a:srgbClr val="000000"/>
            </a:outerShdw>
          </a:effectLst>
        </p:spPr>
        <p:txBody>
          <a:bodyPr wrap="none" anchor="ctr"/>
          <a:lstStyle/>
          <a:p>
            <a:pPr algn="ctr">
              <a:defRPr/>
            </a:pPr>
            <a:r>
              <a:rPr lang="en-US" sz="2400" dirty="0" smtClean="0">
                <a:latin typeface="Arial" pitchFamily="34" charset="0"/>
                <a:cs typeface="Arial" pitchFamily="34" charset="0"/>
              </a:rPr>
              <a:t>Part </a:t>
            </a:r>
            <a:r>
              <a:rPr lang="en-US" sz="2400" dirty="0">
                <a:latin typeface="Arial" pitchFamily="34" charset="0"/>
                <a:cs typeface="Arial" pitchFamily="34" charset="0"/>
              </a:rPr>
              <a:t>B </a:t>
            </a:r>
            <a:endParaRPr lang="en-US" sz="2400" dirty="0" smtClean="0">
              <a:latin typeface="Arial" pitchFamily="34" charset="0"/>
              <a:cs typeface="Arial" pitchFamily="34" charset="0"/>
            </a:endParaRPr>
          </a:p>
          <a:p>
            <a:pPr algn="ctr">
              <a:defRPr/>
            </a:pPr>
            <a:r>
              <a:rPr lang="en-US" sz="2400" dirty="0" smtClean="0">
                <a:latin typeface="Arial" pitchFamily="34" charset="0"/>
                <a:cs typeface="Arial" pitchFamily="34" charset="0"/>
              </a:rPr>
              <a:t>(</a:t>
            </a:r>
            <a:r>
              <a:rPr lang="en-US" sz="2400" dirty="0">
                <a:latin typeface="Arial" pitchFamily="34" charset="0"/>
                <a:cs typeface="Arial" pitchFamily="34" charset="0"/>
              </a:rPr>
              <a:t>School-age Children)</a:t>
            </a:r>
          </a:p>
        </p:txBody>
      </p:sp>
      <p:sp>
        <p:nvSpPr>
          <p:cNvPr id="9" name="Content Placeholder 2"/>
          <p:cNvSpPr txBox="1">
            <a:spLocks/>
          </p:cNvSpPr>
          <p:nvPr/>
        </p:nvSpPr>
        <p:spPr bwMode="auto">
          <a:xfrm>
            <a:off x="2935559" y="3124203"/>
            <a:ext cx="7010400" cy="381000"/>
          </a:xfrm>
          <a:prstGeom prst="rect">
            <a:avLst/>
          </a:prstGeom>
          <a:noFill/>
          <a:ln w="9525">
            <a:noFill/>
            <a:miter lim="800000"/>
            <a:headEnd/>
            <a:tailEnd/>
          </a:ln>
        </p:spPr>
        <p:txBody>
          <a:bodyPr/>
          <a:lstStyle/>
          <a:p>
            <a:pPr algn="ctr" eaLnBrk="0" hangingPunct="0">
              <a:spcBef>
                <a:spcPct val="20000"/>
              </a:spcBef>
              <a:buClr>
                <a:srgbClr val="5C1F34"/>
              </a:buClr>
              <a:buFont typeface="Rockwell" pitchFamily="18" charset="0"/>
              <a:buNone/>
              <a:defRPr/>
            </a:pPr>
            <a:r>
              <a:rPr lang="en-US" sz="2600" dirty="0">
                <a:latin typeface="Arial" pitchFamily="34" charset="0"/>
                <a:cs typeface="Arial" pitchFamily="34" charset="0"/>
              </a:rPr>
              <a:t>Establish a membership link between </a:t>
            </a:r>
            <a:r>
              <a:rPr lang="en-US" sz="2600" dirty="0" smtClean="0">
                <a:latin typeface="Arial" pitchFamily="34" charset="0"/>
                <a:cs typeface="Arial" pitchFamily="34" charset="0"/>
              </a:rPr>
              <a:t>the SICC and SAP</a:t>
            </a:r>
            <a:endParaRPr lang="en-US" sz="2600" dirty="0">
              <a:latin typeface="Arial" pitchFamily="34" charset="0"/>
              <a:cs typeface="Arial" pitchFamily="34" charset="0"/>
            </a:endParaRPr>
          </a:p>
        </p:txBody>
      </p:sp>
      <p:sp>
        <p:nvSpPr>
          <p:cNvPr id="13" name="AutoShape 8"/>
          <p:cNvSpPr>
            <a:spLocks noChangeArrowheads="1"/>
          </p:cNvSpPr>
          <p:nvPr/>
        </p:nvSpPr>
        <p:spPr bwMode="auto">
          <a:xfrm>
            <a:off x="1866900" y="1925460"/>
            <a:ext cx="3742163" cy="1063067"/>
          </a:xfrm>
          <a:prstGeom prst="roundRect">
            <a:avLst>
              <a:gd name="adj" fmla="val 16667"/>
            </a:avLst>
          </a:prstGeom>
          <a:solidFill>
            <a:schemeClr val="accent2">
              <a:lumMod val="40000"/>
              <a:lumOff val="60000"/>
            </a:schemeClr>
          </a:solidFill>
          <a:ln w="9525">
            <a:noFill/>
            <a:round/>
            <a:headEnd/>
            <a:tailEnd/>
          </a:ln>
          <a:effectLst>
            <a:outerShdw blurRad="107950" dist="12700" dir="5400000" algn="ctr">
              <a:srgbClr val="000000"/>
            </a:outerShdw>
          </a:effectLst>
        </p:spPr>
        <p:txBody>
          <a:bodyPr wrap="none" anchor="ctr"/>
          <a:lstStyle/>
          <a:p>
            <a:pPr algn="ctr">
              <a:defRPr/>
            </a:pPr>
            <a:r>
              <a:rPr lang="en-US" sz="2400" dirty="0">
                <a:latin typeface="Arial" pitchFamily="34" charset="0"/>
                <a:cs typeface="Arial" pitchFamily="34" charset="0"/>
              </a:rPr>
              <a:t>Part C  (Birth to 2 years)</a:t>
            </a:r>
          </a:p>
        </p:txBody>
      </p:sp>
      <p:sp>
        <p:nvSpPr>
          <p:cNvPr id="7" name="Line 10"/>
          <p:cNvSpPr>
            <a:spLocks noChangeShapeType="1"/>
          </p:cNvSpPr>
          <p:nvPr/>
        </p:nvSpPr>
        <p:spPr bwMode="auto">
          <a:xfrm>
            <a:off x="5698100" y="2377417"/>
            <a:ext cx="1295400" cy="0"/>
          </a:xfrm>
          <a:prstGeom prst="line">
            <a:avLst/>
          </a:prstGeom>
          <a:noFill/>
          <a:ln w="76200">
            <a:solidFill>
              <a:schemeClr val="accent1">
                <a:lumMod val="50000"/>
              </a:schemeClr>
            </a:solidFill>
            <a:round/>
            <a:headEnd/>
            <a:tailEnd type="triangle" w="med" len="med"/>
          </a:ln>
          <a:effectLst>
            <a:outerShdw blurRad="63500" sx="102000" sy="102000" algn="ctr"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en-US">
              <a:latin typeface="Arial" pitchFamily="34" charset="0"/>
              <a:cs typeface="Arial" pitchFamily="34" charset="0"/>
            </a:endParaRPr>
          </a:p>
        </p:txBody>
      </p:sp>
      <p:sp>
        <p:nvSpPr>
          <p:cNvPr id="14" name="AutoShape 9"/>
          <p:cNvSpPr>
            <a:spLocks noChangeArrowheads="1"/>
          </p:cNvSpPr>
          <p:nvPr/>
        </p:nvSpPr>
        <p:spPr bwMode="auto">
          <a:xfrm>
            <a:off x="7068770" y="4158309"/>
            <a:ext cx="2952459" cy="1232764"/>
          </a:xfrm>
          <a:prstGeom prst="roundRect">
            <a:avLst>
              <a:gd name="adj" fmla="val 16667"/>
            </a:avLst>
          </a:prstGeom>
          <a:solidFill>
            <a:schemeClr val="accent3">
              <a:lumMod val="60000"/>
              <a:lumOff val="40000"/>
            </a:schemeClr>
          </a:solidFill>
          <a:ln w="9525">
            <a:noFill/>
            <a:round/>
            <a:headEnd/>
            <a:tailEnd/>
          </a:ln>
          <a:effectLst>
            <a:outerShdw blurRad="107950" dist="12700" dir="5400000" algn="ctr">
              <a:srgbClr val="000000"/>
            </a:outerShdw>
          </a:effectLst>
        </p:spPr>
        <p:txBody>
          <a:bodyPr wrap="none" anchor="ctr"/>
          <a:lstStyle/>
          <a:p>
            <a:pPr algn="ctr">
              <a:defRPr/>
            </a:pPr>
            <a:r>
              <a:rPr lang="en-US" sz="2600" dirty="0">
                <a:latin typeface="Arial" pitchFamily="34" charset="0"/>
                <a:cs typeface="Arial" pitchFamily="34" charset="0"/>
              </a:rPr>
              <a:t>State Special </a:t>
            </a:r>
            <a:br>
              <a:rPr lang="en-US" sz="2600" dirty="0">
                <a:latin typeface="Arial" pitchFamily="34" charset="0"/>
                <a:cs typeface="Arial" pitchFamily="34" charset="0"/>
              </a:rPr>
            </a:br>
            <a:r>
              <a:rPr lang="en-US" sz="2600" dirty="0">
                <a:latin typeface="Arial" pitchFamily="34" charset="0"/>
                <a:cs typeface="Arial" pitchFamily="34" charset="0"/>
              </a:rPr>
              <a:t>Education </a:t>
            </a:r>
            <a:br>
              <a:rPr lang="en-US" sz="2600" dirty="0">
                <a:latin typeface="Arial" pitchFamily="34" charset="0"/>
                <a:cs typeface="Arial" pitchFamily="34" charset="0"/>
              </a:rPr>
            </a:br>
            <a:r>
              <a:rPr lang="en-US" sz="2600" dirty="0">
                <a:latin typeface="Arial" pitchFamily="34" charset="0"/>
                <a:cs typeface="Arial" pitchFamily="34" charset="0"/>
              </a:rPr>
              <a:t>Advisory Panel</a:t>
            </a:r>
          </a:p>
        </p:txBody>
      </p:sp>
      <p:sp>
        <p:nvSpPr>
          <p:cNvPr id="15" name="Line 10"/>
          <p:cNvSpPr>
            <a:spLocks noChangeShapeType="1"/>
          </p:cNvSpPr>
          <p:nvPr/>
        </p:nvSpPr>
        <p:spPr bwMode="auto">
          <a:xfrm>
            <a:off x="5698100" y="4689114"/>
            <a:ext cx="1295400" cy="0"/>
          </a:xfrm>
          <a:prstGeom prst="line">
            <a:avLst/>
          </a:prstGeom>
          <a:noFill/>
          <a:ln w="76200">
            <a:solidFill>
              <a:schemeClr val="accent1">
                <a:lumMod val="50000"/>
              </a:schemeClr>
            </a:solidFill>
            <a:round/>
            <a:headEnd/>
            <a:tailEnd type="triangle" w="med" len="med"/>
          </a:ln>
          <a:effectLst>
            <a:outerShdw blurRad="63500" sx="102000" sy="102000" algn="ctr"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111580002"/>
      </p:ext>
    </p:extLst>
  </p:cSld>
  <p:clrMapOvr>
    <a:masterClrMapping/>
  </p:clrMapOvr>
  <mc:AlternateContent xmlns:mc="http://schemas.openxmlformats.org/markup-compatibility/2006" xmlns:p14="http://schemas.microsoft.com/office/powerpoint/2010/main">
    <mc:Choice Requires="p14">
      <p:transition spd="slow" p14:dur="125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6839" y="380875"/>
            <a:ext cx="11285034" cy="838200"/>
          </a:xfrm>
        </p:spPr>
        <p:txBody>
          <a:bodyPr>
            <a:noAutofit/>
          </a:bodyPr>
          <a:lstStyle/>
          <a:p>
            <a:pPr algn="ctr"/>
            <a:r>
              <a:rPr lang="en-US" sz="3600" dirty="0" smtClean="0">
                <a:latin typeface="Arial" panose="020B0604020202020204" pitchFamily="34" charset="0"/>
                <a:cs typeface="Arial" panose="020B0604020202020204" pitchFamily="34" charset="0"/>
              </a:rPr>
              <a:t>Member </a:t>
            </a:r>
            <a:r>
              <a:rPr lang="en-US" sz="3600" dirty="0">
                <a:latin typeface="Arial" panose="020B0604020202020204" pitchFamily="34" charset="0"/>
                <a:cs typeface="Arial" panose="020B0604020202020204" pitchFamily="34" charset="0"/>
              </a:rPr>
              <a:t>Roles and Responsibilities</a:t>
            </a:r>
          </a:p>
        </p:txBody>
      </p:sp>
      <p:sp>
        <p:nvSpPr>
          <p:cNvPr id="2" name="Content Placeholder 1"/>
          <p:cNvSpPr>
            <a:spLocks noGrp="1"/>
          </p:cNvSpPr>
          <p:nvPr>
            <p:ph idx="1"/>
          </p:nvPr>
        </p:nvSpPr>
        <p:spPr>
          <a:xfrm>
            <a:off x="356839" y="1485962"/>
            <a:ext cx="11285034" cy="4706937"/>
          </a:xfrm>
        </p:spPr>
        <p:txBody>
          <a:bodyPr>
            <a:normAutofit/>
          </a:bodyPr>
          <a:lstStyle/>
          <a:p>
            <a:pPr lvl="1">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Represent your stakeholder group – bring and share information</a:t>
            </a:r>
          </a:p>
          <a:p>
            <a:pPr lvl="1">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Be aware of and communicate about potential collaborative opportunities</a:t>
            </a:r>
          </a:p>
          <a:p>
            <a:pPr lvl="1">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Attend and participate in meetings – this is critical! Inform the Council chairperson or </a:t>
            </a:r>
            <a:r>
              <a:rPr lang="en-US" dirty="0" smtClean="0">
                <a:latin typeface="Arial" panose="020B0604020202020204" pitchFamily="34" charset="0"/>
                <a:cs typeface="Arial" panose="020B0604020202020204" pitchFamily="34" charset="0"/>
              </a:rPr>
              <a:t>staff </a:t>
            </a:r>
            <a:r>
              <a:rPr lang="en-US" dirty="0">
                <a:latin typeface="Arial" panose="020B0604020202020204" pitchFamily="34" charset="0"/>
                <a:cs typeface="Arial" panose="020B0604020202020204" pitchFamily="34" charset="0"/>
              </a:rPr>
              <a:t>if you will be unable to attend</a:t>
            </a:r>
          </a:p>
          <a:p>
            <a:pPr lvl="1">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Participate in committees or task groups established by the Council</a:t>
            </a:r>
          </a:p>
          <a:p>
            <a:pPr lvl="1">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Facilitating development of interagency agreements</a:t>
            </a:r>
          </a:p>
        </p:txBody>
      </p:sp>
      <p:sp>
        <p:nvSpPr>
          <p:cNvPr id="4" name="Date Placeholder 3"/>
          <p:cNvSpPr>
            <a:spLocks noGrp="1"/>
          </p:cNvSpPr>
          <p:nvPr>
            <p:ph type="dt" sz="half" idx="4294967295"/>
          </p:nvPr>
        </p:nvSpPr>
        <p:spPr>
          <a:xfrm>
            <a:off x="2346962" y="6459787"/>
            <a:ext cx="1854203" cy="365125"/>
          </a:xfrm>
          <a:prstGeom prst="rect">
            <a:avLst/>
          </a:prstGeom>
        </p:spPr>
        <p:txBody>
          <a:bodyPr/>
          <a:lstStyle/>
          <a:p>
            <a:pPr>
              <a:defRPr/>
            </a:pPr>
            <a:fld id="{8F6A9C31-C775-41B5-B9EB-DE69083D3D49}" type="datetime1">
              <a:rPr lang="en-US" smtClean="0"/>
              <a:t>9/29/2020</a:t>
            </a:fld>
            <a:endParaRPr lang="en-US" dirty="0"/>
          </a:p>
        </p:txBody>
      </p:sp>
      <p:sp>
        <p:nvSpPr>
          <p:cNvPr id="6" name="Slide Number Placeholder 5"/>
          <p:cNvSpPr>
            <a:spLocks noGrp="1"/>
          </p:cNvSpPr>
          <p:nvPr>
            <p:ph type="sldNum" sz="quarter" idx="4294967295"/>
          </p:nvPr>
        </p:nvSpPr>
        <p:spPr>
          <a:xfrm>
            <a:off x="8949345" y="6459787"/>
            <a:ext cx="984019" cy="365125"/>
          </a:xfrm>
          <a:prstGeom prst="rect">
            <a:avLst/>
          </a:prstGeom>
        </p:spPr>
        <p:txBody>
          <a:bodyPr/>
          <a:lstStyle/>
          <a:p>
            <a:pPr>
              <a:defRPr/>
            </a:pPr>
            <a:fld id="{46E9D7C5-82EB-4B08-A176-3F89FF77F5C1}" type="slidenum">
              <a:rPr lang="en-US" smtClean="0"/>
              <a:pPr>
                <a:defRPr/>
              </a:pPr>
              <a:t>14</a:t>
            </a:fld>
            <a:endParaRPr lang="en-US" dirty="0"/>
          </a:p>
        </p:txBody>
      </p:sp>
    </p:spTree>
    <p:extLst>
      <p:ext uri="{BB962C8B-B14F-4D97-AF65-F5344CB8AC3E}">
        <p14:creationId xmlns:p14="http://schemas.microsoft.com/office/powerpoint/2010/main" val="2220311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38400" y="2036097"/>
            <a:ext cx="8229600" cy="4343400"/>
          </a:xfrm>
        </p:spPr>
        <p:txBody>
          <a:bodyPr/>
          <a:lstStyle/>
          <a:p>
            <a:r>
              <a:rPr lang="en-US" altLang="en-US" dirty="0"/>
              <a:t>To give advice</a:t>
            </a:r>
          </a:p>
          <a:p>
            <a:r>
              <a:rPr lang="en-US" altLang="en-US" dirty="0"/>
              <a:t>To inform</a:t>
            </a:r>
          </a:p>
          <a:p>
            <a:r>
              <a:rPr lang="en-US" altLang="en-US" dirty="0"/>
              <a:t>To counsel</a:t>
            </a:r>
          </a:p>
          <a:p>
            <a:r>
              <a:rPr lang="en-US" altLang="en-US" dirty="0"/>
              <a:t>To recommend</a:t>
            </a:r>
          </a:p>
          <a:p>
            <a:r>
              <a:rPr lang="en-US" altLang="en-US" dirty="0"/>
              <a:t>To suggest</a:t>
            </a:r>
          </a:p>
          <a:p>
            <a:r>
              <a:rPr lang="en-US" altLang="en-US" dirty="0"/>
              <a:t>To guide</a:t>
            </a:r>
          </a:p>
          <a:p>
            <a:pPr marL="0" indent="0">
              <a:buNone/>
            </a:pPr>
            <a:endParaRPr lang="en-US" dirty="0"/>
          </a:p>
        </p:txBody>
      </p:sp>
      <p:sp>
        <p:nvSpPr>
          <p:cNvPr id="3" name="Title 2"/>
          <p:cNvSpPr>
            <a:spLocks noGrp="1"/>
          </p:cNvSpPr>
          <p:nvPr>
            <p:ph type="title"/>
          </p:nvPr>
        </p:nvSpPr>
        <p:spPr/>
        <p:txBody>
          <a:bodyPr/>
          <a:lstStyle/>
          <a:p>
            <a:r>
              <a:rPr lang="en-US" dirty="0" smtClean="0"/>
              <a:t>The Panel Role! </a:t>
            </a:r>
            <a:endParaRPr lang="en-US" dirty="0"/>
          </a:p>
        </p:txBody>
      </p:sp>
      <p:pic>
        <p:nvPicPr>
          <p:cNvPr id="4098" name="Picture 2" descr="T:\Resources\Images\graphicstock\aaaIMAGES\3dthumbsup.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367" b="99567" l="10000" r="90000">
                        <a14:foregroundMark x1="35033" y1="4367" x2="51967" y2="99567"/>
                      </a14:backgroundRemoval>
                    </a14:imgEffect>
                  </a14:imgLayer>
                </a14:imgProps>
              </a:ext>
              <a:ext uri="{28A0092B-C50C-407E-A947-70E740481C1C}">
                <a14:useLocalDpi xmlns:a14="http://schemas.microsoft.com/office/drawing/2010/main"/>
              </a:ext>
            </a:extLst>
          </a:blip>
          <a:srcRect/>
          <a:stretch>
            <a:fillRect/>
          </a:stretch>
        </p:blipFill>
        <p:spPr bwMode="auto">
          <a:xfrm>
            <a:off x="6876863" y="1884556"/>
            <a:ext cx="3154218" cy="3154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171330"/>
      </p:ext>
    </p:extLst>
  </p:cSld>
  <p:clrMapOvr>
    <a:masterClrMapping/>
  </p:clrMapOvr>
  <mc:AlternateContent xmlns:mc="http://schemas.openxmlformats.org/markup-compatibility/2006" xmlns:p14="http://schemas.microsoft.com/office/powerpoint/2010/main">
    <mc:Choice Requires="p14">
      <p:transition spd="slow" p14:dur="125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Examples of “Advise &amp; Assist”</a:t>
            </a:r>
            <a:endParaRPr lang="en-US" dirty="0"/>
          </a:p>
        </p:txBody>
      </p:sp>
      <p:graphicFrame>
        <p:nvGraphicFramePr>
          <p:cNvPr id="4" name="Content Placeholder 6">
            <a:extLst>
              <a:ext uri="{FF2B5EF4-FFF2-40B4-BE49-F238E27FC236}">
                <a16:creationId xmlns:a16="http://schemas.microsoft.com/office/drawing/2014/main" id="{BDD31521-A658-49FA-A6D0-E2CC94AFC530}"/>
              </a:ext>
            </a:extLst>
          </p:cNvPr>
          <p:cNvGraphicFramePr>
            <a:graphicFrameLocks noGrp="1"/>
          </p:cNvGraphicFramePr>
          <p:nvPr>
            <p:ph idx="1"/>
            <p:extLst>
              <p:ext uri="{D42A27DB-BD31-4B8C-83A1-F6EECF244321}">
                <p14:modId xmlns:p14="http://schemas.microsoft.com/office/powerpoint/2010/main" val="2721904316"/>
              </p:ext>
            </p:extLst>
          </p:nvPr>
        </p:nvGraphicFramePr>
        <p:xfrm>
          <a:off x="838200" y="1825625"/>
          <a:ext cx="10515600" cy="3497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0271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554"/>
            <a:ext cx="10515600" cy="1325563"/>
          </a:xfrm>
        </p:spPr>
        <p:txBody>
          <a:bodyPr/>
          <a:lstStyle/>
          <a:p>
            <a:pPr algn="ctr"/>
            <a:r>
              <a:rPr lang="en-US" dirty="0" smtClean="0"/>
              <a:t>Representing a Stakeholder Group</a:t>
            </a:r>
            <a:endParaRPr lang="en-US" dirty="0"/>
          </a:p>
        </p:txBody>
      </p:sp>
      <p:graphicFrame>
        <p:nvGraphicFramePr>
          <p:cNvPr id="5" name="Group 29"/>
          <p:cNvGraphicFramePr>
            <a:graphicFrameLocks noGrp="1"/>
          </p:cNvGraphicFramePr>
          <p:nvPr>
            <p:ph idx="1"/>
            <p:extLst>
              <p:ext uri="{D42A27DB-BD31-4B8C-83A1-F6EECF244321}">
                <p14:modId xmlns:p14="http://schemas.microsoft.com/office/powerpoint/2010/main" val="4099764633"/>
              </p:ext>
            </p:extLst>
          </p:nvPr>
        </p:nvGraphicFramePr>
        <p:xfrm>
          <a:off x="838199" y="1501117"/>
          <a:ext cx="10515601" cy="4174613"/>
        </p:xfrm>
        <a:graphic>
          <a:graphicData uri="http://schemas.openxmlformats.org/drawingml/2006/table">
            <a:tbl>
              <a:tblPr/>
              <a:tblGrid>
                <a:gridCol w="3281725">
                  <a:extLst>
                    <a:ext uri="{9D8B030D-6E8A-4147-A177-3AD203B41FA5}">
                      <a16:colId xmlns:a16="http://schemas.microsoft.com/office/drawing/2014/main" val="20000"/>
                    </a:ext>
                  </a:extLst>
                </a:gridCol>
                <a:gridCol w="3285934">
                  <a:extLst>
                    <a:ext uri="{9D8B030D-6E8A-4147-A177-3AD203B41FA5}">
                      <a16:colId xmlns:a16="http://schemas.microsoft.com/office/drawing/2014/main" val="20001"/>
                    </a:ext>
                  </a:extLst>
                </a:gridCol>
                <a:gridCol w="3947942">
                  <a:extLst>
                    <a:ext uri="{9D8B030D-6E8A-4147-A177-3AD203B41FA5}">
                      <a16:colId xmlns:a16="http://schemas.microsoft.com/office/drawing/2014/main" val="20002"/>
                    </a:ext>
                  </a:extLst>
                </a:gridCol>
              </a:tblGrid>
              <a:tr h="4255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No</a:t>
                      </a:r>
                      <a:endParaRPr kumimoji="0" lang="en-US" sz="1800" b="0"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661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To Advise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To Assist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To Advocate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1"/>
                  </a:ext>
                </a:extLst>
              </a:tr>
              <a:tr h="2768344">
                <a:tc>
                  <a:txBody>
                    <a:bodyPr/>
                    <a:lstStyle/>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To give advice</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To inform</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To counsel</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To recommend</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To suggest</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To guide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To help</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To support</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To second</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To attend</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To aid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To support something</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To plead your case or position</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To favor a position</a:t>
                      </a: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tabLst/>
                      </a:pPr>
                      <a:r>
                        <a:rPr kumimoji="0" lang="en-US" sz="1800" b="1" i="0" u="none" strike="noStrike" cap="none" normalizeH="0" baseline="0" dirty="0">
                          <a:ln>
                            <a:noFill/>
                          </a:ln>
                          <a:solidFill>
                            <a:schemeClr val="tx2">
                              <a:lumMod val="60000"/>
                              <a:lumOff val="40000"/>
                            </a:schemeClr>
                          </a:solidFill>
                          <a:effectLst/>
                          <a:latin typeface="Arial" panose="020B0604020202020204" pitchFamily="34" charset="0"/>
                          <a:cs typeface="Arial" panose="020B0604020202020204" pitchFamily="34" charset="0"/>
                        </a:rPr>
                        <a:t>Definitely Not </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To argue</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To “wear” only the “hat” of your agency/family/ constituency group</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Cannot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lobby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1137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3317" y="1397619"/>
            <a:ext cx="10827834" cy="4343400"/>
          </a:xfrm>
        </p:spPr>
        <p:txBody>
          <a:bodyPr>
            <a:normAutofit/>
          </a:bodyPr>
          <a:lstStyle/>
          <a:p>
            <a:pPr>
              <a:lnSpc>
                <a:spcPct val="110000"/>
              </a:lnSpc>
              <a:spcBef>
                <a:spcPts val="0"/>
              </a:spcBef>
            </a:pPr>
            <a:r>
              <a:rPr lang="en-US" sz="1800" dirty="0" smtClean="0">
                <a:cs typeface="Arial" panose="020B0604020202020204" pitchFamily="34" charset="0"/>
              </a:rPr>
              <a:t>SAPs must hold </a:t>
            </a:r>
            <a:r>
              <a:rPr lang="en-US" sz="1800" dirty="0"/>
              <a:t>adequate meetings to conduct its </a:t>
            </a:r>
            <a:r>
              <a:rPr lang="en-US" sz="1800" dirty="0" smtClean="0"/>
              <a:t>business.</a:t>
            </a:r>
          </a:p>
          <a:p>
            <a:pPr>
              <a:lnSpc>
                <a:spcPct val="110000"/>
              </a:lnSpc>
              <a:spcBef>
                <a:spcPts val="0"/>
              </a:spcBef>
            </a:pPr>
            <a:r>
              <a:rPr lang="en-US" sz="1800" dirty="0" smtClean="0">
                <a:cs typeface="Arial" panose="020B0604020202020204" pitchFamily="34" charset="0"/>
              </a:rPr>
              <a:t>SICCs must </a:t>
            </a:r>
            <a:r>
              <a:rPr lang="en-US" sz="1800" b="1" dirty="0" smtClean="0">
                <a:cs typeface="Arial" panose="020B0604020202020204" pitchFamily="34" charset="0"/>
              </a:rPr>
              <a:t>meet </a:t>
            </a:r>
            <a:r>
              <a:rPr lang="en-US" sz="1800" b="1" dirty="0">
                <a:cs typeface="Arial" panose="020B0604020202020204" pitchFamily="34" charset="0"/>
              </a:rPr>
              <a:t>at least quarterly </a:t>
            </a:r>
            <a:r>
              <a:rPr lang="en-US" sz="1800" dirty="0">
                <a:cs typeface="Arial" panose="020B0604020202020204" pitchFamily="34" charset="0"/>
              </a:rPr>
              <a:t>and in such places as it deems necessary. </a:t>
            </a:r>
            <a:endParaRPr lang="en-US" sz="1800" dirty="0" smtClean="0">
              <a:cs typeface="Arial" panose="020B0604020202020204" pitchFamily="34" charset="0"/>
            </a:endParaRPr>
          </a:p>
          <a:p>
            <a:pPr>
              <a:lnSpc>
                <a:spcPct val="110000"/>
              </a:lnSpc>
              <a:spcBef>
                <a:spcPts val="0"/>
              </a:spcBef>
            </a:pPr>
            <a:r>
              <a:rPr lang="en-US" sz="1800" dirty="0" smtClean="0">
                <a:cs typeface="Arial" panose="020B0604020202020204" pitchFamily="34" charset="0"/>
              </a:rPr>
              <a:t>Meetings </a:t>
            </a:r>
            <a:r>
              <a:rPr lang="en-US" sz="1800" dirty="0">
                <a:cs typeface="Arial" panose="020B0604020202020204" pitchFamily="34" charset="0"/>
              </a:rPr>
              <a:t>must –</a:t>
            </a:r>
          </a:p>
          <a:p>
            <a:pPr lvl="2">
              <a:lnSpc>
                <a:spcPct val="110000"/>
              </a:lnSpc>
              <a:spcBef>
                <a:spcPts val="0"/>
              </a:spcBef>
              <a:buFont typeface="Wingdings" panose="05000000000000000000" pitchFamily="2" charset="2"/>
              <a:buChar char="Ø"/>
            </a:pPr>
            <a:r>
              <a:rPr lang="en-US" sz="1800" b="1" dirty="0">
                <a:cs typeface="Arial" panose="020B0604020202020204" pitchFamily="34" charset="0"/>
              </a:rPr>
              <a:t>Be publicly </a:t>
            </a:r>
            <a:r>
              <a:rPr lang="en-US" sz="1800" dirty="0">
                <a:cs typeface="Arial" panose="020B0604020202020204" pitchFamily="34" charset="0"/>
              </a:rPr>
              <a:t>announced sufficiently in advance of the dates they are to be held to ensure that all interested parties have an opportunity to </a:t>
            </a:r>
            <a:r>
              <a:rPr lang="en-US" sz="1800" dirty="0" smtClean="0">
                <a:cs typeface="Arial" panose="020B0604020202020204" pitchFamily="34" charset="0"/>
              </a:rPr>
              <a:t>attend.</a:t>
            </a:r>
            <a:endParaRPr lang="en-US" sz="1800" dirty="0">
              <a:cs typeface="Arial" panose="020B0604020202020204" pitchFamily="34" charset="0"/>
            </a:endParaRPr>
          </a:p>
          <a:p>
            <a:pPr lvl="2">
              <a:lnSpc>
                <a:spcPct val="110000"/>
              </a:lnSpc>
              <a:spcBef>
                <a:spcPts val="0"/>
              </a:spcBef>
              <a:buFont typeface="Wingdings" panose="05000000000000000000" pitchFamily="2" charset="2"/>
              <a:buChar char="Ø"/>
            </a:pPr>
            <a:r>
              <a:rPr lang="en-US" sz="1800" dirty="0">
                <a:cs typeface="Arial" panose="020B0604020202020204" pitchFamily="34" charset="0"/>
              </a:rPr>
              <a:t>Be </a:t>
            </a:r>
            <a:r>
              <a:rPr lang="en-US" sz="1800" b="1" dirty="0">
                <a:cs typeface="Arial" panose="020B0604020202020204" pitchFamily="34" charset="0"/>
              </a:rPr>
              <a:t>open and accessible </a:t>
            </a:r>
            <a:r>
              <a:rPr lang="en-US" sz="1800" dirty="0">
                <a:cs typeface="Arial" panose="020B0604020202020204" pitchFamily="34" charset="0"/>
              </a:rPr>
              <a:t>to the </a:t>
            </a:r>
            <a:r>
              <a:rPr lang="en-US" sz="1800" dirty="0" smtClean="0">
                <a:cs typeface="Arial" panose="020B0604020202020204" pitchFamily="34" charset="0"/>
              </a:rPr>
              <a:t>public (</a:t>
            </a:r>
            <a:r>
              <a:rPr lang="en-US" sz="1800" dirty="0">
                <a:cs typeface="Arial" panose="020B0604020202020204" pitchFamily="34" charset="0"/>
              </a:rPr>
              <a:t>Meet in accordance with State’s Open Meeting </a:t>
            </a:r>
            <a:r>
              <a:rPr lang="en-US" sz="1800" dirty="0" smtClean="0">
                <a:cs typeface="Arial" panose="020B0604020202020204" pitchFamily="34" charset="0"/>
              </a:rPr>
              <a:t>Laws).</a:t>
            </a:r>
            <a:endParaRPr lang="en-US" sz="1800" dirty="0">
              <a:cs typeface="Arial" panose="020B0604020202020204" pitchFamily="34" charset="0"/>
            </a:endParaRPr>
          </a:p>
          <a:p>
            <a:pPr>
              <a:lnSpc>
                <a:spcPct val="110000"/>
              </a:lnSpc>
              <a:spcBef>
                <a:spcPts val="0"/>
              </a:spcBef>
            </a:pPr>
            <a:r>
              <a:rPr lang="en-US" sz="1800" b="1" dirty="0">
                <a:cs typeface="Arial" panose="020B0604020202020204" pitchFamily="34" charset="0"/>
              </a:rPr>
              <a:t>Interpreters for persons who are deaf or hard of hearing and other necessary services must be provided </a:t>
            </a:r>
            <a:r>
              <a:rPr lang="en-US" sz="1800" dirty="0">
                <a:cs typeface="Arial" panose="020B0604020202020204" pitchFamily="34" charset="0"/>
              </a:rPr>
              <a:t>at council meetings, both for council members and participants. The council may use funds under this part to pay for these services</a:t>
            </a:r>
            <a:r>
              <a:rPr lang="en-US" sz="1800" dirty="0" smtClean="0">
                <a:cs typeface="Arial" panose="020B0604020202020204" pitchFamily="34" charset="0"/>
              </a:rPr>
              <a:t>.</a:t>
            </a:r>
          </a:p>
          <a:p>
            <a:pPr>
              <a:lnSpc>
                <a:spcPct val="110000"/>
              </a:lnSpc>
              <a:spcBef>
                <a:spcPts val="0"/>
              </a:spcBef>
            </a:pPr>
            <a:r>
              <a:rPr lang="en-US" sz="1800" dirty="0" smtClean="0"/>
              <a:t>Panel members </a:t>
            </a:r>
            <a:r>
              <a:rPr lang="en-US" sz="1800" dirty="0"/>
              <a:t>serve without compensation, but </a:t>
            </a:r>
            <a:r>
              <a:rPr lang="en-US" sz="1800" dirty="0" smtClean="0"/>
              <a:t>should be reimbursed for </a:t>
            </a:r>
            <a:r>
              <a:rPr lang="en-US" sz="1800" dirty="0"/>
              <a:t>reasonable and necessary expenses for attending meetings and performing </a:t>
            </a:r>
            <a:r>
              <a:rPr lang="en-US" sz="1800" dirty="0" smtClean="0"/>
              <a:t>duties.</a:t>
            </a:r>
          </a:p>
          <a:p>
            <a:pPr>
              <a:lnSpc>
                <a:spcPct val="110000"/>
              </a:lnSpc>
              <a:spcBef>
                <a:spcPts val="0"/>
              </a:spcBef>
            </a:pPr>
            <a:r>
              <a:rPr lang="en-US" sz="1800" b="1" dirty="0" smtClean="0">
                <a:cs typeface="Arial" panose="020B0604020202020204" pitchFamily="34" charset="0"/>
              </a:rPr>
              <a:t>Official </a:t>
            </a:r>
            <a:r>
              <a:rPr lang="en-US" sz="1800" b="1" dirty="0">
                <a:cs typeface="Arial" panose="020B0604020202020204" pitchFamily="34" charset="0"/>
              </a:rPr>
              <a:t>minutes </a:t>
            </a:r>
            <a:r>
              <a:rPr lang="en-US" sz="1800" dirty="0">
                <a:cs typeface="Arial" panose="020B0604020202020204" pitchFamily="34" charset="0"/>
              </a:rPr>
              <a:t>must be kept of all council meetings and must be made available on request. </a:t>
            </a:r>
            <a:endParaRPr lang="en-US" sz="1800" dirty="0" smtClean="0">
              <a:cs typeface="Arial" panose="020B0604020202020204" pitchFamily="34" charset="0"/>
            </a:endParaRPr>
          </a:p>
          <a:p>
            <a:pPr>
              <a:lnSpc>
                <a:spcPct val="110000"/>
              </a:lnSpc>
              <a:spcBef>
                <a:spcPts val="0"/>
              </a:spcBef>
            </a:pPr>
            <a:r>
              <a:rPr lang="en-US" sz="1800" dirty="0" smtClean="0">
                <a:cs typeface="Arial" panose="020B0604020202020204" pitchFamily="34" charset="0"/>
              </a:rPr>
              <a:t>The Council/Panel shall </a:t>
            </a:r>
            <a:r>
              <a:rPr lang="en-US" sz="1800" dirty="0">
                <a:cs typeface="Arial" panose="020B0604020202020204" pitchFamily="34" charset="0"/>
              </a:rPr>
              <a:t>submit an annual report of advice and suggestions to the </a:t>
            </a:r>
            <a:r>
              <a:rPr lang="en-US" sz="1800" dirty="0" smtClean="0">
                <a:cs typeface="Arial" panose="020B0604020202020204" pitchFamily="34" charset="0"/>
              </a:rPr>
              <a:t>State Education Agency, the State Lead Agency for Part C, and, for SICCs, the Governor.</a:t>
            </a:r>
            <a:endParaRPr lang="en-US" dirty="0"/>
          </a:p>
        </p:txBody>
      </p:sp>
      <p:sp>
        <p:nvSpPr>
          <p:cNvPr id="3" name="Title 2"/>
          <p:cNvSpPr>
            <a:spLocks noGrp="1"/>
          </p:cNvSpPr>
          <p:nvPr>
            <p:ph type="title"/>
          </p:nvPr>
        </p:nvSpPr>
        <p:spPr>
          <a:xfrm>
            <a:off x="613317" y="197857"/>
            <a:ext cx="10907752" cy="984173"/>
          </a:xfrm>
        </p:spPr>
        <p:txBody>
          <a:bodyPr>
            <a:normAutofit/>
          </a:bodyPr>
          <a:lstStyle/>
          <a:p>
            <a:pPr algn="ctr"/>
            <a:r>
              <a:rPr lang="en-US" sz="3900" dirty="0" smtClean="0"/>
              <a:t>Meeting Requirements for SAPs and SICCs</a:t>
            </a:r>
            <a:endParaRPr lang="en-US" sz="3900" dirty="0"/>
          </a:p>
        </p:txBody>
      </p:sp>
    </p:spTree>
    <p:extLst>
      <p:ext uri="{BB962C8B-B14F-4D97-AF65-F5344CB8AC3E}">
        <p14:creationId xmlns:p14="http://schemas.microsoft.com/office/powerpoint/2010/main" val="495811058"/>
      </p:ext>
    </p:extLst>
  </p:cSld>
  <p:clrMapOvr>
    <a:masterClrMapping/>
  </p:clrMapOvr>
  <mc:AlternateContent xmlns:mc="http://schemas.openxmlformats.org/markup-compatibility/2006" xmlns:p14="http://schemas.microsoft.com/office/powerpoint/2010/main">
    <mc:Choice Requires="p14">
      <p:transition spd="slow" p14:dur="125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75317"/>
            <a:ext cx="10515600" cy="4343400"/>
          </a:xfrm>
        </p:spPr>
        <p:txBody>
          <a:bodyPr>
            <a:normAutofit fontScale="62500" lnSpcReduction="20000"/>
          </a:bodyPr>
          <a:lstStyle/>
          <a:p>
            <a:pPr>
              <a:buClr>
                <a:schemeClr val="tx1"/>
              </a:buClr>
              <a:defRPr/>
            </a:pPr>
            <a:r>
              <a:rPr lang="en-US" altLang="en-US" dirty="0" smtClean="0"/>
              <a:t>Panel Name/Purpose </a:t>
            </a:r>
            <a:r>
              <a:rPr lang="en-US" altLang="en-US" dirty="0"/>
              <a:t>and Functions</a:t>
            </a:r>
          </a:p>
          <a:p>
            <a:pPr>
              <a:buClr>
                <a:schemeClr val="tx1"/>
              </a:buClr>
              <a:defRPr/>
            </a:pPr>
            <a:r>
              <a:rPr lang="en-US" altLang="en-US" dirty="0"/>
              <a:t>Schedule of </a:t>
            </a:r>
            <a:r>
              <a:rPr lang="en-US" altLang="en-US" dirty="0" smtClean="0"/>
              <a:t>Meetings, Meeting Agendas, Meeting Minutes</a:t>
            </a:r>
            <a:endParaRPr lang="en-US" altLang="en-US" dirty="0"/>
          </a:p>
          <a:p>
            <a:pPr>
              <a:buClr>
                <a:schemeClr val="tx1"/>
              </a:buClr>
              <a:defRPr/>
            </a:pPr>
            <a:r>
              <a:rPr lang="en-US" altLang="en-US" dirty="0"/>
              <a:t>Message from Chairperson</a:t>
            </a:r>
          </a:p>
          <a:p>
            <a:pPr>
              <a:buClr>
                <a:schemeClr val="tx1"/>
              </a:buClr>
              <a:defRPr/>
            </a:pPr>
            <a:r>
              <a:rPr lang="en-US" altLang="en-US" dirty="0"/>
              <a:t>List of Panel Membership</a:t>
            </a:r>
          </a:p>
          <a:p>
            <a:pPr>
              <a:buClr>
                <a:schemeClr val="tx1"/>
              </a:buClr>
              <a:defRPr/>
            </a:pPr>
            <a:r>
              <a:rPr lang="en-US" altLang="en-US" dirty="0"/>
              <a:t>Anticipated Membership Vacancies for Next Year</a:t>
            </a:r>
          </a:p>
          <a:p>
            <a:pPr>
              <a:buClr>
                <a:schemeClr val="tx1"/>
              </a:buClr>
              <a:defRPr/>
            </a:pPr>
            <a:r>
              <a:rPr lang="en-US" altLang="en-US" dirty="0" smtClean="0"/>
              <a:t>Annual Priorities and Goals Addressed</a:t>
            </a:r>
            <a:endParaRPr lang="en-US" altLang="en-US" dirty="0"/>
          </a:p>
          <a:p>
            <a:pPr>
              <a:buClr>
                <a:schemeClr val="tx1"/>
              </a:buClr>
              <a:defRPr/>
            </a:pPr>
            <a:r>
              <a:rPr lang="en-US" altLang="en-US" dirty="0" smtClean="0"/>
              <a:t>Involvement </a:t>
            </a:r>
            <a:r>
              <a:rPr lang="en-US" altLang="en-US" dirty="0"/>
              <a:t>with SPP/SSIP/APR</a:t>
            </a:r>
          </a:p>
          <a:p>
            <a:pPr>
              <a:buClr>
                <a:schemeClr val="tx1"/>
              </a:buClr>
              <a:defRPr/>
            </a:pPr>
            <a:r>
              <a:rPr lang="en-US" altLang="en-US" dirty="0"/>
              <a:t>Advice/Guidance to </a:t>
            </a:r>
            <a:r>
              <a:rPr lang="en-US" altLang="en-US" dirty="0" smtClean="0"/>
              <a:t>State regarding SPP, APR and Level of Determination</a:t>
            </a:r>
          </a:p>
          <a:p>
            <a:pPr>
              <a:buClr>
                <a:schemeClr val="tx1"/>
              </a:buClr>
              <a:defRPr/>
            </a:pPr>
            <a:r>
              <a:rPr lang="en-US" altLang="en-US" dirty="0" smtClean="0"/>
              <a:t>Advice and Recommendations on priority issues</a:t>
            </a:r>
            <a:endParaRPr lang="en-US" altLang="en-US" dirty="0"/>
          </a:p>
          <a:p>
            <a:pPr>
              <a:buClr>
                <a:schemeClr val="tx1"/>
              </a:buClr>
              <a:defRPr/>
            </a:pPr>
            <a:r>
              <a:rPr lang="en-US" altLang="en-US" dirty="0" smtClean="0"/>
              <a:t>Emerging </a:t>
            </a:r>
            <a:r>
              <a:rPr lang="en-US" altLang="en-US" dirty="0"/>
              <a:t>Issues for Next </a:t>
            </a:r>
            <a:r>
              <a:rPr lang="en-US" altLang="en-US" dirty="0" smtClean="0"/>
              <a:t>Year</a:t>
            </a:r>
          </a:p>
          <a:p>
            <a:pPr>
              <a:buClr>
                <a:schemeClr val="tx1"/>
              </a:buClr>
              <a:defRPr/>
            </a:pPr>
            <a:r>
              <a:rPr lang="en-US" altLang="en-US" dirty="0"/>
              <a:t>Resources/Data/Information Used</a:t>
            </a:r>
          </a:p>
          <a:p>
            <a:pPr>
              <a:buClr>
                <a:schemeClr val="tx1"/>
              </a:buClr>
              <a:defRPr/>
            </a:pPr>
            <a:r>
              <a:rPr lang="en-US" altLang="en-US" dirty="0" smtClean="0"/>
              <a:t>Family Stories 					</a:t>
            </a:r>
          </a:p>
          <a:p>
            <a:pPr marL="0" indent="0">
              <a:buClr>
                <a:schemeClr val="tx1"/>
              </a:buClr>
              <a:buNone/>
              <a:defRPr/>
            </a:pPr>
            <a:r>
              <a:rPr lang="en-US" altLang="en-US" dirty="0"/>
              <a:t>	</a:t>
            </a:r>
            <a:r>
              <a:rPr lang="en-US" altLang="en-US" dirty="0" smtClean="0"/>
              <a:t>			*The APR may serve as the annual report for Part C.</a:t>
            </a:r>
            <a:endParaRPr lang="en-US" altLang="en-US" dirty="0"/>
          </a:p>
          <a:p>
            <a:pPr marL="0" indent="0">
              <a:buClr>
                <a:schemeClr val="tx1"/>
              </a:buClr>
              <a:buNone/>
              <a:defRPr/>
            </a:pPr>
            <a:endParaRPr lang="en-US" altLang="en-US" dirty="0"/>
          </a:p>
          <a:p>
            <a:pPr marL="0" indent="0">
              <a:buNone/>
            </a:pPr>
            <a:endParaRPr lang="en-US" dirty="0"/>
          </a:p>
        </p:txBody>
      </p:sp>
      <p:sp>
        <p:nvSpPr>
          <p:cNvPr id="3" name="Title 2"/>
          <p:cNvSpPr>
            <a:spLocks noGrp="1"/>
          </p:cNvSpPr>
          <p:nvPr>
            <p:ph type="title"/>
          </p:nvPr>
        </p:nvSpPr>
        <p:spPr>
          <a:xfrm>
            <a:off x="838200" y="164403"/>
            <a:ext cx="10515600" cy="1062231"/>
          </a:xfrm>
        </p:spPr>
        <p:txBody>
          <a:bodyPr>
            <a:normAutofit/>
          </a:bodyPr>
          <a:lstStyle/>
          <a:p>
            <a:r>
              <a:rPr lang="en-US" sz="3900" dirty="0"/>
              <a:t>Annual Report – Suggested Content</a:t>
            </a:r>
          </a:p>
        </p:txBody>
      </p:sp>
    </p:spTree>
    <p:extLst>
      <p:ext uri="{BB962C8B-B14F-4D97-AF65-F5344CB8AC3E}">
        <p14:creationId xmlns:p14="http://schemas.microsoft.com/office/powerpoint/2010/main" val="1802541882"/>
      </p:ext>
    </p:extLst>
  </p:cSld>
  <p:clrMapOvr>
    <a:masterClrMapping/>
  </p:clrMapOvr>
  <mc:AlternateContent xmlns:mc="http://schemas.openxmlformats.org/markup-compatibility/2006" xmlns:p14="http://schemas.microsoft.com/office/powerpoint/2010/main">
    <mc:Choice Requires="p14">
      <p:transition spd="slow" p14:dur="125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xtLst/>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smtClean="0">
                <a:solidFill>
                  <a:schemeClr val="bg1"/>
                </a:solidFill>
                <a:latin typeface="Rockwell" panose="02060603020205020403" pitchFamily="18" charset="0"/>
              </a:rPr>
              <a:t>Welcome!</a:t>
            </a:r>
            <a:endParaRPr lang="en-US" sz="11500" b="1" dirty="0">
              <a:solidFill>
                <a:schemeClr val="bg1"/>
              </a:solidFill>
              <a:latin typeface="Rockwell" panose="02060603020205020403" pitchFamily="18" charset="0"/>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smtClean="0">
                <a:solidFill>
                  <a:srgbClr val="C327B4"/>
                </a:solidFill>
                <a:latin typeface="Arial" panose="020B0604020202020204" pitchFamily="34" charset="0"/>
                <a:cs typeface="Arial" panose="020B0604020202020204" pitchFamily="34" charset="0"/>
              </a:rPr>
              <a:t>- - - - - - - - - - - - - - - - - - - - - - - - - - - - - - - - - - - - - - - - - - - - - - - - - - - - - - - - - - - - - -</a:t>
            </a:r>
            <a:endParaRPr lang="en-US" sz="2400" dirty="0">
              <a:solidFill>
                <a:srgbClr val="C327B4"/>
              </a:solidFill>
              <a:latin typeface="Arial" panose="020B0604020202020204" pitchFamily="34" charset="0"/>
              <a:cs typeface="Arial" panose="020B0604020202020204" pitchFamily="34" charset="0"/>
            </a:endParaRP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363485"/>
            <a:ext cx="10229088" cy="43875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smtClean="0"/>
              <a:t>Welcome – We are so happy that you have joined us today.</a:t>
            </a:r>
          </a:p>
          <a:p>
            <a:pPr algn="l"/>
            <a:endParaRPr lang="en-US" sz="3200" dirty="0"/>
          </a:p>
          <a:p>
            <a:r>
              <a:rPr lang="en-US" sz="3500" b="1" dirty="0" smtClean="0">
                <a:solidFill>
                  <a:srgbClr val="7030A0"/>
                </a:solidFill>
              </a:rPr>
              <a:t>Today we will be discussing orientation of new Panel Members, including content that you should include and strategies to successfully onboard new members. </a:t>
            </a:r>
          </a:p>
          <a:p>
            <a:pPr algn="l"/>
            <a:endParaRPr lang="en-US" sz="3200" dirty="0"/>
          </a:p>
          <a:p>
            <a:pPr algn="l"/>
            <a:r>
              <a:rPr lang="en-US" sz="2600" dirty="0" smtClean="0"/>
              <a:t>*If you </a:t>
            </a:r>
            <a:r>
              <a:rPr lang="en-US" sz="2600" dirty="0"/>
              <a:t>are in need of captioning services, please login by using the link found in the chat box:</a:t>
            </a:r>
            <a:r>
              <a:rPr lang="en-US" sz="3200" b="1" dirty="0"/>
              <a:t/>
            </a:r>
            <a:br>
              <a:rPr lang="en-US" sz="3200" b="1" dirty="0"/>
            </a:br>
            <a:r>
              <a:rPr lang="en-US" sz="2200" dirty="0">
                <a:hlinkClick r:id="rId8"/>
              </a:rPr>
              <a:t>https://www.captionedtext.com/client/</a:t>
            </a:r>
            <a:r>
              <a:rPr lang="en-US" sz="2200" dirty="0" err="1">
                <a:hlinkClick r:id="rId8"/>
              </a:rPr>
              <a:t>event.aspx?EventID</a:t>
            </a:r>
            <a:r>
              <a:rPr lang="en-US" sz="2200" dirty="0">
                <a:hlinkClick r:id="rId8"/>
              </a:rPr>
              <a:t>=4471698&amp;Customer...</a:t>
            </a:r>
            <a:r>
              <a:rPr lang="en-US" sz="2200" dirty="0"/>
              <a:t>  </a:t>
            </a:r>
          </a:p>
        </p:txBody>
      </p:sp>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2335138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0B72C-4B6A-4C3E-AB97-0C7BE11AB1CE}"/>
              </a:ext>
            </a:extLst>
          </p:cNvPr>
          <p:cNvSpPr>
            <a:spLocks noGrp="1"/>
          </p:cNvSpPr>
          <p:nvPr>
            <p:ph type="title"/>
          </p:nvPr>
        </p:nvSpPr>
        <p:spPr/>
        <p:txBody>
          <a:bodyPr/>
          <a:lstStyle/>
          <a:p>
            <a:r>
              <a:rPr lang="en-US" dirty="0"/>
              <a:t>Strategies for Supporting New Members</a:t>
            </a:r>
          </a:p>
        </p:txBody>
      </p:sp>
      <p:sp>
        <p:nvSpPr>
          <p:cNvPr id="3" name="Content Placeholder 2">
            <a:extLst>
              <a:ext uri="{FF2B5EF4-FFF2-40B4-BE49-F238E27FC236}">
                <a16:creationId xmlns:a16="http://schemas.microsoft.com/office/drawing/2014/main" id="{88B591AC-0022-45D6-B23C-34727AA44713}"/>
              </a:ext>
            </a:extLst>
          </p:cNvPr>
          <p:cNvSpPr>
            <a:spLocks noGrp="1"/>
          </p:cNvSpPr>
          <p:nvPr>
            <p:ph sz="half" idx="1"/>
          </p:nvPr>
        </p:nvSpPr>
        <p:spPr>
          <a:xfrm>
            <a:off x="838200" y="1825625"/>
            <a:ext cx="10515600" cy="3760211"/>
          </a:xfrm>
        </p:spPr>
        <p:txBody>
          <a:bodyPr/>
          <a:lstStyle/>
          <a:p>
            <a:r>
              <a:rPr lang="en-US" dirty="0" smtClean="0"/>
              <a:t>Assign a Mentor or Buddy for first year</a:t>
            </a:r>
          </a:p>
          <a:p>
            <a:r>
              <a:rPr lang="en-US" dirty="0" smtClean="0"/>
              <a:t>“Mini” orientation before each meeting – what to expect from the agenda</a:t>
            </a:r>
          </a:p>
          <a:p>
            <a:r>
              <a:rPr lang="en-US" dirty="0" smtClean="0"/>
              <a:t>Follow-up after each meeting (in person, virtual, telephone) – questions, concerns, what didn’t you understand</a:t>
            </a:r>
          </a:p>
          <a:p>
            <a:r>
              <a:rPr lang="en-US" dirty="0" smtClean="0"/>
              <a:t>For new parent/family members, ask other family representatives to invite them to coffee, lunch, dinner when at meetings</a:t>
            </a:r>
          </a:p>
          <a:p>
            <a:endParaRPr lang="en-US" dirty="0" smtClean="0"/>
          </a:p>
          <a:p>
            <a:endParaRPr lang="en-US" dirty="0"/>
          </a:p>
        </p:txBody>
      </p:sp>
    </p:spTree>
    <p:extLst>
      <p:ext uri="{BB962C8B-B14F-4D97-AF65-F5344CB8AC3E}">
        <p14:creationId xmlns:p14="http://schemas.microsoft.com/office/powerpoint/2010/main" val="1343817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0B72C-4B6A-4C3E-AB97-0C7BE11AB1CE}"/>
              </a:ext>
            </a:extLst>
          </p:cNvPr>
          <p:cNvSpPr>
            <a:spLocks noGrp="1"/>
          </p:cNvSpPr>
          <p:nvPr>
            <p:ph type="title"/>
          </p:nvPr>
        </p:nvSpPr>
        <p:spPr/>
        <p:txBody>
          <a:bodyPr/>
          <a:lstStyle/>
          <a:p>
            <a:pPr algn="ctr"/>
            <a:r>
              <a:rPr lang="en-US" dirty="0" smtClean="0"/>
              <a:t>Small Group Discussion </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726366" y="2015878"/>
            <a:ext cx="5181600" cy="3402584"/>
          </a:xfrm>
        </p:spPr>
      </p:pic>
    </p:spTree>
    <p:extLst>
      <p:ext uri="{BB962C8B-B14F-4D97-AF65-F5344CB8AC3E}">
        <p14:creationId xmlns:p14="http://schemas.microsoft.com/office/powerpoint/2010/main" val="502967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Discussion Questions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W</a:t>
            </a:r>
            <a:r>
              <a:rPr lang="en-US" dirty="0" smtClean="0"/>
              <a:t>hat</a:t>
            </a:r>
            <a:r>
              <a:rPr lang="en-US" dirty="0"/>
              <a:t> training formats have you used that people found helpful and easy to engage </a:t>
            </a:r>
            <a:r>
              <a:rPr lang="en-US" dirty="0" smtClean="0"/>
              <a:t>with?</a:t>
            </a:r>
            <a:r>
              <a:rPr lang="en-US" dirty="0"/>
              <a:t> </a:t>
            </a:r>
          </a:p>
          <a:p>
            <a:r>
              <a:rPr lang="en-US" dirty="0" smtClean="0"/>
              <a:t>In </a:t>
            </a:r>
            <a:r>
              <a:rPr lang="en-US" dirty="0"/>
              <a:t>your experience, what types of questions do new members typically have that states should be particularly sensitive to including? </a:t>
            </a:r>
          </a:p>
          <a:p>
            <a:r>
              <a:rPr lang="en-US" dirty="0" smtClean="0"/>
              <a:t>What</a:t>
            </a:r>
            <a:r>
              <a:rPr lang="en-US" dirty="0"/>
              <a:t> are your essential features for new member orientation?</a:t>
            </a:r>
          </a:p>
          <a:p>
            <a:r>
              <a:rPr lang="en-US" dirty="0" smtClean="0"/>
              <a:t>How </a:t>
            </a:r>
            <a:r>
              <a:rPr lang="en-US" dirty="0"/>
              <a:t>do you support new members after orientation, throughout other meetings, during specific activities of meetings? </a:t>
            </a:r>
          </a:p>
          <a:p>
            <a:r>
              <a:rPr lang="en-US" dirty="0" smtClean="0"/>
              <a:t>What </a:t>
            </a:r>
            <a:r>
              <a:rPr lang="en-US" dirty="0"/>
              <a:t>strategies do you use so new members feel they are engaged and knowledgeable immediately upon joining the group?</a:t>
            </a:r>
          </a:p>
          <a:p>
            <a:endParaRPr lang="en-US" dirty="0"/>
          </a:p>
        </p:txBody>
      </p:sp>
    </p:spTree>
    <p:extLst>
      <p:ext uri="{BB962C8B-B14F-4D97-AF65-F5344CB8AC3E}">
        <p14:creationId xmlns:p14="http://schemas.microsoft.com/office/powerpoint/2010/main" val="1970197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Let’s Hear From YOU:  </a:t>
            </a:r>
            <a:br>
              <a:rPr lang="en-US" dirty="0"/>
            </a:br>
            <a:r>
              <a:rPr lang="en-US" dirty="0"/>
              <a:t>One “Ah-Ha” from Each Group</a:t>
            </a:r>
          </a:p>
        </p:txBody>
      </p:sp>
      <p:pic>
        <p:nvPicPr>
          <p:cNvPr id="5" name="Content Placeholder 8"/>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0667" t="20191"/>
          <a:stretch/>
        </p:blipFill>
        <p:spPr>
          <a:xfrm>
            <a:off x="2274745" y="2173176"/>
            <a:ext cx="3821255" cy="2932423"/>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20953156">
            <a:off x="6275347" y="2235660"/>
            <a:ext cx="5181600" cy="2406565"/>
          </a:xfrm>
        </p:spPr>
      </p:pic>
    </p:spTree>
    <p:extLst>
      <p:ext uri="{BB962C8B-B14F-4D97-AF65-F5344CB8AC3E}">
        <p14:creationId xmlns:p14="http://schemas.microsoft.com/office/powerpoint/2010/main" val="2797250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What are your needs?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740305" y="1613185"/>
            <a:ext cx="10515600" cy="37374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3600" b="1" dirty="0">
                <a:solidFill>
                  <a:srgbClr val="0083E6"/>
                </a:solidFill>
                <a:latin typeface="Arial" panose="020B0604020202020204" pitchFamily="34" charset="0"/>
                <a:cs typeface="Arial" panose="020B0604020202020204" pitchFamily="34" charset="0"/>
              </a:rPr>
              <a:t>Are there any needs your SAP or SICC have at this time that we might be able to assist with?</a:t>
            </a:r>
          </a:p>
          <a:p>
            <a:pPr marL="342900" indent="-342900" algn="l">
              <a:buFont typeface="Arial" panose="020B0604020202020204" pitchFamily="34" charset="0"/>
              <a:buChar char="•"/>
            </a:pPr>
            <a:endParaRPr lang="en-US" sz="36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3600" b="1" dirty="0">
                <a:solidFill>
                  <a:srgbClr val="7030A0"/>
                </a:solidFill>
                <a:latin typeface="Arial" panose="020B0604020202020204" pitchFamily="34" charset="0"/>
                <a:cs typeface="Arial" panose="020B0604020202020204" pitchFamily="34" charset="0"/>
              </a:rPr>
              <a:t>Please unmute</a:t>
            </a:r>
            <a:r>
              <a:rPr lang="en-US" sz="3600" b="1" dirty="0">
                <a:latin typeface="Arial" panose="020B0604020202020204" pitchFamily="34" charset="0"/>
                <a:cs typeface="Arial" panose="020B0604020202020204" pitchFamily="34" charset="0"/>
              </a:rPr>
              <a:t>, indicate in the chat, or contact us at: </a:t>
            </a:r>
            <a:r>
              <a:rPr lang="en-US" sz="3600" b="1" dirty="0">
                <a:solidFill>
                  <a:schemeClr val="accent2">
                    <a:lumMod val="7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xmlns="" val="tx"/>
                    </a:ext>
                  </a:extLst>
                </a:hlinkClick>
              </a:rPr>
              <a:t>info@stateadvisorypanel.org</a:t>
            </a:r>
            <a:endParaRPr lang="en-US" sz="3600" b="1" dirty="0">
              <a:solidFill>
                <a:schemeClr val="accent2">
                  <a:lumMod val="75000"/>
                </a:schemeClr>
              </a:solidFill>
              <a:latin typeface="Arial" panose="020B0604020202020204" pitchFamily="34" charset="0"/>
              <a:cs typeface="Arial" panose="020B0604020202020204" pitchFamily="34" charset="0"/>
            </a:endParaRPr>
          </a:p>
          <a:p>
            <a:endParaRPr lang="en-US" dirty="0"/>
          </a:p>
        </p:txBody>
      </p:sp>
      <p:pic>
        <p:nvPicPr>
          <p:cNvPr id="14" name="Picture 13" descr="PTI 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2158790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2"/>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xtLst/>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4800" b="1" dirty="0" smtClean="0">
                <a:solidFill>
                  <a:schemeClr val="bg1"/>
                </a:solidFill>
                <a:latin typeface="Rockwell" panose="02060603020205020403" pitchFamily="18" charset="0"/>
              </a:rPr>
              <a:t>Upcoming Events</a:t>
            </a:r>
            <a:endParaRPr lang="en-US" sz="4800" b="1" dirty="0">
              <a:solidFill>
                <a:schemeClr val="bg1"/>
              </a:solidFill>
              <a:latin typeface="Rockwell" panose="02060603020205020403" pitchFamily="18" charset="0"/>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smtClean="0">
                <a:solidFill>
                  <a:srgbClr val="C327B4"/>
                </a:solidFill>
                <a:latin typeface="Arial" panose="020B0604020202020204" pitchFamily="34" charset="0"/>
                <a:cs typeface="Arial" panose="020B0604020202020204" pitchFamily="34" charset="0"/>
              </a:rPr>
              <a:t>- - - - - - - - - - - - - - - - - - - - - - - - - - - - - - - - - - - - - - - - - - - - - - - - - - - - - - - - - - - - - -</a:t>
            </a:r>
            <a:endParaRPr lang="en-US" sz="2400" dirty="0">
              <a:solidFill>
                <a:srgbClr val="C327B4"/>
              </a:solidFill>
              <a:latin typeface="Arial" panose="020B0604020202020204" pitchFamily="34" charset="0"/>
              <a:cs typeface="Arial" panose="020B0604020202020204" pitchFamily="34" charset="0"/>
            </a:endParaRP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endParaRPr lang="en-US" dirty="0" smtClean="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smtClean="0">
                <a:latin typeface="Arial" panose="020B0604020202020204" pitchFamily="34" charset="0"/>
                <a:cs typeface="Arial" panose="020B0604020202020204" pitchFamily="34" charset="0"/>
              </a:rPr>
              <a:t>Registration forthcoming for the </a:t>
            </a:r>
            <a:r>
              <a:rPr lang="en-US" b="1" dirty="0" smtClean="0">
                <a:latin typeface="Arial" panose="020B0604020202020204" pitchFamily="34" charset="0"/>
                <a:cs typeface="Arial" panose="020B0604020202020204" pitchFamily="34" charset="0"/>
              </a:rPr>
              <a:t>Winter 2021 SAP &amp; SICC Webinar: </a:t>
            </a:r>
          </a:p>
          <a:p>
            <a:r>
              <a:rPr lang="en-US" sz="2800" b="1" i="1" dirty="0" smtClean="0">
                <a:solidFill>
                  <a:schemeClr val="accent4"/>
                </a:solidFill>
                <a:latin typeface="Arial" panose="020B0604020202020204" pitchFamily="34" charset="0"/>
                <a:cs typeface="Arial" panose="020B0604020202020204" pitchFamily="34" charset="0"/>
              </a:rPr>
              <a:t>“Authentic Stakeholder Engagement”</a:t>
            </a:r>
          </a:p>
          <a:p>
            <a:pPr marL="342900" indent="-342900" algn="l">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smtClean="0">
                <a:latin typeface="Arial" panose="020B0604020202020204" pitchFamily="34" charset="0"/>
                <a:cs typeface="Arial" panose="020B0604020202020204" pitchFamily="34" charset="0"/>
              </a:rPr>
              <a:t>Anticipate a December edition of the </a:t>
            </a:r>
            <a:r>
              <a:rPr lang="en-US" b="1" dirty="0" smtClean="0">
                <a:solidFill>
                  <a:srgbClr val="C327B4"/>
                </a:solidFill>
                <a:latin typeface="Arial" panose="020B0604020202020204" pitchFamily="34" charset="0"/>
                <a:cs typeface="Arial" panose="020B0604020202020204" pitchFamily="34" charset="0"/>
              </a:rPr>
              <a:t>SAP &amp; SICC Newsletter</a:t>
            </a:r>
          </a:p>
          <a:p>
            <a:pPr marL="342900" indent="-342900" algn="l">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smtClean="0">
                <a:latin typeface="Arial" panose="020B0604020202020204" pitchFamily="34" charset="0"/>
                <a:cs typeface="Arial" panose="020B0604020202020204" pitchFamily="34" charset="0"/>
              </a:rPr>
              <a:t>Watch for updates on the SAP &amp; SICC website Home Page for </a:t>
            </a:r>
            <a:r>
              <a:rPr lang="en-US" b="1" cap="all" dirty="0" smtClean="0">
                <a:solidFill>
                  <a:srgbClr val="0083E6"/>
                </a:solidFill>
                <a:latin typeface="Arial" panose="020B0604020202020204" pitchFamily="34" charset="0"/>
                <a:cs typeface="Arial" panose="020B0604020202020204" pitchFamily="34" charset="0"/>
              </a:rPr>
              <a:t>CURRENT AND UPCOMING EVENTS</a:t>
            </a:r>
          </a:p>
          <a:p>
            <a:pPr algn="l"/>
            <a:endParaRPr lang="en-US" dirty="0"/>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2126551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Supports for SAPs &amp; SICCs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78764" y="5622152"/>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Text Placeholder 7">
            <a:extLst>
              <a:ext uri="{FF2B5EF4-FFF2-40B4-BE49-F238E27FC236}">
                <a16:creationId xmlns:a16="http://schemas.microsoft.com/office/drawing/2014/main" id="{C9216A30-8EAF-44B5-8BD9-5310DDAC731E}"/>
              </a:ext>
            </a:extLst>
          </p:cNvPr>
          <p:cNvSpPr txBox="1">
            <a:spLocks/>
          </p:cNvSpPr>
          <p:nvPr/>
        </p:nvSpPr>
        <p:spPr>
          <a:xfrm>
            <a:off x="178765" y="1516521"/>
            <a:ext cx="5877651" cy="1565313"/>
          </a:xfrm>
          <a:prstGeom prst="rect">
            <a:avLst/>
          </a:prstGeom>
          <a:solidFill>
            <a:srgbClr val="0083E6"/>
          </a:solidFill>
          <a:ln w="38100">
            <a:solidFill>
              <a:schemeClr val="tx1"/>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Arial" panose="020B0604020202020204" pitchFamily="34" charset="0"/>
                <a:cs typeface="Arial" panose="020B0604020202020204" pitchFamily="34" charset="0"/>
              </a:rPr>
              <a:t>SAP &amp; SICC Support</a:t>
            </a:r>
          </a:p>
          <a:p>
            <a:r>
              <a:rPr lang="en-US" dirty="0">
                <a:solidFill>
                  <a:schemeClr val="bg1"/>
                </a:solidFill>
                <a:latin typeface="Arial" panose="020B0604020202020204" pitchFamily="34" charset="0"/>
                <a:cs typeface="Arial" panose="020B0604020202020204" pitchFamily="34" charset="0"/>
              </a:rPr>
              <a:t>Contact SAP_SICC at:</a:t>
            </a:r>
          </a:p>
          <a:p>
            <a:r>
              <a:rPr lang="en-US" dirty="0">
                <a:solidFill>
                  <a:schemeClr val="bg1"/>
                </a:solidFill>
                <a:latin typeface="Arial" panose="020B0604020202020204" pitchFamily="34" charset="0"/>
                <a:cs typeface="Arial" panose="020B0604020202020204" pitchFamily="34" charset="0"/>
              </a:rPr>
              <a:t>info@stateavdisorypanel.org </a:t>
            </a:r>
          </a:p>
        </p:txBody>
      </p:sp>
      <p:sp>
        <p:nvSpPr>
          <p:cNvPr id="13" name="Subtitle 4">
            <a:extLst>
              <a:ext uri="{FF2B5EF4-FFF2-40B4-BE49-F238E27FC236}">
                <a16:creationId xmlns:a16="http://schemas.microsoft.com/office/drawing/2014/main" id="{6F38A8FF-57D8-4F8E-91AF-840F57582C08}"/>
              </a:ext>
            </a:extLst>
          </p:cNvPr>
          <p:cNvSpPr txBox="1">
            <a:spLocks/>
          </p:cNvSpPr>
          <p:nvPr/>
        </p:nvSpPr>
        <p:spPr>
          <a:xfrm>
            <a:off x="178764" y="3099460"/>
            <a:ext cx="5877652" cy="2602227"/>
          </a:xfrm>
          <a:prstGeom prst="rect">
            <a:avLst/>
          </a:prstGeom>
          <a:noFill/>
          <a:ln w="28575">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Website</a:t>
            </a:r>
          </a:p>
          <a:p>
            <a:r>
              <a:rPr lang="en-US" sz="2400" dirty="0">
                <a:latin typeface="Arial" panose="020B0604020202020204" pitchFamily="34" charset="0"/>
                <a:cs typeface="Arial" panose="020B0604020202020204" pitchFamily="34" charset="0"/>
              </a:rPr>
              <a:t>Newsletter </a:t>
            </a:r>
          </a:p>
          <a:p>
            <a:r>
              <a:rPr lang="en-US" sz="2400" dirty="0">
                <a:latin typeface="Arial" panose="020B0604020202020204" pitchFamily="34" charset="0"/>
                <a:cs typeface="Arial" panose="020B0604020202020204" pitchFamily="34" charset="0"/>
              </a:rPr>
              <a:t>Flyer</a:t>
            </a:r>
          </a:p>
          <a:p>
            <a:r>
              <a:rPr lang="en-US" sz="2400" dirty="0">
                <a:latin typeface="Arial" panose="020B0604020202020204" pitchFamily="34" charset="0"/>
                <a:cs typeface="Arial" panose="020B0604020202020204" pitchFamily="34" charset="0"/>
              </a:rPr>
              <a:t>Webinar Series</a:t>
            </a:r>
          </a:p>
          <a:p>
            <a:r>
              <a:rPr lang="en-US" sz="2400" dirty="0">
                <a:latin typeface="Arial" panose="020B0604020202020204" pitchFamily="34" charset="0"/>
                <a:cs typeface="Arial" panose="020B0604020202020204" pitchFamily="34" charset="0"/>
              </a:rPr>
              <a:t>Linkage to TA Center for Individualized Support</a:t>
            </a:r>
          </a:p>
        </p:txBody>
      </p:sp>
      <p:sp>
        <p:nvSpPr>
          <p:cNvPr id="14" name="Text Placeholder 9">
            <a:extLst>
              <a:ext uri="{FF2B5EF4-FFF2-40B4-BE49-F238E27FC236}">
                <a16:creationId xmlns:a16="http://schemas.microsoft.com/office/drawing/2014/main" id="{7C07E1B1-7D41-4988-BFC0-5A23CD01249B}"/>
              </a:ext>
            </a:extLst>
          </p:cNvPr>
          <p:cNvSpPr txBox="1">
            <a:spLocks/>
          </p:cNvSpPr>
          <p:nvPr/>
        </p:nvSpPr>
        <p:spPr>
          <a:xfrm>
            <a:off x="6356806" y="1495140"/>
            <a:ext cx="5656429" cy="1586695"/>
          </a:xfrm>
          <a:prstGeom prst="rect">
            <a:avLst/>
          </a:prstGeom>
          <a:solidFill>
            <a:srgbClr val="0083E6"/>
          </a:solidFill>
          <a:ln w="38100">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latin typeface="Arial" panose="020B0604020202020204" pitchFamily="34" charset="0"/>
                <a:cs typeface="Arial" panose="020B0604020202020204" pitchFamily="34" charset="0"/>
              </a:rPr>
              <a:t>Website Content</a:t>
            </a:r>
          </a:p>
          <a:p>
            <a:pPr marL="0" indent="0" algn="ctr">
              <a:buNone/>
            </a:pPr>
            <a:r>
              <a:rPr lang="en-US" sz="2400" dirty="0">
                <a:solidFill>
                  <a:schemeClr val="bg1"/>
                </a:solidFill>
                <a:latin typeface="Arial" panose="020B0604020202020204" pitchFamily="34" charset="0"/>
                <a:cs typeface="Arial" panose="020B0604020202020204" pitchFamily="34" charset="0"/>
              </a:rPr>
              <a:t>Visit the SAP_SICC website:</a:t>
            </a:r>
          </a:p>
          <a:p>
            <a:pPr marL="0" indent="0" algn="ctr">
              <a:buNone/>
            </a:pPr>
            <a:r>
              <a:rPr lang="en-US" sz="2000" dirty="0">
                <a:solidFill>
                  <a:schemeClr val="bg1"/>
                </a:solidFill>
                <a:latin typeface="Arial" panose="020B0604020202020204" pitchFamily="34" charset="0"/>
                <a:cs typeface="Arial" panose="020B0604020202020204" pitchFamily="34" charset="0"/>
              </a:rPr>
              <a:t>https://collab.osepideasthatwork.org/SAP-SICC</a:t>
            </a:r>
          </a:p>
        </p:txBody>
      </p:sp>
      <p:sp>
        <p:nvSpPr>
          <p:cNvPr id="17" name="Content Placeholder 6">
            <a:extLst>
              <a:ext uri="{FF2B5EF4-FFF2-40B4-BE49-F238E27FC236}">
                <a16:creationId xmlns:a16="http://schemas.microsoft.com/office/drawing/2014/main" id="{46813E8B-EA61-4AE5-B86D-8EDB813ADFB9}"/>
              </a:ext>
            </a:extLst>
          </p:cNvPr>
          <p:cNvSpPr txBox="1">
            <a:spLocks/>
          </p:cNvSpPr>
          <p:nvPr/>
        </p:nvSpPr>
        <p:spPr>
          <a:xfrm>
            <a:off x="6356806" y="3099460"/>
            <a:ext cx="5637015" cy="2602228"/>
          </a:xfrm>
          <a:prstGeom prst="rect">
            <a:avLst/>
          </a:prstGeom>
          <a:noFill/>
          <a:ln w="38100">
            <a:solidFill>
              <a:schemeClr val="tx1"/>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News</a:t>
            </a:r>
          </a:p>
          <a:p>
            <a:r>
              <a:rPr lang="en-US" sz="2400" dirty="0">
                <a:latin typeface="Arial" panose="020B0604020202020204" pitchFamily="34" charset="0"/>
                <a:cs typeface="Arial" panose="020B0604020202020204" pitchFamily="34" charset="0"/>
              </a:rPr>
              <a:t>Calendar</a:t>
            </a:r>
          </a:p>
          <a:p>
            <a:r>
              <a:rPr lang="en-US" sz="2400" dirty="0">
                <a:latin typeface="Arial" panose="020B0604020202020204" pitchFamily="34" charset="0"/>
                <a:cs typeface="Arial" panose="020B0604020202020204" pitchFamily="34" charset="0"/>
              </a:rPr>
              <a:t>Files: Archives</a:t>
            </a:r>
          </a:p>
          <a:p>
            <a:r>
              <a:rPr lang="en-US" sz="2400" dirty="0">
                <a:latin typeface="Arial" panose="020B0604020202020204" pitchFamily="34" charset="0"/>
                <a:cs typeface="Arial" panose="020B0604020202020204" pitchFamily="34" charset="0"/>
              </a:rPr>
              <a:t>Contacts: States</a:t>
            </a:r>
          </a:p>
          <a:p>
            <a:r>
              <a:rPr lang="en-US" sz="2400" dirty="0">
                <a:solidFill>
                  <a:prstClr val="black"/>
                </a:solidFill>
                <a:latin typeface="Arial" panose="020B0604020202020204" pitchFamily="34" charset="0"/>
                <a:cs typeface="Arial" panose="020B0604020202020204" pitchFamily="34" charset="0"/>
              </a:rPr>
              <a:t>FAQs</a:t>
            </a:r>
          </a:p>
          <a:p>
            <a:r>
              <a:rPr lang="en-US" sz="2400" dirty="0">
                <a:solidFill>
                  <a:prstClr val="black"/>
                </a:solidFill>
                <a:latin typeface="Arial" panose="020B0604020202020204" pitchFamily="34" charset="0"/>
                <a:cs typeface="Arial" panose="020B0604020202020204" pitchFamily="34" charset="0"/>
              </a:rPr>
              <a:t>State Resources</a:t>
            </a:r>
          </a:p>
          <a:p>
            <a:pPr marL="0" indent="0">
              <a:buFont typeface="Arial" panose="020B0604020202020204" pitchFamily="34" charset="0"/>
              <a:buNone/>
            </a:pPr>
            <a:endParaRPr lang="en-US" dirty="0"/>
          </a:p>
          <a:p>
            <a:endParaRPr lang="en-US" dirty="0"/>
          </a:p>
          <a:p>
            <a:endParaRPr lang="en-US" dirty="0"/>
          </a:p>
          <a:p>
            <a:endParaRPr lang="en-US" dirty="0"/>
          </a:p>
        </p:txBody>
      </p:sp>
      <p:pic>
        <p:nvPicPr>
          <p:cNvPr id="19" name="Picture 18"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3402786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Evaluation</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If you registered for this webinar, you will get an email with a link to the evaluation.</a:t>
            </a:r>
          </a:p>
          <a:p>
            <a:pPr marL="571500" indent="-571500" algn="l">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You can access the evaluation now, using the link in the chat box at: </a:t>
            </a:r>
          </a:p>
          <a:p>
            <a:pPr algn="l"/>
            <a:endParaRPr lang="en-US" dirty="0"/>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4261628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Thank You!</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28493" y="1466987"/>
            <a:ext cx="10515600" cy="38588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Arial" panose="020B0604020202020204" pitchFamily="34" charset="0"/>
              <a:cs typeface="Arial" panose="020B0604020202020204" pitchFamily="34" charset="0"/>
            </a:endParaRPr>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Rectangle 4"/>
          <p:cNvSpPr/>
          <p:nvPr/>
        </p:nvSpPr>
        <p:spPr>
          <a:xfrm>
            <a:off x="2551698" y="2239490"/>
            <a:ext cx="6787375" cy="2308324"/>
          </a:xfrm>
          <a:prstGeom prst="rect">
            <a:avLst/>
          </a:prstGeom>
        </p:spPr>
        <p:txBody>
          <a:bodyPr wrap="square">
            <a:spAutoFit/>
          </a:bodyPr>
          <a:lstStyle/>
          <a:p>
            <a:pPr algn="ctr"/>
            <a:r>
              <a:rPr lang="en-US" sz="4800" b="1" dirty="0">
                <a:solidFill>
                  <a:srgbClr val="0083E6"/>
                </a:solidFill>
                <a:latin typeface="Arial" panose="020B0604020202020204" pitchFamily="34" charset="0"/>
                <a:cs typeface="Arial" panose="020B0604020202020204" pitchFamily="34" charset="0"/>
              </a:rPr>
              <a:t>Thank you for your active engagement and ongoing support!</a:t>
            </a:r>
            <a:endParaRPr lang="en-US" sz="4800" dirty="0">
              <a:solidFill>
                <a:srgbClr val="0083E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31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smtClean="0">
                <a:solidFill>
                  <a:schemeClr val="bg1"/>
                </a:solidFill>
                <a:latin typeface="Rockwell" panose="02060603020205020403" pitchFamily="18" charset="0"/>
              </a:rPr>
              <a:t>Have any additional activities?</a:t>
            </a:r>
            <a:endParaRPr lang="en-US" b="1" dirty="0">
              <a:solidFill>
                <a:schemeClr val="bg1"/>
              </a:solidFill>
              <a:latin typeface="Rockwell" panose="02060603020205020403" pitchFamily="18" charset="0"/>
            </a:endParaRP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740305" y="1613185"/>
            <a:ext cx="10515600" cy="37374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3600" b="1" dirty="0" smtClean="0">
                <a:solidFill>
                  <a:srgbClr val="0083E6"/>
                </a:solidFill>
                <a:latin typeface="Arial" panose="020B0604020202020204" pitchFamily="34" charset="0"/>
                <a:cs typeface="Arial" panose="020B0604020202020204" pitchFamily="34" charset="0"/>
              </a:rPr>
              <a:t>Quick Poll</a:t>
            </a:r>
            <a:endParaRPr lang="en-US" sz="3600" b="1" dirty="0">
              <a:solidFill>
                <a:srgbClr val="0083E6"/>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3600" b="1" dirty="0">
              <a:latin typeface="Arial" panose="020B0604020202020204" pitchFamily="34" charset="0"/>
              <a:cs typeface="Arial" panose="020B0604020202020204" pitchFamily="34" charset="0"/>
            </a:endParaRPr>
          </a:p>
          <a:p>
            <a:r>
              <a:rPr lang="en-US" sz="5400" b="1" dirty="0" smtClean="0">
                <a:solidFill>
                  <a:srgbClr val="7030A0"/>
                </a:solidFill>
                <a:latin typeface="Arial" panose="020B0604020202020204" pitchFamily="34" charset="0"/>
                <a:cs typeface="Arial" panose="020B0604020202020204" pitchFamily="34" charset="0"/>
              </a:rPr>
              <a:t>Who is Joining Us Today?</a:t>
            </a:r>
            <a:endParaRPr lang="en-US" sz="4000" dirty="0">
              <a:solidFill>
                <a:srgbClr val="7030A0"/>
              </a:solidFill>
            </a:endParaRPr>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892556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20AD-F4D8-4338-954D-DA6712F897A4}"/>
              </a:ext>
            </a:extLst>
          </p:cNvPr>
          <p:cNvSpPr>
            <a:spLocks noGrp="1"/>
          </p:cNvSpPr>
          <p:nvPr>
            <p:ph type="title"/>
          </p:nvPr>
        </p:nvSpPr>
        <p:spPr/>
        <p:txBody>
          <a:bodyPr/>
          <a:lstStyle/>
          <a:p>
            <a:r>
              <a:rPr lang="en-US" dirty="0" smtClean="0"/>
              <a:t>Agenda</a:t>
            </a:r>
            <a:endParaRPr lang="en-US" dirty="0"/>
          </a:p>
        </p:txBody>
      </p:sp>
      <p:sp>
        <p:nvSpPr>
          <p:cNvPr id="3" name="Content Placeholder 2">
            <a:extLst>
              <a:ext uri="{FF2B5EF4-FFF2-40B4-BE49-F238E27FC236}">
                <a16:creationId xmlns:a16="http://schemas.microsoft.com/office/drawing/2014/main" id="{07DA6B51-3C6D-4237-83A7-76AFB27AD719}"/>
              </a:ext>
            </a:extLst>
          </p:cNvPr>
          <p:cNvSpPr>
            <a:spLocks noGrp="1"/>
          </p:cNvSpPr>
          <p:nvPr>
            <p:ph idx="1"/>
          </p:nvPr>
        </p:nvSpPr>
        <p:spPr/>
        <p:txBody>
          <a:bodyPr>
            <a:normAutofit/>
          </a:bodyPr>
          <a:lstStyle/>
          <a:p>
            <a:r>
              <a:rPr lang="en-US" dirty="0" smtClean="0"/>
              <a:t>Recommended Content for Orientation of New Members</a:t>
            </a:r>
          </a:p>
          <a:p>
            <a:r>
              <a:rPr lang="en-US" dirty="0" smtClean="0"/>
              <a:t>Strategies for Successful Onboarding of New Members</a:t>
            </a:r>
          </a:p>
          <a:p>
            <a:r>
              <a:rPr lang="en-US" dirty="0" smtClean="0"/>
              <a:t>Small Group Discussions</a:t>
            </a:r>
          </a:p>
          <a:p>
            <a:r>
              <a:rPr lang="en-US" dirty="0" smtClean="0"/>
              <a:t>Wrap-Up  </a:t>
            </a:r>
          </a:p>
          <a:p>
            <a:endParaRPr lang="en-US" dirty="0" smtClean="0"/>
          </a:p>
          <a:p>
            <a:endParaRPr lang="en-US" dirty="0"/>
          </a:p>
          <a:p>
            <a:endParaRPr lang="en-US" dirty="0"/>
          </a:p>
        </p:txBody>
      </p:sp>
    </p:spTree>
    <p:extLst>
      <p:ext uri="{BB962C8B-B14F-4D97-AF65-F5344CB8AC3E}">
        <p14:creationId xmlns:p14="http://schemas.microsoft.com/office/powerpoint/2010/main" val="1608706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20AD-F4D8-4338-954D-DA6712F897A4}"/>
              </a:ext>
            </a:extLst>
          </p:cNvPr>
          <p:cNvSpPr>
            <a:spLocks noGrp="1"/>
          </p:cNvSpPr>
          <p:nvPr>
            <p:ph type="title"/>
          </p:nvPr>
        </p:nvSpPr>
        <p:spPr/>
        <p:txBody>
          <a:bodyPr/>
          <a:lstStyle/>
          <a:p>
            <a:r>
              <a:rPr lang="en-US" dirty="0" smtClean="0"/>
              <a:t>Why Is Orientation So Important? </a:t>
            </a:r>
            <a:endParaRPr lang="en-US" dirty="0"/>
          </a:p>
        </p:txBody>
      </p:sp>
      <p:sp>
        <p:nvSpPr>
          <p:cNvPr id="4" name="object 8"/>
          <p:cNvSpPr txBox="1">
            <a:spLocks/>
          </p:cNvSpPr>
          <p:nvPr/>
        </p:nvSpPr>
        <p:spPr>
          <a:xfrm>
            <a:off x="838200" y="2319535"/>
            <a:ext cx="10413380" cy="2726387"/>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238760" indent="-457200">
              <a:lnSpc>
                <a:spcPct val="100000"/>
              </a:lnSpc>
              <a:spcBef>
                <a:spcPts val="100"/>
              </a:spcBef>
            </a:pPr>
            <a:r>
              <a:rPr lang="en-US" spc="-20" dirty="0" smtClean="0"/>
              <a:t>Having </a:t>
            </a:r>
            <a:r>
              <a:rPr lang="en-US" spc="-10" dirty="0" smtClean="0"/>
              <a:t>an established </a:t>
            </a:r>
            <a:r>
              <a:rPr lang="en-US" spc="-15" dirty="0" smtClean="0"/>
              <a:t>orientation </a:t>
            </a:r>
            <a:r>
              <a:rPr lang="en-US" spc="-10" dirty="0" smtClean="0"/>
              <a:t>process that </a:t>
            </a:r>
            <a:r>
              <a:rPr lang="en-US" spc="-5" dirty="0" smtClean="0"/>
              <a:t>sets </a:t>
            </a:r>
            <a:r>
              <a:rPr lang="en-US" spc="-20" dirty="0" smtClean="0"/>
              <a:t>your </a:t>
            </a:r>
            <a:r>
              <a:rPr lang="en-US" spc="-10" dirty="0" smtClean="0"/>
              <a:t>Panel/Council up to</a:t>
            </a:r>
            <a:r>
              <a:rPr lang="en-US" spc="-60" dirty="0" smtClean="0"/>
              <a:t> </a:t>
            </a:r>
            <a:r>
              <a:rPr lang="en-US" spc="-15" dirty="0" smtClean="0"/>
              <a:t>succeed.</a:t>
            </a:r>
          </a:p>
          <a:p>
            <a:pPr marL="457200" marR="5080" indent="-457200">
              <a:lnSpc>
                <a:spcPct val="100000"/>
              </a:lnSpc>
              <a:spcBef>
                <a:spcPts val="1035"/>
              </a:spcBef>
            </a:pPr>
            <a:r>
              <a:rPr lang="en-US" spc="-10" dirty="0" smtClean="0">
                <a:cs typeface="Calibri"/>
              </a:rPr>
              <a:t>By </a:t>
            </a:r>
            <a:r>
              <a:rPr lang="en-US" spc="-20" dirty="0" smtClean="0">
                <a:cs typeface="Calibri"/>
              </a:rPr>
              <a:t>establishing and implementing an</a:t>
            </a:r>
            <a:r>
              <a:rPr lang="en-US" spc="-15" dirty="0" smtClean="0">
                <a:cs typeface="Calibri"/>
              </a:rPr>
              <a:t> orientation </a:t>
            </a:r>
            <a:r>
              <a:rPr lang="en-US" spc="-10" dirty="0" smtClean="0">
                <a:cs typeface="Calibri"/>
              </a:rPr>
              <a:t>process </a:t>
            </a:r>
            <a:r>
              <a:rPr lang="en-US" spc="-15" dirty="0" smtClean="0">
                <a:cs typeface="Calibri"/>
              </a:rPr>
              <a:t>with </a:t>
            </a:r>
            <a:r>
              <a:rPr lang="en-US" spc="-20" dirty="0" smtClean="0">
                <a:cs typeface="Calibri"/>
              </a:rPr>
              <a:t>sensitivity, </a:t>
            </a:r>
            <a:r>
              <a:rPr lang="en-US" spc="-5" dirty="0" smtClean="0">
                <a:cs typeface="Calibri"/>
              </a:rPr>
              <a:t>tact, </a:t>
            </a:r>
            <a:r>
              <a:rPr lang="en-US" spc="-15" dirty="0" smtClean="0">
                <a:cs typeface="Calibri"/>
              </a:rPr>
              <a:t>and cultural </a:t>
            </a:r>
            <a:r>
              <a:rPr lang="en-US" spc="-20" dirty="0" smtClean="0">
                <a:cs typeface="Calibri"/>
              </a:rPr>
              <a:t>competence, </a:t>
            </a:r>
            <a:r>
              <a:rPr lang="en-US" spc="-15" dirty="0" smtClean="0">
                <a:cs typeface="Calibri"/>
              </a:rPr>
              <a:t>you will go </a:t>
            </a:r>
            <a:r>
              <a:rPr lang="en-US" dirty="0" smtClean="0">
                <a:cs typeface="Calibri"/>
              </a:rPr>
              <a:t>a </a:t>
            </a:r>
            <a:r>
              <a:rPr lang="en-US" spc="-10" dirty="0" smtClean="0">
                <a:cs typeface="Calibri"/>
              </a:rPr>
              <a:t>long </a:t>
            </a:r>
            <a:r>
              <a:rPr lang="en-US" spc="-15" dirty="0" smtClean="0">
                <a:cs typeface="Calibri"/>
              </a:rPr>
              <a:t>way </a:t>
            </a:r>
            <a:r>
              <a:rPr lang="en-US" spc="-20" dirty="0" smtClean="0">
                <a:cs typeface="Calibri"/>
              </a:rPr>
              <a:t>toward setting the stage and </a:t>
            </a:r>
            <a:r>
              <a:rPr lang="en-US" spc="-15" dirty="0" smtClean="0">
                <a:cs typeface="Calibri"/>
              </a:rPr>
              <a:t>building the effective culture your </a:t>
            </a:r>
            <a:r>
              <a:rPr lang="en-US" spc="-20" dirty="0" smtClean="0">
                <a:cs typeface="Calibri"/>
              </a:rPr>
              <a:t>Panel/Council </a:t>
            </a:r>
            <a:r>
              <a:rPr lang="en-US" spc="-10" dirty="0" smtClean="0">
                <a:cs typeface="Calibri"/>
              </a:rPr>
              <a:t>needs </a:t>
            </a:r>
            <a:r>
              <a:rPr lang="en-US" spc="-15" dirty="0" smtClean="0">
                <a:cs typeface="Calibri"/>
              </a:rPr>
              <a:t>to </a:t>
            </a:r>
            <a:r>
              <a:rPr lang="en-US" spc="-5" dirty="0" smtClean="0">
                <a:cs typeface="Calibri"/>
              </a:rPr>
              <a:t>be its</a:t>
            </a:r>
            <a:r>
              <a:rPr lang="en-US" spc="100" dirty="0" smtClean="0">
                <a:cs typeface="Calibri"/>
              </a:rPr>
              <a:t> </a:t>
            </a:r>
            <a:r>
              <a:rPr lang="en-US" spc="-10" dirty="0" smtClean="0">
                <a:cs typeface="Calibri"/>
              </a:rPr>
              <a:t>best.</a:t>
            </a:r>
            <a:endParaRPr lang="en-US" dirty="0">
              <a:cs typeface="Calibri"/>
            </a:endParaRPr>
          </a:p>
        </p:txBody>
      </p:sp>
    </p:spTree>
    <p:extLst>
      <p:ext uri="{BB962C8B-B14F-4D97-AF65-F5344CB8AC3E}">
        <p14:creationId xmlns:p14="http://schemas.microsoft.com/office/powerpoint/2010/main" val="623157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20AD-F4D8-4338-954D-DA6712F897A4}"/>
              </a:ext>
            </a:extLst>
          </p:cNvPr>
          <p:cNvSpPr>
            <a:spLocks noGrp="1"/>
          </p:cNvSpPr>
          <p:nvPr>
            <p:ph type="title"/>
          </p:nvPr>
        </p:nvSpPr>
        <p:spPr/>
        <p:txBody>
          <a:bodyPr>
            <a:normAutofit/>
          </a:bodyPr>
          <a:lstStyle/>
          <a:p>
            <a:r>
              <a:rPr lang="en-US" dirty="0" smtClean="0"/>
              <a:t>What Makes an Orientation Successful?  </a:t>
            </a:r>
            <a:endParaRPr lang="en-US" dirty="0"/>
          </a:p>
        </p:txBody>
      </p:sp>
      <p:sp>
        <p:nvSpPr>
          <p:cNvPr id="4" name="object 8"/>
          <p:cNvSpPr txBox="1">
            <a:spLocks/>
          </p:cNvSpPr>
          <p:nvPr/>
        </p:nvSpPr>
        <p:spPr>
          <a:xfrm>
            <a:off x="3769113" y="2018452"/>
            <a:ext cx="7850458" cy="3929281"/>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5080" indent="-457200">
              <a:lnSpc>
                <a:spcPct val="100000"/>
              </a:lnSpc>
              <a:spcBef>
                <a:spcPts val="100"/>
              </a:spcBef>
            </a:pPr>
            <a:r>
              <a:rPr lang="en-US" b="1" spc="-10" dirty="0">
                <a:solidFill>
                  <a:srgbClr val="231F20"/>
                </a:solidFill>
                <a:cs typeface="Calibri"/>
              </a:rPr>
              <a:t>Successful </a:t>
            </a:r>
            <a:r>
              <a:rPr lang="en-US" b="1" spc="-15" dirty="0" smtClean="0">
                <a:solidFill>
                  <a:srgbClr val="231F20"/>
                </a:solidFill>
                <a:cs typeface="Calibri"/>
              </a:rPr>
              <a:t>orientation </a:t>
            </a:r>
            <a:r>
              <a:rPr lang="en-US" b="1" spc="-15" dirty="0">
                <a:solidFill>
                  <a:srgbClr val="231F20"/>
                </a:solidFill>
                <a:cs typeface="Calibri"/>
              </a:rPr>
              <a:t>requires </a:t>
            </a:r>
            <a:r>
              <a:rPr lang="en-US" b="1" spc="-5" dirty="0">
                <a:solidFill>
                  <a:srgbClr val="231F20"/>
                </a:solidFill>
                <a:cs typeface="Calibri"/>
              </a:rPr>
              <a:t>both </a:t>
            </a:r>
            <a:r>
              <a:rPr lang="en-US" b="1" spc="-15" dirty="0">
                <a:solidFill>
                  <a:srgbClr val="231F20"/>
                </a:solidFill>
                <a:cs typeface="Calibri"/>
              </a:rPr>
              <a:t>FORMAL </a:t>
            </a:r>
            <a:r>
              <a:rPr lang="en-US" b="1" spc="-10" dirty="0">
                <a:solidFill>
                  <a:srgbClr val="231F20"/>
                </a:solidFill>
                <a:cs typeface="Calibri"/>
              </a:rPr>
              <a:t>and </a:t>
            </a:r>
            <a:r>
              <a:rPr lang="en-US" b="1" spc="-15" dirty="0">
                <a:solidFill>
                  <a:srgbClr val="231F20"/>
                </a:solidFill>
                <a:cs typeface="Calibri"/>
              </a:rPr>
              <a:t>INFORMAL</a:t>
            </a:r>
            <a:r>
              <a:rPr lang="en-US" b="1" spc="-60" dirty="0">
                <a:solidFill>
                  <a:srgbClr val="231F20"/>
                </a:solidFill>
                <a:cs typeface="Calibri"/>
              </a:rPr>
              <a:t> </a:t>
            </a:r>
            <a:r>
              <a:rPr lang="en-US" b="1" spc="-10" dirty="0">
                <a:solidFill>
                  <a:srgbClr val="231F20"/>
                </a:solidFill>
                <a:cs typeface="Calibri"/>
              </a:rPr>
              <a:t>approaches.</a:t>
            </a:r>
            <a:endParaRPr lang="en-US" dirty="0">
              <a:cs typeface="Calibri"/>
            </a:endParaRPr>
          </a:p>
          <a:p>
            <a:pPr marL="457200" marR="5080" indent="-457200">
              <a:lnSpc>
                <a:spcPct val="100000"/>
              </a:lnSpc>
              <a:spcBef>
                <a:spcPts val="100"/>
              </a:spcBef>
            </a:pPr>
            <a:r>
              <a:rPr lang="en-US" spc="-15" dirty="0">
                <a:solidFill>
                  <a:srgbClr val="231F20"/>
                </a:solidFill>
                <a:cs typeface="Calibri"/>
              </a:rPr>
              <a:t>What are </a:t>
            </a:r>
            <a:r>
              <a:rPr lang="en-US" spc="-10" dirty="0">
                <a:solidFill>
                  <a:srgbClr val="231F20"/>
                </a:solidFill>
                <a:cs typeface="Calibri"/>
              </a:rPr>
              <a:t>some of </a:t>
            </a:r>
            <a:r>
              <a:rPr lang="en-US" spc="-15" dirty="0">
                <a:solidFill>
                  <a:srgbClr val="231F20"/>
                </a:solidFill>
                <a:cs typeface="Calibri"/>
              </a:rPr>
              <a:t>the FORMAL requirements and </a:t>
            </a:r>
            <a:r>
              <a:rPr lang="en-US" spc="-10" dirty="0">
                <a:solidFill>
                  <a:srgbClr val="231F20"/>
                </a:solidFill>
                <a:cs typeface="Calibri"/>
              </a:rPr>
              <a:t>structures </a:t>
            </a:r>
            <a:r>
              <a:rPr lang="en-US" spc="-15" dirty="0" smtClean="0">
                <a:solidFill>
                  <a:srgbClr val="231F20"/>
                </a:solidFill>
                <a:cs typeface="Calibri"/>
              </a:rPr>
              <a:t>you </a:t>
            </a:r>
            <a:r>
              <a:rPr lang="en-US" spc="-10" dirty="0" smtClean="0">
                <a:solidFill>
                  <a:srgbClr val="231F20"/>
                </a:solidFill>
                <a:cs typeface="Calibri"/>
              </a:rPr>
              <a:t>use </a:t>
            </a:r>
            <a:r>
              <a:rPr lang="en-US" spc="-15" dirty="0">
                <a:solidFill>
                  <a:srgbClr val="231F20"/>
                </a:solidFill>
                <a:cs typeface="Calibri"/>
              </a:rPr>
              <a:t>now and what </a:t>
            </a:r>
            <a:r>
              <a:rPr lang="en-US" spc="-10" dirty="0">
                <a:solidFill>
                  <a:srgbClr val="231F20"/>
                </a:solidFill>
                <a:cs typeface="Calibri"/>
              </a:rPr>
              <a:t>do </a:t>
            </a:r>
            <a:r>
              <a:rPr lang="en-US" spc="-15" dirty="0" smtClean="0">
                <a:solidFill>
                  <a:srgbClr val="231F20"/>
                </a:solidFill>
                <a:cs typeface="Calibri"/>
              </a:rPr>
              <a:t>you </a:t>
            </a:r>
            <a:r>
              <a:rPr lang="en-US" spc="-10" dirty="0" smtClean="0">
                <a:solidFill>
                  <a:srgbClr val="231F20"/>
                </a:solidFill>
                <a:cs typeface="Calibri"/>
              </a:rPr>
              <a:t>need </a:t>
            </a:r>
            <a:r>
              <a:rPr lang="en-US" spc="-15" dirty="0">
                <a:solidFill>
                  <a:srgbClr val="231F20"/>
                </a:solidFill>
                <a:cs typeface="Calibri"/>
              </a:rPr>
              <a:t>to</a:t>
            </a:r>
            <a:r>
              <a:rPr lang="en-US" spc="-85" dirty="0">
                <a:solidFill>
                  <a:srgbClr val="231F20"/>
                </a:solidFill>
                <a:cs typeface="Calibri"/>
              </a:rPr>
              <a:t> </a:t>
            </a:r>
            <a:r>
              <a:rPr lang="en-US" spc="-20" dirty="0">
                <a:solidFill>
                  <a:srgbClr val="231F20"/>
                </a:solidFill>
                <a:cs typeface="Calibri"/>
              </a:rPr>
              <a:t>strengthen</a:t>
            </a:r>
            <a:r>
              <a:rPr lang="en-US" spc="-20" dirty="0" smtClean="0">
                <a:solidFill>
                  <a:srgbClr val="231F20"/>
                </a:solidFill>
                <a:cs typeface="Calibri"/>
              </a:rPr>
              <a:t>?</a:t>
            </a:r>
          </a:p>
          <a:p>
            <a:pPr marL="457200" marR="5080" indent="-457200">
              <a:lnSpc>
                <a:spcPct val="100000"/>
              </a:lnSpc>
              <a:spcBef>
                <a:spcPts val="100"/>
              </a:spcBef>
            </a:pPr>
            <a:r>
              <a:rPr lang="en-US" spc="-15" dirty="0">
                <a:solidFill>
                  <a:srgbClr val="231F20"/>
                </a:solidFill>
                <a:cs typeface="Calibri"/>
              </a:rPr>
              <a:t>What are </a:t>
            </a:r>
            <a:r>
              <a:rPr lang="en-US" spc="-10" dirty="0">
                <a:solidFill>
                  <a:srgbClr val="231F20"/>
                </a:solidFill>
                <a:cs typeface="Calibri"/>
              </a:rPr>
              <a:t>some of </a:t>
            </a:r>
            <a:r>
              <a:rPr lang="en-US" spc="-15" dirty="0">
                <a:solidFill>
                  <a:srgbClr val="231F20"/>
                </a:solidFill>
                <a:cs typeface="Calibri"/>
              </a:rPr>
              <a:t>the INFORMAL ways </a:t>
            </a:r>
            <a:r>
              <a:rPr lang="en-US" spc="-15" dirty="0" smtClean="0">
                <a:solidFill>
                  <a:srgbClr val="231F20"/>
                </a:solidFill>
                <a:cs typeface="Calibri"/>
              </a:rPr>
              <a:t>you help </a:t>
            </a:r>
            <a:r>
              <a:rPr lang="en-US" spc="-15" dirty="0">
                <a:solidFill>
                  <a:srgbClr val="231F20"/>
                </a:solidFill>
                <a:cs typeface="Calibri"/>
              </a:rPr>
              <a:t>new </a:t>
            </a:r>
            <a:r>
              <a:rPr lang="en-US" spc="-10" dirty="0" smtClean="0">
                <a:solidFill>
                  <a:srgbClr val="231F20"/>
                </a:solidFill>
                <a:cs typeface="Calibri"/>
              </a:rPr>
              <a:t>Panel </a:t>
            </a:r>
            <a:r>
              <a:rPr lang="en-US" spc="-15" dirty="0" smtClean="0">
                <a:solidFill>
                  <a:srgbClr val="231F20"/>
                </a:solidFill>
                <a:cs typeface="Calibri"/>
              </a:rPr>
              <a:t>members </a:t>
            </a:r>
            <a:r>
              <a:rPr lang="en-US" spc="-15" dirty="0">
                <a:solidFill>
                  <a:srgbClr val="231F20"/>
                </a:solidFill>
                <a:cs typeface="Calibri"/>
              </a:rPr>
              <a:t>feel welcomed, </a:t>
            </a:r>
            <a:r>
              <a:rPr lang="en-US" spc="-20" dirty="0">
                <a:solidFill>
                  <a:srgbClr val="231F20"/>
                </a:solidFill>
                <a:cs typeface="Calibri"/>
              </a:rPr>
              <a:t>prepared, </a:t>
            </a:r>
            <a:r>
              <a:rPr lang="en-US" spc="-15" dirty="0">
                <a:solidFill>
                  <a:srgbClr val="231F20"/>
                </a:solidFill>
                <a:cs typeface="Calibri"/>
              </a:rPr>
              <a:t>and ready to </a:t>
            </a:r>
            <a:r>
              <a:rPr lang="en-US" spc="-25" dirty="0">
                <a:solidFill>
                  <a:srgbClr val="231F20"/>
                </a:solidFill>
                <a:cs typeface="Calibri"/>
              </a:rPr>
              <a:t>contribute?</a:t>
            </a:r>
            <a:endParaRPr lang="en-US" dirty="0">
              <a:cs typeface="Calibri"/>
            </a:endParaRPr>
          </a:p>
          <a:p>
            <a:pPr marL="12700" marR="5080">
              <a:lnSpc>
                <a:spcPct val="100000"/>
              </a:lnSpc>
              <a:spcBef>
                <a:spcPts val="100"/>
              </a:spcBef>
            </a:pPr>
            <a:endParaRPr lang="en-US" dirty="0">
              <a:cs typeface="Calibri"/>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551" y="2475571"/>
            <a:ext cx="4500315" cy="2281900"/>
          </a:xfrm>
          <a:prstGeom prst="rect">
            <a:avLst/>
          </a:prstGeom>
        </p:spPr>
      </p:pic>
    </p:spTree>
    <p:extLst>
      <p:ext uri="{BB962C8B-B14F-4D97-AF65-F5344CB8AC3E}">
        <p14:creationId xmlns:p14="http://schemas.microsoft.com/office/powerpoint/2010/main" val="2980904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0B72C-4B6A-4C3E-AB97-0C7BE11AB1CE}"/>
              </a:ext>
            </a:extLst>
          </p:cNvPr>
          <p:cNvSpPr>
            <a:spLocks noGrp="1"/>
          </p:cNvSpPr>
          <p:nvPr>
            <p:ph type="title"/>
          </p:nvPr>
        </p:nvSpPr>
        <p:spPr/>
        <p:txBody>
          <a:bodyPr/>
          <a:lstStyle/>
          <a:p>
            <a:r>
              <a:rPr lang="en-US" dirty="0" smtClean="0"/>
              <a:t>Orientation Content</a:t>
            </a:r>
            <a:endParaRPr lang="en-US" dirty="0"/>
          </a:p>
        </p:txBody>
      </p:sp>
      <p:sp>
        <p:nvSpPr>
          <p:cNvPr id="3" name="Content Placeholder 2">
            <a:extLst>
              <a:ext uri="{FF2B5EF4-FFF2-40B4-BE49-F238E27FC236}">
                <a16:creationId xmlns:a16="http://schemas.microsoft.com/office/drawing/2014/main" id="{88B591AC-0022-45D6-B23C-34727AA44713}"/>
              </a:ext>
            </a:extLst>
          </p:cNvPr>
          <p:cNvSpPr>
            <a:spLocks noGrp="1"/>
          </p:cNvSpPr>
          <p:nvPr>
            <p:ph sz="half" idx="1"/>
          </p:nvPr>
        </p:nvSpPr>
        <p:spPr/>
        <p:txBody>
          <a:bodyPr>
            <a:normAutofit/>
          </a:bodyPr>
          <a:lstStyle/>
          <a:p>
            <a:r>
              <a:rPr lang="en-US" dirty="0"/>
              <a:t>Federal </a:t>
            </a:r>
            <a:r>
              <a:rPr lang="en-US" dirty="0" smtClean="0"/>
              <a:t>Context </a:t>
            </a:r>
          </a:p>
          <a:p>
            <a:r>
              <a:rPr lang="en-US" dirty="0" smtClean="0">
                <a:solidFill>
                  <a:srgbClr val="FF0000"/>
                </a:solidFill>
              </a:rPr>
              <a:t>Purpose </a:t>
            </a:r>
            <a:r>
              <a:rPr lang="en-US" dirty="0">
                <a:solidFill>
                  <a:srgbClr val="FF0000"/>
                </a:solidFill>
              </a:rPr>
              <a:t>and Functions of </a:t>
            </a:r>
            <a:r>
              <a:rPr lang="en-US" dirty="0" smtClean="0">
                <a:solidFill>
                  <a:srgbClr val="FF0000"/>
                </a:solidFill>
              </a:rPr>
              <a:t>SAP/SICC </a:t>
            </a:r>
            <a:endParaRPr lang="en-US" dirty="0">
              <a:solidFill>
                <a:srgbClr val="FF0000"/>
              </a:solidFill>
            </a:endParaRPr>
          </a:p>
          <a:p>
            <a:r>
              <a:rPr lang="en-US" dirty="0">
                <a:solidFill>
                  <a:srgbClr val="FF0000"/>
                </a:solidFill>
              </a:rPr>
              <a:t>Membership</a:t>
            </a:r>
          </a:p>
          <a:p>
            <a:r>
              <a:rPr lang="en-US" dirty="0" smtClean="0"/>
              <a:t>Panel Structure (Committees, Workgroups, etc.) </a:t>
            </a:r>
          </a:p>
          <a:p>
            <a:r>
              <a:rPr lang="en-US" dirty="0" smtClean="0"/>
              <a:t>By-Laws </a:t>
            </a:r>
          </a:p>
          <a:p>
            <a:endParaRPr lang="en-US" dirty="0"/>
          </a:p>
          <a:p>
            <a:endParaRPr lang="en-US" dirty="0"/>
          </a:p>
        </p:txBody>
      </p:sp>
      <p:sp>
        <p:nvSpPr>
          <p:cNvPr id="4" name="Content Placeholder 3">
            <a:extLst>
              <a:ext uri="{FF2B5EF4-FFF2-40B4-BE49-F238E27FC236}">
                <a16:creationId xmlns:a16="http://schemas.microsoft.com/office/drawing/2014/main" id="{0564C4E3-99FC-4435-9E90-3B1E32436BA3}"/>
              </a:ext>
            </a:extLst>
          </p:cNvPr>
          <p:cNvSpPr>
            <a:spLocks noGrp="1"/>
          </p:cNvSpPr>
          <p:nvPr>
            <p:ph sz="half" idx="2"/>
          </p:nvPr>
        </p:nvSpPr>
        <p:spPr/>
        <p:txBody>
          <a:bodyPr>
            <a:normAutofit/>
          </a:bodyPr>
          <a:lstStyle/>
          <a:p>
            <a:r>
              <a:rPr lang="en-US" dirty="0" smtClean="0">
                <a:solidFill>
                  <a:srgbClr val="FF0000"/>
                </a:solidFill>
              </a:rPr>
              <a:t>Member Roles &amp; Responsibilities</a:t>
            </a:r>
          </a:p>
          <a:p>
            <a:pPr lvl="1"/>
            <a:r>
              <a:rPr lang="en-US" dirty="0" smtClean="0">
                <a:solidFill>
                  <a:srgbClr val="FF0000"/>
                </a:solidFill>
              </a:rPr>
              <a:t>“Advise and Assist” </a:t>
            </a:r>
          </a:p>
          <a:p>
            <a:pPr lvl="1"/>
            <a:r>
              <a:rPr lang="en-US" dirty="0" smtClean="0">
                <a:solidFill>
                  <a:srgbClr val="FF0000"/>
                </a:solidFill>
              </a:rPr>
              <a:t>Representing a Constituency</a:t>
            </a:r>
          </a:p>
          <a:p>
            <a:r>
              <a:rPr lang="en-US" dirty="0" smtClean="0">
                <a:solidFill>
                  <a:srgbClr val="FF0000"/>
                </a:solidFill>
              </a:rPr>
              <a:t>Meeting </a:t>
            </a:r>
            <a:r>
              <a:rPr lang="en-US" dirty="0">
                <a:solidFill>
                  <a:srgbClr val="FF0000"/>
                </a:solidFill>
              </a:rPr>
              <a:t>Format </a:t>
            </a:r>
          </a:p>
          <a:p>
            <a:r>
              <a:rPr lang="en-US" dirty="0" smtClean="0">
                <a:solidFill>
                  <a:srgbClr val="FF0000"/>
                </a:solidFill>
              </a:rPr>
              <a:t>Annual </a:t>
            </a:r>
            <a:r>
              <a:rPr lang="en-US" dirty="0">
                <a:solidFill>
                  <a:srgbClr val="FF0000"/>
                </a:solidFill>
              </a:rPr>
              <a:t>report </a:t>
            </a:r>
          </a:p>
          <a:p>
            <a:r>
              <a:rPr lang="en-US" dirty="0"/>
              <a:t>Partnerships and </a:t>
            </a:r>
            <a:r>
              <a:rPr lang="en-US" dirty="0" smtClean="0"/>
              <a:t>Collaboration</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12593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0B72C-4B6A-4C3E-AB97-0C7BE11AB1CE}"/>
              </a:ext>
            </a:extLst>
          </p:cNvPr>
          <p:cNvSpPr>
            <a:spLocks noGrp="1"/>
          </p:cNvSpPr>
          <p:nvPr>
            <p:ph type="title"/>
          </p:nvPr>
        </p:nvSpPr>
        <p:spPr/>
        <p:txBody>
          <a:bodyPr/>
          <a:lstStyle/>
          <a:p>
            <a:pPr algn="ctr"/>
            <a:r>
              <a:rPr lang="en-US" dirty="0" smtClean="0"/>
              <a:t>Purpose &amp; Function of SICC</a:t>
            </a:r>
            <a:endParaRPr lang="en-US" dirty="0"/>
          </a:p>
        </p:txBody>
      </p:sp>
      <p:sp>
        <p:nvSpPr>
          <p:cNvPr id="3" name="Content Placeholder 2">
            <a:extLst>
              <a:ext uri="{FF2B5EF4-FFF2-40B4-BE49-F238E27FC236}">
                <a16:creationId xmlns:a16="http://schemas.microsoft.com/office/drawing/2014/main" id="{88B591AC-0022-45D6-B23C-34727AA44713}"/>
              </a:ext>
            </a:extLst>
          </p:cNvPr>
          <p:cNvSpPr>
            <a:spLocks noGrp="1"/>
          </p:cNvSpPr>
          <p:nvPr>
            <p:ph sz="half" idx="1"/>
          </p:nvPr>
        </p:nvSpPr>
        <p:spPr/>
        <p:txBody>
          <a:bodyPr/>
          <a:lstStyle/>
          <a:p>
            <a:pPr marL="0" indent="0">
              <a:buFont typeface="Calibri" panose="020F0502020204030204" pitchFamily="34" charset="0"/>
              <a:buNone/>
            </a:pPr>
            <a:r>
              <a:rPr lang="en-US" dirty="0"/>
              <a:t>The Individuals with Disabilities Education Act (IDEA) requires that each State establish and maintain an interagency council for the purpose of advising and assisting the State lead agency staff regarding early intervention for eligible children with disabilities. </a:t>
            </a:r>
          </a:p>
          <a:p>
            <a:pPr marL="0" indent="0">
              <a:buFont typeface="Calibri" panose="020F0502020204030204" pitchFamily="34" charset="0"/>
              <a:buNone/>
            </a:pPr>
            <a:r>
              <a:rPr lang="en-US" dirty="0"/>
              <a:t>		(CFR 34 §303.604)</a:t>
            </a:r>
          </a:p>
          <a:p>
            <a:endParaRPr lang="en-US" dirty="0"/>
          </a:p>
        </p:txBody>
      </p:sp>
      <p:sp>
        <p:nvSpPr>
          <p:cNvPr id="4" name="Content Placeholder 3">
            <a:extLst>
              <a:ext uri="{FF2B5EF4-FFF2-40B4-BE49-F238E27FC236}">
                <a16:creationId xmlns:a16="http://schemas.microsoft.com/office/drawing/2014/main" id="{0564C4E3-99FC-4435-9E90-3B1E32436BA3}"/>
              </a:ext>
            </a:extLst>
          </p:cNvPr>
          <p:cNvSpPr>
            <a:spLocks noGrp="1"/>
          </p:cNvSpPr>
          <p:nvPr>
            <p:ph sz="half" idx="2"/>
          </p:nvPr>
        </p:nvSpPr>
        <p:spPr/>
        <p:txBody>
          <a:bodyPr/>
          <a:lstStyle/>
          <a:p>
            <a:pPr marL="0" indent="0">
              <a:buNone/>
            </a:pPr>
            <a:endParaRPr lang="en-US" dirty="0">
              <a:solidFill>
                <a:schemeClr val="tx2">
                  <a:lumMod val="50000"/>
                </a:schemeClr>
              </a:solidFill>
            </a:endParaRPr>
          </a:p>
          <a:p>
            <a:endParaRPr lang="en-US" dirty="0"/>
          </a:p>
        </p:txBody>
      </p:sp>
      <p:pic>
        <p:nvPicPr>
          <p:cNvPr id="5"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888698" y="2045151"/>
            <a:ext cx="2705268" cy="2705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123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0B72C-4B6A-4C3E-AB97-0C7BE11AB1CE}"/>
              </a:ext>
            </a:extLst>
          </p:cNvPr>
          <p:cNvSpPr>
            <a:spLocks noGrp="1"/>
          </p:cNvSpPr>
          <p:nvPr>
            <p:ph type="title"/>
          </p:nvPr>
        </p:nvSpPr>
        <p:spPr/>
        <p:txBody>
          <a:bodyPr/>
          <a:lstStyle/>
          <a:p>
            <a:pPr algn="ctr"/>
            <a:r>
              <a:rPr lang="en-US" dirty="0" smtClean="0"/>
              <a:t>Purpose &amp; Function of SAP</a:t>
            </a:r>
            <a:endParaRPr lang="en-US" dirty="0"/>
          </a:p>
        </p:txBody>
      </p:sp>
      <p:sp>
        <p:nvSpPr>
          <p:cNvPr id="4" name="Content Placeholder 3">
            <a:extLst>
              <a:ext uri="{FF2B5EF4-FFF2-40B4-BE49-F238E27FC236}">
                <a16:creationId xmlns:a16="http://schemas.microsoft.com/office/drawing/2014/main" id="{0564C4E3-99FC-4435-9E90-3B1E32436BA3}"/>
              </a:ext>
            </a:extLst>
          </p:cNvPr>
          <p:cNvSpPr>
            <a:spLocks noGrp="1"/>
          </p:cNvSpPr>
          <p:nvPr>
            <p:ph sz="half" idx="2"/>
          </p:nvPr>
        </p:nvSpPr>
        <p:spPr>
          <a:xfrm>
            <a:off x="6172200" y="2174488"/>
            <a:ext cx="5181600" cy="3411348"/>
          </a:xfrm>
        </p:spPr>
        <p:txBody>
          <a:bodyPr>
            <a:normAutofit/>
          </a:bodyPr>
          <a:lstStyle/>
          <a:p>
            <a:pPr marL="0" indent="0">
              <a:buNone/>
            </a:pPr>
            <a:r>
              <a:rPr lang="en-US" dirty="0">
                <a:solidFill>
                  <a:schemeClr val="tx2">
                    <a:lumMod val="50000"/>
                  </a:schemeClr>
                </a:solidFill>
              </a:rPr>
              <a:t>The purpose for the Panel is providing policy guidance with respect to special education and related services for children with disabilities in the State. </a:t>
            </a:r>
            <a:endParaRPr lang="en-US" dirty="0" smtClean="0">
              <a:solidFill>
                <a:schemeClr val="tx2">
                  <a:lumMod val="50000"/>
                </a:schemeClr>
              </a:solidFill>
            </a:endParaRPr>
          </a:p>
          <a:p>
            <a:pPr marL="0" indent="0">
              <a:buNone/>
            </a:pPr>
            <a:endParaRPr lang="en-US" dirty="0" smtClean="0">
              <a:solidFill>
                <a:schemeClr val="tx2">
                  <a:lumMod val="50000"/>
                </a:schemeClr>
              </a:solidFill>
            </a:endParaRPr>
          </a:p>
          <a:p>
            <a:pPr marL="0" indent="0" algn="r">
              <a:buNone/>
            </a:pPr>
            <a:r>
              <a:rPr lang="en-US" dirty="0" smtClean="0">
                <a:solidFill>
                  <a:prstClr val="black"/>
                </a:solidFill>
              </a:rPr>
              <a:t>(CFR 34 </a:t>
            </a:r>
            <a:r>
              <a:rPr lang="en-US" dirty="0" smtClean="0"/>
              <a:t>§ </a:t>
            </a:r>
            <a:r>
              <a:rPr lang="en-US" dirty="0" smtClean="0">
                <a:solidFill>
                  <a:prstClr val="black"/>
                </a:solidFill>
              </a:rPr>
              <a:t>300.167</a:t>
            </a:r>
            <a:r>
              <a:rPr lang="en-US" dirty="0">
                <a:solidFill>
                  <a:prstClr val="black"/>
                </a:solidFill>
              </a:rPr>
              <a:t>)</a:t>
            </a:r>
          </a:p>
          <a:p>
            <a:pPr marL="0" indent="0">
              <a:buNone/>
            </a:pPr>
            <a:endParaRPr lang="en-US" dirty="0">
              <a:solidFill>
                <a:schemeClr val="tx2">
                  <a:lumMod val="50000"/>
                </a:schemeClr>
              </a:solidFill>
            </a:endParaRPr>
          </a:p>
          <a:p>
            <a:endParaRPr lang="en-US" dirty="0"/>
          </a:p>
        </p:txBody>
      </p:sp>
      <p:pic>
        <p:nvPicPr>
          <p:cNvPr id="5"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000250" y="2277269"/>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946626"/>
      </p:ext>
    </p:extLst>
  </p:cSld>
  <p:clrMapOvr>
    <a:masterClrMapping/>
  </p:clrMapOvr>
</p:sld>
</file>

<file path=ppt/theme/theme1.xml><?xml version="1.0" encoding="utf-8"?>
<a:theme xmlns:a="http://schemas.openxmlformats.org/drawingml/2006/main" name="Office Theme">
  <a:themeElements>
    <a:clrScheme name="SAP/SICC">
      <a:dk1>
        <a:sysClr val="windowText" lastClr="000000"/>
      </a:dk1>
      <a:lt1>
        <a:sysClr val="window" lastClr="FFFFFF"/>
      </a:lt1>
      <a:dk2>
        <a:srgbClr val="44546A"/>
      </a:dk2>
      <a:lt2>
        <a:srgbClr val="E7E6E6"/>
      </a:lt2>
      <a:accent1>
        <a:srgbClr val="00B0F0"/>
      </a:accent1>
      <a:accent2>
        <a:srgbClr val="ED7D31"/>
      </a:accent2>
      <a:accent3>
        <a:srgbClr val="AD23A0"/>
      </a:accent3>
      <a:accent4>
        <a:srgbClr val="FFC000"/>
      </a:accent4>
      <a:accent5>
        <a:srgbClr val="92D050"/>
      </a:accent5>
      <a:accent6>
        <a:srgbClr val="C00000"/>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955401A6404644B670A04F539ABA05" ma:contentTypeVersion="15" ma:contentTypeDescription="Create a new document." ma:contentTypeScope="" ma:versionID="fcb4de390c5a575041048f0c62e3dc76">
  <xsd:schema xmlns:xsd="http://www.w3.org/2001/XMLSchema" xmlns:xs="http://www.w3.org/2001/XMLSchema" xmlns:p="http://schemas.microsoft.com/office/2006/metadata/properties" xmlns:ns2="a467933b-6cef-4043-9f5f-c4054e99b235" xmlns:ns3="e64d7caa-a2d0-4565-b792-a28499307817" targetNamespace="http://schemas.microsoft.com/office/2006/metadata/properties" ma:root="true" ma:fieldsID="5bcf2f771e3985aac0e23fe2b711f290" ns2:_="" ns3:_="">
    <xsd:import namespace="a467933b-6cef-4043-9f5f-c4054e99b235"/>
    <xsd:import namespace="e64d7caa-a2d0-4565-b792-a284993078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zvkm"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67933b-6cef-4043-9f5f-c4054e99b2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zvkm" ma:index="15" nillable="true" ma:displayName="informaton" ma:internalName="zvkm">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4d7caa-a2d0-4565-b792-a2849930781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zvkm xmlns="a467933b-6cef-4043-9f5f-c4054e99b235" xsi:nil="true"/>
  </documentManagement>
</p:properties>
</file>

<file path=customXml/itemProps1.xml><?xml version="1.0" encoding="utf-8"?>
<ds:datastoreItem xmlns:ds="http://schemas.openxmlformats.org/officeDocument/2006/customXml" ds:itemID="{69C51594-04CD-4330-BDEF-6F4300256856}"/>
</file>

<file path=customXml/itemProps2.xml><?xml version="1.0" encoding="utf-8"?>
<ds:datastoreItem xmlns:ds="http://schemas.openxmlformats.org/officeDocument/2006/customXml" ds:itemID="{71B30AD8-165F-4D5E-96AD-071EC91A4E03}"/>
</file>

<file path=customXml/itemProps3.xml><?xml version="1.0" encoding="utf-8"?>
<ds:datastoreItem xmlns:ds="http://schemas.openxmlformats.org/officeDocument/2006/customXml" ds:itemID="{13190224-4377-4548-AF4D-DEED2060487F}"/>
</file>

<file path=docProps/app.xml><?xml version="1.0" encoding="utf-8"?>
<Properties xmlns="http://schemas.openxmlformats.org/officeDocument/2006/extended-properties" xmlns:vt="http://schemas.openxmlformats.org/officeDocument/2006/docPropsVTypes">
  <Template>Office Theme</Template>
  <TotalTime>6377</TotalTime>
  <Words>2494</Words>
  <Application>Microsoft Office PowerPoint</Application>
  <PresentationFormat>Widescreen</PresentationFormat>
  <Paragraphs>285</Paragraphs>
  <Slides>28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Black</vt:lpstr>
      <vt:lpstr>Calibri</vt:lpstr>
      <vt:lpstr>Calibri Light</vt:lpstr>
      <vt:lpstr>Rockwell</vt:lpstr>
      <vt:lpstr>Wingdings</vt:lpstr>
      <vt:lpstr>Office Theme</vt:lpstr>
      <vt:lpstr>State Advisory Panel (SAP) and State Interagency Coordinating Council (SICC)</vt:lpstr>
      <vt:lpstr>Welcome!</vt:lpstr>
      <vt:lpstr>Have any additional activities?</vt:lpstr>
      <vt:lpstr>Agenda</vt:lpstr>
      <vt:lpstr>Why Is Orientation So Important? </vt:lpstr>
      <vt:lpstr>What Makes an Orientation Successful?  </vt:lpstr>
      <vt:lpstr>Orientation Content</vt:lpstr>
      <vt:lpstr>Purpose &amp; Function of SICC</vt:lpstr>
      <vt:lpstr>Purpose &amp; Function of SAP</vt:lpstr>
      <vt:lpstr>SICC Membership</vt:lpstr>
      <vt:lpstr>SAP Membership</vt:lpstr>
      <vt:lpstr>Panel Membership Demographics</vt:lpstr>
      <vt:lpstr>Part C / Part B</vt:lpstr>
      <vt:lpstr>Member Roles and Responsibilities</vt:lpstr>
      <vt:lpstr>The Panel Role! </vt:lpstr>
      <vt:lpstr>Examples of “Advise &amp; Assist”</vt:lpstr>
      <vt:lpstr>Representing a Stakeholder Group</vt:lpstr>
      <vt:lpstr>Meeting Requirements for SAPs and SICCs</vt:lpstr>
      <vt:lpstr>Annual Report – Suggested Content</vt:lpstr>
      <vt:lpstr>Strategies for Supporting New Members</vt:lpstr>
      <vt:lpstr>Small Group Discussion </vt:lpstr>
      <vt:lpstr>Small Group Discussion Questions</vt:lpstr>
      <vt:lpstr>Let’s Hear From YOU:   One “Ah-Ha” from Each Group</vt:lpstr>
      <vt:lpstr>What are your needs?</vt:lpstr>
      <vt:lpstr>Upcoming Events</vt:lpstr>
      <vt:lpstr>Supports for SAPs &amp; SICCs</vt:lpstr>
      <vt:lpstr>Evaluation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Louise Thompson Granfield</dc:creator>
  <cp:lastModifiedBy>Brenda Smith</cp:lastModifiedBy>
  <cp:revision>176</cp:revision>
  <dcterms:created xsi:type="dcterms:W3CDTF">2020-04-06T15:18:14Z</dcterms:created>
  <dcterms:modified xsi:type="dcterms:W3CDTF">2020-09-29T17:06:51Z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0x010100F9955401A6404644B670A04F539ABA05</vt:lpwstr>
  </property>
</Properties>
</file>