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notesMasterIdLst>
    <p:notesMasterId r:id="rId19"/>
  </p:notesMasterIdLst>
  <p:sldIdLst>
    <p:sldId id="256" r:id="rId2"/>
    <p:sldId id="257" r:id="rId3"/>
    <p:sldId id="258" r:id="rId4"/>
    <p:sldId id="259" r:id="rId5"/>
    <p:sldId id="260" r:id="rId6"/>
    <p:sldId id="261" r:id="rId7"/>
    <p:sldId id="262" r:id="rId8"/>
    <p:sldId id="264" r:id="rId9"/>
    <p:sldId id="265" r:id="rId10"/>
    <p:sldId id="266" r:id="rId11"/>
    <p:sldId id="271" r:id="rId12"/>
    <p:sldId id="276" r:id="rId13"/>
    <p:sldId id="274" r:id="rId14"/>
    <p:sldId id="270" r:id="rId15"/>
    <p:sldId id="272" r:id="rId16"/>
    <p:sldId id="273"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1" autoAdjust="0"/>
    <p:restoredTop sz="94612" autoAdjust="0"/>
  </p:normalViewPr>
  <p:slideViewPr>
    <p:cSldViewPr snapToGrid="0">
      <p:cViewPr varScale="1">
        <p:scale>
          <a:sx n="97" d="100"/>
          <a:sy n="97" d="100"/>
        </p:scale>
        <p:origin x="1740" y="72"/>
      </p:cViewPr>
      <p:guideLst/>
    </p:cSldViewPr>
  </p:slideViewPr>
  <p:notesTextViewPr>
    <p:cViewPr>
      <p:scale>
        <a:sx n="1" d="1"/>
        <a:sy n="1" d="1"/>
      </p:scale>
      <p:origin x="0" y="0"/>
    </p:cViewPr>
  </p:notesText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44A2C-82FE-4D9F-82E6-98BBE96DE157}"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3EEC7-EA75-4C7B-8DB3-33301B09E1FD}" type="slidenum">
              <a:rPr lang="en-US" smtClean="0"/>
              <a:t>‹#›</a:t>
            </a:fld>
            <a:endParaRPr lang="en-US"/>
          </a:p>
        </p:txBody>
      </p:sp>
    </p:spTree>
    <p:extLst>
      <p:ext uri="{BB962C8B-B14F-4D97-AF65-F5344CB8AC3E}">
        <p14:creationId xmlns:p14="http://schemas.microsoft.com/office/powerpoint/2010/main" val="40216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Total time -Slides 1</a:t>
            </a:r>
            <a:r>
              <a:rPr lang="en-US" b="1" baseline="0" dirty="0" smtClean="0"/>
              <a:t> through </a:t>
            </a:r>
            <a:r>
              <a:rPr lang="en-US" b="1" dirty="0" smtClean="0"/>
              <a:t>6 </a:t>
            </a:r>
          </a:p>
          <a:p>
            <a:r>
              <a:rPr lang="en-US" b="1" dirty="0" smtClean="0"/>
              <a:t>5 minutes</a:t>
            </a:r>
            <a:endParaRPr lang="en-US" b="1" dirty="0"/>
          </a:p>
        </p:txBody>
      </p:sp>
      <p:sp>
        <p:nvSpPr>
          <p:cNvPr id="4" name="Slide Number Placeholder 3"/>
          <p:cNvSpPr>
            <a:spLocks noGrp="1"/>
          </p:cNvSpPr>
          <p:nvPr>
            <p:ph type="sldNum" sz="quarter" idx="10"/>
          </p:nvPr>
        </p:nvSpPr>
        <p:spPr/>
        <p:txBody>
          <a:bodyPr/>
          <a:lstStyle/>
          <a:p>
            <a:fld id="{DA63EEC7-EA75-4C7B-8DB3-33301B09E1FD}" type="slidenum">
              <a:rPr lang="en-US" smtClean="0"/>
              <a:t>1</a:t>
            </a:fld>
            <a:endParaRPr lang="en-US"/>
          </a:p>
        </p:txBody>
      </p:sp>
    </p:spTree>
    <p:extLst>
      <p:ext uri="{BB962C8B-B14F-4D97-AF65-F5344CB8AC3E}">
        <p14:creationId xmlns:p14="http://schemas.microsoft.com/office/powerpoint/2010/main" val="3977123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Tanner</a:t>
            </a:r>
            <a:r>
              <a:rPr lang="en-US" baseline="0" dirty="0" smtClean="0"/>
              <a:t> will prepare a Poll with this content and will display it.</a:t>
            </a:r>
          </a:p>
          <a:p>
            <a:r>
              <a:rPr lang="en-US" baseline="0" dirty="0" smtClean="0"/>
              <a:t>After the  poll closes , Stephanie will review the responses. And make a statement about the potential for more frequent and informal chats among SAP/SICC members between the quarterly webinars.</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11</a:t>
            </a:fld>
            <a:endParaRPr lang="en-US"/>
          </a:p>
        </p:txBody>
      </p:sp>
    </p:spTree>
    <p:extLst>
      <p:ext uri="{BB962C8B-B14F-4D97-AF65-F5344CB8AC3E}">
        <p14:creationId xmlns:p14="http://schemas.microsoft.com/office/powerpoint/2010/main" val="2426912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Tanner</a:t>
            </a:r>
            <a:r>
              <a:rPr lang="en-US" baseline="0" dirty="0" smtClean="0"/>
              <a:t> will prepare a Poll with this content and will display it.</a:t>
            </a:r>
          </a:p>
          <a:p>
            <a:r>
              <a:rPr lang="en-US" baseline="0" dirty="0" smtClean="0"/>
              <a:t>After the  poll closes , Stephanie will review the responses...and make a statement about the potential content for more  frequent and informal chats among SAP/SICC members between the quarterly webinars.</a:t>
            </a:r>
            <a:endParaRPr lang="en-US" dirty="0" smtClean="0"/>
          </a:p>
          <a:p>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12</a:t>
            </a:fld>
            <a:endParaRPr lang="en-US"/>
          </a:p>
        </p:txBody>
      </p:sp>
    </p:spTree>
    <p:extLst>
      <p:ext uri="{BB962C8B-B14F-4D97-AF65-F5344CB8AC3E}">
        <p14:creationId xmlns:p14="http://schemas.microsoft.com/office/powerpoint/2010/main" val="4232681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continuing to listen to you...we are panning to host a state and its advisory that are trying to define and implement meaningful participation; Advise and Assist!</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15</a:t>
            </a:fld>
            <a:endParaRPr lang="en-US"/>
          </a:p>
        </p:txBody>
      </p:sp>
    </p:spTree>
    <p:extLst>
      <p:ext uri="{BB962C8B-B14F-4D97-AF65-F5344CB8AC3E}">
        <p14:creationId xmlns:p14="http://schemas.microsoft.com/office/powerpoint/2010/main" val="2966737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 the link to the </a:t>
            </a:r>
            <a:r>
              <a:rPr lang="en-US" dirty="0" err="1" smtClean="0"/>
              <a:t>eval</a:t>
            </a:r>
            <a:r>
              <a:rPr lang="en-US" dirty="0" smtClean="0"/>
              <a:t> on the screen to reach those that may be participating with others but have not registered ...</a:t>
            </a:r>
            <a:r>
              <a:rPr lang="en-US" baseline="0" dirty="0" smtClean="0"/>
              <a:t> </a:t>
            </a:r>
            <a:r>
              <a:rPr lang="en-US" dirty="0" smtClean="0"/>
              <a:t>and those that may not follow-up.</a:t>
            </a:r>
          </a:p>
          <a:p>
            <a:r>
              <a:rPr lang="en-US" dirty="0" smtClean="0"/>
              <a:t>Do follow-up with a survey.</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16</a:t>
            </a:fld>
            <a:endParaRPr lang="en-US"/>
          </a:p>
        </p:txBody>
      </p:sp>
    </p:spTree>
    <p:extLst>
      <p:ext uri="{BB962C8B-B14F-4D97-AF65-F5344CB8AC3E}">
        <p14:creationId xmlns:p14="http://schemas.microsoft.com/office/powerpoint/2010/main" val="300210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year several projects work together to create a webinar series aimed at helping state advisory groups to interact and learn from and with each other.</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2</a:t>
            </a:fld>
            <a:endParaRPr lang="en-US"/>
          </a:p>
        </p:txBody>
      </p:sp>
    </p:spTree>
    <p:extLst>
      <p:ext uri="{BB962C8B-B14F-4D97-AF65-F5344CB8AC3E}">
        <p14:creationId xmlns:p14="http://schemas.microsoft.com/office/powerpoint/2010/main" val="2334123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November, the workgroup conducted a survey to advisory groups</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3</a:t>
            </a:fld>
            <a:endParaRPr lang="en-US"/>
          </a:p>
        </p:txBody>
      </p:sp>
    </p:spTree>
    <p:extLst>
      <p:ext uri="{BB962C8B-B14F-4D97-AF65-F5344CB8AC3E}">
        <p14:creationId xmlns:p14="http://schemas.microsoft.com/office/powerpoint/2010/main" val="2880180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listened to your response...</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4</a:t>
            </a:fld>
            <a:endParaRPr lang="en-US"/>
          </a:p>
        </p:txBody>
      </p:sp>
    </p:spTree>
    <p:extLst>
      <p:ext uri="{BB962C8B-B14F-4D97-AF65-F5344CB8AC3E}">
        <p14:creationId xmlns:p14="http://schemas.microsoft.com/office/powerpoint/2010/main" val="958106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acted on what you told us...</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6</a:t>
            </a:fld>
            <a:endParaRPr lang="en-US"/>
          </a:p>
        </p:txBody>
      </p:sp>
    </p:spTree>
    <p:extLst>
      <p:ext uri="{BB962C8B-B14F-4D97-AF65-F5344CB8AC3E}">
        <p14:creationId xmlns:p14="http://schemas.microsoft.com/office/powerpoint/2010/main" val="1239800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Total time on this slide – 10 minutes</a:t>
            </a:r>
          </a:p>
          <a:p>
            <a:r>
              <a:rPr lang="en-US" dirty="0" smtClean="0"/>
              <a:t>Stephanie will </a:t>
            </a:r>
            <a:r>
              <a:rPr lang="en-US" baseline="0" dirty="0" smtClean="0"/>
              <a:t> read the description </a:t>
            </a:r>
            <a:r>
              <a:rPr lang="en-US" dirty="0" smtClean="0"/>
              <a:t>at</a:t>
            </a:r>
            <a:r>
              <a:rPr lang="en-US" baseline="0" dirty="0" smtClean="0"/>
              <a:t> </a:t>
            </a:r>
            <a:r>
              <a:rPr lang="en-US" dirty="0" smtClean="0"/>
              <a:t>the top of the slide as</a:t>
            </a:r>
            <a:r>
              <a:rPr lang="en-US" baseline="0" dirty="0" smtClean="0"/>
              <a:t> an overview. She will direct the first question to new advisory members from each team. Comments should be about one minute . Be aware of  time...but we want you to make you point.  </a:t>
            </a:r>
          </a:p>
          <a:p>
            <a:r>
              <a:rPr lang="en-US" baseline="0" dirty="0" smtClean="0"/>
              <a:t>When we have finished the new member comments she will ask the </a:t>
            </a:r>
            <a:r>
              <a:rPr lang="en-US" baseline="0" dirty="0" err="1" smtClean="0"/>
              <a:t>stae</a:t>
            </a:r>
            <a:r>
              <a:rPr lang="en-US" baseline="0" dirty="0" smtClean="0"/>
              <a:t> leads and experienced members to comment. Again...limit comments to one minute. Thanks!</a:t>
            </a:r>
          </a:p>
          <a:p>
            <a:r>
              <a:rPr lang="en-US" b="1" dirty="0" smtClean="0"/>
              <a:t>Workgroup: Check for comments in CHAT.</a:t>
            </a:r>
            <a:endParaRPr lang="en-US" b="1" dirty="0"/>
          </a:p>
        </p:txBody>
      </p:sp>
      <p:sp>
        <p:nvSpPr>
          <p:cNvPr id="4" name="Slide Number Placeholder 3"/>
          <p:cNvSpPr>
            <a:spLocks noGrp="1"/>
          </p:cNvSpPr>
          <p:nvPr>
            <p:ph type="sldNum" sz="quarter" idx="10"/>
          </p:nvPr>
        </p:nvSpPr>
        <p:spPr/>
        <p:txBody>
          <a:bodyPr/>
          <a:lstStyle/>
          <a:p>
            <a:fld id="{DA63EEC7-EA75-4C7B-8DB3-33301B09E1FD}" type="slidenum">
              <a:rPr lang="en-US" smtClean="0"/>
              <a:t>7</a:t>
            </a:fld>
            <a:endParaRPr lang="en-US"/>
          </a:p>
        </p:txBody>
      </p:sp>
    </p:spTree>
    <p:extLst>
      <p:ext uri="{BB962C8B-B14F-4D97-AF65-F5344CB8AC3E}">
        <p14:creationId xmlns:p14="http://schemas.microsoft.com/office/powerpoint/2010/main" val="3014217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Total time on this slide – 10 minutes</a:t>
            </a:r>
          </a:p>
          <a:p>
            <a:r>
              <a:rPr lang="en-US" dirty="0" smtClean="0"/>
              <a:t>Stephanie will </a:t>
            </a:r>
            <a:r>
              <a:rPr lang="en-US" baseline="0" dirty="0" smtClean="0"/>
              <a:t> read the description </a:t>
            </a:r>
            <a:r>
              <a:rPr lang="en-US" dirty="0" smtClean="0"/>
              <a:t>at</a:t>
            </a:r>
            <a:r>
              <a:rPr lang="en-US" baseline="0" dirty="0" smtClean="0"/>
              <a:t> </a:t>
            </a:r>
            <a:r>
              <a:rPr lang="en-US" dirty="0" smtClean="0"/>
              <a:t>the top of the slide as</a:t>
            </a:r>
            <a:r>
              <a:rPr lang="en-US" baseline="0" dirty="0" smtClean="0"/>
              <a:t> an overview. She will direct  question to the teams. Comments should be about one minute . Be aware of  time...but we want you to make you point.  </a:t>
            </a:r>
          </a:p>
          <a:p>
            <a:r>
              <a:rPr lang="en-US" baseline="0" dirty="0" smtClean="0"/>
              <a:t>When we have finished the new member comments she will ask the </a:t>
            </a:r>
            <a:r>
              <a:rPr lang="en-US" baseline="0" dirty="0" err="1" smtClean="0"/>
              <a:t>stae</a:t>
            </a:r>
            <a:r>
              <a:rPr lang="en-US" baseline="0" dirty="0" smtClean="0"/>
              <a:t> leads and experienced members to comment. Again...limit comments to one minute. Thanks!</a:t>
            </a:r>
          </a:p>
          <a:p>
            <a:r>
              <a:rPr lang="en-US" b="1" dirty="0" smtClean="0"/>
              <a:t>Workgroup: Check for comments in CHAT.</a:t>
            </a:r>
          </a:p>
          <a:p>
            <a:endParaRPr lang="en-US" dirty="0" smtClean="0"/>
          </a:p>
          <a:p>
            <a:r>
              <a:rPr lang="en-US" dirty="0" smtClean="0"/>
              <a:t>Check the CHAT</a:t>
            </a:r>
            <a:endParaRPr lang="en-US" dirty="0"/>
          </a:p>
        </p:txBody>
      </p:sp>
      <p:sp>
        <p:nvSpPr>
          <p:cNvPr id="4" name="Slide Number Placeholder 3"/>
          <p:cNvSpPr>
            <a:spLocks noGrp="1"/>
          </p:cNvSpPr>
          <p:nvPr>
            <p:ph type="sldNum" sz="quarter" idx="10"/>
          </p:nvPr>
        </p:nvSpPr>
        <p:spPr/>
        <p:txBody>
          <a:bodyPr/>
          <a:lstStyle/>
          <a:p>
            <a:fld id="{DA63EEC7-EA75-4C7B-8DB3-33301B09E1FD}" type="slidenum">
              <a:rPr lang="en-US" smtClean="0"/>
              <a:t>8</a:t>
            </a:fld>
            <a:endParaRPr lang="en-US"/>
          </a:p>
        </p:txBody>
      </p:sp>
    </p:spTree>
    <p:extLst>
      <p:ext uri="{BB962C8B-B14F-4D97-AF65-F5344CB8AC3E}">
        <p14:creationId xmlns:p14="http://schemas.microsoft.com/office/powerpoint/2010/main" val="3464161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Total time on this slide – 10 minutes</a:t>
            </a:r>
          </a:p>
          <a:p>
            <a:r>
              <a:rPr lang="en-US" dirty="0" smtClean="0"/>
              <a:t>Stephanie will </a:t>
            </a:r>
            <a:r>
              <a:rPr lang="en-US" baseline="0" dirty="0" smtClean="0"/>
              <a:t> read the description </a:t>
            </a:r>
            <a:r>
              <a:rPr lang="en-US" dirty="0" smtClean="0"/>
              <a:t>at</a:t>
            </a:r>
            <a:r>
              <a:rPr lang="en-US" baseline="0" dirty="0" smtClean="0"/>
              <a:t> </a:t>
            </a:r>
            <a:r>
              <a:rPr lang="en-US" dirty="0" smtClean="0"/>
              <a:t>the top of the slide as</a:t>
            </a:r>
            <a:r>
              <a:rPr lang="en-US" baseline="0" dirty="0" smtClean="0"/>
              <a:t> an overview. She will direct the first question to  the teams. Comments should be about one minute . Be aware of  time...but we want you to make you point.  </a:t>
            </a:r>
          </a:p>
          <a:p>
            <a:r>
              <a:rPr lang="en-US" baseline="0" dirty="0" smtClean="0"/>
              <a:t>When we have finished the new member comments she will ask the </a:t>
            </a:r>
            <a:r>
              <a:rPr lang="en-US" baseline="0" dirty="0" err="1" smtClean="0"/>
              <a:t>stae</a:t>
            </a:r>
            <a:r>
              <a:rPr lang="en-US" baseline="0" dirty="0" smtClean="0"/>
              <a:t> leads and experienced members to comment. Again...limit comments to one minute. Thanks!</a:t>
            </a:r>
          </a:p>
          <a:p>
            <a:r>
              <a:rPr lang="en-US" b="1" dirty="0" smtClean="0"/>
              <a:t>Workgroup: Check for comments in CHAT.</a:t>
            </a:r>
          </a:p>
        </p:txBody>
      </p:sp>
      <p:sp>
        <p:nvSpPr>
          <p:cNvPr id="4" name="Slide Number Placeholder 3"/>
          <p:cNvSpPr>
            <a:spLocks noGrp="1"/>
          </p:cNvSpPr>
          <p:nvPr>
            <p:ph type="sldNum" sz="quarter" idx="10"/>
          </p:nvPr>
        </p:nvSpPr>
        <p:spPr/>
        <p:txBody>
          <a:bodyPr/>
          <a:lstStyle/>
          <a:p>
            <a:fld id="{DA63EEC7-EA75-4C7B-8DB3-33301B09E1FD}" type="slidenum">
              <a:rPr lang="en-US" smtClean="0"/>
              <a:t>9</a:t>
            </a:fld>
            <a:endParaRPr lang="en-US"/>
          </a:p>
        </p:txBody>
      </p:sp>
    </p:spTree>
    <p:extLst>
      <p:ext uri="{BB962C8B-B14F-4D97-AF65-F5344CB8AC3E}">
        <p14:creationId xmlns:p14="http://schemas.microsoft.com/office/powerpoint/2010/main" val="2944064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Total time on this slide – 10 minutes</a:t>
            </a:r>
          </a:p>
          <a:p>
            <a:r>
              <a:rPr lang="en-US" dirty="0" smtClean="0"/>
              <a:t>Stephanie will </a:t>
            </a:r>
            <a:r>
              <a:rPr lang="en-US" baseline="0" dirty="0" smtClean="0"/>
              <a:t> read the description </a:t>
            </a:r>
            <a:r>
              <a:rPr lang="en-US" dirty="0" smtClean="0"/>
              <a:t>at</a:t>
            </a:r>
            <a:r>
              <a:rPr lang="en-US" baseline="0" dirty="0" smtClean="0"/>
              <a:t> </a:t>
            </a:r>
            <a:r>
              <a:rPr lang="en-US" dirty="0" smtClean="0"/>
              <a:t>the top of the slide as</a:t>
            </a:r>
            <a:r>
              <a:rPr lang="en-US" baseline="0" dirty="0" smtClean="0"/>
              <a:t> an overview. She will direct the first question to the state leads and experienced members from each team. Comments should be about one minute . Be aware of  time...but we want you to make you point.  </a:t>
            </a:r>
          </a:p>
          <a:p>
            <a:r>
              <a:rPr lang="en-US" baseline="0" dirty="0" smtClean="0"/>
              <a:t>When we have finished the new member comments she will ask the </a:t>
            </a:r>
            <a:r>
              <a:rPr lang="en-US" baseline="0" dirty="0" err="1" smtClean="0"/>
              <a:t>stae</a:t>
            </a:r>
            <a:r>
              <a:rPr lang="en-US" baseline="0" dirty="0" smtClean="0"/>
              <a:t> leads and experienced members to comment. Again...limit comments to one minute. Thanks!</a:t>
            </a:r>
          </a:p>
          <a:p>
            <a:r>
              <a:rPr lang="en-US" b="1" dirty="0" smtClean="0"/>
              <a:t>Workgroup: Check for comments in CHAT.</a:t>
            </a:r>
          </a:p>
        </p:txBody>
      </p:sp>
      <p:sp>
        <p:nvSpPr>
          <p:cNvPr id="4" name="Slide Number Placeholder 3"/>
          <p:cNvSpPr>
            <a:spLocks noGrp="1"/>
          </p:cNvSpPr>
          <p:nvPr>
            <p:ph type="sldNum" sz="quarter" idx="10"/>
          </p:nvPr>
        </p:nvSpPr>
        <p:spPr/>
        <p:txBody>
          <a:bodyPr/>
          <a:lstStyle/>
          <a:p>
            <a:fld id="{DA63EEC7-EA75-4C7B-8DB3-33301B09E1FD}" type="slidenum">
              <a:rPr lang="en-US" smtClean="0"/>
              <a:t>10</a:t>
            </a:fld>
            <a:endParaRPr lang="en-US"/>
          </a:p>
        </p:txBody>
      </p:sp>
    </p:spTree>
    <p:extLst>
      <p:ext uri="{BB962C8B-B14F-4D97-AF65-F5344CB8AC3E}">
        <p14:creationId xmlns:p14="http://schemas.microsoft.com/office/powerpoint/2010/main" val="255822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90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6239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8784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861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63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78034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120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669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8067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1/31/2019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69027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84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1/31/2019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79342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nfo@stateadvisorypanel.org" TargetMode="External"/><Relationship Id="rId2" Type="http://schemas.openxmlformats.org/officeDocument/2006/relationships/hyperlink" Target="https://collab.osepideasthatwork.org/SAP-SIC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urveymonkey.com/r/SAPSICC_1-31-1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443068"/>
            <a:ext cx="10058400" cy="3566160"/>
          </a:xfrm>
        </p:spPr>
        <p:txBody>
          <a:bodyPr>
            <a:normAutofit/>
          </a:bodyPr>
          <a:lstStyle/>
          <a:p>
            <a:r>
              <a:rPr lang="en-US" sz="3600" b="1" dirty="0" smtClean="0">
                <a:solidFill>
                  <a:srgbClr val="001848"/>
                </a:solidFill>
              </a:rPr>
              <a:t>State Advisory Panel</a:t>
            </a:r>
            <a:br>
              <a:rPr lang="en-US" sz="3600" b="1" dirty="0" smtClean="0">
                <a:solidFill>
                  <a:srgbClr val="001848"/>
                </a:solidFill>
              </a:rPr>
            </a:br>
            <a:r>
              <a:rPr lang="en-US" sz="3600" b="1" dirty="0" smtClean="0">
                <a:solidFill>
                  <a:srgbClr val="001848"/>
                </a:solidFill>
              </a:rPr>
              <a:t>State Interagency Coordinating Council</a:t>
            </a:r>
            <a:endParaRPr lang="en-US" sz="3600" b="1" dirty="0">
              <a:solidFill>
                <a:srgbClr val="001848"/>
              </a:solidFill>
            </a:endParaRPr>
          </a:p>
        </p:txBody>
      </p:sp>
      <p:sp>
        <p:nvSpPr>
          <p:cNvPr id="3" name="Subtitle 2"/>
          <p:cNvSpPr>
            <a:spLocks noGrp="1"/>
          </p:cNvSpPr>
          <p:nvPr>
            <p:ph type="subTitle" idx="1"/>
          </p:nvPr>
        </p:nvSpPr>
        <p:spPr/>
        <p:txBody>
          <a:bodyPr>
            <a:normAutofit lnSpcReduction="10000"/>
          </a:bodyPr>
          <a:lstStyle/>
          <a:p>
            <a:r>
              <a:rPr lang="en-US" sz="3200" dirty="0" smtClean="0">
                <a:solidFill>
                  <a:schemeClr val="accent2">
                    <a:lumMod val="75000"/>
                  </a:schemeClr>
                </a:solidFill>
              </a:rPr>
              <a:t>Capacity Building Webinar</a:t>
            </a:r>
          </a:p>
          <a:p>
            <a:r>
              <a:rPr lang="en-US" sz="3200" dirty="0" smtClean="0">
                <a:solidFill>
                  <a:schemeClr val="accent2">
                    <a:lumMod val="75000"/>
                  </a:schemeClr>
                </a:solidFill>
              </a:rPr>
              <a:t>January 31</a:t>
            </a:r>
            <a:r>
              <a:rPr lang="en-US" sz="3200" smtClean="0">
                <a:solidFill>
                  <a:schemeClr val="accent2">
                    <a:lumMod val="75000"/>
                  </a:schemeClr>
                </a:solidFill>
              </a:rPr>
              <a:t>, </a:t>
            </a:r>
            <a:r>
              <a:rPr lang="en-US" sz="3200" smtClean="0">
                <a:solidFill>
                  <a:schemeClr val="accent2">
                    <a:lumMod val="75000"/>
                  </a:schemeClr>
                </a:solidFill>
              </a:rPr>
              <a:t>2019</a:t>
            </a:r>
            <a:endParaRPr lang="en-US" sz="3200" dirty="0">
              <a:solidFill>
                <a:schemeClr val="accent2">
                  <a:lumMod val="75000"/>
                </a:schemeClr>
              </a:solidFill>
            </a:endParaRPr>
          </a:p>
        </p:txBody>
      </p:sp>
    </p:spTree>
    <p:extLst>
      <p:ext uri="{BB962C8B-B14F-4D97-AF65-F5344CB8AC3E}">
        <p14:creationId xmlns:p14="http://schemas.microsoft.com/office/powerpoint/2010/main" val="3910205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362" y="1312661"/>
            <a:ext cx="10689920" cy="1651565"/>
          </a:xfrm>
        </p:spPr>
        <p:txBody>
          <a:bodyPr>
            <a:normAutofit fontScale="90000"/>
          </a:bodyPr>
          <a:lstStyle/>
          <a:p>
            <a:r>
              <a:rPr lang="en-US" sz="2400" b="1" dirty="0" smtClean="0"/>
              <a:t/>
            </a:r>
            <a:br>
              <a:rPr lang="en-US" sz="2400" b="1" dirty="0" smtClean="0"/>
            </a:br>
            <a:r>
              <a:rPr lang="en-US" sz="2400" b="1" dirty="0" smtClean="0">
                <a:solidFill>
                  <a:srgbClr val="001848"/>
                </a:solidFill>
              </a:rPr>
              <a:t>Question from the Field: </a:t>
            </a:r>
            <a:r>
              <a:rPr lang="en-US" sz="2400" b="1" dirty="0" smtClean="0">
                <a:solidFill>
                  <a:schemeClr val="accent5">
                    <a:lumMod val="50000"/>
                  </a:schemeClr>
                </a:solidFill>
              </a:rPr>
              <a:t/>
            </a:r>
            <a:br>
              <a:rPr lang="en-US" sz="2400" b="1" dirty="0" smtClean="0">
                <a:solidFill>
                  <a:schemeClr val="accent5">
                    <a:lumMod val="50000"/>
                  </a:schemeClr>
                </a:solidFill>
              </a:rPr>
            </a:br>
            <a:r>
              <a:rPr lang="en-US" sz="2400" dirty="0" smtClean="0">
                <a:solidFill>
                  <a:schemeClr val="accent5">
                    <a:lumMod val="50000"/>
                  </a:schemeClr>
                </a:solidFill>
              </a:rPr>
              <a:t/>
            </a:r>
            <a:br>
              <a:rPr lang="en-US" sz="2400" dirty="0" smtClean="0">
                <a:solidFill>
                  <a:schemeClr val="accent5">
                    <a:lumMod val="50000"/>
                  </a:schemeClr>
                </a:solidFill>
              </a:rPr>
            </a:br>
            <a:r>
              <a:rPr lang="en-US" sz="2400" dirty="0" smtClean="0">
                <a:solidFill>
                  <a:srgbClr val="001848"/>
                </a:solidFill>
              </a:rPr>
              <a:t>It is sometimes difficult for advisory members to  hold a broader picture while holding the perspective of their own stakeholder group. How  can we develop advisory members as system thinkers who can consider issues more globally while they represent the views of their stakeholders?</a:t>
            </a: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a:t/>
            </a:r>
            <a:br>
              <a:rPr lang="en-US" sz="2400" dirty="0"/>
            </a:br>
            <a:endParaRPr lang="en-US" sz="2400" dirty="0"/>
          </a:p>
        </p:txBody>
      </p:sp>
      <p:sp>
        <p:nvSpPr>
          <p:cNvPr id="3" name="Content Placeholder 2"/>
          <p:cNvSpPr>
            <a:spLocks noGrp="1"/>
          </p:cNvSpPr>
          <p:nvPr>
            <p:ph idx="1"/>
          </p:nvPr>
        </p:nvSpPr>
        <p:spPr>
          <a:xfrm>
            <a:off x="549096" y="2726573"/>
            <a:ext cx="10577186" cy="5394959"/>
          </a:xfrm>
        </p:spPr>
        <p:txBody>
          <a:bodyPr>
            <a:noAutofit/>
          </a:bodyPr>
          <a:lstStyle/>
          <a:p>
            <a:pPr marL="0" lvl="1" indent="0">
              <a:spcBef>
                <a:spcPts val="1000"/>
              </a:spcBef>
              <a:spcAft>
                <a:spcPts val="0"/>
              </a:spcAft>
              <a:buNone/>
            </a:pPr>
            <a:r>
              <a:rPr lang="en-US" sz="2000" b="1" dirty="0">
                <a:solidFill>
                  <a:srgbClr val="001848"/>
                </a:solidFill>
                <a:latin typeface="+mj-lt"/>
                <a:ea typeface="+mj-ea"/>
                <a:cs typeface="+mj-cs"/>
              </a:rPr>
              <a:t>To  the state leads and experienced advisory members</a:t>
            </a:r>
            <a:r>
              <a:rPr lang="en-US" sz="2000" b="1" dirty="0" smtClean="0">
                <a:solidFill>
                  <a:srgbClr val="001848"/>
                </a:solidFill>
                <a:latin typeface="+mj-lt"/>
                <a:ea typeface="+mj-ea"/>
                <a:cs typeface="+mj-cs"/>
              </a:rPr>
              <a:t>:</a:t>
            </a:r>
            <a:endParaRPr lang="en-US" sz="2000" b="1" dirty="0">
              <a:latin typeface="+mj-lt"/>
              <a:ea typeface="+mj-ea"/>
              <a:cs typeface="+mj-cs"/>
            </a:endParaRPr>
          </a:p>
          <a:p>
            <a:pPr marL="685800" lvl="2">
              <a:spcBef>
                <a:spcPts val="1000"/>
              </a:spcBef>
              <a:spcAft>
                <a:spcPts val="0"/>
              </a:spcAft>
            </a:pPr>
            <a:r>
              <a:rPr lang="en-US" dirty="0">
                <a:latin typeface="+mj-lt"/>
                <a:ea typeface="+mj-ea"/>
                <a:cs typeface="+mj-cs"/>
              </a:rPr>
              <a:t> </a:t>
            </a:r>
            <a:r>
              <a:rPr lang="en-US" sz="2000" dirty="0">
                <a:solidFill>
                  <a:schemeClr val="accent2">
                    <a:lumMod val="75000"/>
                  </a:schemeClr>
                </a:solidFill>
                <a:latin typeface="+mj-lt"/>
                <a:ea typeface="+mj-ea"/>
                <a:cs typeface="+mj-cs"/>
              </a:rPr>
              <a:t>To what extent has this issue been addressed in your advisory group</a:t>
            </a:r>
            <a:r>
              <a:rPr lang="en-US" sz="2000" dirty="0" smtClean="0">
                <a:solidFill>
                  <a:schemeClr val="accent2">
                    <a:lumMod val="75000"/>
                  </a:schemeClr>
                </a:solidFill>
                <a:latin typeface="+mj-lt"/>
                <a:ea typeface="+mj-ea"/>
                <a:cs typeface="+mj-cs"/>
              </a:rPr>
              <a:t>?</a:t>
            </a:r>
            <a:endParaRPr lang="en-US" sz="2000" dirty="0">
              <a:solidFill>
                <a:schemeClr val="accent2">
                  <a:lumMod val="75000"/>
                </a:schemeClr>
              </a:solidFill>
              <a:latin typeface="+mj-lt"/>
              <a:ea typeface="+mj-ea"/>
              <a:cs typeface="+mj-cs"/>
            </a:endParaRPr>
          </a:p>
          <a:p>
            <a:pPr marL="685800" lvl="2">
              <a:spcBef>
                <a:spcPts val="1000"/>
              </a:spcBef>
              <a:spcAft>
                <a:spcPts val="0"/>
              </a:spcAft>
            </a:pPr>
            <a:r>
              <a:rPr lang="en-US" sz="2000" dirty="0">
                <a:solidFill>
                  <a:schemeClr val="accent2">
                    <a:lumMod val="75000"/>
                  </a:schemeClr>
                </a:solidFill>
                <a:latin typeface="+mj-lt"/>
                <a:ea typeface="+mj-ea"/>
                <a:cs typeface="+mj-cs"/>
              </a:rPr>
              <a:t> What strategies have been successful over time</a:t>
            </a:r>
            <a:r>
              <a:rPr lang="en-US" sz="2000" dirty="0" smtClean="0">
                <a:solidFill>
                  <a:schemeClr val="accent2">
                    <a:lumMod val="75000"/>
                  </a:schemeClr>
                </a:solidFill>
                <a:latin typeface="+mj-lt"/>
                <a:ea typeface="+mj-ea"/>
                <a:cs typeface="+mj-cs"/>
              </a:rPr>
              <a:t>?</a:t>
            </a:r>
            <a:endParaRPr lang="en-US" sz="2000" dirty="0">
              <a:solidFill>
                <a:schemeClr val="accent2">
                  <a:lumMod val="75000"/>
                </a:schemeClr>
              </a:solidFill>
              <a:latin typeface="+mj-lt"/>
              <a:ea typeface="+mj-ea"/>
              <a:cs typeface="+mj-cs"/>
            </a:endParaRPr>
          </a:p>
          <a:p>
            <a:pPr marL="685800" lvl="2">
              <a:spcBef>
                <a:spcPts val="1000"/>
              </a:spcBef>
              <a:spcAft>
                <a:spcPts val="0"/>
              </a:spcAft>
            </a:pPr>
            <a:r>
              <a:rPr lang="en-US" sz="2000" dirty="0">
                <a:solidFill>
                  <a:schemeClr val="accent2">
                    <a:lumMod val="75000"/>
                  </a:schemeClr>
                </a:solidFill>
                <a:latin typeface="+mj-lt"/>
                <a:ea typeface="+mj-ea"/>
                <a:cs typeface="+mj-cs"/>
              </a:rPr>
              <a:t>To help members build a view of the system, how do you build connections between your SICC and your SAP</a:t>
            </a:r>
            <a:r>
              <a:rPr lang="en-US" sz="2000" dirty="0" smtClean="0">
                <a:solidFill>
                  <a:schemeClr val="accent2">
                    <a:lumMod val="75000"/>
                  </a:schemeClr>
                </a:solidFill>
                <a:latin typeface="+mj-lt"/>
                <a:ea typeface="+mj-ea"/>
                <a:cs typeface="+mj-cs"/>
              </a:rPr>
              <a:t>?</a:t>
            </a:r>
          </a:p>
          <a:p>
            <a:pPr marL="0" lvl="1" indent="0">
              <a:spcBef>
                <a:spcPts val="1000"/>
              </a:spcBef>
              <a:spcAft>
                <a:spcPts val="0"/>
              </a:spcAft>
              <a:buNone/>
            </a:pPr>
            <a:r>
              <a:rPr lang="en-US" sz="2000" b="1" dirty="0" smtClean="0">
                <a:solidFill>
                  <a:srgbClr val="001848"/>
                </a:solidFill>
                <a:latin typeface="+mj-lt"/>
                <a:ea typeface="+mj-ea"/>
                <a:cs typeface="+mj-cs"/>
              </a:rPr>
              <a:t>To new </a:t>
            </a:r>
            <a:r>
              <a:rPr lang="en-US" sz="2000" b="1" dirty="0">
                <a:solidFill>
                  <a:srgbClr val="001848"/>
                </a:solidFill>
                <a:latin typeface="+mj-lt"/>
                <a:ea typeface="+mj-ea"/>
                <a:cs typeface="+mj-cs"/>
              </a:rPr>
              <a:t>members:</a:t>
            </a:r>
          </a:p>
          <a:p>
            <a:pPr marL="0" lvl="1" indent="0">
              <a:spcBef>
                <a:spcPts val="1000"/>
              </a:spcBef>
              <a:spcAft>
                <a:spcPts val="0"/>
              </a:spcAft>
              <a:buNone/>
            </a:pPr>
            <a:endParaRPr lang="en-US" sz="800" b="1" dirty="0">
              <a:latin typeface="+mj-lt"/>
              <a:ea typeface="+mj-ea"/>
              <a:cs typeface="+mj-cs"/>
            </a:endParaRPr>
          </a:p>
          <a:p>
            <a:pPr marL="685800" lvl="2">
              <a:spcBef>
                <a:spcPts val="1000"/>
              </a:spcBef>
              <a:spcAft>
                <a:spcPts val="0"/>
              </a:spcAft>
            </a:pPr>
            <a:r>
              <a:rPr lang="en-US" sz="1600" dirty="0">
                <a:latin typeface="+mj-lt"/>
                <a:ea typeface="+mj-ea"/>
                <a:cs typeface="+mj-cs"/>
              </a:rPr>
              <a:t> </a:t>
            </a:r>
            <a:r>
              <a:rPr lang="en-US" sz="2000" dirty="0">
                <a:solidFill>
                  <a:schemeClr val="accent2">
                    <a:lumMod val="75000"/>
                  </a:schemeClr>
                </a:solidFill>
                <a:latin typeface="+mj-lt"/>
                <a:ea typeface="+mj-ea"/>
                <a:cs typeface="+mj-cs"/>
              </a:rPr>
              <a:t>To what extent have you experienced this challenge</a:t>
            </a:r>
            <a:r>
              <a:rPr lang="en-US" sz="2000" dirty="0" smtClean="0">
                <a:solidFill>
                  <a:schemeClr val="accent2">
                    <a:lumMod val="75000"/>
                  </a:schemeClr>
                </a:solidFill>
                <a:latin typeface="+mj-lt"/>
                <a:ea typeface="+mj-ea"/>
                <a:cs typeface="+mj-cs"/>
              </a:rPr>
              <a:t>.</a:t>
            </a:r>
            <a:endParaRPr lang="en-US" sz="2000" dirty="0">
              <a:solidFill>
                <a:schemeClr val="accent2">
                  <a:lumMod val="75000"/>
                </a:schemeClr>
              </a:solidFill>
              <a:latin typeface="+mj-lt"/>
              <a:ea typeface="+mj-ea"/>
              <a:cs typeface="+mj-cs"/>
            </a:endParaRPr>
          </a:p>
          <a:p>
            <a:pPr marL="685800" lvl="2">
              <a:spcBef>
                <a:spcPts val="1000"/>
              </a:spcBef>
              <a:spcAft>
                <a:spcPts val="0"/>
              </a:spcAft>
            </a:pPr>
            <a:r>
              <a:rPr lang="en-US" sz="2000" dirty="0">
                <a:solidFill>
                  <a:schemeClr val="accent2">
                    <a:lumMod val="75000"/>
                  </a:schemeClr>
                </a:solidFill>
                <a:latin typeface="+mj-lt"/>
                <a:ea typeface="+mj-ea"/>
                <a:cs typeface="+mj-cs"/>
              </a:rPr>
              <a:t>What has helped you to understand the dual roles?</a:t>
            </a:r>
          </a:p>
          <a:p>
            <a:pPr>
              <a:buFont typeface="Courier New" panose="02070309020205020404" pitchFamily="49" charset="0"/>
              <a:buChar char="o"/>
            </a:pPr>
            <a:endParaRPr lang="en-US" sz="2000" dirty="0">
              <a:latin typeface="+mj-lt"/>
              <a:ea typeface="+mj-ea"/>
              <a:cs typeface="+mj-cs"/>
            </a:endParaRPr>
          </a:p>
          <a:p>
            <a:pPr marL="0" indent="0">
              <a:buNone/>
            </a:pPr>
            <a:r>
              <a:rPr lang="en-US" sz="2000" b="1" dirty="0">
                <a:latin typeface="+mj-lt"/>
                <a:ea typeface="+mj-ea"/>
                <a:cs typeface="+mj-cs"/>
              </a:rPr>
              <a:t>	</a:t>
            </a:r>
            <a:endParaRPr lang="en-US" sz="2000" b="1" dirty="0" smtClean="0">
              <a:latin typeface="+mj-lt"/>
              <a:ea typeface="+mj-ea"/>
              <a:cs typeface="+mj-cs"/>
            </a:endParaRPr>
          </a:p>
        </p:txBody>
      </p:sp>
    </p:spTree>
    <p:extLst>
      <p:ext uri="{BB962C8B-B14F-4D97-AF65-F5344CB8AC3E}">
        <p14:creationId xmlns:p14="http://schemas.microsoft.com/office/powerpoint/2010/main" val="697938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a:t>
            </a:r>
            <a:endParaRPr lang="en-US" dirty="0"/>
          </a:p>
        </p:txBody>
      </p:sp>
      <p:sp>
        <p:nvSpPr>
          <p:cNvPr id="3" name="Content Placeholder 2"/>
          <p:cNvSpPr>
            <a:spLocks noGrp="1"/>
          </p:cNvSpPr>
          <p:nvPr>
            <p:ph idx="1"/>
          </p:nvPr>
        </p:nvSpPr>
        <p:spPr/>
        <p:txBody>
          <a:bodyPr/>
          <a:lstStyle/>
          <a:p>
            <a:endParaRPr lang="en-US" dirty="0"/>
          </a:p>
          <a:p>
            <a:r>
              <a:rPr lang="en-US" sz="2400" dirty="0" smtClean="0"/>
              <a:t>I would participate  in a voluntary ’meet up’  call or webinar to continue discussing  identified areas of need.</a:t>
            </a:r>
          </a:p>
          <a:p>
            <a:endParaRPr lang="en-US" sz="2400" dirty="0"/>
          </a:p>
          <a:p>
            <a:r>
              <a:rPr lang="en-US" sz="2400" dirty="0" smtClean="0"/>
              <a:t>Yes</a:t>
            </a:r>
          </a:p>
          <a:p>
            <a:endParaRPr lang="en-US" sz="2400" dirty="0"/>
          </a:p>
          <a:p>
            <a:r>
              <a:rPr lang="en-US" sz="2400" dirty="0" smtClean="0"/>
              <a:t>No</a:t>
            </a:r>
            <a:endParaRPr lang="en-US" sz="2400" dirty="0"/>
          </a:p>
        </p:txBody>
      </p:sp>
    </p:spTree>
    <p:extLst>
      <p:ext uri="{BB962C8B-B14F-4D97-AF65-F5344CB8AC3E}">
        <p14:creationId xmlns:p14="http://schemas.microsoft.com/office/powerpoint/2010/main" val="564420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184"/>
            <a:ext cx="10515600" cy="1325563"/>
          </a:xfrm>
        </p:spPr>
        <p:txBody>
          <a:bodyPr/>
          <a:lstStyle/>
          <a:p>
            <a:r>
              <a:rPr lang="en-US" dirty="0" smtClean="0"/>
              <a:t>Poll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Check all that apply:</a:t>
            </a:r>
          </a:p>
          <a:p>
            <a:pPr marL="0" indent="0">
              <a:buNone/>
            </a:pPr>
            <a:endParaRPr lang="en-US" dirty="0" smtClean="0"/>
          </a:p>
          <a:p>
            <a:pPr marL="0" indent="0">
              <a:buNone/>
            </a:pPr>
            <a:r>
              <a:rPr lang="en-US" dirty="0" smtClean="0"/>
              <a:t>I would like to participate in a follow-up discussion across state advisories around:</a:t>
            </a:r>
          </a:p>
          <a:p>
            <a:pPr marL="0" indent="0">
              <a:buNone/>
            </a:pPr>
            <a:endParaRPr lang="en-US" dirty="0" smtClean="0"/>
          </a:p>
          <a:p>
            <a:r>
              <a:rPr lang="en-US" dirty="0" smtClean="0"/>
              <a:t>Onboarding new members</a:t>
            </a:r>
          </a:p>
          <a:p>
            <a:r>
              <a:rPr lang="en-US" dirty="0" smtClean="0"/>
              <a:t>Practices in outreaching to families</a:t>
            </a:r>
          </a:p>
          <a:p>
            <a:r>
              <a:rPr lang="en-US" dirty="0" smtClean="0"/>
              <a:t>Reaching networks through SAP and SICC members</a:t>
            </a:r>
          </a:p>
          <a:p>
            <a:r>
              <a:rPr lang="en-US" dirty="0" smtClean="0"/>
              <a:t>Thinking broadly while </a:t>
            </a:r>
            <a:r>
              <a:rPr lang="en-US" smtClean="0"/>
              <a:t>holding your </a:t>
            </a:r>
            <a:r>
              <a:rPr lang="en-US" dirty="0" smtClean="0"/>
              <a:t>own perspective</a:t>
            </a:r>
          </a:p>
          <a:p>
            <a:r>
              <a:rPr lang="en-US" dirty="0" smtClean="0"/>
              <a:t>Thinking across the SICC and SAP perspectives</a:t>
            </a:r>
          </a:p>
          <a:p>
            <a:endParaRPr lang="en-US" dirty="0" smtClean="0"/>
          </a:p>
          <a:p>
            <a:endParaRPr lang="en-US" dirty="0"/>
          </a:p>
        </p:txBody>
      </p:sp>
    </p:spTree>
    <p:extLst>
      <p:ext uri="{BB962C8B-B14F-4D97-AF65-F5344CB8AC3E}">
        <p14:creationId xmlns:p14="http://schemas.microsoft.com/office/powerpoint/2010/main" val="68975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698" y="431627"/>
            <a:ext cx="10515600" cy="1325563"/>
          </a:xfrm>
        </p:spPr>
        <p:txBody>
          <a:bodyPr>
            <a:normAutofit/>
          </a:bodyPr>
          <a:lstStyle/>
          <a:p>
            <a:r>
              <a:rPr lang="en-US" sz="3600" dirty="0">
                <a:solidFill>
                  <a:srgbClr val="001848"/>
                </a:solidFill>
              </a:rPr>
              <a:t>Accessing and </a:t>
            </a:r>
            <a:r>
              <a:rPr lang="en-US" sz="3600" dirty="0" smtClean="0">
                <a:solidFill>
                  <a:srgbClr val="001848"/>
                </a:solidFill>
              </a:rPr>
              <a:t>Submitting Resources</a:t>
            </a:r>
            <a:endParaRPr lang="en-US" sz="3600" dirty="0">
              <a:solidFill>
                <a:srgbClr val="001848"/>
              </a:solidFill>
            </a:endParaRPr>
          </a:p>
        </p:txBody>
      </p:sp>
      <p:sp>
        <p:nvSpPr>
          <p:cNvPr id="3" name="Content Placeholder 2"/>
          <p:cNvSpPr>
            <a:spLocks noGrp="1"/>
          </p:cNvSpPr>
          <p:nvPr>
            <p:ph idx="1"/>
          </p:nvPr>
        </p:nvSpPr>
        <p:spPr/>
        <p:txBody>
          <a:bodyPr>
            <a:normAutofit/>
          </a:bodyPr>
          <a:lstStyle/>
          <a:p>
            <a:pPr marL="0" indent="0">
              <a:buNone/>
            </a:pPr>
            <a:endParaRPr lang="en-US" dirty="0" smtClean="0">
              <a:solidFill>
                <a:schemeClr val="accent2">
                  <a:lumMod val="75000"/>
                </a:schemeClr>
              </a:solidFill>
            </a:endParaRPr>
          </a:p>
          <a:p>
            <a:r>
              <a:rPr lang="en-US" sz="2400" dirty="0" smtClean="0">
                <a:solidFill>
                  <a:schemeClr val="accent2">
                    <a:lumMod val="75000"/>
                  </a:schemeClr>
                </a:solidFill>
              </a:rPr>
              <a:t>Visit the SAP/SICC website: </a:t>
            </a:r>
            <a:r>
              <a:rPr lang="en-US" sz="2400" dirty="0">
                <a:solidFill>
                  <a:schemeClr val="accent2">
                    <a:lumMod val="75000"/>
                  </a:schemeClr>
                </a:solidFill>
                <a:hlinkClick r:id="rId2"/>
              </a:rPr>
              <a:t>https://</a:t>
            </a:r>
            <a:r>
              <a:rPr lang="en-US" sz="2400" dirty="0" smtClean="0">
                <a:solidFill>
                  <a:schemeClr val="accent2">
                    <a:lumMod val="75000"/>
                  </a:schemeClr>
                </a:solidFill>
                <a:hlinkClick r:id="rId2"/>
              </a:rPr>
              <a:t>collab.osepideasthatwork.org/SAP-SICC</a:t>
            </a:r>
            <a:endParaRPr lang="en-US" sz="2400" dirty="0" smtClean="0">
              <a:solidFill>
                <a:schemeClr val="accent2">
                  <a:lumMod val="75000"/>
                </a:schemeClr>
              </a:solidFill>
            </a:endParaRPr>
          </a:p>
          <a:p>
            <a:endParaRPr lang="en-US" sz="800" dirty="0" smtClean="0">
              <a:solidFill>
                <a:schemeClr val="accent2">
                  <a:lumMod val="75000"/>
                </a:schemeClr>
              </a:solidFill>
            </a:endParaRPr>
          </a:p>
          <a:p>
            <a:pPr lvl="1">
              <a:buFont typeface="Arial" panose="020B0604020202020204" pitchFamily="34" charset="0"/>
              <a:buChar char="•"/>
            </a:pPr>
            <a:r>
              <a:rPr lang="en-US" sz="2400" dirty="0">
                <a:solidFill>
                  <a:schemeClr val="accent2">
                    <a:lumMod val="75000"/>
                  </a:schemeClr>
                </a:solidFill>
              </a:rPr>
              <a:t>Resources available on demand</a:t>
            </a:r>
          </a:p>
          <a:p>
            <a:pPr lvl="1">
              <a:buFont typeface="Arial" panose="020B0604020202020204" pitchFamily="34" charset="0"/>
              <a:buChar char="•"/>
            </a:pPr>
            <a:r>
              <a:rPr lang="en-US" sz="2400" dirty="0" smtClean="0">
                <a:solidFill>
                  <a:schemeClr val="accent2">
                    <a:lumMod val="75000"/>
                  </a:schemeClr>
                </a:solidFill>
              </a:rPr>
              <a:t>Archived Webinars</a:t>
            </a:r>
          </a:p>
          <a:p>
            <a:pPr lvl="1">
              <a:buFont typeface="Arial" panose="020B0604020202020204" pitchFamily="34" charset="0"/>
              <a:buChar char="•"/>
            </a:pPr>
            <a:r>
              <a:rPr lang="en-US" sz="2400" dirty="0" smtClean="0">
                <a:solidFill>
                  <a:schemeClr val="accent2">
                    <a:lumMod val="75000"/>
                  </a:schemeClr>
                </a:solidFill>
              </a:rPr>
              <a:t>Resources submitted by State Advisories</a:t>
            </a:r>
          </a:p>
          <a:p>
            <a:endParaRPr lang="en-US" dirty="0"/>
          </a:p>
          <a:p>
            <a:r>
              <a:rPr lang="en-US" sz="2400" dirty="0">
                <a:solidFill>
                  <a:schemeClr val="accent2">
                    <a:lumMod val="75000"/>
                  </a:schemeClr>
                </a:solidFill>
              </a:rPr>
              <a:t>Submit resources for the </a:t>
            </a:r>
            <a:r>
              <a:rPr lang="en-US" sz="2400" dirty="0" smtClean="0">
                <a:solidFill>
                  <a:schemeClr val="accent2">
                    <a:lumMod val="75000"/>
                  </a:schemeClr>
                </a:solidFill>
              </a:rPr>
              <a:t>website</a:t>
            </a:r>
          </a:p>
          <a:p>
            <a:pPr lvl="1"/>
            <a:r>
              <a:rPr lang="en-US" sz="2200" dirty="0" smtClean="0">
                <a:solidFill>
                  <a:schemeClr val="accent2">
                    <a:lumMod val="75000"/>
                  </a:schemeClr>
                </a:solidFill>
              </a:rPr>
              <a:t>Send  a link to your resources to</a:t>
            </a:r>
            <a:r>
              <a:rPr lang="en-US" sz="2200" dirty="0">
                <a:solidFill>
                  <a:schemeClr val="accent2">
                    <a:lumMod val="75000"/>
                  </a:schemeClr>
                </a:solidFill>
              </a:rPr>
              <a:t>: </a:t>
            </a:r>
            <a:r>
              <a:rPr lang="en-US" sz="2200" dirty="0">
                <a:solidFill>
                  <a:schemeClr val="accent2">
                    <a:lumMod val="75000"/>
                  </a:schemeClr>
                </a:solidFill>
                <a:hlinkClick r:id="rId3"/>
              </a:rPr>
              <a:t>info@stateadvisorypanel.org</a:t>
            </a:r>
            <a:endParaRPr lang="en-US" dirty="0"/>
          </a:p>
        </p:txBody>
      </p:sp>
    </p:spTree>
    <p:extLst>
      <p:ext uri="{BB962C8B-B14F-4D97-AF65-F5344CB8AC3E}">
        <p14:creationId xmlns:p14="http://schemas.microsoft.com/office/powerpoint/2010/main" val="257462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1848"/>
                </a:solidFill>
              </a:rPr>
              <a:t>Continuing to Respond to Your Input</a:t>
            </a:r>
            <a:endParaRPr lang="en-US" dirty="0">
              <a:solidFill>
                <a:srgbClr val="001848"/>
              </a:solidFill>
            </a:endParaRPr>
          </a:p>
        </p:txBody>
      </p:sp>
      <p:sp>
        <p:nvSpPr>
          <p:cNvPr id="3" name="Content Placeholder 2"/>
          <p:cNvSpPr>
            <a:spLocks noGrp="1"/>
          </p:cNvSpPr>
          <p:nvPr>
            <p:ph idx="1"/>
          </p:nvPr>
        </p:nvSpPr>
        <p:spPr>
          <a:xfrm>
            <a:off x="656705" y="2095116"/>
            <a:ext cx="10058400" cy="4023360"/>
          </a:xfrm>
        </p:spPr>
        <p:txBody>
          <a:bodyPr/>
          <a:lstStyle/>
          <a:p>
            <a:pPr marL="0" indent="0">
              <a:buNone/>
            </a:pPr>
            <a:r>
              <a:rPr lang="en-US" sz="2400" dirty="0" smtClean="0">
                <a:solidFill>
                  <a:srgbClr val="001848"/>
                </a:solidFill>
              </a:rPr>
              <a:t>From the Survey:</a:t>
            </a:r>
          </a:p>
          <a:p>
            <a:pPr marL="0" indent="0">
              <a:buNone/>
            </a:pPr>
            <a:endParaRPr lang="en-US" dirty="0" smtClean="0"/>
          </a:p>
          <a:p>
            <a:r>
              <a:rPr lang="en-US" sz="2400" dirty="0" smtClean="0">
                <a:solidFill>
                  <a:schemeClr val="accent2">
                    <a:lumMod val="75000"/>
                  </a:schemeClr>
                </a:solidFill>
              </a:rPr>
              <a:t>“Possibly include an </a:t>
            </a:r>
            <a:r>
              <a:rPr lang="en-US" sz="2400" dirty="0">
                <a:solidFill>
                  <a:schemeClr val="accent2">
                    <a:lumMod val="75000"/>
                  </a:schemeClr>
                </a:solidFill>
              </a:rPr>
              <a:t>opportunity for additional follow up after strategies are </a:t>
            </a:r>
            <a:r>
              <a:rPr lang="en-US" sz="2400" dirty="0" smtClean="0">
                <a:solidFill>
                  <a:schemeClr val="accent2">
                    <a:lumMod val="75000"/>
                  </a:schemeClr>
                </a:solidFill>
              </a:rPr>
              <a:t>presented”. </a:t>
            </a:r>
          </a:p>
          <a:p>
            <a:pPr marL="0" indent="0">
              <a:buNone/>
            </a:pPr>
            <a:endParaRPr lang="en-US" sz="2400" dirty="0">
              <a:solidFill>
                <a:schemeClr val="accent2">
                  <a:lumMod val="75000"/>
                </a:schemeClr>
              </a:solidFill>
            </a:endParaRPr>
          </a:p>
          <a:p>
            <a:r>
              <a:rPr lang="en-US" sz="2400" dirty="0" smtClean="0">
                <a:solidFill>
                  <a:schemeClr val="accent2">
                    <a:lumMod val="75000"/>
                  </a:schemeClr>
                </a:solidFill>
              </a:rPr>
              <a:t>“Include </a:t>
            </a:r>
            <a:r>
              <a:rPr lang="en-US" sz="2400" dirty="0">
                <a:solidFill>
                  <a:schemeClr val="accent2">
                    <a:lumMod val="75000"/>
                  </a:schemeClr>
                </a:solidFill>
              </a:rPr>
              <a:t>case study examples to demonstrate applied </a:t>
            </a:r>
            <a:r>
              <a:rPr lang="en-US" sz="2400" dirty="0" smtClean="0">
                <a:solidFill>
                  <a:schemeClr val="accent2">
                    <a:lumMod val="75000"/>
                  </a:schemeClr>
                </a:solidFill>
              </a:rPr>
              <a:t>strategies”.</a:t>
            </a:r>
            <a:endParaRPr lang="en-US" sz="2400" dirty="0">
              <a:solidFill>
                <a:schemeClr val="accent2">
                  <a:lumMod val="75000"/>
                </a:schemeClr>
              </a:solidFill>
            </a:endParaRPr>
          </a:p>
          <a:p>
            <a:endParaRPr lang="en-US" dirty="0" smtClean="0">
              <a:solidFill>
                <a:schemeClr val="accent4">
                  <a:lumMod val="50000"/>
                </a:schemeClr>
              </a:solidFill>
            </a:endParaRPr>
          </a:p>
        </p:txBody>
      </p:sp>
    </p:spTree>
    <p:extLst>
      <p:ext uri="{BB962C8B-B14F-4D97-AF65-F5344CB8AC3E}">
        <p14:creationId xmlns:p14="http://schemas.microsoft.com/office/powerpoint/2010/main" val="1462120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1848"/>
                </a:solidFill>
              </a:rPr>
              <a:t>Next Webinar</a:t>
            </a:r>
            <a:endParaRPr lang="en-US" dirty="0">
              <a:solidFill>
                <a:srgbClr val="001848"/>
              </a:solidFill>
            </a:endParaRPr>
          </a:p>
        </p:txBody>
      </p:sp>
      <p:sp>
        <p:nvSpPr>
          <p:cNvPr id="3" name="Content Placeholder 2"/>
          <p:cNvSpPr>
            <a:spLocks noGrp="1"/>
          </p:cNvSpPr>
          <p:nvPr>
            <p:ph idx="1"/>
          </p:nvPr>
        </p:nvSpPr>
        <p:spPr/>
        <p:txBody>
          <a:bodyPr/>
          <a:lstStyle/>
          <a:p>
            <a:endParaRPr lang="en-US" dirty="0" smtClean="0"/>
          </a:p>
          <a:p>
            <a:endParaRPr lang="en-US" dirty="0"/>
          </a:p>
          <a:p>
            <a:pPr>
              <a:buFont typeface="Arial" panose="020B0604020202020204" pitchFamily="34" charset="0"/>
              <a:buChar char="•"/>
            </a:pPr>
            <a:r>
              <a:rPr lang="en-US" sz="2400" dirty="0" smtClean="0">
                <a:solidFill>
                  <a:schemeClr val="accent2">
                    <a:lumMod val="75000"/>
                  </a:schemeClr>
                </a:solidFill>
              </a:rPr>
              <a:t>State example of state agency and advisory group acting together .</a:t>
            </a:r>
          </a:p>
          <a:p>
            <a:pPr>
              <a:buFont typeface="Arial" panose="020B0604020202020204" pitchFamily="34" charset="0"/>
              <a:buChar char="•"/>
            </a:pPr>
            <a:r>
              <a:rPr lang="en-US" sz="2400" dirty="0" smtClean="0">
                <a:solidFill>
                  <a:schemeClr val="accent2">
                    <a:lumMod val="75000"/>
                  </a:schemeClr>
                </a:solidFill>
              </a:rPr>
              <a:t>State and member participants</a:t>
            </a:r>
          </a:p>
          <a:p>
            <a:pPr>
              <a:buFont typeface="Arial" panose="020B0604020202020204" pitchFamily="34" charset="0"/>
              <a:buChar char="•"/>
            </a:pPr>
            <a:r>
              <a:rPr lang="en-US" sz="2400" dirty="0" smtClean="0">
                <a:solidFill>
                  <a:schemeClr val="accent2">
                    <a:lumMod val="75000"/>
                  </a:schemeClr>
                </a:solidFill>
              </a:rPr>
              <a:t>Transferable ideas for collaboration</a:t>
            </a:r>
          </a:p>
          <a:p>
            <a:pPr marL="0" indent="0">
              <a:buNone/>
            </a:pPr>
            <a:endParaRPr lang="en-US" dirty="0"/>
          </a:p>
          <a:p>
            <a:endParaRPr lang="en-US" dirty="0"/>
          </a:p>
        </p:txBody>
      </p:sp>
    </p:spTree>
    <p:extLst>
      <p:ext uri="{BB962C8B-B14F-4D97-AF65-F5344CB8AC3E}">
        <p14:creationId xmlns:p14="http://schemas.microsoft.com/office/powerpoint/2010/main" val="1307544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Evaluation</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 </a:t>
            </a:r>
          </a:p>
          <a:p>
            <a:endParaRPr lang="en-US" dirty="0" smtClean="0"/>
          </a:p>
          <a:p>
            <a:pPr>
              <a:buFont typeface="Arial" panose="020B0604020202020204" pitchFamily="34" charset="0"/>
              <a:buChar char="•"/>
            </a:pPr>
            <a:r>
              <a:rPr lang="en-US" dirty="0" smtClean="0">
                <a:solidFill>
                  <a:schemeClr val="accent2">
                    <a:lumMod val="75000"/>
                  </a:schemeClr>
                </a:solidFill>
              </a:rPr>
              <a:t>If you registered for this webinar , you will get a email with a link to the evaluation</a:t>
            </a:r>
          </a:p>
          <a:p>
            <a:pPr>
              <a:buFont typeface="Arial" panose="020B0604020202020204" pitchFamily="34" charset="0"/>
              <a:buChar char="•"/>
            </a:pPr>
            <a:endParaRPr lang="en-US" dirty="0" smtClean="0">
              <a:solidFill>
                <a:schemeClr val="accent2">
                  <a:lumMod val="75000"/>
                </a:schemeClr>
              </a:solidFill>
            </a:endParaRPr>
          </a:p>
          <a:p>
            <a:pPr>
              <a:buFont typeface="Arial" panose="020B0604020202020204" pitchFamily="34" charset="0"/>
              <a:buChar char="•"/>
            </a:pPr>
            <a:endParaRPr lang="en-US" dirty="0">
              <a:solidFill>
                <a:schemeClr val="accent2">
                  <a:lumMod val="75000"/>
                </a:schemeClr>
              </a:solidFill>
            </a:endParaRPr>
          </a:p>
          <a:p>
            <a:pPr>
              <a:buFont typeface="Arial" panose="020B0604020202020204" pitchFamily="34" charset="0"/>
              <a:buChar char="•"/>
            </a:pPr>
            <a:r>
              <a:rPr lang="en-US" dirty="0" smtClean="0">
                <a:solidFill>
                  <a:schemeClr val="accent2">
                    <a:lumMod val="75000"/>
                  </a:schemeClr>
                </a:solidFill>
              </a:rPr>
              <a:t>You can access the evaluation now at</a:t>
            </a:r>
            <a:r>
              <a:rPr lang="en-US" dirty="0">
                <a:solidFill>
                  <a:schemeClr val="accent2">
                    <a:lumMod val="75000"/>
                  </a:schemeClr>
                </a:solidFill>
              </a:rPr>
              <a:t>: </a:t>
            </a:r>
            <a:r>
              <a:rPr lang="en-US" dirty="0">
                <a:solidFill>
                  <a:schemeClr val="accent2">
                    <a:lumMod val="75000"/>
                  </a:schemeClr>
                </a:solidFill>
                <a:hlinkClick r:id="rId3"/>
              </a:rPr>
              <a:t>https://www.surveymonkey.com/r/SAPSICC_1-31-19</a:t>
            </a:r>
            <a:endParaRPr lang="en-US" dirty="0">
              <a:solidFill>
                <a:schemeClr val="accent2">
                  <a:lumMod val="75000"/>
                </a:schemeClr>
              </a:solidFill>
            </a:endParaRPr>
          </a:p>
          <a:p>
            <a:pPr>
              <a:buFont typeface="Arial" panose="020B0604020202020204" pitchFamily="34" charset="0"/>
              <a:buChar char="•"/>
            </a:pPr>
            <a:endParaRPr lang="en-US" dirty="0"/>
          </a:p>
        </p:txBody>
      </p:sp>
    </p:spTree>
    <p:extLst>
      <p:ext uri="{BB962C8B-B14F-4D97-AF65-F5344CB8AC3E}">
        <p14:creationId xmlns:p14="http://schemas.microsoft.com/office/powerpoint/2010/main" val="2770025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3600" dirty="0" smtClean="0">
                <a:solidFill>
                  <a:srgbClr val="001848"/>
                </a:solidFill>
              </a:rPr>
              <a:t>Thank you for your active engagement </a:t>
            </a:r>
          </a:p>
          <a:p>
            <a:pPr marL="0" indent="0" algn="ctr">
              <a:buNone/>
            </a:pPr>
            <a:r>
              <a:rPr lang="en-US" sz="3600" dirty="0" smtClean="0">
                <a:solidFill>
                  <a:srgbClr val="001848"/>
                </a:solidFill>
              </a:rPr>
              <a:t>and ongoing support!</a:t>
            </a:r>
            <a:endParaRPr lang="en-US" sz="3600" dirty="0">
              <a:solidFill>
                <a:srgbClr val="001848"/>
              </a:solidFill>
            </a:endParaRPr>
          </a:p>
        </p:txBody>
      </p:sp>
    </p:spTree>
    <p:extLst>
      <p:ext uri="{BB962C8B-B14F-4D97-AF65-F5344CB8AC3E}">
        <p14:creationId xmlns:p14="http://schemas.microsoft.com/office/powerpoint/2010/main" val="383459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The Webinar Series: Our Purpose</a:t>
            </a:r>
            <a:endParaRPr lang="en-US" sz="3600" dirty="0">
              <a:solidFill>
                <a:srgbClr val="002060"/>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solidFill>
                  <a:schemeClr val="accent2">
                    <a:lumMod val="75000"/>
                  </a:schemeClr>
                </a:solidFill>
              </a:rPr>
              <a:t>Bring SAPs and SICCs  into dialogue about their role </a:t>
            </a:r>
          </a:p>
          <a:p>
            <a:pPr>
              <a:buFont typeface="Arial" panose="020B0604020202020204" pitchFamily="34" charset="0"/>
              <a:buChar char="•"/>
            </a:pPr>
            <a:endParaRPr lang="en-US" sz="1000"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Surface challenges</a:t>
            </a:r>
          </a:p>
          <a:p>
            <a:pPr>
              <a:buFont typeface="Arial" panose="020B0604020202020204" pitchFamily="34" charset="0"/>
              <a:buChar char="•"/>
            </a:pPr>
            <a:endParaRPr lang="en-US" sz="1000"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Share successful approaches </a:t>
            </a:r>
          </a:p>
          <a:p>
            <a:pPr>
              <a:buFont typeface="Arial" panose="020B0604020202020204" pitchFamily="34" charset="0"/>
              <a:buChar char="•"/>
            </a:pPr>
            <a:endParaRPr lang="en-US" sz="1000"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Interact regularly</a:t>
            </a:r>
          </a:p>
          <a:p>
            <a:pPr>
              <a:buFont typeface="Arial" panose="020B0604020202020204" pitchFamily="34" charset="0"/>
              <a:buChar char="•"/>
            </a:pPr>
            <a:endParaRPr lang="en-US" sz="1000"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Provide a repository of recommended resources</a:t>
            </a:r>
            <a:endParaRPr lang="en-US" sz="2400" dirty="0">
              <a:solidFill>
                <a:schemeClr val="accent2">
                  <a:lumMod val="75000"/>
                </a:schemeClr>
              </a:solidFill>
            </a:endParaRPr>
          </a:p>
        </p:txBody>
      </p:sp>
    </p:spTree>
    <p:extLst>
      <p:ext uri="{BB962C8B-B14F-4D97-AF65-F5344CB8AC3E}">
        <p14:creationId xmlns:p14="http://schemas.microsoft.com/office/powerpoint/2010/main" val="36470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1848"/>
                </a:solidFill>
              </a:rPr>
              <a:t>Survey to SAP/SICC Members </a:t>
            </a:r>
            <a:endParaRPr lang="en-US" sz="3600" dirty="0">
              <a:solidFill>
                <a:srgbClr val="001848"/>
              </a:solidFill>
            </a:endParaRP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400" dirty="0" smtClean="0">
                <a:solidFill>
                  <a:schemeClr val="accent2">
                    <a:lumMod val="75000"/>
                  </a:schemeClr>
                </a:solidFill>
              </a:rPr>
              <a:t>268 Responses</a:t>
            </a:r>
          </a:p>
          <a:p>
            <a:pPr>
              <a:buFont typeface="Arial" panose="020B0604020202020204" pitchFamily="34" charset="0"/>
              <a:buChar char="•"/>
            </a:pPr>
            <a:endParaRPr lang="en-US"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Shared challenges</a:t>
            </a:r>
          </a:p>
          <a:p>
            <a:pPr>
              <a:buFont typeface="Arial" panose="020B0604020202020204" pitchFamily="34" charset="0"/>
              <a:buChar char="•"/>
            </a:pPr>
            <a:endParaRPr lang="en-US"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Identified needs</a:t>
            </a:r>
          </a:p>
          <a:p>
            <a:pPr>
              <a:buFont typeface="Arial" panose="020B0604020202020204" pitchFamily="34" charset="0"/>
              <a:buChar char="•"/>
            </a:pPr>
            <a:endParaRPr lang="en-US" dirty="0" smtClean="0">
              <a:solidFill>
                <a:schemeClr val="accent2">
                  <a:lumMod val="75000"/>
                </a:schemeClr>
              </a:solidFill>
            </a:endParaRPr>
          </a:p>
          <a:p>
            <a:pPr>
              <a:buFont typeface="Arial" panose="020B0604020202020204" pitchFamily="34" charset="0"/>
              <a:buChar char="•"/>
            </a:pPr>
            <a:r>
              <a:rPr lang="en-US" sz="2400" dirty="0">
                <a:solidFill>
                  <a:schemeClr val="accent2">
                    <a:lumMod val="75000"/>
                  </a:schemeClr>
                </a:solidFill>
              </a:rPr>
              <a:t>A</a:t>
            </a:r>
            <a:r>
              <a:rPr lang="en-US" sz="2400" dirty="0" smtClean="0">
                <a:solidFill>
                  <a:schemeClr val="accent2">
                    <a:lumMod val="75000"/>
                  </a:schemeClr>
                </a:solidFill>
              </a:rPr>
              <a:t>ccess to information</a:t>
            </a:r>
          </a:p>
          <a:p>
            <a:pPr>
              <a:buFont typeface="Arial" panose="020B0604020202020204" pitchFamily="34" charset="0"/>
              <a:buChar char="•"/>
            </a:pPr>
            <a:endParaRPr lang="en-US" dirty="0" smtClean="0">
              <a:solidFill>
                <a:schemeClr val="accent2">
                  <a:lumMod val="75000"/>
                </a:schemeClr>
              </a:solidFill>
            </a:endParaRPr>
          </a:p>
          <a:p>
            <a:pPr>
              <a:buFont typeface="Arial" panose="020B0604020202020204" pitchFamily="34" charset="0"/>
              <a:buChar char="•"/>
            </a:pPr>
            <a:r>
              <a:rPr lang="en-US" sz="2400" dirty="0" smtClean="0">
                <a:solidFill>
                  <a:schemeClr val="accent2">
                    <a:lumMod val="75000"/>
                  </a:schemeClr>
                </a:solidFill>
              </a:rPr>
              <a:t>Preferred ways to interact</a:t>
            </a:r>
          </a:p>
          <a:p>
            <a:pPr>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147913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75000"/>
                  </a:schemeClr>
                </a:solidFill>
              </a:rPr>
              <a:t>Identified Needs</a:t>
            </a:r>
            <a:endParaRPr lang="en-US" sz="3600" dirty="0">
              <a:solidFill>
                <a:schemeClr val="accent2">
                  <a:lumMod val="75000"/>
                </a:schemeClr>
              </a:solidFill>
            </a:endParaRPr>
          </a:p>
        </p:txBody>
      </p:sp>
      <p:pic>
        <p:nvPicPr>
          <p:cNvPr id="4" name="Content Placeholder 3" descr="table1638813000.png"/>
          <p:cNvPicPr>
            <a:picLocks noGrp="1" noChangeAspect="1"/>
          </p:cNvPicPr>
          <p:nvPr>
            <p:ph idx="1"/>
          </p:nvPr>
        </p:nvPicPr>
        <p:blipFill>
          <a:blip r:embed="rId3"/>
          <a:stretch>
            <a:fillRect/>
          </a:stretch>
        </p:blipFill>
        <p:spPr>
          <a:xfrm>
            <a:off x="1554480" y="2279856"/>
            <a:ext cx="9459763" cy="3264733"/>
          </a:xfrm>
          <a:prstGeom prst="rect">
            <a:avLst/>
          </a:prstGeom>
        </p:spPr>
      </p:pic>
    </p:spTree>
    <p:extLst>
      <p:ext uri="{BB962C8B-B14F-4D97-AF65-F5344CB8AC3E}">
        <p14:creationId xmlns:p14="http://schemas.microsoft.com/office/powerpoint/2010/main" val="587364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75000"/>
                  </a:schemeClr>
                </a:solidFill>
              </a:rPr>
              <a:t>Preferred Ways to Interact</a:t>
            </a:r>
            <a:endParaRPr lang="en-US" sz="3600" dirty="0">
              <a:solidFill>
                <a:schemeClr val="accent2">
                  <a:lumMod val="75000"/>
                </a:schemeClr>
              </a:solidFill>
            </a:endParaRPr>
          </a:p>
        </p:txBody>
      </p:sp>
      <p:pic>
        <p:nvPicPr>
          <p:cNvPr id="4" name="Content Placeholder 3" descr="table1638870740.png"/>
          <p:cNvPicPr>
            <a:picLocks noGrp="1" noChangeAspect="1"/>
          </p:cNvPicPr>
          <p:nvPr>
            <p:ph idx="1"/>
          </p:nvPr>
        </p:nvPicPr>
        <p:blipFill>
          <a:blip r:embed="rId2"/>
          <a:stretch>
            <a:fillRect/>
          </a:stretch>
        </p:blipFill>
        <p:spPr>
          <a:xfrm>
            <a:off x="1290645" y="2436123"/>
            <a:ext cx="9059128" cy="3141718"/>
          </a:xfrm>
          <a:prstGeom prst="rect">
            <a:avLst/>
          </a:prstGeom>
        </p:spPr>
      </p:pic>
    </p:spTree>
    <p:extLst>
      <p:ext uri="{BB962C8B-B14F-4D97-AF65-F5344CB8AC3E}">
        <p14:creationId xmlns:p14="http://schemas.microsoft.com/office/powerpoint/2010/main" val="208725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23" y="-286975"/>
            <a:ext cx="10058400" cy="1450757"/>
          </a:xfrm>
        </p:spPr>
        <p:txBody>
          <a:bodyPr>
            <a:normAutofit/>
          </a:bodyPr>
          <a:lstStyle/>
          <a:p>
            <a:r>
              <a:rPr lang="en-US" sz="3600" dirty="0" smtClean="0">
                <a:solidFill>
                  <a:srgbClr val="001848"/>
                </a:solidFill>
              </a:rPr>
              <a:t>Responding to Your Input: Today’s Webinar</a:t>
            </a:r>
            <a:endParaRPr lang="en-US" sz="3600" dirty="0">
              <a:solidFill>
                <a:srgbClr val="001848"/>
              </a:solidFill>
            </a:endParaRPr>
          </a:p>
        </p:txBody>
      </p:sp>
      <p:sp>
        <p:nvSpPr>
          <p:cNvPr id="3" name="Content Placeholder 2"/>
          <p:cNvSpPr>
            <a:spLocks noGrp="1"/>
          </p:cNvSpPr>
          <p:nvPr>
            <p:ph idx="1"/>
          </p:nvPr>
        </p:nvSpPr>
        <p:spPr/>
        <p:txBody>
          <a:bodyPr>
            <a:normAutofit fontScale="92500" lnSpcReduction="20000"/>
          </a:bodyPr>
          <a:lstStyle/>
          <a:p>
            <a:r>
              <a:rPr lang="en-US" sz="2600" dirty="0" smtClean="0">
                <a:solidFill>
                  <a:srgbClr val="001848"/>
                </a:solidFill>
              </a:rPr>
              <a:t>Panels from State Advisories</a:t>
            </a:r>
          </a:p>
          <a:p>
            <a:pPr marL="0" indent="0">
              <a:buNone/>
            </a:pPr>
            <a:endParaRPr lang="en-US" dirty="0" smtClean="0"/>
          </a:p>
          <a:p>
            <a:pPr lvl="2">
              <a:buFont typeface="Courier New" panose="02070309020205020404" pitchFamily="49" charset="0"/>
              <a:buChar char="o"/>
            </a:pPr>
            <a:r>
              <a:rPr lang="en-US" sz="2200" dirty="0" smtClean="0">
                <a:solidFill>
                  <a:schemeClr val="accent2">
                    <a:lumMod val="75000"/>
                  </a:schemeClr>
                </a:solidFill>
              </a:rPr>
              <a:t>WA – Part B</a:t>
            </a:r>
            <a:endParaRPr lang="en-US" sz="2200" dirty="0">
              <a:solidFill>
                <a:schemeClr val="accent2">
                  <a:lumMod val="75000"/>
                </a:schemeClr>
              </a:solidFill>
            </a:endParaRPr>
          </a:p>
          <a:p>
            <a:pPr lvl="2">
              <a:buFont typeface="Courier New" panose="02070309020205020404" pitchFamily="49" charset="0"/>
              <a:buChar char="o"/>
            </a:pPr>
            <a:r>
              <a:rPr lang="en-US" sz="2200" dirty="0">
                <a:solidFill>
                  <a:schemeClr val="accent2">
                    <a:lumMod val="75000"/>
                  </a:schemeClr>
                </a:solidFill>
              </a:rPr>
              <a:t> </a:t>
            </a:r>
            <a:r>
              <a:rPr lang="en-US" sz="2200" dirty="0" smtClean="0">
                <a:solidFill>
                  <a:schemeClr val="accent2">
                    <a:lumMod val="75000"/>
                  </a:schemeClr>
                </a:solidFill>
              </a:rPr>
              <a:t>NV- Part C</a:t>
            </a:r>
          </a:p>
          <a:p>
            <a:pPr lvl="2">
              <a:buFont typeface="Courier New" panose="02070309020205020404" pitchFamily="49" charset="0"/>
              <a:buChar char="o"/>
            </a:pPr>
            <a:r>
              <a:rPr lang="en-US" sz="2200" dirty="0" smtClean="0">
                <a:solidFill>
                  <a:schemeClr val="accent2">
                    <a:lumMod val="75000"/>
                  </a:schemeClr>
                </a:solidFill>
              </a:rPr>
              <a:t>OR – Communication across Part B and C</a:t>
            </a:r>
          </a:p>
          <a:p>
            <a:pPr marL="228600" lvl="2">
              <a:spcBef>
                <a:spcPts val="1000"/>
              </a:spcBef>
            </a:pPr>
            <a:endParaRPr lang="en-US" sz="2800" dirty="0" smtClean="0"/>
          </a:p>
          <a:p>
            <a:pPr marL="228600" lvl="2">
              <a:spcBef>
                <a:spcPts val="1000"/>
              </a:spcBef>
            </a:pPr>
            <a:r>
              <a:rPr lang="en-US" sz="2600" dirty="0" smtClean="0">
                <a:solidFill>
                  <a:srgbClr val="001848"/>
                </a:solidFill>
              </a:rPr>
              <a:t>Roles </a:t>
            </a:r>
            <a:r>
              <a:rPr lang="en-US" sz="2600" dirty="0">
                <a:solidFill>
                  <a:srgbClr val="001848"/>
                </a:solidFill>
              </a:rPr>
              <a:t>on </a:t>
            </a:r>
            <a:r>
              <a:rPr lang="en-US" sz="2600" dirty="0" smtClean="0">
                <a:solidFill>
                  <a:srgbClr val="001848"/>
                </a:solidFill>
              </a:rPr>
              <a:t>Panels</a:t>
            </a:r>
          </a:p>
          <a:p>
            <a:pPr marL="0" lvl="2" indent="0">
              <a:spcBef>
                <a:spcPts val="1000"/>
              </a:spcBef>
              <a:buNone/>
            </a:pPr>
            <a:endParaRPr lang="en-US" sz="2800" dirty="0" smtClean="0"/>
          </a:p>
          <a:p>
            <a:pPr lvl="2">
              <a:buFont typeface="Courier New" panose="02070309020205020404" pitchFamily="49" charset="0"/>
              <a:buChar char="o"/>
            </a:pPr>
            <a:r>
              <a:rPr lang="en-US" sz="2200" dirty="0">
                <a:solidFill>
                  <a:schemeClr val="accent2">
                    <a:lumMod val="75000"/>
                  </a:schemeClr>
                </a:solidFill>
              </a:rPr>
              <a:t>State Agency Lead</a:t>
            </a:r>
          </a:p>
          <a:p>
            <a:pPr lvl="2">
              <a:buFont typeface="Courier New" panose="02070309020205020404" pitchFamily="49" charset="0"/>
              <a:buChar char="o"/>
            </a:pPr>
            <a:r>
              <a:rPr lang="en-US" sz="2200" dirty="0">
                <a:solidFill>
                  <a:schemeClr val="accent2">
                    <a:lumMod val="75000"/>
                  </a:schemeClr>
                </a:solidFill>
              </a:rPr>
              <a:t>New Advisory </a:t>
            </a:r>
            <a:r>
              <a:rPr lang="en-US" sz="2200" dirty="0" smtClean="0">
                <a:solidFill>
                  <a:schemeClr val="accent2">
                    <a:lumMod val="75000"/>
                  </a:schemeClr>
                </a:solidFill>
              </a:rPr>
              <a:t>Member</a:t>
            </a:r>
            <a:endParaRPr lang="en-US" sz="2200" dirty="0">
              <a:solidFill>
                <a:schemeClr val="accent2">
                  <a:lumMod val="75000"/>
                </a:schemeClr>
              </a:solidFill>
            </a:endParaRPr>
          </a:p>
          <a:p>
            <a:pPr lvl="2">
              <a:buFont typeface="Courier New" panose="02070309020205020404" pitchFamily="49" charset="0"/>
              <a:buChar char="o"/>
            </a:pPr>
            <a:r>
              <a:rPr lang="en-US" sz="2200" dirty="0">
                <a:solidFill>
                  <a:schemeClr val="accent2">
                    <a:lumMod val="75000"/>
                  </a:schemeClr>
                </a:solidFill>
              </a:rPr>
              <a:t>Experienced Advisory membe</a:t>
            </a:r>
            <a:r>
              <a:rPr lang="en-US" sz="2200" dirty="0"/>
              <a:t>r</a:t>
            </a:r>
          </a:p>
        </p:txBody>
      </p:sp>
    </p:spTree>
    <p:extLst>
      <p:ext uri="{BB962C8B-B14F-4D97-AF65-F5344CB8AC3E}">
        <p14:creationId xmlns:p14="http://schemas.microsoft.com/office/powerpoint/2010/main" val="200401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062" y="432262"/>
            <a:ext cx="10897738" cy="1396538"/>
          </a:xfrm>
        </p:spPr>
        <p:txBody>
          <a:bodyPr>
            <a:normAutofit fontScale="90000"/>
          </a:bodyPr>
          <a:lstStyle/>
          <a:p>
            <a:pPr>
              <a:lnSpc>
                <a:spcPct val="90000"/>
              </a:lnSpc>
              <a:spcBef>
                <a:spcPts val="1200"/>
              </a:spcBef>
              <a:spcAft>
                <a:spcPts val="200"/>
              </a:spcAft>
              <a:buClr>
                <a:schemeClr val="accent1"/>
              </a:buClr>
              <a:buSzPct val="100000"/>
            </a:pPr>
            <a:r>
              <a:rPr lang="en-US" sz="2800" b="1" dirty="0">
                <a:solidFill>
                  <a:srgbClr val="001848"/>
                </a:solidFill>
              </a:rPr>
              <a:t>Question from the Field: </a:t>
            </a:r>
            <a:r>
              <a:rPr lang="en-US" sz="2400" b="1" dirty="0" smtClean="0"/>
              <a:t/>
            </a:r>
            <a:br>
              <a:rPr lang="en-US" sz="2400" b="1" dirty="0" smtClean="0"/>
            </a:br>
            <a:r>
              <a:rPr lang="en-US" sz="2700" b="1" dirty="0">
                <a:solidFill>
                  <a:srgbClr val="001848"/>
                </a:solidFill>
              </a:rPr>
              <a:t/>
            </a:r>
            <a:br>
              <a:rPr lang="en-US" sz="2700" b="1" dirty="0">
                <a:solidFill>
                  <a:srgbClr val="001848"/>
                </a:solidFill>
              </a:rPr>
            </a:br>
            <a:r>
              <a:rPr lang="en-US" sz="2700" b="1" dirty="0">
                <a:solidFill>
                  <a:srgbClr val="001848"/>
                </a:solidFill>
              </a:rPr>
              <a:t>There is often a need to build the background knowledge of incoming members and yet the meetings are generally scheduled for review and two-way communication regarding the state plan implementation and/or proposed policy. How do states handle this?</a:t>
            </a:r>
          </a:p>
        </p:txBody>
      </p:sp>
      <p:sp>
        <p:nvSpPr>
          <p:cNvPr id="3" name="Content Placeholder 2"/>
          <p:cNvSpPr>
            <a:spLocks noGrp="1"/>
          </p:cNvSpPr>
          <p:nvPr>
            <p:ph idx="1"/>
          </p:nvPr>
        </p:nvSpPr>
        <p:spPr>
          <a:xfrm>
            <a:off x="456062" y="2035365"/>
            <a:ext cx="10689920" cy="3970751"/>
          </a:xfrm>
        </p:spPr>
        <p:txBody>
          <a:bodyPr>
            <a:normAutofit/>
          </a:bodyPr>
          <a:lstStyle/>
          <a:p>
            <a:pPr marL="0" indent="0">
              <a:buNone/>
            </a:pPr>
            <a:endParaRPr lang="en-US" sz="1100" dirty="0">
              <a:latin typeface="+mj-lt"/>
              <a:ea typeface="+mj-ea"/>
              <a:cs typeface="+mj-cs"/>
            </a:endParaRPr>
          </a:p>
          <a:p>
            <a:pPr marL="0" indent="0">
              <a:buNone/>
            </a:pPr>
            <a:r>
              <a:rPr lang="en-US" sz="2400" b="1" dirty="0" smtClean="0">
                <a:solidFill>
                  <a:srgbClr val="001848"/>
                </a:solidFill>
                <a:latin typeface="+mj-lt"/>
                <a:ea typeface="+mj-ea"/>
                <a:cs typeface="+mj-cs"/>
              </a:rPr>
              <a:t>To new </a:t>
            </a:r>
            <a:r>
              <a:rPr lang="en-US" sz="2400" b="1" dirty="0">
                <a:solidFill>
                  <a:srgbClr val="001848"/>
                </a:solidFill>
                <a:latin typeface="+mj-lt"/>
                <a:ea typeface="+mj-ea"/>
                <a:cs typeface="+mj-cs"/>
              </a:rPr>
              <a:t>advisory </a:t>
            </a:r>
            <a:r>
              <a:rPr lang="en-US" sz="2400" b="1" dirty="0" smtClean="0">
                <a:solidFill>
                  <a:srgbClr val="001848"/>
                </a:solidFill>
                <a:latin typeface="+mj-lt"/>
                <a:ea typeface="+mj-ea"/>
                <a:cs typeface="+mj-cs"/>
              </a:rPr>
              <a:t>members: </a:t>
            </a:r>
          </a:p>
          <a:p>
            <a:pPr marL="0" indent="0">
              <a:buNone/>
            </a:pPr>
            <a:r>
              <a:rPr lang="en-US" sz="2600" dirty="0">
                <a:latin typeface="+mj-lt"/>
                <a:ea typeface="+mj-ea"/>
                <a:cs typeface="+mj-cs"/>
              </a:rPr>
              <a:t>	</a:t>
            </a:r>
            <a:r>
              <a:rPr lang="en-US" sz="2400" dirty="0" smtClean="0">
                <a:solidFill>
                  <a:schemeClr val="accent2">
                    <a:lumMod val="75000"/>
                  </a:schemeClr>
                </a:solidFill>
                <a:latin typeface="+mj-lt"/>
                <a:ea typeface="+mj-ea"/>
                <a:cs typeface="+mj-cs"/>
              </a:rPr>
              <a:t>From the perspective of a new  advisory member,  how did you get your 	needs 	met?</a:t>
            </a:r>
            <a:endParaRPr lang="en-US" sz="2400" dirty="0">
              <a:solidFill>
                <a:schemeClr val="accent2">
                  <a:lumMod val="75000"/>
                </a:schemeClr>
              </a:solidFill>
              <a:latin typeface="+mj-lt"/>
              <a:ea typeface="+mj-ea"/>
              <a:cs typeface="+mj-cs"/>
            </a:endParaRPr>
          </a:p>
          <a:p>
            <a:pPr marL="0" indent="0">
              <a:buNone/>
            </a:pPr>
            <a:endParaRPr lang="en-US" sz="800" dirty="0" smtClean="0">
              <a:latin typeface="+mj-lt"/>
              <a:ea typeface="+mj-ea"/>
              <a:cs typeface="+mj-cs"/>
            </a:endParaRPr>
          </a:p>
          <a:p>
            <a:pPr marL="0" indent="0">
              <a:buNone/>
            </a:pPr>
            <a:r>
              <a:rPr lang="en-US" sz="2400" b="1" dirty="0" smtClean="0">
                <a:solidFill>
                  <a:srgbClr val="001848"/>
                </a:solidFill>
                <a:latin typeface="+mj-lt"/>
                <a:ea typeface="+mj-ea"/>
                <a:cs typeface="+mj-cs"/>
              </a:rPr>
              <a:t>To the perspective of the experienced advisory member and state agency  lead: </a:t>
            </a:r>
            <a:endParaRPr lang="en-US" sz="2400" dirty="0" smtClean="0">
              <a:latin typeface="+mj-lt"/>
              <a:ea typeface="+mj-ea"/>
              <a:cs typeface="+mj-cs"/>
            </a:endParaRPr>
          </a:p>
          <a:p>
            <a:pPr marL="0" indent="0">
              <a:buNone/>
            </a:pPr>
            <a:r>
              <a:rPr lang="en-US" sz="2600" dirty="0" smtClean="0">
                <a:latin typeface="+mj-lt"/>
                <a:ea typeface="+mj-ea"/>
                <a:cs typeface="+mj-cs"/>
              </a:rPr>
              <a:t>	</a:t>
            </a:r>
            <a:r>
              <a:rPr lang="en-US" sz="2400" dirty="0" smtClean="0">
                <a:solidFill>
                  <a:schemeClr val="accent2">
                    <a:lumMod val="75000"/>
                  </a:schemeClr>
                </a:solidFill>
                <a:latin typeface="+mj-lt"/>
                <a:ea typeface="+mj-ea"/>
                <a:cs typeface="+mj-cs"/>
              </a:rPr>
              <a:t>How has your advisory dealt with this need over time?</a:t>
            </a:r>
          </a:p>
          <a:p>
            <a:pPr marL="0" indent="0">
              <a:buNone/>
            </a:pPr>
            <a:r>
              <a:rPr lang="en-US" sz="2400" dirty="0" smtClean="0">
                <a:solidFill>
                  <a:schemeClr val="accent2">
                    <a:lumMod val="75000"/>
                  </a:schemeClr>
                </a:solidFill>
                <a:latin typeface="+mj-lt"/>
                <a:ea typeface="+mj-ea"/>
                <a:cs typeface="+mj-cs"/>
              </a:rPr>
              <a:t>	What has worked best in helping new members to move into their role 	while 	participating in content and policy discussions?</a:t>
            </a:r>
            <a:endParaRPr lang="en-US" sz="2400" dirty="0">
              <a:solidFill>
                <a:schemeClr val="accent2">
                  <a:lumMod val="75000"/>
                </a:schemeClr>
              </a:solidFill>
              <a:latin typeface="+mj-lt"/>
              <a:ea typeface="+mj-ea"/>
              <a:cs typeface="+mj-cs"/>
            </a:endParaRPr>
          </a:p>
        </p:txBody>
      </p:sp>
    </p:spTree>
    <p:extLst>
      <p:ext uri="{BB962C8B-B14F-4D97-AF65-F5344CB8AC3E}">
        <p14:creationId xmlns:p14="http://schemas.microsoft.com/office/powerpoint/2010/main" val="169365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80" y="365125"/>
            <a:ext cx="10689920" cy="2102502"/>
          </a:xfrm>
        </p:spPr>
        <p:txBody>
          <a:bodyPr>
            <a:normAutofit/>
          </a:bodyPr>
          <a:lstStyle/>
          <a:p>
            <a:r>
              <a:rPr lang="en-US" sz="2400" b="1" dirty="0" smtClean="0">
                <a:solidFill>
                  <a:srgbClr val="001848"/>
                </a:solidFill>
              </a:rPr>
              <a:t>Question from the Field: </a:t>
            </a:r>
            <a:br>
              <a:rPr lang="en-US" sz="2400" b="1" dirty="0" smtClean="0">
                <a:solidFill>
                  <a:srgbClr val="001848"/>
                </a:solidFill>
              </a:rPr>
            </a:br>
            <a:r>
              <a:rPr lang="en-US" sz="2400" dirty="0" smtClean="0">
                <a:solidFill>
                  <a:srgbClr val="001848"/>
                </a:solidFill>
              </a:rPr>
              <a:t/>
            </a:r>
            <a:br>
              <a:rPr lang="en-US" sz="2400" dirty="0" smtClean="0">
                <a:solidFill>
                  <a:srgbClr val="001848"/>
                </a:solidFill>
              </a:rPr>
            </a:br>
            <a:r>
              <a:rPr lang="en-US" sz="2400" b="1" dirty="0">
                <a:solidFill>
                  <a:srgbClr val="001848"/>
                </a:solidFill>
              </a:rPr>
              <a:t>There is an ongoing need to engage families, especially families from  diverse groups and  those with unique needs. What are the best practices in outreaching to families and engaging  parent leaders from diverse communities?</a:t>
            </a:r>
            <a:br>
              <a:rPr lang="en-US" sz="2400" b="1" dirty="0">
                <a:solidFill>
                  <a:srgbClr val="001848"/>
                </a:solidFill>
              </a:rPr>
            </a:br>
            <a:endParaRPr lang="en-US" sz="2400" b="1" dirty="0">
              <a:solidFill>
                <a:srgbClr val="001848"/>
              </a:solidFill>
            </a:endParaRPr>
          </a:p>
        </p:txBody>
      </p:sp>
      <p:sp>
        <p:nvSpPr>
          <p:cNvPr id="3" name="Content Placeholder 2"/>
          <p:cNvSpPr>
            <a:spLocks noGrp="1"/>
          </p:cNvSpPr>
          <p:nvPr>
            <p:ph idx="1"/>
          </p:nvPr>
        </p:nvSpPr>
        <p:spPr>
          <a:xfrm>
            <a:off x="663880" y="2693095"/>
            <a:ext cx="10689920" cy="3970751"/>
          </a:xfrm>
        </p:spPr>
        <p:txBody>
          <a:bodyPr>
            <a:normAutofit/>
          </a:bodyPr>
          <a:lstStyle/>
          <a:p>
            <a:pPr marL="0" indent="0">
              <a:buNone/>
            </a:pPr>
            <a:endParaRPr lang="en-US" sz="1100" dirty="0">
              <a:latin typeface="+mj-lt"/>
              <a:ea typeface="+mj-ea"/>
              <a:cs typeface="+mj-cs"/>
            </a:endParaRPr>
          </a:p>
          <a:p>
            <a:pPr marL="0" indent="0">
              <a:buNone/>
            </a:pPr>
            <a:r>
              <a:rPr lang="en-US" sz="2400" b="1" dirty="0" smtClean="0">
                <a:solidFill>
                  <a:srgbClr val="001848"/>
                </a:solidFill>
                <a:latin typeface="+mj-lt"/>
                <a:ea typeface="+mj-ea"/>
                <a:cs typeface="+mj-cs"/>
              </a:rPr>
              <a:t>To the teams: </a:t>
            </a:r>
          </a:p>
          <a:p>
            <a:pPr marL="0" indent="0">
              <a:buNone/>
            </a:pPr>
            <a:endParaRPr lang="en-US" sz="2600" b="1" dirty="0" smtClean="0">
              <a:latin typeface="+mj-lt"/>
              <a:ea typeface="+mj-ea"/>
              <a:cs typeface="+mj-cs"/>
            </a:endParaRPr>
          </a:p>
          <a:p>
            <a:pPr lvl="1">
              <a:buFont typeface="Courier New" panose="02070309020205020404" pitchFamily="49" charset="0"/>
              <a:buChar char="o"/>
            </a:pPr>
            <a:r>
              <a:rPr lang="en-US" sz="2400" b="1" dirty="0">
                <a:solidFill>
                  <a:schemeClr val="accent2">
                    <a:lumMod val="75000"/>
                  </a:schemeClr>
                </a:solidFill>
                <a:latin typeface="+mj-lt"/>
                <a:ea typeface="+mj-ea"/>
                <a:cs typeface="+mj-cs"/>
              </a:rPr>
              <a:t> </a:t>
            </a:r>
            <a:r>
              <a:rPr lang="en-US" sz="2400" dirty="0">
                <a:solidFill>
                  <a:schemeClr val="accent2">
                    <a:lumMod val="75000"/>
                  </a:schemeClr>
                </a:solidFill>
                <a:latin typeface="+mj-lt"/>
                <a:ea typeface="+mj-ea"/>
                <a:cs typeface="+mj-cs"/>
              </a:rPr>
              <a:t>How do you </a:t>
            </a:r>
            <a:r>
              <a:rPr lang="en-US" sz="2400" dirty="0" smtClean="0">
                <a:solidFill>
                  <a:schemeClr val="accent2">
                    <a:lumMod val="75000"/>
                  </a:schemeClr>
                </a:solidFill>
                <a:latin typeface="+mj-lt"/>
                <a:ea typeface="+mj-ea"/>
                <a:cs typeface="+mj-cs"/>
              </a:rPr>
              <a:t>undertake the challenge to engage diverse families?</a:t>
            </a:r>
          </a:p>
          <a:p>
            <a:pPr lvl="1">
              <a:buFont typeface="Courier New" panose="02070309020205020404" pitchFamily="49" charset="0"/>
              <a:buChar char="o"/>
            </a:pPr>
            <a:endParaRPr lang="en-US" sz="2400" dirty="0">
              <a:solidFill>
                <a:schemeClr val="accent2">
                  <a:lumMod val="75000"/>
                </a:schemeClr>
              </a:solidFill>
              <a:latin typeface="+mj-lt"/>
              <a:ea typeface="+mj-ea"/>
              <a:cs typeface="+mj-cs"/>
            </a:endParaRPr>
          </a:p>
          <a:p>
            <a:pPr lvl="1">
              <a:buFont typeface="Courier New" panose="02070309020205020404" pitchFamily="49" charset="0"/>
              <a:buChar char="o"/>
            </a:pPr>
            <a:r>
              <a:rPr lang="en-US" sz="2400" dirty="0" smtClean="0">
                <a:solidFill>
                  <a:schemeClr val="accent2">
                    <a:lumMod val="75000"/>
                  </a:schemeClr>
                </a:solidFill>
                <a:latin typeface="+mj-lt"/>
                <a:ea typeface="+mj-ea"/>
                <a:cs typeface="+mj-cs"/>
              </a:rPr>
              <a:t>How do you know when you are being successful? </a:t>
            </a:r>
            <a:endParaRPr lang="en-US" sz="2400" dirty="0">
              <a:solidFill>
                <a:schemeClr val="accent2">
                  <a:lumMod val="75000"/>
                </a:schemeClr>
              </a:solidFill>
              <a:latin typeface="+mj-lt"/>
              <a:ea typeface="+mj-ea"/>
              <a:cs typeface="+mj-cs"/>
            </a:endParaRPr>
          </a:p>
        </p:txBody>
      </p:sp>
    </p:spTree>
    <p:extLst>
      <p:ext uri="{BB962C8B-B14F-4D97-AF65-F5344CB8AC3E}">
        <p14:creationId xmlns:p14="http://schemas.microsoft.com/office/powerpoint/2010/main" val="116162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248" y="365125"/>
            <a:ext cx="10689920" cy="2102502"/>
          </a:xfrm>
        </p:spPr>
        <p:txBody>
          <a:bodyPr>
            <a:normAutofit/>
          </a:bodyPr>
          <a:lstStyle/>
          <a:p>
            <a:r>
              <a:rPr lang="en-US" sz="2400" b="1" dirty="0" smtClean="0">
                <a:solidFill>
                  <a:srgbClr val="001848"/>
                </a:solidFill>
              </a:rPr>
              <a:t>Question from the Field: </a:t>
            </a:r>
            <a:br>
              <a:rPr lang="en-US" sz="2400" b="1" dirty="0" smtClean="0">
                <a:solidFill>
                  <a:srgbClr val="001848"/>
                </a:solidFill>
              </a:rPr>
            </a:br>
            <a:r>
              <a:rPr lang="en-US" sz="2400" dirty="0" smtClean="0">
                <a:solidFill>
                  <a:srgbClr val="001848"/>
                </a:solidFill>
              </a:rPr>
              <a:t/>
            </a:r>
            <a:br>
              <a:rPr lang="en-US" sz="2400" dirty="0" smtClean="0">
                <a:solidFill>
                  <a:srgbClr val="001848"/>
                </a:solidFill>
              </a:rPr>
            </a:br>
            <a:r>
              <a:rPr lang="en-US" sz="2400" dirty="0" smtClean="0">
                <a:solidFill>
                  <a:srgbClr val="001848"/>
                </a:solidFill>
              </a:rPr>
              <a:t>To extend the reach of an advisory group, members must  act as the ‘conduit’ to a wider group of stakeholders. How  can an advisory support members in reaching out to their stakeholder group?</a:t>
            </a:r>
            <a:r>
              <a:rPr lang="en-US" sz="2400" dirty="0"/>
              <a:t/>
            </a:r>
            <a:br>
              <a:rPr lang="en-US" sz="2400" dirty="0"/>
            </a:br>
            <a:endParaRPr lang="en-US" sz="2400" dirty="0"/>
          </a:p>
        </p:txBody>
      </p:sp>
      <p:sp>
        <p:nvSpPr>
          <p:cNvPr id="3" name="Content Placeholder 2"/>
          <p:cNvSpPr>
            <a:spLocks noGrp="1"/>
          </p:cNvSpPr>
          <p:nvPr>
            <p:ph idx="1"/>
          </p:nvPr>
        </p:nvSpPr>
        <p:spPr>
          <a:xfrm>
            <a:off x="450937" y="2342366"/>
            <a:ext cx="10689920" cy="3970751"/>
          </a:xfrm>
        </p:spPr>
        <p:txBody>
          <a:bodyPr>
            <a:normAutofit/>
          </a:bodyPr>
          <a:lstStyle/>
          <a:p>
            <a:pPr marL="0" indent="0">
              <a:buNone/>
            </a:pPr>
            <a:endParaRPr lang="en-US" sz="1100" dirty="0">
              <a:latin typeface="+mj-lt"/>
              <a:ea typeface="+mj-ea"/>
              <a:cs typeface="+mj-cs"/>
            </a:endParaRPr>
          </a:p>
          <a:p>
            <a:pPr marL="0" indent="0">
              <a:buNone/>
            </a:pPr>
            <a:r>
              <a:rPr lang="en-US" sz="2400" b="1" dirty="0" smtClean="0">
                <a:latin typeface="+mj-lt"/>
                <a:ea typeface="+mj-ea"/>
                <a:cs typeface="+mj-cs"/>
              </a:rPr>
              <a:t>To the teams: </a:t>
            </a:r>
          </a:p>
          <a:p>
            <a:pPr marL="0" indent="0">
              <a:buNone/>
            </a:pPr>
            <a:endParaRPr lang="en-US" sz="2600" b="1" dirty="0" smtClean="0">
              <a:latin typeface="+mj-lt"/>
              <a:ea typeface="+mj-ea"/>
              <a:cs typeface="+mj-cs"/>
            </a:endParaRPr>
          </a:p>
          <a:p>
            <a:pPr lvl="1">
              <a:buFont typeface="Courier New" panose="02070309020205020404" pitchFamily="49" charset="0"/>
              <a:buChar char="o"/>
            </a:pPr>
            <a:r>
              <a:rPr lang="en-US" sz="2400" dirty="0">
                <a:solidFill>
                  <a:schemeClr val="accent2">
                    <a:lumMod val="75000"/>
                  </a:schemeClr>
                </a:solidFill>
                <a:latin typeface="+mj-lt"/>
                <a:ea typeface="+mj-ea"/>
                <a:cs typeface="+mj-cs"/>
              </a:rPr>
              <a:t>How are members expected to take information out to their stakeholder?</a:t>
            </a:r>
          </a:p>
          <a:p>
            <a:pPr lvl="1">
              <a:buFont typeface="Courier New" panose="02070309020205020404" pitchFamily="49" charset="0"/>
              <a:buChar char="o"/>
            </a:pPr>
            <a:endParaRPr lang="en-US" sz="2400" dirty="0">
              <a:solidFill>
                <a:schemeClr val="accent2">
                  <a:lumMod val="75000"/>
                </a:schemeClr>
              </a:solidFill>
              <a:latin typeface="+mj-lt"/>
              <a:ea typeface="+mj-ea"/>
              <a:cs typeface="+mj-cs"/>
            </a:endParaRPr>
          </a:p>
          <a:p>
            <a:pPr lvl="1">
              <a:buFont typeface="Courier New" panose="02070309020205020404" pitchFamily="49" charset="0"/>
              <a:buChar char="o"/>
            </a:pPr>
            <a:r>
              <a:rPr lang="en-US" sz="2400" dirty="0">
                <a:solidFill>
                  <a:schemeClr val="accent2">
                    <a:lumMod val="75000"/>
                  </a:schemeClr>
                </a:solidFill>
                <a:latin typeface="+mj-lt"/>
                <a:ea typeface="+mj-ea"/>
                <a:cs typeface="+mj-cs"/>
              </a:rPr>
              <a:t>How can members enable their stakeholders to work with the state agency and the advisory?</a:t>
            </a:r>
          </a:p>
          <a:p>
            <a:pPr marL="0" indent="0">
              <a:buNone/>
            </a:pPr>
            <a:endParaRPr lang="en-US" sz="2400" dirty="0">
              <a:solidFill>
                <a:schemeClr val="accent2">
                  <a:lumMod val="75000"/>
                </a:schemeClr>
              </a:solidFill>
              <a:latin typeface="+mj-lt"/>
              <a:ea typeface="+mj-ea"/>
              <a:cs typeface="+mj-cs"/>
            </a:endParaRPr>
          </a:p>
        </p:txBody>
      </p:sp>
    </p:spTree>
    <p:extLst>
      <p:ext uri="{BB962C8B-B14F-4D97-AF65-F5344CB8AC3E}">
        <p14:creationId xmlns:p14="http://schemas.microsoft.com/office/powerpoint/2010/main" val="351988694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955401A6404644B670A04F539ABA05" ma:contentTypeVersion="15" ma:contentTypeDescription="Create a new document." ma:contentTypeScope="" ma:versionID="fcb4de390c5a575041048f0c62e3dc76">
  <xsd:schema xmlns:xsd="http://www.w3.org/2001/XMLSchema" xmlns:xs="http://www.w3.org/2001/XMLSchema" xmlns:p="http://schemas.microsoft.com/office/2006/metadata/properties" xmlns:ns2="a467933b-6cef-4043-9f5f-c4054e99b235" xmlns:ns3="e64d7caa-a2d0-4565-b792-a28499307817" targetNamespace="http://schemas.microsoft.com/office/2006/metadata/properties" ma:root="true" ma:fieldsID="5bcf2f771e3985aac0e23fe2b711f290" ns2:_="" ns3:_="">
    <xsd:import namespace="a467933b-6cef-4043-9f5f-c4054e99b235"/>
    <xsd:import namespace="e64d7caa-a2d0-4565-b792-a284993078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zvkm" minOccurs="0"/>
                <xsd:element ref="ns2:MediaLengthInSeconds" minOccurs="0"/>
                <xsd:element ref="ns2:MediaServiceAutoTag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7933b-6cef-4043-9f5f-c4054e99b2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zvkm" ma:index="15" nillable="true" ma:displayName="informaton" ma:internalName="zvkm">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4d7caa-a2d0-4565-b792-a2849930781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zvkm xmlns="a467933b-6cef-4043-9f5f-c4054e99b235" xsi:nil="true"/>
  </documentManagement>
</p:properties>
</file>

<file path=customXml/itemProps1.xml><?xml version="1.0" encoding="utf-8"?>
<ds:datastoreItem xmlns:ds="http://schemas.openxmlformats.org/officeDocument/2006/customXml" ds:itemID="{78F83230-8D5E-4D56-9C34-FCBD5EA7F8A6}"/>
</file>

<file path=customXml/itemProps2.xml><?xml version="1.0" encoding="utf-8"?>
<ds:datastoreItem xmlns:ds="http://schemas.openxmlformats.org/officeDocument/2006/customXml" ds:itemID="{12F420FF-E3E3-4847-92EE-42DEB2A7BB29}"/>
</file>

<file path=customXml/itemProps3.xml><?xml version="1.0" encoding="utf-8"?>
<ds:datastoreItem xmlns:ds="http://schemas.openxmlformats.org/officeDocument/2006/customXml" ds:itemID="{035CD99F-DE01-46E4-9201-761AD147380B}"/>
</file>

<file path=docProps/app.xml><?xml version="1.0" encoding="utf-8"?>
<Properties xmlns="http://schemas.openxmlformats.org/officeDocument/2006/extended-properties" xmlns:vt="http://schemas.openxmlformats.org/officeDocument/2006/docPropsVTypes">
  <Template>Retrospect</Template>
  <TotalTime>244</TotalTime>
  <Words>1074</Words>
  <Application>Microsoft Office PowerPoint</Application>
  <PresentationFormat>Widescreen</PresentationFormat>
  <Paragraphs>165</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Courier New</vt:lpstr>
      <vt:lpstr>Retrospect</vt:lpstr>
      <vt:lpstr>State Advisory Panel State Interagency Coordinating Council</vt:lpstr>
      <vt:lpstr>The Webinar Series: Our Purpose</vt:lpstr>
      <vt:lpstr>Survey to SAP/SICC Members </vt:lpstr>
      <vt:lpstr>Identified Needs</vt:lpstr>
      <vt:lpstr>Preferred Ways to Interact</vt:lpstr>
      <vt:lpstr>Responding to Your Input: Today’s Webinar</vt:lpstr>
      <vt:lpstr>Question from the Field:   There is often a need to build the background knowledge of incoming members and yet the meetings are generally scheduled for review and two-way communication regarding the state plan implementation and/or proposed policy. How do states handle this?</vt:lpstr>
      <vt:lpstr>Question from the Field:   There is an ongoing need to engage families, especially families from  diverse groups and  those with unique needs. What are the best practices in outreaching to families and engaging  parent leaders from diverse communities? </vt:lpstr>
      <vt:lpstr>Question from the Field:   To extend the reach of an advisory group, members must  act as the ‘conduit’ to a wider group of stakeholders. How  can an advisory support members in reaching out to their stakeholder group? </vt:lpstr>
      <vt:lpstr> Question from the Field:   It is sometimes difficult for advisory members to  hold a broader picture while holding the perspective of their own stakeholder group. How  can we develop advisory members as system thinkers who can consider issues more globally while they represent the views of their stakeholders?  </vt:lpstr>
      <vt:lpstr>Poll</vt:lpstr>
      <vt:lpstr>Poll</vt:lpstr>
      <vt:lpstr>Accessing and Submitting Resources</vt:lpstr>
      <vt:lpstr>Continuing to Respond to Your Input</vt:lpstr>
      <vt:lpstr>Next Webinar</vt:lpstr>
      <vt:lpstr>Evaluation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Advisory Panel State Interagency Coordinating Council</dc:title>
  <dc:creator>Joanne Cashman</dc:creator>
  <cp:lastModifiedBy>Mironda Shepard</cp:lastModifiedBy>
  <cp:revision>11</cp:revision>
  <dcterms:created xsi:type="dcterms:W3CDTF">2019-01-22T03:58:45Z</dcterms:created>
  <dcterms:modified xsi:type="dcterms:W3CDTF">2019-01-31T14:43:20Z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0x010100F9955401A6404644B670A04F539ABA05</vt:lpwstr>
  </property>
</Properties>
</file>