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72" r:id="rId2"/>
    <p:sldId id="273" r:id="rId3"/>
    <p:sldId id="274" r:id="rId4"/>
    <p:sldId id="270" r:id="rId5"/>
    <p:sldId id="552" r:id="rId6"/>
    <p:sldId id="548" r:id="rId7"/>
    <p:sldId id="551" r:id="rId8"/>
    <p:sldId id="555" r:id="rId9"/>
    <p:sldId id="549" r:id="rId10"/>
    <p:sldId id="546" r:id="rId11"/>
    <p:sldId id="556" r:id="rId12"/>
    <p:sldId id="558" r:id="rId13"/>
    <p:sldId id="557" r:id="rId14"/>
    <p:sldId id="550" r:id="rId15"/>
    <p:sldId id="554" r:id="rId16"/>
    <p:sldId id="553" r:id="rId17"/>
    <p:sldId id="277" r:id="rId18"/>
    <p:sldId id="543" r:id="rId19"/>
    <p:sldId id="285" r:id="rId20"/>
    <p:sldId id="545" r:id="rId21"/>
    <p:sldId id="559" r:id="rId22"/>
    <p:sldId id="275" r:id="rId23"/>
    <p:sldId id="276"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ouise Thompson Granfield" initials="ALTG" lastIdx="20" clrIdx="0">
    <p:extLst>
      <p:ext uri="{19B8F6BF-5375-455C-9EA6-DF929625EA0E}">
        <p15:presenceInfo xmlns:p15="http://schemas.microsoft.com/office/powerpoint/2012/main" userId="Anne Louise Thompson Gran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C327B4"/>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5169" autoAdjust="0"/>
  </p:normalViewPr>
  <p:slideViewPr>
    <p:cSldViewPr snapToGrid="0">
      <p:cViewPr varScale="1">
        <p:scale>
          <a:sx n="50" d="100"/>
          <a:sy n="50" d="100"/>
        </p:scale>
        <p:origin x="1004" y="36"/>
      </p:cViewPr>
      <p:guideLst/>
    </p:cSldViewPr>
  </p:slideViewPr>
  <p:outlineViewPr>
    <p:cViewPr>
      <p:scale>
        <a:sx n="33" d="100"/>
        <a:sy n="33" d="100"/>
      </p:scale>
      <p:origin x="0" y="-11468"/>
    </p:cViewPr>
  </p:outlineViewPr>
  <p:notesTextViewPr>
    <p:cViewPr>
      <p:scale>
        <a:sx n="75" d="100"/>
        <a:sy n="7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16C62-23F7-429A-8368-CDB4B10895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21DABDC-107E-41C7-83F4-59EB6DB99F34}">
      <dgm:prSet custT="1"/>
      <dgm:spPr>
        <a:solidFill>
          <a:schemeClr val="accent2"/>
        </a:solidFill>
      </dgm:spPr>
      <dgm:t>
        <a:bodyPr/>
        <a:lstStyle/>
        <a:p>
          <a:r>
            <a:rPr lang="en-US" sz="3600" dirty="0"/>
            <a:t>Overview of TAESE resource: Advisory Panel/Interagency Coordinating Council </a:t>
          </a:r>
          <a:r>
            <a:rPr lang="en-US" sz="3600" i="1" dirty="0"/>
            <a:t>Effective Practices for Success (2021)</a:t>
          </a:r>
        </a:p>
      </dgm:t>
    </dgm:pt>
    <dgm:pt modelId="{18345873-FBAF-4BC8-914E-81F98DE65083}" type="parTrans" cxnId="{7473F961-BDC9-47D9-838B-A9BD8455BBA6}">
      <dgm:prSet/>
      <dgm:spPr/>
      <dgm:t>
        <a:bodyPr/>
        <a:lstStyle/>
        <a:p>
          <a:endParaRPr lang="en-US"/>
        </a:p>
      </dgm:t>
    </dgm:pt>
    <dgm:pt modelId="{52173538-6634-4D18-8A71-0CD2B1E03BA1}" type="sibTrans" cxnId="{7473F961-BDC9-47D9-838B-A9BD8455BBA6}">
      <dgm:prSet/>
      <dgm:spPr/>
      <dgm:t>
        <a:bodyPr/>
        <a:lstStyle/>
        <a:p>
          <a:endParaRPr lang="en-US"/>
        </a:p>
      </dgm:t>
    </dgm:pt>
    <dgm:pt modelId="{DA9D3D7A-DA99-4F7F-95C5-19B413C8DEC5}">
      <dgm:prSet custT="1"/>
      <dgm:spPr>
        <a:solidFill>
          <a:srgbClr val="0083E6"/>
        </a:solidFill>
      </dgm:spPr>
      <dgm:t>
        <a:bodyPr/>
        <a:lstStyle/>
        <a:p>
          <a:r>
            <a:rPr lang="en-US" sz="3600" dirty="0"/>
            <a:t>State Sharing of Best Practices</a:t>
          </a:r>
        </a:p>
      </dgm:t>
    </dgm:pt>
    <dgm:pt modelId="{95B247EB-0C29-4558-8B68-C4DBADA5DD27}" type="parTrans" cxnId="{3569AA25-2CA7-400F-B77E-AB0CF685C6A5}">
      <dgm:prSet/>
      <dgm:spPr/>
      <dgm:t>
        <a:bodyPr/>
        <a:lstStyle/>
        <a:p>
          <a:endParaRPr lang="en-US"/>
        </a:p>
      </dgm:t>
    </dgm:pt>
    <dgm:pt modelId="{732D817B-43F8-404A-975B-3FA45CAF8E47}" type="sibTrans" cxnId="{3569AA25-2CA7-400F-B77E-AB0CF685C6A5}">
      <dgm:prSet/>
      <dgm:spPr/>
      <dgm:t>
        <a:bodyPr/>
        <a:lstStyle/>
        <a:p>
          <a:endParaRPr lang="en-US"/>
        </a:p>
      </dgm:t>
    </dgm:pt>
    <dgm:pt modelId="{9BA0948A-661B-4B36-AB26-26889731B2FF}">
      <dgm:prSet custT="1"/>
      <dgm:spPr/>
      <dgm:t>
        <a:bodyPr/>
        <a:lstStyle/>
        <a:p>
          <a:r>
            <a:rPr lang="en-US" sz="4000" dirty="0"/>
            <a:t>Resources for Best Practices</a:t>
          </a:r>
        </a:p>
      </dgm:t>
    </dgm:pt>
    <dgm:pt modelId="{2042BA72-F525-4441-AED7-DF98073F3188}" type="parTrans" cxnId="{078F6955-5AC3-4957-9A99-A8204311A536}">
      <dgm:prSet/>
      <dgm:spPr/>
      <dgm:t>
        <a:bodyPr/>
        <a:lstStyle/>
        <a:p>
          <a:endParaRPr lang="en-US"/>
        </a:p>
      </dgm:t>
    </dgm:pt>
    <dgm:pt modelId="{59DE1311-5209-4630-B912-DB6FF80C58C8}" type="sibTrans" cxnId="{078F6955-5AC3-4957-9A99-A8204311A536}">
      <dgm:prSet/>
      <dgm:spPr/>
      <dgm:t>
        <a:bodyPr/>
        <a:lstStyle/>
        <a:p>
          <a:endParaRPr lang="en-US"/>
        </a:p>
      </dgm:t>
    </dgm:pt>
    <dgm:pt modelId="{AF145D1D-237A-4ABC-8031-BA3860FBAE84}" type="pres">
      <dgm:prSet presAssocID="{C0816C62-23F7-429A-8368-CDB4B10895A7}" presName="linear" presStyleCnt="0">
        <dgm:presLayoutVars>
          <dgm:animLvl val="lvl"/>
          <dgm:resizeHandles val="exact"/>
        </dgm:presLayoutVars>
      </dgm:prSet>
      <dgm:spPr/>
    </dgm:pt>
    <dgm:pt modelId="{C34FE5AC-8A65-4E95-9FAE-E76805DEA973}" type="pres">
      <dgm:prSet presAssocID="{821DABDC-107E-41C7-83F4-59EB6DB99F34}" presName="parentText" presStyleLbl="node1" presStyleIdx="0" presStyleCnt="3">
        <dgm:presLayoutVars>
          <dgm:chMax val="0"/>
          <dgm:bulletEnabled val="1"/>
        </dgm:presLayoutVars>
      </dgm:prSet>
      <dgm:spPr/>
    </dgm:pt>
    <dgm:pt modelId="{5465F01B-F83D-4A08-A91C-15E31237D3C2}" type="pres">
      <dgm:prSet presAssocID="{52173538-6634-4D18-8A71-0CD2B1E03BA1}" presName="spacer" presStyleCnt="0"/>
      <dgm:spPr/>
    </dgm:pt>
    <dgm:pt modelId="{061523DD-D3A0-47AF-9C9C-9B8EF805916F}" type="pres">
      <dgm:prSet presAssocID="{DA9D3D7A-DA99-4F7F-95C5-19B413C8DEC5}" presName="parentText" presStyleLbl="node1" presStyleIdx="1" presStyleCnt="3" custLinFactY="92209" custLinFactNeighborX="334" custLinFactNeighborY="100000">
        <dgm:presLayoutVars>
          <dgm:chMax val="0"/>
          <dgm:bulletEnabled val="1"/>
        </dgm:presLayoutVars>
      </dgm:prSet>
      <dgm:spPr/>
    </dgm:pt>
    <dgm:pt modelId="{B8BABEC1-AA56-49F3-BC19-7570766E37EB}" type="pres">
      <dgm:prSet presAssocID="{732D817B-43F8-404A-975B-3FA45CAF8E47}" presName="spacer" presStyleCnt="0"/>
      <dgm:spPr/>
    </dgm:pt>
    <dgm:pt modelId="{79541796-B2E3-4E19-87CE-7CF581102434}" type="pres">
      <dgm:prSet presAssocID="{9BA0948A-661B-4B36-AB26-26889731B2FF}" presName="parentText" presStyleLbl="node1" presStyleIdx="2" presStyleCnt="3" custLinFactY="-100000" custLinFactNeighborX="-167" custLinFactNeighborY="-166256">
        <dgm:presLayoutVars>
          <dgm:chMax val="0"/>
          <dgm:bulletEnabled val="1"/>
        </dgm:presLayoutVars>
      </dgm:prSet>
      <dgm:spPr/>
    </dgm:pt>
  </dgm:ptLst>
  <dgm:cxnLst>
    <dgm:cxn modelId="{F2846010-71D2-4A38-8940-AA9932FD1211}" type="presOf" srcId="{C0816C62-23F7-429A-8368-CDB4B10895A7}" destId="{AF145D1D-237A-4ABC-8031-BA3860FBAE84}" srcOrd="0" destOrd="0" presId="urn:microsoft.com/office/officeart/2005/8/layout/vList2"/>
    <dgm:cxn modelId="{3569AA25-2CA7-400F-B77E-AB0CF685C6A5}" srcId="{C0816C62-23F7-429A-8368-CDB4B10895A7}" destId="{DA9D3D7A-DA99-4F7F-95C5-19B413C8DEC5}" srcOrd="1" destOrd="0" parTransId="{95B247EB-0C29-4558-8B68-C4DBADA5DD27}" sibTransId="{732D817B-43F8-404A-975B-3FA45CAF8E47}"/>
    <dgm:cxn modelId="{7473F961-BDC9-47D9-838B-A9BD8455BBA6}" srcId="{C0816C62-23F7-429A-8368-CDB4B10895A7}" destId="{821DABDC-107E-41C7-83F4-59EB6DB99F34}" srcOrd="0" destOrd="0" parTransId="{18345873-FBAF-4BC8-914E-81F98DE65083}" sibTransId="{52173538-6634-4D18-8A71-0CD2B1E03BA1}"/>
    <dgm:cxn modelId="{69CF8649-6EFE-4E04-8672-4DBAF4FAE4DD}" type="presOf" srcId="{DA9D3D7A-DA99-4F7F-95C5-19B413C8DEC5}" destId="{061523DD-D3A0-47AF-9C9C-9B8EF805916F}" srcOrd="0" destOrd="0" presId="urn:microsoft.com/office/officeart/2005/8/layout/vList2"/>
    <dgm:cxn modelId="{078F6955-5AC3-4957-9A99-A8204311A536}" srcId="{C0816C62-23F7-429A-8368-CDB4B10895A7}" destId="{9BA0948A-661B-4B36-AB26-26889731B2FF}" srcOrd="2" destOrd="0" parTransId="{2042BA72-F525-4441-AED7-DF98073F3188}" sibTransId="{59DE1311-5209-4630-B912-DB6FF80C58C8}"/>
    <dgm:cxn modelId="{14B65790-9F8E-4972-AAA3-BBF3CFA51BAA}" type="presOf" srcId="{9BA0948A-661B-4B36-AB26-26889731B2FF}" destId="{79541796-B2E3-4E19-87CE-7CF581102434}" srcOrd="0" destOrd="0" presId="urn:microsoft.com/office/officeart/2005/8/layout/vList2"/>
    <dgm:cxn modelId="{0EA50BD0-6902-4F13-9FC3-4F6BEE6692B6}" type="presOf" srcId="{821DABDC-107E-41C7-83F4-59EB6DB99F34}" destId="{C34FE5AC-8A65-4E95-9FAE-E76805DEA973}" srcOrd="0" destOrd="0" presId="urn:microsoft.com/office/officeart/2005/8/layout/vList2"/>
    <dgm:cxn modelId="{995716F2-E8D8-40D9-904A-17204BEAA54C}" type="presParOf" srcId="{AF145D1D-237A-4ABC-8031-BA3860FBAE84}" destId="{C34FE5AC-8A65-4E95-9FAE-E76805DEA973}" srcOrd="0" destOrd="0" presId="urn:microsoft.com/office/officeart/2005/8/layout/vList2"/>
    <dgm:cxn modelId="{8798A2EB-3D2C-4BF4-BD52-D202DBBFF25F}" type="presParOf" srcId="{AF145D1D-237A-4ABC-8031-BA3860FBAE84}" destId="{5465F01B-F83D-4A08-A91C-15E31237D3C2}" srcOrd="1" destOrd="0" presId="urn:microsoft.com/office/officeart/2005/8/layout/vList2"/>
    <dgm:cxn modelId="{6BD12D65-B08A-4200-AC9B-EE31609AC240}" type="presParOf" srcId="{AF145D1D-237A-4ABC-8031-BA3860FBAE84}" destId="{061523DD-D3A0-47AF-9C9C-9B8EF805916F}" srcOrd="2" destOrd="0" presId="urn:microsoft.com/office/officeart/2005/8/layout/vList2"/>
    <dgm:cxn modelId="{DD62A7E1-8193-48AF-B8A6-C261B93AD232}" type="presParOf" srcId="{AF145D1D-237A-4ABC-8031-BA3860FBAE84}" destId="{B8BABEC1-AA56-49F3-BC19-7570766E37EB}" srcOrd="3" destOrd="0" presId="urn:microsoft.com/office/officeart/2005/8/layout/vList2"/>
    <dgm:cxn modelId="{EE78E941-4E35-4612-B20F-40F94D3F68A3}" type="presParOf" srcId="{AF145D1D-237A-4ABC-8031-BA3860FBAE84}" destId="{79541796-B2E3-4E19-87CE-7CF5811024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E5AC-8A65-4E95-9FAE-E76805DEA973}">
      <dsp:nvSpPr>
        <dsp:cNvPr id="0" name=""/>
        <dsp:cNvSpPr/>
      </dsp:nvSpPr>
      <dsp:spPr>
        <a:xfrm>
          <a:off x="0" y="1939"/>
          <a:ext cx="6588691" cy="185508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Overview of TAESE resource: Advisory Panel/Interagency Coordinating Council </a:t>
          </a:r>
          <a:r>
            <a:rPr lang="en-US" sz="3600" i="1" kern="1200" dirty="0"/>
            <a:t>Effective Practices for Success (2021)</a:t>
          </a:r>
        </a:p>
      </dsp:txBody>
      <dsp:txXfrm>
        <a:off x="90558" y="92497"/>
        <a:ext cx="6407575" cy="1673973"/>
      </dsp:txXfrm>
    </dsp:sp>
    <dsp:sp modelId="{061523DD-D3A0-47AF-9C9C-9B8EF805916F}">
      <dsp:nvSpPr>
        <dsp:cNvPr id="0" name=""/>
        <dsp:cNvSpPr/>
      </dsp:nvSpPr>
      <dsp:spPr>
        <a:xfrm>
          <a:off x="0" y="3588345"/>
          <a:ext cx="6588691" cy="1855089"/>
        </a:xfrm>
        <a:prstGeom prst="roundRect">
          <a:avLst/>
        </a:prstGeom>
        <a:solidFill>
          <a:srgbClr val="0083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State Sharing of Best Practices</a:t>
          </a:r>
        </a:p>
      </dsp:txBody>
      <dsp:txXfrm>
        <a:off x="90558" y="3678903"/>
        <a:ext cx="6407575" cy="1673973"/>
      </dsp:txXfrm>
    </dsp:sp>
    <dsp:sp modelId="{79541796-B2E3-4E19-87CE-7CF581102434}">
      <dsp:nvSpPr>
        <dsp:cNvPr id="0" name=""/>
        <dsp:cNvSpPr/>
      </dsp:nvSpPr>
      <dsp:spPr>
        <a:xfrm>
          <a:off x="0" y="1860531"/>
          <a:ext cx="6588691" cy="1855089"/>
        </a:xfrm>
        <a:prstGeom prst="roundRect">
          <a:avLst/>
        </a:prstGeom>
        <a:solidFill>
          <a:schemeClr val="accent2">
            <a:hueOff val="16883813"/>
            <a:satOff val="-17584"/>
            <a:lumOff val="-1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Resources for Best Practices</a:t>
          </a:r>
        </a:p>
      </dsp:txBody>
      <dsp:txXfrm>
        <a:off x="90558" y="1951089"/>
        <a:ext cx="6407575" cy="16739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sted.zoom.us/meeting/register/tJErfuusqTwoG90NIXwIHiGKon7jgRC0wRZd"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ested.zoom.us/meeting/register/tJMvc-2gqzoqG9VG2u34LDerRGUn2uSa4y8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c.az1.qualtrics.com/jfe/form/SV_71Wgh8ydHYIuxF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Registration Link for April 29</a:t>
            </a:r>
            <a:r>
              <a:rPr lang="en-US" baseline="30000" dirty="0"/>
              <a:t>th</a:t>
            </a:r>
            <a:r>
              <a:rPr lang="en-US" dirty="0"/>
              <a:t> event:  </a:t>
            </a:r>
            <a:br>
              <a:rPr lang="en-US" b="0" i="0" dirty="0">
                <a:solidFill>
                  <a:srgbClr val="1155CC"/>
                </a:solidFill>
                <a:effectLst/>
                <a:latin typeface="Arial" panose="020B0604020202020204" pitchFamily="34" charset="0"/>
                <a:hlinkClick r:id="rId3"/>
              </a:rPr>
            </a:br>
            <a:br>
              <a:rPr lang="en-US" dirty="0"/>
            </a:br>
            <a:r>
              <a:rPr lang="en-US" b="0" i="0" dirty="0">
                <a:solidFill>
                  <a:srgbClr val="1155CC"/>
                </a:solidFill>
                <a:effectLst/>
                <a:latin typeface="Arial" panose="020B0604020202020204" pitchFamily="34" charset="0"/>
                <a:hlinkClick r:id="rId4"/>
              </a:rPr>
              <a:t>https://wested.zoom.us/meeting/register/tJMvc-2gqzoqG9VG2u34LDerRGUn2uSa4y8e</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(AL/Tanner- 10 mins) [Tanner:  keep the polls]</a:t>
            </a:r>
          </a:p>
          <a:p>
            <a:endParaRPr lang="en-US" dirty="0"/>
          </a:p>
          <a:p>
            <a:r>
              <a:rPr lang="en-US" dirty="0"/>
              <a:t>We thought you might like to know a bit about what other states are doing on several of the topics John just spoke about.  We have several polls for you to participate in to learn what is occurring throughout the country.  </a:t>
            </a:r>
          </a:p>
        </p:txBody>
      </p:sp>
      <p:sp>
        <p:nvSpPr>
          <p:cNvPr id="4" name="Slide Number Placeholder 3"/>
          <p:cNvSpPr>
            <a:spLocks noGrp="1"/>
          </p:cNvSpPr>
          <p:nvPr>
            <p:ph type="sldNum" sz="quarter" idx="5"/>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395321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(AL/Tanner- 10 mins)</a:t>
            </a:r>
          </a:p>
        </p:txBody>
      </p:sp>
      <p:sp>
        <p:nvSpPr>
          <p:cNvPr id="4" name="Slide Number Placeholder 3"/>
          <p:cNvSpPr>
            <a:spLocks noGrp="1"/>
          </p:cNvSpPr>
          <p:nvPr>
            <p:ph type="sldNum" sz="quarter" idx="5"/>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216234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(AL/Tanner- 10 mins)</a:t>
            </a:r>
          </a:p>
        </p:txBody>
      </p:sp>
      <p:sp>
        <p:nvSpPr>
          <p:cNvPr id="4" name="Slide Number Placeholder 3"/>
          <p:cNvSpPr>
            <a:spLocks noGrp="1"/>
          </p:cNvSpPr>
          <p:nvPr>
            <p:ph type="sldNum" sz="quarter" idx="5"/>
          </p:nvPr>
        </p:nvSpPr>
        <p:spPr/>
        <p:txBody>
          <a:bodyPr/>
          <a:lstStyle/>
          <a:p>
            <a:fld id="{15F817D0-5B54-473B-B536-CA0F1DFFCB72}" type="slidenum">
              <a:rPr lang="en-US" smtClean="0"/>
              <a:t>12</a:t>
            </a:fld>
            <a:endParaRPr lang="en-US"/>
          </a:p>
        </p:txBody>
      </p:sp>
    </p:spTree>
    <p:extLst>
      <p:ext uri="{BB962C8B-B14F-4D97-AF65-F5344CB8AC3E}">
        <p14:creationId xmlns:p14="http://schemas.microsoft.com/office/powerpoint/2010/main" val="188980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(AL/Tanner- 10 mins)</a:t>
            </a:r>
          </a:p>
        </p:txBody>
      </p:sp>
      <p:sp>
        <p:nvSpPr>
          <p:cNvPr id="4" name="Slide Number Placeholder 3"/>
          <p:cNvSpPr>
            <a:spLocks noGrp="1"/>
          </p:cNvSpPr>
          <p:nvPr>
            <p:ph type="sldNum" sz="quarter" idx="5"/>
          </p:nvPr>
        </p:nvSpPr>
        <p:spPr/>
        <p:txBody>
          <a:bodyPr/>
          <a:lstStyle/>
          <a:p>
            <a:fld id="{15F817D0-5B54-473B-B536-CA0F1DFFCB72}" type="slidenum">
              <a:rPr lang="en-US" smtClean="0"/>
              <a:t>13</a:t>
            </a:fld>
            <a:endParaRPr lang="en-US"/>
          </a:p>
        </p:txBody>
      </p:sp>
    </p:spTree>
    <p:extLst>
      <p:ext uri="{BB962C8B-B14F-4D97-AF65-F5344CB8AC3E}">
        <p14:creationId xmlns:p14="http://schemas.microsoft.com/office/powerpoint/2010/main" val="204971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(John-5 to 10 mins)</a:t>
            </a:r>
          </a:p>
          <a:p>
            <a:endParaRPr lang="en-US" dirty="0"/>
          </a:p>
          <a:p>
            <a:endParaRPr lang="en-US" sz="1200" b="0" i="0" u="none" strike="noStrike" baseline="0" dirty="0">
              <a:latin typeface="Calibri" panose="020F0502020204030204" pitchFamily="34" charset="0"/>
            </a:endParaRPr>
          </a:p>
          <a:p>
            <a:r>
              <a:rPr lang="en-US" sz="1200" b="1" i="1" u="none" strike="noStrike" baseline="0" dirty="0">
                <a:latin typeface="Calibri" panose="020F0502020204030204" pitchFamily="34" charset="0"/>
              </a:rPr>
              <a:t>Work of Panel </a:t>
            </a:r>
            <a:endParaRPr lang="en-US" sz="1200" b="0"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1- </a:t>
            </a:r>
            <a:r>
              <a:rPr lang="en-US" sz="1200" b="0" i="0" u="none" strike="noStrike" baseline="0" dirty="0">
                <a:latin typeface="Calibri" panose="020F0502020204030204" pitchFamily="34" charset="0"/>
              </a:rPr>
              <a:t>The Panel/ICC </a:t>
            </a:r>
            <a:r>
              <a:rPr lang="en-US" sz="1200" b="1" i="0" u="none" strike="noStrike" baseline="0" dirty="0">
                <a:latin typeface="Calibri" panose="020F0502020204030204" pitchFamily="34" charset="0"/>
              </a:rPr>
              <a:t>approach their work as “advisory” in nature</a:t>
            </a:r>
            <a:r>
              <a:rPr lang="en-US" sz="1200" b="0" i="0" u="none" strike="noStrike" baseline="0" dirty="0">
                <a:latin typeface="Calibri" panose="020F0502020204030204" pitchFamily="34" charset="0"/>
              </a:rPr>
              <a:t>. For the ICC, their required work includes “advisory and assistance.” The Panel/ICC gains an understanding of the difference between advisory and advocacy. </a:t>
            </a:r>
          </a:p>
          <a:p>
            <a:r>
              <a:rPr lang="en-US" sz="1200" b="1" i="0" u="none" strike="noStrike" baseline="0" dirty="0">
                <a:latin typeface="Calibri" panose="020F0502020204030204" pitchFamily="34" charset="0"/>
              </a:rPr>
              <a:t>2- </a:t>
            </a:r>
            <a:r>
              <a:rPr lang="en-US" sz="1200" b="0" i="0" u="none" strike="noStrike" baseline="0" dirty="0">
                <a:latin typeface="Calibri" panose="020F0502020204030204" pitchFamily="34" charset="0"/>
              </a:rPr>
              <a:t>The Advisory Panel/ICC are </a:t>
            </a:r>
            <a:r>
              <a:rPr lang="en-US" sz="1200" b="1" i="0" u="none" strike="noStrike" baseline="0" dirty="0">
                <a:latin typeface="Calibri" panose="020F0502020204030204" pitchFamily="34" charset="0"/>
              </a:rPr>
              <a:t>involved in meaningful work </a:t>
            </a:r>
            <a:r>
              <a:rPr lang="en-US" sz="1200" b="0" i="0" u="none" strike="noStrike" baseline="0" dirty="0">
                <a:latin typeface="Calibri" panose="020F0502020204030204" pitchFamily="34" charset="0"/>
              </a:rPr>
              <a:t>that makes a difference for children with disabilities. The Advisory Panel/ICC meetings are more than presentations. The Panel/ICC makes relevant </a:t>
            </a:r>
            <a:r>
              <a:rPr lang="en-US" sz="1200" b="0" i="0" u="none" strike="noStrike" baseline="0" dirty="0" err="1">
                <a:latin typeface="Calibri" panose="020F0502020204030204" pitchFamily="34" charset="0"/>
              </a:rPr>
              <a:t>recommedations</a:t>
            </a:r>
            <a:r>
              <a:rPr lang="en-US" sz="1200" b="0" i="0" u="none" strike="noStrike" baseline="0" dirty="0">
                <a:latin typeface="Calibri" panose="020F0502020204030204" pitchFamily="34" charset="0"/>
              </a:rPr>
              <a:t> and provides advice on important issues. </a:t>
            </a:r>
          </a:p>
          <a:p>
            <a:r>
              <a:rPr lang="en-US" sz="1200" b="1" i="0" u="none" strike="noStrike" baseline="0" dirty="0">
                <a:latin typeface="Calibri" panose="020F0502020204030204" pitchFamily="34" charset="0"/>
              </a:rPr>
              <a:t>3- </a:t>
            </a:r>
            <a:r>
              <a:rPr lang="en-US" sz="1200" b="0" i="0" u="none" strike="noStrike" baseline="0" dirty="0">
                <a:latin typeface="Calibri" panose="020F0502020204030204" pitchFamily="34" charset="0"/>
              </a:rPr>
              <a:t>Each group should set a time and develop </a:t>
            </a:r>
            <a:r>
              <a:rPr lang="en-US" sz="1200" b="1" i="0" u="none" strike="noStrike" baseline="0" dirty="0">
                <a:latin typeface="Calibri" panose="020F0502020204030204" pitchFamily="34" charset="0"/>
              </a:rPr>
              <a:t>a process to establish annual priorities for the year</a:t>
            </a:r>
            <a:r>
              <a:rPr lang="en-US" sz="1200" b="0" i="0" u="none" strike="noStrike" baseline="0" dirty="0">
                <a:latin typeface="Calibri" panose="020F0502020204030204" pitchFamily="34" charset="0"/>
              </a:rPr>
              <a:t>. The best time to do this is after the annual orientation at the first meeting of the year. Effective Advisory Panels/ICCs limit priorities to 3-4 per year and remain fluid in case another priority surfaces during the year. </a:t>
            </a:r>
          </a:p>
          <a:p>
            <a:r>
              <a:rPr lang="en-US" sz="1200" b="1" i="0" u="none" strike="noStrike" baseline="0" dirty="0">
                <a:latin typeface="Calibri" panose="020F0502020204030204" pitchFamily="34" charset="0"/>
              </a:rPr>
              <a:t>4- </a:t>
            </a:r>
            <a:r>
              <a:rPr lang="en-US" sz="1200" b="0" i="0" u="none" strike="noStrike" baseline="0" dirty="0">
                <a:latin typeface="Calibri" panose="020F0502020204030204" pitchFamily="34" charset="0"/>
              </a:rPr>
              <a:t>The Panel/ICC </a:t>
            </a:r>
            <a:r>
              <a:rPr lang="en-US" sz="1200" b="1" i="0" u="none" strike="noStrike" baseline="0" dirty="0">
                <a:latin typeface="Calibri" panose="020F0502020204030204" pitchFamily="34" charset="0"/>
              </a:rPr>
              <a:t>uses current and reliable </a:t>
            </a:r>
            <a:r>
              <a:rPr lang="en-US" sz="1200" b="0" i="0" u="none" strike="noStrike" baseline="0" dirty="0">
                <a:latin typeface="Calibri" panose="020F0502020204030204" pitchFamily="34" charset="0"/>
              </a:rPr>
              <a:t>data from the Annual Performance Report (APR) and other sources to determine priorities, using more than one source of data to arrive at a conclusion. </a:t>
            </a:r>
          </a:p>
          <a:p>
            <a:r>
              <a:rPr lang="en-US" sz="1200" b="1" i="0" u="none" strike="noStrike" baseline="0" dirty="0">
                <a:latin typeface="Calibri" panose="020F0502020204030204" pitchFamily="34" charset="0"/>
              </a:rPr>
              <a:t>5- </a:t>
            </a:r>
            <a:r>
              <a:rPr lang="en-US" sz="1200" b="0" i="0" u="none" strike="noStrike" baseline="0" dirty="0">
                <a:latin typeface="Calibri" panose="020F0502020204030204" pitchFamily="34" charset="0"/>
              </a:rPr>
              <a:t>Effective Panels/ICCs support and provide advice around the </a:t>
            </a:r>
            <a:r>
              <a:rPr lang="en-US" sz="1200" b="1" i="0" u="none" strike="noStrike" baseline="0" dirty="0">
                <a:latin typeface="Calibri" panose="020F0502020204030204" pitchFamily="34" charset="0"/>
              </a:rPr>
              <a:t>improvement efforts of the SEA/LA</a:t>
            </a:r>
            <a:r>
              <a:rPr lang="en-US" sz="1200" b="0" i="0" u="none" strike="noStrike" baseline="0" dirty="0">
                <a:latin typeface="Calibri" panose="020F0502020204030204" pitchFamily="34" charset="0"/>
              </a:rPr>
              <a:t>, such as the State Systemic Improvement Plan (SSIP). </a:t>
            </a:r>
          </a:p>
          <a:p>
            <a:r>
              <a:rPr lang="en-US" sz="1200" b="1" i="0" u="none" strike="noStrike" baseline="0" dirty="0">
                <a:latin typeface="Calibri" panose="020F0502020204030204" pitchFamily="34" charset="0"/>
              </a:rPr>
              <a:t>6- </a:t>
            </a:r>
            <a:r>
              <a:rPr lang="en-US" sz="1200" b="0" i="0" u="none" strike="noStrike" baseline="0" dirty="0">
                <a:latin typeface="Calibri" panose="020F0502020204030204" pitchFamily="34" charset="0"/>
              </a:rPr>
              <a:t>An effective Panel/ICC </a:t>
            </a:r>
            <a:r>
              <a:rPr lang="en-US" sz="1200" b="1" i="0" u="none" strike="noStrike" baseline="0" dirty="0">
                <a:latin typeface="Calibri" panose="020F0502020204030204" pitchFamily="34" charset="0"/>
              </a:rPr>
              <a:t>develops an Annual Report </a:t>
            </a:r>
            <a:r>
              <a:rPr lang="en-US" sz="1200" b="0" i="0" u="none" strike="noStrike" baseline="0" dirty="0">
                <a:latin typeface="Calibri" panose="020F0502020204030204" pitchFamily="34" charset="0"/>
              </a:rPr>
              <a:t>providing a summary of the group activities and recommendations for the year. </a:t>
            </a:r>
          </a:p>
          <a:p>
            <a:endParaRPr lang="en-US" sz="12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Are there any questions about these practices?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171496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(AL-10 mins)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Tell us how you market your SAP/SICC to gather information, inform the public or solicit new members.-  [have a member of our panel provide an example by unmuting their line, and one of our panel inserts an item in the chat box]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Tell us what types of topics your SAP/SICC advise the SEA/LA that you believe are most helpful to children with disabilities. [have a member of our panel provide an example by unmuting their line, and one of our panel inserts an item in the chat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Assigned team member monitors the chat box.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15</a:t>
            </a:fld>
            <a:endParaRPr lang="en-US"/>
          </a:p>
        </p:txBody>
      </p:sp>
    </p:spTree>
    <p:extLst>
      <p:ext uri="{BB962C8B-B14F-4D97-AF65-F5344CB8AC3E}">
        <p14:creationId xmlns:p14="http://schemas.microsoft.com/office/powerpoint/2010/main" val="112576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(John-5 mins or less)</a:t>
            </a:r>
          </a:p>
          <a:p>
            <a:endParaRPr lang="en-US" dirty="0"/>
          </a:p>
          <a:p>
            <a:r>
              <a:rPr lang="en-US" sz="1200" b="1" i="1" u="none" strike="noStrike" baseline="0" dirty="0">
                <a:latin typeface="Calibri" panose="020F0502020204030204" pitchFamily="34" charset="0"/>
              </a:rPr>
              <a:t>Partnerships </a:t>
            </a:r>
            <a:endParaRPr lang="en-US" sz="1200" b="0" i="0" u="none" strike="noStrike" baseline="0" dirty="0">
              <a:latin typeface="Calibri" panose="020F0502020204030204" pitchFamily="34" charset="0"/>
            </a:endParaRPr>
          </a:p>
          <a:p>
            <a:r>
              <a:rPr lang="en-US" sz="1200" b="1" i="0" u="none" strike="noStrike" baseline="0" dirty="0">
                <a:latin typeface="Calibri" panose="020F0502020204030204" pitchFamily="34" charset="0"/>
              </a:rPr>
              <a:t>1- </a:t>
            </a:r>
            <a:r>
              <a:rPr lang="en-US" sz="1200" b="0" i="0" u="none" strike="noStrike" baseline="0" dirty="0">
                <a:latin typeface="Calibri" panose="020F0502020204030204" pitchFamily="34" charset="0"/>
              </a:rPr>
              <a:t>The Panel/ICC has </a:t>
            </a:r>
            <a:r>
              <a:rPr lang="en-US" sz="1200" b="1" i="0" u="none" strike="noStrike" baseline="0" dirty="0">
                <a:latin typeface="Calibri" panose="020F0502020204030204" pitchFamily="34" charset="0"/>
              </a:rPr>
              <a:t>a close working relationship with either the State Director of Special Education or Lead Agency Administrator/Part C Coordinator</a:t>
            </a:r>
            <a:r>
              <a:rPr lang="en-US" sz="1200" b="0" i="0" u="none" strike="noStrike" baseline="0" dirty="0">
                <a:latin typeface="Calibri" panose="020F0502020204030204" pitchFamily="34" charset="0"/>
              </a:rPr>
              <a:t>. They might not always agree with each other, but they trust and respect each other. </a:t>
            </a:r>
          </a:p>
          <a:p>
            <a:r>
              <a:rPr lang="en-US" sz="1200" b="1" i="0" u="none" strike="noStrike" baseline="0" dirty="0">
                <a:latin typeface="Calibri" panose="020F0502020204030204" pitchFamily="34" charset="0"/>
              </a:rPr>
              <a:t>2- A strong connection should exist between the Advisory Panel and Interagency Coordinating Council</a:t>
            </a:r>
            <a:r>
              <a:rPr lang="en-US" sz="1200" b="0" i="0" u="none" strike="noStrike" baseline="0" dirty="0">
                <a:latin typeface="Calibri" panose="020F0502020204030204" pitchFamily="34" charset="0"/>
              </a:rPr>
              <a:t>. Both advisory groups have a lot in common, such as the transition of a child from Part C to Part B services. They should meet together once a year in a common place and for an hour or two. Assigning a member that serves on both groups, maybe the Section 619 Coordinator, will help maintain the connection between the two. </a:t>
            </a:r>
          </a:p>
          <a:p>
            <a:endParaRPr lang="en-US" sz="1200" b="0" i="0" u="none" strike="noStrike" baseline="0" dirty="0">
              <a:latin typeface="Calibri" panose="020F0502020204030204" pitchFamily="34" charset="0"/>
            </a:endParaRPr>
          </a:p>
          <a:p>
            <a:endParaRPr lang="en-US" sz="1200" b="0" i="0" u="none" strike="noStrike" baseline="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16</a:t>
            </a:fld>
            <a:endParaRPr lang="en-US"/>
          </a:p>
        </p:txBody>
      </p:sp>
    </p:spTree>
    <p:extLst>
      <p:ext uri="{BB962C8B-B14F-4D97-AF65-F5344CB8AC3E}">
        <p14:creationId xmlns:p14="http://schemas.microsoft.com/office/powerpoint/2010/main" val="403687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73158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Louise</a:t>
            </a:r>
          </a:p>
          <a:p>
            <a:endParaRPr lang="en-US" dirty="0"/>
          </a:p>
          <a:p>
            <a:r>
              <a:rPr lang="en-US" dirty="0"/>
              <a:t>Specific to today’s webinar, we have the following resources…</a:t>
            </a:r>
          </a:p>
        </p:txBody>
      </p:sp>
      <p:sp>
        <p:nvSpPr>
          <p:cNvPr id="4" name="Slide Number Placeholder 3"/>
          <p:cNvSpPr>
            <a:spLocks noGrp="1"/>
          </p:cNvSpPr>
          <p:nvPr>
            <p:ph type="sldNum" sz="quarter" idx="5"/>
          </p:nvPr>
        </p:nvSpPr>
        <p:spPr/>
        <p:txBody>
          <a:bodyPr/>
          <a:lstStyle/>
          <a:p>
            <a:fld id="{15F817D0-5B54-473B-B536-CA0F1DFFCB72}" type="slidenum">
              <a:rPr lang="en-US" smtClean="0"/>
              <a:t>18</a:t>
            </a:fld>
            <a:endParaRPr lang="en-US"/>
          </a:p>
        </p:txBody>
      </p:sp>
    </p:spTree>
    <p:extLst>
      <p:ext uri="{BB962C8B-B14F-4D97-AF65-F5344CB8AC3E}">
        <p14:creationId xmlns:p14="http://schemas.microsoft.com/office/powerpoint/2010/main" val="229762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(AL- 15-25 minutes of break out time depending on how the time is going)</a:t>
            </a:r>
          </a:p>
          <a:p>
            <a:endParaRPr lang="en-US" dirty="0"/>
          </a:p>
          <a:p>
            <a:r>
              <a:rPr lang="en-US" dirty="0"/>
              <a:t>We’re going to break into groups so you can share what you are doing and ask others from throughout the country for their best practice ideas.  In the break out sessions, you will be facilitated by one of the national SAP/SICC work group members.  Please ask any questions of each other if you want to mine the wisdom in your group.  Otherwise your facilitator has questions for you to discuss together.  Enjoy!</a:t>
            </a:r>
          </a:p>
        </p:txBody>
      </p:sp>
      <p:sp>
        <p:nvSpPr>
          <p:cNvPr id="4" name="Slide Number Placeholder 3"/>
          <p:cNvSpPr>
            <a:spLocks noGrp="1"/>
          </p:cNvSpPr>
          <p:nvPr>
            <p:ph type="sldNum" sz="quarter" idx="5"/>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77221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(AL)</a:t>
            </a:r>
          </a:p>
          <a:p>
            <a:pPr defTabSz="959439">
              <a:defRPr/>
            </a:pPr>
            <a:endParaRPr lang="en-US" dirty="0"/>
          </a:p>
          <a:p>
            <a:pPr defTabSz="959439">
              <a:defRPr/>
            </a:pPr>
            <a:r>
              <a:rPr lang="en-US" dirty="0"/>
              <a:t>Welcome to our webinar today. In</a:t>
            </a:r>
            <a:r>
              <a:rPr lang="en-US" baseline="0" dirty="0"/>
              <a:t> t</a:t>
            </a:r>
            <a:r>
              <a:rPr lang="en-US" dirty="0"/>
              <a:t>his webinar we want to share with you strategies for engaging stakeholders on your Advisory panel or Interagency Coordinating Council.  This PPT and the script that we will be using will be posted to our website following this presentation.</a:t>
            </a:r>
          </a:p>
          <a:p>
            <a:pPr defTabSz="959439">
              <a:defRPr/>
            </a:pPr>
            <a:endParaRPr lang="en-US" dirty="0"/>
          </a:p>
          <a:p>
            <a:pPr defTabSz="959439">
              <a:defRPr/>
            </a:pPr>
            <a:r>
              <a:rPr lang="en-US" dirty="0"/>
              <a:t>If</a:t>
            </a:r>
            <a:r>
              <a:rPr lang="en-US" baseline="0" dirty="0"/>
              <a:t> you are in need of captioning services, you may access this at the bottom right of your screen. </a:t>
            </a:r>
            <a:endParaRPr lang="en-US" dirty="0"/>
          </a:p>
          <a:p>
            <a:endParaRPr lang="en-US" dirty="0"/>
          </a:p>
          <a:p>
            <a:r>
              <a:rPr lang="en-US" baseline="0" dirty="0"/>
              <a:t>First, let us introduce and identify who will be leading this webinar today.</a:t>
            </a:r>
            <a:endParaRPr lang="en-US" dirty="0"/>
          </a:p>
          <a:p>
            <a:endParaRPr lang="en-US" dirty="0"/>
          </a:p>
          <a:p>
            <a:r>
              <a:rPr lang="en-US" dirty="0"/>
              <a:t>Today our presenters consist of:</a:t>
            </a:r>
          </a:p>
          <a:p>
            <a:r>
              <a:rPr lang="en-US" dirty="0"/>
              <a:t>Anne Louise (NCSI)</a:t>
            </a:r>
          </a:p>
          <a:p>
            <a:r>
              <a:rPr lang="en-US" dirty="0">
                <a:highlight>
                  <a:srgbClr val="FFFF00"/>
                </a:highlight>
              </a:rPr>
              <a:t>Christine Pilgrim (OSEP)</a:t>
            </a:r>
          </a:p>
          <a:p>
            <a:r>
              <a:rPr lang="en-US" dirty="0">
                <a:highlight>
                  <a:srgbClr val="FFFF00"/>
                </a:highlight>
              </a:rPr>
              <a:t>Angela </a:t>
            </a:r>
            <a:r>
              <a:rPr lang="en-US" dirty="0" err="1">
                <a:highlight>
                  <a:srgbClr val="FFFF00"/>
                </a:highlight>
              </a:rPr>
              <a:t>Mcquire</a:t>
            </a:r>
            <a:r>
              <a:rPr lang="en-US" dirty="0">
                <a:highlight>
                  <a:srgbClr val="FFFF00"/>
                </a:highlight>
              </a:rPr>
              <a:t> and Amy Peterson (NCSI)</a:t>
            </a:r>
          </a:p>
          <a:p>
            <a:r>
              <a:rPr lang="en-US" dirty="0">
                <a:highlight>
                  <a:srgbClr val="FFFF00"/>
                </a:highlight>
              </a:rPr>
              <a:t>Christine </a:t>
            </a:r>
            <a:r>
              <a:rPr lang="en-US" dirty="0" err="1">
                <a:highlight>
                  <a:srgbClr val="FFFF00"/>
                </a:highlight>
              </a:rPr>
              <a:t>Germeyer</a:t>
            </a:r>
            <a:r>
              <a:rPr lang="en-US" dirty="0">
                <a:highlight>
                  <a:srgbClr val="FFFF00"/>
                </a:highlight>
              </a:rPr>
              <a:t> (VA State Special Education Advisory Council)</a:t>
            </a:r>
            <a:endParaRPr lang="en-US" dirty="0"/>
          </a:p>
          <a:p>
            <a:endParaRPr lang="en-US" dirty="0"/>
          </a:p>
          <a:p>
            <a:r>
              <a:rPr lang="en-US" dirty="0"/>
              <a:t>Today’s webinar topic was chosen from direct input received through gathered SAP and SICC identified needs</a:t>
            </a:r>
            <a:r>
              <a:rPr lang="en-US" baseline="0" dirty="0"/>
              <a:t> at the </a:t>
            </a:r>
            <a:r>
              <a:rPr lang="en-US" sz="1200" dirty="0"/>
              <a:t>OSEP Leadership conference and the EC conference ECTA.</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15-25 minutes  Teams of 2 people from the workgroup will host a break-out room.  One will facilitate through the questions and the other will take notes. Take this slide with you to your break out room.  You will want to toggle between this slide and then take it down so people can see each other as they are talking together. ]</a:t>
            </a:r>
          </a:p>
          <a:p>
            <a:endParaRPr lang="en-US" dirty="0"/>
          </a:p>
          <a:p>
            <a:r>
              <a:rPr lang="en-US" dirty="0"/>
              <a:t>Here are some of the topics your facilitators will be having you talk about, but of course, you may discuss any item that you’d like or ask questions of others in the group for ideas.  </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25171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15-25 minutes  Teams of 2 people from the workgroup will host a break-out room.  One will facilitate through the questions and the other will take notes. Take this slide with you to your break out room.  You will want to toggle between this slide and then take it down so people can see each other as they are talking together. ]</a:t>
            </a:r>
          </a:p>
          <a:p>
            <a:endParaRPr lang="en-US" dirty="0"/>
          </a:p>
          <a:p>
            <a:r>
              <a:rPr lang="en-US" dirty="0"/>
              <a:t>Here are some of the topics your facilitators will be having you talk about, but of course, you may discuss any item that you’d like or ask questions of others in the group for ideas.  </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21</a:t>
            </a:fld>
            <a:endParaRPr lang="en-US"/>
          </a:p>
        </p:txBody>
      </p:sp>
    </p:spTree>
    <p:extLst>
      <p:ext uri="{BB962C8B-B14F-4D97-AF65-F5344CB8AC3E}">
        <p14:creationId xmlns:p14="http://schemas.microsoft.com/office/powerpoint/2010/main" val="375152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Today is the last of the 2020-2021 webinar series.  Please take a couple minutes at this time to share ideas in the chat box for topics that would interest you for next year’s webinars.</a:t>
            </a:r>
          </a:p>
          <a:p>
            <a:endParaRPr lang="en-US" dirty="0"/>
          </a:p>
          <a:p>
            <a:r>
              <a:rPr lang="en-US" dirty="0"/>
              <a:t>You also may provide your ideas in today’s evaluation or reach us at info@stateadvisorypanel.org.</a:t>
            </a:r>
          </a:p>
          <a:p>
            <a:endParaRPr lang="en-US" dirty="0"/>
          </a:p>
          <a:p>
            <a:r>
              <a:rPr lang="en-US" dirty="0"/>
              <a:t>We are here to serve you, so please let us know what you want to learn more about to be successful as a SAP/SICC.</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22</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15F817D0-5B54-473B-B536-CA0F1DFFCB72}" type="slidenum">
              <a:rPr lang="en-US" smtClean="0"/>
              <a:t>23</a:t>
            </a:fld>
            <a:endParaRPr lang="en-US"/>
          </a:p>
        </p:txBody>
      </p:sp>
    </p:spTree>
    <p:extLst>
      <p:ext uri="{BB962C8B-B14F-4D97-AF65-F5344CB8AC3E}">
        <p14:creationId xmlns:p14="http://schemas.microsoft.com/office/powerpoint/2010/main" val="402254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[Tanner insert link into chat box] </a:t>
            </a:r>
            <a:r>
              <a:rPr lang="en-US" sz="1800" dirty="0">
                <a:solidFill>
                  <a:srgbClr val="1155CC"/>
                </a:solidFill>
                <a:effectLst/>
                <a:latin typeface="Helvetica" panose="020B0604020202020204" pitchFamily="34" charset="0"/>
                <a:hlinkClick r:id="rId3"/>
              </a:rPr>
              <a:t>https://unc.az1.qualtrics.com/jfe/form/SV_71Wgh8ydHYIuxF4</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25</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a:t>
            </a:r>
          </a:p>
          <a:p>
            <a:endParaRPr lang="en-US" baseline="0" dirty="0"/>
          </a:p>
          <a:p>
            <a:r>
              <a:rPr lang="en-US" baseline="0" dirty="0"/>
              <a:t>Who is joining us today?</a:t>
            </a:r>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National TA Center</a:t>
            </a:r>
          </a:p>
          <a:p>
            <a:pPr marL="171450" indent="-171450" algn="l">
              <a:buFont typeface="Arial" panose="020B0604020202020204" pitchFamily="34" charset="0"/>
              <a:buChar char="•"/>
            </a:pPr>
            <a:r>
              <a:rPr lang="en-US" baseline="0" dirty="0"/>
              <a:t>OSEP </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[up to this point should be 5 mins]</a:t>
            </a:r>
          </a:p>
          <a:p>
            <a:endParaRPr lang="en-US" dirty="0"/>
          </a:p>
          <a:p>
            <a:r>
              <a:rPr lang="en-US" dirty="0"/>
              <a:t>Today’s session is to provide you with a variety of strategies for effective practices and indicators for success with your SAPs and SICCs.</a:t>
            </a:r>
          </a:p>
          <a:p>
            <a:endParaRPr lang="en-US" dirty="0"/>
          </a:p>
          <a:p>
            <a:r>
              <a:rPr lang="en-US" dirty="0"/>
              <a:t>We will be sharing a resource from TAESE and have John Copenhaver, its author and longtime expert on SAPs and SICCs.</a:t>
            </a:r>
          </a:p>
          <a:p>
            <a:r>
              <a:rPr lang="en-US" dirty="0"/>
              <a:t>We will share resources that support these practices.</a:t>
            </a:r>
          </a:p>
          <a:p>
            <a:r>
              <a:rPr lang="en-US" dirty="0"/>
              <a:t>And have you share best practices from your states through polls, chat box, unmuting your mics and at later part of the session…..</a:t>
            </a:r>
          </a:p>
          <a:p>
            <a:endParaRPr lang="en-US" dirty="0"/>
          </a:p>
          <a:p>
            <a:r>
              <a:rPr lang="en-US" dirty="0"/>
              <a:t>(The slides are color coded in the title banner so you can see the orange are the practices, the pink are resources we share with you about these practices, and the blue are opportunities to share and learn from other </a:t>
            </a:r>
            <a:r>
              <a:rPr lang="en-US" dirty="0" err="1"/>
              <a:t>other</a:t>
            </a:r>
            <a:r>
              <a:rPr lang="en-US" dirty="0"/>
              <a:t> states.)</a:t>
            </a:r>
          </a:p>
          <a:p>
            <a:endParaRPr lang="en-US" dirty="0"/>
          </a:p>
          <a:p>
            <a:r>
              <a:rPr lang="en-US" dirty="0"/>
              <a:t>We will have time at the end to break into groups to ask questions of other states and share more of your best practices with a smaller group of participants.  </a:t>
            </a:r>
          </a:p>
          <a:p>
            <a:endParaRPr lang="en-US" dirty="0"/>
          </a:p>
          <a:p>
            <a:r>
              <a:rPr lang="en-US" dirty="0"/>
              <a:t>Let me know turn this over the John Copenhaver, who probably needs no introduction, but for those that may not know John,  </a:t>
            </a:r>
          </a:p>
          <a:p>
            <a:endParaRPr lang="en-US" dirty="0"/>
          </a:p>
          <a:p>
            <a:pPr algn="l"/>
            <a:r>
              <a:rPr lang="en-US" b="0" i="0" dirty="0">
                <a:solidFill>
                  <a:srgbClr val="333333"/>
                </a:solidFill>
                <a:effectLst/>
                <a:latin typeface="Helvetica Neue"/>
              </a:rPr>
              <a:t>John D. Copenhaver is the Director for the Division of Technical </a:t>
            </a:r>
            <a:r>
              <a:rPr lang="en-US" b="0" i="0" dirty="0" err="1">
                <a:solidFill>
                  <a:srgbClr val="333333"/>
                </a:solidFill>
                <a:effectLst/>
                <a:latin typeface="Helvetica Neue"/>
              </a:rPr>
              <a:t>Assitance</a:t>
            </a:r>
            <a:r>
              <a:rPr lang="en-US" b="0" i="0" dirty="0">
                <a:solidFill>
                  <a:srgbClr val="333333"/>
                </a:solidFill>
                <a:effectLst/>
                <a:latin typeface="Helvetica Neue"/>
              </a:rPr>
              <a:t> at the Center for Persons with </a:t>
            </a:r>
            <a:r>
              <a:rPr lang="en-US" b="0" i="0" dirty="0" err="1">
                <a:solidFill>
                  <a:srgbClr val="333333"/>
                </a:solidFill>
                <a:effectLst/>
                <a:latin typeface="Helvetica Neue"/>
              </a:rPr>
              <a:t>Disabilites</a:t>
            </a:r>
            <a:r>
              <a:rPr lang="en-US" b="0" i="0" dirty="0">
                <a:solidFill>
                  <a:srgbClr val="333333"/>
                </a:solidFill>
                <a:effectLst/>
                <a:latin typeface="Helvetica Neue"/>
              </a:rPr>
              <a:t> at the College of Education at Utah State University. </a:t>
            </a:r>
            <a:r>
              <a:rPr lang="en-US" b="0" i="0" dirty="0" err="1">
                <a:solidFill>
                  <a:srgbClr val="333333"/>
                </a:solidFill>
                <a:effectLst/>
                <a:latin typeface="Helvetica Neue"/>
              </a:rPr>
              <a:t>Mr</a:t>
            </a:r>
            <a:r>
              <a:rPr lang="en-US" b="0" i="0" dirty="0">
                <a:solidFill>
                  <a:srgbClr val="333333"/>
                </a:solidFill>
                <a:effectLst/>
                <a:latin typeface="Helvetica Neue"/>
              </a:rPr>
              <a:t>, Copenhaver has experience in special education at the school district, state, regional, and national levels.  Mr. Copenhaver has also served as a special education resource teacher, school psychologist, and special education director.</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His work at the Technical Assistance Division has involved providing leadership for numerous projects, Centers and activities that span 27 States across the country. He has provided technical assistance at the school, state, regional, and national levels. Mr. Copenhaver has serves on the faculty of the National Association of State Directors of Special Education (NASDSE) in providing orientation for new State special education directors. He has provided training to 25 State Special Education Advisory Panels across the country.</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Mr. Copenhaver has produced numerous training materials; been called upon to assist states and school districts in most areas of special education; made numerous conference presentations, and provided technical assistance in the areas of legal issues, special populations, developing effective Individualized Education Programs, due process/mediation, Section 504, procedural safeguards, systems change, strategic planning, CSPD, State Advisory Panels, assistive technology, extended school year, and numerous other topics. </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Mr. Copenhaver has been with the Center for Persons with Disabilities since 1989. He holds degrees from the University of Montana and University of Utah in Philosophy, Psychology, and Special Education Administration-School Psychology. He has been presented with four major national awards, the Martha J. Fields Excellence Award (NASDSE), the </a:t>
            </a:r>
            <a:r>
              <a:rPr lang="en-US" b="0" i="0" dirty="0" err="1">
                <a:solidFill>
                  <a:srgbClr val="333333"/>
                </a:solidFill>
                <a:effectLst/>
                <a:latin typeface="Helvetica Neue"/>
              </a:rPr>
              <a:t>Joleta</a:t>
            </a:r>
            <a:r>
              <a:rPr lang="en-US" b="0" i="0" dirty="0">
                <a:solidFill>
                  <a:srgbClr val="333333"/>
                </a:solidFill>
                <a:effectLst/>
                <a:latin typeface="Helvetica Neue"/>
              </a:rPr>
              <a:t> Reynolds Award (LRP Publications), National Award of Excellence (Bureau of Indian Affairs), and a National Award of Excellence in Special Education (NASDSE).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119792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(Carmen- 10 mins)</a:t>
            </a:r>
          </a:p>
          <a:p>
            <a:endParaRPr lang="en-US" dirty="0"/>
          </a:p>
          <a:p>
            <a:r>
              <a:rPr lang="en-US" dirty="0"/>
              <a:t>[If our new site is available for this webinar, we can showcase where it is located, and provide the new link.] </a:t>
            </a:r>
          </a:p>
          <a:p>
            <a:endParaRPr lang="en-US" dirty="0"/>
          </a:p>
          <a:p>
            <a:r>
              <a:rPr lang="en-US" dirty="0"/>
              <a:t>https://collab.osepideasthatwork.org/SAP-SICC [Tanner to put link in chat box]</a:t>
            </a:r>
          </a:p>
        </p:txBody>
      </p:sp>
      <p:sp>
        <p:nvSpPr>
          <p:cNvPr id="4" name="Slide Number Placeholder 3"/>
          <p:cNvSpPr>
            <a:spLocks noGrp="1"/>
          </p:cNvSpPr>
          <p:nvPr>
            <p:ph type="sldNum" sz="quarter" idx="5"/>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173855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mins)</a:t>
            </a:r>
            <a:r>
              <a:rPr lang="en-US" b="0" i="0" dirty="0">
                <a:solidFill>
                  <a:srgbClr val="222222"/>
                </a:solidFill>
                <a:effectLst/>
                <a:latin typeface="Arial" panose="020B0604020202020204" pitchFamily="34" charset="0"/>
              </a:rPr>
              <a:t> Copenhaver, J., 2021 Advisory Panel/ICC Effective Practices for Success. Logan, UT-TAESE</a:t>
            </a:r>
            <a:endParaRPr lang="en-US" dirty="0"/>
          </a:p>
          <a:p>
            <a:endParaRPr lang="en-US" dirty="0"/>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Purpose/Functions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1- </a:t>
            </a:r>
            <a:r>
              <a:rPr lang="en-US" sz="1800" dirty="0">
                <a:solidFill>
                  <a:srgbClr val="000000"/>
                </a:solidFill>
                <a:effectLst/>
                <a:latin typeface="Calibri" panose="020F0502020204030204" pitchFamily="34" charset="0"/>
                <a:ea typeface="Calibri" panose="020F0502020204030204" pitchFamily="34" charset="0"/>
              </a:rPr>
              <a:t>The SAP/ICC </a:t>
            </a:r>
            <a:r>
              <a:rPr lang="en-US" sz="1800" b="1" dirty="0">
                <a:solidFill>
                  <a:srgbClr val="000000"/>
                </a:solidFill>
                <a:effectLst/>
                <a:latin typeface="Calibri" panose="020F0502020204030204" pitchFamily="34" charset="0"/>
                <a:ea typeface="Calibri" panose="020F0502020204030204" pitchFamily="34" charset="0"/>
              </a:rPr>
              <a:t>follows functions and duties outlined in IDEA</a:t>
            </a:r>
            <a:r>
              <a:rPr lang="en-US" sz="18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i="1" dirty="0">
                <a:solidFill>
                  <a:srgbClr val="000000"/>
                </a:solidFill>
                <a:effectLst/>
                <a:latin typeface="Calibri" panose="020F0502020204030204" pitchFamily="34" charset="0"/>
                <a:ea typeface="Calibri" panose="020F0502020204030204" pitchFamily="34" charset="0"/>
              </a:rPr>
              <a:t>Membership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110"/>
              </a:spcAft>
            </a:pPr>
            <a:r>
              <a:rPr lang="en-US" sz="1800" b="1" dirty="0">
                <a:solidFill>
                  <a:srgbClr val="000000"/>
                </a:solidFill>
                <a:effectLst/>
                <a:latin typeface="Calibri" panose="020F0502020204030204" pitchFamily="34" charset="0"/>
                <a:ea typeface="Calibri" panose="020F0502020204030204" pitchFamily="34" charset="0"/>
              </a:rPr>
              <a:t>1- </a:t>
            </a:r>
            <a:r>
              <a:rPr lang="en-US" sz="1800" dirty="0">
                <a:solidFill>
                  <a:srgbClr val="000000"/>
                </a:solidFill>
                <a:effectLst/>
                <a:latin typeface="Calibri" panose="020F0502020204030204" pitchFamily="34" charset="0"/>
                <a:ea typeface="Calibri" panose="020F0502020204030204" pitchFamily="34" charset="0"/>
              </a:rPr>
              <a:t>The </a:t>
            </a:r>
            <a:r>
              <a:rPr lang="en-US" sz="1800" b="1" dirty="0">
                <a:solidFill>
                  <a:srgbClr val="000000"/>
                </a:solidFill>
                <a:effectLst/>
                <a:latin typeface="Calibri" panose="020F0502020204030204" pitchFamily="34" charset="0"/>
                <a:ea typeface="Calibri" panose="020F0502020204030204" pitchFamily="34" charset="0"/>
              </a:rPr>
              <a:t>membership of the SAP/ICC reflects IDEA requirements</a:t>
            </a:r>
            <a:r>
              <a:rPr lang="en-US" sz="18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110"/>
              </a:spcAft>
            </a:pPr>
            <a:r>
              <a:rPr lang="en-US" sz="1800" b="1" dirty="0">
                <a:solidFill>
                  <a:srgbClr val="000000"/>
                </a:solidFill>
                <a:effectLst/>
                <a:latin typeface="Calibri" panose="020F0502020204030204" pitchFamily="34" charset="0"/>
                <a:ea typeface="Calibri" panose="020F0502020204030204" pitchFamily="34" charset="0"/>
              </a:rPr>
              <a:t>2- </a:t>
            </a:r>
            <a:r>
              <a:rPr lang="en-US" sz="1800" dirty="0">
                <a:solidFill>
                  <a:srgbClr val="000000"/>
                </a:solidFill>
                <a:effectLst/>
                <a:latin typeface="Calibri" panose="020F0502020204030204" pitchFamily="34" charset="0"/>
                <a:ea typeface="Calibri" panose="020F0502020204030204" pitchFamily="34" charset="0"/>
              </a:rPr>
              <a:t>The </a:t>
            </a:r>
            <a:r>
              <a:rPr lang="en-US" sz="1800" b="1" dirty="0">
                <a:solidFill>
                  <a:srgbClr val="000000"/>
                </a:solidFill>
                <a:effectLst/>
                <a:latin typeface="Calibri" panose="020F0502020204030204" pitchFamily="34" charset="0"/>
                <a:ea typeface="Calibri" panose="020F0502020204030204" pitchFamily="34" charset="0"/>
              </a:rPr>
              <a:t>membership of the SAP/ICC tries to reflect the demographics of the State </a:t>
            </a:r>
            <a:r>
              <a:rPr lang="en-US" sz="1800" dirty="0">
                <a:solidFill>
                  <a:srgbClr val="000000"/>
                </a:solidFill>
                <a:effectLst/>
                <a:latin typeface="Calibri" panose="020F0502020204030204" pitchFamily="34" charset="0"/>
                <a:ea typeface="Calibri" panose="020F0502020204030204" pitchFamily="34" charset="0"/>
              </a:rPr>
              <a:t>(gender, culture, rural/urban).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3-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Panel/ICC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conducts an annual orientation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usually during their first meeting of the year. Best practice would be to involve all members of the Panel/ICC at the orientation so they all have a common understanding of their purpose, membership requirements, and functions under IDEA. By-laws and meeting requirements should be reviewed during the orientation.</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Are there any questions about these practices?</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34438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mins)</a:t>
            </a:r>
          </a:p>
          <a:p>
            <a:endParaRPr lang="en-US" dirty="0"/>
          </a:p>
          <a:p>
            <a:r>
              <a:rPr lang="en-US" sz="1800" b="1" i="1" u="none" strike="noStrike" baseline="0" dirty="0">
                <a:solidFill>
                  <a:srgbClr val="000000"/>
                </a:solidFill>
                <a:latin typeface="Calibri" panose="020F0502020204030204" pitchFamily="34" charset="0"/>
              </a:rPr>
              <a:t>Meetings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1- </a:t>
            </a:r>
            <a:r>
              <a:rPr lang="en-US" sz="1800" b="0" i="0" u="none" strike="noStrike" baseline="0" dirty="0">
                <a:solidFill>
                  <a:srgbClr val="000000"/>
                </a:solidFill>
                <a:latin typeface="Calibri" panose="020F0502020204030204" pitchFamily="34" charset="0"/>
              </a:rPr>
              <a:t>Effective Panels/ICCs have </a:t>
            </a:r>
            <a:r>
              <a:rPr lang="en-US" sz="1800" b="1" i="0" u="none" strike="noStrike" baseline="0" dirty="0">
                <a:solidFill>
                  <a:srgbClr val="000000"/>
                </a:solidFill>
                <a:latin typeface="Calibri" panose="020F0502020204030204" pitchFamily="34" charset="0"/>
              </a:rPr>
              <a:t>established by-laws </a:t>
            </a:r>
            <a:r>
              <a:rPr lang="en-US" sz="1800" b="0" i="0" u="none" strike="noStrike" baseline="0" dirty="0">
                <a:solidFill>
                  <a:srgbClr val="000000"/>
                </a:solidFill>
                <a:latin typeface="Calibri" panose="020F0502020204030204" pitchFamily="34" charset="0"/>
              </a:rPr>
              <a:t>that meet State Open Meeting Requirements. The by-laws are reviewed and, if necessary, revised annually. </a:t>
            </a:r>
          </a:p>
          <a:p>
            <a:r>
              <a:rPr lang="en-US" sz="1800" b="1" i="0" u="none" strike="noStrike" baseline="0" dirty="0">
                <a:solidFill>
                  <a:srgbClr val="000000"/>
                </a:solidFill>
                <a:latin typeface="Calibri" panose="020F0502020204030204" pitchFamily="34" charset="0"/>
              </a:rPr>
              <a:t>2- The Panel/ICC meet between 4-6 times each year</a:t>
            </a:r>
            <a:r>
              <a:rPr lang="en-US" sz="1800" b="0" i="0" u="none" strike="noStrike" baseline="0" dirty="0">
                <a:solidFill>
                  <a:srgbClr val="000000"/>
                </a:solidFill>
                <a:latin typeface="Calibri" panose="020F0502020204030204" pitchFamily="34" charset="0"/>
              </a:rPr>
              <a:t>. During disasters or public health issues, such as pandemics, the Panel/ICC continues meeting and conducting business </a:t>
            </a:r>
          </a:p>
          <a:p>
            <a:r>
              <a:rPr lang="en-US" sz="1800" b="0" i="0" u="none" strike="noStrike" baseline="0" dirty="0">
                <a:latin typeface="Calibri" panose="020F0502020204030204" pitchFamily="34" charset="0"/>
              </a:rPr>
              <a:t>through a virtual platform. </a:t>
            </a:r>
          </a:p>
          <a:p>
            <a:r>
              <a:rPr lang="en-US" sz="1800" b="1" i="0" u="none" strike="noStrike" baseline="0" dirty="0">
                <a:latin typeface="Calibri" panose="020F0502020204030204" pitchFamily="34" charset="0"/>
              </a:rPr>
              <a:t>3- </a:t>
            </a:r>
            <a:r>
              <a:rPr lang="en-US" sz="1800" b="0" i="0" u="none" strike="noStrike" baseline="0" dirty="0">
                <a:latin typeface="Calibri" panose="020F0502020204030204" pitchFamily="34" charset="0"/>
              </a:rPr>
              <a:t>Each Panel/ICC receives an annual update on the </a:t>
            </a:r>
            <a:r>
              <a:rPr lang="en-US" sz="1800" b="1" i="0" u="none" strike="noStrike" baseline="0" dirty="0">
                <a:latin typeface="Calibri" panose="020F0502020204030204" pitchFamily="34" charset="0"/>
              </a:rPr>
              <a:t>importance of maintaining confidentiality </a:t>
            </a:r>
            <a:r>
              <a:rPr lang="en-US" sz="1800" b="0" i="0" u="none" strike="noStrike" baseline="0" dirty="0">
                <a:latin typeface="Calibri" panose="020F0502020204030204" pitchFamily="34" charset="0"/>
              </a:rPr>
              <a:t>during, and in between, Panel/ICC meetings.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Are there any questions about these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At this time we’d like to hear about some best practices used in the MN ICC regarding their by-laws.. Anne Louise, can you introduce our state guest?</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368908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(AL/Tanner- 10 mins)</a:t>
            </a:r>
          </a:p>
        </p:txBody>
      </p:sp>
      <p:sp>
        <p:nvSpPr>
          <p:cNvPr id="4" name="Slide Number Placeholder 3"/>
          <p:cNvSpPr>
            <a:spLocks noGrp="1"/>
          </p:cNvSpPr>
          <p:nvPr>
            <p:ph type="sldNum" sz="quarter" idx="5"/>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142029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mins)</a:t>
            </a:r>
          </a:p>
          <a:p>
            <a:endParaRPr lang="en-US" dirty="0"/>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r>
              <a:rPr lang="en-US" sz="1800" b="1" i="1" u="none" strike="noStrike" baseline="0" dirty="0">
                <a:solidFill>
                  <a:srgbClr val="000000"/>
                </a:solidFill>
                <a:latin typeface="Calibri" panose="020F0502020204030204" pitchFamily="34" charset="0"/>
              </a:rPr>
              <a:t>Communication </a:t>
            </a:r>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1- The State Director/Lead Agency Administrator reports back </a:t>
            </a:r>
            <a:r>
              <a:rPr lang="en-US" sz="1800" b="0" i="0" u="none" strike="noStrike" baseline="0" dirty="0">
                <a:solidFill>
                  <a:srgbClr val="000000"/>
                </a:solidFill>
                <a:latin typeface="Calibri" panose="020F0502020204030204" pitchFamily="34" charset="0"/>
              </a:rPr>
              <a:t>to the Panel/ICC on recommendations that have been made. </a:t>
            </a:r>
          </a:p>
          <a:p>
            <a:r>
              <a:rPr lang="en-US" sz="1800" b="1" i="0" u="none" strike="noStrike" baseline="0" dirty="0">
                <a:solidFill>
                  <a:srgbClr val="000000"/>
                </a:solidFill>
                <a:latin typeface="Calibri" panose="020F0502020204030204" pitchFamily="34" charset="0"/>
              </a:rPr>
              <a:t>2- Ongoing communication </a:t>
            </a:r>
            <a:r>
              <a:rPr lang="en-US" sz="1800" b="0" i="0" u="none" strike="noStrike" baseline="0" dirty="0">
                <a:solidFill>
                  <a:srgbClr val="000000"/>
                </a:solidFill>
                <a:latin typeface="Calibri" panose="020F0502020204030204" pitchFamily="34" charset="0"/>
              </a:rPr>
              <a:t>between the Executive Committee and the State Education </a:t>
            </a:r>
            <a:r>
              <a:rPr lang="en-US" sz="1800" b="0" i="0" u="none" strike="noStrike" baseline="0" dirty="0" err="1">
                <a:solidFill>
                  <a:srgbClr val="000000"/>
                </a:solidFill>
                <a:latin typeface="Calibri" panose="020F0502020204030204" pitchFamily="34" charset="0"/>
              </a:rPr>
              <a:t>Agencey</a:t>
            </a:r>
            <a:r>
              <a:rPr lang="en-US" sz="1800" b="0" i="0" u="none" strike="noStrike" baseline="0" dirty="0">
                <a:solidFill>
                  <a:srgbClr val="000000"/>
                </a:solidFill>
                <a:latin typeface="Calibri" panose="020F0502020204030204" pitchFamily="34" charset="0"/>
              </a:rPr>
              <a:t> (SEA) or Lead Agency (LA) is vital to maintain a mutual respect and collaboration between the two. </a:t>
            </a:r>
          </a:p>
          <a:p>
            <a:r>
              <a:rPr lang="en-US" sz="1800" b="1" i="0" u="none" strike="noStrike" baseline="0" dirty="0">
                <a:solidFill>
                  <a:srgbClr val="000000"/>
                </a:solidFill>
                <a:latin typeface="Calibri" panose="020F0502020204030204" pitchFamily="34" charset="0"/>
              </a:rPr>
              <a:t>3- </a:t>
            </a:r>
            <a:r>
              <a:rPr lang="en-US" sz="1800" b="0" i="0" u="none" strike="noStrike" baseline="0" dirty="0">
                <a:solidFill>
                  <a:srgbClr val="000000"/>
                </a:solidFill>
                <a:latin typeface="Calibri" panose="020F0502020204030204" pitchFamily="34" charset="0"/>
              </a:rPr>
              <a:t>Effective Panels/ICCs have a </a:t>
            </a:r>
            <a:r>
              <a:rPr lang="en-US" sz="1800" b="1" i="0" u="none" strike="noStrike" baseline="0" dirty="0">
                <a:solidFill>
                  <a:srgbClr val="000000"/>
                </a:solidFill>
                <a:latin typeface="Calibri" panose="020F0502020204030204" pitchFamily="34" charset="0"/>
              </a:rPr>
              <a:t>dedicated SEA/LA </a:t>
            </a:r>
            <a:r>
              <a:rPr lang="en-US" sz="1800" b="0" i="0" u="none" strike="noStrike" baseline="0" dirty="0">
                <a:solidFill>
                  <a:srgbClr val="000000"/>
                </a:solidFill>
                <a:latin typeface="Calibri" panose="020F0502020204030204" pitchFamily="34" charset="0"/>
              </a:rPr>
              <a:t>staff to support and assist with meetings </a:t>
            </a:r>
          </a:p>
          <a:p>
            <a:r>
              <a:rPr lang="en-US" sz="1800" b="0" i="0" u="none" strike="noStrike" baseline="0" dirty="0">
                <a:latin typeface="Calibri" panose="020F0502020204030204" pitchFamily="34" charset="0"/>
              </a:rPr>
              <a:t>and logistics. </a:t>
            </a:r>
          </a:p>
          <a:p>
            <a:r>
              <a:rPr lang="en-US" sz="1800" b="1" i="0" u="none" strike="noStrike" baseline="0" dirty="0">
                <a:latin typeface="Calibri" panose="020F0502020204030204" pitchFamily="34" charset="0"/>
              </a:rPr>
              <a:t>4- </a:t>
            </a:r>
            <a:r>
              <a:rPr lang="en-US" sz="1800" b="0" i="0" u="none" strike="noStrike" baseline="0" dirty="0">
                <a:latin typeface="Calibri" panose="020F0502020204030204" pitchFamily="34" charset="0"/>
              </a:rPr>
              <a:t>A </a:t>
            </a:r>
            <a:r>
              <a:rPr lang="en-US" sz="1800" b="1" i="0" u="none" strike="noStrike" baseline="0" dirty="0">
                <a:latin typeface="Calibri" panose="020F0502020204030204" pitchFamily="34" charset="0"/>
              </a:rPr>
              <a:t>collaborative agenda building process </a:t>
            </a:r>
            <a:r>
              <a:rPr lang="en-US" sz="1800" b="0" i="0" u="none" strike="noStrike" baseline="0" dirty="0">
                <a:latin typeface="Calibri" panose="020F0502020204030204" pitchFamily="34" charset="0"/>
              </a:rPr>
              <a:t>is in place and includes input from the SEA/LA and all Panel/ICC members. </a:t>
            </a:r>
          </a:p>
          <a:p>
            <a:r>
              <a:rPr lang="en-US" sz="1800" b="1" i="0" u="none" strike="noStrike" baseline="0" dirty="0">
                <a:latin typeface="Calibri" panose="020F0502020204030204" pitchFamily="34" charset="0"/>
              </a:rPr>
              <a:t>5- The Panel/ICC “markets itself” </a:t>
            </a:r>
            <a:r>
              <a:rPr lang="en-US" sz="1800" b="0" i="0" u="none" strike="noStrike" baseline="0" dirty="0">
                <a:latin typeface="Calibri" panose="020F0502020204030204" pitchFamily="34" charset="0"/>
              </a:rPr>
              <a:t>to make sure individuals across the State know and understand the purpose and functions of the group. Panel/ICC members create awareness brochures, post information on the SEA/LA website, and hold an organized public comment process at all meetings. </a:t>
            </a:r>
          </a:p>
          <a:p>
            <a:endParaRPr lang="en-US" sz="1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Are there any questions about these practices?</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1341151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706B124-D71B-44F5-8197-084B148121FD}"/>
              </a:ext>
              <a:ext uri="{C183D7F6-B498-43B3-948B-1728B52AA6E4}">
                <adec:decorative xmlns:adec="http://schemas.microsoft.com/office/drawing/2017/decorative"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5FC853-AC9C-4807-A2B9-B00587C29057}"/>
              </a:ext>
              <a:ext uri="{C183D7F6-B498-43B3-948B-1728B52AA6E4}">
                <adec:decorative xmlns:adec="http://schemas.microsoft.com/office/drawing/2017/decorative"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F287015-B23B-4E91-910C-1FCFA61382F0}"/>
              </a:ext>
              <a:ext uri="{C183D7F6-B498-43B3-948B-1728B52AA6E4}">
                <adec:decorative xmlns:adec="http://schemas.microsoft.com/office/drawing/2017/decorative"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2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a:solidFill>
                  <a:prstClr val="black">
                    <a:lumMod val="75000"/>
                    <a:lumOff val="25000"/>
                  </a:prstClr>
                </a:solidFill>
                <a:latin typeface="Arial Black" panose="020B0A04020102020204" pitchFamily="34" charset="0"/>
              </a:rPr>
              <a:t>April 29, 2021</a:t>
            </a:r>
          </a:p>
          <a:p>
            <a:pPr lvl="0"/>
            <a:r>
              <a:rPr lang="en-US" b="1" dirty="0">
                <a:solidFill>
                  <a:prstClr val="black"/>
                </a:solidFill>
                <a:latin typeface="Arial" panose="020B0604020202020204" pitchFamily="34" charset="0"/>
                <a:cs typeface="Arial" panose="020B0604020202020204" pitchFamily="34" charset="0"/>
              </a:rPr>
              <a:t>Best Practices of SAPs and SICCs</a:t>
            </a: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2020-2021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
        <p:nvSpPr>
          <p:cNvPr id="9" name="Slide Number Placeholder 8">
            <a:extLst>
              <a:ext uri="{FF2B5EF4-FFF2-40B4-BE49-F238E27FC236}">
                <a16:creationId xmlns:a16="http://schemas.microsoft.com/office/drawing/2014/main" id="{7C84970C-F181-4640-A021-59A4DFD4255C}"/>
              </a:ext>
            </a:extLst>
          </p:cNvPr>
          <p:cNvSpPr>
            <a:spLocks noGrp="1"/>
          </p:cNvSpPr>
          <p:nvPr>
            <p:ph type="sldNum" sz="quarter" idx="12"/>
          </p:nvPr>
        </p:nvSpPr>
        <p:spPr>
          <a:xfrm>
            <a:off x="9260484" y="6370471"/>
            <a:ext cx="2743200" cy="365125"/>
          </a:xfrm>
        </p:spPr>
        <p:txBody>
          <a:bodyPr/>
          <a:lstStyle/>
          <a:p>
            <a:fld id="{16A23C33-18A4-48D7-A6C3-C7FAC5F741E6}"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33240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55600" y="-4763"/>
            <a:ext cx="11836400" cy="1325563"/>
          </a:xfrm>
          <a:solidFill>
            <a:srgbClr val="78B832"/>
          </a:solidFill>
        </p:spPr>
        <p:txBody>
          <a:bodyPr/>
          <a:lstStyle/>
          <a:p>
            <a:pPr algn="ctr"/>
            <a:r>
              <a:rPr lang="en-US" dirty="0"/>
              <a:t>POLL and Chat Items</a:t>
            </a:r>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a:xfrm>
            <a:off x="829733" y="2150533"/>
            <a:ext cx="10524067" cy="3172581"/>
          </a:xfrm>
        </p:spPr>
        <p:txBody>
          <a:bodyPr>
            <a:normAutofit fontScale="85000" lnSpcReduction="10000"/>
          </a:bodyPr>
          <a:lstStyle/>
          <a:p>
            <a:pPr marL="0" indent="0">
              <a:buNone/>
            </a:pPr>
            <a:r>
              <a:rPr lang="en-US" sz="3200" dirty="0"/>
              <a:t>POLL:  Does your SEA/LA have a staff member(s) that is specifically assigned to support and assist with meetings and logistics? </a:t>
            </a:r>
          </a:p>
          <a:p>
            <a:pPr>
              <a:buFont typeface="Wingdings" panose="05000000000000000000" pitchFamily="2" charset="2"/>
              <a:buChar char="q"/>
            </a:pPr>
            <a:r>
              <a:rPr lang="en-US" sz="3200" dirty="0"/>
              <a:t>Y</a:t>
            </a:r>
          </a:p>
          <a:p>
            <a:pPr>
              <a:buFont typeface="Wingdings" panose="05000000000000000000" pitchFamily="2" charset="2"/>
              <a:buChar char="q"/>
            </a:pPr>
            <a:r>
              <a:rPr lang="en-US" sz="3200" dirty="0"/>
              <a:t>N</a:t>
            </a:r>
          </a:p>
          <a:p>
            <a:pPr>
              <a:buFont typeface="Wingdings" panose="05000000000000000000" pitchFamily="2" charset="2"/>
              <a:buChar char="q"/>
            </a:pPr>
            <a:r>
              <a:rPr lang="en-US" sz="3200" dirty="0"/>
              <a:t>Don’t Know </a:t>
            </a:r>
          </a:p>
          <a:p>
            <a:pPr marL="0" indent="0">
              <a:buNone/>
            </a:pPr>
            <a:endParaRPr lang="en-US" dirty="0"/>
          </a:p>
          <a:p>
            <a:pPr marL="0" indent="0">
              <a:buNone/>
            </a:pPr>
            <a:r>
              <a:rPr lang="en-US" sz="3200" dirty="0"/>
              <a:t>What roles do the staff member(s) play? Place roles in the chat box.</a:t>
            </a:r>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02F1142E-86FE-4A33-BB6E-DBEB3FD42374}"/>
              </a:ext>
            </a:extLst>
          </p:cNvPr>
          <p:cNvSpPr txBox="1"/>
          <p:nvPr/>
        </p:nvSpPr>
        <p:spPr>
          <a:xfrm>
            <a:off x="0" y="0"/>
            <a:ext cx="355600" cy="1320800"/>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10</a:t>
            </a:r>
          </a:p>
        </p:txBody>
      </p:sp>
    </p:spTree>
    <p:extLst>
      <p:ext uri="{BB962C8B-B14F-4D97-AF65-F5344CB8AC3E}">
        <p14:creationId xmlns:p14="http://schemas.microsoft.com/office/powerpoint/2010/main" val="273980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55600" y="-4763"/>
            <a:ext cx="11836400" cy="1325563"/>
          </a:xfrm>
          <a:solidFill>
            <a:srgbClr val="78B832"/>
          </a:solidFill>
        </p:spPr>
        <p:txBody>
          <a:bodyPr/>
          <a:lstStyle/>
          <a:p>
            <a:pPr algn="ctr"/>
            <a:r>
              <a:rPr lang="en-US" dirty="0"/>
              <a:t>POLL Items</a:t>
            </a:r>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a:xfrm>
            <a:off x="838200" y="2015067"/>
            <a:ext cx="10515600" cy="3308047"/>
          </a:xfrm>
        </p:spPr>
        <p:txBody>
          <a:bodyPr>
            <a:normAutofit/>
          </a:bodyPr>
          <a:lstStyle/>
          <a:p>
            <a:pPr marL="0" indent="0">
              <a:buNone/>
            </a:pPr>
            <a:r>
              <a:rPr lang="en-US" dirty="0"/>
              <a:t>Poll: How often does your SAP/SICC meet annually?</a:t>
            </a:r>
          </a:p>
          <a:p>
            <a:pPr>
              <a:buFont typeface="Wingdings" panose="05000000000000000000" pitchFamily="2" charset="2"/>
              <a:buChar char="q"/>
            </a:pPr>
            <a:r>
              <a:rPr lang="en-US" dirty="0"/>
              <a:t>1-4x </a:t>
            </a:r>
          </a:p>
          <a:p>
            <a:pPr>
              <a:buFont typeface="Wingdings" panose="05000000000000000000" pitchFamily="2" charset="2"/>
              <a:buChar char="q"/>
            </a:pPr>
            <a:r>
              <a:rPr lang="en-US" dirty="0"/>
              <a:t>5-6x</a:t>
            </a:r>
          </a:p>
          <a:p>
            <a:pPr>
              <a:buFont typeface="Wingdings" panose="05000000000000000000" pitchFamily="2" charset="2"/>
              <a:buChar char="q"/>
            </a:pPr>
            <a:r>
              <a:rPr lang="en-US" dirty="0"/>
              <a:t>7-8x</a:t>
            </a:r>
          </a:p>
          <a:p>
            <a:pPr>
              <a:buFont typeface="Wingdings" panose="05000000000000000000" pitchFamily="2" charset="2"/>
              <a:buChar char="q"/>
            </a:pPr>
            <a:r>
              <a:rPr lang="en-US" dirty="0"/>
              <a:t> 9-10x</a:t>
            </a:r>
          </a:p>
          <a:p>
            <a:pPr>
              <a:buFont typeface="Wingdings" panose="05000000000000000000" pitchFamily="2" charset="2"/>
              <a:buChar char="q"/>
            </a:pPr>
            <a:r>
              <a:rPr lang="en-US" dirty="0"/>
              <a:t> 11-12x</a:t>
            </a:r>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02F1142E-86FE-4A33-BB6E-DBEB3FD42374}"/>
              </a:ext>
            </a:extLst>
          </p:cNvPr>
          <p:cNvSpPr txBox="1"/>
          <p:nvPr/>
        </p:nvSpPr>
        <p:spPr>
          <a:xfrm>
            <a:off x="0" y="0"/>
            <a:ext cx="355600" cy="1320800"/>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10</a:t>
            </a:r>
          </a:p>
        </p:txBody>
      </p:sp>
    </p:spTree>
    <p:extLst>
      <p:ext uri="{BB962C8B-B14F-4D97-AF65-F5344CB8AC3E}">
        <p14:creationId xmlns:p14="http://schemas.microsoft.com/office/powerpoint/2010/main" val="181291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55600" y="-4763"/>
            <a:ext cx="11836400" cy="1325563"/>
          </a:xfrm>
          <a:solidFill>
            <a:srgbClr val="78B832"/>
          </a:solidFill>
        </p:spPr>
        <p:txBody>
          <a:bodyPr/>
          <a:lstStyle/>
          <a:p>
            <a:pPr algn="ctr"/>
            <a:r>
              <a:rPr lang="en-US" dirty="0"/>
              <a:t>POLL Items</a:t>
            </a:r>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a:xfrm>
            <a:off x="838200" y="2015067"/>
            <a:ext cx="10515600" cy="3308047"/>
          </a:xfrm>
        </p:spPr>
        <p:txBody>
          <a:bodyPr>
            <a:normAutofit/>
          </a:bodyPr>
          <a:lstStyle/>
          <a:p>
            <a:pPr marL="0" indent="0">
              <a:buNone/>
            </a:pPr>
            <a:endParaRPr lang="en-US" dirty="0"/>
          </a:p>
          <a:p>
            <a:pPr marL="0" indent="0">
              <a:buNone/>
            </a:pPr>
            <a:r>
              <a:rPr lang="en-US" dirty="0"/>
              <a:t>Poll:  For 2021-22:  How do you anticipate holding your meetings?  </a:t>
            </a:r>
          </a:p>
          <a:p>
            <a:pPr>
              <a:buFont typeface="Wingdings" panose="05000000000000000000" pitchFamily="2" charset="2"/>
              <a:buChar char="q"/>
            </a:pPr>
            <a:r>
              <a:rPr lang="en-US" dirty="0"/>
              <a:t>Virtual only</a:t>
            </a:r>
          </a:p>
          <a:p>
            <a:pPr>
              <a:buFont typeface="Wingdings" panose="05000000000000000000" pitchFamily="2" charset="2"/>
              <a:buChar char="q"/>
            </a:pPr>
            <a:r>
              <a:rPr lang="en-US" dirty="0"/>
              <a:t> In-Person only</a:t>
            </a:r>
          </a:p>
          <a:p>
            <a:pPr>
              <a:buFont typeface="Wingdings" panose="05000000000000000000" pitchFamily="2" charset="2"/>
              <a:buChar char="q"/>
            </a:pPr>
            <a:r>
              <a:rPr lang="en-US" dirty="0"/>
              <a:t> Some will be virtual and some will be in-person</a:t>
            </a:r>
          </a:p>
          <a:p>
            <a:pPr>
              <a:buFont typeface="Wingdings" panose="05000000000000000000" pitchFamily="2" charset="2"/>
              <a:buChar char="q"/>
            </a:pPr>
            <a:r>
              <a:rPr lang="en-US" dirty="0"/>
              <a:t> Virtual/in-person synchronistic</a:t>
            </a:r>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02F1142E-86FE-4A33-BB6E-DBEB3FD42374}"/>
              </a:ext>
            </a:extLst>
          </p:cNvPr>
          <p:cNvSpPr txBox="1"/>
          <p:nvPr/>
        </p:nvSpPr>
        <p:spPr>
          <a:xfrm>
            <a:off x="0" y="0"/>
            <a:ext cx="355600" cy="1320800"/>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10</a:t>
            </a:r>
          </a:p>
        </p:txBody>
      </p:sp>
    </p:spTree>
    <p:extLst>
      <p:ext uri="{BB962C8B-B14F-4D97-AF65-F5344CB8AC3E}">
        <p14:creationId xmlns:p14="http://schemas.microsoft.com/office/powerpoint/2010/main" val="77113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55600" y="-4763"/>
            <a:ext cx="11836400" cy="1325563"/>
          </a:xfrm>
          <a:solidFill>
            <a:srgbClr val="78B832"/>
          </a:solidFill>
        </p:spPr>
        <p:txBody>
          <a:bodyPr/>
          <a:lstStyle/>
          <a:p>
            <a:pPr algn="ctr"/>
            <a:r>
              <a:rPr lang="en-US" dirty="0"/>
              <a:t>POLL Items</a:t>
            </a:r>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a:xfrm>
            <a:off x="838200" y="2015067"/>
            <a:ext cx="10515600" cy="3308047"/>
          </a:xfrm>
        </p:spPr>
        <p:txBody>
          <a:bodyPr>
            <a:normAutofit lnSpcReduction="10000"/>
          </a:bodyPr>
          <a:lstStyle/>
          <a:p>
            <a:pPr marL="0" indent="0">
              <a:buNone/>
            </a:pPr>
            <a:r>
              <a:rPr lang="en-US" dirty="0"/>
              <a:t>Poll:  How do you remind your group of the importance of maintaining confidentiality?  (check all  that apply)</a:t>
            </a:r>
          </a:p>
          <a:p>
            <a:pPr>
              <a:buFont typeface="Wingdings" panose="05000000000000000000" pitchFamily="2" charset="2"/>
              <a:buChar char="q"/>
            </a:pPr>
            <a:r>
              <a:rPr lang="en-US" dirty="0"/>
              <a:t>Annually,</a:t>
            </a:r>
          </a:p>
          <a:p>
            <a:pPr>
              <a:buFont typeface="Wingdings" panose="05000000000000000000" pitchFamily="2" charset="2"/>
              <a:buChar char="q"/>
            </a:pPr>
            <a:r>
              <a:rPr lang="en-US" dirty="0"/>
              <a:t>in writing, </a:t>
            </a:r>
          </a:p>
          <a:p>
            <a:pPr>
              <a:buFont typeface="Wingdings" panose="05000000000000000000" pitchFamily="2" charset="2"/>
              <a:buChar char="q"/>
            </a:pPr>
            <a:r>
              <a:rPr lang="en-US" dirty="0"/>
              <a:t>at each meeting, </a:t>
            </a:r>
          </a:p>
          <a:p>
            <a:pPr>
              <a:buFont typeface="Wingdings" panose="05000000000000000000" pitchFamily="2" charset="2"/>
              <a:buChar char="q"/>
            </a:pPr>
            <a:r>
              <a:rPr lang="en-US" dirty="0"/>
              <a:t>verbally, </a:t>
            </a:r>
          </a:p>
          <a:p>
            <a:pPr>
              <a:buFont typeface="Wingdings" panose="05000000000000000000" pitchFamily="2" charset="2"/>
              <a:buChar char="q"/>
            </a:pPr>
            <a:r>
              <a:rPr lang="en-US" dirty="0"/>
              <a:t>other-include in chat box</a:t>
            </a:r>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02F1142E-86FE-4A33-BB6E-DBEB3FD42374}"/>
              </a:ext>
            </a:extLst>
          </p:cNvPr>
          <p:cNvSpPr txBox="1"/>
          <p:nvPr/>
        </p:nvSpPr>
        <p:spPr>
          <a:xfrm>
            <a:off x="0" y="0"/>
            <a:ext cx="355600" cy="1320800"/>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10</a:t>
            </a:r>
          </a:p>
        </p:txBody>
      </p:sp>
    </p:spTree>
    <p:extLst>
      <p:ext uri="{BB962C8B-B14F-4D97-AF65-F5344CB8AC3E}">
        <p14:creationId xmlns:p14="http://schemas.microsoft.com/office/powerpoint/2010/main" val="31966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9893-0B9E-420B-A8BB-10D98501680B}"/>
              </a:ext>
            </a:extLst>
          </p:cNvPr>
          <p:cNvSpPr>
            <a:spLocks noGrp="1"/>
          </p:cNvSpPr>
          <p:nvPr>
            <p:ph type="title"/>
          </p:nvPr>
        </p:nvSpPr>
        <p:spPr>
          <a:xfrm>
            <a:off x="440266" y="0"/>
            <a:ext cx="11751734" cy="2073275"/>
          </a:xfrm>
          <a:solidFill>
            <a:srgbClr val="92D050"/>
          </a:solidFill>
        </p:spPr>
        <p:txBody>
          <a:bodyPr>
            <a:normAutofit fontScale="90000"/>
          </a:bodyPr>
          <a:lstStyle/>
          <a:p>
            <a:pPr algn="ctr"/>
            <a:br>
              <a:rPr lang="en-US" dirty="0"/>
            </a:br>
            <a:r>
              <a:rPr lang="en-US" dirty="0"/>
              <a:t>Effective Practices for Success of </a:t>
            </a:r>
            <a:br>
              <a:rPr lang="en-US" dirty="0"/>
            </a:br>
            <a:r>
              <a:rPr lang="en-US" dirty="0"/>
              <a:t>SAPs and SICCs</a:t>
            </a:r>
            <a:br>
              <a:rPr lang="en-US" dirty="0"/>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(Copenhaver, J., 2021. </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Advisory Panel/ICC Effective Practices for Success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Logan, UT-TAESE)</a:t>
            </a:r>
            <a:br>
              <a:rPr lang="en-US" sz="2000" dirty="0"/>
            </a:br>
            <a:endParaRPr lang="en-US" sz="2000" dirty="0"/>
          </a:p>
        </p:txBody>
      </p:sp>
      <p:sp>
        <p:nvSpPr>
          <p:cNvPr id="3" name="Content Placeholder 2">
            <a:extLst>
              <a:ext uri="{FF2B5EF4-FFF2-40B4-BE49-F238E27FC236}">
                <a16:creationId xmlns:a16="http://schemas.microsoft.com/office/drawing/2014/main" id="{F0091897-698F-4B1B-B196-7CE57235351C}"/>
              </a:ext>
            </a:extLst>
          </p:cNvPr>
          <p:cNvSpPr>
            <a:spLocks noGrp="1"/>
          </p:cNvSpPr>
          <p:nvPr>
            <p:ph idx="1"/>
          </p:nvPr>
        </p:nvSpPr>
        <p:spPr>
          <a:xfrm>
            <a:off x="838200" y="2350558"/>
            <a:ext cx="10515600" cy="3497489"/>
          </a:xfrm>
        </p:spPr>
        <p:txBody>
          <a:bodyPr>
            <a:normAutofit/>
          </a:bodyPr>
          <a:lstStyle/>
          <a:p>
            <a:pPr marL="0" indent="0">
              <a:buNone/>
            </a:pPr>
            <a:r>
              <a:rPr lang="en-US" b="1" dirty="0"/>
              <a:t>Work of Panel</a:t>
            </a:r>
            <a:endParaRPr lang="en-US" dirty="0"/>
          </a:p>
          <a:p>
            <a:pPr lvl="1"/>
            <a:r>
              <a:rPr lang="en-US" sz="2800" dirty="0"/>
              <a:t>Approach their work as “advisory” or “advisory and assistance”. </a:t>
            </a:r>
          </a:p>
          <a:p>
            <a:pPr lvl="1"/>
            <a:r>
              <a:rPr lang="en-US" sz="2800" dirty="0"/>
              <a:t>Involved in meaningful work.</a:t>
            </a:r>
          </a:p>
          <a:p>
            <a:pPr lvl="1"/>
            <a:r>
              <a:rPr lang="en-US" sz="2800" dirty="0"/>
              <a:t>Process to establish annual priorities.</a:t>
            </a:r>
          </a:p>
          <a:p>
            <a:pPr lvl="1"/>
            <a:r>
              <a:rPr lang="en-US" sz="2800" dirty="0"/>
              <a:t>Uses current and reliable data. </a:t>
            </a:r>
          </a:p>
          <a:p>
            <a:pPr lvl="1"/>
            <a:r>
              <a:rPr lang="en-US" sz="2800" dirty="0"/>
              <a:t>Supports and advises on improvement efforts of the SEA/LA.</a:t>
            </a:r>
          </a:p>
          <a:p>
            <a:pPr lvl="1"/>
            <a:r>
              <a:rPr lang="en-US" sz="2800" dirty="0"/>
              <a:t>Develops an Annual Report.</a:t>
            </a:r>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8143F811-DE3C-499E-8F0A-D675538F45A1}"/>
              </a:ext>
            </a:extLst>
          </p:cNvPr>
          <p:cNvSpPr txBox="1"/>
          <p:nvPr/>
        </p:nvSpPr>
        <p:spPr>
          <a:xfrm>
            <a:off x="0" y="0"/>
            <a:ext cx="440266" cy="2073275"/>
          </a:xfrm>
          <a:prstGeom prst="rect">
            <a:avLst/>
          </a:prstGeom>
          <a:solidFill>
            <a:schemeClr val="accent2"/>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11</a:t>
            </a:r>
          </a:p>
        </p:txBody>
      </p:sp>
    </p:spTree>
    <p:extLst>
      <p:ext uri="{BB962C8B-B14F-4D97-AF65-F5344CB8AC3E}">
        <p14:creationId xmlns:p14="http://schemas.microsoft.com/office/powerpoint/2010/main" val="246247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72532" y="-2872"/>
            <a:ext cx="11819467" cy="1537758"/>
          </a:xfrm>
          <a:solidFill>
            <a:srgbClr val="92D050"/>
          </a:solidFill>
        </p:spPr>
        <p:txBody>
          <a:bodyPr/>
          <a:lstStyle/>
          <a:p>
            <a:pPr algn="ctr"/>
            <a:r>
              <a:rPr lang="en-US" dirty="0"/>
              <a:t>Chat Box of Unmute Your Lines</a:t>
            </a:r>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p:txBody>
          <a:bodyPr>
            <a:normAutofit/>
          </a:bodyPr>
          <a:lstStyle/>
          <a:p>
            <a:pPr marL="514350" indent="-514350">
              <a:buAutoNum type="arabicPeriod"/>
            </a:pPr>
            <a:endParaRPr lang="en-US" dirty="0"/>
          </a:p>
          <a:p>
            <a:pPr marL="514350" indent="-514350">
              <a:buAutoNum type="arabicPeriod"/>
            </a:pPr>
            <a:r>
              <a:rPr lang="en-US" dirty="0"/>
              <a:t>Tell us how you market your SAP/SICC to gather information, inform the public or solicit new members.</a:t>
            </a:r>
          </a:p>
          <a:p>
            <a:pPr marL="514350" indent="-514350">
              <a:buAutoNum type="arabicPeriod"/>
            </a:pPr>
            <a:endParaRPr lang="en-US" dirty="0"/>
          </a:p>
          <a:p>
            <a:pPr marL="514350" indent="-514350">
              <a:buAutoNum type="arabicPeriod"/>
            </a:pPr>
            <a:r>
              <a:rPr lang="en-US" dirty="0"/>
              <a:t>Tell us what types of topics your SAP/SICC advise the SEA/LA that you believe are most helpful to children with disabilities.</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0" indent="0">
              <a:buNone/>
            </a:pPr>
            <a:endParaRPr lang="en-US" dirty="0"/>
          </a:p>
        </p:txBody>
      </p:sp>
      <p:sp>
        <p:nvSpPr>
          <p:cNvPr id="2" name="TextBox 1">
            <a:extLst>
              <a:ext uri="{FF2B5EF4-FFF2-40B4-BE49-F238E27FC236}">
                <a16:creationId xmlns:a16="http://schemas.microsoft.com/office/drawing/2014/main" id="{4215C74D-100B-4DDF-87B7-F680E647C430}"/>
              </a:ext>
            </a:extLst>
          </p:cNvPr>
          <p:cNvSpPr txBox="1"/>
          <p:nvPr/>
        </p:nvSpPr>
        <p:spPr>
          <a:xfrm>
            <a:off x="0" y="0"/>
            <a:ext cx="372533" cy="1537758"/>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12</a:t>
            </a:r>
          </a:p>
        </p:txBody>
      </p:sp>
    </p:spTree>
    <p:extLst>
      <p:ext uri="{BB962C8B-B14F-4D97-AF65-F5344CB8AC3E}">
        <p14:creationId xmlns:p14="http://schemas.microsoft.com/office/powerpoint/2010/main" val="361744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1DFD-8ED4-49CB-8CFF-6CC68752FDFF}"/>
              </a:ext>
            </a:extLst>
          </p:cNvPr>
          <p:cNvSpPr>
            <a:spLocks noGrp="1"/>
          </p:cNvSpPr>
          <p:nvPr>
            <p:ph type="title"/>
          </p:nvPr>
        </p:nvSpPr>
        <p:spPr>
          <a:xfrm>
            <a:off x="355598" y="13229"/>
            <a:ext cx="11836402" cy="1971675"/>
          </a:xfrm>
          <a:solidFill>
            <a:srgbClr val="92D050"/>
          </a:solidFill>
        </p:spPr>
        <p:txBody>
          <a:bodyPr>
            <a:normAutofit fontScale="90000"/>
          </a:bodyPr>
          <a:lstStyle/>
          <a:p>
            <a:pPr algn="ctr"/>
            <a:br>
              <a:rPr lang="en-US" dirty="0"/>
            </a:br>
            <a:r>
              <a:rPr lang="en-US" dirty="0"/>
              <a:t>Effective Practices for Success of </a:t>
            </a:r>
            <a:br>
              <a:rPr lang="en-US" dirty="0"/>
            </a:br>
            <a:r>
              <a:rPr lang="en-US" dirty="0"/>
              <a:t>SAPs and SICCs</a:t>
            </a:r>
            <a:br>
              <a:rPr lang="en-US" dirty="0"/>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(Copenhaver, J., 2021. </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Advisory Panel/ICC Effective Practices for Success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Logan, UT-TAESE)</a:t>
            </a:r>
            <a:br>
              <a:rPr lang="en-US" sz="2000" dirty="0"/>
            </a:br>
            <a:endParaRPr lang="en-US" sz="2000" dirty="0"/>
          </a:p>
        </p:txBody>
      </p:sp>
      <p:sp>
        <p:nvSpPr>
          <p:cNvPr id="3" name="Content Placeholder 2">
            <a:extLst>
              <a:ext uri="{FF2B5EF4-FFF2-40B4-BE49-F238E27FC236}">
                <a16:creationId xmlns:a16="http://schemas.microsoft.com/office/drawing/2014/main" id="{1DAB8F92-6258-417D-B779-E2952C51C5B2}"/>
              </a:ext>
            </a:extLst>
          </p:cNvPr>
          <p:cNvSpPr>
            <a:spLocks noGrp="1"/>
          </p:cNvSpPr>
          <p:nvPr>
            <p:ph idx="1"/>
          </p:nvPr>
        </p:nvSpPr>
        <p:spPr>
          <a:xfrm>
            <a:off x="838199" y="2624667"/>
            <a:ext cx="10515600" cy="3104847"/>
          </a:xfrm>
        </p:spPr>
        <p:txBody>
          <a:bodyPr>
            <a:normAutofit/>
          </a:bodyPr>
          <a:lstStyle/>
          <a:p>
            <a:pPr marL="0" indent="0">
              <a:buNone/>
            </a:pPr>
            <a:r>
              <a:rPr lang="en-US" b="1" dirty="0"/>
              <a:t>Partnerships</a:t>
            </a:r>
            <a:endParaRPr lang="en-US" dirty="0"/>
          </a:p>
          <a:p>
            <a:pPr lvl="1"/>
            <a:r>
              <a:rPr lang="en-US" sz="2800" dirty="0"/>
              <a:t>Close working relationship with either SEA Director or LA Administrator/Part C Coordinator.</a:t>
            </a:r>
          </a:p>
          <a:p>
            <a:pPr lvl="1"/>
            <a:r>
              <a:rPr lang="en-US" sz="2800" dirty="0"/>
              <a:t>Strong connection should exist between Panel and ICC.</a:t>
            </a:r>
          </a:p>
          <a:p>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DD28719F-36EB-4A1B-8C0B-FCF3BB0AA98A}"/>
              </a:ext>
            </a:extLst>
          </p:cNvPr>
          <p:cNvSpPr txBox="1"/>
          <p:nvPr/>
        </p:nvSpPr>
        <p:spPr>
          <a:xfrm>
            <a:off x="0" y="0"/>
            <a:ext cx="355598" cy="1998134"/>
          </a:xfrm>
          <a:prstGeom prst="rect">
            <a:avLst/>
          </a:prstGeom>
          <a:solidFill>
            <a:schemeClr val="accent2"/>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13</a:t>
            </a:r>
          </a:p>
        </p:txBody>
      </p:sp>
    </p:spTree>
    <p:extLst>
      <p:ext uri="{BB962C8B-B14F-4D97-AF65-F5344CB8AC3E}">
        <p14:creationId xmlns:p14="http://schemas.microsoft.com/office/powerpoint/2010/main" val="205865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8937B58C-DD13-4698-968F-950DA68734F9}"/>
              </a:ext>
            </a:extLst>
          </p:cNvPr>
          <p:cNvSpPr>
            <a:spLocks noGrp="1"/>
          </p:cNvSpPr>
          <p:nvPr>
            <p:ph type="sldNum" sz="quarter" idx="12"/>
          </p:nvPr>
        </p:nvSpPr>
        <p:spPr/>
        <p:txBody>
          <a:bodyPr/>
          <a:lstStyle/>
          <a:p>
            <a:fld id="{16A23C33-18A4-48D7-A6C3-C7FAC5F741E6}" type="slidenum">
              <a:rPr lang="en-US" smtClean="0"/>
              <a:t>17</a:t>
            </a:fld>
            <a:endParaRPr lang="en-US"/>
          </a:p>
        </p:txBody>
      </p:sp>
      <p:sp>
        <p:nvSpPr>
          <p:cNvPr id="18"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a:t>
            </a:r>
          </a:p>
        </p:txBody>
      </p:sp>
    </p:spTree>
    <p:extLst>
      <p:ext uri="{BB962C8B-B14F-4D97-AF65-F5344CB8AC3E}">
        <p14:creationId xmlns:p14="http://schemas.microsoft.com/office/powerpoint/2010/main" val="425951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23B1-4FCB-4877-A908-FA3451AD9537}"/>
              </a:ext>
            </a:extLst>
          </p:cNvPr>
          <p:cNvSpPr>
            <a:spLocks noGrp="1"/>
          </p:cNvSpPr>
          <p:nvPr>
            <p:ph type="title"/>
          </p:nvPr>
        </p:nvSpPr>
        <p:spPr>
          <a:xfrm>
            <a:off x="406400" y="0"/>
            <a:ext cx="11785600" cy="1836208"/>
          </a:xfrm>
          <a:solidFill>
            <a:srgbClr val="92D050"/>
          </a:solidFill>
        </p:spPr>
        <p:txBody>
          <a:bodyPr>
            <a:normAutofit/>
          </a:bodyPr>
          <a:lstStyle/>
          <a:p>
            <a:pPr algn="ctr"/>
            <a:r>
              <a:rPr lang="en-US" dirty="0"/>
              <a:t>Resources Available on the SAP/SICC Website Aligned to Practices and Indicators</a:t>
            </a:r>
          </a:p>
        </p:txBody>
      </p:sp>
      <p:sp>
        <p:nvSpPr>
          <p:cNvPr id="5" name="Content Placeholder 4">
            <a:extLst>
              <a:ext uri="{FF2B5EF4-FFF2-40B4-BE49-F238E27FC236}">
                <a16:creationId xmlns:a16="http://schemas.microsoft.com/office/drawing/2014/main" id="{CD764B34-F893-4EF5-A6A6-4EFEFA5D5C56}"/>
              </a:ext>
            </a:extLst>
          </p:cNvPr>
          <p:cNvSpPr>
            <a:spLocks noGrp="1"/>
          </p:cNvSpPr>
          <p:nvPr>
            <p:ph idx="1"/>
          </p:nvPr>
        </p:nvSpPr>
        <p:spPr>
          <a:xfrm>
            <a:off x="838200" y="2553758"/>
            <a:ext cx="10515600" cy="3497489"/>
          </a:xfrm>
        </p:spPr>
        <p:txBody>
          <a:bodyPr/>
          <a:lstStyle/>
          <a:p>
            <a:r>
              <a:rPr lang="en-US" dirty="0"/>
              <a:t>Annual Orientation: State Resources, Webinar</a:t>
            </a:r>
          </a:p>
          <a:p>
            <a:r>
              <a:rPr lang="en-US" dirty="0"/>
              <a:t>Approach work as “advisory in nature”:  Webinar </a:t>
            </a:r>
          </a:p>
          <a:p>
            <a:r>
              <a:rPr lang="en-US" dirty="0"/>
              <a:t>Annual Report: State Resources, Webinar</a:t>
            </a:r>
          </a:p>
          <a:p>
            <a:r>
              <a:rPr lang="en-US" dirty="0"/>
              <a:t>Bylaws: State Resources</a:t>
            </a:r>
          </a:p>
          <a:p>
            <a:pPr marL="0" indent="0">
              <a:buNone/>
            </a:pPr>
            <a:endParaRPr lang="en-US" dirty="0"/>
          </a:p>
          <a:p>
            <a:pPr marL="514350" indent="-514350">
              <a:buAutoNum type="arabicPeriod"/>
            </a:pPr>
            <a:endParaRPr lang="en-US" dirty="0"/>
          </a:p>
        </p:txBody>
      </p:sp>
      <p:sp>
        <p:nvSpPr>
          <p:cNvPr id="3" name="TextBox 2">
            <a:extLst>
              <a:ext uri="{FF2B5EF4-FFF2-40B4-BE49-F238E27FC236}">
                <a16:creationId xmlns:a16="http://schemas.microsoft.com/office/drawing/2014/main" id="{BC1B9433-0D22-4A94-BDE6-D0BC4AB9B4AD}"/>
              </a:ext>
            </a:extLst>
          </p:cNvPr>
          <p:cNvSpPr txBox="1"/>
          <p:nvPr/>
        </p:nvSpPr>
        <p:spPr>
          <a:xfrm>
            <a:off x="0" y="0"/>
            <a:ext cx="406400" cy="1862666"/>
          </a:xfrm>
          <a:prstGeom prst="rect">
            <a:avLst/>
          </a:prstGeom>
          <a:solidFill>
            <a:srgbClr val="C327B4"/>
          </a:solidFill>
        </p:spPr>
        <p:txBody>
          <a:bodyPr wrap="square" rtlCol="0">
            <a:spAutoFit/>
          </a:bodyPr>
          <a:lstStyle/>
          <a:p>
            <a:endParaRPr lang="en-US" dirty="0"/>
          </a:p>
        </p:txBody>
      </p:sp>
      <p:sp>
        <p:nvSpPr>
          <p:cNvPr id="6"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15</a:t>
            </a:r>
          </a:p>
        </p:txBody>
      </p:sp>
    </p:spTree>
    <p:extLst>
      <p:ext uri="{BB962C8B-B14F-4D97-AF65-F5344CB8AC3E}">
        <p14:creationId xmlns:p14="http://schemas.microsoft.com/office/powerpoint/2010/main" val="319843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a:xfrm>
            <a:off x="491065" y="-1"/>
            <a:ext cx="11700935" cy="1325563"/>
          </a:xfrm>
        </p:spPr>
        <p:txBody>
          <a:bodyPr/>
          <a:lstStyle/>
          <a:p>
            <a:pPr algn="ctr"/>
            <a:r>
              <a:rPr lang="en-US" dirty="0"/>
              <a:t>Let’s Hear from YOU:  </a:t>
            </a:r>
            <a:br>
              <a:rPr lang="en-US" dirty="0"/>
            </a:br>
            <a:r>
              <a:rPr lang="en-US" dirty="0"/>
              <a:t>What Have you Tried?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366" y="2015878"/>
            <a:ext cx="5181600" cy="3402584"/>
          </a:xfrm>
        </p:spPr>
      </p:pic>
      <p:sp>
        <p:nvSpPr>
          <p:cNvPr id="3" name="TextBox 2">
            <a:extLst>
              <a:ext uri="{FF2B5EF4-FFF2-40B4-BE49-F238E27FC236}">
                <a16:creationId xmlns:a16="http://schemas.microsoft.com/office/drawing/2014/main" id="{8800E6CC-A3B5-46EA-9989-BEAC60CAEEC7}"/>
              </a:ext>
            </a:extLst>
          </p:cNvPr>
          <p:cNvSpPr txBox="1"/>
          <p:nvPr/>
        </p:nvSpPr>
        <p:spPr>
          <a:xfrm>
            <a:off x="0" y="0"/>
            <a:ext cx="491065" cy="1325563"/>
          </a:xfrm>
          <a:prstGeom prst="rect">
            <a:avLst/>
          </a:prstGeom>
          <a:solidFill>
            <a:srgbClr val="0083E6"/>
          </a:solidFill>
        </p:spPr>
        <p:txBody>
          <a:bodyPr wrap="square" rtlCol="0">
            <a:spAutoFit/>
          </a:bodyPr>
          <a:lstStyle/>
          <a:p>
            <a:endParaRPr lang="en-US" dirty="0"/>
          </a:p>
        </p:txBody>
      </p:sp>
      <p:sp>
        <p:nvSpPr>
          <p:cNvPr id="6"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16</a:t>
            </a:r>
          </a:p>
        </p:txBody>
      </p:sp>
    </p:spTree>
    <p:extLst>
      <p:ext uri="{BB962C8B-B14F-4D97-AF65-F5344CB8AC3E}">
        <p14:creationId xmlns:p14="http://schemas.microsoft.com/office/powerpoint/2010/main" val="50296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discussing Best Practices for Advisory Panel or Interagency Coordinating Councils </a:t>
            </a:r>
          </a:p>
          <a:p>
            <a:pPr algn="l"/>
            <a:endParaRPr lang="en-US" sz="3200" dirty="0"/>
          </a:p>
          <a:p>
            <a:pPr algn="l"/>
            <a:r>
              <a:rPr lang="en-US" sz="2600" dirty="0"/>
              <a:t>*Captioning services are provided through the ZOOM platform.  Please locate access to this service at the bottom right of your screen.</a:t>
            </a:r>
            <a:br>
              <a:rPr lang="en-US" sz="3200" b="1" dirty="0"/>
            </a:br>
            <a:endParaRPr lang="en-US" sz="22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1937" y="6018198"/>
            <a:ext cx="751980" cy="755740"/>
          </a:xfrm>
          <a:prstGeom prst="rect">
            <a:avLst/>
          </a:prstGeom>
        </p:spPr>
      </p:pic>
      <p:sp>
        <p:nvSpPr>
          <p:cNvPr id="5" name="Slide Number Placeholder 4">
            <a:extLst>
              <a:ext uri="{FF2B5EF4-FFF2-40B4-BE49-F238E27FC236}">
                <a16:creationId xmlns:a16="http://schemas.microsoft.com/office/drawing/2014/main" id="{621AE568-2B9E-46AD-91DA-5EE5905D924B}"/>
              </a:ext>
            </a:extLst>
          </p:cNvPr>
          <p:cNvSpPr>
            <a:spLocks noGrp="1"/>
          </p:cNvSpPr>
          <p:nvPr>
            <p:ph type="sldNum" sz="quarter" idx="12"/>
          </p:nvPr>
        </p:nvSpPr>
        <p:spPr>
          <a:xfrm>
            <a:off x="9131595" y="6361329"/>
            <a:ext cx="2743200" cy="365125"/>
          </a:xfrm>
        </p:spPr>
        <p:txBody>
          <a:bodyPr/>
          <a:lstStyle/>
          <a:p>
            <a:fld id="{16A23C33-18A4-48D7-A6C3-C7FAC5F741E6}"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3351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5DEDF-3F76-4B6C-8BCB-44FC6A18E363}"/>
              </a:ext>
            </a:extLst>
          </p:cNvPr>
          <p:cNvSpPr>
            <a:spLocks noGrp="1"/>
          </p:cNvSpPr>
          <p:nvPr>
            <p:ph type="title"/>
          </p:nvPr>
        </p:nvSpPr>
        <p:spPr>
          <a:xfrm>
            <a:off x="0" y="1"/>
            <a:ext cx="12192000" cy="1462088"/>
          </a:xfrm>
        </p:spPr>
        <p:txBody>
          <a:bodyPr/>
          <a:lstStyle/>
          <a:p>
            <a:pPr algn="ctr"/>
            <a:r>
              <a:rPr lang="en-US" dirty="0"/>
              <a:t>Examples for Sharing During Break Outs</a:t>
            </a:r>
          </a:p>
        </p:txBody>
      </p:sp>
      <p:sp>
        <p:nvSpPr>
          <p:cNvPr id="6" name="Content Placeholder 5">
            <a:extLst>
              <a:ext uri="{FF2B5EF4-FFF2-40B4-BE49-F238E27FC236}">
                <a16:creationId xmlns:a16="http://schemas.microsoft.com/office/drawing/2014/main" id="{F2D6CD3E-5FC8-400C-B47B-F0923F0B2B57}"/>
              </a:ext>
            </a:extLst>
          </p:cNvPr>
          <p:cNvSpPr>
            <a:spLocks noGrp="1"/>
          </p:cNvSpPr>
          <p:nvPr>
            <p:ph idx="1"/>
          </p:nvPr>
        </p:nvSpPr>
        <p:spPr>
          <a:xfrm>
            <a:off x="546100" y="1639888"/>
            <a:ext cx="11468100" cy="4067175"/>
          </a:xfrm>
        </p:spPr>
        <p:txBody>
          <a:bodyPr>
            <a:normAutofit fontScale="92500" lnSpcReduction="20000"/>
          </a:bodyPr>
          <a:lstStyle/>
          <a:p>
            <a:r>
              <a:rPr lang="en-US" sz="3300" b="1" dirty="0"/>
              <a:t>Process to establish annual priorities</a:t>
            </a:r>
            <a:r>
              <a:rPr lang="en-US" sz="3300" dirty="0"/>
              <a:t>- Does your group have an established process for establishing annual priorities?  How many a year do you set?  What are some of these?</a:t>
            </a:r>
          </a:p>
          <a:p>
            <a:r>
              <a:rPr lang="en-US" sz="3300" b="1" dirty="0"/>
              <a:t>Uses current and reliable data</a:t>
            </a:r>
            <a:r>
              <a:rPr lang="en-US" sz="3300" dirty="0"/>
              <a:t>- Do you use multiple sources to arrive at decisions?  What are the various data sources that are used? </a:t>
            </a:r>
          </a:p>
          <a:p>
            <a:r>
              <a:rPr lang="en-US" sz="3300" b="1" dirty="0"/>
              <a:t>Ongoing communication</a:t>
            </a:r>
            <a:r>
              <a:rPr lang="en-US" sz="3300" dirty="0"/>
              <a:t>-What have you found to be effective means for communicating between SEA/LA and SAP/SICC (as the SEA/LA, as the SAP/SICC member)</a:t>
            </a:r>
          </a:p>
          <a:p>
            <a:r>
              <a:rPr lang="en-US" sz="3300" b="1" dirty="0"/>
              <a:t>Collaborative agenda building</a:t>
            </a:r>
            <a:r>
              <a:rPr lang="en-US" sz="3300" dirty="0"/>
              <a:t>-describe how you do this, with whom and when throughout the year?</a:t>
            </a:r>
          </a:p>
          <a:p>
            <a:endParaRPr lang="en-US" sz="3300" dirty="0"/>
          </a:p>
          <a:p>
            <a:endParaRPr lang="en-US" sz="3300" dirty="0"/>
          </a:p>
          <a:p>
            <a:endParaRPr lang="en-US" dirty="0"/>
          </a:p>
        </p:txBody>
      </p:sp>
      <p:sp>
        <p:nvSpPr>
          <p:cNvPr id="4"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17</a:t>
            </a:r>
          </a:p>
        </p:txBody>
      </p:sp>
    </p:spTree>
    <p:extLst>
      <p:ext uri="{BB962C8B-B14F-4D97-AF65-F5344CB8AC3E}">
        <p14:creationId xmlns:p14="http://schemas.microsoft.com/office/powerpoint/2010/main" val="199297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5DEDF-3F76-4B6C-8BCB-44FC6A18E363}"/>
              </a:ext>
            </a:extLst>
          </p:cNvPr>
          <p:cNvSpPr>
            <a:spLocks noGrp="1"/>
          </p:cNvSpPr>
          <p:nvPr>
            <p:ph type="title"/>
          </p:nvPr>
        </p:nvSpPr>
        <p:spPr>
          <a:xfrm>
            <a:off x="0" y="1"/>
            <a:ext cx="12192000" cy="1462088"/>
          </a:xfrm>
        </p:spPr>
        <p:txBody>
          <a:bodyPr/>
          <a:lstStyle/>
          <a:p>
            <a:pPr algn="ctr"/>
            <a:r>
              <a:rPr lang="en-US" dirty="0"/>
              <a:t>Examples for Sharing During Break Outs</a:t>
            </a:r>
          </a:p>
        </p:txBody>
      </p:sp>
      <p:sp>
        <p:nvSpPr>
          <p:cNvPr id="6" name="Content Placeholder 5">
            <a:extLst>
              <a:ext uri="{FF2B5EF4-FFF2-40B4-BE49-F238E27FC236}">
                <a16:creationId xmlns:a16="http://schemas.microsoft.com/office/drawing/2014/main" id="{F2D6CD3E-5FC8-400C-B47B-F0923F0B2B57}"/>
              </a:ext>
            </a:extLst>
          </p:cNvPr>
          <p:cNvSpPr>
            <a:spLocks noGrp="1"/>
          </p:cNvSpPr>
          <p:nvPr>
            <p:ph idx="1"/>
          </p:nvPr>
        </p:nvSpPr>
        <p:spPr>
          <a:xfrm>
            <a:off x="546100" y="1639888"/>
            <a:ext cx="11468100" cy="4067175"/>
          </a:xfrm>
        </p:spPr>
        <p:txBody>
          <a:bodyPr>
            <a:normAutofit fontScale="92500" lnSpcReduction="10000"/>
          </a:bodyPr>
          <a:lstStyle/>
          <a:p>
            <a:r>
              <a:rPr lang="en-US" sz="3300" b="1" dirty="0"/>
              <a:t>Close working relationship</a:t>
            </a:r>
            <a:r>
              <a:rPr lang="en-US" sz="3300" dirty="0"/>
              <a:t>-In what ways do you work closely together?  What makes for a close working relationship?  How did you establish this?</a:t>
            </a:r>
          </a:p>
          <a:p>
            <a:r>
              <a:rPr lang="en-US" sz="3300" b="1" dirty="0"/>
              <a:t>Involved in meaningful work</a:t>
            </a:r>
            <a:r>
              <a:rPr lang="en-US" sz="3300" dirty="0"/>
              <a:t>- In what ways do you see your SAP/SICC engaged in meaningful work?  What makes it meaningful?</a:t>
            </a:r>
          </a:p>
          <a:p>
            <a:r>
              <a:rPr lang="en-US" sz="3300" b="1" dirty="0"/>
              <a:t>Support and advise on improvement efforts</a:t>
            </a:r>
            <a:r>
              <a:rPr lang="en-US" sz="3300" dirty="0"/>
              <a:t>- what types of improvement efforts do you support/advise on?  How is the SAP/SICC engaged in the State Systemic Improvement Plan? What do you do, how do you advise or support?  </a:t>
            </a:r>
          </a:p>
          <a:p>
            <a:endParaRPr lang="en-US" sz="3300" dirty="0"/>
          </a:p>
          <a:p>
            <a:endParaRPr lang="en-US" sz="3300" dirty="0"/>
          </a:p>
          <a:p>
            <a:endParaRPr lang="en-US" dirty="0"/>
          </a:p>
        </p:txBody>
      </p:sp>
      <p:sp>
        <p:nvSpPr>
          <p:cNvPr id="4"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17</a:t>
            </a:r>
          </a:p>
        </p:txBody>
      </p:sp>
    </p:spTree>
    <p:extLst>
      <p:ext uri="{BB962C8B-B14F-4D97-AF65-F5344CB8AC3E}">
        <p14:creationId xmlns:p14="http://schemas.microsoft.com/office/powerpoint/2010/main" val="172572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0" y="79924"/>
            <a:ext cx="12096871" cy="1104178"/>
          </a:xfrm>
        </p:spPr>
        <p:txBody>
          <a:bodyPr>
            <a:noAutofit/>
          </a:bodyPr>
          <a:lstStyle/>
          <a:p>
            <a:r>
              <a:rPr lang="en-US" b="1" dirty="0">
                <a:solidFill>
                  <a:schemeClr val="bg1"/>
                </a:solidFill>
                <a:latin typeface="Rockwell" panose="02060603020205020403" pitchFamily="18" charset="0"/>
              </a:rPr>
              <a:t>What are your interests?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What topics would you like to hear on our 2021-22 webinar series?  Share your ideas in the chat box now.  </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You may also send us ideas after today’s session through completing the evaluation, or you may contact us at: </a:t>
            </a:r>
            <a:r>
              <a:rPr lang="en-US" sz="3600" b="1" dirty="0">
                <a:latin typeface="Arial" panose="020B0604020202020204" pitchFamily="34" charset="0"/>
                <a:cs typeface="Arial" panose="020B0604020202020204" pitchFamily="34" charset="0"/>
              </a:rPr>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82AF9993-AF08-4692-B844-FC22BFE95B7F}"/>
              </a:ext>
            </a:extLst>
          </p:cNvPr>
          <p:cNvSpPr>
            <a:spLocks noGrp="1"/>
          </p:cNvSpPr>
          <p:nvPr>
            <p:ph type="sldNum" sz="quarter" idx="12"/>
          </p:nvPr>
        </p:nvSpPr>
        <p:spPr/>
        <p:txBody>
          <a:bodyPr/>
          <a:lstStyle/>
          <a:p>
            <a:fld id="{16A23C33-18A4-48D7-A6C3-C7FAC5F741E6}" type="slidenum">
              <a:rPr lang="en-US" smtClean="0"/>
              <a:t>22</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18</a:t>
            </a:r>
          </a:p>
        </p:txBody>
      </p:sp>
    </p:spTree>
    <p:extLst>
      <p:ext uri="{BB962C8B-B14F-4D97-AF65-F5344CB8AC3E}">
        <p14:creationId xmlns:p14="http://schemas.microsoft.com/office/powerpoint/2010/main" val="215879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June 2021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the 2021-22 Webinar schedule to begin later this fall</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EC4F4FFE-BD2C-431A-BC4A-A1DCA4FF89A1}"/>
              </a:ext>
            </a:extLst>
          </p:cNvPr>
          <p:cNvSpPr>
            <a:spLocks noGrp="1"/>
          </p:cNvSpPr>
          <p:nvPr>
            <p:ph type="sldNum" sz="quarter" idx="12"/>
          </p:nvPr>
        </p:nvSpPr>
        <p:spPr/>
        <p:txBody>
          <a:bodyPr/>
          <a:lstStyle/>
          <a:p>
            <a:fld id="{16A23C33-18A4-48D7-A6C3-C7FAC5F741E6}" type="slidenum">
              <a:rPr lang="en-US" smtClean="0"/>
              <a:t>23</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19</a:t>
            </a:r>
          </a:p>
        </p:txBody>
      </p:sp>
    </p:spTree>
    <p:extLst>
      <p:ext uri="{BB962C8B-B14F-4D97-AF65-F5344CB8AC3E}">
        <p14:creationId xmlns:p14="http://schemas.microsoft.com/office/powerpoint/2010/main" val="212655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 Please help us to serve you better by completing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04EF3885-A1B1-489F-BF39-FA152F245895}"/>
              </a:ext>
            </a:extLst>
          </p:cNvPr>
          <p:cNvSpPr>
            <a:spLocks noGrp="1"/>
          </p:cNvSpPr>
          <p:nvPr>
            <p:ph type="sldNum" sz="quarter" idx="12"/>
          </p:nvPr>
        </p:nvSpPr>
        <p:spPr/>
        <p:txBody>
          <a:bodyPr/>
          <a:lstStyle/>
          <a:p>
            <a:fld id="{16A23C33-18A4-48D7-A6C3-C7FAC5F741E6}" type="slidenum">
              <a:rPr lang="en-US" smtClean="0"/>
              <a:t>24</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21</a:t>
            </a:r>
          </a:p>
        </p:txBody>
      </p:sp>
    </p:spTree>
    <p:extLst>
      <p:ext uri="{BB962C8B-B14F-4D97-AF65-F5344CB8AC3E}">
        <p14:creationId xmlns:p14="http://schemas.microsoft.com/office/powerpoint/2010/main" val="426162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339F3F45-6643-47E1-869E-9CF0F7A37D97}"/>
              </a:ext>
            </a:extLst>
          </p:cNvPr>
          <p:cNvSpPr>
            <a:spLocks noGrp="1"/>
          </p:cNvSpPr>
          <p:nvPr>
            <p:ph type="sldNum" sz="quarter" idx="12"/>
          </p:nvPr>
        </p:nvSpPr>
        <p:spPr/>
        <p:txBody>
          <a:bodyPr/>
          <a:lstStyle/>
          <a:p>
            <a:fld id="{16A23C33-18A4-48D7-A6C3-C7FAC5F741E6}" type="slidenum">
              <a:rPr lang="en-US" smtClean="0"/>
              <a:t>25</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22</a:t>
            </a:r>
          </a:p>
        </p:txBody>
      </p:sp>
    </p:spTree>
    <p:extLst>
      <p:ext uri="{BB962C8B-B14F-4D97-AF65-F5344CB8AC3E}">
        <p14:creationId xmlns:p14="http://schemas.microsoft.com/office/powerpoint/2010/main" val="2333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Have any additional activities?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Who is Joining Us Today?</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3900" y="6057810"/>
            <a:ext cx="751980" cy="755740"/>
          </a:xfrm>
          <a:prstGeom prst="rect">
            <a:avLst/>
          </a:prstGeom>
        </p:spPr>
      </p:pic>
      <p:sp>
        <p:nvSpPr>
          <p:cNvPr id="5" name="Slide Number Placeholder 4">
            <a:extLst>
              <a:ext uri="{FF2B5EF4-FFF2-40B4-BE49-F238E27FC236}">
                <a16:creationId xmlns:a16="http://schemas.microsoft.com/office/drawing/2014/main" id="{9EB47C24-6C1E-4F7E-8D77-6EEE7FF55F1A}"/>
              </a:ext>
            </a:extLst>
          </p:cNvPr>
          <p:cNvSpPr>
            <a:spLocks noGrp="1"/>
          </p:cNvSpPr>
          <p:nvPr>
            <p:ph type="sldNum" sz="quarter" idx="12"/>
          </p:nvPr>
        </p:nvSpPr>
        <p:spPr>
          <a:xfrm>
            <a:off x="8992300" y="6361329"/>
            <a:ext cx="2743200" cy="365125"/>
          </a:xfrm>
        </p:spPr>
        <p:txBody>
          <a:bodyPr/>
          <a:lstStyle/>
          <a:p>
            <a:fld id="{16A23C33-18A4-48D7-A6C3-C7FAC5F741E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89255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256371"/>
          </a:xfrm>
        </p:spPr>
        <p:txBody>
          <a:bodyPr>
            <a:normAutofit/>
          </a:bodyPr>
          <a:lstStyle/>
          <a:p>
            <a:pPr algn="ctr"/>
            <a:r>
              <a:rPr lang="en-US" sz="4800"/>
              <a:t>Agenda</a:t>
            </a:r>
          </a:p>
        </p:txBody>
      </p:sp>
      <p:graphicFrame>
        <p:nvGraphicFramePr>
          <p:cNvPr id="5" name="Content Placeholder 2">
            <a:extLst>
              <a:ext uri="{FF2B5EF4-FFF2-40B4-BE49-F238E27FC236}">
                <a16:creationId xmlns:a16="http://schemas.microsoft.com/office/drawing/2014/main" id="{B82DA61C-0084-467E-BDD8-1F477C617392}"/>
              </a:ext>
            </a:extLst>
          </p:cNvPr>
          <p:cNvGraphicFramePr>
            <a:graphicFrameLocks noGrp="1"/>
          </p:cNvGraphicFramePr>
          <p:nvPr>
            <p:ph idx="1"/>
            <p:extLst>
              <p:ext uri="{D42A27DB-BD31-4B8C-83A1-F6EECF244321}">
                <p14:modId xmlns:p14="http://schemas.microsoft.com/office/powerpoint/2010/main" val="2759483139"/>
              </p:ext>
            </p:extLst>
          </p:nvPr>
        </p:nvGraphicFramePr>
        <p:xfrm>
          <a:off x="5166985" y="303591"/>
          <a:ext cx="6588691" cy="558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3A557AA-4788-459D-AB5E-5C4151C81B37}"/>
              </a:ext>
            </a:extLst>
          </p:cNvPr>
          <p:cNvSpPr txBox="1"/>
          <p:nvPr/>
        </p:nvSpPr>
        <p:spPr>
          <a:xfrm>
            <a:off x="5647266" y="2971800"/>
            <a:ext cx="914400" cy="914400"/>
          </a:xfrm>
          <a:prstGeom prst="rect">
            <a:avLst/>
          </a:prstGeom>
          <a:noFill/>
        </p:spPr>
        <p:txBody>
          <a:bodyPr wrap="square" rtlCol="0">
            <a:spAutoFit/>
          </a:bodyPr>
          <a:lstStyle/>
          <a:p>
            <a:endParaRPr lang="en-US"/>
          </a:p>
        </p:txBody>
      </p:sp>
      <p:sp>
        <p:nvSpPr>
          <p:cNvPr id="6" name="Slide Number Placeholder 4">
            <a:extLst>
              <a:ext uri="{FF2B5EF4-FFF2-40B4-BE49-F238E27FC236}">
                <a16:creationId xmlns:a16="http://schemas.microsoft.com/office/drawing/2014/main" id="{9EB47C24-6C1E-4F7E-8D77-6EEE7FF55F1A}"/>
              </a:ext>
            </a:extLst>
          </p:cNvPr>
          <p:cNvSpPr txBox="1">
            <a:spLocks/>
          </p:cNvSpPr>
          <p:nvPr/>
        </p:nvSpPr>
        <p:spPr>
          <a:xfrm>
            <a:off x="9312349" y="638824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4</a:t>
            </a:r>
          </a:p>
        </p:txBody>
      </p:sp>
    </p:spTree>
    <p:extLst>
      <p:ext uri="{BB962C8B-B14F-4D97-AF65-F5344CB8AC3E}">
        <p14:creationId xmlns:p14="http://schemas.microsoft.com/office/powerpoint/2010/main" val="12114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4354-7E67-4566-9AE0-F1A2C7C8DAF1}"/>
              </a:ext>
            </a:extLst>
          </p:cNvPr>
          <p:cNvSpPr>
            <a:spLocks noGrp="1"/>
          </p:cNvSpPr>
          <p:nvPr>
            <p:ph type="title"/>
          </p:nvPr>
        </p:nvSpPr>
        <p:spPr>
          <a:xfrm>
            <a:off x="389467" y="0"/>
            <a:ext cx="11802533" cy="1690688"/>
          </a:xfrm>
          <a:solidFill>
            <a:srgbClr val="78B832"/>
          </a:solidFill>
        </p:spPr>
        <p:txBody>
          <a:bodyPr>
            <a:normAutofit/>
          </a:bodyPr>
          <a:lstStyle/>
          <a:p>
            <a:pPr algn="ctr"/>
            <a:r>
              <a:rPr lang="en-US" dirty="0"/>
              <a:t>Where to locate resources to support SAP/SICC Purpose and Membership</a:t>
            </a:r>
          </a:p>
        </p:txBody>
      </p:sp>
      <p:sp>
        <p:nvSpPr>
          <p:cNvPr id="3" name="Content Placeholder 2">
            <a:extLst>
              <a:ext uri="{FF2B5EF4-FFF2-40B4-BE49-F238E27FC236}">
                <a16:creationId xmlns:a16="http://schemas.microsoft.com/office/drawing/2014/main" id="{FC093B3E-E49B-4FC5-BEB4-C1DAD544F17F}"/>
              </a:ext>
            </a:extLst>
          </p:cNvPr>
          <p:cNvSpPr>
            <a:spLocks noGrp="1"/>
          </p:cNvSpPr>
          <p:nvPr>
            <p:ph idx="1"/>
          </p:nvPr>
        </p:nvSpPr>
        <p:spPr>
          <a:xfrm>
            <a:off x="838200" y="2096559"/>
            <a:ext cx="10515600" cy="3497489"/>
          </a:xfrm>
        </p:spPr>
        <p:txBody>
          <a:bodyPr/>
          <a:lstStyle/>
          <a:p>
            <a:pPr marL="514350" indent="-514350">
              <a:buAutoNum type="arabicPeriod"/>
            </a:pPr>
            <a:r>
              <a:rPr lang="en-US" dirty="0"/>
              <a:t>Open a new window on your computer.</a:t>
            </a:r>
          </a:p>
          <a:p>
            <a:pPr marL="514350" indent="-514350">
              <a:buAutoNum type="arabicPeriod"/>
            </a:pPr>
            <a:r>
              <a:rPr lang="en-US" dirty="0"/>
              <a:t>Search for the link provided in the Chat Box.</a:t>
            </a:r>
          </a:p>
          <a:p>
            <a:pPr marL="514350" indent="-514350">
              <a:buAutoNum type="arabicPeriod"/>
            </a:pPr>
            <a:r>
              <a:rPr lang="en-US" dirty="0"/>
              <a:t>Tag this as a Favorite on your web browser.</a:t>
            </a:r>
          </a:p>
          <a:p>
            <a:pPr marL="514350" indent="-514350">
              <a:buAutoNum type="arabicPeriod"/>
            </a:pPr>
            <a:r>
              <a:rPr lang="en-US" dirty="0"/>
              <a:t>Let’s look at different features of the site.</a:t>
            </a:r>
          </a:p>
        </p:txBody>
      </p:sp>
      <p:sp>
        <p:nvSpPr>
          <p:cNvPr id="4" name="TextBox 3">
            <a:extLst>
              <a:ext uri="{FF2B5EF4-FFF2-40B4-BE49-F238E27FC236}">
                <a16:creationId xmlns:a16="http://schemas.microsoft.com/office/drawing/2014/main" id="{19FA931E-9326-42FD-BA38-A68FA2A3A321}"/>
              </a:ext>
            </a:extLst>
          </p:cNvPr>
          <p:cNvSpPr txBox="1"/>
          <p:nvPr/>
        </p:nvSpPr>
        <p:spPr>
          <a:xfrm>
            <a:off x="0" y="0"/>
            <a:ext cx="389467" cy="1690688"/>
          </a:xfrm>
          <a:prstGeom prst="rect">
            <a:avLst/>
          </a:prstGeom>
          <a:solidFill>
            <a:srgbClr val="C327B4"/>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5</a:t>
            </a:r>
          </a:p>
        </p:txBody>
      </p:sp>
    </p:spTree>
    <p:extLst>
      <p:ext uri="{BB962C8B-B14F-4D97-AF65-F5344CB8AC3E}">
        <p14:creationId xmlns:p14="http://schemas.microsoft.com/office/powerpoint/2010/main" val="384108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1BB7D-C6E5-47FE-8B86-7F7060A58AB1}"/>
              </a:ext>
            </a:extLst>
          </p:cNvPr>
          <p:cNvSpPr>
            <a:spLocks noGrp="1"/>
          </p:cNvSpPr>
          <p:nvPr>
            <p:ph type="title"/>
          </p:nvPr>
        </p:nvSpPr>
        <p:spPr>
          <a:xfrm>
            <a:off x="499534" y="0"/>
            <a:ext cx="11692466" cy="1700742"/>
          </a:xfrm>
          <a:solidFill>
            <a:srgbClr val="92D050"/>
          </a:solidFill>
        </p:spPr>
        <p:txBody>
          <a:bodyPr>
            <a:normAutofit fontScale="90000"/>
          </a:bodyPr>
          <a:lstStyle/>
          <a:p>
            <a:pPr algn="ctr"/>
            <a:br>
              <a:rPr lang="en-US" dirty="0"/>
            </a:br>
            <a:r>
              <a:rPr lang="en-US" dirty="0"/>
              <a:t>Effective Practices for Success of </a:t>
            </a:r>
            <a:br>
              <a:rPr lang="en-US" dirty="0"/>
            </a:br>
            <a:r>
              <a:rPr lang="en-US" dirty="0"/>
              <a:t>SAPs and SICCs</a:t>
            </a:r>
            <a:br>
              <a:rPr lang="en-US" dirty="0"/>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(Copenhaver, J., 2021. </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Advisory Panel/ICC Effective Practices for Success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Logan, UT-TAESE)</a:t>
            </a:r>
            <a:br>
              <a:rPr lang="en-US" sz="2000" dirty="0"/>
            </a:br>
            <a:endParaRPr lang="en-US" sz="2000" dirty="0"/>
          </a:p>
        </p:txBody>
      </p:sp>
      <p:sp>
        <p:nvSpPr>
          <p:cNvPr id="6" name="Content Placeholder 5">
            <a:extLst>
              <a:ext uri="{FF2B5EF4-FFF2-40B4-BE49-F238E27FC236}">
                <a16:creationId xmlns:a16="http://schemas.microsoft.com/office/drawing/2014/main" id="{F390D291-CDBC-4479-B4D8-1EE7C93F1E39}"/>
              </a:ext>
            </a:extLst>
          </p:cNvPr>
          <p:cNvSpPr>
            <a:spLocks noGrp="1"/>
          </p:cNvSpPr>
          <p:nvPr>
            <p:ph idx="1"/>
          </p:nvPr>
        </p:nvSpPr>
        <p:spPr>
          <a:xfrm>
            <a:off x="838200" y="2333625"/>
            <a:ext cx="10515600" cy="3497489"/>
          </a:xfrm>
        </p:spPr>
        <p:txBody>
          <a:bodyPr>
            <a:normAutofit/>
          </a:bodyPr>
          <a:lstStyle/>
          <a:p>
            <a:pPr marL="0" indent="0">
              <a:buNone/>
            </a:pPr>
            <a:r>
              <a:rPr lang="en-US" b="1" dirty="0"/>
              <a:t>Purpose/Function</a:t>
            </a:r>
          </a:p>
          <a:p>
            <a:pPr lvl="1"/>
            <a:r>
              <a:rPr lang="en-US" sz="2800" dirty="0"/>
              <a:t>Follows functions and duties outlined in IDEA.</a:t>
            </a:r>
          </a:p>
          <a:p>
            <a:pPr marL="0" indent="0">
              <a:buNone/>
            </a:pPr>
            <a:r>
              <a:rPr lang="en-US" b="1" dirty="0"/>
              <a:t>Membership</a:t>
            </a:r>
          </a:p>
          <a:p>
            <a:pPr lvl="1"/>
            <a:r>
              <a:rPr lang="en-US" sz="2800" dirty="0"/>
              <a:t>Reflects IDEA requirements.</a:t>
            </a:r>
          </a:p>
          <a:p>
            <a:pPr lvl="1"/>
            <a:r>
              <a:rPr lang="en-US" sz="2800" dirty="0"/>
              <a:t>Tries to reflect the demographics of the State.</a:t>
            </a:r>
          </a:p>
          <a:p>
            <a:pPr lvl="1"/>
            <a:r>
              <a:rPr lang="en-US" sz="2800" dirty="0"/>
              <a:t>Conducts annual orientation.</a:t>
            </a:r>
          </a:p>
          <a:p>
            <a:pPr marL="0" indent="0">
              <a:buNone/>
            </a:pPr>
            <a:endParaRPr lang="en-US" dirty="0"/>
          </a:p>
        </p:txBody>
      </p:sp>
      <p:sp>
        <p:nvSpPr>
          <p:cNvPr id="3" name="TextBox 2">
            <a:extLst>
              <a:ext uri="{FF2B5EF4-FFF2-40B4-BE49-F238E27FC236}">
                <a16:creationId xmlns:a16="http://schemas.microsoft.com/office/drawing/2014/main" id="{77ED1B30-0592-4FD7-B468-A501E7B32CAE}"/>
              </a:ext>
            </a:extLst>
          </p:cNvPr>
          <p:cNvSpPr txBox="1"/>
          <p:nvPr/>
        </p:nvSpPr>
        <p:spPr>
          <a:xfrm>
            <a:off x="1" y="-47095"/>
            <a:ext cx="499534" cy="1747837"/>
          </a:xfrm>
          <a:prstGeom prst="rect">
            <a:avLst/>
          </a:prstGeom>
          <a:solidFill>
            <a:schemeClr val="accent2"/>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6</a:t>
            </a:r>
          </a:p>
        </p:txBody>
      </p:sp>
    </p:spTree>
    <p:extLst>
      <p:ext uri="{BB962C8B-B14F-4D97-AF65-F5344CB8AC3E}">
        <p14:creationId xmlns:p14="http://schemas.microsoft.com/office/powerpoint/2010/main" val="45442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BD1C7-6058-4417-8C8C-B741B538FEB7}"/>
              </a:ext>
            </a:extLst>
          </p:cNvPr>
          <p:cNvSpPr>
            <a:spLocks noGrp="1"/>
          </p:cNvSpPr>
          <p:nvPr>
            <p:ph idx="1"/>
          </p:nvPr>
        </p:nvSpPr>
        <p:spPr>
          <a:xfrm>
            <a:off x="838200" y="2486025"/>
            <a:ext cx="10515600" cy="3497489"/>
          </a:xfrm>
        </p:spPr>
        <p:txBody>
          <a:bodyPr/>
          <a:lstStyle/>
          <a:p>
            <a:pPr marL="0" indent="0">
              <a:buNone/>
            </a:pPr>
            <a:r>
              <a:rPr lang="en-US" b="1" dirty="0"/>
              <a:t>Meetings </a:t>
            </a:r>
            <a:endParaRPr lang="en-US" dirty="0"/>
          </a:p>
          <a:p>
            <a:pPr lvl="1"/>
            <a:r>
              <a:rPr lang="en-US" sz="2800" dirty="0"/>
              <a:t> Established by-laws.</a:t>
            </a:r>
          </a:p>
          <a:p>
            <a:pPr lvl="1"/>
            <a:r>
              <a:rPr lang="en-US" sz="2800" dirty="0"/>
              <a:t>The Panel/ICC meets between 4-6 times each year.</a:t>
            </a:r>
          </a:p>
          <a:p>
            <a:pPr lvl="1"/>
            <a:r>
              <a:rPr lang="en-US" sz="2800" dirty="0"/>
              <a:t>Realizes the importance of maintaining confidentiality.</a:t>
            </a:r>
          </a:p>
          <a:p>
            <a:pPr marL="0" indent="0">
              <a:buNone/>
            </a:pPr>
            <a:endParaRPr lang="en-US" dirty="0"/>
          </a:p>
        </p:txBody>
      </p:sp>
      <p:sp>
        <p:nvSpPr>
          <p:cNvPr id="7" name="Title 4">
            <a:extLst>
              <a:ext uri="{FF2B5EF4-FFF2-40B4-BE49-F238E27FC236}">
                <a16:creationId xmlns:a16="http://schemas.microsoft.com/office/drawing/2014/main" id="{8C06A2A0-6382-4985-B3C7-0896F0A8E72B}"/>
              </a:ext>
            </a:extLst>
          </p:cNvPr>
          <p:cNvSpPr>
            <a:spLocks noGrp="1"/>
          </p:cNvSpPr>
          <p:nvPr>
            <p:ph type="title"/>
          </p:nvPr>
        </p:nvSpPr>
        <p:spPr>
          <a:xfrm>
            <a:off x="448733" y="-24342"/>
            <a:ext cx="11743267" cy="1768475"/>
          </a:xfrm>
          <a:solidFill>
            <a:srgbClr val="92D050"/>
          </a:solidFill>
        </p:spPr>
        <p:txBody>
          <a:bodyPr>
            <a:normAutofit fontScale="90000"/>
          </a:bodyPr>
          <a:lstStyle/>
          <a:p>
            <a:pPr algn="ctr"/>
            <a:br>
              <a:rPr lang="en-US" dirty="0"/>
            </a:br>
            <a:r>
              <a:rPr lang="en-US" dirty="0"/>
              <a:t>Effective Practices for Success of </a:t>
            </a:r>
            <a:br>
              <a:rPr lang="en-US" dirty="0"/>
            </a:br>
            <a:r>
              <a:rPr lang="en-US" dirty="0"/>
              <a:t>SAPs and SICCs</a:t>
            </a:r>
            <a:br>
              <a:rPr lang="en-US" dirty="0"/>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(Copenhaver, J., 2021. </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Advisory Panel/ICC Effective Practices for Success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Logan, UT-TAESE)</a:t>
            </a:r>
            <a:br>
              <a:rPr lang="en-US" sz="2000" dirty="0"/>
            </a:br>
            <a:endParaRPr lang="en-US" sz="2000" dirty="0"/>
          </a:p>
        </p:txBody>
      </p:sp>
      <p:sp>
        <p:nvSpPr>
          <p:cNvPr id="8" name="TextBox 7">
            <a:extLst>
              <a:ext uri="{FF2B5EF4-FFF2-40B4-BE49-F238E27FC236}">
                <a16:creationId xmlns:a16="http://schemas.microsoft.com/office/drawing/2014/main" id="{14B25704-D6DB-424D-B7A3-A3CE4AEF543C}"/>
              </a:ext>
            </a:extLst>
          </p:cNvPr>
          <p:cNvSpPr txBox="1"/>
          <p:nvPr/>
        </p:nvSpPr>
        <p:spPr>
          <a:xfrm>
            <a:off x="0" y="0"/>
            <a:ext cx="448733" cy="1744133"/>
          </a:xfrm>
          <a:prstGeom prst="rect">
            <a:avLst/>
          </a:prstGeom>
          <a:solidFill>
            <a:schemeClr val="accent2"/>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7</a:t>
            </a:r>
          </a:p>
        </p:txBody>
      </p:sp>
    </p:spTree>
    <p:extLst>
      <p:ext uri="{BB962C8B-B14F-4D97-AF65-F5344CB8AC3E}">
        <p14:creationId xmlns:p14="http://schemas.microsoft.com/office/powerpoint/2010/main" val="319921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DB2DC-E193-4943-8994-8C79197B19FE}"/>
              </a:ext>
            </a:extLst>
          </p:cNvPr>
          <p:cNvSpPr>
            <a:spLocks noGrp="1"/>
          </p:cNvSpPr>
          <p:nvPr>
            <p:ph type="title"/>
          </p:nvPr>
        </p:nvSpPr>
        <p:spPr>
          <a:xfrm>
            <a:off x="355600" y="-4763"/>
            <a:ext cx="11836400" cy="1325563"/>
          </a:xfrm>
          <a:solidFill>
            <a:srgbClr val="78B832"/>
          </a:solidFill>
        </p:spPr>
        <p:txBody>
          <a:bodyPr/>
          <a:lstStyle/>
          <a:p>
            <a:pPr algn="ctr"/>
            <a:r>
              <a:rPr lang="en-US"/>
              <a:t>MN ICC: By Laws</a:t>
            </a:r>
            <a:endParaRPr lang="en-US" dirty="0"/>
          </a:p>
        </p:txBody>
      </p:sp>
      <p:sp>
        <p:nvSpPr>
          <p:cNvPr id="6" name="Content Placeholder 5">
            <a:extLst>
              <a:ext uri="{FF2B5EF4-FFF2-40B4-BE49-F238E27FC236}">
                <a16:creationId xmlns:a16="http://schemas.microsoft.com/office/drawing/2014/main" id="{1632C35A-3160-4DEA-835F-F347884A1AB9}"/>
              </a:ext>
            </a:extLst>
          </p:cNvPr>
          <p:cNvSpPr>
            <a:spLocks noGrp="1"/>
          </p:cNvSpPr>
          <p:nvPr>
            <p:ph idx="1"/>
          </p:nvPr>
        </p:nvSpPr>
        <p:spPr>
          <a:xfrm>
            <a:off x="838200" y="2015067"/>
            <a:ext cx="10515600" cy="3308047"/>
          </a:xfrm>
        </p:spPr>
        <p:txBody>
          <a:bodyPr>
            <a:normAutofit/>
          </a:bodyPr>
          <a:lstStyle/>
          <a:p>
            <a:pPr marL="0" indent="0">
              <a:buNone/>
            </a:pPr>
            <a:endParaRPr lang="en-US"/>
          </a:p>
          <a:p>
            <a:pPr marL="0" indent="0">
              <a:buNone/>
            </a:pPr>
            <a:endParaRPr lang="en-US" dirty="0"/>
          </a:p>
        </p:txBody>
      </p:sp>
      <p:sp>
        <p:nvSpPr>
          <p:cNvPr id="3" name="TextBox 2">
            <a:extLst>
              <a:ext uri="{FF2B5EF4-FFF2-40B4-BE49-F238E27FC236}">
                <a16:creationId xmlns:a16="http://schemas.microsoft.com/office/drawing/2014/main" id="{02F1142E-86FE-4A33-BB6E-DBEB3FD42374}"/>
              </a:ext>
            </a:extLst>
          </p:cNvPr>
          <p:cNvSpPr txBox="1"/>
          <p:nvPr/>
        </p:nvSpPr>
        <p:spPr>
          <a:xfrm>
            <a:off x="0" y="0"/>
            <a:ext cx="355600" cy="1320800"/>
          </a:xfrm>
          <a:prstGeom prst="rect">
            <a:avLst/>
          </a:prstGeom>
          <a:solidFill>
            <a:srgbClr val="0083E6"/>
          </a:solidFill>
        </p:spPr>
        <p:txBody>
          <a:bodyPr wrap="square" rtlCol="0">
            <a:spAutoFit/>
          </a:bodyPr>
          <a:lstStyle/>
          <a:p>
            <a:endParaRPr lang="en-US" dirty="0"/>
          </a:p>
        </p:txBody>
      </p:sp>
      <p:sp>
        <p:nvSpPr>
          <p:cNvPr id="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8</a:t>
            </a:r>
          </a:p>
        </p:txBody>
      </p:sp>
      <p:sp>
        <p:nvSpPr>
          <p:cNvPr id="12" name="TextBox 11">
            <a:extLst>
              <a:ext uri="{FF2B5EF4-FFF2-40B4-BE49-F238E27FC236}">
                <a16:creationId xmlns:a16="http://schemas.microsoft.com/office/drawing/2014/main" id="{9320DB7C-1131-4C4C-97D4-E6938D2272AC}"/>
              </a:ext>
            </a:extLst>
          </p:cNvPr>
          <p:cNvSpPr txBox="1"/>
          <p:nvPr/>
        </p:nvSpPr>
        <p:spPr>
          <a:xfrm>
            <a:off x="1111988" y="2392025"/>
            <a:ext cx="8115300" cy="1446550"/>
          </a:xfrm>
          <a:prstGeom prst="rect">
            <a:avLst/>
          </a:prstGeom>
          <a:noFill/>
        </p:spPr>
        <p:txBody>
          <a:bodyPr wrap="square">
            <a:spAutoFit/>
          </a:bodyPr>
          <a:lstStyle/>
          <a:p>
            <a:r>
              <a:rPr lang="en-US" sz="4400" dirty="0"/>
              <a:t>Cat </a:t>
            </a:r>
            <a:r>
              <a:rPr lang="en-US" sz="4400" dirty="0" err="1"/>
              <a:t>Tamminga</a:t>
            </a:r>
            <a:endParaRPr lang="en-US" sz="4400" dirty="0"/>
          </a:p>
          <a:p>
            <a:r>
              <a:rPr lang="en-US" sz="4400" dirty="0"/>
              <a:t>Part C Coordinator</a:t>
            </a:r>
          </a:p>
        </p:txBody>
      </p:sp>
      <p:pic>
        <p:nvPicPr>
          <p:cNvPr id="13" name="Picture 12">
            <a:extLst>
              <a:ext uri="{FF2B5EF4-FFF2-40B4-BE49-F238E27FC236}">
                <a16:creationId xmlns:a16="http://schemas.microsoft.com/office/drawing/2014/main" id="{859C34AB-8FB9-48D6-B41B-1D731FA1C2C2}"/>
              </a:ext>
            </a:extLst>
          </p:cNvPr>
          <p:cNvPicPr>
            <a:picLocks noChangeAspect="1"/>
          </p:cNvPicPr>
          <p:nvPr/>
        </p:nvPicPr>
        <p:blipFill>
          <a:blip r:embed="rId3"/>
          <a:stretch>
            <a:fillRect/>
          </a:stretch>
        </p:blipFill>
        <p:spPr>
          <a:xfrm>
            <a:off x="7677453" y="1779587"/>
            <a:ext cx="3308047" cy="3308047"/>
          </a:xfrm>
          <a:prstGeom prst="rect">
            <a:avLst/>
          </a:prstGeom>
        </p:spPr>
      </p:pic>
    </p:spTree>
    <p:extLst>
      <p:ext uri="{BB962C8B-B14F-4D97-AF65-F5344CB8AC3E}">
        <p14:creationId xmlns:p14="http://schemas.microsoft.com/office/powerpoint/2010/main" val="205667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B8F92-6258-417D-B779-E2952C51C5B2}"/>
              </a:ext>
            </a:extLst>
          </p:cNvPr>
          <p:cNvSpPr>
            <a:spLocks noGrp="1"/>
          </p:cNvSpPr>
          <p:nvPr>
            <p:ph idx="1"/>
          </p:nvPr>
        </p:nvSpPr>
        <p:spPr>
          <a:xfrm>
            <a:off x="838201" y="2523066"/>
            <a:ext cx="10515600" cy="3037114"/>
          </a:xfrm>
        </p:spPr>
        <p:txBody>
          <a:bodyPr>
            <a:normAutofit/>
          </a:bodyPr>
          <a:lstStyle/>
          <a:p>
            <a:pPr marL="0" indent="0">
              <a:buNone/>
            </a:pPr>
            <a:r>
              <a:rPr lang="en-US" b="1" dirty="0"/>
              <a:t>Communication</a:t>
            </a:r>
            <a:endParaRPr lang="en-US" dirty="0"/>
          </a:p>
          <a:p>
            <a:pPr lvl="1"/>
            <a:r>
              <a:rPr lang="en-US" sz="2800" dirty="0"/>
              <a:t>The SEA Director/LA Administrator reports back.</a:t>
            </a:r>
          </a:p>
          <a:p>
            <a:pPr lvl="1"/>
            <a:r>
              <a:rPr lang="en-US" sz="2800" dirty="0"/>
              <a:t>Ongoing communication to maintain mutual respect.</a:t>
            </a:r>
          </a:p>
          <a:p>
            <a:pPr lvl="1"/>
            <a:r>
              <a:rPr lang="en-US" sz="2800" dirty="0"/>
              <a:t>Dedicated SEA/LA staff for meetings and logistics.</a:t>
            </a:r>
          </a:p>
          <a:p>
            <a:pPr lvl="1"/>
            <a:r>
              <a:rPr lang="en-US" sz="2800" dirty="0"/>
              <a:t>Collaborative agenda building process.</a:t>
            </a:r>
          </a:p>
          <a:p>
            <a:pPr lvl="1"/>
            <a:r>
              <a:rPr lang="en-US" sz="2800" dirty="0"/>
              <a:t>Panel/ICC “markets itself”.</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itle 4">
            <a:extLst>
              <a:ext uri="{FF2B5EF4-FFF2-40B4-BE49-F238E27FC236}">
                <a16:creationId xmlns:a16="http://schemas.microsoft.com/office/drawing/2014/main" id="{B02A1490-DB7C-4BB4-88C2-E319FAC2553C}"/>
              </a:ext>
            </a:extLst>
          </p:cNvPr>
          <p:cNvSpPr>
            <a:spLocks noGrp="1"/>
          </p:cNvSpPr>
          <p:nvPr>
            <p:ph type="title"/>
          </p:nvPr>
        </p:nvSpPr>
        <p:spPr>
          <a:xfrm>
            <a:off x="355600" y="0"/>
            <a:ext cx="11836400" cy="1920875"/>
          </a:xfrm>
          <a:solidFill>
            <a:srgbClr val="92D050"/>
          </a:solidFill>
        </p:spPr>
        <p:txBody>
          <a:bodyPr>
            <a:normAutofit fontScale="90000"/>
          </a:bodyPr>
          <a:lstStyle/>
          <a:p>
            <a:pPr algn="ctr"/>
            <a:br>
              <a:rPr lang="en-US" dirty="0"/>
            </a:br>
            <a:r>
              <a:rPr lang="en-US" dirty="0"/>
              <a:t>Effective Practices for Success of </a:t>
            </a:r>
            <a:br>
              <a:rPr lang="en-US" dirty="0"/>
            </a:br>
            <a:r>
              <a:rPr lang="en-US" dirty="0"/>
              <a:t>SAPs and SICCs</a:t>
            </a:r>
            <a:br>
              <a:rPr lang="en-US" dirty="0"/>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(Copenhaver, J., 2021. </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Advisory Panel /ICC Effective Practices for Success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Logan, UT-TAESE)</a:t>
            </a:r>
            <a:br>
              <a:rPr lang="en-US" sz="2000" dirty="0"/>
            </a:br>
            <a:endParaRPr lang="en-US" sz="2000" dirty="0"/>
          </a:p>
        </p:txBody>
      </p:sp>
      <p:sp>
        <p:nvSpPr>
          <p:cNvPr id="7" name="TextBox 6">
            <a:extLst>
              <a:ext uri="{FF2B5EF4-FFF2-40B4-BE49-F238E27FC236}">
                <a16:creationId xmlns:a16="http://schemas.microsoft.com/office/drawing/2014/main" id="{172FFBFF-AD5E-4CB5-9488-AA492F9565D0}"/>
              </a:ext>
            </a:extLst>
          </p:cNvPr>
          <p:cNvSpPr txBox="1"/>
          <p:nvPr/>
        </p:nvSpPr>
        <p:spPr>
          <a:xfrm>
            <a:off x="0" y="0"/>
            <a:ext cx="355600" cy="1930400"/>
          </a:xfrm>
          <a:prstGeom prst="rect">
            <a:avLst/>
          </a:prstGeom>
          <a:solidFill>
            <a:schemeClr val="accent2"/>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9</a:t>
            </a:r>
          </a:p>
        </p:txBody>
      </p:sp>
    </p:spTree>
    <p:extLst>
      <p:ext uri="{BB962C8B-B14F-4D97-AF65-F5344CB8AC3E}">
        <p14:creationId xmlns:p14="http://schemas.microsoft.com/office/powerpoint/2010/main" val="2035906391"/>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15" ma:contentTypeDescription="Create a new document." ma:contentTypeScope="" ma:versionID="fcb4de390c5a575041048f0c62e3dc76">
  <xsd:schema xmlns:xsd="http://www.w3.org/2001/XMLSchema" xmlns:xs="http://www.w3.org/2001/XMLSchema" xmlns:p="http://schemas.microsoft.com/office/2006/metadata/properties" xmlns:ns2="a467933b-6cef-4043-9f5f-c4054e99b235" xmlns:ns3="e64d7caa-a2d0-4565-b792-a28499307817" targetNamespace="http://schemas.microsoft.com/office/2006/metadata/properties" ma:root="true" ma:fieldsID="5bcf2f771e3985aac0e23fe2b711f290" ns2:_="" ns3:_="">
    <xsd:import namespace="a467933b-6cef-4043-9f5f-c4054e99b235"/>
    <xsd:import namespace="e64d7caa-a2d0-4565-b792-a284993078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zvkm"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zvkm" ma:index="15" nillable="true" ma:displayName="informaton" ma:internalName="zvkm">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d7caa-a2d0-4565-b792-a284993078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vkm xmlns="a467933b-6cef-4043-9f5f-c4054e99b235" xsi:nil="true"/>
  </documentManagement>
</p:properties>
</file>

<file path=customXml/itemProps1.xml><?xml version="1.0" encoding="utf-8"?>
<ds:datastoreItem xmlns:ds="http://schemas.openxmlformats.org/officeDocument/2006/customXml" ds:itemID="{A42BD405-C4DA-48B5-968B-F222F907D821}"/>
</file>

<file path=customXml/itemProps2.xml><?xml version="1.0" encoding="utf-8"?>
<ds:datastoreItem xmlns:ds="http://schemas.openxmlformats.org/officeDocument/2006/customXml" ds:itemID="{9C6E3404-C240-4B66-8D87-F561E414544A}"/>
</file>

<file path=customXml/itemProps3.xml><?xml version="1.0" encoding="utf-8"?>
<ds:datastoreItem xmlns:ds="http://schemas.openxmlformats.org/officeDocument/2006/customXml" ds:itemID="{7E98ED09-6706-4AAC-883E-D92A6ACC76AB}"/>
</file>

<file path=docProps/app.xml><?xml version="1.0" encoding="utf-8"?>
<Properties xmlns="http://schemas.openxmlformats.org/officeDocument/2006/extended-properties" xmlns:vt="http://schemas.openxmlformats.org/officeDocument/2006/docPropsVTypes">
  <TotalTime>933</TotalTime>
  <Words>4149</Words>
  <Application>Microsoft Office PowerPoint</Application>
  <PresentationFormat>Widescreen</PresentationFormat>
  <Paragraphs>385</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Calibri Light</vt:lpstr>
      <vt:lpstr>Helvetica</vt:lpstr>
      <vt:lpstr>Helvetica Neue</vt:lpstr>
      <vt:lpstr>Rockwell</vt:lpstr>
      <vt:lpstr>Wingdings</vt:lpstr>
      <vt:lpstr>Office Theme</vt:lpstr>
      <vt:lpstr>State Advisory Panel (SAP) and State Interagency Coordinating Council (SICC)</vt:lpstr>
      <vt:lpstr>Welcome!</vt:lpstr>
      <vt:lpstr>Have any additional activities?</vt:lpstr>
      <vt:lpstr>Agenda</vt:lpstr>
      <vt:lpstr>Where to locate resources to support SAP/SICC Purpose and Membership</vt:lpstr>
      <vt:lpstr> Effective Practices for Success of  SAPs and SICCs (Copenhaver, J., 2021. Advisory Panel/ICC Effective Practices for Success. Logan, UT-TAESE) </vt:lpstr>
      <vt:lpstr> Effective Practices for Success of  SAPs and SICCs (Copenhaver, J., 2021. Advisory Panel/ICC Effective Practices for Success. Logan, UT-TAESE) </vt:lpstr>
      <vt:lpstr>MN ICC: By Laws</vt:lpstr>
      <vt:lpstr> Effective Practices for Success of  SAPs and SICCs (Copenhaver, J., 2021. Advisory Panel /ICC Effective Practices for Success. Logan, UT-TAESE) </vt:lpstr>
      <vt:lpstr>POLL and Chat Items</vt:lpstr>
      <vt:lpstr>POLL Items</vt:lpstr>
      <vt:lpstr>POLL Items</vt:lpstr>
      <vt:lpstr>POLL Items</vt:lpstr>
      <vt:lpstr> Effective Practices for Success of  SAPs and SICCs (Copenhaver, J., 2021. Advisory Panel/ICC Effective Practices for Success. Logan, UT-TAESE) </vt:lpstr>
      <vt:lpstr>Chat Box of Unmute Your Lines</vt:lpstr>
      <vt:lpstr> Effective Practices for Success of  SAPs and SICCs (Copenhaver, J., 2021. Advisory Panel/ICC Effective Practices for Success. Logan, UT-TAESE) </vt:lpstr>
      <vt:lpstr>Supports for SAPs &amp; SICCs</vt:lpstr>
      <vt:lpstr>Resources Available on the SAP/SICC Website Aligned to Practices and Indicators</vt:lpstr>
      <vt:lpstr>Let’s Hear from YOU:   What Have you Tried? </vt:lpstr>
      <vt:lpstr>Examples for Sharing During Break Outs</vt:lpstr>
      <vt:lpstr>Examples for Sharing During Break Outs</vt:lpstr>
      <vt:lpstr>What are your interests?</vt:lpstr>
      <vt:lpstr>Upcoming Events</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Advisory Panel (SAP) and State Interagency Coordinating Council (SICC)</dc:title>
  <dc:creator>Anne Louise Thompson Granfield</dc:creator>
  <cp:lastModifiedBy>Anne Louise Thompson Granfield</cp:lastModifiedBy>
  <cp:revision>102</cp:revision>
  <dcterms:created xsi:type="dcterms:W3CDTF">2020-11-30T14:31:20Z</dcterms:created>
  <dcterms:modified xsi:type="dcterms:W3CDTF">2021-04-29T14:38:28Z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