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2" r:id="rId2"/>
    <p:sldId id="288" r:id="rId3"/>
    <p:sldId id="303" r:id="rId4"/>
    <p:sldId id="304" r:id="rId5"/>
    <p:sldId id="305" r:id="rId6"/>
    <p:sldId id="289" r:id="rId7"/>
    <p:sldId id="290" r:id="rId8"/>
    <p:sldId id="291" r:id="rId9"/>
    <p:sldId id="292" r:id="rId10"/>
    <p:sldId id="306" r:id="rId11"/>
    <p:sldId id="307" r:id="rId12"/>
    <p:sldId id="302" r:id="rId13"/>
    <p:sldId id="301" r:id="rId14"/>
    <p:sldId id="308" r:id="rId15"/>
    <p:sldId id="298" r:id="rId16"/>
    <p:sldId id="309" r:id="rId17"/>
    <p:sldId id="300" r:id="rId18"/>
    <p:sldId id="297" r:id="rId19"/>
    <p:sldId id="310" r:id="rId20"/>
    <p:sldId id="311" r:id="rId21"/>
    <p:sldId id="296" r:id="rId2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C32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63883" autoAdjust="0"/>
  </p:normalViewPr>
  <p:slideViewPr>
    <p:cSldViewPr snapToGrid="0">
      <p:cViewPr varScale="1">
        <p:scale>
          <a:sx n="54" d="100"/>
          <a:sy n="54" d="100"/>
        </p:scale>
        <p:origin x="17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4BC02345-17C7-453D-B3AC-847AF75F71F2}" type="datetimeFigureOut">
              <a:rPr lang="en-US" smtClean="0"/>
              <a:t>4/29/2020</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137372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We are interested in hearing from you. What do you think of these topics? What would you like to see covered in each of these topics?</a:t>
            </a:r>
          </a:p>
          <a:p>
            <a:endParaRPr lang="en-US" sz="2400" dirty="0"/>
          </a:p>
          <a:p>
            <a:r>
              <a:rPr lang="en-US" sz="2400" dirty="0"/>
              <a:t>Please let us know in the chat box of the types of information you would want us to cover? </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346834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You may visit our website at anytime.  Visit frequently, as we are changing it routinely.  </a:t>
            </a:r>
          </a:p>
          <a:p>
            <a:endParaRPr lang="en-US" sz="2400" dirty="0"/>
          </a:p>
          <a:p>
            <a:r>
              <a:rPr lang="en-US" sz="2400" dirty="0"/>
              <a:t>If you have any questions or want to correct any information about your state, please be in touch.  Given the support of OSEP and the many federal TA centers that are represented on this workgroup, if we can’t respond to your questions, we will pass them along anonymously or with your permission share your state and name, to others within our TA Center network to help with a response.</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357549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We’d now like to switch to sharing information about COVID-19 resources that are for SAPs and SICCs, both national and state specific.</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12</a:t>
            </a:fld>
            <a:endParaRPr lang="en-US"/>
          </a:p>
        </p:txBody>
      </p:sp>
    </p:spTree>
    <p:extLst>
      <p:ext uri="{BB962C8B-B14F-4D97-AF65-F5344CB8AC3E}">
        <p14:creationId xmlns:p14="http://schemas.microsoft.com/office/powerpoint/2010/main" val="113830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centers that can serve as national hubs of information for you during this time.  </a:t>
            </a:r>
          </a:p>
          <a:p>
            <a:pPr marL="179895" indent="-179895">
              <a:buFont typeface="Arial" panose="020B0604020202020204" pitchFamily="34" charset="0"/>
              <a:buChar char="•"/>
            </a:pPr>
            <a:r>
              <a:rPr lang="en-US" dirty="0"/>
              <a:t>ECTA is the OCR and OSERS hub for early childhood</a:t>
            </a:r>
          </a:p>
          <a:p>
            <a:pPr marL="179895" indent="-179895">
              <a:buFont typeface="Arial" panose="020B0604020202020204" pitchFamily="34" charset="0"/>
              <a:buChar char="•"/>
            </a:pPr>
            <a:r>
              <a:rPr lang="en-US" dirty="0"/>
              <a:t>NCSI is the hub for school aged students</a:t>
            </a:r>
          </a:p>
          <a:p>
            <a:pPr marL="179895" indent="-179895">
              <a:buFont typeface="Arial" panose="020B0604020202020204" pitchFamily="34" charset="0"/>
              <a:buChar char="•"/>
            </a:pPr>
            <a:r>
              <a:rPr lang="en-US" dirty="0"/>
              <a:t>Center for Parent information and Resources is the hub for information specific to families and family serving organizations</a:t>
            </a:r>
          </a:p>
          <a:p>
            <a:pPr marL="179895" indent="-179895">
              <a:buFont typeface="Arial" panose="020B0604020202020204" pitchFamily="34" charset="0"/>
              <a:buChar char="•"/>
            </a:pPr>
            <a:endParaRPr lang="en-US" dirty="0"/>
          </a:p>
          <a:p>
            <a:pPr marL="179895" indent="-179895">
              <a:buFont typeface="Arial" panose="020B0604020202020204" pitchFamily="34" charset="0"/>
              <a:buChar char="•"/>
            </a:pPr>
            <a:r>
              <a:rPr lang="en-US" dirty="0"/>
              <a:t>At these locations you will find links to federal policy documents, Q &amp; As from federal offices, as well as webinars that have been hosted.  There are resources for state and lead agencies that will be valuable to state level work as well as resources to assist LEAs and providers.</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13</a:t>
            </a:fld>
            <a:endParaRPr lang="en-US"/>
          </a:p>
        </p:txBody>
      </p:sp>
    </p:spTree>
    <p:extLst>
      <p:ext uri="{BB962C8B-B14F-4D97-AF65-F5344CB8AC3E}">
        <p14:creationId xmlns:p14="http://schemas.microsoft.com/office/powerpoint/2010/main" val="258342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offer an example of what one state has done specific to the SAPs and SICCs. Your colleagues in Washington state shared some of what they are doing.</a:t>
            </a:r>
          </a:p>
          <a:p>
            <a:endParaRPr lang="en-US" dirty="0"/>
          </a:p>
          <a:p>
            <a:r>
              <a:rPr lang="en-US" dirty="0"/>
              <a:t>The Special Education Advisory Council in Washington prepared a document that we have placed on the landing page of our website, that was offered to provide leadership to the field.</a:t>
            </a:r>
          </a:p>
          <a:p>
            <a:endParaRPr lang="en-US" dirty="0"/>
          </a:p>
          <a:p>
            <a:r>
              <a:rPr lang="en-US" dirty="0"/>
              <a:t>In their letter they shared information such as:</a:t>
            </a:r>
          </a:p>
          <a:p>
            <a:pPr marL="239859" indent="-239859">
              <a:buAutoNum type="arabicPeriod"/>
            </a:pPr>
            <a:r>
              <a:rPr lang="en-US" dirty="0"/>
              <a:t>Length of school closure</a:t>
            </a:r>
          </a:p>
          <a:p>
            <a:pPr marL="239859" indent="-239859">
              <a:buAutoNum type="arabicPeriod"/>
            </a:pPr>
            <a:r>
              <a:rPr lang="en-US" dirty="0"/>
              <a:t>Equity issues for online learning</a:t>
            </a:r>
          </a:p>
          <a:p>
            <a:pPr marL="239859" indent="-239859">
              <a:buAutoNum type="arabicPeriod"/>
            </a:pPr>
            <a:r>
              <a:rPr lang="en-US" dirty="0"/>
              <a:t>Possible partners during this time</a:t>
            </a:r>
          </a:p>
          <a:p>
            <a:pPr marL="239859" indent="-239859">
              <a:buAutoNum type="arabicPeriod"/>
            </a:pPr>
            <a:r>
              <a:rPr lang="en-US" dirty="0"/>
              <a:t>Words of support and encouragement</a:t>
            </a:r>
          </a:p>
          <a:p>
            <a:pPr marL="239859" indent="-239859">
              <a:buAutoNum type="arabicPeriod"/>
            </a:pPr>
            <a:r>
              <a:rPr lang="en-US" dirty="0"/>
              <a:t>Statements of nondiscrimination of COVID-19 and how to report harassment of students in protected class status</a:t>
            </a:r>
          </a:p>
          <a:p>
            <a:pPr marL="239859" indent="-239859">
              <a:buAutoNum type="arabicPeriod"/>
            </a:pPr>
            <a:r>
              <a:rPr lang="en-US" dirty="0"/>
              <a:t>Links to national and state resources</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118987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Washington’s Early Support for Infants and Toddlers State leadership team provided a memo to the field in which they mentioned their interest in reaching out to the Washington Interagency Coordinating Council and other stakeholders to assist with the implementation of adjustments and identifying other challenges that will need to be addressed. </a:t>
            </a:r>
          </a:p>
          <a:p>
            <a:endParaRPr lang="en-US" dirty="0"/>
          </a:p>
          <a:p>
            <a:endParaRPr lang="en-US" dirty="0"/>
          </a:p>
          <a:p>
            <a:r>
              <a:rPr lang="en-US" dirty="0"/>
              <a:t>These are two examples of how states are incorporating SAP and ICC in the work.</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15</a:t>
            </a:fld>
            <a:endParaRPr lang="en-US"/>
          </a:p>
        </p:txBody>
      </p:sp>
    </p:spTree>
    <p:extLst>
      <p:ext uri="{BB962C8B-B14F-4D97-AF65-F5344CB8AC3E}">
        <p14:creationId xmlns:p14="http://schemas.microsoft.com/office/powerpoint/2010/main" val="2041821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hear what might be happening in your state with this.  Please unmute your lines or put our information in the chat box to share ideas with others.</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16</a:t>
            </a:fld>
            <a:endParaRPr lang="en-US"/>
          </a:p>
        </p:txBody>
      </p:sp>
    </p:spTree>
    <p:extLst>
      <p:ext uri="{BB962C8B-B14F-4D97-AF65-F5344CB8AC3E}">
        <p14:creationId xmlns:p14="http://schemas.microsoft.com/office/powerpoint/2010/main" val="220970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wrap up today, we are interested in hearing if there are any other needs than what you have already offered earlier in this webinar, that we might be able to assist you with...</a:t>
            </a:r>
          </a:p>
          <a:p>
            <a:endParaRPr lang="en-US" dirty="0"/>
          </a:p>
          <a:p>
            <a:r>
              <a:rPr lang="en-US" dirty="0"/>
              <a:t>Please unmute your lines to talk, or share your thoughts in the chat box, or at anytime contact us by email.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1979119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items for you to remember before we close that are upcoming...</a:t>
            </a:r>
          </a:p>
          <a:p>
            <a:r>
              <a:rPr lang="en-US" dirty="0"/>
              <a:t>SICC Annual meeting will most likely be virtual but will occur on this date.  More information is forthcoming.  </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18</a:t>
            </a:fld>
            <a:endParaRPr lang="en-US"/>
          </a:p>
        </p:txBody>
      </p:sp>
    </p:spTree>
    <p:extLst>
      <p:ext uri="{BB962C8B-B14F-4D97-AF65-F5344CB8AC3E}">
        <p14:creationId xmlns:p14="http://schemas.microsoft.com/office/powerpoint/2010/main" val="260547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PPT and recording will be archived on the website.  Please look for that if you would like to review this material.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7243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Welcome to our webinar today.  Over the next hour we want to share with you an array of supports for SAPs and SICCs that will assist you in your work.</a:t>
            </a:r>
          </a:p>
          <a:p>
            <a:pPr defTabSz="959439">
              <a:defRPr/>
            </a:pPr>
            <a:endParaRPr lang="en-US" dirty="0"/>
          </a:p>
          <a:p>
            <a:pPr defTabSz="959439">
              <a:defRPr/>
            </a:pPr>
            <a:r>
              <a:rPr lang="en-US" dirty="0"/>
              <a:t>Let us begin share our purpose if you are new to SAPs or SICCs or to the work of this national group and introduce you to the people that are on the workgroup that are here to assist you.</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2683818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269326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21</a:t>
            </a:fld>
            <a:endParaRPr lang="en-US"/>
          </a:p>
        </p:txBody>
      </p:sp>
    </p:spTree>
    <p:extLst>
      <p:ext uri="{BB962C8B-B14F-4D97-AF65-F5344CB8AC3E}">
        <p14:creationId xmlns:p14="http://schemas.microsoft.com/office/powerpoint/2010/main" val="314534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As you are aware, the IDEA requires that state lead agencies for early intervention programs serving infants and toddlers, as well as state education agencies serving school-aged children operate a group of specific stakeholder representatives to advise and assist the state education agency/state lead agency in the performance of their responsibilities as outlined in IDEA to address the needs of infants, toddlers, children and youth with disabilities. </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88548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assist these Panels and councils,  a national workgroup was created to ...[READ SLIDE}</a:t>
            </a:r>
          </a:p>
          <a:p>
            <a:endParaRPr lang="en-US" dirty="0"/>
          </a:p>
          <a:p>
            <a:r>
              <a:rPr lang="en-US" dirty="0"/>
              <a:t>Today’s webinar will introduce you to the types of activities this workgroup offers.  </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293398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workgroup consists of interested staff from the Office of Special Education Programs (OSEP), Parent Training and Information Centers, OSEP-funded Technical Assistance Centers, and state staff currently involved in their states’ SICC or SAP.</a:t>
            </a:r>
          </a:p>
          <a:p>
            <a:endParaRPr lang="en-US" dirty="0"/>
          </a:p>
          <a:p>
            <a:r>
              <a:rPr lang="en-US" dirty="0"/>
              <a:t>Here is this year’s workgroup and we are grateful not only to OSEP and several of the national centers, but we want to especially thank the state staff and panel or council members from NY and NV for their participation. </a:t>
            </a:r>
          </a:p>
        </p:txBody>
      </p:sp>
      <p:sp>
        <p:nvSpPr>
          <p:cNvPr id="4" name="Slide Number Placeholder 3"/>
          <p:cNvSpPr>
            <a:spLocks noGrp="1"/>
          </p:cNvSpPr>
          <p:nvPr>
            <p:ph type="sldNum" sz="quarter" idx="10"/>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79170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75000"/>
                  </a:schemeClr>
                </a:solidFill>
              </a:rPr>
              <a:t>There are a variety of supports available to state advisory panels and interagency coordinating councils through this national workgroup.  We just want to share some of our resources that you see listed here and explain how to access them.</a:t>
            </a:r>
          </a:p>
          <a:p>
            <a:endParaRPr lang="en-US" dirty="0">
              <a:solidFill>
                <a:schemeClr val="accent2">
                  <a:lumMod val="75000"/>
                </a:schemeClr>
              </a:solidFill>
            </a:endParaRPr>
          </a:p>
          <a:p>
            <a:r>
              <a:rPr lang="en-US" dirty="0">
                <a:solidFill>
                  <a:schemeClr val="accent2">
                    <a:lumMod val="75000"/>
                  </a:schemeClr>
                </a:solidFill>
              </a:rPr>
              <a:t>First, you may contact our group using the info@stateadvisorypanel.org email  OR</a:t>
            </a:r>
          </a:p>
          <a:p>
            <a:r>
              <a:rPr lang="en-US" dirty="0">
                <a:solidFill>
                  <a:schemeClr val="accent2">
                    <a:lumMod val="75000"/>
                  </a:schemeClr>
                </a:solidFill>
              </a:rPr>
              <a:t>Secondly, visit the SAP/SICC website: </a:t>
            </a:r>
            <a:r>
              <a:rPr lang="en-US" dirty="0">
                <a:solidFill>
                  <a:schemeClr val="accent2">
                    <a:lumMod val="75000"/>
                  </a:schemeClr>
                </a:solidFill>
                <a:hlinkClick r:id="rId3"/>
              </a:rPr>
              <a:t>https://collab.osepideasthatwork.org/SAP-SICC</a:t>
            </a:r>
            <a:r>
              <a:rPr lang="en-US" dirty="0">
                <a:solidFill>
                  <a:schemeClr val="accent2">
                    <a:lumMod val="75000"/>
                  </a:schemeClr>
                </a:solidFill>
              </a:rPr>
              <a:t>.</a:t>
            </a:r>
          </a:p>
          <a:p>
            <a:endParaRPr lang="en-US" dirty="0">
              <a:solidFill>
                <a:schemeClr val="accent2">
                  <a:lumMod val="75000"/>
                </a:schemeClr>
              </a:solidFill>
            </a:endParaRPr>
          </a:p>
          <a:p>
            <a:r>
              <a:rPr lang="en-US" dirty="0">
                <a:solidFill>
                  <a:schemeClr val="accent2">
                    <a:lumMod val="75000"/>
                  </a:schemeClr>
                </a:solidFill>
              </a:rPr>
              <a:t>As you can see we have many supports to assist you in your states with this work. </a:t>
            </a:r>
          </a:p>
          <a:p>
            <a:r>
              <a:rPr lang="en-US" dirty="0">
                <a:solidFill>
                  <a:schemeClr val="accent2">
                    <a:lumMod val="75000"/>
                  </a:schemeClr>
                </a:solidFill>
              </a:rPr>
              <a:t>Let us share the website with you so you can see how to locate these many resources</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269571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The website has a landing page or home page which looks like this.  Let us take you to the webpage now, real time.</a:t>
            </a:r>
          </a:p>
          <a:p>
            <a:pPr defTabSz="959439">
              <a:defRPr/>
            </a:pPr>
            <a:endParaRPr lang="en-US" dirty="0"/>
          </a:p>
          <a:p>
            <a:pPr defTabSz="959439">
              <a:defRPr/>
            </a:pPr>
            <a:r>
              <a:rPr lang="en-US" dirty="0"/>
              <a:t>Here you will see the top tool bar which has several tabs for you to access.  </a:t>
            </a:r>
          </a:p>
          <a:p>
            <a:pPr defTabSz="959439">
              <a:defRPr/>
            </a:pPr>
            <a:r>
              <a:rPr lang="en-US" dirty="0"/>
              <a:t>NEWS; Calendar of Events (see the webinar, other events with TA centers); Files-archives; About Us: Contacts: FAQs: and State Resources</a:t>
            </a:r>
          </a:p>
          <a:p>
            <a:pPr defTabSz="959439">
              <a:defRPr/>
            </a:pPr>
            <a:endParaRPr lang="en-US" dirty="0"/>
          </a:p>
          <a:p>
            <a:pPr defTabSz="959439">
              <a:defRPr/>
            </a:pPr>
            <a:r>
              <a:rPr lang="en-US" dirty="0"/>
              <a:t>1. The landing page we provide you with Current and Upcoming Events of interest</a:t>
            </a:r>
          </a:p>
          <a:p>
            <a:pPr defTabSz="959439">
              <a:defRPr/>
            </a:pPr>
            <a:r>
              <a:rPr lang="en-US" dirty="0"/>
              <a:t>2. In the NEWS: section you will find our newsletter, flyers, recent resources we are making available</a:t>
            </a:r>
          </a:p>
          <a:p>
            <a:pPr defTabSz="959439">
              <a:defRPr/>
            </a:pPr>
            <a:r>
              <a:rPr lang="en-US" dirty="0"/>
              <a:t>3. Calendar: keeps you abreast of events of interest across the country and with our workgroup</a:t>
            </a:r>
          </a:p>
          <a:p>
            <a:pPr defTabSz="959439">
              <a:defRPr/>
            </a:pPr>
            <a:r>
              <a:rPr lang="en-US" dirty="0"/>
              <a:t>4. Files: All of our archived webinars that have been hosted throughout the years on a variety of topics, information from states, and OSEP</a:t>
            </a:r>
          </a:p>
          <a:p>
            <a:pPr marL="239859" indent="-239859" defTabSz="959439">
              <a:buFontTx/>
              <a:buAutoNum type="arabicPeriod" startAt="5"/>
              <a:defRPr/>
            </a:pPr>
            <a:r>
              <a:rPr lang="en-US" dirty="0"/>
              <a:t>About Us:  a bit of who we are and our role to support you</a:t>
            </a:r>
          </a:p>
          <a:p>
            <a:pPr marL="239859" indent="-239859" defTabSz="959439">
              <a:buFontTx/>
              <a:buAutoNum type="arabicPeriod" startAt="5"/>
              <a:defRPr/>
            </a:pPr>
            <a:r>
              <a:rPr lang="en-US" dirty="0"/>
              <a:t>Contacts:  Here we host the names and links to all of the ICCs and SAPs chairs and state contacts. We are constantly working to update this so if you are on this page and see a need to revise your state’s information, please let us know.  The ICC information is linked to the ECTA website, so the information when changed on the ECTA webpage will automatically revise this page as well.</a:t>
            </a:r>
          </a:p>
          <a:p>
            <a:pPr marL="239859" indent="-239859" defTabSz="959439">
              <a:buFontTx/>
              <a:buAutoNum type="arabicPeriod" startAt="5"/>
              <a:defRPr/>
            </a:pPr>
            <a:r>
              <a:rPr lang="en-US" dirty="0"/>
              <a:t>FAQs:  This section offers a variety of questions that SAPs and SICCs may have about their work.  These are some of the most common questions for the work of SAPs and SICCS based on IDEA regulations and how groups of this purpose operate. </a:t>
            </a:r>
          </a:p>
          <a:p>
            <a:pPr marL="239859" indent="-239859" defTabSz="959439">
              <a:buFontTx/>
              <a:buAutoNum type="arabicPeriod" startAt="5"/>
              <a:defRPr/>
            </a:pPr>
            <a:r>
              <a:rPr lang="en-US" dirty="0"/>
              <a:t>And lastly is the State Resources page.  Here is a host of resources by topic with examples from a variety of state to provide you with examples of the types of work that you encounter as a SAP or SICC.</a:t>
            </a:r>
          </a:p>
        </p:txBody>
      </p:sp>
      <p:sp>
        <p:nvSpPr>
          <p:cNvPr id="4" name="Slide Number Placeholder 3"/>
          <p:cNvSpPr>
            <a:spLocks noGrp="1"/>
          </p:cNvSpPr>
          <p:nvPr>
            <p:ph type="sldNum" sz="quarter" idx="10"/>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116513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Now let us share a bit more deeply some of these resources that you can find on our website.</a:t>
            </a:r>
          </a:p>
          <a:p>
            <a:pPr defTabSz="959439">
              <a:defRPr/>
            </a:pPr>
            <a:endParaRPr lang="en-US" dirty="0"/>
          </a:p>
          <a:p>
            <a:pPr defTabSz="959439">
              <a:defRPr/>
            </a:pPr>
            <a:r>
              <a:rPr lang="en-US" dirty="0"/>
              <a:t>Our Newsletter was premiered this spring in MARCH and is found on our NEWS page. The newsletter is intended to provide you a quick set of resources on a quarterly basis.  We have sections in the newsletter with state Q and A, so if you have a question to ask, please let us know. If you see a question and have other responses, let us know that as well. We would like to feature what different states are doing through this newsletter so  we welcome your ideas.</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422522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Another support we offer to you is the Webinar Series. We mentioned that in the Files on the state website, we have archived several years of webinars, that you may access at anytime. Our webinar series for 2020 starts today as this is our first in a series that we’d like to host across this coming year.</a:t>
            </a:r>
          </a:p>
          <a:p>
            <a:endParaRPr lang="en-US" sz="2400" dirty="0"/>
          </a:p>
          <a:p>
            <a:r>
              <a:rPr lang="en-US" sz="2400" dirty="0"/>
              <a:t>Over the past two years, this group has conducted sessions to gather your input on topics of interest and help to you. ECTA at OSEP Leadership conference and the EC conference has gathered your interests and needs as well. This fall we perused your websites and looked at the types of agenda items that you address throughout the year. Through these means of needs sensing, we are proposing the following topics for this year:</a:t>
            </a:r>
          </a:p>
          <a:p>
            <a:endParaRPr lang="en-US" sz="2400" dirty="0"/>
          </a:p>
          <a:p>
            <a:r>
              <a:rPr lang="en-US" sz="2400" dirty="0"/>
              <a:t>[read the topics from slide]</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207067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B755A-FE92-43BF-812B-39EAFDEB86E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2874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5B755A-FE92-43BF-812B-39EAFDEB86E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262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B755A-FE92-43BF-812B-39EAFDEB86E9}"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B755A-FE92-43BF-812B-39EAFDEB86E9}"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755A-FE92-43BF-812B-39EAFDEB86E9}"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755A-FE92-43BF-812B-39EAFDEB86E9}" type="datetimeFigureOut">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collab.osepideasthatwork.org/SAP-SICC"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gif"/><Relationship Id="rId4" Type="http://schemas.openxmlformats.org/officeDocument/2006/relationships/image" Target="../media/image2.png"/><Relationship Id="rId9" Type="http://schemas.openxmlformats.org/officeDocument/2006/relationships/hyperlink" Target="mailto:info@stateadvisorypanel.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13.xml.rels><?xml version="1.0" encoding="UTF-8" standalone="yes"?>
<Relationships xmlns="http://schemas.openxmlformats.org/package/2006/relationships"><Relationship Id="rId8" Type="http://schemas.openxmlformats.org/officeDocument/2006/relationships/hyperlink" Target="https://www2.ed.gov/about/offices/list/ocr/frontpage/faq/rr/policyguidance/Supple%20Fact%20Sheet%203.21.20%20FINAL.pdf" TargetMode="External"/><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ww.parentcenterhub.org/coronavirus-resources/" TargetMode="External"/><Relationship Id="rId5" Type="http://schemas.microsoft.com/office/2007/relationships/hdphoto" Target="../media/hdphoto1.wdp"/><Relationship Id="rId10" Type="http://schemas.openxmlformats.org/officeDocument/2006/relationships/hyperlink" Target="https://ncsi.wested.org/" TargetMode="External"/><Relationship Id="rId4" Type="http://schemas.openxmlformats.org/officeDocument/2006/relationships/image" Target="../media/image2.png"/><Relationship Id="rId9" Type="http://schemas.openxmlformats.org/officeDocument/2006/relationships/hyperlink" Target="https://ectacenter.org/topics/disaster/coronavirus.as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1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collab.osepideasthatwork.org/SAP-SICC"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unc.az1.qualtrics.com/jfe/form/SV_eRKYqDqEKoC2OKF"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6.gif"/></Relationships>
</file>

<file path=ppt/slides/_rels/slide2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collab.osepideasthatwork.org/SAP-SIC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gif"/><Relationship Id="rId4" Type="http://schemas.openxmlformats.org/officeDocument/2006/relationships/image" Target="../media/image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gif"/><Relationship Id="rId4" Type="http://schemas.openxmlformats.org/officeDocument/2006/relationships/image" Target="../media/image2.png"/><Relationship Id="rId9" Type="http://schemas.openxmlformats.org/officeDocument/2006/relationships/hyperlink" Target="https://collab.osepideasthatwork.org/sap/new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a:solidFill>
                  <a:prstClr val="black">
                    <a:lumMod val="75000"/>
                    <a:lumOff val="25000"/>
                  </a:prstClr>
                </a:solidFill>
                <a:latin typeface="Arial Black" panose="020B0A04020102020204" pitchFamily="34" charset="0"/>
              </a:rPr>
              <a:t>April 30, 2020 </a:t>
            </a:r>
          </a:p>
          <a:p>
            <a:pPr marL="342900" lvl="0" indent="-34290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Supports for SAPs and SICCs </a:t>
            </a:r>
          </a:p>
          <a:p>
            <a:pPr marL="342900" lvl="0" indent="-342900">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The Role of SAPs and SICCs during COVID-19</a:t>
            </a:r>
          </a:p>
        </p:txBody>
      </p:sp>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descr="SAP-SICC workgr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2019-2020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descr="SAP-SICC Workgoup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descr="PTI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56350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What would you like? Please Share.</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Content Placeholder 2">
            <a:extLst>
              <a:ext uri="{FF2B5EF4-FFF2-40B4-BE49-F238E27FC236}">
                <a16:creationId xmlns:a16="http://schemas.microsoft.com/office/drawing/2014/main" id="{7095E34E-A6A2-4997-9DFD-3CFC4DE76998}"/>
              </a:ext>
            </a:extLst>
          </p:cNvPr>
          <p:cNvSpPr txBox="1">
            <a:spLocks/>
          </p:cNvSpPr>
          <p:nvPr/>
        </p:nvSpPr>
        <p:spPr>
          <a:xfrm>
            <a:off x="611404" y="1420804"/>
            <a:ext cx="109728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latin typeface="Arial" panose="020B0604020202020204" pitchFamily="34" charset="0"/>
                <a:cs typeface="Arial" panose="020B0604020202020204" pitchFamily="34" charset="0"/>
              </a:rPr>
              <a:t>Proposed Topics for 2020 Webinar Series:</a:t>
            </a:r>
          </a:p>
          <a:p>
            <a:pPr lvl="1"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Updates and Information for Panels/Councils </a:t>
            </a:r>
          </a:p>
          <a:p>
            <a:pPr lvl="1"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Strategic Planning/Meeting Planning </a:t>
            </a:r>
          </a:p>
          <a:p>
            <a:pPr lvl="1"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Orientation of New Members </a:t>
            </a:r>
          </a:p>
          <a:p>
            <a:pPr lvl="1"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Authentic Stakeholder Engagement </a:t>
            </a:r>
          </a:p>
          <a:p>
            <a:pPr lvl="1"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Best Practices in SAP and SICC Work </a:t>
            </a:r>
          </a:p>
          <a:p>
            <a:pPr lvl="1" algn="l"/>
            <a:endParaRPr lang="en-US" sz="24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Comments about the proposed topics?</a:t>
            </a:r>
          </a:p>
          <a:p>
            <a:pPr algn="l"/>
            <a:r>
              <a:rPr lang="en-US" sz="2800" dirty="0">
                <a:latin typeface="Arial" panose="020B0604020202020204" pitchFamily="34" charset="0"/>
                <a:cs typeface="Arial" panose="020B0604020202020204" pitchFamily="34" charset="0"/>
              </a:rPr>
              <a:t>Other topics to consider?</a:t>
            </a:r>
          </a:p>
          <a:p>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0391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What would you like? Please Share.</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Content Placeholder 2">
            <a:extLst>
              <a:ext uri="{FF2B5EF4-FFF2-40B4-BE49-F238E27FC236}">
                <a16:creationId xmlns:a16="http://schemas.microsoft.com/office/drawing/2014/main" id="{7095E34E-A6A2-4997-9DFD-3CFC4DE76998}"/>
              </a:ext>
            </a:extLst>
          </p:cNvPr>
          <p:cNvSpPr txBox="1">
            <a:spLocks/>
          </p:cNvSpPr>
          <p:nvPr/>
        </p:nvSpPr>
        <p:spPr>
          <a:xfrm>
            <a:off x="611404" y="1420804"/>
            <a:ext cx="10972800"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Arial" panose="020B0604020202020204" pitchFamily="34" charset="0"/>
                <a:cs typeface="Arial" panose="020B0604020202020204" pitchFamily="34" charset="0"/>
              </a:rPr>
              <a:t>Visit the SAP/SICC website: </a:t>
            </a:r>
            <a:r>
              <a:rPr lang="en-US" sz="2800" dirty="0">
                <a:latin typeface="Arial" panose="020B0604020202020204" pitchFamily="34" charset="0"/>
                <a:cs typeface="Arial" panose="020B0604020202020204" pitchFamily="34" charset="0"/>
                <a:hlinkClick r:id="rId8"/>
              </a:rPr>
              <a:t>https://collab.osepideasthatwork.org/SAP-SICC</a:t>
            </a:r>
            <a:endParaRPr lang="en-US" sz="2800" dirty="0">
              <a:latin typeface="Arial" panose="020B0604020202020204" pitchFamily="34" charset="0"/>
              <a:cs typeface="Arial" panose="020B0604020202020204" pitchFamily="34" charset="0"/>
            </a:endParaRPr>
          </a:p>
          <a:p>
            <a:pPr algn="l"/>
            <a:endParaRPr lang="en-US" sz="9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Resources available on demand</a:t>
            </a:r>
          </a:p>
          <a:p>
            <a:pPr marL="800100" lvl="1" indent="-342900" algn="l">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Archived webinars</a:t>
            </a:r>
          </a:p>
          <a:p>
            <a:pPr marL="800100" lvl="1" indent="-342900" algn="l">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Resources submitted by Panels and Councils</a:t>
            </a: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Contact us at: </a:t>
            </a:r>
            <a:r>
              <a:rPr lang="en-US" sz="2800" dirty="0">
                <a:latin typeface="Arial" panose="020B0604020202020204" pitchFamily="34" charset="0"/>
                <a:cs typeface="Arial" panose="020B0604020202020204" pitchFamily="34" charset="0"/>
                <a:hlinkClick r:id="rId9"/>
              </a:rPr>
              <a:t>info@stateadvisorypanel.org</a:t>
            </a:r>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Questions for the workgroup for the Newsletter</a:t>
            </a:r>
          </a:p>
          <a:p>
            <a:pPr marL="800100" lvl="1" indent="-342900" algn="l">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Revisions to your state’s information</a:t>
            </a:r>
          </a:p>
        </p:txBody>
      </p:sp>
      <p:pic>
        <p:nvPicPr>
          <p:cNvPr id="14" name="Picture 13" descr="PTI 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98953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COVID-19 Resources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5145741" y="2057400"/>
            <a:ext cx="6457073" cy="31438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National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State Specific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SAP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SICC Resources</a:t>
            </a:r>
          </a:p>
          <a:p>
            <a:endParaRPr lang="en-US" dirty="0"/>
          </a:p>
        </p:txBody>
      </p:sp>
      <p:pic>
        <p:nvPicPr>
          <p:cNvPr id="13" name="Picture 12" descr="COVID virus">
            <a:extLst>
              <a:ext uri="{FF2B5EF4-FFF2-40B4-BE49-F238E27FC236}">
                <a16:creationId xmlns:a16="http://schemas.microsoft.com/office/drawing/2014/main" id="{3D5F326B-C136-4E13-BC2B-FE19EAD0E320}"/>
              </a:ext>
            </a:extLst>
          </p:cNvPr>
          <p:cNvPicPr>
            <a:picLocks noChangeAspect="1"/>
          </p:cNvPicPr>
          <p:nvPr/>
        </p:nvPicPr>
        <p:blipFill>
          <a:blip r:embed="rId8"/>
          <a:stretch>
            <a:fillRect/>
          </a:stretch>
        </p:blipFill>
        <p:spPr>
          <a:xfrm>
            <a:off x="477262" y="1456553"/>
            <a:ext cx="4561082" cy="4133963"/>
          </a:xfrm>
          <a:prstGeom prst="rect">
            <a:avLst/>
          </a:prstGeom>
        </p:spPr>
      </p:pic>
      <p:pic>
        <p:nvPicPr>
          <p:cNvPr id="17" name="Picture 16"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94321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400" b="1" dirty="0">
                <a:solidFill>
                  <a:schemeClr val="bg1"/>
                </a:solidFill>
                <a:latin typeface="Rockwell" panose="02060603020205020403" pitchFamily="18" charset="0"/>
              </a:rPr>
              <a:t>COVID-19 Resources for SAPs and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157255" y="1481157"/>
            <a:ext cx="11815056"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COVID-19 National Resources</a:t>
            </a: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Office of Special Education and Rehabilitative Services </a:t>
            </a:r>
            <a:r>
              <a:rPr lang="en-US" dirty="0">
                <a:latin typeface="Arial" panose="020B0604020202020204" pitchFamily="34" charset="0"/>
                <a:cs typeface="Arial" panose="020B0604020202020204" pitchFamily="34" charset="0"/>
                <a:hlinkClick r:id="rId8"/>
              </a:rPr>
              <a:t>designated</a:t>
            </a:r>
            <a:r>
              <a:rPr lang="en-US" dirty="0">
                <a:latin typeface="Arial" panose="020B0604020202020204" pitchFamily="34" charset="0"/>
                <a:cs typeface="Arial" panose="020B0604020202020204" pitchFamily="34" charset="0"/>
              </a:rPr>
              <a:t> the following technical assistance centers as resource hubs for information on issues related to COVID-19 (coronavirus): </a:t>
            </a:r>
          </a:p>
          <a:p>
            <a:pPr marL="342900" indent="-342900" algn="l">
              <a:buFont typeface="Arial" panose="020B0604020202020204" pitchFamily="34" charset="0"/>
              <a:buChar char="•"/>
            </a:pPr>
            <a:r>
              <a:rPr lang="en-US" i="1" dirty="0">
                <a:latin typeface="Arial" panose="020B0604020202020204" pitchFamily="34" charset="0"/>
                <a:cs typeface="Arial" panose="020B0604020202020204" pitchFamily="34" charset="0"/>
              </a:rPr>
              <a:t>Early Childhood Technical Assistance Center (ECTA) for early childhood: </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9"/>
              </a:rPr>
              <a:t>https://ectacenter.org/topics/disaster/coronavirus.asp</a:t>
            </a: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i="1" dirty="0">
                <a:latin typeface="Arial" panose="020B0604020202020204" pitchFamily="34" charset="0"/>
                <a:cs typeface="Arial" panose="020B0604020202020204" pitchFamily="34" charset="0"/>
              </a:rPr>
              <a:t>National Center on Systemic Improvement (NCSI) for K-12:</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10"/>
              </a:rPr>
              <a:t>https://ncsi.wested.org/</a:t>
            </a:r>
            <a:r>
              <a:rPr lang="en-US"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Information tailored to families and family-serving organizations can be found at the </a:t>
            </a:r>
            <a:r>
              <a:rPr lang="en-US" i="1" dirty="0">
                <a:latin typeface="Arial" panose="020B0604020202020204" pitchFamily="34" charset="0"/>
                <a:cs typeface="Arial" panose="020B0604020202020204" pitchFamily="34" charset="0"/>
              </a:rPr>
              <a:t>Center for Parent Information and Resources (CPIR)</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11"/>
              </a:rPr>
              <a:t>https://www.parentcenterhub.org/coronavirus-resources/</a:t>
            </a:r>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11347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400" b="1" dirty="0">
                <a:solidFill>
                  <a:schemeClr val="bg1"/>
                </a:solidFill>
                <a:latin typeface="Rockwell" panose="02060603020205020403" pitchFamily="18" charset="0"/>
              </a:rPr>
              <a:t>COVID-19 Resources for SAPs and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432431" y="1592221"/>
            <a:ext cx="798181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SAP Resource Example</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Washington-Special Education Advisory Council (SEAC)</a:t>
            </a:r>
          </a:p>
          <a:p>
            <a:pPr algn="l"/>
            <a:r>
              <a:rPr lang="en-US" i="1" dirty="0">
                <a:latin typeface="Arial" panose="020B0604020202020204" pitchFamily="34" charset="0"/>
                <a:cs typeface="Arial" panose="020B0604020202020204" pitchFamily="34" charset="0"/>
              </a:rPr>
              <a:t>This document was prepared and released by the WA SEAC to provide leadership to the field during the outbreak of COVID-19:</a:t>
            </a:r>
          </a:p>
          <a:p>
            <a:pPr algn="l"/>
            <a:endParaRPr lang="en-US" i="1" dirty="0">
              <a:latin typeface="Arial" panose="020B0604020202020204" pitchFamily="34" charset="0"/>
              <a:cs typeface="Arial" panose="020B0604020202020204" pitchFamily="34" charset="0"/>
            </a:endParaRPr>
          </a:p>
          <a:p>
            <a:pPr algn="l"/>
            <a:r>
              <a:rPr lang="en-US" b="1" i="1" dirty="0">
                <a:latin typeface="Arial" panose="020B0604020202020204" pitchFamily="34" charset="0"/>
                <a:cs typeface="Arial" panose="020B0604020202020204" pitchFamily="34" charset="0"/>
              </a:rPr>
              <a:t>Special Education Advisory Council (SEAC) Statement on Novel Coronavirus (COVID-19)</a:t>
            </a:r>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pic>
        <p:nvPicPr>
          <p:cNvPr id="13" name="Picture 12" descr="Screen shot of Washington example">
            <a:extLst>
              <a:ext uri="{FF2B5EF4-FFF2-40B4-BE49-F238E27FC236}">
                <a16:creationId xmlns:a16="http://schemas.microsoft.com/office/drawing/2014/main" id="{3DD97862-6497-4D5C-BEC3-0AE2980C5B4B}"/>
              </a:ext>
            </a:extLst>
          </p:cNvPr>
          <p:cNvPicPr/>
          <p:nvPr/>
        </p:nvPicPr>
        <p:blipFill rotWithShape="1">
          <a:blip r:embed="rId9"/>
          <a:srcRect l="27962" t="14261" r="43557" b="16323"/>
          <a:stretch/>
        </p:blipFill>
        <p:spPr bwMode="auto">
          <a:xfrm rot="539383">
            <a:off x="8357093" y="1632639"/>
            <a:ext cx="2871828" cy="385494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592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400" b="1" dirty="0">
                <a:solidFill>
                  <a:schemeClr val="bg1"/>
                </a:solidFill>
                <a:latin typeface="Rockwell" panose="02060603020205020403" pitchFamily="18" charset="0"/>
              </a:rPr>
              <a:t>COVID-19 Resources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261257" y="1585167"/>
            <a:ext cx="11711054" cy="2564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SICC Resource Example</a:t>
            </a:r>
          </a:p>
          <a:p>
            <a:pPr algn="l"/>
            <a:r>
              <a:rPr lang="en-US" dirty="0">
                <a:latin typeface="Arial" panose="020B0604020202020204" pitchFamily="34" charset="0"/>
                <a:cs typeface="Arial" panose="020B0604020202020204" pitchFamily="34" charset="0"/>
              </a:rPr>
              <a:t>Washington-Interagency Coordinating Council</a:t>
            </a:r>
          </a:p>
          <a:p>
            <a:pPr algn="l"/>
            <a:r>
              <a:rPr lang="en-US" i="1" dirty="0">
                <a:latin typeface="Arial" panose="020B0604020202020204" pitchFamily="34" charset="0"/>
                <a:cs typeface="Arial" panose="020B0604020202020204" pitchFamily="34" charset="0"/>
              </a:rPr>
              <a:t>Part C has just recently suspended face to face early intervention services and in the process of consulting with the Executive Committee of the ICC. Below is an excerpt of the guidance sent out to the field from the Early Support for Infants and Toddlers (ESIT) State Leadership Team:</a:t>
            </a:r>
          </a:p>
        </p:txBody>
      </p:sp>
      <p:sp>
        <p:nvSpPr>
          <p:cNvPr id="13" name="Rectangle 12">
            <a:extLst>
              <a:ext uri="{FF2B5EF4-FFF2-40B4-BE49-F238E27FC236}">
                <a16:creationId xmlns:a16="http://schemas.microsoft.com/office/drawing/2014/main" id="{EC6A0753-0D0E-48FD-9AB1-F8707D417501}"/>
              </a:ext>
            </a:extLst>
          </p:cNvPr>
          <p:cNvSpPr/>
          <p:nvPr/>
        </p:nvSpPr>
        <p:spPr>
          <a:xfrm>
            <a:off x="1488422" y="4306917"/>
            <a:ext cx="8913928" cy="1409617"/>
          </a:xfrm>
          <a:prstGeom prst="rect">
            <a:avLst/>
          </a:prstGeom>
        </p:spPr>
        <p:txBody>
          <a:bodyPr wrap="square">
            <a:spAutoFit/>
          </a:bodyPr>
          <a:lstStyle/>
          <a:p>
            <a:pPr>
              <a:lnSpc>
                <a:spcPct val="107000"/>
              </a:lnSpc>
              <a:spcAft>
                <a:spcPts val="800"/>
              </a:spcAft>
            </a:pPr>
            <a:r>
              <a:rPr lang="en-US" sz="2000" b="1" dirty="0">
                <a:highlight>
                  <a:srgbClr val="FFFF00"/>
                </a:highlight>
                <a:latin typeface="Arial" panose="020B0604020202020204" pitchFamily="34" charset="0"/>
                <a:ea typeface="Calibri" panose="020F0502020204030204" pitchFamily="34" charset="0"/>
                <a:cs typeface="Arial" panose="020B0604020202020204" pitchFamily="34" charset="0"/>
              </a:rPr>
              <a:t>Stakeholder Engagement</a:t>
            </a:r>
            <a:r>
              <a:rPr lang="en-US" sz="2000" dirty="0">
                <a:highlight>
                  <a:srgbClr val="FFFF00"/>
                </a:highlight>
                <a:latin typeface="Arial" panose="020B0604020202020204" pitchFamily="34" charset="0"/>
                <a:ea typeface="Calibri" panose="020F0502020204030204" pitchFamily="34" charset="0"/>
                <a:cs typeface="Arial" panose="020B0604020202020204" pitchFamily="34" charset="0"/>
              </a:rPr>
              <a:t>: We will be calling on the State Interagency Coordinating Council (SICC) Executive Committee and other key stakeholder groups to assist us with effectively implementing the required adjustments in services and identifying additional challenges that will need to be addressed.</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17" name="Picture 16"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15135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400" b="1" dirty="0">
                <a:solidFill>
                  <a:schemeClr val="bg1"/>
                </a:solidFill>
                <a:latin typeface="Rockwell" panose="02060603020205020403" pitchFamily="18" charset="0"/>
              </a:rPr>
              <a:t>COVID-19 Resources for SAPs and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432430" y="1592221"/>
            <a:ext cx="11229649"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Other State Examples:</a:t>
            </a:r>
          </a:p>
          <a:p>
            <a:pPr algn="l"/>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r>
              <a:rPr lang="en-US" sz="4800" b="1" dirty="0">
                <a:solidFill>
                  <a:srgbClr val="0083E6"/>
                </a:solidFill>
                <a:latin typeface="Arial" panose="020B0604020202020204" pitchFamily="34" charset="0"/>
                <a:cs typeface="Arial" panose="020B0604020202020204" pitchFamily="34" charset="0"/>
              </a:rPr>
              <a:t>What is happening in your state?</a:t>
            </a:r>
            <a:endParaRPr lang="en-US" sz="4800" dirty="0">
              <a:solidFill>
                <a:srgbClr val="0083E6"/>
              </a:solidFill>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01576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What are your needs?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Are there any needs your SAP or SICC have at this time that we might be able to assist with?</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Please unmute</a:t>
            </a:r>
            <a:r>
              <a:rPr lang="en-US" sz="3600" b="1" dirty="0">
                <a:latin typeface="Arial" panose="020B0604020202020204" pitchFamily="34" charset="0"/>
                <a:cs typeface="Arial" panose="020B0604020202020204" pitchFamily="34" charset="0"/>
              </a:rPr>
              <a:t>, indicate in the chat, or contact us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670702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Upcoming Events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Registration for the </a:t>
            </a:r>
            <a:r>
              <a:rPr lang="en-US" b="1" dirty="0">
                <a:latin typeface="Arial" panose="020B0604020202020204" pitchFamily="34" charset="0"/>
                <a:cs typeface="Arial" panose="020B0604020202020204" pitchFamily="34" charset="0"/>
              </a:rPr>
              <a:t>June 2020 SAP &amp; SICC Webinar: </a:t>
            </a:r>
          </a:p>
          <a:p>
            <a:r>
              <a:rPr lang="en-US" sz="2800" b="1" i="1" dirty="0">
                <a:solidFill>
                  <a:schemeClr val="accent4"/>
                </a:solidFill>
                <a:latin typeface="Arial" panose="020B0604020202020204" pitchFamily="34" charset="0"/>
                <a:cs typeface="Arial" panose="020B0604020202020204" pitchFamily="34" charset="0"/>
              </a:rPr>
              <a:t>“Strategic Planning/Meeting Planning”</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June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b="1" dirty="0">
              <a:solidFill>
                <a:srgbClr val="C327B4"/>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Save the Date:  </a:t>
            </a:r>
            <a:r>
              <a:rPr lang="en-US" b="1" dirty="0">
                <a:solidFill>
                  <a:srgbClr val="7030A0"/>
                </a:solidFill>
                <a:latin typeface="Arial" panose="020B0604020202020204" pitchFamily="34" charset="0"/>
                <a:cs typeface="Arial" panose="020B0604020202020204" pitchFamily="34" charset="0"/>
              </a:rPr>
              <a:t>SICC Annual Meeting- August 10, 2020</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for </a:t>
            </a:r>
            <a:r>
              <a:rPr lang="en-US" b="1" cap="all" dirty="0">
                <a:solidFill>
                  <a:srgbClr val="0083E6"/>
                </a:solidFill>
                <a:latin typeface="Arial" panose="020B0604020202020204" pitchFamily="34" charset="0"/>
                <a:cs typeface="Arial" panose="020B0604020202020204" pitchFamily="34" charset="0"/>
              </a:rPr>
              <a:t>CURRENT AND UPCOMING EVENTS</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31479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400" b="1" dirty="0">
                <a:solidFill>
                  <a:schemeClr val="bg1"/>
                </a:solidFill>
                <a:latin typeface="Rockwell" panose="02060603020205020403" pitchFamily="18" charset="0"/>
              </a:rPr>
              <a:t>Accessing Information After This Webinar</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1086548" y="2237823"/>
            <a:ext cx="10885763"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t>Information from SAPs and SICCS, archived webinars (including PowerPoint presentations, recording and captioning) are all available by going to </a:t>
            </a:r>
            <a:r>
              <a:rPr lang="en-US" sz="4000" dirty="0">
                <a:solidFill>
                  <a:schemeClr val="accent2">
                    <a:lumMod val="75000"/>
                  </a:schemeClr>
                </a:solidFill>
                <a:hlinkClick r:id="rId8"/>
              </a:rPr>
              <a:t>https://collab.osepideasthatwork.org/SAP-SICC</a:t>
            </a:r>
            <a:endParaRPr lang="en-US" sz="4000" dirty="0">
              <a:solidFill>
                <a:schemeClr val="accent2">
                  <a:lumMod val="75000"/>
                </a:schemeClr>
              </a:solidFill>
            </a:endParaRPr>
          </a:p>
          <a:p>
            <a:pPr algn="l"/>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77230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05593"/>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pPr algn="l"/>
            <a:r>
              <a:rPr lang="en-US" dirty="0">
                <a:latin typeface="Arial" panose="020B0604020202020204" pitchFamily="34" charset="0"/>
                <a:cs typeface="Arial" panose="020B0604020202020204" pitchFamily="34" charset="0"/>
              </a:rPr>
              <a:t>Webinar Purpose</a:t>
            </a:r>
          </a:p>
          <a:p>
            <a:pPr lvl="1" algn="l">
              <a:buFont typeface="Wingdings" panose="05000000000000000000" pitchFamily="2" charset="2"/>
              <a:buChar char="Ø"/>
            </a:pPr>
            <a:r>
              <a:rPr lang="en-US" sz="3200" b="1" dirty="0">
                <a:solidFill>
                  <a:srgbClr val="0070C0"/>
                </a:solidFill>
                <a:latin typeface="Arial" panose="020B0604020202020204" pitchFamily="34" charset="0"/>
                <a:cs typeface="Arial" panose="020B0604020202020204" pitchFamily="34" charset="0"/>
              </a:rPr>
              <a:t>Supports for SAPs &amp; SICCs</a:t>
            </a:r>
          </a:p>
          <a:p>
            <a:pPr lvl="1" algn="l">
              <a:buFont typeface="Wingdings" panose="05000000000000000000" pitchFamily="2" charset="2"/>
              <a:buChar char="Ø"/>
            </a:pPr>
            <a:r>
              <a:rPr lang="en-US" sz="3200" b="1" dirty="0">
                <a:solidFill>
                  <a:srgbClr val="0070C0"/>
                </a:solidFill>
                <a:latin typeface="Arial" panose="020B0604020202020204" pitchFamily="34" charset="0"/>
                <a:cs typeface="Arial" panose="020B0604020202020204" pitchFamily="34" charset="0"/>
              </a:rPr>
              <a:t>COVID-19 Resources for SAPs &amp; SICCs</a:t>
            </a:r>
          </a:p>
          <a:p>
            <a:pPr algn="l"/>
            <a:r>
              <a:rPr lang="en-US" dirty="0">
                <a:latin typeface="Arial" panose="020B0604020202020204" pitchFamily="34" charset="0"/>
                <a:cs typeface="Arial" panose="020B0604020202020204" pitchFamily="34" charset="0"/>
              </a:rPr>
              <a:t>Introduction of the Workgroup</a:t>
            </a:r>
          </a:p>
          <a:p>
            <a:pPr algn="l"/>
            <a:r>
              <a:rPr lang="en-US" dirty="0">
                <a:latin typeface="Arial" panose="020B0604020202020204" pitchFamily="34" charset="0"/>
                <a:cs typeface="Arial" panose="020B0604020202020204" pitchFamily="34" charset="0"/>
              </a:rPr>
              <a:t>Purpose of the SAP &amp; SICC Workgroup</a:t>
            </a:r>
          </a:p>
          <a:p>
            <a:endParaRPr lang="en-US" dirty="0"/>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05784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t>
            </a:r>
          </a:p>
          <a:p>
            <a:r>
              <a:rPr lang="en-US" dirty="0"/>
              <a:t> </a:t>
            </a:r>
            <a:r>
              <a:rPr lang="en-US" sz="2800" dirty="0">
                <a:hlinkClick r:id="rId8"/>
              </a:rPr>
              <a:t>SICC-SAP Webinar Evaluation</a:t>
            </a:r>
            <a:endParaRPr lang="en-US" sz="2800" dirty="0"/>
          </a:p>
          <a:p>
            <a:r>
              <a:rPr lang="en-US" sz="2800" dirty="0">
                <a:latin typeface="Arial" panose="020B0604020202020204" pitchFamily="34" charset="0"/>
                <a:cs typeface="Arial" panose="020B0604020202020204" pitchFamily="34" charset="0"/>
              </a:rPr>
              <a:t>(</a:t>
            </a:r>
          </a:p>
          <a:p>
            <a:pPr algn="l"/>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1">
            <a:extLst>
              <a:ext uri="{FF2B5EF4-FFF2-40B4-BE49-F238E27FC236}">
                <a16:creationId xmlns:a16="http://schemas.microsoft.com/office/drawing/2014/main" id="{B18A2749-67D1-4F8E-8599-EA91008BBE57}"/>
              </a:ext>
            </a:extLst>
          </p:cNvPr>
          <p:cNvSpPr>
            <a:spLocks noChangeArrowheads="1"/>
          </p:cNvSpPr>
          <p:nvPr/>
        </p:nvSpPr>
        <p:spPr bwMode="auto">
          <a:xfrm>
            <a:off x="1470367" y="5212113"/>
            <a:ext cx="9715608"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en-US" sz="2800" b="0" i="0" u="none" strike="noStrike" cap="none" normalizeH="0" baseline="0" dirty="0">
                <a:ln>
                  <a:noFill/>
                </a:ln>
                <a:solidFill>
                  <a:srgbClr val="1155CC"/>
                </a:solidFill>
                <a:effectLst/>
                <a:latin typeface="Calibri" panose="020F0502020204030204" pitchFamily="34" charset="0"/>
                <a:cs typeface="Calibri" panose="020F0502020204030204" pitchFamily="34" charset="0"/>
                <a:hlinkClick r:id="rId8"/>
              </a:rPr>
              <a:t>https://unc.az1.qualtrics.com/jfe/form/SV_eRKYqDqEKoC2OKF</a:t>
            </a:r>
            <a:r>
              <a:rPr kumimoji="0" lang="en-US" altLang="en-US" sz="2800" b="0" i="0" u="none" strike="noStrike" cap="none" normalizeH="0" baseline="0" dirty="0">
                <a:ln>
                  <a:noFill/>
                </a:ln>
                <a:solidFill>
                  <a:srgbClr val="1155CC"/>
                </a:solidFill>
                <a:effectLst/>
                <a:latin typeface="Calibri" panose="020F0502020204030204" pitchFamily="34" charset="0"/>
                <a:cs typeface="Calibri" panose="020F0502020204030204" pitchFamily="34" charset="0"/>
              </a:rPr>
              <a:t>)</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716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61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SAPs and SICCs…</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2801979"/>
            <a:ext cx="10229088" cy="28330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All IDEA Part C state lead agencies (serving infants and toddlers birth to three) are required to have a State Interagency Coordinating Council (SICC). </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dirty="0">
                <a:latin typeface="Arial" panose="020B0604020202020204" pitchFamily="34" charset="0"/>
                <a:cs typeface="Arial" panose="020B0604020202020204" pitchFamily="34" charset="0"/>
              </a:rPr>
              <a:t>All IDEA Part B state education agencies (serving children ages 3-21) are required to have a State Advisory Panel (SAP).</a:t>
            </a:r>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385482" y="1444521"/>
            <a:ext cx="11806518" cy="1200329"/>
          </a:xfrm>
          <a:prstGeom prst="rect">
            <a:avLst/>
          </a:prstGeom>
        </p:spPr>
        <p:txBody>
          <a:bodyPr wrap="square">
            <a:spAutoFit/>
          </a:bodyPr>
          <a:lstStyle/>
          <a:p>
            <a:pPr algn="ctr"/>
            <a:r>
              <a:rPr lang="en-US" sz="2400" b="1" dirty="0">
                <a:solidFill>
                  <a:srgbClr val="0083E6"/>
                </a:solidFill>
                <a:latin typeface="Arial" panose="020B0604020202020204" pitchFamily="34" charset="0"/>
                <a:cs typeface="Arial" panose="020B0604020202020204" pitchFamily="34" charset="0"/>
              </a:rPr>
              <a:t>Advise and assist the state education agency/state lead agency in the performance of their responsibilities as outlined in IDEA to address the needs of infants, toddlers, children, and youth with disabilities. </a:t>
            </a:r>
            <a:endParaRPr lang="en-US" sz="24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21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Our Purpose</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520614"/>
            <a:ext cx="10229088" cy="41143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A national workgroup assists in planning and facilitating national professional learning and capacity building activities to support states in organizing, orienting, and providing learning opportunities for SICCs and SAPs across the country.</a:t>
            </a:r>
          </a:p>
          <a:p>
            <a:endParaRPr lang="en-US" sz="2800"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Interagency collaboration</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Leadership</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Engagement with families and other stakeholders</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Emerging issues</a:t>
            </a:r>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2962" y="6012647"/>
            <a:ext cx="751980" cy="755740"/>
          </a:xfrm>
          <a:prstGeom prst="rect">
            <a:avLst/>
          </a:prstGeom>
        </p:spPr>
      </p:pic>
    </p:spTree>
    <p:extLst>
      <p:ext uri="{BB962C8B-B14F-4D97-AF65-F5344CB8AC3E}">
        <p14:creationId xmlns:p14="http://schemas.microsoft.com/office/powerpoint/2010/main" val="316398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Members of the Workgroup</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242047" y="5616099"/>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284443" y="1891200"/>
            <a:ext cx="11730264" cy="4114393"/>
          </a:xfrm>
          <a:prstGeom prst="rect">
            <a:avLst/>
          </a:prstGeom>
        </p:spPr>
        <p:txBody>
          <a:bodyPr vert="horz" lIns="91440" tIns="45720" rIns="91440" bIns="45720" numCol="2"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500" b="1" dirty="0">
                <a:latin typeface="Arial" panose="020B0604020202020204" pitchFamily="34" charset="0"/>
                <a:cs typeface="Arial" panose="020B0604020202020204" pitchFamily="34" charset="0"/>
              </a:rPr>
              <a:t>Lead</a:t>
            </a:r>
            <a:r>
              <a:rPr lang="en-US" sz="3500" dirty="0">
                <a:latin typeface="Arial" panose="020B0604020202020204" pitchFamily="34" charset="0"/>
                <a:cs typeface="Arial" panose="020B0604020202020204" pitchFamily="34" charset="0"/>
              </a:rPr>
              <a:t>: Anne Louise Thompson, NCSI</a:t>
            </a:r>
          </a:p>
          <a:p>
            <a:pPr algn="l"/>
            <a:r>
              <a:rPr lang="en-US" sz="3500" dirty="0">
                <a:latin typeface="Arial" panose="020B0604020202020204" pitchFamily="34" charset="0"/>
                <a:cs typeface="Arial" panose="020B0604020202020204" pitchFamily="34" charset="0"/>
              </a:rPr>
              <a:t>Ali </a:t>
            </a:r>
            <a:r>
              <a:rPr lang="en-US" sz="3500" dirty="0" err="1">
                <a:latin typeface="Arial" panose="020B0604020202020204" pitchFamily="34" charset="0"/>
                <a:cs typeface="Arial" panose="020B0604020202020204" pitchFamily="34" charset="0"/>
              </a:rPr>
              <a:t>Conners</a:t>
            </a:r>
            <a:r>
              <a:rPr lang="en-US" sz="3500" dirty="0">
                <a:latin typeface="Arial" panose="020B0604020202020204" pitchFamily="34" charset="0"/>
                <a:cs typeface="Arial" panose="020B0604020202020204" pitchFamily="34" charset="0"/>
              </a:rPr>
              <a:t>, NY DOE</a:t>
            </a:r>
          </a:p>
          <a:p>
            <a:pPr algn="l"/>
            <a:r>
              <a:rPr lang="en-US" sz="3500" dirty="0">
                <a:latin typeface="Arial" panose="020B0604020202020204" pitchFamily="34" charset="0"/>
                <a:cs typeface="Arial" panose="020B0604020202020204" pitchFamily="34" charset="0"/>
              </a:rPr>
              <a:t>Barb </a:t>
            </a:r>
            <a:r>
              <a:rPr lang="en-US" sz="3500" dirty="0" err="1">
                <a:latin typeface="Arial" panose="020B0604020202020204" pitchFamily="34" charset="0"/>
                <a:cs typeface="Arial" panose="020B0604020202020204" pitchFamily="34" charset="0"/>
              </a:rPr>
              <a:t>Martorana</a:t>
            </a:r>
            <a:r>
              <a:rPr lang="en-US" sz="3500" dirty="0">
                <a:latin typeface="Arial" panose="020B0604020202020204" pitchFamily="34" charset="0"/>
                <a:cs typeface="Arial" panose="020B0604020202020204" pitchFamily="34" charset="0"/>
              </a:rPr>
              <a:t>, NY SAP</a:t>
            </a:r>
          </a:p>
          <a:p>
            <a:pPr algn="l"/>
            <a:r>
              <a:rPr lang="en-US" sz="3500" dirty="0">
                <a:latin typeface="Arial" panose="020B0604020202020204" pitchFamily="34" charset="0"/>
                <a:cs typeface="Arial" panose="020B0604020202020204" pitchFamily="34" charset="0"/>
              </a:rPr>
              <a:t>Brenda </a:t>
            </a:r>
            <a:r>
              <a:rPr lang="en-US" sz="3500" dirty="0" err="1">
                <a:latin typeface="Arial" panose="020B0604020202020204" pitchFamily="34" charset="0"/>
                <a:cs typeface="Arial" panose="020B0604020202020204" pitchFamily="34" charset="0"/>
              </a:rPr>
              <a:t>Lamkin</a:t>
            </a:r>
            <a:r>
              <a:rPr lang="en-US" sz="3500" dirty="0">
                <a:latin typeface="Arial" panose="020B0604020202020204" pitchFamily="34" charset="0"/>
                <a:cs typeface="Arial" panose="020B0604020202020204" pitchFamily="34" charset="0"/>
              </a:rPr>
              <a:t>, WV PTI</a:t>
            </a:r>
          </a:p>
          <a:p>
            <a:pPr algn="l"/>
            <a:r>
              <a:rPr lang="en-US" sz="3500" dirty="0">
                <a:latin typeface="Arial" panose="020B0604020202020204" pitchFamily="34" charset="0"/>
                <a:cs typeface="Arial" panose="020B0604020202020204" pitchFamily="34" charset="0"/>
              </a:rPr>
              <a:t>Carmen Sanchez, OSEP</a:t>
            </a:r>
          </a:p>
          <a:p>
            <a:pPr algn="l"/>
            <a:r>
              <a:rPr lang="en-US" sz="3500" dirty="0">
                <a:latin typeface="Arial" panose="020B0604020202020204" pitchFamily="34" charset="0"/>
                <a:cs typeface="Arial" panose="020B0604020202020204" pitchFamily="34" charset="0"/>
              </a:rPr>
              <a:t>Daniel </a:t>
            </a:r>
            <a:r>
              <a:rPr lang="en-US" sz="3500" dirty="0" err="1">
                <a:latin typeface="Arial" panose="020B0604020202020204" pitchFamily="34" charset="0"/>
                <a:cs typeface="Arial" panose="020B0604020202020204" pitchFamily="34" charset="0"/>
              </a:rPr>
              <a:t>Dinnell</a:t>
            </a:r>
            <a:r>
              <a:rPr lang="en-US" sz="3500" dirty="0">
                <a:latin typeface="Arial" panose="020B0604020202020204" pitchFamily="34" charset="0"/>
                <a:cs typeface="Arial" panose="020B0604020202020204" pitchFamily="34" charset="0"/>
              </a:rPr>
              <a:t>, NV SICC</a:t>
            </a:r>
          </a:p>
          <a:p>
            <a:pPr algn="l"/>
            <a:r>
              <a:rPr lang="en-US" sz="3500" dirty="0">
                <a:latin typeface="Arial" panose="020B0604020202020204" pitchFamily="34" charset="0"/>
                <a:cs typeface="Arial" panose="020B0604020202020204" pitchFamily="34" charset="0"/>
              </a:rPr>
              <a:t>Jodi Webb, ND PTI</a:t>
            </a:r>
          </a:p>
          <a:p>
            <a:pPr algn="l"/>
            <a:r>
              <a:rPr lang="en-US" sz="3500" dirty="0">
                <a:latin typeface="Arial" panose="020B0604020202020204" pitchFamily="34" charset="0"/>
                <a:cs typeface="Arial" panose="020B0604020202020204" pitchFamily="34" charset="0"/>
              </a:rPr>
              <a:t>John </a:t>
            </a:r>
            <a:r>
              <a:rPr lang="en-US" sz="3500" dirty="0" err="1">
                <a:latin typeface="Arial" panose="020B0604020202020204" pitchFamily="34" charset="0"/>
                <a:cs typeface="Arial" panose="020B0604020202020204" pitchFamily="34" charset="0"/>
              </a:rPr>
              <a:t>Copenhaver</a:t>
            </a:r>
            <a:r>
              <a:rPr lang="en-US" sz="3500" dirty="0">
                <a:latin typeface="Arial" panose="020B0604020202020204" pitchFamily="34" charset="0"/>
                <a:cs typeface="Arial" panose="020B0604020202020204" pitchFamily="34" charset="0"/>
              </a:rPr>
              <a:t> or Norm Ames, TAESE</a:t>
            </a:r>
          </a:p>
          <a:p>
            <a:pPr algn="l"/>
            <a:endParaRPr lang="en-US" sz="3500" dirty="0">
              <a:latin typeface="Arial" panose="020B0604020202020204" pitchFamily="34" charset="0"/>
              <a:cs typeface="Arial" panose="020B0604020202020204" pitchFamily="34" charset="0"/>
            </a:endParaRPr>
          </a:p>
          <a:p>
            <a:pPr algn="l"/>
            <a:r>
              <a:rPr lang="en-US" sz="3500" dirty="0">
                <a:latin typeface="Arial" panose="020B0604020202020204" pitchFamily="34" charset="0"/>
                <a:cs typeface="Arial" panose="020B0604020202020204" pitchFamily="34" charset="0"/>
              </a:rPr>
              <a:t>Katherine Bradley-Black, NCSI</a:t>
            </a:r>
          </a:p>
          <a:p>
            <a:pPr algn="l"/>
            <a:r>
              <a:rPr lang="en-US" sz="3500" dirty="0">
                <a:latin typeface="Arial" panose="020B0604020202020204" pitchFamily="34" charset="0"/>
                <a:cs typeface="Arial" panose="020B0604020202020204" pitchFamily="34" charset="0"/>
              </a:rPr>
              <a:t>Luz Hernandez, CPRC</a:t>
            </a:r>
          </a:p>
          <a:p>
            <a:pPr algn="l"/>
            <a:r>
              <a:rPr lang="en-US" sz="3500" dirty="0" err="1">
                <a:latin typeface="Arial" panose="020B0604020202020204" pitchFamily="34" charset="0"/>
                <a:cs typeface="Arial" panose="020B0604020202020204" pitchFamily="34" charset="0"/>
              </a:rPr>
              <a:t>Pakethia</a:t>
            </a:r>
            <a:r>
              <a:rPr lang="en-US" sz="3500" dirty="0">
                <a:latin typeface="Arial" panose="020B0604020202020204" pitchFamily="34" charset="0"/>
                <a:cs typeface="Arial" panose="020B0604020202020204" pitchFamily="34" charset="0"/>
              </a:rPr>
              <a:t> Harris, NCSI</a:t>
            </a:r>
          </a:p>
          <a:p>
            <a:pPr algn="l"/>
            <a:r>
              <a:rPr lang="en-US" sz="3500" dirty="0">
                <a:latin typeface="Arial" panose="020B0604020202020204" pitchFamily="34" charset="0"/>
                <a:cs typeface="Arial" panose="020B0604020202020204" pitchFamily="34" charset="0"/>
              </a:rPr>
              <a:t>Perry Williams, OSEP</a:t>
            </a:r>
          </a:p>
          <a:p>
            <a:pPr algn="l"/>
            <a:r>
              <a:rPr lang="en-US" sz="3500" dirty="0">
                <a:latin typeface="Arial" panose="020B0604020202020204" pitchFamily="34" charset="0"/>
                <a:cs typeface="Arial" panose="020B0604020202020204" pitchFamily="34" charset="0"/>
              </a:rPr>
              <a:t>Sherry Franklin, ECTA</a:t>
            </a:r>
          </a:p>
          <a:p>
            <a:pPr algn="l"/>
            <a:r>
              <a:rPr lang="en-US" sz="3500" dirty="0">
                <a:latin typeface="Arial" panose="020B0604020202020204" pitchFamily="34" charset="0"/>
                <a:cs typeface="Arial" panose="020B0604020202020204" pitchFamily="34" charset="0"/>
              </a:rPr>
              <a:t>Siobhan </a:t>
            </a:r>
            <a:r>
              <a:rPr lang="en-US" sz="3500" dirty="0" err="1">
                <a:latin typeface="Arial" panose="020B0604020202020204" pitchFamily="34" charset="0"/>
                <a:cs typeface="Arial" panose="020B0604020202020204" pitchFamily="34" charset="0"/>
              </a:rPr>
              <a:t>Colgan</a:t>
            </a:r>
            <a:r>
              <a:rPr lang="en-US" sz="3500" dirty="0">
                <a:latin typeface="Arial" panose="020B0604020202020204" pitchFamily="34" charset="0"/>
                <a:cs typeface="Arial" panose="020B0604020202020204" pitchFamily="34" charset="0"/>
              </a:rPr>
              <a:t>, ECTA</a:t>
            </a:r>
          </a:p>
          <a:p>
            <a:pPr algn="l"/>
            <a:r>
              <a:rPr lang="en-US" sz="3500" dirty="0">
                <a:latin typeface="Arial" panose="020B0604020202020204" pitchFamily="34" charset="0"/>
                <a:cs typeface="Arial" panose="020B0604020202020204" pitchFamily="34" charset="0"/>
              </a:rPr>
              <a:t>Stephanie Moss, PTAC</a:t>
            </a:r>
          </a:p>
          <a:p>
            <a:pPr algn="l"/>
            <a:r>
              <a:rPr lang="en-US" sz="3500" b="1" dirty="0">
                <a:latin typeface="Arial" panose="020B0604020202020204" pitchFamily="34" charset="0"/>
                <a:cs typeface="Arial" panose="020B0604020202020204" pitchFamily="34" charset="0"/>
              </a:rPr>
              <a:t>Coordination: </a:t>
            </a:r>
            <a:r>
              <a:rPr lang="en-US" sz="3500" dirty="0">
                <a:latin typeface="Arial" panose="020B0604020202020204" pitchFamily="34" charset="0"/>
                <a:cs typeface="Arial" panose="020B0604020202020204" pitchFamily="34" charset="0"/>
              </a:rPr>
              <a:t>Brenda Smith, TAESE</a:t>
            </a:r>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16657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53157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a:hlinkClick r:id="rId7"/>
          </p:cNvPr>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SAP &amp; SICC Website</a:t>
            </a:r>
          </a:p>
        </p:txBody>
      </p:sp>
      <p:pic>
        <p:nvPicPr>
          <p:cNvPr id="15" name="Picture 14" descr="SAP-SICC Workgoup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pic>
        <p:nvPicPr>
          <p:cNvPr id="12" name="Picture 11" descr="Screenshot of SAP-SICC workgroup website">
            <a:extLst>
              <a:ext uri="{FF2B5EF4-FFF2-40B4-BE49-F238E27FC236}">
                <a16:creationId xmlns:a16="http://schemas.microsoft.com/office/drawing/2014/main" id="{3A60B792-CE0B-48A5-B363-DD1FC5904C7F}"/>
              </a:ext>
            </a:extLst>
          </p:cNvPr>
          <p:cNvPicPr>
            <a:picLocks noChangeAspect="1"/>
          </p:cNvPicPr>
          <p:nvPr/>
        </p:nvPicPr>
        <p:blipFill>
          <a:blip r:embed="rId9"/>
          <a:stretch>
            <a:fillRect/>
          </a:stretch>
        </p:blipFill>
        <p:spPr>
          <a:xfrm>
            <a:off x="746296" y="1419112"/>
            <a:ext cx="10699407" cy="4295805"/>
          </a:xfrm>
          <a:prstGeom prst="rect">
            <a:avLst/>
          </a:prstGeom>
        </p:spPr>
      </p:pic>
      <p:pic>
        <p:nvPicPr>
          <p:cNvPr id="14" name="Picture 13" descr="PTI 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82397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Newsletter &amp; Flyer</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pic>
        <p:nvPicPr>
          <p:cNvPr id="12" name="Content Placeholder 2" descr="Screenshot of newsletter">
            <a:extLst>
              <a:ext uri="{FF2B5EF4-FFF2-40B4-BE49-F238E27FC236}">
                <a16:creationId xmlns:a16="http://schemas.microsoft.com/office/drawing/2014/main" id="{56C4A164-01B1-4063-A9FC-CB0DF1E301DE}"/>
              </a:ext>
            </a:extLst>
          </p:cNvPr>
          <p:cNvPicPr>
            <a:picLocks noChangeAspect="1"/>
          </p:cNvPicPr>
          <p:nvPr/>
        </p:nvPicPr>
        <p:blipFill>
          <a:blip r:embed="rId8"/>
          <a:stretch>
            <a:fillRect/>
          </a:stretch>
        </p:blipFill>
        <p:spPr>
          <a:xfrm>
            <a:off x="7872008" y="1443458"/>
            <a:ext cx="3360088" cy="4246980"/>
          </a:xfrm>
          <a:prstGeom prst="rect">
            <a:avLst/>
          </a:prstGeom>
        </p:spPr>
      </p:pic>
      <p:sp>
        <p:nvSpPr>
          <p:cNvPr id="5" name="Rectangle 4"/>
          <p:cNvSpPr/>
          <p:nvPr/>
        </p:nvSpPr>
        <p:spPr>
          <a:xfrm>
            <a:off x="526635" y="1521131"/>
            <a:ext cx="6783153"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premiere edition (March 2020) of the </a:t>
            </a:r>
            <a:r>
              <a:rPr lang="en-US" sz="2400" b="1" dirty="0">
                <a:latin typeface="Arial" panose="020B0604020202020204" pitchFamily="34" charset="0"/>
                <a:cs typeface="Arial" panose="020B0604020202020204" pitchFamily="34" charset="0"/>
              </a:rPr>
              <a:t>SAP &amp; SICC Newsletter</a:t>
            </a:r>
            <a:r>
              <a:rPr lang="en-US" sz="2400" dirty="0">
                <a:latin typeface="Arial" panose="020B0604020202020204" pitchFamily="34" charset="0"/>
                <a:cs typeface="Arial" panose="020B0604020202020204" pitchFamily="34" charset="0"/>
              </a:rPr>
              <a:t> along with a one-page flyer explaining the National SAP-SICC Workgroup has been posted to the </a:t>
            </a:r>
            <a:r>
              <a:rPr lang="en-US" sz="2400" i="1" dirty="0">
                <a:latin typeface="Arial" panose="020B0604020202020204" pitchFamily="34" charset="0"/>
                <a:cs typeface="Arial" panose="020B0604020202020204" pitchFamily="34" charset="0"/>
                <a:hlinkClick r:id="rId9"/>
              </a:rPr>
              <a:t>News</a:t>
            </a:r>
            <a:r>
              <a:rPr lang="en-US" sz="2400" dirty="0">
                <a:latin typeface="Arial" panose="020B0604020202020204" pitchFamily="34" charset="0"/>
                <a:cs typeface="Arial" panose="020B0604020202020204" pitchFamily="34" charset="0"/>
              </a:rPr>
              <a:t> page of the SAP-SICC website.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Quarterly Releases: March, June, September, December</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Contents: State examples, Q &amp; A, Upcoming events, links to resources</a:t>
            </a:r>
          </a:p>
        </p:txBody>
      </p:sp>
      <p:pic>
        <p:nvPicPr>
          <p:cNvPr id="17" name="Picture 16" descr="PTI 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03131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Webinar Series 2019 - 2020</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Content Placeholder 2">
            <a:extLst>
              <a:ext uri="{FF2B5EF4-FFF2-40B4-BE49-F238E27FC236}">
                <a16:creationId xmlns:a16="http://schemas.microsoft.com/office/drawing/2014/main" id="{7095E34E-A6A2-4997-9DFD-3CFC4DE76998}"/>
              </a:ext>
            </a:extLst>
          </p:cNvPr>
          <p:cNvSpPr txBox="1">
            <a:spLocks/>
          </p:cNvSpPr>
          <p:nvPr/>
        </p:nvSpPr>
        <p:spPr>
          <a:xfrm>
            <a:off x="611404" y="1420804"/>
            <a:ext cx="109728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Arial" panose="020B0604020202020204" pitchFamily="34" charset="0"/>
                <a:cs typeface="Arial" panose="020B0604020202020204" pitchFamily="34" charset="0"/>
              </a:rPr>
              <a:t>The National SAP-SICC Workgroup is pleased to announce the </a:t>
            </a:r>
            <a:r>
              <a:rPr lang="en-US" sz="2800" b="1" dirty="0">
                <a:latin typeface="Arial" panose="020B0604020202020204" pitchFamily="34" charset="0"/>
                <a:cs typeface="Arial" panose="020B0604020202020204" pitchFamily="34" charset="0"/>
              </a:rPr>
              <a:t>2019-2020 SAP-SICC Webinar Series</a:t>
            </a:r>
            <a:r>
              <a:rPr lang="en-US" sz="2800" dirty="0">
                <a:latin typeface="Arial" panose="020B0604020202020204" pitchFamily="34" charset="0"/>
                <a:cs typeface="Arial" panose="020B0604020202020204" pitchFamily="34" charset="0"/>
              </a:rPr>
              <a:t>! Detailed information about each potential topical webinar and how to participate will be posted closer to the dates below. </a:t>
            </a:r>
            <a:r>
              <a:rPr lang="en-US" dirty="0">
                <a:latin typeface="Arial" panose="020B0604020202020204" pitchFamily="34" charset="0"/>
                <a:cs typeface="Arial" panose="020B0604020202020204" pitchFamily="34" charset="0"/>
              </a:rPr>
              <a:t> </a:t>
            </a:r>
          </a:p>
          <a:p>
            <a:pPr algn="l"/>
            <a:endParaRPr lang="en-US" sz="1050" dirty="0">
              <a:latin typeface="Arial" panose="020B0604020202020204" pitchFamily="34" charset="0"/>
              <a:cs typeface="Arial" panose="020B0604020202020204" pitchFamily="34" charset="0"/>
            </a:endParaRPr>
          </a:p>
          <a:p>
            <a:pPr lvl="1" algn="l">
              <a:buFont typeface="Wingdings" panose="05000000000000000000" pitchFamily="2" charset="2"/>
              <a:buChar char="Ø"/>
            </a:pPr>
            <a:r>
              <a:rPr lang="en-US" sz="2600" dirty="0">
                <a:solidFill>
                  <a:srgbClr val="0083E6"/>
                </a:solidFill>
                <a:latin typeface="Arial" panose="020B0604020202020204" pitchFamily="34" charset="0"/>
                <a:cs typeface="Arial" panose="020B0604020202020204" pitchFamily="34" charset="0"/>
              </a:rPr>
              <a:t>Updates and Information for Panels/Councils </a:t>
            </a:r>
          </a:p>
          <a:p>
            <a:pPr lvl="1" algn="l">
              <a:buFont typeface="Wingdings" panose="05000000000000000000" pitchFamily="2" charset="2"/>
              <a:buChar char="Ø"/>
            </a:pPr>
            <a:r>
              <a:rPr lang="en-US" sz="2600" dirty="0">
                <a:solidFill>
                  <a:srgbClr val="0083E6"/>
                </a:solidFill>
                <a:latin typeface="Arial" panose="020B0604020202020204" pitchFamily="34" charset="0"/>
                <a:cs typeface="Arial" panose="020B0604020202020204" pitchFamily="34" charset="0"/>
              </a:rPr>
              <a:t>Strategic Planning/Meeting Planning</a:t>
            </a:r>
          </a:p>
          <a:p>
            <a:pPr lvl="1" algn="l">
              <a:buFont typeface="Wingdings" panose="05000000000000000000" pitchFamily="2" charset="2"/>
              <a:buChar char="Ø"/>
            </a:pPr>
            <a:r>
              <a:rPr lang="en-US" sz="2600" dirty="0">
                <a:solidFill>
                  <a:srgbClr val="0083E6"/>
                </a:solidFill>
                <a:latin typeface="Arial" panose="020B0604020202020204" pitchFamily="34" charset="0"/>
                <a:cs typeface="Arial" panose="020B0604020202020204" pitchFamily="34" charset="0"/>
              </a:rPr>
              <a:t>Orientation of New Members</a:t>
            </a:r>
          </a:p>
          <a:p>
            <a:pPr lvl="1" algn="l">
              <a:buFont typeface="Wingdings" panose="05000000000000000000" pitchFamily="2" charset="2"/>
              <a:buChar char="Ø"/>
            </a:pPr>
            <a:r>
              <a:rPr lang="en-US" sz="2600" dirty="0">
                <a:solidFill>
                  <a:srgbClr val="0083E6"/>
                </a:solidFill>
                <a:latin typeface="Arial" panose="020B0604020202020204" pitchFamily="34" charset="0"/>
                <a:cs typeface="Arial" panose="020B0604020202020204" pitchFamily="34" charset="0"/>
              </a:rPr>
              <a:t>Authentic Stakeholder Engagement</a:t>
            </a:r>
          </a:p>
          <a:p>
            <a:pPr lvl="1" algn="l">
              <a:buFont typeface="Wingdings" panose="05000000000000000000" pitchFamily="2" charset="2"/>
              <a:buChar char="Ø"/>
            </a:pPr>
            <a:r>
              <a:rPr lang="en-US" sz="2600" dirty="0">
                <a:solidFill>
                  <a:srgbClr val="0083E6"/>
                </a:solidFill>
                <a:latin typeface="Arial" panose="020B0604020202020204" pitchFamily="34" charset="0"/>
                <a:cs typeface="Arial" panose="020B0604020202020204" pitchFamily="34" charset="0"/>
              </a:rPr>
              <a:t>Best Practices in SAP and SICC Work</a:t>
            </a:r>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162572141"/>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955401A6404644B670A04F539ABA05" ma:contentTypeVersion="15" ma:contentTypeDescription="Create a new document." ma:contentTypeScope="" ma:versionID="fcb4de390c5a575041048f0c62e3dc76">
  <xsd:schema xmlns:xsd="http://www.w3.org/2001/XMLSchema" xmlns:xs="http://www.w3.org/2001/XMLSchema" xmlns:p="http://schemas.microsoft.com/office/2006/metadata/properties" xmlns:ns2="a467933b-6cef-4043-9f5f-c4054e99b235" xmlns:ns3="e64d7caa-a2d0-4565-b792-a28499307817" targetNamespace="http://schemas.microsoft.com/office/2006/metadata/properties" ma:root="true" ma:fieldsID="5bcf2f771e3985aac0e23fe2b711f290" ns2:_="" ns3:_="">
    <xsd:import namespace="a467933b-6cef-4043-9f5f-c4054e99b235"/>
    <xsd:import namespace="e64d7caa-a2d0-4565-b792-a284993078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zvkm"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7933b-6cef-4043-9f5f-c4054e99b2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zvkm" ma:index="15" nillable="true" ma:displayName="informaton" ma:internalName="zvkm">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d7caa-a2d0-4565-b792-a284993078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vkm xmlns="a467933b-6cef-4043-9f5f-c4054e99b235" xsi:nil="true"/>
  </documentManagement>
</p:properties>
</file>

<file path=customXml/itemProps1.xml><?xml version="1.0" encoding="utf-8"?>
<ds:datastoreItem xmlns:ds="http://schemas.openxmlformats.org/officeDocument/2006/customXml" ds:itemID="{4F45FB45-9543-4C20-9787-A73FA04ED403}"/>
</file>

<file path=customXml/itemProps2.xml><?xml version="1.0" encoding="utf-8"?>
<ds:datastoreItem xmlns:ds="http://schemas.openxmlformats.org/officeDocument/2006/customXml" ds:itemID="{C329F01D-7AA7-4EB7-9F31-B6D858E8E1C7}"/>
</file>

<file path=customXml/itemProps3.xml><?xml version="1.0" encoding="utf-8"?>
<ds:datastoreItem xmlns:ds="http://schemas.openxmlformats.org/officeDocument/2006/customXml" ds:itemID="{F908DB0C-D62E-4029-BCC1-50C2AEC2DC76}"/>
</file>

<file path=docProps/app.xml><?xml version="1.0" encoding="utf-8"?>
<Properties xmlns="http://schemas.openxmlformats.org/officeDocument/2006/extended-properties" xmlns:vt="http://schemas.openxmlformats.org/officeDocument/2006/docPropsVTypes">
  <Template>Office Theme</Template>
  <TotalTime>524</TotalTime>
  <Words>4116</Words>
  <Application>Microsoft Office PowerPoint</Application>
  <PresentationFormat>Widescreen</PresentationFormat>
  <Paragraphs>304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Rockwell</vt:lpstr>
      <vt:lpstr>Wingdings</vt:lpstr>
      <vt:lpstr>Office Theme</vt:lpstr>
      <vt:lpstr>State Advisory Panel (SAP) and State Interagency Coordinating Council (SICC)</vt:lpstr>
      <vt:lpstr>Welcome!</vt:lpstr>
      <vt:lpstr>SAPs and SICCs…</vt:lpstr>
      <vt:lpstr>Our Purpose</vt:lpstr>
      <vt:lpstr>Members of the Workgroup</vt:lpstr>
      <vt:lpstr>Supports for SAPs &amp; SICCs</vt:lpstr>
      <vt:lpstr>SAP &amp; SICC Website</vt:lpstr>
      <vt:lpstr>Newsletter &amp; Flyer</vt:lpstr>
      <vt:lpstr>Webinar Series 2019 - 2020</vt:lpstr>
      <vt:lpstr>What would you like? Please Share.</vt:lpstr>
      <vt:lpstr>What would you like? Please Share.</vt:lpstr>
      <vt:lpstr>COVID-19 Resources for SAPs &amp; SICCs</vt:lpstr>
      <vt:lpstr>COVID-19 Resources for SAPs and SICCs</vt:lpstr>
      <vt:lpstr>COVID-19 Resources for SAPs and SICCs</vt:lpstr>
      <vt:lpstr>COVID-19 Resources for SAPs &amp; SICCs</vt:lpstr>
      <vt:lpstr>COVID-19 Resources for SAPs and SICCs</vt:lpstr>
      <vt:lpstr>What are your needs?</vt:lpstr>
      <vt:lpstr>Upcoming Events</vt:lpstr>
      <vt:lpstr>Accessing Information After This Webinar</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Louise Thompson Granfield</dc:creator>
  <cp:lastModifiedBy>Anne Louise Thompson Granfield</cp:lastModifiedBy>
  <cp:revision>53</cp:revision>
  <cp:lastPrinted>2020-04-23T22:18:21Z</cp:lastPrinted>
  <dcterms:created xsi:type="dcterms:W3CDTF">2020-04-06T15:18:14Z</dcterms:created>
  <dcterms:modified xsi:type="dcterms:W3CDTF">2020-04-29T15:54:04Z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0x010100F9955401A6404644B670A04F539ABA05</vt:lpwstr>
  </property>
</Properties>
</file>