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68" r:id="rId2"/>
    <p:sldId id="269" r:id="rId3"/>
    <p:sldId id="264" r:id="rId4"/>
    <p:sldId id="257" r:id="rId5"/>
    <p:sldId id="265" r:id="rId6"/>
    <p:sldId id="275" r:id="rId7"/>
    <p:sldId id="267" r:id="rId8"/>
    <p:sldId id="261" r:id="rId9"/>
    <p:sldId id="260" r:id="rId10"/>
    <p:sldId id="258" r:id="rId11"/>
    <p:sldId id="259" r:id="rId12"/>
    <p:sldId id="276" r:id="rId13"/>
    <p:sldId id="262" r:id="rId14"/>
    <p:sldId id="263" r:id="rId15"/>
    <p:sldId id="277" r:id="rId16"/>
    <p:sldId id="266" r:id="rId17"/>
    <p:sldId id="271" r:id="rId18"/>
    <p:sldId id="272" r:id="rId19"/>
    <p:sldId id="273" r:id="rId20"/>
    <p:sldId id="274" r:id="rId21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7"/>
    <p:restoredTop sz="68059" autoAdjust="0"/>
  </p:normalViewPr>
  <p:slideViewPr>
    <p:cSldViewPr snapToGrid="0" snapToObjects="1">
      <p:cViewPr varScale="1">
        <p:scale>
          <a:sx n="75" d="100"/>
          <a:sy n="75" d="100"/>
        </p:scale>
        <p:origin x="21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16" d="100"/>
          <a:sy n="116" d="100"/>
        </p:scale>
        <p:origin x="1128" y="-89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97464-B883-4EE7-8B87-81328F6588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2191F-7CC5-46E8-9E79-77FB22AE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0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DD7B-747B-C54D-BA74-218E3EE7AA2B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AEE41-90F9-E246-8966-2E516A22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7A3F5-C1D3-4763-8DD7-D7A3B5FD1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010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0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71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A3F5-C1D3-4763-8DD7-D7A3B5FD1E2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49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A3F5-C1D3-4763-8DD7-D7A3B5FD1E2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1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6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2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EE41-90F9-E246-8966-2E516A228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7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79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29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2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3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2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5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2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6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2"/>
            <a:ext cx="5111750" cy="50593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2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48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971802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2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2018-97F7-4456-A799-F618BF79A09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2286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3F76-DC68-4032-804B-CC74B647F4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678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6781800"/>
            <a:ext cx="8991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0"/>
            <a:ext cx="8991600" cy="460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9960"/>
            <a:ext cx="1524000" cy="81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12532"/>
            <a:ext cx="1238275" cy="899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8" y="6049121"/>
            <a:ext cx="3886200" cy="5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4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33398478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ites.ed.gov/idea/files/facilitator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eac-hawaii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ab.osepideasthatwork.org/SAP-SICC/state-resourc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ateadvisorypanel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ab.osepideasthatwork.org/SAP-SIC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SAPSICC5-2-1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1737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State Advisory Panel (SAP) and </a:t>
            </a:r>
            <a:br>
              <a:rPr lang="en-US" sz="2400" dirty="0"/>
            </a:br>
            <a:r>
              <a:rPr lang="en-US" sz="2400" dirty="0"/>
              <a:t>State Interagency Coordinating Council (SICC)</a:t>
            </a:r>
            <a:br>
              <a:rPr lang="en-US" sz="2400" dirty="0"/>
            </a:br>
            <a:r>
              <a:rPr lang="en-US" sz="2400" dirty="0" smtClean="0"/>
              <a:t>2018-19 </a:t>
            </a:r>
            <a:r>
              <a:rPr lang="en-US" sz="2400" dirty="0"/>
              <a:t>Webinar Series</a:t>
            </a:r>
            <a:br>
              <a:rPr lang="en-US" sz="2400" dirty="0"/>
            </a:br>
            <a:r>
              <a:rPr lang="en-US" sz="2400" dirty="0" smtClean="0"/>
              <a:t>May 2, 2019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900" y="3631378"/>
            <a:ext cx="6400800" cy="1314450"/>
          </a:xfrm>
        </p:spPr>
        <p:txBody>
          <a:bodyPr>
            <a:normAutofit/>
          </a:bodyPr>
          <a:lstStyle/>
          <a:p>
            <a:r>
              <a:rPr lang="en-US" b="1" dirty="0"/>
              <a:t>Learning Together in Hawaii:  </a:t>
            </a:r>
            <a:br>
              <a:rPr lang="en-US" b="1" dirty="0"/>
            </a:br>
            <a:r>
              <a:rPr lang="en-US" b="1" dirty="0"/>
              <a:t>Increasing Active Engagement through </a:t>
            </a:r>
            <a:br>
              <a:rPr lang="en-US" b="1" dirty="0"/>
            </a:br>
            <a:r>
              <a:rPr lang="en-US" b="1" dirty="0"/>
              <a:t>the Special Education Advisory Council (</a:t>
            </a:r>
            <a:r>
              <a:rPr lang="en-US" b="1" dirty="0" smtClean="0"/>
              <a:t>SEAC)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3388545"/>
            <a:ext cx="1488492" cy="1488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263634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Recording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9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2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SSIP Infographic:  </a:t>
            </a:r>
            <a:r>
              <a:rPr lang="en-US" sz="3600" dirty="0" smtClean="0"/>
              <a:t>Encouraging parent/school partnership around reading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4" y="1282700"/>
            <a:ext cx="3494072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1845981" y="5799968"/>
            <a:ext cx="10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5302" y="5859463"/>
            <a:ext cx="10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15221" y="2245089"/>
            <a:ext cx="5086351" cy="3516779"/>
            <a:chOff x="4015221" y="2372089"/>
            <a:chExt cx="5086351" cy="35167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221" y="2372089"/>
              <a:ext cx="2718089" cy="351677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97462" y="2475097"/>
              <a:ext cx="145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QR Code that links to website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93219" y="3725174"/>
              <a:ext cx="1428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Local parents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93219" y="4369377"/>
              <a:ext cx="18083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Additional option of having child read to parent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6639792" y="2656809"/>
              <a:ext cx="757672" cy="3029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4888555" y="3309577"/>
              <a:ext cx="2404664" cy="64103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296892" y="4005349"/>
              <a:ext cx="996328" cy="40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4711327" y="4071423"/>
              <a:ext cx="2581891" cy="58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090886" y="4071423"/>
              <a:ext cx="1202333" cy="12570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354474" y="4772667"/>
              <a:ext cx="965587" cy="11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63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Uses of SEAC Infographics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96" y="1208144"/>
            <a:ext cx="3379571" cy="4373563"/>
          </a:xfrm>
        </p:spPr>
      </p:pic>
      <p:grpSp>
        <p:nvGrpSpPr>
          <p:cNvPr id="15" name="Group 14"/>
          <p:cNvGrpSpPr/>
          <p:nvPr/>
        </p:nvGrpSpPr>
        <p:grpSpPr>
          <a:xfrm>
            <a:off x="647248" y="1772911"/>
            <a:ext cx="2763982" cy="3782292"/>
            <a:chOff x="526473" y="1122219"/>
            <a:chExt cx="3837709" cy="5362576"/>
          </a:xfrm>
        </p:grpSpPr>
        <p:sp>
          <p:nvSpPr>
            <p:cNvPr id="14" name="Rectangle 13"/>
            <p:cNvSpPr/>
            <p:nvPr/>
          </p:nvSpPr>
          <p:spPr>
            <a:xfrm>
              <a:off x="526473" y="1122219"/>
              <a:ext cx="3837709" cy="53625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64" y="1212082"/>
              <a:ext cx="3616035" cy="518284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563070" y="2060977"/>
            <a:ext cx="16833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350" dirty="0"/>
              <a:t>To explain the OSEP monitoring process and recent site visit to stakeholders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354" y="3823348"/>
            <a:ext cx="131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350" dirty="0"/>
              <a:t>To report on recent SEAC activities</a:t>
            </a:r>
          </a:p>
          <a:p>
            <a:endParaRPr lang="en-US" sz="1350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4027385" y="3236862"/>
            <a:ext cx="619398" cy="263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4027385" y="4581575"/>
            <a:ext cx="619398" cy="284039"/>
          </a:xfrm>
          <a:prstGeom prst="rightArrow">
            <a:avLst>
              <a:gd name="adj1" fmla="val 50000"/>
              <a:gd name="adj2" fmla="val 317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539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Poll 2: To what extent could your SAP/SICC benefit from co-creating infographics with the state agency?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823"/>
            <a:ext cx="8229600" cy="350077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Check one: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 at all</a:t>
            </a:r>
          </a:p>
          <a:p>
            <a:pPr marL="0" indent="0">
              <a:buNone/>
            </a:pPr>
            <a:r>
              <a:rPr lang="en-US" dirty="0" smtClean="0"/>
              <a:t>Benefit somewhat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Benefit a lot</a:t>
            </a:r>
          </a:p>
        </p:txBody>
      </p:sp>
    </p:spTree>
    <p:extLst>
      <p:ext uri="{BB962C8B-B14F-4D97-AF65-F5344CB8AC3E}">
        <p14:creationId xmlns:p14="http://schemas.microsoft.com/office/powerpoint/2010/main" val="20585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8650" y="1499085"/>
            <a:ext cx="3785088" cy="4291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08900" cy="1143000"/>
          </a:xfrm>
        </p:spPr>
        <p:txBody>
          <a:bodyPr/>
          <a:lstStyle/>
          <a:p>
            <a:r>
              <a:rPr lang="en-US" dirty="0" smtClean="0"/>
              <a:t>Next Steps:  Creation of Dialogue Guides and Community Outreach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" y="1380989"/>
            <a:ext cx="3497335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A Dialogue Guide forces the group to identify target audience(s).</a:t>
            </a:r>
          </a:p>
          <a:p>
            <a:r>
              <a:rPr lang="en-US" dirty="0" smtClean="0"/>
              <a:t>Dialogue examines assumptions and seeks common ground.</a:t>
            </a:r>
          </a:p>
          <a:p>
            <a:r>
              <a:rPr lang="en-US" dirty="0" smtClean="0"/>
              <a:t>Reaction questions help audience members see the issue from many perspectives.</a:t>
            </a:r>
          </a:p>
          <a:p>
            <a:r>
              <a:rPr lang="en-US" dirty="0" smtClean="0"/>
              <a:t>Application questions encourage continued involvement and shared action.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649" y="5472668"/>
            <a:ext cx="430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https://sites.ed.gov/idea/files/facilitator.pdf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28600"/>
            <a:ext cx="7616687" cy="1143000"/>
          </a:xfrm>
        </p:spPr>
        <p:txBody>
          <a:bodyPr/>
          <a:lstStyle/>
          <a:p>
            <a:r>
              <a:rPr lang="en-US" dirty="0" smtClean="0"/>
              <a:t>How a Dialogue Guide could enhance the reading infographic: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5532" y="1752602"/>
            <a:ext cx="5831268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A 2</a:t>
            </a:r>
            <a:r>
              <a:rPr lang="en-US" baseline="30000" dirty="0" smtClean="0"/>
              <a:t>nd</a:t>
            </a:r>
            <a:r>
              <a:rPr lang="en-US" dirty="0" smtClean="0"/>
              <a:t> infographic could offer statistics re: reading performance among young children with disabilities</a:t>
            </a:r>
          </a:p>
          <a:p>
            <a:r>
              <a:rPr lang="en-US" dirty="0" smtClean="0"/>
              <a:t>The data infographic could be customized for presentations to specific audiences and locales</a:t>
            </a:r>
          </a:p>
          <a:p>
            <a:r>
              <a:rPr lang="en-US" dirty="0" smtClean="0"/>
              <a:t>Resources like links to apps and adult literacy programs could be added</a:t>
            </a:r>
          </a:p>
          <a:p>
            <a:r>
              <a:rPr lang="en-US" dirty="0" smtClean="0"/>
              <a:t>Community feedback would help shape future efforts and activities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8" y="1593607"/>
            <a:ext cx="2022475" cy="2616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3" y="4209807"/>
            <a:ext cx="2448846" cy="16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0" y="453887"/>
            <a:ext cx="76431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Poll </a:t>
            </a:r>
            <a:r>
              <a:rPr lang="en-US" dirty="0" smtClean="0"/>
              <a:t>3: </a:t>
            </a:r>
            <a:r>
              <a:rPr lang="en-US" dirty="0" smtClean="0"/>
              <a:t>To what extent could your SAP/SICC benefit from co-creating dialogue guides with the state agency?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Check one: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 at all</a:t>
            </a:r>
          </a:p>
          <a:p>
            <a:pPr marL="0" indent="0">
              <a:buNone/>
            </a:pPr>
            <a:r>
              <a:rPr lang="en-US" dirty="0" smtClean="0"/>
              <a:t>Benefit somewhat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Benefit a lot</a:t>
            </a:r>
          </a:p>
        </p:txBody>
      </p:sp>
    </p:spTree>
    <p:extLst>
      <p:ext uri="{BB962C8B-B14F-4D97-AF65-F5344CB8AC3E}">
        <p14:creationId xmlns:p14="http://schemas.microsoft.com/office/powerpoint/2010/main" val="4103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3225" y="8214"/>
            <a:ext cx="7886700" cy="1325563"/>
          </a:xfrm>
        </p:spPr>
        <p:txBody>
          <a:bodyPr/>
          <a:lstStyle/>
          <a:p>
            <a:r>
              <a:rPr lang="en-US" dirty="0" smtClean="0"/>
              <a:t>Questions &amp; Contact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1304925"/>
            <a:ext cx="3365500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49800" y="1304925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Visit our SEAC website to learn more about our infographics initiative: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http://seac-hawaii.org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Return from time to time to see what we have added!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4548" y="235226"/>
            <a:ext cx="579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Visit the SAP-SICC website</a:t>
            </a:r>
            <a:endParaRPr lang="en-US" dirty="0"/>
          </a:p>
        </p:txBody>
      </p:sp>
      <p:sp>
        <p:nvSpPr>
          <p:cNvPr id="5" name="Content Placeholder 4" descr="OSEP Ideas Work SAP/SICC website&#10;OSEP Ideas that Work SAP/SICC state resources&#10;DaSy resources" title="Visit the SAP-SICC website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hlinkClick r:id=""/>
            </a:endParaRPr>
          </a:p>
          <a:p>
            <a:pPr marL="0" indent="0" algn="ctr">
              <a:buNone/>
            </a:pPr>
            <a:r>
              <a:rPr lang="en-US" dirty="0" smtClean="0">
                <a:hlinkClick r:id=""/>
              </a:rPr>
              <a:t>OSEP Collaboration Space SAP/SICC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Check out the State Resources at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OSEP Collaboration Space SAP/SICC Resources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8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228600"/>
            <a:ext cx="5791200" cy="1143000"/>
          </a:xfrm>
        </p:spPr>
        <p:txBody>
          <a:bodyPr/>
          <a:lstStyle/>
          <a:p>
            <a:r>
              <a:rPr lang="en-US" dirty="0" smtClean="0"/>
              <a:t>We want to hear from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you are willing to share on the SAP-SICC website</a:t>
            </a:r>
          </a:p>
          <a:p>
            <a:r>
              <a:rPr lang="en-US" dirty="0" smtClean="0"/>
              <a:t>Questions, comments, feedback</a:t>
            </a:r>
          </a:p>
          <a:p>
            <a:r>
              <a:rPr lang="en-US" dirty="0" smtClean="0"/>
              <a:t>Topics for future webinars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>
              <a:hlinkClick r:id="rId3"/>
            </a:endParaRPr>
          </a:p>
          <a:p>
            <a:pPr marL="0" indent="0" algn="ctr">
              <a:buNone/>
            </a:pPr>
            <a:r>
              <a:rPr lang="en-US" u="sng" dirty="0" smtClean="0">
                <a:hlinkClick r:id="rId3"/>
              </a:rPr>
              <a:t>info@stateadvisorypanel.org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egaphone symbol" title="We want to hear from you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7" y="3583517"/>
            <a:ext cx="1613523" cy="16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286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Accessing information after this webinar</a:t>
            </a:r>
            <a:endParaRPr lang="en-US" dirty="0"/>
          </a:p>
        </p:txBody>
      </p:sp>
      <p:sp>
        <p:nvSpPr>
          <p:cNvPr id="3" name="Content Placeholder 2" descr="Webinar will be archived with PowerPoint presentation" title="Assessing information after this webinar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Information from SAPs and SICCs as well as archived webinars with PowerPoint presentations are available at: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OSEP Collaboration Space SAP/SICC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2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04" y="245165"/>
            <a:ext cx="5791200" cy="11430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Thanks for joining today. We will begin very soon.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To prevent background noise from interfering with the call, your line is muted on entry.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During the presentation you will have an opportunity to ask questions and make comments at any time, by using the chat.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mtClean="0"/>
              <a:t>You </a:t>
            </a:r>
            <a:r>
              <a:rPr lang="en-US" sz="2400" dirty="0" smtClean="0"/>
              <a:t>will receive a short evaluation survey after the webinar. Please take a few minutes to give us your input.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228600"/>
            <a:ext cx="5791200" cy="1143000"/>
          </a:xfrm>
        </p:spPr>
        <p:txBody>
          <a:bodyPr/>
          <a:lstStyle/>
          <a:p>
            <a:r>
              <a:rPr lang="en-US" dirty="0" smtClean="0"/>
              <a:t>Please tell us how we are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Each registered participant will get a short evaluation immediately following this webinar. Please take a few minutes to share your insights.</a:t>
            </a:r>
          </a:p>
          <a:p>
            <a:r>
              <a:rPr lang="en-US" dirty="0" smtClean="0">
                <a:hlinkClick r:id="rId3"/>
              </a:rPr>
              <a:t>SAP SICC Webinar Survey</a:t>
            </a:r>
            <a:endParaRPr lang="en-US" dirty="0"/>
          </a:p>
          <a:p>
            <a:r>
              <a:rPr lang="en-US" dirty="0" smtClean="0"/>
              <a:t>Thanks you for your participation today!</a:t>
            </a:r>
          </a:p>
        </p:txBody>
      </p:sp>
    </p:spTree>
    <p:extLst>
      <p:ext uri="{BB962C8B-B14F-4D97-AF65-F5344CB8AC3E}">
        <p14:creationId xmlns:p14="http://schemas.microsoft.com/office/powerpoint/2010/main" val="3096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31800"/>
          </a:xfrm>
        </p:spPr>
        <p:txBody>
          <a:bodyPr/>
          <a:lstStyle/>
          <a:p>
            <a:r>
              <a:rPr lang="en-US" dirty="0" smtClean="0"/>
              <a:t>Hawaii’s Team Members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4881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1792288" y="5232400"/>
            <a:ext cx="5486400" cy="8048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Steven </a:t>
            </a:r>
            <a:r>
              <a:rPr lang="en-US" sz="2000" b="1" dirty="0" err="1" smtClean="0"/>
              <a:t>Vannatta</a:t>
            </a:r>
            <a:r>
              <a:rPr lang="en-US" sz="2000" dirty="0" smtClean="0"/>
              <a:t>, Community Children’s Council Office (HIDOE)</a:t>
            </a:r>
          </a:p>
          <a:p>
            <a:pPr marL="0" indent="0">
              <a:buNone/>
            </a:pPr>
            <a:r>
              <a:rPr lang="en-US" sz="2000" b="1" dirty="0" smtClean="0"/>
              <a:t>Martha </a:t>
            </a:r>
            <a:r>
              <a:rPr lang="en-US" sz="2000" b="1" dirty="0" err="1" smtClean="0"/>
              <a:t>Guinan</a:t>
            </a:r>
            <a:r>
              <a:rPr lang="en-US" sz="2000" dirty="0" smtClean="0"/>
              <a:t>, SEAC Chair</a:t>
            </a:r>
          </a:p>
          <a:p>
            <a:pPr marL="0" indent="0">
              <a:buNone/>
            </a:pPr>
            <a:r>
              <a:rPr lang="en-US" sz="2000" b="1" dirty="0" smtClean="0"/>
              <a:t>Drew </a:t>
            </a:r>
            <a:r>
              <a:rPr lang="en-US" sz="2000" b="1" dirty="0" err="1" smtClean="0"/>
              <a:t>Saranillio</a:t>
            </a:r>
            <a:r>
              <a:rPr lang="en-US" sz="2000" dirty="0" smtClean="0"/>
              <a:t>, Monitoring and Compliance Office (HIDOE)</a:t>
            </a:r>
          </a:p>
          <a:p>
            <a:pPr marL="0" indent="0">
              <a:buNone/>
            </a:pPr>
            <a:r>
              <a:rPr lang="en-US" sz="2000" b="1" dirty="0" smtClean="0"/>
              <a:t>Susan Rocco</a:t>
            </a:r>
            <a:r>
              <a:rPr lang="en-US" sz="2000" dirty="0" smtClean="0"/>
              <a:t>, Staff to SEAC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41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 is Different:  No LEAs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11609" y="1272039"/>
            <a:ext cx="2470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State Educational Agency (SEA)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3249" y="1274140"/>
            <a:ext cx="3998752" cy="4410925"/>
            <a:chOff x="628650" y="2271717"/>
            <a:chExt cx="2821132" cy="3372078"/>
          </a:xfrm>
        </p:grpSpPr>
        <p:grpSp>
          <p:nvGrpSpPr>
            <p:cNvPr id="22" name="Group 21"/>
            <p:cNvGrpSpPr/>
            <p:nvPr/>
          </p:nvGrpSpPr>
          <p:grpSpPr>
            <a:xfrm>
              <a:off x="628650" y="2738005"/>
              <a:ext cx="2821132" cy="2905790"/>
              <a:chOff x="838200" y="2285999"/>
              <a:chExt cx="4052454" cy="409606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328885" y="3759961"/>
                <a:ext cx="1279741" cy="1352954"/>
              </a:xfrm>
              <a:custGeom>
                <a:avLst/>
                <a:gdLst>
                  <a:gd name="connsiteX0" fmla="*/ 0 w 1198470"/>
                  <a:gd name="connsiteY0" fmla="*/ 599235 h 1198470"/>
                  <a:gd name="connsiteX1" fmla="*/ 599235 w 1198470"/>
                  <a:gd name="connsiteY1" fmla="*/ 0 h 1198470"/>
                  <a:gd name="connsiteX2" fmla="*/ 1198470 w 1198470"/>
                  <a:gd name="connsiteY2" fmla="*/ 599235 h 1198470"/>
                  <a:gd name="connsiteX3" fmla="*/ 599235 w 1198470"/>
                  <a:gd name="connsiteY3" fmla="*/ 1198470 h 1198470"/>
                  <a:gd name="connsiteX4" fmla="*/ 0 w 1198470"/>
                  <a:gd name="connsiteY4" fmla="*/ 599235 h 119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470" h="1198470">
                    <a:moveTo>
                      <a:pt x="0" y="599235"/>
                    </a:moveTo>
                    <a:cubicBezTo>
                      <a:pt x="0" y="268287"/>
                      <a:pt x="268287" y="0"/>
                      <a:pt x="599235" y="0"/>
                    </a:cubicBezTo>
                    <a:cubicBezTo>
                      <a:pt x="930183" y="0"/>
                      <a:pt x="1198470" y="268287"/>
                      <a:pt x="1198470" y="599235"/>
                    </a:cubicBezTo>
                    <a:cubicBezTo>
                      <a:pt x="1198470" y="930183"/>
                      <a:pt x="930183" y="1198470"/>
                      <a:pt x="599235" y="1198470"/>
                    </a:cubicBezTo>
                    <a:cubicBezTo>
                      <a:pt x="268287" y="1198470"/>
                      <a:pt x="0" y="930183"/>
                      <a:pt x="0" y="599235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825" tIns="137825" rIns="137825" bIns="137825" numCol="1" spcCol="1270" anchor="ctr" anchorCtr="0">
                <a:noAutofit/>
              </a:bodyPr>
              <a:lstStyle/>
              <a:p>
                <a:pPr algn="ctr"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75" b="1" dirty="0">
                    <a:solidFill>
                      <a:schemeClr val="tx1"/>
                    </a:solidFill>
                  </a:rPr>
                  <a:t>State Educational Agency</a:t>
                </a:r>
              </a:p>
            </p:txBody>
          </p:sp>
          <p:sp>
            <p:nvSpPr>
              <p:cNvPr id="7" name="Freeform 6"/>
              <p:cNvSpPr/>
              <p:nvPr/>
            </p:nvSpPr>
            <p:spPr>
              <a:xfrm rot="16200000">
                <a:off x="2684077" y="3587911"/>
                <a:ext cx="357149" cy="18273"/>
              </a:xfrm>
              <a:custGeom>
                <a:avLst/>
                <a:gdLst>
                  <a:gd name="connsiteX0" fmla="*/ 0 w 377962"/>
                  <a:gd name="connsiteY0" fmla="*/ 10257 h 20514"/>
                  <a:gd name="connsiteX1" fmla="*/ 377962 w 377962"/>
                  <a:gd name="connsiteY1" fmla="*/ 10257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962" h="20514">
                    <a:moveTo>
                      <a:pt x="0" y="10257"/>
                    </a:moveTo>
                    <a:lnTo>
                      <a:pt x="377962" y="1025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4173" tIns="606" rIns="144175" bIns="606" numCol="1" spcCol="1270" anchor="ctr" anchorCtr="0">
                <a:noAutofit/>
              </a:bodyPr>
              <a:lstStyle/>
              <a:p>
                <a:pPr algn="ctr" defTabSz="1666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5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328885" y="2285999"/>
                <a:ext cx="1067533" cy="1132474"/>
              </a:xfrm>
              <a:custGeom>
                <a:avLst/>
                <a:gdLst>
                  <a:gd name="connsiteX0" fmla="*/ 0 w 1198470"/>
                  <a:gd name="connsiteY0" fmla="*/ 599235 h 1198470"/>
                  <a:gd name="connsiteX1" fmla="*/ 599235 w 1198470"/>
                  <a:gd name="connsiteY1" fmla="*/ 0 h 1198470"/>
                  <a:gd name="connsiteX2" fmla="*/ 1198470 w 1198470"/>
                  <a:gd name="connsiteY2" fmla="*/ 599235 h 1198470"/>
                  <a:gd name="connsiteX3" fmla="*/ 599235 w 1198470"/>
                  <a:gd name="connsiteY3" fmla="*/ 1198470 h 1198470"/>
                  <a:gd name="connsiteX4" fmla="*/ 0 w 1198470"/>
                  <a:gd name="connsiteY4" fmla="*/ 599235 h 119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470" h="1198470">
                    <a:moveTo>
                      <a:pt x="0" y="599235"/>
                    </a:moveTo>
                    <a:cubicBezTo>
                      <a:pt x="0" y="268287"/>
                      <a:pt x="268287" y="0"/>
                      <a:pt x="599235" y="0"/>
                    </a:cubicBezTo>
                    <a:cubicBezTo>
                      <a:pt x="930183" y="0"/>
                      <a:pt x="1198470" y="268287"/>
                      <a:pt x="1198470" y="599235"/>
                    </a:cubicBezTo>
                    <a:cubicBezTo>
                      <a:pt x="1198470" y="930183"/>
                      <a:pt x="930183" y="1198470"/>
                      <a:pt x="599235" y="1198470"/>
                    </a:cubicBezTo>
                    <a:cubicBezTo>
                      <a:pt x="268287" y="1198470"/>
                      <a:pt x="0" y="930183"/>
                      <a:pt x="0" y="599235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349" tIns="137349" rIns="137349" bIns="137349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dirty="0"/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LEA/ 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District 1</a:t>
                </a:r>
                <a:r>
                  <a:rPr lang="en-US" sz="900" dirty="0"/>
                  <a:t>	</a:t>
                </a:r>
              </a:p>
            </p:txBody>
          </p:sp>
          <p:sp>
            <p:nvSpPr>
              <p:cNvPr id="9" name="Freeform 8"/>
              <p:cNvSpPr/>
              <p:nvPr/>
            </p:nvSpPr>
            <p:spPr>
              <a:xfrm rot="19800000">
                <a:off x="3303344" y="3963676"/>
                <a:ext cx="321906" cy="19384"/>
              </a:xfrm>
              <a:custGeom>
                <a:avLst/>
                <a:gdLst>
                  <a:gd name="connsiteX0" fmla="*/ 0 w 361389"/>
                  <a:gd name="connsiteY0" fmla="*/ 10257 h 20514"/>
                  <a:gd name="connsiteX1" fmla="*/ 361389 w 361389"/>
                  <a:gd name="connsiteY1" fmla="*/ 10257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1389" h="20514">
                    <a:moveTo>
                      <a:pt x="0" y="10257"/>
                    </a:moveTo>
                    <a:lnTo>
                      <a:pt x="361389" y="1025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269" tIns="917" rIns="138270" bIns="916" numCol="1" spcCol="1270" anchor="ctr" anchorCtr="0">
                <a:noAutofit/>
              </a:bodyPr>
              <a:lstStyle/>
              <a:p>
                <a:pPr algn="ctr" defTabSz="1666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5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532176" y="3228109"/>
                <a:ext cx="991176" cy="943005"/>
              </a:xfrm>
              <a:custGeom>
                <a:avLst/>
                <a:gdLst>
                  <a:gd name="connsiteX0" fmla="*/ 0 w 1198470"/>
                  <a:gd name="connsiteY0" fmla="*/ 599235 h 1198470"/>
                  <a:gd name="connsiteX1" fmla="*/ 599235 w 1198470"/>
                  <a:gd name="connsiteY1" fmla="*/ 0 h 1198470"/>
                  <a:gd name="connsiteX2" fmla="*/ 1198470 w 1198470"/>
                  <a:gd name="connsiteY2" fmla="*/ 599235 h 1198470"/>
                  <a:gd name="connsiteX3" fmla="*/ 599235 w 1198470"/>
                  <a:gd name="connsiteY3" fmla="*/ 1198470 h 1198470"/>
                  <a:gd name="connsiteX4" fmla="*/ 0 w 1198470"/>
                  <a:gd name="connsiteY4" fmla="*/ 599235 h 119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470" h="1198470">
                    <a:moveTo>
                      <a:pt x="0" y="599235"/>
                    </a:moveTo>
                    <a:cubicBezTo>
                      <a:pt x="0" y="268287"/>
                      <a:pt x="268287" y="0"/>
                      <a:pt x="599235" y="0"/>
                    </a:cubicBezTo>
                    <a:cubicBezTo>
                      <a:pt x="930183" y="0"/>
                      <a:pt x="1198470" y="268287"/>
                      <a:pt x="1198470" y="599235"/>
                    </a:cubicBezTo>
                    <a:cubicBezTo>
                      <a:pt x="1198470" y="930183"/>
                      <a:pt x="930183" y="1198470"/>
                      <a:pt x="599235" y="1198470"/>
                    </a:cubicBezTo>
                    <a:cubicBezTo>
                      <a:pt x="268287" y="1198470"/>
                      <a:pt x="0" y="930183"/>
                      <a:pt x="0" y="599235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349" tIns="137349" rIns="137349" bIns="137349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LEA/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District 6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800000">
                <a:off x="3303344" y="4700658"/>
                <a:ext cx="321906" cy="19384"/>
              </a:xfrm>
              <a:custGeom>
                <a:avLst/>
                <a:gdLst>
                  <a:gd name="connsiteX0" fmla="*/ 0 w 361389"/>
                  <a:gd name="connsiteY0" fmla="*/ 10257 h 20514"/>
                  <a:gd name="connsiteX1" fmla="*/ 361389 w 361389"/>
                  <a:gd name="connsiteY1" fmla="*/ 10257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1389" h="20514">
                    <a:moveTo>
                      <a:pt x="0" y="10257"/>
                    </a:moveTo>
                    <a:lnTo>
                      <a:pt x="361389" y="1025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270" tIns="917" rIns="138269" bIns="917" numCol="1" spcCol="1270" anchor="ctr" anchorCtr="0">
                <a:noAutofit/>
              </a:bodyPr>
              <a:lstStyle/>
              <a:p>
                <a:pPr algn="ctr" defTabSz="1666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5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532176" y="4512603"/>
                <a:ext cx="1358478" cy="1361723"/>
              </a:xfrm>
              <a:custGeom>
                <a:avLst/>
                <a:gdLst>
                  <a:gd name="connsiteX0" fmla="*/ 0 w 1198470"/>
                  <a:gd name="connsiteY0" fmla="*/ 599235 h 1198470"/>
                  <a:gd name="connsiteX1" fmla="*/ 599235 w 1198470"/>
                  <a:gd name="connsiteY1" fmla="*/ 0 h 1198470"/>
                  <a:gd name="connsiteX2" fmla="*/ 1198470 w 1198470"/>
                  <a:gd name="connsiteY2" fmla="*/ 599235 h 1198470"/>
                  <a:gd name="connsiteX3" fmla="*/ 599235 w 1198470"/>
                  <a:gd name="connsiteY3" fmla="*/ 1198470 h 1198470"/>
                  <a:gd name="connsiteX4" fmla="*/ 0 w 1198470"/>
                  <a:gd name="connsiteY4" fmla="*/ 599235 h 119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470" h="1198470">
                    <a:moveTo>
                      <a:pt x="0" y="599235"/>
                    </a:moveTo>
                    <a:cubicBezTo>
                      <a:pt x="0" y="268287"/>
                      <a:pt x="268287" y="0"/>
                      <a:pt x="599235" y="0"/>
                    </a:cubicBezTo>
                    <a:cubicBezTo>
                      <a:pt x="930183" y="0"/>
                      <a:pt x="1198470" y="268287"/>
                      <a:pt x="1198470" y="599235"/>
                    </a:cubicBezTo>
                    <a:cubicBezTo>
                      <a:pt x="1198470" y="930183"/>
                      <a:pt x="930183" y="1198470"/>
                      <a:pt x="599235" y="1198470"/>
                    </a:cubicBezTo>
                    <a:cubicBezTo>
                      <a:pt x="268287" y="1198470"/>
                      <a:pt x="0" y="930183"/>
                      <a:pt x="0" y="599235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349" tIns="137349" rIns="137349" bIns="137349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LEA/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District 5</a:t>
                </a:r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5400000">
                <a:off x="2691908" y="5069705"/>
                <a:ext cx="341488" cy="18273"/>
              </a:xfrm>
              <a:custGeom>
                <a:avLst/>
                <a:gdLst>
                  <a:gd name="connsiteX0" fmla="*/ 0 w 361389"/>
                  <a:gd name="connsiteY0" fmla="*/ 10257 h 20514"/>
                  <a:gd name="connsiteX1" fmla="*/ 361389 w 361389"/>
                  <a:gd name="connsiteY1" fmla="*/ 10257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1389" h="20514">
                    <a:moveTo>
                      <a:pt x="0" y="10257"/>
                    </a:moveTo>
                    <a:lnTo>
                      <a:pt x="361389" y="1025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269" tIns="917" rIns="138271" bIns="917" numCol="1" spcCol="1270" anchor="ctr" anchorCtr="0">
                <a:noAutofit/>
              </a:bodyPr>
              <a:lstStyle/>
              <a:p>
                <a:pPr algn="ctr" defTabSz="1666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5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28885" y="5249586"/>
                <a:ext cx="1067533" cy="1132474"/>
              </a:xfrm>
              <a:custGeom>
                <a:avLst/>
                <a:gdLst>
                  <a:gd name="connsiteX0" fmla="*/ 0 w 1198470"/>
                  <a:gd name="connsiteY0" fmla="*/ 599235 h 1198470"/>
                  <a:gd name="connsiteX1" fmla="*/ 599235 w 1198470"/>
                  <a:gd name="connsiteY1" fmla="*/ 0 h 1198470"/>
                  <a:gd name="connsiteX2" fmla="*/ 1198470 w 1198470"/>
                  <a:gd name="connsiteY2" fmla="*/ 599235 h 1198470"/>
                  <a:gd name="connsiteX3" fmla="*/ 599235 w 1198470"/>
                  <a:gd name="connsiteY3" fmla="*/ 1198470 h 1198470"/>
                  <a:gd name="connsiteX4" fmla="*/ 0 w 1198470"/>
                  <a:gd name="connsiteY4" fmla="*/ 599235 h 119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470" h="1198470">
                    <a:moveTo>
                      <a:pt x="0" y="599235"/>
                    </a:moveTo>
                    <a:cubicBezTo>
                      <a:pt x="0" y="268287"/>
                      <a:pt x="268287" y="0"/>
                      <a:pt x="599235" y="0"/>
                    </a:cubicBezTo>
                    <a:cubicBezTo>
                      <a:pt x="930183" y="0"/>
                      <a:pt x="1198470" y="268287"/>
                      <a:pt x="1198470" y="599235"/>
                    </a:cubicBezTo>
                    <a:cubicBezTo>
                      <a:pt x="1198470" y="930183"/>
                      <a:pt x="930183" y="1198470"/>
                      <a:pt x="599235" y="1198470"/>
                    </a:cubicBezTo>
                    <a:cubicBezTo>
                      <a:pt x="268287" y="1198470"/>
                      <a:pt x="0" y="930183"/>
                      <a:pt x="0" y="599235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349" tIns="137349" rIns="137349" bIns="137349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LEA/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District 4</a:t>
                </a:r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9800000">
                <a:off x="2100053" y="4700657"/>
                <a:ext cx="321906" cy="19385"/>
              </a:xfrm>
              <a:custGeom>
                <a:avLst/>
                <a:gdLst>
                  <a:gd name="connsiteX0" fmla="*/ 0 w 361389"/>
                  <a:gd name="connsiteY0" fmla="*/ 10257 h 20514"/>
                  <a:gd name="connsiteX1" fmla="*/ 361389 w 361389"/>
                  <a:gd name="connsiteY1" fmla="*/ 10257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1389" h="20514">
                    <a:moveTo>
                      <a:pt x="361389" y="10257"/>
                    </a:moveTo>
                    <a:lnTo>
                      <a:pt x="0" y="1025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269" tIns="918" rIns="138270" bIns="916" numCol="1" spcCol="1270" anchor="ctr" anchorCtr="0">
                <a:noAutofit/>
              </a:bodyPr>
              <a:lstStyle/>
              <a:p>
                <a:pPr algn="ctr" defTabSz="1666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5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414066" y="4512604"/>
                <a:ext cx="779061" cy="766441"/>
              </a:xfrm>
              <a:custGeom>
                <a:avLst/>
                <a:gdLst>
                  <a:gd name="connsiteX0" fmla="*/ 0 w 1198470"/>
                  <a:gd name="connsiteY0" fmla="*/ 599235 h 1198470"/>
                  <a:gd name="connsiteX1" fmla="*/ 599235 w 1198470"/>
                  <a:gd name="connsiteY1" fmla="*/ 0 h 1198470"/>
                  <a:gd name="connsiteX2" fmla="*/ 1198470 w 1198470"/>
                  <a:gd name="connsiteY2" fmla="*/ 599235 h 1198470"/>
                  <a:gd name="connsiteX3" fmla="*/ 599235 w 1198470"/>
                  <a:gd name="connsiteY3" fmla="*/ 1198470 h 1198470"/>
                  <a:gd name="connsiteX4" fmla="*/ 0 w 1198470"/>
                  <a:gd name="connsiteY4" fmla="*/ 599235 h 119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470" h="1198470">
                    <a:moveTo>
                      <a:pt x="0" y="599235"/>
                    </a:moveTo>
                    <a:cubicBezTo>
                      <a:pt x="0" y="268287"/>
                      <a:pt x="268287" y="0"/>
                      <a:pt x="599235" y="0"/>
                    </a:cubicBezTo>
                    <a:cubicBezTo>
                      <a:pt x="930183" y="0"/>
                      <a:pt x="1198470" y="268287"/>
                      <a:pt x="1198470" y="599235"/>
                    </a:cubicBezTo>
                    <a:cubicBezTo>
                      <a:pt x="1198470" y="930183"/>
                      <a:pt x="930183" y="1198470"/>
                      <a:pt x="599235" y="1198470"/>
                    </a:cubicBezTo>
                    <a:cubicBezTo>
                      <a:pt x="268287" y="1198470"/>
                      <a:pt x="0" y="930183"/>
                      <a:pt x="0" y="599235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349" tIns="137349" rIns="137349" bIns="137349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LEA/ 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District 3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800000">
                <a:off x="2100053" y="3963675"/>
                <a:ext cx="321906" cy="19385"/>
              </a:xfrm>
              <a:custGeom>
                <a:avLst/>
                <a:gdLst>
                  <a:gd name="connsiteX0" fmla="*/ 0 w 361389"/>
                  <a:gd name="connsiteY0" fmla="*/ 10257 h 20514"/>
                  <a:gd name="connsiteX1" fmla="*/ 361389 w 361389"/>
                  <a:gd name="connsiteY1" fmla="*/ 10257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1389" h="20514">
                    <a:moveTo>
                      <a:pt x="361389" y="10257"/>
                    </a:moveTo>
                    <a:lnTo>
                      <a:pt x="0" y="1025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270" tIns="917" rIns="138269" bIns="917" numCol="1" spcCol="1270" anchor="ctr" anchorCtr="0">
                <a:noAutofit/>
              </a:bodyPr>
              <a:lstStyle/>
              <a:p>
                <a:pPr algn="ctr" defTabSz="1666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5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838200" y="2798618"/>
                <a:ext cx="1354927" cy="1372497"/>
              </a:xfrm>
              <a:custGeom>
                <a:avLst/>
                <a:gdLst>
                  <a:gd name="connsiteX0" fmla="*/ 0 w 1198470"/>
                  <a:gd name="connsiteY0" fmla="*/ 599235 h 1198470"/>
                  <a:gd name="connsiteX1" fmla="*/ 599235 w 1198470"/>
                  <a:gd name="connsiteY1" fmla="*/ 0 h 1198470"/>
                  <a:gd name="connsiteX2" fmla="*/ 1198470 w 1198470"/>
                  <a:gd name="connsiteY2" fmla="*/ 599235 h 1198470"/>
                  <a:gd name="connsiteX3" fmla="*/ 599235 w 1198470"/>
                  <a:gd name="connsiteY3" fmla="*/ 1198470 h 1198470"/>
                  <a:gd name="connsiteX4" fmla="*/ 0 w 1198470"/>
                  <a:gd name="connsiteY4" fmla="*/ 599235 h 119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470" h="1198470">
                    <a:moveTo>
                      <a:pt x="0" y="599235"/>
                    </a:moveTo>
                    <a:cubicBezTo>
                      <a:pt x="0" y="268287"/>
                      <a:pt x="268287" y="0"/>
                      <a:pt x="599235" y="0"/>
                    </a:cubicBezTo>
                    <a:cubicBezTo>
                      <a:pt x="930183" y="0"/>
                      <a:pt x="1198470" y="268287"/>
                      <a:pt x="1198470" y="599235"/>
                    </a:cubicBezTo>
                    <a:cubicBezTo>
                      <a:pt x="1198470" y="930183"/>
                      <a:pt x="930183" y="1198470"/>
                      <a:pt x="599235" y="1198470"/>
                    </a:cubicBezTo>
                    <a:cubicBezTo>
                      <a:pt x="268287" y="1198470"/>
                      <a:pt x="0" y="930183"/>
                      <a:pt x="0" y="599235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349" tIns="137349" rIns="137349" bIns="137349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LEA/ 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District 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04974" y="2271717"/>
              <a:ext cx="1703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OTHER STATES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26152" y="1889091"/>
            <a:ext cx="3704359" cy="3543740"/>
            <a:chOff x="4826152" y="1889091"/>
            <a:chExt cx="3704359" cy="3543740"/>
          </a:xfrm>
        </p:grpSpPr>
        <p:sp>
          <p:nvSpPr>
            <p:cNvPr id="19" name="Oval 18"/>
            <p:cNvSpPr/>
            <p:nvPr/>
          </p:nvSpPr>
          <p:spPr>
            <a:xfrm>
              <a:off x="4826152" y="1889091"/>
              <a:ext cx="3704359" cy="35437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100000" l="0" r="100000">
                          <a14:foregroundMark x1="4622" y1="11875" x2="4622" y2="11875"/>
                          <a14:foregroundMark x1="21008" y1="11250" x2="21008" y2="11250"/>
                          <a14:foregroundMark x1="46218" y1="16250" x2="46218" y2="16250"/>
                          <a14:foregroundMark x1="68487" y1="34375" x2="68487" y2="34375"/>
                          <a14:foregroundMark x1="47479" y1="29375" x2="47479" y2="29375"/>
                          <a14:foregroundMark x1="57563" y1="46250" x2="57563" y2="4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147" y="3706586"/>
              <a:ext cx="2275563" cy="15297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78400" y="3258518"/>
              <a:ext cx="131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HAWAII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72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SEAC is Also Somewhat Unique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28" y="1690689"/>
            <a:ext cx="2513445" cy="2246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72" y="1336963"/>
            <a:ext cx="4308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Having Superintendent-appointed </a:t>
            </a:r>
            <a:r>
              <a:rPr lang="en-US" dirty="0" smtClean="0"/>
              <a:t>members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Fairly </a:t>
            </a:r>
            <a:r>
              <a:rPr lang="en-US" dirty="0" smtClean="0"/>
              <a:t>large Council to accommodate all island districts and key agencies as Hawaii has no ‘feeder’ SEACs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Meetings 10 times/year support relationship, retention and focus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Less turnover in members (our longest serving member joined in 1977!)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Early adoption of Leading by Convening has strengthened relationships with key HIDOE leadership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33028" y="4059382"/>
            <a:ext cx="2679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Ivalee</a:t>
            </a:r>
            <a:r>
              <a:rPr lang="en-US" sz="1600" i="1" dirty="0" smtClean="0"/>
              <a:t> Sinclair, 91 years young and a lifelong advocate for students with disabilities, sits with Debbie Cheeseman, a special education teacher who has served for two decades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796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26" y="440635"/>
            <a:ext cx="7378148" cy="1143000"/>
          </a:xfrm>
        </p:spPr>
        <p:txBody>
          <a:bodyPr/>
          <a:lstStyle/>
          <a:p>
            <a:r>
              <a:rPr lang="en-US" dirty="0" smtClean="0"/>
              <a:t>Poll 1: Tell us about your SAP or SICC</a:t>
            </a:r>
            <a:br>
              <a:rPr lang="en-US" dirty="0" smtClean="0"/>
            </a:br>
            <a:r>
              <a:rPr lang="en-US" sz="3600" dirty="0"/>
              <a:t>Check all that apply: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635"/>
            <a:ext cx="8229600" cy="4373563"/>
          </a:xfrm>
        </p:spPr>
        <p:txBody>
          <a:bodyPr/>
          <a:lstStyle/>
          <a:p>
            <a:r>
              <a:rPr lang="en-US" sz="2800" dirty="0" smtClean="0"/>
              <a:t>Advise the state agency</a:t>
            </a:r>
          </a:p>
          <a:p>
            <a:r>
              <a:rPr lang="en-US" sz="2800" dirty="0" smtClean="0"/>
              <a:t>Diverse </a:t>
            </a:r>
            <a:r>
              <a:rPr lang="en-US" sz="2800" dirty="0"/>
              <a:t>membership</a:t>
            </a:r>
          </a:p>
          <a:p>
            <a:r>
              <a:rPr lang="en-US" sz="2800" dirty="0" smtClean="0"/>
              <a:t>Set terms</a:t>
            </a:r>
          </a:p>
          <a:p>
            <a:r>
              <a:rPr lang="en-US" sz="2800" dirty="0" smtClean="0"/>
              <a:t>Active members</a:t>
            </a:r>
          </a:p>
          <a:p>
            <a:r>
              <a:rPr lang="en-US" sz="2800" dirty="0" smtClean="0"/>
              <a:t>Work as ally with the state agency</a:t>
            </a:r>
          </a:p>
          <a:p>
            <a:r>
              <a:rPr lang="en-US" sz="2800" dirty="0" smtClean="0"/>
              <a:t>Have projects led by the SAP/SICC</a:t>
            </a:r>
          </a:p>
          <a:p>
            <a:r>
              <a:rPr lang="en-US" sz="2800" dirty="0" smtClean="0"/>
              <a:t>Conduit to  your networks</a:t>
            </a:r>
          </a:p>
          <a:p>
            <a:r>
              <a:rPr lang="en-US" sz="2800" dirty="0" smtClean="0"/>
              <a:t>Other….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1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381" y="162890"/>
            <a:ext cx="5918419" cy="56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8837"/>
            <a:ext cx="8039100" cy="1143000"/>
          </a:xfrm>
        </p:spPr>
        <p:txBody>
          <a:bodyPr/>
          <a:lstStyle/>
          <a:p>
            <a:r>
              <a:rPr lang="en-US" sz="3200" dirty="0" smtClean="0"/>
              <a:t>Infographics as a Tool for Creating Shared Products with HIDOE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8150" y="1364208"/>
            <a:ext cx="8229600" cy="4373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/>
              <a:t>Introduced by Joanne Cashman, Cesar D’Agord (NCSI) and Dr. Christina </a:t>
            </a:r>
            <a:r>
              <a:rPr lang="en-US" sz="1800" dirty="0" err="1" smtClean="0"/>
              <a:t>Tydeman</a:t>
            </a:r>
            <a:r>
              <a:rPr lang="en-US" sz="1800" dirty="0" smtClean="0"/>
              <a:t> (HIDOE) as a way to enhance the Leading by Convening process.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4367" y="1763225"/>
            <a:ext cx="1061533" cy="3972635"/>
            <a:chOff x="795564" y="1819163"/>
            <a:chExt cx="1131373" cy="4863982"/>
          </a:xfrm>
        </p:grpSpPr>
        <p:grpSp>
          <p:nvGrpSpPr>
            <p:cNvPr id="20" name="Group 19"/>
            <p:cNvGrpSpPr/>
            <p:nvPr/>
          </p:nvGrpSpPr>
          <p:grpSpPr>
            <a:xfrm>
              <a:off x="812746" y="1819163"/>
              <a:ext cx="1096241" cy="1131043"/>
              <a:chOff x="812746" y="1819163"/>
              <a:chExt cx="1096241" cy="11310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746" y="1819163"/>
                <a:ext cx="1096241" cy="113104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95140" y="2245489"/>
                <a:ext cx="86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MARCH </a:t>
                </a:r>
              </a:p>
              <a:p>
                <a:pPr algn="ctr"/>
                <a:r>
                  <a:rPr lang="en-US" sz="1400" b="1" dirty="0" smtClean="0"/>
                  <a:t>2018</a:t>
                </a:r>
                <a:endParaRPr lang="en-US" sz="1400" b="1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30696" y="3110433"/>
              <a:ext cx="1096241" cy="1131043"/>
              <a:chOff x="830696" y="3110433"/>
              <a:chExt cx="1096241" cy="113104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696" y="3110433"/>
                <a:ext cx="1096241" cy="1131043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27381" y="3523661"/>
                <a:ext cx="86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APRIL</a:t>
                </a:r>
              </a:p>
              <a:p>
                <a:pPr algn="ctr"/>
                <a:r>
                  <a:rPr lang="en-US" sz="1400" b="1" dirty="0" smtClean="0"/>
                  <a:t>2018</a:t>
                </a:r>
                <a:endParaRPr lang="en-US" sz="1400" b="1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12746" y="4369950"/>
              <a:ext cx="1096241" cy="1131043"/>
              <a:chOff x="812746" y="4369950"/>
              <a:chExt cx="1096241" cy="11310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746" y="4369950"/>
                <a:ext cx="1096241" cy="1131043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06194" y="4751668"/>
                <a:ext cx="86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MAY </a:t>
                </a:r>
              </a:p>
              <a:p>
                <a:pPr algn="ctr"/>
                <a:r>
                  <a:rPr lang="en-US" sz="1400" b="1" dirty="0" smtClean="0"/>
                  <a:t>2018</a:t>
                </a:r>
                <a:endParaRPr lang="en-US" sz="1400" b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95564" y="5552102"/>
              <a:ext cx="1096241" cy="1131043"/>
              <a:chOff x="795564" y="5552102"/>
              <a:chExt cx="1096241" cy="113104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564" y="5552102"/>
                <a:ext cx="1096241" cy="113104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95564" y="5943378"/>
                <a:ext cx="1059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AUG-DEC 2018</a:t>
                </a:r>
                <a:endParaRPr lang="en-US" sz="1400" b="1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020385" y="3797555"/>
            <a:ext cx="5886450" cy="2067455"/>
            <a:chOff x="1969077" y="4615690"/>
            <a:chExt cx="5886450" cy="2067455"/>
          </a:xfrm>
        </p:grpSpPr>
        <p:sp>
          <p:nvSpPr>
            <p:cNvPr id="15" name="Content Placeholder 3"/>
            <p:cNvSpPr txBox="1">
              <a:spLocks/>
            </p:cNvSpPr>
            <p:nvPr/>
          </p:nvSpPr>
          <p:spPr>
            <a:xfrm>
              <a:off x="1969077" y="4615690"/>
              <a:ext cx="5886450" cy="9563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i="1" dirty="0" smtClean="0"/>
                <a:t>Significant Disproportionality</a:t>
              </a:r>
              <a:r>
                <a:rPr lang="en-US" sz="1800" dirty="0" smtClean="0"/>
                <a:t> work groups combined into one and a new work </a:t>
              </a:r>
              <a:r>
                <a:rPr lang="en-US" sz="1800" i="1" dirty="0" smtClean="0"/>
                <a:t>group—Obtaining school-based medical services</a:t>
              </a:r>
              <a:r>
                <a:rPr lang="en-US" sz="1800" dirty="0" smtClean="0"/>
                <a:t>--was formed around input from the public.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 smtClean="0"/>
            </a:p>
            <a:p>
              <a:endParaRPr lang="en-US" sz="2000" dirty="0"/>
            </a:p>
          </p:txBody>
        </p:sp>
        <p:sp>
          <p:nvSpPr>
            <p:cNvPr id="16" name="Content Placeholder 3"/>
            <p:cNvSpPr txBox="1">
              <a:spLocks/>
            </p:cNvSpPr>
            <p:nvPr/>
          </p:nvSpPr>
          <p:spPr>
            <a:xfrm>
              <a:off x="1969077" y="5726832"/>
              <a:ext cx="5886450" cy="9563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/>
                <a:t>A group </a:t>
              </a:r>
              <a:r>
                <a:rPr lang="en-US" sz="1800" dirty="0" err="1" smtClean="0"/>
                <a:t>Venngage</a:t>
              </a:r>
              <a:r>
                <a:rPr lang="en-US" sz="1800" dirty="0" smtClean="0"/>
                <a:t> account was set up and infographic design principles </a:t>
              </a:r>
              <a:r>
                <a:rPr lang="en-US" sz="1800" dirty="0"/>
                <a:t>(from </a:t>
              </a:r>
              <a:r>
                <a:rPr lang="en-US" sz="1800" dirty="0" err="1" smtClean="0"/>
                <a:t>DaSy</a:t>
              </a:r>
              <a:r>
                <a:rPr lang="en-US" sz="1800" dirty="0" smtClean="0"/>
                <a:t>) were shared, and time was set aside in each monthly meeting for work group meetings.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87544" y="2211515"/>
            <a:ext cx="6066560" cy="1538146"/>
            <a:chOff x="1924044" y="2922715"/>
            <a:chExt cx="6066560" cy="1538146"/>
          </a:xfrm>
        </p:grpSpPr>
        <p:sp>
          <p:nvSpPr>
            <p:cNvPr id="14" name="Content Placeholder 3"/>
            <p:cNvSpPr txBox="1">
              <a:spLocks/>
            </p:cNvSpPr>
            <p:nvPr/>
          </p:nvSpPr>
          <p:spPr>
            <a:xfrm>
              <a:off x="2104154" y="3265935"/>
              <a:ext cx="5886450" cy="11949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i="1" dirty="0" smtClean="0"/>
                <a:t>Inclusive education and Na </a:t>
              </a:r>
              <a:r>
                <a:rPr lang="en-US" sz="2200" i="1" dirty="0" err="1" smtClean="0"/>
                <a:t>Hopena</a:t>
              </a:r>
              <a:r>
                <a:rPr lang="en-US" sz="2200" i="1" dirty="0" smtClean="0"/>
                <a:t> </a:t>
              </a:r>
              <a:r>
                <a:rPr lang="en-US" sz="2200" i="1" dirty="0" err="1" smtClean="0"/>
                <a:t>A‘o</a:t>
              </a:r>
              <a:endParaRPr lang="en-US" sz="2200" i="1" dirty="0" smtClean="0"/>
            </a:p>
            <a:p>
              <a:r>
                <a:rPr lang="en-US" sz="2200" i="1" dirty="0" smtClean="0"/>
                <a:t>What is meant by Significant Disproportionality?</a:t>
              </a:r>
            </a:p>
            <a:p>
              <a:r>
                <a:rPr lang="en-US" sz="2200" i="1" dirty="0" smtClean="0"/>
                <a:t>Understanding Hawaii’s disproportionality data</a:t>
              </a:r>
            </a:p>
            <a:p>
              <a:r>
                <a:rPr lang="en-US" sz="2200" i="1" dirty="0" smtClean="0"/>
                <a:t>Hawaii’s State Systemic Improvement Plan.</a:t>
              </a:r>
            </a:p>
            <a:p>
              <a:endParaRPr lang="en-US" sz="2000" dirty="0"/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>
            <a:xfrm>
              <a:off x="1924044" y="2922715"/>
              <a:ext cx="4878537" cy="3432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 smtClean="0"/>
                <a:t>Members self-selected one of 4 work groups:</a:t>
              </a:r>
            </a:p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817874" y="211386"/>
            <a:ext cx="5638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Infographic Vetting Process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69706" y="368938"/>
            <a:ext cx="871105" cy="985448"/>
            <a:chOff x="600912" y="1174419"/>
            <a:chExt cx="871105" cy="10236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12" y="1174419"/>
              <a:ext cx="871105" cy="102365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00912" y="1537068"/>
              <a:ext cx="860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JAN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2019</a:t>
              </a:r>
              <a:endParaRPr lang="en-US" sz="1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1061" y="1183640"/>
            <a:ext cx="6755053" cy="4432935"/>
            <a:chOff x="827968" y="2160063"/>
            <a:chExt cx="6755053" cy="4432935"/>
          </a:xfrm>
        </p:grpSpPr>
        <p:grpSp>
          <p:nvGrpSpPr>
            <p:cNvPr id="16" name="Group 15"/>
            <p:cNvGrpSpPr/>
            <p:nvPr/>
          </p:nvGrpSpPr>
          <p:grpSpPr>
            <a:xfrm>
              <a:off x="827968" y="2427888"/>
              <a:ext cx="2869652" cy="3795778"/>
              <a:chOff x="801216" y="2147454"/>
              <a:chExt cx="3826202" cy="4597977"/>
            </a:xfrm>
          </p:grpSpPr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668303"/>
                  </p:ext>
                </p:extLst>
              </p:nvPr>
            </p:nvGraphicFramePr>
            <p:xfrm>
              <a:off x="801216" y="2147454"/>
              <a:ext cx="3826202" cy="45979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6" name="Document" r:id="rId5" imgW="5943600" imgH="6743700" progId="Word.Document.12">
                      <p:embed/>
                    </p:oleObj>
                  </mc:Choice>
                  <mc:Fallback>
                    <p:oleObj name="Document" r:id="rId5" imgW="5943600" imgH="6743700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01216" y="2147454"/>
                            <a:ext cx="3826202" cy="45979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" name="Straight Connector 12"/>
              <p:cNvCxnSpPr/>
              <p:nvPr/>
            </p:nvCxnSpPr>
            <p:spPr>
              <a:xfrm>
                <a:off x="801216" y="3020291"/>
                <a:ext cx="0" cy="35744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721733" y="2160063"/>
              <a:ext cx="2861288" cy="4063603"/>
              <a:chOff x="5195455" y="1439863"/>
              <a:chExt cx="3815051" cy="5418137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6747995"/>
                  </p:ext>
                </p:extLst>
              </p:nvPr>
            </p:nvGraphicFramePr>
            <p:xfrm>
              <a:off x="5209308" y="1439863"/>
              <a:ext cx="3801198" cy="5418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7" name="Document" r:id="rId7" imgW="5943600" imgH="8280400" progId="Word.Document.12">
                      <p:embed/>
                    </p:oleObj>
                  </mc:Choice>
                  <mc:Fallback>
                    <p:oleObj name="Document" r:id="rId7" imgW="5943600" imgH="8280400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209308" y="1439863"/>
                            <a:ext cx="3801198" cy="54181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" name="Straight Connector 14"/>
              <p:cNvCxnSpPr/>
              <p:nvPr/>
            </p:nvCxnSpPr>
            <p:spPr>
              <a:xfrm>
                <a:off x="5195455" y="2438400"/>
                <a:ext cx="13854" cy="4307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ight Arrow 21"/>
            <p:cNvSpPr/>
            <p:nvPr/>
          </p:nvSpPr>
          <p:spPr>
            <a:xfrm>
              <a:off x="3894783" y="4524102"/>
              <a:ext cx="619398" cy="284039"/>
            </a:xfrm>
            <a:prstGeom prst="rightArrow">
              <a:avLst>
                <a:gd name="adj1" fmla="val 50000"/>
                <a:gd name="adj2" fmla="val 31708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6432" y="6223666"/>
              <a:ext cx="1052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Version 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1210" y="6223666"/>
              <a:ext cx="1052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Version </a:t>
              </a:r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 flipH="1">
            <a:off x="1980690" y="5731879"/>
            <a:ext cx="57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the </a:t>
            </a:r>
            <a:r>
              <a:rPr lang="en-US" dirty="0" err="1" smtClean="0"/>
              <a:t>DaSy</a:t>
            </a:r>
            <a:r>
              <a:rPr lang="en-US" dirty="0" smtClean="0"/>
              <a:t>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 Webinar Master 08-11 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8DB3E2"/>
      </a:accent3>
      <a:accent4>
        <a:srgbClr val="C6D9F0"/>
      </a:accent4>
      <a:accent5>
        <a:srgbClr val="BFBFBF"/>
      </a:accent5>
      <a:accent6>
        <a:srgbClr val="A5A5A5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55401A6404644B670A04F539ABA05" ma:contentTypeVersion="15" ma:contentTypeDescription="Create a new document." ma:contentTypeScope="" ma:versionID="fcb4de390c5a575041048f0c62e3dc76">
  <xsd:schema xmlns:xsd="http://www.w3.org/2001/XMLSchema" xmlns:xs="http://www.w3.org/2001/XMLSchema" xmlns:p="http://schemas.microsoft.com/office/2006/metadata/properties" xmlns:ns2="a467933b-6cef-4043-9f5f-c4054e99b235" xmlns:ns3="e64d7caa-a2d0-4565-b792-a28499307817" targetNamespace="http://schemas.microsoft.com/office/2006/metadata/properties" ma:root="true" ma:fieldsID="5bcf2f771e3985aac0e23fe2b711f290" ns2:_="" ns3:_="">
    <xsd:import namespace="a467933b-6cef-4043-9f5f-c4054e99b235"/>
    <xsd:import namespace="e64d7caa-a2d0-4565-b792-a284993078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zvkm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7933b-6cef-4043-9f5f-c4054e99b2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zvkm" ma:index="15" nillable="true" ma:displayName="informaton" ma:internalName="zvkm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d7caa-a2d0-4565-b792-a284993078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vkm xmlns="a467933b-6cef-4043-9f5f-c4054e99b235" xsi:nil="true"/>
  </documentManagement>
</p:properties>
</file>

<file path=customXml/itemProps1.xml><?xml version="1.0" encoding="utf-8"?>
<ds:datastoreItem xmlns:ds="http://schemas.openxmlformats.org/officeDocument/2006/customXml" ds:itemID="{BE301D05-306A-4C51-BF10-0CEFED598904}"/>
</file>

<file path=customXml/itemProps2.xml><?xml version="1.0" encoding="utf-8"?>
<ds:datastoreItem xmlns:ds="http://schemas.openxmlformats.org/officeDocument/2006/customXml" ds:itemID="{8CEB8C69-40A6-440B-9EAD-E9FFFC2D1800}"/>
</file>

<file path=customXml/itemProps3.xml><?xml version="1.0" encoding="utf-8"?>
<ds:datastoreItem xmlns:ds="http://schemas.openxmlformats.org/officeDocument/2006/customXml" ds:itemID="{2431B1F8-9091-46BD-A44E-725B5F9F6D6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824</Words>
  <Application>Microsoft Office PowerPoint</Application>
  <PresentationFormat>Letter Paper (8.5x11 in)</PresentationFormat>
  <Paragraphs>153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SAP Webinar Master 08-11 CS</vt:lpstr>
      <vt:lpstr>Document</vt:lpstr>
      <vt:lpstr>State Advisory Panel (SAP) and  State Interagency Coordinating Council (SICC) 2018-19 Webinar Series May 2, 2019 </vt:lpstr>
      <vt:lpstr>Welcome!</vt:lpstr>
      <vt:lpstr>Hawaii’s Team Members</vt:lpstr>
      <vt:lpstr>Hawaii is Different:  No LEAs</vt:lpstr>
      <vt:lpstr>SEAC is Also Somewhat Unique</vt:lpstr>
      <vt:lpstr>Poll 1: Tell us about your SAP or SICC Check all that apply: </vt:lpstr>
      <vt:lpstr>PowerPoint Presentation</vt:lpstr>
      <vt:lpstr>Infographics as a Tool for Creating Shared Products with HIDOE</vt:lpstr>
      <vt:lpstr>Infographic Vetting Process </vt:lpstr>
      <vt:lpstr>SSIP Infographic:  Encouraging parent/school partnership around reading</vt:lpstr>
      <vt:lpstr>Other Uses of SEAC Infographics</vt:lpstr>
      <vt:lpstr>Poll 2: To what extent could your SAP/SICC benefit from co-creating infographics with the state agency?</vt:lpstr>
      <vt:lpstr>Next Steps:  Creation of Dialogue Guides and Community Outreach</vt:lpstr>
      <vt:lpstr>How a Dialogue Guide could enhance the reading infographic:</vt:lpstr>
      <vt:lpstr>Poll 3: To what extent could your SAP/SICC benefit from co-creating dialogue guides with the state agency?</vt:lpstr>
      <vt:lpstr>Questions &amp; Contact Information</vt:lpstr>
      <vt:lpstr>Visit the SAP-SICC website</vt:lpstr>
      <vt:lpstr>We want to hear from you!</vt:lpstr>
      <vt:lpstr>Accessing information after this webinar</vt:lpstr>
      <vt:lpstr>Please tell us how we are doing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Together in Hawaii:  Increasing Active Engagement through the Special Education Advisory Council (SEAC)</dc:title>
  <dc:creator>Rocco, Susan S.</dc:creator>
  <cp:lastModifiedBy>mshepard@nasdse.org</cp:lastModifiedBy>
  <cp:revision>69</cp:revision>
  <cp:lastPrinted>2019-04-27T05:27:05Z</cp:lastPrinted>
  <dcterms:created xsi:type="dcterms:W3CDTF">2019-04-26T23:03:31Z</dcterms:created>
  <dcterms:modified xsi:type="dcterms:W3CDTF">2019-05-03T14:53:11Z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0x010100F9955401A6404644B670A04F539ABA05</vt:lpwstr>
  </property>
</Properties>
</file>