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72" r:id="rId2"/>
    <p:sldId id="288" r:id="rId3"/>
    <p:sldId id="332" r:id="rId4"/>
    <p:sldId id="303" r:id="rId5"/>
    <p:sldId id="323" r:id="rId6"/>
    <p:sldId id="325" r:id="rId7"/>
    <p:sldId id="324" r:id="rId8"/>
    <p:sldId id="341" r:id="rId9"/>
    <p:sldId id="322" r:id="rId10"/>
    <p:sldId id="307" r:id="rId11"/>
    <p:sldId id="318" r:id="rId12"/>
    <p:sldId id="305" r:id="rId13"/>
    <p:sldId id="306" r:id="rId14"/>
    <p:sldId id="337" r:id="rId15"/>
    <p:sldId id="320" r:id="rId16"/>
    <p:sldId id="329" r:id="rId17"/>
    <p:sldId id="338" r:id="rId18"/>
    <p:sldId id="339" r:id="rId19"/>
    <p:sldId id="331" r:id="rId20"/>
    <p:sldId id="340" r:id="rId21"/>
    <p:sldId id="321" r:id="rId22"/>
    <p:sldId id="326" r:id="rId23"/>
    <p:sldId id="328" r:id="rId24"/>
    <p:sldId id="327" r:id="rId25"/>
    <p:sldId id="334" r:id="rId26"/>
    <p:sldId id="342" r:id="rId27"/>
    <p:sldId id="313" r:id="rId28"/>
    <p:sldId id="297" r:id="rId29"/>
    <p:sldId id="311" r:id="rId30"/>
    <p:sldId id="315" r:id="rId31"/>
    <p:sldId id="31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27B4"/>
    <a:srgbClr val="78B832"/>
    <a:srgbClr val="008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7" autoAdjust="0"/>
    <p:restoredTop sz="53168" autoAdjust="0"/>
  </p:normalViewPr>
  <p:slideViewPr>
    <p:cSldViewPr snapToGrid="0">
      <p:cViewPr varScale="1">
        <p:scale>
          <a:sx n="45" d="100"/>
          <a:sy n="45" d="100"/>
        </p:scale>
        <p:origin x="208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02345-17C7-453D-B3AC-847AF75F71F2}"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817D0-5B54-473B-B536-CA0F1DFFCB72}" type="slidenum">
              <a:rPr lang="en-US" smtClean="0"/>
              <a:t>‹#›</a:t>
            </a:fld>
            <a:endParaRPr lang="en-US"/>
          </a:p>
        </p:txBody>
      </p:sp>
    </p:spTree>
    <p:extLst>
      <p:ext uri="{BB962C8B-B14F-4D97-AF65-F5344CB8AC3E}">
        <p14:creationId xmlns:p14="http://schemas.microsoft.com/office/powerpoint/2010/main" val="383515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sse.dc.gov/sites/default/files/dc/sites/osse/publication/attachments/ICC%20Meeting%20Agenda_Jan.%2016%2C%202020.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ollab.osepideasthatwork.org/SAP-SICC/state-resource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llab.osepideasthatwork.org/SAP-SICC/state-resourc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ptionedtext.com/client/event.aspx?EventID=4471698&amp;CustomerID=32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healthandwelfare.idaho.gov/Portals/0/Children/InfantToddlerProgram/EICC/Scanned%20SPlan%20for%20Website%209_2014.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llab.osepideasthatwork.org/SAP-SICC/state-resource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floridaicc.com/docs/ficcit-annual-report-2013-2014.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collab.osepideasthatwork.org/SAP-SICC/state-resource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floridaicc.com/docs/ficcit-annual-report-2013-2014.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collab.osepideasthatwork.org/SAP-SICC/state-resource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ollab.osepideasthatwork.org/SAP-SICC"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Slides 1-3 Anne Louise</a:t>
            </a:r>
          </a:p>
          <a:p>
            <a:r>
              <a:rPr lang="en-US" sz="1200" b="0" i="0" kern="1200" dirty="0">
                <a:solidFill>
                  <a:schemeClr val="tx1"/>
                </a:solidFill>
                <a:effectLst/>
                <a:latin typeface="+mn-lt"/>
                <a:ea typeface="+mn-ea"/>
                <a:cs typeface="+mn-cs"/>
              </a:rPr>
              <a:t>Slides 4-14 Ali</a:t>
            </a:r>
          </a:p>
          <a:p>
            <a:r>
              <a:rPr lang="en-US" sz="1200" b="0" i="0" kern="1200" dirty="0">
                <a:solidFill>
                  <a:schemeClr val="tx1"/>
                </a:solidFill>
                <a:effectLst/>
                <a:latin typeface="+mn-lt"/>
                <a:ea typeface="+mn-ea"/>
                <a:cs typeface="+mn-cs"/>
              </a:rPr>
              <a:t>Slides 15-24 Jodi</a:t>
            </a:r>
          </a:p>
          <a:p>
            <a:r>
              <a:rPr lang="en-US" sz="1200" b="0" i="0" kern="1200" dirty="0">
                <a:solidFill>
                  <a:schemeClr val="tx1"/>
                </a:solidFill>
                <a:effectLst/>
                <a:latin typeface="+mn-lt"/>
                <a:ea typeface="+mn-ea"/>
                <a:cs typeface="+mn-cs"/>
              </a:rPr>
              <a:t>Slides 25&amp;26 Sherry or Stephanie </a:t>
            </a:r>
          </a:p>
          <a:p>
            <a:r>
              <a:rPr lang="en-US" sz="1200" b="0" i="0" kern="1200" dirty="0">
                <a:solidFill>
                  <a:schemeClr val="tx1"/>
                </a:solidFill>
                <a:effectLst/>
                <a:latin typeface="+mn-lt"/>
                <a:ea typeface="+mn-ea"/>
                <a:cs typeface="+mn-cs"/>
              </a:rPr>
              <a:t>Slides 27-31 Anne Louise</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a:t>
            </a:fld>
            <a:endParaRPr lang="en-US"/>
          </a:p>
        </p:txBody>
      </p:sp>
    </p:spTree>
    <p:extLst>
      <p:ext uri="{BB962C8B-B14F-4D97-AF65-F5344CB8AC3E}">
        <p14:creationId xmlns:p14="http://schemas.microsoft.com/office/powerpoint/2010/main" val="1888025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sz="1200" b="0" i="0" kern="1200" dirty="0">
                <a:solidFill>
                  <a:schemeClr val="tx1"/>
                </a:solidFill>
                <a:effectLst/>
                <a:latin typeface="+mn-lt"/>
                <a:ea typeface="+mn-ea"/>
                <a:cs typeface="+mn-cs"/>
              </a:rPr>
              <a:t>ALI:</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council shall meet, at a minimum, on a quarterly basis, and in such places as the council determines necessary.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meetings shall be publicly announced, and, to the extent appropriate, open and accessible to the general public.</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Management Authority.--Subject to the approval of the Governor, the council may prepare and approve a budget using funds under this part to conduct hearings and forums, to reimburse members of the council for reasonable and necessary expenses for attending council meetings and performing council duties (including child care for parent representatives), to pay compensation to a member of the council if the member is not employed or must forfeit wages from other employment when performing official council business, to hire staff, and to obtain the services of such professional, technical, and clerical personnel as may be necessary to carry out its functions under this part.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accent3"/>
                </a:solidFill>
                <a:effectLst/>
                <a:latin typeface="+mn-lt"/>
                <a:ea typeface="+mn-ea"/>
                <a:cs typeface="+mn-cs"/>
              </a:rPr>
              <a:t>SICCs </a:t>
            </a:r>
            <a:r>
              <a:rPr lang="en-US" sz="1200" b="1" i="0" kern="1200" baseline="0" dirty="0">
                <a:solidFill>
                  <a:schemeClr val="accent3"/>
                </a:solidFill>
                <a:effectLst/>
                <a:latin typeface="+mn-lt"/>
                <a:ea typeface="+mn-ea"/>
                <a:cs typeface="+mn-cs"/>
              </a:rPr>
              <a:t>need to also understand and follow their State Open Meeting Laws/requirements to ensure the are in compliance. -  These include information on requires public posting of Agendas, Meeting Minutes, and having meetings open to the public and offering Public Comment Opportunities at each meeting.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F817D0-5B54-473B-B536-CA0F1DFFCB72}" type="slidenum">
              <a:rPr lang="en-US" smtClean="0"/>
              <a:t>10</a:t>
            </a:fld>
            <a:endParaRPr lang="en-US"/>
          </a:p>
        </p:txBody>
      </p:sp>
    </p:spTree>
    <p:extLst>
      <p:ext uri="{BB962C8B-B14F-4D97-AF65-F5344CB8AC3E}">
        <p14:creationId xmlns:p14="http://schemas.microsoft.com/office/powerpoint/2010/main" val="2629782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cap="none" dirty="0">
                <a:solidFill>
                  <a:schemeClr val="tx1"/>
                </a:solidFill>
                <a:effectLst/>
                <a:latin typeface="+mn-lt"/>
                <a:ea typeface="+mn-ea"/>
                <a:cs typeface="+mn-cs"/>
              </a:rPr>
              <a:t>ALI: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cap="none"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cap="none" dirty="0">
                <a:solidFill>
                  <a:schemeClr val="tx1"/>
                </a:solidFill>
                <a:effectLst/>
                <a:latin typeface="+mn-lt"/>
                <a:ea typeface="+mn-ea"/>
                <a:cs typeface="+mn-cs"/>
              </a:rPr>
              <a:t>So</a:t>
            </a:r>
            <a:r>
              <a:rPr lang="en-US" sz="1200" b="0" i="0" u="none" kern="1200" cap="none" baseline="0" dirty="0">
                <a:solidFill>
                  <a:schemeClr val="tx1"/>
                </a:solidFill>
                <a:effectLst/>
                <a:latin typeface="+mn-lt"/>
                <a:ea typeface="+mn-ea"/>
                <a:cs typeface="+mn-cs"/>
              </a:rPr>
              <a:t> what are some basic activities that occur at SAP and SICC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sng" kern="1200" cap="all" dirty="0">
              <a:solidFill>
                <a:schemeClr val="tx1"/>
              </a:solidFill>
              <a:effectLst/>
              <a:latin typeface="+mn-lt"/>
              <a:ea typeface="+mn-ea"/>
              <a:cs typeface="+mn-cs"/>
            </a:endParaRPr>
          </a:p>
          <a:p>
            <a:pPr marL="0" indent="0">
              <a:buNone/>
            </a:pPr>
            <a:r>
              <a:rPr lang="en-US" dirty="0"/>
              <a:t>Let’s take a look at a January 2020 SICC agenda from the District of Columbia</a:t>
            </a:r>
          </a:p>
          <a:p>
            <a:pPr marL="0" indent="0">
              <a:buNone/>
            </a:pPr>
            <a:r>
              <a:rPr lang="en-US" dirty="0">
                <a:hlinkClick r:id="rId3"/>
              </a:rPr>
              <a:t>https://osse.dc.gov/sites/default/files/dc/sites/osse/publication/attachments/ICC%20Meeting%20Agenda_Jan.%2016%2C%202020.pdf</a:t>
            </a:r>
            <a:endParaRPr lang="en-US" baseline="0" dirty="0"/>
          </a:p>
          <a:p>
            <a:pPr marL="0" indent="0">
              <a:buNone/>
            </a:pPr>
            <a:endParaRPr lang="en-US" dirty="0"/>
          </a:p>
          <a:p>
            <a:pPr marL="0" indent="0">
              <a:buNone/>
            </a:pPr>
            <a:r>
              <a:rPr lang="en-US" dirty="0"/>
              <a:t>You can see their agenda included: </a:t>
            </a:r>
          </a:p>
          <a:p>
            <a:pPr marL="285750" indent="-285750">
              <a:buAutoNum type="romanUcPeriod"/>
            </a:pPr>
            <a:r>
              <a:rPr lang="en-US" dirty="0"/>
              <a:t>Call to Order </a:t>
            </a:r>
          </a:p>
          <a:p>
            <a:pPr marL="285750" indent="-285750">
              <a:buAutoNum type="romanUcPeriod"/>
            </a:pPr>
            <a:r>
              <a:rPr lang="en-US" dirty="0"/>
              <a:t>Approval of minutes </a:t>
            </a:r>
          </a:p>
          <a:p>
            <a:pPr marL="285750" indent="-285750">
              <a:buAutoNum type="romanUcPeriod"/>
            </a:pPr>
            <a:r>
              <a:rPr lang="en-US" dirty="0"/>
              <a:t>Meeting Business </a:t>
            </a:r>
          </a:p>
          <a:p>
            <a:pPr marL="914400" lvl="2" indent="0">
              <a:buNone/>
            </a:pPr>
            <a:r>
              <a:rPr lang="en-US" dirty="0"/>
              <a:t>Interagency Coordinating Council (review council business)</a:t>
            </a:r>
          </a:p>
          <a:p>
            <a:pPr marL="914400" lvl="2" indent="0">
              <a:buNone/>
            </a:pPr>
            <a:r>
              <a:rPr lang="en-US" dirty="0"/>
              <a:t>Review actions from last meeting and retreat</a:t>
            </a:r>
          </a:p>
          <a:p>
            <a:pPr marL="914400" lvl="2" indent="0">
              <a:buNone/>
            </a:pPr>
            <a:r>
              <a:rPr lang="en-US" dirty="0"/>
              <a:t>Membership status</a:t>
            </a:r>
          </a:p>
          <a:p>
            <a:pPr marL="914400" lvl="2" indent="0">
              <a:buNone/>
            </a:pPr>
            <a:r>
              <a:rPr lang="en-US" dirty="0"/>
              <a:t>Approve Fiscal year </a:t>
            </a:r>
          </a:p>
          <a:p>
            <a:pPr marL="457200" lvl="1" indent="0">
              <a:buNone/>
            </a:pPr>
            <a:r>
              <a:rPr lang="en-US" dirty="0"/>
              <a:t>Agency Updates </a:t>
            </a:r>
          </a:p>
          <a:p>
            <a:pPr marL="914400" lvl="2" indent="0">
              <a:buNone/>
            </a:pPr>
            <a:r>
              <a:rPr lang="en-US" dirty="0"/>
              <a:t>Quarterly data reports</a:t>
            </a:r>
          </a:p>
          <a:p>
            <a:pPr marL="914400" lvl="2" indent="0">
              <a:buNone/>
            </a:pPr>
            <a:r>
              <a:rPr lang="en-US" dirty="0"/>
              <a:t>Annual Performance Report</a:t>
            </a:r>
          </a:p>
          <a:p>
            <a:pPr marL="0" lvl="0" indent="0">
              <a:buNone/>
            </a:pPr>
            <a:r>
              <a:rPr lang="en-US" dirty="0"/>
              <a:t>IV. Council Business </a:t>
            </a:r>
          </a:p>
          <a:p>
            <a:pPr marL="457200" lvl="1" indent="0">
              <a:buNone/>
            </a:pPr>
            <a:r>
              <a:rPr lang="en-US" dirty="0"/>
              <a:t>Committee Structure </a:t>
            </a:r>
          </a:p>
          <a:p>
            <a:pPr marL="457200" lvl="1" indent="0">
              <a:buNone/>
            </a:pPr>
            <a:r>
              <a:rPr lang="en-US" dirty="0"/>
              <a:t>Priorities</a:t>
            </a:r>
          </a:p>
          <a:p>
            <a:pPr marL="457200" lvl="1" indent="0">
              <a:buNone/>
            </a:pPr>
            <a:r>
              <a:rPr lang="en-US" dirty="0"/>
              <a:t>Meeting location finalization </a:t>
            </a:r>
          </a:p>
          <a:p>
            <a:pPr marL="0" lvl="0" indent="0">
              <a:buNone/>
            </a:pPr>
            <a:r>
              <a:rPr lang="en-US" dirty="0"/>
              <a:t>V. Public Comment </a:t>
            </a:r>
          </a:p>
          <a:p>
            <a:pPr marL="0" lvl="0" indent="0">
              <a:buNone/>
            </a:pPr>
            <a:r>
              <a:rPr lang="en-US" dirty="0"/>
              <a:t>VI. Adjourn</a:t>
            </a:r>
            <a:endParaRPr lang="en-US" b="0" dirty="0"/>
          </a:p>
          <a:p>
            <a:endParaRPr lang="en-US" b="0" dirty="0"/>
          </a:p>
          <a:p>
            <a:endParaRPr lang="en-US" b="0" dirty="0"/>
          </a:p>
          <a:p>
            <a:r>
              <a:rPr lang="en-US" b="0" dirty="0"/>
              <a:t>As mentioned above other activities that could be included in the agenda are:</a:t>
            </a:r>
          </a:p>
          <a:p>
            <a:pPr marL="628650" lvl="1" indent="-171450">
              <a:buFont typeface="Arial" panose="020B0604020202020204" pitchFamily="34" charset="0"/>
              <a:buChar char="•"/>
            </a:pPr>
            <a:r>
              <a:rPr lang="en-US" sz="1200" dirty="0"/>
              <a:t>Introductions</a:t>
            </a:r>
          </a:p>
          <a:p>
            <a:pPr marL="628650" lvl="1" indent="-171450">
              <a:buFont typeface="Arial" panose="020B0604020202020204" pitchFamily="34" charset="0"/>
              <a:buChar char="•"/>
            </a:pPr>
            <a:r>
              <a:rPr lang="en-US" sz="1200" dirty="0"/>
              <a:t>Approval of Agenda </a:t>
            </a:r>
          </a:p>
          <a:p>
            <a:pPr marL="628650" lvl="1" indent="-171450">
              <a:buFont typeface="Arial" panose="020B0604020202020204" pitchFamily="34" charset="0"/>
              <a:buChar char="•"/>
            </a:pPr>
            <a:r>
              <a:rPr lang="en-US" sz="1200" dirty="0"/>
              <a:t>Announcements</a:t>
            </a:r>
          </a:p>
          <a:p>
            <a:pPr marL="628650" lvl="1" indent="-171450">
              <a:buFont typeface="Arial" panose="020B0604020202020204" pitchFamily="34" charset="0"/>
              <a:buChar char="•"/>
            </a:pPr>
            <a:r>
              <a:rPr lang="en-US" sz="1200" dirty="0"/>
              <a:t>Overview of packet materials</a:t>
            </a:r>
          </a:p>
          <a:p>
            <a:pPr marL="628650" lvl="1" indent="-171450">
              <a:buFont typeface="Arial" panose="020B0604020202020204" pitchFamily="34" charset="0"/>
              <a:buChar char="•"/>
            </a:pPr>
            <a:r>
              <a:rPr lang="en-US" sz="1200" dirty="0"/>
              <a:t>Report on continuous improvement and focused monitoring activities</a:t>
            </a:r>
          </a:p>
          <a:p>
            <a:pPr marL="628650" lvl="1" indent="-171450">
              <a:buFont typeface="Arial" panose="020B0604020202020204" pitchFamily="34" charset="0"/>
              <a:buChar char="•"/>
            </a:pPr>
            <a:r>
              <a:rPr lang="en-US" sz="1200" dirty="0"/>
              <a:t>Report on Level of Determination</a:t>
            </a:r>
          </a:p>
          <a:p>
            <a:pPr marL="628650" lvl="1" indent="-171450">
              <a:buFont typeface="Arial" panose="020B0604020202020204" pitchFamily="34" charset="0"/>
              <a:buChar char="•"/>
            </a:pPr>
            <a:r>
              <a:rPr lang="en-US" sz="1200" dirty="0"/>
              <a:t>Meeting summary and future agenda items</a:t>
            </a:r>
            <a:endParaRPr lang="en-US" b="0" u="sng" dirty="0"/>
          </a:p>
          <a:p>
            <a:endParaRPr lang="en-US" b="0" u="sng" dirty="0"/>
          </a:p>
          <a:p>
            <a:r>
              <a:rPr lang="en-US" b="0" dirty="0"/>
              <a:t>Samples</a:t>
            </a:r>
            <a:r>
              <a:rPr lang="en-US" b="0" baseline="0" dirty="0"/>
              <a:t> of meeting agendas can be found on the SAP and SICC website located under state resources.</a:t>
            </a:r>
          </a:p>
          <a:p>
            <a:endParaRPr lang="en-US" b="0" baseline="0" dirty="0"/>
          </a:p>
          <a:p>
            <a:r>
              <a:rPr lang="en-US" b="0" baseline="0" dirty="0"/>
              <a:t>In the chat link we have included the District of Columbia’s SICC Meeting Agenda as a sample for you to view, as well as the link of where to find other Part B and Part C Samples.</a:t>
            </a:r>
            <a:endParaRPr lang="en-US" b="0" dirty="0"/>
          </a:p>
          <a:p>
            <a:endParaRPr lang="en-US" b="1" dirty="0"/>
          </a:p>
          <a:p>
            <a:endParaRPr lang="en-US" b="1" dirty="0"/>
          </a:p>
          <a:p>
            <a:r>
              <a:rPr lang="en-US" b="1" dirty="0"/>
              <a:t>Post link to resource in Chat room.</a:t>
            </a:r>
          </a:p>
          <a:p>
            <a:r>
              <a:rPr lang="en-US" dirty="0">
                <a:hlinkClick r:id="rId3"/>
              </a:rPr>
              <a:t>https://osse.dc.gov/sites/default/files/dc/sites/osse/publication/attachments/ICC%20Meeting%20Agenda_Jan.%2016%2C%202020.pdf</a:t>
            </a:r>
            <a:endParaRPr lang="en-US" dirty="0"/>
          </a:p>
          <a:p>
            <a:endParaRPr lang="en-US" b="1" dirty="0"/>
          </a:p>
          <a:p>
            <a:r>
              <a:rPr lang="en-US" dirty="0"/>
              <a:t>Link to all Reports Part B and C: </a:t>
            </a:r>
            <a:r>
              <a:rPr lang="en-US" dirty="0">
                <a:hlinkClick r:id="rId4"/>
              </a:rPr>
              <a:t>https://collab.osepideasthatwork.org/SAP-SICC/state-resources</a:t>
            </a:r>
            <a:endParaRPr lang="en-US" dirty="0"/>
          </a:p>
          <a:p>
            <a:endParaRPr lang="en-US" b="1" dirty="0"/>
          </a:p>
        </p:txBody>
      </p:sp>
      <p:sp>
        <p:nvSpPr>
          <p:cNvPr id="4" name="Slide Number Placeholder 3"/>
          <p:cNvSpPr>
            <a:spLocks noGrp="1"/>
          </p:cNvSpPr>
          <p:nvPr>
            <p:ph type="sldNum" sz="quarter" idx="10"/>
          </p:nvPr>
        </p:nvSpPr>
        <p:spPr/>
        <p:txBody>
          <a:bodyPr/>
          <a:lstStyle/>
          <a:p>
            <a:fld id="{15F817D0-5B54-473B-B536-CA0F1DFFCB72}" type="slidenum">
              <a:rPr lang="en-US" smtClean="0"/>
              <a:t>11</a:t>
            </a:fld>
            <a:endParaRPr lang="en-US"/>
          </a:p>
        </p:txBody>
      </p:sp>
    </p:spTree>
    <p:extLst>
      <p:ext uri="{BB962C8B-B14F-4D97-AF65-F5344CB8AC3E}">
        <p14:creationId xmlns:p14="http://schemas.microsoft.com/office/powerpoint/2010/main" val="1575133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ALI:</a:t>
            </a:r>
          </a:p>
          <a:p>
            <a:endParaRPr lang="en-US" b="0" dirty="0"/>
          </a:p>
          <a:p>
            <a:r>
              <a:rPr lang="en-US" b="0" dirty="0"/>
              <a:t>In addition to the activities identified in the District of Columbia’s SICC agenda, other activities that could be included in the agenda are:</a:t>
            </a:r>
          </a:p>
          <a:p>
            <a:pPr marL="628650" lvl="1" indent="-171450">
              <a:buFont typeface="Arial" panose="020B0604020202020204" pitchFamily="34" charset="0"/>
              <a:buChar char="•"/>
            </a:pPr>
            <a:r>
              <a:rPr lang="en-US" sz="1200" dirty="0"/>
              <a:t>Introductions</a:t>
            </a:r>
          </a:p>
          <a:p>
            <a:pPr marL="628650" lvl="1" indent="-171450">
              <a:buFont typeface="Arial" panose="020B0604020202020204" pitchFamily="34" charset="0"/>
              <a:buChar char="•"/>
            </a:pPr>
            <a:r>
              <a:rPr lang="en-US" sz="1200" dirty="0"/>
              <a:t>Approval of Agenda </a:t>
            </a:r>
          </a:p>
          <a:p>
            <a:pPr marL="628650" lvl="1" indent="-171450">
              <a:buFont typeface="Arial" panose="020B0604020202020204" pitchFamily="34" charset="0"/>
              <a:buChar char="•"/>
            </a:pPr>
            <a:r>
              <a:rPr lang="en-US" sz="1200" dirty="0"/>
              <a:t>Announcements</a:t>
            </a:r>
          </a:p>
          <a:p>
            <a:pPr marL="628650" lvl="1" indent="-171450">
              <a:buFont typeface="Arial" panose="020B0604020202020204" pitchFamily="34" charset="0"/>
              <a:buChar char="•"/>
            </a:pPr>
            <a:r>
              <a:rPr lang="en-US" sz="1200" dirty="0"/>
              <a:t>Overview of packet materials</a:t>
            </a:r>
          </a:p>
          <a:p>
            <a:pPr marL="628650" lvl="1" indent="-171450">
              <a:buFont typeface="Arial" panose="020B0604020202020204" pitchFamily="34" charset="0"/>
              <a:buChar char="•"/>
            </a:pPr>
            <a:r>
              <a:rPr lang="en-US" sz="1200" dirty="0"/>
              <a:t>Report from the Director or Coordinator</a:t>
            </a:r>
          </a:p>
          <a:p>
            <a:pPr marL="628650" lvl="1" indent="-171450">
              <a:buFont typeface="Arial" panose="020B0604020202020204" pitchFamily="34" charset="0"/>
              <a:buChar char="•"/>
            </a:pPr>
            <a:r>
              <a:rPr lang="en-US" sz="1200" dirty="0"/>
              <a:t>Report on continuous improvement and focused monitoring activities</a:t>
            </a:r>
          </a:p>
          <a:p>
            <a:pPr marL="628650" lvl="1" indent="-171450">
              <a:buFont typeface="Arial" panose="020B0604020202020204" pitchFamily="34" charset="0"/>
              <a:buChar char="•"/>
            </a:pPr>
            <a:r>
              <a:rPr lang="en-US" sz="1200" dirty="0"/>
              <a:t>Report on Level of Determination</a:t>
            </a:r>
          </a:p>
          <a:p>
            <a:pPr marL="628650" lvl="1" indent="-171450">
              <a:buFont typeface="Arial" panose="020B0604020202020204" pitchFamily="34" charset="0"/>
              <a:buChar char="•"/>
            </a:pPr>
            <a:r>
              <a:rPr lang="en-US" sz="1200" dirty="0"/>
              <a:t>Meeting summary and future agenda items</a:t>
            </a:r>
            <a:endParaRPr lang="en-US" b="0" u="sng" dirty="0"/>
          </a:p>
          <a:p>
            <a:endParaRPr lang="en-US" b="0" u="sng" dirty="0"/>
          </a:p>
          <a:p>
            <a:r>
              <a:rPr lang="en-US" b="0" dirty="0"/>
              <a:t>Samples</a:t>
            </a:r>
            <a:r>
              <a:rPr lang="en-US" b="0" baseline="0" dirty="0"/>
              <a:t> of meeting agendas can be found on the SAP and SICC website located under state resources-procedures-meeting agendas.</a:t>
            </a:r>
          </a:p>
          <a:p>
            <a:r>
              <a:rPr lang="en-US" b="0" baseline="0" dirty="0"/>
              <a:t> </a:t>
            </a:r>
            <a:r>
              <a:rPr lang="en-US" dirty="0">
                <a:hlinkClick r:id="rId3"/>
              </a:rPr>
              <a:t>https://collab.osepideasthatwork.org/SAP-SICC/state-resources</a:t>
            </a:r>
            <a:endParaRPr lang="en-US" b="0" baseline="0" dirty="0"/>
          </a:p>
          <a:p>
            <a:endParaRPr lang="en-US" b="0" baseline="0" dirty="0"/>
          </a:p>
          <a:p>
            <a:r>
              <a:rPr lang="en-US" sz="1200" b="0" i="0" u="none" strike="sngStrike" kern="1200" cap="none" dirty="0">
                <a:solidFill>
                  <a:schemeClr val="tx1"/>
                </a:solidFill>
                <a:effectLst/>
                <a:latin typeface="+mn-lt"/>
                <a:ea typeface="+mn-ea"/>
                <a:cs typeface="+mn-cs"/>
              </a:rPr>
              <a:t>Several other items, in addition or more specifically than what the District of Columbia had included, are highlighted here in </a:t>
            </a:r>
            <a:r>
              <a:rPr lang="en-US" sz="1200" b="0" i="0" u="none" strike="sngStrike" kern="1200" cap="none" dirty="0" err="1">
                <a:solidFill>
                  <a:schemeClr val="tx1"/>
                </a:solidFill>
                <a:effectLst/>
                <a:latin typeface="+mn-lt"/>
                <a:ea typeface="+mn-ea"/>
                <a:cs typeface="+mn-cs"/>
              </a:rPr>
              <a:t>boldtype</a:t>
            </a:r>
            <a:r>
              <a:rPr lang="en-US" sz="1200" b="0" i="0" u="none" strike="sngStrike" kern="1200" cap="none" dirty="0">
                <a:solidFill>
                  <a:schemeClr val="tx1"/>
                </a:solidFill>
                <a:effectLst/>
                <a:latin typeface="+mn-lt"/>
                <a:ea typeface="+mn-ea"/>
                <a:cs typeface="+mn-cs"/>
              </a:rPr>
              <a:t>, such as </a:t>
            </a:r>
            <a:endParaRPr lang="en-US" sz="1200" b="1" i="0" u="sng" strike="sngStrike" kern="1200" cap="all"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strike="sngStrike" kern="1200" dirty="0">
                <a:solidFill>
                  <a:schemeClr val="tx1"/>
                </a:solidFill>
                <a:effectLst/>
                <a:latin typeface="+mn-lt"/>
                <a:ea typeface="+mn-ea"/>
                <a:cs typeface="+mn-cs"/>
              </a:rPr>
              <a:t>Welcome and introductions</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Approval of agenda and minutes</a:t>
            </a:r>
          </a:p>
          <a:p>
            <a:pPr marL="628650" lvl="1" indent="-171450">
              <a:buFont typeface="Arial" panose="020B0604020202020204" pitchFamily="34" charset="0"/>
              <a:buChar char="•"/>
            </a:pPr>
            <a:r>
              <a:rPr lang="en-US" sz="1200" b="1" i="0" strike="sngStrike" kern="1200" dirty="0">
                <a:solidFill>
                  <a:schemeClr val="tx1"/>
                </a:solidFill>
                <a:effectLst/>
                <a:latin typeface="+mn-lt"/>
                <a:ea typeface="+mn-ea"/>
                <a:cs typeface="+mn-cs"/>
              </a:rPr>
              <a:t>Announcements</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Old/new business</a:t>
            </a:r>
          </a:p>
          <a:p>
            <a:pPr marL="628650" lvl="1" indent="-171450">
              <a:buFont typeface="Arial" panose="020B0604020202020204" pitchFamily="34" charset="0"/>
              <a:buChar char="•"/>
            </a:pPr>
            <a:r>
              <a:rPr lang="en-US" sz="1200" b="1" i="0" strike="sngStrike" kern="1200" dirty="0">
                <a:solidFill>
                  <a:schemeClr val="tx1"/>
                </a:solidFill>
                <a:effectLst/>
                <a:latin typeface="+mn-lt"/>
                <a:ea typeface="+mn-ea"/>
                <a:cs typeface="+mn-cs"/>
              </a:rPr>
              <a:t>Overview of packet materials</a:t>
            </a:r>
          </a:p>
          <a:p>
            <a:pPr marL="628650" lvl="1" indent="-171450">
              <a:buFont typeface="Arial" panose="020B0604020202020204" pitchFamily="34" charset="0"/>
              <a:buChar char="•"/>
            </a:pPr>
            <a:r>
              <a:rPr lang="en-US" sz="1200" b="1" i="0" strike="sngStrike" kern="1200" dirty="0">
                <a:solidFill>
                  <a:schemeClr val="tx1"/>
                </a:solidFill>
                <a:effectLst/>
                <a:latin typeface="+mn-lt"/>
                <a:ea typeface="+mn-ea"/>
                <a:cs typeface="+mn-cs"/>
              </a:rPr>
              <a:t>Report from State director or staff</a:t>
            </a:r>
          </a:p>
          <a:p>
            <a:pPr marL="628650" lvl="1" indent="-171450">
              <a:buFont typeface="Arial" panose="020B0604020202020204" pitchFamily="34" charset="0"/>
              <a:buChar char="•"/>
            </a:pPr>
            <a:r>
              <a:rPr lang="en-US" sz="1200" b="1" i="0" strike="sngStrike" kern="1200" dirty="0">
                <a:solidFill>
                  <a:schemeClr val="tx1"/>
                </a:solidFill>
                <a:effectLst/>
                <a:latin typeface="+mn-lt"/>
                <a:ea typeface="+mn-ea"/>
                <a:cs typeface="+mn-cs"/>
              </a:rPr>
              <a:t>Report on continuous improvement and focused monitoring activities</a:t>
            </a:r>
          </a:p>
          <a:p>
            <a:pPr marL="628650" lvl="1" indent="-171450">
              <a:buFont typeface="Arial" panose="020B0604020202020204" pitchFamily="34" charset="0"/>
              <a:buChar char="•"/>
            </a:pPr>
            <a:r>
              <a:rPr lang="en-US" sz="1200" b="1" i="0" strike="sngStrike" kern="1200" dirty="0">
                <a:solidFill>
                  <a:schemeClr val="tx1"/>
                </a:solidFill>
                <a:effectLst/>
                <a:latin typeface="+mn-lt"/>
                <a:ea typeface="+mn-ea"/>
                <a:cs typeface="+mn-cs"/>
              </a:rPr>
              <a:t>Report on State Performance Plan and Annual Performance Report</a:t>
            </a:r>
          </a:p>
          <a:p>
            <a:pPr marL="628650" lvl="1" indent="-171450">
              <a:buFont typeface="Arial" panose="020B0604020202020204" pitchFamily="34" charset="0"/>
              <a:buChar char="•"/>
            </a:pPr>
            <a:r>
              <a:rPr lang="en-US" sz="1200" b="1" i="0" strike="sngStrike" kern="1200" dirty="0">
                <a:solidFill>
                  <a:schemeClr val="tx1"/>
                </a:solidFill>
                <a:effectLst/>
                <a:latin typeface="+mn-lt"/>
                <a:ea typeface="+mn-ea"/>
                <a:cs typeface="+mn-cs"/>
              </a:rPr>
              <a:t>Report on Level of Determination</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Public comments</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Group or sub-committee reports</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Action items</a:t>
            </a:r>
          </a:p>
          <a:p>
            <a:pPr marL="628650" lvl="1" indent="-171450">
              <a:buFont typeface="Arial" panose="020B0604020202020204" pitchFamily="34" charset="0"/>
              <a:buChar char="•"/>
            </a:pPr>
            <a:r>
              <a:rPr lang="en-US" sz="1200" b="1" i="0" strike="sngStrike" kern="1200" dirty="0">
                <a:solidFill>
                  <a:schemeClr val="tx1"/>
                </a:solidFill>
                <a:effectLst/>
                <a:latin typeface="+mn-lt"/>
                <a:ea typeface="+mn-ea"/>
                <a:cs typeface="+mn-cs"/>
              </a:rPr>
              <a:t>Meeting summary and future agenda items</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Establishment of next meeting</a:t>
            </a:r>
          </a:p>
        </p:txBody>
      </p:sp>
      <p:sp>
        <p:nvSpPr>
          <p:cNvPr id="4" name="Slide Number Placeholder 3"/>
          <p:cNvSpPr>
            <a:spLocks noGrp="1"/>
          </p:cNvSpPr>
          <p:nvPr>
            <p:ph type="sldNum" sz="quarter" idx="10"/>
          </p:nvPr>
        </p:nvSpPr>
        <p:spPr/>
        <p:txBody>
          <a:bodyPr/>
          <a:lstStyle/>
          <a:p>
            <a:fld id="{15F817D0-5B54-473B-B536-CA0F1DFFCB72}" type="slidenum">
              <a:rPr lang="en-US" smtClean="0"/>
              <a:t>12</a:t>
            </a:fld>
            <a:endParaRPr lang="en-US"/>
          </a:p>
        </p:txBody>
      </p:sp>
    </p:spTree>
    <p:extLst>
      <p:ext uri="{BB962C8B-B14F-4D97-AF65-F5344CB8AC3E}">
        <p14:creationId xmlns:p14="http://schemas.microsoft.com/office/powerpoint/2010/main" val="1881048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ALI:</a:t>
            </a:r>
          </a:p>
          <a:p>
            <a:r>
              <a:rPr lang="en-US" sz="1200" dirty="0"/>
              <a:t>Some other recommended activities that may occur throughout the year that we would suggest from our experiences include: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Developing by-laws and operating procedures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Establishing annual priorities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Providing an orientation and annual planning meeting</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Developing an annual report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Ongoing and annual review of committee achievements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Involvement with the State APR and SPP</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Knowledge and understanding of the State’s Level of Determination</a:t>
            </a:r>
          </a:p>
        </p:txBody>
      </p:sp>
      <p:sp>
        <p:nvSpPr>
          <p:cNvPr id="4" name="Slide Number Placeholder 3"/>
          <p:cNvSpPr>
            <a:spLocks noGrp="1"/>
          </p:cNvSpPr>
          <p:nvPr>
            <p:ph type="sldNum" sz="quarter" idx="10"/>
          </p:nvPr>
        </p:nvSpPr>
        <p:spPr/>
        <p:txBody>
          <a:bodyPr/>
          <a:lstStyle/>
          <a:p>
            <a:fld id="{15F817D0-5B54-473B-B536-CA0F1DFFCB72}" type="slidenum">
              <a:rPr lang="en-US" smtClean="0"/>
              <a:t>13</a:t>
            </a:fld>
            <a:endParaRPr lang="en-US"/>
          </a:p>
        </p:txBody>
      </p:sp>
    </p:spTree>
    <p:extLst>
      <p:ext uri="{BB962C8B-B14F-4D97-AF65-F5344CB8AC3E}">
        <p14:creationId xmlns:p14="http://schemas.microsoft.com/office/powerpoint/2010/main" val="1017858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Ali Connors from the</a:t>
            </a:r>
            <a:r>
              <a:rPr lang="en-US" sz="1200" baseline="0" dirty="0"/>
              <a:t> New York State Advisory Panel will offer some perspective on Meeting Notes and how to make them more efficient.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5F817D0-5B54-473B-B536-CA0F1DFFCB72}" type="slidenum">
              <a:rPr lang="en-US" smtClean="0"/>
              <a:t>14</a:t>
            </a:fld>
            <a:endParaRPr lang="en-US"/>
          </a:p>
        </p:txBody>
      </p:sp>
    </p:spTree>
    <p:extLst>
      <p:ext uri="{BB962C8B-B14F-4D97-AF65-F5344CB8AC3E}">
        <p14:creationId xmlns:p14="http://schemas.microsoft.com/office/powerpoint/2010/main" val="2479290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Slides 15-24 Jodi</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Let’s now talk about Strategic Planning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Each year set aside </a:t>
            </a:r>
            <a:r>
              <a:rPr lang="en-US" sz="1200" b="0" i="0" kern="1200" baseline="0" dirty="0">
                <a:solidFill>
                  <a:schemeClr val="tx1"/>
                </a:solidFill>
                <a:effectLst/>
                <a:latin typeface="+mn-lt"/>
                <a:ea typeface="+mn-ea"/>
                <a:cs typeface="+mn-cs"/>
              </a:rPr>
              <a:t>a time to meet as a group to plan the events for the upcoming year. </a:t>
            </a:r>
          </a:p>
          <a:p>
            <a:r>
              <a:rPr lang="en-US" sz="1200" b="0" i="0" kern="1200" baseline="0" dirty="0">
                <a:solidFill>
                  <a:schemeClr val="tx1"/>
                </a:solidFill>
                <a:effectLst/>
                <a:latin typeface="+mn-lt"/>
                <a:ea typeface="+mn-ea"/>
                <a:cs typeface="+mn-cs"/>
              </a:rPr>
              <a:t>This can be a time for member changes as well as a time to train new members to the panel or council.</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These meetings provide </a:t>
            </a:r>
            <a:r>
              <a:rPr lang="en-US" sz="1200" b="0" i="0" kern="1200" dirty="0">
                <a:solidFill>
                  <a:schemeClr val="tx1"/>
                </a:solidFill>
                <a:effectLst/>
                <a:latin typeface="+mn-lt"/>
                <a:ea typeface="+mn-ea"/>
                <a:cs typeface="+mn-cs"/>
              </a:rPr>
              <a:t>an opportunity for members to review the existing by-laws and provide an orientation for any new members. </a:t>
            </a:r>
          </a:p>
          <a:p>
            <a:r>
              <a:rPr lang="en-US" sz="1200" b="0" i="0" kern="1200" dirty="0">
                <a:solidFill>
                  <a:schemeClr val="tx1"/>
                </a:solidFill>
                <a:effectLst/>
                <a:latin typeface="+mn-lt"/>
                <a:ea typeface="+mn-ea"/>
                <a:cs typeface="+mn-cs"/>
              </a:rPr>
              <a:t>It sets aside a specified time to promote collaboration among the council members as they identify priorities and develop or revise a yearly strategic plan of action</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F817D0-5B54-473B-B536-CA0F1DFFCB72}" type="slidenum">
              <a:rPr lang="en-US" smtClean="0"/>
              <a:t>15</a:t>
            </a:fld>
            <a:endParaRPr lang="en-US"/>
          </a:p>
        </p:txBody>
      </p:sp>
    </p:spTree>
    <p:extLst>
      <p:ext uri="{BB962C8B-B14F-4D97-AF65-F5344CB8AC3E}">
        <p14:creationId xmlns:p14="http://schemas.microsoft.com/office/powerpoint/2010/main" val="4177215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JODI:</a:t>
            </a:r>
          </a:p>
          <a:p>
            <a:r>
              <a:rPr lang="en-US" sz="1200" b="0" i="0" kern="1200" dirty="0">
                <a:solidFill>
                  <a:schemeClr val="tx1"/>
                </a:solidFill>
                <a:effectLst/>
                <a:latin typeface="+mn-lt"/>
                <a:ea typeface="+mn-ea"/>
                <a:cs typeface="+mn-cs"/>
              </a:rPr>
              <a:t>When looking</a:t>
            </a:r>
            <a:r>
              <a:rPr lang="en-US" sz="1200" b="0" i="0" kern="1200" baseline="0" dirty="0">
                <a:solidFill>
                  <a:schemeClr val="tx1"/>
                </a:solidFill>
                <a:effectLst/>
                <a:latin typeface="+mn-lt"/>
                <a:ea typeface="+mn-ea"/>
                <a:cs typeface="+mn-cs"/>
              </a:rPr>
              <a:t> at efficient ways to plan forward movement, agencies tend two use two different methods; The SWOT analysis or The SOAR analysis</a:t>
            </a:r>
          </a:p>
          <a:p>
            <a:r>
              <a:rPr lang="en-US" sz="1200" b="0" i="0" kern="1200" baseline="0" dirty="0">
                <a:solidFill>
                  <a:schemeClr val="tx1"/>
                </a:solidFill>
                <a:effectLst/>
                <a:latin typeface="+mn-lt"/>
                <a:ea typeface="+mn-ea"/>
                <a:cs typeface="+mn-cs"/>
              </a:rPr>
              <a:t>Both have internal and external influence</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These tools help groups of individuals to dive into what is or is not working, what is new and could potentially influence movement and also to identify red flags of possible change or need of change.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F817D0-5B54-473B-B536-CA0F1DFFCB72}" type="slidenum">
              <a:rPr lang="en-US" smtClean="0"/>
              <a:t>16</a:t>
            </a:fld>
            <a:endParaRPr lang="en-US"/>
          </a:p>
        </p:txBody>
      </p:sp>
    </p:spTree>
    <p:extLst>
      <p:ext uri="{BB962C8B-B14F-4D97-AF65-F5344CB8AC3E}">
        <p14:creationId xmlns:p14="http://schemas.microsoft.com/office/powerpoint/2010/main" val="3155355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JODI:</a:t>
            </a:r>
          </a:p>
          <a:p>
            <a:r>
              <a:rPr lang="en-US" dirty="0"/>
              <a:t>There are also</a:t>
            </a:r>
            <a:r>
              <a:rPr lang="en-US" baseline="0" dirty="0"/>
              <a:t> other analysis methods and planning tools to use such as:</a:t>
            </a:r>
          </a:p>
          <a:p>
            <a:r>
              <a:rPr lang="en-US" baseline="0" dirty="0"/>
              <a:t>The pyramid analysis method and the Gap analysis method.</a:t>
            </a:r>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17</a:t>
            </a:fld>
            <a:endParaRPr lang="en-US"/>
          </a:p>
        </p:txBody>
      </p:sp>
    </p:spTree>
    <p:extLst>
      <p:ext uri="{BB962C8B-B14F-4D97-AF65-F5344CB8AC3E}">
        <p14:creationId xmlns:p14="http://schemas.microsoft.com/office/powerpoint/2010/main" val="2865332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JODI:</a:t>
            </a:r>
            <a:br>
              <a:rPr lang="en-US" baseline="0" dirty="0"/>
            </a:br>
            <a:r>
              <a:rPr lang="en-US" baseline="0" dirty="0"/>
              <a:t>What planning tool do you currently use when strategic planning?</a:t>
            </a:r>
          </a:p>
          <a:p>
            <a:r>
              <a:rPr lang="en-US" baseline="0" dirty="0"/>
              <a:t>Review responses</a:t>
            </a:r>
          </a:p>
          <a:p>
            <a:endParaRPr lang="en-US" dirty="0"/>
          </a:p>
          <a:p>
            <a:r>
              <a:rPr lang="en-US" b="1" dirty="0"/>
              <a:t>SET UP POLL</a:t>
            </a:r>
            <a:endParaRPr lang="en-US" dirty="0"/>
          </a:p>
          <a:p>
            <a:pPr marL="171450" indent="-171450" algn="l">
              <a:buFont typeface="Arial" panose="020B0604020202020204" pitchFamily="34" charset="0"/>
              <a:buChar char="•"/>
            </a:pPr>
            <a:r>
              <a:rPr lang="en-US" baseline="0" dirty="0"/>
              <a:t>SWOT</a:t>
            </a:r>
          </a:p>
          <a:p>
            <a:pPr marL="171450" indent="-171450" algn="l">
              <a:buFont typeface="Arial" panose="020B0604020202020204" pitchFamily="34" charset="0"/>
              <a:buChar char="•"/>
            </a:pPr>
            <a:r>
              <a:rPr lang="en-US" baseline="0" dirty="0"/>
              <a:t>SOAR</a:t>
            </a:r>
          </a:p>
          <a:p>
            <a:pPr marL="171450" indent="-171450" algn="l">
              <a:buFont typeface="Arial" panose="020B0604020202020204" pitchFamily="34" charset="0"/>
              <a:buChar char="•"/>
            </a:pPr>
            <a:r>
              <a:rPr lang="en-US" baseline="0" dirty="0"/>
              <a:t>Pyramid</a:t>
            </a:r>
          </a:p>
          <a:p>
            <a:pPr marL="171450" indent="-171450" algn="l">
              <a:buFont typeface="Arial" panose="020B0604020202020204" pitchFamily="34" charset="0"/>
              <a:buChar char="•"/>
            </a:pPr>
            <a:r>
              <a:rPr lang="en-US" baseline="0" dirty="0"/>
              <a:t>Gap</a:t>
            </a:r>
          </a:p>
          <a:p>
            <a:pPr marL="171450" indent="-171450" algn="l">
              <a:buFont typeface="Arial" panose="020B0604020202020204" pitchFamily="34" charset="0"/>
              <a:buChar char="•"/>
            </a:pPr>
            <a:r>
              <a:rPr lang="en-US" baseline="0" dirty="0"/>
              <a:t>Excel Spreadsheet</a:t>
            </a:r>
          </a:p>
          <a:p>
            <a:pPr marL="171450" indent="-171450" algn="l">
              <a:buFont typeface="Arial" panose="020B0604020202020204" pitchFamily="34" charset="0"/>
              <a:buChar char="•"/>
            </a:pPr>
            <a:r>
              <a:rPr lang="en-US" baseline="0" dirty="0"/>
              <a:t>Not sure</a:t>
            </a:r>
          </a:p>
          <a:p>
            <a:pPr marL="171450" indent="-171450" algn="l">
              <a:buFont typeface="Arial" panose="020B0604020202020204" pitchFamily="34" charset="0"/>
              <a:buChar char="•"/>
            </a:pPr>
            <a:r>
              <a:rPr lang="en-US" baseline="0" dirty="0"/>
              <a:t>Nothing at this time</a:t>
            </a:r>
          </a:p>
          <a:p>
            <a:pPr marL="171450" indent="-171450" algn="l">
              <a:buFont typeface="Arial" panose="020B0604020202020204" pitchFamily="34" charset="0"/>
              <a:buChar char="•"/>
            </a:pPr>
            <a:r>
              <a:rPr lang="en-US" baseline="0" dirty="0"/>
              <a:t>Other (Identify?)</a:t>
            </a:r>
          </a:p>
          <a:p>
            <a:pPr marL="171450" indent="-171450" algn="l">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18</a:t>
            </a:fld>
            <a:endParaRPr lang="en-US"/>
          </a:p>
        </p:txBody>
      </p:sp>
    </p:spTree>
    <p:extLst>
      <p:ext uri="{BB962C8B-B14F-4D97-AF65-F5344CB8AC3E}">
        <p14:creationId xmlns:p14="http://schemas.microsoft.com/office/powerpoint/2010/main" val="2912700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JODI:</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Creating SMART goals is a great way to lay out a plan of action.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SMART</a:t>
            </a:r>
            <a:r>
              <a:rPr lang="en-US" sz="1200" b="0" i="0" kern="1200" baseline="0" dirty="0">
                <a:solidFill>
                  <a:schemeClr val="tx1"/>
                </a:solidFill>
                <a:effectLst/>
                <a:latin typeface="+mn-lt"/>
                <a:ea typeface="+mn-ea"/>
                <a:cs typeface="+mn-cs"/>
              </a:rPr>
              <a:t> goals focus on five main areas; Specific, Measureable, Achievable, Realistic (or Responsible) and Timely.</a:t>
            </a:r>
          </a:p>
          <a:p>
            <a:pPr marL="0" indent="0">
              <a:buNone/>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F817D0-5B54-473B-B536-CA0F1DFFCB72}" type="slidenum">
              <a:rPr lang="en-US" smtClean="0"/>
              <a:t>19</a:t>
            </a:fld>
            <a:endParaRPr lang="en-US"/>
          </a:p>
        </p:txBody>
      </p:sp>
    </p:spTree>
    <p:extLst>
      <p:ext uri="{BB962C8B-B14F-4D97-AF65-F5344CB8AC3E}">
        <p14:creationId xmlns:p14="http://schemas.microsoft.com/office/powerpoint/2010/main" val="3279047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439">
              <a:defRPr/>
            </a:pPr>
            <a:r>
              <a:rPr lang="en-US" dirty="0"/>
              <a:t>Welcome to our webinar today. In</a:t>
            </a:r>
            <a:r>
              <a:rPr lang="en-US" baseline="0" dirty="0"/>
              <a:t> t</a:t>
            </a:r>
            <a:r>
              <a:rPr lang="en-US" dirty="0"/>
              <a:t>his webinar we want to share with you an overview of requirements</a:t>
            </a:r>
            <a:r>
              <a:rPr lang="en-US" baseline="0" dirty="0"/>
              <a:t> and recommendations for planning </a:t>
            </a:r>
            <a:r>
              <a:rPr lang="en-US" dirty="0"/>
              <a:t>of your SAP and SICC</a:t>
            </a:r>
            <a:r>
              <a:rPr lang="en-US" baseline="0" dirty="0"/>
              <a:t> meetings as well as for </a:t>
            </a:r>
            <a:r>
              <a:rPr lang="en-US" dirty="0"/>
              <a:t>requirements</a:t>
            </a:r>
            <a:r>
              <a:rPr lang="en-US" baseline="0" dirty="0"/>
              <a:t> and recommendations for strategic planning</a:t>
            </a:r>
            <a:r>
              <a:rPr lang="en-US" dirty="0"/>
              <a:t> with your groups. </a:t>
            </a:r>
          </a:p>
          <a:p>
            <a:pPr defTabSz="959439">
              <a:defRPr/>
            </a:pPr>
            <a:endParaRPr lang="en-US" dirty="0"/>
          </a:p>
          <a:p>
            <a:pPr defTabSz="959439">
              <a:defRPr/>
            </a:pPr>
            <a:r>
              <a:rPr lang="en-US" dirty="0"/>
              <a:t>If</a:t>
            </a:r>
            <a:r>
              <a:rPr lang="en-US" baseline="0" dirty="0"/>
              <a:t> you are in need of captioning services, please log in by using the link found in the chat box.</a:t>
            </a:r>
            <a:endParaRPr lang="en-US" dirty="0"/>
          </a:p>
          <a:p>
            <a:endParaRPr lang="en-US" dirty="0"/>
          </a:p>
          <a:p>
            <a:r>
              <a:rPr lang="en-US" baseline="0" dirty="0"/>
              <a:t>First, let us introduce and identify who will be leading this webinar today.</a:t>
            </a:r>
            <a:endParaRPr lang="en-US" dirty="0"/>
          </a:p>
          <a:p>
            <a:endParaRPr lang="en-US" dirty="0"/>
          </a:p>
          <a:p>
            <a:r>
              <a:rPr lang="en-US" dirty="0"/>
              <a:t>Today our presenters consist of:</a:t>
            </a:r>
          </a:p>
          <a:p>
            <a:r>
              <a:rPr lang="en-US" dirty="0"/>
              <a:t>Anne Louise (National Center for Systemic Improvement)</a:t>
            </a:r>
          </a:p>
          <a:p>
            <a:r>
              <a:rPr lang="en-US" dirty="0"/>
              <a:t>Jodi Webb (Executive</a:t>
            </a:r>
            <a:r>
              <a:rPr lang="en-US" baseline="0" dirty="0"/>
              <a:t> Director with ND’s Parent Training and Information Center)</a:t>
            </a:r>
            <a:endParaRPr lang="en-US" dirty="0"/>
          </a:p>
          <a:p>
            <a:r>
              <a:rPr lang="en-US" dirty="0"/>
              <a:t>Ali </a:t>
            </a:r>
            <a:r>
              <a:rPr lang="en-US" dirty="0" err="1"/>
              <a:t>Conners</a:t>
            </a:r>
            <a:r>
              <a:rPr lang="en-US" dirty="0"/>
              <a:t> (Supervisor, Special Education Policy Unit of the NY Department of Education, Office of Special Education)</a:t>
            </a:r>
          </a:p>
          <a:p>
            <a:r>
              <a:rPr lang="en-US" dirty="0"/>
              <a:t>Sherry Franklin (Early Childhood Technical Assistance Center)</a:t>
            </a:r>
          </a:p>
          <a:p>
            <a:r>
              <a:rPr lang="en-US" dirty="0"/>
              <a:t>Stephanie Moss (Chief Operating Office, Parent to Parent, Georgia)</a:t>
            </a:r>
          </a:p>
          <a:p>
            <a:endParaRPr lang="en-US" dirty="0"/>
          </a:p>
          <a:p>
            <a:r>
              <a:rPr lang="en-US" dirty="0"/>
              <a:t>Today’s webinar topic was chosen from direct input received through gathered SAP and SICC identified needs</a:t>
            </a:r>
            <a:r>
              <a:rPr lang="en-US" baseline="0" dirty="0"/>
              <a:t> at the </a:t>
            </a:r>
            <a:r>
              <a:rPr lang="en-US" sz="1200" dirty="0"/>
              <a:t>OSEP Leadership conference and the EC conference ECTA.</a:t>
            </a:r>
            <a:endParaRPr lang="en-US" dirty="0"/>
          </a:p>
          <a:p>
            <a:endParaRPr lang="en-US" dirty="0"/>
          </a:p>
          <a:p>
            <a:pPr defTabSz="959439">
              <a:defRPr/>
            </a:pPr>
            <a:r>
              <a:rPr lang="en-US" b="1" dirty="0"/>
              <a:t>ADD TO CHAT</a:t>
            </a:r>
          </a:p>
          <a:p>
            <a:pPr defTabSz="959439">
              <a:defRPr/>
            </a:pPr>
            <a:r>
              <a:rPr lang="en-US" sz="1200" b="1" i="0" kern="1200" dirty="0">
                <a:solidFill>
                  <a:schemeClr val="tx1"/>
                </a:solidFill>
                <a:effectLst/>
                <a:latin typeface="+mn-lt"/>
                <a:ea typeface="+mn-ea"/>
                <a:cs typeface="+mn-cs"/>
              </a:rPr>
              <a:t>At the start time of the event, if you are in need of captioning services, please login by using the link found in the chat box:</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hlinkClick r:id="rId3"/>
              </a:rPr>
              <a:t>https://www.captionedtext.com/client/</a:t>
            </a:r>
            <a:r>
              <a:rPr lang="en-US" sz="1200" b="1" i="0" kern="1200" dirty="0" err="1">
                <a:solidFill>
                  <a:schemeClr val="tx1"/>
                </a:solidFill>
                <a:effectLst/>
                <a:latin typeface="+mn-lt"/>
                <a:ea typeface="+mn-ea"/>
                <a:cs typeface="+mn-cs"/>
                <a:hlinkClick r:id="rId3"/>
              </a:rPr>
              <a:t>event.aspx?EventID</a:t>
            </a:r>
            <a:r>
              <a:rPr lang="en-US" sz="1200" b="1" i="0" kern="1200" dirty="0">
                <a:solidFill>
                  <a:schemeClr val="tx1"/>
                </a:solidFill>
                <a:effectLst/>
                <a:latin typeface="+mn-lt"/>
                <a:ea typeface="+mn-ea"/>
                <a:cs typeface="+mn-cs"/>
                <a:hlinkClick r:id="rId3"/>
              </a:rPr>
              <a:t>=4471698&amp;Customer...</a:t>
            </a:r>
            <a:r>
              <a:rPr lang="en-US" sz="1200" b="1" i="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a:t>
            </a:fld>
            <a:endParaRPr lang="en-US"/>
          </a:p>
        </p:txBody>
      </p:sp>
    </p:spTree>
    <p:extLst>
      <p:ext uri="{BB962C8B-B14F-4D97-AF65-F5344CB8AC3E}">
        <p14:creationId xmlns:p14="http://schemas.microsoft.com/office/powerpoint/2010/main" val="2683818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JODI:</a:t>
            </a:r>
            <a:br>
              <a:rPr lang="en-US" dirty="0"/>
            </a:br>
            <a:r>
              <a:rPr lang="en-US" dirty="0"/>
              <a:t>Looking through a</a:t>
            </a:r>
            <a:r>
              <a:rPr lang="en-US" baseline="0" dirty="0"/>
              <a:t> sample Strategic Plan from IDAHO SICC, you can see their plan included;</a:t>
            </a:r>
            <a:endParaRPr lang="en-US" dirty="0"/>
          </a:p>
          <a:p>
            <a:pPr marL="285750" indent="-285750">
              <a:buAutoNum type="romanUcPeriod"/>
            </a:pPr>
            <a:r>
              <a:rPr lang="en-US" dirty="0"/>
              <a:t>Goals</a:t>
            </a:r>
          </a:p>
          <a:p>
            <a:pPr marL="285750" indent="-285750">
              <a:buAutoNum type="romanUcPeriod"/>
            </a:pPr>
            <a:r>
              <a:rPr lang="en-US" dirty="0"/>
              <a:t>Outcomes</a:t>
            </a:r>
          </a:p>
          <a:p>
            <a:pPr marL="285750" indent="-285750">
              <a:buAutoNum type="romanUcPeriod"/>
            </a:pPr>
            <a:r>
              <a:rPr lang="en-US" b="0" dirty="0"/>
              <a:t>Foundations – which include</a:t>
            </a:r>
          </a:p>
          <a:p>
            <a:pPr marL="742950" lvl="1" indent="-285750">
              <a:buFont typeface="Arial" panose="020B0604020202020204" pitchFamily="34" charset="0"/>
              <a:buChar char="•"/>
            </a:pPr>
            <a:r>
              <a:rPr lang="en-US" b="0" dirty="0"/>
              <a:t>Guiding</a:t>
            </a:r>
            <a:r>
              <a:rPr lang="en-US" b="0" baseline="0" dirty="0"/>
              <a:t> Principles</a:t>
            </a:r>
          </a:p>
          <a:p>
            <a:pPr marL="742950" lvl="1" indent="-285750">
              <a:buFont typeface="Arial" panose="020B0604020202020204" pitchFamily="34" charset="0"/>
              <a:buChar char="•"/>
            </a:pPr>
            <a:r>
              <a:rPr lang="en-US" b="0" baseline="0" dirty="0"/>
              <a:t>Standards</a:t>
            </a:r>
          </a:p>
          <a:p>
            <a:pPr marL="742950" lvl="1" indent="-285750">
              <a:buFont typeface="Arial" panose="020B0604020202020204" pitchFamily="34" charset="0"/>
              <a:buChar char="•"/>
            </a:pPr>
            <a:r>
              <a:rPr lang="en-US" b="0" baseline="0" dirty="0"/>
              <a:t>System Components</a:t>
            </a:r>
            <a:endParaRPr lang="en-US" b="0" dirty="0"/>
          </a:p>
          <a:p>
            <a:pPr marL="285750" indent="-285750">
              <a:buAutoNum type="romanUcPeriod"/>
            </a:pPr>
            <a:r>
              <a:rPr lang="en-US" b="0" dirty="0"/>
              <a:t>Strategies</a:t>
            </a:r>
            <a:r>
              <a:rPr lang="en-US" b="0" baseline="0" dirty="0"/>
              <a:t> of Action</a:t>
            </a:r>
          </a:p>
          <a:p>
            <a:pPr marL="285750" indent="-285750">
              <a:buAutoNum type="romanUcPeriod"/>
            </a:pPr>
            <a:r>
              <a:rPr lang="en-US" b="0" baseline="0" dirty="0"/>
              <a:t>And identified categories of focus such as;</a:t>
            </a:r>
          </a:p>
          <a:p>
            <a:pPr marL="742950" lvl="1" indent="-285750">
              <a:buFont typeface="Arial" panose="020B0604020202020204" pitchFamily="34" charset="0"/>
              <a:buChar char="•"/>
            </a:pPr>
            <a:r>
              <a:rPr lang="en-US" b="0" baseline="0" dirty="0"/>
              <a:t>Health</a:t>
            </a:r>
          </a:p>
          <a:p>
            <a:pPr marL="742950" lvl="1" indent="-285750">
              <a:buFont typeface="Arial" panose="020B0604020202020204" pitchFamily="34" charset="0"/>
              <a:buChar char="•"/>
            </a:pPr>
            <a:r>
              <a:rPr lang="en-US" b="0" baseline="0" dirty="0"/>
              <a:t>Social and emotional </a:t>
            </a:r>
          </a:p>
          <a:p>
            <a:pPr marL="742950" lvl="1" indent="-285750">
              <a:buFont typeface="Arial" panose="020B0604020202020204" pitchFamily="34" charset="0"/>
              <a:buChar char="•"/>
            </a:pPr>
            <a:r>
              <a:rPr lang="en-US" b="0" baseline="0" dirty="0"/>
              <a:t>Early Education and Care</a:t>
            </a:r>
          </a:p>
          <a:p>
            <a:pPr marL="742950" lvl="1" indent="-285750">
              <a:buFont typeface="Arial" panose="020B0604020202020204" pitchFamily="34" charset="0"/>
              <a:buChar char="•"/>
            </a:pPr>
            <a:r>
              <a:rPr lang="en-US" b="0" baseline="0" dirty="0"/>
              <a:t>Family Resources and Tools</a:t>
            </a:r>
          </a:p>
          <a:p>
            <a:pPr marL="742950" lvl="1" indent="-285750">
              <a:buFont typeface="Arial" panose="020B0604020202020204" pitchFamily="34" charset="0"/>
              <a:buChar char="•"/>
            </a:pPr>
            <a:r>
              <a:rPr lang="en-US" b="0" baseline="0" dirty="0"/>
              <a:t>Systems</a:t>
            </a:r>
          </a:p>
          <a:p>
            <a:pPr marL="742950" lvl="1" indent="-285750">
              <a:buFont typeface="Arial" panose="020B0604020202020204" pitchFamily="34" charset="0"/>
              <a:buChar char="•"/>
            </a:pPr>
            <a:endParaRPr lang="en-US" b="0" dirty="0"/>
          </a:p>
          <a:p>
            <a:r>
              <a:rPr lang="en-US" b="0" dirty="0"/>
              <a:t>Other items that could be included in the strategic plan are: </a:t>
            </a:r>
          </a:p>
          <a:p>
            <a:pPr marL="628650" lvl="1" indent="-171450">
              <a:buFont typeface="Arial" panose="020B0604020202020204" pitchFamily="34" charset="0"/>
              <a:buChar char="•"/>
            </a:pPr>
            <a:r>
              <a:rPr lang="en-US" b="0" dirty="0"/>
              <a:t>creating short, medium and long term goals</a:t>
            </a:r>
          </a:p>
          <a:p>
            <a:pPr marL="628650" lvl="1" indent="-171450">
              <a:buFont typeface="Arial" panose="020B0604020202020204" pitchFamily="34" charset="0"/>
              <a:buChar char="•"/>
            </a:pPr>
            <a:r>
              <a:rPr lang="en-US" b="0" dirty="0"/>
              <a:t>Overview</a:t>
            </a:r>
            <a:r>
              <a:rPr lang="en-US" b="0" baseline="0" dirty="0"/>
              <a:t> of all services being conducted to ensure there isn’t duplication</a:t>
            </a:r>
          </a:p>
          <a:p>
            <a:pPr marL="628650" lvl="1" indent="-171450">
              <a:buFont typeface="Arial" panose="020B0604020202020204" pitchFamily="34" charset="0"/>
              <a:buChar char="•"/>
            </a:pPr>
            <a:r>
              <a:rPr lang="en-US" b="0" dirty="0"/>
              <a:t>Stakeholder representation – identifying</a:t>
            </a:r>
            <a:r>
              <a:rPr lang="en-US" b="0" baseline="0" dirty="0"/>
              <a:t> if </a:t>
            </a:r>
            <a:r>
              <a:rPr lang="en-US" b="0" dirty="0"/>
              <a:t>you have included professionals,</a:t>
            </a:r>
            <a:r>
              <a:rPr lang="en-US" b="0" baseline="0" dirty="0"/>
              <a:t> parents, OSEP funded and other parent agencies, lead state agencies</a:t>
            </a:r>
            <a:endParaRPr lang="en-US" b="0" dirty="0"/>
          </a:p>
          <a:p>
            <a:endParaRPr lang="en-US" dirty="0"/>
          </a:p>
          <a:p>
            <a:endParaRPr lang="en-US" dirty="0"/>
          </a:p>
          <a:p>
            <a:r>
              <a:rPr lang="en-US" dirty="0"/>
              <a:t>Sample strategic plans can also be found on the SAP and SICC website.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link to IDAHO’s Part C strategic plan has been placed in the chat box for you to view,</a:t>
            </a:r>
            <a:r>
              <a:rPr lang="en-US" baseline="0" dirty="0"/>
              <a:t> </a:t>
            </a:r>
            <a:r>
              <a:rPr lang="en-US" b="0" baseline="0" dirty="0"/>
              <a:t>as well as the link of where to find other Part B and Part C Samples.</a:t>
            </a:r>
            <a:endParaRPr lang="en-US" dirty="0"/>
          </a:p>
          <a:p>
            <a:endParaRPr lang="en-US" dirty="0"/>
          </a:p>
          <a:p>
            <a:r>
              <a:rPr lang="en-US" b="1" dirty="0"/>
              <a:t>POST IN CHAT BOX</a:t>
            </a:r>
          </a:p>
          <a:p>
            <a:r>
              <a:rPr lang="en-US" dirty="0">
                <a:hlinkClick r:id="rId3"/>
              </a:rPr>
              <a:t>https://healthandwelfare.idaho.gov/Portals/0/Children/InfantToddlerProgram/EICC/Scanned%20SPlan%20for%20Website%209_2014.pdf</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Link to all Reports Part B and C: </a:t>
            </a:r>
            <a:r>
              <a:rPr lang="en-US" dirty="0">
                <a:hlinkClick r:id="rId4"/>
              </a:rPr>
              <a:t>https://collab.osepideasthatwork.org/SAP-SICC/state-resources</a:t>
            </a:r>
            <a:endParaRPr lang="en-US"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20</a:t>
            </a:fld>
            <a:endParaRPr lang="en-US"/>
          </a:p>
        </p:txBody>
      </p:sp>
    </p:spTree>
    <p:extLst>
      <p:ext uri="{BB962C8B-B14F-4D97-AF65-F5344CB8AC3E}">
        <p14:creationId xmlns:p14="http://schemas.microsoft.com/office/powerpoint/2010/main" val="3963514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JODI:</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Annual Reports</a:t>
            </a:r>
            <a:r>
              <a:rPr lang="en-US" sz="1200" b="0" i="0" kern="1200" baseline="0" dirty="0">
                <a:solidFill>
                  <a:schemeClr val="tx1"/>
                </a:solidFill>
                <a:effectLst/>
                <a:latin typeface="+mn-lt"/>
                <a:ea typeface="+mn-ea"/>
                <a:cs typeface="+mn-cs"/>
              </a:rPr>
              <a:t> are required of both the State Advisory Group and the State Interagency Council.</a:t>
            </a:r>
          </a:p>
          <a:p>
            <a:r>
              <a:rPr lang="en-US" sz="1200" b="0" i="0" kern="1200" baseline="0" dirty="0">
                <a:solidFill>
                  <a:schemeClr val="tx1"/>
                </a:solidFill>
                <a:effectLst/>
                <a:latin typeface="+mn-lt"/>
                <a:ea typeface="+mn-ea"/>
                <a:cs typeface="+mn-cs"/>
              </a:rPr>
              <a:t>Again, although there are similarities between the two there are some differences…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 purpose of the SAP annual report is to;</a:t>
            </a:r>
          </a:p>
          <a:p>
            <a:pPr marL="628650" lvl="1" indent="-171450">
              <a:buFont typeface="Arial" panose="020B0604020202020204" pitchFamily="34" charset="0"/>
              <a:buChar char="•"/>
            </a:pPr>
            <a:r>
              <a:rPr lang="en-US" sz="1200" dirty="0"/>
              <a:t>Outline</a:t>
            </a:r>
            <a:r>
              <a:rPr lang="en-US" sz="1200" baseline="0" dirty="0"/>
              <a:t> </a:t>
            </a:r>
            <a:r>
              <a:rPr lang="en-US" sz="1200" dirty="0"/>
              <a:t>advice to the State on the priority areas that were addressed by the panel during the year. </a:t>
            </a:r>
          </a:p>
          <a:p>
            <a:pPr marL="628650" lvl="1" indent="-171450">
              <a:buFont typeface="Arial" panose="020B0604020202020204" pitchFamily="34" charset="0"/>
              <a:buChar char="•"/>
            </a:pPr>
            <a:r>
              <a:rPr lang="en-US" sz="1200" dirty="0"/>
              <a:t>Serves to apprise State officials and the public of the activities conducted by the panel during the year. </a:t>
            </a:r>
          </a:p>
          <a:p>
            <a:pPr marL="628650" lvl="1" indent="-171450">
              <a:buFont typeface="Arial" panose="020B0604020202020204" pitchFamily="34" charset="0"/>
              <a:buChar char="•"/>
            </a:pPr>
            <a:r>
              <a:rPr lang="en-US" sz="1200" dirty="0"/>
              <a:t>Delineates areas of need within a the State that are viewed as priorities.</a:t>
            </a:r>
          </a:p>
          <a:p>
            <a:pPr marL="628650" lvl="1" indent="-171450">
              <a:buFont typeface="Arial" panose="020B0604020202020204" pitchFamily="34" charset="0"/>
              <a:buChar char="•"/>
            </a:pPr>
            <a:r>
              <a:rPr lang="en-US" sz="1200" dirty="0"/>
              <a:t>Serves to provide advice to the State regarding the development of policy procedures needed to support the education of children with disabilities.</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kern="1200" cap="all" dirty="0">
                <a:solidFill>
                  <a:schemeClr val="tx1"/>
                </a:solidFill>
                <a:effectLst/>
                <a:latin typeface="+mn-lt"/>
                <a:ea typeface="+mn-ea"/>
                <a:cs typeface="+mn-cs"/>
              </a:rPr>
              <a:t>*</a:t>
            </a:r>
            <a:r>
              <a:rPr lang="en-US" sz="1200" b="1" i="0" u="sng" kern="1200" dirty="0">
                <a:solidFill>
                  <a:schemeClr val="tx1"/>
                </a:solidFill>
                <a:effectLst/>
                <a:latin typeface="+mn-lt"/>
                <a:ea typeface="+mn-ea"/>
                <a:cs typeface="+mn-cs"/>
              </a:rPr>
              <a:t>The advisory panel should submit an annual report to the State Education Agency. Some</a:t>
            </a:r>
            <a:r>
              <a:rPr lang="en-US" sz="1200" b="1" i="0" u="sng" kern="1200" baseline="0" dirty="0">
                <a:solidFill>
                  <a:schemeClr val="tx1"/>
                </a:solidFill>
                <a:effectLst/>
                <a:latin typeface="+mn-lt"/>
                <a:ea typeface="+mn-ea"/>
                <a:cs typeface="+mn-cs"/>
              </a:rPr>
              <a:t> </a:t>
            </a:r>
            <a:r>
              <a:rPr lang="en-US" sz="1200" b="1" i="0" u="sng" kern="1200" dirty="0">
                <a:solidFill>
                  <a:srgbClr val="FF0000"/>
                </a:solidFill>
                <a:effectLst/>
                <a:latin typeface="+mn-lt"/>
                <a:ea typeface="+mn-ea"/>
                <a:cs typeface="+mn-cs"/>
              </a:rPr>
              <a:t>states are responsible for reporting to other entities as well within their state such as the Commissioner of Education, State Board of Education, Legislature or Governor. It is recommended that you check your state’s requirements for this.</a:t>
            </a:r>
          </a:p>
          <a:p>
            <a:endParaRPr lang="en-US" sz="1200" b="1" i="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F817D0-5B54-473B-B536-CA0F1DFFCB72}" type="slidenum">
              <a:rPr lang="en-US" smtClean="0"/>
              <a:t>21</a:t>
            </a:fld>
            <a:endParaRPr lang="en-US"/>
          </a:p>
        </p:txBody>
      </p:sp>
    </p:spTree>
    <p:extLst>
      <p:ext uri="{BB962C8B-B14F-4D97-AF65-F5344CB8AC3E}">
        <p14:creationId xmlns:p14="http://schemas.microsoft.com/office/powerpoint/2010/main" val="3653869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JODI:</a:t>
            </a:r>
            <a:br>
              <a:rPr lang="en-US" sz="1200" b="0" i="0" kern="1200" baseline="0" dirty="0">
                <a:solidFill>
                  <a:schemeClr val="tx1"/>
                </a:solidFill>
                <a:effectLst/>
                <a:latin typeface="+mn-lt"/>
                <a:ea typeface="+mn-ea"/>
                <a:cs typeface="+mn-cs"/>
              </a:rPr>
            </a:br>
            <a:r>
              <a:rPr lang="en-US" sz="1200" b="0" i="0" kern="1200" baseline="0" dirty="0">
                <a:solidFill>
                  <a:schemeClr val="tx1"/>
                </a:solidFill>
                <a:effectLst/>
                <a:latin typeface="+mn-lt"/>
                <a:ea typeface="+mn-ea"/>
                <a:cs typeface="+mn-cs"/>
              </a:rPr>
              <a:t>The purpose of the SICC annual report is to;</a:t>
            </a:r>
          </a:p>
          <a:p>
            <a:pPr marL="628650" lvl="1" indent="-171450">
              <a:buFont typeface="Arial" panose="020B0604020202020204" pitchFamily="34" charset="0"/>
              <a:buChar char="•"/>
            </a:pPr>
            <a:r>
              <a:rPr lang="en-US" sz="1200" dirty="0"/>
              <a:t>Report the status of early intervention programs for infants and toddlers with disabilities and their families operated within the State. </a:t>
            </a:r>
          </a:p>
          <a:p>
            <a:pPr marL="628650" lvl="1" indent="-171450">
              <a:buFont typeface="Arial" panose="020B0604020202020204" pitchFamily="34" charset="0"/>
              <a:buChar char="•"/>
            </a:pPr>
            <a:r>
              <a:rPr lang="en-US" sz="1200" dirty="0"/>
              <a:t>Educate stakeholders about the status of early intervention programs in a state. </a:t>
            </a:r>
          </a:p>
          <a:p>
            <a:pPr marL="628650" lvl="1" indent="-171450">
              <a:buFont typeface="Arial" panose="020B0604020202020204" pitchFamily="34" charset="0"/>
              <a:buChar char="•"/>
            </a:pPr>
            <a:r>
              <a:rPr lang="en-US" sz="1200" dirty="0"/>
              <a:t>Provide information to the State on the areas that were addressed by the council during the year.</a:t>
            </a:r>
          </a:p>
          <a:p>
            <a:pPr marL="628650" lvl="1" indent="-171450">
              <a:buFont typeface="Arial" panose="020B0604020202020204" pitchFamily="34" charset="0"/>
              <a:buChar char="•"/>
            </a:pPr>
            <a:r>
              <a:rPr lang="en-US" sz="1200" dirty="0"/>
              <a:t>Serve to provide advice to the State regarding the development and sustainability of an infrastructure needed to support early intervention services.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An ICC may choose to use the Lead Agency’s SPP/APR as their annual report.</a:t>
            </a:r>
          </a:p>
          <a:p>
            <a:endParaRPr lang="en-US" sz="1200" b="1" i="0" kern="1200" cap="all"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*The ICC is required to prepare and submit an annual report to the Governor and to the federal Secretary of Education. Some</a:t>
            </a:r>
            <a:r>
              <a:rPr lang="en-US" sz="1200" b="1" i="0" u="sng" kern="1200" baseline="0" dirty="0">
                <a:solidFill>
                  <a:schemeClr val="tx1"/>
                </a:solidFill>
                <a:effectLst/>
                <a:latin typeface="+mn-lt"/>
                <a:ea typeface="+mn-ea"/>
                <a:cs typeface="+mn-cs"/>
              </a:rPr>
              <a:t> </a:t>
            </a:r>
            <a:r>
              <a:rPr lang="en-US" sz="1200" b="1" i="0" u="sng" kern="1200" dirty="0">
                <a:solidFill>
                  <a:srgbClr val="FF0000"/>
                </a:solidFill>
                <a:effectLst/>
                <a:latin typeface="+mn-lt"/>
                <a:ea typeface="+mn-ea"/>
                <a:cs typeface="+mn-cs"/>
              </a:rPr>
              <a:t>states are responsible for reporting to other entities as well within their state such as the Commissioner of Education, State Board of Education, Legislature or Governor. It is recommended that you check your state’s requirements for this.</a:t>
            </a:r>
            <a:endParaRPr lang="en-US" sz="1200" b="1" i="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F817D0-5B54-473B-B536-CA0F1DFFCB72}" type="slidenum">
              <a:rPr lang="en-US" smtClean="0"/>
              <a:t>22</a:t>
            </a:fld>
            <a:endParaRPr lang="en-US"/>
          </a:p>
        </p:txBody>
      </p:sp>
    </p:spTree>
    <p:extLst>
      <p:ext uri="{BB962C8B-B14F-4D97-AF65-F5344CB8AC3E}">
        <p14:creationId xmlns:p14="http://schemas.microsoft.com/office/powerpoint/2010/main" val="667218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JODI:</a:t>
            </a:r>
            <a:br>
              <a:rPr lang="en-US" dirty="0"/>
            </a:br>
            <a:r>
              <a:rPr lang="en-US" dirty="0"/>
              <a:t>Looking through a</a:t>
            </a:r>
            <a:r>
              <a:rPr lang="en-US" baseline="0" dirty="0"/>
              <a:t> sample Annual Report from FLORIDA’s SICC, you can see their plan included;</a:t>
            </a:r>
            <a:endParaRPr lang="en-US" dirty="0"/>
          </a:p>
          <a:p>
            <a:pPr marL="285750" indent="-285750">
              <a:buAutoNum type="romanUcPeriod"/>
            </a:pPr>
            <a:r>
              <a:rPr lang="en-US" dirty="0"/>
              <a:t>Program Overviews</a:t>
            </a:r>
          </a:p>
          <a:p>
            <a:pPr marL="285750" indent="-285750">
              <a:buAutoNum type="romanUcPeriod"/>
            </a:pPr>
            <a:r>
              <a:rPr lang="en-US" dirty="0"/>
              <a:t>Stakeholder relationships</a:t>
            </a:r>
          </a:p>
          <a:p>
            <a:pPr marL="285750" indent="-285750">
              <a:buAutoNum type="romanUcPeriod"/>
            </a:pPr>
            <a:r>
              <a:rPr lang="en-US" b="0" dirty="0"/>
              <a:t>Letter from the Chair</a:t>
            </a:r>
          </a:p>
          <a:p>
            <a:pPr marL="285750" indent="-285750">
              <a:buAutoNum type="romanUcPeriod"/>
            </a:pPr>
            <a:r>
              <a:rPr lang="en-US" b="0" baseline="0" dirty="0"/>
              <a:t>Funding Allocation and expenditure Report</a:t>
            </a:r>
          </a:p>
          <a:p>
            <a:pPr marL="285750" indent="-285750">
              <a:buAutoNum type="romanUcPeriod"/>
            </a:pPr>
            <a:r>
              <a:rPr lang="en-US" b="0" baseline="0" dirty="0"/>
              <a:t>Child participation breakdown</a:t>
            </a:r>
          </a:p>
          <a:p>
            <a:pPr marL="285750" indent="-285750">
              <a:buAutoNum type="romanUcPeriod"/>
            </a:pPr>
            <a:r>
              <a:rPr lang="en-US" b="0" baseline="0" dirty="0"/>
              <a:t>Family stories (SICC requirement only)</a:t>
            </a:r>
          </a:p>
          <a:p>
            <a:pPr marL="285750" indent="-285750">
              <a:buAutoNum type="romanUcPeriod"/>
            </a:pPr>
            <a:r>
              <a:rPr lang="en-US" b="0" baseline="0" dirty="0"/>
              <a:t>A listing of appointed members</a:t>
            </a:r>
          </a:p>
          <a:p>
            <a:pPr marL="285750" indent="-285750">
              <a:buAutoNum type="romanUcPeriod"/>
            </a:pPr>
            <a:r>
              <a:rPr lang="en-US" b="0" baseline="0" dirty="0"/>
              <a:t>Identified Service Areas</a:t>
            </a:r>
          </a:p>
          <a:p>
            <a:pPr marL="285750" indent="-285750">
              <a:buAutoNum type="romanUcPeriod"/>
            </a:pPr>
            <a:endParaRPr lang="en-US" b="0" baseline="0" dirty="0"/>
          </a:p>
          <a:p>
            <a:pPr marL="742950" lvl="1" indent="-285750">
              <a:buFont typeface="Arial" panose="020B0604020202020204" pitchFamily="34" charset="0"/>
              <a:buChar char="•"/>
            </a:pPr>
            <a:endParaRPr lang="en-US" b="0" dirty="0"/>
          </a:p>
          <a:p>
            <a:r>
              <a:rPr lang="en-US" b="0" strike="sngStrike" dirty="0"/>
              <a:t>As mentioned above, other items that could be included in the Annual Report are: </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Annual priorities and goals</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Advice regarding the SPP, APR, and Level of Determination</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Advice and recommendation on priority issues</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Meeting agendas and minutes</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Future issues</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Resource section</a:t>
            </a:r>
          </a:p>
          <a:p>
            <a:endParaRPr lang="en-US" strike="sngStrike" dirty="0"/>
          </a:p>
          <a:p>
            <a:endParaRPr lang="en-US" strike="sngStrike" dirty="0"/>
          </a:p>
          <a:p>
            <a:r>
              <a:rPr lang="en-US" strike="sngStrike" dirty="0"/>
              <a:t>Sample Annual Reports can also be found on the SAP and SICC website.</a:t>
            </a:r>
          </a:p>
          <a:p>
            <a:endParaRPr lang="en-US" strike="sngStrike" dirty="0"/>
          </a:p>
          <a:p>
            <a:pPr marL="0" marR="0" indent="0" algn="l" defTabSz="914400" rtl="0" eaLnBrk="1" fontAlgn="auto" latinLnBrk="0" hangingPunct="1">
              <a:lnSpc>
                <a:spcPct val="100000"/>
              </a:lnSpc>
              <a:spcBef>
                <a:spcPts val="0"/>
              </a:spcBef>
              <a:spcAft>
                <a:spcPts val="0"/>
              </a:spcAft>
              <a:buClrTx/>
              <a:buSzTx/>
              <a:buFontTx/>
              <a:buNone/>
              <a:tabLst/>
              <a:defRPr/>
            </a:pPr>
            <a:r>
              <a:rPr lang="en-US" strike="sngStrike" dirty="0"/>
              <a:t>A link to FLORIDA’s Part C Annual Report has been placed in the chat box for you to view,</a:t>
            </a:r>
            <a:r>
              <a:rPr lang="en-US" strike="sngStrike" baseline="0" dirty="0"/>
              <a:t> </a:t>
            </a:r>
            <a:r>
              <a:rPr lang="en-US" b="0" strike="sngStrike" baseline="0" dirty="0"/>
              <a:t>as well as the link of where to find other Part B and Part C Samples.</a:t>
            </a:r>
            <a:endParaRPr lang="en-US" strike="sngStrike" dirty="0"/>
          </a:p>
          <a:p>
            <a:endParaRPr lang="en-US" strike="sngStrike" dirty="0"/>
          </a:p>
          <a:p>
            <a:endParaRPr lang="en-US" strike="sngStrike" dirty="0"/>
          </a:p>
          <a:p>
            <a:r>
              <a:rPr lang="en-US" b="1" strike="sngStrike" dirty="0"/>
              <a:t>POST IN CHAT BOX</a:t>
            </a:r>
          </a:p>
          <a:p>
            <a:r>
              <a:rPr lang="en-US" strike="sngStrike" dirty="0">
                <a:hlinkClick r:id="rId3"/>
              </a:rPr>
              <a:t>http://www.floridaicc.com/docs/ficcit-annual-report-2013-2014.pdf</a:t>
            </a:r>
            <a:endParaRPr lang="en-US" strike="sngStrike" dirty="0"/>
          </a:p>
          <a:p>
            <a:endParaRPr lang="en-US" strike="sngStrike" dirty="0"/>
          </a:p>
          <a:p>
            <a:r>
              <a:rPr lang="en-US" strike="sngStrike" dirty="0"/>
              <a:t>Link to all Reports Part B and C: </a:t>
            </a:r>
            <a:r>
              <a:rPr lang="en-US" strike="sngStrike" dirty="0">
                <a:hlinkClick r:id="rId4"/>
              </a:rPr>
              <a:t>https://collab.osepideasthatwork.org/SAP-SICC/state-resources</a:t>
            </a:r>
            <a:endParaRPr lang="en-US" strike="sngStrike"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23</a:t>
            </a:fld>
            <a:endParaRPr lang="en-US"/>
          </a:p>
        </p:txBody>
      </p:sp>
    </p:spTree>
    <p:extLst>
      <p:ext uri="{BB962C8B-B14F-4D97-AF65-F5344CB8AC3E}">
        <p14:creationId xmlns:p14="http://schemas.microsoft.com/office/powerpoint/2010/main" val="2727142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JODI:</a:t>
            </a:r>
            <a:br>
              <a:rPr lang="en-US" b="0" dirty="0"/>
            </a:br>
            <a:r>
              <a:rPr lang="en-US" b="0" dirty="0"/>
              <a:t>In addition to what was mentioned in FL’s SICC Annual Report, other items that could be included in the Annual Report are those highlighted in boldface text: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Annual priorities and goals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Advice regarding the SPP, APR, and Level of Determination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Advice and recommendation on priority issues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Meeting agendas and minutes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Future issues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Resource section</a:t>
            </a:r>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In</a:t>
            </a:r>
            <a:r>
              <a:rPr lang="en-US" sz="1200" b="0" i="0" kern="1200" baseline="0" dirty="0">
                <a:solidFill>
                  <a:schemeClr val="tx1"/>
                </a:solidFill>
                <a:effectLst/>
                <a:latin typeface="+mn-lt"/>
                <a:ea typeface="+mn-ea"/>
                <a:cs typeface="+mn-cs"/>
              </a:rPr>
              <a:t> addition SICC’s should include </a:t>
            </a:r>
            <a:r>
              <a:rPr lang="en-US" sz="1200" b="0" i="0" kern="1200" dirty="0">
                <a:solidFill>
                  <a:schemeClr val="tx1"/>
                </a:solidFill>
                <a:effectLst/>
                <a:latin typeface="+mn-lt"/>
                <a:ea typeface="+mn-ea"/>
                <a:cs typeface="+mn-cs"/>
              </a:rPr>
              <a:t>Family stories</a:t>
            </a: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Annual report should be concise, user friendly, and advisory in nature.</a:t>
            </a:r>
          </a:p>
          <a:p>
            <a:endParaRPr lang="en-US" dirty="0"/>
          </a:p>
          <a:p>
            <a:endParaRPr lang="en-US" dirty="0"/>
          </a:p>
          <a:p>
            <a:r>
              <a:rPr lang="en-US" dirty="0"/>
              <a:t>Sample Annual Reports can also be found on the SAP and SICC website.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link to FLORIDA’s Part C Annual Report has been placed in the chat box for you to view,</a:t>
            </a:r>
            <a:r>
              <a:rPr lang="en-US" baseline="0" dirty="0"/>
              <a:t> </a:t>
            </a:r>
            <a:r>
              <a:rPr lang="en-US" b="0" baseline="0" dirty="0"/>
              <a:t>as well as the link of where to find other Part B and Part C Samples.</a:t>
            </a:r>
            <a:endParaRPr lang="en-US" dirty="0"/>
          </a:p>
          <a:p>
            <a:endParaRPr lang="en-US" dirty="0"/>
          </a:p>
          <a:p>
            <a:endParaRPr lang="en-US" dirty="0"/>
          </a:p>
          <a:p>
            <a:r>
              <a:rPr lang="en-US" b="1" dirty="0"/>
              <a:t>POST IN CHAT BOX</a:t>
            </a:r>
          </a:p>
          <a:p>
            <a:r>
              <a:rPr lang="en-US" dirty="0">
                <a:hlinkClick r:id="rId3"/>
              </a:rPr>
              <a:t>http://www.floridaicc.com/docs/ficcit-annual-report-2013-2014.pdf</a:t>
            </a:r>
            <a:endParaRPr lang="en-US" dirty="0"/>
          </a:p>
          <a:p>
            <a:endParaRPr lang="en-US" dirty="0"/>
          </a:p>
          <a:p>
            <a:r>
              <a:rPr lang="en-US" dirty="0"/>
              <a:t>Link to all Reports Part B and C: </a:t>
            </a:r>
            <a:r>
              <a:rPr lang="en-US" dirty="0">
                <a:hlinkClick r:id="rId4"/>
              </a:rPr>
              <a:t>https://collab.osepideasthatwork.org/SAP-SICC/state-resources</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strike="sngStrike" dirty="0"/>
              <a:t>Key items found in Annual Reports would be;</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Preface</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Cover letter</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Table of contents</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Message from the chair</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Membership</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Annual priorities and goals</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Advice regarding the SPP, APR, and Level of Determination</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Advice and recommendation on priority issues</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Key activities</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Meeting agendas and minutes</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Future issues</a:t>
            </a:r>
          </a:p>
          <a:p>
            <a:pPr marL="628650" lvl="1" indent="-171450">
              <a:buFont typeface="Arial" panose="020B0604020202020204" pitchFamily="34" charset="0"/>
              <a:buChar char="•"/>
            </a:pPr>
            <a:r>
              <a:rPr lang="en-US" sz="1200" b="0" i="0" strike="sngStrike" kern="1200" dirty="0">
                <a:solidFill>
                  <a:schemeClr val="tx1"/>
                </a:solidFill>
                <a:effectLst/>
                <a:latin typeface="+mn-lt"/>
                <a:ea typeface="+mn-ea"/>
                <a:cs typeface="+mn-cs"/>
              </a:rPr>
              <a:t>Resource section</a:t>
            </a: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F817D0-5B54-473B-B536-CA0F1DFFCB72}" type="slidenum">
              <a:rPr lang="en-US" smtClean="0"/>
              <a:t>24</a:t>
            </a:fld>
            <a:endParaRPr lang="en-US"/>
          </a:p>
        </p:txBody>
      </p:sp>
    </p:spTree>
    <p:extLst>
      <p:ext uri="{BB962C8B-B14F-4D97-AF65-F5344CB8AC3E}">
        <p14:creationId xmlns:p14="http://schemas.microsoft.com/office/powerpoint/2010/main" val="375370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Slides 25&amp;26 Sherry or Stephanie </a:t>
            </a:r>
          </a:p>
          <a:p>
            <a:endParaRPr lang="en-US" dirty="0"/>
          </a:p>
          <a:p>
            <a:r>
              <a:rPr lang="en-US" dirty="0"/>
              <a:t>We will break</a:t>
            </a:r>
            <a:r>
              <a:rPr lang="en-US" baseline="0" dirty="0"/>
              <a:t> off in rooms for 15-20 minutes to discuss within designated groups (SAP and SICC).</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Are there other activities that your state focuses on that was not mentioned?</a:t>
            </a:r>
          </a:p>
          <a:p>
            <a:endParaRPr lang="en-US" baseline="0" dirty="0"/>
          </a:p>
          <a:p>
            <a:endParaRPr lang="en-US" baseline="0" dirty="0"/>
          </a:p>
          <a:p>
            <a:r>
              <a:rPr lang="en-US" baseline="0" dirty="0"/>
              <a:t>SAP – Anne Louise, Luz, Sherry</a:t>
            </a:r>
          </a:p>
          <a:p>
            <a:endParaRPr lang="en-US" baseline="0" dirty="0"/>
          </a:p>
          <a:p>
            <a:r>
              <a:rPr lang="en-US" baseline="0" dirty="0"/>
              <a:t>SICC – Stephanie, </a:t>
            </a:r>
            <a:r>
              <a:rPr lang="en-US" baseline="0" dirty="0" err="1"/>
              <a:t>Pakethia</a:t>
            </a:r>
            <a:r>
              <a:rPr lang="en-US" baseline="0" dirty="0"/>
              <a:t>, Carmen</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25</a:t>
            </a:fld>
            <a:endParaRPr lang="en-US"/>
          </a:p>
        </p:txBody>
      </p:sp>
    </p:spTree>
    <p:extLst>
      <p:ext uri="{BB962C8B-B14F-4D97-AF65-F5344CB8AC3E}">
        <p14:creationId xmlns:p14="http://schemas.microsoft.com/office/powerpoint/2010/main" val="1900841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SHERRY and STEPHANIE:</a:t>
            </a:r>
            <a:br>
              <a:rPr lang="en-US" dirty="0"/>
            </a:br>
            <a:endParaRPr lang="en-US" dirty="0"/>
          </a:p>
          <a:p>
            <a:r>
              <a:rPr lang="en-US" dirty="0"/>
              <a:t>Let’s take a moment to debrief from out breakout</a:t>
            </a:r>
            <a:r>
              <a:rPr lang="en-US" baseline="0" dirty="0"/>
              <a:t> rooms and to share as a group.</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26</a:t>
            </a:fld>
            <a:endParaRPr lang="en-US"/>
          </a:p>
        </p:txBody>
      </p:sp>
    </p:spTree>
    <p:extLst>
      <p:ext uri="{BB962C8B-B14F-4D97-AF65-F5344CB8AC3E}">
        <p14:creationId xmlns:p14="http://schemas.microsoft.com/office/powerpoint/2010/main" val="3383970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Slides 27-31 Anne Louise</a:t>
            </a:r>
          </a:p>
          <a:p>
            <a:endParaRPr lang="en-US" dirty="0"/>
          </a:p>
          <a:p>
            <a:r>
              <a:rPr lang="en-US" dirty="0"/>
              <a:t>Before we wrap up today, we are interested in hearing if there are any other needs that we might be able to assist you with...</a:t>
            </a:r>
          </a:p>
          <a:p>
            <a:endParaRPr lang="en-US" dirty="0"/>
          </a:p>
          <a:p>
            <a:r>
              <a:rPr lang="en-US" dirty="0"/>
              <a:t>Please unmute your lines to talk, or share your thoughts in the chat box, or at anytime contact us by email.</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27</a:t>
            </a:fld>
            <a:endParaRPr lang="en-US"/>
          </a:p>
        </p:txBody>
      </p:sp>
    </p:spTree>
    <p:extLst>
      <p:ext uri="{BB962C8B-B14F-4D97-AF65-F5344CB8AC3E}">
        <p14:creationId xmlns:p14="http://schemas.microsoft.com/office/powerpoint/2010/main" val="3531686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Slides 27-31 Anne Louise</a:t>
            </a:r>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28</a:t>
            </a:fld>
            <a:endParaRPr lang="en-US"/>
          </a:p>
        </p:txBody>
      </p:sp>
    </p:spTree>
    <p:extLst>
      <p:ext uri="{BB962C8B-B14F-4D97-AF65-F5344CB8AC3E}">
        <p14:creationId xmlns:p14="http://schemas.microsoft.com/office/powerpoint/2010/main" val="3135207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Slides 27-31 Anne Louise</a:t>
            </a:r>
          </a:p>
          <a:p>
            <a:endParaRPr lang="en-US" dirty="0">
              <a:solidFill>
                <a:schemeClr val="accent2">
                  <a:lumMod val="75000"/>
                </a:schemeClr>
              </a:solidFill>
            </a:endParaRPr>
          </a:p>
          <a:p>
            <a:r>
              <a:rPr lang="en-US" dirty="0">
                <a:solidFill>
                  <a:schemeClr val="accent2">
                    <a:lumMod val="75000"/>
                  </a:schemeClr>
                </a:solidFill>
              </a:rPr>
              <a:t>We would like to remind you that there are a variety of supports available to state advisory panels and interagency coordinating councils through this national workgroup.  </a:t>
            </a:r>
          </a:p>
          <a:p>
            <a:endParaRPr lang="en-US" dirty="0">
              <a:solidFill>
                <a:schemeClr val="accent2">
                  <a:lumMod val="75000"/>
                </a:schemeClr>
              </a:solidFill>
            </a:endParaRPr>
          </a:p>
          <a:p>
            <a:r>
              <a:rPr lang="en-US" dirty="0">
                <a:solidFill>
                  <a:schemeClr val="accent2">
                    <a:lumMod val="75000"/>
                  </a:schemeClr>
                </a:solidFill>
              </a:rPr>
              <a:t>First, you may contact our group using the </a:t>
            </a:r>
            <a:r>
              <a:rPr lang="en-US" b="1" dirty="0">
                <a:solidFill>
                  <a:schemeClr val="accent2">
                    <a:lumMod val="75000"/>
                  </a:schemeClr>
                </a:solidFill>
              </a:rPr>
              <a:t>info@stateadvisorypanel.org</a:t>
            </a:r>
            <a:r>
              <a:rPr lang="en-US" dirty="0">
                <a:solidFill>
                  <a:schemeClr val="accent2">
                    <a:lumMod val="75000"/>
                  </a:schemeClr>
                </a:solidFill>
              </a:rPr>
              <a:t> email with any questions or</a:t>
            </a:r>
            <a:r>
              <a:rPr lang="en-US" baseline="0" dirty="0">
                <a:solidFill>
                  <a:schemeClr val="accent2">
                    <a:lumMod val="75000"/>
                  </a:schemeClr>
                </a:solidFill>
              </a:rPr>
              <a:t> requests for information</a:t>
            </a:r>
            <a:r>
              <a:rPr lang="en-US" dirty="0">
                <a:solidFill>
                  <a:schemeClr val="accent2">
                    <a:lumMod val="75000"/>
                  </a:schemeClr>
                </a:solidFill>
              </a:rPr>
              <a:t> OR</a:t>
            </a:r>
            <a:r>
              <a:rPr lang="en-US" baseline="0" dirty="0">
                <a:solidFill>
                  <a:schemeClr val="accent2">
                    <a:lumMod val="75000"/>
                  </a:schemeClr>
                </a:solidFill>
              </a:rPr>
              <a:t> you may </a:t>
            </a:r>
            <a:r>
              <a:rPr lang="en-US" dirty="0">
                <a:solidFill>
                  <a:schemeClr val="accent2">
                    <a:lumMod val="75000"/>
                  </a:schemeClr>
                </a:solidFill>
              </a:rPr>
              <a:t>visit our SAP/SICC website located at: </a:t>
            </a:r>
            <a:r>
              <a:rPr lang="en-US" dirty="0">
                <a:solidFill>
                  <a:schemeClr val="accent2">
                    <a:lumMod val="75000"/>
                  </a:schemeClr>
                </a:solidFill>
                <a:hlinkClick r:id="rId3"/>
              </a:rPr>
              <a:t>https://collab.osepideasthatwork.org/SAP-SICC</a:t>
            </a:r>
            <a:r>
              <a:rPr lang="en-US" dirty="0">
                <a:solidFill>
                  <a:schemeClr val="accent2">
                    <a:lumMod val="75000"/>
                  </a:schemeClr>
                </a:solidFill>
              </a:rPr>
              <a:t>. </a:t>
            </a:r>
          </a:p>
          <a:p>
            <a:endParaRPr lang="en-US" dirty="0">
              <a:solidFill>
                <a:schemeClr val="accent2">
                  <a:lumMod val="75000"/>
                </a:schemeClr>
              </a:solidFill>
            </a:endParaRPr>
          </a:p>
          <a:p>
            <a:r>
              <a:rPr lang="en-US" b="1" u="sng" dirty="0">
                <a:solidFill>
                  <a:srgbClr val="FF0000"/>
                </a:solidFill>
              </a:rPr>
              <a:t>THE LINK WILL BE PLACED IN THE CHAT</a:t>
            </a:r>
            <a:r>
              <a:rPr lang="en-US" b="1" u="sng" baseline="0" dirty="0">
                <a:solidFill>
                  <a:srgbClr val="FF0000"/>
                </a:solidFill>
              </a:rPr>
              <a:t> BOX</a:t>
            </a:r>
            <a:endParaRPr lang="en-US" b="1" u="sng" dirty="0">
              <a:solidFill>
                <a:srgbClr val="FF0000"/>
              </a:solidFill>
            </a:endParaRPr>
          </a:p>
          <a:p>
            <a:endParaRPr lang="en-US" dirty="0">
              <a:solidFill>
                <a:schemeClr val="accent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29</a:t>
            </a:fld>
            <a:endParaRPr lang="en-US"/>
          </a:p>
        </p:txBody>
      </p:sp>
    </p:spTree>
    <p:extLst>
      <p:ext uri="{BB962C8B-B14F-4D97-AF65-F5344CB8AC3E}">
        <p14:creationId xmlns:p14="http://schemas.microsoft.com/office/powerpoint/2010/main" val="2638843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Who is joining us today?</a:t>
            </a:r>
          </a:p>
          <a:p>
            <a:r>
              <a:rPr lang="en-US" baseline="0" dirty="0"/>
              <a:t>Review audience - welcome</a:t>
            </a:r>
          </a:p>
          <a:p>
            <a:endParaRPr lang="en-US" dirty="0"/>
          </a:p>
          <a:p>
            <a:r>
              <a:rPr lang="en-US" b="1" dirty="0"/>
              <a:t>SET UP POLL</a:t>
            </a:r>
            <a:endParaRPr lang="en-US" dirty="0"/>
          </a:p>
          <a:p>
            <a:pPr marL="171450" indent="-171450" algn="l">
              <a:buFont typeface="Arial" panose="020B0604020202020204" pitchFamily="34" charset="0"/>
              <a:buChar char="•"/>
            </a:pPr>
            <a:r>
              <a:rPr lang="en-US" baseline="0" dirty="0"/>
              <a:t>SAP Member</a:t>
            </a:r>
          </a:p>
          <a:p>
            <a:pPr marL="171450" indent="-171450" algn="l">
              <a:buFont typeface="Arial" panose="020B0604020202020204" pitchFamily="34" charset="0"/>
              <a:buChar char="•"/>
            </a:pPr>
            <a:r>
              <a:rPr lang="en-US" baseline="0" dirty="0"/>
              <a:t>SICC Member</a:t>
            </a:r>
          </a:p>
          <a:p>
            <a:pPr marL="171450" indent="-171450" algn="l">
              <a:buFont typeface="Arial" panose="020B0604020202020204" pitchFamily="34" charset="0"/>
              <a:buChar char="•"/>
            </a:pPr>
            <a:r>
              <a:rPr lang="en-US" baseline="0" dirty="0"/>
              <a:t>National TA Center</a:t>
            </a:r>
          </a:p>
          <a:p>
            <a:pPr marL="171450" indent="-171450" algn="l">
              <a:buFont typeface="Arial" panose="020B0604020202020204" pitchFamily="34" charset="0"/>
              <a:buChar char="•"/>
            </a:pPr>
            <a:r>
              <a:rPr lang="en-US" baseline="0" dirty="0"/>
              <a:t>OSEP </a:t>
            </a:r>
          </a:p>
          <a:p>
            <a:pPr marL="171450" indent="-171450" algn="l">
              <a:buFont typeface="Arial" panose="020B0604020202020204" pitchFamily="34" charset="0"/>
              <a:buChar char="•"/>
            </a:pPr>
            <a:r>
              <a:rPr lang="en-US" baseline="0" dirty="0"/>
              <a:t>PTI Staff </a:t>
            </a:r>
          </a:p>
          <a:p>
            <a:pPr marL="171450" indent="-171450" algn="l">
              <a:buFont typeface="Arial" panose="020B0604020202020204" pitchFamily="34" charset="0"/>
              <a:buChar char="•"/>
            </a:pPr>
            <a:r>
              <a:rPr lang="en-US" baseline="0" dirty="0"/>
              <a:t>CPRC Staff</a:t>
            </a:r>
          </a:p>
          <a:p>
            <a:pPr marL="171450" indent="-171450" algn="l">
              <a:buFont typeface="Arial" panose="020B0604020202020204" pitchFamily="34" charset="0"/>
              <a:buChar char="•"/>
            </a:pPr>
            <a:r>
              <a:rPr lang="en-US" baseline="0" dirty="0"/>
              <a:t>Other (identify?)</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3</a:t>
            </a:fld>
            <a:endParaRPr lang="en-US"/>
          </a:p>
        </p:txBody>
      </p:sp>
    </p:spTree>
    <p:extLst>
      <p:ext uri="{BB962C8B-B14F-4D97-AF65-F5344CB8AC3E}">
        <p14:creationId xmlns:p14="http://schemas.microsoft.com/office/powerpoint/2010/main" val="3783485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Slides 27-31 Anne Louise</a:t>
            </a:r>
          </a:p>
          <a:p>
            <a:endParaRPr lang="en-US" dirty="0"/>
          </a:p>
          <a:p>
            <a:r>
              <a:rPr lang="en-US" dirty="0"/>
              <a:t>Please help us help you.  We appreciate hearing from you through the evaluation or by email.</a:t>
            </a:r>
          </a:p>
          <a:p>
            <a:endParaRPr lang="en-US" dirty="0"/>
          </a:p>
          <a:p>
            <a:r>
              <a:rPr lang="en-US" dirty="0"/>
              <a:t>We appreciate you taking the time now using the link in the chat box for the evaluation.  Just copy and paste it in your web browser.  Thank you!</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30</a:t>
            </a:fld>
            <a:endParaRPr lang="en-US"/>
          </a:p>
        </p:txBody>
      </p:sp>
    </p:spTree>
    <p:extLst>
      <p:ext uri="{BB962C8B-B14F-4D97-AF65-F5344CB8AC3E}">
        <p14:creationId xmlns:p14="http://schemas.microsoft.com/office/powerpoint/2010/main" val="4126493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Slides 27-31 Anne Louise</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31</a:t>
            </a:fld>
            <a:endParaRPr lang="en-US"/>
          </a:p>
        </p:txBody>
      </p:sp>
    </p:spTree>
    <p:extLst>
      <p:ext uri="{BB962C8B-B14F-4D97-AF65-F5344CB8AC3E}">
        <p14:creationId xmlns:p14="http://schemas.microsoft.com/office/powerpoint/2010/main" val="1829116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cap="none" baseline="0" dirty="0">
                <a:solidFill>
                  <a:schemeClr val="tx1"/>
                </a:solidFill>
                <a:effectLst/>
                <a:latin typeface="+mn-lt"/>
                <a:ea typeface="+mn-ea"/>
                <a:cs typeface="+mn-cs"/>
              </a:rPr>
              <a:t>ALI:</a:t>
            </a:r>
          </a:p>
          <a:p>
            <a:r>
              <a:rPr lang="en-US" sz="1200" b="0" i="0" u="none" kern="1200" cap="none" baseline="0" dirty="0">
                <a:solidFill>
                  <a:schemeClr val="tx1"/>
                </a:solidFill>
                <a:effectLst/>
                <a:latin typeface="+mn-lt"/>
                <a:ea typeface="+mn-ea"/>
                <a:cs typeface="+mn-cs"/>
              </a:rPr>
              <a:t>Diving into todays webinar, we will begin by looking at federal guidance on SAP and SICC meetings and then look into strategic planning and annual meetings. </a:t>
            </a:r>
          </a:p>
          <a:p>
            <a:r>
              <a:rPr lang="en-US" sz="1200" b="0" i="0" u="none" kern="1200" cap="none" baseline="0" dirty="0">
                <a:solidFill>
                  <a:schemeClr val="tx1"/>
                </a:solidFill>
                <a:effectLst/>
                <a:latin typeface="+mn-lt"/>
                <a:ea typeface="+mn-ea"/>
                <a:cs typeface="+mn-cs"/>
              </a:rPr>
              <a:t>When we look through meeting requirements and recommendations we will focus around 5 main areas:</a:t>
            </a:r>
          </a:p>
          <a:p>
            <a:pPr marL="685800" lvl="1" indent="-228600" algn="l">
              <a:buAutoNum type="arabicPeriod"/>
            </a:pPr>
            <a:r>
              <a:rPr lang="en-US" sz="1200" b="0" i="0" u="none" kern="1200" cap="none" baseline="0" dirty="0">
                <a:solidFill>
                  <a:schemeClr val="tx1"/>
                </a:solidFill>
                <a:effectLst/>
                <a:latin typeface="+mn-lt"/>
                <a:ea typeface="+mn-ea"/>
                <a:cs typeface="+mn-cs"/>
              </a:rPr>
              <a:t>Purpose</a:t>
            </a:r>
          </a:p>
          <a:p>
            <a:pPr marL="685800" lvl="1" indent="-228600" algn="l">
              <a:buAutoNum type="arabicPeriod"/>
            </a:pPr>
            <a:r>
              <a:rPr lang="en-US" sz="1200" b="0" i="0" u="none" kern="1200" cap="none" baseline="0" dirty="0">
                <a:solidFill>
                  <a:schemeClr val="tx1"/>
                </a:solidFill>
                <a:effectLst/>
                <a:latin typeface="+mn-lt"/>
                <a:ea typeface="+mn-ea"/>
                <a:cs typeface="+mn-cs"/>
              </a:rPr>
              <a:t>Function</a:t>
            </a:r>
          </a:p>
          <a:p>
            <a:pPr marL="685800" lvl="1" indent="-228600" algn="l">
              <a:buAutoNum type="arabicPeriod"/>
            </a:pPr>
            <a:r>
              <a:rPr lang="en-US" sz="1200" b="0" i="0" u="none" kern="1200" cap="none" baseline="0" dirty="0">
                <a:solidFill>
                  <a:schemeClr val="tx1"/>
                </a:solidFill>
                <a:effectLst/>
                <a:latin typeface="+mn-lt"/>
                <a:ea typeface="+mn-ea"/>
                <a:cs typeface="+mn-cs"/>
              </a:rPr>
              <a:t>Procedures</a:t>
            </a:r>
          </a:p>
          <a:p>
            <a:pPr marL="685800" lvl="1" indent="-228600" algn="l">
              <a:buAutoNum type="arabicPeriod"/>
            </a:pPr>
            <a:r>
              <a:rPr lang="en-US" sz="1200" b="0" i="0" u="none" kern="1200" cap="none" baseline="0" dirty="0">
                <a:solidFill>
                  <a:schemeClr val="tx1"/>
                </a:solidFill>
                <a:effectLst/>
                <a:latin typeface="+mn-lt"/>
                <a:ea typeface="+mn-ea"/>
                <a:cs typeface="+mn-cs"/>
              </a:rPr>
              <a:t>Activities</a:t>
            </a:r>
          </a:p>
          <a:p>
            <a:pPr marL="685800" lvl="1" indent="-228600" algn="l">
              <a:buAutoNum type="arabicPeriod"/>
            </a:pPr>
            <a:r>
              <a:rPr lang="en-US" sz="1200" b="0" i="0" u="none" kern="1200" cap="none" baseline="0" dirty="0">
                <a:solidFill>
                  <a:schemeClr val="tx1"/>
                </a:solidFill>
                <a:effectLst/>
                <a:latin typeface="+mn-lt"/>
                <a:ea typeface="+mn-ea"/>
                <a:cs typeface="+mn-cs"/>
              </a:rPr>
              <a:t>Recommended Activities</a:t>
            </a:r>
          </a:p>
          <a:p>
            <a:pPr marL="457200" lvl="1" indent="0" algn="l">
              <a:buNone/>
            </a:pPr>
            <a:endParaRPr lang="en-US" sz="1200" b="0" i="0" u="none" kern="1200" cap="none" baseline="0" dirty="0">
              <a:solidFill>
                <a:schemeClr val="tx1"/>
              </a:solidFill>
              <a:effectLst/>
              <a:latin typeface="+mn-lt"/>
              <a:ea typeface="+mn-ea"/>
              <a:cs typeface="+mn-cs"/>
            </a:endParaRPr>
          </a:p>
          <a:p>
            <a:pPr marL="0" lvl="0" indent="0" algn="l">
              <a:buNone/>
            </a:pPr>
            <a:r>
              <a:rPr lang="en-US" sz="1200" b="0" i="0" u="none" kern="1200" cap="none" baseline="0" dirty="0">
                <a:solidFill>
                  <a:schemeClr val="tx1"/>
                </a:solidFill>
                <a:effectLst/>
                <a:latin typeface="+mn-lt"/>
                <a:ea typeface="+mn-ea"/>
                <a:cs typeface="+mn-cs"/>
              </a:rPr>
              <a:t>Let’s start with State Advisory Panels, and then we will move into State Interagency Coordinating Councils, Identifying similarities and differences between the two.</a:t>
            </a:r>
          </a:p>
          <a:p>
            <a:pPr marL="0" indent="0">
              <a:buNone/>
            </a:pPr>
            <a:endParaRPr lang="en-US" sz="1200" b="0" i="0" u="none" kern="1200" cap="all" baseline="0" dirty="0">
              <a:solidFill>
                <a:schemeClr val="tx1"/>
              </a:solidFill>
              <a:effectLst/>
              <a:latin typeface="+mn-lt"/>
              <a:ea typeface="+mn-ea"/>
              <a:cs typeface="+mn-cs"/>
            </a:endParaRPr>
          </a:p>
          <a:p>
            <a:pPr lvl="1"/>
            <a:r>
              <a:rPr lang="en-US" sz="1200" b="1" i="0" u="sng" kern="1200" cap="all" dirty="0">
                <a:solidFill>
                  <a:schemeClr val="tx1"/>
                </a:solidFill>
                <a:effectLst/>
                <a:latin typeface="+mn-lt"/>
                <a:ea typeface="+mn-ea"/>
                <a:cs typeface="+mn-cs"/>
              </a:rPr>
              <a:t>WHAT IS THE PURPOSE OF THE STATE SPECIAL EDUCATION ADVISORY PANEL (SAP)?</a:t>
            </a:r>
            <a:endParaRPr lang="en-US" sz="1200" b="1" i="0" kern="1200" cap="all"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The Individuals with Disabilities Education Act (IDEA) requires that each State establish and maintain an advisory panel for the purpose of advising the State special education staff regarding the education of eligible children with disabilities.</a:t>
            </a:r>
            <a:endParaRPr lang="en-US" sz="1200" b="1" i="0" kern="1200" cap="all" dirty="0">
              <a:solidFill>
                <a:schemeClr val="tx1"/>
              </a:solidFill>
              <a:effectLst/>
              <a:latin typeface="+mn-lt"/>
              <a:ea typeface="+mn-ea"/>
              <a:cs typeface="+mn-cs"/>
            </a:endParaRPr>
          </a:p>
          <a:p>
            <a:endParaRPr lang="en-US" sz="1200" b="1" i="0" kern="1200" cap="all" dirty="0">
              <a:solidFill>
                <a:schemeClr val="tx1"/>
              </a:solidFill>
              <a:effectLst/>
              <a:latin typeface="+mn-lt"/>
              <a:ea typeface="+mn-ea"/>
              <a:cs typeface="+mn-cs"/>
            </a:endParaRPr>
          </a:p>
          <a:p>
            <a:pPr lvl="1"/>
            <a:r>
              <a:rPr lang="en-US" sz="1200" b="1" i="0" u="sng" strike="sngStrike" kern="1200" cap="all" dirty="0">
                <a:solidFill>
                  <a:schemeClr val="tx1"/>
                </a:solidFill>
                <a:effectLst/>
                <a:latin typeface="+mn-lt"/>
                <a:ea typeface="+mn-ea"/>
                <a:cs typeface="+mn-cs"/>
              </a:rPr>
              <a:t>WHERE IS THE SAP DESCRIBED IN LEGISLATION?</a:t>
            </a:r>
          </a:p>
          <a:p>
            <a:pPr lvl="1"/>
            <a:r>
              <a:rPr lang="en-US" sz="1200" b="0" i="0" strike="sngStrike" kern="1200" dirty="0">
                <a:solidFill>
                  <a:schemeClr val="tx1"/>
                </a:solidFill>
                <a:effectLst/>
                <a:latin typeface="+mn-lt"/>
                <a:ea typeface="+mn-ea"/>
                <a:cs typeface="+mn-cs"/>
              </a:rPr>
              <a:t>Authority for State Advisory Panels (SAPs) </a:t>
            </a:r>
            <a:r>
              <a:rPr lang="en-US" sz="1200" b="1" i="0" strike="sngStrike" kern="1200" dirty="0">
                <a:solidFill>
                  <a:schemeClr val="tx1"/>
                </a:solidFill>
                <a:effectLst/>
                <a:latin typeface="+mn-lt"/>
                <a:ea typeface="+mn-ea"/>
                <a:cs typeface="+mn-cs"/>
              </a:rPr>
              <a:t>from IDEA legislation:</a:t>
            </a:r>
            <a:r>
              <a:rPr lang="en-US" sz="1200" b="1" i="0" strike="sngStrike" kern="1200" baseline="0" dirty="0">
                <a:solidFill>
                  <a:schemeClr val="tx1"/>
                </a:solidFill>
                <a:effectLst/>
                <a:latin typeface="+mn-lt"/>
                <a:ea typeface="+mn-ea"/>
                <a:cs typeface="+mn-cs"/>
              </a:rPr>
              <a:t> </a:t>
            </a:r>
            <a:r>
              <a:rPr lang="en-US" sz="1200" b="1" i="0" strike="sngStrike" kern="1200" dirty="0">
                <a:solidFill>
                  <a:schemeClr val="tx1"/>
                </a:solidFill>
                <a:effectLst/>
                <a:latin typeface="+mn-lt"/>
                <a:ea typeface="+mn-ea"/>
                <a:cs typeface="+mn-cs"/>
              </a:rPr>
              <a:t>Sec. 612(a)(21) </a:t>
            </a:r>
            <a:r>
              <a:rPr lang="en-US" sz="1200" b="0" i="0" strike="sngStrike" kern="1200" dirty="0">
                <a:solidFill>
                  <a:schemeClr val="tx1"/>
                </a:solidFill>
                <a:effectLst/>
                <a:latin typeface="+mn-lt"/>
                <a:ea typeface="+mn-ea"/>
                <a:cs typeface="+mn-cs"/>
              </a:rPr>
              <a:t>"The State has established and maintains an advisory panel for the purpose of providing policy guidance with respect to special education and related services for children with disabilities in the State."</a:t>
            </a:r>
          </a:p>
        </p:txBody>
      </p:sp>
      <p:sp>
        <p:nvSpPr>
          <p:cNvPr id="4" name="Slide Number Placeholder 3"/>
          <p:cNvSpPr>
            <a:spLocks noGrp="1"/>
          </p:cNvSpPr>
          <p:nvPr>
            <p:ph type="sldNum" sz="quarter" idx="10"/>
          </p:nvPr>
        </p:nvSpPr>
        <p:spPr/>
        <p:txBody>
          <a:bodyPr/>
          <a:lstStyle/>
          <a:p>
            <a:fld id="{15F817D0-5B54-473B-B536-CA0F1DFFCB72}" type="slidenum">
              <a:rPr lang="en-US" smtClean="0"/>
              <a:t>4</a:t>
            </a:fld>
            <a:endParaRPr lang="en-US"/>
          </a:p>
        </p:txBody>
      </p:sp>
    </p:spTree>
    <p:extLst>
      <p:ext uri="{BB962C8B-B14F-4D97-AF65-F5344CB8AC3E}">
        <p14:creationId xmlns:p14="http://schemas.microsoft.com/office/powerpoint/2010/main" val="69732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cap="none" dirty="0">
                <a:solidFill>
                  <a:schemeClr val="tx1"/>
                </a:solidFill>
                <a:effectLst/>
                <a:latin typeface="+mn-lt"/>
                <a:ea typeface="+mn-ea"/>
                <a:cs typeface="+mn-cs"/>
              </a:rPr>
              <a:t>ALI: </a:t>
            </a:r>
          </a:p>
          <a:p>
            <a:r>
              <a:rPr lang="en-US" sz="1200" b="0" i="0" u="none" kern="1200" cap="none" dirty="0">
                <a:solidFill>
                  <a:schemeClr val="tx1"/>
                </a:solidFill>
                <a:effectLst/>
                <a:latin typeface="+mn-lt"/>
                <a:ea typeface="+mn-ea"/>
                <a:cs typeface="+mn-cs"/>
              </a:rPr>
              <a:t>Thank</a:t>
            </a:r>
            <a:r>
              <a:rPr lang="en-US" sz="1200" b="0" i="0" u="none" kern="1200" cap="none" baseline="0" dirty="0">
                <a:solidFill>
                  <a:schemeClr val="tx1"/>
                </a:solidFill>
                <a:effectLst/>
                <a:latin typeface="+mn-lt"/>
                <a:ea typeface="+mn-ea"/>
                <a:cs typeface="+mn-cs"/>
              </a:rPr>
              <a:t> You Ali!</a:t>
            </a:r>
          </a:p>
          <a:p>
            <a:endParaRPr lang="en-US" sz="1200" b="0" i="0" u="none" kern="1200" cap="none" baseline="0" dirty="0">
              <a:solidFill>
                <a:schemeClr val="tx1"/>
              </a:solidFill>
              <a:effectLst/>
              <a:latin typeface="+mn-lt"/>
              <a:ea typeface="+mn-ea"/>
              <a:cs typeface="+mn-cs"/>
            </a:endParaRPr>
          </a:p>
          <a:p>
            <a:r>
              <a:rPr lang="en-US" sz="1200" b="0" i="0" u="none" kern="1200" cap="none" baseline="0" dirty="0">
                <a:solidFill>
                  <a:schemeClr val="tx1"/>
                </a:solidFill>
                <a:effectLst/>
                <a:latin typeface="+mn-lt"/>
                <a:ea typeface="+mn-ea"/>
                <a:cs typeface="+mn-cs"/>
              </a:rPr>
              <a:t>Now let’s look into the purpose of SICCs. Although there are similarities between the two there are some notable differences.</a:t>
            </a:r>
          </a:p>
          <a:p>
            <a:endParaRPr lang="en-US" sz="1200" b="1" i="0" u="sng" kern="1200" cap="all" dirty="0">
              <a:solidFill>
                <a:schemeClr val="tx1"/>
              </a:solidFill>
              <a:effectLst/>
              <a:latin typeface="+mn-lt"/>
              <a:ea typeface="+mn-ea"/>
              <a:cs typeface="+mn-cs"/>
            </a:endParaRPr>
          </a:p>
          <a:p>
            <a:pPr lvl="1"/>
            <a:r>
              <a:rPr lang="en-US" sz="1200" b="1" i="0" u="sng" kern="1200" cap="all" dirty="0">
                <a:solidFill>
                  <a:schemeClr val="tx1"/>
                </a:solidFill>
                <a:effectLst/>
                <a:latin typeface="+mn-lt"/>
                <a:ea typeface="+mn-ea"/>
                <a:cs typeface="+mn-cs"/>
              </a:rPr>
              <a:t>WHAT IS THE PURPOSE OF THE STATE INTERAGENCY COORDINATING COUNCIL (SICC)?</a:t>
            </a:r>
          </a:p>
          <a:p>
            <a:pPr lvl="1"/>
            <a:r>
              <a:rPr lang="en-US" sz="1200" b="0" i="0" kern="1200" dirty="0">
                <a:solidFill>
                  <a:schemeClr val="tx1"/>
                </a:solidFill>
                <a:effectLst/>
                <a:latin typeface="+mn-lt"/>
                <a:ea typeface="+mn-ea"/>
                <a:cs typeface="+mn-cs"/>
              </a:rPr>
              <a:t>The Individuals with Disabilities Education Act (IDEA) requires that each State establish and maintain an interagency council for the purpose of </a:t>
            </a:r>
            <a:r>
              <a:rPr lang="en-US" sz="1200" b="1" i="0" kern="1200" dirty="0">
                <a:solidFill>
                  <a:schemeClr val="tx1"/>
                </a:solidFill>
                <a:effectLst/>
                <a:latin typeface="+mn-lt"/>
                <a:ea typeface="+mn-ea"/>
                <a:cs typeface="+mn-cs"/>
              </a:rPr>
              <a:t>advising</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assisting</a:t>
            </a:r>
            <a:r>
              <a:rPr lang="en-US" sz="1200" b="0" i="0" kern="1200" dirty="0">
                <a:solidFill>
                  <a:schemeClr val="tx1"/>
                </a:solidFill>
                <a:effectLst/>
                <a:latin typeface="+mn-lt"/>
                <a:ea typeface="+mn-ea"/>
                <a:cs typeface="+mn-cs"/>
              </a:rPr>
              <a:t> the State lead agency staff regarding early intervention for eligible children with disabilities.</a:t>
            </a:r>
          </a:p>
          <a:p>
            <a:pPr lvl="1"/>
            <a:endParaRPr lang="en-US" sz="1200" b="1" i="0" kern="1200" cap="all" dirty="0">
              <a:solidFill>
                <a:schemeClr val="tx1"/>
              </a:solidFill>
              <a:effectLst/>
              <a:latin typeface="+mn-lt"/>
              <a:ea typeface="+mn-ea"/>
              <a:cs typeface="+mn-cs"/>
            </a:endParaRPr>
          </a:p>
          <a:p>
            <a:pPr lvl="1"/>
            <a:r>
              <a:rPr lang="en-US" sz="1200" b="1" i="0" u="sng" strike="sngStrike" kern="1200" cap="all" dirty="0">
                <a:solidFill>
                  <a:schemeClr val="tx1"/>
                </a:solidFill>
                <a:effectLst/>
                <a:latin typeface="+mn-lt"/>
                <a:ea typeface="+mn-ea"/>
                <a:cs typeface="+mn-cs"/>
              </a:rPr>
              <a:t>WHERE IS THE ICC DESCRIBED IN LEGISLATION?</a:t>
            </a:r>
            <a:endParaRPr lang="en-US" sz="1200" b="1" i="0" strike="sngStrike" kern="1200" cap="all" dirty="0">
              <a:solidFill>
                <a:schemeClr val="tx1"/>
              </a:solidFill>
              <a:effectLst/>
              <a:latin typeface="+mn-lt"/>
              <a:ea typeface="+mn-ea"/>
              <a:cs typeface="+mn-cs"/>
            </a:endParaRPr>
          </a:p>
          <a:p>
            <a:pPr lvl="1"/>
            <a:r>
              <a:rPr lang="en-US" sz="1200" b="0" i="0" strike="sngStrike" kern="1200" dirty="0">
                <a:solidFill>
                  <a:schemeClr val="tx1"/>
                </a:solidFill>
                <a:effectLst/>
                <a:latin typeface="+mn-lt"/>
                <a:ea typeface="+mn-ea"/>
                <a:cs typeface="+mn-cs"/>
              </a:rPr>
              <a:t>Authority for State Interagency Coordinating Council (SICCs) </a:t>
            </a:r>
            <a:r>
              <a:rPr lang="en-US" sz="1200" b="1" i="0" strike="sngStrike" kern="1200" dirty="0">
                <a:solidFill>
                  <a:schemeClr val="tx1"/>
                </a:solidFill>
                <a:effectLst/>
                <a:latin typeface="+mn-lt"/>
                <a:ea typeface="+mn-ea"/>
                <a:cs typeface="+mn-cs"/>
              </a:rPr>
              <a:t>from</a:t>
            </a:r>
            <a:r>
              <a:rPr lang="en-US" sz="1200" b="0" i="0" strike="sngStrike" kern="1200" dirty="0">
                <a:solidFill>
                  <a:schemeClr val="tx1"/>
                </a:solidFill>
                <a:effectLst/>
                <a:latin typeface="+mn-lt"/>
                <a:ea typeface="+mn-ea"/>
                <a:cs typeface="+mn-cs"/>
              </a:rPr>
              <a:t> </a:t>
            </a:r>
            <a:r>
              <a:rPr lang="en-US" sz="1200" b="1" i="0" strike="sngStrike" kern="1200" dirty="0">
                <a:solidFill>
                  <a:schemeClr val="tx1"/>
                </a:solidFill>
                <a:effectLst/>
                <a:latin typeface="+mn-lt"/>
                <a:ea typeface="+mn-ea"/>
                <a:cs typeface="+mn-cs"/>
              </a:rPr>
              <a:t>IDEA legislation: 20 USC 1441(f) </a:t>
            </a:r>
            <a:r>
              <a:rPr lang="en-US" sz="1200" b="0" i="0" strike="sngStrike" kern="1200" dirty="0">
                <a:solidFill>
                  <a:schemeClr val="tx1"/>
                </a:solidFill>
                <a:effectLst/>
                <a:latin typeface="+mn-lt"/>
                <a:ea typeface="+mn-ea"/>
                <a:cs typeface="+mn-cs"/>
              </a:rPr>
              <a:t>"The council shall … advise and assist the lead agency … in the performance of the responsibilities … particularly the identification of the sources of fiscal and other support for services for early intervention programs, assignment of financial responsibility to the appropriate agency, and the promotion of the interagency agreements."</a:t>
            </a:r>
          </a:p>
          <a:p>
            <a:pPr lvl="1"/>
            <a:endParaRPr lang="en-US" sz="1200" b="1" i="0" kern="1200" cap="all"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F817D0-5B54-473B-B536-CA0F1DFFCB72}" type="slidenum">
              <a:rPr lang="en-US" smtClean="0"/>
              <a:t>5</a:t>
            </a:fld>
            <a:endParaRPr lang="en-US"/>
          </a:p>
        </p:txBody>
      </p:sp>
    </p:spTree>
    <p:extLst>
      <p:ext uri="{BB962C8B-B14F-4D97-AF65-F5344CB8AC3E}">
        <p14:creationId xmlns:p14="http://schemas.microsoft.com/office/powerpoint/2010/main" val="336876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ALI:</a:t>
            </a:r>
          </a:p>
          <a:p>
            <a:r>
              <a:rPr lang="en-US" sz="1200" b="0" i="0" kern="1200" dirty="0">
                <a:solidFill>
                  <a:schemeClr val="tx1"/>
                </a:solidFill>
                <a:effectLst/>
                <a:latin typeface="+mn-lt"/>
                <a:ea typeface="+mn-ea"/>
                <a:cs typeface="+mn-cs"/>
              </a:rPr>
              <a:t>The Functions</a:t>
            </a:r>
            <a:r>
              <a:rPr lang="en-US" sz="1200" b="0" i="0" kern="1200" baseline="0" dirty="0">
                <a:solidFill>
                  <a:schemeClr val="tx1"/>
                </a:solidFill>
                <a:effectLst/>
                <a:latin typeface="+mn-lt"/>
                <a:ea typeface="+mn-ea"/>
                <a:cs typeface="+mn-cs"/>
              </a:rPr>
              <a:t> of a State Advisory Panel are to:</a:t>
            </a:r>
            <a:endParaRPr lang="en-US" sz="1200" b="1" i="0" u="sng" kern="1200" cap="all"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Advise</a:t>
            </a:r>
            <a:r>
              <a:rPr lang="en-US" sz="1200" b="0" i="0" kern="1200" dirty="0">
                <a:solidFill>
                  <a:schemeClr val="tx1"/>
                </a:solidFill>
                <a:effectLst/>
                <a:latin typeface="+mn-lt"/>
                <a:ea typeface="+mn-ea"/>
                <a:cs typeface="+mn-cs"/>
              </a:rPr>
              <a:t> the State of unmet needs in the education of children with disabilities.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Comment publicly on any rules or regulations proposed by the State regarding the education of children with disabilities.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Provide advice to the State staff in developing evaluations and reporting on data to the Secretary of Education.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Advise the State in developing corrective action plans to address findings identified in Federal monitoring.</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Advise the State in developing and implementing policies relating to the coordination of services for children with disabilities.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Review all final due process officer findings and decisions.</a:t>
            </a: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r>
              <a:rPr lang="en-US" sz="1200" b="0" i="0" strike="sngStrike" kern="1200" dirty="0">
                <a:solidFill>
                  <a:schemeClr val="tx1"/>
                </a:solidFill>
                <a:effectLst/>
                <a:latin typeface="+mn-lt"/>
                <a:ea typeface="+mn-ea"/>
                <a:cs typeface="+mn-cs"/>
              </a:rPr>
              <a:t>IDEA regulation </a:t>
            </a:r>
          </a:p>
          <a:p>
            <a:r>
              <a:rPr lang="en-US" sz="1200" b="0" i="0" strike="sngStrike" kern="1200" dirty="0">
                <a:solidFill>
                  <a:schemeClr val="tx1"/>
                </a:solidFill>
                <a:effectLst/>
                <a:latin typeface="+mn-lt"/>
                <a:ea typeface="+mn-ea"/>
                <a:cs typeface="+mn-cs"/>
              </a:rPr>
              <a:t>CFR.300.164- states </a:t>
            </a:r>
            <a:r>
              <a:rPr lang="en-US" sz="1200" b="0" i="0" strike="sngStrike" kern="1200" baseline="0" dirty="0">
                <a:solidFill>
                  <a:schemeClr val="tx1"/>
                </a:solidFill>
                <a:effectLst/>
                <a:latin typeface="+mn-lt"/>
                <a:ea typeface="+mn-ea"/>
                <a:cs typeface="+mn-cs"/>
              </a:rPr>
              <a:t>that SAPs “</a:t>
            </a:r>
            <a:r>
              <a:rPr lang="en-US" sz="1200" b="0" i="0" strike="sngStrike" kern="1200" dirty="0">
                <a:solidFill>
                  <a:schemeClr val="tx1"/>
                </a:solidFill>
                <a:effectLst/>
                <a:latin typeface="+mn-lt"/>
                <a:ea typeface="+mn-ea"/>
                <a:cs typeface="+mn-cs"/>
              </a:rPr>
              <a:t>Waiver of requirement regarding supplementing and not supplanting with Part B funds.” </a:t>
            </a:r>
          </a:p>
          <a:p>
            <a:r>
              <a:rPr lang="en-US" sz="1200" b="0" i="0" strike="sngStrike" kern="1200" dirty="0">
                <a:solidFill>
                  <a:schemeClr val="tx1"/>
                </a:solidFill>
                <a:effectLst/>
                <a:latin typeface="+mn-lt"/>
                <a:ea typeface="+mn-ea"/>
                <a:cs typeface="+mn-cs"/>
              </a:rPr>
              <a:t>CFR 300.164 (c)(4) says “Evidence that the State, in determining that FAPE is currently available to all eligible children with disabilities in the State, has consulted with the State Advisory Panel under 300.167.”  </a:t>
            </a:r>
            <a:endParaRPr lang="en-US" sz="1200" b="1" i="0" strike="sngStrike" kern="1200" dirty="0">
              <a:solidFill>
                <a:schemeClr val="tx1"/>
              </a:solidFill>
              <a:effectLst/>
              <a:latin typeface="+mn-lt"/>
              <a:ea typeface="+mn-ea"/>
              <a:cs typeface="+mn-cs"/>
            </a:endParaRPr>
          </a:p>
          <a:p>
            <a:br>
              <a:rPr lang="en-US" dirty="0"/>
            </a:b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F817D0-5B54-473B-B536-CA0F1DFFCB72}" type="slidenum">
              <a:rPr lang="en-US" smtClean="0"/>
              <a:t>6</a:t>
            </a:fld>
            <a:endParaRPr lang="en-US"/>
          </a:p>
        </p:txBody>
      </p:sp>
    </p:spTree>
    <p:extLst>
      <p:ext uri="{BB962C8B-B14F-4D97-AF65-F5344CB8AC3E}">
        <p14:creationId xmlns:p14="http://schemas.microsoft.com/office/powerpoint/2010/main" val="231146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ALI:</a:t>
            </a:r>
          </a:p>
          <a:p>
            <a:r>
              <a:rPr lang="en-US" sz="1200" b="0" i="0" kern="1200" dirty="0">
                <a:solidFill>
                  <a:schemeClr val="tx1"/>
                </a:solidFill>
                <a:effectLst/>
                <a:latin typeface="+mn-lt"/>
                <a:ea typeface="+mn-ea"/>
                <a:cs typeface="+mn-cs"/>
              </a:rPr>
              <a:t>The Functions</a:t>
            </a:r>
            <a:r>
              <a:rPr lang="en-US" sz="1200" b="0" i="0" kern="1200" baseline="0" dirty="0">
                <a:solidFill>
                  <a:schemeClr val="tx1"/>
                </a:solidFill>
                <a:effectLst/>
                <a:latin typeface="+mn-lt"/>
                <a:ea typeface="+mn-ea"/>
                <a:cs typeface="+mn-cs"/>
              </a:rPr>
              <a:t> of a State Interagency Coordinating Council are to </a:t>
            </a:r>
            <a:r>
              <a:rPr lang="en-US" sz="1200" b="0" i="0" kern="1200" dirty="0">
                <a:solidFill>
                  <a:schemeClr val="tx1"/>
                </a:solidFill>
                <a:effectLst/>
                <a:latin typeface="+mn-lt"/>
                <a:ea typeface="+mn-ea"/>
                <a:cs typeface="+mn-cs"/>
              </a:rPr>
              <a:t>advise and assist the lead agency;</a:t>
            </a:r>
          </a:p>
          <a:p>
            <a:r>
              <a:rPr lang="en-US" sz="1200" b="1" dirty="0"/>
              <a:t>Duties:</a:t>
            </a:r>
            <a:endParaRPr lang="en-US" sz="1200" b="0" i="0" kern="1200" dirty="0">
              <a:solidFill>
                <a:schemeClr val="tx1"/>
              </a:solidFill>
              <a:effectLst/>
              <a:latin typeface="+mn-lt"/>
              <a:ea typeface="+mn-ea"/>
              <a:cs typeface="+mn-cs"/>
            </a:endParaRPr>
          </a:p>
          <a:p>
            <a:pPr marL="742950" lvl="1" indent="-285750">
              <a:buFont typeface="Arial" panose="020B0604020202020204" pitchFamily="34" charset="0"/>
              <a:buChar char="•"/>
            </a:pPr>
            <a:r>
              <a:rPr lang="en-US" sz="1600" dirty="0"/>
              <a:t>identification of the sources of fiscal and other support for services for early intervention programs, assignment of financial responsibility to the appropriate agency, and the promotion of the interagency agreements;</a:t>
            </a:r>
          </a:p>
          <a:p>
            <a:pPr marL="742950" lvl="1" indent="-285750">
              <a:buFont typeface="Arial" panose="020B0604020202020204" pitchFamily="34" charset="0"/>
              <a:buChar char="•"/>
            </a:pPr>
            <a:r>
              <a:rPr lang="en-US" sz="1600" dirty="0"/>
              <a:t>preparation of applications and amendments </a:t>
            </a:r>
          </a:p>
          <a:p>
            <a:pPr marL="742950" lvl="1" indent="-285750">
              <a:buFont typeface="Arial" panose="020B0604020202020204" pitchFamily="34" charset="0"/>
              <a:buChar char="•"/>
            </a:pPr>
            <a:r>
              <a:rPr lang="en-US" sz="1600" dirty="0"/>
              <a:t>regarding the transition of toddlers with disabilities to preschool and other appropriate services; and</a:t>
            </a:r>
          </a:p>
          <a:p>
            <a:pPr marL="742950" lvl="1" indent="-285750">
              <a:buFont typeface="Arial" panose="020B0604020202020204" pitchFamily="34" charset="0"/>
              <a:buChar char="•"/>
            </a:pPr>
            <a:r>
              <a:rPr lang="en-US" sz="1600" dirty="0"/>
              <a:t>prepare and submit an annual report to the Governor and to the Secretary on the status of early intervention programs for infants and toddlers with disabilities and their families operated within the State.</a:t>
            </a:r>
            <a:br>
              <a:rPr lang="en-US" sz="1200" b="0" i="0" kern="1200" dirty="0">
                <a:solidFill>
                  <a:schemeClr val="tx1"/>
                </a:solidFill>
                <a:effectLst/>
                <a:latin typeface="+mn-lt"/>
                <a:ea typeface="+mn-ea"/>
                <a:cs typeface="+mn-cs"/>
              </a:rPr>
            </a:br>
            <a:endParaRPr lang="en-US" sz="1200" b="1" i="0" kern="1200" cap="all"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F817D0-5B54-473B-B536-CA0F1DFFCB72}" type="slidenum">
              <a:rPr lang="en-US" smtClean="0"/>
              <a:t>7</a:t>
            </a:fld>
            <a:endParaRPr lang="en-US"/>
          </a:p>
        </p:txBody>
      </p:sp>
    </p:spTree>
    <p:extLst>
      <p:ext uri="{BB962C8B-B14F-4D97-AF65-F5344CB8AC3E}">
        <p14:creationId xmlns:p14="http://schemas.microsoft.com/office/powerpoint/2010/main" val="1082096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ALI:</a:t>
            </a:r>
          </a:p>
          <a:p>
            <a:r>
              <a:rPr lang="en-US" sz="1200" b="0" i="0" kern="1200" dirty="0">
                <a:solidFill>
                  <a:schemeClr val="tx1"/>
                </a:solidFill>
                <a:effectLst/>
                <a:latin typeface="+mn-lt"/>
                <a:ea typeface="+mn-ea"/>
                <a:cs typeface="+mn-cs"/>
              </a:rPr>
              <a:t>Other possible Functions</a:t>
            </a:r>
            <a:r>
              <a:rPr lang="en-US" sz="1200" b="0" i="0" kern="1200" baseline="0" dirty="0">
                <a:solidFill>
                  <a:schemeClr val="tx1"/>
                </a:solidFill>
                <a:effectLst/>
                <a:latin typeface="+mn-lt"/>
                <a:ea typeface="+mn-ea"/>
                <a:cs typeface="+mn-cs"/>
              </a:rPr>
              <a:t> a State Interagency Coordinating Council may </a:t>
            </a:r>
            <a:r>
              <a:rPr lang="en-US" sz="1200" b="0" i="0" kern="1200" dirty="0">
                <a:solidFill>
                  <a:schemeClr val="tx1"/>
                </a:solidFill>
                <a:effectLst/>
                <a:latin typeface="+mn-lt"/>
                <a:ea typeface="+mn-ea"/>
                <a:cs typeface="+mn-cs"/>
              </a:rPr>
              <a:t>advise and assist the lead agency;</a:t>
            </a:r>
          </a:p>
          <a:p>
            <a:pPr marL="0" indent="0">
              <a:buNone/>
            </a:pPr>
            <a:r>
              <a:rPr lang="en-US" sz="1600" b="1" dirty="0"/>
              <a:t>Authorized activity: </a:t>
            </a:r>
          </a:p>
          <a:p>
            <a:pPr marL="0" indent="0">
              <a:buNone/>
            </a:pPr>
            <a:r>
              <a:rPr lang="en-US" sz="1600" dirty="0"/>
              <a:t>The council may advise and assist the lead agency and the State educational agency </a:t>
            </a:r>
          </a:p>
          <a:p>
            <a:pPr lvl="1"/>
            <a:r>
              <a:rPr lang="en-US" sz="1600" dirty="0"/>
              <a:t>regarding the provision of appropriate services for children from birth through age 5 </a:t>
            </a:r>
          </a:p>
          <a:p>
            <a:pPr lvl="1"/>
            <a:r>
              <a:rPr lang="en-US" sz="1600" dirty="0"/>
              <a:t>appropriate agencies in the State with respect to the integration of services for infants and toddlers with disabilities and at-risk infants and toddlers and their families, regardless of whether at-risk infants and toddlers are eligible for early intervention services in the State.</a:t>
            </a:r>
          </a:p>
          <a:p>
            <a:endParaRPr lang="en-US" sz="1200" b="1" i="0" kern="1200" cap="all"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F817D0-5B54-473B-B536-CA0F1DFFCB72}" type="slidenum">
              <a:rPr lang="en-US" smtClean="0"/>
              <a:t>8</a:t>
            </a:fld>
            <a:endParaRPr lang="en-US"/>
          </a:p>
        </p:txBody>
      </p:sp>
    </p:spTree>
    <p:extLst>
      <p:ext uri="{BB962C8B-B14F-4D97-AF65-F5344CB8AC3E}">
        <p14:creationId xmlns:p14="http://schemas.microsoft.com/office/powerpoint/2010/main" val="2088276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ALI:</a:t>
            </a:r>
          </a:p>
          <a:p>
            <a:r>
              <a:rPr lang="en-US" sz="1200" b="0" i="0" kern="1200" dirty="0">
                <a:solidFill>
                  <a:schemeClr val="tx1"/>
                </a:solidFill>
                <a:effectLst/>
                <a:latin typeface="+mn-lt"/>
                <a:ea typeface="+mn-ea"/>
                <a:cs typeface="+mn-cs"/>
              </a:rPr>
              <a:t>Federal regulations do not designate a specific number of meetings to be conducted annually by the State Advisory Panel. </a:t>
            </a:r>
          </a:p>
          <a:p>
            <a:r>
              <a:rPr lang="en-US" sz="1200" b="0" i="0" kern="1200" dirty="0">
                <a:solidFill>
                  <a:schemeClr val="tx1"/>
                </a:solidFill>
                <a:effectLst/>
                <a:latin typeface="+mn-lt"/>
                <a:ea typeface="+mn-ea"/>
                <a:cs typeface="+mn-cs"/>
              </a:rPr>
              <a:t>The panel should hold adequate meetings to conduct its business.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following elements could be included in the panel procedures: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advisory panel should submit an annual report of panel activities and suggestions to the State Education Agency each year. This report must be made available to the public.</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Official minutes must be kept on all panel meetings.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All advisory panel meetings must be open to the public, and agenda items must be publicly announced prior to the meeting.</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Interpreters and other necessary services must be provided at the panel meetings for panel members or participants.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advisory panel members serve without compensation, but the State must reimburse the members for reasonable and necessary expenses for attending meetings and performing duties.</a:t>
            </a:r>
          </a:p>
          <a:p>
            <a:endParaRPr lang="en-US" sz="1200" b="0" i="0" kern="1200" dirty="0">
              <a:solidFill>
                <a:schemeClr val="tx1"/>
              </a:solidFill>
              <a:effectLst/>
              <a:latin typeface="+mn-lt"/>
              <a:ea typeface="+mn-ea"/>
              <a:cs typeface="+mn-cs"/>
            </a:endParaRPr>
          </a:p>
          <a:p>
            <a:endParaRPr lang="en-US" sz="1200" b="1" i="0" kern="1200" dirty="0">
              <a:solidFill>
                <a:schemeClr val="accent3"/>
              </a:solidFill>
              <a:effectLst/>
              <a:latin typeface="+mn-lt"/>
              <a:ea typeface="+mn-ea"/>
              <a:cs typeface="+mn-cs"/>
            </a:endParaRPr>
          </a:p>
          <a:p>
            <a:r>
              <a:rPr lang="en-US" sz="1200" b="1" i="0" kern="1200" dirty="0">
                <a:solidFill>
                  <a:schemeClr val="accent3"/>
                </a:solidFill>
                <a:effectLst/>
                <a:latin typeface="+mn-lt"/>
                <a:ea typeface="+mn-ea"/>
                <a:cs typeface="+mn-cs"/>
              </a:rPr>
              <a:t>SAPs</a:t>
            </a:r>
            <a:r>
              <a:rPr lang="en-US" sz="1200" b="1" i="0" kern="1200" baseline="0" dirty="0">
                <a:solidFill>
                  <a:schemeClr val="accent3"/>
                </a:solidFill>
                <a:effectLst/>
                <a:latin typeface="+mn-lt"/>
                <a:ea typeface="+mn-ea"/>
                <a:cs typeface="+mn-cs"/>
              </a:rPr>
              <a:t> need to also understand and follow their State Open Meeting Laws/requirements to ensure the are in compliance. -  These include information on requires public posting of Agendas, Meeting Minutes, and having meetings open to the public and offering Public Comment Opportunities at each meeting. </a:t>
            </a:r>
            <a:endParaRPr lang="en-US" sz="1200" b="1" i="0" kern="1200" dirty="0">
              <a:solidFill>
                <a:schemeClr val="accent3"/>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F817D0-5B54-473B-B536-CA0F1DFFCB72}" type="slidenum">
              <a:rPr lang="en-US" smtClean="0"/>
              <a:t>9</a:t>
            </a:fld>
            <a:endParaRPr lang="en-US"/>
          </a:p>
        </p:txBody>
      </p:sp>
    </p:spTree>
    <p:extLst>
      <p:ext uri="{BB962C8B-B14F-4D97-AF65-F5344CB8AC3E}">
        <p14:creationId xmlns:p14="http://schemas.microsoft.com/office/powerpoint/2010/main" val="3906571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5B755A-FE92-43BF-812B-39EAFDEB86E9}"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181013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B755A-FE92-43BF-812B-39EAFDEB86E9}"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115122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B755A-FE92-43BF-812B-39EAFDEB86E9}"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39132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B755A-FE92-43BF-812B-39EAFDEB86E9}"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242519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5B755A-FE92-43BF-812B-39EAFDEB86E9}"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728749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5B755A-FE92-43BF-812B-39EAFDEB86E9}"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98262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5B755A-FE92-43BF-812B-39EAFDEB86E9}" type="datetimeFigureOut">
              <a:rPr lang="en-US" smtClean="0"/>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82665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5B755A-FE92-43BF-812B-39EAFDEB86E9}" type="datetimeFigureOut">
              <a:rPr lang="en-US" smtClean="0"/>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98949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B755A-FE92-43BF-812B-39EAFDEB86E9}" type="datetimeFigureOut">
              <a:rPr lang="en-US" smtClean="0"/>
              <a:t>6/30/2020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88493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B755A-FE92-43BF-812B-39EAFDEB86E9}"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238231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B755A-FE92-43BF-812B-39EAFDEB86E9}"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424229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B755A-FE92-43BF-812B-39EAFDEB86E9}" type="datetimeFigureOut">
              <a:rPr lang="en-US" smtClean="0"/>
              <a:t>6/30/2020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23C33-18A4-48D7-A6C3-C7FAC5F741E6}" type="slidenum">
              <a:rPr lang="en-US" smtClean="0"/>
              <a:t>‹#›</a:t>
            </a:fld>
            <a:endParaRPr lang="en-US"/>
          </a:p>
        </p:txBody>
      </p:sp>
    </p:spTree>
    <p:extLst>
      <p:ext uri="{BB962C8B-B14F-4D97-AF65-F5344CB8AC3E}">
        <p14:creationId xmlns:p14="http://schemas.microsoft.com/office/powerpoint/2010/main" val="39494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jpeg"/></Relationships>
</file>

<file path=ppt/slides/_rels/slide18.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hyperlink" Target="https://www.captionedtext.com/client/event.aspx?EventID=4471698&amp;CustomerID=321" TargetMode="External"/><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gif"/></Relationships>
</file>

<file path=ppt/slides/_rels/slide20.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hyperlink" Target="mailto:info@stateadvisorypanel.org" TargetMode="External"/><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gif"/></Relationships>
</file>

<file path=ppt/slides/_rels/slide28.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hyperlink" Target="https://unc.az1.qualtrics.com/jfe/form/SV_6YvCzGqhTodCCqx" TargetMode="External"/><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gif"/></Relationships>
</file>

<file path=ppt/slides/_rels/slide3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F38A8FF-57D8-4F8E-91AF-840F57582C08}"/>
              </a:ext>
            </a:extLst>
          </p:cNvPr>
          <p:cNvSpPr>
            <a:spLocks noGrp="1"/>
          </p:cNvSpPr>
          <p:nvPr>
            <p:ph type="subTitle" idx="1"/>
          </p:nvPr>
        </p:nvSpPr>
        <p:spPr>
          <a:xfrm>
            <a:off x="1565304" y="2766824"/>
            <a:ext cx="9144000" cy="1500533"/>
          </a:xfrm>
        </p:spPr>
        <p:txBody>
          <a:bodyPr>
            <a:normAutofit/>
          </a:bodyPr>
          <a:lstStyle/>
          <a:p>
            <a:pPr lvl="0"/>
            <a:r>
              <a:rPr lang="en-US" b="1" dirty="0">
                <a:solidFill>
                  <a:prstClr val="black">
                    <a:lumMod val="75000"/>
                    <a:lumOff val="25000"/>
                  </a:prstClr>
                </a:solidFill>
                <a:latin typeface="Arial Black" panose="020B0A04020102020204" pitchFamily="34" charset="0"/>
              </a:rPr>
              <a:t>June 30, 2020 </a:t>
            </a:r>
          </a:p>
          <a:p>
            <a:pPr marL="342900" lvl="0" indent="-342900">
              <a:buFont typeface="Arial" panose="020B0604020202020204" pitchFamily="34" charset="0"/>
              <a:buChar char="•"/>
            </a:pPr>
            <a:r>
              <a:rPr lang="en-US" b="1" dirty="0">
                <a:solidFill>
                  <a:prstClr val="black"/>
                </a:solidFill>
                <a:latin typeface="Arial" panose="020B0604020202020204" pitchFamily="34" charset="0"/>
                <a:cs typeface="Arial" panose="020B0604020202020204" pitchFamily="34" charset="0"/>
              </a:rPr>
              <a:t>Meeting Planning</a:t>
            </a:r>
          </a:p>
          <a:p>
            <a:pPr marL="342900" lvl="0" indent="-342900">
              <a:buFont typeface="Arial" panose="020B0604020202020204" pitchFamily="34" charset="0"/>
              <a:buChar char="•"/>
            </a:pPr>
            <a:r>
              <a:rPr lang="en-US" b="1" dirty="0">
                <a:solidFill>
                  <a:prstClr val="black"/>
                </a:solidFill>
                <a:latin typeface="Arial" panose="020B0604020202020204" pitchFamily="34" charset="0"/>
                <a:cs typeface="Arial" panose="020B0604020202020204" pitchFamily="34" charset="0"/>
              </a:rPr>
              <a:t>Strategic Planning</a:t>
            </a:r>
          </a:p>
        </p:txBody>
      </p:sp>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226412" y="5640399"/>
            <a:ext cx="2034072" cy="589846"/>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6548" y="5237140"/>
            <a:ext cx="1407096" cy="14070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3442" y="5745930"/>
            <a:ext cx="2567576" cy="3787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128342" y="6287500"/>
            <a:ext cx="1493519" cy="307777"/>
          </a:xfrm>
          <a:prstGeom prst="rect">
            <a:avLst/>
          </a:prstGeom>
          <a:noFill/>
        </p:spPr>
        <p:txBody>
          <a:bodyPr wrap="square" rtlCol="0">
            <a:spAutoFit/>
          </a:bodyPr>
          <a:lstStyle/>
          <a:p>
            <a:r>
              <a:rPr lang="en-US" sz="1400" b="1" dirty="0">
                <a:solidFill>
                  <a:srgbClr val="7030A0"/>
                </a:solidFill>
                <a:latin typeface="Arial Black" panose="020B0A04020102020204" pitchFamily="34" charset="0"/>
              </a:rPr>
              <a:t>SAP &amp; SICC</a:t>
            </a:r>
          </a:p>
        </p:txBody>
      </p:sp>
      <p:sp>
        <p:nvSpPr>
          <p:cNvPr id="3" name="Rectangle 2"/>
          <p:cNvSpPr/>
          <p:nvPr/>
        </p:nvSpPr>
        <p:spPr>
          <a:xfrm>
            <a:off x="3040786" y="33243"/>
            <a:ext cx="8853627"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3120141" y="79924"/>
            <a:ext cx="8694916" cy="1104178"/>
          </a:xfrm>
        </p:spPr>
        <p:txBody>
          <a:bodyPr>
            <a:noAutofit/>
          </a:bodyPr>
          <a:lstStyle/>
          <a:p>
            <a:r>
              <a:rPr lang="en-US" sz="3200" b="1" dirty="0">
                <a:solidFill>
                  <a:schemeClr val="bg1"/>
                </a:solidFill>
                <a:latin typeface="Rockwell" panose="02060603020205020403" pitchFamily="18" charset="0"/>
              </a:rPr>
              <a:t>State Advisory Panel (SAP) and State Interagency Coordinating Council (SICC)</a:t>
            </a:r>
            <a:endParaRPr lang="en-US" b="1" dirty="0">
              <a:solidFill>
                <a:schemeClr val="bg1"/>
              </a:solidFill>
              <a:latin typeface="Rockwell" panose="02060603020205020403" pitchFamily="18" charset="0"/>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084" y="50953"/>
            <a:ext cx="2148030" cy="2074162"/>
          </a:xfrm>
          <a:prstGeom prst="rect">
            <a:avLst/>
          </a:prstGeom>
        </p:spPr>
      </p:pic>
      <p:sp>
        <p:nvSpPr>
          <p:cNvPr id="10" name="Rectangle 9"/>
          <p:cNvSpPr/>
          <p:nvPr/>
        </p:nvSpPr>
        <p:spPr>
          <a:xfrm>
            <a:off x="3040786" y="1363486"/>
            <a:ext cx="8853627" cy="774464"/>
          </a:xfrm>
          <a:prstGeom prst="rect">
            <a:avLst/>
          </a:prstGeom>
          <a:solidFill>
            <a:srgbClr val="0083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
            <a:extLst>
              <a:ext uri="{FF2B5EF4-FFF2-40B4-BE49-F238E27FC236}">
                <a16:creationId xmlns:a16="http://schemas.microsoft.com/office/drawing/2014/main" id="{419F8638-40FE-4888-A1B2-D031980BFB0C}"/>
              </a:ext>
            </a:extLst>
          </p:cNvPr>
          <p:cNvSpPr txBox="1">
            <a:spLocks/>
          </p:cNvSpPr>
          <p:nvPr/>
        </p:nvSpPr>
        <p:spPr>
          <a:xfrm>
            <a:off x="3199497" y="1410166"/>
            <a:ext cx="8694916" cy="5701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dirty="0">
                <a:solidFill>
                  <a:schemeClr val="bg1"/>
                </a:solidFill>
                <a:latin typeface="Arial" panose="020B0604020202020204" pitchFamily="34" charset="0"/>
                <a:cs typeface="Arial" panose="020B0604020202020204" pitchFamily="34" charset="0"/>
              </a:rPr>
              <a:t>2019-2020 Webinar Series</a:t>
            </a:r>
            <a:endParaRPr lang="en-US" sz="5400" dirty="0">
              <a:solidFill>
                <a:schemeClr val="bg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9060" y="5342323"/>
            <a:ext cx="978838" cy="945177"/>
          </a:xfrm>
          <a:prstGeom prst="rect">
            <a:avLst/>
          </a:prstGeom>
        </p:spPr>
      </p:pic>
      <p:sp>
        <p:nvSpPr>
          <p:cNvPr id="11" name="TextBox 10"/>
          <p:cNvSpPr txBox="1"/>
          <p:nvPr/>
        </p:nvSpPr>
        <p:spPr>
          <a:xfrm>
            <a:off x="198023" y="4671463"/>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80236" y="5158873"/>
            <a:ext cx="1347253" cy="1353989"/>
          </a:xfrm>
          <a:prstGeom prst="rect">
            <a:avLst/>
          </a:prstGeom>
        </p:spPr>
      </p:pic>
    </p:spTree>
    <p:extLst>
      <p:ext uri="{BB962C8B-B14F-4D97-AF65-F5344CB8AC3E}">
        <p14:creationId xmlns:p14="http://schemas.microsoft.com/office/powerpoint/2010/main" val="3563507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5400" b="1" dirty="0">
                <a:solidFill>
                  <a:schemeClr val="bg1"/>
                </a:solidFill>
                <a:latin typeface="Rockwell" panose="02060603020205020403" pitchFamily="18" charset="0"/>
              </a:rPr>
              <a:t>SICCs follow specific procedures</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468037" y="1557797"/>
            <a:ext cx="11359646" cy="4165271"/>
          </a:xfrm>
          <a:prstGeom prst="rect">
            <a:avLst/>
          </a:prstGeom>
          <a:noFill/>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Hold at minimum quarterly meetings. </a:t>
            </a:r>
          </a:p>
          <a:p>
            <a:r>
              <a:rPr lang="en-US" sz="3200" b="1" dirty="0">
                <a:solidFill>
                  <a:schemeClr val="accent3"/>
                </a:solidFill>
              </a:rPr>
              <a:t>Agendas must be publicly announced prior to meetings.</a:t>
            </a:r>
          </a:p>
          <a:p>
            <a:r>
              <a:rPr lang="en-US" sz="3200" b="1" dirty="0">
                <a:solidFill>
                  <a:schemeClr val="accent3"/>
                </a:solidFill>
              </a:rPr>
              <a:t>Meetings must be open to the public, </a:t>
            </a:r>
            <a:r>
              <a:rPr lang="en-US" sz="3200" dirty="0"/>
              <a:t>to the extent appropriate.</a:t>
            </a:r>
          </a:p>
          <a:p>
            <a:r>
              <a:rPr lang="en-US" sz="3200" dirty="0"/>
              <a:t>Management Authority.</a:t>
            </a:r>
          </a:p>
          <a:p>
            <a:pPr lvl="1"/>
            <a:r>
              <a:rPr lang="en-US" sz="2000" dirty="0"/>
              <a:t>Subject to the approval of the Governor, the council may prepare and approve a budget using funds under this part to conduct hearings and forums, to reimburse members of the council, to pay compensation to a member of the council when performing official council business, to hire staff, and to obtain the services of such professional, technical, and clerical personnel as may be necessary to carry out its functions under this part.</a:t>
            </a:r>
          </a:p>
          <a:p>
            <a:r>
              <a:rPr lang="en-US" b="1" dirty="0">
                <a:solidFill>
                  <a:schemeClr val="accent3"/>
                </a:solidFill>
              </a:rPr>
              <a:t>Official minutes must be kept on all panel meetings.</a:t>
            </a:r>
          </a:p>
          <a:p>
            <a:pPr lvl="1"/>
            <a:endParaRPr lang="en-US" sz="2000" dirty="0"/>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14" name="TextBox 13">
            <a:extLst>
              <a:ext uri="{FF2B5EF4-FFF2-40B4-BE49-F238E27FC236}">
                <a16:creationId xmlns:a16="http://schemas.microsoft.com/office/drawing/2014/main" id="{E704FFE9-B1FF-4A74-B137-5755F87B21C4}"/>
              </a:ext>
            </a:extLst>
          </p:cNvPr>
          <p:cNvSpPr txBox="1"/>
          <p:nvPr/>
        </p:nvSpPr>
        <p:spPr>
          <a:xfrm>
            <a:off x="8652933" y="5214909"/>
            <a:ext cx="3340888" cy="707886"/>
          </a:xfrm>
          <a:prstGeom prst="rect">
            <a:avLst/>
          </a:prstGeom>
          <a:solidFill>
            <a:schemeClr val="accent3">
              <a:lumMod val="20000"/>
              <a:lumOff val="80000"/>
            </a:schemeClr>
          </a:solidFill>
        </p:spPr>
        <p:txBody>
          <a:bodyPr wrap="square" rtlCol="0">
            <a:spAutoFit/>
          </a:bodyPr>
          <a:lstStyle/>
          <a:p>
            <a:r>
              <a:rPr lang="en-US" sz="2000" b="1" dirty="0">
                <a:solidFill>
                  <a:srgbClr val="C327B4"/>
                </a:solidFill>
              </a:rPr>
              <a:t>Refer to your state’s Open Meeting Law Requirements </a:t>
            </a:r>
          </a:p>
        </p:txBody>
      </p:sp>
    </p:spTree>
    <p:extLst>
      <p:ext uri="{BB962C8B-B14F-4D97-AF65-F5344CB8AC3E}">
        <p14:creationId xmlns:p14="http://schemas.microsoft.com/office/powerpoint/2010/main" val="79279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000" b="1" dirty="0">
                <a:solidFill>
                  <a:schemeClr val="bg1"/>
                </a:solidFill>
                <a:latin typeface="Rockwell" panose="02060603020205020403" pitchFamily="18" charset="0"/>
              </a:rPr>
              <a:t>Reviewing a Resource Sample</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28493" y="1466987"/>
            <a:ext cx="10515600" cy="3858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pic>
        <p:nvPicPr>
          <p:cNvPr id="5" name="Picture 4"/>
          <p:cNvPicPr>
            <a:picLocks noChangeAspect="1"/>
          </p:cNvPicPr>
          <p:nvPr/>
        </p:nvPicPr>
        <p:blipFill rotWithShape="1">
          <a:blip r:embed="rId9"/>
          <a:srcRect l="29625" t="16504" r="29934" b="48156"/>
          <a:stretch/>
        </p:blipFill>
        <p:spPr>
          <a:xfrm>
            <a:off x="2315017" y="1466987"/>
            <a:ext cx="6956424" cy="4159929"/>
          </a:xfrm>
          <a:prstGeom prst="rect">
            <a:avLst/>
          </a:prstGeom>
          <a:ln w="19050">
            <a:solidFill>
              <a:schemeClr val="tx1"/>
            </a:solidFill>
          </a:ln>
        </p:spPr>
      </p:pic>
    </p:spTree>
    <p:extLst>
      <p:ext uri="{BB962C8B-B14F-4D97-AF65-F5344CB8AC3E}">
        <p14:creationId xmlns:p14="http://schemas.microsoft.com/office/powerpoint/2010/main" val="3351623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800" b="1" dirty="0">
                <a:solidFill>
                  <a:schemeClr val="bg1"/>
                </a:solidFill>
                <a:latin typeface="Rockwell" panose="02060603020205020403" pitchFamily="18" charset="0"/>
              </a:rPr>
              <a:t>SAP and SICC Basic Meeting Activities</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468037" y="1557797"/>
            <a:ext cx="11246022" cy="4165271"/>
          </a:xfrm>
          <a:prstGeom prst="rect">
            <a:avLst/>
          </a:prstGeom>
          <a:noFill/>
          <a:ln w="28575">
            <a:noFill/>
          </a:ln>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Introductions</a:t>
            </a:r>
          </a:p>
          <a:p>
            <a:r>
              <a:rPr lang="en-US" sz="2400" b="1" dirty="0"/>
              <a:t>Approval of Agenda </a:t>
            </a:r>
            <a:r>
              <a:rPr lang="en-US" sz="2400" dirty="0"/>
              <a:t>and previous Meeting Minutes</a:t>
            </a:r>
          </a:p>
          <a:p>
            <a:r>
              <a:rPr lang="en-US" sz="2400" b="1" dirty="0"/>
              <a:t>Announcements</a:t>
            </a:r>
          </a:p>
          <a:p>
            <a:r>
              <a:rPr lang="en-US" sz="2400" dirty="0"/>
              <a:t>Old/new business</a:t>
            </a:r>
          </a:p>
          <a:p>
            <a:r>
              <a:rPr lang="en-US" sz="2400" b="1" dirty="0"/>
              <a:t>Overview of packet materials</a:t>
            </a:r>
          </a:p>
          <a:p>
            <a:r>
              <a:rPr lang="en-US" sz="2400" b="1" dirty="0"/>
              <a:t>Report from State director/Part C Coordinator</a:t>
            </a:r>
          </a:p>
          <a:p>
            <a:r>
              <a:rPr lang="en-US" sz="2400" b="1" dirty="0"/>
              <a:t>Report on continuous improvement and focused monitoring activities</a:t>
            </a:r>
          </a:p>
          <a:p>
            <a:r>
              <a:rPr lang="en-US" sz="2400" b="1" dirty="0"/>
              <a:t>Report on State Performance Plan and Annual Performance Report</a:t>
            </a:r>
          </a:p>
          <a:p>
            <a:r>
              <a:rPr lang="en-US" sz="2400" b="1" dirty="0"/>
              <a:t>Report on Level of Determination</a:t>
            </a:r>
          </a:p>
          <a:p>
            <a:r>
              <a:rPr lang="en-US" sz="2400" dirty="0"/>
              <a:t>Public comments</a:t>
            </a:r>
          </a:p>
          <a:p>
            <a:r>
              <a:rPr lang="en-US" sz="2400" dirty="0"/>
              <a:t>Group or sub-committee reports</a:t>
            </a:r>
          </a:p>
          <a:p>
            <a:r>
              <a:rPr lang="en-US" sz="2400" dirty="0"/>
              <a:t>Action items</a:t>
            </a:r>
          </a:p>
          <a:p>
            <a:r>
              <a:rPr lang="en-US" sz="2400" b="1" dirty="0"/>
              <a:t>Meeting summary and future agenda items</a:t>
            </a:r>
          </a:p>
          <a:p>
            <a:r>
              <a:rPr lang="en-US" sz="2400" dirty="0"/>
              <a:t>Establishment of next meeting</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3832554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800" b="1" dirty="0">
                <a:solidFill>
                  <a:schemeClr val="bg1"/>
                </a:solidFill>
                <a:latin typeface="Rockwell" panose="02060603020205020403" pitchFamily="18" charset="0"/>
              </a:rPr>
              <a:t>Recommended SAP and SICC Activities</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468037" y="1557797"/>
            <a:ext cx="11246022" cy="4165271"/>
          </a:xfrm>
          <a:prstGeom prst="rect">
            <a:avLst/>
          </a:prstGeom>
          <a:noFill/>
          <a:ln w="28575">
            <a:noFill/>
          </a:ln>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Developing by-laws and operating procedures</a:t>
            </a:r>
          </a:p>
          <a:p>
            <a:r>
              <a:rPr lang="en-US" sz="3200" dirty="0"/>
              <a:t>Establishing annual priorities</a:t>
            </a:r>
          </a:p>
          <a:p>
            <a:r>
              <a:rPr lang="en-US" sz="3200" dirty="0"/>
              <a:t>Providing an orientation and annual planning meeting</a:t>
            </a:r>
          </a:p>
          <a:p>
            <a:r>
              <a:rPr lang="en-US" sz="3200" dirty="0"/>
              <a:t>Developing an annual report</a:t>
            </a:r>
          </a:p>
          <a:p>
            <a:r>
              <a:rPr lang="en-US" sz="3200" dirty="0"/>
              <a:t>Ongoing and annual review of committee achievements</a:t>
            </a:r>
          </a:p>
          <a:p>
            <a:r>
              <a:rPr lang="en-US" sz="3200" dirty="0"/>
              <a:t>Involvement with the State APR and SPP</a:t>
            </a:r>
          </a:p>
          <a:p>
            <a:r>
              <a:rPr lang="en-US" sz="3200" dirty="0"/>
              <a:t>Knowledge and understanding of the State’s Level of Determination</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2755717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800" b="1" dirty="0">
                <a:solidFill>
                  <a:schemeClr val="bg1"/>
                </a:solidFill>
                <a:latin typeface="Rockwell" panose="02060603020205020403" pitchFamily="18" charset="0"/>
              </a:rPr>
              <a:t>NY Perspective  </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Content Placeholder 2">
            <a:extLst>
              <a:ext uri="{FF2B5EF4-FFF2-40B4-BE49-F238E27FC236}">
                <a16:creationId xmlns:a16="http://schemas.microsoft.com/office/drawing/2014/main" id="{7095E34E-A6A2-4997-9DFD-3CFC4DE76998}"/>
              </a:ext>
            </a:extLst>
          </p:cNvPr>
          <p:cNvSpPr txBox="1">
            <a:spLocks/>
          </p:cNvSpPr>
          <p:nvPr/>
        </p:nvSpPr>
        <p:spPr>
          <a:xfrm>
            <a:off x="611404" y="1420804"/>
            <a:ext cx="109728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Arial" panose="020B0604020202020204" pitchFamily="34" charset="0"/>
                <a:cs typeface="Arial" panose="020B0604020202020204" pitchFamily="34" charset="0"/>
              </a:rPr>
              <a:t>Meeting Minute Notes…</a:t>
            </a:r>
          </a:p>
          <a:p>
            <a:pPr algn="l"/>
            <a:endParaRPr lang="en-US" sz="2800" dirty="0">
              <a:latin typeface="Arial" panose="020B0604020202020204" pitchFamily="34" charset="0"/>
              <a:cs typeface="Arial" panose="020B0604020202020204" pitchFamily="34" charset="0"/>
            </a:endParaRPr>
          </a:p>
          <a:p>
            <a:r>
              <a:rPr lang="en-US" sz="4000" b="1" dirty="0">
                <a:solidFill>
                  <a:srgbClr val="7030A0"/>
                </a:solidFill>
                <a:latin typeface="Arial" panose="020B0604020202020204" pitchFamily="34" charset="0"/>
                <a:cs typeface="Arial" panose="020B0604020202020204" pitchFamily="34" charset="0"/>
              </a:rPr>
              <a:t>How should they look?</a:t>
            </a:r>
          </a:p>
          <a:p>
            <a:r>
              <a:rPr lang="en-US" sz="4000" b="1" dirty="0">
                <a:solidFill>
                  <a:srgbClr val="7030A0"/>
                </a:solidFill>
                <a:latin typeface="Arial" panose="020B0604020202020204" pitchFamily="34" charset="0"/>
                <a:cs typeface="Arial" panose="020B0604020202020204" pitchFamily="34" charset="0"/>
              </a:rPr>
              <a:t>What needs to be tracked?</a:t>
            </a:r>
          </a:p>
          <a:p>
            <a:r>
              <a:rPr lang="en-US" sz="4000" b="1" dirty="0">
                <a:solidFill>
                  <a:srgbClr val="7030A0"/>
                </a:solidFill>
                <a:latin typeface="Arial" panose="020B0604020202020204" pitchFamily="34" charset="0"/>
                <a:cs typeface="Arial" panose="020B0604020202020204" pitchFamily="34" charset="0"/>
              </a:rPr>
              <a:t>How do we share?</a:t>
            </a:r>
            <a:endParaRPr lang="en-US" sz="3600" b="1" dirty="0">
              <a:solidFill>
                <a:srgbClr val="7030A0"/>
              </a:solidFill>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387597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5400" b="1" dirty="0">
                <a:solidFill>
                  <a:schemeClr val="bg1"/>
                </a:solidFill>
                <a:latin typeface="Rockwell" panose="02060603020205020403" pitchFamily="18" charset="0"/>
              </a:rPr>
              <a:t>Strategic Planning</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468037" y="1557797"/>
            <a:ext cx="11359646" cy="4165271"/>
          </a:xfrm>
          <a:prstGeom prst="rect">
            <a:avLst/>
          </a:prstGeom>
          <a:noFill/>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Sets aside time to promote collaboration among members</a:t>
            </a:r>
          </a:p>
          <a:p>
            <a:r>
              <a:rPr lang="en-US" sz="3200" dirty="0"/>
              <a:t>Provide an opportunity for council members to review the existing by-laws</a:t>
            </a:r>
          </a:p>
          <a:p>
            <a:r>
              <a:rPr lang="en-US" sz="3200" dirty="0"/>
              <a:t>Appoint new Members to panel/council</a:t>
            </a:r>
          </a:p>
          <a:p>
            <a:r>
              <a:rPr lang="en-US" sz="3200" dirty="0"/>
              <a:t>Provide an orientation for any new members</a:t>
            </a:r>
          </a:p>
          <a:p>
            <a:r>
              <a:rPr lang="en-US" sz="3200" dirty="0"/>
              <a:t>Strategic Planning </a:t>
            </a:r>
          </a:p>
          <a:p>
            <a:pPr marL="0" indent="0">
              <a:buNone/>
            </a:pPr>
            <a:r>
              <a:rPr lang="en-US" sz="3200" dirty="0"/>
              <a:t>	</a:t>
            </a:r>
            <a:r>
              <a:rPr lang="en-US" dirty="0"/>
              <a:t>- identify priorities and develop or revise a plan of action</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3178077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5400" b="1" dirty="0">
                <a:solidFill>
                  <a:schemeClr val="bg1"/>
                </a:solidFill>
                <a:latin typeface="Rockwell" panose="02060603020205020403" pitchFamily="18" charset="0"/>
              </a:rPr>
              <a:t>SWOT and SOAR Analysis </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1060234" y="5836631"/>
            <a:ext cx="8042367" cy="2426668"/>
          </a:xfrm>
          <a:prstGeom prst="rect">
            <a:avLst/>
          </a:prstGeom>
          <a:noFill/>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dirty="0"/>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pic>
        <p:nvPicPr>
          <p:cNvPr id="1026" name="Picture 2" descr="SOAR Analysis Explained | Strategy Training from EPM"/>
          <p:cNvPicPr>
            <a:picLocks noChangeAspect="1" noChangeArrowheads="1"/>
          </p:cNvPicPr>
          <p:nvPr/>
        </p:nvPicPr>
        <p:blipFill rotWithShape="1">
          <a:blip r:embed="rId9">
            <a:extLst>
              <a:ext uri="{28A0092B-C50C-407E-A947-70E740481C1C}">
                <a14:useLocalDpi xmlns:a14="http://schemas.microsoft.com/office/drawing/2010/main" val="0"/>
              </a:ext>
            </a:extLst>
          </a:blip>
          <a:srcRect l="12142" t="13171" r="18897"/>
          <a:stretch/>
        </p:blipFill>
        <p:spPr bwMode="auto">
          <a:xfrm>
            <a:off x="6532170" y="1352067"/>
            <a:ext cx="4573253" cy="4516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WOT analysis - Wikipedia"/>
          <p:cNvPicPr>
            <a:picLocks noChangeAspect="1" noChangeArrowheads="1"/>
          </p:cNvPicPr>
          <p:nvPr/>
        </p:nvPicPr>
        <p:blipFill rotWithShape="1">
          <a:blip r:embed="rId10">
            <a:extLst>
              <a:ext uri="{28A0092B-C50C-407E-A947-70E740481C1C}">
                <a14:useLocalDpi xmlns:a14="http://schemas.microsoft.com/office/drawing/2010/main" val="0"/>
              </a:ext>
            </a:extLst>
          </a:blip>
          <a:srcRect t="16149"/>
          <a:stretch/>
        </p:blipFill>
        <p:spPr bwMode="auto">
          <a:xfrm>
            <a:off x="728493" y="1320677"/>
            <a:ext cx="5049313" cy="476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115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800" b="1" dirty="0">
                <a:solidFill>
                  <a:schemeClr val="bg1"/>
                </a:solidFill>
                <a:latin typeface="Rockwell" panose="02060603020205020403" pitchFamily="18" charset="0"/>
              </a:rPr>
              <a:t>Other Planning Tools</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28493" y="1466987"/>
            <a:ext cx="10515600" cy="3858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17" name="Subtitle 4">
            <a:extLst>
              <a:ext uri="{FF2B5EF4-FFF2-40B4-BE49-F238E27FC236}">
                <a16:creationId xmlns:a16="http://schemas.microsoft.com/office/drawing/2014/main" id="{6F38A8FF-57D8-4F8E-91AF-840F57582C08}"/>
              </a:ext>
            </a:extLst>
          </p:cNvPr>
          <p:cNvSpPr txBox="1">
            <a:spLocks/>
          </p:cNvSpPr>
          <p:nvPr/>
        </p:nvSpPr>
        <p:spPr>
          <a:xfrm>
            <a:off x="2616205" y="1832359"/>
            <a:ext cx="1807131" cy="522651"/>
          </a:xfrm>
          <a:prstGeom prst="rect">
            <a:avLst/>
          </a:prstGeom>
          <a:noFill/>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t>Pyramid </a:t>
            </a:r>
          </a:p>
        </p:txBody>
      </p:sp>
      <p:pic>
        <p:nvPicPr>
          <p:cNvPr id="1026" name="Picture 2" descr="Corporate Vision, Mission and Values (Viewpoint Pyramid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61600" y="2523265"/>
            <a:ext cx="4221955" cy="3081263"/>
          </a:xfrm>
          <a:prstGeom prst="rect">
            <a:avLst/>
          </a:prstGeom>
          <a:noFill/>
          <a:extLst>
            <a:ext uri="{909E8E84-426E-40DD-AFC4-6F175D3DCCD1}">
              <a14:hiddenFill xmlns:a14="http://schemas.microsoft.com/office/drawing/2010/main">
                <a:solidFill>
                  <a:srgbClr val="FFFFFF"/>
                </a:solidFill>
              </a14:hiddenFill>
            </a:ext>
          </a:extLst>
        </p:spPr>
      </p:pic>
      <p:sp>
        <p:nvSpPr>
          <p:cNvPr id="20" name="Subtitle 4">
            <a:extLst>
              <a:ext uri="{FF2B5EF4-FFF2-40B4-BE49-F238E27FC236}">
                <a16:creationId xmlns:a16="http://schemas.microsoft.com/office/drawing/2014/main" id="{6F38A8FF-57D8-4F8E-91AF-840F57582C08}"/>
              </a:ext>
            </a:extLst>
          </p:cNvPr>
          <p:cNvSpPr txBox="1">
            <a:spLocks/>
          </p:cNvSpPr>
          <p:nvPr/>
        </p:nvSpPr>
        <p:spPr>
          <a:xfrm>
            <a:off x="7753816" y="1786027"/>
            <a:ext cx="2434745" cy="522651"/>
          </a:xfrm>
          <a:prstGeom prst="rect">
            <a:avLst/>
          </a:prstGeom>
          <a:noFill/>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t>Gap Analysis</a:t>
            </a:r>
          </a:p>
        </p:txBody>
      </p:sp>
      <p:pic>
        <p:nvPicPr>
          <p:cNvPr id="5" name="Picture 8" descr="GAP Analysis - Sci Qua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5322" y="2308678"/>
            <a:ext cx="5051734" cy="321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252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Planning Tools?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740305" y="1613185"/>
            <a:ext cx="10515600" cy="3737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600" b="1" dirty="0">
                <a:solidFill>
                  <a:srgbClr val="0083E6"/>
                </a:solidFill>
                <a:latin typeface="Arial" panose="020B0604020202020204" pitchFamily="34" charset="0"/>
                <a:cs typeface="Arial" panose="020B0604020202020204" pitchFamily="34" charset="0"/>
              </a:rPr>
              <a:t>Quick Poll</a:t>
            </a:r>
          </a:p>
          <a:p>
            <a:pPr marL="342900" indent="-342900" algn="l">
              <a:buFont typeface="Arial" panose="020B0604020202020204" pitchFamily="34" charset="0"/>
              <a:buChar char="•"/>
            </a:pPr>
            <a:endParaRPr lang="en-US" sz="3600" b="1" dirty="0">
              <a:latin typeface="Arial" panose="020B0604020202020204" pitchFamily="34" charset="0"/>
              <a:cs typeface="Arial" panose="020B0604020202020204" pitchFamily="34" charset="0"/>
            </a:endParaRPr>
          </a:p>
          <a:p>
            <a:r>
              <a:rPr lang="en-US" sz="5400" b="1" dirty="0">
                <a:solidFill>
                  <a:srgbClr val="7030A0"/>
                </a:solidFill>
                <a:latin typeface="Arial" panose="020B0604020202020204" pitchFamily="34" charset="0"/>
                <a:cs typeface="Arial" panose="020B0604020202020204" pitchFamily="34" charset="0"/>
              </a:rPr>
              <a:t>What planning tools do you use?</a:t>
            </a:r>
            <a:endParaRPr lang="en-US" sz="4000" dirty="0">
              <a:solidFill>
                <a:srgbClr val="7030A0"/>
              </a:solidFill>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4116750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5400" b="1" dirty="0">
                <a:solidFill>
                  <a:schemeClr val="bg1"/>
                </a:solidFill>
                <a:latin typeface="Rockwell" panose="02060603020205020403" pitchFamily="18" charset="0"/>
              </a:rPr>
              <a:t>Creating Goals</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1060234" y="5836631"/>
            <a:ext cx="8042367" cy="2426668"/>
          </a:xfrm>
          <a:prstGeom prst="rect">
            <a:avLst/>
          </a:prstGeom>
          <a:noFill/>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dirty="0"/>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pic>
        <p:nvPicPr>
          <p:cNvPr id="2050" name="Picture 2" descr="SMART Goals • Red Cap Sales Coaching"/>
          <p:cNvPicPr>
            <a:picLocks noChangeAspect="1" noChangeArrowheads="1"/>
          </p:cNvPicPr>
          <p:nvPr/>
        </p:nvPicPr>
        <p:blipFill rotWithShape="1">
          <a:blip r:embed="rId9">
            <a:extLst>
              <a:ext uri="{28A0092B-C50C-407E-A947-70E740481C1C}">
                <a14:useLocalDpi xmlns:a14="http://schemas.microsoft.com/office/drawing/2010/main" val="0"/>
              </a:ext>
            </a:extLst>
          </a:blip>
          <a:srcRect t="15649" r="80348" b="22537"/>
          <a:stretch/>
        </p:blipFill>
        <p:spPr bwMode="auto">
          <a:xfrm>
            <a:off x="394598" y="2034083"/>
            <a:ext cx="1680336" cy="218811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5406919" y="1533432"/>
            <a:ext cx="1624495" cy="432769"/>
          </a:xfrm>
          <a:prstGeom prst="roundRect">
            <a:avLst/>
          </a:prstGeom>
          <a:solidFill>
            <a:srgbClr val="C32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Achievable</a:t>
            </a:r>
            <a:endParaRPr lang="en-US" b="1" dirty="0"/>
          </a:p>
        </p:txBody>
      </p:sp>
      <p:sp>
        <p:nvSpPr>
          <p:cNvPr id="18" name="Rounded Rectangle 17"/>
          <p:cNvSpPr/>
          <p:nvPr/>
        </p:nvSpPr>
        <p:spPr>
          <a:xfrm>
            <a:off x="2922446" y="1534932"/>
            <a:ext cx="1740296" cy="432769"/>
          </a:xfrm>
          <a:prstGeom prst="roundRect">
            <a:avLst/>
          </a:prstGeom>
          <a:solidFill>
            <a:srgbClr val="C32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Measurable</a:t>
            </a:r>
            <a:endParaRPr lang="en-US" b="1" dirty="0"/>
          </a:p>
        </p:txBody>
      </p:sp>
      <p:sp>
        <p:nvSpPr>
          <p:cNvPr id="20" name="Rounded Rectangle 19"/>
          <p:cNvSpPr/>
          <p:nvPr/>
        </p:nvSpPr>
        <p:spPr>
          <a:xfrm>
            <a:off x="440597" y="1529450"/>
            <a:ext cx="1624495" cy="432769"/>
          </a:xfrm>
          <a:prstGeom prst="roundRect">
            <a:avLst/>
          </a:prstGeom>
          <a:solidFill>
            <a:srgbClr val="C32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Specific</a:t>
            </a:r>
            <a:endParaRPr lang="en-US" b="1" dirty="0"/>
          </a:p>
        </p:txBody>
      </p:sp>
      <p:sp>
        <p:nvSpPr>
          <p:cNvPr id="21" name="Rounded Rectangle 20"/>
          <p:cNvSpPr/>
          <p:nvPr/>
        </p:nvSpPr>
        <p:spPr>
          <a:xfrm>
            <a:off x="7769907" y="1523266"/>
            <a:ext cx="1760687" cy="432769"/>
          </a:xfrm>
          <a:prstGeom prst="roundRect">
            <a:avLst/>
          </a:prstGeom>
          <a:solidFill>
            <a:srgbClr val="C32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Realistic</a:t>
            </a:r>
            <a:endParaRPr lang="en-US" b="1" dirty="0"/>
          </a:p>
        </p:txBody>
      </p:sp>
      <p:sp>
        <p:nvSpPr>
          <p:cNvPr id="22" name="Rounded Rectangle 21"/>
          <p:cNvSpPr/>
          <p:nvPr/>
        </p:nvSpPr>
        <p:spPr>
          <a:xfrm>
            <a:off x="10276189" y="1523265"/>
            <a:ext cx="1624495" cy="432769"/>
          </a:xfrm>
          <a:prstGeom prst="roundRect">
            <a:avLst/>
          </a:prstGeom>
          <a:solidFill>
            <a:srgbClr val="C32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Timely</a:t>
            </a:r>
            <a:endParaRPr lang="en-US" b="1" dirty="0"/>
          </a:p>
        </p:txBody>
      </p:sp>
      <p:pic>
        <p:nvPicPr>
          <p:cNvPr id="23" name="Picture 2" descr="SMART Goals • Red Cap Sales Coaching"/>
          <p:cNvPicPr>
            <a:picLocks noChangeAspect="1" noChangeArrowheads="1"/>
          </p:cNvPicPr>
          <p:nvPr/>
        </p:nvPicPr>
        <p:blipFill rotWithShape="1">
          <a:blip r:embed="rId9">
            <a:extLst>
              <a:ext uri="{28A0092B-C50C-407E-A947-70E740481C1C}">
                <a14:useLocalDpi xmlns:a14="http://schemas.microsoft.com/office/drawing/2010/main" val="0"/>
              </a:ext>
            </a:extLst>
          </a:blip>
          <a:srcRect t="78203" r="82233"/>
          <a:stretch/>
        </p:blipFill>
        <p:spPr bwMode="auto">
          <a:xfrm>
            <a:off x="394598" y="4312487"/>
            <a:ext cx="1519207" cy="8931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MART Goals • Red Cap Sales Coaching"/>
          <p:cNvPicPr>
            <a:picLocks noChangeAspect="1" noChangeArrowheads="1"/>
          </p:cNvPicPr>
          <p:nvPr/>
        </p:nvPicPr>
        <p:blipFill rotWithShape="1">
          <a:blip r:embed="rId9">
            <a:extLst>
              <a:ext uri="{28A0092B-C50C-407E-A947-70E740481C1C}">
                <a14:useLocalDpi xmlns:a14="http://schemas.microsoft.com/office/drawing/2010/main" val="0"/>
              </a:ext>
            </a:extLst>
          </a:blip>
          <a:srcRect l="20631" t="15649" r="60675" b="22537"/>
          <a:stretch/>
        </p:blipFill>
        <p:spPr bwMode="auto">
          <a:xfrm>
            <a:off x="2993366" y="2034081"/>
            <a:ext cx="1598455" cy="21881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SMART Goals • Red Cap Sales Coaching"/>
          <p:cNvPicPr>
            <a:picLocks noChangeAspect="1" noChangeArrowheads="1"/>
          </p:cNvPicPr>
          <p:nvPr/>
        </p:nvPicPr>
        <p:blipFill rotWithShape="1">
          <a:blip r:embed="rId9">
            <a:extLst>
              <a:ext uri="{28A0092B-C50C-407E-A947-70E740481C1C}">
                <a14:useLocalDpi xmlns:a14="http://schemas.microsoft.com/office/drawing/2010/main" val="0"/>
              </a:ext>
            </a:extLst>
          </a:blip>
          <a:srcRect l="40468" t="15649" r="40185" b="22537"/>
          <a:stretch/>
        </p:blipFill>
        <p:spPr bwMode="auto">
          <a:xfrm>
            <a:off x="5406919" y="2045516"/>
            <a:ext cx="1654296" cy="21766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SMART Goals • Red Cap Sales Coaching"/>
          <p:cNvPicPr>
            <a:picLocks noChangeAspect="1" noChangeArrowheads="1"/>
          </p:cNvPicPr>
          <p:nvPr/>
        </p:nvPicPr>
        <p:blipFill rotWithShape="1">
          <a:blip r:embed="rId9">
            <a:extLst>
              <a:ext uri="{28A0092B-C50C-407E-A947-70E740481C1C}">
                <a14:useLocalDpi xmlns:a14="http://schemas.microsoft.com/office/drawing/2010/main" val="0"/>
              </a:ext>
            </a:extLst>
          </a:blip>
          <a:srcRect l="60796" t="15649" r="20673" b="22537"/>
          <a:stretch/>
        </p:blipFill>
        <p:spPr bwMode="auto">
          <a:xfrm>
            <a:off x="7826549" y="2034082"/>
            <a:ext cx="1584495" cy="21929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MART Goals • Red Cap Sales Coaching"/>
          <p:cNvPicPr>
            <a:picLocks noChangeAspect="1" noChangeArrowheads="1"/>
          </p:cNvPicPr>
          <p:nvPr/>
        </p:nvPicPr>
        <p:blipFill rotWithShape="1">
          <a:blip r:embed="rId9">
            <a:extLst>
              <a:ext uri="{28A0092B-C50C-407E-A947-70E740481C1C}">
                <a14:useLocalDpi xmlns:a14="http://schemas.microsoft.com/office/drawing/2010/main" val="0"/>
              </a:ext>
            </a:extLst>
          </a:blip>
          <a:srcRect l="80796" t="15649" b="22537"/>
          <a:stretch/>
        </p:blipFill>
        <p:spPr bwMode="auto">
          <a:xfrm>
            <a:off x="10295943" y="2045515"/>
            <a:ext cx="1642026" cy="217668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MART Goals • Red Cap Sales Coaching"/>
          <p:cNvPicPr>
            <a:picLocks noChangeAspect="1" noChangeArrowheads="1"/>
          </p:cNvPicPr>
          <p:nvPr/>
        </p:nvPicPr>
        <p:blipFill rotWithShape="1">
          <a:blip r:embed="rId9">
            <a:extLst>
              <a:ext uri="{28A0092B-C50C-407E-A947-70E740481C1C}">
                <a14:useLocalDpi xmlns:a14="http://schemas.microsoft.com/office/drawing/2010/main" val="0"/>
              </a:ext>
            </a:extLst>
          </a:blip>
          <a:srcRect l="79769" t="78203"/>
          <a:stretch/>
        </p:blipFill>
        <p:spPr bwMode="auto">
          <a:xfrm>
            <a:off x="10295943" y="4306221"/>
            <a:ext cx="1729893" cy="8931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MART Goals • Red Cap Sales Coaching"/>
          <p:cNvPicPr>
            <a:picLocks noChangeAspect="1" noChangeArrowheads="1"/>
          </p:cNvPicPr>
          <p:nvPr/>
        </p:nvPicPr>
        <p:blipFill rotWithShape="1">
          <a:blip r:embed="rId9">
            <a:extLst>
              <a:ext uri="{28A0092B-C50C-407E-A947-70E740481C1C}">
                <a14:useLocalDpi xmlns:a14="http://schemas.microsoft.com/office/drawing/2010/main" val="0"/>
              </a:ext>
            </a:extLst>
          </a:blip>
          <a:srcRect l="59986" t="78203" r="22136"/>
          <a:stretch/>
        </p:blipFill>
        <p:spPr bwMode="auto">
          <a:xfrm>
            <a:off x="7769907" y="4234572"/>
            <a:ext cx="1528655" cy="8931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MART Goals • Red Cap Sales Coaching"/>
          <p:cNvPicPr>
            <a:picLocks noChangeAspect="1" noChangeArrowheads="1"/>
          </p:cNvPicPr>
          <p:nvPr/>
        </p:nvPicPr>
        <p:blipFill rotWithShape="1">
          <a:blip r:embed="rId9">
            <a:extLst>
              <a:ext uri="{28A0092B-C50C-407E-A947-70E740481C1C}">
                <a14:useLocalDpi xmlns:a14="http://schemas.microsoft.com/office/drawing/2010/main" val="0"/>
              </a:ext>
            </a:extLst>
          </a:blip>
          <a:srcRect l="40329" t="78203" r="40517"/>
          <a:stretch/>
        </p:blipFill>
        <p:spPr bwMode="auto">
          <a:xfrm>
            <a:off x="5393678" y="4306221"/>
            <a:ext cx="1637736" cy="8931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SMART Goals • Red Cap Sales Coaching"/>
          <p:cNvPicPr>
            <a:picLocks noChangeAspect="1" noChangeArrowheads="1"/>
          </p:cNvPicPr>
          <p:nvPr/>
        </p:nvPicPr>
        <p:blipFill rotWithShape="1">
          <a:blip r:embed="rId9">
            <a:extLst>
              <a:ext uri="{28A0092B-C50C-407E-A947-70E740481C1C}">
                <a14:useLocalDpi xmlns:a14="http://schemas.microsoft.com/office/drawing/2010/main" val="0"/>
              </a:ext>
            </a:extLst>
          </a:blip>
          <a:srcRect l="19890" t="78203" r="60926"/>
          <a:stretch/>
        </p:blipFill>
        <p:spPr bwMode="auto">
          <a:xfrm>
            <a:off x="2942509" y="4285861"/>
            <a:ext cx="1640337" cy="8931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748749" y="4966175"/>
            <a:ext cx="1740094" cy="923330"/>
          </a:xfrm>
          <a:prstGeom prst="rect">
            <a:avLst/>
          </a:prstGeom>
          <a:noFill/>
        </p:spPr>
        <p:txBody>
          <a:bodyPr wrap="square" rtlCol="0">
            <a:spAutoFit/>
          </a:bodyPr>
          <a:lstStyle/>
          <a:p>
            <a:pPr algn="ctr"/>
            <a:r>
              <a:rPr lang="en-US" b="1" dirty="0">
                <a:solidFill>
                  <a:srgbClr val="78B832"/>
                </a:solidFill>
                <a:latin typeface="Book Antiqua" panose="02040602050305030304" pitchFamily="18" charset="0"/>
              </a:rPr>
              <a:t>Who will complete the task?</a:t>
            </a:r>
          </a:p>
        </p:txBody>
      </p:sp>
    </p:spTree>
    <p:extLst>
      <p:ext uri="{BB962C8B-B14F-4D97-AF65-F5344CB8AC3E}">
        <p14:creationId xmlns:p14="http://schemas.microsoft.com/office/powerpoint/2010/main" val="91151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Welcome!</a:t>
            </a:r>
            <a:endParaRPr lang="en-US" sz="11500" b="1" dirty="0">
              <a:solidFill>
                <a:schemeClr val="bg1"/>
              </a:solidFill>
              <a:latin typeface="Rockwell" panose="02060603020205020403" pitchFamily="18" charset="0"/>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363485"/>
            <a:ext cx="10229088" cy="43875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t>Welcome – We are so happy that you have joined us today.</a:t>
            </a:r>
          </a:p>
          <a:p>
            <a:pPr algn="l"/>
            <a:endParaRPr lang="en-US" sz="3200" dirty="0"/>
          </a:p>
          <a:p>
            <a:r>
              <a:rPr lang="en-US" sz="3500" b="1" dirty="0">
                <a:solidFill>
                  <a:srgbClr val="7030A0"/>
                </a:solidFill>
              </a:rPr>
              <a:t>Today we will be doing an overview of requirements and recommendations related to SAP and SICC meeting and strategic planning. </a:t>
            </a:r>
          </a:p>
          <a:p>
            <a:pPr algn="l"/>
            <a:endParaRPr lang="en-US" sz="3200" dirty="0"/>
          </a:p>
          <a:p>
            <a:pPr algn="l"/>
            <a:r>
              <a:rPr lang="en-US" sz="2600" dirty="0"/>
              <a:t>*If you are in need of captioning services, please login by using the link found in the chat box:</a:t>
            </a:r>
            <a:br>
              <a:rPr lang="en-US" sz="3200" b="1" dirty="0"/>
            </a:br>
            <a:r>
              <a:rPr lang="en-US" sz="2200" dirty="0">
                <a:hlinkClick r:id="rId8"/>
              </a:rPr>
              <a:t>https://www.captionedtext.com/client/</a:t>
            </a:r>
            <a:r>
              <a:rPr lang="en-US" sz="2200" dirty="0" err="1">
                <a:hlinkClick r:id="rId8"/>
              </a:rPr>
              <a:t>event.aspx?EventID</a:t>
            </a:r>
            <a:r>
              <a:rPr lang="en-US" sz="2200" dirty="0">
                <a:hlinkClick r:id="rId8"/>
              </a:rPr>
              <a:t>=4471698&amp;Customer...</a:t>
            </a:r>
            <a:r>
              <a:rPr lang="en-US" sz="2200" dirty="0"/>
              <a:t>  </a:t>
            </a:r>
          </a:p>
        </p:txBody>
      </p:sp>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3057844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800" b="1" dirty="0">
                <a:solidFill>
                  <a:schemeClr val="bg1"/>
                </a:solidFill>
                <a:latin typeface="Rockwell" panose="02060603020205020403" pitchFamily="18" charset="0"/>
              </a:rPr>
              <a:t>Reviewing a Resource Sample</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28493" y="1466987"/>
            <a:ext cx="10515600" cy="3858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pic>
        <p:nvPicPr>
          <p:cNvPr id="19" name="Picture 18"/>
          <p:cNvPicPr/>
          <p:nvPr/>
        </p:nvPicPr>
        <p:blipFill rotWithShape="1">
          <a:blip r:embed="rId9"/>
          <a:srcRect l="14721" t="15459" r="16915" b="12002"/>
          <a:stretch/>
        </p:blipFill>
        <p:spPr bwMode="auto">
          <a:xfrm>
            <a:off x="1415268" y="1466988"/>
            <a:ext cx="9299027" cy="42161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2848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5400" b="1" dirty="0">
                <a:solidFill>
                  <a:schemeClr val="bg1"/>
                </a:solidFill>
                <a:latin typeface="Rockwell" panose="02060603020205020403" pitchFamily="18" charset="0"/>
              </a:rPr>
              <a:t>Purpose of SAPs Annual Report</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468037" y="1557797"/>
            <a:ext cx="11359646" cy="4165271"/>
          </a:xfrm>
          <a:prstGeom prst="rect">
            <a:avLst/>
          </a:prstGeom>
          <a:noFill/>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Outlines advice to the State on the priority areas that were addressed by the panel during the year. </a:t>
            </a:r>
          </a:p>
          <a:p>
            <a:r>
              <a:rPr lang="en-US" sz="3000" dirty="0"/>
              <a:t>Serves to apprise State officials and the public of the activities conducted by the panel during the year. </a:t>
            </a:r>
          </a:p>
          <a:p>
            <a:r>
              <a:rPr lang="en-US" sz="3000" dirty="0"/>
              <a:t>Delineates areas of need within the State that are viewed as priorities.</a:t>
            </a:r>
          </a:p>
          <a:p>
            <a:r>
              <a:rPr lang="en-US" sz="3000" dirty="0"/>
              <a:t>Serves to provide advice to the State regarding the development of policy and procedures needed to support the education of children with disabilities.</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1292574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5400" b="1" dirty="0">
                <a:solidFill>
                  <a:schemeClr val="bg1"/>
                </a:solidFill>
                <a:latin typeface="Rockwell" panose="02060603020205020403" pitchFamily="18" charset="0"/>
              </a:rPr>
              <a:t>Purpose of SICCs Annual Report</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468037" y="1557797"/>
            <a:ext cx="11359646" cy="4165271"/>
          </a:xfrm>
          <a:prstGeom prst="rect">
            <a:avLst/>
          </a:prstGeom>
          <a:noFill/>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Reports the status of early intervention programs for infants and toddlers with disabilities and their families operated within the State. </a:t>
            </a:r>
          </a:p>
          <a:p>
            <a:r>
              <a:rPr lang="en-US" sz="2700" dirty="0"/>
              <a:t>Educate stakeholders about the status of early intervention programs in a state. </a:t>
            </a:r>
          </a:p>
          <a:p>
            <a:r>
              <a:rPr lang="en-US" sz="2700" dirty="0"/>
              <a:t>Provides information to the State on the areas that were addressed by the council during the year.</a:t>
            </a:r>
          </a:p>
          <a:p>
            <a:r>
              <a:rPr lang="en-US" sz="2700" dirty="0"/>
              <a:t>Serves to provide advice to the State regarding the development and sustainability of an infrastructure needed to support early intervention services.</a:t>
            </a:r>
          </a:p>
          <a:p>
            <a:pPr marL="0" indent="0">
              <a:buNone/>
            </a:pPr>
            <a:r>
              <a:rPr lang="en-US" sz="2700" dirty="0"/>
              <a:t>*An ICC may choose to use the Lead Agency’s SPP/APR as their annual report.</a:t>
            </a:r>
          </a:p>
          <a:p>
            <a:endParaRPr lang="en-US" sz="2700" dirty="0"/>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1565218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800" b="1" dirty="0">
                <a:solidFill>
                  <a:schemeClr val="bg1"/>
                </a:solidFill>
                <a:latin typeface="Rockwell" panose="02060603020205020403" pitchFamily="18" charset="0"/>
              </a:rPr>
              <a:t>Reviewing a Resource Sample</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28493" y="1466987"/>
            <a:ext cx="10515600" cy="3858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pic>
        <p:nvPicPr>
          <p:cNvPr id="13" name="Picture 12"/>
          <p:cNvPicPr/>
          <p:nvPr/>
        </p:nvPicPr>
        <p:blipFill rotWithShape="1">
          <a:blip r:embed="rId9"/>
          <a:srcRect l="35063" t="14270" r="35500" b="48375"/>
          <a:stretch/>
        </p:blipFill>
        <p:spPr bwMode="auto">
          <a:xfrm>
            <a:off x="2315017" y="1453493"/>
            <a:ext cx="7779917" cy="43000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8284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5400" b="1" dirty="0">
                <a:solidFill>
                  <a:schemeClr val="bg1"/>
                </a:solidFill>
                <a:latin typeface="Rockwell" panose="02060603020205020403" pitchFamily="18" charset="0"/>
              </a:rPr>
              <a:t>Key Items in an Annual Report</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416177" y="1438174"/>
            <a:ext cx="11359646" cy="4373107"/>
          </a:xfrm>
          <a:prstGeom prst="rect">
            <a:avLst/>
          </a:prstGeom>
          <a:noFill/>
          <a:ln w="28575">
            <a:noFill/>
          </a:ln>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Preface</a:t>
            </a:r>
          </a:p>
          <a:p>
            <a:r>
              <a:rPr lang="en-US" dirty="0"/>
              <a:t>Cover letter</a:t>
            </a:r>
          </a:p>
          <a:p>
            <a:r>
              <a:rPr lang="en-US" dirty="0"/>
              <a:t>Table of contents</a:t>
            </a:r>
          </a:p>
          <a:p>
            <a:r>
              <a:rPr lang="en-US" dirty="0"/>
              <a:t>Message from the chair</a:t>
            </a:r>
          </a:p>
          <a:p>
            <a:r>
              <a:rPr lang="en-US" dirty="0"/>
              <a:t>Membership</a:t>
            </a:r>
          </a:p>
          <a:p>
            <a:r>
              <a:rPr lang="en-US" b="1" dirty="0"/>
              <a:t>Annual priorities and goals</a:t>
            </a:r>
          </a:p>
          <a:p>
            <a:r>
              <a:rPr lang="en-US" b="1" dirty="0"/>
              <a:t>Advice regarding the SPP, APR, and  Level of Determination</a:t>
            </a:r>
          </a:p>
          <a:p>
            <a:r>
              <a:rPr lang="en-US" dirty="0"/>
              <a:t>Advice and recommendation on priority issues</a:t>
            </a:r>
          </a:p>
          <a:p>
            <a:r>
              <a:rPr lang="en-US" dirty="0"/>
              <a:t>Key activities </a:t>
            </a:r>
          </a:p>
          <a:p>
            <a:r>
              <a:rPr lang="en-US" b="1" dirty="0"/>
              <a:t>Meeting agendas and minutes</a:t>
            </a:r>
          </a:p>
          <a:p>
            <a:r>
              <a:rPr lang="en-US" b="1" dirty="0"/>
              <a:t>Future issues</a:t>
            </a:r>
          </a:p>
          <a:p>
            <a:r>
              <a:rPr lang="en-US" b="1" dirty="0"/>
              <a:t>Resource section</a:t>
            </a:r>
          </a:p>
          <a:p>
            <a:r>
              <a:rPr lang="en-US" dirty="0"/>
              <a:t>The report should be concise, user friendly, and advisory in nature</a:t>
            </a:r>
          </a:p>
          <a:p>
            <a:pPr marL="0" indent="0">
              <a:buNone/>
            </a:pPr>
            <a:r>
              <a:rPr lang="en-US" i="1" dirty="0"/>
              <a:t>*SICC – Family Stories</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3665405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Have any additional activities?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740305" y="1613185"/>
            <a:ext cx="10515600" cy="3737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rgbClr val="0083E6"/>
                </a:solidFill>
                <a:latin typeface="Arial" panose="020B0604020202020204" pitchFamily="34" charset="0"/>
                <a:cs typeface="Arial" panose="020B0604020202020204" pitchFamily="34" charset="0"/>
              </a:rPr>
              <a:t>Breakout Rooms</a:t>
            </a:r>
            <a:endParaRPr lang="en-US" sz="3600" b="1" dirty="0">
              <a:solidFill>
                <a:srgbClr val="0083E6"/>
              </a:solidFill>
              <a:latin typeface="Arial" panose="020B0604020202020204" pitchFamily="34" charset="0"/>
              <a:cs typeface="Arial" panose="020B0604020202020204" pitchFamily="34" charset="0"/>
            </a:endParaRPr>
          </a:p>
          <a:p>
            <a:endParaRPr lang="en-US" sz="4400" b="1" dirty="0">
              <a:solidFill>
                <a:srgbClr val="7030A0"/>
              </a:solidFill>
              <a:latin typeface="Arial" panose="020B0604020202020204" pitchFamily="34" charset="0"/>
              <a:cs typeface="Arial" panose="020B0604020202020204" pitchFamily="34" charset="0"/>
            </a:endParaRPr>
          </a:p>
          <a:p>
            <a:r>
              <a:rPr lang="en-US" sz="4400" b="1" dirty="0">
                <a:solidFill>
                  <a:srgbClr val="7030A0"/>
                </a:solidFill>
                <a:latin typeface="Arial" panose="020B0604020202020204" pitchFamily="34" charset="0"/>
                <a:cs typeface="Arial" panose="020B0604020202020204" pitchFamily="34" charset="0"/>
              </a:rPr>
              <a:t>Are there other activities that you do within your state panels or councils?</a:t>
            </a:r>
          </a:p>
          <a:p>
            <a:pPr algn="l"/>
            <a:endParaRPr lang="en-US" dirty="0">
              <a:solidFill>
                <a:srgbClr val="7030A0"/>
              </a:solidFill>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3283132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Breakout Room Results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740305" y="1613185"/>
            <a:ext cx="10515600" cy="3737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6000" b="1" dirty="0">
              <a:solidFill>
                <a:srgbClr val="0083E6"/>
              </a:solidFill>
              <a:latin typeface="Arial" panose="020B0604020202020204" pitchFamily="34" charset="0"/>
              <a:cs typeface="Arial" panose="020B0604020202020204" pitchFamily="34" charset="0"/>
            </a:endParaRPr>
          </a:p>
          <a:p>
            <a:r>
              <a:rPr lang="en-US" sz="6000" b="1" dirty="0">
                <a:solidFill>
                  <a:srgbClr val="0083E6"/>
                </a:solidFill>
                <a:latin typeface="Arial" panose="020B0604020202020204" pitchFamily="34" charset="0"/>
                <a:cs typeface="Arial" panose="020B0604020202020204" pitchFamily="34" charset="0"/>
              </a:rPr>
              <a:t>Debriefing </a:t>
            </a:r>
            <a:endParaRPr lang="en-US" sz="4400" b="1" dirty="0">
              <a:solidFill>
                <a:srgbClr val="7030A0"/>
              </a:solidFill>
              <a:latin typeface="Arial" panose="020B0604020202020204" pitchFamily="34" charset="0"/>
              <a:cs typeface="Arial" panose="020B0604020202020204" pitchFamily="34" charset="0"/>
            </a:endParaRPr>
          </a:p>
          <a:p>
            <a:r>
              <a:rPr lang="en-US" sz="4000" b="1" dirty="0">
                <a:solidFill>
                  <a:srgbClr val="7030A0"/>
                </a:solidFill>
                <a:latin typeface="Arial" panose="020B0604020202020204" pitchFamily="34" charset="0"/>
                <a:cs typeface="Arial" panose="020B0604020202020204" pitchFamily="34" charset="0"/>
              </a:rPr>
              <a:t>Let’s take a moment to share as a group</a:t>
            </a:r>
          </a:p>
          <a:p>
            <a:pPr algn="l"/>
            <a:endParaRPr lang="en-US" dirty="0">
              <a:solidFill>
                <a:srgbClr val="7030A0"/>
              </a:solidFill>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1975730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What are your needs?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740305" y="1613185"/>
            <a:ext cx="10515600" cy="3737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600" b="1" dirty="0">
                <a:solidFill>
                  <a:srgbClr val="0083E6"/>
                </a:solidFill>
                <a:latin typeface="Arial" panose="020B0604020202020204" pitchFamily="34" charset="0"/>
                <a:cs typeface="Arial" panose="020B0604020202020204" pitchFamily="34" charset="0"/>
              </a:rPr>
              <a:t>Are there any needs your SAP or SICC have at this time that we might be able to assist with?</a:t>
            </a:r>
          </a:p>
          <a:p>
            <a:pPr marL="342900" indent="-342900" algn="l">
              <a:buFont typeface="Arial" panose="020B0604020202020204" pitchFamily="34" charset="0"/>
              <a:buChar char="•"/>
            </a:pPr>
            <a:endParaRPr lang="en-US" sz="36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3600" b="1" dirty="0">
                <a:solidFill>
                  <a:srgbClr val="7030A0"/>
                </a:solidFill>
                <a:latin typeface="Arial" panose="020B0604020202020204" pitchFamily="34" charset="0"/>
                <a:cs typeface="Arial" panose="020B0604020202020204" pitchFamily="34" charset="0"/>
              </a:rPr>
              <a:t>Please unmute</a:t>
            </a:r>
            <a:r>
              <a:rPr lang="en-US" sz="3600" b="1" dirty="0">
                <a:latin typeface="Arial" panose="020B0604020202020204" pitchFamily="34" charset="0"/>
                <a:cs typeface="Arial" panose="020B0604020202020204" pitchFamily="34" charset="0"/>
              </a:rPr>
              <a:t>, indicate in the chat, or contact us at: </a:t>
            </a:r>
            <a:r>
              <a:rPr lang="en-US" sz="3600" b="1" dirty="0">
                <a:solidFill>
                  <a:schemeClr val="accent2">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info@stateadvisorypanel.org</a:t>
            </a:r>
            <a:endParaRPr lang="en-US" sz="3600" b="1" dirty="0">
              <a:solidFill>
                <a:schemeClr val="accent2">
                  <a:lumMod val="75000"/>
                </a:schemeClr>
              </a:solidFill>
              <a:latin typeface="Arial" panose="020B0604020202020204" pitchFamily="34" charset="0"/>
              <a:cs typeface="Arial" panose="020B0604020202020204" pitchFamily="34" charset="0"/>
            </a:endParaRPr>
          </a:p>
          <a:p>
            <a:endParaRPr lang="en-US" dirty="0"/>
          </a:p>
        </p:txBody>
      </p:sp>
      <p:pic>
        <p:nvPicPr>
          <p:cNvPr id="14" name="Picture 13" descr="PTI 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2442725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800" b="1" dirty="0">
                <a:solidFill>
                  <a:schemeClr val="bg1"/>
                </a:solidFill>
                <a:latin typeface="Rockwell" panose="02060603020205020403" pitchFamily="18" charset="0"/>
              </a:rPr>
              <a:t>Upcoming Events</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Registration forthcoming for the </a:t>
            </a:r>
            <a:r>
              <a:rPr lang="en-US" b="1" dirty="0">
                <a:latin typeface="Arial" panose="020B0604020202020204" pitchFamily="34" charset="0"/>
                <a:cs typeface="Arial" panose="020B0604020202020204" pitchFamily="34" charset="0"/>
              </a:rPr>
              <a:t>Fall 2020 SAP &amp; SICC Webinar: </a:t>
            </a:r>
          </a:p>
          <a:p>
            <a:r>
              <a:rPr lang="en-US" sz="2800" b="1" i="1" dirty="0">
                <a:solidFill>
                  <a:schemeClr val="accent4"/>
                </a:solidFill>
                <a:latin typeface="Arial" panose="020B0604020202020204" pitchFamily="34" charset="0"/>
                <a:cs typeface="Arial" panose="020B0604020202020204" pitchFamily="34" charset="0"/>
              </a:rPr>
              <a:t>“Orientation of New Members”</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Anticipate a September edition of the </a:t>
            </a:r>
            <a:r>
              <a:rPr lang="en-US" b="1" dirty="0">
                <a:solidFill>
                  <a:srgbClr val="C327B4"/>
                </a:solidFill>
                <a:latin typeface="Arial" panose="020B0604020202020204" pitchFamily="34" charset="0"/>
                <a:cs typeface="Arial" panose="020B0604020202020204" pitchFamily="34" charset="0"/>
              </a:rPr>
              <a:t>SAP &amp; SICC Newsletter</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Watch for updates on the SAP &amp; SICC website Home Page for </a:t>
            </a:r>
            <a:r>
              <a:rPr lang="en-US" b="1" cap="all" dirty="0">
                <a:solidFill>
                  <a:srgbClr val="0083E6"/>
                </a:solidFill>
                <a:latin typeface="Arial" panose="020B0604020202020204" pitchFamily="34" charset="0"/>
                <a:cs typeface="Arial" panose="020B0604020202020204" pitchFamily="34" charset="0"/>
              </a:rPr>
              <a:t>CURRENT AND UPCOMING EVENTS</a:t>
            </a:r>
          </a:p>
          <a:p>
            <a:pPr algn="l"/>
            <a:endParaRPr lang="en-US" dirty="0"/>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1314791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Supports for SAPs &amp; SICCs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Text Placeholder 7">
            <a:extLst>
              <a:ext uri="{FF2B5EF4-FFF2-40B4-BE49-F238E27FC236}">
                <a16:creationId xmlns:a16="http://schemas.microsoft.com/office/drawing/2014/main" id="{C9216A30-8EAF-44B5-8BD9-5310DDAC731E}"/>
              </a:ext>
            </a:extLst>
          </p:cNvPr>
          <p:cNvSpPr txBox="1">
            <a:spLocks/>
          </p:cNvSpPr>
          <p:nvPr/>
        </p:nvSpPr>
        <p:spPr>
          <a:xfrm>
            <a:off x="178765" y="1516521"/>
            <a:ext cx="5877651" cy="1565313"/>
          </a:xfrm>
          <a:prstGeom prst="rect">
            <a:avLst/>
          </a:prstGeom>
          <a:solidFill>
            <a:srgbClr val="0083E6"/>
          </a:solidFill>
          <a:ln w="38100">
            <a:solidFill>
              <a:schemeClr val="tx1"/>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Arial" panose="020B0604020202020204" pitchFamily="34" charset="0"/>
                <a:cs typeface="Arial" panose="020B0604020202020204" pitchFamily="34" charset="0"/>
              </a:rPr>
              <a:t>SAP &amp; SICC Support</a:t>
            </a:r>
          </a:p>
          <a:p>
            <a:r>
              <a:rPr lang="en-US" dirty="0">
                <a:solidFill>
                  <a:schemeClr val="bg1"/>
                </a:solidFill>
                <a:latin typeface="Arial" panose="020B0604020202020204" pitchFamily="34" charset="0"/>
                <a:cs typeface="Arial" panose="020B0604020202020204" pitchFamily="34" charset="0"/>
              </a:rPr>
              <a:t>Contact SAP_SICC at:</a:t>
            </a:r>
          </a:p>
          <a:p>
            <a:r>
              <a:rPr lang="en-US" dirty="0">
                <a:solidFill>
                  <a:schemeClr val="bg1"/>
                </a:solidFill>
                <a:latin typeface="Arial" panose="020B0604020202020204" pitchFamily="34" charset="0"/>
                <a:cs typeface="Arial" panose="020B0604020202020204" pitchFamily="34" charset="0"/>
              </a:rPr>
              <a:t>info@stateavdisorypanel.org </a:t>
            </a:r>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178764" y="3099460"/>
            <a:ext cx="5877652" cy="2602227"/>
          </a:xfrm>
          <a:prstGeom prst="rect">
            <a:avLst/>
          </a:prstGeom>
          <a:noFill/>
          <a:ln w="28575">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Website</a:t>
            </a:r>
          </a:p>
          <a:p>
            <a:r>
              <a:rPr lang="en-US" sz="2400" dirty="0">
                <a:latin typeface="Arial" panose="020B0604020202020204" pitchFamily="34" charset="0"/>
                <a:cs typeface="Arial" panose="020B0604020202020204" pitchFamily="34" charset="0"/>
              </a:rPr>
              <a:t>Newsletter </a:t>
            </a:r>
          </a:p>
          <a:p>
            <a:r>
              <a:rPr lang="en-US" sz="2400" dirty="0">
                <a:latin typeface="Arial" panose="020B0604020202020204" pitchFamily="34" charset="0"/>
                <a:cs typeface="Arial" panose="020B0604020202020204" pitchFamily="34" charset="0"/>
              </a:rPr>
              <a:t>Flyer</a:t>
            </a:r>
          </a:p>
          <a:p>
            <a:r>
              <a:rPr lang="en-US" sz="2400" dirty="0">
                <a:latin typeface="Arial" panose="020B0604020202020204" pitchFamily="34" charset="0"/>
                <a:cs typeface="Arial" panose="020B0604020202020204" pitchFamily="34" charset="0"/>
              </a:rPr>
              <a:t>Webinar Series</a:t>
            </a:r>
          </a:p>
          <a:p>
            <a:r>
              <a:rPr lang="en-US" sz="2400" dirty="0">
                <a:latin typeface="Arial" panose="020B0604020202020204" pitchFamily="34" charset="0"/>
                <a:cs typeface="Arial" panose="020B0604020202020204" pitchFamily="34" charset="0"/>
              </a:rPr>
              <a:t>Linkage to TA Center for Individualized Support</a:t>
            </a:r>
          </a:p>
        </p:txBody>
      </p:sp>
      <p:sp>
        <p:nvSpPr>
          <p:cNvPr id="14" name="Text Placeholder 9">
            <a:extLst>
              <a:ext uri="{FF2B5EF4-FFF2-40B4-BE49-F238E27FC236}">
                <a16:creationId xmlns:a16="http://schemas.microsoft.com/office/drawing/2014/main" id="{7C07E1B1-7D41-4988-BFC0-5A23CD01249B}"/>
              </a:ext>
            </a:extLst>
          </p:cNvPr>
          <p:cNvSpPr txBox="1">
            <a:spLocks/>
          </p:cNvSpPr>
          <p:nvPr/>
        </p:nvSpPr>
        <p:spPr>
          <a:xfrm>
            <a:off x="6356806" y="1495140"/>
            <a:ext cx="5656429" cy="1586695"/>
          </a:xfrm>
          <a:prstGeom prst="rect">
            <a:avLst/>
          </a:prstGeom>
          <a:solidFill>
            <a:srgbClr val="0083E6"/>
          </a:solidFill>
          <a:ln w="38100">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Arial" panose="020B0604020202020204" pitchFamily="34" charset="0"/>
                <a:cs typeface="Arial" panose="020B0604020202020204" pitchFamily="34" charset="0"/>
              </a:rPr>
              <a:t>Website Content</a:t>
            </a:r>
          </a:p>
          <a:p>
            <a:pPr marL="0" indent="0" algn="ctr">
              <a:buNone/>
            </a:pPr>
            <a:r>
              <a:rPr lang="en-US" sz="2400" dirty="0">
                <a:solidFill>
                  <a:schemeClr val="bg1"/>
                </a:solidFill>
                <a:latin typeface="Arial" panose="020B0604020202020204" pitchFamily="34" charset="0"/>
                <a:cs typeface="Arial" panose="020B0604020202020204" pitchFamily="34" charset="0"/>
              </a:rPr>
              <a:t>Visit the SAP_SICC website:</a:t>
            </a:r>
          </a:p>
          <a:p>
            <a:pPr marL="0" indent="0" algn="ctr">
              <a:buNone/>
            </a:pPr>
            <a:r>
              <a:rPr lang="en-US" sz="2000" dirty="0">
                <a:solidFill>
                  <a:schemeClr val="bg1"/>
                </a:solidFill>
                <a:latin typeface="Arial" panose="020B0604020202020204" pitchFamily="34" charset="0"/>
                <a:cs typeface="Arial" panose="020B0604020202020204" pitchFamily="34" charset="0"/>
              </a:rPr>
              <a:t>https://collab.osepideasthatwork.org/SAP-SICC</a:t>
            </a:r>
          </a:p>
        </p:txBody>
      </p:sp>
      <p:sp>
        <p:nvSpPr>
          <p:cNvPr id="17" name="Content Placeholder 6">
            <a:extLst>
              <a:ext uri="{FF2B5EF4-FFF2-40B4-BE49-F238E27FC236}">
                <a16:creationId xmlns:a16="http://schemas.microsoft.com/office/drawing/2014/main" id="{46813E8B-EA61-4AE5-B86D-8EDB813ADFB9}"/>
              </a:ext>
            </a:extLst>
          </p:cNvPr>
          <p:cNvSpPr txBox="1">
            <a:spLocks/>
          </p:cNvSpPr>
          <p:nvPr/>
        </p:nvSpPr>
        <p:spPr>
          <a:xfrm>
            <a:off x="6356806" y="3099460"/>
            <a:ext cx="5637015" cy="2602228"/>
          </a:xfrm>
          <a:prstGeom prst="rect">
            <a:avLst/>
          </a:prstGeom>
          <a:noFill/>
          <a:ln w="38100">
            <a:solidFill>
              <a:schemeClr val="tx1"/>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News</a:t>
            </a:r>
          </a:p>
          <a:p>
            <a:r>
              <a:rPr lang="en-US" sz="2400" dirty="0">
                <a:latin typeface="Arial" panose="020B0604020202020204" pitchFamily="34" charset="0"/>
                <a:cs typeface="Arial" panose="020B0604020202020204" pitchFamily="34" charset="0"/>
              </a:rPr>
              <a:t>Calendar</a:t>
            </a:r>
          </a:p>
          <a:p>
            <a:r>
              <a:rPr lang="en-US" sz="2400" dirty="0">
                <a:latin typeface="Arial" panose="020B0604020202020204" pitchFamily="34" charset="0"/>
                <a:cs typeface="Arial" panose="020B0604020202020204" pitchFamily="34" charset="0"/>
              </a:rPr>
              <a:t>Files: Archives</a:t>
            </a:r>
          </a:p>
          <a:p>
            <a:r>
              <a:rPr lang="en-US" sz="2400" dirty="0">
                <a:latin typeface="Arial" panose="020B0604020202020204" pitchFamily="34" charset="0"/>
                <a:cs typeface="Arial" panose="020B0604020202020204" pitchFamily="34" charset="0"/>
              </a:rPr>
              <a:t>Contacts: States</a:t>
            </a:r>
          </a:p>
          <a:p>
            <a:r>
              <a:rPr lang="en-US" sz="2400" dirty="0">
                <a:solidFill>
                  <a:prstClr val="black"/>
                </a:solidFill>
                <a:latin typeface="Arial" panose="020B0604020202020204" pitchFamily="34" charset="0"/>
                <a:cs typeface="Arial" panose="020B0604020202020204" pitchFamily="34" charset="0"/>
              </a:rPr>
              <a:t>FAQs</a:t>
            </a:r>
          </a:p>
          <a:p>
            <a:r>
              <a:rPr lang="en-US" sz="2400" dirty="0">
                <a:solidFill>
                  <a:prstClr val="black"/>
                </a:solidFill>
                <a:latin typeface="Arial" panose="020B0604020202020204" pitchFamily="34" charset="0"/>
                <a:cs typeface="Arial" panose="020B0604020202020204" pitchFamily="34" charset="0"/>
              </a:rPr>
              <a:t>State Resources</a:t>
            </a:r>
          </a:p>
          <a:p>
            <a:pPr marL="0" indent="0">
              <a:buFont typeface="Arial" panose="020B0604020202020204" pitchFamily="34" charset="0"/>
              <a:buNone/>
            </a:pPr>
            <a:endParaRPr lang="en-US" dirty="0"/>
          </a:p>
          <a:p>
            <a:endParaRPr lang="en-US" dirty="0"/>
          </a:p>
          <a:p>
            <a:endParaRPr lang="en-US" dirty="0"/>
          </a:p>
          <a:p>
            <a:endParaRPr lang="en-US" dirty="0"/>
          </a:p>
        </p:txBody>
      </p:sp>
      <p:pic>
        <p:nvPicPr>
          <p:cNvPr id="19" name="Picture 18"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300519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Welcome!</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740305" y="1613185"/>
            <a:ext cx="10515600" cy="3737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600" b="1" dirty="0">
                <a:solidFill>
                  <a:srgbClr val="0083E6"/>
                </a:solidFill>
                <a:latin typeface="Arial" panose="020B0604020202020204" pitchFamily="34" charset="0"/>
                <a:cs typeface="Arial" panose="020B0604020202020204" pitchFamily="34" charset="0"/>
              </a:rPr>
              <a:t>Quick Poll</a:t>
            </a:r>
          </a:p>
          <a:p>
            <a:pPr marL="342900" indent="-342900" algn="l">
              <a:buFont typeface="Arial" panose="020B0604020202020204" pitchFamily="34" charset="0"/>
              <a:buChar char="•"/>
            </a:pPr>
            <a:endParaRPr lang="en-US" sz="3600" b="1" dirty="0">
              <a:latin typeface="Arial" panose="020B0604020202020204" pitchFamily="34" charset="0"/>
              <a:cs typeface="Arial" panose="020B0604020202020204" pitchFamily="34" charset="0"/>
            </a:endParaRPr>
          </a:p>
          <a:p>
            <a:r>
              <a:rPr lang="en-US" sz="5400" b="1" dirty="0">
                <a:solidFill>
                  <a:srgbClr val="7030A0"/>
                </a:solidFill>
                <a:latin typeface="Arial" panose="020B0604020202020204" pitchFamily="34" charset="0"/>
                <a:cs typeface="Arial" panose="020B0604020202020204" pitchFamily="34" charset="0"/>
              </a:rPr>
              <a:t>Who is Joining Us Today?</a:t>
            </a:r>
            <a:endParaRPr lang="en-US" sz="4000" dirty="0">
              <a:solidFill>
                <a:srgbClr val="7030A0"/>
              </a:solidFill>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1995012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Evaluation</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If you registered for this webinar, you will get an email with a link to the evaluation.</a:t>
            </a:r>
          </a:p>
          <a:p>
            <a:pPr marL="571500" indent="-571500" algn="l">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You can access the evaluation now, using the link in the chat box at: </a:t>
            </a:r>
            <a:endParaRPr lang="en-US" sz="2000" dirty="0">
              <a:latin typeface="Arial" panose="020B0604020202020204" pitchFamily="34" charset="0"/>
              <a:cs typeface="Arial" panose="020B0604020202020204" pitchFamily="34" charset="0"/>
            </a:endParaRPr>
          </a:p>
          <a:p>
            <a:pPr algn="l"/>
            <a:endParaRPr lang="en-US" sz="1050" dirty="0">
              <a:latin typeface="Arial" panose="020B0604020202020204" pitchFamily="34" charset="0"/>
              <a:cs typeface="Arial" panose="020B0604020202020204" pitchFamily="34" charset="0"/>
            </a:endParaRPr>
          </a:p>
          <a:p>
            <a:r>
              <a:rPr lang="en-US" sz="2800" u="sng" dirty="0">
                <a:hlinkClick r:id="rId8"/>
              </a:rPr>
              <a:t>https://unc.az1.qualtrics.com/jfe/form/SV_6YvCzGqhTodCCqx</a:t>
            </a:r>
            <a:endParaRPr lang="en-US" sz="2800" dirty="0"/>
          </a:p>
        </p:txBody>
      </p:sp>
      <p:pic>
        <p:nvPicPr>
          <p:cNvPr id="14" name="Picture 13" descr="PTI 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7" name="Rectangle 1">
            <a:extLst>
              <a:ext uri="{FF2B5EF4-FFF2-40B4-BE49-F238E27FC236}">
                <a16:creationId xmlns:a16="http://schemas.microsoft.com/office/drawing/2014/main" id="{52C23F10-3D8E-4B93-9BCE-44086DA0D929}"/>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cs typeface="Calibri" panose="020F0502020204030204" pitchFamily="34" charset="0"/>
              </a:rPr>
              <a:t>Here is the link for the evaluation for the webinar: </a:t>
            </a:r>
            <a:r>
              <a:rPr kumimoji="0" lang="en-US" altLang="en-US" sz="1200" b="0" i="0" u="none" strike="noStrike" cap="none" normalizeH="0" baseline="0">
                <a:ln>
                  <a:noFill/>
                </a:ln>
                <a:solidFill>
                  <a:srgbClr val="1155CC"/>
                </a:solidFill>
                <a:effectLst/>
                <a:latin typeface="Calibri" panose="020F0502020204030204" pitchFamily="34" charset="0"/>
                <a:cs typeface="Calibri" panose="020F0502020204030204" pitchFamily="34" charset="0"/>
                <a:hlinkClick r:id="rId8"/>
              </a:rPr>
              <a:t>https://unc.az1.qualtrics.com/jfe/form/SV_6YvCzGqhTodCCqx</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B0CB1546-3B44-4212-AF8D-71DA368B5355}"/>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cs typeface="Calibri" panose="020F0502020204030204" pitchFamily="34" charset="0"/>
              </a:rPr>
              <a:t>Here is the link for the evaluation for the webinar: </a:t>
            </a:r>
            <a:r>
              <a:rPr kumimoji="0" lang="en-US" altLang="en-US" sz="1200" b="0" i="0" u="none" strike="noStrike" cap="none" normalizeH="0" baseline="0">
                <a:ln>
                  <a:noFill/>
                </a:ln>
                <a:solidFill>
                  <a:srgbClr val="1155CC"/>
                </a:solidFill>
                <a:effectLst/>
                <a:latin typeface="Calibri" panose="020F0502020204030204" pitchFamily="34" charset="0"/>
                <a:cs typeface="Calibri" panose="020F0502020204030204" pitchFamily="34" charset="0"/>
                <a:hlinkClick r:id="rId8"/>
              </a:rPr>
              <a:t>https://unc.az1.qualtrics.com/jfe/form/SV_6YvCzGqhTodCCqx</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3139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Thank You!</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28493" y="1466987"/>
            <a:ext cx="10515600" cy="3858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Rectangle 4"/>
          <p:cNvSpPr/>
          <p:nvPr/>
        </p:nvSpPr>
        <p:spPr>
          <a:xfrm>
            <a:off x="2551698" y="2239490"/>
            <a:ext cx="6787375" cy="2308324"/>
          </a:xfrm>
          <a:prstGeom prst="rect">
            <a:avLst/>
          </a:prstGeom>
        </p:spPr>
        <p:txBody>
          <a:bodyPr wrap="square">
            <a:spAutoFit/>
          </a:bodyPr>
          <a:lstStyle/>
          <a:p>
            <a:pPr algn="ctr"/>
            <a:r>
              <a:rPr lang="en-US" sz="4800" b="1" dirty="0">
                <a:solidFill>
                  <a:srgbClr val="0083E6"/>
                </a:solidFill>
                <a:latin typeface="Arial" panose="020B0604020202020204" pitchFamily="34" charset="0"/>
                <a:cs typeface="Arial" panose="020B0604020202020204" pitchFamily="34" charset="0"/>
              </a:rPr>
              <a:t>Thank you for your active engagement and ongoing support!</a:t>
            </a:r>
            <a:endParaRPr lang="en-US" sz="4800" dirty="0">
              <a:solidFill>
                <a:srgbClr val="0083E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85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5400" b="1" dirty="0">
                <a:solidFill>
                  <a:schemeClr val="bg1"/>
                </a:solidFill>
                <a:latin typeface="Rockwell" panose="02060603020205020403" pitchFamily="18" charset="0"/>
              </a:rPr>
              <a:t>Purpose of State Advisory Panels</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468037" y="1575421"/>
            <a:ext cx="11359646" cy="4046731"/>
          </a:xfrm>
          <a:prstGeom prst="rect">
            <a:avLst/>
          </a:prstGeom>
          <a:noFill/>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t>The Individuals with Disabilities Education Act (IDEA) requires that each State establish and maintain an advisory panel for the </a:t>
            </a:r>
            <a:r>
              <a:rPr lang="en-US" sz="4400" b="1" dirty="0"/>
              <a:t>purpose of </a:t>
            </a:r>
            <a:r>
              <a:rPr lang="en-US" sz="4400" b="1" i="1" dirty="0">
                <a:solidFill>
                  <a:srgbClr val="FF0000"/>
                </a:solidFill>
              </a:rPr>
              <a:t>advising</a:t>
            </a:r>
            <a:r>
              <a:rPr lang="en-US" sz="4400" b="1" dirty="0"/>
              <a:t> the State special education staff regarding the education of eligible children with disabilities</a:t>
            </a:r>
            <a:r>
              <a:rPr lang="en-US" sz="4400" dirty="0"/>
              <a:t>. (34 CFR §300.167)</a:t>
            </a:r>
            <a:endParaRPr lang="en-US" sz="4400" b="1" cap="all" dirty="0"/>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43557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4" y="146275"/>
            <a:ext cx="12021156" cy="1104178"/>
          </a:xfrm>
        </p:spPr>
        <p:txBody>
          <a:bodyPr>
            <a:noAutofit/>
          </a:bodyPr>
          <a:lstStyle/>
          <a:p>
            <a:r>
              <a:rPr lang="en-US" sz="4000" b="1" dirty="0">
                <a:solidFill>
                  <a:schemeClr val="bg1"/>
                </a:solidFill>
                <a:latin typeface="Rockwell" panose="02060603020205020403" pitchFamily="18" charset="0"/>
              </a:rPr>
              <a:t>Purpose of State Interagency </a:t>
            </a:r>
            <a:br>
              <a:rPr lang="en-US" sz="4000" b="1" dirty="0">
                <a:solidFill>
                  <a:schemeClr val="bg1"/>
                </a:solidFill>
                <a:latin typeface="Rockwell" panose="02060603020205020403" pitchFamily="18" charset="0"/>
              </a:rPr>
            </a:br>
            <a:r>
              <a:rPr lang="en-US" sz="4000" b="1" dirty="0">
                <a:solidFill>
                  <a:schemeClr val="bg1"/>
                </a:solidFill>
                <a:latin typeface="Rockwell" panose="02060603020205020403" pitchFamily="18" charset="0"/>
              </a:rPr>
              <a:t>Coordinating Councils</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468037" y="1613682"/>
            <a:ext cx="11359646" cy="4165271"/>
          </a:xfrm>
          <a:prstGeom prst="rect">
            <a:avLst/>
          </a:prstGeom>
          <a:noFill/>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t>The Individuals with Disabilities Education Act (IDEA) requires that each State establish and maintain an interagency council for the </a:t>
            </a:r>
            <a:r>
              <a:rPr lang="en-US" sz="4400" b="1" dirty="0"/>
              <a:t>purpose of </a:t>
            </a:r>
            <a:r>
              <a:rPr lang="en-US" sz="4400" b="1" i="1" dirty="0">
                <a:solidFill>
                  <a:srgbClr val="FF0000"/>
                </a:solidFill>
              </a:rPr>
              <a:t>advising and assisting </a:t>
            </a:r>
            <a:r>
              <a:rPr lang="en-US" sz="4400" b="1" dirty="0"/>
              <a:t>the State lead agency staff regarding early intervention for eligible children with disabilities</a:t>
            </a:r>
            <a:r>
              <a:rPr lang="en-US" sz="4400" dirty="0"/>
              <a:t>. (CFR 34 §303.604)</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306838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5400" b="1" dirty="0">
                <a:solidFill>
                  <a:schemeClr val="bg1"/>
                </a:solidFill>
                <a:latin typeface="Rockwell" panose="02060603020205020403" pitchFamily="18" charset="0"/>
              </a:rPr>
              <a:t>Functions of State Advisory Panels</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468037" y="1575421"/>
            <a:ext cx="11359646" cy="4046731"/>
          </a:xfrm>
          <a:prstGeom prst="rect">
            <a:avLst/>
          </a:prstGeom>
          <a:noFill/>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Advise the State of unmet needs in the education of children with disabilities.</a:t>
            </a:r>
          </a:p>
          <a:p>
            <a:r>
              <a:rPr lang="en-US" sz="2400" dirty="0"/>
              <a:t>Comment publicly on any rules or regulations proposed by the State regarding the education of children with disabilities.</a:t>
            </a:r>
          </a:p>
          <a:p>
            <a:r>
              <a:rPr lang="en-US" sz="2400" dirty="0"/>
              <a:t>Provide advice to the State staff in developing evaluations and reporting on data to the Secretary of Education.</a:t>
            </a:r>
          </a:p>
          <a:p>
            <a:r>
              <a:rPr lang="en-US" sz="2400" dirty="0"/>
              <a:t>Advise the State in developing corrective action plans to address findings identified in Federal monitoring.</a:t>
            </a:r>
          </a:p>
          <a:p>
            <a:r>
              <a:rPr lang="en-US" sz="2400" dirty="0"/>
              <a:t>Advise the State in developing and implementing policies relating to the coordination of services for children with disabilities.</a:t>
            </a:r>
          </a:p>
          <a:p>
            <a:r>
              <a:rPr lang="en-US" sz="2400" dirty="0"/>
              <a:t>Review all final due process officer findings and decisions.</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7" name="TextBox 6">
            <a:extLst>
              <a:ext uri="{FF2B5EF4-FFF2-40B4-BE49-F238E27FC236}">
                <a16:creationId xmlns:a16="http://schemas.microsoft.com/office/drawing/2014/main" id="{1688ECCF-D79E-45A6-A858-D345B3D30179}"/>
              </a:ext>
            </a:extLst>
          </p:cNvPr>
          <p:cNvSpPr txBox="1"/>
          <p:nvPr/>
        </p:nvSpPr>
        <p:spPr>
          <a:xfrm>
            <a:off x="9023960" y="5298891"/>
            <a:ext cx="3483280" cy="461665"/>
          </a:xfrm>
          <a:prstGeom prst="rect">
            <a:avLst/>
          </a:prstGeom>
          <a:noFill/>
        </p:spPr>
        <p:txBody>
          <a:bodyPr wrap="square" rtlCol="0">
            <a:spAutoFit/>
          </a:bodyPr>
          <a:lstStyle/>
          <a:p>
            <a:r>
              <a:rPr lang="en-US" sz="2400" dirty="0"/>
              <a:t>(CFR 34 §300.164)</a:t>
            </a:r>
          </a:p>
        </p:txBody>
      </p:sp>
    </p:spTree>
    <p:extLst>
      <p:ext uri="{BB962C8B-B14F-4D97-AF65-F5344CB8AC3E}">
        <p14:creationId xmlns:p14="http://schemas.microsoft.com/office/powerpoint/2010/main" val="3040334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4" y="146275"/>
            <a:ext cx="12021156" cy="1104178"/>
          </a:xfrm>
        </p:spPr>
        <p:txBody>
          <a:bodyPr>
            <a:noAutofit/>
          </a:bodyPr>
          <a:lstStyle/>
          <a:p>
            <a:r>
              <a:rPr lang="en-US" sz="4000" b="1" dirty="0">
                <a:solidFill>
                  <a:schemeClr val="bg1"/>
                </a:solidFill>
                <a:latin typeface="Rockwell" panose="02060603020205020403" pitchFamily="18" charset="0"/>
              </a:rPr>
              <a:t>Functions of State Interagency </a:t>
            </a:r>
            <a:br>
              <a:rPr lang="en-US" sz="4000" b="1" dirty="0">
                <a:solidFill>
                  <a:schemeClr val="bg1"/>
                </a:solidFill>
                <a:latin typeface="Rockwell" panose="02060603020205020403" pitchFamily="18" charset="0"/>
              </a:rPr>
            </a:br>
            <a:r>
              <a:rPr lang="en-US" sz="4000" b="1" dirty="0">
                <a:solidFill>
                  <a:schemeClr val="bg1"/>
                </a:solidFill>
                <a:latin typeface="Rockwell" panose="02060603020205020403" pitchFamily="18" charset="0"/>
              </a:rPr>
              <a:t>Coordinating Councils</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468037" y="1613682"/>
            <a:ext cx="11359646" cy="4165271"/>
          </a:xfrm>
          <a:prstGeom prst="rect">
            <a:avLst/>
          </a:prstGeom>
          <a:noFill/>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Advise and Assist the Lead Agency</a:t>
            </a:r>
          </a:p>
          <a:p>
            <a:pPr marL="0" indent="0">
              <a:buNone/>
            </a:pPr>
            <a:r>
              <a:rPr lang="en-US" sz="2400" b="1" dirty="0"/>
              <a:t>Duties</a:t>
            </a:r>
          </a:p>
          <a:p>
            <a:pPr marL="628650" lvl="1" indent="-171450"/>
            <a:r>
              <a:rPr lang="en-US" dirty="0"/>
              <a:t>identification of the sources of fiscal and other support for services for early intervention programs, assignment of financial responsibility to the appropriate agency, and the promotion of the interagency agreements;</a:t>
            </a:r>
          </a:p>
          <a:p>
            <a:pPr marL="628650" lvl="1" indent="-171450"/>
            <a:r>
              <a:rPr lang="en-US" dirty="0"/>
              <a:t>preparation of applications and amendments </a:t>
            </a:r>
          </a:p>
          <a:p>
            <a:pPr marL="628650" lvl="1" indent="-171450"/>
            <a:r>
              <a:rPr lang="en-US" dirty="0"/>
              <a:t>regarding the transition of toddlers with disabilities to preschool and other appropriate services; and</a:t>
            </a:r>
          </a:p>
          <a:p>
            <a:pPr marL="628650" lvl="1" indent="-171450"/>
            <a:r>
              <a:rPr lang="en-US" dirty="0"/>
              <a:t>prepare and submit an annual report to the Governor and to the Secretary on the status of early intervention programs for infants and toddlers with disabilities and their families operated within the State.</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TextBox 4">
            <a:extLst>
              <a:ext uri="{FF2B5EF4-FFF2-40B4-BE49-F238E27FC236}">
                <a16:creationId xmlns:a16="http://schemas.microsoft.com/office/drawing/2014/main" id="{C63A4F58-7276-4777-933E-1FBCA9AF7342}"/>
              </a:ext>
            </a:extLst>
          </p:cNvPr>
          <p:cNvSpPr txBox="1"/>
          <p:nvPr/>
        </p:nvSpPr>
        <p:spPr>
          <a:xfrm>
            <a:off x="8195733" y="5407349"/>
            <a:ext cx="2714367" cy="461665"/>
          </a:xfrm>
          <a:prstGeom prst="rect">
            <a:avLst/>
          </a:prstGeom>
          <a:noFill/>
        </p:spPr>
        <p:txBody>
          <a:bodyPr wrap="square" rtlCol="0">
            <a:spAutoFit/>
          </a:bodyPr>
          <a:lstStyle/>
          <a:p>
            <a:r>
              <a:rPr lang="en-US" sz="2400" dirty="0"/>
              <a:t>(CFR 34 §303.604)</a:t>
            </a:r>
          </a:p>
        </p:txBody>
      </p:sp>
    </p:spTree>
    <p:extLst>
      <p:ext uri="{BB962C8B-B14F-4D97-AF65-F5344CB8AC3E}">
        <p14:creationId xmlns:p14="http://schemas.microsoft.com/office/powerpoint/2010/main" val="3972575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4" y="146275"/>
            <a:ext cx="12021156" cy="1104178"/>
          </a:xfrm>
        </p:spPr>
        <p:txBody>
          <a:bodyPr>
            <a:noAutofit/>
          </a:bodyPr>
          <a:lstStyle/>
          <a:p>
            <a:r>
              <a:rPr lang="en-US" sz="4000" b="1" dirty="0">
                <a:solidFill>
                  <a:schemeClr val="bg1"/>
                </a:solidFill>
                <a:latin typeface="Rockwell" panose="02060603020205020403" pitchFamily="18" charset="0"/>
              </a:rPr>
              <a:t>Functions of State Interagency </a:t>
            </a:r>
            <a:br>
              <a:rPr lang="en-US" sz="4000" b="1" dirty="0">
                <a:solidFill>
                  <a:schemeClr val="bg1"/>
                </a:solidFill>
                <a:latin typeface="Rockwell" panose="02060603020205020403" pitchFamily="18" charset="0"/>
              </a:rPr>
            </a:br>
            <a:r>
              <a:rPr lang="en-US" sz="4000" b="1" dirty="0">
                <a:solidFill>
                  <a:schemeClr val="bg1"/>
                </a:solidFill>
                <a:latin typeface="Rockwell" panose="02060603020205020403" pitchFamily="18" charset="0"/>
              </a:rPr>
              <a:t>Coordinating Councils</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468037" y="1613682"/>
            <a:ext cx="11359646" cy="4165271"/>
          </a:xfrm>
          <a:prstGeom prst="rect">
            <a:avLst/>
          </a:prstGeom>
          <a:noFill/>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Authorized activity: </a:t>
            </a:r>
          </a:p>
          <a:p>
            <a:pPr marL="0" indent="0">
              <a:buNone/>
            </a:pPr>
            <a:r>
              <a:rPr lang="en-US" dirty="0"/>
              <a:t>The council may advise and assist the lead agency and the State educational agency </a:t>
            </a:r>
          </a:p>
          <a:p>
            <a:pPr lvl="1"/>
            <a:r>
              <a:rPr lang="en-US" sz="2800" dirty="0"/>
              <a:t>regarding the provision of appropriate services for children from birth through age 5 </a:t>
            </a:r>
          </a:p>
          <a:p>
            <a:pPr lvl="1"/>
            <a:r>
              <a:rPr lang="en-US" sz="2800" dirty="0"/>
              <a:t>appropriate agencies in the State with respect to the integration of services for infants and toddlers with disabilities and at-risk infants and toddlers and their families, regardless of whether at-risk infants and toddlers are eligible for early intervention services in the State.</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TextBox 4">
            <a:extLst>
              <a:ext uri="{FF2B5EF4-FFF2-40B4-BE49-F238E27FC236}">
                <a16:creationId xmlns:a16="http://schemas.microsoft.com/office/drawing/2014/main" id="{94DE726F-7209-499D-A111-0AC2044E84B9}"/>
              </a:ext>
            </a:extLst>
          </p:cNvPr>
          <p:cNvSpPr txBox="1"/>
          <p:nvPr/>
        </p:nvSpPr>
        <p:spPr>
          <a:xfrm>
            <a:off x="9008533" y="5435600"/>
            <a:ext cx="2491284" cy="461665"/>
          </a:xfrm>
          <a:prstGeom prst="rect">
            <a:avLst/>
          </a:prstGeom>
          <a:noFill/>
        </p:spPr>
        <p:txBody>
          <a:bodyPr wrap="square" rtlCol="0">
            <a:spAutoFit/>
          </a:bodyPr>
          <a:lstStyle/>
          <a:p>
            <a:r>
              <a:rPr lang="en-US" sz="2400" dirty="0"/>
              <a:t>(CFR 34 §303.604)</a:t>
            </a:r>
          </a:p>
        </p:txBody>
      </p:sp>
    </p:spTree>
    <p:extLst>
      <p:ext uri="{BB962C8B-B14F-4D97-AF65-F5344CB8AC3E}">
        <p14:creationId xmlns:p14="http://schemas.microsoft.com/office/powerpoint/2010/main" val="395568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5400" b="1" dirty="0">
                <a:solidFill>
                  <a:schemeClr val="bg1"/>
                </a:solidFill>
                <a:latin typeface="Rockwell" panose="02060603020205020403" pitchFamily="18" charset="0"/>
              </a:rPr>
              <a:t>SAPs follow specific procedures</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468037" y="1557797"/>
            <a:ext cx="11359646" cy="4165271"/>
          </a:xfrm>
          <a:prstGeom prst="rect">
            <a:avLst/>
          </a:prstGeom>
          <a:noFill/>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Hold adequate amount of meetings to conduct business. </a:t>
            </a:r>
          </a:p>
          <a:p>
            <a:r>
              <a:rPr lang="en-US" sz="3200" b="1" dirty="0">
                <a:solidFill>
                  <a:schemeClr val="accent3"/>
                </a:solidFill>
              </a:rPr>
              <a:t>Agendas must be publicly announced prior to meetings.</a:t>
            </a:r>
          </a:p>
          <a:p>
            <a:r>
              <a:rPr lang="en-US" sz="3200" b="1" dirty="0">
                <a:solidFill>
                  <a:schemeClr val="accent3"/>
                </a:solidFill>
              </a:rPr>
              <a:t>Meetings must be open to the public.</a:t>
            </a:r>
          </a:p>
          <a:p>
            <a:r>
              <a:rPr lang="en-US" sz="3200" dirty="0"/>
              <a:t>Interpreters and other necessary services must be provided.</a:t>
            </a:r>
          </a:p>
          <a:p>
            <a:r>
              <a:rPr lang="en-US" sz="3200" b="1" dirty="0">
                <a:solidFill>
                  <a:schemeClr val="accent3"/>
                </a:solidFill>
              </a:rPr>
              <a:t>Official minutes must be kept on all panel meetings.</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TextBox 4">
            <a:extLst>
              <a:ext uri="{FF2B5EF4-FFF2-40B4-BE49-F238E27FC236}">
                <a16:creationId xmlns:a16="http://schemas.microsoft.com/office/drawing/2014/main" id="{0F5EB50B-B4C0-487E-81B0-46AFCA8D0F8B}"/>
              </a:ext>
            </a:extLst>
          </p:cNvPr>
          <p:cNvSpPr txBox="1"/>
          <p:nvPr/>
        </p:nvSpPr>
        <p:spPr>
          <a:xfrm>
            <a:off x="1146117" y="5214909"/>
            <a:ext cx="9880350" cy="584775"/>
          </a:xfrm>
          <a:prstGeom prst="rect">
            <a:avLst/>
          </a:prstGeom>
          <a:solidFill>
            <a:schemeClr val="accent3">
              <a:lumMod val="20000"/>
              <a:lumOff val="80000"/>
            </a:schemeClr>
          </a:solidFill>
        </p:spPr>
        <p:txBody>
          <a:bodyPr wrap="square" rtlCol="0">
            <a:spAutoFit/>
          </a:bodyPr>
          <a:lstStyle/>
          <a:p>
            <a:r>
              <a:rPr lang="en-US" sz="3200" b="1" dirty="0">
                <a:solidFill>
                  <a:srgbClr val="C327B4"/>
                </a:solidFill>
              </a:rPr>
              <a:t>Refer to your state’s Open Meeting Law Requirements </a:t>
            </a:r>
          </a:p>
        </p:txBody>
      </p:sp>
    </p:spTree>
    <p:extLst>
      <p:ext uri="{BB962C8B-B14F-4D97-AF65-F5344CB8AC3E}">
        <p14:creationId xmlns:p14="http://schemas.microsoft.com/office/powerpoint/2010/main" val="435075605"/>
      </p:ext>
    </p:extLst>
  </p:cSld>
  <p:clrMapOvr>
    <a:masterClrMapping/>
  </p:clrMapOvr>
</p:sld>
</file>

<file path=ppt/theme/theme1.xml><?xml version="1.0" encoding="utf-8"?>
<a:theme xmlns:a="http://schemas.openxmlformats.org/drawingml/2006/main" name="Office Theme">
  <a:themeElements>
    <a:clrScheme name="SAP/SICC">
      <a:dk1>
        <a:sysClr val="windowText" lastClr="000000"/>
      </a:dk1>
      <a:lt1>
        <a:sysClr val="window" lastClr="FFFFFF"/>
      </a:lt1>
      <a:dk2>
        <a:srgbClr val="44546A"/>
      </a:dk2>
      <a:lt2>
        <a:srgbClr val="E7E6E6"/>
      </a:lt2>
      <a:accent1>
        <a:srgbClr val="00B0F0"/>
      </a:accent1>
      <a:accent2>
        <a:srgbClr val="ED7D31"/>
      </a:accent2>
      <a:accent3>
        <a:srgbClr val="AD23A0"/>
      </a:accent3>
      <a:accent4>
        <a:srgbClr val="FFC000"/>
      </a:accent4>
      <a:accent5>
        <a:srgbClr val="92D050"/>
      </a:accent5>
      <a:accent6>
        <a:srgbClr val="C00000"/>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955401A6404644B670A04F539ABA05" ma:contentTypeVersion="15" ma:contentTypeDescription="Create a new document." ma:contentTypeScope="" ma:versionID="fcb4de390c5a575041048f0c62e3dc76">
  <xsd:schema xmlns:xsd="http://www.w3.org/2001/XMLSchema" xmlns:xs="http://www.w3.org/2001/XMLSchema" xmlns:p="http://schemas.microsoft.com/office/2006/metadata/properties" xmlns:ns2="a467933b-6cef-4043-9f5f-c4054e99b235" xmlns:ns3="e64d7caa-a2d0-4565-b792-a28499307817" targetNamespace="http://schemas.microsoft.com/office/2006/metadata/properties" ma:root="true" ma:fieldsID="5bcf2f771e3985aac0e23fe2b711f290" ns2:_="" ns3:_="">
    <xsd:import namespace="a467933b-6cef-4043-9f5f-c4054e99b235"/>
    <xsd:import namespace="e64d7caa-a2d0-4565-b792-a284993078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zvkm"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7933b-6cef-4043-9f5f-c4054e99b2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zvkm" ma:index="15" nillable="true" ma:displayName="informaton" ma:internalName="zvkm">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4d7caa-a2d0-4565-b792-a2849930781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zvkm xmlns="a467933b-6cef-4043-9f5f-c4054e99b235" xsi:nil="true"/>
  </documentManagement>
</p:properties>
</file>

<file path=customXml/itemProps1.xml><?xml version="1.0" encoding="utf-8"?>
<ds:datastoreItem xmlns:ds="http://schemas.openxmlformats.org/officeDocument/2006/customXml" ds:itemID="{BEEE4C22-53E0-4DEF-A02C-A025D2B732AD}"/>
</file>

<file path=customXml/itemProps2.xml><?xml version="1.0" encoding="utf-8"?>
<ds:datastoreItem xmlns:ds="http://schemas.openxmlformats.org/officeDocument/2006/customXml" ds:itemID="{D58EA493-EF08-4373-B280-15584231FF34}"/>
</file>

<file path=customXml/itemProps3.xml><?xml version="1.0" encoding="utf-8"?>
<ds:datastoreItem xmlns:ds="http://schemas.openxmlformats.org/officeDocument/2006/customXml" ds:itemID="{8DBD5FB8-7C0B-4C4C-BABC-341E323BF556}"/>
</file>

<file path=docProps/app.xml><?xml version="1.0" encoding="utf-8"?>
<Properties xmlns="http://schemas.openxmlformats.org/officeDocument/2006/extended-properties" xmlns:vt="http://schemas.openxmlformats.org/officeDocument/2006/docPropsVTypes">
  <Template>Office Theme</Template>
  <TotalTime>6001</TotalTime>
  <Words>7034</Words>
  <Application>Microsoft Office PowerPoint</Application>
  <PresentationFormat>Widescreen</PresentationFormat>
  <Paragraphs>671</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Black</vt:lpstr>
      <vt:lpstr>Book Antiqua</vt:lpstr>
      <vt:lpstr>Calibri</vt:lpstr>
      <vt:lpstr>Calibri Light</vt:lpstr>
      <vt:lpstr>Rockwell</vt:lpstr>
      <vt:lpstr>Office Theme</vt:lpstr>
      <vt:lpstr>State Advisory Panel (SAP) and State Interagency Coordinating Council (SICC)</vt:lpstr>
      <vt:lpstr>Welcome!</vt:lpstr>
      <vt:lpstr>Welcome!</vt:lpstr>
      <vt:lpstr>Purpose of State Advisory Panels</vt:lpstr>
      <vt:lpstr>Purpose of State Interagency  Coordinating Councils</vt:lpstr>
      <vt:lpstr>Functions of State Advisory Panels</vt:lpstr>
      <vt:lpstr>Functions of State Interagency  Coordinating Councils</vt:lpstr>
      <vt:lpstr>Functions of State Interagency  Coordinating Councils</vt:lpstr>
      <vt:lpstr>SAPs follow specific procedures</vt:lpstr>
      <vt:lpstr>SICCs follow specific procedures</vt:lpstr>
      <vt:lpstr>Reviewing a Resource Sample</vt:lpstr>
      <vt:lpstr>SAP and SICC Basic Meeting Activities</vt:lpstr>
      <vt:lpstr>Recommended SAP and SICC Activities</vt:lpstr>
      <vt:lpstr>NY Perspective  </vt:lpstr>
      <vt:lpstr>Strategic Planning</vt:lpstr>
      <vt:lpstr>SWOT and SOAR Analysis </vt:lpstr>
      <vt:lpstr>Other Planning Tools</vt:lpstr>
      <vt:lpstr>Planning Tools?</vt:lpstr>
      <vt:lpstr>Creating Goals</vt:lpstr>
      <vt:lpstr>Reviewing a Resource Sample</vt:lpstr>
      <vt:lpstr>Purpose of SAPs Annual Report</vt:lpstr>
      <vt:lpstr>Purpose of SICCs Annual Report</vt:lpstr>
      <vt:lpstr>Reviewing a Resource Sample</vt:lpstr>
      <vt:lpstr>Key Items in an Annual Report</vt:lpstr>
      <vt:lpstr>Have any additional activities?</vt:lpstr>
      <vt:lpstr>Breakout Room Results</vt:lpstr>
      <vt:lpstr>What are your needs?</vt:lpstr>
      <vt:lpstr>Upcoming Events</vt:lpstr>
      <vt:lpstr>Supports for SAPs &amp; SICCs</vt:lpstr>
      <vt:lpstr>Evaluation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Louise Thompson Granfield</dc:creator>
  <cp:lastModifiedBy>Anne Louise Thompson Granfield</cp:lastModifiedBy>
  <cp:revision>129</cp:revision>
  <dcterms:created xsi:type="dcterms:W3CDTF">2020-04-06T15:18:14Z</dcterms:created>
  <dcterms:modified xsi:type="dcterms:W3CDTF">2020-06-30T11:47:20Z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0x010100F9955401A6404644B670A04F539ABA05</vt:lpwstr>
  </property>
</Properties>
</file>