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90" r:id="rId3"/>
  </p:sldMasterIdLst>
  <p:notesMasterIdLst>
    <p:notesMasterId r:id="rId17"/>
  </p:notesMasterIdLst>
  <p:sldIdLst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1AE9C-1E8A-4094-B91B-187847F600A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046F9-CE6D-4206-B445-3DF2C71B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94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7A3F5-C1D3-4763-8DD7-D7A3B5FD1E2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3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7A3F5-C1D3-4763-8DD7-D7A3B5FD1E2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5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92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B1F3-818D-4E5C-B455-618C19D7B8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0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7721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B1F3-818D-4E5C-B455-618C19D7B8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8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B1F3-818D-4E5C-B455-618C19D7B8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51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B1F3-818D-4E5C-B455-618C19D7B8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34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82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B1F3-818D-4E5C-B455-618C19D7B8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57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B1F3-818D-4E5C-B455-618C19D7B8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61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B1F3-818D-4E5C-B455-618C19D7B8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15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66801"/>
            <a:ext cx="6815667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B1F3-818D-4E5C-B455-618C19D7B8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84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EB1F3-818D-4E5C-B455-618C19D7B8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62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82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7721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2"/>
            <a:ext cx="109728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21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7721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2"/>
            <a:ext cx="109728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61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58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51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39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82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65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286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0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66803"/>
            <a:ext cx="6815667" cy="50593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522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3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5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51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0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82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3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4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7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66803"/>
            <a:ext cx="6815667" cy="50593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8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2018-97F7-4456-A799-F618BF79A0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6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12192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971803"/>
            <a:ext cx="109728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00803"/>
            <a:ext cx="28448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FEB2018-97F7-4456-A799-F618BF79A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69600" y="228600"/>
            <a:ext cx="1016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03200" cy="678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88800" y="0"/>
            <a:ext cx="203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6781800"/>
            <a:ext cx="11988800" cy="76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V="1">
            <a:off x="0" y="0"/>
            <a:ext cx="11988800" cy="460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14" name="Picture 13" descr="RPTAC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4800" y="5892800"/>
            <a:ext cx="2878667" cy="736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5809960"/>
            <a:ext cx="2032000" cy="818200"/>
          </a:xfrm>
          <a:prstGeom prst="rect">
            <a:avLst/>
          </a:prstGeom>
        </p:spPr>
      </p:pic>
      <p:pic>
        <p:nvPicPr>
          <p:cNvPr id="19" name="Picture 2" descr="ectacenter-wordmark-screen-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2" y="6219063"/>
            <a:ext cx="317076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5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12192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971801"/>
            <a:ext cx="109728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00801"/>
            <a:ext cx="28448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09EB1F3-818D-4E5C-B455-618C19D7B8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69600" y="228600"/>
            <a:ext cx="1016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3644594-28A0-4113-8755-E6B4DD0EE3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03200" cy="678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88800" y="0"/>
            <a:ext cx="203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6781800"/>
            <a:ext cx="11988800" cy="76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V="1">
            <a:off x="0" y="0"/>
            <a:ext cx="11988800" cy="460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13" descr="RPTAC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4800" y="5892800"/>
            <a:ext cx="2878667" cy="736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5809960"/>
            <a:ext cx="2032000" cy="818200"/>
          </a:xfrm>
          <a:prstGeom prst="rect">
            <a:avLst/>
          </a:prstGeom>
        </p:spPr>
      </p:pic>
      <p:pic>
        <p:nvPicPr>
          <p:cNvPr id="19" name="Picture 2" descr="ectacenter-wordmark-screen-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6219061"/>
            <a:ext cx="317076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94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12192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971803"/>
            <a:ext cx="109728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00803"/>
            <a:ext cx="28448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FEB2018-97F7-4456-A799-F618BF79A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69600" y="228600"/>
            <a:ext cx="1016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CF23F76-DC68-4032-804B-CC74B647F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03200" cy="678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88800" y="0"/>
            <a:ext cx="203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6781800"/>
            <a:ext cx="11988800" cy="76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V="1">
            <a:off x="0" y="0"/>
            <a:ext cx="11988800" cy="460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14" name="Picture 13" descr="RPTAC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4800" y="5892800"/>
            <a:ext cx="2878667" cy="736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5809960"/>
            <a:ext cx="2032000" cy="818200"/>
          </a:xfrm>
          <a:prstGeom prst="rect">
            <a:avLst/>
          </a:prstGeom>
        </p:spPr>
      </p:pic>
      <p:pic>
        <p:nvPicPr>
          <p:cNvPr id="19" name="Picture 2" descr="ectacenter-wordmark-screen-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2" y="6219063"/>
            <a:ext cx="317076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47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recording/play/qI7yMM4lkQe_a9fbDslDM-mD_-jdt6pBi3zw93WbHNHxvFbi_G4GBIsi5y3VjfZM?startTime=153807281200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ab.osepideasthatwork.org/SAP-SICC/state-resources" TargetMode="External"/><Relationship Id="rId2" Type="http://schemas.openxmlformats.org/officeDocument/2006/relationships/hyperlink" Target="https://collab.osepideasthatwork.org/SAP-SICC" TargetMode="Externa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ab.osepideasthatwork.org/SAP-SICC" TargetMode="Externa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ab.osepideasthatwork.org/SAP-SICC" TargetMode="Externa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9-27-18_Webina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031738"/>
            <a:ext cx="7772400" cy="1102519"/>
          </a:xfrm>
        </p:spPr>
        <p:txBody>
          <a:bodyPr>
            <a:noAutofit/>
          </a:bodyPr>
          <a:lstStyle/>
          <a:p>
            <a:r>
              <a:rPr lang="en-US" sz="2800" dirty="0"/>
              <a:t>State Advisory Panel (SAP) and </a:t>
            </a:r>
            <a:br>
              <a:rPr lang="en-US" sz="2800" dirty="0"/>
            </a:br>
            <a:r>
              <a:rPr lang="en-US" sz="2800" dirty="0"/>
              <a:t>State Interagency Coordinating Council (SICC)</a:t>
            </a:r>
            <a:br>
              <a:rPr lang="en-US" sz="2800" dirty="0"/>
            </a:br>
            <a:r>
              <a:rPr lang="en-US" sz="2800" dirty="0" smtClean="0"/>
              <a:t>2018-2019 Webinar Series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September 27, 2018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475566"/>
            <a:ext cx="6400800" cy="13144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Creating the 2018-2019 Webinar Series Together</a:t>
            </a:r>
          </a:p>
          <a:p>
            <a:r>
              <a:rPr lang="en-US" dirty="0" smtClean="0"/>
              <a:t>Welcome!</a:t>
            </a:r>
          </a:p>
          <a:p>
            <a:r>
              <a:rPr lang="en-US" dirty="0" smtClean="0"/>
              <a:t>We’re Glad You’re Here!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2492" y="704538"/>
            <a:ext cx="4302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hlinkClick r:id="rId3"/>
              </a:rPr>
              <a:t>Recording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01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23423" y="442355"/>
            <a:ext cx="7721600" cy="1143000"/>
          </a:xfrm>
        </p:spPr>
        <p:txBody>
          <a:bodyPr/>
          <a:lstStyle/>
          <a:p>
            <a:r>
              <a:rPr lang="en-US" dirty="0" smtClean="0"/>
              <a:t>Visit the SAP-SICC website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23423" y="2107926"/>
            <a:ext cx="8229600" cy="3280172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>
                <a:hlinkClick r:id="rId2"/>
              </a:rPr>
              <a:t>https://collab.osepideasthatwork.org/SAP-SICC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Check out the State Resources at 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https://collab.osepideasthatwork.org/SAP-SICC/state-resources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99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434" y="720685"/>
            <a:ext cx="8158348" cy="857250"/>
          </a:xfrm>
        </p:spPr>
        <p:txBody>
          <a:bodyPr/>
          <a:lstStyle/>
          <a:p>
            <a:r>
              <a:rPr lang="en-US" dirty="0" smtClean="0"/>
              <a:t>Assessing information after this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095" y="1916382"/>
            <a:ext cx="9547761" cy="291888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Information from SAPs and SICCs, archived webinars (which includes the   PowerPoint presentation, recording and captioning) are available by going to the </a:t>
            </a:r>
            <a:r>
              <a:rPr lang="en-US" dirty="0" smtClean="0">
                <a:hlinkClick r:id="rId2"/>
              </a:rPr>
              <a:t>SAP/SICC Collaborative Space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56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576" y="609602"/>
            <a:ext cx="7622848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Upcoming Webinars:</a:t>
            </a:r>
            <a:br>
              <a:rPr lang="en-US" dirty="0" smtClean="0"/>
            </a:br>
            <a:r>
              <a:rPr lang="en-US" sz="3600" dirty="0"/>
              <a:t>Watch for dates and topics</a:t>
            </a:r>
            <a:br>
              <a:rPr lang="en-US" sz="36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9475"/>
            <a:ext cx="10972800" cy="4373563"/>
          </a:xfrm>
        </p:spPr>
        <p:txBody>
          <a:bodyPr/>
          <a:lstStyle/>
          <a:p>
            <a:pPr marL="471487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January 2019</a:t>
            </a:r>
          </a:p>
          <a:p>
            <a:pPr marL="471487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March 2019</a:t>
            </a:r>
          </a:p>
          <a:p>
            <a:pPr marL="471487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June 2019</a:t>
            </a:r>
          </a:p>
          <a:p>
            <a:pPr marL="471487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September 2019</a:t>
            </a:r>
          </a:p>
          <a:p>
            <a:pPr marL="357187" lvl="2" indent="0" algn="ctr">
              <a:spcBef>
                <a:spcPts val="1000"/>
              </a:spcBef>
              <a:buNone/>
            </a:pPr>
            <a:r>
              <a:rPr lang="en-US" sz="2500" dirty="0" smtClean="0"/>
              <a:t>Invite </a:t>
            </a:r>
            <a:r>
              <a:rPr lang="en-US" sz="2500" dirty="0"/>
              <a:t>your members to join the webinars!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dirty="0" smtClean="0"/>
              <a:t>The flyer will be posted on</a:t>
            </a:r>
            <a:endParaRPr lang="en-US" dirty="0"/>
          </a:p>
          <a:p>
            <a:pPr marL="0" indent="0" algn="ctr">
              <a:buNone/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://collab.osepideasthatwork.org/SAP-SICC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90" y="382979"/>
            <a:ext cx="7721600" cy="1143000"/>
          </a:xfrm>
        </p:spPr>
        <p:txBody>
          <a:bodyPr/>
          <a:lstStyle/>
          <a:p>
            <a:r>
              <a:rPr lang="en-US" dirty="0" smtClean="0"/>
              <a:t>Please tell us how we are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registered participant will receive a short survey immediately following this webinar. Please take a few minutes to share your insights.</a:t>
            </a:r>
          </a:p>
          <a:p>
            <a:endParaRPr lang="en-US" sz="1800" dirty="0" smtClean="0"/>
          </a:p>
          <a:p>
            <a:r>
              <a:rPr lang="en-US" dirty="0" smtClean="0">
                <a:hlinkClick r:id="rId3"/>
              </a:rPr>
              <a:t>SAP SICC Webinar Survey</a:t>
            </a:r>
            <a:endParaRPr lang="en-US" dirty="0" smtClean="0"/>
          </a:p>
          <a:p>
            <a:endParaRPr lang="en-US" sz="1800" dirty="0"/>
          </a:p>
          <a:p>
            <a:r>
              <a:rPr lang="en-US" dirty="0" smtClean="0"/>
              <a:t>Thanks you for your participation today!</a:t>
            </a:r>
          </a:p>
        </p:txBody>
      </p:sp>
    </p:spTree>
    <p:extLst>
      <p:ext uri="{BB962C8B-B14F-4D97-AF65-F5344CB8AC3E}">
        <p14:creationId xmlns:p14="http://schemas.microsoft.com/office/powerpoint/2010/main" val="6433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7467600" cy="1143000"/>
          </a:xfrm>
        </p:spPr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28" y="1620983"/>
            <a:ext cx="8229600" cy="3675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Thanks for joining today. We will begin very soon.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To prevent background noise from interfering with the call, your line is muted on entry.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During the </a:t>
            </a:r>
            <a:r>
              <a:rPr lang="en-US" sz="2400" dirty="0" smtClean="0"/>
              <a:t>presentation, </a:t>
            </a:r>
            <a:r>
              <a:rPr lang="en-US" sz="2400" dirty="0"/>
              <a:t>you will have an opportunity to ask questions and make comments at any time, by using the chat.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You will receive a short </a:t>
            </a:r>
            <a:r>
              <a:rPr lang="en-US" sz="2400" dirty="0" smtClean="0"/>
              <a:t>survey </a:t>
            </a:r>
            <a:r>
              <a:rPr lang="en-US" sz="2400" dirty="0"/>
              <a:t>after the webinar. Please take a few minutes to give us your input.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6244" y="234538"/>
            <a:ext cx="7721600" cy="1143000"/>
          </a:xfrm>
        </p:spPr>
        <p:txBody>
          <a:bodyPr/>
          <a:lstStyle/>
          <a:p>
            <a:r>
              <a:rPr lang="en-US" sz="4000" dirty="0" smtClean="0"/>
              <a:t>The Webinar Series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75" y="1377538"/>
            <a:ext cx="10972800" cy="4373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Initially created in response to the expressed SAP/SICC needs</a:t>
            </a:r>
          </a:p>
          <a:p>
            <a:endParaRPr lang="en-US" sz="1600" dirty="0" smtClean="0"/>
          </a:p>
          <a:p>
            <a:r>
              <a:rPr lang="en-US" dirty="0" smtClean="0"/>
              <a:t>Supported  through a collaboration across: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 smtClean="0"/>
              <a:t>OSEP, 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 smtClean="0"/>
              <a:t>Parent Centers, 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 smtClean="0"/>
              <a:t>National </a:t>
            </a:r>
            <a:r>
              <a:rPr lang="en-US" dirty="0"/>
              <a:t>C</a:t>
            </a:r>
            <a:r>
              <a:rPr lang="en-US" dirty="0" smtClean="0"/>
              <a:t>enter for Systemic Improvement (NCSI),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 smtClean="0"/>
              <a:t>Early Childhood Technical Assistance (ECTA), 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 smtClean="0"/>
              <a:t>Technical Assistance for Excellence in Special Education (TAESE) and 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V</a:t>
            </a:r>
            <a:r>
              <a:rPr lang="en-US" dirty="0" smtClean="0"/>
              <a:t>olunteers from SAPs and SICCs.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46413"/>
            <a:ext cx="7721600" cy="1143000"/>
          </a:xfrm>
        </p:spPr>
        <p:txBody>
          <a:bodyPr/>
          <a:lstStyle/>
          <a:p>
            <a:r>
              <a:rPr lang="en-US" sz="4000" dirty="0" smtClean="0"/>
              <a:t>Our Goal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SAPs and SICCs meet their charge to ‘advise and assist’ state agencies responsible  for Part C and Part B programs under IDEA.</a:t>
            </a:r>
          </a:p>
          <a:p>
            <a:endParaRPr lang="en-US" sz="1600" dirty="0"/>
          </a:p>
          <a:p>
            <a:r>
              <a:rPr lang="en-US" dirty="0" smtClean="0"/>
              <a:t>The ability to ‘advise and assist’ demands:</a:t>
            </a:r>
          </a:p>
          <a:p>
            <a:pPr lvl="1"/>
            <a:r>
              <a:rPr lang="en-US" dirty="0" smtClean="0"/>
              <a:t>Working structure for the SAP/SICC</a:t>
            </a:r>
          </a:p>
          <a:p>
            <a:pPr lvl="1"/>
            <a:r>
              <a:rPr lang="en-US" dirty="0" smtClean="0"/>
              <a:t>Content preparation of members</a:t>
            </a:r>
          </a:p>
          <a:p>
            <a:pPr lvl="1"/>
            <a:r>
              <a:rPr lang="en-US" dirty="0" smtClean="0"/>
              <a:t>Roles that  build on the experience and the network connections of members</a:t>
            </a:r>
          </a:p>
          <a:p>
            <a:pPr lvl="1"/>
            <a:r>
              <a:rPr lang="en-US" dirty="0" smtClean="0"/>
              <a:t>More...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2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42" y="222662"/>
            <a:ext cx="7721600" cy="1143000"/>
          </a:xfrm>
        </p:spPr>
        <p:txBody>
          <a:bodyPr/>
          <a:lstStyle/>
          <a:p>
            <a:r>
              <a:rPr lang="en-US" sz="4000" dirty="0" smtClean="0"/>
              <a:t>Our Belief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75" y="1365662"/>
            <a:ext cx="10972800" cy="4373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To be a support to your SAP/SICC, we must: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Know what you care </a:t>
            </a:r>
            <a:r>
              <a:rPr lang="en-US" sz="2800" dirty="0" smtClean="0"/>
              <a:t>about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Learn what you </a:t>
            </a:r>
            <a:r>
              <a:rPr lang="en-US" sz="2800" dirty="0" smtClean="0"/>
              <a:t>need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Help you to interact with </a:t>
            </a:r>
            <a:r>
              <a:rPr lang="en-US" sz="2800" dirty="0" smtClean="0"/>
              <a:t>us </a:t>
            </a:r>
            <a:r>
              <a:rPr lang="en-US" sz="2800" dirty="0"/>
              <a:t>and with SAP/SICC </a:t>
            </a:r>
            <a:r>
              <a:rPr lang="en-US" sz="2800" dirty="0" smtClean="0"/>
              <a:t>members </a:t>
            </a:r>
            <a:r>
              <a:rPr lang="en-US" sz="2800" dirty="0"/>
              <a:t>in other </a:t>
            </a:r>
            <a:r>
              <a:rPr lang="en-US" sz="2800" dirty="0" smtClean="0"/>
              <a:t>states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Co-create </a:t>
            </a:r>
            <a:r>
              <a:rPr lang="en-US" sz="2800" dirty="0"/>
              <a:t>the webinars series content with you</a:t>
            </a:r>
          </a:p>
        </p:txBody>
      </p:sp>
    </p:spTree>
    <p:extLst>
      <p:ext uri="{BB962C8B-B14F-4D97-AF65-F5344CB8AC3E}">
        <p14:creationId xmlns:p14="http://schemas.microsoft.com/office/powerpoint/2010/main" val="241609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794" y="175161"/>
            <a:ext cx="7721600" cy="1143000"/>
          </a:xfrm>
        </p:spPr>
        <p:txBody>
          <a:bodyPr/>
          <a:lstStyle/>
          <a:p>
            <a:r>
              <a:rPr lang="en-US" sz="4000" dirty="0" smtClean="0"/>
              <a:t>Today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662" y="1206337"/>
            <a:ext cx="10972800" cy="4373563"/>
          </a:xfrm>
        </p:spPr>
        <p:txBody>
          <a:bodyPr/>
          <a:lstStyle/>
          <a:p>
            <a:r>
              <a:rPr lang="en-US" dirty="0" smtClean="0"/>
              <a:t>Please participate actively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Respond to Polls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Help us understand poll results</a:t>
            </a:r>
          </a:p>
          <a:p>
            <a:pPr lvl="1"/>
            <a:endParaRPr lang="en-US" sz="2400" dirty="0" smtClean="0"/>
          </a:p>
          <a:p>
            <a:r>
              <a:rPr lang="en-US" dirty="0"/>
              <a:t>Enter ideas in the CHAT</a:t>
            </a:r>
          </a:p>
          <a:p>
            <a:pPr marL="685800" lvl="2" indent="0">
              <a:buNone/>
            </a:pPr>
            <a:endParaRPr lang="en-US" sz="2400" dirty="0"/>
          </a:p>
          <a:p>
            <a:r>
              <a:rPr lang="en-US" dirty="0"/>
              <a:t>Raise your ‘virtual hand’ and </a:t>
            </a:r>
            <a:r>
              <a:rPr lang="en-US" dirty="0" smtClean="0"/>
              <a:t>your line will be unmuted for you to </a:t>
            </a:r>
            <a:r>
              <a:rPr lang="en-US" dirty="0"/>
              <a:t>share your ideas</a:t>
            </a:r>
          </a:p>
        </p:txBody>
      </p:sp>
    </p:spTree>
    <p:extLst>
      <p:ext uri="{BB962C8B-B14F-4D97-AF65-F5344CB8AC3E}">
        <p14:creationId xmlns:p14="http://schemas.microsoft.com/office/powerpoint/2010/main" val="303142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159" y="270163"/>
            <a:ext cx="100584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n-lt"/>
              </a:rPr>
              <a:t>To what extent does your SAP/SICC want webinars focused on these organizational topics: (Choose all that apply)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288" y="1461656"/>
            <a:ext cx="10972800" cy="43735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Onboarding new members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Operational practices in successful SAPs/SICCs</a:t>
            </a:r>
          </a:p>
          <a:p>
            <a:endParaRPr lang="en-US" dirty="0"/>
          </a:p>
          <a:p>
            <a:r>
              <a:rPr lang="en-US" dirty="0" smtClean="0"/>
              <a:t>Ways that SAPs and SICCs ‘advise and assist’</a:t>
            </a:r>
          </a:p>
          <a:p>
            <a:endParaRPr lang="en-US" dirty="0"/>
          </a:p>
          <a:p>
            <a:r>
              <a:rPr lang="en-US" dirty="0" smtClean="0"/>
              <a:t>Approaches to meeting the information needs of SAP/SICC members</a:t>
            </a:r>
          </a:p>
          <a:p>
            <a:endParaRPr lang="en-US" dirty="0"/>
          </a:p>
          <a:p>
            <a:r>
              <a:rPr lang="en-US" dirty="0" smtClean="0"/>
              <a:t>Other...please list your ideas in the CHAT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2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9" y="198912"/>
            <a:ext cx="10022774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To what extent is your SAP/SICC focused on these topics: (Check all that apply)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478" y="1485407"/>
            <a:ext cx="109728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Cultural and racial disparities/significant disproportionality</a:t>
            </a:r>
          </a:p>
          <a:p>
            <a:r>
              <a:rPr lang="en-US" dirty="0" smtClean="0"/>
              <a:t>Social/Emotional/Mental </a:t>
            </a:r>
            <a:r>
              <a:rPr lang="en-US" dirty="0"/>
              <a:t>H</a:t>
            </a:r>
            <a:r>
              <a:rPr lang="en-US" dirty="0" smtClean="0"/>
              <a:t>ealth </a:t>
            </a:r>
          </a:p>
          <a:p>
            <a:r>
              <a:rPr lang="en-US" dirty="0" smtClean="0"/>
              <a:t>Trauma Informed Care</a:t>
            </a:r>
          </a:p>
          <a:p>
            <a:r>
              <a:rPr lang="en-US" dirty="0" smtClean="0"/>
              <a:t>Dispute Resolution</a:t>
            </a:r>
          </a:p>
          <a:p>
            <a:r>
              <a:rPr lang="en-US" dirty="0" smtClean="0"/>
              <a:t>Connections across Part C and Part B services</a:t>
            </a:r>
          </a:p>
          <a:p>
            <a:r>
              <a:rPr lang="en-US" dirty="0" smtClean="0"/>
              <a:t>Personnel Shortages and Strategies to address shortages</a:t>
            </a:r>
          </a:p>
          <a:p>
            <a:r>
              <a:rPr lang="en-US" dirty="0" smtClean="0"/>
              <a:t>Influencing practice in a ‘local control’ environment</a:t>
            </a:r>
          </a:p>
          <a:p>
            <a:r>
              <a:rPr lang="en-US" dirty="0"/>
              <a:t>A</a:t>
            </a:r>
            <a:r>
              <a:rPr lang="en-US" dirty="0" smtClean="0"/>
              <a:t>uthentic Collaboration: Challenges and Opportunities</a:t>
            </a:r>
          </a:p>
          <a:p>
            <a:r>
              <a:rPr lang="en-US" dirty="0" smtClean="0"/>
              <a:t>Other...please list your ideas in the CHAT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99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228600"/>
            <a:ext cx="10652165" cy="1143000"/>
          </a:xfrm>
        </p:spPr>
        <p:txBody>
          <a:bodyPr/>
          <a:lstStyle/>
          <a:p>
            <a:r>
              <a:rPr lang="en-US" sz="3200" dirty="0" smtClean="0">
                <a:latin typeface="+mn-lt"/>
              </a:rPr>
              <a:t>In what format would your SAP/SICC prefer the webinar content: (Choose all that apply)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662" y="1580410"/>
            <a:ext cx="109728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Information with the opportunity to interact on content (Presentation, Polls and Chat)</a:t>
            </a:r>
          </a:p>
          <a:p>
            <a:endParaRPr lang="en-US" sz="1800" dirty="0"/>
          </a:p>
          <a:p>
            <a:r>
              <a:rPr lang="en-US" dirty="0" smtClean="0"/>
              <a:t>Information and ideas about what an SAP/SICC could do</a:t>
            </a:r>
          </a:p>
          <a:p>
            <a:endParaRPr lang="en-US" sz="1800" dirty="0"/>
          </a:p>
          <a:p>
            <a:r>
              <a:rPr lang="en-US" dirty="0" smtClean="0"/>
              <a:t>Information with an ‘age-span perspective’ (looking at the issue from both Part C and Part B)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671037"/>
      </p:ext>
    </p:extLst>
  </p:cSld>
  <p:clrMapOvr>
    <a:masterClrMapping/>
  </p:clrMapOvr>
</p:sld>
</file>

<file path=ppt/theme/theme1.xml><?xml version="1.0" encoding="utf-8"?>
<a:theme xmlns:a="http://schemas.openxmlformats.org/drawingml/2006/main" name="SAP Webinar Master 08-11 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8DB3E2"/>
      </a:accent3>
      <a:accent4>
        <a:srgbClr val="C6D9F0"/>
      </a:accent4>
      <a:accent5>
        <a:srgbClr val="BFBFBF"/>
      </a:accent5>
      <a:accent6>
        <a:srgbClr val="A5A5A5"/>
      </a:accent6>
      <a:hlink>
        <a:srgbClr val="1F497D"/>
      </a:hlink>
      <a:folHlink>
        <a:srgbClr val="1F49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SAP Webinar Master 08-11 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8DB3E2"/>
      </a:accent3>
      <a:accent4>
        <a:srgbClr val="C6D9F0"/>
      </a:accent4>
      <a:accent5>
        <a:srgbClr val="BFBFBF"/>
      </a:accent5>
      <a:accent6>
        <a:srgbClr val="A5A5A5"/>
      </a:accent6>
      <a:hlink>
        <a:srgbClr val="1F497D"/>
      </a:hlink>
      <a:folHlink>
        <a:srgbClr val="1F49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AP Webinar Master 08-11 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8DB3E2"/>
      </a:accent3>
      <a:accent4>
        <a:srgbClr val="C6D9F0"/>
      </a:accent4>
      <a:accent5>
        <a:srgbClr val="BFBFBF"/>
      </a:accent5>
      <a:accent6>
        <a:srgbClr val="A5A5A5"/>
      </a:accent6>
      <a:hlink>
        <a:srgbClr val="1F497D"/>
      </a:hlink>
      <a:folHlink>
        <a:srgbClr val="1F49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955401A6404644B670A04F539ABA05" ma:contentTypeVersion="15" ma:contentTypeDescription="Create a new document." ma:contentTypeScope="" ma:versionID="fcb4de390c5a575041048f0c62e3dc76">
  <xsd:schema xmlns:xsd="http://www.w3.org/2001/XMLSchema" xmlns:xs="http://www.w3.org/2001/XMLSchema" xmlns:p="http://schemas.microsoft.com/office/2006/metadata/properties" xmlns:ns2="a467933b-6cef-4043-9f5f-c4054e99b235" xmlns:ns3="e64d7caa-a2d0-4565-b792-a28499307817" targetNamespace="http://schemas.microsoft.com/office/2006/metadata/properties" ma:root="true" ma:fieldsID="5bcf2f771e3985aac0e23fe2b711f290" ns2:_="" ns3:_="">
    <xsd:import namespace="a467933b-6cef-4043-9f5f-c4054e99b235"/>
    <xsd:import namespace="e64d7caa-a2d0-4565-b792-a284993078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zvkm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7933b-6cef-4043-9f5f-c4054e99b2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zvkm" ma:index="15" nillable="true" ma:displayName="informaton" ma:internalName="zvkm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d7caa-a2d0-4565-b792-a2849930781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vkm xmlns="a467933b-6cef-4043-9f5f-c4054e99b235" xsi:nil="true"/>
  </documentManagement>
</p:properties>
</file>

<file path=customXml/itemProps1.xml><?xml version="1.0" encoding="utf-8"?>
<ds:datastoreItem xmlns:ds="http://schemas.openxmlformats.org/officeDocument/2006/customXml" ds:itemID="{9183720F-910E-41C8-912F-0488C01EC097}"/>
</file>

<file path=customXml/itemProps2.xml><?xml version="1.0" encoding="utf-8"?>
<ds:datastoreItem xmlns:ds="http://schemas.openxmlformats.org/officeDocument/2006/customXml" ds:itemID="{C4223494-8F81-4F8A-8942-06EA7763D722}"/>
</file>

<file path=customXml/itemProps3.xml><?xml version="1.0" encoding="utf-8"?>
<ds:datastoreItem xmlns:ds="http://schemas.openxmlformats.org/officeDocument/2006/customXml" ds:itemID="{0E38BEA1-15DF-465D-9DBE-173D8ED707AE}"/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592</Words>
  <Application>Microsoft Office PowerPoint</Application>
  <PresentationFormat>Widescreen</PresentationFormat>
  <Paragraphs>108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SAP Webinar Master 08-11 CS</vt:lpstr>
      <vt:lpstr>2_SAP Webinar Master 08-11 CS</vt:lpstr>
      <vt:lpstr>1_SAP Webinar Master 08-11 CS</vt:lpstr>
      <vt:lpstr>State Advisory Panel (SAP) and  State Interagency Coordinating Council (SICC) 2018-2019 Webinar Series September 27, 2018</vt:lpstr>
      <vt:lpstr>Welcome!</vt:lpstr>
      <vt:lpstr>The Webinar Series</vt:lpstr>
      <vt:lpstr>Our Goal</vt:lpstr>
      <vt:lpstr>Our Belief</vt:lpstr>
      <vt:lpstr>Today</vt:lpstr>
      <vt:lpstr>To what extent does your SAP/SICC want webinars focused on these organizational topics: (Choose all that apply)</vt:lpstr>
      <vt:lpstr>To what extent is your SAP/SICC focused on these topics: (Check all that apply)</vt:lpstr>
      <vt:lpstr>In what format would your SAP/SICC prefer the webinar content: (Choose all that apply)</vt:lpstr>
      <vt:lpstr>Visit the SAP-SICC website</vt:lpstr>
      <vt:lpstr>Assessing information after this webinar</vt:lpstr>
      <vt:lpstr> Upcoming Webinars: Watch for dates and topics   </vt:lpstr>
      <vt:lpstr>Please tell us how we are doing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SAP/SICC Webianr Series 2018-19</dc:title>
  <dc:creator>Joanne Cashman</dc:creator>
  <cp:lastModifiedBy>Mironda Shepard</cp:lastModifiedBy>
  <cp:revision>7</cp:revision>
  <dcterms:created xsi:type="dcterms:W3CDTF">2018-09-26T14:33:49Z</dcterms:created>
  <dcterms:modified xsi:type="dcterms:W3CDTF">2018-10-01T15:44:32Z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0x010100F9955401A6404644B670A04F539ABA05</vt:lpwstr>
  </property>
</Properties>
</file>