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72" r:id="rId2"/>
    <p:sldId id="273" r:id="rId3"/>
    <p:sldId id="304" r:id="rId4"/>
    <p:sldId id="305" r:id="rId5"/>
    <p:sldId id="302" r:id="rId6"/>
    <p:sldId id="274" r:id="rId7"/>
    <p:sldId id="270" r:id="rId8"/>
    <p:sldId id="560" r:id="rId9"/>
    <p:sldId id="566" r:id="rId10"/>
    <p:sldId id="561" r:id="rId11"/>
    <p:sldId id="572" r:id="rId12"/>
    <p:sldId id="562" r:id="rId13"/>
    <p:sldId id="569" r:id="rId14"/>
    <p:sldId id="567" r:id="rId15"/>
    <p:sldId id="570" r:id="rId16"/>
    <p:sldId id="565" r:id="rId17"/>
    <p:sldId id="568" r:id="rId18"/>
    <p:sldId id="573" r:id="rId19"/>
    <p:sldId id="574" r:id="rId20"/>
    <p:sldId id="545" r:id="rId21"/>
    <p:sldId id="285" r:id="rId22"/>
    <p:sldId id="278" r:id="rId23"/>
    <p:sldId id="277" r:id="rId24"/>
    <p:sldId id="275" r:id="rId25"/>
    <p:sldId id="276"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Louise Thompson Granfield" initials="ALTG" lastIdx="20" clrIdx="0">
    <p:extLst>
      <p:ext uri="{19B8F6BF-5375-455C-9EA6-DF929625EA0E}">
        <p15:presenceInfo xmlns:p15="http://schemas.microsoft.com/office/powerpoint/2012/main" userId="Anne Louise Thompson Gran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C327B4"/>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0365" autoAdjust="0"/>
  </p:normalViewPr>
  <p:slideViewPr>
    <p:cSldViewPr snapToGrid="0">
      <p:cViewPr varScale="1">
        <p:scale>
          <a:sx n="83" d="100"/>
          <a:sy n="83" d="100"/>
        </p:scale>
        <p:origin x="258" y="45"/>
      </p:cViewPr>
      <p:guideLst/>
    </p:cSldViewPr>
  </p:slideViewPr>
  <p:outlineViewPr>
    <p:cViewPr>
      <p:scale>
        <a:sx n="33" d="100"/>
        <a:sy n="33" d="100"/>
      </p:scale>
      <p:origin x="0" y="-11468"/>
    </p:cViewPr>
  </p:outlineViewPr>
  <p:notesTextViewPr>
    <p:cViewPr>
      <p:scale>
        <a:sx n="75" d="100"/>
        <a:sy n="75"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816C62-23F7-429A-8368-CDB4B10895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21DABDC-107E-41C7-83F4-59EB6DB99F34}">
      <dgm:prSet custT="1"/>
      <dgm:spPr>
        <a:solidFill>
          <a:schemeClr val="accent2"/>
        </a:solidFill>
      </dgm:spPr>
      <dgm:t>
        <a:bodyPr/>
        <a:lstStyle/>
        <a:p>
          <a:r>
            <a:rPr lang="en-US" sz="3600" dirty="0"/>
            <a:t>Thoughts on Lessons Learned-National Workgroup, VT-SAC, WV-SICC</a:t>
          </a:r>
          <a:endParaRPr lang="en-US" sz="3600" i="1" dirty="0"/>
        </a:p>
      </dgm:t>
    </dgm:pt>
    <dgm:pt modelId="{18345873-FBAF-4BC8-914E-81F98DE65083}" type="parTrans" cxnId="{7473F961-BDC9-47D9-838B-A9BD8455BBA6}">
      <dgm:prSet/>
      <dgm:spPr/>
      <dgm:t>
        <a:bodyPr/>
        <a:lstStyle/>
        <a:p>
          <a:endParaRPr lang="en-US"/>
        </a:p>
      </dgm:t>
    </dgm:pt>
    <dgm:pt modelId="{52173538-6634-4D18-8A71-0CD2B1E03BA1}" type="sibTrans" cxnId="{7473F961-BDC9-47D9-838B-A9BD8455BBA6}">
      <dgm:prSet/>
      <dgm:spPr/>
      <dgm:t>
        <a:bodyPr/>
        <a:lstStyle/>
        <a:p>
          <a:endParaRPr lang="en-US"/>
        </a:p>
      </dgm:t>
    </dgm:pt>
    <dgm:pt modelId="{DA9D3D7A-DA99-4F7F-95C5-19B413C8DEC5}">
      <dgm:prSet custT="1"/>
      <dgm:spPr>
        <a:solidFill>
          <a:srgbClr val="0083E6"/>
        </a:solidFill>
      </dgm:spPr>
      <dgm:t>
        <a:bodyPr/>
        <a:lstStyle/>
        <a:p>
          <a:r>
            <a:rPr lang="en-US" sz="3600" dirty="0"/>
            <a:t>State Sharing of Lessons Learned</a:t>
          </a:r>
        </a:p>
      </dgm:t>
    </dgm:pt>
    <dgm:pt modelId="{95B247EB-0C29-4558-8B68-C4DBADA5DD27}" type="parTrans" cxnId="{3569AA25-2CA7-400F-B77E-AB0CF685C6A5}">
      <dgm:prSet/>
      <dgm:spPr/>
      <dgm:t>
        <a:bodyPr/>
        <a:lstStyle/>
        <a:p>
          <a:endParaRPr lang="en-US"/>
        </a:p>
      </dgm:t>
    </dgm:pt>
    <dgm:pt modelId="{732D817B-43F8-404A-975B-3FA45CAF8E47}" type="sibTrans" cxnId="{3569AA25-2CA7-400F-B77E-AB0CF685C6A5}">
      <dgm:prSet/>
      <dgm:spPr/>
      <dgm:t>
        <a:bodyPr/>
        <a:lstStyle/>
        <a:p>
          <a:endParaRPr lang="en-US"/>
        </a:p>
      </dgm:t>
    </dgm:pt>
    <dgm:pt modelId="{9BA0948A-661B-4B36-AB26-26889731B2FF}">
      <dgm:prSet custT="1"/>
      <dgm:spPr/>
      <dgm:t>
        <a:bodyPr/>
        <a:lstStyle/>
        <a:p>
          <a:r>
            <a:rPr lang="en-US" sz="4000" dirty="0"/>
            <a:t>CT State Advisory Panel- Executive Committee</a:t>
          </a:r>
        </a:p>
      </dgm:t>
    </dgm:pt>
    <dgm:pt modelId="{2042BA72-F525-4441-AED7-DF98073F3188}" type="parTrans" cxnId="{078F6955-5AC3-4957-9A99-A8204311A536}">
      <dgm:prSet/>
      <dgm:spPr/>
      <dgm:t>
        <a:bodyPr/>
        <a:lstStyle/>
        <a:p>
          <a:endParaRPr lang="en-US"/>
        </a:p>
      </dgm:t>
    </dgm:pt>
    <dgm:pt modelId="{59DE1311-5209-4630-B912-DB6FF80C58C8}" type="sibTrans" cxnId="{078F6955-5AC3-4957-9A99-A8204311A536}">
      <dgm:prSet/>
      <dgm:spPr/>
      <dgm:t>
        <a:bodyPr/>
        <a:lstStyle/>
        <a:p>
          <a:endParaRPr lang="en-US"/>
        </a:p>
      </dgm:t>
    </dgm:pt>
    <dgm:pt modelId="{AF145D1D-237A-4ABC-8031-BA3860FBAE84}" type="pres">
      <dgm:prSet presAssocID="{C0816C62-23F7-429A-8368-CDB4B10895A7}" presName="linear" presStyleCnt="0">
        <dgm:presLayoutVars>
          <dgm:animLvl val="lvl"/>
          <dgm:resizeHandles val="exact"/>
        </dgm:presLayoutVars>
      </dgm:prSet>
      <dgm:spPr/>
      <dgm:t>
        <a:bodyPr/>
        <a:lstStyle/>
        <a:p>
          <a:endParaRPr lang="en-US"/>
        </a:p>
      </dgm:t>
    </dgm:pt>
    <dgm:pt modelId="{C34FE5AC-8A65-4E95-9FAE-E76805DEA973}" type="pres">
      <dgm:prSet presAssocID="{821DABDC-107E-41C7-83F4-59EB6DB99F34}" presName="parentText" presStyleLbl="node1" presStyleIdx="0" presStyleCnt="3" custLinFactY="-5009" custLinFactNeighborY="-100000">
        <dgm:presLayoutVars>
          <dgm:chMax val="0"/>
          <dgm:bulletEnabled val="1"/>
        </dgm:presLayoutVars>
      </dgm:prSet>
      <dgm:spPr/>
      <dgm:t>
        <a:bodyPr/>
        <a:lstStyle/>
        <a:p>
          <a:endParaRPr lang="en-US"/>
        </a:p>
      </dgm:t>
    </dgm:pt>
    <dgm:pt modelId="{5465F01B-F83D-4A08-A91C-15E31237D3C2}" type="pres">
      <dgm:prSet presAssocID="{52173538-6634-4D18-8A71-0CD2B1E03BA1}" presName="spacer" presStyleCnt="0"/>
      <dgm:spPr/>
    </dgm:pt>
    <dgm:pt modelId="{061523DD-D3A0-47AF-9C9C-9B8EF805916F}" type="pres">
      <dgm:prSet presAssocID="{DA9D3D7A-DA99-4F7F-95C5-19B413C8DEC5}" presName="parentText" presStyleLbl="node1" presStyleIdx="1" presStyleCnt="3" custScaleY="84262" custLinFactY="92209" custLinFactNeighborX="334" custLinFactNeighborY="100000">
        <dgm:presLayoutVars>
          <dgm:chMax val="0"/>
          <dgm:bulletEnabled val="1"/>
        </dgm:presLayoutVars>
      </dgm:prSet>
      <dgm:spPr/>
      <dgm:t>
        <a:bodyPr/>
        <a:lstStyle/>
        <a:p>
          <a:endParaRPr lang="en-US"/>
        </a:p>
      </dgm:t>
    </dgm:pt>
    <dgm:pt modelId="{B8BABEC1-AA56-49F3-BC19-7570766E37EB}" type="pres">
      <dgm:prSet presAssocID="{732D817B-43F8-404A-975B-3FA45CAF8E47}" presName="spacer" presStyleCnt="0"/>
      <dgm:spPr/>
    </dgm:pt>
    <dgm:pt modelId="{79541796-B2E3-4E19-87CE-7CF581102434}" type="pres">
      <dgm:prSet presAssocID="{9BA0948A-661B-4B36-AB26-26889731B2FF}" presName="parentText" presStyleLbl="node1" presStyleIdx="2" presStyleCnt="3" custScaleY="90398" custLinFactY="-85155" custLinFactNeighborY="-100000">
        <dgm:presLayoutVars>
          <dgm:chMax val="0"/>
          <dgm:bulletEnabled val="1"/>
        </dgm:presLayoutVars>
      </dgm:prSet>
      <dgm:spPr/>
      <dgm:t>
        <a:bodyPr/>
        <a:lstStyle/>
        <a:p>
          <a:endParaRPr lang="en-US"/>
        </a:p>
      </dgm:t>
    </dgm:pt>
  </dgm:ptLst>
  <dgm:cxnLst>
    <dgm:cxn modelId="{3569AA25-2CA7-400F-B77E-AB0CF685C6A5}" srcId="{C0816C62-23F7-429A-8368-CDB4B10895A7}" destId="{DA9D3D7A-DA99-4F7F-95C5-19B413C8DEC5}" srcOrd="1" destOrd="0" parTransId="{95B247EB-0C29-4558-8B68-C4DBADA5DD27}" sibTransId="{732D817B-43F8-404A-975B-3FA45CAF8E47}"/>
    <dgm:cxn modelId="{0EA50BD0-6902-4F13-9FC3-4F6BEE6692B6}" type="presOf" srcId="{821DABDC-107E-41C7-83F4-59EB6DB99F34}" destId="{C34FE5AC-8A65-4E95-9FAE-E76805DEA973}" srcOrd="0" destOrd="0" presId="urn:microsoft.com/office/officeart/2005/8/layout/vList2"/>
    <dgm:cxn modelId="{69CF8649-6EFE-4E04-8672-4DBAF4FAE4DD}" type="presOf" srcId="{DA9D3D7A-DA99-4F7F-95C5-19B413C8DEC5}" destId="{061523DD-D3A0-47AF-9C9C-9B8EF805916F}" srcOrd="0" destOrd="0" presId="urn:microsoft.com/office/officeart/2005/8/layout/vList2"/>
    <dgm:cxn modelId="{7473F961-BDC9-47D9-838B-A9BD8455BBA6}" srcId="{C0816C62-23F7-429A-8368-CDB4B10895A7}" destId="{821DABDC-107E-41C7-83F4-59EB6DB99F34}" srcOrd="0" destOrd="0" parTransId="{18345873-FBAF-4BC8-914E-81F98DE65083}" sibTransId="{52173538-6634-4D18-8A71-0CD2B1E03BA1}"/>
    <dgm:cxn modelId="{14B65790-9F8E-4972-AAA3-BBF3CFA51BAA}" type="presOf" srcId="{9BA0948A-661B-4B36-AB26-26889731B2FF}" destId="{79541796-B2E3-4E19-87CE-7CF581102434}" srcOrd="0" destOrd="0" presId="urn:microsoft.com/office/officeart/2005/8/layout/vList2"/>
    <dgm:cxn modelId="{F2846010-71D2-4A38-8940-AA9932FD1211}" type="presOf" srcId="{C0816C62-23F7-429A-8368-CDB4B10895A7}" destId="{AF145D1D-237A-4ABC-8031-BA3860FBAE84}" srcOrd="0" destOrd="0" presId="urn:microsoft.com/office/officeart/2005/8/layout/vList2"/>
    <dgm:cxn modelId="{078F6955-5AC3-4957-9A99-A8204311A536}" srcId="{C0816C62-23F7-429A-8368-CDB4B10895A7}" destId="{9BA0948A-661B-4B36-AB26-26889731B2FF}" srcOrd="2" destOrd="0" parTransId="{2042BA72-F525-4441-AED7-DF98073F3188}" sibTransId="{59DE1311-5209-4630-B912-DB6FF80C58C8}"/>
    <dgm:cxn modelId="{995716F2-E8D8-40D9-904A-17204BEAA54C}" type="presParOf" srcId="{AF145D1D-237A-4ABC-8031-BA3860FBAE84}" destId="{C34FE5AC-8A65-4E95-9FAE-E76805DEA973}" srcOrd="0" destOrd="0" presId="urn:microsoft.com/office/officeart/2005/8/layout/vList2"/>
    <dgm:cxn modelId="{8798A2EB-3D2C-4BF4-BD52-D202DBBFF25F}" type="presParOf" srcId="{AF145D1D-237A-4ABC-8031-BA3860FBAE84}" destId="{5465F01B-F83D-4A08-A91C-15E31237D3C2}" srcOrd="1" destOrd="0" presId="urn:microsoft.com/office/officeart/2005/8/layout/vList2"/>
    <dgm:cxn modelId="{6BD12D65-B08A-4200-AC9B-EE31609AC240}" type="presParOf" srcId="{AF145D1D-237A-4ABC-8031-BA3860FBAE84}" destId="{061523DD-D3A0-47AF-9C9C-9B8EF805916F}" srcOrd="2" destOrd="0" presId="urn:microsoft.com/office/officeart/2005/8/layout/vList2"/>
    <dgm:cxn modelId="{DD62A7E1-8193-48AF-B8A6-C261B93AD232}" type="presParOf" srcId="{AF145D1D-237A-4ABC-8031-BA3860FBAE84}" destId="{B8BABEC1-AA56-49F3-BC19-7570766E37EB}" srcOrd="3" destOrd="0" presId="urn:microsoft.com/office/officeart/2005/8/layout/vList2"/>
    <dgm:cxn modelId="{EE78E941-4E35-4612-B20F-40F94D3F68A3}" type="presParOf" srcId="{AF145D1D-237A-4ABC-8031-BA3860FBAE84}" destId="{79541796-B2E3-4E19-87CE-7CF5811024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E5AC-8A65-4E95-9FAE-E76805DEA973}">
      <dsp:nvSpPr>
        <dsp:cNvPr id="0" name=""/>
        <dsp:cNvSpPr/>
      </dsp:nvSpPr>
      <dsp:spPr>
        <a:xfrm>
          <a:off x="0" y="1534"/>
          <a:ext cx="6588691" cy="18720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Thoughts on Lessons Learned-National Workgroup, VT-SAC, WV-SICC</a:t>
          </a:r>
          <a:endParaRPr lang="en-US" sz="3600" i="1" kern="1200" dirty="0"/>
        </a:p>
      </dsp:txBody>
      <dsp:txXfrm>
        <a:off x="91384" y="92918"/>
        <a:ext cx="6405923" cy="1689232"/>
      </dsp:txXfrm>
    </dsp:sp>
    <dsp:sp modelId="{061523DD-D3A0-47AF-9C9C-9B8EF805916F}">
      <dsp:nvSpPr>
        <dsp:cNvPr id="0" name=""/>
        <dsp:cNvSpPr/>
      </dsp:nvSpPr>
      <dsp:spPr>
        <a:xfrm>
          <a:off x="0" y="3736655"/>
          <a:ext cx="6588691" cy="1577384"/>
        </a:xfrm>
        <a:prstGeom prst="roundRect">
          <a:avLst/>
        </a:prstGeom>
        <a:solidFill>
          <a:srgbClr val="0083E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a:t>State Sharing of Lessons Learned</a:t>
          </a:r>
        </a:p>
      </dsp:txBody>
      <dsp:txXfrm>
        <a:off x="77002" y="3813657"/>
        <a:ext cx="6434687" cy="1423380"/>
      </dsp:txXfrm>
    </dsp:sp>
    <dsp:sp modelId="{79541796-B2E3-4E19-87CE-7CF581102434}">
      <dsp:nvSpPr>
        <dsp:cNvPr id="0" name=""/>
        <dsp:cNvSpPr/>
      </dsp:nvSpPr>
      <dsp:spPr>
        <a:xfrm>
          <a:off x="0" y="1979386"/>
          <a:ext cx="6588691" cy="1692250"/>
        </a:xfrm>
        <a:prstGeom prst="roundRect">
          <a:avLst/>
        </a:prstGeom>
        <a:solidFill>
          <a:schemeClr val="accent2">
            <a:hueOff val="16883813"/>
            <a:satOff val="-17584"/>
            <a:lumOff val="-15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kern="1200" dirty="0"/>
            <a:t>CT State Advisory Panel- Executive Committee</a:t>
          </a:r>
        </a:p>
      </dsp:txBody>
      <dsp:txXfrm>
        <a:off x="82609" y="2061995"/>
        <a:ext cx="6423473" cy="15270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02345-17C7-453D-B3AC-847AF75F71F2}" type="datetimeFigureOut">
              <a:rPr lang="en-US" smtClean="0"/>
              <a:t>9/27/2021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817D0-5B54-473B-B536-CA0F1DFFCB72}" type="slidenum">
              <a:rPr lang="en-US" smtClean="0"/>
              <a:t>‹#›</a:t>
            </a:fld>
            <a:endParaRPr lang="en-US"/>
          </a:p>
        </p:txBody>
      </p:sp>
    </p:spTree>
    <p:extLst>
      <p:ext uri="{BB962C8B-B14F-4D97-AF65-F5344CB8AC3E}">
        <p14:creationId xmlns:p14="http://schemas.microsoft.com/office/powerpoint/2010/main" val="3835153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ested.zoom.us/meeting/register/tJErfuusqTwoG90NIXwIHiGKon7jgRC0wRZ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llab.osepideasthatwork.org/SAP-SIC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(XXXX)</a:t>
            </a:r>
          </a:p>
          <a:p>
            <a:pPr algn="l"/>
            <a:endParaRPr lang="en-US" dirty="0"/>
          </a:p>
          <a:p>
            <a:pPr algn="l"/>
            <a:r>
              <a:rPr lang="en-US" dirty="0"/>
              <a:t>Registration Link for September 28</a:t>
            </a:r>
            <a:r>
              <a:rPr lang="en-US" baseline="30000" dirty="0"/>
              <a:t>th</a:t>
            </a:r>
            <a:r>
              <a:rPr lang="en-US" dirty="0"/>
              <a:t> event:</a:t>
            </a:r>
            <a:r>
              <a:rPr lang="en-US" b="0" i="0" dirty="0">
                <a:solidFill>
                  <a:srgbClr val="1155CC"/>
                </a:solidFill>
                <a:effectLst/>
                <a:latin typeface="Arial" panose="020B0604020202020204" pitchFamily="34" charset="0"/>
                <a:hlinkClick r:id="rId3"/>
              </a:rPr>
              <a:t/>
            </a:r>
            <a:br>
              <a:rPr lang="en-US" b="0" i="0" dirty="0">
                <a:solidFill>
                  <a:srgbClr val="1155CC"/>
                </a:solidFill>
                <a:effectLst/>
                <a:latin typeface="Arial" panose="020B0604020202020204" pitchFamily="34" charset="0"/>
                <a:hlinkClick r:id="rId3"/>
              </a:rPr>
            </a:br>
            <a:r>
              <a:rPr lang="en-US" dirty="0"/>
              <a:t/>
            </a:r>
            <a:br>
              <a:rPr lang="en-US" dirty="0"/>
            </a:br>
            <a:r>
              <a:rPr lang="en-US" b="0" i="0" dirty="0">
                <a:solidFill>
                  <a:srgbClr val="222222"/>
                </a:solidFill>
                <a:effectLst/>
                <a:latin typeface="Arial" panose="020B0604020202020204" pitchFamily="34" charset="0"/>
              </a:rPr>
              <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1</a:t>
            </a:fld>
            <a:endParaRPr lang="en-US"/>
          </a:p>
        </p:txBody>
      </p:sp>
    </p:spTree>
    <p:extLst>
      <p:ext uri="{BB962C8B-B14F-4D97-AF65-F5344CB8AC3E}">
        <p14:creationId xmlns:p14="http://schemas.microsoft.com/office/powerpoint/2010/main" val="335070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you thinking about what has been happening in your state and to see what has occurred across the country, we have a couple of polls before we hear from CT and share thoughts from VT and XX.  </a:t>
            </a:r>
          </a:p>
        </p:txBody>
      </p:sp>
      <p:sp>
        <p:nvSpPr>
          <p:cNvPr id="4" name="Slide Number Placeholder 3"/>
          <p:cNvSpPr>
            <a:spLocks noGrp="1"/>
          </p:cNvSpPr>
          <p:nvPr>
            <p:ph type="sldNum" sz="quarter" idx="5"/>
          </p:nvPr>
        </p:nvSpPr>
        <p:spPr/>
        <p:txBody>
          <a:bodyPr/>
          <a:lstStyle/>
          <a:p>
            <a:fld id="{15F817D0-5B54-473B-B536-CA0F1DFFCB72}" type="slidenum">
              <a:rPr lang="en-US" smtClean="0"/>
              <a:t>10</a:t>
            </a:fld>
            <a:endParaRPr lang="en-US"/>
          </a:p>
        </p:txBody>
      </p:sp>
    </p:spTree>
    <p:extLst>
      <p:ext uri="{BB962C8B-B14F-4D97-AF65-F5344CB8AC3E}">
        <p14:creationId xmlns:p14="http://schemas.microsoft.com/office/powerpoint/2010/main" val="236807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question about parent participation.</a:t>
            </a:r>
          </a:p>
        </p:txBody>
      </p:sp>
      <p:sp>
        <p:nvSpPr>
          <p:cNvPr id="4" name="Slide Number Placeholder 3"/>
          <p:cNvSpPr>
            <a:spLocks noGrp="1"/>
          </p:cNvSpPr>
          <p:nvPr>
            <p:ph type="sldNum" sz="quarter" idx="5"/>
          </p:nvPr>
        </p:nvSpPr>
        <p:spPr/>
        <p:txBody>
          <a:bodyPr/>
          <a:lstStyle/>
          <a:p>
            <a:fld id="{15F817D0-5B54-473B-B536-CA0F1DFFCB72}" type="slidenum">
              <a:rPr lang="en-US" smtClean="0"/>
              <a:t>11</a:t>
            </a:fld>
            <a:endParaRPr lang="en-US"/>
          </a:p>
        </p:txBody>
      </p:sp>
    </p:spTree>
    <p:extLst>
      <p:ext uri="{BB962C8B-B14F-4D97-AF65-F5344CB8AC3E}">
        <p14:creationId xmlns:p14="http://schemas.microsoft.com/office/powerpoint/2010/main" val="169849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national workgroup members that support or serve on Interagency coordinating councils gathered these lessons learned and experiences from a variety of state ICCs.  [or make a slide for WV and use theirs]</a:t>
            </a:r>
          </a:p>
          <a:p>
            <a:endParaRPr lang="en-US" dirty="0"/>
          </a:p>
          <a:p>
            <a:pPr marL="228600" indent="-228600">
              <a:buFont typeface="+mj-lt"/>
              <a:buAutoNum type="arabicPeriod"/>
            </a:pPr>
            <a:r>
              <a:rPr lang="en-US" dirty="0"/>
              <a:t>Greater participation from all stakeholders due to virtual meetings</a:t>
            </a:r>
          </a:p>
          <a:p>
            <a:pPr marL="228600" indent="-228600">
              <a:buFont typeface="+mj-lt"/>
              <a:buAutoNum type="arabicPeriod"/>
            </a:pPr>
            <a:r>
              <a:rPr lang="en-US" dirty="0"/>
              <a:t>People could maximize their participation due to not traveling/not needing childcare/ not needing to take off work</a:t>
            </a:r>
          </a:p>
          <a:p>
            <a:pPr marL="228600" indent="-228600">
              <a:buFont typeface="+mj-lt"/>
              <a:buAutoNum type="arabicPeriod"/>
            </a:pPr>
            <a:r>
              <a:rPr lang="en-US" dirty="0"/>
              <a:t>Parents were able to spend more time engaging in the resources that were shared resulting in more productive meetings</a:t>
            </a:r>
          </a:p>
          <a:p>
            <a:pPr marL="228600" indent="-228600">
              <a:buFont typeface="+mj-lt"/>
              <a:buAutoNum type="arabicPeriod"/>
            </a:pPr>
            <a:r>
              <a:rPr lang="en-US" dirty="0"/>
              <a:t>Conversed about long-term impact due to COVID and highlighted the need for increased resources for early intervention/investment in child’s life and consistency of services</a:t>
            </a:r>
          </a:p>
          <a:p>
            <a:pPr marL="228600" indent="-228600">
              <a:buFont typeface="+mj-lt"/>
              <a:buAutoNum type="arabicPeriod"/>
            </a:pPr>
            <a:r>
              <a:rPr lang="en-US" dirty="0"/>
              <a:t>Contingency plans needed for services to children if not face to face</a:t>
            </a:r>
          </a:p>
          <a:p>
            <a:pPr marL="228600" indent="-228600">
              <a:buFont typeface="+mj-lt"/>
              <a:buAutoNum type="arabicPeriod"/>
            </a:pPr>
            <a:r>
              <a:rPr lang="en-US" dirty="0"/>
              <a:t>Better understand the value of the coaching model of EI to families and value of provision of trainings for parents</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14</a:t>
            </a:fld>
            <a:endParaRPr lang="en-US"/>
          </a:p>
        </p:txBody>
      </p:sp>
    </p:spTree>
    <p:extLst>
      <p:ext uri="{BB962C8B-B14F-4D97-AF65-F5344CB8AC3E}">
        <p14:creationId xmlns:p14="http://schemas.microsoft.com/office/powerpoint/2010/main" val="1116110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have heard a bit from VT’s SAP and SICC’s from around the country/WV’s SICC, If you have a lesson learned or an </a:t>
            </a:r>
            <a:r>
              <a:rPr lang="en-US" dirty="0" err="1"/>
              <a:t>ahha</a:t>
            </a:r>
            <a:r>
              <a:rPr lang="en-US" dirty="0"/>
              <a:t> that your panel/council experienced over the past 12-18 months, share it in the chat or unmute your mic to share.</a:t>
            </a:r>
          </a:p>
        </p:txBody>
      </p:sp>
      <p:sp>
        <p:nvSpPr>
          <p:cNvPr id="4" name="Slide Number Placeholder 3"/>
          <p:cNvSpPr>
            <a:spLocks noGrp="1"/>
          </p:cNvSpPr>
          <p:nvPr>
            <p:ph type="sldNum" sz="quarter" idx="5"/>
          </p:nvPr>
        </p:nvSpPr>
        <p:spPr/>
        <p:txBody>
          <a:bodyPr/>
          <a:lstStyle/>
          <a:p>
            <a:fld id="{15F817D0-5B54-473B-B536-CA0F1DFFCB72}" type="slidenum">
              <a:rPr lang="en-US" smtClean="0"/>
              <a:t>15</a:t>
            </a:fld>
            <a:endParaRPr lang="en-US"/>
          </a:p>
        </p:txBody>
      </p:sp>
    </p:spTree>
    <p:extLst>
      <p:ext uri="{BB962C8B-B14F-4D97-AF65-F5344CB8AC3E}">
        <p14:creationId xmlns:p14="http://schemas.microsoft.com/office/powerpoint/2010/main" val="206509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turn it over the one of our National Workgroup members, Jenn Lussier, from CT to introduce and facilitate our panel from her state.</a:t>
            </a:r>
          </a:p>
          <a:p>
            <a:endParaRPr lang="en-US" dirty="0"/>
          </a:p>
          <a:p>
            <a:r>
              <a:rPr lang="en-US" dirty="0"/>
              <a:t>(Jenn) [This should be about 30-40 minutes.  It’s ok if it is shorter, it just can’t be longer so allow 5-10 minutes at the end for the audience to ask questions]</a:t>
            </a:r>
          </a:p>
          <a:p>
            <a:endParaRPr lang="en-US" dirty="0"/>
          </a:p>
          <a:p>
            <a:r>
              <a:rPr lang="en-US" dirty="0"/>
              <a:t>Thank you (XXXX).  I am Jenn Lussier… [introduce self and your role on the CT executive board and SAC]. </a:t>
            </a:r>
          </a:p>
          <a:p>
            <a:endParaRPr lang="en-US" dirty="0"/>
          </a:p>
          <a:p>
            <a:r>
              <a:rPr lang="en-US" dirty="0"/>
              <a:t> [Introduce each of the members of your group as outlined on the slide.]</a:t>
            </a:r>
          </a:p>
          <a:p>
            <a:endParaRPr lang="en-US" dirty="0"/>
          </a:p>
          <a:p>
            <a:r>
              <a:rPr lang="en-US" dirty="0"/>
              <a:t>We would like to share with you our experiences in CT using a facilitated Q and A format, and allow you to ask questions at the end of our presentation.  </a:t>
            </a:r>
          </a:p>
          <a:p>
            <a:endParaRPr lang="en-US" dirty="0"/>
          </a:p>
          <a:p>
            <a:r>
              <a:rPr lang="en-US" dirty="0"/>
              <a:t>Bryan, would you like to kick us off and describe the context in CT during the last 18 months as it affected the SAC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1: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How did COVID alter meetings and communication during the meetings?: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Q 2: How did your role as the chair have to change?  What did SAC members find helpful as a result of your role?</a:t>
            </a:r>
          </a:p>
          <a:p>
            <a:endParaRPr lang="en-US" dirty="0"/>
          </a:p>
          <a:p>
            <a:r>
              <a:rPr lang="en-US" dirty="0"/>
              <a:t>Q 3: How did COVID alter the focus of the topics that were discussed on your agenda?  Any particular ones become more necessary?</a:t>
            </a:r>
          </a:p>
          <a:p>
            <a:endParaRPr lang="en-US" dirty="0"/>
          </a:p>
          <a:p>
            <a:r>
              <a:rPr lang="en-US" dirty="0"/>
              <a:t>Q 4: What were some helpful features of your meetings, now that they were virtual?</a:t>
            </a:r>
          </a:p>
          <a:p>
            <a:endParaRPr lang="en-US" dirty="0"/>
          </a:p>
          <a:p>
            <a:r>
              <a:rPr lang="en-US" dirty="0"/>
              <a:t>Q 5:  How did COVID impact what data you looked at and how you examined it?</a:t>
            </a:r>
          </a:p>
          <a:p>
            <a:endParaRPr lang="en-US" dirty="0"/>
          </a:p>
          <a:p>
            <a:r>
              <a:rPr lang="en-US" dirty="0"/>
              <a:t>Q6:  What are the big takeaway’s for you from your experience as a SAC during the pandemic?</a:t>
            </a:r>
          </a:p>
          <a:p>
            <a:endParaRPr lang="en-US" dirty="0"/>
          </a:p>
          <a:p>
            <a:r>
              <a:rPr lang="en-US" dirty="0"/>
              <a:t>Open it up to the audience to ask questions.</a:t>
            </a:r>
          </a:p>
        </p:txBody>
      </p:sp>
      <p:sp>
        <p:nvSpPr>
          <p:cNvPr id="4" name="Slide Number Placeholder 3"/>
          <p:cNvSpPr>
            <a:spLocks noGrp="1"/>
          </p:cNvSpPr>
          <p:nvPr>
            <p:ph type="sldNum" sz="quarter" idx="5"/>
          </p:nvPr>
        </p:nvSpPr>
        <p:spPr/>
        <p:txBody>
          <a:bodyPr/>
          <a:lstStyle/>
          <a:p>
            <a:fld id="{15F817D0-5B54-473B-B536-CA0F1DFFCB72}" type="slidenum">
              <a:rPr lang="en-US" smtClean="0"/>
              <a:t>16</a:t>
            </a:fld>
            <a:endParaRPr lang="en-US"/>
          </a:p>
        </p:txBody>
      </p:sp>
    </p:spTree>
    <p:extLst>
      <p:ext uri="{BB962C8B-B14F-4D97-AF65-F5344CB8AC3E}">
        <p14:creationId xmlns:p14="http://schemas.microsoft.com/office/powerpoint/2010/main" val="468285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break into small groups to share with other members of SAPs and SICCS. </a:t>
            </a:r>
          </a:p>
          <a:p>
            <a:endParaRPr lang="en-US" dirty="0"/>
          </a:p>
          <a:p>
            <a:r>
              <a:rPr lang="en-US" dirty="0"/>
              <a:t>[Read slide]</a:t>
            </a:r>
          </a:p>
          <a:p>
            <a:endParaRPr lang="en-US" dirty="0"/>
          </a:p>
          <a:p>
            <a:r>
              <a:rPr lang="en-US" dirty="0"/>
              <a:t>For those of you that have not used </a:t>
            </a:r>
            <a:r>
              <a:rPr lang="en-US" dirty="0" err="1"/>
              <a:t>Jamboard</a:t>
            </a:r>
            <a:r>
              <a:rPr lang="en-US" dirty="0"/>
              <a:t> before, we’ll go over the process.</a:t>
            </a:r>
          </a:p>
        </p:txBody>
      </p:sp>
      <p:sp>
        <p:nvSpPr>
          <p:cNvPr id="4" name="Slide Number Placeholder 3"/>
          <p:cNvSpPr>
            <a:spLocks noGrp="1"/>
          </p:cNvSpPr>
          <p:nvPr>
            <p:ph type="sldNum" sz="quarter" idx="5"/>
          </p:nvPr>
        </p:nvSpPr>
        <p:spPr/>
        <p:txBody>
          <a:bodyPr/>
          <a:lstStyle/>
          <a:p>
            <a:fld id="{15F817D0-5B54-473B-B536-CA0F1DFFCB72}" type="slidenum">
              <a:rPr lang="en-US" smtClean="0"/>
              <a:t>17</a:t>
            </a:fld>
            <a:endParaRPr lang="en-US"/>
          </a:p>
        </p:txBody>
      </p:sp>
    </p:spTree>
    <p:extLst>
      <p:ext uri="{BB962C8B-B14F-4D97-AF65-F5344CB8AC3E}">
        <p14:creationId xmlns:p14="http://schemas.microsoft.com/office/powerpoint/2010/main" val="224405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err="1"/>
              <a:t>Jamboard</a:t>
            </a:r>
            <a:r>
              <a:rPr lang="en-US" dirty="0"/>
              <a:t> link https://jamboard.google.com/d/1_I35enWFEimXMkvWMSATe1AufFRW-36ts2x0m2h5B0M/edit?usp=sharing</a:t>
            </a:r>
          </a:p>
        </p:txBody>
      </p:sp>
      <p:sp>
        <p:nvSpPr>
          <p:cNvPr id="4" name="Slide Number Placeholder 3"/>
          <p:cNvSpPr>
            <a:spLocks noGrp="1"/>
          </p:cNvSpPr>
          <p:nvPr>
            <p:ph type="sldNum" sz="quarter" idx="5"/>
          </p:nvPr>
        </p:nvSpPr>
        <p:spPr/>
        <p:txBody>
          <a:bodyPr/>
          <a:lstStyle/>
          <a:p>
            <a:fld id="{15F817D0-5B54-473B-B536-CA0F1DFFCB72}" type="slidenum">
              <a:rPr lang="en-US" smtClean="0"/>
              <a:t>18</a:t>
            </a:fld>
            <a:endParaRPr lang="en-US"/>
          </a:p>
        </p:txBody>
      </p:sp>
    </p:spTree>
    <p:extLst>
      <p:ext uri="{BB962C8B-B14F-4D97-AF65-F5344CB8AC3E}">
        <p14:creationId xmlns:p14="http://schemas.microsoft.com/office/powerpoint/2010/main" val="2577836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Jamboard</a:t>
            </a:r>
            <a:r>
              <a:rPr lang="en-US"/>
              <a:t> link https://jamboard.google.com/d/1_I35enWFEimXMkvWMSATe1AufFRW-36ts2x0m2h5B0M/edit?usp=sharing</a:t>
            </a:r>
          </a:p>
          <a:p>
            <a:endParaRPr lang="en-US"/>
          </a:p>
        </p:txBody>
      </p:sp>
      <p:sp>
        <p:nvSpPr>
          <p:cNvPr id="4" name="Slide Number Placeholder 3"/>
          <p:cNvSpPr>
            <a:spLocks noGrp="1"/>
          </p:cNvSpPr>
          <p:nvPr>
            <p:ph type="sldNum" sz="quarter" idx="5"/>
          </p:nvPr>
        </p:nvSpPr>
        <p:spPr/>
        <p:txBody>
          <a:bodyPr/>
          <a:lstStyle/>
          <a:p>
            <a:fld id="{15F817D0-5B54-473B-B536-CA0F1DFFCB72}" type="slidenum">
              <a:rPr lang="en-US" smtClean="0"/>
              <a:t>19</a:t>
            </a:fld>
            <a:endParaRPr lang="en-US"/>
          </a:p>
        </p:txBody>
      </p:sp>
    </p:spTree>
    <p:extLst>
      <p:ext uri="{BB962C8B-B14F-4D97-AF65-F5344CB8AC3E}">
        <p14:creationId xmlns:p14="http://schemas.microsoft.com/office/powerpoint/2010/main" val="1744739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30  minutes  1 person or Teams of 2 people from the workgroup will host a break-out room.  One will facilitate through the questions and the other will take notes. If only one person, take the best notes that you can and turn them into Anne Louise afterward. Take this slide with you to your break out room.  You will want to toggle between this slide and then take it down so people can see each other as they are talking together. ]</a:t>
            </a:r>
          </a:p>
          <a:p>
            <a:endParaRPr lang="en-US" dirty="0"/>
          </a:p>
          <a:p>
            <a:r>
              <a:rPr lang="en-US" dirty="0"/>
              <a:t>Here are some of the topics your facilitators will be having you talk about, but of course, you may discuss any item that you’d like or ask questions of others in the group for ideas.  </a:t>
            </a:r>
          </a:p>
          <a:p>
            <a:endParaRPr lang="en-US" dirty="0"/>
          </a:p>
          <a:p>
            <a:r>
              <a:rPr lang="en-US" sz="1200" b="1" dirty="0"/>
              <a:t>What were your greatest challenges to your group’s work during the past 18 months of meetings as you dealt with COVID in your state?</a:t>
            </a:r>
          </a:p>
          <a:p>
            <a:r>
              <a:rPr lang="en-US" sz="1200" b="1" dirty="0"/>
              <a:t>What were the changes that your group needed to make due to COVID?</a:t>
            </a:r>
          </a:p>
          <a:p>
            <a:r>
              <a:rPr lang="en-US" sz="1200" b="1" dirty="0"/>
              <a:t>How has/does/will your group advise the state on COVID related topics?</a:t>
            </a:r>
          </a:p>
          <a:p>
            <a:endParaRPr lang="en-US" sz="1200" b="1" dirty="0"/>
          </a:p>
          <a:p>
            <a:r>
              <a:rPr lang="en-US" sz="1200" b="1" dirty="0"/>
              <a:t>Additional topics:</a:t>
            </a:r>
          </a:p>
          <a:p>
            <a:pPr marL="228600" indent="-228600">
              <a:buAutoNum type="arabicPeriod"/>
            </a:pPr>
            <a:r>
              <a:rPr lang="en-US" sz="1200" b="1" dirty="0"/>
              <a:t>Has there been any membership changes as a result of the pandemic?</a:t>
            </a:r>
          </a:p>
          <a:p>
            <a:pPr marL="228600" indent="-228600">
              <a:buAutoNum type="arabicPeriod"/>
            </a:pPr>
            <a:r>
              <a:rPr lang="en-US" sz="1200" b="1" dirty="0"/>
              <a:t>What role does the executive committee have that may be different now than before?</a:t>
            </a:r>
          </a:p>
          <a:p>
            <a:pPr marL="228600" indent="-228600">
              <a:buAutoNum type="arabicPeriod"/>
            </a:pPr>
            <a:r>
              <a:rPr lang="en-US" sz="1200" b="1" dirty="0"/>
              <a:t>Are there new standing agenda items that will occur due to the pandemic?</a:t>
            </a:r>
          </a:p>
          <a:p>
            <a:pPr marL="228600" indent="-228600">
              <a:buAutoNum type="arabicPeriod"/>
            </a:pPr>
            <a:r>
              <a:rPr lang="en-US" sz="1200" b="1" dirty="0"/>
              <a:t>Has you committee structure changed as a result of the pandemic?</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20</a:t>
            </a:fld>
            <a:endParaRPr lang="en-US"/>
          </a:p>
        </p:txBody>
      </p:sp>
    </p:spTree>
    <p:extLst>
      <p:ext uri="{BB962C8B-B14F-4D97-AF65-F5344CB8AC3E}">
        <p14:creationId xmlns:p14="http://schemas.microsoft.com/office/powerpoint/2010/main" val="25171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(25-30 minutes of break out time depending on how the time is going)</a:t>
            </a:r>
          </a:p>
          <a:p>
            <a:endParaRPr lang="en-US" dirty="0"/>
          </a:p>
          <a:p>
            <a:r>
              <a:rPr lang="en-US" dirty="0"/>
              <a:t>Let’s move into our break outs.</a:t>
            </a:r>
          </a:p>
          <a:p>
            <a:endParaRPr lang="en-US" dirty="0"/>
          </a:p>
          <a:p>
            <a:endParaRPr lang="en-US" dirty="0"/>
          </a:p>
          <a:p>
            <a:r>
              <a:rPr lang="en-US" dirty="0"/>
              <a:t>[when you return….]</a:t>
            </a:r>
          </a:p>
          <a:p>
            <a:endParaRPr lang="en-US" dirty="0"/>
          </a:p>
          <a:p>
            <a:r>
              <a:rPr lang="en-US" dirty="0"/>
              <a:t>Welcome back.  [if there is 20 minutes left then you have time for people to share takeaways.  You can do that for 10 minutes.  If you don’t have 20 minutes then proceed to the next slide]</a:t>
            </a:r>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21</a:t>
            </a:fld>
            <a:endParaRPr lang="en-US"/>
          </a:p>
        </p:txBody>
      </p:sp>
    </p:spTree>
    <p:extLst>
      <p:ext uri="{BB962C8B-B14F-4D97-AF65-F5344CB8AC3E}">
        <p14:creationId xmlns:p14="http://schemas.microsoft.com/office/powerpoint/2010/main" val="77221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9439">
              <a:defRPr/>
            </a:pPr>
            <a:r>
              <a:rPr lang="en-US" dirty="0"/>
              <a:t>(XXXX)</a:t>
            </a:r>
          </a:p>
          <a:p>
            <a:pPr defTabSz="959439">
              <a:defRPr/>
            </a:pPr>
            <a:endParaRPr lang="en-US" dirty="0"/>
          </a:p>
          <a:p>
            <a:pPr defTabSz="959439">
              <a:defRPr/>
            </a:pPr>
            <a:r>
              <a:rPr lang="en-US" dirty="0"/>
              <a:t>Welcome to our first webinar of the 2021-22 year.  Thank you for your input and feedback on last year’s series during our prior session.  As a result we are focusing today’s session on lessons learned from the pandemic for engaging stakeholders on your Advisory panel or Interagency Coordinating Council.  This is very timely, as it appears in many states, the increase in COVID cases due to the variant, and children waiting for the vaccination, that the work of the SAPs and SICCs will continue to be impacted by the pandemic.  </a:t>
            </a:r>
          </a:p>
          <a:p>
            <a:pPr defTabSz="959439">
              <a:defRPr/>
            </a:pPr>
            <a:endParaRPr lang="en-US" dirty="0"/>
          </a:p>
          <a:p>
            <a:pPr defTabSz="959439">
              <a:defRPr/>
            </a:pPr>
            <a:r>
              <a:rPr lang="en-US" dirty="0"/>
              <a:t>This PPT and the script that we will be using will be posted to our website following this presentation.</a:t>
            </a:r>
          </a:p>
          <a:p>
            <a:pPr defTabSz="959439">
              <a:defRPr/>
            </a:pPr>
            <a:endParaRPr lang="en-US" dirty="0"/>
          </a:p>
          <a:p>
            <a:pPr defTabSz="959439">
              <a:defRPr/>
            </a:pPr>
            <a:r>
              <a:rPr lang="en-US" dirty="0"/>
              <a:t>If</a:t>
            </a:r>
            <a:r>
              <a:rPr lang="en-US" baseline="0" dirty="0"/>
              <a:t> you are in need of captioning services, you may access this at the bottom right of your screen. </a:t>
            </a:r>
            <a:endParaRPr lang="en-US" dirty="0"/>
          </a:p>
          <a:p>
            <a:endParaRPr lang="en-US" dirty="0"/>
          </a:p>
          <a:p>
            <a:r>
              <a:rPr lang="en-US" baseline="0" dirty="0"/>
              <a:t>Before we proceed, let us first, introduce and identify who will be leading this webinar today.</a:t>
            </a:r>
            <a:endParaRPr lang="en-US" dirty="0"/>
          </a:p>
          <a:p>
            <a:endParaRPr lang="en-US" dirty="0"/>
          </a:p>
          <a:p>
            <a:r>
              <a:rPr lang="en-US" dirty="0"/>
              <a:t>Today our presenters consist of:</a:t>
            </a:r>
          </a:p>
          <a:p>
            <a:r>
              <a:rPr lang="en-US" dirty="0"/>
              <a:t>Jodi Webb- ND PTI</a:t>
            </a:r>
          </a:p>
          <a:p>
            <a:r>
              <a:rPr lang="en-US" dirty="0"/>
              <a:t>Pam Weir- Staff with the DE SAP</a:t>
            </a:r>
          </a:p>
          <a:p>
            <a:r>
              <a:rPr lang="en-US" dirty="0"/>
              <a:t>CT- State Advisory Panel- Executive Board (whom we will introduce a bit later in our presentation)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a:t>
            </a:fld>
            <a:endParaRPr lang="en-US"/>
          </a:p>
        </p:txBody>
      </p:sp>
    </p:spTree>
    <p:extLst>
      <p:ext uri="{BB962C8B-B14F-4D97-AF65-F5344CB8AC3E}">
        <p14:creationId xmlns:p14="http://schemas.microsoft.com/office/powerpoint/2010/main" val="3134952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help us help you.  We appreciate hearing from you through the evaluation or by email.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 appreciate you taking the time now using the link in the chat box for the evaluation.  Just copy and paste it in your web browser.  Thank you!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[Tanner insert link into chat box] LINK NEEDED</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22</a:t>
            </a:fld>
            <a:endParaRPr lang="en-US"/>
          </a:p>
        </p:txBody>
      </p:sp>
    </p:spTree>
    <p:extLst>
      <p:ext uri="{BB962C8B-B14F-4D97-AF65-F5344CB8AC3E}">
        <p14:creationId xmlns:p14="http://schemas.microsoft.com/office/powerpoint/2010/main" val="612821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accent2">
                  <a:lumMod val="75000"/>
                </a:schemeClr>
              </a:solidFill>
            </a:endParaRPr>
          </a:p>
          <a:p>
            <a:r>
              <a:rPr lang="en-US" dirty="0">
                <a:solidFill>
                  <a:schemeClr val="accent2">
                    <a:lumMod val="75000"/>
                  </a:schemeClr>
                </a:solidFill>
              </a:rPr>
              <a:t>We would like to remind you that there are a variety of supports available to state advisory panels and interagency coordinating councils through this national workgroup.  </a:t>
            </a:r>
          </a:p>
          <a:p>
            <a:endParaRPr lang="en-US" dirty="0">
              <a:solidFill>
                <a:schemeClr val="accent2">
                  <a:lumMod val="75000"/>
                </a:schemeClr>
              </a:solidFill>
            </a:endParaRPr>
          </a:p>
          <a:p>
            <a:r>
              <a:rPr lang="en-US" dirty="0">
                <a:solidFill>
                  <a:schemeClr val="accent2">
                    <a:lumMod val="75000"/>
                  </a:schemeClr>
                </a:solidFill>
              </a:rPr>
              <a:t>First, you may contact our group using the </a:t>
            </a:r>
            <a:r>
              <a:rPr lang="en-US" b="1" dirty="0">
                <a:solidFill>
                  <a:schemeClr val="accent2">
                    <a:lumMod val="75000"/>
                  </a:schemeClr>
                </a:solidFill>
              </a:rPr>
              <a:t>info@stateadvisorypanel.org</a:t>
            </a:r>
            <a:r>
              <a:rPr lang="en-US" dirty="0">
                <a:solidFill>
                  <a:schemeClr val="accent2">
                    <a:lumMod val="75000"/>
                  </a:schemeClr>
                </a:solidFill>
              </a:rPr>
              <a:t> email with any questions or</a:t>
            </a:r>
            <a:r>
              <a:rPr lang="en-US" baseline="0" dirty="0">
                <a:solidFill>
                  <a:schemeClr val="accent2">
                    <a:lumMod val="75000"/>
                  </a:schemeClr>
                </a:solidFill>
              </a:rPr>
              <a:t> requests for information</a:t>
            </a:r>
            <a:r>
              <a:rPr lang="en-US" dirty="0">
                <a:solidFill>
                  <a:schemeClr val="accent2">
                    <a:lumMod val="75000"/>
                  </a:schemeClr>
                </a:solidFill>
              </a:rPr>
              <a:t> OR</a:t>
            </a:r>
            <a:r>
              <a:rPr lang="en-US" baseline="0" dirty="0">
                <a:solidFill>
                  <a:schemeClr val="accent2">
                    <a:lumMod val="75000"/>
                  </a:schemeClr>
                </a:solidFill>
              </a:rPr>
              <a:t> you may </a:t>
            </a:r>
            <a:r>
              <a:rPr lang="en-US" dirty="0">
                <a:solidFill>
                  <a:schemeClr val="accent2">
                    <a:lumMod val="75000"/>
                  </a:schemeClr>
                </a:solidFill>
              </a:rPr>
              <a:t>visit our SAP/SICC website located at: </a:t>
            </a:r>
            <a:r>
              <a:rPr lang="en-US" dirty="0">
                <a:solidFill>
                  <a:schemeClr val="accent2">
                    <a:lumMod val="75000"/>
                  </a:schemeClr>
                </a:solidFill>
                <a:hlinkClick r:id="rId3"/>
              </a:rPr>
              <a:t>https://collab.osepideasthatwork.org/SAP-SICC</a:t>
            </a:r>
            <a:r>
              <a:rPr lang="en-US" dirty="0">
                <a:solidFill>
                  <a:schemeClr val="accent2">
                    <a:lumMod val="75000"/>
                  </a:schemeClr>
                </a:solidFill>
              </a:rPr>
              <a:t>. </a:t>
            </a:r>
          </a:p>
          <a:p>
            <a:endParaRPr lang="en-US" dirty="0">
              <a:solidFill>
                <a:schemeClr val="accent2">
                  <a:lumMod val="75000"/>
                </a:schemeClr>
              </a:solidFill>
            </a:endParaRPr>
          </a:p>
          <a:p>
            <a:r>
              <a:rPr lang="en-US" b="1" u="sng" dirty="0">
                <a:solidFill>
                  <a:srgbClr val="FF0000"/>
                </a:solidFill>
              </a:rPr>
              <a:t>THE LINK WILL BE PLACED IN THE CHAT</a:t>
            </a:r>
            <a:r>
              <a:rPr lang="en-US" b="1" u="sng" baseline="0" dirty="0">
                <a:solidFill>
                  <a:srgbClr val="FF0000"/>
                </a:solidFill>
              </a:rPr>
              <a:t> BOX</a:t>
            </a:r>
            <a:endParaRPr lang="en-US" b="1" u="sng" dirty="0">
              <a:solidFill>
                <a:srgbClr val="FF0000"/>
              </a:solidFill>
            </a:endParaRPr>
          </a:p>
          <a:p>
            <a:endParaRPr lang="en-US" dirty="0">
              <a:solidFill>
                <a:schemeClr val="accent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23</a:t>
            </a:fld>
            <a:endParaRPr lang="en-US"/>
          </a:p>
        </p:txBody>
      </p:sp>
    </p:spTree>
    <p:extLst>
      <p:ext uri="{BB962C8B-B14F-4D97-AF65-F5344CB8AC3E}">
        <p14:creationId xmlns:p14="http://schemas.microsoft.com/office/powerpoint/2010/main" val="398300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Today is the first of the 2021-2022 webinar series.  Please take a couple minutes at this time to share ideas in the chat box for additional topics that would interest you for this year’s webinars.</a:t>
            </a:r>
          </a:p>
          <a:p>
            <a:endParaRPr lang="en-US" dirty="0"/>
          </a:p>
          <a:p>
            <a:r>
              <a:rPr lang="en-US" dirty="0"/>
              <a:t>You also may provide your ideas in today’s evaluation or reach us at info@stateadvisorypanel.org.</a:t>
            </a:r>
          </a:p>
          <a:p>
            <a:endParaRPr lang="en-US" dirty="0"/>
          </a:p>
          <a:p>
            <a:r>
              <a:rPr lang="en-US" dirty="0"/>
              <a:t>We are here to serve you, so please let us know what you want to learn more about to be successful as a SAP/SICC.</a:t>
            </a:r>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24</a:t>
            </a:fld>
            <a:endParaRPr lang="en-US"/>
          </a:p>
        </p:txBody>
      </p:sp>
    </p:spTree>
    <p:extLst>
      <p:ext uri="{BB962C8B-B14F-4D97-AF65-F5344CB8AC3E}">
        <p14:creationId xmlns:p14="http://schemas.microsoft.com/office/powerpoint/2010/main" val="11393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5"/>
          </p:nvPr>
        </p:nvSpPr>
        <p:spPr/>
        <p:txBody>
          <a:bodyPr/>
          <a:lstStyle/>
          <a:p>
            <a:fld id="{15F817D0-5B54-473B-B536-CA0F1DFFCB72}" type="slidenum">
              <a:rPr lang="en-US" smtClean="0"/>
              <a:t>25</a:t>
            </a:fld>
            <a:endParaRPr lang="en-US"/>
          </a:p>
        </p:txBody>
      </p:sp>
    </p:spTree>
    <p:extLst>
      <p:ext uri="{BB962C8B-B14F-4D97-AF65-F5344CB8AC3E}">
        <p14:creationId xmlns:p14="http://schemas.microsoft.com/office/powerpoint/2010/main" val="402254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26</a:t>
            </a:fld>
            <a:endParaRPr lang="en-US"/>
          </a:p>
        </p:txBody>
      </p:sp>
    </p:spTree>
    <p:extLst>
      <p:ext uri="{BB962C8B-B14F-4D97-AF65-F5344CB8AC3E}">
        <p14:creationId xmlns:p14="http://schemas.microsoft.com/office/powerpoint/2010/main" val="346684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session is brought to you by the National Workgroup for SAP/SICC.  I’m Pam/Jodi, members of this committee that will be facilitating today’s session.  </a:t>
            </a:r>
          </a:p>
          <a:p>
            <a:endParaRPr lang="en-US" dirty="0"/>
          </a:p>
          <a:p>
            <a:r>
              <a:rPr lang="en-US" dirty="0"/>
              <a:t>To assist State Advisory Panels and State Interagency Coordinating Councils, a national workgroup was created by the Office of Special Education Programs (OSEP) to ...[ assist in…READ TOP OF SLIDE}  The group provides information on {FINISH READING THE SLIDE].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3</a:t>
            </a:fld>
            <a:endParaRPr lang="en-US"/>
          </a:p>
        </p:txBody>
      </p:sp>
    </p:spTree>
    <p:extLst>
      <p:ext uri="{BB962C8B-B14F-4D97-AF65-F5344CB8AC3E}">
        <p14:creationId xmlns:p14="http://schemas.microsoft.com/office/powerpoint/2010/main" val="2933981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workgroup consists of interested staff from the Office of Special Education Programs (OSEP), Parent Training and Information Centers, OSEP-funded Technical Assistance Centers, and state staff currently involved in their states’ SICC or SAP either as a board member or a state staff member. </a:t>
            </a:r>
          </a:p>
          <a:p>
            <a:endParaRPr lang="en-US" dirty="0"/>
          </a:p>
          <a:p>
            <a:r>
              <a:rPr lang="en-US" dirty="0"/>
              <a:t>Here is this year’s workgroup and we are grateful not only to OSEP and several of the national centers, but we want to especially thank the state staff and panel or council members from CT, DE, NY, NV, and  VA for their participation. </a:t>
            </a:r>
          </a:p>
        </p:txBody>
      </p:sp>
      <p:sp>
        <p:nvSpPr>
          <p:cNvPr id="4" name="Slide Number Placeholder 3"/>
          <p:cNvSpPr>
            <a:spLocks noGrp="1"/>
          </p:cNvSpPr>
          <p:nvPr>
            <p:ph type="sldNum" sz="quarter" idx="10"/>
          </p:nvPr>
        </p:nvSpPr>
        <p:spPr/>
        <p:txBody>
          <a:bodyPr/>
          <a:lstStyle/>
          <a:p>
            <a:fld id="{15F817D0-5B54-473B-B536-CA0F1DFFCB72}" type="slidenum">
              <a:rPr lang="en-US" smtClean="0"/>
              <a:t>4</a:t>
            </a:fld>
            <a:endParaRPr lang="en-US"/>
          </a:p>
        </p:txBody>
      </p:sp>
    </p:spTree>
    <p:extLst>
      <p:ext uri="{BB962C8B-B14F-4D97-AF65-F5344CB8AC3E}">
        <p14:creationId xmlns:p14="http://schemas.microsoft.com/office/powerpoint/2010/main" val="791701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t>While we offer many resources to states on our website, Because of today’s topic, We particularly wanted to highlight our April 2020 webinar as it outlined the national, state, SAP and SICC resources that were available to states to address the issues related to the pandemic.  We wanted to let you know that these resources have continually been updated over the past year and a half, and we want to be sure that you are aware of these if you weren’t with us for that session.  After today’s session you may want to review this webinar as well to help your SAP or SICC with resources during this era of the pandemic.</a:t>
            </a:r>
          </a:p>
          <a:p>
            <a:pPr defTabSz="931042">
              <a:defRPr/>
            </a:pPr>
            <a:endParaRPr lang="en-US" dirty="0"/>
          </a:p>
          <a:p>
            <a:pPr defTabSz="931042">
              <a:defRPr/>
            </a:pPr>
            <a:endParaRPr lang="en-US" dirty="0"/>
          </a:p>
          <a:p>
            <a:pPr defTabSz="931042">
              <a:defRPr/>
            </a:pPr>
            <a:r>
              <a:rPr lang="en-US" dirty="0"/>
              <a:t>Tanner will put this information in the chat box for your access.</a:t>
            </a:r>
          </a:p>
          <a:p>
            <a:pPr defTabSz="931042">
              <a:defRPr/>
            </a:pPr>
            <a:endParaRPr lang="en-US" dirty="0"/>
          </a:p>
          <a:p>
            <a:pPr lvl="1" algn="l"/>
            <a:r>
              <a:rPr lang="en-US" sz="3600" u="sng" dirty="0">
                <a:latin typeface="Arial" panose="020B0604020202020204" pitchFamily="34" charset="0"/>
                <a:cs typeface="Arial" panose="020B0604020202020204" pitchFamily="34" charset="0"/>
              </a:rPr>
              <a:t>April 30, 2020 Webinar</a:t>
            </a:r>
          </a:p>
          <a:p>
            <a:pPr lvl="1" algn="l"/>
            <a:r>
              <a:rPr lang="en-US" sz="3600" i="1" dirty="0">
                <a:latin typeface="Arial" panose="020B0604020202020204" pitchFamily="34" charset="0"/>
                <a:cs typeface="Arial" panose="020B0604020202020204" pitchFamily="34" charset="0"/>
              </a:rPr>
              <a:t>Support for SAPs and SICCs and</a:t>
            </a:r>
          </a:p>
          <a:p>
            <a:pPr lvl="1" algn="l"/>
            <a:r>
              <a:rPr lang="en-US" sz="3600" i="1" dirty="0">
                <a:latin typeface="Arial" panose="020B0604020202020204" pitchFamily="34" charset="0"/>
                <a:cs typeface="Arial" panose="020B0604020202020204" pitchFamily="34" charset="0"/>
              </a:rPr>
              <a:t>The Role of SAPs and SICCs during COVID-19</a:t>
            </a:r>
          </a:p>
          <a:p>
            <a:r>
              <a:rPr lang="en-US" dirty="0"/>
              <a:t>https://vimeo.com/416054884</a:t>
            </a:r>
          </a:p>
          <a:p>
            <a:pPr defTabSz="931042">
              <a:defRPr/>
            </a:pPr>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5</a:t>
            </a:fld>
            <a:endParaRPr lang="en-US"/>
          </a:p>
        </p:txBody>
      </p:sp>
    </p:spTree>
    <p:extLst>
      <p:ext uri="{BB962C8B-B14F-4D97-AF65-F5344CB8AC3E}">
        <p14:creationId xmlns:p14="http://schemas.microsoft.com/office/powerpoint/2010/main" val="1138307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(XXX)</a:t>
            </a:r>
          </a:p>
          <a:p>
            <a:endParaRPr lang="en-US" baseline="0" dirty="0"/>
          </a:p>
          <a:p>
            <a:r>
              <a:rPr lang="en-US" baseline="0" dirty="0"/>
              <a:t>Before we jump into our topic today, we want you to learn who all is participating with you from around the country.   Please take the poll and then we would love to have you put the state that you represent or your work location in the chat box.</a:t>
            </a:r>
          </a:p>
          <a:p>
            <a:endParaRPr lang="en-US" baseline="0" dirty="0"/>
          </a:p>
          <a:p>
            <a:r>
              <a:rPr lang="en-US" baseline="0" dirty="0"/>
              <a:t>Review audience - welcome</a:t>
            </a:r>
          </a:p>
          <a:p>
            <a:endParaRPr lang="en-US" dirty="0"/>
          </a:p>
          <a:p>
            <a:r>
              <a:rPr lang="en-US" b="1" dirty="0"/>
              <a:t>SET UP POLL</a:t>
            </a:r>
            <a:endParaRPr lang="en-US" dirty="0"/>
          </a:p>
          <a:p>
            <a:pPr marL="171450" indent="-171450" algn="l">
              <a:buFont typeface="Arial" panose="020B0604020202020204" pitchFamily="34" charset="0"/>
              <a:buChar char="•"/>
            </a:pPr>
            <a:r>
              <a:rPr lang="en-US" baseline="0" dirty="0"/>
              <a:t>SAP Member</a:t>
            </a:r>
          </a:p>
          <a:p>
            <a:pPr marL="171450" indent="-171450" algn="l">
              <a:buFont typeface="Arial" panose="020B0604020202020204" pitchFamily="34" charset="0"/>
              <a:buChar char="•"/>
            </a:pPr>
            <a:r>
              <a:rPr lang="en-US" baseline="0" dirty="0"/>
              <a:t>SAP SEA staff</a:t>
            </a:r>
          </a:p>
          <a:p>
            <a:pPr marL="171450" indent="-171450" algn="l">
              <a:buFont typeface="Arial" panose="020B0604020202020204" pitchFamily="34" charset="0"/>
              <a:buChar char="•"/>
            </a:pPr>
            <a:r>
              <a:rPr lang="en-US" baseline="0" dirty="0"/>
              <a:t>SICC Member</a:t>
            </a:r>
          </a:p>
          <a:p>
            <a:pPr marL="171450" indent="-171450" algn="l">
              <a:buFont typeface="Arial" panose="020B0604020202020204" pitchFamily="34" charset="0"/>
              <a:buChar char="•"/>
            </a:pPr>
            <a:r>
              <a:rPr lang="en-US" baseline="0" dirty="0"/>
              <a:t>SICC LA staff</a:t>
            </a:r>
          </a:p>
          <a:p>
            <a:pPr marL="171450" indent="-171450" algn="l">
              <a:buFont typeface="Arial" panose="020B0604020202020204" pitchFamily="34" charset="0"/>
              <a:buChar char="•"/>
            </a:pPr>
            <a:r>
              <a:rPr lang="en-US" baseline="0" dirty="0"/>
              <a:t>National TA Center staff</a:t>
            </a:r>
          </a:p>
          <a:p>
            <a:pPr marL="171450" indent="-171450" algn="l">
              <a:buFont typeface="Arial" panose="020B0604020202020204" pitchFamily="34" charset="0"/>
              <a:buChar char="•"/>
            </a:pPr>
            <a:r>
              <a:rPr lang="en-US" baseline="0" dirty="0"/>
              <a:t>OSEP staff</a:t>
            </a:r>
          </a:p>
          <a:p>
            <a:pPr marL="171450" indent="-171450" algn="l">
              <a:buFont typeface="Arial" panose="020B0604020202020204" pitchFamily="34" charset="0"/>
              <a:buChar char="•"/>
            </a:pPr>
            <a:r>
              <a:rPr lang="en-US" baseline="0" dirty="0"/>
              <a:t>PTI Staff </a:t>
            </a:r>
          </a:p>
          <a:p>
            <a:pPr marL="171450" indent="-171450" algn="l">
              <a:buFont typeface="Arial" panose="020B0604020202020204" pitchFamily="34" charset="0"/>
              <a:buChar char="•"/>
            </a:pPr>
            <a:r>
              <a:rPr lang="en-US" baseline="0" dirty="0"/>
              <a:t>CPRC Staff</a:t>
            </a:r>
          </a:p>
          <a:p>
            <a:pPr marL="171450" indent="-171450" algn="l">
              <a:buFont typeface="Arial" panose="020B0604020202020204" pitchFamily="34" charset="0"/>
              <a:buChar char="•"/>
            </a:pPr>
            <a:r>
              <a:rPr lang="en-US" baseline="0" dirty="0"/>
              <a:t>Other (identify?)</a:t>
            </a:r>
          </a:p>
          <a:p>
            <a:endParaRPr lang="en-US" dirty="0"/>
          </a:p>
        </p:txBody>
      </p:sp>
      <p:sp>
        <p:nvSpPr>
          <p:cNvPr id="4" name="Slide Number Placeholder 3"/>
          <p:cNvSpPr>
            <a:spLocks noGrp="1"/>
          </p:cNvSpPr>
          <p:nvPr>
            <p:ph type="sldNum" sz="quarter" idx="10"/>
          </p:nvPr>
        </p:nvSpPr>
        <p:spPr/>
        <p:txBody>
          <a:bodyPr/>
          <a:lstStyle/>
          <a:p>
            <a:fld id="{15F817D0-5B54-473B-B536-CA0F1DFFCB72}" type="slidenum">
              <a:rPr lang="en-US" smtClean="0"/>
              <a:t>6</a:t>
            </a:fld>
            <a:endParaRPr lang="en-US"/>
          </a:p>
        </p:txBody>
      </p:sp>
    </p:spTree>
    <p:extLst>
      <p:ext uri="{BB962C8B-B14F-4D97-AF65-F5344CB8AC3E}">
        <p14:creationId xmlns:p14="http://schemas.microsoft.com/office/powerpoint/2010/main" val="4027398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(XXXX) [up to this point should be 10 mins]</a:t>
            </a:r>
          </a:p>
          <a:p>
            <a:endParaRPr lang="en-US" dirty="0"/>
          </a:p>
          <a:p>
            <a:r>
              <a:rPr lang="en-US" dirty="0"/>
              <a:t>Today we will begin with thoughts from our diverse national workgroup, to frame ideas on lessons learned over the past 18 months from our vantage point.</a:t>
            </a:r>
          </a:p>
          <a:p>
            <a:endParaRPr lang="en-US" dirty="0"/>
          </a:p>
          <a:p>
            <a:r>
              <a:rPr lang="en-US" dirty="0"/>
              <a:t>Then we are very appreciative to have several members from CT’s State Advisory Panel, Executive Committee that we will introduce a bit later, to share the many lessons learned,  both challenges and successes, as well as the changes they have made to their work as a result of the COVID pandemic. We also want to thank the VT state advisory panel and the WV State Interagency Coordinating Council for their input as well that will be shared later in this session. </a:t>
            </a:r>
          </a:p>
          <a:p>
            <a:endParaRPr lang="en-US" dirty="0"/>
          </a:p>
          <a:p>
            <a:r>
              <a:rPr lang="en-US" dirty="0"/>
              <a:t>As you always inform us that you enjoy the opportunity to engage with other members from SAPs and SICCs, we will have portions of today’s meeting for you to share lessons learned from your states through polls, chat box, unmuting your mics and  We will have time during the second half of today’s session to break into groups to ask questions of other states and share more of your lessons learned, challenges and successes with a smaller group of participants.  </a:t>
            </a:r>
          </a:p>
          <a:p>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7</a:t>
            </a:fld>
            <a:endParaRPr lang="en-US"/>
          </a:p>
        </p:txBody>
      </p:sp>
    </p:spTree>
    <p:extLst>
      <p:ext uri="{BB962C8B-B14F-4D97-AF65-F5344CB8AC3E}">
        <p14:creationId xmlns:p14="http://schemas.microsoft.com/office/powerpoint/2010/main" val="119792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our vantage point on the National workgroup as TA providers, parents, state staff, SAP and SICC board we have identified a variety of topical areas that SAPs and SICCs throughout the country have experienced challenges or </a:t>
            </a:r>
            <a:r>
              <a:rPr lang="en-US" dirty="0" err="1"/>
              <a:t>ahhha’s</a:t>
            </a:r>
            <a:r>
              <a:rPr lang="en-US" dirty="0"/>
              <a:t>  that resulted in revisions in their work or reinforced the successes of their work and might resonate with all of you.  These will be covered in more detail as you listen to CT, and see VT’s and WV’s thoughts on this, and we suspect as well in talking with your colleagues from other SAPs or SICCs.</a:t>
            </a:r>
          </a:p>
          <a:p>
            <a:endParaRPr lang="en-US" dirty="0"/>
          </a:p>
          <a:p>
            <a:endParaRPr lang="en-US" dirty="0"/>
          </a:p>
          <a:p>
            <a:pPr marL="228600" indent="-228600">
              <a:buAutoNum type="arabicPeriod"/>
            </a:pPr>
            <a:r>
              <a:rPr lang="en-US" dirty="0"/>
              <a:t>The move to virtual meetings and its impact</a:t>
            </a:r>
          </a:p>
          <a:p>
            <a:pPr marL="228600" indent="-228600">
              <a:buAutoNum type="arabicPeriod"/>
            </a:pPr>
            <a:r>
              <a:rPr lang="en-US" dirty="0"/>
              <a:t>Attendance and representation of members</a:t>
            </a:r>
          </a:p>
          <a:p>
            <a:pPr marL="228600" indent="-228600">
              <a:buAutoNum type="arabicPeriod"/>
            </a:pPr>
            <a:r>
              <a:rPr lang="en-US" dirty="0"/>
              <a:t>Strategies for engaging members in a virtual environment and when needing rapid input on COVID related matters</a:t>
            </a:r>
          </a:p>
          <a:p>
            <a:pPr marL="228600" indent="-228600">
              <a:buAutoNum type="arabicPeriod"/>
            </a:pPr>
            <a:r>
              <a:rPr lang="en-US" dirty="0"/>
              <a:t>Shifts/additions to the meeting agendas </a:t>
            </a:r>
          </a:p>
          <a:p>
            <a:pPr marL="228600" indent="-228600">
              <a:buAutoNum type="arabicPeriod"/>
            </a:pPr>
            <a:r>
              <a:rPr lang="en-US" dirty="0"/>
              <a:t>How panel/council interrelated to the SEA/LA due to COVID</a:t>
            </a:r>
          </a:p>
          <a:p>
            <a:pPr marL="228600" indent="-228600">
              <a:buAutoNum type="arabicPeriod"/>
            </a:pPr>
            <a:endParaRPr lang="en-US" dirty="0"/>
          </a:p>
          <a:p>
            <a:pPr marL="0" indent="0">
              <a:buNone/>
            </a:pPr>
            <a:endParaRPr lang="en-US" dirty="0"/>
          </a:p>
          <a:p>
            <a:pPr marL="228600" indent="-228600">
              <a:buAutoNum type="arabicPeriod"/>
            </a:pPr>
            <a:endParaRPr lang="en-US" dirty="0"/>
          </a:p>
          <a:p>
            <a:pPr marL="228600" indent="-228600">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15F817D0-5B54-473B-B536-CA0F1DFFCB72}" type="slidenum">
              <a:rPr lang="en-US" smtClean="0"/>
              <a:t>8</a:t>
            </a:fld>
            <a:endParaRPr lang="en-US"/>
          </a:p>
        </p:txBody>
      </p:sp>
    </p:spTree>
    <p:extLst>
      <p:ext uri="{BB962C8B-B14F-4D97-AF65-F5344CB8AC3E}">
        <p14:creationId xmlns:p14="http://schemas.microsoft.com/office/powerpoint/2010/main" val="158641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share a couple thoughts that the VT state director, Jacqui Kelleher, and Advisory Panel Chair , Rachel Seelig had about their experience in VT.  Feel free to jump in Jacqui or Rachel or others from VT if you are on the call today.</a:t>
            </a:r>
          </a:p>
          <a:p>
            <a:endParaRPr lang="en-US" dirty="0"/>
          </a:p>
          <a:p>
            <a:r>
              <a:rPr lang="en-US" dirty="0"/>
              <a:t>Some of the lessons learned were that </a:t>
            </a:r>
          </a:p>
          <a:p>
            <a:pPr marL="228600" indent="-228600">
              <a:buAutoNum type="arabicPeriod"/>
            </a:pPr>
            <a:r>
              <a:rPr lang="en-US" dirty="0"/>
              <a:t>The meeting schedule and time had to change as they were no longer able to be in person and while they have as many meetings throughout the year, the length is shorter to accommodate the time on ZOOM</a:t>
            </a:r>
          </a:p>
          <a:p>
            <a:pPr marL="228600" indent="-228600">
              <a:buAutoNum type="arabicPeriod"/>
            </a:pPr>
            <a:r>
              <a:rPr lang="en-US" dirty="0"/>
              <a:t>As the group wasn’t meeting in person and there were many new members, they do “getting to know you” 10 minute introductions at each meeting that has helped bond the group members.  Bonding was easier when done face to face, but this strategy was helpful for virtual meetings, especially.</a:t>
            </a:r>
          </a:p>
          <a:p>
            <a:pPr marL="228600" indent="-228600">
              <a:buAutoNum type="arabicPeriod"/>
            </a:pPr>
            <a:r>
              <a:rPr lang="en-US" dirty="0"/>
              <a:t>The group found that use of the chat function provided more input into the meeting from the members that may otherwise have been less likely to engage with the group if they were together in person. Also the chat feature was used to quickly share material, links, </a:t>
            </a:r>
            <a:r>
              <a:rPr lang="en-US" dirty="0" err="1"/>
              <a:t>etc</a:t>
            </a:r>
            <a:r>
              <a:rPr lang="en-US" dirty="0"/>
              <a:t> throughout the meeting to answer questions that otherwise would have waited until after a face to face meeting.  Real time response to real time questions… it was immediate. </a:t>
            </a:r>
          </a:p>
          <a:p>
            <a:pPr marL="228600" indent="-228600">
              <a:buAutoNum type="arabicPeriod"/>
            </a:pPr>
            <a:r>
              <a:rPr lang="en-US" dirty="0"/>
              <a:t>Many more VT agency staff were able to easily participate to provide information as they didn’t have to travel to get to the meeting.</a:t>
            </a:r>
          </a:p>
          <a:p>
            <a:pPr marL="228600" indent="-228600">
              <a:buAutoNum type="arabicPeriod"/>
            </a:pPr>
            <a:r>
              <a:rPr lang="en-US" dirty="0"/>
              <a:t>VT found that they maintained their typical agenda of items that a SAP engages in but the impact of COVID was interwoven into the topic as it was addressed. </a:t>
            </a:r>
          </a:p>
          <a:p>
            <a:pPr marL="228600" indent="-228600">
              <a:buAutoNum type="arabicPeriod"/>
            </a:pPr>
            <a:r>
              <a:rPr lang="en-US" dirty="0"/>
              <a:t>The communication using virtual meetings, emails, phone calls was rapid and frequent between the SEA and the panel, so input/advisement could occur quickly on issues as they were arising during those early months.  </a:t>
            </a:r>
          </a:p>
          <a:p>
            <a:pPr marL="228600" indent="-228600">
              <a:buAutoNum type="arabicPeriod"/>
            </a:pPr>
            <a:endParaRPr lang="en-US" dirty="0"/>
          </a:p>
          <a:p>
            <a:pPr marL="0" indent="0">
              <a:buNone/>
            </a:pPr>
            <a:endParaRPr lang="en-US" dirty="0"/>
          </a:p>
          <a:p>
            <a:pPr marL="0" indent="0">
              <a:buNone/>
            </a:pPr>
            <a:r>
              <a:rPr lang="en-US" dirty="0"/>
              <a:t>We can take 1 or 2 questions of VT if anyone had one? [only take 1 or 2 questions and keep it short… CT is the featured speaker and don’t want VT to detract from that]</a:t>
            </a:r>
          </a:p>
        </p:txBody>
      </p:sp>
      <p:sp>
        <p:nvSpPr>
          <p:cNvPr id="4" name="Slide Number Placeholder 3"/>
          <p:cNvSpPr>
            <a:spLocks noGrp="1"/>
          </p:cNvSpPr>
          <p:nvPr>
            <p:ph type="sldNum" sz="quarter" idx="5"/>
          </p:nvPr>
        </p:nvSpPr>
        <p:spPr/>
        <p:txBody>
          <a:bodyPr/>
          <a:lstStyle/>
          <a:p>
            <a:fld id="{15F817D0-5B54-473B-B536-CA0F1DFFCB72}" type="slidenum">
              <a:rPr lang="en-US" smtClean="0"/>
              <a:t>9</a:t>
            </a:fld>
            <a:endParaRPr lang="en-US"/>
          </a:p>
        </p:txBody>
      </p:sp>
    </p:spTree>
    <p:extLst>
      <p:ext uri="{BB962C8B-B14F-4D97-AF65-F5344CB8AC3E}">
        <p14:creationId xmlns:p14="http://schemas.microsoft.com/office/powerpoint/2010/main" val="1928000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45970" y="250372"/>
            <a:ext cx="8817429" cy="1199923"/>
          </a:xfrm>
        </p:spPr>
        <p:style>
          <a:lnRef idx="2">
            <a:schemeClr val="accent5">
              <a:shade val="50000"/>
            </a:schemeClr>
          </a:lnRef>
          <a:fillRef idx="1">
            <a:schemeClr val="accent5"/>
          </a:fillRef>
          <a:effectRef idx="0">
            <a:schemeClr val="accent5"/>
          </a:effectRef>
          <a:fontRef idx="minor">
            <a:schemeClr val="lt1"/>
          </a:fontRef>
        </p:style>
        <p:txBody>
          <a:bodyPr anchor="b">
            <a:normAutofit/>
          </a:bodyPr>
          <a:lstStyle>
            <a:lvl1pPr algn="ctr">
              <a:lnSpc>
                <a:spcPct val="100000"/>
              </a:lnSpc>
              <a:spcAft>
                <a:spcPts val="0"/>
              </a:spcAft>
              <a:defRPr sz="4000" b="1">
                <a:latin typeface="Rockwell" panose="02060603020205020403" pitchFamily="18" charset="0"/>
              </a:defRPr>
            </a:lvl1pPr>
          </a:lstStyle>
          <a:p>
            <a:r>
              <a:rPr lang="en-US" dirty="0"/>
              <a:t>Click to edit Master title style</a:t>
            </a:r>
          </a:p>
        </p:txBody>
      </p:sp>
      <p:sp>
        <p:nvSpPr>
          <p:cNvPr id="3" name="Subtitle 2"/>
          <p:cNvSpPr>
            <a:spLocks noGrp="1"/>
          </p:cNvSpPr>
          <p:nvPr>
            <p:ph type="subTitle" idx="1"/>
          </p:nvPr>
        </p:nvSpPr>
        <p:spPr>
          <a:xfrm>
            <a:off x="3145969" y="1450295"/>
            <a:ext cx="8817430" cy="1191385"/>
          </a:xfr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lgn="r">
              <a:lnSpc>
                <a:spcPct val="200000"/>
              </a:lnSpc>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SAP &amp; SICC Logo">
            <a:extLst>
              <a:ext uri="{FF2B5EF4-FFF2-40B4-BE49-F238E27FC236}">
                <a16:creationId xmlns:a16="http://schemas.microsoft.com/office/drawing/2014/main" xmlns="" id="{E8B3EF54-6BC9-45BF-BCED-E91D810C2B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12" y="250372"/>
            <a:ext cx="2881788" cy="2791732"/>
          </a:xfrm>
          <a:prstGeom prst="rect">
            <a:avLst/>
          </a:prstGeom>
        </p:spPr>
      </p:pic>
      <p:sp>
        <p:nvSpPr>
          <p:cNvPr id="11" name="Content Placeholder 10">
            <a:extLst>
              <a:ext uri="{FF2B5EF4-FFF2-40B4-BE49-F238E27FC236}">
                <a16:creationId xmlns:a16="http://schemas.microsoft.com/office/drawing/2014/main" xmlns="" id="{1D855EE1-8A3D-4E03-BB8A-5CB32D8E7B61}"/>
              </a:ext>
            </a:extLst>
          </p:cNvPr>
          <p:cNvSpPr>
            <a:spLocks noGrp="1"/>
          </p:cNvSpPr>
          <p:nvPr>
            <p:ph sz="quarter" idx="13"/>
          </p:nvPr>
        </p:nvSpPr>
        <p:spPr>
          <a:xfrm>
            <a:off x="696912" y="3235552"/>
            <a:ext cx="11266487" cy="21721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a:extLst>
              <a:ext uri="{FF2B5EF4-FFF2-40B4-BE49-F238E27FC236}">
                <a16:creationId xmlns:a16="http://schemas.microsoft.com/office/drawing/2014/main" xmlns="" id="{A706B124-D71B-44F5-8197-084B148121FD}"/>
              </a:ext>
              <a:ext uri="{C183D7F6-B498-43B3-948B-1728B52AA6E4}">
                <adec:decorative xmlns:adec="http://schemas.microsoft.com/office/drawing/2017/decorative" xmlns="" val="1"/>
              </a:ext>
            </a:extLst>
          </p:cNvPr>
          <p:cNvCxnSpPr/>
          <p:nvPr userDrawn="1"/>
        </p:nvCxnSpPr>
        <p:spPr>
          <a:xfrm>
            <a:off x="0" y="5532327"/>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IDEAS That Work Office of Special Education Programs, ECTA Early Childhood Assistance Center, SAP &amp; SICC, National Center for Systemic Improvement Center (NCSI, and Regional Parent Technical Assistance Center logos">
            <a:extLst>
              <a:ext uri="{FF2B5EF4-FFF2-40B4-BE49-F238E27FC236}">
                <a16:creationId xmlns:a16="http://schemas.microsoft.com/office/drawing/2014/main" xmlns="" id="{263BD82D-AE55-40AF-876E-887CD07111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141" y="5601153"/>
            <a:ext cx="12042778" cy="1212311"/>
          </a:xfrm>
          <a:prstGeom prst="rect">
            <a:avLst/>
          </a:prstGeom>
        </p:spPr>
      </p:pic>
    </p:spTree>
    <p:extLst>
      <p:ext uri="{BB962C8B-B14F-4D97-AF65-F5344CB8AC3E}">
        <p14:creationId xmlns:p14="http://schemas.microsoft.com/office/powerpoint/2010/main" val="181013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391324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75533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34974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xmlns="" id="{B85FC853-AC9C-4807-A2B9-B00587C29057}"/>
              </a:ext>
              <a:ext uri="{C183D7F6-B498-43B3-948B-1728B52AA6E4}">
                <adec:decorative xmlns:adec="http://schemas.microsoft.com/office/drawing/2017/decorative" xmlns="" val="1"/>
              </a:ext>
            </a:extLst>
          </p:cNvPr>
          <p:cNvCxnSpPr/>
          <p:nvPr userDrawn="1"/>
        </p:nvCxnSpPr>
        <p:spPr>
          <a:xfrm>
            <a:off x="0" y="565846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 name="Picture 4" descr="Childhood Assistance Center, SAP &amp; SICC, National Center for Systemic Improvement Center (NCSI, and Regional Parent Technical Assistance Center logos">
            <a:extLst>
              <a:ext uri="{FF2B5EF4-FFF2-40B4-BE49-F238E27FC236}">
                <a16:creationId xmlns:a16="http://schemas.microsoft.com/office/drawing/2014/main" xmlns="" id="{A87810E1-A617-4401-B38E-926A126D9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3059" y="5775099"/>
            <a:ext cx="10425881" cy="1049543"/>
          </a:xfrm>
          <a:prstGeom prst="rect">
            <a:avLst/>
          </a:prstGeom>
        </p:spPr>
      </p:pic>
    </p:spTree>
    <p:extLst>
      <p:ext uri="{BB962C8B-B14F-4D97-AF65-F5344CB8AC3E}">
        <p14:creationId xmlns:p14="http://schemas.microsoft.com/office/powerpoint/2010/main" val="242519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lvl1pPr>
              <a:defRPr>
                <a:latin typeface="Rockwell" panose="020606030202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7602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xmlns="" id="{CF287015-B23B-4E91-910C-1FCFA61382F0}"/>
              </a:ext>
              <a:ext uri="{C183D7F6-B498-43B3-948B-1728B52AA6E4}">
                <adec:decorative xmlns:adec="http://schemas.microsoft.com/office/drawing/2017/decorative" xmlns="" val="1"/>
              </a:ext>
            </a:extLst>
          </p:cNvPr>
          <p:cNvCxnSpPr/>
          <p:nvPr userDrawn="1"/>
        </p:nvCxnSpPr>
        <p:spPr>
          <a:xfrm>
            <a:off x="0" y="5730255"/>
            <a:ext cx="12192000" cy="0"/>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Childhood Assistance Center, SAP &amp; SICC, National Center for Systemic Improvement Center (NCSI, and Regional Parent Technical Assistance Center logos">
            <a:extLst>
              <a:ext uri="{FF2B5EF4-FFF2-40B4-BE49-F238E27FC236}">
                <a16:creationId xmlns:a16="http://schemas.microsoft.com/office/drawing/2014/main" xmlns="" id="{06C221DD-8CB3-4216-A3A6-0439FE717E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947" y="5828811"/>
            <a:ext cx="10223705" cy="1029190"/>
          </a:xfrm>
          <a:prstGeom prst="rect">
            <a:avLst/>
          </a:prstGeom>
        </p:spPr>
      </p:pic>
    </p:spTree>
    <p:extLst>
      <p:ext uri="{BB962C8B-B14F-4D97-AF65-F5344CB8AC3E}">
        <p14:creationId xmlns:p14="http://schemas.microsoft.com/office/powerpoint/2010/main" val="98262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826658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98949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3884934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238231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4242292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A23C33-18A4-48D7-A6C3-C7FAC5F741E6}" type="slidenum">
              <a:rPr lang="en-US" smtClean="0"/>
              <a:t>‹#›</a:t>
            </a:fld>
            <a:endParaRPr lang="en-US"/>
          </a:p>
        </p:txBody>
      </p:sp>
    </p:spTree>
    <p:extLst>
      <p:ext uri="{BB962C8B-B14F-4D97-AF65-F5344CB8AC3E}">
        <p14:creationId xmlns:p14="http://schemas.microsoft.com/office/powerpoint/2010/main" val="115122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A23C33-18A4-48D7-A6C3-C7FAC5F741E6}" type="slidenum">
              <a:rPr lang="en-US" smtClean="0"/>
              <a:t>‹#›</a:t>
            </a:fld>
            <a:endParaRPr lang="en-US"/>
          </a:p>
        </p:txBody>
      </p:sp>
    </p:spTree>
    <p:extLst>
      <p:ext uri="{BB962C8B-B14F-4D97-AF65-F5344CB8AC3E}">
        <p14:creationId xmlns:p14="http://schemas.microsoft.com/office/powerpoint/2010/main" val="39494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hyperlink" Target="mailto:info@stateadvisorypanel.org"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2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6F38A8FF-57D8-4F8E-91AF-840F57582C08}"/>
              </a:ext>
            </a:extLst>
          </p:cNvPr>
          <p:cNvSpPr>
            <a:spLocks noGrp="1"/>
          </p:cNvSpPr>
          <p:nvPr>
            <p:ph type="subTitle" idx="1"/>
          </p:nvPr>
        </p:nvSpPr>
        <p:spPr>
          <a:xfrm>
            <a:off x="1565305" y="2766824"/>
            <a:ext cx="8467695" cy="1500533"/>
          </a:xfrm>
        </p:spPr>
        <p:txBody>
          <a:bodyPr>
            <a:normAutofit lnSpcReduction="10000"/>
          </a:bodyPr>
          <a:lstStyle/>
          <a:p>
            <a:pPr lvl="0"/>
            <a:r>
              <a:rPr lang="en-US" b="1" dirty="0">
                <a:solidFill>
                  <a:prstClr val="black">
                    <a:lumMod val="75000"/>
                    <a:lumOff val="25000"/>
                  </a:prstClr>
                </a:solidFill>
                <a:latin typeface="Arial Black" panose="020B0A04020102020204" pitchFamily="34" charset="0"/>
              </a:rPr>
              <a:t>September 28, 2021</a:t>
            </a:r>
          </a:p>
          <a:p>
            <a:pPr lvl="0"/>
            <a:r>
              <a:rPr lang="en-US" b="1" dirty="0">
                <a:solidFill>
                  <a:prstClr val="black"/>
                </a:solidFill>
                <a:latin typeface="Arial" panose="020B0604020202020204" pitchFamily="34" charset="0"/>
                <a:cs typeface="Arial" panose="020B0604020202020204" pitchFamily="34" charset="0"/>
              </a:rPr>
              <a:t>Lessons Learned about Stakeholder Engagement during the Pandemic for State Advisory Panels (SAP) and State Interagency Coordinating Councils (SICC)</a:t>
            </a:r>
          </a:p>
        </p:txBody>
      </p:sp>
      <p:pic>
        <p:nvPicPr>
          <p:cNvPr id="6" name="Picture 5">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226412" y="5640399"/>
            <a:ext cx="2034072" cy="589846"/>
          </a:xfrm>
          <a:prstGeom prst="rect">
            <a:avLst/>
          </a:prstGeom>
        </p:spPr>
      </p:pic>
      <p:pic>
        <p:nvPicPr>
          <p:cNvPr id="1032" name="Picture 8">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6548" y="5237140"/>
            <a:ext cx="1407096" cy="1407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3442" y="5745930"/>
            <a:ext cx="2567576" cy="378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128342" y="6287500"/>
            <a:ext cx="1493519" cy="307777"/>
          </a:xfrm>
          <a:prstGeom prst="rect">
            <a:avLst/>
          </a:prstGeom>
          <a:noFill/>
        </p:spPr>
        <p:txBody>
          <a:bodyPr wrap="square" rtlCol="0">
            <a:spAutoFit/>
          </a:bodyPr>
          <a:lstStyle/>
          <a:p>
            <a:r>
              <a:rPr lang="en-US" sz="1400" b="1" dirty="0">
                <a:solidFill>
                  <a:srgbClr val="7030A0"/>
                </a:solidFill>
                <a:latin typeface="Arial Black" panose="020B0A04020102020204" pitchFamily="34" charset="0"/>
              </a:rPr>
              <a:t>SAP &amp; SICC</a:t>
            </a:r>
          </a:p>
        </p:txBody>
      </p:sp>
      <p:sp>
        <p:nvSpPr>
          <p:cNvPr id="3" name="Rectangle 2"/>
          <p:cNvSpPr/>
          <p:nvPr/>
        </p:nvSpPr>
        <p:spPr>
          <a:xfrm>
            <a:off x="3040786" y="33243"/>
            <a:ext cx="8853627"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3120141" y="79924"/>
            <a:ext cx="8694916" cy="1104178"/>
          </a:xfrm>
        </p:spPr>
        <p:txBody>
          <a:bodyPr>
            <a:noAutofit/>
          </a:bodyPr>
          <a:lstStyle/>
          <a:p>
            <a:r>
              <a:rPr lang="en-US" sz="3200" b="1" dirty="0">
                <a:solidFill>
                  <a:schemeClr val="bg1"/>
                </a:solidFill>
                <a:latin typeface="Rockwell" panose="02060603020205020403" pitchFamily="18" charset="0"/>
              </a:rPr>
              <a:t>State Advisory Panel (SAP) and State Interagency Coordinating Council (SICC)</a:t>
            </a:r>
            <a:endParaRPr lang="en-US" b="1" dirty="0">
              <a:solidFill>
                <a:schemeClr val="bg1"/>
              </a:solidFill>
              <a:latin typeface="Rockwell" panose="02060603020205020403" pitchFamily="18" charset="0"/>
            </a:endParaRP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084" y="50953"/>
            <a:ext cx="2148030" cy="2074162"/>
          </a:xfrm>
          <a:prstGeom prst="rect">
            <a:avLst/>
          </a:prstGeom>
        </p:spPr>
      </p:pic>
      <p:sp>
        <p:nvSpPr>
          <p:cNvPr id="10" name="Rectangle 9"/>
          <p:cNvSpPr/>
          <p:nvPr/>
        </p:nvSpPr>
        <p:spPr>
          <a:xfrm>
            <a:off x="3040786" y="1363486"/>
            <a:ext cx="8853627" cy="774464"/>
          </a:xfrm>
          <a:prstGeom prst="rect">
            <a:avLst/>
          </a:prstGeom>
          <a:solidFill>
            <a:srgbClr val="0083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
            <a:extLst>
              <a:ext uri="{FF2B5EF4-FFF2-40B4-BE49-F238E27FC236}">
                <a16:creationId xmlns:a16="http://schemas.microsoft.com/office/drawing/2014/main" xmlns="" id="{419F8638-40FE-4888-A1B2-D031980BFB0C}"/>
              </a:ext>
            </a:extLst>
          </p:cNvPr>
          <p:cNvSpPr txBox="1">
            <a:spLocks/>
          </p:cNvSpPr>
          <p:nvPr/>
        </p:nvSpPr>
        <p:spPr>
          <a:xfrm>
            <a:off x="3199497" y="1410166"/>
            <a:ext cx="8694916" cy="57013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2800" dirty="0">
                <a:solidFill>
                  <a:schemeClr val="bg1"/>
                </a:solidFill>
                <a:latin typeface="Arial" panose="020B0604020202020204" pitchFamily="34" charset="0"/>
                <a:cs typeface="Arial" panose="020B0604020202020204" pitchFamily="34" charset="0"/>
              </a:rPr>
              <a:t>2021-2022 Webinar Series</a:t>
            </a:r>
            <a:endParaRPr lang="en-US" sz="54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9060" y="5342323"/>
            <a:ext cx="978838" cy="945177"/>
          </a:xfrm>
          <a:prstGeom prst="rect">
            <a:avLst/>
          </a:prstGeom>
        </p:spPr>
      </p:pic>
      <p:sp>
        <p:nvSpPr>
          <p:cNvPr id="11" name="TextBox 10"/>
          <p:cNvSpPr txBox="1"/>
          <p:nvPr/>
        </p:nvSpPr>
        <p:spPr>
          <a:xfrm>
            <a:off x="198023" y="4671463"/>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80236" y="5158873"/>
            <a:ext cx="1347253" cy="1353989"/>
          </a:xfrm>
          <a:prstGeom prst="rect">
            <a:avLst/>
          </a:prstGeom>
        </p:spPr>
      </p:pic>
    </p:spTree>
    <p:extLst>
      <p:ext uri="{BB962C8B-B14F-4D97-AF65-F5344CB8AC3E}">
        <p14:creationId xmlns:p14="http://schemas.microsoft.com/office/powerpoint/2010/main" val="3324069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C9D29-C52B-4631-A5F1-E288ACF00A3A}"/>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3B81CCFD-5E98-420A-8FEE-FDDB4826F278}"/>
              </a:ext>
            </a:extLst>
          </p:cNvPr>
          <p:cNvSpPr>
            <a:spLocks noGrp="1"/>
          </p:cNvSpPr>
          <p:nvPr>
            <p:ph idx="1"/>
          </p:nvPr>
        </p:nvSpPr>
        <p:spPr/>
        <p:txBody>
          <a:bodyPr/>
          <a:lstStyle/>
          <a:p>
            <a:pPr marL="0" indent="0">
              <a:buNone/>
            </a:pPr>
            <a:r>
              <a:rPr lang="en-US" sz="2800" dirty="0"/>
              <a:t>POLL:  Did your SEA/LA change your meeting schedule or time due to COVID? </a:t>
            </a:r>
          </a:p>
          <a:p>
            <a:pPr>
              <a:buFont typeface="Wingdings" panose="05000000000000000000" pitchFamily="2" charset="2"/>
              <a:buChar char="q"/>
            </a:pPr>
            <a:r>
              <a:rPr lang="en-US" sz="2800" dirty="0"/>
              <a:t>Y</a:t>
            </a:r>
          </a:p>
          <a:p>
            <a:pPr>
              <a:buFont typeface="Wingdings" panose="05000000000000000000" pitchFamily="2" charset="2"/>
              <a:buChar char="q"/>
            </a:pPr>
            <a:r>
              <a:rPr lang="en-US" sz="2800" dirty="0"/>
              <a:t>N</a:t>
            </a:r>
          </a:p>
          <a:p>
            <a:pPr>
              <a:buFont typeface="Wingdings" panose="05000000000000000000" pitchFamily="2" charset="2"/>
              <a:buChar char="q"/>
            </a:pPr>
            <a:r>
              <a:rPr lang="en-US" sz="2800" dirty="0"/>
              <a:t>Don’t Know </a:t>
            </a:r>
          </a:p>
          <a:p>
            <a:pPr marL="0" indent="0">
              <a:buNone/>
            </a:pPr>
            <a:endParaRPr lang="en-US" dirty="0"/>
          </a:p>
          <a:p>
            <a:pPr marL="0" indent="0">
              <a:buNone/>
            </a:pPr>
            <a:r>
              <a:rPr lang="en-US" sz="2800" dirty="0"/>
              <a:t>What changes did you make? Place description in the chat box.</a:t>
            </a:r>
          </a:p>
          <a:p>
            <a:pPr marL="0" indent="0">
              <a:buNone/>
            </a:pPr>
            <a:endParaRPr lang="en-US" dirty="0"/>
          </a:p>
        </p:txBody>
      </p:sp>
    </p:spTree>
    <p:extLst>
      <p:ext uri="{BB962C8B-B14F-4D97-AF65-F5344CB8AC3E}">
        <p14:creationId xmlns:p14="http://schemas.microsoft.com/office/powerpoint/2010/main" val="3154009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3C9D29-C52B-4631-A5F1-E288ACF00A3A}"/>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3B81CCFD-5E98-420A-8FEE-FDDB4826F278}"/>
              </a:ext>
            </a:extLst>
          </p:cNvPr>
          <p:cNvSpPr>
            <a:spLocks noGrp="1"/>
          </p:cNvSpPr>
          <p:nvPr>
            <p:ph idx="1"/>
          </p:nvPr>
        </p:nvSpPr>
        <p:spPr/>
        <p:txBody>
          <a:bodyPr/>
          <a:lstStyle/>
          <a:p>
            <a:pPr marL="0" indent="0">
              <a:buNone/>
            </a:pPr>
            <a:r>
              <a:rPr lang="en-US" sz="2800" dirty="0"/>
              <a:t>POLL:  Have yo</a:t>
            </a:r>
            <a:r>
              <a:rPr lang="en-US" dirty="0"/>
              <a:t>u experienced an increase in parent participation due to the use of a virtual platform for meetings</a:t>
            </a:r>
            <a:r>
              <a:rPr lang="en-US" sz="2800" dirty="0"/>
              <a:t>? </a:t>
            </a:r>
          </a:p>
          <a:p>
            <a:pPr>
              <a:buFont typeface="Wingdings" panose="05000000000000000000" pitchFamily="2" charset="2"/>
              <a:buChar char="q"/>
            </a:pPr>
            <a:r>
              <a:rPr lang="en-US" sz="2800" dirty="0"/>
              <a:t>Y</a:t>
            </a:r>
          </a:p>
          <a:p>
            <a:pPr>
              <a:buFont typeface="Wingdings" panose="05000000000000000000" pitchFamily="2" charset="2"/>
              <a:buChar char="q"/>
            </a:pPr>
            <a:r>
              <a:rPr lang="en-US" sz="2800" dirty="0"/>
              <a:t>N</a:t>
            </a:r>
          </a:p>
          <a:p>
            <a:pPr>
              <a:buFont typeface="Wingdings" panose="05000000000000000000" pitchFamily="2" charset="2"/>
              <a:buChar char="q"/>
            </a:pPr>
            <a:r>
              <a:rPr lang="en-US" sz="2800" dirty="0"/>
              <a:t>Don’t Know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3143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23778-4666-4E85-9C7F-65737E9FDEF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E27EFC03-84D4-4056-A2D4-B883C04A8D57}"/>
              </a:ext>
            </a:extLst>
          </p:cNvPr>
          <p:cNvSpPr>
            <a:spLocks noGrp="1"/>
          </p:cNvSpPr>
          <p:nvPr>
            <p:ph idx="1"/>
          </p:nvPr>
        </p:nvSpPr>
        <p:spPr/>
        <p:txBody>
          <a:bodyPr>
            <a:normAutofit/>
          </a:bodyPr>
          <a:lstStyle/>
          <a:p>
            <a:pPr marL="0" indent="0">
              <a:buNone/>
            </a:pPr>
            <a:r>
              <a:rPr lang="en-US" sz="2800" dirty="0"/>
              <a:t>POLL:  How many virtual meetings do you plan on having during the upcoming year?  </a:t>
            </a:r>
          </a:p>
          <a:p>
            <a:pPr>
              <a:buFont typeface="Wingdings" panose="05000000000000000000" pitchFamily="2" charset="2"/>
              <a:buChar char="q"/>
            </a:pPr>
            <a:r>
              <a:rPr lang="en-US" sz="2800" dirty="0"/>
              <a:t> 0</a:t>
            </a:r>
          </a:p>
          <a:p>
            <a:pPr>
              <a:buFont typeface="Wingdings" panose="05000000000000000000" pitchFamily="2" charset="2"/>
              <a:buChar char="q"/>
            </a:pPr>
            <a:r>
              <a:rPr lang="en-US" sz="2800" dirty="0"/>
              <a:t> 1-3</a:t>
            </a:r>
          </a:p>
          <a:p>
            <a:pPr>
              <a:buFont typeface="Wingdings" panose="05000000000000000000" pitchFamily="2" charset="2"/>
              <a:buChar char="q"/>
            </a:pPr>
            <a:r>
              <a:rPr lang="en-US" sz="2800" dirty="0"/>
              <a:t> 4-5</a:t>
            </a:r>
          </a:p>
          <a:p>
            <a:pPr>
              <a:buFont typeface="Wingdings" panose="05000000000000000000" pitchFamily="2" charset="2"/>
              <a:buChar char="q"/>
            </a:pPr>
            <a:r>
              <a:rPr lang="en-US" sz="2800" dirty="0"/>
              <a:t> 6-8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8106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23778-4666-4E85-9C7F-65737E9FDEF5}"/>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a16="http://schemas.microsoft.com/office/drawing/2014/main" xmlns="" id="{E27EFC03-84D4-4056-A2D4-B883C04A8D57}"/>
              </a:ext>
            </a:extLst>
          </p:cNvPr>
          <p:cNvSpPr>
            <a:spLocks noGrp="1"/>
          </p:cNvSpPr>
          <p:nvPr>
            <p:ph idx="1"/>
          </p:nvPr>
        </p:nvSpPr>
        <p:spPr/>
        <p:txBody>
          <a:bodyPr>
            <a:normAutofit lnSpcReduction="10000"/>
          </a:bodyPr>
          <a:lstStyle/>
          <a:p>
            <a:pPr marL="0" indent="0">
              <a:buNone/>
            </a:pPr>
            <a:r>
              <a:rPr lang="en-US" sz="2800" dirty="0"/>
              <a:t>POLL:  What will this year’s meetings look like?  </a:t>
            </a:r>
          </a:p>
          <a:p>
            <a:pPr>
              <a:buFont typeface="Wingdings" panose="05000000000000000000" pitchFamily="2" charset="2"/>
              <a:buChar char="q"/>
            </a:pPr>
            <a:r>
              <a:rPr lang="en-US" sz="2800" dirty="0"/>
              <a:t> All virtual</a:t>
            </a:r>
          </a:p>
          <a:p>
            <a:pPr>
              <a:buFont typeface="Wingdings" panose="05000000000000000000" pitchFamily="2" charset="2"/>
              <a:buChar char="q"/>
            </a:pPr>
            <a:r>
              <a:rPr lang="en-US" sz="2800" dirty="0"/>
              <a:t> </a:t>
            </a:r>
            <a:r>
              <a:rPr lang="en-US" dirty="0"/>
              <a:t>Mostly virtual and some in-person</a:t>
            </a:r>
            <a:endParaRPr lang="en-US" sz="2800" dirty="0"/>
          </a:p>
          <a:p>
            <a:pPr>
              <a:buFont typeface="Wingdings" panose="05000000000000000000" pitchFamily="2" charset="2"/>
              <a:buChar char="q"/>
            </a:pPr>
            <a:r>
              <a:rPr lang="en-US" sz="2800" dirty="0"/>
              <a:t> Mostly in-person and some virtual</a:t>
            </a:r>
          </a:p>
          <a:p>
            <a:pPr>
              <a:buFont typeface="Wingdings" panose="05000000000000000000" pitchFamily="2" charset="2"/>
              <a:buChar char="q"/>
            </a:pPr>
            <a:r>
              <a:rPr lang="en-US" sz="2800" dirty="0"/>
              <a:t> All in-person</a:t>
            </a:r>
          </a:p>
          <a:p>
            <a:pPr marL="0" indent="0">
              <a:buNone/>
            </a:pPr>
            <a:endParaRPr lang="en-US" dirty="0"/>
          </a:p>
          <a:p>
            <a:pPr marL="0" indent="0">
              <a:buNone/>
            </a:pPr>
            <a:r>
              <a:rPr lang="en-US" sz="2800" dirty="0"/>
              <a:t> </a:t>
            </a:r>
            <a:endParaRPr lang="en-US" dirty="0"/>
          </a:p>
        </p:txBody>
      </p:sp>
    </p:spTree>
    <p:extLst>
      <p:ext uri="{BB962C8B-B14F-4D97-AF65-F5344CB8AC3E}">
        <p14:creationId xmlns:p14="http://schemas.microsoft.com/office/powerpoint/2010/main" val="3261101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285B4-B4BE-4FBA-AFFA-C43E981294FF}"/>
              </a:ext>
            </a:extLst>
          </p:cNvPr>
          <p:cNvSpPr>
            <a:spLocks noGrp="1"/>
          </p:cNvSpPr>
          <p:nvPr>
            <p:ph type="title"/>
          </p:nvPr>
        </p:nvSpPr>
        <p:spPr/>
        <p:txBody>
          <a:bodyPr/>
          <a:lstStyle/>
          <a:p>
            <a:r>
              <a:rPr lang="en-US" dirty="0"/>
              <a:t>State Interagency Coordinating Council</a:t>
            </a:r>
          </a:p>
        </p:txBody>
      </p:sp>
      <p:sp>
        <p:nvSpPr>
          <p:cNvPr id="3" name="Content Placeholder 2">
            <a:extLst>
              <a:ext uri="{FF2B5EF4-FFF2-40B4-BE49-F238E27FC236}">
                <a16:creationId xmlns:a16="http://schemas.microsoft.com/office/drawing/2014/main" xmlns="" id="{0547B200-40FE-44A3-AD84-639473510E1C}"/>
              </a:ext>
            </a:extLst>
          </p:cNvPr>
          <p:cNvSpPr>
            <a:spLocks noGrp="1"/>
          </p:cNvSpPr>
          <p:nvPr>
            <p:ph idx="1"/>
          </p:nvPr>
        </p:nvSpPr>
        <p:spPr>
          <a:xfrm>
            <a:off x="838200" y="1825625"/>
            <a:ext cx="10515600" cy="4017236"/>
          </a:xfrm>
        </p:spPr>
        <p:txBody>
          <a:bodyPr>
            <a:normAutofit fontScale="85000" lnSpcReduction="20000"/>
          </a:bodyPr>
          <a:lstStyle/>
          <a:p>
            <a:r>
              <a:rPr lang="en-US" dirty="0"/>
              <a:t>Greater participation from all stakeholders due to virtual meetings and greater participation from non-members</a:t>
            </a:r>
          </a:p>
          <a:p>
            <a:r>
              <a:rPr lang="en-US" dirty="0"/>
              <a:t>People could maximize their participation due to not traveling/childcare/taking off work</a:t>
            </a:r>
          </a:p>
          <a:p>
            <a:r>
              <a:rPr lang="en-US" dirty="0"/>
              <a:t>Parents were able to spend more time engaging in the resources that were shared resulting in more productive meetings</a:t>
            </a:r>
          </a:p>
          <a:p>
            <a:r>
              <a:rPr lang="en-US" dirty="0"/>
              <a:t>Conversed about long-term impact due to COVID and highlighted the need for increased resources for early intervention/investment in child’s life and consistency of services</a:t>
            </a:r>
          </a:p>
          <a:p>
            <a:r>
              <a:rPr lang="en-US" dirty="0"/>
              <a:t>Contingency plans needed for services to children if not face to face</a:t>
            </a:r>
          </a:p>
          <a:p>
            <a:r>
              <a:rPr lang="en-US" dirty="0"/>
              <a:t>Better understand the value of the coaching model of EI to families/extended families and provision of trainings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8740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4EC4E-E825-47ED-A0FA-8855D93554FF}"/>
              </a:ext>
            </a:extLst>
          </p:cNvPr>
          <p:cNvSpPr>
            <a:spLocks noGrp="1"/>
          </p:cNvSpPr>
          <p:nvPr>
            <p:ph type="title"/>
          </p:nvPr>
        </p:nvSpPr>
        <p:spPr/>
        <p:txBody>
          <a:bodyPr/>
          <a:lstStyle/>
          <a:p>
            <a:r>
              <a:rPr lang="en-US" dirty="0"/>
              <a:t>Chat Box or Unmute Your Mic to Share</a:t>
            </a:r>
          </a:p>
        </p:txBody>
      </p:sp>
      <p:sp>
        <p:nvSpPr>
          <p:cNvPr id="3" name="Content Placeholder 2">
            <a:extLst>
              <a:ext uri="{FF2B5EF4-FFF2-40B4-BE49-F238E27FC236}">
                <a16:creationId xmlns:a16="http://schemas.microsoft.com/office/drawing/2014/main" xmlns="" id="{EBF18D29-F586-489B-8FB5-EB0F902D89EC}"/>
              </a:ext>
            </a:extLst>
          </p:cNvPr>
          <p:cNvSpPr>
            <a:spLocks noGrp="1"/>
          </p:cNvSpPr>
          <p:nvPr>
            <p:ph idx="1"/>
          </p:nvPr>
        </p:nvSpPr>
        <p:spPr>
          <a:xfrm>
            <a:off x="693821" y="2653398"/>
            <a:ext cx="10515600" cy="3497489"/>
          </a:xfrm>
        </p:spPr>
        <p:txBody>
          <a:bodyPr>
            <a:normAutofit/>
          </a:bodyPr>
          <a:lstStyle/>
          <a:p>
            <a:pPr marL="0" indent="0" algn="ctr">
              <a:buNone/>
            </a:pPr>
            <a:r>
              <a:rPr lang="en-US" sz="4400" b="1" dirty="0"/>
              <a:t>What one ‘lesson learned’ or ‘ah-ha’ did you or your panel/council experience due to COVID that you plan on continuing in the future?</a:t>
            </a:r>
          </a:p>
        </p:txBody>
      </p:sp>
    </p:spTree>
    <p:extLst>
      <p:ext uri="{BB962C8B-B14F-4D97-AF65-F5344CB8AC3E}">
        <p14:creationId xmlns:p14="http://schemas.microsoft.com/office/powerpoint/2010/main" val="328245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56952-3577-48DF-AA37-25B860A5F2A9}"/>
              </a:ext>
            </a:extLst>
          </p:cNvPr>
          <p:cNvSpPr>
            <a:spLocks noGrp="1"/>
          </p:cNvSpPr>
          <p:nvPr>
            <p:ph type="title"/>
          </p:nvPr>
        </p:nvSpPr>
        <p:spPr/>
        <p:txBody>
          <a:bodyPr/>
          <a:lstStyle/>
          <a:p>
            <a:r>
              <a:rPr lang="en-US" dirty="0"/>
              <a:t>CT- State Advisory Panel</a:t>
            </a:r>
          </a:p>
        </p:txBody>
      </p:sp>
      <p:sp>
        <p:nvSpPr>
          <p:cNvPr id="3" name="Content Placeholder 2">
            <a:extLst>
              <a:ext uri="{FF2B5EF4-FFF2-40B4-BE49-F238E27FC236}">
                <a16:creationId xmlns:a16="http://schemas.microsoft.com/office/drawing/2014/main" xmlns="" id="{DBE6EE63-D163-4CD1-90D1-E2CC47914298}"/>
              </a:ext>
            </a:extLst>
          </p:cNvPr>
          <p:cNvSpPr>
            <a:spLocks noGrp="1"/>
          </p:cNvSpPr>
          <p:nvPr>
            <p:ph idx="1"/>
          </p:nvPr>
        </p:nvSpPr>
        <p:spPr>
          <a:xfrm>
            <a:off x="838200" y="1890446"/>
            <a:ext cx="10515600" cy="3895006"/>
          </a:xfrm>
        </p:spPr>
        <p:txBody>
          <a:bodyPr>
            <a:noAutofit/>
          </a:bodyPr>
          <a:lstStyle/>
          <a:p>
            <a:pPr marL="0" marR="0" algn="l">
              <a:spcBef>
                <a:spcPts val="0"/>
              </a:spcBef>
              <a:spcAft>
                <a:spcPts val="0"/>
              </a:spcAft>
            </a:pPr>
            <a:r>
              <a:rPr lang="en-US" b="1" i="0" dirty="0">
                <a:solidFill>
                  <a:srgbClr val="222222"/>
                </a:solidFill>
                <a:effectLst/>
              </a:rPr>
              <a:t>Bryan </a:t>
            </a:r>
            <a:r>
              <a:rPr lang="en-US" b="1" i="0" dirty="0" err="1">
                <a:solidFill>
                  <a:srgbClr val="222222"/>
                </a:solidFill>
                <a:effectLst/>
              </a:rPr>
              <a:t>Klimkiewicz</a:t>
            </a:r>
            <a:r>
              <a:rPr lang="en-US" b="1" i="0" dirty="0">
                <a:solidFill>
                  <a:srgbClr val="222222"/>
                </a:solidFill>
                <a:effectLst/>
              </a:rPr>
              <a:t> </a:t>
            </a:r>
            <a:r>
              <a:rPr lang="en-US" b="0" i="0" dirty="0">
                <a:solidFill>
                  <a:srgbClr val="222222"/>
                </a:solidFill>
                <a:effectLst/>
              </a:rPr>
              <a:t>– CT State Department of Education (Special Education Division Director)</a:t>
            </a:r>
          </a:p>
          <a:p>
            <a:pPr marL="0" marR="0" algn="l">
              <a:spcBef>
                <a:spcPts val="0"/>
              </a:spcBef>
              <a:spcAft>
                <a:spcPts val="0"/>
              </a:spcAft>
            </a:pPr>
            <a:r>
              <a:rPr lang="en-US" b="1" i="0" dirty="0" err="1" smtClean="0">
                <a:solidFill>
                  <a:srgbClr val="222222"/>
                </a:solidFill>
                <a:effectLst/>
              </a:rPr>
              <a:t>Nachi</a:t>
            </a:r>
            <a:r>
              <a:rPr lang="en-US" b="1" i="0" dirty="0" smtClean="0">
                <a:solidFill>
                  <a:srgbClr val="222222"/>
                </a:solidFill>
                <a:effectLst/>
              </a:rPr>
              <a:t> </a:t>
            </a:r>
            <a:r>
              <a:rPr lang="en-US" b="1" i="0" dirty="0">
                <a:solidFill>
                  <a:srgbClr val="222222"/>
                </a:solidFill>
                <a:effectLst/>
              </a:rPr>
              <a:t>Bhatt </a:t>
            </a:r>
            <a:r>
              <a:rPr lang="en-US" b="0" i="0" dirty="0">
                <a:solidFill>
                  <a:srgbClr val="222222"/>
                </a:solidFill>
                <a:effectLst/>
              </a:rPr>
              <a:t>– CT Department of Children and Families (Education Consultant)</a:t>
            </a:r>
          </a:p>
          <a:p>
            <a:pPr algn="l"/>
            <a:r>
              <a:rPr lang="en-US" b="1" i="0" dirty="0">
                <a:solidFill>
                  <a:srgbClr val="222222"/>
                </a:solidFill>
                <a:effectLst/>
              </a:rPr>
              <a:t>Tammy </a:t>
            </a:r>
            <a:r>
              <a:rPr lang="en-US" b="1" i="0" dirty="0" err="1">
                <a:solidFill>
                  <a:srgbClr val="222222"/>
                </a:solidFill>
                <a:effectLst/>
              </a:rPr>
              <a:t>Raccio</a:t>
            </a:r>
            <a:r>
              <a:rPr lang="en-US" b="0" i="0" dirty="0">
                <a:solidFill>
                  <a:srgbClr val="222222"/>
                </a:solidFill>
                <a:effectLst/>
              </a:rPr>
              <a:t> - SAC Chair (Parent)</a:t>
            </a:r>
          </a:p>
          <a:p>
            <a:pPr algn="l"/>
            <a:r>
              <a:rPr lang="en-US" b="1" i="0" dirty="0">
                <a:solidFill>
                  <a:srgbClr val="222222"/>
                </a:solidFill>
                <a:effectLst/>
              </a:rPr>
              <a:t>Jennifer Lussier </a:t>
            </a:r>
            <a:r>
              <a:rPr lang="en-US" b="0" i="0" dirty="0">
                <a:solidFill>
                  <a:srgbClr val="222222"/>
                </a:solidFill>
                <a:effectLst/>
              </a:rPr>
              <a:t>- SAC Vice-Chair (Parent)</a:t>
            </a:r>
          </a:p>
          <a:p>
            <a:r>
              <a:rPr lang="en-US" b="1" i="0" dirty="0">
                <a:solidFill>
                  <a:srgbClr val="222222"/>
                </a:solidFill>
                <a:effectLst/>
              </a:rPr>
              <a:t>Catherine </a:t>
            </a:r>
            <a:r>
              <a:rPr lang="en-US" b="1" i="0" dirty="0" err="1">
                <a:solidFill>
                  <a:srgbClr val="222222"/>
                </a:solidFill>
                <a:effectLst/>
              </a:rPr>
              <a:t>Summ</a:t>
            </a:r>
            <a:r>
              <a:rPr lang="en-US" b="0" i="0" dirty="0">
                <a:solidFill>
                  <a:srgbClr val="222222"/>
                </a:solidFill>
                <a:effectLst/>
              </a:rPr>
              <a:t>- CT Department of Aging a Disability Services, Bureau of Education and Services for the Blind (Education Supervisor)</a:t>
            </a:r>
          </a:p>
        </p:txBody>
      </p:sp>
    </p:spTree>
    <p:extLst>
      <p:ext uri="{BB962C8B-B14F-4D97-AF65-F5344CB8AC3E}">
        <p14:creationId xmlns:p14="http://schemas.microsoft.com/office/powerpoint/2010/main" val="2401365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2C2C72-EA42-4F51-A151-EC6FC1ECF548}"/>
              </a:ext>
            </a:extLst>
          </p:cNvPr>
          <p:cNvSpPr>
            <a:spLocks noGrp="1"/>
          </p:cNvSpPr>
          <p:nvPr>
            <p:ph type="title"/>
          </p:nvPr>
        </p:nvSpPr>
        <p:spPr/>
        <p:txBody>
          <a:bodyPr/>
          <a:lstStyle/>
          <a:p>
            <a:r>
              <a:rPr lang="en-US" dirty="0"/>
              <a:t>Break Out Groups</a:t>
            </a:r>
          </a:p>
        </p:txBody>
      </p:sp>
      <p:sp>
        <p:nvSpPr>
          <p:cNvPr id="3" name="Content Placeholder 2">
            <a:extLst>
              <a:ext uri="{FF2B5EF4-FFF2-40B4-BE49-F238E27FC236}">
                <a16:creationId xmlns:a16="http://schemas.microsoft.com/office/drawing/2014/main" xmlns="" id="{C89D68C9-E495-4749-8722-86A50C2FB605}"/>
              </a:ext>
            </a:extLst>
          </p:cNvPr>
          <p:cNvSpPr>
            <a:spLocks noGrp="1"/>
          </p:cNvSpPr>
          <p:nvPr>
            <p:ph idx="1"/>
          </p:nvPr>
        </p:nvSpPr>
        <p:spPr/>
        <p:txBody>
          <a:bodyPr>
            <a:normAutofit lnSpcReduction="10000"/>
          </a:bodyPr>
          <a:lstStyle/>
          <a:p>
            <a:r>
              <a:rPr lang="en-US" dirty="0"/>
              <a:t>Sorted into SAP or SICC based on your registration</a:t>
            </a:r>
          </a:p>
          <a:p>
            <a:r>
              <a:rPr lang="en-US" dirty="0"/>
              <a:t>Workgroup facilitator will have you do brief introductions and explain </a:t>
            </a:r>
            <a:r>
              <a:rPr lang="en-US" dirty="0" err="1"/>
              <a:t>Jamboard</a:t>
            </a:r>
            <a:endParaRPr lang="en-US" dirty="0"/>
          </a:p>
          <a:p>
            <a:r>
              <a:rPr lang="en-US" dirty="0"/>
              <a:t>Facilitator will ask questions to guide the conversation using </a:t>
            </a:r>
            <a:r>
              <a:rPr lang="en-US" dirty="0" err="1"/>
              <a:t>Jamboard</a:t>
            </a:r>
            <a:endParaRPr lang="en-US" dirty="0"/>
          </a:p>
          <a:p>
            <a:r>
              <a:rPr lang="en-US" dirty="0"/>
              <a:t>Feel free to ask your own questions of the members of the group</a:t>
            </a:r>
          </a:p>
          <a:p>
            <a:r>
              <a:rPr lang="en-US" dirty="0"/>
              <a:t>We will return to give you further information about upcoming events and ask for your evaluation of today’s session.</a:t>
            </a:r>
          </a:p>
        </p:txBody>
      </p:sp>
    </p:spTree>
    <p:extLst>
      <p:ext uri="{BB962C8B-B14F-4D97-AF65-F5344CB8AC3E}">
        <p14:creationId xmlns:p14="http://schemas.microsoft.com/office/powerpoint/2010/main" val="121655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97D99-542C-4C72-B16A-25035371FF05}"/>
              </a:ext>
            </a:extLst>
          </p:cNvPr>
          <p:cNvSpPr>
            <a:spLocks noGrp="1"/>
          </p:cNvSpPr>
          <p:nvPr>
            <p:ph type="title"/>
          </p:nvPr>
        </p:nvSpPr>
        <p:spPr/>
        <p:txBody>
          <a:bodyPr/>
          <a:lstStyle/>
          <a:p>
            <a:r>
              <a:rPr lang="en-US" dirty="0" err="1"/>
              <a:t>Jamboard</a:t>
            </a:r>
            <a:r>
              <a:rPr lang="en-US" dirty="0"/>
              <a:t> Instructions</a:t>
            </a:r>
          </a:p>
        </p:txBody>
      </p:sp>
      <p:sp>
        <p:nvSpPr>
          <p:cNvPr id="3" name="Content Placeholder 2">
            <a:extLst>
              <a:ext uri="{FF2B5EF4-FFF2-40B4-BE49-F238E27FC236}">
                <a16:creationId xmlns:a16="http://schemas.microsoft.com/office/drawing/2014/main" xmlns="" id="{D1D08195-525E-4C7A-90D3-8EC89885B289}"/>
              </a:ext>
            </a:extLst>
          </p:cNvPr>
          <p:cNvSpPr>
            <a:spLocks noGrp="1"/>
          </p:cNvSpPr>
          <p:nvPr>
            <p:ph idx="1"/>
          </p:nvPr>
        </p:nvSpPr>
        <p:spPr>
          <a:xfrm>
            <a:off x="838200" y="1911662"/>
            <a:ext cx="10515600" cy="3497489"/>
          </a:xfrm>
        </p:spPr>
        <p:txBody>
          <a:bodyPr/>
          <a:lstStyle/>
          <a:p>
            <a:pPr marL="0" indent="0">
              <a:buNone/>
            </a:pPr>
            <a:r>
              <a:rPr lang="en-US" dirty="0"/>
              <a:t>There are two options for participating</a:t>
            </a:r>
          </a:p>
          <a:p>
            <a:pPr marL="457200" lvl="1" indent="0">
              <a:buNone/>
            </a:pPr>
            <a:r>
              <a:rPr lang="en-US" dirty="0"/>
              <a:t>1. Continue to watch the screen and let the facilitator share the </a:t>
            </a:r>
            <a:r>
              <a:rPr lang="en-US" dirty="0" err="1"/>
              <a:t>Jamboard</a:t>
            </a:r>
            <a:endParaRPr lang="en-US" dirty="0"/>
          </a:p>
          <a:p>
            <a:pPr marL="457200" lvl="1" indent="0">
              <a:buNone/>
            </a:pPr>
            <a:r>
              <a:rPr lang="en-US" dirty="0"/>
              <a:t>2. Open the </a:t>
            </a:r>
            <a:r>
              <a:rPr lang="en-US" dirty="0" err="1"/>
              <a:t>Jamboard</a:t>
            </a:r>
            <a:r>
              <a:rPr lang="en-US" dirty="0"/>
              <a:t> on another web browser tab and/or another screen</a:t>
            </a:r>
          </a:p>
          <a:p>
            <a:pPr marL="457200" lvl="1" indent="0">
              <a:buNone/>
            </a:pPr>
            <a:endParaRPr lang="en-US" dirty="0"/>
          </a:p>
          <a:p>
            <a:pPr marL="0" indent="0">
              <a:buNone/>
            </a:pPr>
            <a:r>
              <a:rPr lang="en-US" dirty="0"/>
              <a:t>To contribute to the </a:t>
            </a:r>
            <a:r>
              <a:rPr lang="en-US" dirty="0" err="1"/>
              <a:t>Jamboard</a:t>
            </a:r>
            <a:r>
              <a:rPr lang="en-US" dirty="0"/>
              <a:t>, use the menu on the left side</a:t>
            </a:r>
          </a:p>
        </p:txBody>
      </p:sp>
    </p:spTree>
    <p:extLst>
      <p:ext uri="{BB962C8B-B14F-4D97-AF65-F5344CB8AC3E}">
        <p14:creationId xmlns:p14="http://schemas.microsoft.com/office/powerpoint/2010/main" val="284537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80CFD1-35D5-4AF5-BF8F-D6D93EF1F466}"/>
              </a:ext>
            </a:extLst>
          </p:cNvPr>
          <p:cNvSpPr>
            <a:spLocks noGrp="1"/>
          </p:cNvSpPr>
          <p:nvPr>
            <p:ph type="title"/>
          </p:nvPr>
        </p:nvSpPr>
        <p:spPr/>
        <p:txBody>
          <a:bodyPr/>
          <a:lstStyle/>
          <a:p>
            <a:r>
              <a:rPr lang="en-US" dirty="0"/>
              <a:t>Contributing to the </a:t>
            </a:r>
            <a:r>
              <a:rPr lang="en-US" dirty="0" err="1"/>
              <a:t>Jamboard</a:t>
            </a:r>
            <a:endParaRPr lang="en-US"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xmlns="" id="{4FCB8D7B-31B1-484B-AF5A-AA7BEBD7C03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0705" r="96818" b="33043"/>
          <a:stretch/>
        </p:blipFill>
        <p:spPr>
          <a:xfrm>
            <a:off x="10770470" y="2006724"/>
            <a:ext cx="800819" cy="3439685"/>
          </a:xfrm>
          <a:prstGeom prst="rect">
            <a:avLst/>
          </a:prstGeom>
        </p:spPr>
      </p:pic>
      <p:sp>
        <p:nvSpPr>
          <p:cNvPr id="5" name="TextBox 4">
            <a:extLst>
              <a:ext uri="{FF2B5EF4-FFF2-40B4-BE49-F238E27FC236}">
                <a16:creationId xmlns:a16="http://schemas.microsoft.com/office/drawing/2014/main" xmlns="" id="{6A95B39C-C757-4B50-B617-AB6AA39731D5}"/>
              </a:ext>
            </a:extLst>
          </p:cNvPr>
          <p:cNvSpPr txBox="1"/>
          <p:nvPr/>
        </p:nvSpPr>
        <p:spPr>
          <a:xfrm>
            <a:off x="838200" y="2039688"/>
            <a:ext cx="9559506" cy="3046988"/>
          </a:xfrm>
          <a:prstGeom prst="rect">
            <a:avLst/>
          </a:prstGeom>
          <a:noFill/>
        </p:spPr>
        <p:txBody>
          <a:bodyPr wrap="square" rtlCol="0">
            <a:spAutoFit/>
          </a:bodyPr>
          <a:lstStyle/>
          <a:p>
            <a:pPr marL="514350" indent="-514350">
              <a:buFont typeface="+mj-lt"/>
              <a:buAutoNum type="arabicPeriod"/>
            </a:pPr>
            <a:r>
              <a:rPr lang="en-US" sz="3200" dirty="0"/>
              <a:t>Use the tool bar on the left of the screen</a:t>
            </a:r>
          </a:p>
          <a:p>
            <a:pPr marL="514350" indent="-514350">
              <a:buFont typeface="+mj-lt"/>
              <a:buAutoNum type="arabicPeriod"/>
            </a:pPr>
            <a:r>
              <a:rPr lang="en-US" sz="3200" dirty="0"/>
              <a:t>Select the sticky tab icon </a:t>
            </a:r>
          </a:p>
          <a:p>
            <a:pPr marL="514350" indent="-514350">
              <a:buFont typeface="+mj-lt"/>
              <a:buAutoNum type="arabicPeriod"/>
            </a:pPr>
            <a:r>
              <a:rPr lang="en-US" sz="3200" dirty="0"/>
              <a:t>Type your comment into the sticky tab that pops up</a:t>
            </a:r>
          </a:p>
          <a:p>
            <a:pPr marL="514350" indent="-514350">
              <a:buFont typeface="+mj-lt"/>
              <a:buAutoNum type="arabicPeriod"/>
            </a:pPr>
            <a:r>
              <a:rPr lang="en-US" sz="3200" dirty="0"/>
              <a:t>Select the color of the sticky tab (optional)</a:t>
            </a:r>
          </a:p>
          <a:p>
            <a:pPr marL="514350" indent="-514350">
              <a:buFont typeface="+mj-lt"/>
              <a:buAutoNum type="arabicPeriod"/>
            </a:pPr>
            <a:r>
              <a:rPr lang="en-US" sz="3200" dirty="0"/>
              <a:t>Hit ‘save’</a:t>
            </a:r>
          </a:p>
          <a:p>
            <a:pPr marL="514350" indent="-514350">
              <a:buFont typeface="+mj-lt"/>
              <a:buAutoNum type="arabicPeriod"/>
            </a:pPr>
            <a:r>
              <a:rPr lang="en-US" sz="3200" dirty="0"/>
              <a:t>Move your sticky tab anywhere you want (optional)</a:t>
            </a:r>
          </a:p>
        </p:txBody>
      </p:sp>
      <p:pic>
        <p:nvPicPr>
          <p:cNvPr id="6" name="Content Placeholder 3" descr="Graphical user interface, text, application, email&#10;&#10;Description automatically generated">
            <a:extLst>
              <a:ext uri="{FF2B5EF4-FFF2-40B4-BE49-F238E27FC236}">
                <a16:creationId xmlns:a16="http://schemas.microsoft.com/office/drawing/2014/main" xmlns="" id="{1742E84E-EFAB-442E-8451-0FA3E140B23F}"/>
              </a:ext>
            </a:extLst>
          </p:cNvPr>
          <p:cNvPicPr>
            <a:picLocks noChangeAspect="1"/>
          </p:cNvPicPr>
          <p:nvPr/>
        </p:nvPicPr>
        <p:blipFill rotWithShape="1">
          <a:blip r:embed="rId3">
            <a:extLst>
              <a:ext uri="{28A0092B-C50C-407E-A947-70E740481C1C}">
                <a14:useLocalDpi xmlns:a14="http://schemas.microsoft.com/office/drawing/2010/main" val="0"/>
              </a:ext>
            </a:extLst>
          </a:blip>
          <a:srcRect l="508" t="50818" r="97733" b="46417"/>
          <a:stretch/>
        </p:blipFill>
        <p:spPr>
          <a:xfrm>
            <a:off x="6775268" y="2648556"/>
            <a:ext cx="442823" cy="362310"/>
          </a:xfrm>
          <a:prstGeom prst="rect">
            <a:avLst/>
          </a:prstGeom>
        </p:spPr>
      </p:pic>
      <p:sp>
        <p:nvSpPr>
          <p:cNvPr id="7" name="TextBox 6">
            <a:extLst>
              <a:ext uri="{FF2B5EF4-FFF2-40B4-BE49-F238E27FC236}">
                <a16:creationId xmlns:a16="http://schemas.microsoft.com/office/drawing/2014/main" xmlns="" id="{2098579B-9DF0-43A7-AD10-ACF29FC39F13}"/>
              </a:ext>
            </a:extLst>
          </p:cNvPr>
          <p:cNvSpPr txBox="1"/>
          <p:nvPr/>
        </p:nvSpPr>
        <p:spPr>
          <a:xfrm>
            <a:off x="10657648" y="1690688"/>
            <a:ext cx="1058092" cy="369332"/>
          </a:xfrm>
          <a:prstGeom prst="rect">
            <a:avLst/>
          </a:prstGeom>
          <a:noFill/>
        </p:spPr>
        <p:txBody>
          <a:bodyPr wrap="square" rtlCol="0">
            <a:spAutoFit/>
          </a:bodyPr>
          <a:lstStyle/>
          <a:p>
            <a:r>
              <a:rPr lang="en-US" dirty="0"/>
              <a:t>Tool bar</a:t>
            </a:r>
          </a:p>
        </p:txBody>
      </p:sp>
    </p:spTree>
    <p:extLst>
      <p:ext uri="{BB962C8B-B14F-4D97-AF65-F5344CB8AC3E}">
        <p14:creationId xmlns:p14="http://schemas.microsoft.com/office/powerpoint/2010/main" val="11692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Welcome!</a:t>
            </a:r>
            <a:endParaRPr lang="en-US" sz="11500" b="1" dirty="0">
              <a:solidFill>
                <a:schemeClr val="bg1"/>
              </a:solidFill>
              <a:latin typeface="Rockwell" panose="02060603020205020403" pitchFamily="18"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363485"/>
            <a:ext cx="10229088" cy="43875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t>Welcome – We are so happy that you have joined us today.</a:t>
            </a:r>
          </a:p>
          <a:p>
            <a:pPr algn="l"/>
            <a:endParaRPr lang="en-US" sz="3200" dirty="0"/>
          </a:p>
          <a:p>
            <a:r>
              <a:rPr lang="en-US" sz="3500" b="1" dirty="0">
                <a:solidFill>
                  <a:srgbClr val="7030A0"/>
                </a:solidFill>
              </a:rPr>
              <a:t>Today we will be discussing Lessons Learned from the Pandemic about Stakeholder Engagement for Advisory Panel or Interagency Coordinating Councils </a:t>
            </a:r>
          </a:p>
          <a:p>
            <a:pPr algn="l"/>
            <a:endParaRPr lang="en-US" sz="3200" dirty="0"/>
          </a:p>
          <a:p>
            <a:pPr algn="l"/>
            <a:r>
              <a:rPr lang="en-US" sz="2600" dirty="0"/>
              <a:t>*Captioning services are provided through the ZOOM platform.  Please locate access to this service at the bottom right of your screen.</a:t>
            </a:r>
            <a:r>
              <a:rPr lang="en-US" sz="3200" b="1" dirty="0"/>
              <a:t/>
            </a:r>
            <a:br>
              <a:rPr lang="en-US" sz="3200" b="1" dirty="0"/>
            </a:br>
            <a:endParaRPr lang="en-US" sz="2200"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61937" y="6018198"/>
            <a:ext cx="751980" cy="755740"/>
          </a:xfrm>
          <a:prstGeom prst="rect">
            <a:avLst/>
          </a:prstGeom>
        </p:spPr>
      </p:pic>
    </p:spTree>
    <p:extLst>
      <p:ext uri="{BB962C8B-B14F-4D97-AF65-F5344CB8AC3E}">
        <p14:creationId xmlns:p14="http://schemas.microsoft.com/office/powerpoint/2010/main" val="233513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EC5DEDF-3F76-4B6C-8BCB-44FC6A18E363}"/>
              </a:ext>
            </a:extLst>
          </p:cNvPr>
          <p:cNvSpPr>
            <a:spLocks noGrp="1"/>
          </p:cNvSpPr>
          <p:nvPr>
            <p:ph type="title"/>
          </p:nvPr>
        </p:nvSpPr>
        <p:spPr>
          <a:xfrm>
            <a:off x="0" y="1"/>
            <a:ext cx="12192000" cy="1462088"/>
          </a:xfrm>
        </p:spPr>
        <p:txBody>
          <a:bodyPr/>
          <a:lstStyle/>
          <a:p>
            <a:pPr algn="ctr"/>
            <a:r>
              <a:rPr lang="en-US" dirty="0"/>
              <a:t>Discussion for Sharing During Break Outs</a:t>
            </a:r>
          </a:p>
        </p:txBody>
      </p:sp>
      <p:sp>
        <p:nvSpPr>
          <p:cNvPr id="6" name="Content Placeholder 5">
            <a:extLst>
              <a:ext uri="{FF2B5EF4-FFF2-40B4-BE49-F238E27FC236}">
                <a16:creationId xmlns:a16="http://schemas.microsoft.com/office/drawing/2014/main" xmlns="" id="{F2D6CD3E-5FC8-400C-B47B-F0923F0B2B57}"/>
              </a:ext>
            </a:extLst>
          </p:cNvPr>
          <p:cNvSpPr>
            <a:spLocks noGrp="1"/>
          </p:cNvSpPr>
          <p:nvPr>
            <p:ph idx="1"/>
          </p:nvPr>
        </p:nvSpPr>
        <p:spPr>
          <a:xfrm>
            <a:off x="546100" y="1639888"/>
            <a:ext cx="11468100" cy="4067175"/>
          </a:xfrm>
        </p:spPr>
        <p:txBody>
          <a:bodyPr>
            <a:normAutofit fontScale="92500"/>
          </a:bodyPr>
          <a:lstStyle/>
          <a:p>
            <a:r>
              <a:rPr lang="en-US" sz="3300" b="1" dirty="0"/>
              <a:t>What were the greatest challenges to your group’s work during the past 18 months of meetings as you dealt with COVID in your state?</a:t>
            </a:r>
          </a:p>
          <a:p>
            <a:r>
              <a:rPr lang="en-US" sz="3300" b="1" dirty="0"/>
              <a:t>What were the changes that your group needed to make due to COVID?</a:t>
            </a:r>
          </a:p>
          <a:p>
            <a:r>
              <a:rPr lang="en-US" sz="3300" b="1" dirty="0"/>
              <a:t>How has/does/will your group advise the state on COVID related topics?</a:t>
            </a:r>
          </a:p>
          <a:p>
            <a:r>
              <a:rPr lang="en-US" sz="3300" b="1" dirty="0"/>
              <a:t>How have you addressed issues of diversity, equity, and inclusion due to COVID? </a:t>
            </a:r>
            <a:endParaRPr lang="en-US" sz="3300" dirty="0"/>
          </a:p>
          <a:p>
            <a:endParaRPr lang="en-US" sz="3300" dirty="0"/>
          </a:p>
          <a:p>
            <a:endParaRPr lang="en-US" sz="3300" dirty="0"/>
          </a:p>
          <a:p>
            <a:endParaRPr lang="en-US" dirty="0"/>
          </a:p>
        </p:txBody>
      </p:sp>
    </p:spTree>
    <p:extLst>
      <p:ext uri="{BB962C8B-B14F-4D97-AF65-F5344CB8AC3E}">
        <p14:creationId xmlns:p14="http://schemas.microsoft.com/office/powerpoint/2010/main" val="199297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0B72C-4B6A-4C3E-AB97-0C7BE11AB1CE}"/>
              </a:ext>
            </a:extLst>
          </p:cNvPr>
          <p:cNvSpPr>
            <a:spLocks noGrp="1"/>
          </p:cNvSpPr>
          <p:nvPr>
            <p:ph type="title"/>
          </p:nvPr>
        </p:nvSpPr>
        <p:spPr>
          <a:xfrm>
            <a:off x="491065" y="-1"/>
            <a:ext cx="11700935" cy="1325563"/>
          </a:xfrm>
        </p:spPr>
        <p:txBody>
          <a:bodyPr/>
          <a:lstStyle/>
          <a:p>
            <a:pPr algn="ctr"/>
            <a:r>
              <a:rPr lang="en-US" dirty="0"/>
              <a:t>Let’s Hear from YOU:  </a:t>
            </a:r>
            <a:br>
              <a:rPr lang="en-US" dirty="0"/>
            </a:br>
            <a:r>
              <a:rPr lang="en-US" dirty="0"/>
              <a:t>What Lessons Have You Learned?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26366" y="2015878"/>
            <a:ext cx="5181600" cy="3402584"/>
          </a:xfrm>
        </p:spPr>
      </p:pic>
      <p:sp>
        <p:nvSpPr>
          <p:cNvPr id="3" name="TextBox 2">
            <a:extLst>
              <a:ext uri="{FF2B5EF4-FFF2-40B4-BE49-F238E27FC236}">
                <a16:creationId xmlns:a16="http://schemas.microsoft.com/office/drawing/2014/main" xmlns="" id="{8800E6CC-A3B5-46EA-9989-BEAC60CAEEC7}"/>
              </a:ext>
            </a:extLst>
          </p:cNvPr>
          <p:cNvSpPr txBox="1"/>
          <p:nvPr/>
        </p:nvSpPr>
        <p:spPr>
          <a:xfrm>
            <a:off x="0" y="0"/>
            <a:ext cx="491065" cy="1325563"/>
          </a:xfrm>
          <a:prstGeom prst="rect">
            <a:avLst/>
          </a:prstGeom>
          <a:solidFill>
            <a:srgbClr val="0083E6"/>
          </a:solidFill>
        </p:spPr>
        <p:txBody>
          <a:bodyPr wrap="square" rtlCol="0">
            <a:spAutoFit/>
          </a:bodyPr>
          <a:lstStyle/>
          <a:p>
            <a:endParaRPr lang="en-US" dirty="0"/>
          </a:p>
        </p:txBody>
      </p:sp>
    </p:spTree>
    <p:extLst>
      <p:ext uri="{BB962C8B-B14F-4D97-AF65-F5344CB8AC3E}">
        <p14:creationId xmlns:p14="http://schemas.microsoft.com/office/powerpoint/2010/main" val="502967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Evaluation</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If you registered for this webinar, you will get an email with a link to the evaluation. Please help us to serve you better by completing the evaluation.</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You can access the evaluation now, using the link in the chat box.  </a:t>
            </a:r>
          </a:p>
          <a:p>
            <a:pPr algn="l"/>
            <a:endParaRPr lang="en-US" dirty="0"/>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xmlns="" id="{04EF3885-A1B1-489F-BF39-FA152F245895}"/>
              </a:ext>
            </a:extLst>
          </p:cNvPr>
          <p:cNvSpPr>
            <a:spLocks noGrp="1"/>
          </p:cNvSpPr>
          <p:nvPr>
            <p:ph type="sldNum" sz="quarter" idx="12"/>
          </p:nvPr>
        </p:nvSpPr>
        <p:spPr/>
        <p:txBody>
          <a:bodyPr/>
          <a:lstStyle/>
          <a:p>
            <a:fld id="{16A23C33-18A4-48D7-A6C3-C7FAC5F741E6}" type="slidenum">
              <a:rPr lang="en-US" smtClean="0"/>
              <a:t>22</a:t>
            </a:fld>
            <a:endParaRPr lang="en-US"/>
          </a:p>
        </p:txBody>
      </p:sp>
    </p:spTree>
    <p:extLst>
      <p:ext uri="{BB962C8B-B14F-4D97-AF65-F5344CB8AC3E}">
        <p14:creationId xmlns:p14="http://schemas.microsoft.com/office/powerpoint/2010/main" val="426162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Supports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78764" y="5622152"/>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Text Placeholder 7">
            <a:extLst>
              <a:ext uri="{FF2B5EF4-FFF2-40B4-BE49-F238E27FC236}">
                <a16:creationId xmlns:a16="http://schemas.microsoft.com/office/drawing/2014/main" xmlns="" id="{C9216A30-8EAF-44B5-8BD9-5310DDAC731E}"/>
              </a:ext>
            </a:extLst>
          </p:cNvPr>
          <p:cNvSpPr txBox="1">
            <a:spLocks/>
          </p:cNvSpPr>
          <p:nvPr/>
        </p:nvSpPr>
        <p:spPr>
          <a:xfrm>
            <a:off x="178765" y="1516521"/>
            <a:ext cx="5877651" cy="1565313"/>
          </a:xfrm>
          <a:prstGeom prst="rect">
            <a:avLst/>
          </a:prstGeom>
          <a:solidFill>
            <a:srgbClr val="0083E6"/>
          </a:solidFill>
          <a:ln w="38100">
            <a:solidFill>
              <a:schemeClr val="tx1"/>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bg1"/>
                </a:solidFill>
                <a:latin typeface="Arial" panose="020B0604020202020204" pitchFamily="34" charset="0"/>
                <a:cs typeface="Arial" panose="020B0604020202020204" pitchFamily="34" charset="0"/>
              </a:rPr>
              <a:t>SAP &amp; SICC Support</a:t>
            </a:r>
          </a:p>
          <a:p>
            <a:r>
              <a:rPr lang="en-US" dirty="0">
                <a:solidFill>
                  <a:schemeClr val="bg1"/>
                </a:solidFill>
                <a:latin typeface="Arial" panose="020B0604020202020204" pitchFamily="34" charset="0"/>
                <a:cs typeface="Arial" panose="020B0604020202020204" pitchFamily="34" charset="0"/>
              </a:rPr>
              <a:t>Contact SAP_SICC at:</a:t>
            </a:r>
          </a:p>
          <a:p>
            <a:r>
              <a:rPr lang="en-US" dirty="0">
                <a:solidFill>
                  <a:schemeClr val="bg1"/>
                </a:solidFill>
                <a:latin typeface="Arial" panose="020B0604020202020204" pitchFamily="34" charset="0"/>
                <a:cs typeface="Arial" panose="020B0604020202020204" pitchFamily="34" charset="0"/>
              </a:rPr>
              <a:t>info@stateavdisorypanel.org </a:t>
            </a:r>
          </a:p>
        </p:txBody>
      </p:sp>
      <p:sp>
        <p:nvSpPr>
          <p:cNvPr id="13" name="Subtitle 4">
            <a:extLst>
              <a:ext uri="{FF2B5EF4-FFF2-40B4-BE49-F238E27FC236}">
                <a16:creationId xmlns:a16="http://schemas.microsoft.com/office/drawing/2014/main" xmlns="" id="{6F38A8FF-57D8-4F8E-91AF-840F57582C08}"/>
              </a:ext>
            </a:extLst>
          </p:cNvPr>
          <p:cNvSpPr txBox="1">
            <a:spLocks/>
          </p:cNvSpPr>
          <p:nvPr/>
        </p:nvSpPr>
        <p:spPr>
          <a:xfrm>
            <a:off x="178764" y="3099460"/>
            <a:ext cx="5877652" cy="2602227"/>
          </a:xfrm>
          <a:prstGeom prst="rect">
            <a:avLst/>
          </a:prstGeom>
          <a:noFill/>
          <a:ln w="28575">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Website</a:t>
            </a:r>
          </a:p>
          <a:p>
            <a:r>
              <a:rPr lang="en-US" sz="2400" dirty="0">
                <a:latin typeface="Arial" panose="020B0604020202020204" pitchFamily="34" charset="0"/>
                <a:cs typeface="Arial" panose="020B0604020202020204" pitchFamily="34" charset="0"/>
              </a:rPr>
              <a:t>Newsletter </a:t>
            </a:r>
          </a:p>
          <a:p>
            <a:r>
              <a:rPr lang="en-US" sz="2400" dirty="0">
                <a:latin typeface="Arial" panose="020B0604020202020204" pitchFamily="34" charset="0"/>
                <a:cs typeface="Arial" panose="020B0604020202020204" pitchFamily="34" charset="0"/>
              </a:rPr>
              <a:t>Flyer</a:t>
            </a:r>
          </a:p>
          <a:p>
            <a:r>
              <a:rPr lang="en-US" sz="2400" dirty="0">
                <a:latin typeface="Arial" panose="020B0604020202020204" pitchFamily="34" charset="0"/>
                <a:cs typeface="Arial" panose="020B0604020202020204" pitchFamily="34" charset="0"/>
              </a:rPr>
              <a:t>Webinar Series</a:t>
            </a:r>
          </a:p>
          <a:p>
            <a:r>
              <a:rPr lang="en-US" sz="2400" dirty="0">
                <a:latin typeface="Arial" panose="020B0604020202020204" pitchFamily="34" charset="0"/>
                <a:cs typeface="Arial" panose="020B0604020202020204" pitchFamily="34" charset="0"/>
              </a:rPr>
              <a:t>Linkage to TA Center for Individualized Support</a:t>
            </a:r>
          </a:p>
        </p:txBody>
      </p:sp>
      <p:sp>
        <p:nvSpPr>
          <p:cNvPr id="14" name="Text Placeholder 9">
            <a:extLst>
              <a:ext uri="{FF2B5EF4-FFF2-40B4-BE49-F238E27FC236}">
                <a16:creationId xmlns:a16="http://schemas.microsoft.com/office/drawing/2014/main" xmlns="" id="{7C07E1B1-7D41-4988-BFC0-5A23CD01249B}"/>
              </a:ext>
            </a:extLst>
          </p:cNvPr>
          <p:cNvSpPr txBox="1">
            <a:spLocks/>
          </p:cNvSpPr>
          <p:nvPr/>
        </p:nvSpPr>
        <p:spPr>
          <a:xfrm>
            <a:off x="6356806" y="1495140"/>
            <a:ext cx="5656429" cy="1586695"/>
          </a:xfrm>
          <a:prstGeom prst="rect">
            <a:avLst/>
          </a:prstGeom>
          <a:solidFill>
            <a:srgbClr val="0083E6"/>
          </a:solidFill>
          <a:ln w="38100">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cs typeface="Arial" panose="020B0604020202020204" pitchFamily="34" charset="0"/>
              </a:rPr>
              <a:t>Website Content</a:t>
            </a:r>
          </a:p>
          <a:p>
            <a:pPr marL="0" indent="0" algn="ctr">
              <a:buNone/>
            </a:pPr>
            <a:r>
              <a:rPr lang="en-US" sz="2400" dirty="0">
                <a:solidFill>
                  <a:schemeClr val="bg1"/>
                </a:solidFill>
                <a:latin typeface="Arial" panose="020B0604020202020204" pitchFamily="34" charset="0"/>
                <a:cs typeface="Arial" panose="020B0604020202020204" pitchFamily="34" charset="0"/>
              </a:rPr>
              <a:t>Visit the SAP_SICC website:</a:t>
            </a:r>
          </a:p>
          <a:p>
            <a:pPr marL="0" indent="0" algn="ctr">
              <a:buNone/>
            </a:pPr>
            <a:r>
              <a:rPr lang="en-US" sz="2000" dirty="0">
                <a:solidFill>
                  <a:schemeClr val="bg1"/>
                </a:solidFill>
                <a:latin typeface="Arial" panose="020B0604020202020204" pitchFamily="34" charset="0"/>
                <a:cs typeface="Arial" panose="020B0604020202020204" pitchFamily="34" charset="0"/>
              </a:rPr>
              <a:t>https://collab.osepideasthatwork.org/SAP-SICC</a:t>
            </a:r>
          </a:p>
        </p:txBody>
      </p:sp>
      <p:sp>
        <p:nvSpPr>
          <p:cNvPr id="17" name="Content Placeholder 6">
            <a:extLst>
              <a:ext uri="{FF2B5EF4-FFF2-40B4-BE49-F238E27FC236}">
                <a16:creationId xmlns:a16="http://schemas.microsoft.com/office/drawing/2014/main" xmlns="" id="{46813E8B-EA61-4AE5-B86D-8EDB813ADFB9}"/>
              </a:ext>
            </a:extLst>
          </p:cNvPr>
          <p:cNvSpPr txBox="1">
            <a:spLocks/>
          </p:cNvSpPr>
          <p:nvPr/>
        </p:nvSpPr>
        <p:spPr>
          <a:xfrm>
            <a:off x="6356806" y="3099460"/>
            <a:ext cx="5637015" cy="2602228"/>
          </a:xfrm>
          <a:prstGeom prst="rect">
            <a:avLst/>
          </a:prstGeom>
          <a:noFill/>
          <a:ln w="38100">
            <a:solidFill>
              <a:schemeClr val="tx1"/>
            </a:solidFill>
          </a:ln>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News</a:t>
            </a:r>
          </a:p>
          <a:p>
            <a:r>
              <a:rPr lang="en-US" sz="2400" dirty="0">
                <a:latin typeface="Arial" panose="020B0604020202020204" pitchFamily="34" charset="0"/>
                <a:cs typeface="Arial" panose="020B0604020202020204" pitchFamily="34" charset="0"/>
              </a:rPr>
              <a:t>Calendar</a:t>
            </a:r>
          </a:p>
          <a:p>
            <a:r>
              <a:rPr lang="en-US" sz="2400" dirty="0">
                <a:latin typeface="Arial" panose="020B0604020202020204" pitchFamily="34" charset="0"/>
                <a:cs typeface="Arial" panose="020B0604020202020204" pitchFamily="34" charset="0"/>
              </a:rPr>
              <a:t>Files: Archives</a:t>
            </a:r>
          </a:p>
          <a:p>
            <a:r>
              <a:rPr lang="en-US" sz="2400" dirty="0">
                <a:latin typeface="Arial" panose="020B0604020202020204" pitchFamily="34" charset="0"/>
                <a:cs typeface="Arial" panose="020B0604020202020204" pitchFamily="34" charset="0"/>
              </a:rPr>
              <a:t>Contacts: States</a:t>
            </a:r>
          </a:p>
          <a:p>
            <a:r>
              <a:rPr lang="en-US" sz="2400" dirty="0">
                <a:solidFill>
                  <a:prstClr val="black"/>
                </a:solidFill>
                <a:latin typeface="Arial" panose="020B0604020202020204" pitchFamily="34" charset="0"/>
                <a:cs typeface="Arial" panose="020B0604020202020204" pitchFamily="34" charset="0"/>
              </a:rPr>
              <a:t>FAQs</a:t>
            </a:r>
          </a:p>
          <a:p>
            <a:r>
              <a:rPr lang="en-US" sz="2400" dirty="0">
                <a:solidFill>
                  <a:prstClr val="black"/>
                </a:solidFill>
                <a:latin typeface="Arial" panose="020B0604020202020204" pitchFamily="34" charset="0"/>
                <a:cs typeface="Arial" panose="020B0604020202020204" pitchFamily="34" charset="0"/>
              </a:rPr>
              <a:t>State Resources</a:t>
            </a:r>
          </a:p>
          <a:p>
            <a:pPr marL="0" indent="0">
              <a:buFont typeface="Arial" panose="020B0604020202020204" pitchFamily="34" charset="0"/>
              <a:buNone/>
            </a:pPr>
            <a:endParaRPr lang="en-US" dirty="0"/>
          </a:p>
          <a:p>
            <a:endParaRPr lang="en-US" dirty="0"/>
          </a:p>
          <a:p>
            <a:endParaRPr lang="en-US" dirty="0"/>
          </a:p>
          <a:p>
            <a:endParaRPr lang="en-US" dirty="0"/>
          </a:p>
        </p:txBody>
      </p:sp>
      <p:pic>
        <p:nvPicPr>
          <p:cNvPr id="19" name="Picture 18"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xmlns="" id="{8937B58C-DD13-4698-968F-950DA68734F9}"/>
              </a:ext>
            </a:extLst>
          </p:cNvPr>
          <p:cNvSpPr>
            <a:spLocks noGrp="1"/>
          </p:cNvSpPr>
          <p:nvPr>
            <p:ph type="sldNum" sz="quarter" idx="12"/>
          </p:nvPr>
        </p:nvSpPr>
        <p:spPr/>
        <p:txBody>
          <a:bodyPr/>
          <a:lstStyle/>
          <a:p>
            <a:fld id="{16A23C33-18A4-48D7-A6C3-C7FAC5F741E6}" type="slidenum">
              <a:rPr lang="en-US" smtClean="0"/>
              <a:t>23</a:t>
            </a:fld>
            <a:endParaRPr lang="en-US"/>
          </a:p>
        </p:txBody>
      </p:sp>
    </p:spTree>
    <p:extLst>
      <p:ext uri="{BB962C8B-B14F-4D97-AF65-F5344CB8AC3E}">
        <p14:creationId xmlns:p14="http://schemas.microsoft.com/office/powerpoint/2010/main" val="2267453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0" y="79924"/>
            <a:ext cx="12096871" cy="1104178"/>
          </a:xfrm>
        </p:spPr>
        <p:txBody>
          <a:bodyPr>
            <a:noAutofit/>
          </a:bodyPr>
          <a:lstStyle/>
          <a:p>
            <a:r>
              <a:rPr lang="en-US" b="1" dirty="0">
                <a:solidFill>
                  <a:schemeClr val="bg1"/>
                </a:solidFill>
                <a:latin typeface="Rockwell" panose="02060603020205020403" pitchFamily="18" charset="0"/>
              </a:rPr>
              <a:t>What are your interests?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What topics would you like to hear on our 2021-22 webinar series?  Share your ideas in the chat box now.  </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600" b="1" dirty="0">
                <a:solidFill>
                  <a:srgbClr val="7030A0"/>
                </a:solidFill>
                <a:latin typeface="Arial" panose="020B0604020202020204" pitchFamily="34" charset="0"/>
                <a:cs typeface="Arial" panose="020B0604020202020204" pitchFamily="34" charset="0"/>
              </a:rPr>
              <a:t>You may also send us ideas after today’s session through completing the evaluation, or you may contact us at: </a:t>
            </a:r>
            <a:r>
              <a:rPr lang="en-US" sz="3600" b="1" dirty="0">
                <a:latin typeface="Arial" panose="020B0604020202020204" pitchFamily="34" charset="0"/>
                <a:cs typeface="Arial" panose="020B0604020202020204" pitchFamily="34" charset="0"/>
              </a:rPr>
              <a:t> </a:t>
            </a:r>
            <a:r>
              <a:rPr lang="en-US" sz="3600" b="1" dirty="0">
                <a:solidFill>
                  <a:schemeClr val="accent2">
                    <a:lumMod val="75000"/>
                  </a:schemeClr>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xmlns="" val="tx"/>
                    </a:ext>
                  </a:extLst>
                </a:hlinkClick>
              </a:rPr>
              <a:t>info@stateadvisorypanel.org</a:t>
            </a:r>
            <a:endParaRPr lang="en-US" sz="3600" b="1"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pic>
        <p:nvPicPr>
          <p:cNvPr id="14" name="Picture 13"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xmlns="" id="{82AF9993-AF08-4692-B844-FC22BFE95B7F}"/>
              </a:ext>
            </a:extLst>
          </p:cNvPr>
          <p:cNvSpPr>
            <a:spLocks noGrp="1"/>
          </p:cNvSpPr>
          <p:nvPr>
            <p:ph type="sldNum" sz="quarter" idx="12"/>
          </p:nvPr>
        </p:nvSpPr>
        <p:spPr/>
        <p:txBody>
          <a:bodyPr/>
          <a:lstStyle/>
          <a:p>
            <a:fld id="{16A23C33-18A4-48D7-A6C3-C7FAC5F741E6}" type="slidenum">
              <a:rPr lang="en-US" smtClean="0"/>
              <a:t>24</a:t>
            </a:fld>
            <a:endParaRPr lang="en-US"/>
          </a:p>
        </p:txBody>
      </p:sp>
    </p:spTree>
    <p:extLst>
      <p:ext uri="{BB962C8B-B14F-4D97-AF65-F5344CB8AC3E}">
        <p14:creationId xmlns:p14="http://schemas.microsoft.com/office/powerpoint/2010/main" val="215879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Upcoming Events</a:t>
            </a: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a winter edition of the </a:t>
            </a:r>
            <a:r>
              <a:rPr lang="en-US" b="1" dirty="0">
                <a:solidFill>
                  <a:srgbClr val="C327B4"/>
                </a:solidFill>
                <a:latin typeface="Arial" panose="020B0604020202020204" pitchFamily="34" charset="0"/>
                <a:cs typeface="Arial" panose="020B0604020202020204" pitchFamily="34" charset="0"/>
              </a:rPr>
              <a:t>SAP &amp; SICC Newsletter</a:t>
            </a:r>
          </a:p>
          <a:p>
            <a:pPr marL="342900" indent="-342900" algn="l">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Anticipate the 2021-22 Webinar schedule to continue this winter</a:t>
            </a:r>
          </a:p>
          <a:p>
            <a:pPr algn="l"/>
            <a:endParaRPr lang="en-US"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Watch for updates on the SAP &amp; SICC website Home Page for </a:t>
            </a:r>
            <a:r>
              <a:rPr lang="en-US" b="1" cap="all" dirty="0">
                <a:solidFill>
                  <a:srgbClr val="0083E6"/>
                </a:solidFill>
                <a:latin typeface="Arial" panose="020B0604020202020204" pitchFamily="34" charset="0"/>
                <a:cs typeface="Arial" panose="020B0604020202020204" pitchFamily="34" charset="0"/>
              </a:rPr>
              <a:t>CURRENT AND UPCOMING EVENTS</a:t>
            </a: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Slide Number Placeholder 4">
            <a:extLst>
              <a:ext uri="{FF2B5EF4-FFF2-40B4-BE49-F238E27FC236}">
                <a16:creationId xmlns:a16="http://schemas.microsoft.com/office/drawing/2014/main" xmlns="" id="{EC4F4FFE-BD2C-431A-BC4A-A1DCA4FF89A1}"/>
              </a:ext>
            </a:extLst>
          </p:cNvPr>
          <p:cNvSpPr>
            <a:spLocks noGrp="1"/>
          </p:cNvSpPr>
          <p:nvPr>
            <p:ph type="sldNum" sz="quarter" idx="12"/>
          </p:nvPr>
        </p:nvSpPr>
        <p:spPr/>
        <p:txBody>
          <a:bodyPr/>
          <a:lstStyle/>
          <a:p>
            <a:fld id="{16A23C33-18A4-48D7-A6C3-C7FAC5F741E6}" type="slidenum">
              <a:rPr lang="en-US" smtClean="0"/>
              <a:t>25</a:t>
            </a:fld>
            <a:endParaRPr lang="en-US"/>
          </a:p>
        </p:txBody>
      </p:sp>
    </p:spTree>
    <p:extLst>
      <p:ext uri="{BB962C8B-B14F-4D97-AF65-F5344CB8AC3E}">
        <p14:creationId xmlns:p14="http://schemas.microsoft.com/office/powerpoint/2010/main" val="2126551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Thank You!</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828493" y="1466987"/>
            <a:ext cx="10515600" cy="38588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latin typeface="Arial" panose="020B0604020202020204" pitchFamily="34" charset="0"/>
              <a:cs typeface="Arial" panose="020B0604020202020204" pitchFamily="34" charset="0"/>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
        <p:nvSpPr>
          <p:cNvPr id="5" name="Rectangle 4"/>
          <p:cNvSpPr/>
          <p:nvPr/>
        </p:nvSpPr>
        <p:spPr>
          <a:xfrm>
            <a:off x="2551698" y="2239490"/>
            <a:ext cx="6787375" cy="2308324"/>
          </a:xfrm>
          <a:prstGeom prst="rect">
            <a:avLst/>
          </a:prstGeom>
        </p:spPr>
        <p:txBody>
          <a:bodyPr wrap="square">
            <a:spAutoFit/>
          </a:bodyPr>
          <a:lstStyle/>
          <a:p>
            <a:pPr algn="ctr"/>
            <a:r>
              <a:rPr lang="en-US" sz="4800" b="1" dirty="0">
                <a:solidFill>
                  <a:srgbClr val="0083E6"/>
                </a:solidFill>
                <a:latin typeface="Arial" panose="020B0604020202020204" pitchFamily="34" charset="0"/>
                <a:cs typeface="Arial" panose="020B0604020202020204" pitchFamily="34" charset="0"/>
              </a:rPr>
              <a:t>Thank you for your active engagement and ongoing support!</a:t>
            </a:r>
            <a:endParaRPr lang="en-US" sz="4800" dirty="0">
              <a:solidFill>
                <a:srgbClr val="0083E6"/>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xmlns="" id="{339F3F45-6643-47E1-869E-9CF0F7A37D97}"/>
              </a:ext>
            </a:extLst>
          </p:cNvPr>
          <p:cNvSpPr>
            <a:spLocks noGrp="1"/>
          </p:cNvSpPr>
          <p:nvPr>
            <p:ph type="sldNum" sz="quarter" idx="12"/>
          </p:nvPr>
        </p:nvSpPr>
        <p:spPr/>
        <p:txBody>
          <a:bodyPr/>
          <a:lstStyle/>
          <a:p>
            <a:fld id="{16A23C33-18A4-48D7-A6C3-C7FAC5F741E6}" type="slidenum">
              <a:rPr lang="en-US" smtClean="0"/>
              <a:t>26</a:t>
            </a:fld>
            <a:endParaRPr lang="en-US"/>
          </a:p>
        </p:txBody>
      </p:sp>
    </p:spTree>
    <p:extLst>
      <p:ext uri="{BB962C8B-B14F-4D97-AF65-F5344CB8AC3E}">
        <p14:creationId xmlns:p14="http://schemas.microsoft.com/office/powerpoint/2010/main" val="23331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Our Purpose</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520614"/>
            <a:ext cx="10229088" cy="41143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latin typeface="Arial" panose="020B0604020202020204" pitchFamily="34" charset="0"/>
                <a:cs typeface="Arial" panose="020B0604020202020204" pitchFamily="34" charset="0"/>
              </a:rPr>
              <a:t>A national workgroup assists in planning and facilitating national professional learning and capacity building activities to support states in organizing, orienting, and providing learning opportunities for SICCs and SAPs across the country.</a:t>
            </a:r>
          </a:p>
          <a:p>
            <a:endParaRPr lang="en-US" sz="2800" dirty="0">
              <a:latin typeface="Arial" panose="020B0604020202020204" pitchFamily="34" charset="0"/>
              <a:cs typeface="Arial" panose="020B0604020202020204" pitchFamily="34" charset="0"/>
            </a:endParaRP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Interagency collaboration</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Leadership</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Engagement with families and other stakeholders</a:t>
            </a:r>
          </a:p>
          <a:p>
            <a:pPr algn="l">
              <a:buFont typeface="Wingdings" panose="05000000000000000000" pitchFamily="2" charset="2"/>
              <a:buChar char="Ø"/>
            </a:pPr>
            <a:r>
              <a:rPr lang="en-US" sz="2800" dirty="0">
                <a:solidFill>
                  <a:srgbClr val="0083E6"/>
                </a:solidFill>
                <a:latin typeface="Arial" panose="020B0604020202020204" pitchFamily="34" charset="0"/>
                <a:cs typeface="Arial" panose="020B0604020202020204" pitchFamily="34" charset="0"/>
              </a:rPr>
              <a:t>	Emerging issues</a:t>
            </a:r>
          </a:p>
          <a:p>
            <a:endParaRPr lang="en-US"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52962" y="6012647"/>
            <a:ext cx="751980" cy="755740"/>
          </a:xfrm>
          <a:prstGeom prst="rect">
            <a:avLst/>
          </a:prstGeom>
        </p:spPr>
      </p:pic>
    </p:spTree>
    <p:extLst>
      <p:ext uri="{BB962C8B-B14F-4D97-AF65-F5344CB8AC3E}">
        <p14:creationId xmlns:p14="http://schemas.microsoft.com/office/powerpoint/2010/main" val="3163987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Members of the Workgroup</a:t>
            </a:r>
            <a:endParaRPr lang="en-US" sz="11500" b="1" dirty="0">
              <a:solidFill>
                <a:schemeClr val="bg1"/>
              </a:solidFill>
              <a:latin typeface="Rockwell" panose="02060603020205020403" pitchFamily="18" charset="0"/>
            </a:endParaRP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242047" y="5616099"/>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366607" y="1650230"/>
            <a:ext cx="11730264" cy="3623130"/>
          </a:xfrm>
          <a:prstGeom prst="rect">
            <a:avLst/>
          </a:prstGeom>
        </p:spPr>
        <p:txBody>
          <a:bodyPr vert="horz" lIns="91440" tIns="45720" rIns="91440" bIns="4572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latin typeface="Arial" panose="020B0604020202020204" pitchFamily="34" charset="0"/>
                <a:cs typeface="Arial" panose="020B0604020202020204" pitchFamily="34" charset="0"/>
              </a:rPr>
              <a:t>Ali Conners, NY DOE</a:t>
            </a:r>
          </a:p>
          <a:p>
            <a:pPr algn="l"/>
            <a:r>
              <a:rPr lang="en-US" sz="2800" dirty="0">
                <a:latin typeface="Arial" panose="020B0604020202020204" pitchFamily="34" charset="0"/>
                <a:cs typeface="Arial" panose="020B0604020202020204" pitchFamily="34" charset="0"/>
              </a:rPr>
              <a:t>Anne Louise Thompson, NCSI</a:t>
            </a:r>
          </a:p>
          <a:p>
            <a:pPr algn="l"/>
            <a:r>
              <a:rPr lang="en-US" sz="2800" dirty="0">
                <a:latin typeface="Arial" panose="020B0604020202020204" pitchFamily="34" charset="0"/>
                <a:cs typeface="Arial" panose="020B0604020202020204" pitchFamily="34" charset="0"/>
              </a:rPr>
              <a:t>Brenda Lamkin, WV PTI</a:t>
            </a:r>
          </a:p>
          <a:p>
            <a:pPr algn="l"/>
            <a:r>
              <a:rPr lang="en-US" sz="2800" dirty="0">
                <a:latin typeface="Arial" panose="020B0604020202020204" pitchFamily="34" charset="0"/>
                <a:cs typeface="Arial" panose="020B0604020202020204" pitchFamily="34" charset="0"/>
              </a:rPr>
              <a:t>Carmen Sanchez, OSEP</a:t>
            </a:r>
          </a:p>
          <a:p>
            <a:pPr algn="l"/>
            <a:r>
              <a:rPr lang="en-US" sz="2800" dirty="0">
                <a:latin typeface="Arial" panose="020B0604020202020204" pitchFamily="34" charset="0"/>
                <a:cs typeface="Arial" panose="020B0604020202020204" pitchFamily="34" charset="0"/>
              </a:rPr>
              <a:t>Christine </a:t>
            </a:r>
            <a:r>
              <a:rPr lang="en-US" sz="2800" dirty="0" err="1">
                <a:latin typeface="Arial" panose="020B0604020202020204" pitchFamily="34" charset="0"/>
                <a:cs typeface="Arial" panose="020B0604020202020204" pitchFamily="34" charset="0"/>
              </a:rPr>
              <a:t>Germeyer</a:t>
            </a:r>
            <a:r>
              <a:rPr lang="en-US" sz="2800" dirty="0">
                <a:latin typeface="Arial" panose="020B0604020202020204" pitchFamily="34" charset="0"/>
                <a:cs typeface="Arial" panose="020B0604020202020204" pitchFamily="34" charset="0"/>
              </a:rPr>
              <a:t>, VA SAP</a:t>
            </a:r>
          </a:p>
          <a:p>
            <a:pPr algn="l"/>
            <a:r>
              <a:rPr lang="en-US" sz="2800" dirty="0">
                <a:latin typeface="Arial" panose="020B0604020202020204" pitchFamily="34" charset="0"/>
                <a:cs typeface="Arial" panose="020B0604020202020204" pitchFamily="34" charset="0"/>
              </a:rPr>
              <a:t>Daniel </a:t>
            </a:r>
            <a:r>
              <a:rPr lang="en-US" sz="2800" dirty="0" err="1">
                <a:latin typeface="Arial" panose="020B0604020202020204" pitchFamily="34" charset="0"/>
                <a:cs typeface="Arial" panose="020B0604020202020204" pitchFamily="34" charset="0"/>
              </a:rPr>
              <a:t>Dinnell</a:t>
            </a:r>
            <a:r>
              <a:rPr lang="en-US" sz="2800" dirty="0">
                <a:latin typeface="Arial" panose="020B0604020202020204" pitchFamily="34" charset="0"/>
                <a:cs typeface="Arial" panose="020B0604020202020204" pitchFamily="34" charset="0"/>
              </a:rPr>
              <a:t>, NV SICC</a:t>
            </a:r>
          </a:p>
          <a:p>
            <a:pPr algn="l"/>
            <a:r>
              <a:rPr lang="en-US" sz="2800" dirty="0">
                <a:latin typeface="Arial" panose="020B0604020202020204" pitchFamily="34" charset="0"/>
                <a:cs typeface="Arial" panose="020B0604020202020204" pitchFamily="34" charset="0"/>
              </a:rPr>
              <a:t>Jenn </a:t>
            </a:r>
            <a:r>
              <a:rPr lang="en-US" sz="2800" dirty="0" err="1">
                <a:latin typeface="Arial" panose="020B0604020202020204" pitchFamily="34" charset="0"/>
                <a:cs typeface="Arial" panose="020B0604020202020204" pitchFamily="34" charset="0"/>
              </a:rPr>
              <a:t>Lusier</a:t>
            </a:r>
            <a:r>
              <a:rPr lang="en-US" sz="2800" dirty="0">
                <a:latin typeface="Arial" panose="020B0604020202020204" pitchFamily="34" charset="0"/>
                <a:cs typeface="Arial" panose="020B0604020202020204" pitchFamily="34" charset="0"/>
              </a:rPr>
              <a:t>, CT SAP</a:t>
            </a:r>
          </a:p>
          <a:p>
            <a:pPr algn="l"/>
            <a:r>
              <a:rPr lang="en-US" sz="2800" dirty="0">
                <a:latin typeface="Arial" panose="020B0604020202020204" pitchFamily="34" charset="0"/>
                <a:cs typeface="Arial" panose="020B0604020202020204" pitchFamily="34" charset="0"/>
              </a:rPr>
              <a:t>Jodi Webb, ND PTI</a:t>
            </a:r>
          </a:p>
          <a:p>
            <a:pPr algn="l"/>
            <a:endParaRPr lang="en-US" sz="2800" dirty="0">
              <a:latin typeface="Arial" panose="020B0604020202020204" pitchFamily="34" charset="0"/>
              <a:cs typeface="Arial" panose="020B0604020202020204" pitchFamily="34" charset="0"/>
            </a:endParaRPr>
          </a:p>
          <a:p>
            <a:pPr algn="l"/>
            <a:endParaRPr lang="en-US" sz="2800" dirty="0">
              <a:latin typeface="Arial" panose="020B0604020202020204" pitchFamily="34" charset="0"/>
              <a:cs typeface="Arial" panose="020B0604020202020204" pitchFamily="34" charset="0"/>
            </a:endParaRPr>
          </a:p>
          <a:p>
            <a:pPr algn="l"/>
            <a:r>
              <a:rPr lang="en-US" sz="2800" dirty="0">
                <a:latin typeface="Arial" panose="020B0604020202020204" pitchFamily="34" charset="0"/>
                <a:cs typeface="Arial" panose="020B0604020202020204" pitchFamily="34" charset="0"/>
              </a:rPr>
              <a:t>John Copenhaver or Norm Ames, TAESE</a:t>
            </a:r>
          </a:p>
          <a:p>
            <a:pPr algn="l"/>
            <a:r>
              <a:rPr lang="en-US" sz="2800" dirty="0">
                <a:latin typeface="Arial" panose="020B0604020202020204" pitchFamily="34" charset="0"/>
                <a:cs typeface="Arial" panose="020B0604020202020204" pitchFamily="34" charset="0"/>
              </a:rPr>
              <a:t>Katherine Bradley-Black, NCSI</a:t>
            </a:r>
          </a:p>
          <a:p>
            <a:pPr algn="l"/>
            <a:r>
              <a:rPr lang="en-US" sz="2800" dirty="0">
                <a:latin typeface="Arial" panose="020B0604020202020204" pitchFamily="34" charset="0"/>
                <a:cs typeface="Arial" panose="020B0604020202020204" pitchFamily="34" charset="0"/>
              </a:rPr>
              <a:t>Luz Hernandez, CPRC</a:t>
            </a:r>
          </a:p>
          <a:p>
            <a:pPr algn="l"/>
            <a:r>
              <a:rPr lang="en-US" sz="2800" dirty="0" err="1">
                <a:latin typeface="Arial" panose="020B0604020202020204" pitchFamily="34" charset="0"/>
                <a:cs typeface="Arial" panose="020B0604020202020204" pitchFamily="34" charset="0"/>
              </a:rPr>
              <a:t>Pakethia</a:t>
            </a:r>
            <a:r>
              <a:rPr lang="en-US" sz="2800" dirty="0">
                <a:latin typeface="Arial" panose="020B0604020202020204" pitchFamily="34" charset="0"/>
                <a:cs typeface="Arial" panose="020B0604020202020204" pitchFamily="34" charset="0"/>
              </a:rPr>
              <a:t> Harris, NCSI</a:t>
            </a:r>
          </a:p>
          <a:p>
            <a:pPr algn="l"/>
            <a:r>
              <a:rPr lang="en-US" sz="2800" dirty="0">
                <a:latin typeface="Arial" panose="020B0604020202020204" pitchFamily="34" charset="0"/>
                <a:cs typeface="Arial" panose="020B0604020202020204" pitchFamily="34" charset="0"/>
              </a:rPr>
              <a:t>Pam Weir, DE SAP (staff)</a:t>
            </a:r>
          </a:p>
          <a:p>
            <a:pPr algn="l"/>
            <a:r>
              <a:rPr lang="en-US" sz="2800" dirty="0">
                <a:latin typeface="Arial" panose="020B0604020202020204" pitchFamily="34" charset="0"/>
                <a:cs typeface="Arial" panose="020B0604020202020204" pitchFamily="34" charset="0"/>
              </a:rPr>
              <a:t>Perry Williams, OSEP</a:t>
            </a:r>
          </a:p>
          <a:p>
            <a:pPr algn="l"/>
            <a:r>
              <a:rPr lang="en-US" sz="2800" dirty="0">
                <a:latin typeface="Arial" panose="020B0604020202020204" pitchFamily="34" charset="0"/>
                <a:cs typeface="Arial" panose="020B0604020202020204" pitchFamily="34" charset="0"/>
              </a:rPr>
              <a:t>Stephanie Moss, PTAC/ECTA</a:t>
            </a:r>
          </a:p>
          <a:p>
            <a:pPr algn="l"/>
            <a:endParaRPr lang="en-US" sz="2800" dirty="0">
              <a:latin typeface="Arial" panose="020B0604020202020204" pitchFamily="34" charset="0"/>
              <a:cs typeface="Arial" panose="020B0604020202020204" pitchFamily="34" charset="0"/>
            </a:endParaRPr>
          </a:p>
          <a:p>
            <a:endParaRPr lang="en-US" sz="2800" dirty="0"/>
          </a:p>
        </p:txBody>
      </p:sp>
      <p:pic>
        <p:nvPicPr>
          <p:cNvPr id="13" name="Picture 12"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316657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sz="4800" b="1" dirty="0">
                <a:solidFill>
                  <a:schemeClr val="bg1"/>
                </a:solidFill>
                <a:latin typeface="Rockwell" panose="02060603020205020403" pitchFamily="18" charset="0"/>
              </a:rPr>
              <a:t>COVID-19 Resources for SAPs &amp; SICCs</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5145741" y="2057400"/>
            <a:ext cx="6457073" cy="368658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National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State Specific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SAP Resources</a:t>
            </a:r>
          </a:p>
          <a:p>
            <a:pPr marL="1028700"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SICC Resources</a:t>
            </a:r>
          </a:p>
          <a:p>
            <a:pPr lvl="1" algn="l"/>
            <a:endParaRPr lang="en-US" sz="3600" dirty="0">
              <a:latin typeface="Arial" panose="020B0604020202020204" pitchFamily="34" charset="0"/>
              <a:cs typeface="Arial" panose="020B0604020202020204" pitchFamily="34" charset="0"/>
            </a:endParaRPr>
          </a:p>
          <a:p>
            <a:pPr lvl="1" algn="l"/>
            <a:r>
              <a:rPr lang="en-US" sz="3600" u="sng" dirty="0">
                <a:latin typeface="Arial" panose="020B0604020202020204" pitchFamily="34" charset="0"/>
                <a:cs typeface="Arial" panose="020B0604020202020204" pitchFamily="34" charset="0"/>
              </a:rPr>
              <a:t>April 30, 2020 Webinar</a:t>
            </a:r>
          </a:p>
          <a:p>
            <a:pPr lvl="1" algn="l"/>
            <a:r>
              <a:rPr lang="en-US" sz="3600" i="1" dirty="0">
                <a:latin typeface="Arial" panose="020B0604020202020204" pitchFamily="34" charset="0"/>
                <a:cs typeface="Arial" panose="020B0604020202020204" pitchFamily="34" charset="0"/>
              </a:rPr>
              <a:t>Support for SAPs and SICCs and</a:t>
            </a:r>
          </a:p>
          <a:p>
            <a:pPr lvl="1" algn="l"/>
            <a:r>
              <a:rPr lang="en-US" sz="3600" i="1" dirty="0">
                <a:latin typeface="Arial" panose="020B0604020202020204" pitchFamily="34" charset="0"/>
                <a:cs typeface="Arial" panose="020B0604020202020204" pitchFamily="34" charset="0"/>
              </a:rPr>
              <a:t>The Role of SAPs and SICCs during COVID-19</a:t>
            </a:r>
          </a:p>
          <a:p>
            <a:r>
              <a:rPr lang="en-US" dirty="0"/>
              <a:t>https://vimeo.com/416054884</a:t>
            </a:r>
          </a:p>
        </p:txBody>
      </p:sp>
      <p:pic>
        <p:nvPicPr>
          <p:cNvPr id="13" name="Picture 12" descr="COVID virus">
            <a:extLst>
              <a:ext uri="{FF2B5EF4-FFF2-40B4-BE49-F238E27FC236}">
                <a16:creationId xmlns:a16="http://schemas.microsoft.com/office/drawing/2014/main" xmlns="" id="{3D5F326B-C136-4E13-BC2B-FE19EAD0E320}"/>
              </a:ext>
            </a:extLst>
          </p:cNvPr>
          <p:cNvPicPr>
            <a:picLocks noChangeAspect="1"/>
          </p:cNvPicPr>
          <p:nvPr/>
        </p:nvPicPr>
        <p:blipFill>
          <a:blip r:embed="rId8"/>
          <a:stretch>
            <a:fillRect/>
          </a:stretch>
        </p:blipFill>
        <p:spPr>
          <a:xfrm>
            <a:off x="477262" y="1456553"/>
            <a:ext cx="4561082" cy="4133963"/>
          </a:xfrm>
          <a:prstGeom prst="rect">
            <a:avLst/>
          </a:prstGeom>
        </p:spPr>
      </p:pic>
      <p:pic>
        <p:nvPicPr>
          <p:cNvPr id="17" name="Picture 16" descr="PTI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10100" y="6005593"/>
            <a:ext cx="751980" cy="755740"/>
          </a:xfrm>
          <a:prstGeom prst="rect">
            <a:avLst/>
          </a:prstGeom>
        </p:spPr>
      </p:pic>
    </p:spTree>
    <p:extLst>
      <p:ext uri="{BB962C8B-B14F-4D97-AF65-F5344CB8AC3E}">
        <p14:creationId xmlns:p14="http://schemas.microsoft.com/office/powerpoint/2010/main" val="94321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CSI">
            <a:extLst>
              <a:ext uri="{FF2B5EF4-FFF2-40B4-BE49-F238E27FC236}">
                <a16:creationId xmlns:a16="http://schemas.microsoft.com/office/drawing/2014/main" xmlns="" id="{D93654D5-BC94-448F-80F5-059A8083C318}"/>
              </a:ext>
            </a:extLst>
          </p:cNvPr>
          <p:cNvPicPr>
            <a:picLocks noChangeAspect="1"/>
          </p:cNvPicPr>
          <p:nvPr/>
        </p:nvPicPr>
        <p:blipFill>
          <a:blip r:embed="rId3"/>
          <a:stretch>
            <a:fillRect/>
          </a:stretch>
        </p:blipFill>
        <p:spPr>
          <a:xfrm>
            <a:off x="7872008" y="6202358"/>
            <a:ext cx="1556487" cy="451355"/>
          </a:xfrm>
          <a:prstGeom prst="rect">
            <a:avLst/>
          </a:prstGeom>
        </p:spPr>
      </p:pic>
      <p:pic>
        <p:nvPicPr>
          <p:cNvPr id="1032" name="Picture 8" descr="OSEP logo">
            <a:extLst>
              <a:ext uri="{FF2B5EF4-FFF2-40B4-BE49-F238E27FC236}">
                <a16:creationId xmlns:a16="http://schemas.microsoft.com/office/drawing/2014/main" xmlns="" id="{C9BEA848-64ED-429E-9C41-0BA124F58CF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68037" y="6012647"/>
            <a:ext cx="784808" cy="7848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34" name="Picture 10" descr="ECTA Center">
            <a:extLst>
              <a:ext uri="{FF2B5EF4-FFF2-40B4-BE49-F238E27FC236}">
                <a16:creationId xmlns:a16="http://schemas.microsoft.com/office/drawing/2014/main" xmlns="" id="{D577FB9E-1F8F-433D-ABCF-D6DF621E1D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5017" y="6278129"/>
            <a:ext cx="2108319" cy="311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C3541189-CDCB-4ADB-A63E-C003B21E7530}"/>
              </a:ext>
            </a:extLst>
          </p:cNvPr>
          <p:cNvSpPr txBox="1"/>
          <p:nvPr/>
        </p:nvSpPr>
        <p:spPr>
          <a:xfrm>
            <a:off x="5399432" y="6543892"/>
            <a:ext cx="1091908" cy="261610"/>
          </a:xfrm>
          <a:prstGeom prst="rect">
            <a:avLst/>
          </a:prstGeom>
          <a:noFill/>
        </p:spPr>
        <p:txBody>
          <a:bodyPr wrap="square" rtlCol="0">
            <a:spAutoFit/>
          </a:bodyPr>
          <a:lstStyle/>
          <a:p>
            <a:r>
              <a:rPr lang="en-US" sz="1100" b="1" dirty="0">
                <a:solidFill>
                  <a:srgbClr val="7030A0"/>
                </a:solidFill>
                <a:latin typeface="Arial Black" panose="020B0A04020102020204" pitchFamily="34" charset="0"/>
              </a:rPr>
              <a:t>SAP &amp; SICC</a:t>
            </a:r>
          </a:p>
        </p:txBody>
      </p:sp>
      <p:sp>
        <p:nvSpPr>
          <p:cNvPr id="3" name="Rectangle 2"/>
          <p:cNvSpPr/>
          <p:nvPr/>
        </p:nvSpPr>
        <p:spPr>
          <a:xfrm>
            <a:off x="0" y="33243"/>
            <a:ext cx="12192000" cy="13302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419F8638-40FE-4888-A1B2-D031980BFB0C}"/>
              </a:ext>
            </a:extLst>
          </p:cNvPr>
          <p:cNvSpPr>
            <a:spLocks noGrp="1"/>
          </p:cNvSpPr>
          <p:nvPr>
            <p:ph type="ctrTitle"/>
          </p:nvPr>
        </p:nvSpPr>
        <p:spPr>
          <a:xfrm>
            <a:off x="75715" y="79924"/>
            <a:ext cx="12021156" cy="1104178"/>
          </a:xfrm>
        </p:spPr>
        <p:txBody>
          <a:bodyPr>
            <a:noAutofit/>
          </a:bodyPr>
          <a:lstStyle/>
          <a:p>
            <a:r>
              <a:rPr lang="en-US" b="1" dirty="0">
                <a:solidFill>
                  <a:schemeClr val="bg1"/>
                </a:solidFill>
                <a:latin typeface="Rockwell" panose="02060603020205020403" pitchFamily="18" charset="0"/>
              </a:rPr>
              <a:t>Who is Joining Us Today?</a:t>
            </a:r>
          </a:p>
        </p:txBody>
      </p:sp>
      <p:pic>
        <p:nvPicPr>
          <p:cNvPr id="15" name="Picture 14" descr="SAP-SICC Workgoup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1605" y="6015160"/>
            <a:ext cx="547562" cy="528732"/>
          </a:xfrm>
          <a:prstGeom prst="rect">
            <a:avLst/>
          </a:prstGeom>
        </p:spPr>
      </p:pic>
      <p:sp>
        <p:nvSpPr>
          <p:cNvPr id="11" name="TextBox 10"/>
          <p:cNvSpPr txBox="1"/>
          <p:nvPr/>
        </p:nvSpPr>
        <p:spPr>
          <a:xfrm>
            <a:off x="157254" y="5583564"/>
            <a:ext cx="11815057" cy="461665"/>
          </a:xfrm>
          <a:prstGeom prst="rect">
            <a:avLst/>
          </a:prstGeom>
          <a:noFill/>
        </p:spPr>
        <p:txBody>
          <a:bodyPr wrap="square" rtlCol="0">
            <a:spAutoFit/>
          </a:bodyPr>
          <a:lstStyle/>
          <a:p>
            <a:pPr algn="ctr"/>
            <a:r>
              <a:rPr lang="en-US" sz="2400" dirty="0">
                <a:solidFill>
                  <a:srgbClr val="C327B4"/>
                </a:solidFill>
                <a:latin typeface="Arial" panose="020B0604020202020204" pitchFamily="34" charset="0"/>
                <a:cs typeface="Arial" panose="020B0604020202020204" pitchFamily="34" charset="0"/>
              </a:rPr>
              <a:t>- - - - - - - - - - - - - - - - - - - - - - - - - - - - - - - - - - - - - - - - - - - - - - - - - - - - - - - - - - - - - -</a:t>
            </a:r>
          </a:p>
        </p:txBody>
      </p:sp>
      <p:sp>
        <p:nvSpPr>
          <p:cNvPr id="16" name="Subtitle 4">
            <a:extLst>
              <a:ext uri="{FF2B5EF4-FFF2-40B4-BE49-F238E27FC236}">
                <a16:creationId xmlns:a16="http://schemas.microsoft.com/office/drawing/2014/main" xmlns="" id="{6F38A8FF-57D8-4F8E-91AF-840F57582C08}"/>
              </a:ext>
            </a:extLst>
          </p:cNvPr>
          <p:cNvSpPr txBox="1">
            <a:spLocks/>
          </p:cNvSpPr>
          <p:nvPr/>
        </p:nvSpPr>
        <p:spPr>
          <a:xfrm>
            <a:off x="981456" y="1613682"/>
            <a:ext cx="10229088" cy="39908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endParaRPr lang="en-US" dirty="0"/>
          </a:p>
        </p:txBody>
      </p:sp>
      <p:sp>
        <p:nvSpPr>
          <p:cNvPr id="12" name="Subtitle 4">
            <a:extLst>
              <a:ext uri="{FF2B5EF4-FFF2-40B4-BE49-F238E27FC236}">
                <a16:creationId xmlns:a16="http://schemas.microsoft.com/office/drawing/2014/main" xmlns="" id="{6F38A8FF-57D8-4F8E-91AF-840F57582C08}"/>
              </a:ext>
            </a:extLst>
          </p:cNvPr>
          <p:cNvSpPr txBox="1">
            <a:spLocks/>
          </p:cNvSpPr>
          <p:nvPr/>
        </p:nvSpPr>
        <p:spPr>
          <a:xfrm>
            <a:off x="740305" y="1613185"/>
            <a:ext cx="10515600" cy="37374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600" b="1" dirty="0">
                <a:solidFill>
                  <a:srgbClr val="0083E6"/>
                </a:solidFill>
                <a:latin typeface="Arial" panose="020B0604020202020204" pitchFamily="34" charset="0"/>
                <a:cs typeface="Arial" panose="020B0604020202020204" pitchFamily="34" charset="0"/>
              </a:rPr>
              <a:t>Quick Poll</a:t>
            </a:r>
          </a:p>
          <a:p>
            <a:pPr marL="342900" indent="-342900" algn="l">
              <a:buFont typeface="Arial" panose="020B0604020202020204" pitchFamily="34" charset="0"/>
              <a:buChar char="•"/>
            </a:pPr>
            <a:endParaRPr lang="en-US" sz="3600" b="1" dirty="0">
              <a:latin typeface="Arial" panose="020B0604020202020204" pitchFamily="34" charset="0"/>
              <a:cs typeface="Arial" panose="020B0604020202020204" pitchFamily="34" charset="0"/>
            </a:endParaRPr>
          </a:p>
          <a:p>
            <a:r>
              <a:rPr lang="en-US" sz="5400" b="1" dirty="0">
                <a:solidFill>
                  <a:srgbClr val="7030A0"/>
                </a:solidFill>
                <a:latin typeface="Arial" panose="020B0604020202020204" pitchFamily="34" charset="0"/>
                <a:cs typeface="Arial" panose="020B0604020202020204" pitchFamily="34" charset="0"/>
              </a:rPr>
              <a:t>Please complete the poll so all will know who you will be talking with today. </a:t>
            </a:r>
            <a:endParaRPr lang="en-US" sz="4000" dirty="0">
              <a:solidFill>
                <a:srgbClr val="7030A0"/>
              </a:solidFill>
            </a:endParaRPr>
          </a:p>
        </p:txBody>
      </p:sp>
      <p:pic>
        <p:nvPicPr>
          <p:cNvPr id="14" name="Picture 13" descr="PTI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63900" y="6057810"/>
            <a:ext cx="751980" cy="755740"/>
          </a:xfrm>
          <a:prstGeom prst="rect">
            <a:avLst/>
          </a:prstGeom>
        </p:spPr>
      </p:pic>
    </p:spTree>
    <p:extLst>
      <p:ext uri="{BB962C8B-B14F-4D97-AF65-F5344CB8AC3E}">
        <p14:creationId xmlns:p14="http://schemas.microsoft.com/office/powerpoint/2010/main" val="89255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220AD-F4D8-4338-954D-DA6712F897A4}"/>
              </a:ext>
            </a:extLst>
          </p:cNvPr>
          <p:cNvSpPr>
            <a:spLocks noGrp="1"/>
          </p:cNvSpPr>
          <p:nvPr>
            <p:ph type="title"/>
          </p:nvPr>
        </p:nvSpPr>
        <p:spPr>
          <a:xfrm>
            <a:off x="594360" y="637126"/>
            <a:ext cx="3802276" cy="4906784"/>
          </a:xfrm>
        </p:spPr>
        <p:txBody>
          <a:bodyPr>
            <a:normAutofit/>
          </a:bodyPr>
          <a:lstStyle/>
          <a:p>
            <a:pPr algn="ctr"/>
            <a:r>
              <a:rPr lang="en-US" sz="4800"/>
              <a:t>Agenda</a:t>
            </a:r>
          </a:p>
        </p:txBody>
      </p:sp>
      <p:graphicFrame>
        <p:nvGraphicFramePr>
          <p:cNvPr id="5" name="Content Placeholder 2">
            <a:extLst>
              <a:ext uri="{FF2B5EF4-FFF2-40B4-BE49-F238E27FC236}">
                <a16:creationId xmlns:a16="http://schemas.microsoft.com/office/drawing/2014/main" xmlns="" id="{B82DA61C-0084-467E-BDD8-1F477C617392}"/>
              </a:ext>
            </a:extLst>
          </p:cNvPr>
          <p:cNvGraphicFramePr>
            <a:graphicFrameLocks noGrp="1"/>
          </p:cNvGraphicFramePr>
          <p:nvPr>
            <p:ph idx="1"/>
            <p:extLst>
              <p:ext uri="{D42A27DB-BD31-4B8C-83A1-F6EECF244321}">
                <p14:modId xmlns:p14="http://schemas.microsoft.com/office/powerpoint/2010/main" val="2088244900"/>
              </p:ext>
            </p:extLst>
          </p:nvPr>
        </p:nvGraphicFramePr>
        <p:xfrm>
          <a:off x="5166985" y="286339"/>
          <a:ext cx="6588691" cy="5389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D3A557AA-4788-459D-AB5E-5C4151C81B37}"/>
              </a:ext>
            </a:extLst>
          </p:cNvPr>
          <p:cNvSpPr txBox="1"/>
          <p:nvPr/>
        </p:nvSpPr>
        <p:spPr>
          <a:xfrm>
            <a:off x="9237489" y="1595387"/>
            <a:ext cx="914400" cy="914400"/>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1211410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47794-5FC6-4C9A-8F85-21473701E8C7}"/>
              </a:ext>
            </a:extLst>
          </p:cNvPr>
          <p:cNvSpPr>
            <a:spLocks noGrp="1"/>
          </p:cNvSpPr>
          <p:nvPr>
            <p:ph type="title"/>
          </p:nvPr>
        </p:nvSpPr>
        <p:spPr/>
        <p:txBody>
          <a:bodyPr/>
          <a:lstStyle/>
          <a:p>
            <a:r>
              <a:rPr lang="en-US" dirty="0"/>
              <a:t>Thoughts on Lessons Learned</a:t>
            </a:r>
          </a:p>
        </p:txBody>
      </p:sp>
      <p:sp>
        <p:nvSpPr>
          <p:cNvPr id="3" name="Content Placeholder 2">
            <a:extLst>
              <a:ext uri="{FF2B5EF4-FFF2-40B4-BE49-F238E27FC236}">
                <a16:creationId xmlns:a16="http://schemas.microsoft.com/office/drawing/2014/main" xmlns="" id="{DDCB099E-3F62-44B4-BE09-E3BD45E59D54}"/>
              </a:ext>
            </a:extLst>
          </p:cNvPr>
          <p:cNvSpPr>
            <a:spLocks noGrp="1"/>
          </p:cNvSpPr>
          <p:nvPr>
            <p:ph idx="1"/>
          </p:nvPr>
        </p:nvSpPr>
        <p:spPr>
          <a:xfrm>
            <a:off x="915203" y="2210635"/>
            <a:ext cx="10515600" cy="3497489"/>
          </a:xfrm>
        </p:spPr>
        <p:txBody>
          <a:bodyPr/>
          <a:lstStyle/>
          <a:p>
            <a:r>
              <a:rPr lang="en-US" dirty="0"/>
              <a:t>Virtual meeting environments-technology</a:t>
            </a:r>
          </a:p>
          <a:p>
            <a:r>
              <a:rPr lang="en-US" dirty="0"/>
              <a:t>Membership attendance/representation at meeting</a:t>
            </a:r>
          </a:p>
          <a:p>
            <a:r>
              <a:rPr lang="en-US" dirty="0"/>
              <a:t>Engagement strategies for virtual meetings</a:t>
            </a:r>
          </a:p>
          <a:p>
            <a:r>
              <a:rPr lang="en-US" dirty="0"/>
              <a:t>Agenda focus</a:t>
            </a:r>
          </a:p>
          <a:p>
            <a:r>
              <a:rPr lang="en-US" dirty="0"/>
              <a:t>Interaction between panels/councils and the SEA/LA</a:t>
            </a:r>
          </a:p>
          <a:p>
            <a:endParaRPr lang="en-US" dirty="0"/>
          </a:p>
        </p:txBody>
      </p:sp>
    </p:spTree>
    <p:extLst>
      <p:ext uri="{BB962C8B-B14F-4D97-AF65-F5344CB8AC3E}">
        <p14:creationId xmlns:p14="http://schemas.microsoft.com/office/powerpoint/2010/main" val="4092234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BD44-266D-4E15-A493-79E24F627BE0}"/>
              </a:ext>
            </a:extLst>
          </p:cNvPr>
          <p:cNvSpPr>
            <a:spLocks noGrp="1"/>
          </p:cNvSpPr>
          <p:nvPr>
            <p:ph type="title"/>
          </p:nvPr>
        </p:nvSpPr>
        <p:spPr/>
        <p:txBody>
          <a:bodyPr/>
          <a:lstStyle/>
          <a:p>
            <a:r>
              <a:rPr lang="en-US" dirty="0"/>
              <a:t>VT- State Advisory Panel: Lessons Learned</a:t>
            </a:r>
          </a:p>
        </p:txBody>
      </p:sp>
      <p:sp>
        <p:nvSpPr>
          <p:cNvPr id="3" name="Content Placeholder 2">
            <a:extLst>
              <a:ext uri="{FF2B5EF4-FFF2-40B4-BE49-F238E27FC236}">
                <a16:creationId xmlns:a16="http://schemas.microsoft.com/office/drawing/2014/main" xmlns="" id="{F0217464-2BB1-402F-B1EF-F27201D3934E}"/>
              </a:ext>
            </a:extLst>
          </p:cNvPr>
          <p:cNvSpPr>
            <a:spLocks noGrp="1"/>
          </p:cNvSpPr>
          <p:nvPr>
            <p:ph idx="1"/>
          </p:nvPr>
        </p:nvSpPr>
        <p:spPr/>
        <p:txBody>
          <a:bodyPr/>
          <a:lstStyle/>
          <a:p>
            <a:r>
              <a:rPr lang="en-US" dirty="0"/>
              <a:t>Meeting Schedule and time</a:t>
            </a:r>
          </a:p>
          <a:p>
            <a:r>
              <a:rPr lang="en-US" dirty="0"/>
              <a:t>Getting to know each other</a:t>
            </a:r>
          </a:p>
          <a:p>
            <a:r>
              <a:rPr lang="en-US" dirty="0"/>
              <a:t>Use of Chat</a:t>
            </a:r>
          </a:p>
          <a:p>
            <a:r>
              <a:rPr lang="en-US" dirty="0"/>
              <a:t>Participation of Agency Staff</a:t>
            </a:r>
          </a:p>
          <a:p>
            <a:r>
              <a:rPr lang="en-US" dirty="0"/>
              <a:t>Maintained our typical agenda and COVID was interwoven into those topics</a:t>
            </a:r>
          </a:p>
          <a:p>
            <a:r>
              <a:rPr lang="en-US" dirty="0"/>
              <a:t>Constant communication between Panel and SEA</a:t>
            </a:r>
          </a:p>
          <a:p>
            <a:endParaRPr lang="en-US" dirty="0"/>
          </a:p>
        </p:txBody>
      </p:sp>
    </p:spTree>
    <p:extLst>
      <p:ext uri="{BB962C8B-B14F-4D97-AF65-F5344CB8AC3E}">
        <p14:creationId xmlns:p14="http://schemas.microsoft.com/office/powerpoint/2010/main" val="251106705"/>
      </p:ext>
    </p:extLst>
  </p:cSld>
  <p:clrMapOvr>
    <a:masterClrMapping/>
  </p:clrMapOvr>
</p:sld>
</file>

<file path=ppt/theme/theme1.xml><?xml version="1.0" encoding="utf-8"?>
<a:theme xmlns:a="http://schemas.openxmlformats.org/drawingml/2006/main" name="Office Theme">
  <a:themeElements>
    <a:clrScheme name="SAP/SICC">
      <a:dk1>
        <a:sysClr val="windowText" lastClr="000000"/>
      </a:dk1>
      <a:lt1>
        <a:sysClr val="window" lastClr="FFFFFF"/>
      </a:lt1>
      <a:dk2>
        <a:srgbClr val="44546A"/>
      </a:dk2>
      <a:lt2>
        <a:srgbClr val="E7E6E6"/>
      </a:lt2>
      <a:accent1>
        <a:srgbClr val="00B0F0"/>
      </a:accent1>
      <a:accent2>
        <a:srgbClr val="ED7D31"/>
      </a:accent2>
      <a:accent3>
        <a:srgbClr val="AD23A0"/>
      </a:accent3>
      <a:accent4>
        <a:srgbClr val="FFC000"/>
      </a:accent4>
      <a:accent5>
        <a:srgbClr val="92D050"/>
      </a:accent5>
      <a:accent6>
        <a:srgbClr val="C00000"/>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TotalTime>
  <Words>4240</Words>
  <Application>Microsoft Office PowerPoint</Application>
  <PresentationFormat>Widescreen</PresentationFormat>
  <Paragraphs>393</Paragraphs>
  <Slides>26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Rockwell</vt:lpstr>
      <vt:lpstr>Times New Roman</vt:lpstr>
      <vt:lpstr>Wingdings</vt:lpstr>
      <vt:lpstr>Office Theme</vt:lpstr>
      <vt:lpstr>State Advisory Panel (SAP) and State Interagency Coordinating Council (SICC)</vt:lpstr>
      <vt:lpstr>Welcome!</vt:lpstr>
      <vt:lpstr>Our Purpose</vt:lpstr>
      <vt:lpstr>Members of the Workgroup</vt:lpstr>
      <vt:lpstr>COVID-19 Resources for SAPs &amp; SICCs</vt:lpstr>
      <vt:lpstr>Who is Joining Us Today?</vt:lpstr>
      <vt:lpstr>Agenda</vt:lpstr>
      <vt:lpstr>Thoughts on Lessons Learned</vt:lpstr>
      <vt:lpstr>VT- State Advisory Panel: Lessons Learned</vt:lpstr>
      <vt:lpstr>Poll</vt:lpstr>
      <vt:lpstr>Poll</vt:lpstr>
      <vt:lpstr>Poll</vt:lpstr>
      <vt:lpstr>Poll</vt:lpstr>
      <vt:lpstr>State Interagency Coordinating Council</vt:lpstr>
      <vt:lpstr>Chat Box or Unmute Your Mic to Share</vt:lpstr>
      <vt:lpstr>CT- State Advisory Panel</vt:lpstr>
      <vt:lpstr>Break Out Groups</vt:lpstr>
      <vt:lpstr>Jamboard Instructions</vt:lpstr>
      <vt:lpstr>Contributing to the Jamboard</vt:lpstr>
      <vt:lpstr>Discussion for Sharing During Break Outs</vt:lpstr>
      <vt:lpstr>Let’s Hear from YOU:   What Lessons Have You Learned?</vt:lpstr>
      <vt:lpstr>Evaluation</vt:lpstr>
      <vt:lpstr>Supports for SAPs &amp; SICCs</vt:lpstr>
      <vt:lpstr>What are your interests?</vt:lpstr>
      <vt:lpstr>Upcoming Events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Advisory Panel (SAP) and State Interagency Coordinating Council (SICC)</dc:title>
  <dc:creator>Anne Louise Thompson Granfield</dc:creator>
  <cp:lastModifiedBy>Jodi Webb</cp:lastModifiedBy>
  <cp:revision>116</cp:revision>
  <dcterms:created xsi:type="dcterms:W3CDTF">2020-11-30T14:31:20Z</dcterms:created>
  <dcterms:modified xsi:type="dcterms:W3CDTF">2021-09-27T22:41:10Z</dcterms:modified>
</cp:coreProperties>
</file>