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1"/>
  </p:notesMasterIdLst>
  <p:sldIdLst>
    <p:sldId id="272" r:id="rId2"/>
    <p:sldId id="273" r:id="rId3"/>
    <p:sldId id="304" r:id="rId4"/>
    <p:sldId id="305" r:id="rId5"/>
    <p:sldId id="274" r:id="rId6"/>
    <p:sldId id="288" r:id="rId7"/>
    <p:sldId id="270" r:id="rId8"/>
    <p:sldId id="298" r:id="rId9"/>
    <p:sldId id="299" r:id="rId10"/>
    <p:sldId id="260" r:id="rId11"/>
    <p:sldId id="257" r:id="rId12"/>
    <p:sldId id="585" r:id="rId13"/>
    <p:sldId id="302" r:id="rId14"/>
    <p:sldId id="258" r:id="rId15"/>
    <p:sldId id="259" r:id="rId16"/>
    <p:sldId id="261" r:id="rId17"/>
    <p:sldId id="262" r:id="rId18"/>
    <p:sldId id="263" r:id="rId19"/>
    <p:sldId id="290" r:id="rId20"/>
    <p:sldId id="264" r:id="rId21"/>
    <p:sldId id="265" r:id="rId22"/>
    <p:sldId id="266" r:id="rId23"/>
    <p:sldId id="267" r:id="rId24"/>
    <p:sldId id="291" r:id="rId25"/>
    <p:sldId id="268" r:id="rId26"/>
    <p:sldId id="574" r:id="rId27"/>
    <p:sldId id="271" r:id="rId28"/>
    <p:sldId id="575" r:id="rId29"/>
    <p:sldId id="292" r:id="rId30"/>
    <p:sldId id="576" r:id="rId31"/>
    <p:sldId id="577" r:id="rId32"/>
    <p:sldId id="578" r:id="rId33"/>
    <p:sldId id="293" r:id="rId34"/>
    <p:sldId id="579" r:id="rId35"/>
    <p:sldId id="580" r:id="rId36"/>
    <p:sldId id="581" r:id="rId37"/>
    <p:sldId id="294" r:id="rId38"/>
    <p:sldId id="582" r:id="rId39"/>
    <p:sldId id="280" r:id="rId40"/>
    <p:sldId id="295" r:id="rId41"/>
    <p:sldId id="281" r:id="rId42"/>
    <p:sldId id="282" r:id="rId43"/>
    <p:sldId id="283" r:id="rId44"/>
    <p:sldId id="296" r:id="rId45"/>
    <p:sldId id="284" r:id="rId46"/>
    <p:sldId id="583" r:id="rId47"/>
    <p:sldId id="297" r:id="rId48"/>
    <p:sldId id="584" r:id="rId49"/>
    <p:sldId id="301" r:id="rId50"/>
    <p:sldId id="303" r:id="rId51"/>
    <p:sldId id="285" r:id="rId52"/>
    <p:sldId id="568" r:id="rId53"/>
    <p:sldId id="573" r:id="rId54"/>
    <p:sldId id="545" r:id="rId55"/>
    <p:sldId id="278" r:id="rId56"/>
    <p:sldId id="277" r:id="rId57"/>
    <p:sldId id="275" r:id="rId58"/>
    <p:sldId id="276" r:id="rId59"/>
    <p:sldId id="27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ouise Thompson Granfield" initials="ALTG" lastIdx="20" clrIdx="0">
    <p:extLst>
      <p:ext uri="{19B8F6BF-5375-455C-9EA6-DF929625EA0E}">
        <p15:presenceInfo xmlns:p15="http://schemas.microsoft.com/office/powerpoint/2012/main" userId="Anne Louise Thompson Granfi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C327B4"/>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0688" autoAdjust="0"/>
  </p:normalViewPr>
  <p:slideViewPr>
    <p:cSldViewPr snapToGrid="0">
      <p:cViewPr varScale="1">
        <p:scale>
          <a:sx n="60" d="100"/>
          <a:sy n="60" d="100"/>
        </p:scale>
        <p:origin x="628" y="56"/>
      </p:cViewPr>
      <p:guideLst/>
    </p:cSldViewPr>
  </p:slideViewPr>
  <p:outlineViewPr>
    <p:cViewPr>
      <p:scale>
        <a:sx n="33" d="100"/>
        <a:sy n="33" d="100"/>
      </p:scale>
      <p:origin x="0" y="-11468"/>
    </p:cViewPr>
  </p:outlineViewPr>
  <p:notesTextViewPr>
    <p:cViewPr>
      <p:scale>
        <a:sx n="75" d="100"/>
        <a:sy n="7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16C62-23F7-429A-8368-CDB4B10895A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21DABDC-107E-41C7-83F4-59EB6DB99F34}">
      <dgm:prSet custT="1"/>
      <dgm:spPr/>
      <dgm:t>
        <a:bodyPr/>
        <a:lstStyle/>
        <a:p>
          <a:r>
            <a:rPr lang="en-US" sz="3600" i="1" dirty="0"/>
            <a:t>OSEP-Differentiated Monitoring and Support (DMS)</a:t>
          </a:r>
        </a:p>
      </dgm:t>
    </dgm:pt>
    <dgm:pt modelId="{18345873-FBAF-4BC8-914E-81F98DE65083}" type="parTrans" cxnId="{7473F961-BDC9-47D9-838B-A9BD8455BBA6}">
      <dgm:prSet/>
      <dgm:spPr/>
      <dgm:t>
        <a:bodyPr/>
        <a:lstStyle/>
        <a:p>
          <a:endParaRPr lang="en-US"/>
        </a:p>
      </dgm:t>
    </dgm:pt>
    <dgm:pt modelId="{52173538-6634-4D18-8A71-0CD2B1E03BA1}" type="sibTrans" cxnId="{7473F961-BDC9-47D9-838B-A9BD8455BBA6}">
      <dgm:prSet/>
      <dgm:spPr/>
      <dgm:t>
        <a:bodyPr/>
        <a:lstStyle/>
        <a:p>
          <a:endParaRPr lang="en-US"/>
        </a:p>
      </dgm:t>
    </dgm:pt>
    <dgm:pt modelId="{DA9D3D7A-DA99-4F7F-95C5-19B413C8DEC5}">
      <dgm:prSet custT="1"/>
      <dgm:spPr/>
      <dgm:t>
        <a:bodyPr/>
        <a:lstStyle/>
        <a:p>
          <a:r>
            <a:rPr lang="en-US" sz="3600" dirty="0">
              <a:solidFill>
                <a:schemeClr val="tx1"/>
              </a:solidFill>
            </a:rPr>
            <a:t>Evidence and Application</a:t>
          </a:r>
        </a:p>
      </dgm:t>
    </dgm:pt>
    <dgm:pt modelId="{95B247EB-0C29-4558-8B68-C4DBADA5DD27}" type="parTrans" cxnId="{3569AA25-2CA7-400F-B77E-AB0CF685C6A5}">
      <dgm:prSet/>
      <dgm:spPr/>
      <dgm:t>
        <a:bodyPr/>
        <a:lstStyle/>
        <a:p>
          <a:endParaRPr lang="en-US"/>
        </a:p>
      </dgm:t>
    </dgm:pt>
    <dgm:pt modelId="{732D817B-43F8-404A-975B-3FA45CAF8E47}" type="sibTrans" cxnId="{3569AA25-2CA7-400F-B77E-AB0CF685C6A5}">
      <dgm:prSet/>
      <dgm:spPr/>
      <dgm:t>
        <a:bodyPr/>
        <a:lstStyle/>
        <a:p>
          <a:endParaRPr lang="en-US"/>
        </a:p>
      </dgm:t>
    </dgm:pt>
    <dgm:pt modelId="{9BA0948A-661B-4B36-AB26-26889731B2FF}">
      <dgm:prSet custT="1"/>
      <dgm:spPr/>
      <dgm:t>
        <a:bodyPr/>
        <a:lstStyle/>
        <a:p>
          <a:r>
            <a:rPr lang="en-US" sz="4000" dirty="0">
              <a:solidFill>
                <a:schemeClr val="tx1"/>
              </a:solidFill>
            </a:rPr>
            <a:t>General Supervision Overview</a:t>
          </a:r>
        </a:p>
      </dgm:t>
    </dgm:pt>
    <dgm:pt modelId="{2042BA72-F525-4441-AED7-DF98073F3188}" type="parTrans" cxnId="{078F6955-5AC3-4957-9A99-A8204311A536}">
      <dgm:prSet/>
      <dgm:spPr/>
      <dgm:t>
        <a:bodyPr/>
        <a:lstStyle/>
        <a:p>
          <a:endParaRPr lang="en-US"/>
        </a:p>
      </dgm:t>
    </dgm:pt>
    <dgm:pt modelId="{59DE1311-5209-4630-B912-DB6FF80C58C8}" type="sibTrans" cxnId="{078F6955-5AC3-4957-9A99-A8204311A536}">
      <dgm:prSet/>
      <dgm:spPr/>
      <dgm:t>
        <a:bodyPr/>
        <a:lstStyle/>
        <a:p>
          <a:endParaRPr lang="en-US"/>
        </a:p>
      </dgm:t>
    </dgm:pt>
    <dgm:pt modelId="{1DBFA4D7-537C-4EE7-840C-030B31BEF33F}">
      <dgm:prSet custT="1"/>
      <dgm:spPr/>
      <dgm:t>
        <a:bodyPr/>
        <a:lstStyle/>
        <a:p>
          <a:r>
            <a:rPr lang="en-US" sz="4000" i="0" dirty="0">
              <a:solidFill>
                <a:schemeClr val="tx1"/>
              </a:solidFill>
            </a:rPr>
            <a:t>State Sharing</a:t>
          </a:r>
        </a:p>
      </dgm:t>
    </dgm:pt>
    <dgm:pt modelId="{04FAAE37-891A-43F5-A332-9F86393F37F1}" type="parTrans" cxnId="{479510AB-33E7-400D-8992-F3DF9FDB73E3}">
      <dgm:prSet/>
      <dgm:spPr/>
      <dgm:t>
        <a:bodyPr/>
        <a:lstStyle/>
        <a:p>
          <a:endParaRPr lang="en-US"/>
        </a:p>
      </dgm:t>
    </dgm:pt>
    <dgm:pt modelId="{42508CC3-25A2-4D6E-BFEC-58D3F44109DB}" type="sibTrans" cxnId="{479510AB-33E7-400D-8992-F3DF9FDB73E3}">
      <dgm:prSet/>
      <dgm:spPr/>
      <dgm:t>
        <a:bodyPr/>
        <a:lstStyle/>
        <a:p>
          <a:endParaRPr lang="en-US"/>
        </a:p>
      </dgm:t>
    </dgm:pt>
    <dgm:pt modelId="{AF145D1D-237A-4ABC-8031-BA3860FBAE84}" type="pres">
      <dgm:prSet presAssocID="{C0816C62-23F7-429A-8368-CDB4B10895A7}" presName="linear" presStyleCnt="0">
        <dgm:presLayoutVars>
          <dgm:animLvl val="lvl"/>
          <dgm:resizeHandles val="exact"/>
        </dgm:presLayoutVars>
      </dgm:prSet>
      <dgm:spPr/>
    </dgm:pt>
    <dgm:pt modelId="{C34FE5AC-8A65-4E95-9FAE-E76805DEA973}" type="pres">
      <dgm:prSet presAssocID="{821DABDC-107E-41C7-83F4-59EB6DB99F34}" presName="parentText" presStyleLbl="node1" presStyleIdx="0" presStyleCnt="4" custLinFactY="-5009" custLinFactNeighborY="-100000">
        <dgm:presLayoutVars>
          <dgm:chMax val="0"/>
          <dgm:bulletEnabled val="1"/>
        </dgm:presLayoutVars>
      </dgm:prSet>
      <dgm:spPr/>
    </dgm:pt>
    <dgm:pt modelId="{5465F01B-F83D-4A08-A91C-15E31237D3C2}" type="pres">
      <dgm:prSet presAssocID="{52173538-6634-4D18-8A71-0CD2B1E03BA1}" presName="spacer" presStyleCnt="0"/>
      <dgm:spPr/>
    </dgm:pt>
    <dgm:pt modelId="{061523DD-D3A0-47AF-9C9C-9B8EF805916F}" type="pres">
      <dgm:prSet presAssocID="{DA9D3D7A-DA99-4F7F-95C5-19B413C8DEC5}" presName="parentText" presStyleLbl="node1" presStyleIdx="1" presStyleCnt="4" custLinFactY="100121" custLinFactNeighborX="-570" custLinFactNeighborY="200000">
        <dgm:presLayoutVars>
          <dgm:chMax val="0"/>
          <dgm:bulletEnabled val="1"/>
        </dgm:presLayoutVars>
      </dgm:prSet>
      <dgm:spPr/>
    </dgm:pt>
    <dgm:pt modelId="{B8BABEC1-AA56-49F3-BC19-7570766E37EB}" type="pres">
      <dgm:prSet presAssocID="{732D817B-43F8-404A-975B-3FA45CAF8E47}" presName="spacer" presStyleCnt="0"/>
      <dgm:spPr/>
    </dgm:pt>
    <dgm:pt modelId="{79541796-B2E3-4E19-87CE-7CF581102434}" type="pres">
      <dgm:prSet presAssocID="{9BA0948A-661B-4B36-AB26-26889731B2FF}" presName="parentText" presStyleLbl="node1" presStyleIdx="2" presStyleCnt="4" custLinFactY="-100000" custLinFactNeighborX="-146" custLinFactNeighborY="-181681">
        <dgm:presLayoutVars>
          <dgm:chMax val="0"/>
          <dgm:bulletEnabled val="1"/>
        </dgm:presLayoutVars>
      </dgm:prSet>
      <dgm:spPr/>
    </dgm:pt>
    <dgm:pt modelId="{789326A8-9B7B-42FA-9CDB-0BC969173A50}" type="pres">
      <dgm:prSet presAssocID="{59DE1311-5209-4630-B912-DB6FF80C58C8}" presName="spacer" presStyleCnt="0"/>
      <dgm:spPr/>
    </dgm:pt>
    <dgm:pt modelId="{D4F4D2C5-F104-4179-B1AC-27DB91D4C4A1}" type="pres">
      <dgm:prSet presAssocID="{1DBFA4D7-537C-4EE7-840C-030B31BEF33F}" presName="parentText" presStyleLbl="node1" presStyleIdx="3" presStyleCnt="4" custLinFactY="7959" custLinFactNeighborY="100000">
        <dgm:presLayoutVars>
          <dgm:chMax val="0"/>
          <dgm:bulletEnabled val="1"/>
        </dgm:presLayoutVars>
      </dgm:prSet>
      <dgm:spPr/>
    </dgm:pt>
  </dgm:ptLst>
  <dgm:cxnLst>
    <dgm:cxn modelId="{F2846010-71D2-4A38-8940-AA9932FD1211}" type="presOf" srcId="{C0816C62-23F7-429A-8368-CDB4B10895A7}" destId="{AF145D1D-237A-4ABC-8031-BA3860FBAE84}" srcOrd="0" destOrd="0" presId="urn:microsoft.com/office/officeart/2005/8/layout/vList2"/>
    <dgm:cxn modelId="{3569AA25-2CA7-400F-B77E-AB0CF685C6A5}" srcId="{C0816C62-23F7-429A-8368-CDB4B10895A7}" destId="{DA9D3D7A-DA99-4F7F-95C5-19B413C8DEC5}" srcOrd="1" destOrd="0" parTransId="{95B247EB-0C29-4558-8B68-C4DBADA5DD27}" sibTransId="{732D817B-43F8-404A-975B-3FA45CAF8E47}"/>
    <dgm:cxn modelId="{7473F961-BDC9-47D9-838B-A9BD8455BBA6}" srcId="{C0816C62-23F7-429A-8368-CDB4B10895A7}" destId="{821DABDC-107E-41C7-83F4-59EB6DB99F34}" srcOrd="0" destOrd="0" parTransId="{18345873-FBAF-4BC8-914E-81F98DE65083}" sibTransId="{52173538-6634-4D18-8A71-0CD2B1E03BA1}"/>
    <dgm:cxn modelId="{69CF8649-6EFE-4E04-8672-4DBAF4FAE4DD}" type="presOf" srcId="{DA9D3D7A-DA99-4F7F-95C5-19B413C8DEC5}" destId="{061523DD-D3A0-47AF-9C9C-9B8EF805916F}" srcOrd="0" destOrd="0" presId="urn:microsoft.com/office/officeart/2005/8/layout/vList2"/>
    <dgm:cxn modelId="{078F6955-5AC3-4957-9A99-A8204311A536}" srcId="{C0816C62-23F7-429A-8368-CDB4B10895A7}" destId="{9BA0948A-661B-4B36-AB26-26889731B2FF}" srcOrd="2" destOrd="0" parTransId="{2042BA72-F525-4441-AED7-DF98073F3188}" sibTransId="{59DE1311-5209-4630-B912-DB6FF80C58C8}"/>
    <dgm:cxn modelId="{14B65790-9F8E-4972-AAA3-BBF3CFA51BAA}" type="presOf" srcId="{9BA0948A-661B-4B36-AB26-26889731B2FF}" destId="{79541796-B2E3-4E19-87CE-7CF581102434}" srcOrd="0" destOrd="0" presId="urn:microsoft.com/office/officeart/2005/8/layout/vList2"/>
    <dgm:cxn modelId="{479510AB-33E7-400D-8992-F3DF9FDB73E3}" srcId="{C0816C62-23F7-429A-8368-CDB4B10895A7}" destId="{1DBFA4D7-537C-4EE7-840C-030B31BEF33F}" srcOrd="3" destOrd="0" parTransId="{04FAAE37-891A-43F5-A332-9F86393F37F1}" sibTransId="{42508CC3-25A2-4D6E-BFEC-58D3F44109DB}"/>
    <dgm:cxn modelId="{0EA50BD0-6902-4F13-9FC3-4F6BEE6692B6}" type="presOf" srcId="{821DABDC-107E-41C7-83F4-59EB6DB99F34}" destId="{C34FE5AC-8A65-4E95-9FAE-E76805DEA973}" srcOrd="0" destOrd="0" presId="urn:microsoft.com/office/officeart/2005/8/layout/vList2"/>
    <dgm:cxn modelId="{6B3E18FD-8216-45CB-A54D-B8EE83C49FF4}" type="presOf" srcId="{1DBFA4D7-537C-4EE7-840C-030B31BEF33F}" destId="{D4F4D2C5-F104-4179-B1AC-27DB91D4C4A1}" srcOrd="0" destOrd="0" presId="urn:microsoft.com/office/officeart/2005/8/layout/vList2"/>
    <dgm:cxn modelId="{995716F2-E8D8-40D9-904A-17204BEAA54C}" type="presParOf" srcId="{AF145D1D-237A-4ABC-8031-BA3860FBAE84}" destId="{C34FE5AC-8A65-4E95-9FAE-E76805DEA973}" srcOrd="0" destOrd="0" presId="urn:microsoft.com/office/officeart/2005/8/layout/vList2"/>
    <dgm:cxn modelId="{8798A2EB-3D2C-4BF4-BD52-D202DBBFF25F}" type="presParOf" srcId="{AF145D1D-237A-4ABC-8031-BA3860FBAE84}" destId="{5465F01B-F83D-4A08-A91C-15E31237D3C2}" srcOrd="1" destOrd="0" presId="urn:microsoft.com/office/officeart/2005/8/layout/vList2"/>
    <dgm:cxn modelId="{6BD12D65-B08A-4200-AC9B-EE31609AC240}" type="presParOf" srcId="{AF145D1D-237A-4ABC-8031-BA3860FBAE84}" destId="{061523DD-D3A0-47AF-9C9C-9B8EF805916F}" srcOrd="2" destOrd="0" presId="urn:microsoft.com/office/officeart/2005/8/layout/vList2"/>
    <dgm:cxn modelId="{DD62A7E1-8193-48AF-B8A6-C261B93AD232}" type="presParOf" srcId="{AF145D1D-237A-4ABC-8031-BA3860FBAE84}" destId="{B8BABEC1-AA56-49F3-BC19-7570766E37EB}" srcOrd="3" destOrd="0" presId="urn:microsoft.com/office/officeart/2005/8/layout/vList2"/>
    <dgm:cxn modelId="{EE78E941-4E35-4612-B20F-40F94D3F68A3}" type="presParOf" srcId="{AF145D1D-237A-4ABC-8031-BA3860FBAE84}" destId="{79541796-B2E3-4E19-87CE-7CF581102434}" srcOrd="4" destOrd="0" presId="urn:microsoft.com/office/officeart/2005/8/layout/vList2"/>
    <dgm:cxn modelId="{0A20C612-2F98-4A82-94DB-CFC6EA7F5E27}" type="presParOf" srcId="{AF145D1D-237A-4ABC-8031-BA3860FBAE84}" destId="{789326A8-9B7B-42FA-9CDB-0BC969173A50}" srcOrd="5" destOrd="0" presId="urn:microsoft.com/office/officeart/2005/8/layout/vList2"/>
    <dgm:cxn modelId="{10663EEC-E866-42B9-8A51-A20472C4C89F}" type="presParOf" srcId="{AF145D1D-237A-4ABC-8031-BA3860FBAE84}" destId="{D4F4D2C5-F104-4179-B1AC-27DB91D4C4A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E5AC-8A65-4E95-9FAE-E76805DEA973}">
      <dsp:nvSpPr>
        <dsp:cNvPr id="0" name=""/>
        <dsp:cNvSpPr/>
      </dsp:nvSpPr>
      <dsp:spPr>
        <a:xfrm>
          <a:off x="0" y="0"/>
          <a:ext cx="6972006" cy="13423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i="1" kern="1200" dirty="0"/>
            <a:t>OSEP-Differentiated Monitoring and Support (DMS)</a:t>
          </a:r>
        </a:p>
      </dsp:txBody>
      <dsp:txXfrm>
        <a:off x="65529" y="65529"/>
        <a:ext cx="6840948" cy="1211311"/>
      </dsp:txXfrm>
    </dsp:sp>
    <dsp:sp modelId="{061523DD-D3A0-47AF-9C9C-9B8EF805916F}">
      <dsp:nvSpPr>
        <dsp:cNvPr id="0" name=""/>
        <dsp:cNvSpPr/>
      </dsp:nvSpPr>
      <dsp:spPr>
        <a:xfrm>
          <a:off x="0" y="2727589"/>
          <a:ext cx="6972006" cy="1342369"/>
        </a:xfrm>
        <a:prstGeom prst="roundRect">
          <a:avLst/>
        </a:prstGeom>
        <a:gradFill rotWithShape="0">
          <a:gsLst>
            <a:gs pos="0">
              <a:schemeClr val="accent2">
                <a:hueOff val="5627938"/>
                <a:satOff val="-5861"/>
                <a:lumOff val="-5098"/>
                <a:alphaOff val="0"/>
                <a:satMod val="103000"/>
                <a:lumMod val="102000"/>
                <a:tint val="94000"/>
              </a:schemeClr>
            </a:gs>
            <a:gs pos="50000">
              <a:schemeClr val="accent2">
                <a:hueOff val="5627938"/>
                <a:satOff val="-5861"/>
                <a:lumOff val="-5098"/>
                <a:alphaOff val="0"/>
                <a:satMod val="110000"/>
                <a:lumMod val="100000"/>
                <a:shade val="100000"/>
              </a:schemeClr>
            </a:gs>
            <a:gs pos="100000">
              <a:schemeClr val="accent2">
                <a:hueOff val="5627938"/>
                <a:satOff val="-5861"/>
                <a:lumOff val="-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Evidence and Application</a:t>
          </a:r>
        </a:p>
      </dsp:txBody>
      <dsp:txXfrm>
        <a:off x="65529" y="2793118"/>
        <a:ext cx="6840948" cy="1211311"/>
      </dsp:txXfrm>
    </dsp:sp>
    <dsp:sp modelId="{79541796-B2E3-4E19-87CE-7CF581102434}">
      <dsp:nvSpPr>
        <dsp:cNvPr id="0" name=""/>
        <dsp:cNvSpPr/>
      </dsp:nvSpPr>
      <dsp:spPr>
        <a:xfrm>
          <a:off x="0" y="1345450"/>
          <a:ext cx="6972006" cy="1342369"/>
        </a:xfrm>
        <a:prstGeom prst="roundRect">
          <a:avLst/>
        </a:prstGeom>
        <a:gradFill rotWithShape="0">
          <a:gsLst>
            <a:gs pos="0">
              <a:schemeClr val="accent2">
                <a:hueOff val="11255876"/>
                <a:satOff val="-11723"/>
                <a:lumOff val="-10195"/>
                <a:alphaOff val="0"/>
                <a:satMod val="103000"/>
                <a:lumMod val="102000"/>
                <a:tint val="94000"/>
              </a:schemeClr>
            </a:gs>
            <a:gs pos="50000">
              <a:schemeClr val="accent2">
                <a:hueOff val="11255876"/>
                <a:satOff val="-11723"/>
                <a:lumOff val="-10195"/>
                <a:alphaOff val="0"/>
                <a:satMod val="110000"/>
                <a:lumMod val="100000"/>
                <a:shade val="100000"/>
              </a:schemeClr>
            </a:gs>
            <a:gs pos="100000">
              <a:schemeClr val="accent2">
                <a:hueOff val="11255876"/>
                <a:satOff val="-11723"/>
                <a:lumOff val="-101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General Supervision Overview</a:t>
          </a:r>
        </a:p>
      </dsp:txBody>
      <dsp:txXfrm>
        <a:off x="65529" y="1410979"/>
        <a:ext cx="6840948" cy="1211311"/>
      </dsp:txXfrm>
    </dsp:sp>
    <dsp:sp modelId="{D4F4D2C5-F104-4179-B1AC-27DB91D4C4A1}">
      <dsp:nvSpPr>
        <dsp:cNvPr id="0" name=""/>
        <dsp:cNvSpPr/>
      </dsp:nvSpPr>
      <dsp:spPr>
        <a:xfrm>
          <a:off x="0" y="4068934"/>
          <a:ext cx="6972006" cy="1342369"/>
        </a:xfrm>
        <a:prstGeom prst="roundRect">
          <a:avLst/>
        </a:prstGeom>
        <a:gradFill rotWithShape="0">
          <a:gsLst>
            <a:gs pos="0">
              <a:schemeClr val="accent2">
                <a:hueOff val="16883813"/>
                <a:satOff val="-17584"/>
                <a:lumOff val="-15293"/>
                <a:alphaOff val="0"/>
                <a:satMod val="103000"/>
                <a:lumMod val="102000"/>
                <a:tint val="94000"/>
              </a:schemeClr>
            </a:gs>
            <a:gs pos="50000">
              <a:schemeClr val="accent2">
                <a:hueOff val="16883813"/>
                <a:satOff val="-17584"/>
                <a:lumOff val="-15293"/>
                <a:alphaOff val="0"/>
                <a:satMod val="110000"/>
                <a:lumMod val="100000"/>
                <a:shade val="100000"/>
              </a:schemeClr>
            </a:gs>
            <a:gs pos="100000">
              <a:schemeClr val="accent2">
                <a:hueOff val="16883813"/>
                <a:satOff val="-17584"/>
                <a:lumOff val="-152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i="0" kern="1200" dirty="0">
              <a:solidFill>
                <a:schemeClr val="tx1"/>
              </a:solidFill>
            </a:rPr>
            <a:t>State Sharing</a:t>
          </a:r>
        </a:p>
      </dsp:txBody>
      <dsp:txXfrm>
        <a:off x="65529" y="4134463"/>
        <a:ext cx="6840948" cy="12113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sted.zoom.us/meeting/register/tJErfuusqTwoG90NIXwIHiGKon7jgRC0wRZ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(XXXX)</a:t>
            </a:r>
          </a:p>
          <a:p>
            <a:pPr algn="l"/>
            <a:endParaRPr lang="en-US" dirty="0"/>
          </a:p>
          <a:p>
            <a:pPr algn="l"/>
            <a:r>
              <a:rPr lang="en-US" dirty="0"/>
              <a:t>Registration Link for January 25th event:</a:t>
            </a:r>
            <a:br>
              <a:rPr lang="en-US" b="0" i="0" dirty="0">
                <a:solidFill>
                  <a:srgbClr val="1155CC"/>
                </a:solidFill>
                <a:effectLst/>
                <a:latin typeface="Arial" panose="020B0604020202020204" pitchFamily="34" charset="0"/>
                <a:hlinkClick r:id="rId3"/>
              </a:rPr>
            </a:br>
            <a:br>
              <a:rPr lang="en-US" dirty="0"/>
            </a:b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br>
              <a:rPr lang="en-US" dirty="0"/>
            </a:b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33507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[facilitator will introduce Matt and/or Kate]</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10-12 minutes (NO MORE)</a:t>
            </a:r>
          </a:p>
          <a:p>
            <a:br>
              <a:rPr lang="en-US" b="0" i="0" dirty="0">
                <a:solidFill>
                  <a:srgbClr val="222222"/>
                </a:solidFill>
                <a:effectLst/>
                <a:latin typeface="Arial" panose="020B0604020202020204" pitchFamily="34" charset="0"/>
              </a:rPr>
            </a:br>
            <a:r>
              <a:rPr lang="en-US" b="0" i="0" dirty="0">
                <a:solidFill>
                  <a:srgbClr val="222222"/>
                </a:solidFill>
                <a:effectLst/>
                <a:latin typeface="Arial" panose="020B0604020202020204" pitchFamily="34" charset="0"/>
              </a:rPr>
              <a:t>Matt and/or Kate</a:t>
            </a: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12</a:t>
            </a:fld>
            <a:endParaRPr lang="en-US"/>
          </a:p>
        </p:txBody>
      </p:sp>
    </p:spTree>
    <p:extLst>
      <p:ext uri="{BB962C8B-B14F-4D97-AF65-F5344CB8AC3E}">
        <p14:creationId xmlns:p14="http://schemas.microsoft.com/office/powerpoint/2010/main" val="163947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(25-30 minutes of break out time depending on how the time is going)</a:t>
            </a:r>
          </a:p>
          <a:p>
            <a:endParaRPr lang="en-US" dirty="0"/>
          </a:p>
          <a:p>
            <a:r>
              <a:rPr lang="en-US" dirty="0"/>
              <a:t>Let’s move into our break outs.</a:t>
            </a:r>
          </a:p>
          <a:p>
            <a:endParaRPr lang="en-US" dirty="0"/>
          </a:p>
          <a:p>
            <a:endParaRPr lang="en-US" dirty="0"/>
          </a:p>
          <a:p>
            <a:r>
              <a:rPr lang="en-US" dirty="0"/>
              <a:t>[when you return….]</a:t>
            </a:r>
          </a:p>
          <a:p>
            <a:endParaRPr lang="en-US" dirty="0"/>
          </a:p>
          <a:p>
            <a:r>
              <a:rPr lang="en-US" dirty="0"/>
              <a:t>Welcome back.  [if there is 20 minutes left then you have time for people to share takeaways.  You can do that for 10 minutes.  If you don’t have 20 minutes then proceed to the next slide]</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51</a:t>
            </a:fld>
            <a:endParaRPr lang="en-US"/>
          </a:p>
        </p:txBody>
      </p:sp>
    </p:spTree>
    <p:extLst>
      <p:ext uri="{BB962C8B-B14F-4D97-AF65-F5344CB8AC3E}">
        <p14:creationId xmlns:p14="http://schemas.microsoft.com/office/powerpoint/2010/main" val="77221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break into small groups to share with other members of SAPs and SICCS. </a:t>
            </a:r>
          </a:p>
          <a:p>
            <a:endParaRPr lang="en-US" dirty="0"/>
          </a:p>
          <a:p>
            <a:r>
              <a:rPr lang="en-US" dirty="0"/>
              <a:t>[Read slide]</a:t>
            </a:r>
          </a:p>
          <a:p>
            <a:endParaRPr lang="en-US" dirty="0"/>
          </a:p>
          <a:p>
            <a:r>
              <a:rPr lang="en-US" dirty="0"/>
              <a:t>For those of you that have not used </a:t>
            </a:r>
            <a:r>
              <a:rPr lang="en-US" dirty="0" err="1"/>
              <a:t>Jamboard</a:t>
            </a:r>
            <a:r>
              <a:rPr lang="en-US" dirty="0"/>
              <a:t> before, we’ll go over the process.</a:t>
            </a:r>
          </a:p>
        </p:txBody>
      </p:sp>
      <p:sp>
        <p:nvSpPr>
          <p:cNvPr id="4" name="Slide Number Placeholder 3"/>
          <p:cNvSpPr>
            <a:spLocks noGrp="1"/>
          </p:cNvSpPr>
          <p:nvPr>
            <p:ph type="sldNum" sz="quarter" idx="5"/>
          </p:nvPr>
        </p:nvSpPr>
        <p:spPr/>
        <p:txBody>
          <a:bodyPr/>
          <a:lstStyle/>
          <a:p>
            <a:fld id="{15F817D0-5B54-473B-B536-CA0F1DFFCB72}" type="slidenum">
              <a:rPr lang="en-US" smtClean="0"/>
              <a:t>52</a:t>
            </a:fld>
            <a:endParaRPr lang="en-US"/>
          </a:p>
        </p:txBody>
      </p:sp>
    </p:spTree>
    <p:extLst>
      <p:ext uri="{BB962C8B-B14F-4D97-AF65-F5344CB8AC3E}">
        <p14:creationId xmlns:p14="http://schemas.microsoft.com/office/powerpoint/2010/main" val="224405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30  minutes  1 person or Teams of 2 people from the workgroup will host a break-out room.  One will facilitate through the questions and the other will take notes. If only one person, take the best notes that you can and turn them into Anne Louise afterward. Take this slide with you to your break out room.  You will want to toggle between this slide and then take it down so people can see each other as they are talking together. ]</a:t>
            </a:r>
          </a:p>
          <a:p>
            <a:endParaRPr lang="en-US" dirty="0"/>
          </a:p>
          <a:p>
            <a:r>
              <a:rPr lang="en-US" dirty="0"/>
              <a:t>Here are some of the topics your facilitators will be having you talk about, but of course, you may discuss any item that you’d like or ask questions of others in the group for ideas.  </a:t>
            </a:r>
          </a:p>
          <a:p>
            <a:endParaRPr lang="en-US" dirty="0"/>
          </a:p>
          <a:p>
            <a:r>
              <a:rPr lang="en-US" sz="1200" b="1" dirty="0"/>
              <a:t>What were your greatest challenges to your group’s work during the past 18 months of meetings as you dealt with COVID in your state?</a:t>
            </a:r>
          </a:p>
          <a:p>
            <a:r>
              <a:rPr lang="en-US" sz="1200" b="1" dirty="0"/>
              <a:t>What were the changes that your group needed to make due to COVID?</a:t>
            </a:r>
          </a:p>
          <a:p>
            <a:r>
              <a:rPr lang="en-US" sz="1200" b="1" dirty="0"/>
              <a:t>How has/does/will your group advise the state on COVID related topics?</a:t>
            </a:r>
          </a:p>
          <a:p>
            <a:endParaRPr lang="en-US" sz="1200" b="1" dirty="0"/>
          </a:p>
          <a:p>
            <a:r>
              <a:rPr lang="en-US" sz="1200" b="1" dirty="0"/>
              <a:t>Additional topics:</a:t>
            </a:r>
          </a:p>
          <a:p>
            <a:pPr marL="228600" indent="-228600">
              <a:buAutoNum type="arabicPeriod"/>
            </a:pPr>
            <a:r>
              <a:rPr lang="en-US" sz="1200" b="1" dirty="0"/>
              <a:t>Has there been any membership changes as a result of the pandemic?</a:t>
            </a:r>
          </a:p>
          <a:p>
            <a:pPr marL="228600" indent="-228600">
              <a:buAutoNum type="arabicPeriod"/>
            </a:pPr>
            <a:r>
              <a:rPr lang="en-US" sz="1200" b="1" dirty="0"/>
              <a:t>What role does the executive committee have that may be different now than before?</a:t>
            </a:r>
          </a:p>
          <a:p>
            <a:pPr marL="228600" indent="-228600">
              <a:buAutoNum type="arabicPeriod"/>
            </a:pPr>
            <a:r>
              <a:rPr lang="en-US" sz="1200" b="1" dirty="0"/>
              <a:t>Are there new standing agenda items that will occur due to the pandemic?</a:t>
            </a:r>
          </a:p>
          <a:p>
            <a:pPr marL="228600" indent="-228600">
              <a:buAutoNum type="arabicPeriod"/>
            </a:pPr>
            <a:r>
              <a:rPr lang="en-US" sz="1200" b="1" dirty="0"/>
              <a:t>Has you committee structure changed as a result of the pandemic?</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54</a:t>
            </a:fld>
            <a:endParaRPr lang="en-US"/>
          </a:p>
        </p:txBody>
      </p:sp>
    </p:spTree>
    <p:extLst>
      <p:ext uri="{BB962C8B-B14F-4D97-AF65-F5344CB8AC3E}">
        <p14:creationId xmlns:p14="http://schemas.microsoft.com/office/powerpoint/2010/main" val="25171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help us help you.  We appreciate hearing from you through the evaluation or by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appreciate you taking the time now using the link in the chat box for the evaluation.  Just copy and paste it in your web browser.  Thank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[Tanner insert link into chat box] LINK NEEDED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55</a:t>
            </a:fld>
            <a:endParaRPr lang="en-US"/>
          </a:p>
        </p:txBody>
      </p:sp>
    </p:spTree>
    <p:extLst>
      <p:ext uri="{BB962C8B-B14F-4D97-AF65-F5344CB8AC3E}">
        <p14:creationId xmlns:p14="http://schemas.microsoft.com/office/powerpoint/2010/main" val="61282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2">
                  <a:lumMod val="75000"/>
                </a:schemeClr>
              </a:solidFill>
            </a:endParaRPr>
          </a:p>
          <a:p>
            <a:r>
              <a:rPr lang="en-US" dirty="0">
                <a:solidFill>
                  <a:schemeClr val="accent2">
                    <a:lumMod val="75000"/>
                  </a:schemeClr>
                </a:solidFill>
              </a:rPr>
              <a:t>We would like to remind you that there are a variety of supports available to state advisory panels and interagency coordinating councils through this national workgroup.  </a:t>
            </a: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with any questions or</a:t>
            </a:r>
            <a:r>
              <a:rPr lang="en-US" baseline="0" dirty="0">
                <a:solidFill>
                  <a:schemeClr val="accent2">
                    <a:lumMod val="75000"/>
                  </a:schemeClr>
                </a:solidFill>
              </a:rPr>
              <a:t> requests for information</a:t>
            </a:r>
            <a:r>
              <a:rPr lang="en-US" dirty="0">
                <a:solidFill>
                  <a:schemeClr val="accent2">
                    <a:lumMod val="75000"/>
                  </a:schemeClr>
                </a:solidFill>
              </a:rPr>
              <a:t> OR</a:t>
            </a:r>
            <a:r>
              <a:rPr lang="en-US" baseline="0" dirty="0">
                <a:solidFill>
                  <a:schemeClr val="accent2">
                    <a:lumMod val="75000"/>
                  </a:schemeClr>
                </a:solidFill>
              </a:rPr>
              <a:t> you may </a:t>
            </a:r>
            <a:r>
              <a:rPr lang="en-US" dirty="0">
                <a:solidFill>
                  <a:schemeClr val="accent2">
                    <a:lumMod val="75000"/>
                  </a:schemeClr>
                </a:solidFill>
              </a:rPr>
              <a:t>visit our SAP/SICC website located at: </a:t>
            </a:r>
            <a:r>
              <a:rPr lang="en-US" dirty="0">
                <a:solidFill>
                  <a:schemeClr val="accent2">
                    <a:lumMod val="75000"/>
                  </a:schemeClr>
                </a:solidFill>
                <a:hlinkClick r:id="rId3"/>
              </a:rPr>
              <a:t>https://collab.osepideasthatwork.org/SAP-SICC</a:t>
            </a:r>
            <a:r>
              <a:rPr lang="en-US" dirty="0">
                <a:solidFill>
                  <a:schemeClr val="accent2">
                    <a:lumMod val="75000"/>
                  </a:schemeClr>
                </a:solidFill>
              </a:rPr>
              <a:t>. </a:t>
            </a:r>
          </a:p>
          <a:p>
            <a:endParaRPr lang="en-US" dirty="0">
              <a:solidFill>
                <a:schemeClr val="accent2">
                  <a:lumMod val="75000"/>
                </a:schemeClr>
              </a:solidFill>
            </a:endParaRPr>
          </a:p>
          <a:p>
            <a:r>
              <a:rPr lang="en-US" b="1" u="sng" dirty="0">
                <a:solidFill>
                  <a:srgbClr val="FF0000"/>
                </a:solidFill>
              </a:rPr>
              <a:t>THE LINK WILL BE PLACED IN THE CHAT</a:t>
            </a:r>
            <a:r>
              <a:rPr lang="en-US" b="1" u="sng" baseline="0" dirty="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56</a:t>
            </a:fld>
            <a:endParaRPr lang="en-US"/>
          </a:p>
        </p:txBody>
      </p:sp>
    </p:spTree>
    <p:extLst>
      <p:ext uri="{BB962C8B-B14F-4D97-AF65-F5344CB8AC3E}">
        <p14:creationId xmlns:p14="http://schemas.microsoft.com/office/powerpoint/2010/main" val="398300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is the first of the 2021-2022 webinar series.  Please take a couple minutes at this time to share ideas in the chat box for additional topics that would interest you for this year’s webinars.</a:t>
            </a:r>
          </a:p>
          <a:p>
            <a:endParaRPr lang="en-US" dirty="0"/>
          </a:p>
          <a:p>
            <a:r>
              <a:rPr lang="en-US" dirty="0"/>
              <a:t>You also may provide your ideas in today’s evaluation or reach us at info@stateadvisorypanel.org.</a:t>
            </a:r>
          </a:p>
          <a:p>
            <a:endParaRPr lang="en-US" dirty="0"/>
          </a:p>
          <a:p>
            <a:r>
              <a:rPr lang="en-US" dirty="0"/>
              <a:t>We are here to serve you, so please let us know what you want to learn more about to be successful as a SAP/SICC.</a:t>
            </a:r>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57</a:t>
            </a:fld>
            <a:endParaRPr lang="en-US"/>
          </a:p>
        </p:txBody>
      </p:sp>
    </p:spTree>
    <p:extLst>
      <p:ext uri="{BB962C8B-B14F-4D97-AF65-F5344CB8AC3E}">
        <p14:creationId xmlns:p14="http://schemas.microsoft.com/office/powerpoint/2010/main" val="113933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15F817D0-5B54-473B-B536-CA0F1DFFCB72}" type="slidenum">
              <a:rPr lang="en-US" smtClean="0"/>
              <a:t>58</a:t>
            </a:fld>
            <a:endParaRPr lang="en-US"/>
          </a:p>
        </p:txBody>
      </p:sp>
    </p:spTree>
    <p:extLst>
      <p:ext uri="{BB962C8B-B14F-4D97-AF65-F5344CB8AC3E}">
        <p14:creationId xmlns:p14="http://schemas.microsoft.com/office/powerpoint/2010/main" val="4022541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59</a:t>
            </a:fld>
            <a:endParaRPr lang="en-US"/>
          </a:p>
        </p:txBody>
      </p:sp>
    </p:spTree>
    <p:extLst>
      <p:ext uri="{BB962C8B-B14F-4D97-AF65-F5344CB8AC3E}">
        <p14:creationId xmlns:p14="http://schemas.microsoft.com/office/powerpoint/2010/main" val="346684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(XXXX)</a:t>
            </a:r>
          </a:p>
          <a:p>
            <a:pPr defTabSz="959439">
              <a:defRPr/>
            </a:pPr>
            <a:endParaRPr lang="en-US" dirty="0"/>
          </a:p>
          <a:p>
            <a:pPr defTabSz="959439">
              <a:defRPr/>
            </a:pPr>
            <a:r>
              <a:rPr lang="en-US" dirty="0"/>
              <a:t>Welcome to our first webinar of the 2021-22 year.  Thank you for your input and feedback on last year’s series during our prior session.  As a result we are focusing today’s session on lessons learned from the pandemic for engaging stakeholders on your Advisory panel or Interagency Coordinating Council.  This is very timely, as it appears in many states, the increase in COVID cases due to the variant, and children waiting for the vaccination, that the work of the SAPs and SICCs will continue to be impacted by the pandemic.  </a:t>
            </a:r>
          </a:p>
          <a:p>
            <a:pPr defTabSz="959439">
              <a:defRPr/>
            </a:pPr>
            <a:endParaRPr lang="en-US" dirty="0"/>
          </a:p>
          <a:p>
            <a:pPr defTabSz="959439">
              <a:defRPr/>
            </a:pPr>
            <a:r>
              <a:rPr lang="en-US" dirty="0"/>
              <a:t>This PPT and the script that we will be using will be posted to our website following this presentation.</a:t>
            </a:r>
          </a:p>
          <a:p>
            <a:pPr defTabSz="959439">
              <a:defRPr/>
            </a:pPr>
            <a:endParaRPr lang="en-US" dirty="0"/>
          </a:p>
          <a:p>
            <a:pPr defTabSz="959439">
              <a:defRPr/>
            </a:pPr>
            <a:r>
              <a:rPr lang="en-US" dirty="0"/>
              <a:t>If</a:t>
            </a:r>
            <a:r>
              <a:rPr lang="en-US" baseline="0" dirty="0"/>
              <a:t> you are in need of captioning services, you may access this at the bottom right of your screen. </a:t>
            </a:r>
            <a:endParaRPr lang="en-US" dirty="0"/>
          </a:p>
          <a:p>
            <a:endParaRPr lang="en-US" dirty="0"/>
          </a:p>
          <a:p>
            <a:r>
              <a:rPr lang="en-US" baseline="0" dirty="0"/>
              <a:t>Before we proceed, let us first, introduce and identify who will be leading this webinar today.</a:t>
            </a:r>
            <a:endParaRPr lang="en-US" dirty="0"/>
          </a:p>
          <a:p>
            <a:endParaRPr lang="en-US" dirty="0"/>
          </a:p>
          <a:p>
            <a:r>
              <a:rPr lang="en-US" dirty="0"/>
              <a:t>Today our presenters consist of:</a:t>
            </a:r>
          </a:p>
          <a:p>
            <a:r>
              <a:rPr lang="en-US" dirty="0"/>
              <a:t>Jodi Webb- ND PTI</a:t>
            </a:r>
          </a:p>
          <a:p>
            <a:r>
              <a:rPr lang="en-US" dirty="0"/>
              <a:t>Pam Weir- Staff with the DE SAP</a:t>
            </a:r>
          </a:p>
          <a:p>
            <a:r>
              <a:rPr lang="en-US" dirty="0"/>
              <a:t>CT- State Advisory Panel- Executive Board (whom we will introduce a bit later in our presentation)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313495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session is brought to you by the National Workgroup for SAP/SICC.  I’m Pam/Jodi, members of this committee that will be facilitating today’s session.  </a:t>
            </a:r>
          </a:p>
          <a:p>
            <a:endParaRPr lang="en-US" dirty="0"/>
          </a:p>
          <a:p>
            <a:r>
              <a:rPr lang="en-US" dirty="0"/>
              <a:t>To assist State Advisory Panels and State Interagency Coordinating Councils, a national workgroup was created by the Office of Special Education Programs (OSEP) to ...[ assist in…READ TOP OF SLIDE}  The group provides information on {FINISH READING THE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293398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workgroup consists of interested staff from the Office of Special Education Programs (OSEP), Parent Training and Information Centers, OSEP-funded Technical Assistance Centers, and state staff currently involved in their states’ SICC or SAP either as a board member or a state staff member. </a:t>
            </a:r>
          </a:p>
          <a:p>
            <a:endParaRPr lang="en-US" dirty="0"/>
          </a:p>
          <a:p>
            <a:r>
              <a:rPr lang="en-US" dirty="0"/>
              <a:t>Here is this year’s workgroup and we are grateful not only to OSEP and several of the national centers, but we want to especially thank the state staff and panel or council members from CT, DE, NY, NV, and  VA for their participation. </a:t>
            </a:r>
          </a:p>
        </p:txBody>
      </p:sp>
      <p:sp>
        <p:nvSpPr>
          <p:cNvPr id="4" name="Slide Number Placeholder 3"/>
          <p:cNvSpPr>
            <a:spLocks noGrp="1"/>
          </p:cNvSpPr>
          <p:nvPr>
            <p:ph type="sldNum" sz="quarter" idx="10"/>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79170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(XXX)</a:t>
            </a:r>
          </a:p>
          <a:p>
            <a:endParaRPr lang="en-US" baseline="0" dirty="0"/>
          </a:p>
          <a:p>
            <a:r>
              <a:rPr lang="en-US" baseline="0" dirty="0"/>
              <a:t>Before we jump into our topic today, we want you to learn who all is participating with you from around the country.   Please take the poll and then we would love to have you put the state that you represent or your work location in the chat box.</a:t>
            </a:r>
          </a:p>
          <a:p>
            <a:endParaRPr lang="en-US" baseline="0" dirty="0"/>
          </a:p>
          <a:p>
            <a:r>
              <a:rPr lang="en-US" baseline="0" dirty="0"/>
              <a:t>Review audience - welcome</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SAP Member</a:t>
            </a:r>
          </a:p>
          <a:p>
            <a:pPr marL="171450" indent="-171450" algn="l">
              <a:buFont typeface="Arial" panose="020B0604020202020204" pitchFamily="34" charset="0"/>
              <a:buChar char="•"/>
            </a:pPr>
            <a:r>
              <a:rPr lang="en-US" baseline="0" dirty="0"/>
              <a:t>SAP SEA staff</a:t>
            </a:r>
          </a:p>
          <a:p>
            <a:pPr marL="171450" indent="-171450" algn="l">
              <a:buFont typeface="Arial" panose="020B0604020202020204" pitchFamily="34" charset="0"/>
              <a:buChar char="•"/>
            </a:pPr>
            <a:r>
              <a:rPr lang="en-US" baseline="0" dirty="0"/>
              <a:t>SICC Member</a:t>
            </a:r>
          </a:p>
          <a:p>
            <a:pPr marL="171450" indent="-171450" algn="l">
              <a:buFont typeface="Arial" panose="020B0604020202020204" pitchFamily="34" charset="0"/>
              <a:buChar char="•"/>
            </a:pPr>
            <a:r>
              <a:rPr lang="en-US" baseline="0" dirty="0"/>
              <a:t>SICC LA staff</a:t>
            </a:r>
          </a:p>
          <a:p>
            <a:pPr marL="171450" indent="-171450" algn="l">
              <a:buFont typeface="Arial" panose="020B0604020202020204" pitchFamily="34" charset="0"/>
              <a:buChar char="•"/>
            </a:pPr>
            <a:r>
              <a:rPr lang="en-US" baseline="0" dirty="0"/>
              <a:t>National TA Center staff</a:t>
            </a:r>
          </a:p>
          <a:p>
            <a:pPr marL="171450" indent="-171450" algn="l">
              <a:buFont typeface="Arial" panose="020B0604020202020204" pitchFamily="34" charset="0"/>
              <a:buChar char="•"/>
            </a:pPr>
            <a:r>
              <a:rPr lang="en-US" baseline="0" dirty="0"/>
              <a:t>OSEP staff</a:t>
            </a:r>
          </a:p>
          <a:p>
            <a:pPr marL="171450" indent="-171450" algn="l">
              <a:buFont typeface="Arial" panose="020B0604020202020204" pitchFamily="34" charset="0"/>
              <a:buChar char="•"/>
            </a:pPr>
            <a:r>
              <a:rPr lang="en-US" baseline="0" dirty="0"/>
              <a:t>PTI Staff </a:t>
            </a:r>
          </a:p>
          <a:p>
            <a:pPr marL="171450" indent="-171450" algn="l">
              <a:buFont typeface="Arial" panose="020B0604020202020204" pitchFamily="34" charset="0"/>
              <a:buChar char="•"/>
            </a:pPr>
            <a:r>
              <a:rPr lang="en-US" baseline="0" dirty="0"/>
              <a:t>CPRC Staff</a:t>
            </a:r>
          </a:p>
          <a:p>
            <a:pPr marL="171450" indent="-171450" algn="l">
              <a:buFont typeface="Arial" panose="020B0604020202020204" pitchFamily="34" charset="0"/>
              <a:buChar char="•"/>
            </a:pPr>
            <a:r>
              <a:rPr lang="en-US" baseline="0" dirty="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402739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The purpose for today’s webinar is to provide you with a better understanding of the general supervision system that serves as the State Education and Lead Agencies framework for the implementation of the IDEA.  Today you will benefit from the presentations from our presenters:</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Kate XXX and Matt </a:t>
            </a:r>
            <a:r>
              <a:rPr lang="en-US" b="0" i="0" dirty="0" err="1">
                <a:solidFill>
                  <a:srgbClr val="222222"/>
                </a:solidFill>
                <a:effectLst/>
                <a:latin typeface="Arial" panose="020B0604020202020204" pitchFamily="34" charset="0"/>
              </a:rPr>
              <a:t>Schneer</a:t>
            </a:r>
            <a:r>
              <a:rPr lang="en-US" b="0" i="0" dirty="0">
                <a:solidFill>
                  <a:srgbClr val="222222"/>
                </a:solidFill>
                <a:effectLst/>
                <a:latin typeface="Arial" panose="020B0604020202020204" pitchFamily="34" charset="0"/>
              </a:rPr>
              <a:t> from the Office of Special Education Programs- Monitoring and XXX Division</a:t>
            </a:r>
          </a:p>
          <a:p>
            <a:pPr algn="l"/>
            <a:r>
              <a:rPr lang="en-US" b="0" i="0" dirty="0">
                <a:solidFill>
                  <a:srgbClr val="222222"/>
                </a:solidFill>
                <a:effectLst/>
                <a:latin typeface="Arial" panose="020B0604020202020204" pitchFamily="34" charset="0"/>
              </a:rPr>
              <a:t>Anne Louise Thompson</a:t>
            </a:r>
          </a:p>
        </p:txBody>
      </p:sp>
      <p:sp>
        <p:nvSpPr>
          <p:cNvPr id="4" name="Slide Number Placeholder 3"/>
          <p:cNvSpPr>
            <a:spLocks noGrp="1"/>
          </p:cNvSpPr>
          <p:nvPr>
            <p:ph type="sldNum" sz="quarter" idx="5"/>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166938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webinar will provide </a:t>
            </a:r>
            <a:r>
              <a:rPr lang="en-US" dirty="0" err="1"/>
              <a:t>yo</a:t>
            </a: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119792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C1F28EF-85C6-4811-AF5A-4590FB292E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CA868BD-2A53-44D0-A603-62828A6864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046B294D-AB67-426C-A7F5-85BED97F7E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8279F2-F2C6-4AEC-85F9-0E14F00DDC8D}"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24E011C-EA24-4E57-B7A3-E2D6E60241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5536053-4773-40CF-99AB-D1D87FA85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59ED0489-B5AB-4F19-A474-C15548A80B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A05BAE-84BD-4148-BE6F-0ACBEA582FDE}" type="slidenum">
              <a:rPr lang="en-US" altLang="en-US"/>
              <a:pPr>
                <a:spcBef>
                  <a:spcPct val="0"/>
                </a:spcBef>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5970" y="250372"/>
            <a:ext cx="8817429" cy="1199923"/>
          </a:xfrm>
        </p:spPr>
        <p:style>
          <a:lnRef idx="2">
            <a:schemeClr val="accent5">
              <a:shade val="50000"/>
            </a:schemeClr>
          </a:lnRef>
          <a:fillRef idx="1">
            <a:schemeClr val="accent5"/>
          </a:fillRef>
          <a:effectRef idx="0">
            <a:schemeClr val="accent5"/>
          </a:effectRef>
          <a:fontRef idx="minor">
            <a:schemeClr val="lt1"/>
          </a:fontRef>
        </p:style>
        <p:txBody>
          <a:bodyPr anchor="b">
            <a:normAutofit/>
          </a:bodyPr>
          <a:lstStyle>
            <a:lvl1pPr algn="ctr">
              <a:lnSpc>
                <a:spcPct val="100000"/>
              </a:lnSpc>
              <a:spcAft>
                <a:spcPts val="0"/>
              </a:spcAft>
              <a:defRPr sz="4000" b="1">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3145969" y="1450295"/>
            <a:ext cx="8817430" cy="1191385"/>
          </a:xfr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r">
              <a:lnSpc>
                <a:spcPct val="2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SAP &amp; SICC Logo">
            <a:extLst>
              <a:ext uri="{FF2B5EF4-FFF2-40B4-BE49-F238E27FC236}">
                <a16:creationId xmlns:a16="http://schemas.microsoft.com/office/drawing/2014/main" id="{E8B3EF54-6BC9-45BF-BCED-E91D810C2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12" y="250372"/>
            <a:ext cx="2881788" cy="2791732"/>
          </a:xfrm>
          <a:prstGeom prst="rect">
            <a:avLst/>
          </a:prstGeom>
        </p:spPr>
      </p:pic>
      <p:sp>
        <p:nvSpPr>
          <p:cNvPr id="11" name="Content Placeholder 10">
            <a:extLst>
              <a:ext uri="{FF2B5EF4-FFF2-40B4-BE49-F238E27FC236}">
                <a16:creationId xmlns:a16="http://schemas.microsoft.com/office/drawing/2014/main" id="{1D855EE1-8A3D-4E03-BB8A-5CB32D8E7B61}"/>
              </a:ext>
            </a:extLst>
          </p:cNvPr>
          <p:cNvSpPr>
            <a:spLocks noGrp="1"/>
          </p:cNvSpPr>
          <p:nvPr>
            <p:ph sz="quarter" idx="13"/>
          </p:nvPr>
        </p:nvSpPr>
        <p:spPr>
          <a:xfrm>
            <a:off x="696912" y="3235552"/>
            <a:ext cx="11266487" cy="21721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706B124-D71B-44F5-8197-084B148121FD}"/>
              </a:ext>
              <a:ext uri="{C183D7F6-B498-43B3-948B-1728B52AA6E4}">
                <adec:decorative xmlns:adec="http://schemas.microsoft.com/office/drawing/2017/decorative" val="1"/>
              </a:ext>
            </a:extLst>
          </p:cNvPr>
          <p:cNvCxnSpPr/>
          <p:nvPr userDrawn="1"/>
        </p:nvCxnSpPr>
        <p:spPr>
          <a:xfrm>
            <a:off x="0" y="5532327"/>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IDEAS That Work Office of Special Education Programs, ECTA Early Childhood Assistance Center, SAP &amp; SICC, National Center for Systemic Improvement Center (NCSI, and Regional Parent Technical Assistance Center logos">
            <a:extLst>
              <a:ext uri="{FF2B5EF4-FFF2-40B4-BE49-F238E27FC236}">
                <a16:creationId xmlns:a16="http://schemas.microsoft.com/office/drawing/2014/main" id="{263BD82D-AE55-40AF-876E-887CD0711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41" y="5601153"/>
            <a:ext cx="12042778" cy="1212311"/>
          </a:xfrm>
          <a:prstGeom prst="rect">
            <a:avLst/>
          </a:prstGeom>
        </p:spPr>
      </p:pic>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5533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49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5FC853-AC9C-4807-A2B9-B00587C29057}"/>
              </a:ext>
              <a:ext uri="{C183D7F6-B498-43B3-948B-1728B52AA6E4}">
                <adec:decorative xmlns:adec="http://schemas.microsoft.com/office/drawing/2017/decorative" val="1"/>
              </a:ext>
            </a:extLst>
          </p:cNvPr>
          <p:cNvCxnSpPr/>
          <p:nvPr userDrawn="1"/>
        </p:nvCxnSpPr>
        <p:spPr>
          <a:xfrm>
            <a:off x="0" y="565846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Childhood Assistance Center, SAP &amp; SICC, National Center for Systemic Improvement Center (NCSI, and Regional Parent Technical Assistance Center logos">
            <a:extLst>
              <a:ext uri="{FF2B5EF4-FFF2-40B4-BE49-F238E27FC236}">
                <a16:creationId xmlns:a16="http://schemas.microsoft.com/office/drawing/2014/main" id="{A87810E1-A617-4401-B38E-926A126D9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059" y="5775099"/>
            <a:ext cx="10425881" cy="1049543"/>
          </a:xfrm>
          <a:prstGeom prst="rect">
            <a:avLst/>
          </a:prstGeom>
        </p:spPr>
      </p:pic>
    </p:spTree>
    <p:extLst>
      <p:ext uri="{BB962C8B-B14F-4D97-AF65-F5344CB8AC3E}">
        <p14:creationId xmlns:p14="http://schemas.microsoft.com/office/powerpoint/2010/main" val="24251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F287015-B23B-4E91-910C-1FCFA61382F0}"/>
              </a:ext>
              <a:ext uri="{C183D7F6-B498-43B3-948B-1728B52AA6E4}">
                <adec:decorative xmlns:adec="http://schemas.microsoft.com/office/drawing/2017/decorative" val="1"/>
              </a:ext>
            </a:extLst>
          </p:cNvPr>
          <p:cNvCxnSpPr/>
          <p:nvPr userDrawn="1"/>
        </p:nvCxnSpPr>
        <p:spPr>
          <a:xfrm>
            <a:off x="0" y="573025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Childhood Assistance Center, SAP &amp; SICC, National Center for Systemic Improvement Center (NCSI, and Regional Parent Technical Assistance Center logos">
            <a:extLst>
              <a:ext uri="{FF2B5EF4-FFF2-40B4-BE49-F238E27FC236}">
                <a16:creationId xmlns:a16="http://schemas.microsoft.com/office/drawing/2014/main" id="{06C221DD-8CB3-4216-A3A6-0439FE71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947" y="5828811"/>
            <a:ext cx="10223705" cy="1029190"/>
          </a:xfrm>
          <a:prstGeom prst="rect">
            <a:avLst/>
          </a:prstGeom>
        </p:spPr>
      </p:pic>
    </p:spTree>
    <p:extLst>
      <p:ext uri="{BB962C8B-B14F-4D97-AF65-F5344CB8AC3E}">
        <p14:creationId xmlns:p14="http://schemas.microsoft.com/office/powerpoint/2010/main" val="9826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5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flatworldknowledge.lardbucket.org/books/public-speaking-practice-and-ethics/s09-finding-a-purpose-and-selectin.html"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23099" y="2812414"/>
            <a:ext cx="9287422" cy="1500533"/>
          </a:xfrm>
        </p:spPr>
        <p:txBody>
          <a:bodyPr>
            <a:normAutofit/>
          </a:bodyPr>
          <a:lstStyle/>
          <a:p>
            <a:pPr lvl="0"/>
            <a:r>
              <a:rPr lang="en-US" b="1" dirty="0">
                <a:latin typeface="Arial Black" panose="020B0A04020102020204" pitchFamily="34" charset="0"/>
              </a:rPr>
              <a:t>April 25</a:t>
            </a:r>
            <a:r>
              <a:rPr lang="en-US" b="1" baseline="30000" dirty="0">
                <a:latin typeface="Arial Black" panose="020B0A04020102020204" pitchFamily="34" charset="0"/>
              </a:rPr>
              <a:t>th</a:t>
            </a:r>
            <a:r>
              <a:rPr lang="en-US" b="1" dirty="0">
                <a:latin typeface="Arial Black" panose="020B0A04020102020204" pitchFamily="34" charset="0"/>
              </a:rPr>
              <a:t>, 2022</a:t>
            </a:r>
          </a:p>
          <a:p>
            <a:pPr lvl="0"/>
            <a:r>
              <a:rPr lang="en-US" b="1" dirty="0">
                <a:latin typeface="Arial" panose="020B0604020202020204" pitchFamily="34" charset="0"/>
                <a:cs typeface="Arial" panose="020B0604020202020204" pitchFamily="34" charset="0"/>
              </a:rPr>
              <a:t>General Supervision Overview State Advisory Panels (SAP) and State Interagency Coordinating Councils (SICC)</a:t>
            </a:r>
          </a:p>
        </p:txBody>
      </p:sp>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2022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
        <p:nvSpPr>
          <p:cNvPr id="9" name="Slide Number Placeholder 8">
            <a:extLst>
              <a:ext uri="{FF2B5EF4-FFF2-40B4-BE49-F238E27FC236}">
                <a16:creationId xmlns:a16="http://schemas.microsoft.com/office/drawing/2014/main" id="{7C84970C-F181-4640-A021-59A4DFD4255C}"/>
              </a:ext>
            </a:extLst>
          </p:cNvPr>
          <p:cNvSpPr>
            <a:spLocks noGrp="1"/>
          </p:cNvSpPr>
          <p:nvPr>
            <p:ph type="sldNum" sz="quarter" idx="12"/>
          </p:nvPr>
        </p:nvSpPr>
        <p:spPr>
          <a:xfrm>
            <a:off x="9260484" y="6370471"/>
            <a:ext cx="2743200" cy="365125"/>
          </a:xfrm>
        </p:spPr>
        <p:txBody>
          <a:bodyPr/>
          <a:lstStyle/>
          <a:p>
            <a:fld id="{16A23C33-18A4-48D7-A6C3-C7FAC5F741E6}"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332406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0FDB92B7-6267-4EA1-99D7-5CCAFAFBA4D7}"/>
              </a:ext>
            </a:extLst>
          </p:cNvPr>
          <p:cNvSpPr>
            <a:spLocks noGrp="1"/>
          </p:cNvSpPr>
          <p:nvPr>
            <p:ph type="title"/>
          </p:nvPr>
        </p:nvSpPr>
        <p:spPr>
          <a:xfrm>
            <a:off x="1981200" y="228600"/>
            <a:ext cx="8229600" cy="1295400"/>
          </a:xfrm>
        </p:spPr>
        <p:txBody>
          <a:bodyPr>
            <a:normAutofit fontScale="90000"/>
          </a:bodyPr>
          <a:lstStyle/>
          <a:p>
            <a:pPr eaLnBrk="1" hangingPunct="1">
              <a:defRPr/>
            </a:pPr>
            <a:r>
              <a:rPr lang="en-US" altLang="en-US" sz="4800" dirty="0"/>
              <a:t>Components</a:t>
            </a:r>
            <a:r>
              <a:rPr lang="en-US" altLang="en-US" sz="4000" dirty="0">
                <a:solidFill>
                  <a:schemeClr val="tx2">
                    <a:lumMod val="75000"/>
                  </a:schemeClr>
                </a:solidFill>
              </a:rPr>
              <a:t> </a:t>
            </a:r>
            <a:r>
              <a:rPr lang="en-US" altLang="en-US" sz="4800" dirty="0"/>
              <a:t>of</a:t>
            </a:r>
            <a:r>
              <a:rPr lang="en-US" altLang="en-US" sz="4000" dirty="0">
                <a:solidFill>
                  <a:schemeClr val="tx2">
                    <a:lumMod val="75000"/>
                  </a:schemeClr>
                </a:solidFill>
              </a:rPr>
              <a:t> </a:t>
            </a:r>
            <a:r>
              <a:rPr lang="en-US" altLang="en-US" dirty="0"/>
              <a:t>a System of General Supervision</a:t>
            </a:r>
            <a:endParaRPr lang="en-US" altLang="en-US" sz="4800" dirty="0"/>
          </a:p>
        </p:txBody>
      </p:sp>
      <p:sp>
        <p:nvSpPr>
          <p:cNvPr id="9219" name="Content Placeholder 4">
            <a:extLst>
              <a:ext uri="{FF2B5EF4-FFF2-40B4-BE49-F238E27FC236}">
                <a16:creationId xmlns:a16="http://schemas.microsoft.com/office/drawing/2014/main" id="{4957494E-46C2-484A-8E3D-07C20A4604A0}"/>
              </a:ext>
            </a:extLst>
          </p:cNvPr>
          <p:cNvSpPr>
            <a:spLocks noGrp="1"/>
          </p:cNvSpPr>
          <p:nvPr>
            <p:ph idx="1"/>
          </p:nvPr>
        </p:nvSpPr>
        <p:spPr>
          <a:xfrm>
            <a:off x="1511576" y="1828800"/>
            <a:ext cx="9168848" cy="4800600"/>
          </a:xfrm>
        </p:spPr>
        <p:txBody>
          <a:bodyPr/>
          <a:lstStyle/>
          <a:p>
            <a:pPr marL="0" indent="0">
              <a:spcBef>
                <a:spcPts val="600"/>
              </a:spcBef>
              <a:spcAft>
                <a:spcPts val="600"/>
              </a:spcAft>
              <a:buNone/>
            </a:pPr>
            <a:r>
              <a:rPr lang="en-US" altLang="en-US" sz="2100" dirty="0"/>
              <a:t>An effective system of general supervision under IDEA must include, at a minimum, each of the following components that relate and connect with each other.</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State Performance Plan</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Policies, Procedures, and Effective Implementation</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Data on Processes and Results</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Targeted Technical Assistance and Professional Development</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Effective Dispute Resolution</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Integrated Monitoring Activities</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Improvement, Correction, Incentives, and Sanctions</a:t>
            </a:r>
          </a:p>
          <a:p>
            <a:pPr marL="914400" lvl="1" indent="-457200">
              <a:spcBef>
                <a:spcPts val="600"/>
              </a:spcBef>
              <a:spcAft>
                <a:spcPts val="600"/>
              </a:spcAft>
              <a:buClr>
                <a:srgbClr val="FF0000"/>
              </a:buClr>
              <a:buFont typeface="Calibri" panose="020F0502020204030204" pitchFamily="34" charset="0"/>
              <a:buAutoNum type="arabicPeriod"/>
            </a:pPr>
            <a:r>
              <a:rPr lang="en-US" altLang="en-US" sz="2100" dirty="0"/>
              <a:t>Fiscal Management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62" descr="Geometric puzzle piece with the text &quot;SPP/APR &amp; State Goals with Measurable Targets&quot; inside it&#10;&#10;Didactic image">
            <a:extLst>
              <a:ext uri="{FF2B5EF4-FFF2-40B4-BE49-F238E27FC236}">
                <a16:creationId xmlns:a16="http://schemas.microsoft.com/office/drawing/2014/main" id="{110B157F-0854-4DE8-90D6-59B64BE1932A}"/>
              </a:ext>
            </a:extLst>
          </p:cNvPr>
          <p:cNvGrpSpPr>
            <a:grpSpLocks/>
          </p:cNvGrpSpPr>
          <p:nvPr/>
        </p:nvGrpSpPr>
        <p:grpSpPr bwMode="auto">
          <a:xfrm>
            <a:off x="5789614" y="47625"/>
            <a:ext cx="2803525" cy="2801938"/>
            <a:chOff x="4277512" y="46867"/>
            <a:chExt cx="2803247" cy="2803247"/>
          </a:xfrm>
        </p:grpSpPr>
        <p:pic>
          <p:nvPicPr>
            <p:cNvPr id="10266" name="Picture 59" descr="Jigsaw6.png">
              <a:extLst>
                <a:ext uri="{FF2B5EF4-FFF2-40B4-BE49-F238E27FC236}">
                  <a16:creationId xmlns:a16="http://schemas.microsoft.com/office/drawing/2014/main" id="{4AE9334E-A76F-4631-A82A-30CD31AD139C}"/>
                </a:ext>
              </a:extLst>
            </p:cNvPr>
            <p:cNvPicPr>
              <a:picLocks noChangeAspect="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rot="1533306">
              <a:off x="4277512" y="46867"/>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Text Box 10">
              <a:extLst>
                <a:ext uri="{FF2B5EF4-FFF2-40B4-BE49-F238E27FC236}">
                  <a16:creationId xmlns:a16="http://schemas.microsoft.com/office/drawing/2014/main" id="{52657F90-A5E9-424C-B414-BCB2728706B3}"/>
                </a:ext>
              </a:extLst>
            </p:cNvPr>
            <p:cNvSpPr txBox="1">
              <a:spLocks noChangeArrowheads="1"/>
            </p:cNvSpPr>
            <p:nvPr/>
          </p:nvSpPr>
          <p:spPr bwMode="auto">
            <a:xfrm>
              <a:off x="4877527" y="761576"/>
              <a:ext cx="1523849" cy="140082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700" b="1" dirty="0">
                  <a:solidFill>
                    <a:schemeClr val="tx1">
                      <a:lumMod val="75000"/>
                      <a:lumOff val="25000"/>
                    </a:schemeClr>
                  </a:solidFill>
                  <a:cs typeface="Arial" panose="020B0604020202020204" pitchFamily="34" charset="0"/>
                </a:rPr>
                <a:t>SPP/APR &amp; State Goals with Measurable Targets</a:t>
              </a:r>
            </a:p>
          </p:txBody>
        </p:sp>
      </p:grpSp>
      <p:grpSp>
        <p:nvGrpSpPr>
          <p:cNvPr id="10243" name="Group 64" descr="Geometric puzzle piece with the text &quot;Effective policies &amp; procedures&quot; inside it&#10;&#10;Didactic image">
            <a:extLst>
              <a:ext uri="{FF2B5EF4-FFF2-40B4-BE49-F238E27FC236}">
                <a16:creationId xmlns:a16="http://schemas.microsoft.com/office/drawing/2014/main" id="{D124F8BA-7DEF-4758-AE30-A6CF8F7A3316}"/>
              </a:ext>
            </a:extLst>
          </p:cNvPr>
          <p:cNvGrpSpPr>
            <a:grpSpLocks/>
          </p:cNvGrpSpPr>
          <p:nvPr/>
        </p:nvGrpSpPr>
        <p:grpSpPr bwMode="auto">
          <a:xfrm>
            <a:off x="5818189" y="2049464"/>
            <a:ext cx="2803525" cy="2803525"/>
            <a:chOff x="4293552" y="2056139"/>
            <a:chExt cx="2803247" cy="2803247"/>
          </a:xfrm>
        </p:grpSpPr>
        <p:pic>
          <p:nvPicPr>
            <p:cNvPr id="10264" name="Picture 57" descr="Geometric puzzle piece with the text &quot;Effective policies &amp; procedures&quot; inside it&#10;&#10;Didactic image">
              <a:extLst>
                <a:ext uri="{FF2B5EF4-FFF2-40B4-BE49-F238E27FC236}">
                  <a16:creationId xmlns:a16="http://schemas.microsoft.com/office/drawing/2014/main" id="{C531B974-45AD-4326-B8D2-3626D2CF55BC}"/>
                </a:ext>
              </a:extLst>
            </p:cNvPr>
            <p:cNvPicPr>
              <a:picLocks noChangeAspect="1"/>
            </p:cNvPicPr>
            <p:nvPr/>
          </p:nvPicPr>
          <p:blipFill>
            <a:blip r:embed="rId4">
              <a:lum bright="30000" contrast="-40000"/>
              <a:extLst>
                <a:ext uri="{28A0092B-C50C-407E-A947-70E740481C1C}">
                  <a14:useLocalDpi xmlns:a14="http://schemas.microsoft.com/office/drawing/2010/main" val="0"/>
                </a:ext>
              </a:extLst>
            </a:blip>
            <a:srcRect/>
            <a:stretch>
              <a:fillRect/>
            </a:stretch>
          </p:blipFill>
          <p:spPr bwMode="auto">
            <a:xfrm rot="1533306">
              <a:off x="4293552" y="2056139"/>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 Box 11">
              <a:extLst>
                <a:ext uri="{FF2B5EF4-FFF2-40B4-BE49-F238E27FC236}">
                  <a16:creationId xmlns:a16="http://schemas.microsoft.com/office/drawing/2014/main" id="{9EBD7CB9-B5D0-4E7D-BD9F-81AC5C269A59}"/>
                </a:ext>
              </a:extLst>
            </p:cNvPr>
            <p:cNvSpPr txBox="1">
              <a:spLocks noChangeArrowheads="1"/>
            </p:cNvSpPr>
            <p:nvPr/>
          </p:nvSpPr>
          <p:spPr bwMode="auto">
            <a:xfrm>
              <a:off x="5104684" y="3038704"/>
              <a:ext cx="1373052" cy="87780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1700" b="1" dirty="0">
                  <a:solidFill>
                    <a:schemeClr val="tx1">
                      <a:lumMod val="75000"/>
                      <a:lumOff val="25000"/>
                    </a:schemeClr>
                  </a:solidFill>
                  <a:cs typeface="Arial" panose="020B0604020202020204" pitchFamily="34" charset="0"/>
                </a:rPr>
                <a:t>Effective Policies &amp; Procedures</a:t>
              </a:r>
            </a:p>
          </p:txBody>
        </p:sp>
      </p:grpSp>
      <p:grpSp>
        <p:nvGrpSpPr>
          <p:cNvPr id="10244" name="Group 65" descr="Geometric puzzle piece with the text &quot;Data on processes and results&quot; inside it&#10;&#10;Didactic image">
            <a:extLst>
              <a:ext uri="{FF2B5EF4-FFF2-40B4-BE49-F238E27FC236}">
                <a16:creationId xmlns:a16="http://schemas.microsoft.com/office/drawing/2014/main" id="{5C346007-3621-4302-9E36-8EBBEC992453}"/>
              </a:ext>
            </a:extLst>
          </p:cNvPr>
          <p:cNvGrpSpPr>
            <a:grpSpLocks/>
          </p:cNvGrpSpPr>
          <p:nvPr/>
        </p:nvGrpSpPr>
        <p:grpSpPr bwMode="auto">
          <a:xfrm>
            <a:off x="7815264" y="2024064"/>
            <a:ext cx="2803525" cy="2803525"/>
            <a:chOff x="6302827" y="2024056"/>
            <a:chExt cx="2803247" cy="2803247"/>
          </a:xfrm>
        </p:grpSpPr>
        <p:pic>
          <p:nvPicPr>
            <p:cNvPr id="10262" name="Picture 58" descr="Jigsaw5.png">
              <a:extLst>
                <a:ext uri="{FF2B5EF4-FFF2-40B4-BE49-F238E27FC236}">
                  <a16:creationId xmlns:a16="http://schemas.microsoft.com/office/drawing/2014/main" id="{687FEA14-6BB0-459B-BB53-9A84C7C49828}"/>
                </a:ext>
              </a:extLst>
            </p:cNvPr>
            <p:cNvPicPr>
              <a:picLocks noChangeAspect="1"/>
            </p:cNvPicPr>
            <p:nvPr/>
          </p:nvPicPr>
          <p:blipFill>
            <a:blip r:embed="rId5">
              <a:lum bright="30000" contrast="-40000"/>
              <a:extLst>
                <a:ext uri="{28A0092B-C50C-407E-A947-70E740481C1C}">
                  <a14:useLocalDpi xmlns:a14="http://schemas.microsoft.com/office/drawing/2010/main" val="0"/>
                </a:ext>
              </a:extLst>
            </a:blip>
            <a:srcRect/>
            <a:stretch>
              <a:fillRect/>
            </a:stretch>
          </p:blipFill>
          <p:spPr bwMode="auto">
            <a:xfrm rot="1533306">
              <a:off x="6302827" y="2024056"/>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Text Box 12">
              <a:extLst>
                <a:ext uri="{FF2B5EF4-FFF2-40B4-BE49-F238E27FC236}">
                  <a16:creationId xmlns:a16="http://schemas.microsoft.com/office/drawing/2014/main" id="{FA90B02B-0E4F-4104-8DBC-40C6EA104BAA}"/>
                </a:ext>
              </a:extLst>
            </p:cNvPr>
            <p:cNvSpPr txBox="1">
              <a:spLocks noChangeArrowheads="1"/>
            </p:cNvSpPr>
            <p:nvPr/>
          </p:nvSpPr>
          <p:spPr bwMode="auto">
            <a:xfrm>
              <a:off x="7086974" y="3038367"/>
              <a:ext cx="1219079" cy="87780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1700" b="1" dirty="0">
                  <a:solidFill>
                    <a:schemeClr val="tx1">
                      <a:lumMod val="75000"/>
                      <a:lumOff val="25000"/>
                    </a:schemeClr>
                  </a:solidFill>
                  <a:cs typeface="Arial" panose="020B0604020202020204" pitchFamily="34" charset="0"/>
                </a:rPr>
                <a:t>Data on Processes and Results</a:t>
              </a:r>
            </a:p>
          </p:txBody>
        </p:sp>
      </p:grpSp>
      <p:grpSp>
        <p:nvGrpSpPr>
          <p:cNvPr id="10245" name="Group 66" descr="Geometric puzzle piece with the text &quot;Targeted technical assistance &amp; professional development&quot; inside it&#10;&#10;Didactic image">
            <a:extLst>
              <a:ext uri="{FF2B5EF4-FFF2-40B4-BE49-F238E27FC236}">
                <a16:creationId xmlns:a16="http://schemas.microsoft.com/office/drawing/2014/main" id="{E8362389-00DC-40EE-BCFA-5EFEE84C1B1C}"/>
              </a:ext>
            </a:extLst>
          </p:cNvPr>
          <p:cNvGrpSpPr>
            <a:grpSpLocks/>
          </p:cNvGrpSpPr>
          <p:nvPr/>
        </p:nvGrpSpPr>
        <p:grpSpPr bwMode="auto">
          <a:xfrm>
            <a:off x="7847014" y="4005264"/>
            <a:ext cx="2803525" cy="2803525"/>
            <a:chOff x="6334911" y="4005257"/>
            <a:chExt cx="2803247" cy="2803247"/>
          </a:xfrm>
        </p:grpSpPr>
        <p:pic>
          <p:nvPicPr>
            <p:cNvPr id="10260" name="Picture 56" descr="Jigsaw3.png">
              <a:extLst>
                <a:ext uri="{FF2B5EF4-FFF2-40B4-BE49-F238E27FC236}">
                  <a16:creationId xmlns:a16="http://schemas.microsoft.com/office/drawing/2014/main" id="{734A7655-8067-4B90-B6B0-9A390CB3F689}"/>
                </a:ext>
              </a:extLst>
            </p:cNvPr>
            <p:cNvPicPr>
              <a:picLocks noChangeAspect="1"/>
            </p:cNvPicPr>
            <p:nvPr/>
          </p:nvPicPr>
          <p:blipFill>
            <a:blip r:embed="rId6">
              <a:lum bright="30000" contrast="-40000"/>
              <a:extLst>
                <a:ext uri="{28A0092B-C50C-407E-A947-70E740481C1C}">
                  <a14:useLocalDpi xmlns:a14="http://schemas.microsoft.com/office/drawing/2010/main" val="0"/>
                </a:ext>
              </a:extLst>
            </a:blip>
            <a:srcRect/>
            <a:stretch>
              <a:fillRect/>
            </a:stretch>
          </p:blipFill>
          <p:spPr bwMode="auto">
            <a:xfrm rot="1533306">
              <a:off x="6334911" y="4005257"/>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7" name="Text Box 13">
              <a:extLst>
                <a:ext uri="{FF2B5EF4-FFF2-40B4-BE49-F238E27FC236}">
                  <a16:creationId xmlns:a16="http://schemas.microsoft.com/office/drawing/2014/main" id="{466A4FEC-5299-4308-8F9D-A892776ABA60}"/>
                </a:ext>
              </a:extLst>
            </p:cNvPr>
            <p:cNvSpPr txBox="1">
              <a:spLocks noChangeArrowheads="1"/>
            </p:cNvSpPr>
            <p:nvPr/>
          </p:nvSpPr>
          <p:spPr bwMode="auto">
            <a:xfrm>
              <a:off x="7011119" y="4695751"/>
              <a:ext cx="1523849" cy="140003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700" b="1" dirty="0">
                  <a:solidFill>
                    <a:schemeClr val="tx1">
                      <a:lumMod val="75000"/>
                      <a:lumOff val="25000"/>
                    </a:schemeClr>
                  </a:solidFill>
                  <a:cs typeface="Arial" panose="020B0604020202020204" pitchFamily="34" charset="0"/>
                </a:rPr>
                <a:t>Targeted</a:t>
              </a:r>
              <a:r>
                <a:rPr lang="en-US" altLang="en-US" sz="1700" b="1" dirty="0">
                  <a:cs typeface="Arial" panose="020B0604020202020204" pitchFamily="34" charset="0"/>
                </a:rPr>
                <a:t> </a:t>
              </a:r>
              <a:r>
                <a:rPr lang="en-US" altLang="en-US" sz="1700" b="1" dirty="0">
                  <a:solidFill>
                    <a:schemeClr val="tx1">
                      <a:lumMod val="75000"/>
                      <a:lumOff val="25000"/>
                    </a:schemeClr>
                  </a:solidFill>
                  <a:cs typeface="Arial" panose="020B0604020202020204" pitchFamily="34" charset="0"/>
                </a:rPr>
                <a:t>Technical</a:t>
              </a:r>
              <a:r>
                <a:rPr lang="en-US" altLang="en-US" sz="1700" b="1" dirty="0">
                  <a:cs typeface="Arial" panose="020B0604020202020204" pitchFamily="34" charset="0"/>
                </a:rPr>
                <a:t> </a:t>
              </a:r>
              <a:r>
                <a:rPr lang="en-US" altLang="en-US" sz="1700" b="1" dirty="0">
                  <a:solidFill>
                    <a:schemeClr val="tx1">
                      <a:lumMod val="75000"/>
                      <a:lumOff val="25000"/>
                    </a:schemeClr>
                  </a:solidFill>
                  <a:cs typeface="Arial" panose="020B0604020202020204" pitchFamily="34" charset="0"/>
                </a:rPr>
                <a:t>Assistance</a:t>
              </a:r>
              <a:r>
                <a:rPr lang="en-US" altLang="en-US" sz="1700" b="1" dirty="0">
                  <a:cs typeface="Arial" panose="020B0604020202020204" pitchFamily="34" charset="0"/>
                </a:rPr>
                <a:t> </a:t>
              </a:r>
              <a:r>
                <a:rPr lang="en-US" altLang="en-US" sz="1700" b="1" dirty="0">
                  <a:solidFill>
                    <a:schemeClr val="tx1">
                      <a:lumMod val="75000"/>
                      <a:lumOff val="25000"/>
                    </a:schemeClr>
                  </a:solidFill>
                  <a:cs typeface="Arial" panose="020B0604020202020204" pitchFamily="34" charset="0"/>
                </a:rPr>
                <a:t>&amp;</a:t>
              </a:r>
              <a:r>
                <a:rPr lang="en-US" altLang="en-US" sz="1700" b="1" dirty="0">
                  <a:cs typeface="Arial" panose="020B0604020202020204" pitchFamily="34" charset="0"/>
                </a:rPr>
                <a:t> </a:t>
              </a:r>
              <a:r>
                <a:rPr lang="en-US" altLang="en-US" sz="1700" b="1" dirty="0">
                  <a:solidFill>
                    <a:schemeClr val="tx1">
                      <a:lumMod val="75000"/>
                      <a:lumOff val="25000"/>
                    </a:schemeClr>
                  </a:solidFill>
                  <a:cs typeface="Arial" panose="020B0604020202020204" pitchFamily="34" charset="0"/>
                </a:rPr>
                <a:t>Professional</a:t>
              </a:r>
              <a:r>
                <a:rPr lang="en-US" altLang="en-US" sz="1700" b="1" dirty="0">
                  <a:cs typeface="Arial" panose="020B0604020202020204" pitchFamily="34" charset="0"/>
                </a:rPr>
                <a:t> </a:t>
              </a:r>
              <a:r>
                <a:rPr lang="en-US" altLang="en-US" sz="1700" b="1" dirty="0">
                  <a:solidFill>
                    <a:schemeClr val="tx1">
                      <a:lumMod val="75000"/>
                      <a:lumOff val="25000"/>
                    </a:schemeClr>
                  </a:solidFill>
                  <a:cs typeface="Arial" panose="020B0604020202020204" pitchFamily="34" charset="0"/>
                </a:rPr>
                <a:t>Development</a:t>
              </a:r>
            </a:p>
          </p:txBody>
        </p:sp>
      </p:grpSp>
      <p:grpSp>
        <p:nvGrpSpPr>
          <p:cNvPr id="10246" name="Group 67" descr="Geometric puzzle piece with the text &quot;Effective dispute resolution&quot; inside it&#10;&#10;Didactic image">
            <a:extLst>
              <a:ext uri="{FF2B5EF4-FFF2-40B4-BE49-F238E27FC236}">
                <a16:creationId xmlns:a16="http://schemas.microsoft.com/office/drawing/2014/main" id="{451C8A5A-CE9C-460A-85E3-19904ECA9924}"/>
              </a:ext>
            </a:extLst>
          </p:cNvPr>
          <p:cNvGrpSpPr>
            <a:grpSpLocks/>
          </p:cNvGrpSpPr>
          <p:nvPr/>
        </p:nvGrpSpPr>
        <p:grpSpPr bwMode="auto">
          <a:xfrm>
            <a:off x="5849939" y="4044950"/>
            <a:ext cx="2803525" cy="2801938"/>
            <a:chOff x="4337670" y="4025308"/>
            <a:chExt cx="2803247" cy="2803247"/>
          </a:xfrm>
        </p:grpSpPr>
        <p:pic>
          <p:nvPicPr>
            <p:cNvPr id="10258" name="Picture 55" descr="Jigsaw2.png">
              <a:extLst>
                <a:ext uri="{FF2B5EF4-FFF2-40B4-BE49-F238E27FC236}">
                  <a16:creationId xmlns:a16="http://schemas.microsoft.com/office/drawing/2014/main" id="{E2EB7CEF-1D14-416D-B16D-A6F6873933A4}"/>
                </a:ext>
              </a:extLst>
            </p:cNvPr>
            <p:cNvPicPr>
              <a:picLocks noChangeAspect="1"/>
            </p:cNvPicPr>
            <p:nvPr/>
          </p:nvPicPr>
          <p:blipFill>
            <a:blip r:embed="rId7">
              <a:lum bright="30000" contrast="-40000"/>
              <a:extLst>
                <a:ext uri="{28A0092B-C50C-407E-A947-70E740481C1C}">
                  <a14:useLocalDpi xmlns:a14="http://schemas.microsoft.com/office/drawing/2010/main" val="0"/>
                </a:ext>
              </a:extLst>
            </a:blip>
            <a:srcRect/>
            <a:stretch>
              <a:fillRect/>
            </a:stretch>
          </p:blipFill>
          <p:spPr bwMode="auto">
            <a:xfrm rot="1533306">
              <a:off x="4337670" y="4025308"/>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14">
              <a:extLst>
                <a:ext uri="{FF2B5EF4-FFF2-40B4-BE49-F238E27FC236}">
                  <a16:creationId xmlns:a16="http://schemas.microsoft.com/office/drawing/2014/main" id="{925892A1-680A-4AFD-BF47-4353EFF70EAB}"/>
                </a:ext>
              </a:extLst>
            </p:cNvPr>
            <p:cNvSpPr txBox="1">
              <a:spLocks noChangeArrowheads="1"/>
            </p:cNvSpPr>
            <p:nvPr/>
          </p:nvSpPr>
          <p:spPr bwMode="auto">
            <a:xfrm>
              <a:off x="5088483" y="5029077"/>
              <a:ext cx="1388925" cy="87670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1700" b="1" dirty="0">
                  <a:solidFill>
                    <a:schemeClr val="tx1">
                      <a:lumMod val="75000"/>
                      <a:lumOff val="25000"/>
                    </a:schemeClr>
                  </a:solidFill>
                  <a:cs typeface="Arial" panose="020B0604020202020204" pitchFamily="34" charset="0"/>
                </a:rPr>
                <a:t>Effective Dispute Resolution</a:t>
              </a:r>
            </a:p>
          </p:txBody>
        </p:sp>
      </p:grpSp>
      <p:grpSp>
        <p:nvGrpSpPr>
          <p:cNvPr id="10247" name="Group 63" descr="Geometric puzzle piece with the text &quot;Integrated on-site &amp; off-site monitoring activities&quot; inside it&#10;&#10;Didactic image">
            <a:extLst>
              <a:ext uri="{FF2B5EF4-FFF2-40B4-BE49-F238E27FC236}">
                <a16:creationId xmlns:a16="http://schemas.microsoft.com/office/drawing/2014/main" id="{46729B55-6729-4154-8DBE-0D531A4CA5D6}"/>
              </a:ext>
            </a:extLst>
          </p:cNvPr>
          <p:cNvGrpSpPr>
            <a:grpSpLocks/>
          </p:cNvGrpSpPr>
          <p:nvPr/>
        </p:nvGrpSpPr>
        <p:grpSpPr bwMode="auto">
          <a:xfrm>
            <a:off x="3829051" y="2100264"/>
            <a:ext cx="2803525" cy="2803525"/>
            <a:chOff x="2316363" y="2100256"/>
            <a:chExt cx="2803247" cy="2803247"/>
          </a:xfrm>
        </p:grpSpPr>
        <p:pic>
          <p:nvPicPr>
            <p:cNvPr id="10256" name="Picture 54" descr="Jigsaw1.png">
              <a:extLst>
                <a:ext uri="{FF2B5EF4-FFF2-40B4-BE49-F238E27FC236}">
                  <a16:creationId xmlns:a16="http://schemas.microsoft.com/office/drawing/2014/main" id="{9FE90406-6FF5-4EA7-99DA-27C70EFCF2C9}"/>
                </a:ext>
              </a:extLst>
            </p:cNvPr>
            <p:cNvPicPr>
              <a:picLocks noChangeAspect="1"/>
            </p:cNvPicPr>
            <p:nvPr/>
          </p:nvPicPr>
          <p:blipFill>
            <a:blip r:embed="rId8">
              <a:lum bright="30000" contrast="-40000"/>
              <a:extLst>
                <a:ext uri="{28A0092B-C50C-407E-A947-70E740481C1C}">
                  <a14:useLocalDpi xmlns:a14="http://schemas.microsoft.com/office/drawing/2010/main" val="0"/>
                </a:ext>
              </a:extLst>
            </a:blip>
            <a:srcRect/>
            <a:stretch>
              <a:fillRect/>
            </a:stretch>
          </p:blipFill>
          <p:spPr bwMode="auto">
            <a:xfrm rot="1533306">
              <a:off x="2316363" y="2100256"/>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15">
              <a:extLst>
                <a:ext uri="{FF2B5EF4-FFF2-40B4-BE49-F238E27FC236}">
                  <a16:creationId xmlns:a16="http://schemas.microsoft.com/office/drawing/2014/main" id="{DB239692-6EB2-45E6-9839-7BFEFA71AFD1}"/>
                </a:ext>
              </a:extLst>
            </p:cNvPr>
            <p:cNvSpPr txBox="1">
              <a:spLocks noChangeArrowheads="1"/>
            </p:cNvSpPr>
            <p:nvPr/>
          </p:nvSpPr>
          <p:spPr bwMode="auto">
            <a:xfrm>
              <a:off x="2819551" y="2790750"/>
              <a:ext cx="1676234" cy="140003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1700" b="1" dirty="0">
                  <a:solidFill>
                    <a:schemeClr val="tx1">
                      <a:lumMod val="75000"/>
                      <a:lumOff val="25000"/>
                    </a:schemeClr>
                  </a:solidFill>
                  <a:cs typeface="Arial" panose="020B0604020202020204" pitchFamily="34" charset="0"/>
                </a:rPr>
                <a:t>Integrated </a:t>
              </a:r>
              <a:br>
                <a:rPr lang="en-US" altLang="en-US" sz="1700" b="1" dirty="0">
                  <a:solidFill>
                    <a:schemeClr val="tx1">
                      <a:lumMod val="75000"/>
                      <a:lumOff val="25000"/>
                    </a:schemeClr>
                  </a:solidFill>
                  <a:cs typeface="Arial" panose="020B0604020202020204" pitchFamily="34" charset="0"/>
                </a:rPr>
              </a:br>
              <a:r>
                <a:rPr lang="en-US" altLang="en-US" sz="1700" b="1" dirty="0">
                  <a:solidFill>
                    <a:schemeClr val="tx1">
                      <a:lumMod val="75000"/>
                      <a:lumOff val="25000"/>
                    </a:schemeClr>
                  </a:solidFill>
                  <a:cs typeface="Arial" panose="020B0604020202020204" pitchFamily="34" charset="0"/>
                </a:rPr>
                <a:t>On-Site &amp; </a:t>
              </a:r>
              <a:br>
                <a:rPr lang="en-US" altLang="en-US" sz="1700" b="1" dirty="0">
                  <a:solidFill>
                    <a:schemeClr val="tx1">
                      <a:lumMod val="75000"/>
                      <a:lumOff val="25000"/>
                    </a:schemeClr>
                  </a:solidFill>
                  <a:cs typeface="Arial" panose="020B0604020202020204" pitchFamily="34" charset="0"/>
                </a:rPr>
              </a:br>
              <a:r>
                <a:rPr lang="en-US" altLang="en-US" sz="1700" b="1" dirty="0">
                  <a:solidFill>
                    <a:schemeClr val="tx1">
                      <a:lumMod val="75000"/>
                      <a:lumOff val="25000"/>
                    </a:schemeClr>
                  </a:solidFill>
                  <a:cs typeface="Arial" panose="020B0604020202020204" pitchFamily="34" charset="0"/>
                </a:rPr>
                <a:t>Off-Site Monitoring Activities</a:t>
              </a:r>
            </a:p>
          </p:txBody>
        </p:sp>
      </p:grpSp>
      <p:grpSp>
        <p:nvGrpSpPr>
          <p:cNvPr id="10248" name="Group 68" descr="Geometric puzzle piece with the text &quot;Improvement, correction, incentives &amp; sanctions&quot; inside it&#10;&#10;Didactic image">
            <a:extLst>
              <a:ext uri="{FF2B5EF4-FFF2-40B4-BE49-F238E27FC236}">
                <a16:creationId xmlns:a16="http://schemas.microsoft.com/office/drawing/2014/main" id="{DF28243F-4B4D-46BA-8690-D94AA5BE144D}"/>
              </a:ext>
            </a:extLst>
          </p:cNvPr>
          <p:cNvGrpSpPr>
            <a:grpSpLocks/>
          </p:cNvGrpSpPr>
          <p:nvPr/>
        </p:nvGrpSpPr>
        <p:grpSpPr bwMode="auto">
          <a:xfrm>
            <a:off x="3867151" y="4084639"/>
            <a:ext cx="2803525" cy="2803525"/>
            <a:chOff x="2360480" y="4053382"/>
            <a:chExt cx="2803247" cy="2803247"/>
          </a:xfrm>
        </p:grpSpPr>
        <p:pic>
          <p:nvPicPr>
            <p:cNvPr id="10254" name="Picture 53" descr="Jigsaw8.png">
              <a:extLst>
                <a:ext uri="{FF2B5EF4-FFF2-40B4-BE49-F238E27FC236}">
                  <a16:creationId xmlns:a16="http://schemas.microsoft.com/office/drawing/2014/main" id="{90E57E48-D1EB-4706-B168-78529C208DEA}"/>
                </a:ext>
              </a:extLst>
            </p:cNvPr>
            <p:cNvPicPr>
              <a:picLocks noChangeAspect="1"/>
            </p:cNvPicPr>
            <p:nvPr/>
          </p:nvPicPr>
          <p:blipFill>
            <a:blip r:embed="rId9">
              <a:lum bright="30000" contrast="-40000"/>
              <a:extLst>
                <a:ext uri="{28A0092B-C50C-407E-A947-70E740481C1C}">
                  <a14:useLocalDpi xmlns:a14="http://schemas.microsoft.com/office/drawing/2010/main" val="0"/>
                </a:ext>
              </a:extLst>
            </a:blip>
            <a:srcRect/>
            <a:stretch>
              <a:fillRect/>
            </a:stretch>
          </p:blipFill>
          <p:spPr bwMode="auto">
            <a:xfrm rot="1533306">
              <a:off x="2360480" y="4053382"/>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16">
              <a:extLst>
                <a:ext uri="{FF2B5EF4-FFF2-40B4-BE49-F238E27FC236}">
                  <a16:creationId xmlns:a16="http://schemas.microsoft.com/office/drawing/2014/main" id="{272526B0-38F4-4370-8465-37DD899CE655}"/>
                </a:ext>
              </a:extLst>
            </p:cNvPr>
            <p:cNvSpPr txBox="1">
              <a:spLocks noChangeArrowheads="1"/>
            </p:cNvSpPr>
            <p:nvPr/>
          </p:nvSpPr>
          <p:spPr bwMode="auto">
            <a:xfrm>
              <a:off x="2820809" y="4969278"/>
              <a:ext cx="1796872" cy="11381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1700" b="1" dirty="0">
                  <a:solidFill>
                    <a:schemeClr val="tx1">
                      <a:lumMod val="75000"/>
                      <a:lumOff val="25000"/>
                    </a:schemeClr>
                  </a:solidFill>
                  <a:cs typeface="Arial" panose="020B0604020202020204" pitchFamily="34" charset="0"/>
                </a:rPr>
                <a:t>Improvement, Correction, Incentives, &amp; Sanctions</a:t>
              </a:r>
            </a:p>
          </p:txBody>
        </p:sp>
      </p:grpSp>
      <p:grpSp>
        <p:nvGrpSpPr>
          <p:cNvPr id="10249" name="Group 61" descr="Geometric puzzle piece with the text &quot;Fiscal management&quot; inside it&#10;&#10;Didactic image">
            <a:extLst>
              <a:ext uri="{FF2B5EF4-FFF2-40B4-BE49-F238E27FC236}">
                <a16:creationId xmlns:a16="http://schemas.microsoft.com/office/drawing/2014/main" id="{E83A16E2-F394-42CD-9970-B68B5DDEDEA2}"/>
              </a:ext>
            </a:extLst>
          </p:cNvPr>
          <p:cNvGrpSpPr>
            <a:grpSpLocks/>
          </p:cNvGrpSpPr>
          <p:nvPr/>
        </p:nvGrpSpPr>
        <p:grpSpPr bwMode="auto">
          <a:xfrm>
            <a:off x="7770814" y="9526"/>
            <a:ext cx="2803525" cy="2803525"/>
            <a:chOff x="6258711" y="10312"/>
            <a:chExt cx="2803247" cy="2803247"/>
          </a:xfrm>
        </p:grpSpPr>
        <p:pic>
          <p:nvPicPr>
            <p:cNvPr id="10252" name="Picture 60" descr="Jigsaw7.png">
              <a:extLst>
                <a:ext uri="{FF2B5EF4-FFF2-40B4-BE49-F238E27FC236}">
                  <a16:creationId xmlns:a16="http://schemas.microsoft.com/office/drawing/2014/main" id="{4E7187A8-415A-4E3A-89B8-13BBE5CBE797}"/>
                </a:ext>
              </a:extLst>
            </p:cNvPr>
            <p:cNvPicPr>
              <a:picLocks noChangeAspect="1"/>
            </p:cNvPicPr>
            <p:nvPr/>
          </p:nvPicPr>
          <p:blipFill>
            <a:blip r:embed="rId10">
              <a:lum bright="30000" contrast="-40000"/>
              <a:extLst>
                <a:ext uri="{28A0092B-C50C-407E-A947-70E740481C1C}">
                  <a14:useLocalDpi xmlns:a14="http://schemas.microsoft.com/office/drawing/2010/main" val="0"/>
                </a:ext>
              </a:extLst>
            </a:blip>
            <a:srcRect/>
            <a:stretch>
              <a:fillRect/>
            </a:stretch>
          </p:blipFill>
          <p:spPr bwMode="auto">
            <a:xfrm rot="1533306">
              <a:off x="6258711" y="10312"/>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 Box 19">
              <a:extLst>
                <a:ext uri="{FF2B5EF4-FFF2-40B4-BE49-F238E27FC236}">
                  <a16:creationId xmlns:a16="http://schemas.microsoft.com/office/drawing/2014/main" id="{5A52A21A-56DB-40CF-9C69-AE9BC75BC98C}"/>
                </a:ext>
              </a:extLst>
            </p:cNvPr>
            <p:cNvSpPr txBox="1">
              <a:spLocks noChangeArrowheads="1"/>
            </p:cNvSpPr>
            <p:nvPr/>
          </p:nvSpPr>
          <p:spPr bwMode="auto">
            <a:xfrm>
              <a:off x="6876187" y="1067482"/>
              <a:ext cx="1658773" cy="61430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1700" b="1" dirty="0">
                  <a:solidFill>
                    <a:schemeClr val="tx1">
                      <a:lumMod val="75000"/>
                      <a:lumOff val="25000"/>
                    </a:schemeClr>
                  </a:solidFill>
                  <a:cs typeface="Arial" panose="020B0604020202020204" pitchFamily="34" charset="0"/>
                </a:rPr>
                <a:t>Fiscal Management</a:t>
              </a:r>
            </a:p>
          </p:txBody>
        </p:sp>
      </p:grpSp>
      <p:sp>
        <p:nvSpPr>
          <p:cNvPr id="9227" name="Rectangle 71">
            <a:extLst>
              <a:ext uri="{FF2B5EF4-FFF2-40B4-BE49-F238E27FC236}">
                <a16:creationId xmlns:a16="http://schemas.microsoft.com/office/drawing/2014/main" id="{629DFC68-00E3-40D7-BEA9-A1E80E07D8FF}"/>
              </a:ext>
            </a:extLst>
          </p:cNvPr>
          <p:cNvSpPr>
            <a:spLocks noChangeArrowheads="1"/>
          </p:cNvSpPr>
          <p:nvPr/>
        </p:nvSpPr>
        <p:spPr bwMode="auto">
          <a:xfrm>
            <a:off x="1681163" y="149226"/>
            <a:ext cx="4495800" cy="20621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dirty="0">
                <a:solidFill>
                  <a:schemeClr val="tx1">
                    <a:lumMod val="75000"/>
                    <a:lumOff val="25000"/>
                  </a:schemeClr>
                </a:solidFill>
                <a:latin typeface="Arial Black" pitchFamily="34" charset="0"/>
                <a:ea typeface="+mj-ea"/>
                <a:cs typeface="+mj-cs"/>
              </a:rPr>
              <a:t>Components of Special Education General </a:t>
            </a:r>
            <a:br>
              <a:rPr lang="en-US" altLang="en-US" dirty="0">
                <a:solidFill>
                  <a:schemeClr val="tx1">
                    <a:lumMod val="75000"/>
                    <a:lumOff val="25000"/>
                  </a:schemeClr>
                </a:solidFill>
                <a:latin typeface="Arial Black" pitchFamily="34" charset="0"/>
                <a:ea typeface="+mj-ea"/>
                <a:cs typeface="+mj-cs"/>
              </a:rPr>
            </a:br>
            <a:r>
              <a:rPr lang="en-US" altLang="en-US" dirty="0">
                <a:solidFill>
                  <a:schemeClr val="tx1">
                    <a:lumMod val="75000"/>
                    <a:lumOff val="25000"/>
                  </a:schemeClr>
                </a:solidFill>
                <a:latin typeface="Arial Black" pitchFamily="34" charset="0"/>
                <a:ea typeface="+mj-ea"/>
                <a:cs typeface="+mj-cs"/>
              </a:rPr>
              <a:t>Supervision</a:t>
            </a:r>
          </a:p>
        </p:txBody>
      </p:sp>
      <p:sp>
        <p:nvSpPr>
          <p:cNvPr id="27" name="Text Box 15">
            <a:extLst>
              <a:ext uri="{FF2B5EF4-FFF2-40B4-BE49-F238E27FC236}">
                <a16:creationId xmlns:a16="http://schemas.microsoft.com/office/drawing/2014/main" id="{5F135603-6401-431A-9353-73C9F1CDCCD9}"/>
              </a:ext>
            </a:extLst>
          </p:cNvPr>
          <p:cNvSpPr txBox="1">
            <a:spLocks noChangeArrowheads="1"/>
          </p:cNvSpPr>
          <p:nvPr/>
        </p:nvSpPr>
        <p:spPr bwMode="auto">
          <a:xfrm>
            <a:off x="1724026" y="3694114"/>
            <a:ext cx="2327275" cy="120173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defRPr/>
            </a:pPr>
            <a:r>
              <a:rPr lang="en-US" altLang="en-US" sz="1800" b="1" dirty="0">
                <a:solidFill>
                  <a:schemeClr val="tx1">
                    <a:lumMod val="75000"/>
                    <a:lumOff val="25000"/>
                  </a:schemeClr>
                </a:solidFill>
                <a:cs typeface="Arial" panose="020B0604020202020204" pitchFamily="34" charset="0"/>
              </a:rPr>
              <a:t>The pieces connect with each other to form a picture of general supervision.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61B1-E0B8-478E-BC43-85EA69271C59}"/>
              </a:ext>
            </a:extLst>
          </p:cNvPr>
          <p:cNvSpPr>
            <a:spLocks noGrp="1"/>
          </p:cNvSpPr>
          <p:nvPr>
            <p:ph type="title"/>
          </p:nvPr>
        </p:nvSpPr>
        <p:spPr/>
        <p:txBody>
          <a:bodyPr/>
          <a:lstStyle/>
          <a:p>
            <a:r>
              <a:rPr lang="en-US" dirty="0"/>
              <a:t>OSEP:  Differentiated Monitoring and Support</a:t>
            </a:r>
          </a:p>
        </p:txBody>
      </p:sp>
      <p:sp>
        <p:nvSpPr>
          <p:cNvPr id="3" name="Content Placeholder 2">
            <a:extLst>
              <a:ext uri="{FF2B5EF4-FFF2-40B4-BE49-F238E27FC236}">
                <a16:creationId xmlns:a16="http://schemas.microsoft.com/office/drawing/2014/main" id="{FEA9670C-2948-4FC6-9BC1-6D0C35892427}"/>
              </a:ext>
            </a:extLst>
          </p:cNvPr>
          <p:cNvSpPr>
            <a:spLocks noGrp="1"/>
          </p:cNvSpPr>
          <p:nvPr>
            <p:ph idx="1"/>
          </p:nvPr>
        </p:nvSpPr>
        <p:spPr>
          <a:xfrm>
            <a:off x="838200" y="2329208"/>
            <a:ext cx="10515600" cy="3497489"/>
          </a:xfrm>
        </p:spPr>
        <p:txBody>
          <a:bodyPr/>
          <a:lstStyle/>
          <a:p>
            <a:r>
              <a:rPr lang="en-US" dirty="0"/>
              <a:t>Overview of what DMS’s purpose is</a:t>
            </a:r>
          </a:p>
          <a:p>
            <a:r>
              <a:rPr lang="en-US" dirty="0"/>
              <a:t>the states involved in Cohorts 1 and 2</a:t>
            </a:r>
          </a:p>
          <a:p>
            <a:r>
              <a:rPr lang="en-US" dirty="0"/>
              <a:t>The timelines</a:t>
            </a:r>
          </a:p>
          <a:p>
            <a:r>
              <a:rPr lang="en-US" dirty="0"/>
              <a:t>The role of SAP/SICCs in monitoring activities</a:t>
            </a:r>
          </a:p>
        </p:txBody>
      </p:sp>
    </p:spTree>
    <p:extLst>
      <p:ext uri="{BB962C8B-B14F-4D97-AF65-F5344CB8AC3E}">
        <p14:creationId xmlns:p14="http://schemas.microsoft.com/office/powerpoint/2010/main" val="1368464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53747371-5BD8-4E2D-AA55-056B2015D19D}"/>
              </a:ext>
            </a:extLst>
          </p:cNvPr>
          <p:cNvSpPr txBox="1">
            <a:spLocks noChangeArrowheads="1"/>
          </p:cNvSpPr>
          <p:nvPr/>
        </p:nvSpPr>
        <p:spPr bwMode="auto">
          <a:xfrm>
            <a:off x="1981200" y="428626"/>
            <a:ext cx="822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a:latin typeface="Arial Black" panose="020B0A04020102020204" pitchFamily="34" charset="0"/>
              </a:rPr>
              <a:t>State Director/Part C Coordinator</a:t>
            </a:r>
          </a:p>
        </p:txBody>
      </p:sp>
      <p:sp>
        <p:nvSpPr>
          <p:cNvPr id="12291" name="Content Placeholder 4">
            <a:extLst>
              <a:ext uri="{FF2B5EF4-FFF2-40B4-BE49-F238E27FC236}">
                <a16:creationId xmlns:a16="http://schemas.microsoft.com/office/drawing/2014/main" id="{7FEC5382-CF48-4200-B986-7F18AB95475B}"/>
              </a:ext>
            </a:extLst>
          </p:cNvPr>
          <p:cNvSpPr txBox="1">
            <a:spLocks noChangeArrowheads="1"/>
          </p:cNvSpPr>
          <p:nvPr/>
        </p:nvSpPr>
        <p:spPr bwMode="auto">
          <a:xfrm>
            <a:off x="2667000" y="2362200"/>
            <a:ext cx="708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3600"/>
              <a:t>Special Education General Supervision could be a summary of the job description of a State Director and Part C Coordinator, and their staff.</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50877B86-38E6-48F2-A2B0-70171DCAA749}"/>
              </a:ext>
            </a:extLst>
          </p:cNvPr>
          <p:cNvSpPr>
            <a:spLocks noGrp="1"/>
          </p:cNvSpPr>
          <p:nvPr>
            <p:ph type="title"/>
          </p:nvPr>
        </p:nvSpPr>
        <p:spPr/>
        <p:txBody>
          <a:bodyPr/>
          <a:lstStyle/>
          <a:p>
            <a:pPr eaLnBrk="1" hangingPunct="1"/>
            <a:r>
              <a:rPr lang="en-US" altLang="en-US" sz="4800"/>
              <a:t>Application</a:t>
            </a:r>
          </a:p>
        </p:txBody>
      </p:sp>
      <p:sp>
        <p:nvSpPr>
          <p:cNvPr id="13315" name="Content Placeholder 4">
            <a:extLst>
              <a:ext uri="{FF2B5EF4-FFF2-40B4-BE49-F238E27FC236}">
                <a16:creationId xmlns:a16="http://schemas.microsoft.com/office/drawing/2014/main" id="{CF6D85F5-9E34-4935-94DD-E4271FD4A671}"/>
              </a:ext>
            </a:extLst>
          </p:cNvPr>
          <p:cNvSpPr>
            <a:spLocks noGrp="1"/>
          </p:cNvSpPr>
          <p:nvPr>
            <p:ph idx="1"/>
          </p:nvPr>
        </p:nvSpPr>
        <p:spPr>
          <a:xfrm>
            <a:off x="1573695" y="1905000"/>
            <a:ext cx="8153400" cy="3276600"/>
          </a:xfrm>
        </p:spPr>
        <p:txBody>
          <a:bodyPr/>
          <a:lstStyle/>
          <a:p>
            <a:pPr marL="0" indent="0">
              <a:spcBef>
                <a:spcPts val="600"/>
              </a:spcBef>
              <a:spcAft>
                <a:spcPts val="1200"/>
              </a:spcAft>
              <a:buNone/>
            </a:pPr>
            <a:r>
              <a:rPr lang="en-US" altLang="en-US" dirty="0"/>
              <a:t>The general supervision puzzle pieces have applications to both Part C and Part B programs.</a:t>
            </a:r>
          </a:p>
          <a:p>
            <a:pPr marL="0" indent="0">
              <a:spcBef>
                <a:spcPts val="600"/>
              </a:spcBef>
              <a:spcAft>
                <a:spcPts val="1200"/>
              </a:spcAft>
              <a:buNone/>
            </a:pPr>
            <a:r>
              <a:rPr lang="en-US" altLang="en-US" dirty="0"/>
              <a:t>General Supervision could mean “Oversight”, making sure IDEA regulations are properly implemented at the SEA, LEA, and early childhood program levels.</a:t>
            </a:r>
          </a:p>
        </p:txBody>
      </p:sp>
      <p:pic>
        <p:nvPicPr>
          <p:cNvPr id="3" name="Picture 2" descr="Metallic silver jigsaw puzzle pieces fitted together&#10;&#10;Decorative image">
            <a:extLst>
              <a:ext uri="{FF2B5EF4-FFF2-40B4-BE49-F238E27FC236}">
                <a16:creationId xmlns:a16="http://schemas.microsoft.com/office/drawing/2014/main" id="{194C49D3-ED94-479E-B49C-FB9A29FF992F}"/>
              </a:ext>
            </a:extLst>
          </p:cNvPr>
          <p:cNvPicPr>
            <a:picLocks noChangeAspect="1"/>
          </p:cNvPicPr>
          <p:nvPr/>
        </p:nvPicPr>
        <p:blipFill>
          <a:blip r:embed="rId2"/>
          <a:stretch>
            <a:fillRect/>
          </a:stretch>
        </p:blipFill>
        <p:spPr>
          <a:xfrm>
            <a:off x="8379954" y="4007333"/>
            <a:ext cx="3099743" cy="1706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0ADFBFE1-5FA2-42F7-B6DA-0E1C2A148D5A}"/>
              </a:ext>
            </a:extLst>
          </p:cNvPr>
          <p:cNvSpPr>
            <a:spLocks noGrp="1"/>
          </p:cNvSpPr>
          <p:nvPr>
            <p:ph type="title"/>
          </p:nvPr>
        </p:nvSpPr>
        <p:spPr/>
        <p:txBody>
          <a:bodyPr/>
          <a:lstStyle/>
          <a:p>
            <a:pPr eaLnBrk="1" hangingPunct="1"/>
            <a:r>
              <a:rPr lang="en-US" altLang="en-US" sz="4800"/>
              <a:t>Integrated System</a:t>
            </a:r>
          </a:p>
        </p:txBody>
      </p:sp>
      <p:sp>
        <p:nvSpPr>
          <p:cNvPr id="14339" name="Content Placeholder 4">
            <a:extLst>
              <a:ext uri="{FF2B5EF4-FFF2-40B4-BE49-F238E27FC236}">
                <a16:creationId xmlns:a16="http://schemas.microsoft.com/office/drawing/2014/main" id="{98F4690E-FCDC-4BC8-B5A5-59BF96F08DDB}"/>
              </a:ext>
            </a:extLst>
          </p:cNvPr>
          <p:cNvSpPr>
            <a:spLocks noGrp="1"/>
          </p:cNvSpPr>
          <p:nvPr>
            <p:ph idx="1"/>
          </p:nvPr>
        </p:nvSpPr>
        <p:spPr>
          <a:xfrm>
            <a:off x="2106613" y="1731963"/>
            <a:ext cx="8153400" cy="2266950"/>
          </a:xfrm>
        </p:spPr>
        <p:txBody>
          <a:bodyPr/>
          <a:lstStyle/>
          <a:p>
            <a:pPr marL="0" indent="0">
              <a:spcBef>
                <a:spcPts val="600"/>
              </a:spcBef>
              <a:spcAft>
                <a:spcPts val="1200"/>
              </a:spcAft>
              <a:buNone/>
            </a:pPr>
            <a:r>
              <a:rPr lang="en-US" altLang="en-US" sz="2600"/>
              <a:t>It is important to note that although the components are presented as separate pieces of a puzzle, the components connect and interact to form a comprehensive system.</a:t>
            </a:r>
          </a:p>
        </p:txBody>
      </p:sp>
      <p:sp>
        <p:nvSpPr>
          <p:cNvPr id="14340" name="TextBox 2">
            <a:extLst>
              <a:ext uri="{FF2B5EF4-FFF2-40B4-BE49-F238E27FC236}">
                <a16:creationId xmlns:a16="http://schemas.microsoft.com/office/drawing/2014/main" id="{751C90EF-0127-4F8C-9490-88211772C6C8}"/>
              </a:ext>
            </a:extLst>
          </p:cNvPr>
          <p:cNvSpPr txBox="1">
            <a:spLocks noChangeArrowheads="1"/>
          </p:cNvSpPr>
          <p:nvPr/>
        </p:nvSpPr>
        <p:spPr bwMode="auto">
          <a:xfrm>
            <a:off x="2401889" y="5715001"/>
            <a:ext cx="7388225" cy="7080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000" i="1" dirty="0">
                <a:latin typeface="+mn-lt"/>
              </a:rPr>
              <a:t>The following are short explanations of each part of General Supervision and possible applications to the ICC and Panel</a:t>
            </a:r>
          </a:p>
        </p:txBody>
      </p:sp>
      <p:pic>
        <p:nvPicPr>
          <p:cNvPr id="14341" name="Picture 57" descr="Jigsaw puzzle piece&#10;&#10;Decorative image">
            <a:extLst>
              <a:ext uri="{FF2B5EF4-FFF2-40B4-BE49-F238E27FC236}">
                <a16:creationId xmlns:a16="http://schemas.microsoft.com/office/drawing/2014/main" id="{85D9FEDA-0438-4D75-B3FF-340F20C1C862}"/>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5461001" y="3681414"/>
            <a:ext cx="144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8" descr="Jigsaw puzzle piece&#10;&#10;Decorative image">
            <a:extLst>
              <a:ext uri="{FF2B5EF4-FFF2-40B4-BE49-F238E27FC236}">
                <a16:creationId xmlns:a16="http://schemas.microsoft.com/office/drawing/2014/main" id="{E3C3A50D-6572-48A4-939C-2097E2BA9709}"/>
              </a:ext>
            </a:extLst>
          </p:cNvPr>
          <p:cNvPicPr>
            <a:picLocks noChangeAspect="1"/>
          </p:cNvPicPr>
          <p:nvPr/>
        </p:nvPicPr>
        <p:blipFill>
          <a:blip r:embed="rId3">
            <a:lum bright="30000" contrast="-40000"/>
            <a:extLst>
              <a:ext uri="{28A0092B-C50C-407E-A947-70E740481C1C}">
                <a14:useLocalDpi xmlns:a14="http://schemas.microsoft.com/office/drawing/2010/main" val="0"/>
              </a:ext>
            </a:extLst>
          </a:blip>
          <a:srcRect/>
          <a:stretch>
            <a:fillRect/>
          </a:stretch>
        </p:blipFill>
        <p:spPr bwMode="auto">
          <a:xfrm rot="1533306">
            <a:off x="6488113" y="3671888"/>
            <a:ext cx="1452562"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4" descr="Jigsaw puzzle piece&#10;&#10;Decorative image">
            <a:extLst>
              <a:ext uri="{FF2B5EF4-FFF2-40B4-BE49-F238E27FC236}">
                <a16:creationId xmlns:a16="http://schemas.microsoft.com/office/drawing/2014/main" id="{EC27D512-B3FC-44B7-88A8-E47C97850271}"/>
              </a:ext>
            </a:extLst>
          </p:cNvPr>
          <p:cNvPicPr>
            <a:picLocks noChangeAspect="1"/>
          </p:cNvPicPr>
          <p:nvPr/>
        </p:nvPicPr>
        <p:blipFill>
          <a:blip r:embed="rId4">
            <a:lum bright="30000" contrast="-40000"/>
            <a:extLst>
              <a:ext uri="{28A0092B-C50C-407E-A947-70E740481C1C}">
                <a14:useLocalDpi xmlns:a14="http://schemas.microsoft.com/office/drawing/2010/main" val="0"/>
              </a:ext>
            </a:extLst>
          </a:blip>
          <a:srcRect/>
          <a:stretch>
            <a:fillRect/>
          </a:stretch>
        </p:blipFill>
        <p:spPr bwMode="auto">
          <a:xfrm rot="1533306">
            <a:off x="4395789" y="3702050"/>
            <a:ext cx="146208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D7E5B10-DC9C-4B50-A4CA-2CCE920BEC98}"/>
              </a:ext>
            </a:extLst>
          </p:cNvPr>
          <p:cNvSpPr>
            <a:spLocks noGrp="1"/>
          </p:cNvSpPr>
          <p:nvPr>
            <p:ph type="title"/>
          </p:nvPr>
        </p:nvSpPr>
        <p:spPr>
          <a:xfrm>
            <a:off x="1901825" y="111125"/>
            <a:ext cx="8388350" cy="2089150"/>
          </a:xfrm>
        </p:spPr>
        <p:txBody>
          <a:bodyPr/>
          <a:lstStyle/>
          <a:p>
            <a:pPr eaLnBrk="1" hangingPunct="1"/>
            <a:r>
              <a:rPr lang="en-US" altLang="en-US" sz="4200"/>
              <a:t>State Performance Plan</a:t>
            </a:r>
            <a:br>
              <a:rPr lang="en-US" altLang="en-US" sz="4200"/>
            </a:br>
            <a:r>
              <a:rPr lang="en-US" altLang="en-US" sz="4200"/>
              <a:t>Annual Performance Report</a:t>
            </a:r>
          </a:p>
        </p:txBody>
      </p:sp>
      <p:sp>
        <p:nvSpPr>
          <p:cNvPr id="15363" name="Content Placeholder 2">
            <a:extLst>
              <a:ext uri="{FF2B5EF4-FFF2-40B4-BE49-F238E27FC236}">
                <a16:creationId xmlns:a16="http://schemas.microsoft.com/office/drawing/2014/main" id="{5EE03EA2-F201-4315-A2DE-96226CAD3EE6}"/>
              </a:ext>
            </a:extLst>
          </p:cNvPr>
          <p:cNvSpPr>
            <a:spLocks noGrp="1"/>
          </p:cNvSpPr>
          <p:nvPr>
            <p:ph idx="1"/>
          </p:nvPr>
        </p:nvSpPr>
        <p:spPr>
          <a:xfrm>
            <a:off x="2972366" y="2200275"/>
            <a:ext cx="7608748" cy="4572000"/>
          </a:xfrm>
        </p:spPr>
        <p:txBody>
          <a:bodyPr/>
          <a:lstStyle/>
          <a:p>
            <a:pPr marL="0" indent="0">
              <a:spcBef>
                <a:spcPts val="600"/>
              </a:spcBef>
              <a:spcAft>
                <a:spcPts val="1200"/>
              </a:spcAft>
              <a:buNone/>
            </a:pPr>
            <a:r>
              <a:rPr lang="en-US" altLang="en-US" b="1" dirty="0"/>
              <a:t>The SPP/APR serves as an accountability mechanism for the Lead Agency, early childhood programs, States, and LEAs. </a:t>
            </a:r>
            <a:r>
              <a:rPr lang="en-US" altLang="en-US" dirty="0"/>
              <a:t>Each of the SPP/APR indicators have been purposely written to provide a measurable indication of a State’s performance in specific statutory priority areas under Part B.</a:t>
            </a:r>
            <a:endParaRPr lang="en-US" altLang="en-US" sz="200" dirty="0"/>
          </a:p>
          <a:p>
            <a:pPr marL="1030288" lvl="1" indent="-457200">
              <a:spcBef>
                <a:spcPts val="600"/>
              </a:spcBef>
              <a:spcAft>
                <a:spcPts val="1200"/>
              </a:spcAft>
            </a:pPr>
            <a:r>
              <a:rPr lang="en-US" altLang="en-US" dirty="0"/>
              <a:t>Part C – 11 Indicators</a:t>
            </a:r>
          </a:p>
          <a:p>
            <a:pPr marL="1030288" lvl="1" indent="-457200">
              <a:spcBef>
                <a:spcPts val="600"/>
              </a:spcBef>
              <a:spcAft>
                <a:spcPts val="1200"/>
              </a:spcAft>
            </a:pPr>
            <a:r>
              <a:rPr lang="en-US" altLang="en-US" dirty="0"/>
              <a:t>Part B – 17 Indicators</a:t>
            </a:r>
          </a:p>
        </p:txBody>
      </p:sp>
      <p:grpSp>
        <p:nvGrpSpPr>
          <p:cNvPr id="15364" name="Group 62" descr="Geometric puzzle piece with number 1 inside it&#10;&#10;Decorative image">
            <a:extLst>
              <a:ext uri="{FF2B5EF4-FFF2-40B4-BE49-F238E27FC236}">
                <a16:creationId xmlns:a16="http://schemas.microsoft.com/office/drawing/2014/main" id="{200236C5-9DAD-4B57-A864-F459500F1907}"/>
              </a:ext>
            </a:extLst>
          </p:cNvPr>
          <p:cNvGrpSpPr>
            <a:grpSpLocks/>
          </p:cNvGrpSpPr>
          <p:nvPr/>
        </p:nvGrpSpPr>
        <p:grpSpPr bwMode="auto">
          <a:xfrm>
            <a:off x="742950" y="3116746"/>
            <a:ext cx="1428750" cy="1428750"/>
            <a:chOff x="4277512" y="46867"/>
            <a:chExt cx="2803247" cy="2803247"/>
          </a:xfrm>
        </p:grpSpPr>
        <p:pic>
          <p:nvPicPr>
            <p:cNvPr id="15365" name="Picture 59" descr="Jigsaw6.png">
              <a:extLst>
                <a:ext uri="{FF2B5EF4-FFF2-40B4-BE49-F238E27FC236}">
                  <a16:creationId xmlns:a16="http://schemas.microsoft.com/office/drawing/2014/main" id="{C80E3870-247C-4759-885A-C8427F251ECB}"/>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4277512" y="46867"/>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0">
              <a:extLst>
                <a:ext uri="{FF2B5EF4-FFF2-40B4-BE49-F238E27FC236}">
                  <a16:creationId xmlns:a16="http://schemas.microsoft.com/office/drawing/2014/main" id="{948616B0-16F4-4834-AFD8-8628DC4FBD95}"/>
                </a:ext>
              </a:extLst>
            </p:cNvPr>
            <p:cNvSpPr txBox="1">
              <a:spLocks noChangeArrowheads="1"/>
            </p:cNvSpPr>
            <p:nvPr/>
          </p:nvSpPr>
          <p:spPr bwMode="auto">
            <a:xfrm>
              <a:off x="4913417" y="820910"/>
              <a:ext cx="1523999" cy="114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cs typeface="Arial" panose="020B0604020202020204" pitchFamily="34" charset="0"/>
                </a:rPr>
                <a:t>#1</a:t>
              </a: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10D30B9-BF73-42D8-8787-4AD411C00FA8}"/>
              </a:ext>
            </a:extLst>
          </p:cNvPr>
          <p:cNvSpPr>
            <a:spLocks noGrp="1"/>
          </p:cNvSpPr>
          <p:nvPr>
            <p:ph type="title"/>
          </p:nvPr>
        </p:nvSpPr>
        <p:spPr/>
        <p:txBody>
          <a:bodyPr/>
          <a:lstStyle/>
          <a:p>
            <a:pPr eaLnBrk="1" hangingPunct="1"/>
            <a:r>
              <a:rPr lang="en-US" altLang="en-US" sz="4800"/>
              <a:t>State Performance Plan</a:t>
            </a:r>
          </a:p>
        </p:txBody>
      </p:sp>
      <p:sp>
        <p:nvSpPr>
          <p:cNvPr id="16387" name="Content Placeholder 2">
            <a:extLst>
              <a:ext uri="{FF2B5EF4-FFF2-40B4-BE49-F238E27FC236}">
                <a16:creationId xmlns:a16="http://schemas.microsoft.com/office/drawing/2014/main" id="{EFD9E9EE-7ADF-4777-BD61-549879C47DDF}"/>
              </a:ext>
            </a:extLst>
          </p:cNvPr>
          <p:cNvSpPr>
            <a:spLocks noGrp="1"/>
          </p:cNvSpPr>
          <p:nvPr>
            <p:ph idx="1"/>
          </p:nvPr>
        </p:nvSpPr>
        <p:spPr>
          <a:xfrm>
            <a:off x="1600200" y="1690688"/>
            <a:ext cx="8991600" cy="5367337"/>
          </a:xfrm>
        </p:spPr>
        <p:txBody>
          <a:bodyPr/>
          <a:lstStyle/>
          <a:p>
            <a:pPr marL="0" indent="0">
              <a:spcBef>
                <a:spcPts val="600"/>
              </a:spcBef>
              <a:spcAft>
                <a:spcPts val="1200"/>
              </a:spcAft>
              <a:buNone/>
            </a:pPr>
            <a:r>
              <a:rPr lang="en-US" altLang="en-US" sz="3000" dirty="0"/>
              <a:t>Stakeholders should be actively and routinely involved in all aspects of the SPP/APR. Stakeholders should be involved in establishing and revising targets. In addition, stakeholders can play a valuable role in other aspects of the SPP/APR including developing and implementing improvement activities and monitoring progress and slippage.</a:t>
            </a:r>
          </a:p>
          <a:p>
            <a:pPr marL="0" indent="0">
              <a:spcBef>
                <a:spcPts val="600"/>
              </a:spcBef>
              <a:spcAft>
                <a:spcPts val="1200"/>
              </a:spcAft>
              <a:buNone/>
            </a:pPr>
            <a:endParaRPr lang="en-US" altLang="en-US" sz="800" dirty="0"/>
          </a:p>
          <a:p>
            <a:pPr marL="0" indent="0">
              <a:spcBef>
                <a:spcPts val="600"/>
              </a:spcBef>
              <a:spcAft>
                <a:spcPts val="1200"/>
              </a:spcAft>
              <a:buNone/>
            </a:pPr>
            <a:r>
              <a:rPr lang="en-US" altLang="en-US" sz="3000" b="1" dirty="0"/>
              <a:t>Possible Stakeholders = State Advisory Panel and Interagency Coordinating Council</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FD44FE6-EAB0-4870-B298-0E86A9B1689D}"/>
              </a:ext>
            </a:extLst>
          </p:cNvPr>
          <p:cNvSpPr>
            <a:spLocks noGrp="1"/>
          </p:cNvSpPr>
          <p:nvPr>
            <p:ph type="title"/>
          </p:nvPr>
        </p:nvSpPr>
        <p:spPr/>
        <p:txBody>
          <a:bodyPr/>
          <a:lstStyle/>
          <a:p>
            <a:pPr eaLnBrk="1" hangingPunct="1"/>
            <a:r>
              <a:rPr lang="en-US" altLang="en-US" sz="4800"/>
              <a:t>SPP/APR</a:t>
            </a:r>
          </a:p>
        </p:txBody>
      </p:sp>
      <p:sp>
        <p:nvSpPr>
          <p:cNvPr id="17411" name="Content Placeholder 2">
            <a:extLst>
              <a:ext uri="{FF2B5EF4-FFF2-40B4-BE49-F238E27FC236}">
                <a16:creationId xmlns:a16="http://schemas.microsoft.com/office/drawing/2014/main" id="{48CF3370-5833-4E81-846B-183F3ED72E6E}"/>
              </a:ext>
            </a:extLst>
          </p:cNvPr>
          <p:cNvSpPr>
            <a:spLocks noGrp="1"/>
          </p:cNvSpPr>
          <p:nvPr>
            <p:ph idx="1"/>
          </p:nvPr>
        </p:nvSpPr>
        <p:spPr>
          <a:xfrm>
            <a:off x="2001078" y="1961322"/>
            <a:ext cx="8645387" cy="4360517"/>
          </a:xfrm>
        </p:spPr>
        <p:txBody>
          <a:bodyPr/>
          <a:lstStyle/>
          <a:p>
            <a:pPr marL="457200" indent="-457200">
              <a:spcBef>
                <a:spcPts val="600"/>
              </a:spcBef>
              <a:spcAft>
                <a:spcPts val="1200"/>
              </a:spcAft>
            </a:pPr>
            <a:r>
              <a:rPr lang="en-US" altLang="en-US" sz="2600" dirty="0"/>
              <a:t>Stakeholders could be involved in providing advice for each indicator.</a:t>
            </a:r>
          </a:p>
          <a:p>
            <a:pPr marL="457200" indent="-457200">
              <a:spcBef>
                <a:spcPts val="600"/>
              </a:spcBef>
              <a:spcAft>
                <a:spcPts val="1200"/>
              </a:spcAft>
            </a:pPr>
            <a:r>
              <a:rPr lang="en-US" altLang="en-US" sz="2600" dirty="0"/>
              <a:t>The development and implementation of the SPP/APR leads to improved results.</a:t>
            </a:r>
          </a:p>
          <a:p>
            <a:pPr marL="457200" indent="-457200">
              <a:spcBef>
                <a:spcPts val="600"/>
              </a:spcBef>
              <a:spcAft>
                <a:spcPts val="1200"/>
              </a:spcAft>
            </a:pPr>
            <a:r>
              <a:rPr lang="en-US" altLang="en-US" sz="2600" dirty="0"/>
              <a:t>Reporting is critical to ensuring accountability to the public.</a:t>
            </a:r>
          </a:p>
          <a:p>
            <a:pPr marL="457200" indent="-457200">
              <a:spcBef>
                <a:spcPts val="600"/>
              </a:spcBef>
              <a:spcAft>
                <a:spcPts val="1200"/>
              </a:spcAft>
            </a:pPr>
            <a:r>
              <a:rPr lang="en-US" altLang="en-US" sz="2600" dirty="0"/>
              <a:t>The APR is submitted each February to OSEP which will result in a Level of Determination for each SEA, LEA, Lead Agency, and early childhood program.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E3F473F-87CE-45E8-B2CC-B2AF6483914C}"/>
              </a:ext>
            </a:extLst>
          </p:cNvPr>
          <p:cNvSpPr>
            <a:spLocks noGrp="1"/>
          </p:cNvSpPr>
          <p:nvPr>
            <p:ph type="title"/>
          </p:nvPr>
        </p:nvSpPr>
        <p:spPr>
          <a:xfrm>
            <a:off x="2095500" y="206375"/>
            <a:ext cx="8229600" cy="1143000"/>
          </a:xfrm>
        </p:spPr>
        <p:txBody>
          <a:bodyPr/>
          <a:lstStyle/>
          <a:p>
            <a:pPr eaLnBrk="1" hangingPunct="1"/>
            <a:r>
              <a:rPr lang="en-US" altLang="en-US" sz="4800"/>
              <a:t>Possible Involvement</a:t>
            </a:r>
          </a:p>
        </p:txBody>
      </p:sp>
      <p:sp>
        <p:nvSpPr>
          <p:cNvPr id="15363" name="Content Placeholder 2">
            <a:extLst>
              <a:ext uri="{FF2B5EF4-FFF2-40B4-BE49-F238E27FC236}">
                <a16:creationId xmlns:a16="http://schemas.microsoft.com/office/drawing/2014/main" id="{E11FB2D3-E4CA-470F-8327-E1FDFE03A394}"/>
              </a:ext>
            </a:extLst>
          </p:cNvPr>
          <p:cNvSpPr>
            <a:spLocks noGrp="1"/>
          </p:cNvSpPr>
          <p:nvPr>
            <p:ph idx="1"/>
          </p:nvPr>
        </p:nvSpPr>
        <p:spPr>
          <a:xfrm>
            <a:off x="689113" y="1338263"/>
            <a:ext cx="10668000" cy="5135562"/>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600"/>
              </a:spcAft>
              <a:defRPr/>
            </a:pPr>
            <a:r>
              <a:rPr lang="en-US" altLang="en-US" sz="2600" dirty="0"/>
              <a:t>Review APR Indicator data before the APR is submitted each February to OSEP.</a:t>
            </a:r>
          </a:p>
          <a:p>
            <a:pPr marL="457200" indent="-457200">
              <a:spcBef>
                <a:spcPts val="600"/>
              </a:spcBef>
              <a:spcAft>
                <a:spcPts val="600"/>
              </a:spcAft>
              <a:defRPr/>
            </a:pPr>
            <a:r>
              <a:rPr lang="en-US" altLang="en-US" sz="2600" dirty="0">
                <a:highlight>
                  <a:srgbClr val="FF0000"/>
                </a:highlight>
              </a:rPr>
              <a:t>Panel/ICC could be the stakeholder group for SPP/APR public input.</a:t>
            </a:r>
          </a:p>
          <a:p>
            <a:pPr marL="457200" indent="-457200">
              <a:spcBef>
                <a:spcPts val="600"/>
              </a:spcBef>
              <a:spcAft>
                <a:spcPts val="600"/>
              </a:spcAft>
              <a:defRPr/>
            </a:pPr>
            <a:r>
              <a:rPr lang="en-US" altLang="en-US" sz="2600" dirty="0"/>
              <a:t>Input and suggest APR targets.</a:t>
            </a:r>
          </a:p>
          <a:p>
            <a:pPr marL="457200" indent="-457200">
              <a:spcBef>
                <a:spcPts val="600"/>
              </a:spcBef>
              <a:spcAft>
                <a:spcPts val="600"/>
              </a:spcAft>
              <a:defRPr/>
            </a:pPr>
            <a:r>
              <a:rPr lang="en-US" altLang="en-US" sz="2600" dirty="0"/>
              <a:t>Suggest APR improvement strategies.</a:t>
            </a:r>
          </a:p>
          <a:p>
            <a:pPr marL="457200" indent="-457200">
              <a:spcBef>
                <a:spcPts val="600"/>
              </a:spcBef>
              <a:spcAft>
                <a:spcPts val="600"/>
              </a:spcAft>
              <a:defRPr/>
            </a:pPr>
            <a:r>
              <a:rPr lang="en-US" altLang="en-US" sz="2600" dirty="0"/>
              <a:t>Keep updated on progress and slippage of each indicator.</a:t>
            </a:r>
          </a:p>
          <a:p>
            <a:pPr marL="457200" indent="-457200">
              <a:spcBef>
                <a:spcPts val="600"/>
              </a:spcBef>
              <a:spcAft>
                <a:spcPts val="600"/>
              </a:spcAft>
              <a:defRPr/>
            </a:pPr>
            <a:r>
              <a:rPr lang="en-US" altLang="en-US" sz="2600" dirty="0"/>
              <a:t>Use SPP/APR data to help establish Panel/ICC priorities.</a:t>
            </a:r>
          </a:p>
          <a:p>
            <a:pPr marL="457200" indent="-457200">
              <a:spcBef>
                <a:spcPts val="600"/>
              </a:spcBef>
              <a:spcAft>
                <a:spcPts val="600"/>
              </a:spcAft>
              <a:defRPr/>
            </a:pPr>
            <a:r>
              <a:rPr lang="en-US" altLang="en-US" sz="2600" dirty="0"/>
              <a:t>Watch for trends in APR Indicator data.</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Welcome – We are so happy that you have joined us today.</a:t>
            </a:r>
          </a:p>
          <a:p>
            <a:pPr algn="l"/>
            <a:endParaRPr lang="en-US" sz="3200" dirty="0"/>
          </a:p>
          <a:p>
            <a:r>
              <a:rPr lang="en-US" sz="3500" b="1" dirty="0">
                <a:solidFill>
                  <a:srgbClr val="7030A0"/>
                </a:solidFill>
              </a:rPr>
              <a:t>Today we will be discussing </a:t>
            </a:r>
            <a:r>
              <a:rPr lang="en-US" sz="3500" b="1" dirty="0">
                <a:solidFill>
                  <a:srgbClr val="7030A0"/>
                </a:solidFill>
                <a:highlight>
                  <a:srgbClr val="FFFF00"/>
                </a:highlight>
              </a:rPr>
              <a:t>Lessons Learned from the Pandemic about Stakeholder Engagement for Advisory Panel or Interagency Coordinating Councils </a:t>
            </a:r>
          </a:p>
          <a:p>
            <a:pPr algn="l"/>
            <a:endParaRPr lang="en-US" sz="3200" dirty="0"/>
          </a:p>
          <a:p>
            <a:pPr algn="l"/>
            <a:r>
              <a:rPr lang="en-US" sz="2600" dirty="0"/>
              <a:t>*Captioning services are provided through the ZOOM platform.  Please locate access to this service at the bottom right of your screen.</a:t>
            </a:r>
            <a:br>
              <a:rPr lang="en-US" sz="3200" b="1" dirty="0"/>
            </a:br>
            <a:endParaRPr lang="en-US" sz="22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1937" y="6018198"/>
            <a:ext cx="751980" cy="755740"/>
          </a:xfrm>
          <a:prstGeom prst="rect">
            <a:avLst/>
          </a:prstGeom>
        </p:spPr>
      </p:pic>
      <p:sp>
        <p:nvSpPr>
          <p:cNvPr id="5" name="Slide Number Placeholder 4">
            <a:extLst>
              <a:ext uri="{FF2B5EF4-FFF2-40B4-BE49-F238E27FC236}">
                <a16:creationId xmlns:a16="http://schemas.microsoft.com/office/drawing/2014/main" id="{621AE568-2B9E-46AD-91DA-5EE5905D924B}"/>
              </a:ext>
            </a:extLst>
          </p:cNvPr>
          <p:cNvSpPr>
            <a:spLocks noGrp="1"/>
          </p:cNvSpPr>
          <p:nvPr>
            <p:ph type="sldNum" sz="quarter" idx="12"/>
          </p:nvPr>
        </p:nvSpPr>
        <p:spPr>
          <a:xfrm>
            <a:off x="9131595" y="6361329"/>
            <a:ext cx="2743200" cy="365125"/>
          </a:xfrm>
        </p:spPr>
        <p:txBody>
          <a:bodyPr/>
          <a:lstStyle/>
          <a:p>
            <a:fld id="{16A23C33-18A4-48D7-A6C3-C7FAC5F741E6}"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23351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8DBDC26-1E94-48D8-BC73-ECE8625ACF8A}"/>
              </a:ext>
            </a:extLst>
          </p:cNvPr>
          <p:cNvSpPr>
            <a:spLocks noGrp="1"/>
          </p:cNvSpPr>
          <p:nvPr>
            <p:ph type="title"/>
          </p:nvPr>
        </p:nvSpPr>
        <p:spPr>
          <a:xfrm>
            <a:off x="1631950" y="101600"/>
            <a:ext cx="8883650" cy="1651000"/>
          </a:xfrm>
        </p:spPr>
        <p:txBody>
          <a:bodyPr/>
          <a:lstStyle/>
          <a:p>
            <a:pPr eaLnBrk="1" hangingPunct="1"/>
            <a:r>
              <a:rPr lang="en-US" altLang="en-US"/>
              <a:t>Policies, Procedures, and Effective Implementation</a:t>
            </a:r>
          </a:p>
        </p:txBody>
      </p:sp>
      <p:sp>
        <p:nvSpPr>
          <p:cNvPr id="19459" name="Content Placeholder 2">
            <a:extLst>
              <a:ext uri="{FF2B5EF4-FFF2-40B4-BE49-F238E27FC236}">
                <a16:creationId xmlns:a16="http://schemas.microsoft.com/office/drawing/2014/main" id="{94161A7E-2E35-43D8-B8C9-2E37D40F0FF7}"/>
              </a:ext>
            </a:extLst>
          </p:cNvPr>
          <p:cNvSpPr>
            <a:spLocks noGrp="1"/>
          </p:cNvSpPr>
          <p:nvPr>
            <p:ph idx="1"/>
          </p:nvPr>
        </p:nvSpPr>
        <p:spPr>
          <a:xfrm>
            <a:off x="3008243" y="1981201"/>
            <a:ext cx="7397821" cy="4187825"/>
          </a:xfrm>
        </p:spPr>
        <p:txBody>
          <a:bodyPr/>
          <a:lstStyle/>
          <a:p>
            <a:pPr marL="0" indent="0">
              <a:spcBef>
                <a:spcPts val="600"/>
              </a:spcBef>
              <a:spcAft>
                <a:spcPts val="1200"/>
              </a:spcAft>
              <a:buNone/>
            </a:pPr>
            <a:r>
              <a:rPr lang="en-US" altLang="en-US" b="1" dirty="0"/>
              <a:t>States must have policies, procedures, and effective implementation of practices that are aligned with and support the implementation of IDEA.</a:t>
            </a:r>
            <a:r>
              <a:rPr lang="en-US" altLang="en-US" dirty="0"/>
              <a:t> In order for the policies and procedures to be effective, they must be enforceable under State law and/or under policies through the imposition of sanctions when necessary.</a:t>
            </a:r>
            <a:endParaRPr lang="en-US" altLang="en-US" sz="1800" dirty="0"/>
          </a:p>
          <a:p>
            <a:pPr marL="0" indent="0">
              <a:spcBef>
                <a:spcPts val="600"/>
              </a:spcBef>
              <a:spcAft>
                <a:spcPts val="1200"/>
              </a:spcAft>
              <a:buNone/>
            </a:pPr>
            <a:r>
              <a:rPr lang="en-US" altLang="en-US" b="1" i="1" dirty="0"/>
              <a:t>Sanctions and Rewards</a:t>
            </a:r>
          </a:p>
        </p:txBody>
      </p:sp>
      <p:grpSp>
        <p:nvGrpSpPr>
          <p:cNvPr id="19460" name="Group 64" descr="Geometric puzzle piece with the number 2 inside it&#10;&#10;Decorative image">
            <a:extLst>
              <a:ext uri="{FF2B5EF4-FFF2-40B4-BE49-F238E27FC236}">
                <a16:creationId xmlns:a16="http://schemas.microsoft.com/office/drawing/2014/main" id="{2694C673-4B3F-4628-8E3D-ECE9D5F7DF1E}"/>
              </a:ext>
            </a:extLst>
          </p:cNvPr>
          <p:cNvGrpSpPr>
            <a:grpSpLocks/>
          </p:cNvGrpSpPr>
          <p:nvPr/>
        </p:nvGrpSpPr>
        <p:grpSpPr bwMode="auto">
          <a:xfrm>
            <a:off x="927100" y="3026465"/>
            <a:ext cx="1409700" cy="1409700"/>
            <a:chOff x="4293552" y="2056139"/>
            <a:chExt cx="2803247" cy="2803247"/>
          </a:xfrm>
        </p:grpSpPr>
        <p:pic>
          <p:nvPicPr>
            <p:cNvPr id="19461" name="Picture 57" descr="Jigsaw4.png">
              <a:extLst>
                <a:ext uri="{FF2B5EF4-FFF2-40B4-BE49-F238E27FC236}">
                  <a16:creationId xmlns:a16="http://schemas.microsoft.com/office/drawing/2014/main" id="{A051915B-3390-4645-A392-034AAF6F7A5D}"/>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4293552" y="2056139"/>
              <a:ext cx="2803247" cy="280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1">
              <a:extLst>
                <a:ext uri="{FF2B5EF4-FFF2-40B4-BE49-F238E27FC236}">
                  <a16:creationId xmlns:a16="http://schemas.microsoft.com/office/drawing/2014/main" id="{342E6C3E-2B91-4FAD-BA44-60B45CBC1FEB}"/>
                </a:ext>
              </a:extLst>
            </p:cNvPr>
            <p:cNvSpPr txBox="1">
              <a:spLocks noChangeArrowheads="1"/>
            </p:cNvSpPr>
            <p:nvPr/>
          </p:nvSpPr>
          <p:spPr bwMode="auto">
            <a:xfrm>
              <a:off x="5047058" y="2843669"/>
              <a:ext cx="1371599" cy="116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cs typeface="Arial" panose="020B0604020202020204" pitchFamily="34" charset="0"/>
                </a:rPr>
                <a:t>#2</a:t>
              </a:r>
            </a:p>
          </p:txBody>
        </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E146852-8DD0-4DA1-B9C6-E6AE052AFEAE}"/>
              </a:ext>
            </a:extLst>
          </p:cNvPr>
          <p:cNvSpPr>
            <a:spLocks noGrp="1"/>
          </p:cNvSpPr>
          <p:nvPr>
            <p:ph type="title"/>
          </p:nvPr>
        </p:nvSpPr>
        <p:spPr>
          <a:xfrm>
            <a:off x="1981200" y="350838"/>
            <a:ext cx="8229600" cy="868362"/>
          </a:xfrm>
        </p:spPr>
        <p:txBody>
          <a:bodyPr/>
          <a:lstStyle/>
          <a:p>
            <a:pPr eaLnBrk="1" hangingPunct="1"/>
            <a:r>
              <a:rPr lang="en-US" altLang="en-US" sz="4800"/>
              <a:t>Evidences</a:t>
            </a:r>
          </a:p>
        </p:txBody>
      </p:sp>
      <p:sp>
        <p:nvSpPr>
          <p:cNvPr id="17411" name="Content Placeholder 2">
            <a:extLst>
              <a:ext uri="{FF2B5EF4-FFF2-40B4-BE49-F238E27FC236}">
                <a16:creationId xmlns:a16="http://schemas.microsoft.com/office/drawing/2014/main" id="{6E33484D-4FFE-41B3-AC81-A24757B27E88}"/>
              </a:ext>
            </a:extLst>
          </p:cNvPr>
          <p:cNvSpPr>
            <a:spLocks noGrp="1"/>
          </p:cNvSpPr>
          <p:nvPr>
            <p:ph idx="1"/>
          </p:nvPr>
        </p:nvSpPr>
        <p:spPr>
          <a:xfrm>
            <a:off x="2286000" y="1371601"/>
            <a:ext cx="8001000" cy="5165725"/>
          </a:xfrm>
        </p:spPr>
        <p:txBody>
          <a:bodyPr/>
          <a:lstStyle/>
          <a:p>
            <a:pPr marL="457200" indent="-457200">
              <a:spcBef>
                <a:spcPts val="600"/>
              </a:spcBef>
              <a:spcAft>
                <a:spcPts val="1200"/>
              </a:spcAft>
              <a:defRPr/>
            </a:pPr>
            <a:r>
              <a:rPr lang="en-US" altLang="en-US" dirty="0"/>
              <a:t>State policies and procedures are aligned with IDEA.</a:t>
            </a:r>
          </a:p>
          <a:p>
            <a:pPr marL="457200" indent="-457200">
              <a:spcBef>
                <a:spcPts val="600"/>
              </a:spcBef>
              <a:spcAft>
                <a:spcPts val="1200"/>
              </a:spcAft>
              <a:defRPr/>
            </a:pPr>
            <a:r>
              <a:rPr lang="en-US" altLang="en-US" dirty="0"/>
              <a:t>State policies and procedures include descriptions of:</a:t>
            </a:r>
          </a:p>
          <a:p>
            <a:pPr marL="1030288" lvl="1" indent="-452438">
              <a:spcBef>
                <a:spcPts val="600"/>
              </a:spcBef>
              <a:spcAft>
                <a:spcPts val="1200"/>
              </a:spcAft>
              <a:defRPr/>
            </a:pPr>
            <a:r>
              <a:rPr lang="en-US" altLang="en-US" dirty="0"/>
              <a:t>Activities to identify noncompliance.</a:t>
            </a:r>
          </a:p>
          <a:p>
            <a:pPr marL="1030288" lvl="1" indent="-452438">
              <a:spcBef>
                <a:spcPts val="600"/>
              </a:spcBef>
              <a:spcAft>
                <a:spcPts val="1200"/>
              </a:spcAft>
              <a:defRPr/>
            </a:pPr>
            <a:r>
              <a:rPr lang="en-US" altLang="en-US" dirty="0"/>
              <a:t>Methods for requiring correction of noncompliance.</a:t>
            </a:r>
          </a:p>
          <a:p>
            <a:pPr marL="1030288" lvl="1" indent="-452438">
              <a:spcBef>
                <a:spcPts val="600"/>
              </a:spcBef>
              <a:spcAft>
                <a:spcPts val="1200"/>
              </a:spcAft>
              <a:defRPr/>
            </a:pPr>
            <a:r>
              <a:rPr lang="en-US" altLang="en-US" dirty="0"/>
              <a:t>The range of sanctions the State can use to enforce correction.</a:t>
            </a:r>
          </a:p>
          <a:p>
            <a:pPr eaLnBrk="1" hangingPunct="1">
              <a:defRPr/>
            </a:pPr>
            <a:endParaRPr lang="en-US" altLang="en-US"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CEC8155-5F43-4051-8711-F7AE767B8AC4}"/>
              </a:ext>
            </a:extLst>
          </p:cNvPr>
          <p:cNvSpPr>
            <a:spLocks noGrp="1"/>
          </p:cNvSpPr>
          <p:nvPr>
            <p:ph type="title"/>
          </p:nvPr>
        </p:nvSpPr>
        <p:spPr>
          <a:xfrm>
            <a:off x="1981200" y="274638"/>
            <a:ext cx="8229600" cy="1020762"/>
          </a:xfrm>
        </p:spPr>
        <p:txBody>
          <a:bodyPr/>
          <a:lstStyle/>
          <a:p>
            <a:pPr eaLnBrk="1" hangingPunct="1"/>
            <a:r>
              <a:rPr lang="en-US" altLang="en-US" sz="4800"/>
              <a:t>Evidences</a:t>
            </a:r>
          </a:p>
        </p:txBody>
      </p:sp>
      <p:sp>
        <p:nvSpPr>
          <p:cNvPr id="18435" name="Content Placeholder 2">
            <a:extLst>
              <a:ext uri="{FF2B5EF4-FFF2-40B4-BE49-F238E27FC236}">
                <a16:creationId xmlns:a16="http://schemas.microsoft.com/office/drawing/2014/main" id="{F278E32D-550C-4888-95FE-29B16B95555C}"/>
              </a:ext>
            </a:extLst>
          </p:cNvPr>
          <p:cNvSpPr>
            <a:spLocks noGrp="1"/>
          </p:cNvSpPr>
          <p:nvPr>
            <p:ph idx="1"/>
          </p:nvPr>
        </p:nvSpPr>
        <p:spPr>
          <a:xfrm>
            <a:off x="1828800" y="1420813"/>
            <a:ext cx="8839200" cy="4953000"/>
          </a:xfrm>
        </p:spPr>
        <p:txBody>
          <a:bodyPr/>
          <a:lstStyle/>
          <a:p>
            <a:pPr marL="457200" indent="-457200">
              <a:spcBef>
                <a:spcPts val="600"/>
              </a:spcBef>
              <a:spcAft>
                <a:spcPts val="1200"/>
              </a:spcAft>
              <a:defRPr/>
            </a:pPr>
            <a:r>
              <a:rPr lang="en-US" altLang="en-US" dirty="0"/>
              <a:t>LEAs and EC programs have policies and procedures that are aligned with State policies and procedures.</a:t>
            </a:r>
          </a:p>
          <a:p>
            <a:pPr marL="457200" indent="-457200">
              <a:spcBef>
                <a:spcPts val="600"/>
              </a:spcBef>
              <a:spcAft>
                <a:spcPts val="1200"/>
              </a:spcAft>
              <a:defRPr/>
            </a:pPr>
            <a:r>
              <a:rPr lang="en-US" altLang="en-US" dirty="0"/>
              <a:t>LEAs and EC programs have policies and procedures in place to ensure all personnel necessary to carry out the requirements of IDEA are appropriately and adequately prepared.</a:t>
            </a:r>
          </a:p>
          <a:p>
            <a:pPr marL="457200" indent="-457200">
              <a:spcBef>
                <a:spcPts val="600"/>
              </a:spcBef>
              <a:spcAft>
                <a:spcPts val="1200"/>
              </a:spcAft>
              <a:defRPr/>
            </a:pPr>
            <a:r>
              <a:rPr lang="en-US" altLang="en-US" dirty="0"/>
              <a:t>States establish and maintain specifications for highly qualified personnel.</a:t>
            </a:r>
          </a:p>
          <a:p>
            <a:pPr eaLnBrk="1" hangingPunct="1">
              <a:defRPr/>
            </a:pPr>
            <a:endParaRPr lang="en-US" alt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6551A05-B84B-4766-A1EA-AA7F229C3622}"/>
              </a:ext>
            </a:extLst>
          </p:cNvPr>
          <p:cNvSpPr>
            <a:spLocks noGrp="1"/>
          </p:cNvSpPr>
          <p:nvPr>
            <p:ph type="title"/>
          </p:nvPr>
        </p:nvSpPr>
        <p:spPr>
          <a:xfrm>
            <a:off x="1981200" y="274638"/>
            <a:ext cx="8229600" cy="1020762"/>
          </a:xfrm>
        </p:spPr>
        <p:txBody>
          <a:bodyPr/>
          <a:lstStyle/>
          <a:p>
            <a:pPr eaLnBrk="1" hangingPunct="1"/>
            <a:r>
              <a:rPr lang="en-US" altLang="en-US" sz="4800"/>
              <a:t>Evidences</a:t>
            </a:r>
          </a:p>
        </p:txBody>
      </p:sp>
      <p:sp>
        <p:nvSpPr>
          <p:cNvPr id="19459" name="Content Placeholder 2">
            <a:extLst>
              <a:ext uri="{FF2B5EF4-FFF2-40B4-BE49-F238E27FC236}">
                <a16:creationId xmlns:a16="http://schemas.microsoft.com/office/drawing/2014/main" id="{E7002883-D66B-4547-8059-C8EB53E76731}"/>
              </a:ext>
            </a:extLst>
          </p:cNvPr>
          <p:cNvSpPr>
            <a:spLocks noGrp="1"/>
          </p:cNvSpPr>
          <p:nvPr>
            <p:ph idx="1"/>
          </p:nvPr>
        </p:nvSpPr>
        <p:spPr>
          <a:xfrm>
            <a:off x="2057400" y="1447800"/>
            <a:ext cx="8229600" cy="4953000"/>
          </a:xfrm>
        </p:spPr>
        <p:txBody>
          <a:bodyPr/>
          <a:lstStyle/>
          <a:p>
            <a:pPr marL="457200" indent="-457200">
              <a:spcBef>
                <a:spcPts val="600"/>
              </a:spcBef>
              <a:spcAft>
                <a:spcPts val="1200"/>
              </a:spcAft>
              <a:defRPr/>
            </a:pPr>
            <a:r>
              <a:rPr lang="en-US" altLang="en-US" sz="2900" dirty="0"/>
              <a:t>State and local entities have written policies and procedures in place including assurances that these are implemented to ensure FAPE in the LRE.</a:t>
            </a:r>
          </a:p>
          <a:p>
            <a:pPr marL="457200" indent="-457200">
              <a:spcBef>
                <a:spcPts val="600"/>
              </a:spcBef>
              <a:spcAft>
                <a:spcPts val="1200"/>
              </a:spcAft>
              <a:defRPr/>
            </a:pPr>
            <a:r>
              <a:rPr lang="en-US" altLang="en-US" sz="2900" dirty="0"/>
              <a:t>Required MOUs, or interagency agreements, to ensure the implementation of IDEA and its mechanisms to determine their effectiveness, are in place and current.</a:t>
            </a:r>
          </a:p>
          <a:p>
            <a:pPr marL="457200" indent="-457200">
              <a:spcBef>
                <a:spcPts val="600"/>
              </a:spcBef>
              <a:spcAft>
                <a:spcPts val="1200"/>
              </a:spcAft>
              <a:defRPr/>
            </a:pPr>
            <a:r>
              <a:rPr lang="en-US" altLang="en-US" sz="2900" dirty="0"/>
              <a:t>Policies and procedures of LEAs are designed and implemented to improve results for children with disabilities.</a:t>
            </a:r>
          </a:p>
          <a:p>
            <a:pPr eaLnBrk="1" hangingPunct="1">
              <a:defRPr/>
            </a:pPr>
            <a:endParaRPr lang="en-US" altLang="en-US" sz="3000"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356DEE9-A239-42BC-9CA0-A26F1612AA13}"/>
              </a:ext>
            </a:extLst>
          </p:cNvPr>
          <p:cNvSpPr>
            <a:spLocks noGrp="1"/>
          </p:cNvSpPr>
          <p:nvPr>
            <p:ph type="title"/>
          </p:nvPr>
        </p:nvSpPr>
        <p:spPr>
          <a:xfrm>
            <a:off x="1981200" y="304800"/>
            <a:ext cx="8229600" cy="1143000"/>
          </a:xfrm>
        </p:spPr>
        <p:txBody>
          <a:bodyPr/>
          <a:lstStyle/>
          <a:p>
            <a:pPr eaLnBrk="1" hangingPunct="1"/>
            <a:r>
              <a:rPr lang="en-US" altLang="en-US" sz="4800"/>
              <a:t>Possible Involvement</a:t>
            </a:r>
          </a:p>
        </p:txBody>
      </p:sp>
      <p:sp>
        <p:nvSpPr>
          <p:cNvPr id="20483" name="Content Placeholder 2">
            <a:extLst>
              <a:ext uri="{FF2B5EF4-FFF2-40B4-BE49-F238E27FC236}">
                <a16:creationId xmlns:a16="http://schemas.microsoft.com/office/drawing/2014/main" id="{B00A9EC3-492A-49A0-B8D9-6F838B98BB4D}"/>
              </a:ext>
            </a:extLst>
          </p:cNvPr>
          <p:cNvSpPr>
            <a:spLocks noGrp="1"/>
          </p:cNvSpPr>
          <p:nvPr>
            <p:ph idx="1"/>
          </p:nvPr>
        </p:nvSpPr>
        <p:spPr>
          <a:xfrm>
            <a:off x="2133600" y="1524000"/>
            <a:ext cx="7924800" cy="49530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1200"/>
              </a:spcAft>
              <a:defRPr/>
            </a:pPr>
            <a:r>
              <a:rPr lang="en-US" altLang="en-US" dirty="0"/>
              <a:t>Have a good understanding of SEA/LA policies/procedures.</a:t>
            </a:r>
          </a:p>
          <a:p>
            <a:pPr marL="457200" indent="-457200">
              <a:spcBef>
                <a:spcPts val="600"/>
              </a:spcBef>
              <a:spcAft>
                <a:spcPts val="1200"/>
              </a:spcAft>
              <a:defRPr/>
            </a:pPr>
            <a:r>
              <a:rPr lang="en-US" altLang="en-US" dirty="0"/>
              <a:t>Provide advice and suggestions regarding SEA/LA policies/procedures.</a:t>
            </a:r>
          </a:p>
          <a:p>
            <a:pPr marL="457200" indent="-457200">
              <a:spcBef>
                <a:spcPts val="600"/>
              </a:spcBef>
              <a:spcAft>
                <a:spcPts val="1200"/>
              </a:spcAft>
              <a:defRPr/>
            </a:pPr>
            <a:r>
              <a:rPr lang="en-US" altLang="en-US" dirty="0"/>
              <a:t>Be familiar with SEA/LA Memorandums of Understanding (MOUs) and interagency agreements with other agencies.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C82119-3F02-4169-9CB9-5BD1F326F59E}"/>
              </a:ext>
            </a:extLst>
          </p:cNvPr>
          <p:cNvSpPr>
            <a:spLocks noGrp="1"/>
          </p:cNvSpPr>
          <p:nvPr>
            <p:ph type="title"/>
          </p:nvPr>
        </p:nvSpPr>
        <p:spPr>
          <a:xfrm>
            <a:off x="1600200" y="228600"/>
            <a:ext cx="8991600" cy="1447800"/>
          </a:xfrm>
        </p:spPr>
        <p:txBody>
          <a:bodyPr/>
          <a:lstStyle/>
          <a:p>
            <a:pPr eaLnBrk="1" hangingPunct="1"/>
            <a:r>
              <a:rPr lang="en-US" altLang="en-US" sz="4800"/>
              <a:t>Effective</a:t>
            </a:r>
            <a:r>
              <a:rPr lang="en-US" altLang="en-US" sz="4800" b="1">
                <a:latin typeface="Baskerville Old Face" panose="02020602080505020303" pitchFamily="18" charset="0"/>
              </a:rPr>
              <a:t> </a:t>
            </a:r>
            <a:r>
              <a:rPr lang="en-US" altLang="en-US" sz="4800"/>
              <a:t>Dispute</a:t>
            </a:r>
            <a:r>
              <a:rPr lang="en-US" altLang="en-US" sz="4800" b="1">
                <a:latin typeface="Baskerville Old Face" panose="02020602080505020303" pitchFamily="18" charset="0"/>
              </a:rPr>
              <a:t> </a:t>
            </a:r>
            <a:r>
              <a:rPr lang="en-US" altLang="en-US" sz="4800"/>
              <a:t>Resolution</a:t>
            </a:r>
          </a:p>
        </p:txBody>
      </p:sp>
      <p:sp>
        <p:nvSpPr>
          <p:cNvPr id="24579" name="Content Placeholder 2">
            <a:extLst>
              <a:ext uri="{FF2B5EF4-FFF2-40B4-BE49-F238E27FC236}">
                <a16:creationId xmlns:a16="http://schemas.microsoft.com/office/drawing/2014/main" id="{536CC70D-D0AA-442C-8D4E-83FCAF6ACA9A}"/>
              </a:ext>
            </a:extLst>
          </p:cNvPr>
          <p:cNvSpPr>
            <a:spLocks noGrp="1"/>
          </p:cNvSpPr>
          <p:nvPr>
            <p:ph idx="1"/>
          </p:nvPr>
        </p:nvSpPr>
        <p:spPr>
          <a:xfrm>
            <a:off x="5122864" y="1905001"/>
            <a:ext cx="5392737" cy="3800475"/>
          </a:xfrm>
        </p:spPr>
        <p:txBody>
          <a:bodyPr/>
          <a:lstStyle/>
          <a:p>
            <a:pPr marL="0" indent="0">
              <a:spcBef>
                <a:spcPts val="600"/>
              </a:spcBef>
              <a:spcAft>
                <a:spcPts val="1200"/>
              </a:spcAft>
              <a:buNone/>
            </a:pPr>
            <a:r>
              <a:rPr lang="en-US" altLang="en-US" sz="3000" b="1"/>
              <a:t>The timely resolution of complaints, mediations, and due process actions is required for complaint dispute resolutions. </a:t>
            </a:r>
            <a:r>
              <a:rPr lang="en-US" altLang="en-US" sz="3000"/>
              <a:t>Effective dispute resolutions also track the issues identified to determine whether patterns or trends exist.</a:t>
            </a:r>
          </a:p>
        </p:txBody>
      </p:sp>
      <p:grpSp>
        <p:nvGrpSpPr>
          <p:cNvPr id="24580" name="Group 1" descr="Geometric puzzle piece with the number 3 inside it&#10;&#10;Decorative image">
            <a:extLst>
              <a:ext uri="{FF2B5EF4-FFF2-40B4-BE49-F238E27FC236}">
                <a16:creationId xmlns:a16="http://schemas.microsoft.com/office/drawing/2014/main" id="{3CE949F5-44A1-4C02-882E-94EF5DDD5856}"/>
              </a:ext>
            </a:extLst>
          </p:cNvPr>
          <p:cNvGrpSpPr>
            <a:grpSpLocks/>
          </p:cNvGrpSpPr>
          <p:nvPr/>
        </p:nvGrpSpPr>
        <p:grpSpPr bwMode="auto">
          <a:xfrm>
            <a:off x="1192212" y="2031206"/>
            <a:ext cx="1425575" cy="1423988"/>
            <a:chOff x="314325" y="114300"/>
            <a:chExt cx="1423988" cy="1423988"/>
          </a:xfrm>
        </p:grpSpPr>
        <p:pic>
          <p:nvPicPr>
            <p:cNvPr id="24587" name="Picture 55" descr="Jigsaw2.png">
              <a:extLst>
                <a:ext uri="{FF2B5EF4-FFF2-40B4-BE49-F238E27FC236}">
                  <a16:creationId xmlns:a16="http://schemas.microsoft.com/office/drawing/2014/main" id="{DBE837DF-FBA6-44E3-A373-84FD3FE48624}"/>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314325" y="114300"/>
              <a:ext cx="1423988"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1">
              <a:extLst>
                <a:ext uri="{FF2B5EF4-FFF2-40B4-BE49-F238E27FC236}">
                  <a16:creationId xmlns:a16="http://schemas.microsoft.com/office/drawing/2014/main" id="{095C8D62-B81A-403A-9D8F-00CFB08CC9F4}"/>
                </a:ext>
              </a:extLst>
            </p:cNvPr>
            <p:cNvSpPr txBox="1">
              <a:spLocks noChangeArrowheads="1"/>
            </p:cNvSpPr>
            <p:nvPr/>
          </p:nvSpPr>
          <p:spPr bwMode="auto">
            <a:xfrm>
              <a:off x="719526" y="510593"/>
              <a:ext cx="63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a:cs typeface="Arial" panose="020B0604020202020204" pitchFamily="34" charset="0"/>
                </a:rPr>
                <a:t>#3</a:t>
              </a:r>
            </a:p>
          </p:txBody>
        </p:sp>
      </p:grpSp>
      <p:grpSp>
        <p:nvGrpSpPr>
          <p:cNvPr id="24581" name="Group 2">
            <a:extLst>
              <a:ext uri="{FF2B5EF4-FFF2-40B4-BE49-F238E27FC236}">
                <a16:creationId xmlns:a16="http://schemas.microsoft.com/office/drawing/2014/main" id="{BED6BC50-636A-4D0D-854F-130476ECA5E2}"/>
              </a:ext>
            </a:extLst>
          </p:cNvPr>
          <p:cNvGrpSpPr>
            <a:grpSpLocks/>
          </p:cNvGrpSpPr>
          <p:nvPr/>
        </p:nvGrpSpPr>
        <p:grpSpPr bwMode="auto">
          <a:xfrm>
            <a:off x="1184774" y="3693022"/>
            <a:ext cx="3352800" cy="2247900"/>
            <a:chOff x="381000" y="3771900"/>
            <a:chExt cx="3352800" cy="2247900"/>
          </a:xfrm>
        </p:grpSpPr>
        <p:sp>
          <p:nvSpPr>
            <p:cNvPr id="12" name="Rectangle 11">
              <a:extLst>
                <a:ext uri="{FF2B5EF4-FFF2-40B4-BE49-F238E27FC236}">
                  <a16:creationId xmlns:a16="http://schemas.microsoft.com/office/drawing/2014/main" id="{2AA33B67-126C-40AB-A526-AF2DFF17B11E}"/>
                </a:ext>
              </a:extLst>
            </p:cNvPr>
            <p:cNvSpPr/>
            <p:nvPr/>
          </p:nvSpPr>
          <p:spPr>
            <a:xfrm>
              <a:off x="381000" y="4365625"/>
              <a:ext cx="2743200" cy="434975"/>
            </a:xfrm>
            <a:prstGeom prst="rect">
              <a:avLst/>
            </a:prstGeom>
            <a:ln>
              <a:solidFill>
                <a:srgbClr val="FFEBAD"/>
              </a:solid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2800" b="1" dirty="0">
                  <a:latin typeface="Baskerville Old Face" panose="02020602080505020303" pitchFamily="18" charset="0"/>
                </a:rPr>
                <a:t>State</a:t>
              </a:r>
              <a:r>
                <a:rPr lang="en-US" sz="2800" b="1" dirty="0"/>
                <a:t> </a:t>
              </a:r>
              <a:r>
                <a:rPr lang="en-US" sz="2800" b="1" dirty="0">
                  <a:latin typeface="Baskerville Old Face" panose="02020602080505020303" pitchFamily="18" charset="0"/>
                </a:rPr>
                <a:t>Complaints</a:t>
              </a:r>
            </a:p>
          </p:txBody>
        </p:sp>
        <p:sp>
          <p:nvSpPr>
            <p:cNvPr id="13" name="Rectangle 12">
              <a:extLst>
                <a:ext uri="{FF2B5EF4-FFF2-40B4-BE49-F238E27FC236}">
                  <a16:creationId xmlns:a16="http://schemas.microsoft.com/office/drawing/2014/main" id="{C45378FD-256F-4BBF-B246-22B4DEB7A20E}"/>
                </a:ext>
              </a:extLst>
            </p:cNvPr>
            <p:cNvSpPr/>
            <p:nvPr/>
          </p:nvSpPr>
          <p:spPr>
            <a:xfrm>
              <a:off x="381000" y="4981575"/>
              <a:ext cx="3048000" cy="433388"/>
            </a:xfrm>
            <a:prstGeom prst="rect">
              <a:avLst/>
            </a:prstGeom>
            <a:ln>
              <a:solidFill>
                <a:srgbClr val="FFEBAD"/>
              </a:solid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2800" b="1" dirty="0">
                  <a:latin typeface="Baskerville Old Face" panose="02020602080505020303" pitchFamily="18" charset="0"/>
                </a:rPr>
                <a:t>Resolution</a:t>
              </a:r>
              <a:r>
                <a:rPr lang="en-US" sz="2800" b="1" dirty="0"/>
                <a:t> </a:t>
              </a:r>
              <a:r>
                <a:rPr lang="en-US" sz="2800" b="1" dirty="0">
                  <a:latin typeface="Baskerville Old Face" panose="02020602080505020303" pitchFamily="18" charset="0"/>
                </a:rPr>
                <a:t>Session</a:t>
              </a:r>
            </a:p>
          </p:txBody>
        </p:sp>
        <p:sp>
          <p:nvSpPr>
            <p:cNvPr id="14" name="Rectangle 13">
              <a:extLst>
                <a:ext uri="{FF2B5EF4-FFF2-40B4-BE49-F238E27FC236}">
                  <a16:creationId xmlns:a16="http://schemas.microsoft.com/office/drawing/2014/main" id="{64D1D00D-1DD9-4AFE-8879-560A8D4D9A4C}"/>
                </a:ext>
              </a:extLst>
            </p:cNvPr>
            <p:cNvSpPr/>
            <p:nvPr/>
          </p:nvSpPr>
          <p:spPr>
            <a:xfrm>
              <a:off x="381000" y="5584825"/>
              <a:ext cx="3352800" cy="434975"/>
            </a:xfrm>
            <a:prstGeom prst="rect">
              <a:avLst/>
            </a:prstGeom>
            <a:ln>
              <a:solidFill>
                <a:srgbClr val="FFEBAD"/>
              </a:solid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2800" b="1" dirty="0">
                  <a:latin typeface="Baskerville Old Face" panose="02020602080505020303" pitchFamily="18" charset="0"/>
                </a:rPr>
                <a:t>Due</a:t>
              </a:r>
              <a:r>
                <a:rPr lang="en-US" sz="2800" b="1" dirty="0"/>
                <a:t> </a:t>
              </a:r>
              <a:r>
                <a:rPr lang="en-US" sz="2800" b="1" dirty="0">
                  <a:latin typeface="Baskerville Old Face" panose="02020602080505020303" pitchFamily="18" charset="0"/>
                </a:rPr>
                <a:t>Process</a:t>
              </a:r>
              <a:r>
                <a:rPr lang="en-US" sz="2800" b="1" dirty="0"/>
                <a:t> </a:t>
              </a:r>
              <a:r>
                <a:rPr lang="en-US" sz="2800" b="1" dirty="0">
                  <a:latin typeface="Baskerville Old Face" panose="02020602080505020303" pitchFamily="18" charset="0"/>
                </a:rPr>
                <a:t>Hearings</a:t>
              </a:r>
            </a:p>
          </p:txBody>
        </p:sp>
        <p:sp>
          <p:nvSpPr>
            <p:cNvPr id="11" name="Rectangle 10">
              <a:extLst>
                <a:ext uri="{FF2B5EF4-FFF2-40B4-BE49-F238E27FC236}">
                  <a16:creationId xmlns:a16="http://schemas.microsoft.com/office/drawing/2014/main" id="{C7C5B0FB-7AAD-472C-9498-288F9AC29869}"/>
                </a:ext>
              </a:extLst>
            </p:cNvPr>
            <p:cNvSpPr/>
            <p:nvPr/>
          </p:nvSpPr>
          <p:spPr>
            <a:xfrm>
              <a:off x="381000" y="3771900"/>
              <a:ext cx="2119313" cy="434975"/>
            </a:xfrm>
            <a:prstGeom prst="rect">
              <a:avLst/>
            </a:prstGeom>
            <a:ln>
              <a:solidFill>
                <a:srgbClr val="FFEBAD"/>
              </a:solid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sz="2800" b="1" dirty="0">
                  <a:latin typeface="Baskerville Old Face" panose="02020602080505020303" pitchFamily="18" charset="0"/>
                </a:rPr>
                <a:t>Mediation</a:t>
              </a:r>
            </a:p>
          </p:txBody>
        </p:sp>
      </p:grpSp>
      <p:sp>
        <p:nvSpPr>
          <p:cNvPr id="2" name="TextBox 1">
            <a:extLst>
              <a:ext uri="{FF2B5EF4-FFF2-40B4-BE49-F238E27FC236}">
                <a16:creationId xmlns:a16="http://schemas.microsoft.com/office/drawing/2014/main" id="{37975E5D-6640-46D9-84AB-FE4B537B5D5D}"/>
              </a:ext>
            </a:extLst>
          </p:cNvPr>
          <p:cNvSpPr txBox="1"/>
          <p:nvPr/>
        </p:nvSpPr>
        <p:spPr>
          <a:xfrm>
            <a:off x="5608638" y="5562601"/>
            <a:ext cx="4906962" cy="523875"/>
          </a:xfrm>
          <a:prstGeom prst="rect">
            <a:avLst/>
          </a:prstGeom>
          <a:noFill/>
        </p:spPr>
        <p:txBody>
          <a:bodyPr>
            <a:spAutoFit/>
          </a:bodyPr>
          <a:lstStyle/>
          <a:p>
            <a:pPr>
              <a:defRPr/>
            </a:pPr>
            <a:r>
              <a:rPr lang="en-US" sz="2800" b="1" i="1" dirty="0"/>
              <a:t>* </a:t>
            </a:r>
            <a:r>
              <a:rPr lang="en-US" sz="2800" i="1" dirty="0"/>
              <a:t>In some States, IEP Facilitation</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ADA0B38-07D7-474E-9513-2CDE928B09CD}"/>
              </a:ext>
            </a:extLst>
          </p:cNvPr>
          <p:cNvSpPr>
            <a:spLocks noGrp="1"/>
          </p:cNvSpPr>
          <p:nvPr>
            <p:ph type="title"/>
          </p:nvPr>
        </p:nvSpPr>
        <p:spPr>
          <a:xfrm>
            <a:off x="665922" y="103187"/>
            <a:ext cx="10515600" cy="1325563"/>
          </a:xfrm>
        </p:spPr>
        <p:txBody>
          <a:bodyPr/>
          <a:lstStyle/>
          <a:p>
            <a:pPr eaLnBrk="1" hangingPunct="1"/>
            <a:r>
              <a:rPr lang="en-US" altLang="en-US" sz="4800"/>
              <a:t>Evidences</a:t>
            </a:r>
          </a:p>
        </p:txBody>
      </p:sp>
      <p:sp>
        <p:nvSpPr>
          <p:cNvPr id="25603" name="Content Placeholder 2">
            <a:extLst>
              <a:ext uri="{FF2B5EF4-FFF2-40B4-BE49-F238E27FC236}">
                <a16:creationId xmlns:a16="http://schemas.microsoft.com/office/drawing/2014/main" id="{9D5E74CB-D202-45F6-B7EE-0B4F709D97D6}"/>
              </a:ext>
            </a:extLst>
          </p:cNvPr>
          <p:cNvSpPr>
            <a:spLocks noGrp="1"/>
          </p:cNvSpPr>
          <p:nvPr>
            <p:ph idx="1"/>
          </p:nvPr>
        </p:nvSpPr>
        <p:spPr>
          <a:xfrm>
            <a:off x="1096617" y="1614280"/>
            <a:ext cx="9998765" cy="4953000"/>
          </a:xfrm>
        </p:spPr>
        <p:txBody>
          <a:bodyPr/>
          <a:lstStyle/>
          <a:p>
            <a:pPr marL="457200" indent="-457200">
              <a:spcBef>
                <a:spcPts val="600"/>
              </a:spcBef>
              <a:spcAft>
                <a:spcPts val="1200"/>
              </a:spcAft>
            </a:pPr>
            <a:r>
              <a:rPr lang="en-US" altLang="en-US" sz="3000" dirty="0"/>
              <a:t>Resolution of all disputes must be in accordance with required timelines.</a:t>
            </a:r>
          </a:p>
          <a:p>
            <a:pPr marL="457200" indent="-457200">
              <a:spcBef>
                <a:spcPts val="600"/>
              </a:spcBef>
              <a:spcAft>
                <a:spcPts val="1200"/>
              </a:spcAft>
            </a:pPr>
            <a:r>
              <a:rPr lang="en-US" altLang="en-US" sz="3000" dirty="0"/>
              <a:t>Tracking identified issues is done to determine patterns or trends.</a:t>
            </a:r>
          </a:p>
          <a:p>
            <a:pPr marL="457200" indent="-457200">
              <a:spcBef>
                <a:spcPts val="600"/>
              </a:spcBef>
              <a:spcAft>
                <a:spcPts val="1200"/>
              </a:spcAft>
            </a:pPr>
            <a:r>
              <a:rPr lang="en-US" altLang="en-US" sz="3000" dirty="0"/>
              <a:t>Results of dispute resolution processes are analyzed to determine the effectiveness of the dispute resolution system.</a:t>
            </a:r>
          </a:p>
          <a:p>
            <a:pPr marL="457200" indent="-457200">
              <a:spcBef>
                <a:spcPts val="600"/>
              </a:spcBef>
              <a:spcAft>
                <a:spcPts val="1200"/>
              </a:spcAft>
            </a:pPr>
            <a:r>
              <a:rPr lang="en-US" altLang="en-US" sz="3000" dirty="0"/>
              <a:t>Dispute resolution data are used to inform the SEA’s integrated monitoring system.</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DEF01D2-F4C3-4578-BA6E-DF5230C02A5F}"/>
              </a:ext>
            </a:extLst>
          </p:cNvPr>
          <p:cNvSpPr>
            <a:spLocks noGrp="1"/>
          </p:cNvSpPr>
          <p:nvPr>
            <p:ph type="title"/>
          </p:nvPr>
        </p:nvSpPr>
        <p:spPr>
          <a:xfrm>
            <a:off x="1981200" y="228600"/>
            <a:ext cx="8229600" cy="914400"/>
          </a:xfrm>
        </p:spPr>
        <p:txBody>
          <a:bodyPr/>
          <a:lstStyle/>
          <a:p>
            <a:pPr eaLnBrk="1" hangingPunct="1"/>
            <a:r>
              <a:rPr lang="en-US" altLang="en-US" sz="4800"/>
              <a:t>Evidences</a:t>
            </a:r>
          </a:p>
        </p:txBody>
      </p:sp>
      <p:sp>
        <p:nvSpPr>
          <p:cNvPr id="26627" name="Content Placeholder 2">
            <a:extLst>
              <a:ext uri="{FF2B5EF4-FFF2-40B4-BE49-F238E27FC236}">
                <a16:creationId xmlns:a16="http://schemas.microsoft.com/office/drawing/2014/main" id="{7792EAC6-4ACD-4523-8752-E959901B3A61}"/>
              </a:ext>
            </a:extLst>
          </p:cNvPr>
          <p:cNvSpPr>
            <a:spLocks noGrp="1"/>
          </p:cNvSpPr>
          <p:nvPr>
            <p:ph idx="1"/>
          </p:nvPr>
        </p:nvSpPr>
        <p:spPr>
          <a:xfrm>
            <a:off x="954157" y="1295400"/>
            <a:ext cx="9471991" cy="5562600"/>
          </a:xfrm>
        </p:spPr>
        <p:txBody>
          <a:bodyPr/>
          <a:lstStyle/>
          <a:p>
            <a:pPr marL="457200" indent="-457200">
              <a:spcBef>
                <a:spcPts val="600"/>
              </a:spcBef>
              <a:spcAft>
                <a:spcPts val="1200"/>
              </a:spcAft>
            </a:pPr>
            <a:r>
              <a:rPr lang="en-US" altLang="en-US" sz="3000" dirty="0"/>
              <a:t>Dispute resolution processes include mechanisms for ensuring all related corrective actions have been implemented and noncompliance has been corrected.</a:t>
            </a:r>
          </a:p>
          <a:p>
            <a:pPr marL="457200" indent="-457200">
              <a:spcBef>
                <a:spcPts val="600"/>
              </a:spcBef>
              <a:spcAft>
                <a:spcPts val="1200"/>
              </a:spcAft>
            </a:pPr>
            <a:r>
              <a:rPr lang="en-US" altLang="en-US" sz="3000" dirty="0"/>
              <a:t>The State has methods of regularly reviewing issues raised in the dispute resolution system, and it has programs to compare disputes to other monitoring information.</a:t>
            </a:r>
          </a:p>
          <a:p>
            <a:pPr marL="457200" indent="-457200">
              <a:spcBef>
                <a:spcPts val="600"/>
              </a:spcBef>
              <a:spcAft>
                <a:spcPts val="1200"/>
              </a:spcAft>
            </a:pPr>
            <a:r>
              <a:rPr lang="en-US" altLang="en-US" sz="3000" dirty="0"/>
              <a:t>Final DPHs are made public &amp; provided to the </a:t>
            </a:r>
            <a:r>
              <a:rPr lang="en-US" altLang="en-US" sz="3000" b="1" dirty="0"/>
              <a:t>State Advisory Panel </a:t>
            </a:r>
            <a:r>
              <a:rPr lang="en-US" altLang="en-US" sz="3000" dirty="0"/>
              <a:t>after redirecting personal information.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6E253D4-AB1F-4EB8-8596-D121F2FD6AB3}"/>
              </a:ext>
            </a:extLst>
          </p:cNvPr>
          <p:cNvSpPr>
            <a:spLocks noGrp="1"/>
          </p:cNvSpPr>
          <p:nvPr>
            <p:ph type="title"/>
          </p:nvPr>
        </p:nvSpPr>
        <p:spPr>
          <a:xfrm>
            <a:off x="745435" y="92076"/>
            <a:ext cx="10515600" cy="1325563"/>
          </a:xfrm>
        </p:spPr>
        <p:txBody>
          <a:bodyPr/>
          <a:lstStyle/>
          <a:p>
            <a:pPr eaLnBrk="1" hangingPunct="1"/>
            <a:r>
              <a:rPr lang="en-US" altLang="en-US" sz="4800"/>
              <a:t>Evidences</a:t>
            </a:r>
          </a:p>
        </p:txBody>
      </p:sp>
      <p:sp>
        <p:nvSpPr>
          <p:cNvPr id="25603" name="Content Placeholder 2">
            <a:extLst>
              <a:ext uri="{FF2B5EF4-FFF2-40B4-BE49-F238E27FC236}">
                <a16:creationId xmlns:a16="http://schemas.microsoft.com/office/drawing/2014/main" id="{3AAB9965-0E4F-4E0A-8D7D-D9DEC8E0FD2A}"/>
              </a:ext>
            </a:extLst>
          </p:cNvPr>
          <p:cNvSpPr>
            <a:spLocks noGrp="1"/>
          </p:cNvSpPr>
          <p:nvPr>
            <p:ph idx="1"/>
          </p:nvPr>
        </p:nvSpPr>
        <p:spPr>
          <a:xfrm>
            <a:off x="1231624" y="1600199"/>
            <a:ext cx="9543222" cy="5165725"/>
          </a:xfrm>
        </p:spPr>
        <p:txBody>
          <a:bodyPr/>
          <a:lstStyle/>
          <a:p>
            <a:pPr marL="457200" indent="-457200">
              <a:spcBef>
                <a:spcPts val="600"/>
              </a:spcBef>
              <a:spcAft>
                <a:spcPts val="1200"/>
              </a:spcAft>
              <a:defRPr/>
            </a:pPr>
            <a:r>
              <a:rPr lang="en-US" altLang="en-US" sz="3000" dirty="0"/>
              <a:t>States encourage the use of a continuum of resolution options to resolve disputes at an informal level and as early as possible.</a:t>
            </a:r>
          </a:p>
          <a:p>
            <a:pPr marL="457200" indent="-457200">
              <a:spcBef>
                <a:spcPts val="600"/>
              </a:spcBef>
              <a:spcAft>
                <a:spcPts val="1200"/>
              </a:spcAft>
              <a:defRPr/>
            </a:pPr>
            <a:r>
              <a:rPr lang="en-US" altLang="en-US" sz="3000" dirty="0"/>
              <a:t>All personnel, including hearing officers and mediators, are trained appropriately on dispute resolution processes and IDEA requirements.</a:t>
            </a:r>
          </a:p>
          <a:p>
            <a:pPr marL="457200" indent="-457200">
              <a:spcBef>
                <a:spcPts val="600"/>
              </a:spcBef>
              <a:spcAft>
                <a:spcPts val="1200"/>
              </a:spcAft>
              <a:defRPr/>
            </a:pPr>
            <a:r>
              <a:rPr lang="en-US" altLang="en-US" sz="3000" dirty="0"/>
              <a:t>Data demonstrate that parents understand their rights related to resolving disputes under Part B  of IDEA.</a:t>
            </a:r>
          </a:p>
          <a:p>
            <a:pPr eaLnBrk="1" hangingPunct="1">
              <a:defRPr/>
            </a:pPr>
            <a:endParaRPr lang="en-US" altLang="en-US" sz="3000"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a:extLst>
              <a:ext uri="{FF2B5EF4-FFF2-40B4-BE49-F238E27FC236}">
                <a16:creationId xmlns:a16="http://schemas.microsoft.com/office/drawing/2014/main" id="{76C81B7F-F82A-4DC9-A33E-22C7A74877C0}"/>
              </a:ext>
            </a:extLst>
          </p:cNvPr>
          <p:cNvSpPr>
            <a:spLocks noGrp="1"/>
          </p:cNvSpPr>
          <p:nvPr>
            <p:ph idx="1"/>
          </p:nvPr>
        </p:nvSpPr>
        <p:spPr>
          <a:xfrm>
            <a:off x="516834" y="1789044"/>
            <a:ext cx="11158331" cy="54864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600"/>
              </a:spcAft>
              <a:defRPr/>
            </a:pPr>
            <a:r>
              <a:rPr lang="en-US" altLang="en-US" sz="3000" dirty="0"/>
              <a:t>Have knowledge of special education dispute resolution data.</a:t>
            </a:r>
          </a:p>
          <a:p>
            <a:pPr marL="457200" indent="-457200">
              <a:spcBef>
                <a:spcPts val="600"/>
              </a:spcBef>
              <a:spcAft>
                <a:spcPts val="600"/>
              </a:spcAft>
              <a:defRPr/>
            </a:pPr>
            <a:r>
              <a:rPr lang="en-US" altLang="en-US" sz="3000" dirty="0"/>
              <a:t>Have the SEA/LA staff report on dispute resolution current data. </a:t>
            </a:r>
          </a:p>
          <a:p>
            <a:pPr marL="457200" indent="-457200">
              <a:spcBef>
                <a:spcPts val="600"/>
              </a:spcBef>
              <a:spcAft>
                <a:spcPts val="600"/>
              </a:spcAft>
              <a:defRPr/>
            </a:pPr>
            <a:r>
              <a:rPr lang="en-US" altLang="en-US" sz="3000" dirty="0"/>
              <a:t>If necessary, suggest strategies to improve the dispute resolution system.</a:t>
            </a:r>
          </a:p>
          <a:p>
            <a:pPr marL="457200" indent="-457200">
              <a:spcBef>
                <a:spcPts val="600"/>
              </a:spcBef>
              <a:spcAft>
                <a:spcPts val="600"/>
              </a:spcAft>
              <a:defRPr/>
            </a:pPr>
            <a:r>
              <a:rPr lang="en-US" altLang="en-US" sz="3000" dirty="0"/>
              <a:t>Review all DPH final decisions.</a:t>
            </a:r>
          </a:p>
          <a:p>
            <a:pPr marL="457200" indent="-457200">
              <a:spcBef>
                <a:spcPts val="600"/>
              </a:spcBef>
              <a:spcAft>
                <a:spcPts val="600"/>
              </a:spcAft>
              <a:defRPr/>
            </a:pPr>
            <a:r>
              <a:rPr lang="en-US" altLang="en-US" sz="3000" dirty="0"/>
              <a:t>Discuss whether parents have knowledge of all dispute resolution options.</a:t>
            </a:r>
          </a:p>
        </p:txBody>
      </p:sp>
      <p:sp>
        <p:nvSpPr>
          <p:cNvPr id="28675" name="Title 1">
            <a:extLst>
              <a:ext uri="{FF2B5EF4-FFF2-40B4-BE49-F238E27FC236}">
                <a16:creationId xmlns:a16="http://schemas.microsoft.com/office/drawing/2014/main" id="{8F213B74-5467-4832-B70E-10FD1A01DCC8}"/>
              </a:ext>
            </a:extLst>
          </p:cNvPr>
          <p:cNvSpPr>
            <a:spLocks noGrp="1"/>
          </p:cNvSpPr>
          <p:nvPr>
            <p:ph type="title"/>
          </p:nvPr>
        </p:nvSpPr>
        <p:spPr/>
        <p:txBody>
          <a:bodyPr/>
          <a:lstStyle/>
          <a:p>
            <a:pPr eaLnBrk="1" hangingPunct="1"/>
            <a:r>
              <a:rPr lang="en-US" altLang="en-US" sz="4800"/>
              <a:t>Possible Involvement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Our Purpose</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520614"/>
            <a:ext cx="10229088" cy="41143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A national workgroup assists in planning and facilitating national professional learning and capacity building activities to support states in organizing, orienting, and providing learning opportunities for SICCs and SAPs across the country.</a:t>
            </a:r>
          </a:p>
          <a:p>
            <a:endParaRPr lang="en-US" sz="2800"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Interagency collaboration</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Leadership</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Engagement with families and other stakeholders</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Emerging issues</a:t>
            </a:r>
          </a:p>
          <a:p>
            <a:endParaRPr lang="en-US"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2962" y="6012647"/>
            <a:ext cx="751980" cy="755740"/>
          </a:xfrm>
          <a:prstGeom prst="rect">
            <a:avLst/>
          </a:prstGeom>
        </p:spPr>
      </p:pic>
    </p:spTree>
    <p:extLst>
      <p:ext uri="{BB962C8B-B14F-4D97-AF65-F5344CB8AC3E}">
        <p14:creationId xmlns:p14="http://schemas.microsoft.com/office/powerpoint/2010/main" val="316398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107C86-5CAC-4021-9C45-BA0DC371A7F4}"/>
              </a:ext>
            </a:extLst>
          </p:cNvPr>
          <p:cNvSpPr>
            <a:spLocks noGrp="1"/>
          </p:cNvSpPr>
          <p:nvPr>
            <p:ph type="title"/>
          </p:nvPr>
        </p:nvSpPr>
        <p:spPr>
          <a:xfrm>
            <a:off x="2228850" y="304800"/>
            <a:ext cx="7734300" cy="1447800"/>
          </a:xfrm>
        </p:spPr>
        <p:txBody>
          <a:bodyPr/>
          <a:lstStyle/>
          <a:p>
            <a:pPr eaLnBrk="1" hangingPunct="1"/>
            <a:r>
              <a:rPr lang="en-US" altLang="en-US" sz="4800"/>
              <a:t>Data on Processes and Results</a:t>
            </a:r>
          </a:p>
        </p:txBody>
      </p:sp>
      <p:sp>
        <p:nvSpPr>
          <p:cNvPr id="29699" name="Content Placeholder 2">
            <a:extLst>
              <a:ext uri="{FF2B5EF4-FFF2-40B4-BE49-F238E27FC236}">
                <a16:creationId xmlns:a16="http://schemas.microsoft.com/office/drawing/2014/main" id="{B49C48A7-88ED-429B-A1D8-0F690F4697B2}"/>
              </a:ext>
            </a:extLst>
          </p:cNvPr>
          <p:cNvSpPr>
            <a:spLocks noGrp="1"/>
          </p:cNvSpPr>
          <p:nvPr>
            <p:ph idx="1"/>
          </p:nvPr>
        </p:nvSpPr>
        <p:spPr>
          <a:xfrm>
            <a:off x="3768726" y="2286000"/>
            <a:ext cx="6746875" cy="3938588"/>
          </a:xfrm>
        </p:spPr>
        <p:txBody>
          <a:bodyPr/>
          <a:lstStyle/>
          <a:p>
            <a:pPr marL="0" indent="0">
              <a:spcBef>
                <a:spcPts val="600"/>
              </a:spcBef>
              <a:spcAft>
                <a:spcPts val="1200"/>
              </a:spcAft>
              <a:buNone/>
            </a:pPr>
            <a:r>
              <a:rPr lang="en-US" altLang="en-US" sz="3600" b="1"/>
              <a:t>All required data is collected as required by Section 618 of IDEA, including the SPP/APR. </a:t>
            </a:r>
          </a:p>
          <a:p>
            <a:pPr marL="0" indent="0">
              <a:spcBef>
                <a:spcPts val="600"/>
              </a:spcBef>
              <a:spcAft>
                <a:spcPts val="1200"/>
              </a:spcAft>
              <a:buNone/>
            </a:pPr>
            <a:r>
              <a:rPr lang="en-US" altLang="en-US" sz="3600"/>
              <a:t>The data are used for </a:t>
            </a:r>
            <a:br>
              <a:rPr lang="en-US" altLang="en-US" sz="3600"/>
            </a:br>
            <a:r>
              <a:rPr lang="en-US" altLang="en-US" sz="3600"/>
              <a:t>decision-making about program management and improvement.</a:t>
            </a:r>
          </a:p>
        </p:txBody>
      </p:sp>
      <p:grpSp>
        <p:nvGrpSpPr>
          <p:cNvPr id="29700" name="Group 1" descr="Geometric puzzle piece with the number 4 inside it&#10;&#10;Decorative image">
            <a:extLst>
              <a:ext uri="{FF2B5EF4-FFF2-40B4-BE49-F238E27FC236}">
                <a16:creationId xmlns:a16="http://schemas.microsoft.com/office/drawing/2014/main" id="{CB021DA3-0C59-4035-8194-5E2AB791B0F4}"/>
              </a:ext>
            </a:extLst>
          </p:cNvPr>
          <p:cNvGrpSpPr>
            <a:grpSpLocks/>
          </p:cNvGrpSpPr>
          <p:nvPr/>
        </p:nvGrpSpPr>
        <p:grpSpPr bwMode="auto">
          <a:xfrm>
            <a:off x="1981200" y="2786064"/>
            <a:ext cx="1404938" cy="1404937"/>
            <a:chOff x="311150" y="112713"/>
            <a:chExt cx="1404938" cy="1404937"/>
          </a:xfrm>
        </p:grpSpPr>
        <p:pic>
          <p:nvPicPr>
            <p:cNvPr id="29701" name="Picture 58" descr="Jigsaw5.png">
              <a:extLst>
                <a:ext uri="{FF2B5EF4-FFF2-40B4-BE49-F238E27FC236}">
                  <a16:creationId xmlns:a16="http://schemas.microsoft.com/office/drawing/2014/main" id="{BA301EBC-5D49-49F2-A598-7868F83DA098}"/>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311150" y="112713"/>
              <a:ext cx="140493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1">
              <a:extLst>
                <a:ext uri="{FF2B5EF4-FFF2-40B4-BE49-F238E27FC236}">
                  <a16:creationId xmlns:a16="http://schemas.microsoft.com/office/drawing/2014/main" id="{B8BC2EEC-5AF7-4D3F-B7E6-D36113092CE0}"/>
                </a:ext>
              </a:extLst>
            </p:cNvPr>
            <p:cNvSpPr txBox="1">
              <a:spLocks noChangeArrowheads="1"/>
            </p:cNvSpPr>
            <p:nvPr/>
          </p:nvSpPr>
          <p:spPr bwMode="auto">
            <a:xfrm>
              <a:off x="713793" y="524069"/>
              <a:ext cx="633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cs typeface="Arial" panose="020B0604020202020204" pitchFamily="34" charset="0"/>
                </a:rPr>
                <a:t>#4</a:t>
              </a:r>
            </a:p>
          </p:txBody>
        </p:sp>
      </p:gr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ED44C19-0DF8-4CFD-9A71-CA49AE721E46}"/>
              </a:ext>
            </a:extLst>
          </p:cNvPr>
          <p:cNvSpPr>
            <a:spLocks noGrp="1"/>
          </p:cNvSpPr>
          <p:nvPr>
            <p:ph type="title"/>
          </p:nvPr>
        </p:nvSpPr>
        <p:spPr/>
        <p:txBody>
          <a:bodyPr/>
          <a:lstStyle/>
          <a:p>
            <a:pPr eaLnBrk="1" hangingPunct="1"/>
            <a:r>
              <a:rPr lang="en-US" altLang="en-US" sz="4800"/>
              <a:t>Evidences</a:t>
            </a:r>
          </a:p>
        </p:txBody>
      </p:sp>
      <p:sp>
        <p:nvSpPr>
          <p:cNvPr id="30723" name="Content Placeholder 2">
            <a:extLst>
              <a:ext uri="{FF2B5EF4-FFF2-40B4-BE49-F238E27FC236}">
                <a16:creationId xmlns:a16="http://schemas.microsoft.com/office/drawing/2014/main" id="{D89DC41D-E70F-4FD1-9ABD-231BC64927DC}"/>
              </a:ext>
            </a:extLst>
          </p:cNvPr>
          <p:cNvSpPr>
            <a:spLocks noGrp="1"/>
          </p:cNvSpPr>
          <p:nvPr>
            <p:ph idx="1"/>
          </p:nvPr>
        </p:nvSpPr>
        <p:spPr>
          <a:xfrm>
            <a:off x="424069" y="1931504"/>
            <a:ext cx="11065566" cy="5486400"/>
          </a:xfrm>
        </p:spPr>
        <p:txBody>
          <a:bodyPr/>
          <a:lstStyle/>
          <a:p>
            <a:pPr marL="457200" indent="-457200">
              <a:spcBef>
                <a:spcPts val="600"/>
              </a:spcBef>
              <a:spcAft>
                <a:spcPts val="600"/>
              </a:spcAft>
            </a:pPr>
            <a:r>
              <a:rPr lang="en-US" altLang="en-US" sz="3000" dirty="0"/>
              <a:t>Section 618 data requirements are met.</a:t>
            </a:r>
          </a:p>
          <a:p>
            <a:pPr marL="457200" indent="-457200">
              <a:spcBef>
                <a:spcPts val="600"/>
              </a:spcBef>
              <a:spcAft>
                <a:spcPts val="600"/>
              </a:spcAft>
            </a:pPr>
            <a:r>
              <a:rPr lang="en-US" altLang="en-US" sz="3000" dirty="0"/>
              <a:t>Data necessary to the SPP/APR are timely and accurate.</a:t>
            </a:r>
          </a:p>
          <a:p>
            <a:pPr marL="457200" indent="-457200">
              <a:spcBef>
                <a:spcPts val="600"/>
              </a:spcBef>
              <a:spcAft>
                <a:spcPts val="600"/>
              </a:spcAft>
            </a:pPr>
            <a:r>
              <a:rPr lang="en-US" altLang="en-US" sz="3000" dirty="0"/>
              <a:t>LEAs submit data in a timely and accurate manner.</a:t>
            </a:r>
          </a:p>
          <a:p>
            <a:pPr marL="457200" indent="-457200">
              <a:spcBef>
                <a:spcPts val="600"/>
              </a:spcBef>
              <a:spcAft>
                <a:spcPts val="600"/>
              </a:spcAft>
            </a:pPr>
            <a:r>
              <a:rPr lang="en-US" altLang="en-US" sz="3000" dirty="0"/>
              <a:t>Data from multiple sources and years are used in examining LEAs.</a:t>
            </a:r>
          </a:p>
          <a:p>
            <a:pPr marL="457200" indent="-457200">
              <a:spcBef>
                <a:spcPts val="600"/>
              </a:spcBef>
              <a:spcAft>
                <a:spcPts val="600"/>
              </a:spcAft>
            </a:pPr>
            <a:r>
              <a:rPr lang="en-US" altLang="en-US" sz="3000" dirty="0"/>
              <a:t>State reports are accurate and timely.</a:t>
            </a:r>
          </a:p>
          <a:p>
            <a:pPr marL="457200" indent="-457200">
              <a:spcBef>
                <a:spcPts val="600"/>
              </a:spcBef>
              <a:spcAft>
                <a:spcPts val="600"/>
              </a:spcAft>
            </a:pPr>
            <a:r>
              <a:rPr lang="en-US" altLang="en-US" sz="3000" dirty="0"/>
              <a:t>The State’s current dated SPP/APR is found on the State’s website.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1804AB5-CEE8-42AC-9CFD-61EFAA1BA6C0}"/>
              </a:ext>
            </a:extLst>
          </p:cNvPr>
          <p:cNvSpPr>
            <a:spLocks noGrp="1"/>
          </p:cNvSpPr>
          <p:nvPr>
            <p:ph type="title"/>
          </p:nvPr>
        </p:nvSpPr>
        <p:spPr/>
        <p:txBody>
          <a:bodyPr/>
          <a:lstStyle/>
          <a:p>
            <a:pPr eaLnBrk="1" hangingPunct="1"/>
            <a:r>
              <a:rPr lang="en-US" altLang="en-US" sz="4800"/>
              <a:t>Evidences</a:t>
            </a:r>
          </a:p>
        </p:txBody>
      </p:sp>
      <p:sp>
        <p:nvSpPr>
          <p:cNvPr id="31747" name="Content Placeholder 2">
            <a:extLst>
              <a:ext uri="{FF2B5EF4-FFF2-40B4-BE49-F238E27FC236}">
                <a16:creationId xmlns:a16="http://schemas.microsoft.com/office/drawing/2014/main" id="{8DE8CF92-5455-4817-BC10-502D40A1BA64}"/>
              </a:ext>
            </a:extLst>
          </p:cNvPr>
          <p:cNvSpPr>
            <a:spLocks noGrp="1"/>
          </p:cNvSpPr>
          <p:nvPr>
            <p:ph idx="1"/>
          </p:nvPr>
        </p:nvSpPr>
        <p:spPr>
          <a:xfrm>
            <a:off x="510208" y="1880636"/>
            <a:ext cx="11171583" cy="5334000"/>
          </a:xfrm>
        </p:spPr>
        <p:txBody>
          <a:bodyPr/>
          <a:lstStyle/>
          <a:p>
            <a:pPr marL="457200" indent="-457200">
              <a:spcBef>
                <a:spcPts val="600"/>
              </a:spcBef>
              <a:spcAft>
                <a:spcPts val="1200"/>
              </a:spcAft>
            </a:pPr>
            <a:r>
              <a:rPr lang="en-US" altLang="en-US" sz="3000" dirty="0"/>
              <a:t>States make determinations on the status of LEAs addressing the minimum requirements specified by OSEP.</a:t>
            </a:r>
          </a:p>
          <a:p>
            <a:pPr marL="457200" indent="-457200">
              <a:spcBef>
                <a:spcPts val="600"/>
              </a:spcBef>
              <a:spcAft>
                <a:spcPts val="1200"/>
              </a:spcAft>
            </a:pPr>
            <a:r>
              <a:rPr lang="en-US" altLang="en-US" sz="3000" dirty="0"/>
              <a:t>Data are used to determine appropriate activities to assist LEAs and the State in meeting targets.</a:t>
            </a:r>
          </a:p>
          <a:p>
            <a:pPr marL="457200" indent="-457200">
              <a:spcBef>
                <a:spcPts val="600"/>
              </a:spcBef>
              <a:spcAft>
                <a:spcPts val="1200"/>
              </a:spcAft>
            </a:pPr>
            <a:r>
              <a:rPr lang="en-US" altLang="en-US" sz="3000" dirty="0"/>
              <a:t>Data are used to target and maximize technical assistance, professional development, and State resources.</a:t>
            </a:r>
          </a:p>
          <a:p>
            <a:pPr marL="457200" indent="-457200">
              <a:spcBef>
                <a:spcPts val="600"/>
              </a:spcBef>
              <a:spcAft>
                <a:spcPts val="1200"/>
              </a:spcAft>
            </a:pPr>
            <a:r>
              <a:rPr lang="en-US" altLang="en-US" sz="3000" dirty="0"/>
              <a:t>The State uses data to help make decisions.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a:extLst>
              <a:ext uri="{FF2B5EF4-FFF2-40B4-BE49-F238E27FC236}">
                <a16:creationId xmlns:a16="http://schemas.microsoft.com/office/drawing/2014/main" id="{56907899-F65C-4337-B62D-6178A5840DE5}"/>
              </a:ext>
            </a:extLst>
          </p:cNvPr>
          <p:cNvSpPr>
            <a:spLocks noGrp="1"/>
          </p:cNvSpPr>
          <p:nvPr>
            <p:ph idx="1"/>
          </p:nvPr>
        </p:nvSpPr>
        <p:spPr>
          <a:xfrm>
            <a:off x="1981200" y="1902723"/>
            <a:ext cx="8229600" cy="44958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600"/>
              </a:spcAft>
              <a:defRPr/>
            </a:pPr>
            <a:r>
              <a:rPr lang="en-US" altLang="en-US" dirty="0"/>
              <a:t>Know the data requirements under Section 618 of the Act.</a:t>
            </a:r>
          </a:p>
          <a:p>
            <a:pPr marL="457200" indent="-457200">
              <a:spcBef>
                <a:spcPts val="600"/>
              </a:spcBef>
              <a:spcAft>
                <a:spcPts val="600"/>
              </a:spcAft>
              <a:defRPr/>
            </a:pPr>
            <a:r>
              <a:rPr lang="en-US" altLang="en-US" dirty="0"/>
              <a:t>Be familiar with all current data for the SPP/APR, monitoring, and child find.</a:t>
            </a:r>
          </a:p>
          <a:p>
            <a:pPr marL="457200" indent="-457200">
              <a:spcBef>
                <a:spcPts val="600"/>
              </a:spcBef>
              <a:spcAft>
                <a:spcPts val="600"/>
              </a:spcAft>
              <a:defRPr/>
            </a:pPr>
            <a:r>
              <a:rPr lang="en-US" altLang="en-US" dirty="0"/>
              <a:t>Use data to help set priorities for the ICC and Panel.</a:t>
            </a:r>
          </a:p>
          <a:p>
            <a:pPr marL="457200" indent="-457200">
              <a:spcBef>
                <a:spcPts val="600"/>
              </a:spcBef>
              <a:spcAft>
                <a:spcPts val="600"/>
              </a:spcAft>
              <a:defRPr/>
            </a:pPr>
            <a:r>
              <a:rPr lang="en-US" altLang="en-US" dirty="0"/>
              <a:t>Use data in the ICC and Panel Annual Report.</a:t>
            </a:r>
          </a:p>
        </p:txBody>
      </p:sp>
      <p:sp>
        <p:nvSpPr>
          <p:cNvPr id="32771" name="Title 1">
            <a:extLst>
              <a:ext uri="{FF2B5EF4-FFF2-40B4-BE49-F238E27FC236}">
                <a16:creationId xmlns:a16="http://schemas.microsoft.com/office/drawing/2014/main" id="{E84AEEFE-D2BD-46E9-9F6D-4FBB4A7149FD}"/>
              </a:ext>
            </a:extLst>
          </p:cNvPr>
          <p:cNvSpPr>
            <a:spLocks noGrp="1"/>
          </p:cNvSpPr>
          <p:nvPr>
            <p:ph type="title"/>
          </p:nvPr>
        </p:nvSpPr>
        <p:spPr/>
        <p:txBody>
          <a:bodyPr/>
          <a:lstStyle/>
          <a:p>
            <a:pPr eaLnBrk="1" hangingPunct="1"/>
            <a:r>
              <a:rPr lang="en-US" altLang="en-US" sz="4800"/>
              <a:t>Possible Involvement</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8A362C7-1A70-4BE1-8D38-0BF7AC7EA0D8}"/>
              </a:ext>
            </a:extLst>
          </p:cNvPr>
          <p:cNvSpPr>
            <a:spLocks noGrp="1"/>
          </p:cNvSpPr>
          <p:nvPr>
            <p:ph type="title"/>
          </p:nvPr>
        </p:nvSpPr>
        <p:spPr>
          <a:xfrm>
            <a:off x="1946275" y="333376"/>
            <a:ext cx="8299450" cy="1381125"/>
          </a:xfrm>
        </p:spPr>
        <p:txBody>
          <a:bodyPr>
            <a:normAutofit fontScale="90000"/>
          </a:bodyPr>
          <a:lstStyle/>
          <a:p>
            <a:pPr eaLnBrk="1" hangingPunct="1"/>
            <a:r>
              <a:rPr lang="en-US" altLang="en-US" sz="4800"/>
              <a:t>Integrated</a:t>
            </a:r>
            <a:r>
              <a:rPr lang="en-US" altLang="en-US" sz="4800" b="1">
                <a:latin typeface="Baskerville Old Face" panose="02020602080505020303" pitchFamily="18" charset="0"/>
              </a:rPr>
              <a:t> </a:t>
            </a:r>
            <a:r>
              <a:rPr lang="en-US" altLang="en-US" sz="4800"/>
              <a:t>Monitoring</a:t>
            </a:r>
            <a:r>
              <a:rPr lang="en-US" altLang="en-US" sz="4800" b="1">
                <a:latin typeface="Baskerville Old Face" panose="02020602080505020303" pitchFamily="18" charset="0"/>
              </a:rPr>
              <a:t> </a:t>
            </a:r>
            <a:r>
              <a:rPr lang="en-US" altLang="en-US" sz="4800"/>
              <a:t>Activities</a:t>
            </a:r>
          </a:p>
        </p:txBody>
      </p:sp>
      <p:sp>
        <p:nvSpPr>
          <p:cNvPr id="33795" name="Content Placeholder 2">
            <a:extLst>
              <a:ext uri="{FF2B5EF4-FFF2-40B4-BE49-F238E27FC236}">
                <a16:creationId xmlns:a16="http://schemas.microsoft.com/office/drawing/2014/main" id="{81FF67F3-B61E-49E9-AE6E-672C61CB162D}"/>
              </a:ext>
            </a:extLst>
          </p:cNvPr>
          <p:cNvSpPr>
            <a:spLocks noGrp="1"/>
          </p:cNvSpPr>
          <p:nvPr>
            <p:ph idx="1"/>
          </p:nvPr>
        </p:nvSpPr>
        <p:spPr>
          <a:xfrm>
            <a:off x="3505200" y="1981200"/>
            <a:ext cx="6934200" cy="4648200"/>
          </a:xfrm>
        </p:spPr>
        <p:txBody>
          <a:bodyPr/>
          <a:lstStyle/>
          <a:p>
            <a:pPr marL="0" indent="0">
              <a:spcBef>
                <a:spcPts val="600"/>
              </a:spcBef>
              <a:spcAft>
                <a:spcPts val="600"/>
              </a:spcAft>
              <a:buNone/>
            </a:pPr>
            <a:r>
              <a:rPr lang="en-US" altLang="en-US" sz="2400"/>
              <a:t>As stated in the introduction, IDEA 2004 states, “the primary focus of Federal and State monitoring activities described in paragraph (1) shall be on– </a:t>
            </a:r>
            <a:r>
              <a:rPr lang="en-US" altLang="en-US" sz="2400" b="1"/>
              <a:t>(A) improving educational results and functional outcomes for all children with disabilities; and (B) ensuring that States meet the program requirements under this part, with a particular emphasis on those requirements that are most closely related to improving educational results for children with disabilities”. </a:t>
            </a:r>
          </a:p>
          <a:p>
            <a:pPr marL="0" indent="0">
              <a:buNone/>
            </a:pPr>
            <a:endParaRPr lang="en-US" altLang="en-US" sz="2400"/>
          </a:p>
          <a:p>
            <a:pPr marL="0" indent="0">
              <a:buNone/>
            </a:pPr>
            <a:r>
              <a:rPr lang="en-US" altLang="en-US" sz="2400" b="1" i="1"/>
              <a:t>Compliance and Results</a:t>
            </a:r>
          </a:p>
        </p:txBody>
      </p:sp>
      <p:grpSp>
        <p:nvGrpSpPr>
          <p:cNvPr id="33796" name="Group 1" descr="Geometric puzzle piece with the number 5 inside it&#10;&#10;Decorative image">
            <a:extLst>
              <a:ext uri="{FF2B5EF4-FFF2-40B4-BE49-F238E27FC236}">
                <a16:creationId xmlns:a16="http://schemas.microsoft.com/office/drawing/2014/main" id="{FD7F6753-134C-4F33-B8A5-09537E6B63B6}"/>
              </a:ext>
            </a:extLst>
          </p:cNvPr>
          <p:cNvGrpSpPr>
            <a:grpSpLocks/>
          </p:cNvGrpSpPr>
          <p:nvPr/>
        </p:nvGrpSpPr>
        <p:grpSpPr bwMode="auto">
          <a:xfrm>
            <a:off x="1763713" y="2514600"/>
            <a:ext cx="1371600" cy="1371600"/>
            <a:chOff x="342900" y="133350"/>
            <a:chExt cx="1371600" cy="1371600"/>
          </a:xfrm>
        </p:grpSpPr>
        <p:pic>
          <p:nvPicPr>
            <p:cNvPr id="33797" name="Picture 54" descr="Jigsaw1.png">
              <a:extLst>
                <a:ext uri="{FF2B5EF4-FFF2-40B4-BE49-F238E27FC236}">
                  <a16:creationId xmlns:a16="http://schemas.microsoft.com/office/drawing/2014/main" id="{D356DC25-1BD9-4441-8892-D4DDB2FF68D1}"/>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342900" y="1333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11">
              <a:extLst>
                <a:ext uri="{FF2B5EF4-FFF2-40B4-BE49-F238E27FC236}">
                  <a16:creationId xmlns:a16="http://schemas.microsoft.com/office/drawing/2014/main" id="{74B1B36E-F963-4E9A-8150-A92F8E34CD1E}"/>
                </a:ext>
              </a:extLst>
            </p:cNvPr>
            <p:cNvSpPr txBox="1">
              <a:spLocks noChangeArrowheads="1"/>
            </p:cNvSpPr>
            <p:nvPr/>
          </p:nvSpPr>
          <p:spPr bwMode="auto">
            <a:xfrm>
              <a:off x="718750" y="521088"/>
              <a:ext cx="63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cs typeface="Arial" panose="020B0604020202020204" pitchFamily="34" charset="0"/>
                </a:rPr>
                <a:t>#5</a:t>
              </a:r>
            </a:p>
          </p:txBody>
        </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C0DE85A-D0D8-4418-91E3-C6C12D1BC4DD}"/>
              </a:ext>
            </a:extLst>
          </p:cNvPr>
          <p:cNvSpPr>
            <a:spLocks noGrp="1"/>
          </p:cNvSpPr>
          <p:nvPr>
            <p:ph type="title"/>
          </p:nvPr>
        </p:nvSpPr>
        <p:spPr/>
        <p:txBody>
          <a:bodyPr/>
          <a:lstStyle/>
          <a:p>
            <a:pPr eaLnBrk="1" hangingPunct="1"/>
            <a:r>
              <a:rPr lang="en-US" altLang="en-US" sz="4800"/>
              <a:t>Evidences</a:t>
            </a:r>
          </a:p>
        </p:txBody>
      </p:sp>
      <p:sp>
        <p:nvSpPr>
          <p:cNvPr id="34819" name="Content Placeholder 2">
            <a:extLst>
              <a:ext uri="{FF2B5EF4-FFF2-40B4-BE49-F238E27FC236}">
                <a16:creationId xmlns:a16="http://schemas.microsoft.com/office/drawing/2014/main" id="{5B0D66BE-DFEA-4E79-8277-5EE73E9E10BA}"/>
              </a:ext>
            </a:extLst>
          </p:cNvPr>
          <p:cNvSpPr>
            <a:spLocks noGrp="1"/>
          </p:cNvSpPr>
          <p:nvPr>
            <p:ph idx="1"/>
          </p:nvPr>
        </p:nvSpPr>
        <p:spPr>
          <a:xfrm>
            <a:off x="1573695" y="2143539"/>
            <a:ext cx="9044609" cy="4495800"/>
          </a:xfrm>
        </p:spPr>
        <p:txBody>
          <a:bodyPr/>
          <a:lstStyle/>
          <a:p>
            <a:pPr marL="457200" indent="-457200">
              <a:spcBef>
                <a:spcPts val="600"/>
              </a:spcBef>
              <a:spcAft>
                <a:spcPts val="1200"/>
              </a:spcAft>
            </a:pPr>
            <a:r>
              <a:rPr lang="en-US" altLang="en-US" sz="3000" dirty="0"/>
              <a:t>State monitoring procedures and protocols are implemented consistently to ensure process integrity.</a:t>
            </a:r>
          </a:p>
          <a:p>
            <a:pPr marL="457200" indent="-457200">
              <a:spcBef>
                <a:spcPts val="600"/>
              </a:spcBef>
              <a:spcAft>
                <a:spcPts val="1200"/>
              </a:spcAft>
            </a:pPr>
            <a:r>
              <a:rPr lang="en-US" altLang="en-US" sz="3000" dirty="0"/>
              <a:t>Monitoring results trigger effective corrective actions, technical assistance, improvement strategies, fiscal decisions, and other investments, sanctions, and incentives that ensure timely correction.</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F2881E8-75A6-42B2-81D2-4902A1EEDB81}"/>
              </a:ext>
            </a:extLst>
          </p:cNvPr>
          <p:cNvSpPr>
            <a:spLocks noGrp="1"/>
          </p:cNvSpPr>
          <p:nvPr>
            <p:ph type="title"/>
          </p:nvPr>
        </p:nvSpPr>
        <p:spPr/>
        <p:txBody>
          <a:bodyPr/>
          <a:lstStyle/>
          <a:p>
            <a:pPr eaLnBrk="1" hangingPunct="1"/>
            <a:r>
              <a:rPr lang="en-US" altLang="en-US" sz="4800"/>
              <a:t>Evidences</a:t>
            </a:r>
          </a:p>
        </p:txBody>
      </p:sp>
      <p:sp>
        <p:nvSpPr>
          <p:cNvPr id="35843" name="Content Placeholder 2">
            <a:extLst>
              <a:ext uri="{FF2B5EF4-FFF2-40B4-BE49-F238E27FC236}">
                <a16:creationId xmlns:a16="http://schemas.microsoft.com/office/drawing/2014/main" id="{28D5DE6F-6958-4B7D-9BCA-8EBD03B053CE}"/>
              </a:ext>
            </a:extLst>
          </p:cNvPr>
          <p:cNvSpPr>
            <a:spLocks noGrp="1"/>
          </p:cNvSpPr>
          <p:nvPr>
            <p:ph idx="1"/>
          </p:nvPr>
        </p:nvSpPr>
        <p:spPr>
          <a:xfrm>
            <a:off x="1351722" y="2224708"/>
            <a:ext cx="9488556" cy="3733800"/>
          </a:xfrm>
        </p:spPr>
        <p:txBody>
          <a:bodyPr/>
          <a:lstStyle/>
          <a:p>
            <a:pPr marL="457200" indent="-457200">
              <a:spcBef>
                <a:spcPts val="600"/>
              </a:spcBef>
              <a:spcAft>
                <a:spcPts val="1200"/>
              </a:spcAft>
            </a:pPr>
            <a:r>
              <a:rPr lang="en-US" altLang="en-US" sz="3000" dirty="0"/>
              <a:t>Monitoring activities lead to the identification of underlying causes of noncompliance to assist in the development of improvement strategies.</a:t>
            </a:r>
          </a:p>
          <a:p>
            <a:pPr marL="457200" indent="-457200">
              <a:spcBef>
                <a:spcPts val="600"/>
              </a:spcBef>
              <a:spcAft>
                <a:spcPts val="1200"/>
              </a:spcAft>
            </a:pPr>
            <a:r>
              <a:rPr lang="en-US" altLang="en-US" sz="3000" dirty="0"/>
              <a:t>Monitoring results are reported to the public.</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1A8F7064-BC41-495E-8DE7-CBA49BEE694C}"/>
              </a:ext>
            </a:extLst>
          </p:cNvPr>
          <p:cNvSpPr>
            <a:spLocks noGrp="1"/>
          </p:cNvSpPr>
          <p:nvPr>
            <p:ph idx="1"/>
          </p:nvPr>
        </p:nvSpPr>
        <p:spPr>
          <a:xfrm>
            <a:off x="596347" y="1504122"/>
            <a:ext cx="11502887" cy="55626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600"/>
              </a:spcAft>
              <a:defRPr/>
            </a:pPr>
            <a:r>
              <a:rPr lang="en-US" altLang="en-US" sz="3100" dirty="0"/>
              <a:t>If the State is out of compliance in any area after an OSEP monitoring, suggest improvement strategies to correct the non-compliance.</a:t>
            </a:r>
          </a:p>
          <a:p>
            <a:pPr marL="457200" indent="-457200">
              <a:spcBef>
                <a:spcPts val="600"/>
              </a:spcBef>
              <a:spcAft>
                <a:spcPts val="600"/>
              </a:spcAft>
              <a:defRPr/>
            </a:pPr>
            <a:r>
              <a:rPr lang="en-US" altLang="en-US" sz="3100" dirty="0"/>
              <a:t>Receive monitoring data updates from SEA/LA.</a:t>
            </a:r>
          </a:p>
          <a:p>
            <a:pPr marL="457200" indent="-457200">
              <a:spcBef>
                <a:spcPts val="600"/>
              </a:spcBef>
              <a:spcAft>
                <a:spcPts val="600"/>
              </a:spcAft>
              <a:defRPr/>
            </a:pPr>
            <a:r>
              <a:rPr lang="en-US" altLang="en-US" sz="3100" dirty="0"/>
              <a:t>If asked, suggest ways to improve the monitoring system.</a:t>
            </a:r>
          </a:p>
          <a:p>
            <a:pPr marL="457200" indent="-457200">
              <a:spcBef>
                <a:spcPts val="600"/>
              </a:spcBef>
              <a:spcAft>
                <a:spcPts val="600"/>
              </a:spcAft>
              <a:defRPr/>
            </a:pPr>
            <a:r>
              <a:rPr lang="en-US" altLang="en-US" sz="3100" dirty="0"/>
              <a:t>Compare and contrast monitoring and SPP/APR data.</a:t>
            </a:r>
          </a:p>
          <a:p>
            <a:pPr marL="457200" indent="-457200">
              <a:spcBef>
                <a:spcPts val="600"/>
              </a:spcBef>
              <a:spcAft>
                <a:spcPts val="600"/>
              </a:spcAft>
              <a:defRPr/>
            </a:pPr>
            <a:r>
              <a:rPr lang="en-US" altLang="en-US" sz="3100" dirty="0"/>
              <a:t>Have an understanding of the new OSEP DMS-2.0.</a:t>
            </a:r>
          </a:p>
        </p:txBody>
      </p:sp>
      <p:sp>
        <p:nvSpPr>
          <p:cNvPr id="36867" name="Title 1">
            <a:extLst>
              <a:ext uri="{FF2B5EF4-FFF2-40B4-BE49-F238E27FC236}">
                <a16:creationId xmlns:a16="http://schemas.microsoft.com/office/drawing/2014/main" id="{F659558B-31E6-45D2-8FF4-C1563E9725BF}"/>
              </a:ext>
            </a:extLst>
          </p:cNvPr>
          <p:cNvSpPr>
            <a:spLocks noGrp="1"/>
          </p:cNvSpPr>
          <p:nvPr>
            <p:ph type="title"/>
          </p:nvPr>
        </p:nvSpPr>
        <p:spPr>
          <a:xfrm>
            <a:off x="1981200" y="152400"/>
            <a:ext cx="8229600" cy="1143000"/>
          </a:xfrm>
        </p:spPr>
        <p:txBody>
          <a:bodyPr/>
          <a:lstStyle/>
          <a:p>
            <a:pPr eaLnBrk="1" hangingPunct="1"/>
            <a:r>
              <a:rPr lang="en-US" altLang="en-US" sz="4800"/>
              <a:t>Possible Involvement</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B29D244-2C96-4366-B166-23D6CE88918B}"/>
              </a:ext>
            </a:extLst>
          </p:cNvPr>
          <p:cNvSpPr>
            <a:spLocks noGrp="1"/>
          </p:cNvSpPr>
          <p:nvPr>
            <p:ph type="title"/>
          </p:nvPr>
        </p:nvSpPr>
        <p:spPr>
          <a:xfrm>
            <a:off x="1828800" y="228600"/>
            <a:ext cx="8534400" cy="2324100"/>
          </a:xfrm>
        </p:spPr>
        <p:txBody>
          <a:bodyPr/>
          <a:lstStyle/>
          <a:p>
            <a:pPr eaLnBrk="1" hangingPunct="1"/>
            <a:r>
              <a:rPr lang="en-US" altLang="en-US" sz="4800"/>
              <a:t>Targeted</a:t>
            </a:r>
            <a:r>
              <a:rPr lang="en-US" altLang="en-US" sz="4800" b="1">
                <a:latin typeface="Baskerville Old Face" panose="02020602080505020303" pitchFamily="18" charset="0"/>
              </a:rPr>
              <a:t> </a:t>
            </a:r>
            <a:r>
              <a:rPr lang="en-US" altLang="en-US" sz="4800"/>
              <a:t>Technical</a:t>
            </a:r>
            <a:r>
              <a:rPr lang="en-US" altLang="en-US" sz="4800" b="1">
                <a:latin typeface="Baskerville Old Face" panose="02020602080505020303" pitchFamily="18" charset="0"/>
              </a:rPr>
              <a:t> </a:t>
            </a:r>
            <a:r>
              <a:rPr lang="en-US" altLang="en-US" sz="4800"/>
              <a:t>Assistance</a:t>
            </a:r>
            <a:r>
              <a:rPr lang="en-US" altLang="en-US" sz="4800" b="1">
                <a:latin typeface="Baskerville Old Face" panose="02020602080505020303" pitchFamily="18" charset="0"/>
              </a:rPr>
              <a:t> </a:t>
            </a:r>
            <a:r>
              <a:rPr lang="en-US" altLang="en-US" sz="4800"/>
              <a:t>and</a:t>
            </a:r>
            <a:r>
              <a:rPr lang="en-US" altLang="en-US" sz="4800" b="1">
                <a:latin typeface="Baskerville Old Face" panose="02020602080505020303" pitchFamily="18" charset="0"/>
              </a:rPr>
              <a:t> </a:t>
            </a:r>
            <a:r>
              <a:rPr lang="en-US" altLang="en-US" sz="4800"/>
              <a:t>Professional</a:t>
            </a:r>
            <a:r>
              <a:rPr lang="en-US" altLang="en-US" sz="4800" b="1">
                <a:latin typeface="Baskerville Old Face" panose="02020602080505020303" pitchFamily="18" charset="0"/>
              </a:rPr>
              <a:t> </a:t>
            </a:r>
            <a:r>
              <a:rPr lang="en-US" altLang="en-US"/>
              <a:t>Development</a:t>
            </a:r>
            <a:endParaRPr lang="en-US" altLang="en-US" sz="4800"/>
          </a:p>
        </p:txBody>
      </p:sp>
      <p:sp>
        <p:nvSpPr>
          <p:cNvPr id="37891" name="Content Placeholder 2">
            <a:extLst>
              <a:ext uri="{FF2B5EF4-FFF2-40B4-BE49-F238E27FC236}">
                <a16:creationId xmlns:a16="http://schemas.microsoft.com/office/drawing/2014/main" id="{81A6E065-45BA-4BB2-B192-88FC5410E762}"/>
              </a:ext>
            </a:extLst>
          </p:cNvPr>
          <p:cNvSpPr>
            <a:spLocks noGrp="1"/>
          </p:cNvSpPr>
          <p:nvPr>
            <p:ph idx="1"/>
          </p:nvPr>
        </p:nvSpPr>
        <p:spPr>
          <a:xfrm>
            <a:off x="2968487" y="2705100"/>
            <a:ext cx="7708896" cy="4038600"/>
          </a:xfrm>
        </p:spPr>
        <p:txBody>
          <a:bodyPr/>
          <a:lstStyle/>
          <a:p>
            <a:pPr marL="0" indent="0">
              <a:spcBef>
                <a:spcPts val="600"/>
              </a:spcBef>
              <a:spcAft>
                <a:spcPts val="1200"/>
              </a:spcAft>
              <a:buNone/>
            </a:pPr>
            <a:r>
              <a:rPr lang="en-US" altLang="en-US" sz="3100" dirty="0"/>
              <a:t>Technical assistance, as part of an effective system of general supervision, must be directly linked to the SPP/APR indicators and to the improvement activities. </a:t>
            </a:r>
            <a:r>
              <a:rPr lang="en-US" altLang="en-US" sz="3100" b="1" dirty="0"/>
              <a:t>Technical assistance and professional development serve multiple functions to assist LEAs in improving results.</a:t>
            </a:r>
          </a:p>
        </p:txBody>
      </p:sp>
      <p:grpSp>
        <p:nvGrpSpPr>
          <p:cNvPr id="37892" name="Group 1" descr="Geometric puzzle piece with the number 6 inside it&#10;&#10;Decorative image">
            <a:extLst>
              <a:ext uri="{FF2B5EF4-FFF2-40B4-BE49-F238E27FC236}">
                <a16:creationId xmlns:a16="http://schemas.microsoft.com/office/drawing/2014/main" id="{D5255A65-882F-4067-A81B-FACFC407D6BD}"/>
              </a:ext>
            </a:extLst>
          </p:cNvPr>
          <p:cNvGrpSpPr>
            <a:grpSpLocks/>
          </p:cNvGrpSpPr>
          <p:nvPr/>
        </p:nvGrpSpPr>
        <p:grpSpPr bwMode="auto">
          <a:xfrm>
            <a:off x="1139031" y="3207302"/>
            <a:ext cx="1379537" cy="1377950"/>
            <a:chOff x="353271" y="163281"/>
            <a:chExt cx="1379537" cy="1377950"/>
          </a:xfrm>
        </p:grpSpPr>
        <p:pic>
          <p:nvPicPr>
            <p:cNvPr id="37893" name="Picture 56" descr="Jigsaw3.png">
              <a:extLst>
                <a:ext uri="{FF2B5EF4-FFF2-40B4-BE49-F238E27FC236}">
                  <a16:creationId xmlns:a16="http://schemas.microsoft.com/office/drawing/2014/main" id="{BFD96D5B-6AF0-46F2-96CE-A939962F1E87}"/>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353271" y="163281"/>
              <a:ext cx="13795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1">
              <a:extLst>
                <a:ext uri="{FF2B5EF4-FFF2-40B4-BE49-F238E27FC236}">
                  <a16:creationId xmlns:a16="http://schemas.microsoft.com/office/drawing/2014/main" id="{057B9221-CC30-493C-BAE6-32C0DCA9296E}"/>
                </a:ext>
              </a:extLst>
            </p:cNvPr>
            <p:cNvSpPr txBox="1">
              <a:spLocks noChangeArrowheads="1"/>
            </p:cNvSpPr>
            <p:nvPr/>
          </p:nvSpPr>
          <p:spPr bwMode="auto">
            <a:xfrm>
              <a:off x="728857" y="552062"/>
              <a:ext cx="63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a:cs typeface="Arial" panose="020B0604020202020204" pitchFamily="34" charset="0"/>
                </a:rPr>
                <a:t>#6</a:t>
              </a:r>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EAF5306-82BD-4B70-85E4-57FBF51F1C85}"/>
              </a:ext>
            </a:extLst>
          </p:cNvPr>
          <p:cNvSpPr>
            <a:spLocks noGrp="1"/>
          </p:cNvSpPr>
          <p:nvPr>
            <p:ph type="title"/>
          </p:nvPr>
        </p:nvSpPr>
        <p:spPr>
          <a:xfrm>
            <a:off x="838200" y="272360"/>
            <a:ext cx="10515600" cy="1325563"/>
          </a:xfrm>
        </p:spPr>
        <p:txBody>
          <a:bodyPr/>
          <a:lstStyle/>
          <a:p>
            <a:pPr eaLnBrk="1" hangingPunct="1"/>
            <a:r>
              <a:rPr lang="en-US" altLang="en-US" sz="4800"/>
              <a:t>Evidences</a:t>
            </a:r>
          </a:p>
        </p:txBody>
      </p:sp>
      <p:sp>
        <p:nvSpPr>
          <p:cNvPr id="36867" name="Content Placeholder 2">
            <a:extLst>
              <a:ext uri="{FF2B5EF4-FFF2-40B4-BE49-F238E27FC236}">
                <a16:creationId xmlns:a16="http://schemas.microsoft.com/office/drawing/2014/main" id="{E367BB55-05F4-4D3A-B830-E4AEB02FC0E9}"/>
              </a:ext>
            </a:extLst>
          </p:cNvPr>
          <p:cNvSpPr>
            <a:spLocks noGrp="1"/>
          </p:cNvSpPr>
          <p:nvPr>
            <p:ph idx="1"/>
          </p:nvPr>
        </p:nvSpPr>
        <p:spPr>
          <a:xfrm>
            <a:off x="503582" y="1874838"/>
            <a:ext cx="11184835" cy="4983162"/>
          </a:xfrm>
        </p:spPr>
        <p:txBody>
          <a:bodyPr/>
          <a:lstStyle/>
          <a:p>
            <a:pPr marL="457200" indent="-457200">
              <a:spcBef>
                <a:spcPts val="600"/>
              </a:spcBef>
              <a:spcAft>
                <a:spcPts val="1200"/>
              </a:spcAft>
              <a:defRPr/>
            </a:pPr>
            <a:r>
              <a:rPr lang="en-US" altLang="en-US" sz="2900" dirty="0"/>
              <a:t>Technical assistance or professional development activities are directly linked to specific indicators in the SPP/APR, including the identification and correction of noncompliance and improvement of performance.</a:t>
            </a:r>
          </a:p>
          <a:p>
            <a:pPr marL="457200" indent="-457200">
              <a:spcBef>
                <a:spcPts val="600"/>
              </a:spcBef>
              <a:spcAft>
                <a:spcPts val="1200"/>
              </a:spcAft>
              <a:defRPr/>
            </a:pPr>
            <a:r>
              <a:rPr lang="en-US" altLang="en-US" sz="2900" dirty="0"/>
              <a:t>States systematically disseminate information to LEAs about promising and evidence-based practices.</a:t>
            </a:r>
          </a:p>
          <a:p>
            <a:pPr marL="457200" indent="-457200">
              <a:spcBef>
                <a:spcPts val="600"/>
              </a:spcBef>
              <a:spcAft>
                <a:spcPts val="1200"/>
              </a:spcAft>
              <a:defRPr/>
            </a:pPr>
            <a:r>
              <a:rPr lang="en-US" altLang="en-US" sz="2900" dirty="0"/>
              <a:t>Networks exist at the State and local level to increase technical assistance capacity.</a:t>
            </a:r>
          </a:p>
          <a:p>
            <a:pPr eaLnBrk="1" hangingPunct="1">
              <a:defRPr/>
            </a:pPr>
            <a:endParaRPr lang="en-US" altLang="en-US" sz="30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Members of the Workgroup</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242047" y="5616099"/>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366607" y="1650230"/>
            <a:ext cx="11730264" cy="3765504"/>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Arial" panose="020B0604020202020204" pitchFamily="34" charset="0"/>
                <a:cs typeface="Arial" panose="020B0604020202020204" pitchFamily="34" charset="0"/>
              </a:rPr>
              <a:t>Ali Conners, NY SAP (DOE staff)</a:t>
            </a:r>
          </a:p>
          <a:p>
            <a:pPr algn="l"/>
            <a:r>
              <a:rPr lang="en-US" sz="2800" dirty="0">
                <a:latin typeface="Arial" panose="020B0604020202020204" pitchFamily="34" charset="0"/>
                <a:cs typeface="Arial" panose="020B0604020202020204" pitchFamily="34" charset="0"/>
              </a:rPr>
              <a:t>Brenda Lamkin, WV PTI</a:t>
            </a:r>
          </a:p>
          <a:p>
            <a:pPr algn="l"/>
            <a:r>
              <a:rPr lang="en-US" sz="2800" dirty="0">
                <a:latin typeface="Arial" panose="020B0604020202020204" pitchFamily="34" charset="0"/>
                <a:cs typeface="Arial" panose="020B0604020202020204" pitchFamily="34" charset="0"/>
              </a:rPr>
              <a:t>Carmen Sanchez, OSEP</a:t>
            </a:r>
          </a:p>
          <a:p>
            <a:pPr algn="l"/>
            <a:r>
              <a:rPr lang="en-US" sz="2800" dirty="0">
                <a:latin typeface="Arial" panose="020B0604020202020204" pitchFamily="34" charset="0"/>
                <a:cs typeface="Arial" panose="020B0604020202020204" pitchFamily="34" charset="0"/>
              </a:rPr>
              <a:t>Christine </a:t>
            </a:r>
            <a:r>
              <a:rPr lang="en-US" sz="2800" dirty="0" err="1">
                <a:latin typeface="Arial" panose="020B0604020202020204" pitchFamily="34" charset="0"/>
                <a:cs typeface="Arial" panose="020B0604020202020204" pitchFamily="34" charset="0"/>
              </a:rPr>
              <a:t>Germeyer</a:t>
            </a:r>
            <a:r>
              <a:rPr lang="en-US" sz="2800" dirty="0">
                <a:latin typeface="Arial" panose="020B0604020202020204" pitchFamily="34" charset="0"/>
                <a:cs typeface="Arial" panose="020B0604020202020204" pitchFamily="34" charset="0"/>
              </a:rPr>
              <a:t>, VA SAP</a:t>
            </a:r>
          </a:p>
          <a:p>
            <a:pPr algn="l"/>
            <a:r>
              <a:rPr lang="en-US" sz="2800" dirty="0">
                <a:latin typeface="Arial" panose="020B0604020202020204" pitchFamily="34" charset="0"/>
                <a:cs typeface="Arial" panose="020B0604020202020204" pitchFamily="34" charset="0"/>
              </a:rPr>
              <a:t>Eliana </a:t>
            </a:r>
            <a:r>
              <a:rPr lang="en-US" sz="2800" dirty="0" err="1">
                <a:latin typeface="Arial" panose="020B0604020202020204" pitchFamily="34" charset="0"/>
                <a:cs typeface="Arial" panose="020B0604020202020204" pitchFamily="34" charset="0"/>
              </a:rPr>
              <a:t>Tardio</a:t>
            </a:r>
            <a:r>
              <a:rPr lang="en-US" sz="2800" dirty="0">
                <a:latin typeface="Arial" panose="020B0604020202020204" pitchFamily="34" charset="0"/>
                <a:cs typeface="Arial" panose="020B0604020202020204" pitchFamily="34" charset="0"/>
              </a:rPr>
              <a:t>, NCSI</a:t>
            </a:r>
          </a:p>
          <a:p>
            <a:pPr algn="l"/>
            <a:r>
              <a:rPr lang="en-US" sz="2800" dirty="0">
                <a:latin typeface="Arial" panose="020B0604020202020204" pitchFamily="34" charset="0"/>
                <a:cs typeface="Arial" panose="020B0604020202020204" pitchFamily="34" charset="0"/>
              </a:rPr>
              <a:t>Jodi Webb, ND PTI</a:t>
            </a:r>
          </a:p>
          <a:p>
            <a:pPr algn="l"/>
            <a:r>
              <a:rPr lang="en-US" sz="2800" dirty="0">
                <a:latin typeface="Arial" panose="020B0604020202020204" pitchFamily="34" charset="0"/>
                <a:cs typeface="Arial" panose="020B0604020202020204" pitchFamily="34" charset="0"/>
              </a:rPr>
              <a:t>John Copenhaver or Norm Ames TAESE</a:t>
            </a: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Katherine Bradley-Black, NCSI</a:t>
            </a:r>
          </a:p>
          <a:p>
            <a:pPr algn="l"/>
            <a:r>
              <a:rPr lang="en-US" sz="2800" dirty="0">
                <a:latin typeface="Arial" panose="020B0604020202020204" pitchFamily="34" charset="0"/>
                <a:cs typeface="Arial" panose="020B0604020202020204" pitchFamily="34" charset="0"/>
              </a:rPr>
              <a:t>Luz Hernandez, CPRC</a:t>
            </a:r>
          </a:p>
          <a:p>
            <a:pPr algn="l"/>
            <a:r>
              <a:rPr lang="en-US" sz="2800" dirty="0" err="1">
                <a:latin typeface="Arial" panose="020B0604020202020204" pitchFamily="34" charset="0"/>
                <a:cs typeface="Arial" panose="020B0604020202020204" pitchFamily="34" charset="0"/>
              </a:rPr>
              <a:t>Pakethia</a:t>
            </a:r>
            <a:r>
              <a:rPr lang="en-US" sz="2800" dirty="0">
                <a:latin typeface="Arial" panose="020B0604020202020204" pitchFamily="34" charset="0"/>
                <a:cs typeface="Arial" panose="020B0604020202020204" pitchFamily="34" charset="0"/>
              </a:rPr>
              <a:t> Harris, NCSI</a:t>
            </a:r>
          </a:p>
          <a:p>
            <a:pPr algn="l"/>
            <a:r>
              <a:rPr lang="en-US" sz="2800" dirty="0">
                <a:latin typeface="Arial" panose="020B0604020202020204" pitchFamily="34" charset="0"/>
                <a:cs typeface="Arial" panose="020B0604020202020204" pitchFamily="34" charset="0"/>
              </a:rPr>
              <a:t>Pam Weir, DE SAP (staff)</a:t>
            </a:r>
          </a:p>
          <a:p>
            <a:pPr algn="l"/>
            <a:r>
              <a:rPr lang="en-US" sz="2800" dirty="0">
                <a:latin typeface="Arial" panose="020B0604020202020204" pitchFamily="34" charset="0"/>
                <a:cs typeface="Arial" panose="020B0604020202020204" pitchFamily="34" charset="0"/>
              </a:rPr>
              <a:t>Perry Williams, OSEP</a:t>
            </a:r>
          </a:p>
          <a:p>
            <a:pPr algn="l"/>
            <a:r>
              <a:rPr lang="en-US" sz="2800" dirty="0">
                <a:latin typeface="Arial" panose="020B0604020202020204" pitchFamily="34" charset="0"/>
                <a:cs typeface="Arial" panose="020B0604020202020204" pitchFamily="34" charset="0"/>
              </a:rPr>
              <a:t>Stephanie Moss, PTAC/ECTA</a:t>
            </a:r>
          </a:p>
          <a:p>
            <a:pPr algn="l"/>
            <a:endParaRPr lang="en-US" sz="2800" dirty="0">
              <a:latin typeface="Arial" panose="020B0604020202020204" pitchFamily="34" charset="0"/>
              <a:cs typeface="Arial" panose="020B0604020202020204" pitchFamily="34" charset="0"/>
            </a:endParaRPr>
          </a:p>
          <a:p>
            <a:endParaRPr lang="en-US" sz="2800"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166572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B428AC75-BF2A-4C08-ACE6-1EC536466269}"/>
              </a:ext>
            </a:extLst>
          </p:cNvPr>
          <p:cNvSpPr>
            <a:spLocks noGrp="1"/>
          </p:cNvSpPr>
          <p:nvPr>
            <p:ph idx="1"/>
          </p:nvPr>
        </p:nvSpPr>
        <p:spPr>
          <a:xfrm>
            <a:off x="1802296" y="1863932"/>
            <a:ext cx="8719930" cy="51435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1200"/>
              </a:spcAft>
              <a:defRPr/>
            </a:pPr>
            <a:r>
              <a:rPr lang="en-US" altLang="en-US" dirty="0"/>
              <a:t>Be involved in TA and professional development that relates to Panel/ICC activities.</a:t>
            </a:r>
          </a:p>
          <a:p>
            <a:pPr marL="457200" indent="-457200">
              <a:spcBef>
                <a:spcPts val="600"/>
              </a:spcBef>
              <a:spcAft>
                <a:spcPts val="1200"/>
              </a:spcAft>
              <a:defRPr/>
            </a:pPr>
            <a:r>
              <a:rPr lang="en-US" altLang="en-US" dirty="0"/>
              <a:t>In addressing advice on priority issues, suggest the TA and PD to build capacity at the SEA, LEA, and Early Childhood levels.</a:t>
            </a:r>
          </a:p>
          <a:p>
            <a:pPr marL="457200" indent="-457200">
              <a:spcBef>
                <a:spcPts val="600"/>
              </a:spcBef>
              <a:spcAft>
                <a:spcPts val="1200"/>
              </a:spcAft>
              <a:defRPr/>
            </a:pPr>
            <a:r>
              <a:rPr lang="en-US" altLang="en-US" dirty="0"/>
              <a:t>TA/PD are tools to correct challenges and unmet needs.</a:t>
            </a:r>
          </a:p>
        </p:txBody>
      </p:sp>
      <p:sp>
        <p:nvSpPr>
          <p:cNvPr id="39939" name="Title 1">
            <a:extLst>
              <a:ext uri="{FF2B5EF4-FFF2-40B4-BE49-F238E27FC236}">
                <a16:creationId xmlns:a16="http://schemas.microsoft.com/office/drawing/2014/main" id="{B238ACF0-7A2B-493A-A672-0B96A8C52818}"/>
              </a:ext>
            </a:extLst>
          </p:cNvPr>
          <p:cNvSpPr>
            <a:spLocks noGrp="1"/>
          </p:cNvSpPr>
          <p:nvPr>
            <p:ph type="title"/>
          </p:nvPr>
        </p:nvSpPr>
        <p:spPr/>
        <p:txBody>
          <a:bodyPr/>
          <a:lstStyle/>
          <a:p>
            <a:pPr eaLnBrk="1" hangingPunct="1"/>
            <a:r>
              <a:rPr lang="en-US" altLang="en-US" sz="4800"/>
              <a:t>Possible Involvement</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F427270-411B-4668-A721-5D9C6F5DA82C}"/>
              </a:ext>
            </a:extLst>
          </p:cNvPr>
          <p:cNvSpPr>
            <a:spLocks noGrp="1"/>
          </p:cNvSpPr>
          <p:nvPr>
            <p:ph type="title"/>
          </p:nvPr>
        </p:nvSpPr>
        <p:spPr>
          <a:xfrm>
            <a:off x="1981200" y="406401"/>
            <a:ext cx="8229600" cy="1966913"/>
          </a:xfrm>
        </p:spPr>
        <p:txBody>
          <a:bodyPr/>
          <a:lstStyle/>
          <a:p>
            <a:pPr eaLnBrk="1" hangingPunct="1"/>
            <a:r>
              <a:rPr lang="en-US" altLang="en-US"/>
              <a:t>Improvement, Correction, Incentives, &amp; Sanctions</a:t>
            </a:r>
          </a:p>
        </p:txBody>
      </p:sp>
      <p:sp>
        <p:nvSpPr>
          <p:cNvPr id="40963" name="Content Placeholder 2">
            <a:extLst>
              <a:ext uri="{FF2B5EF4-FFF2-40B4-BE49-F238E27FC236}">
                <a16:creationId xmlns:a16="http://schemas.microsoft.com/office/drawing/2014/main" id="{BDEEBCC7-03F0-4BF5-B017-C354DF237878}"/>
              </a:ext>
            </a:extLst>
          </p:cNvPr>
          <p:cNvSpPr>
            <a:spLocks noGrp="1"/>
          </p:cNvSpPr>
          <p:nvPr>
            <p:ph idx="1"/>
          </p:nvPr>
        </p:nvSpPr>
        <p:spPr>
          <a:xfrm>
            <a:off x="3825876" y="2497139"/>
            <a:ext cx="6080125" cy="3355975"/>
          </a:xfrm>
        </p:spPr>
        <p:txBody>
          <a:bodyPr/>
          <a:lstStyle/>
          <a:p>
            <a:pPr marL="0" indent="0">
              <a:spcBef>
                <a:spcPts val="600"/>
              </a:spcBef>
              <a:spcAft>
                <a:spcPts val="1200"/>
              </a:spcAft>
              <a:buNone/>
            </a:pPr>
            <a:r>
              <a:rPr lang="en-US" altLang="en-US" sz="3000" b="1"/>
              <a:t>Supporting improvement and ensuring correction through incentives and sanctions are critical components to a general supervision system. </a:t>
            </a:r>
            <a:r>
              <a:rPr lang="en-US" altLang="en-US" sz="3000"/>
              <a:t>The enforcement of regulations, policies, and procedures is required by IDEA and State rules.</a:t>
            </a:r>
          </a:p>
        </p:txBody>
      </p:sp>
      <p:grpSp>
        <p:nvGrpSpPr>
          <p:cNvPr id="40964" name="Group 1" descr="Geometric puzzle piece with the number 7 inside it&#10;&#10;Decorative image">
            <a:extLst>
              <a:ext uri="{FF2B5EF4-FFF2-40B4-BE49-F238E27FC236}">
                <a16:creationId xmlns:a16="http://schemas.microsoft.com/office/drawing/2014/main" id="{0DF1EEE9-BBF5-40FA-9EDF-96EDEF44CFF9}"/>
              </a:ext>
            </a:extLst>
          </p:cNvPr>
          <p:cNvGrpSpPr>
            <a:grpSpLocks/>
          </p:cNvGrpSpPr>
          <p:nvPr/>
        </p:nvGrpSpPr>
        <p:grpSpPr bwMode="auto">
          <a:xfrm>
            <a:off x="2209800" y="3200400"/>
            <a:ext cx="1371600" cy="1371600"/>
            <a:chOff x="342900" y="152251"/>
            <a:chExt cx="1371600" cy="1371600"/>
          </a:xfrm>
        </p:grpSpPr>
        <p:pic>
          <p:nvPicPr>
            <p:cNvPr id="40965" name="Picture 53" descr="Jigsaw8.png">
              <a:extLst>
                <a:ext uri="{FF2B5EF4-FFF2-40B4-BE49-F238E27FC236}">
                  <a16:creationId xmlns:a16="http://schemas.microsoft.com/office/drawing/2014/main" id="{A6C8C028-FA31-4C95-AD7E-AB033B04B688}"/>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342900" y="15225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11">
              <a:extLst>
                <a:ext uri="{FF2B5EF4-FFF2-40B4-BE49-F238E27FC236}">
                  <a16:creationId xmlns:a16="http://schemas.microsoft.com/office/drawing/2014/main" id="{E7E56046-B6F4-4D71-9E8E-E1A6CA42BFB0}"/>
                </a:ext>
              </a:extLst>
            </p:cNvPr>
            <p:cNvSpPr txBox="1">
              <a:spLocks noChangeArrowheads="1"/>
            </p:cNvSpPr>
            <p:nvPr/>
          </p:nvSpPr>
          <p:spPr bwMode="auto">
            <a:xfrm>
              <a:off x="719526" y="542731"/>
              <a:ext cx="63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cs typeface="Arial" panose="020B0604020202020204" pitchFamily="34" charset="0"/>
                </a:rPr>
                <a:t>#7</a:t>
              </a:r>
            </a:p>
          </p:txBody>
        </p:sp>
      </p:gr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DC2BE26-7B76-4C2F-8A55-EBFE4E3E2925}"/>
              </a:ext>
            </a:extLst>
          </p:cNvPr>
          <p:cNvSpPr>
            <a:spLocks noGrp="1"/>
          </p:cNvSpPr>
          <p:nvPr>
            <p:ph type="title"/>
          </p:nvPr>
        </p:nvSpPr>
        <p:spPr>
          <a:xfrm>
            <a:off x="1981200" y="342900"/>
            <a:ext cx="8229600" cy="1143000"/>
          </a:xfrm>
        </p:spPr>
        <p:txBody>
          <a:bodyPr/>
          <a:lstStyle/>
          <a:p>
            <a:pPr eaLnBrk="1" hangingPunct="1"/>
            <a:r>
              <a:rPr lang="en-US" altLang="en-US" sz="4800"/>
              <a:t>Incentives/Rewards</a:t>
            </a:r>
          </a:p>
        </p:txBody>
      </p:sp>
      <p:sp>
        <p:nvSpPr>
          <p:cNvPr id="41987" name="Content Placeholder 2">
            <a:extLst>
              <a:ext uri="{FF2B5EF4-FFF2-40B4-BE49-F238E27FC236}">
                <a16:creationId xmlns:a16="http://schemas.microsoft.com/office/drawing/2014/main" id="{22A87B35-F69F-4CC4-90C9-E1E36874A1F6}"/>
              </a:ext>
            </a:extLst>
          </p:cNvPr>
          <p:cNvSpPr>
            <a:spLocks noGrp="1"/>
          </p:cNvSpPr>
          <p:nvPr>
            <p:ph idx="1"/>
          </p:nvPr>
        </p:nvSpPr>
        <p:spPr>
          <a:xfrm>
            <a:off x="1943100" y="1524000"/>
            <a:ext cx="8591550" cy="4800600"/>
          </a:xfrm>
        </p:spPr>
        <p:txBody>
          <a:bodyPr/>
          <a:lstStyle/>
          <a:p>
            <a:pPr marL="0" indent="0">
              <a:spcBef>
                <a:spcPts val="600"/>
              </a:spcBef>
              <a:spcAft>
                <a:spcPts val="1200"/>
              </a:spcAft>
              <a:buNone/>
            </a:pPr>
            <a:r>
              <a:rPr lang="en-US" altLang="en-US" sz="2600"/>
              <a:t>A range of incentives and rewards should be designed to recognize local agencies when they meet or exceed the targets. In providing incentives and rewards, the State agency should be specific about which target(s) the LEA has met and validated. Examples of incentives and rewards include:</a:t>
            </a:r>
          </a:p>
          <a:p>
            <a:pPr marL="573088" lvl="1" indent="-452438">
              <a:spcBef>
                <a:spcPts val="600"/>
              </a:spcBef>
              <a:spcAft>
                <a:spcPts val="1200"/>
              </a:spcAft>
            </a:pPr>
            <a:r>
              <a:rPr lang="en-US" altLang="en-US" sz="2600"/>
              <a:t>Public recognition for outstanding performance on the State web page and/or through media releases.</a:t>
            </a:r>
          </a:p>
          <a:p>
            <a:pPr marL="573088" lvl="1" indent="-452438">
              <a:spcBef>
                <a:spcPts val="600"/>
              </a:spcBef>
              <a:spcAft>
                <a:spcPts val="1200"/>
              </a:spcAft>
            </a:pPr>
            <a:r>
              <a:rPr lang="en-US" altLang="en-US" sz="2600"/>
              <a:t>Supplemental dollars to encourage continued high performance and the development of model programs for other local agencies.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D502ECD-7DF1-4BC4-B32C-63CC0D3586A1}"/>
              </a:ext>
            </a:extLst>
          </p:cNvPr>
          <p:cNvSpPr>
            <a:spLocks noGrp="1"/>
          </p:cNvSpPr>
          <p:nvPr>
            <p:ph type="title"/>
          </p:nvPr>
        </p:nvSpPr>
        <p:spPr>
          <a:xfrm>
            <a:off x="752061" y="198437"/>
            <a:ext cx="10515600" cy="1325563"/>
          </a:xfrm>
        </p:spPr>
        <p:txBody>
          <a:bodyPr/>
          <a:lstStyle/>
          <a:p>
            <a:pPr eaLnBrk="1" hangingPunct="1"/>
            <a:r>
              <a:rPr lang="en-US" altLang="en-US" sz="4800"/>
              <a:t>Evidences</a:t>
            </a:r>
          </a:p>
        </p:txBody>
      </p:sp>
      <p:sp>
        <p:nvSpPr>
          <p:cNvPr id="43011" name="Content Placeholder 2">
            <a:extLst>
              <a:ext uri="{FF2B5EF4-FFF2-40B4-BE49-F238E27FC236}">
                <a16:creationId xmlns:a16="http://schemas.microsoft.com/office/drawing/2014/main" id="{E340287E-3FB8-4069-A145-F41FB74A2E57}"/>
              </a:ext>
            </a:extLst>
          </p:cNvPr>
          <p:cNvSpPr>
            <a:spLocks noGrp="1"/>
          </p:cNvSpPr>
          <p:nvPr>
            <p:ph idx="1"/>
          </p:nvPr>
        </p:nvSpPr>
        <p:spPr>
          <a:xfrm>
            <a:off x="1066800" y="2040835"/>
            <a:ext cx="10058400" cy="4495800"/>
          </a:xfrm>
        </p:spPr>
        <p:txBody>
          <a:bodyPr/>
          <a:lstStyle/>
          <a:p>
            <a:pPr marL="457200" indent="-457200">
              <a:spcBef>
                <a:spcPts val="600"/>
              </a:spcBef>
              <a:spcAft>
                <a:spcPts val="1200"/>
              </a:spcAft>
            </a:pPr>
            <a:r>
              <a:rPr lang="en-US" altLang="en-US" sz="3000" dirty="0"/>
              <a:t>Targeted training, technical assistance, and support are provided to LEAs when developing and implementing corrective action.</a:t>
            </a:r>
          </a:p>
          <a:p>
            <a:pPr marL="457200" indent="-457200">
              <a:spcBef>
                <a:spcPts val="600"/>
              </a:spcBef>
              <a:spcAft>
                <a:spcPts val="1200"/>
              </a:spcAft>
            </a:pPr>
            <a:r>
              <a:rPr lang="en-US" altLang="en-US" sz="3000" dirty="0"/>
              <a:t>State rules authorize a range of sanctions.</a:t>
            </a:r>
          </a:p>
          <a:p>
            <a:pPr marL="457200" indent="-457200">
              <a:spcBef>
                <a:spcPts val="600"/>
              </a:spcBef>
              <a:spcAft>
                <a:spcPts val="1200"/>
              </a:spcAft>
            </a:pPr>
            <a:r>
              <a:rPr lang="en-US" altLang="en-US" sz="3000" dirty="0"/>
              <a:t>Rewards are provided to reinforce high performing LEAs.</a:t>
            </a:r>
          </a:p>
          <a:p>
            <a:pPr marL="457200" indent="-457200">
              <a:spcBef>
                <a:spcPts val="600"/>
              </a:spcBef>
              <a:spcAft>
                <a:spcPts val="1200"/>
              </a:spcAft>
            </a:pPr>
            <a:r>
              <a:rPr lang="en-US" altLang="en-US" sz="3000" dirty="0"/>
              <a:t>Incentives are provided for improvement at the LEA level.</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a:extLst>
              <a:ext uri="{FF2B5EF4-FFF2-40B4-BE49-F238E27FC236}">
                <a16:creationId xmlns:a16="http://schemas.microsoft.com/office/drawing/2014/main" id="{EA7893D2-5B69-4611-92B8-AAE52EEA2C62}"/>
              </a:ext>
            </a:extLst>
          </p:cNvPr>
          <p:cNvSpPr>
            <a:spLocks noGrp="1"/>
          </p:cNvSpPr>
          <p:nvPr>
            <p:ph idx="1"/>
          </p:nvPr>
        </p:nvSpPr>
        <p:spPr>
          <a:xfrm>
            <a:off x="2209800" y="2037522"/>
            <a:ext cx="7772400" cy="41148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1200"/>
              </a:spcAft>
              <a:defRPr/>
            </a:pPr>
            <a:r>
              <a:rPr lang="en-US" altLang="en-US" dirty="0"/>
              <a:t>Understand SEA/LA sanctions and rewards.</a:t>
            </a:r>
          </a:p>
          <a:p>
            <a:pPr marL="457200" indent="-457200">
              <a:spcBef>
                <a:spcPts val="600"/>
              </a:spcBef>
              <a:spcAft>
                <a:spcPts val="1200"/>
              </a:spcAft>
              <a:defRPr/>
            </a:pPr>
            <a:r>
              <a:rPr lang="en-US" altLang="en-US" dirty="0"/>
              <a:t>Provide advice to the SEA/LA regarding sanctions and rewards.</a:t>
            </a:r>
          </a:p>
          <a:p>
            <a:pPr marL="457200" indent="-457200">
              <a:spcBef>
                <a:spcPts val="600"/>
              </a:spcBef>
              <a:spcAft>
                <a:spcPts val="1200"/>
              </a:spcAft>
              <a:defRPr/>
            </a:pPr>
            <a:r>
              <a:rPr lang="en-US" altLang="en-US" dirty="0"/>
              <a:t>If appropriate, suggest other sanctions and rewards.</a:t>
            </a:r>
          </a:p>
        </p:txBody>
      </p:sp>
      <p:sp>
        <p:nvSpPr>
          <p:cNvPr id="44035" name="Title 1">
            <a:extLst>
              <a:ext uri="{FF2B5EF4-FFF2-40B4-BE49-F238E27FC236}">
                <a16:creationId xmlns:a16="http://schemas.microsoft.com/office/drawing/2014/main" id="{CF737DD5-3F34-446F-8069-E5F1E6CC78C5}"/>
              </a:ext>
            </a:extLst>
          </p:cNvPr>
          <p:cNvSpPr>
            <a:spLocks noGrp="1"/>
          </p:cNvSpPr>
          <p:nvPr>
            <p:ph type="title"/>
          </p:nvPr>
        </p:nvSpPr>
        <p:spPr/>
        <p:txBody>
          <a:bodyPr/>
          <a:lstStyle/>
          <a:p>
            <a:pPr eaLnBrk="1" hangingPunct="1"/>
            <a:r>
              <a:rPr lang="en-US" altLang="en-US" sz="4800"/>
              <a:t>Possible Involvement</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ADA1A87-DB9A-411B-B899-114E2E286E61}"/>
              </a:ext>
            </a:extLst>
          </p:cNvPr>
          <p:cNvSpPr>
            <a:spLocks noGrp="1"/>
          </p:cNvSpPr>
          <p:nvPr>
            <p:ph type="title"/>
          </p:nvPr>
        </p:nvSpPr>
        <p:spPr>
          <a:xfrm>
            <a:off x="2019300" y="333375"/>
            <a:ext cx="8153400" cy="1371600"/>
          </a:xfrm>
        </p:spPr>
        <p:txBody>
          <a:bodyPr/>
          <a:lstStyle/>
          <a:p>
            <a:pPr eaLnBrk="1" hangingPunct="1"/>
            <a:r>
              <a:rPr lang="en-US" altLang="en-US" sz="4800"/>
              <a:t>Fiscal</a:t>
            </a:r>
            <a:r>
              <a:rPr lang="en-US" altLang="en-US" sz="4800" b="1">
                <a:latin typeface="Baskerville Old Face" panose="02020602080505020303" pitchFamily="18" charset="0"/>
              </a:rPr>
              <a:t> </a:t>
            </a:r>
            <a:r>
              <a:rPr lang="en-US" altLang="en-US" sz="4800"/>
              <a:t>Accountability</a:t>
            </a:r>
          </a:p>
        </p:txBody>
      </p:sp>
      <p:sp>
        <p:nvSpPr>
          <p:cNvPr id="45059" name="Content Placeholder 2">
            <a:extLst>
              <a:ext uri="{FF2B5EF4-FFF2-40B4-BE49-F238E27FC236}">
                <a16:creationId xmlns:a16="http://schemas.microsoft.com/office/drawing/2014/main" id="{C927F873-2A50-4466-8FB6-FEF30028866A}"/>
              </a:ext>
            </a:extLst>
          </p:cNvPr>
          <p:cNvSpPr>
            <a:spLocks noGrp="1"/>
          </p:cNvSpPr>
          <p:nvPr>
            <p:ph idx="1"/>
          </p:nvPr>
        </p:nvSpPr>
        <p:spPr>
          <a:xfrm>
            <a:off x="3929064" y="1828800"/>
            <a:ext cx="5857875" cy="3771900"/>
          </a:xfrm>
        </p:spPr>
        <p:txBody>
          <a:bodyPr/>
          <a:lstStyle/>
          <a:p>
            <a:pPr marL="0" indent="0">
              <a:spcBef>
                <a:spcPts val="600"/>
              </a:spcBef>
              <a:spcAft>
                <a:spcPts val="1200"/>
              </a:spcAft>
              <a:buNone/>
            </a:pPr>
            <a:r>
              <a:rPr lang="en-US" altLang="en-US" sz="3000" b="1"/>
              <a:t>The State system of general supervision includes mechanisms to provide oversight in the distribution and use of IDEA funds at the State and local level. </a:t>
            </a:r>
            <a:r>
              <a:rPr lang="en-US" altLang="en-US" sz="3000"/>
              <a:t>States should have procedures for ensuring fiscal resources are directed to areas needing improvement.</a:t>
            </a:r>
          </a:p>
        </p:txBody>
      </p:sp>
      <p:grpSp>
        <p:nvGrpSpPr>
          <p:cNvPr id="45060" name="Group 1" descr="Geometric puzzle piece with the number 8 inside it&#10;&#10;Decorative image">
            <a:extLst>
              <a:ext uri="{FF2B5EF4-FFF2-40B4-BE49-F238E27FC236}">
                <a16:creationId xmlns:a16="http://schemas.microsoft.com/office/drawing/2014/main" id="{C0F3836F-91C5-49E3-8B0E-9AE70CDEECAC}"/>
              </a:ext>
            </a:extLst>
          </p:cNvPr>
          <p:cNvGrpSpPr>
            <a:grpSpLocks/>
          </p:cNvGrpSpPr>
          <p:nvPr/>
        </p:nvGrpSpPr>
        <p:grpSpPr bwMode="auto">
          <a:xfrm>
            <a:off x="2268538" y="2971801"/>
            <a:ext cx="1389062" cy="1389063"/>
            <a:chOff x="327025" y="136525"/>
            <a:chExt cx="1389063" cy="1389063"/>
          </a:xfrm>
        </p:grpSpPr>
        <p:pic>
          <p:nvPicPr>
            <p:cNvPr id="45061" name="Picture 60" descr="Jigsaw7.png">
              <a:extLst>
                <a:ext uri="{FF2B5EF4-FFF2-40B4-BE49-F238E27FC236}">
                  <a16:creationId xmlns:a16="http://schemas.microsoft.com/office/drawing/2014/main" id="{03F43F33-BA00-467D-BE2B-2B7784879F3A}"/>
                </a:ext>
              </a:extLst>
            </p:cNvPr>
            <p:cNvPicPr>
              <a:picLocks noChangeAspect="1"/>
            </p:cNvPicPr>
            <p:nvPr/>
          </p:nvPicPr>
          <p:blipFill>
            <a:blip r:embed="rId2">
              <a:lum bright="30000" contrast="-40000"/>
              <a:extLst>
                <a:ext uri="{28A0092B-C50C-407E-A947-70E740481C1C}">
                  <a14:useLocalDpi xmlns:a14="http://schemas.microsoft.com/office/drawing/2010/main" val="0"/>
                </a:ext>
              </a:extLst>
            </a:blip>
            <a:srcRect/>
            <a:stretch>
              <a:fillRect/>
            </a:stretch>
          </p:blipFill>
          <p:spPr bwMode="auto">
            <a:xfrm rot="1533306">
              <a:off x="327025" y="136525"/>
              <a:ext cx="138906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11">
              <a:extLst>
                <a:ext uri="{FF2B5EF4-FFF2-40B4-BE49-F238E27FC236}">
                  <a16:creationId xmlns:a16="http://schemas.microsoft.com/office/drawing/2014/main" id="{B3E8B168-3F44-4C4D-8502-E29106DB79F2}"/>
                </a:ext>
              </a:extLst>
            </p:cNvPr>
            <p:cNvSpPr txBox="1">
              <a:spLocks noChangeArrowheads="1"/>
            </p:cNvSpPr>
            <p:nvPr/>
          </p:nvSpPr>
          <p:spPr bwMode="auto">
            <a:xfrm>
              <a:off x="713793" y="542925"/>
              <a:ext cx="633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cs typeface="Arial" panose="020B0604020202020204" pitchFamily="34" charset="0"/>
                </a:rPr>
                <a:t>#8</a:t>
              </a:r>
            </a:p>
          </p:txBody>
        </p:sp>
      </p:gr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33A5E7B-BE93-48F3-85ED-599580215267}"/>
              </a:ext>
            </a:extLst>
          </p:cNvPr>
          <p:cNvSpPr>
            <a:spLocks noGrp="1"/>
          </p:cNvSpPr>
          <p:nvPr>
            <p:ph type="title"/>
          </p:nvPr>
        </p:nvSpPr>
        <p:spPr/>
        <p:txBody>
          <a:bodyPr/>
          <a:lstStyle/>
          <a:p>
            <a:pPr eaLnBrk="1" hangingPunct="1"/>
            <a:r>
              <a:rPr lang="en-US" altLang="en-US" sz="4800"/>
              <a:t>Evidences</a:t>
            </a:r>
          </a:p>
        </p:txBody>
      </p:sp>
      <p:sp>
        <p:nvSpPr>
          <p:cNvPr id="46083" name="Content Placeholder 2">
            <a:extLst>
              <a:ext uri="{FF2B5EF4-FFF2-40B4-BE49-F238E27FC236}">
                <a16:creationId xmlns:a16="http://schemas.microsoft.com/office/drawing/2014/main" id="{707CCC10-DB22-42A4-A402-C4B2680E91B7}"/>
              </a:ext>
            </a:extLst>
          </p:cNvPr>
          <p:cNvSpPr>
            <a:spLocks noGrp="1"/>
          </p:cNvSpPr>
          <p:nvPr>
            <p:ph idx="1"/>
          </p:nvPr>
        </p:nvSpPr>
        <p:spPr>
          <a:xfrm>
            <a:off x="1258957" y="1934817"/>
            <a:ext cx="9541565" cy="4724400"/>
          </a:xfrm>
        </p:spPr>
        <p:txBody>
          <a:bodyPr/>
          <a:lstStyle/>
          <a:p>
            <a:pPr marL="457200" indent="-457200">
              <a:spcBef>
                <a:spcPts val="600"/>
              </a:spcBef>
              <a:spcAft>
                <a:spcPts val="1200"/>
              </a:spcAft>
            </a:pPr>
            <a:r>
              <a:rPr lang="en-US" altLang="en-US" sz="3000" dirty="0"/>
              <a:t>States distribute IDEA funds in accordance with federal requirements.</a:t>
            </a:r>
          </a:p>
          <a:p>
            <a:pPr marL="457200" indent="-457200">
              <a:spcBef>
                <a:spcPts val="600"/>
              </a:spcBef>
              <a:spcAft>
                <a:spcPts val="1200"/>
              </a:spcAft>
            </a:pPr>
            <a:r>
              <a:rPr lang="en-US" altLang="en-US" sz="3000" dirty="0"/>
              <a:t>Funds are used in accordance with federal and State requirements.</a:t>
            </a:r>
          </a:p>
          <a:p>
            <a:pPr marL="457200" indent="-457200">
              <a:spcBef>
                <a:spcPts val="600"/>
              </a:spcBef>
              <a:spcAft>
                <a:spcPts val="1200"/>
              </a:spcAft>
            </a:pPr>
            <a:r>
              <a:rPr lang="en-US" altLang="en-US" sz="3000" dirty="0"/>
              <a:t>States provide oversight on the use of funds.</a:t>
            </a:r>
          </a:p>
          <a:p>
            <a:pPr marL="457200" indent="-457200">
              <a:spcBef>
                <a:spcPts val="600"/>
              </a:spcBef>
              <a:spcAft>
                <a:spcPts val="1200"/>
              </a:spcAft>
            </a:pPr>
            <a:r>
              <a:rPr lang="en-US" altLang="en-US" sz="3000" dirty="0"/>
              <a:t>Understanding the Panel function in IDEA CFR 300.164 (c)(4).</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a:extLst>
              <a:ext uri="{FF2B5EF4-FFF2-40B4-BE49-F238E27FC236}">
                <a16:creationId xmlns:a16="http://schemas.microsoft.com/office/drawing/2014/main" id="{FABBF1CE-DB0D-41DC-9C67-7ADE26D9347B}"/>
              </a:ext>
            </a:extLst>
          </p:cNvPr>
          <p:cNvSpPr>
            <a:spLocks noGrp="1"/>
          </p:cNvSpPr>
          <p:nvPr>
            <p:ph idx="1"/>
          </p:nvPr>
        </p:nvSpPr>
        <p:spPr>
          <a:xfrm>
            <a:off x="2362200" y="1524000"/>
            <a:ext cx="7467600" cy="4876800"/>
          </a:xfrm>
        </p:spPr>
        <p:txBody>
          <a:bodyPr/>
          <a:lstStyle/>
          <a:p>
            <a:pPr marL="0" indent="0" algn="ctr">
              <a:spcBef>
                <a:spcPts val="580"/>
              </a:spcBef>
              <a:buNone/>
              <a:defRPr/>
            </a:pPr>
            <a:r>
              <a:rPr lang="en-US" altLang="en-US" b="1" dirty="0">
                <a:solidFill>
                  <a:srgbClr val="FF0000"/>
                </a:solidFill>
                <a:latin typeface="Arial Black" panose="020B0A04020102020204" pitchFamily="34" charset="0"/>
              </a:rPr>
              <a:t>ICC/SAP</a:t>
            </a:r>
            <a:endParaRPr lang="en-US" altLang="en-US" dirty="0">
              <a:solidFill>
                <a:srgbClr val="FF0000"/>
              </a:solidFill>
            </a:endParaRPr>
          </a:p>
          <a:p>
            <a:pPr marL="457200" indent="-457200">
              <a:spcBef>
                <a:spcPts val="600"/>
              </a:spcBef>
              <a:spcAft>
                <a:spcPts val="1200"/>
              </a:spcAft>
              <a:defRPr/>
            </a:pPr>
            <a:r>
              <a:rPr lang="en-US" altLang="en-US" sz="3100" dirty="0"/>
              <a:t>Have a general understanding of the SEA/LA fiscal system.</a:t>
            </a:r>
          </a:p>
          <a:p>
            <a:pPr marL="457200" indent="-457200">
              <a:spcBef>
                <a:spcPts val="600"/>
              </a:spcBef>
              <a:spcAft>
                <a:spcPts val="1200"/>
              </a:spcAft>
              <a:defRPr/>
            </a:pPr>
            <a:r>
              <a:rPr lang="en-US" altLang="en-US" sz="3100" dirty="0"/>
              <a:t>Understand the concept of Maintenance of Effort (MOE) and Maintenance of Fiscal Effort (MOFE).</a:t>
            </a:r>
          </a:p>
          <a:p>
            <a:pPr marL="457200" indent="-457200">
              <a:spcBef>
                <a:spcPts val="600"/>
              </a:spcBef>
              <a:spcAft>
                <a:spcPts val="1200"/>
              </a:spcAft>
              <a:defRPr/>
            </a:pPr>
            <a:r>
              <a:rPr lang="en-US" altLang="en-US" sz="3100" dirty="0"/>
              <a:t>Request a periodic update on fiscal issues from the SEA/LA.</a:t>
            </a:r>
          </a:p>
        </p:txBody>
      </p:sp>
      <p:sp>
        <p:nvSpPr>
          <p:cNvPr id="47107" name="Title 1">
            <a:extLst>
              <a:ext uri="{FF2B5EF4-FFF2-40B4-BE49-F238E27FC236}">
                <a16:creationId xmlns:a16="http://schemas.microsoft.com/office/drawing/2014/main" id="{CDAAB5A0-34EA-4D26-94CB-4F5B9E75B436}"/>
              </a:ext>
            </a:extLst>
          </p:cNvPr>
          <p:cNvSpPr>
            <a:spLocks noGrp="1"/>
          </p:cNvSpPr>
          <p:nvPr>
            <p:ph type="title"/>
          </p:nvPr>
        </p:nvSpPr>
        <p:spPr>
          <a:xfrm>
            <a:off x="1981200" y="228600"/>
            <a:ext cx="8229600" cy="1143000"/>
          </a:xfrm>
        </p:spPr>
        <p:txBody>
          <a:bodyPr/>
          <a:lstStyle/>
          <a:p>
            <a:pPr eaLnBrk="1" hangingPunct="1"/>
            <a:r>
              <a:rPr lang="en-US" altLang="en-US" sz="4800"/>
              <a:t>Possible Involvement</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B20FFD0-E145-46FF-AB5B-71260FF5B2DB}"/>
              </a:ext>
            </a:extLst>
          </p:cNvPr>
          <p:cNvSpPr>
            <a:spLocks noGrp="1"/>
          </p:cNvSpPr>
          <p:nvPr>
            <p:ph type="title"/>
          </p:nvPr>
        </p:nvSpPr>
        <p:spPr>
          <a:xfrm>
            <a:off x="1981200" y="274638"/>
            <a:ext cx="8458200" cy="1143000"/>
          </a:xfrm>
        </p:spPr>
        <p:txBody>
          <a:bodyPr/>
          <a:lstStyle/>
          <a:p>
            <a:pPr eaLnBrk="1" hangingPunct="1"/>
            <a:r>
              <a:rPr lang="en-US" altLang="en-US" sz="4800"/>
              <a:t>Other Involvement Ideas</a:t>
            </a:r>
          </a:p>
        </p:txBody>
      </p:sp>
      <p:sp>
        <p:nvSpPr>
          <p:cNvPr id="48131" name="Content Placeholder 2">
            <a:extLst>
              <a:ext uri="{FF2B5EF4-FFF2-40B4-BE49-F238E27FC236}">
                <a16:creationId xmlns:a16="http://schemas.microsoft.com/office/drawing/2014/main" id="{4AED5E6C-6AC4-4EC8-931C-8B1D08E4679C}"/>
              </a:ext>
            </a:extLst>
          </p:cNvPr>
          <p:cNvSpPr>
            <a:spLocks noGrp="1"/>
          </p:cNvSpPr>
          <p:nvPr>
            <p:ph idx="1"/>
          </p:nvPr>
        </p:nvSpPr>
        <p:spPr>
          <a:xfrm>
            <a:off x="2209800" y="1600200"/>
            <a:ext cx="8001000" cy="4267200"/>
          </a:xfrm>
        </p:spPr>
        <p:txBody>
          <a:bodyPr/>
          <a:lstStyle/>
          <a:p>
            <a:pPr marL="457200" indent="-457200">
              <a:spcBef>
                <a:spcPts val="600"/>
              </a:spcBef>
              <a:spcAft>
                <a:spcPts val="1200"/>
              </a:spcAft>
            </a:pPr>
            <a:r>
              <a:rPr lang="en-US" altLang="en-US" sz="3000"/>
              <a:t>Some Panels and ICCs include an overview of General Supervision at their annual membership orientation.</a:t>
            </a:r>
          </a:p>
          <a:p>
            <a:pPr marL="457200" indent="-457200">
              <a:spcBef>
                <a:spcPts val="600"/>
              </a:spcBef>
              <a:spcAft>
                <a:spcPts val="1200"/>
              </a:spcAft>
            </a:pPr>
            <a:r>
              <a:rPr lang="en-US" altLang="en-US" sz="3000"/>
              <a:t>Some Panels and ICCs include a different puzzle piece of General Supervision to discuss at each Panel meeting (maybe 5 – 10 minutes).</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1B5544F-5DC1-498E-B992-F773E946DF97}"/>
              </a:ext>
            </a:extLst>
          </p:cNvPr>
          <p:cNvSpPr>
            <a:spLocks noGrp="1"/>
          </p:cNvSpPr>
          <p:nvPr>
            <p:ph type="title"/>
          </p:nvPr>
        </p:nvSpPr>
        <p:spPr>
          <a:xfrm>
            <a:off x="1981200" y="266700"/>
            <a:ext cx="8229600" cy="1143000"/>
          </a:xfrm>
        </p:spPr>
        <p:txBody>
          <a:bodyPr/>
          <a:lstStyle/>
          <a:p>
            <a:pPr eaLnBrk="1" hangingPunct="1"/>
            <a:r>
              <a:rPr lang="en-US" altLang="en-US" sz="4800"/>
              <a:t>Conclusion</a:t>
            </a:r>
          </a:p>
        </p:txBody>
      </p:sp>
      <p:sp>
        <p:nvSpPr>
          <p:cNvPr id="49155" name="Content Placeholder 2">
            <a:extLst>
              <a:ext uri="{FF2B5EF4-FFF2-40B4-BE49-F238E27FC236}">
                <a16:creationId xmlns:a16="http://schemas.microsoft.com/office/drawing/2014/main" id="{80B82937-1ED5-4180-85EF-41A113B37C12}"/>
              </a:ext>
            </a:extLst>
          </p:cNvPr>
          <p:cNvSpPr>
            <a:spLocks noGrp="1"/>
          </p:cNvSpPr>
          <p:nvPr>
            <p:ph idx="1"/>
          </p:nvPr>
        </p:nvSpPr>
        <p:spPr>
          <a:xfrm>
            <a:off x="2733675" y="1752600"/>
            <a:ext cx="7181850" cy="4267200"/>
          </a:xfrm>
        </p:spPr>
        <p:txBody>
          <a:bodyPr/>
          <a:lstStyle/>
          <a:p>
            <a:pPr marL="0" indent="0">
              <a:buNone/>
            </a:pPr>
            <a:r>
              <a:rPr lang="en-US" altLang="en-US"/>
              <a:t>When the ICC and Panel have a better understanding of special education general supervision, they will be in a better position to provide advice to the Lead Agency and SEA.</a:t>
            </a:r>
          </a:p>
        </p:txBody>
      </p:sp>
      <p:pic>
        <p:nvPicPr>
          <p:cNvPr id="3" name="Picture 2" descr="Silhouette of boy standing a top a wall with hands above his head&#10;&#10;Decorative image">
            <a:extLst>
              <a:ext uri="{FF2B5EF4-FFF2-40B4-BE49-F238E27FC236}">
                <a16:creationId xmlns:a16="http://schemas.microsoft.com/office/drawing/2014/main" id="{6DC2797C-BE85-43D9-BB48-154D77DD7FF1}"/>
              </a:ext>
            </a:extLst>
          </p:cNvPr>
          <p:cNvPicPr>
            <a:picLocks noChangeAspect="1"/>
          </p:cNvPicPr>
          <p:nvPr/>
        </p:nvPicPr>
        <p:blipFill>
          <a:blip r:embed="rId2"/>
          <a:stretch>
            <a:fillRect/>
          </a:stretch>
        </p:blipFill>
        <p:spPr>
          <a:xfrm>
            <a:off x="6324600" y="4140200"/>
            <a:ext cx="3124200" cy="2082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Who is Joining Us Today?</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Please complete the poll so all will know who you will be talking with today. </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3900" y="6057810"/>
            <a:ext cx="751980" cy="755740"/>
          </a:xfrm>
          <a:prstGeom prst="rect">
            <a:avLst/>
          </a:prstGeom>
        </p:spPr>
      </p:pic>
      <p:sp>
        <p:nvSpPr>
          <p:cNvPr id="5" name="Slide Number Placeholder 4">
            <a:extLst>
              <a:ext uri="{FF2B5EF4-FFF2-40B4-BE49-F238E27FC236}">
                <a16:creationId xmlns:a16="http://schemas.microsoft.com/office/drawing/2014/main" id="{9EB47C24-6C1E-4F7E-8D77-6EEE7FF55F1A}"/>
              </a:ext>
            </a:extLst>
          </p:cNvPr>
          <p:cNvSpPr>
            <a:spLocks noGrp="1"/>
          </p:cNvSpPr>
          <p:nvPr>
            <p:ph type="sldNum" sz="quarter" idx="12"/>
          </p:nvPr>
        </p:nvSpPr>
        <p:spPr>
          <a:xfrm>
            <a:off x="8992300" y="6361329"/>
            <a:ext cx="2743200" cy="365125"/>
          </a:xfrm>
        </p:spPr>
        <p:txBody>
          <a:bodyPr/>
          <a:lstStyle/>
          <a:p>
            <a:fld id="{16A23C33-18A4-48D7-A6C3-C7FAC5F741E6}"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892556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935DFAE-E771-4E90-9D17-3AC68097EA7A}"/>
              </a:ext>
            </a:extLst>
          </p:cNvPr>
          <p:cNvSpPr>
            <a:spLocks noGrp="1"/>
          </p:cNvSpPr>
          <p:nvPr>
            <p:ph type="title"/>
          </p:nvPr>
        </p:nvSpPr>
        <p:spPr>
          <a:xfrm>
            <a:off x="1981200" y="1219201"/>
            <a:ext cx="8229600" cy="1935163"/>
          </a:xfrm>
        </p:spPr>
        <p:txBody>
          <a:bodyPr>
            <a:normAutofit fontScale="90000"/>
          </a:bodyPr>
          <a:lstStyle/>
          <a:p>
            <a:r>
              <a:rPr lang="en-US" altLang="en-US" sz="4800" b="1">
                <a:solidFill>
                  <a:srgbClr val="FF0000"/>
                </a:solidFill>
                <a:latin typeface="Baskerville Old Face" panose="02020602080505020303" pitchFamily="18" charset="0"/>
              </a:rPr>
              <a:t>Thank</a:t>
            </a:r>
            <a:r>
              <a:rPr lang="en-US" altLang="en-US" sz="6600" b="1">
                <a:solidFill>
                  <a:srgbClr val="FF0000"/>
                </a:solidFill>
                <a:latin typeface="Baskerville Old Face" panose="02020602080505020303" pitchFamily="18" charset="0"/>
              </a:rPr>
              <a:t> </a:t>
            </a:r>
            <a:r>
              <a:rPr lang="en-US" altLang="en-US" sz="4800" b="1">
                <a:solidFill>
                  <a:srgbClr val="FF0000"/>
                </a:solidFill>
                <a:latin typeface="Baskerville Old Face" panose="02020602080505020303" pitchFamily="18" charset="0"/>
              </a:rPr>
              <a:t>you!</a:t>
            </a:r>
            <a:r>
              <a:rPr lang="en-US" altLang="en-US" sz="6600" b="1">
                <a:solidFill>
                  <a:srgbClr val="FF0000"/>
                </a:solidFill>
                <a:latin typeface="Baskerville Old Face" panose="02020602080505020303" pitchFamily="18" charset="0"/>
              </a:rPr>
              <a:t> </a:t>
            </a:r>
            <a:br>
              <a:rPr lang="en-US" altLang="en-US" sz="6600" b="1">
                <a:solidFill>
                  <a:srgbClr val="FF0000"/>
                </a:solidFill>
                <a:latin typeface="Baskerville Old Face" panose="02020602080505020303" pitchFamily="18" charset="0"/>
              </a:rPr>
            </a:br>
            <a:r>
              <a:rPr lang="en-US" altLang="en-US" sz="4800" b="1">
                <a:solidFill>
                  <a:srgbClr val="FF0000"/>
                </a:solidFill>
                <a:latin typeface="Baskerville Old Face" panose="02020602080505020303" pitchFamily="18" charset="0"/>
              </a:rPr>
              <a:t>Questions or Comments</a:t>
            </a:r>
            <a:br>
              <a:rPr lang="en-US" altLang="en-US" sz="4800"/>
            </a:br>
            <a:endParaRPr lang="en-US" altLang="en-US" sz="4800"/>
          </a:p>
        </p:txBody>
      </p:sp>
      <p:pic>
        <p:nvPicPr>
          <p:cNvPr id="3" name="Content Placeholder 2" descr="Young students each holding a letter spelling &quot;THANK YOU&quot;&#10;&#10;Decorative image">
            <a:extLst>
              <a:ext uri="{FF2B5EF4-FFF2-40B4-BE49-F238E27FC236}">
                <a16:creationId xmlns:a16="http://schemas.microsoft.com/office/drawing/2014/main" id="{5597A6BC-964E-4D6A-BE87-B148BF5F2E46}"/>
              </a:ext>
            </a:extLst>
          </p:cNvPr>
          <p:cNvPicPr>
            <a:picLocks noGrp="1" noChangeAspect="1"/>
          </p:cNvPicPr>
          <p:nvPr>
            <p:ph idx="1"/>
          </p:nvPr>
        </p:nvPicPr>
        <p:blipFill>
          <a:blip r:embed="rId2"/>
          <a:stretch>
            <a:fillRect/>
          </a:stretch>
        </p:blipFill>
        <p:spPr>
          <a:xfrm>
            <a:off x="4313039" y="3154363"/>
            <a:ext cx="3565922" cy="2377281"/>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a:xfrm>
            <a:off x="491065" y="-1"/>
            <a:ext cx="11700935" cy="1325563"/>
          </a:xfrm>
        </p:spPr>
        <p:txBody>
          <a:bodyPr>
            <a:normAutofit fontScale="90000"/>
          </a:bodyPr>
          <a:lstStyle/>
          <a:p>
            <a:pPr algn="ctr"/>
            <a:r>
              <a:rPr lang="en-US" dirty="0"/>
              <a:t>Let’s Hear from YOU:  </a:t>
            </a:r>
            <a:br>
              <a:rPr lang="en-US" dirty="0"/>
            </a:br>
            <a:r>
              <a:rPr lang="en-US" dirty="0"/>
              <a:t>How are you involved with General Supervision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6366" y="2015878"/>
            <a:ext cx="5181600" cy="3402584"/>
          </a:xfrm>
        </p:spPr>
      </p:pic>
      <p:sp>
        <p:nvSpPr>
          <p:cNvPr id="3" name="TextBox 2">
            <a:extLst>
              <a:ext uri="{FF2B5EF4-FFF2-40B4-BE49-F238E27FC236}">
                <a16:creationId xmlns:a16="http://schemas.microsoft.com/office/drawing/2014/main" id="{8800E6CC-A3B5-46EA-9989-BEAC60CAEEC7}"/>
              </a:ext>
            </a:extLst>
          </p:cNvPr>
          <p:cNvSpPr txBox="1"/>
          <p:nvPr/>
        </p:nvSpPr>
        <p:spPr>
          <a:xfrm>
            <a:off x="0" y="0"/>
            <a:ext cx="491065" cy="1325563"/>
          </a:xfrm>
          <a:prstGeom prst="rect">
            <a:avLst/>
          </a:prstGeom>
          <a:solidFill>
            <a:srgbClr val="0083E6"/>
          </a:solidFill>
        </p:spPr>
        <p:txBody>
          <a:bodyPr wrap="square" rtlCol="0">
            <a:spAutoFit/>
          </a:bodyPr>
          <a:lstStyle/>
          <a:p>
            <a:endParaRPr lang="en-US" dirty="0"/>
          </a:p>
        </p:txBody>
      </p:sp>
      <p:sp>
        <p:nvSpPr>
          <p:cNvPr id="6"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16</a:t>
            </a:r>
          </a:p>
        </p:txBody>
      </p:sp>
    </p:spTree>
    <p:extLst>
      <p:ext uri="{BB962C8B-B14F-4D97-AF65-F5344CB8AC3E}">
        <p14:creationId xmlns:p14="http://schemas.microsoft.com/office/powerpoint/2010/main" val="502967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2C72-EA42-4F51-A151-EC6FC1ECF548}"/>
              </a:ext>
            </a:extLst>
          </p:cNvPr>
          <p:cNvSpPr>
            <a:spLocks noGrp="1"/>
          </p:cNvSpPr>
          <p:nvPr>
            <p:ph type="title"/>
          </p:nvPr>
        </p:nvSpPr>
        <p:spPr/>
        <p:txBody>
          <a:bodyPr/>
          <a:lstStyle/>
          <a:p>
            <a:r>
              <a:rPr lang="en-US" dirty="0"/>
              <a:t>Break Out Groups</a:t>
            </a:r>
          </a:p>
        </p:txBody>
      </p:sp>
      <p:sp>
        <p:nvSpPr>
          <p:cNvPr id="3" name="Content Placeholder 2">
            <a:extLst>
              <a:ext uri="{FF2B5EF4-FFF2-40B4-BE49-F238E27FC236}">
                <a16:creationId xmlns:a16="http://schemas.microsoft.com/office/drawing/2014/main" id="{C89D68C9-E495-4749-8722-86A50C2FB605}"/>
              </a:ext>
            </a:extLst>
          </p:cNvPr>
          <p:cNvSpPr>
            <a:spLocks noGrp="1"/>
          </p:cNvSpPr>
          <p:nvPr>
            <p:ph idx="1"/>
          </p:nvPr>
        </p:nvSpPr>
        <p:spPr/>
        <p:txBody>
          <a:bodyPr>
            <a:normAutofit lnSpcReduction="10000"/>
          </a:bodyPr>
          <a:lstStyle/>
          <a:p>
            <a:r>
              <a:rPr lang="en-US" dirty="0"/>
              <a:t>Sorted into SAP or SICC based on your registration</a:t>
            </a:r>
          </a:p>
          <a:p>
            <a:r>
              <a:rPr lang="en-US" dirty="0"/>
              <a:t>Workgroup facilitator will have you do brief introductions and explain </a:t>
            </a:r>
            <a:r>
              <a:rPr lang="en-US" dirty="0" err="1"/>
              <a:t>Jamboard</a:t>
            </a:r>
            <a:endParaRPr lang="en-US" dirty="0"/>
          </a:p>
          <a:p>
            <a:r>
              <a:rPr lang="en-US" dirty="0"/>
              <a:t>Facilitator will ask questions to guide the conversation using </a:t>
            </a:r>
            <a:r>
              <a:rPr lang="en-US" dirty="0" err="1"/>
              <a:t>Jamboard</a:t>
            </a:r>
            <a:endParaRPr lang="en-US" dirty="0"/>
          </a:p>
          <a:p>
            <a:r>
              <a:rPr lang="en-US" dirty="0"/>
              <a:t>Feel free to ask your own questions of the members of the group</a:t>
            </a:r>
          </a:p>
          <a:p>
            <a:r>
              <a:rPr lang="en-US" dirty="0"/>
              <a:t>We will return to give you further information about upcoming events and ask for your evaluation of today’s session.</a:t>
            </a:r>
          </a:p>
        </p:txBody>
      </p:sp>
    </p:spTree>
    <p:extLst>
      <p:ext uri="{BB962C8B-B14F-4D97-AF65-F5344CB8AC3E}">
        <p14:creationId xmlns:p14="http://schemas.microsoft.com/office/powerpoint/2010/main" val="1216552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7D99-542C-4C72-B16A-25035371FF05}"/>
              </a:ext>
            </a:extLst>
          </p:cNvPr>
          <p:cNvSpPr>
            <a:spLocks noGrp="1"/>
          </p:cNvSpPr>
          <p:nvPr>
            <p:ph type="title"/>
          </p:nvPr>
        </p:nvSpPr>
        <p:spPr/>
        <p:txBody>
          <a:bodyPr/>
          <a:lstStyle/>
          <a:p>
            <a:r>
              <a:rPr lang="en-US" dirty="0" err="1"/>
              <a:t>Jamboard</a:t>
            </a:r>
            <a:r>
              <a:rPr lang="en-US" dirty="0"/>
              <a:t> Instructions</a:t>
            </a:r>
          </a:p>
        </p:txBody>
      </p:sp>
      <p:sp>
        <p:nvSpPr>
          <p:cNvPr id="3" name="Content Placeholder 2">
            <a:extLst>
              <a:ext uri="{FF2B5EF4-FFF2-40B4-BE49-F238E27FC236}">
                <a16:creationId xmlns:a16="http://schemas.microsoft.com/office/drawing/2014/main" id="{D1D08195-525E-4C7A-90D3-8EC89885B2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45372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5DEDF-3F76-4B6C-8BCB-44FC6A18E363}"/>
              </a:ext>
            </a:extLst>
          </p:cNvPr>
          <p:cNvSpPr>
            <a:spLocks noGrp="1"/>
          </p:cNvSpPr>
          <p:nvPr>
            <p:ph type="title"/>
          </p:nvPr>
        </p:nvSpPr>
        <p:spPr>
          <a:xfrm>
            <a:off x="0" y="1"/>
            <a:ext cx="12192000" cy="1462088"/>
          </a:xfrm>
        </p:spPr>
        <p:txBody>
          <a:bodyPr/>
          <a:lstStyle/>
          <a:p>
            <a:pPr algn="ctr"/>
            <a:r>
              <a:rPr lang="en-US" dirty="0"/>
              <a:t>Discussion for Sharing During Break Outs</a:t>
            </a:r>
          </a:p>
        </p:txBody>
      </p:sp>
      <p:sp>
        <p:nvSpPr>
          <p:cNvPr id="6" name="Content Placeholder 5">
            <a:extLst>
              <a:ext uri="{FF2B5EF4-FFF2-40B4-BE49-F238E27FC236}">
                <a16:creationId xmlns:a16="http://schemas.microsoft.com/office/drawing/2014/main" id="{F2D6CD3E-5FC8-400C-B47B-F0923F0B2B57}"/>
              </a:ext>
            </a:extLst>
          </p:cNvPr>
          <p:cNvSpPr>
            <a:spLocks noGrp="1"/>
          </p:cNvSpPr>
          <p:nvPr>
            <p:ph idx="1"/>
          </p:nvPr>
        </p:nvSpPr>
        <p:spPr>
          <a:xfrm>
            <a:off x="723900" y="1875632"/>
            <a:ext cx="11468100" cy="4067175"/>
          </a:xfrm>
        </p:spPr>
        <p:txBody>
          <a:bodyPr>
            <a:normAutofit/>
          </a:bodyPr>
          <a:lstStyle/>
          <a:p>
            <a:r>
              <a:rPr lang="en-US" sz="3300" b="1" dirty="0"/>
              <a:t>Select a Puzzle Piece</a:t>
            </a:r>
          </a:p>
          <a:p>
            <a:r>
              <a:rPr lang="en-US" sz="3300" b="1" dirty="0"/>
              <a:t>Share how you, as an SAP or SICC member,  have seen evidence of this in your state?</a:t>
            </a:r>
          </a:p>
          <a:p>
            <a:r>
              <a:rPr lang="en-US" sz="3300" b="1" dirty="0"/>
              <a:t>Share how you, as an SAP or SICC member,  have been involved in this work in your state?</a:t>
            </a:r>
          </a:p>
          <a:p>
            <a:r>
              <a:rPr lang="en-US" sz="3300" b="1" dirty="0"/>
              <a:t>Select another Puzzle Piece and continue with questions above</a:t>
            </a:r>
          </a:p>
          <a:p>
            <a:endParaRPr lang="en-US" sz="3300" dirty="0"/>
          </a:p>
          <a:p>
            <a:endParaRPr lang="en-US" sz="3300" dirty="0"/>
          </a:p>
          <a:p>
            <a:endParaRPr lang="en-US" sz="3300" dirty="0"/>
          </a:p>
          <a:p>
            <a:endParaRPr lang="en-US" dirty="0"/>
          </a:p>
        </p:txBody>
      </p:sp>
      <p:sp>
        <p:nvSpPr>
          <p:cNvPr id="4"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17</a:t>
            </a:r>
          </a:p>
        </p:txBody>
      </p:sp>
    </p:spTree>
    <p:extLst>
      <p:ext uri="{BB962C8B-B14F-4D97-AF65-F5344CB8AC3E}">
        <p14:creationId xmlns:p14="http://schemas.microsoft.com/office/powerpoint/2010/main" val="1992970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 Please help us to serve you better by completing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04EF3885-A1B1-489F-BF39-FA152F245895}"/>
              </a:ext>
            </a:extLst>
          </p:cNvPr>
          <p:cNvSpPr>
            <a:spLocks noGrp="1"/>
          </p:cNvSpPr>
          <p:nvPr>
            <p:ph type="sldNum" sz="quarter" idx="12"/>
          </p:nvPr>
        </p:nvSpPr>
        <p:spPr/>
        <p:txBody>
          <a:bodyPr/>
          <a:lstStyle/>
          <a:p>
            <a:fld id="{16A23C33-18A4-48D7-A6C3-C7FAC5F741E6}" type="slidenum">
              <a:rPr lang="en-US" smtClean="0"/>
              <a:t>55</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21</a:t>
            </a:r>
          </a:p>
        </p:txBody>
      </p:sp>
    </p:spTree>
    <p:extLst>
      <p:ext uri="{BB962C8B-B14F-4D97-AF65-F5344CB8AC3E}">
        <p14:creationId xmlns:p14="http://schemas.microsoft.com/office/powerpoint/2010/main" val="4261628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8937B58C-DD13-4698-968F-950DA68734F9}"/>
              </a:ext>
            </a:extLst>
          </p:cNvPr>
          <p:cNvSpPr>
            <a:spLocks noGrp="1"/>
          </p:cNvSpPr>
          <p:nvPr>
            <p:ph type="sldNum" sz="quarter" idx="12"/>
          </p:nvPr>
        </p:nvSpPr>
        <p:spPr/>
        <p:txBody>
          <a:bodyPr/>
          <a:lstStyle/>
          <a:p>
            <a:fld id="{16A23C33-18A4-48D7-A6C3-C7FAC5F741E6}" type="slidenum">
              <a:rPr lang="en-US" smtClean="0"/>
              <a:t>56</a:t>
            </a:fld>
            <a:endParaRPr lang="en-US"/>
          </a:p>
        </p:txBody>
      </p:sp>
      <p:sp>
        <p:nvSpPr>
          <p:cNvPr id="18"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a:t>
            </a:r>
          </a:p>
        </p:txBody>
      </p:sp>
    </p:spTree>
    <p:extLst>
      <p:ext uri="{BB962C8B-B14F-4D97-AF65-F5344CB8AC3E}">
        <p14:creationId xmlns:p14="http://schemas.microsoft.com/office/powerpoint/2010/main" val="2267453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0" y="79924"/>
            <a:ext cx="12096871" cy="1104178"/>
          </a:xfrm>
        </p:spPr>
        <p:txBody>
          <a:bodyPr>
            <a:noAutofit/>
          </a:bodyPr>
          <a:lstStyle/>
          <a:p>
            <a:r>
              <a:rPr lang="en-US" b="1" dirty="0">
                <a:solidFill>
                  <a:schemeClr val="bg1"/>
                </a:solidFill>
                <a:latin typeface="Rockwell" panose="02060603020205020403" pitchFamily="18" charset="0"/>
              </a:rPr>
              <a:t>What are your interests?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What topics would you like to hear on our 2022 webinar series?  Share your ideas in the chat box now.  </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You may also send us ideas after today’s session through completing the evaluation, or you may contact us at: </a:t>
            </a:r>
            <a:r>
              <a:rPr lang="en-US" sz="3600" b="1" dirty="0">
                <a:latin typeface="Arial" panose="020B0604020202020204" pitchFamily="34" charset="0"/>
                <a:cs typeface="Arial" panose="020B0604020202020204" pitchFamily="34" charset="0"/>
              </a:rPr>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82AF9993-AF08-4692-B844-FC22BFE95B7F}"/>
              </a:ext>
            </a:extLst>
          </p:cNvPr>
          <p:cNvSpPr>
            <a:spLocks noGrp="1"/>
          </p:cNvSpPr>
          <p:nvPr>
            <p:ph type="sldNum" sz="quarter" idx="12"/>
          </p:nvPr>
        </p:nvSpPr>
        <p:spPr/>
        <p:txBody>
          <a:bodyPr/>
          <a:lstStyle/>
          <a:p>
            <a:fld id="{16A23C33-18A4-48D7-A6C3-C7FAC5F741E6}" type="slidenum">
              <a:rPr lang="en-US" smtClean="0"/>
              <a:t>57</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18</a:t>
            </a:r>
          </a:p>
        </p:txBody>
      </p:sp>
    </p:spTree>
    <p:extLst>
      <p:ext uri="{BB962C8B-B14F-4D97-AF65-F5344CB8AC3E}">
        <p14:creationId xmlns:p14="http://schemas.microsoft.com/office/powerpoint/2010/main" val="2158790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Upcoming Events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Anticipate a summer edition of the </a:t>
            </a:r>
            <a:r>
              <a:rPr lang="en-US" b="1" dirty="0">
                <a:solidFill>
                  <a:srgbClr val="C327B4"/>
                </a:solidFill>
                <a:highlight>
                  <a:srgbClr val="FFFF00"/>
                </a:highlight>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a:highlight>
                <a:srgbClr val="FFFF00"/>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highlight>
                  <a:srgbClr val="FFFF00"/>
                </a:highlight>
                <a:latin typeface="Arial" panose="020B0604020202020204" pitchFamily="34" charset="0"/>
                <a:cs typeface="Arial" panose="020B0604020202020204" pitchFamily="34" charset="0"/>
              </a:rPr>
              <a:t>Webinar schedule for 2022</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Home Page for </a:t>
            </a:r>
            <a:r>
              <a:rPr lang="en-US" b="1" cap="all" dirty="0">
                <a:solidFill>
                  <a:srgbClr val="0083E6"/>
                </a:solidFill>
                <a:latin typeface="Arial" panose="020B0604020202020204" pitchFamily="34" charset="0"/>
                <a:cs typeface="Arial" panose="020B0604020202020204" pitchFamily="34" charset="0"/>
              </a:rPr>
              <a:t>CURRENT AND UPCOMING EVENTS</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id="{EC4F4FFE-BD2C-431A-BC4A-A1DCA4FF89A1}"/>
              </a:ext>
            </a:extLst>
          </p:cNvPr>
          <p:cNvSpPr>
            <a:spLocks noGrp="1"/>
          </p:cNvSpPr>
          <p:nvPr>
            <p:ph type="sldNum" sz="quarter" idx="12"/>
          </p:nvPr>
        </p:nvSpPr>
        <p:spPr/>
        <p:txBody>
          <a:bodyPr/>
          <a:lstStyle/>
          <a:p>
            <a:fld id="{16A23C33-18A4-48D7-A6C3-C7FAC5F741E6}" type="slidenum">
              <a:rPr lang="en-US" smtClean="0"/>
              <a:t>58</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19</a:t>
            </a:r>
          </a:p>
        </p:txBody>
      </p:sp>
    </p:spTree>
    <p:extLst>
      <p:ext uri="{BB962C8B-B14F-4D97-AF65-F5344CB8AC3E}">
        <p14:creationId xmlns:p14="http://schemas.microsoft.com/office/powerpoint/2010/main" val="2126551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339F3F45-6643-47E1-869E-9CF0F7A37D97}"/>
              </a:ext>
            </a:extLst>
          </p:cNvPr>
          <p:cNvSpPr>
            <a:spLocks noGrp="1"/>
          </p:cNvSpPr>
          <p:nvPr>
            <p:ph type="sldNum" sz="quarter" idx="12"/>
          </p:nvPr>
        </p:nvSpPr>
        <p:spPr/>
        <p:txBody>
          <a:bodyPr/>
          <a:lstStyle/>
          <a:p>
            <a:fld id="{16A23C33-18A4-48D7-A6C3-C7FAC5F741E6}" type="slidenum">
              <a:rPr lang="en-US" smtClean="0"/>
              <a:t>59</a:t>
            </a:fld>
            <a:endParaRPr lang="en-US"/>
          </a:p>
        </p:txBody>
      </p:sp>
      <p:sp>
        <p:nvSpPr>
          <p:cNvPr id="17" name="Slide Number Placeholder 4">
            <a:extLst>
              <a:ext uri="{FF2B5EF4-FFF2-40B4-BE49-F238E27FC236}">
                <a16:creationId xmlns:a16="http://schemas.microsoft.com/office/drawing/2014/main" id="{9EB47C24-6C1E-4F7E-8D77-6EEE7FF55F1A}"/>
              </a:ext>
            </a:extLst>
          </p:cNvPr>
          <p:cNvSpPr txBox="1">
            <a:spLocks/>
          </p:cNvSpPr>
          <p:nvPr/>
        </p:nvSpPr>
        <p:spPr>
          <a:xfrm>
            <a:off x="9227288"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22</a:t>
            </a:r>
          </a:p>
        </p:txBody>
      </p:sp>
    </p:spTree>
    <p:extLst>
      <p:ext uri="{BB962C8B-B14F-4D97-AF65-F5344CB8AC3E}">
        <p14:creationId xmlns:p14="http://schemas.microsoft.com/office/powerpoint/2010/main" val="23331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9B39C52F-365F-4AE7-AE14-34B220BB73D8}"/>
              </a:ext>
            </a:extLst>
          </p:cNvPr>
          <p:cNvSpPr>
            <a:spLocks noGrp="1"/>
          </p:cNvSpPr>
          <p:nvPr>
            <p:ph type="title"/>
          </p:nvPr>
        </p:nvSpPr>
        <p:spPr/>
        <p:txBody>
          <a:bodyPr/>
          <a:lstStyle/>
          <a:p>
            <a:pPr eaLnBrk="1" hangingPunct="1"/>
            <a:r>
              <a:rPr lang="en-US" altLang="en-US" sz="4800"/>
              <a:t>Purpose</a:t>
            </a:r>
          </a:p>
        </p:txBody>
      </p:sp>
      <p:sp>
        <p:nvSpPr>
          <p:cNvPr id="5123" name="Content Placeholder 4">
            <a:extLst>
              <a:ext uri="{FF2B5EF4-FFF2-40B4-BE49-F238E27FC236}">
                <a16:creationId xmlns:a16="http://schemas.microsoft.com/office/drawing/2014/main" id="{24DB39CE-EE50-43B0-8C47-D538E632E45B}"/>
              </a:ext>
            </a:extLst>
          </p:cNvPr>
          <p:cNvSpPr>
            <a:spLocks noGrp="1"/>
          </p:cNvSpPr>
          <p:nvPr>
            <p:ph idx="1"/>
          </p:nvPr>
        </p:nvSpPr>
        <p:spPr>
          <a:xfrm>
            <a:off x="1470991" y="2334419"/>
            <a:ext cx="7086600" cy="2489372"/>
          </a:xfrm>
        </p:spPr>
        <p:txBody>
          <a:bodyPr/>
          <a:lstStyle/>
          <a:p>
            <a:pPr marL="0" indent="0">
              <a:buNone/>
            </a:pPr>
            <a:r>
              <a:rPr lang="en-US" altLang="en-US" dirty="0"/>
              <a:t>Provide Interagency Coordinating Councils (ICCs) and Advisory Panels a better understanding of special education general supervision and possible involvement of the ICC and Advisory Panel.</a:t>
            </a:r>
          </a:p>
          <a:p>
            <a:pPr marL="0" indent="0">
              <a:buNone/>
            </a:pPr>
            <a:endParaRPr lang="en-US" altLang="en-US" dirty="0"/>
          </a:p>
        </p:txBody>
      </p:sp>
      <p:pic>
        <p:nvPicPr>
          <p:cNvPr id="3" name="Picture 2" descr="Blank human figure looking through magnifying glass at a question mark&#10;&#10;Decorative image">
            <a:extLst>
              <a:ext uri="{FF2B5EF4-FFF2-40B4-BE49-F238E27FC236}">
                <a16:creationId xmlns:a16="http://schemas.microsoft.com/office/drawing/2014/main" id="{0F60392A-FA1B-4CE4-9D79-26AB23AAEFCF}"/>
              </a:ext>
            </a:extLst>
          </p:cNvPr>
          <p:cNvPicPr>
            <a:picLocks noChangeAspect="1"/>
          </p:cNvPicPr>
          <p:nvPr/>
        </p:nvPicPr>
        <p:blipFill>
          <a:blip r:embed="rId3"/>
          <a:stretch>
            <a:fillRect/>
          </a:stretch>
        </p:blipFill>
        <p:spPr>
          <a:xfrm>
            <a:off x="9164499" y="2486301"/>
            <a:ext cx="2162175"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5" name="TextBox 3">
            <a:extLst>
              <a:ext uri="{FF2B5EF4-FFF2-40B4-BE49-F238E27FC236}">
                <a16:creationId xmlns:a16="http://schemas.microsoft.com/office/drawing/2014/main" id="{634B435E-E2F6-4006-AF7F-7D2AC89842E6}"/>
              </a:ext>
            </a:extLst>
          </p:cNvPr>
          <p:cNvSpPr txBox="1">
            <a:spLocks noChangeArrowheads="1"/>
          </p:cNvSpPr>
          <p:nvPr/>
        </p:nvSpPr>
        <p:spPr bwMode="auto">
          <a:xfrm>
            <a:off x="7162801" y="7169150"/>
            <a:ext cx="193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900">
                <a:latin typeface="Arial" panose="020B0604020202020204" pitchFamily="34" charset="0"/>
                <a:hlinkClick r:id="rId4" tooltip="https://flatworldknowledge.lardbucket.org/books/public-speaking-practice-and-ethics/s09-finding-a-purpose-and-selectin.html"/>
              </a:rPr>
              <a:t>This Photo</a:t>
            </a:r>
            <a:r>
              <a:rPr lang="en-US" altLang="en-US" sz="900">
                <a:latin typeface="Arial" panose="020B0604020202020204" pitchFamily="34" charset="0"/>
              </a:rPr>
              <a:t> by Unknown Author is licensed under </a:t>
            </a:r>
            <a:r>
              <a:rPr lang="en-US" altLang="en-US" sz="900">
                <a:latin typeface="Arial" panose="020B0604020202020204" pitchFamily="34" charset="0"/>
                <a:hlinkClick r:id="rId5" tooltip="https://creativecommons.org/licenses/by-nc-sa/3.0/"/>
              </a:rPr>
              <a:t>CC BY-SA-NC</a:t>
            </a:r>
            <a:endParaRPr lang="en-US" altLang="en-US" sz="900">
              <a:latin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a:xfrm>
            <a:off x="594360" y="637125"/>
            <a:ext cx="3802276" cy="5052475"/>
          </a:xfrm>
        </p:spPr>
        <p:txBody>
          <a:bodyPr>
            <a:normAutofit/>
          </a:bodyPr>
          <a:lstStyle/>
          <a:p>
            <a:pPr algn="ctr"/>
            <a:r>
              <a:rPr lang="en-US" sz="4800"/>
              <a:t>Agenda</a:t>
            </a:r>
          </a:p>
        </p:txBody>
      </p:sp>
      <p:graphicFrame>
        <p:nvGraphicFramePr>
          <p:cNvPr id="5" name="Content Placeholder 2">
            <a:extLst>
              <a:ext uri="{FF2B5EF4-FFF2-40B4-BE49-F238E27FC236}">
                <a16:creationId xmlns:a16="http://schemas.microsoft.com/office/drawing/2014/main" id="{B82DA61C-0084-467E-BDD8-1F477C617392}"/>
              </a:ext>
            </a:extLst>
          </p:cNvPr>
          <p:cNvGraphicFramePr>
            <a:graphicFrameLocks noGrp="1"/>
          </p:cNvGraphicFramePr>
          <p:nvPr>
            <p:ph idx="1"/>
            <p:extLst>
              <p:ext uri="{D42A27DB-BD31-4B8C-83A1-F6EECF244321}">
                <p14:modId xmlns:p14="http://schemas.microsoft.com/office/powerpoint/2010/main" val="318168228"/>
              </p:ext>
            </p:extLst>
          </p:nvPr>
        </p:nvGraphicFramePr>
        <p:xfrm>
          <a:off x="4795924" y="278296"/>
          <a:ext cx="6972006" cy="541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3A557AA-4788-459D-AB5E-5C4151C81B37}"/>
              </a:ext>
            </a:extLst>
          </p:cNvPr>
          <p:cNvSpPr txBox="1"/>
          <p:nvPr/>
        </p:nvSpPr>
        <p:spPr>
          <a:xfrm>
            <a:off x="9237489" y="1595387"/>
            <a:ext cx="914400" cy="914400"/>
          </a:xfrm>
          <a:prstGeom prst="rect">
            <a:avLst/>
          </a:prstGeom>
          <a:noFill/>
        </p:spPr>
        <p:txBody>
          <a:bodyPr wrap="square" rtlCol="0">
            <a:spAutoFit/>
          </a:bodyPr>
          <a:lstStyle/>
          <a:p>
            <a:endParaRPr lang="en-US"/>
          </a:p>
        </p:txBody>
      </p:sp>
      <p:sp>
        <p:nvSpPr>
          <p:cNvPr id="6" name="Slide Number Placeholder 4">
            <a:extLst>
              <a:ext uri="{FF2B5EF4-FFF2-40B4-BE49-F238E27FC236}">
                <a16:creationId xmlns:a16="http://schemas.microsoft.com/office/drawing/2014/main" id="{9EB47C24-6C1E-4F7E-8D77-6EEE7FF55F1A}"/>
              </a:ext>
            </a:extLst>
          </p:cNvPr>
          <p:cNvSpPr txBox="1">
            <a:spLocks/>
          </p:cNvSpPr>
          <p:nvPr/>
        </p:nvSpPr>
        <p:spPr>
          <a:xfrm>
            <a:off x="9312349" y="638824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4</a:t>
            </a:r>
          </a:p>
        </p:txBody>
      </p:sp>
    </p:spTree>
    <p:extLst>
      <p:ext uri="{BB962C8B-B14F-4D97-AF65-F5344CB8AC3E}">
        <p14:creationId xmlns:p14="http://schemas.microsoft.com/office/powerpoint/2010/main" val="121141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75175B14-499C-43CB-8DC1-865627936BFD}"/>
              </a:ext>
            </a:extLst>
          </p:cNvPr>
          <p:cNvSpPr>
            <a:spLocks noGrp="1"/>
          </p:cNvSpPr>
          <p:nvPr>
            <p:ph type="title"/>
          </p:nvPr>
        </p:nvSpPr>
        <p:spPr/>
        <p:txBody>
          <a:bodyPr/>
          <a:lstStyle/>
          <a:p>
            <a:pPr eaLnBrk="1" hangingPunct="1">
              <a:defRPr/>
            </a:pPr>
            <a:r>
              <a:rPr lang="en-US" altLang="en-US" sz="4800" dirty="0"/>
              <a:t>General</a:t>
            </a:r>
            <a:r>
              <a:rPr lang="en-US" altLang="en-US" sz="4800" dirty="0">
                <a:solidFill>
                  <a:schemeClr val="tx2">
                    <a:lumMod val="75000"/>
                  </a:schemeClr>
                </a:solidFill>
              </a:rPr>
              <a:t> </a:t>
            </a:r>
            <a:r>
              <a:rPr lang="en-US" altLang="en-US" sz="4800" dirty="0"/>
              <a:t>Supervision</a:t>
            </a:r>
          </a:p>
        </p:txBody>
      </p:sp>
      <p:sp>
        <p:nvSpPr>
          <p:cNvPr id="6147" name="Content Placeholder 4">
            <a:extLst>
              <a:ext uri="{FF2B5EF4-FFF2-40B4-BE49-F238E27FC236}">
                <a16:creationId xmlns:a16="http://schemas.microsoft.com/office/drawing/2014/main" id="{9223303C-8552-4BFD-87A0-4B066F8A3406}"/>
              </a:ext>
            </a:extLst>
          </p:cNvPr>
          <p:cNvSpPr>
            <a:spLocks noGrp="1"/>
          </p:cNvSpPr>
          <p:nvPr>
            <p:ph idx="1"/>
          </p:nvPr>
        </p:nvSpPr>
        <p:spPr>
          <a:xfrm>
            <a:off x="1146313" y="1886158"/>
            <a:ext cx="9899374" cy="4953000"/>
          </a:xfrm>
        </p:spPr>
        <p:txBody>
          <a:bodyPr/>
          <a:lstStyle/>
          <a:p>
            <a:pPr marL="0" indent="0">
              <a:spcBef>
                <a:spcPts val="600"/>
              </a:spcBef>
              <a:spcAft>
                <a:spcPts val="1200"/>
              </a:spcAft>
              <a:buNone/>
            </a:pPr>
            <a:r>
              <a:rPr lang="en-US" altLang="en-US" dirty="0"/>
              <a:t>States have a responsibility, under federal law, to have a system of special education general supervision that provides a framework for the implementation of the Individuals with Disabilities Education Act (IDEA) by Local Education Agencies (LEAs). (Also, Lead Agencies and Early Childhood Programs under Part C of IDEA).</a:t>
            </a:r>
          </a:p>
          <a:p>
            <a:pPr marL="0" indent="0">
              <a:spcBef>
                <a:spcPts val="600"/>
              </a:spcBef>
              <a:spcAft>
                <a:spcPts val="1200"/>
              </a:spcAft>
              <a:buNone/>
            </a:pPr>
            <a:r>
              <a:rPr lang="en-US" altLang="en-US" dirty="0"/>
              <a:t>Making sure all infants, toddlers, children, and youth who are eligible receive a Free Appropriate Public Education (FAPE) in the Least Restrictive Environment.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442B651-0810-4757-A429-37E26979410A}"/>
              </a:ext>
            </a:extLst>
          </p:cNvPr>
          <p:cNvSpPr txBox="1">
            <a:spLocks/>
          </p:cNvSpPr>
          <p:nvPr/>
        </p:nvSpPr>
        <p:spPr>
          <a:xfrm>
            <a:off x="1981200" y="428626"/>
            <a:ext cx="8229600" cy="866775"/>
          </a:xfrm>
          <a:prstGeom prst="rect">
            <a:avLst/>
          </a:prstGeom>
        </p:spPr>
        <p:txBody>
          <a:bodyPr/>
          <a:lstStyle>
            <a:lvl1pPr algn="ctr" rtl="0" eaLnBrk="0" fontAlgn="base" hangingPunct="0">
              <a:spcBef>
                <a:spcPct val="0"/>
              </a:spcBef>
              <a:spcAft>
                <a:spcPct val="0"/>
              </a:spcAft>
              <a:defRPr sz="4400" kern="1200">
                <a:solidFill>
                  <a:schemeClr val="tx1"/>
                </a:solidFill>
                <a:latin typeface="Arial Black" pitchFamily="34" charset="0"/>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a:lstStyle>
          <a:p>
            <a:pPr eaLnBrk="1" hangingPunct="1">
              <a:defRPr/>
            </a:pPr>
            <a:r>
              <a:rPr lang="en-US" altLang="en-US" sz="4800" dirty="0"/>
              <a:t>Resource</a:t>
            </a:r>
            <a:r>
              <a:rPr lang="en-US" altLang="en-US" sz="4800" dirty="0">
                <a:solidFill>
                  <a:schemeClr val="tx2">
                    <a:lumMod val="75000"/>
                  </a:schemeClr>
                </a:solidFill>
              </a:rPr>
              <a:t> </a:t>
            </a:r>
            <a:r>
              <a:rPr lang="en-US" altLang="en-US" sz="4800" dirty="0"/>
              <a:t>for</a:t>
            </a:r>
            <a:r>
              <a:rPr lang="en-US" altLang="en-US" sz="4800" dirty="0">
                <a:solidFill>
                  <a:schemeClr val="tx2">
                    <a:lumMod val="75000"/>
                  </a:schemeClr>
                </a:solidFill>
              </a:rPr>
              <a:t> </a:t>
            </a:r>
            <a:r>
              <a:rPr lang="en-US" altLang="en-US" sz="4800" dirty="0"/>
              <a:t>General</a:t>
            </a:r>
            <a:r>
              <a:rPr lang="en-US" altLang="en-US" sz="4800" dirty="0">
                <a:solidFill>
                  <a:schemeClr val="tx2">
                    <a:lumMod val="75000"/>
                  </a:schemeClr>
                </a:solidFill>
              </a:rPr>
              <a:t> </a:t>
            </a:r>
            <a:r>
              <a:rPr lang="en-US" altLang="en-US" sz="4800" dirty="0"/>
              <a:t>Supervision</a:t>
            </a:r>
          </a:p>
        </p:txBody>
      </p:sp>
      <p:sp>
        <p:nvSpPr>
          <p:cNvPr id="7172" name="Content Placeholder 4">
            <a:extLst>
              <a:ext uri="{FF2B5EF4-FFF2-40B4-BE49-F238E27FC236}">
                <a16:creationId xmlns:a16="http://schemas.microsoft.com/office/drawing/2014/main" id="{39925B57-4A7E-4824-95A9-0D3BBFCD9A1A}"/>
              </a:ext>
            </a:extLst>
          </p:cNvPr>
          <p:cNvSpPr txBox="1">
            <a:spLocks noChangeArrowheads="1"/>
          </p:cNvSpPr>
          <p:nvPr/>
        </p:nvSpPr>
        <p:spPr bwMode="auto">
          <a:xfrm>
            <a:off x="2235200" y="2286000"/>
            <a:ext cx="5689600" cy="4267200"/>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spcAft>
                <a:spcPts val="600"/>
              </a:spcAft>
              <a:buNone/>
              <a:defRPr/>
            </a:pPr>
            <a:r>
              <a:rPr lang="en-US" altLang="en-US" sz="2800" b="1" dirty="0"/>
              <a:t>Developing and Implementing an Effective System of General Supervision: Part B </a:t>
            </a:r>
          </a:p>
          <a:p>
            <a:pPr marL="457200" indent="-457200">
              <a:spcBef>
                <a:spcPts val="600"/>
              </a:spcBef>
              <a:spcAft>
                <a:spcPts val="600"/>
              </a:spcAft>
              <a:buFont typeface="Wingdings" panose="05000000000000000000" pitchFamily="2" charset="2"/>
              <a:buChar char="Ø"/>
              <a:defRPr/>
            </a:pPr>
            <a:r>
              <a:rPr lang="en-US" altLang="en-US" sz="2400" dirty="0"/>
              <a:t>The document was developed by a group of State Directors, OSEP staff, and OSEP Technical Assistance providers. </a:t>
            </a:r>
            <a:r>
              <a:rPr lang="en-US" altLang="en-US" sz="2000" dirty="0"/>
              <a:t>(January, 2007)</a:t>
            </a:r>
          </a:p>
          <a:p>
            <a:pPr marL="457200" indent="-457200">
              <a:spcBef>
                <a:spcPts val="600"/>
              </a:spcBef>
              <a:spcAft>
                <a:spcPts val="600"/>
              </a:spcAft>
              <a:buFont typeface="Wingdings" panose="05000000000000000000" pitchFamily="2" charset="2"/>
              <a:buChar char="Ø"/>
              <a:defRPr/>
            </a:pPr>
            <a:r>
              <a:rPr lang="en-US" altLang="en-US" sz="2400" dirty="0"/>
              <a:t>This document was written with Part B in mind, but it has applications to Part C.</a:t>
            </a:r>
          </a:p>
          <a:p>
            <a:pPr eaLnBrk="1" hangingPunct="1">
              <a:buFont typeface="Arial" panose="020B0604020202020204" pitchFamily="34" charset="0"/>
              <a:buNone/>
              <a:defRPr/>
            </a:pPr>
            <a:endParaRPr lang="en-US" altLang="en-US" sz="2800" dirty="0"/>
          </a:p>
        </p:txBody>
      </p:sp>
      <p:graphicFrame>
        <p:nvGraphicFramePr>
          <p:cNvPr id="3" name="Object 4">
            <a:extLst>
              <a:ext uri="{FF2B5EF4-FFF2-40B4-BE49-F238E27FC236}">
                <a16:creationId xmlns:a16="http://schemas.microsoft.com/office/drawing/2014/main" id="{7EB4733A-C3ED-4E73-ADC9-A7C9F009C89D}"/>
              </a:ext>
            </a:extLst>
          </p:cNvPr>
          <p:cNvGraphicFramePr>
            <a:graphicFrameLocks noChangeAspect="1"/>
          </p:cNvGraphicFramePr>
          <p:nvPr/>
        </p:nvGraphicFramePr>
        <p:xfrm>
          <a:off x="8001000" y="2514601"/>
          <a:ext cx="2362200" cy="3059113"/>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bat.Document.DC">
                  <p:embed/>
                </p:oleObj>
              </mc:Choice>
              <mc:Fallback>
                <p:oleObj name="Acrobat Document" r:id="rId3" imgW="5829257" imgH="7543568" progId="Acrobat.Document.DC">
                  <p:embed/>
                  <p:pic>
                    <p:nvPicPr>
                      <p:cNvPr id="3" name="Object 4">
                        <a:extLst>
                          <a:ext uri="{FF2B5EF4-FFF2-40B4-BE49-F238E27FC236}">
                            <a16:creationId xmlns:a16="http://schemas.microsoft.com/office/drawing/2014/main" id="{7EB4733A-C3ED-4E73-ADC9-A7C9F009C89D}"/>
                          </a:ext>
                        </a:extLst>
                      </p:cNvPr>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8001000" y="2514601"/>
                        <a:ext cx="2362200" cy="30591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4819</Words>
  <Application>Microsoft Office PowerPoint</Application>
  <PresentationFormat>Widescreen</PresentationFormat>
  <Paragraphs>452</Paragraphs>
  <Slides>59</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vt:lpstr>
      <vt:lpstr>Arial Black</vt:lpstr>
      <vt:lpstr>Baskerville Old Face</vt:lpstr>
      <vt:lpstr>Calibri</vt:lpstr>
      <vt:lpstr>Calibri Light</vt:lpstr>
      <vt:lpstr>Rockwell</vt:lpstr>
      <vt:lpstr>Wingdings</vt:lpstr>
      <vt:lpstr>Office Theme</vt:lpstr>
      <vt:lpstr>Acrobat Document</vt:lpstr>
      <vt:lpstr>State Advisory Panel (SAP) and State Interagency Coordinating Council (SICC)</vt:lpstr>
      <vt:lpstr>Welcome!</vt:lpstr>
      <vt:lpstr>Our Purpose</vt:lpstr>
      <vt:lpstr>Members of the Workgroup</vt:lpstr>
      <vt:lpstr>Who is Joining Us Today?</vt:lpstr>
      <vt:lpstr>Purpose</vt:lpstr>
      <vt:lpstr>Agenda</vt:lpstr>
      <vt:lpstr>General Supervision</vt:lpstr>
      <vt:lpstr>PowerPoint Presentation</vt:lpstr>
      <vt:lpstr>Components of a System of General Supervision</vt:lpstr>
      <vt:lpstr>PowerPoint Presentation</vt:lpstr>
      <vt:lpstr>OSEP:  Differentiated Monitoring and Support</vt:lpstr>
      <vt:lpstr>PowerPoint Presentation</vt:lpstr>
      <vt:lpstr>Application</vt:lpstr>
      <vt:lpstr>Integrated System</vt:lpstr>
      <vt:lpstr>State Performance Plan Annual Performance Report</vt:lpstr>
      <vt:lpstr>State Performance Plan</vt:lpstr>
      <vt:lpstr>SPP/APR</vt:lpstr>
      <vt:lpstr>Possible Involvement</vt:lpstr>
      <vt:lpstr>Policies, Procedures, and Effective Implementation</vt:lpstr>
      <vt:lpstr>Evidences</vt:lpstr>
      <vt:lpstr>Evidences</vt:lpstr>
      <vt:lpstr>Evidences</vt:lpstr>
      <vt:lpstr>Possible Involvement</vt:lpstr>
      <vt:lpstr>Effective Dispute Resolution</vt:lpstr>
      <vt:lpstr>Evidences</vt:lpstr>
      <vt:lpstr>Evidences</vt:lpstr>
      <vt:lpstr>Evidences</vt:lpstr>
      <vt:lpstr>Possible Involvement</vt:lpstr>
      <vt:lpstr>Data on Processes and Results</vt:lpstr>
      <vt:lpstr>Evidences</vt:lpstr>
      <vt:lpstr>Evidences</vt:lpstr>
      <vt:lpstr>Possible Involvement</vt:lpstr>
      <vt:lpstr>Integrated Monitoring Activities</vt:lpstr>
      <vt:lpstr>Evidences</vt:lpstr>
      <vt:lpstr>Evidences</vt:lpstr>
      <vt:lpstr>Possible Involvement</vt:lpstr>
      <vt:lpstr>Targeted Technical Assistance and Professional Development</vt:lpstr>
      <vt:lpstr>Evidences</vt:lpstr>
      <vt:lpstr>Possible Involvement</vt:lpstr>
      <vt:lpstr>Improvement, Correction, Incentives, &amp; Sanctions</vt:lpstr>
      <vt:lpstr>Incentives/Rewards</vt:lpstr>
      <vt:lpstr>Evidences</vt:lpstr>
      <vt:lpstr>Possible Involvement</vt:lpstr>
      <vt:lpstr>Fiscal Accountability</vt:lpstr>
      <vt:lpstr>Evidences</vt:lpstr>
      <vt:lpstr>Possible Involvement</vt:lpstr>
      <vt:lpstr>Other Involvement Ideas</vt:lpstr>
      <vt:lpstr>Conclusion</vt:lpstr>
      <vt:lpstr>Thank you!  Questions or Comments </vt:lpstr>
      <vt:lpstr>Let’s Hear from YOU:   How are you involved with General Supervision ?</vt:lpstr>
      <vt:lpstr>Break Out Groups</vt:lpstr>
      <vt:lpstr>Jamboard Instructions</vt:lpstr>
      <vt:lpstr>Discussion for Sharing During Break Outs</vt:lpstr>
      <vt:lpstr>Evaluation</vt:lpstr>
      <vt:lpstr>Supports for SAPs &amp; SICCs</vt:lpstr>
      <vt:lpstr>What are your interests?</vt:lpstr>
      <vt:lpstr>Upcoming Events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Advisory Panel (SAP) and State Interagency Coordinating Council (SICC)</dc:title>
  <dc:creator>Anne Louise Thompson Granfield</dc:creator>
  <cp:lastModifiedBy>Anne Louise Thompson Granfield</cp:lastModifiedBy>
  <cp:revision>118</cp:revision>
  <dcterms:created xsi:type="dcterms:W3CDTF">2020-11-30T14:31:20Z</dcterms:created>
  <dcterms:modified xsi:type="dcterms:W3CDTF">2022-11-22T14:00:58Z</dcterms:modified>
</cp:coreProperties>
</file>