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7010400" cy="9296400"/>
  <p:embeddedFontLst>
    <p:embeddedFont>
      <p:font typeface="Roboto"/>
      <p:regular r:id="rId42"/>
      <p:bold r:id="rId43"/>
      <p:italic r:id="rId44"/>
      <p:boldItalic r:id="rId45"/>
    </p:embeddedFont>
    <p:embeddedFont>
      <p:font typeface="Arial Black"/>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i+4MgriADqYAOwFU+4wMOgpkxx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italic.fntdata"/><Relationship Id="rId21" Type="http://schemas.openxmlformats.org/officeDocument/2006/relationships/slide" Target="slides/slide16.xml"/><Relationship Id="rId43" Type="http://schemas.openxmlformats.org/officeDocument/2006/relationships/font" Target="fonts/Roboto-bold.fntdata"/><Relationship Id="rId24" Type="http://schemas.openxmlformats.org/officeDocument/2006/relationships/slide" Target="slides/slide19.xml"/><Relationship Id="rId46" Type="http://schemas.openxmlformats.org/officeDocument/2006/relationships/font" Target="fonts/ArialBlack-regular.fntdata"/><Relationship Id="rId23"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sted.zoom.us/meeting/register/tJErfuusqTwoG90NIXwIHiGKon7jgRC0wRZd"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dachecklist.org/" TargetMode="External"/><Relationship Id="rId3" Type="http://schemas.openxmlformats.org/officeDocument/2006/relationships/hyperlink" Target="https://www.adachecklist.org/doc/fullchecklist/ada-checklist.pdf"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ertsrules.com/" TargetMode="External"/><Relationship Id="rId3" Type="http://schemas.openxmlformats.org/officeDocument/2006/relationships/hyperlink" Target="https://diphi.web.unc.edu/wp-content/uploads/sites/2645/2016/10/cheat-sheet.pdf" TargetMode="External"/><Relationship Id="rId4" Type="http://schemas.openxmlformats.org/officeDocument/2006/relationships/hyperlink" Target="https://www.pta.org/docs/default-source/files/training/course-tools/president/english/roberts-rules-of-order-basics" TargetMode="External"/><Relationship Id="rId5" Type="http://schemas.openxmlformats.org/officeDocument/2006/relationships/hyperlink" Target="https://osepideasthatwork.org/resources-grantees/sap-sicc/webinar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sepideasthatwork.org/resources-grantees/sap-sicc" TargetMode="External"/><Relationship Id="rId3" Type="http://schemas.openxmlformats.org/officeDocument/2006/relationships/hyperlink" Target="https://osepideasthatwork.org/resources-grantees/sap-sicc"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c.az1.qualtrics.com/jfe/form/SV_bpTahcP8ioGXenA"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786ba0f2c0_0_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1786ba0f2c0_0_0: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br>
              <a:rPr b="0" i="0" lang="en-US" u="sng">
                <a:solidFill>
                  <a:srgbClr val="1155CC"/>
                </a:solidFill>
                <a:latin typeface="Arial"/>
                <a:ea typeface="Arial"/>
                <a:cs typeface="Arial"/>
                <a:sym typeface="Arial"/>
                <a:hlinkClick r:id="rId2">
                  <a:extLst>
                    <a:ext uri="{A12FA001-AC4F-418D-AE19-62706E023703}">
                      <ahyp:hlinkClr val="tx"/>
                    </a:ext>
                  </a:extLst>
                </a:hlinkClick>
              </a:rPr>
            </a:br>
            <a:br>
              <a:rPr lang="en-US"/>
            </a:br>
            <a:br>
              <a:rPr b="0" i="0" lang="en-US">
                <a:solidFill>
                  <a:srgbClr val="222222"/>
                </a:solidFill>
                <a:latin typeface="Arial"/>
                <a:ea typeface="Arial"/>
                <a:cs typeface="Arial"/>
                <a:sym typeface="Arial"/>
              </a:rPr>
            </a:br>
            <a:endParaRPr b="0" i="0">
              <a:solidFill>
                <a:srgbClr val="222222"/>
              </a:solidFill>
              <a:latin typeface="Arial"/>
              <a:ea typeface="Arial"/>
              <a:cs typeface="Arial"/>
              <a:sym typeface="Arial"/>
            </a:endParaRPr>
          </a:p>
          <a:p>
            <a:pPr indent="0" lvl="0" marL="0" rtl="0" algn="l">
              <a:spcBef>
                <a:spcPts val="0"/>
              </a:spcBef>
              <a:spcAft>
                <a:spcPts val="0"/>
              </a:spcAft>
              <a:buNone/>
            </a:pPr>
            <a:br>
              <a:rPr lang="en-US"/>
            </a:br>
            <a:endParaRPr/>
          </a:p>
        </p:txBody>
      </p:sp>
      <p:sp>
        <p:nvSpPr>
          <p:cNvPr id="160" name="Google Shape;160;g1786ba0f2c0_0_0: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0" name="Google Shape;280;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b="1" lang="en-US">
                <a:solidFill>
                  <a:srgbClr val="FF0000"/>
                </a:solidFill>
              </a:rPr>
              <a:t>Tanner, please Launch Poll:</a:t>
            </a:r>
            <a:endParaRPr b="1">
              <a:solidFill>
                <a:srgbClr val="FF0000"/>
              </a:solidFill>
            </a:endParaRPr>
          </a:p>
          <a:p>
            <a:pPr indent="0" lvl="0" marL="0" rtl="0" algn="l">
              <a:spcBef>
                <a:spcPts val="0"/>
              </a:spcBef>
              <a:spcAft>
                <a:spcPts val="0"/>
              </a:spcAft>
              <a:buNone/>
            </a:pPr>
            <a:r>
              <a:rPr b="1" lang="en-US">
                <a:solidFill>
                  <a:srgbClr val="FF0000"/>
                </a:solidFill>
              </a:rPr>
              <a:t>Has your SAP or SICC provided you training on your state’s open meeting requirements?</a:t>
            </a:r>
            <a:endParaRPr b="1">
              <a:solidFill>
                <a:srgbClr val="FF0000"/>
              </a:solidFill>
            </a:endParaRPr>
          </a:p>
          <a:p>
            <a:pPr indent="0" lvl="0" marL="0" rtl="0" algn="l">
              <a:spcBef>
                <a:spcPts val="0"/>
              </a:spcBef>
              <a:spcAft>
                <a:spcPts val="0"/>
              </a:spcAft>
              <a:buNone/>
            </a:pPr>
            <a:r>
              <a:rPr b="1" lang="en-US">
                <a:solidFill>
                  <a:srgbClr val="FF0000"/>
                </a:solidFill>
              </a:rPr>
              <a:t>Yes____ or No______</a:t>
            </a:r>
            <a:endParaRPr b="1">
              <a:solidFill>
                <a:srgbClr val="FF0000"/>
              </a:solidFill>
            </a:endParaRPr>
          </a:p>
          <a:p>
            <a:pPr indent="0" lvl="0" marL="0" rtl="0" algn="l">
              <a:spcBef>
                <a:spcPts val="0"/>
              </a:spcBef>
              <a:spcAft>
                <a:spcPts val="0"/>
              </a:spcAft>
              <a:buNone/>
            </a:pPr>
            <a:r>
              <a:t/>
            </a:r>
            <a:endParaRPr/>
          </a:p>
        </p:txBody>
      </p:sp>
      <p:sp>
        <p:nvSpPr>
          <p:cNvPr id="286" name="Google Shape;286;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2" name="Google Shape;292;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0" name="Google Shape;300;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7" name="Google Shape;307;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4" name="Google Shape;314;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0" name="Google Shape;320;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6" name="Google Shape;326;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786ba0f2c0_0_44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1786ba0f2c0_0_447: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t>Now that we have discussed the content of bylaws, we want to ask if anyone has anything not on these lists included in their bylaws. If you want to share, please raise your hand and we will call on you to unmute, or simply type something in the chat.</a:t>
            </a:r>
            <a:endParaRPr/>
          </a:p>
        </p:txBody>
      </p:sp>
      <p:sp>
        <p:nvSpPr>
          <p:cNvPr id="333" name="Google Shape;333;g1786ba0f2c0_0_447: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Bylaws can only be effective if they are followed. Keep in mind, if you make an exception, you set precedent. Panels and ICCs may find it helpful to have a subcommittee that is tasked with reviewing the bylaws each year. Periodically, panels and ICCs may want to revise their bylaws and there should be an established amendment process to make those revisions. Changes can be made as long as they do not violate IDEA or open meeting requirements. One example of a change one panel made was to add student members to the membership of the panel. Students were not a named member in their state statute, but the panel felt it was critical to have the student voice represented so they added them in their bylaws. We are going to launch a quick poll:</a:t>
            </a:r>
            <a:endParaRPr/>
          </a:p>
          <a:p>
            <a:pPr indent="0" lvl="0" marL="0" rtl="0" algn="l">
              <a:spcBef>
                <a:spcPts val="0"/>
              </a:spcBef>
              <a:spcAft>
                <a:spcPts val="0"/>
              </a:spcAft>
              <a:buNone/>
            </a:pPr>
            <a:r>
              <a:rPr b="1" lang="en-US">
                <a:solidFill>
                  <a:srgbClr val="FF0000"/>
                </a:solidFill>
              </a:rPr>
              <a:t>Tanner, please </a:t>
            </a:r>
            <a:r>
              <a:rPr b="1" lang="en-US">
                <a:solidFill>
                  <a:srgbClr val="FF0000"/>
                </a:solidFill>
              </a:rPr>
              <a:t>LAUNCH POLL:</a:t>
            </a:r>
            <a:r>
              <a:rPr lang="en-US"/>
              <a:t> </a:t>
            </a:r>
            <a:r>
              <a:rPr lang="en-US" sz="1100">
                <a:solidFill>
                  <a:srgbClr val="FF0000"/>
                </a:solidFill>
                <a:highlight>
                  <a:srgbClr val="FFFFFF"/>
                </a:highlight>
              </a:rPr>
              <a:t>If you are an Advisory Panel or ICC member, does your group have a Bylaw Committee to periodically review the bylaws?</a:t>
            </a:r>
            <a:endParaRPr sz="1100">
              <a:solidFill>
                <a:srgbClr val="FF0000"/>
              </a:solidFill>
              <a:highlight>
                <a:srgbClr val="FFFFFF"/>
              </a:highlight>
            </a:endParaRPr>
          </a:p>
          <a:p>
            <a:pPr indent="0" lvl="0" marL="457200" rtl="0" algn="l">
              <a:lnSpc>
                <a:spcPct val="115000"/>
              </a:lnSpc>
              <a:spcBef>
                <a:spcPts val="0"/>
              </a:spcBef>
              <a:spcAft>
                <a:spcPts val="0"/>
              </a:spcAft>
              <a:buClr>
                <a:schemeClr val="dk1"/>
              </a:buClr>
              <a:buSzPts val="1100"/>
              <a:buFont typeface="Arial"/>
              <a:buNone/>
            </a:pPr>
            <a:r>
              <a:rPr lang="en-US" sz="1100">
                <a:solidFill>
                  <a:srgbClr val="FF0000"/>
                </a:solidFill>
                <a:highlight>
                  <a:srgbClr val="FFFFFF"/>
                </a:highlight>
              </a:rPr>
              <a:t>Yes____ No_____.</a:t>
            </a:r>
            <a:endParaRPr sz="1100">
              <a:solidFill>
                <a:srgbClr val="FF0000"/>
              </a:solidFill>
              <a:highlight>
                <a:srgbClr val="FFFFFF"/>
              </a:highlight>
            </a:endParaRPr>
          </a:p>
          <a:p>
            <a:pPr indent="0" lvl="0" marL="0" rtl="0" algn="l">
              <a:spcBef>
                <a:spcPts val="0"/>
              </a:spcBef>
              <a:spcAft>
                <a:spcPts val="0"/>
              </a:spcAft>
              <a:buNone/>
            </a:pPr>
            <a:r>
              <a:t/>
            </a:r>
            <a:endParaRPr>
              <a:solidFill>
                <a:srgbClr val="FF0000"/>
              </a:solidFill>
            </a:endParaRPr>
          </a:p>
        </p:txBody>
      </p:sp>
      <p:sp>
        <p:nvSpPr>
          <p:cNvPr id="350" name="Google Shape;350;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786ba0f2c0_0_18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786ba0f2c0_0_181: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t>Welcome to our November webinar.  Thank you for joining us today as we discuss establishing effective Panel and ICC bylaws and operating procedures. This powerpoint and the script that we will be using will be posted to our website following this presentation.</a:t>
            </a:r>
            <a:endParaRPr/>
          </a:p>
          <a:p>
            <a:pPr indent="0" lvl="0" marL="0" rtl="0" algn="l">
              <a:spcBef>
                <a:spcPts val="0"/>
              </a:spcBef>
              <a:spcAft>
                <a:spcPts val="0"/>
              </a:spcAft>
              <a:buNone/>
            </a:pPr>
            <a:r>
              <a:rPr lang="en-US"/>
              <a:t>If you are in need of captioning services, you may access this at the bottom right of your screen.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9" name="Google Shape;179;g1786ba0f2c0_0_181: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Another best practice is to include the bylaws as part of the annual Panel/ICC orientation. Every new member should </a:t>
            </a:r>
            <a:r>
              <a:rPr lang="en-US"/>
              <a:t>receive</a:t>
            </a:r>
            <a:r>
              <a:rPr lang="en-US"/>
              <a:t> a copy of the bylaws to read. Here is another quick poll:</a:t>
            </a:r>
            <a:endParaRPr/>
          </a:p>
          <a:p>
            <a:pPr indent="0" lvl="0" marL="0" rtl="0" algn="l">
              <a:spcBef>
                <a:spcPts val="0"/>
              </a:spcBef>
              <a:spcAft>
                <a:spcPts val="0"/>
              </a:spcAft>
              <a:buNone/>
            </a:pPr>
            <a:r>
              <a:rPr b="1" lang="en-US">
                <a:solidFill>
                  <a:srgbClr val="FF0000"/>
                </a:solidFill>
              </a:rPr>
              <a:t>Tanner, please </a:t>
            </a:r>
            <a:r>
              <a:rPr b="1" lang="en-US">
                <a:solidFill>
                  <a:srgbClr val="FF0000"/>
                </a:solidFill>
              </a:rPr>
              <a:t>Launch Poll:</a:t>
            </a:r>
            <a:r>
              <a:rPr lang="en-US"/>
              <a:t> </a:t>
            </a:r>
            <a:r>
              <a:rPr lang="en-US" sz="1100">
                <a:solidFill>
                  <a:srgbClr val="FF0000"/>
                </a:solidFill>
                <a:highlight>
                  <a:srgbClr val="FFFFFF"/>
                </a:highlight>
              </a:rPr>
              <a:t>Does your Advisory Panel or ICC provide training for new members to review and make them familiar with the bylaws?</a:t>
            </a:r>
            <a:endParaRPr sz="1100">
              <a:solidFill>
                <a:srgbClr val="FF0000"/>
              </a:solidFill>
              <a:highlight>
                <a:srgbClr val="FFFFFF"/>
              </a:highlight>
            </a:endParaRPr>
          </a:p>
          <a:p>
            <a:pPr indent="0" lvl="0" marL="457200" rtl="0" algn="l">
              <a:lnSpc>
                <a:spcPct val="115000"/>
              </a:lnSpc>
              <a:spcBef>
                <a:spcPts val="0"/>
              </a:spcBef>
              <a:spcAft>
                <a:spcPts val="0"/>
              </a:spcAft>
              <a:buClr>
                <a:schemeClr val="dk1"/>
              </a:buClr>
              <a:buSzPts val="1100"/>
              <a:buFont typeface="Arial"/>
              <a:buNone/>
            </a:pPr>
            <a:r>
              <a:rPr lang="en-US" sz="1100">
                <a:solidFill>
                  <a:srgbClr val="FF0000"/>
                </a:solidFill>
                <a:highlight>
                  <a:srgbClr val="FFFFFF"/>
                </a:highlight>
              </a:rPr>
              <a:t>Yes___ No____.</a:t>
            </a:r>
            <a:endParaRPr sz="1100">
              <a:solidFill>
                <a:srgbClr val="FF0000"/>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100">
                <a:highlight>
                  <a:srgbClr val="FFFFFF"/>
                </a:highlight>
              </a:rPr>
              <a:t>Read results of poll. Now I am going to turn it over to _____________, to talk about some of the best practices as they relate to the bylaws.</a:t>
            </a:r>
            <a:endParaRPr sz="1100">
              <a:highlight>
                <a:srgbClr val="FFFFFF"/>
              </a:highlight>
            </a:endParaRPr>
          </a:p>
          <a:p>
            <a:pPr indent="0" lvl="0" marL="0" rtl="0" algn="l">
              <a:spcBef>
                <a:spcPts val="0"/>
              </a:spcBef>
              <a:spcAft>
                <a:spcPts val="0"/>
              </a:spcAft>
              <a:buNone/>
            </a:pPr>
            <a:r>
              <a:t/>
            </a:r>
            <a:endParaRPr/>
          </a:p>
        </p:txBody>
      </p:sp>
      <p:sp>
        <p:nvSpPr>
          <p:cNvPr id="356" name="Google Shape;356;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Now we are going to shift gears over to best practices on conducting effective Panel and ICC meetings. As we discussed earlier, bylaws inform the procedures of meetings. This is a very abbreviated overview of best practices in conducting effective meetings. Today we are going to go over the ones that directly relate to bylaws, but there are many other issues to consider, such as public comment and the Family Educational Rights and Privacy Act (FERPA). We discuss these other topics in some  of our previously recorded webinars that you can find on our website. We are going to drop that link in the chat right now.</a:t>
            </a:r>
            <a:endParaRPr/>
          </a:p>
          <a:p>
            <a:pPr indent="0" lvl="0" marL="0" rtl="0" algn="l">
              <a:spcBef>
                <a:spcPts val="0"/>
              </a:spcBef>
              <a:spcAft>
                <a:spcPts val="0"/>
              </a:spcAft>
              <a:buNone/>
            </a:pPr>
            <a:r>
              <a:rPr b="1" lang="en-US">
                <a:solidFill>
                  <a:srgbClr val="FF0000"/>
                </a:solidFill>
              </a:rPr>
              <a:t>Tanner, Please </a:t>
            </a:r>
            <a:r>
              <a:rPr b="1" lang="en-US">
                <a:solidFill>
                  <a:srgbClr val="FF0000"/>
                </a:solidFill>
              </a:rPr>
              <a:t>DROP LINK IN CHAT:</a:t>
            </a:r>
            <a:r>
              <a:rPr lang="en-US"/>
              <a:t> </a:t>
            </a:r>
            <a:r>
              <a:rPr lang="en-US">
                <a:solidFill>
                  <a:srgbClr val="FF0000"/>
                </a:solidFill>
              </a:rPr>
              <a:t>https://osepideasthatwork.org/resources-grantees/sap-sicc/webinars</a:t>
            </a:r>
            <a:endParaRPr>
              <a:solidFill>
                <a:srgbClr val="FF0000"/>
              </a:solidFill>
            </a:endParaRPr>
          </a:p>
        </p:txBody>
      </p:sp>
      <p:sp>
        <p:nvSpPr>
          <p:cNvPr id="363" name="Google Shape;363;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Panels and ICCs should be consistent in the way meetings are conducted, following the </a:t>
            </a:r>
            <a:r>
              <a:rPr lang="en-US"/>
              <a:t>procedures</a:t>
            </a:r>
            <a:r>
              <a:rPr lang="en-US"/>
              <a:t> outlined in the bylaws and their state’s open meeting requirements. </a:t>
            </a:r>
            <a:endParaRPr/>
          </a:p>
        </p:txBody>
      </p:sp>
      <p:sp>
        <p:nvSpPr>
          <p:cNvPr id="370" name="Google Shape;370;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87cbb36bcf_0_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87cbb36bcf_0_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To do their best work, there are some things that Panels and ICCs can do proactively to ensure they run efficient and productive meetings, such as: providing training for the Executive committee members and Subcommittee chairs to understand their roles and responsibilities pertaining to their committees. Having a system for mentorship of new members by experienced members and the outgoing chairperson mentoring the new chairperson is another way to build the capacity of of members to be effective in meetings. Building capacity can be done with trainings within the group itself, or externally through webinars such as the one you are here for today. </a:t>
            </a:r>
            <a:endParaRPr/>
          </a:p>
        </p:txBody>
      </p:sp>
      <p:sp>
        <p:nvSpPr>
          <p:cNvPr id="378" name="Google Shape;378;g187cbb36bcf_0_3: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87cbb36bcf_0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87cbb36bcf_0_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We want to hear from you again, this time on what does your panel or ICC do to prepare new members? You can either type something in the chat or raise your hand and we will call on you.</a:t>
            </a:r>
            <a:endParaRPr/>
          </a:p>
        </p:txBody>
      </p:sp>
      <p:sp>
        <p:nvSpPr>
          <p:cNvPr id="385" name="Google Shape;385;g187cbb36bcf_0_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8c88961c64_0_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8c88961c64_0_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 chairperson plays a critical role in in the efficiency and productivity of the Panel or ICC meeting. They are </a:t>
            </a:r>
            <a:r>
              <a:rPr lang="en-US"/>
              <a:t>responsible</a:t>
            </a:r>
            <a:r>
              <a:rPr lang="en-US"/>
              <a:t> for leading the group through the agenda, ensuring that it stays on task and on time. A good facilitator is well-versed in Robert’s Rules of Order and understands the protocols for interacting with people who make public comments during meetings. They can facilitate the understanding of these protocols by both the public and the group by reviewing the protocol right before the </a:t>
            </a:r>
            <a:r>
              <a:rPr lang="en-US"/>
              <a:t>public commenting portion of the meeting. Typically, this includes sharing the time limit and reminding that the Panel or ICC will listen to the public comments but cannot respond to them at this meeting. Most importantly, an effective facilitator knows how to move the group towards consensus.</a:t>
            </a:r>
            <a:endParaRPr/>
          </a:p>
        </p:txBody>
      </p:sp>
      <p:sp>
        <p:nvSpPr>
          <p:cNvPr id="393" name="Google Shape;393;g18c88961c64_0_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There are many things that consensus is not, including a unanimous or </a:t>
            </a:r>
            <a:r>
              <a:rPr lang="en-US"/>
              <a:t>majority</a:t>
            </a:r>
            <a:r>
              <a:rPr lang="en-US"/>
              <a:t> vote, or 100% satisfaction for all members. Some refer to consensus as something that everyone can live with, even if they do not entirely agree. </a:t>
            </a:r>
            <a:endParaRPr/>
          </a:p>
        </p:txBody>
      </p:sp>
      <p:sp>
        <p:nvSpPr>
          <p:cNvPr id="399" name="Google Shape;399;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Panels and ICCs are diverse groups of stakeholders, coming from different backgrounds, with different experiences, ideas and  perspectives. As such, it can be expected that the group will not always agree. When discussing </a:t>
            </a:r>
            <a:r>
              <a:rPr lang="en-US"/>
              <a:t>recommendations</a:t>
            </a:r>
            <a:r>
              <a:rPr lang="en-US"/>
              <a:t> to make, the chair can help move the group towards consensus, where members feel comfortable </a:t>
            </a:r>
            <a:r>
              <a:rPr lang="en-US"/>
              <a:t>enough</a:t>
            </a:r>
            <a:r>
              <a:rPr lang="en-US"/>
              <a:t> with the </a:t>
            </a:r>
            <a:r>
              <a:rPr lang="en-US"/>
              <a:t>recommendation</a:t>
            </a:r>
            <a:r>
              <a:rPr lang="en-US"/>
              <a:t> to publicly support it even if they do not completely agree.</a:t>
            </a:r>
            <a:endParaRPr/>
          </a:p>
        </p:txBody>
      </p:sp>
      <p:sp>
        <p:nvSpPr>
          <p:cNvPr id="406" name="Google Shape;406;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Most Panels and ICC’s use Robert’s Rules of Order as their parliamentary procedures. It has been around since 1876. Using parliamentary </a:t>
            </a:r>
            <a:r>
              <a:rPr lang="en-US"/>
              <a:t>procedures</a:t>
            </a:r>
            <a:r>
              <a:rPr lang="en-US"/>
              <a:t> like Robert’s Rules, helps meetings be fair, consistent, and orderly. Towards the end of these slides we will have links to some additional resources and information about Robert’s Rules. Now I am going to turn it over to Eliana to discuss another important factor to consider: </a:t>
            </a:r>
            <a:r>
              <a:rPr lang="en-US"/>
              <a:t>accessibility</a:t>
            </a:r>
            <a:r>
              <a:rPr lang="en-US"/>
              <a:t>.   </a:t>
            </a:r>
            <a:endParaRPr/>
          </a:p>
        </p:txBody>
      </p:sp>
      <p:sp>
        <p:nvSpPr>
          <p:cNvPr id="412" name="Google Shape;412;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317500" lvl="0" marL="457200" rtl="0" algn="l">
              <a:spcBef>
                <a:spcPts val="0"/>
              </a:spcBef>
              <a:spcAft>
                <a:spcPts val="0"/>
              </a:spcAft>
              <a:buSzPts val="1400"/>
              <a:buChar char="●"/>
            </a:pPr>
            <a:r>
              <a:rPr lang="en-US"/>
              <a:t>Headings </a:t>
            </a:r>
            <a:r>
              <a:rPr b="1" lang="en-US"/>
              <a:t>are important because they communicate the organization of the content on the page. HEADIGNS provide in-page navigation f</a:t>
            </a:r>
            <a:r>
              <a:rPr b="1" lang="en-US"/>
              <a:t>or Web browsers, plug-ins, and assistive technologies </a:t>
            </a:r>
            <a:r>
              <a:rPr b="1" lang="en-US"/>
              <a:t>.</a:t>
            </a:r>
            <a:endParaRPr b="1"/>
          </a:p>
          <a:p>
            <a:pPr indent="-317500" lvl="0" marL="457200" rtl="0" algn="l">
              <a:spcBef>
                <a:spcPts val="0"/>
              </a:spcBef>
              <a:spcAft>
                <a:spcPts val="0"/>
              </a:spcAft>
              <a:buSzPts val="1400"/>
              <a:buChar char="●"/>
            </a:pPr>
            <a:r>
              <a:rPr b="1" lang="en-US"/>
              <a:t>Write in plain language. Use short simple sentences. </a:t>
            </a:r>
            <a:r>
              <a:rPr lang="en-US"/>
              <a:t>Writing in plain language should increase audience access to your work while not leaving out any of the substance. Anyone benefits from plain language but this is especially important for accessibility for people with with disabilities. </a:t>
            </a:r>
            <a:endParaRPr/>
          </a:p>
          <a:p>
            <a:pPr indent="-317500" lvl="0" marL="457200" rtl="0" algn="l">
              <a:spcBef>
                <a:spcPts val="0"/>
              </a:spcBef>
              <a:spcAft>
                <a:spcPts val="0"/>
              </a:spcAft>
              <a:buSzPts val="1400"/>
              <a:buChar char="●"/>
            </a:pPr>
            <a:r>
              <a:rPr b="1" lang="en-US"/>
              <a:t>Acronyms</a:t>
            </a:r>
            <a:r>
              <a:rPr lang="en-US"/>
              <a:t> can be very useful but they are only appropriate when the people you're addressing recognize and understand what the abbreviation stands for. To be sure they do, always precede it with its expanded name the first time it's used.</a:t>
            </a:r>
            <a:endParaRPr/>
          </a:p>
          <a:p>
            <a:pPr indent="-317500" lvl="0" marL="457200" rtl="0" algn="l">
              <a:spcBef>
                <a:spcPts val="0"/>
              </a:spcBef>
              <a:spcAft>
                <a:spcPts val="0"/>
              </a:spcAft>
              <a:buSzPts val="1400"/>
              <a:buChar char="●"/>
            </a:pPr>
            <a:r>
              <a:rPr b="1" lang="en-US"/>
              <a:t>Font size and style.</a:t>
            </a:r>
            <a:r>
              <a:rPr lang="en-US"/>
              <a:t> Use simple fonts without excessive special formatting. Avoid compressed, decorative, or cursive fonts. Font size is no smaller than 12 point. When possible use 14 point font. Large print materials should use between 16 and 18 point.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9" name="Google Shape;419;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786ba0f2c0_0_27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786ba0f2c0_0_270: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t>Today’s session is brought to you by the National Workgroup for SAP/SICC.  I’m_____________  one of the members of this committee that will be facilitating today’s session, along with ____________, _______________, and ________________.</a:t>
            </a:r>
            <a:endParaRPr/>
          </a:p>
          <a:p>
            <a:pPr indent="0" lvl="0" marL="0" rtl="0" algn="l">
              <a:spcBef>
                <a:spcPts val="0"/>
              </a:spcBef>
              <a:spcAft>
                <a:spcPts val="0"/>
              </a:spcAft>
              <a:buNone/>
            </a:pPr>
            <a:r>
              <a:rPr lang="en-US"/>
              <a:t>To assist State Advisory Panels and State Interagency Coordinating Councils, a national workgroup was created by the Office of Special Education Programs (OSEP) to ...[ assist in…READ TOP OF SLIDE}  The group provides information on {FINISH READING THE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5" name="Google Shape;195;g1786ba0f2c0_0_270: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786ba0f2c0_5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317500" lvl="0" marL="457200" rtl="0" algn="l">
              <a:spcBef>
                <a:spcPts val="0"/>
              </a:spcBef>
              <a:spcAft>
                <a:spcPts val="0"/>
              </a:spcAft>
              <a:buSzPts val="1400"/>
              <a:buChar char="●"/>
            </a:pPr>
            <a:r>
              <a:rPr b="1" lang="en-US"/>
              <a:t>Bulleted lists and numbered lists</a:t>
            </a:r>
            <a:r>
              <a:rPr lang="en-US"/>
              <a:t> can help readers see and understand the list items easily. </a:t>
            </a:r>
            <a:endParaRPr/>
          </a:p>
          <a:p>
            <a:pPr indent="-317500" lvl="0" marL="457200" rtl="0" algn="l">
              <a:spcBef>
                <a:spcPts val="0"/>
              </a:spcBef>
              <a:spcAft>
                <a:spcPts val="0"/>
              </a:spcAft>
              <a:buSzPts val="1400"/>
              <a:buChar char="●"/>
            </a:pPr>
            <a:r>
              <a:rPr b="1" lang="en-US"/>
              <a:t>Alternative (Alt) Text</a:t>
            </a:r>
            <a:r>
              <a:rPr lang="en-US"/>
              <a:t> is meant to convey the “why” of the image as it relates to the content of a document or webpage. It is read aloud to users by screen reader software, and it is indexed by search engines.</a:t>
            </a:r>
            <a:endParaRPr/>
          </a:p>
          <a:p>
            <a:pPr indent="-317500" lvl="0" marL="457200" rtl="0" algn="l">
              <a:spcBef>
                <a:spcPts val="0"/>
              </a:spcBef>
              <a:spcAft>
                <a:spcPts val="0"/>
              </a:spcAft>
              <a:buSzPts val="1400"/>
              <a:buChar char="●"/>
            </a:pPr>
            <a:r>
              <a:rPr b="1" lang="en-US"/>
              <a:t>The Microsoft Accessibility Checker</a:t>
            </a:r>
            <a:r>
              <a:rPr lang="en-US"/>
              <a:t> verifies your file against a set of rules that identify possible issues for people who have disabilities. Depending on how severe the issue is, the Accessibility Checker classifies each issue as an error, warning, or tip. It’s not enough but it’s a good beginning. </a:t>
            </a:r>
            <a:endParaRPr/>
          </a:p>
          <a:p>
            <a:pPr indent="-317500" lvl="0" marL="457200" rtl="0" algn="l">
              <a:spcBef>
                <a:spcPts val="0"/>
              </a:spcBef>
              <a:spcAft>
                <a:spcPts val="0"/>
              </a:spcAft>
              <a:buSzPts val="1400"/>
              <a:buChar char="●"/>
            </a:pPr>
            <a:r>
              <a:rPr lang="en-US"/>
              <a:t>Having documents in different languages and formats responding to the needs of your community can increase your reach and help you ensure representation. </a:t>
            </a:r>
            <a:endParaRPr/>
          </a:p>
        </p:txBody>
      </p:sp>
      <p:sp>
        <p:nvSpPr>
          <p:cNvPr id="427" name="Google Shape;427;g1786ba0f2c0_5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8cad980be8_0_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317500" lvl="0" marL="457200" rtl="0" algn="l">
              <a:spcBef>
                <a:spcPts val="0"/>
              </a:spcBef>
              <a:spcAft>
                <a:spcPts val="0"/>
              </a:spcAft>
              <a:buSzPts val="1400"/>
              <a:buChar char="●"/>
            </a:pPr>
            <a:r>
              <a:rPr lang="en-US"/>
              <a:t>Please visit adachecklist.org to learn more about the ADA different requirements of public accommodations for businesses and non-profit organizations that provide goods to or serve the public. </a:t>
            </a:r>
            <a:endParaRPr/>
          </a:p>
          <a:p>
            <a:pPr indent="0" lvl="0" marL="0" rtl="0" algn="l">
              <a:spcBef>
                <a:spcPts val="0"/>
              </a:spcBef>
              <a:spcAft>
                <a:spcPts val="0"/>
              </a:spcAft>
              <a:buNone/>
            </a:pPr>
            <a:r>
              <a:rPr b="1" lang="en-US">
                <a:solidFill>
                  <a:srgbClr val="FF0000"/>
                </a:solidFill>
              </a:rPr>
              <a:t>Tanner, please share links in chat:</a:t>
            </a:r>
            <a:r>
              <a:rPr lang="en-US">
                <a:solidFill>
                  <a:srgbClr val="FF0000"/>
                </a:solidFill>
              </a:rPr>
              <a:t> </a:t>
            </a:r>
            <a:r>
              <a:rPr lang="en-US" u="sng">
                <a:solidFill>
                  <a:schemeClr val="hlink"/>
                </a:solidFill>
                <a:hlinkClick r:id="rId2"/>
              </a:rPr>
              <a:t>https://adachecklist.org/</a:t>
            </a:r>
            <a:r>
              <a:rPr lang="en-US"/>
              <a:t> and </a:t>
            </a:r>
            <a:r>
              <a:rPr lang="en-US" u="sng">
                <a:solidFill>
                  <a:schemeClr val="hlink"/>
                </a:solidFill>
                <a:hlinkClick r:id="rId3"/>
              </a:rPr>
              <a:t>https://www.adachecklist.org/doc/fullchecklist/ada-checklist.pdf</a:t>
            </a:r>
            <a:endParaRPr/>
          </a:p>
          <a:p>
            <a:pPr indent="0" lvl="0" marL="0" rtl="0" algn="l">
              <a:spcBef>
                <a:spcPts val="0"/>
              </a:spcBef>
              <a:spcAft>
                <a:spcPts val="0"/>
              </a:spcAft>
              <a:buNone/>
            </a:pPr>
            <a:r>
              <a:t/>
            </a:r>
            <a:endParaRPr/>
          </a:p>
        </p:txBody>
      </p:sp>
      <p:sp>
        <p:nvSpPr>
          <p:cNvPr id="435" name="Google Shape;435;g18cad980be8_0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44" name="Google Shape;444;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6a244c3b94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6a244c3b94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sz="1100">
                <a:solidFill>
                  <a:srgbClr val="FF0000"/>
                </a:solidFill>
                <a:highlight>
                  <a:srgbClr val="FFFFFF"/>
                </a:highlight>
                <a:latin typeface="Roboto"/>
                <a:ea typeface="Roboto"/>
                <a:cs typeface="Roboto"/>
                <a:sym typeface="Roboto"/>
              </a:rPr>
              <a:t>Tanner, please post links:</a:t>
            </a:r>
            <a:endParaRPr sz="1100">
              <a:solidFill>
                <a:srgbClr val="FF0000"/>
              </a:solidFill>
              <a:highlight>
                <a:srgbClr val="FFFFFF"/>
              </a:highlight>
              <a:latin typeface="Roboto"/>
              <a:ea typeface="Roboto"/>
              <a:cs typeface="Roboto"/>
              <a:sym typeface="Roboto"/>
            </a:endParaRPr>
          </a:p>
          <a:p>
            <a:pPr indent="0" lvl="0" marL="0" rtl="0" algn="l">
              <a:spcBef>
                <a:spcPts val="0"/>
              </a:spcBef>
              <a:spcAft>
                <a:spcPts val="0"/>
              </a:spcAft>
              <a:buNone/>
            </a:pPr>
            <a:r>
              <a:rPr lang="en-US" sz="1100" u="sng">
                <a:solidFill>
                  <a:schemeClr val="hlink"/>
                </a:solidFill>
                <a:highlight>
                  <a:srgbClr val="FFFFFF"/>
                </a:highlight>
                <a:latin typeface="Roboto"/>
                <a:ea typeface="Roboto"/>
                <a:cs typeface="Roboto"/>
                <a:sym typeface="Roboto"/>
                <a:hlinkClick r:id="rId2"/>
              </a:rPr>
              <a:t>https://robertsrules.com/</a:t>
            </a:r>
            <a:endParaRPr sz="1100">
              <a:solidFill>
                <a:srgbClr val="5F6368"/>
              </a:solidFill>
              <a:highlight>
                <a:srgbClr val="FFFFFF"/>
              </a:highlight>
              <a:latin typeface="Roboto"/>
              <a:ea typeface="Roboto"/>
              <a:cs typeface="Roboto"/>
              <a:sym typeface="Roboto"/>
            </a:endParaRPr>
          </a:p>
          <a:p>
            <a:pPr indent="0" lvl="0" marL="0" rtl="0" algn="l">
              <a:spcBef>
                <a:spcPts val="0"/>
              </a:spcBef>
              <a:spcAft>
                <a:spcPts val="0"/>
              </a:spcAft>
              <a:buNone/>
            </a:pPr>
            <a:r>
              <a:rPr lang="en-US" sz="1100" u="sng">
                <a:solidFill>
                  <a:schemeClr val="hlink"/>
                </a:solidFill>
                <a:highlight>
                  <a:srgbClr val="FFFFFF"/>
                </a:highlight>
                <a:latin typeface="Roboto"/>
                <a:ea typeface="Roboto"/>
                <a:cs typeface="Roboto"/>
                <a:sym typeface="Roboto"/>
                <a:hlinkClick r:id="rId3"/>
              </a:rPr>
              <a:t>https://diphi.web.unc.edu/wp-content/uploads/sites/2645/2016/10/cheat-sheet.pdf</a:t>
            </a:r>
            <a:endParaRPr sz="1100">
              <a:solidFill>
                <a:srgbClr val="5F6368"/>
              </a:solidFill>
              <a:highlight>
                <a:srgbClr val="FFFFFF"/>
              </a:highlight>
              <a:latin typeface="Roboto"/>
              <a:ea typeface="Roboto"/>
              <a:cs typeface="Roboto"/>
              <a:sym typeface="Roboto"/>
            </a:endParaRPr>
          </a:p>
          <a:p>
            <a:pPr indent="0" lvl="0" marL="0" rtl="0" algn="l">
              <a:spcBef>
                <a:spcPts val="0"/>
              </a:spcBef>
              <a:spcAft>
                <a:spcPts val="0"/>
              </a:spcAft>
              <a:buNone/>
            </a:pPr>
            <a:r>
              <a:rPr lang="en-US" sz="1100" u="sng">
                <a:solidFill>
                  <a:schemeClr val="hlink"/>
                </a:solidFill>
                <a:highlight>
                  <a:srgbClr val="FFFFFF"/>
                </a:highlight>
                <a:latin typeface="Roboto"/>
                <a:ea typeface="Roboto"/>
                <a:cs typeface="Roboto"/>
                <a:sym typeface="Roboto"/>
                <a:hlinkClick r:id="rId4"/>
              </a:rPr>
              <a:t>https://www.pta.org/docs/default-source/files/training/course-tools/president/english/roberts-rules-of-order-basics</a:t>
            </a:r>
            <a:endParaRPr sz="1100">
              <a:solidFill>
                <a:srgbClr val="5F6368"/>
              </a:solidFill>
              <a:highlight>
                <a:srgbClr val="FFFFFF"/>
              </a:highlight>
              <a:latin typeface="Roboto"/>
              <a:ea typeface="Roboto"/>
              <a:cs typeface="Roboto"/>
              <a:sym typeface="Roboto"/>
            </a:endParaRPr>
          </a:p>
          <a:p>
            <a:pPr indent="0" lvl="0" marL="0" rtl="0" algn="l">
              <a:spcBef>
                <a:spcPts val="0"/>
              </a:spcBef>
              <a:spcAft>
                <a:spcPts val="0"/>
              </a:spcAft>
              <a:buNone/>
            </a:pPr>
            <a:r>
              <a:rPr lang="en-US" sz="1100" u="sng">
                <a:solidFill>
                  <a:schemeClr val="hlink"/>
                </a:solidFill>
                <a:highlight>
                  <a:srgbClr val="FFFFFF"/>
                </a:highlight>
                <a:latin typeface="Roboto"/>
                <a:ea typeface="Roboto"/>
                <a:cs typeface="Roboto"/>
                <a:sym typeface="Roboto"/>
                <a:hlinkClick r:id="rId5"/>
              </a:rPr>
              <a:t>https://osepideasthatwork.org/resources-grantees/sap-sicc/webinars</a:t>
            </a:r>
            <a:endParaRPr sz="1100">
              <a:solidFill>
                <a:srgbClr val="5F6368"/>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900">
              <a:solidFill>
                <a:srgbClr val="5F6368"/>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900">
              <a:solidFill>
                <a:srgbClr val="5F6368"/>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900">
              <a:solidFill>
                <a:srgbClr val="5F6368"/>
              </a:solidFill>
              <a:highlight>
                <a:srgbClr val="FFFFFF"/>
              </a:highlight>
              <a:latin typeface="Roboto"/>
              <a:ea typeface="Roboto"/>
              <a:cs typeface="Roboto"/>
              <a:sym typeface="Roboto"/>
            </a:endParaRPr>
          </a:p>
        </p:txBody>
      </p:sp>
      <p:sp>
        <p:nvSpPr>
          <p:cNvPr id="452" name="Google Shape;452;g16a244c3b94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786ba0f2c0_0_90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1786ba0f2c0_0_905: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solidFill>
                  <a:srgbClr val="222222"/>
                </a:solidFill>
              </a:rPr>
              <a:t>We would like to remind you that there are a variety of supports available to state advisory panels and interagency coordinating councils through this national workgroup.  </a:t>
            </a:r>
            <a:endParaRPr>
              <a:solidFill>
                <a:srgbClr val="222222"/>
              </a:solidFill>
            </a:endParaRPr>
          </a:p>
          <a:p>
            <a:pPr indent="0" lvl="0" marL="0" rtl="0" algn="l">
              <a:spcBef>
                <a:spcPts val="0"/>
              </a:spcBef>
              <a:spcAft>
                <a:spcPts val="0"/>
              </a:spcAft>
              <a:buNone/>
            </a:pPr>
            <a:r>
              <a:rPr lang="en-US">
                <a:solidFill>
                  <a:srgbClr val="222222"/>
                </a:solidFill>
              </a:rPr>
              <a:t>First, you may contact our group using the </a:t>
            </a:r>
            <a:r>
              <a:rPr b="1" lang="en-US">
                <a:solidFill>
                  <a:srgbClr val="222222"/>
                </a:solidFill>
              </a:rPr>
              <a:t>info@sapandsicc.org</a:t>
            </a:r>
            <a:r>
              <a:rPr lang="en-US">
                <a:solidFill>
                  <a:srgbClr val="222222"/>
                </a:solidFill>
              </a:rPr>
              <a:t> email with any questions or requests for information OR you may visit our SAP/SICC website located at: </a:t>
            </a:r>
            <a:r>
              <a:rPr lang="en-US" u="sng">
                <a:solidFill>
                  <a:schemeClr val="hlink"/>
                </a:solidFill>
                <a:hlinkClick r:id="rId2"/>
              </a:rPr>
              <a:t>https://osepideasthatwork.org/resources-grantees/sap-sicc</a:t>
            </a:r>
            <a:endParaRPr>
              <a:solidFill>
                <a:srgbClr val="222222"/>
              </a:solidFill>
            </a:endParaRPr>
          </a:p>
          <a:p>
            <a:pPr indent="0" lvl="0" marL="0" rtl="0" algn="l">
              <a:spcBef>
                <a:spcPts val="0"/>
              </a:spcBef>
              <a:spcAft>
                <a:spcPts val="0"/>
              </a:spcAft>
              <a:buNone/>
            </a:pPr>
            <a:r>
              <a:t/>
            </a:r>
            <a:endParaRPr>
              <a:solidFill>
                <a:srgbClr val="222222"/>
              </a:solidFill>
            </a:endParaRPr>
          </a:p>
          <a:p>
            <a:pPr indent="0" lvl="0" marL="0" rtl="0" algn="l">
              <a:spcBef>
                <a:spcPts val="0"/>
              </a:spcBef>
              <a:spcAft>
                <a:spcPts val="0"/>
              </a:spcAft>
              <a:buNone/>
            </a:pPr>
            <a:r>
              <a:t/>
            </a:r>
            <a:endParaRPr>
              <a:solidFill>
                <a:srgbClr val="C55A11"/>
              </a:solidFill>
            </a:endParaRPr>
          </a:p>
          <a:p>
            <a:pPr indent="0" lvl="0" marL="0" rtl="0" algn="l">
              <a:spcBef>
                <a:spcPts val="0"/>
              </a:spcBef>
              <a:spcAft>
                <a:spcPts val="0"/>
              </a:spcAft>
              <a:buNone/>
            </a:pPr>
            <a:r>
              <a:rPr b="1" lang="en-US" u="sng">
                <a:solidFill>
                  <a:srgbClr val="FF0000"/>
                </a:solidFill>
              </a:rPr>
              <a:t>THE LINK WILL BE PLACED IN THE CHAT BOX</a:t>
            </a:r>
            <a:endParaRPr>
              <a:solidFill>
                <a:srgbClr val="C55A11"/>
              </a:solidFill>
            </a:endParaRPr>
          </a:p>
          <a:p>
            <a:pPr indent="0" lvl="0" marL="0" rtl="0" algn="l">
              <a:spcBef>
                <a:spcPts val="0"/>
              </a:spcBef>
              <a:spcAft>
                <a:spcPts val="0"/>
              </a:spcAft>
              <a:buNone/>
            </a:pPr>
            <a:r>
              <a:rPr lang="en-US" u="sng">
                <a:solidFill>
                  <a:schemeClr val="hlink"/>
                </a:solidFill>
                <a:hlinkClick r:id="rId3"/>
              </a:rPr>
              <a:t>https://osepideasthatwork.org/resources-grantees/sap-sicc</a:t>
            </a:r>
            <a:endParaRPr/>
          </a:p>
          <a:p>
            <a:pPr indent="0" lvl="0" marL="0" rtl="0" algn="l">
              <a:spcBef>
                <a:spcPts val="0"/>
              </a:spcBef>
              <a:spcAft>
                <a:spcPts val="0"/>
              </a:spcAft>
              <a:buNone/>
            </a:pPr>
            <a:r>
              <a:t/>
            </a:r>
            <a:endParaRPr/>
          </a:p>
        </p:txBody>
      </p:sp>
      <p:sp>
        <p:nvSpPr>
          <p:cNvPr id="459" name="Google Shape;459;g1786ba0f2c0_0_905: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786ba0f2c0_0_62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1786ba0f2c0_0_626: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marR="0" rtl="0" algn="l">
              <a:lnSpc>
                <a:spcPct val="100000"/>
              </a:lnSpc>
              <a:spcBef>
                <a:spcPts val="0"/>
              </a:spcBef>
              <a:spcAft>
                <a:spcPts val="0"/>
              </a:spcAft>
              <a:buClr>
                <a:schemeClr val="dk1"/>
              </a:buClr>
              <a:buSzPts val="1200"/>
              <a:buFont typeface="Calibri"/>
              <a:buNone/>
            </a:pPr>
            <a:r>
              <a:rPr lang="en-US"/>
              <a:t>Please help us help you.  We appreciate hearing from you through the evaluation or by email.</a:t>
            </a:r>
            <a:endParaRPr/>
          </a:p>
          <a:p>
            <a:pPr indent="0" lvl="0" marL="0" rtl="0" algn="l">
              <a:spcBef>
                <a:spcPts val="0"/>
              </a:spcBef>
              <a:spcAft>
                <a:spcPts val="0"/>
              </a:spcAft>
              <a:buNone/>
            </a:pPr>
            <a:r>
              <a:rPr lang="en-US"/>
              <a:t>We appreciate you taking the time now using the link in the chat box for the evaluation.  Just copy and paste it in your web browser.  Thank you!</a:t>
            </a:r>
            <a:endParaRPr/>
          </a:p>
          <a:p>
            <a:pPr indent="0" lvl="0" marL="0" marR="0" rtl="0" algn="l">
              <a:lnSpc>
                <a:spcPct val="100000"/>
              </a:lnSpc>
              <a:spcBef>
                <a:spcPts val="0"/>
              </a:spcBef>
              <a:spcAft>
                <a:spcPts val="0"/>
              </a:spcAft>
              <a:buClr>
                <a:schemeClr val="dk1"/>
              </a:buClr>
              <a:buSzPts val="1200"/>
              <a:buFont typeface="Calibri"/>
              <a:buNone/>
            </a:pPr>
            <a:r>
              <a:rPr b="1" lang="en-US">
                <a:solidFill>
                  <a:srgbClr val="FF0000"/>
                </a:solidFill>
              </a:rPr>
              <a:t>Tanner, please</a:t>
            </a:r>
            <a:r>
              <a:rPr lang="en-US"/>
              <a:t> </a:t>
            </a:r>
            <a:r>
              <a:rPr b="1" lang="en-US">
                <a:solidFill>
                  <a:srgbClr val="FF0000"/>
                </a:solidFill>
              </a:rPr>
              <a:t>POST LINK in the CHAT</a:t>
            </a:r>
            <a:r>
              <a:rPr lang="en-US"/>
              <a:t>: </a:t>
            </a:r>
            <a:r>
              <a:rPr lang="en-US" u="sng">
                <a:solidFill>
                  <a:schemeClr val="hlink"/>
                </a:solidFill>
                <a:hlinkClick r:id="rId2"/>
              </a:rPr>
              <a:t>https://unc.az1.qualtrics.com/jfe/form/SV_bpTahcP8ioGXenA</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80" name="Google Shape;480;g1786ba0f2c0_0_626: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786ba0f2c0_0_99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1786ba0f2c0_0_999: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498" name="Google Shape;498;g1786ba0f2c0_0_999: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786ba0f2c0_0_35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786ba0f2c0_0_358: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t>The workgroup consists of interested staff from the Office of Special Education Programs (OSEP), Parent Training and Information Centers, OSEP-funded Technical Assistance Centers, and state staff currently involved in their states’ SICC or SAP either as a board member or a state staff member. </a:t>
            </a:r>
            <a:endParaRPr/>
          </a:p>
          <a:p>
            <a:pPr indent="0" lvl="0" marL="0" rtl="0" algn="l">
              <a:spcBef>
                <a:spcPts val="0"/>
              </a:spcBef>
              <a:spcAft>
                <a:spcPts val="0"/>
              </a:spcAft>
              <a:buNone/>
            </a:pPr>
            <a:r>
              <a:rPr lang="en-US"/>
              <a:t>Here is this year’s workgroup and we are grateful not only to OSEP and several of the national centers, but we want to especially thank the state staff and panel or council members from CT, DE, NY, NV, and  VA for their participation. </a:t>
            </a:r>
            <a:endParaRPr/>
          </a:p>
        </p:txBody>
      </p:sp>
      <p:sp>
        <p:nvSpPr>
          <p:cNvPr id="210" name="Google Shape;210;g1786ba0f2c0_0_358: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a847c042b_0_1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16a847c042b_0_14: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t>Before we jump into our topic today, we want you to learn who is participating with you from around the country.  Please take the poll and then we would love to have you put the state that you represent or your work location in the chat box.</a:t>
            </a:r>
            <a:endParaRPr/>
          </a:p>
          <a:p>
            <a:pPr indent="0" lvl="0" marL="0" rtl="0" algn="l">
              <a:spcBef>
                <a:spcPts val="0"/>
              </a:spcBef>
              <a:spcAft>
                <a:spcPts val="0"/>
              </a:spcAft>
              <a:buNone/>
            </a:pPr>
            <a:r>
              <a:rPr lang="en-US"/>
              <a:t>Review audience - welcome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solidFill>
                  <a:srgbClr val="FF0000"/>
                </a:solidFill>
              </a:rPr>
              <a:t>Tanner, please </a:t>
            </a:r>
            <a:r>
              <a:rPr b="1" lang="en-US">
                <a:solidFill>
                  <a:srgbClr val="FF0000"/>
                </a:solidFill>
              </a:rPr>
              <a:t>SET UP POLL and Launch Poll</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SAP Member</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SAP SEA staff</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SICC Member</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SICC LA staff</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National TA Center staff</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OSEP staff</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PTI Staff </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CPRC Staff</a:t>
            </a:r>
            <a:endParaRPr>
              <a:solidFill>
                <a:srgbClr val="FF0000"/>
              </a:solidFill>
            </a:endParaRPr>
          </a:p>
          <a:p>
            <a:pPr indent="-177800" lvl="0" marL="177800" rtl="0" algn="l">
              <a:spcBef>
                <a:spcPts val="0"/>
              </a:spcBef>
              <a:spcAft>
                <a:spcPts val="0"/>
              </a:spcAft>
              <a:buClr>
                <a:srgbClr val="FF0000"/>
              </a:buClr>
              <a:buSzPts val="1200"/>
              <a:buFont typeface="Arial"/>
              <a:buChar char="•"/>
            </a:pPr>
            <a:r>
              <a:rPr lang="en-US">
                <a:solidFill>
                  <a:srgbClr val="FF0000"/>
                </a:solidFill>
              </a:rPr>
              <a:t>Other (identify?)</a:t>
            </a:r>
            <a:endParaRPr>
              <a:solidFill>
                <a:srgbClr val="FF0000"/>
              </a:solidFill>
            </a:endParaRPr>
          </a:p>
          <a:p>
            <a:pPr indent="0" lvl="0" marL="0" rtl="0" algn="l">
              <a:spcBef>
                <a:spcPts val="0"/>
              </a:spcBef>
              <a:spcAft>
                <a:spcPts val="0"/>
              </a:spcAft>
              <a:buNone/>
            </a:pPr>
            <a:r>
              <a:t/>
            </a:r>
            <a:endParaRPr>
              <a:solidFill>
                <a:srgbClr val="FF0000"/>
              </a:solidFill>
            </a:endParaRPr>
          </a:p>
        </p:txBody>
      </p:sp>
      <p:sp>
        <p:nvSpPr>
          <p:cNvPr id="226" name="Google Shape;226;g16a847c042b_0_14: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89eeda995f_1_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189eeda995f_1_0: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t>We hope that by the end of this webinar you will  have increased awareness of the importance of bylaws for SAPs and SICCs, have and understanding of the purpose and function of by-laws, and have an increased capacity to participate in and conduct effective SAP and SICC meetings. Now I am going to turn it over to John Copenhaver, from TAESE, to start our discussion on bylaws.</a:t>
            </a:r>
            <a:endParaRPr/>
          </a:p>
          <a:p>
            <a:pPr indent="0" lvl="0" marL="0" rtl="0" algn="l">
              <a:spcBef>
                <a:spcPts val="0"/>
              </a:spcBef>
              <a:spcAft>
                <a:spcPts val="0"/>
              </a:spcAft>
              <a:buNone/>
            </a:pPr>
            <a:r>
              <a:t/>
            </a:r>
            <a:endParaRPr/>
          </a:p>
        </p:txBody>
      </p:sp>
      <p:sp>
        <p:nvSpPr>
          <p:cNvPr id="244" name="Google Shape;244;g189eeda995f_1_0: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Bylaws are critical to the operation of Panels and ICCs, providing direction and consistency for how the panel or ICC is organize, as well as how meetings are conducted. Over the years, there will be changes in membership and state directors. The bylaws serve as an anchor to ensure that the panel or ICC continues to operate under consistent standards, regardless of membership changes.</a:t>
            </a:r>
            <a:endParaRPr/>
          </a:p>
          <a:p>
            <a:pPr indent="0" lvl="0" marL="0" rtl="0" algn="l">
              <a:spcBef>
                <a:spcPts val="0"/>
              </a:spcBef>
              <a:spcAft>
                <a:spcPts val="0"/>
              </a:spcAft>
              <a:buNone/>
            </a:pPr>
            <a:r>
              <a:rPr b="1" lang="en-US">
                <a:solidFill>
                  <a:srgbClr val="FF0000"/>
                </a:solidFill>
              </a:rPr>
              <a:t>Tanner, Please LAUNCH POLL:</a:t>
            </a:r>
            <a:endParaRPr b="1">
              <a:solidFill>
                <a:srgbClr val="FF0000"/>
              </a:solidFill>
            </a:endParaRPr>
          </a:p>
          <a:p>
            <a:pPr indent="-298450" lvl="0" marL="457200" rtl="0" algn="l">
              <a:lnSpc>
                <a:spcPct val="115000"/>
              </a:lnSpc>
              <a:spcBef>
                <a:spcPts val="0"/>
              </a:spcBef>
              <a:spcAft>
                <a:spcPts val="0"/>
              </a:spcAft>
              <a:buClr>
                <a:srgbClr val="FF0000"/>
              </a:buClr>
              <a:buSzPts val="1100"/>
              <a:buFont typeface="Calibri"/>
              <a:buAutoNum type="arabicPeriod"/>
            </a:pPr>
            <a:r>
              <a:rPr b="1" lang="en-US" sz="1100">
                <a:solidFill>
                  <a:srgbClr val="FF0000"/>
                </a:solidFill>
                <a:highlight>
                  <a:srgbClr val="FFFFFF"/>
                </a:highlight>
              </a:rPr>
              <a:t>If you are an Advisory Panel or ICC member, are you familiar with the bylaws of your group?</a:t>
            </a:r>
            <a:endParaRPr b="1" sz="1100">
              <a:solidFill>
                <a:srgbClr val="FF0000"/>
              </a:solidFill>
              <a:highlight>
                <a:srgbClr val="FFFFFF"/>
              </a:highlight>
            </a:endParaRPr>
          </a:p>
          <a:p>
            <a:pPr indent="0" lvl="0" marL="457200" rtl="0" algn="l">
              <a:lnSpc>
                <a:spcPct val="115000"/>
              </a:lnSpc>
              <a:spcBef>
                <a:spcPts val="0"/>
              </a:spcBef>
              <a:spcAft>
                <a:spcPts val="0"/>
              </a:spcAft>
              <a:buClr>
                <a:schemeClr val="dk1"/>
              </a:buClr>
              <a:buSzPts val="1100"/>
              <a:buFont typeface="Arial"/>
              <a:buNone/>
            </a:pPr>
            <a:r>
              <a:rPr b="1" lang="en-US" sz="1100">
                <a:solidFill>
                  <a:srgbClr val="FF0000"/>
                </a:solidFill>
                <a:highlight>
                  <a:srgbClr val="FFFFFF"/>
                </a:highlight>
                <a:latin typeface="Arial"/>
                <a:ea typeface="Arial"/>
                <a:cs typeface="Arial"/>
                <a:sym typeface="Arial"/>
              </a:rPr>
              <a:t>Yes____ No _____.</a:t>
            </a:r>
            <a:endParaRPr b="1" sz="1100">
              <a:solidFill>
                <a:srgbClr val="FF0000"/>
              </a:solidFill>
              <a:highlight>
                <a:srgbClr val="FFFFFF"/>
              </a:highlight>
              <a:latin typeface="Arial"/>
              <a:ea typeface="Arial"/>
              <a:cs typeface="Arial"/>
              <a:sym typeface="Arial"/>
            </a:endParaRPr>
          </a:p>
          <a:p>
            <a:pPr indent="0" lvl="0" marL="0" rtl="0" algn="l">
              <a:spcBef>
                <a:spcPts val="0"/>
              </a:spcBef>
              <a:spcAft>
                <a:spcPts val="0"/>
              </a:spcAft>
              <a:buNone/>
            </a:pPr>
            <a:r>
              <a:t/>
            </a:r>
            <a:endParaRPr b="1">
              <a:solidFill>
                <a:srgbClr val="FF0000"/>
              </a:solidFill>
            </a:endParaRPr>
          </a:p>
        </p:txBody>
      </p:sp>
      <p:sp>
        <p:nvSpPr>
          <p:cNvPr id="259" name="Google Shape;259;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 bylaws work in conjunction with other important meeting operations such as state open meeting requirements, the Family Educational Rights and Privacy Act, Consensus Building and Robert’s Rules of Order. For example, during a meeting members should refrain from using personally identifiable information that would violate FERPA. Specific student names and educator names should not be used in this public meeting. Instead, issues should be shared and discussed on a more general, systemic level. </a:t>
            </a:r>
            <a:endParaRPr/>
          </a:p>
        </p:txBody>
      </p:sp>
      <p:sp>
        <p:nvSpPr>
          <p:cNvPr id="266" name="Google Shape;266;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Panels and ICCs should abide by their state’s open meeting requirements. Each state has their own set of requirements for how public meetings will be conducted so they are fair and consistent from one government meeting to another. The state board of education will be following open same open meeting requirements that a Panel or ICC will be following. Panel and ICC members can look to their state board of education as models for agendas, procedures and practices.</a:t>
            </a:r>
            <a:endParaRPr/>
          </a:p>
        </p:txBody>
      </p:sp>
      <p:sp>
        <p:nvSpPr>
          <p:cNvPr id="273" name="Google Shape;273;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89" name="Shape 89"/>
        <p:cNvGrpSpPr/>
        <p:nvPr/>
      </p:nvGrpSpPr>
      <p:grpSpPr>
        <a:xfrm>
          <a:off x="0" y="0"/>
          <a:ext cx="0" cy="0"/>
          <a:chOff x="0" y="0"/>
          <a:chExt cx="0" cy="0"/>
        </a:xfrm>
      </p:grpSpPr>
      <p:sp>
        <p:nvSpPr>
          <p:cNvPr id="90" name="Google Shape;90;g1786ba0f2c0_0_20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g1786ba0f2c0_0_20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2" name="Google Shape;92;g1786ba0f2c0_0_20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g1786ba0f2c0_0_20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1786ba0f2c0_0_20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g1786ba0f2c0_0_208"/>
          <p:cNvSpPr txBox="1"/>
          <p:nvPr>
            <p:ph type="title"/>
          </p:nvPr>
        </p:nvSpPr>
        <p:spPr>
          <a:xfrm>
            <a:off x="838200" y="365125"/>
            <a:ext cx="10515600" cy="1325700"/>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Rockwell"/>
              <a:buNone/>
              <a:defRPr>
                <a:solidFill>
                  <a:schemeClr val="lt1"/>
                </a:solidFill>
                <a:latin typeface="Rockwell"/>
                <a:ea typeface="Rockwell"/>
                <a:cs typeface="Rockwell"/>
                <a:sym typeface="Rockwe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g1786ba0f2c0_0_208"/>
          <p:cNvSpPr txBox="1"/>
          <p:nvPr>
            <p:ph idx="1" type="body"/>
          </p:nvPr>
        </p:nvSpPr>
        <p:spPr>
          <a:xfrm>
            <a:off x="838200" y="1825625"/>
            <a:ext cx="10515600" cy="3497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98" name="Google Shape;98;g1786ba0f2c0_0_208"/>
          <p:cNvCxnSpPr/>
          <p:nvPr/>
        </p:nvCxnSpPr>
        <p:spPr>
          <a:xfrm>
            <a:off x="0" y="5658465"/>
            <a:ext cx="12192000" cy="0"/>
          </a:xfrm>
          <a:prstGeom prst="straightConnector1">
            <a:avLst/>
          </a:prstGeom>
          <a:noFill/>
          <a:ln cap="flat" cmpd="sng" w="9525">
            <a:solidFill>
              <a:schemeClr val="accent6"/>
            </a:solidFill>
            <a:prstDash val="dash"/>
            <a:round/>
            <a:headEnd len="sm" w="sm" type="none"/>
            <a:tailEnd len="sm" w="sm" type="none"/>
          </a:ln>
        </p:spPr>
      </p:cxnSp>
      <p:pic>
        <p:nvPicPr>
          <p:cNvPr descr="Childhood Assistance Center, SAP &amp; SICC, National Center for Systemic Improvement Center (NCSI, and Regional Parent Technical Assistance Center logos" id="99" name="Google Shape;99;g1786ba0f2c0_0_208"/>
          <p:cNvPicPr preferRelativeResize="0"/>
          <p:nvPr/>
        </p:nvPicPr>
        <p:blipFill rotWithShape="1">
          <a:blip r:embed="rId2">
            <a:alphaModFix/>
          </a:blip>
          <a:srcRect b="0" l="0" r="0" t="0"/>
          <a:stretch/>
        </p:blipFill>
        <p:spPr>
          <a:xfrm>
            <a:off x="883059" y="5775099"/>
            <a:ext cx="10425881" cy="104954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0" name="Shape 100"/>
        <p:cNvGrpSpPr/>
        <p:nvPr/>
      </p:nvGrpSpPr>
      <p:grpSpPr>
        <a:xfrm>
          <a:off x="0" y="0"/>
          <a:ext cx="0" cy="0"/>
          <a:chOff x="0" y="0"/>
          <a:chExt cx="0" cy="0"/>
        </a:xfrm>
      </p:grpSpPr>
      <p:sp>
        <p:nvSpPr>
          <p:cNvPr id="101" name="Google Shape;101;g1786ba0f2c0_0_213"/>
          <p:cNvSpPr txBox="1"/>
          <p:nvPr>
            <p:ph type="title"/>
          </p:nvPr>
        </p:nvSpPr>
        <p:spPr>
          <a:xfrm>
            <a:off x="838200" y="365125"/>
            <a:ext cx="10515600" cy="1325700"/>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Rockwell"/>
              <a:buNone/>
              <a:defRPr>
                <a:solidFill>
                  <a:schemeClr val="lt1"/>
                </a:solidFill>
                <a:latin typeface="Rockwell"/>
                <a:ea typeface="Rockwell"/>
                <a:cs typeface="Rockwell"/>
                <a:sym typeface="Rockwe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 name="Google Shape;102;g1786ba0f2c0_0_213"/>
          <p:cNvSpPr txBox="1"/>
          <p:nvPr>
            <p:ph idx="1" type="body"/>
          </p:nvPr>
        </p:nvSpPr>
        <p:spPr>
          <a:xfrm>
            <a:off x="838200" y="1825625"/>
            <a:ext cx="5181600" cy="3760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 name="Google Shape;103;g1786ba0f2c0_0_213"/>
          <p:cNvSpPr txBox="1"/>
          <p:nvPr>
            <p:ph idx="2" type="body"/>
          </p:nvPr>
        </p:nvSpPr>
        <p:spPr>
          <a:xfrm>
            <a:off x="6172200" y="1825625"/>
            <a:ext cx="5181600" cy="3760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104" name="Google Shape;104;g1786ba0f2c0_0_213"/>
          <p:cNvCxnSpPr/>
          <p:nvPr/>
        </p:nvCxnSpPr>
        <p:spPr>
          <a:xfrm>
            <a:off x="0" y="5730255"/>
            <a:ext cx="12192000" cy="0"/>
          </a:xfrm>
          <a:prstGeom prst="straightConnector1">
            <a:avLst/>
          </a:prstGeom>
          <a:noFill/>
          <a:ln cap="flat" cmpd="sng" w="9525">
            <a:solidFill>
              <a:schemeClr val="accent6"/>
            </a:solidFill>
            <a:prstDash val="dash"/>
            <a:round/>
            <a:headEnd len="sm" w="sm" type="none"/>
            <a:tailEnd len="sm" w="sm" type="none"/>
          </a:ln>
        </p:spPr>
      </p:cxnSp>
      <p:pic>
        <p:nvPicPr>
          <p:cNvPr descr="Childhood Assistance Center, SAP &amp; SICC, National Center for Systemic Improvement Center (NCSI, and Regional Parent Technical Assistance Center logos" id="105" name="Google Shape;105;g1786ba0f2c0_0_213"/>
          <p:cNvPicPr preferRelativeResize="0"/>
          <p:nvPr/>
        </p:nvPicPr>
        <p:blipFill rotWithShape="1">
          <a:blip r:embed="rId2">
            <a:alphaModFix/>
          </a:blip>
          <a:srcRect b="0" l="0" r="0" t="0"/>
          <a:stretch/>
        </p:blipFill>
        <p:spPr>
          <a:xfrm>
            <a:off x="907947" y="5828811"/>
            <a:ext cx="10223705" cy="10291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6" name="Shape 106"/>
        <p:cNvGrpSpPr/>
        <p:nvPr/>
      </p:nvGrpSpPr>
      <p:grpSpPr>
        <a:xfrm>
          <a:off x="0" y="0"/>
          <a:ext cx="0" cy="0"/>
          <a:chOff x="0" y="0"/>
          <a:chExt cx="0" cy="0"/>
        </a:xfrm>
      </p:grpSpPr>
      <p:sp>
        <p:nvSpPr>
          <p:cNvPr id="107" name="Google Shape;107;g1786ba0f2c0_0_219"/>
          <p:cNvSpPr txBox="1"/>
          <p:nvPr>
            <p:ph type="ctrTitle"/>
          </p:nvPr>
        </p:nvSpPr>
        <p:spPr>
          <a:xfrm>
            <a:off x="3145970" y="250372"/>
            <a:ext cx="8817300" cy="1200000"/>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b" bIns="45700" lIns="91425" spcFirstLastPara="1" rIns="91425" wrap="square" tIns="45700">
            <a:normAutofit/>
          </a:bodyPr>
          <a:lstStyle>
            <a:lvl1pPr lvl="0" rtl="0" algn="ctr">
              <a:lnSpc>
                <a:spcPct val="100000"/>
              </a:lnSpc>
              <a:spcBef>
                <a:spcPts val="0"/>
              </a:spcBef>
              <a:spcAft>
                <a:spcPts val="0"/>
              </a:spcAft>
              <a:buClr>
                <a:schemeClr val="dk1"/>
              </a:buClr>
              <a:buSzPts val="4000"/>
              <a:buFont typeface="Rockwell"/>
              <a:buNone/>
              <a:defRPr b="1" sz="4000">
                <a:solidFill>
                  <a:schemeClr val="lt1"/>
                </a:solidFill>
                <a:latin typeface="Rockwell"/>
                <a:ea typeface="Rockwell"/>
                <a:cs typeface="Rockwell"/>
                <a:sym typeface="Rockwe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g1786ba0f2c0_0_219"/>
          <p:cNvSpPr txBox="1"/>
          <p:nvPr>
            <p:ph idx="1" type="subTitle"/>
          </p:nvPr>
        </p:nvSpPr>
        <p:spPr>
          <a:xfrm>
            <a:off x="3145969" y="1450295"/>
            <a:ext cx="8817300" cy="1191300"/>
          </a:xfrm>
          <a:prstGeom prst="rect">
            <a:avLst/>
          </a:prstGeom>
          <a:solidFill>
            <a:schemeClr val="accent1"/>
          </a:solidFill>
          <a:ln cap="flat" cmpd="sng" w="12700">
            <a:solidFill>
              <a:srgbClr val="5DD3FF"/>
            </a:solidFill>
            <a:prstDash val="solid"/>
            <a:miter lim="800000"/>
            <a:headEnd len="sm" w="sm" type="none"/>
            <a:tailEnd len="sm" w="sm" type="none"/>
          </a:ln>
        </p:spPr>
        <p:txBody>
          <a:bodyPr anchorCtr="0" anchor="t" bIns="45700" lIns="91425" spcFirstLastPara="1" rIns="91425" wrap="square" tIns="45700">
            <a:normAutofit/>
          </a:bodyPr>
          <a:lstStyle>
            <a:lvl1pPr lvl="0" rtl="0" algn="r">
              <a:lnSpc>
                <a:spcPct val="200000"/>
              </a:lnSpc>
              <a:spcBef>
                <a:spcPts val="1000"/>
              </a:spcBef>
              <a:spcAft>
                <a:spcPts val="0"/>
              </a:spcAft>
              <a:buClr>
                <a:schemeClr val="dk1"/>
              </a:buClr>
              <a:buSzPts val="2400"/>
              <a:buNone/>
              <a:defRPr sz="2400">
                <a:solidFill>
                  <a:schemeClr val="lt1"/>
                </a:solidFill>
                <a:latin typeface="Arial"/>
                <a:ea typeface="Arial"/>
                <a:cs typeface="Arial"/>
                <a:sym typeface="Arial"/>
              </a:defRPr>
            </a:lvl1pPr>
            <a:lvl2pPr lvl="1" rtl="0" algn="ctr">
              <a:lnSpc>
                <a:spcPct val="90000"/>
              </a:lnSpc>
              <a:spcBef>
                <a:spcPts val="500"/>
              </a:spcBef>
              <a:spcAft>
                <a:spcPts val="0"/>
              </a:spcAft>
              <a:buClr>
                <a:schemeClr val="dk1"/>
              </a:buClr>
              <a:buSzPts val="2000"/>
              <a:buNone/>
              <a:defRPr sz="2000">
                <a:solidFill>
                  <a:schemeClr val="lt1"/>
                </a:solidFill>
                <a:latin typeface="Calibri"/>
                <a:ea typeface="Calibri"/>
                <a:cs typeface="Calibri"/>
                <a:sym typeface="Calibri"/>
              </a:defRPr>
            </a:lvl2pPr>
            <a:lvl3pPr lvl="2" rtl="0" algn="ctr">
              <a:lnSpc>
                <a:spcPct val="90000"/>
              </a:lnSpc>
              <a:spcBef>
                <a:spcPts val="500"/>
              </a:spcBef>
              <a:spcAft>
                <a:spcPts val="0"/>
              </a:spcAft>
              <a:buClr>
                <a:schemeClr val="dk1"/>
              </a:buClr>
              <a:buSzPts val="1800"/>
              <a:buNone/>
              <a:defRPr sz="1800">
                <a:solidFill>
                  <a:schemeClr val="lt1"/>
                </a:solidFill>
                <a:latin typeface="Calibri"/>
                <a:ea typeface="Calibri"/>
                <a:cs typeface="Calibri"/>
                <a:sym typeface="Calibri"/>
              </a:defRPr>
            </a:lvl3pPr>
            <a:lvl4pPr lvl="3" rtl="0"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4pPr>
            <a:lvl5pPr lvl="4" rtl="0"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5pPr>
            <a:lvl6pPr lvl="5" rtl="0"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6pPr>
            <a:lvl7pPr lvl="6" rtl="0"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7pPr>
            <a:lvl8pPr lvl="7" rtl="0"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8pPr>
            <a:lvl9pPr lvl="8" rtl="0"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9pPr>
          </a:lstStyle>
          <a:p/>
        </p:txBody>
      </p:sp>
      <p:pic>
        <p:nvPicPr>
          <p:cNvPr descr="SAP &amp; SICC Logo" id="109" name="Google Shape;109;g1786ba0f2c0_0_219"/>
          <p:cNvPicPr preferRelativeResize="0"/>
          <p:nvPr/>
        </p:nvPicPr>
        <p:blipFill rotWithShape="1">
          <a:blip r:embed="rId2">
            <a:alphaModFix/>
          </a:blip>
          <a:srcRect b="0" l="0" r="0" t="0"/>
          <a:stretch/>
        </p:blipFill>
        <p:spPr>
          <a:xfrm>
            <a:off x="90012" y="250372"/>
            <a:ext cx="2881788" cy="2791732"/>
          </a:xfrm>
          <a:prstGeom prst="rect">
            <a:avLst/>
          </a:prstGeom>
          <a:noFill/>
          <a:ln>
            <a:noFill/>
          </a:ln>
        </p:spPr>
      </p:pic>
      <p:sp>
        <p:nvSpPr>
          <p:cNvPr id="110" name="Google Shape;110;g1786ba0f2c0_0_219"/>
          <p:cNvSpPr txBox="1"/>
          <p:nvPr>
            <p:ph idx="2" type="body"/>
          </p:nvPr>
        </p:nvSpPr>
        <p:spPr>
          <a:xfrm>
            <a:off x="696912" y="3235552"/>
            <a:ext cx="11266500" cy="2172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111" name="Google Shape;111;g1786ba0f2c0_0_219"/>
          <p:cNvCxnSpPr/>
          <p:nvPr/>
        </p:nvCxnSpPr>
        <p:spPr>
          <a:xfrm>
            <a:off x="0" y="5532327"/>
            <a:ext cx="12192000" cy="0"/>
          </a:xfrm>
          <a:prstGeom prst="straightConnector1">
            <a:avLst/>
          </a:prstGeom>
          <a:noFill/>
          <a:ln cap="flat" cmpd="sng" w="9525">
            <a:solidFill>
              <a:schemeClr val="accent6"/>
            </a:solidFill>
            <a:prstDash val="dash"/>
            <a:round/>
            <a:headEnd len="sm" w="sm" type="none"/>
            <a:tailEnd len="sm" w="sm" type="none"/>
          </a:ln>
        </p:spPr>
      </p:cxnSp>
      <p:pic>
        <p:nvPicPr>
          <p:cNvPr descr="IDEAS That Work Office of Special Education Programs, ECTA Early Childhood Assistance Center, SAP &amp; SICC, National Center for Systemic Improvement Center (NCSI, and Regional Parent Technical Assistance Center logos" id="112" name="Google Shape;112;g1786ba0f2c0_0_219"/>
          <p:cNvPicPr preferRelativeResize="0"/>
          <p:nvPr/>
        </p:nvPicPr>
        <p:blipFill rotWithShape="1">
          <a:blip r:embed="rId3">
            <a:alphaModFix/>
          </a:blip>
          <a:srcRect b="0" l="0" r="0" t="0"/>
          <a:stretch/>
        </p:blipFill>
        <p:spPr>
          <a:xfrm>
            <a:off x="53141" y="5601153"/>
            <a:ext cx="12042779" cy="121231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g1786ba0f2c0_0_22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g1786ba0f2c0_0_22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6" name="Google Shape;116;g1786ba0f2c0_0_22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g1786ba0f2c0_0_22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g1786ba0f2c0_0_22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1786ba0f2c0_0_2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g1786ba0f2c0_0_2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g1786ba0f2c0_0_2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g1786ba0f2c0_0_2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 name="Google Shape;124;g1786ba0f2c0_0_2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g1786ba0f2c0_0_2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g1786ba0f2c0_0_2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g1786ba0f2c0_0_2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1786ba0f2c0_0_2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g1786ba0f2c0_0_2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g1786ba0f2c0_0_24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 name="Google Shape;133;g1786ba0f2c0_0_244"/>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4" name="Google Shape;134;g1786ba0f2c0_0_24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5" name="Google Shape;135;g1786ba0f2c0_0_2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g1786ba0f2c0_0_2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g1786ba0f2c0_0_2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Rockwell"/>
              <a:buNone/>
              <a:defRPr>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838200" y="1825625"/>
            <a:ext cx="10515600" cy="34974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24"/>
          <p:cNvCxnSpPr/>
          <p:nvPr/>
        </p:nvCxnSpPr>
        <p:spPr>
          <a:xfrm>
            <a:off x="0" y="5658465"/>
            <a:ext cx="12192000" cy="0"/>
          </a:xfrm>
          <a:prstGeom prst="straightConnector1">
            <a:avLst/>
          </a:prstGeom>
          <a:noFill/>
          <a:ln cap="flat" cmpd="sng" w="9525">
            <a:solidFill>
              <a:schemeClr val="accent6"/>
            </a:solidFill>
            <a:prstDash val="dash"/>
            <a:round/>
            <a:headEnd len="sm" w="sm" type="none"/>
            <a:tailEnd len="sm" w="sm" type="none"/>
          </a:ln>
        </p:spPr>
      </p:cxnSp>
      <p:pic>
        <p:nvPicPr>
          <p:cNvPr descr="Childhood Assistance Center, SAP &amp; SICC, National Center for Systemic Improvement Center (NCSI, and Regional Parent Technical Assistance Center logos" id="25" name="Google Shape;25;p24"/>
          <p:cNvPicPr preferRelativeResize="0"/>
          <p:nvPr/>
        </p:nvPicPr>
        <p:blipFill rotWithShape="1">
          <a:blip r:embed="rId2">
            <a:alphaModFix/>
          </a:blip>
          <a:srcRect b="0" l="0" r="0" t="0"/>
          <a:stretch/>
        </p:blipFill>
        <p:spPr>
          <a:xfrm>
            <a:off x="883059" y="5775099"/>
            <a:ext cx="10425881" cy="104954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g1786ba0f2c0_0_25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g1786ba0f2c0_0_251"/>
          <p:cNvSpPr/>
          <p:nvPr>
            <p:ph idx="2" type="pic"/>
          </p:nvPr>
        </p:nvSpPr>
        <p:spPr>
          <a:xfrm>
            <a:off x="5183188" y="987425"/>
            <a:ext cx="6172200" cy="4873500"/>
          </a:xfrm>
          <a:prstGeom prst="rect">
            <a:avLst/>
          </a:prstGeom>
          <a:noFill/>
          <a:ln>
            <a:noFill/>
          </a:ln>
        </p:spPr>
      </p:sp>
      <p:sp>
        <p:nvSpPr>
          <p:cNvPr id="141" name="Google Shape;141;g1786ba0f2c0_0_251"/>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2" name="Google Shape;142;g1786ba0f2c0_0_2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g1786ba0f2c0_0_2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g1786ba0f2c0_0_2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g1786ba0f2c0_0_25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g1786ba0f2c0_0_25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8" name="Google Shape;148;g1786ba0f2c0_0_25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g1786ba0f2c0_0_25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g1786ba0f2c0_0_2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g1786ba0f2c0_0_26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g1786ba0f2c0_0_26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4" name="Google Shape;154;g1786ba0f2c0_0_26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g1786ba0f2c0_0_26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g1786ba0f2c0_0_2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 name="Shape 26"/>
        <p:cNvGrpSpPr/>
        <p:nvPr/>
      </p:nvGrpSpPr>
      <p:grpSpPr>
        <a:xfrm>
          <a:off x="0" y="0"/>
          <a:ext cx="0" cy="0"/>
          <a:chOff x="0" y="0"/>
          <a:chExt cx="0" cy="0"/>
        </a:xfrm>
      </p:grpSpPr>
      <p:sp>
        <p:nvSpPr>
          <p:cNvPr id="27" name="Google Shape;27;p25"/>
          <p:cNvSpPr txBox="1"/>
          <p:nvPr>
            <p:ph type="ctrTitle"/>
          </p:nvPr>
        </p:nvSpPr>
        <p:spPr>
          <a:xfrm>
            <a:off x="3145970" y="250372"/>
            <a:ext cx="8817429" cy="119992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4000"/>
              <a:buFont typeface="Rockwell"/>
              <a:buNone/>
              <a:defRPr b="1" sz="400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5"/>
          <p:cNvSpPr txBox="1"/>
          <p:nvPr>
            <p:ph idx="1" type="subTitle"/>
          </p:nvPr>
        </p:nvSpPr>
        <p:spPr>
          <a:xfrm>
            <a:off x="3145969" y="1450295"/>
            <a:ext cx="8817430" cy="1191385"/>
          </a:xfrm>
          <a:prstGeom prst="rect">
            <a:avLst/>
          </a:prstGeom>
          <a:solidFill>
            <a:schemeClr val="accent1"/>
          </a:solidFill>
          <a:ln cap="flat" cmpd="sng" w="12700">
            <a:solidFill>
              <a:srgbClr val="5DD3FF"/>
            </a:solidFill>
            <a:prstDash val="solid"/>
            <a:miter lim="800000"/>
            <a:headEnd len="sm" w="sm" type="none"/>
            <a:tailEnd len="sm" w="sm" type="none"/>
          </a:ln>
        </p:spPr>
        <p:txBody>
          <a:bodyPr anchorCtr="0" anchor="t" bIns="45700" lIns="91425" spcFirstLastPara="1" rIns="91425" wrap="square" tIns="45700">
            <a:normAutofit/>
          </a:bodyPr>
          <a:lstStyle>
            <a:lvl1pPr lvl="0" algn="r">
              <a:lnSpc>
                <a:spcPct val="200000"/>
              </a:lnSpc>
              <a:spcBef>
                <a:spcPts val="1000"/>
              </a:spcBef>
              <a:spcAft>
                <a:spcPts val="0"/>
              </a:spcAft>
              <a:buClr>
                <a:schemeClr val="dk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solidFill>
                  <a:schemeClr val="lt1"/>
                </a:solidFill>
                <a:latin typeface="Calibri"/>
                <a:ea typeface="Calibri"/>
                <a:cs typeface="Calibri"/>
                <a:sym typeface="Calibri"/>
              </a:defRPr>
            </a:lvl2pPr>
            <a:lvl3pPr lvl="2" algn="ctr">
              <a:lnSpc>
                <a:spcPct val="90000"/>
              </a:lnSpc>
              <a:spcBef>
                <a:spcPts val="500"/>
              </a:spcBef>
              <a:spcAft>
                <a:spcPts val="0"/>
              </a:spcAft>
              <a:buClr>
                <a:schemeClr val="dk1"/>
              </a:buClr>
              <a:buSzPts val="1800"/>
              <a:buNone/>
              <a:defRPr sz="1800">
                <a:solidFill>
                  <a:schemeClr val="lt1"/>
                </a:solidFill>
                <a:latin typeface="Calibri"/>
                <a:ea typeface="Calibri"/>
                <a:cs typeface="Calibri"/>
                <a:sym typeface="Calibri"/>
              </a:defRPr>
            </a:lvl3pPr>
            <a:lvl4pPr lvl="3"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4pPr>
            <a:lvl5pPr lvl="4"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5pPr>
            <a:lvl6pPr lvl="5"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6pPr>
            <a:lvl7pPr lvl="6"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7pPr>
            <a:lvl8pPr lvl="7"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8pPr>
            <a:lvl9pPr lvl="8" algn="ctr">
              <a:lnSpc>
                <a:spcPct val="90000"/>
              </a:lnSpc>
              <a:spcBef>
                <a:spcPts val="500"/>
              </a:spcBef>
              <a:spcAft>
                <a:spcPts val="0"/>
              </a:spcAft>
              <a:buClr>
                <a:schemeClr val="dk1"/>
              </a:buClr>
              <a:buSzPts val="1600"/>
              <a:buNone/>
              <a:defRPr sz="1600">
                <a:solidFill>
                  <a:schemeClr val="lt1"/>
                </a:solidFill>
                <a:latin typeface="Calibri"/>
                <a:ea typeface="Calibri"/>
                <a:cs typeface="Calibri"/>
                <a:sym typeface="Calibri"/>
              </a:defRPr>
            </a:lvl9pPr>
          </a:lstStyle>
          <a:p/>
        </p:txBody>
      </p:sp>
      <p:pic>
        <p:nvPicPr>
          <p:cNvPr descr="SAP &amp; SICC Logo" id="29" name="Google Shape;29;p25"/>
          <p:cNvPicPr preferRelativeResize="0"/>
          <p:nvPr/>
        </p:nvPicPr>
        <p:blipFill rotWithShape="1">
          <a:blip r:embed="rId2">
            <a:alphaModFix/>
          </a:blip>
          <a:srcRect b="0" l="0" r="0" t="0"/>
          <a:stretch/>
        </p:blipFill>
        <p:spPr>
          <a:xfrm>
            <a:off x="90012" y="250372"/>
            <a:ext cx="2881788" cy="2791732"/>
          </a:xfrm>
          <a:prstGeom prst="rect">
            <a:avLst/>
          </a:prstGeom>
          <a:noFill/>
          <a:ln>
            <a:noFill/>
          </a:ln>
        </p:spPr>
      </p:pic>
      <p:sp>
        <p:nvSpPr>
          <p:cNvPr id="30" name="Google Shape;30;p25"/>
          <p:cNvSpPr txBox="1"/>
          <p:nvPr>
            <p:ph idx="2" type="body"/>
          </p:nvPr>
        </p:nvSpPr>
        <p:spPr>
          <a:xfrm>
            <a:off x="696912" y="3235552"/>
            <a:ext cx="11266487" cy="217215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1" name="Google Shape;31;p25"/>
          <p:cNvCxnSpPr/>
          <p:nvPr/>
        </p:nvCxnSpPr>
        <p:spPr>
          <a:xfrm>
            <a:off x="0" y="5532327"/>
            <a:ext cx="12192000" cy="0"/>
          </a:xfrm>
          <a:prstGeom prst="straightConnector1">
            <a:avLst/>
          </a:prstGeom>
          <a:noFill/>
          <a:ln cap="flat" cmpd="sng" w="9525">
            <a:solidFill>
              <a:schemeClr val="accent6"/>
            </a:solidFill>
            <a:prstDash val="dash"/>
            <a:round/>
            <a:headEnd len="sm" w="sm" type="none"/>
            <a:tailEnd len="sm" w="sm" type="none"/>
          </a:ln>
        </p:spPr>
      </p:cxnSp>
      <p:pic>
        <p:nvPicPr>
          <p:cNvPr descr="IDEAS That Work Office of Special Education Programs, ECTA Early Childhood Assistance Center, SAP &amp; SICC, National Center for Systemic Improvement Center (NCSI, and Regional Parent Technical Assistance Center logos" id="32" name="Google Shape;32;p25"/>
          <p:cNvPicPr preferRelativeResize="0"/>
          <p:nvPr/>
        </p:nvPicPr>
        <p:blipFill rotWithShape="1">
          <a:blip r:embed="rId3">
            <a:alphaModFix/>
          </a:blip>
          <a:srcRect b="0" l="0" r="0" t="0"/>
          <a:stretch/>
        </p:blipFill>
        <p:spPr>
          <a:xfrm>
            <a:off x="53141" y="5601153"/>
            <a:ext cx="12042778" cy="121231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Rockwell"/>
              <a:buNone/>
              <a:defRPr>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838200" y="1825625"/>
            <a:ext cx="5181600" cy="3760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6"/>
          <p:cNvSpPr txBox="1"/>
          <p:nvPr>
            <p:ph idx="2" type="body"/>
          </p:nvPr>
        </p:nvSpPr>
        <p:spPr>
          <a:xfrm>
            <a:off x="6172200" y="1825625"/>
            <a:ext cx="5181600" cy="3760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26"/>
          <p:cNvCxnSpPr/>
          <p:nvPr/>
        </p:nvCxnSpPr>
        <p:spPr>
          <a:xfrm>
            <a:off x="0" y="5730255"/>
            <a:ext cx="12192000" cy="0"/>
          </a:xfrm>
          <a:prstGeom prst="straightConnector1">
            <a:avLst/>
          </a:prstGeom>
          <a:noFill/>
          <a:ln cap="flat" cmpd="sng" w="9525">
            <a:solidFill>
              <a:schemeClr val="accent6"/>
            </a:solidFill>
            <a:prstDash val="dash"/>
            <a:round/>
            <a:headEnd len="sm" w="sm" type="none"/>
            <a:tailEnd len="sm" w="sm" type="none"/>
          </a:ln>
        </p:spPr>
      </p:cxnSp>
      <p:pic>
        <p:nvPicPr>
          <p:cNvPr descr="Childhood Assistance Center, SAP &amp; SICC, National Center for Systemic Improvement Center (NCSI, and Regional Parent Technical Assistance Center logos" id="38" name="Google Shape;38;p26"/>
          <p:cNvPicPr preferRelativeResize="0"/>
          <p:nvPr/>
        </p:nvPicPr>
        <p:blipFill rotWithShape="1">
          <a:blip r:embed="rId2">
            <a:alphaModFix/>
          </a:blip>
          <a:srcRect b="0" l="0" r="0" t="0"/>
          <a:stretch/>
        </p:blipFill>
        <p:spPr>
          <a:xfrm>
            <a:off x="907947" y="5828811"/>
            <a:ext cx="10223705" cy="10291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1"/>
          <p:cNvSpPr/>
          <p:nvPr>
            <p:ph idx="2" type="pic"/>
          </p:nvPr>
        </p:nvSpPr>
        <p:spPr>
          <a:xfrm>
            <a:off x="5183188" y="987425"/>
            <a:ext cx="6172200" cy="4873625"/>
          </a:xfrm>
          <a:prstGeom prst="rect">
            <a:avLst/>
          </a:prstGeom>
          <a:noFill/>
          <a:ln>
            <a:noFill/>
          </a:ln>
        </p:spPr>
      </p:sp>
      <p:sp>
        <p:nvSpPr>
          <p:cNvPr id="67" name="Google Shape;67;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g1786ba0f2c0_0_19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5" name="Google Shape;85;g1786ba0f2c0_0_19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g1786ba0f2c0_0_19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g1786ba0f2c0_0_19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g1786ba0f2c0_0_1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gif"/><Relationship Id="rId8"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robertsrules.com/" TargetMode="External"/><Relationship Id="rId4" Type="http://schemas.openxmlformats.org/officeDocument/2006/relationships/hyperlink" Target="https://diphi.web.unc.edu/wp-content/uploads/sites/2645/2016/10/cheat-sheet.pdf" TargetMode="External"/><Relationship Id="rId5" Type="http://schemas.openxmlformats.org/officeDocument/2006/relationships/hyperlink" Target="https://www.pta.org/docs/default-source/files/training/course-tools/president/english/roberts-rules-of-order-basics" TargetMode="External"/><Relationship Id="rId6" Type="http://schemas.openxmlformats.org/officeDocument/2006/relationships/hyperlink" Target="https://osepideasthatwork.org/resources-grantees/sap-sicc/webinar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9.png"/><Relationship Id="rId10" Type="http://schemas.openxmlformats.org/officeDocument/2006/relationships/image" Target="../media/image13.gif"/><Relationship Id="rId9" Type="http://schemas.openxmlformats.org/officeDocument/2006/relationships/hyperlink" Target="https://osepideasthatwork.org/resources-grantees/sap-sicc" TargetMode="External"/><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hyperlink" Target="https://osepideasthatwork.org/resources-grantees/sap-sicc" TargetMode="External"/><Relationship Id="rId8" Type="http://schemas.openxmlformats.org/officeDocument/2006/relationships/hyperlink" Target="https://osepideasthatwork.org/resources-grantees/sap-sicc"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gif"/><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786ba0f2c0_0_0"/>
          <p:cNvSpPr txBox="1"/>
          <p:nvPr>
            <p:ph idx="1" type="subTitle"/>
          </p:nvPr>
        </p:nvSpPr>
        <p:spPr>
          <a:xfrm>
            <a:off x="1523100" y="2558451"/>
            <a:ext cx="9287400" cy="1754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latin typeface="Arial Black"/>
                <a:ea typeface="Arial Black"/>
                <a:cs typeface="Arial Black"/>
                <a:sym typeface="Arial Black"/>
              </a:rPr>
              <a:t>November 16, 2022</a:t>
            </a:r>
            <a:endParaRPr/>
          </a:p>
          <a:p>
            <a:pPr indent="0" lvl="0" marL="0" rtl="0" algn="ctr">
              <a:lnSpc>
                <a:spcPct val="90000"/>
              </a:lnSpc>
              <a:spcBef>
                <a:spcPts val="1000"/>
              </a:spcBef>
              <a:spcAft>
                <a:spcPts val="0"/>
              </a:spcAft>
              <a:buClr>
                <a:schemeClr val="dk1"/>
              </a:buClr>
              <a:buSzPts val="2400"/>
              <a:buNone/>
            </a:pPr>
            <a:r>
              <a:rPr b="1" lang="en-US" sz="3700"/>
              <a:t>Establishing Effective Panels: </a:t>
            </a:r>
            <a:endParaRPr b="1" sz="3700"/>
          </a:p>
          <a:p>
            <a:pPr indent="0" lvl="0" marL="0" rtl="0" algn="ctr">
              <a:lnSpc>
                <a:spcPct val="90000"/>
              </a:lnSpc>
              <a:spcBef>
                <a:spcPts val="1000"/>
              </a:spcBef>
              <a:spcAft>
                <a:spcPts val="0"/>
              </a:spcAft>
              <a:buClr>
                <a:schemeClr val="dk1"/>
              </a:buClr>
              <a:buSzPts val="2400"/>
              <a:buNone/>
            </a:pPr>
            <a:r>
              <a:rPr b="1" lang="en-US" sz="3700"/>
              <a:t>SAP &amp; SICC Bylaws</a:t>
            </a:r>
            <a:endParaRPr b="1" sz="3700"/>
          </a:p>
        </p:txBody>
      </p:sp>
      <p:pic>
        <p:nvPicPr>
          <p:cNvPr id="163" name="Google Shape;163;g1786ba0f2c0_0_0"/>
          <p:cNvPicPr preferRelativeResize="0"/>
          <p:nvPr/>
        </p:nvPicPr>
        <p:blipFill rotWithShape="1">
          <a:blip r:embed="rId3">
            <a:alphaModFix/>
          </a:blip>
          <a:srcRect b="0" l="0" r="0" t="0"/>
          <a:stretch/>
        </p:blipFill>
        <p:spPr>
          <a:xfrm>
            <a:off x="7226412" y="5640399"/>
            <a:ext cx="2034074" cy="589846"/>
          </a:xfrm>
          <a:prstGeom prst="rect">
            <a:avLst/>
          </a:prstGeom>
          <a:noFill/>
          <a:ln>
            <a:noFill/>
          </a:ln>
        </p:spPr>
      </p:pic>
      <p:pic>
        <p:nvPicPr>
          <p:cNvPr id="164" name="Google Shape;164;g1786ba0f2c0_0_0"/>
          <p:cNvPicPr preferRelativeResize="0"/>
          <p:nvPr/>
        </p:nvPicPr>
        <p:blipFill rotWithShape="1">
          <a:blip r:embed="rId4">
            <a:alphaModFix/>
          </a:blip>
          <a:srcRect b="0" l="0" r="0" t="0"/>
          <a:stretch/>
        </p:blipFill>
        <p:spPr>
          <a:xfrm>
            <a:off x="326548" y="5237140"/>
            <a:ext cx="1407096" cy="1407096"/>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165" name="Google Shape;165;g1786ba0f2c0_0_0"/>
          <p:cNvPicPr preferRelativeResize="0"/>
          <p:nvPr/>
        </p:nvPicPr>
        <p:blipFill rotWithShape="1">
          <a:blip r:embed="rId5">
            <a:alphaModFix/>
          </a:blip>
          <a:srcRect b="0" l="0" r="0" t="0"/>
          <a:stretch/>
        </p:blipFill>
        <p:spPr>
          <a:xfrm>
            <a:off x="2153442" y="5745930"/>
            <a:ext cx="2567575" cy="378784"/>
          </a:xfrm>
          <a:prstGeom prst="rect">
            <a:avLst/>
          </a:prstGeom>
          <a:noFill/>
          <a:ln>
            <a:noFill/>
          </a:ln>
        </p:spPr>
      </p:pic>
      <p:sp>
        <p:nvSpPr>
          <p:cNvPr id="166" name="Google Shape;166;g1786ba0f2c0_0_0"/>
          <p:cNvSpPr txBox="1"/>
          <p:nvPr/>
        </p:nvSpPr>
        <p:spPr>
          <a:xfrm>
            <a:off x="5128342" y="6287500"/>
            <a:ext cx="1493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7030A0"/>
                </a:solidFill>
                <a:latin typeface="Arial Black"/>
                <a:ea typeface="Arial Black"/>
                <a:cs typeface="Arial Black"/>
                <a:sym typeface="Arial Black"/>
              </a:rPr>
              <a:t>SAP &amp; SICC</a:t>
            </a:r>
            <a:endParaRPr/>
          </a:p>
        </p:txBody>
      </p:sp>
      <p:sp>
        <p:nvSpPr>
          <p:cNvPr id="167" name="Google Shape;167;g1786ba0f2c0_0_0"/>
          <p:cNvSpPr/>
          <p:nvPr/>
        </p:nvSpPr>
        <p:spPr>
          <a:xfrm>
            <a:off x="3040786" y="33243"/>
            <a:ext cx="88536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g1786ba0f2c0_0_0"/>
          <p:cNvSpPr txBox="1"/>
          <p:nvPr>
            <p:ph type="ctrTitle"/>
          </p:nvPr>
        </p:nvSpPr>
        <p:spPr>
          <a:xfrm>
            <a:off x="3120141" y="79924"/>
            <a:ext cx="86949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Rockwell"/>
              <a:buNone/>
            </a:pPr>
            <a:r>
              <a:rPr b="1" lang="en-US" sz="3200">
                <a:solidFill>
                  <a:schemeClr val="lt1"/>
                </a:solidFill>
                <a:latin typeface="Rockwell"/>
                <a:ea typeface="Rockwell"/>
                <a:cs typeface="Rockwell"/>
                <a:sym typeface="Rockwell"/>
              </a:rPr>
              <a:t>State Advisory Panel (SAP) and State Interagency Coordinating Council (SICC)</a:t>
            </a:r>
            <a:endParaRPr b="1">
              <a:solidFill>
                <a:schemeClr val="lt1"/>
              </a:solidFill>
              <a:latin typeface="Rockwell"/>
              <a:ea typeface="Rockwell"/>
              <a:cs typeface="Rockwell"/>
              <a:sym typeface="Rockwell"/>
            </a:endParaRPr>
          </a:p>
        </p:txBody>
      </p:sp>
      <p:pic>
        <p:nvPicPr>
          <p:cNvPr id="169" name="Google Shape;169;g1786ba0f2c0_0_0"/>
          <p:cNvPicPr preferRelativeResize="0"/>
          <p:nvPr/>
        </p:nvPicPr>
        <p:blipFill rotWithShape="1">
          <a:blip r:embed="rId6">
            <a:alphaModFix/>
          </a:blip>
          <a:srcRect b="0" l="0" r="0" t="0"/>
          <a:stretch/>
        </p:blipFill>
        <p:spPr>
          <a:xfrm>
            <a:off x="449084" y="50953"/>
            <a:ext cx="2148031" cy="2074163"/>
          </a:xfrm>
          <a:prstGeom prst="rect">
            <a:avLst/>
          </a:prstGeom>
          <a:noFill/>
          <a:ln>
            <a:noFill/>
          </a:ln>
        </p:spPr>
      </p:pic>
      <p:sp>
        <p:nvSpPr>
          <p:cNvPr id="170" name="Google Shape;170;g1786ba0f2c0_0_0"/>
          <p:cNvSpPr/>
          <p:nvPr/>
        </p:nvSpPr>
        <p:spPr>
          <a:xfrm>
            <a:off x="3040786" y="1363486"/>
            <a:ext cx="8853600" cy="774600"/>
          </a:xfrm>
          <a:prstGeom prst="rect">
            <a:avLst/>
          </a:prstGeom>
          <a:solidFill>
            <a:srgbClr val="0083E6"/>
          </a:solidFill>
          <a:ln cap="flat" cmpd="sng" w="12700">
            <a:solidFill>
              <a:srgbClr val="0080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g1786ba0f2c0_0_0"/>
          <p:cNvSpPr txBox="1"/>
          <p:nvPr/>
        </p:nvSpPr>
        <p:spPr>
          <a:xfrm>
            <a:off x="3199497" y="1410166"/>
            <a:ext cx="8694900" cy="570000"/>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lt1"/>
              </a:buClr>
              <a:buSzPts val="2800"/>
              <a:buFont typeface="Arial"/>
              <a:buNone/>
            </a:pPr>
            <a:r>
              <a:rPr b="0" lang="en-US" sz="2800" u="none">
                <a:solidFill>
                  <a:schemeClr val="lt1"/>
                </a:solidFill>
                <a:latin typeface="Arial"/>
                <a:ea typeface="Arial"/>
                <a:cs typeface="Arial"/>
                <a:sym typeface="Arial"/>
              </a:rPr>
              <a:t>2022 Webinar Series</a:t>
            </a:r>
            <a:endParaRPr b="0" sz="5400" u="none">
              <a:solidFill>
                <a:schemeClr val="lt1"/>
              </a:solidFill>
              <a:latin typeface="Arial"/>
              <a:ea typeface="Arial"/>
              <a:cs typeface="Arial"/>
              <a:sym typeface="Arial"/>
            </a:endParaRPr>
          </a:p>
        </p:txBody>
      </p:sp>
      <p:pic>
        <p:nvPicPr>
          <p:cNvPr id="172" name="Google Shape;172;g1786ba0f2c0_0_0"/>
          <p:cNvPicPr preferRelativeResize="0"/>
          <p:nvPr/>
        </p:nvPicPr>
        <p:blipFill rotWithShape="1">
          <a:blip r:embed="rId7">
            <a:alphaModFix/>
          </a:blip>
          <a:srcRect b="0" l="0" r="0" t="0"/>
          <a:stretch/>
        </p:blipFill>
        <p:spPr>
          <a:xfrm>
            <a:off x="5329060" y="5342323"/>
            <a:ext cx="978838" cy="945177"/>
          </a:xfrm>
          <a:prstGeom prst="rect">
            <a:avLst/>
          </a:prstGeom>
          <a:noFill/>
          <a:ln>
            <a:noFill/>
          </a:ln>
        </p:spPr>
      </p:pic>
      <p:sp>
        <p:nvSpPr>
          <p:cNvPr id="173" name="Google Shape;173;g1786ba0f2c0_0_0"/>
          <p:cNvSpPr txBox="1"/>
          <p:nvPr/>
        </p:nvSpPr>
        <p:spPr>
          <a:xfrm>
            <a:off x="198023" y="4671463"/>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pic>
        <p:nvPicPr>
          <p:cNvPr id="174" name="Google Shape;174;g1786ba0f2c0_0_0"/>
          <p:cNvPicPr preferRelativeResize="0"/>
          <p:nvPr/>
        </p:nvPicPr>
        <p:blipFill rotWithShape="1">
          <a:blip r:embed="rId8">
            <a:alphaModFix/>
          </a:blip>
          <a:srcRect b="0" l="0" r="0" t="0"/>
          <a:stretch/>
        </p:blipFill>
        <p:spPr>
          <a:xfrm>
            <a:off x="10280236" y="5158873"/>
            <a:ext cx="1347253" cy="1353989"/>
          </a:xfrm>
          <a:prstGeom prst="rect">
            <a:avLst/>
          </a:prstGeom>
          <a:noFill/>
          <a:ln>
            <a:noFill/>
          </a:ln>
        </p:spPr>
      </p:pic>
      <p:sp>
        <p:nvSpPr>
          <p:cNvPr id="175" name="Google Shape;175;g1786ba0f2c0_0_0"/>
          <p:cNvSpPr txBox="1"/>
          <p:nvPr>
            <p:ph idx="12" type="sldNum"/>
          </p:nvPr>
        </p:nvSpPr>
        <p:spPr>
          <a:xfrm>
            <a:off x="9260484" y="637047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type="title"/>
          </p:nvPr>
        </p:nvSpPr>
        <p:spPr>
          <a:xfrm>
            <a:off x="838200" y="365125"/>
            <a:ext cx="10515600" cy="1460500"/>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Rockwell"/>
              <a:buNone/>
            </a:pPr>
            <a:r>
              <a:rPr lang="en-US" sz="5400"/>
              <a:t>Why Do We Need Open Meeting Requirements?</a:t>
            </a:r>
            <a:endParaRPr/>
          </a:p>
        </p:txBody>
      </p:sp>
      <p:sp>
        <p:nvSpPr>
          <p:cNvPr id="283" name="Google Shape;283;p5"/>
          <p:cNvSpPr txBox="1"/>
          <p:nvPr>
            <p:ph idx="1" type="body"/>
          </p:nvPr>
        </p:nvSpPr>
        <p:spPr>
          <a:xfrm>
            <a:off x="838200" y="1944914"/>
            <a:ext cx="10515600" cy="33782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0"/>
              </a:spcBef>
              <a:spcAft>
                <a:spcPts val="0"/>
              </a:spcAft>
              <a:buSzPts val="2400"/>
              <a:buChar char="•"/>
            </a:pPr>
            <a:r>
              <a:rPr lang="en-US" sz="3400"/>
              <a:t>Protect and inform the public</a:t>
            </a:r>
            <a:endParaRPr sz="3400"/>
          </a:p>
          <a:p>
            <a:pPr indent="-381000" lvl="0" marL="457200" rtl="0" algn="l">
              <a:lnSpc>
                <a:spcPct val="90000"/>
              </a:lnSpc>
              <a:spcBef>
                <a:spcPts val="1000"/>
              </a:spcBef>
              <a:spcAft>
                <a:spcPts val="0"/>
              </a:spcAft>
              <a:buSzPts val="2400"/>
              <a:buChar char="•"/>
            </a:pPr>
            <a:r>
              <a:rPr lang="en-US" sz="3400"/>
              <a:t>Maintain integrity of government</a:t>
            </a:r>
            <a:endParaRPr sz="3400"/>
          </a:p>
          <a:p>
            <a:pPr indent="-381000" lvl="0" marL="457200" rtl="0" algn="l">
              <a:lnSpc>
                <a:spcPct val="90000"/>
              </a:lnSpc>
              <a:spcBef>
                <a:spcPts val="1000"/>
              </a:spcBef>
              <a:spcAft>
                <a:spcPts val="0"/>
              </a:spcAft>
              <a:buSzPts val="2400"/>
              <a:buChar char="•"/>
            </a:pPr>
            <a:r>
              <a:rPr lang="en-US" sz="3400"/>
              <a:t>Build trust between the government and citizens</a:t>
            </a:r>
            <a:endParaRPr sz="3400"/>
          </a:p>
          <a:p>
            <a:pPr indent="-381000" lvl="0" marL="457200" rtl="0" algn="l">
              <a:lnSpc>
                <a:spcPct val="90000"/>
              </a:lnSpc>
              <a:spcBef>
                <a:spcPts val="1000"/>
              </a:spcBef>
              <a:spcAft>
                <a:spcPts val="0"/>
              </a:spcAft>
              <a:buSzPts val="2400"/>
              <a:buChar char="•"/>
            </a:pPr>
            <a:r>
              <a:rPr lang="en-US" sz="3400"/>
              <a:t>Establish consistent procedures for all public meetings</a:t>
            </a:r>
            <a:endParaRPr sz="3400"/>
          </a:p>
          <a:p>
            <a:pPr indent="-50800" lvl="0" marL="228600" rtl="0" algn="l">
              <a:lnSpc>
                <a:spcPct val="90000"/>
              </a:lnSpc>
              <a:spcBef>
                <a:spcPts val="1000"/>
              </a:spcBef>
              <a:spcAft>
                <a:spcPts val="1000"/>
              </a:spcAft>
              <a:buClr>
                <a:schemeClr val="dk1"/>
              </a:buClr>
              <a:buSzPts val="2800"/>
              <a:buNone/>
            </a:pPr>
            <a:r>
              <a:t/>
            </a:r>
            <a:endParaRPr sz="3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Rockwell"/>
              <a:buNone/>
            </a:pPr>
            <a:r>
              <a:rPr lang="en-US" sz="5400"/>
              <a:t>State Open Meeting Requirements</a:t>
            </a:r>
            <a:endParaRPr/>
          </a:p>
        </p:txBody>
      </p:sp>
      <p:sp>
        <p:nvSpPr>
          <p:cNvPr id="289" name="Google Shape;289;p6"/>
          <p:cNvSpPr txBox="1"/>
          <p:nvPr>
            <p:ph idx="1" type="body"/>
          </p:nvPr>
        </p:nvSpPr>
        <p:spPr>
          <a:xfrm>
            <a:off x="838200" y="1825625"/>
            <a:ext cx="10515600" cy="3497489"/>
          </a:xfrm>
          <a:prstGeom prst="rect">
            <a:avLst/>
          </a:prstGeom>
          <a:noFill/>
          <a:ln>
            <a:noFill/>
          </a:ln>
        </p:spPr>
        <p:txBody>
          <a:bodyPr anchorCtr="0" anchor="t" bIns="45700" lIns="91425" spcFirstLastPara="1" rIns="91425" wrap="square" tIns="45700">
            <a:normAutofit/>
          </a:bodyPr>
          <a:lstStyle/>
          <a:p>
            <a:pPr indent="-247650" lvl="0" marL="228600" rtl="0" algn="l">
              <a:lnSpc>
                <a:spcPct val="90000"/>
              </a:lnSpc>
              <a:spcBef>
                <a:spcPts val="0"/>
              </a:spcBef>
              <a:spcAft>
                <a:spcPts val="0"/>
              </a:spcAft>
              <a:buClr>
                <a:schemeClr val="dk1"/>
              </a:buClr>
              <a:buSzPts val="3100"/>
              <a:buChar char="•"/>
            </a:pPr>
            <a:r>
              <a:rPr lang="en-US" sz="3100"/>
              <a:t>Adhere to the State Open Meeting requirements. All Advisory Panel/ICC meetings and agenda items must be announced far enough in advance of the meetings to </a:t>
            </a:r>
            <a:r>
              <a:rPr b="1" lang="en-US" sz="3100"/>
              <a:t>afford interested parties a reasonable opportunity to attend. All meetings must be open to the public.</a:t>
            </a:r>
            <a:endParaRPr sz="3100"/>
          </a:p>
          <a:p>
            <a:pPr indent="-50800" lvl="0" marL="228600" rtl="0" algn="l">
              <a:lnSpc>
                <a:spcPct val="90000"/>
              </a:lnSpc>
              <a:spcBef>
                <a:spcPts val="1000"/>
              </a:spcBef>
              <a:spcAft>
                <a:spcPts val="0"/>
              </a:spcAft>
              <a:buClr>
                <a:schemeClr val="dk1"/>
              </a:buClr>
              <a:buSzPts val="2800"/>
              <a:buNone/>
            </a:pPr>
            <a:r>
              <a:t/>
            </a:r>
            <a:endParaRPr sz="3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7"/>
          <p:cNvSpPr txBox="1"/>
          <p:nvPr>
            <p:ph idx="4294967295" type="title"/>
          </p:nvPr>
        </p:nvSpPr>
        <p:spPr>
          <a:xfrm>
            <a:off x="838200" y="196123"/>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Rockwell"/>
              <a:buNone/>
            </a:pPr>
            <a:r>
              <a:rPr lang="en-US" sz="4800">
                <a:solidFill>
                  <a:schemeClr val="lt1"/>
                </a:solidFill>
                <a:latin typeface="Rockwell"/>
                <a:ea typeface="Rockwell"/>
                <a:cs typeface="Rockwell"/>
                <a:sym typeface="Rockwell"/>
              </a:rPr>
              <a:t>Part C – Possible Content of ICC Bylaws</a:t>
            </a:r>
            <a:endParaRPr>
              <a:solidFill>
                <a:schemeClr val="lt1"/>
              </a:solidFill>
              <a:latin typeface="Rockwell"/>
              <a:ea typeface="Rockwell"/>
              <a:cs typeface="Rockwell"/>
              <a:sym typeface="Rockwell"/>
            </a:endParaRPr>
          </a:p>
        </p:txBody>
      </p:sp>
      <p:sp>
        <p:nvSpPr>
          <p:cNvPr id="295" name="Google Shape;295;p7"/>
          <p:cNvSpPr txBox="1"/>
          <p:nvPr>
            <p:ph idx="4294967295" type="body"/>
          </p:nvPr>
        </p:nvSpPr>
        <p:spPr>
          <a:xfrm>
            <a:off x="838200" y="1690703"/>
            <a:ext cx="10515600" cy="5030700"/>
          </a:xfrm>
          <a:prstGeom prst="rect">
            <a:avLst/>
          </a:prstGeom>
          <a:noFill/>
          <a:ln>
            <a:noFill/>
          </a:ln>
        </p:spPr>
        <p:txBody>
          <a:bodyPr anchorCtr="0" anchor="t" bIns="45700" lIns="91425" spcFirstLastPara="1" rIns="91425" wrap="square" tIns="45700">
            <a:noAutofit/>
          </a:bodyPr>
          <a:lstStyle/>
          <a:p>
            <a:pPr indent="-192453" lvl="0" marL="228600" rtl="0" algn="l">
              <a:lnSpc>
                <a:spcPct val="80000"/>
              </a:lnSpc>
              <a:spcBef>
                <a:spcPts val="0"/>
              </a:spcBef>
              <a:spcAft>
                <a:spcPts val="0"/>
              </a:spcAft>
              <a:buClr>
                <a:schemeClr val="dk1"/>
              </a:buClr>
              <a:buSzPts val="2206"/>
              <a:buChar char="•"/>
            </a:pPr>
            <a:r>
              <a:rPr b="1" lang="en-US" sz="2205"/>
              <a:t>Purpose and Authority</a:t>
            </a:r>
            <a:endParaRPr b="1" sz="2155"/>
          </a:p>
          <a:p>
            <a:pPr indent="-192453" lvl="0" marL="228600" rtl="0" algn="l">
              <a:lnSpc>
                <a:spcPct val="80000"/>
              </a:lnSpc>
              <a:spcBef>
                <a:spcPts val="1000"/>
              </a:spcBef>
              <a:spcAft>
                <a:spcPts val="0"/>
              </a:spcAft>
              <a:buClr>
                <a:schemeClr val="dk1"/>
              </a:buClr>
              <a:buSzPts val="2206"/>
              <a:buChar char="•"/>
            </a:pPr>
            <a:r>
              <a:rPr b="1" lang="en-US" sz="2205"/>
              <a:t>Mission of the Council</a:t>
            </a:r>
            <a:endParaRPr b="1" sz="2155"/>
          </a:p>
          <a:p>
            <a:pPr indent="-192453" lvl="0" marL="228600" rtl="0" algn="l">
              <a:lnSpc>
                <a:spcPct val="80000"/>
              </a:lnSpc>
              <a:spcBef>
                <a:spcPts val="1000"/>
              </a:spcBef>
              <a:spcAft>
                <a:spcPts val="0"/>
              </a:spcAft>
              <a:buClr>
                <a:schemeClr val="dk1"/>
              </a:buClr>
              <a:buSzPts val="2206"/>
              <a:buChar char="•"/>
            </a:pPr>
            <a:r>
              <a:rPr b="1" lang="en-US" sz="2205"/>
              <a:t>Values of the Council</a:t>
            </a:r>
            <a:endParaRPr b="1" sz="2155"/>
          </a:p>
          <a:p>
            <a:pPr indent="-192453" lvl="0" marL="228600" rtl="0" algn="l">
              <a:lnSpc>
                <a:spcPct val="80000"/>
              </a:lnSpc>
              <a:spcBef>
                <a:spcPts val="1000"/>
              </a:spcBef>
              <a:spcAft>
                <a:spcPts val="0"/>
              </a:spcAft>
              <a:buClr>
                <a:schemeClr val="dk1"/>
              </a:buClr>
              <a:buSzPts val="2206"/>
              <a:buChar char="•"/>
            </a:pPr>
            <a:r>
              <a:rPr b="1" lang="en-US" sz="2205"/>
              <a:t>Duties of the Council </a:t>
            </a:r>
            <a:endParaRPr b="1" sz="2155"/>
          </a:p>
          <a:p>
            <a:pPr indent="-192453" lvl="0" marL="228600" rtl="0" algn="l">
              <a:lnSpc>
                <a:spcPct val="80000"/>
              </a:lnSpc>
              <a:spcBef>
                <a:spcPts val="1000"/>
              </a:spcBef>
              <a:spcAft>
                <a:spcPts val="0"/>
              </a:spcAft>
              <a:buClr>
                <a:schemeClr val="dk1"/>
              </a:buClr>
              <a:buSzPts val="2206"/>
              <a:buChar char="•"/>
            </a:pPr>
            <a:r>
              <a:rPr b="1" lang="en-US" sz="2205"/>
              <a:t>Membership</a:t>
            </a:r>
            <a:endParaRPr b="1" sz="2155"/>
          </a:p>
          <a:p>
            <a:pPr indent="-192453" lvl="1" marL="685800" rtl="0" algn="l">
              <a:lnSpc>
                <a:spcPct val="80000"/>
              </a:lnSpc>
              <a:spcBef>
                <a:spcPts val="500"/>
              </a:spcBef>
              <a:spcAft>
                <a:spcPts val="0"/>
              </a:spcAft>
              <a:buClr>
                <a:schemeClr val="dk1"/>
              </a:buClr>
              <a:buSzPts val="2206"/>
              <a:buChar char="•"/>
            </a:pPr>
            <a:r>
              <a:rPr lang="en-US" sz="2205"/>
              <a:t>Term of office </a:t>
            </a:r>
            <a:endParaRPr sz="2055"/>
          </a:p>
          <a:p>
            <a:pPr indent="-192453" lvl="1" marL="685800" rtl="0" algn="l">
              <a:lnSpc>
                <a:spcPct val="80000"/>
              </a:lnSpc>
              <a:spcBef>
                <a:spcPts val="500"/>
              </a:spcBef>
              <a:spcAft>
                <a:spcPts val="0"/>
              </a:spcAft>
              <a:buClr>
                <a:schemeClr val="dk1"/>
              </a:buClr>
              <a:buSzPts val="2206"/>
              <a:buChar char="•"/>
            </a:pPr>
            <a:r>
              <a:rPr lang="en-US" sz="2205"/>
              <a:t>Meeting Participation</a:t>
            </a:r>
            <a:endParaRPr sz="2055"/>
          </a:p>
          <a:p>
            <a:pPr indent="-192453" lvl="1" marL="685800" rtl="0" algn="l">
              <a:lnSpc>
                <a:spcPct val="80000"/>
              </a:lnSpc>
              <a:spcBef>
                <a:spcPts val="500"/>
              </a:spcBef>
              <a:spcAft>
                <a:spcPts val="0"/>
              </a:spcAft>
              <a:buClr>
                <a:schemeClr val="dk1"/>
              </a:buClr>
              <a:buSzPts val="2206"/>
              <a:buChar char="•"/>
            </a:pPr>
            <a:r>
              <a:rPr lang="en-US" sz="2205"/>
              <a:t>Vacancies </a:t>
            </a:r>
            <a:endParaRPr sz="2055"/>
          </a:p>
          <a:p>
            <a:pPr indent="-192453" lvl="1" marL="685800" rtl="0" algn="l">
              <a:lnSpc>
                <a:spcPct val="80000"/>
              </a:lnSpc>
              <a:spcBef>
                <a:spcPts val="500"/>
              </a:spcBef>
              <a:spcAft>
                <a:spcPts val="0"/>
              </a:spcAft>
              <a:buClr>
                <a:schemeClr val="dk1"/>
              </a:buClr>
              <a:buSzPts val="2206"/>
              <a:buChar char="•"/>
            </a:pPr>
            <a:r>
              <a:rPr lang="en-US" sz="2205"/>
              <a:t>Resignation </a:t>
            </a:r>
            <a:endParaRPr sz="2055"/>
          </a:p>
          <a:p>
            <a:pPr indent="-192453" lvl="1" marL="685800" rtl="0" algn="l">
              <a:lnSpc>
                <a:spcPct val="80000"/>
              </a:lnSpc>
              <a:spcBef>
                <a:spcPts val="500"/>
              </a:spcBef>
              <a:spcAft>
                <a:spcPts val="0"/>
              </a:spcAft>
              <a:buClr>
                <a:schemeClr val="dk1"/>
              </a:buClr>
              <a:buSzPts val="2206"/>
              <a:buChar char="•"/>
            </a:pPr>
            <a:r>
              <a:rPr lang="en-US" sz="2205"/>
              <a:t>Orientation</a:t>
            </a:r>
            <a:endParaRPr sz="2055"/>
          </a:p>
          <a:p>
            <a:pPr indent="-192453" lvl="0" marL="228600" rtl="0" algn="l">
              <a:lnSpc>
                <a:spcPct val="80000"/>
              </a:lnSpc>
              <a:spcBef>
                <a:spcPts val="1000"/>
              </a:spcBef>
              <a:spcAft>
                <a:spcPts val="0"/>
              </a:spcAft>
              <a:buClr>
                <a:schemeClr val="dk1"/>
              </a:buClr>
              <a:buSzPts val="2206"/>
              <a:buChar char="•"/>
            </a:pPr>
            <a:r>
              <a:rPr b="1" lang="en-US" sz="2205"/>
              <a:t>Executive Committee and other Committees</a:t>
            </a:r>
            <a:endParaRPr b="1" sz="2155"/>
          </a:p>
          <a:p>
            <a:pPr indent="-192453" lvl="1" marL="685800" rtl="0" algn="l">
              <a:lnSpc>
                <a:spcPct val="80000"/>
              </a:lnSpc>
              <a:spcBef>
                <a:spcPts val="500"/>
              </a:spcBef>
              <a:spcAft>
                <a:spcPts val="0"/>
              </a:spcAft>
              <a:buClr>
                <a:schemeClr val="dk1"/>
              </a:buClr>
              <a:buSzPts val="2206"/>
              <a:buChar char="•"/>
            </a:pPr>
            <a:r>
              <a:rPr lang="en-US" sz="2205"/>
              <a:t>Executive Committee</a:t>
            </a:r>
            <a:endParaRPr sz="2055"/>
          </a:p>
          <a:p>
            <a:pPr indent="-192453" lvl="1" marL="685800" rtl="0" algn="l">
              <a:lnSpc>
                <a:spcPct val="80000"/>
              </a:lnSpc>
              <a:spcBef>
                <a:spcPts val="500"/>
              </a:spcBef>
              <a:spcAft>
                <a:spcPts val="0"/>
              </a:spcAft>
              <a:buClr>
                <a:schemeClr val="dk1"/>
              </a:buClr>
              <a:buSzPts val="2206"/>
              <a:buChar char="•"/>
            </a:pPr>
            <a:r>
              <a:rPr lang="en-US" sz="2205"/>
              <a:t>Committees and work groups</a:t>
            </a:r>
            <a:endParaRPr sz="2055"/>
          </a:p>
          <a:p>
            <a:pPr indent="-52387" lvl="1" marL="685800" rtl="0" algn="l">
              <a:lnSpc>
                <a:spcPct val="80000"/>
              </a:lnSpc>
              <a:spcBef>
                <a:spcPts val="500"/>
              </a:spcBef>
              <a:spcAft>
                <a:spcPts val="0"/>
              </a:spcAft>
              <a:buClr>
                <a:schemeClr val="dk1"/>
              </a:buClr>
              <a:buSzPts val="750"/>
              <a:buNone/>
            </a:pPr>
            <a:r>
              <a:t/>
            </a:r>
            <a:endParaRPr b="1" sz="950"/>
          </a:p>
          <a:p>
            <a:pPr indent="-52387" lvl="1" marL="685800" rtl="0" algn="l">
              <a:lnSpc>
                <a:spcPct val="80000"/>
              </a:lnSpc>
              <a:spcBef>
                <a:spcPts val="500"/>
              </a:spcBef>
              <a:spcAft>
                <a:spcPts val="0"/>
              </a:spcAft>
              <a:buClr>
                <a:schemeClr val="dk1"/>
              </a:buClr>
              <a:buSzPts val="750"/>
              <a:buNone/>
            </a:pPr>
            <a:r>
              <a:t/>
            </a:r>
            <a:endParaRPr b="1" sz="950"/>
          </a:p>
          <a:p>
            <a:pPr indent="-52387" lvl="1" marL="685800" rtl="0" algn="l">
              <a:lnSpc>
                <a:spcPct val="80000"/>
              </a:lnSpc>
              <a:spcBef>
                <a:spcPts val="500"/>
              </a:spcBef>
              <a:spcAft>
                <a:spcPts val="0"/>
              </a:spcAft>
              <a:buClr>
                <a:schemeClr val="dk1"/>
              </a:buClr>
              <a:buSzPts val="750"/>
              <a:buNone/>
            </a:pPr>
            <a:r>
              <a:t/>
            </a:r>
            <a:endParaRPr b="1" sz="950"/>
          </a:p>
          <a:p>
            <a:pPr indent="-64135" lvl="0" marL="228600" rtl="0" algn="l">
              <a:lnSpc>
                <a:spcPct val="80000"/>
              </a:lnSpc>
              <a:spcBef>
                <a:spcPts val="1000"/>
              </a:spcBef>
              <a:spcAft>
                <a:spcPts val="0"/>
              </a:spcAft>
              <a:buClr>
                <a:schemeClr val="dk1"/>
              </a:buClr>
              <a:buSzPts val="700"/>
              <a:buNone/>
            </a:pPr>
            <a:r>
              <a:t/>
            </a:r>
            <a:endParaRPr b="1" sz="900"/>
          </a:p>
        </p:txBody>
      </p:sp>
      <p:pic>
        <p:nvPicPr>
          <p:cNvPr descr="Compass that has an arrow pointing to Mission." id="296" name="Google Shape;296;p7"/>
          <p:cNvPicPr preferRelativeResize="0"/>
          <p:nvPr/>
        </p:nvPicPr>
        <p:blipFill rotWithShape="1">
          <a:blip r:embed="rId3">
            <a:alphaModFix/>
          </a:blip>
          <a:srcRect b="0" l="0" r="22500" t="0"/>
          <a:stretch/>
        </p:blipFill>
        <p:spPr>
          <a:xfrm>
            <a:off x="8055430" y="3663221"/>
            <a:ext cx="2960914" cy="1910266"/>
          </a:xfrm>
          <a:prstGeom prst="round2DiagRect">
            <a:avLst>
              <a:gd fmla="val 16667" name="adj1"/>
              <a:gd fmla="val 0" name="adj2"/>
            </a:avLst>
          </a:prstGeom>
          <a:noFill/>
          <a:ln cap="sq" cmpd="sng" w="57150">
            <a:solidFill>
              <a:srgbClr val="ACB8CA"/>
            </a:solidFill>
            <a:prstDash val="solid"/>
            <a:miter lim="800000"/>
            <a:headEnd len="sm" w="sm" type="none"/>
            <a:tailEnd len="sm" w="sm" type="none"/>
          </a:ln>
          <a:effectLst>
            <a:outerShdw blurRad="254000" rotWithShape="0" algn="tl">
              <a:srgbClr val="000000">
                <a:alpha val="42745"/>
              </a:srgbClr>
            </a:outerShdw>
          </a:effectLst>
        </p:spPr>
      </p:pic>
      <p:sp>
        <p:nvSpPr>
          <p:cNvPr id="297" name="Google Shape;297;p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8"/>
          <p:cNvSpPr txBox="1"/>
          <p:nvPr>
            <p:ph idx="4294967295" type="title"/>
          </p:nvPr>
        </p:nvSpPr>
        <p:spPr>
          <a:xfrm>
            <a:off x="838200" y="319315"/>
            <a:ext cx="10515600" cy="1371374"/>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Rockwell"/>
              <a:buNone/>
            </a:pPr>
            <a:r>
              <a:rPr lang="en-US" sz="4800">
                <a:solidFill>
                  <a:schemeClr val="lt1"/>
                </a:solidFill>
                <a:latin typeface="Rockwell"/>
                <a:ea typeface="Rockwell"/>
                <a:cs typeface="Rockwell"/>
                <a:sym typeface="Rockwell"/>
              </a:rPr>
              <a:t>Part C – Possible Content of ICC Bylaws</a:t>
            </a:r>
            <a:endParaRPr>
              <a:solidFill>
                <a:schemeClr val="lt1"/>
              </a:solidFill>
              <a:latin typeface="Rockwell"/>
              <a:ea typeface="Rockwell"/>
              <a:cs typeface="Rockwell"/>
              <a:sym typeface="Rockwell"/>
            </a:endParaRPr>
          </a:p>
        </p:txBody>
      </p:sp>
      <p:sp>
        <p:nvSpPr>
          <p:cNvPr id="303" name="Google Shape;303;p8"/>
          <p:cNvSpPr txBox="1"/>
          <p:nvPr>
            <p:ph idx="4294967295" type="body"/>
          </p:nvPr>
        </p:nvSpPr>
        <p:spPr>
          <a:xfrm>
            <a:off x="838200" y="1825625"/>
            <a:ext cx="10515600" cy="4677300"/>
          </a:xfrm>
          <a:prstGeom prst="rect">
            <a:avLst/>
          </a:prstGeom>
          <a:noFill/>
          <a:ln>
            <a:noFill/>
          </a:ln>
        </p:spPr>
        <p:txBody>
          <a:bodyPr anchorCtr="0" anchor="t" bIns="45700" lIns="91425" spcFirstLastPara="1" rIns="91425" wrap="square" tIns="45700">
            <a:normAutofit fontScale="85000" lnSpcReduction="20000"/>
          </a:bodyPr>
          <a:lstStyle/>
          <a:p>
            <a:pPr indent="-208280" lvl="0" marL="228600" rtl="0" algn="l">
              <a:lnSpc>
                <a:spcPct val="90000"/>
              </a:lnSpc>
              <a:spcBef>
                <a:spcPts val="0"/>
              </a:spcBef>
              <a:spcAft>
                <a:spcPts val="0"/>
              </a:spcAft>
              <a:buClr>
                <a:schemeClr val="dk1"/>
              </a:buClr>
              <a:buSzPct val="100000"/>
              <a:buChar char="•"/>
            </a:pPr>
            <a:r>
              <a:rPr b="1" lang="en-US" sz="2917"/>
              <a:t>Roles of Part C Coordinator</a:t>
            </a:r>
            <a:endParaRPr b="1" sz="2917"/>
          </a:p>
          <a:p>
            <a:pPr indent="-208280" lvl="0" marL="228600" rtl="0" algn="l">
              <a:lnSpc>
                <a:spcPct val="90000"/>
              </a:lnSpc>
              <a:spcBef>
                <a:spcPts val="1000"/>
              </a:spcBef>
              <a:spcAft>
                <a:spcPts val="0"/>
              </a:spcAft>
              <a:buClr>
                <a:schemeClr val="dk1"/>
              </a:buClr>
              <a:buSzPct val="100000"/>
              <a:buChar char="•"/>
            </a:pPr>
            <a:r>
              <a:rPr b="1" lang="en-US" sz="2917"/>
              <a:t>Procedures and Requirements for Meetings of the </a:t>
            </a:r>
            <a:r>
              <a:rPr b="1" lang="en-US" sz="2917">
                <a:extLst>
                  <a:ext uri="http://customooxmlschemas.google.com/">
                    <go:slidesCustomData xmlns:go="http://customooxmlschemas.google.com/" textRoundtripDataId="0"/>
                  </a:ext>
                </a:extLst>
              </a:rPr>
              <a:t>Council</a:t>
            </a:r>
            <a:endParaRPr b="1" sz="2917"/>
          </a:p>
          <a:p>
            <a:pPr indent="-212090" lvl="1" marL="685800" rtl="0" algn="l">
              <a:lnSpc>
                <a:spcPct val="90000"/>
              </a:lnSpc>
              <a:spcBef>
                <a:spcPts val="500"/>
              </a:spcBef>
              <a:spcAft>
                <a:spcPts val="0"/>
              </a:spcAft>
              <a:buClr>
                <a:schemeClr val="dk1"/>
              </a:buClr>
              <a:buSzPct val="100000"/>
              <a:buChar char="•"/>
            </a:pPr>
            <a:r>
              <a:rPr lang="en-US" sz="2517"/>
              <a:t>Schedule</a:t>
            </a:r>
            <a:endParaRPr sz="2517"/>
          </a:p>
          <a:p>
            <a:pPr indent="-212090" lvl="1" marL="685800" rtl="0" algn="l">
              <a:lnSpc>
                <a:spcPct val="90000"/>
              </a:lnSpc>
              <a:spcBef>
                <a:spcPts val="500"/>
              </a:spcBef>
              <a:spcAft>
                <a:spcPts val="0"/>
              </a:spcAft>
              <a:buClr>
                <a:schemeClr val="dk1"/>
              </a:buClr>
              <a:buSzPct val="100000"/>
              <a:buChar char="•"/>
            </a:pPr>
            <a:r>
              <a:rPr lang="en-US" sz="2517"/>
              <a:t>Quorum </a:t>
            </a:r>
            <a:endParaRPr sz="2517"/>
          </a:p>
          <a:p>
            <a:pPr indent="-212090" lvl="1" marL="685800" rtl="0" algn="l">
              <a:lnSpc>
                <a:spcPct val="90000"/>
              </a:lnSpc>
              <a:spcBef>
                <a:spcPts val="500"/>
              </a:spcBef>
              <a:spcAft>
                <a:spcPts val="0"/>
              </a:spcAft>
              <a:buClr>
                <a:schemeClr val="dk1"/>
              </a:buClr>
              <a:buSzPct val="100000"/>
              <a:buChar char="•"/>
            </a:pPr>
            <a:r>
              <a:rPr lang="en-US" sz="2517"/>
              <a:t>Chairperson</a:t>
            </a:r>
            <a:endParaRPr sz="2517"/>
          </a:p>
          <a:p>
            <a:pPr indent="-212090" lvl="1" marL="685800" rtl="0" algn="l">
              <a:lnSpc>
                <a:spcPct val="90000"/>
              </a:lnSpc>
              <a:spcBef>
                <a:spcPts val="500"/>
              </a:spcBef>
              <a:spcAft>
                <a:spcPts val="0"/>
              </a:spcAft>
              <a:buClr>
                <a:schemeClr val="dk1"/>
              </a:buClr>
              <a:buSzPct val="100000"/>
              <a:buChar char="•"/>
            </a:pPr>
            <a:r>
              <a:rPr lang="en-US" sz="2517"/>
              <a:t>Vice-Chairperson</a:t>
            </a:r>
            <a:endParaRPr sz="2517"/>
          </a:p>
          <a:p>
            <a:pPr indent="-212090" lvl="1" marL="685800" rtl="0" algn="l">
              <a:lnSpc>
                <a:spcPct val="90000"/>
              </a:lnSpc>
              <a:spcBef>
                <a:spcPts val="500"/>
              </a:spcBef>
              <a:spcAft>
                <a:spcPts val="0"/>
              </a:spcAft>
              <a:buClr>
                <a:schemeClr val="dk1"/>
              </a:buClr>
              <a:buSzPct val="100000"/>
              <a:buChar char="•"/>
            </a:pPr>
            <a:r>
              <a:rPr lang="en-US" sz="2517"/>
              <a:t>Voting</a:t>
            </a:r>
            <a:endParaRPr sz="2517"/>
          </a:p>
          <a:p>
            <a:pPr indent="-212090" lvl="1" marL="685800" rtl="0" algn="l">
              <a:lnSpc>
                <a:spcPct val="90000"/>
              </a:lnSpc>
              <a:spcBef>
                <a:spcPts val="500"/>
              </a:spcBef>
              <a:spcAft>
                <a:spcPts val="0"/>
              </a:spcAft>
              <a:buClr>
                <a:schemeClr val="dk1"/>
              </a:buClr>
              <a:buSzPct val="100000"/>
              <a:buChar char="•"/>
            </a:pPr>
            <a:r>
              <a:rPr lang="en-US" sz="2517"/>
              <a:t>Public Comments</a:t>
            </a:r>
            <a:endParaRPr sz="2517"/>
          </a:p>
          <a:p>
            <a:pPr indent="-212090" lvl="1" marL="685800" rtl="0" algn="l">
              <a:lnSpc>
                <a:spcPct val="90000"/>
              </a:lnSpc>
              <a:spcBef>
                <a:spcPts val="500"/>
              </a:spcBef>
              <a:spcAft>
                <a:spcPts val="0"/>
              </a:spcAft>
              <a:buClr>
                <a:schemeClr val="dk1"/>
              </a:buClr>
              <a:buSzPct val="100000"/>
              <a:buChar char="•"/>
            </a:pPr>
            <a:r>
              <a:rPr lang="en-US" sz="2517"/>
              <a:t>Conflict of Interest </a:t>
            </a:r>
            <a:endParaRPr sz="2517"/>
          </a:p>
          <a:p>
            <a:pPr indent="-212090" lvl="1" marL="685800" rtl="0" algn="l">
              <a:lnSpc>
                <a:spcPct val="90000"/>
              </a:lnSpc>
              <a:spcBef>
                <a:spcPts val="500"/>
              </a:spcBef>
              <a:spcAft>
                <a:spcPts val="0"/>
              </a:spcAft>
              <a:buClr>
                <a:schemeClr val="dk1"/>
              </a:buClr>
              <a:buSzPct val="100000"/>
              <a:buChar char="•"/>
            </a:pPr>
            <a:r>
              <a:rPr lang="en-US" sz="2517"/>
              <a:t>Expenses</a:t>
            </a:r>
            <a:endParaRPr sz="2517"/>
          </a:p>
          <a:p>
            <a:pPr indent="-212090" lvl="1" marL="685800" rtl="0" algn="l">
              <a:lnSpc>
                <a:spcPct val="90000"/>
              </a:lnSpc>
              <a:spcBef>
                <a:spcPts val="500"/>
              </a:spcBef>
              <a:spcAft>
                <a:spcPts val="0"/>
              </a:spcAft>
              <a:buClr>
                <a:schemeClr val="dk1"/>
              </a:buClr>
              <a:buSzPct val="100000"/>
              <a:buChar char="•"/>
            </a:pPr>
            <a:r>
              <a:rPr lang="en-US" sz="2517"/>
              <a:t>Public Participation </a:t>
            </a:r>
            <a:endParaRPr sz="2517"/>
          </a:p>
          <a:p>
            <a:pPr indent="-212090" lvl="1" marL="685800" rtl="0" algn="l">
              <a:lnSpc>
                <a:spcPct val="90000"/>
              </a:lnSpc>
              <a:spcBef>
                <a:spcPts val="500"/>
              </a:spcBef>
              <a:spcAft>
                <a:spcPts val="0"/>
              </a:spcAft>
              <a:buClr>
                <a:schemeClr val="dk1"/>
              </a:buClr>
              <a:buSzPct val="100000"/>
              <a:buChar char="•"/>
            </a:pPr>
            <a:r>
              <a:rPr lang="en-US" sz="2517"/>
              <a:t>Placing Items on the Agenda </a:t>
            </a:r>
            <a:endParaRPr sz="2517"/>
          </a:p>
          <a:p>
            <a:pPr indent="-212090" lvl="1" marL="685800" rtl="0" algn="l">
              <a:lnSpc>
                <a:spcPct val="90000"/>
              </a:lnSpc>
              <a:spcBef>
                <a:spcPts val="500"/>
              </a:spcBef>
              <a:spcAft>
                <a:spcPts val="0"/>
              </a:spcAft>
              <a:buClr>
                <a:schemeClr val="dk1"/>
              </a:buClr>
              <a:buSzPct val="100000"/>
              <a:buChar char="•"/>
            </a:pPr>
            <a:r>
              <a:rPr lang="en-US" sz="2517"/>
              <a:t>Minutes</a:t>
            </a:r>
            <a:endParaRPr sz="2517"/>
          </a:p>
          <a:p>
            <a:pPr indent="-212090" lvl="1" marL="685800" rtl="0" algn="l">
              <a:lnSpc>
                <a:spcPct val="90000"/>
              </a:lnSpc>
              <a:spcBef>
                <a:spcPts val="500"/>
              </a:spcBef>
              <a:spcAft>
                <a:spcPts val="0"/>
              </a:spcAft>
              <a:buClr>
                <a:schemeClr val="dk1"/>
              </a:buClr>
              <a:buSzPct val="100000"/>
              <a:buChar char="•"/>
            </a:pPr>
            <a:r>
              <a:rPr lang="en-US" sz="2517"/>
              <a:t>Annual Report</a:t>
            </a:r>
            <a:endParaRPr sz="2517"/>
          </a:p>
          <a:p>
            <a:pPr indent="-208280" lvl="0" marL="228600" rtl="0" algn="l">
              <a:lnSpc>
                <a:spcPct val="90000"/>
              </a:lnSpc>
              <a:spcBef>
                <a:spcPts val="1000"/>
              </a:spcBef>
              <a:spcAft>
                <a:spcPts val="0"/>
              </a:spcAft>
              <a:buClr>
                <a:schemeClr val="dk1"/>
              </a:buClr>
              <a:buSzPct val="100000"/>
              <a:buChar char="•"/>
            </a:pPr>
            <a:r>
              <a:rPr b="1" lang="en-US" sz="2917"/>
              <a:t>Bylaws Amendment Process</a:t>
            </a:r>
            <a:endParaRPr b="1" sz="2917"/>
          </a:p>
        </p:txBody>
      </p:sp>
      <p:sp>
        <p:nvSpPr>
          <p:cNvPr id="304" name="Google Shape;304;p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9"/>
          <p:cNvSpPr txBox="1"/>
          <p:nvPr>
            <p:ph type="title"/>
          </p:nvPr>
        </p:nvSpPr>
        <p:spPr>
          <a:xfrm>
            <a:off x="838200" y="365124"/>
            <a:ext cx="10515600" cy="1652361"/>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Part B- Possible Content of Advisory Panel Bylaws</a:t>
            </a:r>
            <a:endParaRPr/>
          </a:p>
        </p:txBody>
      </p:sp>
      <p:sp>
        <p:nvSpPr>
          <p:cNvPr id="310" name="Google Shape;310;p9"/>
          <p:cNvSpPr txBox="1"/>
          <p:nvPr>
            <p:ph idx="1" type="body"/>
          </p:nvPr>
        </p:nvSpPr>
        <p:spPr>
          <a:xfrm>
            <a:off x="838200" y="2162629"/>
            <a:ext cx="10515600" cy="330562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Purpose and Authority (34 CFR §300.167) </a:t>
            </a:r>
            <a:endParaRPr/>
          </a:p>
          <a:p>
            <a:pPr indent="-228600" lvl="1" marL="685800" rtl="0" algn="l">
              <a:lnSpc>
                <a:spcPct val="90000"/>
              </a:lnSpc>
              <a:spcBef>
                <a:spcPts val="500"/>
              </a:spcBef>
              <a:spcAft>
                <a:spcPts val="0"/>
              </a:spcAft>
              <a:buClr>
                <a:schemeClr val="dk1"/>
              </a:buClr>
              <a:buSzPts val="2400"/>
              <a:buChar char="•"/>
            </a:pPr>
            <a:r>
              <a:rPr lang="en-US"/>
              <a:t>Authorizing Legislation </a:t>
            </a:r>
            <a:endParaRPr/>
          </a:p>
          <a:p>
            <a:pPr indent="-228600" lvl="1" marL="685800" rtl="0" algn="l">
              <a:lnSpc>
                <a:spcPct val="90000"/>
              </a:lnSpc>
              <a:spcBef>
                <a:spcPts val="500"/>
              </a:spcBef>
              <a:spcAft>
                <a:spcPts val="0"/>
              </a:spcAft>
              <a:buClr>
                <a:schemeClr val="dk1"/>
              </a:buClr>
              <a:buSzPts val="2400"/>
              <a:buChar char="•"/>
            </a:pPr>
            <a:r>
              <a:rPr lang="en-US"/>
              <a:t>Name of Council </a:t>
            </a:r>
            <a:endParaRPr/>
          </a:p>
          <a:p>
            <a:pPr indent="-228600" lvl="1" marL="685800" rtl="0" algn="l">
              <a:lnSpc>
                <a:spcPct val="90000"/>
              </a:lnSpc>
              <a:spcBef>
                <a:spcPts val="500"/>
              </a:spcBef>
              <a:spcAft>
                <a:spcPts val="0"/>
              </a:spcAft>
              <a:buClr>
                <a:schemeClr val="dk1"/>
              </a:buClr>
              <a:buSzPts val="2400"/>
              <a:buChar char="•"/>
            </a:pPr>
            <a:r>
              <a:rPr lang="en-US"/>
              <a:t>Advisory Council Responsibility </a:t>
            </a:r>
            <a:endParaRPr/>
          </a:p>
          <a:p>
            <a:pPr indent="-228600" lvl="0" marL="228600" rtl="0" algn="l">
              <a:lnSpc>
                <a:spcPct val="90000"/>
              </a:lnSpc>
              <a:spcBef>
                <a:spcPts val="1000"/>
              </a:spcBef>
              <a:spcAft>
                <a:spcPts val="0"/>
              </a:spcAft>
              <a:buClr>
                <a:schemeClr val="dk1"/>
              </a:buClr>
              <a:buSzPts val="2800"/>
              <a:buChar char="•"/>
            </a:pPr>
            <a:r>
              <a:rPr lang="en-US"/>
              <a:t>Advisory Council Functions (34 CFR §300.169)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urpose street sign" id="311" name="Google Shape;311;p9"/>
          <p:cNvPicPr preferRelativeResize="0"/>
          <p:nvPr/>
        </p:nvPicPr>
        <p:blipFill rotWithShape="1">
          <a:blip r:embed="rId3">
            <a:alphaModFix/>
          </a:blip>
          <a:srcRect b="15795" l="9167" r="9999" t="15534"/>
          <a:stretch/>
        </p:blipFill>
        <p:spPr>
          <a:xfrm>
            <a:off x="8047306" y="3380846"/>
            <a:ext cx="3697509" cy="1942268"/>
          </a:xfrm>
          <a:prstGeom prst="round2DiagRect">
            <a:avLst>
              <a:gd fmla="val 16667" name="adj1"/>
              <a:gd fmla="val 0" name="adj2"/>
            </a:avLst>
          </a:prstGeom>
          <a:noFill/>
          <a:ln cap="sq" cmpd="sng" w="57150">
            <a:solidFill>
              <a:srgbClr val="002060"/>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0"/>
          <p:cNvSpPr txBox="1"/>
          <p:nvPr>
            <p:ph type="title"/>
          </p:nvPr>
        </p:nvSpPr>
        <p:spPr>
          <a:xfrm>
            <a:off x="838200" y="365125"/>
            <a:ext cx="10515600" cy="1579789"/>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Part B- Possible Content of Advisory Panel Bylaws</a:t>
            </a:r>
            <a:endParaRPr/>
          </a:p>
        </p:txBody>
      </p:sp>
      <p:sp>
        <p:nvSpPr>
          <p:cNvPr id="317" name="Google Shape;317;p10"/>
          <p:cNvSpPr txBox="1"/>
          <p:nvPr>
            <p:ph idx="1" type="body"/>
          </p:nvPr>
        </p:nvSpPr>
        <p:spPr>
          <a:xfrm>
            <a:off x="838200" y="2061029"/>
            <a:ext cx="10515600" cy="326185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lang="en-US" sz="2800"/>
              <a:t>Council Membership (34 CFR </a:t>
            </a:r>
            <a:r>
              <a:rPr lang="en-US"/>
              <a:t>§</a:t>
            </a:r>
            <a:r>
              <a:rPr lang="en-US" sz="2800"/>
              <a:t>300.168) </a:t>
            </a:r>
            <a:endParaRPr/>
          </a:p>
          <a:p>
            <a:pPr indent="-228600" lvl="1" marL="685800" rtl="0" algn="l">
              <a:lnSpc>
                <a:spcPct val="90000"/>
              </a:lnSpc>
              <a:spcBef>
                <a:spcPts val="500"/>
              </a:spcBef>
              <a:spcAft>
                <a:spcPts val="0"/>
              </a:spcAft>
              <a:buClr>
                <a:schemeClr val="dk1"/>
              </a:buClr>
              <a:buSzPts val="2400"/>
              <a:buChar char="•"/>
            </a:pPr>
            <a:r>
              <a:rPr lang="en-US"/>
              <a:t>Nominations and Appointments </a:t>
            </a:r>
            <a:endParaRPr/>
          </a:p>
          <a:p>
            <a:pPr indent="-228600" lvl="1" marL="685800" rtl="0" algn="l">
              <a:lnSpc>
                <a:spcPct val="90000"/>
              </a:lnSpc>
              <a:spcBef>
                <a:spcPts val="500"/>
              </a:spcBef>
              <a:spcAft>
                <a:spcPts val="0"/>
              </a:spcAft>
              <a:buClr>
                <a:schemeClr val="dk1"/>
              </a:buClr>
              <a:buSzPts val="2400"/>
              <a:buChar char="•"/>
            </a:pPr>
            <a:r>
              <a:rPr lang="en-US"/>
              <a:t>Council Membership (34 CFR </a:t>
            </a:r>
            <a:r>
              <a:rPr lang="en-US" sz="2800"/>
              <a:t>§</a:t>
            </a:r>
            <a:r>
              <a:rPr lang="en-US"/>
              <a:t>300.168)</a:t>
            </a:r>
            <a:endParaRPr/>
          </a:p>
          <a:p>
            <a:pPr indent="-228600" lvl="1" marL="685800" rtl="0" algn="l">
              <a:lnSpc>
                <a:spcPct val="90000"/>
              </a:lnSpc>
              <a:spcBef>
                <a:spcPts val="500"/>
              </a:spcBef>
              <a:spcAft>
                <a:spcPts val="0"/>
              </a:spcAft>
              <a:buClr>
                <a:schemeClr val="dk1"/>
              </a:buClr>
              <a:buSzPts val="2400"/>
              <a:buChar char="•"/>
            </a:pPr>
            <a:r>
              <a:rPr lang="en-US"/>
              <a:t>Stakeholders</a:t>
            </a:r>
            <a:endParaRPr/>
          </a:p>
          <a:p>
            <a:pPr indent="-228600" lvl="1" marL="685800" rtl="0" algn="l">
              <a:lnSpc>
                <a:spcPct val="90000"/>
              </a:lnSpc>
              <a:spcBef>
                <a:spcPts val="500"/>
              </a:spcBef>
              <a:spcAft>
                <a:spcPts val="0"/>
              </a:spcAft>
              <a:buClr>
                <a:schemeClr val="dk1"/>
              </a:buClr>
              <a:buSzPts val="2400"/>
              <a:buChar char="•"/>
            </a:pPr>
            <a:r>
              <a:rPr lang="en-US"/>
              <a:t>Tenure of Members</a:t>
            </a:r>
            <a:endParaRPr/>
          </a:p>
          <a:p>
            <a:pPr indent="-228600" lvl="1" marL="685800" rtl="0" algn="l">
              <a:lnSpc>
                <a:spcPct val="90000"/>
              </a:lnSpc>
              <a:spcBef>
                <a:spcPts val="500"/>
              </a:spcBef>
              <a:spcAft>
                <a:spcPts val="0"/>
              </a:spcAft>
              <a:buClr>
                <a:schemeClr val="dk1"/>
              </a:buClr>
              <a:buSzPts val="2400"/>
              <a:buChar char="•"/>
            </a:pPr>
            <a:r>
              <a:rPr lang="en-US"/>
              <a:t>Reappointment Procedures</a:t>
            </a:r>
            <a:endParaRPr/>
          </a:p>
          <a:p>
            <a:pPr indent="-228600" lvl="1" marL="685800" rtl="0" algn="l">
              <a:lnSpc>
                <a:spcPct val="90000"/>
              </a:lnSpc>
              <a:spcBef>
                <a:spcPts val="500"/>
              </a:spcBef>
              <a:spcAft>
                <a:spcPts val="0"/>
              </a:spcAft>
              <a:buClr>
                <a:schemeClr val="dk1"/>
              </a:buClr>
              <a:buSzPts val="2400"/>
              <a:buChar char="•"/>
            </a:pPr>
            <a:r>
              <a:rPr lang="en-US"/>
              <a:t>Expectations of Members</a:t>
            </a:r>
            <a:endParaRPr/>
          </a:p>
          <a:p>
            <a:pPr indent="-228600" lvl="1" marL="685800" rtl="0" algn="l">
              <a:lnSpc>
                <a:spcPct val="90000"/>
              </a:lnSpc>
              <a:spcBef>
                <a:spcPts val="500"/>
              </a:spcBef>
              <a:spcAft>
                <a:spcPts val="0"/>
              </a:spcAft>
              <a:buClr>
                <a:schemeClr val="dk1"/>
              </a:buClr>
              <a:buSzPts val="2400"/>
              <a:buChar char="•"/>
            </a:pPr>
            <a:r>
              <a:rPr lang="en-US"/>
              <a:t>Member Orientation and Priority Setting</a:t>
            </a:r>
            <a:r>
              <a:rPr b="1" lang="en-US"/>
              <a:t> </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1"/>
          <p:cNvSpPr txBox="1"/>
          <p:nvPr>
            <p:ph type="title"/>
          </p:nvPr>
        </p:nvSpPr>
        <p:spPr>
          <a:xfrm>
            <a:off x="838200" y="365125"/>
            <a:ext cx="10515600" cy="1637846"/>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Part B- Possible Content of Advisory Panel Bylaws</a:t>
            </a:r>
            <a:endParaRPr/>
          </a:p>
        </p:txBody>
      </p:sp>
      <p:sp>
        <p:nvSpPr>
          <p:cNvPr id="323" name="Google Shape;323;p11"/>
          <p:cNvSpPr txBox="1"/>
          <p:nvPr>
            <p:ph idx="1" type="body"/>
          </p:nvPr>
        </p:nvSpPr>
        <p:spPr>
          <a:xfrm>
            <a:off x="838200" y="2177143"/>
            <a:ext cx="10515600" cy="3145971"/>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b="1" lang="en-US"/>
              <a:t>Advisory Council Officers</a:t>
            </a:r>
            <a:endParaRPr b="1"/>
          </a:p>
          <a:p>
            <a:pPr indent="-228600" lvl="0" marL="228600" rtl="0" algn="l">
              <a:lnSpc>
                <a:spcPct val="90000"/>
              </a:lnSpc>
              <a:spcBef>
                <a:spcPts val="1000"/>
              </a:spcBef>
              <a:spcAft>
                <a:spcPts val="0"/>
              </a:spcAft>
              <a:buClr>
                <a:schemeClr val="dk1"/>
              </a:buClr>
              <a:buSzPts val="2800"/>
              <a:buChar char="•"/>
            </a:pPr>
            <a:r>
              <a:rPr b="1" lang="en-US"/>
              <a:t>Committee Work </a:t>
            </a:r>
            <a:endParaRPr b="1"/>
          </a:p>
          <a:p>
            <a:pPr indent="-228600" lvl="0" marL="228600" rtl="0" algn="l">
              <a:lnSpc>
                <a:spcPct val="90000"/>
              </a:lnSpc>
              <a:spcBef>
                <a:spcPts val="1000"/>
              </a:spcBef>
              <a:spcAft>
                <a:spcPts val="0"/>
              </a:spcAft>
              <a:buClr>
                <a:schemeClr val="dk1"/>
              </a:buClr>
              <a:buSzPts val="2800"/>
              <a:buChar char="•"/>
            </a:pPr>
            <a:r>
              <a:rPr b="1" lang="en-US"/>
              <a:t>Meetings </a:t>
            </a:r>
            <a:endParaRPr b="1"/>
          </a:p>
          <a:p>
            <a:pPr indent="-228600" lvl="1" marL="685800" rtl="0" algn="l">
              <a:lnSpc>
                <a:spcPct val="90000"/>
              </a:lnSpc>
              <a:spcBef>
                <a:spcPts val="500"/>
              </a:spcBef>
              <a:spcAft>
                <a:spcPts val="0"/>
              </a:spcAft>
              <a:buClr>
                <a:schemeClr val="dk1"/>
              </a:buClr>
              <a:buSzPts val="2400"/>
              <a:buChar char="•"/>
            </a:pPr>
            <a:r>
              <a:rPr lang="en-US"/>
              <a:t>Number of Meetings </a:t>
            </a:r>
            <a:endParaRPr/>
          </a:p>
          <a:p>
            <a:pPr indent="-228600" lvl="1" marL="685800" rtl="0" algn="l">
              <a:lnSpc>
                <a:spcPct val="90000"/>
              </a:lnSpc>
              <a:spcBef>
                <a:spcPts val="500"/>
              </a:spcBef>
              <a:spcAft>
                <a:spcPts val="0"/>
              </a:spcAft>
              <a:buClr>
                <a:schemeClr val="dk1"/>
              </a:buClr>
              <a:buSzPts val="2400"/>
              <a:buChar char="•"/>
            </a:pPr>
            <a:r>
              <a:rPr lang="en-US"/>
              <a:t>Quorum </a:t>
            </a:r>
            <a:endParaRPr/>
          </a:p>
          <a:p>
            <a:pPr indent="-228600" lvl="1" marL="685800" rtl="0" algn="l">
              <a:lnSpc>
                <a:spcPct val="90000"/>
              </a:lnSpc>
              <a:spcBef>
                <a:spcPts val="500"/>
              </a:spcBef>
              <a:spcAft>
                <a:spcPts val="0"/>
              </a:spcAft>
              <a:buClr>
                <a:schemeClr val="dk1"/>
              </a:buClr>
              <a:buSzPts val="2400"/>
              <a:buChar char="•"/>
            </a:pPr>
            <a:r>
              <a:rPr lang="en-US"/>
              <a:t>Public Comments </a:t>
            </a:r>
            <a:endParaRPr/>
          </a:p>
          <a:p>
            <a:pPr indent="-228600" lvl="1" marL="685800" rtl="0" algn="l">
              <a:lnSpc>
                <a:spcPct val="90000"/>
              </a:lnSpc>
              <a:spcBef>
                <a:spcPts val="500"/>
              </a:spcBef>
              <a:spcAft>
                <a:spcPts val="0"/>
              </a:spcAft>
              <a:buClr>
                <a:schemeClr val="dk1"/>
              </a:buClr>
              <a:buSzPts val="2400"/>
              <a:buChar char="•"/>
            </a:pPr>
            <a:r>
              <a:rPr lang="en-US"/>
              <a:t>Public Comments Procedures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2"/>
          <p:cNvSpPr txBox="1"/>
          <p:nvPr>
            <p:ph type="title"/>
          </p:nvPr>
        </p:nvSpPr>
        <p:spPr>
          <a:xfrm>
            <a:off x="838200" y="365125"/>
            <a:ext cx="10515600" cy="1594304"/>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Part B- Possible Content of Advisory Panel Bylaws (con’t)</a:t>
            </a:r>
            <a:endParaRPr/>
          </a:p>
        </p:txBody>
      </p:sp>
      <p:sp>
        <p:nvSpPr>
          <p:cNvPr id="329" name="Google Shape;329;p12"/>
          <p:cNvSpPr txBox="1"/>
          <p:nvPr>
            <p:ph idx="1" type="body"/>
          </p:nvPr>
        </p:nvSpPr>
        <p:spPr>
          <a:xfrm>
            <a:off x="838200" y="2090057"/>
            <a:ext cx="10515600" cy="3233057"/>
          </a:xfrm>
          <a:prstGeom prst="rect">
            <a:avLst/>
          </a:prstGeom>
          <a:noFill/>
          <a:ln>
            <a:noFill/>
          </a:ln>
        </p:spPr>
        <p:txBody>
          <a:bodyPr anchorCtr="0" anchor="t" bIns="45700" lIns="91425" spcFirstLastPara="1" rIns="91425" wrap="square" tIns="45700">
            <a:normAutofit lnSpcReduction="10000"/>
          </a:bodyPr>
          <a:lstStyle/>
          <a:p>
            <a:pPr indent="-241300" lvl="0" marL="228600" rtl="0" algn="l">
              <a:lnSpc>
                <a:spcPct val="90000"/>
              </a:lnSpc>
              <a:spcBef>
                <a:spcPts val="0"/>
              </a:spcBef>
              <a:spcAft>
                <a:spcPts val="0"/>
              </a:spcAft>
              <a:buClr>
                <a:schemeClr val="dk1"/>
              </a:buClr>
              <a:buSzPts val="3000"/>
              <a:buChar char="•"/>
            </a:pPr>
            <a:r>
              <a:rPr lang="en-US" sz="3000"/>
              <a:t>Resignation, Removal, and Replacement of Council Members</a:t>
            </a:r>
            <a:endParaRPr sz="3000"/>
          </a:p>
          <a:p>
            <a:pPr indent="-241300" lvl="1" marL="685800" rtl="0" algn="l">
              <a:lnSpc>
                <a:spcPct val="90000"/>
              </a:lnSpc>
              <a:spcBef>
                <a:spcPts val="500"/>
              </a:spcBef>
              <a:spcAft>
                <a:spcPts val="0"/>
              </a:spcAft>
              <a:buClr>
                <a:schemeClr val="dk1"/>
              </a:buClr>
              <a:buSzPts val="2600"/>
              <a:buChar char="•"/>
            </a:pPr>
            <a:r>
              <a:rPr lang="en-US" sz="2600"/>
              <a:t>Resignation </a:t>
            </a:r>
            <a:endParaRPr sz="2600"/>
          </a:p>
          <a:p>
            <a:pPr indent="-241300" lvl="1" marL="685800" rtl="0" algn="l">
              <a:lnSpc>
                <a:spcPct val="90000"/>
              </a:lnSpc>
              <a:spcBef>
                <a:spcPts val="500"/>
              </a:spcBef>
              <a:spcAft>
                <a:spcPts val="0"/>
              </a:spcAft>
              <a:buClr>
                <a:schemeClr val="dk1"/>
              </a:buClr>
              <a:buSzPts val="2600"/>
              <a:buChar char="•"/>
            </a:pPr>
            <a:r>
              <a:rPr lang="en-US" sz="2600"/>
              <a:t>Removal and Replacement </a:t>
            </a:r>
            <a:endParaRPr sz="2600"/>
          </a:p>
          <a:p>
            <a:pPr indent="-241300" lvl="0" marL="228600" rtl="0" algn="l">
              <a:lnSpc>
                <a:spcPct val="90000"/>
              </a:lnSpc>
              <a:spcBef>
                <a:spcPts val="1000"/>
              </a:spcBef>
              <a:spcAft>
                <a:spcPts val="0"/>
              </a:spcAft>
              <a:buClr>
                <a:schemeClr val="dk1"/>
              </a:buClr>
              <a:buSzPts val="3000"/>
              <a:buChar char="•"/>
            </a:pPr>
            <a:r>
              <a:rPr lang="en-US" sz="3000"/>
              <a:t>Roles of the State Special Education Director or Designee</a:t>
            </a:r>
            <a:endParaRPr sz="3000"/>
          </a:p>
          <a:p>
            <a:pPr indent="-241300" lvl="0" marL="228600" rtl="0" algn="l">
              <a:lnSpc>
                <a:spcPct val="90000"/>
              </a:lnSpc>
              <a:spcBef>
                <a:spcPts val="1000"/>
              </a:spcBef>
              <a:spcAft>
                <a:spcPts val="0"/>
              </a:spcAft>
              <a:buClr>
                <a:schemeClr val="dk1"/>
              </a:buClr>
              <a:buSzPts val="3000"/>
              <a:buChar char="•"/>
            </a:pPr>
            <a:r>
              <a:rPr lang="en-US" sz="3000"/>
              <a:t>Advisory Council Annual Report </a:t>
            </a:r>
            <a:endParaRPr sz="3000"/>
          </a:p>
          <a:p>
            <a:pPr indent="-241300" lvl="0" marL="228600" rtl="0" algn="l">
              <a:lnSpc>
                <a:spcPct val="90000"/>
              </a:lnSpc>
              <a:spcBef>
                <a:spcPts val="1000"/>
              </a:spcBef>
              <a:spcAft>
                <a:spcPts val="0"/>
              </a:spcAft>
              <a:buClr>
                <a:schemeClr val="dk1"/>
              </a:buClr>
              <a:buSzPts val="3000"/>
              <a:buChar char="•"/>
            </a:pPr>
            <a:r>
              <a:rPr lang="en-US" sz="3000"/>
              <a:t>Amendments to </a:t>
            </a:r>
            <a:r>
              <a:rPr lang="en-US" sz="3000"/>
              <a:t>Bylaws</a:t>
            </a:r>
            <a:endParaRPr sz="3000"/>
          </a:p>
          <a:p>
            <a:pPr indent="-50800" lvl="0" marL="228600" rtl="0" algn="l">
              <a:lnSpc>
                <a:spcPct val="90000"/>
              </a:lnSpc>
              <a:spcBef>
                <a:spcPts val="1000"/>
              </a:spcBef>
              <a:spcAft>
                <a:spcPts val="0"/>
              </a:spcAft>
              <a:buClr>
                <a:schemeClr val="dk1"/>
              </a:buClr>
              <a:buSzPts val="2800"/>
              <a:buNone/>
            </a:pPr>
            <a:r>
              <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descr="NCSI" id="335" name="Google Shape;335;g1786ba0f2c0_0_447"/>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descr="OSEP logo" id="336" name="Google Shape;336;g1786ba0f2c0_0_447"/>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337" name="Google Shape;337;g1786ba0f2c0_0_447"/>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338" name="Google Shape;338;g1786ba0f2c0_0_447"/>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339" name="Google Shape;339;g1786ba0f2c0_0_447"/>
          <p:cNvSpPr/>
          <p:nvPr/>
        </p:nvSpPr>
        <p:spPr>
          <a:xfrm>
            <a:off x="0" y="282968"/>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g1786ba0f2c0_0_447"/>
          <p:cNvSpPr txBox="1"/>
          <p:nvPr>
            <p:ph type="ctrTitle"/>
          </p:nvPr>
        </p:nvSpPr>
        <p:spPr>
          <a:xfrm>
            <a:off x="75715" y="79924"/>
            <a:ext cx="120213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lang="en-US">
                <a:solidFill>
                  <a:schemeClr val="lt1"/>
                </a:solidFill>
                <a:latin typeface="Rockwell"/>
                <a:ea typeface="Rockwell"/>
                <a:cs typeface="Rockwell"/>
                <a:sym typeface="Rockwell"/>
              </a:rPr>
              <a:t>What Is In Your Bylaws?</a:t>
            </a:r>
            <a:endParaRPr/>
          </a:p>
        </p:txBody>
      </p:sp>
      <p:pic>
        <p:nvPicPr>
          <p:cNvPr descr="SAP-SICC Workgoup logo" id="341" name="Google Shape;341;g1786ba0f2c0_0_447"/>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342" name="Google Shape;342;g1786ba0f2c0_0_447"/>
          <p:cNvSpPr txBox="1"/>
          <p:nvPr/>
        </p:nvSpPr>
        <p:spPr>
          <a:xfrm>
            <a:off x="157254" y="5583564"/>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343" name="Google Shape;343;g1786ba0f2c0_0_447"/>
          <p:cNvSpPr txBox="1"/>
          <p:nvPr/>
        </p:nvSpPr>
        <p:spPr>
          <a:xfrm>
            <a:off x="981456" y="1613682"/>
            <a:ext cx="10229100" cy="39909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344" name="Google Shape;344;g1786ba0f2c0_0_447"/>
          <p:cNvSpPr txBox="1"/>
          <p:nvPr/>
        </p:nvSpPr>
        <p:spPr>
          <a:xfrm flipH="1" rot="10800000">
            <a:off x="838200" y="1621900"/>
            <a:ext cx="10515600" cy="4220100"/>
          </a:xfrm>
          <a:prstGeom prst="rect">
            <a:avLst/>
          </a:prstGeom>
          <a:noFill/>
          <a:ln>
            <a:noFill/>
          </a:ln>
        </p:spPr>
        <p:txBody>
          <a:bodyPr anchorCtr="0" anchor="t" bIns="45700" lIns="91425" spcFirstLastPara="1" rIns="91425" wrap="square" tIns="45700">
            <a:normAutofit/>
          </a:bodyPr>
          <a:lstStyle/>
          <a:p>
            <a:pPr indent="0" lvl="0" marL="457200" marR="0" rtl="0" algn="l">
              <a:lnSpc>
                <a:spcPct val="90000"/>
              </a:lnSpc>
              <a:spcBef>
                <a:spcPts val="0"/>
              </a:spcBef>
              <a:spcAft>
                <a:spcPts val="0"/>
              </a:spcAft>
              <a:buNone/>
            </a:pPr>
            <a:r>
              <a:t/>
            </a:r>
            <a:endParaRPr/>
          </a:p>
          <a:p>
            <a:pPr indent="-114300" lvl="0" marL="342900" marR="0" rtl="0" algn="l">
              <a:lnSpc>
                <a:spcPct val="90000"/>
              </a:lnSpc>
              <a:spcBef>
                <a:spcPts val="1000"/>
              </a:spcBef>
              <a:spcAft>
                <a:spcPts val="0"/>
              </a:spcAft>
              <a:buClr>
                <a:schemeClr val="dk1"/>
              </a:buClr>
              <a:buSzPts val="3600"/>
              <a:buFont typeface="Arial"/>
              <a:buNone/>
            </a:pPr>
            <a:r>
              <a:t/>
            </a:r>
            <a:endParaRPr b="1" sz="3600">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7030A0"/>
              </a:buClr>
              <a:buSzPts val="5400"/>
              <a:buFont typeface="Arial"/>
              <a:buNone/>
            </a:pPr>
            <a:r>
              <a:t/>
            </a:r>
            <a:endParaRPr sz="4000">
              <a:solidFill>
                <a:srgbClr val="7030A0"/>
              </a:solidFill>
              <a:latin typeface="Calibri"/>
              <a:ea typeface="Calibri"/>
              <a:cs typeface="Calibri"/>
              <a:sym typeface="Calibri"/>
            </a:endParaRPr>
          </a:p>
        </p:txBody>
      </p:sp>
      <p:pic>
        <p:nvPicPr>
          <p:cNvPr descr="PTI logo" id="345" name="Google Shape;345;g1786ba0f2c0_0_447"/>
          <p:cNvPicPr preferRelativeResize="0"/>
          <p:nvPr/>
        </p:nvPicPr>
        <p:blipFill rotWithShape="1">
          <a:blip r:embed="rId7">
            <a:alphaModFix/>
          </a:blip>
          <a:srcRect b="0" l="0" r="0" t="0"/>
          <a:stretch/>
        </p:blipFill>
        <p:spPr>
          <a:xfrm>
            <a:off x="10363900" y="6057810"/>
            <a:ext cx="751980" cy="755740"/>
          </a:xfrm>
          <a:prstGeom prst="rect">
            <a:avLst/>
          </a:prstGeom>
          <a:noFill/>
          <a:ln>
            <a:noFill/>
          </a:ln>
        </p:spPr>
      </p:pic>
      <p:sp>
        <p:nvSpPr>
          <p:cNvPr id="346" name="Google Shape;346;g1786ba0f2c0_0_447"/>
          <p:cNvSpPr txBox="1"/>
          <p:nvPr>
            <p:ph idx="12" type="sldNum"/>
          </p:nvPr>
        </p:nvSpPr>
        <p:spPr>
          <a:xfrm>
            <a:off x="8992300" y="6361329"/>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Tile letters standing up that spell &quot;bylaws,&quot; with glasses and other tile letters scattered around in the background" id="347" name="Google Shape;347;g1786ba0f2c0_0_447" title="Bylaws"/>
          <p:cNvPicPr preferRelativeResize="0"/>
          <p:nvPr/>
        </p:nvPicPr>
        <p:blipFill>
          <a:blip r:embed="rId8">
            <a:alphaModFix/>
          </a:blip>
          <a:stretch>
            <a:fillRect/>
          </a:stretch>
        </p:blipFill>
        <p:spPr>
          <a:xfrm>
            <a:off x="3117975" y="1610625"/>
            <a:ext cx="5626824" cy="422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3"/>
          <p:cNvSpPr txBox="1"/>
          <p:nvPr>
            <p:ph type="title"/>
          </p:nvPr>
        </p:nvSpPr>
        <p:spPr>
          <a:xfrm>
            <a:off x="838200" y="365125"/>
            <a:ext cx="10515600" cy="1169761"/>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Bylaws Best Practice</a:t>
            </a:r>
            <a:endParaRPr/>
          </a:p>
        </p:txBody>
      </p:sp>
      <p:sp>
        <p:nvSpPr>
          <p:cNvPr id="353" name="Google Shape;353;p13"/>
          <p:cNvSpPr txBox="1"/>
          <p:nvPr>
            <p:ph idx="1" type="body"/>
          </p:nvPr>
        </p:nvSpPr>
        <p:spPr>
          <a:xfrm>
            <a:off x="838200" y="1825625"/>
            <a:ext cx="10515600" cy="349748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Adhere to the Bylaws - if you make an exception, you set a precedent.</a:t>
            </a:r>
            <a:endParaRPr/>
          </a:p>
          <a:p>
            <a:pPr indent="-342900" lvl="0" marL="457200" rtl="0" algn="l">
              <a:lnSpc>
                <a:spcPct val="90000"/>
              </a:lnSpc>
              <a:spcBef>
                <a:spcPts val="0"/>
              </a:spcBef>
              <a:spcAft>
                <a:spcPts val="0"/>
              </a:spcAft>
              <a:buSzPts val="1800"/>
              <a:buChar char="•"/>
            </a:pPr>
            <a:r>
              <a:rPr lang="en-US"/>
              <a:t>Establish a Bylaw subcommittee and review the Bylaws each year.</a:t>
            </a:r>
            <a:endParaRPr/>
          </a:p>
          <a:p>
            <a:pPr indent="-342900" lvl="0" marL="457200" rtl="0" algn="l">
              <a:lnSpc>
                <a:spcPct val="90000"/>
              </a:lnSpc>
              <a:spcBef>
                <a:spcPts val="0"/>
              </a:spcBef>
              <a:spcAft>
                <a:spcPts val="0"/>
              </a:spcAft>
              <a:buSzPts val="1800"/>
              <a:buChar char="•"/>
            </a:pPr>
            <a:r>
              <a:rPr lang="en-US"/>
              <a:t>The nice thing about Bylaws is they can be changed as long as the changes do not violate IDEA or open meeting requirements.</a:t>
            </a:r>
            <a:endParaRPr/>
          </a:p>
          <a:p>
            <a:pPr indent="-342900" lvl="0" marL="457200" rtl="0" algn="l">
              <a:lnSpc>
                <a:spcPct val="90000"/>
              </a:lnSpc>
              <a:spcBef>
                <a:spcPts val="0"/>
              </a:spcBef>
              <a:spcAft>
                <a:spcPts val="0"/>
              </a:spcAft>
              <a:buSzPts val="1800"/>
              <a:buChar char="•"/>
            </a:pPr>
            <a:r>
              <a:rPr lang="en-US"/>
              <a:t>Amendment process to revise Bylaws.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1786ba0f2c0_0_181"/>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id="182" name="Google Shape;182;g1786ba0f2c0_0_181"/>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183" name="Google Shape;183;g1786ba0f2c0_0_181"/>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184" name="Google Shape;184;g1786ba0f2c0_0_181"/>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185" name="Google Shape;185;g1786ba0f2c0_0_181"/>
          <p:cNvSpPr/>
          <p:nvPr/>
        </p:nvSpPr>
        <p:spPr>
          <a:xfrm>
            <a:off x="0" y="33243"/>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g1786ba0f2c0_0_181"/>
          <p:cNvSpPr txBox="1"/>
          <p:nvPr>
            <p:ph type="ctrTitle"/>
          </p:nvPr>
        </p:nvSpPr>
        <p:spPr>
          <a:xfrm>
            <a:off x="75715" y="79924"/>
            <a:ext cx="120213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b="1" lang="en-US">
                <a:solidFill>
                  <a:schemeClr val="lt1"/>
                </a:solidFill>
                <a:latin typeface="Rockwell"/>
                <a:ea typeface="Rockwell"/>
                <a:cs typeface="Rockwell"/>
                <a:sym typeface="Rockwell"/>
              </a:rPr>
              <a:t>Welcome!</a:t>
            </a:r>
            <a:endParaRPr b="1" sz="11500">
              <a:solidFill>
                <a:schemeClr val="lt1"/>
              </a:solidFill>
              <a:latin typeface="Rockwell"/>
              <a:ea typeface="Rockwell"/>
              <a:cs typeface="Rockwell"/>
              <a:sym typeface="Rockwell"/>
            </a:endParaRPr>
          </a:p>
        </p:txBody>
      </p:sp>
      <p:pic>
        <p:nvPicPr>
          <p:cNvPr id="187" name="Google Shape;187;g1786ba0f2c0_0_181"/>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188" name="Google Shape;188;g1786ba0f2c0_0_181"/>
          <p:cNvSpPr txBox="1"/>
          <p:nvPr/>
        </p:nvSpPr>
        <p:spPr>
          <a:xfrm>
            <a:off x="157254" y="5583564"/>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189" name="Google Shape;189;g1786ba0f2c0_0_181"/>
          <p:cNvSpPr txBox="1"/>
          <p:nvPr/>
        </p:nvSpPr>
        <p:spPr>
          <a:xfrm>
            <a:off x="981456" y="1363485"/>
            <a:ext cx="10229100" cy="43875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Arial"/>
              <a:buNone/>
            </a:pPr>
            <a:r>
              <a:rPr lang="en-US" sz="3200">
                <a:solidFill>
                  <a:schemeClr val="dk1"/>
                </a:solidFill>
                <a:latin typeface="Calibri"/>
                <a:ea typeface="Calibri"/>
                <a:cs typeface="Calibri"/>
                <a:sym typeface="Calibri"/>
              </a:rPr>
              <a:t>Welcome – We are so happy that you have joined us today.</a:t>
            </a:r>
            <a:endParaRPr/>
          </a:p>
          <a:p>
            <a:pPr indent="0" lvl="0" marL="0" marR="0" rtl="0" algn="l">
              <a:lnSpc>
                <a:spcPct val="90000"/>
              </a:lnSpc>
              <a:spcBef>
                <a:spcPts val="100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rgbClr val="7030A0"/>
              </a:buClr>
              <a:buSzPts val="3500"/>
              <a:buFont typeface="Arial"/>
              <a:buNone/>
            </a:pPr>
            <a:r>
              <a:rPr b="1" lang="en-US" sz="3900">
                <a:solidFill>
                  <a:srgbClr val="7030A0"/>
                </a:solidFill>
                <a:latin typeface="Calibri"/>
                <a:ea typeface="Calibri"/>
                <a:cs typeface="Calibri"/>
                <a:sym typeface="Calibri"/>
              </a:rPr>
              <a:t>Today we will be discussing establishing effective Panel and ICC bylaws and operating procedures.</a:t>
            </a:r>
            <a:endParaRPr sz="1800"/>
          </a:p>
          <a:p>
            <a:pPr indent="0" lvl="0" marL="0" marR="0" rtl="0" algn="l">
              <a:lnSpc>
                <a:spcPct val="90000"/>
              </a:lnSpc>
              <a:spcBef>
                <a:spcPts val="100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600"/>
              <a:buFont typeface="Arial"/>
              <a:buNone/>
            </a:pPr>
            <a:r>
              <a:rPr lang="en-US" sz="2600">
                <a:solidFill>
                  <a:schemeClr val="dk1"/>
                </a:solidFill>
                <a:latin typeface="Calibri"/>
                <a:ea typeface="Calibri"/>
                <a:cs typeface="Calibri"/>
                <a:sym typeface="Calibri"/>
              </a:rPr>
              <a:t>*Captioning services are provided through the ZOOM platform.  Please locate access to this service at the bottom right of your screen.</a:t>
            </a:r>
            <a:br>
              <a:rPr b="1" lang="en-US" sz="3200">
                <a:solidFill>
                  <a:schemeClr val="dk1"/>
                </a:solidFill>
                <a:latin typeface="Calibri"/>
                <a:ea typeface="Calibri"/>
                <a:cs typeface="Calibri"/>
                <a:sym typeface="Calibri"/>
              </a:rPr>
            </a:br>
            <a:endParaRPr sz="2200">
              <a:solidFill>
                <a:schemeClr val="dk1"/>
              </a:solidFill>
              <a:latin typeface="Calibri"/>
              <a:ea typeface="Calibri"/>
              <a:cs typeface="Calibri"/>
              <a:sym typeface="Calibri"/>
            </a:endParaRPr>
          </a:p>
        </p:txBody>
      </p:sp>
      <p:pic>
        <p:nvPicPr>
          <p:cNvPr id="190" name="Google Shape;190;g1786ba0f2c0_0_181"/>
          <p:cNvPicPr preferRelativeResize="0"/>
          <p:nvPr/>
        </p:nvPicPr>
        <p:blipFill rotWithShape="1">
          <a:blip r:embed="rId7">
            <a:alphaModFix/>
          </a:blip>
          <a:srcRect b="0" l="0" r="0" t="0"/>
          <a:stretch/>
        </p:blipFill>
        <p:spPr>
          <a:xfrm>
            <a:off x="10261937" y="6018198"/>
            <a:ext cx="751980" cy="755740"/>
          </a:xfrm>
          <a:prstGeom prst="rect">
            <a:avLst/>
          </a:prstGeom>
          <a:noFill/>
          <a:ln>
            <a:noFill/>
          </a:ln>
        </p:spPr>
      </p:pic>
      <p:sp>
        <p:nvSpPr>
          <p:cNvPr id="191" name="Google Shape;191;g1786ba0f2c0_0_181"/>
          <p:cNvSpPr txBox="1"/>
          <p:nvPr>
            <p:ph idx="12" type="sldNum"/>
          </p:nvPr>
        </p:nvSpPr>
        <p:spPr>
          <a:xfrm>
            <a:off x="9131595" y="6361329"/>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4"/>
          <p:cNvSpPr txBox="1"/>
          <p:nvPr>
            <p:ph type="title"/>
          </p:nvPr>
        </p:nvSpPr>
        <p:spPr>
          <a:xfrm>
            <a:off x="838200" y="365125"/>
            <a:ext cx="10515600" cy="1325563"/>
          </a:xfrm>
          <a:prstGeom prst="rect">
            <a:avLst/>
          </a:prstGeom>
          <a:solidFill>
            <a:srgbClr val="92D050"/>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Rockwell"/>
              <a:buNone/>
            </a:pPr>
            <a:r>
              <a:rPr lang="en-US" sz="5400"/>
              <a:t>Member Annual Orientation</a:t>
            </a:r>
            <a:endParaRPr/>
          </a:p>
        </p:txBody>
      </p:sp>
      <p:sp>
        <p:nvSpPr>
          <p:cNvPr id="359" name="Google Shape;359;p14"/>
          <p:cNvSpPr txBox="1"/>
          <p:nvPr>
            <p:ph idx="1" type="body"/>
          </p:nvPr>
        </p:nvSpPr>
        <p:spPr>
          <a:xfrm>
            <a:off x="868700" y="1846648"/>
            <a:ext cx="5501400" cy="3162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3000"/>
              <a:t>Use the Advisory Panel/ICC Bylaws as part of the annual Panel/ICC orientation. Every new member should receive a copy of the Bylaws to read.</a:t>
            </a:r>
            <a:endParaRPr sz="3000"/>
          </a:p>
          <a:p>
            <a:pPr indent="-50800" lvl="0" marL="228600" rtl="0" algn="l">
              <a:lnSpc>
                <a:spcPct val="90000"/>
              </a:lnSpc>
              <a:spcBef>
                <a:spcPts val="1000"/>
              </a:spcBef>
              <a:spcAft>
                <a:spcPts val="0"/>
              </a:spcAft>
              <a:buClr>
                <a:schemeClr val="dk1"/>
              </a:buClr>
              <a:buSzPts val="2800"/>
              <a:buNone/>
            </a:pPr>
            <a:r>
              <a:t/>
            </a:r>
            <a:endParaRPr/>
          </a:p>
        </p:txBody>
      </p:sp>
      <p:pic>
        <p:nvPicPr>
          <p:cNvPr descr="Meeting in progress" id="360" name="Google Shape;360;p14"/>
          <p:cNvPicPr preferRelativeResize="0"/>
          <p:nvPr/>
        </p:nvPicPr>
        <p:blipFill rotWithShape="1">
          <a:blip r:embed="rId3">
            <a:alphaModFix/>
          </a:blip>
          <a:srcRect b="0" l="0" r="0" t="0"/>
          <a:stretch/>
        </p:blipFill>
        <p:spPr>
          <a:xfrm>
            <a:off x="6487885" y="2052183"/>
            <a:ext cx="3904343" cy="2606793"/>
          </a:xfrm>
          <a:prstGeom prst="roundRect">
            <a:avLst>
              <a:gd fmla="val 8594" name="adj"/>
            </a:avLst>
          </a:prstGeom>
          <a:solidFill>
            <a:srgbClr val="ECECEC"/>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5"/>
          <p:cNvSpPr/>
          <p:nvPr/>
        </p:nvSpPr>
        <p:spPr>
          <a:xfrm>
            <a:off x="626042" y="592158"/>
            <a:ext cx="7647099" cy="4383314"/>
          </a:xfrm>
          <a:prstGeom prst="roundRect">
            <a:avLst>
              <a:gd fmla="val 16667" name="adj"/>
            </a:avLst>
          </a:prstGeom>
          <a:solidFill>
            <a:srgbClr val="92D050"/>
          </a:solidFill>
          <a:ln cap="flat" cmpd="sng" w="76200">
            <a:solidFill>
              <a:srgbClr val="0567B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5"/>
          <p:cNvSpPr txBox="1"/>
          <p:nvPr/>
        </p:nvSpPr>
        <p:spPr>
          <a:xfrm>
            <a:off x="719421" y="2208780"/>
            <a:ext cx="7460343" cy="10398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600"/>
              <a:buFont typeface="Rockwell"/>
              <a:buNone/>
            </a:pPr>
            <a:r>
              <a:rPr lang="en-US" sz="6600">
                <a:solidFill>
                  <a:schemeClr val="lt1"/>
                </a:solidFill>
                <a:latin typeface="Rockwell"/>
                <a:ea typeface="Rockwell"/>
                <a:cs typeface="Rockwell"/>
                <a:sym typeface="Rockwell"/>
              </a:rPr>
              <a:t>Best Practices Relating to the Bylaws and SAP/ICC Meetings</a:t>
            </a:r>
            <a:endParaRPr/>
          </a:p>
        </p:txBody>
      </p:sp>
      <p:pic>
        <p:nvPicPr>
          <p:cNvPr descr="Best Practice with a thumbs up icon" id="367" name="Google Shape;367;p15"/>
          <p:cNvPicPr preferRelativeResize="0"/>
          <p:nvPr/>
        </p:nvPicPr>
        <p:blipFill rotWithShape="1">
          <a:blip r:embed="rId3">
            <a:alphaModFix/>
          </a:blip>
          <a:srcRect b="0" l="0" r="0" t="0"/>
          <a:stretch/>
        </p:blipFill>
        <p:spPr>
          <a:xfrm>
            <a:off x="8817428" y="1423293"/>
            <a:ext cx="2748528" cy="27210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6"/>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SAP/ICC Meeting Procedures</a:t>
            </a:r>
            <a:endParaRPr/>
          </a:p>
        </p:txBody>
      </p:sp>
      <p:sp>
        <p:nvSpPr>
          <p:cNvPr id="373" name="Google Shape;373;p16"/>
          <p:cNvSpPr txBox="1"/>
          <p:nvPr>
            <p:ph idx="1" type="body"/>
          </p:nvPr>
        </p:nvSpPr>
        <p:spPr>
          <a:xfrm>
            <a:off x="838200" y="1825625"/>
            <a:ext cx="10515600" cy="349748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Follow the meeting procedures as stated in the bylaws and Open Meeting requirements.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hotograph of people sitting around a table in a meeting" id="374" name="Google Shape;374;p16"/>
          <p:cNvPicPr preferRelativeResize="0"/>
          <p:nvPr/>
        </p:nvPicPr>
        <p:blipFill rotWithShape="1">
          <a:blip r:embed="rId3">
            <a:alphaModFix/>
          </a:blip>
          <a:srcRect b="22381" l="18525" r="4769" t="26621"/>
          <a:stretch/>
        </p:blipFill>
        <p:spPr>
          <a:xfrm>
            <a:off x="5036457" y="2598058"/>
            <a:ext cx="5689601" cy="2521856"/>
          </a:xfrm>
          <a:prstGeom prst="roundRect">
            <a:avLst>
              <a:gd fmla="val 16667" name="adj"/>
            </a:avLst>
          </a:prstGeom>
          <a:noFill/>
          <a:ln>
            <a:noFill/>
          </a:ln>
          <a:effectLst>
            <a:outerShdw blurRad="50800" rotWithShape="0" algn="r" dir="10800000" dist="3810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87cbb36bcf_0_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Effective Meeting </a:t>
            </a:r>
            <a:r>
              <a:rPr lang="en-US"/>
              <a:t>Facilitation</a:t>
            </a:r>
            <a:r>
              <a:rPr lang="en-US"/>
              <a:t> </a:t>
            </a:r>
            <a:endParaRPr/>
          </a:p>
        </p:txBody>
      </p:sp>
      <p:sp>
        <p:nvSpPr>
          <p:cNvPr id="381" name="Google Shape;381;g187cbb36bcf_0_3"/>
          <p:cNvSpPr txBox="1"/>
          <p:nvPr>
            <p:ph idx="1" type="body"/>
          </p:nvPr>
        </p:nvSpPr>
        <p:spPr>
          <a:xfrm>
            <a:off x="838200" y="1825625"/>
            <a:ext cx="10515600" cy="3497400"/>
          </a:xfrm>
          <a:prstGeom prst="rect">
            <a:avLst/>
          </a:prstGeom>
        </p:spPr>
        <p:txBody>
          <a:bodyPr anchorCtr="0" anchor="t" bIns="45700" lIns="91425" spcFirstLastPara="1" rIns="91425" wrap="square" tIns="45700">
            <a:normAutofit/>
          </a:bodyPr>
          <a:lstStyle/>
          <a:p>
            <a:pPr indent="0" lvl="0" marL="457200" rtl="0" algn="l">
              <a:spcBef>
                <a:spcPts val="1000"/>
              </a:spcBef>
              <a:spcAft>
                <a:spcPts val="0"/>
              </a:spcAft>
              <a:buNone/>
            </a:pPr>
            <a:r>
              <a:rPr b="1" lang="en-US"/>
              <a:t>Panels and ICC’s can:</a:t>
            </a:r>
            <a:endParaRPr b="1"/>
          </a:p>
          <a:p>
            <a:pPr indent="-342900" lvl="0" marL="457200" rtl="0" algn="l">
              <a:spcBef>
                <a:spcPts val="1000"/>
              </a:spcBef>
              <a:spcAft>
                <a:spcPts val="0"/>
              </a:spcAft>
              <a:buSzPts val="1800"/>
              <a:buChar char="•"/>
            </a:pPr>
            <a:r>
              <a:rPr lang="en-US"/>
              <a:t>Provide t</a:t>
            </a:r>
            <a:r>
              <a:rPr lang="en-US"/>
              <a:t>raining for Executive Committee Members and </a:t>
            </a:r>
            <a:r>
              <a:rPr lang="en-US"/>
              <a:t>Subcommittee</a:t>
            </a:r>
            <a:r>
              <a:rPr lang="en-US"/>
              <a:t> Chairs</a:t>
            </a:r>
            <a:endParaRPr/>
          </a:p>
          <a:p>
            <a:pPr indent="-342900" lvl="0" marL="457200" rtl="0" algn="l">
              <a:spcBef>
                <a:spcPts val="1000"/>
              </a:spcBef>
              <a:spcAft>
                <a:spcPts val="0"/>
              </a:spcAft>
              <a:buSzPts val="1800"/>
              <a:buChar char="•"/>
            </a:pPr>
            <a:r>
              <a:rPr lang="en-US"/>
              <a:t>Provide mentoring for new members/chairperson</a:t>
            </a:r>
            <a:endParaRPr/>
          </a:p>
          <a:p>
            <a:pPr indent="-342900" lvl="0" marL="457200" rtl="0" algn="l">
              <a:spcBef>
                <a:spcPts val="1000"/>
              </a:spcBef>
              <a:spcAft>
                <a:spcPts val="0"/>
              </a:spcAft>
              <a:buSzPts val="1800"/>
              <a:buChar char="•"/>
            </a:pPr>
            <a:r>
              <a:rPr lang="en-US"/>
              <a:t>Build capacity </a:t>
            </a:r>
            <a:r>
              <a:rPr lang="en-US"/>
              <a:t>of members</a:t>
            </a:r>
            <a:endParaRPr/>
          </a:p>
          <a:p>
            <a:pPr indent="-342900" lvl="0" marL="457200" rtl="0" algn="l">
              <a:spcBef>
                <a:spcPts val="1000"/>
              </a:spcBef>
              <a:spcAft>
                <a:spcPts val="1000"/>
              </a:spcAft>
              <a:buSzPts val="1800"/>
              <a:buChar char="•"/>
            </a:pPr>
            <a:r>
              <a:rPr lang="en-US"/>
              <a:t>Set clear meeting agendas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87cbb36bcf_0_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800"/>
              <a:t>How Does your Panel/ICC Prepare New Members?</a:t>
            </a:r>
            <a:endParaRPr sz="4800"/>
          </a:p>
        </p:txBody>
      </p:sp>
      <p:sp>
        <p:nvSpPr>
          <p:cNvPr id="388" name="Google Shape;388;g187cbb36bcf_0_9"/>
          <p:cNvSpPr txBox="1"/>
          <p:nvPr>
            <p:ph idx="1" type="body"/>
          </p:nvPr>
        </p:nvSpPr>
        <p:spPr>
          <a:xfrm rot="10800000">
            <a:off x="13566350" y="1121375"/>
            <a:ext cx="2037000" cy="37200"/>
          </a:xfrm>
          <a:prstGeom prst="rect">
            <a:avLst/>
          </a:prstGeom>
        </p:spPr>
        <p:txBody>
          <a:bodyPr anchorCtr="0" anchor="t" bIns="45700" lIns="91425" spcFirstLastPara="1" rIns="91425" wrap="square" tIns="45700">
            <a:normAutofit fontScale="25000" lnSpcReduction="20000"/>
          </a:bodyPr>
          <a:lstStyle/>
          <a:p>
            <a:pPr indent="0" lvl="0" marL="0" rtl="0" algn="l">
              <a:spcBef>
                <a:spcPts val="1000"/>
              </a:spcBef>
              <a:spcAft>
                <a:spcPts val="0"/>
              </a:spcAft>
              <a:buNone/>
            </a:pPr>
            <a:r>
              <a:t/>
            </a:r>
            <a:endParaRPr/>
          </a:p>
        </p:txBody>
      </p:sp>
      <p:pic>
        <p:nvPicPr>
          <p:cNvPr descr="A hand holding a marker writing Time to Share" id="389" name="Google Shape;389;g187cbb36bcf_0_9" title="Time to share"/>
          <p:cNvPicPr preferRelativeResize="0"/>
          <p:nvPr/>
        </p:nvPicPr>
        <p:blipFill>
          <a:blip r:embed="rId3">
            <a:alphaModFix/>
          </a:blip>
          <a:stretch>
            <a:fillRect/>
          </a:stretch>
        </p:blipFill>
        <p:spPr>
          <a:xfrm>
            <a:off x="3030088" y="1821625"/>
            <a:ext cx="6131824" cy="3810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8c88961c64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Effective Facilitators</a:t>
            </a:r>
            <a:endParaRPr/>
          </a:p>
        </p:txBody>
      </p:sp>
      <p:sp>
        <p:nvSpPr>
          <p:cNvPr id="396" name="Google Shape;396;g18c88961c64_0_7"/>
          <p:cNvSpPr txBox="1"/>
          <p:nvPr>
            <p:ph idx="1" type="body"/>
          </p:nvPr>
        </p:nvSpPr>
        <p:spPr>
          <a:xfrm>
            <a:off x="838200" y="1825625"/>
            <a:ext cx="10515600" cy="3497400"/>
          </a:xfrm>
          <a:prstGeom prst="rect">
            <a:avLst/>
          </a:prstGeom>
        </p:spPr>
        <p:txBody>
          <a:bodyPr anchorCtr="0" anchor="t" bIns="45700" lIns="91425" spcFirstLastPara="1" rIns="91425" wrap="square" tIns="45700">
            <a:normAutofit/>
          </a:bodyPr>
          <a:lstStyle/>
          <a:p>
            <a:pPr indent="-406400" lvl="0" marL="457200" rtl="0" algn="l">
              <a:lnSpc>
                <a:spcPct val="70000"/>
              </a:lnSpc>
              <a:spcBef>
                <a:spcPts val="1000"/>
              </a:spcBef>
              <a:spcAft>
                <a:spcPts val="0"/>
              </a:spcAft>
              <a:buSzPts val="2800"/>
              <a:buChar char="•"/>
            </a:pPr>
            <a:r>
              <a:rPr lang="en-US"/>
              <a:t>Stick to the agenda</a:t>
            </a:r>
            <a:endParaRPr/>
          </a:p>
          <a:p>
            <a:pPr indent="-406400" lvl="0" marL="457200" rtl="0" algn="l">
              <a:lnSpc>
                <a:spcPct val="70000"/>
              </a:lnSpc>
              <a:spcBef>
                <a:spcPts val="1000"/>
              </a:spcBef>
              <a:spcAft>
                <a:spcPts val="0"/>
              </a:spcAft>
              <a:buSzPts val="2800"/>
              <a:buChar char="•"/>
            </a:pPr>
            <a:r>
              <a:rPr lang="en-US"/>
              <a:t>Keep the group on task and on time</a:t>
            </a:r>
            <a:endParaRPr/>
          </a:p>
          <a:p>
            <a:pPr indent="-406400" lvl="0" marL="457200" rtl="0" algn="l">
              <a:lnSpc>
                <a:spcPct val="70000"/>
              </a:lnSpc>
              <a:spcBef>
                <a:spcPts val="1000"/>
              </a:spcBef>
              <a:spcAft>
                <a:spcPts val="0"/>
              </a:spcAft>
              <a:buSzPts val="2800"/>
              <a:buChar char="•"/>
            </a:pPr>
            <a:r>
              <a:rPr lang="en-US"/>
              <a:t>Follow Robert’s Rules of Order </a:t>
            </a:r>
            <a:endParaRPr/>
          </a:p>
          <a:p>
            <a:pPr indent="-406400" lvl="0" marL="457200" rtl="0" algn="l">
              <a:lnSpc>
                <a:spcPct val="70000"/>
              </a:lnSpc>
              <a:spcBef>
                <a:spcPts val="1000"/>
              </a:spcBef>
              <a:spcAft>
                <a:spcPts val="0"/>
              </a:spcAft>
              <a:buSzPts val="2800"/>
              <a:buChar char="•"/>
            </a:pPr>
            <a:r>
              <a:rPr lang="en-US"/>
              <a:t>Understand protocols for interacting with public commenters</a:t>
            </a:r>
            <a:endParaRPr/>
          </a:p>
          <a:p>
            <a:pPr indent="-406400" lvl="0" marL="457200" rtl="0" algn="l">
              <a:lnSpc>
                <a:spcPct val="70000"/>
              </a:lnSpc>
              <a:spcBef>
                <a:spcPts val="1000"/>
              </a:spcBef>
              <a:spcAft>
                <a:spcPts val="0"/>
              </a:spcAft>
              <a:buSzPts val="2800"/>
              <a:buChar char="•"/>
            </a:pPr>
            <a:r>
              <a:rPr lang="en-US"/>
              <a:t>Know how to work towards consensus</a:t>
            </a:r>
            <a:endParaRPr/>
          </a:p>
          <a:p>
            <a:pPr indent="0" lvl="0" marL="457200" rtl="0" algn="l">
              <a:lnSpc>
                <a:spcPct val="70000"/>
              </a:lnSpc>
              <a:spcBef>
                <a:spcPts val="1000"/>
              </a:spcBef>
              <a:spcAft>
                <a:spcPts val="0"/>
              </a:spcAft>
              <a:buNone/>
            </a:pPr>
            <a:r>
              <a:t/>
            </a:r>
            <a:endParaRPr/>
          </a:p>
          <a:p>
            <a:pPr indent="0" lvl="0" marL="0" rtl="0" algn="l">
              <a:spcBef>
                <a:spcPts val="1000"/>
              </a:spcBef>
              <a:spcAft>
                <a:spcPts val="10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8"/>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Consensus </a:t>
            </a:r>
            <a:r>
              <a:rPr lang="en-US" sz="5400" u="sng"/>
              <a:t>is not</a:t>
            </a:r>
            <a:r>
              <a:rPr lang="en-US" sz="5400"/>
              <a:t>…</a:t>
            </a:r>
            <a:endParaRPr/>
          </a:p>
        </p:txBody>
      </p:sp>
      <p:sp>
        <p:nvSpPr>
          <p:cNvPr id="402" name="Google Shape;402;p18"/>
          <p:cNvSpPr txBox="1"/>
          <p:nvPr>
            <p:ph idx="1" type="body"/>
          </p:nvPr>
        </p:nvSpPr>
        <p:spPr>
          <a:xfrm>
            <a:off x="1349828" y="2108200"/>
            <a:ext cx="4862285" cy="321491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Noto Sans Symbols"/>
              <a:buChar char="⮚"/>
            </a:pPr>
            <a:r>
              <a:rPr lang="en-US"/>
              <a:t>A unanimous vote</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A majority vote</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A vote of any kind</a:t>
            </a:r>
            <a:endParaRPr/>
          </a:p>
          <a:p>
            <a:pPr indent="-228600" lvl="0" marL="228600" rtl="0" algn="l">
              <a:lnSpc>
                <a:spcPct val="90000"/>
              </a:lnSpc>
              <a:spcBef>
                <a:spcPts val="1000"/>
              </a:spcBef>
              <a:spcAft>
                <a:spcPts val="0"/>
              </a:spcAft>
              <a:buClr>
                <a:schemeClr val="dk1"/>
              </a:buClr>
              <a:buSzPts val="2800"/>
              <a:buFont typeface="Noto Sans Symbols"/>
              <a:buChar char="⮚"/>
            </a:pPr>
            <a:r>
              <a:rPr b="1" lang="en-US"/>
              <a:t>It is not 100% satisfaction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Consensus highlighted in a dictionary." id="403" name="Google Shape;403;p18"/>
          <p:cNvPicPr preferRelativeResize="0"/>
          <p:nvPr/>
        </p:nvPicPr>
        <p:blipFill rotWithShape="1">
          <a:blip r:embed="rId3">
            <a:alphaModFix/>
          </a:blip>
          <a:srcRect b="0" l="0" r="0" t="0"/>
          <a:stretch/>
        </p:blipFill>
        <p:spPr>
          <a:xfrm>
            <a:off x="6498770" y="2224315"/>
            <a:ext cx="3962400" cy="2641600"/>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7"/>
          <p:cNvSpPr txBox="1"/>
          <p:nvPr>
            <p:ph type="title"/>
          </p:nvPr>
        </p:nvSpPr>
        <p:spPr>
          <a:xfrm>
            <a:off x="838200" y="365124"/>
            <a:ext cx="10515600" cy="150404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Rockwell"/>
              <a:buNone/>
            </a:pPr>
            <a:r>
              <a:rPr lang="en-US" sz="5400"/>
              <a:t>Building Consensus at </a:t>
            </a:r>
            <a:br>
              <a:rPr lang="en-US" sz="5400"/>
            </a:br>
            <a:r>
              <a:rPr lang="en-US" sz="5400"/>
              <a:t>Panel/ICC Meetings</a:t>
            </a:r>
            <a:endParaRPr/>
          </a:p>
        </p:txBody>
      </p:sp>
      <p:sp>
        <p:nvSpPr>
          <p:cNvPr id="409" name="Google Shape;409;p17"/>
          <p:cNvSpPr txBox="1"/>
          <p:nvPr>
            <p:ph idx="1" type="body"/>
          </p:nvPr>
        </p:nvSpPr>
        <p:spPr>
          <a:xfrm>
            <a:off x="838200" y="2017486"/>
            <a:ext cx="10515600" cy="334917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Noto Sans Symbols"/>
              <a:buChar char="⮚"/>
            </a:pPr>
            <a:r>
              <a:rPr lang="en-US"/>
              <a:t>The Panel/ICC should move toward consensus when discussing and making recommendations.</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Consensus is finding an acceptable proposal that all members can support.</a:t>
            </a:r>
            <a:endParaRPr/>
          </a:p>
          <a:p>
            <a:pPr indent="-228600" lvl="0" marL="228600" rtl="0" algn="l">
              <a:lnSpc>
                <a:spcPct val="90000"/>
              </a:lnSpc>
              <a:spcBef>
                <a:spcPts val="1000"/>
              </a:spcBef>
              <a:spcAft>
                <a:spcPts val="0"/>
              </a:spcAft>
              <a:buClr>
                <a:schemeClr val="dk1"/>
              </a:buClr>
              <a:buSzPts val="2800"/>
              <a:buFont typeface="Noto Sans Symbols"/>
              <a:buChar char="⮚"/>
            </a:pPr>
            <a:r>
              <a:rPr b="1" lang="en-US"/>
              <a:t>Members might not get everything they want, but get enough to publicly support</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9"/>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Robert's</a:t>
            </a:r>
            <a:r>
              <a:rPr lang="en-US" sz="5400"/>
              <a:t> Rules of Order</a:t>
            </a:r>
            <a:endParaRPr/>
          </a:p>
        </p:txBody>
      </p:sp>
      <p:sp>
        <p:nvSpPr>
          <p:cNvPr id="415" name="Google Shape;415;p19"/>
          <p:cNvSpPr txBox="1"/>
          <p:nvPr>
            <p:ph idx="1" type="body"/>
          </p:nvPr>
        </p:nvSpPr>
        <p:spPr>
          <a:xfrm>
            <a:off x="1640114" y="1829254"/>
            <a:ext cx="5123543" cy="349386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Font typeface="Noto Sans Symbols"/>
              <a:buChar char="⮚"/>
            </a:pPr>
            <a:r>
              <a:rPr lang="en-US"/>
              <a:t>Henry Martyn Robert</a:t>
            </a:r>
            <a:endParaRPr/>
          </a:p>
          <a:p>
            <a:pPr indent="-228600" lvl="0" marL="228600" rtl="0" algn="l">
              <a:lnSpc>
                <a:spcPct val="90000"/>
              </a:lnSpc>
              <a:spcBef>
                <a:spcPts val="1000"/>
              </a:spcBef>
              <a:spcAft>
                <a:spcPts val="0"/>
              </a:spcAft>
              <a:buClr>
                <a:schemeClr val="dk1"/>
              </a:buClr>
              <a:buSzPts val="2800"/>
              <a:buFont typeface="Noto Sans Symbols"/>
              <a:buChar char="⮚"/>
            </a:pPr>
            <a:r>
              <a:rPr b="1" lang="en-US"/>
              <a:t>To bring order out of chaos</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Consistent rules of order</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First edition in 1876</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5.5 million copies in print</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Use to approve decisions and pass motions.</a:t>
            </a:r>
            <a:endParaRPr/>
          </a:p>
          <a:p>
            <a:pPr indent="0" lvl="0" marL="0" rtl="0" algn="l">
              <a:lnSpc>
                <a:spcPct val="90000"/>
              </a:lnSpc>
              <a:spcBef>
                <a:spcPts val="1000"/>
              </a:spcBef>
              <a:spcAft>
                <a:spcPts val="0"/>
              </a:spcAft>
              <a:buClr>
                <a:schemeClr val="dk1"/>
              </a:buClr>
              <a:buSzPts val="2800"/>
              <a:buNone/>
            </a:pPr>
            <a:r>
              <a:t/>
            </a:r>
            <a:endParaRPr/>
          </a:p>
        </p:txBody>
      </p:sp>
      <p:pic>
        <p:nvPicPr>
          <p:cNvPr descr="Cover Art for Robert's Rules of Order Book." id="416" name="Google Shape;416;p19"/>
          <p:cNvPicPr preferRelativeResize="0"/>
          <p:nvPr/>
        </p:nvPicPr>
        <p:blipFill rotWithShape="1">
          <a:blip r:embed="rId3">
            <a:alphaModFix/>
          </a:blip>
          <a:srcRect b="0" l="0" r="0" t="0"/>
          <a:stretch/>
        </p:blipFill>
        <p:spPr>
          <a:xfrm>
            <a:off x="7572411" y="1829254"/>
            <a:ext cx="2348104" cy="362888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0"/>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Rockwell"/>
              <a:buNone/>
            </a:pPr>
            <a:r>
              <a:rPr lang="en-US" sz="5400"/>
              <a:t>SAP/ICC Meetings</a:t>
            </a:r>
            <a:br>
              <a:rPr lang="en-US" sz="5400"/>
            </a:br>
            <a:r>
              <a:rPr lang="en-US" sz="5400"/>
              <a:t>Food for Thought – Accessibilit</a:t>
            </a:r>
            <a:r>
              <a:rPr lang="en-US" sz="5400">
                <a:extLst>
                  <a:ext uri="http://customooxmlschemas.google.com/">
                    <go:slidesCustomData xmlns:go="http://customooxmlschemas.google.com/" textRoundtripDataId="1"/>
                  </a:ext>
                </a:extLst>
              </a:rPr>
              <a:t>y</a:t>
            </a:r>
            <a:r>
              <a:rPr lang="en-US" sz="5400"/>
              <a:t> </a:t>
            </a:r>
            <a:endParaRPr/>
          </a:p>
        </p:txBody>
      </p:sp>
      <p:sp>
        <p:nvSpPr>
          <p:cNvPr id="422" name="Google Shape;422;p20"/>
          <p:cNvSpPr/>
          <p:nvPr/>
        </p:nvSpPr>
        <p:spPr>
          <a:xfrm>
            <a:off x="0" y="5541509"/>
            <a:ext cx="12192000" cy="12264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0"/>
          <p:cNvSpPr txBox="1"/>
          <p:nvPr>
            <p:ph idx="1" type="body"/>
          </p:nvPr>
        </p:nvSpPr>
        <p:spPr>
          <a:xfrm>
            <a:off x="838200" y="2101050"/>
            <a:ext cx="7418100" cy="5163900"/>
          </a:xfrm>
          <a:prstGeom prst="rect">
            <a:avLst/>
          </a:prstGeom>
          <a:noFill/>
          <a:ln>
            <a:noFill/>
          </a:ln>
        </p:spPr>
        <p:txBody>
          <a:bodyPr anchorCtr="0" anchor="t" bIns="45700" lIns="91425" spcFirstLastPara="1" rIns="91425" wrap="square" tIns="45700">
            <a:normAutofit lnSpcReduction="20000"/>
          </a:bodyPr>
          <a:lstStyle/>
          <a:p>
            <a:pPr indent="-241934" lvl="0" marL="228600" rtl="0" algn="l">
              <a:lnSpc>
                <a:spcPct val="90000"/>
              </a:lnSpc>
              <a:spcBef>
                <a:spcPts val="0"/>
              </a:spcBef>
              <a:spcAft>
                <a:spcPts val="0"/>
              </a:spcAft>
              <a:buClr>
                <a:schemeClr val="dk1"/>
              </a:buClr>
              <a:buSzPts val="2800"/>
              <a:buChar char="•"/>
            </a:pPr>
            <a:r>
              <a:rPr lang="en-US"/>
              <a:t>Use a proper “heading” structure. </a:t>
            </a:r>
            <a:endParaRPr/>
          </a:p>
          <a:p>
            <a:pPr indent="-241934" lvl="0" marL="228600" rtl="0" algn="l">
              <a:lnSpc>
                <a:spcPct val="90000"/>
              </a:lnSpc>
              <a:spcBef>
                <a:spcPts val="1000"/>
              </a:spcBef>
              <a:spcAft>
                <a:spcPts val="0"/>
              </a:spcAft>
              <a:buClr>
                <a:schemeClr val="dk1"/>
              </a:buClr>
              <a:buSzPts val="2800"/>
              <a:buChar char="•"/>
            </a:pPr>
            <a:r>
              <a:rPr lang="en-US"/>
              <a:t>Write in plain language. Use short simple sentences.</a:t>
            </a:r>
            <a:endParaRPr/>
          </a:p>
          <a:p>
            <a:pPr indent="-241934" lvl="0" marL="228600" rtl="0" algn="l">
              <a:lnSpc>
                <a:spcPct val="90000"/>
              </a:lnSpc>
              <a:spcBef>
                <a:spcPts val="1000"/>
              </a:spcBef>
              <a:spcAft>
                <a:spcPts val="0"/>
              </a:spcAft>
              <a:buClr>
                <a:schemeClr val="dk1"/>
              </a:buClr>
              <a:buSzPts val="2800"/>
              <a:buChar char="•"/>
            </a:pPr>
            <a:r>
              <a:rPr lang="en-US"/>
              <a:t>Always write out the first in-text reference to an acronym, followed by the acronym itself written in capital letters with spaces among letters, and enclosed by parentheses. </a:t>
            </a:r>
            <a:endParaRPr/>
          </a:p>
          <a:p>
            <a:pPr indent="-241934" lvl="0" marL="228600" rtl="0" algn="l">
              <a:lnSpc>
                <a:spcPct val="90000"/>
              </a:lnSpc>
              <a:spcBef>
                <a:spcPts val="1000"/>
              </a:spcBef>
              <a:spcAft>
                <a:spcPts val="0"/>
              </a:spcAft>
              <a:buClr>
                <a:schemeClr val="dk1"/>
              </a:buClr>
              <a:buSzPts val="2800"/>
              <a:buChar char="•"/>
            </a:pPr>
            <a:r>
              <a:rPr lang="en-US"/>
              <a:t>Use a common, plain font and a text size no smaller than 12 point. Arial, Helvetica, and Verdana are the good options.</a:t>
            </a:r>
            <a:endParaRPr/>
          </a:p>
          <a:p>
            <a:pPr indent="0" lvl="0" marL="228600" rtl="0" algn="l">
              <a:lnSpc>
                <a:spcPct val="90000"/>
              </a:lnSpc>
              <a:spcBef>
                <a:spcPts val="1000"/>
              </a:spcBef>
              <a:spcAft>
                <a:spcPts val="0"/>
              </a:spcAft>
              <a:buNone/>
            </a:pPr>
            <a:r>
              <a:t/>
            </a:r>
            <a:endParaRPr/>
          </a:p>
          <a:p>
            <a:pPr indent="-64135" lvl="0" marL="228600" rtl="0" algn="l">
              <a:lnSpc>
                <a:spcPct val="90000"/>
              </a:lnSpc>
              <a:spcBef>
                <a:spcPts val="1000"/>
              </a:spcBef>
              <a:spcAft>
                <a:spcPts val="0"/>
              </a:spcAft>
              <a:buClr>
                <a:schemeClr val="dk1"/>
              </a:buClr>
              <a:buSzPts val="2800"/>
              <a:buNone/>
            </a:pPr>
            <a:r>
              <a:t/>
            </a:r>
            <a:endParaRPr/>
          </a:p>
          <a:p>
            <a:pPr indent="-64135" lvl="0" marL="228600" rtl="0" algn="l">
              <a:lnSpc>
                <a:spcPct val="90000"/>
              </a:lnSpc>
              <a:spcBef>
                <a:spcPts val="1000"/>
              </a:spcBef>
              <a:spcAft>
                <a:spcPts val="0"/>
              </a:spcAft>
              <a:buClr>
                <a:schemeClr val="dk1"/>
              </a:buClr>
              <a:buSzPts val="2800"/>
              <a:buNone/>
            </a:pPr>
            <a:r>
              <a:t/>
            </a:r>
            <a:endParaRPr/>
          </a:p>
        </p:txBody>
      </p:sp>
      <p:pic>
        <p:nvPicPr>
          <p:cNvPr descr="Watering can represents &quot;accessibility&quot; and it is pouring water into a plan, which is labeled as &quot;success.&quot; When we make accessibility possible success is organic. " id="424" name="Google Shape;424;p20" title="Picture of Watering Can and a flower"/>
          <p:cNvPicPr preferRelativeResize="0"/>
          <p:nvPr/>
        </p:nvPicPr>
        <p:blipFill>
          <a:blip r:embed="rId3">
            <a:alphaModFix/>
          </a:blip>
          <a:stretch>
            <a:fillRect/>
          </a:stretch>
        </p:blipFill>
        <p:spPr>
          <a:xfrm>
            <a:off x="8448675" y="3026763"/>
            <a:ext cx="3127800" cy="18326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NCSI" id="197" name="Google Shape;197;g1786ba0f2c0_0_270"/>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descr="OSEP logo" id="198" name="Google Shape;198;g1786ba0f2c0_0_270"/>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199" name="Google Shape;199;g1786ba0f2c0_0_270"/>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200" name="Google Shape;200;g1786ba0f2c0_0_270"/>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201" name="Google Shape;201;g1786ba0f2c0_0_270"/>
          <p:cNvSpPr/>
          <p:nvPr/>
        </p:nvSpPr>
        <p:spPr>
          <a:xfrm>
            <a:off x="0" y="33243"/>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g1786ba0f2c0_0_270"/>
          <p:cNvSpPr txBox="1"/>
          <p:nvPr>
            <p:ph type="ctrTitle"/>
          </p:nvPr>
        </p:nvSpPr>
        <p:spPr>
          <a:xfrm>
            <a:off x="75715" y="79924"/>
            <a:ext cx="120213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b="1" lang="en-US">
                <a:solidFill>
                  <a:schemeClr val="lt1"/>
                </a:solidFill>
                <a:latin typeface="Rockwell"/>
                <a:ea typeface="Rockwell"/>
                <a:cs typeface="Rockwell"/>
                <a:sym typeface="Rockwell"/>
              </a:rPr>
              <a:t>Our Purpose</a:t>
            </a:r>
            <a:endParaRPr b="1" sz="11500">
              <a:solidFill>
                <a:schemeClr val="lt1"/>
              </a:solidFill>
              <a:latin typeface="Rockwell"/>
              <a:ea typeface="Rockwell"/>
              <a:cs typeface="Rockwell"/>
              <a:sym typeface="Rockwell"/>
            </a:endParaRPr>
          </a:p>
        </p:txBody>
      </p:sp>
      <p:pic>
        <p:nvPicPr>
          <p:cNvPr descr="SAP-SICC Workgoup logo" id="203" name="Google Shape;203;g1786ba0f2c0_0_270"/>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204" name="Google Shape;204;g1786ba0f2c0_0_270"/>
          <p:cNvSpPr txBox="1"/>
          <p:nvPr/>
        </p:nvSpPr>
        <p:spPr>
          <a:xfrm>
            <a:off x="157254" y="5583564"/>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205" name="Google Shape;205;g1786ba0f2c0_0_270"/>
          <p:cNvSpPr txBox="1"/>
          <p:nvPr/>
        </p:nvSpPr>
        <p:spPr>
          <a:xfrm>
            <a:off x="981456" y="1520614"/>
            <a:ext cx="10229100" cy="41145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 national workgroup assists in planning and facilitating national professional learning and capacity building activities to support states in organizing, orienting, and providing learning opportunities for SICCs and SAPs across the country.</a:t>
            </a:r>
            <a:endParaRPr/>
          </a:p>
          <a:p>
            <a:pPr indent="0" lvl="0" marL="0" marR="0" rtl="0" algn="ctr">
              <a:lnSpc>
                <a:spcPct val="90000"/>
              </a:lnSpc>
              <a:spcBef>
                <a:spcPts val="100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a:p>
            <a:pPr indent="-177800" lvl="0" marL="0" marR="0" rtl="0" algn="l">
              <a:lnSpc>
                <a:spcPct val="90000"/>
              </a:lnSpc>
              <a:spcBef>
                <a:spcPts val="1000"/>
              </a:spcBef>
              <a:spcAft>
                <a:spcPts val="0"/>
              </a:spcAft>
              <a:buClr>
                <a:srgbClr val="0083E6"/>
              </a:buClr>
              <a:buSzPts val="2800"/>
              <a:buFont typeface="Noto Sans Symbols"/>
              <a:buChar char="⮚"/>
            </a:pPr>
            <a:r>
              <a:rPr lang="en-US" sz="2800">
                <a:solidFill>
                  <a:srgbClr val="0083E6"/>
                </a:solidFill>
                <a:latin typeface="Arial"/>
                <a:ea typeface="Arial"/>
                <a:cs typeface="Arial"/>
                <a:sym typeface="Arial"/>
              </a:rPr>
              <a:t>	Interagency collaboration</a:t>
            </a:r>
            <a:endParaRPr/>
          </a:p>
          <a:p>
            <a:pPr indent="-177800" lvl="0" marL="0" marR="0" rtl="0" algn="l">
              <a:lnSpc>
                <a:spcPct val="90000"/>
              </a:lnSpc>
              <a:spcBef>
                <a:spcPts val="1000"/>
              </a:spcBef>
              <a:spcAft>
                <a:spcPts val="0"/>
              </a:spcAft>
              <a:buClr>
                <a:srgbClr val="0083E6"/>
              </a:buClr>
              <a:buSzPts val="2800"/>
              <a:buFont typeface="Noto Sans Symbols"/>
              <a:buChar char="⮚"/>
            </a:pPr>
            <a:r>
              <a:rPr lang="en-US" sz="2800">
                <a:solidFill>
                  <a:srgbClr val="0083E6"/>
                </a:solidFill>
                <a:latin typeface="Arial"/>
                <a:ea typeface="Arial"/>
                <a:cs typeface="Arial"/>
                <a:sym typeface="Arial"/>
              </a:rPr>
              <a:t>	Leadership</a:t>
            </a:r>
            <a:endParaRPr/>
          </a:p>
          <a:p>
            <a:pPr indent="-177800" lvl="0" marL="0" marR="0" rtl="0" algn="l">
              <a:lnSpc>
                <a:spcPct val="90000"/>
              </a:lnSpc>
              <a:spcBef>
                <a:spcPts val="1000"/>
              </a:spcBef>
              <a:spcAft>
                <a:spcPts val="0"/>
              </a:spcAft>
              <a:buClr>
                <a:srgbClr val="0083E6"/>
              </a:buClr>
              <a:buSzPts val="2800"/>
              <a:buFont typeface="Noto Sans Symbols"/>
              <a:buChar char="⮚"/>
            </a:pPr>
            <a:r>
              <a:rPr lang="en-US" sz="2800">
                <a:solidFill>
                  <a:srgbClr val="0083E6"/>
                </a:solidFill>
                <a:latin typeface="Arial"/>
                <a:ea typeface="Arial"/>
                <a:cs typeface="Arial"/>
                <a:sym typeface="Arial"/>
              </a:rPr>
              <a:t>	Engagement with families and other stakeholders</a:t>
            </a:r>
            <a:endParaRPr/>
          </a:p>
          <a:p>
            <a:pPr indent="-177800" lvl="0" marL="0" marR="0" rtl="0" algn="l">
              <a:lnSpc>
                <a:spcPct val="90000"/>
              </a:lnSpc>
              <a:spcBef>
                <a:spcPts val="1000"/>
              </a:spcBef>
              <a:spcAft>
                <a:spcPts val="0"/>
              </a:spcAft>
              <a:buClr>
                <a:srgbClr val="0083E6"/>
              </a:buClr>
              <a:buSzPts val="2800"/>
              <a:buFont typeface="Noto Sans Symbols"/>
              <a:buChar char="⮚"/>
            </a:pPr>
            <a:r>
              <a:rPr lang="en-US" sz="2800">
                <a:solidFill>
                  <a:srgbClr val="0083E6"/>
                </a:solidFill>
                <a:latin typeface="Arial"/>
                <a:ea typeface="Arial"/>
                <a:cs typeface="Arial"/>
                <a:sym typeface="Arial"/>
              </a:rPr>
              <a:t>	Emerging issues</a:t>
            </a:r>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descr="PTI logo" id="206" name="Google Shape;206;g1786ba0f2c0_0_270"/>
          <p:cNvPicPr preferRelativeResize="0"/>
          <p:nvPr/>
        </p:nvPicPr>
        <p:blipFill rotWithShape="1">
          <a:blip r:embed="rId7">
            <a:alphaModFix/>
          </a:blip>
          <a:srcRect b="0" l="0" r="0" t="0"/>
          <a:stretch/>
        </p:blipFill>
        <p:spPr>
          <a:xfrm>
            <a:off x="10952962" y="6012647"/>
            <a:ext cx="751980" cy="75574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786ba0f2c0_5_0"/>
          <p:cNvSpPr txBox="1"/>
          <p:nvPr>
            <p:ph type="title"/>
          </p:nvPr>
        </p:nvSpPr>
        <p:spPr>
          <a:xfrm>
            <a:off x="838200" y="365125"/>
            <a:ext cx="10515600" cy="1325700"/>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Rockwell"/>
              <a:buNone/>
            </a:pPr>
            <a:r>
              <a:rPr lang="en-US" sz="5400"/>
              <a:t>SAP/ICC Meetings</a:t>
            </a:r>
            <a:br>
              <a:rPr lang="en-US" sz="5400"/>
            </a:br>
            <a:r>
              <a:rPr lang="en-US" sz="5400"/>
              <a:t>Food for Thought – Accessibilit</a:t>
            </a:r>
            <a:r>
              <a:rPr lang="en-US" sz="5400">
                <a:extLst>
                  <a:ext uri="http://customooxmlschemas.google.com/">
                    <go:slidesCustomData xmlns:go="http://customooxmlschemas.google.com/" textRoundtripDataId="2"/>
                  </a:ext>
                </a:extLst>
              </a:rPr>
              <a:t>y</a:t>
            </a:r>
            <a:r>
              <a:rPr lang="en-US" sz="5400"/>
              <a:t> </a:t>
            </a:r>
            <a:endParaRPr/>
          </a:p>
        </p:txBody>
      </p:sp>
      <p:sp>
        <p:nvSpPr>
          <p:cNvPr id="430" name="Google Shape;430;g1786ba0f2c0_5_0"/>
          <p:cNvSpPr/>
          <p:nvPr/>
        </p:nvSpPr>
        <p:spPr>
          <a:xfrm>
            <a:off x="0" y="5541509"/>
            <a:ext cx="12192000" cy="122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g1786ba0f2c0_5_0"/>
          <p:cNvSpPr txBox="1"/>
          <p:nvPr>
            <p:ph idx="1" type="body"/>
          </p:nvPr>
        </p:nvSpPr>
        <p:spPr>
          <a:xfrm>
            <a:off x="838200" y="2210325"/>
            <a:ext cx="7817400" cy="4374000"/>
          </a:xfrm>
          <a:prstGeom prst="rect">
            <a:avLst/>
          </a:prstGeom>
          <a:noFill/>
          <a:ln>
            <a:noFill/>
          </a:ln>
        </p:spPr>
        <p:txBody>
          <a:bodyPr anchorCtr="0" anchor="t" bIns="45700" lIns="91425" spcFirstLastPara="1" rIns="91425" wrap="square" tIns="45700">
            <a:normAutofit/>
          </a:bodyPr>
          <a:lstStyle/>
          <a:p>
            <a:pPr indent="-241934" lvl="0" marL="228600" rtl="0" algn="l">
              <a:lnSpc>
                <a:spcPct val="90000"/>
              </a:lnSpc>
              <a:spcBef>
                <a:spcPts val="1000"/>
              </a:spcBef>
              <a:spcAft>
                <a:spcPts val="0"/>
              </a:spcAft>
              <a:buClr>
                <a:schemeClr val="dk1"/>
              </a:buClr>
              <a:buSzPts val="2800"/>
              <a:buChar char="•"/>
            </a:pPr>
            <a:r>
              <a:rPr lang="en-US"/>
              <a:t>Organize information using numbers or bullets. </a:t>
            </a:r>
            <a:endParaRPr/>
          </a:p>
          <a:p>
            <a:pPr indent="-241934" lvl="0" marL="228600" rtl="0" algn="l">
              <a:lnSpc>
                <a:spcPct val="90000"/>
              </a:lnSpc>
              <a:spcBef>
                <a:spcPts val="1000"/>
              </a:spcBef>
              <a:spcAft>
                <a:spcPts val="0"/>
              </a:spcAft>
              <a:buClr>
                <a:schemeClr val="dk1"/>
              </a:buClr>
              <a:buSzPts val="2800"/>
              <a:buChar char="•"/>
            </a:pPr>
            <a:r>
              <a:rPr lang="en-US"/>
              <a:t>Provide alt-text for images and graphics. </a:t>
            </a:r>
            <a:endParaRPr/>
          </a:p>
          <a:p>
            <a:pPr indent="-241934" lvl="0" marL="228600" rtl="0" algn="l">
              <a:lnSpc>
                <a:spcPct val="90000"/>
              </a:lnSpc>
              <a:spcBef>
                <a:spcPts val="1000"/>
              </a:spcBef>
              <a:spcAft>
                <a:spcPts val="0"/>
              </a:spcAft>
              <a:buClr>
                <a:schemeClr val="dk1"/>
              </a:buClr>
              <a:buSzPts val="2800"/>
              <a:buChar char="•"/>
            </a:pPr>
            <a:r>
              <a:rPr lang="en-US"/>
              <a:t>Check the accessibility of documents. (In Word, Excel, and PowerPoint, select </a:t>
            </a:r>
            <a:r>
              <a:rPr b="1" lang="en-US"/>
              <a:t>Review &gt; Check Accessibility</a:t>
            </a:r>
            <a:r>
              <a:rPr lang="en-US"/>
              <a:t>)</a:t>
            </a:r>
            <a:endParaRPr/>
          </a:p>
          <a:p>
            <a:pPr indent="-241934" lvl="0" marL="228600" rtl="0" algn="l">
              <a:lnSpc>
                <a:spcPct val="90000"/>
              </a:lnSpc>
              <a:spcBef>
                <a:spcPts val="1000"/>
              </a:spcBef>
              <a:spcAft>
                <a:spcPts val="0"/>
              </a:spcAft>
              <a:buClr>
                <a:schemeClr val="dk1"/>
              </a:buClr>
              <a:buSzPts val="2800"/>
              <a:buChar char="•"/>
            </a:pPr>
            <a:r>
              <a:rPr lang="en-US"/>
              <a:t>Provide in different languages and different formats, as possible. </a:t>
            </a:r>
            <a:endParaRPr/>
          </a:p>
        </p:txBody>
      </p:sp>
      <p:pic>
        <p:nvPicPr>
          <p:cNvPr descr="Laptop computer in the background with a white icon of a person on top and a green check mark represent accessibility for all. " id="432" name="Google Shape;432;g1786ba0f2c0_5_0" title="Accessibility Illustration"/>
          <p:cNvPicPr preferRelativeResize="0"/>
          <p:nvPr/>
        </p:nvPicPr>
        <p:blipFill>
          <a:blip r:embed="rId3">
            <a:alphaModFix/>
          </a:blip>
          <a:stretch>
            <a:fillRect/>
          </a:stretch>
        </p:blipFill>
        <p:spPr>
          <a:xfrm>
            <a:off x="7253900" y="3817405"/>
            <a:ext cx="4637726" cy="2614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18cad980be8_0_9"/>
          <p:cNvSpPr txBox="1"/>
          <p:nvPr>
            <p:ph type="title"/>
          </p:nvPr>
        </p:nvSpPr>
        <p:spPr>
          <a:xfrm>
            <a:off x="838200" y="365125"/>
            <a:ext cx="10515600" cy="1325700"/>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Rockwell"/>
              <a:buNone/>
            </a:pPr>
            <a:r>
              <a:rPr lang="en-US" sz="5400"/>
              <a:t>SAP/ICC Meetings</a:t>
            </a:r>
            <a:br>
              <a:rPr lang="en-US" sz="5400"/>
            </a:br>
            <a:r>
              <a:rPr lang="en-US" sz="3622"/>
              <a:t>Requirements for Places of Public Accommodation</a:t>
            </a:r>
            <a:endParaRPr sz="2622"/>
          </a:p>
        </p:txBody>
      </p:sp>
      <p:sp>
        <p:nvSpPr>
          <p:cNvPr id="438" name="Google Shape;438;g18cad980be8_0_9"/>
          <p:cNvSpPr/>
          <p:nvPr/>
        </p:nvSpPr>
        <p:spPr>
          <a:xfrm>
            <a:off x="0" y="5541509"/>
            <a:ext cx="12192000" cy="122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g18cad980be8_0_9"/>
          <p:cNvSpPr txBox="1"/>
          <p:nvPr>
            <p:ph idx="1" type="body"/>
          </p:nvPr>
        </p:nvSpPr>
        <p:spPr>
          <a:xfrm>
            <a:off x="838200" y="1834950"/>
            <a:ext cx="10515600" cy="1918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None/>
            </a:pPr>
            <a:r>
              <a:rPr lang="en-US" sz="2400"/>
              <a:t>The Americans with Disabilities Act </a:t>
            </a:r>
            <a:r>
              <a:rPr b="1" lang="en-US" sz="2400"/>
              <a:t>(ADA)</a:t>
            </a:r>
            <a:r>
              <a:rPr lang="en-US" sz="2400"/>
              <a:t> requires businesses and non-profit organizations that serve the public to remove architectural barriers when it is </a:t>
            </a:r>
            <a:r>
              <a:rPr b="1" lang="en-US" sz="2400"/>
              <a:t>“readily achievable” </a:t>
            </a:r>
            <a:r>
              <a:rPr lang="en-US" sz="2400"/>
              <a:t>to do so; in other words, when barrier removal is “easy, accomplishable and able to be carried out without much </a:t>
            </a:r>
            <a:r>
              <a:rPr lang="en-US" sz="2400"/>
              <a:t>difficulty</a:t>
            </a:r>
            <a:r>
              <a:rPr lang="en-US" sz="2400"/>
              <a:t> or expense.”</a:t>
            </a:r>
            <a:endParaRPr sz="2400"/>
          </a:p>
          <a:p>
            <a:pPr indent="0" lvl="0" marL="0" rtl="0" algn="l">
              <a:lnSpc>
                <a:spcPct val="90000"/>
              </a:lnSpc>
              <a:spcBef>
                <a:spcPts val="1000"/>
              </a:spcBef>
              <a:spcAft>
                <a:spcPts val="0"/>
              </a:spcAft>
              <a:buNone/>
            </a:pPr>
            <a:r>
              <a:t/>
            </a:r>
            <a:endParaRPr sz="2400"/>
          </a:p>
        </p:txBody>
      </p:sp>
      <p:sp>
        <p:nvSpPr>
          <p:cNvPr id="440" name="Google Shape;440;g18cad980be8_0_9"/>
          <p:cNvSpPr txBox="1"/>
          <p:nvPr/>
        </p:nvSpPr>
        <p:spPr>
          <a:xfrm>
            <a:off x="1106175" y="3305925"/>
            <a:ext cx="6498900" cy="3316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Calibri"/>
                <a:ea typeface="Calibri"/>
                <a:cs typeface="Calibri"/>
                <a:sym typeface="Calibri"/>
              </a:rPr>
              <a:t>The </a:t>
            </a:r>
            <a:r>
              <a:rPr b="1" lang="en-US" sz="2400">
                <a:solidFill>
                  <a:schemeClr val="dk1"/>
                </a:solidFill>
                <a:latin typeface="Calibri"/>
                <a:ea typeface="Calibri"/>
                <a:cs typeface="Calibri"/>
                <a:sym typeface="Calibri"/>
              </a:rPr>
              <a:t>ADA Checklist, </a:t>
            </a:r>
            <a:r>
              <a:rPr lang="en-US" sz="2400">
                <a:solidFill>
                  <a:schemeClr val="dk1"/>
                </a:solidFill>
                <a:latin typeface="Calibri"/>
                <a:ea typeface="Calibri"/>
                <a:cs typeface="Calibri"/>
                <a:sym typeface="Calibri"/>
              </a:rPr>
              <a:t>available at ada-checklist.pdf,   lists 4 Priorities for Accessibility</a:t>
            </a:r>
            <a:endParaRPr sz="2400">
              <a:solidFill>
                <a:schemeClr val="dk1"/>
              </a:solidFill>
              <a:latin typeface="Calibri"/>
              <a:ea typeface="Calibri"/>
              <a:cs typeface="Calibri"/>
              <a:sym typeface="Calibri"/>
            </a:endParaRPr>
          </a:p>
          <a:p>
            <a:pPr indent="-381000" lvl="0" marL="457200" rtl="0" algn="l">
              <a:lnSpc>
                <a:spcPct val="90000"/>
              </a:lnSpc>
              <a:spcBef>
                <a:spcPts val="1000"/>
              </a:spcBef>
              <a:spcAft>
                <a:spcPts val="0"/>
              </a:spcAft>
              <a:buClr>
                <a:schemeClr val="dk1"/>
              </a:buClr>
              <a:buSzPts val="2400"/>
              <a:buAutoNum type="arabicPeriod"/>
            </a:pPr>
            <a:r>
              <a:rPr lang="en-US" sz="2400">
                <a:solidFill>
                  <a:schemeClr val="dk1"/>
                </a:solidFill>
                <a:latin typeface="Calibri"/>
                <a:ea typeface="Calibri"/>
                <a:cs typeface="Calibri"/>
                <a:sym typeface="Calibri"/>
              </a:rPr>
              <a:t>Accessible approach to entrance</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AutoNum type="arabicPeriod"/>
            </a:pPr>
            <a:r>
              <a:rPr lang="en-US" sz="2400">
                <a:solidFill>
                  <a:schemeClr val="dk1"/>
                </a:solidFill>
                <a:latin typeface="Calibri"/>
                <a:ea typeface="Calibri"/>
                <a:cs typeface="Calibri"/>
                <a:sym typeface="Calibri"/>
              </a:rPr>
              <a:t>Access to goods and services </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AutoNum type="arabicPeriod"/>
            </a:pPr>
            <a:r>
              <a:rPr lang="en-US" sz="2400">
                <a:solidFill>
                  <a:schemeClr val="dk1"/>
                </a:solidFill>
                <a:latin typeface="Calibri"/>
                <a:ea typeface="Calibri"/>
                <a:cs typeface="Calibri"/>
                <a:sym typeface="Calibri"/>
              </a:rPr>
              <a:t>Access to public toilet rooms</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AutoNum type="arabicPeriod"/>
            </a:pPr>
            <a:r>
              <a:rPr lang="en-US" sz="2400">
                <a:solidFill>
                  <a:schemeClr val="dk1"/>
                </a:solidFill>
                <a:latin typeface="Calibri"/>
                <a:ea typeface="Calibri"/>
                <a:cs typeface="Calibri"/>
                <a:sym typeface="Calibri"/>
              </a:rPr>
              <a:t>Access to other items such as water fountains and public telephones</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descr="Screenshot of ADA checklist includes a large check sign on top of a box with the words &quot;ADA Checklist for Existing Facilities&quot; on the right top side. " id="441" name="Google Shape;441;g18cad980be8_0_9" title="ADA checklist screenshot"/>
          <p:cNvPicPr preferRelativeResize="0"/>
          <p:nvPr/>
        </p:nvPicPr>
        <p:blipFill>
          <a:blip r:embed="rId3">
            <a:alphaModFix/>
          </a:blip>
          <a:stretch>
            <a:fillRect/>
          </a:stretch>
        </p:blipFill>
        <p:spPr>
          <a:xfrm rot="437665">
            <a:off x="7664779" y="3679266"/>
            <a:ext cx="3774116" cy="236126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1"/>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Rockwell"/>
              <a:buNone/>
            </a:pPr>
            <a:r>
              <a:rPr lang="en-US" sz="6600"/>
              <a:t>Questions and Comments</a:t>
            </a:r>
            <a:endParaRPr/>
          </a:p>
        </p:txBody>
      </p:sp>
      <p:pic>
        <p:nvPicPr>
          <p:cNvPr descr="Multicolor discussion bubbles with question marks." id="447" name="Google Shape;447;p21"/>
          <p:cNvPicPr preferRelativeResize="0"/>
          <p:nvPr>
            <p:ph idx="1" type="body"/>
          </p:nvPr>
        </p:nvPicPr>
        <p:blipFill rotWithShape="1">
          <a:blip r:embed="rId3">
            <a:alphaModFix/>
          </a:blip>
          <a:srcRect b="0" l="0" r="0" t="0"/>
          <a:stretch/>
        </p:blipFill>
        <p:spPr>
          <a:xfrm>
            <a:off x="3595777" y="1943262"/>
            <a:ext cx="5000400" cy="2971500"/>
          </a:xfrm>
          <a:prstGeom prst="rect">
            <a:avLst/>
          </a:prstGeom>
          <a:noFill/>
          <a:ln>
            <a:noFill/>
          </a:ln>
        </p:spPr>
      </p:pic>
      <p:sp>
        <p:nvSpPr>
          <p:cNvPr id="448" name="Google Shape;448;p21"/>
          <p:cNvSpPr/>
          <p:nvPr/>
        </p:nvSpPr>
        <p:spPr>
          <a:xfrm>
            <a:off x="3798986" y="1952449"/>
            <a:ext cx="459402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6a244c3b94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Resources</a:t>
            </a:r>
            <a:endParaRPr/>
          </a:p>
        </p:txBody>
      </p:sp>
      <p:sp>
        <p:nvSpPr>
          <p:cNvPr id="455" name="Google Shape;455;g16a244c3b94_0_0"/>
          <p:cNvSpPr txBox="1"/>
          <p:nvPr>
            <p:ph idx="1" type="body"/>
          </p:nvPr>
        </p:nvSpPr>
        <p:spPr>
          <a:xfrm>
            <a:off x="838200" y="1825625"/>
            <a:ext cx="10515600" cy="3497400"/>
          </a:xfrm>
          <a:prstGeom prst="rect">
            <a:avLst/>
          </a:prstGeom>
        </p:spPr>
        <p:txBody>
          <a:bodyPr anchorCtr="0" anchor="t" bIns="45700" lIns="91425" spcFirstLastPara="1" rIns="91425" wrap="square" tIns="45700">
            <a:normAutofit/>
          </a:bodyPr>
          <a:lstStyle/>
          <a:p>
            <a:pPr indent="-342900" lvl="0" marL="457200" rtl="0" algn="l">
              <a:lnSpc>
                <a:spcPct val="100000"/>
              </a:lnSpc>
              <a:spcBef>
                <a:spcPts val="1000"/>
              </a:spcBef>
              <a:spcAft>
                <a:spcPts val="0"/>
              </a:spcAft>
              <a:buSzPts val="1800"/>
              <a:buChar char="•"/>
            </a:pPr>
            <a:r>
              <a:rPr lang="en-US" u="sng">
                <a:solidFill>
                  <a:schemeClr val="hlink"/>
                </a:solidFill>
                <a:hlinkClick r:id="rId3"/>
              </a:rPr>
              <a:t>Robert’s Rules of Order</a:t>
            </a:r>
            <a:endParaRPr/>
          </a:p>
          <a:p>
            <a:pPr indent="-342900" lvl="0" marL="457200" rtl="0" algn="l">
              <a:lnSpc>
                <a:spcPct val="100000"/>
              </a:lnSpc>
              <a:spcBef>
                <a:spcPts val="1000"/>
              </a:spcBef>
              <a:spcAft>
                <a:spcPts val="0"/>
              </a:spcAft>
              <a:buSzPts val="1800"/>
              <a:buChar char="•"/>
            </a:pPr>
            <a:r>
              <a:rPr lang="en-US" u="sng">
                <a:solidFill>
                  <a:schemeClr val="hlink"/>
                </a:solidFill>
                <a:hlinkClick r:id="rId4"/>
              </a:rPr>
              <a:t>Robert’s Rules Cheat Sheet</a:t>
            </a:r>
            <a:endParaRPr/>
          </a:p>
          <a:p>
            <a:pPr indent="-342900" lvl="0" marL="457200" rtl="0" algn="l">
              <a:lnSpc>
                <a:spcPct val="100000"/>
              </a:lnSpc>
              <a:spcBef>
                <a:spcPts val="1000"/>
              </a:spcBef>
              <a:spcAft>
                <a:spcPts val="0"/>
              </a:spcAft>
              <a:buSzPts val="1800"/>
              <a:buChar char="•"/>
            </a:pPr>
            <a:r>
              <a:rPr lang="en-US" u="sng">
                <a:solidFill>
                  <a:schemeClr val="hlink"/>
                </a:solidFill>
                <a:hlinkClick r:id="rId5"/>
              </a:rPr>
              <a:t>Robert’s Rules of Order – the Basics</a:t>
            </a:r>
            <a:endParaRPr/>
          </a:p>
          <a:p>
            <a:pPr indent="-342900" lvl="0" marL="457200" rtl="0" algn="l">
              <a:lnSpc>
                <a:spcPct val="100000"/>
              </a:lnSpc>
              <a:spcBef>
                <a:spcPts val="1000"/>
              </a:spcBef>
              <a:spcAft>
                <a:spcPts val="1000"/>
              </a:spcAft>
              <a:buSzPts val="1800"/>
              <a:buChar char="•"/>
            </a:pPr>
            <a:r>
              <a:rPr lang="en-US" u="sng">
                <a:solidFill>
                  <a:schemeClr val="hlink"/>
                </a:solidFill>
                <a:hlinkClick r:id="rId6"/>
              </a:rPr>
              <a:t>SAP-SICC Webinar Recordings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g1786ba0f2c0_0_905"/>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descr="OSEP logo" id="462" name="Google Shape;462;g1786ba0f2c0_0_905"/>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463" name="Google Shape;463;g1786ba0f2c0_0_905"/>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464" name="Google Shape;464;g1786ba0f2c0_0_905"/>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465" name="Google Shape;465;g1786ba0f2c0_0_905"/>
          <p:cNvSpPr/>
          <p:nvPr/>
        </p:nvSpPr>
        <p:spPr>
          <a:xfrm>
            <a:off x="0" y="33243"/>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g1786ba0f2c0_0_905"/>
          <p:cNvSpPr txBox="1"/>
          <p:nvPr>
            <p:ph type="ctrTitle"/>
          </p:nvPr>
        </p:nvSpPr>
        <p:spPr>
          <a:xfrm>
            <a:off x="75715" y="79924"/>
            <a:ext cx="120213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b="1" lang="en-US">
                <a:solidFill>
                  <a:schemeClr val="lt1"/>
                </a:solidFill>
                <a:latin typeface="Rockwell"/>
                <a:ea typeface="Rockwell"/>
                <a:cs typeface="Rockwell"/>
                <a:sym typeface="Rockwell"/>
              </a:rPr>
              <a:t>Supports for SAPs &amp; SICCs</a:t>
            </a:r>
            <a:endParaRPr/>
          </a:p>
        </p:txBody>
      </p:sp>
      <p:pic>
        <p:nvPicPr>
          <p:cNvPr descr="SAP-SICC Workgoup logo" id="467" name="Google Shape;467;g1786ba0f2c0_0_905"/>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468" name="Google Shape;468;g1786ba0f2c0_0_905"/>
          <p:cNvSpPr txBox="1"/>
          <p:nvPr/>
        </p:nvSpPr>
        <p:spPr>
          <a:xfrm>
            <a:off x="178764" y="5622152"/>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469" name="Google Shape;469;g1786ba0f2c0_0_905"/>
          <p:cNvSpPr txBox="1"/>
          <p:nvPr/>
        </p:nvSpPr>
        <p:spPr>
          <a:xfrm>
            <a:off x="981456" y="1613682"/>
            <a:ext cx="10229100" cy="39909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470" name="Google Shape;470;g1786ba0f2c0_0_905"/>
          <p:cNvSpPr txBox="1"/>
          <p:nvPr/>
        </p:nvSpPr>
        <p:spPr>
          <a:xfrm>
            <a:off x="178765" y="1516521"/>
            <a:ext cx="5877600" cy="1565400"/>
          </a:xfrm>
          <a:prstGeom prst="rect">
            <a:avLst/>
          </a:prstGeom>
          <a:solidFill>
            <a:srgbClr val="0083E6"/>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SAP &amp; SICC Support</a:t>
            </a:r>
            <a:endParaRPr/>
          </a:p>
          <a:p>
            <a:pPr indent="0" lvl="0" marL="0" marR="0" rtl="0" algn="ctr">
              <a:lnSpc>
                <a:spcPct val="90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Contact SAP_SICC at:</a:t>
            </a:r>
            <a:endParaRPr sz="4132">
              <a:solidFill>
                <a:schemeClr val="lt1"/>
              </a:solidFill>
            </a:endParaRPr>
          </a:p>
          <a:p>
            <a:pPr indent="0" lvl="0" marL="0" marR="0" rtl="0" algn="ctr">
              <a:lnSpc>
                <a:spcPct val="90000"/>
              </a:lnSpc>
              <a:spcBef>
                <a:spcPts val="1000"/>
              </a:spcBef>
              <a:spcAft>
                <a:spcPts val="0"/>
              </a:spcAft>
              <a:buClr>
                <a:schemeClr val="lt1"/>
              </a:buClr>
              <a:buSzPts val="2400"/>
              <a:buFont typeface="Arial"/>
              <a:buNone/>
            </a:pPr>
            <a:r>
              <a:rPr lang="en-US" sz="3132">
                <a:solidFill>
                  <a:schemeClr val="lt1"/>
                </a:solidFill>
              </a:rPr>
              <a:t>info@sapandsicc.org</a:t>
            </a:r>
            <a:endParaRPr sz="3132">
              <a:solidFill>
                <a:schemeClr val="lt1"/>
              </a:solidFill>
            </a:endParaRPr>
          </a:p>
        </p:txBody>
      </p:sp>
      <p:sp>
        <p:nvSpPr>
          <p:cNvPr id="471" name="Google Shape;471;g1786ba0f2c0_0_905"/>
          <p:cNvSpPr txBox="1"/>
          <p:nvPr/>
        </p:nvSpPr>
        <p:spPr>
          <a:xfrm>
            <a:off x="178775" y="3099450"/>
            <a:ext cx="5877600" cy="2763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34950" lvl="0" marL="228600" marR="0" rtl="0" algn="l">
              <a:lnSpc>
                <a:spcPct val="90000"/>
              </a:lnSpc>
              <a:spcBef>
                <a:spcPts val="0"/>
              </a:spcBef>
              <a:spcAft>
                <a:spcPts val="0"/>
              </a:spcAft>
              <a:buClr>
                <a:schemeClr val="dk1"/>
              </a:buClr>
              <a:buSzPts val="2500"/>
              <a:buFont typeface="Arial"/>
              <a:buChar char="•"/>
            </a:pPr>
            <a:r>
              <a:rPr lang="en-US" sz="2500">
                <a:solidFill>
                  <a:schemeClr val="dk1"/>
                </a:solidFill>
                <a:latin typeface="Arial"/>
                <a:ea typeface="Arial"/>
                <a:cs typeface="Arial"/>
                <a:sym typeface="Arial"/>
              </a:rPr>
              <a:t>Website</a:t>
            </a:r>
            <a:endParaRPr sz="2500"/>
          </a:p>
          <a:p>
            <a:pPr indent="-234950" lvl="0" marL="228600" marR="0" rtl="0" algn="l">
              <a:lnSpc>
                <a:spcPct val="90000"/>
              </a:lnSpc>
              <a:spcBef>
                <a:spcPts val="1000"/>
              </a:spcBef>
              <a:spcAft>
                <a:spcPts val="0"/>
              </a:spcAft>
              <a:buClr>
                <a:schemeClr val="dk1"/>
              </a:buClr>
              <a:buSzPts val="2500"/>
              <a:buFont typeface="Arial"/>
              <a:buChar char="•"/>
            </a:pPr>
            <a:r>
              <a:rPr lang="en-US" sz="2500">
                <a:solidFill>
                  <a:schemeClr val="dk1"/>
                </a:solidFill>
                <a:latin typeface="Arial"/>
                <a:ea typeface="Arial"/>
                <a:cs typeface="Arial"/>
                <a:sym typeface="Arial"/>
              </a:rPr>
              <a:t>Newsletter </a:t>
            </a:r>
            <a:endParaRPr sz="2500"/>
          </a:p>
          <a:p>
            <a:pPr indent="-234950" lvl="0" marL="228600" marR="0" rtl="0" algn="l">
              <a:lnSpc>
                <a:spcPct val="90000"/>
              </a:lnSpc>
              <a:spcBef>
                <a:spcPts val="1000"/>
              </a:spcBef>
              <a:spcAft>
                <a:spcPts val="0"/>
              </a:spcAft>
              <a:buClr>
                <a:schemeClr val="dk1"/>
              </a:buClr>
              <a:buSzPts val="2500"/>
              <a:buFont typeface="Arial"/>
              <a:buChar char="•"/>
            </a:pPr>
            <a:r>
              <a:rPr lang="en-US" sz="2500">
                <a:solidFill>
                  <a:schemeClr val="dk1"/>
                </a:solidFill>
                <a:latin typeface="Arial"/>
                <a:ea typeface="Arial"/>
                <a:cs typeface="Arial"/>
                <a:sym typeface="Arial"/>
              </a:rPr>
              <a:t>Flyer</a:t>
            </a:r>
            <a:endParaRPr sz="2500"/>
          </a:p>
          <a:p>
            <a:pPr indent="-234950" lvl="0" marL="228600" marR="0" rtl="0" algn="l">
              <a:lnSpc>
                <a:spcPct val="90000"/>
              </a:lnSpc>
              <a:spcBef>
                <a:spcPts val="1000"/>
              </a:spcBef>
              <a:spcAft>
                <a:spcPts val="0"/>
              </a:spcAft>
              <a:buClr>
                <a:schemeClr val="dk1"/>
              </a:buClr>
              <a:buSzPts val="2500"/>
              <a:buFont typeface="Arial"/>
              <a:buChar char="•"/>
            </a:pPr>
            <a:r>
              <a:rPr lang="en-US" sz="2500">
                <a:solidFill>
                  <a:schemeClr val="dk1"/>
                </a:solidFill>
                <a:latin typeface="Arial"/>
                <a:ea typeface="Arial"/>
                <a:cs typeface="Arial"/>
                <a:sym typeface="Arial"/>
              </a:rPr>
              <a:t>Webinar Series</a:t>
            </a:r>
            <a:endParaRPr sz="2500"/>
          </a:p>
          <a:p>
            <a:pPr indent="-234950" lvl="0" marL="228600" marR="0" rtl="0" algn="l">
              <a:lnSpc>
                <a:spcPct val="90000"/>
              </a:lnSpc>
              <a:spcBef>
                <a:spcPts val="1000"/>
              </a:spcBef>
              <a:spcAft>
                <a:spcPts val="0"/>
              </a:spcAft>
              <a:buClr>
                <a:schemeClr val="dk1"/>
              </a:buClr>
              <a:buSzPts val="2500"/>
              <a:buFont typeface="Arial"/>
              <a:buChar char="•"/>
            </a:pPr>
            <a:r>
              <a:rPr lang="en-US" sz="2500">
                <a:solidFill>
                  <a:schemeClr val="dk1"/>
                </a:solidFill>
                <a:latin typeface="Arial"/>
                <a:ea typeface="Arial"/>
                <a:cs typeface="Arial"/>
                <a:sym typeface="Arial"/>
              </a:rPr>
              <a:t>Linkage to TA Center for Individualized Support</a:t>
            </a:r>
            <a:endParaRPr sz="2500"/>
          </a:p>
        </p:txBody>
      </p:sp>
      <p:sp>
        <p:nvSpPr>
          <p:cNvPr id="472" name="Google Shape;472;g1786ba0f2c0_0_905"/>
          <p:cNvSpPr txBox="1"/>
          <p:nvPr/>
        </p:nvSpPr>
        <p:spPr>
          <a:xfrm>
            <a:off x="6356806" y="1495140"/>
            <a:ext cx="5656500" cy="1586700"/>
          </a:xfrm>
          <a:prstGeom prst="rect">
            <a:avLst/>
          </a:prstGeom>
          <a:solidFill>
            <a:srgbClr val="0083E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Website Content</a:t>
            </a:r>
            <a:endParaRPr/>
          </a:p>
          <a:p>
            <a:pPr indent="0" lvl="0" marL="0" marR="0" rtl="0" algn="ctr">
              <a:lnSpc>
                <a:spcPct val="90000"/>
              </a:lnSpc>
              <a:spcBef>
                <a:spcPts val="1000"/>
              </a:spcBef>
              <a:spcAft>
                <a:spcPts val="0"/>
              </a:spcAft>
              <a:buClr>
                <a:schemeClr val="lt1"/>
              </a:buClr>
              <a:buSzPts val="2400"/>
              <a:buFont typeface="Arial"/>
              <a:buNone/>
            </a:pPr>
            <a:r>
              <a:rPr lang="en-US" sz="2400" u="sng">
                <a:solidFill>
                  <a:schemeClr val="lt1"/>
                </a:solidFill>
                <a:latin typeface="Arial"/>
                <a:ea typeface="Arial"/>
                <a:cs typeface="Arial"/>
                <a:sym typeface="Arial"/>
                <a:hlinkClick r:id="rId7">
                  <a:extLst>
                    <a:ext uri="{A12FA001-AC4F-418D-AE19-62706E023703}">
                      <ahyp:hlinkClr val="tx"/>
                    </a:ext>
                  </a:extLst>
                </a:hlinkClick>
              </a:rPr>
              <a:t>Visit the SAP</a:t>
            </a:r>
            <a:r>
              <a:rPr lang="en-US" sz="2400" u="sng">
                <a:solidFill>
                  <a:schemeClr val="lt1"/>
                </a:solidFill>
                <a:hlinkClick r:id="rId8">
                  <a:extLst>
                    <a:ext uri="{A12FA001-AC4F-418D-AE19-62706E023703}">
                      <ahyp:hlinkClr val="tx"/>
                    </a:ext>
                  </a:extLst>
                </a:hlinkClick>
              </a:rPr>
              <a:t>- </a:t>
            </a:r>
            <a:r>
              <a:rPr lang="en-US" sz="2400" u="sng">
                <a:solidFill>
                  <a:schemeClr val="lt1"/>
                </a:solidFill>
                <a:latin typeface="Arial"/>
                <a:ea typeface="Arial"/>
                <a:cs typeface="Arial"/>
                <a:sym typeface="Arial"/>
                <a:hlinkClick r:id="rId9">
                  <a:extLst>
                    <a:ext uri="{A12FA001-AC4F-418D-AE19-62706E023703}">
                      <ahyp:hlinkClr val="tx"/>
                    </a:ext>
                  </a:extLst>
                </a:hlinkClick>
              </a:rPr>
              <a:t>SICC website:</a:t>
            </a:r>
            <a:endParaRPr>
              <a:solidFill>
                <a:schemeClr val="lt1"/>
              </a:solidFill>
            </a:endParaRPr>
          </a:p>
          <a:p>
            <a:pPr indent="0" lvl="0" marL="0" marR="0" rtl="0" algn="l">
              <a:lnSpc>
                <a:spcPct val="90000"/>
              </a:lnSpc>
              <a:spcBef>
                <a:spcPts val="1000"/>
              </a:spcBef>
              <a:spcAft>
                <a:spcPts val="0"/>
              </a:spcAft>
              <a:buClr>
                <a:schemeClr val="lt1"/>
              </a:buClr>
              <a:buSzPts val="2000"/>
              <a:buFont typeface="Arial"/>
              <a:buNone/>
            </a:pPr>
            <a:r>
              <a:rPr b="1" lang="en-US" sz="1500">
                <a:solidFill>
                  <a:schemeClr val="lt1"/>
                </a:solidFill>
              </a:rPr>
              <a:t>https://osepideasthatwork.org/resources-grantees/sap-sicc</a:t>
            </a:r>
            <a:endParaRPr b="1" sz="900"/>
          </a:p>
        </p:txBody>
      </p:sp>
      <p:sp>
        <p:nvSpPr>
          <p:cNvPr id="473" name="Google Shape;473;g1786ba0f2c0_0_905"/>
          <p:cNvSpPr txBox="1"/>
          <p:nvPr/>
        </p:nvSpPr>
        <p:spPr>
          <a:xfrm>
            <a:off x="6366550" y="3099450"/>
            <a:ext cx="5637000" cy="2763000"/>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234978" lvl="0" marL="228600" marR="0" rtl="0" algn="l">
              <a:lnSpc>
                <a:spcPct val="100000"/>
              </a:lnSpc>
              <a:spcBef>
                <a:spcPts val="1000"/>
              </a:spcBef>
              <a:spcAft>
                <a:spcPts val="0"/>
              </a:spcAft>
              <a:buClr>
                <a:schemeClr val="dk1"/>
              </a:buClr>
              <a:buSzPct val="100000"/>
              <a:buFont typeface="Arial"/>
              <a:buChar char="•"/>
            </a:pPr>
            <a:r>
              <a:rPr lang="en-US" sz="10001">
                <a:solidFill>
                  <a:schemeClr val="dk1"/>
                </a:solidFill>
                <a:latin typeface="Arial"/>
                <a:ea typeface="Arial"/>
                <a:cs typeface="Arial"/>
                <a:sym typeface="Arial"/>
              </a:rPr>
              <a:t>News</a:t>
            </a:r>
            <a:endParaRPr sz="9001"/>
          </a:p>
          <a:p>
            <a:pPr indent="-234978" lvl="0" marL="228600" marR="0" rtl="0" algn="l">
              <a:lnSpc>
                <a:spcPct val="100000"/>
              </a:lnSpc>
              <a:spcBef>
                <a:spcPts val="1000"/>
              </a:spcBef>
              <a:spcAft>
                <a:spcPts val="0"/>
              </a:spcAft>
              <a:buClr>
                <a:schemeClr val="dk1"/>
              </a:buClr>
              <a:buSzPct val="100000"/>
              <a:buFont typeface="Arial"/>
              <a:buChar char="•"/>
            </a:pPr>
            <a:r>
              <a:rPr lang="en-US" sz="10001">
                <a:solidFill>
                  <a:schemeClr val="dk1"/>
                </a:solidFill>
                <a:latin typeface="Arial"/>
                <a:ea typeface="Arial"/>
                <a:cs typeface="Arial"/>
                <a:sym typeface="Arial"/>
              </a:rPr>
              <a:t>Calendar</a:t>
            </a:r>
            <a:endParaRPr sz="9001"/>
          </a:p>
          <a:p>
            <a:pPr indent="-234978" lvl="0" marL="228600" marR="0" rtl="0" algn="l">
              <a:lnSpc>
                <a:spcPct val="100000"/>
              </a:lnSpc>
              <a:spcBef>
                <a:spcPts val="1000"/>
              </a:spcBef>
              <a:spcAft>
                <a:spcPts val="0"/>
              </a:spcAft>
              <a:buClr>
                <a:schemeClr val="dk1"/>
              </a:buClr>
              <a:buSzPct val="100000"/>
              <a:buFont typeface="Arial"/>
              <a:buChar char="•"/>
            </a:pPr>
            <a:r>
              <a:rPr lang="en-US" sz="10001">
                <a:solidFill>
                  <a:schemeClr val="dk1"/>
                </a:solidFill>
                <a:latin typeface="Arial"/>
                <a:ea typeface="Arial"/>
                <a:cs typeface="Arial"/>
                <a:sym typeface="Arial"/>
              </a:rPr>
              <a:t>Files: Archives</a:t>
            </a:r>
            <a:endParaRPr sz="9001"/>
          </a:p>
          <a:p>
            <a:pPr indent="-234978" lvl="0" marL="228600" marR="0" rtl="0" algn="l">
              <a:lnSpc>
                <a:spcPct val="100000"/>
              </a:lnSpc>
              <a:spcBef>
                <a:spcPts val="1000"/>
              </a:spcBef>
              <a:spcAft>
                <a:spcPts val="0"/>
              </a:spcAft>
              <a:buClr>
                <a:schemeClr val="dk1"/>
              </a:buClr>
              <a:buSzPct val="100000"/>
              <a:buFont typeface="Arial"/>
              <a:buChar char="•"/>
            </a:pPr>
            <a:r>
              <a:rPr lang="en-US" sz="10001">
                <a:solidFill>
                  <a:schemeClr val="dk1"/>
                </a:solidFill>
                <a:latin typeface="Arial"/>
                <a:ea typeface="Arial"/>
                <a:cs typeface="Arial"/>
                <a:sym typeface="Arial"/>
              </a:rPr>
              <a:t>Contacts: States</a:t>
            </a:r>
            <a:endParaRPr sz="9001"/>
          </a:p>
          <a:p>
            <a:pPr indent="-234978" lvl="0" marL="228600" marR="0" rtl="0" algn="l">
              <a:lnSpc>
                <a:spcPct val="100000"/>
              </a:lnSpc>
              <a:spcBef>
                <a:spcPts val="1000"/>
              </a:spcBef>
              <a:spcAft>
                <a:spcPts val="0"/>
              </a:spcAft>
              <a:buClr>
                <a:srgbClr val="000000"/>
              </a:buClr>
              <a:buSzPct val="100000"/>
              <a:buFont typeface="Arial"/>
              <a:buChar char="•"/>
            </a:pPr>
            <a:r>
              <a:rPr lang="en-US" sz="10001">
                <a:solidFill>
                  <a:srgbClr val="000000"/>
                </a:solidFill>
                <a:latin typeface="Arial"/>
                <a:ea typeface="Arial"/>
                <a:cs typeface="Arial"/>
                <a:sym typeface="Arial"/>
              </a:rPr>
              <a:t>FAQs</a:t>
            </a:r>
            <a:endParaRPr sz="9001"/>
          </a:p>
          <a:p>
            <a:pPr indent="-234978" lvl="0" marL="228600" marR="0" rtl="0" algn="l">
              <a:lnSpc>
                <a:spcPct val="100000"/>
              </a:lnSpc>
              <a:spcBef>
                <a:spcPts val="1000"/>
              </a:spcBef>
              <a:spcAft>
                <a:spcPts val="0"/>
              </a:spcAft>
              <a:buClr>
                <a:srgbClr val="000000"/>
              </a:buClr>
              <a:buSzPct val="100000"/>
              <a:buFont typeface="Arial"/>
              <a:buChar char="•"/>
            </a:pPr>
            <a:r>
              <a:rPr lang="en-US" sz="10001">
                <a:solidFill>
                  <a:srgbClr val="000000"/>
                </a:solidFill>
                <a:latin typeface="Arial"/>
                <a:ea typeface="Arial"/>
                <a:cs typeface="Arial"/>
                <a:sym typeface="Arial"/>
              </a:rPr>
              <a:t>State Resources</a:t>
            </a:r>
            <a:endParaRPr sz="9001"/>
          </a:p>
          <a:p>
            <a:pPr indent="0" lvl="0" marL="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Calibri"/>
              <a:ea typeface="Calibri"/>
              <a:cs typeface="Calibri"/>
              <a:sym typeface="Calibri"/>
            </a:endParaRPr>
          </a:p>
        </p:txBody>
      </p:sp>
      <p:pic>
        <p:nvPicPr>
          <p:cNvPr descr="PTI logo" id="474" name="Google Shape;474;g1786ba0f2c0_0_905"/>
          <p:cNvPicPr preferRelativeResize="0"/>
          <p:nvPr/>
        </p:nvPicPr>
        <p:blipFill rotWithShape="1">
          <a:blip r:embed="rId10">
            <a:alphaModFix/>
          </a:blip>
          <a:srcRect b="0" l="0" r="0" t="0"/>
          <a:stretch/>
        </p:blipFill>
        <p:spPr>
          <a:xfrm>
            <a:off x="10910100" y="6005593"/>
            <a:ext cx="751980" cy="755740"/>
          </a:xfrm>
          <a:prstGeom prst="rect">
            <a:avLst/>
          </a:prstGeom>
          <a:noFill/>
          <a:ln>
            <a:noFill/>
          </a:ln>
        </p:spPr>
      </p:pic>
      <p:sp>
        <p:nvSpPr>
          <p:cNvPr id="475" name="Google Shape;475;g1786ba0f2c0_0_9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76" name="Google Shape;476;g1786ba0f2c0_0_905"/>
          <p:cNvSpPr txBox="1"/>
          <p:nvPr/>
        </p:nvSpPr>
        <p:spPr>
          <a:xfrm>
            <a:off x="9227288" y="6356350"/>
            <a:ext cx="27432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20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descr="NCSI" id="482" name="Google Shape;482;g1786ba0f2c0_0_626"/>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descr="OSEP logo" id="483" name="Google Shape;483;g1786ba0f2c0_0_626"/>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484" name="Google Shape;484;g1786ba0f2c0_0_626"/>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485" name="Google Shape;485;g1786ba0f2c0_0_626"/>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486" name="Google Shape;486;g1786ba0f2c0_0_626"/>
          <p:cNvSpPr/>
          <p:nvPr/>
        </p:nvSpPr>
        <p:spPr>
          <a:xfrm>
            <a:off x="0" y="33243"/>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g1786ba0f2c0_0_626"/>
          <p:cNvSpPr txBox="1"/>
          <p:nvPr>
            <p:ph type="ctrTitle"/>
          </p:nvPr>
        </p:nvSpPr>
        <p:spPr>
          <a:xfrm>
            <a:off x="75715" y="79924"/>
            <a:ext cx="120213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b="1" lang="en-US">
                <a:solidFill>
                  <a:schemeClr val="lt1"/>
                </a:solidFill>
                <a:latin typeface="Rockwell"/>
                <a:ea typeface="Rockwell"/>
                <a:cs typeface="Rockwell"/>
                <a:sym typeface="Rockwell"/>
              </a:rPr>
              <a:t>Evaluation</a:t>
            </a:r>
            <a:endParaRPr/>
          </a:p>
        </p:txBody>
      </p:sp>
      <p:pic>
        <p:nvPicPr>
          <p:cNvPr descr="SAP-SICC Workgoup logo" id="488" name="Google Shape;488;g1786ba0f2c0_0_626"/>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489" name="Google Shape;489;g1786ba0f2c0_0_626"/>
          <p:cNvSpPr txBox="1"/>
          <p:nvPr/>
        </p:nvSpPr>
        <p:spPr>
          <a:xfrm>
            <a:off x="157254" y="5583564"/>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490" name="Google Shape;490;g1786ba0f2c0_0_626"/>
          <p:cNvSpPr txBox="1"/>
          <p:nvPr/>
        </p:nvSpPr>
        <p:spPr>
          <a:xfrm>
            <a:off x="981456" y="1613682"/>
            <a:ext cx="10229100" cy="39909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491" name="Google Shape;491;g1786ba0f2c0_0_626"/>
          <p:cNvSpPr txBox="1"/>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71500" lvl="0" marL="571500" marR="0" rtl="0" algn="l">
              <a:lnSpc>
                <a:spcPct val="90000"/>
              </a:lnSpc>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If you registered for this webinar, you will get an email with a link to the evaluation. Please help us to serve you better by completing the evaluation.</a:t>
            </a:r>
            <a:endParaRPr/>
          </a:p>
          <a:p>
            <a:pPr indent="-342900" lvl="0" marL="571500" marR="0" rtl="0" algn="l">
              <a:lnSpc>
                <a:spcPct val="90000"/>
              </a:lnSpc>
              <a:spcBef>
                <a:spcPts val="1000"/>
              </a:spcBef>
              <a:spcAft>
                <a:spcPts val="0"/>
              </a:spcAft>
              <a:buClr>
                <a:schemeClr val="dk1"/>
              </a:buClr>
              <a:buSzPts val="3600"/>
              <a:buFont typeface="Arial"/>
              <a:buNone/>
            </a:pPr>
            <a:r>
              <a:t/>
            </a:r>
            <a:endParaRPr sz="3600">
              <a:solidFill>
                <a:schemeClr val="dk1"/>
              </a:solidFill>
              <a:latin typeface="Arial"/>
              <a:ea typeface="Arial"/>
              <a:cs typeface="Arial"/>
              <a:sym typeface="Arial"/>
            </a:endParaRPr>
          </a:p>
          <a:p>
            <a:pPr indent="-571500" lvl="0" marL="571500" marR="0" rtl="0" algn="l">
              <a:lnSpc>
                <a:spcPct val="90000"/>
              </a:lnSpc>
              <a:spcBef>
                <a:spcPts val="1000"/>
              </a:spcBef>
              <a:spcAft>
                <a:spcPts val="0"/>
              </a:spcAft>
              <a:buClr>
                <a:schemeClr val="dk1"/>
              </a:buClr>
              <a:buSzPts val="3600"/>
              <a:buFont typeface="Arial"/>
              <a:buChar char="•"/>
            </a:pPr>
            <a:r>
              <a:rPr lang="en-US" sz="3600">
                <a:solidFill>
                  <a:schemeClr val="dk1"/>
                </a:solidFill>
                <a:latin typeface="Arial"/>
                <a:ea typeface="Arial"/>
                <a:cs typeface="Arial"/>
                <a:sym typeface="Arial"/>
              </a:rPr>
              <a:t>You can access the evaluation now, using the link in the chat box.  </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descr="PTI logo" id="492" name="Google Shape;492;g1786ba0f2c0_0_626"/>
          <p:cNvPicPr preferRelativeResize="0"/>
          <p:nvPr/>
        </p:nvPicPr>
        <p:blipFill rotWithShape="1">
          <a:blip r:embed="rId7">
            <a:alphaModFix/>
          </a:blip>
          <a:srcRect b="0" l="0" r="0" t="0"/>
          <a:stretch/>
        </p:blipFill>
        <p:spPr>
          <a:xfrm>
            <a:off x="10910100" y="6005593"/>
            <a:ext cx="751980" cy="755740"/>
          </a:xfrm>
          <a:prstGeom prst="rect">
            <a:avLst/>
          </a:prstGeom>
          <a:noFill/>
          <a:ln>
            <a:noFill/>
          </a:ln>
        </p:spPr>
      </p:pic>
      <p:sp>
        <p:nvSpPr>
          <p:cNvPr id="493" name="Google Shape;493;g1786ba0f2c0_0_6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94" name="Google Shape;494;g1786ba0f2c0_0_626"/>
          <p:cNvSpPr txBox="1"/>
          <p:nvPr/>
        </p:nvSpPr>
        <p:spPr>
          <a:xfrm>
            <a:off x="9227288" y="6356350"/>
            <a:ext cx="27432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21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descr="NCSI" id="500" name="Google Shape;500;g1786ba0f2c0_0_999"/>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descr="OSEP logo" id="501" name="Google Shape;501;g1786ba0f2c0_0_999"/>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502" name="Google Shape;502;g1786ba0f2c0_0_999"/>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503" name="Google Shape;503;g1786ba0f2c0_0_999"/>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504" name="Google Shape;504;g1786ba0f2c0_0_999"/>
          <p:cNvSpPr/>
          <p:nvPr/>
        </p:nvSpPr>
        <p:spPr>
          <a:xfrm>
            <a:off x="0" y="33243"/>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g1786ba0f2c0_0_999"/>
          <p:cNvSpPr txBox="1"/>
          <p:nvPr>
            <p:ph type="ctrTitle"/>
          </p:nvPr>
        </p:nvSpPr>
        <p:spPr>
          <a:xfrm>
            <a:off x="75715" y="79924"/>
            <a:ext cx="120213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b="1" lang="en-US">
                <a:solidFill>
                  <a:schemeClr val="lt1"/>
                </a:solidFill>
                <a:latin typeface="Rockwell"/>
                <a:ea typeface="Rockwell"/>
                <a:cs typeface="Rockwell"/>
                <a:sym typeface="Rockwell"/>
              </a:rPr>
              <a:t>Thank You!</a:t>
            </a:r>
            <a:endParaRPr/>
          </a:p>
        </p:txBody>
      </p:sp>
      <p:pic>
        <p:nvPicPr>
          <p:cNvPr descr="SAP-SICC Workgoup logo" id="506" name="Google Shape;506;g1786ba0f2c0_0_999"/>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507" name="Google Shape;507;g1786ba0f2c0_0_999"/>
          <p:cNvSpPr txBox="1"/>
          <p:nvPr/>
        </p:nvSpPr>
        <p:spPr>
          <a:xfrm>
            <a:off x="157254" y="5583564"/>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508" name="Google Shape;508;g1786ba0f2c0_0_999"/>
          <p:cNvSpPr txBox="1"/>
          <p:nvPr/>
        </p:nvSpPr>
        <p:spPr>
          <a:xfrm>
            <a:off x="981456" y="1613682"/>
            <a:ext cx="10229100" cy="39909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509" name="Google Shape;509;g1786ba0f2c0_0_999"/>
          <p:cNvSpPr txBox="1"/>
          <p:nvPr/>
        </p:nvSpPr>
        <p:spPr>
          <a:xfrm>
            <a:off x="828493" y="1466987"/>
            <a:ext cx="10515600" cy="38589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descr="PTI logo" id="510" name="Google Shape;510;g1786ba0f2c0_0_999"/>
          <p:cNvPicPr preferRelativeResize="0"/>
          <p:nvPr/>
        </p:nvPicPr>
        <p:blipFill rotWithShape="1">
          <a:blip r:embed="rId7">
            <a:alphaModFix/>
          </a:blip>
          <a:srcRect b="0" l="0" r="0" t="0"/>
          <a:stretch/>
        </p:blipFill>
        <p:spPr>
          <a:xfrm>
            <a:off x="10910100" y="6005593"/>
            <a:ext cx="751980" cy="755740"/>
          </a:xfrm>
          <a:prstGeom prst="rect">
            <a:avLst/>
          </a:prstGeom>
          <a:noFill/>
          <a:ln>
            <a:noFill/>
          </a:ln>
        </p:spPr>
      </p:pic>
      <p:sp>
        <p:nvSpPr>
          <p:cNvPr id="511" name="Google Shape;511;g1786ba0f2c0_0_999"/>
          <p:cNvSpPr/>
          <p:nvPr/>
        </p:nvSpPr>
        <p:spPr>
          <a:xfrm>
            <a:off x="2551698" y="2239490"/>
            <a:ext cx="6787500" cy="2308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0083E6"/>
                </a:solidFill>
                <a:latin typeface="Arial"/>
                <a:ea typeface="Arial"/>
                <a:cs typeface="Arial"/>
                <a:sym typeface="Arial"/>
              </a:rPr>
              <a:t>Thank you for </a:t>
            </a:r>
            <a:r>
              <a:rPr b="1" lang="en-US" sz="4800">
                <a:solidFill>
                  <a:srgbClr val="0083E6"/>
                </a:solidFill>
                <a:latin typeface="Arial"/>
                <a:ea typeface="Arial"/>
                <a:cs typeface="Arial"/>
                <a:sym typeface="Arial"/>
                <a:extLst>
                  <a:ext uri="http://customooxmlschemas.google.com/">
                    <go:slidesCustomData xmlns:go="http://customooxmlschemas.google.com/" textRoundtripDataId="3"/>
                  </a:ext>
                </a:extLst>
              </a:rPr>
              <a:t>your</a:t>
            </a:r>
            <a:r>
              <a:rPr b="1" lang="en-US" sz="4800">
                <a:solidFill>
                  <a:srgbClr val="0083E6"/>
                </a:solidFill>
                <a:latin typeface="Arial"/>
                <a:ea typeface="Arial"/>
                <a:cs typeface="Arial"/>
                <a:sym typeface="Arial"/>
              </a:rPr>
              <a:t> active engagement and ongoing support!</a:t>
            </a:r>
            <a:endParaRPr sz="4800">
              <a:solidFill>
                <a:srgbClr val="0083E6"/>
              </a:solidFill>
              <a:latin typeface="Arial"/>
              <a:ea typeface="Arial"/>
              <a:cs typeface="Arial"/>
              <a:sym typeface="Arial"/>
            </a:endParaRPr>
          </a:p>
        </p:txBody>
      </p:sp>
      <p:sp>
        <p:nvSpPr>
          <p:cNvPr id="512" name="Google Shape;512;g1786ba0f2c0_0_9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13" name="Google Shape;513;g1786ba0f2c0_0_999"/>
          <p:cNvSpPr txBox="1"/>
          <p:nvPr/>
        </p:nvSpPr>
        <p:spPr>
          <a:xfrm>
            <a:off x="9227288" y="6356350"/>
            <a:ext cx="2743200" cy="365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NCSI" id="212" name="Google Shape;212;g1786ba0f2c0_0_358"/>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descr="OSEP logo" id="213" name="Google Shape;213;g1786ba0f2c0_0_358"/>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214" name="Google Shape;214;g1786ba0f2c0_0_358"/>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215" name="Google Shape;215;g1786ba0f2c0_0_358"/>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216" name="Google Shape;216;g1786ba0f2c0_0_358"/>
          <p:cNvSpPr/>
          <p:nvPr/>
        </p:nvSpPr>
        <p:spPr>
          <a:xfrm>
            <a:off x="0" y="33243"/>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g1786ba0f2c0_0_358"/>
          <p:cNvSpPr txBox="1"/>
          <p:nvPr>
            <p:ph type="title"/>
          </p:nvPr>
        </p:nvSpPr>
        <p:spPr>
          <a:xfrm>
            <a:off x="838200" y="365125"/>
            <a:ext cx="10515600" cy="755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b="1" lang="en-US">
                <a:solidFill>
                  <a:schemeClr val="lt1"/>
                </a:solidFill>
                <a:latin typeface="Rockwell"/>
                <a:ea typeface="Rockwell"/>
                <a:cs typeface="Rockwell"/>
                <a:sym typeface="Rockwell"/>
              </a:rPr>
              <a:t>Members of the Workgroup</a:t>
            </a:r>
            <a:endParaRPr b="1" sz="11500">
              <a:solidFill>
                <a:schemeClr val="lt1"/>
              </a:solidFill>
              <a:latin typeface="Rockwell"/>
              <a:ea typeface="Rockwell"/>
              <a:cs typeface="Rockwell"/>
              <a:sym typeface="Rockwell"/>
            </a:endParaRPr>
          </a:p>
        </p:txBody>
      </p:sp>
      <p:pic>
        <p:nvPicPr>
          <p:cNvPr descr="SAP-SICC Workgoup logo" id="218" name="Google Shape;218;g1786ba0f2c0_0_358"/>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219" name="Google Shape;219;g1786ba0f2c0_0_358"/>
          <p:cNvSpPr txBox="1"/>
          <p:nvPr/>
        </p:nvSpPr>
        <p:spPr>
          <a:xfrm>
            <a:off x="242047" y="5616099"/>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220" name="Google Shape;220;g1786ba0f2c0_0_358"/>
          <p:cNvSpPr txBox="1"/>
          <p:nvPr/>
        </p:nvSpPr>
        <p:spPr>
          <a:xfrm>
            <a:off x="241975" y="1736313"/>
            <a:ext cx="11815200" cy="448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chemeClr val="dk1"/>
                </a:solidFill>
              </a:rPr>
              <a:t>Ali Conners</a:t>
            </a:r>
            <a:r>
              <a:rPr lang="en-US" sz="2400">
                <a:solidFill>
                  <a:schemeClr val="dk1"/>
                </a:solidFill>
                <a:latin typeface="Arial"/>
                <a:ea typeface="Arial"/>
                <a:cs typeface="Arial"/>
                <a:sym typeface="Arial"/>
              </a:rPr>
              <a:t>, NY DOE</a:t>
            </a:r>
            <a:endParaRPr sz="2400">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800"/>
              <a:buFont typeface="Arial"/>
              <a:buNone/>
            </a:pPr>
            <a:r>
              <a:rPr b="1" lang="en-US" sz="2400">
                <a:solidFill>
                  <a:schemeClr val="dk1"/>
                </a:solidFill>
              </a:rPr>
              <a:t>Anne Louise Thompson</a:t>
            </a:r>
            <a:r>
              <a:rPr lang="en-US" sz="2400">
                <a:solidFill>
                  <a:schemeClr val="dk1"/>
                </a:solidFill>
              </a:rPr>
              <a:t>, NCSI</a:t>
            </a:r>
            <a:endParaRPr sz="1000"/>
          </a:p>
          <a:p>
            <a:pPr indent="0" lvl="0" marL="0" marR="0" rtl="0" algn="l">
              <a:lnSpc>
                <a:spcPct val="100000"/>
              </a:lnSpc>
              <a:spcBef>
                <a:spcPts val="1000"/>
              </a:spcBef>
              <a:spcAft>
                <a:spcPts val="0"/>
              </a:spcAft>
              <a:buClr>
                <a:schemeClr val="dk1"/>
              </a:buClr>
              <a:buSzPts val="2800"/>
              <a:buFont typeface="Arial"/>
              <a:buNone/>
            </a:pPr>
            <a:r>
              <a:rPr b="1" lang="en-US" sz="2400">
                <a:solidFill>
                  <a:schemeClr val="dk1"/>
                </a:solidFill>
              </a:rPr>
              <a:t>Carmen Sanchez,</a:t>
            </a:r>
            <a:r>
              <a:rPr lang="en-US" sz="2400">
                <a:solidFill>
                  <a:schemeClr val="dk1"/>
                </a:solidFill>
                <a:latin typeface="Arial"/>
                <a:ea typeface="Arial"/>
                <a:cs typeface="Arial"/>
                <a:sym typeface="Arial"/>
              </a:rPr>
              <a:t> OSEP</a:t>
            </a:r>
            <a:endParaRPr sz="1000"/>
          </a:p>
          <a:p>
            <a:pPr indent="0" lvl="0" marL="0" marR="0" rtl="0" algn="l">
              <a:lnSpc>
                <a:spcPct val="100000"/>
              </a:lnSpc>
              <a:spcBef>
                <a:spcPts val="1000"/>
              </a:spcBef>
              <a:spcAft>
                <a:spcPts val="0"/>
              </a:spcAft>
              <a:buClr>
                <a:schemeClr val="dk1"/>
              </a:buClr>
              <a:buSzPts val="2800"/>
              <a:buFont typeface="Arial"/>
              <a:buNone/>
            </a:pPr>
            <a:r>
              <a:rPr b="1" lang="en-US" sz="2400">
                <a:solidFill>
                  <a:schemeClr val="dk1"/>
                </a:solidFill>
              </a:rPr>
              <a:t>Christine Germeyer</a:t>
            </a:r>
            <a:r>
              <a:rPr lang="en-US" sz="2400">
                <a:solidFill>
                  <a:schemeClr val="dk1"/>
                </a:solidFill>
                <a:latin typeface="Arial"/>
                <a:ea typeface="Arial"/>
                <a:cs typeface="Arial"/>
                <a:sym typeface="Arial"/>
              </a:rPr>
              <a:t>, VA SAP</a:t>
            </a:r>
            <a:endParaRPr sz="2400">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800"/>
              <a:buFont typeface="Arial"/>
              <a:buNone/>
            </a:pPr>
            <a:r>
              <a:rPr b="1" lang="en-US" sz="2400">
                <a:solidFill>
                  <a:schemeClr val="dk1"/>
                </a:solidFill>
              </a:rPr>
              <a:t>Eliana Tardio Hurta</a:t>
            </a:r>
            <a:r>
              <a:rPr lang="en-US" sz="2400">
                <a:solidFill>
                  <a:schemeClr val="dk1"/>
                </a:solidFill>
              </a:rPr>
              <a:t>, NCSI</a:t>
            </a:r>
            <a:endParaRPr sz="2400">
              <a:solidFill>
                <a:schemeClr val="dk1"/>
              </a:solidFill>
            </a:endParaRPr>
          </a:p>
          <a:p>
            <a:pPr indent="0" lvl="0" marL="0" marR="0" rtl="0" algn="l">
              <a:lnSpc>
                <a:spcPct val="100000"/>
              </a:lnSpc>
              <a:spcBef>
                <a:spcPts val="1000"/>
              </a:spcBef>
              <a:spcAft>
                <a:spcPts val="0"/>
              </a:spcAft>
              <a:buClr>
                <a:schemeClr val="dk1"/>
              </a:buClr>
              <a:buSzPts val="2800"/>
              <a:buFont typeface="Arial"/>
              <a:buNone/>
            </a:pPr>
            <a:r>
              <a:rPr b="1" lang="en-US" sz="2400">
                <a:solidFill>
                  <a:schemeClr val="dk1"/>
                </a:solidFill>
              </a:rPr>
              <a:t>Jennifer Lussier</a:t>
            </a:r>
            <a:r>
              <a:rPr lang="en-US" sz="2400">
                <a:solidFill>
                  <a:schemeClr val="dk1"/>
                </a:solidFill>
              </a:rPr>
              <a:t>, CT PTI and SAP</a:t>
            </a:r>
            <a:endParaRPr sz="2400">
              <a:solidFill>
                <a:schemeClr val="dk1"/>
              </a:solidFill>
            </a:endParaRPr>
          </a:p>
          <a:p>
            <a:pPr indent="0" lvl="0" marL="0" marR="0" rtl="0" algn="l">
              <a:lnSpc>
                <a:spcPct val="100000"/>
              </a:lnSpc>
              <a:spcBef>
                <a:spcPts val="1000"/>
              </a:spcBef>
              <a:spcAft>
                <a:spcPts val="0"/>
              </a:spcAft>
              <a:buClr>
                <a:schemeClr val="dk1"/>
              </a:buClr>
              <a:buSzPts val="2800"/>
              <a:buFont typeface="Arial"/>
              <a:buNone/>
            </a:pPr>
            <a:r>
              <a:rPr b="1" lang="en-US" sz="2400">
                <a:solidFill>
                  <a:schemeClr val="dk1"/>
                </a:solidFill>
              </a:rPr>
              <a:t>Jodi Webb</a:t>
            </a:r>
            <a:r>
              <a:rPr lang="en-US" sz="2400">
                <a:solidFill>
                  <a:schemeClr val="dk1"/>
                </a:solidFill>
                <a:latin typeface="Arial"/>
                <a:ea typeface="Arial"/>
                <a:cs typeface="Arial"/>
                <a:sym typeface="Arial"/>
              </a:rPr>
              <a:t>, ND PTI</a:t>
            </a:r>
            <a:endParaRPr sz="2400">
              <a:solidFill>
                <a:schemeClr val="dk1"/>
              </a:solidFill>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a:p>
            <a:pPr indent="0" lvl="0" marL="0" marR="0" rtl="0" algn="ctr">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descr="PTI logo" id="221" name="Google Shape;221;g1786ba0f2c0_0_358"/>
          <p:cNvPicPr preferRelativeResize="0"/>
          <p:nvPr/>
        </p:nvPicPr>
        <p:blipFill rotWithShape="1">
          <a:blip r:embed="rId7">
            <a:alphaModFix/>
          </a:blip>
          <a:srcRect b="0" l="0" r="0" t="0"/>
          <a:stretch/>
        </p:blipFill>
        <p:spPr>
          <a:xfrm>
            <a:off x="10910100" y="6005593"/>
            <a:ext cx="751980" cy="755740"/>
          </a:xfrm>
          <a:prstGeom prst="rect">
            <a:avLst/>
          </a:prstGeom>
          <a:noFill/>
          <a:ln>
            <a:noFill/>
          </a:ln>
        </p:spPr>
      </p:pic>
      <p:sp>
        <p:nvSpPr>
          <p:cNvPr id="222" name="Google Shape;222;g1786ba0f2c0_0_358"/>
          <p:cNvSpPr txBox="1"/>
          <p:nvPr>
            <p:ph idx="2" type="body"/>
          </p:nvPr>
        </p:nvSpPr>
        <p:spPr>
          <a:xfrm>
            <a:off x="5663900" y="1667776"/>
            <a:ext cx="5972700" cy="4033500"/>
          </a:xfrm>
          <a:prstGeom prst="rect">
            <a:avLst/>
          </a:prstGeom>
        </p:spPr>
        <p:txBody>
          <a:bodyPr anchorCtr="0" anchor="t" bIns="45700" lIns="91425" spcFirstLastPara="1" rIns="91425" wrap="square" tIns="45700">
            <a:normAutofit/>
          </a:bodyPr>
          <a:lstStyle/>
          <a:p>
            <a:pPr indent="0" lvl="0" marL="0" rtl="0" algn="l">
              <a:lnSpc>
                <a:spcPct val="100000"/>
              </a:lnSpc>
              <a:spcBef>
                <a:spcPts val="1000"/>
              </a:spcBef>
              <a:spcAft>
                <a:spcPts val="0"/>
              </a:spcAft>
              <a:buNone/>
            </a:pPr>
            <a:r>
              <a:rPr b="1" lang="en-US" sz="2400">
                <a:latin typeface="Arial"/>
                <a:ea typeface="Arial"/>
                <a:cs typeface="Arial"/>
                <a:sym typeface="Arial"/>
              </a:rPr>
              <a:t>John Copenhaver</a:t>
            </a:r>
            <a:r>
              <a:rPr lang="en-US" sz="2400">
                <a:latin typeface="Arial"/>
                <a:ea typeface="Arial"/>
                <a:cs typeface="Arial"/>
                <a:sym typeface="Arial"/>
              </a:rPr>
              <a:t> or</a:t>
            </a:r>
            <a:r>
              <a:rPr b="1" lang="en-US" sz="2400">
                <a:latin typeface="Arial"/>
                <a:ea typeface="Arial"/>
                <a:cs typeface="Arial"/>
                <a:sym typeface="Arial"/>
              </a:rPr>
              <a:t> Norm Ames</a:t>
            </a:r>
            <a:r>
              <a:rPr lang="en-US" sz="2400">
                <a:latin typeface="Arial"/>
                <a:ea typeface="Arial"/>
                <a:cs typeface="Arial"/>
                <a:sym typeface="Arial"/>
              </a:rPr>
              <a:t> TAESE</a:t>
            </a:r>
            <a:endParaRPr sz="2400">
              <a:latin typeface="Arial"/>
              <a:ea typeface="Arial"/>
              <a:cs typeface="Arial"/>
              <a:sym typeface="Arial"/>
            </a:endParaRPr>
          </a:p>
          <a:p>
            <a:pPr indent="0" lvl="0" marL="0" rtl="0" algn="l">
              <a:lnSpc>
                <a:spcPct val="100000"/>
              </a:lnSpc>
              <a:spcBef>
                <a:spcPts val="1000"/>
              </a:spcBef>
              <a:spcAft>
                <a:spcPts val="0"/>
              </a:spcAft>
              <a:buClr>
                <a:schemeClr val="dk1"/>
              </a:buClr>
              <a:buSzPts val="2800"/>
              <a:buFont typeface="Arial"/>
              <a:buNone/>
            </a:pPr>
            <a:r>
              <a:rPr b="1" lang="en-US" sz="2400">
                <a:latin typeface="Arial"/>
                <a:ea typeface="Arial"/>
                <a:cs typeface="Arial"/>
                <a:sym typeface="Arial"/>
              </a:rPr>
              <a:t>Katherine Bradley-Black</a:t>
            </a:r>
            <a:r>
              <a:rPr lang="en-US" sz="2400">
                <a:latin typeface="Arial"/>
                <a:ea typeface="Arial"/>
                <a:cs typeface="Arial"/>
                <a:sym typeface="Arial"/>
              </a:rPr>
              <a:t>, NCSI</a:t>
            </a:r>
            <a:endParaRPr sz="1000">
              <a:latin typeface="Arial"/>
              <a:ea typeface="Arial"/>
              <a:cs typeface="Arial"/>
              <a:sym typeface="Arial"/>
            </a:endParaRPr>
          </a:p>
          <a:p>
            <a:pPr indent="0" lvl="0" marL="0" rtl="0" algn="l">
              <a:lnSpc>
                <a:spcPct val="100000"/>
              </a:lnSpc>
              <a:spcBef>
                <a:spcPts val="1000"/>
              </a:spcBef>
              <a:spcAft>
                <a:spcPts val="0"/>
              </a:spcAft>
              <a:buClr>
                <a:schemeClr val="dk1"/>
              </a:buClr>
              <a:buSzPts val="2800"/>
              <a:buFont typeface="Arial"/>
              <a:buNone/>
            </a:pPr>
            <a:r>
              <a:rPr b="1" lang="en-US" sz="2400">
                <a:latin typeface="Arial"/>
                <a:ea typeface="Arial"/>
                <a:cs typeface="Arial"/>
                <a:sym typeface="Arial"/>
              </a:rPr>
              <a:t>Luz Hernandez</a:t>
            </a:r>
            <a:r>
              <a:rPr lang="en-US" sz="2400">
                <a:latin typeface="Arial"/>
                <a:ea typeface="Arial"/>
                <a:cs typeface="Arial"/>
                <a:sym typeface="Arial"/>
              </a:rPr>
              <a:t>, CPRC</a:t>
            </a:r>
            <a:endParaRPr sz="1000">
              <a:latin typeface="Arial"/>
              <a:ea typeface="Arial"/>
              <a:cs typeface="Arial"/>
              <a:sym typeface="Arial"/>
            </a:endParaRPr>
          </a:p>
          <a:p>
            <a:pPr indent="0" lvl="0" marL="0" rtl="0" algn="l">
              <a:lnSpc>
                <a:spcPct val="100000"/>
              </a:lnSpc>
              <a:spcBef>
                <a:spcPts val="1000"/>
              </a:spcBef>
              <a:spcAft>
                <a:spcPts val="0"/>
              </a:spcAft>
              <a:buClr>
                <a:schemeClr val="dk1"/>
              </a:buClr>
              <a:buSzPts val="2800"/>
              <a:buFont typeface="Arial"/>
              <a:buNone/>
            </a:pPr>
            <a:r>
              <a:rPr b="1" lang="en-US" sz="2400">
                <a:latin typeface="Arial"/>
                <a:ea typeface="Arial"/>
                <a:cs typeface="Arial"/>
                <a:sym typeface="Arial"/>
              </a:rPr>
              <a:t>Pakethia Harris</a:t>
            </a:r>
            <a:r>
              <a:rPr lang="en-US" sz="2400">
                <a:latin typeface="Arial"/>
                <a:ea typeface="Arial"/>
                <a:cs typeface="Arial"/>
                <a:sym typeface="Arial"/>
              </a:rPr>
              <a:t>, NCSI</a:t>
            </a:r>
            <a:endParaRPr sz="1000">
              <a:latin typeface="Arial"/>
              <a:ea typeface="Arial"/>
              <a:cs typeface="Arial"/>
              <a:sym typeface="Arial"/>
            </a:endParaRPr>
          </a:p>
          <a:p>
            <a:pPr indent="0" lvl="0" marL="0" rtl="0" algn="l">
              <a:lnSpc>
                <a:spcPct val="100000"/>
              </a:lnSpc>
              <a:spcBef>
                <a:spcPts val="1000"/>
              </a:spcBef>
              <a:spcAft>
                <a:spcPts val="0"/>
              </a:spcAft>
              <a:buClr>
                <a:schemeClr val="dk1"/>
              </a:buClr>
              <a:buSzPts val="2800"/>
              <a:buFont typeface="Arial"/>
              <a:buNone/>
            </a:pPr>
            <a:r>
              <a:rPr b="1" lang="en-US" sz="2400">
                <a:latin typeface="Arial"/>
                <a:ea typeface="Arial"/>
                <a:cs typeface="Arial"/>
                <a:sym typeface="Arial"/>
              </a:rPr>
              <a:t>Pam Weir</a:t>
            </a:r>
            <a:r>
              <a:rPr lang="en-US" sz="2400">
                <a:latin typeface="Arial"/>
                <a:ea typeface="Arial"/>
                <a:cs typeface="Arial"/>
                <a:sym typeface="Arial"/>
              </a:rPr>
              <a:t>, DE SAP (staff)</a:t>
            </a:r>
            <a:endParaRPr sz="1000">
              <a:latin typeface="Arial"/>
              <a:ea typeface="Arial"/>
              <a:cs typeface="Arial"/>
              <a:sym typeface="Arial"/>
            </a:endParaRPr>
          </a:p>
          <a:p>
            <a:pPr indent="0" lvl="0" marL="0" rtl="0" algn="l">
              <a:lnSpc>
                <a:spcPct val="100000"/>
              </a:lnSpc>
              <a:spcBef>
                <a:spcPts val="1000"/>
              </a:spcBef>
              <a:spcAft>
                <a:spcPts val="0"/>
              </a:spcAft>
              <a:buClr>
                <a:schemeClr val="dk1"/>
              </a:buClr>
              <a:buSzPts val="2800"/>
              <a:buFont typeface="Arial"/>
              <a:buNone/>
            </a:pPr>
            <a:r>
              <a:rPr b="1" lang="en-US" sz="2400">
                <a:latin typeface="Arial"/>
                <a:ea typeface="Arial"/>
                <a:cs typeface="Arial"/>
                <a:sym typeface="Arial"/>
              </a:rPr>
              <a:t>Perry Williams</a:t>
            </a:r>
            <a:r>
              <a:rPr lang="en-US" sz="2400">
                <a:latin typeface="Arial"/>
                <a:ea typeface="Arial"/>
                <a:cs typeface="Arial"/>
                <a:sym typeface="Arial"/>
              </a:rPr>
              <a:t>, OSEP</a:t>
            </a:r>
            <a:endParaRPr sz="1000">
              <a:latin typeface="Arial"/>
              <a:ea typeface="Arial"/>
              <a:cs typeface="Arial"/>
              <a:sym typeface="Arial"/>
            </a:endParaRPr>
          </a:p>
          <a:p>
            <a:pPr indent="0" lvl="0" marL="0" rtl="0" algn="l">
              <a:lnSpc>
                <a:spcPct val="100000"/>
              </a:lnSpc>
              <a:spcBef>
                <a:spcPts val="1000"/>
              </a:spcBef>
              <a:spcAft>
                <a:spcPts val="0"/>
              </a:spcAft>
              <a:buClr>
                <a:schemeClr val="dk1"/>
              </a:buClr>
              <a:buSzPts val="2800"/>
              <a:buFont typeface="Arial"/>
              <a:buNone/>
            </a:pPr>
            <a:r>
              <a:rPr b="1" lang="en-US" sz="2400">
                <a:latin typeface="Arial"/>
                <a:ea typeface="Arial"/>
                <a:cs typeface="Arial"/>
                <a:sym typeface="Arial"/>
              </a:rPr>
              <a:t>Stephanie Moss</a:t>
            </a:r>
            <a:r>
              <a:rPr lang="en-US" sz="2400">
                <a:latin typeface="Arial"/>
                <a:ea typeface="Arial"/>
                <a:cs typeface="Arial"/>
                <a:sym typeface="Arial"/>
              </a:rPr>
              <a:t>, PTAC/ECTA</a:t>
            </a:r>
            <a:endParaRPr sz="1000">
              <a:latin typeface="Arial"/>
              <a:ea typeface="Arial"/>
              <a:cs typeface="Arial"/>
              <a:sym typeface="Arial"/>
            </a:endParaRPr>
          </a:p>
          <a:p>
            <a:pPr indent="0" lvl="0" marL="0" rtl="0" algn="l">
              <a:lnSpc>
                <a:spcPct val="100000"/>
              </a:lnSpc>
              <a:spcBef>
                <a:spcPts val="100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NCSI" id="228" name="Google Shape;228;g16a847c042b_0_14"/>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descr="OSEP logo" id="229" name="Google Shape;229;g16a847c042b_0_14"/>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230" name="Google Shape;230;g16a847c042b_0_14"/>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231" name="Google Shape;231;g16a847c042b_0_14"/>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232" name="Google Shape;232;g16a847c042b_0_14"/>
          <p:cNvSpPr/>
          <p:nvPr/>
        </p:nvSpPr>
        <p:spPr>
          <a:xfrm>
            <a:off x="0" y="33243"/>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g16a847c042b_0_14"/>
          <p:cNvSpPr txBox="1"/>
          <p:nvPr>
            <p:ph type="ctrTitle"/>
          </p:nvPr>
        </p:nvSpPr>
        <p:spPr>
          <a:xfrm>
            <a:off x="75715" y="79924"/>
            <a:ext cx="120213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b="1" lang="en-US">
                <a:solidFill>
                  <a:schemeClr val="lt1"/>
                </a:solidFill>
                <a:latin typeface="Rockwell"/>
                <a:ea typeface="Rockwell"/>
                <a:cs typeface="Rockwell"/>
                <a:sym typeface="Rockwell"/>
              </a:rPr>
              <a:t>Who is Joining Us Today?</a:t>
            </a:r>
            <a:endParaRPr/>
          </a:p>
        </p:txBody>
      </p:sp>
      <p:pic>
        <p:nvPicPr>
          <p:cNvPr descr="SAP-SICC Workgoup logo" id="234" name="Google Shape;234;g16a847c042b_0_14"/>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235" name="Google Shape;235;g16a847c042b_0_14"/>
          <p:cNvSpPr txBox="1"/>
          <p:nvPr/>
        </p:nvSpPr>
        <p:spPr>
          <a:xfrm>
            <a:off x="157254" y="5583564"/>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236" name="Google Shape;236;g16a847c042b_0_14"/>
          <p:cNvSpPr txBox="1"/>
          <p:nvPr/>
        </p:nvSpPr>
        <p:spPr>
          <a:xfrm>
            <a:off x="981456" y="1613682"/>
            <a:ext cx="10229100" cy="39909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237" name="Google Shape;237;g16a847c042b_0_14"/>
          <p:cNvSpPr txBox="1"/>
          <p:nvPr/>
        </p:nvSpPr>
        <p:spPr>
          <a:xfrm>
            <a:off x="740305" y="1613185"/>
            <a:ext cx="10515600" cy="3737400"/>
          </a:xfrm>
          <a:prstGeom prst="rect">
            <a:avLst/>
          </a:prstGeom>
          <a:noFill/>
          <a:ln>
            <a:noFill/>
          </a:ln>
        </p:spPr>
        <p:txBody>
          <a:bodyPr anchorCtr="0" anchor="t" bIns="45700" lIns="91425" spcFirstLastPara="1" rIns="91425" wrap="square" tIns="45700">
            <a:normAutofit/>
          </a:bodyPr>
          <a:lstStyle/>
          <a:p>
            <a:pPr indent="0" lvl="0" marL="457200" marR="0" rtl="0" algn="l">
              <a:lnSpc>
                <a:spcPct val="90000"/>
              </a:lnSpc>
              <a:spcBef>
                <a:spcPts val="0"/>
              </a:spcBef>
              <a:spcAft>
                <a:spcPts val="0"/>
              </a:spcAft>
              <a:buNone/>
            </a:pPr>
            <a:r>
              <a:t/>
            </a:r>
            <a:endParaRPr/>
          </a:p>
          <a:p>
            <a:pPr indent="-114300" lvl="0" marL="342900" marR="0" rtl="0" algn="l">
              <a:lnSpc>
                <a:spcPct val="90000"/>
              </a:lnSpc>
              <a:spcBef>
                <a:spcPts val="1000"/>
              </a:spcBef>
              <a:spcAft>
                <a:spcPts val="0"/>
              </a:spcAft>
              <a:buClr>
                <a:schemeClr val="dk1"/>
              </a:buClr>
              <a:buSzPts val="3600"/>
              <a:buFont typeface="Arial"/>
              <a:buNone/>
            </a:pPr>
            <a:r>
              <a:t/>
            </a:r>
            <a:endParaRPr b="1" sz="3600">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7030A0"/>
              </a:buClr>
              <a:buSzPts val="5400"/>
              <a:buFont typeface="Arial"/>
              <a:buNone/>
            </a:pPr>
            <a:r>
              <a:t/>
            </a:r>
            <a:endParaRPr sz="4000">
              <a:solidFill>
                <a:srgbClr val="7030A0"/>
              </a:solidFill>
              <a:latin typeface="Calibri"/>
              <a:ea typeface="Calibri"/>
              <a:cs typeface="Calibri"/>
              <a:sym typeface="Calibri"/>
            </a:endParaRPr>
          </a:p>
        </p:txBody>
      </p:sp>
      <p:pic>
        <p:nvPicPr>
          <p:cNvPr descr="PTI logo" id="238" name="Google Shape;238;g16a847c042b_0_14"/>
          <p:cNvPicPr preferRelativeResize="0"/>
          <p:nvPr/>
        </p:nvPicPr>
        <p:blipFill rotWithShape="1">
          <a:blip r:embed="rId7">
            <a:alphaModFix/>
          </a:blip>
          <a:srcRect b="0" l="0" r="0" t="0"/>
          <a:stretch/>
        </p:blipFill>
        <p:spPr>
          <a:xfrm>
            <a:off x="10363900" y="6057810"/>
            <a:ext cx="751980" cy="755740"/>
          </a:xfrm>
          <a:prstGeom prst="rect">
            <a:avLst/>
          </a:prstGeom>
          <a:noFill/>
          <a:ln>
            <a:noFill/>
          </a:ln>
        </p:spPr>
      </p:pic>
      <p:sp>
        <p:nvSpPr>
          <p:cNvPr id="239" name="Google Shape;239;g16a847c042b_0_14"/>
          <p:cNvSpPr txBox="1"/>
          <p:nvPr>
            <p:ph idx="12" type="sldNum"/>
          </p:nvPr>
        </p:nvSpPr>
        <p:spPr>
          <a:xfrm>
            <a:off x="8992300" y="6361329"/>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Yellow background with a red checkbox, graph bars and black text that says, &quot;Quick Poll.&quot;" id="240" name="Google Shape;240;g16a847c042b_0_14" title="Quick Poll"/>
          <p:cNvPicPr preferRelativeResize="0"/>
          <p:nvPr/>
        </p:nvPicPr>
        <p:blipFill>
          <a:blip r:embed="rId8">
            <a:alphaModFix/>
          </a:blip>
          <a:stretch>
            <a:fillRect/>
          </a:stretch>
        </p:blipFill>
        <p:spPr>
          <a:xfrm>
            <a:off x="2514862" y="1604211"/>
            <a:ext cx="5986265" cy="399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g189eeda995f_1_0"/>
          <p:cNvPicPr preferRelativeResize="0"/>
          <p:nvPr/>
        </p:nvPicPr>
        <p:blipFill rotWithShape="1">
          <a:blip r:embed="rId3">
            <a:alphaModFix/>
          </a:blip>
          <a:srcRect b="0" l="0" r="0" t="0"/>
          <a:stretch/>
        </p:blipFill>
        <p:spPr>
          <a:xfrm>
            <a:off x="7872008" y="6202358"/>
            <a:ext cx="1556485" cy="451355"/>
          </a:xfrm>
          <a:prstGeom prst="rect">
            <a:avLst/>
          </a:prstGeom>
          <a:noFill/>
          <a:ln>
            <a:noFill/>
          </a:ln>
        </p:spPr>
      </p:pic>
      <p:pic>
        <p:nvPicPr>
          <p:cNvPr id="247" name="Google Shape;247;g189eeda995f_1_0"/>
          <p:cNvPicPr preferRelativeResize="0"/>
          <p:nvPr/>
        </p:nvPicPr>
        <p:blipFill rotWithShape="1">
          <a:blip r:embed="rId4">
            <a:alphaModFix/>
          </a:blip>
          <a:srcRect b="0" l="0" r="0" t="0"/>
          <a:stretch/>
        </p:blipFill>
        <p:spPr>
          <a:xfrm>
            <a:off x="468037" y="6012647"/>
            <a:ext cx="784808" cy="784808"/>
          </a:xfrm>
          <a:prstGeom prst="rect">
            <a:avLst/>
          </a:prstGeom>
          <a:gradFill>
            <a:gsLst>
              <a:gs pos="0">
                <a:srgbClr val="F1FAFE"/>
              </a:gs>
              <a:gs pos="74000">
                <a:srgbClr val="85DEFF"/>
              </a:gs>
              <a:gs pos="83000">
                <a:srgbClr val="85DEFF"/>
              </a:gs>
              <a:gs pos="100000">
                <a:srgbClr val="ADE8FF"/>
              </a:gs>
            </a:gsLst>
            <a:lin ang="5400012" scaled="0"/>
          </a:gradFill>
          <a:ln>
            <a:noFill/>
          </a:ln>
        </p:spPr>
      </p:pic>
      <p:pic>
        <p:nvPicPr>
          <p:cNvPr descr="ECTA Center" id="248" name="Google Shape;248;g189eeda995f_1_0"/>
          <p:cNvPicPr preferRelativeResize="0"/>
          <p:nvPr/>
        </p:nvPicPr>
        <p:blipFill rotWithShape="1">
          <a:blip r:embed="rId5">
            <a:alphaModFix/>
          </a:blip>
          <a:srcRect b="0" l="0" r="0" t="0"/>
          <a:stretch/>
        </p:blipFill>
        <p:spPr>
          <a:xfrm>
            <a:off x="2315017" y="6278129"/>
            <a:ext cx="2108319" cy="311032"/>
          </a:xfrm>
          <a:prstGeom prst="rect">
            <a:avLst/>
          </a:prstGeom>
          <a:noFill/>
          <a:ln>
            <a:noFill/>
          </a:ln>
        </p:spPr>
      </p:pic>
      <p:sp>
        <p:nvSpPr>
          <p:cNvPr id="249" name="Google Shape;249;g189eeda995f_1_0"/>
          <p:cNvSpPr txBox="1"/>
          <p:nvPr/>
        </p:nvSpPr>
        <p:spPr>
          <a:xfrm>
            <a:off x="5399432" y="6543892"/>
            <a:ext cx="1092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7030A0"/>
                </a:solidFill>
                <a:latin typeface="Arial Black"/>
                <a:ea typeface="Arial Black"/>
                <a:cs typeface="Arial Black"/>
                <a:sym typeface="Arial Black"/>
              </a:rPr>
              <a:t>SAP &amp; SICC</a:t>
            </a:r>
            <a:endParaRPr/>
          </a:p>
        </p:txBody>
      </p:sp>
      <p:sp>
        <p:nvSpPr>
          <p:cNvPr id="250" name="Google Shape;250;g189eeda995f_1_0"/>
          <p:cNvSpPr/>
          <p:nvPr/>
        </p:nvSpPr>
        <p:spPr>
          <a:xfrm>
            <a:off x="0" y="33243"/>
            <a:ext cx="12192000" cy="1330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g189eeda995f_1_0"/>
          <p:cNvSpPr txBox="1"/>
          <p:nvPr>
            <p:ph type="ctrTitle"/>
          </p:nvPr>
        </p:nvSpPr>
        <p:spPr>
          <a:xfrm>
            <a:off x="75715" y="79924"/>
            <a:ext cx="12021300" cy="1104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Rockwell"/>
              <a:buNone/>
            </a:pPr>
            <a:r>
              <a:rPr b="1" lang="en-US">
                <a:solidFill>
                  <a:schemeClr val="lt1"/>
                </a:solidFill>
                <a:latin typeface="Rockwell"/>
                <a:ea typeface="Rockwell"/>
                <a:cs typeface="Rockwell"/>
                <a:sym typeface="Rockwell"/>
              </a:rPr>
              <a:t>Learning Objectives</a:t>
            </a:r>
            <a:endParaRPr b="1" sz="11500">
              <a:solidFill>
                <a:schemeClr val="lt1"/>
              </a:solidFill>
              <a:latin typeface="Rockwell"/>
              <a:ea typeface="Rockwell"/>
              <a:cs typeface="Rockwell"/>
              <a:sym typeface="Rockwell"/>
            </a:endParaRPr>
          </a:p>
        </p:txBody>
      </p:sp>
      <p:pic>
        <p:nvPicPr>
          <p:cNvPr id="252" name="Google Shape;252;g189eeda995f_1_0"/>
          <p:cNvPicPr preferRelativeResize="0"/>
          <p:nvPr/>
        </p:nvPicPr>
        <p:blipFill rotWithShape="1">
          <a:blip r:embed="rId6">
            <a:alphaModFix/>
          </a:blip>
          <a:srcRect b="0" l="0" r="0" t="0"/>
          <a:stretch/>
        </p:blipFill>
        <p:spPr>
          <a:xfrm>
            <a:off x="5671605" y="6015160"/>
            <a:ext cx="547562" cy="528732"/>
          </a:xfrm>
          <a:prstGeom prst="rect">
            <a:avLst/>
          </a:prstGeom>
          <a:noFill/>
          <a:ln>
            <a:noFill/>
          </a:ln>
        </p:spPr>
      </p:pic>
      <p:sp>
        <p:nvSpPr>
          <p:cNvPr id="253" name="Google Shape;253;g189eeda995f_1_0"/>
          <p:cNvSpPr txBox="1"/>
          <p:nvPr/>
        </p:nvSpPr>
        <p:spPr>
          <a:xfrm>
            <a:off x="157254" y="5583564"/>
            <a:ext cx="11815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327B4"/>
                </a:solidFill>
                <a:latin typeface="Arial"/>
                <a:ea typeface="Arial"/>
                <a:cs typeface="Arial"/>
                <a:sym typeface="Arial"/>
              </a:rPr>
              <a:t>- - - - - - - - - - - - - - - - - - - - - - - - - - - - - - - - - - - - - - - - - - - - - - - - - - - - - - - - - - - - - -</a:t>
            </a:r>
            <a:endParaRPr/>
          </a:p>
        </p:txBody>
      </p:sp>
      <p:sp>
        <p:nvSpPr>
          <p:cNvPr id="254" name="Google Shape;254;g189eeda995f_1_0"/>
          <p:cNvSpPr txBox="1"/>
          <p:nvPr/>
        </p:nvSpPr>
        <p:spPr>
          <a:xfrm>
            <a:off x="981456" y="1363485"/>
            <a:ext cx="10229100" cy="43875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1000"/>
              </a:spcBef>
              <a:spcAft>
                <a:spcPts val="0"/>
              </a:spcAft>
              <a:buClr>
                <a:schemeClr val="dk1"/>
              </a:buClr>
              <a:buSzPts val="1100"/>
              <a:buFont typeface="Arial"/>
              <a:buNone/>
            </a:pPr>
            <a:r>
              <a:rPr lang="en-US" sz="3200">
                <a:solidFill>
                  <a:schemeClr val="dk1"/>
                </a:solidFill>
                <a:latin typeface="Calibri"/>
                <a:ea typeface="Calibri"/>
                <a:cs typeface="Calibri"/>
                <a:sym typeface="Calibri"/>
              </a:rPr>
              <a:t>Participants in the webinar will </a:t>
            </a:r>
            <a:endParaRPr sz="32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a:p>
            <a:pPr indent="-412750" lvl="0" marL="457200" marR="0" rtl="0" algn="l">
              <a:lnSpc>
                <a:spcPct val="90000"/>
              </a:lnSpc>
              <a:spcBef>
                <a:spcPts val="1000"/>
              </a:spcBef>
              <a:spcAft>
                <a:spcPts val="0"/>
              </a:spcAft>
              <a:buClr>
                <a:srgbClr val="222222"/>
              </a:buClr>
              <a:buSzPts val="2900"/>
              <a:buFont typeface="Calibri"/>
              <a:buAutoNum type="arabicPeriod"/>
            </a:pPr>
            <a:r>
              <a:rPr lang="en-US" sz="2900">
                <a:solidFill>
                  <a:srgbClr val="222222"/>
                </a:solidFill>
                <a:highlight>
                  <a:srgbClr val="FFFFFF"/>
                </a:highlight>
                <a:latin typeface="Calibri"/>
                <a:ea typeface="Calibri"/>
                <a:cs typeface="Calibri"/>
                <a:sym typeface="Calibri"/>
              </a:rPr>
              <a:t>Increase awareness of the importance of </a:t>
            </a:r>
            <a:r>
              <a:rPr lang="en-US" sz="2900">
                <a:solidFill>
                  <a:srgbClr val="222222"/>
                </a:solidFill>
                <a:highlight>
                  <a:srgbClr val="FFFFFF"/>
                </a:highlight>
                <a:latin typeface="Calibri"/>
                <a:ea typeface="Calibri"/>
                <a:cs typeface="Calibri"/>
                <a:sym typeface="Calibri"/>
              </a:rPr>
              <a:t>bylaws</a:t>
            </a:r>
            <a:r>
              <a:rPr lang="en-US" sz="2900">
                <a:solidFill>
                  <a:srgbClr val="222222"/>
                </a:solidFill>
                <a:highlight>
                  <a:srgbClr val="FFFFFF"/>
                </a:highlight>
                <a:latin typeface="Calibri"/>
                <a:ea typeface="Calibri"/>
                <a:cs typeface="Calibri"/>
                <a:sym typeface="Calibri"/>
              </a:rPr>
              <a:t> for SAPs and SICCs.</a:t>
            </a:r>
            <a:endParaRPr sz="2900">
              <a:solidFill>
                <a:srgbClr val="222222"/>
              </a:solidFill>
              <a:highlight>
                <a:srgbClr val="FFFFFF"/>
              </a:highlight>
              <a:latin typeface="Calibri"/>
              <a:ea typeface="Calibri"/>
              <a:cs typeface="Calibri"/>
              <a:sym typeface="Calibri"/>
            </a:endParaRPr>
          </a:p>
          <a:p>
            <a:pPr indent="0" lvl="0" marL="457200" marR="0" rtl="0" algn="l">
              <a:lnSpc>
                <a:spcPct val="90000"/>
              </a:lnSpc>
              <a:spcBef>
                <a:spcPts val="1000"/>
              </a:spcBef>
              <a:spcAft>
                <a:spcPts val="0"/>
              </a:spcAft>
              <a:buNone/>
            </a:pPr>
            <a:r>
              <a:t/>
            </a:r>
            <a:endParaRPr sz="2900">
              <a:solidFill>
                <a:srgbClr val="222222"/>
              </a:solidFill>
              <a:highlight>
                <a:srgbClr val="FFFFFF"/>
              </a:highlight>
              <a:latin typeface="Calibri"/>
              <a:ea typeface="Calibri"/>
              <a:cs typeface="Calibri"/>
              <a:sym typeface="Calibri"/>
            </a:endParaRPr>
          </a:p>
          <a:p>
            <a:pPr indent="-412750" lvl="0" marL="457200" marR="0" rtl="0" algn="l">
              <a:lnSpc>
                <a:spcPct val="90000"/>
              </a:lnSpc>
              <a:spcBef>
                <a:spcPts val="1000"/>
              </a:spcBef>
              <a:spcAft>
                <a:spcPts val="0"/>
              </a:spcAft>
              <a:buClr>
                <a:srgbClr val="222222"/>
              </a:buClr>
              <a:buSzPts val="2900"/>
              <a:buFont typeface="Calibri"/>
              <a:buAutoNum type="arabicPeriod"/>
            </a:pPr>
            <a:r>
              <a:rPr lang="en-US" sz="2900">
                <a:solidFill>
                  <a:srgbClr val="222222"/>
                </a:solidFill>
                <a:highlight>
                  <a:srgbClr val="FFFFFF"/>
                </a:highlight>
                <a:latin typeface="Calibri"/>
                <a:ea typeface="Calibri"/>
                <a:cs typeface="Calibri"/>
                <a:sym typeface="Calibri"/>
              </a:rPr>
              <a:t>Build understanding of the purpose and function of by-laws.</a:t>
            </a:r>
            <a:endParaRPr sz="2900">
              <a:solidFill>
                <a:srgbClr val="222222"/>
              </a:solidFill>
              <a:highlight>
                <a:srgbClr val="FFFFFF"/>
              </a:highlight>
              <a:latin typeface="Calibri"/>
              <a:ea typeface="Calibri"/>
              <a:cs typeface="Calibri"/>
              <a:sym typeface="Calibri"/>
            </a:endParaRPr>
          </a:p>
          <a:p>
            <a:pPr indent="0" lvl="0" marL="457200" marR="0" rtl="0" algn="l">
              <a:lnSpc>
                <a:spcPct val="90000"/>
              </a:lnSpc>
              <a:spcBef>
                <a:spcPts val="1000"/>
              </a:spcBef>
              <a:spcAft>
                <a:spcPts val="0"/>
              </a:spcAft>
              <a:buNone/>
            </a:pPr>
            <a:r>
              <a:t/>
            </a:r>
            <a:endParaRPr sz="2900">
              <a:solidFill>
                <a:srgbClr val="222222"/>
              </a:solidFill>
              <a:highlight>
                <a:srgbClr val="FFFFFF"/>
              </a:highlight>
              <a:latin typeface="Calibri"/>
              <a:ea typeface="Calibri"/>
              <a:cs typeface="Calibri"/>
              <a:sym typeface="Calibri"/>
            </a:endParaRPr>
          </a:p>
          <a:p>
            <a:pPr indent="-412750" lvl="0" marL="457200" marR="0" rtl="0" algn="l">
              <a:lnSpc>
                <a:spcPct val="90000"/>
              </a:lnSpc>
              <a:spcBef>
                <a:spcPts val="1000"/>
              </a:spcBef>
              <a:spcAft>
                <a:spcPts val="0"/>
              </a:spcAft>
              <a:buClr>
                <a:srgbClr val="222222"/>
              </a:buClr>
              <a:buSzPts val="2900"/>
              <a:buFont typeface="Calibri"/>
              <a:buAutoNum type="arabicPeriod"/>
            </a:pPr>
            <a:r>
              <a:rPr lang="en-US" sz="2900">
                <a:solidFill>
                  <a:srgbClr val="222222"/>
                </a:solidFill>
                <a:highlight>
                  <a:srgbClr val="FFFFFF"/>
                </a:highlight>
                <a:latin typeface="Calibri"/>
                <a:ea typeface="Calibri"/>
                <a:cs typeface="Calibri"/>
                <a:sym typeface="Calibri"/>
              </a:rPr>
              <a:t>Increase capacity to participate in and conduct effective SAP and SICC meetings. </a:t>
            </a:r>
            <a:endParaRPr sz="2900">
              <a:solidFill>
                <a:srgbClr val="222222"/>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600"/>
              <a:buFont typeface="Arial"/>
              <a:buNone/>
            </a:pPr>
            <a:r>
              <a:t/>
            </a:r>
            <a:endParaRPr sz="3500">
              <a:solidFill>
                <a:schemeClr val="dk1"/>
              </a:solidFill>
              <a:latin typeface="Calibri"/>
              <a:ea typeface="Calibri"/>
              <a:cs typeface="Calibri"/>
              <a:sym typeface="Calibri"/>
            </a:endParaRPr>
          </a:p>
        </p:txBody>
      </p:sp>
      <p:pic>
        <p:nvPicPr>
          <p:cNvPr id="255" name="Google Shape;255;g189eeda995f_1_0"/>
          <p:cNvPicPr preferRelativeResize="0"/>
          <p:nvPr/>
        </p:nvPicPr>
        <p:blipFill rotWithShape="1">
          <a:blip r:embed="rId7">
            <a:alphaModFix/>
          </a:blip>
          <a:srcRect b="0" l="0" r="0" t="0"/>
          <a:stretch/>
        </p:blipFill>
        <p:spPr>
          <a:xfrm>
            <a:off x="10261937" y="6018198"/>
            <a:ext cx="751980" cy="755740"/>
          </a:xfrm>
          <a:prstGeom prst="rect">
            <a:avLst/>
          </a:prstGeom>
          <a:noFill/>
          <a:ln>
            <a:noFill/>
          </a:ln>
        </p:spPr>
      </p:pic>
      <p:sp>
        <p:nvSpPr>
          <p:cNvPr id="256" name="Google Shape;256;g189eeda995f_1_0"/>
          <p:cNvSpPr txBox="1"/>
          <p:nvPr>
            <p:ph idx="12" type="sldNum"/>
          </p:nvPr>
        </p:nvSpPr>
        <p:spPr>
          <a:xfrm>
            <a:off x="9131595" y="6361329"/>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Arial"/>
              <a:buNone/>
            </a:pPr>
            <a:r>
              <a:rPr b="1" lang="en-US" sz="5400">
                <a:solidFill>
                  <a:srgbClr val="FFFFFF"/>
                </a:solidFill>
                <a:latin typeface="Arial"/>
                <a:ea typeface="Arial"/>
                <a:cs typeface="Arial"/>
                <a:sym typeface="Arial"/>
              </a:rPr>
              <a:t>Purpose for the Bylaws</a:t>
            </a:r>
            <a:endParaRPr sz="4800"/>
          </a:p>
        </p:txBody>
      </p:sp>
      <p:sp>
        <p:nvSpPr>
          <p:cNvPr id="262" name="Google Shape;262;p2"/>
          <p:cNvSpPr txBox="1"/>
          <p:nvPr>
            <p:ph idx="1" type="body"/>
          </p:nvPr>
        </p:nvSpPr>
        <p:spPr>
          <a:xfrm>
            <a:off x="838200" y="1825625"/>
            <a:ext cx="10515600" cy="349748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Bylaws set the ground rules for the day-to-day operation of the Panel/ICC. </a:t>
            </a:r>
            <a:endParaRPr b="1"/>
          </a:p>
          <a:p>
            <a:pPr indent="-342900" lvl="0" marL="457200" rtl="0" algn="l">
              <a:lnSpc>
                <a:spcPct val="90000"/>
              </a:lnSpc>
              <a:spcBef>
                <a:spcPts val="0"/>
              </a:spcBef>
              <a:spcAft>
                <a:spcPts val="0"/>
              </a:spcAft>
              <a:buSzPts val="1800"/>
              <a:buChar char="•"/>
            </a:pPr>
            <a:r>
              <a:rPr lang="en-US"/>
              <a:t>Bylaws are the most important document for the Panel/ICC</a:t>
            </a:r>
            <a:endParaRPr/>
          </a:p>
          <a:p>
            <a:pPr indent="-342900" lvl="0" marL="457200" rtl="0" algn="l">
              <a:lnSpc>
                <a:spcPct val="90000"/>
              </a:lnSpc>
              <a:spcBef>
                <a:spcPts val="0"/>
              </a:spcBef>
              <a:spcAft>
                <a:spcPts val="0"/>
              </a:spcAft>
              <a:buSzPts val="1800"/>
              <a:buChar char="•"/>
            </a:pPr>
            <a:r>
              <a:rPr lang="en-US"/>
              <a:t>They provide direction and consistency for the way the Panel/ICC is organized and mode of operation.</a:t>
            </a:r>
            <a:endParaRPr/>
          </a:p>
          <a:p>
            <a:pPr indent="-342900" lvl="0" marL="457200" rtl="0" algn="l">
              <a:lnSpc>
                <a:spcPct val="90000"/>
              </a:lnSpc>
              <a:spcBef>
                <a:spcPts val="0"/>
              </a:spcBef>
              <a:spcAft>
                <a:spcPts val="0"/>
              </a:spcAft>
              <a:buSzPts val="1800"/>
              <a:buChar char="•"/>
            </a:pPr>
            <a:r>
              <a:rPr lang="en-US"/>
              <a:t>The bylaws set a standard on how Panel/ICC meetings should operate.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3" name="Google Shape;263;p2"/>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Arial"/>
              <a:buNone/>
            </a:pPr>
            <a:r>
              <a:rPr b="1" lang="en-US" sz="4800">
                <a:solidFill>
                  <a:srgbClr val="FFFFFF"/>
                </a:solidFill>
                <a:latin typeface="Arial"/>
                <a:ea typeface="Arial"/>
                <a:cs typeface="Arial"/>
                <a:sym typeface="Arial"/>
              </a:rPr>
              <a:t>Relationship of Bylaws With Other Meeting Operations</a:t>
            </a:r>
            <a:endParaRPr sz="5400"/>
          </a:p>
        </p:txBody>
      </p:sp>
      <p:sp>
        <p:nvSpPr>
          <p:cNvPr id="269" name="Google Shape;269;p3"/>
          <p:cNvSpPr txBox="1"/>
          <p:nvPr>
            <p:ph idx="1" type="body"/>
          </p:nvPr>
        </p:nvSpPr>
        <p:spPr>
          <a:xfrm>
            <a:off x="838200" y="1825625"/>
            <a:ext cx="10515600" cy="3497489"/>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0"/>
              </a:spcBef>
              <a:spcAft>
                <a:spcPts val="0"/>
              </a:spcAft>
              <a:buSzPts val="2000"/>
              <a:buChar char="•"/>
            </a:pPr>
            <a:r>
              <a:rPr lang="en-US" sz="3000"/>
              <a:t>State Opening Meeting Requirements</a:t>
            </a:r>
            <a:endParaRPr sz="3000"/>
          </a:p>
          <a:p>
            <a:pPr indent="-355600" lvl="0" marL="457200" rtl="0" algn="l">
              <a:lnSpc>
                <a:spcPct val="90000"/>
              </a:lnSpc>
              <a:spcBef>
                <a:spcPts val="1000"/>
              </a:spcBef>
              <a:spcAft>
                <a:spcPts val="0"/>
              </a:spcAft>
              <a:buSzPts val="2000"/>
              <a:buChar char="•"/>
            </a:pPr>
            <a:r>
              <a:rPr lang="en-US" sz="3000"/>
              <a:t>Family Educational Rights and Privacy Act (FERPA)</a:t>
            </a:r>
            <a:endParaRPr sz="3000"/>
          </a:p>
          <a:p>
            <a:pPr indent="-355600" lvl="0" marL="457200" rtl="0" algn="l">
              <a:lnSpc>
                <a:spcPct val="90000"/>
              </a:lnSpc>
              <a:spcBef>
                <a:spcPts val="1000"/>
              </a:spcBef>
              <a:spcAft>
                <a:spcPts val="0"/>
              </a:spcAft>
              <a:buSzPts val="2000"/>
              <a:buChar char="•"/>
            </a:pPr>
            <a:r>
              <a:rPr lang="en-US" sz="3000"/>
              <a:t>Consensus building</a:t>
            </a:r>
            <a:endParaRPr sz="3000"/>
          </a:p>
          <a:p>
            <a:pPr indent="-355600" lvl="0" marL="457200" rtl="0" algn="l">
              <a:lnSpc>
                <a:spcPct val="90000"/>
              </a:lnSpc>
              <a:spcBef>
                <a:spcPts val="1000"/>
              </a:spcBef>
              <a:spcAft>
                <a:spcPts val="0"/>
              </a:spcAft>
              <a:buSzPts val="2000"/>
              <a:buChar char="•"/>
            </a:pPr>
            <a:r>
              <a:rPr lang="en-US" sz="3000"/>
              <a:t>Robert’s Rules of Order</a:t>
            </a:r>
            <a:endParaRPr sz="3000"/>
          </a:p>
          <a:p>
            <a:pPr indent="-50800" lvl="0" marL="228600" rtl="0" algn="l">
              <a:lnSpc>
                <a:spcPct val="90000"/>
              </a:lnSpc>
              <a:spcBef>
                <a:spcPts val="1000"/>
              </a:spcBef>
              <a:spcAft>
                <a:spcPts val="1000"/>
              </a:spcAft>
              <a:buClr>
                <a:schemeClr val="dk1"/>
              </a:buClr>
              <a:buSzPts val="2800"/>
              <a:buNone/>
            </a:pPr>
            <a:r>
              <a:t/>
            </a:r>
            <a:endParaRPr sz="3000"/>
          </a:p>
        </p:txBody>
      </p:sp>
      <p:pic>
        <p:nvPicPr>
          <p:cNvPr descr="People speaking to each other in a meeting." id="270" name="Google Shape;270;p3"/>
          <p:cNvPicPr preferRelativeResize="0"/>
          <p:nvPr/>
        </p:nvPicPr>
        <p:blipFill rotWithShape="1">
          <a:blip r:embed="rId3">
            <a:alphaModFix/>
          </a:blip>
          <a:srcRect b="15671" l="1702" r="2897" t="5111"/>
          <a:stretch/>
        </p:blipFill>
        <p:spPr>
          <a:xfrm>
            <a:off x="7866743" y="3129903"/>
            <a:ext cx="4072999" cy="2324519"/>
          </a:xfrm>
          <a:prstGeom prst="snip2DiagRect">
            <a:avLst>
              <a:gd fmla="val 818"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type="title"/>
          </p:nvPr>
        </p:nvSpPr>
        <p:spPr>
          <a:xfrm>
            <a:off x="838200" y="365125"/>
            <a:ext cx="10515600" cy="1325563"/>
          </a:xfrm>
          <a:prstGeom prst="rect">
            <a:avLst/>
          </a:prstGeom>
          <a:solidFill>
            <a:schemeClr val="accent5"/>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Rockwell"/>
              <a:buNone/>
            </a:pPr>
            <a:r>
              <a:rPr lang="en-US" sz="5400"/>
              <a:t>Open Meeting Requirements</a:t>
            </a:r>
            <a:endParaRPr/>
          </a:p>
        </p:txBody>
      </p:sp>
      <p:sp>
        <p:nvSpPr>
          <p:cNvPr id="276" name="Google Shape;276;p4"/>
          <p:cNvSpPr txBox="1"/>
          <p:nvPr>
            <p:ph idx="1" type="body"/>
          </p:nvPr>
        </p:nvSpPr>
        <p:spPr>
          <a:xfrm>
            <a:off x="838200" y="1825625"/>
            <a:ext cx="10515600" cy="349748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All States have their own Open Meeting Requirements that explain how public meetings will be conducted so they are fair and consistent from one government meeting to another. </a:t>
            </a:r>
            <a:endParaRPr/>
          </a:p>
          <a:p>
            <a:pPr indent="0" lvl="0" marL="0" rtl="0" algn="l">
              <a:lnSpc>
                <a:spcPct val="90000"/>
              </a:lnSpc>
              <a:spcBef>
                <a:spcPts val="1000"/>
              </a:spcBef>
              <a:spcAft>
                <a:spcPts val="0"/>
              </a:spcAft>
              <a:buClr>
                <a:schemeClr val="dk1"/>
              </a:buClr>
              <a:buSzPts val="2800"/>
              <a:buNone/>
            </a:pPr>
            <a:r>
              <a:rPr b="1" lang="en-US"/>
              <a:t>The Panel/ICC bylaws and meetings should be consistent with the State Open Meeting requirements.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Requirement street sign with blue skies and clouds behind it." id="277" name="Google Shape;277;p4"/>
          <p:cNvPicPr preferRelativeResize="0"/>
          <p:nvPr/>
        </p:nvPicPr>
        <p:blipFill rotWithShape="1">
          <a:blip r:embed="rId3">
            <a:alphaModFix/>
          </a:blip>
          <a:srcRect b="0" l="0" r="0" t="0"/>
          <a:stretch/>
        </p:blipFill>
        <p:spPr>
          <a:xfrm>
            <a:off x="7947243" y="3599543"/>
            <a:ext cx="2983706" cy="19891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AP/SICC">
      <a:dk1>
        <a:srgbClr val="000000"/>
      </a:dk1>
      <a:lt1>
        <a:srgbClr val="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SAP/SICC">
      <a:dk1>
        <a:srgbClr val="000000"/>
      </a:dk1>
      <a:lt1>
        <a:srgbClr val="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2020-11-30T14:31:20Z</dcterms:created>
  <dc:creator>Anne Louise Thompson Granfield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