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256" r:id="rId6"/>
    <p:sldId id="257" r:id="rId7"/>
    <p:sldId id="258" r:id="rId8"/>
    <p:sldId id="261" r:id="rId9"/>
    <p:sldId id="509" r:id="rId10"/>
    <p:sldId id="507" r:id="rId11"/>
    <p:sldId id="1184" r:id="rId12"/>
    <p:sldId id="519" r:id="rId13"/>
    <p:sldId id="508" r:id="rId14"/>
    <p:sldId id="309" r:id="rId15"/>
    <p:sldId id="1494" r:id="rId16"/>
    <p:sldId id="521" r:id="rId17"/>
    <p:sldId id="511" r:id="rId18"/>
    <p:sldId id="522" r:id="rId19"/>
    <p:sldId id="262" r:id="rId20"/>
    <p:sldId id="512" r:id="rId21"/>
    <p:sldId id="513" r:id="rId22"/>
    <p:sldId id="1491" r:id="rId23"/>
    <p:sldId id="1490" r:id="rId24"/>
    <p:sldId id="523" r:id="rId25"/>
    <p:sldId id="263" r:id="rId26"/>
    <p:sldId id="1492" r:id="rId27"/>
    <p:sldId id="516" r:id="rId28"/>
    <p:sldId id="1495" r:id="rId29"/>
    <p:sldId id="517" r:id="rId30"/>
    <p:sldId id="1496" r:id="rId31"/>
    <p:sldId id="1493" r:id="rId32"/>
    <p:sldId id="503" r:id="rId33"/>
    <p:sldId id="505" r:id="rId34"/>
    <p:sldId id="259" r:id="rId35"/>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ing, Darcalyn" initials="D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3F97"/>
    <a:srgbClr val="F36522"/>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95" autoAdjust="0"/>
    <p:restoredTop sz="76471" autoAdjust="0"/>
  </p:normalViewPr>
  <p:slideViewPr>
    <p:cSldViewPr snapToGrid="0">
      <p:cViewPr varScale="1">
        <p:scale>
          <a:sx n="66" d="100"/>
          <a:sy n="66" d="100"/>
        </p:scale>
        <p:origin x="706"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5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AEB81-D6D2-4838-8011-3E0C78F8629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8A629BB-3DEC-45F7-A9AB-383B09863F1E}">
      <dgm:prSet phldrT="[Text]"/>
      <dgm:spPr/>
      <dgm:t>
        <a:bodyPr/>
        <a:lstStyle/>
        <a:p>
          <a:r>
            <a:rPr lang="en-US" b="1" dirty="0"/>
            <a:t>Improved Student Results</a:t>
          </a:r>
        </a:p>
      </dgm:t>
    </dgm:pt>
    <dgm:pt modelId="{5E79132E-632A-4A4F-A1A7-61B95CC65833}" type="parTrans" cxnId="{35F058A5-294B-4C3D-A5AD-C627E62F6EF5}">
      <dgm:prSet/>
      <dgm:spPr/>
      <dgm:t>
        <a:bodyPr/>
        <a:lstStyle/>
        <a:p>
          <a:endParaRPr lang="en-US" b="1"/>
        </a:p>
      </dgm:t>
    </dgm:pt>
    <dgm:pt modelId="{33AE780B-4DB0-4109-91DB-F44326064022}" type="sibTrans" cxnId="{35F058A5-294B-4C3D-A5AD-C627E62F6EF5}">
      <dgm:prSet/>
      <dgm:spPr/>
      <dgm:t>
        <a:bodyPr/>
        <a:lstStyle/>
        <a:p>
          <a:endParaRPr lang="en-US" b="1"/>
        </a:p>
      </dgm:t>
    </dgm:pt>
    <dgm:pt modelId="{F27570F3-6D16-4C48-A555-62061A9E6839}">
      <dgm:prSet phldrT="[Text]"/>
      <dgm:spPr/>
      <dgm:t>
        <a:bodyPr/>
        <a:lstStyle/>
        <a:p>
          <a:r>
            <a:rPr lang="en-US" b="1" dirty="0"/>
            <a:t>State &amp; District Data Analysis</a:t>
          </a:r>
        </a:p>
      </dgm:t>
    </dgm:pt>
    <dgm:pt modelId="{3A20D160-C8B5-4B5F-A730-99BEA975FA4B}" type="parTrans" cxnId="{A50812C3-5CB1-4B1C-B7C5-27C7BF0FC44D}">
      <dgm:prSet/>
      <dgm:spPr/>
      <dgm:t>
        <a:bodyPr/>
        <a:lstStyle/>
        <a:p>
          <a:endParaRPr lang="en-US" b="1"/>
        </a:p>
      </dgm:t>
    </dgm:pt>
    <dgm:pt modelId="{8E3FA90F-11E4-4CC4-9EEC-696264C748FF}" type="sibTrans" cxnId="{A50812C3-5CB1-4B1C-B7C5-27C7BF0FC44D}">
      <dgm:prSet/>
      <dgm:spPr/>
      <dgm:t>
        <a:bodyPr/>
        <a:lstStyle/>
        <a:p>
          <a:endParaRPr lang="en-US" b="1"/>
        </a:p>
      </dgm:t>
    </dgm:pt>
    <dgm:pt modelId="{361995BD-5E26-41BB-89F1-AC857989B4AC}">
      <dgm:prSet phldrT="[Text]"/>
      <dgm:spPr/>
      <dgm:t>
        <a:bodyPr/>
        <a:lstStyle/>
        <a:p>
          <a:r>
            <a:rPr lang="en-US" b="1" dirty="0"/>
            <a:t>Targeted Investments</a:t>
          </a:r>
        </a:p>
      </dgm:t>
    </dgm:pt>
    <dgm:pt modelId="{723BB660-2B16-48E2-85C1-CDADCA3CA02B}" type="parTrans" cxnId="{22758FE1-E680-4B80-985F-20956AB1198C}">
      <dgm:prSet/>
      <dgm:spPr/>
      <dgm:t>
        <a:bodyPr/>
        <a:lstStyle/>
        <a:p>
          <a:endParaRPr lang="en-US" b="1"/>
        </a:p>
      </dgm:t>
    </dgm:pt>
    <dgm:pt modelId="{F05CCA59-A1EC-4FE8-95D2-5DADDC732082}" type="sibTrans" cxnId="{22758FE1-E680-4B80-985F-20956AB1198C}">
      <dgm:prSet/>
      <dgm:spPr/>
      <dgm:t>
        <a:bodyPr/>
        <a:lstStyle/>
        <a:p>
          <a:endParaRPr lang="en-US" b="1"/>
        </a:p>
      </dgm:t>
    </dgm:pt>
    <dgm:pt modelId="{A3AD435E-2570-4F0E-952D-20EA0F888019}">
      <dgm:prSet phldrT="[Text]"/>
      <dgm:spPr/>
      <dgm:t>
        <a:bodyPr/>
        <a:lstStyle/>
        <a:p>
          <a:r>
            <a:rPr lang="en-US" b="1" dirty="0"/>
            <a:t>Targeted Interventions</a:t>
          </a:r>
        </a:p>
      </dgm:t>
    </dgm:pt>
    <dgm:pt modelId="{35DA4C09-D4AF-4DD0-B5B5-A73A4E123C9F}" type="parTrans" cxnId="{D5709533-8736-4713-8D7F-C375C8ED7151}">
      <dgm:prSet/>
      <dgm:spPr/>
      <dgm:t>
        <a:bodyPr/>
        <a:lstStyle/>
        <a:p>
          <a:endParaRPr lang="en-US" b="1"/>
        </a:p>
      </dgm:t>
    </dgm:pt>
    <dgm:pt modelId="{AA126B0D-C4EF-43E5-AD41-702F7A86190B}" type="sibTrans" cxnId="{D5709533-8736-4713-8D7F-C375C8ED7151}">
      <dgm:prSet/>
      <dgm:spPr/>
      <dgm:t>
        <a:bodyPr/>
        <a:lstStyle/>
        <a:p>
          <a:endParaRPr lang="en-US" b="1"/>
        </a:p>
      </dgm:t>
    </dgm:pt>
    <dgm:pt modelId="{36BDBD2A-E58B-4D10-91EC-3F1216E6750F}">
      <dgm:prSet phldrT="[Text]"/>
      <dgm:spPr/>
      <dgm:t>
        <a:bodyPr/>
        <a:lstStyle/>
        <a:p>
          <a:r>
            <a:rPr lang="en-US" b="1" dirty="0"/>
            <a:t>Changes in Adult Behavior &amp; School Practices</a:t>
          </a:r>
        </a:p>
      </dgm:t>
    </dgm:pt>
    <dgm:pt modelId="{A57B6DC5-D6CF-446A-ADFD-EB555557FB16}" type="parTrans" cxnId="{C66744C1-9AFE-4C7F-9E13-4D1878F9CD68}">
      <dgm:prSet/>
      <dgm:spPr/>
      <dgm:t>
        <a:bodyPr/>
        <a:lstStyle/>
        <a:p>
          <a:endParaRPr lang="en-US" b="1"/>
        </a:p>
      </dgm:t>
    </dgm:pt>
    <dgm:pt modelId="{B39261F1-A9E7-429D-BF6C-2288BE91B7D3}" type="sibTrans" cxnId="{C66744C1-9AFE-4C7F-9E13-4D1878F9CD68}">
      <dgm:prSet/>
      <dgm:spPr/>
      <dgm:t>
        <a:bodyPr/>
        <a:lstStyle/>
        <a:p>
          <a:endParaRPr lang="en-US" b="1"/>
        </a:p>
      </dgm:t>
    </dgm:pt>
    <dgm:pt modelId="{E71F0C46-B3BF-4018-8BB6-389969229C07}" type="pres">
      <dgm:prSet presAssocID="{F43AEB81-D6D2-4838-8011-3E0C78F86298}" presName="cycle" presStyleCnt="0">
        <dgm:presLayoutVars>
          <dgm:dir/>
          <dgm:resizeHandles val="exact"/>
        </dgm:presLayoutVars>
      </dgm:prSet>
      <dgm:spPr/>
    </dgm:pt>
    <dgm:pt modelId="{90A81BB5-E918-499F-9A31-6B9C17E45B57}" type="pres">
      <dgm:prSet presAssocID="{D8A629BB-3DEC-45F7-A9AB-383B09863F1E}" presName="dummy" presStyleCnt="0"/>
      <dgm:spPr/>
    </dgm:pt>
    <dgm:pt modelId="{61D9F192-BE7C-4783-A7DD-69E4B6F37938}" type="pres">
      <dgm:prSet presAssocID="{D8A629BB-3DEC-45F7-A9AB-383B09863F1E}" presName="node" presStyleLbl="revTx" presStyleIdx="0" presStyleCnt="5">
        <dgm:presLayoutVars>
          <dgm:bulletEnabled val="1"/>
        </dgm:presLayoutVars>
      </dgm:prSet>
      <dgm:spPr/>
    </dgm:pt>
    <dgm:pt modelId="{A5744121-AB0C-4382-9683-74FE1DCECB4D}" type="pres">
      <dgm:prSet presAssocID="{33AE780B-4DB0-4109-91DB-F44326064022}" presName="sibTrans" presStyleLbl="node1" presStyleIdx="0" presStyleCnt="5"/>
      <dgm:spPr/>
    </dgm:pt>
    <dgm:pt modelId="{BDEB43CD-9918-46BC-A3A5-8847C00E6658}" type="pres">
      <dgm:prSet presAssocID="{F27570F3-6D16-4C48-A555-62061A9E6839}" presName="dummy" presStyleCnt="0"/>
      <dgm:spPr/>
    </dgm:pt>
    <dgm:pt modelId="{F5BB4CFA-B945-4459-8703-83AC968DC05C}" type="pres">
      <dgm:prSet presAssocID="{F27570F3-6D16-4C48-A555-62061A9E6839}" presName="node" presStyleLbl="revTx" presStyleIdx="1" presStyleCnt="5">
        <dgm:presLayoutVars>
          <dgm:bulletEnabled val="1"/>
        </dgm:presLayoutVars>
      </dgm:prSet>
      <dgm:spPr/>
    </dgm:pt>
    <dgm:pt modelId="{A401B7EC-311A-41D8-9A21-643DB4EF8714}" type="pres">
      <dgm:prSet presAssocID="{8E3FA90F-11E4-4CC4-9EEC-696264C748FF}" presName="sibTrans" presStyleLbl="node1" presStyleIdx="1" presStyleCnt="5"/>
      <dgm:spPr/>
    </dgm:pt>
    <dgm:pt modelId="{8A53E4DF-C5B9-46CC-98D6-8E97E011DB6A}" type="pres">
      <dgm:prSet presAssocID="{361995BD-5E26-41BB-89F1-AC857989B4AC}" presName="dummy" presStyleCnt="0"/>
      <dgm:spPr/>
    </dgm:pt>
    <dgm:pt modelId="{481E9AEF-BCD9-4B7C-A850-C7A4AE4BD307}" type="pres">
      <dgm:prSet presAssocID="{361995BD-5E26-41BB-89F1-AC857989B4AC}" presName="node" presStyleLbl="revTx" presStyleIdx="2" presStyleCnt="5">
        <dgm:presLayoutVars>
          <dgm:bulletEnabled val="1"/>
        </dgm:presLayoutVars>
      </dgm:prSet>
      <dgm:spPr/>
    </dgm:pt>
    <dgm:pt modelId="{3C593642-AB37-4E81-BFBE-436C7F6DD4E4}" type="pres">
      <dgm:prSet presAssocID="{F05CCA59-A1EC-4FE8-95D2-5DADDC732082}" presName="sibTrans" presStyleLbl="node1" presStyleIdx="2" presStyleCnt="5"/>
      <dgm:spPr/>
    </dgm:pt>
    <dgm:pt modelId="{94D0D118-580E-481C-AE95-998AB13B6961}" type="pres">
      <dgm:prSet presAssocID="{A3AD435E-2570-4F0E-952D-20EA0F888019}" presName="dummy" presStyleCnt="0"/>
      <dgm:spPr/>
    </dgm:pt>
    <dgm:pt modelId="{E93CD11A-2BA8-49C0-A949-2423CED01C17}" type="pres">
      <dgm:prSet presAssocID="{A3AD435E-2570-4F0E-952D-20EA0F888019}" presName="node" presStyleLbl="revTx" presStyleIdx="3" presStyleCnt="5">
        <dgm:presLayoutVars>
          <dgm:bulletEnabled val="1"/>
        </dgm:presLayoutVars>
      </dgm:prSet>
      <dgm:spPr/>
    </dgm:pt>
    <dgm:pt modelId="{131A3E4A-7B3F-479E-8C9E-9B8D6051D786}" type="pres">
      <dgm:prSet presAssocID="{AA126B0D-C4EF-43E5-AD41-702F7A86190B}" presName="sibTrans" presStyleLbl="node1" presStyleIdx="3" presStyleCnt="5"/>
      <dgm:spPr/>
    </dgm:pt>
    <dgm:pt modelId="{600BCC9A-7469-4E32-BDF7-88FA395A7F2A}" type="pres">
      <dgm:prSet presAssocID="{36BDBD2A-E58B-4D10-91EC-3F1216E6750F}" presName="dummy" presStyleCnt="0"/>
      <dgm:spPr/>
    </dgm:pt>
    <dgm:pt modelId="{F98C0BB3-CC4F-4FFF-A719-0EC458CE58C0}" type="pres">
      <dgm:prSet presAssocID="{36BDBD2A-E58B-4D10-91EC-3F1216E6750F}" presName="node" presStyleLbl="revTx" presStyleIdx="4" presStyleCnt="5">
        <dgm:presLayoutVars>
          <dgm:bulletEnabled val="1"/>
        </dgm:presLayoutVars>
      </dgm:prSet>
      <dgm:spPr/>
    </dgm:pt>
    <dgm:pt modelId="{23F7EE24-807C-40E1-8DCB-E5A8527D79C3}" type="pres">
      <dgm:prSet presAssocID="{B39261F1-A9E7-429D-BF6C-2288BE91B7D3}" presName="sibTrans" presStyleLbl="node1" presStyleIdx="4" presStyleCnt="5"/>
      <dgm:spPr/>
    </dgm:pt>
  </dgm:ptLst>
  <dgm:cxnLst>
    <dgm:cxn modelId="{30DFCA19-CE23-4D3D-8071-A0BF13EA649C}" type="presOf" srcId="{8E3FA90F-11E4-4CC4-9EEC-696264C748FF}" destId="{A401B7EC-311A-41D8-9A21-643DB4EF8714}" srcOrd="0" destOrd="0" presId="urn:microsoft.com/office/officeart/2005/8/layout/cycle1"/>
    <dgm:cxn modelId="{D5709533-8736-4713-8D7F-C375C8ED7151}" srcId="{F43AEB81-D6D2-4838-8011-3E0C78F86298}" destId="{A3AD435E-2570-4F0E-952D-20EA0F888019}" srcOrd="3" destOrd="0" parTransId="{35DA4C09-D4AF-4DD0-B5B5-A73A4E123C9F}" sibTransId="{AA126B0D-C4EF-43E5-AD41-702F7A86190B}"/>
    <dgm:cxn modelId="{C9B6503D-014E-435B-BF8A-434B16F65548}" type="presOf" srcId="{D8A629BB-3DEC-45F7-A9AB-383B09863F1E}" destId="{61D9F192-BE7C-4783-A7DD-69E4B6F37938}" srcOrd="0" destOrd="0" presId="urn:microsoft.com/office/officeart/2005/8/layout/cycle1"/>
    <dgm:cxn modelId="{F523DC3F-FA9B-488E-88DE-DA0D489C1DC5}" type="presOf" srcId="{AA126B0D-C4EF-43E5-AD41-702F7A86190B}" destId="{131A3E4A-7B3F-479E-8C9E-9B8D6051D786}" srcOrd="0" destOrd="0" presId="urn:microsoft.com/office/officeart/2005/8/layout/cycle1"/>
    <dgm:cxn modelId="{EB49A164-28C2-47C7-9B38-2817C16DD68A}" type="presOf" srcId="{A3AD435E-2570-4F0E-952D-20EA0F888019}" destId="{E93CD11A-2BA8-49C0-A949-2423CED01C17}" srcOrd="0" destOrd="0" presId="urn:microsoft.com/office/officeart/2005/8/layout/cycle1"/>
    <dgm:cxn modelId="{F782F673-75E2-4F61-8BCB-F8EAFAC7AB88}" type="presOf" srcId="{36BDBD2A-E58B-4D10-91EC-3F1216E6750F}" destId="{F98C0BB3-CC4F-4FFF-A719-0EC458CE58C0}" srcOrd="0" destOrd="0" presId="urn:microsoft.com/office/officeart/2005/8/layout/cycle1"/>
    <dgm:cxn modelId="{0976E258-330E-4398-9082-CDB3369083DD}" type="presOf" srcId="{361995BD-5E26-41BB-89F1-AC857989B4AC}" destId="{481E9AEF-BCD9-4B7C-A850-C7A4AE4BD307}" srcOrd="0" destOrd="0" presId="urn:microsoft.com/office/officeart/2005/8/layout/cycle1"/>
    <dgm:cxn modelId="{F92FA281-8CEF-4B0F-AE58-ED3E68532F16}" type="presOf" srcId="{F43AEB81-D6D2-4838-8011-3E0C78F86298}" destId="{E71F0C46-B3BF-4018-8BB6-389969229C07}" srcOrd="0" destOrd="0" presId="urn:microsoft.com/office/officeart/2005/8/layout/cycle1"/>
    <dgm:cxn modelId="{8C576594-B08A-4B32-AF62-3E77C29A5467}" type="presOf" srcId="{F05CCA59-A1EC-4FE8-95D2-5DADDC732082}" destId="{3C593642-AB37-4E81-BFBE-436C7F6DD4E4}" srcOrd="0" destOrd="0" presId="urn:microsoft.com/office/officeart/2005/8/layout/cycle1"/>
    <dgm:cxn modelId="{B7B4E09C-658B-40AB-BB9F-5EE451D005E5}" type="presOf" srcId="{33AE780B-4DB0-4109-91DB-F44326064022}" destId="{A5744121-AB0C-4382-9683-74FE1DCECB4D}" srcOrd="0" destOrd="0" presId="urn:microsoft.com/office/officeart/2005/8/layout/cycle1"/>
    <dgm:cxn modelId="{35F058A5-294B-4C3D-A5AD-C627E62F6EF5}" srcId="{F43AEB81-D6D2-4838-8011-3E0C78F86298}" destId="{D8A629BB-3DEC-45F7-A9AB-383B09863F1E}" srcOrd="0" destOrd="0" parTransId="{5E79132E-632A-4A4F-A1A7-61B95CC65833}" sibTransId="{33AE780B-4DB0-4109-91DB-F44326064022}"/>
    <dgm:cxn modelId="{23F240AD-C285-45CB-A15C-DF37A15ED0B0}" type="presOf" srcId="{B39261F1-A9E7-429D-BF6C-2288BE91B7D3}" destId="{23F7EE24-807C-40E1-8DCB-E5A8527D79C3}" srcOrd="0" destOrd="0" presId="urn:microsoft.com/office/officeart/2005/8/layout/cycle1"/>
    <dgm:cxn modelId="{08B0B6BE-F6BC-41B9-A2D8-4168C84017AC}" type="presOf" srcId="{F27570F3-6D16-4C48-A555-62061A9E6839}" destId="{F5BB4CFA-B945-4459-8703-83AC968DC05C}" srcOrd="0" destOrd="0" presId="urn:microsoft.com/office/officeart/2005/8/layout/cycle1"/>
    <dgm:cxn modelId="{C66744C1-9AFE-4C7F-9E13-4D1878F9CD68}" srcId="{F43AEB81-D6D2-4838-8011-3E0C78F86298}" destId="{36BDBD2A-E58B-4D10-91EC-3F1216E6750F}" srcOrd="4" destOrd="0" parTransId="{A57B6DC5-D6CF-446A-ADFD-EB555557FB16}" sibTransId="{B39261F1-A9E7-429D-BF6C-2288BE91B7D3}"/>
    <dgm:cxn modelId="{A50812C3-5CB1-4B1C-B7C5-27C7BF0FC44D}" srcId="{F43AEB81-D6D2-4838-8011-3E0C78F86298}" destId="{F27570F3-6D16-4C48-A555-62061A9E6839}" srcOrd="1" destOrd="0" parTransId="{3A20D160-C8B5-4B5F-A730-99BEA975FA4B}" sibTransId="{8E3FA90F-11E4-4CC4-9EEC-696264C748FF}"/>
    <dgm:cxn modelId="{22758FE1-E680-4B80-985F-20956AB1198C}" srcId="{F43AEB81-D6D2-4838-8011-3E0C78F86298}" destId="{361995BD-5E26-41BB-89F1-AC857989B4AC}" srcOrd="2" destOrd="0" parTransId="{723BB660-2B16-48E2-85C1-CDADCA3CA02B}" sibTransId="{F05CCA59-A1EC-4FE8-95D2-5DADDC732082}"/>
    <dgm:cxn modelId="{04651BAB-4EA3-4DBD-9D1D-8EBFEFDDBA9E}" type="presParOf" srcId="{E71F0C46-B3BF-4018-8BB6-389969229C07}" destId="{90A81BB5-E918-499F-9A31-6B9C17E45B57}" srcOrd="0" destOrd="0" presId="urn:microsoft.com/office/officeart/2005/8/layout/cycle1"/>
    <dgm:cxn modelId="{4A79EF30-4916-4449-B623-F4A5E9063B92}" type="presParOf" srcId="{E71F0C46-B3BF-4018-8BB6-389969229C07}" destId="{61D9F192-BE7C-4783-A7DD-69E4B6F37938}" srcOrd="1" destOrd="0" presId="urn:microsoft.com/office/officeart/2005/8/layout/cycle1"/>
    <dgm:cxn modelId="{2AD9A2E2-2DB9-44B4-BC80-81F61479BFDF}" type="presParOf" srcId="{E71F0C46-B3BF-4018-8BB6-389969229C07}" destId="{A5744121-AB0C-4382-9683-74FE1DCECB4D}" srcOrd="2" destOrd="0" presId="urn:microsoft.com/office/officeart/2005/8/layout/cycle1"/>
    <dgm:cxn modelId="{EB22B60B-AD24-45E1-9885-47445CC735B9}" type="presParOf" srcId="{E71F0C46-B3BF-4018-8BB6-389969229C07}" destId="{BDEB43CD-9918-46BC-A3A5-8847C00E6658}" srcOrd="3" destOrd="0" presId="urn:microsoft.com/office/officeart/2005/8/layout/cycle1"/>
    <dgm:cxn modelId="{32730870-3312-4543-8D62-DB2907E7E97E}" type="presParOf" srcId="{E71F0C46-B3BF-4018-8BB6-389969229C07}" destId="{F5BB4CFA-B945-4459-8703-83AC968DC05C}" srcOrd="4" destOrd="0" presId="urn:microsoft.com/office/officeart/2005/8/layout/cycle1"/>
    <dgm:cxn modelId="{69734A3D-06AD-454F-A29C-EB27B2299031}" type="presParOf" srcId="{E71F0C46-B3BF-4018-8BB6-389969229C07}" destId="{A401B7EC-311A-41D8-9A21-643DB4EF8714}" srcOrd="5" destOrd="0" presId="urn:microsoft.com/office/officeart/2005/8/layout/cycle1"/>
    <dgm:cxn modelId="{C0DBE84F-6AB2-4495-9C0E-7659428FC4BD}" type="presParOf" srcId="{E71F0C46-B3BF-4018-8BB6-389969229C07}" destId="{8A53E4DF-C5B9-46CC-98D6-8E97E011DB6A}" srcOrd="6" destOrd="0" presId="urn:microsoft.com/office/officeart/2005/8/layout/cycle1"/>
    <dgm:cxn modelId="{0931E22A-FD4B-4AE2-9796-C0BF4706DB74}" type="presParOf" srcId="{E71F0C46-B3BF-4018-8BB6-389969229C07}" destId="{481E9AEF-BCD9-4B7C-A850-C7A4AE4BD307}" srcOrd="7" destOrd="0" presId="urn:microsoft.com/office/officeart/2005/8/layout/cycle1"/>
    <dgm:cxn modelId="{0491DF6D-38D3-43FF-A1A4-ED7FC9F0C249}" type="presParOf" srcId="{E71F0C46-B3BF-4018-8BB6-389969229C07}" destId="{3C593642-AB37-4E81-BFBE-436C7F6DD4E4}" srcOrd="8" destOrd="0" presId="urn:microsoft.com/office/officeart/2005/8/layout/cycle1"/>
    <dgm:cxn modelId="{12D98896-1668-41ED-8E8F-BA5C49B6404C}" type="presParOf" srcId="{E71F0C46-B3BF-4018-8BB6-389969229C07}" destId="{94D0D118-580E-481C-AE95-998AB13B6961}" srcOrd="9" destOrd="0" presId="urn:microsoft.com/office/officeart/2005/8/layout/cycle1"/>
    <dgm:cxn modelId="{88D11FAE-5DA6-404B-88F5-975EBC23E556}" type="presParOf" srcId="{E71F0C46-B3BF-4018-8BB6-389969229C07}" destId="{E93CD11A-2BA8-49C0-A949-2423CED01C17}" srcOrd="10" destOrd="0" presId="urn:microsoft.com/office/officeart/2005/8/layout/cycle1"/>
    <dgm:cxn modelId="{EB86D9B0-9DBD-495E-996C-16FA185AB7C5}" type="presParOf" srcId="{E71F0C46-B3BF-4018-8BB6-389969229C07}" destId="{131A3E4A-7B3F-479E-8C9E-9B8D6051D786}" srcOrd="11" destOrd="0" presId="urn:microsoft.com/office/officeart/2005/8/layout/cycle1"/>
    <dgm:cxn modelId="{AE6FCA09-E11A-4C13-A3F6-21F2DFED1D61}" type="presParOf" srcId="{E71F0C46-B3BF-4018-8BB6-389969229C07}" destId="{600BCC9A-7469-4E32-BDF7-88FA395A7F2A}" srcOrd="12" destOrd="0" presId="urn:microsoft.com/office/officeart/2005/8/layout/cycle1"/>
    <dgm:cxn modelId="{B007346B-C192-41B5-808D-76727B13AF26}" type="presParOf" srcId="{E71F0C46-B3BF-4018-8BB6-389969229C07}" destId="{F98C0BB3-CC4F-4FFF-A719-0EC458CE58C0}" srcOrd="13" destOrd="0" presId="urn:microsoft.com/office/officeart/2005/8/layout/cycle1"/>
    <dgm:cxn modelId="{C975C552-0F6B-415A-A807-8696B7FF767C}" type="presParOf" srcId="{E71F0C46-B3BF-4018-8BB6-389969229C07}" destId="{23F7EE24-807C-40E1-8DCB-E5A8527D79C3}"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9F192-BE7C-4783-A7DD-69E4B6F37938}">
      <dsp:nvSpPr>
        <dsp:cNvPr id="0" name=""/>
        <dsp:cNvSpPr/>
      </dsp:nvSpPr>
      <dsp:spPr>
        <a:xfrm>
          <a:off x="5792204" y="32393"/>
          <a:ext cx="1119336" cy="1119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Improved Student Results</a:t>
          </a:r>
        </a:p>
      </dsp:txBody>
      <dsp:txXfrm>
        <a:off x="5792204" y="32393"/>
        <a:ext cx="1119336" cy="1119336"/>
      </dsp:txXfrm>
    </dsp:sp>
    <dsp:sp modelId="{A5744121-AB0C-4382-9683-74FE1DCECB4D}">
      <dsp:nvSpPr>
        <dsp:cNvPr id="0" name=""/>
        <dsp:cNvSpPr/>
      </dsp:nvSpPr>
      <dsp:spPr>
        <a:xfrm>
          <a:off x="3159993" y="116"/>
          <a:ext cx="4195614" cy="4195614"/>
        </a:xfrm>
        <a:prstGeom prst="circularArrow">
          <a:avLst>
            <a:gd name="adj1" fmla="val 5202"/>
            <a:gd name="adj2" fmla="val 336073"/>
            <a:gd name="adj3" fmla="val 21292591"/>
            <a:gd name="adj4" fmla="val 19766809"/>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B4CFA-B945-4459-8703-83AC968DC05C}">
      <dsp:nvSpPr>
        <dsp:cNvPr id="0" name=""/>
        <dsp:cNvSpPr/>
      </dsp:nvSpPr>
      <dsp:spPr>
        <a:xfrm>
          <a:off x="6468378" y="2113442"/>
          <a:ext cx="1119336" cy="1119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State &amp; District Data Analysis</a:t>
          </a:r>
        </a:p>
      </dsp:txBody>
      <dsp:txXfrm>
        <a:off x="6468378" y="2113442"/>
        <a:ext cx="1119336" cy="1119336"/>
      </dsp:txXfrm>
    </dsp:sp>
    <dsp:sp modelId="{A401B7EC-311A-41D8-9A21-643DB4EF8714}">
      <dsp:nvSpPr>
        <dsp:cNvPr id="0" name=""/>
        <dsp:cNvSpPr/>
      </dsp:nvSpPr>
      <dsp:spPr>
        <a:xfrm>
          <a:off x="3159993" y="116"/>
          <a:ext cx="4195614" cy="4195614"/>
        </a:xfrm>
        <a:prstGeom prst="circularArrow">
          <a:avLst>
            <a:gd name="adj1" fmla="val 5202"/>
            <a:gd name="adj2" fmla="val 336073"/>
            <a:gd name="adj3" fmla="val 4014023"/>
            <a:gd name="adj4" fmla="val 2254052"/>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E9AEF-BCD9-4B7C-A850-C7A4AE4BD307}">
      <dsp:nvSpPr>
        <dsp:cNvPr id="0" name=""/>
        <dsp:cNvSpPr/>
      </dsp:nvSpPr>
      <dsp:spPr>
        <a:xfrm>
          <a:off x="4698132" y="3399602"/>
          <a:ext cx="1119336" cy="1119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Targeted Investments</a:t>
          </a:r>
        </a:p>
      </dsp:txBody>
      <dsp:txXfrm>
        <a:off x="4698132" y="3399602"/>
        <a:ext cx="1119336" cy="1119336"/>
      </dsp:txXfrm>
    </dsp:sp>
    <dsp:sp modelId="{3C593642-AB37-4E81-BFBE-436C7F6DD4E4}">
      <dsp:nvSpPr>
        <dsp:cNvPr id="0" name=""/>
        <dsp:cNvSpPr/>
      </dsp:nvSpPr>
      <dsp:spPr>
        <a:xfrm>
          <a:off x="3159993" y="116"/>
          <a:ext cx="4195614" cy="4195614"/>
        </a:xfrm>
        <a:prstGeom prst="circularArrow">
          <a:avLst>
            <a:gd name="adj1" fmla="val 5202"/>
            <a:gd name="adj2" fmla="val 336073"/>
            <a:gd name="adj3" fmla="val 8209875"/>
            <a:gd name="adj4" fmla="val 6449904"/>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CD11A-2BA8-49C0-A949-2423CED01C17}">
      <dsp:nvSpPr>
        <dsp:cNvPr id="0" name=""/>
        <dsp:cNvSpPr/>
      </dsp:nvSpPr>
      <dsp:spPr>
        <a:xfrm>
          <a:off x="2927885" y="2113442"/>
          <a:ext cx="1119336" cy="1119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Targeted Interventions</a:t>
          </a:r>
        </a:p>
      </dsp:txBody>
      <dsp:txXfrm>
        <a:off x="2927885" y="2113442"/>
        <a:ext cx="1119336" cy="1119336"/>
      </dsp:txXfrm>
    </dsp:sp>
    <dsp:sp modelId="{131A3E4A-7B3F-479E-8C9E-9B8D6051D786}">
      <dsp:nvSpPr>
        <dsp:cNvPr id="0" name=""/>
        <dsp:cNvSpPr/>
      </dsp:nvSpPr>
      <dsp:spPr>
        <a:xfrm>
          <a:off x="3159993" y="116"/>
          <a:ext cx="4195614" cy="4195614"/>
        </a:xfrm>
        <a:prstGeom prst="circularArrow">
          <a:avLst>
            <a:gd name="adj1" fmla="val 5202"/>
            <a:gd name="adj2" fmla="val 336073"/>
            <a:gd name="adj3" fmla="val 12297118"/>
            <a:gd name="adj4" fmla="val 10771336"/>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C0BB3-CC4F-4FFF-A719-0EC458CE58C0}">
      <dsp:nvSpPr>
        <dsp:cNvPr id="0" name=""/>
        <dsp:cNvSpPr/>
      </dsp:nvSpPr>
      <dsp:spPr>
        <a:xfrm>
          <a:off x="3604059" y="32393"/>
          <a:ext cx="1119336" cy="1119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Changes in Adult Behavior &amp; School Practices</a:t>
          </a:r>
        </a:p>
      </dsp:txBody>
      <dsp:txXfrm>
        <a:off x="3604059" y="32393"/>
        <a:ext cx="1119336" cy="1119336"/>
      </dsp:txXfrm>
    </dsp:sp>
    <dsp:sp modelId="{23F7EE24-807C-40E1-8DCB-E5A8527D79C3}">
      <dsp:nvSpPr>
        <dsp:cNvPr id="0" name=""/>
        <dsp:cNvSpPr/>
      </dsp:nvSpPr>
      <dsp:spPr>
        <a:xfrm>
          <a:off x="3159993" y="116"/>
          <a:ext cx="4195614" cy="4195614"/>
        </a:xfrm>
        <a:prstGeom prst="circularArrow">
          <a:avLst>
            <a:gd name="adj1" fmla="val 5202"/>
            <a:gd name="adj2" fmla="val 336073"/>
            <a:gd name="adj3" fmla="val 16865014"/>
            <a:gd name="adj4" fmla="val 15198913"/>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555A35B-8228-4FD6-BF3D-32C6E4566C95}" type="datetimeFigureOut">
              <a:rPr lang="en-US" smtClean="0"/>
              <a:t>4/18/2019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98008F-DB08-4554-A422-21F93A4BCC90}" type="slidenum">
              <a:rPr lang="en-US" smtClean="0"/>
              <a:t>‹#›</a:t>
            </a:fld>
            <a:endParaRPr lang="en-US"/>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6</a:t>
            </a:fld>
            <a:endParaRPr lang="en-US"/>
          </a:p>
        </p:txBody>
      </p:sp>
    </p:spTree>
    <p:extLst>
      <p:ext uri="{BB962C8B-B14F-4D97-AF65-F5344CB8AC3E}">
        <p14:creationId xmlns:p14="http://schemas.microsoft.com/office/powerpoint/2010/main" val="53774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7</a:t>
            </a:fld>
            <a:endParaRPr lang="en-US"/>
          </a:p>
        </p:txBody>
      </p:sp>
    </p:spTree>
    <p:extLst>
      <p:ext uri="{BB962C8B-B14F-4D97-AF65-F5344CB8AC3E}">
        <p14:creationId xmlns:p14="http://schemas.microsoft.com/office/powerpoint/2010/main" val="166494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8</a:t>
            </a:fld>
            <a:endParaRPr lang="en-US"/>
          </a:p>
        </p:txBody>
      </p:sp>
    </p:spTree>
    <p:extLst>
      <p:ext uri="{BB962C8B-B14F-4D97-AF65-F5344CB8AC3E}">
        <p14:creationId xmlns:p14="http://schemas.microsoft.com/office/powerpoint/2010/main" val="210550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10</a:t>
            </a:fld>
            <a:endParaRPr lang="en-US"/>
          </a:p>
        </p:txBody>
      </p:sp>
    </p:spTree>
    <p:extLst>
      <p:ext uri="{BB962C8B-B14F-4D97-AF65-F5344CB8AC3E}">
        <p14:creationId xmlns:p14="http://schemas.microsoft.com/office/powerpoint/2010/main" val="272429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8008F-DB08-4554-A422-21F93A4BCC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93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18</a:t>
            </a:fld>
            <a:endParaRPr lang="en-US"/>
          </a:p>
        </p:txBody>
      </p:sp>
    </p:spTree>
    <p:extLst>
      <p:ext uri="{BB962C8B-B14F-4D97-AF65-F5344CB8AC3E}">
        <p14:creationId xmlns:p14="http://schemas.microsoft.com/office/powerpoint/2010/main" val="164519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F786-C39C-4FCD-9C72-2FA97632D55C}" type="slidenum">
              <a:rPr lang="en-US" smtClean="0"/>
              <a:t>19</a:t>
            </a:fld>
            <a:endParaRPr lang="en-US"/>
          </a:p>
        </p:txBody>
      </p:sp>
    </p:spTree>
    <p:extLst>
      <p:ext uri="{BB962C8B-B14F-4D97-AF65-F5344CB8AC3E}">
        <p14:creationId xmlns:p14="http://schemas.microsoft.com/office/powerpoint/2010/main" val="140240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20</a:t>
            </a:fld>
            <a:endParaRPr lang="en-US"/>
          </a:p>
        </p:txBody>
      </p:sp>
    </p:spTree>
    <p:extLst>
      <p:ext uri="{BB962C8B-B14F-4D97-AF65-F5344CB8AC3E}">
        <p14:creationId xmlns:p14="http://schemas.microsoft.com/office/powerpoint/2010/main" val="222490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27</a:t>
            </a:fld>
            <a:endParaRPr lang="en-US"/>
          </a:p>
        </p:txBody>
      </p:sp>
    </p:spTree>
    <p:extLst>
      <p:ext uri="{BB962C8B-B14F-4D97-AF65-F5344CB8AC3E}">
        <p14:creationId xmlns:p14="http://schemas.microsoft.com/office/powerpoint/2010/main" val="320813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031346" y="5429892"/>
            <a:ext cx="5591048" cy="940126"/>
            <a:chOff x="6031346" y="5429892"/>
            <a:chExt cx="5591048" cy="940126"/>
          </a:xfrm>
        </p:grpSpPr>
        <p:sp>
          <p:nvSpPr>
            <p:cNvPr id="14" name="TextBox 13" descr="2017 Leadership Conference logo"/>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54736" y="479729"/>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ctrTitle"/>
          </p:nvPr>
        </p:nvSpPr>
        <p:spPr>
          <a:xfrm>
            <a:off x="558810" y="480047"/>
            <a:ext cx="11073687" cy="2899602"/>
          </a:xfrm>
          <a:noFill/>
          <a:ln>
            <a:noFill/>
          </a:ln>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27314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9426763E-ACF2-4BC8-B885-E5E05F59DF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FE2B50-7D7B-48B4-A19D-EA03E39D3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50474B2D-8853-431E-BB1B-493B704CB6F9}"/>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2F9536F9-EC52-49B6-AE3A-8381D99DAEA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7950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chemeClr val="accent5"/>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2659A0B3-D479-4832-A984-294F79F882F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07F0FC1-C94E-4BEE-BA06-01FE1947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B2579EC5-351C-419A-9AB3-F5C9A4AA0DBD}"/>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D08A6658-840A-4425-82B9-6023F4752B31}"/>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09243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extBox 5">
            <a:extLst>
              <a:ext uri="{FF2B5EF4-FFF2-40B4-BE49-F238E27FC236}">
                <a16:creationId xmlns:a16="http://schemas.microsoft.com/office/drawing/2014/main" id="{EDEECBFC-F2AC-4A7D-A4BD-311B33EDDE65}"/>
              </a:ext>
            </a:extLst>
          </p:cNvPr>
          <p:cNvSpPr txBox="1"/>
          <p:nvPr userDrawn="1"/>
        </p:nvSpPr>
        <p:spPr>
          <a:xfrm>
            <a:off x="1090246" y="3594294"/>
            <a:ext cx="10234247" cy="2378280"/>
          </a:xfrm>
          <a:prstGeom prst="rect">
            <a:avLst/>
          </a:prstGeom>
          <a:noFill/>
        </p:spPr>
        <p:txBody>
          <a:bodyPr wrap="square" rtlCol="0">
            <a:noAutofit/>
          </a:bodyPr>
          <a:lstStyle/>
          <a:p>
            <a:pPr>
              <a:lnSpc>
                <a:spcPct val="175000"/>
              </a:lnSpc>
            </a:pPr>
            <a:r>
              <a:rPr lang="en-US" sz="2200" dirty="0"/>
              <a:t>www.intensiveintervention.org</a:t>
            </a:r>
          </a:p>
          <a:p>
            <a:pPr>
              <a:lnSpc>
                <a:spcPct val="175000"/>
              </a:lnSpc>
            </a:pPr>
            <a:r>
              <a:rPr lang="en-US" sz="2200" dirty="0"/>
              <a:t>ncii@air.org</a:t>
            </a:r>
          </a:p>
          <a:p>
            <a:pPr>
              <a:lnSpc>
                <a:spcPct val="175000"/>
              </a:lnSpc>
            </a:pPr>
            <a:r>
              <a:rPr lang="en-US" sz="2200" dirty="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userDrawn="1"/>
        </p:nvSpPr>
        <p:spPr>
          <a:xfrm>
            <a:off x="629179" y="5946434"/>
            <a:ext cx="10874324" cy="600870"/>
          </a:xfrm>
          <a:prstGeom prst="rect">
            <a:avLst/>
          </a:prstGeom>
          <a:noFill/>
        </p:spPr>
        <p:txBody>
          <a:bodyPr wrap="square" rtlCol="0">
            <a:noAutofit/>
          </a:bodyPr>
          <a:lstStyle/>
          <a:p>
            <a:pPr>
              <a:lnSpc>
                <a:spcPct val="175000"/>
              </a:lnSpc>
            </a:pPr>
            <a:r>
              <a:rPr lang="en-US" sz="2200" dirty="0"/>
              <a:t>1000 Thomas Jefferson Street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dirty="0"/>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48415" y="-400050"/>
            <a:ext cx="1041831" cy="175260"/>
          </a:xfrm>
        </p:spPr>
        <p:txBody>
          <a:bodyPr>
            <a:normAutofit/>
          </a:bodyPr>
          <a:lstStyle>
            <a:lvl1pPr>
              <a:defRPr sz="1000">
                <a:solidFill>
                  <a:srgbClr val="E6E6E6"/>
                </a:solidFill>
              </a:defRPr>
            </a:lvl1pPr>
          </a:lstStyle>
          <a:p>
            <a:r>
              <a:rPr lang="en-US" dirty="0"/>
              <a:t>Closing Slide</a:t>
            </a:r>
          </a:p>
        </p:txBody>
      </p:sp>
    </p:spTree>
    <p:extLst>
      <p:ext uri="{BB962C8B-B14F-4D97-AF65-F5344CB8AC3E}">
        <p14:creationId xmlns:p14="http://schemas.microsoft.com/office/powerpoint/2010/main" val="119257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32" indent="-320032">
              <a:lnSpc>
                <a:spcPct val="125000"/>
              </a:lnSpc>
              <a:spcBef>
                <a:spcPts val="600"/>
              </a:spcBef>
              <a:buClr>
                <a:schemeClr val="accent1"/>
              </a:buClr>
              <a:buFont typeface="Wingdings" panose="05000000000000000000" pitchFamily="2" charset="2"/>
              <a:buChar char="§"/>
              <a:defRPr sz="2600">
                <a:solidFill>
                  <a:schemeClr val="tx1"/>
                </a:solidFill>
              </a:defRPr>
            </a:lvl2pPr>
            <a:lvl3pPr marL="640064" indent="-320032">
              <a:lnSpc>
                <a:spcPct val="125000"/>
              </a:lnSpc>
              <a:spcBef>
                <a:spcPts val="600"/>
              </a:spcBef>
              <a:buClr>
                <a:schemeClr val="accent1"/>
              </a:buClr>
              <a:buFont typeface="Arial" panose="020B0604020202020204" pitchFamily="34" charset="0"/>
              <a:buChar char="•"/>
              <a:defRPr sz="2600">
                <a:solidFill>
                  <a:schemeClr val="tx1"/>
                </a:solidFill>
              </a:defRPr>
            </a:lvl3pPr>
            <a:lvl4pPr marL="960096" indent="-320032">
              <a:lnSpc>
                <a:spcPct val="125000"/>
              </a:lnSpc>
              <a:spcBef>
                <a:spcPts val="600"/>
              </a:spcBef>
              <a:buClr>
                <a:schemeClr val="accent1"/>
              </a:buClr>
              <a:buFont typeface="Arial" panose="020B0604020202020204" pitchFamily="34" charset="0"/>
              <a:buChar char="–"/>
              <a:defRPr sz="2600">
                <a:solidFill>
                  <a:schemeClr val="tx1"/>
                </a:solidFill>
              </a:defRPr>
            </a:lvl4pPr>
            <a:lvl5pPr marL="1280128" indent="-320032">
              <a:lnSpc>
                <a:spcPct val="125000"/>
              </a:lnSpc>
              <a:spcBef>
                <a:spcPts val="600"/>
              </a:spcBef>
              <a:buClr>
                <a:schemeClr val="accent1"/>
              </a:buClr>
              <a:buFont typeface="Arial" panose="020B0604020202020204" pitchFamily="34" charset="0"/>
              <a:buChar char="»"/>
              <a:defRPr sz="2600">
                <a:solidFill>
                  <a:schemeClr val="tx1"/>
                </a:solidFill>
              </a:defRPr>
            </a:lvl5pPr>
            <a:lvl6pPr marL="1600160" indent="-320032">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0" indent="0">
              <a:buNone/>
              <a:defRPr sz="751"/>
            </a:lvl2pPr>
            <a:lvl3pPr marL="480048" indent="0">
              <a:buNone/>
              <a:defRPr sz="751"/>
            </a:lvl3pPr>
            <a:lvl4pPr marL="720073" indent="0">
              <a:buNone/>
              <a:defRPr sz="751"/>
            </a:lvl4pPr>
            <a:lvl5pPr marL="960096" indent="0">
              <a:buNone/>
              <a:defRPr sz="751"/>
            </a:lvl5pPr>
          </a:lstStyle>
          <a:p>
            <a:pPr marL="0" marR="0" lvl="0" indent="0" algn="l" defTabSz="685783"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99579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E1641BAB-FE7A-4BC4-9860-4421B94793CB}" type="slidenum">
              <a:rPr lang="en-US" smtClean="0"/>
              <a:t>‹#›</a:t>
            </a:fld>
            <a:endParaRPr lang="en-US"/>
          </a:p>
        </p:txBody>
      </p:sp>
      <p:sp>
        <p:nvSpPr>
          <p:cNvPr id="22"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3739783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E1641BAB-FE7A-4BC4-9860-4421B94793CB}" type="slidenum">
              <a:rPr lang="en-US" smtClean="0"/>
              <a:t>‹#›</a:t>
            </a:fld>
            <a:endParaRPr lang="en-US"/>
          </a:p>
        </p:txBody>
      </p:sp>
      <p:sp>
        <p:nvSpPr>
          <p:cNvPr id="22"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673763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A7CC-61E2-4892-9B7C-2B3E2BE30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94E75-3874-4976-B524-7E8A0386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DC23D-08C8-48BC-9FFE-ED538897779D}"/>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5" name="Footer Placeholder 4">
            <a:extLst>
              <a:ext uri="{FF2B5EF4-FFF2-40B4-BE49-F238E27FC236}">
                <a16:creationId xmlns:a16="http://schemas.microsoft.com/office/drawing/2014/main" id="{A7AA053A-0860-4F20-BB0E-BE1F8679B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DCD54-0873-4950-9E10-C3CA4884AB04}"/>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3286335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6CA-787C-4439-823D-097B86D3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C938-AEE8-4374-AFA9-4301B646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7446-9F37-4E63-A0DD-26A33B8E8343}"/>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5" name="Footer Placeholder 4">
            <a:extLst>
              <a:ext uri="{FF2B5EF4-FFF2-40B4-BE49-F238E27FC236}">
                <a16:creationId xmlns:a16="http://schemas.microsoft.com/office/drawing/2014/main" id="{2B8A1773-6286-4634-B4CC-6BBF6B28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D039B-7A68-49BD-88A7-3989C4062F10}"/>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8098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035-D618-4510-83F1-3E94ECD09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E9C75-3D0E-422D-AE21-94D564BF8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2FF63-ED34-42E5-A4CA-7A8C3847D0D4}"/>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5" name="Footer Placeholder 4">
            <a:extLst>
              <a:ext uri="{FF2B5EF4-FFF2-40B4-BE49-F238E27FC236}">
                <a16:creationId xmlns:a16="http://schemas.microsoft.com/office/drawing/2014/main" id="{824C5A51-AFF0-40BA-AC1B-51E06022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A56B-5B6D-48A9-833E-5074E7338AB2}"/>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73078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8EEC-D787-4B8A-8BEE-ACD9CD16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7C586-E5A2-4365-9028-F63F15DD7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29390-22EF-4EC6-953F-4C2962BEA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AA41-5688-40B2-B1C4-5AB4864B45FE}"/>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6" name="Footer Placeholder 5">
            <a:extLst>
              <a:ext uri="{FF2B5EF4-FFF2-40B4-BE49-F238E27FC236}">
                <a16:creationId xmlns:a16="http://schemas.microsoft.com/office/drawing/2014/main" id="{7E5DC685-8F8E-4800-AC3F-801F6094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43653-8978-4264-8CDC-1D4720B9AD3C}"/>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7829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grpSp>
        <p:nvGrpSpPr>
          <p:cNvPr id="22" name="Group 21"/>
          <p:cNvGrpSpPr/>
          <p:nvPr userDrawn="1"/>
        </p:nvGrpSpPr>
        <p:grpSpPr>
          <a:xfrm>
            <a:off x="528095" y="6115052"/>
            <a:ext cx="11540774" cy="697840"/>
            <a:chOff x="589925" y="6082045"/>
            <a:chExt cx="11478753" cy="729741"/>
          </a:xfrm>
        </p:grpSpPr>
        <p:sp>
          <p:nvSpPr>
            <p:cNvPr id="8" name="TextBox 7" descr="2017 Leadership conference logo with two decorate rainbow bars to left of the logo"/>
            <p:cNvSpPr txBox="1"/>
            <p:nvPr userDrawn="1"/>
          </p:nvSpPr>
          <p:spPr>
            <a:xfrm>
              <a:off x="6127910" y="6384520"/>
              <a:ext cx="5250891" cy="418401"/>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95043" y="6516903"/>
              <a:ext cx="5638811" cy="40099"/>
            </a:xfrm>
            <a:prstGeom prst="rect">
              <a:avLst/>
            </a:prstGeom>
          </p:spPr>
        </p:pic>
        <p:pic>
          <p:nvPicPr>
            <p:cNvPr id="11" name="Picture 10"/>
            <p:cNvPicPr>
              <a:picLocks noChangeAspect="1"/>
            </p:cNvPicPr>
            <p:nvPr userDrawn="1"/>
          </p:nvPicPr>
          <p:blipFill>
            <a:blip r:embed="rId3"/>
            <a:stretch>
              <a:fillRect/>
            </a:stretch>
          </p:blipFill>
          <p:spPr>
            <a:xfrm flipV="1">
              <a:off x="589925" y="6637239"/>
              <a:ext cx="5638811" cy="40095"/>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09A-1372-42A5-A44B-1B6532EA8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F8A5E-D317-43EF-855A-FB5D283F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D62379-EEA7-48FD-9C36-0FD98F504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622F-B26E-4BFB-BF7C-94716A3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0F7A-7F46-41D5-A996-EF7B7F453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99E01-5185-451A-831F-A2B4DC524F7D}"/>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8" name="Footer Placeholder 7">
            <a:extLst>
              <a:ext uri="{FF2B5EF4-FFF2-40B4-BE49-F238E27FC236}">
                <a16:creationId xmlns:a16="http://schemas.microsoft.com/office/drawing/2014/main" id="{8311B748-115A-4F63-956C-57E25B70D8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1DCA2-6EE8-40A1-979B-1BC3016EA5C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670970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BE18-87BB-416D-80AA-7B799F51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C6274-CBA7-4637-806D-C07D6D1AFFF4}"/>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4" name="Footer Placeholder 3">
            <a:extLst>
              <a:ext uri="{FF2B5EF4-FFF2-40B4-BE49-F238E27FC236}">
                <a16:creationId xmlns:a16="http://schemas.microsoft.com/office/drawing/2014/main" id="{5D1EAB10-E7BB-4119-8432-745587792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A25B0-44A7-434F-8D44-543A14DBDC6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584125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FC096-68EA-4D6D-8C3D-843B7A005D66}"/>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3" name="Footer Placeholder 2">
            <a:extLst>
              <a:ext uri="{FF2B5EF4-FFF2-40B4-BE49-F238E27FC236}">
                <a16:creationId xmlns:a16="http://schemas.microsoft.com/office/drawing/2014/main" id="{0843DFE6-76B9-488D-8EBB-6BB37EF22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83210-9581-4661-BDCD-7F5A4FC5DCD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119191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6A4-6AF8-463B-BC1E-E1982858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F9B-1CB9-409D-B848-2251B4F79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E9540-FA0D-4707-911B-C3DC657D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A11C4-25DD-46E3-82DC-9836C9FAE0B2}"/>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6" name="Footer Placeholder 5">
            <a:extLst>
              <a:ext uri="{FF2B5EF4-FFF2-40B4-BE49-F238E27FC236}">
                <a16:creationId xmlns:a16="http://schemas.microsoft.com/office/drawing/2014/main" id="{B607CCFF-4370-483D-969F-039598111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5CAD5-2473-4174-93C9-C001C00A328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49907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AC0-F606-47B1-9067-FF873380A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98FD-CE06-4B0A-9765-96AA4108B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A44C2-20F8-4891-9CA9-EFBD0298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D6219-2EC3-429E-8984-2E2317902E1F}"/>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6" name="Footer Placeholder 5">
            <a:extLst>
              <a:ext uri="{FF2B5EF4-FFF2-40B4-BE49-F238E27FC236}">
                <a16:creationId xmlns:a16="http://schemas.microsoft.com/office/drawing/2014/main" id="{97EA6BBA-EC83-4097-8FA4-F8C3C57A4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75EDD-EA70-4925-8040-97C6437F881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57838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147-8E2D-40D5-AB81-58E956D06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F878A-67E6-4DCF-A197-2CEC2997F3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1C96-0F87-424D-A67B-31FD551F244F}"/>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5" name="Footer Placeholder 4">
            <a:extLst>
              <a:ext uri="{FF2B5EF4-FFF2-40B4-BE49-F238E27FC236}">
                <a16:creationId xmlns:a16="http://schemas.microsoft.com/office/drawing/2014/main" id="{9860AAC7-CC18-45A9-9B12-670D50145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1BCFB-355B-41EF-AE5C-45EC417843F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088598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E240-3A99-4E44-BF11-13E6D2CEE7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B1D3A-B8DD-4381-B6D1-331932D71D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0FC4-C80F-4450-A456-B1E0553CFDAC}"/>
              </a:ext>
            </a:extLst>
          </p:cNvPr>
          <p:cNvSpPr>
            <a:spLocks noGrp="1"/>
          </p:cNvSpPr>
          <p:nvPr>
            <p:ph type="dt" sz="half" idx="10"/>
          </p:nvPr>
        </p:nvSpPr>
        <p:spPr/>
        <p:txBody>
          <a:bodyPr/>
          <a:lstStyle/>
          <a:p>
            <a:fld id="{6DCFEC46-ADF7-41AE-9BFB-21D631D739BD}" type="datetimeFigureOut">
              <a:rPr lang="en-US" smtClean="0"/>
              <a:t>4/18/2019</a:t>
            </a:fld>
            <a:endParaRPr lang="en-US"/>
          </a:p>
        </p:txBody>
      </p:sp>
      <p:sp>
        <p:nvSpPr>
          <p:cNvPr id="5" name="Footer Placeholder 4">
            <a:extLst>
              <a:ext uri="{FF2B5EF4-FFF2-40B4-BE49-F238E27FC236}">
                <a16:creationId xmlns:a16="http://schemas.microsoft.com/office/drawing/2014/main" id="{77F50D3A-465B-4016-94F2-E327D9EA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A2A9-42E2-4B4D-B8C7-C0ECA382C4F5}"/>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8836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19498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17D87E26-A4AC-48B2-822F-945591A26D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940426-5993-4BDC-A247-B84D21CD3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2A6B1B56-9A75-4170-ADAC-203023128E42}"/>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EEE4DEFF-D3ED-4D79-A579-27EE89356900}"/>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1289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5"/>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8" name="TextBox 17" descr="2017 Leadership conference logo with two decorate rainbow bars to left of the logo">
            <a:extLst>
              <a:ext uri="{FF2B5EF4-FFF2-40B4-BE49-F238E27FC236}">
                <a16:creationId xmlns:a16="http://schemas.microsoft.com/office/drawing/2014/main" id="{E7DCB8B3-877B-4F37-8C98-DF58A08CB21C}"/>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D8C2911-732D-4130-BC60-8AC587956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20" name="Picture 19">
            <a:extLst>
              <a:ext uri="{FF2B5EF4-FFF2-40B4-BE49-F238E27FC236}">
                <a16:creationId xmlns:a16="http://schemas.microsoft.com/office/drawing/2014/main" id="{EA82E416-2B40-46AF-8102-7944037E659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21" name="Picture 20">
            <a:extLst>
              <a:ext uri="{FF2B5EF4-FFF2-40B4-BE49-F238E27FC236}">
                <a16:creationId xmlns:a16="http://schemas.microsoft.com/office/drawing/2014/main" id="{FB2F23A5-5665-44F6-9BD2-AB73FF78A09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7649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2" name="TextBox 11" descr="2017 Leadership conference logo with two decorate rainbow bars to left of the logo">
            <a:extLst>
              <a:ext uri="{FF2B5EF4-FFF2-40B4-BE49-F238E27FC236}">
                <a16:creationId xmlns:a16="http://schemas.microsoft.com/office/drawing/2014/main" id="{6B9ACFD8-DC67-4DB1-9A58-97D97C068A6D}"/>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172CCC1-C65B-4F16-A7D9-1D3678A22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4" name="Picture 13">
            <a:extLst>
              <a:ext uri="{FF2B5EF4-FFF2-40B4-BE49-F238E27FC236}">
                <a16:creationId xmlns:a16="http://schemas.microsoft.com/office/drawing/2014/main" id="{2686F78E-6D02-437C-9227-737F546D8438}"/>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5" name="Picture 14">
            <a:extLst>
              <a:ext uri="{FF2B5EF4-FFF2-40B4-BE49-F238E27FC236}">
                <a16:creationId xmlns:a16="http://schemas.microsoft.com/office/drawing/2014/main" id="{798783F4-E6E0-47E5-8B7D-65178EF5CE4A}"/>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6042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2" name="Title 1"/>
          <p:cNvSpPr>
            <a:spLocks noGrp="1"/>
          </p:cNvSpPr>
          <p:nvPr>
            <p:ph type="title"/>
          </p:nvPr>
        </p:nvSpPr>
        <p:spPr>
          <a:xfrm>
            <a:off x="838200" y="365125"/>
            <a:ext cx="10515600" cy="1033369"/>
          </a:xfrm>
        </p:spPr>
        <p:txBody>
          <a:bodyPr/>
          <a:lstStyle/>
          <a:p>
            <a:r>
              <a:rPr lang="en-US"/>
              <a:t>Click to edit Master title style</a:t>
            </a:r>
          </a:p>
        </p:txBody>
      </p:sp>
      <p:sp>
        <p:nvSpPr>
          <p:cNvPr id="11" name="TextBox 10" descr="2017 Leadership conference logo with two decorate rainbow bars to left of the logo">
            <a:extLst>
              <a:ext uri="{FF2B5EF4-FFF2-40B4-BE49-F238E27FC236}">
                <a16:creationId xmlns:a16="http://schemas.microsoft.com/office/drawing/2014/main" id="{9329E551-1B17-43B5-ACA0-512F60887F37}"/>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5A45DDE-AA77-4710-ABD7-5554314FC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3" name="Picture 12">
            <a:extLst>
              <a:ext uri="{FF2B5EF4-FFF2-40B4-BE49-F238E27FC236}">
                <a16:creationId xmlns:a16="http://schemas.microsoft.com/office/drawing/2014/main" id="{A1D5850C-C563-4ADC-A5D5-E804EFB19CA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4" name="Picture 13">
            <a:extLst>
              <a:ext uri="{FF2B5EF4-FFF2-40B4-BE49-F238E27FC236}">
                <a16:creationId xmlns:a16="http://schemas.microsoft.com/office/drawing/2014/main" id="{96D9931C-E613-443A-8A40-FD20563F11A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998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2848E537-3208-4828-A299-3E7B287DC158}"/>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671DC6-7EF5-41A7-BF43-D67D921AE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FAC144EB-C364-4A15-A218-97E2F3DE9E77}"/>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FE6A74D8-9399-409D-A640-825047073CB5}"/>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193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4" name="TextBox 13" descr="2017 Leadership conference logo with two decorate rainbow bars to left of the logo">
            <a:extLst>
              <a:ext uri="{FF2B5EF4-FFF2-40B4-BE49-F238E27FC236}">
                <a16:creationId xmlns:a16="http://schemas.microsoft.com/office/drawing/2014/main" id="{61CF0C18-B911-4E51-B7BE-13DE5B640D3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C3B694B-690F-44BD-9E68-450294879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6" name="Picture 15">
            <a:extLst>
              <a:ext uri="{FF2B5EF4-FFF2-40B4-BE49-F238E27FC236}">
                <a16:creationId xmlns:a16="http://schemas.microsoft.com/office/drawing/2014/main" id="{B19C86BB-F718-4477-8314-08C5F15EBE86}"/>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7" name="Picture 16">
            <a:extLst>
              <a:ext uri="{FF2B5EF4-FFF2-40B4-BE49-F238E27FC236}">
                <a16:creationId xmlns:a16="http://schemas.microsoft.com/office/drawing/2014/main" id="{9DBA1270-23CE-4257-9C30-64E31AD7BCC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681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4/18/2019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36993"/>
            <a:ext cx="12192000" cy="34198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60481"/>
            <a:ext cx="11082528" cy="2898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95" r:id="rId14"/>
    <p:sldLayoutId id="214748369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0A64-0AE3-495C-8680-443A25D7E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1ABAB-3EE8-45E5-9B29-334F29C65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1BA5-DFCA-45EB-95B3-C1B915A8D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EC46-ADF7-41AE-9BFB-21D631D739BD}" type="datetimeFigureOut">
              <a:rPr lang="en-US" smtClean="0"/>
              <a:t>4/18/2019</a:t>
            </a:fld>
            <a:endParaRPr lang="en-US"/>
          </a:p>
        </p:txBody>
      </p:sp>
      <p:sp>
        <p:nvSpPr>
          <p:cNvPr id="5" name="Footer Placeholder 4">
            <a:extLst>
              <a:ext uri="{FF2B5EF4-FFF2-40B4-BE49-F238E27FC236}">
                <a16:creationId xmlns:a16="http://schemas.microsoft.com/office/drawing/2014/main" id="{704596A0-E7A3-491F-BC39-D20AE41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1A7C6-CE6C-44DB-8910-D15D8C624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729F-2414-494F-9894-24CCD64DCCE9}" type="slidenum">
              <a:rPr lang="en-US" smtClean="0"/>
              <a:t>‹#›</a:t>
            </a:fld>
            <a:endParaRPr lang="en-US"/>
          </a:p>
        </p:txBody>
      </p:sp>
    </p:spTree>
    <p:extLst>
      <p:ext uri="{BB962C8B-B14F-4D97-AF65-F5344CB8AC3E}">
        <p14:creationId xmlns:p14="http://schemas.microsoft.com/office/powerpoint/2010/main" val="95495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intensiveintervention.org/resource/intensive-intervention-practitioners-guide-communicating-parents-and-families" TargetMode="Externa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intensiveintervention.org/resource/intensive-intervention-overview-parents-and-famili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6.png"/><Relationship Id="rId4" Type="http://schemas.openxmlformats.org/officeDocument/2006/relationships/image" Target="../media/image46.sv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commons.wikimedia.org/wiki/File:Rhode_Island_municipalities_blank.png"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en.wikipedia.org/wiki/Buzz_Lightyear" TargetMode="Externa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C4F5-DE45-40C8-8033-E0F2B3447AA4}"/>
              </a:ext>
            </a:extLst>
          </p:cNvPr>
          <p:cNvSpPr>
            <a:spLocks noGrp="1"/>
          </p:cNvSpPr>
          <p:nvPr>
            <p:ph type="ctrTitle"/>
          </p:nvPr>
        </p:nvSpPr>
        <p:spPr>
          <a:xfrm>
            <a:off x="558810" y="480051"/>
            <a:ext cx="11073687" cy="2899602"/>
          </a:xfrm>
        </p:spPr>
        <p:txBody>
          <a:bodyPr/>
          <a:lstStyle/>
          <a:p>
            <a:r>
              <a:rPr lang="en-US" dirty="0"/>
              <a:t>From “Talking the Talk” to “Walking the Walk:” RI’s Engagement Story</a:t>
            </a:r>
          </a:p>
        </p:txBody>
      </p:sp>
      <p:sp>
        <p:nvSpPr>
          <p:cNvPr id="3" name="Subtitle 2">
            <a:extLst>
              <a:ext uri="{FF2B5EF4-FFF2-40B4-BE49-F238E27FC236}">
                <a16:creationId xmlns:a16="http://schemas.microsoft.com/office/drawing/2014/main" id="{C2DF99D8-0AAC-47DE-A95A-081897BD4EE4}"/>
              </a:ext>
            </a:extLst>
          </p:cNvPr>
          <p:cNvSpPr>
            <a:spLocks noGrp="1"/>
          </p:cNvSpPr>
          <p:nvPr>
            <p:ph type="subTitle" idx="1"/>
          </p:nvPr>
        </p:nvSpPr>
        <p:spPr/>
        <p:txBody>
          <a:bodyPr>
            <a:normAutofit fontScale="85000" lnSpcReduction="20000"/>
          </a:bodyPr>
          <a:lstStyle/>
          <a:p>
            <a:endParaRPr lang="en-US" dirty="0">
              <a:solidFill>
                <a:srgbClr val="F36522"/>
              </a:solidFill>
            </a:endParaRPr>
          </a:p>
          <a:p>
            <a:r>
              <a:rPr lang="en-US" dirty="0">
                <a:solidFill>
                  <a:srgbClr val="F36522"/>
                </a:solidFill>
              </a:rPr>
              <a:t>Teri Marx, PhD, American Institutes for Research</a:t>
            </a:r>
          </a:p>
          <a:p>
            <a:r>
              <a:rPr lang="en-US" dirty="0">
                <a:solidFill>
                  <a:srgbClr val="F36522"/>
                </a:solidFill>
              </a:rPr>
              <a:t>J. David </a:t>
            </a:r>
            <a:r>
              <a:rPr lang="en-US" dirty="0" err="1">
                <a:solidFill>
                  <a:srgbClr val="F36522"/>
                </a:solidFill>
              </a:rPr>
              <a:t>Sienko</a:t>
            </a:r>
            <a:r>
              <a:rPr lang="en-US" dirty="0">
                <a:solidFill>
                  <a:srgbClr val="F36522"/>
                </a:solidFill>
              </a:rPr>
              <a:t>, Rhode Island Department of Education </a:t>
            </a:r>
          </a:p>
          <a:p>
            <a:r>
              <a:rPr lang="en-US" dirty="0">
                <a:solidFill>
                  <a:srgbClr val="F36522"/>
                </a:solidFill>
              </a:rPr>
              <a:t>Sue Donovan, Rhode Island Parent Information Network</a:t>
            </a:r>
          </a:p>
          <a:p>
            <a:pPr algn="r"/>
            <a:r>
              <a:rPr lang="en-US" dirty="0">
                <a:solidFill>
                  <a:srgbClr val="F36522"/>
                </a:solidFill>
              </a:rPr>
              <a:t>July 22-24, 2019</a:t>
            </a:r>
          </a:p>
          <a:p>
            <a:endParaRPr lang="en-US" dirty="0">
              <a:solidFill>
                <a:srgbClr val="F36522"/>
              </a:solidFill>
            </a:endParaRPr>
          </a:p>
        </p:txBody>
      </p:sp>
      <p:sp>
        <p:nvSpPr>
          <p:cNvPr id="4" name="Slide Number Placeholder 3">
            <a:extLst>
              <a:ext uri="{FF2B5EF4-FFF2-40B4-BE49-F238E27FC236}">
                <a16:creationId xmlns:a16="http://schemas.microsoft.com/office/drawing/2014/main" id="{48247414-C83C-43AB-82FB-D5FD4BA9104F}"/>
              </a:ext>
            </a:extLst>
          </p:cNvPr>
          <p:cNvSpPr>
            <a:spLocks noGrp="1"/>
          </p:cNvSpPr>
          <p:nvPr>
            <p:ph type="sldNum" sz="quarter" idx="4"/>
          </p:nvPr>
        </p:nvSpPr>
        <p:spPr/>
        <p:txBody>
          <a:bodyPr/>
          <a:lstStyle/>
          <a:p>
            <a:fld id="{8B753B17-1229-47A4-BBB2-A02D5F84107F}" type="slidenum">
              <a:rPr lang="en-US" smtClean="0"/>
              <a:pPr/>
              <a:t>1</a:t>
            </a:fld>
            <a:endParaRPr lang="en-US" dirty="0"/>
          </a:p>
        </p:txBody>
      </p:sp>
      <p:pic>
        <p:nvPicPr>
          <p:cNvPr id="5" name="Picture 4" descr="RIPIN Logo">
            <a:extLst>
              <a:ext uri="{FF2B5EF4-FFF2-40B4-BE49-F238E27FC236}">
                <a16:creationId xmlns:a16="http://schemas.microsoft.com/office/drawing/2014/main" id="{09D1CE2A-D0DA-4342-B342-949F803871E5}"/>
              </a:ext>
            </a:extLst>
          </p:cNvPr>
          <p:cNvPicPr>
            <a:picLocks noChangeAspect="1"/>
          </p:cNvPicPr>
          <p:nvPr/>
        </p:nvPicPr>
        <p:blipFill>
          <a:blip r:embed="rId2"/>
          <a:stretch>
            <a:fillRect/>
          </a:stretch>
        </p:blipFill>
        <p:spPr>
          <a:xfrm>
            <a:off x="988379" y="5087310"/>
            <a:ext cx="1429757" cy="1191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RIDE and NCII Logos">
            <a:extLst>
              <a:ext uri="{FF2B5EF4-FFF2-40B4-BE49-F238E27FC236}">
                <a16:creationId xmlns:a16="http://schemas.microsoft.com/office/drawing/2014/main" id="{6FE0D77A-F9F4-4F04-A82C-5A18C968EE8D}"/>
              </a:ext>
            </a:extLst>
          </p:cNvPr>
          <p:cNvPicPr>
            <a:picLocks noChangeAspect="1"/>
          </p:cNvPicPr>
          <p:nvPr/>
        </p:nvPicPr>
        <p:blipFill>
          <a:blip r:embed="rId3"/>
          <a:stretch>
            <a:fillRect/>
          </a:stretch>
        </p:blipFill>
        <p:spPr>
          <a:xfrm>
            <a:off x="2851778" y="5087310"/>
            <a:ext cx="2294204" cy="119146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6360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84926D-7409-4E4F-A098-772EC2D4ABBF}"/>
              </a:ext>
            </a:extLst>
          </p:cNvPr>
          <p:cNvSpPr>
            <a:spLocks noGrp="1"/>
          </p:cNvSpPr>
          <p:nvPr>
            <p:ph type="title"/>
          </p:nvPr>
        </p:nvSpPr>
        <p:spPr/>
        <p:txBody>
          <a:bodyPr/>
          <a:lstStyle/>
          <a:p>
            <a:r>
              <a:rPr lang="en-US" dirty="0"/>
              <a:t>What is Data-Based Individualization (DBI)? </a:t>
            </a:r>
          </a:p>
        </p:txBody>
      </p:sp>
      <p:sp>
        <p:nvSpPr>
          <p:cNvPr id="4" name="Slide Number Placeholder 3">
            <a:extLst>
              <a:ext uri="{FF2B5EF4-FFF2-40B4-BE49-F238E27FC236}">
                <a16:creationId xmlns:a16="http://schemas.microsoft.com/office/drawing/2014/main" id="{532EAD71-9F9D-4E0A-B24F-2C0A36369D3B}"/>
              </a:ext>
            </a:extLst>
          </p:cNvPr>
          <p:cNvSpPr>
            <a:spLocks noGrp="1"/>
          </p:cNvSpPr>
          <p:nvPr>
            <p:ph type="sldNum" sz="quarter" idx="4"/>
          </p:nvPr>
        </p:nvSpPr>
        <p:spPr>
          <a:xfrm>
            <a:off x="92250" y="6482249"/>
            <a:ext cx="330660" cy="3046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262626"/>
              </a:solidFill>
              <a:effectLst/>
              <a:uLnTx/>
              <a:uFillTx/>
              <a:latin typeface="Arial"/>
            </a:endParaRPr>
          </a:p>
        </p:txBody>
      </p:sp>
      <p:pic>
        <p:nvPicPr>
          <p:cNvPr id="9" name="Picture 8" descr="A picture containing text&#10;&#10;Description generated with high confidence">
            <a:extLst>
              <a:ext uri="{FF2B5EF4-FFF2-40B4-BE49-F238E27FC236}">
                <a16:creationId xmlns:a16="http://schemas.microsoft.com/office/drawing/2014/main" id="{F47E72A8-AE1E-4DD2-A741-1E4FD8846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087" y="1690688"/>
            <a:ext cx="3980726" cy="4791561"/>
          </a:xfrm>
          <a:prstGeom prst="rect">
            <a:avLst/>
          </a:prstGeom>
        </p:spPr>
      </p:pic>
      <p:sp>
        <p:nvSpPr>
          <p:cNvPr id="11" name="Right Brace 10">
            <a:extLst>
              <a:ext uri="{FF2B5EF4-FFF2-40B4-BE49-F238E27FC236}">
                <a16:creationId xmlns:a16="http://schemas.microsoft.com/office/drawing/2014/main" id="{457976E0-A301-43FB-8CD9-C948189A24F6}"/>
              </a:ext>
              <a:ext uri="{C183D7F6-B498-43B3-948B-1728B52AA6E4}">
                <adec:decorative xmlns:adec="http://schemas.microsoft.com/office/drawing/2017/decorative" val="1"/>
              </a:ext>
            </a:extLst>
          </p:cNvPr>
          <p:cNvSpPr/>
          <p:nvPr/>
        </p:nvSpPr>
        <p:spPr>
          <a:xfrm>
            <a:off x="4593765" y="1806988"/>
            <a:ext cx="1767840" cy="4528457"/>
          </a:xfrm>
          <a:prstGeom prst="rightBrace">
            <a:avLst/>
          </a:prstGeom>
          <a:ln w="76200">
            <a:solidFill>
              <a:schemeClr val="accent3"/>
            </a:solidFill>
          </a:ln>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mn-cs"/>
            </a:endParaRPr>
          </a:p>
        </p:txBody>
      </p:sp>
      <p:sp>
        <p:nvSpPr>
          <p:cNvPr id="12" name="TextBox 11">
            <a:extLst>
              <a:ext uri="{FF2B5EF4-FFF2-40B4-BE49-F238E27FC236}">
                <a16:creationId xmlns:a16="http://schemas.microsoft.com/office/drawing/2014/main" id="{2A1A1C30-EEB0-4215-8539-7D1A0222E011}"/>
              </a:ext>
            </a:extLst>
          </p:cNvPr>
          <p:cNvSpPr txBox="1"/>
          <p:nvPr/>
        </p:nvSpPr>
        <p:spPr>
          <a:xfrm>
            <a:off x="6866053" y="1848188"/>
            <a:ext cx="4487747" cy="4401205"/>
          </a:xfrm>
          <a:prstGeom prst="rect">
            <a:avLst/>
          </a:prstGeom>
          <a:solidFill>
            <a:srgbClr val="2C517C"/>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Is a </a:t>
            </a:r>
            <a:r>
              <a:rPr kumimoji="0" lang="en-US" sz="2800" b="0" i="1" u="sng" strike="noStrike" kern="1200" cap="none" spc="0" normalizeH="0" baseline="0" noProof="0" dirty="0">
                <a:ln>
                  <a:noFill/>
                </a:ln>
                <a:solidFill>
                  <a:prstClr val="white"/>
                </a:solidFill>
                <a:effectLst/>
                <a:uLnTx/>
                <a:uFillTx/>
                <a:latin typeface="Arial"/>
                <a:ea typeface="+mn-ea"/>
                <a:cs typeface="+mn-cs"/>
              </a:rPr>
              <a:t>process</a:t>
            </a:r>
            <a:r>
              <a:rPr kumimoji="0" lang="en-US" sz="2800" b="0" i="0" u="none" strike="noStrike" kern="1200" cap="none" spc="0" normalizeH="0" baseline="0" noProof="0" dirty="0">
                <a:ln>
                  <a:noFill/>
                </a:ln>
                <a:solidFill>
                  <a:prstClr val="white"/>
                </a:solidFill>
                <a:effectLst/>
                <a:uLnTx/>
                <a:uFillTx/>
                <a:latin typeface="Arial"/>
                <a:ea typeface="+mn-ea"/>
                <a:cs typeface="+mn-cs"/>
              </a:rPr>
              <a:t> for delivering intensive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Origins in experimental teaching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Is </a:t>
            </a:r>
            <a:r>
              <a:rPr kumimoji="0" lang="en-US" sz="2800" b="0" i="1" u="sng" strike="noStrike" kern="1200" cap="none" spc="0" normalizeH="0" baseline="0" noProof="0" dirty="0">
                <a:ln>
                  <a:noFill/>
                </a:ln>
                <a:solidFill>
                  <a:prstClr val="white"/>
                </a:solidFill>
                <a:effectLst/>
                <a:uLnTx/>
                <a:uFillTx/>
                <a:latin typeface="Arial"/>
                <a:ea typeface="+mn-ea"/>
                <a:cs typeface="+mn-cs"/>
              </a:rPr>
              <a:t>not</a:t>
            </a:r>
            <a:r>
              <a:rPr kumimoji="0" lang="en-US" sz="2800" b="0" i="0" u="none" strike="noStrike" kern="1200" cap="none" spc="0" normalizeH="0" baseline="0" noProof="0" dirty="0">
                <a:ln>
                  <a:noFill/>
                </a:ln>
                <a:solidFill>
                  <a:prstClr val="white"/>
                </a:solidFill>
                <a:effectLst/>
                <a:uLnTx/>
                <a:uFillTx/>
                <a:latin typeface="Arial"/>
                <a:ea typeface="+mn-ea"/>
                <a:cs typeface="+mn-cs"/>
              </a:rPr>
              <a:t> a one-time fix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sng" strike="noStrike" kern="1200" cap="none" spc="0" normalizeH="0" baseline="0" noProof="0" dirty="0">
                <a:ln>
                  <a:noFill/>
                </a:ln>
                <a:solidFill>
                  <a:prstClr val="white"/>
                </a:solidFill>
                <a:effectLst/>
                <a:uLnTx/>
                <a:uFillTx/>
                <a:latin typeface="Arial"/>
                <a:ea typeface="+mn-ea"/>
                <a:cs typeface="+mn-cs"/>
              </a:rPr>
              <a:t>Integrates</a:t>
            </a:r>
            <a:r>
              <a:rPr kumimoji="0" lang="en-US" sz="2800" b="0" i="0" u="none" strike="noStrike" kern="1200" cap="none" spc="0" normalizeH="0" baseline="0" noProof="0" dirty="0">
                <a:ln>
                  <a:noFill/>
                </a:ln>
                <a:solidFill>
                  <a:prstClr val="white"/>
                </a:solidFill>
                <a:effectLst/>
                <a:uLnTx/>
                <a:uFillTx/>
                <a:latin typeface="Arial"/>
                <a:ea typeface="+mn-ea"/>
                <a:cs typeface="+mn-cs"/>
              </a:rPr>
              <a:t> data-based decision making across academics and social behavior</a:t>
            </a:r>
          </a:p>
        </p:txBody>
      </p:sp>
    </p:spTree>
    <p:extLst>
      <p:ext uri="{BB962C8B-B14F-4D97-AF65-F5344CB8AC3E}">
        <p14:creationId xmlns:p14="http://schemas.microsoft.com/office/powerpoint/2010/main" val="193942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DCE8-3EF9-474C-BF80-5B78055E8BA9}"/>
              </a:ext>
            </a:extLst>
          </p:cNvPr>
          <p:cNvSpPr>
            <a:spLocks noGrp="1"/>
          </p:cNvSpPr>
          <p:nvPr>
            <p:ph type="title"/>
          </p:nvPr>
        </p:nvSpPr>
        <p:spPr/>
        <p:txBody>
          <a:bodyPr/>
          <a:lstStyle/>
          <a:p>
            <a:r>
              <a:rPr lang="en-US" dirty="0"/>
              <a:t>SSIP Guiding Principles</a:t>
            </a:r>
          </a:p>
        </p:txBody>
      </p:sp>
      <p:sp>
        <p:nvSpPr>
          <p:cNvPr id="4" name="Slide Number Placeholder 3">
            <a:extLst>
              <a:ext uri="{FF2B5EF4-FFF2-40B4-BE49-F238E27FC236}">
                <a16:creationId xmlns:a16="http://schemas.microsoft.com/office/drawing/2014/main" id="{EF634DCF-6A49-479C-B9F0-187B09CBED8A}"/>
              </a:ext>
            </a:extLst>
          </p:cNvPr>
          <p:cNvSpPr>
            <a:spLocks noGrp="1"/>
          </p:cNvSpPr>
          <p:nvPr>
            <p:ph type="sldNum" sz="quarter" idx="4"/>
          </p:nvPr>
        </p:nvSpPr>
        <p:spPr/>
        <p:txBody>
          <a:bodyPr/>
          <a:lstStyle/>
          <a:p>
            <a:fld id="{8B753B17-1229-47A4-BBB2-A02D5F84107F}" type="slidenum">
              <a:rPr lang="en-US" smtClean="0"/>
              <a:pPr/>
              <a:t>11</a:t>
            </a:fld>
            <a:endParaRPr lang="en-US" dirty="0"/>
          </a:p>
        </p:txBody>
      </p:sp>
      <p:graphicFrame>
        <p:nvGraphicFramePr>
          <p:cNvPr id="5" name="Content Placeholder 5" descr="A circular graphic showing the connection between: Improved Student Results, State &amp; District Data Analysis, Targeted Investments&#10;Targeted Interventions, and Changes in Adult Behavior &amp; School Practices&#10;" title="Cycle Graphic">
            <a:extLst>
              <a:ext uri="{FF2B5EF4-FFF2-40B4-BE49-F238E27FC236}">
                <a16:creationId xmlns:a16="http://schemas.microsoft.com/office/drawing/2014/main" id="{9D6F8E15-CE70-4710-9D36-98BF2728AEF2}"/>
              </a:ext>
            </a:extLst>
          </p:cNvPr>
          <p:cNvGraphicFramePr>
            <a:graphicFrameLocks noGrp="1"/>
          </p:cNvGraphicFramePr>
          <p:nvPr>
            <p:ph idx="1"/>
            <p:extLst>
              <p:ext uri="{D42A27DB-BD31-4B8C-83A1-F6EECF244321}">
                <p14:modId xmlns:p14="http://schemas.microsoft.com/office/powerpoint/2010/main" val="3632375652"/>
              </p:ext>
            </p:extLst>
          </p:nvPr>
        </p:nvGraphicFramePr>
        <p:xfrm>
          <a:off x="838198" y="1793260"/>
          <a:ext cx="10515601" cy="4520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D9158A8-93BC-4565-A167-D6E05095AD15}"/>
              </a:ext>
            </a:extLst>
          </p:cNvPr>
          <p:cNvSpPr txBox="1"/>
          <p:nvPr/>
        </p:nvSpPr>
        <p:spPr>
          <a:xfrm>
            <a:off x="537210" y="3429000"/>
            <a:ext cx="27432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a:t>Listen to your LEAs!</a:t>
            </a:r>
          </a:p>
        </p:txBody>
      </p:sp>
    </p:spTree>
    <p:extLst>
      <p:ext uri="{BB962C8B-B14F-4D97-AF65-F5344CB8AC3E}">
        <p14:creationId xmlns:p14="http://schemas.microsoft.com/office/powerpoint/2010/main" val="242938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F9154-166A-4E25-A26A-0B17F7EA550E}"/>
              </a:ext>
            </a:extLst>
          </p:cNvPr>
          <p:cNvSpPr>
            <a:spLocks noGrp="1"/>
          </p:cNvSpPr>
          <p:nvPr>
            <p:ph type="title"/>
          </p:nvPr>
        </p:nvSpPr>
        <p:spPr>
          <a:xfrm>
            <a:off x="821516" y="640263"/>
            <a:ext cx="6204984" cy="1344975"/>
          </a:xfrm>
        </p:spPr>
        <p:txBody>
          <a:bodyPr>
            <a:normAutofit/>
          </a:bodyPr>
          <a:lstStyle/>
          <a:p>
            <a:r>
              <a:rPr lang="en-US" sz="4000"/>
              <a:t>Phase III</a:t>
            </a:r>
          </a:p>
        </p:txBody>
      </p:sp>
      <p:sp>
        <p:nvSpPr>
          <p:cNvPr id="3" name="Content Placeholder 2">
            <a:extLst>
              <a:ext uri="{FF2B5EF4-FFF2-40B4-BE49-F238E27FC236}">
                <a16:creationId xmlns:a16="http://schemas.microsoft.com/office/drawing/2014/main" id="{B23DFD7B-62E2-4B40-B624-A68E64D9CBC8}"/>
              </a:ext>
            </a:extLst>
          </p:cNvPr>
          <p:cNvSpPr>
            <a:spLocks noGrp="1"/>
          </p:cNvSpPr>
          <p:nvPr>
            <p:ph idx="1"/>
          </p:nvPr>
        </p:nvSpPr>
        <p:spPr>
          <a:xfrm>
            <a:off x="821515" y="2121762"/>
            <a:ext cx="6204984" cy="3626917"/>
          </a:xfrm>
        </p:spPr>
        <p:txBody>
          <a:bodyPr>
            <a:normAutofit/>
          </a:bodyPr>
          <a:lstStyle/>
          <a:p>
            <a:r>
              <a:rPr lang="en-US" sz="3600" dirty="0"/>
              <a:t>Stakeholder involvement in SSIP implementation</a:t>
            </a:r>
          </a:p>
          <a:p>
            <a:r>
              <a:rPr lang="en-US" sz="3600" dirty="0"/>
              <a:t>Stakeholder involvement in SSIP evaluation</a:t>
            </a:r>
          </a:p>
          <a:p>
            <a:pPr marL="457200" lvl="1" indent="0">
              <a:buNone/>
            </a:pPr>
            <a:endParaRPr lang="en-US" sz="3600" dirty="0"/>
          </a:p>
        </p:txBody>
      </p:sp>
      <p:pic>
        <p:nvPicPr>
          <p:cNvPr id="8" name="Graphic 7" descr="Internet">
            <a:extLst>
              <a:ext uri="{FF2B5EF4-FFF2-40B4-BE49-F238E27FC236}">
                <a16:creationId xmlns:a16="http://schemas.microsoft.com/office/drawing/2014/main" id="{14F043E0-E9DE-4C1C-A201-19A3E482C9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7755" y="306909"/>
            <a:ext cx="2286000" cy="2286000"/>
          </a:xfrm>
          <a:prstGeom prst="rect">
            <a:avLst/>
          </a:prstGeom>
        </p:spPr>
      </p:pic>
      <p:pic>
        <p:nvPicPr>
          <p:cNvPr id="6" name="Graphic 5" descr="Customer review">
            <a:extLst>
              <a:ext uri="{FF2B5EF4-FFF2-40B4-BE49-F238E27FC236}">
                <a16:creationId xmlns:a16="http://schemas.microsoft.com/office/drawing/2014/main" id="{A1DB906E-1340-40D3-B921-D3F305128A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56259" y="2828925"/>
            <a:ext cx="3388994" cy="3388994"/>
          </a:xfrm>
          <a:prstGeom prst="rect">
            <a:avLst/>
          </a:prstGeom>
        </p:spPr>
      </p:pic>
      <p:sp>
        <p:nvSpPr>
          <p:cNvPr id="4" name="Slide Number Placeholder 3">
            <a:extLst>
              <a:ext uri="{FF2B5EF4-FFF2-40B4-BE49-F238E27FC236}">
                <a16:creationId xmlns:a16="http://schemas.microsoft.com/office/drawing/2014/main" id="{65CF9DE3-198C-4251-A195-EC696E91E0B5}"/>
              </a:ext>
            </a:extLst>
          </p:cNvPr>
          <p:cNvSpPr>
            <a:spLocks noGrp="1"/>
          </p:cNvSpPr>
          <p:nvPr>
            <p:ph type="sldNum" sz="quarter" idx="4"/>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8B753B17-1229-47A4-BBB2-A02D5F84107F}"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12</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0740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53C0-C8B7-49C9-B6B4-6D468A00DF7C}"/>
              </a:ext>
            </a:extLst>
          </p:cNvPr>
          <p:cNvSpPr>
            <a:spLocks noGrp="1"/>
          </p:cNvSpPr>
          <p:nvPr>
            <p:ph type="title"/>
          </p:nvPr>
        </p:nvSpPr>
        <p:spPr/>
        <p:txBody>
          <a:bodyPr/>
          <a:lstStyle/>
          <a:p>
            <a:r>
              <a:rPr lang="en-US" dirty="0"/>
              <a:t>RI Intensive Math Intervention Project (SSIP)</a:t>
            </a:r>
          </a:p>
        </p:txBody>
      </p:sp>
      <p:sp>
        <p:nvSpPr>
          <p:cNvPr id="4" name="Slide Number Placeholder 3">
            <a:extLst>
              <a:ext uri="{FF2B5EF4-FFF2-40B4-BE49-F238E27FC236}">
                <a16:creationId xmlns:a16="http://schemas.microsoft.com/office/drawing/2014/main" id="{1B876B64-D45C-4B19-A820-94108D3B0F2F}"/>
              </a:ext>
            </a:extLst>
          </p:cNvPr>
          <p:cNvSpPr>
            <a:spLocks noGrp="1"/>
          </p:cNvSpPr>
          <p:nvPr>
            <p:ph type="sldNum" sz="quarter" idx="4"/>
          </p:nvPr>
        </p:nvSpPr>
        <p:spPr/>
        <p:txBody>
          <a:bodyPr/>
          <a:lstStyle/>
          <a:p>
            <a:fld id="{8B753B17-1229-47A4-BBB2-A02D5F84107F}" type="slidenum">
              <a:rPr lang="en-US" smtClean="0"/>
              <a:pPr/>
              <a:t>13</a:t>
            </a:fld>
            <a:endParaRPr lang="en-US" dirty="0"/>
          </a:p>
        </p:txBody>
      </p:sp>
      <p:sp>
        <p:nvSpPr>
          <p:cNvPr id="5" name="TextBox 4">
            <a:extLst>
              <a:ext uri="{FF2B5EF4-FFF2-40B4-BE49-F238E27FC236}">
                <a16:creationId xmlns:a16="http://schemas.microsoft.com/office/drawing/2014/main" id="{B96ED863-504E-45B3-884A-10A45FB953C8}"/>
              </a:ext>
            </a:extLst>
          </p:cNvPr>
          <p:cNvSpPr txBox="1"/>
          <p:nvPr/>
        </p:nvSpPr>
        <p:spPr>
          <a:xfrm>
            <a:off x="457200" y="1796059"/>
            <a:ext cx="3680178" cy="2585323"/>
          </a:xfrm>
          <a:prstGeom prst="rect">
            <a:avLst/>
          </a:prstGeom>
          <a:noFill/>
          <a:ln>
            <a:solidFill>
              <a:schemeClr val="accent1"/>
            </a:solidFill>
          </a:ln>
        </p:spPr>
        <p:txBody>
          <a:bodyPr wrap="square" rtlCol="0">
            <a:spAutoFit/>
          </a:bodyPr>
          <a:lstStyle/>
          <a:p>
            <a:pPr algn="ctr"/>
            <a:r>
              <a:rPr lang="en-US" sz="2400" b="1" dirty="0"/>
              <a:t>Original Intent</a:t>
            </a:r>
          </a:p>
          <a:p>
            <a:pPr algn="ctr"/>
            <a:endParaRPr lang="en-US" sz="2400" dirty="0"/>
          </a:p>
          <a:p>
            <a:r>
              <a:rPr lang="en-US" sz="2400" dirty="0"/>
              <a:t>Focus on improving Tier 2 and Tier 3 interventions for students who struggle in mathematics</a:t>
            </a:r>
          </a:p>
          <a:p>
            <a:pPr algn="ctr"/>
            <a:endParaRPr lang="en-US" dirty="0"/>
          </a:p>
        </p:txBody>
      </p:sp>
      <p:sp>
        <p:nvSpPr>
          <p:cNvPr id="6" name="TextBox 5">
            <a:extLst>
              <a:ext uri="{FF2B5EF4-FFF2-40B4-BE49-F238E27FC236}">
                <a16:creationId xmlns:a16="http://schemas.microsoft.com/office/drawing/2014/main" id="{A5C0BACB-FAFB-4147-AF66-2EFDD5332F5A}"/>
              </a:ext>
            </a:extLst>
          </p:cNvPr>
          <p:cNvSpPr txBox="1"/>
          <p:nvPr/>
        </p:nvSpPr>
        <p:spPr>
          <a:xfrm>
            <a:off x="4606724" y="1796059"/>
            <a:ext cx="2868778" cy="4524315"/>
          </a:xfrm>
          <a:prstGeom prst="rect">
            <a:avLst/>
          </a:prstGeom>
          <a:noFill/>
          <a:ln>
            <a:solidFill>
              <a:schemeClr val="accent1"/>
            </a:solidFill>
          </a:ln>
        </p:spPr>
        <p:txBody>
          <a:bodyPr wrap="square" rtlCol="0">
            <a:spAutoFit/>
          </a:bodyPr>
          <a:lstStyle/>
          <a:p>
            <a:pPr algn="ctr"/>
            <a:r>
              <a:rPr lang="en-US" sz="2400" b="1" dirty="0"/>
              <a:t>Needs Analysis</a:t>
            </a:r>
          </a:p>
          <a:p>
            <a:pPr algn="ctr"/>
            <a:r>
              <a:rPr lang="en-US" sz="2400" dirty="0"/>
              <a:t> </a:t>
            </a:r>
          </a:p>
          <a:p>
            <a:r>
              <a:rPr lang="en-US" sz="2400" dirty="0"/>
              <a:t>Many schools lacked high quality Tier 1 mathematics instruction for students </a:t>
            </a:r>
          </a:p>
          <a:p>
            <a:endParaRPr lang="en-US" sz="2400" dirty="0"/>
          </a:p>
          <a:p>
            <a:r>
              <a:rPr lang="en-US" sz="2400" dirty="0"/>
              <a:t>Ineffective or non-existent MTSS structures/processes in mathematics</a:t>
            </a:r>
            <a:endParaRPr lang="en-US" dirty="0"/>
          </a:p>
        </p:txBody>
      </p:sp>
      <p:sp>
        <p:nvSpPr>
          <p:cNvPr id="7" name="TextBox 6">
            <a:extLst>
              <a:ext uri="{FF2B5EF4-FFF2-40B4-BE49-F238E27FC236}">
                <a16:creationId xmlns:a16="http://schemas.microsoft.com/office/drawing/2014/main" id="{EA5C5C92-8A77-476C-84C8-E64040E069EB}"/>
              </a:ext>
            </a:extLst>
          </p:cNvPr>
          <p:cNvSpPr txBox="1"/>
          <p:nvPr/>
        </p:nvSpPr>
        <p:spPr>
          <a:xfrm>
            <a:off x="7944848" y="1796059"/>
            <a:ext cx="3601156" cy="3785652"/>
          </a:xfrm>
          <a:prstGeom prst="rect">
            <a:avLst/>
          </a:prstGeom>
          <a:noFill/>
          <a:ln>
            <a:solidFill>
              <a:schemeClr val="accent1"/>
            </a:solidFill>
          </a:ln>
        </p:spPr>
        <p:txBody>
          <a:bodyPr wrap="square" rtlCol="0">
            <a:spAutoFit/>
          </a:bodyPr>
          <a:lstStyle/>
          <a:p>
            <a:pPr algn="ctr"/>
            <a:r>
              <a:rPr lang="en-US" sz="2400" b="1" dirty="0"/>
              <a:t>Current</a:t>
            </a:r>
          </a:p>
          <a:p>
            <a:pPr algn="ctr"/>
            <a:endParaRPr lang="en-US" sz="2400" dirty="0"/>
          </a:p>
          <a:p>
            <a:r>
              <a:rPr lang="en-US" sz="2400" dirty="0"/>
              <a:t>Continuing the focus on improving Tier 1 instruction and using data-based decision making</a:t>
            </a:r>
          </a:p>
          <a:p>
            <a:endParaRPr lang="en-US" sz="2400" dirty="0"/>
          </a:p>
          <a:p>
            <a:r>
              <a:rPr lang="en-US" sz="2400" dirty="0"/>
              <a:t>Improving implementation at Tier 2 for further intensification at Tier 3</a:t>
            </a:r>
          </a:p>
        </p:txBody>
      </p:sp>
    </p:spTree>
    <p:extLst>
      <p:ext uri="{BB962C8B-B14F-4D97-AF65-F5344CB8AC3E}">
        <p14:creationId xmlns:p14="http://schemas.microsoft.com/office/powerpoint/2010/main" val="124306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ADDFB93-17ED-4F9C-8C76-85D73DB16DF5}"/>
              </a:ext>
            </a:extLst>
          </p:cNvPr>
          <p:cNvSpPr>
            <a:spLocks noGrp="1"/>
          </p:cNvSpPr>
          <p:nvPr>
            <p:ph type="title"/>
          </p:nvPr>
        </p:nvSpPr>
        <p:spPr>
          <a:xfrm>
            <a:off x="6094105" y="802955"/>
            <a:ext cx="4977976" cy="1454051"/>
          </a:xfrm>
        </p:spPr>
        <p:txBody>
          <a:bodyPr>
            <a:normAutofit/>
          </a:bodyPr>
          <a:lstStyle/>
          <a:p>
            <a:pPr algn="ctr"/>
            <a:r>
              <a:rPr lang="en-US" dirty="0"/>
              <a:t>Discussion Prompt</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35B84C4-F651-4444-A17B-F683C921397F}"/>
              </a:ext>
            </a:extLst>
          </p:cNvPr>
          <p:cNvSpPr>
            <a:spLocks noGrp="1"/>
          </p:cNvSpPr>
          <p:nvPr>
            <p:ph idx="1"/>
          </p:nvPr>
        </p:nvSpPr>
        <p:spPr>
          <a:xfrm>
            <a:off x="6090574" y="2421682"/>
            <a:ext cx="4977578" cy="3639289"/>
          </a:xfrm>
        </p:spPr>
        <p:txBody>
          <a:bodyPr anchor="ctr">
            <a:normAutofit/>
          </a:bodyPr>
          <a:lstStyle/>
          <a:p>
            <a:pPr marL="0" indent="0" algn="ctr">
              <a:buNone/>
            </a:pPr>
            <a:r>
              <a:rPr lang="en-US" sz="3200" dirty="0">
                <a:solidFill>
                  <a:srgbClr val="000000"/>
                </a:solidFill>
              </a:rPr>
              <a:t>How can we move beyond “compliance” to “actual” stakeholder engagement within RDA?</a:t>
            </a:r>
          </a:p>
          <a:p>
            <a:endParaRPr lang="en-US" sz="3200" dirty="0">
              <a:solidFill>
                <a:srgbClr val="000000"/>
              </a:solidFill>
            </a:endParaRPr>
          </a:p>
        </p:txBody>
      </p:sp>
      <p:sp>
        <p:nvSpPr>
          <p:cNvPr id="4" name="Slide Number Placeholder 3">
            <a:extLst>
              <a:ext uri="{FF2B5EF4-FFF2-40B4-BE49-F238E27FC236}">
                <a16:creationId xmlns:a16="http://schemas.microsoft.com/office/drawing/2014/main" id="{1B6DF119-FDA3-4DCF-BE4D-B2754650C181}"/>
              </a:ext>
            </a:extLst>
          </p:cNvPr>
          <p:cNvSpPr>
            <a:spLocks noGrp="1"/>
          </p:cNvSpPr>
          <p:nvPr>
            <p:ph type="sldNum" sz="quarter" idx="4"/>
          </p:nvPr>
        </p:nvSpPr>
        <p:spPr>
          <a:xfrm>
            <a:off x="10825930" y="6223702"/>
            <a:ext cx="570728" cy="314067"/>
          </a:xfrm>
        </p:spPr>
        <p:txBody>
          <a:bodyPr>
            <a:normAutofit/>
          </a:bodyPr>
          <a:lstStyle/>
          <a:p>
            <a:pPr>
              <a:spcAft>
                <a:spcPts val="600"/>
              </a:spcAft>
            </a:pPr>
            <a:fld id="{8B753B17-1229-47A4-BBB2-A02D5F84107F}" type="slidenum">
              <a:rPr lang="en-US" sz="1100">
                <a:solidFill>
                  <a:srgbClr val="898989"/>
                </a:solidFill>
              </a:rPr>
              <a:pPr>
                <a:spcAft>
                  <a:spcPts val="600"/>
                </a:spcAft>
              </a:pPr>
              <a:t>14</a:t>
            </a:fld>
            <a:endParaRPr lang="en-US" sz="1100">
              <a:solidFill>
                <a:srgbClr val="898989"/>
              </a:solidFill>
            </a:endParaRPr>
          </a:p>
        </p:txBody>
      </p:sp>
      <p:sp>
        <p:nvSpPr>
          <p:cNvPr id="12" name="Rectangle 11" descr="Head with Gears">
            <a:extLst>
              <a:ext uri="{FF2B5EF4-FFF2-40B4-BE49-F238E27FC236}">
                <a16:creationId xmlns:a16="http://schemas.microsoft.com/office/drawing/2014/main" id="{4177E692-E0F9-450B-877A-A4C18808F03C}"/>
              </a:ext>
            </a:extLst>
          </p:cNvPr>
          <p:cNvSpPr>
            <a:spLocks noChangeAspect="1"/>
          </p:cNvSpPr>
          <p:nvPr/>
        </p:nvSpPr>
        <p:spPr>
          <a:xfrm>
            <a:off x="361169" y="1384140"/>
            <a:ext cx="4278100" cy="42781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15285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A3C3-B912-4D27-86A7-DA4D2CACBF69}"/>
              </a:ext>
            </a:extLst>
          </p:cNvPr>
          <p:cNvSpPr>
            <a:spLocks noGrp="1"/>
          </p:cNvSpPr>
          <p:nvPr>
            <p:ph type="ctrTitle"/>
          </p:nvPr>
        </p:nvSpPr>
        <p:spPr/>
        <p:txBody>
          <a:bodyPr/>
          <a:lstStyle/>
          <a:p>
            <a:r>
              <a:rPr lang="en-US" dirty="0"/>
              <a:t>Differential Engagement of Stakeholders</a:t>
            </a:r>
          </a:p>
        </p:txBody>
      </p:sp>
      <p:sp>
        <p:nvSpPr>
          <p:cNvPr id="7" name="Subtitle 6">
            <a:extLst>
              <a:ext uri="{FF2B5EF4-FFF2-40B4-BE49-F238E27FC236}">
                <a16:creationId xmlns:a16="http://schemas.microsoft.com/office/drawing/2014/main" id="{7736A99D-C206-4D8B-9434-E2FF22C511FB}"/>
              </a:ext>
            </a:extLst>
          </p:cNvPr>
          <p:cNvSpPr>
            <a:spLocks noGrp="1"/>
          </p:cNvSpPr>
          <p:nvPr>
            <p:ph type="subTitle" idx="1"/>
          </p:nvPr>
        </p:nvSpPr>
        <p:spPr/>
        <p:txBody>
          <a:bodyPr/>
          <a:lstStyle/>
          <a:p>
            <a:r>
              <a:rPr lang="en-US" dirty="0"/>
              <a:t>Understanding Stakeholder Roles</a:t>
            </a:r>
          </a:p>
        </p:txBody>
      </p:sp>
      <p:sp>
        <p:nvSpPr>
          <p:cNvPr id="4" name="Slide Number Placeholder 3">
            <a:extLst>
              <a:ext uri="{FF2B5EF4-FFF2-40B4-BE49-F238E27FC236}">
                <a16:creationId xmlns:a16="http://schemas.microsoft.com/office/drawing/2014/main" id="{600CAE78-9823-422C-8CDA-9AEE9ECBECA1}"/>
              </a:ext>
            </a:extLst>
          </p:cNvPr>
          <p:cNvSpPr>
            <a:spLocks noGrp="1"/>
          </p:cNvSpPr>
          <p:nvPr>
            <p:ph type="sldNum" sz="quarter" idx="4"/>
          </p:nvPr>
        </p:nvSpPr>
        <p:spPr/>
        <p:txBody>
          <a:bodyPr/>
          <a:lstStyle/>
          <a:p>
            <a:fld id="{8B753B17-1229-47A4-BBB2-A02D5F84107F}" type="slidenum">
              <a:rPr lang="en-US" smtClean="0"/>
              <a:pPr/>
              <a:t>15</a:t>
            </a:fld>
            <a:endParaRPr lang="en-US" dirty="0"/>
          </a:p>
        </p:txBody>
      </p:sp>
    </p:spTree>
    <p:extLst>
      <p:ext uri="{BB962C8B-B14F-4D97-AF65-F5344CB8AC3E}">
        <p14:creationId xmlns:p14="http://schemas.microsoft.com/office/powerpoint/2010/main" val="2545598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6402-611B-4340-9720-7BAC077DDC29}"/>
              </a:ext>
            </a:extLst>
          </p:cNvPr>
          <p:cNvSpPr>
            <a:spLocks noGrp="1"/>
          </p:cNvSpPr>
          <p:nvPr>
            <p:ph type="title"/>
          </p:nvPr>
        </p:nvSpPr>
        <p:spPr/>
        <p:txBody>
          <a:bodyPr/>
          <a:lstStyle/>
          <a:p>
            <a:r>
              <a:rPr lang="en-US" dirty="0"/>
              <a:t>Peripheral Stakeholders</a:t>
            </a:r>
          </a:p>
        </p:txBody>
      </p:sp>
      <p:sp>
        <p:nvSpPr>
          <p:cNvPr id="3" name="Content Placeholder 2">
            <a:extLst>
              <a:ext uri="{FF2B5EF4-FFF2-40B4-BE49-F238E27FC236}">
                <a16:creationId xmlns:a16="http://schemas.microsoft.com/office/drawing/2014/main" id="{E7EDCF4B-2FA1-4B70-B1C4-A240B374BC14}"/>
              </a:ext>
            </a:extLst>
          </p:cNvPr>
          <p:cNvSpPr>
            <a:spLocks noGrp="1"/>
          </p:cNvSpPr>
          <p:nvPr>
            <p:ph idx="1"/>
          </p:nvPr>
        </p:nvSpPr>
        <p:spPr>
          <a:xfrm>
            <a:off x="838200" y="2147888"/>
            <a:ext cx="10515600" cy="1434477"/>
          </a:xfrm>
        </p:spPr>
        <p:txBody>
          <a:bodyPr/>
          <a:lstStyle/>
          <a:p>
            <a:pPr marL="0" indent="0">
              <a:buNone/>
            </a:pPr>
            <a:r>
              <a:rPr lang="en-US" dirty="0"/>
              <a:t>“those who broadly have an interest in/awareness of Rhode Island’s SSIP but may not work closely with implementation or evaluation activities.”</a:t>
            </a:r>
          </a:p>
        </p:txBody>
      </p:sp>
      <p:sp>
        <p:nvSpPr>
          <p:cNvPr id="4" name="Slide Number Placeholder 3">
            <a:extLst>
              <a:ext uri="{FF2B5EF4-FFF2-40B4-BE49-F238E27FC236}">
                <a16:creationId xmlns:a16="http://schemas.microsoft.com/office/drawing/2014/main" id="{0ADE3848-D2EB-4F38-A43B-ABE548B0E10C}"/>
              </a:ext>
            </a:extLst>
          </p:cNvPr>
          <p:cNvSpPr>
            <a:spLocks noGrp="1"/>
          </p:cNvSpPr>
          <p:nvPr>
            <p:ph type="sldNum" sz="quarter" idx="4"/>
          </p:nvPr>
        </p:nvSpPr>
        <p:spPr/>
        <p:txBody>
          <a:bodyPr/>
          <a:lstStyle/>
          <a:p>
            <a:fld id="{8B753B17-1229-47A4-BBB2-A02D5F84107F}" type="slidenum">
              <a:rPr lang="en-US" smtClean="0"/>
              <a:pPr/>
              <a:t>16</a:t>
            </a:fld>
            <a:endParaRPr lang="en-US" dirty="0"/>
          </a:p>
        </p:txBody>
      </p:sp>
      <p:sp>
        <p:nvSpPr>
          <p:cNvPr id="5" name="Content Placeholder 1">
            <a:extLst>
              <a:ext uri="{FF2B5EF4-FFF2-40B4-BE49-F238E27FC236}">
                <a16:creationId xmlns:a16="http://schemas.microsoft.com/office/drawing/2014/main" id="{4780CC26-A37F-47E4-9792-9FA7E81CB47C}"/>
              </a:ext>
            </a:extLst>
          </p:cNvPr>
          <p:cNvSpPr txBox="1">
            <a:spLocks/>
          </p:cNvSpPr>
          <p:nvPr/>
        </p:nvSpPr>
        <p:spPr>
          <a:xfrm>
            <a:off x="838200" y="4071257"/>
            <a:ext cx="10515600" cy="216065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Work with the Rhode Island Special Education Advisory Council</a:t>
            </a:r>
          </a:p>
          <a:p>
            <a:r>
              <a:rPr lang="en-US" dirty="0"/>
              <a:t>Collaborate with the Office of Curriculum and Instruction</a:t>
            </a:r>
          </a:p>
          <a:p>
            <a:r>
              <a:rPr lang="en-US" dirty="0"/>
              <a:t>Collaborate with other RIDE Initiatives</a:t>
            </a:r>
          </a:p>
          <a:p>
            <a:r>
              <a:rPr lang="en-US" dirty="0"/>
              <a:t>Work with the Math Advisory Board at the State Level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4948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1925-3DBB-471A-AAF5-D3311BBCCEF6}"/>
              </a:ext>
            </a:extLst>
          </p:cNvPr>
          <p:cNvSpPr>
            <a:spLocks noGrp="1"/>
          </p:cNvSpPr>
          <p:nvPr>
            <p:ph type="title"/>
          </p:nvPr>
        </p:nvSpPr>
        <p:spPr/>
        <p:txBody>
          <a:bodyPr/>
          <a:lstStyle/>
          <a:p>
            <a:r>
              <a:rPr lang="en-US" dirty="0"/>
              <a:t>Primary Stakeholders</a:t>
            </a:r>
          </a:p>
        </p:txBody>
      </p:sp>
      <p:sp>
        <p:nvSpPr>
          <p:cNvPr id="3" name="Content Placeholder 2">
            <a:extLst>
              <a:ext uri="{FF2B5EF4-FFF2-40B4-BE49-F238E27FC236}">
                <a16:creationId xmlns:a16="http://schemas.microsoft.com/office/drawing/2014/main" id="{12C5EBA4-DE69-4A24-9567-2F79F17AE396}"/>
              </a:ext>
            </a:extLst>
          </p:cNvPr>
          <p:cNvSpPr>
            <a:spLocks noGrp="1"/>
          </p:cNvSpPr>
          <p:nvPr>
            <p:ph idx="1"/>
          </p:nvPr>
        </p:nvSpPr>
        <p:spPr>
          <a:xfrm>
            <a:off x="838200" y="2743200"/>
            <a:ext cx="5932714" cy="2754540"/>
          </a:xfrm>
        </p:spPr>
        <p:txBody>
          <a:bodyPr/>
          <a:lstStyle/>
          <a:p>
            <a:pPr marL="0" indent="0">
              <a:buNone/>
            </a:pPr>
            <a:r>
              <a:rPr lang="en-US" dirty="0"/>
              <a:t>“Primary stakeholders include school staff and DBI core team members who are involved in the ongoing implementation efforts.” </a:t>
            </a:r>
          </a:p>
        </p:txBody>
      </p:sp>
      <p:sp>
        <p:nvSpPr>
          <p:cNvPr id="4" name="Slide Number Placeholder 3">
            <a:extLst>
              <a:ext uri="{FF2B5EF4-FFF2-40B4-BE49-F238E27FC236}">
                <a16:creationId xmlns:a16="http://schemas.microsoft.com/office/drawing/2014/main" id="{99C614F6-CECC-42DE-9DB9-7A3C3F8920B4}"/>
              </a:ext>
            </a:extLst>
          </p:cNvPr>
          <p:cNvSpPr>
            <a:spLocks noGrp="1"/>
          </p:cNvSpPr>
          <p:nvPr>
            <p:ph type="sldNum" sz="quarter" idx="4"/>
          </p:nvPr>
        </p:nvSpPr>
        <p:spPr/>
        <p:txBody>
          <a:bodyPr/>
          <a:lstStyle/>
          <a:p>
            <a:fld id="{8B753B17-1229-47A4-BBB2-A02D5F84107F}" type="slidenum">
              <a:rPr lang="en-US" smtClean="0"/>
              <a:pPr/>
              <a:t>17</a:t>
            </a:fld>
            <a:endParaRPr lang="en-US" dirty="0"/>
          </a:p>
        </p:txBody>
      </p:sp>
      <p:pic>
        <p:nvPicPr>
          <p:cNvPr id="7" name="Graphic 6" descr="Users">
            <a:extLst>
              <a:ext uri="{FF2B5EF4-FFF2-40B4-BE49-F238E27FC236}">
                <a16:creationId xmlns:a16="http://schemas.microsoft.com/office/drawing/2014/main" id="{36975082-F4FD-4CF8-8595-D96DBC75FB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5900" y="1896684"/>
            <a:ext cx="3416829" cy="3416829"/>
          </a:xfrm>
          <a:prstGeom prst="rect">
            <a:avLst/>
          </a:prstGeom>
        </p:spPr>
      </p:pic>
    </p:spTree>
    <p:extLst>
      <p:ext uri="{BB962C8B-B14F-4D97-AF65-F5344CB8AC3E}">
        <p14:creationId xmlns:p14="http://schemas.microsoft.com/office/powerpoint/2010/main" val="304138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8228-4D5D-4BB6-808E-5AF0A84A811B}"/>
              </a:ext>
            </a:extLst>
          </p:cNvPr>
          <p:cNvSpPr>
            <a:spLocks noGrp="1"/>
          </p:cNvSpPr>
          <p:nvPr>
            <p:ph type="title"/>
          </p:nvPr>
        </p:nvSpPr>
        <p:spPr/>
        <p:txBody>
          <a:bodyPr/>
          <a:lstStyle/>
          <a:p>
            <a:r>
              <a:rPr lang="en-US" dirty="0"/>
              <a:t>Differential Engagement Strategies</a:t>
            </a:r>
          </a:p>
        </p:txBody>
      </p:sp>
      <p:sp>
        <p:nvSpPr>
          <p:cNvPr id="7" name="Text Placeholder 6">
            <a:extLst>
              <a:ext uri="{FF2B5EF4-FFF2-40B4-BE49-F238E27FC236}">
                <a16:creationId xmlns:a16="http://schemas.microsoft.com/office/drawing/2014/main" id="{34026748-1387-4A2E-AA6D-DA24EF5A9219}"/>
              </a:ext>
            </a:extLst>
          </p:cNvPr>
          <p:cNvSpPr>
            <a:spLocks noGrp="1"/>
          </p:cNvSpPr>
          <p:nvPr>
            <p:ph type="body" idx="1"/>
          </p:nvPr>
        </p:nvSpPr>
        <p:spPr/>
        <p:txBody>
          <a:bodyPr/>
          <a:lstStyle/>
          <a:p>
            <a:r>
              <a:rPr lang="en-US" dirty="0"/>
              <a:t>Peripheral 	</a:t>
            </a:r>
          </a:p>
        </p:txBody>
      </p:sp>
      <p:sp>
        <p:nvSpPr>
          <p:cNvPr id="8" name="Content Placeholder 7">
            <a:extLst>
              <a:ext uri="{FF2B5EF4-FFF2-40B4-BE49-F238E27FC236}">
                <a16:creationId xmlns:a16="http://schemas.microsoft.com/office/drawing/2014/main" id="{A6FBAF47-A8B0-486A-B5DE-D8574F3B9274}"/>
              </a:ext>
            </a:extLst>
          </p:cNvPr>
          <p:cNvSpPr>
            <a:spLocks noGrp="1"/>
          </p:cNvSpPr>
          <p:nvPr>
            <p:ph sz="half" idx="2"/>
          </p:nvPr>
        </p:nvSpPr>
        <p:spPr/>
        <p:txBody>
          <a:bodyPr>
            <a:normAutofit fontScale="92500" lnSpcReduction="10000"/>
          </a:bodyPr>
          <a:lstStyle/>
          <a:p>
            <a:r>
              <a:rPr lang="en-US" dirty="0"/>
              <a:t>Feedback/listening sessions to determine if the implementation/evaluation approaches are meaningful and relevant to broader State needs</a:t>
            </a:r>
          </a:p>
          <a:p>
            <a:r>
              <a:rPr lang="en-US" dirty="0"/>
              <a:t>Professional Learning Community with district leaders to foster cross-district collaboration and support capacity building</a:t>
            </a:r>
          </a:p>
          <a:p>
            <a:endParaRPr lang="en-US" dirty="0"/>
          </a:p>
        </p:txBody>
      </p:sp>
      <p:sp>
        <p:nvSpPr>
          <p:cNvPr id="9" name="Text Placeholder 8">
            <a:extLst>
              <a:ext uri="{FF2B5EF4-FFF2-40B4-BE49-F238E27FC236}">
                <a16:creationId xmlns:a16="http://schemas.microsoft.com/office/drawing/2014/main" id="{FD3E86B4-C4CF-4A31-B8AD-D7A2B864696C}"/>
              </a:ext>
            </a:extLst>
          </p:cNvPr>
          <p:cNvSpPr>
            <a:spLocks noGrp="1"/>
          </p:cNvSpPr>
          <p:nvPr>
            <p:ph type="body" sz="quarter" idx="3"/>
          </p:nvPr>
        </p:nvSpPr>
        <p:spPr/>
        <p:txBody>
          <a:bodyPr/>
          <a:lstStyle/>
          <a:p>
            <a:r>
              <a:rPr lang="en-US" dirty="0"/>
              <a:t>Primary</a:t>
            </a:r>
          </a:p>
        </p:txBody>
      </p:sp>
      <p:sp>
        <p:nvSpPr>
          <p:cNvPr id="10" name="Content Placeholder 9">
            <a:extLst>
              <a:ext uri="{FF2B5EF4-FFF2-40B4-BE49-F238E27FC236}">
                <a16:creationId xmlns:a16="http://schemas.microsoft.com/office/drawing/2014/main" id="{370AE35B-FA14-42F1-A922-9D1262249423}"/>
              </a:ext>
            </a:extLst>
          </p:cNvPr>
          <p:cNvSpPr>
            <a:spLocks noGrp="1"/>
          </p:cNvSpPr>
          <p:nvPr>
            <p:ph sz="quarter" idx="4"/>
          </p:nvPr>
        </p:nvSpPr>
        <p:spPr/>
        <p:txBody>
          <a:bodyPr>
            <a:normAutofit fontScale="92500" lnSpcReduction="10000"/>
          </a:bodyPr>
          <a:lstStyle/>
          <a:p>
            <a:r>
              <a:rPr lang="en-US" dirty="0"/>
              <a:t>Determine course of TA activities</a:t>
            </a:r>
          </a:p>
          <a:p>
            <a:r>
              <a:rPr lang="en-US" dirty="0"/>
              <a:t>Co-develop site goals and plans</a:t>
            </a:r>
          </a:p>
          <a:p>
            <a:r>
              <a:rPr lang="en-US" dirty="0"/>
              <a:t>Provide feedback on training content or coaching resources prior to broader dissemination</a:t>
            </a:r>
          </a:p>
          <a:p>
            <a:r>
              <a:rPr lang="en-US" dirty="0"/>
              <a:t>Invite to present what they’ve learned at the RI Learning Forum</a:t>
            </a:r>
          </a:p>
          <a:p>
            <a:r>
              <a:rPr lang="en-US" dirty="0"/>
              <a:t>Create training/resources after attending professional conferences</a:t>
            </a:r>
          </a:p>
        </p:txBody>
      </p:sp>
      <p:sp>
        <p:nvSpPr>
          <p:cNvPr id="4" name="Slide Number Placeholder 3">
            <a:extLst>
              <a:ext uri="{FF2B5EF4-FFF2-40B4-BE49-F238E27FC236}">
                <a16:creationId xmlns:a16="http://schemas.microsoft.com/office/drawing/2014/main" id="{89F2C25E-C3DE-4289-A8FC-E6F5F934EFCE}"/>
              </a:ext>
            </a:extLst>
          </p:cNvPr>
          <p:cNvSpPr>
            <a:spLocks noGrp="1"/>
          </p:cNvSpPr>
          <p:nvPr>
            <p:ph type="sldNum" sz="quarter" idx="10"/>
          </p:nvPr>
        </p:nvSpPr>
        <p:spPr/>
        <p:txBody>
          <a:bodyPr/>
          <a:lstStyle/>
          <a:p>
            <a:fld id="{8B753B17-1229-47A4-BBB2-A02D5F84107F}" type="slidenum">
              <a:rPr lang="en-US" smtClean="0"/>
              <a:pPr/>
              <a:t>18</a:t>
            </a:fld>
            <a:endParaRPr lang="en-US" dirty="0"/>
          </a:p>
        </p:txBody>
      </p:sp>
    </p:spTree>
    <p:extLst>
      <p:ext uri="{BB962C8B-B14F-4D97-AF65-F5344CB8AC3E}">
        <p14:creationId xmlns:p14="http://schemas.microsoft.com/office/powerpoint/2010/main" val="62683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7A54D6-3275-4430-B3D5-AD7F17C935E8}"/>
              </a:ext>
            </a:extLst>
          </p:cNvPr>
          <p:cNvSpPr>
            <a:spLocks noGrp="1"/>
          </p:cNvSpPr>
          <p:nvPr>
            <p:ph type="title"/>
          </p:nvPr>
        </p:nvSpPr>
        <p:spPr>
          <a:xfrm>
            <a:off x="838200" y="365125"/>
            <a:ext cx="10515600" cy="1325563"/>
          </a:xfrm>
        </p:spPr>
        <p:txBody>
          <a:bodyPr/>
          <a:lstStyle/>
          <a:p>
            <a:r>
              <a:rPr lang="en-US" dirty="0"/>
              <a:t>Continuous Improvement</a:t>
            </a:r>
          </a:p>
        </p:txBody>
      </p:sp>
      <p:pic>
        <p:nvPicPr>
          <p:cNvPr id="6" name="Picture 5" descr="Roadblocks include: time, turnover, off-site PD, and budgets">
            <a:extLst>
              <a:ext uri="{FF2B5EF4-FFF2-40B4-BE49-F238E27FC236}">
                <a16:creationId xmlns:a16="http://schemas.microsoft.com/office/drawing/2014/main" id="{EB36969D-0A7E-4F66-929D-7E4738C73E9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415019" y="2576341"/>
            <a:ext cx="2679700" cy="3035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upports include: Coaching, Teams, Online Options, and Impact and Data">
            <a:extLst>
              <a:ext uri="{FF2B5EF4-FFF2-40B4-BE49-F238E27FC236}">
                <a16:creationId xmlns:a16="http://schemas.microsoft.com/office/drawing/2014/main" id="{D8718ADA-FDDF-4FB3-B255-15C72269D1F7}"/>
              </a:ext>
            </a:extLst>
          </p:cNvPr>
          <p:cNvPicPr>
            <a:picLocks/>
          </p:cNvPicPr>
          <p:nvPr/>
        </p:nvPicPr>
        <p:blipFill>
          <a:blip r:embed="rId5"/>
          <a:stretch>
            <a:fillRect/>
          </a:stretch>
        </p:blipFill>
        <p:spPr>
          <a:xfrm>
            <a:off x="4458598" y="2576341"/>
            <a:ext cx="268224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rrow: Right 7">
            <a:extLst>
              <a:ext uri="{FF2B5EF4-FFF2-40B4-BE49-F238E27FC236}">
                <a16:creationId xmlns:a16="http://schemas.microsoft.com/office/drawing/2014/main" id="{22DDE607-6FFD-45C0-B7D3-0A89FEF4FD4C}"/>
              </a:ext>
              <a:ext uri="{C183D7F6-B498-43B3-948B-1728B52AA6E4}">
                <adec:decorative xmlns:adec="http://schemas.microsoft.com/office/drawing/2017/decorative" val="1"/>
              </a:ext>
            </a:extLst>
          </p:cNvPr>
          <p:cNvSpPr/>
          <p:nvPr/>
        </p:nvSpPr>
        <p:spPr>
          <a:xfrm>
            <a:off x="3440862" y="3836569"/>
            <a:ext cx="671593" cy="47528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defTabSz="609585"/>
            <a:endParaRPr lang="en-US" sz="2400">
              <a:solidFill>
                <a:prstClr val="white"/>
              </a:solidFill>
              <a:latin typeface="Arial"/>
            </a:endParaRPr>
          </a:p>
        </p:txBody>
      </p:sp>
      <p:sp>
        <p:nvSpPr>
          <p:cNvPr id="9" name="Arrow: Right 8">
            <a:extLst>
              <a:ext uri="{FF2B5EF4-FFF2-40B4-BE49-F238E27FC236}">
                <a16:creationId xmlns:a16="http://schemas.microsoft.com/office/drawing/2014/main" id="{9261EAE2-9FD1-4823-BA6B-EF8EF44D90E6}"/>
              </a:ext>
              <a:ext uri="{C183D7F6-B498-43B3-948B-1728B52AA6E4}">
                <adec:decorative xmlns:adec="http://schemas.microsoft.com/office/drawing/2017/decorative" val="1"/>
              </a:ext>
            </a:extLst>
          </p:cNvPr>
          <p:cNvSpPr/>
          <p:nvPr/>
        </p:nvSpPr>
        <p:spPr>
          <a:xfrm>
            <a:off x="7486981" y="3836568"/>
            <a:ext cx="671593" cy="47528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defTabSz="609585"/>
            <a:endParaRPr lang="en-US" sz="2400">
              <a:solidFill>
                <a:prstClr val="white"/>
              </a:solidFill>
              <a:latin typeface="Arial"/>
            </a:endParaRPr>
          </a:p>
        </p:txBody>
      </p:sp>
      <p:sp>
        <p:nvSpPr>
          <p:cNvPr id="10" name="TextBox 9">
            <a:extLst>
              <a:ext uri="{FF2B5EF4-FFF2-40B4-BE49-F238E27FC236}">
                <a16:creationId xmlns:a16="http://schemas.microsoft.com/office/drawing/2014/main" id="{CA0CE87B-33FC-44DB-8298-A3622F528CD6}"/>
              </a:ext>
            </a:extLst>
          </p:cNvPr>
          <p:cNvSpPr txBox="1"/>
          <p:nvPr/>
        </p:nvSpPr>
        <p:spPr>
          <a:xfrm>
            <a:off x="8576839" y="1992137"/>
            <a:ext cx="3084392" cy="1754326"/>
          </a:xfrm>
          <a:prstGeom prst="rect">
            <a:avLst/>
          </a:prstGeom>
          <a:noFill/>
          <a:ln w="38100">
            <a:solidFill>
              <a:schemeClr val="tx1"/>
            </a:solidFill>
          </a:ln>
        </p:spPr>
        <p:txBody>
          <a:bodyPr wrap="square" rtlCol="0">
            <a:spAutoFit/>
          </a:bodyPr>
          <a:lstStyle/>
          <a:p>
            <a:pPr algn="ctr"/>
            <a:r>
              <a:rPr lang="en-US" sz="3600" dirty="0"/>
              <a:t>Scaling</a:t>
            </a:r>
          </a:p>
          <a:p>
            <a:pPr marL="342900" indent="-342900">
              <a:buFont typeface="Arial" panose="020B0604020202020204" pitchFamily="34" charset="0"/>
              <a:buChar char="•"/>
            </a:pPr>
            <a:r>
              <a:rPr lang="en-US" sz="2400" dirty="0"/>
              <a:t>From initial team to school-wide implementation</a:t>
            </a:r>
          </a:p>
        </p:txBody>
      </p:sp>
      <p:sp>
        <p:nvSpPr>
          <p:cNvPr id="11" name="TextBox 10">
            <a:extLst>
              <a:ext uri="{FF2B5EF4-FFF2-40B4-BE49-F238E27FC236}">
                <a16:creationId xmlns:a16="http://schemas.microsoft.com/office/drawing/2014/main" id="{89859190-9396-463D-BC23-CCFBF3E8BDA5}"/>
              </a:ext>
            </a:extLst>
          </p:cNvPr>
          <p:cNvSpPr txBox="1"/>
          <p:nvPr/>
        </p:nvSpPr>
        <p:spPr>
          <a:xfrm>
            <a:off x="8576839" y="4362688"/>
            <a:ext cx="3084392" cy="1754326"/>
          </a:xfrm>
          <a:prstGeom prst="rect">
            <a:avLst/>
          </a:prstGeom>
          <a:noFill/>
          <a:ln w="38100">
            <a:solidFill>
              <a:schemeClr val="tx1"/>
            </a:solidFill>
          </a:ln>
        </p:spPr>
        <p:txBody>
          <a:bodyPr wrap="square" rtlCol="0">
            <a:spAutoFit/>
          </a:bodyPr>
          <a:lstStyle/>
          <a:p>
            <a:pPr algn="ctr"/>
            <a:r>
              <a:rPr lang="en-US" sz="3600" dirty="0"/>
              <a:t>Sustaining</a:t>
            </a:r>
          </a:p>
          <a:p>
            <a:pPr marL="342900" indent="-342900">
              <a:buFont typeface="Arial" panose="020B0604020202020204" pitchFamily="34" charset="0"/>
              <a:buChar char="•"/>
            </a:pPr>
            <a:r>
              <a:rPr lang="en-US" sz="2400" dirty="0"/>
              <a:t>Ability to easily train new staff and/or provide refreshers</a:t>
            </a:r>
          </a:p>
        </p:txBody>
      </p:sp>
    </p:spTree>
    <p:extLst>
      <p:ext uri="{BB962C8B-B14F-4D97-AF65-F5344CB8AC3E}">
        <p14:creationId xmlns:p14="http://schemas.microsoft.com/office/powerpoint/2010/main" val="145948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mj-lt"/>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71377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ADDFB93-17ED-4F9C-8C76-85D73DB16DF5}"/>
              </a:ext>
            </a:extLst>
          </p:cNvPr>
          <p:cNvSpPr>
            <a:spLocks noGrp="1"/>
          </p:cNvSpPr>
          <p:nvPr>
            <p:ph type="title"/>
          </p:nvPr>
        </p:nvSpPr>
        <p:spPr>
          <a:xfrm>
            <a:off x="6094105" y="802955"/>
            <a:ext cx="4977976" cy="1454051"/>
          </a:xfrm>
        </p:spPr>
        <p:txBody>
          <a:bodyPr>
            <a:normAutofit/>
          </a:bodyPr>
          <a:lstStyle/>
          <a:p>
            <a:pPr algn="ctr"/>
            <a:r>
              <a:rPr lang="en-US" dirty="0"/>
              <a:t>Discussion Prompt</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35B84C4-F651-4444-A17B-F683C921397F}"/>
              </a:ext>
            </a:extLst>
          </p:cNvPr>
          <p:cNvSpPr>
            <a:spLocks noGrp="1"/>
          </p:cNvSpPr>
          <p:nvPr>
            <p:ph idx="1"/>
          </p:nvPr>
        </p:nvSpPr>
        <p:spPr>
          <a:xfrm>
            <a:off x="6090574" y="2421682"/>
            <a:ext cx="4977578" cy="3639289"/>
          </a:xfrm>
        </p:spPr>
        <p:txBody>
          <a:bodyPr anchor="ctr">
            <a:normAutofit/>
          </a:bodyPr>
          <a:lstStyle/>
          <a:p>
            <a:pPr marL="0" lvl="0" indent="0" algn="ctr">
              <a:buNone/>
            </a:pPr>
            <a:r>
              <a:rPr lang="en-US" sz="3200" dirty="0">
                <a:solidFill>
                  <a:srgbClr val="000000"/>
                </a:solidFill>
              </a:rPr>
              <a:t>What strategies can be used to differentially engage different types of stakeholders in change efforts? To support continuous improvement?</a:t>
            </a:r>
          </a:p>
          <a:p>
            <a:pPr algn="ctr"/>
            <a:endParaRPr lang="en-US" sz="3200" dirty="0">
              <a:solidFill>
                <a:srgbClr val="000000"/>
              </a:solidFill>
            </a:endParaRPr>
          </a:p>
        </p:txBody>
      </p:sp>
      <p:sp>
        <p:nvSpPr>
          <p:cNvPr id="4" name="Slide Number Placeholder 3">
            <a:extLst>
              <a:ext uri="{FF2B5EF4-FFF2-40B4-BE49-F238E27FC236}">
                <a16:creationId xmlns:a16="http://schemas.microsoft.com/office/drawing/2014/main" id="{1B6DF119-FDA3-4DCF-BE4D-B2754650C181}"/>
              </a:ext>
            </a:extLst>
          </p:cNvPr>
          <p:cNvSpPr>
            <a:spLocks noGrp="1"/>
          </p:cNvSpPr>
          <p:nvPr>
            <p:ph type="sldNum" sz="quarter" idx="4"/>
          </p:nvPr>
        </p:nvSpPr>
        <p:spPr>
          <a:xfrm>
            <a:off x="10825930" y="6223702"/>
            <a:ext cx="570728" cy="314067"/>
          </a:xfrm>
        </p:spPr>
        <p:txBody>
          <a:bodyPr>
            <a:normAutofit/>
          </a:bodyPr>
          <a:lstStyle/>
          <a:p>
            <a:pPr>
              <a:spcAft>
                <a:spcPts val="600"/>
              </a:spcAft>
            </a:pPr>
            <a:fld id="{8B753B17-1229-47A4-BBB2-A02D5F84107F}" type="slidenum">
              <a:rPr lang="en-US" sz="1100">
                <a:solidFill>
                  <a:srgbClr val="898989"/>
                </a:solidFill>
              </a:rPr>
              <a:pPr>
                <a:spcAft>
                  <a:spcPts val="600"/>
                </a:spcAft>
              </a:pPr>
              <a:t>20</a:t>
            </a:fld>
            <a:endParaRPr lang="en-US" sz="1100">
              <a:solidFill>
                <a:srgbClr val="898989"/>
              </a:solidFill>
            </a:endParaRPr>
          </a:p>
        </p:txBody>
      </p:sp>
      <p:sp>
        <p:nvSpPr>
          <p:cNvPr id="10" name="Rectangle 9" descr="Person with Idea">
            <a:extLst>
              <a:ext uri="{FF2B5EF4-FFF2-40B4-BE49-F238E27FC236}">
                <a16:creationId xmlns:a16="http://schemas.microsoft.com/office/drawing/2014/main" id="{130587DE-ED43-4400-A75A-CDB1CA1A7EE2}"/>
              </a:ext>
            </a:extLst>
          </p:cNvPr>
          <p:cNvSpPr>
            <a:spLocks noChangeAspect="1"/>
          </p:cNvSpPr>
          <p:nvPr/>
        </p:nvSpPr>
        <p:spPr>
          <a:xfrm>
            <a:off x="23153" y="1174203"/>
            <a:ext cx="4509594" cy="450959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255355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8F8D-AB4C-46DD-8142-1DDA25273B82}"/>
              </a:ext>
            </a:extLst>
          </p:cNvPr>
          <p:cNvSpPr>
            <a:spLocks noGrp="1"/>
          </p:cNvSpPr>
          <p:nvPr>
            <p:ph type="ctrTitle"/>
          </p:nvPr>
        </p:nvSpPr>
        <p:spPr/>
        <p:txBody>
          <a:bodyPr/>
          <a:lstStyle/>
          <a:p>
            <a:r>
              <a:rPr lang="en-US" dirty="0"/>
              <a:t>Co-Constructing</a:t>
            </a:r>
          </a:p>
        </p:txBody>
      </p:sp>
      <p:sp>
        <p:nvSpPr>
          <p:cNvPr id="3" name="Subtitle 2">
            <a:extLst>
              <a:ext uri="{FF2B5EF4-FFF2-40B4-BE49-F238E27FC236}">
                <a16:creationId xmlns:a16="http://schemas.microsoft.com/office/drawing/2014/main" id="{161DF7A8-8B25-45C8-9628-5F0487D01362}"/>
              </a:ext>
            </a:extLst>
          </p:cNvPr>
          <p:cNvSpPr>
            <a:spLocks noGrp="1"/>
          </p:cNvSpPr>
          <p:nvPr>
            <p:ph type="subTitle" idx="1"/>
          </p:nvPr>
        </p:nvSpPr>
        <p:spPr/>
        <p:txBody>
          <a:bodyPr/>
          <a:lstStyle/>
          <a:p>
            <a:r>
              <a:rPr lang="en-US" dirty="0"/>
              <a:t>Resources and Outcomes through Meaningful Partnerships</a:t>
            </a:r>
          </a:p>
        </p:txBody>
      </p:sp>
      <p:sp>
        <p:nvSpPr>
          <p:cNvPr id="4" name="Slide Number Placeholder 3">
            <a:extLst>
              <a:ext uri="{FF2B5EF4-FFF2-40B4-BE49-F238E27FC236}">
                <a16:creationId xmlns:a16="http://schemas.microsoft.com/office/drawing/2014/main" id="{588CD322-C617-4585-8B78-EBB721066279}"/>
              </a:ext>
            </a:extLst>
          </p:cNvPr>
          <p:cNvSpPr>
            <a:spLocks noGrp="1"/>
          </p:cNvSpPr>
          <p:nvPr>
            <p:ph type="sldNum" sz="quarter" idx="4"/>
          </p:nvPr>
        </p:nvSpPr>
        <p:spPr/>
        <p:txBody>
          <a:bodyPr/>
          <a:lstStyle/>
          <a:p>
            <a:fld id="{8B753B17-1229-47A4-BBB2-A02D5F84107F}" type="slidenum">
              <a:rPr lang="en-US" smtClean="0"/>
              <a:pPr/>
              <a:t>21</a:t>
            </a:fld>
            <a:endParaRPr lang="en-US" dirty="0"/>
          </a:p>
        </p:txBody>
      </p:sp>
    </p:spTree>
    <p:extLst>
      <p:ext uri="{BB962C8B-B14F-4D97-AF65-F5344CB8AC3E}">
        <p14:creationId xmlns:p14="http://schemas.microsoft.com/office/powerpoint/2010/main" val="3024931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BF7147-B60E-4BBF-BDC5-00AFFD9B7F4B}"/>
              </a:ext>
            </a:extLst>
          </p:cNvPr>
          <p:cNvSpPr>
            <a:spLocks noGrp="1"/>
          </p:cNvSpPr>
          <p:nvPr>
            <p:ph type="title"/>
          </p:nvPr>
        </p:nvSpPr>
        <p:spPr/>
        <p:txBody>
          <a:bodyPr/>
          <a:lstStyle/>
          <a:p>
            <a:r>
              <a:rPr lang="en-US" dirty="0"/>
              <a:t>Parent and Family Engagement </a:t>
            </a:r>
          </a:p>
        </p:txBody>
      </p:sp>
      <p:sp>
        <p:nvSpPr>
          <p:cNvPr id="9" name="Content Placeholder 8">
            <a:extLst>
              <a:ext uri="{FF2B5EF4-FFF2-40B4-BE49-F238E27FC236}">
                <a16:creationId xmlns:a16="http://schemas.microsoft.com/office/drawing/2014/main" id="{C41D348C-E2E5-4264-8C3B-AEDA16F49E43}"/>
              </a:ext>
            </a:extLst>
          </p:cNvPr>
          <p:cNvSpPr>
            <a:spLocks noGrp="1"/>
          </p:cNvSpPr>
          <p:nvPr>
            <p:ph idx="1"/>
          </p:nvPr>
        </p:nvSpPr>
        <p:spPr/>
        <p:txBody>
          <a:bodyPr/>
          <a:lstStyle/>
          <a:p>
            <a:pPr marL="0" indent="0" algn="ctr">
              <a:buNone/>
            </a:pPr>
            <a:r>
              <a:rPr lang="en-US" b="1" dirty="0"/>
              <a:t>A priority, not an afterthought!</a:t>
            </a:r>
          </a:p>
        </p:txBody>
      </p:sp>
      <p:sp>
        <p:nvSpPr>
          <p:cNvPr id="7" name="Slide Number Placeholder 6">
            <a:extLst>
              <a:ext uri="{FF2B5EF4-FFF2-40B4-BE49-F238E27FC236}">
                <a16:creationId xmlns:a16="http://schemas.microsoft.com/office/drawing/2014/main" id="{6C036736-F016-40BA-A0C3-E59FB998DA1A}"/>
              </a:ext>
            </a:extLst>
          </p:cNvPr>
          <p:cNvSpPr>
            <a:spLocks noGrp="1"/>
          </p:cNvSpPr>
          <p:nvPr>
            <p:ph type="sldNum" sz="quarter" idx="4"/>
          </p:nvPr>
        </p:nvSpPr>
        <p:spPr/>
        <p:txBody>
          <a:bodyPr/>
          <a:lstStyle/>
          <a:p>
            <a:fld id="{8B753B17-1229-47A4-BBB2-A02D5F84107F}" type="slidenum">
              <a:rPr lang="en-US" smtClean="0"/>
              <a:pPr/>
              <a:t>22</a:t>
            </a:fld>
            <a:endParaRPr lang="en-US" dirty="0"/>
          </a:p>
        </p:txBody>
      </p:sp>
      <p:pic>
        <p:nvPicPr>
          <p:cNvPr id="10" name="Picture 9" descr="RIPIN Logo">
            <a:extLst>
              <a:ext uri="{FF2B5EF4-FFF2-40B4-BE49-F238E27FC236}">
                <a16:creationId xmlns:a16="http://schemas.microsoft.com/office/drawing/2014/main" id="{FEAE35E7-4150-41E3-889B-27EB5AEABAD9}"/>
              </a:ext>
            </a:extLst>
          </p:cNvPr>
          <p:cNvPicPr>
            <a:picLocks noChangeAspect="1"/>
          </p:cNvPicPr>
          <p:nvPr/>
        </p:nvPicPr>
        <p:blipFill>
          <a:blip r:embed="rId2"/>
          <a:stretch>
            <a:fillRect/>
          </a:stretch>
        </p:blipFill>
        <p:spPr>
          <a:xfrm>
            <a:off x="838200" y="2699544"/>
            <a:ext cx="2800350" cy="233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Arrow: Right 10" descr="arrow pointing from RIPIN to various developed resources">
            <a:extLst>
              <a:ext uri="{FF2B5EF4-FFF2-40B4-BE49-F238E27FC236}">
                <a16:creationId xmlns:a16="http://schemas.microsoft.com/office/drawing/2014/main" id="{75FC36D7-4EA2-4853-AF0A-9DC98E244A2E}"/>
              </a:ext>
            </a:extLst>
          </p:cNvPr>
          <p:cNvSpPr/>
          <p:nvPr/>
        </p:nvSpPr>
        <p:spPr>
          <a:xfrm>
            <a:off x="4027714" y="3294856"/>
            <a:ext cx="2068286"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creenshot of RIPIN's MTSS Guide">
            <a:extLst>
              <a:ext uri="{FF2B5EF4-FFF2-40B4-BE49-F238E27FC236}">
                <a16:creationId xmlns:a16="http://schemas.microsoft.com/office/drawing/2014/main" id="{FF88B9CE-D634-4151-9010-028F83B85C1B}"/>
              </a:ext>
            </a:extLst>
          </p:cNvPr>
          <p:cNvPicPr>
            <a:picLocks noChangeAspect="1"/>
          </p:cNvPicPr>
          <p:nvPr/>
        </p:nvPicPr>
        <p:blipFill>
          <a:blip r:embed="rId3"/>
          <a:stretch>
            <a:fillRect/>
          </a:stretch>
        </p:blipFill>
        <p:spPr>
          <a:xfrm>
            <a:off x="6500999" y="2279877"/>
            <a:ext cx="1990352" cy="2832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Screenshot of Intensive Intervention Infographic available from NCII">
            <a:extLst>
              <a:ext uri="{FF2B5EF4-FFF2-40B4-BE49-F238E27FC236}">
                <a16:creationId xmlns:a16="http://schemas.microsoft.com/office/drawing/2014/main" id="{065FB5D0-7DC6-4234-B2E2-367F441EE659}"/>
              </a:ext>
            </a:extLst>
          </p:cNvPr>
          <p:cNvPicPr>
            <a:picLocks noChangeAspect="1"/>
          </p:cNvPicPr>
          <p:nvPr/>
        </p:nvPicPr>
        <p:blipFill>
          <a:blip r:embed="rId4"/>
          <a:stretch>
            <a:fillRect/>
          </a:stretch>
        </p:blipFill>
        <p:spPr>
          <a:xfrm>
            <a:off x="8970882" y="2279877"/>
            <a:ext cx="2185059" cy="2496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Homework Help Guide developed by SSIP team and RIPIN">
            <a:extLst>
              <a:ext uri="{FF2B5EF4-FFF2-40B4-BE49-F238E27FC236}">
                <a16:creationId xmlns:a16="http://schemas.microsoft.com/office/drawing/2014/main" id="{FCF6FD63-8378-445F-8C26-4D0AC35A02CF}"/>
              </a:ext>
            </a:extLst>
          </p:cNvPr>
          <p:cNvPicPr>
            <a:picLocks noChangeAspect="1"/>
          </p:cNvPicPr>
          <p:nvPr/>
        </p:nvPicPr>
        <p:blipFill>
          <a:blip r:embed="rId5"/>
          <a:stretch>
            <a:fillRect/>
          </a:stretch>
        </p:blipFill>
        <p:spPr>
          <a:xfrm>
            <a:off x="7738880" y="3734922"/>
            <a:ext cx="2068285" cy="2596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132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F3D7-5B5B-4452-A5A2-E73317B47A5C}"/>
              </a:ext>
            </a:extLst>
          </p:cNvPr>
          <p:cNvSpPr>
            <a:spLocks noGrp="1"/>
          </p:cNvSpPr>
          <p:nvPr>
            <p:ph type="title"/>
          </p:nvPr>
        </p:nvSpPr>
        <p:spPr/>
        <p:txBody>
          <a:bodyPr/>
          <a:lstStyle/>
          <a:p>
            <a:r>
              <a:rPr lang="en-US" dirty="0"/>
              <a:t>Our Best Laid Plans…</a:t>
            </a:r>
          </a:p>
        </p:txBody>
      </p:sp>
      <p:sp>
        <p:nvSpPr>
          <p:cNvPr id="3" name="Content Placeholder 2">
            <a:extLst>
              <a:ext uri="{FF2B5EF4-FFF2-40B4-BE49-F238E27FC236}">
                <a16:creationId xmlns:a16="http://schemas.microsoft.com/office/drawing/2014/main" id="{91642A40-41B0-4201-91FA-5A6752F5FF71}"/>
              </a:ext>
            </a:extLst>
          </p:cNvPr>
          <p:cNvSpPr>
            <a:spLocks noGrp="1"/>
          </p:cNvSpPr>
          <p:nvPr>
            <p:ph idx="1"/>
          </p:nvPr>
        </p:nvSpPr>
        <p:spPr>
          <a:xfrm>
            <a:off x="838200" y="1880572"/>
            <a:ext cx="3722370" cy="4351338"/>
          </a:xfrm>
          <a:ln>
            <a:solidFill>
              <a:schemeClr val="tx1"/>
            </a:solidFill>
          </a:ln>
        </p:spPr>
        <p:txBody>
          <a:bodyPr/>
          <a:lstStyle/>
          <a:p>
            <a:pPr marL="0" indent="0" algn="ctr">
              <a:buNone/>
            </a:pPr>
            <a:r>
              <a:rPr lang="en-US" b="1" dirty="0"/>
              <a:t>Original Intent</a:t>
            </a:r>
          </a:p>
          <a:p>
            <a:pPr marL="0" indent="0">
              <a:buNone/>
            </a:pPr>
            <a:r>
              <a:rPr lang="en-US" dirty="0"/>
              <a:t>Develop Family Toolkit on Intensive Intervention that incorporates friendly language about what intensive intervention is, who it supports, and how schools make it happen. </a:t>
            </a:r>
          </a:p>
          <a:p>
            <a:endParaRPr lang="en-US" dirty="0"/>
          </a:p>
          <a:p>
            <a:endParaRPr lang="en-US" dirty="0"/>
          </a:p>
        </p:txBody>
      </p:sp>
      <p:sp>
        <p:nvSpPr>
          <p:cNvPr id="4" name="Slide Number Placeholder 3">
            <a:extLst>
              <a:ext uri="{FF2B5EF4-FFF2-40B4-BE49-F238E27FC236}">
                <a16:creationId xmlns:a16="http://schemas.microsoft.com/office/drawing/2014/main" id="{938E4F02-0A0D-48AE-AA88-3179307DE6C9}"/>
              </a:ext>
            </a:extLst>
          </p:cNvPr>
          <p:cNvSpPr>
            <a:spLocks noGrp="1"/>
          </p:cNvSpPr>
          <p:nvPr>
            <p:ph type="sldNum" sz="quarter" idx="4"/>
          </p:nvPr>
        </p:nvSpPr>
        <p:spPr/>
        <p:txBody>
          <a:bodyPr/>
          <a:lstStyle/>
          <a:p>
            <a:fld id="{8B753B17-1229-47A4-BBB2-A02D5F84107F}" type="slidenum">
              <a:rPr lang="en-US" smtClean="0"/>
              <a:pPr/>
              <a:t>23</a:t>
            </a:fld>
            <a:endParaRPr lang="en-US" dirty="0"/>
          </a:p>
        </p:txBody>
      </p:sp>
      <p:sp>
        <p:nvSpPr>
          <p:cNvPr id="6" name="TextBox 5">
            <a:extLst>
              <a:ext uri="{FF2B5EF4-FFF2-40B4-BE49-F238E27FC236}">
                <a16:creationId xmlns:a16="http://schemas.microsoft.com/office/drawing/2014/main" id="{9FF0D62D-F489-4ABB-8BE9-1897DF7E9A02}"/>
              </a:ext>
            </a:extLst>
          </p:cNvPr>
          <p:cNvSpPr txBox="1"/>
          <p:nvPr/>
        </p:nvSpPr>
        <p:spPr>
          <a:xfrm>
            <a:off x="4800600" y="1927749"/>
            <a:ext cx="1828800" cy="4278094"/>
          </a:xfrm>
          <a:prstGeom prst="rect">
            <a:avLst/>
          </a:prstGeom>
          <a:noFill/>
          <a:ln>
            <a:solidFill>
              <a:schemeClr val="tx1"/>
            </a:solidFill>
          </a:ln>
        </p:spPr>
        <p:txBody>
          <a:bodyPr wrap="square" rtlCol="0">
            <a:spAutoFit/>
          </a:bodyPr>
          <a:lstStyle/>
          <a:p>
            <a:endParaRPr lang="en-US" sz="2400" b="1" dirty="0"/>
          </a:p>
          <a:p>
            <a:r>
              <a:rPr lang="en-US" sz="2400" b="1" dirty="0"/>
              <a:t>Challenge: </a:t>
            </a:r>
            <a:r>
              <a:rPr lang="en-US" sz="2400" dirty="0"/>
              <a:t>How to address everything at once. </a:t>
            </a:r>
          </a:p>
          <a:p>
            <a:endParaRPr lang="en-US" sz="2400" dirty="0"/>
          </a:p>
          <a:p>
            <a:r>
              <a:rPr lang="en-US" sz="2400" b="1" dirty="0"/>
              <a:t>Solution: </a:t>
            </a:r>
            <a:r>
              <a:rPr lang="en-US" sz="2400" dirty="0"/>
              <a:t>Let’s break it up! </a:t>
            </a:r>
          </a:p>
          <a:p>
            <a:endParaRPr lang="en-US" sz="3200" dirty="0"/>
          </a:p>
        </p:txBody>
      </p:sp>
      <p:pic>
        <p:nvPicPr>
          <p:cNvPr id="8" name="Picture 7" descr="screenshot of data guide pages">
            <a:extLst>
              <a:ext uri="{FF2B5EF4-FFF2-40B4-BE49-F238E27FC236}">
                <a16:creationId xmlns:a16="http://schemas.microsoft.com/office/drawing/2014/main" id="{AB0E434A-CCB8-497C-9E38-C26F78031DE4}"/>
              </a:ext>
            </a:extLst>
          </p:cNvPr>
          <p:cNvPicPr>
            <a:picLocks noChangeAspect="1"/>
          </p:cNvPicPr>
          <p:nvPr/>
        </p:nvPicPr>
        <p:blipFill>
          <a:blip r:embed="rId2"/>
          <a:stretch>
            <a:fillRect/>
          </a:stretch>
        </p:blipFill>
        <p:spPr>
          <a:xfrm>
            <a:off x="6761378" y="3990360"/>
            <a:ext cx="4592422" cy="2431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creenshot of intensive intervention guide sections (there are 6 sections to the guide) ">
            <a:extLst>
              <a:ext uri="{FF2B5EF4-FFF2-40B4-BE49-F238E27FC236}">
                <a16:creationId xmlns:a16="http://schemas.microsoft.com/office/drawing/2014/main" id="{530434C1-7337-4405-A2D4-E53DC78B073F}"/>
              </a:ext>
            </a:extLst>
          </p:cNvPr>
          <p:cNvPicPr>
            <a:picLocks noChangeAspect="1"/>
          </p:cNvPicPr>
          <p:nvPr/>
        </p:nvPicPr>
        <p:blipFill>
          <a:blip r:embed="rId3"/>
          <a:stretch>
            <a:fillRect/>
          </a:stretch>
        </p:blipFill>
        <p:spPr>
          <a:xfrm>
            <a:off x="7057339" y="1709310"/>
            <a:ext cx="4000500" cy="2106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0601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06A4-2BAC-48ED-8D60-518659F9B8AB}"/>
              </a:ext>
            </a:extLst>
          </p:cNvPr>
          <p:cNvSpPr>
            <a:spLocks noGrp="1"/>
          </p:cNvSpPr>
          <p:nvPr>
            <p:ph type="title"/>
          </p:nvPr>
        </p:nvSpPr>
        <p:spPr/>
        <p:txBody>
          <a:bodyPr/>
          <a:lstStyle/>
          <a:p>
            <a:r>
              <a:rPr lang="en-US" dirty="0"/>
              <a:t>Feedback: Engage Other Stakeholders </a:t>
            </a:r>
          </a:p>
        </p:txBody>
      </p:sp>
      <p:sp>
        <p:nvSpPr>
          <p:cNvPr id="4" name="Slide Number Placeholder 3">
            <a:extLst>
              <a:ext uri="{FF2B5EF4-FFF2-40B4-BE49-F238E27FC236}">
                <a16:creationId xmlns:a16="http://schemas.microsoft.com/office/drawing/2014/main" id="{5FB93519-2AE9-4319-A1BB-4AA97F876D93}"/>
              </a:ext>
            </a:extLst>
          </p:cNvPr>
          <p:cNvSpPr>
            <a:spLocks noGrp="1"/>
          </p:cNvSpPr>
          <p:nvPr>
            <p:ph type="sldNum" sz="quarter" idx="4"/>
          </p:nvPr>
        </p:nvSpPr>
        <p:spPr/>
        <p:txBody>
          <a:bodyPr/>
          <a:lstStyle/>
          <a:p>
            <a:fld id="{8B753B17-1229-47A4-BBB2-A02D5F84107F}" type="slidenum">
              <a:rPr lang="en-US" smtClean="0"/>
              <a:pPr/>
              <a:t>24</a:t>
            </a:fld>
            <a:endParaRPr lang="en-US" dirty="0"/>
          </a:p>
        </p:txBody>
      </p:sp>
      <p:graphicFrame>
        <p:nvGraphicFramePr>
          <p:cNvPr id="5" name="Table 4">
            <a:extLst>
              <a:ext uri="{FF2B5EF4-FFF2-40B4-BE49-F238E27FC236}">
                <a16:creationId xmlns:a16="http://schemas.microsoft.com/office/drawing/2014/main" id="{683939E8-1D92-44D8-BE04-7214A8BF2D8C}"/>
              </a:ext>
            </a:extLst>
          </p:cNvPr>
          <p:cNvGraphicFramePr>
            <a:graphicFrameLocks noGrp="1"/>
          </p:cNvGraphicFramePr>
          <p:nvPr>
            <p:extLst>
              <p:ext uri="{D42A27DB-BD31-4B8C-83A1-F6EECF244321}">
                <p14:modId xmlns:p14="http://schemas.microsoft.com/office/powerpoint/2010/main" val="1204142346"/>
              </p:ext>
            </p:extLst>
          </p:nvPr>
        </p:nvGraphicFramePr>
        <p:xfrm>
          <a:off x="838200" y="1758468"/>
          <a:ext cx="10542270" cy="5028452"/>
        </p:xfrm>
        <a:graphic>
          <a:graphicData uri="http://schemas.openxmlformats.org/drawingml/2006/table">
            <a:tbl>
              <a:tblPr firstRow="1" firstCol="1" bandRow="1">
                <a:tableStyleId>{7DF18680-E054-41AD-8BC1-D1AEF772440D}</a:tableStyleId>
              </a:tblPr>
              <a:tblGrid>
                <a:gridCol w="8797248">
                  <a:extLst>
                    <a:ext uri="{9D8B030D-6E8A-4147-A177-3AD203B41FA5}">
                      <a16:colId xmlns:a16="http://schemas.microsoft.com/office/drawing/2014/main" val="1947430580"/>
                    </a:ext>
                  </a:extLst>
                </a:gridCol>
                <a:gridCol w="1745022">
                  <a:extLst>
                    <a:ext uri="{9D8B030D-6E8A-4147-A177-3AD203B41FA5}">
                      <a16:colId xmlns:a16="http://schemas.microsoft.com/office/drawing/2014/main" val="4135093905"/>
                    </a:ext>
                  </a:extLst>
                </a:gridCol>
              </a:tblGrid>
              <a:tr h="341204">
                <a:tc>
                  <a:txBody>
                    <a:bodyPr/>
                    <a:lstStyle/>
                    <a:p>
                      <a:pPr marL="0" marR="0">
                        <a:spcBef>
                          <a:spcPts val="0"/>
                        </a:spcBef>
                        <a:spcAft>
                          <a:spcPts val="0"/>
                        </a:spcAft>
                      </a:pPr>
                      <a:r>
                        <a:rPr lang="en-US" sz="2400">
                          <a:effectLst/>
                        </a:rPr>
                        <a:t>Questions to Consider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tc>
                <a:tc>
                  <a:txBody>
                    <a:bodyPr/>
                    <a:lstStyle/>
                    <a:p>
                      <a:pPr marL="0" marR="0">
                        <a:spcBef>
                          <a:spcPts val="0"/>
                        </a:spcBef>
                        <a:spcAft>
                          <a:spcPts val="0"/>
                        </a:spcAft>
                      </a:pPr>
                      <a:r>
                        <a:rPr lang="en-US" sz="2400">
                          <a:effectLst/>
                        </a:rPr>
                        <a:t>Feedback</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tc>
                <a:extLst>
                  <a:ext uri="{0D108BD9-81ED-4DB2-BD59-A6C34878D82A}">
                    <a16:rowId xmlns:a16="http://schemas.microsoft.com/office/drawing/2014/main" val="453385576"/>
                  </a:ext>
                </a:extLst>
              </a:tr>
              <a:tr h="2366360">
                <a:tc>
                  <a:txBody>
                    <a:bodyPr/>
                    <a:lstStyle/>
                    <a:p>
                      <a:pPr marL="0" marR="0">
                        <a:spcBef>
                          <a:spcPts val="0"/>
                        </a:spcBef>
                        <a:spcAft>
                          <a:spcPts val="0"/>
                        </a:spcAft>
                      </a:pPr>
                      <a:r>
                        <a:rPr lang="en-US" sz="2400">
                          <a:effectLst/>
                        </a:rPr>
                        <a:t>Is the language clear for the parents and families you work with? If not, </a:t>
                      </a:r>
                      <a:endParaRPr lang="en-US" sz="1800">
                        <a:effectLst/>
                      </a:endParaRPr>
                    </a:p>
                    <a:p>
                      <a:pPr marL="1143000" marR="0" lvl="2" indent="-228600">
                        <a:spcBef>
                          <a:spcPts val="0"/>
                        </a:spcBef>
                        <a:spcAft>
                          <a:spcPts val="0"/>
                        </a:spcAft>
                        <a:buFont typeface="Franklin Gothic Book" panose="020B0503020102020204" pitchFamily="34" charset="0"/>
                        <a:buChar char="–"/>
                        <a:tabLst>
                          <a:tab pos="285750" algn="l"/>
                          <a:tab pos="1371600" algn="l"/>
                        </a:tabLst>
                      </a:pPr>
                      <a:r>
                        <a:rPr lang="en-US" sz="2400">
                          <a:effectLst/>
                        </a:rPr>
                        <a:t>Do you have suggested edits (note text level edits within the guide section provided)?</a:t>
                      </a:r>
                      <a:endParaRPr lang="en-US" sz="1800">
                        <a:effectLst/>
                      </a:endParaRPr>
                    </a:p>
                    <a:p>
                      <a:pPr marL="1143000" marR="0" lvl="2" indent="-228600">
                        <a:spcBef>
                          <a:spcPts val="0"/>
                        </a:spcBef>
                        <a:spcAft>
                          <a:spcPts val="0"/>
                        </a:spcAft>
                        <a:buFont typeface="Franklin Gothic Book" panose="020B0503020102020204" pitchFamily="34" charset="0"/>
                        <a:buChar char="–"/>
                        <a:tabLst>
                          <a:tab pos="285750" algn="l"/>
                          <a:tab pos="1371600" algn="l"/>
                        </a:tabLst>
                      </a:pPr>
                      <a:r>
                        <a:rPr lang="en-US" sz="2400">
                          <a:effectLst/>
                        </a:rPr>
                        <a:t>Are there specific terms and sections that are unclear?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tc>
                <a:tc>
                  <a:txBody>
                    <a:bodyPr/>
                    <a:lstStyle/>
                    <a:p>
                      <a:pPr marL="0" marR="0">
                        <a:spcBef>
                          <a:spcPts val="0"/>
                        </a:spcBef>
                        <a:spcAft>
                          <a:spcPts val="0"/>
                        </a:spcAft>
                      </a:pPr>
                      <a:r>
                        <a:rPr lang="en-US" sz="24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tc>
                <a:extLst>
                  <a:ext uri="{0D108BD9-81ED-4DB2-BD59-A6C34878D82A}">
                    <a16:rowId xmlns:a16="http://schemas.microsoft.com/office/drawing/2014/main" val="2634430289"/>
                  </a:ext>
                </a:extLst>
              </a:tr>
              <a:tr h="341204">
                <a:tc>
                  <a:txBody>
                    <a:bodyPr/>
                    <a:lstStyle/>
                    <a:p>
                      <a:pPr marL="0" marR="0">
                        <a:spcBef>
                          <a:spcPts val="0"/>
                        </a:spcBef>
                        <a:spcAft>
                          <a:spcPts val="0"/>
                        </a:spcAft>
                      </a:pPr>
                      <a:r>
                        <a:rPr lang="en-US" sz="2400" dirty="0">
                          <a:effectLst/>
                        </a:rPr>
                        <a:t>Is there additional content/clarification needed?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tc>
                <a:tc>
                  <a:txBody>
                    <a:bodyPr/>
                    <a:lstStyle/>
                    <a:p>
                      <a:pPr marL="0" marR="0">
                        <a:spcBef>
                          <a:spcPts val="0"/>
                        </a:spcBef>
                        <a:spcAft>
                          <a:spcPts val="0"/>
                        </a:spcAft>
                      </a:pPr>
                      <a:r>
                        <a:rPr lang="en-US" sz="24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tc>
                <a:extLst>
                  <a:ext uri="{0D108BD9-81ED-4DB2-BD59-A6C34878D82A}">
                    <a16:rowId xmlns:a16="http://schemas.microsoft.com/office/drawing/2014/main" val="857193500"/>
                  </a:ext>
                </a:extLst>
              </a:tr>
              <a:tr h="1023611">
                <a:tc>
                  <a:txBody>
                    <a:bodyPr/>
                    <a:lstStyle/>
                    <a:p>
                      <a:pPr marL="0" marR="0">
                        <a:spcBef>
                          <a:spcPts val="0"/>
                        </a:spcBef>
                        <a:spcAft>
                          <a:spcPts val="0"/>
                        </a:spcAft>
                        <a:tabLst>
                          <a:tab pos="914400" algn="l"/>
                        </a:tabLst>
                      </a:pPr>
                      <a:r>
                        <a:rPr lang="en-US" sz="2400" dirty="0">
                          <a:effectLst/>
                        </a:rPr>
                        <a:t>Recognizing that this hasn’t been put into final formatting, does the current structure/look make sense or do you have additional considerations?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tc>
                <a:tc>
                  <a:txBody>
                    <a:bodyPr/>
                    <a:lstStyle/>
                    <a:p>
                      <a:pPr marL="0" marR="0">
                        <a:spcBef>
                          <a:spcPts val="0"/>
                        </a:spcBef>
                        <a:spcAft>
                          <a:spcPts val="0"/>
                        </a:spcAft>
                      </a:pPr>
                      <a:r>
                        <a:rPr lang="en-US" sz="24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tc>
                <a:extLst>
                  <a:ext uri="{0D108BD9-81ED-4DB2-BD59-A6C34878D82A}">
                    <a16:rowId xmlns:a16="http://schemas.microsoft.com/office/drawing/2014/main" val="1261683891"/>
                  </a:ext>
                </a:extLst>
              </a:tr>
              <a:tr h="833292">
                <a:tc>
                  <a:txBody>
                    <a:bodyPr/>
                    <a:lstStyle/>
                    <a:p>
                      <a:pPr marL="0" marR="0">
                        <a:spcBef>
                          <a:spcPts val="0"/>
                        </a:spcBef>
                        <a:spcAft>
                          <a:spcPts val="0"/>
                        </a:spcAft>
                      </a:pPr>
                      <a:r>
                        <a:rPr lang="en-US" sz="2400" dirty="0">
                          <a:effectLst/>
                        </a:rPr>
                        <a:t>Do you have additional thoughts and feedback?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tc>
                <a:tc>
                  <a:txBody>
                    <a:bodyPr/>
                    <a:lstStyle/>
                    <a:p>
                      <a:pPr marL="0" marR="0">
                        <a:spcBef>
                          <a:spcPts val="0"/>
                        </a:spcBef>
                        <a:spcAft>
                          <a:spcPts val="0"/>
                        </a:spcAft>
                      </a:pPr>
                      <a:r>
                        <a:rPr lang="en-US" sz="24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44" marR="38244" marT="0" marB="0"/>
                </a:tc>
                <a:extLst>
                  <a:ext uri="{0D108BD9-81ED-4DB2-BD59-A6C34878D82A}">
                    <a16:rowId xmlns:a16="http://schemas.microsoft.com/office/drawing/2014/main" val="839991118"/>
                  </a:ext>
                </a:extLst>
              </a:tr>
            </a:tbl>
          </a:graphicData>
        </a:graphic>
      </p:graphicFrame>
      <p:sp>
        <p:nvSpPr>
          <p:cNvPr id="6" name="TextBox 5">
            <a:extLst>
              <a:ext uri="{FF2B5EF4-FFF2-40B4-BE49-F238E27FC236}">
                <a16:creationId xmlns:a16="http://schemas.microsoft.com/office/drawing/2014/main" id="{CE556BD3-48B5-41EA-BE17-4EE6E6BE5298}"/>
              </a:ext>
            </a:extLst>
          </p:cNvPr>
          <p:cNvSpPr txBox="1"/>
          <p:nvPr/>
        </p:nvSpPr>
        <p:spPr>
          <a:xfrm>
            <a:off x="9774852" y="2103120"/>
            <a:ext cx="1477328" cy="46037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 wrap="square" rtlCol="0">
            <a:spAutoFit/>
          </a:bodyPr>
          <a:lstStyle/>
          <a:p>
            <a:pPr algn="ctr"/>
            <a:r>
              <a:rPr lang="en-US" sz="2800" dirty="0">
                <a:solidFill>
                  <a:schemeClr val="tx1"/>
                </a:solidFill>
              </a:rPr>
              <a:t>WAY TOO MUCH INFORMATION TO PROCESS! NEED TO SIMPLIFY! </a:t>
            </a:r>
          </a:p>
        </p:txBody>
      </p:sp>
    </p:spTree>
    <p:extLst>
      <p:ext uri="{BB962C8B-B14F-4D97-AF65-F5344CB8AC3E}">
        <p14:creationId xmlns:p14="http://schemas.microsoft.com/office/powerpoint/2010/main" val="519750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5687-A07F-43D7-BAB7-DE5E34FD1F13}"/>
              </a:ext>
            </a:extLst>
          </p:cNvPr>
          <p:cNvSpPr>
            <a:spLocks noGrp="1"/>
          </p:cNvSpPr>
          <p:nvPr>
            <p:ph type="title"/>
          </p:nvPr>
        </p:nvSpPr>
        <p:spPr/>
        <p:txBody>
          <a:bodyPr/>
          <a:lstStyle/>
          <a:p>
            <a:r>
              <a:rPr lang="en-US" dirty="0"/>
              <a:t>The End Result </a:t>
            </a:r>
          </a:p>
        </p:txBody>
      </p:sp>
      <p:sp>
        <p:nvSpPr>
          <p:cNvPr id="4" name="Slide Number Placeholder 3">
            <a:extLst>
              <a:ext uri="{FF2B5EF4-FFF2-40B4-BE49-F238E27FC236}">
                <a16:creationId xmlns:a16="http://schemas.microsoft.com/office/drawing/2014/main" id="{EE30B86F-4C05-4FD2-B2F9-69FE618E4CC1}"/>
              </a:ext>
            </a:extLst>
          </p:cNvPr>
          <p:cNvSpPr>
            <a:spLocks noGrp="1"/>
          </p:cNvSpPr>
          <p:nvPr>
            <p:ph type="sldNum" sz="quarter" idx="4"/>
          </p:nvPr>
        </p:nvSpPr>
        <p:spPr/>
        <p:txBody>
          <a:bodyPr/>
          <a:lstStyle/>
          <a:p>
            <a:fld id="{8B753B17-1229-47A4-BBB2-A02D5F84107F}" type="slidenum">
              <a:rPr lang="en-US" smtClean="0"/>
              <a:pPr/>
              <a:t>25</a:t>
            </a:fld>
            <a:endParaRPr lang="en-US" dirty="0"/>
          </a:p>
        </p:txBody>
      </p:sp>
      <p:pic>
        <p:nvPicPr>
          <p:cNvPr id="8" name="Picture 7" descr="screenshot of the intensive intervention practitioner's guide to communicating with parents and families">
            <a:hlinkClick r:id="rId2"/>
            <a:extLst>
              <a:ext uri="{FF2B5EF4-FFF2-40B4-BE49-F238E27FC236}">
                <a16:creationId xmlns:a16="http://schemas.microsoft.com/office/drawing/2014/main" id="{1FFB9ECC-BBAE-45AD-996C-A0AB3109ABF1}"/>
              </a:ext>
            </a:extLst>
          </p:cNvPr>
          <p:cNvPicPr>
            <a:picLocks noChangeAspect="1"/>
          </p:cNvPicPr>
          <p:nvPr/>
        </p:nvPicPr>
        <p:blipFill>
          <a:blip r:embed="rId3"/>
          <a:stretch>
            <a:fillRect/>
          </a:stretch>
        </p:blipFill>
        <p:spPr>
          <a:xfrm>
            <a:off x="7714297" y="1979146"/>
            <a:ext cx="3095625" cy="4010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age of the suite of infographics for parents and families available from NCII ">
            <a:hlinkClick r:id="rId4"/>
            <a:extLst>
              <a:ext uri="{FF2B5EF4-FFF2-40B4-BE49-F238E27FC236}">
                <a16:creationId xmlns:a16="http://schemas.microsoft.com/office/drawing/2014/main" id="{31BC37FD-207B-4405-9B6E-04EC418CD92A}"/>
              </a:ext>
            </a:extLst>
          </p:cNvPr>
          <p:cNvPicPr>
            <a:picLocks noChangeAspect="1"/>
          </p:cNvPicPr>
          <p:nvPr/>
        </p:nvPicPr>
        <p:blipFill>
          <a:blip r:embed="rId5"/>
          <a:stretch>
            <a:fillRect/>
          </a:stretch>
        </p:blipFill>
        <p:spPr>
          <a:xfrm>
            <a:off x="962539" y="1979146"/>
            <a:ext cx="4860870" cy="4227344"/>
          </a:xfrm>
          <a:prstGeom prst="rect">
            <a:avLst/>
          </a:prstGeom>
        </p:spPr>
      </p:pic>
    </p:spTree>
    <p:extLst>
      <p:ext uri="{BB962C8B-B14F-4D97-AF65-F5344CB8AC3E}">
        <p14:creationId xmlns:p14="http://schemas.microsoft.com/office/powerpoint/2010/main" val="321447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9897-D0B3-4417-B2C8-D2B50A0D0FB4}"/>
              </a:ext>
            </a:extLst>
          </p:cNvPr>
          <p:cNvSpPr>
            <a:spLocks noGrp="1"/>
          </p:cNvSpPr>
          <p:nvPr>
            <p:ph type="title"/>
          </p:nvPr>
        </p:nvSpPr>
        <p:spPr/>
        <p:txBody>
          <a:bodyPr/>
          <a:lstStyle/>
          <a:p>
            <a:r>
              <a:rPr lang="en-US" dirty="0"/>
              <a:t>…And Beyond!</a:t>
            </a:r>
          </a:p>
        </p:txBody>
      </p:sp>
      <p:sp>
        <p:nvSpPr>
          <p:cNvPr id="4" name="Slide Number Placeholder 3">
            <a:extLst>
              <a:ext uri="{FF2B5EF4-FFF2-40B4-BE49-F238E27FC236}">
                <a16:creationId xmlns:a16="http://schemas.microsoft.com/office/drawing/2014/main" id="{B01970C1-76F2-4DDC-8CDF-CBF95B93222C}"/>
              </a:ext>
            </a:extLst>
          </p:cNvPr>
          <p:cNvSpPr>
            <a:spLocks noGrp="1"/>
          </p:cNvSpPr>
          <p:nvPr>
            <p:ph type="sldNum" sz="quarter" idx="4"/>
          </p:nvPr>
        </p:nvSpPr>
        <p:spPr/>
        <p:txBody>
          <a:bodyPr/>
          <a:lstStyle/>
          <a:p>
            <a:fld id="{8B753B17-1229-47A4-BBB2-A02D5F84107F}" type="slidenum">
              <a:rPr lang="en-US" smtClean="0"/>
              <a:pPr/>
              <a:t>26</a:t>
            </a:fld>
            <a:endParaRPr lang="en-US" dirty="0"/>
          </a:p>
        </p:txBody>
      </p:sp>
      <p:pic>
        <p:nvPicPr>
          <p:cNvPr id="5" name="Picture 4" descr="RIPIN Logo">
            <a:extLst>
              <a:ext uri="{FF2B5EF4-FFF2-40B4-BE49-F238E27FC236}">
                <a16:creationId xmlns:a16="http://schemas.microsoft.com/office/drawing/2014/main" id="{BCBFE6AE-0F22-4116-B5DC-55C1542352B2}"/>
              </a:ext>
            </a:extLst>
          </p:cNvPr>
          <p:cNvPicPr>
            <a:picLocks noChangeAspect="1"/>
          </p:cNvPicPr>
          <p:nvPr/>
        </p:nvPicPr>
        <p:blipFill>
          <a:blip r:embed="rId2"/>
          <a:stretch>
            <a:fillRect/>
          </a:stretch>
        </p:blipFill>
        <p:spPr>
          <a:xfrm>
            <a:off x="413385" y="2080301"/>
            <a:ext cx="1882140" cy="156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Plus Sign 5" descr="Multiplication sign ">
            <a:extLst>
              <a:ext uri="{FF2B5EF4-FFF2-40B4-BE49-F238E27FC236}">
                <a16:creationId xmlns:a16="http://schemas.microsoft.com/office/drawing/2014/main" id="{8E581CEA-6071-4067-B9E2-0EA9D2E2BC0A}"/>
              </a:ext>
            </a:extLst>
          </p:cNvPr>
          <p:cNvSpPr/>
          <p:nvPr/>
        </p:nvSpPr>
        <p:spPr>
          <a:xfrm rot="2629887">
            <a:off x="2478546" y="2985969"/>
            <a:ext cx="1337310" cy="1325563"/>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Graphic 7" descr="Users">
            <a:extLst>
              <a:ext uri="{FF2B5EF4-FFF2-40B4-BE49-F238E27FC236}">
                <a16:creationId xmlns:a16="http://schemas.microsoft.com/office/drawing/2014/main" id="{E5E71B8D-F96D-495C-B31E-4D6FA2BF96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970" y="3605212"/>
            <a:ext cx="2426970" cy="2426970"/>
          </a:xfrm>
          <a:prstGeom prst="rect">
            <a:avLst/>
          </a:prstGeom>
        </p:spPr>
      </p:pic>
      <p:pic>
        <p:nvPicPr>
          <p:cNvPr id="13" name="Picture 12" descr="RIDE and NCII Logos">
            <a:extLst>
              <a:ext uri="{FF2B5EF4-FFF2-40B4-BE49-F238E27FC236}">
                <a16:creationId xmlns:a16="http://schemas.microsoft.com/office/drawing/2014/main" id="{7CBBAE1F-A883-421A-AE8A-590590A4BB65}"/>
              </a:ext>
            </a:extLst>
          </p:cNvPr>
          <p:cNvPicPr>
            <a:picLocks noChangeAspect="1"/>
          </p:cNvPicPr>
          <p:nvPr/>
        </p:nvPicPr>
        <p:blipFill>
          <a:blip r:embed="rId5"/>
          <a:stretch>
            <a:fillRect/>
          </a:stretch>
        </p:blipFill>
        <p:spPr>
          <a:xfrm>
            <a:off x="4216047" y="3027997"/>
            <a:ext cx="3448050" cy="1790700"/>
          </a:xfrm>
          <a:prstGeom prst="rect">
            <a:avLst/>
          </a:prstGeom>
          <a:ln>
            <a:noFill/>
          </a:ln>
          <a:effectLst>
            <a:outerShdw blurRad="190500" algn="tl" rotWithShape="0">
              <a:srgbClr val="000000">
                <a:alpha val="70000"/>
              </a:srgbClr>
            </a:outerShdw>
          </a:effectLst>
        </p:spPr>
      </p:pic>
      <p:sp>
        <p:nvSpPr>
          <p:cNvPr id="14" name="Equals 13" descr="Equals">
            <a:extLst>
              <a:ext uri="{FF2B5EF4-FFF2-40B4-BE49-F238E27FC236}">
                <a16:creationId xmlns:a16="http://schemas.microsoft.com/office/drawing/2014/main" id="{34670F19-5960-4F13-A615-BDD1B8A14B08}"/>
              </a:ext>
            </a:extLst>
          </p:cNvPr>
          <p:cNvSpPr/>
          <p:nvPr/>
        </p:nvSpPr>
        <p:spPr>
          <a:xfrm>
            <a:off x="7840980" y="3085347"/>
            <a:ext cx="1405890" cy="1126808"/>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16" name="Graphic 15" descr="Business Growth">
            <a:extLst>
              <a:ext uri="{FF2B5EF4-FFF2-40B4-BE49-F238E27FC236}">
                <a16:creationId xmlns:a16="http://schemas.microsoft.com/office/drawing/2014/main" id="{8A5C64DA-6FEE-4DF5-84C0-D7AE91DFA0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9527" y="2405061"/>
            <a:ext cx="2851503" cy="2851503"/>
          </a:xfrm>
          <a:prstGeom prst="rect">
            <a:avLst/>
          </a:prstGeom>
        </p:spPr>
      </p:pic>
    </p:spTree>
    <p:extLst>
      <p:ext uri="{BB962C8B-B14F-4D97-AF65-F5344CB8AC3E}">
        <p14:creationId xmlns:p14="http://schemas.microsoft.com/office/powerpoint/2010/main" val="191996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ADDFB93-17ED-4F9C-8C76-85D73DB16DF5}"/>
              </a:ext>
            </a:extLst>
          </p:cNvPr>
          <p:cNvSpPr>
            <a:spLocks noGrp="1"/>
          </p:cNvSpPr>
          <p:nvPr>
            <p:ph type="title"/>
          </p:nvPr>
        </p:nvSpPr>
        <p:spPr>
          <a:xfrm>
            <a:off x="6094105" y="802955"/>
            <a:ext cx="4977976" cy="1454051"/>
          </a:xfrm>
        </p:spPr>
        <p:txBody>
          <a:bodyPr>
            <a:normAutofit/>
          </a:bodyPr>
          <a:lstStyle/>
          <a:p>
            <a:pPr algn="ctr"/>
            <a:r>
              <a:rPr lang="en-US" dirty="0"/>
              <a:t>Discussion Prompt</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35B84C4-F651-4444-A17B-F683C921397F}"/>
              </a:ext>
            </a:extLst>
          </p:cNvPr>
          <p:cNvSpPr>
            <a:spLocks noGrp="1"/>
          </p:cNvSpPr>
          <p:nvPr>
            <p:ph idx="1"/>
          </p:nvPr>
        </p:nvSpPr>
        <p:spPr>
          <a:xfrm>
            <a:off x="6090574" y="2421682"/>
            <a:ext cx="4977578" cy="3639289"/>
          </a:xfrm>
        </p:spPr>
        <p:txBody>
          <a:bodyPr anchor="ctr">
            <a:normAutofit/>
          </a:bodyPr>
          <a:lstStyle/>
          <a:p>
            <a:pPr marL="0" lvl="0" indent="0" algn="ctr" defTabSz="933450">
              <a:spcBef>
                <a:spcPct val="0"/>
              </a:spcBef>
              <a:spcAft>
                <a:spcPct val="35000"/>
              </a:spcAft>
              <a:buNone/>
            </a:pPr>
            <a:r>
              <a:rPr lang="en-US" sz="3200" dirty="0"/>
              <a:t>How can you improve your engagement story?</a:t>
            </a:r>
          </a:p>
          <a:p>
            <a:pPr marL="0" indent="0" algn="ctr">
              <a:buNone/>
            </a:pPr>
            <a:endParaRPr lang="en-US" sz="3200" dirty="0">
              <a:solidFill>
                <a:srgbClr val="000000"/>
              </a:solidFill>
            </a:endParaRPr>
          </a:p>
        </p:txBody>
      </p:sp>
      <p:sp>
        <p:nvSpPr>
          <p:cNvPr id="4" name="Slide Number Placeholder 3">
            <a:extLst>
              <a:ext uri="{FF2B5EF4-FFF2-40B4-BE49-F238E27FC236}">
                <a16:creationId xmlns:a16="http://schemas.microsoft.com/office/drawing/2014/main" id="{1B6DF119-FDA3-4DCF-BE4D-B2754650C181}"/>
              </a:ext>
            </a:extLst>
          </p:cNvPr>
          <p:cNvSpPr>
            <a:spLocks noGrp="1"/>
          </p:cNvSpPr>
          <p:nvPr>
            <p:ph type="sldNum" sz="quarter" idx="4"/>
          </p:nvPr>
        </p:nvSpPr>
        <p:spPr>
          <a:xfrm>
            <a:off x="10825930" y="6223702"/>
            <a:ext cx="570728" cy="314067"/>
          </a:xfrm>
        </p:spPr>
        <p:txBody>
          <a:bodyPr>
            <a:normAutofit/>
          </a:bodyPr>
          <a:lstStyle/>
          <a:p>
            <a:pPr>
              <a:spcAft>
                <a:spcPts val="600"/>
              </a:spcAft>
            </a:pPr>
            <a:fld id="{8B753B17-1229-47A4-BBB2-A02D5F84107F}" type="slidenum">
              <a:rPr lang="en-US" sz="1100">
                <a:solidFill>
                  <a:srgbClr val="898989"/>
                </a:solidFill>
              </a:rPr>
              <a:pPr>
                <a:spcAft>
                  <a:spcPts val="600"/>
                </a:spcAft>
              </a:pPr>
              <a:t>27</a:t>
            </a:fld>
            <a:endParaRPr lang="en-US" sz="1100">
              <a:solidFill>
                <a:srgbClr val="898989"/>
              </a:solidFill>
            </a:endParaRPr>
          </a:p>
        </p:txBody>
      </p:sp>
      <p:pic>
        <p:nvPicPr>
          <p:cNvPr id="9" name="Picture 8" descr="Image of RI's state slogan: &quot;Fun-Sized&quot;">
            <a:extLst>
              <a:ext uri="{FF2B5EF4-FFF2-40B4-BE49-F238E27FC236}">
                <a16:creationId xmlns:a16="http://schemas.microsoft.com/office/drawing/2014/main" id="{A8124B82-E1B8-462E-AA6F-C3B06848B01D}"/>
              </a:ext>
            </a:extLst>
          </p:cNvPr>
          <p:cNvPicPr>
            <a:picLocks noChangeAspect="1"/>
          </p:cNvPicPr>
          <p:nvPr/>
        </p:nvPicPr>
        <p:blipFill>
          <a:blip r:embed="rId4"/>
          <a:stretch>
            <a:fillRect/>
          </a:stretch>
        </p:blipFill>
        <p:spPr>
          <a:xfrm>
            <a:off x="152399" y="2257006"/>
            <a:ext cx="4540901" cy="25632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95469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3AB2F-DD72-4C9D-8FBB-3D97D1BB2F7D}"/>
              </a:ext>
            </a:extLst>
          </p:cNvPr>
          <p:cNvSpPr>
            <a:spLocks noGrp="1"/>
          </p:cNvSpPr>
          <p:nvPr>
            <p:ph type="sldNum" sz="quarter" idx="17"/>
          </p:nvPr>
        </p:nvSpPr>
        <p:spPr/>
        <p:txBody>
          <a:bodyPr/>
          <a:lstStyle/>
          <a:p>
            <a:fld id="{99A20822-4A49-4D36-86E3-300BA48D3F00}" type="slidenum">
              <a:rPr lang="en-US" smtClean="0"/>
              <a:pPr/>
              <a:t>28</a:t>
            </a:fld>
            <a:endParaRPr lang="en-US" dirty="0"/>
          </a:p>
        </p:txBody>
      </p:sp>
      <p:sp>
        <p:nvSpPr>
          <p:cNvPr id="5" name="Title 4">
            <a:extLst>
              <a:ext uri="{FF2B5EF4-FFF2-40B4-BE49-F238E27FC236}">
                <a16:creationId xmlns:a16="http://schemas.microsoft.com/office/drawing/2014/main" id="{29474B4F-80A0-4ABD-ADFA-BBC1255E03BA}"/>
              </a:ext>
            </a:extLst>
          </p:cNvPr>
          <p:cNvSpPr>
            <a:spLocks noGrp="1"/>
          </p:cNvSpPr>
          <p:nvPr>
            <p:ph type="title"/>
          </p:nvPr>
        </p:nvSpPr>
        <p:spPr>
          <a:xfrm>
            <a:off x="0" y="-351282"/>
            <a:ext cx="1041831" cy="175260"/>
          </a:xfrm>
        </p:spPr>
        <p:txBody>
          <a:bodyPr>
            <a:normAutofit fontScale="90000"/>
          </a:bodyPr>
          <a:lstStyle/>
          <a:p>
            <a:r>
              <a:rPr lang="en-US" dirty="0"/>
              <a:t>Closing Slide </a:t>
            </a:r>
          </a:p>
        </p:txBody>
      </p:sp>
      <p:sp>
        <p:nvSpPr>
          <p:cNvPr id="2" name="TextBox 1">
            <a:extLst>
              <a:ext uri="{FF2B5EF4-FFF2-40B4-BE49-F238E27FC236}">
                <a16:creationId xmlns:a16="http://schemas.microsoft.com/office/drawing/2014/main" id="{86C3C55E-CBF9-45C5-BDAF-B5D7C63E0CFB}"/>
              </a:ext>
            </a:extLst>
          </p:cNvPr>
          <p:cNvSpPr txBox="1"/>
          <p:nvPr/>
        </p:nvSpPr>
        <p:spPr>
          <a:xfrm>
            <a:off x="1090246" y="1496291"/>
            <a:ext cx="8105709" cy="1446550"/>
          </a:xfrm>
          <a:prstGeom prst="rect">
            <a:avLst/>
          </a:prstGeom>
          <a:noFill/>
        </p:spPr>
        <p:txBody>
          <a:bodyPr wrap="square" rtlCol="0">
            <a:spAutoFit/>
          </a:bodyPr>
          <a:lstStyle/>
          <a:p>
            <a:r>
              <a:rPr lang="en-US" sz="8800" dirty="0">
                <a:solidFill>
                  <a:schemeClr val="bg1"/>
                </a:solidFill>
              </a:rPr>
              <a:t>Thank you!</a:t>
            </a:r>
          </a:p>
        </p:txBody>
      </p:sp>
    </p:spTree>
    <p:extLst>
      <p:ext uri="{BB962C8B-B14F-4D97-AF65-F5344CB8AC3E}">
        <p14:creationId xmlns:p14="http://schemas.microsoft.com/office/powerpoint/2010/main" val="2022313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16D7-44E8-4D08-A002-353691C9083A}"/>
              </a:ext>
            </a:extLst>
          </p:cNvPr>
          <p:cNvSpPr>
            <a:spLocks noGrp="1"/>
          </p:cNvSpPr>
          <p:nvPr>
            <p:ph type="title"/>
          </p:nvPr>
        </p:nvSpPr>
        <p:spPr/>
        <p:txBody>
          <a:bodyPr/>
          <a:lstStyle/>
          <a:p>
            <a:r>
              <a:rPr lang="en-US" dirty="0"/>
              <a:t>NCII Disclaimer</a:t>
            </a:r>
          </a:p>
        </p:txBody>
      </p:sp>
      <p:sp>
        <p:nvSpPr>
          <p:cNvPr id="5" name="Content Placeholder 4">
            <a:extLst>
              <a:ext uri="{FF2B5EF4-FFF2-40B4-BE49-F238E27FC236}">
                <a16:creationId xmlns:a16="http://schemas.microsoft.com/office/drawing/2014/main" id="{576F6C2D-48DC-4FC5-AB3C-6F2FF60D8E39}"/>
              </a:ext>
            </a:extLst>
          </p:cNvPr>
          <p:cNvSpPr>
            <a:spLocks noGrp="1"/>
          </p:cNvSpPr>
          <p:nvPr>
            <p:ph idx="1"/>
          </p:nvPr>
        </p:nvSpPr>
        <p:spPr/>
        <p:txBody>
          <a:bodyPr/>
          <a:lstStyle/>
          <a:p>
            <a:pPr>
              <a:spcAft>
                <a:spcPts val="600"/>
              </a:spcAft>
            </a:pPr>
            <a:r>
              <a:rPr lang="en-US" dirty="0"/>
              <a:t>This presentation was produced under the U.S. Department of Education, Office of Special Education Programs, Award No. H326Q160001.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a:p>
            <a:endParaRPr lang="en-US" dirty="0"/>
          </a:p>
        </p:txBody>
      </p:sp>
      <p:sp>
        <p:nvSpPr>
          <p:cNvPr id="4" name="Slide Number Placeholder 3">
            <a:extLst>
              <a:ext uri="{FF2B5EF4-FFF2-40B4-BE49-F238E27FC236}">
                <a16:creationId xmlns:a16="http://schemas.microsoft.com/office/drawing/2014/main" id="{0868871B-D2C4-4D91-9798-81C2B609A570}"/>
              </a:ext>
            </a:extLst>
          </p:cNvPr>
          <p:cNvSpPr>
            <a:spLocks noGrp="1"/>
          </p:cNvSpPr>
          <p:nvPr>
            <p:ph type="sldNum" sz="quarter" idx="4"/>
          </p:nvPr>
        </p:nvSpPr>
        <p:spPr/>
        <p:txBody>
          <a:bodyPr/>
          <a:lstStyle/>
          <a:p>
            <a:fld id="{99A20822-4A49-4D36-86E3-300BA48D3F00}" type="slidenum">
              <a:rPr lang="en-US" smtClean="0"/>
              <a:pPr/>
              <a:t>29</a:t>
            </a:fld>
            <a:endParaRPr lang="en-US" dirty="0"/>
          </a:p>
        </p:txBody>
      </p:sp>
    </p:spTree>
    <p:extLst>
      <p:ext uri="{BB962C8B-B14F-4D97-AF65-F5344CB8AC3E}">
        <p14:creationId xmlns:p14="http://schemas.microsoft.com/office/powerpoint/2010/main" val="59337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0FAF-E15D-4966-BFB4-2D6E9C6BCE53}"/>
              </a:ext>
            </a:extLst>
          </p:cNvPr>
          <p:cNvSpPr>
            <a:spLocks noGrp="1"/>
          </p:cNvSpPr>
          <p:nvPr>
            <p:ph type="title"/>
          </p:nvPr>
        </p:nvSpPr>
        <p:spPr/>
        <p:txBody>
          <a:bodyPr/>
          <a:lstStyle/>
          <a:p>
            <a:r>
              <a:rPr lang="en-US" dirty="0"/>
              <a:t>Our Goal for this Session </a:t>
            </a:r>
          </a:p>
        </p:txBody>
      </p:sp>
      <p:sp>
        <p:nvSpPr>
          <p:cNvPr id="3" name="Content Placeholder 2">
            <a:extLst>
              <a:ext uri="{FF2B5EF4-FFF2-40B4-BE49-F238E27FC236}">
                <a16:creationId xmlns:a16="http://schemas.microsoft.com/office/drawing/2014/main" id="{7CC4C924-DBFA-4AA5-9ED5-92A87D1EDD47}"/>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Consider stakeholder engagement </a:t>
            </a:r>
            <a:r>
              <a:rPr lang="en-US" i="1" u="sng" dirty="0"/>
              <a:t>not</a:t>
            </a:r>
            <a:r>
              <a:rPr lang="en-US" dirty="0"/>
              <a:t> as a compliance activity, but as an opportunity for meaningful collaboration that leads to shared outcomes.  </a:t>
            </a:r>
          </a:p>
        </p:txBody>
      </p:sp>
      <p:sp>
        <p:nvSpPr>
          <p:cNvPr id="4" name="Slide Number Placeholder 3">
            <a:extLst>
              <a:ext uri="{FF2B5EF4-FFF2-40B4-BE49-F238E27FC236}">
                <a16:creationId xmlns:a16="http://schemas.microsoft.com/office/drawing/2014/main" id="{97DAA268-CC37-475B-B1C7-083BA0EE2128}"/>
              </a:ext>
            </a:extLst>
          </p:cNvPr>
          <p:cNvSpPr>
            <a:spLocks noGrp="1"/>
          </p:cNvSpPr>
          <p:nvPr>
            <p:ph type="sldNum" sz="quarter" idx="4"/>
          </p:nvPr>
        </p:nvSpPr>
        <p:spPr/>
        <p:txBody>
          <a:bodyPr/>
          <a:lstStyle/>
          <a:p>
            <a:fld id="{8B753B17-1229-47A4-BBB2-A02D5F84107F}" type="slidenum">
              <a:rPr lang="en-US" smtClean="0"/>
              <a:pPr/>
              <a:t>3</a:t>
            </a:fld>
            <a:endParaRPr lang="en-US" dirty="0"/>
          </a:p>
        </p:txBody>
      </p:sp>
    </p:spTree>
    <p:extLst>
      <p:ext uri="{BB962C8B-B14F-4D97-AF65-F5344CB8AC3E}">
        <p14:creationId xmlns:p14="http://schemas.microsoft.com/office/powerpoint/2010/main" val="3498359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mj-lt"/>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00636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F5B9E1-2C1F-4363-B58C-60249A939D33}"/>
              </a:ext>
            </a:extLst>
          </p:cNvPr>
          <p:cNvSpPr>
            <a:spLocks noGrp="1"/>
          </p:cNvSpPr>
          <p:nvPr>
            <p:ph type="ctrTitle"/>
          </p:nvPr>
        </p:nvSpPr>
        <p:spPr/>
        <p:txBody>
          <a:bodyPr/>
          <a:lstStyle/>
          <a:p>
            <a:r>
              <a:rPr lang="en-US" dirty="0"/>
              <a:t>Moving Beyond Compliance</a:t>
            </a:r>
          </a:p>
        </p:txBody>
      </p:sp>
      <p:sp>
        <p:nvSpPr>
          <p:cNvPr id="6" name="Subtitle 5">
            <a:extLst>
              <a:ext uri="{FF2B5EF4-FFF2-40B4-BE49-F238E27FC236}">
                <a16:creationId xmlns:a16="http://schemas.microsoft.com/office/drawing/2014/main" id="{BB1D477D-A360-4BD6-859C-70C892D29563}"/>
              </a:ext>
            </a:extLst>
          </p:cNvPr>
          <p:cNvSpPr>
            <a:spLocks noGrp="1"/>
          </p:cNvSpPr>
          <p:nvPr>
            <p:ph type="subTitle" idx="1"/>
          </p:nvPr>
        </p:nvSpPr>
        <p:spPr/>
        <p:txBody>
          <a:bodyPr/>
          <a:lstStyle/>
          <a:p>
            <a:r>
              <a:rPr lang="en-US" dirty="0"/>
              <a:t>Stakeholder Engagement under Results-Driven Accountability (RDA) </a:t>
            </a:r>
          </a:p>
        </p:txBody>
      </p:sp>
      <p:sp>
        <p:nvSpPr>
          <p:cNvPr id="4" name="Slide Number Placeholder 3">
            <a:extLst>
              <a:ext uri="{FF2B5EF4-FFF2-40B4-BE49-F238E27FC236}">
                <a16:creationId xmlns:a16="http://schemas.microsoft.com/office/drawing/2014/main" id="{5DCB3E6E-648D-4B28-BC1C-4123220C0806}"/>
              </a:ext>
            </a:extLst>
          </p:cNvPr>
          <p:cNvSpPr>
            <a:spLocks noGrp="1"/>
          </p:cNvSpPr>
          <p:nvPr>
            <p:ph type="sldNum" sz="quarter" idx="4"/>
          </p:nvPr>
        </p:nvSpPr>
        <p:spPr/>
        <p:txBody>
          <a:bodyPr/>
          <a:lstStyle/>
          <a:p>
            <a:fld id="{8B753B17-1229-47A4-BBB2-A02D5F84107F}" type="slidenum">
              <a:rPr lang="en-US" smtClean="0"/>
              <a:pPr/>
              <a:t>4</a:t>
            </a:fld>
            <a:endParaRPr lang="en-US" dirty="0"/>
          </a:p>
        </p:txBody>
      </p:sp>
    </p:spTree>
    <p:extLst>
      <p:ext uri="{BB962C8B-B14F-4D97-AF65-F5344CB8AC3E}">
        <p14:creationId xmlns:p14="http://schemas.microsoft.com/office/powerpoint/2010/main" val="71526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082DC6-EB03-4F82-B768-0B11768BAE03}"/>
              </a:ext>
            </a:extLst>
          </p:cNvPr>
          <p:cNvSpPr>
            <a:spLocks noGrp="1"/>
          </p:cNvSpPr>
          <p:nvPr>
            <p:ph type="sldNum" sz="quarter" idx="4"/>
          </p:nvPr>
        </p:nvSpPr>
        <p:spPr/>
        <p:txBody>
          <a:bodyPr/>
          <a:lstStyle/>
          <a:p>
            <a:fld id="{8B753B17-1229-47A4-BBB2-A02D5F84107F}" type="slidenum">
              <a:rPr lang="en-US" smtClean="0"/>
              <a:pPr/>
              <a:t>5</a:t>
            </a:fld>
            <a:endParaRPr lang="en-US" dirty="0"/>
          </a:p>
        </p:txBody>
      </p:sp>
      <p:sp>
        <p:nvSpPr>
          <p:cNvPr id="6" name="TextBox 5">
            <a:extLst>
              <a:ext uri="{FF2B5EF4-FFF2-40B4-BE49-F238E27FC236}">
                <a16:creationId xmlns:a16="http://schemas.microsoft.com/office/drawing/2014/main" id="{CF497CA3-4C37-4BEF-BAED-28E0104DAE24}"/>
              </a:ext>
            </a:extLst>
          </p:cNvPr>
          <p:cNvSpPr txBox="1"/>
          <p:nvPr/>
        </p:nvSpPr>
        <p:spPr>
          <a:xfrm>
            <a:off x="410785" y="6671504"/>
            <a:ext cx="3435351" cy="230832"/>
          </a:xfrm>
          <a:prstGeom prst="rect">
            <a:avLst/>
          </a:prstGeom>
          <a:noFill/>
        </p:spPr>
        <p:txBody>
          <a:bodyPr wrap="square" rtlCol="0">
            <a:spAutoFit/>
          </a:bodyPr>
          <a:lstStyle/>
          <a:p>
            <a:r>
              <a:rPr lang="en-US" sz="900" dirty="0">
                <a:hlinkClick r:id="rId2" tooltip="http://commons.wikimedia.org/wiki/File:Rhode_Island_municipalities_blank.png"/>
              </a:rPr>
              <a:t>This Photo</a:t>
            </a:r>
            <a:r>
              <a:rPr lang="en-US" sz="900" dirty="0"/>
              <a:t> by Unknown Author is licensed under </a:t>
            </a:r>
            <a:r>
              <a:rPr lang="en-US" sz="900" dirty="0">
                <a:hlinkClick r:id="rId3" tooltip="https://creativecommons.org/licenses/by-sa/3.0/"/>
              </a:rPr>
              <a:t>CC BY-SA</a:t>
            </a:r>
            <a:endParaRPr lang="en-US" sz="900" dirty="0"/>
          </a:p>
        </p:txBody>
      </p:sp>
      <p:pic>
        <p:nvPicPr>
          <p:cNvPr id="8" name="Picture 7" descr="Logo for &quot;BRIDGE-RI&quot; a new online learning management system ">
            <a:extLst>
              <a:ext uri="{FF2B5EF4-FFF2-40B4-BE49-F238E27FC236}">
                <a16:creationId xmlns:a16="http://schemas.microsoft.com/office/drawing/2014/main" id="{DA08EF0D-40DF-41A9-B726-63275EEFC107}"/>
              </a:ext>
            </a:extLst>
          </p:cNvPr>
          <p:cNvPicPr>
            <a:picLocks noChangeAspect="1"/>
          </p:cNvPicPr>
          <p:nvPr/>
        </p:nvPicPr>
        <p:blipFill>
          <a:blip r:embed="rId4"/>
          <a:stretch>
            <a:fillRect/>
          </a:stretch>
        </p:blipFill>
        <p:spPr>
          <a:xfrm>
            <a:off x="10605827" y="3562224"/>
            <a:ext cx="1448970" cy="543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79EBEC7D-4BEF-4D4B-BF86-2FB0D4F15915}"/>
              </a:ext>
            </a:extLst>
          </p:cNvPr>
          <p:cNvSpPr txBox="1"/>
          <p:nvPr/>
        </p:nvSpPr>
        <p:spPr>
          <a:xfrm>
            <a:off x="3375194" y="6679773"/>
            <a:ext cx="3244919" cy="230832"/>
          </a:xfrm>
          <a:prstGeom prst="rect">
            <a:avLst/>
          </a:prstGeom>
          <a:noFill/>
        </p:spPr>
        <p:txBody>
          <a:bodyPr wrap="square" rtlCol="0">
            <a:spAutoFit/>
          </a:bodyPr>
          <a:lstStyle/>
          <a:p>
            <a:r>
              <a:rPr lang="en-US" sz="900">
                <a:hlinkClick r:id="rId5" tooltip="https://en.wikipedia.org/wiki/Buzz_Lightyear"/>
              </a:rPr>
              <a:t>This Photo</a:t>
            </a:r>
            <a:r>
              <a:rPr lang="en-US" sz="900"/>
              <a:t> by Unknown Author is licensed under </a:t>
            </a:r>
            <a:r>
              <a:rPr lang="en-US" sz="900">
                <a:hlinkClick r:id="rId3" tooltip="https://creativecommons.org/licenses/by-sa/3.0/"/>
              </a:rPr>
              <a:t>CC BY-SA</a:t>
            </a:r>
            <a:endParaRPr lang="en-US" sz="900"/>
          </a:p>
        </p:txBody>
      </p:sp>
      <p:pic>
        <p:nvPicPr>
          <p:cNvPr id="5" name="Content Placeholder 4" descr="A timeline of the work in Rhode Island starting in 1991">
            <a:extLst>
              <a:ext uri="{FF2B5EF4-FFF2-40B4-BE49-F238E27FC236}">
                <a16:creationId xmlns:a16="http://schemas.microsoft.com/office/drawing/2014/main" id="{1A9E4BAA-AFEF-49A7-B48D-7C52F54E1F67}"/>
              </a:ext>
            </a:extLst>
          </p:cNvPr>
          <p:cNvPicPr>
            <a:picLocks noGrp="1" noChangeAspect="1"/>
          </p:cNvPicPr>
          <p:nvPr>
            <p:ph idx="1"/>
          </p:nvPr>
        </p:nvPicPr>
        <p:blipFill>
          <a:blip r:embed="rId6"/>
          <a:stretch>
            <a:fillRect/>
          </a:stretch>
        </p:blipFill>
        <p:spPr>
          <a:xfrm>
            <a:off x="92250" y="1940397"/>
            <a:ext cx="10515600" cy="3786682"/>
          </a:xfrm>
          <a:prstGeom prst="rect">
            <a:avLst/>
          </a:prstGeom>
        </p:spPr>
      </p:pic>
      <p:sp>
        <p:nvSpPr>
          <p:cNvPr id="2" name="Title 1">
            <a:extLst>
              <a:ext uri="{FF2B5EF4-FFF2-40B4-BE49-F238E27FC236}">
                <a16:creationId xmlns:a16="http://schemas.microsoft.com/office/drawing/2014/main" id="{F6F79370-3D5C-4CEA-9715-FA7C0CC18B18}"/>
              </a:ext>
            </a:extLst>
          </p:cNvPr>
          <p:cNvSpPr>
            <a:spLocks noGrp="1"/>
          </p:cNvSpPr>
          <p:nvPr>
            <p:ph type="title"/>
          </p:nvPr>
        </p:nvSpPr>
        <p:spPr/>
        <p:txBody>
          <a:bodyPr/>
          <a:lstStyle/>
          <a:p>
            <a:r>
              <a:rPr lang="en-US" dirty="0"/>
              <a:t>A Brief Rhode Island History </a:t>
            </a:r>
          </a:p>
        </p:txBody>
      </p:sp>
    </p:spTree>
    <p:extLst>
      <p:ext uri="{BB962C8B-B14F-4D97-AF65-F5344CB8AC3E}">
        <p14:creationId xmlns:p14="http://schemas.microsoft.com/office/powerpoint/2010/main" val="162954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CF9DE3-198C-4251-A195-EC696E91E0B5}"/>
              </a:ext>
            </a:extLst>
          </p:cNvPr>
          <p:cNvSpPr>
            <a:spLocks noGrp="1"/>
          </p:cNvSpPr>
          <p:nvPr>
            <p:ph type="sldNum" sz="quarter" idx="4"/>
          </p:nvPr>
        </p:nvSpPr>
        <p:spPr>
          <a:xfrm>
            <a:off x="8610600" y="6356350"/>
            <a:ext cx="2743200" cy="365125"/>
          </a:xfrm>
        </p:spPr>
        <p:txBody>
          <a:bodyPr>
            <a:normAutofit/>
          </a:bodyPr>
          <a:lstStyle/>
          <a:p>
            <a:pPr>
              <a:spcAft>
                <a:spcPts val="600"/>
              </a:spcAft>
            </a:pPr>
            <a:fld id="{8B753B17-1229-47A4-BBB2-A02D5F84107F}" type="slidenum">
              <a:rPr lang="en-US" smtClean="0"/>
              <a:pPr>
                <a:spcAft>
                  <a:spcPts val="600"/>
                </a:spcAft>
              </a:pPr>
              <a:t>6</a:t>
            </a:fld>
            <a:endParaRPr lang="en-US"/>
          </a:p>
        </p:txBody>
      </p:sp>
      <p:pic>
        <p:nvPicPr>
          <p:cNvPr id="12" name="Graphic 11" descr="Bar graph with upward trend">
            <a:extLst>
              <a:ext uri="{FF2B5EF4-FFF2-40B4-BE49-F238E27FC236}">
                <a16:creationId xmlns:a16="http://schemas.microsoft.com/office/drawing/2014/main" id="{FC35E0BD-6F2F-4C1F-BC73-5FEBA33F6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7755" y="306909"/>
            <a:ext cx="2286000" cy="2286000"/>
          </a:xfrm>
          <a:prstGeom prst="rect">
            <a:avLst/>
          </a:prstGeom>
        </p:spPr>
      </p:pic>
      <p:pic>
        <p:nvPicPr>
          <p:cNvPr id="10" name="Graphic 9" descr="Bar graph with downward trend">
            <a:extLst>
              <a:ext uri="{FF2B5EF4-FFF2-40B4-BE49-F238E27FC236}">
                <a16:creationId xmlns:a16="http://schemas.microsoft.com/office/drawing/2014/main" id="{81C7EF86-8493-412F-BB46-8BD3AD6778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7755" y="3429000"/>
            <a:ext cx="2286000" cy="2286000"/>
          </a:xfrm>
          <a:prstGeom prst="rect">
            <a:avLst/>
          </a:prstGeom>
        </p:spPr>
      </p:pic>
      <p:sp>
        <p:nvSpPr>
          <p:cNvPr id="18" name="Rectangle 17">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3DFD7B-62E2-4B40-B624-A68E64D9CBC8}"/>
              </a:ext>
            </a:extLst>
          </p:cNvPr>
          <p:cNvSpPr>
            <a:spLocks noGrp="1"/>
          </p:cNvSpPr>
          <p:nvPr>
            <p:ph idx="1"/>
          </p:nvPr>
        </p:nvSpPr>
        <p:spPr>
          <a:xfrm>
            <a:off x="821515" y="2121762"/>
            <a:ext cx="6204984" cy="3626917"/>
          </a:xfrm>
        </p:spPr>
        <p:txBody>
          <a:bodyPr>
            <a:normAutofit lnSpcReduction="10000"/>
          </a:bodyPr>
          <a:lstStyle/>
          <a:p>
            <a:r>
              <a:rPr lang="en-US" sz="3600" dirty="0"/>
              <a:t>Phase I</a:t>
            </a:r>
          </a:p>
          <a:p>
            <a:pPr lvl="1"/>
            <a:r>
              <a:rPr lang="en-US" sz="3600" dirty="0"/>
              <a:t>Stakeholder involvement in data analysis</a:t>
            </a:r>
          </a:p>
          <a:p>
            <a:pPr lvl="1"/>
            <a:r>
              <a:rPr lang="en-US" sz="3600" dirty="0"/>
              <a:t>Stakeholder involvement in identifying the State-identified Measurable Result (SiMR)</a:t>
            </a:r>
          </a:p>
        </p:txBody>
      </p:sp>
      <p:sp>
        <p:nvSpPr>
          <p:cNvPr id="2" name="Title 1">
            <a:extLst>
              <a:ext uri="{FF2B5EF4-FFF2-40B4-BE49-F238E27FC236}">
                <a16:creationId xmlns:a16="http://schemas.microsoft.com/office/drawing/2014/main" id="{33CF9154-166A-4E25-A26A-0B17F7EA550E}"/>
              </a:ext>
            </a:extLst>
          </p:cNvPr>
          <p:cNvSpPr>
            <a:spLocks noGrp="1"/>
          </p:cNvSpPr>
          <p:nvPr>
            <p:ph type="title"/>
          </p:nvPr>
        </p:nvSpPr>
        <p:spPr>
          <a:xfrm>
            <a:off x="821516" y="640263"/>
            <a:ext cx="6204984" cy="1344975"/>
          </a:xfrm>
        </p:spPr>
        <p:txBody>
          <a:bodyPr>
            <a:normAutofit/>
          </a:bodyPr>
          <a:lstStyle/>
          <a:p>
            <a:r>
              <a:rPr lang="en-US" sz="4000" dirty="0"/>
              <a:t>State Systemic Improvement Plan (SSIP)</a:t>
            </a:r>
            <a:endParaRPr lang="en-US" sz="4000"/>
          </a:p>
        </p:txBody>
      </p:sp>
    </p:spTree>
    <p:extLst>
      <p:ext uri="{BB962C8B-B14F-4D97-AF65-F5344CB8AC3E}">
        <p14:creationId xmlns:p14="http://schemas.microsoft.com/office/powerpoint/2010/main" val="118888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Center’s Role </a:t>
            </a:r>
          </a:p>
        </p:txBody>
      </p:sp>
      <p:sp>
        <p:nvSpPr>
          <p:cNvPr id="3" name="Content Placeholder 2"/>
          <p:cNvSpPr>
            <a:spLocks noGrp="1"/>
          </p:cNvSpPr>
          <p:nvPr>
            <p:ph idx="1"/>
          </p:nvPr>
        </p:nvSpPr>
        <p:spPr>
          <a:xfrm>
            <a:off x="838200" y="1827848"/>
            <a:ext cx="10515600" cy="961072"/>
          </a:xfrm>
        </p:spPr>
        <p:txBody>
          <a:bodyPr/>
          <a:lstStyle/>
          <a:p>
            <a:pPr marL="0" indent="0" algn="ctr">
              <a:buNone/>
            </a:pPr>
            <a:r>
              <a:rPr lang="en-US" sz="2400" dirty="0"/>
              <a:t>The SSIP Core Team sought feedback from multiple groups in RI, bringing data to  each session and returning with new areas to examine based on group feedback.</a:t>
            </a:r>
          </a:p>
          <a:p>
            <a:pPr algn="ctr"/>
            <a:endParaRPr lang="en-US" dirty="0"/>
          </a:p>
        </p:txBody>
      </p:sp>
      <p:pic>
        <p:nvPicPr>
          <p:cNvPr id="5" name="Picture 4" descr="image of a state plan with &quot;Stakeholder Involvement&quot; written across">
            <a:extLst>
              <a:ext uri="{FF2B5EF4-FFF2-40B4-BE49-F238E27FC236}">
                <a16:creationId xmlns:a16="http://schemas.microsoft.com/office/drawing/2014/main" id="{F813978B-44E6-4320-866F-3D1ECC34DFE9}"/>
              </a:ext>
            </a:extLst>
          </p:cNvPr>
          <p:cNvPicPr>
            <a:picLocks noChangeAspect="1"/>
          </p:cNvPicPr>
          <p:nvPr/>
        </p:nvPicPr>
        <p:blipFill>
          <a:blip r:embed="rId3"/>
          <a:stretch>
            <a:fillRect/>
          </a:stretch>
        </p:blipFill>
        <p:spPr>
          <a:xfrm>
            <a:off x="6991350" y="3037935"/>
            <a:ext cx="4362450" cy="319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5CE87A1-AC87-4DDE-8781-FF14A8E525AD}"/>
              </a:ext>
            </a:extLst>
          </p:cNvPr>
          <p:cNvSpPr txBox="1"/>
          <p:nvPr/>
        </p:nvSpPr>
        <p:spPr>
          <a:xfrm>
            <a:off x="838200" y="3037027"/>
            <a:ext cx="5257800" cy="31700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a:t>Focus group with practitioners in the State who are implementing intensive interventions to prepare for scaling-up.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RIPIN hosted the focus group, and the Director of the PTIC @ RIPIN participated.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Interviews with special education leaders and their representatives in urban districts. </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12116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F9154-166A-4E25-A26A-0B17F7EA550E}"/>
              </a:ext>
            </a:extLst>
          </p:cNvPr>
          <p:cNvSpPr>
            <a:spLocks noGrp="1"/>
          </p:cNvSpPr>
          <p:nvPr>
            <p:ph type="title"/>
          </p:nvPr>
        </p:nvSpPr>
        <p:spPr>
          <a:xfrm>
            <a:off x="821516" y="640263"/>
            <a:ext cx="6204984" cy="1344975"/>
          </a:xfrm>
        </p:spPr>
        <p:txBody>
          <a:bodyPr>
            <a:normAutofit/>
          </a:bodyPr>
          <a:lstStyle/>
          <a:p>
            <a:r>
              <a:rPr lang="en-US" sz="4000" dirty="0"/>
              <a:t>Phase II</a:t>
            </a:r>
          </a:p>
        </p:txBody>
      </p:sp>
      <p:sp>
        <p:nvSpPr>
          <p:cNvPr id="3" name="Content Placeholder 2">
            <a:extLst>
              <a:ext uri="{FF2B5EF4-FFF2-40B4-BE49-F238E27FC236}">
                <a16:creationId xmlns:a16="http://schemas.microsoft.com/office/drawing/2014/main" id="{B23DFD7B-62E2-4B40-B624-A68E64D9CBC8}"/>
              </a:ext>
            </a:extLst>
          </p:cNvPr>
          <p:cNvSpPr>
            <a:spLocks noGrp="1"/>
          </p:cNvSpPr>
          <p:nvPr>
            <p:ph idx="1"/>
          </p:nvPr>
        </p:nvSpPr>
        <p:spPr>
          <a:xfrm>
            <a:off x="821515" y="2121762"/>
            <a:ext cx="6204984" cy="3626917"/>
          </a:xfrm>
        </p:spPr>
        <p:txBody>
          <a:bodyPr>
            <a:normAutofit/>
          </a:bodyPr>
          <a:lstStyle/>
          <a:p>
            <a:r>
              <a:rPr lang="en-US" dirty="0"/>
              <a:t>Stakeholder involvement in SSIP development</a:t>
            </a:r>
          </a:p>
          <a:p>
            <a:r>
              <a:rPr lang="en-US" dirty="0"/>
              <a:t>Used the results from the initial focus group and interviews to identify specific ways to build capacity.</a:t>
            </a:r>
          </a:p>
          <a:p>
            <a:pPr lvl="1"/>
            <a:r>
              <a:rPr lang="en-US" dirty="0"/>
              <a:t>Sustainable practices to ensure intensive intervention would not lose traction. </a:t>
            </a:r>
          </a:p>
          <a:p>
            <a:endParaRPr lang="en-US" dirty="0"/>
          </a:p>
          <a:p>
            <a:pPr marL="457200" lvl="1" indent="0">
              <a:buNone/>
            </a:pPr>
            <a:endParaRPr lang="en-US" sz="3200" dirty="0"/>
          </a:p>
        </p:txBody>
      </p:sp>
      <p:pic>
        <p:nvPicPr>
          <p:cNvPr id="12" name="Graphic 11" descr="Checklist">
            <a:extLst>
              <a:ext uri="{FF2B5EF4-FFF2-40B4-BE49-F238E27FC236}">
                <a16:creationId xmlns:a16="http://schemas.microsoft.com/office/drawing/2014/main" id="{2180303B-6CBF-4421-902B-9B2C7BF493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7755" y="306909"/>
            <a:ext cx="2286000" cy="2286000"/>
          </a:xfrm>
          <a:prstGeom prst="rect">
            <a:avLst/>
          </a:prstGeom>
        </p:spPr>
      </p:pic>
      <p:pic>
        <p:nvPicPr>
          <p:cNvPr id="10" name="Graphic 9" descr="Presentation with org chart">
            <a:extLst>
              <a:ext uri="{FF2B5EF4-FFF2-40B4-BE49-F238E27FC236}">
                <a16:creationId xmlns:a16="http://schemas.microsoft.com/office/drawing/2014/main" id="{4A1F9BC4-0B03-4F43-BC9D-C732AC5050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56259" y="2828925"/>
            <a:ext cx="3388994" cy="3388994"/>
          </a:xfrm>
          <a:prstGeom prst="rect">
            <a:avLst/>
          </a:prstGeom>
        </p:spPr>
      </p:pic>
      <p:sp>
        <p:nvSpPr>
          <p:cNvPr id="4" name="Slide Number Placeholder 3">
            <a:extLst>
              <a:ext uri="{FF2B5EF4-FFF2-40B4-BE49-F238E27FC236}">
                <a16:creationId xmlns:a16="http://schemas.microsoft.com/office/drawing/2014/main" id="{65CF9DE3-198C-4251-A195-EC696E91E0B5}"/>
              </a:ext>
            </a:extLst>
          </p:cNvPr>
          <p:cNvSpPr>
            <a:spLocks noGrp="1"/>
          </p:cNvSpPr>
          <p:nvPr>
            <p:ph type="sldNum" sz="quarter" idx="4"/>
          </p:nvPr>
        </p:nvSpPr>
        <p:spPr>
          <a:xfrm>
            <a:off x="8610600" y="6356350"/>
            <a:ext cx="2743200" cy="365125"/>
          </a:xfrm>
        </p:spPr>
        <p:txBody>
          <a:bodyPr>
            <a:normAutofit/>
          </a:bodyPr>
          <a:lstStyle/>
          <a:p>
            <a:pPr>
              <a:spcAft>
                <a:spcPts val="600"/>
              </a:spcAft>
            </a:pPr>
            <a:fld id="{8B753B17-1229-47A4-BBB2-A02D5F84107F}" type="slidenum">
              <a:rPr lang="en-US" smtClean="0"/>
              <a:pPr>
                <a:spcAft>
                  <a:spcPts val="600"/>
                </a:spcAft>
              </a:pPr>
              <a:t>8</a:t>
            </a:fld>
            <a:endParaRPr lang="en-US"/>
          </a:p>
        </p:txBody>
      </p:sp>
    </p:spTree>
    <p:extLst>
      <p:ext uri="{BB962C8B-B14F-4D97-AF65-F5344CB8AC3E}">
        <p14:creationId xmlns:p14="http://schemas.microsoft.com/office/powerpoint/2010/main" val="107969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F968-4FAC-4282-8EFA-F788194F62B2}"/>
              </a:ext>
            </a:extLst>
          </p:cNvPr>
          <p:cNvSpPr>
            <a:spLocks noGrp="1"/>
          </p:cNvSpPr>
          <p:nvPr>
            <p:ph type="title"/>
          </p:nvPr>
        </p:nvSpPr>
        <p:spPr/>
        <p:txBody>
          <a:bodyPr/>
          <a:lstStyle/>
          <a:p>
            <a:r>
              <a:rPr lang="en-US" dirty="0"/>
              <a:t>Technical Assistance Recipients</a:t>
            </a:r>
          </a:p>
        </p:txBody>
      </p:sp>
      <p:sp>
        <p:nvSpPr>
          <p:cNvPr id="4" name="Slide Number Placeholder 3">
            <a:extLst>
              <a:ext uri="{FF2B5EF4-FFF2-40B4-BE49-F238E27FC236}">
                <a16:creationId xmlns:a16="http://schemas.microsoft.com/office/drawing/2014/main" id="{2557EE77-6F4F-4218-98BB-6CB97F89FA18}"/>
              </a:ext>
            </a:extLst>
          </p:cNvPr>
          <p:cNvSpPr>
            <a:spLocks noGrp="1"/>
          </p:cNvSpPr>
          <p:nvPr>
            <p:ph type="sldNum" sz="quarter" idx="4"/>
          </p:nvPr>
        </p:nvSpPr>
        <p:spPr/>
        <p:txBody>
          <a:bodyPr/>
          <a:lstStyle/>
          <a:p>
            <a:fld id="{8B753B17-1229-47A4-BBB2-A02D5F84107F}" type="slidenum">
              <a:rPr lang="en-US" smtClean="0"/>
              <a:pPr/>
              <a:t>9</a:t>
            </a:fld>
            <a:endParaRPr lang="en-US" dirty="0"/>
          </a:p>
        </p:txBody>
      </p:sp>
      <p:pic>
        <p:nvPicPr>
          <p:cNvPr id="11" name="Picture 10" descr="NCII logo ">
            <a:extLst>
              <a:ext uri="{FF2B5EF4-FFF2-40B4-BE49-F238E27FC236}">
                <a16:creationId xmlns:a16="http://schemas.microsoft.com/office/drawing/2014/main" id="{4B8B0D0A-4D9B-40D6-8AF9-539C84464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439" y="637272"/>
            <a:ext cx="3785926" cy="769805"/>
          </a:xfrm>
          <a:prstGeom prst="rect">
            <a:avLst/>
          </a:prstGeom>
        </p:spPr>
      </p:pic>
      <p:grpSp>
        <p:nvGrpSpPr>
          <p:cNvPr id="25" name="Group 24" descr="Academics and Social-Behavior inside a circle">
            <a:extLst>
              <a:ext uri="{FF2B5EF4-FFF2-40B4-BE49-F238E27FC236}">
                <a16:creationId xmlns:a16="http://schemas.microsoft.com/office/drawing/2014/main" id="{5D539CD3-0524-4864-9F48-372648090D71}"/>
              </a:ext>
            </a:extLst>
          </p:cNvPr>
          <p:cNvGrpSpPr/>
          <p:nvPr/>
        </p:nvGrpSpPr>
        <p:grpSpPr>
          <a:xfrm>
            <a:off x="92250" y="2121408"/>
            <a:ext cx="11916870" cy="4016776"/>
            <a:chOff x="1156323" y="2675030"/>
            <a:chExt cx="10136948" cy="2673958"/>
          </a:xfrm>
        </p:grpSpPr>
        <p:pic>
          <p:nvPicPr>
            <p:cNvPr id="15" name="Graphic 14" descr="Books">
              <a:extLst>
                <a:ext uri="{FF2B5EF4-FFF2-40B4-BE49-F238E27FC236}">
                  <a16:creationId xmlns:a16="http://schemas.microsoft.com/office/drawing/2014/main" id="{A0533A20-7DBF-43C8-972D-16854100959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4250" y="2893131"/>
              <a:ext cx="1329730" cy="1329730"/>
            </a:xfrm>
            <a:prstGeom prst="rect">
              <a:avLst/>
            </a:prstGeom>
          </p:spPr>
        </p:pic>
        <p:pic>
          <p:nvPicPr>
            <p:cNvPr id="16" name="Graphic 15" descr="Upward trend">
              <a:extLst>
                <a:ext uri="{FF2B5EF4-FFF2-40B4-BE49-F238E27FC236}">
                  <a16:creationId xmlns:a16="http://schemas.microsoft.com/office/drawing/2014/main" id="{2174BF86-38AE-41D4-A513-F1DC51C81C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04219" y="2893131"/>
              <a:ext cx="1329730" cy="1329730"/>
            </a:xfrm>
            <a:prstGeom prst="rect">
              <a:avLst/>
            </a:prstGeom>
          </p:spPr>
        </p:pic>
        <p:sp>
          <p:nvSpPr>
            <p:cNvPr id="17" name="TextBox 16">
              <a:extLst>
                <a:ext uri="{FF2B5EF4-FFF2-40B4-BE49-F238E27FC236}">
                  <a16:creationId xmlns:a16="http://schemas.microsoft.com/office/drawing/2014/main" id="{C101EC87-C5BA-4CDD-AFF5-8D5797D66899}"/>
                </a:ext>
              </a:extLst>
            </p:cNvPr>
            <p:cNvSpPr txBox="1"/>
            <p:nvPr/>
          </p:nvSpPr>
          <p:spPr>
            <a:xfrm>
              <a:off x="1156323" y="4425658"/>
              <a:ext cx="322552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Arial"/>
                  <a:ea typeface="+mn-ea"/>
                  <a:cs typeface="+mn-cs"/>
                </a:rPr>
                <a:t>Skilled at collecting data, not at </a:t>
              </a:r>
              <a:r>
                <a:rPr kumimoji="0" lang="en-US" sz="1800" b="0" i="1" u="none" strike="noStrike" kern="1200" cap="none" spc="0" normalizeH="0" baseline="0" noProof="0" dirty="0">
                  <a:ln>
                    <a:noFill/>
                  </a:ln>
                  <a:solidFill>
                    <a:srgbClr val="262626"/>
                  </a:solidFill>
                  <a:effectLst/>
                  <a:uLnTx/>
                  <a:uFillTx/>
                  <a:latin typeface="Arial"/>
                  <a:ea typeface="+mn-ea"/>
                  <a:cs typeface="+mn-cs"/>
                </a:rPr>
                <a:t>analyzing</a:t>
              </a:r>
              <a:r>
                <a:rPr kumimoji="0" lang="en-US" sz="1800" b="0" i="0" u="none" strike="noStrike" kern="1200" cap="none" spc="0" normalizeH="0" baseline="0" noProof="0" dirty="0">
                  <a:ln>
                    <a:noFill/>
                  </a:ln>
                  <a:solidFill>
                    <a:srgbClr val="262626"/>
                  </a:solidFill>
                  <a:effectLst/>
                  <a:uLnTx/>
                  <a:uFillTx/>
                  <a:latin typeface="Arial"/>
                  <a:ea typeface="+mn-ea"/>
                  <a:cs typeface="+mn-cs"/>
                </a:rPr>
                <a:t> data to inform instructional decisions. </a:t>
              </a:r>
            </a:p>
          </p:txBody>
        </p:sp>
        <p:sp>
          <p:nvSpPr>
            <p:cNvPr id="18" name="TextBox 17">
              <a:extLst>
                <a:ext uri="{FF2B5EF4-FFF2-40B4-BE49-F238E27FC236}">
                  <a16:creationId xmlns:a16="http://schemas.microsoft.com/office/drawing/2014/main" id="{2234BCDE-09C1-4A20-B30B-473972B7A06D}"/>
                </a:ext>
              </a:extLst>
            </p:cNvPr>
            <p:cNvSpPr txBox="1"/>
            <p:nvPr/>
          </p:nvSpPr>
          <p:spPr>
            <a:xfrm>
              <a:off x="8065439" y="4425444"/>
              <a:ext cx="3227832" cy="9235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Arial"/>
                  <a:ea typeface="+mn-ea"/>
                  <a:cs typeface="+mn-cs"/>
                </a:rPr>
                <a:t>Over- or under-reliance on curricula or intervention programs rather than on quality instruction. </a:t>
              </a:r>
            </a:p>
          </p:txBody>
        </p:sp>
        <p:grpSp>
          <p:nvGrpSpPr>
            <p:cNvPr id="19" name="Group 18">
              <a:extLst>
                <a:ext uri="{FF2B5EF4-FFF2-40B4-BE49-F238E27FC236}">
                  <a16:creationId xmlns:a16="http://schemas.microsoft.com/office/drawing/2014/main" id="{AC429BB1-8296-4F51-8CA1-6D20DDF76F51}"/>
                </a:ext>
              </a:extLst>
            </p:cNvPr>
            <p:cNvGrpSpPr>
              <a:grpSpLocks noChangeAspect="1"/>
            </p:cNvGrpSpPr>
            <p:nvPr/>
          </p:nvGrpSpPr>
          <p:grpSpPr>
            <a:xfrm>
              <a:off x="4169664" y="2675030"/>
              <a:ext cx="4235703" cy="2442986"/>
              <a:chOff x="4724403" y="1683099"/>
              <a:chExt cx="2781716" cy="1604384"/>
            </a:xfrm>
            <a:solidFill>
              <a:schemeClr val="accent1"/>
            </a:solidFill>
          </p:grpSpPr>
          <p:sp>
            <p:nvSpPr>
              <p:cNvPr id="20" name="Arrow: Curved Down 19">
                <a:extLst>
                  <a:ext uri="{FF2B5EF4-FFF2-40B4-BE49-F238E27FC236}">
                    <a16:creationId xmlns:a16="http://schemas.microsoft.com/office/drawing/2014/main" id="{F840EE09-14D3-4AD6-B891-8F6B0756F2B4}"/>
                  </a:ext>
                </a:extLst>
              </p:cNvPr>
              <p:cNvSpPr/>
              <p:nvPr/>
            </p:nvSpPr>
            <p:spPr>
              <a:xfrm>
                <a:off x="4813160" y="1683099"/>
                <a:ext cx="2692959" cy="718457"/>
              </a:xfrm>
              <a:prstGeom prst="curvedDownArrow">
                <a:avLst/>
              </a:prstGeom>
              <a:gr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62626"/>
                  </a:solidFill>
                  <a:effectLst/>
                  <a:uLnTx/>
                  <a:uFillTx/>
                  <a:latin typeface="Arial"/>
                  <a:ea typeface="+mn-ea"/>
                  <a:cs typeface="+mn-cs"/>
                </a:endParaRPr>
              </a:p>
            </p:txBody>
          </p:sp>
          <p:sp>
            <p:nvSpPr>
              <p:cNvPr id="21" name="Arrow: Curved Down 20">
                <a:extLst>
                  <a:ext uri="{FF2B5EF4-FFF2-40B4-BE49-F238E27FC236}">
                    <a16:creationId xmlns:a16="http://schemas.microsoft.com/office/drawing/2014/main" id="{1174E74E-437B-4063-AE48-E1831A84BD7A}"/>
                  </a:ext>
                </a:extLst>
              </p:cNvPr>
              <p:cNvSpPr/>
              <p:nvPr/>
            </p:nvSpPr>
            <p:spPr>
              <a:xfrm rot="10800000">
                <a:off x="4724403" y="2569026"/>
                <a:ext cx="2692959" cy="718457"/>
              </a:xfrm>
              <a:prstGeom prst="curvedDownArrow">
                <a:avLst/>
              </a:prstGeom>
              <a:gr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62626"/>
                  </a:solidFill>
                  <a:effectLst/>
                  <a:uLnTx/>
                  <a:uFillTx/>
                  <a:latin typeface="Arial"/>
                  <a:ea typeface="+mn-ea"/>
                  <a:cs typeface="+mn-cs"/>
                </a:endParaRPr>
              </a:p>
            </p:txBody>
          </p:sp>
        </p:grpSp>
        <p:sp>
          <p:nvSpPr>
            <p:cNvPr id="22" name="TextBox 21">
              <a:extLst>
                <a:ext uri="{FF2B5EF4-FFF2-40B4-BE49-F238E27FC236}">
                  <a16:creationId xmlns:a16="http://schemas.microsoft.com/office/drawing/2014/main" id="{F3C2925F-1EE1-4A67-AC89-424B1D861649}"/>
                </a:ext>
              </a:extLst>
            </p:cNvPr>
            <p:cNvSpPr txBox="1"/>
            <p:nvPr/>
          </p:nvSpPr>
          <p:spPr>
            <a:xfrm>
              <a:off x="4846526" y="3461690"/>
              <a:ext cx="2833635" cy="614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Arial"/>
                  <a:ea typeface="+mn-ea"/>
                  <a:cs typeface="+mn-cs"/>
                </a:rPr>
                <a:t>Academics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Arial"/>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626"/>
                  </a:solidFill>
                  <a:effectLst/>
                  <a:uLnTx/>
                  <a:uFillTx/>
                  <a:latin typeface="Arial"/>
                  <a:ea typeface="+mn-ea"/>
                  <a:cs typeface="+mn-cs"/>
                </a:rPr>
                <a:t>Social-Behavior</a:t>
              </a:r>
            </a:p>
          </p:txBody>
        </p:sp>
      </p:grpSp>
    </p:spTree>
    <p:extLst>
      <p:ext uri="{BB962C8B-B14F-4D97-AF65-F5344CB8AC3E}">
        <p14:creationId xmlns:p14="http://schemas.microsoft.com/office/powerpoint/2010/main" val="946435218"/>
      </p:ext>
    </p:extLst>
  </p:cSld>
  <p:clrMapOvr>
    <a:masterClrMapping/>
  </p:clrMapOvr>
</p:sld>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DA78F738243C44AFC9EEEBF7149D7D" ma:contentTypeVersion="4" ma:contentTypeDescription="Create a new document." ma:contentTypeScope="" ma:versionID="7ccf74ab8a6f0e9e9c2378b9a3d9dfdf">
  <xsd:schema xmlns:xsd="http://www.w3.org/2001/XMLSchema" xmlns:xs="http://www.w3.org/2001/XMLSchema" xmlns:p="http://schemas.microsoft.com/office/2006/metadata/properties" xmlns:ns2="b4eb6e4d-bcc2-4e58-8704-1540da28dad6" xmlns:ns3="f20f76a6-a87a-4b60-9287-fa515040fc58" targetNamespace="http://schemas.microsoft.com/office/2006/metadata/properties" ma:root="true" ma:fieldsID="476dc55ac623fcf3d50d41fabb171ed5" ns2:_="" ns3:_="">
    <xsd:import namespace="b4eb6e4d-bcc2-4e58-8704-1540da28dad6"/>
    <xsd:import namespace="f20f76a6-a87a-4b60-9287-fa515040fc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b6e4d-bcc2-4e58-8704-1540da28d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f76a6-a87a-4b60-9287-fa515040fc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C1138-13EF-4DA1-9195-E3C7623C1F76}">
  <ds:schemaRefs>
    <ds:schemaRef ds:uri="http://schemas.microsoft.com/sharepoint/v3/contenttype/forms"/>
  </ds:schemaRefs>
</ds:datastoreItem>
</file>

<file path=customXml/itemProps2.xml><?xml version="1.0" encoding="utf-8"?>
<ds:datastoreItem xmlns:ds="http://schemas.openxmlformats.org/officeDocument/2006/customXml" ds:itemID="{D6CC2F23-A7BC-4E8C-9999-4D23B9FEC545}">
  <ds:schemaRef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www.w3.org/XML/1998/namespace"/>
    <ds:schemaRef ds:uri="http://schemas.openxmlformats.org/package/2006/metadata/core-properties"/>
    <ds:schemaRef ds:uri="f20f76a6-a87a-4b60-9287-fa515040fc58"/>
    <ds:schemaRef ds:uri="b4eb6e4d-bcc2-4e58-8704-1540da28dad6"/>
    <ds:schemaRef ds:uri="http://schemas.microsoft.com/office/2006/metadata/properties"/>
  </ds:schemaRefs>
</ds:datastoreItem>
</file>

<file path=customXml/itemProps3.xml><?xml version="1.0" encoding="utf-8"?>
<ds:datastoreItem xmlns:ds="http://schemas.openxmlformats.org/officeDocument/2006/customXml" ds:itemID="{47049F73-D61B-4541-AA0B-0313B71F2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b6e4d-bcc2-4e58-8704-1540da28dad6"/>
    <ds:schemaRef ds:uri="f20f76a6-a87a-4b60-9287-fa515040f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1376</TotalTime>
  <Words>1107</Words>
  <Application>Microsoft Office PowerPoint</Application>
  <PresentationFormat>Widescreen</PresentationFormat>
  <Paragraphs>174</Paragraphs>
  <Slides>30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Arial Narrow</vt:lpstr>
      <vt:lpstr>Calibri</vt:lpstr>
      <vt:lpstr>Calibri Light</vt:lpstr>
      <vt:lpstr>Franklin Gothic Book</vt:lpstr>
      <vt:lpstr>Times New Roman</vt:lpstr>
      <vt:lpstr>Wingdings</vt:lpstr>
      <vt:lpstr>2017 Leadership Conference </vt:lpstr>
      <vt:lpstr>Office Theme</vt:lpstr>
      <vt:lpstr>From “Talking the Talk” to “Walking the Walk:” RI’s Engagement Story</vt:lpstr>
      <vt:lpstr>OSEP Disclaimer </vt:lpstr>
      <vt:lpstr>Our Goal for this Session </vt:lpstr>
      <vt:lpstr>Moving Beyond Compliance</vt:lpstr>
      <vt:lpstr>A Brief Rhode Island History </vt:lpstr>
      <vt:lpstr>State Systemic Improvement Plan (SSIP)</vt:lpstr>
      <vt:lpstr>Parent Center’s Role </vt:lpstr>
      <vt:lpstr>Phase II</vt:lpstr>
      <vt:lpstr>Technical Assistance Recipients</vt:lpstr>
      <vt:lpstr>What is Data-Based Individualization (DBI)? </vt:lpstr>
      <vt:lpstr>SSIP Guiding Principles</vt:lpstr>
      <vt:lpstr>Phase III</vt:lpstr>
      <vt:lpstr>RI Intensive Math Intervention Project (SSIP)</vt:lpstr>
      <vt:lpstr>Discussion Prompt</vt:lpstr>
      <vt:lpstr>Differential Engagement of Stakeholders</vt:lpstr>
      <vt:lpstr>Peripheral Stakeholders</vt:lpstr>
      <vt:lpstr>Primary Stakeholders</vt:lpstr>
      <vt:lpstr>Differential Engagement Strategies</vt:lpstr>
      <vt:lpstr>Continuous Improvement</vt:lpstr>
      <vt:lpstr>Discussion Prompt</vt:lpstr>
      <vt:lpstr>Co-Constructing</vt:lpstr>
      <vt:lpstr>Parent and Family Engagement </vt:lpstr>
      <vt:lpstr>Our Best Laid Plans…</vt:lpstr>
      <vt:lpstr>Feedback: Engage Other Stakeholders </vt:lpstr>
      <vt:lpstr>The End Result </vt:lpstr>
      <vt:lpstr>…And Beyond!</vt:lpstr>
      <vt:lpstr>Discussion Prompt</vt:lpstr>
      <vt:lpstr>Closing Slide </vt:lpstr>
      <vt:lpstr>NCII Disclaimer</vt:lpstr>
      <vt:lpstr>OSEP 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“Talking the Talk” to “Walking the Walk:” RI’s Engagement Story</dc:title>
  <dc:creator>Marx, Teri</dc:creator>
  <cp:lastModifiedBy>Marx, Teri</cp:lastModifiedBy>
  <cp:revision>75</cp:revision>
  <dcterms:created xsi:type="dcterms:W3CDTF">2019-04-16T20:56:45Z</dcterms:created>
  <dcterms:modified xsi:type="dcterms:W3CDTF">2019-04-18T18:01:23Z</dcterms:modified>
</cp:coreProperties>
</file>