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0"/>
  </p:notesMasterIdLst>
  <p:sldIdLst>
    <p:sldId id="876" r:id="rId6"/>
    <p:sldId id="257" r:id="rId7"/>
    <p:sldId id="391" r:id="rId8"/>
    <p:sldId id="648" r:id="rId9"/>
    <p:sldId id="651" r:id="rId10"/>
    <p:sldId id="546" r:id="rId11"/>
    <p:sldId id="488" r:id="rId12"/>
    <p:sldId id="548" r:id="rId13"/>
    <p:sldId id="434" r:id="rId14"/>
    <p:sldId id="724" r:id="rId15"/>
    <p:sldId id="725" r:id="rId16"/>
    <p:sldId id="693" r:id="rId17"/>
    <p:sldId id="728" r:id="rId18"/>
    <p:sldId id="707" r:id="rId19"/>
    <p:sldId id="708" r:id="rId20"/>
    <p:sldId id="629" r:id="rId21"/>
    <p:sldId id="404" r:id="rId22"/>
    <p:sldId id="663" r:id="rId23"/>
    <p:sldId id="748" r:id="rId24"/>
    <p:sldId id="740" r:id="rId25"/>
    <p:sldId id="340" r:id="rId26"/>
    <p:sldId id="519" r:id="rId27"/>
    <p:sldId id="741" r:id="rId28"/>
    <p:sldId id="742" r:id="rId29"/>
    <p:sldId id="743" r:id="rId30"/>
    <p:sldId id="749" r:id="rId31"/>
    <p:sldId id="750" r:id="rId32"/>
    <p:sldId id="701" r:id="rId33"/>
    <p:sldId id="588" r:id="rId34"/>
    <p:sldId id="877" r:id="rId35"/>
    <p:sldId id="878" r:id="rId36"/>
    <p:sldId id="879" r:id="rId37"/>
    <p:sldId id="880" r:id="rId38"/>
    <p:sldId id="311" r:id="rId39"/>
    <p:sldId id="313" r:id="rId40"/>
    <p:sldId id="286" r:id="rId41"/>
    <p:sldId id="285" r:id="rId42"/>
    <p:sldId id="300" r:id="rId43"/>
    <p:sldId id="262" r:id="rId44"/>
    <p:sldId id="881" r:id="rId45"/>
    <p:sldId id="387" r:id="rId46"/>
    <p:sldId id="756" r:id="rId47"/>
    <p:sldId id="757" r:id="rId48"/>
    <p:sldId id="259" r:id="rId49"/>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ing, Darcalyn" initials="D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6" autoAdjust="0"/>
    <p:restoredTop sz="94682" autoAdjust="0"/>
  </p:normalViewPr>
  <p:slideViewPr>
    <p:cSldViewPr snapToGrid="0">
      <p:cViewPr varScale="1">
        <p:scale>
          <a:sx n="110" d="100"/>
          <a:sy n="110" d="100"/>
        </p:scale>
        <p:origin x="492" y="108"/>
      </p:cViewPr>
      <p:guideLst>
        <p:guide orient="horz" pos="2160"/>
        <p:guide pos="3840"/>
      </p:guideLst>
    </p:cSldViewPr>
  </p:slideViewPr>
  <p:outlineViewPr>
    <p:cViewPr>
      <p:scale>
        <a:sx n="33" d="100"/>
        <a:sy n="33" d="100"/>
      </p:scale>
      <p:origin x="0" y="-34038"/>
    </p:cViewPr>
  </p:outlineViewPr>
  <p:notesTextViewPr>
    <p:cViewPr>
      <p:scale>
        <a:sx n="1" d="1"/>
        <a:sy n="1" d="1"/>
      </p:scale>
      <p:origin x="0" y="0"/>
    </p:cViewPr>
  </p:notesTextViewPr>
  <p:sorterViewPr>
    <p:cViewPr varScale="1">
      <p:scale>
        <a:sx n="100" d="100"/>
        <a:sy n="100" d="100"/>
      </p:scale>
      <p:origin x="0" y="-453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555A35B-8228-4FD6-BF3D-32C6E4566C95}" type="datetimeFigureOut">
              <a:rPr lang="en-US" smtClean="0"/>
              <a:t>7/12/2019</a:t>
            </a:fld>
            <a:endParaRPr lang="en-US" dirty="0"/>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98008F-DB08-4554-A422-21F93A4BCC90}" type="slidenum">
              <a:rPr lang="en-US" smtClean="0"/>
              <a:t>‹#›</a:t>
            </a:fld>
            <a:endParaRPr lang="en-US" dirty="0"/>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9742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7207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66475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8723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820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707581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86792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4106917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88D13B3-9D9F-4769-B52F-63970706D9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2CF5DEF-2FD5-4783-BA92-F2B7C9584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7652" name="Slide Number Placeholder 3">
            <a:extLst>
              <a:ext uri="{FF2B5EF4-FFF2-40B4-BE49-F238E27FC236}">
                <a16:creationId xmlns:a16="http://schemas.microsoft.com/office/drawing/2014/main" id="{DD6BEC22-A631-4802-B95D-4FD2281C65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7F146D-0F2C-4DD0-BF07-F7ABCDAA8152}" type="slidenum">
              <a:rPr lang="en-US" altLang="en-US" smtClean="0">
                <a:latin typeface="Calibri" panose="020F0502020204030204" pitchFamily="34" charset="0"/>
              </a:rPr>
              <a:pPr/>
              <a:t>35</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1900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2247B3D-90AA-4535-BD5A-0FA82DA24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A5ED8AE-8A9C-4C72-BDFA-B6AD5E1605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endParaRPr lang="en-US" altLang="en-US" dirty="0"/>
          </a:p>
        </p:txBody>
      </p:sp>
      <p:sp>
        <p:nvSpPr>
          <p:cNvPr id="25604" name="Slide Number Placeholder 3">
            <a:extLst>
              <a:ext uri="{FF2B5EF4-FFF2-40B4-BE49-F238E27FC236}">
                <a16:creationId xmlns:a16="http://schemas.microsoft.com/office/drawing/2014/main" id="{D352D9C1-B83B-4770-B685-CC5FE9D99C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629DAAD-429B-42FB-87AB-735B2EDC8C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0007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530340-F5C0-43BA-9CC1-D63E860F35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47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42338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C25A15B-41E3-4373-BDF6-E6F936D822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F4199449-C7D8-456A-8ECF-7FCF8CDC4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a:extLst>
              <a:ext uri="{FF2B5EF4-FFF2-40B4-BE49-F238E27FC236}">
                <a16:creationId xmlns:a16="http://schemas.microsoft.com/office/drawing/2014/main" id="{24325E77-6A9C-4383-8FAF-40191FA1D4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A9809C-AAE7-40B0-B78F-C9D3200E17D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1338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11353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4977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7575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64124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78219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9513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927329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p:cNvGrpSpPr/>
          <p:nvPr userDrawn="1"/>
        </p:nvGrpSpPr>
        <p:grpSpPr>
          <a:xfrm>
            <a:off x="6031346" y="5429892"/>
            <a:ext cx="5591048" cy="940126"/>
            <a:chOff x="6031346" y="5429892"/>
            <a:chExt cx="5591048" cy="940126"/>
          </a:xfrm>
        </p:grpSpPr>
        <p:sp>
          <p:nvSpPr>
            <p:cNvPr id="14" name="TextBox 13" descr="2017 Leadership Conference logo"/>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554736" y="479729"/>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a:spLocks noGrp="1"/>
          </p:cNvSpPr>
          <p:nvPr>
            <p:ph type="ctrTitle"/>
          </p:nvPr>
        </p:nvSpPr>
        <p:spPr>
          <a:xfrm>
            <a:off x="558810" y="480047"/>
            <a:ext cx="11073687" cy="2899602"/>
          </a:xfrm>
          <a:noFill/>
          <a:ln>
            <a:noFill/>
          </a:ln>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1"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9426763E-ACF2-4BC8-B885-E5E05F59DF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AEFE2B50-7D7B-48B4-A19D-EA03E39D3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50474B2D-8853-431E-BB1B-493B704CB6F9}"/>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2F9536F9-EC52-49B6-AE3A-8381D99DAEA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chemeClr val="accent5"/>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3" name="TextBox 12" descr="2017 Leadership conference logo with two decorate rainbow bars to left of the logo">
            <a:extLst>
              <a:ext uri="{FF2B5EF4-FFF2-40B4-BE49-F238E27FC236}">
                <a16:creationId xmlns:a16="http://schemas.microsoft.com/office/drawing/2014/main" id="{2659A0B3-D479-4832-A984-294F79F882F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07F0FC1-C94E-4BEE-BA06-01FE1947DD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5" name="Picture 14">
            <a:extLst>
              <a:ext uri="{FF2B5EF4-FFF2-40B4-BE49-F238E27FC236}">
                <a16:creationId xmlns:a16="http://schemas.microsoft.com/office/drawing/2014/main" id="{B2579EC5-351C-419A-9AB3-F5C9A4AA0DBD}"/>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6" name="Picture 15">
            <a:extLst>
              <a:ext uri="{FF2B5EF4-FFF2-40B4-BE49-F238E27FC236}">
                <a16:creationId xmlns:a16="http://schemas.microsoft.com/office/drawing/2014/main" id="{D08A6658-840A-4425-82B9-6023F4752B31}"/>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Title">
    <p:spTree>
      <p:nvGrpSpPr>
        <p:cNvPr id="1" name=""/>
        <p:cNvGrpSpPr/>
        <p:nvPr/>
      </p:nvGrpSpPr>
      <p:grpSpPr>
        <a:xfrm>
          <a:off x="0" y="0"/>
          <a:ext cx="0" cy="0"/>
          <a:chOff x="0" y="0"/>
          <a:chExt cx="0" cy="0"/>
        </a:xfrm>
      </p:grpSpPr>
      <p:grpSp>
        <p:nvGrpSpPr>
          <p:cNvPr id="4" name="Group 3"/>
          <p:cNvGrpSpPr/>
          <p:nvPr userDrawn="1"/>
        </p:nvGrpSpPr>
        <p:grpSpPr>
          <a:xfrm>
            <a:off x="8227357" y="0"/>
            <a:ext cx="3964644" cy="2821214"/>
            <a:chOff x="6270928" y="0"/>
            <a:chExt cx="2973483" cy="2821214"/>
          </a:xfrm>
        </p:grpSpPr>
        <p:sp>
          <p:nvSpPr>
            <p:cNvPr id="5" name="Rectangle 4"/>
            <p:cNvSpPr/>
            <p:nvPr userDrawn="1"/>
          </p:nvSpPr>
          <p:spPr>
            <a:xfrm rot="10800000">
              <a:off x="6270928" y="1"/>
              <a:ext cx="2973483" cy="576016"/>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6" name="Rectangle 5"/>
            <p:cNvSpPr/>
            <p:nvPr userDrawn="1"/>
          </p:nvSpPr>
          <p:spPr>
            <a:xfrm rot="10800000">
              <a:off x="7556499" y="574149"/>
              <a:ext cx="1687911" cy="576016"/>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Rectangle 6"/>
            <p:cNvSpPr/>
            <p:nvPr userDrawn="1"/>
          </p:nvSpPr>
          <p:spPr>
            <a:xfrm rot="5400000">
              <a:off x="7538945" y="1122600"/>
              <a:ext cx="2821213" cy="576016"/>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Rectangle 7"/>
            <p:cNvSpPr/>
            <p:nvPr userDrawn="1"/>
          </p:nvSpPr>
          <p:spPr>
            <a:xfrm rot="16200000">
              <a:off x="7347892" y="740944"/>
              <a:ext cx="2057903" cy="576016"/>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grpSp>
      <p:sp>
        <p:nvSpPr>
          <p:cNvPr id="2" name="Title 1"/>
          <p:cNvSpPr>
            <a:spLocks noGrp="1"/>
          </p:cNvSpPr>
          <p:nvPr>
            <p:ph type="title"/>
          </p:nvPr>
        </p:nvSpPr>
        <p:spPr>
          <a:xfrm>
            <a:off x="911749" y="2864961"/>
            <a:ext cx="10503095" cy="738664"/>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chemeClr val="bg1"/>
                </a:solidFill>
              </a:defRPr>
            </a:lvl1pPr>
          </a:lstStyle>
          <a:p>
            <a:endParaRPr lang="en-US" dirty="0"/>
          </a:p>
        </p:txBody>
      </p:sp>
      <p:sp>
        <p:nvSpPr>
          <p:cNvPr id="9" name="Text Placeholder 5"/>
          <p:cNvSpPr>
            <a:spLocks noGrp="1"/>
          </p:cNvSpPr>
          <p:nvPr>
            <p:ph type="body" sz="quarter" idx="12"/>
          </p:nvPr>
        </p:nvSpPr>
        <p:spPr>
          <a:xfrm>
            <a:off x="911749" y="3826933"/>
            <a:ext cx="10966449" cy="1598900"/>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1941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31975"/>
            <a:ext cx="10966265"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1413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1831975"/>
            <a:ext cx="10966449"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0575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31975"/>
            <a:ext cx="529683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4" name="Content Placeholder 2"/>
          <p:cNvSpPr>
            <a:spLocks noGrp="1"/>
          </p:cNvSpPr>
          <p:nvPr>
            <p:ph idx="10"/>
          </p:nvPr>
        </p:nvSpPr>
        <p:spPr bwMode="gray">
          <a:xfrm>
            <a:off x="6586129" y="1831975"/>
            <a:ext cx="529683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625996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916517" y="4424901"/>
            <a:ext cx="10972800" cy="701731"/>
          </a:xfrm>
        </p:spPr>
        <p:txBody>
          <a:bodyPr/>
          <a:lstStyle>
            <a:lvl2pPr>
              <a:defRPr lang="en-US" sz="1800" kern="1200" dirty="0">
                <a:solidFill>
                  <a:schemeClr val="bg1"/>
                </a:solidFill>
                <a:latin typeface="+mn-lt"/>
                <a:ea typeface="+mn-ea"/>
                <a:cs typeface="Arial" pitchFamily="34" charset="0"/>
              </a:defRPr>
            </a:lvl2pPr>
            <a:lvl3pPr>
              <a:defRPr lang="en-US" sz="1500" kern="1200" dirty="0">
                <a:solidFill>
                  <a:schemeClr val="bg1"/>
                </a:solidFill>
                <a:latin typeface="+mn-lt"/>
                <a:ea typeface="+mn-ea"/>
                <a:cs typeface="Arial" pitchFamily="34" charset="0"/>
              </a:defRPr>
            </a:lvl3pPr>
          </a:lstStyle>
          <a:p>
            <a:pPr marL="342900" lvl="0" indent="-342900" algn="l" rtl="0" eaLnBrk="1" fontAlgn="base" hangingPunct="1">
              <a:spcBef>
                <a:spcPct val="20000"/>
              </a:spcBef>
              <a:spcAft>
                <a:spcPct val="0"/>
              </a:spcAft>
            </a:pPr>
            <a:r>
              <a:rPr lang="en-US"/>
              <a:t>Click to edit Master text styles</a:t>
            </a:r>
          </a:p>
          <a:p>
            <a:pPr marL="342900" lvl="1" indent="-342900" algn="l" rtl="0" eaLnBrk="1" fontAlgn="base" hangingPunct="1">
              <a:spcBef>
                <a:spcPct val="20000"/>
              </a:spcBef>
              <a:spcAft>
                <a:spcPct val="0"/>
              </a:spcAft>
            </a:pPr>
            <a:r>
              <a:rPr lang="en-US"/>
              <a:t>Second level</a:t>
            </a:r>
          </a:p>
        </p:txBody>
      </p:sp>
      <p:sp>
        <p:nvSpPr>
          <p:cNvPr id="2" name="Title 1"/>
          <p:cNvSpPr>
            <a:spLocks noGrp="1"/>
          </p:cNvSpPr>
          <p:nvPr>
            <p:ph type="title"/>
          </p:nvPr>
        </p:nvSpPr>
        <p:spPr>
          <a:xfrm>
            <a:off x="911750" y="905710"/>
            <a:ext cx="10971217" cy="1785104"/>
          </a:xfrm>
        </p:spPr>
        <p:txBody>
          <a:bodyPr>
            <a:normAutofit/>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8559801" y="6046887"/>
            <a:ext cx="3323167" cy="153888"/>
          </a:xfrm>
          <a:prstGeom prst="rect">
            <a:avLst/>
          </a:prstGeo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 Placeholder 5"/>
          <p:cNvSpPr>
            <a:spLocks noGrp="1"/>
          </p:cNvSpPr>
          <p:nvPr>
            <p:ph type="body" sz="quarter" idx="12"/>
          </p:nvPr>
        </p:nvSpPr>
        <p:spPr>
          <a:xfrm>
            <a:off x="916519" y="2938998"/>
            <a:ext cx="10966449" cy="1404402"/>
          </a:xfrm>
        </p:spPr>
        <p:txBody>
          <a:bodyPr>
            <a:normAutofit/>
          </a:bodyPr>
          <a:lstStyle>
            <a:lvl1pPr>
              <a:defRPr>
                <a:solidFill>
                  <a:schemeClr val="bg1">
                    <a:lumMod val="75000"/>
                  </a:schemeClr>
                </a:solidFill>
              </a:defRPr>
            </a:lvl1pPr>
            <a:lvl2pPr>
              <a:defRPr sz="1800">
                <a:solidFill>
                  <a:schemeClr val="bg1"/>
                </a:solidFill>
              </a:defRPr>
            </a:lvl2pPr>
            <a:lvl3pPr>
              <a:defRPr sz="1500">
                <a:solidFill>
                  <a:schemeClr val="bg1"/>
                </a:solidFill>
              </a:defRPr>
            </a:lvl3pPr>
            <a:lvl4pPr marL="0" indent="0">
              <a:defRPr sz="12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888304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A7CC-61E2-4892-9B7C-2B3E2BE30B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94E75-3874-4976-B524-7E8A03860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3DC23D-08C8-48BC-9FFE-ED538897779D}"/>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A7AA053A-0860-4F20-BB0E-BE1F8679BA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8DCD54-0873-4950-9E10-C3CA4884AB04}"/>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3286335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506CA-787C-4439-823D-097B86D3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5C938-AEE8-4374-AFA9-4301B6463B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E7446-9F37-4E63-A0DD-26A33B8E8343}"/>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2B8A1773-6286-4634-B4CC-6BBF6B288F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5D039B-7A68-49BD-88A7-3989C4062F10}"/>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080988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A035-D618-4510-83F1-3E94ECD09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E9C75-3D0E-422D-AE21-94D564BF8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C2FF63-ED34-42E5-A4CA-7A8C3847D0D4}"/>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824C5A51-AFF0-40BA-AC1B-51E06022E6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B1A56B-5B6D-48A9-833E-5074E7338AB2}"/>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97307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grpSp>
        <p:nvGrpSpPr>
          <p:cNvPr id="22" name="Group 21"/>
          <p:cNvGrpSpPr/>
          <p:nvPr userDrawn="1"/>
        </p:nvGrpSpPr>
        <p:grpSpPr>
          <a:xfrm>
            <a:off x="528095" y="6115052"/>
            <a:ext cx="11540774" cy="697840"/>
            <a:chOff x="589925" y="6082045"/>
            <a:chExt cx="11478753" cy="729741"/>
          </a:xfrm>
        </p:grpSpPr>
        <p:sp>
          <p:nvSpPr>
            <p:cNvPr id="8" name="TextBox 7" descr="2017 Leadership conference logo with two decorate rainbow bars to left of the logo"/>
            <p:cNvSpPr txBox="1"/>
            <p:nvPr userDrawn="1"/>
          </p:nvSpPr>
          <p:spPr>
            <a:xfrm>
              <a:off x="6127910" y="6384520"/>
              <a:ext cx="5250891" cy="418401"/>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95043" y="6516903"/>
              <a:ext cx="5638811" cy="40099"/>
            </a:xfrm>
            <a:prstGeom prst="rect">
              <a:avLst/>
            </a:prstGeom>
          </p:spPr>
        </p:pic>
        <p:pic>
          <p:nvPicPr>
            <p:cNvPr id="11" name="Picture 10"/>
            <p:cNvPicPr>
              <a:picLocks noChangeAspect="1"/>
            </p:cNvPicPr>
            <p:nvPr userDrawn="1"/>
          </p:nvPicPr>
          <p:blipFill>
            <a:blip r:embed="rId3"/>
            <a:stretch>
              <a:fillRect/>
            </a:stretch>
          </p:blipFill>
          <p:spPr>
            <a:xfrm flipV="1">
              <a:off x="589925" y="6637239"/>
              <a:ext cx="5638811" cy="40095"/>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8EEC-D787-4B8A-8BEE-ACD9CD164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57C586-E5A2-4365-9028-F63F15DD7D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029390-22EF-4EC6-953F-4C2962BEA0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EAA41-5688-40B2-B1C4-5AB4864B45FE}"/>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6" name="Footer Placeholder 5">
            <a:extLst>
              <a:ext uri="{FF2B5EF4-FFF2-40B4-BE49-F238E27FC236}">
                <a16:creationId xmlns:a16="http://schemas.microsoft.com/office/drawing/2014/main" id="{7E5DC685-8F8E-4800-AC3F-801F609488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843653-8978-4264-8CDC-1D4720B9AD3C}"/>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78296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6F09A-1372-42A5-A44B-1B6532EA8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0F8A5E-D317-43EF-855A-FB5D283FF4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D62379-EEA7-48FD-9C36-0FD98F5044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8622F-B26E-4BFB-BF7C-94716A35C7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290F7A-7F46-41D5-A996-EF7B7F4539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99E01-5185-451A-831F-A2B4DC524F7D}"/>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8" name="Footer Placeholder 7">
            <a:extLst>
              <a:ext uri="{FF2B5EF4-FFF2-40B4-BE49-F238E27FC236}">
                <a16:creationId xmlns:a16="http://schemas.microsoft.com/office/drawing/2014/main" id="{8311B748-115A-4F63-956C-57E25B70D8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51DCA2-6EE8-40A1-979B-1BC3016EA5CB}"/>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1670970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BE18-87BB-416D-80AA-7B799F51E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C6274-CBA7-4637-806D-C07D6D1AFFF4}"/>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4" name="Footer Placeholder 3">
            <a:extLst>
              <a:ext uri="{FF2B5EF4-FFF2-40B4-BE49-F238E27FC236}">
                <a16:creationId xmlns:a16="http://schemas.microsoft.com/office/drawing/2014/main" id="{5D1EAB10-E7BB-4119-8432-7455877929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2A25B0-44A7-434F-8D44-543A14DBDC6A}"/>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584125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6FC096-68EA-4D6D-8C3D-843B7A005D66}"/>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3" name="Footer Placeholder 2">
            <a:extLst>
              <a:ext uri="{FF2B5EF4-FFF2-40B4-BE49-F238E27FC236}">
                <a16:creationId xmlns:a16="http://schemas.microsoft.com/office/drawing/2014/main" id="{0843DFE6-76B9-488D-8EBB-6BB37EF22F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8683210-9581-4661-BDCD-7F5A4FC5DCD9}"/>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119191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9E6A4-6AF8-463B-BC1E-E1982858E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D1F9B-1CB9-409D-B848-2251B4F79F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7E9540-FA0D-4707-911B-C3DC657D8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3A11C4-25DD-46E3-82DC-9836C9FAE0B2}"/>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6" name="Footer Placeholder 5">
            <a:extLst>
              <a:ext uri="{FF2B5EF4-FFF2-40B4-BE49-F238E27FC236}">
                <a16:creationId xmlns:a16="http://schemas.microsoft.com/office/drawing/2014/main" id="{B607CCFF-4370-483D-969F-0395981117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C5CAD5-2473-4174-93C9-C001C00A3289}"/>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949907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AAC0-F606-47B1-9067-FF873380A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398FD-CE06-4B0A-9765-96AA4108B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9A44C2-20F8-4891-9CA9-EFBD02988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2D6219-2EC3-429E-8984-2E2317902E1F}"/>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6" name="Footer Placeholder 5">
            <a:extLst>
              <a:ext uri="{FF2B5EF4-FFF2-40B4-BE49-F238E27FC236}">
                <a16:creationId xmlns:a16="http://schemas.microsoft.com/office/drawing/2014/main" id="{97EA6BBA-EC83-4097-8FA4-F8C3C57A4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875EDD-EA70-4925-8040-97C6437F881A}"/>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2057838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147-8E2D-40D5-AB81-58E956D06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FF878A-67E6-4DCF-A197-2CEC2997F3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61C96-0F87-424D-A67B-31FD551F244F}"/>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9860AAC7-CC18-45A9-9B12-670D50145C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1BCFB-355B-41EF-AE5C-45EC417843FB}"/>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108859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E240-3A99-4E44-BF11-13E6D2CEE7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B1D3A-B8DD-4381-B6D1-331932D71D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00FC4-C80F-4450-A456-B1E0553CFDAC}"/>
              </a:ext>
            </a:extLst>
          </p:cNvPr>
          <p:cNvSpPr>
            <a:spLocks noGrp="1"/>
          </p:cNvSpPr>
          <p:nvPr>
            <p:ph type="dt" sz="half" idx="10"/>
          </p:nvPr>
        </p:nvSpPr>
        <p:spPr/>
        <p:txBody>
          <a:body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77F50D3A-465B-4016-94F2-E327D9EA72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B7A2A9-42E2-4B4D-B8C7-C0ECA382C4F5}"/>
              </a:ext>
            </a:extLst>
          </p:cNvPr>
          <p:cNvSpPr>
            <a:spLocks noGrp="1"/>
          </p:cNvSpPr>
          <p:nvPr>
            <p:ph type="sldNum" sz="quarter" idx="12"/>
          </p:nvPr>
        </p:nvSpPr>
        <p:spPr/>
        <p:txBody>
          <a:bodyPr/>
          <a:lstStyle/>
          <a:p>
            <a:fld id="{2533729F-2414-494F-9894-24CCD64DCCE9}" type="slidenum">
              <a:rPr lang="en-US" smtClean="0"/>
              <a:t>‹#›</a:t>
            </a:fld>
            <a:endParaRPr lang="en-US" dirty="0"/>
          </a:p>
        </p:txBody>
      </p:sp>
    </p:spTree>
    <p:extLst>
      <p:ext uri="{BB962C8B-B14F-4D97-AF65-F5344CB8AC3E}">
        <p14:creationId xmlns:p14="http://schemas.microsoft.com/office/powerpoint/2010/main" val="188362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4" name="Rectangle 43"/>
          <p:cNvSpPr/>
          <p:nvPr userDrawn="1"/>
        </p:nvSpPr>
        <p:spPr>
          <a:xfrm>
            <a:off x="0" y="-36993"/>
            <a:ext cx="12192000" cy="3419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sp>
        <p:nvSpPr>
          <p:cNvPr id="3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7" name="Rectangle 3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a:off x="554736" y="470104"/>
            <a:ext cx="11082528" cy="28983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p:cNvSpPr>
            <a:spLocks noGrp="1"/>
          </p:cNvSpPr>
          <p:nvPr>
            <p:ph type="ctrTitle"/>
          </p:nvPr>
        </p:nvSpPr>
        <p:spPr>
          <a:xfrm>
            <a:off x="562939" y="479728"/>
            <a:ext cx="11073687" cy="2899602"/>
          </a:xfrm>
          <a:noFill/>
        </p:spPr>
        <p:txBody>
          <a:bodyPr anchor="b"/>
          <a:lstStyle>
            <a:lvl1pPr algn="l">
              <a:defRPr sz="6000" b="1" baseline="0">
                <a:solidFill>
                  <a:schemeClr val="bg1"/>
                </a:solidFill>
              </a:defRPr>
            </a:lvl1pPr>
          </a:lstStyle>
          <a:p>
            <a:endParaRPr lang="en-US" dirty="0"/>
          </a:p>
        </p:txBody>
      </p:sp>
      <p:sp>
        <p:nvSpPr>
          <p:cNvPr id="40" name="Subtitle 2"/>
          <p:cNvSpPr>
            <a:spLocks noGrp="1"/>
          </p:cNvSpPr>
          <p:nvPr>
            <p:ph type="subTitle" idx="1" hasCustomPrompt="1"/>
          </p:nvPr>
        </p:nvSpPr>
        <p:spPr>
          <a:xfrm>
            <a:off x="554736"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41"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2"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43" name="Slide Number Placeholder 5"/>
          <p:cNvSpPr>
            <a:spLocks noGrp="1"/>
          </p:cNvSpPr>
          <p:nvPr>
            <p:ph type="sldNum" sz="quarter" idx="4"/>
          </p:nvPr>
        </p:nvSpPr>
        <p:spPr>
          <a:xfrm>
            <a:off x="108578" y="6454451"/>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a:extLst>
              <a:ext uri="{FF2B5EF4-FFF2-40B4-BE49-F238E27FC236}">
                <a16:creationId xmlns:a16="http://schemas.microsoft.com/office/drawing/2014/main" id="{42FF2428-C8CC-48C8-8F13-D712C03BFCB1}"/>
              </a:ext>
            </a:extLst>
          </p:cNvPr>
          <p:cNvSpPr txBox="1"/>
          <p:nvPr userDrawn="1"/>
        </p:nvSpPr>
        <p:spPr>
          <a:xfrm>
            <a:off x="6031346" y="5677927"/>
            <a:ext cx="4797206"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2019 OSEP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1BB83B6-39CA-4352-A9CC-4258E7F83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17D87E26-A4AC-48B2-822F-945591A26D29}"/>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1940426-5993-4BDC-A247-B84D21CD31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2A6B1B56-9A75-4170-ADAC-203023128E42}"/>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EEE4DEFF-D3ED-4D79-A579-27EE89356900}"/>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chemeClr val="accent5"/>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8" name="TextBox 17" descr="2017 Leadership conference logo with two decorate rainbow bars to left of the logo">
            <a:extLst>
              <a:ext uri="{FF2B5EF4-FFF2-40B4-BE49-F238E27FC236}">
                <a16:creationId xmlns:a16="http://schemas.microsoft.com/office/drawing/2014/main" id="{E7DCB8B3-877B-4F37-8C98-DF58A08CB21C}"/>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3D8C2911-732D-4130-BC60-8AC587956B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20" name="Picture 19">
            <a:extLst>
              <a:ext uri="{FF2B5EF4-FFF2-40B4-BE49-F238E27FC236}">
                <a16:creationId xmlns:a16="http://schemas.microsoft.com/office/drawing/2014/main" id="{EA82E416-2B40-46AF-8102-7944037E659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21" name="Picture 20">
            <a:extLst>
              <a:ext uri="{FF2B5EF4-FFF2-40B4-BE49-F238E27FC236}">
                <a16:creationId xmlns:a16="http://schemas.microsoft.com/office/drawing/2014/main" id="{FB2F23A5-5665-44F6-9BD2-AB73FF78A09D}"/>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2" name="TextBox 11" descr="2017 Leadership conference logo with two decorate rainbow bars to left of the logo">
            <a:extLst>
              <a:ext uri="{FF2B5EF4-FFF2-40B4-BE49-F238E27FC236}">
                <a16:creationId xmlns:a16="http://schemas.microsoft.com/office/drawing/2014/main" id="{6B9ACFD8-DC67-4DB1-9A58-97D97C068A6D}"/>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172CCC1-C65B-4F16-A7D9-1D3678A222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4" name="Picture 13">
            <a:extLst>
              <a:ext uri="{FF2B5EF4-FFF2-40B4-BE49-F238E27FC236}">
                <a16:creationId xmlns:a16="http://schemas.microsoft.com/office/drawing/2014/main" id="{2686F78E-6D02-437C-9227-737F546D8438}"/>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5" name="Picture 14">
            <a:extLst>
              <a:ext uri="{FF2B5EF4-FFF2-40B4-BE49-F238E27FC236}">
                <a16:creationId xmlns:a16="http://schemas.microsoft.com/office/drawing/2014/main" id="{798783F4-E6E0-47E5-8B7D-65178EF5CE4A}"/>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2" name="Title 1"/>
          <p:cNvSpPr>
            <a:spLocks noGrp="1"/>
          </p:cNvSpPr>
          <p:nvPr>
            <p:ph type="title"/>
          </p:nvPr>
        </p:nvSpPr>
        <p:spPr>
          <a:xfrm>
            <a:off x="838200" y="365125"/>
            <a:ext cx="10515600" cy="1033369"/>
          </a:xfrm>
        </p:spPr>
        <p:txBody>
          <a:bodyPr/>
          <a:lstStyle/>
          <a:p>
            <a:r>
              <a:rPr lang="en-US"/>
              <a:t>Click to edit Master title style</a:t>
            </a:r>
          </a:p>
        </p:txBody>
      </p:sp>
      <p:sp>
        <p:nvSpPr>
          <p:cNvPr id="11" name="TextBox 10" descr="2017 Leadership conference logo with two decorate rainbow bars to left of the logo">
            <a:extLst>
              <a:ext uri="{FF2B5EF4-FFF2-40B4-BE49-F238E27FC236}">
                <a16:creationId xmlns:a16="http://schemas.microsoft.com/office/drawing/2014/main" id="{9329E551-1B17-43B5-ACA0-512F60887F37}"/>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5A45DDE-AA77-4710-ABD7-5554314FC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3" name="Picture 12">
            <a:extLst>
              <a:ext uri="{FF2B5EF4-FFF2-40B4-BE49-F238E27FC236}">
                <a16:creationId xmlns:a16="http://schemas.microsoft.com/office/drawing/2014/main" id="{A1D5850C-C563-4ADC-A5D5-E804EFB19CAC}"/>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4" name="Picture 13">
            <a:extLst>
              <a:ext uri="{FF2B5EF4-FFF2-40B4-BE49-F238E27FC236}">
                <a16:creationId xmlns:a16="http://schemas.microsoft.com/office/drawing/2014/main" id="{96D9931C-E613-443A-8A40-FD20563F11A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6" name="TextBox 15" descr="2017 Leadership conference logo with two decorate rainbow bars to left of the logo">
            <a:extLst>
              <a:ext uri="{FF2B5EF4-FFF2-40B4-BE49-F238E27FC236}">
                <a16:creationId xmlns:a16="http://schemas.microsoft.com/office/drawing/2014/main" id="{2848E537-3208-4828-A299-3E7B287DC158}"/>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9671DC6-7EF5-41A7-BF43-D67D921AE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8" name="Picture 17">
            <a:extLst>
              <a:ext uri="{FF2B5EF4-FFF2-40B4-BE49-F238E27FC236}">
                <a16:creationId xmlns:a16="http://schemas.microsoft.com/office/drawing/2014/main" id="{FAC144EB-C364-4A15-A218-97E2F3DE9E77}"/>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9" name="Picture 18">
            <a:extLst>
              <a:ext uri="{FF2B5EF4-FFF2-40B4-BE49-F238E27FC236}">
                <a16:creationId xmlns:a16="http://schemas.microsoft.com/office/drawing/2014/main" id="{FE6A74D8-9399-409D-A640-825047073CB5}"/>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chemeClr val="accent5"/>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solidFill>
            <a:schemeClr val="accent5">
              <a:lumMod val="60000"/>
              <a:lumOff val="40000"/>
            </a:schemeClr>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
        <p:nvSpPr>
          <p:cNvPr id="14" name="TextBox 13" descr="2017 Leadership conference logo with two decorate rainbow bars to left of the logo">
            <a:extLst>
              <a:ext uri="{FF2B5EF4-FFF2-40B4-BE49-F238E27FC236}">
                <a16:creationId xmlns:a16="http://schemas.microsoft.com/office/drawing/2014/main" id="{61CF0C18-B911-4E51-B7BE-13DE5B640D3A}"/>
              </a:ext>
            </a:extLst>
          </p:cNvPr>
          <p:cNvSpPr txBox="1"/>
          <p:nvPr userDrawn="1"/>
        </p:nvSpPr>
        <p:spPr>
          <a:xfrm>
            <a:off x="6096002" y="6404304"/>
            <a:ext cx="5279262" cy="400110"/>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2019 OSEP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C3B694B-690F-44BD-9E68-450294879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9004" y="6115052"/>
            <a:ext cx="669865" cy="697840"/>
          </a:xfrm>
          <a:prstGeom prst="rect">
            <a:avLst/>
          </a:prstGeom>
        </p:spPr>
      </p:pic>
      <p:pic>
        <p:nvPicPr>
          <p:cNvPr id="16" name="Picture 15">
            <a:extLst>
              <a:ext uri="{FF2B5EF4-FFF2-40B4-BE49-F238E27FC236}">
                <a16:creationId xmlns:a16="http://schemas.microsoft.com/office/drawing/2014/main" id="{B19C86BB-F718-4477-8314-08C5F15EBE86}"/>
              </a:ext>
            </a:extLst>
          </p:cNvPr>
          <p:cNvPicPr>
            <a:picLocks noChangeAspect="1"/>
          </p:cNvPicPr>
          <p:nvPr userDrawn="1"/>
        </p:nvPicPr>
        <p:blipFill>
          <a:blip r:embed="rId3"/>
          <a:stretch>
            <a:fillRect/>
          </a:stretch>
        </p:blipFill>
        <p:spPr>
          <a:xfrm flipV="1">
            <a:off x="533241" y="6530900"/>
            <a:ext cx="5669278" cy="38346"/>
          </a:xfrm>
          <a:prstGeom prst="rect">
            <a:avLst/>
          </a:prstGeom>
        </p:spPr>
      </p:pic>
      <p:pic>
        <p:nvPicPr>
          <p:cNvPr id="17" name="Picture 16">
            <a:extLst>
              <a:ext uri="{FF2B5EF4-FFF2-40B4-BE49-F238E27FC236}">
                <a16:creationId xmlns:a16="http://schemas.microsoft.com/office/drawing/2014/main" id="{9DBA1270-23CE-4257-9C30-64E31AD7BCC9}"/>
              </a:ext>
            </a:extLst>
          </p:cNvPr>
          <p:cNvPicPr>
            <a:picLocks noChangeAspect="1"/>
          </p:cNvPicPr>
          <p:nvPr userDrawn="1"/>
        </p:nvPicPr>
        <p:blipFill>
          <a:blip r:embed="rId3"/>
          <a:stretch>
            <a:fillRect/>
          </a:stretch>
        </p:blipFill>
        <p:spPr>
          <a:xfrm flipV="1">
            <a:off x="528095" y="6645975"/>
            <a:ext cx="5669278" cy="38342"/>
          </a:xfrm>
          <a:prstGeom prst="rect">
            <a:avLst/>
          </a:prstGeom>
        </p:spPr>
      </p:pic>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E2AD-8BCC-498C-8533-7B33C9798AFD}" type="datetime1">
              <a:rPr lang="en-US" smtClean="0"/>
              <a:t>7/12/2019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dirty="0"/>
          </a:p>
        </p:txBody>
      </p:sp>
      <p:sp>
        <p:nvSpPr>
          <p:cNvPr id="17" name="Rectangle 16"/>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36993"/>
            <a:ext cx="12192000" cy="34198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userDrawn="1"/>
        </p:nvSpPr>
        <p:spPr>
          <a:xfrm>
            <a:off x="554736" y="3382860"/>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Logo "/>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54736" y="460481"/>
            <a:ext cx="11082528" cy="2898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
        <p:nvSpPr>
          <p:cNvPr id="28" name="Slide Number Placeholder 5"/>
          <p:cNvSpPr txBox="1">
            <a:spLocks/>
          </p:cNvSpPr>
          <p:nvPr userDrawn="1"/>
        </p:nvSpPr>
        <p:spPr>
          <a:xfrm>
            <a:off x="108578" y="64544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6D0A64-0AE3-495C-8680-443A25D7E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B1ABAB-3EE8-45E5-9B29-334F29C65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71BA5-DFCA-45EB-95B3-C1B915A8D1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FEC46-ADF7-41AE-9BFB-21D631D739BD}" type="datetimeFigureOut">
              <a:rPr lang="en-US" smtClean="0"/>
              <a:t>7/12/2019</a:t>
            </a:fld>
            <a:endParaRPr lang="en-US" dirty="0"/>
          </a:p>
        </p:txBody>
      </p:sp>
      <p:sp>
        <p:nvSpPr>
          <p:cNvPr id="5" name="Footer Placeholder 4">
            <a:extLst>
              <a:ext uri="{FF2B5EF4-FFF2-40B4-BE49-F238E27FC236}">
                <a16:creationId xmlns:a16="http://schemas.microsoft.com/office/drawing/2014/main" id="{704596A0-E7A3-491F-BC39-D20AE4189A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31A7C6-CE6C-44DB-8910-D15D8C624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729F-2414-494F-9894-24CCD64DCCE9}" type="slidenum">
              <a:rPr lang="en-US" smtClean="0"/>
              <a:t>‹#›</a:t>
            </a:fld>
            <a:endParaRPr lang="en-US" dirty="0"/>
          </a:p>
        </p:txBody>
      </p:sp>
    </p:spTree>
    <p:extLst>
      <p:ext uri="{BB962C8B-B14F-4D97-AF65-F5344CB8AC3E}">
        <p14:creationId xmlns:p14="http://schemas.microsoft.com/office/powerpoint/2010/main" val="95495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ceedar.education.ufl.edu/wp-content/uploads/2016/06/Learning-to-Teach-Rubric.pdf" TargetMode="External"/><Relationship Id="rId2" Type="http://schemas.openxmlformats.org/officeDocument/2006/relationships/hyperlink" Target="http://ceedar.education.ufl.edu/wp-content/uploads/2016/07/Learning_To_Teach.pdf" TargetMode="External"/><Relationship Id="rId1" Type="http://schemas.openxmlformats.org/officeDocument/2006/relationships/slideLayout" Target="../slideLayouts/slideLayout2.xml"/><Relationship Id="rId5" Type="http://schemas.openxmlformats.org/officeDocument/2006/relationships/hyperlink" Target="https://gtlcenter.org/products-resources/learning-teach-practice-based-preparation-education" TargetMode="External"/><Relationship Id="rId4" Type="http://schemas.openxmlformats.org/officeDocument/2006/relationships/hyperlink" Target="http://ceedar.education.ufl.edu/repor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gadoe.org/School-Improvement/Teacher-and-Leader-Effectiveness/Pages/Teacher-and-Principal-Induction-Guidelines-.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eedar.education.ufl.edu/wp-content/uploads/2017/11/HLP-flyer-list.pdf" TargetMode="External"/><Relationship Id="rId2" Type="http://schemas.openxmlformats.org/officeDocument/2006/relationships/hyperlink" Target="https://files.eric.ed.gov/fulltext/ED570144.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air.org/resource/critical-shortages-special-education-teachers-sound-familiar" TargetMode="External"/><Relationship Id="rId2" Type="http://schemas.openxmlformats.org/officeDocument/2006/relationships/hyperlink" Target="http://ceedar.education.ufl.edu/wp-content/uploads/2014/10/PA-1_FINAL_10-21-14.pdf" TargetMode="External"/><Relationship Id="rId1" Type="http://schemas.openxmlformats.org/officeDocument/2006/relationships/slideLayout" Target="../slideLayouts/slideLayout2.xml"/><Relationship Id="rId4" Type="http://schemas.openxmlformats.org/officeDocument/2006/relationships/hyperlink" Target="https://www.washingtonpost.com/news/posteverything/wp/2018/01/09/americas-teacher-shortage-cant-be-solved-by-hiring-more-unqualified-teachers/?noredirect=on&amp;utm_term=.5e5ce9364af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tlcent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algn="ctr"/>
            <a:r>
              <a:rPr lang="en-US" dirty="0"/>
              <a:t>Mentoring and Induction for </a:t>
            </a:r>
            <a:br>
              <a:rPr lang="en-US" dirty="0"/>
            </a:br>
            <a:r>
              <a:rPr lang="en-US" dirty="0"/>
              <a:t>Educators/Personnel Supporting Students with Disabilities</a:t>
            </a:r>
          </a:p>
        </p:txBody>
      </p:sp>
      <p:sp>
        <p:nvSpPr>
          <p:cNvPr id="6" name="Text Placeholder 5">
            <a:extLst>
              <a:ext uri="{FF2B5EF4-FFF2-40B4-BE49-F238E27FC236}">
                <a16:creationId xmlns:a16="http://schemas.microsoft.com/office/drawing/2014/main" id="{68CC6890-5777-4DA4-9690-7A14F378B1A8}"/>
              </a:ext>
            </a:extLst>
          </p:cNvPr>
          <p:cNvSpPr>
            <a:spLocks noGrp="1"/>
          </p:cNvSpPr>
          <p:nvPr>
            <p:ph type="subTitle" idx="1"/>
          </p:nvPr>
        </p:nvSpPr>
        <p:spPr/>
        <p:txBody>
          <a:bodyPr>
            <a:normAutofit/>
          </a:bodyPr>
          <a:lstStyle/>
          <a:p>
            <a:pPr algn="ctr"/>
            <a:r>
              <a:rPr lang="en-US" sz="2400" dirty="0">
                <a:solidFill>
                  <a:schemeClr val="bg1"/>
                </a:solidFill>
              </a:rPr>
              <a:t>OSEP Leadership Conference</a:t>
            </a:r>
          </a:p>
          <a:p>
            <a:pPr algn="ctr"/>
            <a:r>
              <a:rPr lang="en-US" sz="2400" dirty="0">
                <a:solidFill>
                  <a:schemeClr val="bg1"/>
                </a:solidFill>
              </a:rPr>
              <a:t>Washington, DC</a:t>
            </a:r>
          </a:p>
        </p:txBody>
      </p:sp>
      <p:sp>
        <p:nvSpPr>
          <p:cNvPr id="5" name="TextBox 4">
            <a:extLst>
              <a:ext uri="{FF2B5EF4-FFF2-40B4-BE49-F238E27FC236}">
                <a16:creationId xmlns:a16="http://schemas.microsoft.com/office/drawing/2014/main" id="{F989C25B-386A-42F0-B706-CA34E7E09A27}"/>
              </a:ext>
            </a:extLst>
          </p:cNvPr>
          <p:cNvSpPr txBox="1"/>
          <p:nvPr/>
        </p:nvSpPr>
        <p:spPr>
          <a:xfrm>
            <a:off x="866145" y="3818738"/>
            <a:ext cx="10600194" cy="1477328"/>
          </a:xfrm>
          <a:prstGeom prst="rect">
            <a:avLst/>
          </a:prstGeom>
          <a:noFill/>
        </p:spPr>
        <p:txBody>
          <a:bodyPr wrap="square" rtlCol="0">
            <a:spAutoFit/>
          </a:bodyPr>
          <a:lstStyle/>
          <a:p>
            <a:r>
              <a:rPr lang="en-US" dirty="0">
                <a:solidFill>
                  <a:schemeClr val="bg1"/>
                </a:solidFill>
                <a:cs typeface="Arial" panose="020B0604020202020204" pitchFamily="34" charset="0"/>
              </a:rPr>
              <a:t>	</a:t>
            </a:r>
          </a:p>
          <a:p>
            <a:r>
              <a:rPr lang="en-US" dirty="0">
                <a:solidFill>
                  <a:srgbClr val="21409A"/>
                </a:solidFill>
                <a:latin typeface="+mj-lt"/>
                <a:cs typeface="Arial" panose="020B0604020202020204" pitchFamily="34" charset="0"/>
              </a:rPr>
              <a:t>Lynn Holdheide, Director		Meg Kamman, Co-Director	Karen Wyler, Induction Specialists	</a:t>
            </a:r>
          </a:p>
          <a:p>
            <a:r>
              <a:rPr lang="en-US" dirty="0">
                <a:solidFill>
                  <a:srgbClr val="21409A"/>
                </a:solidFill>
                <a:latin typeface="+mj-lt"/>
                <a:cs typeface="Arial" panose="020B0604020202020204" pitchFamily="34" charset="0"/>
              </a:rPr>
              <a:t>Center on Great Teachers and Leaders	CEEDAR Center		Georgia Office of Teaching and Learning</a:t>
            </a:r>
          </a:p>
          <a:p>
            <a:r>
              <a:rPr lang="en-US" dirty="0">
                <a:solidFill>
                  <a:srgbClr val="21409A"/>
                </a:solidFill>
                <a:latin typeface="+mj-lt"/>
                <a:cs typeface="Arial" panose="020B0604020202020204" pitchFamily="34" charset="0"/>
              </a:rPr>
              <a:t>American Institutes for Research	University of Florida	Georgia Department of Education</a:t>
            </a:r>
          </a:p>
          <a:p>
            <a:r>
              <a:rPr lang="en-US" dirty="0">
                <a:solidFill>
                  <a:schemeClr val="bg1">
                    <a:lumMod val="50000"/>
                  </a:schemeClr>
                </a:solidFill>
                <a:cs typeface="Arial" panose="020B0604020202020204" pitchFamily="34" charset="0"/>
              </a:rPr>
              <a:t>	</a:t>
            </a:r>
          </a:p>
        </p:txBody>
      </p:sp>
    </p:spTree>
    <p:extLst>
      <p:ext uri="{BB962C8B-B14F-4D97-AF65-F5344CB8AC3E}">
        <p14:creationId xmlns:p14="http://schemas.microsoft.com/office/powerpoint/2010/main" val="3065960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The Context</a:t>
            </a:r>
          </a:p>
        </p:txBody>
      </p:sp>
      <p:sp>
        <p:nvSpPr>
          <p:cNvPr id="9" name="Content Placeholder 2"/>
          <p:cNvSpPr>
            <a:spLocks noGrp="1"/>
          </p:cNvSpPr>
          <p:nvPr>
            <p:ph idx="1"/>
          </p:nvPr>
        </p:nvSpPr>
        <p:spPr/>
        <p:txBody>
          <a:bodyPr>
            <a:normAutofit/>
          </a:bodyPr>
          <a:lstStyle/>
          <a:p>
            <a:pPr lvl="0"/>
            <a:r>
              <a:rPr lang="en-US" dirty="0"/>
              <a:t>Increasingly diverse classrooms—with a diverse set of backgrounds and learning needs.</a:t>
            </a:r>
          </a:p>
          <a:p>
            <a:pPr lvl="0"/>
            <a:r>
              <a:rPr lang="en-US" dirty="0"/>
              <a:t>Achievement gap persists between students with disabilities and their same-age peers; gap has existed for decades with little improvement (Vaughn &amp; Wanzek, 2014). </a:t>
            </a:r>
          </a:p>
          <a:p>
            <a:pPr lvl="0"/>
            <a:r>
              <a:rPr lang="en-US" dirty="0"/>
              <a:t>Teacher shortages are prevalent; supply has dwindled over the years, and alternative certification routes have become more popular as a result (Papay et al., 2018).</a:t>
            </a:r>
          </a:p>
          <a:p>
            <a:pPr marL="0" indent="0">
              <a:buNone/>
            </a:pPr>
            <a:endParaRPr lang="en-US" dirty="0"/>
          </a:p>
        </p:txBody>
      </p:sp>
      <p:sp>
        <p:nvSpPr>
          <p:cNvPr id="3" name="Slide Number Placeholder 2"/>
          <p:cNvSpPr>
            <a:spLocks noGrp="1"/>
          </p:cNvSpPr>
          <p:nvPr>
            <p:ph type="sldNum" sz="quarter" idx="4"/>
          </p:nvPr>
        </p:nvSpPr>
        <p:spPr>
          <a:prstGeom prst="rect">
            <a:avLst/>
          </a:prstGeom>
        </p:spPr>
        <p:txBody>
          <a:bodyPr/>
          <a:lstStyle/>
          <a:p>
            <a:pPr fontAlgn="base">
              <a:spcBef>
                <a:spcPct val="0"/>
              </a:spcBef>
              <a:spcAft>
                <a:spcPct val="0"/>
              </a:spcAft>
              <a:defRPr/>
            </a:pPr>
            <a:fld id="{F3477EC8-074D-41C4-94AE-E9EA7CEEA348}" type="slidenum">
              <a:rPr lang="en-US">
                <a:solidFill>
                  <a:srgbClr val="FFFFFF">
                    <a:lumMod val="75000"/>
                  </a:srgbClr>
                </a:solidFill>
                <a:latin typeface="Arial"/>
              </a:rPr>
              <a:pPr fontAlgn="base">
                <a:spcBef>
                  <a:spcPct val="0"/>
                </a:spcBef>
                <a:spcAft>
                  <a:spcPct val="0"/>
                </a:spcAft>
                <a:defRPr/>
              </a:pPr>
              <a:t>10</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322940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365125"/>
            <a:ext cx="10515600" cy="1325563"/>
          </a:xfrm>
        </p:spPr>
        <p:txBody>
          <a:bodyPr>
            <a:normAutofit/>
          </a:bodyPr>
          <a:lstStyle/>
          <a:p>
            <a:r>
              <a:rPr lang="en-US" dirty="0"/>
              <a:t>Educator</a:t>
            </a:r>
            <a:r>
              <a:rPr lang="en-US" dirty="0">
                <a:solidFill>
                  <a:schemeClr val="bg1">
                    <a:lumMod val="50000"/>
                  </a:schemeClr>
                </a:solidFill>
              </a:rPr>
              <a:t> </a:t>
            </a:r>
            <a:r>
              <a:rPr lang="en-US" dirty="0"/>
              <a:t>Perspective</a:t>
            </a:r>
          </a:p>
        </p:txBody>
      </p:sp>
      <p:sp>
        <p:nvSpPr>
          <p:cNvPr id="9" name="Content Placeholder 2"/>
          <p:cNvSpPr>
            <a:spLocks noGrp="1"/>
          </p:cNvSpPr>
          <p:nvPr>
            <p:ph idx="1"/>
          </p:nvPr>
        </p:nvSpPr>
        <p:spPr/>
        <p:txBody>
          <a:bodyPr>
            <a:normAutofit lnSpcReduction="10000"/>
          </a:bodyPr>
          <a:lstStyle/>
          <a:p>
            <a:pPr lvl="0"/>
            <a:r>
              <a:rPr lang="en-US" dirty="0"/>
              <a:t>Special educators</a:t>
            </a:r>
          </a:p>
          <a:p>
            <a:pPr lvl="1"/>
            <a:r>
              <a:rPr lang="en-US" dirty="0"/>
              <a:t>2.5 times more likely than general education teachers to leave teaching (Smith &amp; Ingersoll, 2004).</a:t>
            </a:r>
          </a:p>
          <a:p>
            <a:pPr lvl="1"/>
            <a:r>
              <a:rPr lang="en-US" dirty="0"/>
              <a:t>Cite a lack of shared ownership of students with disabilities (SWDs) and role ambiguity as reasons for leaving the profession (Holdheide &amp; DeMonte, 2016).</a:t>
            </a:r>
          </a:p>
          <a:p>
            <a:r>
              <a:rPr lang="en-US" dirty="0"/>
              <a:t>General educators</a:t>
            </a:r>
          </a:p>
          <a:p>
            <a:pPr lvl="1">
              <a:buClr>
                <a:srgbClr val="FFFFFF">
                  <a:lumMod val="65000"/>
                </a:srgbClr>
              </a:buClr>
            </a:pPr>
            <a:r>
              <a:rPr lang="en-US" dirty="0"/>
              <a:t>play a primary role in the education of SWDs, but often report feeling unprepared to take this role (Cameron &amp; Cook, 2007).</a:t>
            </a:r>
          </a:p>
          <a:p>
            <a:pPr lvl="1">
              <a:buClr>
                <a:srgbClr val="FFFFFF">
                  <a:lumMod val="65000"/>
                </a:srgbClr>
              </a:buClr>
            </a:pPr>
            <a:r>
              <a:rPr lang="en-US" dirty="0"/>
              <a:t>On average, are offered only 1.5 courses that address SWDs, and only 23 states require general education teacher candidates to have clinical experiences involving SWDs (Goldrick, Sindelar, Zabala, &amp; Hirsh, 2001).</a:t>
            </a:r>
          </a:p>
          <a:p>
            <a:endParaRPr lang="en-US" dirty="0"/>
          </a:p>
        </p:txBody>
      </p:sp>
      <p:sp>
        <p:nvSpPr>
          <p:cNvPr id="3" name="Slide Number Placeholder 2"/>
          <p:cNvSpPr>
            <a:spLocks noGrp="1"/>
          </p:cNvSpPr>
          <p:nvPr>
            <p:ph type="sldNum" sz="quarter" idx="4"/>
          </p:nvPr>
        </p:nvSpPr>
        <p:spPr>
          <a:prstGeom prst="rect">
            <a:avLst/>
          </a:prstGeom>
        </p:spPr>
        <p:txBody>
          <a:bodyPr/>
          <a:lstStyle/>
          <a:p>
            <a:pPr fontAlgn="base">
              <a:spcBef>
                <a:spcPct val="0"/>
              </a:spcBef>
              <a:spcAft>
                <a:spcPct val="0"/>
              </a:spcAft>
              <a:defRPr/>
            </a:pPr>
            <a:fld id="{F3477EC8-074D-41C4-94AE-E9EA7CEEA348}" type="slidenum">
              <a:rPr lang="en-US">
                <a:solidFill>
                  <a:srgbClr val="FFFFFF">
                    <a:lumMod val="75000"/>
                  </a:srgbClr>
                </a:solidFill>
                <a:latin typeface="Arial"/>
              </a:rPr>
              <a:pPr fontAlgn="base">
                <a:spcBef>
                  <a:spcPct val="0"/>
                </a:spcBef>
                <a:spcAft>
                  <a:spcPct val="0"/>
                </a:spcAft>
                <a:defRPr/>
              </a:pPr>
              <a:t>11</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97457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C26829-1907-4C0A-BB5B-4EE6506CE2F2}"/>
              </a:ext>
            </a:extLst>
          </p:cNvPr>
          <p:cNvSpPr>
            <a:spLocks noGrp="1"/>
          </p:cNvSpPr>
          <p:nvPr>
            <p:ph type="title"/>
          </p:nvPr>
        </p:nvSpPr>
        <p:spPr/>
        <p:txBody>
          <a:bodyPr>
            <a:normAutofit/>
          </a:bodyPr>
          <a:lstStyle/>
          <a:p>
            <a:r>
              <a:rPr lang="en-US" dirty="0"/>
              <a:t>How Do We Support Beginning Teachers to Become Effective Instructors?</a:t>
            </a:r>
          </a:p>
        </p:txBody>
      </p:sp>
      <p:sp>
        <p:nvSpPr>
          <p:cNvPr id="5" name="Content Placeholder 4">
            <a:extLst>
              <a:ext uri="{FF2B5EF4-FFF2-40B4-BE49-F238E27FC236}">
                <a16:creationId xmlns:a16="http://schemas.microsoft.com/office/drawing/2014/main" id="{703A3368-F3F0-4C51-B8D1-FA1ECDF2811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2F7A4E4-34F3-44EC-A611-67A4267C79B2}"/>
              </a:ext>
            </a:extLst>
          </p:cNvPr>
          <p:cNvSpPr>
            <a:spLocks noGrp="1"/>
          </p:cNvSpPr>
          <p:nvPr>
            <p:ph type="sldNum" sz="quarter" idx="4"/>
          </p:nvPr>
        </p:nvSpPr>
        <p:spPr>
          <a:prstGeom prst="rect">
            <a:avLst/>
          </a:prstGeom>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12</a:t>
            </a:fld>
            <a:endParaRPr lang="en-US" dirty="0">
              <a:solidFill>
                <a:srgbClr val="FFFFFF">
                  <a:lumMod val="75000"/>
                </a:srgbClr>
              </a:solidFill>
              <a:latin typeface="Arial"/>
            </a:endParaRPr>
          </a:p>
        </p:txBody>
      </p:sp>
      <p:pic>
        <p:nvPicPr>
          <p:cNvPr id="2" name="Picture 1" descr="This graphic shows that feedback and practice on a consistent set of instructional practices can help a beginning, learner-ready teacher become an expert teacher." title="Novice to Expert Teacher Graphic"/>
          <p:cNvPicPr>
            <a:picLocks noChangeAspect="1"/>
          </p:cNvPicPr>
          <p:nvPr/>
        </p:nvPicPr>
        <p:blipFill>
          <a:blip r:embed="rId3"/>
          <a:stretch>
            <a:fillRect/>
          </a:stretch>
        </p:blipFill>
        <p:spPr>
          <a:xfrm>
            <a:off x="2426577" y="2267378"/>
            <a:ext cx="7358510" cy="3188484"/>
          </a:xfrm>
          <a:prstGeom prst="rect">
            <a:avLst/>
          </a:prstGeom>
        </p:spPr>
      </p:pic>
    </p:spTree>
    <p:extLst>
      <p:ext uri="{BB962C8B-B14F-4D97-AF65-F5344CB8AC3E}">
        <p14:creationId xmlns:p14="http://schemas.microsoft.com/office/powerpoint/2010/main" val="423951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7D76D8-A48A-4B3A-B63A-01F6ED392D7C}"/>
              </a:ext>
            </a:extLst>
          </p:cNvPr>
          <p:cNvSpPr>
            <a:spLocks noGrp="1"/>
          </p:cNvSpPr>
          <p:nvPr>
            <p:ph type="title"/>
          </p:nvPr>
        </p:nvSpPr>
        <p:spPr/>
        <p:txBody>
          <a:bodyPr/>
          <a:lstStyle/>
          <a:p>
            <a:r>
              <a:rPr lang="en-US" dirty="0"/>
              <a:t>The Opportunity</a:t>
            </a:r>
          </a:p>
        </p:txBody>
      </p:sp>
      <p:sp>
        <p:nvSpPr>
          <p:cNvPr id="2" name="Content Placeholder 1">
            <a:extLst>
              <a:ext uri="{FF2B5EF4-FFF2-40B4-BE49-F238E27FC236}">
                <a16:creationId xmlns:a16="http://schemas.microsoft.com/office/drawing/2014/main" id="{984512AD-5751-44F5-B8CC-5101DB3106B4}"/>
              </a:ext>
            </a:extLst>
          </p:cNvPr>
          <p:cNvSpPr>
            <a:spLocks noGrp="1"/>
          </p:cNvSpPr>
          <p:nvPr>
            <p:ph idx="1"/>
          </p:nvPr>
        </p:nvSpPr>
        <p:spPr/>
        <p:txBody>
          <a:bodyPr/>
          <a:lstStyle/>
          <a:p>
            <a:pPr>
              <a:buClr>
                <a:srgbClr val="686868"/>
              </a:buClr>
            </a:pPr>
            <a:r>
              <a:rPr lang="en-US" dirty="0"/>
              <a:t>Mentoring and induction can be used to:</a:t>
            </a:r>
          </a:p>
          <a:p>
            <a:pPr lvl="1">
              <a:buClr>
                <a:srgbClr val="686868"/>
              </a:buClr>
              <a:buFont typeface="Wingdings" panose="05000000000000000000" pitchFamily="2" charset="2"/>
              <a:buChar char="ü"/>
            </a:pPr>
            <a:r>
              <a:rPr lang="en-US" sz="2400" dirty="0"/>
              <a:t>Facilitate partnerships among SEAs, LEAs, and EPPs</a:t>
            </a:r>
          </a:p>
          <a:p>
            <a:pPr lvl="1">
              <a:buClr>
                <a:srgbClr val="686868"/>
              </a:buClr>
              <a:buFont typeface="Wingdings" panose="05000000000000000000" pitchFamily="2" charset="2"/>
              <a:buChar char="ü"/>
            </a:pPr>
            <a:r>
              <a:rPr lang="en-US" sz="2400" dirty="0"/>
              <a:t>Establish consistent expectations of instructional practice from preservice to inservice</a:t>
            </a:r>
          </a:p>
          <a:p>
            <a:pPr lvl="1">
              <a:buClr>
                <a:srgbClr val="686868"/>
              </a:buClr>
              <a:buFont typeface="Wingdings" panose="05000000000000000000" pitchFamily="2" charset="2"/>
              <a:buChar char="ü"/>
            </a:pPr>
            <a:r>
              <a:rPr lang="en-US" sz="2400" dirty="0"/>
              <a:t>Provide multiple, practice-based opportunities to move teachers from novices to experts</a:t>
            </a:r>
          </a:p>
          <a:p>
            <a:pPr lvl="1">
              <a:buClr>
                <a:srgbClr val="686868"/>
              </a:buClr>
              <a:buFont typeface="Wingdings" panose="05000000000000000000" pitchFamily="2" charset="2"/>
              <a:buChar char="ü"/>
            </a:pPr>
            <a:r>
              <a:rPr lang="en-US" sz="2400" dirty="0"/>
              <a:t>Help low-performing schools exit targeted status </a:t>
            </a:r>
          </a:p>
        </p:txBody>
      </p:sp>
      <p:sp>
        <p:nvSpPr>
          <p:cNvPr id="4" name="Slide Number Placeholder 3">
            <a:extLst>
              <a:ext uri="{FF2B5EF4-FFF2-40B4-BE49-F238E27FC236}">
                <a16:creationId xmlns:a16="http://schemas.microsoft.com/office/drawing/2014/main" id="{D62F50AD-4BB1-4849-B6B3-6D57C62C6632}"/>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13</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429372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62083D-9639-EE42-9DA8-F02EE607B17B}"/>
              </a:ext>
            </a:extLst>
          </p:cNvPr>
          <p:cNvSpPr>
            <a:spLocks noGrp="1"/>
          </p:cNvSpPr>
          <p:nvPr>
            <p:ph type="title"/>
          </p:nvPr>
        </p:nvSpPr>
        <p:spPr/>
        <p:txBody>
          <a:bodyPr/>
          <a:lstStyle/>
          <a:p>
            <a:r>
              <a:rPr lang="en-US" dirty="0"/>
              <a:t>Equitable Access to Effective Instruction</a:t>
            </a:r>
          </a:p>
        </p:txBody>
      </p:sp>
      <p:sp>
        <p:nvSpPr>
          <p:cNvPr id="5" name="Content Placeholder 4">
            <a:extLst>
              <a:ext uri="{FF2B5EF4-FFF2-40B4-BE49-F238E27FC236}">
                <a16:creationId xmlns:a16="http://schemas.microsoft.com/office/drawing/2014/main" id="{789CCB7F-C078-45B2-9BAA-62ECF46A860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1FBAE6B-8306-524D-891A-24CA19603D25}"/>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14</a:t>
            </a:fld>
            <a:endParaRPr lang="en-US" dirty="0">
              <a:solidFill>
                <a:srgbClr val="FFFFFF">
                  <a:lumMod val="75000"/>
                </a:srgbClr>
              </a:solidFill>
              <a:latin typeface="Arial"/>
            </a:endParaRPr>
          </a:p>
        </p:txBody>
      </p:sp>
      <p:pic>
        <p:nvPicPr>
          <p:cNvPr id="2" name="Picture 1" descr="This graphic compares an MTSS model featuring effective core instruction with an MTSS model featuring ineffective core instruction. In an effective MTSS model with strong core instruction, approximately 80% of students are able to have their needs met through core instruction alone. In an ineffective MTSS model with poor core instruction, many more students will need secondary and intensive intervention to meet their needs. This can lead to a flipped or inverted MTSS triangle in which approximately 80% or more of the student population needs Tier 3 intensive intervention to make progress." title="Comparison of effective and ineffective core instruction"/>
          <p:cNvPicPr>
            <a:picLocks noChangeAspect="1"/>
          </p:cNvPicPr>
          <p:nvPr/>
        </p:nvPicPr>
        <p:blipFill>
          <a:blip r:embed="rId3"/>
          <a:stretch>
            <a:fillRect/>
          </a:stretch>
        </p:blipFill>
        <p:spPr>
          <a:xfrm>
            <a:off x="2843495" y="1856074"/>
            <a:ext cx="6669602" cy="3657917"/>
          </a:xfrm>
          <a:prstGeom prst="rect">
            <a:avLst/>
          </a:prstGeom>
        </p:spPr>
      </p:pic>
    </p:spTree>
    <p:extLst>
      <p:ext uri="{BB962C8B-B14F-4D97-AF65-F5344CB8AC3E}">
        <p14:creationId xmlns:p14="http://schemas.microsoft.com/office/powerpoint/2010/main" val="275269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D405BF-DC82-7C40-8667-6162BEE1E55D}"/>
              </a:ext>
            </a:extLst>
          </p:cNvPr>
          <p:cNvSpPr>
            <a:spLocks noGrp="1"/>
          </p:cNvSpPr>
          <p:nvPr>
            <p:ph type="title"/>
          </p:nvPr>
        </p:nvSpPr>
        <p:spPr/>
        <p:txBody>
          <a:bodyPr>
            <a:normAutofit/>
          </a:bodyPr>
          <a:lstStyle/>
          <a:p>
            <a:r>
              <a:rPr lang="en-US" dirty="0"/>
              <a:t>Effective Core Instruction Requires Shared Ownership</a:t>
            </a:r>
          </a:p>
        </p:txBody>
      </p:sp>
      <p:sp>
        <p:nvSpPr>
          <p:cNvPr id="5" name="Content Placeholder 4">
            <a:extLst>
              <a:ext uri="{FF2B5EF4-FFF2-40B4-BE49-F238E27FC236}">
                <a16:creationId xmlns:a16="http://schemas.microsoft.com/office/drawing/2014/main" id="{840E06BD-4F89-439F-93C2-3DB95637ED5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5902316-8785-3945-BAC2-685953B3740F}"/>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15</a:t>
            </a:fld>
            <a:endParaRPr lang="en-US" dirty="0">
              <a:solidFill>
                <a:srgbClr val="FFFFFF">
                  <a:lumMod val="75000"/>
                </a:srgbClr>
              </a:solidFill>
              <a:latin typeface="Arial"/>
            </a:endParaRPr>
          </a:p>
        </p:txBody>
      </p:sp>
      <p:pic>
        <p:nvPicPr>
          <p:cNvPr id="2" name="Picture 1" descr="General Education Teacher Roles:&#10;Serve as content experts for core instruction&#10;Plan and deliver accessible, &#10;effective core instruction to all students&#10;Shared ownership for the success &#10;of all students&#10;Special Education Teacher Roles:&#10;Serve as strategy experts to increase access to core instruction&#10;Provide Tier II and III intervention to supplement, not supplant, core instruction"/>
          <p:cNvPicPr>
            <a:picLocks noChangeAspect="1"/>
          </p:cNvPicPr>
          <p:nvPr/>
        </p:nvPicPr>
        <p:blipFill>
          <a:blip r:embed="rId3"/>
          <a:stretch>
            <a:fillRect/>
          </a:stretch>
        </p:blipFill>
        <p:spPr>
          <a:xfrm>
            <a:off x="2898370" y="1761571"/>
            <a:ext cx="6431837" cy="3993226"/>
          </a:xfrm>
          <a:prstGeom prst="rect">
            <a:avLst/>
          </a:prstGeom>
        </p:spPr>
      </p:pic>
    </p:spTree>
    <p:extLst>
      <p:ext uri="{BB962C8B-B14F-4D97-AF65-F5344CB8AC3E}">
        <p14:creationId xmlns:p14="http://schemas.microsoft.com/office/powerpoint/2010/main" val="193770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36DFF-0720-4B1F-8BF6-9088DD8930B3}"/>
              </a:ext>
            </a:extLst>
          </p:cNvPr>
          <p:cNvSpPr>
            <a:spLocks noGrp="1"/>
          </p:cNvSpPr>
          <p:nvPr>
            <p:ph type="title"/>
          </p:nvPr>
        </p:nvSpPr>
        <p:spPr/>
        <p:txBody>
          <a:bodyPr>
            <a:normAutofit/>
          </a:bodyPr>
          <a:lstStyle/>
          <a:p>
            <a:r>
              <a:rPr lang="en-US" dirty="0"/>
              <a:t>Mentoring &amp; Induction is a Game-Changer</a:t>
            </a:r>
          </a:p>
        </p:txBody>
      </p:sp>
      <p:sp>
        <p:nvSpPr>
          <p:cNvPr id="2" name="Content Placeholder 1">
            <a:extLst>
              <a:ext uri="{FF2B5EF4-FFF2-40B4-BE49-F238E27FC236}">
                <a16:creationId xmlns:a16="http://schemas.microsoft.com/office/drawing/2014/main" id="{14210D10-5562-4988-AC25-CE10A45EC9AC}"/>
              </a:ext>
            </a:extLst>
          </p:cNvPr>
          <p:cNvSpPr>
            <a:spLocks noGrp="1"/>
          </p:cNvSpPr>
          <p:nvPr>
            <p:ph idx="1"/>
          </p:nvPr>
        </p:nvSpPr>
        <p:spPr/>
        <p:txBody>
          <a:bodyPr/>
          <a:lstStyle/>
          <a:p>
            <a:pPr>
              <a:buClr>
                <a:srgbClr val="686868"/>
              </a:buClr>
            </a:pPr>
            <a:r>
              <a:rPr lang="en-US" dirty="0"/>
              <a:t>No preparation program can prepare a beginning teacher with all the skills necessary to be an expert on day 1.</a:t>
            </a:r>
          </a:p>
          <a:p>
            <a:pPr>
              <a:buClr>
                <a:srgbClr val="686868"/>
              </a:buClr>
            </a:pPr>
            <a:r>
              <a:rPr lang="en-US" dirty="0"/>
              <a:t>A purposefully designed M&amp;I program can bridge the preservice-to-inservice transition by reinforcing instructional practices that strengthen core instruction for all students.</a:t>
            </a:r>
          </a:p>
          <a:p>
            <a:pPr>
              <a:buClr>
                <a:srgbClr val="686868"/>
              </a:buClr>
            </a:pPr>
            <a:r>
              <a:rPr lang="en-US" dirty="0"/>
              <a:t>High-quality core instruction means less likelihood of an “inverted triangle” that causes additional stress on school resources and teachers’ time. </a:t>
            </a:r>
          </a:p>
        </p:txBody>
      </p:sp>
      <p:sp>
        <p:nvSpPr>
          <p:cNvPr id="4" name="Slide Number Placeholder 3">
            <a:extLst>
              <a:ext uri="{FF2B5EF4-FFF2-40B4-BE49-F238E27FC236}">
                <a16:creationId xmlns:a16="http://schemas.microsoft.com/office/drawing/2014/main" id="{DD8600F5-5A59-421F-B8F4-637D0F7344A3}"/>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16</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22954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Content of Mentoring and Induction</a:t>
            </a:r>
          </a:p>
        </p:txBody>
      </p:sp>
      <p:sp>
        <p:nvSpPr>
          <p:cNvPr id="6" name="Subtitle 5">
            <a:extLst>
              <a:ext uri="{FF2B5EF4-FFF2-40B4-BE49-F238E27FC236}">
                <a16:creationId xmlns:a16="http://schemas.microsoft.com/office/drawing/2014/main" id="{CC1EC0F4-0F02-408E-8EAD-27A6598579D0}"/>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4"/>
          </p:nvPr>
        </p:nvSpPr>
        <p:spPr>
          <a:prstGeom prst="rect">
            <a:avLst/>
          </a:prstGeom>
        </p:spPr>
        <p:txBody>
          <a:bodyPr/>
          <a:lstStyle/>
          <a:p>
            <a:pPr fontAlgn="base">
              <a:spcBef>
                <a:spcPct val="0"/>
              </a:spcBef>
              <a:spcAft>
                <a:spcPct val="0"/>
              </a:spcAft>
            </a:pPr>
            <a:fld id="{A1A8B8B9-B651-4439-A868-E8F04EF81465}" type="slidenum">
              <a:rPr lang="en-US">
                <a:solidFill>
                  <a:srgbClr val="FFFFFF"/>
                </a:solidFill>
                <a:latin typeface="Arial" pitchFamily="34" charset="0"/>
                <a:ea typeface="ＭＳ Ｐゴシック"/>
              </a:rPr>
              <a:pPr fontAlgn="base">
                <a:spcBef>
                  <a:spcPct val="0"/>
                </a:spcBef>
                <a:spcAft>
                  <a:spcPct val="0"/>
                </a:spcAft>
              </a:pPr>
              <a:t>17</a:t>
            </a:fld>
            <a:endParaRPr lang="en-US" dirty="0">
              <a:solidFill>
                <a:srgbClr val="FFFFFF"/>
              </a:solidFill>
              <a:latin typeface="Arial" pitchFamily="34" charset="0"/>
              <a:ea typeface="ＭＳ Ｐゴシック"/>
            </a:endParaRPr>
          </a:p>
        </p:txBody>
      </p:sp>
    </p:spTree>
    <p:extLst>
      <p:ext uri="{BB962C8B-B14F-4D97-AF65-F5344CB8AC3E}">
        <p14:creationId xmlns:p14="http://schemas.microsoft.com/office/powerpoint/2010/main" val="2720162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46262-EC05-483F-8249-9C73123BB1B3}"/>
              </a:ext>
            </a:extLst>
          </p:cNvPr>
          <p:cNvSpPr>
            <a:spLocks noGrp="1"/>
          </p:cNvSpPr>
          <p:nvPr>
            <p:ph type="title"/>
          </p:nvPr>
        </p:nvSpPr>
        <p:spPr/>
        <p:txBody>
          <a:bodyPr>
            <a:normAutofit/>
          </a:bodyPr>
          <a:lstStyle/>
          <a:p>
            <a:r>
              <a:rPr lang="en-US" dirty="0"/>
              <a:t>What Are High-Leverage Practices (HLPs)?</a:t>
            </a:r>
          </a:p>
        </p:txBody>
      </p:sp>
      <p:sp>
        <p:nvSpPr>
          <p:cNvPr id="2" name="Content Placeholder 1">
            <a:extLst>
              <a:ext uri="{FF2B5EF4-FFF2-40B4-BE49-F238E27FC236}">
                <a16:creationId xmlns:a16="http://schemas.microsoft.com/office/drawing/2014/main" id="{85536DBE-16BC-473A-8B5F-4EDE1A09740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F5E737D-2E46-4250-9651-D8EC8B9429F1}"/>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18</a:t>
            </a:fld>
            <a:endParaRPr lang="en-US" dirty="0">
              <a:solidFill>
                <a:srgbClr val="FFFFFF">
                  <a:lumMod val="75000"/>
                </a:srgbClr>
              </a:solidFill>
              <a:latin typeface="Arial"/>
            </a:endParaRPr>
          </a:p>
        </p:txBody>
      </p:sp>
      <p:grpSp>
        <p:nvGrpSpPr>
          <p:cNvPr id="6" name="Group 5" descr="This box contains the following quote: Groups of teachers who continually inquire into their practice, and, as a result, discover, create, and negotiate new meanings that improve their practice. (Skerrett, 2010)" title="Quote 1 about Beginning Teacher Learning Communities">
            <a:extLst>
              <a:ext uri="{FF2B5EF4-FFF2-40B4-BE49-F238E27FC236}">
                <a16:creationId xmlns:a16="http://schemas.microsoft.com/office/drawing/2014/main" id="{D10A2B1A-DBE4-4E2D-910A-A944691BDC24}"/>
              </a:ext>
            </a:extLst>
          </p:cNvPr>
          <p:cNvGrpSpPr/>
          <p:nvPr/>
        </p:nvGrpSpPr>
        <p:grpSpPr>
          <a:xfrm>
            <a:off x="3092066" y="1975737"/>
            <a:ext cx="6007869" cy="3369987"/>
            <a:chOff x="687388" y="1849127"/>
            <a:chExt cx="3713584" cy="3430265"/>
          </a:xfrm>
        </p:grpSpPr>
        <p:sp>
          <p:nvSpPr>
            <p:cNvPr id="7" name="Speech Bubble: Rectangle 6">
              <a:extLst>
                <a:ext uri="{FF2B5EF4-FFF2-40B4-BE49-F238E27FC236}">
                  <a16:creationId xmlns:a16="http://schemas.microsoft.com/office/drawing/2014/main" id="{59669069-6167-4FDA-8E33-949D7D3D6B38}"/>
                </a:ext>
              </a:extLst>
            </p:cNvPr>
            <p:cNvSpPr/>
            <p:nvPr/>
          </p:nvSpPr>
          <p:spPr>
            <a:xfrm>
              <a:off x="687388" y="1849127"/>
              <a:ext cx="3713584" cy="3430265"/>
            </a:xfrm>
            <a:prstGeom prst="wedgeRect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latin typeface="Arial"/>
              </a:endParaRPr>
            </a:p>
          </p:txBody>
        </p:sp>
        <p:sp>
          <p:nvSpPr>
            <p:cNvPr id="8" name="TextBox 7">
              <a:extLst>
                <a:ext uri="{FF2B5EF4-FFF2-40B4-BE49-F238E27FC236}">
                  <a16:creationId xmlns:a16="http://schemas.microsoft.com/office/drawing/2014/main" id="{DE8756DB-BCB1-4B2D-82CA-F2B3546A98D3}"/>
                </a:ext>
              </a:extLst>
            </p:cNvPr>
            <p:cNvSpPr txBox="1"/>
            <p:nvPr/>
          </p:nvSpPr>
          <p:spPr>
            <a:xfrm>
              <a:off x="846008" y="2163309"/>
              <a:ext cx="3396343" cy="3007504"/>
            </a:xfrm>
            <a:prstGeom prst="rect">
              <a:avLst/>
            </a:prstGeom>
            <a:noFill/>
          </p:spPr>
          <p:txBody>
            <a:bodyPr wrap="square" rtlCol="0">
              <a:spAutoFit/>
            </a:bodyPr>
            <a:lstStyle/>
            <a:p>
              <a:pPr algn="ctr" fontAlgn="base">
                <a:spcBef>
                  <a:spcPct val="0"/>
                </a:spcBef>
                <a:spcAft>
                  <a:spcPct val="0"/>
                </a:spcAft>
              </a:pPr>
              <a:r>
                <a:rPr lang="en-US" altLang="en-US" sz="2600" dirty="0">
                  <a:solidFill>
                    <a:srgbClr val="FFFFFF"/>
                  </a:solidFill>
                  <a:latin typeface="Arial" pitchFamily="34" charset="0"/>
                  <a:ea typeface="ＭＳ Ｐゴシック"/>
                </a:rPr>
                <a:t>“A</a:t>
              </a:r>
              <a:r>
                <a:rPr lang="en-US" sz="2600" dirty="0">
                  <a:solidFill>
                    <a:srgbClr val="FFFFFF"/>
                  </a:solidFill>
                  <a:latin typeface="Arial" pitchFamily="34" charset="0"/>
                  <a:ea typeface="ＭＳ Ｐゴシック"/>
                </a:rPr>
                <a:t> set of practices that are fundamental to support K–12 student learning, and that can be taught, learned, and implemented by those entering the profession.” </a:t>
              </a:r>
            </a:p>
            <a:p>
              <a:pPr algn="ctr" fontAlgn="base">
                <a:spcBef>
                  <a:spcPct val="0"/>
                </a:spcBef>
                <a:spcAft>
                  <a:spcPct val="0"/>
                </a:spcAft>
              </a:pPr>
              <a:endParaRPr lang="en-US" sz="1600" dirty="0">
                <a:solidFill>
                  <a:srgbClr val="FFFFFF"/>
                </a:solidFill>
                <a:latin typeface="Arial" pitchFamily="34" charset="0"/>
                <a:ea typeface="ＭＳ Ｐゴシック"/>
              </a:endParaRPr>
            </a:p>
            <a:p>
              <a:pPr algn="ctr" fontAlgn="base">
                <a:spcBef>
                  <a:spcPct val="0"/>
                </a:spcBef>
                <a:spcAft>
                  <a:spcPct val="0"/>
                </a:spcAft>
              </a:pPr>
              <a:r>
                <a:rPr lang="en-US" sz="1600" dirty="0">
                  <a:solidFill>
                    <a:srgbClr val="FFFFFF"/>
                  </a:solidFill>
                  <a:latin typeface="Arial" pitchFamily="34" charset="0"/>
                  <a:ea typeface="ＭＳ Ｐゴシック"/>
                </a:rPr>
                <a:t>(Windschitl, Thompson, Braaten, &amp; Stroupe, 2012, p. 880)</a:t>
              </a:r>
            </a:p>
            <a:p>
              <a:pPr fontAlgn="base">
                <a:spcBef>
                  <a:spcPct val="0"/>
                </a:spcBef>
                <a:spcAft>
                  <a:spcPct val="0"/>
                </a:spcAft>
              </a:pPr>
              <a:endParaRPr lang="en-US" sz="2400" dirty="0">
                <a:solidFill>
                  <a:srgbClr val="000000"/>
                </a:solidFill>
                <a:latin typeface="Arial" pitchFamily="34" charset="0"/>
                <a:ea typeface="ＭＳ Ｐゴシック"/>
              </a:endParaRPr>
            </a:p>
          </p:txBody>
        </p:sp>
      </p:grpSp>
    </p:spTree>
    <p:extLst>
      <p:ext uri="{BB962C8B-B14F-4D97-AF65-F5344CB8AC3E}">
        <p14:creationId xmlns:p14="http://schemas.microsoft.com/office/powerpoint/2010/main" val="293544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Features of HLPs</a:t>
            </a:r>
          </a:p>
        </p:txBody>
      </p:sp>
      <p:sp>
        <p:nvSpPr>
          <p:cNvPr id="9" name="Content Placeholder 2"/>
          <p:cNvSpPr>
            <a:spLocks noGrp="1"/>
          </p:cNvSpPr>
          <p:nvPr>
            <p:ph idx="1"/>
          </p:nvPr>
        </p:nvSpPr>
        <p:spPr/>
        <p:txBody>
          <a:bodyPr/>
          <a:lstStyle/>
          <a:p>
            <a:r>
              <a:rPr lang="en-US" dirty="0"/>
              <a:t>Focus directly on instructional practice</a:t>
            </a:r>
          </a:p>
          <a:p>
            <a:r>
              <a:rPr lang="en-US" dirty="0"/>
              <a:t>Occur with high frequency in teaching</a:t>
            </a:r>
          </a:p>
          <a:p>
            <a:r>
              <a:rPr lang="en-US" dirty="0"/>
              <a:t>Research based and known to foster student engagement and learning</a:t>
            </a:r>
          </a:p>
          <a:p>
            <a:r>
              <a:rPr lang="en-US" dirty="0"/>
              <a:t>Broadly applicable and usable in any content area or approach to teaching</a:t>
            </a:r>
          </a:p>
          <a:p>
            <a:r>
              <a:rPr lang="en-US" dirty="0"/>
              <a:t>Fundamental to effective teaching when skillfully executed</a:t>
            </a: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fld id="{F3477EC8-074D-41C4-94AE-E9EA7CEEA348}" type="slidenum">
              <a:rPr lang="en-US">
                <a:solidFill>
                  <a:srgbClr val="FFFFFF">
                    <a:lumMod val="75000"/>
                  </a:srgbClr>
                </a:solidFill>
                <a:latin typeface="Arial"/>
              </a:rPr>
              <a:pPr fontAlgn="base">
                <a:spcBef>
                  <a:spcPct val="0"/>
                </a:spcBef>
                <a:spcAft>
                  <a:spcPct val="0"/>
                </a:spcAft>
                <a:defRPr/>
              </a:pPr>
              <a:t>19</a:t>
            </a:fld>
            <a:endParaRPr lang="en-US" dirty="0">
              <a:solidFill>
                <a:srgbClr val="FFFFFF">
                  <a:lumMod val="75000"/>
                </a:srgbClr>
              </a:solidFill>
              <a:latin typeface="Arial"/>
            </a:endParaRPr>
          </a:p>
        </p:txBody>
      </p:sp>
      <p:sp>
        <p:nvSpPr>
          <p:cNvPr id="5" name="TextBox 33">
            <a:extLst>
              <a:ext uri="{FF2B5EF4-FFF2-40B4-BE49-F238E27FC236}">
                <a16:creationId xmlns:a16="http://schemas.microsoft.com/office/drawing/2014/main" id="{1CF7EE50-3F54-7C42-B4BB-A00236280004}"/>
              </a:ext>
            </a:extLst>
          </p:cNvPr>
          <p:cNvSpPr txBox="1">
            <a:spLocks noChangeArrowheads="1"/>
          </p:cNvSpPr>
          <p:nvPr/>
        </p:nvSpPr>
        <p:spPr bwMode="auto">
          <a:xfrm>
            <a:off x="2376408" y="5554612"/>
            <a:ext cx="7843271" cy="276999"/>
          </a:xfrm>
          <a:prstGeom prst="rect">
            <a:avLst/>
          </a:prstGeom>
          <a:noFill/>
          <a:ln w="9525">
            <a:noFill/>
            <a:miter lim="800000"/>
            <a:headEnd/>
            <a:tailEnd/>
          </a:ln>
        </p:spPr>
        <p:txBody>
          <a:bodyPr wrap="square" lIns="0" rIns="0">
            <a:spAutoFit/>
          </a:bodyPr>
          <a:lstStyle/>
          <a:p>
            <a:pPr algn="r" fontAlgn="base">
              <a:spcBef>
                <a:spcPct val="0"/>
              </a:spcBef>
              <a:spcAft>
                <a:spcPct val="0"/>
              </a:spcAft>
              <a:defRPr/>
            </a:pP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Council for Exceptional Children and CEEDAR (2017)</a:t>
            </a:r>
          </a:p>
        </p:txBody>
      </p:sp>
    </p:spTree>
    <p:extLst>
      <p:ext uri="{BB962C8B-B14F-4D97-AF65-F5344CB8AC3E}">
        <p14:creationId xmlns:p14="http://schemas.microsoft.com/office/powerpoint/2010/main" val="268001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71377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7A1112-C62C-42D8-8E16-DD04E128E3D6}"/>
              </a:ext>
            </a:extLst>
          </p:cNvPr>
          <p:cNvSpPr>
            <a:spLocks noGrp="1"/>
          </p:cNvSpPr>
          <p:nvPr>
            <p:ph type="title"/>
          </p:nvPr>
        </p:nvSpPr>
        <p:spPr/>
        <p:txBody>
          <a:bodyPr/>
          <a:lstStyle/>
          <a:p>
            <a:r>
              <a:rPr lang="en-US" dirty="0"/>
              <a:t>HLP Frameworks</a:t>
            </a:r>
          </a:p>
        </p:txBody>
      </p:sp>
      <p:sp>
        <p:nvSpPr>
          <p:cNvPr id="5" name="Content Placeholder 4">
            <a:extLst>
              <a:ext uri="{FF2B5EF4-FFF2-40B4-BE49-F238E27FC236}">
                <a16:creationId xmlns:a16="http://schemas.microsoft.com/office/drawing/2014/main" id="{E4EE5F88-08C0-447F-AEFA-6EA232589E06}"/>
              </a:ext>
            </a:extLst>
          </p:cNvPr>
          <p:cNvSpPr>
            <a:spLocks noGrp="1"/>
          </p:cNvSpPr>
          <p:nvPr>
            <p:ph idx="1"/>
          </p:nvPr>
        </p:nvSpPr>
        <p:spPr/>
        <p:txBody>
          <a:bodyPr/>
          <a:lstStyle/>
          <a:p>
            <a:pPr marL="0" indent="0">
              <a:buNone/>
            </a:pPr>
            <a:r>
              <a:rPr lang="en-US" dirty="0"/>
              <a:t>HLPs in Special Education</a:t>
            </a:r>
          </a:p>
          <a:p>
            <a:pPr marL="0" indent="0" algn="ctr">
              <a:buClr>
                <a:srgbClr val="FFFFFF">
                  <a:lumMod val="65000"/>
                </a:srgbClr>
              </a:buClr>
              <a:buNone/>
            </a:pPr>
            <a:r>
              <a:rPr lang="en-US" sz="1400" i="1" dirty="0">
                <a:solidFill>
                  <a:srgbClr val="326295">
                    <a:lumMod val="75000"/>
                  </a:srgbClr>
                </a:solidFill>
              </a:rPr>
              <a:t>(examples)</a:t>
            </a:r>
          </a:p>
          <a:p>
            <a:pPr marL="182880" lvl="1" indent="-182880"/>
            <a:r>
              <a:rPr lang="en-US" sz="2000" dirty="0"/>
              <a:t>Explicit instruction</a:t>
            </a:r>
          </a:p>
          <a:p>
            <a:pPr marL="182880" lvl="1" indent="-182880"/>
            <a:r>
              <a:rPr lang="en-US" sz="2000" dirty="0"/>
              <a:t>Systematic instruction</a:t>
            </a:r>
          </a:p>
          <a:p>
            <a:pPr marL="182880" lvl="1" indent="-182880"/>
            <a:r>
              <a:rPr lang="en-US" sz="2000" dirty="0"/>
              <a:t>Flexible grouping</a:t>
            </a:r>
          </a:p>
          <a:p>
            <a:pPr marL="182880" lvl="1" indent="-182880"/>
            <a:r>
              <a:rPr lang="en-US" sz="2000" dirty="0"/>
              <a:t>Active student engagement</a:t>
            </a:r>
          </a:p>
          <a:p>
            <a:pPr marL="182880" lvl="1" indent="-182880"/>
            <a:r>
              <a:rPr lang="en-US" sz="2000" dirty="0"/>
              <a:t>Positive and constructive feedback</a:t>
            </a:r>
          </a:p>
          <a:p>
            <a:pPr marL="182880" lvl="1" indent="-182880"/>
            <a:r>
              <a:rPr lang="en-US" sz="2000" dirty="0"/>
              <a:t>Organized and respectful learning environments</a:t>
            </a:r>
            <a:endParaRPr lang="en-US" sz="2200" dirty="0"/>
          </a:p>
        </p:txBody>
      </p:sp>
      <p:sp>
        <p:nvSpPr>
          <p:cNvPr id="4" name="Slide Number Placeholder 3">
            <a:extLst>
              <a:ext uri="{FF2B5EF4-FFF2-40B4-BE49-F238E27FC236}">
                <a16:creationId xmlns:a16="http://schemas.microsoft.com/office/drawing/2014/main" id="{8A411617-23CD-4E55-8F9D-60A767CB9D35}"/>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20</a:t>
            </a:fld>
            <a:endParaRPr lang="en-US" dirty="0">
              <a:solidFill>
                <a:srgbClr val="FFFFFF">
                  <a:lumMod val="75000"/>
                </a:srgbClr>
              </a:solidFill>
              <a:latin typeface="Arial"/>
            </a:endParaRPr>
          </a:p>
        </p:txBody>
      </p:sp>
      <p:sp>
        <p:nvSpPr>
          <p:cNvPr id="6" name="Content Placeholder 5">
            <a:extLst>
              <a:ext uri="{FF2B5EF4-FFF2-40B4-BE49-F238E27FC236}">
                <a16:creationId xmlns:a16="http://schemas.microsoft.com/office/drawing/2014/main" id="{5C4B0434-3BE8-42A7-93AF-7D29D7A9A7A4}"/>
              </a:ext>
            </a:extLst>
          </p:cNvPr>
          <p:cNvSpPr>
            <a:spLocks noGrp="1"/>
          </p:cNvSpPr>
          <p:nvPr>
            <p:ph idx="4294967295"/>
          </p:nvPr>
        </p:nvSpPr>
        <p:spPr>
          <a:xfrm>
            <a:off x="6896100" y="1828800"/>
            <a:ext cx="5295900" cy="4740275"/>
          </a:xfrm>
        </p:spPr>
        <p:txBody>
          <a:bodyPr/>
          <a:lstStyle/>
          <a:p>
            <a:pPr marL="0" indent="0">
              <a:buNone/>
            </a:pPr>
            <a:r>
              <a:rPr lang="en-US" dirty="0"/>
              <a:t>Teaching Works HLPs</a:t>
            </a:r>
          </a:p>
          <a:p>
            <a:pPr marL="0" indent="0" algn="ctr">
              <a:buNone/>
            </a:pPr>
            <a:r>
              <a:rPr lang="en-US" sz="1400" i="1" dirty="0"/>
              <a:t>(examples)</a:t>
            </a:r>
          </a:p>
          <a:p>
            <a:pPr marL="182880" lvl="1" indent="-182880"/>
            <a:r>
              <a:rPr lang="en-US" sz="2000" dirty="0"/>
              <a:t>Explaining and modeling content and practices</a:t>
            </a:r>
          </a:p>
          <a:p>
            <a:pPr marL="182880" lvl="1" indent="-182880"/>
            <a:r>
              <a:rPr lang="en-US" sz="2000" dirty="0"/>
              <a:t>Coordinating and adjusting a lesson during instruction</a:t>
            </a:r>
          </a:p>
          <a:p>
            <a:pPr marL="182880" lvl="1" indent="-182880"/>
            <a:r>
              <a:rPr lang="en-US" sz="2000" dirty="0"/>
              <a:t>Specifying and reinforcing productive student behavior</a:t>
            </a:r>
          </a:p>
          <a:p>
            <a:pPr marL="182880" lvl="1" indent="-182880"/>
            <a:r>
              <a:rPr lang="en-US" sz="2000" dirty="0"/>
              <a:t>Building respectful relationships with students</a:t>
            </a:r>
          </a:p>
        </p:txBody>
      </p:sp>
      <p:cxnSp>
        <p:nvCxnSpPr>
          <p:cNvPr id="8" name="Straight Connector 7" descr="Divider line">
            <a:extLst>
              <a:ext uri="{FF2B5EF4-FFF2-40B4-BE49-F238E27FC236}">
                <a16:creationId xmlns:a16="http://schemas.microsoft.com/office/drawing/2014/main" id="{DABB31A9-4CB0-4DDB-859E-2B5E99C02D62}"/>
              </a:ext>
            </a:extLst>
          </p:cNvPr>
          <p:cNvCxnSpPr>
            <a:cxnSpLocks/>
          </p:cNvCxnSpPr>
          <p:nvPr/>
        </p:nvCxnSpPr>
        <p:spPr>
          <a:xfrm>
            <a:off x="6184156" y="1831975"/>
            <a:ext cx="16329" cy="39560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829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2467-20F0-D647-A7BB-CDA5545D5A82}"/>
              </a:ext>
            </a:extLst>
          </p:cNvPr>
          <p:cNvSpPr>
            <a:spLocks noGrp="1"/>
          </p:cNvSpPr>
          <p:nvPr>
            <p:ph type="title"/>
          </p:nvPr>
        </p:nvSpPr>
        <p:spPr/>
        <p:txBody>
          <a:bodyPr>
            <a:normAutofit/>
          </a:bodyPr>
          <a:lstStyle/>
          <a:p>
            <a:r>
              <a:rPr lang="en-US" dirty="0"/>
              <a:t>Why Should We Focus on HLPs?</a:t>
            </a:r>
          </a:p>
        </p:txBody>
      </p:sp>
      <p:sp>
        <p:nvSpPr>
          <p:cNvPr id="3" name="Content Placeholder 2">
            <a:extLst>
              <a:ext uri="{FF2B5EF4-FFF2-40B4-BE49-F238E27FC236}">
                <a16:creationId xmlns:a16="http://schemas.microsoft.com/office/drawing/2014/main" id="{417BDA1B-8E93-C74B-B9A9-08AAFB6D15E3}"/>
              </a:ext>
            </a:extLst>
          </p:cNvPr>
          <p:cNvSpPr>
            <a:spLocks noGrp="1"/>
          </p:cNvSpPr>
          <p:nvPr>
            <p:ph idx="1"/>
          </p:nvPr>
        </p:nvSpPr>
        <p:spPr/>
        <p:txBody>
          <a:bodyPr/>
          <a:lstStyle/>
          <a:p>
            <a:r>
              <a:rPr lang="en-US" dirty="0"/>
              <a:t>HLPs provide a set of </a:t>
            </a:r>
            <a:r>
              <a:rPr lang="en-US" b="1" dirty="0"/>
              <a:t>consistent, clearly-defined </a:t>
            </a:r>
            <a:r>
              <a:rPr lang="en-US" dirty="0"/>
              <a:t>expectations for the things all novice teachers should know and be able to do.</a:t>
            </a:r>
          </a:p>
          <a:p>
            <a:r>
              <a:rPr lang="en-US" dirty="0"/>
              <a:t>HLPs are the basis for the </a:t>
            </a:r>
            <a:r>
              <a:rPr lang="en-US" b="1" dirty="0"/>
              <a:t>content</a:t>
            </a:r>
            <a:r>
              <a:rPr lang="en-US" dirty="0"/>
              <a:t> of clinical experiences.</a:t>
            </a:r>
          </a:p>
          <a:p>
            <a:r>
              <a:rPr lang="en-US" dirty="0"/>
              <a:t>This can help create a </a:t>
            </a:r>
            <a:r>
              <a:rPr lang="en-US" b="1" dirty="0"/>
              <a:t>seamless system of support </a:t>
            </a:r>
            <a:r>
              <a:rPr lang="en-US" dirty="0"/>
              <a:t>for teachers throughout their career.</a:t>
            </a:r>
          </a:p>
        </p:txBody>
      </p:sp>
      <p:sp>
        <p:nvSpPr>
          <p:cNvPr id="4" name="Slide Number Placeholder 3">
            <a:extLst>
              <a:ext uri="{FF2B5EF4-FFF2-40B4-BE49-F238E27FC236}">
                <a16:creationId xmlns:a16="http://schemas.microsoft.com/office/drawing/2014/main" id="{06D6AC0A-7F0D-294B-80D8-D86ECEBB9848}"/>
              </a:ext>
            </a:extLst>
          </p:cNvPr>
          <p:cNvSpPr>
            <a:spLocks noGrp="1"/>
          </p:cNvSpPr>
          <p:nvPr>
            <p:ph type="sldNum" sz="quarter" idx="4"/>
          </p:nvPr>
        </p:nvSpPr>
        <p:spPr/>
        <p:txBody>
          <a:bodyPr/>
          <a:lstStyle/>
          <a:p>
            <a:pPr fontAlgn="base">
              <a:spcBef>
                <a:spcPct val="0"/>
              </a:spcBef>
              <a:spcAft>
                <a:spcPct val="0"/>
              </a:spcAft>
            </a:pPr>
            <a:fld id="{2E1F5172-9DC6-4992-BA96-E03821AEDFC2}" type="slidenum">
              <a:rPr lang="en-US">
                <a:solidFill>
                  <a:srgbClr val="FFFFFF">
                    <a:lumMod val="75000"/>
                  </a:srgbClr>
                </a:solidFill>
                <a:latin typeface="Arial"/>
              </a:rPr>
              <a:pPr fontAlgn="base">
                <a:spcBef>
                  <a:spcPct val="0"/>
                </a:spcBef>
                <a:spcAft>
                  <a:spcPct val="0"/>
                </a:spcAft>
              </a:pPr>
              <a:t>21</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322669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D183F2-FBAD-4558-A95A-0F91CAF36871}"/>
              </a:ext>
            </a:extLst>
          </p:cNvPr>
          <p:cNvSpPr>
            <a:spLocks noGrp="1"/>
          </p:cNvSpPr>
          <p:nvPr>
            <p:ph type="title"/>
          </p:nvPr>
        </p:nvSpPr>
        <p:spPr/>
        <p:txBody>
          <a:bodyPr>
            <a:noAutofit/>
          </a:bodyPr>
          <a:lstStyle/>
          <a:p>
            <a:r>
              <a:rPr lang="en-US" sz="4200" dirty="0"/>
              <a:t>A Common Language for Core Instruction</a:t>
            </a:r>
          </a:p>
        </p:txBody>
      </p:sp>
      <p:sp>
        <p:nvSpPr>
          <p:cNvPr id="2" name="Content Placeholder 1">
            <a:extLst>
              <a:ext uri="{FF2B5EF4-FFF2-40B4-BE49-F238E27FC236}">
                <a16:creationId xmlns:a16="http://schemas.microsoft.com/office/drawing/2014/main" id="{FB4B991F-4367-4003-9C5A-5C6CD22A7C3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355F6D1-814F-43F1-BBA4-8054D1468167}"/>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22</a:t>
            </a:fld>
            <a:endParaRPr lang="en-US" dirty="0">
              <a:solidFill>
                <a:srgbClr val="FFFFFF">
                  <a:lumMod val="75000"/>
                </a:srgbClr>
              </a:solidFill>
              <a:latin typeface="Arial"/>
            </a:endParaRPr>
          </a:p>
        </p:txBody>
      </p:sp>
      <p:pic>
        <p:nvPicPr>
          <p:cNvPr id="12" name="Picture 11" descr="Figure illustrating how high-leverage practices provide a common language for core instructional practices within induction.">
            <a:extLst>
              <a:ext uri="{FF2B5EF4-FFF2-40B4-BE49-F238E27FC236}">
                <a16:creationId xmlns:a16="http://schemas.microsoft.com/office/drawing/2014/main" id="{C1D313BF-AD9C-4541-A14E-BA4D4AE3C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733" y="1705202"/>
            <a:ext cx="8082534" cy="4167275"/>
          </a:xfrm>
          <a:prstGeom prst="rect">
            <a:avLst/>
          </a:prstGeom>
        </p:spPr>
      </p:pic>
      <p:sp>
        <p:nvSpPr>
          <p:cNvPr id="6" name="TextBox 33">
            <a:extLst>
              <a:ext uri="{FF2B5EF4-FFF2-40B4-BE49-F238E27FC236}">
                <a16:creationId xmlns:a16="http://schemas.microsoft.com/office/drawing/2014/main" id="{7047B4BA-7A36-4EC0-8025-3E68F857B809}"/>
              </a:ext>
            </a:extLst>
          </p:cNvPr>
          <p:cNvSpPr txBox="1">
            <a:spLocks noChangeArrowheads="1"/>
          </p:cNvSpPr>
          <p:nvPr/>
        </p:nvSpPr>
        <p:spPr bwMode="auto">
          <a:xfrm>
            <a:off x="8509416" y="5249319"/>
            <a:ext cx="1848262" cy="461665"/>
          </a:xfrm>
          <a:prstGeom prst="rect">
            <a:avLst/>
          </a:prstGeom>
          <a:noFill/>
          <a:ln w="9525">
            <a:noFill/>
            <a:miter lim="800000"/>
            <a:headEnd/>
            <a:tailEnd/>
          </a:ln>
        </p:spPr>
        <p:txBody>
          <a:bodyPr wrap="square" lIns="0" rIns="0">
            <a:spAutoFit/>
          </a:bodyPr>
          <a:lstStyle/>
          <a:p>
            <a:pPr algn="r" defTabSz="457189" eaLnBrk="0" fontAlgn="base" hangingPunct="0">
              <a:spcBef>
                <a:spcPct val="0"/>
              </a:spcBef>
              <a:spcAft>
                <a:spcPct val="0"/>
              </a:spcAft>
            </a:pPr>
            <a:r>
              <a:rPr lang="en-US" sz="1200" dirty="0">
                <a:solidFill>
                  <a:srgbClr val="000000">
                    <a:lumMod val="65000"/>
                    <a:lumOff val="35000"/>
                  </a:srgbClr>
                </a:solidFill>
                <a:latin typeface="Arial" pitchFamily="34" charset="0"/>
                <a:ea typeface="MS PGothic" panose="020B0600070205080204" pitchFamily="34" charset="-128"/>
              </a:rPr>
              <a:t>Source: Billingsley, Bettini, &amp; Jones (in press).</a:t>
            </a:r>
          </a:p>
        </p:txBody>
      </p:sp>
    </p:spTree>
    <p:extLst>
      <p:ext uri="{BB962C8B-B14F-4D97-AF65-F5344CB8AC3E}">
        <p14:creationId xmlns:p14="http://schemas.microsoft.com/office/powerpoint/2010/main" val="324325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Discussion</a:t>
            </a:r>
          </a:p>
        </p:txBody>
      </p:sp>
      <p:sp>
        <p:nvSpPr>
          <p:cNvPr id="9" name="Content Placeholder 2"/>
          <p:cNvSpPr>
            <a:spLocks noGrp="1"/>
          </p:cNvSpPr>
          <p:nvPr>
            <p:ph idx="1"/>
          </p:nvPr>
        </p:nvSpPr>
        <p:spPr/>
        <p:txBody>
          <a:bodyPr/>
          <a:lstStyle/>
          <a:p>
            <a:pPr lvl="0"/>
            <a:r>
              <a:rPr lang="en-US" dirty="0"/>
              <a:t>How is the </a:t>
            </a:r>
            <a:r>
              <a:rPr lang="en-US" b="1" dirty="0"/>
              <a:t>content</a:t>
            </a:r>
            <a:r>
              <a:rPr lang="en-US" dirty="0"/>
              <a:t> of mentoring and induction defined in your context?</a:t>
            </a:r>
          </a:p>
          <a:p>
            <a:pPr lvl="0"/>
            <a:r>
              <a:rPr lang="en-US" dirty="0"/>
              <a:t>Are expectations for instructional practice </a:t>
            </a:r>
            <a:r>
              <a:rPr lang="en-US" b="1" dirty="0"/>
              <a:t>consistent</a:t>
            </a:r>
            <a:r>
              <a:rPr lang="en-US" dirty="0"/>
              <a:t> and </a:t>
            </a:r>
            <a:r>
              <a:rPr lang="en-US" b="1" dirty="0"/>
              <a:t>clearly-defined</a:t>
            </a:r>
            <a:r>
              <a:rPr lang="en-US" dirty="0"/>
              <a:t> in a way that is accessible to a beginning practitioner?</a:t>
            </a: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fld id="{F3477EC8-074D-41C4-94AE-E9EA7CEEA348}" type="slidenum">
              <a:rPr lang="en-US">
                <a:solidFill>
                  <a:srgbClr val="FFFFFF">
                    <a:lumMod val="75000"/>
                  </a:srgbClr>
                </a:solidFill>
                <a:latin typeface="Arial"/>
              </a:rPr>
              <a:pPr fontAlgn="base">
                <a:spcBef>
                  <a:spcPct val="0"/>
                </a:spcBef>
                <a:spcAft>
                  <a:spcPct val="0"/>
                </a:spcAft>
                <a:defRPr/>
              </a:pPr>
              <a:t>23</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650884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Structure of Mentoring and Induction</a:t>
            </a:r>
          </a:p>
        </p:txBody>
      </p:sp>
      <p:sp>
        <p:nvSpPr>
          <p:cNvPr id="5" name="Subtitle 4">
            <a:extLst>
              <a:ext uri="{FF2B5EF4-FFF2-40B4-BE49-F238E27FC236}">
                <a16:creationId xmlns:a16="http://schemas.microsoft.com/office/drawing/2014/main" id="{DBCA51DD-C997-4362-A247-9932880D1FD3}"/>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4"/>
          </p:nvPr>
        </p:nvSpPr>
        <p:spPr>
          <a:prstGeom prst="rect">
            <a:avLst/>
          </a:prstGeom>
        </p:spPr>
        <p:txBody>
          <a:bodyPr/>
          <a:lstStyle/>
          <a:p>
            <a:pPr fontAlgn="base">
              <a:spcBef>
                <a:spcPct val="0"/>
              </a:spcBef>
              <a:spcAft>
                <a:spcPct val="0"/>
              </a:spcAft>
              <a:defRPr/>
            </a:pPr>
            <a:fld id="{A1A8B8B9-B651-4439-A868-E8F04EF81465}" type="slidenum">
              <a:rPr lang="en-US">
                <a:solidFill>
                  <a:srgbClr val="FFFFFF"/>
                </a:solidFill>
                <a:latin typeface="Arial" pitchFamily="34" charset="0"/>
                <a:ea typeface="ＭＳ Ｐゴシック"/>
              </a:rPr>
              <a:pPr fontAlgn="base">
                <a:spcBef>
                  <a:spcPct val="0"/>
                </a:spcBef>
                <a:spcAft>
                  <a:spcPct val="0"/>
                </a:spcAft>
                <a:defRPr/>
              </a:pPr>
              <a:t>24</a:t>
            </a:fld>
            <a:endParaRPr lang="en-US" dirty="0">
              <a:solidFill>
                <a:srgbClr val="FFFFFF"/>
              </a:solidFill>
              <a:latin typeface="Arial" pitchFamily="34" charset="0"/>
              <a:ea typeface="ＭＳ Ｐゴシック"/>
            </a:endParaRPr>
          </a:p>
        </p:txBody>
      </p:sp>
    </p:spTree>
    <p:extLst>
      <p:ext uri="{BB962C8B-B14F-4D97-AF65-F5344CB8AC3E}">
        <p14:creationId xmlns:p14="http://schemas.microsoft.com/office/powerpoint/2010/main" val="101349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Practice-Based Opportunities</a:t>
            </a: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fld id="{F3477EC8-074D-41C4-94AE-E9EA7CEEA348}" type="slidenum">
              <a:rPr lang="en-US">
                <a:solidFill>
                  <a:srgbClr val="FFFFFF">
                    <a:lumMod val="75000"/>
                  </a:srgbClr>
                </a:solidFill>
                <a:latin typeface="Arial"/>
              </a:rPr>
              <a:pPr fontAlgn="base">
                <a:spcBef>
                  <a:spcPct val="0"/>
                </a:spcBef>
                <a:spcAft>
                  <a:spcPct val="0"/>
                </a:spcAft>
                <a:defRPr/>
              </a:pPr>
              <a:t>25</a:t>
            </a:fld>
            <a:endParaRPr lang="en-US" dirty="0">
              <a:solidFill>
                <a:srgbClr val="FFFFFF">
                  <a:lumMod val="75000"/>
                </a:srgbClr>
              </a:solidFill>
              <a:latin typeface="Arial"/>
            </a:endParaRPr>
          </a:p>
        </p:txBody>
      </p:sp>
      <p:sp>
        <p:nvSpPr>
          <p:cNvPr id="9" name="Content Placeholder 2"/>
          <p:cNvSpPr>
            <a:spLocks noGrp="1"/>
          </p:cNvSpPr>
          <p:nvPr>
            <p:ph idx="4294967295"/>
          </p:nvPr>
        </p:nvSpPr>
        <p:spPr>
          <a:xfrm>
            <a:off x="1225550" y="1831975"/>
            <a:ext cx="10966450" cy="4075113"/>
          </a:xfrm>
        </p:spPr>
        <p:txBody>
          <a:bodyPr/>
          <a:lstStyle/>
          <a:p>
            <a:pPr lvl="0"/>
            <a:r>
              <a:rPr lang="en-US" dirty="0"/>
              <a:t>Experiences embedded within preparation that afford candidates opportunities to integrate both content and pedagogy acquired through coursework into instruction. </a:t>
            </a:r>
          </a:p>
          <a:p>
            <a:pPr lvl="1"/>
            <a:r>
              <a:rPr lang="en-US" b="1" dirty="0"/>
              <a:t>Focus: </a:t>
            </a:r>
            <a:r>
              <a:rPr lang="en-US" dirty="0"/>
              <a:t>Emphasize critical content and pedagogy</a:t>
            </a:r>
          </a:p>
          <a:p>
            <a:pPr lvl="1"/>
            <a:r>
              <a:rPr lang="en-US" b="1" dirty="0"/>
              <a:t>Duration: </a:t>
            </a:r>
            <a:r>
              <a:rPr lang="en-US" dirty="0"/>
              <a:t>Extend learning to develop mastery </a:t>
            </a:r>
          </a:p>
          <a:p>
            <a:pPr lvl="1"/>
            <a:r>
              <a:rPr lang="en-US" b="1" dirty="0"/>
              <a:t>Coherence: </a:t>
            </a:r>
            <a:r>
              <a:rPr lang="en-US" dirty="0"/>
              <a:t>Reinforce common expectations of instructional practice</a:t>
            </a:r>
          </a:p>
        </p:txBody>
      </p:sp>
      <p:pic>
        <p:nvPicPr>
          <p:cNvPr id="5" name="Picture 4" descr="• High-quality PBOs include:&#10; Focus: Emphasize critical content and pedagogy&#10; Duration: Extend learning to develop mastery &#10; Coherence: Reinforce common expectations of instructional practice&#10;• Essential features of PBOs include:&#10;Learning to Teach: Practice-based Opportunities in Teacher Education">
            <a:extLst>
              <a:ext uri="{FF2B5EF4-FFF2-40B4-BE49-F238E27FC236}">
                <a16:creationId xmlns:a16="http://schemas.microsoft.com/office/drawing/2014/main" id="{74BBC391-157C-E840-9F21-84E5DC194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853" y="4383369"/>
            <a:ext cx="8915400" cy="1587500"/>
          </a:xfrm>
          <a:prstGeom prst="rect">
            <a:avLst/>
          </a:prstGeom>
        </p:spPr>
      </p:pic>
      <p:sp>
        <p:nvSpPr>
          <p:cNvPr id="6" name="TextBox 33">
            <a:extLst>
              <a:ext uri="{FF2B5EF4-FFF2-40B4-BE49-F238E27FC236}">
                <a16:creationId xmlns:a16="http://schemas.microsoft.com/office/drawing/2014/main" id="{906C6AAF-E4E5-4EF3-B893-20E7A66B0D25}"/>
              </a:ext>
            </a:extLst>
          </p:cNvPr>
          <p:cNvSpPr txBox="1">
            <a:spLocks noChangeArrowheads="1"/>
          </p:cNvSpPr>
          <p:nvPr/>
        </p:nvSpPr>
        <p:spPr bwMode="auto">
          <a:xfrm>
            <a:off x="2402171" y="6131473"/>
            <a:ext cx="7843271" cy="276999"/>
          </a:xfrm>
          <a:prstGeom prst="rect">
            <a:avLst/>
          </a:prstGeom>
          <a:noFill/>
          <a:ln w="9525">
            <a:noFill/>
            <a:miter lim="800000"/>
            <a:headEnd/>
            <a:tailEnd/>
          </a:ln>
        </p:spPr>
        <p:txBody>
          <a:bodyPr wrap="square" lIns="0" rIns="0">
            <a:spAutoFit/>
          </a:bodyPr>
          <a:lstStyle/>
          <a:p>
            <a:pPr algn="r" fontAlgn="base">
              <a:spcBef>
                <a:spcPct val="0"/>
              </a:spcBef>
              <a:spcAft>
                <a:spcPct val="0"/>
              </a:spcAft>
              <a:defRPr/>
            </a:pPr>
            <a:r>
              <a:rPr lang="en-US" sz="1200" i="1" dirty="0">
                <a:solidFill>
                  <a:srgbClr val="326295">
                    <a:lumMod val="75000"/>
                  </a:srgbClr>
                </a:solidFill>
                <a:latin typeface="Arial"/>
                <a:ea typeface="ITC Franklin Gothic Std Bk Cd"/>
                <a:cs typeface="ITC Franklin Gothic Std Bk Cd"/>
              </a:rPr>
              <a:t>Source: </a:t>
            </a:r>
            <a:r>
              <a:rPr lang="en-US" sz="1200" dirty="0">
                <a:solidFill>
                  <a:srgbClr val="326295">
                    <a:lumMod val="75000"/>
                  </a:srgbClr>
                </a:solidFill>
                <a:latin typeface="Arial"/>
                <a:ea typeface="ITC Franklin Gothic Std Bk Cd"/>
                <a:cs typeface="ITC Franklin Gothic Std Bk Cd"/>
              </a:rPr>
              <a:t>Benedict et al. (2016)</a:t>
            </a:r>
          </a:p>
        </p:txBody>
      </p:sp>
    </p:spTree>
    <p:extLst>
      <p:ext uri="{BB962C8B-B14F-4D97-AF65-F5344CB8AC3E}">
        <p14:creationId xmlns:p14="http://schemas.microsoft.com/office/powerpoint/2010/main" val="699371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3D73D-D4E6-6546-8BBF-F3480F8EA8D0}"/>
              </a:ext>
            </a:extLst>
          </p:cNvPr>
          <p:cNvSpPr>
            <a:spLocks noGrp="1"/>
          </p:cNvSpPr>
          <p:nvPr>
            <p:ph type="title"/>
          </p:nvPr>
        </p:nvSpPr>
        <p:spPr/>
        <p:txBody>
          <a:bodyPr/>
          <a:lstStyle/>
          <a:p>
            <a:r>
              <a:rPr lang="en-US" dirty="0"/>
              <a:t>Learning to Teach Resources</a:t>
            </a:r>
          </a:p>
        </p:txBody>
      </p:sp>
      <p:sp>
        <p:nvSpPr>
          <p:cNvPr id="2" name="Content Placeholder 1">
            <a:extLst>
              <a:ext uri="{FF2B5EF4-FFF2-40B4-BE49-F238E27FC236}">
                <a16:creationId xmlns:a16="http://schemas.microsoft.com/office/drawing/2014/main" id="{FD09533B-D621-8C4A-ADA3-1EEDCCEE14BF}"/>
              </a:ext>
            </a:extLst>
          </p:cNvPr>
          <p:cNvSpPr>
            <a:spLocks noGrp="1"/>
          </p:cNvSpPr>
          <p:nvPr>
            <p:ph idx="1"/>
          </p:nvPr>
        </p:nvSpPr>
        <p:spPr/>
        <p:txBody>
          <a:bodyPr>
            <a:normAutofit fontScale="92500"/>
          </a:bodyPr>
          <a:lstStyle/>
          <a:p>
            <a:r>
              <a:rPr lang="en-US" b="1" dirty="0">
                <a:hlinkClick r:id="rId2"/>
              </a:rPr>
              <a:t>BRIEF</a:t>
            </a:r>
            <a:r>
              <a:rPr lang="en-US" b="1" dirty="0"/>
              <a:t>: </a:t>
            </a:r>
            <a:r>
              <a:rPr lang="en-US" dirty="0"/>
              <a:t>Learning to Teach: Practice-Based Preparation in Teacher Education</a:t>
            </a:r>
          </a:p>
          <a:p>
            <a:r>
              <a:rPr lang="en-US" b="1" dirty="0">
                <a:hlinkClick r:id="rId3"/>
              </a:rPr>
              <a:t>RUBRIC</a:t>
            </a:r>
            <a:r>
              <a:rPr lang="en-US" b="1" dirty="0"/>
              <a:t>: </a:t>
            </a:r>
            <a:r>
              <a:rPr lang="en-US" dirty="0"/>
              <a:t>Framework for Crafting High-Quality, Practice-Based Preparation (</a:t>
            </a:r>
            <a:r>
              <a:rPr lang="en-US" dirty="0">
                <a:hlinkClick r:id="rId4"/>
              </a:rPr>
              <a:t>Word version</a:t>
            </a:r>
            <a:r>
              <a:rPr lang="en-US" dirty="0"/>
              <a:t>)</a:t>
            </a:r>
          </a:p>
          <a:p>
            <a:r>
              <a:rPr lang="en-US" b="1" dirty="0">
                <a:hlinkClick r:id="rId5"/>
              </a:rPr>
              <a:t>PRACTICAL EXAMPLES</a:t>
            </a:r>
            <a:r>
              <a:rPr lang="en-US" b="1" dirty="0"/>
              <a:t>:</a:t>
            </a:r>
          </a:p>
          <a:p>
            <a:pPr lvl="1"/>
            <a:r>
              <a:rPr lang="en-US" dirty="0"/>
              <a:t>Bug-in-ear coaching</a:t>
            </a:r>
          </a:p>
          <a:p>
            <a:pPr lvl="1"/>
            <a:r>
              <a:rPr lang="en-US" dirty="0"/>
              <a:t>Coursework-aligned, field-based practice opportunities</a:t>
            </a:r>
          </a:p>
          <a:p>
            <a:pPr lvl="1"/>
            <a:r>
              <a:rPr lang="en-US" dirty="0"/>
              <a:t>Structured tutoring</a:t>
            </a:r>
          </a:p>
          <a:p>
            <a:pPr lvl="1"/>
            <a:r>
              <a:rPr lang="en-US" dirty="0"/>
              <a:t>Virtual simulation</a:t>
            </a:r>
          </a:p>
          <a:p>
            <a:pPr lvl="1"/>
            <a:r>
              <a:rPr lang="en-US" dirty="0"/>
              <a:t>Lesson study</a:t>
            </a:r>
          </a:p>
          <a:p>
            <a:pPr lvl="1"/>
            <a:r>
              <a:rPr lang="en-US" dirty="0"/>
              <a:t>Laboratory experiences</a:t>
            </a:r>
          </a:p>
          <a:p>
            <a:pPr lvl="1"/>
            <a:r>
              <a:rPr lang="en-US" dirty="0"/>
              <a:t>Video analysis</a:t>
            </a:r>
          </a:p>
          <a:p>
            <a:endParaRPr lang="en-US" dirty="0"/>
          </a:p>
          <a:p>
            <a:endParaRPr lang="en-US" dirty="0"/>
          </a:p>
        </p:txBody>
      </p:sp>
      <p:sp>
        <p:nvSpPr>
          <p:cNvPr id="4" name="Slide Number Placeholder 3">
            <a:extLst>
              <a:ext uri="{FF2B5EF4-FFF2-40B4-BE49-F238E27FC236}">
                <a16:creationId xmlns:a16="http://schemas.microsoft.com/office/drawing/2014/main" id="{88887421-1096-3849-BE4C-4D72C44B05D9}"/>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26</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409079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Partnerships for Mentored Clinical Practice</a:t>
            </a:r>
          </a:p>
        </p:txBody>
      </p:sp>
      <p:sp>
        <p:nvSpPr>
          <p:cNvPr id="4" name="Subtitle 3">
            <a:extLst>
              <a:ext uri="{FF2B5EF4-FFF2-40B4-BE49-F238E27FC236}">
                <a16:creationId xmlns:a16="http://schemas.microsoft.com/office/drawing/2014/main" id="{DFE68720-9E19-4388-B3D8-F4E1444B46E0}"/>
              </a:ext>
            </a:extLst>
          </p:cNvPr>
          <p:cNvSpPr>
            <a:spLocks noGrp="1"/>
          </p:cNvSpPr>
          <p:nvPr>
            <p:ph type="subTitle" idx="1"/>
          </p:nvPr>
        </p:nvSpPr>
        <p:spPr/>
        <p:txBody>
          <a:bodyPr/>
          <a:lstStyle/>
          <a:p>
            <a:endParaRPr lang="en-US" dirty="0"/>
          </a:p>
        </p:txBody>
      </p:sp>
      <p:sp>
        <p:nvSpPr>
          <p:cNvPr id="7" name="Slide Number Placeholder 6"/>
          <p:cNvSpPr>
            <a:spLocks noGrp="1"/>
          </p:cNvSpPr>
          <p:nvPr>
            <p:ph type="sldNum" sz="quarter" idx="4"/>
          </p:nvPr>
        </p:nvSpPr>
        <p:spPr/>
        <p:txBody>
          <a:bodyPr/>
          <a:lstStyle/>
          <a:p>
            <a:pPr fontAlgn="base">
              <a:spcBef>
                <a:spcPct val="0"/>
              </a:spcBef>
              <a:spcAft>
                <a:spcPct val="0"/>
              </a:spcAft>
              <a:defRPr/>
            </a:pPr>
            <a:fld id="{A1A8B8B9-B651-4439-A868-E8F04EF81465}" type="slidenum">
              <a:rPr lang="en-US">
                <a:solidFill>
                  <a:srgbClr val="FFFFFF"/>
                </a:solidFill>
                <a:latin typeface="Arial" pitchFamily="34" charset="0"/>
                <a:ea typeface="ＭＳ Ｐゴシック"/>
              </a:rPr>
              <a:pPr fontAlgn="base">
                <a:spcBef>
                  <a:spcPct val="0"/>
                </a:spcBef>
                <a:spcAft>
                  <a:spcPct val="0"/>
                </a:spcAft>
                <a:defRPr/>
              </a:pPr>
              <a:t>27</a:t>
            </a:fld>
            <a:endParaRPr lang="en-US" dirty="0">
              <a:solidFill>
                <a:srgbClr val="FFFFFF"/>
              </a:solidFill>
              <a:latin typeface="Arial" pitchFamily="34" charset="0"/>
              <a:ea typeface="ＭＳ Ｐゴシック"/>
            </a:endParaRPr>
          </a:p>
        </p:txBody>
      </p:sp>
    </p:spTree>
    <p:extLst>
      <p:ext uri="{BB962C8B-B14F-4D97-AF65-F5344CB8AC3E}">
        <p14:creationId xmlns:p14="http://schemas.microsoft.com/office/powerpoint/2010/main" val="335583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5B86A-1C83-4AA3-9C60-7C7379BD7E81}"/>
              </a:ext>
            </a:extLst>
          </p:cNvPr>
          <p:cNvSpPr>
            <a:spLocks noGrp="1"/>
          </p:cNvSpPr>
          <p:nvPr>
            <p:ph type="title"/>
          </p:nvPr>
        </p:nvSpPr>
        <p:spPr/>
        <p:txBody>
          <a:bodyPr>
            <a:normAutofit/>
          </a:bodyPr>
          <a:lstStyle/>
          <a:p>
            <a:r>
              <a:rPr lang="en-US" dirty="0"/>
              <a:t>Partnerships Are Key</a:t>
            </a:r>
          </a:p>
        </p:txBody>
      </p:sp>
      <p:sp>
        <p:nvSpPr>
          <p:cNvPr id="5" name="Content Placeholder 4">
            <a:extLst>
              <a:ext uri="{FF2B5EF4-FFF2-40B4-BE49-F238E27FC236}">
                <a16:creationId xmlns:a16="http://schemas.microsoft.com/office/drawing/2014/main" id="{F2EC48F4-BEFC-4A26-9009-07AB295D152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F1E7D88-78EE-43F1-A19E-F7852C71436B}"/>
              </a:ext>
            </a:extLst>
          </p:cNvPr>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28</a:t>
            </a:fld>
            <a:endParaRPr lang="en-US" dirty="0">
              <a:solidFill>
                <a:srgbClr val="FFFFFF">
                  <a:lumMod val="75000"/>
                </a:srgbClr>
              </a:solidFill>
              <a:latin typeface="Arial"/>
            </a:endParaRPr>
          </a:p>
        </p:txBody>
      </p:sp>
      <p:pic>
        <p:nvPicPr>
          <p:cNvPr id="2" name="Picture 1" descr="Educator preparation programs and local education agencies must collaborate to create consistent expectations for core instructional practices from preservice to inservice." title="Partnerships for Mentoring and Induction"/>
          <p:cNvPicPr>
            <a:picLocks noChangeAspect="1"/>
          </p:cNvPicPr>
          <p:nvPr/>
        </p:nvPicPr>
        <p:blipFill>
          <a:blip r:embed="rId3"/>
          <a:stretch>
            <a:fillRect/>
          </a:stretch>
        </p:blipFill>
        <p:spPr>
          <a:xfrm>
            <a:off x="3017620" y="1738962"/>
            <a:ext cx="5968501" cy="4413887"/>
          </a:xfrm>
          <a:prstGeom prst="rect">
            <a:avLst/>
          </a:prstGeom>
        </p:spPr>
      </p:pic>
    </p:spTree>
    <p:extLst>
      <p:ext uri="{BB962C8B-B14F-4D97-AF65-F5344CB8AC3E}">
        <p14:creationId xmlns:p14="http://schemas.microsoft.com/office/powerpoint/2010/main" val="1741018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dirty="0"/>
              <a:t>Consistency in Instructional Expectations</a:t>
            </a:r>
          </a:p>
        </p:txBody>
      </p:sp>
      <p:sp>
        <p:nvSpPr>
          <p:cNvPr id="2" name="Content Placeholder 1">
            <a:extLst>
              <a:ext uri="{FF2B5EF4-FFF2-40B4-BE49-F238E27FC236}">
                <a16:creationId xmlns:a16="http://schemas.microsoft.com/office/drawing/2014/main" id="{12D0AB0D-F200-4A23-8296-FEA13404900D}"/>
              </a:ext>
            </a:extLst>
          </p:cNvPr>
          <p:cNvSpPr>
            <a:spLocks noGrp="1"/>
          </p:cNvSpPr>
          <p:nvPr>
            <p:ph idx="1"/>
          </p:nvPr>
        </p:nvSpPr>
        <p:spPr/>
        <p:txBody>
          <a:bodyPr/>
          <a:lstStyle/>
          <a:p>
            <a:endParaRPr lang="en-US" dirty="0"/>
          </a:p>
        </p:txBody>
      </p:sp>
      <p:sp>
        <p:nvSpPr>
          <p:cNvPr id="5" name="Slide Number Placeholder 4"/>
          <p:cNvSpPr>
            <a:spLocks noGrp="1"/>
          </p:cNvSpPr>
          <p:nvPr>
            <p:ph type="sldNum" sz="quarter" idx="4"/>
          </p:nvPr>
        </p:nvSpPr>
        <p:spPr/>
        <p:txBody>
          <a:bodyPr/>
          <a:lstStyle/>
          <a:p>
            <a:pPr fontAlgn="base">
              <a:spcBef>
                <a:spcPct val="0"/>
              </a:spcBef>
              <a:spcAft>
                <a:spcPct val="0"/>
              </a:spcAft>
            </a:pPr>
            <a:fld id="{F3477EC8-074D-41C4-94AE-E9EA7CEEA348}" type="slidenum">
              <a:rPr lang="en-US">
                <a:solidFill>
                  <a:srgbClr val="FFFFFF">
                    <a:lumMod val="75000"/>
                  </a:srgbClr>
                </a:solidFill>
                <a:latin typeface="Arial"/>
              </a:rPr>
              <a:pPr fontAlgn="base">
                <a:spcBef>
                  <a:spcPct val="0"/>
                </a:spcBef>
                <a:spcAft>
                  <a:spcPct val="0"/>
                </a:spcAft>
              </a:pPr>
              <a:t>29</a:t>
            </a:fld>
            <a:endParaRPr lang="en-US" dirty="0">
              <a:solidFill>
                <a:srgbClr val="FFFFFF">
                  <a:lumMod val="75000"/>
                </a:srgbClr>
              </a:solidFill>
              <a:latin typeface="Arial"/>
            </a:endParaRPr>
          </a:p>
        </p:txBody>
      </p:sp>
      <p:pic>
        <p:nvPicPr>
          <p:cNvPr id="6" name="Picture 5" descr="Graphic showing how state-level policies create a foundation to support consistent expectations of instructional practice across the preservice to inservice continuum." title="Consistent Expectations of Evidence-Based, High-Leverage Instructional Practices"/>
          <p:cNvPicPr>
            <a:picLocks noChangeAspect="1"/>
          </p:cNvPicPr>
          <p:nvPr/>
        </p:nvPicPr>
        <p:blipFill>
          <a:blip r:embed="rId3"/>
          <a:stretch>
            <a:fillRect/>
          </a:stretch>
        </p:blipFill>
        <p:spPr>
          <a:xfrm>
            <a:off x="2098467" y="1873787"/>
            <a:ext cx="8077900" cy="4517528"/>
          </a:xfrm>
          <a:prstGeom prst="rect">
            <a:avLst/>
          </a:prstGeom>
        </p:spPr>
      </p:pic>
    </p:spTree>
    <p:extLst>
      <p:ext uri="{BB962C8B-B14F-4D97-AF65-F5344CB8AC3E}">
        <p14:creationId xmlns:p14="http://schemas.microsoft.com/office/powerpoint/2010/main" val="280001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1685-50A4-433D-8635-93D23ED8EF97}"/>
              </a:ext>
            </a:extLst>
          </p:cNvPr>
          <p:cNvSpPr>
            <a:spLocks noGrp="1"/>
          </p:cNvSpPr>
          <p:nvPr>
            <p:ph type="title"/>
          </p:nvPr>
        </p:nvSpPr>
        <p:spPr/>
        <p:txBody>
          <a:bodyPr>
            <a:normAutofit/>
          </a:bodyPr>
          <a:lstStyle/>
          <a:p>
            <a:r>
              <a:rPr lang="en-US" sz="3200" dirty="0"/>
              <a:t>Objectives</a:t>
            </a:r>
          </a:p>
        </p:txBody>
      </p:sp>
      <p:sp>
        <p:nvSpPr>
          <p:cNvPr id="3" name="Content Placeholder 2">
            <a:extLst>
              <a:ext uri="{FF2B5EF4-FFF2-40B4-BE49-F238E27FC236}">
                <a16:creationId xmlns:a16="http://schemas.microsoft.com/office/drawing/2014/main" id="{9808869B-FD93-4F87-B3F8-BFB8D38CE407}"/>
              </a:ext>
            </a:extLst>
          </p:cNvPr>
          <p:cNvSpPr>
            <a:spLocks noGrp="1"/>
          </p:cNvSpPr>
          <p:nvPr>
            <p:ph idx="1"/>
          </p:nvPr>
        </p:nvSpPr>
        <p:spPr/>
        <p:txBody>
          <a:bodyPr/>
          <a:lstStyle/>
          <a:p>
            <a:r>
              <a:rPr lang="en-US" sz="2400" dirty="0"/>
              <a:t>Participants will:</a:t>
            </a:r>
          </a:p>
          <a:p>
            <a:pPr lvl="1"/>
            <a:r>
              <a:rPr lang="en-US" sz="2200" dirty="0"/>
              <a:t>Learn about evidence-based strategies, tools, and resources for strengthening mentoring and induction programs</a:t>
            </a:r>
          </a:p>
          <a:p>
            <a:pPr lvl="1"/>
            <a:r>
              <a:rPr lang="en-US" sz="2200" dirty="0"/>
              <a:t>Examine strategies to create collaborative partnerships between state education agencies, local education agencies, and educator preparation programs to strengthening mentoring and induction</a:t>
            </a:r>
          </a:p>
          <a:p>
            <a:pPr lvl="1"/>
            <a:r>
              <a:rPr lang="en-US" sz="2200" dirty="0"/>
              <a:t>Examine their role in strengthening mentoring and induction for teachers of students with disabilities.</a:t>
            </a:r>
            <a:r>
              <a:rPr lang="en-US" sz="2200" b="1" dirty="0"/>
              <a:t> </a:t>
            </a:r>
          </a:p>
          <a:p>
            <a:endParaRPr lang="en-US" dirty="0"/>
          </a:p>
        </p:txBody>
      </p:sp>
    </p:spTree>
    <p:extLst>
      <p:ext uri="{BB962C8B-B14F-4D97-AF65-F5344CB8AC3E}">
        <p14:creationId xmlns:p14="http://schemas.microsoft.com/office/powerpoint/2010/main" val="215379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B6E362-2250-48E0-9CE2-2A18F3FAA45C}"/>
              </a:ext>
            </a:extLst>
          </p:cNvPr>
          <p:cNvSpPr>
            <a:spLocks noGrp="1"/>
          </p:cNvSpPr>
          <p:nvPr>
            <p:ph type="body" sz="quarter" idx="14"/>
          </p:nvPr>
        </p:nvSpPr>
        <p:spPr/>
        <p:txBody>
          <a:bodyPr/>
          <a:lstStyle/>
          <a:p>
            <a:endParaRPr lang="en-US" dirty="0"/>
          </a:p>
        </p:txBody>
      </p:sp>
      <p:sp>
        <p:nvSpPr>
          <p:cNvPr id="2" name="Title 1">
            <a:extLst>
              <a:ext uri="{FF2B5EF4-FFF2-40B4-BE49-F238E27FC236}">
                <a16:creationId xmlns:a16="http://schemas.microsoft.com/office/drawing/2014/main" id="{CF17F932-5D4F-B74D-9F58-BFDF6F3CC4FC}"/>
              </a:ext>
            </a:extLst>
          </p:cNvPr>
          <p:cNvSpPr>
            <a:spLocks noGrp="1"/>
          </p:cNvSpPr>
          <p:nvPr>
            <p:ph type="title"/>
          </p:nvPr>
        </p:nvSpPr>
        <p:spPr/>
        <p:txBody>
          <a:bodyPr>
            <a:normAutofit/>
          </a:bodyPr>
          <a:lstStyle/>
          <a:p>
            <a:pPr algn="ctr"/>
            <a:r>
              <a:rPr lang="en-US" dirty="0"/>
              <a:t>Mentoring and Induction for Beginning Special Education Teachers </a:t>
            </a:r>
          </a:p>
        </p:txBody>
      </p:sp>
      <p:sp>
        <p:nvSpPr>
          <p:cNvPr id="3" name="Text Placeholder 2">
            <a:extLst>
              <a:ext uri="{FF2B5EF4-FFF2-40B4-BE49-F238E27FC236}">
                <a16:creationId xmlns:a16="http://schemas.microsoft.com/office/drawing/2014/main" id="{AC38C5B0-88A5-466A-BE98-ADDF82C96B38}"/>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47390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2D9E-E1EA-0948-9D66-6AE8234A128D}"/>
              </a:ext>
            </a:extLst>
          </p:cNvPr>
          <p:cNvSpPr>
            <a:spLocks noGrp="1"/>
          </p:cNvSpPr>
          <p:nvPr>
            <p:ph type="title"/>
          </p:nvPr>
        </p:nvSpPr>
        <p:spPr>
          <a:xfrm>
            <a:off x="853190" y="0"/>
            <a:ext cx="10515600" cy="1325563"/>
          </a:xfrm>
        </p:spPr>
        <p:txBody>
          <a:bodyPr/>
          <a:lstStyle/>
          <a:p>
            <a:pPr algn="ctr"/>
            <a:r>
              <a:rPr lang="en-US" dirty="0"/>
              <a:t>District Needs Assessment </a:t>
            </a:r>
          </a:p>
        </p:txBody>
      </p:sp>
      <p:pic>
        <p:nvPicPr>
          <p:cNvPr id="5" name="Picture 4" descr="This table is part of a broader implementation matrix designed to support district implementation of high-quality induction programs and is designed to assess implementation level across 6 areas: program goals, program elements, program evaluation, human resources, fiscal resources, and physical resources. ">
            <a:extLst>
              <a:ext uri="{FF2B5EF4-FFF2-40B4-BE49-F238E27FC236}">
                <a16:creationId xmlns:a16="http://schemas.microsoft.com/office/drawing/2014/main" id="{AF5B9BE8-49D6-A048-A8F8-83C35D962EA1}"/>
              </a:ext>
            </a:extLst>
          </p:cNvPr>
          <p:cNvPicPr>
            <a:picLocks noChangeAspect="1"/>
          </p:cNvPicPr>
          <p:nvPr/>
        </p:nvPicPr>
        <p:blipFill>
          <a:blip r:embed="rId2"/>
          <a:stretch>
            <a:fillRect/>
          </a:stretch>
        </p:blipFill>
        <p:spPr>
          <a:xfrm>
            <a:off x="1554917" y="983658"/>
            <a:ext cx="9112146" cy="5588484"/>
          </a:xfrm>
          <a:prstGeom prst="rect">
            <a:avLst/>
          </a:prstGeom>
        </p:spPr>
      </p:pic>
    </p:spTree>
    <p:extLst>
      <p:ext uri="{BB962C8B-B14F-4D97-AF65-F5344CB8AC3E}">
        <p14:creationId xmlns:p14="http://schemas.microsoft.com/office/powerpoint/2010/main" val="3174283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table is part of a broader implementation matrix designed to support district implementation of high-quality induction programs and is designed to assess implementation level using a series of questions. ">
            <a:extLst>
              <a:ext uri="{FF2B5EF4-FFF2-40B4-BE49-F238E27FC236}">
                <a16:creationId xmlns:a16="http://schemas.microsoft.com/office/drawing/2014/main" id="{DC483FD6-E4E8-E543-BDBE-2120E9FF0CFC}"/>
              </a:ext>
            </a:extLst>
          </p:cNvPr>
          <p:cNvPicPr>
            <a:picLocks noGrp="1" noChangeAspect="1"/>
          </p:cNvPicPr>
          <p:nvPr>
            <p:ph idx="1"/>
          </p:nvPr>
        </p:nvPicPr>
        <p:blipFill>
          <a:blip r:embed="rId2"/>
          <a:stretch>
            <a:fillRect/>
          </a:stretch>
        </p:blipFill>
        <p:spPr>
          <a:xfrm>
            <a:off x="1134632" y="719528"/>
            <a:ext cx="10124568" cy="5277553"/>
          </a:xfrm>
        </p:spPr>
      </p:pic>
      <p:sp>
        <p:nvSpPr>
          <p:cNvPr id="4" name="Title 3" hidden="1">
            <a:extLst>
              <a:ext uri="{FF2B5EF4-FFF2-40B4-BE49-F238E27FC236}">
                <a16:creationId xmlns:a16="http://schemas.microsoft.com/office/drawing/2014/main" id="{9D205A9D-207D-4963-BF4D-BDB6269C9137}"/>
              </a:ext>
            </a:extLst>
          </p:cNvPr>
          <p:cNvSpPr>
            <a:spLocks noGrp="1"/>
          </p:cNvSpPr>
          <p:nvPr>
            <p:ph type="title"/>
          </p:nvPr>
        </p:nvSpPr>
        <p:spPr/>
        <p:txBody>
          <a:bodyPr/>
          <a:lstStyle/>
          <a:p>
            <a:r>
              <a:rPr lang="en-US" dirty="0"/>
              <a:t>Slide 32</a:t>
            </a:r>
          </a:p>
        </p:txBody>
      </p:sp>
    </p:spTree>
    <p:extLst>
      <p:ext uri="{BB962C8B-B14F-4D97-AF65-F5344CB8AC3E}">
        <p14:creationId xmlns:p14="http://schemas.microsoft.com/office/powerpoint/2010/main" val="306261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entor Handbook: Supporting Beginning Special Educators">
            <a:extLst>
              <a:ext uri="{FF2B5EF4-FFF2-40B4-BE49-F238E27FC236}">
                <a16:creationId xmlns:a16="http://schemas.microsoft.com/office/drawing/2014/main" id="{7F9FF282-DD40-2249-8AF6-C2E4D5093BEF}"/>
              </a:ext>
            </a:extLst>
          </p:cNvPr>
          <p:cNvPicPr>
            <a:picLocks noChangeAspect="1"/>
          </p:cNvPicPr>
          <p:nvPr/>
        </p:nvPicPr>
        <p:blipFill>
          <a:blip r:embed="rId2"/>
          <a:stretch>
            <a:fillRect/>
          </a:stretch>
        </p:blipFill>
        <p:spPr>
          <a:xfrm rot="203579">
            <a:off x="1550129" y="804057"/>
            <a:ext cx="4256593" cy="5162030"/>
          </a:xfrm>
          <a:prstGeom prst="rect">
            <a:avLst/>
          </a:prstGeom>
          <a:ln>
            <a:solidFill>
              <a:schemeClr val="accent1"/>
            </a:solidFill>
          </a:ln>
        </p:spPr>
      </p:pic>
      <p:pic>
        <p:nvPicPr>
          <p:cNvPr id="5" name="Picture 4" descr="District Induction Manual: Supporting Beginning Special Educators">
            <a:extLst>
              <a:ext uri="{FF2B5EF4-FFF2-40B4-BE49-F238E27FC236}">
                <a16:creationId xmlns:a16="http://schemas.microsoft.com/office/drawing/2014/main" id="{FBAA3DD2-15C3-624A-98B0-BD6CA565475B}"/>
              </a:ext>
            </a:extLst>
          </p:cNvPr>
          <p:cNvPicPr>
            <a:picLocks noChangeAspect="1"/>
          </p:cNvPicPr>
          <p:nvPr/>
        </p:nvPicPr>
        <p:blipFill>
          <a:blip r:embed="rId3"/>
          <a:stretch>
            <a:fillRect/>
          </a:stretch>
        </p:blipFill>
        <p:spPr>
          <a:xfrm rot="21210752">
            <a:off x="6711379" y="645403"/>
            <a:ext cx="4143893" cy="5014210"/>
          </a:xfrm>
          <a:prstGeom prst="rect">
            <a:avLst/>
          </a:prstGeom>
          <a:ln>
            <a:solidFill>
              <a:schemeClr val="accent1"/>
            </a:solidFill>
          </a:ln>
        </p:spPr>
      </p:pic>
      <p:sp>
        <p:nvSpPr>
          <p:cNvPr id="2" name="Title 1" hidden="1">
            <a:extLst>
              <a:ext uri="{FF2B5EF4-FFF2-40B4-BE49-F238E27FC236}">
                <a16:creationId xmlns:a16="http://schemas.microsoft.com/office/drawing/2014/main" id="{37024F8F-4270-4E4D-812C-25E3BD99C44E}"/>
              </a:ext>
            </a:extLst>
          </p:cNvPr>
          <p:cNvSpPr>
            <a:spLocks noGrp="1"/>
          </p:cNvSpPr>
          <p:nvPr>
            <p:ph type="title"/>
          </p:nvPr>
        </p:nvSpPr>
        <p:spPr/>
        <p:txBody>
          <a:bodyPr/>
          <a:lstStyle/>
          <a:p>
            <a:r>
              <a:rPr lang="en-US" dirty="0"/>
              <a:t>Slide 33</a:t>
            </a:r>
          </a:p>
        </p:txBody>
      </p:sp>
    </p:spTree>
    <p:extLst>
      <p:ext uri="{BB962C8B-B14F-4D97-AF65-F5344CB8AC3E}">
        <p14:creationId xmlns:p14="http://schemas.microsoft.com/office/powerpoint/2010/main" val="424476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258687-B1BB-4CF4-BA46-EC901AB0565F}"/>
              </a:ext>
            </a:extLst>
          </p:cNvPr>
          <p:cNvSpPr>
            <a:spLocks noGrp="1"/>
          </p:cNvSpPr>
          <p:nvPr>
            <p:ph type="ctrTitle"/>
          </p:nvPr>
        </p:nvSpPr>
        <p:spPr/>
        <p:txBody>
          <a:bodyPr/>
          <a:lstStyle/>
          <a:p>
            <a:pPr lvl="0">
              <a:spcBef>
                <a:spcPts val="1000"/>
              </a:spcBef>
            </a:pPr>
            <a:r>
              <a:rPr lang="en-US" sz="40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Support from the Start: P20 Partnerships Collaborating to Provide Effective Induction Support</a:t>
            </a:r>
            <a:br>
              <a:rPr lang="en-US" sz="2500" dirty="0">
                <a:solidFill>
                  <a:srgbClr val="70AD47">
                    <a:lumMod val="50000"/>
                  </a:srgb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B8BBFE94-06F4-4AE5-ABDC-C4AA7144A323}"/>
              </a:ext>
            </a:extLst>
          </p:cNvPr>
          <p:cNvSpPr>
            <a:spLocks noGrp="1"/>
          </p:cNvSpPr>
          <p:nvPr>
            <p:ph type="subTitle" idx="1"/>
          </p:nvPr>
        </p:nvSpPr>
        <p:spPr/>
        <p:txBody>
          <a:bodyPr>
            <a:normAutofit/>
          </a:bodyPr>
          <a:lstStyle/>
          <a:p>
            <a:pPr marL="0" indent="0" algn="ctr">
              <a:buNone/>
            </a:pPr>
            <a:endParaRPr lang="en-US" sz="3600" b="1" dirty="0">
              <a:solidFill>
                <a:schemeClr val="accent6">
                  <a:lumMod val="50000"/>
                </a:schemeClr>
              </a:solidFill>
              <a:latin typeface="Arial" panose="020B0604020202020204" pitchFamily="34" charset="0"/>
              <a:cs typeface="Arial" panose="020B0604020202020204" pitchFamily="34" charset="0"/>
            </a:endParaRPr>
          </a:p>
          <a:p>
            <a:pPr marL="0" indent="0" algn="ctr">
              <a:buNone/>
            </a:pPr>
            <a:endParaRPr lang="en-US" sz="3600" b="1" dirty="0">
              <a:solidFill>
                <a:schemeClr val="accent6">
                  <a:lumMod val="50000"/>
                </a:schemeClr>
              </a:solidFill>
              <a:latin typeface="Arial" panose="020B0604020202020204" pitchFamily="34" charset="0"/>
              <a:cs typeface="Arial" panose="020B0604020202020204" pitchFamily="34" charset="0"/>
            </a:endParaRPr>
          </a:p>
          <a:p>
            <a:pPr marL="0" indent="0" algn="r">
              <a:buNone/>
            </a:pPr>
            <a:r>
              <a:rPr lang="en-US" sz="2400" b="1" dirty="0">
                <a:solidFill>
                  <a:schemeClr val="accent6">
                    <a:lumMod val="50000"/>
                  </a:schemeClr>
                </a:solidFill>
                <a:latin typeface="Arial" panose="020B0604020202020204" pitchFamily="34" charset="0"/>
                <a:cs typeface="Arial" panose="020B0604020202020204" pitchFamily="34" charset="0"/>
              </a:rPr>
              <a:t>Dr. Karen Wyler, TLSD</a:t>
            </a:r>
          </a:p>
        </p:txBody>
      </p:sp>
      <p:sp>
        <p:nvSpPr>
          <p:cNvPr id="5" name="Slide Number Placeholder 4">
            <a:extLst>
              <a:ext uri="{FF2B5EF4-FFF2-40B4-BE49-F238E27FC236}">
                <a16:creationId xmlns:a16="http://schemas.microsoft.com/office/drawing/2014/main" id="{0D946AD6-8C64-429E-992D-7AFFFE57759E}"/>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A5981B0F-7197-4A28-BE0D-FD49E057995E}"/>
              </a:ext>
            </a:extLst>
          </p:cNvPr>
          <p:cNvSpPr>
            <a:spLocks noGrp="1"/>
          </p:cNvSpPr>
          <p:nvPr>
            <p:ph type="dt" sz="half" idx="4294967295"/>
          </p:nvPr>
        </p:nvSpPr>
        <p:spPr>
          <a:xfrm>
            <a:off x="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a:t>
            </a:r>
          </a:p>
        </p:txBody>
      </p:sp>
    </p:spTree>
    <p:extLst>
      <p:ext uri="{BB962C8B-B14F-4D97-AF65-F5344CB8AC3E}">
        <p14:creationId xmlns:p14="http://schemas.microsoft.com/office/powerpoint/2010/main" val="1219997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D6BF7A5-4BE4-48B9-B85D-8A9E23E0DB18}"/>
              </a:ext>
            </a:extLst>
          </p:cNvPr>
          <p:cNvSpPr>
            <a:spLocks noGrp="1"/>
          </p:cNvSpPr>
          <p:nvPr>
            <p:ph type="title"/>
          </p:nvPr>
        </p:nvSpPr>
        <p:spPr>
          <a:xfrm>
            <a:off x="1533646" y="110837"/>
            <a:ext cx="9124708" cy="1466850"/>
          </a:xfrm>
        </p:spPr>
        <p:txBody>
          <a:bodyPr rtlCol="0">
            <a:normAutofit/>
          </a:bodyPr>
          <a:lstStyle/>
          <a:p>
            <a:pPr algn="ctr">
              <a:defRPr/>
            </a:pPr>
            <a:r>
              <a:rPr lang="en-US" altLang="en-US" sz="3600" dirty="0">
                <a:effectLst>
                  <a:outerShdw blurRad="38100" dist="38100" dir="2700000" algn="tl">
                    <a:srgbClr val="000000">
                      <a:alpha val="43137"/>
                    </a:srgbClr>
                  </a:outerShdw>
                </a:effectLst>
              </a:rPr>
              <a:t>High Quality Induction Programs</a:t>
            </a:r>
          </a:p>
        </p:txBody>
      </p:sp>
      <p:sp>
        <p:nvSpPr>
          <p:cNvPr id="27650" name="Content Placeholder 2">
            <a:extLst>
              <a:ext uri="{FF2B5EF4-FFF2-40B4-BE49-F238E27FC236}">
                <a16:creationId xmlns:a16="http://schemas.microsoft.com/office/drawing/2014/main" id="{B21D8250-7AE2-455E-B756-4464071176A1}"/>
              </a:ext>
            </a:extLst>
          </p:cNvPr>
          <p:cNvSpPr>
            <a:spLocks noGrp="1"/>
          </p:cNvSpPr>
          <p:nvPr>
            <p:ph idx="1"/>
          </p:nvPr>
        </p:nvSpPr>
        <p:spPr>
          <a:xfrm>
            <a:off x="2270620" y="1847850"/>
            <a:ext cx="7940180" cy="4074779"/>
          </a:xfrm>
        </p:spPr>
        <p:txBody>
          <a:bodyPr rtlCol="0">
            <a:normAutofit fontScale="92500" lnSpcReduction="20000"/>
          </a:bodyPr>
          <a:lstStyle/>
          <a:p>
            <a:pPr eaLnBrk="1" fontAlgn="auto" hangingPunct="1">
              <a:buFont typeface="Wingdings" panose="05000000000000000000" pitchFamily="2" charset="2"/>
              <a:buChar char="Ø"/>
              <a:defRPr/>
            </a:pPr>
            <a:r>
              <a:rPr lang="en-US" altLang="en-US" b="1" dirty="0">
                <a:solidFill>
                  <a:schemeClr val="tx1">
                    <a:lumMod val="75000"/>
                    <a:lumOff val="25000"/>
                  </a:schemeClr>
                </a:solidFill>
                <a:latin typeface="Arial" panose="020B0604020202020204" pitchFamily="34" charset="0"/>
                <a:cs typeface="Arial" panose="020B0604020202020204" pitchFamily="34" charset="0"/>
              </a:rPr>
              <a:t>  Comprehensive - </a:t>
            </a:r>
            <a:r>
              <a:rPr lang="en-US" altLang="en-US" dirty="0">
                <a:solidFill>
                  <a:schemeClr val="tx1">
                    <a:lumMod val="75000"/>
                    <a:lumOff val="25000"/>
                  </a:schemeClr>
                </a:solidFill>
                <a:latin typeface="Arial" panose="020B0604020202020204" pitchFamily="34" charset="0"/>
                <a:cs typeface="Arial" panose="020B0604020202020204" pitchFamily="34" charset="0"/>
              </a:rPr>
              <a:t>There is a </a:t>
            </a:r>
            <a:r>
              <a:rPr lang="en-US" altLang="en-US" b="1" i="1" dirty="0">
                <a:solidFill>
                  <a:schemeClr val="accent6">
                    <a:lumMod val="50000"/>
                  </a:schemeClr>
                </a:solidFill>
                <a:latin typeface="Arial" panose="020B0604020202020204" pitchFamily="34" charset="0"/>
                <a:cs typeface="Arial" panose="020B0604020202020204" pitchFamily="34" charset="0"/>
              </a:rPr>
              <a:t>structure</a:t>
            </a:r>
            <a:r>
              <a:rPr lang="en-US" altLang="en-US" dirty="0">
                <a:solidFill>
                  <a:schemeClr val="tx1">
                    <a:lumMod val="75000"/>
                    <a:lumOff val="25000"/>
                  </a:schemeClr>
                </a:solidFill>
                <a:latin typeface="Arial" panose="020B0604020202020204" pitchFamily="34" charset="0"/>
                <a:cs typeface="Arial" panose="020B0604020202020204" pitchFamily="34" charset="0"/>
              </a:rPr>
              <a:t> to the</a:t>
            </a:r>
          </a:p>
          <a:p>
            <a:pPr marL="0" indent="0">
              <a:buNone/>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      program, consisting of </a:t>
            </a:r>
            <a:r>
              <a:rPr lang="en-US" altLang="en-US" b="1" i="1" dirty="0">
                <a:solidFill>
                  <a:schemeClr val="accent6">
                    <a:lumMod val="50000"/>
                  </a:schemeClr>
                </a:solidFill>
                <a:latin typeface="Arial" panose="020B0604020202020204" pitchFamily="34" charset="0"/>
                <a:cs typeface="Arial" panose="020B0604020202020204" pitchFamily="34" charset="0"/>
              </a:rPr>
              <a:t>many components </a:t>
            </a:r>
            <a:r>
              <a:rPr lang="en-US" altLang="en-US" dirty="0">
                <a:solidFill>
                  <a:schemeClr val="tx1">
                    <a:lumMod val="75000"/>
                    <a:lumOff val="25000"/>
                  </a:schemeClr>
                </a:solidFill>
                <a:latin typeface="Arial" panose="020B0604020202020204" pitchFamily="34" charset="0"/>
                <a:cs typeface="Arial" panose="020B0604020202020204" pitchFamily="34" charset="0"/>
              </a:rPr>
              <a:t>that</a:t>
            </a:r>
          </a:p>
          <a:p>
            <a:pPr marL="0" indent="0">
              <a:buNone/>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      involves </a:t>
            </a:r>
            <a:r>
              <a:rPr lang="en-US" altLang="en-US" b="1" i="1" dirty="0">
                <a:solidFill>
                  <a:schemeClr val="accent6">
                    <a:lumMod val="50000"/>
                  </a:schemeClr>
                </a:solidFill>
                <a:latin typeface="Arial" panose="020B0604020202020204" pitchFamily="34" charset="0"/>
                <a:cs typeface="Arial" panose="020B0604020202020204" pitchFamily="34" charset="0"/>
              </a:rPr>
              <a:t>many people</a:t>
            </a:r>
            <a:r>
              <a:rPr lang="en-US" altLang="en-US" i="1" dirty="0">
                <a:solidFill>
                  <a:schemeClr val="accent1">
                    <a:lumMod val="75000"/>
                  </a:schemeClr>
                </a:solidFill>
                <a:latin typeface="Arial" panose="020B0604020202020204" pitchFamily="34" charset="0"/>
                <a:cs typeface="Arial" panose="020B0604020202020204" pitchFamily="34" charset="0"/>
              </a:rPr>
              <a:t>.</a:t>
            </a:r>
            <a:endParaRPr lang="en-US" altLang="en-US" dirty="0">
              <a:solidFill>
                <a:schemeClr val="tx1">
                  <a:lumMod val="75000"/>
                  <a:lumOff val="25000"/>
                </a:schemeClr>
              </a:solidFill>
              <a:latin typeface="Arial" panose="020B0604020202020204" pitchFamily="34" charset="0"/>
              <a:cs typeface="Arial" panose="020B0604020202020204" pitchFamily="34" charset="0"/>
            </a:endParaRPr>
          </a:p>
          <a:p>
            <a:pPr eaLnBrk="1" fontAlgn="auto" hangingPunct="1">
              <a:buFont typeface="Wingdings" panose="05000000000000000000" pitchFamily="2" charset="2"/>
              <a:buChar char="Ø"/>
              <a:defRPr/>
            </a:pPr>
            <a:endParaRPr lang="en-US" altLang="en-US"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panose="05000000000000000000" pitchFamily="2" charset="2"/>
              <a:buChar char="Ø"/>
              <a:defRPr/>
            </a:pPr>
            <a:r>
              <a:rPr lang="en-US" altLang="en-US" b="1" dirty="0">
                <a:solidFill>
                  <a:schemeClr val="tx1">
                    <a:lumMod val="75000"/>
                    <a:lumOff val="25000"/>
                  </a:schemeClr>
                </a:solidFill>
                <a:latin typeface="Arial" panose="020B0604020202020204" pitchFamily="34" charset="0"/>
                <a:cs typeface="Arial" panose="020B0604020202020204" pitchFamily="34" charset="0"/>
              </a:rPr>
              <a:t>  Coherent - </a:t>
            </a:r>
            <a:r>
              <a:rPr lang="en-US" altLang="en-US" dirty="0">
                <a:solidFill>
                  <a:schemeClr val="tx1">
                    <a:lumMod val="75000"/>
                    <a:lumOff val="25000"/>
                  </a:schemeClr>
                </a:solidFill>
                <a:latin typeface="Arial" panose="020B0604020202020204" pitchFamily="34" charset="0"/>
                <a:cs typeface="Arial" panose="020B0604020202020204" pitchFamily="34" charset="0"/>
              </a:rPr>
              <a:t>The various components, activities,  </a:t>
            </a:r>
          </a:p>
          <a:p>
            <a:pPr indent="0">
              <a:buNone/>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   and people are </a:t>
            </a:r>
            <a:r>
              <a:rPr lang="en-US" altLang="en-US" b="1" i="1" dirty="0">
                <a:solidFill>
                  <a:schemeClr val="accent6">
                    <a:lumMod val="50000"/>
                  </a:schemeClr>
                </a:solidFill>
                <a:latin typeface="Arial" panose="020B0604020202020204" pitchFamily="34" charset="0"/>
                <a:cs typeface="Arial" panose="020B0604020202020204" pitchFamily="34" charset="0"/>
              </a:rPr>
              <a:t>logically connected </a:t>
            </a:r>
            <a:r>
              <a:rPr lang="en-US" altLang="en-US" dirty="0">
                <a:solidFill>
                  <a:schemeClr val="tx1">
                    <a:lumMod val="75000"/>
                    <a:lumOff val="25000"/>
                  </a:schemeClr>
                </a:solidFill>
                <a:latin typeface="Arial" panose="020B0604020202020204" pitchFamily="34" charset="0"/>
                <a:cs typeface="Arial" panose="020B0604020202020204" pitchFamily="34" charset="0"/>
              </a:rPr>
              <a:t>to each</a:t>
            </a:r>
          </a:p>
          <a:p>
            <a:pPr indent="0">
              <a:buNone/>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    other.</a:t>
            </a:r>
          </a:p>
          <a:p>
            <a:pPr marL="685800" indent="-457200">
              <a:buFont typeface="Wingdings" panose="05000000000000000000" pitchFamily="2" charset="2"/>
              <a:buChar char="Ø"/>
              <a:defRPr/>
            </a:pPr>
            <a:endParaRPr lang="en-US" altLang="en-US" dirty="0">
              <a:solidFill>
                <a:schemeClr val="tx1">
                  <a:lumMod val="75000"/>
                  <a:lumOff val="25000"/>
                </a:schemeClr>
              </a:solidFill>
              <a:latin typeface="Arial" panose="020B0604020202020204" pitchFamily="34" charset="0"/>
              <a:cs typeface="Arial" panose="020B0604020202020204" pitchFamily="34" charset="0"/>
            </a:endParaRPr>
          </a:p>
          <a:p>
            <a:pPr marL="396875" indent="-396875">
              <a:buFont typeface="Wingdings" panose="05000000000000000000" pitchFamily="2" charset="2"/>
              <a:buChar char="Ø"/>
              <a:defRPr/>
            </a:pPr>
            <a:r>
              <a:rPr lang="en-US" altLang="en-US" b="1" dirty="0">
                <a:solidFill>
                  <a:schemeClr val="tx1">
                    <a:lumMod val="75000"/>
                    <a:lumOff val="25000"/>
                  </a:schemeClr>
                </a:solidFill>
                <a:latin typeface="Arial" panose="020B0604020202020204" pitchFamily="34" charset="0"/>
                <a:cs typeface="Arial" panose="020B0604020202020204" pitchFamily="34" charset="0"/>
              </a:rPr>
              <a:t>Sustained - </a:t>
            </a:r>
            <a:r>
              <a:rPr lang="en-US" altLang="en-US" dirty="0">
                <a:solidFill>
                  <a:schemeClr val="tx1">
                    <a:lumMod val="75000"/>
                    <a:lumOff val="25000"/>
                  </a:schemeClr>
                </a:solidFill>
                <a:latin typeface="Arial" panose="020B0604020202020204" pitchFamily="34" charset="0"/>
                <a:cs typeface="Arial" panose="020B0604020202020204" pitchFamily="34" charset="0"/>
              </a:rPr>
              <a:t>The comprehensive and coherent  </a:t>
            </a:r>
          </a:p>
          <a:p>
            <a:pPr marL="0" indent="0">
              <a:buNone/>
              <a:defRPr/>
            </a:pPr>
            <a:r>
              <a:rPr lang="en-US" altLang="en-US" dirty="0">
                <a:solidFill>
                  <a:schemeClr val="tx1">
                    <a:lumMod val="75000"/>
                    <a:lumOff val="25000"/>
                  </a:schemeClr>
                </a:solidFill>
                <a:latin typeface="Arial" panose="020B0604020202020204" pitchFamily="34" charset="0"/>
                <a:cs typeface="Arial" panose="020B0604020202020204" pitchFamily="34" charset="0"/>
              </a:rPr>
              <a:t>     program </a:t>
            </a:r>
            <a:r>
              <a:rPr lang="en-US" altLang="en-US" b="1" i="1" dirty="0">
                <a:solidFill>
                  <a:schemeClr val="accent6">
                    <a:lumMod val="50000"/>
                  </a:schemeClr>
                </a:solidFill>
                <a:latin typeface="Arial" panose="020B0604020202020204" pitchFamily="34" charset="0"/>
                <a:cs typeface="Arial" panose="020B0604020202020204" pitchFamily="34" charset="0"/>
              </a:rPr>
              <a:t>continues for many years</a:t>
            </a:r>
            <a:r>
              <a:rPr lang="en-US" altLang="en-US" dirty="0">
                <a:solidFill>
                  <a:schemeClr val="accent1">
                    <a:lumMod val="75000"/>
                  </a:schemeClr>
                </a:solidFill>
                <a:latin typeface="Arial" panose="020B0604020202020204" pitchFamily="34" charset="0"/>
                <a:cs typeface="Arial" panose="020B0604020202020204" pitchFamily="34" charset="0"/>
              </a:rPr>
              <a:t>.                     </a:t>
            </a:r>
            <a:endParaRPr lang="en-US" alt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812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C2D72DA9-5C0D-4186-BC44-E6D62AE0C740}"/>
              </a:ext>
              <a:ext uri="{C183D7F6-B498-43B3-948B-1728B52AA6E4}">
                <adec:decorative xmlns:adec="http://schemas.microsoft.com/office/drawing/2017/decorative" val="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36608" y="0"/>
            <a:ext cx="115553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6B65CF-5416-47C7-B8ED-721D8F801187}"/>
              </a:ext>
            </a:extLst>
          </p:cNvPr>
          <p:cNvSpPr>
            <a:spLocks noGrp="1"/>
          </p:cNvSpPr>
          <p:nvPr>
            <p:ph type="title"/>
          </p:nvPr>
        </p:nvSpPr>
        <p:spPr>
          <a:xfrm>
            <a:off x="2395268" y="334017"/>
            <a:ext cx="6538823" cy="1322256"/>
          </a:xfrm>
        </p:spPr>
        <p:txBody>
          <a:bodyPr rtlCol="0">
            <a:noAutofit/>
          </a:bodyPr>
          <a:lstStyle/>
          <a:p>
            <a:pPr algn="ctr">
              <a:defRPr/>
            </a:pPr>
            <a:r>
              <a:rPr lang="en-US" sz="4000" dirty="0">
                <a:effectLst>
                  <a:outerShdw blurRad="38100" dist="38100" dir="2700000" algn="tl">
                    <a:srgbClr val="000000">
                      <a:alpha val="43137"/>
                    </a:srgbClr>
                  </a:outerShdw>
                </a:effectLst>
              </a:rPr>
              <a:t>Georgia’s Educational Landscape</a:t>
            </a:r>
          </a:p>
        </p:txBody>
      </p:sp>
      <p:sp>
        <p:nvSpPr>
          <p:cNvPr id="3" name="Content Placeholder 2">
            <a:extLst>
              <a:ext uri="{FF2B5EF4-FFF2-40B4-BE49-F238E27FC236}">
                <a16:creationId xmlns:a16="http://schemas.microsoft.com/office/drawing/2014/main" id="{C8D3A0AF-DAE9-4D08-9A78-4CB7E70F7479}"/>
              </a:ext>
            </a:extLst>
          </p:cNvPr>
          <p:cNvSpPr>
            <a:spLocks noGrp="1"/>
          </p:cNvSpPr>
          <p:nvPr>
            <p:ph idx="1"/>
          </p:nvPr>
        </p:nvSpPr>
        <p:spPr>
          <a:xfrm>
            <a:off x="1974850" y="1656274"/>
            <a:ext cx="8058150" cy="4515927"/>
          </a:xfrm>
        </p:spPr>
        <p:txBody>
          <a:bodyPr rtlCol="0">
            <a:noAutofit/>
          </a:bodyPr>
          <a:lstStyle/>
          <a:p>
            <a:pPr marL="573088" indent="-573088">
              <a:lnSpc>
                <a:spcPct val="100000"/>
              </a:lnSpc>
              <a:spcBef>
                <a:spcPts val="0"/>
              </a:spcBef>
              <a:buFont typeface="Wingdings" panose="05000000000000000000" pitchFamily="2" charset="2"/>
              <a:buChar char="Ø"/>
              <a:tabLst>
                <a:tab pos="512763" algn="l"/>
              </a:tabLst>
              <a:defRPr/>
            </a:pPr>
            <a:r>
              <a:rPr lang="en-US"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Teacher Keys and Leader Keys        Effectiveness System</a:t>
            </a:r>
          </a:p>
          <a:p>
            <a:pPr marL="573088" indent="-573088">
              <a:buFont typeface="Wingdings" panose="05000000000000000000" pitchFamily="2" charset="2"/>
              <a:buChar char="Ø"/>
              <a:tabLst>
                <a:tab pos="512763" algn="l"/>
              </a:tabLst>
              <a:defRPr/>
            </a:pPr>
            <a:r>
              <a:rPr lang="en-US"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Tiered Certification </a:t>
            </a:r>
          </a:p>
          <a:p>
            <a:pPr marL="573088" indent="-573088">
              <a:buNone/>
              <a:tabLst>
                <a:tab pos="512763" algn="l"/>
              </a:tabLst>
              <a:defRPr/>
            </a:pPr>
            <a:r>
              <a:rPr lang="en-US"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Induction is non-renewable*</a:t>
            </a:r>
          </a:p>
          <a:p>
            <a:pPr marL="573088" indent="-573088">
              <a:buFont typeface="Wingdings" panose="05000000000000000000" pitchFamily="2" charset="2"/>
              <a:buChar char="Ø"/>
              <a:tabLst>
                <a:tab pos="512763" algn="l"/>
              </a:tabLst>
              <a:defRPr/>
            </a:pPr>
            <a:r>
              <a:rPr lang="en-US"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 Learning Rule Change </a:t>
            </a:r>
          </a:p>
          <a:p>
            <a:pPr marL="573088" indent="-573088">
              <a:buFont typeface="Wingdings" panose="05000000000000000000" pitchFamily="2" charset="2"/>
              <a:buChar char="Ø"/>
              <a:tabLst>
                <a:tab pos="512763" algn="l"/>
              </a:tabLst>
              <a:defRPr/>
            </a:pPr>
            <a:r>
              <a:rPr lang="en-US"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PSC Program Providers – Rule 505.03-01</a:t>
            </a:r>
          </a:p>
          <a:p>
            <a:pPr marL="573088" indent="-573088">
              <a:buFont typeface="Wingdings" panose="05000000000000000000" pitchFamily="2" charset="2"/>
              <a:buChar char="Ø"/>
              <a:tabLst>
                <a:tab pos="512763" algn="l"/>
              </a:tabLst>
              <a:defRPr/>
            </a:pPr>
            <a:r>
              <a:rPr lang="en-US"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PPEM (Program Provider Effectiveness     Measure)</a:t>
            </a:r>
          </a:p>
          <a:p>
            <a:pPr marL="573088" indent="-573088">
              <a:buFont typeface="Wingdings" panose="05000000000000000000" pitchFamily="2" charset="2"/>
              <a:buChar char="Ø"/>
              <a:tabLst>
                <a:tab pos="512763" algn="l"/>
              </a:tabLst>
              <a:defRPr/>
            </a:pPr>
            <a:r>
              <a:rPr lang="en-US" b="1" dirty="0">
                <a:solidFill>
                  <a:schemeClr val="bg2">
                    <a:lumMod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Regional P-20 Collaboratives</a:t>
            </a:r>
          </a:p>
          <a:p>
            <a:pPr marL="0" indent="0">
              <a:buNone/>
              <a:tabLst>
                <a:tab pos="512763" algn="l"/>
              </a:tabLst>
              <a:defRPr/>
            </a:pPr>
            <a:endParaRPr lang="en-US" b="1" dirty="0">
              <a:solidFill>
                <a:schemeClr val="tx1">
                  <a:lumMod val="75000"/>
                  <a:lumOff val="25000"/>
                </a:schemeClr>
              </a:solidFill>
              <a:latin typeface="Arial" panose="020B0604020202020204" pitchFamily="34" charset="0"/>
              <a:cs typeface="Arial" panose="020B0604020202020204" pitchFamily="34" charset="0"/>
            </a:endParaRPr>
          </a:p>
          <a:p>
            <a:pPr>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661694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E76E-F827-4442-8000-D692687F5F5D}"/>
              </a:ext>
            </a:extLst>
          </p:cNvPr>
          <p:cNvSpPr>
            <a:spLocks noGrp="1"/>
          </p:cNvSpPr>
          <p:nvPr>
            <p:ph type="title"/>
          </p:nvPr>
        </p:nvSpPr>
        <p:spPr/>
        <p:txBody>
          <a:bodyPr>
            <a:normAutofit/>
          </a:bodyPr>
          <a:lstStyle/>
          <a:p>
            <a:pPr algn="ctr"/>
            <a:r>
              <a:rPr lang="en-US" sz="3600" dirty="0"/>
              <a:t>GaDOE Induction Guidance </a:t>
            </a:r>
          </a:p>
        </p:txBody>
      </p:sp>
      <p:sp>
        <p:nvSpPr>
          <p:cNvPr id="3" name="Content Placeholder 2">
            <a:extLst>
              <a:ext uri="{FF2B5EF4-FFF2-40B4-BE49-F238E27FC236}">
                <a16:creationId xmlns:a16="http://schemas.microsoft.com/office/drawing/2014/main" id="{9E8F78EE-A5F4-44B2-9FBE-CDBA57984D29}"/>
              </a:ext>
            </a:extLst>
          </p:cNvPr>
          <p:cNvSpPr>
            <a:spLocks noGrp="1"/>
          </p:cNvSpPr>
          <p:nvPr>
            <p:ph idx="1"/>
          </p:nvPr>
        </p:nvSpPr>
        <p:spPr/>
        <p:txBody>
          <a:bodyPr/>
          <a:lstStyle/>
          <a:p>
            <a:pPr marL="0" indent="0">
              <a:buNone/>
            </a:pPr>
            <a:r>
              <a:rPr lang="en-US" b="1" i="1" dirty="0">
                <a:latin typeface="Arial" panose="020B0604020202020204" pitchFamily="34" charset="0"/>
                <a:cs typeface="Arial" panose="020B0604020202020204" pitchFamily="34" charset="0"/>
              </a:rPr>
              <a:t>Purpose:</a:t>
            </a:r>
          </a:p>
          <a:p>
            <a:pPr marL="0" indent="0">
              <a:buNone/>
            </a:pPr>
            <a:r>
              <a:rPr lang="en-US" b="1" dirty="0">
                <a:latin typeface="Arial" panose="020B0604020202020204" pitchFamily="34" charset="0"/>
                <a:cs typeface="Arial" panose="020B0604020202020204" pitchFamily="34" charset="0"/>
              </a:rPr>
              <a:t>to provide Georgia districts and schools guidance for the creation, implementation, and sustainability of a quality induction program.</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 A program that supports retention and the induction phase educator’s growth, thereby increasing learning for all. </a:t>
            </a:r>
          </a:p>
        </p:txBody>
      </p:sp>
      <p:sp>
        <p:nvSpPr>
          <p:cNvPr id="4" name="Date Placeholder 3">
            <a:extLst>
              <a:ext uri="{FF2B5EF4-FFF2-40B4-BE49-F238E27FC236}">
                <a16:creationId xmlns:a16="http://schemas.microsoft.com/office/drawing/2014/main" id="{50DB3426-672C-4803-B88B-A3062F5CA2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a:t>
            </a:r>
          </a:p>
        </p:txBody>
      </p:sp>
      <p:sp>
        <p:nvSpPr>
          <p:cNvPr id="5" name="Slide Number Placeholder 4">
            <a:extLst>
              <a:ext uri="{FF2B5EF4-FFF2-40B4-BE49-F238E27FC236}">
                <a16:creationId xmlns:a16="http://schemas.microsoft.com/office/drawing/2014/main" id="{9A5E9097-F37A-444D-9452-EC5B21D212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69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2328-B97F-4DB7-AFA4-1151962E0CFE}"/>
              </a:ext>
            </a:extLst>
          </p:cNvPr>
          <p:cNvSpPr>
            <a:spLocks noGrp="1"/>
          </p:cNvSpPr>
          <p:nvPr>
            <p:ph type="title"/>
          </p:nvPr>
        </p:nvSpPr>
        <p:spPr/>
        <p:txBody>
          <a:bodyPr>
            <a:normAutofit/>
          </a:bodyPr>
          <a:lstStyle/>
          <a:p>
            <a:pPr algn="ctr"/>
            <a:r>
              <a:rPr lang="en-US" sz="3600"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Guidance Domains</a:t>
            </a:r>
            <a:endParaRPr lang="en-US" sz="36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6E080F-2B87-41A0-B973-BF2637D45E15}"/>
              </a:ext>
            </a:extLst>
          </p:cNvPr>
          <p:cNvSpPr>
            <a:spLocks noGrp="1"/>
          </p:cNvSpPr>
          <p:nvPr>
            <p:ph idx="1"/>
          </p:nvPr>
        </p:nvSpPr>
        <p:spPr/>
        <p:txBody>
          <a:bodyPr>
            <a:normAutofit lnSpcReduction="10000"/>
          </a:bodyPr>
          <a:lstStyle/>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Roles and Responsibilities</a:t>
            </a:r>
          </a:p>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Leadership and Organizational Structures</a:t>
            </a:r>
          </a:p>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On-going Performance Assessment</a:t>
            </a:r>
          </a:p>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Orientation</a:t>
            </a:r>
          </a:p>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Mentoring</a:t>
            </a:r>
          </a:p>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 Learning* </a:t>
            </a:r>
          </a:p>
          <a:p>
            <a:pPr>
              <a:buFont typeface="Wingdings" panose="05000000000000000000" pitchFamily="2" charset="2"/>
              <a:buChar char="Ø"/>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Evaluation</a:t>
            </a:r>
          </a:p>
          <a:p>
            <a:pPr marL="0" indent="0">
              <a:buNone/>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Teacher Induction Guidance</a:t>
            </a:r>
          </a:p>
          <a:p>
            <a:pPr marL="0" indent="0">
              <a:buNone/>
            </a:pPr>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 is embedded in all Leader Induction Domains</a:t>
            </a:r>
          </a:p>
        </p:txBody>
      </p:sp>
      <p:sp>
        <p:nvSpPr>
          <p:cNvPr id="4" name="Date Placeholder 3">
            <a:extLst>
              <a:ext uri="{FF2B5EF4-FFF2-40B4-BE49-F238E27FC236}">
                <a16:creationId xmlns:a16="http://schemas.microsoft.com/office/drawing/2014/main" id="{0DA771D0-BB90-41D9-8F91-22DAB21B923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R</a:t>
            </a:r>
          </a:p>
        </p:txBody>
      </p:sp>
      <p:sp>
        <p:nvSpPr>
          <p:cNvPr id="5" name="Slide Number Placeholder 4">
            <a:extLst>
              <a:ext uri="{FF2B5EF4-FFF2-40B4-BE49-F238E27FC236}">
                <a16:creationId xmlns:a16="http://schemas.microsoft.com/office/drawing/2014/main" id="{09D59C3F-E322-4169-B5A5-117E41EFFD6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3E4CEF-BB1E-48C7-AE93-F39F6AA99AD7}"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445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2280B60F-ABA5-457C-B6E2-CFFD09076472}"/>
              </a:ext>
            </a:extLst>
          </p:cNvPr>
          <p:cNvSpPr>
            <a:spLocks noGrp="1"/>
          </p:cNvSpPr>
          <p:nvPr>
            <p:ph idx="1"/>
          </p:nvPr>
        </p:nvSpPr>
        <p:spPr>
          <a:xfrm>
            <a:off x="1921165" y="415332"/>
            <a:ext cx="8534400" cy="6781800"/>
          </a:xfrm>
        </p:spPr>
        <p:txBody>
          <a:bodyPr rtlCol="0">
            <a:normAutofit/>
          </a:bodyPr>
          <a:lstStyle/>
          <a:p>
            <a:pPr defTabSz="912813">
              <a:buNone/>
              <a:defRPr/>
            </a:pPr>
            <a:endParaRPr lang="en-US" altLang="en-US" sz="3600" b="1" dirty="0">
              <a:solidFill>
                <a:schemeClr val="tx2"/>
              </a:solidFill>
              <a:effectLst>
                <a:outerShdw blurRad="38100" dist="38100" dir="2700000" algn="tl">
                  <a:srgbClr val="000000">
                    <a:alpha val="43137"/>
                  </a:srgbClr>
                </a:outerShdw>
              </a:effectLst>
            </a:endParaRPr>
          </a:p>
          <a:p>
            <a:pPr defTabSz="912813">
              <a:buNone/>
              <a:defRPr/>
            </a:pPr>
            <a:r>
              <a:rPr lang="en-US" altLang="en-US" sz="36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It’s about having the right people at the table…</a:t>
            </a:r>
          </a:p>
          <a:p>
            <a:pPr defTabSz="912813">
              <a:buNone/>
              <a:defRPr/>
            </a:pPr>
            <a:br>
              <a:rPr lang="en-US" altLang="en-US" dirty="0">
                <a:solidFill>
                  <a:schemeClr val="tx1">
                    <a:lumMod val="75000"/>
                    <a:lumOff val="25000"/>
                  </a:schemeClr>
                </a:solidFill>
                <a:latin typeface="Arial" panose="020B0604020202020204" pitchFamily="34" charset="0"/>
                <a:cs typeface="Arial" panose="020B0604020202020204" pitchFamily="34" charset="0"/>
              </a:rPr>
            </a:br>
            <a:br>
              <a:rPr lang="en-US" altLang="en-US" sz="1600" dirty="0">
                <a:solidFill>
                  <a:schemeClr val="tx1">
                    <a:lumMod val="75000"/>
                    <a:lumOff val="25000"/>
                  </a:schemeClr>
                </a:solidFill>
                <a:latin typeface="Arial" panose="020B0604020202020204" pitchFamily="34" charset="0"/>
                <a:cs typeface="Arial" panose="020B0604020202020204" pitchFamily="34" charset="0"/>
              </a:rPr>
            </a:br>
            <a:r>
              <a:rPr lang="en-US" altLang="en-US" b="1" i="1" dirty="0">
                <a:solidFill>
                  <a:schemeClr val="tx1">
                    <a:lumMod val="75000"/>
                    <a:lumOff val="25000"/>
                  </a:schemeClr>
                </a:solidFill>
                <a:latin typeface="Arial" panose="020B0604020202020204" pitchFamily="34" charset="0"/>
                <a:cs typeface="Arial" panose="020B0604020202020204" pitchFamily="34" charset="0"/>
              </a:rPr>
              <a:t>“The development of the induction phase educator must be strengthened by the roles and responsibilities of the Georgia Department of Education, higher education, RESAs, district level personnel, administrators, mentors, and the induction phase teacher or leader.” </a:t>
            </a:r>
          </a:p>
          <a:p>
            <a:pPr defTabSz="912813">
              <a:buNone/>
              <a:defRPr/>
            </a:pPr>
            <a:r>
              <a:rPr lang="en-US" altLang="en-US" b="1" i="1" dirty="0">
                <a:solidFill>
                  <a:schemeClr val="tx1">
                    <a:lumMod val="75000"/>
                    <a:lumOff val="25000"/>
                  </a:schemeClr>
                </a:solidFill>
                <a:latin typeface="Arial" panose="020B0604020202020204" pitchFamily="34" charset="0"/>
                <a:cs typeface="Arial" panose="020B0604020202020204" pitchFamily="34" charset="0"/>
              </a:rPr>
              <a:t>							</a:t>
            </a:r>
            <a:r>
              <a:rPr lang="en-US" altLang="en-US" sz="1800" dirty="0">
                <a:solidFill>
                  <a:schemeClr val="tx1">
                    <a:lumMod val="75000"/>
                    <a:lumOff val="25000"/>
                  </a:schemeClr>
                </a:solidFill>
                <a:latin typeface="Arial" panose="020B0604020202020204" pitchFamily="34" charset="0"/>
                <a:cs typeface="Arial" panose="020B0604020202020204" pitchFamily="34" charset="0"/>
              </a:rPr>
              <a:t>GaDOE Induction Guidance</a:t>
            </a:r>
            <a:endParaRPr lang="en-US" altLang="en-US" sz="1800" b="1" i="1" dirty="0">
              <a:solidFill>
                <a:schemeClr val="tx1">
                  <a:lumMod val="75000"/>
                  <a:lumOff val="25000"/>
                </a:schemeClr>
              </a:solidFill>
              <a:latin typeface="Arial" panose="020B0604020202020204" pitchFamily="34" charset="0"/>
              <a:cs typeface="Arial" panose="020B0604020202020204" pitchFamily="34" charset="0"/>
            </a:endParaRPr>
          </a:p>
          <a:p>
            <a:pPr defTabSz="912813">
              <a:buNone/>
              <a:defRPr/>
            </a:pPr>
            <a:endParaRPr lang="en-US" altLang="en-US" b="1" i="1" dirty="0">
              <a:solidFill>
                <a:schemeClr val="tx1">
                  <a:lumMod val="75000"/>
                  <a:lumOff val="25000"/>
                </a:schemeClr>
              </a:solidFill>
            </a:endParaRPr>
          </a:p>
        </p:txBody>
      </p:sp>
      <p:sp>
        <p:nvSpPr>
          <p:cNvPr id="2" name="Rectangle 1">
            <a:extLst>
              <a:ext uri="{FF2B5EF4-FFF2-40B4-BE49-F238E27FC236}">
                <a16:creationId xmlns:a16="http://schemas.microsoft.com/office/drawing/2014/main" id="{AEE88EB6-42B7-4829-8FC3-B83C580DE341}"/>
              </a:ext>
              <a:ext uri="{C183D7F6-B498-43B3-948B-1728B52AA6E4}">
                <adec:decorative xmlns:adec="http://schemas.microsoft.com/office/drawing/2017/decorative" val="1"/>
              </a:ext>
            </a:extLst>
          </p:cNvPr>
          <p:cNvSpPr/>
          <p:nvPr/>
        </p:nvSpPr>
        <p:spPr>
          <a:xfrm>
            <a:off x="6003635" y="4038600"/>
            <a:ext cx="184730" cy="92333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3" name="Title 2" hidden="1">
            <a:extLst>
              <a:ext uri="{FF2B5EF4-FFF2-40B4-BE49-F238E27FC236}">
                <a16:creationId xmlns:a16="http://schemas.microsoft.com/office/drawing/2014/main" id="{2772C32D-495E-4E51-A1C9-EC85C201F7C9}"/>
              </a:ext>
            </a:extLst>
          </p:cNvPr>
          <p:cNvSpPr>
            <a:spLocks noGrp="1"/>
          </p:cNvSpPr>
          <p:nvPr>
            <p:ph type="title"/>
          </p:nvPr>
        </p:nvSpPr>
        <p:spPr/>
        <p:txBody>
          <a:bodyPr/>
          <a:lstStyle/>
          <a:p>
            <a:r>
              <a:rPr lang="en-US" dirty="0"/>
              <a:t>Slide 39</a:t>
            </a:r>
          </a:p>
        </p:txBody>
      </p:sp>
    </p:spTree>
    <p:extLst>
      <p:ext uri="{BB962C8B-B14F-4D97-AF65-F5344CB8AC3E}">
        <p14:creationId xmlns:p14="http://schemas.microsoft.com/office/powerpoint/2010/main" val="39956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7961-430B-4004-99FE-D5CFF14F541A}"/>
              </a:ext>
            </a:extLst>
          </p:cNvPr>
          <p:cNvSpPr>
            <a:spLocks noGrp="1"/>
          </p:cNvSpPr>
          <p:nvPr>
            <p:ph type="title"/>
          </p:nvPr>
        </p:nvSpPr>
        <p:spPr/>
        <p:txBody>
          <a:bodyPr/>
          <a:lstStyle/>
          <a:p>
            <a:r>
              <a:rPr lang="en-US" dirty="0"/>
              <a:t>Format</a:t>
            </a:r>
          </a:p>
        </p:txBody>
      </p:sp>
      <p:sp>
        <p:nvSpPr>
          <p:cNvPr id="3" name="Content Placeholder 2">
            <a:extLst>
              <a:ext uri="{FF2B5EF4-FFF2-40B4-BE49-F238E27FC236}">
                <a16:creationId xmlns:a16="http://schemas.microsoft.com/office/drawing/2014/main" id="{0B3EE7E0-BC67-4CEC-A8C4-AEA6F2A2C980}"/>
              </a:ext>
            </a:extLst>
          </p:cNvPr>
          <p:cNvSpPr>
            <a:spLocks noGrp="1"/>
          </p:cNvSpPr>
          <p:nvPr>
            <p:ph idx="1"/>
          </p:nvPr>
        </p:nvSpPr>
        <p:spPr/>
        <p:txBody>
          <a:bodyPr>
            <a:normAutofit/>
          </a:bodyPr>
          <a:lstStyle/>
          <a:p>
            <a:r>
              <a:rPr lang="en-US" dirty="0"/>
              <a:t>Engagement Activity</a:t>
            </a:r>
          </a:p>
          <a:p>
            <a:r>
              <a:rPr lang="en-US" dirty="0"/>
              <a:t>Center on Great Teachers and Leaders</a:t>
            </a:r>
          </a:p>
          <a:p>
            <a:pPr lvl="2"/>
            <a:r>
              <a:rPr lang="en-US" dirty="0"/>
              <a:t>Overview Mentoring and Induction for Educators of Students with Disabilities</a:t>
            </a:r>
          </a:p>
          <a:p>
            <a:pPr lvl="2"/>
            <a:r>
              <a:rPr lang="en-US" dirty="0"/>
              <a:t>Alignment Activity</a:t>
            </a:r>
          </a:p>
          <a:p>
            <a:r>
              <a:rPr lang="en-US" dirty="0"/>
              <a:t>CEEDAR Center</a:t>
            </a:r>
          </a:p>
          <a:p>
            <a:pPr lvl="2"/>
            <a:r>
              <a:rPr lang="en-US" dirty="0"/>
              <a:t>Special Educators Mentoring and Induction</a:t>
            </a:r>
          </a:p>
          <a:p>
            <a:pPr lvl="2"/>
            <a:r>
              <a:rPr lang="en-US" dirty="0"/>
              <a:t>Activity</a:t>
            </a:r>
          </a:p>
          <a:p>
            <a:r>
              <a:rPr lang="en-US" dirty="0"/>
              <a:t>Georgia Department of Education</a:t>
            </a:r>
          </a:p>
          <a:p>
            <a:pPr lvl="2"/>
            <a:r>
              <a:rPr lang="en-US" dirty="0"/>
              <a:t>Statewide Mentoring and Induction &amp; High Leverage Practices</a:t>
            </a:r>
          </a:p>
          <a:p>
            <a:r>
              <a:rPr lang="en-US" dirty="0"/>
              <a:t>Facilitated Discussion</a:t>
            </a:r>
          </a:p>
          <a:p>
            <a:pPr lvl="1"/>
            <a:endParaRPr lang="en-US" dirty="0"/>
          </a:p>
        </p:txBody>
      </p:sp>
    </p:spTree>
    <p:extLst>
      <p:ext uri="{BB962C8B-B14F-4D97-AF65-F5344CB8AC3E}">
        <p14:creationId xmlns:p14="http://schemas.microsoft.com/office/powerpoint/2010/main" val="147001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B57F4-7767-49E5-9C7C-43EEB4139FF2}"/>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6871F1EB-7425-4F70-B909-D7AEB1BFA27A}"/>
              </a:ext>
            </a:extLst>
          </p:cNvPr>
          <p:cNvSpPr>
            <a:spLocks noGrp="1"/>
          </p:cNvSpPr>
          <p:nvPr>
            <p:ph idx="1"/>
          </p:nvPr>
        </p:nvSpPr>
        <p:spPr/>
        <p:txBody>
          <a:bodyPr/>
          <a:lstStyle/>
          <a:p>
            <a:pPr lvl="0" eaLnBrk="0" fontAlgn="base" hangingPunct="0"/>
            <a:r>
              <a:rPr lang="en-US" dirty="0"/>
              <a:t>Does state or local policy specify or require collaboration among districts and educator preparation programs?</a:t>
            </a:r>
          </a:p>
          <a:p>
            <a:pPr lvl="0" eaLnBrk="0" fontAlgn="base" hangingPunct="0"/>
            <a:r>
              <a:rPr lang="en-US" dirty="0"/>
              <a:t>If you have a mentoring and induction program, does state or local policy define a set of instructional practices for beginning teachers?  </a:t>
            </a:r>
          </a:p>
          <a:p>
            <a:pPr lvl="0" eaLnBrk="0" fontAlgn="base" hangingPunct="0"/>
            <a:r>
              <a:rPr lang="en-US" dirty="0"/>
              <a:t>How are you embedding and integrating high leverage practices into preservice coursework and in-service professional learning?</a:t>
            </a:r>
          </a:p>
          <a:p>
            <a:pPr lvl="0" eaLnBrk="0" fontAlgn="base" hangingPunct="0"/>
            <a:r>
              <a:rPr lang="en-US" dirty="0"/>
              <a:t>Are cooperating teachers or mentor teachers trained to observe and provide feedback on HLPs?</a:t>
            </a:r>
          </a:p>
          <a:p>
            <a:endParaRPr lang="en-US" dirty="0"/>
          </a:p>
        </p:txBody>
      </p:sp>
    </p:spTree>
    <p:extLst>
      <p:ext uri="{BB962C8B-B14F-4D97-AF65-F5344CB8AC3E}">
        <p14:creationId xmlns:p14="http://schemas.microsoft.com/office/powerpoint/2010/main" val="311157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t>References</a:t>
            </a:r>
          </a:p>
        </p:txBody>
      </p:sp>
      <p:sp>
        <p:nvSpPr>
          <p:cNvPr id="8" name="Content Placeholder 7"/>
          <p:cNvSpPr>
            <a:spLocks noGrp="1"/>
          </p:cNvSpPr>
          <p:nvPr>
            <p:ph idx="1"/>
          </p:nvPr>
        </p:nvSpPr>
        <p:spPr/>
        <p:txBody>
          <a:bodyPr>
            <a:normAutofit fontScale="85000" lnSpcReduction="20000"/>
          </a:bodyPr>
          <a:lstStyle/>
          <a:p>
            <a:r>
              <a:rPr lang="en-US" dirty="0"/>
              <a:t>Benedict, A., Holdheide, L., Brownell, M., &amp; Foley, A. M. (2016). Learning to teach: Practice-based preparation in teacher education. Washington, DC: Center on Great Teachers and Leaders. Retrieved from </a:t>
            </a:r>
            <a:r>
              <a:rPr lang="en-US" dirty="0">
                <a:hlinkClick r:id="rId2"/>
              </a:rPr>
              <a:t>https://files.eric.ed.gov/fulltext/ED570144.pdf</a:t>
            </a:r>
            <a:r>
              <a:rPr lang="en-US" dirty="0"/>
              <a:t> </a:t>
            </a:r>
          </a:p>
          <a:p>
            <a:r>
              <a:rPr lang="en-US" dirty="0"/>
              <a:t>Billingsley, B., Bettini, E., &amp; Jones, N. (In press). Supporting special education teacher induction through high leverage practices. </a:t>
            </a:r>
            <a:r>
              <a:rPr lang="en-US" i="1" dirty="0"/>
              <a:t>Remedial and Special Education.</a:t>
            </a:r>
          </a:p>
          <a:p>
            <a:r>
              <a:rPr lang="en-US" dirty="0"/>
              <a:t>Cameron, D. L., &amp; Cook, B. G. (2007). Attitudes of preservice teachers enrolled in an infusion preparation program regarding planning and accommodations for included students with mental retardation. </a:t>
            </a:r>
            <a:r>
              <a:rPr lang="en-US" i="1" dirty="0"/>
              <a:t>Education and Training in Developmental Disabilities</a:t>
            </a:r>
            <a:r>
              <a:rPr lang="en-US" dirty="0"/>
              <a:t>, 42(3), 353.</a:t>
            </a:r>
          </a:p>
          <a:p>
            <a:r>
              <a:rPr lang="en-US" dirty="0">
                <a:solidFill>
                  <a:srgbClr val="326295">
                    <a:lumMod val="75000"/>
                  </a:srgbClr>
                </a:solidFill>
              </a:rPr>
              <a:t>Council for Exceptional Children and CEEDAR. (2017). </a:t>
            </a:r>
            <a:r>
              <a:rPr lang="en-US" i="1" dirty="0">
                <a:solidFill>
                  <a:srgbClr val="326295">
                    <a:lumMod val="75000"/>
                  </a:srgbClr>
                </a:solidFill>
              </a:rPr>
              <a:t>High-leverage practices in special education (HLPs)</a:t>
            </a:r>
            <a:r>
              <a:rPr lang="en-US" dirty="0">
                <a:solidFill>
                  <a:srgbClr val="326295">
                    <a:lumMod val="75000"/>
                  </a:srgbClr>
                </a:solidFill>
              </a:rPr>
              <a:t>. Arlington, VA: Council for Exceptional Children &amp; CEEDAR Center. Retrieved from </a:t>
            </a:r>
            <a:r>
              <a:rPr lang="en-US" dirty="0">
                <a:solidFill>
                  <a:srgbClr val="326295">
                    <a:lumMod val="75000"/>
                  </a:srgbClr>
                </a:solidFill>
                <a:hlinkClick r:id="rId3"/>
              </a:rPr>
              <a:t>http://ceedar.education.ufl.edu/wp-content/uploads/2017/11/HLP-flyer-list.pdf</a:t>
            </a:r>
            <a:r>
              <a:rPr lang="en-US" dirty="0">
                <a:solidFill>
                  <a:srgbClr val="326295">
                    <a:lumMod val="75000"/>
                  </a:srgbClr>
                </a:solidFill>
              </a:rPr>
              <a:t>  </a:t>
            </a:r>
            <a:endParaRPr lang="en-US" dirty="0"/>
          </a:p>
          <a:p>
            <a:endParaRPr lang="en-US" i="1" dirty="0"/>
          </a:p>
          <a:p>
            <a:endParaRPr lang="en-US" i="1" dirty="0"/>
          </a:p>
        </p:txBody>
      </p:sp>
      <p:sp>
        <p:nvSpPr>
          <p:cNvPr id="6" name="Slide Number Placeholder 5"/>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41</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429294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t>References</a:t>
            </a:r>
          </a:p>
        </p:txBody>
      </p:sp>
      <p:sp>
        <p:nvSpPr>
          <p:cNvPr id="8" name="Content Placeholder 7"/>
          <p:cNvSpPr>
            <a:spLocks noGrp="1"/>
          </p:cNvSpPr>
          <p:nvPr>
            <p:ph idx="1"/>
          </p:nvPr>
        </p:nvSpPr>
        <p:spPr/>
        <p:txBody>
          <a:bodyPr>
            <a:normAutofit fontScale="85000" lnSpcReduction="20000"/>
          </a:bodyPr>
          <a:lstStyle/>
          <a:p>
            <a:pPr lvl="0">
              <a:buClr>
                <a:srgbClr val="FFFFFF">
                  <a:lumMod val="65000"/>
                </a:srgbClr>
              </a:buClr>
            </a:pPr>
            <a:r>
              <a:rPr lang="en-US" dirty="0">
                <a:solidFill>
                  <a:srgbClr val="326295">
                    <a:lumMod val="75000"/>
                  </a:srgbClr>
                </a:solidFill>
              </a:rPr>
              <a:t>Goldrick, L., Sindelar, P., Zabala, D., &amp; Hirsch, E. (2014). </a:t>
            </a:r>
            <a:r>
              <a:rPr lang="en-US" i="1" dirty="0">
                <a:solidFill>
                  <a:srgbClr val="326295">
                    <a:lumMod val="75000"/>
                  </a:srgbClr>
                </a:solidFill>
              </a:rPr>
              <a:t>The role of state policy in preparing educators to meet the learning needs of students with disabilities </a:t>
            </a:r>
            <a:r>
              <a:rPr lang="en-US" dirty="0">
                <a:solidFill>
                  <a:srgbClr val="326295">
                    <a:lumMod val="75000"/>
                  </a:srgbClr>
                </a:solidFill>
              </a:rPr>
              <a:t>(Document No. PA-1). Retrieved from </a:t>
            </a:r>
            <a:r>
              <a:rPr lang="en-US" dirty="0">
                <a:solidFill>
                  <a:srgbClr val="326295">
                    <a:lumMod val="75000"/>
                  </a:srgbClr>
                </a:solidFill>
                <a:hlinkClick r:id="rId2"/>
              </a:rPr>
              <a:t>http://ceedar.education.ufl.edu/wp-content/uploads/2014/10/PA-1_FINAL_10-21-14.pdf</a:t>
            </a:r>
            <a:r>
              <a:rPr lang="en-US" dirty="0">
                <a:solidFill>
                  <a:srgbClr val="326295">
                    <a:lumMod val="75000"/>
                  </a:srgbClr>
                </a:solidFill>
              </a:rPr>
              <a:t> </a:t>
            </a:r>
          </a:p>
          <a:p>
            <a:r>
              <a:rPr lang="en-US" dirty="0"/>
              <a:t>Holdheide, L., &amp; Demonte, J. (2016). Critical shortages in special education teachers: Sound familiar? Washington, DC: American Institutes for Research. Retrieved from </a:t>
            </a:r>
            <a:r>
              <a:rPr lang="en-US" dirty="0">
                <a:hlinkClick r:id="rId3"/>
              </a:rPr>
              <a:t>https://www.air.org/resource/critical-shortages-special-education-teachers-sound-familiar</a:t>
            </a:r>
            <a:r>
              <a:rPr lang="en-US" dirty="0"/>
              <a:t> </a:t>
            </a:r>
          </a:p>
          <a:p>
            <a:pPr lvl="0">
              <a:buClr>
                <a:srgbClr val="FFFFFF">
                  <a:lumMod val="65000"/>
                </a:srgbClr>
              </a:buClr>
            </a:pPr>
            <a:r>
              <a:rPr lang="en-US" dirty="0">
                <a:solidFill>
                  <a:srgbClr val="326295">
                    <a:lumMod val="75000"/>
                  </a:srgbClr>
                </a:solidFill>
              </a:rPr>
              <a:t>Papay, J., Bacher-Hicks, A., Page, L., &amp; Marinell, W. (2018, January 9). America’s teacher shortage can’t be solved by hiring more unqualified teachers. </a:t>
            </a:r>
            <a:r>
              <a:rPr lang="en-US" i="1" dirty="0">
                <a:solidFill>
                  <a:srgbClr val="326295">
                    <a:lumMod val="75000"/>
                  </a:srgbClr>
                </a:solidFill>
              </a:rPr>
              <a:t>Washington Post</a:t>
            </a:r>
            <a:r>
              <a:rPr lang="en-US" dirty="0">
                <a:solidFill>
                  <a:srgbClr val="326295">
                    <a:lumMod val="75000"/>
                  </a:srgbClr>
                </a:solidFill>
              </a:rPr>
              <a:t>. Retrieved from </a:t>
            </a:r>
            <a:r>
              <a:rPr lang="en-US" dirty="0">
                <a:solidFill>
                  <a:srgbClr val="326295">
                    <a:lumMod val="75000"/>
                  </a:srgbClr>
                </a:solidFill>
                <a:hlinkClick r:id="rId4"/>
              </a:rPr>
              <a:t>https://www.washingtonpost.com/news/posteverything/wp/2018/01/09/americas-teacher-shortage-cant-be-solved-by-hiring-more-unqualified-teachers/?noredirect=on&amp;utm_term=.5e5ce9364afa</a:t>
            </a:r>
            <a:endParaRPr lang="en-US" dirty="0">
              <a:solidFill>
                <a:srgbClr val="326295">
                  <a:lumMod val="75000"/>
                </a:srgbClr>
              </a:solidFill>
            </a:endParaRPr>
          </a:p>
          <a:p>
            <a:endParaRPr lang="en-US" i="1" dirty="0"/>
          </a:p>
        </p:txBody>
      </p:sp>
      <p:sp>
        <p:nvSpPr>
          <p:cNvPr id="6" name="Slide Number Placeholder 5"/>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42</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85574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6"/>
          <p:cNvSpPr>
            <a:spLocks noGrp="1"/>
          </p:cNvSpPr>
          <p:nvPr>
            <p:ph type="title"/>
          </p:nvPr>
        </p:nvSpPr>
        <p:spPr/>
        <p:txBody>
          <a:bodyPr/>
          <a:lstStyle/>
          <a:p>
            <a:r>
              <a:rPr lang="en-US" dirty="0"/>
              <a:t>References</a:t>
            </a:r>
          </a:p>
        </p:txBody>
      </p:sp>
      <p:sp>
        <p:nvSpPr>
          <p:cNvPr id="6" name="Slide Number Placeholder 5"/>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43</a:t>
            </a:fld>
            <a:endParaRPr lang="en-US" dirty="0">
              <a:solidFill>
                <a:srgbClr val="FFFFFF">
                  <a:lumMod val="75000"/>
                </a:srgbClr>
              </a:solidFill>
              <a:latin typeface="Arial"/>
            </a:endParaRPr>
          </a:p>
        </p:txBody>
      </p:sp>
      <p:sp>
        <p:nvSpPr>
          <p:cNvPr id="8" name="Content Placeholder 7"/>
          <p:cNvSpPr>
            <a:spLocks noGrp="1"/>
          </p:cNvSpPr>
          <p:nvPr>
            <p:ph idx="4294967295"/>
          </p:nvPr>
        </p:nvSpPr>
        <p:spPr>
          <a:xfrm>
            <a:off x="1225550" y="1831975"/>
            <a:ext cx="10966450" cy="4075113"/>
          </a:xfrm>
        </p:spPr>
        <p:txBody>
          <a:bodyPr/>
          <a:lstStyle/>
          <a:p>
            <a:pPr lvl="0">
              <a:buClr>
                <a:srgbClr val="FFFFFF">
                  <a:lumMod val="65000"/>
                </a:srgbClr>
              </a:buClr>
            </a:pPr>
            <a:r>
              <a:rPr lang="en-US" dirty="0">
                <a:solidFill>
                  <a:srgbClr val="326295">
                    <a:lumMod val="75000"/>
                  </a:srgbClr>
                </a:solidFill>
              </a:rPr>
              <a:t>Smith, T. M., &amp; Ingersoll, R. M. (2004). What are the effects of induction and mentoring on beginning teacher turnover? </a:t>
            </a:r>
            <a:r>
              <a:rPr lang="en-US" i="1" dirty="0">
                <a:solidFill>
                  <a:srgbClr val="326295">
                    <a:lumMod val="75000"/>
                  </a:srgbClr>
                </a:solidFill>
              </a:rPr>
              <a:t>American Educational Research Journal</a:t>
            </a:r>
            <a:r>
              <a:rPr lang="en-US" dirty="0">
                <a:solidFill>
                  <a:srgbClr val="326295">
                    <a:lumMod val="75000"/>
                  </a:srgbClr>
                </a:solidFill>
              </a:rPr>
              <a:t>, 41(3), 681-714.</a:t>
            </a:r>
          </a:p>
          <a:p>
            <a:pPr lvl="0">
              <a:buClr>
                <a:srgbClr val="FFFFFF">
                  <a:lumMod val="65000"/>
                </a:srgbClr>
              </a:buClr>
            </a:pPr>
            <a:r>
              <a:rPr lang="en-US" dirty="0">
                <a:solidFill>
                  <a:srgbClr val="326295">
                    <a:lumMod val="75000"/>
                  </a:srgbClr>
                </a:solidFill>
              </a:rPr>
              <a:t>Vaughn, S., &amp; Wanzek, J. 2014. Intensive interventions in reading for students with reading disabilities: Meaningful impacts. </a:t>
            </a:r>
            <a:r>
              <a:rPr lang="en-US" i="1" dirty="0">
                <a:solidFill>
                  <a:srgbClr val="326295">
                    <a:lumMod val="75000"/>
                  </a:srgbClr>
                </a:solidFill>
              </a:rPr>
              <a:t>Learning Disabilities Research and Practice, 29</a:t>
            </a:r>
            <a:r>
              <a:rPr lang="en-US" dirty="0">
                <a:solidFill>
                  <a:srgbClr val="326295">
                    <a:lumMod val="75000"/>
                  </a:srgbClr>
                </a:solidFill>
              </a:rPr>
              <a:t>(2).</a:t>
            </a:r>
          </a:p>
          <a:p>
            <a:pPr lvl="0">
              <a:buClr>
                <a:srgbClr val="FFFFFF">
                  <a:lumMod val="65000"/>
                </a:srgbClr>
              </a:buClr>
            </a:pPr>
            <a:r>
              <a:rPr lang="en-US" dirty="0">
                <a:solidFill>
                  <a:srgbClr val="326295">
                    <a:lumMod val="75000"/>
                  </a:srgbClr>
                </a:solidFill>
              </a:rPr>
              <a:t>Windschitl, M., Thompson, J., Braaten, M., &amp; Stroupe, D. (2012). Proposing a core set of instructional practices and tools for teachers of science. </a:t>
            </a:r>
            <a:r>
              <a:rPr lang="en-US" i="1" dirty="0">
                <a:solidFill>
                  <a:srgbClr val="326295">
                    <a:lumMod val="75000"/>
                  </a:srgbClr>
                </a:solidFill>
              </a:rPr>
              <a:t>Science Education, 96</a:t>
            </a:r>
            <a:r>
              <a:rPr lang="en-US" dirty="0">
                <a:solidFill>
                  <a:srgbClr val="326295">
                    <a:lumMod val="75000"/>
                  </a:srgbClr>
                </a:solidFill>
              </a:rPr>
              <a:t>(5), 878-903. doi:10.1002/sce.21027</a:t>
            </a:r>
          </a:p>
          <a:p>
            <a:endParaRPr lang="en-US" i="1" dirty="0"/>
          </a:p>
        </p:txBody>
      </p:sp>
    </p:spTree>
    <p:extLst>
      <p:ext uri="{BB962C8B-B14F-4D97-AF65-F5344CB8AC3E}">
        <p14:creationId xmlns:p14="http://schemas.microsoft.com/office/powerpoint/2010/main" val="454258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background">
            <a:extLst>
              <a:ext uri="{FF2B5EF4-FFF2-40B4-BE49-F238E27FC236}">
                <a16:creationId xmlns:a16="http://schemas.microsoft.com/office/drawing/2014/main" id="{2C4CE994-3E48-4845-A51F-FE2B43A34844}"/>
              </a:ext>
            </a:extLst>
          </p:cNvPr>
          <p:cNvSpPr/>
          <p:nvPr/>
        </p:nvSpPr>
        <p:spPr>
          <a:xfrm>
            <a:off x="1" y="1484"/>
            <a:ext cx="12192001" cy="3863105"/>
          </a:xfrm>
          <a:prstGeom prst="rect">
            <a:avLst/>
          </a:prstGeom>
          <a:solidFill>
            <a:srgbClr val="DD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DEAs that Work logo">
            <a:extLst>
              <a:ext uri="{FF2B5EF4-FFF2-40B4-BE49-F238E27FC236}">
                <a16:creationId xmlns:a16="http://schemas.microsoft.com/office/drawing/2014/main" id="{5EAD27D8-D08D-4462-BA08-7ACB143A95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3669"/>
            <a:ext cx="3086742" cy="2878740"/>
          </a:xfrm>
          <a:prstGeom prst="rect">
            <a:avLst/>
          </a:prstGeom>
        </p:spPr>
      </p:pic>
      <p:sp>
        <p:nvSpPr>
          <p:cNvPr id="6" name="TextBox 5">
            <a:extLst>
              <a:ext uri="{FF2B5EF4-FFF2-40B4-BE49-F238E27FC236}">
                <a16:creationId xmlns:a16="http://schemas.microsoft.com/office/drawing/2014/main" id="{467E09B7-9ED7-42A0-B4DF-2DC22EDF6D9F}"/>
              </a:ext>
            </a:extLst>
          </p:cNvPr>
          <p:cNvSpPr txBox="1"/>
          <p:nvPr/>
        </p:nvSpPr>
        <p:spPr>
          <a:xfrm>
            <a:off x="333632" y="3864589"/>
            <a:ext cx="1141764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DISCLAIMER: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contents of this presentation were developed by the presenters for the 2019 OSEP Leadership Conference. However, these contents do not necessarily represent the policy of the Department of Education, and you should not assume endorsement by the Federal Government.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(Authority: 20 U.S.C. 1221e-3 and 3474)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E5C3F16C-9D56-463C-845D-DA5F17E4DDB6}"/>
              </a:ext>
              <a:ext uri="{C183D7F6-B498-43B3-948B-1728B52AA6E4}">
                <adec:decorative xmlns:adec="http://schemas.microsoft.com/office/drawing/2017/decorative" val="1"/>
              </a:ext>
            </a:extLst>
          </p:cNvPr>
          <p:cNvSpPr/>
          <p:nvPr/>
        </p:nvSpPr>
        <p:spPr>
          <a:xfrm>
            <a:off x="3086741" y="493669"/>
            <a:ext cx="9105258" cy="287874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54A7A63-F737-429B-95E4-84140F08B673}"/>
              </a:ext>
            </a:extLst>
          </p:cNvPr>
          <p:cNvSpPr txBox="1"/>
          <p:nvPr/>
        </p:nvSpPr>
        <p:spPr>
          <a:xfrm>
            <a:off x="3086741" y="1064876"/>
            <a:ext cx="9105258" cy="193899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honar Bangla" panose="020B0502040204020203" pitchFamily="34" charset="0"/>
                <a:ea typeface="+mn-ea"/>
                <a:cs typeface="Shonar Bangla" panose="020B0502040204020203" pitchFamily="34" charset="0"/>
              </a:rPr>
              <a:t>2019 OSEP Leadership Conference</a:t>
            </a:r>
          </a:p>
        </p:txBody>
      </p:sp>
      <p:sp>
        <p:nvSpPr>
          <p:cNvPr id="2" name="Title 1" hidden="1">
            <a:extLst>
              <a:ext uri="{FF2B5EF4-FFF2-40B4-BE49-F238E27FC236}">
                <a16:creationId xmlns:a16="http://schemas.microsoft.com/office/drawing/2014/main" id="{2C5FBF76-B51D-4932-8125-86AF70BC5470}"/>
              </a:ext>
            </a:extLst>
          </p:cNvPr>
          <p:cNvSpPr>
            <a:spLocks noGrp="1"/>
          </p:cNvSpPr>
          <p:nvPr>
            <p:ph type="title"/>
          </p:nvPr>
        </p:nvSpPr>
        <p:spPr/>
        <p:txBody>
          <a:bodyPr/>
          <a:lstStyle/>
          <a:p>
            <a:r>
              <a:rPr lang="en-US" dirty="0"/>
              <a:t>OSEP Disclaimer </a:t>
            </a:r>
          </a:p>
        </p:txBody>
      </p:sp>
    </p:spTree>
    <p:extLst>
      <p:ext uri="{BB962C8B-B14F-4D97-AF65-F5344CB8AC3E}">
        <p14:creationId xmlns:p14="http://schemas.microsoft.com/office/powerpoint/2010/main" val="200636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6034-F85D-43A6-8715-FC3E7EAF5766}"/>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09D5D3DB-2049-4A05-9FF8-0021BE453C6A}"/>
              </a:ext>
            </a:extLst>
          </p:cNvPr>
          <p:cNvSpPr>
            <a:spLocks noGrp="1"/>
          </p:cNvSpPr>
          <p:nvPr>
            <p:ph idx="1"/>
          </p:nvPr>
        </p:nvSpPr>
        <p:spPr/>
        <p:txBody>
          <a:bodyPr/>
          <a:lstStyle/>
          <a:p>
            <a:pPr algn="ctr">
              <a:spcBef>
                <a:spcPts val="0"/>
              </a:spcBef>
              <a:spcAft>
                <a:spcPts val="0"/>
              </a:spcAft>
            </a:pPr>
            <a:endParaRPr lang="en-US" sz="2400" b="1" i="1" dirty="0">
              <a:latin typeface="Times New Roman" panose="02020603050405020304" pitchFamily="18" charset="0"/>
              <a:ea typeface="Times New Roman" panose="02020603050405020304" pitchFamily="18" charset="0"/>
            </a:endParaRPr>
          </a:p>
          <a:p>
            <a:pPr algn="ctr">
              <a:spcBef>
                <a:spcPts val="0"/>
              </a:spcBef>
              <a:spcAft>
                <a:spcPts val="0"/>
              </a:spcAft>
            </a:pPr>
            <a:endParaRPr lang="en-US" b="1" i="1" dirty="0">
              <a:latin typeface="Times New Roman" panose="02020603050405020304" pitchFamily="18" charset="0"/>
              <a:ea typeface="Times New Roman" panose="02020603050405020304" pitchFamily="18" charset="0"/>
            </a:endParaRPr>
          </a:p>
          <a:p>
            <a:pPr marL="0" indent="0" algn="ctr">
              <a:spcBef>
                <a:spcPts val="0"/>
              </a:spcBef>
              <a:spcAft>
                <a:spcPts val="0"/>
              </a:spcAft>
              <a:buNone/>
            </a:pPr>
            <a:r>
              <a:rPr lang="en-US" sz="3200" b="1" i="1" dirty="0">
                <a:latin typeface="Times New Roman" panose="02020603050405020304" pitchFamily="18" charset="0"/>
                <a:ea typeface="Times New Roman" panose="02020603050405020304" pitchFamily="18" charset="0"/>
              </a:rPr>
              <a:t>Given your role, what do you perceive as the most critical element to ensure mentoring and induction programs are effective?</a:t>
            </a:r>
            <a:endParaRPr lang="en-US" sz="3200" dirty="0"/>
          </a:p>
        </p:txBody>
      </p:sp>
    </p:spTree>
    <p:extLst>
      <p:ext uri="{BB962C8B-B14F-4D97-AF65-F5344CB8AC3E}">
        <p14:creationId xmlns:p14="http://schemas.microsoft.com/office/powerpoint/2010/main" val="51855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88C6A-4DFA-894B-B93A-5E1C35EFD09A}"/>
              </a:ext>
            </a:extLst>
          </p:cNvPr>
          <p:cNvSpPr>
            <a:spLocks noGrp="1"/>
          </p:cNvSpPr>
          <p:nvPr>
            <p:ph type="title"/>
          </p:nvPr>
        </p:nvSpPr>
        <p:spPr/>
        <p:txBody>
          <a:bodyPr/>
          <a:lstStyle/>
          <a:p>
            <a:r>
              <a:rPr lang="en-US" dirty="0"/>
              <a:t>Mentoring and Induction Toolkit</a:t>
            </a:r>
          </a:p>
        </p:txBody>
      </p:sp>
      <p:sp>
        <p:nvSpPr>
          <p:cNvPr id="2" name="Content Placeholder 1">
            <a:extLst>
              <a:ext uri="{FF2B5EF4-FFF2-40B4-BE49-F238E27FC236}">
                <a16:creationId xmlns:a16="http://schemas.microsoft.com/office/drawing/2014/main" id="{524B043E-DAE4-F941-97E1-185332921D76}"/>
              </a:ext>
            </a:extLst>
          </p:cNvPr>
          <p:cNvSpPr>
            <a:spLocks noGrp="1"/>
          </p:cNvSpPr>
          <p:nvPr>
            <p:ph idx="1"/>
          </p:nvPr>
        </p:nvSpPr>
        <p:spPr/>
        <p:txBody>
          <a:bodyPr/>
          <a:lstStyle/>
          <a:p>
            <a:pPr>
              <a:buClr>
                <a:srgbClr val="686868"/>
              </a:buClr>
            </a:pPr>
            <a:r>
              <a:rPr lang="en-US" dirty="0"/>
              <a:t>The purpose of the GTL Center’s Mentoring and Induction Toolkit is to give state education agencies (SEAs) </a:t>
            </a:r>
            <a:r>
              <a:rPr lang="en-US" b="1" dirty="0"/>
              <a:t>tools, resources, and support </a:t>
            </a:r>
            <a:r>
              <a:rPr lang="en-US" dirty="0"/>
              <a:t>to facilitate meaningful conversations with local education agencies (LEAs) to design and implement effective, high-quality mentoring and induction programs.</a:t>
            </a:r>
          </a:p>
        </p:txBody>
      </p:sp>
      <p:sp>
        <p:nvSpPr>
          <p:cNvPr id="4" name="Slide Number Placeholder 3">
            <a:extLst>
              <a:ext uri="{FF2B5EF4-FFF2-40B4-BE49-F238E27FC236}">
                <a16:creationId xmlns:a16="http://schemas.microsoft.com/office/drawing/2014/main" id="{56942557-9532-9143-9773-70FEA51E2DD7}"/>
              </a:ext>
            </a:extLst>
          </p:cNvPr>
          <p:cNvSpPr>
            <a:spLocks noGrp="1"/>
          </p:cNvSpPr>
          <p:nvPr>
            <p:ph type="sldNum" sz="quarter" idx="4"/>
          </p:nvPr>
        </p:nvSpPr>
        <p:spPr/>
        <p:txBody>
          <a:bodyPr/>
          <a:lstStyle/>
          <a:p>
            <a:pPr fontAlgn="base">
              <a:spcBef>
                <a:spcPct val="0"/>
              </a:spcBef>
              <a:spcAft>
                <a:spcPct val="0"/>
              </a:spcAft>
              <a:defRPr/>
            </a:pPr>
            <a:fld id="{F3477EC8-074D-41C4-94AE-E9EA7CEEA348}" type="slidenum">
              <a:rPr lang="en-US">
                <a:solidFill>
                  <a:srgbClr val="FFFFFF">
                    <a:lumMod val="75000"/>
                  </a:srgbClr>
                </a:solidFill>
                <a:latin typeface="Arial"/>
              </a:rPr>
              <a:pPr fontAlgn="base">
                <a:spcBef>
                  <a:spcPct val="0"/>
                </a:spcBef>
                <a:spcAft>
                  <a:spcPct val="0"/>
                </a:spcAft>
                <a:defRPr/>
              </a:pPr>
              <a:t>6</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29069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Overview of the Toolkit </a:t>
            </a:r>
          </a:p>
        </p:txBody>
      </p:sp>
      <p:sp>
        <p:nvSpPr>
          <p:cNvPr id="9" name="Content Placeholder 2"/>
          <p:cNvSpPr>
            <a:spLocks noGrp="1"/>
          </p:cNvSpPr>
          <p:nvPr>
            <p:ph idx="1"/>
          </p:nvPr>
        </p:nvSpPr>
        <p:spPr/>
        <p:txBody>
          <a:bodyPr/>
          <a:lstStyle/>
          <a:p>
            <a:pPr>
              <a:buClr>
                <a:srgbClr val="686868"/>
              </a:buClr>
            </a:pPr>
            <a:r>
              <a:rPr lang="en-US" sz="2100" dirty="0"/>
              <a:t>Module 1: Introduction to the GTL Mentoring and Induction Toolkit</a:t>
            </a:r>
          </a:p>
          <a:p>
            <a:pPr>
              <a:buClr>
                <a:srgbClr val="686868"/>
              </a:buClr>
            </a:pPr>
            <a:r>
              <a:rPr lang="en-US" sz="2100" dirty="0"/>
              <a:t>Module 2: Mentor Recruitment, Selection, and Assignment</a:t>
            </a:r>
          </a:p>
          <a:p>
            <a:pPr>
              <a:buClr>
                <a:srgbClr val="686868"/>
              </a:buClr>
            </a:pPr>
            <a:r>
              <a:rPr lang="en-US" sz="2100" dirty="0"/>
              <a:t>Module 3: Mentor Professional Learning, Development, and Assessment</a:t>
            </a:r>
          </a:p>
          <a:p>
            <a:pPr>
              <a:buClr>
                <a:srgbClr val="686868"/>
              </a:buClr>
            </a:pPr>
            <a:r>
              <a:rPr lang="en-US" sz="2100" dirty="0"/>
              <a:t>Module 4: Beginning Teacher Professional Learning and Development</a:t>
            </a:r>
          </a:p>
          <a:p>
            <a:pPr>
              <a:buClr>
                <a:srgbClr val="686868"/>
              </a:buClr>
            </a:pPr>
            <a:r>
              <a:rPr lang="en-US" sz="2100" dirty="0"/>
              <a:t>Module 5: The Role of the Principal in Mentoring and Induction</a:t>
            </a:r>
          </a:p>
          <a:p>
            <a:pPr>
              <a:buClr>
                <a:srgbClr val="686868"/>
              </a:buClr>
            </a:pPr>
            <a:r>
              <a:rPr lang="en-US" sz="2100" b="1" dirty="0"/>
              <a:t>Module 6: Mentoring and Induction for Educators of Students with Disabilities</a:t>
            </a:r>
          </a:p>
          <a:p>
            <a:pPr>
              <a:buClr>
                <a:srgbClr val="686868"/>
              </a:buClr>
            </a:pPr>
            <a:r>
              <a:rPr lang="en-US" sz="2100" dirty="0"/>
              <a:t>Module 7: Collecting Evidence of Induction Program Success</a:t>
            </a:r>
          </a:p>
        </p:txBody>
      </p:sp>
      <p:sp>
        <p:nvSpPr>
          <p:cNvPr id="3" name="Slide Number Placeholder 2"/>
          <p:cNvSpPr>
            <a:spLocks noGrp="1"/>
          </p:cNvSpPr>
          <p:nvPr>
            <p:ph type="sldNum" sz="quarter" idx="4"/>
          </p:nvPr>
        </p:nvSpPr>
        <p:spPr/>
        <p:txBody>
          <a:bodyPr/>
          <a:lstStyle/>
          <a:p>
            <a:pPr algn="r" fontAlgn="base">
              <a:spcBef>
                <a:spcPct val="0"/>
              </a:spcBef>
              <a:spcAft>
                <a:spcPct val="0"/>
              </a:spcAft>
              <a:defRPr/>
            </a:pPr>
            <a:fld id="{F3477EC8-074D-41C4-94AE-E9EA7CEEA348}" type="slidenum">
              <a:rPr lang="en-US">
                <a:solidFill>
                  <a:srgbClr val="FFFFFF">
                    <a:lumMod val="75000"/>
                  </a:srgbClr>
                </a:solidFill>
                <a:latin typeface="Arial"/>
              </a:rPr>
              <a:pPr algn="r" fontAlgn="base">
                <a:spcBef>
                  <a:spcPct val="0"/>
                </a:spcBef>
                <a:spcAft>
                  <a:spcPct val="0"/>
                </a:spcAft>
                <a:defRPr/>
              </a:pPr>
              <a:t>7</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262888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5959E-15A7-974D-98D8-CAD7B028CD72}"/>
              </a:ext>
            </a:extLst>
          </p:cNvPr>
          <p:cNvSpPr>
            <a:spLocks noGrp="1"/>
          </p:cNvSpPr>
          <p:nvPr>
            <p:ph type="title"/>
          </p:nvPr>
        </p:nvSpPr>
        <p:spPr/>
        <p:txBody>
          <a:bodyPr/>
          <a:lstStyle/>
          <a:p>
            <a:r>
              <a:rPr lang="en-US" dirty="0"/>
              <a:t>Module Components</a:t>
            </a:r>
          </a:p>
        </p:txBody>
      </p:sp>
      <p:sp>
        <p:nvSpPr>
          <p:cNvPr id="2" name="Content Placeholder 1">
            <a:extLst>
              <a:ext uri="{FF2B5EF4-FFF2-40B4-BE49-F238E27FC236}">
                <a16:creationId xmlns:a16="http://schemas.microsoft.com/office/drawing/2014/main" id="{A53B9E65-A545-314A-9A65-DA9AF6A67595}"/>
              </a:ext>
            </a:extLst>
          </p:cNvPr>
          <p:cNvSpPr>
            <a:spLocks noGrp="1"/>
          </p:cNvSpPr>
          <p:nvPr>
            <p:ph idx="1"/>
          </p:nvPr>
        </p:nvSpPr>
        <p:spPr>
          <a:xfrm>
            <a:off x="838200" y="1690688"/>
            <a:ext cx="5805196" cy="4351338"/>
          </a:xfrm>
        </p:spPr>
        <p:txBody>
          <a:bodyPr>
            <a:normAutofit/>
          </a:bodyPr>
          <a:lstStyle/>
          <a:p>
            <a:pPr>
              <a:buClr>
                <a:srgbClr val="686868"/>
              </a:buClr>
            </a:pPr>
            <a:r>
              <a:rPr lang="en-US" b="1" dirty="0"/>
              <a:t>Anchor Presentation: </a:t>
            </a:r>
            <a:r>
              <a:rPr lang="en-US" dirty="0"/>
              <a:t>Summarizes research and best practices related to the topic.</a:t>
            </a:r>
          </a:p>
          <a:p>
            <a:pPr>
              <a:buClr>
                <a:srgbClr val="686868"/>
              </a:buClr>
            </a:pPr>
            <a:r>
              <a:rPr lang="en-US" b="1" dirty="0"/>
              <a:t>Handouts: </a:t>
            </a:r>
            <a:r>
              <a:rPr lang="en-US" dirty="0"/>
              <a:t>Provide information to supplement the anchor presentation.</a:t>
            </a:r>
          </a:p>
          <a:p>
            <a:pPr>
              <a:buClr>
                <a:srgbClr val="686868"/>
              </a:buClr>
            </a:pPr>
            <a:r>
              <a:rPr lang="en-US" b="1" dirty="0"/>
              <a:t>Team Tools: </a:t>
            </a:r>
            <a:r>
              <a:rPr lang="en-US" dirty="0"/>
              <a:t>Help teams plan, design, and implement the components of a comprehensive mentoring and induction program.</a:t>
            </a:r>
          </a:p>
        </p:txBody>
      </p:sp>
      <p:sp>
        <p:nvSpPr>
          <p:cNvPr id="4" name="Slide Number Placeholder 3">
            <a:extLst>
              <a:ext uri="{FF2B5EF4-FFF2-40B4-BE49-F238E27FC236}">
                <a16:creationId xmlns:a16="http://schemas.microsoft.com/office/drawing/2014/main" id="{E1E0FAFD-0FF3-5541-A566-B8F6FAD52310}"/>
              </a:ext>
            </a:extLst>
          </p:cNvPr>
          <p:cNvSpPr>
            <a:spLocks noGrp="1"/>
          </p:cNvSpPr>
          <p:nvPr>
            <p:ph type="sldNum" sz="quarter" idx="4"/>
          </p:nvPr>
        </p:nvSpPr>
        <p:spPr/>
        <p:txBody>
          <a:bodyPr/>
          <a:lstStyle/>
          <a:p>
            <a:pPr algn="r" fontAlgn="base">
              <a:spcBef>
                <a:spcPct val="0"/>
              </a:spcBef>
              <a:spcAft>
                <a:spcPct val="0"/>
              </a:spcAft>
              <a:defRPr/>
            </a:pPr>
            <a:fld id="{F3477EC8-074D-41C4-94AE-E9EA7CEEA348}" type="slidenum">
              <a:rPr lang="en-US">
                <a:solidFill>
                  <a:srgbClr val="FFFFFF">
                    <a:lumMod val="75000"/>
                  </a:srgbClr>
                </a:solidFill>
                <a:latin typeface="Arial"/>
              </a:rPr>
              <a:pPr algn="r" fontAlgn="base">
                <a:spcBef>
                  <a:spcPct val="0"/>
                </a:spcBef>
                <a:spcAft>
                  <a:spcPct val="0"/>
                </a:spcAft>
                <a:defRPr/>
              </a:pPr>
              <a:t>8</a:t>
            </a:fld>
            <a:endParaRPr lang="en-US" dirty="0">
              <a:solidFill>
                <a:srgbClr val="FFFFFF">
                  <a:lumMod val="75000"/>
                </a:srgbClr>
              </a:solidFill>
              <a:latin typeface="Arial"/>
            </a:endParaRPr>
          </a:p>
        </p:txBody>
      </p:sp>
      <p:sp>
        <p:nvSpPr>
          <p:cNvPr id="5" name="Content Placeholder 4">
            <a:extLst>
              <a:ext uri="{FF2B5EF4-FFF2-40B4-BE49-F238E27FC236}">
                <a16:creationId xmlns:a16="http://schemas.microsoft.com/office/drawing/2014/main" id="{65B6AE99-9E84-4DBB-8C7F-535F4A09231D}"/>
              </a:ext>
            </a:extLst>
          </p:cNvPr>
          <p:cNvSpPr>
            <a:spLocks noGrp="1"/>
          </p:cNvSpPr>
          <p:nvPr>
            <p:ph idx="4294967295"/>
          </p:nvPr>
        </p:nvSpPr>
        <p:spPr>
          <a:xfrm>
            <a:off x="6896100" y="2319338"/>
            <a:ext cx="5295900" cy="2695575"/>
          </a:xfrm>
        </p:spPr>
        <p:txBody>
          <a:bodyPr>
            <a:normAutofit lnSpcReduction="10000"/>
          </a:bodyPr>
          <a:lstStyle/>
          <a:p>
            <a:r>
              <a:rPr lang="en-US" dirty="0"/>
              <a:t>Anchor presentations, handouts, and team tools are available on the GTL Center </a:t>
            </a:r>
            <a:r>
              <a:rPr lang="en-US" dirty="0">
                <a:hlinkClick r:id="rId3"/>
              </a:rPr>
              <a:t>website</a:t>
            </a:r>
            <a:r>
              <a:rPr lang="en-US" dirty="0"/>
              <a:t>.</a:t>
            </a:r>
            <a:endParaRPr lang="en-US" dirty="0">
              <a:solidFill>
                <a:srgbClr val="FF0000"/>
              </a:solidFill>
            </a:endParaRPr>
          </a:p>
          <a:p>
            <a:r>
              <a:rPr lang="en-US" dirty="0"/>
              <a:t>SEA personnel may request consultation from GTL experts to learn more about customizing the toolkit materials.</a:t>
            </a:r>
          </a:p>
        </p:txBody>
      </p:sp>
    </p:spTree>
    <p:extLst>
      <p:ext uri="{BB962C8B-B14F-4D97-AF65-F5344CB8AC3E}">
        <p14:creationId xmlns:p14="http://schemas.microsoft.com/office/powerpoint/2010/main" val="2894584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Module 6 Objectives</a:t>
            </a:r>
          </a:p>
        </p:txBody>
      </p:sp>
      <p:sp>
        <p:nvSpPr>
          <p:cNvPr id="5" name="Content Placeholder 4"/>
          <p:cNvSpPr>
            <a:spLocks noGrp="1"/>
          </p:cNvSpPr>
          <p:nvPr>
            <p:ph idx="1"/>
          </p:nvPr>
        </p:nvSpPr>
        <p:spPr/>
        <p:txBody>
          <a:bodyPr/>
          <a:lstStyle/>
          <a:p>
            <a:pPr>
              <a:buClr>
                <a:srgbClr val="686868"/>
              </a:buClr>
            </a:pPr>
            <a:r>
              <a:rPr lang="en-US" dirty="0"/>
              <a:t>Strengthen collaboration and shared investment between SEAs, LEAs, and educator preparation programs (EPPs) in M&amp;I programs that span across preservice and inservice.</a:t>
            </a:r>
          </a:p>
          <a:p>
            <a:pPr>
              <a:buClr>
                <a:srgbClr val="686868"/>
              </a:buClr>
            </a:pPr>
            <a:r>
              <a:rPr lang="en-US" dirty="0"/>
              <a:t>Establish consistency in expectations of instructional practice that offer all students equitable access to the general education curriculum.</a:t>
            </a:r>
          </a:p>
          <a:p>
            <a:pPr>
              <a:buClr>
                <a:srgbClr val="686868"/>
              </a:buClr>
            </a:pPr>
            <a:r>
              <a:rPr lang="en-US" dirty="0"/>
              <a:t>Promote evidence-based/high-leverage instructional practices and provide teacher candidates and novice teachers with practice-based opportunities to advance their practice.</a:t>
            </a:r>
          </a:p>
        </p:txBody>
      </p:sp>
      <p:sp>
        <p:nvSpPr>
          <p:cNvPr id="4" name="Slide Number Placeholder 3"/>
          <p:cNvSpPr>
            <a:spLocks noGrp="1"/>
          </p:cNvSpPr>
          <p:nvPr>
            <p:ph type="sldNum" sz="quarter" idx="4"/>
          </p:nvPr>
        </p:nvSpPr>
        <p:spPr/>
        <p:txBody>
          <a:bodyPr/>
          <a:lstStyle/>
          <a:p>
            <a:pPr algn="r" fontAlgn="base">
              <a:spcBef>
                <a:spcPct val="0"/>
              </a:spcBef>
              <a:spcAft>
                <a:spcPct val="0"/>
              </a:spcAft>
            </a:pPr>
            <a:fld id="{F3477EC8-074D-41C4-94AE-E9EA7CEEA348}" type="slidenum">
              <a:rPr lang="en-US">
                <a:solidFill>
                  <a:srgbClr val="FFFFFF">
                    <a:lumMod val="75000"/>
                  </a:srgbClr>
                </a:solidFill>
                <a:latin typeface="Arial"/>
              </a:rPr>
              <a:pPr algn="r" fontAlgn="base">
                <a:spcBef>
                  <a:spcPct val="0"/>
                </a:spcBef>
                <a:spcAft>
                  <a:spcPct val="0"/>
                </a:spcAft>
              </a:pPr>
              <a:t>9</a:t>
            </a:fld>
            <a:endParaRPr lang="en-US" dirty="0">
              <a:solidFill>
                <a:srgbClr val="FFFFFF">
                  <a:lumMod val="75000"/>
                </a:srgbClr>
              </a:solidFill>
              <a:latin typeface="Arial"/>
            </a:endParaRPr>
          </a:p>
        </p:txBody>
      </p:sp>
    </p:spTree>
    <p:extLst>
      <p:ext uri="{BB962C8B-B14F-4D97-AF65-F5344CB8AC3E}">
        <p14:creationId xmlns:p14="http://schemas.microsoft.com/office/powerpoint/2010/main" val="13044443"/>
      </p:ext>
    </p:extLst>
  </p:cSld>
  <p:clrMapOvr>
    <a:masterClrMapping/>
  </p:clrMapOvr>
</p:sld>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DA78F738243C44AFC9EEEBF7149D7D" ma:contentTypeVersion="4" ma:contentTypeDescription="Create a new document." ma:contentTypeScope="" ma:versionID="7ccf74ab8a6f0e9e9c2378b9a3d9dfdf">
  <xsd:schema xmlns:xsd="http://www.w3.org/2001/XMLSchema" xmlns:xs="http://www.w3.org/2001/XMLSchema" xmlns:p="http://schemas.microsoft.com/office/2006/metadata/properties" xmlns:ns2="b4eb6e4d-bcc2-4e58-8704-1540da28dad6" xmlns:ns3="f20f76a6-a87a-4b60-9287-fa515040fc58" targetNamespace="http://schemas.microsoft.com/office/2006/metadata/properties" ma:root="true" ma:fieldsID="476dc55ac623fcf3d50d41fabb171ed5" ns2:_="" ns3:_="">
    <xsd:import namespace="b4eb6e4d-bcc2-4e58-8704-1540da28dad6"/>
    <xsd:import namespace="f20f76a6-a87a-4b60-9287-fa515040fc5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b6e4d-bcc2-4e58-8704-1540da28d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0f76a6-a87a-4b60-9287-fa515040fc5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AC1138-13EF-4DA1-9195-E3C7623C1F76}">
  <ds:schemaRefs>
    <ds:schemaRef ds:uri="http://schemas.microsoft.com/sharepoint/v3/contenttype/forms"/>
  </ds:schemaRefs>
</ds:datastoreItem>
</file>

<file path=customXml/itemProps2.xml><?xml version="1.0" encoding="utf-8"?>
<ds:datastoreItem xmlns:ds="http://schemas.openxmlformats.org/officeDocument/2006/customXml" ds:itemID="{47049F73-D61B-4541-AA0B-0313B71F2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b6e4d-bcc2-4e58-8704-1540da28dad6"/>
    <ds:schemaRef ds:uri="f20f76a6-a87a-4b60-9287-fa515040f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CC2F23-A7BC-4E8C-9999-4D23B9FEC54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f20f76a6-a87a-4b60-9287-fa515040fc58"/>
    <ds:schemaRef ds:uri="b4eb6e4d-bcc2-4e58-8704-1540da28dad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306</TotalTime>
  <Words>2116</Words>
  <Application>Microsoft Office PowerPoint</Application>
  <PresentationFormat>Widescreen</PresentationFormat>
  <Paragraphs>259</Paragraphs>
  <Slides>44</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MS PGothic</vt:lpstr>
      <vt:lpstr>MS PGothic</vt:lpstr>
      <vt:lpstr>Arial</vt:lpstr>
      <vt:lpstr>Calibri</vt:lpstr>
      <vt:lpstr>Calibri Light</vt:lpstr>
      <vt:lpstr>Franklin Gothic Book</vt:lpstr>
      <vt:lpstr>ITC Franklin Gothic Std Bk Cd</vt:lpstr>
      <vt:lpstr>Shonar Bangla</vt:lpstr>
      <vt:lpstr>Times New Roman</vt:lpstr>
      <vt:lpstr>Wingdings</vt:lpstr>
      <vt:lpstr>Wingdings 3</vt:lpstr>
      <vt:lpstr>2017 Leadership Conference </vt:lpstr>
      <vt:lpstr>Office Theme</vt:lpstr>
      <vt:lpstr>Mentoring and Induction for  Educators/Personnel Supporting Students with Disabilities</vt:lpstr>
      <vt:lpstr>OSEP Disclaimer </vt:lpstr>
      <vt:lpstr>Objectives</vt:lpstr>
      <vt:lpstr>Format</vt:lpstr>
      <vt:lpstr>Discussion</vt:lpstr>
      <vt:lpstr>Mentoring and Induction Toolkit</vt:lpstr>
      <vt:lpstr>Overview of the Toolkit </vt:lpstr>
      <vt:lpstr>Module Components</vt:lpstr>
      <vt:lpstr>Module 6 Objectives</vt:lpstr>
      <vt:lpstr>The Context</vt:lpstr>
      <vt:lpstr>Educator Perspective</vt:lpstr>
      <vt:lpstr>How Do We Support Beginning Teachers to Become Effective Instructors?</vt:lpstr>
      <vt:lpstr>The Opportunity</vt:lpstr>
      <vt:lpstr>Equitable Access to Effective Instruction</vt:lpstr>
      <vt:lpstr>Effective Core Instruction Requires Shared Ownership</vt:lpstr>
      <vt:lpstr>Mentoring &amp; Induction is a Game-Changer</vt:lpstr>
      <vt:lpstr>Content of Mentoring and Induction</vt:lpstr>
      <vt:lpstr>What Are High-Leverage Practices (HLPs)?</vt:lpstr>
      <vt:lpstr>Features of HLPs</vt:lpstr>
      <vt:lpstr>HLP Frameworks</vt:lpstr>
      <vt:lpstr>Why Should We Focus on HLPs?</vt:lpstr>
      <vt:lpstr>A Common Language for Core Instruction</vt:lpstr>
      <vt:lpstr>Discussion</vt:lpstr>
      <vt:lpstr>Structure of Mentoring and Induction</vt:lpstr>
      <vt:lpstr>Practice-Based Opportunities</vt:lpstr>
      <vt:lpstr>Learning to Teach Resources</vt:lpstr>
      <vt:lpstr>Partnerships for Mentored Clinical Practice</vt:lpstr>
      <vt:lpstr>Partnerships Are Key</vt:lpstr>
      <vt:lpstr>Consistency in Instructional Expectations</vt:lpstr>
      <vt:lpstr>Mentoring and Induction for Beginning Special Education Teachers </vt:lpstr>
      <vt:lpstr>District Needs Assessment </vt:lpstr>
      <vt:lpstr>Slide 32</vt:lpstr>
      <vt:lpstr>Slide 33</vt:lpstr>
      <vt:lpstr>Support from the Start: P20 Partnerships Collaborating to Provide Effective Induction Support </vt:lpstr>
      <vt:lpstr>High Quality Induction Programs</vt:lpstr>
      <vt:lpstr>Georgia’s Educational Landscape</vt:lpstr>
      <vt:lpstr>GaDOE Induction Guidance </vt:lpstr>
      <vt:lpstr>Guidance Domains</vt:lpstr>
      <vt:lpstr>Slide 39</vt:lpstr>
      <vt:lpstr>Discussion </vt:lpstr>
      <vt:lpstr>References</vt:lpstr>
      <vt:lpstr>References</vt:lpstr>
      <vt:lpstr>References</vt:lpstr>
      <vt:lpstr>OSEP Disclaimer </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Kathan, Joseph</dc:creator>
  <cp:lastModifiedBy>Alavi, Keane</cp:lastModifiedBy>
  <cp:revision>78</cp:revision>
  <cp:lastPrinted>2017-06-16T19:13:57Z</cp:lastPrinted>
  <dcterms:created xsi:type="dcterms:W3CDTF">2017-05-11T18:26:07Z</dcterms:created>
  <dcterms:modified xsi:type="dcterms:W3CDTF">2019-07-12T15:59:38Z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0x010100ABDA78F738243C44AFC9EEEBF7149D7D</vt:lpwstr>
  </property>
</Properties>
</file>