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57"/>
  </p:notesMasterIdLst>
  <p:sldIdLst>
    <p:sldId id="639" r:id="rId5"/>
    <p:sldId id="810" r:id="rId6"/>
    <p:sldId id="300" r:id="rId7"/>
    <p:sldId id="508" r:id="rId8"/>
    <p:sldId id="622" r:id="rId9"/>
    <p:sldId id="802" r:id="rId10"/>
    <p:sldId id="667" r:id="rId11"/>
    <p:sldId id="668" r:id="rId12"/>
    <p:sldId id="512" r:id="rId13"/>
    <p:sldId id="801" r:id="rId14"/>
    <p:sldId id="644" r:id="rId15"/>
    <p:sldId id="610" r:id="rId16"/>
    <p:sldId id="807" r:id="rId17"/>
    <p:sldId id="645" r:id="rId18"/>
    <p:sldId id="654" r:id="rId19"/>
    <p:sldId id="646" r:id="rId20"/>
    <p:sldId id="647" r:id="rId21"/>
    <p:sldId id="651" r:id="rId22"/>
    <p:sldId id="652" r:id="rId23"/>
    <p:sldId id="653" r:id="rId24"/>
    <p:sldId id="648" r:id="rId25"/>
    <p:sldId id="661" r:id="rId26"/>
    <p:sldId id="662" r:id="rId27"/>
    <p:sldId id="649" r:id="rId28"/>
    <p:sldId id="470" r:id="rId29"/>
    <p:sldId id="650" r:id="rId30"/>
    <p:sldId id="386" r:id="rId31"/>
    <p:sldId id="808" r:id="rId32"/>
    <p:sldId id="809" r:id="rId33"/>
    <p:sldId id="624" r:id="rId34"/>
    <p:sldId id="308" r:id="rId35"/>
    <p:sldId id="612" r:id="rId36"/>
    <p:sldId id="613" r:id="rId37"/>
    <p:sldId id="614" r:id="rId38"/>
    <p:sldId id="615" r:id="rId39"/>
    <p:sldId id="574" r:id="rId40"/>
    <p:sldId id="799" r:id="rId41"/>
    <p:sldId id="655" r:id="rId42"/>
    <p:sldId id="660" r:id="rId43"/>
    <p:sldId id="656" r:id="rId44"/>
    <p:sldId id="800" r:id="rId45"/>
    <p:sldId id="658" r:id="rId46"/>
    <p:sldId id="659" r:id="rId47"/>
    <p:sldId id="507" r:id="rId48"/>
    <p:sldId id="274" r:id="rId49"/>
    <p:sldId id="628" r:id="rId50"/>
    <p:sldId id="637" r:id="rId51"/>
    <p:sldId id="638" r:id="rId52"/>
    <p:sldId id="471" r:id="rId53"/>
    <p:sldId id="472" r:id="rId54"/>
    <p:sldId id="606" r:id="rId55"/>
    <p:sldId id="811" r:id="rId5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144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1304B3-1A35-AF43-8E78-4FC5C890F41E}" type="doc">
      <dgm:prSet loTypeId="urn:microsoft.com/office/officeart/2005/8/layout/cycle5" loCatId="" qsTypeId="urn:microsoft.com/office/officeart/2005/8/quickstyle/simple1" qsCatId="simple" csTypeId="urn:microsoft.com/office/officeart/2005/8/colors/accent1_2" csCatId="accent1" phldr="1"/>
      <dgm:spPr/>
      <dgm:t>
        <a:bodyPr/>
        <a:lstStyle/>
        <a:p>
          <a:endParaRPr lang="en-US"/>
        </a:p>
      </dgm:t>
    </dgm:pt>
    <dgm:pt modelId="{5792A224-3B96-B943-A251-638EFF701130}">
      <dgm:prSet phldrT="[Text]" custT="1"/>
      <dgm:spPr/>
      <dgm:t>
        <a:bodyPr/>
        <a:lstStyle/>
        <a:p>
          <a:r>
            <a:rPr lang="en-US" sz="1400" dirty="0"/>
            <a:t>Recruitment and Retention</a:t>
          </a:r>
        </a:p>
        <a:p>
          <a:r>
            <a:rPr lang="en-US" sz="1200" dirty="0"/>
            <a:t>Strategies to identify, hire and maintain a qualified workforce across sectors and disciplines</a:t>
          </a:r>
        </a:p>
      </dgm:t>
    </dgm:pt>
    <dgm:pt modelId="{92098A46-BF53-6D45-8B37-583A2D1CCE91}" type="parTrans" cxnId="{130E16CF-711A-E84E-8823-DB80D8E39EA5}">
      <dgm:prSet/>
      <dgm:spPr/>
      <dgm:t>
        <a:bodyPr/>
        <a:lstStyle/>
        <a:p>
          <a:endParaRPr lang="en-US"/>
        </a:p>
      </dgm:t>
    </dgm:pt>
    <dgm:pt modelId="{1871C93C-202C-0547-A4A9-6BF0ED1B3B22}" type="sibTrans" cxnId="{130E16CF-711A-E84E-8823-DB80D8E39EA5}">
      <dgm:prSet/>
      <dgm:spPr/>
      <dgm:t>
        <a:bodyPr/>
        <a:lstStyle/>
        <a:p>
          <a:endParaRPr lang="en-US"/>
        </a:p>
      </dgm:t>
    </dgm:pt>
    <dgm:pt modelId="{BBDFD4C8-3384-B04F-9834-39685565A5B4}">
      <dgm:prSet phldrT="[Text]" custT="1"/>
      <dgm:spPr/>
      <dgm:t>
        <a:bodyPr/>
        <a:lstStyle/>
        <a:p>
          <a:r>
            <a:rPr lang="en-US" sz="1400" dirty="0"/>
            <a:t>Inservice Training</a:t>
          </a:r>
        </a:p>
        <a:p>
          <a:r>
            <a:rPr lang="en-US" sz="1200" dirty="0"/>
            <a:t>Ongoing learning activities to maintain and build the competence of the EC workforce </a:t>
          </a:r>
        </a:p>
      </dgm:t>
    </dgm:pt>
    <dgm:pt modelId="{4D16A24E-36BD-3845-B2D3-B08206FB5D04}" type="parTrans" cxnId="{C5D2A704-9485-0141-9CB4-37B589743608}">
      <dgm:prSet/>
      <dgm:spPr/>
      <dgm:t>
        <a:bodyPr/>
        <a:lstStyle/>
        <a:p>
          <a:endParaRPr lang="en-US"/>
        </a:p>
      </dgm:t>
    </dgm:pt>
    <dgm:pt modelId="{D682CB8A-FAF7-FE46-B0A8-D9CA6C9AAFD4}" type="sibTrans" cxnId="{C5D2A704-9485-0141-9CB4-37B589743608}">
      <dgm:prSet/>
      <dgm:spPr/>
      <dgm:t>
        <a:bodyPr/>
        <a:lstStyle/>
        <a:p>
          <a:endParaRPr lang="en-US"/>
        </a:p>
      </dgm:t>
    </dgm:pt>
    <dgm:pt modelId="{68F43962-30F9-43A7-BE81-5F191CFDE798}">
      <dgm:prSet phldrT="[Text]" custT="1"/>
      <dgm:spPr/>
      <dgm:t>
        <a:bodyPr/>
        <a:lstStyle/>
        <a:p>
          <a:r>
            <a:rPr lang="en-US" sz="1400" dirty="0"/>
            <a:t>Leadership, Coordination &amp; Sustainability</a:t>
          </a:r>
        </a:p>
        <a:p>
          <a:r>
            <a:rPr lang="en-US" sz="1200" dirty="0"/>
            <a:t>Structures for ongoing support of all personnel development activities</a:t>
          </a:r>
        </a:p>
      </dgm:t>
    </dgm:pt>
    <dgm:pt modelId="{D3A2D3ED-D1EE-4920-95C8-24AA35E4EEDD}" type="parTrans" cxnId="{8C296A17-432A-4EBD-8419-31C36D1101CD}">
      <dgm:prSet/>
      <dgm:spPr/>
      <dgm:t>
        <a:bodyPr/>
        <a:lstStyle/>
        <a:p>
          <a:endParaRPr lang="en-US"/>
        </a:p>
      </dgm:t>
    </dgm:pt>
    <dgm:pt modelId="{68A59851-7F43-46AC-BBA4-5164D0E6C0C1}" type="sibTrans" cxnId="{8C296A17-432A-4EBD-8419-31C36D1101CD}">
      <dgm:prSet/>
      <dgm:spPr/>
      <dgm:t>
        <a:bodyPr/>
        <a:lstStyle/>
        <a:p>
          <a:endParaRPr lang="en-US"/>
        </a:p>
      </dgm:t>
    </dgm:pt>
    <dgm:pt modelId="{DC9BA85E-8AE3-4250-B5EC-5F1323F6AD3A}">
      <dgm:prSet phldrT="[Text]" custT="1"/>
      <dgm:spPr/>
      <dgm:t>
        <a:bodyPr/>
        <a:lstStyle/>
        <a:p>
          <a:r>
            <a:rPr lang="en-US" sz="1400" dirty="0"/>
            <a:t>Personnel Standards</a:t>
          </a:r>
        </a:p>
        <a:p>
          <a:r>
            <a:rPr lang="en-US" sz="1200" dirty="0"/>
            <a:t>Discipline specific knowledge, skills and competencies for the EC workforce</a:t>
          </a:r>
        </a:p>
      </dgm:t>
    </dgm:pt>
    <dgm:pt modelId="{98DEBAA6-EAAF-4630-8995-A60F9BB773D9}" type="parTrans" cxnId="{C53F4C54-9500-46C4-B112-CB5A0DCCCAC6}">
      <dgm:prSet/>
      <dgm:spPr/>
      <dgm:t>
        <a:bodyPr/>
        <a:lstStyle/>
        <a:p>
          <a:endParaRPr lang="en-US"/>
        </a:p>
      </dgm:t>
    </dgm:pt>
    <dgm:pt modelId="{095D0DDD-A26A-4F95-B796-0ED3A6164F81}" type="sibTrans" cxnId="{C53F4C54-9500-46C4-B112-CB5A0DCCCAC6}">
      <dgm:prSet/>
      <dgm:spPr/>
      <dgm:t>
        <a:bodyPr/>
        <a:lstStyle/>
        <a:p>
          <a:endParaRPr lang="en-US"/>
        </a:p>
      </dgm:t>
    </dgm:pt>
    <dgm:pt modelId="{8A640842-A007-44C6-85E2-695C15788E13}">
      <dgm:prSet phldrT="[Text]" custT="1"/>
      <dgm:spPr/>
      <dgm:t>
        <a:bodyPr/>
        <a:lstStyle/>
        <a:p>
          <a:r>
            <a:rPr lang="en-US" sz="1400" dirty="0"/>
            <a:t>Preservice Training</a:t>
          </a:r>
        </a:p>
        <a:p>
          <a:r>
            <a:rPr lang="en-US" sz="1200" dirty="0"/>
            <a:t>Formal program of study at an IHE to prepare for the EC workforce</a:t>
          </a:r>
        </a:p>
      </dgm:t>
    </dgm:pt>
    <dgm:pt modelId="{27564AC3-9B1E-4A8B-B73B-6EDD7731EC47}" type="parTrans" cxnId="{57395677-7513-4938-8D73-BD7327CA3CF9}">
      <dgm:prSet/>
      <dgm:spPr/>
      <dgm:t>
        <a:bodyPr/>
        <a:lstStyle/>
        <a:p>
          <a:endParaRPr lang="en-US"/>
        </a:p>
      </dgm:t>
    </dgm:pt>
    <dgm:pt modelId="{7743401E-F7C8-4800-909A-5ABA041EA8EA}" type="sibTrans" cxnId="{57395677-7513-4938-8D73-BD7327CA3CF9}">
      <dgm:prSet/>
      <dgm:spPr/>
      <dgm:t>
        <a:bodyPr/>
        <a:lstStyle/>
        <a:p>
          <a:endParaRPr lang="en-US"/>
        </a:p>
      </dgm:t>
    </dgm:pt>
    <dgm:pt modelId="{2D8B9212-D329-284A-80FF-3B5F43F98142}" type="pres">
      <dgm:prSet presAssocID="{071304B3-1A35-AF43-8E78-4FC5C890F41E}" presName="cycle" presStyleCnt="0">
        <dgm:presLayoutVars>
          <dgm:dir/>
          <dgm:resizeHandles val="exact"/>
        </dgm:presLayoutVars>
      </dgm:prSet>
      <dgm:spPr/>
    </dgm:pt>
    <dgm:pt modelId="{ACB6B3F0-89B6-4FAC-B476-AF89FF586D64}" type="pres">
      <dgm:prSet presAssocID="{68F43962-30F9-43A7-BE81-5F191CFDE798}" presName="node" presStyleLbl="node1" presStyleIdx="0" presStyleCnt="5" custScaleX="112524" custScaleY="149388">
        <dgm:presLayoutVars>
          <dgm:bulletEnabled val="1"/>
        </dgm:presLayoutVars>
      </dgm:prSet>
      <dgm:spPr/>
    </dgm:pt>
    <dgm:pt modelId="{03249657-3C41-413F-ACB6-539C6B1A91AB}" type="pres">
      <dgm:prSet presAssocID="{68F43962-30F9-43A7-BE81-5F191CFDE798}" presName="spNode" presStyleCnt="0"/>
      <dgm:spPr/>
    </dgm:pt>
    <dgm:pt modelId="{C24572E0-C6B1-4F65-BA60-BA650320E192}" type="pres">
      <dgm:prSet presAssocID="{68A59851-7F43-46AC-BBA4-5164D0E6C0C1}" presName="sibTrans" presStyleLbl="sibTrans1D1" presStyleIdx="0" presStyleCnt="5"/>
      <dgm:spPr/>
    </dgm:pt>
    <dgm:pt modelId="{60A99B84-DE4C-664C-B9B9-AB6410E90583}" type="pres">
      <dgm:prSet presAssocID="{5792A224-3B96-B943-A251-638EFF701130}" presName="node" presStyleLbl="node1" presStyleIdx="1" presStyleCnt="5" custScaleX="112475" custScaleY="149388" custRadScaleRad="105164" custRadScaleInc="7609">
        <dgm:presLayoutVars>
          <dgm:bulletEnabled val="1"/>
        </dgm:presLayoutVars>
      </dgm:prSet>
      <dgm:spPr/>
    </dgm:pt>
    <dgm:pt modelId="{4BDCC003-71EA-4449-AEB0-4F4F0849C7B1}" type="pres">
      <dgm:prSet presAssocID="{5792A224-3B96-B943-A251-638EFF701130}" presName="spNode" presStyleCnt="0"/>
      <dgm:spPr/>
    </dgm:pt>
    <dgm:pt modelId="{57BD7CB0-14EB-8549-B45B-ECADEDC42B47}" type="pres">
      <dgm:prSet presAssocID="{1871C93C-202C-0547-A4A9-6BF0ED1B3B22}" presName="sibTrans" presStyleLbl="sibTrans1D1" presStyleIdx="1" presStyleCnt="5"/>
      <dgm:spPr/>
    </dgm:pt>
    <dgm:pt modelId="{8A7A944D-8B6E-49C6-B8E7-9A135D63BC5B}" type="pres">
      <dgm:prSet presAssocID="{DC9BA85E-8AE3-4250-B5EC-5F1323F6AD3A}" presName="node" presStyleLbl="node1" presStyleIdx="2" presStyleCnt="5" custScaleX="112524" custScaleY="149388">
        <dgm:presLayoutVars>
          <dgm:bulletEnabled val="1"/>
        </dgm:presLayoutVars>
      </dgm:prSet>
      <dgm:spPr/>
    </dgm:pt>
    <dgm:pt modelId="{75B8A95A-25B3-4592-8237-0D8D130C7827}" type="pres">
      <dgm:prSet presAssocID="{DC9BA85E-8AE3-4250-B5EC-5F1323F6AD3A}" presName="spNode" presStyleCnt="0"/>
      <dgm:spPr/>
    </dgm:pt>
    <dgm:pt modelId="{6F5ECDCF-92F0-4CF2-97CC-9EF5A5DEAD52}" type="pres">
      <dgm:prSet presAssocID="{095D0DDD-A26A-4F95-B796-0ED3A6164F81}" presName="sibTrans" presStyleLbl="sibTrans1D1" presStyleIdx="2" presStyleCnt="5"/>
      <dgm:spPr/>
    </dgm:pt>
    <dgm:pt modelId="{7E42901C-B717-439A-953E-57742E7AED8E}" type="pres">
      <dgm:prSet presAssocID="{8A640842-A007-44C6-85E2-695C15788E13}" presName="node" presStyleLbl="node1" presStyleIdx="3" presStyleCnt="5" custScaleX="112524" custScaleY="149388">
        <dgm:presLayoutVars>
          <dgm:bulletEnabled val="1"/>
        </dgm:presLayoutVars>
      </dgm:prSet>
      <dgm:spPr/>
    </dgm:pt>
    <dgm:pt modelId="{B66B32AF-30BE-4F89-80CD-194547A95E06}" type="pres">
      <dgm:prSet presAssocID="{8A640842-A007-44C6-85E2-695C15788E13}" presName="spNode" presStyleCnt="0"/>
      <dgm:spPr/>
    </dgm:pt>
    <dgm:pt modelId="{F025B3F9-D480-41AF-989A-A539DAF14B57}" type="pres">
      <dgm:prSet presAssocID="{7743401E-F7C8-4800-909A-5ABA041EA8EA}" presName="sibTrans" presStyleLbl="sibTrans1D1" presStyleIdx="3" presStyleCnt="5"/>
      <dgm:spPr/>
    </dgm:pt>
    <dgm:pt modelId="{5B75FD07-32D6-EE49-A0C9-72B5B5E82310}" type="pres">
      <dgm:prSet presAssocID="{BBDFD4C8-3384-B04F-9834-39685565A5B4}" presName="node" presStyleLbl="node1" presStyleIdx="4" presStyleCnt="5" custScaleX="112524" custScaleY="149388">
        <dgm:presLayoutVars>
          <dgm:bulletEnabled val="1"/>
        </dgm:presLayoutVars>
      </dgm:prSet>
      <dgm:spPr/>
    </dgm:pt>
    <dgm:pt modelId="{2E95DBC9-67C3-754F-9B1B-F01E79BCF239}" type="pres">
      <dgm:prSet presAssocID="{BBDFD4C8-3384-B04F-9834-39685565A5B4}" presName="spNode" presStyleCnt="0"/>
      <dgm:spPr/>
    </dgm:pt>
    <dgm:pt modelId="{E9A279D0-0878-F94F-AC26-567CCCE76D74}" type="pres">
      <dgm:prSet presAssocID="{D682CB8A-FAF7-FE46-B0A8-D9CA6C9AAFD4}" presName="sibTrans" presStyleLbl="sibTrans1D1" presStyleIdx="4" presStyleCnt="5"/>
      <dgm:spPr/>
    </dgm:pt>
  </dgm:ptLst>
  <dgm:cxnLst>
    <dgm:cxn modelId="{C5D2A704-9485-0141-9CB4-37B589743608}" srcId="{071304B3-1A35-AF43-8E78-4FC5C890F41E}" destId="{BBDFD4C8-3384-B04F-9834-39685565A5B4}" srcOrd="4" destOrd="0" parTransId="{4D16A24E-36BD-3845-B2D3-B08206FB5D04}" sibTransId="{D682CB8A-FAF7-FE46-B0A8-D9CA6C9AAFD4}"/>
    <dgm:cxn modelId="{D717760C-DADE-45BB-A5F7-099D9B31EE27}" type="presOf" srcId="{D682CB8A-FAF7-FE46-B0A8-D9CA6C9AAFD4}" destId="{E9A279D0-0878-F94F-AC26-567CCCE76D74}" srcOrd="0" destOrd="0" presId="urn:microsoft.com/office/officeart/2005/8/layout/cycle5"/>
    <dgm:cxn modelId="{67682A16-8CCA-4257-923E-D65450704BBB}" type="presOf" srcId="{071304B3-1A35-AF43-8E78-4FC5C890F41E}" destId="{2D8B9212-D329-284A-80FF-3B5F43F98142}" srcOrd="0" destOrd="0" presId="urn:microsoft.com/office/officeart/2005/8/layout/cycle5"/>
    <dgm:cxn modelId="{8C296A17-432A-4EBD-8419-31C36D1101CD}" srcId="{071304B3-1A35-AF43-8E78-4FC5C890F41E}" destId="{68F43962-30F9-43A7-BE81-5F191CFDE798}" srcOrd="0" destOrd="0" parTransId="{D3A2D3ED-D1EE-4920-95C8-24AA35E4EEDD}" sibTransId="{68A59851-7F43-46AC-BBA4-5164D0E6C0C1}"/>
    <dgm:cxn modelId="{FAD3C323-A7FF-436E-A58B-BE3842B9DCF9}" type="presOf" srcId="{095D0DDD-A26A-4F95-B796-0ED3A6164F81}" destId="{6F5ECDCF-92F0-4CF2-97CC-9EF5A5DEAD52}" srcOrd="0" destOrd="0" presId="urn:microsoft.com/office/officeart/2005/8/layout/cycle5"/>
    <dgm:cxn modelId="{7003C13A-FB66-45D8-80C7-907D592C4C9A}" type="presOf" srcId="{68A59851-7F43-46AC-BBA4-5164D0E6C0C1}" destId="{C24572E0-C6B1-4F65-BA60-BA650320E192}" srcOrd="0" destOrd="0" presId="urn:microsoft.com/office/officeart/2005/8/layout/cycle5"/>
    <dgm:cxn modelId="{C26A935F-FA00-4317-A6D2-2843AA07F048}" type="presOf" srcId="{BBDFD4C8-3384-B04F-9834-39685565A5B4}" destId="{5B75FD07-32D6-EE49-A0C9-72B5B5E82310}" srcOrd="0" destOrd="0" presId="urn:microsoft.com/office/officeart/2005/8/layout/cycle5"/>
    <dgm:cxn modelId="{C53F4C54-9500-46C4-B112-CB5A0DCCCAC6}" srcId="{071304B3-1A35-AF43-8E78-4FC5C890F41E}" destId="{DC9BA85E-8AE3-4250-B5EC-5F1323F6AD3A}" srcOrd="2" destOrd="0" parTransId="{98DEBAA6-EAAF-4630-8995-A60F9BB773D9}" sibTransId="{095D0DDD-A26A-4F95-B796-0ED3A6164F81}"/>
    <dgm:cxn modelId="{57395677-7513-4938-8D73-BD7327CA3CF9}" srcId="{071304B3-1A35-AF43-8E78-4FC5C890F41E}" destId="{8A640842-A007-44C6-85E2-695C15788E13}" srcOrd="3" destOrd="0" parTransId="{27564AC3-9B1E-4A8B-B73B-6EDD7731EC47}" sibTransId="{7743401E-F7C8-4800-909A-5ABA041EA8EA}"/>
    <dgm:cxn modelId="{1AF96B97-471F-4FEB-AA7A-B98D7C0FCC87}" type="presOf" srcId="{5792A224-3B96-B943-A251-638EFF701130}" destId="{60A99B84-DE4C-664C-B9B9-AB6410E90583}" srcOrd="0" destOrd="0" presId="urn:microsoft.com/office/officeart/2005/8/layout/cycle5"/>
    <dgm:cxn modelId="{CAC6E8A5-B297-46F3-9F97-E9C0850DBE70}" type="presOf" srcId="{7743401E-F7C8-4800-909A-5ABA041EA8EA}" destId="{F025B3F9-D480-41AF-989A-A539DAF14B57}" srcOrd="0" destOrd="0" presId="urn:microsoft.com/office/officeart/2005/8/layout/cycle5"/>
    <dgm:cxn modelId="{35C3D6CC-D157-4B8F-B663-49833C1F6EAD}" type="presOf" srcId="{68F43962-30F9-43A7-BE81-5F191CFDE798}" destId="{ACB6B3F0-89B6-4FAC-B476-AF89FF586D64}" srcOrd="0" destOrd="0" presId="urn:microsoft.com/office/officeart/2005/8/layout/cycle5"/>
    <dgm:cxn modelId="{130E16CF-711A-E84E-8823-DB80D8E39EA5}" srcId="{071304B3-1A35-AF43-8E78-4FC5C890F41E}" destId="{5792A224-3B96-B943-A251-638EFF701130}" srcOrd="1" destOrd="0" parTransId="{92098A46-BF53-6D45-8B37-583A2D1CCE91}" sibTransId="{1871C93C-202C-0547-A4A9-6BF0ED1B3B22}"/>
    <dgm:cxn modelId="{12BD45D5-16C9-41C0-8136-8807DE1DEA9D}" type="presOf" srcId="{DC9BA85E-8AE3-4250-B5EC-5F1323F6AD3A}" destId="{8A7A944D-8B6E-49C6-B8E7-9A135D63BC5B}" srcOrd="0" destOrd="0" presId="urn:microsoft.com/office/officeart/2005/8/layout/cycle5"/>
    <dgm:cxn modelId="{6B5F3DDB-3A77-4181-A272-6EB9D70E9183}" type="presOf" srcId="{8A640842-A007-44C6-85E2-695C15788E13}" destId="{7E42901C-B717-439A-953E-57742E7AED8E}" srcOrd="0" destOrd="0" presId="urn:microsoft.com/office/officeart/2005/8/layout/cycle5"/>
    <dgm:cxn modelId="{486A99F9-5D20-43FE-BEB3-B82E9A7D0D3A}" type="presOf" srcId="{1871C93C-202C-0547-A4A9-6BF0ED1B3B22}" destId="{57BD7CB0-14EB-8549-B45B-ECADEDC42B47}" srcOrd="0" destOrd="0" presId="urn:microsoft.com/office/officeart/2005/8/layout/cycle5"/>
    <dgm:cxn modelId="{D92ECD87-74B9-4470-BADC-9B55510F359C}" type="presParOf" srcId="{2D8B9212-D329-284A-80FF-3B5F43F98142}" destId="{ACB6B3F0-89B6-4FAC-B476-AF89FF586D64}" srcOrd="0" destOrd="0" presId="urn:microsoft.com/office/officeart/2005/8/layout/cycle5"/>
    <dgm:cxn modelId="{EA104FF5-ECA4-4C90-B727-D6E1C97DD095}" type="presParOf" srcId="{2D8B9212-D329-284A-80FF-3B5F43F98142}" destId="{03249657-3C41-413F-ACB6-539C6B1A91AB}" srcOrd="1" destOrd="0" presId="urn:microsoft.com/office/officeart/2005/8/layout/cycle5"/>
    <dgm:cxn modelId="{B27B581C-A5CC-49AD-B8B0-A075E7EBAF32}" type="presParOf" srcId="{2D8B9212-D329-284A-80FF-3B5F43F98142}" destId="{C24572E0-C6B1-4F65-BA60-BA650320E192}" srcOrd="2" destOrd="0" presId="urn:microsoft.com/office/officeart/2005/8/layout/cycle5"/>
    <dgm:cxn modelId="{955DC045-FE46-48C5-98B5-1BCFD5F0FF3D}" type="presParOf" srcId="{2D8B9212-D329-284A-80FF-3B5F43F98142}" destId="{60A99B84-DE4C-664C-B9B9-AB6410E90583}" srcOrd="3" destOrd="0" presId="urn:microsoft.com/office/officeart/2005/8/layout/cycle5"/>
    <dgm:cxn modelId="{BC371DB2-EC96-4D95-9398-18C5074E83B7}" type="presParOf" srcId="{2D8B9212-D329-284A-80FF-3B5F43F98142}" destId="{4BDCC003-71EA-4449-AEB0-4F4F0849C7B1}" srcOrd="4" destOrd="0" presId="urn:microsoft.com/office/officeart/2005/8/layout/cycle5"/>
    <dgm:cxn modelId="{F50EFCF0-58D7-40C4-B97B-F5B3C1BE6655}" type="presParOf" srcId="{2D8B9212-D329-284A-80FF-3B5F43F98142}" destId="{57BD7CB0-14EB-8549-B45B-ECADEDC42B47}" srcOrd="5" destOrd="0" presId="urn:microsoft.com/office/officeart/2005/8/layout/cycle5"/>
    <dgm:cxn modelId="{B241480B-9103-409C-AFF3-CA99276205F6}" type="presParOf" srcId="{2D8B9212-D329-284A-80FF-3B5F43F98142}" destId="{8A7A944D-8B6E-49C6-B8E7-9A135D63BC5B}" srcOrd="6" destOrd="0" presId="urn:microsoft.com/office/officeart/2005/8/layout/cycle5"/>
    <dgm:cxn modelId="{25EB6EE7-122E-4627-9269-D6ED6756C595}" type="presParOf" srcId="{2D8B9212-D329-284A-80FF-3B5F43F98142}" destId="{75B8A95A-25B3-4592-8237-0D8D130C7827}" srcOrd="7" destOrd="0" presId="urn:microsoft.com/office/officeart/2005/8/layout/cycle5"/>
    <dgm:cxn modelId="{A491053F-1F28-41EA-B310-72628AAA9197}" type="presParOf" srcId="{2D8B9212-D329-284A-80FF-3B5F43F98142}" destId="{6F5ECDCF-92F0-4CF2-97CC-9EF5A5DEAD52}" srcOrd="8" destOrd="0" presId="urn:microsoft.com/office/officeart/2005/8/layout/cycle5"/>
    <dgm:cxn modelId="{24F879BB-A1C0-4274-A445-4971BA49D6C3}" type="presParOf" srcId="{2D8B9212-D329-284A-80FF-3B5F43F98142}" destId="{7E42901C-B717-439A-953E-57742E7AED8E}" srcOrd="9" destOrd="0" presId="urn:microsoft.com/office/officeart/2005/8/layout/cycle5"/>
    <dgm:cxn modelId="{28DCA857-8E28-4E76-B6CF-611B68BE11B2}" type="presParOf" srcId="{2D8B9212-D329-284A-80FF-3B5F43F98142}" destId="{B66B32AF-30BE-4F89-80CD-194547A95E06}" srcOrd="10" destOrd="0" presId="urn:microsoft.com/office/officeart/2005/8/layout/cycle5"/>
    <dgm:cxn modelId="{CBEC4928-661F-42A0-819B-E81EBD3628F1}" type="presParOf" srcId="{2D8B9212-D329-284A-80FF-3B5F43F98142}" destId="{F025B3F9-D480-41AF-989A-A539DAF14B57}" srcOrd="11" destOrd="0" presId="urn:microsoft.com/office/officeart/2005/8/layout/cycle5"/>
    <dgm:cxn modelId="{9885D566-77F4-4938-8574-89CABFFDEBC5}" type="presParOf" srcId="{2D8B9212-D329-284A-80FF-3B5F43F98142}" destId="{5B75FD07-32D6-EE49-A0C9-72B5B5E82310}" srcOrd="12" destOrd="0" presId="urn:microsoft.com/office/officeart/2005/8/layout/cycle5"/>
    <dgm:cxn modelId="{5AEB8071-F80D-4B1A-81A0-CA080BA1E0F2}" type="presParOf" srcId="{2D8B9212-D329-284A-80FF-3B5F43F98142}" destId="{2E95DBC9-67C3-754F-9B1B-F01E79BCF239}" srcOrd="13" destOrd="0" presId="urn:microsoft.com/office/officeart/2005/8/layout/cycle5"/>
    <dgm:cxn modelId="{12B011E4-DFA3-4444-A204-23DAD142F8B1}" type="presParOf" srcId="{2D8B9212-D329-284A-80FF-3B5F43F98142}" destId="{E9A279D0-0878-F94F-AC26-567CCCE76D74}"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46C4CD-E23C-48BE-B067-BC73BCDFAA86}" type="doc">
      <dgm:prSet loTypeId="urn:microsoft.com/office/officeart/2005/8/layout/hierarchy3" loCatId="relationship" qsTypeId="urn:microsoft.com/office/officeart/2005/8/quickstyle/simple1" qsCatId="simple" csTypeId="urn:microsoft.com/office/officeart/2005/8/colors/colorful2" csCatId="colorful" phldr="1"/>
      <dgm:spPr/>
      <dgm:t>
        <a:bodyPr/>
        <a:lstStyle/>
        <a:p>
          <a:endParaRPr lang="en-US"/>
        </a:p>
      </dgm:t>
    </dgm:pt>
    <dgm:pt modelId="{5DB317FC-7FEC-4261-A370-50A89CB03E7D}">
      <dgm:prSet phldrT="[Text]" custT="1"/>
      <dgm:spPr>
        <a:solidFill>
          <a:srgbClr val="FF9797"/>
        </a:solidFill>
        <a:ln w="28575">
          <a:solidFill>
            <a:srgbClr val="FF0000"/>
          </a:solidFill>
        </a:ln>
      </dgm:spPr>
      <dgm:t>
        <a:bodyPr/>
        <a:lstStyle/>
        <a:p>
          <a:r>
            <a:rPr lang="en-US" sz="1800" dirty="0">
              <a:solidFill>
                <a:srgbClr val="FF0000"/>
              </a:solidFill>
              <a:latin typeface="+mn-lt"/>
            </a:rPr>
            <a:t>PHASE ONE</a:t>
          </a:r>
        </a:p>
        <a:p>
          <a:r>
            <a:rPr lang="en-US" sz="1800" dirty="0">
              <a:solidFill>
                <a:srgbClr val="FF0000"/>
              </a:solidFill>
              <a:latin typeface="+mn-lt"/>
            </a:rPr>
            <a:t>Exploration</a:t>
          </a:r>
        </a:p>
      </dgm:t>
    </dgm:pt>
    <dgm:pt modelId="{C068193A-0459-430E-9A6A-E30D47E0E46E}" type="parTrans" cxnId="{A20B438C-3747-457D-AD72-D20F3B43EBEE}">
      <dgm:prSet/>
      <dgm:spPr/>
      <dgm:t>
        <a:bodyPr/>
        <a:lstStyle/>
        <a:p>
          <a:endParaRPr lang="en-US"/>
        </a:p>
      </dgm:t>
    </dgm:pt>
    <dgm:pt modelId="{EB3D6A97-3C78-48E5-9FF0-B5DB928B9AF8}" type="sibTrans" cxnId="{A20B438C-3747-457D-AD72-D20F3B43EBEE}">
      <dgm:prSet/>
      <dgm:spPr/>
      <dgm:t>
        <a:bodyPr/>
        <a:lstStyle/>
        <a:p>
          <a:endParaRPr lang="en-US"/>
        </a:p>
      </dgm:t>
    </dgm:pt>
    <dgm:pt modelId="{BD4E28E9-6862-4F19-96E0-4BAECD96608A}">
      <dgm:prSet phldrT="[Text]" custT="1"/>
      <dgm:spPr>
        <a:solidFill>
          <a:schemeClr val="accent6">
            <a:lumMod val="40000"/>
            <a:lumOff val="60000"/>
          </a:schemeClr>
        </a:solidFill>
        <a:ln w="28575">
          <a:solidFill>
            <a:schemeClr val="accent6">
              <a:lumMod val="75000"/>
            </a:schemeClr>
          </a:solidFill>
        </a:ln>
      </dgm:spPr>
      <dgm:t>
        <a:bodyPr/>
        <a:lstStyle/>
        <a:p>
          <a:r>
            <a:rPr lang="en-US" sz="1800" dirty="0">
              <a:solidFill>
                <a:schemeClr val="accent6">
                  <a:lumMod val="75000"/>
                </a:schemeClr>
              </a:solidFill>
              <a:latin typeface="+mn-lt"/>
            </a:rPr>
            <a:t>PHASE TWO</a:t>
          </a:r>
        </a:p>
        <a:p>
          <a:r>
            <a:rPr lang="en-US" sz="1800" dirty="0">
              <a:solidFill>
                <a:schemeClr val="accent6">
                  <a:lumMod val="75000"/>
                </a:schemeClr>
              </a:solidFill>
              <a:latin typeface="+mn-lt"/>
            </a:rPr>
            <a:t>Installation</a:t>
          </a:r>
        </a:p>
      </dgm:t>
    </dgm:pt>
    <dgm:pt modelId="{9D05237E-A5D5-43F1-8D37-EDC78CF22393}" type="parTrans" cxnId="{77AEDFEA-FA10-4D01-96A8-414C6038B64E}">
      <dgm:prSet/>
      <dgm:spPr/>
      <dgm:t>
        <a:bodyPr/>
        <a:lstStyle/>
        <a:p>
          <a:endParaRPr lang="en-US"/>
        </a:p>
      </dgm:t>
    </dgm:pt>
    <dgm:pt modelId="{EB9A16AA-F2AB-45A9-9584-FAF74B2E1A50}" type="sibTrans" cxnId="{77AEDFEA-FA10-4D01-96A8-414C6038B64E}">
      <dgm:prSet/>
      <dgm:spPr/>
      <dgm:t>
        <a:bodyPr/>
        <a:lstStyle/>
        <a:p>
          <a:endParaRPr lang="en-US"/>
        </a:p>
      </dgm:t>
    </dgm:pt>
    <dgm:pt modelId="{168DA2B8-5A7F-4E29-A699-4D4A7401BC06}">
      <dgm:prSet phldrT="[Text]" custT="1"/>
      <dgm:spPr>
        <a:ln>
          <a:noFill/>
        </a:ln>
      </dgm:spPr>
      <dgm:t>
        <a:bodyPr/>
        <a:lstStyle/>
        <a:p>
          <a:pPr algn="l"/>
          <a:r>
            <a:rPr lang="en-US" sz="1200" dirty="0"/>
            <a:t>Identify a date and  location for strategic  planning</a:t>
          </a:r>
        </a:p>
      </dgm:t>
    </dgm:pt>
    <dgm:pt modelId="{9A20B583-C55E-43B1-A98F-9E8575671388}" type="parTrans" cxnId="{09E19488-428F-420E-AA10-87C00B98BD4D}">
      <dgm:prSet>
        <dgm:style>
          <a:lnRef idx="1">
            <a:schemeClr val="accent6"/>
          </a:lnRef>
          <a:fillRef idx="0">
            <a:schemeClr val="accent6"/>
          </a:fillRef>
          <a:effectRef idx="0">
            <a:schemeClr val="accent6"/>
          </a:effectRef>
          <a:fontRef idx="minor">
            <a:schemeClr val="tx1"/>
          </a:fontRef>
        </dgm:style>
      </dgm:prSet>
      <dgm:spPr>
        <a:solidFill>
          <a:schemeClr val="accent6">
            <a:lumMod val="40000"/>
            <a:lumOff val="60000"/>
          </a:schemeClr>
        </a:solidFill>
        <a:ln w="28575">
          <a:solidFill>
            <a:schemeClr val="accent6">
              <a:lumMod val="75000"/>
            </a:schemeClr>
          </a:solidFill>
        </a:ln>
      </dgm:spPr>
      <dgm:t>
        <a:bodyPr/>
        <a:lstStyle/>
        <a:p>
          <a:endParaRPr lang="en-US"/>
        </a:p>
      </dgm:t>
    </dgm:pt>
    <dgm:pt modelId="{B0689915-56E9-403C-8C8C-46A4DA5A3369}" type="sibTrans" cxnId="{09E19488-428F-420E-AA10-87C00B98BD4D}">
      <dgm:prSet/>
      <dgm:spPr/>
      <dgm:t>
        <a:bodyPr/>
        <a:lstStyle/>
        <a:p>
          <a:endParaRPr lang="en-US"/>
        </a:p>
      </dgm:t>
    </dgm:pt>
    <dgm:pt modelId="{9B34E8B5-90C0-4F5A-B869-3BD86795D102}">
      <dgm:prSet phldrT="[Text]" custT="1"/>
      <dgm:spPr>
        <a:ln>
          <a:noFill/>
        </a:ln>
      </dgm:spPr>
      <dgm:t>
        <a:bodyPr/>
        <a:lstStyle/>
        <a:p>
          <a:pPr algn="l"/>
          <a:r>
            <a:rPr lang="en-US" sz="1200" dirty="0"/>
            <a:t>Invite stakeholders to be part of strategic CSPD team</a:t>
          </a:r>
        </a:p>
      </dgm:t>
    </dgm:pt>
    <dgm:pt modelId="{BD226902-D345-408C-B855-06034AB8AA14}" type="parTrans" cxnId="{8C3C5C84-2FC8-4FD5-9A52-51558C7CC40B}">
      <dgm:prSet>
        <dgm:style>
          <a:lnRef idx="1">
            <a:schemeClr val="accent6"/>
          </a:lnRef>
          <a:fillRef idx="0">
            <a:schemeClr val="accent6"/>
          </a:fillRef>
          <a:effectRef idx="0">
            <a:schemeClr val="accent6"/>
          </a:effectRef>
          <a:fontRef idx="minor">
            <a:schemeClr val="tx1"/>
          </a:fontRef>
        </dgm:style>
      </dgm:prSet>
      <dgm:spPr>
        <a:solidFill>
          <a:schemeClr val="accent6">
            <a:lumMod val="40000"/>
            <a:lumOff val="60000"/>
          </a:schemeClr>
        </a:solidFill>
        <a:ln w="28575">
          <a:solidFill>
            <a:schemeClr val="accent6">
              <a:lumMod val="75000"/>
            </a:schemeClr>
          </a:solidFill>
        </a:ln>
      </dgm:spPr>
      <dgm:t>
        <a:bodyPr/>
        <a:lstStyle/>
        <a:p>
          <a:endParaRPr lang="en-US"/>
        </a:p>
      </dgm:t>
    </dgm:pt>
    <dgm:pt modelId="{6855B7DA-8C88-4291-9058-808308251219}" type="sibTrans" cxnId="{8C3C5C84-2FC8-4FD5-9A52-51558C7CC40B}">
      <dgm:prSet/>
      <dgm:spPr/>
      <dgm:t>
        <a:bodyPr/>
        <a:lstStyle/>
        <a:p>
          <a:endParaRPr lang="en-US"/>
        </a:p>
      </dgm:t>
    </dgm:pt>
    <dgm:pt modelId="{16ABD90F-C101-4828-9CA3-3AD8CF3B01BA}">
      <dgm:prSet phldrT="[Text]" custT="1"/>
      <dgm:spPr>
        <a:ln>
          <a:noFill/>
        </a:ln>
      </dgm:spPr>
      <dgm:t>
        <a:bodyPr/>
        <a:lstStyle/>
        <a:p>
          <a:pPr algn="l"/>
          <a:r>
            <a:rPr lang="en-US" sz="1200" dirty="0"/>
            <a:t>Facilitate a 1-2 day meeting to develop the state CSPD  vision, mission, and work plans for work groups for each subcomponent of the CSPD</a:t>
          </a:r>
        </a:p>
      </dgm:t>
    </dgm:pt>
    <dgm:pt modelId="{BD18B9CE-6455-46C3-BD4F-DDBE52021765}" type="parTrans" cxnId="{BD0D10C6-6F9A-4D30-961C-00AEE632CA12}">
      <dgm:prSet>
        <dgm:style>
          <a:lnRef idx="1">
            <a:schemeClr val="accent6"/>
          </a:lnRef>
          <a:fillRef idx="0">
            <a:schemeClr val="accent6"/>
          </a:fillRef>
          <a:effectRef idx="0">
            <a:schemeClr val="accent6"/>
          </a:effectRef>
          <a:fontRef idx="minor">
            <a:schemeClr val="tx1"/>
          </a:fontRef>
        </dgm:style>
      </dgm:prSet>
      <dgm:spPr>
        <a:solidFill>
          <a:schemeClr val="accent6">
            <a:lumMod val="40000"/>
            <a:lumOff val="60000"/>
          </a:schemeClr>
        </a:solidFill>
        <a:ln w="28575">
          <a:solidFill>
            <a:schemeClr val="accent6">
              <a:lumMod val="75000"/>
            </a:schemeClr>
          </a:solidFill>
        </a:ln>
      </dgm:spPr>
      <dgm:t>
        <a:bodyPr/>
        <a:lstStyle/>
        <a:p>
          <a:endParaRPr lang="en-US"/>
        </a:p>
      </dgm:t>
    </dgm:pt>
    <dgm:pt modelId="{3A90B5FA-D415-42FC-A8E5-F56E53E7444F}" type="sibTrans" cxnId="{BD0D10C6-6F9A-4D30-961C-00AEE632CA12}">
      <dgm:prSet/>
      <dgm:spPr/>
      <dgm:t>
        <a:bodyPr/>
        <a:lstStyle/>
        <a:p>
          <a:endParaRPr lang="en-US"/>
        </a:p>
      </dgm:t>
    </dgm:pt>
    <dgm:pt modelId="{4A77D07F-0D96-4B1E-8EC4-38B9C8A1396D}">
      <dgm:prSet phldrT="[Text]" custT="1"/>
      <dgm:spPr>
        <a:ln>
          <a:noFill/>
        </a:ln>
      </dgm:spPr>
      <dgm:t>
        <a:bodyPr/>
        <a:lstStyle/>
        <a:p>
          <a:pPr algn="l"/>
          <a:r>
            <a:rPr lang="en-US" sz="1200"/>
            <a:t>Establish meeting and reporting schedule for work groups and large strategic planning group</a:t>
          </a:r>
          <a:endParaRPr lang="en-US" sz="1200" dirty="0"/>
        </a:p>
      </dgm:t>
    </dgm:pt>
    <dgm:pt modelId="{F027057F-33CA-4EA5-9E53-04845855FF2F}" type="parTrans" cxnId="{7FC9BC1D-0A62-4BEF-8E51-E15B44F020A1}">
      <dgm:prSet>
        <dgm:style>
          <a:lnRef idx="1">
            <a:schemeClr val="accent6"/>
          </a:lnRef>
          <a:fillRef idx="0">
            <a:schemeClr val="accent6"/>
          </a:fillRef>
          <a:effectRef idx="0">
            <a:schemeClr val="accent6"/>
          </a:effectRef>
          <a:fontRef idx="minor">
            <a:schemeClr val="tx1"/>
          </a:fontRef>
        </dgm:style>
      </dgm:prSet>
      <dgm:spPr>
        <a:solidFill>
          <a:schemeClr val="accent6">
            <a:lumMod val="40000"/>
            <a:lumOff val="60000"/>
          </a:schemeClr>
        </a:solidFill>
        <a:ln w="28575">
          <a:solidFill>
            <a:schemeClr val="accent6">
              <a:lumMod val="75000"/>
            </a:schemeClr>
          </a:solidFill>
        </a:ln>
      </dgm:spPr>
      <dgm:t>
        <a:bodyPr/>
        <a:lstStyle/>
        <a:p>
          <a:endParaRPr lang="en-US"/>
        </a:p>
      </dgm:t>
    </dgm:pt>
    <dgm:pt modelId="{B73410D0-7299-4298-B101-09CABF4CF4B7}" type="sibTrans" cxnId="{7FC9BC1D-0A62-4BEF-8E51-E15B44F020A1}">
      <dgm:prSet/>
      <dgm:spPr/>
      <dgm:t>
        <a:bodyPr/>
        <a:lstStyle/>
        <a:p>
          <a:endParaRPr lang="en-US"/>
        </a:p>
      </dgm:t>
    </dgm:pt>
    <dgm:pt modelId="{0F54FF39-A9AA-43BA-AC90-E0C747DCE42B}">
      <dgm:prSet phldrT="[Text]" custT="1">
        <dgm:style>
          <a:lnRef idx="2">
            <a:schemeClr val="accent1"/>
          </a:lnRef>
          <a:fillRef idx="1">
            <a:schemeClr val="lt1"/>
          </a:fillRef>
          <a:effectRef idx="0">
            <a:schemeClr val="accent1"/>
          </a:effectRef>
          <a:fontRef idx="minor">
            <a:schemeClr val="dk1"/>
          </a:fontRef>
        </dgm:style>
      </dgm:prSet>
      <dgm:spPr>
        <a:solidFill>
          <a:schemeClr val="accent5">
            <a:lumMod val="20000"/>
            <a:lumOff val="80000"/>
          </a:schemeClr>
        </a:solidFill>
        <a:ln w="28575">
          <a:solidFill>
            <a:schemeClr val="accent5">
              <a:lumMod val="75000"/>
            </a:schemeClr>
          </a:solidFill>
        </a:ln>
      </dgm:spPr>
      <dgm:t>
        <a:bodyPr/>
        <a:lstStyle/>
        <a:p>
          <a:pPr algn="ctr"/>
          <a:r>
            <a:rPr lang="en-US" sz="1800" dirty="0">
              <a:solidFill>
                <a:schemeClr val="accent1"/>
              </a:solidFill>
              <a:latin typeface="+mn-lt"/>
            </a:rPr>
            <a:t>PHASE FOUR</a:t>
          </a:r>
        </a:p>
        <a:p>
          <a:pPr algn="ctr"/>
          <a:r>
            <a:rPr lang="en-US" sz="1800" dirty="0">
              <a:solidFill>
                <a:schemeClr val="accent1"/>
              </a:solidFill>
              <a:latin typeface="+mn-lt"/>
            </a:rPr>
            <a:t>Standardization</a:t>
          </a:r>
        </a:p>
      </dgm:t>
    </dgm:pt>
    <dgm:pt modelId="{F594E2B7-49FA-4D4C-8FEB-343F37B72CBF}" type="parTrans" cxnId="{B1FDC201-CB72-4030-9D6A-012C27680A78}">
      <dgm:prSet/>
      <dgm:spPr/>
      <dgm:t>
        <a:bodyPr/>
        <a:lstStyle/>
        <a:p>
          <a:endParaRPr lang="en-US"/>
        </a:p>
      </dgm:t>
    </dgm:pt>
    <dgm:pt modelId="{B6593052-CDA5-4249-80A0-C6CB489B40CD}" type="sibTrans" cxnId="{B1FDC201-CB72-4030-9D6A-012C27680A78}">
      <dgm:prSet/>
      <dgm:spPr/>
      <dgm:t>
        <a:bodyPr/>
        <a:lstStyle/>
        <a:p>
          <a:endParaRPr lang="en-US"/>
        </a:p>
      </dgm:t>
    </dgm:pt>
    <dgm:pt modelId="{B884ACAF-4FD8-45FA-A363-F1076A1582C3}">
      <dgm:prSet phldrT="[Text]" custT="1"/>
      <dgm:spPr>
        <a:ln>
          <a:noFill/>
        </a:ln>
      </dgm:spPr>
      <dgm:t>
        <a:bodyPr/>
        <a:lstStyle/>
        <a:p>
          <a:pPr algn="l"/>
          <a:r>
            <a:rPr lang="en-US" sz="1200" dirty="0"/>
            <a:t>Identify stakeholders for strategic planning team</a:t>
          </a:r>
        </a:p>
      </dgm:t>
    </dgm:pt>
    <dgm:pt modelId="{D992FC41-002A-4CCE-B6B7-B8C08DA35C52}" type="parTrans" cxnId="{A6566B4E-0752-4CC2-9ACB-2119EAB3B9EE}">
      <dgm:prSet>
        <dgm:style>
          <a:lnRef idx="1">
            <a:schemeClr val="accent2"/>
          </a:lnRef>
          <a:fillRef idx="0">
            <a:schemeClr val="accent2"/>
          </a:fillRef>
          <a:effectRef idx="0">
            <a:schemeClr val="accent2"/>
          </a:effectRef>
          <a:fontRef idx="minor">
            <a:schemeClr val="tx1"/>
          </a:fontRef>
        </dgm:style>
      </dgm:prSet>
      <dgm:spPr>
        <a:solidFill>
          <a:srgbClr val="FF0000"/>
        </a:solidFill>
        <a:ln w="28575">
          <a:solidFill>
            <a:srgbClr val="FF0000"/>
          </a:solidFill>
        </a:ln>
      </dgm:spPr>
      <dgm:t>
        <a:bodyPr/>
        <a:lstStyle/>
        <a:p>
          <a:endParaRPr lang="en-US"/>
        </a:p>
      </dgm:t>
    </dgm:pt>
    <dgm:pt modelId="{21AFDEE6-05EE-491C-BF10-9F39C56F91C7}" type="sibTrans" cxnId="{A6566B4E-0752-4CC2-9ACB-2119EAB3B9EE}">
      <dgm:prSet/>
      <dgm:spPr/>
      <dgm:t>
        <a:bodyPr/>
        <a:lstStyle/>
        <a:p>
          <a:endParaRPr lang="en-US"/>
        </a:p>
      </dgm:t>
    </dgm:pt>
    <dgm:pt modelId="{CFBF57B9-4A7A-46A8-B164-6DBF628804A4}">
      <dgm:prSet phldrT="[Text]" custT="1"/>
      <dgm:spPr>
        <a:ln>
          <a:noFill/>
        </a:ln>
      </dgm:spPr>
      <dgm:t>
        <a:bodyPr/>
        <a:lstStyle/>
        <a:p>
          <a:pPr algn="l"/>
          <a:r>
            <a:rPr lang="en-US" sz="1200" dirty="0"/>
            <a:t>Develop core planning team and project liaison</a:t>
          </a:r>
        </a:p>
      </dgm:t>
    </dgm:pt>
    <dgm:pt modelId="{9182AAF6-1BAB-4FD8-801E-0B7D128F0458}" type="parTrans" cxnId="{48CFD0A4-FE9D-406E-93F4-692F86E96ABC}">
      <dgm:prSet>
        <dgm:style>
          <a:lnRef idx="1">
            <a:schemeClr val="accent2"/>
          </a:lnRef>
          <a:fillRef idx="0">
            <a:schemeClr val="accent2"/>
          </a:fillRef>
          <a:effectRef idx="0">
            <a:schemeClr val="accent2"/>
          </a:effectRef>
          <a:fontRef idx="minor">
            <a:schemeClr val="tx1"/>
          </a:fontRef>
        </dgm:style>
      </dgm:prSet>
      <dgm:spPr>
        <a:ln w="28575">
          <a:solidFill>
            <a:srgbClr val="FF0000"/>
          </a:solidFill>
        </a:ln>
      </dgm:spPr>
      <dgm:t>
        <a:bodyPr/>
        <a:lstStyle/>
        <a:p>
          <a:endParaRPr lang="en-US"/>
        </a:p>
      </dgm:t>
    </dgm:pt>
    <dgm:pt modelId="{E5C60057-D38A-4073-993C-19307250E90E}" type="sibTrans" cxnId="{48CFD0A4-FE9D-406E-93F4-692F86E96ABC}">
      <dgm:prSet/>
      <dgm:spPr/>
      <dgm:t>
        <a:bodyPr/>
        <a:lstStyle/>
        <a:p>
          <a:endParaRPr lang="en-US"/>
        </a:p>
      </dgm:t>
    </dgm:pt>
    <dgm:pt modelId="{1B4980B4-3AC6-4C21-A754-C502D91EAA97}">
      <dgm:prSet phldrT="[Text]" custT="1"/>
      <dgm:spPr>
        <a:ln>
          <a:noFill/>
        </a:ln>
      </dgm:spPr>
      <dgm:t>
        <a:bodyPr/>
        <a:lstStyle/>
        <a:p>
          <a:pPr algn="l"/>
          <a:r>
            <a:rPr lang="en-US" sz="1200" dirty="0"/>
            <a:t>Complete the readiness tool for ECPC; the TA planning tool and the self- assessment of the CSPD  framework</a:t>
          </a:r>
        </a:p>
      </dgm:t>
    </dgm:pt>
    <dgm:pt modelId="{8474FDAA-7CA2-4C49-8015-C11E216710AC}" type="parTrans" cxnId="{3870EACB-79E1-4BE0-AA17-803C5ED360A5}">
      <dgm:prSet>
        <dgm:style>
          <a:lnRef idx="1">
            <a:schemeClr val="accent2"/>
          </a:lnRef>
          <a:fillRef idx="0">
            <a:schemeClr val="accent2"/>
          </a:fillRef>
          <a:effectRef idx="0">
            <a:schemeClr val="accent2"/>
          </a:effectRef>
          <a:fontRef idx="minor">
            <a:schemeClr val="tx1"/>
          </a:fontRef>
        </dgm:style>
      </dgm:prSet>
      <dgm:spPr>
        <a:ln w="28575">
          <a:solidFill>
            <a:srgbClr val="FF0000"/>
          </a:solidFill>
        </a:ln>
      </dgm:spPr>
      <dgm:t>
        <a:bodyPr/>
        <a:lstStyle/>
        <a:p>
          <a:endParaRPr lang="en-US"/>
        </a:p>
      </dgm:t>
    </dgm:pt>
    <dgm:pt modelId="{2327EE6F-CF1E-4EF0-AA92-2D2D6689E3AA}" type="sibTrans" cxnId="{3870EACB-79E1-4BE0-AA17-803C5ED360A5}">
      <dgm:prSet/>
      <dgm:spPr/>
      <dgm:t>
        <a:bodyPr/>
        <a:lstStyle/>
        <a:p>
          <a:endParaRPr lang="en-US"/>
        </a:p>
      </dgm:t>
    </dgm:pt>
    <dgm:pt modelId="{08B498FA-5C4C-4F69-ADC7-B30909E0677A}">
      <dgm:prSet phldrT="[Text]" custT="1"/>
      <dgm:spPr>
        <a:ln>
          <a:noFill/>
        </a:ln>
      </dgm:spPr>
      <dgm:t>
        <a:bodyPr/>
        <a:lstStyle/>
        <a:p>
          <a:pPr algn="l"/>
          <a:r>
            <a:rPr lang="en-US" sz="1200" dirty="0"/>
            <a:t>Decide if ECPC intensive TA is a match for state  needs</a:t>
          </a:r>
        </a:p>
      </dgm:t>
    </dgm:pt>
    <dgm:pt modelId="{F8515E51-73D0-46A8-9A5E-22A52D674C46}" type="parTrans" cxnId="{F9985279-CC04-47F2-935B-E61D4C32E045}">
      <dgm:prSet>
        <dgm:style>
          <a:lnRef idx="1">
            <a:schemeClr val="accent2"/>
          </a:lnRef>
          <a:fillRef idx="0">
            <a:schemeClr val="accent2"/>
          </a:fillRef>
          <a:effectRef idx="0">
            <a:schemeClr val="accent2"/>
          </a:effectRef>
          <a:fontRef idx="minor">
            <a:schemeClr val="tx1"/>
          </a:fontRef>
        </dgm:style>
      </dgm:prSet>
      <dgm:spPr>
        <a:ln w="28575">
          <a:solidFill>
            <a:srgbClr val="FF0000"/>
          </a:solidFill>
        </a:ln>
      </dgm:spPr>
      <dgm:t>
        <a:bodyPr/>
        <a:lstStyle/>
        <a:p>
          <a:endParaRPr lang="en-US"/>
        </a:p>
      </dgm:t>
    </dgm:pt>
    <dgm:pt modelId="{4D6A8933-AD95-46CF-BBC8-CFEFEB8006F0}" type="sibTrans" cxnId="{F9985279-CC04-47F2-935B-E61D4C32E045}">
      <dgm:prSet/>
      <dgm:spPr/>
      <dgm:t>
        <a:bodyPr/>
        <a:lstStyle/>
        <a:p>
          <a:endParaRPr lang="en-US"/>
        </a:p>
      </dgm:t>
    </dgm:pt>
    <dgm:pt modelId="{4EEAFA40-5459-47E9-A8F9-CEC3131442EA}">
      <dgm:prSet custT="1"/>
      <dgm:spPr>
        <a:ln>
          <a:noFill/>
        </a:ln>
      </dgm:spPr>
      <dgm:t>
        <a:bodyPr/>
        <a:lstStyle/>
        <a:p>
          <a:pPr algn="l"/>
          <a:r>
            <a:rPr lang="en-US" sz="1200" dirty="0"/>
            <a:t>Meet monthly as a core  planning team to review work group progress, provide feedback and adjust plans as needed</a:t>
          </a:r>
        </a:p>
      </dgm:t>
    </dgm:pt>
    <dgm:pt modelId="{5140ABCE-3FA7-40E3-8789-F9FFADC22C35}" type="parTrans" cxnId="{F31731FC-D4C0-45D8-AE4B-8F47BCE246C0}">
      <dgm:prSet>
        <dgm:style>
          <a:lnRef idx="1">
            <a:schemeClr val="accent3"/>
          </a:lnRef>
          <a:fillRef idx="0">
            <a:schemeClr val="accent3"/>
          </a:fillRef>
          <a:effectRef idx="0">
            <a:schemeClr val="accent3"/>
          </a:effectRef>
          <a:fontRef idx="minor">
            <a:schemeClr val="tx1"/>
          </a:fontRef>
        </dgm:style>
      </dgm:prSet>
      <dgm:spPr>
        <a:solidFill>
          <a:srgbClr val="7030A0"/>
        </a:solidFill>
        <a:ln w="28575">
          <a:solidFill>
            <a:srgbClr val="7030A0"/>
          </a:solidFill>
        </a:ln>
      </dgm:spPr>
      <dgm:t>
        <a:bodyPr/>
        <a:lstStyle/>
        <a:p>
          <a:endParaRPr lang="en-US"/>
        </a:p>
      </dgm:t>
    </dgm:pt>
    <dgm:pt modelId="{989B27E2-A617-4B7F-BBD9-DCB1F7FEA9FF}" type="sibTrans" cxnId="{F31731FC-D4C0-45D8-AE4B-8F47BCE246C0}">
      <dgm:prSet/>
      <dgm:spPr/>
      <dgm:t>
        <a:bodyPr/>
        <a:lstStyle/>
        <a:p>
          <a:endParaRPr lang="en-US"/>
        </a:p>
      </dgm:t>
    </dgm:pt>
    <dgm:pt modelId="{9FEF5DD1-A24D-45B6-A339-02770C2F58A7}">
      <dgm:prSet custT="1"/>
      <dgm:spPr>
        <a:ln>
          <a:noFill/>
        </a:ln>
      </dgm:spPr>
      <dgm:t>
        <a:bodyPr/>
        <a:lstStyle/>
        <a:p>
          <a:pPr algn="l">
            <a:buNone/>
          </a:pPr>
          <a:r>
            <a:rPr lang="en-US" sz="1200" dirty="0"/>
            <a:t>Develop CSPD final implementation and evaluation plan</a:t>
          </a:r>
        </a:p>
        <a:p>
          <a:pPr algn="l">
            <a:buNone/>
          </a:pPr>
          <a:endParaRPr lang="en-US" sz="1200" dirty="0"/>
        </a:p>
      </dgm:t>
    </dgm:pt>
    <dgm:pt modelId="{884B562E-F9A4-4B72-A9DC-5B418173183D}" type="parTrans" cxnId="{A3084894-39ED-4FDA-96C4-A5C4194A1BE4}">
      <dgm:prSet>
        <dgm:style>
          <a:lnRef idx="1">
            <a:schemeClr val="accent3"/>
          </a:lnRef>
          <a:fillRef idx="0">
            <a:schemeClr val="accent3"/>
          </a:fillRef>
          <a:effectRef idx="0">
            <a:schemeClr val="accent3"/>
          </a:effectRef>
          <a:fontRef idx="minor">
            <a:schemeClr val="tx1"/>
          </a:fontRef>
        </dgm:style>
      </dgm:prSet>
      <dgm:spPr>
        <a:solidFill>
          <a:srgbClr val="7030A0"/>
        </a:solidFill>
        <a:ln w="28575">
          <a:solidFill>
            <a:srgbClr val="7030A0"/>
          </a:solidFill>
        </a:ln>
      </dgm:spPr>
      <dgm:t>
        <a:bodyPr/>
        <a:lstStyle/>
        <a:p>
          <a:endParaRPr lang="en-US"/>
        </a:p>
      </dgm:t>
    </dgm:pt>
    <dgm:pt modelId="{8FED7B48-2A08-44DB-BE52-9A643398E3D2}" type="sibTrans" cxnId="{A3084894-39ED-4FDA-96C4-A5C4194A1BE4}">
      <dgm:prSet/>
      <dgm:spPr/>
      <dgm:t>
        <a:bodyPr/>
        <a:lstStyle/>
        <a:p>
          <a:endParaRPr lang="en-US"/>
        </a:p>
      </dgm:t>
    </dgm:pt>
    <dgm:pt modelId="{83D1CEC0-1A61-4C93-82F0-9939C84C44D7}">
      <dgm:prSet custT="1"/>
      <dgm:spPr>
        <a:ln>
          <a:noFill/>
        </a:ln>
      </dgm:spPr>
      <dgm:t>
        <a:bodyPr/>
        <a:lstStyle/>
        <a:p>
          <a:pPr algn="l">
            <a:buNone/>
          </a:pPr>
          <a:r>
            <a:rPr lang="en-US" sz="1200" dirty="0"/>
            <a:t>Report implementation progress to the CSPD </a:t>
          </a:r>
          <a:r>
            <a:rPr lang="en-US" sz="1200" dirty="0" err="1"/>
            <a:t>spt</a:t>
          </a:r>
          <a:r>
            <a:rPr lang="en-US" sz="1200" dirty="0"/>
            <a:t> quarterly</a:t>
          </a:r>
        </a:p>
      </dgm:t>
    </dgm:pt>
    <dgm:pt modelId="{49DEE40E-E9CA-4406-865B-256333BAC139}" type="parTrans" cxnId="{9395FE9C-931C-4E42-B219-B8FE8DD4857E}">
      <dgm:prSet>
        <dgm:style>
          <a:lnRef idx="1">
            <a:schemeClr val="accent1"/>
          </a:lnRef>
          <a:fillRef idx="0">
            <a:schemeClr val="accent1"/>
          </a:fillRef>
          <a:effectRef idx="0">
            <a:schemeClr val="accent1"/>
          </a:effectRef>
          <a:fontRef idx="minor">
            <a:schemeClr val="tx1"/>
          </a:fontRef>
        </dgm:style>
      </dgm:prSet>
      <dgm:spPr>
        <a:ln w="28575">
          <a:solidFill>
            <a:schemeClr val="accent5">
              <a:lumMod val="75000"/>
            </a:schemeClr>
          </a:solidFill>
        </a:ln>
      </dgm:spPr>
      <dgm:t>
        <a:bodyPr/>
        <a:lstStyle/>
        <a:p>
          <a:endParaRPr lang="en-US"/>
        </a:p>
      </dgm:t>
    </dgm:pt>
    <dgm:pt modelId="{CC2D799B-3FF4-4314-8442-49F0EE41F133}" type="sibTrans" cxnId="{9395FE9C-931C-4E42-B219-B8FE8DD4857E}">
      <dgm:prSet/>
      <dgm:spPr/>
      <dgm:t>
        <a:bodyPr/>
        <a:lstStyle/>
        <a:p>
          <a:endParaRPr lang="en-US"/>
        </a:p>
      </dgm:t>
    </dgm:pt>
    <dgm:pt modelId="{D764F585-2085-48D6-93B8-4EA74A5AA565}">
      <dgm:prSet custT="1"/>
      <dgm:spPr>
        <a:ln>
          <a:noFill/>
        </a:ln>
      </dgm:spPr>
      <dgm:t>
        <a:bodyPr/>
        <a:lstStyle/>
        <a:p>
          <a:pPr algn="l">
            <a:buNone/>
          </a:pPr>
          <a:r>
            <a:rPr lang="en-US" sz="1200" dirty="0"/>
            <a:t>Reconstitute the core planning team as needed </a:t>
          </a:r>
        </a:p>
      </dgm:t>
    </dgm:pt>
    <dgm:pt modelId="{07CAA954-93F6-4573-9FA1-B46B73EFA609}" type="parTrans" cxnId="{A1D7FF2C-8580-48A4-9757-4EC4068E6905}">
      <dgm:prSet>
        <dgm:style>
          <a:lnRef idx="1">
            <a:schemeClr val="accent1"/>
          </a:lnRef>
          <a:fillRef idx="0">
            <a:schemeClr val="accent1"/>
          </a:fillRef>
          <a:effectRef idx="0">
            <a:schemeClr val="accent1"/>
          </a:effectRef>
          <a:fontRef idx="minor">
            <a:schemeClr val="tx1"/>
          </a:fontRef>
        </dgm:style>
      </dgm:prSet>
      <dgm:spPr>
        <a:ln w="28575">
          <a:solidFill>
            <a:schemeClr val="accent5">
              <a:lumMod val="75000"/>
            </a:schemeClr>
          </a:solidFill>
        </a:ln>
      </dgm:spPr>
      <dgm:t>
        <a:bodyPr/>
        <a:lstStyle/>
        <a:p>
          <a:endParaRPr lang="en-US"/>
        </a:p>
      </dgm:t>
    </dgm:pt>
    <dgm:pt modelId="{69674E15-80AD-4A0E-8865-0DB9FF8A734D}" type="sibTrans" cxnId="{A1D7FF2C-8580-48A4-9757-4EC4068E6905}">
      <dgm:prSet/>
      <dgm:spPr/>
      <dgm:t>
        <a:bodyPr/>
        <a:lstStyle/>
        <a:p>
          <a:endParaRPr lang="en-US"/>
        </a:p>
      </dgm:t>
    </dgm:pt>
    <dgm:pt modelId="{DC0D24E2-C658-482C-97AA-12C256DD7BBF}">
      <dgm:prSet custT="1"/>
      <dgm:spPr>
        <a:ln>
          <a:noFill/>
        </a:ln>
      </dgm:spPr>
      <dgm:t>
        <a:bodyPr/>
        <a:lstStyle/>
        <a:p>
          <a:pPr algn="l"/>
          <a:r>
            <a:rPr lang="en-US" sz="1200" dirty="0"/>
            <a:t>Implement work plans for each CSPD sub component  workgroup</a:t>
          </a:r>
        </a:p>
      </dgm:t>
    </dgm:pt>
    <dgm:pt modelId="{8800B3F4-AF17-4570-9988-F6C0A2389382}" type="sibTrans" cxnId="{64D83F97-C302-43D9-BBBC-C02DFCBDAC1B}">
      <dgm:prSet/>
      <dgm:spPr/>
      <dgm:t>
        <a:bodyPr/>
        <a:lstStyle/>
        <a:p>
          <a:endParaRPr lang="en-US"/>
        </a:p>
      </dgm:t>
    </dgm:pt>
    <dgm:pt modelId="{0448CCD1-B01F-4D38-8874-F129372E92DA}" type="parTrans" cxnId="{64D83F97-C302-43D9-BBBC-C02DFCBDAC1B}">
      <dgm:prSet>
        <dgm:style>
          <a:lnRef idx="1">
            <a:schemeClr val="accent3"/>
          </a:lnRef>
          <a:fillRef idx="0">
            <a:schemeClr val="accent3"/>
          </a:fillRef>
          <a:effectRef idx="0">
            <a:schemeClr val="accent3"/>
          </a:effectRef>
          <a:fontRef idx="minor">
            <a:schemeClr val="tx1"/>
          </a:fontRef>
        </dgm:style>
      </dgm:prSet>
      <dgm:spPr>
        <a:solidFill>
          <a:srgbClr val="7030A0"/>
        </a:solidFill>
        <a:ln w="28575">
          <a:solidFill>
            <a:srgbClr val="7030A0"/>
          </a:solidFill>
        </a:ln>
      </dgm:spPr>
      <dgm:t>
        <a:bodyPr/>
        <a:lstStyle/>
        <a:p>
          <a:endParaRPr lang="en-US"/>
        </a:p>
      </dgm:t>
    </dgm:pt>
    <dgm:pt modelId="{01AB01BC-1938-49D6-A77D-F2A44BF83066}">
      <dgm:prSet custT="1"/>
      <dgm:spPr>
        <a:ln>
          <a:noFill/>
        </a:ln>
      </dgm:spPr>
      <dgm:t>
        <a:bodyPr/>
        <a:lstStyle/>
        <a:p>
          <a:pPr algn="l"/>
          <a:r>
            <a:rPr lang="en-US" sz="1200" dirty="0"/>
            <a:t>Distribute  monthly workgroup progress reports  to core planning team</a:t>
          </a:r>
        </a:p>
      </dgm:t>
    </dgm:pt>
    <dgm:pt modelId="{054207A8-250B-49D1-ABE5-62559AE46BBB}" type="sibTrans" cxnId="{B93EABB0-E9A5-4728-A442-BB76CC703D7C}">
      <dgm:prSet/>
      <dgm:spPr/>
      <dgm:t>
        <a:bodyPr/>
        <a:lstStyle/>
        <a:p>
          <a:endParaRPr lang="en-US"/>
        </a:p>
      </dgm:t>
    </dgm:pt>
    <dgm:pt modelId="{6179E585-8CCE-42AC-8323-502771C46092}" type="parTrans" cxnId="{B93EABB0-E9A5-4728-A442-BB76CC703D7C}">
      <dgm:prSet>
        <dgm:style>
          <a:lnRef idx="1">
            <a:schemeClr val="accent3"/>
          </a:lnRef>
          <a:fillRef idx="0">
            <a:schemeClr val="accent3"/>
          </a:fillRef>
          <a:effectRef idx="0">
            <a:schemeClr val="accent3"/>
          </a:effectRef>
          <a:fontRef idx="minor">
            <a:schemeClr val="tx1"/>
          </a:fontRef>
        </dgm:style>
      </dgm:prSet>
      <dgm:spPr>
        <a:solidFill>
          <a:srgbClr val="7030A0"/>
        </a:solidFill>
        <a:ln w="28575">
          <a:solidFill>
            <a:srgbClr val="7030A0"/>
          </a:solidFill>
        </a:ln>
      </dgm:spPr>
      <dgm:t>
        <a:bodyPr/>
        <a:lstStyle/>
        <a:p>
          <a:endParaRPr lang="en-US"/>
        </a:p>
      </dgm:t>
    </dgm:pt>
    <dgm:pt modelId="{DE956D13-D01A-4A20-8FD8-522B091926C6}">
      <dgm:prSet phldrT="[Text]" custT="1">
        <dgm:style>
          <a:lnRef idx="2">
            <a:schemeClr val="accent3"/>
          </a:lnRef>
          <a:fillRef idx="1">
            <a:schemeClr val="lt1"/>
          </a:fillRef>
          <a:effectRef idx="0">
            <a:schemeClr val="accent3"/>
          </a:effectRef>
          <a:fontRef idx="minor">
            <a:schemeClr val="dk1"/>
          </a:fontRef>
        </dgm:style>
      </dgm:prSet>
      <dgm:spPr>
        <a:solidFill>
          <a:srgbClr val="D5B8EA"/>
        </a:solidFill>
        <a:ln w="28575">
          <a:solidFill>
            <a:srgbClr val="7030A0"/>
          </a:solidFill>
        </a:ln>
      </dgm:spPr>
      <dgm:t>
        <a:bodyPr/>
        <a:lstStyle/>
        <a:p>
          <a:pPr algn="ctr"/>
          <a:endParaRPr lang="en-US" sz="1800" dirty="0">
            <a:solidFill>
              <a:schemeClr val="accent3"/>
            </a:solidFill>
          </a:endParaRPr>
        </a:p>
        <a:p>
          <a:pPr algn="ctr"/>
          <a:r>
            <a:rPr lang="en-US" sz="1800" dirty="0">
              <a:solidFill>
                <a:srgbClr val="7030A0"/>
              </a:solidFill>
            </a:rPr>
            <a:t>PHASE THREE</a:t>
          </a:r>
        </a:p>
        <a:p>
          <a:pPr algn="ctr"/>
          <a:r>
            <a:rPr lang="en-US" sz="1800" dirty="0">
              <a:solidFill>
                <a:srgbClr val="7030A0"/>
              </a:solidFill>
            </a:rPr>
            <a:t> Implementation</a:t>
          </a:r>
          <a:r>
            <a:rPr lang="en-US" sz="1700" dirty="0">
              <a:solidFill>
                <a:schemeClr val="accent3"/>
              </a:solidFill>
            </a:rPr>
            <a:t>	</a:t>
          </a:r>
        </a:p>
      </dgm:t>
    </dgm:pt>
    <dgm:pt modelId="{7EF9BCD8-F881-4854-8BBD-BE0EAFBF13D4}" type="sibTrans" cxnId="{D6C39F16-65B1-408F-8E1C-5B8CD04D4461}">
      <dgm:prSet/>
      <dgm:spPr/>
      <dgm:t>
        <a:bodyPr/>
        <a:lstStyle/>
        <a:p>
          <a:endParaRPr lang="en-US"/>
        </a:p>
      </dgm:t>
    </dgm:pt>
    <dgm:pt modelId="{26867348-7919-4153-A0F2-AF991BBF2C5E}" type="parTrans" cxnId="{D6C39F16-65B1-408F-8E1C-5B8CD04D4461}">
      <dgm:prSet/>
      <dgm:spPr/>
      <dgm:t>
        <a:bodyPr/>
        <a:lstStyle/>
        <a:p>
          <a:endParaRPr lang="en-US"/>
        </a:p>
      </dgm:t>
    </dgm:pt>
    <dgm:pt modelId="{B3224297-7040-4526-91C9-5794C9BD3A71}">
      <dgm:prSet custT="1"/>
      <dgm:spPr>
        <a:ln>
          <a:noFill/>
        </a:ln>
      </dgm:spPr>
      <dgm:t>
        <a:bodyPr/>
        <a:lstStyle/>
        <a:p>
          <a:pPr algn="l">
            <a:buNone/>
          </a:pPr>
          <a:r>
            <a:rPr lang="en-US" sz="1200" dirty="0"/>
            <a:t>Reconvene </a:t>
          </a:r>
          <a:r>
            <a:rPr lang="en-US" sz="1200" dirty="0" err="1"/>
            <a:t>spt</a:t>
          </a:r>
          <a:r>
            <a:rPr lang="en-US" sz="1200" dirty="0"/>
            <a:t> twice a year to reassess and reprioritize CSPD objectives and outcomes</a:t>
          </a:r>
        </a:p>
      </dgm:t>
    </dgm:pt>
    <dgm:pt modelId="{1B567174-E030-4E6D-AC4C-EC4954E9B910}" type="sibTrans" cxnId="{3F13F281-63F1-4CB7-BD44-750AE36C25ED}">
      <dgm:prSet/>
      <dgm:spPr/>
      <dgm:t>
        <a:bodyPr/>
        <a:lstStyle/>
        <a:p>
          <a:endParaRPr lang="en-US"/>
        </a:p>
      </dgm:t>
    </dgm:pt>
    <dgm:pt modelId="{E74381F1-4331-4135-BA70-01D704ECC5BD}" type="parTrans" cxnId="{3F13F281-63F1-4CB7-BD44-750AE36C25ED}">
      <dgm:prSet>
        <dgm:style>
          <a:lnRef idx="1">
            <a:schemeClr val="accent1"/>
          </a:lnRef>
          <a:fillRef idx="0">
            <a:schemeClr val="accent1"/>
          </a:fillRef>
          <a:effectRef idx="0">
            <a:schemeClr val="accent1"/>
          </a:effectRef>
          <a:fontRef idx="minor">
            <a:schemeClr val="tx1"/>
          </a:fontRef>
        </dgm:style>
      </dgm:prSet>
      <dgm:spPr>
        <a:ln w="28575">
          <a:solidFill>
            <a:schemeClr val="accent5">
              <a:lumMod val="75000"/>
            </a:schemeClr>
          </a:solidFill>
        </a:ln>
      </dgm:spPr>
      <dgm:t>
        <a:bodyPr/>
        <a:lstStyle/>
        <a:p>
          <a:endParaRPr lang="en-US"/>
        </a:p>
      </dgm:t>
    </dgm:pt>
    <dgm:pt modelId="{E332EAFF-BB6C-45F3-9F01-872ABDEC1C54}">
      <dgm:prSet custT="1"/>
      <dgm:spPr>
        <a:ln>
          <a:noFill/>
        </a:ln>
      </dgm:spPr>
      <dgm:t>
        <a:bodyPr/>
        <a:lstStyle/>
        <a:p>
          <a:pPr algn="l">
            <a:buNone/>
          </a:pPr>
          <a:r>
            <a:rPr lang="en-US" sz="1200" dirty="0"/>
            <a:t>Revise and modify the CSPD plan as a core planning team</a:t>
          </a:r>
        </a:p>
      </dgm:t>
    </dgm:pt>
    <dgm:pt modelId="{D17B7E14-412D-4A53-80A8-5C3EA6F1BC08}" type="sibTrans" cxnId="{0B4F33F0-002F-4A0F-96B0-D1F8B2289199}">
      <dgm:prSet/>
      <dgm:spPr/>
      <dgm:t>
        <a:bodyPr/>
        <a:lstStyle/>
        <a:p>
          <a:endParaRPr lang="en-US"/>
        </a:p>
      </dgm:t>
    </dgm:pt>
    <dgm:pt modelId="{EEA11BB1-09D9-4F65-9324-F7C90A7CEAC5}" type="parTrans" cxnId="{0B4F33F0-002F-4A0F-96B0-D1F8B2289199}">
      <dgm:prSet/>
      <dgm:spPr/>
      <dgm:t>
        <a:bodyPr/>
        <a:lstStyle/>
        <a:p>
          <a:endParaRPr lang="en-US"/>
        </a:p>
      </dgm:t>
    </dgm:pt>
    <dgm:pt modelId="{20CDD995-4096-4F3C-B9B9-7C95046CE444}" type="pres">
      <dgm:prSet presAssocID="{4F46C4CD-E23C-48BE-B067-BC73BCDFAA86}" presName="diagram" presStyleCnt="0">
        <dgm:presLayoutVars>
          <dgm:chPref val="1"/>
          <dgm:dir/>
          <dgm:animOne val="branch"/>
          <dgm:animLvl val="lvl"/>
          <dgm:resizeHandles/>
        </dgm:presLayoutVars>
      </dgm:prSet>
      <dgm:spPr/>
    </dgm:pt>
    <dgm:pt modelId="{13D7D2DC-819A-4FF7-97E1-6E586B10DAA5}" type="pres">
      <dgm:prSet presAssocID="{5DB317FC-7FEC-4261-A370-50A89CB03E7D}" presName="root" presStyleCnt="0"/>
      <dgm:spPr/>
    </dgm:pt>
    <dgm:pt modelId="{B9F21120-C7C8-4590-93C1-59BC39C2F0A6}" type="pres">
      <dgm:prSet presAssocID="{5DB317FC-7FEC-4261-A370-50A89CB03E7D}" presName="rootComposite" presStyleCnt="0"/>
      <dgm:spPr/>
    </dgm:pt>
    <dgm:pt modelId="{FD5A83AE-F142-4590-B16A-6F4C241971DA}" type="pres">
      <dgm:prSet presAssocID="{5DB317FC-7FEC-4261-A370-50A89CB03E7D}" presName="rootText" presStyleLbl="node1" presStyleIdx="0" presStyleCnt="4"/>
      <dgm:spPr/>
    </dgm:pt>
    <dgm:pt modelId="{5C44C11F-A292-4860-B3B3-C8BC35232BCF}" type="pres">
      <dgm:prSet presAssocID="{5DB317FC-7FEC-4261-A370-50A89CB03E7D}" presName="rootConnector" presStyleLbl="node1" presStyleIdx="0" presStyleCnt="4"/>
      <dgm:spPr/>
    </dgm:pt>
    <dgm:pt modelId="{963EB34E-2F3F-4157-AFB7-3D38B18755B6}" type="pres">
      <dgm:prSet presAssocID="{5DB317FC-7FEC-4261-A370-50A89CB03E7D}" presName="childShape" presStyleCnt="0"/>
      <dgm:spPr/>
    </dgm:pt>
    <dgm:pt modelId="{AF64474C-622B-4CFD-BF31-0DAF1109F5DD}" type="pres">
      <dgm:prSet presAssocID="{9182AAF6-1BAB-4FD8-801E-0B7D128F0458}" presName="Name13" presStyleLbl="parChTrans1D2" presStyleIdx="0" presStyleCnt="16"/>
      <dgm:spPr/>
    </dgm:pt>
    <dgm:pt modelId="{1E53A634-2CEB-4E65-B47D-572F3BEDA1AB}" type="pres">
      <dgm:prSet presAssocID="{CFBF57B9-4A7A-46A8-B164-6DBF628804A4}" presName="childText" presStyleLbl="bgAcc1" presStyleIdx="0" presStyleCnt="16">
        <dgm:presLayoutVars>
          <dgm:bulletEnabled val="1"/>
        </dgm:presLayoutVars>
      </dgm:prSet>
      <dgm:spPr/>
    </dgm:pt>
    <dgm:pt modelId="{68AB91F2-FDF7-44BF-991D-7B4E987ACFFE}" type="pres">
      <dgm:prSet presAssocID="{8474FDAA-7CA2-4C49-8015-C11E216710AC}" presName="Name13" presStyleLbl="parChTrans1D2" presStyleIdx="1" presStyleCnt="16"/>
      <dgm:spPr/>
    </dgm:pt>
    <dgm:pt modelId="{5ED12AA4-CBE1-40C0-8E5E-D7127DFE2751}" type="pres">
      <dgm:prSet presAssocID="{1B4980B4-3AC6-4C21-A754-C502D91EAA97}" presName="childText" presStyleLbl="bgAcc1" presStyleIdx="1" presStyleCnt="16" custScaleX="118398">
        <dgm:presLayoutVars>
          <dgm:bulletEnabled val="1"/>
        </dgm:presLayoutVars>
      </dgm:prSet>
      <dgm:spPr/>
    </dgm:pt>
    <dgm:pt modelId="{F5E37EE2-22B0-4E31-9986-6A72EA34B0B2}" type="pres">
      <dgm:prSet presAssocID="{F8515E51-73D0-46A8-9A5E-22A52D674C46}" presName="Name13" presStyleLbl="parChTrans1D2" presStyleIdx="2" presStyleCnt="16"/>
      <dgm:spPr/>
    </dgm:pt>
    <dgm:pt modelId="{7C8616E6-7A0B-49C6-A26A-0B584A93B8B7}" type="pres">
      <dgm:prSet presAssocID="{08B498FA-5C4C-4F69-ADC7-B30909E0677A}" presName="childText" presStyleLbl="bgAcc1" presStyleIdx="2" presStyleCnt="16">
        <dgm:presLayoutVars>
          <dgm:bulletEnabled val="1"/>
        </dgm:presLayoutVars>
      </dgm:prSet>
      <dgm:spPr/>
    </dgm:pt>
    <dgm:pt modelId="{293B656D-5DE9-47DC-82DD-32E8034F47A0}" type="pres">
      <dgm:prSet presAssocID="{D992FC41-002A-4CCE-B6B7-B8C08DA35C52}" presName="Name13" presStyleLbl="parChTrans1D2" presStyleIdx="3" presStyleCnt="16"/>
      <dgm:spPr/>
    </dgm:pt>
    <dgm:pt modelId="{3711A0F9-3608-476E-AA73-0DD8EE157DB6}" type="pres">
      <dgm:prSet presAssocID="{B884ACAF-4FD8-45FA-A363-F1076A1582C3}" presName="childText" presStyleLbl="bgAcc1" presStyleIdx="3" presStyleCnt="16" custScaleX="101428">
        <dgm:presLayoutVars>
          <dgm:bulletEnabled val="1"/>
        </dgm:presLayoutVars>
      </dgm:prSet>
      <dgm:spPr/>
    </dgm:pt>
    <dgm:pt modelId="{40FBB0B2-16BF-4C48-969E-30BA5E88B46F}" type="pres">
      <dgm:prSet presAssocID="{BD4E28E9-6862-4F19-96E0-4BAECD96608A}" presName="root" presStyleCnt="0"/>
      <dgm:spPr/>
    </dgm:pt>
    <dgm:pt modelId="{846063EE-A0E6-4CEA-BAC4-6D4D41B7B373}" type="pres">
      <dgm:prSet presAssocID="{BD4E28E9-6862-4F19-96E0-4BAECD96608A}" presName="rootComposite" presStyleCnt="0"/>
      <dgm:spPr/>
    </dgm:pt>
    <dgm:pt modelId="{DBB82388-4ABF-4BC8-BF77-C91E9F4A121F}" type="pres">
      <dgm:prSet presAssocID="{BD4E28E9-6862-4F19-96E0-4BAECD96608A}" presName="rootText" presStyleLbl="node1" presStyleIdx="1" presStyleCnt="4"/>
      <dgm:spPr/>
    </dgm:pt>
    <dgm:pt modelId="{E8C1BD26-F173-4761-BAD7-118405100E61}" type="pres">
      <dgm:prSet presAssocID="{BD4E28E9-6862-4F19-96E0-4BAECD96608A}" presName="rootConnector" presStyleLbl="node1" presStyleIdx="1" presStyleCnt="4"/>
      <dgm:spPr/>
    </dgm:pt>
    <dgm:pt modelId="{1FDF2B75-09D2-46CE-8262-4A79F846A73A}" type="pres">
      <dgm:prSet presAssocID="{BD4E28E9-6862-4F19-96E0-4BAECD96608A}" presName="childShape" presStyleCnt="0"/>
      <dgm:spPr/>
    </dgm:pt>
    <dgm:pt modelId="{4B70EFE9-83B4-417E-993B-AAA0692DF69F}" type="pres">
      <dgm:prSet presAssocID="{9A20B583-C55E-43B1-A98F-9E8575671388}" presName="Name13" presStyleLbl="parChTrans1D2" presStyleIdx="4" presStyleCnt="16"/>
      <dgm:spPr/>
    </dgm:pt>
    <dgm:pt modelId="{01981EAA-2C70-427F-8366-B3547ED50385}" type="pres">
      <dgm:prSet presAssocID="{168DA2B8-5A7F-4E29-A699-4D4A7401BC06}" presName="childText" presStyleLbl="bgAcc1" presStyleIdx="4" presStyleCnt="16">
        <dgm:presLayoutVars>
          <dgm:bulletEnabled val="1"/>
        </dgm:presLayoutVars>
      </dgm:prSet>
      <dgm:spPr/>
    </dgm:pt>
    <dgm:pt modelId="{6F54E3D7-12BA-4BB2-9BF5-39499091B154}" type="pres">
      <dgm:prSet presAssocID="{BD226902-D345-408C-B855-06034AB8AA14}" presName="Name13" presStyleLbl="parChTrans1D2" presStyleIdx="5" presStyleCnt="16"/>
      <dgm:spPr/>
    </dgm:pt>
    <dgm:pt modelId="{750032A0-5833-4315-AC39-E6A1C33A580A}" type="pres">
      <dgm:prSet presAssocID="{9B34E8B5-90C0-4F5A-B869-3BD86795D102}" presName="childText" presStyleLbl="bgAcc1" presStyleIdx="5" presStyleCnt="16" custLinFactNeighborX="-630" custLinFactNeighborY="-13112">
        <dgm:presLayoutVars>
          <dgm:bulletEnabled val="1"/>
        </dgm:presLayoutVars>
      </dgm:prSet>
      <dgm:spPr/>
    </dgm:pt>
    <dgm:pt modelId="{3D12FF71-A882-4FF0-9787-058F51AB995C}" type="pres">
      <dgm:prSet presAssocID="{BD18B9CE-6455-46C3-BD4F-DDBE52021765}" presName="Name13" presStyleLbl="parChTrans1D2" presStyleIdx="6" presStyleCnt="16"/>
      <dgm:spPr/>
    </dgm:pt>
    <dgm:pt modelId="{5D24E27C-DE65-490E-9059-A447DC983309}" type="pres">
      <dgm:prSet presAssocID="{16ABD90F-C101-4828-9CA3-3AD8CF3B01BA}" presName="childText" presStyleLbl="bgAcc1" presStyleIdx="6" presStyleCnt="16" custScaleY="198838" custLinFactNeighborY="-21181">
        <dgm:presLayoutVars>
          <dgm:bulletEnabled val="1"/>
        </dgm:presLayoutVars>
      </dgm:prSet>
      <dgm:spPr/>
    </dgm:pt>
    <dgm:pt modelId="{7E070923-466E-4E0A-91AD-8974F21BFF29}" type="pres">
      <dgm:prSet presAssocID="{F027057F-33CA-4EA5-9E53-04845855FF2F}" presName="Name13" presStyleLbl="parChTrans1D2" presStyleIdx="7" presStyleCnt="16"/>
      <dgm:spPr/>
    </dgm:pt>
    <dgm:pt modelId="{5E6F4B5E-45A0-4B65-AB78-DE32B902F00F}" type="pres">
      <dgm:prSet presAssocID="{4A77D07F-0D96-4B1E-8EC4-38B9C8A1396D}" presName="childText" presStyleLbl="bgAcc1" presStyleIdx="7" presStyleCnt="16" custScaleX="101863" custScaleY="133107" custLinFactNeighborX="-1891" custLinFactNeighborY="-49545">
        <dgm:presLayoutVars>
          <dgm:bulletEnabled val="1"/>
        </dgm:presLayoutVars>
      </dgm:prSet>
      <dgm:spPr/>
    </dgm:pt>
    <dgm:pt modelId="{050BBAA1-6583-4D4D-98C0-5E28401D0428}" type="pres">
      <dgm:prSet presAssocID="{DE956D13-D01A-4A20-8FD8-522B091926C6}" presName="root" presStyleCnt="0"/>
      <dgm:spPr/>
    </dgm:pt>
    <dgm:pt modelId="{EEE0C3ED-687D-430D-8A87-2A2798C364C8}" type="pres">
      <dgm:prSet presAssocID="{DE956D13-D01A-4A20-8FD8-522B091926C6}" presName="rootComposite" presStyleCnt="0"/>
      <dgm:spPr/>
    </dgm:pt>
    <dgm:pt modelId="{5BB6E07B-DB41-44A7-AB22-28D0A359C560}" type="pres">
      <dgm:prSet presAssocID="{DE956D13-D01A-4A20-8FD8-522B091926C6}" presName="rootText" presStyleLbl="node1" presStyleIdx="2" presStyleCnt="4"/>
      <dgm:spPr/>
    </dgm:pt>
    <dgm:pt modelId="{65A77127-8D2A-406C-BF47-B904EB37B0D7}" type="pres">
      <dgm:prSet presAssocID="{DE956D13-D01A-4A20-8FD8-522B091926C6}" presName="rootConnector" presStyleLbl="node1" presStyleIdx="2" presStyleCnt="4"/>
      <dgm:spPr/>
    </dgm:pt>
    <dgm:pt modelId="{CEDC73FB-447B-4CEA-9E5F-8057B357F3ED}" type="pres">
      <dgm:prSet presAssocID="{DE956D13-D01A-4A20-8FD8-522B091926C6}" presName="childShape" presStyleCnt="0"/>
      <dgm:spPr/>
    </dgm:pt>
    <dgm:pt modelId="{B1899E2A-EDEF-455A-9EC1-BEA7E83A4B86}" type="pres">
      <dgm:prSet presAssocID="{0448CCD1-B01F-4D38-8874-F129372E92DA}" presName="Name13" presStyleLbl="parChTrans1D2" presStyleIdx="8" presStyleCnt="16"/>
      <dgm:spPr/>
    </dgm:pt>
    <dgm:pt modelId="{2F54CA4E-60B9-47F6-BE85-E6C470C3DF21}" type="pres">
      <dgm:prSet presAssocID="{DC0D24E2-C658-482C-97AA-12C256DD7BBF}" presName="childText" presStyleLbl="bgAcc1" presStyleIdx="8" presStyleCnt="16" custLinFactNeighborX="4413" custLinFactNeighborY="-1009">
        <dgm:presLayoutVars>
          <dgm:bulletEnabled val="1"/>
        </dgm:presLayoutVars>
      </dgm:prSet>
      <dgm:spPr/>
    </dgm:pt>
    <dgm:pt modelId="{FE23393F-1D5F-4EFF-BACC-4EAEFFA6673A}" type="pres">
      <dgm:prSet presAssocID="{6179E585-8CCE-42AC-8323-502771C46092}" presName="Name13" presStyleLbl="parChTrans1D2" presStyleIdx="9" presStyleCnt="16"/>
      <dgm:spPr/>
    </dgm:pt>
    <dgm:pt modelId="{105480DB-35B0-4F54-8E7F-1A997EFDACE6}" type="pres">
      <dgm:prSet presAssocID="{01AB01BC-1938-49D6-A77D-F2A44BF83066}" presName="childText" presStyleLbl="bgAcc1" presStyleIdx="9" presStyleCnt="16" custScaleY="132137" custLinFactNeighborX="3151" custLinFactNeighborY="-21181">
        <dgm:presLayoutVars>
          <dgm:bulletEnabled val="1"/>
        </dgm:presLayoutVars>
      </dgm:prSet>
      <dgm:spPr/>
    </dgm:pt>
    <dgm:pt modelId="{85181BF0-8473-44DC-A8BA-7D62CBF5F210}" type="pres">
      <dgm:prSet presAssocID="{5140ABCE-3FA7-40E3-8789-F9FFADC22C35}" presName="Name13" presStyleLbl="parChTrans1D2" presStyleIdx="10" presStyleCnt="16"/>
      <dgm:spPr/>
    </dgm:pt>
    <dgm:pt modelId="{6D98E20E-1B21-4376-84D7-F509DC089073}" type="pres">
      <dgm:prSet presAssocID="{4EEAFA40-5459-47E9-A8F9-CEC3131442EA}" presName="childText" presStyleLbl="bgAcc1" presStyleIdx="10" presStyleCnt="16" custLinFactNeighborX="4843" custLinFactNeighborY="-24158">
        <dgm:presLayoutVars>
          <dgm:bulletEnabled val="1"/>
        </dgm:presLayoutVars>
      </dgm:prSet>
      <dgm:spPr/>
    </dgm:pt>
    <dgm:pt modelId="{5B1486D0-E8DB-4555-9E73-2CA57159C2CD}" type="pres">
      <dgm:prSet presAssocID="{884B562E-F9A4-4B72-A9DC-5B418173183D}" presName="Name13" presStyleLbl="parChTrans1D2" presStyleIdx="11" presStyleCnt="16"/>
      <dgm:spPr/>
    </dgm:pt>
    <dgm:pt modelId="{3A38F2E7-E537-4DCC-BA8F-BCAFE02CFF6F}" type="pres">
      <dgm:prSet presAssocID="{9FEF5DD1-A24D-45B6-A339-02770C2F58A7}" presName="childText" presStyleLbl="bgAcc1" presStyleIdx="11" presStyleCnt="16" custScaleX="101773" custScaleY="136409" custLinFactNeighborX="2522" custLinFactNeighborY="-27233">
        <dgm:presLayoutVars>
          <dgm:bulletEnabled val="1"/>
        </dgm:presLayoutVars>
      </dgm:prSet>
      <dgm:spPr/>
    </dgm:pt>
    <dgm:pt modelId="{F3B43F07-7F0D-4C07-990D-9B8D1B779AFF}" type="pres">
      <dgm:prSet presAssocID="{0F54FF39-A9AA-43BA-AC90-E0C747DCE42B}" presName="root" presStyleCnt="0"/>
      <dgm:spPr/>
    </dgm:pt>
    <dgm:pt modelId="{0F521083-E0BB-4D7E-BD33-9B15C0165583}" type="pres">
      <dgm:prSet presAssocID="{0F54FF39-A9AA-43BA-AC90-E0C747DCE42B}" presName="rootComposite" presStyleCnt="0"/>
      <dgm:spPr/>
    </dgm:pt>
    <dgm:pt modelId="{E375A1FC-8B8C-40A3-BE47-2750C0269AD7}" type="pres">
      <dgm:prSet presAssocID="{0F54FF39-A9AA-43BA-AC90-E0C747DCE42B}" presName="rootText" presStyleLbl="node1" presStyleIdx="3" presStyleCnt="4"/>
      <dgm:spPr/>
    </dgm:pt>
    <dgm:pt modelId="{FFBB0CC6-B840-4445-87E4-AF1E8E5B4D8B}" type="pres">
      <dgm:prSet presAssocID="{0F54FF39-A9AA-43BA-AC90-E0C747DCE42B}" presName="rootConnector" presStyleLbl="node1" presStyleIdx="3" presStyleCnt="4"/>
      <dgm:spPr/>
    </dgm:pt>
    <dgm:pt modelId="{2D383565-BF55-433C-A1E6-752CDD512DD6}" type="pres">
      <dgm:prSet presAssocID="{0F54FF39-A9AA-43BA-AC90-E0C747DCE42B}" presName="childShape" presStyleCnt="0"/>
      <dgm:spPr/>
    </dgm:pt>
    <dgm:pt modelId="{D90C6121-CA08-4068-9855-041441B6A247}" type="pres">
      <dgm:prSet presAssocID="{49DEE40E-E9CA-4406-865B-256333BAC139}" presName="Name13" presStyleLbl="parChTrans1D2" presStyleIdx="12" presStyleCnt="16"/>
      <dgm:spPr/>
    </dgm:pt>
    <dgm:pt modelId="{BF4D72A3-8903-4DE0-BE57-974834E1C789}" type="pres">
      <dgm:prSet presAssocID="{83D1CEC0-1A61-4C93-82F0-9939C84C44D7}" presName="childText" presStyleLbl="bgAcc1" presStyleIdx="12" presStyleCnt="16">
        <dgm:presLayoutVars>
          <dgm:bulletEnabled val="1"/>
        </dgm:presLayoutVars>
      </dgm:prSet>
      <dgm:spPr/>
    </dgm:pt>
    <dgm:pt modelId="{2521DBBB-CD70-4511-B3A5-B7CCAFBECCF9}" type="pres">
      <dgm:prSet presAssocID="{E74381F1-4331-4135-BA70-01D704ECC5BD}" presName="Name13" presStyleLbl="parChTrans1D2" presStyleIdx="13" presStyleCnt="16"/>
      <dgm:spPr/>
    </dgm:pt>
    <dgm:pt modelId="{58272C68-2FC9-493E-A93A-92E837B85642}" type="pres">
      <dgm:prSet presAssocID="{B3224297-7040-4526-91C9-5794C9BD3A71}" presName="childText" presStyleLbl="bgAcc1" presStyleIdx="13" presStyleCnt="16" custScaleY="130119" custLinFactNeighborX="-5043" custLinFactNeighborY="-22190">
        <dgm:presLayoutVars>
          <dgm:bulletEnabled val="1"/>
        </dgm:presLayoutVars>
      </dgm:prSet>
      <dgm:spPr/>
    </dgm:pt>
    <dgm:pt modelId="{11E44BAD-9D7E-4E46-B2CE-8B90D85F165A}" type="pres">
      <dgm:prSet presAssocID="{EEA11BB1-09D9-4F65-9324-F7C90A7CEAC5}" presName="Name13" presStyleLbl="parChTrans1D2" presStyleIdx="14" presStyleCnt="16"/>
      <dgm:spPr/>
    </dgm:pt>
    <dgm:pt modelId="{36D6B97E-97B3-412F-92DB-F78A069F10FF}" type="pres">
      <dgm:prSet presAssocID="{E332EAFF-BB6C-45F3-9F01-872ABDEC1C54}" presName="childText" presStyleLbl="bgAcc1" presStyleIdx="14" presStyleCnt="16" custLinFactNeighborX="-6467" custLinFactNeighborY="-39146">
        <dgm:presLayoutVars>
          <dgm:bulletEnabled val="1"/>
        </dgm:presLayoutVars>
      </dgm:prSet>
      <dgm:spPr/>
    </dgm:pt>
    <dgm:pt modelId="{E3E310E9-064D-4788-A6BF-B658374B2DC4}" type="pres">
      <dgm:prSet presAssocID="{07CAA954-93F6-4573-9FA1-B46B73EFA609}" presName="Name13" presStyleLbl="parChTrans1D2" presStyleIdx="15" presStyleCnt="16"/>
      <dgm:spPr/>
    </dgm:pt>
    <dgm:pt modelId="{8C03F87C-7D39-49D7-BB0C-83DA846C7ED3}" type="pres">
      <dgm:prSet presAssocID="{D764F585-2085-48D6-93B8-4EA74A5AA565}" presName="childText" presStyleLbl="bgAcc1" presStyleIdx="15" presStyleCnt="16" custLinFactNeighborX="-3152" custLinFactNeighborY="-59509">
        <dgm:presLayoutVars>
          <dgm:bulletEnabled val="1"/>
        </dgm:presLayoutVars>
      </dgm:prSet>
      <dgm:spPr/>
    </dgm:pt>
  </dgm:ptLst>
  <dgm:cxnLst>
    <dgm:cxn modelId="{B1FDC201-CB72-4030-9D6A-012C27680A78}" srcId="{4F46C4CD-E23C-48BE-B067-BC73BCDFAA86}" destId="{0F54FF39-A9AA-43BA-AC90-E0C747DCE42B}" srcOrd="3" destOrd="0" parTransId="{F594E2B7-49FA-4D4C-8FEB-343F37B72CBF}" sibTransId="{B6593052-CDA5-4249-80A0-C6CB489B40CD}"/>
    <dgm:cxn modelId="{9BE00E04-CC60-4AB9-814C-7A52FAC63DF1}" type="presOf" srcId="{E332EAFF-BB6C-45F3-9F01-872ABDEC1C54}" destId="{36D6B97E-97B3-412F-92DB-F78A069F10FF}" srcOrd="0" destOrd="0" presId="urn:microsoft.com/office/officeart/2005/8/layout/hierarchy3"/>
    <dgm:cxn modelId="{1D5EA808-F0A2-4B5E-9399-611B2DE31BE8}" type="presOf" srcId="{9FEF5DD1-A24D-45B6-A339-02770C2F58A7}" destId="{3A38F2E7-E537-4DCC-BA8F-BCAFE02CFF6F}" srcOrd="0" destOrd="0" presId="urn:microsoft.com/office/officeart/2005/8/layout/hierarchy3"/>
    <dgm:cxn modelId="{DB0E6A0A-35C1-44CE-A33C-DCF55DE1AFFF}" type="presOf" srcId="{08B498FA-5C4C-4F69-ADC7-B30909E0677A}" destId="{7C8616E6-7A0B-49C6-A26A-0B584A93B8B7}" srcOrd="0" destOrd="0" presId="urn:microsoft.com/office/officeart/2005/8/layout/hierarchy3"/>
    <dgm:cxn modelId="{B2658E0C-13AA-442E-B910-53DE83969D08}" type="presOf" srcId="{4A77D07F-0D96-4B1E-8EC4-38B9C8A1396D}" destId="{5E6F4B5E-45A0-4B65-AB78-DE32B902F00F}" srcOrd="0" destOrd="0" presId="urn:microsoft.com/office/officeart/2005/8/layout/hierarchy3"/>
    <dgm:cxn modelId="{00D4270E-6A6C-4385-8773-C392FF648C58}" type="presOf" srcId="{1B4980B4-3AC6-4C21-A754-C502D91EAA97}" destId="{5ED12AA4-CBE1-40C0-8E5E-D7127DFE2751}" srcOrd="0" destOrd="0" presId="urn:microsoft.com/office/officeart/2005/8/layout/hierarchy3"/>
    <dgm:cxn modelId="{D6C39F16-65B1-408F-8E1C-5B8CD04D4461}" srcId="{4F46C4CD-E23C-48BE-B067-BC73BCDFAA86}" destId="{DE956D13-D01A-4A20-8FD8-522B091926C6}" srcOrd="2" destOrd="0" parTransId="{26867348-7919-4153-A0F2-AF991BBF2C5E}" sibTransId="{7EF9BCD8-F881-4854-8BBD-BE0EAFBF13D4}"/>
    <dgm:cxn modelId="{F0F6E01A-E261-4FD7-8DC9-5ED92DC4FECF}" type="presOf" srcId="{DE956D13-D01A-4A20-8FD8-522B091926C6}" destId="{65A77127-8D2A-406C-BF47-B904EB37B0D7}" srcOrd="1" destOrd="0" presId="urn:microsoft.com/office/officeart/2005/8/layout/hierarchy3"/>
    <dgm:cxn modelId="{F0B2161C-4654-4462-9ED9-372B9199B8C5}" type="presOf" srcId="{9B34E8B5-90C0-4F5A-B869-3BD86795D102}" destId="{750032A0-5833-4315-AC39-E6A1C33A580A}" srcOrd="0" destOrd="0" presId="urn:microsoft.com/office/officeart/2005/8/layout/hierarchy3"/>
    <dgm:cxn modelId="{7FC9BC1D-0A62-4BEF-8E51-E15B44F020A1}" srcId="{BD4E28E9-6862-4F19-96E0-4BAECD96608A}" destId="{4A77D07F-0D96-4B1E-8EC4-38B9C8A1396D}" srcOrd="3" destOrd="0" parTransId="{F027057F-33CA-4EA5-9E53-04845855FF2F}" sibTransId="{B73410D0-7299-4298-B101-09CABF4CF4B7}"/>
    <dgm:cxn modelId="{0912B820-3AD6-411D-801F-5F38F0F750A2}" type="presOf" srcId="{07CAA954-93F6-4573-9FA1-B46B73EFA609}" destId="{E3E310E9-064D-4788-A6BF-B658374B2DC4}" srcOrd="0" destOrd="0" presId="urn:microsoft.com/office/officeart/2005/8/layout/hierarchy3"/>
    <dgm:cxn modelId="{C854F326-D6F0-4981-86CE-EF278C6E98DD}" type="presOf" srcId="{D992FC41-002A-4CCE-B6B7-B8C08DA35C52}" destId="{293B656D-5DE9-47DC-82DD-32E8034F47A0}" srcOrd="0" destOrd="0" presId="urn:microsoft.com/office/officeart/2005/8/layout/hierarchy3"/>
    <dgm:cxn modelId="{A1D7FF2C-8580-48A4-9757-4EC4068E6905}" srcId="{0F54FF39-A9AA-43BA-AC90-E0C747DCE42B}" destId="{D764F585-2085-48D6-93B8-4EA74A5AA565}" srcOrd="3" destOrd="0" parTransId="{07CAA954-93F6-4573-9FA1-B46B73EFA609}" sibTransId="{69674E15-80AD-4A0E-8865-0DB9FF8A734D}"/>
    <dgm:cxn modelId="{68ECD83D-03D8-4B9A-993B-C040BFD43142}" type="presOf" srcId="{EEA11BB1-09D9-4F65-9324-F7C90A7CEAC5}" destId="{11E44BAD-9D7E-4E46-B2CE-8B90D85F165A}" srcOrd="0" destOrd="0" presId="urn:microsoft.com/office/officeart/2005/8/layout/hierarchy3"/>
    <dgm:cxn modelId="{54E00E5C-BE57-439E-B11E-09D52DF53FA0}" type="presOf" srcId="{BD4E28E9-6862-4F19-96E0-4BAECD96608A}" destId="{DBB82388-4ABF-4BC8-BF77-C91E9F4A121F}" srcOrd="0" destOrd="0" presId="urn:microsoft.com/office/officeart/2005/8/layout/hierarchy3"/>
    <dgm:cxn modelId="{9421EA5C-D83E-410D-A162-C6E30C35B6BD}" type="presOf" srcId="{B884ACAF-4FD8-45FA-A363-F1076A1582C3}" destId="{3711A0F9-3608-476E-AA73-0DD8EE157DB6}" srcOrd="0" destOrd="0" presId="urn:microsoft.com/office/officeart/2005/8/layout/hierarchy3"/>
    <dgm:cxn modelId="{77093665-B1F1-435F-A0B6-DF69B0300DB0}" type="presOf" srcId="{D764F585-2085-48D6-93B8-4EA74A5AA565}" destId="{8C03F87C-7D39-49D7-BB0C-83DA846C7ED3}" srcOrd="0" destOrd="0" presId="urn:microsoft.com/office/officeart/2005/8/layout/hierarchy3"/>
    <dgm:cxn modelId="{7808F549-62C6-43E7-88BC-E876D3E874C0}" type="presOf" srcId="{5DB317FC-7FEC-4261-A370-50A89CB03E7D}" destId="{5C44C11F-A292-4860-B3B3-C8BC35232BCF}" srcOrd="1" destOrd="0" presId="urn:microsoft.com/office/officeart/2005/8/layout/hierarchy3"/>
    <dgm:cxn modelId="{EFACF46A-C7D6-4ECA-B99B-A956F271B925}" type="presOf" srcId="{49DEE40E-E9CA-4406-865B-256333BAC139}" destId="{D90C6121-CA08-4068-9855-041441B6A247}" srcOrd="0" destOrd="0" presId="urn:microsoft.com/office/officeart/2005/8/layout/hierarchy3"/>
    <dgm:cxn modelId="{A2643D6E-C438-43D8-92DD-E2FD7BAC5844}" type="presOf" srcId="{0448CCD1-B01F-4D38-8874-F129372E92DA}" destId="{B1899E2A-EDEF-455A-9EC1-BEA7E83A4B86}" srcOrd="0" destOrd="0" presId="urn:microsoft.com/office/officeart/2005/8/layout/hierarchy3"/>
    <dgm:cxn modelId="{A6566B4E-0752-4CC2-9ACB-2119EAB3B9EE}" srcId="{5DB317FC-7FEC-4261-A370-50A89CB03E7D}" destId="{B884ACAF-4FD8-45FA-A363-F1076A1582C3}" srcOrd="3" destOrd="0" parTransId="{D992FC41-002A-4CCE-B6B7-B8C08DA35C52}" sibTransId="{21AFDEE6-05EE-491C-BF10-9F39C56F91C7}"/>
    <dgm:cxn modelId="{550D0C6F-2DA9-42A6-8CF6-2D1D85F4DB77}" type="presOf" srcId="{CFBF57B9-4A7A-46A8-B164-6DBF628804A4}" destId="{1E53A634-2CEB-4E65-B47D-572F3BEDA1AB}" srcOrd="0" destOrd="0" presId="urn:microsoft.com/office/officeart/2005/8/layout/hierarchy3"/>
    <dgm:cxn modelId="{55AC8D51-6126-4784-B87C-2EC2ADBB68BE}" type="presOf" srcId="{4EEAFA40-5459-47E9-A8F9-CEC3131442EA}" destId="{6D98E20E-1B21-4376-84D7-F509DC089073}" srcOrd="0" destOrd="0" presId="urn:microsoft.com/office/officeart/2005/8/layout/hierarchy3"/>
    <dgm:cxn modelId="{F1659E58-B28A-4961-8BB0-5C878B28AA82}" type="presOf" srcId="{168DA2B8-5A7F-4E29-A699-4D4A7401BC06}" destId="{01981EAA-2C70-427F-8366-B3547ED50385}" srcOrd="0" destOrd="0" presId="urn:microsoft.com/office/officeart/2005/8/layout/hierarchy3"/>
    <dgm:cxn modelId="{F9985279-CC04-47F2-935B-E61D4C32E045}" srcId="{5DB317FC-7FEC-4261-A370-50A89CB03E7D}" destId="{08B498FA-5C4C-4F69-ADC7-B30909E0677A}" srcOrd="2" destOrd="0" parTransId="{F8515E51-73D0-46A8-9A5E-22A52D674C46}" sibTransId="{4D6A8933-AD95-46CF-BBC8-CFEFEB8006F0}"/>
    <dgm:cxn modelId="{05422C7C-B750-4AC7-A7B1-7ABB8EF48365}" type="presOf" srcId="{F8515E51-73D0-46A8-9A5E-22A52D674C46}" destId="{F5E37EE2-22B0-4E31-9986-6A72EA34B0B2}" srcOrd="0" destOrd="0" presId="urn:microsoft.com/office/officeart/2005/8/layout/hierarchy3"/>
    <dgm:cxn modelId="{BF68487D-6325-4B51-AB3D-51D546E621B6}" type="presOf" srcId="{B3224297-7040-4526-91C9-5794C9BD3A71}" destId="{58272C68-2FC9-493E-A93A-92E837B85642}" srcOrd="0" destOrd="0" presId="urn:microsoft.com/office/officeart/2005/8/layout/hierarchy3"/>
    <dgm:cxn modelId="{9425707F-DBD3-465C-A39C-D8365D911BEB}" type="presOf" srcId="{5DB317FC-7FEC-4261-A370-50A89CB03E7D}" destId="{FD5A83AE-F142-4590-B16A-6F4C241971DA}" srcOrd="0" destOrd="0" presId="urn:microsoft.com/office/officeart/2005/8/layout/hierarchy3"/>
    <dgm:cxn modelId="{3F13F281-63F1-4CB7-BD44-750AE36C25ED}" srcId="{0F54FF39-A9AA-43BA-AC90-E0C747DCE42B}" destId="{B3224297-7040-4526-91C9-5794C9BD3A71}" srcOrd="1" destOrd="0" parTransId="{E74381F1-4331-4135-BA70-01D704ECC5BD}" sibTransId="{1B567174-E030-4E6D-AC4C-EC4954E9B910}"/>
    <dgm:cxn modelId="{D3B64C82-D254-4FED-9E15-15C7837EBD41}" type="presOf" srcId="{5140ABCE-3FA7-40E3-8789-F9FFADC22C35}" destId="{85181BF0-8473-44DC-A8BA-7D62CBF5F210}" srcOrd="0" destOrd="0" presId="urn:microsoft.com/office/officeart/2005/8/layout/hierarchy3"/>
    <dgm:cxn modelId="{8C3C5C84-2FC8-4FD5-9A52-51558C7CC40B}" srcId="{BD4E28E9-6862-4F19-96E0-4BAECD96608A}" destId="{9B34E8B5-90C0-4F5A-B869-3BD86795D102}" srcOrd="1" destOrd="0" parTransId="{BD226902-D345-408C-B855-06034AB8AA14}" sibTransId="{6855B7DA-8C88-4291-9058-808308251219}"/>
    <dgm:cxn modelId="{09E19488-428F-420E-AA10-87C00B98BD4D}" srcId="{BD4E28E9-6862-4F19-96E0-4BAECD96608A}" destId="{168DA2B8-5A7F-4E29-A699-4D4A7401BC06}" srcOrd="0" destOrd="0" parTransId="{9A20B583-C55E-43B1-A98F-9E8575671388}" sibTransId="{B0689915-56E9-403C-8C8C-46A4DA5A3369}"/>
    <dgm:cxn modelId="{DDE6A48A-8BED-49B2-8913-7CF90656B13D}" type="presOf" srcId="{01AB01BC-1938-49D6-A77D-F2A44BF83066}" destId="{105480DB-35B0-4F54-8E7F-1A997EFDACE6}" srcOrd="0" destOrd="0" presId="urn:microsoft.com/office/officeart/2005/8/layout/hierarchy3"/>
    <dgm:cxn modelId="{5EB0E18B-B7D6-43E9-97E8-E8138FA743CB}" type="presOf" srcId="{BD18B9CE-6455-46C3-BD4F-DDBE52021765}" destId="{3D12FF71-A882-4FF0-9787-058F51AB995C}" srcOrd="0" destOrd="0" presId="urn:microsoft.com/office/officeart/2005/8/layout/hierarchy3"/>
    <dgm:cxn modelId="{4C16028C-956B-4688-BF77-E169376A7DBB}" type="presOf" srcId="{0F54FF39-A9AA-43BA-AC90-E0C747DCE42B}" destId="{E375A1FC-8B8C-40A3-BE47-2750C0269AD7}" srcOrd="0" destOrd="0" presId="urn:microsoft.com/office/officeart/2005/8/layout/hierarchy3"/>
    <dgm:cxn modelId="{A20B438C-3747-457D-AD72-D20F3B43EBEE}" srcId="{4F46C4CD-E23C-48BE-B067-BC73BCDFAA86}" destId="{5DB317FC-7FEC-4261-A370-50A89CB03E7D}" srcOrd="0" destOrd="0" parTransId="{C068193A-0459-430E-9A6A-E30D47E0E46E}" sibTransId="{EB3D6A97-3C78-48E5-9FF0-B5DB928B9AF8}"/>
    <dgm:cxn modelId="{31E2B38D-C9CE-42FA-A638-98641751DB32}" type="presOf" srcId="{DE956D13-D01A-4A20-8FD8-522B091926C6}" destId="{5BB6E07B-DB41-44A7-AB22-28D0A359C560}" srcOrd="0" destOrd="0" presId="urn:microsoft.com/office/officeart/2005/8/layout/hierarchy3"/>
    <dgm:cxn modelId="{7BE59091-2842-4175-B6B8-04402BAD547B}" type="presOf" srcId="{F027057F-33CA-4EA5-9E53-04845855FF2F}" destId="{7E070923-466E-4E0A-91AD-8974F21BFF29}" srcOrd="0" destOrd="0" presId="urn:microsoft.com/office/officeart/2005/8/layout/hierarchy3"/>
    <dgm:cxn modelId="{A3084894-39ED-4FDA-96C4-A5C4194A1BE4}" srcId="{DE956D13-D01A-4A20-8FD8-522B091926C6}" destId="{9FEF5DD1-A24D-45B6-A339-02770C2F58A7}" srcOrd="3" destOrd="0" parTransId="{884B562E-F9A4-4B72-A9DC-5B418173183D}" sibTransId="{8FED7B48-2A08-44DB-BE52-9A643398E3D2}"/>
    <dgm:cxn modelId="{2F952F96-F53E-425E-8002-327E977E0D72}" type="presOf" srcId="{BD226902-D345-408C-B855-06034AB8AA14}" destId="{6F54E3D7-12BA-4BB2-9BF5-39499091B154}" srcOrd="0" destOrd="0" presId="urn:microsoft.com/office/officeart/2005/8/layout/hierarchy3"/>
    <dgm:cxn modelId="{64D83F97-C302-43D9-BBBC-C02DFCBDAC1B}" srcId="{DE956D13-D01A-4A20-8FD8-522B091926C6}" destId="{DC0D24E2-C658-482C-97AA-12C256DD7BBF}" srcOrd="0" destOrd="0" parTransId="{0448CCD1-B01F-4D38-8874-F129372E92DA}" sibTransId="{8800B3F4-AF17-4570-9988-F6C0A2389382}"/>
    <dgm:cxn modelId="{7C2FF499-E2F7-494D-88D2-409F9CB3B6BD}" type="presOf" srcId="{9182AAF6-1BAB-4FD8-801E-0B7D128F0458}" destId="{AF64474C-622B-4CFD-BF31-0DAF1109F5DD}" srcOrd="0" destOrd="0" presId="urn:microsoft.com/office/officeart/2005/8/layout/hierarchy3"/>
    <dgm:cxn modelId="{9395FE9C-931C-4E42-B219-B8FE8DD4857E}" srcId="{0F54FF39-A9AA-43BA-AC90-E0C747DCE42B}" destId="{83D1CEC0-1A61-4C93-82F0-9939C84C44D7}" srcOrd="0" destOrd="0" parTransId="{49DEE40E-E9CA-4406-865B-256333BAC139}" sibTransId="{CC2D799B-3FF4-4314-8442-49F0EE41F133}"/>
    <dgm:cxn modelId="{48CFD0A4-FE9D-406E-93F4-692F86E96ABC}" srcId="{5DB317FC-7FEC-4261-A370-50A89CB03E7D}" destId="{CFBF57B9-4A7A-46A8-B164-6DBF628804A4}" srcOrd="0" destOrd="0" parTransId="{9182AAF6-1BAB-4FD8-801E-0B7D128F0458}" sibTransId="{E5C60057-D38A-4073-993C-19307250E90E}"/>
    <dgm:cxn modelId="{D12399AA-02A6-418F-B44B-E8C4FF70684E}" type="presOf" srcId="{4F46C4CD-E23C-48BE-B067-BC73BCDFAA86}" destId="{20CDD995-4096-4F3C-B9B9-7C95046CE444}" srcOrd="0" destOrd="0" presId="urn:microsoft.com/office/officeart/2005/8/layout/hierarchy3"/>
    <dgm:cxn modelId="{B93EABB0-E9A5-4728-A442-BB76CC703D7C}" srcId="{DE956D13-D01A-4A20-8FD8-522B091926C6}" destId="{01AB01BC-1938-49D6-A77D-F2A44BF83066}" srcOrd="1" destOrd="0" parTransId="{6179E585-8CCE-42AC-8323-502771C46092}" sibTransId="{054207A8-250B-49D1-ABE5-62559AE46BBB}"/>
    <dgm:cxn modelId="{1E1ADBB3-458F-49FE-A2A4-DDC7FA558C8B}" type="presOf" srcId="{83D1CEC0-1A61-4C93-82F0-9939C84C44D7}" destId="{BF4D72A3-8903-4DE0-BE57-974834E1C789}" srcOrd="0" destOrd="0" presId="urn:microsoft.com/office/officeart/2005/8/layout/hierarchy3"/>
    <dgm:cxn modelId="{BE9439BC-C5FA-4037-800E-D7D836329898}" type="presOf" srcId="{9A20B583-C55E-43B1-A98F-9E8575671388}" destId="{4B70EFE9-83B4-417E-993B-AAA0692DF69F}" srcOrd="0" destOrd="0" presId="urn:microsoft.com/office/officeart/2005/8/layout/hierarchy3"/>
    <dgm:cxn modelId="{BD0D10C6-6F9A-4D30-961C-00AEE632CA12}" srcId="{BD4E28E9-6862-4F19-96E0-4BAECD96608A}" destId="{16ABD90F-C101-4828-9CA3-3AD8CF3B01BA}" srcOrd="2" destOrd="0" parTransId="{BD18B9CE-6455-46C3-BD4F-DDBE52021765}" sibTransId="{3A90B5FA-D415-42FC-A8E5-F56E53E7444F}"/>
    <dgm:cxn modelId="{3870EACB-79E1-4BE0-AA17-803C5ED360A5}" srcId="{5DB317FC-7FEC-4261-A370-50A89CB03E7D}" destId="{1B4980B4-3AC6-4C21-A754-C502D91EAA97}" srcOrd="1" destOrd="0" parTransId="{8474FDAA-7CA2-4C49-8015-C11E216710AC}" sibTransId="{2327EE6F-CF1E-4EF0-AA92-2D2D6689E3AA}"/>
    <dgm:cxn modelId="{06D93CCF-08E5-4C61-A17E-84F33F5C12B0}" type="presOf" srcId="{16ABD90F-C101-4828-9CA3-3AD8CF3B01BA}" destId="{5D24E27C-DE65-490E-9059-A447DC983309}" srcOrd="0" destOrd="0" presId="urn:microsoft.com/office/officeart/2005/8/layout/hierarchy3"/>
    <dgm:cxn modelId="{1C359DDD-66A2-42F4-BA08-CDB7A02D6EC4}" type="presOf" srcId="{E74381F1-4331-4135-BA70-01D704ECC5BD}" destId="{2521DBBB-CD70-4511-B3A5-B7CCAFBECCF9}" srcOrd="0" destOrd="0" presId="urn:microsoft.com/office/officeart/2005/8/layout/hierarchy3"/>
    <dgm:cxn modelId="{5D4DD9DF-DB51-449E-8181-B450A167BEAE}" type="presOf" srcId="{8474FDAA-7CA2-4C49-8015-C11E216710AC}" destId="{68AB91F2-FDF7-44BF-991D-7B4E987ACFFE}" srcOrd="0" destOrd="0" presId="urn:microsoft.com/office/officeart/2005/8/layout/hierarchy3"/>
    <dgm:cxn modelId="{77AEDFEA-FA10-4D01-96A8-414C6038B64E}" srcId="{4F46C4CD-E23C-48BE-B067-BC73BCDFAA86}" destId="{BD4E28E9-6862-4F19-96E0-4BAECD96608A}" srcOrd="1" destOrd="0" parTransId="{9D05237E-A5D5-43F1-8D37-EDC78CF22393}" sibTransId="{EB9A16AA-F2AB-45A9-9584-FAF74B2E1A50}"/>
    <dgm:cxn modelId="{0127A9ED-A7E2-47C3-BB0A-01696F2A474B}" type="presOf" srcId="{6179E585-8CCE-42AC-8323-502771C46092}" destId="{FE23393F-1D5F-4EFF-BACC-4EAEFFA6673A}" srcOrd="0" destOrd="0" presId="urn:microsoft.com/office/officeart/2005/8/layout/hierarchy3"/>
    <dgm:cxn modelId="{9B710CEF-B4F3-4F69-9F03-777B4B37447A}" type="presOf" srcId="{BD4E28E9-6862-4F19-96E0-4BAECD96608A}" destId="{E8C1BD26-F173-4761-BAD7-118405100E61}" srcOrd="1" destOrd="0" presId="urn:microsoft.com/office/officeart/2005/8/layout/hierarchy3"/>
    <dgm:cxn modelId="{0B4F33F0-002F-4A0F-96B0-D1F8B2289199}" srcId="{0F54FF39-A9AA-43BA-AC90-E0C747DCE42B}" destId="{E332EAFF-BB6C-45F3-9F01-872ABDEC1C54}" srcOrd="2" destOrd="0" parTransId="{EEA11BB1-09D9-4F65-9324-F7C90A7CEAC5}" sibTransId="{D17B7E14-412D-4A53-80A8-5C3EA6F1BC08}"/>
    <dgm:cxn modelId="{C6367BF0-9996-4BEF-8ED6-3B60572F4EBF}" type="presOf" srcId="{0F54FF39-A9AA-43BA-AC90-E0C747DCE42B}" destId="{FFBB0CC6-B840-4445-87E4-AF1E8E5B4D8B}" srcOrd="1" destOrd="0" presId="urn:microsoft.com/office/officeart/2005/8/layout/hierarchy3"/>
    <dgm:cxn modelId="{FCB371F9-5095-4E15-BDE1-CDC4B6D8BB0C}" type="presOf" srcId="{884B562E-F9A4-4B72-A9DC-5B418173183D}" destId="{5B1486D0-E8DB-4555-9E73-2CA57159C2CD}" srcOrd="0" destOrd="0" presId="urn:microsoft.com/office/officeart/2005/8/layout/hierarchy3"/>
    <dgm:cxn modelId="{8A1B21FC-8FD8-47D6-AE16-D1E3A964F52A}" type="presOf" srcId="{DC0D24E2-C658-482C-97AA-12C256DD7BBF}" destId="{2F54CA4E-60B9-47F6-BE85-E6C470C3DF21}" srcOrd="0" destOrd="0" presId="urn:microsoft.com/office/officeart/2005/8/layout/hierarchy3"/>
    <dgm:cxn modelId="{F31731FC-D4C0-45D8-AE4B-8F47BCE246C0}" srcId="{DE956D13-D01A-4A20-8FD8-522B091926C6}" destId="{4EEAFA40-5459-47E9-A8F9-CEC3131442EA}" srcOrd="2" destOrd="0" parTransId="{5140ABCE-3FA7-40E3-8789-F9FFADC22C35}" sibTransId="{989B27E2-A617-4B7F-BBD9-DCB1F7FEA9FF}"/>
    <dgm:cxn modelId="{C8A36ED6-D766-4000-AB16-97B6BC29711D}" type="presParOf" srcId="{20CDD995-4096-4F3C-B9B9-7C95046CE444}" destId="{13D7D2DC-819A-4FF7-97E1-6E586B10DAA5}" srcOrd="0" destOrd="0" presId="urn:microsoft.com/office/officeart/2005/8/layout/hierarchy3"/>
    <dgm:cxn modelId="{B8BDFC66-5ECD-432C-BBC6-AE6A362B70AB}" type="presParOf" srcId="{13D7D2DC-819A-4FF7-97E1-6E586B10DAA5}" destId="{B9F21120-C7C8-4590-93C1-59BC39C2F0A6}" srcOrd="0" destOrd="0" presId="urn:microsoft.com/office/officeart/2005/8/layout/hierarchy3"/>
    <dgm:cxn modelId="{EEFA5F6F-5806-43B5-9AEC-E4800411EF4F}" type="presParOf" srcId="{B9F21120-C7C8-4590-93C1-59BC39C2F0A6}" destId="{FD5A83AE-F142-4590-B16A-6F4C241971DA}" srcOrd="0" destOrd="0" presId="urn:microsoft.com/office/officeart/2005/8/layout/hierarchy3"/>
    <dgm:cxn modelId="{C2235C3D-022B-45DE-B36C-8B672CA1F42C}" type="presParOf" srcId="{B9F21120-C7C8-4590-93C1-59BC39C2F0A6}" destId="{5C44C11F-A292-4860-B3B3-C8BC35232BCF}" srcOrd="1" destOrd="0" presId="urn:microsoft.com/office/officeart/2005/8/layout/hierarchy3"/>
    <dgm:cxn modelId="{13090474-A4B0-4CCB-9A34-3867AE0B77F8}" type="presParOf" srcId="{13D7D2DC-819A-4FF7-97E1-6E586B10DAA5}" destId="{963EB34E-2F3F-4157-AFB7-3D38B18755B6}" srcOrd="1" destOrd="0" presId="urn:microsoft.com/office/officeart/2005/8/layout/hierarchy3"/>
    <dgm:cxn modelId="{81037875-D007-4307-BBED-3D0B33C0E7F8}" type="presParOf" srcId="{963EB34E-2F3F-4157-AFB7-3D38B18755B6}" destId="{AF64474C-622B-4CFD-BF31-0DAF1109F5DD}" srcOrd="0" destOrd="0" presId="urn:microsoft.com/office/officeart/2005/8/layout/hierarchy3"/>
    <dgm:cxn modelId="{86F14EB2-A0C5-4C90-9D11-A8204A834A3F}" type="presParOf" srcId="{963EB34E-2F3F-4157-AFB7-3D38B18755B6}" destId="{1E53A634-2CEB-4E65-B47D-572F3BEDA1AB}" srcOrd="1" destOrd="0" presId="urn:microsoft.com/office/officeart/2005/8/layout/hierarchy3"/>
    <dgm:cxn modelId="{8D5CBABE-9719-4566-8AA8-A2D95E2711BB}" type="presParOf" srcId="{963EB34E-2F3F-4157-AFB7-3D38B18755B6}" destId="{68AB91F2-FDF7-44BF-991D-7B4E987ACFFE}" srcOrd="2" destOrd="0" presId="urn:microsoft.com/office/officeart/2005/8/layout/hierarchy3"/>
    <dgm:cxn modelId="{CB5BCFEA-9D49-4EF7-A5E3-CA8491E904FE}" type="presParOf" srcId="{963EB34E-2F3F-4157-AFB7-3D38B18755B6}" destId="{5ED12AA4-CBE1-40C0-8E5E-D7127DFE2751}" srcOrd="3" destOrd="0" presId="urn:microsoft.com/office/officeart/2005/8/layout/hierarchy3"/>
    <dgm:cxn modelId="{8577EF24-371D-4383-86D6-4AC5E6377376}" type="presParOf" srcId="{963EB34E-2F3F-4157-AFB7-3D38B18755B6}" destId="{F5E37EE2-22B0-4E31-9986-6A72EA34B0B2}" srcOrd="4" destOrd="0" presId="urn:microsoft.com/office/officeart/2005/8/layout/hierarchy3"/>
    <dgm:cxn modelId="{AB4F1850-A4C5-4256-BE88-8F699A15BB51}" type="presParOf" srcId="{963EB34E-2F3F-4157-AFB7-3D38B18755B6}" destId="{7C8616E6-7A0B-49C6-A26A-0B584A93B8B7}" srcOrd="5" destOrd="0" presId="urn:microsoft.com/office/officeart/2005/8/layout/hierarchy3"/>
    <dgm:cxn modelId="{5D988CE5-E684-49AA-A6D4-7C89B5269072}" type="presParOf" srcId="{963EB34E-2F3F-4157-AFB7-3D38B18755B6}" destId="{293B656D-5DE9-47DC-82DD-32E8034F47A0}" srcOrd="6" destOrd="0" presId="urn:microsoft.com/office/officeart/2005/8/layout/hierarchy3"/>
    <dgm:cxn modelId="{4DDC86D2-8EF0-4945-B935-128A50FD4D9D}" type="presParOf" srcId="{963EB34E-2F3F-4157-AFB7-3D38B18755B6}" destId="{3711A0F9-3608-476E-AA73-0DD8EE157DB6}" srcOrd="7" destOrd="0" presId="urn:microsoft.com/office/officeart/2005/8/layout/hierarchy3"/>
    <dgm:cxn modelId="{9F50BF8A-0550-4458-8A85-F55DD9EED89D}" type="presParOf" srcId="{20CDD995-4096-4F3C-B9B9-7C95046CE444}" destId="{40FBB0B2-16BF-4C48-969E-30BA5E88B46F}" srcOrd="1" destOrd="0" presId="urn:microsoft.com/office/officeart/2005/8/layout/hierarchy3"/>
    <dgm:cxn modelId="{823A24BE-4335-4F9C-A659-95BE4C385CD9}" type="presParOf" srcId="{40FBB0B2-16BF-4C48-969E-30BA5E88B46F}" destId="{846063EE-A0E6-4CEA-BAC4-6D4D41B7B373}" srcOrd="0" destOrd="0" presId="urn:microsoft.com/office/officeart/2005/8/layout/hierarchy3"/>
    <dgm:cxn modelId="{B25728D4-4577-4767-B843-75626D3C3F9C}" type="presParOf" srcId="{846063EE-A0E6-4CEA-BAC4-6D4D41B7B373}" destId="{DBB82388-4ABF-4BC8-BF77-C91E9F4A121F}" srcOrd="0" destOrd="0" presId="urn:microsoft.com/office/officeart/2005/8/layout/hierarchy3"/>
    <dgm:cxn modelId="{152E5D75-44F9-4F40-8040-3EDCCDE2715B}" type="presParOf" srcId="{846063EE-A0E6-4CEA-BAC4-6D4D41B7B373}" destId="{E8C1BD26-F173-4761-BAD7-118405100E61}" srcOrd="1" destOrd="0" presId="urn:microsoft.com/office/officeart/2005/8/layout/hierarchy3"/>
    <dgm:cxn modelId="{3177D8CA-8509-453F-B45F-68745131B9C2}" type="presParOf" srcId="{40FBB0B2-16BF-4C48-969E-30BA5E88B46F}" destId="{1FDF2B75-09D2-46CE-8262-4A79F846A73A}" srcOrd="1" destOrd="0" presId="urn:microsoft.com/office/officeart/2005/8/layout/hierarchy3"/>
    <dgm:cxn modelId="{089CCFCD-2C48-486C-98B4-5B960A7860C8}" type="presParOf" srcId="{1FDF2B75-09D2-46CE-8262-4A79F846A73A}" destId="{4B70EFE9-83B4-417E-993B-AAA0692DF69F}" srcOrd="0" destOrd="0" presId="urn:microsoft.com/office/officeart/2005/8/layout/hierarchy3"/>
    <dgm:cxn modelId="{7FAA5AE3-6BC3-49A2-B324-D3B83CC793B4}" type="presParOf" srcId="{1FDF2B75-09D2-46CE-8262-4A79F846A73A}" destId="{01981EAA-2C70-427F-8366-B3547ED50385}" srcOrd="1" destOrd="0" presId="urn:microsoft.com/office/officeart/2005/8/layout/hierarchy3"/>
    <dgm:cxn modelId="{06FA5DB8-758F-4853-B67B-EC5A56DC88CE}" type="presParOf" srcId="{1FDF2B75-09D2-46CE-8262-4A79F846A73A}" destId="{6F54E3D7-12BA-4BB2-9BF5-39499091B154}" srcOrd="2" destOrd="0" presId="urn:microsoft.com/office/officeart/2005/8/layout/hierarchy3"/>
    <dgm:cxn modelId="{1BED22B7-A67B-4400-A69B-BFB1984B401E}" type="presParOf" srcId="{1FDF2B75-09D2-46CE-8262-4A79F846A73A}" destId="{750032A0-5833-4315-AC39-E6A1C33A580A}" srcOrd="3" destOrd="0" presId="urn:microsoft.com/office/officeart/2005/8/layout/hierarchy3"/>
    <dgm:cxn modelId="{10D1DA0A-5D04-4110-A5DF-A0AEA25F7BAD}" type="presParOf" srcId="{1FDF2B75-09D2-46CE-8262-4A79F846A73A}" destId="{3D12FF71-A882-4FF0-9787-058F51AB995C}" srcOrd="4" destOrd="0" presId="urn:microsoft.com/office/officeart/2005/8/layout/hierarchy3"/>
    <dgm:cxn modelId="{5B9B3E97-AF31-4B4D-8F92-883D4FE7E4CB}" type="presParOf" srcId="{1FDF2B75-09D2-46CE-8262-4A79F846A73A}" destId="{5D24E27C-DE65-490E-9059-A447DC983309}" srcOrd="5" destOrd="0" presId="urn:microsoft.com/office/officeart/2005/8/layout/hierarchy3"/>
    <dgm:cxn modelId="{1C200BA4-197E-492C-9462-BE3F4BC0E66C}" type="presParOf" srcId="{1FDF2B75-09D2-46CE-8262-4A79F846A73A}" destId="{7E070923-466E-4E0A-91AD-8974F21BFF29}" srcOrd="6" destOrd="0" presId="urn:microsoft.com/office/officeart/2005/8/layout/hierarchy3"/>
    <dgm:cxn modelId="{75DD7485-3F97-4D8E-99FA-A07ED5BE2285}" type="presParOf" srcId="{1FDF2B75-09D2-46CE-8262-4A79F846A73A}" destId="{5E6F4B5E-45A0-4B65-AB78-DE32B902F00F}" srcOrd="7" destOrd="0" presId="urn:microsoft.com/office/officeart/2005/8/layout/hierarchy3"/>
    <dgm:cxn modelId="{06871E5F-AFA1-447A-88CB-BC4A5D9CAE6A}" type="presParOf" srcId="{20CDD995-4096-4F3C-B9B9-7C95046CE444}" destId="{050BBAA1-6583-4D4D-98C0-5E28401D0428}" srcOrd="2" destOrd="0" presId="urn:microsoft.com/office/officeart/2005/8/layout/hierarchy3"/>
    <dgm:cxn modelId="{4F227431-AC83-4721-B110-5FFB6E411E4A}" type="presParOf" srcId="{050BBAA1-6583-4D4D-98C0-5E28401D0428}" destId="{EEE0C3ED-687D-430D-8A87-2A2798C364C8}" srcOrd="0" destOrd="0" presId="urn:microsoft.com/office/officeart/2005/8/layout/hierarchy3"/>
    <dgm:cxn modelId="{2C4C86F3-A218-44AF-959A-21AB69602105}" type="presParOf" srcId="{EEE0C3ED-687D-430D-8A87-2A2798C364C8}" destId="{5BB6E07B-DB41-44A7-AB22-28D0A359C560}" srcOrd="0" destOrd="0" presId="urn:microsoft.com/office/officeart/2005/8/layout/hierarchy3"/>
    <dgm:cxn modelId="{7A352A8B-C577-4327-9D77-49F407DE4494}" type="presParOf" srcId="{EEE0C3ED-687D-430D-8A87-2A2798C364C8}" destId="{65A77127-8D2A-406C-BF47-B904EB37B0D7}" srcOrd="1" destOrd="0" presId="urn:microsoft.com/office/officeart/2005/8/layout/hierarchy3"/>
    <dgm:cxn modelId="{D0E4FE27-5738-44E8-B894-DDFCD8DACF30}" type="presParOf" srcId="{050BBAA1-6583-4D4D-98C0-5E28401D0428}" destId="{CEDC73FB-447B-4CEA-9E5F-8057B357F3ED}" srcOrd="1" destOrd="0" presId="urn:microsoft.com/office/officeart/2005/8/layout/hierarchy3"/>
    <dgm:cxn modelId="{44070E91-1B3E-4C46-8A05-348679000717}" type="presParOf" srcId="{CEDC73FB-447B-4CEA-9E5F-8057B357F3ED}" destId="{B1899E2A-EDEF-455A-9EC1-BEA7E83A4B86}" srcOrd="0" destOrd="0" presId="urn:microsoft.com/office/officeart/2005/8/layout/hierarchy3"/>
    <dgm:cxn modelId="{89B91363-5F7D-4EA5-9C86-7A883FB30801}" type="presParOf" srcId="{CEDC73FB-447B-4CEA-9E5F-8057B357F3ED}" destId="{2F54CA4E-60B9-47F6-BE85-E6C470C3DF21}" srcOrd="1" destOrd="0" presId="urn:microsoft.com/office/officeart/2005/8/layout/hierarchy3"/>
    <dgm:cxn modelId="{4130A49C-3A0C-4B87-95D2-D01060D4C176}" type="presParOf" srcId="{CEDC73FB-447B-4CEA-9E5F-8057B357F3ED}" destId="{FE23393F-1D5F-4EFF-BACC-4EAEFFA6673A}" srcOrd="2" destOrd="0" presId="urn:microsoft.com/office/officeart/2005/8/layout/hierarchy3"/>
    <dgm:cxn modelId="{5E96F343-8808-456F-9058-6D9739CC5DBF}" type="presParOf" srcId="{CEDC73FB-447B-4CEA-9E5F-8057B357F3ED}" destId="{105480DB-35B0-4F54-8E7F-1A997EFDACE6}" srcOrd="3" destOrd="0" presId="urn:microsoft.com/office/officeart/2005/8/layout/hierarchy3"/>
    <dgm:cxn modelId="{C50C46EC-FF93-4701-B016-E518ABEA7D35}" type="presParOf" srcId="{CEDC73FB-447B-4CEA-9E5F-8057B357F3ED}" destId="{85181BF0-8473-44DC-A8BA-7D62CBF5F210}" srcOrd="4" destOrd="0" presId="urn:microsoft.com/office/officeart/2005/8/layout/hierarchy3"/>
    <dgm:cxn modelId="{879379E8-449B-44C0-9672-B4D4CA553D53}" type="presParOf" srcId="{CEDC73FB-447B-4CEA-9E5F-8057B357F3ED}" destId="{6D98E20E-1B21-4376-84D7-F509DC089073}" srcOrd="5" destOrd="0" presId="urn:microsoft.com/office/officeart/2005/8/layout/hierarchy3"/>
    <dgm:cxn modelId="{2AFCE9B5-A6CA-4D34-8D2D-2832584E61C9}" type="presParOf" srcId="{CEDC73FB-447B-4CEA-9E5F-8057B357F3ED}" destId="{5B1486D0-E8DB-4555-9E73-2CA57159C2CD}" srcOrd="6" destOrd="0" presId="urn:microsoft.com/office/officeart/2005/8/layout/hierarchy3"/>
    <dgm:cxn modelId="{81A2B28E-5456-421D-9AC8-21DD34F52594}" type="presParOf" srcId="{CEDC73FB-447B-4CEA-9E5F-8057B357F3ED}" destId="{3A38F2E7-E537-4DCC-BA8F-BCAFE02CFF6F}" srcOrd="7" destOrd="0" presId="urn:microsoft.com/office/officeart/2005/8/layout/hierarchy3"/>
    <dgm:cxn modelId="{CBBFFA38-149E-45D6-9D02-C1C7087ECEC0}" type="presParOf" srcId="{20CDD995-4096-4F3C-B9B9-7C95046CE444}" destId="{F3B43F07-7F0D-4C07-990D-9B8D1B779AFF}" srcOrd="3" destOrd="0" presId="urn:microsoft.com/office/officeart/2005/8/layout/hierarchy3"/>
    <dgm:cxn modelId="{52567D6B-E08B-4475-A22D-ECB82F5A899A}" type="presParOf" srcId="{F3B43F07-7F0D-4C07-990D-9B8D1B779AFF}" destId="{0F521083-E0BB-4D7E-BD33-9B15C0165583}" srcOrd="0" destOrd="0" presId="urn:microsoft.com/office/officeart/2005/8/layout/hierarchy3"/>
    <dgm:cxn modelId="{2264AC8A-9867-4EFB-84B1-84868F99820B}" type="presParOf" srcId="{0F521083-E0BB-4D7E-BD33-9B15C0165583}" destId="{E375A1FC-8B8C-40A3-BE47-2750C0269AD7}" srcOrd="0" destOrd="0" presId="urn:microsoft.com/office/officeart/2005/8/layout/hierarchy3"/>
    <dgm:cxn modelId="{9ACA0C25-F577-4219-8535-A8C4F1B5053D}" type="presParOf" srcId="{0F521083-E0BB-4D7E-BD33-9B15C0165583}" destId="{FFBB0CC6-B840-4445-87E4-AF1E8E5B4D8B}" srcOrd="1" destOrd="0" presId="urn:microsoft.com/office/officeart/2005/8/layout/hierarchy3"/>
    <dgm:cxn modelId="{1B04DAA0-8146-46D3-BDFD-E30334703116}" type="presParOf" srcId="{F3B43F07-7F0D-4C07-990D-9B8D1B779AFF}" destId="{2D383565-BF55-433C-A1E6-752CDD512DD6}" srcOrd="1" destOrd="0" presId="urn:microsoft.com/office/officeart/2005/8/layout/hierarchy3"/>
    <dgm:cxn modelId="{DF34F469-7228-44FC-B7C0-660093F40485}" type="presParOf" srcId="{2D383565-BF55-433C-A1E6-752CDD512DD6}" destId="{D90C6121-CA08-4068-9855-041441B6A247}" srcOrd="0" destOrd="0" presId="urn:microsoft.com/office/officeart/2005/8/layout/hierarchy3"/>
    <dgm:cxn modelId="{F852023C-9A19-48B1-B2B8-8F99D1B02B76}" type="presParOf" srcId="{2D383565-BF55-433C-A1E6-752CDD512DD6}" destId="{BF4D72A3-8903-4DE0-BE57-974834E1C789}" srcOrd="1" destOrd="0" presId="urn:microsoft.com/office/officeart/2005/8/layout/hierarchy3"/>
    <dgm:cxn modelId="{500CE94E-07E7-4E7C-820D-AF7EF3C9402D}" type="presParOf" srcId="{2D383565-BF55-433C-A1E6-752CDD512DD6}" destId="{2521DBBB-CD70-4511-B3A5-B7CCAFBECCF9}" srcOrd="2" destOrd="0" presId="urn:microsoft.com/office/officeart/2005/8/layout/hierarchy3"/>
    <dgm:cxn modelId="{FE24B56D-D954-420C-AC95-4C13345DBE58}" type="presParOf" srcId="{2D383565-BF55-433C-A1E6-752CDD512DD6}" destId="{58272C68-2FC9-493E-A93A-92E837B85642}" srcOrd="3" destOrd="0" presId="urn:microsoft.com/office/officeart/2005/8/layout/hierarchy3"/>
    <dgm:cxn modelId="{E4BBCEBC-73CC-47F3-80E1-49C2DB4C55DC}" type="presParOf" srcId="{2D383565-BF55-433C-A1E6-752CDD512DD6}" destId="{11E44BAD-9D7E-4E46-B2CE-8B90D85F165A}" srcOrd="4" destOrd="0" presId="urn:microsoft.com/office/officeart/2005/8/layout/hierarchy3"/>
    <dgm:cxn modelId="{280B9BFA-0354-455B-9245-6A345453F1FA}" type="presParOf" srcId="{2D383565-BF55-433C-A1E6-752CDD512DD6}" destId="{36D6B97E-97B3-412F-92DB-F78A069F10FF}" srcOrd="5" destOrd="0" presId="urn:microsoft.com/office/officeart/2005/8/layout/hierarchy3"/>
    <dgm:cxn modelId="{F3CAB903-7958-4810-8E30-0B4A20DAC415}" type="presParOf" srcId="{2D383565-BF55-433C-A1E6-752CDD512DD6}" destId="{E3E310E9-064D-4788-A6BF-B658374B2DC4}" srcOrd="6" destOrd="0" presId="urn:microsoft.com/office/officeart/2005/8/layout/hierarchy3"/>
    <dgm:cxn modelId="{24768BF9-ED23-4162-87F5-EF374800627D}" type="presParOf" srcId="{2D383565-BF55-433C-A1E6-752CDD512DD6}" destId="{8C03F87C-7D39-49D7-BB0C-83DA846C7ED3}" srcOrd="7" destOrd="0" presId="urn:microsoft.com/office/officeart/2005/8/layout/hierarchy3"/>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EB6FFAA-0763-43B0-AEAA-83D440E435FE}" type="doc">
      <dgm:prSet loTypeId="urn:microsoft.com/office/officeart/2005/8/layout/process1" loCatId="process" qsTypeId="urn:microsoft.com/office/officeart/2005/8/quickstyle/simple1" qsCatId="simple" csTypeId="urn:microsoft.com/office/officeart/2005/8/colors/accent1_2" csCatId="accent1" phldr="1"/>
      <dgm:spPr/>
    </dgm:pt>
    <dgm:pt modelId="{014062D0-18FF-4AE0-83EF-8709A691439E}">
      <dgm:prSet phldrT="[Text]"/>
      <dgm:spPr/>
      <dgm:t>
        <a:bodyPr/>
        <a:lstStyle/>
        <a:p>
          <a:r>
            <a:rPr lang="en-US" dirty="0"/>
            <a:t>Personnel Framework</a:t>
          </a:r>
        </a:p>
      </dgm:t>
    </dgm:pt>
    <dgm:pt modelId="{7286BF43-5CE7-491D-A021-F12000D28428}" type="parTrans" cxnId="{C75DC80E-475A-4CF9-8328-001A670A7635}">
      <dgm:prSet/>
      <dgm:spPr/>
      <dgm:t>
        <a:bodyPr/>
        <a:lstStyle/>
        <a:p>
          <a:endParaRPr lang="en-US"/>
        </a:p>
      </dgm:t>
    </dgm:pt>
    <dgm:pt modelId="{17A150B3-EF9C-42DA-AABD-BDE74CBAA2B5}" type="sibTrans" cxnId="{C75DC80E-475A-4CF9-8328-001A670A7635}">
      <dgm:prSet/>
      <dgm:spPr/>
      <dgm:t>
        <a:bodyPr/>
        <a:lstStyle/>
        <a:p>
          <a:endParaRPr lang="en-US"/>
        </a:p>
      </dgm:t>
    </dgm:pt>
    <dgm:pt modelId="{01A56664-270F-4454-BC98-41A9C8051DB0}">
      <dgm:prSet phldrT="[Text]"/>
      <dgm:spPr/>
      <dgm:t>
        <a:bodyPr/>
        <a:lstStyle/>
        <a:p>
          <a:r>
            <a:rPr lang="en-US" dirty="0"/>
            <a:t>Strategic Planning with </a:t>
          </a:r>
        </a:p>
        <a:p>
          <a:r>
            <a:rPr lang="en-US" dirty="0"/>
            <a:t>Stake-holders </a:t>
          </a:r>
        </a:p>
      </dgm:t>
    </dgm:pt>
    <dgm:pt modelId="{50EE29F5-BAE9-4161-B3BE-561AA51A189E}" type="parTrans" cxnId="{B41A6717-0E54-4D64-AD2A-DF0F595DC2EC}">
      <dgm:prSet/>
      <dgm:spPr/>
      <dgm:t>
        <a:bodyPr/>
        <a:lstStyle/>
        <a:p>
          <a:endParaRPr lang="en-US"/>
        </a:p>
      </dgm:t>
    </dgm:pt>
    <dgm:pt modelId="{DA7302F9-52FD-40F3-8B03-E48E34CBE93E}" type="sibTrans" cxnId="{B41A6717-0E54-4D64-AD2A-DF0F595DC2EC}">
      <dgm:prSet/>
      <dgm:spPr/>
      <dgm:t>
        <a:bodyPr/>
        <a:lstStyle/>
        <a:p>
          <a:endParaRPr lang="en-US"/>
        </a:p>
      </dgm:t>
    </dgm:pt>
    <dgm:pt modelId="{452D1155-BC12-4CF9-8D19-7CE715E46650}">
      <dgm:prSet phldrT="[Text]"/>
      <dgm:spPr/>
      <dgm:t>
        <a:bodyPr/>
        <a:lstStyle/>
        <a:p>
          <a:r>
            <a:rPr lang="en-US" dirty="0"/>
            <a:t>CSPD</a:t>
          </a:r>
        </a:p>
        <a:p>
          <a:r>
            <a:rPr lang="en-US" dirty="0"/>
            <a:t>Plan and </a:t>
          </a:r>
        </a:p>
        <a:p>
          <a:r>
            <a:rPr lang="en-US" dirty="0"/>
            <a:t>On-Going </a:t>
          </a:r>
        </a:p>
        <a:p>
          <a:r>
            <a:rPr lang="en-US" dirty="0"/>
            <a:t>Committee </a:t>
          </a:r>
        </a:p>
      </dgm:t>
    </dgm:pt>
    <dgm:pt modelId="{015AB6CB-B869-426A-9563-74C1C586DBE7}" type="parTrans" cxnId="{6F0A1EF5-0ED1-498C-BA94-29DBB0095E2B}">
      <dgm:prSet/>
      <dgm:spPr/>
      <dgm:t>
        <a:bodyPr/>
        <a:lstStyle/>
        <a:p>
          <a:endParaRPr lang="en-US"/>
        </a:p>
      </dgm:t>
    </dgm:pt>
    <dgm:pt modelId="{7F561EAA-9658-437E-ADF2-43BD53879DD1}" type="sibTrans" cxnId="{6F0A1EF5-0ED1-498C-BA94-29DBB0095E2B}">
      <dgm:prSet/>
      <dgm:spPr/>
      <dgm:t>
        <a:bodyPr/>
        <a:lstStyle/>
        <a:p>
          <a:endParaRPr lang="en-US"/>
        </a:p>
      </dgm:t>
    </dgm:pt>
    <dgm:pt modelId="{3B073A31-BBB5-4CC9-A8D0-5152D0E71309}" type="pres">
      <dgm:prSet presAssocID="{3EB6FFAA-0763-43B0-AEAA-83D440E435FE}" presName="Name0" presStyleCnt="0">
        <dgm:presLayoutVars>
          <dgm:dir/>
          <dgm:resizeHandles val="exact"/>
        </dgm:presLayoutVars>
      </dgm:prSet>
      <dgm:spPr/>
    </dgm:pt>
    <dgm:pt modelId="{91812348-6DD5-46B2-81B3-1BE60B3DFE0A}" type="pres">
      <dgm:prSet presAssocID="{014062D0-18FF-4AE0-83EF-8709A691439E}" presName="node" presStyleLbl="node1" presStyleIdx="0" presStyleCnt="3" custScaleY="216404">
        <dgm:presLayoutVars>
          <dgm:bulletEnabled val="1"/>
        </dgm:presLayoutVars>
      </dgm:prSet>
      <dgm:spPr/>
    </dgm:pt>
    <dgm:pt modelId="{A4BF4215-014C-4DE1-AC3B-A685585A9D3C}" type="pres">
      <dgm:prSet presAssocID="{17A150B3-EF9C-42DA-AABD-BDE74CBAA2B5}" presName="sibTrans" presStyleLbl="sibTrans2D1" presStyleIdx="0" presStyleCnt="2"/>
      <dgm:spPr/>
    </dgm:pt>
    <dgm:pt modelId="{42FFE142-DB6B-47C7-B20F-85974CAEF2B1}" type="pres">
      <dgm:prSet presAssocID="{17A150B3-EF9C-42DA-AABD-BDE74CBAA2B5}" presName="connectorText" presStyleLbl="sibTrans2D1" presStyleIdx="0" presStyleCnt="2"/>
      <dgm:spPr/>
    </dgm:pt>
    <dgm:pt modelId="{FAAC24A5-6A04-4F9A-8CD8-576DBBFF1B28}" type="pres">
      <dgm:prSet presAssocID="{01A56664-270F-4454-BC98-41A9C8051DB0}" presName="node" presStyleLbl="node1" presStyleIdx="1" presStyleCnt="3" custScaleY="214885" custLinFactNeighborX="3417" custLinFactNeighborY="-1519">
        <dgm:presLayoutVars>
          <dgm:bulletEnabled val="1"/>
        </dgm:presLayoutVars>
      </dgm:prSet>
      <dgm:spPr/>
    </dgm:pt>
    <dgm:pt modelId="{B8E22758-4951-45AA-B99F-741894EBFB15}" type="pres">
      <dgm:prSet presAssocID="{DA7302F9-52FD-40F3-8B03-E48E34CBE93E}" presName="sibTrans" presStyleLbl="sibTrans2D1" presStyleIdx="1" presStyleCnt="2"/>
      <dgm:spPr/>
    </dgm:pt>
    <dgm:pt modelId="{A6C03C75-AA19-462F-A6B3-31FD8B0DC3D5}" type="pres">
      <dgm:prSet presAssocID="{DA7302F9-52FD-40F3-8B03-E48E34CBE93E}" presName="connectorText" presStyleLbl="sibTrans2D1" presStyleIdx="1" presStyleCnt="2"/>
      <dgm:spPr/>
    </dgm:pt>
    <dgm:pt modelId="{1BE8C2AB-35FB-463D-AA15-B842C7A44913}" type="pres">
      <dgm:prSet presAssocID="{452D1155-BC12-4CF9-8D19-7CE715E46650}" presName="node" presStyleLbl="node1" presStyleIdx="2" presStyleCnt="3" custScaleY="220960">
        <dgm:presLayoutVars>
          <dgm:bulletEnabled val="1"/>
        </dgm:presLayoutVars>
      </dgm:prSet>
      <dgm:spPr/>
    </dgm:pt>
  </dgm:ptLst>
  <dgm:cxnLst>
    <dgm:cxn modelId="{BB395104-B71D-440A-A9BC-1440C78EC4D7}" type="presOf" srcId="{17A150B3-EF9C-42DA-AABD-BDE74CBAA2B5}" destId="{A4BF4215-014C-4DE1-AC3B-A685585A9D3C}" srcOrd="0" destOrd="0" presId="urn:microsoft.com/office/officeart/2005/8/layout/process1"/>
    <dgm:cxn modelId="{C75DC80E-475A-4CF9-8328-001A670A7635}" srcId="{3EB6FFAA-0763-43B0-AEAA-83D440E435FE}" destId="{014062D0-18FF-4AE0-83EF-8709A691439E}" srcOrd="0" destOrd="0" parTransId="{7286BF43-5CE7-491D-A021-F12000D28428}" sibTransId="{17A150B3-EF9C-42DA-AABD-BDE74CBAA2B5}"/>
    <dgm:cxn modelId="{B41A6717-0E54-4D64-AD2A-DF0F595DC2EC}" srcId="{3EB6FFAA-0763-43B0-AEAA-83D440E435FE}" destId="{01A56664-270F-4454-BC98-41A9C8051DB0}" srcOrd="1" destOrd="0" parTransId="{50EE29F5-BAE9-4161-B3BE-561AA51A189E}" sibTransId="{DA7302F9-52FD-40F3-8B03-E48E34CBE93E}"/>
    <dgm:cxn modelId="{415B731A-DB63-4424-888E-1F386C2C79D2}" type="presOf" srcId="{DA7302F9-52FD-40F3-8B03-E48E34CBE93E}" destId="{B8E22758-4951-45AA-B99F-741894EBFB15}" srcOrd="0" destOrd="0" presId="urn:microsoft.com/office/officeart/2005/8/layout/process1"/>
    <dgm:cxn modelId="{98BF4171-4384-4F8C-9C2F-1286844E473A}" type="presOf" srcId="{452D1155-BC12-4CF9-8D19-7CE715E46650}" destId="{1BE8C2AB-35FB-463D-AA15-B842C7A44913}" srcOrd="0" destOrd="0" presId="urn:microsoft.com/office/officeart/2005/8/layout/process1"/>
    <dgm:cxn modelId="{B9F74558-ED1A-44CD-A843-C710F4E2F285}" type="presOf" srcId="{DA7302F9-52FD-40F3-8B03-E48E34CBE93E}" destId="{A6C03C75-AA19-462F-A6B3-31FD8B0DC3D5}" srcOrd="1" destOrd="0" presId="urn:microsoft.com/office/officeart/2005/8/layout/process1"/>
    <dgm:cxn modelId="{36806184-4894-4556-AECB-5D60F85B5370}" type="presOf" srcId="{3EB6FFAA-0763-43B0-AEAA-83D440E435FE}" destId="{3B073A31-BBB5-4CC9-A8D0-5152D0E71309}" srcOrd="0" destOrd="0" presId="urn:microsoft.com/office/officeart/2005/8/layout/process1"/>
    <dgm:cxn modelId="{84D4AC91-69F2-4F19-8CA9-2AB6D0DB43AA}" type="presOf" srcId="{17A150B3-EF9C-42DA-AABD-BDE74CBAA2B5}" destId="{42FFE142-DB6B-47C7-B20F-85974CAEF2B1}" srcOrd="1" destOrd="0" presId="urn:microsoft.com/office/officeart/2005/8/layout/process1"/>
    <dgm:cxn modelId="{FCABCFA0-2CA3-4B17-B3EE-17EB6E19871D}" type="presOf" srcId="{014062D0-18FF-4AE0-83EF-8709A691439E}" destId="{91812348-6DD5-46B2-81B3-1BE60B3DFE0A}" srcOrd="0" destOrd="0" presId="urn:microsoft.com/office/officeart/2005/8/layout/process1"/>
    <dgm:cxn modelId="{03EC4CAC-EC44-4EF2-8AFA-50A0437AD497}" type="presOf" srcId="{01A56664-270F-4454-BC98-41A9C8051DB0}" destId="{FAAC24A5-6A04-4F9A-8CD8-576DBBFF1B28}" srcOrd="0" destOrd="0" presId="urn:microsoft.com/office/officeart/2005/8/layout/process1"/>
    <dgm:cxn modelId="{6F0A1EF5-0ED1-498C-BA94-29DBB0095E2B}" srcId="{3EB6FFAA-0763-43B0-AEAA-83D440E435FE}" destId="{452D1155-BC12-4CF9-8D19-7CE715E46650}" srcOrd="2" destOrd="0" parTransId="{015AB6CB-B869-426A-9563-74C1C586DBE7}" sibTransId="{7F561EAA-9658-437E-ADF2-43BD53879DD1}"/>
    <dgm:cxn modelId="{9B8138EA-3788-4B27-B6BF-62D9F044B11E}" type="presParOf" srcId="{3B073A31-BBB5-4CC9-A8D0-5152D0E71309}" destId="{91812348-6DD5-46B2-81B3-1BE60B3DFE0A}" srcOrd="0" destOrd="0" presId="urn:microsoft.com/office/officeart/2005/8/layout/process1"/>
    <dgm:cxn modelId="{39D4C5DC-493A-427A-A5E5-EA17ED2EE89C}" type="presParOf" srcId="{3B073A31-BBB5-4CC9-A8D0-5152D0E71309}" destId="{A4BF4215-014C-4DE1-AC3B-A685585A9D3C}" srcOrd="1" destOrd="0" presId="urn:microsoft.com/office/officeart/2005/8/layout/process1"/>
    <dgm:cxn modelId="{88E9EEC6-CFFF-4D79-BCCC-F627AD1133DB}" type="presParOf" srcId="{A4BF4215-014C-4DE1-AC3B-A685585A9D3C}" destId="{42FFE142-DB6B-47C7-B20F-85974CAEF2B1}" srcOrd="0" destOrd="0" presId="urn:microsoft.com/office/officeart/2005/8/layout/process1"/>
    <dgm:cxn modelId="{DD719294-9BF5-4655-BAB6-2428D65B14AB}" type="presParOf" srcId="{3B073A31-BBB5-4CC9-A8D0-5152D0E71309}" destId="{FAAC24A5-6A04-4F9A-8CD8-576DBBFF1B28}" srcOrd="2" destOrd="0" presId="urn:microsoft.com/office/officeart/2005/8/layout/process1"/>
    <dgm:cxn modelId="{562EDF4A-4169-4D22-ABA6-EF7BE4E76007}" type="presParOf" srcId="{3B073A31-BBB5-4CC9-A8D0-5152D0E71309}" destId="{B8E22758-4951-45AA-B99F-741894EBFB15}" srcOrd="3" destOrd="0" presId="urn:microsoft.com/office/officeart/2005/8/layout/process1"/>
    <dgm:cxn modelId="{89A58734-0C59-45D6-9031-891106331808}" type="presParOf" srcId="{B8E22758-4951-45AA-B99F-741894EBFB15}" destId="{A6C03C75-AA19-462F-A6B3-31FD8B0DC3D5}" srcOrd="0" destOrd="0" presId="urn:microsoft.com/office/officeart/2005/8/layout/process1"/>
    <dgm:cxn modelId="{0D1C40CB-F516-4EC0-8A92-78D73D8E251E}" type="presParOf" srcId="{3B073A31-BBB5-4CC9-A8D0-5152D0E71309}" destId="{1BE8C2AB-35FB-463D-AA15-B842C7A44913}"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B6B3F0-89B6-4FAC-B476-AF89FF586D64}">
      <dsp:nvSpPr>
        <dsp:cNvPr id="0" name=""/>
        <dsp:cNvSpPr/>
      </dsp:nvSpPr>
      <dsp:spPr>
        <a:xfrm>
          <a:off x="2947615" y="-220651"/>
          <a:ext cx="1801362" cy="15544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Leadership, Coordination &amp; Sustainability</a:t>
          </a:r>
        </a:p>
        <a:p>
          <a:pPr marL="0" lvl="0" indent="0" algn="ctr" defTabSz="622300">
            <a:lnSpc>
              <a:spcPct val="90000"/>
            </a:lnSpc>
            <a:spcBef>
              <a:spcPct val="0"/>
            </a:spcBef>
            <a:spcAft>
              <a:spcPct val="35000"/>
            </a:spcAft>
            <a:buNone/>
          </a:pPr>
          <a:r>
            <a:rPr lang="en-US" sz="1200" kern="1200" dirty="0"/>
            <a:t>Structures for ongoing support of all personnel development activities</a:t>
          </a:r>
        </a:p>
      </dsp:txBody>
      <dsp:txXfrm>
        <a:off x="3023498" y="-144768"/>
        <a:ext cx="1649596" cy="1402713"/>
      </dsp:txXfrm>
    </dsp:sp>
    <dsp:sp modelId="{C24572E0-C6B1-4F65-BA60-BA650320E192}">
      <dsp:nvSpPr>
        <dsp:cNvPr id="0" name=""/>
        <dsp:cNvSpPr/>
      </dsp:nvSpPr>
      <dsp:spPr>
        <a:xfrm>
          <a:off x="1999136" y="651037"/>
          <a:ext cx="4160959" cy="4160959"/>
        </a:xfrm>
        <a:custGeom>
          <a:avLst/>
          <a:gdLst/>
          <a:ahLst/>
          <a:cxnLst/>
          <a:rect l="0" t="0" r="0" b="0"/>
          <a:pathLst>
            <a:path>
              <a:moveTo>
                <a:pt x="2923112" y="178279"/>
              </a:moveTo>
              <a:arcTo wR="2080479" hR="2080479" stAng="17633536" swAng="935508"/>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60A99B84-DE4C-664C-B9B9-AB6410E90583}">
      <dsp:nvSpPr>
        <dsp:cNvPr id="0" name=""/>
        <dsp:cNvSpPr/>
      </dsp:nvSpPr>
      <dsp:spPr>
        <a:xfrm>
          <a:off x="5049327" y="1250378"/>
          <a:ext cx="1800578" cy="15544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Recruitment and Retention</a:t>
          </a:r>
        </a:p>
        <a:p>
          <a:pPr marL="0" lvl="0" indent="0" algn="ctr" defTabSz="622300">
            <a:lnSpc>
              <a:spcPct val="90000"/>
            </a:lnSpc>
            <a:spcBef>
              <a:spcPct val="0"/>
            </a:spcBef>
            <a:spcAft>
              <a:spcPct val="35000"/>
            </a:spcAft>
            <a:buNone/>
          </a:pPr>
          <a:r>
            <a:rPr lang="en-US" sz="1200" kern="1200" dirty="0"/>
            <a:t>Strategies to identify, hire and maintain a qualified workforce across sectors and disciplines</a:t>
          </a:r>
        </a:p>
      </dsp:txBody>
      <dsp:txXfrm>
        <a:off x="5125210" y="1326261"/>
        <a:ext cx="1648812" cy="1402713"/>
      </dsp:txXfrm>
    </dsp:sp>
    <dsp:sp modelId="{57BD7CB0-14EB-8549-B45B-ECADEDC42B47}">
      <dsp:nvSpPr>
        <dsp:cNvPr id="0" name=""/>
        <dsp:cNvSpPr/>
      </dsp:nvSpPr>
      <dsp:spPr>
        <a:xfrm>
          <a:off x="1911323" y="305940"/>
          <a:ext cx="4160959" cy="4160959"/>
        </a:xfrm>
        <a:custGeom>
          <a:avLst/>
          <a:gdLst/>
          <a:ahLst/>
          <a:cxnLst/>
          <a:rect l="0" t="0" r="0" b="0"/>
          <a:pathLst>
            <a:path>
              <a:moveTo>
                <a:pt x="4080272" y="2654261"/>
              </a:moveTo>
              <a:arcTo wR="2080479" hR="2080479" stAng="960556" swAng="801446"/>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8A7A944D-8B6E-49C6-B8E7-9A135D63BC5B}">
      <dsp:nvSpPr>
        <dsp:cNvPr id="0" name=""/>
        <dsp:cNvSpPr/>
      </dsp:nvSpPr>
      <dsp:spPr>
        <a:xfrm>
          <a:off x="4170490" y="3542971"/>
          <a:ext cx="1801362" cy="15544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Personnel Standards</a:t>
          </a:r>
        </a:p>
        <a:p>
          <a:pPr marL="0" lvl="0" indent="0" algn="ctr" defTabSz="622300">
            <a:lnSpc>
              <a:spcPct val="90000"/>
            </a:lnSpc>
            <a:spcBef>
              <a:spcPct val="0"/>
            </a:spcBef>
            <a:spcAft>
              <a:spcPct val="35000"/>
            </a:spcAft>
            <a:buNone/>
          </a:pPr>
          <a:r>
            <a:rPr lang="en-US" sz="1200" kern="1200" dirty="0"/>
            <a:t>Discipline specific knowledge, skills and competencies for the EC workforce</a:t>
          </a:r>
        </a:p>
      </dsp:txBody>
      <dsp:txXfrm>
        <a:off x="4246373" y="3618854"/>
        <a:ext cx="1649596" cy="1402713"/>
      </dsp:txXfrm>
    </dsp:sp>
    <dsp:sp modelId="{6F5ECDCF-92F0-4CF2-97CC-9EF5A5DEAD52}">
      <dsp:nvSpPr>
        <dsp:cNvPr id="0" name=""/>
        <dsp:cNvSpPr/>
      </dsp:nvSpPr>
      <dsp:spPr>
        <a:xfrm>
          <a:off x="1767816" y="556588"/>
          <a:ext cx="4160959" cy="4160959"/>
        </a:xfrm>
        <a:custGeom>
          <a:avLst/>
          <a:gdLst/>
          <a:ahLst/>
          <a:cxnLst/>
          <a:rect l="0" t="0" r="0" b="0"/>
          <a:pathLst>
            <a:path>
              <a:moveTo>
                <a:pt x="2274814" y="4151863"/>
              </a:moveTo>
              <a:arcTo wR="2080479" hR="2080479" stAng="5078416" swAng="643168"/>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7E42901C-B717-439A-953E-57742E7AED8E}">
      <dsp:nvSpPr>
        <dsp:cNvPr id="0" name=""/>
        <dsp:cNvSpPr/>
      </dsp:nvSpPr>
      <dsp:spPr>
        <a:xfrm>
          <a:off x="1724739" y="3542971"/>
          <a:ext cx="1801362" cy="15544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Preservice Training</a:t>
          </a:r>
        </a:p>
        <a:p>
          <a:pPr marL="0" lvl="0" indent="0" algn="ctr" defTabSz="622300">
            <a:lnSpc>
              <a:spcPct val="90000"/>
            </a:lnSpc>
            <a:spcBef>
              <a:spcPct val="0"/>
            </a:spcBef>
            <a:spcAft>
              <a:spcPct val="35000"/>
            </a:spcAft>
            <a:buNone/>
          </a:pPr>
          <a:r>
            <a:rPr lang="en-US" sz="1200" kern="1200" dirty="0"/>
            <a:t>Formal program of study at an IHE to prepare for the EC workforce</a:t>
          </a:r>
        </a:p>
      </dsp:txBody>
      <dsp:txXfrm>
        <a:off x="1800622" y="3618854"/>
        <a:ext cx="1649596" cy="1402713"/>
      </dsp:txXfrm>
    </dsp:sp>
    <dsp:sp modelId="{F025B3F9-D480-41AF-989A-A539DAF14B57}">
      <dsp:nvSpPr>
        <dsp:cNvPr id="0" name=""/>
        <dsp:cNvSpPr/>
      </dsp:nvSpPr>
      <dsp:spPr>
        <a:xfrm>
          <a:off x="1767816" y="556588"/>
          <a:ext cx="4160959" cy="4160959"/>
        </a:xfrm>
        <a:custGeom>
          <a:avLst/>
          <a:gdLst/>
          <a:ahLst/>
          <a:cxnLst/>
          <a:rect l="0" t="0" r="0" b="0"/>
          <a:pathLst>
            <a:path>
              <a:moveTo>
                <a:pt x="143674" y="2840205"/>
              </a:moveTo>
              <a:arcTo wR="2080479" hR="2080479" stAng="9514923" swAng="799265"/>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5B75FD07-32D6-EE49-A0C9-72B5B5E82310}">
      <dsp:nvSpPr>
        <dsp:cNvPr id="0" name=""/>
        <dsp:cNvSpPr/>
      </dsp:nvSpPr>
      <dsp:spPr>
        <a:xfrm>
          <a:off x="968961" y="1216924"/>
          <a:ext cx="1801362" cy="15544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Inservice Training</a:t>
          </a:r>
        </a:p>
        <a:p>
          <a:pPr marL="0" lvl="0" indent="0" algn="ctr" defTabSz="622300">
            <a:lnSpc>
              <a:spcPct val="90000"/>
            </a:lnSpc>
            <a:spcBef>
              <a:spcPct val="0"/>
            </a:spcBef>
            <a:spcAft>
              <a:spcPct val="35000"/>
            </a:spcAft>
            <a:buNone/>
          </a:pPr>
          <a:r>
            <a:rPr lang="en-US" sz="1200" kern="1200" dirty="0"/>
            <a:t>Ongoing learning activities to maintain and build the competence of the EC workforce </a:t>
          </a:r>
        </a:p>
      </dsp:txBody>
      <dsp:txXfrm>
        <a:off x="1044844" y="1292807"/>
        <a:ext cx="1649596" cy="1402713"/>
      </dsp:txXfrm>
    </dsp:sp>
    <dsp:sp modelId="{E9A279D0-0878-F94F-AC26-567CCCE76D74}">
      <dsp:nvSpPr>
        <dsp:cNvPr id="0" name=""/>
        <dsp:cNvSpPr/>
      </dsp:nvSpPr>
      <dsp:spPr>
        <a:xfrm>
          <a:off x="1767816" y="556588"/>
          <a:ext cx="4160959" cy="4160959"/>
        </a:xfrm>
        <a:custGeom>
          <a:avLst/>
          <a:gdLst/>
          <a:ahLst/>
          <a:cxnLst/>
          <a:rect l="0" t="0" r="0" b="0"/>
          <a:pathLst>
            <a:path>
              <a:moveTo>
                <a:pt x="669125" y="551926"/>
              </a:moveTo>
              <a:arcTo wR="2080479" hR="2080479" stAng="13636972" swAng="769722"/>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5A83AE-F142-4590-B16A-6F4C241971DA}">
      <dsp:nvSpPr>
        <dsp:cNvPr id="0" name=""/>
        <dsp:cNvSpPr/>
      </dsp:nvSpPr>
      <dsp:spPr>
        <a:xfrm>
          <a:off x="1488" y="832363"/>
          <a:ext cx="1710531" cy="855265"/>
        </a:xfrm>
        <a:prstGeom prst="roundRect">
          <a:avLst>
            <a:gd name="adj" fmla="val 10000"/>
          </a:avLst>
        </a:prstGeom>
        <a:solidFill>
          <a:srgbClr val="FF9797"/>
        </a:solidFill>
        <a:ln w="28575" cap="flat" cmpd="sng" algn="ctr">
          <a:solidFill>
            <a:srgbClr val="FF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rgbClr val="FF0000"/>
              </a:solidFill>
              <a:latin typeface="+mn-lt"/>
            </a:rPr>
            <a:t>PHASE ONE</a:t>
          </a:r>
        </a:p>
        <a:p>
          <a:pPr marL="0" lvl="0" indent="0" algn="ctr" defTabSz="800100">
            <a:lnSpc>
              <a:spcPct val="90000"/>
            </a:lnSpc>
            <a:spcBef>
              <a:spcPct val="0"/>
            </a:spcBef>
            <a:spcAft>
              <a:spcPct val="35000"/>
            </a:spcAft>
            <a:buNone/>
          </a:pPr>
          <a:r>
            <a:rPr lang="en-US" sz="1800" kern="1200" dirty="0">
              <a:solidFill>
                <a:srgbClr val="FF0000"/>
              </a:solidFill>
              <a:latin typeface="+mn-lt"/>
            </a:rPr>
            <a:t>Exploration</a:t>
          </a:r>
        </a:p>
      </dsp:txBody>
      <dsp:txXfrm>
        <a:off x="26538" y="857413"/>
        <a:ext cx="1660431" cy="805165"/>
      </dsp:txXfrm>
    </dsp:sp>
    <dsp:sp modelId="{AF64474C-622B-4CFD-BF31-0DAF1109F5DD}">
      <dsp:nvSpPr>
        <dsp:cNvPr id="0" name=""/>
        <dsp:cNvSpPr/>
      </dsp:nvSpPr>
      <dsp:spPr>
        <a:xfrm>
          <a:off x="172541" y="1687628"/>
          <a:ext cx="171053" cy="641449"/>
        </a:xfrm>
        <a:custGeom>
          <a:avLst/>
          <a:gdLst/>
          <a:ahLst/>
          <a:cxnLst/>
          <a:rect l="0" t="0" r="0" b="0"/>
          <a:pathLst>
            <a:path>
              <a:moveTo>
                <a:pt x="0" y="0"/>
              </a:moveTo>
              <a:lnTo>
                <a:pt x="0" y="641449"/>
              </a:lnTo>
              <a:lnTo>
                <a:pt x="171053" y="641449"/>
              </a:lnTo>
            </a:path>
          </a:pathLst>
        </a:custGeom>
        <a:noFill/>
        <a:ln w="28575" cap="flat" cmpd="sng" algn="ctr">
          <a:solidFill>
            <a:srgbClr val="FF0000"/>
          </a:solidFill>
          <a:prstDash val="solid"/>
          <a:miter lim="800000"/>
        </a:ln>
        <a:effectLst/>
      </dsp:spPr>
      <dsp:style>
        <a:lnRef idx="1">
          <a:schemeClr val="accent2"/>
        </a:lnRef>
        <a:fillRef idx="0">
          <a:schemeClr val="accent2"/>
        </a:fillRef>
        <a:effectRef idx="0">
          <a:schemeClr val="accent2"/>
        </a:effectRef>
        <a:fontRef idx="minor">
          <a:schemeClr val="tx1"/>
        </a:fontRef>
      </dsp:style>
    </dsp:sp>
    <dsp:sp modelId="{1E53A634-2CEB-4E65-B47D-572F3BEDA1AB}">
      <dsp:nvSpPr>
        <dsp:cNvPr id="0" name=""/>
        <dsp:cNvSpPr/>
      </dsp:nvSpPr>
      <dsp:spPr>
        <a:xfrm>
          <a:off x="343594" y="1901445"/>
          <a:ext cx="1368424" cy="855265"/>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l" defTabSz="533400">
            <a:lnSpc>
              <a:spcPct val="90000"/>
            </a:lnSpc>
            <a:spcBef>
              <a:spcPct val="0"/>
            </a:spcBef>
            <a:spcAft>
              <a:spcPct val="35000"/>
            </a:spcAft>
            <a:buNone/>
          </a:pPr>
          <a:r>
            <a:rPr lang="en-US" sz="1200" kern="1200" dirty="0"/>
            <a:t>Develop core planning team and project liaison</a:t>
          </a:r>
        </a:p>
      </dsp:txBody>
      <dsp:txXfrm>
        <a:off x="368644" y="1926495"/>
        <a:ext cx="1318324" cy="805165"/>
      </dsp:txXfrm>
    </dsp:sp>
    <dsp:sp modelId="{68AB91F2-FDF7-44BF-991D-7B4E987ACFFE}">
      <dsp:nvSpPr>
        <dsp:cNvPr id="0" name=""/>
        <dsp:cNvSpPr/>
      </dsp:nvSpPr>
      <dsp:spPr>
        <a:xfrm>
          <a:off x="172541" y="1687628"/>
          <a:ext cx="171053" cy="1710531"/>
        </a:xfrm>
        <a:custGeom>
          <a:avLst/>
          <a:gdLst/>
          <a:ahLst/>
          <a:cxnLst/>
          <a:rect l="0" t="0" r="0" b="0"/>
          <a:pathLst>
            <a:path>
              <a:moveTo>
                <a:pt x="0" y="0"/>
              </a:moveTo>
              <a:lnTo>
                <a:pt x="0" y="1710531"/>
              </a:lnTo>
              <a:lnTo>
                <a:pt x="171053" y="1710531"/>
              </a:lnTo>
            </a:path>
          </a:pathLst>
        </a:custGeom>
        <a:noFill/>
        <a:ln w="28575" cap="flat" cmpd="sng" algn="ctr">
          <a:solidFill>
            <a:srgbClr val="FF0000"/>
          </a:solidFill>
          <a:prstDash val="solid"/>
          <a:miter lim="800000"/>
        </a:ln>
        <a:effectLst/>
      </dsp:spPr>
      <dsp:style>
        <a:lnRef idx="1">
          <a:schemeClr val="accent2"/>
        </a:lnRef>
        <a:fillRef idx="0">
          <a:schemeClr val="accent2"/>
        </a:fillRef>
        <a:effectRef idx="0">
          <a:schemeClr val="accent2"/>
        </a:effectRef>
        <a:fontRef idx="minor">
          <a:schemeClr val="tx1"/>
        </a:fontRef>
      </dsp:style>
    </dsp:sp>
    <dsp:sp modelId="{5ED12AA4-CBE1-40C0-8E5E-D7127DFE2751}">
      <dsp:nvSpPr>
        <dsp:cNvPr id="0" name=""/>
        <dsp:cNvSpPr/>
      </dsp:nvSpPr>
      <dsp:spPr>
        <a:xfrm>
          <a:off x="343594" y="2970527"/>
          <a:ext cx="1620187" cy="855265"/>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l" defTabSz="533400">
            <a:lnSpc>
              <a:spcPct val="90000"/>
            </a:lnSpc>
            <a:spcBef>
              <a:spcPct val="0"/>
            </a:spcBef>
            <a:spcAft>
              <a:spcPct val="35000"/>
            </a:spcAft>
            <a:buNone/>
          </a:pPr>
          <a:r>
            <a:rPr lang="en-US" sz="1200" kern="1200" dirty="0"/>
            <a:t>Complete the readiness tool for ECPC; the TA planning tool and the self- assessment of the CSPD  framework</a:t>
          </a:r>
        </a:p>
      </dsp:txBody>
      <dsp:txXfrm>
        <a:off x="368644" y="2995577"/>
        <a:ext cx="1570087" cy="805165"/>
      </dsp:txXfrm>
    </dsp:sp>
    <dsp:sp modelId="{F5E37EE2-22B0-4E31-9986-6A72EA34B0B2}">
      <dsp:nvSpPr>
        <dsp:cNvPr id="0" name=""/>
        <dsp:cNvSpPr/>
      </dsp:nvSpPr>
      <dsp:spPr>
        <a:xfrm>
          <a:off x="172541" y="1687628"/>
          <a:ext cx="171053" cy="2779613"/>
        </a:xfrm>
        <a:custGeom>
          <a:avLst/>
          <a:gdLst/>
          <a:ahLst/>
          <a:cxnLst/>
          <a:rect l="0" t="0" r="0" b="0"/>
          <a:pathLst>
            <a:path>
              <a:moveTo>
                <a:pt x="0" y="0"/>
              </a:moveTo>
              <a:lnTo>
                <a:pt x="0" y="2779613"/>
              </a:lnTo>
              <a:lnTo>
                <a:pt x="171053" y="2779613"/>
              </a:lnTo>
            </a:path>
          </a:pathLst>
        </a:custGeom>
        <a:noFill/>
        <a:ln w="28575" cap="flat" cmpd="sng" algn="ctr">
          <a:solidFill>
            <a:srgbClr val="FF0000"/>
          </a:solidFill>
          <a:prstDash val="solid"/>
          <a:miter lim="800000"/>
        </a:ln>
        <a:effectLst/>
      </dsp:spPr>
      <dsp:style>
        <a:lnRef idx="1">
          <a:schemeClr val="accent2"/>
        </a:lnRef>
        <a:fillRef idx="0">
          <a:schemeClr val="accent2"/>
        </a:fillRef>
        <a:effectRef idx="0">
          <a:schemeClr val="accent2"/>
        </a:effectRef>
        <a:fontRef idx="minor">
          <a:schemeClr val="tx1"/>
        </a:fontRef>
      </dsp:style>
    </dsp:sp>
    <dsp:sp modelId="{7C8616E6-7A0B-49C6-A26A-0B584A93B8B7}">
      <dsp:nvSpPr>
        <dsp:cNvPr id="0" name=""/>
        <dsp:cNvSpPr/>
      </dsp:nvSpPr>
      <dsp:spPr>
        <a:xfrm>
          <a:off x="343594" y="4039609"/>
          <a:ext cx="1368424" cy="855265"/>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l" defTabSz="533400">
            <a:lnSpc>
              <a:spcPct val="90000"/>
            </a:lnSpc>
            <a:spcBef>
              <a:spcPct val="0"/>
            </a:spcBef>
            <a:spcAft>
              <a:spcPct val="35000"/>
            </a:spcAft>
            <a:buNone/>
          </a:pPr>
          <a:r>
            <a:rPr lang="en-US" sz="1200" kern="1200" dirty="0"/>
            <a:t>Decide if ECPC intensive TA is a match for state  needs</a:t>
          </a:r>
        </a:p>
      </dsp:txBody>
      <dsp:txXfrm>
        <a:off x="368644" y="4064659"/>
        <a:ext cx="1318324" cy="805165"/>
      </dsp:txXfrm>
    </dsp:sp>
    <dsp:sp modelId="{293B656D-5DE9-47DC-82DD-32E8034F47A0}">
      <dsp:nvSpPr>
        <dsp:cNvPr id="0" name=""/>
        <dsp:cNvSpPr/>
      </dsp:nvSpPr>
      <dsp:spPr>
        <a:xfrm>
          <a:off x="172541" y="1687628"/>
          <a:ext cx="171053" cy="3848695"/>
        </a:xfrm>
        <a:custGeom>
          <a:avLst/>
          <a:gdLst/>
          <a:ahLst/>
          <a:cxnLst/>
          <a:rect l="0" t="0" r="0" b="0"/>
          <a:pathLst>
            <a:path>
              <a:moveTo>
                <a:pt x="0" y="0"/>
              </a:moveTo>
              <a:lnTo>
                <a:pt x="0" y="3848695"/>
              </a:lnTo>
              <a:lnTo>
                <a:pt x="171053" y="3848695"/>
              </a:lnTo>
            </a:path>
          </a:pathLst>
        </a:custGeom>
        <a:noFill/>
        <a:ln w="28575" cap="flat" cmpd="sng" algn="ctr">
          <a:solidFill>
            <a:srgbClr val="FF0000"/>
          </a:solidFill>
          <a:prstDash val="solid"/>
          <a:miter lim="800000"/>
        </a:ln>
        <a:effectLst/>
      </dsp:spPr>
      <dsp:style>
        <a:lnRef idx="1">
          <a:schemeClr val="accent2"/>
        </a:lnRef>
        <a:fillRef idx="0">
          <a:schemeClr val="accent2"/>
        </a:fillRef>
        <a:effectRef idx="0">
          <a:schemeClr val="accent2"/>
        </a:effectRef>
        <a:fontRef idx="minor">
          <a:schemeClr val="tx1"/>
        </a:fontRef>
      </dsp:style>
    </dsp:sp>
    <dsp:sp modelId="{3711A0F9-3608-476E-AA73-0DD8EE157DB6}">
      <dsp:nvSpPr>
        <dsp:cNvPr id="0" name=""/>
        <dsp:cNvSpPr/>
      </dsp:nvSpPr>
      <dsp:spPr>
        <a:xfrm>
          <a:off x="343594" y="5108691"/>
          <a:ext cx="1387966" cy="855265"/>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l" defTabSz="533400">
            <a:lnSpc>
              <a:spcPct val="90000"/>
            </a:lnSpc>
            <a:spcBef>
              <a:spcPct val="0"/>
            </a:spcBef>
            <a:spcAft>
              <a:spcPct val="35000"/>
            </a:spcAft>
            <a:buNone/>
          </a:pPr>
          <a:r>
            <a:rPr lang="en-US" sz="1200" kern="1200" dirty="0"/>
            <a:t>Identify stakeholders for strategic planning team</a:t>
          </a:r>
        </a:p>
      </dsp:txBody>
      <dsp:txXfrm>
        <a:off x="368644" y="5133741"/>
        <a:ext cx="1337866" cy="805165"/>
      </dsp:txXfrm>
    </dsp:sp>
    <dsp:sp modelId="{DBB82388-4ABF-4BC8-BF77-C91E9F4A121F}">
      <dsp:nvSpPr>
        <dsp:cNvPr id="0" name=""/>
        <dsp:cNvSpPr/>
      </dsp:nvSpPr>
      <dsp:spPr>
        <a:xfrm>
          <a:off x="2139652" y="832363"/>
          <a:ext cx="1710531" cy="855265"/>
        </a:xfrm>
        <a:prstGeom prst="roundRect">
          <a:avLst>
            <a:gd name="adj" fmla="val 10000"/>
          </a:avLst>
        </a:prstGeom>
        <a:solidFill>
          <a:schemeClr val="accent6">
            <a:lumMod val="40000"/>
            <a:lumOff val="60000"/>
          </a:schemeClr>
        </a:solidFill>
        <a:ln w="28575"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accent6">
                  <a:lumMod val="75000"/>
                </a:schemeClr>
              </a:solidFill>
              <a:latin typeface="+mn-lt"/>
            </a:rPr>
            <a:t>PHASE TWO</a:t>
          </a:r>
        </a:p>
        <a:p>
          <a:pPr marL="0" lvl="0" indent="0" algn="ctr" defTabSz="800100">
            <a:lnSpc>
              <a:spcPct val="90000"/>
            </a:lnSpc>
            <a:spcBef>
              <a:spcPct val="0"/>
            </a:spcBef>
            <a:spcAft>
              <a:spcPct val="35000"/>
            </a:spcAft>
            <a:buNone/>
          </a:pPr>
          <a:r>
            <a:rPr lang="en-US" sz="1800" kern="1200" dirty="0">
              <a:solidFill>
                <a:schemeClr val="accent6">
                  <a:lumMod val="75000"/>
                </a:schemeClr>
              </a:solidFill>
              <a:latin typeface="+mn-lt"/>
            </a:rPr>
            <a:t>Installation</a:t>
          </a:r>
        </a:p>
      </dsp:txBody>
      <dsp:txXfrm>
        <a:off x="2164702" y="857413"/>
        <a:ext cx="1660431" cy="805165"/>
      </dsp:txXfrm>
    </dsp:sp>
    <dsp:sp modelId="{4B70EFE9-83B4-417E-993B-AAA0692DF69F}">
      <dsp:nvSpPr>
        <dsp:cNvPr id="0" name=""/>
        <dsp:cNvSpPr/>
      </dsp:nvSpPr>
      <dsp:spPr>
        <a:xfrm>
          <a:off x="2310705" y="1687628"/>
          <a:ext cx="171053" cy="641449"/>
        </a:xfrm>
        <a:custGeom>
          <a:avLst/>
          <a:gdLst/>
          <a:ahLst/>
          <a:cxnLst/>
          <a:rect l="0" t="0" r="0" b="0"/>
          <a:pathLst>
            <a:path>
              <a:moveTo>
                <a:pt x="0" y="0"/>
              </a:moveTo>
              <a:lnTo>
                <a:pt x="0" y="641449"/>
              </a:lnTo>
              <a:lnTo>
                <a:pt x="171053" y="641449"/>
              </a:lnTo>
            </a:path>
          </a:pathLst>
        </a:custGeom>
        <a:noFill/>
        <a:ln w="28575" cap="flat" cmpd="sng" algn="ctr">
          <a:solidFill>
            <a:schemeClr val="accent6">
              <a:lumMod val="75000"/>
            </a:schemeClr>
          </a:solidFill>
          <a:prstDash val="solid"/>
          <a:miter lim="800000"/>
        </a:ln>
        <a:effectLst/>
      </dsp:spPr>
      <dsp:style>
        <a:lnRef idx="1">
          <a:schemeClr val="accent6"/>
        </a:lnRef>
        <a:fillRef idx="0">
          <a:schemeClr val="accent6"/>
        </a:fillRef>
        <a:effectRef idx="0">
          <a:schemeClr val="accent6"/>
        </a:effectRef>
        <a:fontRef idx="minor">
          <a:schemeClr val="tx1"/>
        </a:fontRef>
      </dsp:style>
    </dsp:sp>
    <dsp:sp modelId="{01981EAA-2C70-427F-8366-B3547ED50385}">
      <dsp:nvSpPr>
        <dsp:cNvPr id="0" name=""/>
        <dsp:cNvSpPr/>
      </dsp:nvSpPr>
      <dsp:spPr>
        <a:xfrm>
          <a:off x="2481758" y="1901445"/>
          <a:ext cx="1368424" cy="855265"/>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l" defTabSz="533400">
            <a:lnSpc>
              <a:spcPct val="90000"/>
            </a:lnSpc>
            <a:spcBef>
              <a:spcPct val="0"/>
            </a:spcBef>
            <a:spcAft>
              <a:spcPct val="35000"/>
            </a:spcAft>
            <a:buNone/>
          </a:pPr>
          <a:r>
            <a:rPr lang="en-US" sz="1200" kern="1200" dirty="0"/>
            <a:t>Identify a date and  location for strategic  planning</a:t>
          </a:r>
        </a:p>
      </dsp:txBody>
      <dsp:txXfrm>
        <a:off x="2506808" y="1926495"/>
        <a:ext cx="1318324" cy="805165"/>
      </dsp:txXfrm>
    </dsp:sp>
    <dsp:sp modelId="{6F54E3D7-12BA-4BB2-9BF5-39499091B154}">
      <dsp:nvSpPr>
        <dsp:cNvPr id="0" name=""/>
        <dsp:cNvSpPr/>
      </dsp:nvSpPr>
      <dsp:spPr>
        <a:xfrm>
          <a:off x="2310705" y="1687628"/>
          <a:ext cx="162432" cy="1598388"/>
        </a:xfrm>
        <a:custGeom>
          <a:avLst/>
          <a:gdLst/>
          <a:ahLst/>
          <a:cxnLst/>
          <a:rect l="0" t="0" r="0" b="0"/>
          <a:pathLst>
            <a:path>
              <a:moveTo>
                <a:pt x="0" y="0"/>
              </a:moveTo>
              <a:lnTo>
                <a:pt x="0" y="1598388"/>
              </a:lnTo>
              <a:lnTo>
                <a:pt x="162432" y="1598388"/>
              </a:lnTo>
            </a:path>
          </a:pathLst>
        </a:custGeom>
        <a:noFill/>
        <a:ln w="28575" cap="flat" cmpd="sng" algn="ctr">
          <a:solidFill>
            <a:schemeClr val="accent6">
              <a:lumMod val="75000"/>
            </a:schemeClr>
          </a:solidFill>
          <a:prstDash val="solid"/>
          <a:miter lim="800000"/>
        </a:ln>
        <a:effectLst/>
      </dsp:spPr>
      <dsp:style>
        <a:lnRef idx="1">
          <a:schemeClr val="accent6"/>
        </a:lnRef>
        <a:fillRef idx="0">
          <a:schemeClr val="accent6"/>
        </a:fillRef>
        <a:effectRef idx="0">
          <a:schemeClr val="accent6"/>
        </a:effectRef>
        <a:fontRef idx="minor">
          <a:schemeClr val="tx1"/>
        </a:fontRef>
      </dsp:style>
    </dsp:sp>
    <dsp:sp modelId="{750032A0-5833-4315-AC39-E6A1C33A580A}">
      <dsp:nvSpPr>
        <dsp:cNvPr id="0" name=""/>
        <dsp:cNvSpPr/>
      </dsp:nvSpPr>
      <dsp:spPr>
        <a:xfrm>
          <a:off x="2473137" y="2858384"/>
          <a:ext cx="1368424" cy="855265"/>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l" defTabSz="533400">
            <a:lnSpc>
              <a:spcPct val="90000"/>
            </a:lnSpc>
            <a:spcBef>
              <a:spcPct val="0"/>
            </a:spcBef>
            <a:spcAft>
              <a:spcPct val="35000"/>
            </a:spcAft>
            <a:buNone/>
          </a:pPr>
          <a:r>
            <a:rPr lang="en-US" sz="1200" kern="1200" dirty="0"/>
            <a:t>Invite stakeholders to be part of strategic CSPD team</a:t>
          </a:r>
        </a:p>
      </dsp:txBody>
      <dsp:txXfrm>
        <a:off x="2498187" y="2883434"/>
        <a:ext cx="1318324" cy="805165"/>
      </dsp:txXfrm>
    </dsp:sp>
    <dsp:sp modelId="{3D12FF71-A882-4FF0-9787-058F51AB995C}">
      <dsp:nvSpPr>
        <dsp:cNvPr id="0" name=""/>
        <dsp:cNvSpPr/>
      </dsp:nvSpPr>
      <dsp:spPr>
        <a:xfrm>
          <a:off x="2310705" y="1687628"/>
          <a:ext cx="171053" cy="3021123"/>
        </a:xfrm>
        <a:custGeom>
          <a:avLst/>
          <a:gdLst/>
          <a:ahLst/>
          <a:cxnLst/>
          <a:rect l="0" t="0" r="0" b="0"/>
          <a:pathLst>
            <a:path>
              <a:moveTo>
                <a:pt x="0" y="0"/>
              </a:moveTo>
              <a:lnTo>
                <a:pt x="0" y="3021123"/>
              </a:lnTo>
              <a:lnTo>
                <a:pt x="171053" y="3021123"/>
              </a:lnTo>
            </a:path>
          </a:pathLst>
        </a:custGeom>
        <a:noFill/>
        <a:ln w="28575" cap="flat" cmpd="sng" algn="ctr">
          <a:solidFill>
            <a:schemeClr val="accent6">
              <a:lumMod val="75000"/>
            </a:schemeClr>
          </a:solidFill>
          <a:prstDash val="solid"/>
          <a:miter lim="800000"/>
        </a:ln>
        <a:effectLst/>
      </dsp:spPr>
      <dsp:style>
        <a:lnRef idx="1">
          <a:schemeClr val="accent6"/>
        </a:lnRef>
        <a:fillRef idx="0">
          <a:schemeClr val="accent6"/>
        </a:fillRef>
        <a:effectRef idx="0">
          <a:schemeClr val="accent6"/>
        </a:effectRef>
        <a:fontRef idx="minor">
          <a:schemeClr val="tx1"/>
        </a:fontRef>
      </dsp:style>
    </dsp:sp>
    <dsp:sp modelId="{5D24E27C-DE65-490E-9059-A447DC983309}">
      <dsp:nvSpPr>
        <dsp:cNvPr id="0" name=""/>
        <dsp:cNvSpPr/>
      </dsp:nvSpPr>
      <dsp:spPr>
        <a:xfrm>
          <a:off x="2481758" y="3858455"/>
          <a:ext cx="1368424" cy="1700593"/>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l" defTabSz="533400">
            <a:lnSpc>
              <a:spcPct val="90000"/>
            </a:lnSpc>
            <a:spcBef>
              <a:spcPct val="0"/>
            </a:spcBef>
            <a:spcAft>
              <a:spcPct val="35000"/>
            </a:spcAft>
            <a:buNone/>
          </a:pPr>
          <a:r>
            <a:rPr lang="en-US" sz="1200" kern="1200" dirty="0"/>
            <a:t>Facilitate a 1-2 day meeting to develop the state CSPD  vision, mission, and work plans for work groups for each subcomponent of the CSPD</a:t>
          </a:r>
        </a:p>
      </dsp:txBody>
      <dsp:txXfrm>
        <a:off x="2521838" y="3898535"/>
        <a:ext cx="1288264" cy="1620433"/>
      </dsp:txXfrm>
    </dsp:sp>
    <dsp:sp modelId="{7E070923-466E-4E0A-91AD-8974F21BFF29}">
      <dsp:nvSpPr>
        <dsp:cNvPr id="0" name=""/>
        <dsp:cNvSpPr/>
      </dsp:nvSpPr>
      <dsp:spPr>
        <a:xfrm>
          <a:off x="2310705" y="1687628"/>
          <a:ext cx="145176" cy="4411857"/>
        </a:xfrm>
        <a:custGeom>
          <a:avLst/>
          <a:gdLst/>
          <a:ahLst/>
          <a:cxnLst/>
          <a:rect l="0" t="0" r="0" b="0"/>
          <a:pathLst>
            <a:path>
              <a:moveTo>
                <a:pt x="0" y="0"/>
              </a:moveTo>
              <a:lnTo>
                <a:pt x="0" y="4411857"/>
              </a:lnTo>
              <a:lnTo>
                <a:pt x="145176" y="4411857"/>
              </a:lnTo>
            </a:path>
          </a:pathLst>
        </a:custGeom>
        <a:noFill/>
        <a:ln w="28575" cap="flat" cmpd="sng" algn="ctr">
          <a:solidFill>
            <a:schemeClr val="accent6">
              <a:lumMod val="75000"/>
            </a:schemeClr>
          </a:solidFill>
          <a:prstDash val="solid"/>
          <a:miter lim="800000"/>
        </a:ln>
        <a:effectLst/>
      </dsp:spPr>
      <dsp:style>
        <a:lnRef idx="1">
          <a:schemeClr val="accent6"/>
        </a:lnRef>
        <a:fillRef idx="0">
          <a:schemeClr val="accent6"/>
        </a:fillRef>
        <a:effectRef idx="0">
          <a:schemeClr val="accent6"/>
        </a:effectRef>
        <a:fontRef idx="minor">
          <a:schemeClr val="tx1"/>
        </a:fontRef>
      </dsp:style>
    </dsp:sp>
    <dsp:sp modelId="{5E6F4B5E-45A0-4B65-AB78-DE32B902F00F}">
      <dsp:nvSpPr>
        <dsp:cNvPr id="0" name=""/>
        <dsp:cNvSpPr/>
      </dsp:nvSpPr>
      <dsp:spPr>
        <a:xfrm>
          <a:off x="2455881" y="5530277"/>
          <a:ext cx="1393918" cy="1138418"/>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l" defTabSz="533400">
            <a:lnSpc>
              <a:spcPct val="90000"/>
            </a:lnSpc>
            <a:spcBef>
              <a:spcPct val="0"/>
            </a:spcBef>
            <a:spcAft>
              <a:spcPct val="35000"/>
            </a:spcAft>
            <a:buNone/>
          </a:pPr>
          <a:r>
            <a:rPr lang="en-US" sz="1200" kern="1200"/>
            <a:t>Establish meeting and reporting schedule for work groups and large strategic planning group</a:t>
          </a:r>
          <a:endParaRPr lang="en-US" sz="1200" kern="1200" dirty="0"/>
        </a:p>
      </dsp:txBody>
      <dsp:txXfrm>
        <a:off x="2489224" y="5563620"/>
        <a:ext cx="1327232" cy="1071732"/>
      </dsp:txXfrm>
    </dsp:sp>
    <dsp:sp modelId="{5BB6E07B-DB41-44A7-AB22-28D0A359C560}">
      <dsp:nvSpPr>
        <dsp:cNvPr id="0" name=""/>
        <dsp:cNvSpPr/>
      </dsp:nvSpPr>
      <dsp:spPr>
        <a:xfrm>
          <a:off x="4277816" y="832363"/>
          <a:ext cx="1710531" cy="855265"/>
        </a:xfrm>
        <a:prstGeom prst="roundRect">
          <a:avLst>
            <a:gd name="adj" fmla="val 10000"/>
          </a:avLst>
        </a:prstGeom>
        <a:solidFill>
          <a:srgbClr val="D5B8EA"/>
        </a:solidFill>
        <a:ln w="28575" cap="flat" cmpd="sng" algn="ctr">
          <a:solidFill>
            <a:srgbClr val="7030A0"/>
          </a:solidFill>
          <a:prstDash val="solid"/>
          <a:miter lim="800000"/>
        </a:ln>
        <a:effectLst/>
      </dsp:spPr>
      <dsp:style>
        <a:lnRef idx="2">
          <a:schemeClr val="accent3"/>
        </a:lnRef>
        <a:fillRef idx="1">
          <a:schemeClr val="lt1"/>
        </a:fillRef>
        <a:effectRef idx="0">
          <a:schemeClr val="accent3"/>
        </a:effectRef>
        <a:fontRef idx="minor">
          <a:schemeClr val="dk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endParaRPr lang="en-US" sz="1800" kern="1200" dirty="0">
            <a:solidFill>
              <a:schemeClr val="accent3"/>
            </a:solidFill>
          </a:endParaRPr>
        </a:p>
        <a:p>
          <a:pPr marL="0" lvl="0" indent="0" algn="ctr" defTabSz="800100">
            <a:lnSpc>
              <a:spcPct val="90000"/>
            </a:lnSpc>
            <a:spcBef>
              <a:spcPct val="0"/>
            </a:spcBef>
            <a:spcAft>
              <a:spcPct val="35000"/>
            </a:spcAft>
            <a:buNone/>
          </a:pPr>
          <a:r>
            <a:rPr lang="en-US" sz="1800" kern="1200" dirty="0">
              <a:solidFill>
                <a:srgbClr val="7030A0"/>
              </a:solidFill>
            </a:rPr>
            <a:t>PHASE THREE</a:t>
          </a:r>
        </a:p>
        <a:p>
          <a:pPr marL="0" lvl="0" indent="0" algn="ctr" defTabSz="800100">
            <a:lnSpc>
              <a:spcPct val="90000"/>
            </a:lnSpc>
            <a:spcBef>
              <a:spcPct val="0"/>
            </a:spcBef>
            <a:spcAft>
              <a:spcPct val="35000"/>
            </a:spcAft>
            <a:buNone/>
          </a:pPr>
          <a:r>
            <a:rPr lang="en-US" sz="1800" kern="1200" dirty="0">
              <a:solidFill>
                <a:srgbClr val="7030A0"/>
              </a:solidFill>
            </a:rPr>
            <a:t> Implementation</a:t>
          </a:r>
          <a:r>
            <a:rPr lang="en-US" sz="1700" kern="1200" dirty="0">
              <a:solidFill>
                <a:schemeClr val="accent3"/>
              </a:solidFill>
            </a:rPr>
            <a:t>	</a:t>
          </a:r>
        </a:p>
      </dsp:txBody>
      <dsp:txXfrm>
        <a:off x="4302866" y="857413"/>
        <a:ext cx="1660431" cy="805165"/>
      </dsp:txXfrm>
    </dsp:sp>
    <dsp:sp modelId="{B1899E2A-EDEF-455A-9EC1-BEA7E83A4B86}">
      <dsp:nvSpPr>
        <dsp:cNvPr id="0" name=""/>
        <dsp:cNvSpPr/>
      </dsp:nvSpPr>
      <dsp:spPr>
        <a:xfrm>
          <a:off x="4448869" y="1687628"/>
          <a:ext cx="231441" cy="632819"/>
        </a:xfrm>
        <a:custGeom>
          <a:avLst/>
          <a:gdLst/>
          <a:ahLst/>
          <a:cxnLst/>
          <a:rect l="0" t="0" r="0" b="0"/>
          <a:pathLst>
            <a:path>
              <a:moveTo>
                <a:pt x="0" y="0"/>
              </a:moveTo>
              <a:lnTo>
                <a:pt x="0" y="632819"/>
              </a:lnTo>
              <a:lnTo>
                <a:pt x="231441" y="632819"/>
              </a:lnTo>
            </a:path>
          </a:pathLst>
        </a:custGeom>
        <a:noFill/>
        <a:ln w="28575" cap="flat" cmpd="sng" algn="ctr">
          <a:solidFill>
            <a:srgbClr val="7030A0"/>
          </a:solidFill>
          <a:prstDash val="solid"/>
          <a:miter lim="800000"/>
        </a:ln>
        <a:effectLst/>
      </dsp:spPr>
      <dsp:style>
        <a:lnRef idx="1">
          <a:schemeClr val="accent3"/>
        </a:lnRef>
        <a:fillRef idx="0">
          <a:schemeClr val="accent3"/>
        </a:fillRef>
        <a:effectRef idx="0">
          <a:schemeClr val="accent3"/>
        </a:effectRef>
        <a:fontRef idx="minor">
          <a:schemeClr val="tx1"/>
        </a:fontRef>
      </dsp:style>
    </dsp:sp>
    <dsp:sp modelId="{2F54CA4E-60B9-47F6-BE85-E6C470C3DF21}">
      <dsp:nvSpPr>
        <dsp:cNvPr id="0" name=""/>
        <dsp:cNvSpPr/>
      </dsp:nvSpPr>
      <dsp:spPr>
        <a:xfrm>
          <a:off x="4680311" y="1892815"/>
          <a:ext cx="1368424" cy="855265"/>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l" defTabSz="533400">
            <a:lnSpc>
              <a:spcPct val="90000"/>
            </a:lnSpc>
            <a:spcBef>
              <a:spcPct val="0"/>
            </a:spcBef>
            <a:spcAft>
              <a:spcPct val="35000"/>
            </a:spcAft>
            <a:buNone/>
          </a:pPr>
          <a:r>
            <a:rPr lang="en-US" sz="1200" kern="1200" dirty="0"/>
            <a:t>Implement work plans for each CSPD sub component  workgroup</a:t>
          </a:r>
        </a:p>
      </dsp:txBody>
      <dsp:txXfrm>
        <a:off x="4705361" y="1917865"/>
        <a:ext cx="1318324" cy="805165"/>
      </dsp:txXfrm>
    </dsp:sp>
    <dsp:sp modelId="{FE23393F-1D5F-4EFF-BACC-4EAEFFA6673A}">
      <dsp:nvSpPr>
        <dsp:cNvPr id="0" name=""/>
        <dsp:cNvSpPr/>
      </dsp:nvSpPr>
      <dsp:spPr>
        <a:xfrm>
          <a:off x="4448869" y="1687628"/>
          <a:ext cx="214172" cy="1666805"/>
        </a:xfrm>
        <a:custGeom>
          <a:avLst/>
          <a:gdLst/>
          <a:ahLst/>
          <a:cxnLst/>
          <a:rect l="0" t="0" r="0" b="0"/>
          <a:pathLst>
            <a:path>
              <a:moveTo>
                <a:pt x="0" y="0"/>
              </a:moveTo>
              <a:lnTo>
                <a:pt x="0" y="1666805"/>
              </a:lnTo>
              <a:lnTo>
                <a:pt x="214172" y="1666805"/>
              </a:lnTo>
            </a:path>
          </a:pathLst>
        </a:custGeom>
        <a:noFill/>
        <a:ln w="28575" cap="flat" cmpd="sng" algn="ctr">
          <a:solidFill>
            <a:srgbClr val="7030A0"/>
          </a:solidFill>
          <a:prstDash val="solid"/>
          <a:miter lim="800000"/>
        </a:ln>
        <a:effectLst/>
      </dsp:spPr>
      <dsp:style>
        <a:lnRef idx="1">
          <a:schemeClr val="accent3"/>
        </a:lnRef>
        <a:fillRef idx="0">
          <a:schemeClr val="accent3"/>
        </a:fillRef>
        <a:effectRef idx="0">
          <a:schemeClr val="accent3"/>
        </a:effectRef>
        <a:fontRef idx="minor">
          <a:schemeClr val="tx1"/>
        </a:fontRef>
      </dsp:style>
    </dsp:sp>
    <dsp:sp modelId="{105480DB-35B0-4F54-8E7F-1A997EFDACE6}">
      <dsp:nvSpPr>
        <dsp:cNvPr id="0" name=""/>
        <dsp:cNvSpPr/>
      </dsp:nvSpPr>
      <dsp:spPr>
        <a:xfrm>
          <a:off x="4663041" y="2789373"/>
          <a:ext cx="1368424" cy="1130122"/>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l" defTabSz="533400">
            <a:lnSpc>
              <a:spcPct val="90000"/>
            </a:lnSpc>
            <a:spcBef>
              <a:spcPct val="0"/>
            </a:spcBef>
            <a:spcAft>
              <a:spcPct val="35000"/>
            </a:spcAft>
            <a:buNone/>
          </a:pPr>
          <a:r>
            <a:rPr lang="en-US" sz="1200" kern="1200" dirty="0"/>
            <a:t>Distribute  monthly workgroup progress reports  to core planning team</a:t>
          </a:r>
        </a:p>
      </dsp:txBody>
      <dsp:txXfrm>
        <a:off x="4696141" y="2822473"/>
        <a:ext cx="1302224" cy="1063922"/>
      </dsp:txXfrm>
    </dsp:sp>
    <dsp:sp modelId="{85181BF0-8473-44DC-A8BA-7D62CBF5F210}">
      <dsp:nvSpPr>
        <dsp:cNvPr id="0" name=""/>
        <dsp:cNvSpPr/>
      </dsp:nvSpPr>
      <dsp:spPr>
        <a:xfrm>
          <a:off x="4448869" y="1687628"/>
          <a:ext cx="237325" cy="2847854"/>
        </a:xfrm>
        <a:custGeom>
          <a:avLst/>
          <a:gdLst/>
          <a:ahLst/>
          <a:cxnLst/>
          <a:rect l="0" t="0" r="0" b="0"/>
          <a:pathLst>
            <a:path>
              <a:moveTo>
                <a:pt x="0" y="0"/>
              </a:moveTo>
              <a:lnTo>
                <a:pt x="0" y="2847854"/>
              </a:lnTo>
              <a:lnTo>
                <a:pt x="237325" y="2847854"/>
              </a:lnTo>
            </a:path>
          </a:pathLst>
        </a:custGeom>
        <a:noFill/>
        <a:ln w="28575" cap="flat" cmpd="sng" algn="ctr">
          <a:solidFill>
            <a:srgbClr val="7030A0"/>
          </a:solidFill>
          <a:prstDash val="solid"/>
          <a:miter lim="800000"/>
        </a:ln>
        <a:effectLst/>
      </dsp:spPr>
      <dsp:style>
        <a:lnRef idx="1">
          <a:schemeClr val="accent3"/>
        </a:lnRef>
        <a:fillRef idx="0">
          <a:schemeClr val="accent3"/>
        </a:fillRef>
        <a:effectRef idx="0">
          <a:schemeClr val="accent3"/>
        </a:effectRef>
        <a:fontRef idx="minor">
          <a:schemeClr val="tx1"/>
        </a:fontRef>
      </dsp:style>
    </dsp:sp>
    <dsp:sp modelId="{6D98E20E-1B21-4376-84D7-F509DC089073}">
      <dsp:nvSpPr>
        <dsp:cNvPr id="0" name=""/>
        <dsp:cNvSpPr/>
      </dsp:nvSpPr>
      <dsp:spPr>
        <a:xfrm>
          <a:off x="4686195" y="4107850"/>
          <a:ext cx="1368424" cy="855265"/>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l" defTabSz="533400">
            <a:lnSpc>
              <a:spcPct val="90000"/>
            </a:lnSpc>
            <a:spcBef>
              <a:spcPct val="0"/>
            </a:spcBef>
            <a:spcAft>
              <a:spcPct val="35000"/>
            </a:spcAft>
            <a:buNone/>
          </a:pPr>
          <a:r>
            <a:rPr lang="en-US" sz="1200" kern="1200" dirty="0"/>
            <a:t>Meet monthly as a core  planning team to review work group progress, provide feedback and adjust plans as needed</a:t>
          </a:r>
        </a:p>
      </dsp:txBody>
      <dsp:txXfrm>
        <a:off x="4711245" y="4132900"/>
        <a:ext cx="1318324" cy="805165"/>
      </dsp:txXfrm>
    </dsp:sp>
    <dsp:sp modelId="{5B1486D0-E8DB-4555-9E73-2CA57159C2CD}">
      <dsp:nvSpPr>
        <dsp:cNvPr id="0" name=""/>
        <dsp:cNvSpPr/>
      </dsp:nvSpPr>
      <dsp:spPr>
        <a:xfrm>
          <a:off x="4448869" y="1687628"/>
          <a:ext cx="205564" cy="4046334"/>
        </a:xfrm>
        <a:custGeom>
          <a:avLst/>
          <a:gdLst/>
          <a:ahLst/>
          <a:cxnLst/>
          <a:rect l="0" t="0" r="0" b="0"/>
          <a:pathLst>
            <a:path>
              <a:moveTo>
                <a:pt x="0" y="0"/>
              </a:moveTo>
              <a:lnTo>
                <a:pt x="0" y="4046334"/>
              </a:lnTo>
              <a:lnTo>
                <a:pt x="205564" y="4046334"/>
              </a:lnTo>
            </a:path>
          </a:pathLst>
        </a:custGeom>
        <a:noFill/>
        <a:ln w="28575" cap="flat" cmpd="sng" algn="ctr">
          <a:solidFill>
            <a:srgbClr val="7030A0"/>
          </a:solidFill>
          <a:prstDash val="solid"/>
          <a:miter lim="800000"/>
        </a:ln>
        <a:effectLst/>
      </dsp:spPr>
      <dsp:style>
        <a:lnRef idx="1">
          <a:schemeClr val="accent3"/>
        </a:lnRef>
        <a:fillRef idx="0">
          <a:schemeClr val="accent3"/>
        </a:fillRef>
        <a:effectRef idx="0">
          <a:schemeClr val="accent3"/>
        </a:effectRef>
        <a:fontRef idx="minor">
          <a:schemeClr val="tx1"/>
        </a:fontRef>
      </dsp:style>
    </dsp:sp>
    <dsp:sp modelId="{3A38F2E7-E537-4DCC-BA8F-BCAFE02CFF6F}">
      <dsp:nvSpPr>
        <dsp:cNvPr id="0" name=""/>
        <dsp:cNvSpPr/>
      </dsp:nvSpPr>
      <dsp:spPr>
        <a:xfrm>
          <a:off x="4654434" y="5150633"/>
          <a:ext cx="1392687" cy="1166659"/>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l" defTabSz="533400">
            <a:lnSpc>
              <a:spcPct val="90000"/>
            </a:lnSpc>
            <a:spcBef>
              <a:spcPct val="0"/>
            </a:spcBef>
            <a:spcAft>
              <a:spcPct val="35000"/>
            </a:spcAft>
            <a:buNone/>
          </a:pPr>
          <a:r>
            <a:rPr lang="en-US" sz="1200" kern="1200" dirty="0"/>
            <a:t>Develop CSPD final implementation and evaluation plan</a:t>
          </a:r>
        </a:p>
        <a:p>
          <a:pPr marL="0" lvl="0" indent="0" algn="l" defTabSz="533400">
            <a:lnSpc>
              <a:spcPct val="90000"/>
            </a:lnSpc>
            <a:spcBef>
              <a:spcPct val="0"/>
            </a:spcBef>
            <a:spcAft>
              <a:spcPct val="35000"/>
            </a:spcAft>
            <a:buNone/>
          </a:pPr>
          <a:endParaRPr lang="en-US" sz="1200" kern="1200" dirty="0"/>
        </a:p>
      </dsp:txBody>
      <dsp:txXfrm>
        <a:off x="4688604" y="5184803"/>
        <a:ext cx="1324347" cy="1098319"/>
      </dsp:txXfrm>
    </dsp:sp>
    <dsp:sp modelId="{E375A1FC-8B8C-40A3-BE47-2750C0269AD7}">
      <dsp:nvSpPr>
        <dsp:cNvPr id="0" name=""/>
        <dsp:cNvSpPr/>
      </dsp:nvSpPr>
      <dsp:spPr>
        <a:xfrm>
          <a:off x="6415980" y="832363"/>
          <a:ext cx="1710531" cy="855265"/>
        </a:xfrm>
        <a:prstGeom prst="roundRect">
          <a:avLst>
            <a:gd name="adj" fmla="val 10000"/>
          </a:avLst>
        </a:prstGeom>
        <a:solidFill>
          <a:schemeClr val="accent5">
            <a:lumMod val="20000"/>
            <a:lumOff val="80000"/>
          </a:schemeClr>
        </a:solidFill>
        <a:ln w="28575" cap="flat" cmpd="sng" algn="ctr">
          <a:solidFill>
            <a:schemeClr val="accent5">
              <a:lumMod val="75000"/>
            </a:schemeClr>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accent1"/>
              </a:solidFill>
              <a:latin typeface="+mn-lt"/>
            </a:rPr>
            <a:t>PHASE FOUR</a:t>
          </a:r>
        </a:p>
        <a:p>
          <a:pPr marL="0" lvl="0" indent="0" algn="ctr" defTabSz="800100">
            <a:lnSpc>
              <a:spcPct val="90000"/>
            </a:lnSpc>
            <a:spcBef>
              <a:spcPct val="0"/>
            </a:spcBef>
            <a:spcAft>
              <a:spcPct val="35000"/>
            </a:spcAft>
            <a:buNone/>
          </a:pPr>
          <a:r>
            <a:rPr lang="en-US" sz="1800" kern="1200" dirty="0">
              <a:solidFill>
                <a:schemeClr val="accent1"/>
              </a:solidFill>
              <a:latin typeface="+mn-lt"/>
            </a:rPr>
            <a:t>Standardization</a:t>
          </a:r>
        </a:p>
      </dsp:txBody>
      <dsp:txXfrm>
        <a:off x="6441030" y="857413"/>
        <a:ext cx="1660431" cy="805165"/>
      </dsp:txXfrm>
    </dsp:sp>
    <dsp:sp modelId="{D90C6121-CA08-4068-9855-041441B6A247}">
      <dsp:nvSpPr>
        <dsp:cNvPr id="0" name=""/>
        <dsp:cNvSpPr/>
      </dsp:nvSpPr>
      <dsp:spPr>
        <a:xfrm>
          <a:off x="6587033" y="1687628"/>
          <a:ext cx="171053" cy="641449"/>
        </a:xfrm>
        <a:custGeom>
          <a:avLst/>
          <a:gdLst/>
          <a:ahLst/>
          <a:cxnLst/>
          <a:rect l="0" t="0" r="0" b="0"/>
          <a:pathLst>
            <a:path>
              <a:moveTo>
                <a:pt x="0" y="0"/>
              </a:moveTo>
              <a:lnTo>
                <a:pt x="0" y="641449"/>
              </a:lnTo>
              <a:lnTo>
                <a:pt x="171053" y="641449"/>
              </a:lnTo>
            </a:path>
          </a:pathLst>
        </a:custGeom>
        <a:noFill/>
        <a:ln w="28575" cap="flat" cmpd="sng" algn="ctr">
          <a:solidFill>
            <a:schemeClr val="accent5">
              <a:lumMod val="75000"/>
            </a:schemeClr>
          </a:solidFill>
          <a:prstDash val="solid"/>
          <a:miter lim="800000"/>
        </a:ln>
        <a:effectLst/>
      </dsp:spPr>
      <dsp:style>
        <a:lnRef idx="1">
          <a:schemeClr val="accent1"/>
        </a:lnRef>
        <a:fillRef idx="0">
          <a:schemeClr val="accent1"/>
        </a:fillRef>
        <a:effectRef idx="0">
          <a:schemeClr val="accent1"/>
        </a:effectRef>
        <a:fontRef idx="minor">
          <a:schemeClr val="tx1"/>
        </a:fontRef>
      </dsp:style>
    </dsp:sp>
    <dsp:sp modelId="{BF4D72A3-8903-4DE0-BE57-974834E1C789}">
      <dsp:nvSpPr>
        <dsp:cNvPr id="0" name=""/>
        <dsp:cNvSpPr/>
      </dsp:nvSpPr>
      <dsp:spPr>
        <a:xfrm>
          <a:off x="6758086" y="1901445"/>
          <a:ext cx="1368424" cy="855265"/>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l" defTabSz="533400">
            <a:lnSpc>
              <a:spcPct val="90000"/>
            </a:lnSpc>
            <a:spcBef>
              <a:spcPct val="0"/>
            </a:spcBef>
            <a:spcAft>
              <a:spcPct val="35000"/>
            </a:spcAft>
            <a:buNone/>
          </a:pPr>
          <a:r>
            <a:rPr lang="en-US" sz="1200" kern="1200" dirty="0"/>
            <a:t>Report implementation progress to the CSPD </a:t>
          </a:r>
          <a:r>
            <a:rPr lang="en-US" sz="1200" kern="1200" dirty="0" err="1"/>
            <a:t>spt</a:t>
          </a:r>
          <a:r>
            <a:rPr lang="en-US" sz="1200" kern="1200" dirty="0"/>
            <a:t> quarterly</a:t>
          </a:r>
        </a:p>
      </dsp:txBody>
      <dsp:txXfrm>
        <a:off x="6783136" y="1926495"/>
        <a:ext cx="1318324" cy="805165"/>
      </dsp:txXfrm>
    </dsp:sp>
    <dsp:sp modelId="{2521DBBB-CD70-4511-B3A5-B7CCAFBECCF9}">
      <dsp:nvSpPr>
        <dsp:cNvPr id="0" name=""/>
        <dsp:cNvSpPr/>
      </dsp:nvSpPr>
      <dsp:spPr>
        <a:xfrm>
          <a:off x="6587033" y="1687628"/>
          <a:ext cx="102043" cy="1649546"/>
        </a:xfrm>
        <a:custGeom>
          <a:avLst/>
          <a:gdLst/>
          <a:ahLst/>
          <a:cxnLst/>
          <a:rect l="0" t="0" r="0" b="0"/>
          <a:pathLst>
            <a:path>
              <a:moveTo>
                <a:pt x="0" y="0"/>
              </a:moveTo>
              <a:lnTo>
                <a:pt x="0" y="1649546"/>
              </a:lnTo>
              <a:lnTo>
                <a:pt x="102043" y="1649546"/>
              </a:lnTo>
            </a:path>
          </a:pathLst>
        </a:custGeom>
        <a:noFill/>
        <a:ln w="28575" cap="flat" cmpd="sng" algn="ctr">
          <a:solidFill>
            <a:schemeClr val="accent5">
              <a:lumMod val="75000"/>
            </a:schemeClr>
          </a:solidFill>
          <a:prstDash val="solid"/>
          <a:miter lim="800000"/>
        </a:ln>
        <a:effectLst/>
      </dsp:spPr>
      <dsp:style>
        <a:lnRef idx="1">
          <a:schemeClr val="accent1"/>
        </a:lnRef>
        <a:fillRef idx="0">
          <a:schemeClr val="accent1"/>
        </a:fillRef>
        <a:effectRef idx="0">
          <a:schemeClr val="accent1"/>
        </a:effectRef>
        <a:fontRef idx="minor">
          <a:schemeClr val="tx1"/>
        </a:fontRef>
      </dsp:style>
    </dsp:sp>
    <dsp:sp modelId="{58272C68-2FC9-493E-A93A-92E837B85642}">
      <dsp:nvSpPr>
        <dsp:cNvPr id="0" name=""/>
        <dsp:cNvSpPr/>
      </dsp:nvSpPr>
      <dsp:spPr>
        <a:xfrm>
          <a:off x="6689077" y="2780743"/>
          <a:ext cx="1368424" cy="1112863"/>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l" defTabSz="533400">
            <a:lnSpc>
              <a:spcPct val="90000"/>
            </a:lnSpc>
            <a:spcBef>
              <a:spcPct val="0"/>
            </a:spcBef>
            <a:spcAft>
              <a:spcPct val="35000"/>
            </a:spcAft>
            <a:buNone/>
          </a:pPr>
          <a:r>
            <a:rPr lang="en-US" sz="1200" kern="1200" dirty="0"/>
            <a:t>Reconvene </a:t>
          </a:r>
          <a:r>
            <a:rPr lang="en-US" sz="1200" kern="1200" dirty="0" err="1"/>
            <a:t>spt</a:t>
          </a:r>
          <a:r>
            <a:rPr lang="en-US" sz="1200" kern="1200" dirty="0"/>
            <a:t> twice a year to reassess and reprioritize CSPD objectives and outcomes</a:t>
          </a:r>
        </a:p>
      </dsp:txBody>
      <dsp:txXfrm>
        <a:off x="6721672" y="2813338"/>
        <a:ext cx="1303234" cy="1047673"/>
      </dsp:txXfrm>
    </dsp:sp>
    <dsp:sp modelId="{11E44BAD-9D7E-4E46-B2CE-8B90D85F165A}">
      <dsp:nvSpPr>
        <dsp:cNvPr id="0" name=""/>
        <dsp:cNvSpPr/>
      </dsp:nvSpPr>
      <dsp:spPr>
        <a:xfrm>
          <a:off x="6541313" y="1687628"/>
          <a:ext cx="91440" cy="2702408"/>
        </a:xfrm>
        <a:custGeom>
          <a:avLst/>
          <a:gdLst/>
          <a:ahLst/>
          <a:cxnLst/>
          <a:rect l="0" t="0" r="0" b="0"/>
          <a:pathLst>
            <a:path>
              <a:moveTo>
                <a:pt x="45720" y="0"/>
              </a:moveTo>
              <a:lnTo>
                <a:pt x="45720" y="2702408"/>
              </a:lnTo>
              <a:lnTo>
                <a:pt x="128277" y="2702408"/>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6D6B97E-97B3-412F-92DB-F78A069F10FF}">
      <dsp:nvSpPr>
        <dsp:cNvPr id="0" name=""/>
        <dsp:cNvSpPr/>
      </dsp:nvSpPr>
      <dsp:spPr>
        <a:xfrm>
          <a:off x="6669590" y="3962404"/>
          <a:ext cx="1368424" cy="855265"/>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l" defTabSz="533400">
            <a:lnSpc>
              <a:spcPct val="90000"/>
            </a:lnSpc>
            <a:spcBef>
              <a:spcPct val="0"/>
            </a:spcBef>
            <a:spcAft>
              <a:spcPct val="35000"/>
            </a:spcAft>
            <a:buNone/>
          </a:pPr>
          <a:r>
            <a:rPr lang="en-US" sz="1200" kern="1200" dirty="0"/>
            <a:t>Revise and modify the CSPD plan as a core planning team</a:t>
          </a:r>
        </a:p>
      </dsp:txBody>
      <dsp:txXfrm>
        <a:off x="6694640" y="3987454"/>
        <a:ext cx="1318324" cy="805165"/>
      </dsp:txXfrm>
    </dsp:sp>
    <dsp:sp modelId="{E3E310E9-064D-4788-A6BF-B658374B2DC4}">
      <dsp:nvSpPr>
        <dsp:cNvPr id="0" name=""/>
        <dsp:cNvSpPr/>
      </dsp:nvSpPr>
      <dsp:spPr>
        <a:xfrm>
          <a:off x="6587033" y="1687628"/>
          <a:ext cx="127920" cy="3597332"/>
        </a:xfrm>
        <a:custGeom>
          <a:avLst/>
          <a:gdLst/>
          <a:ahLst/>
          <a:cxnLst/>
          <a:rect l="0" t="0" r="0" b="0"/>
          <a:pathLst>
            <a:path>
              <a:moveTo>
                <a:pt x="0" y="0"/>
              </a:moveTo>
              <a:lnTo>
                <a:pt x="0" y="3597332"/>
              </a:lnTo>
              <a:lnTo>
                <a:pt x="127920" y="3597332"/>
              </a:lnTo>
            </a:path>
          </a:pathLst>
        </a:custGeom>
        <a:noFill/>
        <a:ln w="28575" cap="flat" cmpd="sng" algn="ctr">
          <a:solidFill>
            <a:schemeClr val="accent5">
              <a:lumMod val="75000"/>
            </a:schemeClr>
          </a:solidFill>
          <a:prstDash val="solid"/>
          <a:miter lim="800000"/>
        </a:ln>
        <a:effectLst/>
      </dsp:spPr>
      <dsp:style>
        <a:lnRef idx="1">
          <a:schemeClr val="accent1"/>
        </a:lnRef>
        <a:fillRef idx="0">
          <a:schemeClr val="accent1"/>
        </a:fillRef>
        <a:effectRef idx="0">
          <a:schemeClr val="accent1"/>
        </a:effectRef>
        <a:fontRef idx="minor">
          <a:schemeClr val="tx1"/>
        </a:fontRef>
      </dsp:style>
    </dsp:sp>
    <dsp:sp modelId="{8C03F87C-7D39-49D7-BB0C-83DA846C7ED3}">
      <dsp:nvSpPr>
        <dsp:cNvPr id="0" name=""/>
        <dsp:cNvSpPr/>
      </dsp:nvSpPr>
      <dsp:spPr>
        <a:xfrm>
          <a:off x="6714953" y="4857328"/>
          <a:ext cx="1368424" cy="855265"/>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l" defTabSz="533400">
            <a:lnSpc>
              <a:spcPct val="90000"/>
            </a:lnSpc>
            <a:spcBef>
              <a:spcPct val="0"/>
            </a:spcBef>
            <a:spcAft>
              <a:spcPct val="35000"/>
            </a:spcAft>
            <a:buNone/>
          </a:pPr>
          <a:r>
            <a:rPr lang="en-US" sz="1200" kern="1200" dirty="0"/>
            <a:t>Reconstitute the core planning team as needed </a:t>
          </a:r>
        </a:p>
      </dsp:txBody>
      <dsp:txXfrm>
        <a:off x="6740003" y="4882378"/>
        <a:ext cx="1318324" cy="8051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812348-6DD5-46B2-81B3-1BE60B3DFE0A}">
      <dsp:nvSpPr>
        <dsp:cNvPr id="0" name=""/>
        <dsp:cNvSpPr/>
      </dsp:nvSpPr>
      <dsp:spPr>
        <a:xfrm>
          <a:off x="6965" y="835246"/>
          <a:ext cx="2081807" cy="270306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Personnel Framework</a:t>
          </a:r>
        </a:p>
      </dsp:txBody>
      <dsp:txXfrm>
        <a:off x="67939" y="896220"/>
        <a:ext cx="1959859" cy="2581121"/>
      </dsp:txXfrm>
    </dsp:sp>
    <dsp:sp modelId="{A4BF4215-014C-4DE1-AC3B-A685585A9D3C}">
      <dsp:nvSpPr>
        <dsp:cNvPr id="0" name=""/>
        <dsp:cNvSpPr/>
      </dsp:nvSpPr>
      <dsp:spPr>
        <a:xfrm rot="21577837">
          <a:off x="2304062" y="1919067"/>
          <a:ext cx="456433" cy="51628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2304063" y="2022766"/>
        <a:ext cx="319503" cy="309772"/>
      </dsp:txXfrm>
    </dsp:sp>
    <dsp:sp modelId="{FAAC24A5-6A04-4F9A-8CD8-576DBBFF1B28}">
      <dsp:nvSpPr>
        <dsp:cNvPr id="0" name=""/>
        <dsp:cNvSpPr/>
      </dsp:nvSpPr>
      <dsp:spPr>
        <a:xfrm>
          <a:off x="2949950" y="825760"/>
          <a:ext cx="2081807" cy="268409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Strategic Planning with </a:t>
          </a:r>
        </a:p>
        <a:p>
          <a:pPr marL="0" lvl="0" indent="0" algn="ctr" defTabSz="1022350">
            <a:lnSpc>
              <a:spcPct val="90000"/>
            </a:lnSpc>
            <a:spcBef>
              <a:spcPct val="0"/>
            </a:spcBef>
            <a:spcAft>
              <a:spcPct val="35000"/>
            </a:spcAft>
            <a:buNone/>
          </a:pPr>
          <a:r>
            <a:rPr lang="en-US" sz="2300" kern="1200" dirty="0"/>
            <a:t>Stake-holders </a:t>
          </a:r>
        </a:p>
      </dsp:txBody>
      <dsp:txXfrm>
        <a:off x="3010924" y="886734"/>
        <a:ext cx="1959859" cy="2562147"/>
      </dsp:txXfrm>
    </dsp:sp>
    <dsp:sp modelId="{B8E22758-4951-45AA-B99F-741894EBFB15}">
      <dsp:nvSpPr>
        <dsp:cNvPr id="0" name=""/>
        <dsp:cNvSpPr/>
      </dsp:nvSpPr>
      <dsp:spPr>
        <a:xfrm rot="22600">
          <a:off x="5232820" y="1919229"/>
          <a:ext cx="426271" cy="51628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5232821" y="2022067"/>
        <a:ext cx="298390" cy="309772"/>
      </dsp:txXfrm>
    </dsp:sp>
    <dsp:sp modelId="{1BE8C2AB-35FB-463D-AA15-B842C7A44913}">
      <dsp:nvSpPr>
        <dsp:cNvPr id="0" name=""/>
        <dsp:cNvSpPr/>
      </dsp:nvSpPr>
      <dsp:spPr>
        <a:xfrm>
          <a:off x="5836027" y="806792"/>
          <a:ext cx="2081807" cy="27599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CSPD</a:t>
          </a:r>
        </a:p>
        <a:p>
          <a:pPr marL="0" lvl="0" indent="0" algn="ctr" defTabSz="1022350">
            <a:lnSpc>
              <a:spcPct val="90000"/>
            </a:lnSpc>
            <a:spcBef>
              <a:spcPct val="0"/>
            </a:spcBef>
            <a:spcAft>
              <a:spcPct val="35000"/>
            </a:spcAft>
            <a:buNone/>
          </a:pPr>
          <a:r>
            <a:rPr lang="en-US" sz="2300" kern="1200" dirty="0"/>
            <a:t>Plan and </a:t>
          </a:r>
        </a:p>
        <a:p>
          <a:pPr marL="0" lvl="0" indent="0" algn="ctr" defTabSz="1022350">
            <a:lnSpc>
              <a:spcPct val="90000"/>
            </a:lnSpc>
            <a:spcBef>
              <a:spcPct val="0"/>
            </a:spcBef>
            <a:spcAft>
              <a:spcPct val="35000"/>
            </a:spcAft>
            <a:buNone/>
          </a:pPr>
          <a:r>
            <a:rPr lang="en-US" sz="2300" kern="1200" dirty="0"/>
            <a:t>On-Going </a:t>
          </a:r>
        </a:p>
        <a:p>
          <a:pPr marL="0" lvl="0" indent="0" algn="ctr" defTabSz="1022350">
            <a:lnSpc>
              <a:spcPct val="90000"/>
            </a:lnSpc>
            <a:spcBef>
              <a:spcPct val="0"/>
            </a:spcBef>
            <a:spcAft>
              <a:spcPct val="35000"/>
            </a:spcAft>
            <a:buNone/>
          </a:pPr>
          <a:r>
            <a:rPr lang="en-US" sz="2300" kern="1200" dirty="0"/>
            <a:t>Committee </a:t>
          </a:r>
        </a:p>
      </dsp:txBody>
      <dsp:txXfrm>
        <a:off x="5897001" y="867766"/>
        <a:ext cx="1959859" cy="2638029"/>
      </dsp:txXfrm>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1FA46D-A27B-4524-90DF-7D5D172C04A7}" type="datetimeFigureOut">
              <a:rPr lang="en-US" smtClean="0"/>
              <a:t>6/20/2019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E1FEC3-E4C1-45F2-9563-BFB4977F6DC9}" type="slidenum">
              <a:rPr lang="en-US" smtClean="0"/>
              <a:t>‹#›</a:t>
            </a:fld>
            <a:endParaRPr lang="en-US"/>
          </a:p>
        </p:txBody>
      </p:sp>
    </p:spTree>
    <p:extLst>
      <p:ext uri="{BB962C8B-B14F-4D97-AF65-F5344CB8AC3E}">
        <p14:creationId xmlns:p14="http://schemas.microsoft.com/office/powerpoint/2010/main" val="3644059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Google Shape;334;p2:notes"/>
          <p:cNvSpPr txBox="1">
            <a:spLocks noGrp="1"/>
          </p:cNvSpPr>
          <p:nvPr>
            <p:ph type="body" idx="1"/>
          </p:nvPr>
        </p:nvSpPr>
        <p:spPr>
          <a:xfrm>
            <a:off x="705327" y="4480004"/>
            <a:ext cx="5642610" cy="3665458"/>
          </a:xfrm>
          <a:prstGeom prst="rect">
            <a:avLst/>
          </a:prstGeom>
        </p:spPr>
        <p:txBody>
          <a:bodyPr spcFirstLastPara="1" wrap="square" lIns="93475" tIns="46725" rIns="93475" bIns="46725" anchor="t" anchorCtr="0">
            <a:noAutofit/>
          </a:bodyPr>
          <a:lstStyle/>
          <a:p>
            <a:pPr marL="0" lvl="0" indent="0" algn="l" rtl="0">
              <a:spcBef>
                <a:spcPts val="0"/>
              </a:spcBef>
              <a:spcAft>
                <a:spcPts val="0"/>
              </a:spcAft>
              <a:buNone/>
            </a:pPr>
            <a:endParaRPr/>
          </a:p>
        </p:txBody>
      </p:sp>
      <p:sp>
        <p:nvSpPr>
          <p:cNvPr id="335" name="Google Shape;335;p2:notes"/>
          <p:cNvSpPr>
            <a:spLocks noGrp="1" noRot="1" noChangeAspect="1"/>
          </p:cNvSpPr>
          <p:nvPr>
            <p:ph type="sldImg" idx="2"/>
          </p:nvPr>
        </p:nvSpPr>
        <p:spPr>
          <a:xfrm>
            <a:off x="1431925" y="1163638"/>
            <a:ext cx="4189413" cy="31416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2ACA4F-8A1F-440D-8FE8-BB54A840A629}" type="slidenum">
              <a:rPr lang="en-US" smtClean="0"/>
              <a:pPr/>
              <a:t>4</a:t>
            </a:fld>
            <a:endParaRPr lang="en-US"/>
          </a:p>
        </p:txBody>
      </p:sp>
    </p:spTree>
    <p:extLst>
      <p:ext uri="{BB962C8B-B14F-4D97-AF65-F5344CB8AC3E}">
        <p14:creationId xmlns:p14="http://schemas.microsoft.com/office/powerpoint/2010/main" val="484867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B344CAD-00F8-457D-ACC3-8EFC97495A86}" type="slidenum">
              <a:rPr lang="en-US" smtClean="0"/>
              <a:pPr/>
              <a:t>27</a:t>
            </a:fld>
            <a:endParaRPr lang="en-US"/>
          </a:p>
        </p:txBody>
      </p:sp>
    </p:spTree>
    <p:extLst>
      <p:ext uri="{BB962C8B-B14F-4D97-AF65-F5344CB8AC3E}">
        <p14:creationId xmlns:p14="http://schemas.microsoft.com/office/powerpoint/2010/main" val="467544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CE534C-0711-4D58-B07E-0EFC0838F1F6}" type="slidenum">
              <a:rPr lang="en-US" smtClean="0"/>
              <a:t>45</a:t>
            </a:fld>
            <a:endParaRPr lang="en-US" dirty="0"/>
          </a:p>
        </p:txBody>
      </p:sp>
    </p:spTree>
    <p:extLst>
      <p:ext uri="{BB962C8B-B14F-4D97-AF65-F5344CB8AC3E}">
        <p14:creationId xmlns:p14="http://schemas.microsoft.com/office/powerpoint/2010/main" val="39017547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Google Shape;334;p2:notes"/>
          <p:cNvSpPr txBox="1">
            <a:spLocks noGrp="1"/>
          </p:cNvSpPr>
          <p:nvPr>
            <p:ph type="body" idx="1"/>
          </p:nvPr>
        </p:nvSpPr>
        <p:spPr>
          <a:xfrm>
            <a:off x="705327" y="4480004"/>
            <a:ext cx="5642610" cy="3665458"/>
          </a:xfrm>
          <a:prstGeom prst="rect">
            <a:avLst/>
          </a:prstGeom>
        </p:spPr>
        <p:txBody>
          <a:bodyPr spcFirstLastPara="1" wrap="square" lIns="93475" tIns="46725" rIns="93475" bIns="46725" anchor="t" anchorCtr="0">
            <a:noAutofit/>
          </a:bodyPr>
          <a:lstStyle/>
          <a:p>
            <a:pPr marL="0" lvl="0" indent="0" algn="l" rtl="0">
              <a:spcBef>
                <a:spcPts val="0"/>
              </a:spcBef>
              <a:spcAft>
                <a:spcPts val="0"/>
              </a:spcAft>
              <a:buNone/>
            </a:pPr>
            <a:endParaRPr/>
          </a:p>
        </p:txBody>
      </p:sp>
      <p:sp>
        <p:nvSpPr>
          <p:cNvPr id="335" name="Google Shape;335;p2:notes"/>
          <p:cNvSpPr>
            <a:spLocks noGrp="1" noRot="1" noChangeAspect="1"/>
          </p:cNvSpPr>
          <p:nvPr>
            <p:ph type="sldImg" idx="2"/>
          </p:nvPr>
        </p:nvSpPr>
        <p:spPr>
          <a:xfrm>
            <a:off x="1431925" y="1163638"/>
            <a:ext cx="4189413" cy="3141662"/>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231147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A747DDB-D5C3-40AD-9DB3-FE9EFF5372F2}"/>
              </a:ext>
            </a:extLst>
          </p:cNvPr>
          <p:cNvSpPr/>
          <p:nvPr userDrawn="1"/>
        </p:nvSpPr>
        <p:spPr>
          <a:xfrm>
            <a:off x="0" y="3382864"/>
            <a:ext cx="9143760" cy="347513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Title 1">
            <a:extLst>
              <a:ext uri="{FF2B5EF4-FFF2-40B4-BE49-F238E27FC236}">
                <a16:creationId xmlns:a16="http://schemas.microsoft.com/office/drawing/2014/main" id="{56F464C9-97F2-4BC0-AE21-DE875683B206}"/>
              </a:ext>
            </a:extLst>
          </p:cNvPr>
          <p:cNvSpPr txBox="1">
            <a:spLocks/>
          </p:cNvSpPr>
          <p:nvPr userDrawn="1"/>
        </p:nvSpPr>
        <p:spPr>
          <a:xfrm>
            <a:off x="628650" y="3382863"/>
            <a:ext cx="7886700" cy="3034229"/>
          </a:xfrm>
          <a:prstGeom prst="rect">
            <a:avLst/>
          </a:prstGeom>
          <a:solidFill>
            <a:schemeClr val="bg1"/>
          </a:solidFill>
          <a:ln>
            <a:noFill/>
          </a:ln>
        </p:spPr>
        <p:txBody>
          <a:bodyPr vert="horz" lIns="91440" tIns="45720" rIns="91440" bIns="45720" rtlCol="0" anchor="t">
            <a:normAutofit/>
          </a:bodyPr>
          <a:lstStyle>
            <a:lvl1pPr algn="ctr" defTabSz="914400" rtl="0" eaLnBrk="1" latinLnBrk="0" hangingPunct="1">
              <a:lnSpc>
                <a:spcPct val="90000"/>
              </a:lnSpc>
              <a:spcBef>
                <a:spcPct val="0"/>
              </a:spcBef>
              <a:buNone/>
              <a:defRPr sz="6000" b="1" i="0" kern="1200">
                <a:solidFill>
                  <a:schemeClr val="tx1"/>
                </a:solidFill>
                <a:latin typeface="Arial" panose="020B0604020202020204" pitchFamily="34" charset="0"/>
                <a:ea typeface="+mj-ea"/>
                <a:cs typeface="Arial" panose="020B0604020202020204" pitchFamily="34" charset="0"/>
              </a:defRPr>
            </a:lvl1pPr>
          </a:lstStyle>
          <a:p>
            <a:pPr algn="l"/>
            <a:endParaRPr lang="en-US" sz="2800" dirty="0"/>
          </a:p>
        </p:txBody>
      </p:sp>
      <p:sp>
        <p:nvSpPr>
          <p:cNvPr id="3" name="Subtitle 2"/>
          <p:cNvSpPr>
            <a:spLocks noGrp="1"/>
          </p:cNvSpPr>
          <p:nvPr>
            <p:ph type="subTitle" idx="1"/>
          </p:nvPr>
        </p:nvSpPr>
        <p:spPr>
          <a:xfrm>
            <a:off x="628649" y="3382862"/>
            <a:ext cx="6858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p:cNvSpPr>
            <a:spLocks noGrp="1"/>
          </p:cNvSpPr>
          <p:nvPr>
            <p:ph type="sldNum" sz="quarter" idx="12"/>
          </p:nvPr>
        </p:nvSpPr>
        <p:spPr>
          <a:xfrm>
            <a:off x="77441" y="6454985"/>
            <a:ext cx="2057400" cy="365125"/>
          </a:xfrm>
        </p:spPr>
        <p:txBody>
          <a:bodyPr/>
          <a:lstStyle>
            <a:lvl1pPr algn="l">
              <a:defRPr/>
            </a:lvl1pPr>
          </a:lstStyle>
          <a:p>
            <a:fld id="{82502265-EC6C-4602-AF3C-5B648438E98A}" type="slidenum">
              <a:rPr lang="en-US" smtClean="0"/>
              <a:pPr/>
              <a:t>‹#›</a:t>
            </a:fld>
            <a:endParaRPr lang="en-US"/>
          </a:p>
        </p:txBody>
      </p:sp>
      <p:sp>
        <p:nvSpPr>
          <p:cNvPr id="7" name="Rectangle 6">
            <a:extLst>
              <a:ext uri="{FF2B5EF4-FFF2-40B4-BE49-F238E27FC236}">
                <a16:creationId xmlns:a16="http://schemas.microsoft.com/office/drawing/2014/main" id="{8C22AA45-3650-4B51-A045-994B5D6DB12A}"/>
              </a:ext>
            </a:extLst>
          </p:cNvPr>
          <p:cNvSpPr/>
          <p:nvPr userDrawn="1"/>
        </p:nvSpPr>
        <p:spPr>
          <a:xfrm>
            <a:off x="1" y="-36993"/>
            <a:ext cx="9143760" cy="341985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Rectangle 7">
            <a:extLst>
              <a:ext uri="{FF2B5EF4-FFF2-40B4-BE49-F238E27FC236}">
                <a16:creationId xmlns:a16="http://schemas.microsoft.com/office/drawing/2014/main" id="{113773BC-3A19-447A-9234-AE1883DED7E4}"/>
              </a:ext>
            </a:extLst>
          </p:cNvPr>
          <p:cNvSpPr/>
          <p:nvPr userDrawn="1"/>
        </p:nvSpPr>
        <p:spPr>
          <a:xfrm>
            <a:off x="628650" y="460481"/>
            <a:ext cx="7886700" cy="28983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636816" y="1122363"/>
            <a:ext cx="7772400" cy="2236424"/>
          </a:xfrm>
        </p:spPr>
        <p:txBody>
          <a:bodyPr anchor="b"/>
          <a:lstStyle>
            <a:lvl1pPr algn="l">
              <a:defRPr sz="6000" b="1">
                <a:solidFill>
                  <a:schemeClr val="bg1"/>
                </a:solidFill>
              </a:defRPr>
            </a:lvl1pPr>
          </a:lstStyle>
          <a:p>
            <a:r>
              <a:rPr lang="en-US" dirty="0"/>
              <a:t>Click to edit Master title style</a:t>
            </a:r>
          </a:p>
        </p:txBody>
      </p:sp>
      <p:grpSp>
        <p:nvGrpSpPr>
          <p:cNvPr id="14" name="Group 13">
            <a:extLst>
              <a:ext uri="{FF2B5EF4-FFF2-40B4-BE49-F238E27FC236}">
                <a16:creationId xmlns:a16="http://schemas.microsoft.com/office/drawing/2014/main" id="{2DB4D38A-754A-44D9-B36C-85A64AB23018}"/>
              </a:ext>
            </a:extLst>
          </p:cNvPr>
          <p:cNvGrpSpPr/>
          <p:nvPr userDrawn="1"/>
        </p:nvGrpSpPr>
        <p:grpSpPr>
          <a:xfrm>
            <a:off x="4118532" y="5704441"/>
            <a:ext cx="4224363" cy="553163"/>
            <a:chOff x="4118532" y="5704441"/>
            <a:chExt cx="4224363" cy="553163"/>
          </a:xfrm>
        </p:grpSpPr>
        <p:sp>
          <p:nvSpPr>
            <p:cNvPr id="12" name="TextBox 11" descr="2017 Leadership Conference logo">
              <a:extLst>
                <a:ext uri="{FF2B5EF4-FFF2-40B4-BE49-F238E27FC236}">
                  <a16:creationId xmlns:a16="http://schemas.microsoft.com/office/drawing/2014/main" id="{CB2C9D96-DE6D-416A-8961-5331413461BD}"/>
                </a:ext>
              </a:extLst>
            </p:cNvPr>
            <p:cNvSpPr txBox="1"/>
            <p:nvPr userDrawn="1"/>
          </p:nvSpPr>
          <p:spPr>
            <a:xfrm>
              <a:off x="4118532" y="5859789"/>
              <a:ext cx="3608608" cy="307777"/>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2019 OSEP LEADERSHIP</a:t>
              </a:r>
              <a:r>
                <a:rPr lang="en-US" sz="1400" b="1" baseline="0" dirty="0">
                  <a:latin typeface="Arial" panose="020B0604020202020204" pitchFamily="34" charset="0"/>
                  <a:cs typeface="Arial" panose="020B0604020202020204" pitchFamily="34" charset="0"/>
                </a:rPr>
                <a:t> CONFERENCE</a:t>
              </a:r>
              <a:endParaRPr lang="en-US" sz="1400" b="1" dirty="0">
                <a:latin typeface="Arial" panose="020B0604020202020204" pitchFamily="34" charset="0"/>
                <a:cs typeface="Arial" panose="020B0604020202020204" pitchFamily="34" charset="0"/>
              </a:endParaRPr>
            </a:p>
          </p:txBody>
        </p:sp>
        <p:pic>
          <p:nvPicPr>
            <p:cNvPr id="13" name="Picture 12">
              <a:extLst>
                <a:ext uri="{FF2B5EF4-FFF2-40B4-BE49-F238E27FC236}">
                  <a16:creationId xmlns:a16="http://schemas.microsoft.com/office/drawing/2014/main" id="{38975E19-FD6D-4C73-862B-EA98BB734A6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1387" y="5704441"/>
              <a:ext cx="521508" cy="553163"/>
            </a:xfrm>
            <a:prstGeom prst="rect">
              <a:avLst/>
            </a:prstGeom>
          </p:spPr>
        </p:pic>
      </p:grpSp>
    </p:spTree>
    <p:extLst>
      <p:ext uri="{BB962C8B-B14F-4D97-AF65-F5344CB8AC3E}">
        <p14:creationId xmlns:p14="http://schemas.microsoft.com/office/powerpoint/2010/main" val="2786528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lvl1pPr>
              <a:defRPr b="1">
                <a:solidFill>
                  <a:schemeClr val="bg1"/>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125525" y="6425587"/>
            <a:ext cx="2057400" cy="365125"/>
          </a:xfrm>
        </p:spPr>
        <p:txBody>
          <a:bodyPr/>
          <a:lstStyle>
            <a:lvl1pPr algn="l">
              <a:defRPr/>
            </a:lvl1pPr>
          </a:lstStyle>
          <a:p>
            <a:fld id="{82502265-EC6C-4602-AF3C-5B648438E98A}" type="slidenum">
              <a:rPr lang="en-US" smtClean="0"/>
              <a:pPr/>
              <a:t>‹#›</a:t>
            </a:fld>
            <a:endParaRPr lang="en-US"/>
          </a:p>
        </p:txBody>
      </p:sp>
      <p:grpSp>
        <p:nvGrpSpPr>
          <p:cNvPr id="8" name="Group 7">
            <a:extLst>
              <a:ext uri="{FF2B5EF4-FFF2-40B4-BE49-F238E27FC236}">
                <a16:creationId xmlns:a16="http://schemas.microsoft.com/office/drawing/2014/main" id="{69E9129F-311C-4F99-929A-E7072B236A69}"/>
              </a:ext>
            </a:extLst>
          </p:cNvPr>
          <p:cNvGrpSpPr/>
          <p:nvPr userDrawn="1"/>
        </p:nvGrpSpPr>
        <p:grpSpPr>
          <a:xfrm>
            <a:off x="527348" y="6174944"/>
            <a:ext cx="8491127" cy="623026"/>
            <a:chOff x="527348" y="6174944"/>
            <a:chExt cx="8491127" cy="623026"/>
          </a:xfrm>
        </p:grpSpPr>
        <p:grpSp>
          <p:nvGrpSpPr>
            <p:cNvPr id="9" name="Group 8">
              <a:extLst>
                <a:ext uri="{FF2B5EF4-FFF2-40B4-BE49-F238E27FC236}">
                  <a16:creationId xmlns:a16="http://schemas.microsoft.com/office/drawing/2014/main" id="{E3EEFCF4-7E36-4D1D-8549-785063DF277C}"/>
                </a:ext>
              </a:extLst>
            </p:cNvPr>
            <p:cNvGrpSpPr/>
            <p:nvPr userDrawn="1"/>
          </p:nvGrpSpPr>
          <p:grpSpPr>
            <a:xfrm>
              <a:off x="527348" y="6174944"/>
              <a:ext cx="8491127" cy="623026"/>
              <a:chOff x="527348" y="6174944"/>
              <a:chExt cx="8491127" cy="623026"/>
            </a:xfrm>
          </p:grpSpPr>
          <p:sp>
            <p:nvSpPr>
              <p:cNvPr id="11" name="TextBox 10" descr="2017 Leadership conference logo with two decorate rainbow bars to left of the logo">
                <a:extLst>
                  <a:ext uri="{FF2B5EF4-FFF2-40B4-BE49-F238E27FC236}">
                    <a16:creationId xmlns:a16="http://schemas.microsoft.com/office/drawing/2014/main" id="{592A095E-FCB7-4D28-A2FF-9F6126173444}"/>
                  </a:ext>
                </a:extLst>
              </p:cNvPr>
              <p:cNvSpPr txBox="1"/>
              <p:nvPr userDrawn="1"/>
            </p:nvSpPr>
            <p:spPr>
              <a:xfrm>
                <a:off x="3039547" y="6434634"/>
                <a:ext cx="5279266" cy="307777"/>
              </a:xfrm>
              <a:prstGeom prst="rect">
                <a:avLst/>
              </a:prstGeom>
              <a:noFill/>
            </p:spPr>
            <p:txBody>
              <a:bodyPr wrap="square" rtlCol="0">
                <a:spAutoFit/>
              </a:bodyPr>
              <a:lstStyle/>
              <a:p>
                <a:pPr algn="r"/>
                <a:r>
                  <a:rPr lang="en-US" sz="1400" b="1" dirty="0">
                    <a:solidFill>
                      <a:schemeClr val="tx1"/>
                    </a:solidFill>
                    <a:latin typeface="Arial" panose="020B0604020202020204" pitchFamily="34" charset="0"/>
                    <a:cs typeface="Arial" panose="020B0604020202020204" pitchFamily="34" charset="0"/>
                  </a:rPr>
                  <a:t>2019 OSEP LEADERSHIP</a:t>
                </a:r>
                <a:r>
                  <a:rPr lang="en-US" sz="1400" b="1" baseline="0" dirty="0">
                    <a:solidFill>
                      <a:schemeClr val="tx1"/>
                    </a:solidFill>
                    <a:latin typeface="Arial" panose="020B0604020202020204" pitchFamily="34" charset="0"/>
                    <a:cs typeface="Arial" panose="020B0604020202020204" pitchFamily="34" charset="0"/>
                  </a:rPr>
                  <a:t> CONFERENCE</a:t>
                </a:r>
                <a:endParaRPr lang="en-US" sz="1400" b="1" dirty="0">
                  <a:solidFill>
                    <a:schemeClr val="tx1"/>
                  </a:solidFill>
                  <a:latin typeface="Arial" panose="020B0604020202020204" pitchFamily="34" charset="0"/>
                  <a:cs typeface="Arial" panose="020B0604020202020204" pitchFamily="34" charset="0"/>
                </a:endParaRPr>
              </a:p>
            </p:txBody>
          </p:sp>
          <p:pic>
            <p:nvPicPr>
              <p:cNvPr id="12" name="Picture 11">
                <a:extLst>
                  <a:ext uri="{FF2B5EF4-FFF2-40B4-BE49-F238E27FC236}">
                    <a16:creationId xmlns:a16="http://schemas.microsoft.com/office/drawing/2014/main" id="{66C7C6B7-C274-4FD3-851E-DD43BD9602B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20425" y="6174944"/>
                <a:ext cx="598050" cy="623026"/>
              </a:xfrm>
              <a:prstGeom prst="rect">
                <a:avLst/>
              </a:prstGeom>
            </p:spPr>
          </p:pic>
          <p:pic>
            <p:nvPicPr>
              <p:cNvPr id="13" name="Picture 12">
                <a:extLst>
                  <a:ext uri="{FF2B5EF4-FFF2-40B4-BE49-F238E27FC236}">
                    <a16:creationId xmlns:a16="http://schemas.microsoft.com/office/drawing/2014/main" id="{3E4EA987-C847-45C2-8410-B67EFCE82EDD}"/>
                  </a:ext>
                </a:extLst>
              </p:cNvPr>
              <p:cNvPicPr>
                <a:picLocks noChangeAspect="1"/>
              </p:cNvPicPr>
              <p:nvPr userDrawn="1"/>
            </p:nvPicPr>
            <p:blipFill>
              <a:blip r:embed="rId3"/>
              <a:stretch>
                <a:fillRect/>
              </a:stretch>
            </p:blipFill>
            <p:spPr>
              <a:xfrm flipV="1">
                <a:off x="527348" y="6647239"/>
                <a:ext cx="4114800" cy="27837"/>
              </a:xfrm>
              <a:prstGeom prst="rect">
                <a:avLst/>
              </a:prstGeom>
            </p:spPr>
          </p:pic>
        </p:grpSp>
        <p:pic>
          <p:nvPicPr>
            <p:cNvPr id="10" name="Picture 9">
              <a:extLst>
                <a:ext uri="{FF2B5EF4-FFF2-40B4-BE49-F238E27FC236}">
                  <a16:creationId xmlns:a16="http://schemas.microsoft.com/office/drawing/2014/main" id="{721135F8-A96E-427D-AAE1-25430C62642A}"/>
                </a:ext>
              </a:extLst>
            </p:cNvPr>
            <p:cNvPicPr>
              <a:picLocks noChangeAspect="1"/>
            </p:cNvPicPr>
            <p:nvPr userDrawn="1"/>
          </p:nvPicPr>
          <p:blipFill>
            <a:blip r:embed="rId3"/>
            <a:stretch>
              <a:fillRect/>
            </a:stretch>
          </p:blipFill>
          <p:spPr>
            <a:xfrm flipV="1">
              <a:off x="527348" y="6557315"/>
              <a:ext cx="4114800" cy="27837"/>
            </a:xfrm>
            <a:prstGeom prst="rect">
              <a:avLst/>
            </a:prstGeom>
          </p:spPr>
        </p:pic>
      </p:grpSp>
    </p:spTree>
    <p:extLst>
      <p:ext uri="{BB962C8B-B14F-4D97-AF65-F5344CB8AC3E}">
        <p14:creationId xmlns:p14="http://schemas.microsoft.com/office/powerpoint/2010/main" val="2784360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solidFill>
            <a:schemeClr val="accent1"/>
          </a:solidFill>
        </p:spPr>
        <p:txBody>
          <a:bodyPr vert="eaVert"/>
          <a:lstStyle>
            <a:lvl1pPr>
              <a:defRPr b="1">
                <a:solidFill>
                  <a:schemeClr val="bg1"/>
                </a:solidFill>
              </a:defRPr>
            </a:lvl1pPr>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125525" y="6432845"/>
            <a:ext cx="2057400" cy="365125"/>
          </a:xfrm>
        </p:spPr>
        <p:txBody>
          <a:bodyPr/>
          <a:lstStyle>
            <a:lvl1pPr algn="l">
              <a:defRPr/>
            </a:lvl1pPr>
          </a:lstStyle>
          <a:p>
            <a:fld id="{82502265-EC6C-4602-AF3C-5B648438E98A}" type="slidenum">
              <a:rPr lang="en-US" smtClean="0"/>
              <a:pPr/>
              <a:t>‹#›</a:t>
            </a:fld>
            <a:endParaRPr lang="en-US" dirty="0"/>
          </a:p>
        </p:txBody>
      </p:sp>
      <p:grpSp>
        <p:nvGrpSpPr>
          <p:cNvPr id="15" name="Group 14">
            <a:extLst>
              <a:ext uri="{FF2B5EF4-FFF2-40B4-BE49-F238E27FC236}">
                <a16:creationId xmlns:a16="http://schemas.microsoft.com/office/drawing/2014/main" id="{2E260C71-ADD8-43D9-A811-DC7298F8C27A}"/>
              </a:ext>
            </a:extLst>
          </p:cNvPr>
          <p:cNvGrpSpPr/>
          <p:nvPr userDrawn="1"/>
        </p:nvGrpSpPr>
        <p:grpSpPr>
          <a:xfrm>
            <a:off x="527348" y="6174944"/>
            <a:ext cx="8491127" cy="623026"/>
            <a:chOff x="527348" y="6174944"/>
            <a:chExt cx="8491127" cy="623026"/>
          </a:xfrm>
        </p:grpSpPr>
        <p:grpSp>
          <p:nvGrpSpPr>
            <p:cNvPr id="16" name="Group 15">
              <a:extLst>
                <a:ext uri="{FF2B5EF4-FFF2-40B4-BE49-F238E27FC236}">
                  <a16:creationId xmlns:a16="http://schemas.microsoft.com/office/drawing/2014/main" id="{F12468DA-19BB-48C4-A389-DE5CB580A1D4}"/>
                </a:ext>
              </a:extLst>
            </p:cNvPr>
            <p:cNvGrpSpPr/>
            <p:nvPr userDrawn="1"/>
          </p:nvGrpSpPr>
          <p:grpSpPr>
            <a:xfrm>
              <a:off x="527348" y="6174944"/>
              <a:ext cx="8491127" cy="623026"/>
              <a:chOff x="527348" y="6174944"/>
              <a:chExt cx="8491127" cy="623026"/>
            </a:xfrm>
          </p:grpSpPr>
          <p:sp>
            <p:nvSpPr>
              <p:cNvPr id="18" name="TextBox 17" descr="2017 Leadership conference logo with two decorate rainbow bars to left of the logo">
                <a:extLst>
                  <a:ext uri="{FF2B5EF4-FFF2-40B4-BE49-F238E27FC236}">
                    <a16:creationId xmlns:a16="http://schemas.microsoft.com/office/drawing/2014/main" id="{BD47C676-C0B4-4E11-961B-9DB8B1C16309}"/>
                  </a:ext>
                </a:extLst>
              </p:cNvPr>
              <p:cNvSpPr txBox="1"/>
              <p:nvPr userDrawn="1"/>
            </p:nvSpPr>
            <p:spPr>
              <a:xfrm>
                <a:off x="3039547" y="6434634"/>
                <a:ext cx="5279266" cy="307777"/>
              </a:xfrm>
              <a:prstGeom prst="rect">
                <a:avLst/>
              </a:prstGeom>
              <a:noFill/>
            </p:spPr>
            <p:txBody>
              <a:bodyPr wrap="square" rtlCol="0">
                <a:spAutoFit/>
              </a:bodyPr>
              <a:lstStyle/>
              <a:p>
                <a:pPr algn="r"/>
                <a:r>
                  <a:rPr lang="en-US" sz="1400" b="1" dirty="0">
                    <a:solidFill>
                      <a:schemeClr val="tx1"/>
                    </a:solidFill>
                    <a:latin typeface="Arial" panose="020B0604020202020204" pitchFamily="34" charset="0"/>
                    <a:cs typeface="Arial" panose="020B0604020202020204" pitchFamily="34" charset="0"/>
                  </a:rPr>
                  <a:t>2019 OSEP LEADERSHIP</a:t>
                </a:r>
                <a:r>
                  <a:rPr lang="en-US" sz="1400" b="1" baseline="0" dirty="0">
                    <a:solidFill>
                      <a:schemeClr val="tx1"/>
                    </a:solidFill>
                    <a:latin typeface="Arial" panose="020B0604020202020204" pitchFamily="34" charset="0"/>
                    <a:cs typeface="Arial" panose="020B0604020202020204" pitchFamily="34" charset="0"/>
                  </a:rPr>
                  <a:t> CONFERENCE</a:t>
                </a:r>
                <a:endParaRPr lang="en-US" sz="1400" b="1" dirty="0">
                  <a:solidFill>
                    <a:schemeClr val="tx1"/>
                  </a:solidFill>
                  <a:latin typeface="Arial" panose="020B0604020202020204" pitchFamily="34" charset="0"/>
                  <a:cs typeface="Arial" panose="020B0604020202020204" pitchFamily="34" charset="0"/>
                </a:endParaRPr>
              </a:p>
            </p:txBody>
          </p:sp>
          <p:pic>
            <p:nvPicPr>
              <p:cNvPr id="19" name="Picture 18">
                <a:extLst>
                  <a:ext uri="{FF2B5EF4-FFF2-40B4-BE49-F238E27FC236}">
                    <a16:creationId xmlns:a16="http://schemas.microsoft.com/office/drawing/2014/main" id="{4F635501-9016-4E2B-A9A4-9988FABE673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20425" y="6174944"/>
                <a:ext cx="598050" cy="623026"/>
              </a:xfrm>
              <a:prstGeom prst="rect">
                <a:avLst/>
              </a:prstGeom>
            </p:spPr>
          </p:pic>
          <p:pic>
            <p:nvPicPr>
              <p:cNvPr id="20" name="Picture 19">
                <a:extLst>
                  <a:ext uri="{FF2B5EF4-FFF2-40B4-BE49-F238E27FC236}">
                    <a16:creationId xmlns:a16="http://schemas.microsoft.com/office/drawing/2014/main" id="{17FD2138-B76F-4219-B11C-A1B79D86EB7A}"/>
                  </a:ext>
                </a:extLst>
              </p:cNvPr>
              <p:cNvPicPr>
                <a:picLocks noChangeAspect="1"/>
              </p:cNvPicPr>
              <p:nvPr userDrawn="1"/>
            </p:nvPicPr>
            <p:blipFill>
              <a:blip r:embed="rId3"/>
              <a:stretch>
                <a:fillRect/>
              </a:stretch>
            </p:blipFill>
            <p:spPr>
              <a:xfrm flipV="1">
                <a:off x="527348" y="6647239"/>
                <a:ext cx="4114800" cy="27837"/>
              </a:xfrm>
              <a:prstGeom prst="rect">
                <a:avLst/>
              </a:prstGeom>
            </p:spPr>
          </p:pic>
        </p:grpSp>
        <p:pic>
          <p:nvPicPr>
            <p:cNvPr id="17" name="Picture 16">
              <a:extLst>
                <a:ext uri="{FF2B5EF4-FFF2-40B4-BE49-F238E27FC236}">
                  <a16:creationId xmlns:a16="http://schemas.microsoft.com/office/drawing/2014/main" id="{D9A1541D-5BA9-477A-A1CA-6400437409B1}"/>
                </a:ext>
              </a:extLst>
            </p:cNvPr>
            <p:cNvPicPr>
              <a:picLocks noChangeAspect="1"/>
            </p:cNvPicPr>
            <p:nvPr userDrawn="1"/>
          </p:nvPicPr>
          <p:blipFill>
            <a:blip r:embed="rId3"/>
            <a:stretch>
              <a:fillRect/>
            </a:stretch>
          </p:blipFill>
          <p:spPr>
            <a:xfrm flipV="1">
              <a:off x="527348" y="6557315"/>
              <a:ext cx="4114800" cy="27837"/>
            </a:xfrm>
            <a:prstGeom prst="rect">
              <a:avLst/>
            </a:prstGeom>
          </p:spPr>
        </p:pic>
      </p:grpSp>
    </p:spTree>
    <p:extLst>
      <p:ext uri="{BB962C8B-B14F-4D97-AF65-F5344CB8AC3E}">
        <p14:creationId xmlns:p14="http://schemas.microsoft.com/office/powerpoint/2010/main" val="4238626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570C9EF-9E20-4A43-8957-BF5A0D387C64}" type="slidenum">
              <a:rPr lang="en-US"/>
              <a:pPr>
                <a:defRPr/>
              </a:pPr>
              <a:t>‹#›</a:t>
            </a:fld>
            <a:endParaRPr lang="en-US"/>
          </a:p>
        </p:txBody>
      </p:sp>
    </p:spTree>
    <p:extLst>
      <p:ext uri="{BB962C8B-B14F-4D97-AF65-F5344CB8AC3E}">
        <p14:creationId xmlns:p14="http://schemas.microsoft.com/office/powerpoint/2010/main" val="20949010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2_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254061"/>
                </a:solidFill>
                <a:latin typeface="Arial"/>
                <a:cs typeface="Arial"/>
              </a:defRPr>
            </a:lvl1pPr>
          </a:lstStyle>
          <a:p>
            <a:endParaRPr/>
          </a:p>
        </p:txBody>
      </p:sp>
      <p:sp>
        <p:nvSpPr>
          <p:cNvPr id="3" name="Holder 3"/>
          <p:cNvSpPr>
            <a:spLocks noGrp="1"/>
          </p:cNvSpPr>
          <p:nvPr>
            <p:ph sz="half" idx="2"/>
          </p:nvPr>
        </p:nvSpPr>
        <p:spPr>
          <a:xfrm>
            <a:off x="1606905" y="1597444"/>
            <a:ext cx="2025014" cy="290849"/>
          </a:xfrm>
          <a:prstGeom prst="rect">
            <a:avLst/>
          </a:prstGeom>
        </p:spPr>
        <p:txBody>
          <a:bodyPr wrap="square" lIns="0" tIns="0" rIns="0" bIns="0">
            <a:spAutoFit/>
          </a:bodyPr>
          <a:lstStyle>
            <a:lvl1pPr>
              <a:defRPr sz="2100" b="0" i="0">
                <a:solidFill>
                  <a:schemeClr val="tx1"/>
                </a:solidFill>
                <a:latin typeface="Arial"/>
                <a:cs typeface="Arial"/>
              </a:defRPr>
            </a:lvl1pPr>
          </a:lstStyle>
          <a:p>
            <a:endParaRPr/>
          </a:p>
        </p:txBody>
      </p:sp>
      <p:sp>
        <p:nvSpPr>
          <p:cNvPr id="4" name="Holder 4"/>
          <p:cNvSpPr>
            <a:spLocks noGrp="1"/>
          </p:cNvSpPr>
          <p:nvPr>
            <p:ph sz="half" idx="3"/>
          </p:nvPr>
        </p:nvSpPr>
        <p:spPr>
          <a:xfrm>
            <a:off x="5254410" y="1597799"/>
            <a:ext cx="2885440" cy="290849"/>
          </a:xfrm>
          <a:prstGeom prst="rect">
            <a:avLst/>
          </a:prstGeom>
        </p:spPr>
        <p:txBody>
          <a:bodyPr wrap="square" lIns="0" tIns="0" rIns="0" bIns="0">
            <a:spAutoFit/>
          </a:bodyPr>
          <a:lstStyle>
            <a:lvl1pPr>
              <a:defRPr sz="2100" b="0" i="0">
                <a:solidFill>
                  <a:schemeClr val="tx1"/>
                </a:solidFill>
                <a:latin typeface="Arial"/>
                <a:cs typeface="Arial"/>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extLst>
      <p:ext uri="{BB962C8B-B14F-4D97-AF65-F5344CB8AC3E}">
        <p14:creationId xmlns:p14="http://schemas.microsoft.com/office/powerpoint/2010/main" val="1675635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lvl1pPr>
              <a:defRPr b="1">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5" name="Group 14">
            <a:extLst>
              <a:ext uri="{FF2B5EF4-FFF2-40B4-BE49-F238E27FC236}">
                <a16:creationId xmlns:a16="http://schemas.microsoft.com/office/drawing/2014/main" id="{3C6AC65D-9E14-49C6-B3E4-7262A5AC57E6}"/>
              </a:ext>
            </a:extLst>
          </p:cNvPr>
          <p:cNvGrpSpPr/>
          <p:nvPr userDrawn="1"/>
        </p:nvGrpSpPr>
        <p:grpSpPr>
          <a:xfrm>
            <a:off x="527348" y="6174944"/>
            <a:ext cx="8491127" cy="623026"/>
            <a:chOff x="527348" y="6174944"/>
            <a:chExt cx="8491127" cy="623026"/>
          </a:xfrm>
        </p:grpSpPr>
        <p:grpSp>
          <p:nvGrpSpPr>
            <p:cNvPr id="14" name="Group 13">
              <a:extLst>
                <a:ext uri="{FF2B5EF4-FFF2-40B4-BE49-F238E27FC236}">
                  <a16:creationId xmlns:a16="http://schemas.microsoft.com/office/drawing/2014/main" id="{6136CD0A-3CDF-47B2-8B68-AB98B1EE1BD7}"/>
                </a:ext>
              </a:extLst>
            </p:cNvPr>
            <p:cNvGrpSpPr/>
            <p:nvPr userDrawn="1"/>
          </p:nvGrpSpPr>
          <p:grpSpPr>
            <a:xfrm>
              <a:off x="527348" y="6174944"/>
              <a:ext cx="8491127" cy="623026"/>
              <a:chOff x="527348" y="6174944"/>
              <a:chExt cx="8491127" cy="623026"/>
            </a:xfrm>
          </p:grpSpPr>
          <p:sp>
            <p:nvSpPr>
              <p:cNvPr id="8" name="TextBox 7" descr="2017 Leadership conference logo with two decorate rainbow bars to left of the logo">
                <a:extLst>
                  <a:ext uri="{FF2B5EF4-FFF2-40B4-BE49-F238E27FC236}">
                    <a16:creationId xmlns:a16="http://schemas.microsoft.com/office/drawing/2014/main" id="{D1D501E3-8A76-4068-83BC-05662C3E95E8}"/>
                  </a:ext>
                </a:extLst>
              </p:cNvPr>
              <p:cNvSpPr txBox="1"/>
              <p:nvPr userDrawn="1"/>
            </p:nvSpPr>
            <p:spPr>
              <a:xfrm>
                <a:off x="3039547" y="6434634"/>
                <a:ext cx="5279266" cy="307777"/>
              </a:xfrm>
              <a:prstGeom prst="rect">
                <a:avLst/>
              </a:prstGeom>
              <a:noFill/>
            </p:spPr>
            <p:txBody>
              <a:bodyPr wrap="square" rtlCol="0">
                <a:spAutoFit/>
              </a:bodyPr>
              <a:lstStyle/>
              <a:p>
                <a:pPr algn="r"/>
                <a:r>
                  <a:rPr lang="en-US" sz="1400" b="1" dirty="0">
                    <a:solidFill>
                      <a:schemeClr val="tx1"/>
                    </a:solidFill>
                    <a:latin typeface="Arial" panose="020B0604020202020204" pitchFamily="34" charset="0"/>
                    <a:cs typeface="Arial" panose="020B0604020202020204" pitchFamily="34" charset="0"/>
                  </a:rPr>
                  <a:t>2019 OSEP LEADERSHIP</a:t>
                </a:r>
                <a:r>
                  <a:rPr lang="en-US" sz="1400" b="1" baseline="0" dirty="0">
                    <a:solidFill>
                      <a:schemeClr val="tx1"/>
                    </a:solidFill>
                    <a:latin typeface="Arial" panose="020B0604020202020204" pitchFamily="34" charset="0"/>
                    <a:cs typeface="Arial" panose="020B0604020202020204" pitchFamily="34" charset="0"/>
                  </a:rPr>
                  <a:t> CONFERENCE</a:t>
                </a:r>
                <a:endParaRPr lang="en-US" sz="1400" b="1" dirty="0">
                  <a:solidFill>
                    <a:schemeClr val="tx1"/>
                  </a:solidFill>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946E6C53-A592-4341-AA22-AA4F25E32B2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20425" y="6174944"/>
                <a:ext cx="598050" cy="623026"/>
              </a:xfrm>
              <a:prstGeom prst="rect">
                <a:avLst/>
              </a:prstGeom>
            </p:spPr>
          </p:pic>
          <p:pic>
            <p:nvPicPr>
              <p:cNvPr id="11" name="Picture 10">
                <a:extLst>
                  <a:ext uri="{FF2B5EF4-FFF2-40B4-BE49-F238E27FC236}">
                    <a16:creationId xmlns:a16="http://schemas.microsoft.com/office/drawing/2014/main" id="{0F735458-B8AF-4BF1-94CB-FEB6CDF1CA1F}"/>
                  </a:ext>
                </a:extLst>
              </p:cNvPr>
              <p:cNvPicPr>
                <a:picLocks noChangeAspect="1"/>
              </p:cNvPicPr>
              <p:nvPr userDrawn="1"/>
            </p:nvPicPr>
            <p:blipFill>
              <a:blip r:embed="rId3"/>
              <a:stretch>
                <a:fillRect/>
              </a:stretch>
            </p:blipFill>
            <p:spPr>
              <a:xfrm flipV="1">
                <a:off x="527348" y="6647239"/>
                <a:ext cx="4114800" cy="27837"/>
              </a:xfrm>
              <a:prstGeom prst="rect">
                <a:avLst/>
              </a:prstGeom>
            </p:spPr>
          </p:pic>
        </p:grpSp>
        <p:pic>
          <p:nvPicPr>
            <p:cNvPr id="13" name="Picture 12">
              <a:extLst>
                <a:ext uri="{FF2B5EF4-FFF2-40B4-BE49-F238E27FC236}">
                  <a16:creationId xmlns:a16="http://schemas.microsoft.com/office/drawing/2014/main" id="{317B9930-6E21-4B03-947A-EBCD7C749683}"/>
                </a:ext>
              </a:extLst>
            </p:cNvPr>
            <p:cNvPicPr>
              <a:picLocks noChangeAspect="1"/>
            </p:cNvPicPr>
            <p:nvPr userDrawn="1"/>
          </p:nvPicPr>
          <p:blipFill>
            <a:blip r:embed="rId3"/>
            <a:stretch>
              <a:fillRect/>
            </a:stretch>
          </p:blipFill>
          <p:spPr>
            <a:xfrm flipV="1">
              <a:off x="527348" y="6557315"/>
              <a:ext cx="4114800" cy="27837"/>
            </a:xfrm>
            <a:prstGeom prst="rect">
              <a:avLst/>
            </a:prstGeom>
          </p:spPr>
        </p:pic>
      </p:grpSp>
      <p:sp>
        <p:nvSpPr>
          <p:cNvPr id="16" name="Slide Number Placeholder 5">
            <a:extLst>
              <a:ext uri="{FF2B5EF4-FFF2-40B4-BE49-F238E27FC236}">
                <a16:creationId xmlns:a16="http://schemas.microsoft.com/office/drawing/2014/main" id="{EC9150D8-FCA5-402A-9845-A20B274D8F21}"/>
              </a:ext>
            </a:extLst>
          </p:cNvPr>
          <p:cNvSpPr>
            <a:spLocks noGrp="1"/>
          </p:cNvSpPr>
          <p:nvPr>
            <p:ph type="sldNum" sz="quarter" idx="12"/>
          </p:nvPr>
        </p:nvSpPr>
        <p:spPr>
          <a:xfrm>
            <a:off x="125525" y="6432845"/>
            <a:ext cx="2057400" cy="365125"/>
          </a:xfrm>
        </p:spPr>
        <p:txBody>
          <a:bodyPr/>
          <a:lstStyle>
            <a:lvl1pPr algn="l">
              <a:defRPr/>
            </a:lvl1pPr>
          </a:lstStyle>
          <a:p>
            <a:fld id="{82502265-EC6C-4602-AF3C-5B648438E98A}" type="slidenum">
              <a:rPr lang="en-US" smtClean="0"/>
              <a:pPr/>
              <a:t>‹#›</a:t>
            </a:fld>
            <a:endParaRPr lang="en-US" dirty="0"/>
          </a:p>
        </p:txBody>
      </p:sp>
    </p:spTree>
    <p:extLst>
      <p:ext uri="{BB962C8B-B14F-4D97-AF65-F5344CB8AC3E}">
        <p14:creationId xmlns:p14="http://schemas.microsoft.com/office/powerpoint/2010/main" val="3311047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670E541-1ADF-421A-8CB3-80E4F6CB0724}"/>
              </a:ext>
            </a:extLst>
          </p:cNvPr>
          <p:cNvSpPr/>
          <p:nvPr userDrawn="1"/>
        </p:nvSpPr>
        <p:spPr>
          <a:xfrm>
            <a:off x="0" y="3382864"/>
            <a:ext cx="9143760" cy="347513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Title 1">
            <a:extLst>
              <a:ext uri="{FF2B5EF4-FFF2-40B4-BE49-F238E27FC236}">
                <a16:creationId xmlns:a16="http://schemas.microsoft.com/office/drawing/2014/main" id="{6C6A8237-85F8-40F2-8B52-6F5F0AD0EDEA}"/>
              </a:ext>
            </a:extLst>
          </p:cNvPr>
          <p:cNvSpPr txBox="1">
            <a:spLocks/>
          </p:cNvSpPr>
          <p:nvPr userDrawn="1"/>
        </p:nvSpPr>
        <p:spPr>
          <a:xfrm>
            <a:off x="628650" y="3382863"/>
            <a:ext cx="7886700" cy="3034229"/>
          </a:xfrm>
          <a:prstGeom prst="rect">
            <a:avLst/>
          </a:prstGeom>
          <a:solidFill>
            <a:schemeClr val="bg1"/>
          </a:solidFill>
          <a:ln>
            <a:noFill/>
          </a:ln>
        </p:spPr>
        <p:txBody>
          <a:bodyPr vert="horz" lIns="91440" tIns="45720" rIns="91440" bIns="45720" rtlCol="0" anchor="t">
            <a:normAutofit/>
          </a:bodyPr>
          <a:lstStyle>
            <a:lvl1pPr algn="ctr" defTabSz="914400" rtl="0" eaLnBrk="1" latinLnBrk="0" hangingPunct="1">
              <a:lnSpc>
                <a:spcPct val="90000"/>
              </a:lnSpc>
              <a:spcBef>
                <a:spcPct val="0"/>
              </a:spcBef>
              <a:buNone/>
              <a:defRPr sz="6000" b="1" i="0" kern="1200">
                <a:solidFill>
                  <a:schemeClr val="tx1"/>
                </a:solidFill>
                <a:latin typeface="Arial" panose="020B0604020202020204" pitchFamily="34" charset="0"/>
                <a:ea typeface="+mj-ea"/>
                <a:cs typeface="Arial" panose="020B0604020202020204" pitchFamily="34" charset="0"/>
              </a:defRPr>
            </a:lvl1pPr>
          </a:lstStyle>
          <a:p>
            <a:pPr algn="l"/>
            <a:endParaRPr lang="en-US" sz="2800" dirty="0"/>
          </a:p>
        </p:txBody>
      </p:sp>
      <p:sp>
        <p:nvSpPr>
          <p:cNvPr id="9" name="Subtitle 2">
            <a:extLst>
              <a:ext uri="{FF2B5EF4-FFF2-40B4-BE49-F238E27FC236}">
                <a16:creationId xmlns:a16="http://schemas.microsoft.com/office/drawing/2014/main" id="{2FCEE4CC-0E09-43FB-B260-F03B4BC0B9B0}"/>
              </a:ext>
            </a:extLst>
          </p:cNvPr>
          <p:cNvSpPr>
            <a:spLocks noGrp="1"/>
          </p:cNvSpPr>
          <p:nvPr>
            <p:ph type="subTitle" idx="1"/>
          </p:nvPr>
        </p:nvSpPr>
        <p:spPr>
          <a:xfrm>
            <a:off x="628649" y="3382862"/>
            <a:ext cx="6858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0" name="Slide Number Placeholder 5">
            <a:extLst>
              <a:ext uri="{FF2B5EF4-FFF2-40B4-BE49-F238E27FC236}">
                <a16:creationId xmlns:a16="http://schemas.microsoft.com/office/drawing/2014/main" id="{6F69E785-7C8E-4027-9D31-7B4824541562}"/>
              </a:ext>
            </a:extLst>
          </p:cNvPr>
          <p:cNvSpPr>
            <a:spLocks noGrp="1"/>
          </p:cNvSpPr>
          <p:nvPr>
            <p:ph type="sldNum" sz="quarter" idx="12"/>
          </p:nvPr>
        </p:nvSpPr>
        <p:spPr>
          <a:xfrm>
            <a:off x="77441" y="6454985"/>
            <a:ext cx="2057400" cy="365125"/>
          </a:xfrm>
        </p:spPr>
        <p:txBody>
          <a:bodyPr/>
          <a:lstStyle>
            <a:lvl1pPr algn="l">
              <a:defRPr/>
            </a:lvl1pPr>
          </a:lstStyle>
          <a:p>
            <a:fld id="{82502265-EC6C-4602-AF3C-5B648438E98A}" type="slidenum">
              <a:rPr lang="en-US" smtClean="0"/>
              <a:pPr/>
              <a:t>‹#›</a:t>
            </a:fld>
            <a:endParaRPr lang="en-US"/>
          </a:p>
        </p:txBody>
      </p:sp>
      <p:sp>
        <p:nvSpPr>
          <p:cNvPr id="11" name="Rectangle 10">
            <a:extLst>
              <a:ext uri="{FF2B5EF4-FFF2-40B4-BE49-F238E27FC236}">
                <a16:creationId xmlns:a16="http://schemas.microsoft.com/office/drawing/2014/main" id="{1952B285-B551-44D2-AF48-6ED54F9B919B}"/>
              </a:ext>
            </a:extLst>
          </p:cNvPr>
          <p:cNvSpPr/>
          <p:nvPr userDrawn="1"/>
        </p:nvSpPr>
        <p:spPr>
          <a:xfrm>
            <a:off x="1" y="-36993"/>
            <a:ext cx="9143760" cy="341985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2" name="Rectangle 11">
            <a:extLst>
              <a:ext uri="{FF2B5EF4-FFF2-40B4-BE49-F238E27FC236}">
                <a16:creationId xmlns:a16="http://schemas.microsoft.com/office/drawing/2014/main" id="{BD0B07F8-D394-452C-AC84-9CBC7A5DE8C6}"/>
              </a:ext>
            </a:extLst>
          </p:cNvPr>
          <p:cNvSpPr/>
          <p:nvPr userDrawn="1"/>
        </p:nvSpPr>
        <p:spPr>
          <a:xfrm>
            <a:off x="628650" y="460481"/>
            <a:ext cx="7886700" cy="28983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itle 1">
            <a:extLst>
              <a:ext uri="{FF2B5EF4-FFF2-40B4-BE49-F238E27FC236}">
                <a16:creationId xmlns:a16="http://schemas.microsoft.com/office/drawing/2014/main" id="{A79B6223-F9F8-4DEC-9007-060D27718C30}"/>
              </a:ext>
            </a:extLst>
          </p:cNvPr>
          <p:cNvSpPr>
            <a:spLocks noGrp="1"/>
          </p:cNvSpPr>
          <p:nvPr>
            <p:ph type="ctrTitle"/>
          </p:nvPr>
        </p:nvSpPr>
        <p:spPr>
          <a:xfrm>
            <a:off x="636816" y="1122363"/>
            <a:ext cx="7772400" cy="2236424"/>
          </a:xfrm>
        </p:spPr>
        <p:txBody>
          <a:bodyPr anchor="b"/>
          <a:lstStyle>
            <a:lvl1pPr algn="l">
              <a:defRPr sz="6000" b="1">
                <a:solidFill>
                  <a:schemeClr val="bg1"/>
                </a:solidFill>
              </a:defRPr>
            </a:lvl1pPr>
          </a:lstStyle>
          <a:p>
            <a:r>
              <a:rPr lang="en-US" dirty="0"/>
              <a:t>Click to edit Master title style</a:t>
            </a:r>
          </a:p>
        </p:txBody>
      </p:sp>
      <p:grpSp>
        <p:nvGrpSpPr>
          <p:cNvPr id="14" name="Group 13">
            <a:extLst>
              <a:ext uri="{FF2B5EF4-FFF2-40B4-BE49-F238E27FC236}">
                <a16:creationId xmlns:a16="http://schemas.microsoft.com/office/drawing/2014/main" id="{F518796B-DB5D-4C04-8E0C-A0526867941F}"/>
              </a:ext>
            </a:extLst>
          </p:cNvPr>
          <p:cNvGrpSpPr/>
          <p:nvPr userDrawn="1"/>
        </p:nvGrpSpPr>
        <p:grpSpPr>
          <a:xfrm>
            <a:off x="4118532" y="5704441"/>
            <a:ext cx="4224363" cy="553163"/>
            <a:chOff x="4118532" y="5704441"/>
            <a:chExt cx="4224363" cy="553163"/>
          </a:xfrm>
        </p:grpSpPr>
        <p:sp>
          <p:nvSpPr>
            <p:cNvPr id="15" name="TextBox 14" descr="2017 Leadership Conference logo">
              <a:extLst>
                <a:ext uri="{FF2B5EF4-FFF2-40B4-BE49-F238E27FC236}">
                  <a16:creationId xmlns:a16="http://schemas.microsoft.com/office/drawing/2014/main" id="{DDE5DCCE-C518-4452-8FE3-3F9A20D9BFF7}"/>
                </a:ext>
              </a:extLst>
            </p:cNvPr>
            <p:cNvSpPr txBox="1"/>
            <p:nvPr userDrawn="1"/>
          </p:nvSpPr>
          <p:spPr>
            <a:xfrm>
              <a:off x="4118532" y="5859789"/>
              <a:ext cx="3608608" cy="307777"/>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2019 OSEP LEADERSHIP</a:t>
              </a:r>
              <a:r>
                <a:rPr lang="en-US" sz="1400" b="1" baseline="0" dirty="0">
                  <a:latin typeface="Arial" panose="020B0604020202020204" pitchFamily="34" charset="0"/>
                  <a:cs typeface="Arial" panose="020B0604020202020204" pitchFamily="34" charset="0"/>
                </a:rPr>
                <a:t> CONFERENCE</a:t>
              </a:r>
              <a:endParaRPr lang="en-US" sz="1400" b="1" dirty="0">
                <a:latin typeface="Arial" panose="020B0604020202020204" pitchFamily="34" charset="0"/>
                <a:cs typeface="Arial" panose="020B0604020202020204" pitchFamily="34" charset="0"/>
              </a:endParaRPr>
            </a:p>
          </p:txBody>
        </p:sp>
        <p:pic>
          <p:nvPicPr>
            <p:cNvPr id="16" name="Picture 15">
              <a:extLst>
                <a:ext uri="{FF2B5EF4-FFF2-40B4-BE49-F238E27FC236}">
                  <a16:creationId xmlns:a16="http://schemas.microsoft.com/office/drawing/2014/main" id="{3629FA57-508F-4DE9-B69D-202E5939BAD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1387" y="5704441"/>
              <a:ext cx="521508" cy="553163"/>
            </a:xfrm>
            <a:prstGeom prst="rect">
              <a:avLst/>
            </a:prstGeom>
          </p:spPr>
        </p:pic>
      </p:grpSp>
    </p:spTree>
    <p:extLst>
      <p:ext uri="{BB962C8B-B14F-4D97-AF65-F5344CB8AC3E}">
        <p14:creationId xmlns:p14="http://schemas.microsoft.com/office/powerpoint/2010/main" val="2137767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lvl1pPr>
              <a:defRPr b="1">
                <a:solidFill>
                  <a:schemeClr val="bg1"/>
                </a:solidFill>
              </a:defRPr>
            </a:lvl1p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20" name="Group 19">
            <a:extLst>
              <a:ext uri="{FF2B5EF4-FFF2-40B4-BE49-F238E27FC236}">
                <a16:creationId xmlns:a16="http://schemas.microsoft.com/office/drawing/2014/main" id="{ACFB62AD-A11C-456E-B572-A31017DE9A54}"/>
              </a:ext>
            </a:extLst>
          </p:cNvPr>
          <p:cNvGrpSpPr/>
          <p:nvPr userDrawn="1"/>
        </p:nvGrpSpPr>
        <p:grpSpPr>
          <a:xfrm>
            <a:off x="527348" y="6174944"/>
            <a:ext cx="8491127" cy="623026"/>
            <a:chOff x="527348" y="6174944"/>
            <a:chExt cx="8491127" cy="623026"/>
          </a:xfrm>
        </p:grpSpPr>
        <p:grpSp>
          <p:nvGrpSpPr>
            <p:cNvPr id="21" name="Group 20">
              <a:extLst>
                <a:ext uri="{FF2B5EF4-FFF2-40B4-BE49-F238E27FC236}">
                  <a16:creationId xmlns:a16="http://schemas.microsoft.com/office/drawing/2014/main" id="{812F0843-B3DE-4DAC-8B51-6F61DBB3ECCD}"/>
                </a:ext>
              </a:extLst>
            </p:cNvPr>
            <p:cNvGrpSpPr/>
            <p:nvPr userDrawn="1"/>
          </p:nvGrpSpPr>
          <p:grpSpPr>
            <a:xfrm>
              <a:off x="527348" y="6174944"/>
              <a:ext cx="8491127" cy="623026"/>
              <a:chOff x="527348" y="6174944"/>
              <a:chExt cx="8491127" cy="623026"/>
            </a:xfrm>
          </p:grpSpPr>
          <p:sp>
            <p:nvSpPr>
              <p:cNvPr id="23" name="TextBox 22" descr="2017 Leadership conference logo with two decorate rainbow bars to left of the logo">
                <a:extLst>
                  <a:ext uri="{FF2B5EF4-FFF2-40B4-BE49-F238E27FC236}">
                    <a16:creationId xmlns:a16="http://schemas.microsoft.com/office/drawing/2014/main" id="{8A8579E1-5754-479E-9DEC-AB86E0BCE83C}"/>
                  </a:ext>
                </a:extLst>
              </p:cNvPr>
              <p:cNvSpPr txBox="1"/>
              <p:nvPr userDrawn="1"/>
            </p:nvSpPr>
            <p:spPr>
              <a:xfrm>
                <a:off x="3039547" y="6434634"/>
                <a:ext cx="5279266" cy="307777"/>
              </a:xfrm>
              <a:prstGeom prst="rect">
                <a:avLst/>
              </a:prstGeom>
              <a:noFill/>
            </p:spPr>
            <p:txBody>
              <a:bodyPr wrap="square" rtlCol="0">
                <a:spAutoFit/>
              </a:bodyPr>
              <a:lstStyle/>
              <a:p>
                <a:pPr algn="r"/>
                <a:r>
                  <a:rPr lang="en-US" sz="1400" b="1" dirty="0">
                    <a:solidFill>
                      <a:schemeClr val="tx1"/>
                    </a:solidFill>
                    <a:latin typeface="Arial" panose="020B0604020202020204" pitchFamily="34" charset="0"/>
                    <a:cs typeface="Arial" panose="020B0604020202020204" pitchFamily="34" charset="0"/>
                  </a:rPr>
                  <a:t>2019 OSEP LEADERSHIP</a:t>
                </a:r>
                <a:r>
                  <a:rPr lang="en-US" sz="1400" b="1" baseline="0" dirty="0">
                    <a:solidFill>
                      <a:schemeClr val="tx1"/>
                    </a:solidFill>
                    <a:latin typeface="Arial" panose="020B0604020202020204" pitchFamily="34" charset="0"/>
                    <a:cs typeface="Arial" panose="020B0604020202020204" pitchFamily="34" charset="0"/>
                  </a:rPr>
                  <a:t> CONFERENCE</a:t>
                </a:r>
                <a:endParaRPr lang="en-US" sz="1400" b="1" dirty="0">
                  <a:solidFill>
                    <a:schemeClr val="tx1"/>
                  </a:solidFill>
                  <a:latin typeface="Arial" panose="020B0604020202020204" pitchFamily="34" charset="0"/>
                  <a:cs typeface="Arial" panose="020B0604020202020204" pitchFamily="34" charset="0"/>
                </a:endParaRPr>
              </a:p>
            </p:txBody>
          </p:sp>
          <p:pic>
            <p:nvPicPr>
              <p:cNvPr id="24" name="Picture 23">
                <a:extLst>
                  <a:ext uri="{FF2B5EF4-FFF2-40B4-BE49-F238E27FC236}">
                    <a16:creationId xmlns:a16="http://schemas.microsoft.com/office/drawing/2014/main" id="{88A9F5C9-7C3F-4107-9F20-0044F508F63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20425" y="6174944"/>
                <a:ext cx="598050" cy="623026"/>
              </a:xfrm>
              <a:prstGeom prst="rect">
                <a:avLst/>
              </a:prstGeom>
            </p:spPr>
          </p:pic>
          <p:pic>
            <p:nvPicPr>
              <p:cNvPr id="25" name="Picture 24">
                <a:extLst>
                  <a:ext uri="{FF2B5EF4-FFF2-40B4-BE49-F238E27FC236}">
                    <a16:creationId xmlns:a16="http://schemas.microsoft.com/office/drawing/2014/main" id="{56AF44E3-6D36-46F8-B8FC-8A57040689C2}"/>
                  </a:ext>
                </a:extLst>
              </p:cNvPr>
              <p:cNvPicPr>
                <a:picLocks noChangeAspect="1"/>
              </p:cNvPicPr>
              <p:nvPr userDrawn="1"/>
            </p:nvPicPr>
            <p:blipFill>
              <a:blip r:embed="rId3"/>
              <a:stretch>
                <a:fillRect/>
              </a:stretch>
            </p:blipFill>
            <p:spPr>
              <a:xfrm flipV="1">
                <a:off x="527348" y="6647239"/>
                <a:ext cx="4114800" cy="27837"/>
              </a:xfrm>
              <a:prstGeom prst="rect">
                <a:avLst/>
              </a:prstGeom>
            </p:spPr>
          </p:pic>
        </p:grpSp>
        <p:pic>
          <p:nvPicPr>
            <p:cNvPr id="22" name="Picture 21">
              <a:extLst>
                <a:ext uri="{FF2B5EF4-FFF2-40B4-BE49-F238E27FC236}">
                  <a16:creationId xmlns:a16="http://schemas.microsoft.com/office/drawing/2014/main" id="{58DD6101-DA8F-42AD-A5C1-1D36BD3EF280}"/>
                </a:ext>
              </a:extLst>
            </p:cNvPr>
            <p:cNvPicPr>
              <a:picLocks noChangeAspect="1"/>
            </p:cNvPicPr>
            <p:nvPr userDrawn="1"/>
          </p:nvPicPr>
          <p:blipFill>
            <a:blip r:embed="rId3"/>
            <a:stretch>
              <a:fillRect/>
            </a:stretch>
          </p:blipFill>
          <p:spPr>
            <a:xfrm flipV="1">
              <a:off x="527348" y="6557315"/>
              <a:ext cx="4114800" cy="27837"/>
            </a:xfrm>
            <a:prstGeom prst="rect">
              <a:avLst/>
            </a:prstGeom>
          </p:spPr>
        </p:pic>
      </p:grpSp>
      <p:sp>
        <p:nvSpPr>
          <p:cNvPr id="26" name="Slide Number Placeholder 5">
            <a:extLst>
              <a:ext uri="{FF2B5EF4-FFF2-40B4-BE49-F238E27FC236}">
                <a16:creationId xmlns:a16="http://schemas.microsoft.com/office/drawing/2014/main" id="{D9CCFA4A-1DD3-48EC-8954-48C872ECD48E}"/>
              </a:ext>
            </a:extLst>
          </p:cNvPr>
          <p:cNvSpPr>
            <a:spLocks noGrp="1"/>
          </p:cNvSpPr>
          <p:nvPr>
            <p:ph type="sldNum" sz="quarter" idx="12"/>
          </p:nvPr>
        </p:nvSpPr>
        <p:spPr>
          <a:xfrm>
            <a:off x="125525" y="6432845"/>
            <a:ext cx="2057400" cy="365125"/>
          </a:xfrm>
        </p:spPr>
        <p:txBody>
          <a:bodyPr/>
          <a:lstStyle>
            <a:lvl1pPr algn="l">
              <a:defRPr/>
            </a:lvl1pPr>
          </a:lstStyle>
          <a:p>
            <a:fld id="{82502265-EC6C-4602-AF3C-5B648438E98A}" type="slidenum">
              <a:rPr lang="en-US" smtClean="0"/>
              <a:pPr/>
              <a:t>‹#›</a:t>
            </a:fld>
            <a:endParaRPr lang="en-US" dirty="0"/>
          </a:p>
        </p:txBody>
      </p:sp>
    </p:spTree>
    <p:extLst>
      <p:ext uri="{BB962C8B-B14F-4D97-AF65-F5344CB8AC3E}">
        <p14:creationId xmlns:p14="http://schemas.microsoft.com/office/powerpoint/2010/main" val="3742323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solidFill>
            <a:schemeClr val="accent1"/>
          </a:solidFill>
        </p:spPr>
        <p:txBody>
          <a:bodyPr/>
          <a:lstStyle>
            <a:lvl1pPr>
              <a:defRPr b="1">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1" name="Group 10">
            <a:extLst>
              <a:ext uri="{FF2B5EF4-FFF2-40B4-BE49-F238E27FC236}">
                <a16:creationId xmlns:a16="http://schemas.microsoft.com/office/drawing/2014/main" id="{5D6FDE4E-0370-40B7-B709-3FD9AF4FFD7A}"/>
              </a:ext>
            </a:extLst>
          </p:cNvPr>
          <p:cNvGrpSpPr/>
          <p:nvPr userDrawn="1"/>
        </p:nvGrpSpPr>
        <p:grpSpPr>
          <a:xfrm>
            <a:off x="527348" y="6174944"/>
            <a:ext cx="8491127" cy="623026"/>
            <a:chOff x="527348" y="6174944"/>
            <a:chExt cx="8491127" cy="623026"/>
          </a:xfrm>
        </p:grpSpPr>
        <p:grpSp>
          <p:nvGrpSpPr>
            <p:cNvPr id="12" name="Group 11">
              <a:extLst>
                <a:ext uri="{FF2B5EF4-FFF2-40B4-BE49-F238E27FC236}">
                  <a16:creationId xmlns:a16="http://schemas.microsoft.com/office/drawing/2014/main" id="{1A8061F8-0415-44ED-811D-2A23FC2F9388}"/>
                </a:ext>
              </a:extLst>
            </p:cNvPr>
            <p:cNvGrpSpPr/>
            <p:nvPr userDrawn="1"/>
          </p:nvGrpSpPr>
          <p:grpSpPr>
            <a:xfrm>
              <a:off x="527348" y="6174944"/>
              <a:ext cx="8491127" cy="623026"/>
              <a:chOff x="527348" y="6174944"/>
              <a:chExt cx="8491127" cy="623026"/>
            </a:xfrm>
          </p:grpSpPr>
          <p:sp>
            <p:nvSpPr>
              <p:cNvPr id="14" name="TextBox 13" descr="2017 Leadership conference logo with two decorate rainbow bars to left of the logo">
                <a:extLst>
                  <a:ext uri="{FF2B5EF4-FFF2-40B4-BE49-F238E27FC236}">
                    <a16:creationId xmlns:a16="http://schemas.microsoft.com/office/drawing/2014/main" id="{EEDBD81D-528D-44A3-A2DD-E0895FA20A20}"/>
                  </a:ext>
                </a:extLst>
              </p:cNvPr>
              <p:cNvSpPr txBox="1"/>
              <p:nvPr userDrawn="1"/>
            </p:nvSpPr>
            <p:spPr>
              <a:xfrm>
                <a:off x="3039547" y="6434634"/>
                <a:ext cx="5279266" cy="307777"/>
              </a:xfrm>
              <a:prstGeom prst="rect">
                <a:avLst/>
              </a:prstGeom>
              <a:noFill/>
            </p:spPr>
            <p:txBody>
              <a:bodyPr wrap="square" rtlCol="0">
                <a:spAutoFit/>
              </a:bodyPr>
              <a:lstStyle/>
              <a:p>
                <a:pPr algn="r"/>
                <a:r>
                  <a:rPr lang="en-US" sz="1400" b="1" dirty="0">
                    <a:solidFill>
                      <a:schemeClr val="tx1"/>
                    </a:solidFill>
                    <a:latin typeface="Arial" panose="020B0604020202020204" pitchFamily="34" charset="0"/>
                    <a:cs typeface="Arial" panose="020B0604020202020204" pitchFamily="34" charset="0"/>
                  </a:rPr>
                  <a:t>2019 OSEP LEADERSHIP</a:t>
                </a:r>
                <a:r>
                  <a:rPr lang="en-US" sz="1400" b="1" baseline="0" dirty="0">
                    <a:solidFill>
                      <a:schemeClr val="tx1"/>
                    </a:solidFill>
                    <a:latin typeface="Arial" panose="020B0604020202020204" pitchFamily="34" charset="0"/>
                    <a:cs typeface="Arial" panose="020B0604020202020204" pitchFamily="34" charset="0"/>
                  </a:rPr>
                  <a:t> CONFERENCE</a:t>
                </a:r>
                <a:endParaRPr lang="en-US" sz="1400" b="1" dirty="0">
                  <a:solidFill>
                    <a:schemeClr val="tx1"/>
                  </a:solidFill>
                  <a:latin typeface="Arial" panose="020B0604020202020204" pitchFamily="34" charset="0"/>
                  <a:cs typeface="Arial" panose="020B0604020202020204" pitchFamily="34" charset="0"/>
                </a:endParaRPr>
              </a:p>
            </p:txBody>
          </p:sp>
          <p:pic>
            <p:nvPicPr>
              <p:cNvPr id="15" name="Picture 14">
                <a:extLst>
                  <a:ext uri="{FF2B5EF4-FFF2-40B4-BE49-F238E27FC236}">
                    <a16:creationId xmlns:a16="http://schemas.microsoft.com/office/drawing/2014/main" id="{19CD528B-4BE5-4DDA-B1DA-84C8107C1FD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20425" y="6174944"/>
                <a:ext cx="598050" cy="623026"/>
              </a:xfrm>
              <a:prstGeom prst="rect">
                <a:avLst/>
              </a:prstGeom>
            </p:spPr>
          </p:pic>
          <p:pic>
            <p:nvPicPr>
              <p:cNvPr id="16" name="Picture 15">
                <a:extLst>
                  <a:ext uri="{FF2B5EF4-FFF2-40B4-BE49-F238E27FC236}">
                    <a16:creationId xmlns:a16="http://schemas.microsoft.com/office/drawing/2014/main" id="{A5DF255C-11AF-4D65-BD8C-9F5C9A6942C4}"/>
                  </a:ext>
                </a:extLst>
              </p:cNvPr>
              <p:cNvPicPr>
                <a:picLocks noChangeAspect="1"/>
              </p:cNvPicPr>
              <p:nvPr userDrawn="1"/>
            </p:nvPicPr>
            <p:blipFill>
              <a:blip r:embed="rId3"/>
              <a:stretch>
                <a:fillRect/>
              </a:stretch>
            </p:blipFill>
            <p:spPr>
              <a:xfrm flipV="1">
                <a:off x="527348" y="6647239"/>
                <a:ext cx="4114800" cy="27837"/>
              </a:xfrm>
              <a:prstGeom prst="rect">
                <a:avLst/>
              </a:prstGeom>
            </p:spPr>
          </p:pic>
        </p:grpSp>
        <p:pic>
          <p:nvPicPr>
            <p:cNvPr id="13" name="Picture 12">
              <a:extLst>
                <a:ext uri="{FF2B5EF4-FFF2-40B4-BE49-F238E27FC236}">
                  <a16:creationId xmlns:a16="http://schemas.microsoft.com/office/drawing/2014/main" id="{ECCE5A78-385B-44FC-BD56-E6C4FAE46C72}"/>
                </a:ext>
              </a:extLst>
            </p:cNvPr>
            <p:cNvPicPr>
              <a:picLocks noChangeAspect="1"/>
            </p:cNvPicPr>
            <p:nvPr userDrawn="1"/>
          </p:nvPicPr>
          <p:blipFill>
            <a:blip r:embed="rId3"/>
            <a:stretch>
              <a:fillRect/>
            </a:stretch>
          </p:blipFill>
          <p:spPr>
            <a:xfrm flipV="1">
              <a:off x="527348" y="6557315"/>
              <a:ext cx="4114800" cy="27837"/>
            </a:xfrm>
            <a:prstGeom prst="rect">
              <a:avLst/>
            </a:prstGeom>
          </p:spPr>
        </p:pic>
      </p:grpSp>
      <p:sp>
        <p:nvSpPr>
          <p:cNvPr id="17" name="Slide Number Placeholder 5">
            <a:extLst>
              <a:ext uri="{FF2B5EF4-FFF2-40B4-BE49-F238E27FC236}">
                <a16:creationId xmlns:a16="http://schemas.microsoft.com/office/drawing/2014/main" id="{C8317456-86F6-48A0-9B0F-3031BD7AA744}"/>
              </a:ext>
            </a:extLst>
          </p:cNvPr>
          <p:cNvSpPr>
            <a:spLocks noGrp="1"/>
          </p:cNvSpPr>
          <p:nvPr>
            <p:ph type="sldNum" sz="quarter" idx="12"/>
          </p:nvPr>
        </p:nvSpPr>
        <p:spPr>
          <a:xfrm>
            <a:off x="125525" y="6432845"/>
            <a:ext cx="2057400" cy="365125"/>
          </a:xfrm>
        </p:spPr>
        <p:txBody>
          <a:bodyPr/>
          <a:lstStyle>
            <a:lvl1pPr algn="l">
              <a:defRPr/>
            </a:lvl1pPr>
          </a:lstStyle>
          <a:p>
            <a:fld id="{82502265-EC6C-4602-AF3C-5B648438E98A}" type="slidenum">
              <a:rPr lang="en-US" smtClean="0"/>
              <a:pPr/>
              <a:t>‹#›</a:t>
            </a:fld>
            <a:endParaRPr lang="en-US" dirty="0"/>
          </a:p>
        </p:txBody>
      </p:sp>
    </p:spTree>
    <p:extLst>
      <p:ext uri="{BB962C8B-B14F-4D97-AF65-F5344CB8AC3E}">
        <p14:creationId xmlns:p14="http://schemas.microsoft.com/office/powerpoint/2010/main" val="2772565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lvl1pPr>
              <a:defRPr b="1">
                <a:solidFill>
                  <a:schemeClr val="bg1"/>
                </a:solidFill>
              </a:defRPr>
            </a:lvl1pPr>
          </a:lstStyle>
          <a:p>
            <a:r>
              <a:rPr lang="en-US"/>
              <a:t>Click to edit Master title style</a:t>
            </a:r>
            <a:endParaRPr lang="en-US" dirty="0"/>
          </a:p>
        </p:txBody>
      </p:sp>
      <p:grpSp>
        <p:nvGrpSpPr>
          <p:cNvPr id="7" name="Group 6">
            <a:extLst>
              <a:ext uri="{FF2B5EF4-FFF2-40B4-BE49-F238E27FC236}">
                <a16:creationId xmlns:a16="http://schemas.microsoft.com/office/drawing/2014/main" id="{26B33532-C8F5-4FB3-8E4D-628E4B1C4555}"/>
              </a:ext>
            </a:extLst>
          </p:cNvPr>
          <p:cNvGrpSpPr/>
          <p:nvPr userDrawn="1"/>
        </p:nvGrpSpPr>
        <p:grpSpPr>
          <a:xfrm>
            <a:off x="527348" y="6174944"/>
            <a:ext cx="8491127" cy="623026"/>
            <a:chOff x="527348" y="6174944"/>
            <a:chExt cx="8491127" cy="623026"/>
          </a:xfrm>
        </p:grpSpPr>
        <p:grpSp>
          <p:nvGrpSpPr>
            <p:cNvPr id="8" name="Group 7">
              <a:extLst>
                <a:ext uri="{FF2B5EF4-FFF2-40B4-BE49-F238E27FC236}">
                  <a16:creationId xmlns:a16="http://schemas.microsoft.com/office/drawing/2014/main" id="{84E36463-6EDB-42DA-AF4C-8F0A73D556E7}"/>
                </a:ext>
              </a:extLst>
            </p:cNvPr>
            <p:cNvGrpSpPr/>
            <p:nvPr userDrawn="1"/>
          </p:nvGrpSpPr>
          <p:grpSpPr>
            <a:xfrm>
              <a:off x="527348" y="6174944"/>
              <a:ext cx="8491127" cy="623026"/>
              <a:chOff x="527348" y="6174944"/>
              <a:chExt cx="8491127" cy="623026"/>
            </a:xfrm>
          </p:grpSpPr>
          <p:sp>
            <p:nvSpPr>
              <p:cNvPr id="10" name="TextBox 9" descr="2017 Leadership conference logo with two decorate rainbow bars to left of the logo">
                <a:extLst>
                  <a:ext uri="{FF2B5EF4-FFF2-40B4-BE49-F238E27FC236}">
                    <a16:creationId xmlns:a16="http://schemas.microsoft.com/office/drawing/2014/main" id="{133E3548-F788-49F2-BC3E-D672F9B9F7D2}"/>
                  </a:ext>
                </a:extLst>
              </p:cNvPr>
              <p:cNvSpPr txBox="1"/>
              <p:nvPr userDrawn="1"/>
            </p:nvSpPr>
            <p:spPr>
              <a:xfrm>
                <a:off x="3039547" y="6434634"/>
                <a:ext cx="5279266" cy="307777"/>
              </a:xfrm>
              <a:prstGeom prst="rect">
                <a:avLst/>
              </a:prstGeom>
              <a:noFill/>
            </p:spPr>
            <p:txBody>
              <a:bodyPr wrap="square" rtlCol="0">
                <a:spAutoFit/>
              </a:bodyPr>
              <a:lstStyle/>
              <a:p>
                <a:pPr algn="r"/>
                <a:r>
                  <a:rPr lang="en-US" sz="1400" b="1" dirty="0">
                    <a:solidFill>
                      <a:schemeClr val="tx1"/>
                    </a:solidFill>
                    <a:latin typeface="Arial" panose="020B0604020202020204" pitchFamily="34" charset="0"/>
                    <a:cs typeface="Arial" panose="020B0604020202020204" pitchFamily="34" charset="0"/>
                  </a:rPr>
                  <a:t>2019 OSEP LEADERSHIP</a:t>
                </a:r>
                <a:r>
                  <a:rPr lang="en-US" sz="1400" b="1" baseline="0" dirty="0">
                    <a:solidFill>
                      <a:schemeClr val="tx1"/>
                    </a:solidFill>
                    <a:latin typeface="Arial" panose="020B0604020202020204" pitchFamily="34" charset="0"/>
                    <a:cs typeface="Arial" panose="020B0604020202020204" pitchFamily="34" charset="0"/>
                  </a:rPr>
                  <a:t> CONFERENCE</a:t>
                </a:r>
                <a:endParaRPr lang="en-US" sz="1400" b="1" dirty="0">
                  <a:solidFill>
                    <a:schemeClr val="tx1"/>
                  </a:solidFill>
                  <a:latin typeface="Arial" panose="020B0604020202020204" pitchFamily="34" charset="0"/>
                  <a:cs typeface="Arial" panose="020B0604020202020204" pitchFamily="34" charset="0"/>
                </a:endParaRPr>
              </a:p>
            </p:txBody>
          </p:sp>
          <p:pic>
            <p:nvPicPr>
              <p:cNvPr id="11" name="Picture 10">
                <a:extLst>
                  <a:ext uri="{FF2B5EF4-FFF2-40B4-BE49-F238E27FC236}">
                    <a16:creationId xmlns:a16="http://schemas.microsoft.com/office/drawing/2014/main" id="{E9798A9D-689A-48A7-BBAA-3C7FD876277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20425" y="6174944"/>
                <a:ext cx="598050" cy="623026"/>
              </a:xfrm>
              <a:prstGeom prst="rect">
                <a:avLst/>
              </a:prstGeom>
            </p:spPr>
          </p:pic>
          <p:pic>
            <p:nvPicPr>
              <p:cNvPr id="12" name="Picture 11">
                <a:extLst>
                  <a:ext uri="{FF2B5EF4-FFF2-40B4-BE49-F238E27FC236}">
                    <a16:creationId xmlns:a16="http://schemas.microsoft.com/office/drawing/2014/main" id="{FC5EAEA6-4B44-4E83-8949-699A2AF2ECEB}"/>
                  </a:ext>
                </a:extLst>
              </p:cNvPr>
              <p:cNvPicPr>
                <a:picLocks noChangeAspect="1"/>
              </p:cNvPicPr>
              <p:nvPr userDrawn="1"/>
            </p:nvPicPr>
            <p:blipFill>
              <a:blip r:embed="rId3"/>
              <a:stretch>
                <a:fillRect/>
              </a:stretch>
            </p:blipFill>
            <p:spPr>
              <a:xfrm flipV="1">
                <a:off x="527348" y="6647239"/>
                <a:ext cx="4114800" cy="27837"/>
              </a:xfrm>
              <a:prstGeom prst="rect">
                <a:avLst/>
              </a:prstGeom>
            </p:spPr>
          </p:pic>
        </p:grpSp>
        <p:pic>
          <p:nvPicPr>
            <p:cNvPr id="9" name="Picture 8">
              <a:extLst>
                <a:ext uri="{FF2B5EF4-FFF2-40B4-BE49-F238E27FC236}">
                  <a16:creationId xmlns:a16="http://schemas.microsoft.com/office/drawing/2014/main" id="{BADAC224-D90F-40FE-9BAC-8BCB50F0F85C}"/>
                </a:ext>
              </a:extLst>
            </p:cNvPr>
            <p:cNvPicPr>
              <a:picLocks noChangeAspect="1"/>
            </p:cNvPicPr>
            <p:nvPr userDrawn="1"/>
          </p:nvPicPr>
          <p:blipFill>
            <a:blip r:embed="rId3"/>
            <a:stretch>
              <a:fillRect/>
            </a:stretch>
          </p:blipFill>
          <p:spPr>
            <a:xfrm flipV="1">
              <a:off x="527348" y="6557315"/>
              <a:ext cx="4114800" cy="27837"/>
            </a:xfrm>
            <a:prstGeom prst="rect">
              <a:avLst/>
            </a:prstGeom>
          </p:spPr>
        </p:pic>
      </p:grpSp>
      <p:sp>
        <p:nvSpPr>
          <p:cNvPr id="13" name="Slide Number Placeholder 5">
            <a:extLst>
              <a:ext uri="{FF2B5EF4-FFF2-40B4-BE49-F238E27FC236}">
                <a16:creationId xmlns:a16="http://schemas.microsoft.com/office/drawing/2014/main" id="{BCD3347F-8B2A-4C2D-9546-65036B6FA9CE}"/>
              </a:ext>
            </a:extLst>
          </p:cNvPr>
          <p:cNvSpPr>
            <a:spLocks noGrp="1"/>
          </p:cNvSpPr>
          <p:nvPr>
            <p:ph type="sldNum" sz="quarter" idx="12"/>
          </p:nvPr>
        </p:nvSpPr>
        <p:spPr>
          <a:xfrm>
            <a:off x="125525" y="6432845"/>
            <a:ext cx="2057400" cy="365125"/>
          </a:xfrm>
        </p:spPr>
        <p:txBody>
          <a:bodyPr/>
          <a:lstStyle>
            <a:lvl1pPr algn="l">
              <a:defRPr/>
            </a:lvl1pPr>
          </a:lstStyle>
          <a:p>
            <a:fld id="{82502265-EC6C-4602-AF3C-5B648438E98A}" type="slidenum">
              <a:rPr lang="en-US" smtClean="0"/>
              <a:pPr/>
              <a:t>‹#›</a:t>
            </a:fld>
            <a:endParaRPr lang="en-US" dirty="0"/>
          </a:p>
        </p:txBody>
      </p:sp>
    </p:spTree>
    <p:extLst>
      <p:ext uri="{BB962C8B-B14F-4D97-AF65-F5344CB8AC3E}">
        <p14:creationId xmlns:p14="http://schemas.microsoft.com/office/powerpoint/2010/main" val="1355948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0700FD57-CB66-4592-9CD4-66D7E681852A}"/>
              </a:ext>
            </a:extLst>
          </p:cNvPr>
          <p:cNvGrpSpPr/>
          <p:nvPr userDrawn="1"/>
        </p:nvGrpSpPr>
        <p:grpSpPr>
          <a:xfrm>
            <a:off x="527348" y="6174944"/>
            <a:ext cx="8491127" cy="623026"/>
            <a:chOff x="527348" y="6174944"/>
            <a:chExt cx="8491127" cy="623026"/>
          </a:xfrm>
        </p:grpSpPr>
        <p:grpSp>
          <p:nvGrpSpPr>
            <p:cNvPr id="7" name="Group 6">
              <a:extLst>
                <a:ext uri="{FF2B5EF4-FFF2-40B4-BE49-F238E27FC236}">
                  <a16:creationId xmlns:a16="http://schemas.microsoft.com/office/drawing/2014/main" id="{80CAA55A-44DB-43D8-9D4E-276C5794C8E9}"/>
                </a:ext>
              </a:extLst>
            </p:cNvPr>
            <p:cNvGrpSpPr/>
            <p:nvPr userDrawn="1"/>
          </p:nvGrpSpPr>
          <p:grpSpPr>
            <a:xfrm>
              <a:off x="527348" y="6174944"/>
              <a:ext cx="8491127" cy="623026"/>
              <a:chOff x="527348" y="6174944"/>
              <a:chExt cx="8491127" cy="623026"/>
            </a:xfrm>
          </p:grpSpPr>
          <p:sp>
            <p:nvSpPr>
              <p:cNvPr id="9" name="TextBox 8" descr="2017 Leadership conference logo with two decorate rainbow bars to left of the logo">
                <a:extLst>
                  <a:ext uri="{FF2B5EF4-FFF2-40B4-BE49-F238E27FC236}">
                    <a16:creationId xmlns:a16="http://schemas.microsoft.com/office/drawing/2014/main" id="{66733CFD-0964-463A-83B3-59ED8CA10CE5}"/>
                  </a:ext>
                </a:extLst>
              </p:cNvPr>
              <p:cNvSpPr txBox="1"/>
              <p:nvPr userDrawn="1"/>
            </p:nvSpPr>
            <p:spPr>
              <a:xfrm>
                <a:off x="3039547" y="6434634"/>
                <a:ext cx="5279266" cy="307777"/>
              </a:xfrm>
              <a:prstGeom prst="rect">
                <a:avLst/>
              </a:prstGeom>
              <a:noFill/>
            </p:spPr>
            <p:txBody>
              <a:bodyPr wrap="square" rtlCol="0">
                <a:spAutoFit/>
              </a:bodyPr>
              <a:lstStyle/>
              <a:p>
                <a:pPr algn="r"/>
                <a:r>
                  <a:rPr lang="en-US" sz="1400" b="1" dirty="0">
                    <a:solidFill>
                      <a:schemeClr val="tx1"/>
                    </a:solidFill>
                    <a:latin typeface="Arial" panose="020B0604020202020204" pitchFamily="34" charset="0"/>
                    <a:cs typeface="Arial" panose="020B0604020202020204" pitchFamily="34" charset="0"/>
                  </a:rPr>
                  <a:t>2019 OSEP LEADERSHIP</a:t>
                </a:r>
                <a:r>
                  <a:rPr lang="en-US" sz="1400" b="1" baseline="0" dirty="0">
                    <a:solidFill>
                      <a:schemeClr val="tx1"/>
                    </a:solidFill>
                    <a:latin typeface="Arial" panose="020B0604020202020204" pitchFamily="34" charset="0"/>
                    <a:cs typeface="Arial" panose="020B0604020202020204" pitchFamily="34" charset="0"/>
                  </a:rPr>
                  <a:t> CONFERENCE</a:t>
                </a:r>
                <a:endParaRPr lang="en-US" sz="1400" b="1" dirty="0">
                  <a:solidFill>
                    <a:schemeClr val="tx1"/>
                  </a:solidFill>
                  <a:latin typeface="Arial" panose="020B0604020202020204" pitchFamily="34" charset="0"/>
                  <a:cs typeface="Arial" panose="020B0604020202020204" pitchFamily="34" charset="0"/>
                </a:endParaRPr>
              </a:p>
            </p:txBody>
          </p:sp>
          <p:pic>
            <p:nvPicPr>
              <p:cNvPr id="10" name="Picture 9">
                <a:extLst>
                  <a:ext uri="{FF2B5EF4-FFF2-40B4-BE49-F238E27FC236}">
                    <a16:creationId xmlns:a16="http://schemas.microsoft.com/office/drawing/2014/main" id="{5DF1703D-B93A-4B22-BDD5-3929CDDF1AD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20425" y="6174944"/>
                <a:ext cx="598050" cy="623026"/>
              </a:xfrm>
              <a:prstGeom prst="rect">
                <a:avLst/>
              </a:prstGeom>
            </p:spPr>
          </p:pic>
          <p:pic>
            <p:nvPicPr>
              <p:cNvPr id="11" name="Picture 10">
                <a:extLst>
                  <a:ext uri="{FF2B5EF4-FFF2-40B4-BE49-F238E27FC236}">
                    <a16:creationId xmlns:a16="http://schemas.microsoft.com/office/drawing/2014/main" id="{EC1716BF-193A-4A6A-8F83-1B1A86FFF262}"/>
                  </a:ext>
                </a:extLst>
              </p:cNvPr>
              <p:cNvPicPr>
                <a:picLocks noChangeAspect="1"/>
              </p:cNvPicPr>
              <p:nvPr userDrawn="1"/>
            </p:nvPicPr>
            <p:blipFill>
              <a:blip r:embed="rId3"/>
              <a:stretch>
                <a:fillRect/>
              </a:stretch>
            </p:blipFill>
            <p:spPr>
              <a:xfrm flipV="1">
                <a:off x="527348" y="6647239"/>
                <a:ext cx="4114800" cy="27837"/>
              </a:xfrm>
              <a:prstGeom prst="rect">
                <a:avLst/>
              </a:prstGeom>
            </p:spPr>
          </p:pic>
        </p:grpSp>
        <p:pic>
          <p:nvPicPr>
            <p:cNvPr id="8" name="Picture 7">
              <a:extLst>
                <a:ext uri="{FF2B5EF4-FFF2-40B4-BE49-F238E27FC236}">
                  <a16:creationId xmlns:a16="http://schemas.microsoft.com/office/drawing/2014/main" id="{CFA061A2-E114-4D85-BBC4-3835C12A7A4B}"/>
                </a:ext>
              </a:extLst>
            </p:cNvPr>
            <p:cNvPicPr>
              <a:picLocks noChangeAspect="1"/>
            </p:cNvPicPr>
            <p:nvPr userDrawn="1"/>
          </p:nvPicPr>
          <p:blipFill>
            <a:blip r:embed="rId3"/>
            <a:stretch>
              <a:fillRect/>
            </a:stretch>
          </p:blipFill>
          <p:spPr>
            <a:xfrm flipV="1">
              <a:off x="527348" y="6557315"/>
              <a:ext cx="4114800" cy="27837"/>
            </a:xfrm>
            <a:prstGeom prst="rect">
              <a:avLst/>
            </a:prstGeom>
          </p:spPr>
        </p:pic>
      </p:grpSp>
      <p:sp>
        <p:nvSpPr>
          <p:cNvPr id="12" name="Slide Number Placeholder 5">
            <a:extLst>
              <a:ext uri="{FF2B5EF4-FFF2-40B4-BE49-F238E27FC236}">
                <a16:creationId xmlns:a16="http://schemas.microsoft.com/office/drawing/2014/main" id="{E167BEF1-2574-4A14-9B0A-5D8C0A2D6DCD}"/>
              </a:ext>
            </a:extLst>
          </p:cNvPr>
          <p:cNvSpPr>
            <a:spLocks noGrp="1"/>
          </p:cNvSpPr>
          <p:nvPr>
            <p:ph type="sldNum" sz="quarter" idx="12"/>
          </p:nvPr>
        </p:nvSpPr>
        <p:spPr>
          <a:xfrm>
            <a:off x="125525" y="6432845"/>
            <a:ext cx="2057400" cy="365125"/>
          </a:xfrm>
        </p:spPr>
        <p:txBody>
          <a:bodyPr/>
          <a:lstStyle>
            <a:lvl1pPr algn="l">
              <a:defRPr/>
            </a:lvl1pPr>
          </a:lstStyle>
          <a:p>
            <a:fld id="{82502265-EC6C-4602-AF3C-5B648438E98A}" type="slidenum">
              <a:rPr lang="en-US" smtClean="0"/>
              <a:pPr/>
              <a:t>‹#›</a:t>
            </a:fld>
            <a:endParaRPr lang="en-US" dirty="0"/>
          </a:p>
        </p:txBody>
      </p:sp>
    </p:spTree>
    <p:extLst>
      <p:ext uri="{BB962C8B-B14F-4D97-AF65-F5344CB8AC3E}">
        <p14:creationId xmlns:p14="http://schemas.microsoft.com/office/powerpoint/2010/main" val="1938510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solidFill>
            <a:schemeClr val="accent1"/>
          </a:solidFill>
        </p:spPr>
        <p:txBody>
          <a:bodyPr anchor="b"/>
          <a:lstStyle>
            <a:lvl1pPr>
              <a:defRPr sz="3200" b="1">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a:solidFill>
            <a:schemeClr val="accent1">
              <a:lumMod val="40000"/>
              <a:lumOff val="60000"/>
            </a:schemeClr>
          </a:solidFill>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grpSp>
        <p:nvGrpSpPr>
          <p:cNvPr id="9" name="Group 8">
            <a:extLst>
              <a:ext uri="{FF2B5EF4-FFF2-40B4-BE49-F238E27FC236}">
                <a16:creationId xmlns:a16="http://schemas.microsoft.com/office/drawing/2014/main" id="{75BFC577-D441-4D49-995E-488C067555B8}"/>
              </a:ext>
            </a:extLst>
          </p:cNvPr>
          <p:cNvGrpSpPr/>
          <p:nvPr userDrawn="1"/>
        </p:nvGrpSpPr>
        <p:grpSpPr>
          <a:xfrm>
            <a:off x="527348" y="6174944"/>
            <a:ext cx="8491127" cy="623026"/>
            <a:chOff x="527348" y="6174944"/>
            <a:chExt cx="8491127" cy="623026"/>
          </a:xfrm>
        </p:grpSpPr>
        <p:grpSp>
          <p:nvGrpSpPr>
            <p:cNvPr id="10" name="Group 9">
              <a:extLst>
                <a:ext uri="{FF2B5EF4-FFF2-40B4-BE49-F238E27FC236}">
                  <a16:creationId xmlns:a16="http://schemas.microsoft.com/office/drawing/2014/main" id="{890CAB46-7037-4939-B2E0-78552887EC53}"/>
                </a:ext>
              </a:extLst>
            </p:cNvPr>
            <p:cNvGrpSpPr/>
            <p:nvPr userDrawn="1"/>
          </p:nvGrpSpPr>
          <p:grpSpPr>
            <a:xfrm>
              <a:off x="527348" y="6174944"/>
              <a:ext cx="8491127" cy="623026"/>
              <a:chOff x="527348" y="6174944"/>
              <a:chExt cx="8491127" cy="623026"/>
            </a:xfrm>
          </p:grpSpPr>
          <p:sp>
            <p:nvSpPr>
              <p:cNvPr id="12" name="TextBox 11" descr="2017 Leadership conference logo with two decorate rainbow bars to left of the logo">
                <a:extLst>
                  <a:ext uri="{FF2B5EF4-FFF2-40B4-BE49-F238E27FC236}">
                    <a16:creationId xmlns:a16="http://schemas.microsoft.com/office/drawing/2014/main" id="{90524340-C379-45EF-BA5E-449AA2D0B988}"/>
                  </a:ext>
                </a:extLst>
              </p:cNvPr>
              <p:cNvSpPr txBox="1"/>
              <p:nvPr userDrawn="1"/>
            </p:nvSpPr>
            <p:spPr>
              <a:xfrm>
                <a:off x="3039547" y="6434634"/>
                <a:ext cx="5279266" cy="307777"/>
              </a:xfrm>
              <a:prstGeom prst="rect">
                <a:avLst/>
              </a:prstGeom>
              <a:noFill/>
            </p:spPr>
            <p:txBody>
              <a:bodyPr wrap="square" rtlCol="0">
                <a:spAutoFit/>
              </a:bodyPr>
              <a:lstStyle/>
              <a:p>
                <a:pPr algn="r"/>
                <a:r>
                  <a:rPr lang="en-US" sz="1400" b="1" dirty="0">
                    <a:solidFill>
                      <a:schemeClr val="tx1"/>
                    </a:solidFill>
                    <a:latin typeface="Arial" panose="020B0604020202020204" pitchFamily="34" charset="0"/>
                    <a:cs typeface="Arial" panose="020B0604020202020204" pitchFamily="34" charset="0"/>
                  </a:rPr>
                  <a:t>2019 OSEP LEADERSHIP</a:t>
                </a:r>
                <a:r>
                  <a:rPr lang="en-US" sz="1400" b="1" baseline="0" dirty="0">
                    <a:solidFill>
                      <a:schemeClr val="tx1"/>
                    </a:solidFill>
                    <a:latin typeface="Arial" panose="020B0604020202020204" pitchFamily="34" charset="0"/>
                    <a:cs typeface="Arial" panose="020B0604020202020204" pitchFamily="34" charset="0"/>
                  </a:rPr>
                  <a:t> CONFERENCE</a:t>
                </a:r>
                <a:endParaRPr lang="en-US" sz="1400" b="1" dirty="0">
                  <a:solidFill>
                    <a:schemeClr val="tx1"/>
                  </a:solidFill>
                  <a:latin typeface="Arial" panose="020B0604020202020204" pitchFamily="34" charset="0"/>
                  <a:cs typeface="Arial" panose="020B0604020202020204" pitchFamily="34" charset="0"/>
                </a:endParaRPr>
              </a:p>
            </p:txBody>
          </p:sp>
          <p:pic>
            <p:nvPicPr>
              <p:cNvPr id="13" name="Picture 12">
                <a:extLst>
                  <a:ext uri="{FF2B5EF4-FFF2-40B4-BE49-F238E27FC236}">
                    <a16:creationId xmlns:a16="http://schemas.microsoft.com/office/drawing/2014/main" id="{BEE2D9C3-698E-470F-BFDA-740B27A9BDC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20425" y="6174944"/>
                <a:ext cx="598050" cy="623026"/>
              </a:xfrm>
              <a:prstGeom prst="rect">
                <a:avLst/>
              </a:prstGeom>
            </p:spPr>
          </p:pic>
          <p:pic>
            <p:nvPicPr>
              <p:cNvPr id="14" name="Picture 13">
                <a:extLst>
                  <a:ext uri="{FF2B5EF4-FFF2-40B4-BE49-F238E27FC236}">
                    <a16:creationId xmlns:a16="http://schemas.microsoft.com/office/drawing/2014/main" id="{7CF06F5F-92B8-4421-840A-895BA2BBB281}"/>
                  </a:ext>
                </a:extLst>
              </p:cNvPr>
              <p:cNvPicPr>
                <a:picLocks noChangeAspect="1"/>
              </p:cNvPicPr>
              <p:nvPr userDrawn="1"/>
            </p:nvPicPr>
            <p:blipFill>
              <a:blip r:embed="rId3"/>
              <a:stretch>
                <a:fillRect/>
              </a:stretch>
            </p:blipFill>
            <p:spPr>
              <a:xfrm flipV="1">
                <a:off x="527348" y="6647239"/>
                <a:ext cx="4114800" cy="27837"/>
              </a:xfrm>
              <a:prstGeom prst="rect">
                <a:avLst/>
              </a:prstGeom>
            </p:spPr>
          </p:pic>
        </p:grpSp>
        <p:pic>
          <p:nvPicPr>
            <p:cNvPr id="11" name="Picture 10">
              <a:extLst>
                <a:ext uri="{FF2B5EF4-FFF2-40B4-BE49-F238E27FC236}">
                  <a16:creationId xmlns:a16="http://schemas.microsoft.com/office/drawing/2014/main" id="{C81A524D-B6BF-449F-9946-E0794ED5F629}"/>
                </a:ext>
              </a:extLst>
            </p:cNvPr>
            <p:cNvPicPr>
              <a:picLocks noChangeAspect="1"/>
            </p:cNvPicPr>
            <p:nvPr userDrawn="1"/>
          </p:nvPicPr>
          <p:blipFill>
            <a:blip r:embed="rId3"/>
            <a:stretch>
              <a:fillRect/>
            </a:stretch>
          </p:blipFill>
          <p:spPr>
            <a:xfrm flipV="1">
              <a:off x="527348" y="6557315"/>
              <a:ext cx="4114800" cy="27837"/>
            </a:xfrm>
            <a:prstGeom prst="rect">
              <a:avLst/>
            </a:prstGeom>
          </p:spPr>
        </p:pic>
      </p:grpSp>
      <p:sp>
        <p:nvSpPr>
          <p:cNvPr id="15" name="Slide Number Placeholder 5">
            <a:extLst>
              <a:ext uri="{FF2B5EF4-FFF2-40B4-BE49-F238E27FC236}">
                <a16:creationId xmlns:a16="http://schemas.microsoft.com/office/drawing/2014/main" id="{C6EC129E-6155-4AAA-A9F2-A05BC84C0914}"/>
              </a:ext>
            </a:extLst>
          </p:cNvPr>
          <p:cNvSpPr>
            <a:spLocks noGrp="1"/>
          </p:cNvSpPr>
          <p:nvPr>
            <p:ph type="sldNum" sz="quarter" idx="12"/>
          </p:nvPr>
        </p:nvSpPr>
        <p:spPr>
          <a:xfrm>
            <a:off x="125525" y="6432845"/>
            <a:ext cx="2057400" cy="365125"/>
          </a:xfrm>
        </p:spPr>
        <p:txBody>
          <a:bodyPr/>
          <a:lstStyle>
            <a:lvl1pPr algn="l">
              <a:defRPr/>
            </a:lvl1pPr>
          </a:lstStyle>
          <a:p>
            <a:fld id="{82502265-EC6C-4602-AF3C-5B648438E98A}" type="slidenum">
              <a:rPr lang="en-US" smtClean="0"/>
              <a:pPr/>
              <a:t>‹#›</a:t>
            </a:fld>
            <a:endParaRPr lang="en-US" dirty="0"/>
          </a:p>
        </p:txBody>
      </p:sp>
    </p:spTree>
    <p:extLst>
      <p:ext uri="{BB962C8B-B14F-4D97-AF65-F5344CB8AC3E}">
        <p14:creationId xmlns:p14="http://schemas.microsoft.com/office/powerpoint/2010/main" val="994952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solidFill>
            <a:schemeClr val="accent1"/>
          </a:solidFill>
        </p:spPr>
        <p:txBody>
          <a:bodyPr anchor="b"/>
          <a:lstStyle>
            <a:lvl1pPr>
              <a:defRPr sz="3200" b="1">
                <a:solidFill>
                  <a:schemeClr val="bg1"/>
                </a:solidFill>
              </a:defRPr>
            </a:lvl1pPr>
          </a:lstStyle>
          <a:p>
            <a:r>
              <a:rPr lang="en-US" dirty="0"/>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a:solidFill>
            <a:schemeClr val="accent1">
              <a:lumMod val="40000"/>
              <a:lumOff val="60000"/>
            </a:schemeClr>
          </a:solidFill>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grpSp>
        <p:nvGrpSpPr>
          <p:cNvPr id="9" name="Group 8">
            <a:extLst>
              <a:ext uri="{FF2B5EF4-FFF2-40B4-BE49-F238E27FC236}">
                <a16:creationId xmlns:a16="http://schemas.microsoft.com/office/drawing/2014/main" id="{F8325A0B-1CBB-43E8-B3B3-3187243C1146}"/>
              </a:ext>
            </a:extLst>
          </p:cNvPr>
          <p:cNvGrpSpPr/>
          <p:nvPr userDrawn="1"/>
        </p:nvGrpSpPr>
        <p:grpSpPr>
          <a:xfrm>
            <a:off x="527348" y="6174944"/>
            <a:ext cx="8491127" cy="623026"/>
            <a:chOff x="527348" y="6174944"/>
            <a:chExt cx="8491127" cy="623026"/>
          </a:xfrm>
        </p:grpSpPr>
        <p:grpSp>
          <p:nvGrpSpPr>
            <p:cNvPr id="10" name="Group 9">
              <a:extLst>
                <a:ext uri="{FF2B5EF4-FFF2-40B4-BE49-F238E27FC236}">
                  <a16:creationId xmlns:a16="http://schemas.microsoft.com/office/drawing/2014/main" id="{97BA27EB-EEB3-4611-B751-D12BB0161C0F}"/>
                </a:ext>
              </a:extLst>
            </p:cNvPr>
            <p:cNvGrpSpPr/>
            <p:nvPr userDrawn="1"/>
          </p:nvGrpSpPr>
          <p:grpSpPr>
            <a:xfrm>
              <a:off x="527348" y="6174944"/>
              <a:ext cx="8491127" cy="623026"/>
              <a:chOff x="527348" y="6174944"/>
              <a:chExt cx="8491127" cy="623026"/>
            </a:xfrm>
          </p:grpSpPr>
          <p:sp>
            <p:nvSpPr>
              <p:cNvPr id="12" name="TextBox 11" descr="2017 Leadership conference logo with two decorate rainbow bars to left of the logo">
                <a:extLst>
                  <a:ext uri="{FF2B5EF4-FFF2-40B4-BE49-F238E27FC236}">
                    <a16:creationId xmlns:a16="http://schemas.microsoft.com/office/drawing/2014/main" id="{93F9C275-CE78-4EA5-BBC2-C9C7408BE406}"/>
                  </a:ext>
                </a:extLst>
              </p:cNvPr>
              <p:cNvSpPr txBox="1"/>
              <p:nvPr userDrawn="1"/>
            </p:nvSpPr>
            <p:spPr>
              <a:xfrm>
                <a:off x="3039547" y="6434634"/>
                <a:ext cx="5279266" cy="307777"/>
              </a:xfrm>
              <a:prstGeom prst="rect">
                <a:avLst/>
              </a:prstGeom>
              <a:noFill/>
            </p:spPr>
            <p:txBody>
              <a:bodyPr wrap="square" rtlCol="0">
                <a:spAutoFit/>
              </a:bodyPr>
              <a:lstStyle/>
              <a:p>
                <a:pPr algn="r"/>
                <a:r>
                  <a:rPr lang="en-US" sz="1400" b="1" dirty="0">
                    <a:solidFill>
                      <a:schemeClr val="tx1"/>
                    </a:solidFill>
                    <a:latin typeface="Arial" panose="020B0604020202020204" pitchFamily="34" charset="0"/>
                    <a:cs typeface="Arial" panose="020B0604020202020204" pitchFamily="34" charset="0"/>
                  </a:rPr>
                  <a:t>2019 OSEP LEADERSHIP</a:t>
                </a:r>
                <a:r>
                  <a:rPr lang="en-US" sz="1400" b="1" baseline="0" dirty="0">
                    <a:solidFill>
                      <a:schemeClr val="tx1"/>
                    </a:solidFill>
                    <a:latin typeface="Arial" panose="020B0604020202020204" pitchFamily="34" charset="0"/>
                    <a:cs typeface="Arial" panose="020B0604020202020204" pitchFamily="34" charset="0"/>
                  </a:rPr>
                  <a:t> CONFERENCE</a:t>
                </a:r>
                <a:endParaRPr lang="en-US" sz="1400" b="1" dirty="0">
                  <a:solidFill>
                    <a:schemeClr val="tx1"/>
                  </a:solidFill>
                  <a:latin typeface="Arial" panose="020B0604020202020204" pitchFamily="34" charset="0"/>
                  <a:cs typeface="Arial" panose="020B0604020202020204" pitchFamily="34" charset="0"/>
                </a:endParaRPr>
              </a:p>
            </p:txBody>
          </p:sp>
          <p:pic>
            <p:nvPicPr>
              <p:cNvPr id="13" name="Picture 12">
                <a:extLst>
                  <a:ext uri="{FF2B5EF4-FFF2-40B4-BE49-F238E27FC236}">
                    <a16:creationId xmlns:a16="http://schemas.microsoft.com/office/drawing/2014/main" id="{4315D0B7-8D65-47C2-B8ED-4D3BCE68C14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20425" y="6174944"/>
                <a:ext cx="598050" cy="623026"/>
              </a:xfrm>
              <a:prstGeom prst="rect">
                <a:avLst/>
              </a:prstGeom>
            </p:spPr>
          </p:pic>
          <p:pic>
            <p:nvPicPr>
              <p:cNvPr id="14" name="Picture 13">
                <a:extLst>
                  <a:ext uri="{FF2B5EF4-FFF2-40B4-BE49-F238E27FC236}">
                    <a16:creationId xmlns:a16="http://schemas.microsoft.com/office/drawing/2014/main" id="{CE8E2239-75F3-4A4A-998A-F901C9FFEBA7}"/>
                  </a:ext>
                </a:extLst>
              </p:cNvPr>
              <p:cNvPicPr>
                <a:picLocks noChangeAspect="1"/>
              </p:cNvPicPr>
              <p:nvPr userDrawn="1"/>
            </p:nvPicPr>
            <p:blipFill>
              <a:blip r:embed="rId3"/>
              <a:stretch>
                <a:fillRect/>
              </a:stretch>
            </p:blipFill>
            <p:spPr>
              <a:xfrm flipV="1">
                <a:off x="527348" y="6647239"/>
                <a:ext cx="4114800" cy="27837"/>
              </a:xfrm>
              <a:prstGeom prst="rect">
                <a:avLst/>
              </a:prstGeom>
            </p:spPr>
          </p:pic>
        </p:grpSp>
        <p:pic>
          <p:nvPicPr>
            <p:cNvPr id="11" name="Picture 10">
              <a:extLst>
                <a:ext uri="{FF2B5EF4-FFF2-40B4-BE49-F238E27FC236}">
                  <a16:creationId xmlns:a16="http://schemas.microsoft.com/office/drawing/2014/main" id="{44F18E55-7C97-4CE6-9FD4-311196C7D80A}"/>
                </a:ext>
              </a:extLst>
            </p:cNvPr>
            <p:cNvPicPr>
              <a:picLocks noChangeAspect="1"/>
            </p:cNvPicPr>
            <p:nvPr userDrawn="1"/>
          </p:nvPicPr>
          <p:blipFill>
            <a:blip r:embed="rId3"/>
            <a:stretch>
              <a:fillRect/>
            </a:stretch>
          </p:blipFill>
          <p:spPr>
            <a:xfrm flipV="1">
              <a:off x="527348" y="6557315"/>
              <a:ext cx="4114800" cy="27837"/>
            </a:xfrm>
            <a:prstGeom prst="rect">
              <a:avLst/>
            </a:prstGeom>
          </p:spPr>
        </p:pic>
      </p:grpSp>
      <p:sp>
        <p:nvSpPr>
          <p:cNvPr id="15" name="Slide Number Placeholder 5">
            <a:extLst>
              <a:ext uri="{FF2B5EF4-FFF2-40B4-BE49-F238E27FC236}">
                <a16:creationId xmlns:a16="http://schemas.microsoft.com/office/drawing/2014/main" id="{C80D75E8-91A5-4078-9BAD-B73E9D988A6E}"/>
              </a:ext>
            </a:extLst>
          </p:cNvPr>
          <p:cNvSpPr>
            <a:spLocks noGrp="1"/>
          </p:cNvSpPr>
          <p:nvPr>
            <p:ph type="sldNum" sz="quarter" idx="12"/>
          </p:nvPr>
        </p:nvSpPr>
        <p:spPr>
          <a:xfrm>
            <a:off x="125525" y="6432845"/>
            <a:ext cx="2057400" cy="365125"/>
          </a:xfrm>
        </p:spPr>
        <p:txBody>
          <a:bodyPr/>
          <a:lstStyle>
            <a:lvl1pPr algn="l">
              <a:defRPr/>
            </a:lvl1pPr>
          </a:lstStyle>
          <a:p>
            <a:fld id="{82502265-EC6C-4602-AF3C-5B648438E98A}" type="slidenum">
              <a:rPr lang="en-US" smtClean="0"/>
              <a:pPr/>
              <a:t>‹#›</a:t>
            </a:fld>
            <a:endParaRPr lang="en-US" dirty="0"/>
          </a:p>
        </p:txBody>
      </p:sp>
    </p:spTree>
    <p:extLst>
      <p:ext uri="{BB962C8B-B14F-4D97-AF65-F5344CB8AC3E}">
        <p14:creationId xmlns:p14="http://schemas.microsoft.com/office/powerpoint/2010/main" val="3199901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502265-EC6C-4602-AF3C-5B648438E98A}" type="slidenum">
              <a:rPr lang="en-US" smtClean="0"/>
              <a:t>‹#›</a:t>
            </a:fld>
            <a:endParaRPr lang="en-US"/>
          </a:p>
        </p:txBody>
      </p:sp>
    </p:spTree>
    <p:extLst>
      <p:ext uri="{BB962C8B-B14F-4D97-AF65-F5344CB8AC3E}">
        <p14:creationId xmlns:p14="http://schemas.microsoft.com/office/powerpoint/2010/main" val="22220445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0392" y="0"/>
            <a:ext cx="7772400" cy="2971800"/>
          </a:xfrm>
        </p:spPr>
        <p:txBody>
          <a:bodyPr>
            <a:normAutofit/>
          </a:bodyPr>
          <a:lstStyle/>
          <a:p>
            <a:pPr>
              <a:lnSpc>
                <a:spcPct val="150000"/>
              </a:lnSpc>
            </a:pPr>
            <a:r>
              <a:rPr lang="en-US" sz="4000" b="1" dirty="0"/>
              <a:t>Early Childhood Personnel Center </a:t>
            </a:r>
            <a:br>
              <a:rPr lang="en-US" sz="4900" b="1" dirty="0"/>
            </a:br>
            <a:r>
              <a:rPr lang="en-US" sz="4000" b="1" dirty="0"/>
              <a:t>2019 OSEP Leadership Meeting</a:t>
            </a:r>
          </a:p>
        </p:txBody>
      </p:sp>
      <p:sp>
        <p:nvSpPr>
          <p:cNvPr id="3" name="Subtitle 2"/>
          <p:cNvSpPr>
            <a:spLocks noGrp="1"/>
          </p:cNvSpPr>
          <p:nvPr>
            <p:ph type="subTitle" idx="1"/>
          </p:nvPr>
        </p:nvSpPr>
        <p:spPr>
          <a:xfrm>
            <a:off x="1371600" y="3200400"/>
            <a:ext cx="6400800" cy="2971800"/>
          </a:xfrm>
        </p:spPr>
        <p:txBody>
          <a:bodyPr>
            <a:normAutofit/>
          </a:bodyPr>
          <a:lstStyle/>
          <a:p>
            <a:endParaRPr lang="en-US" dirty="0"/>
          </a:p>
          <a:p>
            <a:r>
              <a:rPr lang="en-US" dirty="0"/>
              <a:t>Mary Beth Bruder, Director</a:t>
            </a:r>
          </a:p>
          <a:p>
            <a:r>
              <a:rPr lang="en-US" dirty="0"/>
              <a:t>Darla Gundler, Associate Director</a:t>
            </a:r>
          </a:p>
          <a:p>
            <a:r>
              <a:rPr lang="en-US" dirty="0"/>
              <a:t>Vicki Stayton, Associate Director</a:t>
            </a:r>
          </a:p>
          <a:p>
            <a:r>
              <a:rPr lang="en-US" dirty="0"/>
              <a:t>University of Connecticut UCEDD</a:t>
            </a:r>
          </a:p>
          <a:p>
            <a:endParaRPr lang="en-US" dirty="0"/>
          </a:p>
        </p:txBody>
      </p:sp>
    </p:spTree>
    <p:extLst>
      <p:ext uri="{BB962C8B-B14F-4D97-AF65-F5344CB8AC3E}">
        <p14:creationId xmlns:p14="http://schemas.microsoft.com/office/powerpoint/2010/main" val="376767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104B0-CD54-478B-AEFA-3F2ADC1BCFBA}"/>
              </a:ext>
            </a:extLst>
          </p:cNvPr>
          <p:cNvSpPr>
            <a:spLocks noGrp="1"/>
          </p:cNvSpPr>
          <p:nvPr>
            <p:ph type="title"/>
          </p:nvPr>
        </p:nvSpPr>
        <p:spPr>
          <a:xfrm>
            <a:off x="457200" y="0"/>
            <a:ext cx="8229600" cy="1295400"/>
          </a:xfrm>
        </p:spPr>
        <p:txBody>
          <a:bodyPr>
            <a:normAutofit fontScale="90000"/>
          </a:bodyPr>
          <a:lstStyle/>
          <a:p>
            <a:br>
              <a:rPr lang="en-US" dirty="0">
                <a:solidFill>
                  <a:prstClr val="black"/>
                </a:solidFill>
                <a:latin typeface="+mj-lt"/>
              </a:rPr>
            </a:br>
            <a:r>
              <a:rPr lang="en-US" b="1" dirty="0">
                <a:solidFill>
                  <a:prstClr val="black"/>
                </a:solidFill>
              </a:rPr>
              <a:t>CSPD should include:</a:t>
            </a:r>
            <a:br>
              <a:rPr lang="en-US" b="1" dirty="0">
                <a:solidFill>
                  <a:prstClr val="black"/>
                </a:solidFill>
              </a:rPr>
            </a:br>
            <a:endParaRPr lang="en-US" b="1" dirty="0"/>
          </a:p>
        </p:txBody>
      </p:sp>
      <p:sp>
        <p:nvSpPr>
          <p:cNvPr id="3" name="Content Placeholder 2">
            <a:extLst>
              <a:ext uri="{FF2B5EF4-FFF2-40B4-BE49-F238E27FC236}">
                <a16:creationId xmlns:a16="http://schemas.microsoft.com/office/drawing/2014/main" id="{72FFEFD6-E2ED-4803-8FDA-E2498ADFD016}"/>
              </a:ext>
            </a:extLst>
          </p:cNvPr>
          <p:cNvSpPr>
            <a:spLocks noGrp="1"/>
          </p:cNvSpPr>
          <p:nvPr>
            <p:ph idx="1"/>
          </p:nvPr>
        </p:nvSpPr>
        <p:spPr>
          <a:xfrm>
            <a:off x="457200" y="1493808"/>
            <a:ext cx="8229600" cy="4830763"/>
          </a:xfrm>
        </p:spPr>
        <p:txBody>
          <a:bodyPr/>
          <a:lstStyle/>
          <a:p>
            <a:pPr marL="400050" lvl="1" indent="0">
              <a:buNone/>
            </a:pPr>
            <a:r>
              <a:rPr lang="en-US" dirty="0"/>
              <a:t>Clear </a:t>
            </a:r>
            <a:r>
              <a:rPr lang="en-US" b="1" dirty="0"/>
              <a:t>statement of the problem </a:t>
            </a:r>
            <a:r>
              <a:rPr lang="en-US" dirty="0"/>
              <a:t>the strategic plan intends to address</a:t>
            </a:r>
          </a:p>
          <a:p>
            <a:pPr marL="400050" lvl="1" indent="0">
              <a:buNone/>
            </a:pPr>
            <a:endParaRPr lang="en-US" dirty="0"/>
          </a:p>
          <a:p>
            <a:pPr marL="400050" lvl="1" indent="0">
              <a:buNone/>
            </a:pPr>
            <a:r>
              <a:rPr lang="en-US" dirty="0"/>
              <a:t>Broad </a:t>
            </a:r>
            <a:r>
              <a:rPr lang="en-US" b="1" dirty="0"/>
              <a:t>goal statement </a:t>
            </a:r>
            <a:r>
              <a:rPr lang="en-US" dirty="0"/>
              <a:t>of what to be accomplished</a:t>
            </a:r>
          </a:p>
          <a:p>
            <a:pPr marL="400050" lvl="1" indent="0">
              <a:buNone/>
            </a:pPr>
            <a:endParaRPr lang="en-US" dirty="0"/>
          </a:p>
          <a:p>
            <a:pPr marL="400050" lvl="1" indent="0">
              <a:buNone/>
            </a:pPr>
            <a:r>
              <a:rPr lang="en-US" b="1" dirty="0"/>
              <a:t>Outcome-oriented objectives </a:t>
            </a:r>
            <a:r>
              <a:rPr lang="en-US" dirty="0"/>
              <a:t>which move toward that accomplishment</a:t>
            </a:r>
          </a:p>
          <a:p>
            <a:pPr marL="400050" lvl="1" indent="0">
              <a:buNone/>
            </a:pPr>
            <a:endParaRPr lang="en-US" dirty="0"/>
          </a:p>
          <a:p>
            <a:pPr marL="400050" lvl="1" indent="0">
              <a:buNone/>
            </a:pPr>
            <a:r>
              <a:rPr lang="en-US" b="1" dirty="0"/>
              <a:t>Strategies and actions </a:t>
            </a:r>
            <a:r>
              <a:rPr lang="en-US" dirty="0"/>
              <a:t>which will enable the accomplishment of objectives</a:t>
            </a:r>
          </a:p>
          <a:p>
            <a:pPr marL="400050" lvl="1" indent="0">
              <a:buNone/>
            </a:pPr>
            <a:endParaRPr lang="en-US" dirty="0"/>
          </a:p>
          <a:p>
            <a:pPr marL="400050" lvl="1" indent="0">
              <a:buNone/>
            </a:pPr>
            <a:r>
              <a:rPr lang="en-US" b="1" dirty="0"/>
              <a:t>Operational guidelines </a:t>
            </a:r>
            <a:r>
              <a:rPr lang="en-US" dirty="0"/>
              <a:t>for implementation </a:t>
            </a:r>
          </a:p>
          <a:p>
            <a:endParaRPr lang="en-US" dirty="0"/>
          </a:p>
        </p:txBody>
      </p:sp>
    </p:spTree>
    <p:extLst>
      <p:ext uri="{BB962C8B-B14F-4D97-AF65-F5344CB8AC3E}">
        <p14:creationId xmlns:p14="http://schemas.microsoft.com/office/powerpoint/2010/main" val="2059381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6"/>
          <p:cNvSpPr txBox="1">
            <a:spLocks noChangeArrowheads="1"/>
          </p:cNvSpPr>
          <p:nvPr/>
        </p:nvSpPr>
        <p:spPr bwMode="auto">
          <a:xfrm>
            <a:off x="120770" y="96904"/>
            <a:ext cx="9144000" cy="584775"/>
          </a:xfrm>
          <a:prstGeom prst="rect">
            <a:avLst/>
          </a:prstGeom>
          <a:noFill/>
          <a:ln w="9525">
            <a:noFill/>
            <a:miter lim="800000"/>
            <a:headEnd/>
            <a:tailEnd/>
          </a:ln>
        </p:spPr>
        <p:txBody>
          <a:bodyPr wrap="square">
            <a:spAutoFit/>
          </a:bodyPr>
          <a:lstStyle/>
          <a:p>
            <a:pPr marL="519119" indent="-519119" algn="ctr">
              <a:spcAft>
                <a:spcPts val="2000"/>
              </a:spcAft>
            </a:pPr>
            <a:r>
              <a:rPr lang="en-US" sz="3200" b="1" cap="small" dirty="0">
                <a:solidFill>
                  <a:srgbClr val="002060"/>
                </a:solidFill>
                <a:latin typeface="+mj-lt"/>
                <a:cs typeface="Times New Roman" panose="02020603050405020304" pitchFamily="18" charset="0"/>
              </a:rPr>
              <a:t>Comprehensive System of Personnel Development</a:t>
            </a:r>
          </a:p>
        </p:txBody>
      </p:sp>
      <p:grpSp>
        <p:nvGrpSpPr>
          <p:cNvPr id="6" name="Group 5"/>
          <p:cNvGrpSpPr/>
          <p:nvPr/>
        </p:nvGrpSpPr>
        <p:grpSpPr>
          <a:xfrm>
            <a:off x="465107" y="1143000"/>
            <a:ext cx="7696201" cy="4876800"/>
            <a:chOff x="457200" y="1676400"/>
            <a:chExt cx="7696200" cy="4876800"/>
          </a:xfrm>
        </p:grpSpPr>
        <p:graphicFrame>
          <p:nvGraphicFramePr>
            <p:cNvPr id="7" name="Diagram 6"/>
            <p:cNvGraphicFramePr/>
            <p:nvPr>
              <p:extLst/>
            </p:nvPr>
          </p:nvGraphicFramePr>
          <p:xfrm>
            <a:off x="457200" y="1676400"/>
            <a:ext cx="76962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ounded Rectangle 7"/>
            <p:cNvSpPr>
              <a:spLocks noChangeArrowheads="1"/>
            </p:cNvSpPr>
            <p:nvPr/>
          </p:nvSpPr>
          <p:spPr bwMode="auto">
            <a:xfrm>
              <a:off x="3404616" y="3337560"/>
              <a:ext cx="1801368" cy="1554480"/>
            </a:xfrm>
            <a:prstGeom prst="roundRect">
              <a:avLst>
                <a:gd name="adj" fmla="val 16667"/>
              </a:avLst>
            </a:prstGeom>
            <a:gradFill rotWithShape="1">
              <a:gsLst>
                <a:gs pos="0">
                  <a:srgbClr val="D59F48"/>
                </a:gs>
                <a:gs pos="20000">
                  <a:srgbClr val="D19D4A"/>
                </a:gs>
                <a:gs pos="100000">
                  <a:srgbClr val="A07837"/>
                </a:gs>
              </a:gsLst>
              <a:lin ang="5400000"/>
            </a:gradFill>
            <a:ln w="9525">
              <a:solidFill>
                <a:srgbClr val="C69C58"/>
              </a:solidFill>
              <a:round/>
              <a:headEnd/>
              <a:tailEnd/>
            </a:ln>
            <a:effectLst>
              <a:outerShdw dist="23000" dir="5400000" rotWithShape="0">
                <a:srgbClr val="808080">
                  <a:alpha val="34999"/>
                </a:srgbClr>
              </a:outerShdw>
            </a:effectLst>
          </p:spPr>
          <p:txBody>
            <a:bodyPr anchor="ctr"/>
            <a:lstStyle/>
            <a:p>
              <a:pPr algn="ctr">
                <a:defRPr/>
              </a:pPr>
              <a:r>
                <a:rPr lang="en-US" sz="1401" dirty="0">
                  <a:solidFill>
                    <a:schemeClr val="lt1"/>
                  </a:solidFill>
                </a:rPr>
                <a:t>Evaluation</a:t>
              </a:r>
            </a:p>
            <a:p>
              <a:pPr algn="ctr">
                <a:defRPr/>
              </a:pPr>
              <a:endParaRPr lang="en-US" sz="1200" dirty="0">
                <a:solidFill>
                  <a:schemeClr val="bg1"/>
                </a:solidFill>
              </a:endParaRPr>
            </a:p>
            <a:p>
              <a:pPr algn="ctr">
                <a:defRPr/>
              </a:pPr>
              <a:r>
                <a:rPr lang="en-US" sz="1200" dirty="0">
                  <a:solidFill>
                    <a:schemeClr val="bg1"/>
                  </a:solidFill>
                </a:rPr>
                <a:t>Plans for evaluating each subcomponent of the CSPD</a:t>
              </a:r>
            </a:p>
            <a:p>
              <a:pPr algn="ctr">
                <a:defRPr/>
              </a:pPr>
              <a:endParaRPr lang="en-US" sz="1401" dirty="0">
                <a:solidFill>
                  <a:schemeClr val="lt1"/>
                </a:solidFill>
              </a:endParaRPr>
            </a:p>
          </p:txBody>
        </p:sp>
      </p:grpSp>
      <p:cxnSp>
        <p:nvCxnSpPr>
          <p:cNvPr id="9" name="AutoShape 2"/>
          <p:cNvCxnSpPr>
            <a:cxnSpLocks noChangeShapeType="1"/>
          </p:cNvCxnSpPr>
          <p:nvPr/>
        </p:nvCxnSpPr>
        <p:spPr bwMode="auto">
          <a:xfrm>
            <a:off x="0" y="762000"/>
            <a:ext cx="9144000" cy="0"/>
          </a:xfrm>
          <a:prstGeom prst="straightConnector1">
            <a:avLst/>
          </a:prstGeom>
          <a:noFill/>
          <a:ln w="76200" cmpd="sng">
            <a:solidFill>
              <a:srgbClr val="121D89"/>
            </a:solidFill>
            <a:round/>
            <a:headEnd type="none" w="med" len="med"/>
            <a:tailEnd type="non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449258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337" y="270235"/>
            <a:ext cx="7886700" cy="1325563"/>
          </a:xfrm>
        </p:spPr>
        <p:txBody>
          <a:bodyPr>
            <a:normAutofit fontScale="90000"/>
          </a:bodyPr>
          <a:lstStyle/>
          <a:p>
            <a:pPr algn="ctr"/>
            <a:r>
              <a:rPr lang="en-US" sz="3100" b="1" dirty="0">
                <a:cs typeface="Times New Roman" panose="02020603050405020304" pitchFamily="18" charset="0"/>
              </a:rPr>
              <a:t>Comprehensive System Of Personnel Development</a:t>
            </a:r>
            <a:br>
              <a:rPr lang="en-US" b="1" cap="small" dirty="0">
                <a:solidFill>
                  <a:srgbClr val="002060"/>
                </a:solidFill>
                <a:cs typeface="Times New Roman" panose="02020603050405020304" pitchFamily="18" charset="0"/>
              </a:rPr>
            </a:br>
            <a:endParaRPr lang="en-US" dirty="0"/>
          </a:p>
        </p:txBody>
      </p:sp>
      <p:sp>
        <p:nvSpPr>
          <p:cNvPr id="3" name="Content Placeholder 2"/>
          <p:cNvSpPr>
            <a:spLocks noGrp="1"/>
          </p:cNvSpPr>
          <p:nvPr>
            <p:ph idx="1"/>
          </p:nvPr>
        </p:nvSpPr>
        <p:spPr>
          <a:xfrm>
            <a:off x="560717" y="1388851"/>
            <a:ext cx="8143336" cy="4960191"/>
          </a:xfrm>
        </p:spPr>
        <p:txBody>
          <a:bodyPr>
            <a:normAutofit fontScale="25000" lnSpcReduction="20000"/>
          </a:bodyPr>
          <a:lstStyle/>
          <a:p>
            <a:pPr marL="0" lvl="0" indent="0">
              <a:lnSpc>
                <a:spcPct val="120000"/>
              </a:lnSpc>
              <a:spcBef>
                <a:spcPts val="0"/>
              </a:spcBef>
              <a:buNone/>
            </a:pPr>
            <a:r>
              <a:rPr lang="en-US" sz="7200" b="1" dirty="0"/>
              <a:t>Leadership, Coordination &amp; Sustainability</a:t>
            </a:r>
          </a:p>
          <a:p>
            <a:pPr marL="457200" lvl="1" indent="0">
              <a:lnSpc>
                <a:spcPct val="120000"/>
              </a:lnSpc>
              <a:spcBef>
                <a:spcPts val="0"/>
              </a:spcBef>
              <a:buNone/>
            </a:pPr>
            <a:r>
              <a:rPr lang="en-US" sz="7200" dirty="0"/>
              <a:t>Structures for ongoing support of all personnel development activities</a:t>
            </a:r>
          </a:p>
          <a:p>
            <a:pPr marL="457200" lvl="1" indent="0">
              <a:lnSpc>
                <a:spcPct val="120000"/>
              </a:lnSpc>
              <a:spcBef>
                <a:spcPts val="0"/>
              </a:spcBef>
              <a:buNone/>
            </a:pPr>
            <a:endParaRPr lang="en-US" sz="7200" dirty="0"/>
          </a:p>
          <a:p>
            <a:pPr marL="0" lvl="0" indent="0">
              <a:lnSpc>
                <a:spcPct val="120000"/>
              </a:lnSpc>
              <a:spcBef>
                <a:spcPts val="0"/>
              </a:spcBef>
              <a:buNone/>
            </a:pPr>
            <a:r>
              <a:rPr lang="en-US" sz="7200" b="1" dirty="0"/>
              <a:t>Recruitment and Retention</a:t>
            </a:r>
          </a:p>
          <a:p>
            <a:pPr marL="0" lvl="0" indent="0">
              <a:lnSpc>
                <a:spcPct val="120000"/>
              </a:lnSpc>
              <a:spcBef>
                <a:spcPts val="0"/>
              </a:spcBef>
              <a:buNone/>
            </a:pPr>
            <a:r>
              <a:rPr lang="en-US" sz="7200" dirty="0"/>
              <a:t>	Strategies to identify, hire and maintain a qualified workforce across sectors 	and disciplines </a:t>
            </a:r>
          </a:p>
          <a:p>
            <a:pPr marL="0" lvl="0" indent="0">
              <a:lnSpc>
                <a:spcPct val="120000"/>
              </a:lnSpc>
              <a:spcBef>
                <a:spcPts val="0"/>
              </a:spcBef>
              <a:buNone/>
            </a:pPr>
            <a:endParaRPr lang="en-US" sz="7200" dirty="0"/>
          </a:p>
          <a:p>
            <a:pPr marL="0" lvl="0" indent="0">
              <a:lnSpc>
                <a:spcPct val="120000"/>
              </a:lnSpc>
              <a:spcBef>
                <a:spcPts val="0"/>
              </a:spcBef>
              <a:buNone/>
            </a:pPr>
            <a:r>
              <a:rPr lang="en-US" sz="7200" b="1" dirty="0"/>
              <a:t>Personnel Standards</a:t>
            </a:r>
          </a:p>
          <a:p>
            <a:pPr marL="0" lvl="0" indent="0">
              <a:lnSpc>
                <a:spcPct val="120000"/>
              </a:lnSpc>
              <a:spcBef>
                <a:spcPts val="0"/>
              </a:spcBef>
              <a:buNone/>
            </a:pPr>
            <a:r>
              <a:rPr lang="en-US" sz="7200" dirty="0"/>
              <a:t>	Discipline specific knowledge, skills and competencies for the EC workforce</a:t>
            </a:r>
          </a:p>
          <a:p>
            <a:pPr marL="0" lvl="0" indent="0">
              <a:lnSpc>
                <a:spcPct val="120000"/>
              </a:lnSpc>
              <a:spcBef>
                <a:spcPts val="0"/>
              </a:spcBef>
              <a:buNone/>
            </a:pPr>
            <a:endParaRPr lang="en-US" sz="7200" dirty="0"/>
          </a:p>
          <a:p>
            <a:pPr marL="0" lvl="0" indent="0">
              <a:lnSpc>
                <a:spcPct val="120000"/>
              </a:lnSpc>
              <a:spcBef>
                <a:spcPts val="0"/>
              </a:spcBef>
              <a:buNone/>
            </a:pPr>
            <a:r>
              <a:rPr lang="en-US" sz="7200" b="1" dirty="0"/>
              <a:t>Preservice Training</a:t>
            </a:r>
          </a:p>
          <a:p>
            <a:pPr marL="0" lvl="0" indent="0">
              <a:lnSpc>
                <a:spcPct val="120000"/>
              </a:lnSpc>
              <a:spcBef>
                <a:spcPts val="0"/>
              </a:spcBef>
              <a:buNone/>
            </a:pPr>
            <a:r>
              <a:rPr lang="en-US" sz="7200" dirty="0"/>
              <a:t>	Formal program of study at an IHE to prepare for the EC workforce</a:t>
            </a:r>
          </a:p>
          <a:p>
            <a:pPr marL="0" lvl="0" indent="0">
              <a:lnSpc>
                <a:spcPct val="120000"/>
              </a:lnSpc>
              <a:spcBef>
                <a:spcPts val="0"/>
              </a:spcBef>
              <a:buNone/>
            </a:pPr>
            <a:endParaRPr lang="en-US" sz="7200" dirty="0"/>
          </a:p>
          <a:p>
            <a:pPr marL="0" lvl="0" indent="0">
              <a:lnSpc>
                <a:spcPct val="120000"/>
              </a:lnSpc>
              <a:spcBef>
                <a:spcPts val="0"/>
              </a:spcBef>
              <a:buNone/>
            </a:pPr>
            <a:r>
              <a:rPr lang="en-US" sz="7200" b="1" dirty="0"/>
              <a:t>Inservice Training</a:t>
            </a:r>
          </a:p>
          <a:p>
            <a:pPr marL="0" lvl="0" indent="0">
              <a:lnSpc>
                <a:spcPct val="120000"/>
              </a:lnSpc>
              <a:spcBef>
                <a:spcPts val="0"/>
              </a:spcBef>
              <a:buNone/>
            </a:pPr>
            <a:r>
              <a:rPr lang="en-US" sz="7200" dirty="0"/>
              <a:t>	Ongoing learning activities to maintain and build the competence of the EC 	workforce </a:t>
            </a:r>
          </a:p>
          <a:p>
            <a:pPr marL="0" indent="0" algn="ctr">
              <a:lnSpc>
                <a:spcPct val="120000"/>
              </a:lnSpc>
              <a:spcBef>
                <a:spcPts val="0"/>
              </a:spcBef>
              <a:buNone/>
              <a:defRPr/>
            </a:pPr>
            <a:r>
              <a:rPr lang="en-US" sz="4500" dirty="0">
                <a:solidFill>
                  <a:schemeClr val="lt1"/>
                </a:solidFill>
              </a:rPr>
              <a:t>Evaluation</a:t>
            </a:r>
          </a:p>
          <a:p>
            <a:pPr marL="0" indent="0" algn="ctr">
              <a:lnSpc>
                <a:spcPct val="120000"/>
              </a:lnSpc>
              <a:spcBef>
                <a:spcPts val="0"/>
              </a:spcBef>
              <a:buNone/>
              <a:defRPr/>
            </a:pPr>
            <a:endParaRPr lang="en-US" sz="4500" dirty="0">
              <a:solidFill>
                <a:schemeClr val="bg1"/>
              </a:solidFill>
            </a:endParaRPr>
          </a:p>
          <a:p>
            <a:pPr marL="0" indent="0" algn="ctr">
              <a:lnSpc>
                <a:spcPct val="120000"/>
              </a:lnSpc>
              <a:spcBef>
                <a:spcPts val="0"/>
              </a:spcBef>
              <a:buNone/>
              <a:defRPr/>
            </a:pPr>
            <a:r>
              <a:rPr lang="en-US" sz="4500" dirty="0">
                <a:solidFill>
                  <a:schemeClr val="bg1"/>
                </a:solidFill>
              </a:rPr>
              <a:t>Plans for evaluating each subcomponent of the CSPD</a:t>
            </a:r>
          </a:p>
          <a:p>
            <a:pPr marL="0" lvl="0" indent="0">
              <a:lnSpc>
                <a:spcPct val="120000"/>
              </a:lnSpc>
              <a:spcBef>
                <a:spcPts val="0"/>
              </a:spcBef>
              <a:buNone/>
            </a:pPr>
            <a:endParaRPr lang="en-US" sz="4500" dirty="0"/>
          </a:p>
          <a:p>
            <a:pPr marL="0" lvl="0" indent="0">
              <a:lnSpc>
                <a:spcPct val="120000"/>
              </a:lnSpc>
              <a:spcBef>
                <a:spcPts val="0"/>
              </a:spcBef>
              <a:buNone/>
            </a:pPr>
            <a:endParaRPr lang="en-US" sz="4500" dirty="0"/>
          </a:p>
          <a:p>
            <a:pPr marL="0" lvl="0" indent="0">
              <a:lnSpc>
                <a:spcPct val="120000"/>
              </a:lnSpc>
              <a:spcBef>
                <a:spcPts val="0"/>
              </a:spcBef>
              <a:buNone/>
            </a:pPr>
            <a:endParaRPr lang="en-US" sz="4500" dirty="0"/>
          </a:p>
          <a:p>
            <a:pPr marL="0" lvl="0" indent="0">
              <a:lnSpc>
                <a:spcPct val="120000"/>
              </a:lnSpc>
              <a:spcBef>
                <a:spcPts val="0"/>
              </a:spcBef>
              <a:buNone/>
            </a:pPr>
            <a:endParaRPr lang="en-US" sz="1200" dirty="0"/>
          </a:p>
          <a:p>
            <a:pPr marL="457200" lvl="1" indent="0">
              <a:lnSpc>
                <a:spcPct val="120000"/>
              </a:lnSpc>
              <a:spcBef>
                <a:spcPts val="0"/>
              </a:spcBef>
              <a:buNone/>
            </a:pPr>
            <a:endParaRPr lang="en-US" sz="2000" dirty="0"/>
          </a:p>
          <a:p>
            <a:pPr marL="0" indent="0">
              <a:lnSpc>
                <a:spcPct val="120000"/>
              </a:lnSpc>
              <a:spcBef>
                <a:spcPts val="0"/>
              </a:spcBef>
              <a:buNone/>
            </a:pPr>
            <a:endParaRPr lang="en-US" sz="2400" dirty="0"/>
          </a:p>
        </p:txBody>
      </p:sp>
    </p:spTree>
    <p:extLst>
      <p:ext uri="{BB962C8B-B14F-4D97-AF65-F5344CB8AC3E}">
        <p14:creationId xmlns:p14="http://schemas.microsoft.com/office/powerpoint/2010/main" val="3818239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51946-772A-439F-8ABC-23B026DC8600}"/>
              </a:ext>
            </a:extLst>
          </p:cNvPr>
          <p:cNvSpPr>
            <a:spLocks noGrp="1"/>
          </p:cNvSpPr>
          <p:nvPr>
            <p:ph type="title"/>
          </p:nvPr>
        </p:nvSpPr>
        <p:spPr>
          <a:xfrm>
            <a:off x="628650" y="365127"/>
            <a:ext cx="7886700" cy="764934"/>
          </a:xfrm>
        </p:spPr>
        <p:txBody>
          <a:bodyPr>
            <a:normAutofit/>
          </a:bodyPr>
          <a:lstStyle/>
          <a:p>
            <a:pPr algn="ctr"/>
            <a:r>
              <a:rPr lang="en-US" sz="3600" dirty="0">
                <a:latin typeface="+mj-lt"/>
              </a:rPr>
              <a:t>ECPC 2</a:t>
            </a:r>
          </a:p>
        </p:txBody>
      </p:sp>
      <p:sp>
        <p:nvSpPr>
          <p:cNvPr id="3" name="Content Placeholder 2">
            <a:extLst>
              <a:ext uri="{FF2B5EF4-FFF2-40B4-BE49-F238E27FC236}">
                <a16:creationId xmlns:a16="http://schemas.microsoft.com/office/drawing/2014/main" id="{CECC5C26-36E2-4A43-B9E4-E84873E97159}"/>
              </a:ext>
            </a:extLst>
          </p:cNvPr>
          <p:cNvSpPr>
            <a:spLocks noGrp="1"/>
          </p:cNvSpPr>
          <p:nvPr>
            <p:ph idx="1"/>
          </p:nvPr>
        </p:nvSpPr>
        <p:spPr>
          <a:xfrm>
            <a:off x="628650" y="1447800"/>
            <a:ext cx="7886700" cy="4729163"/>
          </a:xfrm>
        </p:spPr>
        <p:txBody>
          <a:bodyPr>
            <a:normAutofit fontScale="70000" lnSpcReduction="20000"/>
          </a:bodyPr>
          <a:lstStyle/>
          <a:p>
            <a:pPr marL="0" indent="0" algn="ctr">
              <a:lnSpc>
                <a:spcPct val="120000"/>
              </a:lnSpc>
              <a:buNone/>
            </a:pPr>
            <a:r>
              <a:rPr lang="en-US" sz="4000" dirty="0"/>
              <a:t>To provide targeted TA to:</a:t>
            </a:r>
          </a:p>
          <a:p>
            <a:pPr marL="0" indent="0" algn="ctr">
              <a:lnSpc>
                <a:spcPct val="120000"/>
              </a:lnSpc>
              <a:buNone/>
            </a:pPr>
            <a:r>
              <a:rPr lang="en-US" sz="4000" b="1" dirty="0"/>
              <a:t>early childhood IHE faculty and other professional development (PD) staff; State IDEA Part C and 619 administrators; families and graduate students</a:t>
            </a:r>
          </a:p>
          <a:p>
            <a:pPr marL="0" indent="0" algn="ctr">
              <a:buNone/>
            </a:pPr>
            <a:r>
              <a:rPr lang="en-US" sz="4000" dirty="0"/>
              <a:t> </a:t>
            </a:r>
          </a:p>
          <a:p>
            <a:pPr marL="0" indent="0" algn="ctr">
              <a:buNone/>
            </a:pPr>
            <a:r>
              <a:rPr lang="en-US" sz="4000" dirty="0"/>
              <a:t>to improve outcomes </a:t>
            </a:r>
          </a:p>
          <a:p>
            <a:pPr marL="0" indent="0" algn="ctr">
              <a:buNone/>
            </a:pPr>
            <a:endParaRPr lang="en-US" sz="4000" dirty="0"/>
          </a:p>
          <a:p>
            <a:pPr marL="0" indent="0" algn="ctr">
              <a:buNone/>
            </a:pPr>
            <a:r>
              <a:rPr lang="en-US" sz="4000" dirty="0"/>
              <a:t>for infants and young children with disabilities </a:t>
            </a:r>
          </a:p>
          <a:p>
            <a:pPr marL="0" indent="0" algn="ctr">
              <a:buNone/>
            </a:pPr>
            <a:r>
              <a:rPr lang="en-US" sz="4000" dirty="0"/>
              <a:t>and their families. </a:t>
            </a:r>
          </a:p>
          <a:p>
            <a:pPr marL="0" indent="0">
              <a:buNone/>
            </a:pPr>
            <a:endParaRPr lang="en-US" dirty="0"/>
          </a:p>
        </p:txBody>
      </p:sp>
    </p:spTree>
    <p:extLst>
      <p:ext uri="{BB962C8B-B14F-4D97-AF65-F5344CB8AC3E}">
        <p14:creationId xmlns:p14="http://schemas.microsoft.com/office/powerpoint/2010/main" val="189487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t>Leadership, Coordination &amp; Sustainability</a:t>
            </a:r>
            <a:br>
              <a:rPr lang="en-US" dirty="0"/>
            </a:br>
            <a:endParaRPr lang="en-US" dirty="0"/>
          </a:p>
        </p:txBody>
      </p:sp>
      <p:sp>
        <p:nvSpPr>
          <p:cNvPr id="3" name="Content Placeholder 2"/>
          <p:cNvSpPr>
            <a:spLocks noGrp="1"/>
          </p:cNvSpPr>
          <p:nvPr>
            <p:ph idx="1"/>
          </p:nvPr>
        </p:nvSpPr>
        <p:spPr/>
        <p:txBody>
          <a:bodyPr/>
          <a:lstStyle/>
          <a:p>
            <a:pPr marL="0" indent="0" algn="ctr">
              <a:buNone/>
            </a:pPr>
            <a:r>
              <a:rPr lang="en-US" sz="3600" dirty="0"/>
              <a:t>Structures for ongoing support of all </a:t>
            </a:r>
          </a:p>
          <a:p>
            <a:pPr marL="0" indent="0" algn="ctr">
              <a:buNone/>
            </a:pPr>
            <a:r>
              <a:rPr lang="en-US" sz="3600" dirty="0"/>
              <a:t>personnel development activities</a:t>
            </a:r>
          </a:p>
          <a:p>
            <a:endParaRPr lang="en-US" dirty="0"/>
          </a:p>
        </p:txBody>
      </p:sp>
    </p:spTree>
    <p:extLst>
      <p:ext uri="{BB962C8B-B14F-4D97-AF65-F5344CB8AC3E}">
        <p14:creationId xmlns:p14="http://schemas.microsoft.com/office/powerpoint/2010/main" val="256502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Building a Leadership Curriculum</a:t>
            </a:r>
          </a:p>
        </p:txBody>
      </p:sp>
      <p:sp>
        <p:nvSpPr>
          <p:cNvPr id="3" name="Content Placeholder 2"/>
          <p:cNvSpPr>
            <a:spLocks noGrp="1"/>
          </p:cNvSpPr>
          <p:nvPr>
            <p:ph idx="1"/>
          </p:nvPr>
        </p:nvSpPr>
        <p:spPr/>
        <p:txBody>
          <a:bodyPr/>
          <a:lstStyle/>
          <a:p>
            <a:pPr marL="0" indent="0">
              <a:buNone/>
            </a:pPr>
            <a:r>
              <a:rPr lang="en-US" dirty="0"/>
              <a:t>With Part C and Part B(619) Coordinators</a:t>
            </a:r>
          </a:p>
          <a:p>
            <a:pPr marL="0" indent="0">
              <a:buNone/>
            </a:pPr>
            <a:r>
              <a:rPr lang="en-US" dirty="0"/>
              <a:t>	Think Tank</a:t>
            </a:r>
          </a:p>
          <a:p>
            <a:pPr marL="0" indent="0">
              <a:buNone/>
            </a:pPr>
            <a:r>
              <a:rPr lang="en-US" dirty="0"/>
              <a:t>	Delphi</a:t>
            </a:r>
          </a:p>
          <a:p>
            <a:pPr marL="0" indent="0">
              <a:buNone/>
            </a:pPr>
            <a:r>
              <a:rPr lang="en-US" dirty="0"/>
              <a:t>	Member Checks at Leadership Meetings</a:t>
            </a:r>
          </a:p>
          <a:p>
            <a:pPr marL="0" indent="0">
              <a:buNone/>
            </a:pPr>
            <a:endParaRPr lang="en-US" dirty="0"/>
          </a:p>
          <a:p>
            <a:pPr marL="0" indent="0">
              <a:buNone/>
            </a:pPr>
            <a:r>
              <a:rPr lang="en-US" dirty="0"/>
              <a:t>IHE Faculty-2019-2020</a:t>
            </a:r>
          </a:p>
          <a:p>
            <a:pPr marL="0" indent="0">
              <a:buNone/>
            </a:pPr>
            <a:endParaRPr lang="en-US" dirty="0"/>
          </a:p>
          <a:p>
            <a:pPr marL="0" indent="0">
              <a:buNone/>
            </a:pPr>
            <a:r>
              <a:rPr lang="en-US" dirty="0"/>
              <a:t>Families- 2019-2020</a:t>
            </a:r>
          </a:p>
        </p:txBody>
      </p:sp>
    </p:spTree>
    <p:extLst>
      <p:ext uri="{BB962C8B-B14F-4D97-AF65-F5344CB8AC3E}">
        <p14:creationId xmlns:p14="http://schemas.microsoft.com/office/powerpoint/2010/main" val="34105043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Recruitment and Retention</a:t>
            </a:r>
            <a:br>
              <a:rPr lang="en-US" dirty="0"/>
            </a:br>
            <a:endParaRPr lang="en-US" dirty="0"/>
          </a:p>
        </p:txBody>
      </p:sp>
      <p:sp>
        <p:nvSpPr>
          <p:cNvPr id="3" name="Content Placeholder 2"/>
          <p:cNvSpPr>
            <a:spLocks noGrp="1"/>
          </p:cNvSpPr>
          <p:nvPr>
            <p:ph idx="1"/>
          </p:nvPr>
        </p:nvSpPr>
        <p:spPr/>
        <p:txBody>
          <a:bodyPr/>
          <a:lstStyle/>
          <a:p>
            <a:pPr marL="0" indent="0" algn="ctr">
              <a:buNone/>
            </a:pPr>
            <a:r>
              <a:rPr lang="en-US" dirty="0"/>
              <a:t>Strategies to identify, hire and maintain a qualified workforce across sectors and discipline</a:t>
            </a:r>
          </a:p>
          <a:p>
            <a:endParaRPr lang="en-US" dirty="0"/>
          </a:p>
        </p:txBody>
      </p:sp>
    </p:spTree>
    <p:extLst>
      <p:ext uri="{BB962C8B-B14F-4D97-AF65-F5344CB8AC3E}">
        <p14:creationId xmlns:p14="http://schemas.microsoft.com/office/powerpoint/2010/main" val="3069741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Personnel Standards</a:t>
            </a:r>
          </a:p>
        </p:txBody>
      </p:sp>
      <p:sp>
        <p:nvSpPr>
          <p:cNvPr id="3" name="Content Placeholder 2"/>
          <p:cNvSpPr>
            <a:spLocks noGrp="1"/>
          </p:cNvSpPr>
          <p:nvPr>
            <p:ph idx="1"/>
          </p:nvPr>
        </p:nvSpPr>
        <p:spPr/>
        <p:txBody>
          <a:bodyPr>
            <a:normAutofit/>
          </a:bodyPr>
          <a:lstStyle/>
          <a:p>
            <a:pPr marL="0" indent="0" algn="ctr">
              <a:buNone/>
            </a:pPr>
            <a:r>
              <a:rPr lang="en-US" dirty="0"/>
              <a:t>Discipline specific knowledge, skills and competencies for the EC workforce</a:t>
            </a:r>
          </a:p>
        </p:txBody>
      </p:sp>
    </p:spTree>
    <p:extLst>
      <p:ext uri="{BB962C8B-B14F-4D97-AF65-F5344CB8AC3E}">
        <p14:creationId xmlns:p14="http://schemas.microsoft.com/office/powerpoint/2010/main" val="41487597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7969" y="232913"/>
            <a:ext cx="8161265" cy="914400"/>
          </a:xfrm>
        </p:spPr>
        <p:txBody>
          <a:bodyPr>
            <a:noAutofit/>
          </a:bodyPr>
          <a:lstStyle/>
          <a:p>
            <a:pPr algn="ctr"/>
            <a:r>
              <a:rPr lang="en-US" sz="3200" b="1" dirty="0">
                <a:latin typeface="+mj-lt"/>
                <a:cs typeface="Arial" pitchFamily="34" charset="0"/>
              </a:rPr>
              <a:t>National Data Base of Personnel Standards</a:t>
            </a:r>
          </a:p>
        </p:txBody>
      </p:sp>
      <p:sp>
        <p:nvSpPr>
          <p:cNvPr id="5" name="Content Placeholder 4"/>
          <p:cNvSpPr>
            <a:spLocks noGrp="1"/>
          </p:cNvSpPr>
          <p:nvPr>
            <p:ph idx="1"/>
          </p:nvPr>
        </p:nvSpPr>
        <p:spPr>
          <a:xfrm>
            <a:off x="544140" y="1350034"/>
            <a:ext cx="7848600" cy="5029200"/>
          </a:xfrm>
        </p:spPr>
        <p:txBody>
          <a:bodyPr>
            <a:noAutofit/>
          </a:bodyPr>
          <a:lstStyle/>
          <a:p>
            <a:pPr marL="0" indent="0">
              <a:buNone/>
            </a:pPr>
            <a:r>
              <a:rPr lang="en-US" sz="2400" dirty="0"/>
              <a:t>13 disciplines</a:t>
            </a:r>
          </a:p>
          <a:p>
            <a:pPr marL="0" indent="0">
              <a:buNone/>
            </a:pPr>
            <a:r>
              <a:rPr lang="en-US" sz="2400" dirty="0"/>
              <a:t>20 variables</a:t>
            </a:r>
          </a:p>
          <a:p>
            <a:pPr marL="0" indent="0">
              <a:buNone/>
            </a:pPr>
            <a:r>
              <a:rPr lang="en-US" sz="2400" dirty="0"/>
              <a:t>A two-step procedure was implemented:</a:t>
            </a:r>
          </a:p>
          <a:p>
            <a:pPr marL="457200" lvl="1" indent="0">
              <a:buNone/>
            </a:pPr>
            <a:r>
              <a:rPr lang="en-US" sz="2400" dirty="0"/>
              <a:t>Step 1: Internet-based data collection (with inter-rater reliability) </a:t>
            </a:r>
          </a:p>
          <a:p>
            <a:pPr marL="457200" lvl="1" indent="0">
              <a:buNone/>
            </a:pPr>
            <a:r>
              <a:rPr lang="en-US" sz="2400" dirty="0"/>
              <a:t>Step 2: Telephone interview for verification. </a:t>
            </a:r>
          </a:p>
          <a:p>
            <a:pPr marL="0" indent="0">
              <a:buNone/>
            </a:pPr>
            <a:r>
              <a:rPr lang="en-US" sz="2400" dirty="0"/>
              <a:t>Analysis: Frequency count and percentage</a:t>
            </a:r>
          </a:p>
          <a:p>
            <a:pPr marL="0" indent="0">
              <a:buNone/>
            </a:pPr>
            <a:r>
              <a:rPr lang="en-US" sz="2400" dirty="0"/>
              <a:t>Findings:</a:t>
            </a:r>
          </a:p>
          <a:p>
            <a:pPr marL="457200" lvl="1" indent="0">
              <a:buNone/>
            </a:pPr>
            <a:r>
              <a:rPr lang="en-US" sz="2400" dirty="0"/>
              <a:t>Each state dramatically varied in personnel standards.</a:t>
            </a:r>
          </a:p>
          <a:p>
            <a:pPr marL="457200" lvl="1" indent="0">
              <a:buNone/>
            </a:pPr>
            <a:r>
              <a:rPr lang="en-US" sz="2400" dirty="0"/>
              <a:t>Related service disciplines had less variance.</a:t>
            </a:r>
          </a:p>
          <a:p>
            <a:pPr marL="457200" lvl="1" indent="0">
              <a:buNone/>
            </a:pPr>
            <a:r>
              <a:rPr lang="en-US" sz="2400" dirty="0"/>
              <a:t>Less than 1/3 of the states specified additional requirements for working in Part C.</a:t>
            </a:r>
          </a:p>
        </p:txBody>
      </p:sp>
    </p:spTree>
    <p:extLst>
      <p:ext uri="{BB962C8B-B14F-4D97-AF65-F5344CB8AC3E}">
        <p14:creationId xmlns:p14="http://schemas.microsoft.com/office/powerpoint/2010/main" val="27244383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30060"/>
          </a:xfrm>
        </p:spPr>
        <p:txBody>
          <a:bodyPr>
            <a:noAutofit/>
          </a:bodyPr>
          <a:lstStyle/>
          <a:p>
            <a:pPr algn="ctr"/>
            <a:br>
              <a:rPr lang="en-US" sz="2800" dirty="0"/>
            </a:br>
            <a:r>
              <a:rPr lang="en-US" sz="2800" b="1" dirty="0">
                <a:cs typeface="Arial" panose="020B0604020202020204" pitchFamily="34" charset="0"/>
              </a:rPr>
              <a:t>Cross-Disciplinary Organizations</a:t>
            </a:r>
          </a:p>
        </p:txBody>
      </p:sp>
      <p:sp>
        <p:nvSpPr>
          <p:cNvPr id="3" name="Content Placeholder 2"/>
          <p:cNvSpPr>
            <a:spLocks noGrp="1"/>
          </p:cNvSpPr>
          <p:nvPr>
            <p:ph idx="1"/>
          </p:nvPr>
        </p:nvSpPr>
        <p:spPr>
          <a:xfrm>
            <a:off x="414068" y="1485181"/>
            <a:ext cx="8229600" cy="4941498"/>
          </a:xfrm>
        </p:spPr>
        <p:txBody>
          <a:bodyPr>
            <a:normAutofit fontScale="92500" lnSpcReduction="10000"/>
          </a:bodyPr>
          <a:lstStyle/>
          <a:p>
            <a:pPr marL="457200" lvl="1" indent="0">
              <a:buNone/>
            </a:pPr>
            <a:r>
              <a:rPr lang="en-US" sz="2400" dirty="0">
                <a:latin typeface="Arial" panose="020B0604020202020204" pitchFamily="34" charset="0"/>
                <a:cs typeface="Arial" panose="020B0604020202020204" pitchFamily="34" charset="0"/>
              </a:rPr>
              <a:t>Council for Exceptional Children</a:t>
            </a:r>
          </a:p>
          <a:p>
            <a:pPr lvl="1">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457200" lvl="1" indent="0">
              <a:buNone/>
            </a:pPr>
            <a:r>
              <a:rPr lang="en-US" sz="2400" dirty="0">
                <a:latin typeface="Arial" panose="020B0604020202020204" pitchFamily="34" charset="0"/>
                <a:cs typeface="Arial" panose="020B0604020202020204" pitchFamily="34" charset="0"/>
              </a:rPr>
              <a:t>Division of Early Childhood (DEC) of the Council for Exceptional Children (CEC)</a:t>
            </a:r>
          </a:p>
          <a:p>
            <a:pPr lvl="1">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457200" lvl="1" indent="0">
              <a:buNone/>
            </a:pPr>
            <a:r>
              <a:rPr lang="en-US" sz="2400" dirty="0">
                <a:latin typeface="Arial" panose="020B0604020202020204" pitchFamily="34" charset="0"/>
                <a:cs typeface="Arial" panose="020B0604020202020204" pitchFamily="34" charset="0"/>
              </a:rPr>
              <a:t>National Association for the Education of Young Children (NAEYC)</a:t>
            </a:r>
          </a:p>
          <a:p>
            <a:pPr lvl="1">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457200" lvl="1" indent="0">
              <a:buNone/>
            </a:pPr>
            <a:r>
              <a:rPr lang="en-US" sz="2400" dirty="0">
                <a:latin typeface="Arial" panose="020B0604020202020204" pitchFamily="34" charset="0"/>
                <a:cs typeface="Arial" panose="020B0604020202020204" pitchFamily="34" charset="0"/>
              </a:rPr>
              <a:t>American Occupational Therapy Association (AOTA)</a:t>
            </a:r>
          </a:p>
          <a:p>
            <a:pPr lvl="1">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457200" lvl="1" indent="0">
              <a:buNone/>
            </a:pPr>
            <a:r>
              <a:rPr lang="en-US" sz="2400" dirty="0">
                <a:latin typeface="Arial" panose="020B0604020202020204" pitchFamily="34" charset="0"/>
                <a:cs typeface="Arial" panose="020B0604020202020204" pitchFamily="34" charset="0"/>
              </a:rPr>
              <a:t>American Physical Therapy Association (APTA)</a:t>
            </a:r>
          </a:p>
          <a:p>
            <a:pPr lvl="1">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457200" lvl="1" indent="0">
              <a:buNone/>
            </a:pPr>
            <a:r>
              <a:rPr lang="en-US" sz="2400" dirty="0">
                <a:latin typeface="Arial" panose="020B0604020202020204" pitchFamily="34" charset="0"/>
                <a:cs typeface="Arial" panose="020B0604020202020204" pitchFamily="34" charset="0"/>
              </a:rPr>
              <a:t>American Speech-Language-Hearing Association (ASHA)</a:t>
            </a:r>
          </a:p>
          <a:p>
            <a:pPr marL="457200" lvl="1" indent="0">
              <a:buNone/>
            </a:pPr>
            <a:endParaRPr lang="en-US" sz="2400" dirty="0">
              <a:latin typeface="Arial" panose="020B0604020202020204" pitchFamily="34" charset="0"/>
              <a:cs typeface="Arial" panose="020B0604020202020204" pitchFamily="34" charset="0"/>
            </a:endParaRPr>
          </a:p>
          <a:p>
            <a:pPr marL="457200" lvl="1" indent="0">
              <a:buNone/>
            </a:pPr>
            <a:r>
              <a:rPr lang="en-US" sz="2400" dirty="0">
                <a:latin typeface="Arial" panose="020B0604020202020204" pitchFamily="34" charset="0"/>
                <a:cs typeface="Arial" panose="020B0604020202020204" pitchFamily="34" charset="0"/>
              </a:rPr>
              <a:t>Zero to Three</a:t>
            </a:r>
          </a:p>
          <a:p>
            <a:endParaRPr lang="en-US" dirty="0"/>
          </a:p>
        </p:txBody>
      </p:sp>
    </p:spTree>
    <p:extLst>
      <p:ext uri="{BB962C8B-B14F-4D97-AF65-F5344CB8AC3E}">
        <p14:creationId xmlns:p14="http://schemas.microsoft.com/office/powerpoint/2010/main" val="4281695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Google Shape;337;p38" descr="blue background"/>
          <p:cNvSpPr/>
          <p:nvPr/>
        </p:nvSpPr>
        <p:spPr>
          <a:xfrm>
            <a:off x="1" y="364092"/>
            <a:ext cx="9144000" cy="2897329"/>
          </a:xfrm>
          <a:prstGeom prst="rect">
            <a:avLst/>
          </a:prstGeom>
          <a:solidFill>
            <a:srgbClr val="DDE7F0"/>
          </a:solidFill>
          <a:ln>
            <a:noFill/>
          </a:ln>
        </p:spPr>
        <p:txBody>
          <a:bodyPr spcFirstLastPara="1" wrap="square" lIns="68569" tIns="34275" rIns="68569" bIns="34275" anchor="ctr" anchorCtr="0">
            <a:noAutofit/>
          </a:bodyPr>
          <a:lstStyle/>
          <a:p>
            <a:pPr algn="ctr">
              <a:buClr>
                <a:schemeClr val="lt1"/>
              </a:buClr>
              <a:buSzPts val="1350"/>
            </a:pPr>
            <a:endParaRPr sz="1013">
              <a:solidFill>
                <a:srgbClr val="FFFFFF"/>
              </a:solidFill>
              <a:latin typeface="Calibri"/>
              <a:ea typeface="Calibri"/>
              <a:cs typeface="Calibri"/>
              <a:sym typeface="Calibri"/>
            </a:endParaRPr>
          </a:p>
        </p:txBody>
      </p:sp>
      <p:pic>
        <p:nvPicPr>
          <p:cNvPr id="338" name="Google Shape;338;p38" descr="IDEAs that Work logo"/>
          <p:cNvPicPr preferRelativeResize="0"/>
          <p:nvPr/>
        </p:nvPicPr>
        <p:blipFill rotWithShape="1">
          <a:blip r:embed="rId3">
            <a:alphaModFix/>
          </a:blip>
          <a:srcRect/>
          <a:stretch/>
        </p:blipFill>
        <p:spPr>
          <a:xfrm>
            <a:off x="0" y="733231"/>
            <a:ext cx="2315057" cy="2159055"/>
          </a:xfrm>
          <a:prstGeom prst="rect">
            <a:avLst/>
          </a:prstGeom>
          <a:noFill/>
          <a:ln>
            <a:noFill/>
          </a:ln>
        </p:spPr>
      </p:pic>
      <p:sp>
        <p:nvSpPr>
          <p:cNvPr id="339" name="Google Shape;339;p38"/>
          <p:cNvSpPr txBox="1"/>
          <p:nvPr/>
        </p:nvSpPr>
        <p:spPr>
          <a:xfrm>
            <a:off x="250224" y="3261421"/>
            <a:ext cx="8563233" cy="2377574"/>
          </a:xfrm>
          <a:prstGeom prst="rect">
            <a:avLst/>
          </a:prstGeom>
          <a:noFill/>
          <a:ln>
            <a:noFill/>
          </a:ln>
        </p:spPr>
        <p:txBody>
          <a:bodyPr spcFirstLastPara="1" wrap="square" lIns="68569" tIns="34275" rIns="68569" bIns="34275" anchor="t" anchorCtr="0">
            <a:noAutofit/>
          </a:bodyPr>
          <a:lstStyle/>
          <a:p>
            <a:pPr algn="ctr">
              <a:buClr>
                <a:srgbClr val="000000"/>
              </a:buClr>
              <a:buSzPts val="2800"/>
            </a:pPr>
            <a:r>
              <a:rPr lang="en-US" sz="2100" i="1" dirty="0">
                <a:solidFill>
                  <a:srgbClr val="000000"/>
                </a:solidFill>
                <a:latin typeface="Calibri"/>
                <a:ea typeface="Calibri"/>
                <a:cs typeface="Calibri"/>
                <a:sym typeface="Calibri"/>
              </a:rPr>
              <a:t>DISCLAIMER:</a:t>
            </a:r>
            <a:endParaRPr sz="1350" dirty="0"/>
          </a:p>
          <a:p>
            <a:pPr algn="ctr">
              <a:buClr>
                <a:srgbClr val="000000"/>
              </a:buClr>
              <a:buSzPts val="2800"/>
            </a:pPr>
            <a:r>
              <a:rPr lang="en-US" sz="2100" i="1" dirty="0">
                <a:solidFill>
                  <a:srgbClr val="000000"/>
                </a:solidFill>
                <a:latin typeface="Calibri"/>
                <a:ea typeface="Calibri"/>
                <a:cs typeface="Calibri"/>
                <a:sym typeface="Calibri"/>
              </a:rPr>
              <a:t>The contents of this presentation were developed by the presenters for the 2019 OSEP Leadership Conference. However, these contents do not necessarily represent the policy of the Department of Education, and you should not assume endorsement by the Federal Government.  </a:t>
            </a:r>
            <a:endParaRPr sz="1350" dirty="0"/>
          </a:p>
          <a:p>
            <a:pPr algn="ctr">
              <a:buClr>
                <a:srgbClr val="000000"/>
              </a:buClr>
              <a:buSzPts val="2800"/>
            </a:pPr>
            <a:r>
              <a:rPr lang="en-US" sz="2100" i="1" dirty="0">
                <a:solidFill>
                  <a:srgbClr val="000000"/>
                </a:solidFill>
                <a:latin typeface="Calibri"/>
                <a:ea typeface="Calibri"/>
                <a:cs typeface="Calibri"/>
                <a:sym typeface="Calibri"/>
              </a:rPr>
              <a:t>(Authority: 20 U.S.C. 1221e-3 and 3474)</a:t>
            </a:r>
            <a:endParaRPr sz="1350" dirty="0"/>
          </a:p>
          <a:p>
            <a:pPr algn="ctr">
              <a:buClr>
                <a:srgbClr val="000000"/>
              </a:buClr>
              <a:buSzPts val="3200"/>
            </a:pPr>
            <a:r>
              <a:rPr lang="en-US" sz="2400" i="1" dirty="0">
                <a:solidFill>
                  <a:srgbClr val="000000"/>
                </a:solidFill>
                <a:latin typeface="Calibri"/>
                <a:ea typeface="Calibri"/>
                <a:cs typeface="Calibri"/>
                <a:sym typeface="Calibri"/>
              </a:rPr>
              <a:t> </a:t>
            </a:r>
            <a:endParaRPr sz="1350" dirty="0"/>
          </a:p>
        </p:txBody>
      </p:sp>
      <p:sp>
        <p:nvSpPr>
          <p:cNvPr id="340" name="Google Shape;340;p38"/>
          <p:cNvSpPr/>
          <p:nvPr/>
        </p:nvSpPr>
        <p:spPr>
          <a:xfrm>
            <a:off x="2315056" y="733231"/>
            <a:ext cx="6828944" cy="2159055"/>
          </a:xfrm>
          <a:prstGeom prst="rect">
            <a:avLst/>
          </a:prstGeom>
          <a:solidFill>
            <a:schemeClr val="accent1"/>
          </a:solidFill>
          <a:ln>
            <a:noFill/>
          </a:ln>
        </p:spPr>
        <p:txBody>
          <a:bodyPr spcFirstLastPara="1" wrap="square" lIns="68569" tIns="34275" rIns="68569" bIns="34275" anchor="ctr" anchorCtr="0">
            <a:noAutofit/>
          </a:bodyPr>
          <a:lstStyle/>
          <a:p>
            <a:pPr algn="ctr">
              <a:buClr>
                <a:schemeClr val="lt1"/>
              </a:buClr>
              <a:buSzPts val="1800"/>
            </a:pPr>
            <a:endParaRPr sz="1350">
              <a:solidFill>
                <a:srgbClr val="FFFFFF"/>
              </a:solidFill>
              <a:latin typeface="Calibri"/>
              <a:ea typeface="Calibri"/>
              <a:cs typeface="Calibri"/>
              <a:sym typeface="Calibri"/>
            </a:endParaRPr>
          </a:p>
        </p:txBody>
      </p:sp>
      <p:sp>
        <p:nvSpPr>
          <p:cNvPr id="341" name="Google Shape;341;p38"/>
          <p:cNvSpPr txBox="1"/>
          <p:nvPr/>
        </p:nvSpPr>
        <p:spPr>
          <a:xfrm>
            <a:off x="2315056" y="1161636"/>
            <a:ext cx="6828944" cy="1454244"/>
          </a:xfrm>
          <a:prstGeom prst="rect">
            <a:avLst/>
          </a:prstGeom>
          <a:noFill/>
          <a:ln>
            <a:noFill/>
          </a:ln>
        </p:spPr>
        <p:txBody>
          <a:bodyPr spcFirstLastPara="1" wrap="square" lIns="68569" tIns="34275" rIns="68569" bIns="34275" anchor="t" anchorCtr="0">
            <a:noAutofit/>
          </a:bodyPr>
          <a:lstStyle/>
          <a:p>
            <a:pPr algn="ctr">
              <a:buClr>
                <a:srgbClr val="FFFFFF"/>
              </a:buClr>
              <a:buSzPts val="6000"/>
            </a:pPr>
            <a:r>
              <a:rPr lang="en-US" sz="4500" b="1">
                <a:solidFill>
                  <a:srgbClr val="FFFFFF"/>
                </a:solidFill>
                <a:latin typeface="Arial"/>
                <a:ea typeface="Arial"/>
                <a:cs typeface="Arial"/>
                <a:sym typeface="Arial"/>
              </a:rPr>
              <a:t>2019 OSEP Leadership Conference</a:t>
            </a:r>
            <a:endParaRPr sz="135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0242" y="2407322"/>
            <a:ext cx="7620000" cy="3108543"/>
          </a:xfrm>
          <a:prstGeom prst="rect">
            <a:avLst/>
          </a:prstGeom>
          <a:noFill/>
        </p:spPr>
        <p:txBody>
          <a:bodyPr wrap="square" rtlCol="0">
            <a:spAutoFit/>
          </a:bodyPr>
          <a:lstStyle/>
          <a:p>
            <a:pPr algn="ctr"/>
            <a:r>
              <a:rPr lang="en-US" sz="2800" dirty="0">
                <a:cs typeface="Arial" panose="020B0604020202020204" pitchFamily="34" charset="0"/>
              </a:rPr>
              <a:t>Family Centered Practice</a:t>
            </a:r>
          </a:p>
          <a:p>
            <a:pPr algn="ctr"/>
            <a:endParaRPr lang="en-US" sz="2800" dirty="0">
              <a:cs typeface="Arial" panose="020B0604020202020204" pitchFamily="34" charset="0"/>
            </a:endParaRPr>
          </a:p>
          <a:p>
            <a:pPr algn="ctr"/>
            <a:r>
              <a:rPr lang="en-US" sz="2800" dirty="0">
                <a:cs typeface="Arial" panose="020B0604020202020204" pitchFamily="34" charset="0"/>
              </a:rPr>
              <a:t>Data-Based Intervention/Instruction</a:t>
            </a:r>
          </a:p>
          <a:p>
            <a:pPr algn="ctr"/>
            <a:endParaRPr lang="en-US" sz="2800" dirty="0">
              <a:cs typeface="Arial" panose="020B0604020202020204" pitchFamily="34" charset="0"/>
            </a:endParaRPr>
          </a:p>
          <a:p>
            <a:pPr algn="ctr"/>
            <a:r>
              <a:rPr lang="en-US" sz="2800" dirty="0">
                <a:cs typeface="Arial" panose="020B0604020202020204" pitchFamily="34" charset="0"/>
              </a:rPr>
              <a:t>Coordination &amp; Collaboration</a:t>
            </a:r>
          </a:p>
          <a:p>
            <a:pPr algn="ctr"/>
            <a:endParaRPr lang="en-US" sz="2800" dirty="0">
              <a:cs typeface="Arial" panose="020B0604020202020204" pitchFamily="34" charset="0"/>
            </a:endParaRPr>
          </a:p>
          <a:p>
            <a:pPr algn="ctr"/>
            <a:r>
              <a:rPr lang="en-US" sz="2800" dirty="0">
                <a:cs typeface="Arial" panose="020B0604020202020204" pitchFamily="34" charset="0"/>
              </a:rPr>
              <a:t>Professionalism </a:t>
            </a:r>
          </a:p>
        </p:txBody>
      </p:sp>
      <p:sp>
        <p:nvSpPr>
          <p:cNvPr id="3" name="TextBox 2"/>
          <p:cNvSpPr txBox="1"/>
          <p:nvPr/>
        </p:nvSpPr>
        <p:spPr>
          <a:xfrm>
            <a:off x="796505" y="636917"/>
            <a:ext cx="7620000" cy="1569660"/>
          </a:xfrm>
          <a:prstGeom prst="rect">
            <a:avLst/>
          </a:prstGeom>
          <a:noFill/>
        </p:spPr>
        <p:txBody>
          <a:bodyPr wrap="square" rtlCol="0">
            <a:spAutoFit/>
          </a:bodyPr>
          <a:lstStyle/>
          <a:p>
            <a:pPr algn="ctr"/>
            <a:r>
              <a:rPr lang="en-US" sz="2400" b="1" dirty="0">
                <a:latin typeface="Arial" panose="020B0604020202020204" pitchFamily="34" charset="0"/>
                <a:cs typeface="Arial" panose="020B0604020202020204" pitchFamily="34" charset="0"/>
              </a:rPr>
              <a:t>ECPC Cross Disciplinary EC Personnel Competencies </a:t>
            </a:r>
          </a:p>
          <a:p>
            <a:pPr algn="ctr"/>
            <a:endParaRPr lang="en-US" sz="2400" b="1" dirty="0">
              <a:latin typeface="Arial" panose="020B0604020202020204" pitchFamily="34" charset="0"/>
              <a:cs typeface="Arial" panose="020B0604020202020204" pitchFamily="34" charset="0"/>
            </a:endParaRPr>
          </a:p>
          <a:p>
            <a:pPr algn="ctr"/>
            <a:r>
              <a:rPr lang="en-US" sz="2400" b="1" dirty="0">
                <a:latin typeface="Arial" panose="020B0604020202020204" pitchFamily="34" charset="0"/>
                <a:cs typeface="Arial" panose="020B0604020202020204" pitchFamily="34" charset="0"/>
              </a:rPr>
              <a:t>AOTA, APTA, ASHA, DEC, NAEYC &amp; ZTT</a:t>
            </a:r>
          </a:p>
        </p:txBody>
      </p:sp>
    </p:spTree>
    <p:extLst>
      <p:ext uri="{BB962C8B-B14F-4D97-AF65-F5344CB8AC3E}">
        <p14:creationId xmlns:p14="http://schemas.microsoft.com/office/powerpoint/2010/main" val="39717085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Preservice Training</a:t>
            </a:r>
            <a:br>
              <a:rPr lang="en-US" dirty="0"/>
            </a:br>
            <a:endParaRPr lang="en-US" dirty="0"/>
          </a:p>
        </p:txBody>
      </p:sp>
      <p:sp>
        <p:nvSpPr>
          <p:cNvPr id="3" name="Content Placeholder 2"/>
          <p:cNvSpPr>
            <a:spLocks noGrp="1"/>
          </p:cNvSpPr>
          <p:nvPr>
            <p:ph idx="1"/>
          </p:nvPr>
        </p:nvSpPr>
        <p:spPr/>
        <p:txBody>
          <a:bodyPr/>
          <a:lstStyle/>
          <a:p>
            <a:pPr marL="0" indent="0" algn="ctr">
              <a:buNone/>
            </a:pPr>
            <a:r>
              <a:rPr lang="en-US" dirty="0"/>
              <a:t>Formal program of study at an IHE to prepare for the EC workforce</a:t>
            </a:r>
          </a:p>
        </p:txBody>
      </p:sp>
    </p:spTree>
    <p:extLst>
      <p:ext uri="{BB962C8B-B14F-4D97-AF65-F5344CB8AC3E}">
        <p14:creationId xmlns:p14="http://schemas.microsoft.com/office/powerpoint/2010/main" val="10647993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cs typeface="Arial" panose="020B0604020202020204" pitchFamily="34" charset="0"/>
              </a:rPr>
              <a:t>EC Alignments Completed For:</a:t>
            </a:r>
          </a:p>
        </p:txBody>
      </p:sp>
      <p:sp>
        <p:nvSpPr>
          <p:cNvPr id="3" name="Content Placeholder 2"/>
          <p:cNvSpPr>
            <a:spLocks noGrp="1"/>
          </p:cNvSpPr>
          <p:nvPr>
            <p:ph idx="1"/>
          </p:nvPr>
        </p:nvSpPr>
        <p:spPr>
          <a:xfrm>
            <a:off x="1288212" y="1966822"/>
            <a:ext cx="6686550" cy="4416725"/>
          </a:xfrm>
        </p:spPr>
        <p:txBody>
          <a:bodyPr>
            <a:normAutofit/>
          </a:bodyPr>
          <a:lstStyle/>
          <a:p>
            <a:pPr marL="0" indent="0">
              <a:buClrTx/>
              <a:buNone/>
            </a:pPr>
            <a:r>
              <a:rPr lang="en-US" sz="2400" dirty="0">
                <a:cs typeface="Arial" panose="020B0604020202020204" pitchFamily="34" charset="0"/>
              </a:rPr>
              <a:t>Initial NAEYC and CEC Standards and Elements</a:t>
            </a:r>
          </a:p>
          <a:p>
            <a:pPr>
              <a:buClrTx/>
            </a:pPr>
            <a:endParaRPr lang="en-US" sz="2400" dirty="0">
              <a:cs typeface="Arial" panose="020B0604020202020204" pitchFamily="34" charset="0"/>
            </a:endParaRPr>
          </a:p>
          <a:p>
            <a:pPr marL="0" indent="0">
              <a:buClrTx/>
              <a:buNone/>
            </a:pPr>
            <a:r>
              <a:rPr lang="en-US" sz="2400" dirty="0">
                <a:cs typeface="Arial" panose="020B0604020202020204" pitchFamily="34" charset="0"/>
              </a:rPr>
              <a:t>Advanced NAEYC and CEC Standards and Elements</a:t>
            </a:r>
          </a:p>
          <a:p>
            <a:pPr>
              <a:buClrTx/>
            </a:pPr>
            <a:endParaRPr lang="en-US" sz="2400" dirty="0">
              <a:cs typeface="Arial" panose="020B0604020202020204" pitchFamily="34" charset="0"/>
            </a:endParaRPr>
          </a:p>
          <a:p>
            <a:pPr marL="0" indent="0">
              <a:buClrTx/>
              <a:buNone/>
            </a:pPr>
            <a:r>
              <a:rPr lang="en-US" sz="2400" dirty="0">
                <a:cs typeface="Arial" panose="020B0604020202020204" pitchFamily="34" charset="0"/>
              </a:rPr>
              <a:t>Initial NAEYC Standards and Elements with DEC Initial Specialty Set (K &amp; S statements)</a:t>
            </a:r>
          </a:p>
          <a:p>
            <a:pPr>
              <a:buClrTx/>
            </a:pPr>
            <a:endParaRPr lang="en-US" sz="2400" dirty="0">
              <a:cs typeface="Arial" panose="020B0604020202020204" pitchFamily="34" charset="0"/>
            </a:endParaRPr>
          </a:p>
          <a:p>
            <a:pPr marL="0" indent="0">
              <a:buClrTx/>
              <a:buNone/>
            </a:pPr>
            <a:r>
              <a:rPr lang="en-US" sz="2400" dirty="0">
                <a:cs typeface="Arial" panose="020B0604020202020204" pitchFamily="34" charset="0"/>
              </a:rPr>
              <a:t>Advanced NAEYC Standards and Elements with DEC Advanced Specialty Set (K &amp; S statements)</a:t>
            </a:r>
          </a:p>
          <a:p>
            <a:endParaRPr lang="en-US" sz="2400" dirty="0"/>
          </a:p>
          <a:p>
            <a:endParaRPr lang="en-US" sz="2400" b="1" dirty="0"/>
          </a:p>
        </p:txBody>
      </p:sp>
    </p:spTree>
    <p:extLst>
      <p:ext uri="{BB962C8B-B14F-4D97-AF65-F5344CB8AC3E}">
        <p14:creationId xmlns:p14="http://schemas.microsoft.com/office/powerpoint/2010/main" val="787594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National Data Base of IHE Programs in EC/ECSE</a:t>
            </a:r>
          </a:p>
        </p:txBody>
      </p:sp>
      <p:sp>
        <p:nvSpPr>
          <p:cNvPr id="3" name="Content Placeholder 2"/>
          <p:cNvSpPr>
            <a:spLocks noGrp="1"/>
          </p:cNvSpPr>
          <p:nvPr>
            <p:ph idx="1"/>
          </p:nvPr>
        </p:nvSpPr>
        <p:spPr/>
        <p:txBody>
          <a:bodyPr>
            <a:normAutofit/>
          </a:bodyPr>
          <a:lstStyle/>
          <a:p>
            <a:r>
              <a:rPr lang="en-US" sz="3200" dirty="0"/>
              <a:t>BY State</a:t>
            </a:r>
          </a:p>
          <a:p>
            <a:endParaRPr lang="en-US" sz="3200" dirty="0"/>
          </a:p>
          <a:p>
            <a:r>
              <a:rPr lang="en-US" sz="3200" dirty="0"/>
              <a:t>BY Type of Degree</a:t>
            </a:r>
          </a:p>
          <a:p>
            <a:endParaRPr lang="en-US" sz="3200" dirty="0"/>
          </a:p>
          <a:p>
            <a:r>
              <a:rPr lang="en-US" sz="3200" dirty="0"/>
              <a:t>By Program Pedagogy</a:t>
            </a:r>
          </a:p>
        </p:txBody>
      </p:sp>
    </p:spTree>
    <p:extLst>
      <p:ext uri="{BB962C8B-B14F-4D97-AF65-F5344CB8AC3E}">
        <p14:creationId xmlns:p14="http://schemas.microsoft.com/office/powerpoint/2010/main" val="29420618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Inservice Training</a:t>
            </a:r>
            <a:br>
              <a:rPr lang="en-US" dirty="0"/>
            </a:br>
            <a:endParaRPr lang="en-US" dirty="0"/>
          </a:p>
        </p:txBody>
      </p:sp>
      <p:sp>
        <p:nvSpPr>
          <p:cNvPr id="3" name="Content Placeholder 2"/>
          <p:cNvSpPr>
            <a:spLocks noGrp="1"/>
          </p:cNvSpPr>
          <p:nvPr>
            <p:ph idx="1"/>
          </p:nvPr>
        </p:nvSpPr>
        <p:spPr/>
        <p:txBody>
          <a:bodyPr/>
          <a:lstStyle/>
          <a:p>
            <a:pPr marL="0" indent="0" algn="ctr">
              <a:buNone/>
            </a:pPr>
            <a:r>
              <a:rPr lang="en-US" dirty="0"/>
              <a:t>Ongoing learning activities to maintain and build the competence of the EC workforce </a:t>
            </a:r>
          </a:p>
          <a:p>
            <a:pPr marL="0" indent="0">
              <a:buNone/>
            </a:pPr>
            <a:endParaRPr lang="en-US" dirty="0"/>
          </a:p>
        </p:txBody>
      </p:sp>
    </p:spTree>
    <p:extLst>
      <p:ext uri="{BB962C8B-B14F-4D97-AF65-F5344CB8AC3E}">
        <p14:creationId xmlns:p14="http://schemas.microsoft.com/office/powerpoint/2010/main" val="31357855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305800" cy="1495245"/>
          </a:xfrm>
        </p:spPr>
        <p:txBody>
          <a:bodyPr>
            <a:normAutofit fontScale="90000"/>
          </a:bodyPr>
          <a:lstStyle/>
          <a:p>
            <a:pPr algn="ctr"/>
            <a:br>
              <a:rPr lang="en-US" sz="3200" dirty="0"/>
            </a:br>
            <a:br>
              <a:rPr lang="en-US" sz="3200" dirty="0"/>
            </a:br>
            <a:br>
              <a:rPr lang="en-US" sz="3200" dirty="0"/>
            </a:br>
            <a:r>
              <a:rPr lang="en-US" sz="3600" b="1" dirty="0"/>
              <a:t>Effective Training-Research Meta-Synthesis</a:t>
            </a:r>
            <a:br>
              <a:rPr lang="en-US" sz="4000" b="1" dirty="0"/>
            </a:br>
            <a:r>
              <a:rPr lang="en-US" sz="3200" dirty="0"/>
              <a:t>                                                       </a:t>
            </a:r>
            <a:endParaRPr lang="en-US" sz="1400" dirty="0"/>
          </a:p>
        </p:txBody>
      </p:sp>
      <p:sp>
        <p:nvSpPr>
          <p:cNvPr id="3" name="Content Placeholder 2"/>
          <p:cNvSpPr>
            <a:spLocks noGrp="1"/>
          </p:cNvSpPr>
          <p:nvPr>
            <p:ph idx="1"/>
          </p:nvPr>
        </p:nvSpPr>
        <p:spPr>
          <a:xfrm>
            <a:off x="533400" y="1509622"/>
            <a:ext cx="7886700" cy="5272177"/>
          </a:xfrm>
        </p:spPr>
        <p:txBody>
          <a:bodyPr>
            <a:noAutofit/>
          </a:bodyPr>
          <a:lstStyle/>
          <a:p>
            <a:pPr marL="457200" indent="-457200">
              <a:buFont typeface="+mj-lt"/>
              <a:buAutoNum type="arabicPeriod"/>
            </a:pPr>
            <a:r>
              <a:rPr lang="en-US" sz="1800" dirty="0">
                <a:cs typeface="Arial" panose="020B0604020202020204" pitchFamily="34" charset="0"/>
              </a:rPr>
              <a:t>The explicit explanations and illustrations of content or practice to  be learned</a:t>
            </a:r>
          </a:p>
          <a:p>
            <a:pPr marL="457200" indent="-457200">
              <a:buFont typeface="+mj-lt"/>
              <a:buAutoNum type="arabicPeriod"/>
            </a:pPr>
            <a:endParaRPr lang="en-US" sz="1800" dirty="0">
              <a:cs typeface="Arial" panose="020B0604020202020204" pitchFamily="34" charset="0"/>
            </a:endParaRPr>
          </a:p>
          <a:p>
            <a:pPr marL="457200" indent="-457200" fontAlgn="base">
              <a:buFont typeface="+mj-lt"/>
              <a:buAutoNum type="arabicPeriod"/>
            </a:pPr>
            <a:r>
              <a:rPr lang="en-US" sz="1800" dirty="0">
                <a:cs typeface="Arial" panose="020B0604020202020204" pitchFamily="34" charset="0"/>
              </a:rPr>
              <a:t>Active and authentic job-embedded opportunities to learn the new practice</a:t>
            </a:r>
          </a:p>
          <a:p>
            <a:pPr marL="457200" indent="-457200" fontAlgn="base">
              <a:buFont typeface="+mj-lt"/>
              <a:buAutoNum type="arabicPeriod"/>
            </a:pPr>
            <a:endParaRPr lang="en-US" sz="1800" dirty="0">
              <a:cs typeface="Arial" panose="020B0604020202020204" pitchFamily="34" charset="0"/>
            </a:endParaRPr>
          </a:p>
          <a:p>
            <a:pPr marL="457200" indent="-457200" fontAlgn="base">
              <a:buFont typeface="+mj-lt"/>
              <a:buAutoNum type="arabicPeriod"/>
            </a:pPr>
            <a:r>
              <a:rPr lang="en-US" sz="1800" dirty="0">
                <a:cs typeface="Arial" panose="020B0604020202020204" pitchFamily="34" charset="0"/>
              </a:rPr>
              <a:t>Performance feedback on the implementation of the practice</a:t>
            </a:r>
          </a:p>
          <a:p>
            <a:pPr marL="457200" indent="-457200" fontAlgn="base">
              <a:buFont typeface="+mj-lt"/>
              <a:buAutoNum type="arabicPeriod"/>
            </a:pPr>
            <a:endParaRPr lang="en-US" sz="1800" dirty="0">
              <a:cs typeface="Arial" panose="020B0604020202020204" pitchFamily="34" charset="0"/>
            </a:endParaRPr>
          </a:p>
          <a:p>
            <a:pPr marL="457200" indent="-457200" fontAlgn="base">
              <a:buFont typeface="+mj-lt"/>
              <a:buAutoNum type="arabicPeriod"/>
            </a:pPr>
            <a:r>
              <a:rPr lang="en-US" sz="1800" dirty="0">
                <a:cs typeface="Arial" panose="020B0604020202020204" pitchFamily="34" charset="0"/>
              </a:rPr>
              <a:t>Opportunities for reflective understanding and self-monitoring of the practice implementation</a:t>
            </a:r>
          </a:p>
          <a:p>
            <a:pPr marL="457200" indent="-457200" fontAlgn="base">
              <a:buFont typeface="+mj-lt"/>
              <a:buAutoNum type="arabicPeriod"/>
            </a:pPr>
            <a:endParaRPr lang="en-US" sz="1800" dirty="0">
              <a:cs typeface="Arial" panose="020B0604020202020204" pitchFamily="34" charset="0"/>
            </a:endParaRPr>
          </a:p>
          <a:p>
            <a:pPr marL="457200" indent="-457200" fontAlgn="base">
              <a:buFont typeface="+mj-lt"/>
              <a:buAutoNum type="arabicPeriod"/>
            </a:pPr>
            <a:r>
              <a:rPr lang="en-US" sz="1800" dirty="0">
                <a:cs typeface="Arial" panose="020B0604020202020204" pitchFamily="34" charset="0"/>
              </a:rPr>
              <a:t>Ongoing follow-up supports</a:t>
            </a:r>
          </a:p>
          <a:p>
            <a:pPr marL="457200" indent="-457200" fontAlgn="base">
              <a:buFont typeface="+mj-lt"/>
              <a:buAutoNum type="arabicPeriod"/>
            </a:pPr>
            <a:endParaRPr lang="en-US" sz="1800" dirty="0">
              <a:cs typeface="Arial" panose="020B0604020202020204" pitchFamily="34" charset="0"/>
            </a:endParaRPr>
          </a:p>
          <a:p>
            <a:pPr marL="457200" indent="-457200" fontAlgn="base">
              <a:buFont typeface="+mj-lt"/>
              <a:buAutoNum type="arabicPeriod"/>
            </a:pPr>
            <a:r>
              <a:rPr lang="en-US" sz="1800" dirty="0">
                <a:cs typeface="Arial" panose="020B0604020202020204" pitchFamily="34" charset="0"/>
              </a:rPr>
              <a:t>Sufficient duration and intensity of training to provide multiple opportunities to become proficient in the use of a practice</a:t>
            </a:r>
          </a:p>
          <a:p>
            <a:pPr marL="0" indent="0">
              <a:buNone/>
            </a:pPr>
            <a:r>
              <a:rPr lang="en-US" sz="2000" dirty="0">
                <a:latin typeface="Arial" panose="020B0604020202020204" pitchFamily="34" charset="0"/>
                <a:cs typeface="Arial" panose="020B0604020202020204" pitchFamily="34" charset="0"/>
              </a:rPr>
              <a:t>			                           </a:t>
            </a:r>
            <a:r>
              <a:rPr lang="en-US" sz="1200" dirty="0"/>
              <a:t>Dunst, C.J., Bruder, M.B. and Hamby, D.W. (2015)</a:t>
            </a:r>
            <a:endParaRPr lang="en-US" sz="1200" dirty="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3944839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Evaluation</a:t>
            </a:r>
          </a:p>
        </p:txBody>
      </p:sp>
      <p:sp>
        <p:nvSpPr>
          <p:cNvPr id="3" name="Content Placeholder 2"/>
          <p:cNvSpPr>
            <a:spLocks noGrp="1"/>
          </p:cNvSpPr>
          <p:nvPr>
            <p:ph idx="1"/>
          </p:nvPr>
        </p:nvSpPr>
        <p:spPr/>
        <p:txBody>
          <a:bodyPr/>
          <a:lstStyle/>
          <a:p>
            <a:pPr marL="0" indent="0">
              <a:buNone/>
            </a:pPr>
            <a:r>
              <a:rPr lang="en-US" dirty="0"/>
              <a:t>Plans for evaluating each subcomponent of the CSPD</a:t>
            </a:r>
          </a:p>
          <a:p>
            <a:pPr marL="0" indent="0">
              <a:buNone/>
            </a:pPr>
            <a:endParaRPr lang="en-US" dirty="0">
              <a:solidFill>
                <a:schemeClr val="bg1"/>
              </a:solidFill>
            </a:endParaRPr>
          </a:p>
        </p:txBody>
      </p:sp>
    </p:spTree>
    <p:extLst>
      <p:ext uri="{BB962C8B-B14F-4D97-AF65-F5344CB8AC3E}">
        <p14:creationId xmlns:p14="http://schemas.microsoft.com/office/powerpoint/2010/main" val="5943417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620000" cy="1447800"/>
          </a:xfrm>
        </p:spPr>
        <p:txBody>
          <a:bodyPr>
            <a:normAutofit/>
          </a:bodyPr>
          <a:lstStyle/>
          <a:p>
            <a:pPr algn="ctr"/>
            <a:br>
              <a:rPr lang="en-US" sz="3600" b="1" dirty="0">
                <a:latin typeface="+mj-lt"/>
                <a:cs typeface="Arial" panose="020B0604020202020204" pitchFamily="34" charset="0"/>
              </a:rPr>
            </a:br>
            <a:r>
              <a:rPr lang="en-US" sz="3600" b="1" dirty="0">
                <a:latin typeface="+mj-lt"/>
                <a:cs typeface="Arial" panose="020B0604020202020204" pitchFamily="34" charset="0"/>
              </a:rPr>
              <a:t>Technical Assistance</a:t>
            </a:r>
          </a:p>
        </p:txBody>
      </p:sp>
      <p:sp>
        <p:nvSpPr>
          <p:cNvPr id="3" name="Content Placeholder 2"/>
          <p:cNvSpPr>
            <a:spLocks noGrp="1"/>
          </p:cNvSpPr>
          <p:nvPr>
            <p:ph idx="1"/>
          </p:nvPr>
        </p:nvSpPr>
        <p:spPr>
          <a:xfrm>
            <a:off x="474453" y="1369400"/>
            <a:ext cx="8229600" cy="5410200"/>
          </a:xfrm>
        </p:spPr>
        <p:txBody>
          <a:bodyPr>
            <a:normAutofit fontScale="25000" lnSpcReduction="20000"/>
          </a:bodyPr>
          <a:lstStyle/>
          <a:p>
            <a:pPr marL="0" indent="0">
              <a:lnSpc>
                <a:spcPct val="120000"/>
              </a:lnSpc>
              <a:buNone/>
            </a:pPr>
            <a:r>
              <a:rPr lang="en-US" sz="11200" b="1" dirty="0">
                <a:cs typeface="Arial" panose="020B0604020202020204" pitchFamily="34" charset="0"/>
              </a:rPr>
              <a:t>General</a:t>
            </a:r>
            <a:r>
              <a:rPr lang="en-US" sz="11200" dirty="0">
                <a:cs typeface="Arial" panose="020B0604020202020204" pitchFamily="34" charset="0"/>
              </a:rPr>
              <a:t>:  To provide information and 	resources 	        		on personnel development</a:t>
            </a:r>
          </a:p>
          <a:p>
            <a:pPr marL="0" indent="0">
              <a:lnSpc>
                <a:spcPct val="120000"/>
              </a:lnSpc>
              <a:buNone/>
            </a:pPr>
            <a:endParaRPr lang="en-US" sz="11200" b="1" dirty="0">
              <a:cs typeface="Arial" panose="020B0604020202020204" pitchFamily="34" charset="0"/>
            </a:endParaRPr>
          </a:p>
          <a:p>
            <a:pPr marL="0" indent="0">
              <a:lnSpc>
                <a:spcPct val="120000"/>
              </a:lnSpc>
              <a:buNone/>
            </a:pPr>
            <a:r>
              <a:rPr lang="en-US" sz="11200" b="1" dirty="0">
                <a:cs typeface="Arial" panose="020B0604020202020204" pitchFamily="34" charset="0"/>
              </a:rPr>
              <a:t>Targeted: </a:t>
            </a:r>
            <a:r>
              <a:rPr lang="en-US" sz="11200" dirty="0">
                <a:cs typeface="Arial" panose="020B0604020202020204" pitchFamily="34" charset="0"/>
              </a:rPr>
              <a:t>To provide learning opportunities for Part C 		and Part B(619) Coordinators; EC State 		Program Staff; IHE Faculty; Families and 		others on pedagogy for Building an 			effective EC/ECSE workforce</a:t>
            </a:r>
            <a:endParaRPr lang="en-US" sz="11200" b="1" dirty="0">
              <a:cs typeface="Arial" panose="020B0604020202020204" pitchFamily="34" charset="0"/>
            </a:endParaRPr>
          </a:p>
          <a:p>
            <a:pPr marL="0" indent="0">
              <a:lnSpc>
                <a:spcPct val="120000"/>
              </a:lnSpc>
              <a:buNone/>
            </a:pPr>
            <a:endParaRPr lang="en-US" sz="11200" b="1" dirty="0">
              <a:cs typeface="Arial" panose="020B0604020202020204" pitchFamily="34" charset="0"/>
            </a:endParaRPr>
          </a:p>
          <a:p>
            <a:pPr marL="0" indent="0">
              <a:lnSpc>
                <a:spcPct val="120000"/>
              </a:lnSpc>
              <a:buNone/>
            </a:pPr>
            <a:r>
              <a:rPr lang="en-US" sz="11200" b="1" dirty="0">
                <a:cs typeface="Arial" panose="020B0604020202020204" pitchFamily="34" charset="0"/>
              </a:rPr>
              <a:t>Intensive: </a:t>
            </a:r>
            <a:r>
              <a:rPr lang="en-US" sz="11200" dirty="0">
                <a:cs typeface="Arial" panose="020B0604020202020204" pitchFamily="34" charset="0"/>
              </a:rPr>
              <a:t>To develop an ECSE CSPD with states </a:t>
            </a:r>
          </a:p>
          <a:p>
            <a:pPr marL="0" indent="0">
              <a:lnSpc>
                <a:spcPct val="120000"/>
              </a:lnSpc>
              <a:buNone/>
            </a:pPr>
            <a:r>
              <a:rPr lang="en-US" sz="11200" dirty="0">
                <a:cs typeface="Arial" panose="020B0604020202020204" pitchFamily="34" charset="0"/>
              </a:rPr>
              <a:t>				</a:t>
            </a:r>
            <a:endParaRPr lang="en-US" sz="12800" b="1" dirty="0">
              <a:cs typeface="Arial" panose="020B0604020202020204" pitchFamily="34" charset="0"/>
            </a:endParaRPr>
          </a:p>
          <a:p>
            <a:pPr marL="0" indent="0" algn="ctr">
              <a:lnSpc>
                <a:spcPct val="120000"/>
              </a:lnSpc>
              <a:buNone/>
            </a:pPr>
            <a:r>
              <a:rPr lang="en-US" sz="9600" b="1" dirty="0">
                <a:latin typeface="Arial" panose="020B0604020202020204" pitchFamily="34" charset="0"/>
                <a:cs typeface="Arial" panose="020B0604020202020204" pitchFamily="34" charset="0"/>
              </a:rPr>
              <a:t>	</a:t>
            </a:r>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7321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51946-772A-439F-8ABC-23B026DC8600}"/>
              </a:ext>
            </a:extLst>
          </p:cNvPr>
          <p:cNvSpPr>
            <a:spLocks noGrp="1"/>
          </p:cNvSpPr>
          <p:nvPr>
            <p:ph type="title"/>
          </p:nvPr>
        </p:nvSpPr>
        <p:spPr>
          <a:xfrm>
            <a:off x="628650" y="365127"/>
            <a:ext cx="7886700" cy="764934"/>
          </a:xfrm>
        </p:spPr>
        <p:txBody>
          <a:bodyPr>
            <a:normAutofit/>
          </a:bodyPr>
          <a:lstStyle/>
          <a:p>
            <a:pPr algn="ctr"/>
            <a:r>
              <a:rPr lang="en-US" sz="3600" dirty="0">
                <a:latin typeface="+mj-lt"/>
              </a:rPr>
              <a:t>ECPC 2</a:t>
            </a:r>
          </a:p>
        </p:txBody>
      </p:sp>
      <p:sp>
        <p:nvSpPr>
          <p:cNvPr id="3" name="Content Placeholder 2">
            <a:extLst>
              <a:ext uri="{FF2B5EF4-FFF2-40B4-BE49-F238E27FC236}">
                <a16:creationId xmlns:a16="http://schemas.microsoft.com/office/drawing/2014/main" id="{CECC5C26-36E2-4A43-B9E4-E84873E97159}"/>
              </a:ext>
            </a:extLst>
          </p:cNvPr>
          <p:cNvSpPr>
            <a:spLocks noGrp="1"/>
          </p:cNvSpPr>
          <p:nvPr>
            <p:ph idx="1"/>
          </p:nvPr>
        </p:nvSpPr>
        <p:spPr>
          <a:xfrm>
            <a:off x="628650" y="1447800"/>
            <a:ext cx="7886700" cy="4729163"/>
          </a:xfrm>
        </p:spPr>
        <p:txBody>
          <a:bodyPr>
            <a:normAutofit fontScale="70000" lnSpcReduction="20000"/>
          </a:bodyPr>
          <a:lstStyle/>
          <a:p>
            <a:pPr marL="0" indent="0" algn="ctr">
              <a:lnSpc>
                <a:spcPct val="120000"/>
              </a:lnSpc>
              <a:buNone/>
            </a:pPr>
            <a:r>
              <a:rPr lang="en-US" sz="4000" dirty="0"/>
              <a:t>To provide targeted TA to:</a:t>
            </a:r>
          </a:p>
          <a:p>
            <a:pPr marL="0" indent="0" algn="ctr">
              <a:lnSpc>
                <a:spcPct val="120000"/>
              </a:lnSpc>
              <a:buNone/>
            </a:pPr>
            <a:r>
              <a:rPr lang="en-US" sz="4000" b="1" dirty="0"/>
              <a:t>early childhood IHE faculty and other professional development (PD) staff; State IDEA Part C and 619 administrators; families and graduate students</a:t>
            </a:r>
          </a:p>
          <a:p>
            <a:pPr marL="0" indent="0" algn="ctr">
              <a:buNone/>
            </a:pPr>
            <a:r>
              <a:rPr lang="en-US" sz="4000" dirty="0"/>
              <a:t> </a:t>
            </a:r>
          </a:p>
          <a:p>
            <a:pPr marL="0" indent="0" algn="ctr">
              <a:buNone/>
            </a:pPr>
            <a:r>
              <a:rPr lang="en-US" sz="4000" dirty="0"/>
              <a:t>to improve outcomes </a:t>
            </a:r>
          </a:p>
          <a:p>
            <a:pPr marL="0" indent="0" algn="ctr">
              <a:buNone/>
            </a:pPr>
            <a:endParaRPr lang="en-US" sz="4000" dirty="0"/>
          </a:p>
          <a:p>
            <a:pPr marL="0" indent="0" algn="ctr">
              <a:buNone/>
            </a:pPr>
            <a:r>
              <a:rPr lang="en-US" sz="4000" dirty="0"/>
              <a:t>for infants and young children with disabilities </a:t>
            </a:r>
          </a:p>
          <a:p>
            <a:pPr marL="0" indent="0" algn="ctr">
              <a:buNone/>
            </a:pPr>
            <a:r>
              <a:rPr lang="en-US" sz="4000" dirty="0"/>
              <a:t>and their families. </a:t>
            </a:r>
          </a:p>
          <a:p>
            <a:pPr marL="0" indent="0">
              <a:buNone/>
            </a:pPr>
            <a:endParaRPr lang="en-US" dirty="0"/>
          </a:p>
        </p:txBody>
      </p:sp>
    </p:spTree>
    <p:extLst>
      <p:ext uri="{BB962C8B-B14F-4D97-AF65-F5344CB8AC3E}">
        <p14:creationId xmlns:p14="http://schemas.microsoft.com/office/powerpoint/2010/main" val="33223570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337" y="526210"/>
            <a:ext cx="7886700" cy="690115"/>
          </a:xfrm>
        </p:spPr>
        <p:txBody>
          <a:bodyPr>
            <a:normAutofit fontScale="90000"/>
          </a:bodyPr>
          <a:lstStyle/>
          <a:p>
            <a:pPr algn="ctr"/>
            <a:br>
              <a:rPr lang="en-US" sz="3100" b="1" dirty="0">
                <a:cs typeface="Times New Roman" panose="02020603050405020304" pitchFamily="18" charset="0"/>
              </a:rPr>
            </a:br>
            <a:r>
              <a:rPr lang="en-US" sz="3100" b="1" dirty="0">
                <a:cs typeface="Times New Roman" panose="02020603050405020304" pitchFamily="18" charset="0"/>
              </a:rPr>
              <a:t>Intensive TA:</a:t>
            </a:r>
            <a:br>
              <a:rPr lang="en-US" sz="3100" b="1" dirty="0">
                <a:cs typeface="Times New Roman" panose="02020603050405020304" pitchFamily="18" charset="0"/>
              </a:rPr>
            </a:br>
            <a:r>
              <a:rPr lang="en-US" sz="3100" b="1" dirty="0">
                <a:cs typeface="Times New Roman" panose="02020603050405020304" pitchFamily="18" charset="0"/>
              </a:rPr>
              <a:t>Comprehensive System Of Personnel Development</a:t>
            </a:r>
            <a:br>
              <a:rPr lang="en-US" b="1" cap="small" dirty="0">
                <a:solidFill>
                  <a:srgbClr val="002060"/>
                </a:solidFill>
                <a:cs typeface="Times New Roman" panose="02020603050405020304" pitchFamily="18" charset="0"/>
              </a:rPr>
            </a:br>
            <a:endParaRPr lang="en-US" dirty="0"/>
          </a:p>
        </p:txBody>
      </p:sp>
      <p:sp>
        <p:nvSpPr>
          <p:cNvPr id="3" name="Content Placeholder 2"/>
          <p:cNvSpPr>
            <a:spLocks noGrp="1"/>
          </p:cNvSpPr>
          <p:nvPr>
            <p:ph idx="1"/>
          </p:nvPr>
        </p:nvSpPr>
        <p:spPr>
          <a:xfrm>
            <a:off x="560717" y="1673525"/>
            <a:ext cx="8143336" cy="4675517"/>
          </a:xfrm>
        </p:spPr>
        <p:txBody>
          <a:bodyPr>
            <a:normAutofit fontScale="25000" lnSpcReduction="20000"/>
          </a:bodyPr>
          <a:lstStyle/>
          <a:p>
            <a:pPr marL="0" lvl="0" indent="0">
              <a:lnSpc>
                <a:spcPct val="120000"/>
              </a:lnSpc>
              <a:spcBef>
                <a:spcPts val="0"/>
              </a:spcBef>
              <a:buNone/>
            </a:pPr>
            <a:r>
              <a:rPr lang="en-US" sz="7200" b="1" dirty="0"/>
              <a:t>Leadership, Coordination &amp; Sustainability</a:t>
            </a:r>
          </a:p>
          <a:p>
            <a:pPr marL="457200" lvl="1" indent="0">
              <a:lnSpc>
                <a:spcPct val="120000"/>
              </a:lnSpc>
              <a:spcBef>
                <a:spcPts val="0"/>
              </a:spcBef>
              <a:buNone/>
            </a:pPr>
            <a:r>
              <a:rPr lang="en-US" sz="7200" dirty="0"/>
              <a:t>Structures for ongoing support of all personnel development activities</a:t>
            </a:r>
          </a:p>
          <a:p>
            <a:pPr marL="457200" lvl="1" indent="0">
              <a:lnSpc>
                <a:spcPct val="120000"/>
              </a:lnSpc>
              <a:spcBef>
                <a:spcPts val="0"/>
              </a:spcBef>
              <a:buNone/>
            </a:pPr>
            <a:endParaRPr lang="en-US" sz="7200" dirty="0"/>
          </a:p>
          <a:p>
            <a:pPr marL="0" lvl="0" indent="0">
              <a:lnSpc>
                <a:spcPct val="120000"/>
              </a:lnSpc>
              <a:spcBef>
                <a:spcPts val="0"/>
              </a:spcBef>
              <a:buNone/>
            </a:pPr>
            <a:r>
              <a:rPr lang="en-US" sz="7200" b="1" dirty="0"/>
              <a:t>Recruitment and Retention</a:t>
            </a:r>
          </a:p>
          <a:p>
            <a:pPr marL="0" lvl="0" indent="0">
              <a:lnSpc>
                <a:spcPct val="120000"/>
              </a:lnSpc>
              <a:spcBef>
                <a:spcPts val="0"/>
              </a:spcBef>
              <a:buNone/>
            </a:pPr>
            <a:r>
              <a:rPr lang="en-US" sz="7200" dirty="0"/>
              <a:t>	Strategies to identify, hire and maintain a qualified workforce across sectors 	and disciplines </a:t>
            </a:r>
          </a:p>
          <a:p>
            <a:pPr marL="0" lvl="0" indent="0">
              <a:lnSpc>
                <a:spcPct val="120000"/>
              </a:lnSpc>
              <a:spcBef>
                <a:spcPts val="0"/>
              </a:spcBef>
              <a:buNone/>
            </a:pPr>
            <a:endParaRPr lang="en-US" sz="7200" dirty="0"/>
          </a:p>
          <a:p>
            <a:pPr marL="0" lvl="0" indent="0">
              <a:lnSpc>
                <a:spcPct val="120000"/>
              </a:lnSpc>
              <a:spcBef>
                <a:spcPts val="0"/>
              </a:spcBef>
              <a:buNone/>
            </a:pPr>
            <a:r>
              <a:rPr lang="en-US" sz="7200" b="1" dirty="0"/>
              <a:t>Personnel Standards</a:t>
            </a:r>
          </a:p>
          <a:p>
            <a:pPr marL="0" lvl="0" indent="0">
              <a:lnSpc>
                <a:spcPct val="120000"/>
              </a:lnSpc>
              <a:spcBef>
                <a:spcPts val="0"/>
              </a:spcBef>
              <a:buNone/>
            </a:pPr>
            <a:r>
              <a:rPr lang="en-US" sz="7200" dirty="0"/>
              <a:t>	Discipline specific knowledge, skills and competencies for the EC workforce</a:t>
            </a:r>
          </a:p>
          <a:p>
            <a:pPr marL="0" lvl="0" indent="0">
              <a:lnSpc>
                <a:spcPct val="120000"/>
              </a:lnSpc>
              <a:spcBef>
                <a:spcPts val="0"/>
              </a:spcBef>
              <a:buNone/>
            </a:pPr>
            <a:endParaRPr lang="en-US" sz="7200" dirty="0"/>
          </a:p>
          <a:p>
            <a:pPr marL="0" lvl="0" indent="0">
              <a:lnSpc>
                <a:spcPct val="120000"/>
              </a:lnSpc>
              <a:spcBef>
                <a:spcPts val="0"/>
              </a:spcBef>
              <a:buNone/>
            </a:pPr>
            <a:r>
              <a:rPr lang="en-US" sz="7200" b="1" dirty="0"/>
              <a:t>Preservice Training</a:t>
            </a:r>
          </a:p>
          <a:p>
            <a:pPr marL="0" lvl="0" indent="0">
              <a:lnSpc>
                <a:spcPct val="120000"/>
              </a:lnSpc>
              <a:spcBef>
                <a:spcPts val="0"/>
              </a:spcBef>
              <a:buNone/>
            </a:pPr>
            <a:r>
              <a:rPr lang="en-US" sz="7200" dirty="0"/>
              <a:t>	Formal program of study at an IHE to prepare for the EC workforce</a:t>
            </a:r>
          </a:p>
          <a:p>
            <a:pPr marL="0" lvl="0" indent="0">
              <a:lnSpc>
                <a:spcPct val="120000"/>
              </a:lnSpc>
              <a:spcBef>
                <a:spcPts val="0"/>
              </a:spcBef>
              <a:buNone/>
            </a:pPr>
            <a:endParaRPr lang="en-US" sz="7200" dirty="0"/>
          </a:p>
          <a:p>
            <a:pPr marL="0" lvl="0" indent="0">
              <a:lnSpc>
                <a:spcPct val="120000"/>
              </a:lnSpc>
              <a:spcBef>
                <a:spcPts val="0"/>
              </a:spcBef>
              <a:buNone/>
            </a:pPr>
            <a:r>
              <a:rPr lang="en-US" sz="7200" b="1" dirty="0"/>
              <a:t>Inservice Training</a:t>
            </a:r>
          </a:p>
          <a:p>
            <a:pPr marL="0" lvl="0" indent="0">
              <a:lnSpc>
                <a:spcPct val="120000"/>
              </a:lnSpc>
              <a:spcBef>
                <a:spcPts val="0"/>
              </a:spcBef>
              <a:buNone/>
            </a:pPr>
            <a:r>
              <a:rPr lang="en-US" sz="7200" dirty="0"/>
              <a:t>	Ongoing learning activities to maintain and build the competence of the EC 	workforce </a:t>
            </a:r>
          </a:p>
          <a:p>
            <a:pPr marL="0" indent="0" algn="ctr">
              <a:lnSpc>
                <a:spcPct val="120000"/>
              </a:lnSpc>
              <a:spcBef>
                <a:spcPts val="0"/>
              </a:spcBef>
              <a:buNone/>
              <a:defRPr/>
            </a:pPr>
            <a:r>
              <a:rPr lang="en-US" sz="4500" dirty="0">
                <a:solidFill>
                  <a:schemeClr val="lt1"/>
                </a:solidFill>
              </a:rPr>
              <a:t>Evaluation</a:t>
            </a:r>
          </a:p>
          <a:p>
            <a:pPr marL="0" indent="0" algn="ctr">
              <a:lnSpc>
                <a:spcPct val="120000"/>
              </a:lnSpc>
              <a:spcBef>
                <a:spcPts val="0"/>
              </a:spcBef>
              <a:buNone/>
              <a:defRPr/>
            </a:pPr>
            <a:endParaRPr lang="en-US" sz="4500" dirty="0">
              <a:solidFill>
                <a:schemeClr val="bg1"/>
              </a:solidFill>
            </a:endParaRPr>
          </a:p>
          <a:p>
            <a:pPr marL="0" indent="0" algn="ctr">
              <a:lnSpc>
                <a:spcPct val="120000"/>
              </a:lnSpc>
              <a:spcBef>
                <a:spcPts val="0"/>
              </a:spcBef>
              <a:buNone/>
              <a:defRPr/>
            </a:pPr>
            <a:r>
              <a:rPr lang="en-US" sz="4500" dirty="0">
                <a:solidFill>
                  <a:schemeClr val="bg1"/>
                </a:solidFill>
              </a:rPr>
              <a:t>Plans for evaluating each subcomponent of the CSPD</a:t>
            </a:r>
          </a:p>
          <a:p>
            <a:pPr marL="0" lvl="0" indent="0">
              <a:lnSpc>
                <a:spcPct val="120000"/>
              </a:lnSpc>
              <a:spcBef>
                <a:spcPts val="0"/>
              </a:spcBef>
              <a:buNone/>
            </a:pPr>
            <a:endParaRPr lang="en-US" sz="4500" dirty="0"/>
          </a:p>
          <a:p>
            <a:pPr marL="0" lvl="0" indent="0">
              <a:lnSpc>
                <a:spcPct val="120000"/>
              </a:lnSpc>
              <a:spcBef>
                <a:spcPts val="0"/>
              </a:spcBef>
              <a:buNone/>
            </a:pPr>
            <a:endParaRPr lang="en-US" sz="4500" dirty="0"/>
          </a:p>
          <a:p>
            <a:pPr marL="0" lvl="0" indent="0">
              <a:lnSpc>
                <a:spcPct val="120000"/>
              </a:lnSpc>
              <a:spcBef>
                <a:spcPts val="0"/>
              </a:spcBef>
              <a:buNone/>
            </a:pPr>
            <a:endParaRPr lang="en-US" sz="4500" dirty="0"/>
          </a:p>
          <a:p>
            <a:pPr marL="0" lvl="0" indent="0">
              <a:lnSpc>
                <a:spcPct val="120000"/>
              </a:lnSpc>
              <a:spcBef>
                <a:spcPts val="0"/>
              </a:spcBef>
              <a:buNone/>
            </a:pPr>
            <a:endParaRPr lang="en-US" sz="1200" dirty="0"/>
          </a:p>
          <a:p>
            <a:pPr marL="457200" lvl="1" indent="0">
              <a:lnSpc>
                <a:spcPct val="120000"/>
              </a:lnSpc>
              <a:spcBef>
                <a:spcPts val="0"/>
              </a:spcBef>
              <a:buNone/>
            </a:pPr>
            <a:endParaRPr lang="en-US" sz="2000" dirty="0"/>
          </a:p>
          <a:p>
            <a:pPr marL="0" indent="0">
              <a:lnSpc>
                <a:spcPct val="120000"/>
              </a:lnSpc>
              <a:spcBef>
                <a:spcPts val="0"/>
              </a:spcBef>
              <a:buNone/>
            </a:pPr>
            <a:endParaRPr lang="en-US" sz="2400" dirty="0"/>
          </a:p>
        </p:txBody>
      </p:sp>
    </p:spTree>
    <p:extLst>
      <p:ext uri="{BB962C8B-B14F-4D97-AF65-F5344CB8AC3E}">
        <p14:creationId xmlns:p14="http://schemas.microsoft.com/office/powerpoint/2010/main" val="1413841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4082" y="0"/>
            <a:ext cx="7620000" cy="1524000"/>
          </a:xfrm>
        </p:spPr>
        <p:txBody>
          <a:bodyPr>
            <a:noAutofit/>
          </a:bodyPr>
          <a:lstStyle/>
          <a:p>
            <a:pPr algn="ctr"/>
            <a:br>
              <a:rPr lang="en-US" sz="3600" b="1" dirty="0"/>
            </a:br>
            <a:r>
              <a:rPr lang="en-US" sz="2800" dirty="0">
                <a:cs typeface="Arial" panose="020B0604020202020204" pitchFamily="34" charset="0"/>
              </a:rPr>
              <a:t>Early Childhood Personnel Center </a:t>
            </a:r>
            <a:r>
              <a:rPr lang="en-US" sz="2800" b="1" dirty="0">
                <a:cs typeface="Arial" panose="020B0604020202020204" pitchFamily="34" charset="0"/>
              </a:rPr>
              <a:t>Mission</a:t>
            </a:r>
            <a:br>
              <a:rPr lang="en-US" sz="2800" b="1" dirty="0">
                <a:cs typeface="Arial" panose="020B0604020202020204" pitchFamily="34" charset="0"/>
              </a:rPr>
            </a:br>
            <a:endParaRPr lang="en-US" sz="2800" b="1" dirty="0">
              <a:cs typeface="Arial" panose="020B0604020202020204" pitchFamily="34" charset="0"/>
            </a:endParaRPr>
          </a:p>
        </p:txBody>
      </p:sp>
      <p:sp>
        <p:nvSpPr>
          <p:cNvPr id="3" name="Content Placeholder 2"/>
          <p:cNvSpPr>
            <a:spLocks noGrp="1"/>
          </p:cNvSpPr>
          <p:nvPr>
            <p:ph idx="1"/>
          </p:nvPr>
        </p:nvSpPr>
        <p:spPr>
          <a:xfrm>
            <a:off x="614082" y="2017486"/>
            <a:ext cx="7620000" cy="4165600"/>
          </a:xfrm>
        </p:spPr>
        <p:txBody>
          <a:bodyPr>
            <a:normAutofit/>
          </a:bodyPr>
          <a:lstStyle/>
          <a:p>
            <a:pPr marL="0" indent="0" algn="ctr">
              <a:buNone/>
            </a:pPr>
            <a:r>
              <a:rPr lang="en-US" dirty="0">
                <a:cs typeface="Arial" panose="020B0604020202020204" pitchFamily="34" charset="0"/>
              </a:rPr>
              <a:t>to facilitate the implementation of </a:t>
            </a:r>
          </a:p>
          <a:p>
            <a:pPr marL="0" indent="0" algn="ctr">
              <a:buNone/>
            </a:pPr>
            <a:r>
              <a:rPr lang="en-US" b="1" dirty="0">
                <a:cs typeface="Arial" panose="020B0604020202020204" pitchFamily="34" charset="0"/>
              </a:rPr>
              <a:t>integrated</a:t>
            </a:r>
            <a:r>
              <a:rPr lang="en-US" dirty="0">
                <a:cs typeface="Arial" panose="020B0604020202020204" pitchFamily="34" charset="0"/>
              </a:rPr>
              <a:t> and </a:t>
            </a:r>
            <a:r>
              <a:rPr lang="en-US" b="1" dirty="0">
                <a:cs typeface="Arial" panose="020B0604020202020204" pitchFamily="34" charset="0"/>
              </a:rPr>
              <a:t>comprehensive </a:t>
            </a:r>
          </a:p>
          <a:p>
            <a:pPr marL="0" indent="0" algn="ctr">
              <a:buNone/>
            </a:pPr>
            <a:r>
              <a:rPr lang="en-US" b="1" dirty="0">
                <a:cs typeface="Arial" panose="020B0604020202020204" pitchFamily="34" charset="0"/>
              </a:rPr>
              <a:t>early childhood systems </a:t>
            </a:r>
          </a:p>
          <a:p>
            <a:pPr marL="0" indent="0" algn="ctr">
              <a:buNone/>
            </a:pPr>
            <a:r>
              <a:rPr lang="en-US" b="1" dirty="0">
                <a:cs typeface="Arial" panose="020B0604020202020204" pitchFamily="34" charset="0"/>
              </a:rPr>
              <a:t>of personnel development (CSPD) </a:t>
            </a:r>
          </a:p>
          <a:p>
            <a:pPr marL="0" indent="0" algn="ctr">
              <a:buNone/>
            </a:pPr>
            <a:r>
              <a:rPr lang="en-US" dirty="0">
                <a:cs typeface="Arial" panose="020B0604020202020204" pitchFamily="34" charset="0"/>
              </a:rPr>
              <a:t>for all disciplines </a:t>
            </a:r>
          </a:p>
          <a:p>
            <a:pPr marL="0" indent="0" algn="ctr">
              <a:buNone/>
            </a:pPr>
            <a:r>
              <a:rPr lang="en-US" dirty="0">
                <a:cs typeface="Arial" panose="020B0604020202020204" pitchFamily="34" charset="0"/>
              </a:rPr>
              <a:t>serving infants and young children with </a:t>
            </a:r>
          </a:p>
          <a:p>
            <a:pPr marL="0" indent="0" algn="ctr">
              <a:buNone/>
            </a:pPr>
            <a:r>
              <a:rPr lang="en-US" dirty="0">
                <a:cs typeface="Arial" panose="020B0604020202020204" pitchFamily="34" charset="0"/>
              </a:rPr>
              <a:t>disabilities</a:t>
            </a:r>
          </a:p>
          <a:p>
            <a:pPr marL="0" indent="0" algn="ctr">
              <a:buNone/>
            </a:pPr>
            <a:endParaRPr lang="en-US" dirty="0"/>
          </a:p>
        </p:txBody>
      </p:sp>
    </p:spTree>
    <p:extLst>
      <p:ext uri="{BB962C8B-B14F-4D97-AF65-F5344CB8AC3E}">
        <p14:creationId xmlns:p14="http://schemas.microsoft.com/office/powerpoint/2010/main" val="24845005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60020"/>
          </a:xfrm>
        </p:spPr>
        <p:txBody>
          <a:bodyPr>
            <a:normAutofit/>
          </a:bodyPr>
          <a:lstStyle/>
          <a:p>
            <a:pPr algn="ctr"/>
            <a:r>
              <a:rPr lang="en-US" sz="3600" b="1" dirty="0"/>
              <a:t>Intensive TA</a:t>
            </a:r>
          </a:p>
        </p:txBody>
      </p:sp>
      <p:sp>
        <p:nvSpPr>
          <p:cNvPr id="3" name="Content Placeholder 2"/>
          <p:cNvSpPr>
            <a:spLocks noGrp="1"/>
          </p:cNvSpPr>
          <p:nvPr>
            <p:ph idx="1"/>
          </p:nvPr>
        </p:nvSpPr>
        <p:spPr>
          <a:xfrm>
            <a:off x="319177" y="1566833"/>
            <a:ext cx="8479766" cy="4695944"/>
          </a:xfrm>
        </p:spPr>
        <p:txBody>
          <a:bodyPr>
            <a:noAutofit/>
          </a:bodyPr>
          <a:lstStyle/>
          <a:p>
            <a:pPr marL="0" indent="0" algn="ctr">
              <a:buNone/>
            </a:pPr>
            <a:r>
              <a:rPr lang="en-US" sz="3200" b="1" u="sng" dirty="0"/>
              <a:t>Personnel Framework </a:t>
            </a:r>
            <a:r>
              <a:rPr lang="en-US" sz="3200" b="1" dirty="0"/>
              <a:t>is the Foundation </a:t>
            </a:r>
          </a:p>
          <a:p>
            <a:pPr marL="0" indent="0" algn="ctr">
              <a:buNone/>
            </a:pPr>
            <a:endParaRPr lang="en-US" sz="3200" b="1" dirty="0"/>
          </a:p>
          <a:p>
            <a:pPr marL="0" indent="0" algn="ctr">
              <a:buNone/>
            </a:pPr>
            <a:r>
              <a:rPr lang="en-US" sz="3200" b="1" dirty="0"/>
              <a:t>For </a:t>
            </a:r>
            <a:r>
              <a:rPr lang="en-US" sz="3200" b="1" u="sng" dirty="0"/>
              <a:t>Strategic Planning </a:t>
            </a:r>
            <a:r>
              <a:rPr lang="en-US" sz="3200" b="1" dirty="0"/>
              <a:t>with Stakeholders </a:t>
            </a:r>
          </a:p>
          <a:p>
            <a:pPr marL="0" indent="0" algn="ctr">
              <a:buNone/>
            </a:pPr>
            <a:endParaRPr lang="en-US" sz="3200" b="1" dirty="0"/>
          </a:p>
          <a:p>
            <a:pPr marL="0" indent="0" algn="ctr">
              <a:buNone/>
            </a:pPr>
            <a:r>
              <a:rPr lang="en-US" sz="3200" b="1" dirty="0"/>
              <a:t>Who Develop a </a:t>
            </a:r>
            <a:r>
              <a:rPr lang="en-US" sz="3200" b="1" u="sng" dirty="0"/>
              <a:t>Vision, Mission and CSPD Plan </a:t>
            </a:r>
          </a:p>
          <a:p>
            <a:pPr marL="0" indent="0" algn="ctr">
              <a:buNone/>
            </a:pPr>
            <a:endParaRPr lang="en-US" sz="3200" b="1" u="sng" dirty="0"/>
          </a:p>
          <a:p>
            <a:pPr marL="0" indent="0" algn="ctr">
              <a:buNone/>
            </a:pPr>
            <a:r>
              <a:rPr lang="en-US" sz="3200" b="1" dirty="0"/>
              <a:t>With </a:t>
            </a:r>
            <a:r>
              <a:rPr lang="en-US" sz="3200" b="1" u="sng" dirty="0"/>
              <a:t>On-going Work Groups</a:t>
            </a:r>
          </a:p>
        </p:txBody>
      </p:sp>
    </p:spTree>
    <p:extLst>
      <p:ext uri="{BB962C8B-B14F-4D97-AF65-F5344CB8AC3E}">
        <p14:creationId xmlns:p14="http://schemas.microsoft.com/office/powerpoint/2010/main" val="20057879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nvPr>
        </p:nvGraphicFramePr>
        <p:xfrm>
          <a:off x="319315" y="-533400"/>
          <a:ext cx="8128000" cy="792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694268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t>PHASE ONE: Exploration</a:t>
            </a:r>
          </a:p>
        </p:txBody>
      </p:sp>
      <p:sp>
        <p:nvSpPr>
          <p:cNvPr id="3" name="Content Placeholder 2"/>
          <p:cNvSpPr>
            <a:spLocks noGrp="1"/>
          </p:cNvSpPr>
          <p:nvPr>
            <p:ph idx="1"/>
          </p:nvPr>
        </p:nvSpPr>
        <p:spPr/>
        <p:txBody>
          <a:bodyPr>
            <a:normAutofit lnSpcReduction="10000"/>
          </a:bodyPr>
          <a:lstStyle/>
          <a:p>
            <a:pPr marL="0" indent="0">
              <a:buNone/>
            </a:pPr>
            <a:r>
              <a:rPr lang="en-US" dirty="0"/>
              <a:t>Develop core planning team and project liaison</a:t>
            </a:r>
          </a:p>
          <a:p>
            <a:pPr marL="0" indent="0">
              <a:buNone/>
            </a:pPr>
            <a:endParaRPr lang="en-US" dirty="0"/>
          </a:p>
          <a:p>
            <a:pPr marL="0" indent="0">
              <a:buNone/>
            </a:pPr>
            <a:r>
              <a:rPr lang="en-US" dirty="0"/>
              <a:t>Complete the readiness tool for ECPC; the TA planning tool and the self- assessment of the CSPD  framework</a:t>
            </a:r>
          </a:p>
          <a:p>
            <a:pPr marL="0" indent="0">
              <a:buNone/>
            </a:pPr>
            <a:endParaRPr lang="en-US" dirty="0"/>
          </a:p>
          <a:p>
            <a:pPr marL="0" indent="0">
              <a:buNone/>
            </a:pPr>
            <a:r>
              <a:rPr lang="en-US" dirty="0"/>
              <a:t>Decide if ECPC intensive TA is a match for state  needs</a:t>
            </a:r>
          </a:p>
          <a:p>
            <a:pPr marL="0" indent="0">
              <a:buNone/>
            </a:pPr>
            <a:endParaRPr lang="en-US" dirty="0"/>
          </a:p>
          <a:p>
            <a:pPr marL="0" indent="0">
              <a:buNone/>
            </a:pPr>
            <a:r>
              <a:rPr lang="en-US" dirty="0"/>
              <a:t>Identify stakeholders for strategic planning team</a:t>
            </a:r>
          </a:p>
          <a:p>
            <a:pPr marL="0" indent="0">
              <a:buNone/>
            </a:pPr>
            <a:endParaRPr lang="en-US" dirty="0"/>
          </a:p>
        </p:txBody>
      </p:sp>
    </p:spTree>
    <p:extLst>
      <p:ext uri="{BB962C8B-B14F-4D97-AF65-F5344CB8AC3E}">
        <p14:creationId xmlns:p14="http://schemas.microsoft.com/office/powerpoint/2010/main" val="2867655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t>PHASE TWO: Installation</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Identify a date and  location for strategic  planning</a:t>
            </a:r>
          </a:p>
          <a:p>
            <a:pPr marL="0" indent="0">
              <a:buNone/>
            </a:pPr>
            <a:endParaRPr lang="en-US" dirty="0"/>
          </a:p>
          <a:p>
            <a:pPr marL="0" indent="0">
              <a:buNone/>
            </a:pPr>
            <a:r>
              <a:rPr lang="en-US" dirty="0"/>
              <a:t>Invite stakeholders to be part of strategic CSPD team</a:t>
            </a:r>
          </a:p>
          <a:p>
            <a:pPr marL="0" indent="0">
              <a:buNone/>
            </a:pPr>
            <a:endParaRPr lang="en-US" dirty="0"/>
          </a:p>
          <a:p>
            <a:pPr marL="0" indent="0">
              <a:buNone/>
            </a:pPr>
            <a:r>
              <a:rPr lang="en-US" dirty="0"/>
              <a:t>Facilitate a 1-2-day meeting to develop the state CSPD  vision, mission, goals, objectives and evaluation for each subcomponent of the CSPD</a:t>
            </a:r>
          </a:p>
          <a:p>
            <a:pPr marL="0" indent="0">
              <a:buNone/>
            </a:pPr>
            <a:endParaRPr lang="en-US" dirty="0"/>
          </a:p>
          <a:p>
            <a:pPr marL="0" indent="0">
              <a:buNone/>
            </a:pPr>
            <a:r>
              <a:rPr lang="en-US" dirty="0"/>
              <a:t>Establish membership, meetings and structure for work groups and strategic planning group</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5337004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t>PHASE THREE: Implementation</a:t>
            </a:r>
          </a:p>
        </p:txBody>
      </p:sp>
      <p:sp>
        <p:nvSpPr>
          <p:cNvPr id="3" name="Content Placeholder 2"/>
          <p:cNvSpPr>
            <a:spLocks noGrp="1"/>
          </p:cNvSpPr>
          <p:nvPr>
            <p:ph idx="1"/>
          </p:nvPr>
        </p:nvSpPr>
        <p:spPr>
          <a:xfrm>
            <a:off x="628650" y="1557953"/>
            <a:ext cx="7886700" cy="4773583"/>
          </a:xfrm>
        </p:spPr>
        <p:txBody>
          <a:bodyPr>
            <a:normAutofit fontScale="92500" lnSpcReduction="10000"/>
          </a:bodyPr>
          <a:lstStyle/>
          <a:p>
            <a:pPr marL="0" indent="0">
              <a:buNone/>
            </a:pPr>
            <a:r>
              <a:rPr lang="en-US" dirty="0"/>
              <a:t>Implement work plans by each CSPD subcomponent workgroup</a:t>
            </a:r>
          </a:p>
          <a:p>
            <a:pPr marL="0" indent="0">
              <a:buNone/>
            </a:pPr>
            <a:endParaRPr lang="en-US" dirty="0"/>
          </a:p>
          <a:p>
            <a:pPr marL="0" indent="0">
              <a:buNone/>
            </a:pPr>
            <a:r>
              <a:rPr lang="en-US" dirty="0"/>
              <a:t>Distribute monthly CSPD workgroup progress reports to core planning team </a:t>
            </a:r>
          </a:p>
          <a:p>
            <a:pPr marL="0" indent="0">
              <a:buNone/>
            </a:pPr>
            <a:endParaRPr lang="en-US" dirty="0"/>
          </a:p>
          <a:p>
            <a:pPr marL="0" indent="0">
              <a:buNone/>
            </a:pPr>
            <a:r>
              <a:rPr lang="en-US" dirty="0"/>
              <a:t>Meet monthly as a core  planning team to review  work group progress, provide feedback, and adjust plans as needed</a:t>
            </a:r>
          </a:p>
          <a:p>
            <a:pPr marL="0" indent="0">
              <a:buNone/>
            </a:pPr>
            <a:endParaRPr lang="en-US" dirty="0"/>
          </a:p>
          <a:p>
            <a:pPr marL="0" indent="0">
              <a:buNone/>
            </a:pPr>
            <a:r>
              <a:rPr lang="en-US" dirty="0"/>
              <a:t>Develop CSPD final implementation and evaluation plan</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2659132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276" y="278862"/>
            <a:ext cx="7886700" cy="1325563"/>
          </a:xfrm>
        </p:spPr>
        <p:txBody>
          <a:bodyPr>
            <a:normAutofit/>
          </a:bodyPr>
          <a:lstStyle/>
          <a:p>
            <a:pPr algn="ctr"/>
            <a:r>
              <a:rPr lang="en-US" sz="3600" b="1" dirty="0"/>
              <a:t>PHASE FOUR: Standardization</a:t>
            </a:r>
          </a:p>
        </p:txBody>
      </p:sp>
      <p:sp>
        <p:nvSpPr>
          <p:cNvPr id="3" name="Content Placeholder 2"/>
          <p:cNvSpPr>
            <a:spLocks noGrp="1"/>
          </p:cNvSpPr>
          <p:nvPr>
            <p:ph idx="1"/>
          </p:nvPr>
        </p:nvSpPr>
        <p:spPr>
          <a:xfrm>
            <a:off x="620024" y="1449238"/>
            <a:ext cx="7903952" cy="4727725"/>
          </a:xfrm>
        </p:spPr>
        <p:txBody>
          <a:bodyPr>
            <a:normAutofit lnSpcReduction="10000"/>
          </a:bodyPr>
          <a:lstStyle/>
          <a:p>
            <a:pPr marL="0" indent="0">
              <a:buNone/>
            </a:pPr>
            <a:r>
              <a:rPr lang="en-US" dirty="0"/>
              <a:t>Report implementation progress to the CSPD strategic planning group quarterly</a:t>
            </a:r>
          </a:p>
          <a:p>
            <a:pPr marL="0" indent="0">
              <a:buNone/>
            </a:pPr>
            <a:endParaRPr lang="en-US" dirty="0"/>
          </a:p>
          <a:p>
            <a:pPr marL="0" indent="0">
              <a:buNone/>
            </a:pPr>
            <a:r>
              <a:rPr lang="en-US" dirty="0"/>
              <a:t>Reconvene strategic planning group twice a year to reassess and reprioritize CSPD objectives and outcomes as needed</a:t>
            </a:r>
          </a:p>
          <a:p>
            <a:pPr marL="0" indent="0">
              <a:buNone/>
            </a:pPr>
            <a:endParaRPr lang="en-US" dirty="0"/>
          </a:p>
          <a:p>
            <a:pPr marL="0" indent="0">
              <a:buNone/>
            </a:pPr>
            <a:r>
              <a:rPr lang="en-US" dirty="0"/>
              <a:t>Revise and modify the CSPD plan as a core planning team</a:t>
            </a:r>
          </a:p>
          <a:p>
            <a:pPr marL="0" indent="0">
              <a:buNone/>
            </a:pPr>
            <a:endParaRPr lang="en-US" dirty="0"/>
          </a:p>
          <a:p>
            <a:pPr marL="0" indent="0">
              <a:buNone/>
            </a:pPr>
            <a:r>
              <a:rPr lang="en-US" dirty="0"/>
              <a:t>Reconstitute the core planning team as needed </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5719087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cs typeface="Arial" panose="020B0604020202020204" pitchFamily="34" charset="0"/>
              </a:rPr>
              <a:t>Intensive TA: </a:t>
            </a:r>
          </a:p>
        </p:txBody>
      </p:sp>
      <p:graphicFrame>
        <p:nvGraphicFramePr>
          <p:cNvPr id="4" name="Content Placeholder 3"/>
          <p:cNvGraphicFramePr>
            <a:graphicFrameLocks noGrp="1"/>
          </p:cNvGraphicFramePr>
          <p:nvPr>
            <p:ph idx="1"/>
            <p:extLst/>
          </p:nvPr>
        </p:nvGraphicFramePr>
        <p:xfrm>
          <a:off x="609600" y="1219200"/>
          <a:ext cx="7924800" cy="4373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44051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ormAutofit/>
          </a:bodyPr>
          <a:lstStyle/>
          <a:p>
            <a:pPr algn="ctr"/>
            <a:r>
              <a:rPr lang="en-US" sz="3350" dirty="0">
                <a:cs typeface="Arial" panose="020B0604020202020204" pitchFamily="34" charset="0"/>
              </a:rPr>
              <a:t>Comprehensive System of Personnel Developmen</a:t>
            </a:r>
            <a:r>
              <a:rPr lang="en-US" sz="3350" dirty="0"/>
              <a:t>t</a:t>
            </a:r>
          </a:p>
        </p:txBody>
      </p:sp>
      <p:graphicFrame>
        <p:nvGraphicFramePr>
          <p:cNvPr id="4" name="Table 3"/>
          <p:cNvGraphicFramePr>
            <a:graphicFrameLocks noGrp="1"/>
          </p:cNvGraphicFramePr>
          <p:nvPr>
            <p:extLst>
              <p:ext uri="{D42A27DB-BD31-4B8C-83A1-F6EECF244321}">
                <p14:modId xmlns:p14="http://schemas.microsoft.com/office/powerpoint/2010/main" val="2682465742"/>
              </p:ext>
            </p:extLst>
          </p:nvPr>
        </p:nvGraphicFramePr>
        <p:xfrm>
          <a:off x="219974" y="1169773"/>
          <a:ext cx="8534400" cy="5173362"/>
        </p:xfrm>
        <a:graphic>
          <a:graphicData uri="http://schemas.openxmlformats.org/drawingml/2006/table">
            <a:tbl>
              <a:tblPr firstRow="1" firstCol="1" bandRow="1">
                <a:tableStyleId>{2D5ABB26-0587-4C30-8999-92F81FD0307C}</a:tableStyleId>
              </a:tblPr>
              <a:tblGrid>
                <a:gridCol w="1368724">
                  <a:extLst>
                    <a:ext uri="{9D8B030D-6E8A-4147-A177-3AD203B41FA5}">
                      <a16:colId xmlns:a16="http://schemas.microsoft.com/office/drawing/2014/main" val="20000"/>
                    </a:ext>
                  </a:extLst>
                </a:gridCol>
                <a:gridCol w="7165676">
                  <a:extLst>
                    <a:ext uri="{9D8B030D-6E8A-4147-A177-3AD203B41FA5}">
                      <a16:colId xmlns:a16="http://schemas.microsoft.com/office/drawing/2014/main" val="20001"/>
                    </a:ext>
                  </a:extLst>
                </a:gridCol>
              </a:tblGrid>
              <a:tr h="830548">
                <a:tc>
                  <a:txBody>
                    <a:bodyPr/>
                    <a:lstStyle/>
                    <a:p>
                      <a:pPr marL="0" marR="0" algn="ctr">
                        <a:spcBef>
                          <a:spcPts val="0"/>
                        </a:spcBef>
                        <a:spcAft>
                          <a:spcPts val="0"/>
                        </a:spcAft>
                      </a:pPr>
                      <a:r>
                        <a:rPr lang="en-US" sz="1400" b="1" dirty="0">
                          <a:solidFill>
                            <a:srgbClr val="002060"/>
                          </a:solidFill>
                          <a:effectLst/>
                          <a:latin typeface="Times New Roman" panose="02020603050405020304" pitchFamily="18" charset="0"/>
                          <a:cs typeface="Times New Roman" panose="02020603050405020304" pitchFamily="18" charset="0"/>
                        </a:rPr>
                        <a:t>Leadership, Coordination, &amp; Sustainability</a:t>
                      </a:r>
                      <a:endParaRPr lang="en-US" sz="1400" b="1" dirty="0">
                        <a:solidFill>
                          <a:srgbClr val="002060"/>
                        </a:solidFill>
                        <a:effectLst/>
                        <a:latin typeface="Times New Roman" panose="02020603050405020304" pitchFamily="18" charset="0"/>
                        <a:ea typeface="Times New Roman"/>
                        <a:cs typeface="Times New Roman" panose="02020603050405020304" pitchFamily="18" charset="0"/>
                      </a:endParaRPr>
                    </a:p>
                  </a:txBody>
                  <a:tcPr marL="62861" marR="62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02870" marR="0">
                        <a:spcBef>
                          <a:spcPts val="0"/>
                        </a:spcBef>
                        <a:spcAft>
                          <a:spcPts val="0"/>
                        </a:spcAft>
                      </a:pPr>
                      <a:endParaRPr lang="en-US" sz="300" dirty="0">
                        <a:effectLst/>
                        <a:latin typeface="Times New Roman" panose="02020603050405020304" pitchFamily="18" charset="0"/>
                        <a:cs typeface="Times New Roman" panose="02020603050405020304" pitchFamily="18" charset="0"/>
                      </a:endParaRPr>
                    </a:p>
                    <a:p>
                      <a:pPr marL="341313" marR="0" indent="-239713">
                        <a:spcBef>
                          <a:spcPts val="0"/>
                        </a:spcBef>
                        <a:spcAft>
                          <a:spcPts val="0"/>
                        </a:spcAft>
                      </a:pPr>
                      <a:r>
                        <a:rPr lang="en-US" sz="1200" b="1" dirty="0">
                          <a:solidFill>
                            <a:schemeClr val="accent1"/>
                          </a:solidFill>
                          <a:effectLst/>
                          <a:latin typeface="Times New Roman" panose="02020603050405020304" pitchFamily="18" charset="0"/>
                          <a:cs typeface="Times New Roman" panose="02020603050405020304" pitchFamily="18" charset="0"/>
                        </a:rPr>
                        <a:t>Quality Indicator 1: </a:t>
                      </a:r>
                      <a:r>
                        <a:rPr lang="en-US" sz="1200" dirty="0">
                          <a:effectLst/>
                          <a:latin typeface="Times New Roman" panose="02020603050405020304" pitchFamily="18" charset="0"/>
                          <a:cs typeface="Times New Roman" panose="02020603050405020304" pitchFamily="18" charset="0"/>
                        </a:rPr>
                        <a:t>A cross sector leadership team is in place that can set priorities and make policy, governance, and financial decisions.</a:t>
                      </a:r>
                    </a:p>
                    <a:p>
                      <a:pPr marL="341313" marR="0" indent="-239713">
                        <a:spcBef>
                          <a:spcPts val="0"/>
                        </a:spcBef>
                        <a:spcAft>
                          <a:spcPts val="0"/>
                        </a:spcAft>
                      </a:pPr>
                      <a:r>
                        <a:rPr lang="en-US" sz="1200" b="1" dirty="0">
                          <a:solidFill>
                            <a:schemeClr val="accent1"/>
                          </a:solidFill>
                          <a:effectLst/>
                          <a:latin typeface="Times New Roman" panose="02020603050405020304" pitchFamily="18" charset="0"/>
                          <a:cs typeface="Times New Roman" panose="02020603050405020304" pitchFamily="18" charset="0"/>
                        </a:rPr>
                        <a:t>Quality Indicator 2: </a:t>
                      </a:r>
                      <a:r>
                        <a:rPr lang="en-US" sz="1200" dirty="0">
                          <a:effectLst/>
                          <a:latin typeface="Times New Roman" panose="02020603050405020304" pitchFamily="18" charset="0"/>
                          <a:cs typeface="Times New Roman" panose="02020603050405020304" pitchFamily="18" charset="0"/>
                        </a:rPr>
                        <a:t>There is a written multi-year plan in place to address all sub-components of the CSPD.  </a:t>
                      </a:r>
                      <a:endParaRPr lang="en-US" sz="12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2861" marR="62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996132">
                <a:tc>
                  <a:txBody>
                    <a:bodyPr/>
                    <a:lstStyle/>
                    <a:p>
                      <a:pPr marL="0" marR="0" algn="ctr">
                        <a:spcBef>
                          <a:spcPts val="0"/>
                        </a:spcBef>
                        <a:spcAft>
                          <a:spcPts val="0"/>
                        </a:spcAft>
                      </a:pPr>
                      <a:r>
                        <a:rPr lang="en-US" sz="1400" b="1" dirty="0">
                          <a:solidFill>
                            <a:srgbClr val="002060"/>
                          </a:solidFill>
                          <a:effectLst/>
                          <a:latin typeface="Times New Roman" panose="02020603050405020304" pitchFamily="18" charset="0"/>
                          <a:cs typeface="Times New Roman" panose="02020603050405020304" pitchFamily="18" charset="0"/>
                        </a:rPr>
                        <a:t>State Personnel Standards</a:t>
                      </a:r>
                      <a:endParaRPr lang="en-US" sz="1400" b="1" dirty="0">
                        <a:solidFill>
                          <a:srgbClr val="002060"/>
                        </a:solidFill>
                        <a:effectLst/>
                        <a:latin typeface="Times New Roman" panose="02020603050405020304" pitchFamily="18" charset="0"/>
                        <a:ea typeface="Times New Roman"/>
                        <a:cs typeface="Times New Roman" panose="02020603050405020304" pitchFamily="18" charset="0"/>
                      </a:endParaRPr>
                    </a:p>
                  </a:txBody>
                  <a:tcPr marL="62861" marR="62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1313" marR="0" indent="-239713">
                        <a:spcBef>
                          <a:spcPts val="300"/>
                        </a:spcBef>
                        <a:spcAft>
                          <a:spcPts val="300"/>
                        </a:spcAft>
                      </a:pPr>
                      <a:r>
                        <a:rPr lang="en-US" sz="1200" b="1" dirty="0">
                          <a:solidFill>
                            <a:schemeClr val="accent1"/>
                          </a:solidFill>
                          <a:effectLst/>
                          <a:latin typeface="Times New Roman" panose="02020603050405020304" pitchFamily="18" charset="0"/>
                          <a:cs typeface="Times New Roman" panose="02020603050405020304" pitchFamily="18" charset="0"/>
                        </a:rPr>
                        <a:t>Quality Indicator 3: </a:t>
                      </a:r>
                      <a:r>
                        <a:rPr lang="en-US" sz="1200" dirty="0">
                          <a:effectLst/>
                          <a:latin typeface="Times New Roman" panose="02020603050405020304" pitchFamily="18" charset="0"/>
                          <a:cs typeface="Times New Roman" panose="02020603050405020304" pitchFamily="18" charset="0"/>
                        </a:rPr>
                        <a:t>State personnel standards across disciplines are aligned to national professional organization personnel standards.</a:t>
                      </a:r>
                    </a:p>
                    <a:p>
                      <a:pPr marL="341313" marR="0" indent="-239713">
                        <a:spcBef>
                          <a:spcPts val="300"/>
                        </a:spcBef>
                        <a:spcAft>
                          <a:spcPts val="300"/>
                        </a:spcAft>
                      </a:pPr>
                      <a:r>
                        <a:rPr lang="en-US" sz="1200" b="1" dirty="0">
                          <a:solidFill>
                            <a:schemeClr val="accent1"/>
                          </a:solidFill>
                          <a:effectLst/>
                          <a:latin typeface="Times New Roman" panose="02020603050405020304" pitchFamily="18" charset="0"/>
                          <a:cs typeface="Times New Roman" panose="02020603050405020304" pitchFamily="18" charset="0"/>
                        </a:rPr>
                        <a:t>Quality Indicator 4: </a:t>
                      </a:r>
                      <a:r>
                        <a:rPr lang="en-US" sz="1200" dirty="0">
                          <a:effectLst/>
                          <a:latin typeface="Times New Roman" panose="02020603050405020304" pitchFamily="18" charset="0"/>
                          <a:cs typeface="Times New Roman" panose="02020603050405020304" pitchFamily="18" charset="0"/>
                        </a:rPr>
                        <a:t>The criteria for state certification, licensure, credentialing and/or endorsement are aligned to state personnel standards and national professional organization personnel standards across disciplines.</a:t>
                      </a:r>
                      <a:endParaRPr lang="en-US" sz="1200" dirty="0">
                        <a:effectLst/>
                        <a:latin typeface="Times New Roman" panose="02020603050405020304" pitchFamily="18" charset="0"/>
                        <a:ea typeface="Times New Roman"/>
                        <a:cs typeface="Times New Roman" panose="02020603050405020304" pitchFamily="18" charset="0"/>
                      </a:endParaRPr>
                    </a:p>
                  </a:txBody>
                  <a:tcPr marL="62861" marR="62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842821">
                <a:tc>
                  <a:txBody>
                    <a:bodyPr/>
                    <a:lstStyle/>
                    <a:p>
                      <a:pPr marL="0" marR="0" algn="ctr">
                        <a:spcBef>
                          <a:spcPts val="0"/>
                        </a:spcBef>
                        <a:spcAft>
                          <a:spcPts val="0"/>
                        </a:spcAft>
                      </a:pPr>
                      <a:r>
                        <a:rPr lang="en-US" sz="1400" b="1" dirty="0">
                          <a:solidFill>
                            <a:srgbClr val="002060"/>
                          </a:solidFill>
                          <a:effectLst/>
                          <a:latin typeface="Times New Roman" panose="02020603050405020304" pitchFamily="18" charset="0"/>
                          <a:cs typeface="Times New Roman" panose="02020603050405020304" pitchFamily="18" charset="0"/>
                        </a:rPr>
                        <a:t>Pre-service Personnel Development</a:t>
                      </a:r>
                      <a:endParaRPr lang="en-US" sz="1400" b="1" dirty="0">
                        <a:solidFill>
                          <a:srgbClr val="002060"/>
                        </a:solidFill>
                        <a:effectLst/>
                        <a:latin typeface="Times New Roman" panose="02020603050405020304" pitchFamily="18" charset="0"/>
                        <a:ea typeface="Times New Roman"/>
                        <a:cs typeface="Times New Roman" panose="02020603050405020304" pitchFamily="18" charset="0"/>
                      </a:endParaRPr>
                    </a:p>
                  </a:txBody>
                  <a:tcPr marL="62861" marR="62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1313" marR="0" indent="-239713">
                        <a:spcBef>
                          <a:spcPts val="300"/>
                        </a:spcBef>
                        <a:spcAft>
                          <a:spcPts val="300"/>
                        </a:spcAft>
                      </a:pPr>
                      <a:r>
                        <a:rPr lang="en-US" sz="1200" b="1" dirty="0">
                          <a:solidFill>
                            <a:schemeClr val="accent1"/>
                          </a:solidFill>
                          <a:effectLst/>
                          <a:latin typeface="Times New Roman" panose="02020603050405020304" pitchFamily="18" charset="0"/>
                          <a:cs typeface="Times New Roman" panose="02020603050405020304" pitchFamily="18" charset="0"/>
                        </a:rPr>
                        <a:t>Quality Indicator 5: </a:t>
                      </a:r>
                      <a:r>
                        <a:rPr lang="en-US" sz="1200" dirty="0">
                          <a:effectLst/>
                          <a:latin typeface="Times New Roman" panose="02020603050405020304" pitchFamily="18" charset="0"/>
                          <a:cs typeface="Times New Roman" panose="02020603050405020304" pitchFamily="18" charset="0"/>
                        </a:rPr>
                        <a:t>Institution of higher education (IHE) programs and curricula across disciplines are aligned with both national professional organization personnel standards and state personnel standards.</a:t>
                      </a:r>
                    </a:p>
                    <a:p>
                      <a:pPr marL="341313" marR="0" indent="-239713">
                        <a:spcBef>
                          <a:spcPts val="300"/>
                        </a:spcBef>
                        <a:spcAft>
                          <a:spcPts val="300"/>
                        </a:spcAft>
                      </a:pPr>
                      <a:r>
                        <a:rPr lang="en-US" sz="1200" b="1" dirty="0">
                          <a:solidFill>
                            <a:schemeClr val="accent1"/>
                          </a:solidFill>
                          <a:effectLst/>
                          <a:latin typeface="Times New Roman" panose="02020603050405020304" pitchFamily="18" charset="0"/>
                          <a:cs typeface="Times New Roman" panose="02020603050405020304" pitchFamily="18" charset="0"/>
                        </a:rPr>
                        <a:t>Quality Indicator 6: </a:t>
                      </a:r>
                      <a:r>
                        <a:rPr lang="en-US" sz="1200" dirty="0">
                          <a:effectLst/>
                          <a:latin typeface="Times New Roman" panose="02020603050405020304" pitchFamily="18" charset="0"/>
                          <a:cs typeface="Times New Roman" panose="02020603050405020304" pitchFamily="18" charset="0"/>
                        </a:rPr>
                        <a:t>Institution of higher education programs and curricula address early childhood development and discipline specific pedagogy.</a:t>
                      </a:r>
                      <a:endParaRPr lang="en-US" sz="1200" dirty="0">
                        <a:effectLst/>
                        <a:latin typeface="Times New Roman" panose="02020603050405020304" pitchFamily="18" charset="0"/>
                        <a:ea typeface="Times New Roman"/>
                        <a:cs typeface="Times New Roman" panose="02020603050405020304" pitchFamily="18" charset="0"/>
                      </a:endParaRPr>
                    </a:p>
                  </a:txBody>
                  <a:tcPr marL="62861" marR="62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42821">
                <a:tc>
                  <a:txBody>
                    <a:bodyPr/>
                    <a:lstStyle/>
                    <a:p>
                      <a:pPr marL="0" marR="0" algn="ctr">
                        <a:spcBef>
                          <a:spcPts val="0"/>
                        </a:spcBef>
                        <a:spcAft>
                          <a:spcPts val="0"/>
                        </a:spcAft>
                      </a:pPr>
                      <a:r>
                        <a:rPr lang="en-US" sz="1400" b="1" dirty="0">
                          <a:solidFill>
                            <a:srgbClr val="002060"/>
                          </a:solidFill>
                          <a:effectLst/>
                          <a:latin typeface="Times New Roman" panose="02020603050405020304" pitchFamily="18" charset="0"/>
                          <a:cs typeface="Times New Roman" panose="02020603050405020304" pitchFamily="18" charset="0"/>
                        </a:rPr>
                        <a:t>In-service Personnel Development</a:t>
                      </a:r>
                      <a:endParaRPr lang="en-US" sz="1400" b="1" dirty="0">
                        <a:solidFill>
                          <a:srgbClr val="002060"/>
                        </a:solidFill>
                        <a:effectLst/>
                        <a:latin typeface="Times New Roman" panose="02020603050405020304" pitchFamily="18" charset="0"/>
                        <a:ea typeface="Times New Roman"/>
                        <a:cs typeface="Times New Roman" panose="02020603050405020304" pitchFamily="18" charset="0"/>
                      </a:endParaRPr>
                    </a:p>
                  </a:txBody>
                  <a:tcPr marL="62861" marR="62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1313" marR="0" indent="-239713">
                        <a:spcBef>
                          <a:spcPts val="300"/>
                        </a:spcBef>
                        <a:spcAft>
                          <a:spcPts val="300"/>
                        </a:spcAft>
                      </a:pPr>
                      <a:r>
                        <a:rPr lang="en-US" sz="1200" b="1" dirty="0">
                          <a:solidFill>
                            <a:schemeClr val="accent1"/>
                          </a:solidFill>
                          <a:effectLst/>
                          <a:latin typeface="Times New Roman" panose="02020603050405020304" pitchFamily="18" charset="0"/>
                          <a:cs typeface="Times New Roman" panose="02020603050405020304" pitchFamily="18" charset="0"/>
                        </a:rPr>
                        <a:t>Quality Indicator 7: </a:t>
                      </a:r>
                      <a:r>
                        <a:rPr lang="en-US" sz="1200" dirty="0">
                          <a:effectLst/>
                          <a:latin typeface="Times New Roman" panose="02020603050405020304" pitchFamily="18" charset="0"/>
                          <a:cs typeface="Times New Roman" panose="02020603050405020304" pitchFamily="18" charset="0"/>
                        </a:rPr>
                        <a:t>A statewide system for in-service personnel development and technical assistance is in place for personnel across disciplines</a:t>
                      </a:r>
                    </a:p>
                    <a:p>
                      <a:pPr marL="341313" marR="0" indent="-239713">
                        <a:spcBef>
                          <a:spcPts val="300"/>
                        </a:spcBef>
                        <a:spcAft>
                          <a:spcPts val="300"/>
                        </a:spcAft>
                      </a:pPr>
                      <a:r>
                        <a:rPr lang="en-US" sz="1200" b="1" dirty="0">
                          <a:solidFill>
                            <a:schemeClr val="accent1"/>
                          </a:solidFill>
                          <a:effectLst/>
                          <a:latin typeface="Times New Roman" panose="02020603050405020304" pitchFamily="18" charset="0"/>
                          <a:cs typeface="Times New Roman" panose="02020603050405020304" pitchFamily="18" charset="0"/>
                        </a:rPr>
                        <a:t>Quality Indicator 8: </a:t>
                      </a:r>
                      <a:r>
                        <a:rPr lang="en-US" sz="1200" dirty="0">
                          <a:effectLst/>
                          <a:latin typeface="Times New Roman" panose="02020603050405020304" pitchFamily="18" charset="0"/>
                          <a:cs typeface="Times New Roman" panose="02020603050405020304" pitchFamily="18" charset="0"/>
                        </a:rPr>
                        <a:t>A statewide system for in-service personnel development and technical assistance is aligned and coordinated with higher education program and curricula across disciplines</a:t>
                      </a:r>
                      <a:endParaRPr lang="en-US" sz="1200" dirty="0">
                        <a:effectLst/>
                        <a:latin typeface="Times New Roman" panose="02020603050405020304" pitchFamily="18" charset="0"/>
                        <a:ea typeface="Times New Roman"/>
                        <a:cs typeface="Times New Roman" panose="02020603050405020304" pitchFamily="18" charset="0"/>
                      </a:endParaRPr>
                    </a:p>
                  </a:txBody>
                  <a:tcPr marL="62861" marR="62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830520">
                <a:tc>
                  <a:txBody>
                    <a:bodyPr/>
                    <a:lstStyle/>
                    <a:p>
                      <a:pPr marL="0" marR="0" algn="ctr">
                        <a:spcBef>
                          <a:spcPts val="0"/>
                        </a:spcBef>
                        <a:spcAft>
                          <a:spcPts val="0"/>
                        </a:spcAft>
                      </a:pPr>
                      <a:r>
                        <a:rPr lang="en-US" sz="1400" b="1" dirty="0">
                          <a:solidFill>
                            <a:srgbClr val="002060"/>
                          </a:solidFill>
                          <a:effectLst/>
                          <a:latin typeface="Times New Roman" panose="02020603050405020304" pitchFamily="18" charset="0"/>
                          <a:cs typeface="Times New Roman" panose="02020603050405020304" pitchFamily="18" charset="0"/>
                        </a:rPr>
                        <a:t>Recruitment and Retention</a:t>
                      </a:r>
                      <a:endParaRPr lang="en-US" sz="1400" b="1" dirty="0">
                        <a:solidFill>
                          <a:srgbClr val="002060"/>
                        </a:solidFill>
                        <a:effectLst/>
                        <a:latin typeface="Times New Roman" panose="02020603050405020304" pitchFamily="18" charset="0"/>
                        <a:ea typeface="Times New Roman"/>
                        <a:cs typeface="Times New Roman" panose="02020603050405020304" pitchFamily="18" charset="0"/>
                      </a:endParaRPr>
                    </a:p>
                  </a:txBody>
                  <a:tcPr marL="62861" marR="62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1313" marR="0" indent="-239713">
                        <a:spcBef>
                          <a:spcPts val="300"/>
                        </a:spcBef>
                        <a:spcAft>
                          <a:spcPts val="300"/>
                        </a:spcAft>
                      </a:pPr>
                      <a:r>
                        <a:rPr lang="en-US" sz="1200" b="1" dirty="0">
                          <a:solidFill>
                            <a:schemeClr val="accent1"/>
                          </a:solidFill>
                          <a:effectLst/>
                          <a:latin typeface="Times New Roman" panose="02020603050405020304" pitchFamily="18" charset="0"/>
                          <a:cs typeface="Times New Roman" panose="02020603050405020304" pitchFamily="18" charset="0"/>
                        </a:rPr>
                        <a:t>Quality Indicator 9: </a:t>
                      </a:r>
                      <a:r>
                        <a:rPr lang="en-US" sz="1200" dirty="0">
                          <a:effectLst/>
                          <a:latin typeface="Times New Roman" panose="02020603050405020304" pitchFamily="18" charset="0"/>
                          <a:cs typeface="Times New Roman" panose="02020603050405020304" pitchFamily="18" charset="0"/>
                        </a:rPr>
                        <a:t>Comprehensive recruitment and retention strategies are based on multiple data sources, and revised as necessary.</a:t>
                      </a:r>
                    </a:p>
                    <a:p>
                      <a:pPr marL="341313" marR="0" indent="-239713">
                        <a:spcBef>
                          <a:spcPts val="300"/>
                        </a:spcBef>
                        <a:spcAft>
                          <a:spcPts val="300"/>
                        </a:spcAft>
                      </a:pPr>
                      <a:r>
                        <a:rPr lang="en-US" sz="1200" b="1" dirty="0">
                          <a:solidFill>
                            <a:schemeClr val="accent1"/>
                          </a:solidFill>
                          <a:effectLst/>
                          <a:latin typeface="Times New Roman" panose="02020603050405020304" pitchFamily="18" charset="0"/>
                          <a:cs typeface="Times New Roman" panose="02020603050405020304" pitchFamily="18" charset="0"/>
                        </a:rPr>
                        <a:t>Quality Indicator 10: </a:t>
                      </a:r>
                      <a:r>
                        <a:rPr lang="en-US" sz="1200" dirty="0">
                          <a:effectLst/>
                          <a:latin typeface="Times New Roman" panose="02020603050405020304" pitchFamily="18" charset="0"/>
                          <a:cs typeface="Times New Roman" panose="02020603050405020304" pitchFamily="18" charset="0"/>
                        </a:rPr>
                        <a:t>Comprehensive recruitment and retention strategies are being implemented across disciplines.</a:t>
                      </a:r>
                      <a:endParaRPr lang="en-US" sz="1200" dirty="0">
                        <a:effectLst/>
                        <a:latin typeface="Times New Roman" panose="02020603050405020304" pitchFamily="18" charset="0"/>
                        <a:ea typeface="Times New Roman"/>
                        <a:cs typeface="Times New Roman" panose="02020603050405020304" pitchFamily="18" charset="0"/>
                      </a:endParaRPr>
                    </a:p>
                  </a:txBody>
                  <a:tcPr marL="62861" marR="62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830520">
                <a:tc>
                  <a:txBody>
                    <a:bodyPr/>
                    <a:lstStyle/>
                    <a:p>
                      <a:pPr marL="0" marR="0" algn="ctr">
                        <a:spcBef>
                          <a:spcPts val="0"/>
                        </a:spcBef>
                        <a:spcAft>
                          <a:spcPts val="0"/>
                        </a:spcAft>
                      </a:pPr>
                      <a:r>
                        <a:rPr lang="en-US" sz="1400" b="1" dirty="0">
                          <a:solidFill>
                            <a:srgbClr val="002060"/>
                          </a:solidFill>
                          <a:effectLst/>
                          <a:latin typeface="Times New Roman" panose="02020603050405020304" pitchFamily="18" charset="0"/>
                          <a:cs typeface="Times New Roman" panose="02020603050405020304" pitchFamily="18" charset="0"/>
                        </a:rPr>
                        <a:t>Evaluation of the System</a:t>
                      </a:r>
                      <a:endParaRPr lang="en-US" sz="1400" b="1" dirty="0">
                        <a:solidFill>
                          <a:srgbClr val="002060"/>
                        </a:solidFill>
                        <a:effectLst/>
                        <a:latin typeface="Times New Roman" panose="02020603050405020304" pitchFamily="18" charset="0"/>
                        <a:ea typeface="Times New Roman"/>
                        <a:cs typeface="Times New Roman" panose="02020603050405020304" pitchFamily="18" charset="0"/>
                      </a:endParaRPr>
                    </a:p>
                  </a:txBody>
                  <a:tcPr marL="62861" marR="62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1313" marR="0" indent="-239713">
                        <a:spcBef>
                          <a:spcPts val="300"/>
                        </a:spcBef>
                        <a:spcAft>
                          <a:spcPts val="300"/>
                        </a:spcAft>
                      </a:pPr>
                      <a:r>
                        <a:rPr lang="en-US" sz="1200" b="1" dirty="0">
                          <a:solidFill>
                            <a:schemeClr val="accent1"/>
                          </a:solidFill>
                          <a:effectLst/>
                          <a:latin typeface="Times New Roman" panose="02020603050405020304" pitchFamily="18" charset="0"/>
                          <a:cs typeface="Times New Roman" panose="02020603050405020304" pitchFamily="18" charset="0"/>
                        </a:rPr>
                        <a:t>Quality Indicator 11: </a:t>
                      </a:r>
                      <a:r>
                        <a:rPr lang="en-US" sz="1200" dirty="0">
                          <a:effectLst/>
                          <a:latin typeface="Times New Roman" panose="02020603050405020304" pitchFamily="18" charset="0"/>
                          <a:cs typeface="Times New Roman" panose="02020603050405020304" pitchFamily="18" charset="0"/>
                        </a:rPr>
                        <a:t>The evaluation plan for the CSPD includes processes and mechanisms to collect, store, and analyze data across all subcomponents</a:t>
                      </a:r>
                    </a:p>
                    <a:p>
                      <a:pPr marL="341313" marR="0" indent="-239713">
                        <a:spcBef>
                          <a:spcPts val="300"/>
                        </a:spcBef>
                        <a:spcAft>
                          <a:spcPts val="300"/>
                        </a:spcAft>
                      </a:pPr>
                      <a:r>
                        <a:rPr lang="en-US" sz="1200" b="1" dirty="0">
                          <a:solidFill>
                            <a:schemeClr val="accent1"/>
                          </a:solidFill>
                          <a:effectLst/>
                          <a:latin typeface="Times New Roman" panose="02020603050405020304" pitchFamily="18" charset="0"/>
                          <a:cs typeface="Times New Roman" panose="02020603050405020304" pitchFamily="18" charset="0"/>
                        </a:rPr>
                        <a:t>Quality Indicator 12: </a:t>
                      </a:r>
                      <a:r>
                        <a:rPr lang="en-US" sz="1200" dirty="0">
                          <a:effectLst/>
                          <a:latin typeface="Times New Roman" panose="02020603050405020304" pitchFamily="18" charset="0"/>
                          <a:cs typeface="Times New Roman" panose="02020603050405020304" pitchFamily="18" charset="0"/>
                        </a:rPr>
                        <a:t>The evaluation plan is implemented, continuously monitored, and revised as necessary based on multiple data sources</a:t>
                      </a:r>
                      <a:endParaRPr lang="en-US" sz="1200" dirty="0">
                        <a:effectLst/>
                        <a:latin typeface="Times New Roman" panose="02020603050405020304" pitchFamily="18" charset="0"/>
                        <a:ea typeface="Times New Roman"/>
                        <a:cs typeface="Times New Roman" panose="02020603050405020304" pitchFamily="18" charset="0"/>
                      </a:endParaRPr>
                    </a:p>
                  </a:txBody>
                  <a:tcPr marL="62861" marR="62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8450220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cs typeface="Times New Roman" panose="02020603050405020304" pitchFamily="18" charset="0"/>
              </a:rPr>
              <a:t>Leadership, Coordination, &amp; Sustainability</a:t>
            </a:r>
            <a:br>
              <a:rPr lang="en-US" sz="3600" b="1" dirty="0">
                <a:ea typeface="Times New Roman"/>
                <a:cs typeface="Times New Roman" panose="02020603050405020304" pitchFamily="18" charset="0"/>
              </a:rPr>
            </a:br>
            <a:endParaRPr lang="en-US" sz="3600" dirty="0"/>
          </a:p>
        </p:txBody>
      </p:sp>
      <p:sp>
        <p:nvSpPr>
          <p:cNvPr id="3" name="Content Placeholder 2"/>
          <p:cNvSpPr>
            <a:spLocks noGrp="1"/>
          </p:cNvSpPr>
          <p:nvPr>
            <p:ph idx="1"/>
          </p:nvPr>
        </p:nvSpPr>
        <p:spPr/>
        <p:txBody>
          <a:bodyPr/>
          <a:lstStyle/>
          <a:p>
            <a:pPr marL="101600" marR="0" indent="0">
              <a:spcBef>
                <a:spcPts val="0"/>
              </a:spcBef>
              <a:spcAft>
                <a:spcPts val="0"/>
              </a:spcAft>
              <a:buNone/>
            </a:pPr>
            <a:endParaRPr lang="en-US" b="1" dirty="0">
              <a:cs typeface="Times New Roman" panose="02020603050405020304" pitchFamily="18" charset="0"/>
            </a:endParaRPr>
          </a:p>
          <a:p>
            <a:pPr marL="101600" marR="0" indent="0">
              <a:spcBef>
                <a:spcPts val="0"/>
              </a:spcBef>
              <a:spcAft>
                <a:spcPts val="0"/>
              </a:spcAft>
              <a:buNone/>
            </a:pPr>
            <a:r>
              <a:rPr lang="en-US" b="1" dirty="0">
                <a:cs typeface="Times New Roman" panose="02020603050405020304" pitchFamily="18" charset="0"/>
              </a:rPr>
              <a:t>Quality Indicator 1: </a:t>
            </a:r>
            <a:r>
              <a:rPr lang="en-US" dirty="0">
                <a:cs typeface="Times New Roman" panose="02020603050405020304" pitchFamily="18" charset="0"/>
              </a:rPr>
              <a:t>A cross sector leadership team is in place that can set priorities and make policy, governance, and financial decisions.</a:t>
            </a:r>
          </a:p>
          <a:p>
            <a:pPr marL="101600" marR="0" indent="0">
              <a:spcBef>
                <a:spcPts val="0"/>
              </a:spcBef>
              <a:spcAft>
                <a:spcPts val="0"/>
              </a:spcAft>
              <a:buNone/>
            </a:pPr>
            <a:endParaRPr lang="en-US" b="1" dirty="0">
              <a:solidFill>
                <a:schemeClr val="accent1"/>
              </a:solidFill>
              <a:cs typeface="Times New Roman" panose="02020603050405020304" pitchFamily="18" charset="0"/>
            </a:endParaRPr>
          </a:p>
          <a:p>
            <a:pPr marL="101600" marR="0" indent="0">
              <a:spcBef>
                <a:spcPts val="0"/>
              </a:spcBef>
              <a:spcAft>
                <a:spcPts val="0"/>
              </a:spcAft>
              <a:buNone/>
            </a:pPr>
            <a:endParaRPr lang="en-US" b="1" dirty="0">
              <a:solidFill>
                <a:schemeClr val="accent1"/>
              </a:solidFill>
              <a:cs typeface="Times New Roman" panose="02020603050405020304" pitchFamily="18" charset="0"/>
            </a:endParaRPr>
          </a:p>
          <a:p>
            <a:pPr marL="101600" marR="0" indent="0">
              <a:spcBef>
                <a:spcPts val="0"/>
              </a:spcBef>
              <a:spcAft>
                <a:spcPts val="0"/>
              </a:spcAft>
              <a:buNone/>
            </a:pPr>
            <a:endParaRPr lang="en-US" b="1" dirty="0">
              <a:solidFill>
                <a:schemeClr val="accent1"/>
              </a:solidFill>
              <a:cs typeface="Times New Roman" panose="02020603050405020304" pitchFamily="18" charset="0"/>
            </a:endParaRPr>
          </a:p>
          <a:p>
            <a:pPr marL="101600" marR="0" indent="0">
              <a:spcBef>
                <a:spcPts val="0"/>
              </a:spcBef>
              <a:spcAft>
                <a:spcPts val="0"/>
              </a:spcAft>
              <a:buNone/>
            </a:pPr>
            <a:r>
              <a:rPr lang="en-US" b="1" dirty="0">
                <a:cs typeface="Times New Roman" panose="02020603050405020304" pitchFamily="18" charset="0"/>
              </a:rPr>
              <a:t>Quality Indicator 2: </a:t>
            </a:r>
            <a:r>
              <a:rPr lang="en-US" dirty="0">
                <a:cs typeface="Times New Roman" panose="02020603050405020304" pitchFamily="18" charset="0"/>
              </a:rPr>
              <a:t>There is a written multi-year plan in place to address all sub-components of the CSPD.  </a:t>
            </a:r>
            <a:endParaRPr lang="en-US" dirty="0">
              <a:ea typeface="Times New Roman"/>
              <a:cs typeface="Times New Roman" panose="02020603050405020304" pitchFamily="18" charset="0"/>
            </a:endParaRPr>
          </a:p>
          <a:p>
            <a:endParaRPr lang="en-US" dirty="0"/>
          </a:p>
        </p:txBody>
      </p:sp>
    </p:spTree>
    <p:extLst>
      <p:ext uri="{BB962C8B-B14F-4D97-AF65-F5344CB8AC3E}">
        <p14:creationId xmlns:p14="http://schemas.microsoft.com/office/powerpoint/2010/main" val="30748239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t>Recruitment and Retention</a:t>
            </a:r>
          </a:p>
        </p:txBody>
      </p:sp>
      <p:sp>
        <p:nvSpPr>
          <p:cNvPr id="3" name="Content Placeholder 2"/>
          <p:cNvSpPr>
            <a:spLocks noGrp="1"/>
          </p:cNvSpPr>
          <p:nvPr>
            <p:ph idx="1"/>
          </p:nvPr>
        </p:nvSpPr>
        <p:spPr/>
        <p:txBody>
          <a:bodyPr/>
          <a:lstStyle/>
          <a:p>
            <a:pPr marL="101600" marR="0" indent="0">
              <a:spcBef>
                <a:spcPts val="300"/>
              </a:spcBef>
              <a:spcAft>
                <a:spcPts val="300"/>
              </a:spcAft>
              <a:buNone/>
            </a:pPr>
            <a:r>
              <a:rPr lang="en-US" b="1" dirty="0">
                <a:cs typeface="Times New Roman" panose="02020603050405020304" pitchFamily="18" charset="0"/>
              </a:rPr>
              <a:t>Quality Indicator 9: </a:t>
            </a:r>
            <a:r>
              <a:rPr lang="en-US" dirty="0">
                <a:cs typeface="Times New Roman" panose="02020603050405020304" pitchFamily="18" charset="0"/>
              </a:rPr>
              <a:t>Comprehensive recruitment and retention strategies are based on multiple data sources, and revised as necessary.</a:t>
            </a:r>
          </a:p>
          <a:p>
            <a:pPr marL="101600" marR="0" indent="0">
              <a:spcBef>
                <a:spcPts val="300"/>
              </a:spcBef>
              <a:spcAft>
                <a:spcPts val="300"/>
              </a:spcAft>
              <a:buNone/>
            </a:pPr>
            <a:endParaRPr lang="en-US" dirty="0">
              <a:cs typeface="Times New Roman" panose="02020603050405020304" pitchFamily="18" charset="0"/>
            </a:endParaRPr>
          </a:p>
          <a:p>
            <a:pPr marL="101600" marR="0" indent="0">
              <a:spcBef>
                <a:spcPts val="300"/>
              </a:spcBef>
              <a:spcAft>
                <a:spcPts val="300"/>
              </a:spcAft>
              <a:buNone/>
            </a:pPr>
            <a:r>
              <a:rPr lang="en-US" b="1" dirty="0">
                <a:cs typeface="Times New Roman" panose="02020603050405020304" pitchFamily="18" charset="0"/>
              </a:rPr>
              <a:t>Quality Indicator 10: </a:t>
            </a:r>
            <a:r>
              <a:rPr lang="en-US" dirty="0">
                <a:cs typeface="Times New Roman" panose="02020603050405020304" pitchFamily="18" charset="0"/>
              </a:rPr>
              <a:t>Comprehensive recruitment and retention strategies are being implemented across disciplines.</a:t>
            </a:r>
            <a:endParaRPr lang="en-US" dirty="0">
              <a:ea typeface="Times New Roman"/>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558747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4294967295"/>
          </p:nvPr>
        </p:nvSpPr>
        <p:spPr>
          <a:xfrm>
            <a:off x="685800" y="560173"/>
            <a:ext cx="7772400" cy="5562600"/>
          </a:xfrm>
          <a:prstGeom prst="rect">
            <a:avLst/>
          </a:prstGeom>
        </p:spPr>
        <p:txBody>
          <a:bodyPr/>
          <a:lstStyle/>
          <a:p>
            <a:pPr marL="0" indent="0">
              <a:buNone/>
            </a:pPr>
            <a:endParaRPr lang="en-US" dirty="0"/>
          </a:p>
          <a:p>
            <a:pPr marL="0" indent="0">
              <a:buNone/>
            </a:pPr>
            <a:r>
              <a:rPr lang="en-US" sz="4000" dirty="0"/>
              <a:t>	</a:t>
            </a:r>
          </a:p>
          <a:p>
            <a:pPr marL="0" indent="0">
              <a:buNone/>
            </a:pPr>
            <a:r>
              <a:rPr lang="en-US" sz="4400" dirty="0">
                <a:latin typeface="+mj-lt"/>
                <a:cs typeface="Arial" panose="020B0604020202020204" pitchFamily="34" charset="0"/>
              </a:rPr>
              <a:t>Personnel Can Have a Powerful 	Impact....</a:t>
            </a:r>
          </a:p>
          <a:p>
            <a:pPr marL="0" indent="0">
              <a:buNone/>
            </a:pPr>
            <a:r>
              <a:rPr lang="en-US" sz="5400" dirty="0">
                <a:latin typeface="+mj-lt"/>
                <a:cs typeface="Arial" panose="020B0604020202020204" pitchFamily="34" charset="0"/>
              </a:rPr>
              <a:t>					</a:t>
            </a:r>
          </a:p>
          <a:p>
            <a:pPr marL="0" indent="0">
              <a:buNone/>
            </a:pPr>
            <a:r>
              <a:rPr lang="en-US" sz="5400" dirty="0">
                <a:latin typeface="+mj-lt"/>
                <a:cs typeface="Arial" panose="020B0604020202020204" pitchFamily="34" charset="0"/>
              </a:rPr>
              <a:t>					</a:t>
            </a:r>
            <a:r>
              <a:rPr lang="en-US" sz="4400" b="1" dirty="0">
                <a:latin typeface="+mj-lt"/>
                <a:cs typeface="Arial" panose="020B0604020202020204" pitchFamily="34" charset="0"/>
              </a:rPr>
              <a:t>or  NOT</a:t>
            </a:r>
          </a:p>
        </p:txBody>
      </p:sp>
    </p:spTree>
    <p:extLst>
      <p:ext uri="{BB962C8B-B14F-4D97-AF65-F5344CB8AC3E}">
        <p14:creationId xmlns:p14="http://schemas.microsoft.com/office/powerpoint/2010/main" val="42595954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t>State Personnel Standards</a:t>
            </a:r>
          </a:p>
        </p:txBody>
      </p:sp>
      <p:sp>
        <p:nvSpPr>
          <p:cNvPr id="3" name="Content Placeholder 2"/>
          <p:cNvSpPr>
            <a:spLocks noGrp="1"/>
          </p:cNvSpPr>
          <p:nvPr>
            <p:ph idx="1"/>
          </p:nvPr>
        </p:nvSpPr>
        <p:spPr/>
        <p:txBody>
          <a:bodyPr/>
          <a:lstStyle/>
          <a:p>
            <a:pPr marL="101600" marR="0" indent="0">
              <a:spcBef>
                <a:spcPts val="300"/>
              </a:spcBef>
              <a:spcAft>
                <a:spcPts val="300"/>
              </a:spcAft>
              <a:buNone/>
            </a:pPr>
            <a:r>
              <a:rPr lang="en-US" b="1" dirty="0">
                <a:cs typeface="Times New Roman" panose="02020603050405020304" pitchFamily="18" charset="0"/>
              </a:rPr>
              <a:t>Quality Indicator 3: </a:t>
            </a:r>
            <a:r>
              <a:rPr lang="en-US" dirty="0">
                <a:cs typeface="Times New Roman" panose="02020603050405020304" pitchFamily="18" charset="0"/>
              </a:rPr>
              <a:t>State personnel standards across disciplines are aligned to national professional organization personnel standards.</a:t>
            </a:r>
          </a:p>
          <a:p>
            <a:pPr marL="101600" marR="0" indent="0">
              <a:spcBef>
                <a:spcPts val="300"/>
              </a:spcBef>
              <a:spcAft>
                <a:spcPts val="300"/>
              </a:spcAft>
              <a:buNone/>
            </a:pPr>
            <a:endParaRPr lang="en-US" b="1" dirty="0">
              <a:cs typeface="Times New Roman" panose="02020603050405020304" pitchFamily="18" charset="0"/>
            </a:endParaRPr>
          </a:p>
          <a:p>
            <a:pPr marL="101600" marR="0" indent="0">
              <a:spcBef>
                <a:spcPts val="300"/>
              </a:spcBef>
              <a:spcAft>
                <a:spcPts val="300"/>
              </a:spcAft>
              <a:buNone/>
            </a:pPr>
            <a:r>
              <a:rPr lang="en-US" b="1" dirty="0">
                <a:cs typeface="Times New Roman" panose="02020603050405020304" pitchFamily="18" charset="0"/>
              </a:rPr>
              <a:t>Quality Indicator 4: </a:t>
            </a:r>
            <a:r>
              <a:rPr lang="en-US" dirty="0">
                <a:cs typeface="Times New Roman" panose="02020603050405020304" pitchFamily="18" charset="0"/>
              </a:rPr>
              <a:t>The criteria for state certification, licensure, credentialing and/or endorsement are aligned to state personnel standards and national professional organization personnel standards across disciplines.</a:t>
            </a:r>
            <a:endParaRPr lang="en-US" dirty="0">
              <a:ea typeface="Times New Roman"/>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5404093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Preservice Personnel Development</a:t>
            </a:r>
          </a:p>
        </p:txBody>
      </p:sp>
      <p:sp>
        <p:nvSpPr>
          <p:cNvPr id="3" name="Content Placeholder 2"/>
          <p:cNvSpPr>
            <a:spLocks noGrp="1"/>
          </p:cNvSpPr>
          <p:nvPr>
            <p:ph idx="1"/>
          </p:nvPr>
        </p:nvSpPr>
        <p:spPr/>
        <p:txBody>
          <a:bodyPr/>
          <a:lstStyle/>
          <a:p>
            <a:pPr marL="101600" marR="0" indent="0">
              <a:spcBef>
                <a:spcPts val="300"/>
              </a:spcBef>
              <a:spcAft>
                <a:spcPts val="300"/>
              </a:spcAft>
              <a:buNone/>
            </a:pPr>
            <a:r>
              <a:rPr lang="en-US" b="1" dirty="0">
                <a:cs typeface="Times New Roman" panose="02020603050405020304" pitchFamily="18" charset="0"/>
              </a:rPr>
              <a:t>Quality Indicator 5: </a:t>
            </a:r>
            <a:r>
              <a:rPr lang="en-US" dirty="0">
                <a:cs typeface="Times New Roman" panose="02020603050405020304" pitchFamily="18" charset="0"/>
              </a:rPr>
              <a:t>Institution of higher education (IHE) programs and curricula across disciplines are aligned with both national professional organization personnel standards and state personnel standards.</a:t>
            </a:r>
          </a:p>
          <a:p>
            <a:pPr marL="101600" marR="0" indent="0">
              <a:spcBef>
                <a:spcPts val="300"/>
              </a:spcBef>
              <a:spcAft>
                <a:spcPts val="300"/>
              </a:spcAft>
              <a:buNone/>
            </a:pPr>
            <a:endParaRPr lang="en-US" b="1" dirty="0">
              <a:cs typeface="Times New Roman" panose="02020603050405020304" pitchFamily="18" charset="0"/>
            </a:endParaRPr>
          </a:p>
          <a:p>
            <a:pPr marL="101600" marR="0" indent="0">
              <a:spcBef>
                <a:spcPts val="300"/>
              </a:spcBef>
              <a:spcAft>
                <a:spcPts val="300"/>
              </a:spcAft>
              <a:buNone/>
            </a:pPr>
            <a:r>
              <a:rPr lang="en-US" b="1" dirty="0">
                <a:cs typeface="Times New Roman" panose="02020603050405020304" pitchFamily="18" charset="0"/>
              </a:rPr>
              <a:t>Quality Indicator 6: </a:t>
            </a:r>
            <a:r>
              <a:rPr lang="en-US" dirty="0">
                <a:cs typeface="Times New Roman" panose="02020603050405020304" pitchFamily="18" charset="0"/>
              </a:rPr>
              <a:t>Institution of higher education programs and curricula address early childhood development and discipline specific pedagogy.</a:t>
            </a:r>
            <a:endParaRPr lang="en-US" dirty="0">
              <a:ea typeface="Times New Roman"/>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812230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Inservice Personnel Development</a:t>
            </a:r>
          </a:p>
        </p:txBody>
      </p:sp>
      <p:sp>
        <p:nvSpPr>
          <p:cNvPr id="3" name="Content Placeholder 2"/>
          <p:cNvSpPr>
            <a:spLocks noGrp="1"/>
          </p:cNvSpPr>
          <p:nvPr>
            <p:ph idx="1"/>
          </p:nvPr>
        </p:nvSpPr>
        <p:spPr/>
        <p:txBody>
          <a:bodyPr/>
          <a:lstStyle/>
          <a:p>
            <a:pPr marL="101600" marR="0" indent="0">
              <a:spcBef>
                <a:spcPts val="300"/>
              </a:spcBef>
              <a:spcAft>
                <a:spcPts val="300"/>
              </a:spcAft>
              <a:buNone/>
            </a:pPr>
            <a:r>
              <a:rPr lang="en-US" b="1" dirty="0">
                <a:cs typeface="Times New Roman" panose="02020603050405020304" pitchFamily="18" charset="0"/>
              </a:rPr>
              <a:t>Quality Indicator 7: </a:t>
            </a:r>
            <a:r>
              <a:rPr lang="en-US" dirty="0">
                <a:cs typeface="Times New Roman" panose="02020603050405020304" pitchFamily="18" charset="0"/>
              </a:rPr>
              <a:t>A statewide system for </a:t>
            </a:r>
            <a:r>
              <a:rPr lang="en-US" dirty="0" err="1">
                <a:cs typeface="Times New Roman" panose="02020603050405020304" pitchFamily="18" charset="0"/>
              </a:rPr>
              <a:t>inservice</a:t>
            </a:r>
            <a:r>
              <a:rPr lang="en-US" dirty="0">
                <a:cs typeface="Times New Roman" panose="02020603050405020304" pitchFamily="18" charset="0"/>
              </a:rPr>
              <a:t> personnel development and technical assistance is in place for personnel across disciplines</a:t>
            </a:r>
          </a:p>
          <a:p>
            <a:pPr marL="101600" marR="0" indent="0">
              <a:spcBef>
                <a:spcPts val="300"/>
              </a:spcBef>
              <a:spcAft>
                <a:spcPts val="300"/>
              </a:spcAft>
              <a:buNone/>
            </a:pPr>
            <a:endParaRPr lang="en-US" dirty="0">
              <a:cs typeface="Times New Roman" panose="02020603050405020304" pitchFamily="18" charset="0"/>
            </a:endParaRPr>
          </a:p>
          <a:p>
            <a:pPr marL="101600" marR="0" indent="0">
              <a:spcBef>
                <a:spcPts val="300"/>
              </a:spcBef>
              <a:spcAft>
                <a:spcPts val="300"/>
              </a:spcAft>
              <a:buNone/>
            </a:pPr>
            <a:r>
              <a:rPr lang="en-US" b="1" dirty="0">
                <a:cs typeface="Times New Roman" panose="02020603050405020304" pitchFamily="18" charset="0"/>
              </a:rPr>
              <a:t>Quality Indicator 8: </a:t>
            </a:r>
            <a:r>
              <a:rPr lang="en-US" dirty="0">
                <a:cs typeface="Times New Roman" panose="02020603050405020304" pitchFamily="18" charset="0"/>
              </a:rPr>
              <a:t>A statewide system for </a:t>
            </a:r>
            <a:r>
              <a:rPr lang="en-US" dirty="0" err="1">
                <a:cs typeface="Times New Roman" panose="02020603050405020304" pitchFamily="18" charset="0"/>
              </a:rPr>
              <a:t>inservice</a:t>
            </a:r>
            <a:r>
              <a:rPr lang="en-US" dirty="0">
                <a:cs typeface="Times New Roman" panose="02020603050405020304" pitchFamily="18" charset="0"/>
              </a:rPr>
              <a:t> personnel development and technical assistance is aligned and coordinated with higher education program and curricula across disciplines</a:t>
            </a:r>
            <a:endParaRPr lang="en-US" dirty="0">
              <a:ea typeface="Times New Roman"/>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6017663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Evaluation</a:t>
            </a:r>
          </a:p>
        </p:txBody>
      </p:sp>
      <p:sp>
        <p:nvSpPr>
          <p:cNvPr id="3" name="Content Placeholder 2"/>
          <p:cNvSpPr>
            <a:spLocks noGrp="1"/>
          </p:cNvSpPr>
          <p:nvPr>
            <p:ph idx="1"/>
          </p:nvPr>
        </p:nvSpPr>
        <p:spPr/>
        <p:txBody>
          <a:bodyPr/>
          <a:lstStyle/>
          <a:p>
            <a:pPr marL="101600" marR="0" indent="0">
              <a:spcBef>
                <a:spcPts val="300"/>
              </a:spcBef>
              <a:spcAft>
                <a:spcPts val="300"/>
              </a:spcAft>
              <a:buNone/>
            </a:pPr>
            <a:r>
              <a:rPr lang="en-US" b="1" dirty="0">
                <a:cs typeface="Times New Roman" panose="02020603050405020304" pitchFamily="18" charset="0"/>
              </a:rPr>
              <a:t>Quality Indicator 11: </a:t>
            </a:r>
            <a:r>
              <a:rPr lang="en-US" dirty="0">
                <a:cs typeface="Times New Roman" panose="02020603050405020304" pitchFamily="18" charset="0"/>
              </a:rPr>
              <a:t>The evaluation plan for the CSPD includes processes and mechanisms to collect, store, and analyze data across all subcomponents</a:t>
            </a:r>
          </a:p>
          <a:p>
            <a:pPr marL="101600" marR="0" indent="0">
              <a:spcBef>
                <a:spcPts val="300"/>
              </a:spcBef>
              <a:spcAft>
                <a:spcPts val="300"/>
              </a:spcAft>
              <a:buNone/>
            </a:pPr>
            <a:endParaRPr lang="en-US" dirty="0">
              <a:cs typeface="Times New Roman" panose="02020603050405020304" pitchFamily="18" charset="0"/>
            </a:endParaRPr>
          </a:p>
          <a:p>
            <a:pPr marL="101600" marR="0" indent="0">
              <a:spcBef>
                <a:spcPts val="300"/>
              </a:spcBef>
              <a:spcAft>
                <a:spcPts val="300"/>
              </a:spcAft>
              <a:buNone/>
            </a:pPr>
            <a:r>
              <a:rPr lang="en-US" b="1" dirty="0">
                <a:cs typeface="Times New Roman" panose="02020603050405020304" pitchFamily="18" charset="0"/>
              </a:rPr>
              <a:t>Quality Indicator 12: </a:t>
            </a:r>
            <a:r>
              <a:rPr lang="en-US" dirty="0">
                <a:cs typeface="Times New Roman" panose="02020603050405020304" pitchFamily="18" charset="0"/>
              </a:rPr>
              <a:t>The evaluation plan is implemented, continuously monitored, and revised as necessary based on multiple data sources</a:t>
            </a:r>
            <a:endParaRPr lang="en-US" dirty="0">
              <a:ea typeface="Times New Roman"/>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5522697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59825"/>
          </a:xfrm>
        </p:spPr>
        <p:txBody>
          <a:bodyPr>
            <a:normAutofit/>
          </a:bodyPr>
          <a:lstStyle/>
          <a:p>
            <a:pPr algn="ctr"/>
            <a:r>
              <a:rPr lang="en-US" sz="3600" b="1" dirty="0">
                <a:latin typeface="+mj-lt"/>
                <a:cs typeface="Arial" pitchFamily="34" charset="0"/>
              </a:rPr>
              <a:t>Strategic Planning for a CSPD </a:t>
            </a:r>
          </a:p>
        </p:txBody>
      </p:sp>
      <p:sp>
        <p:nvSpPr>
          <p:cNvPr id="3" name="Content Placeholder 2"/>
          <p:cNvSpPr>
            <a:spLocks noGrp="1"/>
          </p:cNvSpPr>
          <p:nvPr>
            <p:ph idx="1"/>
          </p:nvPr>
        </p:nvSpPr>
        <p:spPr>
          <a:xfrm>
            <a:off x="457200" y="914400"/>
            <a:ext cx="8229600" cy="4906963"/>
          </a:xfrm>
        </p:spPr>
        <p:txBody>
          <a:bodyPr>
            <a:noAutofit/>
          </a:bodyPr>
          <a:lstStyle/>
          <a:p>
            <a:pPr marL="0" indent="0">
              <a:buNone/>
            </a:pPr>
            <a:endParaRPr lang="en-US" sz="3600" dirty="0"/>
          </a:p>
          <a:p>
            <a:pPr marL="0" indent="0">
              <a:buNone/>
            </a:pPr>
            <a:r>
              <a:rPr lang="en-US" sz="3600" dirty="0"/>
              <a:t>Process by which CSPD:</a:t>
            </a:r>
          </a:p>
          <a:p>
            <a:pPr marL="400050" lvl="1" indent="0">
              <a:buNone/>
            </a:pPr>
            <a:endParaRPr lang="en-US" sz="3600" dirty="0"/>
          </a:p>
          <a:p>
            <a:pPr marL="400050" lvl="1" indent="0">
              <a:buNone/>
            </a:pPr>
            <a:r>
              <a:rPr lang="en-US" sz="3600" dirty="0"/>
              <a:t>Sets its direction</a:t>
            </a:r>
          </a:p>
          <a:p>
            <a:pPr marL="400050" lvl="1" indent="0">
              <a:buNone/>
            </a:pPr>
            <a:endParaRPr lang="en-US" sz="3600" dirty="0"/>
          </a:p>
          <a:p>
            <a:pPr marL="400050" lvl="1" indent="0">
              <a:buNone/>
            </a:pPr>
            <a:r>
              <a:rPr lang="en-US" sz="3600" dirty="0"/>
              <a:t>States its intent</a:t>
            </a:r>
          </a:p>
          <a:p>
            <a:pPr marL="400050" lvl="1" indent="0">
              <a:buNone/>
            </a:pPr>
            <a:endParaRPr lang="en-US" sz="3600" dirty="0"/>
          </a:p>
          <a:p>
            <a:pPr marL="400050" lvl="1" indent="0">
              <a:buNone/>
            </a:pPr>
            <a:r>
              <a:rPr lang="en-US" sz="3600" dirty="0"/>
              <a:t>Establishes parameters for implementation </a:t>
            </a:r>
          </a:p>
          <a:p>
            <a:pPr marL="514350" lvl="0" indent="-514350">
              <a:buFont typeface="+mj-lt"/>
              <a:buAutoNum type="arabicPeriod"/>
            </a:pPr>
            <a:endParaRPr lang="en-US" sz="2400" dirty="0">
              <a:solidFill>
                <a:prstClr val="black"/>
              </a:solidFill>
            </a:endParaRPr>
          </a:p>
        </p:txBody>
      </p:sp>
    </p:spTree>
    <p:extLst>
      <p:ext uri="{BB962C8B-B14F-4D97-AF65-F5344CB8AC3E}">
        <p14:creationId xmlns:p14="http://schemas.microsoft.com/office/powerpoint/2010/main" val="37344489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70009" y="642159"/>
            <a:ext cx="6133380" cy="507735"/>
          </a:xfrm>
          <a:prstGeom prst="rect">
            <a:avLst/>
          </a:prstGeom>
        </p:spPr>
        <p:txBody>
          <a:bodyPr vert="horz" wrap="square" lIns="0" tIns="9049" rIns="0" bIns="0" rtlCol="0" anchor="ctr">
            <a:spAutoFit/>
          </a:bodyPr>
          <a:lstStyle/>
          <a:p>
            <a:pPr marL="9525" algn="ctr">
              <a:spcBef>
                <a:spcPts val="71"/>
              </a:spcBef>
            </a:pPr>
            <a:r>
              <a:rPr lang="en-US" sz="3600" spc="-23" dirty="0">
                <a:solidFill>
                  <a:srgbClr val="121F88"/>
                </a:solidFill>
                <a:latin typeface="+mn-lt"/>
              </a:rPr>
              <a:t>Strategic Planning</a:t>
            </a:r>
            <a:endParaRPr sz="3600" dirty="0">
              <a:solidFill>
                <a:srgbClr val="121F88"/>
              </a:solidFill>
              <a:latin typeface="+mn-lt"/>
            </a:endParaRPr>
          </a:p>
        </p:txBody>
      </p:sp>
      <p:sp>
        <p:nvSpPr>
          <p:cNvPr id="5" name="object 5"/>
          <p:cNvSpPr/>
          <p:nvPr/>
        </p:nvSpPr>
        <p:spPr>
          <a:xfrm>
            <a:off x="5903167" y="2864995"/>
            <a:ext cx="528638" cy="892493"/>
          </a:xfrm>
          <a:custGeom>
            <a:avLst/>
            <a:gdLst/>
            <a:ahLst/>
            <a:cxnLst/>
            <a:rect l="l" t="t" r="r" b="b"/>
            <a:pathLst>
              <a:path w="704850" h="1189989">
                <a:moveTo>
                  <a:pt x="221513" y="0"/>
                </a:moveTo>
                <a:lnTo>
                  <a:pt x="246233" y="42897"/>
                </a:lnTo>
                <a:lnTo>
                  <a:pt x="269999" y="86268"/>
                </a:lnTo>
                <a:lnTo>
                  <a:pt x="292807" y="130097"/>
                </a:lnTo>
                <a:lnTo>
                  <a:pt x="314650" y="174366"/>
                </a:lnTo>
                <a:lnTo>
                  <a:pt x="335525" y="219060"/>
                </a:lnTo>
                <a:lnTo>
                  <a:pt x="355425" y="264162"/>
                </a:lnTo>
                <a:lnTo>
                  <a:pt x="374346" y="309657"/>
                </a:lnTo>
                <a:lnTo>
                  <a:pt x="392282" y="355529"/>
                </a:lnTo>
                <a:lnTo>
                  <a:pt x="409228" y="401760"/>
                </a:lnTo>
                <a:lnTo>
                  <a:pt x="425180" y="448336"/>
                </a:lnTo>
                <a:lnTo>
                  <a:pt x="440131" y="495239"/>
                </a:lnTo>
                <a:lnTo>
                  <a:pt x="454077" y="542454"/>
                </a:lnTo>
                <a:lnTo>
                  <a:pt x="467013" y="589964"/>
                </a:lnTo>
                <a:lnTo>
                  <a:pt x="478932" y="637753"/>
                </a:lnTo>
                <a:lnTo>
                  <a:pt x="489832" y="685805"/>
                </a:lnTo>
                <a:lnTo>
                  <a:pt x="499705" y="734105"/>
                </a:lnTo>
                <a:lnTo>
                  <a:pt x="508547" y="782635"/>
                </a:lnTo>
                <a:lnTo>
                  <a:pt x="516353" y="831379"/>
                </a:lnTo>
                <a:lnTo>
                  <a:pt x="523117" y="880322"/>
                </a:lnTo>
                <a:lnTo>
                  <a:pt x="528835" y="929447"/>
                </a:lnTo>
                <a:lnTo>
                  <a:pt x="533501" y="978738"/>
                </a:lnTo>
                <a:lnTo>
                  <a:pt x="704405" y="980198"/>
                </a:lnTo>
                <a:lnTo>
                  <a:pt x="412838" y="1189748"/>
                </a:lnTo>
                <a:lnTo>
                  <a:pt x="104178" y="975055"/>
                </a:lnTo>
                <a:lnTo>
                  <a:pt x="275005" y="976528"/>
                </a:lnTo>
                <a:lnTo>
                  <a:pt x="269645" y="926848"/>
                </a:lnTo>
                <a:lnTo>
                  <a:pt x="263082" y="877373"/>
                </a:lnTo>
                <a:lnTo>
                  <a:pt x="255322" y="828124"/>
                </a:lnTo>
                <a:lnTo>
                  <a:pt x="246372" y="779122"/>
                </a:lnTo>
                <a:lnTo>
                  <a:pt x="236239" y="730388"/>
                </a:lnTo>
                <a:lnTo>
                  <a:pt x="224931" y="681943"/>
                </a:lnTo>
                <a:lnTo>
                  <a:pt x="212453" y="633809"/>
                </a:lnTo>
                <a:lnTo>
                  <a:pt x="198813" y="586006"/>
                </a:lnTo>
                <a:lnTo>
                  <a:pt x="184018" y="538556"/>
                </a:lnTo>
                <a:lnTo>
                  <a:pt x="168074" y="491479"/>
                </a:lnTo>
                <a:lnTo>
                  <a:pt x="150988" y="444796"/>
                </a:lnTo>
                <a:lnTo>
                  <a:pt x="132768" y="398529"/>
                </a:lnTo>
                <a:lnTo>
                  <a:pt x="113420" y="352699"/>
                </a:lnTo>
                <a:lnTo>
                  <a:pt x="92951" y="307327"/>
                </a:lnTo>
                <a:lnTo>
                  <a:pt x="71367" y="262433"/>
                </a:lnTo>
                <a:lnTo>
                  <a:pt x="48676" y="218039"/>
                </a:lnTo>
                <a:lnTo>
                  <a:pt x="24885" y="174166"/>
                </a:lnTo>
                <a:lnTo>
                  <a:pt x="0" y="130835"/>
                </a:lnTo>
                <a:lnTo>
                  <a:pt x="221513" y="0"/>
                </a:lnTo>
                <a:close/>
              </a:path>
            </a:pathLst>
          </a:custGeom>
          <a:ln w="25908">
            <a:solidFill>
              <a:srgbClr val="FFFFFF"/>
            </a:solidFill>
          </a:ln>
        </p:spPr>
        <p:txBody>
          <a:bodyPr wrap="square" lIns="0" tIns="0" rIns="0" bIns="0" rtlCol="0"/>
          <a:lstStyle/>
          <a:p>
            <a:pPr defTabSz="685800">
              <a:defRPr/>
            </a:pPr>
            <a:endParaRPr sz="1350" dirty="0">
              <a:solidFill>
                <a:prstClr val="black"/>
              </a:solidFill>
              <a:latin typeface="Calibri"/>
            </a:endParaRPr>
          </a:p>
        </p:txBody>
      </p:sp>
      <p:sp>
        <p:nvSpPr>
          <p:cNvPr id="8" name="object 8"/>
          <p:cNvSpPr/>
          <p:nvPr/>
        </p:nvSpPr>
        <p:spPr>
          <a:xfrm>
            <a:off x="5072181" y="4678293"/>
            <a:ext cx="879634" cy="780098"/>
          </a:xfrm>
          <a:custGeom>
            <a:avLst/>
            <a:gdLst/>
            <a:ahLst/>
            <a:cxnLst/>
            <a:rect l="l" t="t" r="r" b="b"/>
            <a:pathLst>
              <a:path w="1172845" h="1040129">
                <a:moveTo>
                  <a:pt x="1172451" y="156794"/>
                </a:moveTo>
                <a:lnTo>
                  <a:pt x="1141581" y="196062"/>
                </a:lnTo>
                <a:lnTo>
                  <a:pt x="1109908" y="234601"/>
                </a:lnTo>
                <a:lnTo>
                  <a:pt x="1077447" y="272402"/>
                </a:lnTo>
                <a:lnTo>
                  <a:pt x="1044211" y="309452"/>
                </a:lnTo>
                <a:lnTo>
                  <a:pt x="1010214" y="345742"/>
                </a:lnTo>
                <a:lnTo>
                  <a:pt x="975469" y="381261"/>
                </a:lnTo>
                <a:lnTo>
                  <a:pt x="939991" y="415999"/>
                </a:lnTo>
                <a:lnTo>
                  <a:pt x="903793" y="449945"/>
                </a:lnTo>
                <a:lnTo>
                  <a:pt x="866888" y="483087"/>
                </a:lnTo>
                <a:lnTo>
                  <a:pt x="829292" y="515416"/>
                </a:lnTo>
                <a:lnTo>
                  <a:pt x="791016" y="546922"/>
                </a:lnTo>
                <a:lnTo>
                  <a:pt x="752076" y="577592"/>
                </a:lnTo>
                <a:lnTo>
                  <a:pt x="712485" y="607418"/>
                </a:lnTo>
                <a:lnTo>
                  <a:pt x="672256" y="636387"/>
                </a:lnTo>
                <a:lnTo>
                  <a:pt x="631404" y="664491"/>
                </a:lnTo>
                <a:lnTo>
                  <a:pt x="589942" y="691717"/>
                </a:lnTo>
                <a:lnTo>
                  <a:pt x="547884" y="718055"/>
                </a:lnTo>
                <a:lnTo>
                  <a:pt x="505244" y="743496"/>
                </a:lnTo>
                <a:lnTo>
                  <a:pt x="462036" y="768027"/>
                </a:lnTo>
                <a:lnTo>
                  <a:pt x="418272" y="791639"/>
                </a:lnTo>
                <a:lnTo>
                  <a:pt x="373968" y="814321"/>
                </a:lnTo>
                <a:lnTo>
                  <a:pt x="329136" y="836062"/>
                </a:lnTo>
                <a:lnTo>
                  <a:pt x="283791" y="856852"/>
                </a:lnTo>
                <a:lnTo>
                  <a:pt x="237947" y="876680"/>
                </a:lnTo>
                <a:lnTo>
                  <a:pt x="289293" y="1039685"/>
                </a:lnTo>
                <a:lnTo>
                  <a:pt x="0" y="827023"/>
                </a:lnTo>
                <a:lnTo>
                  <a:pt x="108953" y="467182"/>
                </a:lnTo>
                <a:lnTo>
                  <a:pt x="160274" y="630123"/>
                </a:lnTo>
                <a:lnTo>
                  <a:pt x="205498" y="609866"/>
                </a:lnTo>
                <a:lnTo>
                  <a:pt x="250157" y="588550"/>
                </a:lnTo>
                <a:lnTo>
                  <a:pt x="294231" y="566190"/>
                </a:lnTo>
                <a:lnTo>
                  <a:pt x="337706" y="542797"/>
                </a:lnTo>
                <a:lnTo>
                  <a:pt x="380563" y="518385"/>
                </a:lnTo>
                <a:lnTo>
                  <a:pt x="422786" y="492967"/>
                </a:lnTo>
                <a:lnTo>
                  <a:pt x="464358" y="466557"/>
                </a:lnTo>
                <a:lnTo>
                  <a:pt x="505262" y="439168"/>
                </a:lnTo>
                <a:lnTo>
                  <a:pt x="545480" y="410812"/>
                </a:lnTo>
                <a:lnTo>
                  <a:pt x="584997" y="381504"/>
                </a:lnTo>
                <a:lnTo>
                  <a:pt x="623794" y="351255"/>
                </a:lnTo>
                <a:lnTo>
                  <a:pt x="661855" y="320081"/>
                </a:lnTo>
                <a:lnTo>
                  <a:pt x="699164" y="287993"/>
                </a:lnTo>
                <a:lnTo>
                  <a:pt x="735702" y="255005"/>
                </a:lnTo>
                <a:lnTo>
                  <a:pt x="771454" y="221130"/>
                </a:lnTo>
                <a:lnTo>
                  <a:pt x="806401" y="186382"/>
                </a:lnTo>
                <a:lnTo>
                  <a:pt x="840528" y="150774"/>
                </a:lnTo>
                <a:lnTo>
                  <a:pt x="873817" y="114318"/>
                </a:lnTo>
                <a:lnTo>
                  <a:pt x="906252" y="77028"/>
                </a:lnTo>
                <a:lnTo>
                  <a:pt x="937815" y="38918"/>
                </a:lnTo>
                <a:lnTo>
                  <a:pt x="968489" y="0"/>
                </a:lnTo>
                <a:lnTo>
                  <a:pt x="1172451" y="156794"/>
                </a:lnTo>
                <a:close/>
              </a:path>
            </a:pathLst>
          </a:custGeom>
          <a:ln w="25908">
            <a:solidFill>
              <a:srgbClr val="FFFFFF"/>
            </a:solidFill>
          </a:ln>
        </p:spPr>
        <p:txBody>
          <a:bodyPr wrap="square" lIns="0" tIns="0" rIns="0" bIns="0" rtlCol="0"/>
          <a:lstStyle/>
          <a:p>
            <a:pPr defTabSz="685800">
              <a:defRPr/>
            </a:pPr>
            <a:endParaRPr sz="1350" dirty="0">
              <a:solidFill>
                <a:prstClr val="black"/>
              </a:solidFill>
              <a:latin typeface="Calibri"/>
            </a:endParaRPr>
          </a:p>
        </p:txBody>
      </p:sp>
      <p:sp>
        <p:nvSpPr>
          <p:cNvPr id="11" name="object 11"/>
          <p:cNvSpPr/>
          <p:nvPr/>
        </p:nvSpPr>
        <p:spPr>
          <a:xfrm>
            <a:off x="3214169" y="4721250"/>
            <a:ext cx="907256" cy="669608"/>
          </a:xfrm>
          <a:custGeom>
            <a:avLst/>
            <a:gdLst/>
            <a:ahLst/>
            <a:cxnLst/>
            <a:rect l="l" t="t" r="r" b="b"/>
            <a:pathLst>
              <a:path w="1209675" h="892810">
                <a:moveTo>
                  <a:pt x="1132319" y="892441"/>
                </a:moveTo>
                <a:lnTo>
                  <a:pt x="1084843" y="876919"/>
                </a:lnTo>
                <a:lnTo>
                  <a:pt x="1037775" y="860392"/>
                </a:lnTo>
                <a:lnTo>
                  <a:pt x="991132" y="842871"/>
                </a:lnTo>
                <a:lnTo>
                  <a:pt x="944927" y="824365"/>
                </a:lnTo>
                <a:lnTo>
                  <a:pt x="899175" y="804884"/>
                </a:lnTo>
                <a:lnTo>
                  <a:pt x="853891" y="784435"/>
                </a:lnTo>
                <a:lnTo>
                  <a:pt x="809089" y="763030"/>
                </a:lnTo>
                <a:lnTo>
                  <a:pt x="764785" y="740676"/>
                </a:lnTo>
                <a:lnTo>
                  <a:pt x="720992" y="717384"/>
                </a:lnTo>
                <a:lnTo>
                  <a:pt x="677725" y="693162"/>
                </a:lnTo>
                <a:lnTo>
                  <a:pt x="635000" y="668020"/>
                </a:lnTo>
                <a:lnTo>
                  <a:pt x="592831" y="641967"/>
                </a:lnTo>
                <a:lnTo>
                  <a:pt x="551232" y="615012"/>
                </a:lnTo>
                <a:lnTo>
                  <a:pt x="510218" y="587166"/>
                </a:lnTo>
                <a:lnTo>
                  <a:pt x="469804" y="558436"/>
                </a:lnTo>
                <a:lnTo>
                  <a:pt x="430005" y="528832"/>
                </a:lnTo>
                <a:lnTo>
                  <a:pt x="390835" y="498363"/>
                </a:lnTo>
                <a:lnTo>
                  <a:pt x="352309" y="467040"/>
                </a:lnTo>
                <a:lnTo>
                  <a:pt x="314441" y="434870"/>
                </a:lnTo>
                <a:lnTo>
                  <a:pt x="277247" y="401864"/>
                </a:lnTo>
                <a:lnTo>
                  <a:pt x="240741" y="368030"/>
                </a:lnTo>
                <a:lnTo>
                  <a:pt x="204937" y="333379"/>
                </a:lnTo>
                <a:lnTo>
                  <a:pt x="169850" y="297918"/>
                </a:lnTo>
                <a:lnTo>
                  <a:pt x="135496" y="261658"/>
                </a:lnTo>
                <a:lnTo>
                  <a:pt x="0" y="365823"/>
                </a:lnTo>
                <a:lnTo>
                  <a:pt x="100495" y="21120"/>
                </a:lnTo>
                <a:lnTo>
                  <a:pt x="475881" y="0"/>
                </a:lnTo>
                <a:lnTo>
                  <a:pt x="340448" y="104114"/>
                </a:lnTo>
                <a:lnTo>
                  <a:pt x="374990" y="139642"/>
                </a:lnTo>
                <a:lnTo>
                  <a:pt x="410333" y="174275"/>
                </a:lnTo>
                <a:lnTo>
                  <a:pt x="446457" y="208001"/>
                </a:lnTo>
                <a:lnTo>
                  <a:pt x="483345" y="240809"/>
                </a:lnTo>
                <a:lnTo>
                  <a:pt x="520978" y="272688"/>
                </a:lnTo>
                <a:lnTo>
                  <a:pt x="559339" y="303626"/>
                </a:lnTo>
                <a:lnTo>
                  <a:pt x="598409" y="333612"/>
                </a:lnTo>
                <a:lnTo>
                  <a:pt x="638169" y="362634"/>
                </a:lnTo>
                <a:lnTo>
                  <a:pt x="678602" y="390682"/>
                </a:lnTo>
                <a:lnTo>
                  <a:pt x="719690" y="417742"/>
                </a:lnTo>
                <a:lnTo>
                  <a:pt x="761413" y="443806"/>
                </a:lnTo>
                <a:lnTo>
                  <a:pt x="803754" y="468859"/>
                </a:lnTo>
                <a:lnTo>
                  <a:pt x="846695" y="492893"/>
                </a:lnTo>
                <a:lnTo>
                  <a:pt x="890216" y="515894"/>
                </a:lnTo>
                <a:lnTo>
                  <a:pt x="934301" y="537852"/>
                </a:lnTo>
                <a:lnTo>
                  <a:pt x="978931" y="558756"/>
                </a:lnTo>
                <a:lnTo>
                  <a:pt x="1024087" y="578593"/>
                </a:lnTo>
                <a:lnTo>
                  <a:pt x="1069751" y="597352"/>
                </a:lnTo>
                <a:lnTo>
                  <a:pt x="1115905" y="615023"/>
                </a:lnTo>
                <a:lnTo>
                  <a:pt x="1162531" y="631593"/>
                </a:lnTo>
                <a:lnTo>
                  <a:pt x="1209611" y="647052"/>
                </a:lnTo>
                <a:lnTo>
                  <a:pt x="1132319" y="892441"/>
                </a:lnTo>
                <a:close/>
              </a:path>
            </a:pathLst>
          </a:custGeom>
          <a:ln w="25908">
            <a:solidFill>
              <a:srgbClr val="FFFFFF"/>
            </a:solidFill>
          </a:ln>
        </p:spPr>
        <p:txBody>
          <a:bodyPr wrap="square" lIns="0" tIns="0" rIns="0" bIns="0" rtlCol="0"/>
          <a:lstStyle/>
          <a:p>
            <a:pPr defTabSz="685800">
              <a:defRPr/>
            </a:pPr>
            <a:endParaRPr sz="1350" dirty="0">
              <a:solidFill>
                <a:prstClr val="black"/>
              </a:solidFill>
              <a:latin typeface="Calibri"/>
            </a:endParaRPr>
          </a:p>
        </p:txBody>
      </p:sp>
      <p:sp>
        <p:nvSpPr>
          <p:cNvPr id="14" name="object 14"/>
          <p:cNvSpPr/>
          <p:nvPr/>
        </p:nvSpPr>
        <p:spPr>
          <a:xfrm>
            <a:off x="2855304" y="2914066"/>
            <a:ext cx="442913" cy="844391"/>
          </a:xfrm>
          <a:custGeom>
            <a:avLst/>
            <a:gdLst/>
            <a:ahLst/>
            <a:cxnLst/>
            <a:rect l="l" t="t" r="r" b="b"/>
            <a:pathLst>
              <a:path w="590550" h="1125854">
                <a:moveTo>
                  <a:pt x="0" y="1125423"/>
                </a:moveTo>
                <a:lnTo>
                  <a:pt x="107" y="1075912"/>
                </a:lnTo>
                <a:lnTo>
                  <a:pt x="1278" y="1026470"/>
                </a:lnTo>
                <a:lnTo>
                  <a:pt x="3507" y="977113"/>
                </a:lnTo>
                <a:lnTo>
                  <a:pt x="6791" y="927857"/>
                </a:lnTo>
                <a:lnTo>
                  <a:pt x="11127" y="878719"/>
                </a:lnTo>
                <a:lnTo>
                  <a:pt x="16511" y="829716"/>
                </a:lnTo>
                <a:lnTo>
                  <a:pt x="22939" y="780864"/>
                </a:lnTo>
                <a:lnTo>
                  <a:pt x="30408" y="732180"/>
                </a:lnTo>
                <a:lnTo>
                  <a:pt x="38913" y="683680"/>
                </a:lnTo>
                <a:lnTo>
                  <a:pt x="48452" y="635381"/>
                </a:lnTo>
                <a:lnTo>
                  <a:pt x="59021" y="587300"/>
                </a:lnTo>
                <a:lnTo>
                  <a:pt x="70615" y="539453"/>
                </a:lnTo>
                <a:lnTo>
                  <a:pt x="83232" y="491857"/>
                </a:lnTo>
                <a:lnTo>
                  <a:pt x="96868" y="444529"/>
                </a:lnTo>
                <a:lnTo>
                  <a:pt x="111518" y="397484"/>
                </a:lnTo>
                <a:lnTo>
                  <a:pt x="127180" y="350740"/>
                </a:lnTo>
                <a:lnTo>
                  <a:pt x="143850" y="304313"/>
                </a:lnTo>
                <a:lnTo>
                  <a:pt x="161524" y="258220"/>
                </a:lnTo>
                <a:lnTo>
                  <a:pt x="180199" y="212478"/>
                </a:lnTo>
                <a:lnTo>
                  <a:pt x="199870" y="167102"/>
                </a:lnTo>
                <a:lnTo>
                  <a:pt x="220535" y="122110"/>
                </a:lnTo>
                <a:lnTo>
                  <a:pt x="73393" y="35204"/>
                </a:lnTo>
                <a:lnTo>
                  <a:pt x="430707" y="0"/>
                </a:lnTo>
                <a:lnTo>
                  <a:pt x="590207" y="340461"/>
                </a:lnTo>
                <a:lnTo>
                  <a:pt x="443115" y="253580"/>
                </a:lnTo>
                <a:lnTo>
                  <a:pt x="422856" y="299258"/>
                </a:lnTo>
                <a:lnTo>
                  <a:pt x="403740" y="345361"/>
                </a:lnTo>
                <a:lnTo>
                  <a:pt x="385773" y="391868"/>
                </a:lnTo>
                <a:lnTo>
                  <a:pt x="368960" y="438756"/>
                </a:lnTo>
                <a:lnTo>
                  <a:pt x="353304" y="486006"/>
                </a:lnTo>
                <a:lnTo>
                  <a:pt x="338812" y="533594"/>
                </a:lnTo>
                <a:lnTo>
                  <a:pt x="325486" y="581500"/>
                </a:lnTo>
                <a:lnTo>
                  <a:pt x="313332" y="629701"/>
                </a:lnTo>
                <a:lnTo>
                  <a:pt x="302355" y="678176"/>
                </a:lnTo>
                <a:lnTo>
                  <a:pt x="292559" y="726904"/>
                </a:lnTo>
                <a:lnTo>
                  <a:pt x="283948" y="775862"/>
                </a:lnTo>
                <a:lnTo>
                  <a:pt x="276528" y="825030"/>
                </a:lnTo>
                <a:lnTo>
                  <a:pt x="270303" y="874384"/>
                </a:lnTo>
                <a:lnTo>
                  <a:pt x="265277" y="923905"/>
                </a:lnTo>
                <a:lnTo>
                  <a:pt x="261456" y="973570"/>
                </a:lnTo>
                <a:lnTo>
                  <a:pt x="258843" y="1023357"/>
                </a:lnTo>
                <a:lnTo>
                  <a:pt x="257444" y="1073245"/>
                </a:lnTo>
                <a:lnTo>
                  <a:pt x="257263" y="1123213"/>
                </a:lnTo>
                <a:lnTo>
                  <a:pt x="0" y="1125423"/>
                </a:lnTo>
                <a:close/>
              </a:path>
            </a:pathLst>
          </a:custGeom>
          <a:ln w="25907">
            <a:solidFill>
              <a:srgbClr val="FFFFFF"/>
            </a:solidFill>
          </a:ln>
        </p:spPr>
        <p:txBody>
          <a:bodyPr wrap="square" lIns="0" tIns="0" rIns="0" bIns="0" rtlCol="0"/>
          <a:lstStyle/>
          <a:p>
            <a:pPr defTabSz="685800">
              <a:defRPr/>
            </a:pPr>
            <a:endParaRPr sz="1350" dirty="0">
              <a:solidFill>
                <a:prstClr val="black"/>
              </a:solidFill>
              <a:latin typeface="Calibri"/>
            </a:endParaRPr>
          </a:p>
        </p:txBody>
      </p:sp>
      <p:sp>
        <p:nvSpPr>
          <p:cNvPr id="17" name="object 17"/>
          <p:cNvSpPr/>
          <p:nvPr/>
        </p:nvSpPr>
        <p:spPr>
          <a:xfrm>
            <a:off x="4205168" y="1927674"/>
            <a:ext cx="845820" cy="431483"/>
          </a:xfrm>
          <a:custGeom>
            <a:avLst/>
            <a:gdLst/>
            <a:ahLst/>
            <a:cxnLst/>
            <a:rect l="l" t="t" r="r" b="b"/>
            <a:pathLst>
              <a:path w="1127760" h="575310">
                <a:moveTo>
                  <a:pt x="0" y="173710"/>
                </a:moveTo>
                <a:lnTo>
                  <a:pt x="49873" y="163129"/>
                </a:lnTo>
                <a:lnTo>
                  <a:pt x="99916" y="153663"/>
                </a:lnTo>
                <a:lnTo>
                  <a:pt x="150110" y="145314"/>
                </a:lnTo>
                <a:lnTo>
                  <a:pt x="200437" y="138081"/>
                </a:lnTo>
                <a:lnTo>
                  <a:pt x="250877" y="131965"/>
                </a:lnTo>
                <a:lnTo>
                  <a:pt x="301412" y="126966"/>
                </a:lnTo>
                <a:lnTo>
                  <a:pt x="352025" y="123083"/>
                </a:lnTo>
                <a:lnTo>
                  <a:pt x="402695" y="120318"/>
                </a:lnTo>
                <a:lnTo>
                  <a:pt x="453405" y="118670"/>
                </a:lnTo>
                <a:lnTo>
                  <a:pt x="504136" y="118140"/>
                </a:lnTo>
                <a:lnTo>
                  <a:pt x="554869" y="118727"/>
                </a:lnTo>
                <a:lnTo>
                  <a:pt x="605586" y="120432"/>
                </a:lnTo>
                <a:lnTo>
                  <a:pt x="656269" y="123256"/>
                </a:lnTo>
                <a:lnTo>
                  <a:pt x="706898" y="127198"/>
                </a:lnTo>
                <a:lnTo>
                  <a:pt x="757455" y="132258"/>
                </a:lnTo>
                <a:lnTo>
                  <a:pt x="807922" y="138437"/>
                </a:lnTo>
                <a:lnTo>
                  <a:pt x="858280" y="145736"/>
                </a:lnTo>
                <a:lnTo>
                  <a:pt x="908511" y="154153"/>
                </a:lnTo>
                <a:lnTo>
                  <a:pt x="958596" y="163690"/>
                </a:lnTo>
                <a:lnTo>
                  <a:pt x="1007706" y="0"/>
                </a:lnTo>
                <a:lnTo>
                  <a:pt x="1127531" y="338467"/>
                </a:lnTo>
                <a:lnTo>
                  <a:pt x="835228" y="574929"/>
                </a:lnTo>
                <a:lnTo>
                  <a:pt x="884313" y="411302"/>
                </a:lnTo>
                <a:lnTo>
                  <a:pt x="835870" y="402707"/>
                </a:lnTo>
                <a:lnTo>
                  <a:pt x="787287" y="395288"/>
                </a:lnTo>
                <a:lnTo>
                  <a:pt x="738585" y="389043"/>
                </a:lnTo>
                <a:lnTo>
                  <a:pt x="689787" y="383973"/>
                </a:lnTo>
                <a:lnTo>
                  <a:pt x="640912" y="380077"/>
                </a:lnTo>
                <a:lnTo>
                  <a:pt x="591983" y="377354"/>
                </a:lnTo>
                <a:lnTo>
                  <a:pt x="543020" y="375805"/>
                </a:lnTo>
                <a:lnTo>
                  <a:pt x="494044" y="375428"/>
                </a:lnTo>
                <a:lnTo>
                  <a:pt x="445077" y="376224"/>
                </a:lnTo>
                <a:lnTo>
                  <a:pt x="396140" y="378193"/>
                </a:lnTo>
                <a:lnTo>
                  <a:pt x="347253" y="381333"/>
                </a:lnTo>
                <a:lnTo>
                  <a:pt x="298438" y="385645"/>
                </a:lnTo>
                <a:lnTo>
                  <a:pt x="249717" y="391128"/>
                </a:lnTo>
                <a:lnTo>
                  <a:pt x="201109" y="397781"/>
                </a:lnTo>
                <a:lnTo>
                  <a:pt x="152637" y="405606"/>
                </a:lnTo>
                <a:lnTo>
                  <a:pt x="104322" y="414600"/>
                </a:lnTo>
                <a:lnTo>
                  <a:pt x="56184" y="424764"/>
                </a:lnTo>
                <a:lnTo>
                  <a:pt x="0" y="173710"/>
                </a:lnTo>
                <a:close/>
              </a:path>
            </a:pathLst>
          </a:custGeom>
          <a:ln w="25908">
            <a:solidFill>
              <a:srgbClr val="FFFFFF"/>
            </a:solidFill>
          </a:ln>
        </p:spPr>
        <p:txBody>
          <a:bodyPr wrap="square" lIns="0" tIns="0" rIns="0" bIns="0" rtlCol="0"/>
          <a:lstStyle/>
          <a:p>
            <a:pPr defTabSz="685800">
              <a:defRPr/>
            </a:pPr>
            <a:endParaRPr sz="1350" dirty="0">
              <a:solidFill>
                <a:prstClr val="black"/>
              </a:solidFill>
              <a:latin typeface="Calibri"/>
            </a:endParaRPr>
          </a:p>
        </p:txBody>
      </p:sp>
      <p:pic>
        <p:nvPicPr>
          <p:cNvPr id="20" name="Picture 19" descr="A close up of a sign&#10;&#10;Description automatically generated">
            <a:extLst>
              <a:ext uri="{FF2B5EF4-FFF2-40B4-BE49-F238E27FC236}">
                <a16:creationId xmlns:a16="http://schemas.microsoft.com/office/drawing/2014/main" id="{13382532-D751-4AA2-8A14-E9C5C08F4D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68633" y="1700785"/>
            <a:ext cx="3915294" cy="4040583"/>
          </a:xfrm>
          <a:prstGeom prst="rect">
            <a:avLst/>
          </a:prstGeom>
        </p:spPr>
      </p:pic>
      <p:sp>
        <p:nvSpPr>
          <p:cNvPr id="3" name="Slide Number Placeholder 2"/>
          <p:cNvSpPr>
            <a:spLocks noGrp="1"/>
          </p:cNvSpPr>
          <p:nvPr>
            <p:ph type="sldNum" sz="quarter" idx="7"/>
          </p:nvPr>
        </p:nvSpPr>
        <p:spPr/>
        <p:txBody>
          <a:bodyPr/>
          <a:lstStyle/>
          <a:p>
            <a:fld id="{B6F15528-21DE-4FAA-801E-634DDDAF4B2B}" type="slidenum">
              <a:rPr lang="en-US" smtClean="0"/>
              <a:t>45</a:t>
            </a:fld>
            <a:endParaRPr lang="en-US" dirty="0"/>
          </a:p>
        </p:txBody>
      </p:sp>
    </p:spTree>
    <p:extLst>
      <p:ext uri="{BB962C8B-B14F-4D97-AF65-F5344CB8AC3E}">
        <p14:creationId xmlns:p14="http://schemas.microsoft.com/office/powerpoint/2010/main" val="469541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167112"/>
          </a:xfrm>
        </p:spPr>
        <p:txBody>
          <a:bodyPr/>
          <a:lstStyle/>
          <a:p>
            <a:pPr algn="ctr"/>
            <a:r>
              <a:rPr lang="en-US" b="1" dirty="0"/>
              <a:t>Strategic Planning Sequence</a:t>
            </a:r>
            <a:endParaRPr lang="en-US" dirty="0"/>
          </a:p>
        </p:txBody>
      </p:sp>
      <p:sp>
        <p:nvSpPr>
          <p:cNvPr id="3" name="Content Placeholder 2"/>
          <p:cNvSpPr>
            <a:spLocks noGrp="1"/>
          </p:cNvSpPr>
          <p:nvPr>
            <p:ph idx="1"/>
          </p:nvPr>
        </p:nvSpPr>
        <p:spPr>
          <a:xfrm>
            <a:off x="602770" y="1471941"/>
            <a:ext cx="7886700" cy="4946111"/>
          </a:xfrm>
        </p:spPr>
        <p:txBody>
          <a:bodyPr>
            <a:normAutofit fontScale="92500" lnSpcReduction="10000"/>
          </a:bodyPr>
          <a:lstStyle/>
          <a:p>
            <a:pPr marL="0" indent="0" algn="ctr">
              <a:lnSpc>
                <a:spcPct val="150000"/>
              </a:lnSpc>
              <a:buNone/>
            </a:pPr>
            <a:r>
              <a:rPr lang="en-US" dirty="0"/>
              <a:t>Values</a:t>
            </a:r>
          </a:p>
          <a:p>
            <a:pPr marL="0" indent="0" algn="ctr">
              <a:lnSpc>
                <a:spcPct val="150000"/>
              </a:lnSpc>
              <a:buNone/>
            </a:pPr>
            <a:r>
              <a:rPr lang="en-US" dirty="0"/>
              <a:t>Vision</a:t>
            </a:r>
          </a:p>
          <a:p>
            <a:pPr marL="0" indent="0" algn="ctr">
              <a:lnSpc>
                <a:spcPct val="150000"/>
              </a:lnSpc>
              <a:buNone/>
            </a:pPr>
            <a:r>
              <a:rPr lang="en-US" dirty="0"/>
              <a:t>Mission</a:t>
            </a:r>
          </a:p>
          <a:p>
            <a:pPr marL="0" indent="0" algn="ctr">
              <a:lnSpc>
                <a:spcPct val="150000"/>
              </a:lnSpc>
              <a:buNone/>
            </a:pPr>
            <a:r>
              <a:rPr lang="en-US" dirty="0"/>
              <a:t>Capacity</a:t>
            </a:r>
          </a:p>
          <a:p>
            <a:pPr marL="0" indent="0" algn="ctr">
              <a:lnSpc>
                <a:spcPct val="150000"/>
              </a:lnSpc>
              <a:buNone/>
            </a:pPr>
            <a:r>
              <a:rPr lang="en-US" dirty="0"/>
              <a:t>Objectives </a:t>
            </a:r>
          </a:p>
          <a:p>
            <a:pPr marL="0" indent="0" algn="ctr">
              <a:lnSpc>
                <a:spcPct val="150000"/>
              </a:lnSpc>
              <a:buNone/>
            </a:pPr>
            <a:r>
              <a:rPr lang="en-US" dirty="0"/>
              <a:t>Workgroups</a:t>
            </a:r>
          </a:p>
          <a:p>
            <a:pPr marL="0" indent="0" algn="ctr">
              <a:lnSpc>
                <a:spcPct val="150000"/>
              </a:lnSpc>
              <a:buNone/>
            </a:pPr>
            <a:r>
              <a:rPr lang="en-US" dirty="0"/>
              <a:t>Evaluation</a:t>
            </a:r>
          </a:p>
        </p:txBody>
      </p:sp>
    </p:spTree>
    <p:extLst>
      <p:ext uri="{BB962C8B-B14F-4D97-AF65-F5344CB8AC3E}">
        <p14:creationId xmlns:p14="http://schemas.microsoft.com/office/powerpoint/2010/main" val="8058120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Intensive TA States</a:t>
            </a:r>
          </a:p>
        </p:txBody>
      </p:sp>
      <p:sp>
        <p:nvSpPr>
          <p:cNvPr id="3" name="Content Placeholder 2"/>
          <p:cNvSpPr>
            <a:spLocks noGrp="1"/>
          </p:cNvSpPr>
          <p:nvPr>
            <p:ph idx="1"/>
          </p:nvPr>
        </p:nvSpPr>
        <p:spPr/>
        <p:txBody>
          <a:bodyPr>
            <a:normAutofit/>
          </a:bodyPr>
          <a:lstStyle/>
          <a:p>
            <a:pPr marL="233363" lvl="2" indent="0">
              <a:buNone/>
            </a:pPr>
            <a:r>
              <a:rPr lang="en-US" sz="3600" b="1" dirty="0">
                <a:cs typeface="Arial" panose="020B0604020202020204" pitchFamily="34" charset="0"/>
              </a:rPr>
              <a:t>Cohort 1:  DE, IA, KS, OR –</a:t>
            </a:r>
            <a:r>
              <a:rPr lang="en-US" sz="3600" i="1" dirty="0">
                <a:cs typeface="Arial" panose="020B0604020202020204" pitchFamily="34" charset="0"/>
              </a:rPr>
              <a:t>completed </a:t>
            </a:r>
            <a:br>
              <a:rPr lang="en-US" sz="3600" i="1" dirty="0">
                <a:cs typeface="Arial" panose="020B0604020202020204" pitchFamily="34" charset="0"/>
              </a:rPr>
            </a:br>
            <a:endParaRPr lang="en-US" sz="3600" i="1" dirty="0">
              <a:cs typeface="Arial" panose="020B0604020202020204" pitchFamily="34" charset="0"/>
            </a:endParaRPr>
          </a:p>
          <a:p>
            <a:pPr marL="233363" lvl="2" indent="0">
              <a:buNone/>
            </a:pPr>
            <a:r>
              <a:rPr lang="en-US" sz="3600" b="1" dirty="0">
                <a:cs typeface="Arial" panose="020B0604020202020204" pitchFamily="34" charset="0"/>
              </a:rPr>
              <a:t>Cohort 2:  PA, VT –</a:t>
            </a:r>
            <a:r>
              <a:rPr lang="en-US" sz="3600" i="1" dirty="0">
                <a:cs typeface="Arial" panose="020B0604020202020204" pitchFamily="34" charset="0"/>
              </a:rPr>
              <a:t>completed</a:t>
            </a:r>
            <a:br>
              <a:rPr lang="en-US" sz="3600" i="1" dirty="0">
                <a:cs typeface="Arial" panose="020B0604020202020204" pitchFamily="34" charset="0"/>
              </a:rPr>
            </a:br>
            <a:endParaRPr lang="en-US" sz="3600" i="1" dirty="0">
              <a:cs typeface="Arial" panose="020B0604020202020204" pitchFamily="34" charset="0"/>
            </a:endParaRPr>
          </a:p>
          <a:p>
            <a:pPr marL="233363" lvl="2" indent="0">
              <a:buNone/>
            </a:pPr>
            <a:r>
              <a:rPr lang="en-US" sz="3600" b="1" dirty="0">
                <a:cs typeface="Arial" panose="020B0604020202020204" pitchFamily="34" charset="0"/>
              </a:rPr>
              <a:t>Cohort 3:  MN, PR, AZ – </a:t>
            </a:r>
            <a:r>
              <a:rPr lang="en-US" sz="3600" i="1" dirty="0">
                <a:cs typeface="Arial" panose="020B0604020202020204" pitchFamily="34" charset="0"/>
              </a:rPr>
              <a:t>in progress</a:t>
            </a:r>
          </a:p>
          <a:p>
            <a:pPr marL="233363" lvl="2" indent="0">
              <a:buNone/>
            </a:pPr>
            <a:endParaRPr lang="en-US" sz="3600" i="1" dirty="0">
              <a:cs typeface="Arial" panose="020B0604020202020204" pitchFamily="34" charset="0"/>
            </a:endParaRPr>
          </a:p>
          <a:p>
            <a:pPr marL="233363" lvl="2" indent="0">
              <a:buNone/>
            </a:pPr>
            <a:r>
              <a:rPr lang="en-US" sz="3600" b="1" dirty="0">
                <a:cs typeface="Arial" panose="020B0604020202020204" pitchFamily="34" charset="0"/>
              </a:rPr>
              <a:t>Cohort 4:   HI, MS </a:t>
            </a:r>
            <a:r>
              <a:rPr lang="en-US" sz="3600" dirty="0">
                <a:cs typeface="Arial" panose="020B0604020202020204" pitchFamily="34" charset="0"/>
              </a:rPr>
              <a:t>- </a:t>
            </a:r>
            <a:r>
              <a:rPr lang="en-US" sz="3600" i="1" dirty="0">
                <a:cs typeface="Arial" panose="020B0604020202020204" pitchFamily="34" charset="0"/>
              </a:rPr>
              <a:t>beginning</a:t>
            </a:r>
            <a:endParaRPr lang="en-US" sz="3600" i="1" dirty="0"/>
          </a:p>
        </p:txBody>
      </p:sp>
    </p:spTree>
    <p:extLst>
      <p:ext uri="{BB962C8B-B14F-4D97-AF65-F5344CB8AC3E}">
        <p14:creationId xmlns:p14="http://schemas.microsoft.com/office/powerpoint/2010/main" val="342885693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52512"/>
          </a:xfrm>
        </p:spPr>
        <p:txBody>
          <a:bodyPr>
            <a:normAutofit/>
          </a:bodyPr>
          <a:lstStyle/>
          <a:p>
            <a:r>
              <a:rPr lang="en-US" sz="3600" b="1" dirty="0"/>
              <a:t>State Team Strategic Plan Participants</a:t>
            </a:r>
          </a:p>
        </p:txBody>
      </p:sp>
      <p:sp>
        <p:nvSpPr>
          <p:cNvPr id="3" name="Content Placeholder 2"/>
          <p:cNvSpPr>
            <a:spLocks noGrp="1"/>
          </p:cNvSpPr>
          <p:nvPr>
            <p:ph sz="half" idx="1"/>
          </p:nvPr>
        </p:nvSpPr>
        <p:spPr>
          <a:xfrm>
            <a:off x="457200" y="1417638"/>
            <a:ext cx="4038600" cy="4525963"/>
          </a:xfrm>
        </p:spPr>
        <p:txBody>
          <a:bodyPr>
            <a:normAutofit fontScale="85000" lnSpcReduction="20000"/>
          </a:bodyPr>
          <a:lstStyle/>
          <a:p>
            <a:pPr>
              <a:lnSpc>
                <a:spcPct val="170000"/>
              </a:lnSpc>
            </a:pPr>
            <a:r>
              <a:rPr lang="en-US" sz="3200" dirty="0">
                <a:latin typeface="Calibri" panose="020F0502020204030204" pitchFamily="34" charset="0"/>
                <a:ea typeface="Calibri" panose="020F0502020204030204" pitchFamily="34" charset="0"/>
                <a:cs typeface="Arial" panose="020B0604020202020204" pitchFamily="34" charset="0"/>
              </a:rPr>
              <a:t>Part C = 35</a:t>
            </a:r>
          </a:p>
          <a:p>
            <a:pPr>
              <a:lnSpc>
                <a:spcPct val="170000"/>
              </a:lnSpc>
            </a:pPr>
            <a:r>
              <a:rPr lang="en-US" sz="3200" dirty="0">
                <a:latin typeface="Calibri" panose="020F0502020204030204" pitchFamily="34" charset="0"/>
                <a:ea typeface="Calibri" panose="020F0502020204030204" pitchFamily="34" charset="0"/>
                <a:cs typeface="Arial" panose="020B0604020202020204" pitchFamily="34" charset="0"/>
              </a:rPr>
              <a:t>619 = 35</a:t>
            </a:r>
          </a:p>
          <a:p>
            <a:pPr>
              <a:lnSpc>
                <a:spcPct val="170000"/>
              </a:lnSpc>
            </a:pPr>
            <a:r>
              <a:rPr lang="en-US" sz="3200" dirty="0">
                <a:latin typeface="Calibri" panose="020F0502020204030204" pitchFamily="34" charset="0"/>
                <a:ea typeface="Calibri" panose="020F0502020204030204" pitchFamily="34" charset="0"/>
                <a:cs typeface="Arial" panose="020B0604020202020204" pitchFamily="34" charset="0"/>
              </a:rPr>
              <a:t>Head Start = 15</a:t>
            </a:r>
          </a:p>
          <a:p>
            <a:pPr>
              <a:lnSpc>
                <a:spcPct val="170000"/>
              </a:lnSpc>
            </a:pPr>
            <a:r>
              <a:rPr lang="en-US" sz="3200" dirty="0">
                <a:latin typeface="Calibri" panose="020F0502020204030204" pitchFamily="34" charset="0"/>
                <a:ea typeface="Calibri" panose="020F0502020204030204" pitchFamily="34" charset="0"/>
                <a:cs typeface="Arial" panose="020B0604020202020204" pitchFamily="34" charset="0"/>
              </a:rPr>
              <a:t>Child Care = 16</a:t>
            </a:r>
          </a:p>
          <a:p>
            <a:pPr>
              <a:lnSpc>
                <a:spcPct val="170000"/>
              </a:lnSpc>
            </a:pPr>
            <a:r>
              <a:rPr lang="en-US" sz="3200" dirty="0">
                <a:latin typeface="Calibri" panose="020F0502020204030204" pitchFamily="34" charset="0"/>
                <a:ea typeface="Calibri" panose="020F0502020204030204" pitchFamily="34" charset="0"/>
                <a:cs typeface="Arial" panose="020B0604020202020204" pitchFamily="34" charset="0"/>
              </a:rPr>
              <a:t>Race to the Top = 4</a:t>
            </a:r>
          </a:p>
          <a:p>
            <a:pPr>
              <a:lnSpc>
                <a:spcPct val="170000"/>
              </a:lnSpc>
            </a:pPr>
            <a:r>
              <a:rPr lang="en-US" sz="3200" dirty="0">
                <a:latin typeface="Calibri" panose="020F0502020204030204" pitchFamily="34" charset="0"/>
                <a:ea typeface="Calibri" panose="020F0502020204030204" pitchFamily="34" charset="0"/>
                <a:cs typeface="Arial" panose="020B0604020202020204" pitchFamily="34" charset="0"/>
              </a:rPr>
              <a:t>Home Visiting = 2</a:t>
            </a:r>
          </a:p>
        </p:txBody>
      </p:sp>
      <p:sp>
        <p:nvSpPr>
          <p:cNvPr id="4" name="Content Placeholder 3"/>
          <p:cNvSpPr>
            <a:spLocks noGrp="1"/>
          </p:cNvSpPr>
          <p:nvPr>
            <p:ph sz="half" idx="2"/>
          </p:nvPr>
        </p:nvSpPr>
        <p:spPr>
          <a:xfrm>
            <a:off x="4572000" y="1417638"/>
            <a:ext cx="3886200" cy="4351338"/>
          </a:xfrm>
        </p:spPr>
        <p:txBody>
          <a:bodyPr>
            <a:normAutofit fontScale="85000" lnSpcReduction="20000"/>
          </a:bodyPr>
          <a:lstStyle/>
          <a:p>
            <a:pPr>
              <a:lnSpc>
                <a:spcPct val="170000"/>
              </a:lnSpc>
            </a:pPr>
            <a:r>
              <a:rPr lang="en-US" sz="3200" dirty="0">
                <a:ea typeface="Calibri" panose="020F0502020204030204" pitchFamily="34" charset="0"/>
                <a:cs typeface="Times New Roman" panose="02020603050405020304" pitchFamily="18" charset="0"/>
              </a:rPr>
              <a:t>Pre-Service/IHE= 15</a:t>
            </a:r>
          </a:p>
          <a:p>
            <a:pPr>
              <a:lnSpc>
                <a:spcPct val="170000"/>
              </a:lnSpc>
            </a:pPr>
            <a:r>
              <a:rPr lang="en-US" sz="3200" dirty="0">
                <a:ea typeface="Calibri" panose="020F0502020204030204" pitchFamily="34" charset="0"/>
                <a:cs typeface="Times New Roman" panose="02020603050405020304" pitchFamily="18" charset="0"/>
              </a:rPr>
              <a:t>In-Service/TA/ = 13</a:t>
            </a:r>
          </a:p>
          <a:p>
            <a:pPr>
              <a:lnSpc>
                <a:spcPct val="170000"/>
              </a:lnSpc>
            </a:pPr>
            <a:r>
              <a:rPr lang="en-US" sz="3200" dirty="0">
                <a:ea typeface="Calibri" panose="020F0502020204030204" pitchFamily="34" charset="0"/>
                <a:cs typeface="Times New Roman" panose="02020603050405020304" pitchFamily="18" charset="0"/>
              </a:rPr>
              <a:t>UCEDD = 7</a:t>
            </a:r>
          </a:p>
          <a:p>
            <a:pPr>
              <a:lnSpc>
                <a:spcPct val="170000"/>
              </a:lnSpc>
            </a:pPr>
            <a:r>
              <a:rPr lang="en-US" sz="3200" dirty="0">
                <a:ea typeface="Calibri" panose="020F0502020204030204" pitchFamily="34" charset="0"/>
                <a:cs typeface="Times New Roman" panose="02020603050405020304" pitchFamily="18" charset="0"/>
              </a:rPr>
              <a:t>Family = 11</a:t>
            </a:r>
          </a:p>
          <a:p>
            <a:pPr>
              <a:lnSpc>
                <a:spcPct val="170000"/>
              </a:lnSpc>
            </a:pPr>
            <a:r>
              <a:rPr lang="en-US" sz="3200" dirty="0">
                <a:ea typeface="Calibri" panose="020F0502020204030204" pitchFamily="34" charset="0"/>
                <a:cs typeface="Arial" panose="020B0604020202020204" pitchFamily="34" charset="0"/>
              </a:rPr>
              <a:t>State/Other Early Childhood =72</a:t>
            </a:r>
            <a:endParaRPr lang="en-US" sz="3200" dirty="0"/>
          </a:p>
          <a:p>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8132816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838"/>
            <a:ext cx="8229600" cy="1122405"/>
          </a:xfrm>
        </p:spPr>
        <p:txBody>
          <a:bodyPr rtlCol="0">
            <a:normAutofit/>
          </a:bodyPr>
          <a:lstStyle/>
          <a:p>
            <a:pPr algn="ctr" fontAlgn="auto">
              <a:spcAft>
                <a:spcPts val="0"/>
              </a:spcAft>
              <a:defRPr/>
            </a:pPr>
            <a:r>
              <a:rPr lang="en-US" sz="3200" b="1" dirty="0">
                <a:latin typeface="+mj-lt"/>
                <a:cs typeface="Arial" panose="020B0604020202020204" pitchFamily="34" charset="0"/>
              </a:rPr>
              <a:t>Vision Statement: Iowa</a:t>
            </a:r>
            <a:endParaRPr lang="en-US" sz="2800" b="1" dirty="0">
              <a:latin typeface="+mj-lt"/>
              <a:cs typeface="Arial" panose="020B0604020202020204" pitchFamily="34" charset="0"/>
            </a:endParaRPr>
          </a:p>
        </p:txBody>
      </p:sp>
      <p:sp>
        <p:nvSpPr>
          <p:cNvPr id="5123" name="Content Placeholder 2"/>
          <p:cNvSpPr>
            <a:spLocks noGrp="1"/>
          </p:cNvSpPr>
          <p:nvPr>
            <p:ph idx="1"/>
          </p:nvPr>
        </p:nvSpPr>
        <p:spPr/>
        <p:txBody>
          <a:bodyPr/>
          <a:lstStyle/>
          <a:p>
            <a:pPr marL="0" indent="0" algn="ctr">
              <a:buNone/>
            </a:pPr>
            <a:endParaRPr lang="en-US" altLang="en-US" dirty="0">
              <a:latin typeface="+mj-lt"/>
            </a:endParaRPr>
          </a:p>
          <a:p>
            <a:pPr marL="0" indent="0" algn="ctr">
              <a:buNone/>
            </a:pPr>
            <a:endParaRPr lang="en-US" altLang="en-US" dirty="0">
              <a:latin typeface="+mj-lt"/>
              <a:cs typeface="Arial" panose="020B0604020202020204" pitchFamily="34" charset="0"/>
            </a:endParaRPr>
          </a:p>
          <a:p>
            <a:pPr marL="0" indent="0" algn="ctr">
              <a:buNone/>
            </a:pPr>
            <a:r>
              <a:rPr lang="en-US" altLang="en-US" sz="3600" dirty="0">
                <a:latin typeface="+mj-lt"/>
                <a:cs typeface="Arial" panose="020B0604020202020204" pitchFamily="34" charset="0"/>
              </a:rPr>
              <a:t>Every child, beginning at birth, will be healthy and successful</a:t>
            </a:r>
          </a:p>
        </p:txBody>
      </p:sp>
    </p:spTree>
    <p:extLst>
      <p:ext uri="{BB962C8B-B14F-4D97-AF65-F5344CB8AC3E}">
        <p14:creationId xmlns:p14="http://schemas.microsoft.com/office/powerpoint/2010/main" val="2308388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t>Logic Model</a:t>
            </a:r>
          </a:p>
        </p:txBody>
      </p:sp>
      <p:sp>
        <p:nvSpPr>
          <p:cNvPr id="3" name="Content Placeholder 2"/>
          <p:cNvSpPr>
            <a:spLocks noGrp="1"/>
          </p:cNvSpPr>
          <p:nvPr>
            <p:ph idx="1"/>
          </p:nvPr>
        </p:nvSpPr>
        <p:spPr>
          <a:xfrm>
            <a:off x="457200" y="1825624"/>
            <a:ext cx="8058150" cy="4454405"/>
          </a:xfrm>
        </p:spPr>
        <p:txBody>
          <a:bodyPr/>
          <a:lstStyle/>
          <a:p>
            <a:pPr marL="0" indent="0">
              <a:buNone/>
            </a:pPr>
            <a:r>
              <a:rPr lang="en-US" dirty="0"/>
              <a:t>Early Childhood CSPD leads to a</a:t>
            </a:r>
          </a:p>
          <a:p>
            <a:pPr marL="0" indent="0">
              <a:lnSpc>
                <a:spcPct val="150000"/>
              </a:lnSpc>
              <a:buNone/>
            </a:pPr>
            <a:endParaRPr lang="en-US" dirty="0"/>
          </a:p>
          <a:p>
            <a:pPr marL="0" indent="0">
              <a:lnSpc>
                <a:spcPct val="150000"/>
              </a:lnSpc>
              <a:buNone/>
            </a:pPr>
            <a:r>
              <a:rPr lang="en-US" dirty="0"/>
              <a:t>Competent and high quality workforce which leads to </a:t>
            </a:r>
          </a:p>
          <a:p>
            <a:pPr marL="0" indent="0">
              <a:lnSpc>
                <a:spcPct val="150000"/>
              </a:lnSpc>
              <a:buNone/>
            </a:pPr>
            <a:endParaRPr lang="en-US" dirty="0"/>
          </a:p>
          <a:p>
            <a:pPr marL="0" indent="0">
              <a:lnSpc>
                <a:spcPct val="150000"/>
              </a:lnSpc>
              <a:buNone/>
            </a:pPr>
            <a:r>
              <a:rPr lang="en-US" dirty="0"/>
              <a:t>Improved child and family outcomes</a:t>
            </a:r>
          </a:p>
          <a:p>
            <a:pPr marL="0" indent="0">
              <a:buNone/>
            </a:pPr>
            <a:endParaRPr lang="en-US" dirty="0"/>
          </a:p>
        </p:txBody>
      </p:sp>
    </p:spTree>
    <p:extLst>
      <p:ext uri="{BB962C8B-B14F-4D97-AF65-F5344CB8AC3E}">
        <p14:creationId xmlns:p14="http://schemas.microsoft.com/office/powerpoint/2010/main" val="33987087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13176"/>
          </a:xfrm>
        </p:spPr>
        <p:txBody>
          <a:bodyPr>
            <a:normAutofit/>
          </a:bodyPr>
          <a:lstStyle/>
          <a:p>
            <a:pPr algn="ctr"/>
            <a:r>
              <a:rPr lang="en-US" sz="3200" b="1" dirty="0"/>
              <a:t>CSPD Mission Statements</a:t>
            </a:r>
          </a:p>
        </p:txBody>
      </p:sp>
      <p:sp>
        <p:nvSpPr>
          <p:cNvPr id="3" name="Content Placeholder 2"/>
          <p:cNvSpPr>
            <a:spLocks noGrp="1"/>
          </p:cNvSpPr>
          <p:nvPr>
            <p:ph idx="1"/>
          </p:nvPr>
        </p:nvSpPr>
        <p:spPr>
          <a:xfrm>
            <a:off x="457200" y="1219200"/>
            <a:ext cx="8229600" cy="5103962"/>
          </a:xfrm>
        </p:spPr>
        <p:txBody>
          <a:bodyPr>
            <a:normAutofit fontScale="77500" lnSpcReduction="20000"/>
          </a:bodyPr>
          <a:lstStyle/>
          <a:p>
            <a:pPr marL="0" indent="0" fontAlgn="base">
              <a:buNone/>
            </a:pPr>
            <a:endParaRPr lang="en-US" sz="1800" dirty="0">
              <a:latin typeface="+mj-lt"/>
              <a:cs typeface="Times New Roman" panose="02020603050405020304" pitchFamily="18" charset="0"/>
            </a:endParaRPr>
          </a:p>
          <a:p>
            <a:pPr marL="0" indent="0" fontAlgn="base">
              <a:buNone/>
            </a:pPr>
            <a:r>
              <a:rPr lang="en-US" sz="2600" dirty="0">
                <a:cs typeface="Times New Roman" panose="02020603050405020304" pitchFamily="18" charset="0"/>
              </a:rPr>
              <a:t>To advocate, create, and implement a statewide, comprehensive early childhood professional development system to improve quality and services for all children and families.</a:t>
            </a:r>
          </a:p>
          <a:p>
            <a:pPr marL="0" indent="0" fontAlgn="base">
              <a:buNone/>
            </a:pPr>
            <a:r>
              <a:rPr lang="en-US" sz="2600" i="1" dirty="0">
                <a:cs typeface="Times New Roman" panose="02020603050405020304" pitchFamily="18" charset="0"/>
              </a:rPr>
              <a:t>- </a:t>
            </a:r>
            <a:r>
              <a:rPr lang="en-US" sz="2600" b="1" i="1" dirty="0">
                <a:cs typeface="Times New Roman" panose="02020603050405020304" pitchFamily="18" charset="0"/>
              </a:rPr>
              <a:t>Delaware CSPD</a:t>
            </a:r>
            <a:endParaRPr lang="en-US" sz="2600" b="1" dirty="0">
              <a:cs typeface="Times New Roman" panose="02020603050405020304" pitchFamily="18" charset="0"/>
            </a:endParaRPr>
          </a:p>
          <a:p>
            <a:pPr marL="0" indent="0" fontAlgn="base">
              <a:buNone/>
            </a:pPr>
            <a:endParaRPr lang="en-US" sz="2600" dirty="0">
              <a:cs typeface="Times New Roman" panose="02020603050405020304" pitchFamily="18" charset="0"/>
            </a:endParaRPr>
          </a:p>
          <a:p>
            <a:pPr marL="0" indent="0" fontAlgn="base">
              <a:buNone/>
            </a:pPr>
            <a:r>
              <a:rPr lang="en-US" sz="2600" dirty="0">
                <a:cs typeface="Times New Roman" panose="02020603050405020304" pitchFamily="18" charset="0"/>
              </a:rPr>
              <a:t>Our Early Childhood Comprehensive System of Personnel Development will be a well- communicated system of integrated professional development supports for early childhood professionals across disciplines that directly impact infants, toddlers, and preschoolers with and without diverse abilities and their families.</a:t>
            </a:r>
          </a:p>
          <a:p>
            <a:pPr marL="0" indent="0" fontAlgn="base">
              <a:buNone/>
            </a:pPr>
            <a:r>
              <a:rPr lang="en-US" sz="2600" i="1" dirty="0">
                <a:cs typeface="Times New Roman" panose="02020603050405020304" pitchFamily="18" charset="0"/>
              </a:rPr>
              <a:t>-</a:t>
            </a:r>
            <a:r>
              <a:rPr lang="en-US" sz="2600" b="1" i="1" dirty="0">
                <a:cs typeface="Times New Roman" panose="02020603050405020304" pitchFamily="18" charset="0"/>
              </a:rPr>
              <a:t>Iowa CSPD</a:t>
            </a:r>
          </a:p>
          <a:p>
            <a:pPr marL="0" indent="0" fontAlgn="base">
              <a:buNone/>
            </a:pPr>
            <a:endParaRPr lang="en-US" sz="2600" dirty="0">
              <a:cs typeface="Times New Roman" panose="02020603050405020304" pitchFamily="18" charset="0"/>
            </a:endParaRPr>
          </a:p>
          <a:p>
            <a:pPr marL="0" indent="0" fontAlgn="base">
              <a:buNone/>
            </a:pPr>
            <a:r>
              <a:rPr lang="en-US" sz="2600" dirty="0">
                <a:cs typeface="Times New Roman" panose="02020603050405020304" pitchFamily="18" charset="0"/>
              </a:rPr>
              <a:t>We will create an integrated professional development system for all practitioners who provide services to young children with special needs ages birth to 5 that is linked to national and state standards and integrated within existing professional development systems in our state.</a:t>
            </a:r>
          </a:p>
          <a:p>
            <a:pPr marL="0" indent="0" fontAlgn="base">
              <a:buNone/>
            </a:pPr>
            <a:r>
              <a:rPr lang="en-US" sz="2600" dirty="0">
                <a:cs typeface="Times New Roman" panose="02020603050405020304" pitchFamily="18" charset="0"/>
              </a:rPr>
              <a:t>-</a:t>
            </a:r>
            <a:r>
              <a:rPr lang="en-US" sz="2600" b="1" i="1" dirty="0">
                <a:cs typeface="Times New Roman" panose="02020603050405020304" pitchFamily="18" charset="0"/>
              </a:rPr>
              <a:t>Oregon CSPD</a:t>
            </a:r>
          </a:p>
          <a:p>
            <a:pPr marL="0" indent="0" fontAlgn="base">
              <a:buNone/>
            </a:pPr>
            <a:endParaRPr lang="en-US" sz="1800" dirty="0">
              <a:latin typeface="+mj-lt"/>
              <a:cs typeface="Times New Roman" panose="02020603050405020304" pitchFamily="18" charset="0"/>
            </a:endParaRPr>
          </a:p>
          <a:p>
            <a:endParaRPr lang="en-US" dirty="0">
              <a:latin typeface="+mj-lt"/>
            </a:endParaRPr>
          </a:p>
        </p:txBody>
      </p:sp>
    </p:spTree>
    <p:extLst>
      <p:ext uri="{BB962C8B-B14F-4D97-AF65-F5344CB8AC3E}">
        <p14:creationId xmlns:p14="http://schemas.microsoft.com/office/powerpoint/2010/main" val="40052526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83B98-0CFE-472C-9FE6-298F5DDF1EA1}"/>
              </a:ext>
            </a:extLst>
          </p:cNvPr>
          <p:cNvSpPr>
            <a:spLocks noGrp="1"/>
          </p:cNvSpPr>
          <p:nvPr>
            <p:ph type="title"/>
          </p:nvPr>
        </p:nvSpPr>
        <p:spPr/>
        <p:txBody>
          <a:bodyPr/>
          <a:lstStyle/>
          <a:p>
            <a:r>
              <a:rPr lang="en-US" b="1" dirty="0"/>
              <a:t>Elements of Change</a:t>
            </a:r>
          </a:p>
        </p:txBody>
      </p:sp>
      <p:sp>
        <p:nvSpPr>
          <p:cNvPr id="3" name="Content Placeholder 2">
            <a:extLst>
              <a:ext uri="{FF2B5EF4-FFF2-40B4-BE49-F238E27FC236}">
                <a16:creationId xmlns:a16="http://schemas.microsoft.com/office/drawing/2014/main" id="{53ED528B-1B26-4A1D-A7CB-755362C87438}"/>
              </a:ext>
            </a:extLst>
          </p:cNvPr>
          <p:cNvSpPr>
            <a:spLocks noGrp="1"/>
          </p:cNvSpPr>
          <p:nvPr>
            <p:ph idx="1"/>
          </p:nvPr>
        </p:nvSpPr>
        <p:spPr>
          <a:xfrm>
            <a:off x="457200" y="1295400"/>
            <a:ext cx="8229600" cy="4830763"/>
          </a:xfrm>
        </p:spPr>
        <p:txBody>
          <a:bodyPr/>
          <a:lstStyle/>
          <a:p>
            <a:pPr marL="0" indent="0">
              <a:buNone/>
            </a:pPr>
            <a:endParaRPr lang="en-US" altLang="en-US" dirty="0"/>
          </a:p>
          <a:p>
            <a:pPr marL="0" indent="0">
              <a:buNone/>
            </a:pPr>
            <a:endParaRPr lang="en-US" altLang="en-US" dirty="0"/>
          </a:p>
          <a:p>
            <a:pPr marL="0" indent="0">
              <a:buNone/>
            </a:pPr>
            <a:r>
              <a:rPr lang="en-US" altLang="en-US" dirty="0"/>
              <a:t>Where are we now?</a:t>
            </a:r>
          </a:p>
          <a:p>
            <a:pPr>
              <a:buNone/>
            </a:pPr>
            <a:endParaRPr lang="en-US" altLang="en-US" dirty="0"/>
          </a:p>
          <a:p>
            <a:pPr marL="0" indent="0">
              <a:buNone/>
            </a:pPr>
            <a:r>
              <a:rPr lang="en-US" altLang="en-US" dirty="0"/>
              <a:t>Where do we want to be?</a:t>
            </a:r>
          </a:p>
          <a:p>
            <a:pPr>
              <a:buNone/>
            </a:pPr>
            <a:endParaRPr lang="en-US" altLang="en-US" dirty="0"/>
          </a:p>
          <a:p>
            <a:pPr marL="0" indent="0">
              <a:buNone/>
            </a:pPr>
            <a:r>
              <a:rPr lang="en-US" altLang="en-US" dirty="0"/>
              <a:t>What do we need to do to get from here to</a:t>
            </a:r>
          </a:p>
          <a:p>
            <a:pPr>
              <a:spcBef>
                <a:spcPct val="0"/>
              </a:spcBef>
              <a:buNone/>
            </a:pPr>
            <a:r>
              <a:rPr lang="en-US" altLang="en-US" dirty="0"/>
              <a:t>         there?</a:t>
            </a:r>
          </a:p>
          <a:p>
            <a:endParaRPr lang="en-US" dirty="0"/>
          </a:p>
        </p:txBody>
      </p:sp>
    </p:spTree>
    <p:extLst>
      <p:ext uri="{BB962C8B-B14F-4D97-AF65-F5344CB8AC3E}">
        <p14:creationId xmlns:p14="http://schemas.microsoft.com/office/powerpoint/2010/main" val="397306111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Google Shape;337;p38" descr="blue background"/>
          <p:cNvSpPr/>
          <p:nvPr/>
        </p:nvSpPr>
        <p:spPr>
          <a:xfrm>
            <a:off x="1" y="364092"/>
            <a:ext cx="9144000" cy="2897329"/>
          </a:xfrm>
          <a:prstGeom prst="rect">
            <a:avLst/>
          </a:prstGeom>
          <a:solidFill>
            <a:srgbClr val="DDE7F0"/>
          </a:solidFill>
          <a:ln>
            <a:noFill/>
          </a:ln>
        </p:spPr>
        <p:txBody>
          <a:bodyPr spcFirstLastPara="1" wrap="square" lIns="68569" tIns="34275" rIns="68569" bIns="34275" anchor="ctr" anchorCtr="0">
            <a:noAutofit/>
          </a:bodyPr>
          <a:lstStyle/>
          <a:p>
            <a:pPr algn="ctr">
              <a:buClr>
                <a:schemeClr val="lt1"/>
              </a:buClr>
              <a:buSzPts val="1350"/>
            </a:pPr>
            <a:endParaRPr sz="1013">
              <a:solidFill>
                <a:srgbClr val="FFFFFF"/>
              </a:solidFill>
              <a:latin typeface="Calibri"/>
              <a:ea typeface="Calibri"/>
              <a:cs typeface="Calibri"/>
              <a:sym typeface="Calibri"/>
            </a:endParaRPr>
          </a:p>
        </p:txBody>
      </p:sp>
      <p:pic>
        <p:nvPicPr>
          <p:cNvPr id="338" name="Google Shape;338;p38" descr="IDEAs that Work logo"/>
          <p:cNvPicPr preferRelativeResize="0"/>
          <p:nvPr/>
        </p:nvPicPr>
        <p:blipFill rotWithShape="1">
          <a:blip r:embed="rId3">
            <a:alphaModFix/>
          </a:blip>
          <a:srcRect/>
          <a:stretch/>
        </p:blipFill>
        <p:spPr>
          <a:xfrm>
            <a:off x="0" y="733231"/>
            <a:ext cx="2315057" cy="2159055"/>
          </a:xfrm>
          <a:prstGeom prst="rect">
            <a:avLst/>
          </a:prstGeom>
          <a:noFill/>
          <a:ln>
            <a:noFill/>
          </a:ln>
        </p:spPr>
      </p:pic>
      <p:sp>
        <p:nvSpPr>
          <p:cNvPr id="339" name="Google Shape;339;p38"/>
          <p:cNvSpPr txBox="1"/>
          <p:nvPr/>
        </p:nvSpPr>
        <p:spPr>
          <a:xfrm>
            <a:off x="250224" y="3261421"/>
            <a:ext cx="8563233" cy="2377574"/>
          </a:xfrm>
          <a:prstGeom prst="rect">
            <a:avLst/>
          </a:prstGeom>
          <a:noFill/>
          <a:ln>
            <a:noFill/>
          </a:ln>
        </p:spPr>
        <p:txBody>
          <a:bodyPr spcFirstLastPara="1" wrap="square" lIns="68569" tIns="34275" rIns="68569" bIns="34275" anchor="t" anchorCtr="0">
            <a:noAutofit/>
          </a:bodyPr>
          <a:lstStyle/>
          <a:p>
            <a:pPr algn="ctr">
              <a:buClr>
                <a:srgbClr val="000000"/>
              </a:buClr>
              <a:buSzPts val="2800"/>
            </a:pPr>
            <a:r>
              <a:rPr lang="en-US" sz="2100" i="1" dirty="0">
                <a:solidFill>
                  <a:srgbClr val="000000"/>
                </a:solidFill>
                <a:latin typeface="Calibri"/>
                <a:ea typeface="Calibri"/>
                <a:cs typeface="Calibri"/>
                <a:sym typeface="Calibri"/>
              </a:rPr>
              <a:t>DISCLAIMER:</a:t>
            </a:r>
            <a:endParaRPr sz="1350" dirty="0"/>
          </a:p>
          <a:p>
            <a:pPr algn="ctr">
              <a:buClr>
                <a:srgbClr val="000000"/>
              </a:buClr>
              <a:buSzPts val="2800"/>
            </a:pPr>
            <a:r>
              <a:rPr lang="en-US" sz="2100" i="1" dirty="0">
                <a:solidFill>
                  <a:srgbClr val="000000"/>
                </a:solidFill>
                <a:latin typeface="Calibri"/>
                <a:ea typeface="Calibri"/>
                <a:cs typeface="Calibri"/>
                <a:sym typeface="Calibri"/>
              </a:rPr>
              <a:t>The contents of this presentation were developed by the presenters for the 2019 OSEP Leadership Conference. However, these contents do not necessarily represent the policy of the Department of Education, and you should not assume endorsement by the Federal Government.  </a:t>
            </a:r>
            <a:endParaRPr sz="1350" dirty="0"/>
          </a:p>
          <a:p>
            <a:pPr algn="ctr">
              <a:buClr>
                <a:srgbClr val="000000"/>
              </a:buClr>
              <a:buSzPts val="2800"/>
            </a:pPr>
            <a:r>
              <a:rPr lang="en-US" sz="2100" i="1" dirty="0">
                <a:solidFill>
                  <a:srgbClr val="000000"/>
                </a:solidFill>
                <a:latin typeface="Calibri"/>
                <a:ea typeface="Calibri"/>
                <a:cs typeface="Calibri"/>
                <a:sym typeface="Calibri"/>
              </a:rPr>
              <a:t>(Authority: 20 U.S.C. 1221e-3 and 3474)</a:t>
            </a:r>
            <a:endParaRPr sz="1350" dirty="0"/>
          </a:p>
          <a:p>
            <a:pPr algn="ctr">
              <a:buClr>
                <a:srgbClr val="000000"/>
              </a:buClr>
              <a:buSzPts val="3200"/>
            </a:pPr>
            <a:r>
              <a:rPr lang="en-US" sz="2400" i="1" dirty="0">
                <a:solidFill>
                  <a:srgbClr val="000000"/>
                </a:solidFill>
                <a:latin typeface="Calibri"/>
                <a:ea typeface="Calibri"/>
                <a:cs typeface="Calibri"/>
                <a:sym typeface="Calibri"/>
              </a:rPr>
              <a:t> </a:t>
            </a:r>
            <a:endParaRPr sz="1350" dirty="0"/>
          </a:p>
        </p:txBody>
      </p:sp>
      <p:sp>
        <p:nvSpPr>
          <p:cNvPr id="340" name="Google Shape;340;p38"/>
          <p:cNvSpPr/>
          <p:nvPr/>
        </p:nvSpPr>
        <p:spPr>
          <a:xfrm>
            <a:off x="2315056" y="733231"/>
            <a:ext cx="6828944" cy="2159055"/>
          </a:xfrm>
          <a:prstGeom prst="rect">
            <a:avLst/>
          </a:prstGeom>
          <a:solidFill>
            <a:schemeClr val="accent1"/>
          </a:solidFill>
          <a:ln>
            <a:noFill/>
          </a:ln>
        </p:spPr>
        <p:txBody>
          <a:bodyPr spcFirstLastPara="1" wrap="square" lIns="68569" tIns="34275" rIns="68569" bIns="34275" anchor="ctr" anchorCtr="0">
            <a:noAutofit/>
          </a:bodyPr>
          <a:lstStyle/>
          <a:p>
            <a:pPr algn="ctr">
              <a:buClr>
                <a:schemeClr val="lt1"/>
              </a:buClr>
              <a:buSzPts val="1800"/>
            </a:pPr>
            <a:endParaRPr sz="1350">
              <a:solidFill>
                <a:srgbClr val="FFFFFF"/>
              </a:solidFill>
              <a:latin typeface="Calibri"/>
              <a:ea typeface="Calibri"/>
              <a:cs typeface="Calibri"/>
              <a:sym typeface="Calibri"/>
            </a:endParaRPr>
          </a:p>
        </p:txBody>
      </p:sp>
      <p:sp>
        <p:nvSpPr>
          <p:cNvPr id="341" name="Google Shape;341;p38"/>
          <p:cNvSpPr txBox="1"/>
          <p:nvPr/>
        </p:nvSpPr>
        <p:spPr>
          <a:xfrm>
            <a:off x="2315056" y="1161636"/>
            <a:ext cx="6828944" cy="1454244"/>
          </a:xfrm>
          <a:prstGeom prst="rect">
            <a:avLst/>
          </a:prstGeom>
          <a:noFill/>
          <a:ln>
            <a:noFill/>
          </a:ln>
        </p:spPr>
        <p:txBody>
          <a:bodyPr spcFirstLastPara="1" wrap="square" lIns="68569" tIns="34275" rIns="68569" bIns="34275" anchor="t" anchorCtr="0">
            <a:noAutofit/>
          </a:bodyPr>
          <a:lstStyle/>
          <a:p>
            <a:pPr algn="ctr">
              <a:buClr>
                <a:srgbClr val="FFFFFF"/>
              </a:buClr>
              <a:buSzPts val="6000"/>
            </a:pPr>
            <a:r>
              <a:rPr lang="en-US" sz="4500" b="1">
                <a:solidFill>
                  <a:srgbClr val="FFFFFF"/>
                </a:solidFill>
                <a:latin typeface="Arial"/>
                <a:ea typeface="Arial"/>
                <a:cs typeface="Arial"/>
                <a:sym typeface="Arial"/>
              </a:rPr>
              <a:t>2019 OSEP Leadership Conference</a:t>
            </a:r>
            <a:endParaRPr sz="1350"/>
          </a:p>
        </p:txBody>
      </p:sp>
    </p:spTree>
    <p:extLst>
      <p:ext uri="{BB962C8B-B14F-4D97-AF65-F5344CB8AC3E}">
        <p14:creationId xmlns:p14="http://schemas.microsoft.com/office/powerpoint/2010/main" val="114413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EBD87-B340-47BD-9DE7-A0F6416DDF1B}"/>
              </a:ext>
            </a:extLst>
          </p:cNvPr>
          <p:cNvSpPr>
            <a:spLocks noGrp="1"/>
          </p:cNvSpPr>
          <p:nvPr>
            <p:ph type="title"/>
          </p:nvPr>
        </p:nvSpPr>
        <p:spPr/>
        <p:txBody>
          <a:bodyPr>
            <a:normAutofit/>
          </a:bodyPr>
          <a:lstStyle/>
          <a:p>
            <a:pPr algn="ctr"/>
            <a:r>
              <a:rPr lang="en-US" sz="3600" b="1" dirty="0">
                <a:latin typeface="+mj-lt"/>
              </a:rPr>
              <a:t>Methods of ECPC 2</a:t>
            </a:r>
          </a:p>
        </p:txBody>
      </p:sp>
      <p:sp>
        <p:nvSpPr>
          <p:cNvPr id="3" name="Content Placeholder 2">
            <a:extLst>
              <a:ext uri="{FF2B5EF4-FFF2-40B4-BE49-F238E27FC236}">
                <a16:creationId xmlns:a16="http://schemas.microsoft.com/office/drawing/2014/main" id="{8D1E494B-765F-42F5-B800-E11E7D3B0B03}"/>
              </a:ext>
            </a:extLst>
          </p:cNvPr>
          <p:cNvSpPr>
            <a:spLocks noGrp="1"/>
          </p:cNvSpPr>
          <p:nvPr>
            <p:ph idx="1"/>
          </p:nvPr>
        </p:nvSpPr>
        <p:spPr/>
        <p:txBody>
          <a:bodyPr>
            <a:normAutofit/>
          </a:bodyPr>
          <a:lstStyle/>
          <a:p>
            <a:r>
              <a:rPr lang="en-US" dirty="0"/>
              <a:t>Rigorous Standards for Research Reviews,  Syntheses, Needs Assessments, and Products</a:t>
            </a:r>
          </a:p>
          <a:p>
            <a:endParaRPr lang="en-US" dirty="0"/>
          </a:p>
          <a:p>
            <a:r>
              <a:rPr lang="en-US" dirty="0"/>
              <a:t>Participant Driven</a:t>
            </a:r>
          </a:p>
          <a:p>
            <a:endParaRPr lang="en-US" dirty="0"/>
          </a:p>
          <a:p>
            <a:r>
              <a:rPr lang="en-US" dirty="0"/>
              <a:t>Continuous Feedback Among and Between ALL Objectives</a:t>
            </a:r>
          </a:p>
          <a:p>
            <a:endParaRPr lang="en-US" dirty="0"/>
          </a:p>
          <a:p>
            <a:r>
              <a:rPr lang="en-US" dirty="0"/>
              <a:t>Collaborative</a:t>
            </a:r>
          </a:p>
          <a:p>
            <a:endParaRPr lang="en-US" dirty="0"/>
          </a:p>
          <a:p>
            <a:endParaRPr lang="en-US" dirty="0"/>
          </a:p>
        </p:txBody>
      </p:sp>
    </p:spTree>
    <p:extLst>
      <p:ext uri="{BB962C8B-B14F-4D97-AF65-F5344CB8AC3E}">
        <p14:creationId xmlns:p14="http://schemas.microsoft.com/office/powerpoint/2010/main" val="1964357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04800"/>
            <a:ext cx="7886700" cy="1447801"/>
          </a:xfrm>
        </p:spPr>
        <p:txBody>
          <a:bodyPr>
            <a:normAutofit/>
          </a:bodyPr>
          <a:lstStyle/>
          <a:p>
            <a:pPr algn="ctr"/>
            <a:br>
              <a:rPr lang="en-US" sz="3600" b="1" dirty="0">
                <a:latin typeface="+mj-lt"/>
                <a:cs typeface="Arial" panose="020B0604020202020204" pitchFamily="34" charset="0"/>
              </a:rPr>
            </a:br>
            <a:r>
              <a:rPr lang="en-US" sz="3600" b="1" dirty="0">
                <a:latin typeface="+mj-lt"/>
                <a:cs typeface="Arial" panose="020B0604020202020204" pitchFamily="34" charset="0"/>
              </a:rPr>
              <a:t>Outputs of the ECPC 2</a:t>
            </a:r>
          </a:p>
        </p:txBody>
      </p:sp>
      <p:sp>
        <p:nvSpPr>
          <p:cNvPr id="3" name="Content Placeholder 2"/>
          <p:cNvSpPr>
            <a:spLocks noGrp="1"/>
          </p:cNvSpPr>
          <p:nvPr>
            <p:ph idx="1"/>
          </p:nvPr>
        </p:nvSpPr>
        <p:spPr>
          <a:xfrm>
            <a:off x="879894" y="1309778"/>
            <a:ext cx="7401464" cy="4966907"/>
          </a:xfrm>
        </p:spPr>
        <p:txBody>
          <a:bodyPr>
            <a:noAutofit/>
          </a:bodyPr>
          <a:lstStyle/>
          <a:p>
            <a:pPr marL="0" indent="0">
              <a:buNone/>
            </a:pPr>
            <a:r>
              <a:rPr lang="en-US" dirty="0">
                <a:cs typeface="Arial" panose="020B0604020202020204" pitchFamily="34" charset="0"/>
              </a:rPr>
              <a:t>Knowledge Development</a:t>
            </a:r>
          </a:p>
          <a:p>
            <a:endParaRPr lang="en-US" dirty="0"/>
          </a:p>
          <a:p>
            <a:pPr marL="0" indent="0">
              <a:buNone/>
            </a:pPr>
            <a:r>
              <a:rPr lang="en-US" dirty="0">
                <a:cs typeface="Arial" panose="020B0604020202020204" pitchFamily="34" charset="0"/>
              </a:rPr>
              <a:t>Materials, Resources and Tools</a:t>
            </a:r>
          </a:p>
          <a:p>
            <a:pPr marL="0" indent="0">
              <a:buNone/>
            </a:pPr>
            <a:endParaRPr lang="en-US" dirty="0">
              <a:cs typeface="Arial" panose="020B0604020202020204" pitchFamily="34" charset="0"/>
            </a:endParaRPr>
          </a:p>
          <a:p>
            <a:pPr marL="0" indent="0">
              <a:buNone/>
            </a:pPr>
            <a:r>
              <a:rPr lang="en-US" dirty="0">
                <a:cs typeface="Arial" panose="020B0604020202020204" pitchFamily="34" charset="0"/>
              </a:rPr>
              <a:t>Technical Assistance</a:t>
            </a:r>
          </a:p>
          <a:p>
            <a:endParaRPr lang="en-US" dirty="0">
              <a:cs typeface="Arial" panose="020B0604020202020204" pitchFamily="34" charset="0"/>
            </a:endParaRPr>
          </a:p>
          <a:p>
            <a:pPr marL="0" indent="0">
              <a:buNone/>
            </a:pPr>
            <a:r>
              <a:rPr lang="en-US" dirty="0">
                <a:cs typeface="Arial" panose="020B0604020202020204" pitchFamily="34" charset="0"/>
              </a:rPr>
              <a:t>Leadership and Collaboration</a:t>
            </a:r>
          </a:p>
          <a:p>
            <a:endParaRPr lang="en-US" dirty="0">
              <a:cs typeface="Arial" panose="020B0604020202020204" pitchFamily="34" charset="0"/>
            </a:endParaRPr>
          </a:p>
          <a:p>
            <a:pPr marL="0" indent="0">
              <a:buNone/>
            </a:pPr>
            <a:r>
              <a:rPr lang="en-US" dirty="0">
                <a:cs typeface="Arial" panose="020B0604020202020204" pitchFamily="34" charset="0"/>
              </a:rPr>
              <a:t>Management and Evaluation</a:t>
            </a:r>
          </a:p>
        </p:txBody>
      </p:sp>
    </p:spTree>
    <p:extLst>
      <p:ext uri="{BB962C8B-B14F-4D97-AF65-F5344CB8AC3E}">
        <p14:creationId xmlns:p14="http://schemas.microsoft.com/office/powerpoint/2010/main" val="2263001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t>Flow of ECPC Goals</a:t>
            </a:r>
          </a:p>
        </p:txBody>
      </p:sp>
      <p:sp>
        <p:nvSpPr>
          <p:cNvPr id="3" name="Content Placeholder 2"/>
          <p:cNvSpPr>
            <a:spLocks noGrp="1"/>
          </p:cNvSpPr>
          <p:nvPr>
            <p:ph idx="1"/>
          </p:nvPr>
        </p:nvSpPr>
        <p:spPr/>
        <p:txBody>
          <a:bodyPr>
            <a:normAutofit/>
          </a:bodyPr>
          <a:lstStyle/>
          <a:p>
            <a:pPr marL="0" indent="0">
              <a:buNone/>
            </a:pPr>
            <a:r>
              <a:rPr lang="en-US" dirty="0"/>
              <a:t>Identify and Develop knowledge</a:t>
            </a:r>
          </a:p>
          <a:p>
            <a:pPr marL="0" indent="0">
              <a:buNone/>
            </a:pPr>
            <a:endParaRPr lang="en-US" dirty="0"/>
          </a:p>
          <a:p>
            <a:pPr marL="0" indent="0">
              <a:buNone/>
            </a:pPr>
            <a:r>
              <a:rPr lang="en-US" dirty="0"/>
              <a:t>Develop or Identify Materials, Resources and Tools for the Early Childhood Workforce</a:t>
            </a:r>
          </a:p>
          <a:p>
            <a:pPr marL="0" indent="0">
              <a:buNone/>
            </a:pPr>
            <a:endParaRPr lang="en-US" dirty="0"/>
          </a:p>
          <a:p>
            <a:pPr marL="0" indent="0">
              <a:buNone/>
            </a:pPr>
            <a:r>
              <a:rPr lang="en-US" dirty="0"/>
              <a:t>Provide TA to Specific Populations and State Early Childhood Systems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681441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163A0-E748-44C4-A3A6-E133F0BBD4DA}"/>
              </a:ext>
            </a:extLst>
          </p:cNvPr>
          <p:cNvSpPr>
            <a:spLocks noGrp="1"/>
          </p:cNvSpPr>
          <p:nvPr>
            <p:ph type="title"/>
          </p:nvPr>
        </p:nvSpPr>
        <p:spPr>
          <a:xfrm>
            <a:off x="457200" y="464456"/>
            <a:ext cx="8229600" cy="907143"/>
          </a:xfrm>
        </p:spPr>
        <p:txBody>
          <a:bodyPr>
            <a:noAutofit/>
          </a:bodyPr>
          <a:lstStyle/>
          <a:p>
            <a:pPr lvl="0" algn="ctr"/>
            <a:br>
              <a:rPr lang="en-US" sz="3200" b="1" dirty="0">
                <a:latin typeface="+mj-lt"/>
                <a:cs typeface="Arial" panose="020B0604020202020204" pitchFamily="34" charset="0"/>
              </a:rPr>
            </a:br>
            <a:r>
              <a:rPr lang="en-US" sz="3200" b="1" dirty="0">
                <a:latin typeface="+mj-lt"/>
                <a:cs typeface="Arial" panose="020B0604020202020204" pitchFamily="34" charset="0"/>
              </a:rPr>
              <a:t>A Comprehensive System of </a:t>
            </a:r>
            <a:br>
              <a:rPr lang="en-US" sz="3200" b="1" dirty="0">
                <a:latin typeface="+mj-lt"/>
                <a:cs typeface="Arial" panose="020B0604020202020204" pitchFamily="34" charset="0"/>
              </a:rPr>
            </a:br>
            <a:r>
              <a:rPr lang="en-US" sz="3200" b="1" dirty="0">
                <a:latin typeface="+mj-lt"/>
                <a:cs typeface="Arial" panose="020B0604020202020204" pitchFamily="34" charset="0"/>
              </a:rPr>
              <a:t>Personnel Development </a:t>
            </a:r>
            <a:br>
              <a:rPr lang="en-US" sz="3200" dirty="0">
                <a:cs typeface="Arial" panose="020B0604020202020204" pitchFamily="34" charset="0"/>
              </a:rPr>
            </a:br>
            <a:endParaRPr lang="en-US" sz="3200" dirty="0"/>
          </a:p>
        </p:txBody>
      </p:sp>
      <p:sp>
        <p:nvSpPr>
          <p:cNvPr id="3" name="Content Placeholder 2">
            <a:extLst>
              <a:ext uri="{FF2B5EF4-FFF2-40B4-BE49-F238E27FC236}">
                <a16:creationId xmlns:a16="http://schemas.microsoft.com/office/drawing/2014/main" id="{4D910930-E965-4890-AA37-4655EFBD6BDE}"/>
              </a:ext>
            </a:extLst>
          </p:cNvPr>
          <p:cNvSpPr>
            <a:spLocks noGrp="1"/>
          </p:cNvSpPr>
          <p:nvPr>
            <p:ph idx="1"/>
          </p:nvPr>
        </p:nvSpPr>
        <p:spPr>
          <a:xfrm>
            <a:off x="457200" y="1509486"/>
            <a:ext cx="8229600" cy="4884058"/>
          </a:xfrm>
        </p:spPr>
        <p:txBody>
          <a:bodyPr>
            <a:normAutofit fontScale="92500" lnSpcReduction="10000"/>
          </a:bodyPr>
          <a:lstStyle/>
          <a:p>
            <a:pPr marL="0" lvl="0" indent="0" algn="ctr">
              <a:buNone/>
            </a:pPr>
            <a:endParaRPr lang="en-US" sz="3900" b="1" dirty="0">
              <a:cs typeface="Arial" panose="020B0604020202020204" pitchFamily="34" charset="0"/>
            </a:endParaRPr>
          </a:p>
          <a:p>
            <a:pPr marL="0" lvl="0" indent="0" algn="ctr">
              <a:buNone/>
            </a:pPr>
            <a:r>
              <a:rPr lang="en-US" sz="3900" b="1" dirty="0">
                <a:cs typeface="Arial" panose="020B0604020202020204" pitchFamily="34" charset="0"/>
              </a:rPr>
              <a:t>is a </a:t>
            </a:r>
            <a:r>
              <a:rPr lang="en-US" sz="3900" b="1" i="1" dirty="0">
                <a:cs typeface="Arial" panose="020B0604020202020204" pitchFamily="34" charset="0"/>
              </a:rPr>
              <a:t>necessary</a:t>
            </a:r>
            <a:r>
              <a:rPr lang="en-US" sz="3900" b="1" dirty="0">
                <a:cs typeface="Arial" panose="020B0604020202020204" pitchFamily="34" charset="0"/>
              </a:rPr>
              <a:t> and </a:t>
            </a:r>
            <a:r>
              <a:rPr lang="en-US" sz="3900" b="1" i="1" dirty="0">
                <a:cs typeface="Arial" panose="020B0604020202020204" pitchFamily="34" charset="0"/>
              </a:rPr>
              <a:t>integral</a:t>
            </a:r>
            <a:r>
              <a:rPr lang="en-US" sz="3900" b="1" dirty="0">
                <a:cs typeface="Arial" panose="020B0604020202020204" pitchFamily="34" charset="0"/>
              </a:rPr>
              <a:t> </a:t>
            </a:r>
          </a:p>
          <a:p>
            <a:pPr marL="0" lvl="0" indent="0" algn="ctr">
              <a:buNone/>
            </a:pPr>
            <a:r>
              <a:rPr lang="en-US" sz="3900" b="1" dirty="0">
                <a:cs typeface="Arial" panose="020B0604020202020204" pitchFamily="34" charset="0"/>
              </a:rPr>
              <a:t>quality indicator of </a:t>
            </a:r>
          </a:p>
          <a:p>
            <a:pPr marL="0" lvl="0" indent="0" algn="ctr">
              <a:buNone/>
            </a:pPr>
            <a:r>
              <a:rPr lang="en-US" sz="3900" b="1" dirty="0">
                <a:cs typeface="Arial" panose="020B0604020202020204" pitchFamily="34" charset="0"/>
              </a:rPr>
              <a:t>an early childhood service system</a:t>
            </a:r>
          </a:p>
          <a:p>
            <a:pPr marL="0" lvl="0" indent="0" algn="ctr">
              <a:buNone/>
            </a:pPr>
            <a:r>
              <a:rPr lang="en-US" sz="3900" b="1" dirty="0">
                <a:cs typeface="Arial" panose="020B0604020202020204" pitchFamily="34" charset="0"/>
              </a:rPr>
              <a:t>AND</a:t>
            </a:r>
          </a:p>
          <a:p>
            <a:pPr marL="0" indent="0" algn="ctr">
              <a:buNone/>
            </a:pPr>
            <a:r>
              <a:rPr lang="en-US" sz="3900" dirty="0"/>
              <a:t>      </a:t>
            </a:r>
            <a:r>
              <a:rPr lang="en-US" sz="3900" b="1" dirty="0">
                <a:cs typeface="Arial" panose="020B0604020202020204" pitchFamily="34" charset="0"/>
              </a:rPr>
              <a:t>the early childhood workforce </a:t>
            </a:r>
          </a:p>
          <a:p>
            <a:pPr marL="0" indent="0" algn="ctr">
              <a:lnSpc>
                <a:spcPct val="110000"/>
              </a:lnSpc>
              <a:buNone/>
            </a:pPr>
            <a:r>
              <a:rPr lang="en-US" sz="3900" dirty="0">
                <a:cs typeface="Arial" panose="020B0604020202020204" pitchFamily="34" charset="0"/>
              </a:rPr>
              <a:t>who serve infants, toddlers and preschool children with disabilities and their families </a:t>
            </a:r>
          </a:p>
          <a:p>
            <a:pPr marL="0" indent="0">
              <a:buNone/>
            </a:pPr>
            <a:endParaRPr lang="en-US" dirty="0"/>
          </a:p>
        </p:txBody>
      </p:sp>
    </p:spTree>
    <p:extLst>
      <p:ext uri="{BB962C8B-B14F-4D97-AF65-F5344CB8AC3E}">
        <p14:creationId xmlns:p14="http://schemas.microsoft.com/office/powerpoint/2010/main" val="7084695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BDA78F738243C44AFC9EEEBF7149D7D" ma:contentTypeVersion="6" ma:contentTypeDescription="Create a new document." ma:contentTypeScope="" ma:versionID="4242447a411e82ce75d20816d9260f8a">
  <xsd:schema xmlns:xsd="http://www.w3.org/2001/XMLSchema" xmlns:xs="http://www.w3.org/2001/XMLSchema" xmlns:p="http://schemas.microsoft.com/office/2006/metadata/properties" xmlns:ns2="b4eb6e4d-bcc2-4e58-8704-1540da28dad6" xmlns:ns3="f20f76a6-a87a-4b60-9287-fa515040fc58" targetNamespace="http://schemas.microsoft.com/office/2006/metadata/properties" ma:root="true" ma:fieldsID="a2e086995df758d4053a5bb5fb99d136" ns2:_="" ns3:_="">
    <xsd:import namespace="b4eb6e4d-bcc2-4e58-8704-1540da28dad6"/>
    <xsd:import namespace="f20f76a6-a87a-4b60-9287-fa515040fc5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eb6e4d-bcc2-4e58-8704-1540da28dad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20f76a6-a87a-4b60-9287-fa515040fc5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C01B4BD-5630-42EE-A720-4E83EF188E42}">
  <ds:schemaRefs>
    <ds:schemaRef ds:uri="http://schemas.microsoft.com/sharepoint/v3/contenttype/forms"/>
  </ds:schemaRefs>
</ds:datastoreItem>
</file>

<file path=customXml/itemProps2.xml><?xml version="1.0" encoding="utf-8"?>
<ds:datastoreItem xmlns:ds="http://schemas.openxmlformats.org/officeDocument/2006/customXml" ds:itemID="{D2BDF07F-6450-4242-9F0D-60644A3A7D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4eb6e4d-bcc2-4e58-8704-1540da28dad6"/>
    <ds:schemaRef ds:uri="f20f76a6-a87a-4b60-9287-fa515040fc5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F6C32BF-281B-4D14-8BC1-5B62CC15CDF1}">
  <ds:schemaRefs>
    <ds:schemaRef ds:uri="http://www.w3.org/XML/1998/namespace"/>
    <ds:schemaRef ds:uri="http://purl.org/dc/elements/1.1/"/>
    <ds:schemaRef ds:uri="http://schemas.microsoft.com/office/2006/metadata/properties"/>
    <ds:schemaRef ds:uri="f20f76a6-a87a-4b60-9287-fa515040fc58"/>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b4eb6e4d-bcc2-4e58-8704-1540da28dad6"/>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26</TotalTime>
  <Words>2271</Words>
  <Application>Microsoft Office PowerPoint</Application>
  <PresentationFormat>On-screen Show (4:3)</PresentationFormat>
  <Paragraphs>435</Paragraphs>
  <Slides>52</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52</vt:i4>
      </vt:variant>
    </vt:vector>
  </HeadingPairs>
  <TitlesOfParts>
    <vt:vector size="57" baseType="lpstr">
      <vt:lpstr>Arial</vt:lpstr>
      <vt:lpstr>Calibri</vt:lpstr>
      <vt:lpstr>Calibri Light</vt:lpstr>
      <vt:lpstr>Times New Roman</vt:lpstr>
      <vt:lpstr>Office Theme</vt:lpstr>
      <vt:lpstr>Early Childhood Personnel Center  2019 OSEP Leadership Meeting</vt:lpstr>
      <vt:lpstr>PowerPoint Presentation</vt:lpstr>
      <vt:lpstr> Early Childhood Personnel Center Mission </vt:lpstr>
      <vt:lpstr>PowerPoint Presentation</vt:lpstr>
      <vt:lpstr>Logic Model</vt:lpstr>
      <vt:lpstr>Methods of ECPC 2</vt:lpstr>
      <vt:lpstr> Outputs of the ECPC 2</vt:lpstr>
      <vt:lpstr>Flow of ECPC Goals</vt:lpstr>
      <vt:lpstr> A Comprehensive System of  Personnel Development  </vt:lpstr>
      <vt:lpstr> CSPD should include: </vt:lpstr>
      <vt:lpstr>PowerPoint Presentation</vt:lpstr>
      <vt:lpstr>Comprehensive System Of Personnel Development </vt:lpstr>
      <vt:lpstr>ECPC 2</vt:lpstr>
      <vt:lpstr>Leadership, Coordination &amp; Sustainability </vt:lpstr>
      <vt:lpstr>Building a Leadership Curriculum</vt:lpstr>
      <vt:lpstr>Recruitment and Retention </vt:lpstr>
      <vt:lpstr>Personnel Standards</vt:lpstr>
      <vt:lpstr>National Data Base of Personnel Standards</vt:lpstr>
      <vt:lpstr> Cross-Disciplinary Organizations</vt:lpstr>
      <vt:lpstr>PowerPoint Presentation</vt:lpstr>
      <vt:lpstr>Preservice Training </vt:lpstr>
      <vt:lpstr>EC Alignments Completed For:</vt:lpstr>
      <vt:lpstr>National Data Base of IHE Programs in EC/ECSE</vt:lpstr>
      <vt:lpstr>Inservice Training </vt:lpstr>
      <vt:lpstr>   Effective Training-Research Meta-Synthesis                                                        </vt:lpstr>
      <vt:lpstr>Evaluation</vt:lpstr>
      <vt:lpstr> Technical Assistance</vt:lpstr>
      <vt:lpstr>ECPC 2</vt:lpstr>
      <vt:lpstr> Intensive TA: Comprehensive System Of Personnel Development </vt:lpstr>
      <vt:lpstr>Intensive TA</vt:lpstr>
      <vt:lpstr>PowerPoint Presentation</vt:lpstr>
      <vt:lpstr>PHASE ONE: Exploration</vt:lpstr>
      <vt:lpstr>PHASE TWO: Installation</vt:lpstr>
      <vt:lpstr>PHASE THREE: Implementation</vt:lpstr>
      <vt:lpstr>PHASE FOUR: Standardization</vt:lpstr>
      <vt:lpstr>Intensive TA: </vt:lpstr>
      <vt:lpstr>Comprehensive System of Personnel Development</vt:lpstr>
      <vt:lpstr>Leadership, Coordination, &amp; Sustainability </vt:lpstr>
      <vt:lpstr>Recruitment and Retention</vt:lpstr>
      <vt:lpstr>State Personnel Standards</vt:lpstr>
      <vt:lpstr>Preservice Personnel Development</vt:lpstr>
      <vt:lpstr>Inservice Personnel Development</vt:lpstr>
      <vt:lpstr>Evaluation</vt:lpstr>
      <vt:lpstr>Strategic Planning for a CSPD </vt:lpstr>
      <vt:lpstr>Strategic Planning</vt:lpstr>
      <vt:lpstr>Strategic Planning Sequence</vt:lpstr>
      <vt:lpstr>Intensive TA States</vt:lpstr>
      <vt:lpstr>State Team Strategic Plan Participants</vt:lpstr>
      <vt:lpstr>Vision Statement: Iowa</vt:lpstr>
      <vt:lpstr>CSPD Mission Statements</vt:lpstr>
      <vt:lpstr>Elements of Change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Alavi, Keane</dc:creator>
  <cp:lastModifiedBy>Alavi, Keane</cp:lastModifiedBy>
  <cp:revision>5</cp:revision>
  <dcterms:created xsi:type="dcterms:W3CDTF">2019-05-30T18:50:19Z</dcterms:created>
  <dcterms:modified xsi:type="dcterms:W3CDTF">2019-06-20T17:17:26Z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0x010100ABDA78F738243C44AFC9EEEBF7149D7D</vt:lpwstr>
  </property>
</Properties>
</file>