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6" r:id="rId6"/>
    <p:sldId id="257" r:id="rId7"/>
    <p:sldId id="274"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59" r:id="rId22"/>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9" autoAdjust="0"/>
    <p:restoredTop sz="94707" autoAdjust="0"/>
  </p:normalViewPr>
  <p:slideViewPr>
    <p:cSldViewPr snapToGrid="0">
      <p:cViewPr varScale="1">
        <p:scale>
          <a:sx n="85" d="100"/>
          <a:sy n="85" d="100"/>
        </p:scale>
        <p:origin x="660"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5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4/24/2019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28633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8098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7307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7829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67097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58412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11919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4990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5783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08859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4/24/2019</a:t>
            </a:fld>
            <a:endParaRPr lang="en-US"/>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883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4/24/2019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4/24/2019</a:t>
            </a:fld>
            <a:endParaRPr lang="en-US"/>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eachershortage.solutiontoolkit.org/#solve-it" TargetMode="External"/><Relationship Id="rId2" Type="http://schemas.openxmlformats.org/officeDocument/2006/relationships/hyperlink" Target="https://teachershortage.solutiontoolkit.org/narrative"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teachershortage.solutiontoolkit.org/explore-by-state?verify=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C4F5-DE45-40C8-8033-E0F2B3447AA4}"/>
              </a:ext>
            </a:extLst>
          </p:cNvPr>
          <p:cNvSpPr>
            <a:spLocks noGrp="1"/>
          </p:cNvSpPr>
          <p:nvPr>
            <p:ph type="ctrTitle"/>
          </p:nvPr>
        </p:nvSpPr>
        <p:spPr>
          <a:xfrm>
            <a:off x="558810" y="480051"/>
            <a:ext cx="11073687" cy="2899602"/>
          </a:xfrm>
        </p:spPr>
        <p:txBody>
          <a:bodyPr>
            <a:normAutofit/>
          </a:bodyPr>
          <a:lstStyle/>
          <a:p>
            <a:r>
              <a:rPr lang="en-US" sz="5600" i="1" dirty="0"/>
              <a:t>No Two Shortages Are The Same: Using Educator Data To Target Efforts</a:t>
            </a:r>
            <a:endParaRPr lang="en-US" sz="5600" dirty="0"/>
          </a:p>
        </p:txBody>
      </p:sp>
      <p:sp>
        <p:nvSpPr>
          <p:cNvPr id="3" name="Subtitle 2">
            <a:extLst>
              <a:ext uri="{FF2B5EF4-FFF2-40B4-BE49-F238E27FC236}">
                <a16:creationId xmlns:a16="http://schemas.microsoft.com/office/drawing/2014/main" id="{C2DF99D8-0AAC-47DE-A95A-081897BD4EE4}"/>
              </a:ext>
            </a:extLst>
          </p:cNvPr>
          <p:cNvSpPr>
            <a:spLocks noGrp="1"/>
          </p:cNvSpPr>
          <p:nvPr>
            <p:ph type="subTitle" idx="1"/>
          </p:nvPr>
        </p:nvSpPr>
        <p:spPr/>
        <p:txBody>
          <a:bodyPr>
            <a:normAutofit/>
          </a:bodyPr>
          <a:lstStyle/>
          <a:p>
            <a:r>
              <a:rPr lang="en-US" sz="2200" b="1" dirty="0"/>
              <a:t>Lindsey Hayes</a:t>
            </a:r>
            <a:r>
              <a:rPr lang="en-US" sz="2200" dirty="0"/>
              <a:t>, CEEDAR Center, American Institutes for Research</a:t>
            </a:r>
          </a:p>
          <a:p>
            <a:r>
              <a:rPr lang="en-US" sz="2200" b="1" dirty="0"/>
              <a:t>Amy Colpo</a:t>
            </a:r>
            <a:r>
              <a:rPr lang="en-US" sz="2200" dirty="0"/>
              <a:t>, GTL Center, American Institutes for Research</a:t>
            </a:r>
          </a:p>
          <a:p>
            <a:r>
              <a:rPr lang="en-US" sz="2200" b="1" dirty="0"/>
              <a:t>Nancy Holsapple</a:t>
            </a:r>
            <a:r>
              <a:rPr lang="en-US" sz="2200" dirty="0"/>
              <a:t>, Indiana Department of Education</a:t>
            </a:r>
          </a:p>
        </p:txBody>
      </p:sp>
      <p:sp>
        <p:nvSpPr>
          <p:cNvPr id="4" name="Slide Number Placeholder 3">
            <a:extLst>
              <a:ext uri="{FF2B5EF4-FFF2-40B4-BE49-F238E27FC236}">
                <a16:creationId xmlns:a16="http://schemas.microsoft.com/office/drawing/2014/main" id="{48247414-C83C-43AB-82FB-D5FD4BA9104F}"/>
              </a:ext>
            </a:extLst>
          </p:cNvPr>
          <p:cNvSpPr>
            <a:spLocks noGrp="1"/>
          </p:cNvSpPr>
          <p:nvPr>
            <p:ph type="sldNum" sz="quarter" idx="4"/>
          </p:nvPr>
        </p:nvSpPr>
        <p:spPr/>
        <p:txBody>
          <a:bodyPr/>
          <a:lstStyle/>
          <a:p>
            <a:fld id="{8B753B17-1229-47A4-BBB2-A02D5F84107F}" type="slidenum">
              <a:rPr lang="en-US" smtClean="0"/>
              <a:pPr/>
              <a:t>1</a:t>
            </a:fld>
            <a:endParaRPr lang="en-US" dirty="0"/>
          </a:p>
        </p:txBody>
      </p:sp>
    </p:spTree>
    <p:extLst>
      <p:ext uri="{BB962C8B-B14F-4D97-AF65-F5344CB8AC3E}">
        <p14:creationId xmlns:p14="http://schemas.microsoft.com/office/powerpoint/2010/main" val="150636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B3B3-1289-4A1B-B69C-B654DAC83218}"/>
              </a:ext>
            </a:extLst>
          </p:cNvPr>
          <p:cNvSpPr>
            <a:spLocks noGrp="1"/>
          </p:cNvSpPr>
          <p:nvPr>
            <p:ph type="title"/>
          </p:nvPr>
        </p:nvSpPr>
        <p:spPr/>
        <p:txBody>
          <a:bodyPr/>
          <a:lstStyle/>
          <a:p>
            <a:r>
              <a:rPr lang="en-US" dirty="0"/>
              <a:t>A Multi-Prong Approach</a:t>
            </a:r>
          </a:p>
        </p:txBody>
      </p:sp>
      <p:sp>
        <p:nvSpPr>
          <p:cNvPr id="5" name="Content Placeholder 4">
            <a:extLst>
              <a:ext uri="{FF2B5EF4-FFF2-40B4-BE49-F238E27FC236}">
                <a16:creationId xmlns:a16="http://schemas.microsoft.com/office/drawing/2014/main" id="{9F30BD1D-84BC-4E34-A9E6-105BEB67202D}"/>
              </a:ext>
            </a:extLst>
          </p:cNvPr>
          <p:cNvSpPr>
            <a:spLocks noGrp="1"/>
          </p:cNvSpPr>
          <p:nvPr>
            <p:ph sz="half" idx="1"/>
          </p:nvPr>
        </p:nvSpPr>
        <p:spPr/>
        <p:txBody>
          <a:bodyPr>
            <a:normAutofit/>
          </a:bodyPr>
          <a:lstStyle/>
          <a:p>
            <a:pPr marL="0" indent="0" algn="ctr">
              <a:buNone/>
            </a:pPr>
            <a:r>
              <a:rPr lang="en-US" b="1" dirty="0">
                <a:solidFill>
                  <a:schemeClr val="accent1">
                    <a:lumMod val="75000"/>
                  </a:schemeClr>
                </a:solidFill>
              </a:rPr>
              <a:t>Phase I: Short-Term Strategies</a:t>
            </a:r>
          </a:p>
          <a:p>
            <a:pPr marL="342900" indent="-342900"/>
            <a:r>
              <a:rPr lang="en-US" sz="2000" dirty="0"/>
              <a:t>Just-in-time assistance to schools and districts forced to use </a:t>
            </a:r>
            <a:r>
              <a:rPr lang="en-US" sz="2000" b="1" dirty="0"/>
              <a:t>less-than-fully-prepared teachers </a:t>
            </a:r>
            <a:r>
              <a:rPr lang="en-US" sz="2000" dirty="0"/>
              <a:t>in classrooms.</a:t>
            </a:r>
          </a:p>
          <a:p>
            <a:pPr marL="342900" indent="-342900"/>
            <a:r>
              <a:rPr lang="en-US" sz="2000" dirty="0"/>
              <a:t>Districts must concurrently provide </a:t>
            </a:r>
            <a:r>
              <a:rPr lang="en-US" sz="2000" b="1" dirty="0"/>
              <a:t>intensive support </a:t>
            </a:r>
            <a:r>
              <a:rPr lang="en-US" sz="2000" dirty="0"/>
              <a:t>to these educators to get them prepared, while laying the foundation for longer-term solutions.</a:t>
            </a:r>
          </a:p>
          <a:p>
            <a:pPr marL="342900" indent="-342900"/>
            <a:endParaRPr lang="en-US" dirty="0">
              <a:solidFill>
                <a:schemeClr val="tx2"/>
              </a:solidFill>
            </a:endParaRPr>
          </a:p>
          <a:p>
            <a:endParaRPr lang="en-US" dirty="0"/>
          </a:p>
        </p:txBody>
      </p:sp>
      <p:sp>
        <p:nvSpPr>
          <p:cNvPr id="6" name="Content Placeholder 5">
            <a:extLst>
              <a:ext uri="{FF2B5EF4-FFF2-40B4-BE49-F238E27FC236}">
                <a16:creationId xmlns:a16="http://schemas.microsoft.com/office/drawing/2014/main" id="{4CEBD699-4F24-4EB5-B4D7-F5A6EB5E05F9}"/>
              </a:ext>
            </a:extLst>
          </p:cNvPr>
          <p:cNvSpPr>
            <a:spLocks noGrp="1"/>
          </p:cNvSpPr>
          <p:nvPr>
            <p:ph sz="half" idx="2"/>
          </p:nvPr>
        </p:nvSpPr>
        <p:spPr/>
        <p:txBody>
          <a:bodyPr>
            <a:normAutofit/>
          </a:bodyPr>
          <a:lstStyle/>
          <a:p>
            <a:pPr marL="0" lvl="0" indent="0" algn="ctr">
              <a:buNone/>
            </a:pPr>
            <a:r>
              <a:rPr lang="en-US" b="1" dirty="0">
                <a:solidFill>
                  <a:schemeClr val="accent1">
                    <a:lumMod val="75000"/>
                  </a:schemeClr>
                </a:solidFill>
              </a:rPr>
              <a:t>Phase II: Long-Term Solutions</a:t>
            </a:r>
          </a:p>
          <a:p>
            <a:pPr marL="342900" indent="-342900"/>
            <a:r>
              <a:rPr lang="en-US" sz="2000" b="1" dirty="0"/>
              <a:t>Systemic approaches </a:t>
            </a:r>
            <a:r>
              <a:rPr lang="en-US" sz="2000" dirty="0"/>
              <a:t>that are specific to local contexts without compromising quality. </a:t>
            </a:r>
          </a:p>
          <a:p>
            <a:pPr marL="342900" indent="-342900"/>
            <a:r>
              <a:rPr lang="en-US" sz="2000" dirty="0"/>
              <a:t>Facilitate </a:t>
            </a:r>
            <a:r>
              <a:rPr lang="en-US" sz="2000" b="1" dirty="0"/>
              <a:t>strong networks </a:t>
            </a:r>
            <a:r>
              <a:rPr lang="en-US" sz="2000" dirty="0"/>
              <a:t>with shared ownership, collective action, and joint accountability.</a:t>
            </a:r>
          </a:p>
          <a:p>
            <a:pPr marL="342900" indent="-342900"/>
            <a:r>
              <a:rPr lang="en-US" sz="2000" dirty="0"/>
              <a:t>No two shortages are created equal. Strategies must address </a:t>
            </a:r>
            <a:r>
              <a:rPr lang="en-US" sz="2000" b="1" dirty="0"/>
              <a:t>local context and needs</a:t>
            </a:r>
            <a:r>
              <a:rPr lang="en-US" sz="2000" dirty="0"/>
              <a:t>.</a:t>
            </a:r>
          </a:p>
          <a:p>
            <a:pPr marL="342900" indent="-342900"/>
            <a:r>
              <a:rPr lang="en-US" sz="2000" dirty="0"/>
              <a:t>Shortages can be addressed at any point along the </a:t>
            </a:r>
            <a:r>
              <a:rPr lang="en-US" sz="2000" b="1" dirty="0"/>
              <a:t>educator career continuum.</a:t>
            </a:r>
          </a:p>
        </p:txBody>
      </p:sp>
      <p:sp>
        <p:nvSpPr>
          <p:cNvPr id="4" name="Slide Number Placeholder 3">
            <a:extLst>
              <a:ext uri="{FF2B5EF4-FFF2-40B4-BE49-F238E27FC236}">
                <a16:creationId xmlns:a16="http://schemas.microsoft.com/office/drawing/2014/main" id="{65A54822-A7AA-42B8-84BC-497F45E94681}"/>
              </a:ext>
            </a:extLst>
          </p:cNvPr>
          <p:cNvSpPr>
            <a:spLocks noGrp="1"/>
          </p:cNvSpPr>
          <p:nvPr>
            <p:ph type="sldNum" sz="quarter" idx="4"/>
          </p:nvPr>
        </p:nvSpPr>
        <p:spPr/>
        <p:txBody>
          <a:bodyPr/>
          <a:lstStyle/>
          <a:p>
            <a:fld id="{8B753B17-1229-47A4-BBB2-A02D5F84107F}" type="slidenum">
              <a:rPr lang="en-US" smtClean="0"/>
              <a:pPr/>
              <a:t>10</a:t>
            </a:fld>
            <a:endParaRPr lang="en-US" dirty="0"/>
          </a:p>
        </p:txBody>
      </p:sp>
    </p:spTree>
    <p:extLst>
      <p:ext uri="{BB962C8B-B14F-4D97-AF65-F5344CB8AC3E}">
        <p14:creationId xmlns:p14="http://schemas.microsoft.com/office/powerpoint/2010/main" val="205006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67E38B-DC84-400B-9226-30B7487F16BE}"/>
              </a:ext>
            </a:extLst>
          </p:cNvPr>
          <p:cNvSpPr>
            <a:spLocks noGrp="1"/>
          </p:cNvSpPr>
          <p:nvPr>
            <p:ph type="title"/>
          </p:nvPr>
        </p:nvSpPr>
        <p:spPr/>
        <p:txBody>
          <a:bodyPr/>
          <a:lstStyle/>
          <a:p>
            <a:r>
              <a:rPr lang="en-US" dirty="0"/>
              <a:t>Toolkit Demonstration!</a:t>
            </a:r>
          </a:p>
        </p:txBody>
      </p:sp>
      <p:sp>
        <p:nvSpPr>
          <p:cNvPr id="5" name="Slide Number Placeholder 4">
            <a:extLst>
              <a:ext uri="{FF2B5EF4-FFF2-40B4-BE49-F238E27FC236}">
                <a16:creationId xmlns:a16="http://schemas.microsoft.com/office/drawing/2014/main" id="{E9382535-1086-4D78-A040-0EF7D7562028}"/>
              </a:ext>
            </a:extLst>
          </p:cNvPr>
          <p:cNvSpPr>
            <a:spLocks noGrp="1"/>
          </p:cNvSpPr>
          <p:nvPr>
            <p:ph type="sldNum" sz="quarter" idx="4"/>
          </p:nvPr>
        </p:nvSpPr>
        <p:spPr/>
        <p:txBody>
          <a:bodyPr/>
          <a:lstStyle/>
          <a:p>
            <a:fld id="{8B753B17-1229-47A4-BBB2-A02D5F84107F}" type="slidenum">
              <a:rPr lang="en-US" smtClean="0"/>
              <a:pPr/>
              <a:t>11</a:t>
            </a:fld>
            <a:endParaRPr lang="en-US" dirty="0"/>
          </a:p>
        </p:txBody>
      </p:sp>
      <p:pic>
        <p:nvPicPr>
          <p:cNvPr id="11" name="Picture 10" descr="An image of the logo for the educator shortages in special education toolkit for developing targeted, local strategies.">
            <a:extLst>
              <a:ext uri="{FF2B5EF4-FFF2-40B4-BE49-F238E27FC236}">
                <a16:creationId xmlns:a16="http://schemas.microsoft.com/office/drawing/2014/main" id="{B561361B-49D1-44B6-875A-F78B7BCC3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200" y="2439105"/>
            <a:ext cx="9195599" cy="1979789"/>
          </a:xfrm>
          <a:prstGeom prst="rect">
            <a:avLst/>
          </a:prstGeom>
        </p:spPr>
      </p:pic>
    </p:spTree>
    <p:extLst>
      <p:ext uri="{BB962C8B-B14F-4D97-AF65-F5344CB8AC3E}">
        <p14:creationId xmlns:p14="http://schemas.microsoft.com/office/powerpoint/2010/main" val="101526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3347-329F-4AB7-9F24-544E1F84D492}"/>
              </a:ext>
            </a:extLst>
          </p:cNvPr>
          <p:cNvSpPr>
            <a:spLocks noGrp="1"/>
          </p:cNvSpPr>
          <p:nvPr>
            <p:ph type="title"/>
          </p:nvPr>
        </p:nvSpPr>
        <p:spPr/>
        <p:txBody>
          <a:bodyPr/>
          <a:lstStyle/>
          <a:p>
            <a:r>
              <a:rPr lang="en-US" dirty="0"/>
              <a:t>State Example: Indiana</a:t>
            </a:r>
          </a:p>
        </p:txBody>
      </p:sp>
      <p:sp>
        <p:nvSpPr>
          <p:cNvPr id="3" name="Slide Number Placeholder 2">
            <a:extLst>
              <a:ext uri="{FF2B5EF4-FFF2-40B4-BE49-F238E27FC236}">
                <a16:creationId xmlns:a16="http://schemas.microsoft.com/office/drawing/2014/main" id="{B39881C2-539B-49C0-B1C3-83C93D03AC72}"/>
              </a:ext>
            </a:extLst>
          </p:cNvPr>
          <p:cNvSpPr>
            <a:spLocks noGrp="1"/>
          </p:cNvSpPr>
          <p:nvPr>
            <p:ph type="sldNum" sz="quarter" idx="4"/>
          </p:nvPr>
        </p:nvSpPr>
        <p:spPr/>
        <p:txBody>
          <a:bodyPr/>
          <a:lstStyle/>
          <a:p>
            <a:fld id="{8B753B17-1229-47A4-BBB2-A02D5F84107F}" type="slidenum">
              <a:rPr lang="en-US" smtClean="0"/>
              <a:pPr/>
              <a:t>12</a:t>
            </a:fld>
            <a:endParaRPr lang="en-US" dirty="0"/>
          </a:p>
        </p:txBody>
      </p:sp>
      <p:pic>
        <p:nvPicPr>
          <p:cNvPr id="4" name="Content Placeholder 3" descr="States will combine and tailor the evidence-based strategies best suited to their own unique context to create an aligned and coherent talent management system to attract, support, and retain a diverse, effective educator workforce for the students who need them the most.">
            <a:extLst>
              <a:ext uri="{FF2B5EF4-FFF2-40B4-BE49-F238E27FC236}">
                <a16:creationId xmlns:a16="http://schemas.microsoft.com/office/drawing/2014/main" id="{EFB76456-9860-4AAB-8EF0-EE002802C766}"/>
              </a:ext>
            </a:extLst>
          </p:cNvPr>
          <p:cNvPicPr>
            <a:picLocks noChangeAspect="1"/>
          </p:cNvPicPr>
          <p:nvPr/>
        </p:nvPicPr>
        <p:blipFill rotWithShape="1">
          <a:blip r:embed="rId2"/>
          <a:srcRect l="7637" t="49061" r="56603" b="9075"/>
          <a:stretch/>
        </p:blipFill>
        <p:spPr>
          <a:xfrm>
            <a:off x="1463850" y="2242778"/>
            <a:ext cx="9144133" cy="3010776"/>
          </a:xfrm>
          <a:prstGeom prst="rect">
            <a:avLst/>
          </a:prstGeom>
        </p:spPr>
      </p:pic>
    </p:spTree>
    <p:extLst>
      <p:ext uri="{BB962C8B-B14F-4D97-AF65-F5344CB8AC3E}">
        <p14:creationId xmlns:p14="http://schemas.microsoft.com/office/powerpoint/2010/main" val="133070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E034-B7D1-41BC-BCD2-D0BEF0204300}"/>
              </a:ext>
            </a:extLst>
          </p:cNvPr>
          <p:cNvSpPr>
            <a:spLocks noGrp="1"/>
          </p:cNvSpPr>
          <p:nvPr>
            <p:ph type="title"/>
          </p:nvPr>
        </p:nvSpPr>
        <p:spPr/>
        <p:txBody>
          <a:bodyPr/>
          <a:lstStyle/>
          <a:p>
            <a:r>
              <a:rPr lang="en-US" dirty="0"/>
              <a:t>Strategy Selection Process</a:t>
            </a:r>
          </a:p>
        </p:txBody>
      </p:sp>
      <p:sp>
        <p:nvSpPr>
          <p:cNvPr id="3" name="Slide Number Placeholder 2">
            <a:extLst>
              <a:ext uri="{FF2B5EF4-FFF2-40B4-BE49-F238E27FC236}">
                <a16:creationId xmlns:a16="http://schemas.microsoft.com/office/drawing/2014/main" id="{006FCE5A-296A-45B6-8265-CE380F2B9520}"/>
              </a:ext>
            </a:extLst>
          </p:cNvPr>
          <p:cNvSpPr>
            <a:spLocks noGrp="1"/>
          </p:cNvSpPr>
          <p:nvPr>
            <p:ph type="sldNum" sz="quarter" idx="4"/>
          </p:nvPr>
        </p:nvSpPr>
        <p:spPr/>
        <p:txBody>
          <a:bodyPr/>
          <a:lstStyle/>
          <a:p>
            <a:fld id="{8B753B17-1229-47A4-BBB2-A02D5F84107F}" type="slidenum">
              <a:rPr lang="en-US" smtClean="0"/>
              <a:pPr/>
              <a:t>13</a:t>
            </a:fld>
            <a:endParaRPr lang="en-US" dirty="0"/>
          </a:p>
        </p:txBody>
      </p:sp>
      <p:pic>
        <p:nvPicPr>
          <p:cNvPr id="4" name="Content Placeholder 3" descr="The following are steps in the process of selecting strategies to address special education shortages: 1. Authentically engage stakeholders; 2. Analyze and report workforce and equity data &amp; uncover root causes; 3. Evaluate and select evidence-based strategies; 4. Infuse implementation science principles to ensure continuous improvement &amp; identify partners for implementation">
            <a:extLst>
              <a:ext uri="{FF2B5EF4-FFF2-40B4-BE49-F238E27FC236}">
                <a16:creationId xmlns:a16="http://schemas.microsoft.com/office/drawing/2014/main" id="{41BC38B3-DB35-4758-BF60-30B4F6136E20}"/>
              </a:ext>
            </a:extLst>
          </p:cNvPr>
          <p:cNvPicPr>
            <a:picLocks noChangeAspect="1"/>
          </p:cNvPicPr>
          <p:nvPr/>
        </p:nvPicPr>
        <p:blipFill rotWithShape="1">
          <a:blip r:embed="rId2"/>
          <a:srcRect l="6250" t="38205" r="56475" b="9075"/>
          <a:stretch/>
        </p:blipFill>
        <p:spPr>
          <a:xfrm>
            <a:off x="978946" y="1952447"/>
            <a:ext cx="10060169" cy="4001844"/>
          </a:xfrm>
          <a:prstGeom prst="rect">
            <a:avLst/>
          </a:prstGeom>
        </p:spPr>
      </p:pic>
    </p:spTree>
    <p:extLst>
      <p:ext uri="{BB962C8B-B14F-4D97-AF65-F5344CB8AC3E}">
        <p14:creationId xmlns:p14="http://schemas.microsoft.com/office/powerpoint/2010/main" val="15826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49A9-1737-47A9-B1A5-0A8DDFC50A4D}"/>
              </a:ext>
            </a:extLst>
          </p:cNvPr>
          <p:cNvSpPr>
            <a:spLocks noGrp="1"/>
          </p:cNvSpPr>
          <p:nvPr>
            <p:ph type="title"/>
          </p:nvPr>
        </p:nvSpPr>
        <p:spPr/>
        <p:txBody>
          <a:bodyPr/>
          <a:lstStyle/>
          <a:p>
            <a:r>
              <a:rPr lang="en-US" dirty="0"/>
              <a:t>Role Alike Discussion</a:t>
            </a:r>
          </a:p>
        </p:txBody>
      </p:sp>
      <p:sp>
        <p:nvSpPr>
          <p:cNvPr id="4" name="Content Placeholder 3">
            <a:extLst>
              <a:ext uri="{FF2B5EF4-FFF2-40B4-BE49-F238E27FC236}">
                <a16:creationId xmlns:a16="http://schemas.microsoft.com/office/drawing/2014/main" id="{08C64C4C-497F-41B3-BB74-96170677E06E}"/>
              </a:ext>
            </a:extLst>
          </p:cNvPr>
          <p:cNvSpPr>
            <a:spLocks noGrp="1"/>
          </p:cNvSpPr>
          <p:nvPr>
            <p:ph idx="1"/>
          </p:nvPr>
        </p:nvSpPr>
        <p:spPr/>
        <p:txBody>
          <a:bodyPr/>
          <a:lstStyle/>
          <a:p>
            <a:endParaRPr lang="en-US" dirty="0"/>
          </a:p>
          <a:p>
            <a:r>
              <a:rPr lang="en-US" dirty="0"/>
              <a:t>What questions do you have about the toolkit?</a:t>
            </a:r>
          </a:p>
          <a:p>
            <a:r>
              <a:rPr lang="en-US" dirty="0"/>
              <a:t>What data are available in your context that could be used to examine special education shortages? What data are missing?</a:t>
            </a:r>
          </a:p>
          <a:p>
            <a:r>
              <a:rPr lang="en-US" dirty="0"/>
              <a:t>What data are available to supplement the categories included in the Excel-based tools to create a more comprehensive picture of root causes of shortages?</a:t>
            </a:r>
          </a:p>
          <a:p>
            <a:endParaRPr lang="en-US" dirty="0"/>
          </a:p>
        </p:txBody>
      </p:sp>
      <p:sp>
        <p:nvSpPr>
          <p:cNvPr id="3" name="Slide Number Placeholder 2">
            <a:extLst>
              <a:ext uri="{FF2B5EF4-FFF2-40B4-BE49-F238E27FC236}">
                <a16:creationId xmlns:a16="http://schemas.microsoft.com/office/drawing/2014/main" id="{FE69F8A9-C23A-4AE1-9A49-FD842C4C0915}"/>
              </a:ext>
            </a:extLst>
          </p:cNvPr>
          <p:cNvSpPr>
            <a:spLocks noGrp="1"/>
          </p:cNvSpPr>
          <p:nvPr>
            <p:ph type="sldNum" sz="quarter" idx="4"/>
          </p:nvPr>
        </p:nvSpPr>
        <p:spPr/>
        <p:txBody>
          <a:bodyPr/>
          <a:lstStyle/>
          <a:p>
            <a:fld id="{8B753B17-1229-47A4-BBB2-A02D5F84107F}" type="slidenum">
              <a:rPr lang="en-US" smtClean="0"/>
              <a:pPr/>
              <a:t>14</a:t>
            </a:fld>
            <a:endParaRPr lang="en-US" dirty="0"/>
          </a:p>
        </p:txBody>
      </p:sp>
    </p:spTree>
    <p:extLst>
      <p:ext uri="{BB962C8B-B14F-4D97-AF65-F5344CB8AC3E}">
        <p14:creationId xmlns:p14="http://schemas.microsoft.com/office/powerpoint/2010/main" val="17255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24CF-D933-4F2F-91D4-7AFD40E36317}"/>
              </a:ext>
            </a:extLst>
          </p:cNvPr>
          <p:cNvSpPr>
            <a:spLocks noGrp="1"/>
          </p:cNvSpPr>
          <p:nvPr>
            <p:ph type="title"/>
          </p:nvPr>
        </p:nvSpPr>
        <p:spPr/>
        <p:txBody>
          <a:bodyPr/>
          <a:lstStyle/>
          <a:p>
            <a:r>
              <a:rPr lang="en-US" dirty="0"/>
              <a:t>Mixed Group Discussion</a:t>
            </a:r>
          </a:p>
        </p:txBody>
      </p:sp>
      <p:sp>
        <p:nvSpPr>
          <p:cNvPr id="3" name="Content Placeholder 2">
            <a:extLst>
              <a:ext uri="{FF2B5EF4-FFF2-40B4-BE49-F238E27FC236}">
                <a16:creationId xmlns:a16="http://schemas.microsoft.com/office/drawing/2014/main" id="{48567DF8-19B0-4ADD-8CD6-219EDA1E34BD}"/>
              </a:ext>
            </a:extLst>
          </p:cNvPr>
          <p:cNvSpPr>
            <a:spLocks noGrp="1"/>
          </p:cNvSpPr>
          <p:nvPr>
            <p:ph idx="1"/>
          </p:nvPr>
        </p:nvSpPr>
        <p:spPr/>
        <p:txBody>
          <a:bodyPr/>
          <a:lstStyle/>
          <a:p>
            <a:endParaRPr lang="en-US" dirty="0"/>
          </a:p>
          <a:p>
            <a:r>
              <a:rPr lang="en-US" dirty="0"/>
              <a:t>How can state education agencies, local education agencies, and educator preparation programs collaborate in this work? What are the roles of each partner?</a:t>
            </a:r>
          </a:p>
          <a:p>
            <a:r>
              <a:rPr lang="en-US" dirty="0"/>
              <a:t>How can states authentically engage stakeholders in the process of examining special education shortage data, analyzing root causes, and selecting strategies? Who needs to be at the table?</a:t>
            </a:r>
          </a:p>
          <a:p>
            <a:r>
              <a:rPr lang="en-US" dirty="0"/>
              <a:t>How will this work support the state’s educator talent management vision and framework?</a:t>
            </a:r>
          </a:p>
          <a:p>
            <a:endParaRPr lang="en-US" dirty="0"/>
          </a:p>
          <a:p>
            <a:endParaRPr lang="en-US" dirty="0"/>
          </a:p>
        </p:txBody>
      </p:sp>
      <p:sp>
        <p:nvSpPr>
          <p:cNvPr id="4" name="Slide Number Placeholder 3">
            <a:extLst>
              <a:ext uri="{FF2B5EF4-FFF2-40B4-BE49-F238E27FC236}">
                <a16:creationId xmlns:a16="http://schemas.microsoft.com/office/drawing/2014/main" id="{FB226547-581C-42E9-B72D-A0D017084055}"/>
              </a:ext>
            </a:extLst>
          </p:cNvPr>
          <p:cNvSpPr>
            <a:spLocks noGrp="1"/>
          </p:cNvSpPr>
          <p:nvPr>
            <p:ph type="sldNum" sz="quarter" idx="4"/>
          </p:nvPr>
        </p:nvSpPr>
        <p:spPr/>
        <p:txBody>
          <a:bodyPr/>
          <a:lstStyle/>
          <a:p>
            <a:fld id="{8B753B17-1229-47A4-BBB2-A02D5F84107F}" type="slidenum">
              <a:rPr lang="en-US" smtClean="0"/>
              <a:pPr/>
              <a:t>15</a:t>
            </a:fld>
            <a:endParaRPr lang="en-US" dirty="0"/>
          </a:p>
        </p:txBody>
      </p:sp>
    </p:spTree>
    <p:extLst>
      <p:ext uri="{BB962C8B-B14F-4D97-AF65-F5344CB8AC3E}">
        <p14:creationId xmlns:p14="http://schemas.microsoft.com/office/powerpoint/2010/main" val="39782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C6B3-FDB3-48B0-BA2E-1DE628E6D10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957A8D7-0764-4B84-BF86-A676E6A8B114}"/>
              </a:ext>
            </a:extLst>
          </p:cNvPr>
          <p:cNvSpPr>
            <a:spLocks noGrp="1"/>
          </p:cNvSpPr>
          <p:nvPr>
            <p:ph idx="1"/>
          </p:nvPr>
        </p:nvSpPr>
        <p:spPr/>
        <p:txBody>
          <a:bodyPr>
            <a:normAutofit fontScale="70000" lnSpcReduction="20000"/>
          </a:bodyPr>
          <a:lstStyle/>
          <a:p>
            <a:r>
              <a:rPr lang="en-US" dirty="0"/>
              <a:t>Boe, E. E., Cook, L. H., &amp; Sunderland, R. J. (2006). Attrition of beginning teachers: Does teacher preparation matter. </a:t>
            </a:r>
            <a:r>
              <a:rPr lang="en-US" i="1" dirty="0"/>
              <a:t>Center for Research and Evaluation in Social Policy. University of Pennsylvania, Philadelphia</a:t>
            </a:r>
            <a:r>
              <a:rPr lang="en-US" dirty="0"/>
              <a:t>. </a:t>
            </a:r>
          </a:p>
          <a:p>
            <a:r>
              <a:rPr lang="en-US" dirty="0"/>
              <a:t>Council for Exceptional Children. (2018). Issue brief: Special education teacher and early intervention provider shortages. Arlington, VA. Retrieved from https://www.cec.sped.org/~/media/Files/Policy/2018%20Updated%20Issue%20Briefs/IB%20Shortages%20062718</a:t>
            </a:r>
            <a:r>
              <a:rPr lang="en-US"/>
              <a:t>.pdf</a:t>
            </a:r>
            <a:r>
              <a:rPr lang="en-US" dirty="0"/>
              <a:t>. </a:t>
            </a:r>
          </a:p>
          <a:p>
            <a:r>
              <a:rPr lang="en-US" dirty="0"/>
              <a:t>Fall, A. M., &amp; Billingsley, B. S. (2011). Disparities in work conditions among early career special educators in high-and low-poverty districts. </a:t>
            </a:r>
            <a:r>
              <a:rPr lang="en-US" i="1" dirty="0"/>
              <a:t>Remedial and Special Education</a:t>
            </a:r>
            <a:r>
              <a:rPr lang="en-US" dirty="0"/>
              <a:t>, </a:t>
            </a:r>
            <a:r>
              <a:rPr lang="en-US" i="1" dirty="0"/>
              <a:t>32</a:t>
            </a:r>
            <a:r>
              <a:rPr lang="en-US" dirty="0"/>
              <a:t>(1), 64-78. </a:t>
            </a:r>
          </a:p>
          <a:p>
            <a:r>
              <a:rPr lang="en-US" dirty="0"/>
              <a:t>Feng, L., &amp; Sass, T. R. (2013). What makes special-education teachers special? Teacher training and achievement of students with disabilities. </a:t>
            </a:r>
            <a:r>
              <a:rPr lang="en-US" i="1" dirty="0"/>
              <a:t>Economics of Education Review</a:t>
            </a:r>
            <a:r>
              <a:rPr lang="en-US" dirty="0"/>
              <a:t>, </a:t>
            </a:r>
            <a:r>
              <a:rPr lang="en-US" i="1" dirty="0"/>
              <a:t>36</a:t>
            </a:r>
            <a:r>
              <a:rPr lang="en-US" dirty="0"/>
              <a:t>, 122-134.</a:t>
            </a:r>
          </a:p>
          <a:p>
            <a:r>
              <a:rPr lang="en-US" dirty="0"/>
              <a:t>Ingersoll, R. M., Merrill, L., &amp; May, H. (2014). What are the effects of teacher education and preparation on beginning teacher retention? Philadelphia, PA: Consortium for Policy Research in Education.</a:t>
            </a:r>
          </a:p>
          <a:p>
            <a:r>
              <a:rPr lang="en-US" dirty="0"/>
              <a:t>West, J. (2018). Calling All Teachers, Flexing your Advocacy Muscles to Address Teacher Shortages. MSLD Rethinking Behavior.</a:t>
            </a:r>
          </a:p>
          <a:p>
            <a:endParaRPr lang="en-US" dirty="0"/>
          </a:p>
          <a:p>
            <a:endParaRPr lang="en-US" dirty="0"/>
          </a:p>
        </p:txBody>
      </p:sp>
      <p:sp>
        <p:nvSpPr>
          <p:cNvPr id="4" name="Slide Number Placeholder 3">
            <a:extLst>
              <a:ext uri="{FF2B5EF4-FFF2-40B4-BE49-F238E27FC236}">
                <a16:creationId xmlns:a16="http://schemas.microsoft.com/office/drawing/2014/main" id="{9AFB950D-74CA-49A2-93D3-F71574925A50}"/>
              </a:ext>
            </a:extLst>
          </p:cNvPr>
          <p:cNvSpPr>
            <a:spLocks noGrp="1"/>
          </p:cNvSpPr>
          <p:nvPr>
            <p:ph type="sldNum" sz="quarter" idx="4"/>
          </p:nvPr>
        </p:nvSpPr>
        <p:spPr/>
        <p:txBody>
          <a:bodyPr/>
          <a:lstStyle/>
          <a:p>
            <a:fld id="{8B753B17-1229-47A4-BBB2-A02D5F84107F}" type="slidenum">
              <a:rPr lang="en-US" smtClean="0"/>
              <a:pPr/>
              <a:t>16</a:t>
            </a:fld>
            <a:endParaRPr lang="en-US" dirty="0"/>
          </a:p>
        </p:txBody>
      </p:sp>
    </p:spTree>
    <p:extLst>
      <p:ext uri="{BB962C8B-B14F-4D97-AF65-F5344CB8AC3E}">
        <p14:creationId xmlns:p14="http://schemas.microsoft.com/office/powerpoint/2010/main" val="270612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00636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71377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E860-634B-4DC3-899F-79EC88B7C59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2CB1502-9AE4-4CEF-8373-47154D41A6E0}"/>
              </a:ext>
            </a:extLst>
          </p:cNvPr>
          <p:cNvSpPr>
            <a:spLocks noGrp="1"/>
          </p:cNvSpPr>
          <p:nvPr>
            <p:ph idx="1"/>
          </p:nvPr>
        </p:nvSpPr>
        <p:spPr/>
        <p:txBody>
          <a:bodyPr>
            <a:normAutofit/>
          </a:bodyPr>
          <a:lstStyle/>
          <a:p>
            <a:pPr marL="0" indent="0">
              <a:buNone/>
            </a:pPr>
            <a:r>
              <a:rPr lang="en-US" dirty="0"/>
              <a:t>Participants in this session will: </a:t>
            </a:r>
          </a:p>
          <a:p>
            <a:pPr lvl="0"/>
            <a:r>
              <a:rPr lang="en-US" dirty="0"/>
              <a:t>Discuss strategies for a comprehensive, multi-prong approach to resolving teacher shortages.</a:t>
            </a:r>
          </a:p>
          <a:p>
            <a:pPr lvl="0"/>
            <a:r>
              <a:rPr lang="en-US" dirty="0"/>
              <a:t>Explore the CEEDAR/GTL shortage toolkit and reflect on how the resources can be used in their local context to increase equitable access to excellent educators for students with disabilities.</a:t>
            </a:r>
          </a:p>
          <a:p>
            <a:pPr lvl="0"/>
            <a:r>
              <a:rPr lang="en-US" dirty="0"/>
              <a:t>Learn how a state director of special education is engaging stakeholders to examine data, explore root causes, and select strategies to address shortages based on local context.</a:t>
            </a:r>
          </a:p>
        </p:txBody>
      </p:sp>
      <p:sp>
        <p:nvSpPr>
          <p:cNvPr id="4" name="Slide Number Placeholder 3">
            <a:extLst>
              <a:ext uri="{FF2B5EF4-FFF2-40B4-BE49-F238E27FC236}">
                <a16:creationId xmlns:a16="http://schemas.microsoft.com/office/drawing/2014/main" id="{8255ADF0-70C6-4795-AF3E-B096910DEAAD}"/>
              </a:ext>
            </a:extLst>
          </p:cNvPr>
          <p:cNvSpPr>
            <a:spLocks noGrp="1"/>
          </p:cNvSpPr>
          <p:nvPr>
            <p:ph type="sldNum" sz="quarter" idx="4"/>
          </p:nvPr>
        </p:nvSpPr>
        <p:spPr/>
        <p:txBody>
          <a:bodyPr/>
          <a:lstStyle/>
          <a:p>
            <a:fld id="{8B753B17-1229-47A4-BBB2-A02D5F84107F}" type="slidenum">
              <a:rPr lang="en-US" smtClean="0"/>
              <a:pPr/>
              <a:t>3</a:t>
            </a:fld>
            <a:endParaRPr lang="en-US" dirty="0"/>
          </a:p>
        </p:txBody>
      </p:sp>
    </p:spTree>
    <p:extLst>
      <p:ext uri="{BB962C8B-B14F-4D97-AF65-F5344CB8AC3E}">
        <p14:creationId xmlns:p14="http://schemas.microsoft.com/office/powerpoint/2010/main" val="205225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Why Should We Be Concerned?</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normAutofit lnSpcReduction="10000"/>
          </a:bodyPr>
          <a:lstStyle/>
          <a:p>
            <a:endParaRPr lang="en-US" dirty="0"/>
          </a:p>
          <a:p>
            <a:r>
              <a:rPr lang="en-US" dirty="0"/>
              <a:t>48 states and the District of Columbia report shortages of special education teachers.</a:t>
            </a:r>
          </a:p>
          <a:p>
            <a:r>
              <a:rPr lang="en-US" dirty="0"/>
              <a:t>42 states report a shortage of early intervention providers.</a:t>
            </a:r>
          </a:p>
          <a:p>
            <a:r>
              <a:rPr lang="en-US" dirty="0"/>
              <a:t>Special education teachers leave the profession at nearly twice the rate of general education teachers.</a:t>
            </a:r>
          </a:p>
          <a:p>
            <a:r>
              <a:rPr lang="en-US" dirty="0"/>
              <a:t>Enrollment in teacher preparation programs is down 35% over the last 5 years.</a:t>
            </a:r>
          </a:p>
          <a:p>
            <a:pPr marL="0" indent="0">
              <a:buNone/>
            </a:pPr>
            <a:endParaRPr lang="en-US" dirty="0"/>
          </a:p>
          <a:p>
            <a:pPr marL="0" indent="0" algn="r">
              <a:buNone/>
            </a:pPr>
            <a:r>
              <a:rPr lang="en-US" sz="1600" dirty="0"/>
              <a:t>Source: Council for Exceptional Children, 2018.</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4</a:t>
            </a:fld>
            <a:endParaRPr lang="en-US" dirty="0"/>
          </a:p>
        </p:txBody>
      </p:sp>
    </p:spTree>
    <p:extLst>
      <p:ext uri="{BB962C8B-B14F-4D97-AF65-F5344CB8AC3E}">
        <p14:creationId xmlns:p14="http://schemas.microsoft.com/office/powerpoint/2010/main" val="393800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Equity Issues</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normAutofit/>
          </a:bodyPr>
          <a:lstStyle/>
          <a:p>
            <a:endParaRPr lang="en-US" dirty="0"/>
          </a:p>
          <a:p>
            <a:r>
              <a:rPr lang="en-US" dirty="0"/>
              <a:t>90% of high-poverty school districts report difficulty attracting qualified special education teachers.</a:t>
            </a:r>
          </a:p>
          <a:p>
            <a:r>
              <a:rPr lang="en-US" dirty="0"/>
              <a:t>There are severe and persistent shortages of special educators from diverse backgrounds.</a:t>
            </a:r>
          </a:p>
          <a:p>
            <a:pPr marL="0" indent="0">
              <a:buNone/>
            </a:pPr>
            <a:endParaRPr lang="en-US" dirty="0"/>
          </a:p>
          <a:p>
            <a:pPr marL="0" indent="0">
              <a:buNone/>
            </a:pPr>
            <a:endParaRPr lang="en-US" dirty="0"/>
          </a:p>
          <a:p>
            <a:pPr marL="0" indent="0" algn="r">
              <a:buNone/>
            </a:pPr>
            <a:r>
              <a:rPr lang="en-US" sz="1600" dirty="0"/>
              <a:t>Source: Council for Exceptional Children, 2018; Fall &amp; Billingsley, 2011.</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39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State Responses To Shortages</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normAutofit/>
          </a:bodyPr>
          <a:lstStyle/>
          <a:p>
            <a:endParaRPr lang="en-US" dirty="0"/>
          </a:p>
          <a:p>
            <a:r>
              <a:rPr lang="en-US" dirty="0"/>
              <a:t>Oklahoma and California have issued more emergency certificates.</a:t>
            </a:r>
          </a:p>
          <a:p>
            <a:r>
              <a:rPr lang="en-US" dirty="0"/>
              <a:t>Arizona, Illinois, and Minnesota have lowered certification standards.</a:t>
            </a:r>
          </a:p>
          <a:p>
            <a:r>
              <a:rPr lang="en-US" dirty="0"/>
              <a:t>Arizona gave local school administrators the power to determine teacher certification.</a:t>
            </a:r>
          </a:p>
          <a:p>
            <a:r>
              <a:rPr lang="en-US" dirty="0"/>
              <a:t>New York has allowed charter schools to certify their own teachers with less rigorous preparation.</a:t>
            </a:r>
          </a:p>
          <a:p>
            <a:pPr marL="0" indent="0">
              <a:buNone/>
            </a:pPr>
            <a:endParaRPr lang="en-US" dirty="0"/>
          </a:p>
          <a:p>
            <a:pPr marL="0" indent="0" algn="r">
              <a:buNone/>
            </a:pPr>
            <a:r>
              <a:rPr lang="en-US" sz="1600" dirty="0"/>
              <a:t>Source: West, 2018.</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66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The Challenge</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normAutofit/>
          </a:bodyPr>
          <a:lstStyle/>
          <a:p>
            <a:endParaRPr lang="en-US" dirty="0"/>
          </a:p>
          <a:p>
            <a:r>
              <a:rPr lang="en-US" dirty="0"/>
              <a:t>Districts are left with few choices and often rely on “fast-track” and emergency-certified teachers with little preparation and no classroom experience to fill positions.</a:t>
            </a:r>
          </a:p>
          <a:p>
            <a:r>
              <a:rPr lang="en-US" dirty="0"/>
              <a:t>Short-term solutions exacerbate quantity and quality issues and create a revolving door.</a:t>
            </a:r>
          </a:p>
          <a:p>
            <a:r>
              <a:rPr lang="en-US" dirty="0"/>
              <a:t>Long-term solutions like policy change take time!</a:t>
            </a:r>
          </a:p>
          <a:p>
            <a:pPr marL="0" indent="0">
              <a:buNone/>
            </a:pPr>
            <a:endParaRPr lang="en-US" dirty="0"/>
          </a:p>
          <a:p>
            <a:pPr marL="0" indent="0" algn="r">
              <a:buNone/>
            </a:pPr>
            <a:r>
              <a:rPr lang="en-US" sz="1600" dirty="0"/>
              <a:t>Source: Boe, Cook, &amp; Sunderland, 2006; Feng &amp; Sass, 2013; Ingersoll, Merrill, &amp; May, 2014.</a:t>
            </a:r>
          </a:p>
          <a:p>
            <a:pPr marL="0" indent="0" algn="r">
              <a:buNone/>
            </a:pPr>
            <a:endParaRPr lang="en-US" sz="1600"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50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The Solution</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a:xfrm>
            <a:off x="838201" y="1690688"/>
            <a:ext cx="4433710" cy="4351338"/>
          </a:xfrm>
        </p:spPr>
        <p:txBody>
          <a:bodyPr>
            <a:normAutofit/>
          </a:bodyPr>
          <a:lstStyle/>
          <a:p>
            <a:endParaRPr lang="en-US" dirty="0"/>
          </a:p>
          <a:p>
            <a:pPr marL="0" indent="0">
              <a:buNone/>
            </a:pPr>
            <a:r>
              <a:rPr lang="en-US" dirty="0"/>
              <a:t>We need a comprehensive educator talent management framework that: </a:t>
            </a:r>
          </a:p>
          <a:p>
            <a:pPr lvl="1"/>
            <a:r>
              <a:rPr lang="en-US" dirty="0"/>
              <a:t>Looks across the entire career continuum</a:t>
            </a:r>
          </a:p>
          <a:p>
            <a:pPr lvl="1"/>
            <a:r>
              <a:rPr lang="en-US" dirty="0"/>
              <a:t>Considers unique local contexts</a:t>
            </a:r>
          </a:p>
          <a:p>
            <a:pPr lvl="1"/>
            <a:r>
              <a:rPr lang="en-US" dirty="0"/>
              <a:t>Clarifies partner roles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Comprehensive educator talent management frameworks attract, prepare, and retain effective personnel for all.">
            <a:extLst>
              <a:ext uri="{FF2B5EF4-FFF2-40B4-BE49-F238E27FC236}">
                <a16:creationId xmlns:a16="http://schemas.microsoft.com/office/drawing/2014/main" id="{A4A090F5-4D28-4CA1-8740-99FC8BE054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6356" y="2144990"/>
            <a:ext cx="5571190" cy="3330122"/>
          </a:xfrm>
          <a:prstGeom prst="rect">
            <a:avLst/>
          </a:prstGeom>
        </p:spPr>
      </p:pic>
    </p:spTree>
    <p:extLst>
      <p:ext uri="{BB962C8B-B14F-4D97-AF65-F5344CB8AC3E}">
        <p14:creationId xmlns:p14="http://schemas.microsoft.com/office/powerpoint/2010/main" val="309357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9744-EFC6-4767-8F86-5FB35AA5116A}"/>
              </a:ext>
            </a:extLst>
          </p:cNvPr>
          <p:cNvSpPr>
            <a:spLocks noGrp="1"/>
          </p:cNvSpPr>
          <p:nvPr>
            <p:ph type="title"/>
          </p:nvPr>
        </p:nvSpPr>
        <p:spPr/>
        <p:txBody>
          <a:bodyPr/>
          <a:lstStyle/>
          <a:p>
            <a:r>
              <a:rPr lang="en-US" dirty="0"/>
              <a:t>Existing Educator Shortage Resources</a:t>
            </a:r>
          </a:p>
        </p:txBody>
      </p:sp>
      <p:sp>
        <p:nvSpPr>
          <p:cNvPr id="3" name="Content Placeholder 2">
            <a:extLst>
              <a:ext uri="{FF2B5EF4-FFF2-40B4-BE49-F238E27FC236}">
                <a16:creationId xmlns:a16="http://schemas.microsoft.com/office/drawing/2014/main" id="{ACEE6725-9271-46D8-B454-503708EC0A06}"/>
              </a:ext>
            </a:extLst>
          </p:cNvPr>
          <p:cNvSpPr>
            <a:spLocks noGrp="1"/>
          </p:cNvSpPr>
          <p:nvPr>
            <p:ph idx="1"/>
          </p:nvPr>
        </p:nvSpPr>
        <p:spPr>
          <a:xfrm>
            <a:off x="838200" y="1880572"/>
            <a:ext cx="5257800" cy="4351338"/>
          </a:xfrm>
        </p:spPr>
        <p:txBody>
          <a:bodyPr>
            <a:noAutofit/>
          </a:bodyPr>
          <a:lstStyle/>
          <a:p>
            <a:pPr marL="285750" indent="-285750"/>
            <a:r>
              <a:rPr lang="en-US" sz="1900" u="sng" dirty="0">
                <a:hlinkClick r:id="rId2"/>
              </a:rPr>
              <a:t>Talking About the Teacher Shortage</a:t>
            </a:r>
            <a:r>
              <a:rPr lang="en-US" sz="1900" dirty="0"/>
              <a:t> with specific information for special education</a:t>
            </a:r>
          </a:p>
          <a:p>
            <a:pPr marL="742950" lvl="1" indent="-285750"/>
            <a:r>
              <a:rPr lang="en-US" sz="1900" dirty="0"/>
              <a:t>Summary of shortages in special education</a:t>
            </a:r>
          </a:p>
          <a:p>
            <a:pPr marL="285750" indent="-285750"/>
            <a:r>
              <a:rPr lang="en-US" sz="1900" dirty="0">
                <a:hlinkClick r:id="rId3"/>
              </a:rPr>
              <a:t>How to Solve It </a:t>
            </a:r>
            <a:r>
              <a:rPr lang="en-US" sz="1900" dirty="0"/>
              <a:t>– Evidence-based policy recommendations</a:t>
            </a:r>
          </a:p>
          <a:p>
            <a:pPr marL="742950" lvl="1" indent="-285750"/>
            <a:r>
              <a:rPr lang="en-US" sz="1900" dirty="0"/>
              <a:t>Service scholarships &amp; student loan forgiveness</a:t>
            </a:r>
          </a:p>
          <a:p>
            <a:pPr marL="742950" lvl="1" indent="-285750"/>
            <a:r>
              <a:rPr lang="en-US" sz="1900" dirty="0"/>
              <a:t>Effective training &amp; support for new teachers</a:t>
            </a:r>
          </a:p>
          <a:p>
            <a:pPr marL="742950" lvl="1" indent="-285750"/>
            <a:r>
              <a:rPr lang="en-US" sz="1900" dirty="0"/>
              <a:t>Teaching conditions &amp; supportive leadership</a:t>
            </a:r>
          </a:p>
          <a:p>
            <a:pPr marL="742950" lvl="1" indent="-285750"/>
            <a:r>
              <a:rPr lang="en-US" sz="1900" dirty="0"/>
              <a:t>Competitive compensation</a:t>
            </a:r>
          </a:p>
          <a:p>
            <a:pPr marL="285750" indent="-285750"/>
            <a:r>
              <a:rPr lang="en-US" sz="1900" u="sng" dirty="0">
                <a:hlinkClick r:id="rId4"/>
              </a:rPr>
              <a:t>Latest News From Around the Country</a:t>
            </a:r>
            <a:endParaRPr lang="en-US" sz="1900" u="sng" dirty="0"/>
          </a:p>
        </p:txBody>
      </p:sp>
      <p:sp>
        <p:nvSpPr>
          <p:cNvPr id="4" name="Slide Number Placeholder 3">
            <a:extLst>
              <a:ext uri="{FF2B5EF4-FFF2-40B4-BE49-F238E27FC236}">
                <a16:creationId xmlns:a16="http://schemas.microsoft.com/office/drawing/2014/main" id="{757F2789-11DC-49D9-AE9C-17207EA46155}"/>
              </a:ext>
            </a:extLst>
          </p:cNvPr>
          <p:cNvSpPr>
            <a:spLocks noGrp="1"/>
          </p:cNvSpPr>
          <p:nvPr>
            <p:ph type="sldNum" sz="quarter" idx="4"/>
          </p:nvPr>
        </p:nvSpPr>
        <p:spPr/>
        <p:txBody>
          <a:bodyPr/>
          <a:lstStyle/>
          <a:p>
            <a:fld id="{8B753B17-1229-47A4-BBB2-A02D5F84107F}" type="slidenum">
              <a:rPr lang="en-US" smtClean="0"/>
              <a:pPr/>
              <a:t>9</a:t>
            </a:fld>
            <a:endParaRPr lang="en-US" dirty="0"/>
          </a:p>
        </p:txBody>
      </p:sp>
      <p:pic>
        <p:nvPicPr>
          <p:cNvPr id="9" name="Picture 8" descr="Image of the shortage solutions toolkit from the Learning Policy Institute.">
            <a:extLst>
              <a:ext uri="{FF2B5EF4-FFF2-40B4-BE49-F238E27FC236}">
                <a16:creationId xmlns:a16="http://schemas.microsoft.com/office/drawing/2014/main" id="{99F8F18F-E331-4657-A38E-9DA31DCDE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1788" y="1778972"/>
            <a:ext cx="4191000" cy="4343400"/>
          </a:xfrm>
          <a:prstGeom prst="rect">
            <a:avLst/>
          </a:prstGeom>
        </p:spPr>
      </p:pic>
    </p:spTree>
    <p:extLst>
      <p:ext uri="{BB962C8B-B14F-4D97-AF65-F5344CB8AC3E}">
        <p14:creationId xmlns:p14="http://schemas.microsoft.com/office/powerpoint/2010/main" val="3791049939"/>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A78F738243C44AFC9EEEBF7149D7D" ma:contentTypeVersion="4" ma:contentTypeDescription="Create a new document." ma:contentTypeScope="" ma:versionID="7ccf74ab8a6f0e9e9c2378b9a3d9dfdf">
  <xsd:schema xmlns:xsd="http://www.w3.org/2001/XMLSchema" xmlns:xs="http://www.w3.org/2001/XMLSchema" xmlns:p="http://schemas.microsoft.com/office/2006/metadata/properties" xmlns:ns2="b4eb6e4d-bcc2-4e58-8704-1540da28dad6" xmlns:ns3="f20f76a6-a87a-4b60-9287-fa515040fc58" targetNamespace="http://schemas.microsoft.com/office/2006/metadata/properties" ma:root="true" ma:fieldsID="476dc55ac623fcf3d50d41fabb171ed5" ns2:_="" ns3:_="">
    <xsd:import namespace="b4eb6e4d-bcc2-4e58-8704-1540da28dad6"/>
    <xsd:import namespace="f20f76a6-a87a-4b60-9287-fa515040fc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b6e4d-bcc2-4e58-8704-1540da28d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f76a6-a87a-4b60-9287-fa515040fc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049F73-D61B-4541-AA0B-0313B71F2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b6e4d-bcc2-4e58-8704-1540da28dad6"/>
    <ds:schemaRef ds:uri="f20f76a6-a87a-4b60-9287-fa515040f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CC2F23-A7BC-4E8C-9999-4D23B9FEC545}">
  <ds:schemaRefs>
    <ds:schemaRef ds:uri="f20f76a6-a87a-4b60-9287-fa515040fc58"/>
    <ds:schemaRef ds:uri="http://purl.org/dc/elements/1.1/"/>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b4eb6e4d-bcc2-4e58-8704-1540da28dad6"/>
    <ds:schemaRef ds:uri="http://www.w3.org/XML/1998/namespace"/>
  </ds:schemaRefs>
</ds:datastoreItem>
</file>

<file path=customXml/itemProps3.xml><?xml version="1.0" encoding="utf-8"?>
<ds:datastoreItem xmlns:ds="http://schemas.openxmlformats.org/officeDocument/2006/customXml" ds:itemID="{0EAC1138-13EF-4DA1-9195-E3C7623C1F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426</TotalTime>
  <Words>880</Words>
  <Application>Microsoft Office PowerPoint</Application>
  <PresentationFormat>Widescreen</PresentationFormat>
  <Paragraphs>110</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Shonar Bangla</vt:lpstr>
      <vt:lpstr>2017 Leadership Conference </vt:lpstr>
      <vt:lpstr>Office Theme</vt:lpstr>
      <vt:lpstr>No Two Shortages Are The Same: Using Educator Data To Target Efforts</vt:lpstr>
      <vt:lpstr>OSEP Disclaimer </vt:lpstr>
      <vt:lpstr>Objectives</vt:lpstr>
      <vt:lpstr>Why Should We Be Concerned?</vt:lpstr>
      <vt:lpstr>Equity Issues</vt:lpstr>
      <vt:lpstr>State Responses To Shortages</vt:lpstr>
      <vt:lpstr>The Challenge</vt:lpstr>
      <vt:lpstr>The Solution</vt:lpstr>
      <vt:lpstr>Existing Educator Shortage Resources</vt:lpstr>
      <vt:lpstr>A Multi-Prong Approach</vt:lpstr>
      <vt:lpstr>Toolkit Demonstration!</vt:lpstr>
      <vt:lpstr>State Example: Indiana</vt:lpstr>
      <vt:lpstr>Strategy Selection Process</vt:lpstr>
      <vt:lpstr>Role Alike Discussion</vt:lpstr>
      <vt:lpstr>Mixed Group Discussion</vt:lpstr>
      <vt:lpstr>References</vt:lpstr>
      <vt:lpstr>OSEP Disclaimer </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Kathan, Joseph</dc:creator>
  <cp:lastModifiedBy>Hayes, Lindsey</cp:lastModifiedBy>
  <cp:revision>89</cp:revision>
  <cp:lastPrinted>2017-06-16T19:13:57Z</cp:lastPrinted>
  <dcterms:created xsi:type="dcterms:W3CDTF">2017-05-11T18:26:07Z</dcterms:created>
  <dcterms:modified xsi:type="dcterms:W3CDTF">2019-04-24T05:01:40Z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0x010100ABDA78F738243C44AFC9EEEBF7149D7D</vt:lpwstr>
  </property>
</Properties>
</file>