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51"/>
  </p:notesMasterIdLst>
  <p:sldIdLst>
    <p:sldId id="256" r:id="rId6"/>
    <p:sldId id="260" r:id="rId7"/>
    <p:sldId id="262" r:id="rId8"/>
    <p:sldId id="258" r:id="rId9"/>
    <p:sldId id="267" r:id="rId10"/>
    <p:sldId id="263" r:id="rId11"/>
    <p:sldId id="266" r:id="rId12"/>
    <p:sldId id="302" r:id="rId13"/>
    <p:sldId id="298" r:id="rId14"/>
    <p:sldId id="301" r:id="rId15"/>
    <p:sldId id="265" r:id="rId16"/>
    <p:sldId id="264" r:id="rId17"/>
    <p:sldId id="270" r:id="rId18"/>
    <p:sldId id="280" r:id="rId19"/>
    <p:sldId id="310" r:id="rId20"/>
    <p:sldId id="311" r:id="rId21"/>
    <p:sldId id="312" r:id="rId22"/>
    <p:sldId id="317" r:id="rId23"/>
    <p:sldId id="318" r:id="rId24"/>
    <p:sldId id="313" r:id="rId25"/>
    <p:sldId id="323" r:id="rId26"/>
    <p:sldId id="324" r:id="rId27"/>
    <p:sldId id="314" r:id="rId28"/>
    <p:sldId id="315" r:id="rId29"/>
    <p:sldId id="316" r:id="rId30"/>
    <p:sldId id="319" r:id="rId31"/>
    <p:sldId id="320" r:id="rId32"/>
    <p:sldId id="321" r:id="rId33"/>
    <p:sldId id="322" r:id="rId34"/>
    <p:sldId id="325" r:id="rId35"/>
    <p:sldId id="273" r:id="rId36"/>
    <p:sldId id="299" r:id="rId37"/>
    <p:sldId id="303" r:id="rId38"/>
    <p:sldId id="306" r:id="rId39"/>
    <p:sldId id="283" r:id="rId40"/>
    <p:sldId id="284" r:id="rId41"/>
    <p:sldId id="285" r:id="rId42"/>
    <p:sldId id="286" r:id="rId43"/>
    <p:sldId id="289" r:id="rId44"/>
    <p:sldId id="287" r:id="rId45"/>
    <p:sldId id="290" r:id="rId46"/>
    <p:sldId id="294" r:id="rId47"/>
    <p:sldId id="288" r:id="rId48"/>
    <p:sldId id="296" r:id="rId49"/>
    <p:sldId id="259" r:id="rId50"/>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rling, Darcalyn" initials="D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21409A"/>
    <a:srgbClr val="7E90C4"/>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19" autoAdjust="0"/>
    <p:restoredTop sz="80066" autoAdjust="0"/>
  </p:normalViewPr>
  <p:slideViewPr>
    <p:cSldViewPr snapToGrid="0">
      <p:cViewPr varScale="1">
        <p:scale>
          <a:sx n="55" d="100"/>
          <a:sy n="55" d="100"/>
        </p:scale>
        <p:origin x="368" y="40"/>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B555A35B-8228-4FD6-BF3D-32C6E4566C95}" type="datetimeFigureOut">
              <a:rPr lang="en-US" smtClean="0"/>
              <a:t>7/12/2019</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6098008F-DB08-4554-A422-21F93A4BCC90}" type="slidenum">
              <a:rPr lang="en-US" smtClean="0"/>
              <a:t>‹#›</a:t>
            </a:fld>
            <a:endParaRPr lang="en-US"/>
          </a:p>
        </p:txBody>
      </p:sp>
    </p:spTree>
    <p:extLst>
      <p:ext uri="{BB962C8B-B14F-4D97-AF65-F5344CB8AC3E}">
        <p14:creationId xmlns:p14="http://schemas.microsoft.com/office/powerpoint/2010/main" val="387188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xfrm>
            <a:off x="485775" y="731838"/>
            <a:ext cx="6505575" cy="3659187"/>
          </a:xfrm>
          <a:ln/>
        </p:spPr>
      </p:sp>
      <p:sp>
        <p:nvSpPr>
          <p:cNvPr id="148483" name="Notes Placeholder 2"/>
          <p:cNvSpPr>
            <a:spLocks noGrp="1"/>
          </p:cNvSpPr>
          <p:nvPr>
            <p:ph type="body" idx="1"/>
          </p:nvPr>
        </p:nvSpPr>
        <p:spPr>
          <a:xfrm>
            <a:off x="997374" y="4637248"/>
            <a:ext cx="5483014" cy="439221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148484" name="Slide Number Placeholder 3"/>
          <p:cNvSpPr txBox="1">
            <a:spLocks noGrp="1"/>
          </p:cNvSpPr>
          <p:nvPr/>
        </p:nvSpPr>
        <p:spPr bwMode="auto">
          <a:xfrm>
            <a:off x="4236721" y="9272828"/>
            <a:ext cx="3241039" cy="488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277" tIns="49639" rIns="99277" bIns="49639" anchor="b"/>
          <a:lstStyle>
            <a:lvl1pPr defTabSz="931863" eaLnBrk="0" hangingPunct="0">
              <a:defRPr>
                <a:solidFill>
                  <a:schemeClr val="tx1"/>
                </a:solidFill>
                <a:latin typeface="Arial" pitchFamily="34" charset="0"/>
                <a:ea typeface="MS PGothic" pitchFamily="34" charset="-128"/>
              </a:defRPr>
            </a:lvl1pPr>
            <a:lvl2pPr marL="742950" indent="-285750" defTabSz="931863" eaLnBrk="0" hangingPunct="0">
              <a:defRPr>
                <a:solidFill>
                  <a:schemeClr val="tx1"/>
                </a:solidFill>
                <a:latin typeface="Arial" pitchFamily="34" charset="0"/>
                <a:ea typeface="MS PGothic" pitchFamily="34" charset="-128"/>
              </a:defRPr>
            </a:lvl2pPr>
            <a:lvl3pPr marL="1143000" indent="-228600" defTabSz="931863" eaLnBrk="0" hangingPunct="0">
              <a:defRPr>
                <a:solidFill>
                  <a:schemeClr val="tx1"/>
                </a:solidFill>
                <a:latin typeface="Arial" pitchFamily="34" charset="0"/>
                <a:ea typeface="MS PGothic" pitchFamily="34" charset="-128"/>
              </a:defRPr>
            </a:lvl3pPr>
            <a:lvl4pPr marL="1600200" indent="-228600" defTabSz="931863" eaLnBrk="0" hangingPunct="0">
              <a:defRPr>
                <a:solidFill>
                  <a:schemeClr val="tx1"/>
                </a:solidFill>
                <a:latin typeface="Arial" pitchFamily="34" charset="0"/>
                <a:ea typeface="MS PGothic" pitchFamily="34" charset="-128"/>
              </a:defRPr>
            </a:lvl4pPr>
            <a:lvl5pPr marL="2057400" indent="-228600" defTabSz="931863" eaLnBrk="0" hangingPunct="0">
              <a:defRPr>
                <a:solidFill>
                  <a:schemeClr val="tx1"/>
                </a:solidFill>
                <a:latin typeface="Arial" pitchFamily="34" charset="0"/>
                <a:ea typeface="MS PGothic" pitchFamily="34" charset="-128"/>
              </a:defRPr>
            </a:lvl5pPr>
            <a:lvl6pPr marL="2514600" indent="-228600" defTabSz="931863"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931863"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931863"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931863" eaLnBrk="0" fontAlgn="base" hangingPunct="0">
              <a:spcBef>
                <a:spcPct val="0"/>
              </a:spcBef>
              <a:spcAft>
                <a:spcPct val="0"/>
              </a:spcAft>
              <a:defRPr>
                <a:solidFill>
                  <a:schemeClr val="tx1"/>
                </a:solidFill>
                <a:latin typeface="Arial" pitchFamily="34" charset="0"/>
                <a:ea typeface="MS PGothic" pitchFamily="34" charset="-128"/>
              </a:defRPr>
            </a:lvl9pPr>
          </a:lstStyle>
          <a:p>
            <a:pPr algn="r"/>
            <a:fld id="{B18170B7-179F-4DCD-BEAD-9D5B0BF8F728}" type="slidenum">
              <a:rPr lang="en-US" sz="1300">
                <a:solidFill>
                  <a:srgbClr val="000000"/>
                </a:solidFill>
              </a:rPr>
              <a:pPr algn="r"/>
              <a:t>8</a:t>
            </a:fld>
            <a:endParaRPr lang="en-US" sz="1300">
              <a:solidFill>
                <a:srgbClr val="000000"/>
              </a:solidFill>
            </a:endParaRPr>
          </a:p>
        </p:txBody>
      </p:sp>
    </p:spTree>
    <p:extLst>
      <p:ext uri="{BB962C8B-B14F-4D97-AF65-F5344CB8AC3E}">
        <p14:creationId xmlns:p14="http://schemas.microsoft.com/office/powerpoint/2010/main" val="1066760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7034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823">
              <a:spcBef>
                <a:spcPct val="30000"/>
              </a:spcBef>
              <a:defRPr sz="1200">
                <a:solidFill>
                  <a:schemeClr val="tx1"/>
                </a:solidFill>
                <a:latin typeface="Arial" panose="020B0604020202020204" pitchFamily="34" charset="0"/>
              </a:defRPr>
            </a:lvl1pPr>
            <a:lvl2pPr marL="751040" indent="-288861" defTabSz="946823">
              <a:spcBef>
                <a:spcPct val="30000"/>
              </a:spcBef>
              <a:defRPr sz="1200">
                <a:solidFill>
                  <a:schemeClr val="tx1"/>
                </a:solidFill>
                <a:latin typeface="Arial" panose="020B0604020202020204" pitchFamily="34" charset="0"/>
              </a:defRPr>
            </a:lvl2pPr>
            <a:lvl3pPr marL="1155446" indent="-231088" defTabSz="946823">
              <a:spcBef>
                <a:spcPct val="30000"/>
              </a:spcBef>
              <a:defRPr sz="1200">
                <a:solidFill>
                  <a:schemeClr val="tx1"/>
                </a:solidFill>
                <a:latin typeface="Arial" panose="020B0604020202020204" pitchFamily="34" charset="0"/>
              </a:defRPr>
            </a:lvl3pPr>
            <a:lvl4pPr marL="1617623" indent="-231088" defTabSz="946823">
              <a:spcBef>
                <a:spcPct val="30000"/>
              </a:spcBef>
              <a:defRPr sz="1200">
                <a:solidFill>
                  <a:schemeClr val="tx1"/>
                </a:solidFill>
                <a:latin typeface="Arial" panose="020B0604020202020204" pitchFamily="34" charset="0"/>
              </a:defRPr>
            </a:lvl4pPr>
            <a:lvl5pPr marL="2079802" indent="-231088" defTabSz="946823">
              <a:spcBef>
                <a:spcPct val="30000"/>
              </a:spcBef>
              <a:defRPr sz="1200">
                <a:solidFill>
                  <a:schemeClr val="tx1"/>
                </a:solidFill>
                <a:latin typeface="Arial" panose="020B0604020202020204" pitchFamily="34" charset="0"/>
              </a:defRPr>
            </a:lvl5pPr>
            <a:lvl6pPr marL="2541980" indent="-231088" defTabSz="946823" eaLnBrk="0" fontAlgn="base" hangingPunct="0">
              <a:spcBef>
                <a:spcPct val="30000"/>
              </a:spcBef>
              <a:spcAft>
                <a:spcPct val="0"/>
              </a:spcAft>
              <a:defRPr sz="1200">
                <a:solidFill>
                  <a:schemeClr val="tx1"/>
                </a:solidFill>
                <a:latin typeface="Arial" panose="020B0604020202020204" pitchFamily="34" charset="0"/>
              </a:defRPr>
            </a:lvl6pPr>
            <a:lvl7pPr marL="3004157" indent="-231088" defTabSz="946823" eaLnBrk="0" fontAlgn="base" hangingPunct="0">
              <a:spcBef>
                <a:spcPct val="30000"/>
              </a:spcBef>
              <a:spcAft>
                <a:spcPct val="0"/>
              </a:spcAft>
              <a:defRPr sz="1200">
                <a:solidFill>
                  <a:schemeClr val="tx1"/>
                </a:solidFill>
                <a:latin typeface="Arial" panose="020B0604020202020204" pitchFamily="34" charset="0"/>
              </a:defRPr>
            </a:lvl7pPr>
            <a:lvl8pPr marL="3466335" indent="-231088" defTabSz="946823" eaLnBrk="0" fontAlgn="base" hangingPunct="0">
              <a:spcBef>
                <a:spcPct val="30000"/>
              </a:spcBef>
              <a:spcAft>
                <a:spcPct val="0"/>
              </a:spcAft>
              <a:defRPr sz="1200">
                <a:solidFill>
                  <a:schemeClr val="tx1"/>
                </a:solidFill>
                <a:latin typeface="Arial" panose="020B0604020202020204" pitchFamily="34" charset="0"/>
              </a:defRPr>
            </a:lvl8pPr>
            <a:lvl9pPr marL="3928513" indent="-231088" defTabSz="94682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r>
              <a:rPr lang="en-US" altLang="en-US" kern="0">
                <a:solidFill>
                  <a:srgbClr val="000000"/>
                </a:solidFill>
                <a:ea typeface="MS PGothic" panose="020B0600070205080204" pitchFamily="34" charset="-128"/>
              </a:rPr>
              <a:t>(c) Dean Fixsen and Karen Blase, 2004</a:t>
            </a:r>
          </a:p>
        </p:txBody>
      </p:sp>
      <p:sp>
        <p:nvSpPr>
          <p:cNvPr id="2703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823">
              <a:spcBef>
                <a:spcPct val="30000"/>
              </a:spcBef>
              <a:defRPr sz="1200">
                <a:solidFill>
                  <a:schemeClr val="tx1"/>
                </a:solidFill>
                <a:latin typeface="Arial" panose="020B0604020202020204" pitchFamily="34" charset="0"/>
              </a:defRPr>
            </a:lvl1pPr>
            <a:lvl2pPr marL="751040" indent="-288861" defTabSz="946823">
              <a:spcBef>
                <a:spcPct val="30000"/>
              </a:spcBef>
              <a:defRPr sz="1200">
                <a:solidFill>
                  <a:schemeClr val="tx1"/>
                </a:solidFill>
                <a:latin typeface="Arial" panose="020B0604020202020204" pitchFamily="34" charset="0"/>
              </a:defRPr>
            </a:lvl2pPr>
            <a:lvl3pPr marL="1155446" indent="-231088" defTabSz="946823">
              <a:spcBef>
                <a:spcPct val="30000"/>
              </a:spcBef>
              <a:defRPr sz="1200">
                <a:solidFill>
                  <a:schemeClr val="tx1"/>
                </a:solidFill>
                <a:latin typeface="Arial" panose="020B0604020202020204" pitchFamily="34" charset="0"/>
              </a:defRPr>
            </a:lvl3pPr>
            <a:lvl4pPr marL="1617623" indent="-231088" defTabSz="946823">
              <a:spcBef>
                <a:spcPct val="30000"/>
              </a:spcBef>
              <a:defRPr sz="1200">
                <a:solidFill>
                  <a:schemeClr val="tx1"/>
                </a:solidFill>
                <a:latin typeface="Arial" panose="020B0604020202020204" pitchFamily="34" charset="0"/>
              </a:defRPr>
            </a:lvl4pPr>
            <a:lvl5pPr marL="2079802" indent="-231088" defTabSz="946823">
              <a:spcBef>
                <a:spcPct val="30000"/>
              </a:spcBef>
              <a:defRPr sz="1200">
                <a:solidFill>
                  <a:schemeClr val="tx1"/>
                </a:solidFill>
                <a:latin typeface="Arial" panose="020B0604020202020204" pitchFamily="34" charset="0"/>
              </a:defRPr>
            </a:lvl5pPr>
            <a:lvl6pPr marL="2541980" indent="-231088" defTabSz="946823" eaLnBrk="0" fontAlgn="base" hangingPunct="0">
              <a:spcBef>
                <a:spcPct val="30000"/>
              </a:spcBef>
              <a:spcAft>
                <a:spcPct val="0"/>
              </a:spcAft>
              <a:defRPr sz="1200">
                <a:solidFill>
                  <a:schemeClr val="tx1"/>
                </a:solidFill>
                <a:latin typeface="Arial" panose="020B0604020202020204" pitchFamily="34" charset="0"/>
              </a:defRPr>
            </a:lvl6pPr>
            <a:lvl7pPr marL="3004157" indent="-231088" defTabSz="946823" eaLnBrk="0" fontAlgn="base" hangingPunct="0">
              <a:spcBef>
                <a:spcPct val="30000"/>
              </a:spcBef>
              <a:spcAft>
                <a:spcPct val="0"/>
              </a:spcAft>
              <a:defRPr sz="1200">
                <a:solidFill>
                  <a:schemeClr val="tx1"/>
                </a:solidFill>
                <a:latin typeface="Arial" panose="020B0604020202020204" pitchFamily="34" charset="0"/>
              </a:defRPr>
            </a:lvl7pPr>
            <a:lvl8pPr marL="3466335" indent="-231088" defTabSz="946823" eaLnBrk="0" fontAlgn="base" hangingPunct="0">
              <a:spcBef>
                <a:spcPct val="30000"/>
              </a:spcBef>
              <a:spcAft>
                <a:spcPct val="0"/>
              </a:spcAft>
              <a:defRPr sz="1200">
                <a:solidFill>
                  <a:schemeClr val="tx1"/>
                </a:solidFill>
                <a:latin typeface="Arial" panose="020B0604020202020204" pitchFamily="34" charset="0"/>
              </a:defRPr>
            </a:lvl8pPr>
            <a:lvl9pPr marL="3928513" indent="-231088" defTabSz="94682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D040713-39DE-492B-92F1-3B2A737F4760}" type="slidenum">
              <a:rPr lang="en-US" altLang="en-US" kern="0">
                <a:solidFill>
                  <a:srgbClr val="000000"/>
                </a:solidFill>
                <a:ea typeface="MS PGothic" panose="020B0600070205080204" pitchFamily="34" charset="-128"/>
              </a:rPr>
              <a:pPr>
                <a:spcBef>
                  <a:spcPct val="0"/>
                </a:spcBef>
                <a:defRPr/>
              </a:pPr>
              <a:t>9</a:t>
            </a:fld>
            <a:endParaRPr lang="en-US" altLang="en-US" kern="0">
              <a:solidFill>
                <a:srgbClr val="000000"/>
              </a:solidFill>
              <a:ea typeface="MS PGothic" panose="020B0600070205080204" pitchFamily="34" charset="-128"/>
            </a:endParaRPr>
          </a:p>
        </p:txBody>
      </p:sp>
    </p:spTree>
    <p:extLst>
      <p:ext uri="{BB962C8B-B14F-4D97-AF65-F5344CB8AC3E}">
        <p14:creationId xmlns:p14="http://schemas.microsoft.com/office/powerpoint/2010/main" val="1294085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693E44-71ED-47CB-B7D3-9D61D9D4C0A2}" type="slidenum">
              <a:rPr lang="en-US" smtClean="0"/>
              <a:t>10</a:t>
            </a:fld>
            <a:endParaRPr lang="en-US"/>
          </a:p>
        </p:txBody>
      </p:sp>
      <p:sp>
        <p:nvSpPr>
          <p:cNvPr id="5" name="Date Placeholder 4"/>
          <p:cNvSpPr>
            <a:spLocks noGrp="1"/>
          </p:cNvSpPr>
          <p:nvPr>
            <p:ph type="dt" idx="11"/>
          </p:nvPr>
        </p:nvSpPr>
        <p:spPr/>
        <p:txBody>
          <a:bodyPr/>
          <a:lstStyle/>
          <a:p>
            <a:r>
              <a:rPr lang="en-US"/>
              <a:t>4/26/2019</a:t>
            </a:r>
          </a:p>
        </p:txBody>
      </p:sp>
    </p:spTree>
    <p:extLst>
      <p:ext uri="{BB962C8B-B14F-4D97-AF65-F5344CB8AC3E}">
        <p14:creationId xmlns:p14="http://schemas.microsoft.com/office/powerpoint/2010/main" val="1806605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98008F-DB08-4554-A422-21F93A4BCC90}" type="slidenum">
              <a:rPr lang="en-US" smtClean="0"/>
              <a:t>26</a:t>
            </a:fld>
            <a:endParaRPr lang="en-US"/>
          </a:p>
        </p:txBody>
      </p:sp>
    </p:spTree>
    <p:extLst>
      <p:ext uri="{BB962C8B-B14F-4D97-AF65-F5344CB8AC3E}">
        <p14:creationId xmlns:p14="http://schemas.microsoft.com/office/powerpoint/2010/main" val="1506888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6FB521-CA83-40C5-A308-B995E0EC80A4}" type="slidenum">
              <a:rPr lang="en-US" smtClean="0"/>
              <a:t>32</a:t>
            </a:fld>
            <a:endParaRPr lang="en-US"/>
          </a:p>
        </p:txBody>
      </p:sp>
      <p:sp>
        <p:nvSpPr>
          <p:cNvPr id="5" name="Date Placeholder 4"/>
          <p:cNvSpPr>
            <a:spLocks noGrp="1"/>
          </p:cNvSpPr>
          <p:nvPr>
            <p:ph type="dt" idx="11"/>
          </p:nvPr>
        </p:nvSpPr>
        <p:spPr/>
        <p:txBody>
          <a:bodyPr/>
          <a:lstStyle/>
          <a:p>
            <a:r>
              <a:rPr lang="en-US"/>
              <a:t>5/12/2017</a:t>
            </a:r>
          </a:p>
        </p:txBody>
      </p:sp>
    </p:spTree>
    <p:extLst>
      <p:ext uri="{BB962C8B-B14F-4D97-AF65-F5344CB8AC3E}">
        <p14:creationId xmlns:p14="http://schemas.microsoft.com/office/powerpoint/2010/main" val="866709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56157" indent="-290830">
              <a:spcBef>
                <a:spcPct val="30000"/>
              </a:spcBef>
              <a:defRPr sz="1200">
                <a:solidFill>
                  <a:schemeClr val="tx1"/>
                </a:solidFill>
                <a:latin typeface="Calibri" pitchFamily="34" charset="0"/>
                <a:ea typeface="ＭＳ Ｐゴシック" pitchFamily="34" charset="-128"/>
              </a:defRPr>
            </a:lvl2pPr>
            <a:lvl3pPr marL="1163319" indent="-232664">
              <a:spcBef>
                <a:spcPct val="30000"/>
              </a:spcBef>
              <a:defRPr sz="1200">
                <a:solidFill>
                  <a:schemeClr val="tx1"/>
                </a:solidFill>
                <a:latin typeface="Calibri" pitchFamily="34" charset="0"/>
                <a:ea typeface="ＭＳ Ｐゴシック" pitchFamily="34" charset="-128"/>
              </a:defRPr>
            </a:lvl3pPr>
            <a:lvl4pPr marL="1630263" indent="-232664">
              <a:spcBef>
                <a:spcPct val="30000"/>
              </a:spcBef>
              <a:defRPr sz="1200">
                <a:solidFill>
                  <a:schemeClr val="tx1"/>
                </a:solidFill>
                <a:latin typeface="Calibri" pitchFamily="34" charset="0"/>
                <a:ea typeface="ＭＳ Ｐゴシック" pitchFamily="34" charset="-128"/>
              </a:defRPr>
            </a:lvl4pPr>
            <a:lvl5pPr marL="2095591" indent="-232664">
              <a:spcBef>
                <a:spcPct val="30000"/>
              </a:spcBef>
              <a:defRPr sz="1200">
                <a:solidFill>
                  <a:schemeClr val="tx1"/>
                </a:solidFill>
                <a:latin typeface="Calibri" pitchFamily="34" charset="0"/>
                <a:ea typeface="ＭＳ Ｐゴシック" pitchFamily="34" charset="-128"/>
              </a:defRPr>
            </a:lvl5pPr>
            <a:lvl6pPr marL="2560919" indent="-23266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26247" indent="-23266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91574" indent="-23266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56902" indent="-23266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75444EE-549A-447F-87A8-B82819EBB28B}" type="slidenum">
              <a:rPr lang="en-US" altLang="en-US"/>
              <a:pPr>
                <a:spcBef>
                  <a:spcPct val="0"/>
                </a:spcBef>
              </a:pPr>
              <a:t>33</a:t>
            </a:fld>
            <a:endParaRPr lang="en-US" altLang="en-US"/>
          </a:p>
        </p:txBody>
      </p:sp>
      <p:sp>
        <p:nvSpPr>
          <p:cNvPr id="2" name="Date Placeholder 1"/>
          <p:cNvSpPr>
            <a:spLocks noGrp="1"/>
          </p:cNvSpPr>
          <p:nvPr>
            <p:ph type="dt" idx="10"/>
          </p:nvPr>
        </p:nvSpPr>
        <p:spPr/>
        <p:txBody>
          <a:bodyPr/>
          <a:lstStyle/>
          <a:p>
            <a:pPr>
              <a:defRPr/>
            </a:pPr>
            <a:r>
              <a:rPr lang="en-US"/>
              <a:t>1/29/2018</a:t>
            </a:r>
          </a:p>
        </p:txBody>
      </p:sp>
    </p:spTree>
    <p:extLst>
      <p:ext uri="{BB962C8B-B14F-4D97-AF65-F5344CB8AC3E}">
        <p14:creationId xmlns:p14="http://schemas.microsoft.com/office/powerpoint/2010/main" val="2281798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98008F-DB08-4554-A422-21F93A4BCC90}" type="slidenum">
              <a:rPr lang="en-US" smtClean="0"/>
              <a:t>34</a:t>
            </a:fld>
            <a:endParaRPr lang="en-US"/>
          </a:p>
        </p:txBody>
      </p:sp>
    </p:spTree>
    <p:extLst>
      <p:ext uri="{BB962C8B-B14F-4D97-AF65-F5344CB8AC3E}">
        <p14:creationId xmlns:p14="http://schemas.microsoft.com/office/powerpoint/2010/main" val="1272573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36993"/>
            <a:ext cx="12192000" cy="34198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userDrawn="1"/>
        </p:nvSpPr>
        <p:spPr>
          <a:xfrm>
            <a:off x="539560" y="3378035"/>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grpSp>
        <p:nvGrpSpPr>
          <p:cNvPr id="26" name="Group 25"/>
          <p:cNvGrpSpPr/>
          <p:nvPr userDrawn="1"/>
        </p:nvGrpSpPr>
        <p:grpSpPr>
          <a:xfrm>
            <a:off x="6031346" y="5429892"/>
            <a:ext cx="5591048" cy="940126"/>
            <a:chOff x="6031346" y="5429892"/>
            <a:chExt cx="5591048" cy="940126"/>
          </a:xfrm>
        </p:grpSpPr>
        <p:sp>
          <p:nvSpPr>
            <p:cNvPr id="14" name="TextBox 13" descr="2017 Leadership Conference logo"/>
            <p:cNvSpPr txBox="1"/>
            <p:nvPr userDrawn="1"/>
          </p:nvSpPr>
          <p:spPr>
            <a:xfrm>
              <a:off x="6031346" y="5677927"/>
              <a:ext cx="4797206"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2019 OSEP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grpSp>
      <p:sp>
        <p:nvSpPr>
          <p:cNvPr id="16" name="Slide Number Placeholder 5"/>
          <p:cNvSpPr txBox="1">
            <a:spLocks/>
          </p:cNvSpPr>
          <p:nvPr userDrawn="1"/>
        </p:nvSpPr>
        <p:spPr>
          <a:xfrm>
            <a:off x="1906161" y="6004893"/>
            <a:ext cx="369416"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Rectangle 16"/>
          <p:cNvSpPr/>
          <p:nvPr userDrawn="1"/>
        </p:nvSpPr>
        <p:spPr>
          <a:xfrm>
            <a:off x="555373" y="3382862"/>
            <a:ext cx="11081254" cy="2987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554736" y="479729"/>
            <a:ext cx="11082528" cy="28983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p:cNvSpPr>
            <a:spLocks noGrp="1"/>
          </p:cNvSpPr>
          <p:nvPr>
            <p:ph type="ctrTitle"/>
          </p:nvPr>
        </p:nvSpPr>
        <p:spPr>
          <a:xfrm>
            <a:off x="558810" y="480047"/>
            <a:ext cx="11073687" cy="2899602"/>
          </a:xfrm>
          <a:noFill/>
          <a:ln>
            <a:noFill/>
          </a:ln>
        </p:spPr>
        <p:txBody>
          <a:bodyPr anchor="b"/>
          <a:lstStyle>
            <a:lvl1pPr algn="l">
              <a:defRPr sz="6000" b="1" baseline="0">
                <a:solidFill>
                  <a:schemeClr val="bg1"/>
                </a:solidFill>
              </a:defRPr>
            </a:lvl1pPr>
          </a:lstStyle>
          <a:p>
            <a:endParaRPr lang="en-US" dirty="0"/>
          </a:p>
        </p:txBody>
      </p:sp>
      <p:sp>
        <p:nvSpPr>
          <p:cNvPr id="33" name="Subtitle 2"/>
          <p:cNvSpPr>
            <a:spLocks noGrp="1"/>
          </p:cNvSpPr>
          <p:nvPr>
            <p:ph type="subTitle" idx="1" hasCustomPrompt="1"/>
          </p:nvPr>
        </p:nvSpPr>
        <p:spPr>
          <a:xfrm>
            <a:off x="554736" y="3395723"/>
            <a:ext cx="11067352" cy="203375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		</a:t>
            </a:r>
          </a:p>
          <a:p>
            <a:r>
              <a:rPr lang="en-US" dirty="0"/>
              <a:t> </a:t>
            </a:r>
          </a:p>
        </p:txBody>
      </p:sp>
      <p:sp>
        <p:nvSpPr>
          <p:cNvPr id="36" name="Subtitle 2"/>
          <p:cNvSpPr txBox="1">
            <a:spLocks/>
          </p:cNvSpPr>
          <p:nvPr userDrawn="1"/>
        </p:nvSpPr>
        <p:spPr>
          <a:xfrm>
            <a:off x="7177912" y="3408585"/>
            <a:ext cx="4444482" cy="18284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37" name="Subtitle 2"/>
          <p:cNvSpPr txBox="1">
            <a:spLocks/>
          </p:cNvSpPr>
          <p:nvPr userDrawn="1"/>
        </p:nvSpPr>
        <p:spPr>
          <a:xfrm>
            <a:off x="7177913" y="3385979"/>
            <a:ext cx="4444482" cy="2043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61" name="Slide Number Placeholder 5"/>
          <p:cNvSpPr>
            <a:spLocks noGrp="1"/>
          </p:cNvSpPr>
          <p:nvPr>
            <p:ph type="sldNum" sz="quarter" idx="4"/>
          </p:nvPr>
        </p:nvSpPr>
        <p:spPr>
          <a:xfrm>
            <a:off x="108578" y="6454451"/>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273145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3" name="TextBox 12" descr="2017 Leadership conference logo with two decorate rainbow bars to left of the logo">
            <a:extLst>
              <a:ext uri="{FF2B5EF4-FFF2-40B4-BE49-F238E27FC236}">
                <a16:creationId xmlns:a16="http://schemas.microsoft.com/office/drawing/2014/main" id="{9426763E-ACF2-4BC8-B885-E5E05F59DF29}"/>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AEFE2B50-7D7B-48B4-A19D-EA03E39D3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5" name="Picture 14">
            <a:extLst>
              <a:ext uri="{FF2B5EF4-FFF2-40B4-BE49-F238E27FC236}">
                <a16:creationId xmlns:a16="http://schemas.microsoft.com/office/drawing/2014/main" id="{50474B2D-8853-431E-BB1B-493B704CB6F9}"/>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6" name="Picture 15">
            <a:extLst>
              <a:ext uri="{FF2B5EF4-FFF2-40B4-BE49-F238E27FC236}">
                <a16:creationId xmlns:a16="http://schemas.microsoft.com/office/drawing/2014/main" id="{2F9536F9-EC52-49B6-AE3A-8381D99DAEAD}"/>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379501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solidFill>
            <a:schemeClr val="accent5"/>
          </a:solidFill>
        </p:spPr>
        <p:txBody>
          <a:bodyPr vert="eaVert"/>
          <a:lstStyle>
            <a:lvl1pPr>
              <a:defRPr b="1">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3" name="TextBox 12" descr="2017 Leadership conference logo with two decorate rainbow bars to left of the logo">
            <a:extLst>
              <a:ext uri="{FF2B5EF4-FFF2-40B4-BE49-F238E27FC236}">
                <a16:creationId xmlns:a16="http://schemas.microsoft.com/office/drawing/2014/main" id="{2659A0B3-D479-4832-A984-294F79F882FA}"/>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07F0FC1-C94E-4BEE-BA06-01FE1947DD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5" name="Picture 14">
            <a:extLst>
              <a:ext uri="{FF2B5EF4-FFF2-40B4-BE49-F238E27FC236}">
                <a16:creationId xmlns:a16="http://schemas.microsoft.com/office/drawing/2014/main" id="{B2579EC5-351C-419A-9AB3-F5C9A4AA0DBD}"/>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6" name="Picture 15">
            <a:extLst>
              <a:ext uri="{FF2B5EF4-FFF2-40B4-BE49-F238E27FC236}">
                <a16:creationId xmlns:a16="http://schemas.microsoft.com/office/drawing/2014/main" id="{D08A6658-840A-4425-82B9-6023F4752B31}"/>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109243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3A7CC-61E2-4892-9B7C-2B3E2BE30B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794E75-3874-4976-B524-7E8A038609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3DC23D-08C8-48BC-9FFE-ED538897779D}"/>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5" name="Footer Placeholder 4">
            <a:extLst>
              <a:ext uri="{FF2B5EF4-FFF2-40B4-BE49-F238E27FC236}">
                <a16:creationId xmlns:a16="http://schemas.microsoft.com/office/drawing/2014/main" id="{A7AA053A-0860-4F20-BB0E-BE1F8679BA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DCD54-0873-4950-9E10-C3CA4884AB04}"/>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328633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506CA-787C-4439-823D-097B86D39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5C938-AEE8-4374-AFA9-4301B6463B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E7446-9F37-4E63-A0DD-26A33B8E8343}"/>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5" name="Footer Placeholder 4">
            <a:extLst>
              <a:ext uri="{FF2B5EF4-FFF2-40B4-BE49-F238E27FC236}">
                <a16:creationId xmlns:a16="http://schemas.microsoft.com/office/drawing/2014/main" id="{2B8A1773-6286-4634-B4CC-6BBF6B288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D039B-7A68-49BD-88A7-3989C4062F10}"/>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080988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DA035-D618-4510-83F1-3E94ECD095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AE9C75-3D0E-422D-AE21-94D564BF81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C2FF63-ED34-42E5-A4CA-7A8C3847D0D4}"/>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5" name="Footer Placeholder 4">
            <a:extLst>
              <a:ext uri="{FF2B5EF4-FFF2-40B4-BE49-F238E27FC236}">
                <a16:creationId xmlns:a16="http://schemas.microsoft.com/office/drawing/2014/main" id="{824C5A51-AFF0-40BA-AC1B-51E06022E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1A56B-5B6D-48A9-833E-5074E7338AB2}"/>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973078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88EEC-D787-4B8A-8BEE-ACD9CD164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7C586-E5A2-4365-9028-F63F15DD7D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029390-22EF-4EC6-953F-4C2962BEA0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3EAA41-5688-40B2-B1C4-5AB4864B45FE}"/>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6" name="Footer Placeholder 5">
            <a:extLst>
              <a:ext uri="{FF2B5EF4-FFF2-40B4-BE49-F238E27FC236}">
                <a16:creationId xmlns:a16="http://schemas.microsoft.com/office/drawing/2014/main" id="{7E5DC685-8F8E-4800-AC3F-801F609488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843653-8978-4264-8CDC-1D4720B9AD3C}"/>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78296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6F09A-1372-42A5-A44B-1B6532EA8D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0F8A5E-D317-43EF-855A-FB5D283FF4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BD62379-EEA7-48FD-9C36-0FD98F5044C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38622F-B26E-4BFB-BF7C-94716A35C7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290F7A-7F46-41D5-A996-EF7B7F4539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499E01-5185-451A-831F-A2B4DC524F7D}"/>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8" name="Footer Placeholder 7">
            <a:extLst>
              <a:ext uri="{FF2B5EF4-FFF2-40B4-BE49-F238E27FC236}">
                <a16:creationId xmlns:a16="http://schemas.microsoft.com/office/drawing/2014/main" id="{8311B748-115A-4F63-956C-57E25B70D8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51DCA2-6EE8-40A1-979B-1BC3016EA5CB}"/>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1670970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0BE18-87BB-416D-80AA-7B799F51E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6C6274-CBA7-4637-806D-C07D6D1AFFF4}"/>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4" name="Footer Placeholder 3">
            <a:extLst>
              <a:ext uri="{FF2B5EF4-FFF2-40B4-BE49-F238E27FC236}">
                <a16:creationId xmlns:a16="http://schemas.microsoft.com/office/drawing/2014/main" id="{5D1EAB10-E7BB-4119-8432-7455877929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2A25B0-44A7-434F-8D44-543A14DBDC6A}"/>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584125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6FC096-68EA-4D6D-8C3D-843B7A005D66}"/>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3" name="Footer Placeholder 2">
            <a:extLst>
              <a:ext uri="{FF2B5EF4-FFF2-40B4-BE49-F238E27FC236}">
                <a16:creationId xmlns:a16="http://schemas.microsoft.com/office/drawing/2014/main" id="{0843DFE6-76B9-488D-8EBB-6BB37EF22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683210-9581-4661-BDCD-7F5A4FC5DCD9}"/>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119191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9E6A4-6AF8-463B-BC1E-E1982858E7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6D1F9B-1CB9-409D-B848-2251B4F79F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7E9540-FA0D-4707-911B-C3DC657D8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3A11C4-25DD-46E3-82DC-9836C9FAE0B2}"/>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6" name="Footer Placeholder 5">
            <a:extLst>
              <a:ext uri="{FF2B5EF4-FFF2-40B4-BE49-F238E27FC236}">
                <a16:creationId xmlns:a16="http://schemas.microsoft.com/office/drawing/2014/main" id="{B607CCFF-4370-483D-969F-0395981117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C5CAD5-2473-4174-93C9-C001C00A3289}"/>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94990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grpSp>
        <p:nvGrpSpPr>
          <p:cNvPr id="22" name="Group 21"/>
          <p:cNvGrpSpPr/>
          <p:nvPr userDrawn="1"/>
        </p:nvGrpSpPr>
        <p:grpSpPr>
          <a:xfrm>
            <a:off x="528095" y="6115052"/>
            <a:ext cx="11540774" cy="697840"/>
            <a:chOff x="589925" y="6082045"/>
            <a:chExt cx="11478753" cy="729741"/>
          </a:xfrm>
        </p:grpSpPr>
        <p:sp>
          <p:nvSpPr>
            <p:cNvPr id="8" name="TextBox 7" descr="2017 Leadership conference logo with two decorate rainbow bars to left of the logo"/>
            <p:cNvSpPr txBox="1"/>
            <p:nvPr userDrawn="1"/>
          </p:nvSpPr>
          <p:spPr>
            <a:xfrm>
              <a:off x="6127910" y="6384520"/>
              <a:ext cx="5250891" cy="418401"/>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2413" y="6082045"/>
              <a:ext cx="666265" cy="729741"/>
            </a:xfrm>
            <a:prstGeom prst="rect">
              <a:avLst/>
            </a:prstGeom>
          </p:spPr>
        </p:pic>
        <p:pic>
          <p:nvPicPr>
            <p:cNvPr id="10" name="Picture 9"/>
            <p:cNvPicPr>
              <a:picLocks noChangeAspect="1"/>
            </p:cNvPicPr>
            <p:nvPr userDrawn="1"/>
          </p:nvPicPr>
          <p:blipFill>
            <a:blip r:embed="rId3"/>
            <a:stretch>
              <a:fillRect/>
            </a:stretch>
          </p:blipFill>
          <p:spPr>
            <a:xfrm flipV="1">
              <a:off x="595043" y="6516903"/>
              <a:ext cx="5638811" cy="40099"/>
            </a:xfrm>
            <a:prstGeom prst="rect">
              <a:avLst/>
            </a:prstGeom>
          </p:spPr>
        </p:pic>
        <p:pic>
          <p:nvPicPr>
            <p:cNvPr id="11" name="Picture 10"/>
            <p:cNvPicPr>
              <a:picLocks noChangeAspect="1"/>
            </p:cNvPicPr>
            <p:nvPr userDrawn="1"/>
          </p:nvPicPr>
          <p:blipFill>
            <a:blip r:embed="rId3"/>
            <a:stretch>
              <a:fillRect/>
            </a:stretch>
          </p:blipFill>
          <p:spPr>
            <a:xfrm flipV="1">
              <a:off x="589925" y="6637239"/>
              <a:ext cx="5638811" cy="40095"/>
            </a:xfrm>
            <a:prstGeom prst="rect">
              <a:avLst/>
            </a:prstGeom>
          </p:spPr>
        </p:pic>
      </p:grpSp>
      <p:sp>
        <p:nvSpPr>
          <p:cNvPr id="3" name="Content Placeholder 2"/>
          <p:cNvSpPr>
            <a:spLocks noGrp="1"/>
          </p:cNvSpPr>
          <p:nvPr>
            <p:ph idx="1"/>
          </p:nvPr>
        </p:nvSpPr>
        <p:spPr>
          <a:xfrm>
            <a:off x="838200" y="1690688"/>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726208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1AAC0-F606-47B1-9067-FF873380A6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1398FD-CE06-4B0A-9765-96AA4108BA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9A44C2-20F8-4891-9CA9-EFBD029884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2D6219-2EC3-429E-8984-2E2317902E1F}"/>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6" name="Footer Placeholder 5">
            <a:extLst>
              <a:ext uri="{FF2B5EF4-FFF2-40B4-BE49-F238E27FC236}">
                <a16:creationId xmlns:a16="http://schemas.microsoft.com/office/drawing/2014/main" id="{97EA6BBA-EC83-4097-8FA4-F8C3C57A40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875EDD-EA70-4925-8040-97C6437F881A}"/>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057838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3147-8E2D-40D5-AB81-58E956D06F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FF878A-67E6-4DCF-A197-2CEC2997F3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61C96-0F87-424D-A67B-31FD551F244F}"/>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5" name="Footer Placeholder 4">
            <a:extLst>
              <a:ext uri="{FF2B5EF4-FFF2-40B4-BE49-F238E27FC236}">
                <a16:creationId xmlns:a16="http://schemas.microsoft.com/office/drawing/2014/main" id="{9860AAC7-CC18-45A9-9B12-670D50145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1BCFB-355B-41EF-AE5C-45EC417843FB}"/>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1088598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8EE240-3A99-4E44-BF11-13E6D2CEE7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CB1D3A-B8DD-4381-B6D1-331932D71D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000FC4-C80F-4450-A456-B1E0553CFDAC}"/>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5" name="Footer Placeholder 4">
            <a:extLst>
              <a:ext uri="{FF2B5EF4-FFF2-40B4-BE49-F238E27FC236}">
                <a16:creationId xmlns:a16="http://schemas.microsoft.com/office/drawing/2014/main" id="{77F50D3A-465B-4016-94F2-E327D9EA7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7A2A9-42E2-4B4D-B8C7-C0ECA382C4F5}"/>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1883629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4" name="Rectangle 43"/>
          <p:cNvSpPr/>
          <p:nvPr userDrawn="1"/>
        </p:nvSpPr>
        <p:spPr>
          <a:xfrm>
            <a:off x="0" y="-36993"/>
            <a:ext cx="12192000" cy="34198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p:cNvSpPr txBox="1">
            <a:spLocks/>
          </p:cNvSpPr>
          <p:nvPr userDrawn="1"/>
        </p:nvSpPr>
        <p:spPr>
          <a:xfrm>
            <a:off x="539560" y="3378035"/>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sp>
        <p:nvSpPr>
          <p:cNvPr id="36" name="Slide Number Placeholder 5"/>
          <p:cNvSpPr txBox="1">
            <a:spLocks/>
          </p:cNvSpPr>
          <p:nvPr userDrawn="1"/>
        </p:nvSpPr>
        <p:spPr>
          <a:xfrm>
            <a:off x="1906161" y="6004893"/>
            <a:ext cx="369416"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7" name="Rectangle 36"/>
          <p:cNvSpPr/>
          <p:nvPr userDrawn="1"/>
        </p:nvSpPr>
        <p:spPr>
          <a:xfrm>
            <a:off x="555373" y="3382862"/>
            <a:ext cx="11081254" cy="2987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554736" y="470104"/>
            <a:ext cx="11082528" cy="28983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1"/>
          <p:cNvSpPr>
            <a:spLocks noGrp="1"/>
          </p:cNvSpPr>
          <p:nvPr>
            <p:ph type="ctrTitle"/>
          </p:nvPr>
        </p:nvSpPr>
        <p:spPr>
          <a:xfrm>
            <a:off x="562939" y="479728"/>
            <a:ext cx="11073687" cy="2899602"/>
          </a:xfrm>
          <a:noFill/>
        </p:spPr>
        <p:txBody>
          <a:bodyPr anchor="b"/>
          <a:lstStyle>
            <a:lvl1pPr algn="l">
              <a:defRPr sz="6000" b="1" baseline="0">
                <a:solidFill>
                  <a:schemeClr val="bg1"/>
                </a:solidFill>
              </a:defRPr>
            </a:lvl1pPr>
          </a:lstStyle>
          <a:p>
            <a:endParaRPr lang="en-US" dirty="0"/>
          </a:p>
        </p:txBody>
      </p:sp>
      <p:sp>
        <p:nvSpPr>
          <p:cNvPr id="40" name="Subtitle 2"/>
          <p:cNvSpPr>
            <a:spLocks noGrp="1"/>
          </p:cNvSpPr>
          <p:nvPr>
            <p:ph type="subTitle" idx="1" hasCustomPrompt="1"/>
          </p:nvPr>
        </p:nvSpPr>
        <p:spPr>
          <a:xfrm>
            <a:off x="554736" y="3395723"/>
            <a:ext cx="11067352" cy="203375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		</a:t>
            </a:r>
          </a:p>
          <a:p>
            <a:r>
              <a:rPr lang="en-US" dirty="0"/>
              <a:t> </a:t>
            </a:r>
          </a:p>
        </p:txBody>
      </p:sp>
      <p:sp>
        <p:nvSpPr>
          <p:cNvPr id="41" name="Subtitle 2"/>
          <p:cNvSpPr txBox="1">
            <a:spLocks/>
          </p:cNvSpPr>
          <p:nvPr userDrawn="1"/>
        </p:nvSpPr>
        <p:spPr>
          <a:xfrm>
            <a:off x="7177912" y="3408585"/>
            <a:ext cx="4444482" cy="18284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42" name="Subtitle 2"/>
          <p:cNvSpPr txBox="1">
            <a:spLocks/>
          </p:cNvSpPr>
          <p:nvPr userDrawn="1"/>
        </p:nvSpPr>
        <p:spPr>
          <a:xfrm>
            <a:off x="7177913" y="3385979"/>
            <a:ext cx="4444482" cy="2043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43" name="Slide Number Placeholder 5"/>
          <p:cNvSpPr>
            <a:spLocks noGrp="1"/>
          </p:cNvSpPr>
          <p:nvPr>
            <p:ph type="sldNum" sz="quarter" idx="4"/>
          </p:nvPr>
        </p:nvSpPr>
        <p:spPr>
          <a:xfrm>
            <a:off x="108578" y="6454451"/>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6" name="TextBox 15" descr="2017 Leadership Conference logo">
            <a:extLst>
              <a:ext uri="{FF2B5EF4-FFF2-40B4-BE49-F238E27FC236}">
                <a16:creationId xmlns:a16="http://schemas.microsoft.com/office/drawing/2014/main" id="{42FF2428-C8CC-48C8-8F13-D712C03BFCB1}"/>
              </a:ext>
            </a:extLst>
          </p:cNvPr>
          <p:cNvSpPr txBox="1"/>
          <p:nvPr userDrawn="1"/>
        </p:nvSpPr>
        <p:spPr>
          <a:xfrm>
            <a:off x="6031346" y="5677927"/>
            <a:ext cx="4797206"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2019 OSEP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21BB83B6-39CA-4352-A9CC-4258E7F835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spTree>
    <p:extLst>
      <p:ext uri="{BB962C8B-B14F-4D97-AF65-F5344CB8AC3E}">
        <p14:creationId xmlns:p14="http://schemas.microsoft.com/office/powerpoint/2010/main" val="194983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6" name="TextBox 15" descr="2017 Leadership conference logo with two decorate rainbow bars to left of the logo">
            <a:extLst>
              <a:ext uri="{FF2B5EF4-FFF2-40B4-BE49-F238E27FC236}">
                <a16:creationId xmlns:a16="http://schemas.microsoft.com/office/drawing/2014/main" id="{17D87E26-A4AC-48B2-822F-945591A26D29}"/>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31940426-5993-4BDC-A247-B84D21CD31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8" name="Picture 17">
            <a:extLst>
              <a:ext uri="{FF2B5EF4-FFF2-40B4-BE49-F238E27FC236}">
                <a16:creationId xmlns:a16="http://schemas.microsoft.com/office/drawing/2014/main" id="{2A6B1B56-9A75-4170-ADAC-203023128E42}"/>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9" name="Picture 18">
            <a:extLst>
              <a:ext uri="{FF2B5EF4-FFF2-40B4-BE49-F238E27FC236}">
                <a16:creationId xmlns:a16="http://schemas.microsoft.com/office/drawing/2014/main" id="{EEE4DEFF-D3ED-4D79-A579-27EE89356900}"/>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3128942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solidFill>
            <a:schemeClr val="accent5"/>
          </a:solidFill>
        </p:spPr>
        <p:txBody>
          <a:bodyPr/>
          <a:lstStyle>
            <a:lvl1pPr>
              <a:defRPr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lide Number Placeholder 5"/>
          <p:cNvSpPr>
            <a:spLocks noGrp="1"/>
          </p:cNvSpPr>
          <p:nvPr>
            <p:ph type="sldNum" sz="quarter" idx="10"/>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8" name="TextBox 17" descr="2017 Leadership conference logo with two decorate rainbow bars to left of the logo">
            <a:extLst>
              <a:ext uri="{FF2B5EF4-FFF2-40B4-BE49-F238E27FC236}">
                <a16:creationId xmlns:a16="http://schemas.microsoft.com/office/drawing/2014/main" id="{E7DCB8B3-877B-4F37-8C98-DF58A08CB21C}"/>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3D8C2911-732D-4130-BC60-8AC587956B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20" name="Picture 19">
            <a:extLst>
              <a:ext uri="{FF2B5EF4-FFF2-40B4-BE49-F238E27FC236}">
                <a16:creationId xmlns:a16="http://schemas.microsoft.com/office/drawing/2014/main" id="{EA82E416-2B40-46AF-8102-7944037E659C}"/>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21" name="Picture 20">
            <a:extLst>
              <a:ext uri="{FF2B5EF4-FFF2-40B4-BE49-F238E27FC236}">
                <a16:creationId xmlns:a16="http://schemas.microsoft.com/office/drawing/2014/main" id="{FB2F23A5-5665-44F6-9BD2-AB73FF78A09D}"/>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276493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sp>
        <p:nvSpPr>
          <p:cNvPr id="17"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2" name="TextBox 11" descr="2017 Leadership conference logo with two decorate rainbow bars to left of the logo">
            <a:extLst>
              <a:ext uri="{FF2B5EF4-FFF2-40B4-BE49-F238E27FC236}">
                <a16:creationId xmlns:a16="http://schemas.microsoft.com/office/drawing/2014/main" id="{6B9ACFD8-DC67-4DB1-9A58-97D97C068A6D}"/>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9172CCC1-C65B-4F16-A7D9-1D3678A222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4" name="Picture 13">
            <a:extLst>
              <a:ext uri="{FF2B5EF4-FFF2-40B4-BE49-F238E27FC236}">
                <a16:creationId xmlns:a16="http://schemas.microsoft.com/office/drawing/2014/main" id="{2686F78E-6D02-437C-9227-737F546D8438}"/>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5" name="Picture 14">
            <a:extLst>
              <a:ext uri="{FF2B5EF4-FFF2-40B4-BE49-F238E27FC236}">
                <a16:creationId xmlns:a16="http://schemas.microsoft.com/office/drawing/2014/main" id="{798783F4-E6E0-47E5-8B7D-65178EF5CE4A}"/>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360427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6"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2" name="Title 1"/>
          <p:cNvSpPr>
            <a:spLocks noGrp="1"/>
          </p:cNvSpPr>
          <p:nvPr>
            <p:ph type="title"/>
          </p:nvPr>
        </p:nvSpPr>
        <p:spPr>
          <a:xfrm>
            <a:off x="838200" y="365125"/>
            <a:ext cx="10515600" cy="1033369"/>
          </a:xfrm>
        </p:spPr>
        <p:txBody>
          <a:bodyPr/>
          <a:lstStyle/>
          <a:p>
            <a:r>
              <a:rPr lang="en-US"/>
              <a:t>Click to edit Master title style</a:t>
            </a:r>
          </a:p>
        </p:txBody>
      </p:sp>
      <p:sp>
        <p:nvSpPr>
          <p:cNvPr id="11" name="TextBox 10" descr="2017 Leadership conference logo with two decorate rainbow bars to left of the logo">
            <a:extLst>
              <a:ext uri="{FF2B5EF4-FFF2-40B4-BE49-F238E27FC236}">
                <a16:creationId xmlns:a16="http://schemas.microsoft.com/office/drawing/2014/main" id="{9329E551-1B17-43B5-ACA0-512F60887F37}"/>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D5A45DDE-AA77-4710-ABD7-5554314FCB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3" name="Picture 12">
            <a:extLst>
              <a:ext uri="{FF2B5EF4-FFF2-40B4-BE49-F238E27FC236}">
                <a16:creationId xmlns:a16="http://schemas.microsoft.com/office/drawing/2014/main" id="{A1D5850C-C563-4ADC-A5D5-E804EFB19CAC}"/>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4" name="Picture 13">
            <a:extLst>
              <a:ext uri="{FF2B5EF4-FFF2-40B4-BE49-F238E27FC236}">
                <a16:creationId xmlns:a16="http://schemas.microsoft.com/office/drawing/2014/main" id="{96D9931C-E613-443A-8A40-FD20563F11A9}"/>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99806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chemeClr val="accent5"/>
          </a:solidFill>
        </p:spPr>
        <p:txBody>
          <a:bodyPr anchor="b"/>
          <a:lstStyle>
            <a:lvl1pPr>
              <a:defRPr sz="32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solidFill>
            <a:schemeClr val="accent5">
              <a:lumMod val="60000"/>
              <a:lumOff val="40000"/>
            </a:schemeClr>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1"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6" name="TextBox 15" descr="2017 Leadership conference logo with two decorate rainbow bars to left of the logo">
            <a:extLst>
              <a:ext uri="{FF2B5EF4-FFF2-40B4-BE49-F238E27FC236}">
                <a16:creationId xmlns:a16="http://schemas.microsoft.com/office/drawing/2014/main" id="{2848E537-3208-4828-A299-3E7B287DC158}"/>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9671DC6-7EF5-41A7-BF43-D67D921AE8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8" name="Picture 17">
            <a:extLst>
              <a:ext uri="{FF2B5EF4-FFF2-40B4-BE49-F238E27FC236}">
                <a16:creationId xmlns:a16="http://schemas.microsoft.com/office/drawing/2014/main" id="{FAC144EB-C364-4A15-A218-97E2F3DE9E77}"/>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9" name="Picture 18">
            <a:extLst>
              <a:ext uri="{FF2B5EF4-FFF2-40B4-BE49-F238E27FC236}">
                <a16:creationId xmlns:a16="http://schemas.microsoft.com/office/drawing/2014/main" id="{FE6A74D8-9399-409D-A640-825047073CB5}"/>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281933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chemeClr val="accent5"/>
          </a:solidFill>
        </p:spPr>
        <p:txBody>
          <a:bodyPr anchor="b"/>
          <a:lstStyle>
            <a:lvl1pPr>
              <a:defRPr sz="32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solidFill>
            <a:schemeClr val="accent5">
              <a:lumMod val="60000"/>
              <a:lumOff val="40000"/>
            </a:schemeClr>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9"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4" name="TextBox 13" descr="2017 Leadership conference logo with two decorate rainbow bars to left of the logo">
            <a:extLst>
              <a:ext uri="{FF2B5EF4-FFF2-40B4-BE49-F238E27FC236}">
                <a16:creationId xmlns:a16="http://schemas.microsoft.com/office/drawing/2014/main" id="{61CF0C18-B911-4E51-B7BE-13DE5B640D3A}"/>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9C3B694B-690F-44BD-9E68-450294879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6" name="Picture 15">
            <a:extLst>
              <a:ext uri="{FF2B5EF4-FFF2-40B4-BE49-F238E27FC236}">
                <a16:creationId xmlns:a16="http://schemas.microsoft.com/office/drawing/2014/main" id="{B19C86BB-F718-4477-8314-08C5F15EBE86}"/>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7" name="Picture 16">
            <a:extLst>
              <a:ext uri="{FF2B5EF4-FFF2-40B4-BE49-F238E27FC236}">
                <a16:creationId xmlns:a16="http://schemas.microsoft.com/office/drawing/2014/main" id="{9DBA1270-23CE-4257-9C30-64E31AD7BCC9}"/>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681605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DE2AD-8BCC-498C-8533-7B33C9798AFD}" type="datetime1">
              <a:rPr lang="en-US" smtClean="0"/>
              <a:t>7/12/2019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53B17-1229-47A4-BBB2-A02D5F84107F}" type="slidenum">
              <a:rPr lang="en-US" smtClean="0"/>
              <a:t>‹#›</a:t>
            </a:fld>
            <a:endParaRPr lang="en-US"/>
          </a:p>
        </p:txBody>
      </p:sp>
      <p:sp>
        <p:nvSpPr>
          <p:cNvPr id="17" name="Rectangle 16"/>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36993"/>
            <a:ext cx="12192000" cy="341985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userDrawn="1"/>
        </p:nvSpPr>
        <p:spPr>
          <a:xfrm>
            <a:off x="554736" y="3382860"/>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grpSp>
        <p:nvGrpSpPr>
          <p:cNvPr id="7" name="Group 6" descr="2017 Leadership Conference Logo "/>
          <p:cNvGrpSpPr/>
          <p:nvPr userDrawn="1"/>
        </p:nvGrpSpPr>
        <p:grpSpPr>
          <a:xfrm>
            <a:off x="6815468" y="5429892"/>
            <a:ext cx="4806926" cy="940126"/>
            <a:chOff x="6815468" y="5429892"/>
            <a:chExt cx="4806926" cy="940126"/>
          </a:xfrm>
        </p:grpSpPr>
        <p:sp>
          <p:nvSpPr>
            <p:cNvPr id="21" name="TextBox 20"/>
            <p:cNvSpPr txBox="1"/>
            <p:nvPr userDrawn="1"/>
          </p:nvSpPr>
          <p:spPr>
            <a:xfrm>
              <a:off x="6815468" y="5677927"/>
              <a:ext cx="4013083"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2017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22" name="Picture 2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grpSp>
      <p:sp>
        <p:nvSpPr>
          <p:cNvPr id="24" name="Rectangle 23"/>
          <p:cNvSpPr/>
          <p:nvPr userDrawn="1"/>
        </p:nvSpPr>
        <p:spPr>
          <a:xfrm>
            <a:off x="554736" y="460481"/>
            <a:ext cx="11082528" cy="2898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ubtitle 2"/>
          <p:cNvSpPr txBox="1">
            <a:spLocks/>
          </p:cNvSpPr>
          <p:nvPr userDrawn="1"/>
        </p:nvSpPr>
        <p:spPr>
          <a:xfrm>
            <a:off x="554099" y="3418681"/>
            <a:ext cx="4494639" cy="50036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Click to edit Master subtitle style</a:t>
            </a:r>
          </a:p>
        </p:txBody>
      </p:sp>
      <p:sp>
        <p:nvSpPr>
          <p:cNvPr id="27" name="Title 1"/>
          <p:cNvSpPr txBox="1">
            <a:spLocks/>
          </p:cNvSpPr>
          <p:nvPr userDrawn="1"/>
        </p:nvSpPr>
        <p:spPr>
          <a:xfrm>
            <a:off x="554099" y="972462"/>
            <a:ext cx="9144000" cy="2387600"/>
          </a:xfrm>
          <a:prstGeom prst="rect">
            <a:avLst/>
          </a:prstGeom>
        </p:spPr>
        <p:txBody>
          <a:bodyPr anchor="b"/>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r>
              <a:rPr lang="en-US" dirty="0"/>
              <a:t>Click to edit Master title style</a:t>
            </a:r>
          </a:p>
        </p:txBody>
      </p:sp>
      <p:sp>
        <p:nvSpPr>
          <p:cNvPr id="28" name="Slide Number Placeholder 5"/>
          <p:cNvSpPr txBox="1">
            <a:spLocks/>
          </p:cNvSpPr>
          <p:nvPr userDrawn="1"/>
        </p:nvSpPr>
        <p:spPr>
          <a:xfrm>
            <a:off x="108578" y="64544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3501537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6D0A64-0AE3-495C-8680-443A25D7EF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B1ABAB-3EE8-45E5-9B29-334F29C653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71BA5-DFCA-45EB-95B3-C1B915A8D1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FEC46-ADF7-41AE-9BFB-21D631D739BD}" type="datetimeFigureOut">
              <a:rPr lang="en-US" smtClean="0"/>
              <a:t>7/12/2019</a:t>
            </a:fld>
            <a:endParaRPr lang="en-US"/>
          </a:p>
        </p:txBody>
      </p:sp>
      <p:sp>
        <p:nvSpPr>
          <p:cNvPr id="5" name="Footer Placeholder 4">
            <a:extLst>
              <a:ext uri="{FF2B5EF4-FFF2-40B4-BE49-F238E27FC236}">
                <a16:creationId xmlns:a16="http://schemas.microsoft.com/office/drawing/2014/main" id="{704596A0-E7A3-491F-BC39-D20AE4189A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31A7C6-CE6C-44DB-8910-D15D8C6249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3729F-2414-494F-9894-24CCD64DCCE9}" type="slidenum">
              <a:rPr lang="en-US" smtClean="0"/>
              <a:t>‹#›</a:t>
            </a:fld>
            <a:endParaRPr lang="en-US"/>
          </a:p>
        </p:txBody>
      </p:sp>
    </p:spTree>
    <p:extLst>
      <p:ext uri="{BB962C8B-B14F-4D97-AF65-F5344CB8AC3E}">
        <p14:creationId xmlns:p14="http://schemas.microsoft.com/office/powerpoint/2010/main" val="954955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7C4F5-DE45-40C8-8033-E0F2B3447AA4}"/>
              </a:ext>
            </a:extLst>
          </p:cNvPr>
          <p:cNvSpPr>
            <a:spLocks noGrp="1"/>
          </p:cNvSpPr>
          <p:nvPr>
            <p:ph type="ctrTitle"/>
          </p:nvPr>
        </p:nvSpPr>
        <p:spPr>
          <a:xfrm>
            <a:off x="558810" y="480051"/>
            <a:ext cx="11073687" cy="2899602"/>
          </a:xfrm>
        </p:spPr>
        <p:txBody>
          <a:bodyPr>
            <a:normAutofit/>
          </a:bodyPr>
          <a:lstStyle/>
          <a:p>
            <a:pPr>
              <a:spcBef>
                <a:spcPts val="0"/>
              </a:spcBef>
            </a:pPr>
            <a:r>
              <a:rPr lang="en-US" sz="4800" dirty="0"/>
              <a:t>State District Partnerships: </a:t>
            </a:r>
            <a:br>
              <a:rPr lang="en-US" sz="4800" dirty="0"/>
            </a:br>
            <a:r>
              <a:rPr lang="en-US" sz="4800" dirty="0"/>
              <a:t>Sustaining Implementation Capacity</a:t>
            </a:r>
          </a:p>
        </p:txBody>
      </p:sp>
      <p:sp>
        <p:nvSpPr>
          <p:cNvPr id="3" name="Subtitle 2">
            <a:extLst>
              <a:ext uri="{FF2B5EF4-FFF2-40B4-BE49-F238E27FC236}">
                <a16:creationId xmlns:a16="http://schemas.microsoft.com/office/drawing/2014/main" id="{C2DF99D8-0AAC-47DE-A95A-081897BD4EE4}"/>
              </a:ext>
            </a:extLst>
          </p:cNvPr>
          <p:cNvSpPr>
            <a:spLocks noGrp="1"/>
          </p:cNvSpPr>
          <p:nvPr>
            <p:ph type="subTitle" idx="1"/>
          </p:nvPr>
        </p:nvSpPr>
        <p:spPr>
          <a:xfrm>
            <a:off x="554736" y="4050890"/>
            <a:ext cx="11067352" cy="1378588"/>
          </a:xfrm>
        </p:spPr>
        <p:txBody>
          <a:bodyPr>
            <a:normAutofit/>
          </a:bodyPr>
          <a:lstStyle/>
          <a:p>
            <a:pPr lvl="0" algn="ctr">
              <a:lnSpc>
                <a:spcPct val="100000"/>
              </a:lnSpc>
              <a:spcBef>
                <a:spcPts val="0"/>
              </a:spcBef>
              <a:buSzPts val="1800"/>
            </a:pPr>
            <a:r>
              <a:rPr lang="en-US" sz="2400" dirty="0"/>
              <a:t>Carolyn Cherry, Minnesota Department of Education</a:t>
            </a:r>
          </a:p>
          <a:p>
            <a:pPr lvl="0" algn="ctr">
              <a:lnSpc>
                <a:spcPct val="100000"/>
              </a:lnSpc>
              <a:spcBef>
                <a:spcPts val="0"/>
              </a:spcBef>
              <a:buSzPts val="1800"/>
            </a:pPr>
            <a:r>
              <a:rPr lang="en-US" sz="2400" dirty="0"/>
              <a:t>Rochelle Cox, Minneapolis Public Schools</a:t>
            </a:r>
          </a:p>
          <a:p>
            <a:pPr lvl="0" algn="ctr">
              <a:lnSpc>
                <a:spcPct val="100000"/>
              </a:lnSpc>
              <a:spcBef>
                <a:spcPts val="0"/>
              </a:spcBef>
              <a:buSzPts val="1800"/>
            </a:pPr>
            <a:r>
              <a:rPr lang="en-US" sz="2400" dirty="0"/>
              <a:t>Caryn Ward, SISEP Center </a:t>
            </a:r>
          </a:p>
        </p:txBody>
      </p:sp>
      <p:pic>
        <p:nvPicPr>
          <p:cNvPr id="7" name="Picture 6" descr="Minnesota Department of Education logo" title="Minnesota Department of Education"/>
          <p:cNvPicPr/>
          <p:nvPr/>
        </p:nvPicPr>
        <p:blipFill>
          <a:blip r:embed="rId2" cstate="print">
            <a:extLst>
              <a:ext uri="{28A0092B-C50C-407E-A947-70E740481C1C}">
                <a14:useLocalDpi xmlns:a14="http://schemas.microsoft.com/office/drawing/2010/main" val="0"/>
              </a:ext>
            </a:extLst>
          </a:blip>
          <a:stretch>
            <a:fillRect/>
          </a:stretch>
        </p:blipFill>
        <p:spPr>
          <a:xfrm>
            <a:off x="554736" y="480051"/>
            <a:ext cx="3157219" cy="767151"/>
          </a:xfrm>
          <a:prstGeom prst="rect">
            <a:avLst/>
          </a:prstGeom>
        </p:spPr>
      </p:pic>
      <p:pic>
        <p:nvPicPr>
          <p:cNvPr id="5" name="Google Shape;72;p8" descr="Minneapolis Public Schools logo" title="Minneapolis Public Schools"/>
          <p:cNvPicPr preferRelativeResize="0"/>
          <p:nvPr/>
        </p:nvPicPr>
        <p:blipFill>
          <a:blip r:embed="rId3">
            <a:alphaModFix/>
          </a:blip>
          <a:stretch>
            <a:fillRect/>
          </a:stretch>
        </p:blipFill>
        <p:spPr>
          <a:xfrm>
            <a:off x="5072590" y="463981"/>
            <a:ext cx="2013275" cy="1400175"/>
          </a:xfrm>
          <a:prstGeom prst="rect">
            <a:avLst/>
          </a:prstGeom>
          <a:noFill/>
          <a:ln>
            <a:noFill/>
          </a:ln>
        </p:spPr>
      </p:pic>
      <p:pic>
        <p:nvPicPr>
          <p:cNvPr id="6" name="Google Shape;71;p8" descr="State Implementation and Scaling-Up of Evidence Based Practices logo" title="State Implementation and Scaling-Up of Evidence Based Practices "/>
          <p:cNvPicPr preferRelativeResize="0"/>
          <p:nvPr/>
        </p:nvPicPr>
        <p:blipFill>
          <a:blip r:embed="rId4">
            <a:alphaModFix/>
          </a:blip>
          <a:stretch>
            <a:fillRect/>
          </a:stretch>
        </p:blipFill>
        <p:spPr>
          <a:xfrm>
            <a:off x="8488064" y="490660"/>
            <a:ext cx="3134024" cy="876250"/>
          </a:xfrm>
          <a:prstGeom prst="rect">
            <a:avLst/>
          </a:prstGeom>
          <a:noFill/>
          <a:ln>
            <a:noFill/>
          </a:ln>
        </p:spPr>
      </p:pic>
      <p:sp>
        <p:nvSpPr>
          <p:cNvPr id="4" name="Slide Number Placeholder 3">
            <a:extLst>
              <a:ext uri="{FF2B5EF4-FFF2-40B4-BE49-F238E27FC236}">
                <a16:creationId xmlns:a16="http://schemas.microsoft.com/office/drawing/2014/main" id="{48247414-C83C-43AB-82FB-D5FD4BA9104F}"/>
              </a:ext>
            </a:extLst>
          </p:cNvPr>
          <p:cNvSpPr>
            <a:spLocks noGrp="1"/>
          </p:cNvSpPr>
          <p:nvPr>
            <p:ph type="sldNum" sz="quarter" idx="4"/>
          </p:nvPr>
        </p:nvSpPr>
        <p:spPr/>
        <p:txBody>
          <a:bodyPr/>
          <a:lstStyle/>
          <a:p>
            <a:fld id="{8B753B17-1229-47A4-BBB2-A02D5F84107F}" type="slidenum">
              <a:rPr lang="en-US" smtClean="0"/>
              <a:pPr/>
              <a:t>1</a:t>
            </a:fld>
            <a:endParaRPr lang="en-US" dirty="0"/>
          </a:p>
        </p:txBody>
      </p:sp>
    </p:spTree>
    <p:extLst>
      <p:ext uri="{BB962C8B-B14F-4D97-AF65-F5344CB8AC3E}">
        <p14:creationId xmlns:p14="http://schemas.microsoft.com/office/powerpoint/2010/main" val="1506360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33" y="365125"/>
            <a:ext cx="10930467" cy="945515"/>
          </a:xfrm>
        </p:spPr>
        <p:txBody>
          <a:bodyPr>
            <a:normAutofit/>
          </a:bodyPr>
          <a:lstStyle/>
          <a:p>
            <a:pPr algn="r"/>
            <a:r>
              <a:rPr lang="en-US" sz="4400" dirty="0"/>
              <a:t>What types of Data?</a:t>
            </a:r>
          </a:p>
        </p:txBody>
      </p:sp>
      <p:sp>
        <p:nvSpPr>
          <p:cNvPr id="3" name="Content Placeholder 2"/>
          <p:cNvSpPr>
            <a:spLocks noGrp="1"/>
          </p:cNvSpPr>
          <p:nvPr>
            <p:ph idx="1"/>
          </p:nvPr>
        </p:nvSpPr>
        <p:spPr>
          <a:xfrm>
            <a:off x="423333" y="1473200"/>
            <a:ext cx="11362267" cy="5248275"/>
          </a:xfrm>
        </p:spPr>
        <p:txBody>
          <a:bodyPr>
            <a:noAutofit/>
          </a:bodyPr>
          <a:lstStyle/>
          <a:p>
            <a:pPr>
              <a:spcBef>
                <a:spcPts val="600"/>
              </a:spcBef>
              <a:spcAft>
                <a:spcPts val="600"/>
              </a:spcAft>
            </a:pPr>
            <a:r>
              <a:rPr lang="en-US" sz="2800" b="1" dirty="0"/>
              <a:t>Effort data: </a:t>
            </a:r>
            <a:r>
              <a:rPr lang="en-US" sz="2800" dirty="0"/>
              <a:t>document actions occurring such as time spent on a specific endeavor, number of training sessions attended, etc. </a:t>
            </a:r>
          </a:p>
          <a:p>
            <a:pPr lvl="1">
              <a:spcBef>
                <a:spcPts val="0"/>
              </a:spcBef>
              <a:spcAft>
                <a:spcPts val="600"/>
              </a:spcAft>
            </a:pPr>
            <a:r>
              <a:rPr lang="en-US" sz="2800" b="1" i="1" dirty="0">
                <a:solidFill>
                  <a:srgbClr val="C00000"/>
                </a:solidFill>
              </a:rPr>
              <a:t>How often? How much?</a:t>
            </a:r>
          </a:p>
          <a:p>
            <a:pPr>
              <a:spcBef>
                <a:spcPts val="600"/>
              </a:spcBef>
              <a:spcAft>
                <a:spcPts val="600"/>
              </a:spcAft>
            </a:pPr>
            <a:r>
              <a:rPr lang="en-US" sz="2800" b="1" dirty="0"/>
              <a:t>Fidelity data:</a:t>
            </a:r>
            <a:r>
              <a:rPr lang="en-US" sz="2800" dirty="0"/>
              <a:t> measure the extent to which adults are using the critical features of a practice as they were designed. </a:t>
            </a:r>
            <a:r>
              <a:rPr lang="en-US" sz="2800" i="1" dirty="0"/>
              <a:t>Independent checks for fidelity are more valid and reliable than self-report </a:t>
            </a:r>
          </a:p>
          <a:p>
            <a:pPr lvl="1">
              <a:spcBef>
                <a:spcPts val="0"/>
              </a:spcBef>
              <a:spcAft>
                <a:spcPts val="600"/>
              </a:spcAft>
            </a:pPr>
            <a:r>
              <a:rPr lang="en-US" sz="2800" b="1" i="1" dirty="0">
                <a:solidFill>
                  <a:srgbClr val="C00000"/>
                </a:solidFill>
              </a:rPr>
              <a:t>How well?</a:t>
            </a:r>
          </a:p>
          <a:p>
            <a:pPr>
              <a:spcBef>
                <a:spcPts val="600"/>
              </a:spcBef>
              <a:spcAft>
                <a:spcPts val="600"/>
              </a:spcAft>
            </a:pPr>
            <a:r>
              <a:rPr lang="en-US" sz="2800" b="1" dirty="0"/>
              <a:t>Outcome data:</a:t>
            </a:r>
            <a:r>
              <a:rPr lang="en-US" sz="2800" dirty="0"/>
              <a:t> measures the extent to which the activities, initiatives, and improvement efforts are leading to a desired end</a:t>
            </a:r>
          </a:p>
          <a:p>
            <a:pPr lvl="1">
              <a:spcBef>
                <a:spcPts val="0"/>
              </a:spcBef>
              <a:spcAft>
                <a:spcPts val="600"/>
              </a:spcAft>
            </a:pPr>
            <a:r>
              <a:rPr lang="en-US" sz="2800" b="1" i="1" dirty="0">
                <a:solidFill>
                  <a:srgbClr val="C00000"/>
                </a:solidFill>
              </a:rPr>
              <a:t>What changed?</a:t>
            </a:r>
          </a:p>
          <a:p>
            <a:pPr>
              <a:spcBef>
                <a:spcPts val="600"/>
              </a:spcBef>
              <a:spcAft>
                <a:spcPts val="600"/>
              </a:spcAft>
            </a:pPr>
            <a:endParaRPr lang="en-US" sz="2800" dirty="0"/>
          </a:p>
          <a:p>
            <a:pPr marL="0" indent="0">
              <a:spcBef>
                <a:spcPts val="600"/>
              </a:spcBef>
              <a:spcAft>
                <a:spcPts val="600"/>
              </a:spcAft>
              <a:buNone/>
            </a:pPr>
            <a:endParaRPr lang="en-US" sz="2800" dirty="0"/>
          </a:p>
        </p:txBody>
      </p:sp>
      <p:sp>
        <p:nvSpPr>
          <p:cNvPr id="5" name="Slide Number Placeholder 4"/>
          <p:cNvSpPr>
            <a:spLocks noGrp="1"/>
          </p:cNvSpPr>
          <p:nvPr>
            <p:ph type="sldNum" sz="quarter" idx="4294967295"/>
          </p:nvPr>
        </p:nvSpPr>
        <p:spPr>
          <a:xfrm>
            <a:off x="9891132" y="6356350"/>
            <a:ext cx="1462668" cy="365125"/>
          </a:xfrm>
          <a:prstGeom prst="rect">
            <a:avLst/>
          </a:prstGeom>
        </p:spPr>
        <p:txBody>
          <a:bodyPr/>
          <a:lstStyle/>
          <a:p>
            <a:fld id="{91C7252B-4A3A-443E-82EA-92A5BCCF2336}" type="slidenum">
              <a:rPr lang="en-US" smtClean="0"/>
              <a:pPr/>
              <a:t>10</a:t>
            </a:fld>
            <a:endParaRPr lang="en-US" dirty="0"/>
          </a:p>
        </p:txBody>
      </p:sp>
    </p:spTree>
    <p:extLst>
      <p:ext uri="{BB962C8B-B14F-4D97-AF65-F5344CB8AC3E}">
        <p14:creationId xmlns:p14="http://schemas.microsoft.com/office/powerpoint/2010/main" val="2112779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pPr algn="r"/>
            <a:r>
              <a:rPr lang="en-US" dirty="0"/>
              <a:t>Entering into a Partnership with MDE	</a:t>
            </a:r>
          </a:p>
        </p:txBody>
      </p:sp>
      <p:sp>
        <p:nvSpPr>
          <p:cNvPr id="5" name="Content Placeholder 4"/>
          <p:cNvSpPr>
            <a:spLocks noGrp="1"/>
          </p:cNvSpPr>
          <p:nvPr>
            <p:ph sz="half" idx="1"/>
          </p:nvPr>
        </p:nvSpPr>
        <p:spPr/>
        <p:txBody>
          <a:bodyPr>
            <a:noAutofit/>
          </a:bodyPr>
          <a:lstStyle/>
          <a:p>
            <a:pPr marL="457200" lvl="0" indent="-381000">
              <a:spcBef>
                <a:spcPts val="1800"/>
              </a:spcBef>
              <a:buSzPts val="2400"/>
            </a:pPr>
            <a:r>
              <a:rPr lang="en-US" sz="3600" dirty="0"/>
              <a:t>Health of the District and Department</a:t>
            </a:r>
          </a:p>
          <a:p>
            <a:pPr marL="457200" lvl="0" indent="-381000">
              <a:spcBef>
                <a:spcPts val="1800"/>
              </a:spcBef>
              <a:buSzPts val="2400"/>
            </a:pPr>
            <a:r>
              <a:rPr lang="en-US" sz="3600" dirty="0"/>
              <a:t>Mutual Goal</a:t>
            </a:r>
          </a:p>
          <a:p>
            <a:pPr marL="457200" lvl="0" indent="-381000">
              <a:spcBef>
                <a:spcPts val="1800"/>
              </a:spcBef>
              <a:buSzPts val="2400"/>
            </a:pPr>
            <a:r>
              <a:rPr lang="en-US" sz="3600" dirty="0"/>
              <a:t>Sustainability</a:t>
            </a:r>
          </a:p>
          <a:p>
            <a:pPr marL="457200" lvl="0" indent="-381000">
              <a:spcBef>
                <a:spcPts val="1800"/>
              </a:spcBef>
              <a:buSzPts val="2400"/>
            </a:pPr>
            <a:r>
              <a:rPr lang="en-US" sz="3600" dirty="0"/>
              <a:t>Alignment with District Priorities</a:t>
            </a:r>
          </a:p>
          <a:p>
            <a:pPr marL="457200" lvl="0" indent="-381000">
              <a:spcBef>
                <a:spcPts val="1800"/>
              </a:spcBef>
              <a:buSzPts val="2400"/>
            </a:pPr>
            <a:r>
              <a:rPr lang="en-US" sz="3600" dirty="0"/>
              <a:t>School Buy-in</a:t>
            </a:r>
          </a:p>
        </p:txBody>
      </p:sp>
      <p:pic>
        <p:nvPicPr>
          <p:cNvPr id="7" name="Google Shape;143;p13" descr="Image result for minneapolis public schools sign on the side of a building" title="Minneapolis Public Schools"/>
          <p:cNvPicPr preferRelativeResize="0"/>
          <p:nvPr/>
        </p:nvPicPr>
        <p:blipFill>
          <a:blip r:embed="rId2">
            <a:alphaModFix/>
          </a:blip>
          <a:stretch>
            <a:fillRect/>
          </a:stretch>
        </p:blipFill>
        <p:spPr>
          <a:xfrm>
            <a:off x="7165074" y="1799872"/>
            <a:ext cx="4188725" cy="2002201"/>
          </a:xfrm>
          <a:prstGeom prst="rect">
            <a:avLst/>
          </a:prstGeom>
          <a:noFill/>
          <a:ln>
            <a:noFill/>
          </a:ln>
        </p:spPr>
      </p:pic>
      <p:pic>
        <p:nvPicPr>
          <p:cNvPr id="8" name="Google Shape;144;p13" descr="Image of minneapolis public schools' children in classrooms, at desks in classrooms" title="Children at School"/>
          <p:cNvPicPr preferRelativeResize="0"/>
          <p:nvPr/>
        </p:nvPicPr>
        <p:blipFill>
          <a:blip r:embed="rId3">
            <a:alphaModFix/>
          </a:blip>
          <a:stretch>
            <a:fillRect/>
          </a:stretch>
        </p:blipFill>
        <p:spPr>
          <a:xfrm>
            <a:off x="6019800" y="3613329"/>
            <a:ext cx="4543425" cy="2686050"/>
          </a:xfrm>
          <a:prstGeom prst="rect">
            <a:avLst/>
          </a:prstGeom>
          <a:noFill/>
          <a:ln>
            <a:noFill/>
          </a:ln>
        </p:spPr>
      </p:pic>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11</a:t>
            </a:fld>
            <a:endParaRPr lang="en-US" dirty="0"/>
          </a:p>
        </p:txBody>
      </p:sp>
    </p:spTree>
    <p:extLst>
      <p:ext uri="{BB962C8B-B14F-4D97-AF65-F5344CB8AC3E}">
        <p14:creationId xmlns:p14="http://schemas.microsoft.com/office/powerpoint/2010/main" val="794512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dirty="0"/>
              <a:t>Minneapolis Public Schools-Demographics</a:t>
            </a:r>
          </a:p>
        </p:txBody>
      </p:sp>
      <p:sp>
        <p:nvSpPr>
          <p:cNvPr id="6" name="Content Placeholder 5"/>
          <p:cNvSpPr>
            <a:spLocks noGrp="1"/>
          </p:cNvSpPr>
          <p:nvPr>
            <p:ph sz="half" idx="1"/>
          </p:nvPr>
        </p:nvSpPr>
        <p:spPr>
          <a:xfrm>
            <a:off x="838200" y="1825624"/>
            <a:ext cx="5181600" cy="4536433"/>
          </a:xfrm>
        </p:spPr>
        <p:txBody>
          <a:bodyPr>
            <a:normAutofit fontScale="92500" lnSpcReduction="10000"/>
          </a:bodyPr>
          <a:lstStyle/>
          <a:p>
            <a:pPr marL="457200" lvl="0" indent="-419100">
              <a:spcBef>
                <a:spcPts val="1800"/>
              </a:spcBef>
              <a:buSzPts val="3000"/>
            </a:pPr>
            <a:r>
              <a:rPr lang="en-US" sz="3000" dirty="0"/>
              <a:t>36,531 Students</a:t>
            </a:r>
          </a:p>
          <a:p>
            <a:pPr marL="457200" lvl="0" indent="-419100">
              <a:spcBef>
                <a:spcPts val="1800"/>
              </a:spcBef>
              <a:buSzPts val="3000"/>
            </a:pPr>
            <a:r>
              <a:rPr lang="en-US" sz="3000" dirty="0"/>
              <a:t>17.3% Special Education</a:t>
            </a:r>
          </a:p>
          <a:p>
            <a:pPr marL="457200" lvl="0" indent="-419100">
              <a:spcBef>
                <a:spcPts val="1800"/>
              </a:spcBef>
              <a:buSzPts val="3000"/>
            </a:pPr>
            <a:r>
              <a:rPr lang="en-US" sz="3000" dirty="0"/>
              <a:t>73 schools and programs</a:t>
            </a:r>
          </a:p>
          <a:p>
            <a:pPr marL="457200" lvl="0" indent="-419100">
              <a:spcBef>
                <a:spcPts val="1800"/>
              </a:spcBef>
              <a:buSzPts val="3000"/>
            </a:pPr>
            <a:r>
              <a:rPr lang="en-US" sz="3000" dirty="0"/>
              <a:t>65.3% Students of color</a:t>
            </a:r>
          </a:p>
          <a:p>
            <a:pPr marL="457200" lvl="0" indent="-419100">
              <a:spcBef>
                <a:spcPts val="1800"/>
              </a:spcBef>
              <a:buSzPts val="3000"/>
            </a:pPr>
            <a:r>
              <a:rPr lang="en-US" sz="3000" dirty="0"/>
              <a:t>Overall Graduation Rate of 66%</a:t>
            </a:r>
          </a:p>
          <a:p>
            <a:pPr marL="457200" lvl="0" indent="-419100">
              <a:spcBef>
                <a:spcPts val="1800"/>
              </a:spcBef>
              <a:buSzPts val="3000"/>
            </a:pPr>
            <a:r>
              <a:rPr lang="en-US" sz="3000" dirty="0"/>
              <a:t>State Test Scores</a:t>
            </a:r>
          </a:p>
          <a:p>
            <a:pPr marL="914400" lvl="1" indent="-419100">
              <a:spcBef>
                <a:spcPts val="1800"/>
              </a:spcBef>
              <a:buSzPts val="3000"/>
            </a:pPr>
            <a:r>
              <a:rPr lang="en-US" sz="3000" dirty="0"/>
              <a:t>Math         42% Proficient</a:t>
            </a:r>
          </a:p>
          <a:p>
            <a:pPr marL="914400" lvl="1" indent="-419100">
              <a:spcBef>
                <a:spcPts val="600"/>
              </a:spcBef>
              <a:buSzPts val="3000"/>
            </a:pPr>
            <a:r>
              <a:rPr lang="en-US" sz="3000" dirty="0"/>
              <a:t>Reading    45% Proficient</a:t>
            </a:r>
          </a:p>
        </p:txBody>
      </p:sp>
      <p:sp>
        <p:nvSpPr>
          <p:cNvPr id="7" name="Content Placeholder 6"/>
          <p:cNvSpPr>
            <a:spLocks noGrp="1"/>
          </p:cNvSpPr>
          <p:nvPr>
            <p:ph sz="half" idx="2"/>
          </p:nvPr>
        </p:nvSpPr>
        <p:spPr>
          <a:xfrm>
            <a:off x="6172200" y="1825625"/>
            <a:ext cx="5592170" cy="2200465"/>
          </a:xfrm>
        </p:spPr>
        <p:txBody>
          <a:bodyPr>
            <a:normAutofit fontScale="92500" lnSpcReduction="10000"/>
          </a:bodyPr>
          <a:lstStyle/>
          <a:p>
            <a:pPr marL="0" lvl="0" indent="0">
              <a:buNone/>
            </a:pPr>
            <a:r>
              <a:rPr lang="en-US" dirty="0"/>
              <a:t>District Priorities:</a:t>
            </a:r>
          </a:p>
          <a:p>
            <a:pPr marL="457200" lvl="0" indent="-342900">
              <a:spcBef>
                <a:spcPts val="0"/>
              </a:spcBef>
              <a:spcAft>
                <a:spcPts val="1200"/>
              </a:spcAft>
              <a:buSzPts val="1800"/>
            </a:pPr>
            <a:r>
              <a:rPr lang="en-US" dirty="0"/>
              <a:t>Social Emotional Learning</a:t>
            </a:r>
          </a:p>
          <a:p>
            <a:pPr marL="457200" lvl="0" indent="-342900">
              <a:spcBef>
                <a:spcPts val="0"/>
              </a:spcBef>
              <a:spcAft>
                <a:spcPts val="1200"/>
              </a:spcAft>
              <a:buSzPts val="1800"/>
            </a:pPr>
            <a:r>
              <a:rPr lang="en-US" dirty="0"/>
              <a:t>Equity</a:t>
            </a:r>
          </a:p>
          <a:p>
            <a:pPr marL="457200" lvl="0" indent="-342900">
              <a:spcBef>
                <a:spcPts val="0"/>
              </a:spcBef>
              <a:spcAft>
                <a:spcPts val="1200"/>
              </a:spcAft>
              <a:buSzPts val="1800"/>
            </a:pPr>
            <a:r>
              <a:rPr lang="en-US" dirty="0"/>
              <a:t>Literacy</a:t>
            </a:r>
          </a:p>
          <a:p>
            <a:pPr marL="457200" lvl="0" indent="-342900">
              <a:spcBef>
                <a:spcPts val="0"/>
              </a:spcBef>
              <a:buSzPts val="1800"/>
            </a:pPr>
            <a:r>
              <a:rPr lang="en-US" dirty="0"/>
              <a:t>Multi-tiered Systems of Support</a:t>
            </a:r>
          </a:p>
        </p:txBody>
      </p:sp>
      <p:pic>
        <p:nvPicPr>
          <p:cNvPr id="8" name="Google Shape;134;p12" descr="Image of minneapolis public schools' children in a group with arms raised and smiling" title="Children at School-Growing and Learning Together"/>
          <p:cNvPicPr preferRelativeResize="0"/>
          <p:nvPr/>
        </p:nvPicPr>
        <p:blipFill>
          <a:blip r:embed="rId2">
            <a:alphaModFix/>
          </a:blip>
          <a:stretch>
            <a:fillRect/>
          </a:stretch>
        </p:blipFill>
        <p:spPr>
          <a:xfrm>
            <a:off x="6887658" y="4161027"/>
            <a:ext cx="4161253" cy="2068170"/>
          </a:xfrm>
          <a:prstGeom prst="rect">
            <a:avLst/>
          </a:prstGeom>
          <a:noFill/>
          <a:ln>
            <a:noFill/>
          </a:ln>
        </p:spPr>
      </p:pic>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12</a:t>
            </a:fld>
            <a:endParaRPr lang="en-US" dirty="0"/>
          </a:p>
        </p:txBody>
      </p:sp>
    </p:spTree>
    <p:extLst>
      <p:ext uri="{BB962C8B-B14F-4D97-AF65-F5344CB8AC3E}">
        <p14:creationId xmlns:p14="http://schemas.microsoft.com/office/powerpoint/2010/main" val="378343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pPr algn="r"/>
            <a:r>
              <a:rPr lang="en-US" dirty="0"/>
              <a:t>Strategy Selection: District Perspective</a:t>
            </a:r>
          </a:p>
        </p:txBody>
      </p:sp>
      <p:sp>
        <p:nvSpPr>
          <p:cNvPr id="5" name="Content Placeholder 4"/>
          <p:cNvSpPr>
            <a:spLocks noGrp="1"/>
          </p:cNvSpPr>
          <p:nvPr>
            <p:ph sz="half" idx="1"/>
          </p:nvPr>
        </p:nvSpPr>
        <p:spPr>
          <a:xfrm>
            <a:off x="838200" y="2113279"/>
            <a:ext cx="6913728" cy="4063683"/>
          </a:xfrm>
        </p:spPr>
        <p:txBody>
          <a:bodyPr>
            <a:normAutofit/>
          </a:bodyPr>
          <a:lstStyle/>
          <a:p>
            <a:pPr marL="457200" lvl="0" indent="-342900">
              <a:spcBef>
                <a:spcPts val="3600"/>
              </a:spcBef>
              <a:buSzPts val="1800"/>
            </a:pPr>
            <a:r>
              <a:rPr lang="en-US" sz="3600" dirty="0"/>
              <a:t>Check &amp; Connect history in MPS</a:t>
            </a:r>
          </a:p>
          <a:p>
            <a:pPr marL="457200" lvl="0" indent="-342900">
              <a:spcBef>
                <a:spcPts val="3600"/>
              </a:spcBef>
              <a:buSzPts val="1800"/>
            </a:pPr>
            <a:r>
              <a:rPr lang="en-US" sz="3600" dirty="0"/>
              <a:t>Understanding the Data</a:t>
            </a:r>
          </a:p>
          <a:p>
            <a:pPr marL="457200" lvl="0" indent="-342900">
              <a:spcBef>
                <a:spcPts val="3600"/>
              </a:spcBef>
              <a:buSzPts val="1800"/>
            </a:pPr>
            <a:r>
              <a:rPr lang="en-US" sz="3600" dirty="0"/>
              <a:t>Navigating Relationships</a:t>
            </a:r>
          </a:p>
          <a:p>
            <a:pPr marL="457200" lvl="0" indent="-342900">
              <a:spcBef>
                <a:spcPts val="3600"/>
              </a:spcBef>
              <a:buSzPts val="1800"/>
            </a:pPr>
            <a:r>
              <a:rPr lang="en-US" sz="3600" dirty="0"/>
              <a:t>Cross Departmental Work</a:t>
            </a:r>
          </a:p>
        </p:txBody>
      </p:sp>
      <p:pic>
        <p:nvPicPr>
          <p:cNvPr id="7" name="Google Shape;200;p19" descr="Image of three high school age students who participating in check and connect in minneapolis public schools" title="Picture of Students"/>
          <p:cNvPicPr preferRelativeResize="0"/>
          <p:nvPr/>
        </p:nvPicPr>
        <p:blipFill>
          <a:blip r:embed="rId2">
            <a:alphaModFix/>
          </a:blip>
          <a:stretch>
            <a:fillRect/>
          </a:stretch>
        </p:blipFill>
        <p:spPr>
          <a:xfrm>
            <a:off x="6294044" y="2730917"/>
            <a:ext cx="4502624" cy="2479606"/>
          </a:xfrm>
          <a:prstGeom prst="rect">
            <a:avLst/>
          </a:prstGeom>
          <a:noFill/>
          <a:ln>
            <a:noFill/>
          </a:ln>
        </p:spPr>
      </p:pic>
      <p:pic>
        <p:nvPicPr>
          <p:cNvPr id="8" name="Picture 7" descr="Picture of the Useable Intervention Active Implementation Framework" title="Useable Interventions"/>
          <p:cNvPicPr>
            <a:picLocks noChangeAspect="1"/>
          </p:cNvPicPr>
          <p:nvPr/>
        </p:nvPicPr>
        <p:blipFill>
          <a:blip r:embed="rId3"/>
          <a:stretch>
            <a:fillRect/>
          </a:stretch>
        </p:blipFill>
        <p:spPr>
          <a:xfrm>
            <a:off x="9682480" y="4570879"/>
            <a:ext cx="1528369" cy="1606083"/>
          </a:xfrm>
          <a:prstGeom prst="rect">
            <a:avLst/>
          </a:prstGeom>
        </p:spPr>
      </p:pic>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13</a:t>
            </a:fld>
            <a:endParaRPr lang="en-US" dirty="0"/>
          </a:p>
        </p:txBody>
      </p:sp>
    </p:spTree>
    <p:extLst>
      <p:ext uri="{BB962C8B-B14F-4D97-AF65-F5344CB8AC3E}">
        <p14:creationId xmlns:p14="http://schemas.microsoft.com/office/powerpoint/2010/main" val="2711180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pPr algn="r"/>
            <a:r>
              <a:rPr lang="en-US" dirty="0"/>
              <a:t>District Comprehensive Assessment Process</a:t>
            </a:r>
          </a:p>
        </p:txBody>
      </p:sp>
      <p:sp>
        <p:nvSpPr>
          <p:cNvPr id="5" name="Content Placeholder 4"/>
          <p:cNvSpPr>
            <a:spLocks noGrp="1"/>
          </p:cNvSpPr>
          <p:nvPr>
            <p:ph sz="half" idx="1"/>
          </p:nvPr>
        </p:nvSpPr>
        <p:spPr>
          <a:xfrm>
            <a:off x="838200" y="2113279"/>
            <a:ext cx="5181600" cy="4063683"/>
          </a:xfrm>
        </p:spPr>
        <p:txBody>
          <a:bodyPr>
            <a:normAutofit/>
          </a:bodyPr>
          <a:lstStyle/>
          <a:p>
            <a:pPr marL="457200" lvl="0" indent="-342900">
              <a:spcBef>
                <a:spcPts val="2400"/>
              </a:spcBef>
              <a:buSzPts val="1800"/>
            </a:pPr>
            <a:r>
              <a:rPr lang="en-US" dirty="0"/>
              <a:t>Year 1 to Year 3 Experiences</a:t>
            </a:r>
          </a:p>
          <a:p>
            <a:pPr marL="457200" lvl="0" indent="-342900">
              <a:spcBef>
                <a:spcPts val="2400"/>
              </a:spcBef>
              <a:buSzPts val="1800"/>
            </a:pPr>
            <a:r>
              <a:rPr lang="en-US" dirty="0"/>
              <a:t>Information Sharing</a:t>
            </a:r>
          </a:p>
          <a:p>
            <a:pPr marL="457200" lvl="0" indent="-342900">
              <a:spcBef>
                <a:spcPts val="2400"/>
              </a:spcBef>
              <a:buSzPts val="1800"/>
            </a:pPr>
            <a:r>
              <a:rPr lang="en-US" dirty="0"/>
              <a:t>Implementation Science in a World of Urgency</a:t>
            </a:r>
          </a:p>
          <a:p>
            <a:pPr marL="457200" lvl="0" indent="-342900">
              <a:spcBef>
                <a:spcPts val="2400"/>
              </a:spcBef>
              <a:buSzPts val="1800"/>
            </a:pPr>
            <a:r>
              <a:rPr lang="en-US" dirty="0"/>
              <a:t>Fiscal Resource Sharing Improves Cross Departmental Work</a:t>
            </a:r>
          </a:p>
        </p:txBody>
      </p:sp>
      <p:pic>
        <p:nvPicPr>
          <p:cNvPr id="6" name="Google Shape;210;p20" descr="Imageof a group of students taking a selfie picture with the  minneapolis public schools' superintendent" title="Students with Superintendent"/>
          <p:cNvPicPr preferRelativeResize="0"/>
          <p:nvPr/>
        </p:nvPicPr>
        <p:blipFill>
          <a:blip r:embed="rId2">
            <a:alphaModFix/>
          </a:blip>
          <a:stretch>
            <a:fillRect/>
          </a:stretch>
        </p:blipFill>
        <p:spPr>
          <a:xfrm>
            <a:off x="7035488" y="2422588"/>
            <a:ext cx="3455025" cy="2577975"/>
          </a:xfrm>
          <a:prstGeom prst="rect">
            <a:avLst/>
          </a:prstGeom>
          <a:noFill/>
          <a:ln>
            <a:noFill/>
          </a:ln>
        </p:spPr>
      </p:pic>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14</a:t>
            </a:fld>
            <a:endParaRPr lang="en-US" dirty="0"/>
          </a:p>
        </p:txBody>
      </p:sp>
      <p:pic>
        <p:nvPicPr>
          <p:cNvPr id="3" name="Picture 2" descr="Image of the Stages Active Implementation Framework" title="Stages of Implementation"/>
          <p:cNvPicPr>
            <a:picLocks noChangeAspect="1"/>
          </p:cNvPicPr>
          <p:nvPr/>
        </p:nvPicPr>
        <p:blipFill>
          <a:blip r:embed="rId3"/>
          <a:stretch>
            <a:fillRect/>
          </a:stretch>
        </p:blipFill>
        <p:spPr>
          <a:xfrm>
            <a:off x="9695175" y="4577224"/>
            <a:ext cx="1590675" cy="1695450"/>
          </a:xfrm>
          <a:prstGeom prst="rect">
            <a:avLst/>
          </a:prstGeom>
        </p:spPr>
      </p:pic>
    </p:spTree>
    <p:extLst>
      <p:ext uri="{BB962C8B-B14F-4D97-AF65-F5344CB8AC3E}">
        <p14:creationId xmlns:p14="http://schemas.microsoft.com/office/powerpoint/2010/main" val="2220780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pPr algn="r"/>
            <a:r>
              <a:rPr lang="en-US" dirty="0"/>
              <a:t>SSIP Check &amp; Connect in MPS</a:t>
            </a:r>
          </a:p>
        </p:txBody>
      </p:sp>
      <p:sp>
        <p:nvSpPr>
          <p:cNvPr id="5" name="Content Placeholder 4"/>
          <p:cNvSpPr>
            <a:spLocks noGrp="1"/>
          </p:cNvSpPr>
          <p:nvPr>
            <p:ph sz="half" idx="1"/>
          </p:nvPr>
        </p:nvSpPr>
        <p:spPr>
          <a:xfrm>
            <a:off x="838200" y="1825625"/>
            <a:ext cx="5181600" cy="4596170"/>
          </a:xfrm>
        </p:spPr>
        <p:txBody>
          <a:bodyPr>
            <a:normAutofit/>
          </a:bodyPr>
          <a:lstStyle/>
          <a:p>
            <a:pPr marL="182880" lvl="0" indent="-457200">
              <a:spcBef>
                <a:spcPts val="1200"/>
              </a:spcBef>
              <a:buSzPts val="1800"/>
            </a:pPr>
            <a:r>
              <a:rPr lang="en-US" dirty="0"/>
              <a:t>Two mentors</a:t>
            </a:r>
          </a:p>
          <a:p>
            <a:pPr marL="182880" lvl="0" indent="-457200">
              <a:spcBef>
                <a:spcPts val="1200"/>
              </a:spcBef>
              <a:buSzPts val="1800"/>
            </a:pPr>
            <a:r>
              <a:rPr lang="en-US" dirty="0"/>
              <a:t>Four high schools</a:t>
            </a:r>
          </a:p>
          <a:p>
            <a:pPr marL="182880" lvl="0" indent="-457200">
              <a:spcBef>
                <a:spcPts val="1200"/>
              </a:spcBef>
              <a:buSzPts val="1800"/>
            </a:pPr>
            <a:r>
              <a:rPr lang="en-US" dirty="0"/>
              <a:t>~50 American Indian and Black students with disabilities</a:t>
            </a:r>
          </a:p>
          <a:p>
            <a:pPr marL="182880" lvl="0" indent="-457200">
              <a:spcBef>
                <a:spcPts val="1200"/>
              </a:spcBef>
              <a:buSzPts val="1800"/>
            </a:pPr>
            <a:r>
              <a:rPr lang="en-US" dirty="0"/>
              <a:t>Project Coordinator</a:t>
            </a:r>
          </a:p>
          <a:p>
            <a:pPr marL="182880" lvl="0" indent="-457200">
              <a:spcBef>
                <a:spcPts val="1200"/>
              </a:spcBef>
              <a:buSzPts val="1800"/>
            </a:pPr>
            <a:r>
              <a:rPr lang="en-US" dirty="0"/>
              <a:t>Collaboration departments of</a:t>
            </a:r>
          </a:p>
          <a:p>
            <a:pPr marL="640080" lvl="1" indent="-457200">
              <a:spcBef>
                <a:spcPts val="600"/>
              </a:spcBef>
              <a:buSzPts val="1800"/>
            </a:pPr>
            <a:r>
              <a:rPr lang="en-US" dirty="0"/>
              <a:t>College &amp; Career Readiness</a:t>
            </a:r>
          </a:p>
          <a:p>
            <a:pPr marL="640080" lvl="1" indent="-457200">
              <a:spcBef>
                <a:spcPts val="0"/>
              </a:spcBef>
              <a:buSzPts val="1800"/>
            </a:pPr>
            <a:r>
              <a:rPr lang="en-US" dirty="0"/>
              <a:t>Indian Education</a:t>
            </a:r>
          </a:p>
          <a:p>
            <a:pPr marL="640080" lvl="1" indent="-457200">
              <a:spcBef>
                <a:spcPts val="0"/>
              </a:spcBef>
              <a:buSzPts val="1800"/>
            </a:pPr>
            <a:r>
              <a:rPr lang="en-US" dirty="0"/>
              <a:t>Office of Black Male Student Achievement (OBMSA)</a:t>
            </a:r>
          </a:p>
        </p:txBody>
      </p:sp>
      <p:pic>
        <p:nvPicPr>
          <p:cNvPr id="7" name="Google Shape;256;p25" descr="Image of high school age students for minneapolis public schools" title="Picture of students in classroom "/>
          <p:cNvPicPr preferRelativeResize="0"/>
          <p:nvPr/>
        </p:nvPicPr>
        <p:blipFill>
          <a:blip r:embed="rId2">
            <a:alphaModFix/>
          </a:blip>
          <a:stretch>
            <a:fillRect/>
          </a:stretch>
        </p:blipFill>
        <p:spPr>
          <a:xfrm>
            <a:off x="6019800" y="2058379"/>
            <a:ext cx="4810100" cy="2147375"/>
          </a:xfrm>
          <a:prstGeom prst="rect">
            <a:avLst/>
          </a:prstGeom>
          <a:noFill/>
          <a:ln>
            <a:noFill/>
          </a:ln>
        </p:spPr>
      </p:pic>
      <p:pic>
        <p:nvPicPr>
          <p:cNvPr id="6" name="Picture 5" descr="Picture of the Useable Intervention Active Implementation Framework" title="Useable Interventions"/>
          <p:cNvPicPr>
            <a:picLocks noChangeAspect="1"/>
          </p:cNvPicPr>
          <p:nvPr/>
        </p:nvPicPr>
        <p:blipFill>
          <a:blip r:embed="rId3"/>
          <a:stretch>
            <a:fillRect/>
          </a:stretch>
        </p:blipFill>
        <p:spPr>
          <a:xfrm>
            <a:off x="9301531" y="4573445"/>
            <a:ext cx="1528369" cy="1606083"/>
          </a:xfrm>
          <a:prstGeom prst="rect">
            <a:avLst/>
          </a:prstGeom>
        </p:spPr>
      </p:pic>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15</a:t>
            </a:fld>
            <a:endParaRPr lang="en-US" dirty="0"/>
          </a:p>
        </p:txBody>
      </p:sp>
    </p:spTree>
    <p:extLst>
      <p:ext uri="{BB962C8B-B14F-4D97-AF65-F5344CB8AC3E}">
        <p14:creationId xmlns:p14="http://schemas.microsoft.com/office/powerpoint/2010/main" val="1903673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pPr algn="r"/>
            <a:r>
              <a:rPr lang="en-US" dirty="0"/>
              <a:t>Check &amp; Connect/Cultural Competency Training &amp; Coaching	</a:t>
            </a:r>
          </a:p>
        </p:txBody>
      </p:sp>
      <p:sp>
        <p:nvSpPr>
          <p:cNvPr id="5" name="Content Placeholder 4"/>
          <p:cNvSpPr>
            <a:spLocks noGrp="1"/>
          </p:cNvSpPr>
          <p:nvPr>
            <p:ph sz="half" idx="1"/>
          </p:nvPr>
        </p:nvSpPr>
        <p:spPr>
          <a:xfrm>
            <a:off x="838200" y="1825625"/>
            <a:ext cx="10515600" cy="4493288"/>
          </a:xfrm>
        </p:spPr>
        <p:txBody>
          <a:bodyPr>
            <a:normAutofit fontScale="92500" lnSpcReduction="20000"/>
          </a:bodyPr>
          <a:lstStyle/>
          <a:p>
            <a:pPr marL="182880" lvl="0" indent="-457200">
              <a:spcBef>
                <a:spcPts val="1200"/>
              </a:spcBef>
              <a:buSzPts val="1800"/>
            </a:pPr>
            <a:r>
              <a:rPr lang="en-US" dirty="0"/>
              <a:t>Training and Coaching and provided by: </a:t>
            </a:r>
          </a:p>
          <a:p>
            <a:pPr marL="182880" lvl="0" indent="-457200">
              <a:spcBef>
                <a:spcPts val="1200"/>
              </a:spcBef>
              <a:buSzPts val="1800"/>
            </a:pPr>
            <a:r>
              <a:rPr lang="en-US" dirty="0"/>
              <a:t>College &amp; Career Readiness</a:t>
            </a:r>
          </a:p>
          <a:p>
            <a:pPr marL="640080" lvl="1" indent="-457200">
              <a:spcBef>
                <a:spcPts val="1200"/>
              </a:spcBef>
              <a:buSzPts val="1800"/>
              <a:buFont typeface="Courier New" panose="02070309020205020404" pitchFamily="49" charset="0"/>
              <a:buChar char="o"/>
            </a:pPr>
            <a:r>
              <a:rPr lang="en-US" dirty="0"/>
              <a:t>Check &amp; Connect Training &amp; Coaching</a:t>
            </a:r>
          </a:p>
          <a:p>
            <a:pPr marL="182880" lvl="0" indent="-457200">
              <a:spcBef>
                <a:spcPts val="1200"/>
              </a:spcBef>
              <a:buSzPts val="1800"/>
            </a:pPr>
            <a:r>
              <a:rPr lang="en-US" dirty="0"/>
              <a:t>Special Education Project Coordinator/Data Administrator</a:t>
            </a:r>
          </a:p>
          <a:p>
            <a:pPr marL="525780" lvl="1" indent="-342900">
              <a:spcBef>
                <a:spcPts val="1200"/>
              </a:spcBef>
              <a:buSzPts val="1800"/>
              <a:buFont typeface="Courier New" panose="02070309020205020404" pitchFamily="49" charset="0"/>
              <a:buChar char="o"/>
            </a:pPr>
            <a:r>
              <a:rPr lang="en-US" dirty="0"/>
              <a:t>Mentor coaching/training in special education basics, problem solving process, data collection/analysis, and intervention selection</a:t>
            </a:r>
          </a:p>
          <a:p>
            <a:pPr marL="182880" lvl="0" indent="-457200">
              <a:spcBef>
                <a:spcPts val="1200"/>
              </a:spcBef>
              <a:buSzPts val="1800"/>
            </a:pPr>
            <a:r>
              <a:rPr lang="en-US" dirty="0"/>
              <a:t>Indian Education</a:t>
            </a:r>
          </a:p>
          <a:p>
            <a:pPr marL="640080" lvl="1" indent="-457200">
              <a:spcBef>
                <a:spcPts val="1200"/>
              </a:spcBef>
              <a:buSzPts val="1800"/>
              <a:buFont typeface="Courier New" panose="02070309020205020404" pitchFamily="49" charset="0"/>
              <a:buChar char="o"/>
            </a:pPr>
            <a:r>
              <a:rPr lang="en-US" dirty="0"/>
              <a:t>Counselors</a:t>
            </a:r>
          </a:p>
          <a:p>
            <a:pPr marL="640080" lvl="1" indent="-457200">
              <a:spcBef>
                <a:spcPts val="1200"/>
              </a:spcBef>
              <a:buSzPts val="1800"/>
              <a:buFont typeface="Courier New" panose="02070309020205020404" pitchFamily="49" charset="0"/>
              <a:buChar char="o"/>
            </a:pPr>
            <a:r>
              <a:rPr lang="en-US" dirty="0"/>
              <a:t>Student programming &amp; services</a:t>
            </a:r>
          </a:p>
          <a:p>
            <a:pPr marL="182880" lvl="0" indent="-457200">
              <a:spcBef>
                <a:spcPts val="1200"/>
              </a:spcBef>
              <a:buSzPts val="1800"/>
            </a:pPr>
            <a:r>
              <a:rPr lang="en-US" dirty="0"/>
              <a:t>OBMSA </a:t>
            </a:r>
          </a:p>
          <a:p>
            <a:pPr marL="525780" lvl="1" indent="-342900">
              <a:spcBef>
                <a:spcPts val="1200"/>
              </a:spcBef>
              <a:buSzPts val="1800"/>
              <a:buFont typeface="Courier New" panose="02070309020205020404" pitchFamily="49" charset="0"/>
              <a:buChar char="o"/>
            </a:pPr>
            <a:r>
              <a:rPr lang="en-US" dirty="0"/>
              <a:t>B.L.A.C.K. classes </a:t>
            </a:r>
          </a:p>
          <a:p>
            <a:pPr marL="640080" lvl="1" indent="-457200">
              <a:spcBef>
                <a:spcPts val="1200"/>
              </a:spcBef>
              <a:buSzPts val="1800"/>
            </a:pPr>
            <a:endParaRPr lang="en-US" dirty="0"/>
          </a:p>
        </p:txBody>
      </p:sp>
      <p:pic>
        <p:nvPicPr>
          <p:cNvPr id="3" name="Picture 2" descr="Image of the Drivers Active Implementation Framework" title="Implementation Drivers"/>
          <p:cNvPicPr>
            <a:picLocks noChangeAspect="1"/>
          </p:cNvPicPr>
          <p:nvPr/>
        </p:nvPicPr>
        <p:blipFill>
          <a:blip r:embed="rId2"/>
          <a:stretch>
            <a:fillRect/>
          </a:stretch>
        </p:blipFill>
        <p:spPr>
          <a:xfrm>
            <a:off x="9382760" y="4426902"/>
            <a:ext cx="1676400" cy="1743075"/>
          </a:xfrm>
          <a:prstGeom prst="rect">
            <a:avLst/>
          </a:prstGeom>
        </p:spPr>
      </p:pic>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16</a:t>
            </a:fld>
            <a:endParaRPr lang="en-US" dirty="0"/>
          </a:p>
        </p:txBody>
      </p:sp>
    </p:spTree>
    <p:extLst>
      <p:ext uri="{BB962C8B-B14F-4D97-AF65-F5344CB8AC3E}">
        <p14:creationId xmlns:p14="http://schemas.microsoft.com/office/powerpoint/2010/main" val="2046282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a:xfrm>
            <a:off x="423082" y="365125"/>
            <a:ext cx="10930718" cy="1325563"/>
          </a:xfrm>
        </p:spPr>
        <p:txBody>
          <a:bodyPr/>
          <a:lstStyle/>
          <a:p>
            <a:pPr algn="r"/>
            <a:r>
              <a:rPr lang="en-US" dirty="0"/>
              <a:t>Reviewing Student Progress and Data-Based Decision-Making</a:t>
            </a:r>
          </a:p>
        </p:txBody>
      </p:sp>
      <p:pic>
        <p:nvPicPr>
          <p:cNvPr id="5" name="Google Shape;264;p26" descr="Example of a data graph that minneapolis public schools' teams use to review student progress for those who are participating in Check &amp; Connect as part of the SSIP work. The data reviewed includes student attendance, quarter grades, GPA, grades in specific core academic subjects, credits earned, credit tracking, and the Individual Education Plan annual meeting date." title="Data Graph"/>
          <p:cNvPicPr preferRelativeResize="0"/>
          <p:nvPr/>
        </p:nvPicPr>
        <p:blipFill>
          <a:blip r:embed="rId2">
            <a:alphaModFix/>
          </a:blip>
          <a:stretch>
            <a:fillRect/>
          </a:stretch>
        </p:blipFill>
        <p:spPr>
          <a:xfrm>
            <a:off x="423082" y="1690688"/>
            <a:ext cx="10930718" cy="5096232"/>
          </a:xfrm>
          <a:prstGeom prst="rect">
            <a:avLst/>
          </a:prstGeom>
          <a:noFill/>
          <a:ln>
            <a:noFill/>
          </a:ln>
        </p:spPr>
      </p:pic>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17</a:t>
            </a:fld>
            <a:endParaRPr lang="en-US" dirty="0"/>
          </a:p>
        </p:txBody>
      </p:sp>
    </p:spTree>
    <p:extLst>
      <p:ext uri="{BB962C8B-B14F-4D97-AF65-F5344CB8AC3E}">
        <p14:creationId xmlns:p14="http://schemas.microsoft.com/office/powerpoint/2010/main" val="3171205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MDE in partnership with District Teams—</a:t>
            </a:r>
            <a:br>
              <a:rPr lang="en-US" dirty="0"/>
            </a:br>
            <a:r>
              <a:rPr lang="en-US" dirty="0"/>
              <a:t>Student/Mentor Scaling Form</a:t>
            </a:r>
          </a:p>
        </p:txBody>
      </p:sp>
      <p:sp>
        <p:nvSpPr>
          <p:cNvPr id="6" name="Content Placeholder 5"/>
          <p:cNvSpPr>
            <a:spLocks noGrp="1"/>
          </p:cNvSpPr>
          <p:nvPr>
            <p:ph sz="half" idx="1"/>
          </p:nvPr>
        </p:nvSpPr>
        <p:spPr/>
        <p:txBody>
          <a:bodyPr>
            <a:normAutofit lnSpcReduction="10000"/>
          </a:bodyPr>
          <a:lstStyle/>
          <a:p>
            <a:pPr lvl="0">
              <a:lnSpc>
                <a:spcPct val="100000"/>
              </a:lnSpc>
              <a:spcBef>
                <a:spcPts val="0"/>
              </a:spcBef>
              <a:buSzPts val="3200"/>
            </a:pPr>
            <a:r>
              <a:rPr lang="en-US" sz="3200" dirty="0"/>
              <a:t>District level ‘dashboard’ to continually measure progress AND implementation data</a:t>
            </a:r>
            <a:endParaRPr lang="en-US" dirty="0"/>
          </a:p>
          <a:p>
            <a:pPr lvl="1">
              <a:lnSpc>
                <a:spcPct val="100000"/>
              </a:lnSpc>
              <a:spcBef>
                <a:spcPts val="1800"/>
              </a:spcBef>
              <a:buSzPts val="2800"/>
            </a:pPr>
            <a:r>
              <a:rPr lang="en-US" sz="2800" dirty="0"/>
              <a:t>Number of students receiving C&amp;C</a:t>
            </a:r>
            <a:endParaRPr lang="en-US" dirty="0"/>
          </a:p>
          <a:p>
            <a:pPr lvl="1">
              <a:lnSpc>
                <a:spcPct val="100000"/>
              </a:lnSpc>
              <a:spcBef>
                <a:spcPts val="1200"/>
              </a:spcBef>
              <a:buSzPts val="2800"/>
            </a:pPr>
            <a:r>
              <a:rPr lang="en-US" sz="2800" dirty="0"/>
              <a:t>Number of mentors</a:t>
            </a:r>
            <a:endParaRPr lang="en-US" dirty="0"/>
          </a:p>
          <a:p>
            <a:pPr lvl="1">
              <a:lnSpc>
                <a:spcPct val="100000"/>
              </a:lnSpc>
              <a:spcBef>
                <a:spcPts val="1200"/>
              </a:spcBef>
              <a:buSzPts val="2800"/>
            </a:pPr>
            <a:r>
              <a:rPr lang="en-US" sz="2800" dirty="0"/>
              <a:t>List Group Training &amp; Coaching Events</a:t>
            </a:r>
            <a:endParaRPr lang="en-US" dirty="0"/>
          </a:p>
          <a:p>
            <a:endParaRPr lang="en-US" dirty="0"/>
          </a:p>
        </p:txBody>
      </p:sp>
      <p:pic>
        <p:nvPicPr>
          <p:cNvPr id="8" name="Google Shape;350;p35" descr=" " title="Student Mentor Scaling Report"/>
          <p:cNvPicPr preferRelativeResize="0"/>
          <p:nvPr/>
        </p:nvPicPr>
        <p:blipFill rotWithShape="1">
          <a:blip r:embed="rId2">
            <a:alphaModFix/>
          </a:blip>
          <a:srcRect/>
          <a:stretch/>
        </p:blipFill>
        <p:spPr>
          <a:xfrm rot="-219983">
            <a:off x="6255426" y="1546129"/>
            <a:ext cx="5172425" cy="5151763"/>
          </a:xfrm>
          <a:prstGeom prst="rect">
            <a:avLst/>
          </a:prstGeom>
          <a:noFill/>
          <a:ln>
            <a:noFill/>
          </a:ln>
        </p:spPr>
      </p:pic>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18</a:t>
            </a:fld>
            <a:endParaRPr lang="en-US" dirty="0"/>
          </a:p>
        </p:txBody>
      </p:sp>
    </p:spTree>
    <p:extLst>
      <p:ext uri="{BB962C8B-B14F-4D97-AF65-F5344CB8AC3E}">
        <p14:creationId xmlns:p14="http://schemas.microsoft.com/office/powerpoint/2010/main" val="166379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a:xfrm>
            <a:off x="369870" y="365126"/>
            <a:ext cx="11157734" cy="1217098"/>
          </a:xfrm>
        </p:spPr>
        <p:txBody>
          <a:bodyPr>
            <a:normAutofit fontScale="90000"/>
          </a:bodyPr>
          <a:lstStyle/>
          <a:p>
            <a:pPr algn="r"/>
            <a:r>
              <a:rPr lang="en-US" dirty="0"/>
              <a:t>SSIP Student/Mentor Scaling Form </a:t>
            </a:r>
            <a:br>
              <a:rPr lang="en-US" dirty="0"/>
            </a:br>
            <a:r>
              <a:rPr lang="en-US" dirty="0"/>
              <a:t>District Data Summary 2018-2019</a:t>
            </a:r>
          </a:p>
        </p:txBody>
      </p:sp>
      <p:graphicFrame>
        <p:nvGraphicFramePr>
          <p:cNvPr id="5" name="Table 4" descr="Table showing numbers of students in two reporting periods. &#10;&#10;For Nov 1, 2018&#10;Number of new (SSIP/SPDG) students: 122&#10;Number of continuing (SSIP/SPDG) students: 98&#10;Number of re-entering (SSIP/SPDG) students: 2&#10;Total students: 220&#10;Number of exiting (SSIP/SPDG) students: 179&#10;Number of newly trained staff serving SSIP/SPDG students: 20&#10;Number of newly trained staff not serving SSIP/SPDG students: 1&#10;Number of continuing staff serving SSIP/SPDG students: 57&#10;Number of continuing trained staff not serving SSIP/SPDG students: 18&#10;Total trained staff: 94&#10;Number of exiting (SSIP/SPDG) mentors: 6&#10;Total schools: 17&#10;&#10;For Feb 1, 2019&#10;Number of new (SSIP/SPDG) students: 30&#10;Number of continuing (SSIP/SPDG) students: 199&#10;Number of re-entering (SSIP/SPDG) students: 1&#10;Total students: 229&#10;Number of exiting (SSIP/SPDG) students: 131&#10;Number of newly trained staff serving SSIP/SPDG students: 7&#10;Number of newly trained staff not serving SSIP/SPDG students: 14&#10;Number of continuing staff serving SSIP/SPDG students: 21&#10;Number of continuing trained staff not serving SSIP/SPDG students: 21&#10;Total trained staff: 118&#10;Number of exiting (SSIP/SPDG) mentors: 0&#10;Total schools: 17" title="SSIP Student/Mentor Scaling Form District Data Summary 2018-2019"/>
          <p:cNvGraphicFramePr>
            <a:graphicFrameLocks noGrp="1"/>
          </p:cNvGraphicFramePr>
          <p:nvPr>
            <p:extLst/>
          </p:nvPr>
        </p:nvGraphicFramePr>
        <p:xfrm>
          <a:off x="369870" y="1582223"/>
          <a:ext cx="11157734" cy="5065156"/>
        </p:xfrm>
        <a:graphic>
          <a:graphicData uri="http://schemas.openxmlformats.org/drawingml/2006/table">
            <a:tbl>
              <a:tblPr firstRow="1" firstCol="1" bandRow="1">
                <a:tableStyleId>{5C22544A-7EE6-4342-B048-85BDC9FD1C3A}</a:tableStyleId>
              </a:tblPr>
              <a:tblGrid>
                <a:gridCol w="8375280">
                  <a:extLst>
                    <a:ext uri="{9D8B030D-6E8A-4147-A177-3AD203B41FA5}">
                      <a16:colId xmlns:a16="http://schemas.microsoft.com/office/drawing/2014/main" val="20000"/>
                    </a:ext>
                  </a:extLst>
                </a:gridCol>
                <a:gridCol w="1477637">
                  <a:extLst>
                    <a:ext uri="{9D8B030D-6E8A-4147-A177-3AD203B41FA5}">
                      <a16:colId xmlns:a16="http://schemas.microsoft.com/office/drawing/2014/main" val="20001"/>
                    </a:ext>
                  </a:extLst>
                </a:gridCol>
                <a:gridCol w="1304817">
                  <a:extLst>
                    <a:ext uri="{9D8B030D-6E8A-4147-A177-3AD203B41FA5}">
                      <a16:colId xmlns:a16="http://schemas.microsoft.com/office/drawing/2014/main" val="20002"/>
                    </a:ext>
                  </a:extLst>
                </a:gridCol>
              </a:tblGrid>
              <a:tr h="565269">
                <a:tc>
                  <a:txBody>
                    <a:bodyPr/>
                    <a:lstStyle/>
                    <a:p>
                      <a:pPr marL="0" marR="0" algn="r">
                        <a:lnSpc>
                          <a:spcPct val="107000"/>
                        </a:lnSpc>
                        <a:spcBef>
                          <a:spcPts val="0"/>
                        </a:spcBef>
                        <a:spcAft>
                          <a:spcPts val="0"/>
                        </a:spcAft>
                      </a:pPr>
                      <a:r>
                        <a:rPr lang="en-US" sz="2000" dirty="0">
                          <a:effectLst/>
                        </a:rPr>
                        <a:t>Reporting period End 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Nov. 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Feb. 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51723">
                <a:tc>
                  <a:txBody>
                    <a:bodyPr/>
                    <a:lstStyle/>
                    <a:p>
                      <a:pPr marL="0" marR="0">
                        <a:lnSpc>
                          <a:spcPct val="107000"/>
                        </a:lnSpc>
                        <a:spcBef>
                          <a:spcPts val="0"/>
                        </a:spcBef>
                        <a:spcAft>
                          <a:spcPts val="0"/>
                        </a:spcAft>
                      </a:pPr>
                      <a:r>
                        <a:rPr lang="en-US" sz="2000" dirty="0">
                          <a:effectLst/>
                        </a:rPr>
                        <a:t>Number of new (SSIP/SPDG) students: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solidFill>
                            <a:schemeClr val="tx2"/>
                          </a:solidFill>
                          <a:effectLst/>
                        </a:rPr>
                        <a:t>122</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solidFill>
                            <a:schemeClr val="tx2"/>
                          </a:solidFill>
                          <a:effectLst/>
                        </a:rPr>
                        <a:t>30</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351723">
                <a:tc>
                  <a:txBody>
                    <a:bodyPr/>
                    <a:lstStyle/>
                    <a:p>
                      <a:pPr marL="0" marR="0">
                        <a:lnSpc>
                          <a:spcPct val="107000"/>
                        </a:lnSpc>
                        <a:spcBef>
                          <a:spcPts val="0"/>
                        </a:spcBef>
                        <a:spcAft>
                          <a:spcPts val="0"/>
                        </a:spcAft>
                      </a:pPr>
                      <a:r>
                        <a:rPr lang="en-US" sz="2000">
                          <a:effectLst/>
                        </a:rPr>
                        <a:t>Number of continuing (SSIP/SPDG) students: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solidFill>
                            <a:schemeClr val="tx2"/>
                          </a:solidFill>
                          <a:effectLst/>
                        </a:rPr>
                        <a:t>98</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solidFill>
                            <a:schemeClr val="tx2"/>
                          </a:solidFill>
                          <a:effectLst/>
                        </a:rPr>
                        <a:t>199</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351723">
                <a:tc>
                  <a:txBody>
                    <a:bodyPr/>
                    <a:lstStyle/>
                    <a:p>
                      <a:pPr marL="0" marR="0">
                        <a:lnSpc>
                          <a:spcPct val="107000"/>
                        </a:lnSpc>
                        <a:spcBef>
                          <a:spcPts val="0"/>
                        </a:spcBef>
                        <a:spcAft>
                          <a:spcPts val="0"/>
                        </a:spcAft>
                      </a:pPr>
                      <a:r>
                        <a:rPr lang="en-US" sz="2000">
                          <a:effectLst/>
                        </a:rPr>
                        <a:t>Number of re-entering (SSIP/SPDG) students: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solidFill>
                            <a:schemeClr val="tx2"/>
                          </a:solidFill>
                          <a:effectLst/>
                        </a:rPr>
                        <a:t>2</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solidFill>
                            <a:schemeClr val="tx2"/>
                          </a:solidFill>
                          <a:effectLst/>
                        </a:rPr>
                        <a:t>1</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351723">
                <a:tc>
                  <a:txBody>
                    <a:bodyPr/>
                    <a:lstStyle/>
                    <a:p>
                      <a:pPr marL="0" marR="0" algn="r">
                        <a:lnSpc>
                          <a:spcPct val="107000"/>
                        </a:lnSpc>
                        <a:spcBef>
                          <a:spcPts val="0"/>
                        </a:spcBef>
                        <a:spcAft>
                          <a:spcPts val="0"/>
                        </a:spcAft>
                      </a:pPr>
                      <a:r>
                        <a:rPr lang="en-US" sz="2000" dirty="0">
                          <a:solidFill>
                            <a:schemeClr val="tx2"/>
                          </a:solidFill>
                          <a:effectLst/>
                        </a:rPr>
                        <a:t>Total students:</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marL="0" marR="0" algn="ctr">
                        <a:lnSpc>
                          <a:spcPct val="107000"/>
                        </a:lnSpc>
                        <a:spcBef>
                          <a:spcPts val="0"/>
                        </a:spcBef>
                        <a:spcAft>
                          <a:spcPts val="0"/>
                        </a:spcAft>
                      </a:pPr>
                      <a:r>
                        <a:rPr lang="en-US" sz="2000" dirty="0">
                          <a:solidFill>
                            <a:schemeClr val="tx2"/>
                          </a:solidFill>
                          <a:effectLst/>
                        </a:rPr>
                        <a:t>220</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marL="0" marR="0" algn="ctr">
                        <a:lnSpc>
                          <a:spcPct val="107000"/>
                        </a:lnSpc>
                        <a:spcBef>
                          <a:spcPts val="0"/>
                        </a:spcBef>
                        <a:spcAft>
                          <a:spcPts val="0"/>
                        </a:spcAft>
                      </a:pPr>
                      <a:r>
                        <a:rPr lang="en-US" sz="2000" dirty="0">
                          <a:solidFill>
                            <a:schemeClr val="tx2"/>
                          </a:solidFill>
                          <a:effectLst/>
                        </a:rPr>
                        <a:t>229</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extLst>
                  <a:ext uri="{0D108BD9-81ED-4DB2-BD59-A6C34878D82A}">
                    <a16:rowId xmlns:a16="http://schemas.microsoft.com/office/drawing/2014/main" val="10004"/>
                  </a:ext>
                </a:extLst>
              </a:tr>
              <a:tr h="351723">
                <a:tc>
                  <a:txBody>
                    <a:bodyPr/>
                    <a:lstStyle/>
                    <a:p>
                      <a:pPr marL="0" marR="0">
                        <a:lnSpc>
                          <a:spcPct val="107000"/>
                        </a:lnSpc>
                        <a:spcBef>
                          <a:spcPts val="0"/>
                        </a:spcBef>
                        <a:spcAft>
                          <a:spcPts val="0"/>
                        </a:spcAft>
                      </a:pPr>
                      <a:r>
                        <a:rPr lang="en-US" sz="2000">
                          <a:effectLst/>
                        </a:rPr>
                        <a:t>Number of exiting (SSIP/SPDG) students: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solidFill>
                            <a:schemeClr val="tx2"/>
                          </a:solidFill>
                          <a:effectLst/>
                        </a:rPr>
                        <a:t>179</a:t>
                      </a:r>
                      <a:endParaRPr lang="en-US"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solidFill>
                            <a:schemeClr val="tx2"/>
                          </a:solidFill>
                          <a:effectLst/>
                        </a:rPr>
                        <a:t>131</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5"/>
                  </a:ext>
                </a:extLst>
              </a:tr>
              <a:tr h="351723">
                <a:tc>
                  <a:txBody>
                    <a:bodyPr/>
                    <a:lstStyle/>
                    <a:p>
                      <a:pPr marL="0" marR="0">
                        <a:lnSpc>
                          <a:spcPct val="107000"/>
                        </a:lnSpc>
                        <a:spcBef>
                          <a:spcPts val="0"/>
                        </a:spcBef>
                        <a:spcAft>
                          <a:spcPts val="0"/>
                        </a:spcAft>
                      </a:pPr>
                      <a:r>
                        <a:rPr lang="en-US" sz="2000" dirty="0">
                          <a:effectLst/>
                        </a:rPr>
                        <a:t>Number of newly trained staff serving SSIP/SPDG students: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solidFill>
                            <a:schemeClr val="tx2"/>
                          </a:solidFill>
                          <a:effectLst/>
                        </a:rPr>
                        <a:t>20</a:t>
                      </a:r>
                      <a:endParaRPr lang="en-US"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solidFill>
                            <a:schemeClr val="tx2"/>
                          </a:solidFill>
                          <a:effectLst/>
                        </a:rPr>
                        <a:t>7</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6"/>
                  </a:ext>
                </a:extLst>
              </a:tr>
              <a:tr h="351723">
                <a:tc>
                  <a:txBody>
                    <a:bodyPr/>
                    <a:lstStyle/>
                    <a:p>
                      <a:pPr marL="0" marR="0">
                        <a:lnSpc>
                          <a:spcPct val="107000"/>
                        </a:lnSpc>
                        <a:spcBef>
                          <a:spcPts val="0"/>
                        </a:spcBef>
                        <a:spcAft>
                          <a:spcPts val="0"/>
                        </a:spcAft>
                      </a:pPr>
                      <a:r>
                        <a:rPr lang="en-US" sz="2000">
                          <a:effectLst/>
                        </a:rPr>
                        <a:t>Number of newly trained staff </a:t>
                      </a:r>
                      <a:r>
                        <a:rPr lang="en-US" sz="2000" u="sng">
                          <a:effectLst/>
                        </a:rPr>
                        <a:t>not</a:t>
                      </a:r>
                      <a:r>
                        <a:rPr lang="en-US" sz="2000">
                          <a:effectLst/>
                        </a:rPr>
                        <a:t> serving SSIP/SPDG students: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solidFill>
                            <a:schemeClr val="tx2"/>
                          </a:solidFill>
                          <a:effectLst/>
                        </a:rPr>
                        <a:t>1</a:t>
                      </a:r>
                      <a:endParaRPr lang="en-US"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solidFill>
                            <a:schemeClr val="tx2"/>
                          </a:solidFill>
                          <a:effectLst/>
                        </a:rPr>
                        <a:t>14</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7"/>
                  </a:ext>
                </a:extLst>
              </a:tr>
              <a:tr h="351723">
                <a:tc>
                  <a:txBody>
                    <a:bodyPr/>
                    <a:lstStyle/>
                    <a:p>
                      <a:pPr marL="0" marR="0">
                        <a:lnSpc>
                          <a:spcPct val="107000"/>
                        </a:lnSpc>
                        <a:spcBef>
                          <a:spcPts val="0"/>
                        </a:spcBef>
                        <a:spcAft>
                          <a:spcPts val="0"/>
                        </a:spcAft>
                      </a:pPr>
                      <a:r>
                        <a:rPr lang="en-US" sz="2000">
                          <a:effectLst/>
                        </a:rPr>
                        <a:t>Number of continuing staff serving SSIP/SPDG students: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solidFill>
                            <a:schemeClr val="tx2"/>
                          </a:solidFill>
                          <a:effectLst/>
                        </a:rPr>
                        <a:t>57</a:t>
                      </a:r>
                      <a:endParaRPr lang="en-US"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solidFill>
                            <a:schemeClr val="tx2"/>
                          </a:solidFill>
                          <a:effectLst/>
                        </a:rPr>
                        <a:t>21</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8"/>
                  </a:ext>
                </a:extLst>
              </a:tr>
              <a:tr h="630934">
                <a:tc>
                  <a:txBody>
                    <a:bodyPr/>
                    <a:lstStyle/>
                    <a:p>
                      <a:pPr marL="0" marR="0">
                        <a:lnSpc>
                          <a:spcPct val="107000"/>
                        </a:lnSpc>
                        <a:spcBef>
                          <a:spcPts val="0"/>
                        </a:spcBef>
                        <a:spcAft>
                          <a:spcPts val="0"/>
                        </a:spcAft>
                      </a:pPr>
                      <a:r>
                        <a:rPr lang="en-US" sz="2000">
                          <a:effectLst/>
                        </a:rPr>
                        <a:t>Number of continuing trained staff </a:t>
                      </a:r>
                      <a:r>
                        <a:rPr lang="en-US" sz="2000" u="sng">
                          <a:effectLst/>
                        </a:rPr>
                        <a:t>not</a:t>
                      </a:r>
                      <a:r>
                        <a:rPr lang="en-US" sz="2000">
                          <a:effectLst/>
                        </a:rPr>
                        <a:t> serving SSIP/SPDG students: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solidFill>
                            <a:schemeClr val="tx2"/>
                          </a:solidFill>
                          <a:effectLst/>
                        </a:rPr>
                        <a:t>18</a:t>
                      </a:r>
                      <a:endParaRPr lang="en-US"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solidFill>
                            <a:schemeClr val="tx2"/>
                          </a:solidFill>
                          <a:effectLst/>
                        </a:rPr>
                        <a:t>21</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9"/>
                  </a:ext>
                </a:extLst>
              </a:tr>
              <a:tr h="351723">
                <a:tc>
                  <a:txBody>
                    <a:bodyPr/>
                    <a:lstStyle/>
                    <a:p>
                      <a:pPr marL="0" marR="0" algn="r">
                        <a:lnSpc>
                          <a:spcPct val="107000"/>
                        </a:lnSpc>
                        <a:spcBef>
                          <a:spcPts val="0"/>
                        </a:spcBef>
                        <a:spcAft>
                          <a:spcPts val="0"/>
                        </a:spcAft>
                      </a:pPr>
                      <a:r>
                        <a:rPr lang="en-US" sz="2000" dirty="0">
                          <a:solidFill>
                            <a:schemeClr val="tx2"/>
                          </a:solidFill>
                          <a:effectLst/>
                        </a:rPr>
                        <a:t>Total trained staff:</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marL="0" marR="0" algn="ctr">
                        <a:lnSpc>
                          <a:spcPct val="107000"/>
                        </a:lnSpc>
                        <a:spcBef>
                          <a:spcPts val="0"/>
                        </a:spcBef>
                        <a:spcAft>
                          <a:spcPts val="0"/>
                        </a:spcAft>
                      </a:pPr>
                      <a:r>
                        <a:rPr lang="en-US" sz="2000" dirty="0">
                          <a:solidFill>
                            <a:schemeClr val="tx2"/>
                          </a:solidFill>
                          <a:effectLst/>
                        </a:rPr>
                        <a:t>94</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marL="0" marR="0" algn="ctr">
                        <a:lnSpc>
                          <a:spcPct val="107000"/>
                        </a:lnSpc>
                        <a:spcBef>
                          <a:spcPts val="0"/>
                        </a:spcBef>
                        <a:spcAft>
                          <a:spcPts val="0"/>
                        </a:spcAft>
                      </a:pPr>
                      <a:r>
                        <a:rPr lang="en-US" sz="2000" dirty="0">
                          <a:solidFill>
                            <a:schemeClr val="tx2"/>
                          </a:solidFill>
                          <a:effectLst/>
                        </a:rPr>
                        <a:t>118</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extLst>
                  <a:ext uri="{0D108BD9-81ED-4DB2-BD59-A6C34878D82A}">
                    <a16:rowId xmlns:a16="http://schemas.microsoft.com/office/drawing/2014/main" val="10010"/>
                  </a:ext>
                </a:extLst>
              </a:tr>
              <a:tr h="351723">
                <a:tc>
                  <a:txBody>
                    <a:bodyPr/>
                    <a:lstStyle/>
                    <a:p>
                      <a:pPr marL="0" marR="0">
                        <a:lnSpc>
                          <a:spcPct val="107000"/>
                        </a:lnSpc>
                        <a:spcBef>
                          <a:spcPts val="0"/>
                        </a:spcBef>
                        <a:spcAft>
                          <a:spcPts val="0"/>
                        </a:spcAft>
                      </a:pPr>
                      <a:r>
                        <a:rPr lang="en-US" sz="2000" dirty="0">
                          <a:effectLst/>
                        </a:rPr>
                        <a:t>Number of exiting (SSIP/SPDG) mentors: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solidFill>
                            <a:schemeClr val="tx2"/>
                          </a:solidFill>
                          <a:effectLst/>
                        </a:rPr>
                        <a:t>6</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solidFill>
                            <a:schemeClr val="tx2"/>
                          </a:solidFill>
                          <a:effectLst/>
                        </a:rPr>
                        <a:t>0</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1"/>
                  </a:ext>
                </a:extLst>
              </a:tr>
              <a:tr h="351723">
                <a:tc>
                  <a:txBody>
                    <a:bodyPr/>
                    <a:lstStyle/>
                    <a:p>
                      <a:pPr marL="0" marR="0" algn="r">
                        <a:lnSpc>
                          <a:spcPct val="107000"/>
                        </a:lnSpc>
                        <a:spcBef>
                          <a:spcPts val="0"/>
                        </a:spcBef>
                        <a:spcAft>
                          <a:spcPts val="0"/>
                        </a:spcAft>
                      </a:pPr>
                      <a:r>
                        <a:rPr lang="en-US" sz="2000" dirty="0">
                          <a:solidFill>
                            <a:schemeClr val="tx2"/>
                          </a:solidFill>
                          <a:effectLst/>
                        </a:rPr>
                        <a:t>Total schools:</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marL="0" marR="0" algn="ctr">
                        <a:lnSpc>
                          <a:spcPct val="107000"/>
                        </a:lnSpc>
                        <a:spcBef>
                          <a:spcPts val="0"/>
                        </a:spcBef>
                        <a:spcAft>
                          <a:spcPts val="0"/>
                        </a:spcAft>
                      </a:pPr>
                      <a:r>
                        <a:rPr lang="en-US" sz="2000">
                          <a:solidFill>
                            <a:schemeClr val="tx2"/>
                          </a:solidFill>
                          <a:effectLst/>
                        </a:rPr>
                        <a:t>17</a:t>
                      </a:r>
                      <a:endParaRPr lang="en-US"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marL="0" marR="0" algn="ctr">
                        <a:lnSpc>
                          <a:spcPct val="107000"/>
                        </a:lnSpc>
                        <a:spcBef>
                          <a:spcPts val="0"/>
                        </a:spcBef>
                        <a:spcAft>
                          <a:spcPts val="0"/>
                        </a:spcAft>
                      </a:pPr>
                      <a:r>
                        <a:rPr lang="en-US" sz="2000" dirty="0">
                          <a:solidFill>
                            <a:schemeClr val="tx2"/>
                          </a:solidFill>
                          <a:effectLst/>
                        </a:rPr>
                        <a:t>17</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extLst>
                  <a:ext uri="{0D108BD9-81ED-4DB2-BD59-A6C34878D82A}">
                    <a16:rowId xmlns:a16="http://schemas.microsoft.com/office/drawing/2014/main" val="10012"/>
                  </a:ext>
                </a:extLst>
              </a:tr>
            </a:tbl>
          </a:graphicData>
        </a:graphic>
      </p:graphicFrame>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19</a:t>
            </a:fld>
            <a:endParaRPr lang="en-US" dirty="0"/>
          </a:p>
        </p:txBody>
      </p:sp>
    </p:spTree>
    <p:extLst>
      <p:ext uri="{BB962C8B-B14F-4D97-AF65-F5344CB8AC3E}">
        <p14:creationId xmlns:p14="http://schemas.microsoft.com/office/powerpoint/2010/main" val="1037263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pPr algn="r"/>
            <a:r>
              <a:rPr lang="en-US" dirty="0"/>
              <a:t>State Systemic Improvement Plan—Minnesota’s Approach	</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2</a:t>
            </a:fld>
            <a:endParaRPr lang="en-US" dirty="0"/>
          </a:p>
        </p:txBody>
      </p:sp>
      <p:sp>
        <p:nvSpPr>
          <p:cNvPr id="5" name="Google Shape;79;p9"/>
          <p:cNvSpPr txBox="1">
            <a:spLocks noGrp="1"/>
          </p:cNvSpPr>
          <p:nvPr>
            <p:ph idx="1"/>
          </p:nvPr>
        </p:nvSpPr>
        <p:spPr>
          <a:xfrm>
            <a:off x="838200" y="2133600"/>
            <a:ext cx="10515600" cy="390842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4400"/>
              <a:buNone/>
            </a:pPr>
            <a:r>
              <a:rPr lang="en-US" sz="4400" dirty="0">
                <a:solidFill>
                  <a:srgbClr val="003865"/>
                </a:solidFill>
              </a:rPr>
              <a:t>Examine the various ways in which </a:t>
            </a:r>
            <a:r>
              <a:rPr lang="en-US" sz="4400" b="1" dirty="0">
                <a:solidFill>
                  <a:srgbClr val="003865"/>
                </a:solidFill>
              </a:rPr>
              <a:t>linked implementation teams</a:t>
            </a:r>
            <a:r>
              <a:rPr lang="en-US" sz="4400" dirty="0">
                <a:solidFill>
                  <a:srgbClr val="003865"/>
                </a:solidFill>
              </a:rPr>
              <a:t>, informed by </a:t>
            </a:r>
            <a:r>
              <a:rPr lang="en-US" sz="4400" b="1" dirty="0">
                <a:solidFill>
                  <a:srgbClr val="003865"/>
                </a:solidFill>
              </a:rPr>
              <a:t>data</a:t>
            </a:r>
            <a:r>
              <a:rPr lang="en-US" sz="4400" dirty="0">
                <a:solidFill>
                  <a:srgbClr val="003865"/>
                </a:solidFill>
              </a:rPr>
              <a:t>, evolve and support the </a:t>
            </a:r>
            <a:r>
              <a:rPr lang="en-US" sz="4400" b="1" dirty="0">
                <a:solidFill>
                  <a:srgbClr val="003865"/>
                </a:solidFill>
              </a:rPr>
              <a:t>capacity</a:t>
            </a:r>
            <a:r>
              <a:rPr lang="en-US" sz="4400" dirty="0">
                <a:solidFill>
                  <a:srgbClr val="003865"/>
                </a:solidFill>
              </a:rPr>
              <a:t> of SEA, Regions, Districts and schools to </a:t>
            </a:r>
            <a:r>
              <a:rPr lang="en-US" sz="4400" b="1" dirty="0">
                <a:solidFill>
                  <a:srgbClr val="003865"/>
                </a:solidFill>
              </a:rPr>
              <a:t>manage implementation</a:t>
            </a:r>
            <a:r>
              <a:rPr lang="en-US" sz="4400" dirty="0">
                <a:solidFill>
                  <a:srgbClr val="003865"/>
                </a:solidFill>
              </a:rPr>
              <a:t> and move towards </a:t>
            </a:r>
            <a:r>
              <a:rPr lang="en-US" sz="4400" b="1" dirty="0">
                <a:solidFill>
                  <a:srgbClr val="003865"/>
                </a:solidFill>
              </a:rPr>
              <a:t>results.</a:t>
            </a:r>
            <a:endParaRPr dirty="0"/>
          </a:p>
        </p:txBody>
      </p:sp>
    </p:spTree>
    <p:extLst>
      <p:ext uri="{BB962C8B-B14F-4D97-AF65-F5344CB8AC3E}">
        <p14:creationId xmlns:p14="http://schemas.microsoft.com/office/powerpoint/2010/main" val="3938003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a:xfrm>
            <a:off x="838200" y="365125"/>
            <a:ext cx="10561320" cy="1062983"/>
          </a:xfrm>
        </p:spPr>
        <p:txBody>
          <a:bodyPr/>
          <a:lstStyle/>
          <a:p>
            <a:pPr algn="r"/>
            <a:r>
              <a:rPr lang="en-US" dirty="0"/>
              <a:t>Results 2018-19 –Self Assessment</a:t>
            </a:r>
          </a:p>
        </p:txBody>
      </p:sp>
      <p:pic>
        <p:nvPicPr>
          <p:cNvPr id="5" name="Picture 4" descr="This is a chart showing the percent of mentor implementation of the elements of the four core components of Check &amp; Connect. The percents reported are as follows:&#10;&#10;Mentor behaviors:&#10;Not happening=2%&#10;Plans in place=3%&#10;Beginning implementation=24%&#10;In place with evidence=71%&#10;&#10;Check activities:&#10;Not happening=0%&#10;Plans in place=3%&#10;Beginning implementation=18%&#10;In place with evidence=79%&#10;&#10;Connect activities:&#10;Not happening=2%&#10;Plans in place=8%&#10;Beginning implementation=45%&#10;In place with evidence=45%&#10;&#10;Family engagement:&#10;Not happening=6%&#10;Plans in place=14%&#10;Beginning implementation=36%&#10;In place with evidence=44%&#10;" title="Check &amp; Connect Mentor Self-Assessment Winter 201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360" y="1428108"/>
            <a:ext cx="10891519" cy="5293367"/>
          </a:xfrm>
          <a:prstGeom prst="rect">
            <a:avLst/>
          </a:prstGeom>
          <a:noFill/>
          <a:ln>
            <a:noFill/>
          </a:ln>
        </p:spPr>
      </p:pic>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20</a:t>
            </a:fld>
            <a:endParaRPr lang="en-US" dirty="0"/>
          </a:p>
        </p:txBody>
      </p:sp>
    </p:spTree>
    <p:extLst>
      <p:ext uri="{BB962C8B-B14F-4D97-AF65-F5344CB8AC3E}">
        <p14:creationId xmlns:p14="http://schemas.microsoft.com/office/powerpoint/2010/main" val="872979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a:xfrm>
            <a:off x="345440" y="365125"/>
            <a:ext cx="11419840" cy="1325563"/>
          </a:xfrm>
        </p:spPr>
        <p:txBody>
          <a:bodyPr/>
          <a:lstStyle/>
          <a:p>
            <a:pPr algn="r"/>
            <a:r>
              <a:rPr lang="en-US" dirty="0"/>
              <a:t>Results 2018-19—Fidelity Survey</a:t>
            </a:r>
          </a:p>
        </p:txBody>
      </p:sp>
      <p:pic>
        <p:nvPicPr>
          <p:cNvPr id="5" name="Picture 4" descr="Check &amp; Connect Logo" title="Check &amp; Connect Logo"/>
          <p:cNvPicPr>
            <a:picLocks noChangeAspect="1"/>
          </p:cNvPicPr>
          <p:nvPr/>
        </p:nvPicPr>
        <p:blipFill>
          <a:blip r:embed="rId2"/>
          <a:stretch>
            <a:fillRect/>
          </a:stretch>
        </p:blipFill>
        <p:spPr>
          <a:xfrm>
            <a:off x="508000" y="712088"/>
            <a:ext cx="3658266" cy="778990"/>
          </a:xfrm>
          <a:prstGeom prst="rect">
            <a:avLst/>
          </a:prstGeom>
        </p:spPr>
      </p:pic>
      <p:sp>
        <p:nvSpPr>
          <p:cNvPr id="3" name="Content Placeholder 2">
            <a:extLst>
              <a:ext uri="{FF2B5EF4-FFF2-40B4-BE49-F238E27FC236}">
                <a16:creationId xmlns:a16="http://schemas.microsoft.com/office/drawing/2014/main" id="{856E88A5-3388-4F87-AF82-6070BE9B844A}"/>
              </a:ext>
            </a:extLst>
          </p:cNvPr>
          <p:cNvSpPr>
            <a:spLocks noGrp="1"/>
          </p:cNvSpPr>
          <p:nvPr>
            <p:ph idx="1"/>
          </p:nvPr>
        </p:nvSpPr>
        <p:spPr>
          <a:xfrm>
            <a:off x="345440" y="2037651"/>
            <a:ext cx="11419840" cy="4384144"/>
          </a:xfrm>
        </p:spPr>
        <p:txBody>
          <a:bodyPr>
            <a:normAutofit fontScale="92500"/>
          </a:bodyPr>
          <a:lstStyle/>
          <a:p>
            <a:pPr lvl="1">
              <a:spcBef>
                <a:spcPts val="1800"/>
              </a:spcBef>
            </a:pPr>
            <a:r>
              <a:rPr lang="en-US" sz="3200" dirty="0"/>
              <a:t>Across the four partner districts, 14% of mentors achieved 80% fidelity or above</a:t>
            </a:r>
          </a:p>
          <a:p>
            <a:pPr lvl="1">
              <a:spcBef>
                <a:spcPts val="1800"/>
              </a:spcBef>
            </a:pPr>
            <a:r>
              <a:rPr lang="en-US" sz="3200" dirty="0"/>
              <a:t>One district reported 21% of mentors at 80% fidelity</a:t>
            </a:r>
          </a:p>
          <a:p>
            <a:pPr lvl="1">
              <a:spcBef>
                <a:spcPts val="1800"/>
              </a:spcBef>
            </a:pPr>
            <a:r>
              <a:rPr lang="en-US" sz="3200" dirty="0"/>
              <a:t>Other three districts less than 10% of mentors were at 80% fidelity</a:t>
            </a:r>
          </a:p>
          <a:p>
            <a:pPr lvl="1">
              <a:spcBef>
                <a:spcPts val="1800"/>
              </a:spcBef>
            </a:pPr>
            <a:r>
              <a:rPr lang="en-US" sz="3200" dirty="0"/>
              <a:t>Overall mentors typically performed better in adhering to (monthly reporting) documenting student data, level of risk/case notes, and providing students’ feedback and struggled more with discussing staying in school and connecting with families </a:t>
            </a:r>
          </a:p>
          <a:p>
            <a:pPr>
              <a:spcBef>
                <a:spcPts val="1800"/>
              </a:spcBef>
            </a:pPr>
            <a:endParaRPr lang="en-US" dirty="0"/>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21</a:t>
            </a:fld>
            <a:endParaRPr lang="en-US" dirty="0"/>
          </a:p>
        </p:txBody>
      </p:sp>
    </p:spTree>
    <p:extLst>
      <p:ext uri="{BB962C8B-B14F-4D97-AF65-F5344CB8AC3E}">
        <p14:creationId xmlns:p14="http://schemas.microsoft.com/office/powerpoint/2010/main" val="1329662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a:xfrm>
            <a:off x="345440" y="365125"/>
            <a:ext cx="11419840" cy="1325563"/>
          </a:xfrm>
        </p:spPr>
        <p:txBody>
          <a:bodyPr/>
          <a:lstStyle/>
          <a:p>
            <a:pPr algn="r"/>
            <a:r>
              <a:rPr lang="en-US" dirty="0"/>
              <a:t>Results 2018-19—Practice Profile</a:t>
            </a:r>
          </a:p>
        </p:txBody>
      </p:sp>
      <p:pic>
        <p:nvPicPr>
          <p:cNvPr id="5" name="Picture 4" descr="Check &amp; Connect Logo" title="Check &amp; Connect Logo"/>
          <p:cNvPicPr>
            <a:picLocks noChangeAspect="1"/>
          </p:cNvPicPr>
          <p:nvPr/>
        </p:nvPicPr>
        <p:blipFill>
          <a:blip r:embed="rId2"/>
          <a:stretch>
            <a:fillRect/>
          </a:stretch>
        </p:blipFill>
        <p:spPr>
          <a:xfrm>
            <a:off x="508000" y="712088"/>
            <a:ext cx="3658266" cy="778990"/>
          </a:xfrm>
          <a:prstGeom prst="rect">
            <a:avLst/>
          </a:prstGeom>
        </p:spPr>
      </p:pic>
      <p:sp>
        <p:nvSpPr>
          <p:cNvPr id="3" name="Content Placeholder 2">
            <a:extLst>
              <a:ext uri="{FF2B5EF4-FFF2-40B4-BE49-F238E27FC236}">
                <a16:creationId xmlns:a16="http://schemas.microsoft.com/office/drawing/2014/main" id="{856E88A5-3388-4F87-AF82-6070BE9B844A}"/>
              </a:ext>
            </a:extLst>
          </p:cNvPr>
          <p:cNvSpPr>
            <a:spLocks noGrp="1"/>
          </p:cNvSpPr>
          <p:nvPr>
            <p:ph idx="1"/>
          </p:nvPr>
        </p:nvSpPr>
        <p:spPr>
          <a:xfrm>
            <a:off x="345440" y="1925054"/>
            <a:ext cx="11419840" cy="4496742"/>
          </a:xfrm>
        </p:spPr>
        <p:txBody>
          <a:bodyPr>
            <a:normAutofit/>
          </a:bodyPr>
          <a:lstStyle/>
          <a:p>
            <a:pPr marL="0" lvl="2" indent="0">
              <a:spcBef>
                <a:spcPts val="1800"/>
              </a:spcBef>
            </a:pPr>
            <a:r>
              <a:rPr lang="en-US" sz="3200" dirty="0"/>
              <a:t>Statewide, 35% of mentors rated themselves proficient on 8 of 10 items </a:t>
            </a:r>
          </a:p>
          <a:p>
            <a:pPr marL="0" lvl="2" indent="0">
              <a:spcBef>
                <a:spcPts val="1800"/>
              </a:spcBef>
            </a:pPr>
            <a:r>
              <a:rPr lang="en-US" sz="3200" dirty="0"/>
              <a:t>Districts with mentors in place for more than one year showed rated themselves with higher levels of proficiency</a:t>
            </a:r>
          </a:p>
          <a:p>
            <a:pPr marL="0" lvl="2" indent="0">
              <a:spcBef>
                <a:spcPts val="1800"/>
              </a:spcBef>
            </a:pPr>
            <a:r>
              <a:rPr lang="en-US" sz="3200" dirty="0"/>
              <a:t>Districts with mentors new this year reported lower levels of proficiency</a:t>
            </a:r>
          </a:p>
          <a:p>
            <a:pPr marL="0" lvl="2" indent="0">
              <a:spcBef>
                <a:spcPts val="1800"/>
              </a:spcBef>
            </a:pPr>
            <a:r>
              <a:rPr lang="en-US" sz="3200" dirty="0"/>
              <a:t>Areas for growth include systematic monitoring, personalized data-based interventions, and connect/partner with families.</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22</a:t>
            </a:fld>
            <a:endParaRPr lang="en-US" dirty="0"/>
          </a:p>
        </p:txBody>
      </p:sp>
    </p:spTree>
    <p:extLst>
      <p:ext uri="{BB962C8B-B14F-4D97-AF65-F5344CB8AC3E}">
        <p14:creationId xmlns:p14="http://schemas.microsoft.com/office/powerpoint/2010/main" val="1035150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a:xfrm>
            <a:off x="532263" y="365125"/>
            <a:ext cx="10821537" cy="1325563"/>
          </a:xfrm>
        </p:spPr>
        <p:txBody>
          <a:bodyPr/>
          <a:lstStyle/>
          <a:p>
            <a:pPr algn="r"/>
            <a:r>
              <a:rPr lang="en-US" dirty="0"/>
              <a:t>Results 2017-18—Student Engagement: Affective Domain</a:t>
            </a:r>
          </a:p>
        </p:txBody>
      </p:sp>
      <p:pic>
        <p:nvPicPr>
          <p:cNvPr id="5" name="Picture 4" descr="This chart shows the SEI Scores 2018: Affective Domain. The Scores are as follows:&#10;&#10;FSL:&#10;District W: 4.2&#10;District X: 4.0&#10;District Y: 4.0&#10;District Z: 4.3&#10;&#10;TSR:&#10;District W: 3.2&#10;District X: 4.0&#10;District Y: 3.6&#10;District Z: 3.8&#10;&#10;PSS:&#10;District W: 3.2&#10;District X: 3.9&#10;District Y: 3.6&#10;District Z: 3.8" title="Average Affective Domain SEI scores for SSIP partner distric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263" y="1690688"/>
            <a:ext cx="10821537" cy="5096232"/>
          </a:xfrm>
          <a:prstGeom prst="rect">
            <a:avLst/>
          </a:prstGeom>
          <a:noFill/>
          <a:ln>
            <a:noFill/>
          </a:ln>
        </p:spPr>
      </p:pic>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23</a:t>
            </a:fld>
            <a:endParaRPr lang="en-US" dirty="0"/>
          </a:p>
        </p:txBody>
      </p:sp>
    </p:spTree>
    <p:extLst>
      <p:ext uri="{BB962C8B-B14F-4D97-AF65-F5344CB8AC3E}">
        <p14:creationId xmlns:p14="http://schemas.microsoft.com/office/powerpoint/2010/main" val="3868916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a:xfrm>
            <a:off x="518616" y="365125"/>
            <a:ext cx="10835184" cy="1325563"/>
          </a:xfrm>
        </p:spPr>
        <p:txBody>
          <a:bodyPr/>
          <a:lstStyle/>
          <a:p>
            <a:pPr algn="r"/>
            <a:r>
              <a:rPr lang="en-US" dirty="0"/>
              <a:t>Results 2017-18—Student Engagement: Cognitive Domain</a:t>
            </a:r>
          </a:p>
        </p:txBody>
      </p:sp>
      <p:pic>
        <p:nvPicPr>
          <p:cNvPr id="5" name="Picture 4" descr="This chart shows the SEI Scores 2018: Cognitive Domain. The Scores are as follows:&#10;&#10;CRSW:&#10;District W: 3.4&#10;District X: 3.8&#10;District Y: 3.8&#10;District Z: 3.6&#10;&#10;FG:&#10;District W: 3.8&#10;District X: 4.4&#10;District Y: 4.2&#10;District Z: 4.2&#10;&#10;IM:&#10;District W: 3.8&#10;District X: 3.2&#10;District Y: 3.2&#10;District Z: 3.8" title="Average Cognitive Domain SEI scores for SSIP partner distric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616" y="1690688"/>
            <a:ext cx="10835184" cy="5096232"/>
          </a:xfrm>
          <a:prstGeom prst="rect">
            <a:avLst/>
          </a:prstGeom>
          <a:noFill/>
          <a:ln>
            <a:noFill/>
          </a:ln>
        </p:spPr>
      </p:pic>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24</a:t>
            </a:fld>
            <a:endParaRPr lang="en-US" dirty="0"/>
          </a:p>
        </p:txBody>
      </p:sp>
    </p:spTree>
    <p:extLst>
      <p:ext uri="{BB962C8B-B14F-4D97-AF65-F5344CB8AC3E}">
        <p14:creationId xmlns:p14="http://schemas.microsoft.com/office/powerpoint/2010/main" val="178238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pPr algn="r"/>
            <a:r>
              <a:rPr lang="en-US" dirty="0"/>
              <a:t>Results 2018-19—Student Focus Groups</a:t>
            </a:r>
          </a:p>
        </p:txBody>
      </p:sp>
      <p:sp>
        <p:nvSpPr>
          <p:cNvPr id="3" name="Content Placeholder 2">
            <a:extLst>
              <a:ext uri="{FF2B5EF4-FFF2-40B4-BE49-F238E27FC236}">
                <a16:creationId xmlns:a16="http://schemas.microsoft.com/office/drawing/2014/main" id="{856E88A5-3388-4F87-AF82-6070BE9B844A}"/>
              </a:ext>
            </a:extLst>
          </p:cNvPr>
          <p:cNvSpPr>
            <a:spLocks noGrp="1"/>
          </p:cNvSpPr>
          <p:nvPr>
            <p:ph idx="1"/>
          </p:nvPr>
        </p:nvSpPr>
        <p:spPr>
          <a:xfrm>
            <a:off x="838200" y="2001519"/>
            <a:ext cx="10515600" cy="4281293"/>
          </a:xfrm>
        </p:spPr>
        <p:txBody>
          <a:bodyPr>
            <a:normAutofit fontScale="92500" lnSpcReduction="10000"/>
          </a:bodyPr>
          <a:lstStyle/>
          <a:p>
            <a:pPr>
              <a:spcBef>
                <a:spcPts val="1200"/>
              </a:spcBef>
              <a:spcAft>
                <a:spcPts val="600"/>
              </a:spcAft>
            </a:pPr>
            <a:r>
              <a:rPr lang="en-US" dirty="0"/>
              <a:t>Many students gave high praise for C&amp;C and reported it is helping them (with school).</a:t>
            </a:r>
          </a:p>
          <a:p>
            <a:pPr>
              <a:spcBef>
                <a:spcPts val="1200"/>
              </a:spcBef>
              <a:spcAft>
                <a:spcPts val="600"/>
              </a:spcAft>
            </a:pPr>
            <a:r>
              <a:rPr lang="en-US" dirty="0"/>
              <a:t>Students reported various ways their families are contacted or engage with their school.</a:t>
            </a:r>
          </a:p>
          <a:p>
            <a:pPr>
              <a:spcBef>
                <a:spcPts val="1200"/>
              </a:spcBef>
              <a:spcAft>
                <a:spcPts val="600"/>
              </a:spcAft>
            </a:pPr>
            <a:r>
              <a:rPr lang="en-US" dirty="0"/>
              <a:t>When asked why American Indian and black students with disabilities don’t graduate at the same rate as others, students shared that there are times staff may not know how to help students who are ‘different’ and sometimes it just takes longer for students on IEPs to succeed.</a:t>
            </a:r>
          </a:p>
          <a:p>
            <a:pPr>
              <a:spcBef>
                <a:spcPts val="1200"/>
              </a:spcBef>
              <a:spcAft>
                <a:spcPts val="600"/>
              </a:spcAft>
            </a:pPr>
            <a:r>
              <a:rPr lang="en-US" dirty="0"/>
              <a:t>Students indicated that districts need to hire the ‘right people’ who are passionate about their job, care about students, and are able to connect and understand from where a student is coming.</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25</a:t>
            </a:fld>
            <a:endParaRPr lang="en-US" dirty="0"/>
          </a:p>
        </p:txBody>
      </p:sp>
    </p:spTree>
    <p:extLst>
      <p:ext uri="{BB962C8B-B14F-4D97-AF65-F5344CB8AC3E}">
        <p14:creationId xmlns:p14="http://schemas.microsoft.com/office/powerpoint/2010/main" val="4142102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a:xfrm>
            <a:off x="457655" y="365125"/>
            <a:ext cx="10896145" cy="1325563"/>
          </a:xfrm>
        </p:spPr>
        <p:txBody>
          <a:bodyPr/>
          <a:lstStyle/>
          <a:p>
            <a:pPr algn="r"/>
            <a:r>
              <a:rPr lang="en-US" dirty="0"/>
              <a:t>MPS Progress on Graduation Rates</a:t>
            </a:r>
          </a:p>
        </p:txBody>
      </p:sp>
      <p:pic>
        <p:nvPicPr>
          <p:cNvPr id="3" name="Picture 2" descr="This chart shows a comparison of 4-year graduation rates between those American Indian and Black students with disabilties who participated in Check &amp; Connect for at least one year and those same groups of students who did not participate in Check &amp; Connect for at least one year in the district. &#10;&#10;The results are:&#10;&#10;Special Education, not in Check and Connect:&#10;American Indian: 21%&#10;Black: 38%&#10;&#10;Special Education, in Check and Connect:&#10;American Indian: 40%&#10;Black: 39%&#10;" title="4-year Graduation Rates: Comparison of Non-C&amp;C Special Education Students vs. Special Education C&amp;C Students, SY 2017 and 2018 Combined"/>
          <p:cNvPicPr>
            <a:picLocks noChangeAspect="1"/>
          </p:cNvPicPr>
          <p:nvPr/>
        </p:nvPicPr>
        <p:blipFill>
          <a:blip r:embed="rId3"/>
          <a:stretch>
            <a:fillRect/>
          </a:stretch>
        </p:blipFill>
        <p:spPr>
          <a:xfrm>
            <a:off x="457655" y="1690688"/>
            <a:ext cx="10897647" cy="5096231"/>
          </a:xfrm>
          <a:prstGeom prst="rect">
            <a:avLst/>
          </a:prstGeom>
        </p:spPr>
      </p:pic>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26</a:t>
            </a:fld>
            <a:endParaRPr lang="en-US" dirty="0"/>
          </a:p>
        </p:txBody>
      </p:sp>
    </p:spTree>
    <p:extLst>
      <p:ext uri="{BB962C8B-B14F-4D97-AF65-F5344CB8AC3E}">
        <p14:creationId xmlns:p14="http://schemas.microsoft.com/office/powerpoint/2010/main" val="1586137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a:xfrm>
            <a:off x="500164" y="365125"/>
            <a:ext cx="10853636" cy="1325563"/>
          </a:xfrm>
        </p:spPr>
        <p:txBody>
          <a:bodyPr/>
          <a:lstStyle/>
          <a:p>
            <a:pPr algn="r"/>
            <a:r>
              <a:rPr lang="en-US" dirty="0"/>
              <a:t>Measuring </a:t>
            </a:r>
            <a:r>
              <a:rPr lang="en-US" i="1" dirty="0"/>
              <a:t>District </a:t>
            </a:r>
            <a:r>
              <a:rPr lang="en-US" dirty="0"/>
              <a:t>Capacity to Implement: </a:t>
            </a:r>
            <a:br>
              <a:rPr lang="en-US" dirty="0"/>
            </a:br>
            <a:r>
              <a:rPr lang="en-US" dirty="0"/>
              <a:t>Check and Connect</a:t>
            </a:r>
          </a:p>
        </p:txBody>
      </p:sp>
      <p:pic>
        <p:nvPicPr>
          <p:cNvPr id="8" name="Google Shape;161;p15" descr="State Implementation and Scaling-Up of Evidence Based Practices logo" title="State Implementation and Scaling-Up of Evidence Based Practices"/>
          <p:cNvPicPr preferRelativeResize="0"/>
          <p:nvPr/>
        </p:nvPicPr>
        <p:blipFill>
          <a:blip r:embed="rId2">
            <a:alphaModFix/>
          </a:blip>
          <a:stretch>
            <a:fillRect/>
          </a:stretch>
        </p:blipFill>
        <p:spPr>
          <a:xfrm>
            <a:off x="588628" y="1027906"/>
            <a:ext cx="2034099" cy="568700"/>
          </a:xfrm>
          <a:prstGeom prst="rect">
            <a:avLst/>
          </a:prstGeom>
          <a:noFill/>
          <a:ln>
            <a:noFill/>
          </a:ln>
        </p:spPr>
      </p:pic>
      <p:pic>
        <p:nvPicPr>
          <p:cNvPr id="7" name="Picture 6" descr="This is a chart showing the results from the DCA for years 2016-2019. The results are as follows:&#10;&#10;District W:&#10;2016=13%&#10;2017=28%&#10;2018=80%&#10;2019=78%&#10;&#10;District X:&#10;2016=42%&#10;2017=54%&#10;2018=66%&#10;2019=91%&#10;&#10;District Y:&#10;2016=28%&#10;2017=60%&#10;2018=83%&#10;2019=89%&#10;&#10;District Z:&#10;2016=29%&#10;2017=74%&#10;2018=83%&#10;2019=94%" title="District Capacity Assessment for Scaling up of Evidence-based Practices, 2016-201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924" y="1690688"/>
            <a:ext cx="10853636" cy="5096232"/>
          </a:xfrm>
          <a:prstGeom prst="rect">
            <a:avLst/>
          </a:prstGeom>
          <a:noFill/>
          <a:ln>
            <a:noFill/>
          </a:ln>
        </p:spPr>
      </p:pic>
      <p:pic>
        <p:nvPicPr>
          <p:cNvPr id="3" name="Picture 2" descr="Picture of the Stages Active Implementation Framework" title="Stages Active Implementation Framework"/>
          <p:cNvPicPr>
            <a:picLocks noChangeAspect="1"/>
          </p:cNvPicPr>
          <p:nvPr/>
        </p:nvPicPr>
        <p:blipFill>
          <a:blip r:embed="rId4"/>
          <a:stretch>
            <a:fillRect/>
          </a:stretch>
        </p:blipFill>
        <p:spPr>
          <a:xfrm>
            <a:off x="10965223" y="4836160"/>
            <a:ext cx="1024021" cy="1047294"/>
          </a:xfrm>
          <a:prstGeom prst="rect">
            <a:avLst/>
          </a:prstGeom>
        </p:spPr>
      </p:pic>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27</a:t>
            </a:fld>
            <a:endParaRPr lang="en-US" dirty="0"/>
          </a:p>
        </p:txBody>
      </p:sp>
    </p:spTree>
    <p:extLst>
      <p:ext uri="{BB962C8B-B14F-4D97-AF65-F5344CB8AC3E}">
        <p14:creationId xmlns:p14="http://schemas.microsoft.com/office/powerpoint/2010/main" val="4121355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pPr algn="r"/>
            <a:r>
              <a:rPr lang="en-US" dirty="0"/>
              <a:t>SSIP-DCA Highlights</a:t>
            </a:r>
          </a:p>
        </p:txBody>
      </p:sp>
      <p:sp>
        <p:nvSpPr>
          <p:cNvPr id="3" name="Content Placeholder 2">
            <a:extLst>
              <a:ext uri="{FF2B5EF4-FFF2-40B4-BE49-F238E27FC236}">
                <a16:creationId xmlns:a16="http://schemas.microsoft.com/office/drawing/2014/main" id="{856E88A5-3388-4F87-AF82-6070BE9B844A}"/>
              </a:ext>
            </a:extLst>
          </p:cNvPr>
          <p:cNvSpPr>
            <a:spLocks noGrp="1"/>
          </p:cNvSpPr>
          <p:nvPr>
            <p:ph idx="1"/>
          </p:nvPr>
        </p:nvSpPr>
        <p:spPr>
          <a:xfrm>
            <a:off x="838200" y="2033516"/>
            <a:ext cx="10515600" cy="4008510"/>
          </a:xfrm>
        </p:spPr>
        <p:txBody>
          <a:bodyPr>
            <a:normAutofit/>
          </a:bodyPr>
          <a:lstStyle/>
          <a:p>
            <a:pPr>
              <a:spcBef>
                <a:spcPts val="1800"/>
              </a:spcBef>
              <a:spcAft>
                <a:spcPts val="600"/>
              </a:spcAft>
            </a:pPr>
            <a:r>
              <a:rPr lang="en-US" sz="3200" dirty="0"/>
              <a:t>All districts continue to increase capacity over prior years for implementing Check &amp; Connect</a:t>
            </a:r>
          </a:p>
          <a:p>
            <a:pPr>
              <a:spcBef>
                <a:spcPts val="1800"/>
              </a:spcBef>
              <a:spcAft>
                <a:spcPts val="600"/>
              </a:spcAft>
            </a:pPr>
            <a:r>
              <a:rPr lang="en-US" sz="3200" dirty="0"/>
              <a:t>Increases in Leadership and Competency Drivers</a:t>
            </a:r>
          </a:p>
          <a:p>
            <a:pPr lvl="1">
              <a:spcBef>
                <a:spcPts val="0"/>
              </a:spcBef>
              <a:spcAft>
                <a:spcPts val="600"/>
              </a:spcAft>
              <a:buFont typeface="Wingdings" panose="05000000000000000000" pitchFamily="2" charset="2"/>
              <a:buChar char="Ø"/>
            </a:pPr>
            <a:r>
              <a:rPr lang="en-US" sz="2800" dirty="0"/>
              <a:t>Sustained administrative support for implementations</a:t>
            </a:r>
          </a:p>
          <a:p>
            <a:pPr lvl="1">
              <a:spcBef>
                <a:spcPts val="0"/>
              </a:spcBef>
              <a:spcAft>
                <a:spcPts val="600"/>
              </a:spcAft>
              <a:buFont typeface="Wingdings" panose="05000000000000000000" pitchFamily="2" charset="2"/>
              <a:buChar char="Ø"/>
            </a:pPr>
            <a:r>
              <a:rPr lang="en-US" sz="2800" dirty="0"/>
              <a:t>Refining Check &amp; Connect training and coaching across districts</a:t>
            </a:r>
          </a:p>
          <a:p>
            <a:pPr>
              <a:spcBef>
                <a:spcPts val="1800"/>
              </a:spcBef>
              <a:spcAft>
                <a:spcPts val="600"/>
              </a:spcAft>
            </a:pPr>
            <a:r>
              <a:rPr lang="en-US" sz="3200" dirty="0"/>
              <a:t>Increases in Organizational Driver</a:t>
            </a:r>
          </a:p>
          <a:p>
            <a:pPr lvl="1">
              <a:spcBef>
                <a:spcPts val="0"/>
              </a:spcBef>
              <a:spcAft>
                <a:spcPts val="600"/>
              </a:spcAft>
              <a:buFont typeface="Wingdings" panose="05000000000000000000" pitchFamily="2" charset="2"/>
              <a:buChar char="Ø"/>
            </a:pPr>
            <a:r>
              <a:rPr lang="en-US" sz="2800" dirty="0"/>
              <a:t>Decision Support Data Systems development and improvement</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28</a:t>
            </a:fld>
            <a:endParaRPr lang="en-US" dirty="0"/>
          </a:p>
        </p:txBody>
      </p:sp>
    </p:spTree>
    <p:extLst>
      <p:ext uri="{BB962C8B-B14F-4D97-AF65-F5344CB8AC3E}">
        <p14:creationId xmlns:p14="http://schemas.microsoft.com/office/powerpoint/2010/main" val="4021195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a:xfrm>
            <a:off x="315884" y="365125"/>
            <a:ext cx="11321934" cy="1325563"/>
          </a:xfrm>
        </p:spPr>
        <p:txBody>
          <a:bodyPr/>
          <a:lstStyle/>
          <a:p>
            <a:pPr lvl="0" algn="r">
              <a:spcBef>
                <a:spcPts val="0"/>
              </a:spcBef>
            </a:pPr>
            <a:r>
              <a:rPr lang="en-US" dirty="0"/>
              <a:t>Successes and Opportunities for </a:t>
            </a:r>
            <a:br>
              <a:rPr lang="en-US" dirty="0"/>
            </a:br>
            <a:r>
              <a:rPr lang="en-US" dirty="0"/>
              <a:t>Developing District Capacity...</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29</a:t>
            </a:fld>
            <a:endParaRPr lang="en-US" dirty="0"/>
          </a:p>
        </p:txBody>
      </p:sp>
      <p:sp>
        <p:nvSpPr>
          <p:cNvPr id="5" name="Content Placeholder 2"/>
          <p:cNvSpPr>
            <a:spLocks noGrp="1"/>
          </p:cNvSpPr>
          <p:nvPr>
            <p:ph idx="1"/>
          </p:nvPr>
        </p:nvSpPr>
        <p:spPr>
          <a:xfrm>
            <a:off x="315884" y="1960880"/>
            <a:ext cx="11321934" cy="4066454"/>
          </a:xfrm>
        </p:spPr>
        <p:txBody>
          <a:bodyPr>
            <a:noAutofit/>
          </a:bodyPr>
          <a:lstStyle/>
          <a:p>
            <a:pPr marL="0" indent="0">
              <a:spcBef>
                <a:spcPts val="1200"/>
              </a:spcBef>
              <a:buNone/>
            </a:pPr>
            <a:r>
              <a:rPr lang="en-US" sz="3200" b="1" dirty="0">
                <a:latin typeface="Myriad Web Pro"/>
              </a:rPr>
              <a:t>Developing a Practical Balance </a:t>
            </a:r>
            <a:r>
              <a:rPr lang="en-US" sz="3200" b="1" i="1" dirty="0">
                <a:latin typeface="Myriad Web Pro"/>
              </a:rPr>
              <a:t>between…</a:t>
            </a:r>
            <a:r>
              <a:rPr lang="en-US" sz="3200" b="1" dirty="0">
                <a:latin typeface="Myriad Web Pro"/>
              </a:rPr>
              <a:t> </a:t>
            </a:r>
            <a:endParaRPr lang="en-US" sz="3200" dirty="0"/>
          </a:p>
          <a:p>
            <a:pPr>
              <a:spcBef>
                <a:spcPts val="1200"/>
              </a:spcBef>
            </a:pPr>
            <a:r>
              <a:rPr lang="en-US" sz="3200" dirty="0"/>
              <a:t>…“Doing” implementation work and “lifting up” implementation patterns with a common vocabulary across linked district and MDE teams (e.g., </a:t>
            </a:r>
            <a:r>
              <a:rPr lang="en-US" sz="3200" b="1" dirty="0"/>
              <a:t>applied</a:t>
            </a:r>
            <a:r>
              <a:rPr lang="en-US" sz="3200" dirty="0"/>
              <a:t> v. conceptual implementation focus)</a:t>
            </a:r>
          </a:p>
          <a:p>
            <a:pPr>
              <a:spcBef>
                <a:spcPts val="1200"/>
              </a:spcBef>
            </a:pPr>
            <a:r>
              <a:rPr lang="en-US" sz="3200" dirty="0"/>
              <a:t>…“Expectations and focus of work”-- supporting district teams to identify next right steps without over-stepping with unwanted or unneeded guidance AND grounding progress with data </a:t>
            </a:r>
          </a:p>
          <a:p>
            <a:pPr marL="0" indent="0">
              <a:spcBef>
                <a:spcPts val="1200"/>
              </a:spcBef>
              <a:buNone/>
            </a:pPr>
            <a:r>
              <a:rPr lang="en-US" sz="3200" dirty="0"/>
              <a:t>Using an iterative process: </a:t>
            </a:r>
            <a:r>
              <a:rPr lang="en-US" sz="3200" b="1" dirty="0"/>
              <a:t>Get started, Get better and MEASURE!</a:t>
            </a:r>
          </a:p>
          <a:p>
            <a:pPr lvl="1">
              <a:spcBef>
                <a:spcPts val="1200"/>
              </a:spcBef>
            </a:pPr>
            <a:endParaRPr lang="en-US" dirty="0"/>
          </a:p>
        </p:txBody>
      </p:sp>
    </p:spTree>
    <p:extLst>
      <p:ext uri="{BB962C8B-B14F-4D97-AF65-F5344CB8AC3E}">
        <p14:creationId xmlns:p14="http://schemas.microsoft.com/office/powerpoint/2010/main" val="3658879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a:xfrm>
            <a:off x="838200" y="365125"/>
            <a:ext cx="10805160" cy="1325563"/>
          </a:xfrm>
        </p:spPr>
        <p:txBody>
          <a:bodyPr>
            <a:normAutofit/>
          </a:bodyPr>
          <a:lstStyle/>
          <a:p>
            <a:r>
              <a:rPr lang="en-US" altLang="en-US" sz="4000" dirty="0">
                <a:solidFill>
                  <a:srgbClr val="FFFFFF"/>
                </a:solidFill>
              </a:rPr>
              <a:t>Formula for Success: </a:t>
            </a:r>
            <a:r>
              <a:rPr lang="en-US" altLang="en-US" sz="4000" i="1" dirty="0">
                <a:solidFill>
                  <a:srgbClr val="FFFFFF"/>
                </a:solidFill>
              </a:rPr>
              <a:t>Implementing</a:t>
            </a:r>
            <a:r>
              <a:rPr lang="en-US" altLang="en-US" sz="4000" dirty="0">
                <a:solidFill>
                  <a:srgbClr val="FFFFFF"/>
                </a:solidFill>
              </a:rPr>
              <a:t> Check &amp; Connect </a:t>
            </a:r>
            <a:endParaRPr lang="en-US" sz="4000" dirty="0"/>
          </a:p>
        </p:txBody>
      </p:sp>
      <p:sp>
        <p:nvSpPr>
          <p:cNvPr id="5" name="Rectangle 4" descr="Box with title 'Useable Innovations' with the example of Check &amp; Connect as the innovation/intervention." title="Usable Innovations"/>
          <p:cNvSpPr/>
          <p:nvPr/>
        </p:nvSpPr>
        <p:spPr bwMode="auto">
          <a:xfrm>
            <a:off x="1233324" y="1791272"/>
            <a:ext cx="2438400" cy="2133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800" b="1" dirty="0">
                <a:solidFill>
                  <a:srgbClr val="002060"/>
                </a:solidFill>
                <a:ea typeface="MS PGothic" pitchFamily="34" charset="-128"/>
              </a:rPr>
              <a:t>Usable Innovations</a:t>
            </a:r>
          </a:p>
          <a:p>
            <a:pPr algn="ctr">
              <a:defRPr/>
            </a:pPr>
            <a:endParaRPr lang="en-US" sz="2800" b="1" dirty="0">
              <a:solidFill>
                <a:srgbClr val="002060"/>
              </a:solidFill>
              <a:ea typeface="MS PGothic" pitchFamily="34" charset="-128"/>
            </a:endParaRPr>
          </a:p>
          <a:p>
            <a:pPr algn="ctr">
              <a:defRPr/>
            </a:pPr>
            <a:endParaRPr lang="en-US" sz="2000" b="1" i="1" dirty="0">
              <a:solidFill>
                <a:srgbClr val="002060"/>
              </a:solidFill>
              <a:ea typeface="MS PGothic" pitchFamily="34" charset="-128"/>
            </a:endParaRPr>
          </a:p>
          <a:p>
            <a:pPr algn="ctr">
              <a:defRPr/>
            </a:pPr>
            <a:r>
              <a:rPr lang="en-US" sz="2000" b="1" i="1" dirty="0">
                <a:solidFill>
                  <a:srgbClr val="002060"/>
                </a:solidFill>
                <a:ea typeface="MS PGothic" pitchFamily="34" charset="-128"/>
              </a:rPr>
              <a:t>(Check &amp; Connect)</a:t>
            </a:r>
          </a:p>
        </p:txBody>
      </p:sp>
      <p:sp>
        <p:nvSpPr>
          <p:cNvPr id="6" name="Multiply 1" descr="Multiply 'x'" title="Multiply 'x'"/>
          <p:cNvSpPr>
            <a:spLocks/>
          </p:cNvSpPr>
          <p:nvPr/>
        </p:nvSpPr>
        <p:spPr bwMode="auto">
          <a:xfrm>
            <a:off x="3867674" y="2403049"/>
            <a:ext cx="914400" cy="914400"/>
          </a:xfrm>
          <a:custGeom>
            <a:avLst/>
            <a:gdLst>
              <a:gd name="T0" fmla="*/ 143578 w 914400"/>
              <a:gd name="T1" fmla="*/ 295654 h 914400"/>
              <a:gd name="T2" fmla="*/ 295654 w 914400"/>
              <a:gd name="T3" fmla="*/ 143578 h 914400"/>
              <a:gd name="T4" fmla="*/ 457200 w 914400"/>
              <a:gd name="T5" fmla="*/ 305125 h 914400"/>
              <a:gd name="T6" fmla="*/ 618746 w 914400"/>
              <a:gd name="T7" fmla="*/ 143578 h 914400"/>
              <a:gd name="T8" fmla="*/ 770822 w 914400"/>
              <a:gd name="T9" fmla="*/ 295654 h 914400"/>
              <a:gd name="T10" fmla="*/ 609275 w 914400"/>
              <a:gd name="T11" fmla="*/ 457200 h 914400"/>
              <a:gd name="T12" fmla="*/ 770822 w 914400"/>
              <a:gd name="T13" fmla="*/ 618746 h 914400"/>
              <a:gd name="T14" fmla="*/ 618746 w 914400"/>
              <a:gd name="T15" fmla="*/ 770822 h 914400"/>
              <a:gd name="T16" fmla="*/ 457200 w 914400"/>
              <a:gd name="T17" fmla="*/ 609275 h 914400"/>
              <a:gd name="T18" fmla="*/ 295654 w 914400"/>
              <a:gd name="T19" fmla="*/ 770822 h 914400"/>
              <a:gd name="T20" fmla="*/ 143578 w 914400"/>
              <a:gd name="T21" fmla="*/ 618746 h 914400"/>
              <a:gd name="T22" fmla="*/ 305125 w 914400"/>
              <a:gd name="T23" fmla="*/ 457200 h 914400"/>
              <a:gd name="T24" fmla="*/ 143578 w 914400"/>
              <a:gd name="T25" fmla="*/ 295654 h 9144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4400" h="914400">
                <a:moveTo>
                  <a:pt x="143578" y="295654"/>
                </a:moveTo>
                <a:lnTo>
                  <a:pt x="295654" y="143578"/>
                </a:lnTo>
                <a:lnTo>
                  <a:pt x="457200" y="305125"/>
                </a:lnTo>
                <a:lnTo>
                  <a:pt x="618746" y="143578"/>
                </a:lnTo>
                <a:lnTo>
                  <a:pt x="770822" y="295654"/>
                </a:lnTo>
                <a:lnTo>
                  <a:pt x="609275" y="457200"/>
                </a:lnTo>
                <a:lnTo>
                  <a:pt x="770822" y="618746"/>
                </a:lnTo>
                <a:lnTo>
                  <a:pt x="618746" y="770822"/>
                </a:lnTo>
                <a:lnTo>
                  <a:pt x="457200" y="609275"/>
                </a:lnTo>
                <a:lnTo>
                  <a:pt x="295654" y="770822"/>
                </a:lnTo>
                <a:lnTo>
                  <a:pt x="143578" y="618746"/>
                </a:lnTo>
                <a:lnTo>
                  <a:pt x="305125" y="457200"/>
                </a:lnTo>
                <a:lnTo>
                  <a:pt x="143578" y="295654"/>
                </a:lnTo>
                <a:close/>
              </a:path>
            </a:pathLst>
          </a:custGeom>
          <a:solidFill>
            <a:srgbClr val="A50021"/>
          </a:solidFill>
          <a:ln w="38100" cap="flat" cmpd="sng">
            <a:solidFill>
              <a:schemeClr val="bg1"/>
            </a:solidFill>
            <a:prstDash val="solid"/>
            <a:round/>
            <a:headEnd/>
            <a:tailEnd/>
          </a:ln>
          <a:effectLst>
            <a:outerShdw dist="20000" dir="5400000" rotWithShape="0">
              <a:srgbClr val="000000">
                <a:alpha val="37999"/>
              </a:srgbClr>
            </a:outerShdw>
          </a:effectLst>
        </p:spPr>
        <p:txBody>
          <a:bodyPr anchor="ctr"/>
          <a:lstStyle/>
          <a:p>
            <a:pPr>
              <a:defRPr/>
            </a:pPr>
            <a:endParaRPr lang="en-US">
              <a:solidFill>
                <a:srgbClr val="000000"/>
              </a:solidFill>
              <a:cs typeface="Arial" pitchFamily="34" charset="0"/>
            </a:endParaRPr>
          </a:p>
        </p:txBody>
      </p:sp>
      <p:sp>
        <p:nvSpPr>
          <p:cNvPr id="7" name="Rectangle 6" descr="Box with title ' Effective Implementation Methods' with the example of the Stages and Drivers of Active Implementation Frameworks." title="Effective Implementation Methods"/>
          <p:cNvSpPr/>
          <p:nvPr/>
        </p:nvSpPr>
        <p:spPr bwMode="auto">
          <a:xfrm>
            <a:off x="4978024" y="1791272"/>
            <a:ext cx="2514600" cy="2133600"/>
          </a:xfrm>
          <a:prstGeom prst="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700" b="1" dirty="0">
                <a:solidFill>
                  <a:srgbClr val="002060"/>
                </a:solidFill>
                <a:ea typeface="MS PGothic" pitchFamily="34" charset="-128"/>
              </a:rPr>
              <a:t>Effective Implementation methods</a:t>
            </a:r>
          </a:p>
          <a:p>
            <a:pPr algn="ctr">
              <a:defRPr/>
            </a:pPr>
            <a:endParaRPr lang="en-US" sz="2700" b="1" dirty="0">
              <a:solidFill>
                <a:srgbClr val="002060"/>
              </a:solidFill>
              <a:ea typeface="MS PGothic" pitchFamily="34" charset="-128"/>
            </a:endParaRPr>
          </a:p>
          <a:p>
            <a:pPr algn="ctr">
              <a:defRPr/>
            </a:pPr>
            <a:r>
              <a:rPr lang="en-US" sz="2000" b="1" i="1" dirty="0">
                <a:solidFill>
                  <a:srgbClr val="002060"/>
                </a:solidFill>
                <a:ea typeface="MS PGothic" pitchFamily="34" charset="-128"/>
              </a:rPr>
              <a:t>(Stages and Drivers)</a:t>
            </a:r>
          </a:p>
        </p:txBody>
      </p:sp>
      <p:sp>
        <p:nvSpPr>
          <p:cNvPr id="8" name="Multiply 1" descr="Multiply 'x'" title="Multiply 'x'"/>
          <p:cNvSpPr>
            <a:spLocks/>
          </p:cNvSpPr>
          <p:nvPr/>
        </p:nvSpPr>
        <p:spPr bwMode="auto">
          <a:xfrm>
            <a:off x="7625974" y="2400872"/>
            <a:ext cx="914400" cy="914400"/>
          </a:xfrm>
          <a:custGeom>
            <a:avLst/>
            <a:gdLst>
              <a:gd name="T0" fmla="*/ 143578 w 914400"/>
              <a:gd name="T1" fmla="*/ 295654 h 914400"/>
              <a:gd name="T2" fmla="*/ 295654 w 914400"/>
              <a:gd name="T3" fmla="*/ 143578 h 914400"/>
              <a:gd name="T4" fmla="*/ 457200 w 914400"/>
              <a:gd name="T5" fmla="*/ 305125 h 914400"/>
              <a:gd name="T6" fmla="*/ 618746 w 914400"/>
              <a:gd name="T7" fmla="*/ 143578 h 914400"/>
              <a:gd name="T8" fmla="*/ 770822 w 914400"/>
              <a:gd name="T9" fmla="*/ 295654 h 914400"/>
              <a:gd name="T10" fmla="*/ 609275 w 914400"/>
              <a:gd name="T11" fmla="*/ 457200 h 914400"/>
              <a:gd name="T12" fmla="*/ 770822 w 914400"/>
              <a:gd name="T13" fmla="*/ 618746 h 914400"/>
              <a:gd name="T14" fmla="*/ 618746 w 914400"/>
              <a:gd name="T15" fmla="*/ 770822 h 914400"/>
              <a:gd name="T16" fmla="*/ 457200 w 914400"/>
              <a:gd name="T17" fmla="*/ 609275 h 914400"/>
              <a:gd name="T18" fmla="*/ 295654 w 914400"/>
              <a:gd name="T19" fmla="*/ 770822 h 914400"/>
              <a:gd name="T20" fmla="*/ 143578 w 914400"/>
              <a:gd name="T21" fmla="*/ 618746 h 914400"/>
              <a:gd name="T22" fmla="*/ 305125 w 914400"/>
              <a:gd name="T23" fmla="*/ 457200 h 914400"/>
              <a:gd name="T24" fmla="*/ 143578 w 914400"/>
              <a:gd name="T25" fmla="*/ 295654 h 9144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4400" h="914400">
                <a:moveTo>
                  <a:pt x="143578" y="295654"/>
                </a:moveTo>
                <a:lnTo>
                  <a:pt x="295654" y="143578"/>
                </a:lnTo>
                <a:lnTo>
                  <a:pt x="457200" y="305125"/>
                </a:lnTo>
                <a:lnTo>
                  <a:pt x="618746" y="143578"/>
                </a:lnTo>
                <a:lnTo>
                  <a:pt x="770822" y="295654"/>
                </a:lnTo>
                <a:lnTo>
                  <a:pt x="609275" y="457200"/>
                </a:lnTo>
                <a:lnTo>
                  <a:pt x="770822" y="618746"/>
                </a:lnTo>
                <a:lnTo>
                  <a:pt x="618746" y="770822"/>
                </a:lnTo>
                <a:lnTo>
                  <a:pt x="457200" y="609275"/>
                </a:lnTo>
                <a:lnTo>
                  <a:pt x="295654" y="770822"/>
                </a:lnTo>
                <a:lnTo>
                  <a:pt x="143578" y="618746"/>
                </a:lnTo>
                <a:lnTo>
                  <a:pt x="305125" y="457200"/>
                </a:lnTo>
                <a:lnTo>
                  <a:pt x="143578" y="295654"/>
                </a:lnTo>
                <a:close/>
              </a:path>
            </a:pathLst>
          </a:custGeom>
          <a:solidFill>
            <a:srgbClr val="A50021"/>
          </a:solidFill>
          <a:ln w="38100" cap="flat" cmpd="sng">
            <a:solidFill>
              <a:schemeClr val="bg1"/>
            </a:solidFill>
            <a:prstDash val="solid"/>
            <a:round/>
            <a:headEnd/>
            <a:tailEnd/>
          </a:ln>
          <a:effectLst>
            <a:outerShdw dist="20000" dir="5400000" rotWithShape="0">
              <a:srgbClr val="000000">
                <a:alpha val="37999"/>
              </a:srgbClr>
            </a:outerShdw>
          </a:effectLst>
        </p:spPr>
        <p:txBody>
          <a:bodyPr anchor="ctr"/>
          <a:lstStyle/>
          <a:p>
            <a:pPr>
              <a:defRPr/>
            </a:pPr>
            <a:endParaRPr lang="en-US">
              <a:solidFill>
                <a:srgbClr val="000000"/>
              </a:solidFill>
              <a:cs typeface="Arial" pitchFamily="34" charset="0"/>
            </a:endParaRPr>
          </a:p>
        </p:txBody>
      </p:sp>
      <p:sp>
        <p:nvSpPr>
          <p:cNvPr id="9" name="Rectangle 8" descr="Box with title ' Enabling Contexts' with the example of the Linking Teams and Improvement Cycles of Active Implementation Frameworks." title="Enabling Contexts"/>
          <p:cNvSpPr/>
          <p:nvPr/>
        </p:nvSpPr>
        <p:spPr bwMode="auto">
          <a:xfrm>
            <a:off x="8673724" y="1791272"/>
            <a:ext cx="2514600" cy="2133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800" b="1" dirty="0">
                <a:solidFill>
                  <a:srgbClr val="002060"/>
                </a:solidFill>
                <a:ea typeface="MS PGothic" pitchFamily="34" charset="-128"/>
              </a:rPr>
              <a:t>Enabling  Contexts</a:t>
            </a:r>
          </a:p>
          <a:p>
            <a:pPr algn="ctr">
              <a:defRPr/>
            </a:pPr>
            <a:endParaRPr lang="en-US" sz="2800" b="1" dirty="0">
              <a:solidFill>
                <a:srgbClr val="002060"/>
              </a:solidFill>
              <a:ea typeface="MS PGothic" pitchFamily="34" charset="-128"/>
            </a:endParaRPr>
          </a:p>
          <a:p>
            <a:pPr algn="ctr">
              <a:defRPr/>
            </a:pPr>
            <a:r>
              <a:rPr lang="en-US" sz="2000" b="1" i="1" dirty="0">
                <a:solidFill>
                  <a:srgbClr val="002060"/>
                </a:solidFill>
                <a:ea typeface="MS PGothic" pitchFamily="34" charset="-128"/>
              </a:rPr>
              <a:t>(Linking Teams &amp; Improvement Cycles)</a:t>
            </a:r>
            <a:r>
              <a:rPr lang="en-US" sz="2000" b="1" dirty="0">
                <a:solidFill>
                  <a:srgbClr val="002060"/>
                </a:solidFill>
                <a:ea typeface="MS PGothic" pitchFamily="34" charset="-128"/>
              </a:rPr>
              <a:t> </a:t>
            </a:r>
          </a:p>
        </p:txBody>
      </p:sp>
      <p:grpSp>
        <p:nvGrpSpPr>
          <p:cNvPr id="10" name="Group 11" descr="Equation end = Educationally Significant Outcomes (Improved graduation rates for MN American Indian and Black students with disabilities)" title=" Educationally Significant Outcomes"/>
          <p:cNvGrpSpPr>
            <a:grpSpLocks/>
          </p:cNvGrpSpPr>
          <p:nvPr/>
        </p:nvGrpSpPr>
        <p:grpSpPr bwMode="auto">
          <a:xfrm>
            <a:off x="3399098" y="4315441"/>
            <a:ext cx="4865074" cy="1905000"/>
            <a:chOff x="1752600" y="4375150"/>
            <a:chExt cx="3410197" cy="1905000"/>
          </a:xfrm>
        </p:grpSpPr>
        <p:sp>
          <p:nvSpPr>
            <p:cNvPr id="11" name="Equal 6"/>
            <p:cNvSpPr>
              <a:spLocks/>
            </p:cNvSpPr>
            <p:nvPr/>
          </p:nvSpPr>
          <p:spPr bwMode="auto">
            <a:xfrm>
              <a:off x="1752600" y="4832350"/>
              <a:ext cx="914259" cy="914400"/>
            </a:xfrm>
            <a:custGeom>
              <a:avLst/>
              <a:gdLst>
                <a:gd name="T0" fmla="*/ 120938 w 914400"/>
                <a:gd name="T1" fmla="*/ 188366 h 914400"/>
                <a:gd name="T2" fmla="*/ 791488 w 914400"/>
                <a:gd name="T3" fmla="*/ 188366 h 914400"/>
                <a:gd name="T4" fmla="*/ 791488 w 914400"/>
                <a:gd name="T5" fmla="*/ 403433 h 914400"/>
                <a:gd name="T6" fmla="*/ 120938 w 914400"/>
                <a:gd name="T7" fmla="*/ 403433 h 914400"/>
                <a:gd name="T8" fmla="*/ 120938 w 914400"/>
                <a:gd name="T9" fmla="*/ 188366 h 914400"/>
                <a:gd name="T10" fmla="*/ 120938 w 914400"/>
                <a:gd name="T11" fmla="*/ 510967 h 914400"/>
                <a:gd name="T12" fmla="*/ 791488 w 914400"/>
                <a:gd name="T13" fmla="*/ 510967 h 914400"/>
                <a:gd name="T14" fmla="*/ 791488 w 914400"/>
                <a:gd name="T15" fmla="*/ 726034 h 914400"/>
                <a:gd name="T16" fmla="*/ 120938 w 914400"/>
                <a:gd name="T17" fmla="*/ 726034 h 914400"/>
                <a:gd name="T18" fmla="*/ 120938 w 914400"/>
                <a:gd name="T19" fmla="*/ 510967 h 9144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4400"/>
                <a:gd name="T31" fmla="*/ 0 h 914400"/>
                <a:gd name="T32" fmla="*/ 914400 w 914400"/>
                <a:gd name="T33" fmla="*/ 914400 h 9144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4400" h="914400">
                  <a:moveTo>
                    <a:pt x="121204" y="188366"/>
                  </a:moveTo>
                  <a:lnTo>
                    <a:pt x="793196" y="188366"/>
                  </a:lnTo>
                  <a:lnTo>
                    <a:pt x="793196" y="403433"/>
                  </a:lnTo>
                  <a:lnTo>
                    <a:pt x="121204" y="403433"/>
                  </a:lnTo>
                  <a:lnTo>
                    <a:pt x="121204" y="188366"/>
                  </a:lnTo>
                  <a:close/>
                  <a:moveTo>
                    <a:pt x="121204" y="510967"/>
                  </a:moveTo>
                  <a:lnTo>
                    <a:pt x="793196" y="510967"/>
                  </a:lnTo>
                  <a:lnTo>
                    <a:pt x="793196" y="726034"/>
                  </a:lnTo>
                  <a:lnTo>
                    <a:pt x="121204" y="726034"/>
                  </a:lnTo>
                  <a:lnTo>
                    <a:pt x="121204" y="510967"/>
                  </a:lnTo>
                  <a:close/>
                </a:path>
              </a:pathLst>
            </a:custGeom>
            <a:solidFill>
              <a:srgbClr val="A50021"/>
            </a:solidFill>
            <a:ln w="38100" cap="flat" cmpd="sng">
              <a:solidFill>
                <a:schemeClr val="bg1"/>
              </a:solidFill>
              <a:prstDash val="solid"/>
              <a:round/>
              <a:headEnd/>
              <a:tailEnd/>
            </a:ln>
            <a:effectLst>
              <a:outerShdw dist="20000" dir="5400000" rotWithShape="0">
                <a:srgbClr val="000000">
                  <a:alpha val="37999"/>
                </a:srgbClr>
              </a:outerShdw>
            </a:effectLst>
          </p:spPr>
          <p:txBody>
            <a:bodyPr anchor="ctr"/>
            <a:lstStyle/>
            <a:p>
              <a:pPr>
                <a:defRPr/>
              </a:pPr>
              <a:endParaRPr lang="en-US">
                <a:solidFill>
                  <a:srgbClr val="000000"/>
                </a:solidFill>
                <a:cs typeface="Arial" pitchFamily="34" charset="0"/>
              </a:endParaRPr>
            </a:p>
          </p:txBody>
        </p:sp>
        <p:sp>
          <p:nvSpPr>
            <p:cNvPr id="12" name="Rectangle 11" descr="Equation end = Educationally Significant Outcomes (Improved graduation rates for MN American Indian and Black students with disabilities)&#10;&#10;" title="Educationally Significant Outcomes"/>
            <p:cNvSpPr/>
            <p:nvPr/>
          </p:nvSpPr>
          <p:spPr>
            <a:xfrm>
              <a:off x="2724256" y="4375150"/>
              <a:ext cx="2438541" cy="1905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b="1" dirty="0">
                  <a:solidFill>
                    <a:srgbClr val="A80000"/>
                  </a:solidFill>
                  <a:ea typeface="ＭＳ Ｐゴシック" pitchFamily="-107" charset="-128"/>
                </a:rPr>
                <a:t> </a:t>
              </a:r>
              <a:r>
                <a:rPr lang="en-US" sz="2400" b="1" dirty="0">
                  <a:solidFill>
                    <a:srgbClr val="002060"/>
                  </a:solidFill>
                  <a:ea typeface="ＭＳ Ｐゴシック" pitchFamily="-107" charset="-128"/>
                </a:rPr>
                <a:t>Educationally Significant Outcomes</a:t>
              </a:r>
            </a:p>
            <a:p>
              <a:pPr algn="ctr">
                <a:defRPr/>
              </a:pPr>
              <a:endParaRPr lang="en-US" sz="2400" b="1" dirty="0">
                <a:solidFill>
                  <a:srgbClr val="002060"/>
                </a:solidFill>
                <a:ea typeface="ＭＳ Ｐゴシック" pitchFamily="-107" charset="-128"/>
              </a:endParaRPr>
            </a:p>
            <a:p>
              <a:pPr algn="ctr">
                <a:defRPr/>
              </a:pPr>
              <a:r>
                <a:rPr lang="en-US" b="1" i="1" dirty="0">
                  <a:solidFill>
                    <a:srgbClr val="002060"/>
                  </a:solidFill>
                  <a:ea typeface="ＭＳ Ｐゴシック" pitchFamily="-107" charset="-128"/>
                </a:rPr>
                <a:t>(Improved graduation rates for MN American Indian and Black students with disabilities)</a:t>
              </a:r>
            </a:p>
          </p:txBody>
        </p:sp>
      </p:grpSp>
      <p:pic>
        <p:nvPicPr>
          <p:cNvPr id="13" name="Google Shape;161;p15" descr="State Implementation and Scaling-Up of Evidence Based Practices logo" title="State Implementation and Scaling-Up of Evidence Based Practices"/>
          <p:cNvPicPr preferRelativeResize="0"/>
          <p:nvPr/>
        </p:nvPicPr>
        <p:blipFill>
          <a:blip r:embed="rId2">
            <a:alphaModFix/>
          </a:blip>
          <a:stretch>
            <a:fillRect/>
          </a:stretch>
        </p:blipFill>
        <p:spPr>
          <a:xfrm>
            <a:off x="9154225" y="5558717"/>
            <a:ext cx="2034099" cy="568700"/>
          </a:xfrm>
          <a:prstGeom prst="rect">
            <a:avLst/>
          </a:prstGeom>
          <a:noFill/>
          <a:ln>
            <a:noFill/>
          </a:ln>
        </p:spPr>
      </p:pic>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3</a:t>
            </a:fld>
            <a:endParaRPr lang="en-US" dirty="0"/>
          </a:p>
        </p:txBody>
      </p:sp>
    </p:spTree>
    <p:extLst>
      <p:ext uri="{BB962C8B-B14F-4D97-AF65-F5344CB8AC3E}">
        <p14:creationId xmlns:p14="http://schemas.microsoft.com/office/powerpoint/2010/main" val="4129297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a:xfrm>
            <a:off x="507075" y="365125"/>
            <a:ext cx="10798233" cy="1325563"/>
          </a:xfrm>
        </p:spPr>
        <p:txBody>
          <a:bodyPr>
            <a:normAutofit/>
          </a:bodyPr>
          <a:lstStyle/>
          <a:p>
            <a:pPr algn="r"/>
            <a:r>
              <a:rPr lang="en-US" dirty="0"/>
              <a:t>Measuring </a:t>
            </a:r>
            <a:r>
              <a:rPr lang="en-US" i="1" dirty="0"/>
              <a:t>Regional</a:t>
            </a:r>
            <a:r>
              <a:rPr lang="en-US" dirty="0"/>
              <a:t> Capacity to Support Implementation</a:t>
            </a:r>
          </a:p>
        </p:txBody>
      </p:sp>
      <p:pic>
        <p:nvPicPr>
          <p:cNvPr id="9" name="Google Shape;161;p15" descr="State Implementation and Scaling-Up of Evidence Based Practices logo" title="State Implementation and Scaling-Up of Evidence Based Practices"/>
          <p:cNvPicPr preferRelativeResize="0"/>
          <p:nvPr/>
        </p:nvPicPr>
        <p:blipFill>
          <a:blip r:embed="rId2">
            <a:alphaModFix/>
          </a:blip>
          <a:stretch>
            <a:fillRect/>
          </a:stretch>
        </p:blipFill>
        <p:spPr>
          <a:xfrm>
            <a:off x="588628" y="1027906"/>
            <a:ext cx="2034099" cy="568700"/>
          </a:xfrm>
          <a:prstGeom prst="rect">
            <a:avLst/>
          </a:prstGeom>
          <a:noFill/>
          <a:ln>
            <a:noFill/>
          </a:ln>
        </p:spPr>
      </p:pic>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30</a:t>
            </a:fld>
            <a:endParaRPr lang="en-US" dirty="0"/>
          </a:p>
        </p:txBody>
      </p:sp>
      <p:pic>
        <p:nvPicPr>
          <p:cNvPr id="6" name="Picture 5" descr="This is a chart showing the results from the RCA for years 2017-2019. The results are as follows:&#10;&#10;Leadership:&#10;2017=75%&#10;2018=67%&#10;2019=75%&#10;&#10;Competency:&#10;2017=44%&#10;2018=73%&#10;2019=56%&#10;&#10;Organization:&#10;2017=57%&#10;2018=72%&#10;2019=82%&#10;&#10;Stage-based Functioning&#10;2017=67%&#10;2018=100%&#10;2019=67%&#10;&#10;Total:&#10;2017=56%&#10;2018=74%&#10;2019=67%&#10;" title="Regional Capacity Assessment Subscale and Total Scores, 2017-2019"/>
          <p:cNvPicPr>
            <a:picLocks noChangeAspect="1"/>
          </p:cNvPicPr>
          <p:nvPr/>
        </p:nvPicPr>
        <p:blipFill>
          <a:blip r:embed="rId3"/>
          <a:stretch>
            <a:fillRect/>
          </a:stretch>
        </p:blipFill>
        <p:spPr>
          <a:xfrm>
            <a:off x="507075" y="1733794"/>
            <a:ext cx="10798233" cy="5053126"/>
          </a:xfrm>
          <a:prstGeom prst="rect">
            <a:avLst/>
          </a:prstGeom>
        </p:spPr>
      </p:pic>
      <p:pic>
        <p:nvPicPr>
          <p:cNvPr id="8" name="Picture 7" descr="Picture of the Stages Active Implementation Framework" title="Stages Active Implementation Framework"/>
          <p:cNvPicPr>
            <a:picLocks noChangeAspect="1"/>
          </p:cNvPicPr>
          <p:nvPr/>
        </p:nvPicPr>
        <p:blipFill>
          <a:blip r:embed="rId4"/>
          <a:stretch>
            <a:fillRect/>
          </a:stretch>
        </p:blipFill>
        <p:spPr>
          <a:xfrm>
            <a:off x="10183954" y="1733794"/>
            <a:ext cx="995827" cy="1018459"/>
          </a:xfrm>
          <a:prstGeom prst="rect">
            <a:avLst/>
          </a:prstGeom>
        </p:spPr>
      </p:pic>
      <p:pic>
        <p:nvPicPr>
          <p:cNvPr id="7" name="Picture 6" descr="Image of the Linked Teams Active Implementation Framework" title="Implementation Teams"/>
          <p:cNvPicPr>
            <a:picLocks noChangeAspect="1"/>
          </p:cNvPicPr>
          <p:nvPr/>
        </p:nvPicPr>
        <p:blipFill>
          <a:blip r:embed="rId5"/>
          <a:stretch>
            <a:fillRect/>
          </a:stretch>
        </p:blipFill>
        <p:spPr>
          <a:xfrm>
            <a:off x="10879783" y="2560702"/>
            <a:ext cx="976577" cy="1015418"/>
          </a:xfrm>
          <a:prstGeom prst="rect">
            <a:avLst/>
          </a:prstGeom>
        </p:spPr>
      </p:pic>
    </p:spTree>
    <p:extLst>
      <p:ext uri="{BB962C8B-B14F-4D97-AF65-F5344CB8AC3E}">
        <p14:creationId xmlns:p14="http://schemas.microsoft.com/office/powerpoint/2010/main" val="2462703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pPr algn="r"/>
            <a:r>
              <a:rPr lang="en-US" dirty="0"/>
              <a:t>SSIP-RCA Highlights</a:t>
            </a:r>
          </a:p>
        </p:txBody>
      </p:sp>
      <p:sp>
        <p:nvSpPr>
          <p:cNvPr id="3" name="Content Placeholder 2">
            <a:extLst>
              <a:ext uri="{FF2B5EF4-FFF2-40B4-BE49-F238E27FC236}">
                <a16:creationId xmlns:a16="http://schemas.microsoft.com/office/drawing/2014/main" id="{856E88A5-3388-4F87-AF82-6070BE9B844A}"/>
              </a:ext>
            </a:extLst>
          </p:cNvPr>
          <p:cNvSpPr>
            <a:spLocks noGrp="1"/>
          </p:cNvSpPr>
          <p:nvPr>
            <p:ph idx="1"/>
          </p:nvPr>
        </p:nvSpPr>
        <p:spPr>
          <a:xfrm>
            <a:off x="838200" y="1828800"/>
            <a:ext cx="10515600" cy="4213226"/>
          </a:xfrm>
        </p:spPr>
        <p:txBody>
          <a:bodyPr>
            <a:normAutofit lnSpcReduction="10000"/>
          </a:bodyPr>
          <a:lstStyle/>
          <a:p>
            <a:pPr lvl="0">
              <a:lnSpc>
                <a:spcPct val="100000"/>
              </a:lnSpc>
              <a:spcBef>
                <a:spcPts val="1800"/>
              </a:spcBef>
              <a:buSzPts val="3200"/>
            </a:pPr>
            <a:r>
              <a:rPr lang="en-US" dirty="0"/>
              <a:t>Slight decrease in RCA total score to support Check &amp; Connect implementation; item interpretation and relevance continue to be challenges</a:t>
            </a:r>
          </a:p>
          <a:p>
            <a:pPr lvl="0">
              <a:lnSpc>
                <a:spcPct val="100000"/>
              </a:lnSpc>
              <a:spcBef>
                <a:spcPts val="3600"/>
              </a:spcBef>
              <a:buSzPts val="3200"/>
            </a:pPr>
            <a:r>
              <a:rPr lang="en-US" dirty="0"/>
              <a:t>Continuing evidence that the TZ Team has the capacity of to support multiple districts across implementation stages</a:t>
            </a:r>
          </a:p>
          <a:p>
            <a:pPr lvl="0">
              <a:lnSpc>
                <a:spcPct val="100000"/>
              </a:lnSpc>
              <a:spcBef>
                <a:spcPts val="3600"/>
              </a:spcBef>
              <a:buSzPts val="3200"/>
            </a:pPr>
            <a:r>
              <a:rPr lang="en-US" dirty="0"/>
              <a:t>Identified needs in the area of Leadership Drivers, particularly to develop more formal implementation plans and guidance for TZ team members across all districts</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31</a:t>
            </a:fld>
            <a:endParaRPr lang="en-US" dirty="0"/>
          </a:p>
        </p:txBody>
      </p:sp>
    </p:spTree>
    <p:extLst>
      <p:ext uri="{BB962C8B-B14F-4D97-AF65-F5344CB8AC3E}">
        <p14:creationId xmlns:p14="http://schemas.microsoft.com/office/powerpoint/2010/main" val="1574038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pPr algn="r"/>
            <a:r>
              <a:rPr lang="en-US" sz="4400" b="1" dirty="0"/>
              <a:t>Successes for Developing State-Regional Capacity:</a:t>
            </a:r>
            <a:br>
              <a:rPr lang="en-US" sz="4400" b="1" dirty="0"/>
            </a:br>
            <a:r>
              <a:rPr lang="en-US" sz="4400" b="1" dirty="0"/>
              <a:t>Linke</a:t>
            </a:r>
            <a:r>
              <a:rPr lang="en-US" dirty="0"/>
              <a:t>d Teams </a:t>
            </a:r>
            <a:r>
              <a:rPr lang="en-US" sz="4400" b="1" dirty="0"/>
              <a:t>Accountability &amp; Transparency</a:t>
            </a:r>
          </a:p>
        </p:txBody>
      </p:sp>
      <p:sp>
        <p:nvSpPr>
          <p:cNvPr id="3" name="Content Placeholder 2"/>
          <p:cNvSpPr>
            <a:spLocks noGrp="1"/>
          </p:cNvSpPr>
          <p:nvPr>
            <p:ph idx="1"/>
          </p:nvPr>
        </p:nvSpPr>
        <p:spPr>
          <a:xfrm>
            <a:off x="838200" y="1818640"/>
            <a:ext cx="10764519" cy="4588704"/>
          </a:xfrm>
        </p:spPr>
        <p:txBody>
          <a:bodyPr>
            <a:noAutofit/>
          </a:bodyPr>
          <a:lstStyle/>
          <a:p>
            <a:pPr>
              <a:spcBef>
                <a:spcPts val="0"/>
              </a:spcBef>
              <a:spcAft>
                <a:spcPts val="0"/>
              </a:spcAft>
            </a:pPr>
            <a:r>
              <a:rPr lang="en-US" sz="3000" dirty="0"/>
              <a:t>Developed Terms of Reference for Teams</a:t>
            </a:r>
          </a:p>
          <a:p>
            <a:pPr lvl="1">
              <a:spcBef>
                <a:spcPts val="0"/>
              </a:spcBef>
              <a:spcAft>
                <a:spcPts val="0"/>
              </a:spcAft>
            </a:pPr>
            <a:r>
              <a:rPr lang="en-US" sz="3000" dirty="0"/>
              <a:t>Core Management Team</a:t>
            </a:r>
          </a:p>
          <a:p>
            <a:pPr lvl="1">
              <a:spcBef>
                <a:spcPts val="0"/>
              </a:spcBef>
              <a:spcAft>
                <a:spcPts val="0"/>
              </a:spcAft>
            </a:pPr>
            <a:r>
              <a:rPr lang="en-US" sz="3000" dirty="0"/>
              <a:t>Transformation Zone Team</a:t>
            </a:r>
          </a:p>
          <a:p>
            <a:pPr lvl="1">
              <a:spcBef>
                <a:spcPts val="0"/>
              </a:spcBef>
              <a:spcAft>
                <a:spcPts val="0"/>
              </a:spcAft>
            </a:pPr>
            <a:r>
              <a:rPr lang="en-US" sz="3000" dirty="0"/>
              <a:t>Implementation Specialists Team</a:t>
            </a:r>
          </a:p>
          <a:p>
            <a:pPr lvl="1">
              <a:spcBef>
                <a:spcPts val="0"/>
              </a:spcBef>
              <a:spcAft>
                <a:spcPts val="0"/>
              </a:spcAft>
            </a:pPr>
            <a:r>
              <a:rPr lang="en-US" sz="3000" dirty="0"/>
              <a:t>Data Workgroup Team</a:t>
            </a:r>
          </a:p>
          <a:p>
            <a:pPr>
              <a:spcBef>
                <a:spcPts val="1800"/>
              </a:spcBef>
              <a:spcAft>
                <a:spcPts val="0"/>
              </a:spcAft>
            </a:pPr>
            <a:r>
              <a:rPr lang="en-US" sz="3000" dirty="0"/>
              <a:t>RCA</a:t>
            </a:r>
          </a:p>
          <a:p>
            <a:pPr lvl="1">
              <a:spcBef>
                <a:spcPts val="0"/>
              </a:spcBef>
              <a:spcAft>
                <a:spcPts val="0"/>
              </a:spcAft>
            </a:pPr>
            <a:r>
              <a:rPr lang="en-US" sz="3000" dirty="0"/>
              <a:t>Data to inform MDE </a:t>
            </a:r>
            <a:r>
              <a:rPr lang="en-US" sz="3000" u="sng" dirty="0"/>
              <a:t>Management Team</a:t>
            </a:r>
            <a:r>
              <a:rPr lang="en-US" sz="3000" dirty="0"/>
              <a:t> how to support ‘Transformation Zone’ Team to support districts to implement Check &amp; Connect</a:t>
            </a:r>
          </a:p>
          <a:p>
            <a:pPr lvl="1">
              <a:spcBef>
                <a:spcPts val="0"/>
              </a:spcBef>
              <a:spcAft>
                <a:spcPts val="0"/>
              </a:spcAft>
            </a:pPr>
            <a:r>
              <a:rPr lang="en-US" sz="3000" dirty="0"/>
              <a:t>Prioritizing &amp; action planning on Driver items…</a:t>
            </a:r>
          </a:p>
        </p:txBody>
      </p:sp>
      <p:pic>
        <p:nvPicPr>
          <p:cNvPr id="2" name="Picture 1" descr="Image of the Linked Teams Active Implementation Framework" title="Implementation Teams"/>
          <p:cNvPicPr>
            <a:picLocks noChangeAspect="1"/>
          </p:cNvPicPr>
          <p:nvPr/>
        </p:nvPicPr>
        <p:blipFill>
          <a:blip r:embed="rId3"/>
          <a:stretch>
            <a:fillRect/>
          </a:stretch>
        </p:blipFill>
        <p:spPr>
          <a:xfrm>
            <a:off x="9677400" y="2369917"/>
            <a:ext cx="1676400" cy="1743075"/>
          </a:xfrm>
          <a:prstGeom prst="rect">
            <a:avLst/>
          </a:prstGeom>
        </p:spPr>
      </p:pic>
    </p:spTree>
    <p:extLst>
      <p:ext uri="{BB962C8B-B14F-4D97-AF65-F5344CB8AC3E}">
        <p14:creationId xmlns:p14="http://schemas.microsoft.com/office/powerpoint/2010/main" val="525180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930" y="365125"/>
            <a:ext cx="11157857" cy="1325563"/>
          </a:xfrm>
        </p:spPr>
        <p:txBody>
          <a:bodyPr>
            <a:normAutofit/>
          </a:bodyPr>
          <a:lstStyle/>
          <a:p>
            <a:pPr algn="r">
              <a:defRPr/>
            </a:pPr>
            <a:r>
              <a:rPr lang="en-US" dirty="0"/>
              <a:t>Successes for Developing State-Regional Capacity:</a:t>
            </a:r>
            <a:br>
              <a:rPr lang="en-US" dirty="0"/>
            </a:br>
            <a:r>
              <a:rPr lang="en-US" dirty="0"/>
              <a:t>Transforming </a:t>
            </a:r>
            <a:r>
              <a:rPr lang="en-US" sz="4400" b="1" dirty="0"/>
              <a:t>Division Work</a:t>
            </a:r>
          </a:p>
        </p:txBody>
      </p:sp>
      <p:sp>
        <p:nvSpPr>
          <p:cNvPr id="4" name="Slide Number Placeholder 3"/>
          <p:cNvSpPr>
            <a:spLocks noGrp="1"/>
          </p:cNvSpPr>
          <p:nvPr>
            <p:ph type="sldNum" sz="quarter" idx="4294967295"/>
          </p:nvPr>
        </p:nvSpPr>
        <p:spPr>
          <a:xfrm>
            <a:off x="9891132" y="6356350"/>
            <a:ext cx="1462668" cy="365125"/>
          </a:xfrm>
          <a:prstGeom prst="rect">
            <a:avLst/>
          </a:prstGeom>
        </p:spPr>
        <p:txBody>
          <a:bodyPr/>
          <a:lstStyle/>
          <a:p>
            <a:pPr>
              <a:defRPr/>
            </a:pPr>
            <a:fld id="{7747FA44-02FD-4485-B373-A98F0B4349C3}" type="slidenum">
              <a:rPr lang="en-US" smtClean="0"/>
              <a:pPr>
                <a:defRPr/>
              </a:pPr>
              <a:t>33</a:t>
            </a:fld>
            <a:endParaRPr lang="en-US" dirty="0"/>
          </a:p>
        </p:txBody>
      </p:sp>
      <p:sp>
        <p:nvSpPr>
          <p:cNvPr id="5" name="Content Placeholder 4"/>
          <p:cNvSpPr>
            <a:spLocks noGrp="1"/>
          </p:cNvSpPr>
          <p:nvPr>
            <p:ph idx="1"/>
          </p:nvPr>
        </p:nvSpPr>
        <p:spPr>
          <a:xfrm>
            <a:off x="313930" y="1690688"/>
            <a:ext cx="11157857" cy="4938712"/>
          </a:xfrm>
        </p:spPr>
        <p:txBody>
          <a:bodyPr>
            <a:noAutofit/>
          </a:bodyPr>
          <a:lstStyle/>
          <a:p>
            <a:pPr lvl="1">
              <a:spcBef>
                <a:spcPts val="0"/>
              </a:spcBef>
              <a:spcAft>
                <a:spcPts val="600"/>
              </a:spcAft>
            </a:pPr>
            <a:r>
              <a:rPr lang="en-US" sz="3200" dirty="0"/>
              <a:t>Increasing Capacity for the use of Implementation Science</a:t>
            </a:r>
          </a:p>
          <a:p>
            <a:pPr lvl="2">
              <a:spcBef>
                <a:spcPts val="0"/>
              </a:spcBef>
              <a:spcAft>
                <a:spcPts val="600"/>
              </a:spcAft>
            </a:pPr>
            <a:r>
              <a:rPr lang="en-US" sz="2800" dirty="0"/>
              <a:t>Professional Development for Division staff beyond MIT members</a:t>
            </a:r>
          </a:p>
          <a:p>
            <a:pPr lvl="2">
              <a:spcBef>
                <a:spcPts val="0"/>
              </a:spcBef>
              <a:spcAft>
                <a:spcPts val="2400"/>
              </a:spcAft>
            </a:pPr>
            <a:r>
              <a:rPr lang="en-US" sz="2800" dirty="0"/>
              <a:t>Coaching supports across teams</a:t>
            </a:r>
          </a:p>
          <a:p>
            <a:pPr lvl="1">
              <a:spcBef>
                <a:spcPts val="0"/>
              </a:spcBef>
              <a:spcAft>
                <a:spcPts val="600"/>
              </a:spcAft>
            </a:pPr>
            <a:r>
              <a:rPr lang="en-US" sz="3200" dirty="0"/>
              <a:t>Using Implementation Science in natural opportunities of our work</a:t>
            </a:r>
          </a:p>
          <a:p>
            <a:pPr lvl="2">
              <a:spcBef>
                <a:spcPts val="0"/>
              </a:spcBef>
              <a:spcAft>
                <a:spcPts val="600"/>
              </a:spcAft>
            </a:pPr>
            <a:r>
              <a:rPr lang="en-US" sz="2800" dirty="0"/>
              <a:t>Real world application to implement an evidence-based practice</a:t>
            </a:r>
          </a:p>
          <a:p>
            <a:pPr lvl="2">
              <a:spcBef>
                <a:spcPts val="0"/>
              </a:spcBef>
              <a:spcAft>
                <a:spcPts val="2400"/>
              </a:spcAft>
            </a:pPr>
            <a:r>
              <a:rPr lang="en-US" sz="2800" dirty="0"/>
              <a:t>Cross-unit teams in partnership with selected districts</a:t>
            </a:r>
          </a:p>
          <a:p>
            <a:pPr lvl="1">
              <a:spcBef>
                <a:spcPts val="0"/>
              </a:spcBef>
              <a:spcAft>
                <a:spcPts val="600"/>
              </a:spcAft>
            </a:pPr>
            <a:r>
              <a:rPr lang="en-US" sz="3200" dirty="0"/>
              <a:t>Developing and using decision-making data systems to support the work</a:t>
            </a:r>
          </a:p>
          <a:p>
            <a:pPr lvl="1">
              <a:spcBef>
                <a:spcPts val="0"/>
              </a:spcBef>
              <a:spcAft>
                <a:spcPts val="600"/>
              </a:spcAft>
            </a:pPr>
            <a:endParaRPr lang="en-US" sz="3200" dirty="0"/>
          </a:p>
          <a:p>
            <a:pPr lvl="1">
              <a:spcBef>
                <a:spcPts val="0"/>
              </a:spcBef>
              <a:spcAft>
                <a:spcPts val="600"/>
              </a:spcAft>
            </a:pPr>
            <a:endParaRPr lang="en-US" sz="3200" dirty="0"/>
          </a:p>
          <a:p>
            <a:pPr lvl="1">
              <a:spcBef>
                <a:spcPts val="0"/>
              </a:spcBef>
              <a:spcAft>
                <a:spcPts val="600"/>
              </a:spcAft>
            </a:pPr>
            <a:endParaRPr lang="en-US" sz="3200" dirty="0"/>
          </a:p>
          <a:p>
            <a:pPr lvl="1">
              <a:spcBef>
                <a:spcPts val="0"/>
              </a:spcBef>
              <a:spcAft>
                <a:spcPts val="600"/>
              </a:spcAft>
            </a:pPr>
            <a:endParaRPr lang="en-US" sz="3200" dirty="0"/>
          </a:p>
          <a:p>
            <a:pPr lvl="1">
              <a:spcBef>
                <a:spcPts val="0"/>
              </a:spcBef>
              <a:spcAft>
                <a:spcPts val="600"/>
              </a:spcAft>
            </a:pPr>
            <a:endParaRPr lang="en-US" sz="3200" dirty="0"/>
          </a:p>
        </p:txBody>
      </p:sp>
      <p:pic>
        <p:nvPicPr>
          <p:cNvPr id="6" name="Picture 5" descr="Image of the Stages Active Implementation Framework" title="Stages of Implementation"/>
          <p:cNvPicPr>
            <a:picLocks noChangeAspect="1"/>
          </p:cNvPicPr>
          <p:nvPr/>
        </p:nvPicPr>
        <p:blipFill>
          <a:blip r:embed="rId3"/>
          <a:stretch>
            <a:fillRect/>
          </a:stretch>
        </p:blipFill>
        <p:spPr>
          <a:xfrm>
            <a:off x="10414000" y="4837550"/>
            <a:ext cx="1207130" cy="1286642"/>
          </a:xfrm>
          <a:prstGeom prst="rect">
            <a:avLst/>
          </a:prstGeom>
        </p:spPr>
      </p:pic>
    </p:spTree>
    <p:extLst>
      <p:ext uri="{BB962C8B-B14F-4D97-AF65-F5344CB8AC3E}">
        <p14:creationId xmlns:p14="http://schemas.microsoft.com/office/powerpoint/2010/main" val="696553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a:xfrm>
            <a:off x="639097" y="365125"/>
            <a:ext cx="11031793" cy="1325563"/>
          </a:xfrm>
        </p:spPr>
        <p:txBody>
          <a:bodyPr>
            <a:normAutofit fontScale="90000"/>
          </a:bodyPr>
          <a:lstStyle/>
          <a:p>
            <a:pPr algn="r"/>
            <a:r>
              <a:rPr lang="en-US" dirty="0"/>
              <a:t>Opportunities for Developing State-Regional Capacity:</a:t>
            </a:r>
            <a:br>
              <a:rPr lang="en-US" dirty="0"/>
            </a:br>
            <a:r>
              <a:rPr lang="en-US" dirty="0"/>
              <a:t>Using Data, Managing Roles </a:t>
            </a:r>
          </a:p>
        </p:txBody>
      </p:sp>
      <p:sp>
        <p:nvSpPr>
          <p:cNvPr id="3" name="Content Placeholder 2">
            <a:extLst>
              <a:ext uri="{FF2B5EF4-FFF2-40B4-BE49-F238E27FC236}">
                <a16:creationId xmlns:a16="http://schemas.microsoft.com/office/drawing/2014/main" id="{856E88A5-3388-4F87-AF82-6070BE9B844A}"/>
              </a:ext>
            </a:extLst>
          </p:cNvPr>
          <p:cNvSpPr>
            <a:spLocks noGrp="1"/>
          </p:cNvSpPr>
          <p:nvPr>
            <p:ph idx="1"/>
          </p:nvPr>
        </p:nvSpPr>
        <p:spPr>
          <a:xfrm>
            <a:off x="639097" y="1754187"/>
            <a:ext cx="11031793" cy="4731107"/>
          </a:xfrm>
        </p:spPr>
        <p:txBody>
          <a:bodyPr>
            <a:normAutofit/>
          </a:bodyPr>
          <a:lstStyle/>
          <a:p>
            <a:pPr marL="342900" lvl="0" indent="-342900">
              <a:lnSpc>
                <a:spcPct val="100000"/>
              </a:lnSpc>
              <a:spcBef>
                <a:spcPts val="600"/>
              </a:spcBef>
              <a:buClr>
                <a:schemeClr val="tx1"/>
              </a:buClr>
            </a:pPr>
            <a:r>
              <a:rPr lang="en-US" sz="2400" b="1" dirty="0"/>
              <a:t>Get</a:t>
            </a:r>
            <a:r>
              <a:rPr lang="en-US" sz="2400" dirty="0"/>
              <a:t> </a:t>
            </a:r>
            <a:r>
              <a:rPr lang="en-US" sz="2400" b="1" dirty="0"/>
              <a:t>implementation data in front of teams ASAP </a:t>
            </a:r>
            <a:r>
              <a:rPr lang="en-US" sz="2400" dirty="0"/>
              <a:t>and </a:t>
            </a:r>
            <a:r>
              <a:rPr lang="en-US" sz="2400" b="1" dirty="0"/>
              <a:t>at </a:t>
            </a:r>
            <a:r>
              <a:rPr lang="en-US" sz="2400" b="1" i="1" dirty="0"/>
              <a:t>regular</a:t>
            </a:r>
            <a:r>
              <a:rPr lang="en-US" sz="2400" b="1" dirty="0"/>
              <a:t> intervals </a:t>
            </a:r>
            <a:r>
              <a:rPr lang="en-US" sz="2400" dirty="0"/>
              <a:t>to make the next right step</a:t>
            </a:r>
          </a:p>
          <a:p>
            <a:pPr marL="800100" lvl="1" indent="-342900">
              <a:lnSpc>
                <a:spcPct val="100000"/>
              </a:lnSpc>
              <a:spcBef>
                <a:spcPts val="600"/>
              </a:spcBef>
              <a:buClr>
                <a:schemeClr val="tx1"/>
              </a:buClr>
            </a:pPr>
            <a:r>
              <a:rPr lang="en-US" sz="2000" b="1" dirty="0"/>
              <a:t>Right info at right level </a:t>
            </a:r>
            <a:r>
              <a:rPr lang="en-US" sz="2000" dirty="0"/>
              <a:t>(closest to where decision can be made—avoid micromanagement)</a:t>
            </a:r>
          </a:p>
          <a:p>
            <a:pPr marL="800100" lvl="1" indent="-342900">
              <a:lnSpc>
                <a:spcPct val="100000"/>
              </a:lnSpc>
              <a:spcBef>
                <a:spcPts val="600"/>
              </a:spcBef>
              <a:spcAft>
                <a:spcPts val="1200"/>
              </a:spcAft>
              <a:buClr>
                <a:schemeClr val="tx1"/>
              </a:buClr>
            </a:pPr>
            <a:r>
              <a:rPr lang="en-US" sz="2000" b="1" dirty="0"/>
              <a:t>Right type of data at right time  </a:t>
            </a:r>
            <a:r>
              <a:rPr lang="en-US" sz="2000" dirty="0"/>
              <a:t>(e.g., by Implementation Stage, Improvement Cycles) </a:t>
            </a:r>
          </a:p>
          <a:p>
            <a:pPr marL="342900" lvl="0" indent="-342900">
              <a:lnSpc>
                <a:spcPct val="100000"/>
              </a:lnSpc>
              <a:spcBef>
                <a:spcPts val="1200"/>
              </a:spcBef>
              <a:buClr>
                <a:schemeClr val="tx1"/>
              </a:buClr>
            </a:pPr>
            <a:r>
              <a:rPr lang="en-US" sz="2400" b="1" dirty="0"/>
              <a:t>Coach teams through the shift—</a:t>
            </a:r>
            <a:r>
              <a:rPr lang="en-US" sz="2400" dirty="0"/>
              <a:t>from viewing data generation an reporting as ‘grant compliance’ to teams valuing and expecting implementation data for progress feedback and team use through improvement cycles</a:t>
            </a:r>
            <a:endParaRPr lang="en-US" sz="1900" dirty="0"/>
          </a:p>
          <a:p>
            <a:pPr marL="342900" lvl="0" indent="-342900">
              <a:lnSpc>
                <a:spcPct val="100000"/>
              </a:lnSpc>
              <a:spcBef>
                <a:spcPts val="1800"/>
              </a:spcBef>
              <a:buClr>
                <a:schemeClr val="tx1"/>
              </a:buClr>
            </a:pPr>
            <a:r>
              <a:rPr lang="en-US" sz="2400" b="1" dirty="0"/>
              <a:t>When moving from Implementation to Scaling: Impact on teams</a:t>
            </a:r>
          </a:p>
          <a:p>
            <a:pPr lvl="1">
              <a:lnSpc>
                <a:spcPct val="100000"/>
              </a:lnSpc>
              <a:spcBef>
                <a:spcPts val="600"/>
              </a:spcBef>
              <a:buClr>
                <a:schemeClr val="tx1"/>
              </a:buClr>
            </a:pPr>
            <a:r>
              <a:rPr lang="en-US" sz="2100" dirty="0"/>
              <a:t>Manage role clarity on team- multiple hats – researcher, practitioner, purveyor </a:t>
            </a:r>
          </a:p>
          <a:p>
            <a:pPr lvl="1">
              <a:lnSpc>
                <a:spcPct val="100000"/>
              </a:lnSpc>
              <a:spcBef>
                <a:spcPts val="600"/>
              </a:spcBef>
              <a:buClr>
                <a:schemeClr val="tx1"/>
              </a:buClr>
            </a:pPr>
            <a:r>
              <a:rPr lang="en-US" sz="2100" dirty="0"/>
              <a:t>Anticipate shifting role of entire team</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34</a:t>
            </a:fld>
            <a:endParaRPr lang="en-US" dirty="0"/>
          </a:p>
        </p:txBody>
      </p:sp>
    </p:spTree>
    <p:extLst>
      <p:ext uri="{BB962C8B-B14F-4D97-AF65-F5344CB8AC3E}">
        <p14:creationId xmlns:p14="http://schemas.microsoft.com/office/powerpoint/2010/main" val="1623204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65125"/>
            <a:ext cx="10896600" cy="1325563"/>
          </a:xfrm>
        </p:spPr>
        <p:txBody>
          <a:bodyPr/>
          <a:lstStyle/>
          <a:p>
            <a:r>
              <a:rPr lang="en-US" dirty="0"/>
              <a:t>MDE in partnership with District Teams—</a:t>
            </a:r>
            <a:br>
              <a:rPr lang="en-US" dirty="0"/>
            </a:br>
            <a:r>
              <a:rPr lang="en-US" dirty="0"/>
              <a:t>Student/Mentor Scaling Form</a:t>
            </a:r>
          </a:p>
        </p:txBody>
      </p:sp>
      <p:sp>
        <p:nvSpPr>
          <p:cNvPr id="6" name="Content Placeholder 5"/>
          <p:cNvSpPr>
            <a:spLocks noGrp="1"/>
          </p:cNvSpPr>
          <p:nvPr>
            <p:ph sz="half" idx="1"/>
          </p:nvPr>
        </p:nvSpPr>
        <p:spPr>
          <a:xfrm>
            <a:off x="457200" y="1825625"/>
            <a:ext cx="5902960" cy="4351338"/>
          </a:xfrm>
        </p:spPr>
        <p:txBody>
          <a:bodyPr>
            <a:normAutofit/>
          </a:bodyPr>
          <a:lstStyle/>
          <a:p>
            <a:pPr lvl="0">
              <a:lnSpc>
                <a:spcPct val="100000"/>
              </a:lnSpc>
              <a:spcBef>
                <a:spcPts val="0"/>
              </a:spcBef>
              <a:buSzPts val="3200"/>
            </a:pPr>
            <a:r>
              <a:rPr lang="en-US" sz="3200" dirty="0"/>
              <a:t>District level ‘dashboard’ to continually measure progress AND implementation data</a:t>
            </a:r>
            <a:endParaRPr lang="en-US" dirty="0"/>
          </a:p>
          <a:p>
            <a:pPr lvl="1">
              <a:lnSpc>
                <a:spcPct val="100000"/>
              </a:lnSpc>
              <a:spcBef>
                <a:spcPts val="1800"/>
              </a:spcBef>
              <a:buSzPts val="2800"/>
            </a:pPr>
            <a:r>
              <a:rPr lang="en-US" sz="2800" dirty="0"/>
              <a:t>Number of students receiving C&amp;C</a:t>
            </a:r>
            <a:endParaRPr lang="en-US" dirty="0"/>
          </a:p>
          <a:p>
            <a:pPr lvl="1">
              <a:lnSpc>
                <a:spcPct val="100000"/>
              </a:lnSpc>
              <a:spcBef>
                <a:spcPts val="1200"/>
              </a:spcBef>
              <a:buSzPts val="2800"/>
            </a:pPr>
            <a:r>
              <a:rPr lang="en-US" sz="2800" dirty="0"/>
              <a:t>Number of mentors</a:t>
            </a:r>
            <a:endParaRPr lang="en-US" dirty="0"/>
          </a:p>
          <a:p>
            <a:pPr lvl="1">
              <a:lnSpc>
                <a:spcPct val="100000"/>
              </a:lnSpc>
              <a:spcBef>
                <a:spcPts val="1200"/>
              </a:spcBef>
              <a:buSzPts val="2800"/>
            </a:pPr>
            <a:r>
              <a:rPr lang="en-US" sz="2800" dirty="0"/>
              <a:t>List Group Training &amp; Coaching Events</a:t>
            </a:r>
            <a:endParaRPr lang="en-US" dirty="0"/>
          </a:p>
          <a:p>
            <a:endParaRPr lang="en-US" dirty="0"/>
          </a:p>
        </p:txBody>
      </p:sp>
      <p:pic>
        <p:nvPicPr>
          <p:cNvPr id="8" name="Google Shape;350;p35" descr="This is a picture showing the first version of the Student Mentor scaling form to gather information about how many students participate in Check &amp; Connect and how many mentors are serving those students as part of this SSIP work." title="Student Mentor Scaling Form Picture"/>
          <p:cNvPicPr preferRelativeResize="0"/>
          <p:nvPr/>
        </p:nvPicPr>
        <p:blipFill rotWithShape="1">
          <a:blip r:embed="rId2">
            <a:alphaModFix/>
          </a:blip>
          <a:srcRect/>
          <a:stretch/>
        </p:blipFill>
        <p:spPr>
          <a:xfrm rot="-219983">
            <a:off x="6507948" y="1488295"/>
            <a:ext cx="4941701" cy="4780390"/>
          </a:xfrm>
          <a:prstGeom prst="rect">
            <a:avLst/>
          </a:prstGeom>
          <a:noFill/>
          <a:ln>
            <a:noFill/>
          </a:ln>
        </p:spPr>
      </p:pic>
      <p:pic>
        <p:nvPicPr>
          <p:cNvPr id="9" name="Picture 8" descr="Image of the Improvement Cycles Active Implementation Framework" title="Improvement Cycles"/>
          <p:cNvPicPr>
            <a:picLocks noChangeAspect="1"/>
          </p:cNvPicPr>
          <p:nvPr/>
        </p:nvPicPr>
        <p:blipFill>
          <a:blip r:embed="rId3"/>
          <a:stretch>
            <a:fillRect/>
          </a:stretch>
        </p:blipFill>
        <p:spPr>
          <a:xfrm>
            <a:off x="4785360" y="5138323"/>
            <a:ext cx="1341437" cy="1364433"/>
          </a:xfrm>
          <a:prstGeom prst="rect">
            <a:avLst/>
          </a:prstGeom>
        </p:spPr>
      </p:pic>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35</a:t>
            </a:fld>
            <a:endParaRPr lang="en-US" dirty="0"/>
          </a:p>
        </p:txBody>
      </p:sp>
    </p:spTree>
    <p:extLst>
      <p:ext uri="{BB962C8B-B14F-4D97-AF65-F5344CB8AC3E}">
        <p14:creationId xmlns:p14="http://schemas.microsoft.com/office/powerpoint/2010/main" val="1575724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a:xfrm>
            <a:off x="369870" y="365126"/>
            <a:ext cx="10968691" cy="1217098"/>
          </a:xfrm>
        </p:spPr>
        <p:txBody>
          <a:bodyPr>
            <a:normAutofit fontScale="90000"/>
          </a:bodyPr>
          <a:lstStyle/>
          <a:p>
            <a:pPr algn="r"/>
            <a:r>
              <a:rPr lang="en-US" dirty="0"/>
              <a:t>SSIP Student/Mentor Scaling Form </a:t>
            </a:r>
            <a:br>
              <a:rPr lang="en-US" dirty="0"/>
            </a:br>
            <a:r>
              <a:rPr lang="en-US" dirty="0"/>
              <a:t>District Data Summary 2018-2019</a:t>
            </a:r>
          </a:p>
        </p:txBody>
      </p:sp>
      <p:graphicFrame>
        <p:nvGraphicFramePr>
          <p:cNvPr id="5" name="Table 4" descr="Table showing numbers of students in two reporting periods. &#10;&#10;For Nov 1, 2018&#10;Number of new (SSIP/SPDG) students: 122&#10;Number of continuing (SSIP/SPDG) students: 98&#10;Number of re-entering (SSIP/SPDG) students: 2&#10;Total students: 220&#10;Number of exiting (SSIP/SPDG) students: 179&#10;Number of newly trained staff serving SSIP/SPDG students: 20&#10;Number of newly trained staff not serving SSIP/SPDG students: 1&#10;Number of continuing staff serving SSIP/SPDG students: 57&#10;Number of continuing trained staff not serving SSIP/SPDG students: 18&#10;Total trained staff: 94&#10;Number of exiting (SSIP/SPDG) mentors: 6&#10;Total schools: 17&#10;&#10;For Feb 1, 2019&#10;Number of new (SSIP/SPDG) students: 30&#10;Number of continuing (SSIP/SPDG) students: 199&#10;Number of re-entering (SSIP/SPDG) students: 1&#10;Total students: 229&#10;Number of exiting (SSIP/SPDG) students: 131&#10;Number of newly trained staff serving SSIP/SPDG students: 7&#10;Number of newly trained staff not serving SSIP/SPDG students: 14&#10;Number of continuing staff serving SSIP/SPDG students: 21&#10;Number of continuing trained staff not serving SSIP/SPDG students: 21&#10;Total trained staff: 118&#10;Number of exiting (SSIP/SPDG) mentors: 0&#10;Total schools: 17" title="SSIP Student/Mentor Scaling Form District Data Summary 2018-2019"/>
          <p:cNvGraphicFramePr>
            <a:graphicFrameLocks noGrp="1"/>
          </p:cNvGraphicFramePr>
          <p:nvPr>
            <p:extLst>
              <p:ext uri="{D42A27DB-BD31-4B8C-83A1-F6EECF244321}">
                <p14:modId xmlns:p14="http://schemas.microsoft.com/office/powerpoint/2010/main" val="2871568335"/>
              </p:ext>
            </p:extLst>
          </p:nvPr>
        </p:nvGraphicFramePr>
        <p:xfrm>
          <a:off x="369870" y="1582218"/>
          <a:ext cx="10968691" cy="5204701"/>
        </p:xfrm>
        <a:graphic>
          <a:graphicData uri="http://schemas.openxmlformats.org/drawingml/2006/table">
            <a:tbl>
              <a:tblPr firstRow="1" firstCol="1" bandRow="1">
                <a:tableStyleId>{5C22544A-7EE6-4342-B048-85BDC9FD1C3A}</a:tableStyleId>
              </a:tblPr>
              <a:tblGrid>
                <a:gridCol w="8233379">
                  <a:extLst>
                    <a:ext uri="{9D8B030D-6E8A-4147-A177-3AD203B41FA5}">
                      <a16:colId xmlns:a16="http://schemas.microsoft.com/office/drawing/2014/main" val="20000"/>
                    </a:ext>
                  </a:extLst>
                </a:gridCol>
                <a:gridCol w="1452602">
                  <a:extLst>
                    <a:ext uri="{9D8B030D-6E8A-4147-A177-3AD203B41FA5}">
                      <a16:colId xmlns:a16="http://schemas.microsoft.com/office/drawing/2014/main" val="20001"/>
                    </a:ext>
                  </a:extLst>
                </a:gridCol>
                <a:gridCol w="1282710">
                  <a:extLst>
                    <a:ext uri="{9D8B030D-6E8A-4147-A177-3AD203B41FA5}">
                      <a16:colId xmlns:a16="http://schemas.microsoft.com/office/drawing/2014/main" val="20002"/>
                    </a:ext>
                  </a:extLst>
                </a:gridCol>
              </a:tblGrid>
              <a:tr h="580842">
                <a:tc>
                  <a:txBody>
                    <a:bodyPr/>
                    <a:lstStyle/>
                    <a:p>
                      <a:pPr marL="0" marR="0" algn="r">
                        <a:lnSpc>
                          <a:spcPct val="107000"/>
                        </a:lnSpc>
                        <a:spcBef>
                          <a:spcPts val="0"/>
                        </a:spcBef>
                        <a:spcAft>
                          <a:spcPts val="0"/>
                        </a:spcAft>
                      </a:pPr>
                      <a:r>
                        <a:rPr lang="en-US" sz="2000" dirty="0">
                          <a:effectLst/>
                        </a:rPr>
                        <a:t>Reporting period End 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Nov. 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Feb. 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61413">
                <a:tc>
                  <a:txBody>
                    <a:bodyPr/>
                    <a:lstStyle/>
                    <a:p>
                      <a:pPr marL="0" marR="0">
                        <a:lnSpc>
                          <a:spcPct val="107000"/>
                        </a:lnSpc>
                        <a:spcBef>
                          <a:spcPts val="0"/>
                        </a:spcBef>
                        <a:spcAft>
                          <a:spcPts val="0"/>
                        </a:spcAft>
                      </a:pPr>
                      <a:r>
                        <a:rPr lang="en-US" sz="2000" dirty="0">
                          <a:effectLst/>
                        </a:rPr>
                        <a:t>Number of new (SSIP/SPDG) students: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solidFill>
                            <a:schemeClr val="tx2"/>
                          </a:solidFill>
                          <a:effectLst/>
                        </a:rPr>
                        <a:t>122</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solidFill>
                            <a:schemeClr val="tx2"/>
                          </a:solidFill>
                          <a:effectLst/>
                        </a:rPr>
                        <a:t>30</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361413">
                <a:tc>
                  <a:txBody>
                    <a:bodyPr/>
                    <a:lstStyle/>
                    <a:p>
                      <a:pPr marL="0" marR="0">
                        <a:lnSpc>
                          <a:spcPct val="107000"/>
                        </a:lnSpc>
                        <a:spcBef>
                          <a:spcPts val="0"/>
                        </a:spcBef>
                        <a:spcAft>
                          <a:spcPts val="0"/>
                        </a:spcAft>
                      </a:pPr>
                      <a:r>
                        <a:rPr lang="en-US" sz="2000">
                          <a:effectLst/>
                        </a:rPr>
                        <a:t>Number of continuing (SSIP/SPDG) students: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solidFill>
                            <a:schemeClr val="tx2"/>
                          </a:solidFill>
                          <a:effectLst/>
                        </a:rPr>
                        <a:t>98</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solidFill>
                            <a:schemeClr val="tx2"/>
                          </a:solidFill>
                          <a:effectLst/>
                        </a:rPr>
                        <a:t>199</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361413">
                <a:tc>
                  <a:txBody>
                    <a:bodyPr/>
                    <a:lstStyle/>
                    <a:p>
                      <a:pPr marL="0" marR="0">
                        <a:lnSpc>
                          <a:spcPct val="107000"/>
                        </a:lnSpc>
                        <a:spcBef>
                          <a:spcPts val="0"/>
                        </a:spcBef>
                        <a:spcAft>
                          <a:spcPts val="0"/>
                        </a:spcAft>
                      </a:pPr>
                      <a:r>
                        <a:rPr lang="en-US" sz="2000">
                          <a:effectLst/>
                        </a:rPr>
                        <a:t>Number of re-entering (SSIP/SPDG) students: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solidFill>
                            <a:schemeClr val="tx2"/>
                          </a:solidFill>
                          <a:effectLst/>
                        </a:rPr>
                        <a:t>2</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solidFill>
                            <a:schemeClr val="tx2"/>
                          </a:solidFill>
                          <a:effectLst/>
                        </a:rPr>
                        <a:t>1</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361413">
                <a:tc>
                  <a:txBody>
                    <a:bodyPr/>
                    <a:lstStyle/>
                    <a:p>
                      <a:pPr marL="0" marR="0" algn="r">
                        <a:lnSpc>
                          <a:spcPct val="107000"/>
                        </a:lnSpc>
                        <a:spcBef>
                          <a:spcPts val="0"/>
                        </a:spcBef>
                        <a:spcAft>
                          <a:spcPts val="0"/>
                        </a:spcAft>
                      </a:pPr>
                      <a:r>
                        <a:rPr lang="en-US" sz="2000" dirty="0">
                          <a:solidFill>
                            <a:schemeClr val="tx2"/>
                          </a:solidFill>
                          <a:effectLst/>
                        </a:rPr>
                        <a:t>Total students:</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marL="0" marR="0" algn="ctr">
                        <a:lnSpc>
                          <a:spcPct val="107000"/>
                        </a:lnSpc>
                        <a:spcBef>
                          <a:spcPts val="0"/>
                        </a:spcBef>
                        <a:spcAft>
                          <a:spcPts val="0"/>
                        </a:spcAft>
                      </a:pPr>
                      <a:r>
                        <a:rPr lang="en-US" sz="2000" dirty="0">
                          <a:solidFill>
                            <a:schemeClr val="tx2"/>
                          </a:solidFill>
                          <a:effectLst/>
                        </a:rPr>
                        <a:t>220</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marL="0" marR="0" algn="ctr">
                        <a:lnSpc>
                          <a:spcPct val="107000"/>
                        </a:lnSpc>
                        <a:spcBef>
                          <a:spcPts val="0"/>
                        </a:spcBef>
                        <a:spcAft>
                          <a:spcPts val="0"/>
                        </a:spcAft>
                      </a:pPr>
                      <a:r>
                        <a:rPr lang="en-US" sz="2000" dirty="0">
                          <a:solidFill>
                            <a:schemeClr val="tx2"/>
                          </a:solidFill>
                          <a:effectLst/>
                        </a:rPr>
                        <a:t>229</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extLst>
                  <a:ext uri="{0D108BD9-81ED-4DB2-BD59-A6C34878D82A}">
                    <a16:rowId xmlns:a16="http://schemas.microsoft.com/office/drawing/2014/main" val="10004"/>
                  </a:ext>
                </a:extLst>
              </a:tr>
              <a:tr h="361413">
                <a:tc>
                  <a:txBody>
                    <a:bodyPr/>
                    <a:lstStyle/>
                    <a:p>
                      <a:pPr marL="0" marR="0">
                        <a:lnSpc>
                          <a:spcPct val="107000"/>
                        </a:lnSpc>
                        <a:spcBef>
                          <a:spcPts val="0"/>
                        </a:spcBef>
                        <a:spcAft>
                          <a:spcPts val="0"/>
                        </a:spcAft>
                      </a:pPr>
                      <a:r>
                        <a:rPr lang="en-US" sz="2000">
                          <a:effectLst/>
                        </a:rPr>
                        <a:t>Number of exiting (SSIP/SPDG) students: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solidFill>
                            <a:schemeClr val="tx2"/>
                          </a:solidFill>
                          <a:effectLst/>
                        </a:rPr>
                        <a:t>179</a:t>
                      </a:r>
                      <a:endParaRPr lang="en-US"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solidFill>
                            <a:schemeClr val="tx2"/>
                          </a:solidFill>
                          <a:effectLst/>
                        </a:rPr>
                        <a:t>131</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5"/>
                  </a:ext>
                </a:extLst>
              </a:tr>
              <a:tr h="361413">
                <a:tc>
                  <a:txBody>
                    <a:bodyPr/>
                    <a:lstStyle/>
                    <a:p>
                      <a:pPr marL="0" marR="0">
                        <a:lnSpc>
                          <a:spcPct val="107000"/>
                        </a:lnSpc>
                        <a:spcBef>
                          <a:spcPts val="0"/>
                        </a:spcBef>
                        <a:spcAft>
                          <a:spcPts val="0"/>
                        </a:spcAft>
                      </a:pPr>
                      <a:r>
                        <a:rPr lang="en-US" sz="2000" dirty="0">
                          <a:effectLst/>
                        </a:rPr>
                        <a:t>Number of newly trained staff serving SSIP/SPDG students: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solidFill>
                            <a:schemeClr val="tx2"/>
                          </a:solidFill>
                          <a:effectLst/>
                        </a:rPr>
                        <a:t>20</a:t>
                      </a:r>
                      <a:endParaRPr lang="en-US"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solidFill>
                            <a:schemeClr val="tx2"/>
                          </a:solidFill>
                          <a:effectLst/>
                        </a:rPr>
                        <a:t>7</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6"/>
                  </a:ext>
                </a:extLst>
              </a:tr>
              <a:tr h="361413">
                <a:tc>
                  <a:txBody>
                    <a:bodyPr/>
                    <a:lstStyle/>
                    <a:p>
                      <a:pPr marL="0" marR="0">
                        <a:lnSpc>
                          <a:spcPct val="107000"/>
                        </a:lnSpc>
                        <a:spcBef>
                          <a:spcPts val="0"/>
                        </a:spcBef>
                        <a:spcAft>
                          <a:spcPts val="0"/>
                        </a:spcAft>
                      </a:pPr>
                      <a:r>
                        <a:rPr lang="en-US" sz="2000">
                          <a:effectLst/>
                        </a:rPr>
                        <a:t>Number of newly trained staff </a:t>
                      </a:r>
                      <a:r>
                        <a:rPr lang="en-US" sz="2000" u="sng">
                          <a:effectLst/>
                        </a:rPr>
                        <a:t>not</a:t>
                      </a:r>
                      <a:r>
                        <a:rPr lang="en-US" sz="2000">
                          <a:effectLst/>
                        </a:rPr>
                        <a:t> serving SSIP/SPDG students: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solidFill>
                            <a:schemeClr val="tx2"/>
                          </a:solidFill>
                          <a:effectLst/>
                        </a:rPr>
                        <a:t>1</a:t>
                      </a:r>
                      <a:endParaRPr lang="en-US"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solidFill>
                            <a:schemeClr val="tx2"/>
                          </a:solidFill>
                          <a:effectLst/>
                        </a:rPr>
                        <a:t>14</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7"/>
                  </a:ext>
                </a:extLst>
              </a:tr>
              <a:tr h="361413">
                <a:tc>
                  <a:txBody>
                    <a:bodyPr/>
                    <a:lstStyle/>
                    <a:p>
                      <a:pPr marL="0" marR="0">
                        <a:lnSpc>
                          <a:spcPct val="107000"/>
                        </a:lnSpc>
                        <a:spcBef>
                          <a:spcPts val="0"/>
                        </a:spcBef>
                        <a:spcAft>
                          <a:spcPts val="0"/>
                        </a:spcAft>
                      </a:pPr>
                      <a:r>
                        <a:rPr lang="en-US" sz="2000">
                          <a:effectLst/>
                        </a:rPr>
                        <a:t>Number of continuing staff serving SSIP/SPDG students: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solidFill>
                            <a:schemeClr val="tx2"/>
                          </a:solidFill>
                          <a:effectLst/>
                        </a:rPr>
                        <a:t>57</a:t>
                      </a:r>
                      <a:endParaRPr lang="en-US"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solidFill>
                            <a:schemeClr val="tx2"/>
                          </a:solidFill>
                          <a:effectLst/>
                        </a:rPr>
                        <a:t>21</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8"/>
                  </a:ext>
                </a:extLst>
              </a:tr>
              <a:tr h="648316">
                <a:tc>
                  <a:txBody>
                    <a:bodyPr/>
                    <a:lstStyle/>
                    <a:p>
                      <a:pPr marL="0" marR="0">
                        <a:lnSpc>
                          <a:spcPct val="107000"/>
                        </a:lnSpc>
                        <a:spcBef>
                          <a:spcPts val="0"/>
                        </a:spcBef>
                        <a:spcAft>
                          <a:spcPts val="0"/>
                        </a:spcAft>
                      </a:pPr>
                      <a:r>
                        <a:rPr lang="en-US" sz="2000">
                          <a:effectLst/>
                        </a:rPr>
                        <a:t>Number of continuing trained staff </a:t>
                      </a:r>
                      <a:r>
                        <a:rPr lang="en-US" sz="2000" u="sng">
                          <a:effectLst/>
                        </a:rPr>
                        <a:t>not</a:t>
                      </a:r>
                      <a:r>
                        <a:rPr lang="en-US" sz="2000">
                          <a:effectLst/>
                        </a:rPr>
                        <a:t> serving SSIP/SPDG students: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solidFill>
                            <a:schemeClr val="tx2"/>
                          </a:solidFill>
                          <a:effectLst/>
                        </a:rPr>
                        <a:t>18</a:t>
                      </a:r>
                      <a:endParaRPr lang="en-US"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solidFill>
                            <a:schemeClr val="tx2"/>
                          </a:solidFill>
                          <a:effectLst/>
                        </a:rPr>
                        <a:t>21</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9"/>
                  </a:ext>
                </a:extLst>
              </a:tr>
              <a:tr h="361413">
                <a:tc>
                  <a:txBody>
                    <a:bodyPr/>
                    <a:lstStyle/>
                    <a:p>
                      <a:pPr marL="0" marR="0" algn="r">
                        <a:lnSpc>
                          <a:spcPct val="107000"/>
                        </a:lnSpc>
                        <a:spcBef>
                          <a:spcPts val="0"/>
                        </a:spcBef>
                        <a:spcAft>
                          <a:spcPts val="0"/>
                        </a:spcAft>
                      </a:pPr>
                      <a:r>
                        <a:rPr lang="en-US" sz="2000" dirty="0">
                          <a:solidFill>
                            <a:schemeClr val="tx2"/>
                          </a:solidFill>
                          <a:effectLst/>
                        </a:rPr>
                        <a:t>Total trained staff:</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marL="0" marR="0" algn="ctr">
                        <a:lnSpc>
                          <a:spcPct val="107000"/>
                        </a:lnSpc>
                        <a:spcBef>
                          <a:spcPts val="0"/>
                        </a:spcBef>
                        <a:spcAft>
                          <a:spcPts val="0"/>
                        </a:spcAft>
                      </a:pPr>
                      <a:r>
                        <a:rPr lang="en-US" sz="2000" dirty="0">
                          <a:solidFill>
                            <a:schemeClr val="tx2"/>
                          </a:solidFill>
                          <a:effectLst/>
                        </a:rPr>
                        <a:t>94</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marL="0" marR="0" algn="ctr">
                        <a:lnSpc>
                          <a:spcPct val="107000"/>
                        </a:lnSpc>
                        <a:spcBef>
                          <a:spcPts val="0"/>
                        </a:spcBef>
                        <a:spcAft>
                          <a:spcPts val="0"/>
                        </a:spcAft>
                      </a:pPr>
                      <a:r>
                        <a:rPr lang="en-US" sz="2000" dirty="0">
                          <a:solidFill>
                            <a:schemeClr val="tx2"/>
                          </a:solidFill>
                          <a:effectLst/>
                        </a:rPr>
                        <a:t>118</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extLst>
                  <a:ext uri="{0D108BD9-81ED-4DB2-BD59-A6C34878D82A}">
                    <a16:rowId xmlns:a16="http://schemas.microsoft.com/office/drawing/2014/main" val="10010"/>
                  </a:ext>
                </a:extLst>
              </a:tr>
              <a:tr h="361413">
                <a:tc>
                  <a:txBody>
                    <a:bodyPr/>
                    <a:lstStyle/>
                    <a:p>
                      <a:pPr marL="0" marR="0">
                        <a:lnSpc>
                          <a:spcPct val="107000"/>
                        </a:lnSpc>
                        <a:spcBef>
                          <a:spcPts val="0"/>
                        </a:spcBef>
                        <a:spcAft>
                          <a:spcPts val="0"/>
                        </a:spcAft>
                      </a:pPr>
                      <a:r>
                        <a:rPr lang="en-US" sz="2000" dirty="0">
                          <a:effectLst/>
                        </a:rPr>
                        <a:t>Number of exiting (SSIP/SPDG) mentors: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solidFill>
                            <a:schemeClr val="tx2"/>
                          </a:solidFill>
                          <a:effectLst/>
                        </a:rPr>
                        <a:t>6</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solidFill>
                            <a:schemeClr val="tx2"/>
                          </a:solidFill>
                          <a:effectLst/>
                        </a:rPr>
                        <a:t>0</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1"/>
                  </a:ext>
                </a:extLst>
              </a:tr>
              <a:tr h="361413">
                <a:tc>
                  <a:txBody>
                    <a:bodyPr/>
                    <a:lstStyle/>
                    <a:p>
                      <a:pPr marL="0" marR="0" algn="r">
                        <a:lnSpc>
                          <a:spcPct val="107000"/>
                        </a:lnSpc>
                        <a:spcBef>
                          <a:spcPts val="0"/>
                        </a:spcBef>
                        <a:spcAft>
                          <a:spcPts val="0"/>
                        </a:spcAft>
                      </a:pPr>
                      <a:r>
                        <a:rPr lang="en-US" sz="2000" dirty="0">
                          <a:solidFill>
                            <a:schemeClr val="tx2"/>
                          </a:solidFill>
                          <a:effectLst/>
                        </a:rPr>
                        <a:t>Total schools:</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marL="0" marR="0" algn="ctr">
                        <a:lnSpc>
                          <a:spcPct val="107000"/>
                        </a:lnSpc>
                        <a:spcBef>
                          <a:spcPts val="0"/>
                        </a:spcBef>
                        <a:spcAft>
                          <a:spcPts val="0"/>
                        </a:spcAft>
                      </a:pPr>
                      <a:r>
                        <a:rPr lang="en-US" sz="2000">
                          <a:solidFill>
                            <a:schemeClr val="tx2"/>
                          </a:solidFill>
                          <a:effectLst/>
                        </a:rPr>
                        <a:t>17</a:t>
                      </a:r>
                      <a:endParaRPr lang="en-US"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marL="0" marR="0" algn="ctr">
                        <a:lnSpc>
                          <a:spcPct val="107000"/>
                        </a:lnSpc>
                        <a:spcBef>
                          <a:spcPts val="0"/>
                        </a:spcBef>
                        <a:spcAft>
                          <a:spcPts val="0"/>
                        </a:spcAft>
                      </a:pPr>
                      <a:r>
                        <a:rPr lang="en-US" sz="2000" dirty="0">
                          <a:solidFill>
                            <a:schemeClr val="tx2"/>
                          </a:solidFill>
                          <a:effectLst/>
                        </a:rPr>
                        <a:t>17</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extLst>
                  <a:ext uri="{0D108BD9-81ED-4DB2-BD59-A6C34878D82A}">
                    <a16:rowId xmlns:a16="http://schemas.microsoft.com/office/drawing/2014/main" val="10012"/>
                  </a:ext>
                </a:extLst>
              </a:tr>
            </a:tbl>
          </a:graphicData>
        </a:graphic>
      </p:graphicFrame>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36</a:t>
            </a:fld>
            <a:endParaRPr lang="en-US" dirty="0"/>
          </a:p>
        </p:txBody>
      </p:sp>
    </p:spTree>
    <p:extLst>
      <p:ext uri="{BB962C8B-B14F-4D97-AF65-F5344CB8AC3E}">
        <p14:creationId xmlns:p14="http://schemas.microsoft.com/office/powerpoint/2010/main" val="2574740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pPr algn="r"/>
            <a:r>
              <a:rPr lang="en-US" dirty="0"/>
              <a:t>Stakeholder Involvement</a:t>
            </a:r>
          </a:p>
        </p:txBody>
      </p:sp>
      <p:sp>
        <p:nvSpPr>
          <p:cNvPr id="3" name="Content Placeholder 2">
            <a:extLst>
              <a:ext uri="{FF2B5EF4-FFF2-40B4-BE49-F238E27FC236}">
                <a16:creationId xmlns:a16="http://schemas.microsoft.com/office/drawing/2014/main" id="{856E88A5-3388-4F87-AF82-6070BE9B844A}"/>
              </a:ext>
            </a:extLst>
          </p:cNvPr>
          <p:cNvSpPr>
            <a:spLocks noGrp="1"/>
          </p:cNvSpPr>
          <p:nvPr>
            <p:ph idx="1"/>
          </p:nvPr>
        </p:nvSpPr>
        <p:spPr>
          <a:xfrm>
            <a:off x="838200" y="1880572"/>
            <a:ext cx="10515600" cy="4351338"/>
          </a:xfrm>
        </p:spPr>
        <p:txBody>
          <a:bodyPr>
            <a:normAutofit/>
          </a:bodyPr>
          <a:lstStyle/>
          <a:p>
            <a:pPr lvl="0" indent="-254000">
              <a:lnSpc>
                <a:spcPct val="100000"/>
              </a:lnSpc>
              <a:spcBef>
                <a:spcPts val="0"/>
              </a:spcBef>
              <a:buSzPts val="4000"/>
            </a:pPr>
            <a:r>
              <a:rPr lang="en-US" sz="3200" dirty="0"/>
              <a:t>Partner District Monthly Meetings</a:t>
            </a:r>
          </a:p>
          <a:p>
            <a:pPr lvl="0" indent="-254000">
              <a:lnSpc>
                <a:spcPct val="100000"/>
              </a:lnSpc>
              <a:spcBef>
                <a:spcPts val="1800"/>
              </a:spcBef>
              <a:buSzPts val="4000"/>
            </a:pPr>
            <a:r>
              <a:rPr lang="en-US" sz="3200" dirty="0"/>
              <a:t>District Stakeholder Meetings</a:t>
            </a:r>
          </a:p>
          <a:p>
            <a:pPr lvl="0" indent="-254000">
              <a:lnSpc>
                <a:spcPct val="100000"/>
              </a:lnSpc>
              <a:spcBef>
                <a:spcPts val="1800"/>
              </a:spcBef>
              <a:buSzPts val="4000"/>
            </a:pPr>
            <a:r>
              <a:rPr lang="en-US" sz="3200" dirty="0"/>
              <a:t>Partner District Evaluation Planning Meetings</a:t>
            </a:r>
          </a:p>
          <a:p>
            <a:pPr lvl="0" indent="-254000">
              <a:lnSpc>
                <a:spcPct val="100000"/>
              </a:lnSpc>
              <a:spcBef>
                <a:spcPts val="1800"/>
              </a:spcBef>
              <a:buSzPts val="4000"/>
            </a:pPr>
            <a:r>
              <a:rPr lang="en-US" sz="3200" dirty="0"/>
              <a:t>Special Education Advisory Panel/Directors’ Forum</a:t>
            </a:r>
          </a:p>
          <a:p>
            <a:pPr lvl="0" indent="-254000">
              <a:lnSpc>
                <a:spcPct val="100000"/>
              </a:lnSpc>
              <a:spcBef>
                <a:spcPts val="1800"/>
              </a:spcBef>
              <a:buSzPts val="4000"/>
            </a:pPr>
            <a:r>
              <a:rPr lang="en-US" sz="3200" dirty="0"/>
              <a:t>MDE Cross-division Meetings</a:t>
            </a:r>
          </a:p>
          <a:p>
            <a:pPr lvl="0" indent="-254000">
              <a:lnSpc>
                <a:spcPct val="100000"/>
              </a:lnSpc>
              <a:spcBef>
                <a:spcPts val="1800"/>
              </a:spcBef>
              <a:buSzPts val="4000"/>
            </a:pPr>
            <a:r>
              <a:rPr lang="en-US" sz="3200" dirty="0"/>
              <a:t>Newsletters</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37</a:t>
            </a:fld>
            <a:endParaRPr lang="en-US" dirty="0"/>
          </a:p>
        </p:txBody>
      </p:sp>
    </p:spTree>
    <p:extLst>
      <p:ext uri="{BB962C8B-B14F-4D97-AF65-F5344CB8AC3E}">
        <p14:creationId xmlns:p14="http://schemas.microsoft.com/office/powerpoint/2010/main" val="2920180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pPr algn="r"/>
            <a:r>
              <a:rPr lang="en-US" dirty="0"/>
              <a:t>Reasons to be excited about our progress…</a:t>
            </a:r>
          </a:p>
        </p:txBody>
      </p:sp>
      <p:sp>
        <p:nvSpPr>
          <p:cNvPr id="3" name="Content Placeholder 2">
            <a:extLst>
              <a:ext uri="{FF2B5EF4-FFF2-40B4-BE49-F238E27FC236}">
                <a16:creationId xmlns:a16="http://schemas.microsoft.com/office/drawing/2014/main" id="{856E88A5-3388-4F87-AF82-6070BE9B844A}"/>
              </a:ext>
            </a:extLst>
          </p:cNvPr>
          <p:cNvSpPr>
            <a:spLocks noGrp="1"/>
          </p:cNvSpPr>
          <p:nvPr>
            <p:ph idx="1"/>
          </p:nvPr>
        </p:nvSpPr>
        <p:spPr>
          <a:xfrm>
            <a:off x="838200" y="2143432"/>
            <a:ext cx="10515600" cy="3898594"/>
          </a:xfrm>
        </p:spPr>
        <p:txBody>
          <a:bodyPr>
            <a:normAutofit lnSpcReduction="10000"/>
          </a:bodyPr>
          <a:lstStyle/>
          <a:p>
            <a:pPr marL="342900" indent="-342900">
              <a:spcAft>
                <a:spcPts val="1800"/>
              </a:spcAft>
            </a:pPr>
            <a:r>
              <a:rPr lang="en-US" dirty="0"/>
              <a:t>Sustained district and MDE commitment to the partnership and work</a:t>
            </a:r>
          </a:p>
          <a:p>
            <a:pPr marL="342900" indent="-342900">
              <a:spcAft>
                <a:spcPts val="1800"/>
              </a:spcAft>
            </a:pPr>
            <a:r>
              <a:rPr lang="en-US" dirty="0"/>
              <a:t>Expending State Personnel Development Grant funds to support implementation work</a:t>
            </a:r>
          </a:p>
          <a:p>
            <a:pPr marL="342900" indent="-342900">
              <a:spcAft>
                <a:spcPts val="1800"/>
              </a:spcAft>
            </a:pPr>
            <a:r>
              <a:rPr lang="en-US" dirty="0"/>
              <a:t>Minnesota has exceeded our 2019 State Identified Measureable Result (SIMR) target for 6-year graduation rates for American Indian and Black students with disabilities of for the last two years (57%)</a:t>
            </a:r>
          </a:p>
          <a:p>
            <a:pPr marL="342900" indent="-342900">
              <a:spcAft>
                <a:spcPts val="1800"/>
              </a:spcAft>
            </a:pPr>
            <a:r>
              <a:rPr lang="en-US" dirty="0"/>
              <a:t>OSEP has been recognized Minnesota as a state leader in SSIP implementation</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38</a:t>
            </a:fld>
            <a:endParaRPr lang="en-US" dirty="0"/>
          </a:p>
        </p:txBody>
      </p:sp>
    </p:spTree>
    <p:extLst>
      <p:ext uri="{BB962C8B-B14F-4D97-AF65-F5344CB8AC3E}">
        <p14:creationId xmlns:p14="http://schemas.microsoft.com/office/powerpoint/2010/main" val="3098414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pPr algn="r"/>
            <a:r>
              <a:rPr lang="en-US" dirty="0"/>
              <a:t>MPS Lessons Learned</a:t>
            </a:r>
          </a:p>
        </p:txBody>
      </p:sp>
      <p:sp>
        <p:nvSpPr>
          <p:cNvPr id="5" name="Content Placeholder 4"/>
          <p:cNvSpPr>
            <a:spLocks noGrp="1"/>
          </p:cNvSpPr>
          <p:nvPr>
            <p:ph sz="half" idx="1"/>
          </p:nvPr>
        </p:nvSpPr>
        <p:spPr/>
        <p:txBody>
          <a:bodyPr>
            <a:normAutofit/>
          </a:bodyPr>
          <a:lstStyle/>
          <a:p>
            <a:pPr marL="457200" lvl="0" indent="-342900">
              <a:spcBef>
                <a:spcPts val="0"/>
              </a:spcBef>
              <a:buSzPts val="1800"/>
            </a:pPr>
            <a:r>
              <a:rPr lang="en-US" dirty="0"/>
              <a:t>Importance of Partnership - </a:t>
            </a:r>
          </a:p>
          <a:p>
            <a:pPr marL="457200" lvl="0" indent="0">
              <a:spcBef>
                <a:spcPts val="0"/>
              </a:spcBef>
              <a:buNone/>
            </a:pPr>
            <a:r>
              <a:rPr lang="en-US" dirty="0"/>
              <a:t>Inside and Out</a:t>
            </a:r>
          </a:p>
          <a:p>
            <a:pPr marL="457200" lvl="0" indent="-342900">
              <a:spcBef>
                <a:spcPts val="2400"/>
              </a:spcBef>
              <a:buSzPts val="1800"/>
            </a:pPr>
            <a:r>
              <a:rPr lang="en-US" dirty="0"/>
              <a:t>Rumbling is productive</a:t>
            </a:r>
          </a:p>
          <a:p>
            <a:pPr marL="457200" lvl="0" indent="-342900">
              <a:spcBef>
                <a:spcPts val="2400"/>
              </a:spcBef>
              <a:buSzPts val="1800"/>
            </a:pPr>
            <a:r>
              <a:rPr lang="en-US" dirty="0"/>
              <a:t>Data tells a story - Be humble enough to listen</a:t>
            </a:r>
          </a:p>
          <a:p>
            <a:pPr marL="457200" lvl="0" indent="-342900">
              <a:spcBef>
                <a:spcPts val="2400"/>
              </a:spcBef>
              <a:buSzPts val="1800"/>
            </a:pPr>
            <a:r>
              <a:rPr lang="en-US" dirty="0"/>
              <a:t>Persistence - a long road to changing systems</a:t>
            </a:r>
          </a:p>
        </p:txBody>
      </p:sp>
      <p:pic>
        <p:nvPicPr>
          <p:cNvPr id="7" name="Google Shape;421;p43" descr="Image of a young group of  minneapolis public schools' children and a teacher with their arms raised and smiling." title="Children in Gym"/>
          <p:cNvPicPr preferRelativeResize="0"/>
          <p:nvPr/>
        </p:nvPicPr>
        <p:blipFill>
          <a:blip r:embed="rId2">
            <a:alphaModFix/>
          </a:blip>
          <a:stretch>
            <a:fillRect/>
          </a:stretch>
        </p:blipFill>
        <p:spPr>
          <a:xfrm>
            <a:off x="5753100" y="2805791"/>
            <a:ext cx="5600700" cy="2985409"/>
          </a:xfrm>
          <a:prstGeom prst="rect">
            <a:avLst/>
          </a:prstGeom>
          <a:noFill/>
          <a:ln>
            <a:noFill/>
          </a:ln>
        </p:spPr>
      </p:pic>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39</a:t>
            </a:fld>
            <a:endParaRPr lang="en-US" dirty="0"/>
          </a:p>
        </p:txBody>
      </p:sp>
    </p:spTree>
    <p:extLst>
      <p:ext uri="{BB962C8B-B14F-4D97-AF65-F5344CB8AC3E}">
        <p14:creationId xmlns:p14="http://schemas.microsoft.com/office/powerpoint/2010/main" val="2253504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0FAF-E15D-4966-BFB4-2D6E9C6BCE53}"/>
              </a:ext>
            </a:extLst>
          </p:cNvPr>
          <p:cNvSpPr>
            <a:spLocks noGrp="1"/>
          </p:cNvSpPr>
          <p:nvPr>
            <p:ph type="title"/>
          </p:nvPr>
        </p:nvSpPr>
        <p:spPr>
          <a:xfrm>
            <a:off x="838200" y="112576"/>
            <a:ext cx="10515600" cy="1325563"/>
          </a:xfrm>
        </p:spPr>
        <p:txBody>
          <a:bodyPr/>
          <a:lstStyle/>
          <a:p>
            <a:pPr algn="r"/>
            <a:r>
              <a:rPr lang="en-US" dirty="0"/>
              <a:t>ACTIVE IMPLEMENTATION: </a:t>
            </a:r>
            <a:r>
              <a:rPr lang="en-US" i="1" dirty="0"/>
              <a:t>Check &amp; Connect</a:t>
            </a:r>
            <a:endParaRPr lang="en-US" dirty="0"/>
          </a:p>
        </p:txBody>
      </p:sp>
      <p:sp>
        <p:nvSpPr>
          <p:cNvPr id="6" name="Google Shape;160;p1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None/>
            </a:pPr>
            <a:r>
              <a:rPr lang="en-US" sz="3200" b="1" u="sng" dirty="0">
                <a:solidFill>
                  <a:srgbClr val="002060"/>
                </a:solidFill>
              </a:rPr>
              <a:t>Letting it happen</a:t>
            </a:r>
            <a:endParaRPr dirty="0"/>
          </a:p>
          <a:p>
            <a:pPr marL="685800" lvl="1" indent="-228600" algn="l" rtl="0">
              <a:lnSpc>
                <a:spcPct val="100000"/>
              </a:lnSpc>
              <a:spcBef>
                <a:spcPts val="500"/>
              </a:spcBef>
              <a:spcAft>
                <a:spcPts val="0"/>
              </a:spcAft>
              <a:buSzPts val="2800"/>
              <a:buChar char="•"/>
            </a:pPr>
            <a:r>
              <a:rPr lang="en-US" sz="2800" b="1" dirty="0">
                <a:solidFill>
                  <a:srgbClr val="002060"/>
                </a:solidFill>
              </a:rPr>
              <a:t>Recipients are accountable </a:t>
            </a:r>
            <a:endParaRPr dirty="0"/>
          </a:p>
          <a:p>
            <a:pPr marL="0" lvl="0" indent="0" algn="l" rtl="0">
              <a:lnSpc>
                <a:spcPct val="100000"/>
              </a:lnSpc>
              <a:spcBef>
                <a:spcPts val="2000"/>
              </a:spcBef>
              <a:spcAft>
                <a:spcPts val="0"/>
              </a:spcAft>
              <a:buSzPts val="3200"/>
              <a:buNone/>
            </a:pPr>
            <a:r>
              <a:rPr lang="en-US" sz="3200" b="1" u="sng" dirty="0">
                <a:solidFill>
                  <a:srgbClr val="002060"/>
                </a:solidFill>
              </a:rPr>
              <a:t>Helping it happen</a:t>
            </a:r>
            <a:endParaRPr dirty="0"/>
          </a:p>
          <a:p>
            <a:pPr marL="685800" lvl="1" indent="-228600" algn="l" rtl="0">
              <a:lnSpc>
                <a:spcPct val="100000"/>
              </a:lnSpc>
              <a:spcBef>
                <a:spcPts val="500"/>
              </a:spcBef>
              <a:spcAft>
                <a:spcPts val="0"/>
              </a:spcAft>
              <a:buSzPts val="2800"/>
              <a:buChar char="•"/>
            </a:pPr>
            <a:r>
              <a:rPr lang="en-US" sz="2800" b="1" dirty="0">
                <a:solidFill>
                  <a:srgbClr val="002060"/>
                </a:solidFill>
              </a:rPr>
              <a:t>Recipients are accountable</a:t>
            </a:r>
            <a:endParaRPr dirty="0"/>
          </a:p>
          <a:p>
            <a:pPr marL="0" lvl="0" indent="0" algn="l" rtl="0">
              <a:lnSpc>
                <a:spcPct val="100000"/>
              </a:lnSpc>
              <a:spcBef>
                <a:spcPts val="2000"/>
              </a:spcBef>
              <a:spcAft>
                <a:spcPts val="0"/>
              </a:spcAft>
              <a:buSzPts val="3600"/>
              <a:buNone/>
            </a:pPr>
            <a:r>
              <a:rPr lang="en-US" sz="3600" b="1" i="1" u="sng" dirty="0">
                <a:solidFill>
                  <a:srgbClr val="C00000"/>
                </a:solidFill>
              </a:rPr>
              <a:t>Making it happen</a:t>
            </a:r>
            <a:endParaRPr dirty="0"/>
          </a:p>
          <a:p>
            <a:pPr marL="685800" lvl="1" indent="-228600" algn="l" rtl="0">
              <a:lnSpc>
                <a:spcPct val="100000"/>
              </a:lnSpc>
              <a:spcBef>
                <a:spcPts val="600"/>
              </a:spcBef>
              <a:spcAft>
                <a:spcPts val="0"/>
              </a:spcAft>
              <a:buSzPts val="2800"/>
              <a:buChar char="•"/>
            </a:pPr>
            <a:r>
              <a:rPr lang="en-US" sz="2800" b="1" dirty="0">
                <a:solidFill>
                  <a:srgbClr val="C00000"/>
                </a:solidFill>
              </a:rPr>
              <a:t>Active support implementation and sustainability of practice</a:t>
            </a:r>
            <a:endParaRPr dirty="0"/>
          </a:p>
          <a:p>
            <a:pPr marL="685800" lvl="1" indent="-228600" algn="l" rtl="0">
              <a:lnSpc>
                <a:spcPct val="100000"/>
              </a:lnSpc>
              <a:spcBef>
                <a:spcPts val="600"/>
              </a:spcBef>
              <a:spcAft>
                <a:spcPts val="0"/>
              </a:spcAft>
              <a:buSzPts val="2800"/>
              <a:buChar char="•"/>
            </a:pPr>
            <a:r>
              <a:rPr lang="en-US" sz="2800" b="1" dirty="0">
                <a:solidFill>
                  <a:srgbClr val="C00000"/>
                </a:solidFill>
              </a:rPr>
              <a:t>Implementation Teams are accountable</a:t>
            </a:r>
            <a:endParaRPr lang="en-US" dirty="0"/>
          </a:p>
          <a:p>
            <a:pPr marL="457200" lvl="1" indent="0" algn="l" rtl="0">
              <a:lnSpc>
                <a:spcPct val="100000"/>
              </a:lnSpc>
              <a:spcBef>
                <a:spcPts val="1500"/>
              </a:spcBef>
              <a:spcAft>
                <a:spcPts val="0"/>
              </a:spcAft>
              <a:buSzPts val="2800"/>
              <a:buNone/>
            </a:pPr>
            <a:r>
              <a:rPr lang="en-US" sz="1500" b="1" dirty="0">
                <a:solidFill>
                  <a:srgbClr val="002060"/>
                </a:solidFill>
              </a:rPr>
              <a:t>Based on Hall &amp; </a:t>
            </a:r>
            <a:r>
              <a:rPr lang="en-US" sz="1500" b="1" dirty="0" err="1">
                <a:solidFill>
                  <a:srgbClr val="002060"/>
                </a:solidFill>
              </a:rPr>
              <a:t>Hord</a:t>
            </a:r>
            <a:r>
              <a:rPr lang="en-US" sz="1500" b="1" dirty="0">
                <a:solidFill>
                  <a:srgbClr val="002060"/>
                </a:solidFill>
              </a:rPr>
              <a:t> (1987); </a:t>
            </a:r>
            <a:r>
              <a:rPr lang="en-US" sz="1500" b="1" dirty="0" err="1">
                <a:solidFill>
                  <a:srgbClr val="002060"/>
                </a:solidFill>
              </a:rPr>
              <a:t>Greenhalgh</a:t>
            </a:r>
            <a:r>
              <a:rPr lang="en-US" sz="1500" b="1" dirty="0">
                <a:solidFill>
                  <a:srgbClr val="002060"/>
                </a:solidFill>
              </a:rPr>
              <a:t>, Robert, MacFarlane, Bate, &amp; </a:t>
            </a:r>
            <a:r>
              <a:rPr lang="en-US" sz="1500" b="1" dirty="0" err="1">
                <a:solidFill>
                  <a:srgbClr val="002060"/>
                </a:solidFill>
              </a:rPr>
              <a:t>Kyriakidou</a:t>
            </a:r>
            <a:r>
              <a:rPr lang="en-US" sz="1500" b="1" dirty="0">
                <a:solidFill>
                  <a:srgbClr val="002060"/>
                </a:solidFill>
              </a:rPr>
              <a:t> (2004); Fixsen, Blase, </a:t>
            </a:r>
            <a:r>
              <a:rPr lang="en-US" sz="1500" b="1" dirty="0" err="1">
                <a:solidFill>
                  <a:srgbClr val="002060"/>
                </a:solidFill>
              </a:rPr>
              <a:t>Duda</a:t>
            </a:r>
            <a:r>
              <a:rPr lang="en-US" sz="1500" b="1" dirty="0">
                <a:solidFill>
                  <a:srgbClr val="002060"/>
                </a:solidFill>
              </a:rPr>
              <a:t>, </a:t>
            </a:r>
            <a:r>
              <a:rPr lang="en-US" sz="1500" b="1" dirty="0" err="1">
                <a:solidFill>
                  <a:srgbClr val="002060"/>
                </a:solidFill>
              </a:rPr>
              <a:t>Naoom</a:t>
            </a:r>
            <a:r>
              <a:rPr lang="en-US" sz="1500" b="1" dirty="0">
                <a:solidFill>
                  <a:srgbClr val="002060"/>
                </a:solidFill>
              </a:rPr>
              <a:t>, &amp; Van Dyke (2010)</a:t>
            </a:r>
            <a:endParaRPr dirty="0"/>
          </a:p>
        </p:txBody>
      </p:sp>
      <p:pic>
        <p:nvPicPr>
          <p:cNvPr id="7" name="Google Shape;161;p15" descr="State Implementation and Scaling-Up of Evidence Based Practices logo" title="State Implementation and Scaling-Up of Evidence Based Practices"/>
          <p:cNvPicPr preferRelativeResize="0"/>
          <p:nvPr/>
        </p:nvPicPr>
        <p:blipFill>
          <a:blip r:embed="rId2">
            <a:alphaModFix/>
          </a:blip>
          <a:stretch>
            <a:fillRect/>
          </a:stretch>
        </p:blipFill>
        <p:spPr>
          <a:xfrm>
            <a:off x="9661508" y="1809677"/>
            <a:ext cx="2034099" cy="568700"/>
          </a:xfrm>
          <a:prstGeom prst="rect">
            <a:avLst/>
          </a:prstGeom>
          <a:noFill/>
          <a:ln>
            <a:noFill/>
          </a:ln>
        </p:spPr>
      </p:pic>
      <p:sp>
        <p:nvSpPr>
          <p:cNvPr id="4" name="Slide Number Placeholder 3">
            <a:extLst>
              <a:ext uri="{FF2B5EF4-FFF2-40B4-BE49-F238E27FC236}">
                <a16:creationId xmlns:a16="http://schemas.microsoft.com/office/drawing/2014/main" id="{97DAA268-CC37-475B-B1C7-083BA0EE2128}"/>
              </a:ext>
            </a:extLst>
          </p:cNvPr>
          <p:cNvSpPr>
            <a:spLocks noGrp="1"/>
          </p:cNvSpPr>
          <p:nvPr>
            <p:ph type="sldNum" sz="quarter" idx="4"/>
          </p:nvPr>
        </p:nvSpPr>
        <p:spPr/>
        <p:txBody>
          <a:bodyPr/>
          <a:lstStyle/>
          <a:p>
            <a:fld id="{8B753B17-1229-47A4-BBB2-A02D5F84107F}" type="slidenum">
              <a:rPr lang="en-US" smtClean="0"/>
              <a:pPr/>
              <a:t>4</a:t>
            </a:fld>
            <a:endParaRPr lang="en-US" dirty="0"/>
          </a:p>
        </p:txBody>
      </p:sp>
    </p:spTree>
    <p:extLst>
      <p:ext uri="{BB962C8B-B14F-4D97-AF65-F5344CB8AC3E}">
        <p14:creationId xmlns:p14="http://schemas.microsoft.com/office/powerpoint/2010/main" val="34983597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pPr algn="r"/>
            <a:r>
              <a:rPr lang="en-US" dirty="0"/>
              <a:t>Getting to Results</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40</a:t>
            </a:fld>
            <a:endParaRPr lang="en-US" dirty="0"/>
          </a:p>
        </p:txBody>
      </p:sp>
      <p:pic>
        <p:nvPicPr>
          <p:cNvPr id="12" name="Picture 11" descr="This picture illustrates graduation timelines for students who would typically graduate in 4 years and when they would show in a 6 year graduation rate. For example, students expected to graduate after 4 years in high school in 2017 would not show in the 6-year cohort of graduates until 2019. " title="Getting to results"/>
          <p:cNvPicPr>
            <a:picLocks noChangeAspect="1"/>
          </p:cNvPicPr>
          <p:nvPr/>
        </p:nvPicPr>
        <p:blipFill>
          <a:blip r:embed="rId2"/>
          <a:stretch>
            <a:fillRect/>
          </a:stretch>
        </p:blipFill>
        <p:spPr>
          <a:xfrm>
            <a:off x="838200" y="1691639"/>
            <a:ext cx="10515600" cy="4664710"/>
          </a:xfrm>
          <a:prstGeom prst="rect">
            <a:avLst/>
          </a:prstGeom>
        </p:spPr>
      </p:pic>
      <p:sp>
        <p:nvSpPr>
          <p:cNvPr id="13" name="Curved Down Arrow 12" descr="this arrow points from the 2017 4-year graduation year to the 2019 6-year graduation year" title="Curved arrow"/>
          <p:cNvSpPr/>
          <p:nvPr/>
        </p:nvSpPr>
        <p:spPr>
          <a:xfrm rot="921308">
            <a:off x="4513766" y="3409203"/>
            <a:ext cx="4445980" cy="1229582"/>
          </a:xfrm>
          <a:prstGeom prst="curvedDownArrow">
            <a:avLst>
              <a:gd name="adj1" fmla="val 17976"/>
              <a:gd name="adj2" fmla="val 65863"/>
              <a:gd name="adj3" fmla="val 2614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Down Arrow 13" descr="this arrow points from the 2018 4-year graduation year to the 2020 6-year graduation year" title="curved arrow 2"/>
          <p:cNvSpPr/>
          <p:nvPr/>
        </p:nvSpPr>
        <p:spPr>
          <a:xfrm rot="921308">
            <a:off x="4361161" y="3856242"/>
            <a:ext cx="4445980" cy="1229582"/>
          </a:xfrm>
          <a:prstGeom prst="curvedDownArrow">
            <a:avLst>
              <a:gd name="adj1" fmla="val 17976"/>
              <a:gd name="adj2" fmla="val 65863"/>
              <a:gd name="adj3" fmla="val 2614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Down Arrow 14" descr="this arrow points from the 2019 4-year graduation year to the 2021 6-year graduation year" title="curved arrow 3"/>
          <p:cNvSpPr/>
          <p:nvPr/>
        </p:nvSpPr>
        <p:spPr>
          <a:xfrm rot="921308">
            <a:off x="4361162" y="4303282"/>
            <a:ext cx="4445980" cy="1229582"/>
          </a:xfrm>
          <a:prstGeom prst="curvedDownArrow">
            <a:avLst>
              <a:gd name="adj1" fmla="val 17976"/>
              <a:gd name="adj2" fmla="val 65863"/>
              <a:gd name="adj3" fmla="val 2614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0456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3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1000" fill="hold"/>
                                        <p:tgtEl>
                                          <p:spTgt spid="13"/>
                                        </p:tgtEl>
                                        <p:attrNameLst>
                                          <p:attrName>ppt_w</p:attrName>
                                        </p:attrNameLst>
                                      </p:cBhvr>
                                      <p:tavLst>
                                        <p:tav tm="0">
                                          <p:val>
                                            <p:fltVal val="0"/>
                                          </p:val>
                                        </p:tav>
                                        <p:tav tm="100000">
                                          <p:val>
                                            <p:strVal val="#ppt_w"/>
                                          </p:val>
                                        </p:tav>
                                      </p:tavLst>
                                    </p:anim>
                                    <p:anim calcmode="lin" valueType="num">
                                      <p:cBhvr>
                                        <p:cTn id="11" dur="1000" fill="hold"/>
                                        <p:tgtEl>
                                          <p:spTgt spid="13"/>
                                        </p:tgtEl>
                                        <p:attrNameLst>
                                          <p:attrName>ppt_h</p:attrName>
                                        </p:attrNameLst>
                                      </p:cBhvr>
                                      <p:tavLst>
                                        <p:tav tm="0">
                                          <p:val>
                                            <p:fltVal val="0"/>
                                          </p:val>
                                        </p:tav>
                                        <p:tav tm="100000">
                                          <p:val>
                                            <p:strVal val="#ppt_h"/>
                                          </p:val>
                                        </p:tav>
                                      </p:tavLst>
                                    </p:anim>
                                    <p:anim calcmode="lin" valueType="num">
                                      <p:cBhvr>
                                        <p:cTn id="12" dur="1000" fill="hold"/>
                                        <p:tgtEl>
                                          <p:spTgt spid="13"/>
                                        </p:tgtEl>
                                        <p:attrNameLst>
                                          <p:attrName>style.rotation</p:attrName>
                                        </p:attrNameLst>
                                      </p:cBhvr>
                                      <p:tavLst>
                                        <p:tav tm="0">
                                          <p:val>
                                            <p:fltVal val="90"/>
                                          </p:val>
                                        </p:tav>
                                        <p:tav tm="100000">
                                          <p:val>
                                            <p:fltVal val="0"/>
                                          </p:val>
                                        </p:tav>
                                      </p:tavLst>
                                    </p:anim>
                                    <p:animEffect transition="in" filter="fade">
                                      <p:cBhvr>
                                        <p:cTn id="13" dur="1000"/>
                                        <p:tgtEl>
                                          <p:spTgt spid="13"/>
                                        </p:tgtEl>
                                      </p:cBhvr>
                                    </p:animEffect>
                                  </p:childTnLst>
                                </p:cTn>
                              </p:par>
                            </p:childTnLst>
                          </p:cTn>
                        </p:par>
                        <p:par>
                          <p:cTn id="14" fill="hold">
                            <p:stCondLst>
                              <p:cond delay="1000"/>
                            </p:stCondLst>
                            <p:childTnLst>
                              <p:par>
                                <p:cTn id="15" presetID="31" presetClass="entr" presetSubtype="0" fill="hold" grpId="0" nodeType="afterEffect">
                                  <p:stCondLst>
                                    <p:cond delay="25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fltVal val="0"/>
                                          </p:val>
                                        </p:tav>
                                        <p:tav tm="100000">
                                          <p:val>
                                            <p:strVal val="#ppt_w"/>
                                          </p:val>
                                        </p:tav>
                                      </p:tavLst>
                                    </p:anim>
                                    <p:anim calcmode="lin" valueType="num">
                                      <p:cBhvr>
                                        <p:cTn id="18" dur="1000" fill="hold"/>
                                        <p:tgtEl>
                                          <p:spTgt spid="14"/>
                                        </p:tgtEl>
                                        <p:attrNameLst>
                                          <p:attrName>ppt_h</p:attrName>
                                        </p:attrNameLst>
                                      </p:cBhvr>
                                      <p:tavLst>
                                        <p:tav tm="0">
                                          <p:val>
                                            <p:fltVal val="0"/>
                                          </p:val>
                                        </p:tav>
                                        <p:tav tm="100000">
                                          <p:val>
                                            <p:strVal val="#ppt_h"/>
                                          </p:val>
                                        </p:tav>
                                      </p:tavLst>
                                    </p:anim>
                                    <p:anim calcmode="lin" valueType="num">
                                      <p:cBhvr>
                                        <p:cTn id="19" dur="1000" fill="hold"/>
                                        <p:tgtEl>
                                          <p:spTgt spid="14"/>
                                        </p:tgtEl>
                                        <p:attrNameLst>
                                          <p:attrName>style.rotation</p:attrName>
                                        </p:attrNameLst>
                                      </p:cBhvr>
                                      <p:tavLst>
                                        <p:tav tm="0">
                                          <p:val>
                                            <p:fltVal val="90"/>
                                          </p:val>
                                        </p:tav>
                                        <p:tav tm="100000">
                                          <p:val>
                                            <p:fltVal val="0"/>
                                          </p:val>
                                        </p:tav>
                                      </p:tavLst>
                                    </p:anim>
                                    <p:animEffect transition="in" filter="fade">
                                      <p:cBhvr>
                                        <p:cTn id="20" dur="1000"/>
                                        <p:tgtEl>
                                          <p:spTgt spid="14"/>
                                        </p:tgtEl>
                                      </p:cBhvr>
                                    </p:animEffect>
                                  </p:childTnLst>
                                </p:cTn>
                              </p:par>
                            </p:childTnLst>
                          </p:cTn>
                        </p:par>
                        <p:par>
                          <p:cTn id="21" fill="hold">
                            <p:stCondLst>
                              <p:cond delay="2250"/>
                            </p:stCondLst>
                            <p:childTnLst>
                              <p:par>
                                <p:cTn id="22" presetID="31" presetClass="entr" presetSubtype="0" fill="hold" grpId="0" nodeType="afterEffect">
                                  <p:stCondLst>
                                    <p:cond delay="25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000" fill="hold"/>
                                        <p:tgtEl>
                                          <p:spTgt spid="15"/>
                                        </p:tgtEl>
                                        <p:attrNameLst>
                                          <p:attrName>ppt_w</p:attrName>
                                        </p:attrNameLst>
                                      </p:cBhvr>
                                      <p:tavLst>
                                        <p:tav tm="0">
                                          <p:val>
                                            <p:fltVal val="0"/>
                                          </p:val>
                                        </p:tav>
                                        <p:tav tm="100000">
                                          <p:val>
                                            <p:strVal val="#ppt_w"/>
                                          </p:val>
                                        </p:tav>
                                      </p:tavLst>
                                    </p:anim>
                                    <p:anim calcmode="lin" valueType="num">
                                      <p:cBhvr>
                                        <p:cTn id="25" dur="1000" fill="hold"/>
                                        <p:tgtEl>
                                          <p:spTgt spid="15"/>
                                        </p:tgtEl>
                                        <p:attrNameLst>
                                          <p:attrName>ppt_h</p:attrName>
                                        </p:attrNameLst>
                                      </p:cBhvr>
                                      <p:tavLst>
                                        <p:tav tm="0">
                                          <p:val>
                                            <p:fltVal val="0"/>
                                          </p:val>
                                        </p:tav>
                                        <p:tav tm="100000">
                                          <p:val>
                                            <p:strVal val="#ppt_h"/>
                                          </p:val>
                                        </p:tav>
                                      </p:tavLst>
                                    </p:anim>
                                    <p:anim calcmode="lin" valueType="num">
                                      <p:cBhvr>
                                        <p:cTn id="26" dur="1000" fill="hold"/>
                                        <p:tgtEl>
                                          <p:spTgt spid="15"/>
                                        </p:tgtEl>
                                        <p:attrNameLst>
                                          <p:attrName>style.rotation</p:attrName>
                                        </p:attrNameLst>
                                      </p:cBhvr>
                                      <p:tavLst>
                                        <p:tav tm="0">
                                          <p:val>
                                            <p:fltVal val="90"/>
                                          </p:val>
                                        </p:tav>
                                        <p:tav tm="100000">
                                          <p:val>
                                            <p:fltVal val="0"/>
                                          </p:val>
                                        </p:tav>
                                      </p:tavLst>
                                    </p:anim>
                                    <p:animEffect transition="in" filter="fade">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pPr algn="r"/>
            <a:r>
              <a:rPr lang="en-US" dirty="0"/>
              <a:t>Where we’re going….</a:t>
            </a:r>
          </a:p>
        </p:txBody>
      </p:sp>
      <p:sp>
        <p:nvSpPr>
          <p:cNvPr id="3" name="Content Placeholder 2">
            <a:extLst>
              <a:ext uri="{FF2B5EF4-FFF2-40B4-BE49-F238E27FC236}">
                <a16:creationId xmlns:a16="http://schemas.microsoft.com/office/drawing/2014/main" id="{856E88A5-3388-4F87-AF82-6070BE9B844A}"/>
              </a:ext>
            </a:extLst>
          </p:cNvPr>
          <p:cNvSpPr>
            <a:spLocks noGrp="1"/>
          </p:cNvSpPr>
          <p:nvPr>
            <p:ph idx="1"/>
          </p:nvPr>
        </p:nvSpPr>
        <p:spPr>
          <a:xfrm>
            <a:off x="838200" y="1858296"/>
            <a:ext cx="10515600" cy="4183729"/>
          </a:xfrm>
        </p:spPr>
        <p:txBody>
          <a:bodyPr>
            <a:normAutofit fontScale="92500"/>
          </a:bodyPr>
          <a:lstStyle/>
          <a:p>
            <a:pPr marL="342900" indent="-342900">
              <a:spcAft>
                <a:spcPts val="1800"/>
              </a:spcAft>
            </a:pPr>
            <a:r>
              <a:rPr lang="en-US" dirty="0"/>
              <a:t>Sustained fidelity of Check &amp; Connect implementation…</a:t>
            </a:r>
          </a:p>
          <a:p>
            <a:pPr marL="342900" indent="-342900">
              <a:spcAft>
                <a:spcPts val="1800"/>
              </a:spcAft>
            </a:pPr>
            <a:r>
              <a:rPr lang="en-US" dirty="0"/>
              <a:t>Scaling to provide services to more students…</a:t>
            </a:r>
          </a:p>
          <a:p>
            <a:pPr marL="342900" indent="-342900">
              <a:spcAft>
                <a:spcPts val="1800"/>
              </a:spcAft>
            </a:pPr>
            <a:r>
              <a:rPr lang="en-US" dirty="0"/>
              <a:t>Deeper dive into student feedback about Check &amp; Connect experiences…</a:t>
            </a:r>
          </a:p>
          <a:p>
            <a:pPr marL="342900" indent="-342900">
              <a:spcAft>
                <a:spcPts val="1800"/>
              </a:spcAft>
            </a:pPr>
            <a:r>
              <a:rPr lang="en-US" dirty="0"/>
              <a:t>Continuing to use effort, fidelity, and outcome data to inform team decision-making…</a:t>
            </a:r>
          </a:p>
          <a:p>
            <a:r>
              <a:rPr lang="en-US" dirty="0"/>
              <a:t>	…to continue to improve graduation outcomes of American Indian and black students with disabilities.</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41</a:t>
            </a:fld>
            <a:endParaRPr lang="en-US" dirty="0"/>
          </a:p>
        </p:txBody>
      </p:sp>
    </p:spTree>
    <p:extLst>
      <p:ext uri="{BB962C8B-B14F-4D97-AF65-F5344CB8AC3E}">
        <p14:creationId xmlns:p14="http://schemas.microsoft.com/office/powerpoint/2010/main" val="2647539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AND…</a:t>
            </a:r>
          </a:p>
        </p:txBody>
      </p:sp>
      <p:sp>
        <p:nvSpPr>
          <p:cNvPr id="3" name="Content Placeholder 2">
            <a:extLst>
              <a:ext uri="{FF2B5EF4-FFF2-40B4-BE49-F238E27FC236}">
                <a16:creationId xmlns:a16="http://schemas.microsoft.com/office/drawing/2014/main" id="{856E88A5-3388-4F87-AF82-6070BE9B844A}"/>
              </a:ext>
            </a:extLst>
          </p:cNvPr>
          <p:cNvSpPr>
            <a:spLocks noGrp="1"/>
          </p:cNvSpPr>
          <p:nvPr>
            <p:ph idx="1"/>
          </p:nvPr>
        </p:nvSpPr>
        <p:spPr/>
        <p:txBody>
          <a:bodyPr/>
          <a:lstStyle/>
          <a:p>
            <a:pPr marL="0" indent="0">
              <a:spcAft>
                <a:spcPts val="1200"/>
              </a:spcAft>
              <a:buNone/>
            </a:pPr>
            <a:r>
              <a:rPr lang="en-US" sz="4000" dirty="0"/>
              <a:t>As stage based implementation efforts continue… </a:t>
            </a:r>
          </a:p>
          <a:p>
            <a:pPr marL="457200" lvl="1" indent="0">
              <a:spcAft>
                <a:spcPts val="1200"/>
              </a:spcAft>
              <a:buNone/>
            </a:pPr>
            <a:r>
              <a:rPr lang="en-US" b="1" dirty="0"/>
              <a:t>— </a:t>
            </a:r>
            <a:r>
              <a:rPr lang="en-US" sz="3600" b="1" dirty="0">
                <a:solidFill>
                  <a:srgbClr val="C00000"/>
                </a:solidFill>
              </a:rPr>
              <a:t>Checking effort and fidelity of practices against outcome data </a:t>
            </a:r>
            <a:r>
              <a:rPr lang="en-US" sz="3600" dirty="0"/>
              <a:t>guides next steps in strengthening the implementation effort </a:t>
            </a:r>
          </a:p>
          <a:p>
            <a:pPr marL="457200" lvl="1" indent="0">
              <a:spcAft>
                <a:spcPts val="1200"/>
              </a:spcAft>
              <a:buNone/>
            </a:pPr>
            <a:r>
              <a:rPr lang="en-US" sz="3600" b="1" dirty="0"/>
              <a:t>— </a:t>
            </a:r>
            <a:r>
              <a:rPr lang="en-US" sz="3600" dirty="0"/>
              <a:t>It is important to note that effort and fidelity data are only meaningful when connected to results-</a:t>
            </a:r>
            <a:r>
              <a:rPr lang="en-US" sz="3600" b="1" dirty="0">
                <a:solidFill>
                  <a:srgbClr val="C00000"/>
                </a:solidFill>
              </a:rPr>
              <a:t>Outcomes</a:t>
            </a:r>
          </a:p>
          <a:p>
            <a:endParaRPr lang="en-US" dirty="0"/>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42</a:t>
            </a:fld>
            <a:endParaRPr lang="en-US" dirty="0"/>
          </a:p>
        </p:txBody>
      </p:sp>
    </p:spTree>
    <p:extLst>
      <p:ext uri="{BB962C8B-B14F-4D97-AF65-F5344CB8AC3E}">
        <p14:creationId xmlns:p14="http://schemas.microsoft.com/office/powerpoint/2010/main" val="12273524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BIG PICTURE: Fidelity, Capacity and Scaling-up</a:t>
            </a:r>
          </a:p>
        </p:txBody>
      </p:sp>
      <p:pic>
        <p:nvPicPr>
          <p:cNvPr id="5" name="Picture 4" title="Implementation and Capacity"/>
          <p:cNvPicPr>
            <a:picLocks noChangeAspect="1"/>
          </p:cNvPicPr>
          <p:nvPr/>
        </p:nvPicPr>
        <p:blipFill>
          <a:blip r:embed="rId2"/>
          <a:stretch>
            <a:fillRect/>
          </a:stretch>
        </p:blipFill>
        <p:spPr>
          <a:xfrm>
            <a:off x="167640" y="1737873"/>
            <a:ext cx="12024360" cy="5120127"/>
          </a:xfrm>
          <a:prstGeom prst="rect">
            <a:avLst/>
          </a:prstGeom>
        </p:spPr>
      </p:pic>
      <p:pic>
        <p:nvPicPr>
          <p:cNvPr id="6" name="Picture 5" descr="This is a picture of the District Capacity assessment graph to illustate implementation capacity" title="District Capacity Assessment picture"/>
          <p:cNvPicPr>
            <a:picLocks noChangeAspect="1"/>
          </p:cNvPicPr>
          <p:nvPr/>
        </p:nvPicPr>
        <p:blipFill>
          <a:blip r:embed="rId3"/>
          <a:stretch>
            <a:fillRect/>
          </a:stretch>
        </p:blipFill>
        <p:spPr>
          <a:xfrm>
            <a:off x="424039" y="2062609"/>
            <a:ext cx="2079622" cy="1165526"/>
          </a:xfrm>
          <a:prstGeom prst="rect">
            <a:avLst/>
          </a:prstGeom>
        </p:spPr>
      </p:pic>
      <p:pic>
        <p:nvPicPr>
          <p:cNvPr id="7" name="Picture 6" descr="Picture of the mentor self assessment data as a measure of fidelity" title="Fidelty Results Picture"/>
          <p:cNvPicPr>
            <a:picLocks noChangeAspect="1"/>
          </p:cNvPicPr>
          <p:nvPr/>
        </p:nvPicPr>
        <p:blipFill>
          <a:blip r:embed="rId4"/>
          <a:stretch>
            <a:fillRect/>
          </a:stretch>
        </p:blipFill>
        <p:spPr>
          <a:xfrm>
            <a:off x="9486831" y="5777392"/>
            <a:ext cx="1948249" cy="1080608"/>
          </a:xfrm>
          <a:prstGeom prst="rect">
            <a:avLst/>
          </a:prstGeom>
        </p:spPr>
      </p:pic>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43</a:t>
            </a:fld>
            <a:endParaRPr lang="en-US" dirty="0"/>
          </a:p>
        </p:txBody>
      </p:sp>
    </p:spTree>
    <p:extLst>
      <p:ext uri="{BB962C8B-B14F-4D97-AF65-F5344CB8AC3E}">
        <p14:creationId xmlns:p14="http://schemas.microsoft.com/office/powerpoint/2010/main" val="2815146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pPr algn="r"/>
            <a:r>
              <a:rPr lang="en-US" dirty="0"/>
              <a:t>Discussion Questions: </a:t>
            </a:r>
            <a:br>
              <a:rPr lang="en-US" dirty="0"/>
            </a:br>
            <a:r>
              <a:rPr lang="en-US" dirty="0"/>
              <a:t>Areas for Collaboration and Support</a:t>
            </a:r>
          </a:p>
        </p:txBody>
      </p:sp>
      <p:sp>
        <p:nvSpPr>
          <p:cNvPr id="3" name="Content Placeholder 2">
            <a:extLst>
              <a:ext uri="{FF2B5EF4-FFF2-40B4-BE49-F238E27FC236}">
                <a16:creationId xmlns:a16="http://schemas.microsoft.com/office/drawing/2014/main" id="{856E88A5-3388-4F87-AF82-6070BE9B844A}"/>
              </a:ext>
            </a:extLst>
          </p:cNvPr>
          <p:cNvSpPr>
            <a:spLocks noGrp="1"/>
          </p:cNvSpPr>
          <p:nvPr>
            <p:ph idx="1"/>
          </p:nvPr>
        </p:nvSpPr>
        <p:spPr>
          <a:xfrm>
            <a:off x="838200" y="1828799"/>
            <a:ext cx="10515600" cy="4592995"/>
          </a:xfrm>
        </p:spPr>
        <p:txBody>
          <a:bodyPr>
            <a:normAutofit fontScale="85000" lnSpcReduction="20000"/>
          </a:bodyPr>
          <a:lstStyle/>
          <a:p>
            <a:pPr lvl="1">
              <a:lnSpc>
                <a:spcPct val="100000"/>
              </a:lnSpc>
              <a:spcBef>
                <a:spcPts val="3000"/>
              </a:spcBef>
              <a:buSzPts val="3600"/>
            </a:pPr>
            <a:r>
              <a:rPr lang="en-US" sz="3600" dirty="0"/>
              <a:t>How have you used and sustained the Active Implementation Frameworks in your state systemic improvement work? </a:t>
            </a:r>
          </a:p>
          <a:p>
            <a:pPr lvl="1">
              <a:lnSpc>
                <a:spcPct val="100000"/>
              </a:lnSpc>
              <a:spcBef>
                <a:spcPts val="3000"/>
              </a:spcBef>
              <a:buSzPts val="3600"/>
            </a:pPr>
            <a:r>
              <a:rPr lang="en-US" sz="3600" dirty="0"/>
              <a:t>What challenges and opportunities have you faced in building local capacity to sustain use of evidence-based practices?</a:t>
            </a:r>
          </a:p>
          <a:p>
            <a:pPr lvl="1">
              <a:lnSpc>
                <a:spcPct val="100000"/>
              </a:lnSpc>
              <a:spcBef>
                <a:spcPts val="3000"/>
              </a:spcBef>
              <a:buSzPts val="3600"/>
            </a:pPr>
            <a:r>
              <a:rPr lang="en-US" sz="3600" dirty="0"/>
              <a:t>What challenges and opportunities have you faced in building internal SEA capacity to support the work of your SSIP?</a:t>
            </a:r>
          </a:p>
          <a:p>
            <a:pPr>
              <a:spcBef>
                <a:spcPts val="3000"/>
              </a:spcBef>
            </a:pPr>
            <a:endParaRPr lang="en-US" dirty="0"/>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44</a:t>
            </a:fld>
            <a:endParaRPr lang="en-US" dirty="0"/>
          </a:p>
        </p:txBody>
      </p:sp>
    </p:spTree>
    <p:extLst>
      <p:ext uri="{BB962C8B-B14F-4D97-AF65-F5344CB8AC3E}">
        <p14:creationId xmlns:p14="http://schemas.microsoft.com/office/powerpoint/2010/main" val="1101186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FBF76-B51D-4932-8125-86AF70BC5470}"/>
              </a:ext>
            </a:extLst>
          </p:cNvPr>
          <p:cNvSpPr>
            <a:spLocks noGrp="1"/>
          </p:cNvSpPr>
          <p:nvPr>
            <p:ph type="title"/>
          </p:nvPr>
        </p:nvSpPr>
        <p:spPr/>
        <p:txBody>
          <a:bodyPr/>
          <a:lstStyle/>
          <a:p>
            <a:r>
              <a:rPr lang="en-US" dirty="0"/>
              <a:t>OSEP Disclaimer </a:t>
            </a:r>
          </a:p>
        </p:txBody>
      </p:sp>
      <p:sp>
        <p:nvSpPr>
          <p:cNvPr id="4" name="Rectangle 3" descr="blue background">
            <a:extLst>
              <a:ext uri="{FF2B5EF4-FFF2-40B4-BE49-F238E27FC236}">
                <a16:creationId xmlns:a16="http://schemas.microsoft.com/office/drawing/2014/main" id="{2C4CE994-3E48-4845-A51F-FE2B43A34844}"/>
              </a:ext>
            </a:extLst>
          </p:cNvPr>
          <p:cNvSpPr/>
          <p:nvPr/>
        </p:nvSpPr>
        <p:spPr>
          <a:xfrm>
            <a:off x="1" y="1484"/>
            <a:ext cx="12192001" cy="3863105"/>
          </a:xfrm>
          <a:prstGeom prst="rect">
            <a:avLst/>
          </a:prstGeom>
          <a:solidFill>
            <a:srgbClr val="D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IDEAs that Work logo">
            <a:extLst>
              <a:ext uri="{FF2B5EF4-FFF2-40B4-BE49-F238E27FC236}">
                <a16:creationId xmlns:a16="http://schemas.microsoft.com/office/drawing/2014/main" id="{5EAD27D8-D08D-4462-BA08-7ACB143A95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3669"/>
            <a:ext cx="3086742" cy="2878740"/>
          </a:xfrm>
          <a:prstGeom prst="rect">
            <a:avLst/>
          </a:prstGeom>
        </p:spPr>
      </p:pic>
      <p:sp>
        <p:nvSpPr>
          <p:cNvPr id="6" name="TextBox 5">
            <a:extLst>
              <a:ext uri="{FF2B5EF4-FFF2-40B4-BE49-F238E27FC236}">
                <a16:creationId xmlns:a16="http://schemas.microsoft.com/office/drawing/2014/main" id="{467E09B7-9ED7-42A0-B4DF-2DC22EDF6D9F}"/>
              </a:ext>
            </a:extLst>
          </p:cNvPr>
          <p:cNvSpPr txBox="1"/>
          <p:nvPr/>
        </p:nvSpPr>
        <p:spPr>
          <a:xfrm>
            <a:off x="333632" y="3864589"/>
            <a:ext cx="11417644"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DISCLAIMER: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The contents of this presentation were developed by the presenters for the 2019 OSEP Leadership Conference. However, these contents do not necessarily represent the policy of the Department of Education, and you should not assume endorsement by the Federal Government.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(Authority: 20 U.S.C. 1221e-3 and 3474)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6" descr="blue rectangle in background" title="blue rectangle">
            <a:extLst>
              <a:ext uri="{FF2B5EF4-FFF2-40B4-BE49-F238E27FC236}">
                <a16:creationId xmlns:a16="http://schemas.microsoft.com/office/drawing/2014/main" id="{E5C3F16C-9D56-463C-845D-DA5F17E4DDB6}"/>
              </a:ext>
              <a:ext uri="{C183D7F6-B498-43B3-948B-1728B52AA6E4}">
                <adec:decorative xmlns:adec="http://schemas.microsoft.com/office/drawing/2017/decorative" val="1"/>
              </a:ext>
            </a:extLst>
          </p:cNvPr>
          <p:cNvSpPr/>
          <p:nvPr/>
        </p:nvSpPr>
        <p:spPr>
          <a:xfrm>
            <a:off x="3086741" y="493669"/>
            <a:ext cx="9105258" cy="287874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54A7A63-F737-429B-95E4-84140F08B673}"/>
              </a:ext>
            </a:extLst>
          </p:cNvPr>
          <p:cNvSpPr txBox="1"/>
          <p:nvPr/>
        </p:nvSpPr>
        <p:spPr>
          <a:xfrm>
            <a:off x="3086741" y="1064876"/>
            <a:ext cx="9105258" cy="1938992"/>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Shonar Bangla" panose="020B0502040204020203" pitchFamily="34" charset="0"/>
                <a:ea typeface="+mn-ea"/>
                <a:cs typeface="Shonar Bangla" panose="020B0502040204020203" pitchFamily="34" charset="0"/>
              </a:rPr>
              <a:t>2019 OSEP Leadership Conference</a:t>
            </a:r>
          </a:p>
        </p:txBody>
      </p:sp>
    </p:spTree>
    <p:extLst>
      <p:ext uri="{BB962C8B-B14F-4D97-AF65-F5344CB8AC3E}">
        <p14:creationId xmlns:p14="http://schemas.microsoft.com/office/powerpoint/2010/main" val="2006367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a:xfrm>
            <a:off x="341194" y="365125"/>
            <a:ext cx="11177516" cy="1325563"/>
          </a:xfrm>
        </p:spPr>
        <p:txBody>
          <a:bodyPr>
            <a:normAutofit/>
          </a:bodyPr>
          <a:lstStyle/>
          <a:p>
            <a:pPr algn="r"/>
            <a:r>
              <a:rPr lang="en-US" sz="4000" dirty="0"/>
              <a:t>ACTIVE = use DATA to guide effective implementation</a:t>
            </a:r>
          </a:p>
        </p:txBody>
      </p:sp>
      <p:sp>
        <p:nvSpPr>
          <p:cNvPr id="3" name="Content Placeholder 2">
            <a:extLst>
              <a:ext uri="{FF2B5EF4-FFF2-40B4-BE49-F238E27FC236}">
                <a16:creationId xmlns:a16="http://schemas.microsoft.com/office/drawing/2014/main" id="{856E88A5-3388-4F87-AF82-6070BE9B844A}"/>
              </a:ext>
            </a:extLst>
          </p:cNvPr>
          <p:cNvSpPr>
            <a:spLocks noGrp="1"/>
          </p:cNvSpPr>
          <p:nvPr>
            <p:ph idx="1"/>
          </p:nvPr>
        </p:nvSpPr>
        <p:spPr>
          <a:xfrm>
            <a:off x="367591" y="1940562"/>
            <a:ext cx="11151119" cy="1777997"/>
          </a:xfrm>
        </p:spPr>
        <p:txBody>
          <a:bodyPr/>
          <a:lstStyle/>
          <a:p>
            <a:r>
              <a:rPr lang="en-US" dirty="0"/>
              <a:t>GOAL: Provide updates about MN Check &amp; Connect implementation work</a:t>
            </a:r>
            <a:endParaRPr lang="en-US" sz="1400" dirty="0"/>
          </a:p>
          <a:p>
            <a:pPr marL="514350" indent="-514350">
              <a:buAutoNum type="arabicPeriod"/>
            </a:pPr>
            <a:r>
              <a:rPr lang="en-US" dirty="0"/>
              <a:t>Illustrating AI Frameworks in practice, and </a:t>
            </a:r>
          </a:p>
          <a:p>
            <a:pPr marL="514350" indent="-514350">
              <a:buAutoNum type="arabicPeriod"/>
            </a:pPr>
            <a:r>
              <a:rPr lang="en-US" dirty="0"/>
              <a:t>Emphasizing </a:t>
            </a:r>
            <a:r>
              <a:rPr lang="en-US" b="1" dirty="0"/>
              <a:t>data</a:t>
            </a:r>
            <a:r>
              <a:rPr lang="en-US" dirty="0"/>
              <a:t> use continually guiding our SSIP partnerships</a:t>
            </a:r>
          </a:p>
        </p:txBody>
      </p:sp>
      <p:pic>
        <p:nvPicPr>
          <p:cNvPr id="5" name="Picture 4" descr="Active Implementation Frameworks picture" title="Active Implementation Frameworks"/>
          <p:cNvPicPr>
            <a:picLocks noChangeAspect="1"/>
          </p:cNvPicPr>
          <p:nvPr/>
        </p:nvPicPr>
        <p:blipFill>
          <a:blip r:embed="rId2"/>
          <a:stretch>
            <a:fillRect/>
          </a:stretch>
        </p:blipFill>
        <p:spPr>
          <a:xfrm>
            <a:off x="367591" y="3849698"/>
            <a:ext cx="8503341" cy="2440959"/>
          </a:xfrm>
          <a:prstGeom prst="rect">
            <a:avLst/>
          </a:prstGeom>
        </p:spPr>
      </p:pic>
      <p:pic>
        <p:nvPicPr>
          <p:cNvPr id="8" name="Google Shape;161;p15" descr="State Implementation and Scaling-Up of Evidence Based Practices logo" title="State Implementation and Scaling-Up of Evidence Based Practices"/>
          <p:cNvPicPr preferRelativeResize="0"/>
          <p:nvPr/>
        </p:nvPicPr>
        <p:blipFill>
          <a:blip r:embed="rId3">
            <a:alphaModFix/>
          </a:blip>
          <a:stretch>
            <a:fillRect/>
          </a:stretch>
        </p:blipFill>
        <p:spPr>
          <a:xfrm>
            <a:off x="9102708" y="4349078"/>
            <a:ext cx="2416002" cy="730921"/>
          </a:xfrm>
          <a:prstGeom prst="rect">
            <a:avLst/>
          </a:prstGeom>
          <a:noFill/>
          <a:ln>
            <a:noFill/>
          </a:ln>
        </p:spPr>
      </p:pic>
      <p:pic>
        <p:nvPicPr>
          <p:cNvPr id="6" name="Picture 5" descr="Check &amp; Connect Logo" title="Check &amp; Connect Logo"/>
          <p:cNvPicPr>
            <a:picLocks noChangeAspect="1"/>
          </p:cNvPicPr>
          <p:nvPr/>
        </p:nvPicPr>
        <p:blipFill>
          <a:blip r:embed="rId4"/>
          <a:stretch>
            <a:fillRect/>
          </a:stretch>
        </p:blipFill>
        <p:spPr>
          <a:xfrm>
            <a:off x="8975617" y="5343036"/>
            <a:ext cx="2838741" cy="605599"/>
          </a:xfrm>
          <a:prstGeom prst="rect">
            <a:avLst/>
          </a:prstGeom>
          <a:solidFill>
            <a:schemeClr val="accent1"/>
          </a:solidFill>
        </p:spPr>
      </p:pic>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5</a:t>
            </a:fld>
            <a:endParaRPr lang="en-US" dirty="0"/>
          </a:p>
        </p:txBody>
      </p:sp>
    </p:spTree>
    <p:extLst>
      <p:ext uri="{BB962C8B-B14F-4D97-AF65-F5344CB8AC3E}">
        <p14:creationId xmlns:p14="http://schemas.microsoft.com/office/powerpoint/2010/main" val="170594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pPr algn="r"/>
            <a:r>
              <a:rPr lang="en-US" dirty="0"/>
              <a:t>SSIP Partner Districts	</a:t>
            </a:r>
          </a:p>
        </p:txBody>
      </p:sp>
      <p:grpSp>
        <p:nvGrpSpPr>
          <p:cNvPr id="5" name="Group 4" descr="This picture shows a silhouette of Minnesota with pictures signifying the four partner districts:&#10;&#10;Duluth&#10;Minneapolis&#10;Osseo&#10;St. Paul" title="Partner District Map"/>
          <p:cNvGrpSpPr/>
          <p:nvPr/>
        </p:nvGrpSpPr>
        <p:grpSpPr>
          <a:xfrm>
            <a:off x="838200" y="1122721"/>
            <a:ext cx="5817206" cy="5299074"/>
            <a:chOff x="1333976" y="1911653"/>
            <a:chExt cx="4382947" cy="4129227"/>
          </a:xfrm>
        </p:grpSpPr>
        <p:pic>
          <p:nvPicPr>
            <p:cNvPr id="6" name="Shape 186" descr="This is a picture of the state of Minnesota" title="State of Minnesota Picture"/>
            <p:cNvPicPr preferRelativeResize="0"/>
            <p:nvPr/>
          </p:nvPicPr>
          <p:blipFill rotWithShape="1">
            <a:blip r:embed="rId2">
              <a:alphaModFix/>
            </a:blip>
            <a:srcRect/>
            <a:stretch/>
          </p:blipFill>
          <p:spPr>
            <a:xfrm>
              <a:off x="1679331" y="1911653"/>
              <a:ext cx="3940116" cy="4071440"/>
            </a:xfrm>
            <a:prstGeom prst="rect">
              <a:avLst/>
            </a:prstGeom>
            <a:noFill/>
            <a:ln>
              <a:noFill/>
            </a:ln>
            <a:effectLst>
              <a:outerShdw blurRad="292100" dist="139700" dir="2700000" algn="tl" rotWithShape="0">
                <a:srgbClr val="333333">
                  <a:alpha val="64705"/>
                </a:srgbClr>
              </a:outerShdw>
            </a:effectLst>
          </p:spPr>
        </p:pic>
        <p:grpSp>
          <p:nvGrpSpPr>
            <p:cNvPr id="7" name="Shape 187" descr="This is a box containing a picture of Minneapolis with an arrovw pointing to the city on a map" title="Minneapolis Group"/>
            <p:cNvGrpSpPr/>
            <p:nvPr/>
          </p:nvGrpSpPr>
          <p:grpSpPr>
            <a:xfrm>
              <a:off x="1333976" y="5020368"/>
              <a:ext cx="2487623" cy="1020512"/>
              <a:chOff x="4489231" y="5068483"/>
              <a:chExt cx="3765871" cy="1445021"/>
            </a:xfrm>
          </p:grpSpPr>
          <p:grpSp>
            <p:nvGrpSpPr>
              <p:cNvPr id="21" name="Shape 188"/>
              <p:cNvGrpSpPr/>
              <p:nvPr/>
            </p:nvGrpSpPr>
            <p:grpSpPr>
              <a:xfrm>
                <a:off x="4489231" y="5068483"/>
                <a:ext cx="3765871" cy="1393296"/>
                <a:chOff x="4504456" y="4654113"/>
                <a:chExt cx="3765871" cy="1393296"/>
              </a:xfrm>
            </p:grpSpPr>
            <p:sp>
              <p:nvSpPr>
                <p:cNvPr id="23" name="Shape 189" descr="Picture of Minneapolis" title="Minneapolis Picture"/>
                <p:cNvSpPr/>
                <p:nvPr/>
              </p:nvSpPr>
              <p:spPr>
                <a:xfrm>
                  <a:off x="4504456" y="5118082"/>
                  <a:ext cx="2562104" cy="929327"/>
                </a:xfrm>
                <a:prstGeom prst="flowChartAlternateProcess">
                  <a:avLst/>
                </a:prstGeom>
                <a:blipFill rotWithShape="1">
                  <a:blip r:embed="rId3">
                    <a:alphaModFix/>
                  </a:blip>
                  <a:stretch>
                    <a:fillRect/>
                  </a:stretch>
                </a:blipFill>
                <a:ln w="127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algn="ctr">
                    <a:buSzPct val="25000"/>
                  </a:pPr>
                  <a:r>
                    <a:rPr lang="en-US" sz="3000" kern="0">
                      <a:solidFill>
                        <a:srgbClr val="FFFFFF"/>
                      </a:solidFill>
                      <a:latin typeface="PT Sans Narrow"/>
                      <a:ea typeface="PT Sans Narrow"/>
                      <a:cs typeface="PT Sans Narrow"/>
                      <a:sym typeface="PT Sans Narrow"/>
                    </a:rPr>
                    <a:t> </a:t>
                  </a:r>
                </a:p>
              </p:txBody>
            </p:sp>
            <p:cxnSp>
              <p:nvCxnSpPr>
                <p:cNvPr id="24" name="Shape 190" descr="This is an arrow pointing to the location of Minneapolis School District on the Minnesota Map" title="Arrow"/>
                <p:cNvCxnSpPr/>
                <p:nvPr/>
              </p:nvCxnSpPr>
              <p:spPr>
                <a:xfrm flipV="1">
                  <a:off x="7066560" y="4654113"/>
                  <a:ext cx="1203767" cy="482419"/>
                </a:xfrm>
                <a:prstGeom prst="straightConnector1">
                  <a:avLst/>
                </a:prstGeom>
                <a:noFill/>
                <a:ln w="15875" cap="flat" cmpd="sng">
                  <a:solidFill>
                    <a:srgbClr val="98D1FE"/>
                  </a:solidFill>
                  <a:prstDash val="solid"/>
                  <a:round/>
                  <a:headEnd type="none" w="med" len="med"/>
                  <a:tailEnd type="triangle" w="lg" len="lg"/>
                </a:ln>
              </p:spPr>
            </p:cxnSp>
          </p:grpSp>
          <p:sp>
            <p:nvSpPr>
              <p:cNvPr id="22" name="Shape 191"/>
              <p:cNvSpPr txBox="1"/>
              <p:nvPr/>
            </p:nvSpPr>
            <p:spPr>
              <a:xfrm>
                <a:off x="4640744" y="6051839"/>
                <a:ext cx="2119746" cy="461665"/>
              </a:xfrm>
              <a:prstGeom prst="rect">
                <a:avLst/>
              </a:prstGeom>
              <a:noFill/>
              <a:ln>
                <a:noFill/>
              </a:ln>
            </p:spPr>
            <p:txBody>
              <a:bodyPr wrap="square" lIns="91425" tIns="45700" rIns="91425" bIns="45700" anchor="t" anchorCtr="0">
                <a:noAutofit/>
              </a:bodyPr>
              <a:lstStyle/>
              <a:p>
                <a:pPr algn="ctr">
                  <a:buSzPct val="25000"/>
                </a:pPr>
                <a:r>
                  <a:rPr lang="en-US" sz="1600" b="1" kern="0" dirty="0">
                    <a:solidFill>
                      <a:srgbClr val="FFFFFF"/>
                    </a:solidFill>
                    <a:latin typeface="Calibri" panose="020F0502020204030204" pitchFamily="34" charset="0"/>
                    <a:ea typeface="Helvetica Neue Light"/>
                    <a:cs typeface="Helvetica Neue Light"/>
                    <a:sym typeface="Helvetica Neue Light"/>
                  </a:rPr>
                  <a:t>Minneapolis</a:t>
                </a:r>
              </a:p>
            </p:txBody>
          </p:sp>
        </p:grpSp>
        <p:grpSp>
          <p:nvGrpSpPr>
            <p:cNvPr id="8" name="Group 7"/>
            <p:cNvGrpSpPr/>
            <p:nvPr/>
          </p:nvGrpSpPr>
          <p:grpSpPr>
            <a:xfrm>
              <a:off x="3880107" y="4141600"/>
              <a:ext cx="1836816" cy="888179"/>
              <a:chOff x="4286529" y="3605951"/>
              <a:chExt cx="2780652" cy="1257641"/>
            </a:xfrm>
          </p:grpSpPr>
          <p:sp>
            <p:nvSpPr>
              <p:cNvPr id="18" name="Shape 193" descr="Picture of St. Paul" title="St. Paul Picture"/>
              <p:cNvSpPr/>
              <p:nvPr/>
            </p:nvSpPr>
            <p:spPr>
              <a:xfrm>
                <a:off x="4576839" y="3605951"/>
                <a:ext cx="2490342" cy="1046581"/>
              </a:xfrm>
              <a:prstGeom prst="flowChartAlternateProcess">
                <a:avLst/>
              </a:prstGeom>
              <a:blipFill rotWithShape="1">
                <a:blip r:embed="rId4">
                  <a:alphaModFix/>
                </a:blip>
                <a:stretch>
                  <a:fillRect/>
                </a:stretch>
              </a:blipFill>
              <a:ln w="127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algn="ctr">
                  <a:buSzPct val="25000"/>
                </a:pPr>
                <a:endParaRPr sz="3000" kern="0">
                  <a:solidFill>
                    <a:srgbClr val="FFFFFF"/>
                  </a:solidFill>
                  <a:latin typeface="PT Sans Narrow"/>
                  <a:ea typeface="PT Sans Narrow"/>
                  <a:cs typeface="PT Sans Narrow"/>
                  <a:sym typeface="PT Sans Narrow"/>
                </a:endParaRPr>
              </a:p>
            </p:txBody>
          </p:sp>
          <p:cxnSp>
            <p:nvCxnSpPr>
              <p:cNvPr id="19" name="Shape 194"/>
              <p:cNvCxnSpPr/>
              <p:nvPr/>
            </p:nvCxnSpPr>
            <p:spPr>
              <a:xfrm flipH="1">
                <a:off x="4286529" y="4602024"/>
                <a:ext cx="361146" cy="261568"/>
              </a:xfrm>
              <a:prstGeom prst="straightConnector1">
                <a:avLst/>
              </a:prstGeom>
              <a:noFill/>
              <a:ln w="15875" cap="flat" cmpd="sng">
                <a:solidFill>
                  <a:srgbClr val="98D1FE"/>
                </a:solidFill>
                <a:prstDash val="solid"/>
                <a:round/>
                <a:headEnd type="none" w="med" len="med"/>
                <a:tailEnd type="triangle" w="lg" len="lg"/>
              </a:ln>
            </p:spPr>
          </p:cxnSp>
          <p:sp>
            <p:nvSpPr>
              <p:cNvPr id="20" name="Shape 195"/>
              <p:cNvSpPr txBox="1"/>
              <p:nvPr/>
            </p:nvSpPr>
            <p:spPr>
              <a:xfrm>
                <a:off x="4749688" y="4262534"/>
                <a:ext cx="2119746" cy="461665"/>
              </a:xfrm>
              <a:prstGeom prst="rect">
                <a:avLst/>
              </a:prstGeom>
              <a:noFill/>
              <a:ln>
                <a:noFill/>
              </a:ln>
            </p:spPr>
            <p:txBody>
              <a:bodyPr wrap="square" lIns="91425" tIns="45700" rIns="91425" bIns="45700" anchor="t" anchorCtr="0">
                <a:noAutofit/>
              </a:bodyPr>
              <a:lstStyle/>
              <a:p>
                <a:pPr algn="ctr">
                  <a:buSzPct val="25000"/>
                </a:pPr>
                <a:r>
                  <a:rPr lang="en-US" sz="1600" b="1" kern="0" dirty="0">
                    <a:solidFill>
                      <a:srgbClr val="FFFFFF"/>
                    </a:solidFill>
                    <a:latin typeface="Calibri" panose="020F0502020204030204" pitchFamily="34" charset="0"/>
                    <a:ea typeface="Helvetica Neue Light"/>
                    <a:cs typeface="Helvetica Neue Light"/>
                    <a:sym typeface="Helvetica Neue Light"/>
                  </a:rPr>
                  <a:t>Saint Paul</a:t>
                </a:r>
              </a:p>
            </p:txBody>
          </p:sp>
        </p:grpSp>
        <p:grpSp>
          <p:nvGrpSpPr>
            <p:cNvPr id="9" name="Group 8"/>
            <p:cNvGrpSpPr/>
            <p:nvPr/>
          </p:nvGrpSpPr>
          <p:grpSpPr>
            <a:xfrm>
              <a:off x="3842108" y="2619684"/>
              <a:ext cx="1710508" cy="1083551"/>
              <a:chOff x="4172598" y="1400584"/>
              <a:chExt cx="2589441" cy="1534284"/>
            </a:xfrm>
          </p:grpSpPr>
          <p:sp>
            <p:nvSpPr>
              <p:cNvPr id="15" name="Shape 197" descr="Picture of Duluth" title="Duluth Picture"/>
              <p:cNvSpPr/>
              <p:nvPr/>
            </p:nvSpPr>
            <p:spPr>
              <a:xfrm>
                <a:off x="4172598" y="1400584"/>
                <a:ext cx="2589441" cy="927304"/>
              </a:xfrm>
              <a:prstGeom prst="flowChartAlternateProcess">
                <a:avLst/>
              </a:prstGeom>
              <a:blipFill rotWithShape="1">
                <a:blip r:embed="rId5">
                  <a:alphaModFix/>
                </a:blip>
                <a:stretch>
                  <a:fillRect/>
                </a:stretch>
              </a:blipFill>
              <a:ln w="127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algn="ctr">
                  <a:buSzPct val="25000"/>
                </a:pPr>
                <a:endParaRPr sz="3000" kern="0">
                  <a:solidFill>
                    <a:srgbClr val="FFFFFF"/>
                  </a:solidFill>
                  <a:latin typeface="PT Sans Narrow"/>
                  <a:ea typeface="PT Sans Narrow"/>
                  <a:cs typeface="PT Sans Narrow"/>
                  <a:sym typeface="PT Sans Narrow"/>
                </a:endParaRPr>
              </a:p>
            </p:txBody>
          </p:sp>
          <p:cxnSp>
            <p:nvCxnSpPr>
              <p:cNvPr id="16" name="Shape 198"/>
              <p:cNvCxnSpPr/>
              <p:nvPr/>
            </p:nvCxnSpPr>
            <p:spPr>
              <a:xfrm flipH="1">
                <a:off x="4870515" y="2374657"/>
                <a:ext cx="469046" cy="560211"/>
              </a:xfrm>
              <a:prstGeom prst="straightConnector1">
                <a:avLst/>
              </a:prstGeom>
              <a:noFill/>
              <a:ln w="15875" cap="flat" cmpd="sng">
                <a:solidFill>
                  <a:srgbClr val="98D1FE"/>
                </a:solidFill>
                <a:prstDash val="solid"/>
                <a:round/>
                <a:headEnd type="none" w="med" len="med"/>
                <a:tailEnd type="triangle" w="lg" len="lg"/>
              </a:ln>
            </p:spPr>
          </p:cxnSp>
          <p:sp>
            <p:nvSpPr>
              <p:cNvPr id="17" name="Shape 199"/>
              <p:cNvSpPr txBox="1"/>
              <p:nvPr/>
            </p:nvSpPr>
            <p:spPr>
              <a:xfrm>
                <a:off x="4308136" y="1910957"/>
                <a:ext cx="2318364" cy="539106"/>
              </a:xfrm>
              <a:prstGeom prst="rect">
                <a:avLst/>
              </a:prstGeom>
              <a:noFill/>
              <a:ln>
                <a:noFill/>
              </a:ln>
            </p:spPr>
            <p:txBody>
              <a:bodyPr wrap="square" lIns="91425" tIns="45700" rIns="91425" bIns="45700" anchor="t" anchorCtr="0">
                <a:noAutofit/>
              </a:bodyPr>
              <a:lstStyle/>
              <a:p>
                <a:pPr algn="ctr">
                  <a:buSzPct val="25000"/>
                </a:pPr>
                <a:r>
                  <a:rPr lang="en-US" sz="1600" b="1" kern="0" dirty="0">
                    <a:solidFill>
                      <a:srgbClr val="FFFFFF"/>
                    </a:solidFill>
                    <a:latin typeface="Calibri" panose="020F0502020204030204" pitchFamily="34" charset="0"/>
                    <a:ea typeface="Helvetica Neue Light"/>
                    <a:cs typeface="Helvetica Neue Light"/>
                    <a:sym typeface="Helvetica Neue Light"/>
                  </a:rPr>
                  <a:t>Duluth</a:t>
                </a:r>
              </a:p>
            </p:txBody>
          </p:sp>
        </p:grpSp>
        <p:grpSp>
          <p:nvGrpSpPr>
            <p:cNvPr id="10" name="Shape 200" descr="This is a box containing a picture of the Osseo School District area with an arrow pointing to the area on a map" title="Osseo Group"/>
            <p:cNvGrpSpPr/>
            <p:nvPr/>
          </p:nvGrpSpPr>
          <p:grpSpPr>
            <a:xfrm>
              <a:off x="1402001" y="4236685"/>
              <a:ext cx="2380630" cy="686164"/>
              <a:chOff x="4642334" y="3569313"/>
              <a:chExt cx="3603901" cy="971593"/>
            </a:xfrm>
          </p:grpSpPr>
          <p:cxnSp>
            <p:nvCxnSpPr>
              <p:cNvPr id="11" name="Shape 201" descr="This is an arrow pointing to the location of Osseo School District on the Minnesota Map" title="Arrow"/>
              <p:cNvCxnSpPr>
                <a:stCxn id="13" idx="3"/>
              </p:cNvCxnSpPr>
              <p:nvPr/>
            </p:nvCxnSpPr>
            <p:spPr>
              <a:xfrm>
                <a:off x="7062155" y="4035558"/>
                <a:ext cx="1184080" cy="484694"/>
              </a:xfrm>
              <a:prstGeom prst="straightConnector1">
                <a:avLst/>
              </a:prstGeom>
              <a:noFill/>
              <a:ln w="15875" cap="flat" cmpd="sng">
                <a:solidFill>
                  <a:srgbClr val="98D1FE"/>
                </a:solidFill>
                <a:prstDash val="solid"/>
                <a:round/>
                <a:headEnd type="none" w="med" len="med"/>
                <a:tailEnd type="triangle" w="lg" len="lg"/>
              </a:ln>
            </p:spPr>
          </p:cxnSp>
          <p:grpSp>
            <p:nvGrpSpPr>
              <p:cNvPr id="12" name="Shape 203"/>
              <p:cNvGrpSpPr/>
              <p:nvPr/>
            </p:nvGrpSpPr>
            <p:grpSpPr>
              <a:xfrm>
                <a:off x="4642334" y="3569313"/>
                <a:ext cx="2419821" cy="971593"/>
                <a:chOff x="4642334" y="3569313"/>
                <a:chExt cx="2419821" cy="971593"/>
              </a:xfrm>
            </p:grpSpPr>
            <p:sp>
              <p:nvSpPr>
                <p:cNvPr id="13" name="Shape 202" descr="Picture of a Lake in Osseo District Area" title="Osseo Picture"/>
                <p:cNvSpPr/>
                <p:nvPr/>
              </p:nvSpPr>
              <p:spPr>
                <a:xfrm>
                  <a:off x="4642334" y="3569313"/>
                  <a:ext cx="2419821" cy="932489"/>
                </a:xfrm>
                <a:prstGeom prst="flowChartAlternateProcess">
                  <a:avLst/>
                </a:prstGeom>
                <a:blipFill rotWithShape="1">
                  <a:blip r:embed="rId6">
                    <a:alphaModFix/>
                  </a:blip>
                  <a:stretch>
                    <a:fillRect/>
                  </a:stretch>
                </a:blipFill>
                <a:ln w="127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algn="ctr">
                    <a:buSzPct val="25000"/>
                  </a:pPr>
                  <a:endParaRPr sz="3000" kern="0">
                    <a:solidFill>
                      <a:srgbClr val="FFFFFF"/>
                    </a:solidFill>
                    <a:latin typeface="PT Sans Narrow"/>
                    <a:ea typeface="PT Sans Narrow"/>
                    <a:cs typeface="PT Sans Narrow"/>
                    <a:sym typeface="PT Sans Narrow"/>
                  </a:endParaRPr>
                </a:p>
              </p:txBody>
            </p:sp>
            <p:sp>
              <p:nvSpPr>
                <p:cNvPr id="14" name="Shape 204"/>
                <p:cNvSpPr txBox="1"/>
                <p:nvPr/>
              </p:nvSpPr>
              <p:spPr>
                <a:xfrm>
                  <a:off x="4769560" y="4079241"/>
                  <a:ext cx="2119746" cy="461665"/>
                </a:xfrm>
                <a:prstGeom prst="rect">
                  <a:avLst/>
                </a:prstGeom>
                <a:noFill/>
                <a:ln>
                  <a:noFill/>
                </a:ln>
              </p:spPr>
              <p:txBody>
                <a:bodyPr wrap="square" lIns="91425" tIns="45700" rIns="91425" bIns="45700" anchor="t" anchorCtr="0">
                  <a:noAutofit/>
                </a:bodyPr>
                <a:lstStyle/>
                <a:p>
                  <a:pPr algn="ctr">
                    <a:buSzPct val="25000"/>
                  </a:pPr>
                  <a:r>
                    <a:rPr lang="en-US" sz="1600" b="1" kern="0" dirty="0">
                      <a:solidFill>
                        <a:srgbClr val="FFFFFF"/>
                      </a:solidFill>
                      <a:latin typeface="Calibri" panose="020F0502020204030204" pitchFamily="34" charset="0"/>
                      <a:ea typeface="Helvetica Neue Light"/>
                      <a:cs typeface="Helvetica Neue Light"/>
                      <a:sym typeface="Helvetica Neue Light"/>
                    </a:rPr>
                    <a:t>Osseo</a:t>
                  </a:r>
                </a:p>
              </p:txBody>
            </p:sp>
          </p:grpSp>
        </p:grpSp>
      </p:grpSp>
      <p:sp>
        <p:nvSpPr>
          <p:cNvPr id="25" name="TextBox 24"/>
          <p:cNvSpPr txBox="1"/>
          <p:nvPr/>
        </p:nvSpPr>
        <p:spPr>
          <a:xfrm>
            <a:off x="7014843" y="1933846"/>
            <a:ext cx="4263775" cy="4031873"/>
          </a:xfrm>
          <a:prstGeom prst="rect">
            <a:avLst/>
          </a:prstGeom>
          <a:noFill/>
        </p:spPr>
        <p:txBody>
          <a:bodyPr wrap="square" rtlCol="0">
            <a:spAutoFit/>
          </a:bodyPr>
          <a:lstStyle/>
          <a:p>
            <a:pPr algn="ctr"/>
            <a:r>
              <a:rPr lang="en-US" sz="3200" dirty="0"/>
              <a:t>State Identified Measureable Result (SIMR)</a:t>
            </a:r>
          </a:p>
          <a:p>
            <a:pPr algn="ctr"/>
            <a:endParaRPr lang="en-US" sz="3200" dirty="0"/>
          </a:p>
          <a:p>
            <a:pPr algn="ctr"/>
            <a:r>
              <a:rPr lang="en-US" sz="3200" dirty="0"/>
              <a:t>6-year Graduation Rates for American Indian and Black students with disabilities. </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6</a:t>
            </a:fld>
            <a:endParaRPr lang="en-US" dirty="0"/>
          </a:p>
        </p:txBody>
      </p:sp>
    </p:spTree>
    <p:extLst>
      <p:ext uri="{BB962C8B-B14F-4D97-AF65-F5344CB8AC3E}">
        <p14:creationId xmlns:p14="http://schemas.microsoft.com/office/powerpoint/2010/main" val="2741114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a:xfrm>
            <a:off x="427567" y="378773"/>
            <a:ext cx="10933723" cy="1325563"/>
          </a:xfrm>
        </p:spPr>
        <p:txBody>
          <a:bodyPr/>
          <a:lstStyle/>
          <a:p>
            <a:pPr algn="r"/>
            <a:r>
              <a:rPr lang="en-US" dirty="0"/>
              <a:t>All District Gathering—September 2018	</a:t>
            </a:r>
          </a:p>
        </p:txBody>
      </p:sp>
      <p:pic>
        <p:nvPicPr>
          <p:cNvPr id="5" name="Picture 2" descr="dcdabb64-5bad-4856-a49c-1d7c1bf7ea66@namprd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568" y="1704336"/>
            <a:ext cx="10933722" cy="499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7</a:t>
            </a:fld>
            <a:endParaRPr lang="en-US" dirty="0"/>
          </a:p>
        </p:txBody>
      </p:sp>
    </p:spTree>
    <p:extLst>
      <p:ext uri="{BB962C8B-B14F-4D97-AF65-F5344CB8AC3E}">
        <p14:creationId xmlns:p14="http://schemas.microsoft.com/office/powerpoint/2010/main" val="1046588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400" dirty="0"/>
              <a:t>Linked Implementation Teams with Data</a:t>
            </a:r>
          </a:p>
        </p:txBody>
      </p:sp>
      <p:sp>
        <p:nvSpPr>
          <p:cNvPr id="19" name="TextBox 18"/>
          <p:cNvSpPr txBox="1"/>
          <p:nvPr/>
        </p:nvSpPr>
        <p:spPr>
          <a:xfrm>
            <a:off x="180927" y="1995488"/>
            <a:ext cx="2976207" cy="1200329"/>
          </a:xfrm>
          <a:prstGeom prst="rect">
            <a:avLst/>
          </a:prstGeom>
          <a:solidFill>
            <a:schemeClr val="bg1"/>
          </a:solidFill>
        </p:spPr>
        <p:txBody>
          <a:bodyPr wrap="square" rtlCol="0">
            <a:spAutoFit/>
          </a:bodyPr>
          <a:lstStyle/>
          <a:p>
            <a:pPr algn="ctr">
              <a:spcAft>
                <a:spcPts val="300"/>
              </a:spcAft>
            </a:pPr>
            <a:r>
              <a:rPr lang="en-US" sz="2400" b="1" dirty="0"/>
              <a:t>Teams are accountable for the work, not individuals. </a:t>
            </a:r>
            <a:endParaRPr lang="en-US" sz="2400" dirty="0"/>
          </a:p>
        </p:txBody>
      </p:sp>
      <p:sp>
        <p:nvSpPr>
          <p:cNvPr id="20" name="TextBox 19"/>
          <p:cNvSpPr txBox="1"/>
          <p:nvPr/>
        </p:nvSpPr>
        <p:spPr>
          <a:xfrm>
            <a:off x="6787740" y="5003830"/>
            <a:ext cx="4743507" cy="1200329"/>
          </a:xfrm>
          <a:prstGeom prst="rect">
            <a:avLst/>
          </a:prstGeom>
          <a:noFill/>
        </p:spPr>
        <p:txBody>
          <a:bodyPr wrap="square" rtlCol="0">
            <a:spAutoFit/>
          </a:bodyPr>
          <a:lstStyle/>
          <a:p>
            <a:pPr algn="ctr"/>
            <a:r>
              <a:rPr lang="en-US" sz="2400" b="1" dirty="0"/>
              <a:t>Teams use implementation data to make decisions to support the use of the innovation.</a:t>
            </a:r>
          </a:p>
        </p:txBody>
      </p:sp>
      <p:grpSp>
        <p:nvGrpSpPr>
          <p:cNvPr id="25" name="Group 24" descr="This picture shows the Linked Implementation Teams Active Implementation Framework that includes from bottom to top:&#10;&#10;State Core Management Implementation Team&#10;MDE 'Regional' Implementation Teams&#10;District Implementation Teams&#10;School-based Implementation Teams" title="Linked Implementation Teams"/>
          <p:cNvGrpSpPr/>
          <p:nvPr/>
        </p:nvGrpSpPr>
        <p:grpSpPr>
          <a:xfrm>
            <a:off x="412122" y="1423473"/>
            <a:ext cx="8886825" cy="5240338"/>
            <a:chOff x="412122" y="1423473"/>
            <a:chExt cx="8886825" cy="5240338"/>
          </a:xfrm>
        </p:grpSpPr>
        <p:grpSp>
          <p:nvGrpSpPr>
            <p:cNvPr id="5" name="Group 4" descr="This picture shows the connection between different teams implementing an evidence-based practice. The teams are:&#10;&#10;School based Implementation Teams&#10;District Implementation Teams&#10;MDE 'Regional' Implementation Teams&#10;State Core Managment Implementation Team" title="Implementation Teams"/>
            <p:cNvGrpSpPr/>
            <p:nvPr/>
          </p:nvGrpSpPr>
          <p:grpSpPr>
            <a:xfrm>
              <a:off x="412122" y="1423473"/>
              <a:ext cx="8886825" cy="5240338"/>
              <a:chOff x="76200" y="1524000"/>
              <a:chExt cx="8886825" cy="5240338"/>
            </a:xfrm>
          </p:grpSpPr>
          <p:sp>
            <p:nvSpPr>
              <p:cNvPr id="6" name="Rectangle 19"/>
              <p:cNvSpPr>
                <a:spLocks noChangeArrowheads="1"/>
              </p:cNvSpPr>
              <p:nvPr/>
            </p:nvSpPr>
            <p:spPr bwMode="auto">
              <a:xfrm>
                <a:off x="76200" y="5257800"/>
                <a:ext cx="2790825" cy="15065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3175">
                <a:solidFill>
                  <a:schemeClr val="tx1"/>
                </a:solidFill>
                <a:miter lim="800000"/>
                <a:headEnd/>
                <a:tailEnd/>
              </a:ln>
              <a:effectLst>
                <a:outerShdw blurRad="63500" dist="23000" dir="5400000" rotWithShape="0">
                  <a:srgbClr val="000000">
                    <a:alpha val="34998"/>
                  </a:srgbClr>
                </a:outerShdw>
              </a:effectLst>
            </p:spPr>
            <p:txBody>
              <a:bodyPr anchor="ctr"/>
              <a:lstStyle/>
              <a:p>
                <a:pPr algn="ctr" defTabSz="457200" fontAlgn="base">
                  <a:spcBef>
                    <a:spcPct val="0"/>
                  </a:spcBef>
                  <a:spcAft>
                    <a:spcPct val="0"/>
                  </a:spcAft>
                  <a:defRPr/>
                </a:pPr>
                <a:r>
                  <a:rPr lang="en-US" b="1" dirty="0">
                    <a:solidFill>
                      <a:srgbClr val="000000">
                        <a:lumMod val="65000"/>
                        <a:lumOff val="35000"/>
                      </a:srgbClr>
                    </a:solidFill>
                    <a:latin typeface="Calibri" charset="0"/>
                    <a:ea typeface="MS PGothic" charset="0"/>
                    <a:cs typeface="Calibri" charset="0"/>
                  </a:rPr>
                  <a:t>State Core Management</a:t>
                </a:r>
              </a:p>
              <a:p>
                <a:pPr algn="ctr" defTabSz="457200" fontAlgn="base">
                  <a:spcBef>
                    <a:spcPct val="0"/>
                  </a:spcBef>
                  <a:spcAft>
                    <a:spcPct val="0"/>
                  </a:spcAft>
                  <a:defRPr/>
                </a:pPr>
                <a:r>
                  <a:rPr lang="en-US" b="1" dirty="0">
                    <a:solidFill>
                      <a:srgbClr val="000000">
                        <a:lumMod val="65000"/>
                        <a:lumOff val="35000"/>
                      </a:srgbClr>
                    </a:solidFill>
                    <a:latin typeface="Calibri" charset="0"/>
                    <a:ea typeface="MS PGothic" charset="0"/>
                    <a:cs typeface="Calibri" charset="0"/>
                  </a:rPr>
                  <a:t>Implementation Team</a:t>
                </a:r>
              </a:p>
            </p:txBody>
          </p:sp>
          <p:sp>
            <p:nvSpPr>
              <p:cNvPr id="7" name="Rectangle 20"/>
              <p:cNvSpPr>
                <a:spLocks noChangeArrowheads="1"/>
              </p:cNvSpPr>
              <p:nvPr/>
            </p:nvSpPr>
            <p:spPr bwMode="auto">
              <a:xfrm>
                <a:off x="1905000" y="3962400"/>
                <a:ext cx="2790825" cy="15065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3175">
                <a:solidFill>
                  <a:schemeClr val="tx1"/>
                </a:solidFill>
                <a:miter lim="800000"/>
                <a:headEnd/>
                <a:tailEnd/>
              </a:ln>
              <a:effectLst>
                <a:outerShdw blurRad="63500" dist="23000" dir="5400000" rotWithShape="0">
                  <a:srgbClr val="000000">
                    <a:alpha val="34998"/>
                  </a:srgbClr>
                </a:outerShdw>
              </a:effectLst>
            </p:spPr>
            <p:txBody>
              <a:bodyPr anchor="ctr"/>
              <a:lstStyle/>
              <a:p>
                <a:pPr algn="ctr" defTabSz="457200">
                  <a:defRPr/>
                </a:pPr>
                <a:r>
                  <a:rPr lang="en-US" b="1" dirty="0">
                    <a:solidFill>
                      <a:srgbClr val="595959"/>
                    </a:solidFill>
                    <a:latin typeface="Calibri" pitchFamily="34" charset="0"/>
                    <a:ea typeface="ＭＳ Ｐゴシック" charset="-128"/>
                    <a:cs typeface="Calibri" pitchFamily="34" charset="0"/>
                  </a:rPr>
                  <a:t>MDE ‘Regional’</a:t>
                </a:r>
              </a:p>
              <a:p>
                <a:pPr algn="ctr" defTabSz="457200">
                  <a:defRPr/>
                </a:pPr>
                <a:r>
                  <a:rPr lang="en-US" b="1" dirty="0">
                    <a:solidFill>
                      <a:srgbClr val="595959"/>
                    </a:solidFill>
                    <a:latin typeface="Calibri" pitchFamily="34" charset="0"/>
                    <a:ea typeface="ＭＳ Ｐゴシック" charset="-128"/>
                    <a:cs typeface="Calibri" pitchFamily="34" charset="0"/>
                  </a:rPr>
                  <a:t>Implementation Teams</a:t>
                </a:r>
              </a:p>
              <a:p>
                <a:pPr algn="ctr" defTabSz="457200" fontAlgn="base">
                  <a:spcBef>
                    <a:spcPct val="0"/>
                  </a:spcBef>
                  <a:spcAft>
                    <a:spcPct val="0"/>
                  </a:spcAft>
                  <a:defRPr/>
                </a:pPr>
                <a:endParaRPr lang="en-US" b="1" dirty="0">
                  <a:solidFill>
                    <a:srgbClr val="595959"/>
                  </a:solidFill>
                  <a:latin typeface="Calibri" charset="0"/>
                  <a:ea typeface="MS PGothic" charset="0"/>
                  <a:cs typeface="Calibri" charset="0"/>
                </a:endParaRPr>
              </a:p>
            </p:txBody>
          </p:sp>
          <p:sp>
            <p:nvSpPr>
              <p:cNvPr id="8" name="Rectangle 7"/>
              <p:cNvSpPr>
                <a:spLocks noChangeArrowheads="1"/>
              </p:cNvSpPr>
              <p:nvPr/>
            </p:nvSpPr>
            <p:spPr bwMode="auto">
              <a:xfrm>
                <a:off x="3962400" y="2743200"/>
                <a:ext cx="2790825" cy="15065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3175">
                <a:solidFill>
                  <a:schemeClr val="tx1"/>
                </a:solidFill>
                <a:miter lim="800000"/>
                <a:headEnd/>
                <a:tailEnd/>
              </a:ln>
              <a:effectLst/>
            </p:spPr>
            <p:txBody>
              <a:bodyPr anchor="ctr"/>
              <a:lstStyle/>
              <a:p>
                <a:pPr algn="ctr" defTabSz="457200">
                  <a:defRPr/>
                </a:pPr>
                <a:endParaRPr lang="en-US" b="1" dirty="0">
                  <a:solidFill>
                    <a:srgbClr val="595959"/>
                  </a:solidFill>
                  <a:latin typeface="Calibri" pitchFamily="34" charset="0"/>
                  <a:ea typeface="ＭＳ Ｐゴシック" charset="-128"/>
                  <a:cs typeface="Calibri" pitchFamily="34" charset="0"/>
                </a:endParaRPr>
              </a:p>
            </p:txBody>
          </p:sp>
          <p:sp>
            <p:nvSpPr>
              <p:cNvPr id="12" name="Rectangle 22"/>
              <p:cNvSpPr>
                <a:spLocks noChangeArrowheads="1"/>
              </p:cNvSpPr>
              <p:nvPr/>
            </p:nvSpPr>
            <p:spPr bwMode="auto">
              <a:xfrm>
                <a:off x="6172200" y="1524000"/>
                <a:ext cx="2790825" cy="15065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3175">
                <a:solidFill>
                  <a:schemeClr val="tx1"/>
                </a:solidFill>
                <a:miter lim="800000"/>
                <a:headEnd/>
                <a:tailEnd/>
              </a:ln>
              <a:effectLst>
                <a:outerShdw blurRad="63500" dist="23000" dir="5400000" rotWithShape="0">
                  <a:srgbClr val="000000">
                    <a:alpha val="34998"/>
                  </a:srgbClr>
                </a:outerShdw>
              </a:effectLst>
            </p:spPr>
            <p:txBody>
              <a:bodyPr anchor="ctr"/>
              <a:lstStyle/>
              <a:p>
                <a:pPr algn="ctr" defTabSz="457200" fontAlgn="base">
                  <a:spcBef>
                    <a:spcPct val="0"/>
                  </a:spcBef>
                  <a:spcAft>
                    <a:spcPct val="0"/>
                  </a:spcAft>
                  <a:defRPr/>
                </a:pPr>
                <a:endParaRPr lang="en-US" b="1" dirty="0">
                  <a:solidFill>
                    <a:srgbClr val="000000">
                      <a:lumMod val="65000"/>
                      <a:lumOff val="35000"/>
                    </a:srgbClr>
                  </a:solidFill>
                  <a:latin typeface="Calibri" charset="0"/>
                  <a:ea typeface="MS PGothic" charset="0"/>
                  <a:cs typeface="Calibri" charset="0"/>
                </a:endParaRPr>
              </a:p>
            </p:txBody>
          </p:sp>
          <p:sp>
            <p:nvSpPr>
              <p:cNvPr id="13" name="Bent-Up Arrow 48"/>
              <p:cNvSpPr>
                <a:spLocks noChangeArrowheads="1"/>
              </p:cNvSpPr>
              <p:nvPr/>
            </p:nvSpPr>
            <p:spPr bwMode="auto">
              <a:xfrm rot="10800000">
                <a:off x="5715000" y="2438400"/>
                <a:ext cx="466725" cy="338138"/>
              </a:xfrm>
              <a:custGeom>
                <a:avLst/>
                <a:gdLst>
                  <a:gd name="T0" fmla="*/ 228684 w 382612"/>
                  <a:gd name="T1" fmla="*/ 0 h 307453"/>
                  <a:gd name="T2" fmla="*/ 75091 w 382612"/>
                  <a:gd name="T3" fmla="*/ 96859 h 307453"/>
                  <a:gd name="T4" fmla="*/ 0 w 382612"/>
                  <a:gd name="T5" fmla="*/ 232463 h 307453"/>
                  <a:gd name="T6" fmla="*/ 152737 w 382612"/>
                  <a:gd name="T7" fmla="*/ 309952 h 307453"/>
                  <a:gd name="T8" fmla="*/ 305478 w 382612"/>
                  <a:gd name="T9" fmla="*/ 203406 h 307453"/>
                  <a:gd name="T10" fmla="*/ 382272 w 382612"/>
                  <a:gd name="T11" fmla="*/ 96859 h 307453"/>
                  <a:gd name="T12" fmla="*/ 0 60000 65536"/>
                  <a:gd name="T13" fmla="*/ 0 60000 65536"/>
                  <a:gd name="T14" fmla="*/ 0 60000 65536"/>
                  <a:gd name="T15" fmla="*/ 0 60000 65536"/>
                  <a:gd name="T16" fmla="*/ 0 60000 65536"/>
                  <a:gd name="T17" fmla="*/ 0 60000 65536"/>
                  <a:gd name="T18" fmla="*/ 0 w 382612"/>
                  <a:gd name="T19" fmla="*/ 153727 h 307453"/>
                  <a:gd name="T20" fmla="*/ 305749 w 382612"/>
                  <a:gd name="T21" fmla="*/ 307453 h 307453"/>
                </a:gdLst>
                <a:ahLst/>
                <a:cxnLst>
                  <a:cxn ang="T12">
                    <a:pos x="T0" y="T1"/>
                  </a:cxn>
                  <a:cxn ang="T13">
                    <a:pos x="T2" y="T3"/>
                  </a:cxn>
                  <a:cxn ang="T14">
                    <a:pos x="T4" y="T5"/>
                  </a:cxn>
                  <a:cxn ang="T15">
                    <a:pos x="T6" y="T7"/>
                  </a:cxn>
                  <a:cxn ang="T16">
                    <a:pos x="T8" y="T9"/>
                  </a:cxn>
                  <a:cxn ang="T17">
                    <a:pos x="T10" y="T11"/>
                  </a:cxn>
                </a:cxnLst>
                <a:rect l="T18" t="T19" r="T20" b="T21"/>
                <a:pathLst>
                  <a:path w="382612" h="307453">
                    <a:moveTo>
                      <a:pt x="0" y="153727"/>
                    </a:moveTo>
                    <a:lnTo>
                      <a:pt x="152022" y="153727"/>
                    </a:lnTo>
                    <a:lnTo>
                      <a:pt x="152022" y="96079"/>
                    </a:lnTo>
                    <a:lnTo>
                      <a:pt x="75159" y="96079"/>
                    </a:lnTo>
                    <a:lnTo>
                      <a:pt x="228886" y="0"/>
                    </a:lnTo>
                    <a:lnTo>
                      <a:pt x="382612" y="96079"/>
                    </a:lnTo>
                    <a:lnTo>
                      <a:pt x="305749" y="96079"/>
                    </a:lnTo>
                    <a:lnTo>
                      <a:pt x="305749" y="307453"/>
                    </a:lnTo>
                    <a:lnTo>
                      <a:pt x="0" y="307453"/>
                    </a:lnTo>
                    <a:lnTo>
                      <a:pt x="0" y="153727"/>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solidFill>
              </a:ln>
              <a:effectLst>
                <a:outerShdw blurRad="63500" dist="23000" dir="5400000" rotWithShape="0">
                  <a:srgbClr val="808080">
                    <a:alpha val="34998"/>
                  </a:srgbClr>
                </a:outerShdw>
              </a:effectLst>
              <a:extLst/>
            </p:spPr>
            <p:txBody>
              <a:bodyPr anchor="ctr"/>
              <a:lstStyle/>
              <a:p>
                <a:pPr fontAlgn="base">
                  <a:spcBef>
                    <a:spcPct val="0"/>
                  </a:spcBef>
                  <a:spcAft>
                    <a:spcPct val="0"/>
                  </a:spcAft>
                  <a:defRPr/>
                </a:pPr>
                <a:endParaRPr lang="en-US">
                  <a:solidFill>
                    <a:srgbClr val="000000"/>
                  </a:solidFill>
                  <a:ea typeface="MS PGothic" pitchFamily="34" charset="-128"/>
                </a:endParaRPr>
              </a:p>
            </p:txBody>
          </p:sp>
          <p:sp>
            <p:nvSpPr>
              <p:cNvPr id="14" name="Bent-Up Arrow 48"/>
              <p:cNvSpPr>
                <a:spLocks noChangeArrowheads="1"/>
              </p:cNvSpPr>
              <p:nvPr/>
            </p:nvSpPr>
            <p:spPr bwMode="auto">
              <a:xfrm rot="10800000">
                <a:off x="3505200" y="3657600"/>
                <a:ext cx="466725" cy="338138"/>
              </a:xfrm>
              <a:custGeom>
                <a:avLst/>
                <a:gdLst>
                  <a:gd name="T0" fmla="*/ 228685 w 382612"/>
                  <a:gd name="T1" fmla="*/ 0 h 307453"/>
                  <a:gd name="T2" fmla="*/ 75091 w 382612"/>
                  <a:gd name="T3" fmla="*/ 96859 h 307453"/>
                  <a:gd name="T4" fmla="*/ 0 w 382612"/>
                  <a:gd name="T5" fmla="*/ 232463 h 307453"/>
                  <a:gd name="T6" fmla="*/ 152737 w 382612"/>
                  <a:gd name="T7" fmla="*/ 309952 h 307453"/>
                  <a:gd name="T8" fmla="*/ 305479 w 382612"/>
                  <a:gd name="T9" fmla="*/ 203406 h 307453"/>
                  <a:gd name="T10" fmla="*/ 382273 w 382612"/>
                  <a:gd name="T11" fmla="*/ 96859 h 307453"/>
                  <a:gd name="T12" fmla="*/ 0 60000 65536"/>
                  <a:gd name="T13" fmla="*/ 0 60000 65536"/>
                  <a:gd name="T14" fmla="*/ 0 60000 65536"/>
                  <a:gd name="T15" fmla="*/ 0 60000 65536"/>
                  <a:gd name="T16" fmla="*/ 0 60000 65536"/>
                  <a:gd name="T17" fmla="*/ 0 60000 65536"/>
                  <a:gd name="T18" fmla="*/ 0 w 382612"/>
                  <a:gd name="T19" fmla="*/ 153727 h 307453"/>
                  <a:gd name="T20" fmla="*/ 305749 w 382612"/>
                  <a:gd name="T21" fmla="*/ 307453 h 307453"/>
                </a:gdLst>
                <a:ahLst/>
                <a:cxnLst>
                  <a:cxn ang="T12">
                    <a:pos x="T0" y="T1"/>
                  </a:cxn>
                  <a:cxn ang="T13">
                    <a:pos x="T2" y="T3"/>
                  </a:cxn>
                  <a:cxn ang="T14">
                    <a:pos x="T4" y="T5"/>
                  </a:cxn>
                  <a:cxn ang="T15">
                    <a:pos x="T6" y="T7"/>
                  </a:cxn>
                  <a:cxn ang="T16">
                    <a:pos x="T8" y="T9"/>
                  </a:cxn>
                  <a:cxn ang="T17">
                    <a:pos x="T10" y="T11"/>
                  </a:cxn>
                </a:cxnLst>
                <a:rect l="T18" t="T19" r="T20" b="T21"/>
                <a:pathLst>
                  <a:path w="382612" h="307453">
                    <a:moveTo>
                      <a:pt x="0" y="153727"/>
                    </a:moveTo>
                    <a:lnTo>
                      <a:pt x="152022" y="153727"/>
                    </a:lnTo>
                    <a:lnTo>
                      <a:pt x="152022" y="96079"/>
                    </a:lnTo>
                    <a:lnTo>
                      <a:pt x="75159" y="96079"/>
                    </a:lnTo>
                    <a:lnTo>
                      <a:pt x="228886" y="0"/>
                    </a:lnTo>
                    <a:lnTo>
                      <a:pt x="382612" y="96079"/>
                    </a:lnTo>
                    <a:lnTo>
                      <a:pt x="305749" y="96079"/>
                    </a:lnTo>
                    <a:lnTo>
                      <a:pt x="305749" y="307453"/>
                    </a:lnTo>
                    <a:lnTo>
                      <a:pt x="0" y="307453"/>
                    </a:lnTo>
                    <a:lnTo>
                      <a:pt x="0" y="153727"/>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solidFill>
              </a:ln>
              <a:effectLst>
                <a:outerShdw blurRad="63500" dist="23000" dir="5400000" rotWithShape="0">
                  <a:srgbClr val="808080">
                    <a:alpha val="34998"/>
                  </a:srgbClr>
                </a:outerShdw>
              </a:effectLst>
              <a:extLst/>
            </p:spPr>
            <p:txBody>
              <a:bodyPr anchor="ctr"/>
              <a:lstStyle/>
              <a:p>
                <a:pPr fontAlgn="base">
                  <a:spcBef>
                    <a:spcPct val="0"/>
                  </a:spcBef>
                  <a:spcAft>
                    <a:spcPct val="0"/>
                  </a:spcAft>
                  <a:defRPr/>
                </a:pPr>
                <a:endParaRPr lang="en-US">
                  <a:solidFill>
                    <a:srgbClr val="000000"/>
                  </a:solidFill>
                  <a:ea typeface="MS PGothic" pitchFamily="34" charset="-128"/>
                </a:endParaRPr>
              </a:p>
            </p:txBody>
          </p:sp>
          <p:sp>
            <p:nvSpPr>
              <p:cNvPr id="15" name="Bent-Up Arrow 48"/>
              <p:cNvSpPr>
                <a:spLocks noChangeArrowheads="1"/>
              </p:cNvSpPr>
              <p:nvPr/>
            </p:nvSpPr>
            <p:spPr bwMode="auto">
              <a:xfrm rot="10800000">
                <a:off x="1447800" y="4953000"/>
                <a:ext cx="466725" cy="338138"/>
              </a:xfrm>
              <a:custGeom>
                <a:avLst/>
                <a:gdLst>
                  <a:gd name="T0" fmla="*/ 228684 w 382612"/>
                  <a:gd name="T1" fmla="*/ 0 h 307453"/>
                  <a:gd name="T2" fmla="*/ 75091 w 382612"/>
                  <a:gd name="T3" fmla="*/ 96859 h 307453"/>
                  <a:gd name="T4" fmla="*/ 0 w 382612"/>
                  <a:gd name="T5" fmla="*/ 232463 h 307453"/>
                  <a:gd name="T6" fmla="*/ 152737 w 382612"/>
                  <a:gd name="T7" fmla="*/ 309952 h 307453"/>
                  <a:gd name="T8" fmla="*/ 305478 w 382612"/>
                  <a:gd name="T9" fmla="*/ 203406 h 307453"/>
                  <a:gd name="T10" fmla="*/ 382272 w 382612"/>
                  <a:gd name="T11" fmla="*/ 96859 h 307453"/>
                  <a:gd name="T12" fmla="*/ 0 60000 65536"/>
                  <a:gd name="T13" fmla="*/ 0 60000 65536"/>
                  <a:gd name="T14" fmla="*/ 0 60000 65536"/>
                  <a:gd name="T15" fmla="*/ 0 60000 65536"/>
                  <a:gd name="T16" fmla="*/ 0 60000 65536"/>
                  <a:gd name="T17" fmla="*/ 0 60000 65536"/>
                  <a:gd name="T18" fmla="*/ 0 w 382612"/>
                  <a:gd name="T19" fmla="*/ 153727 h 307453"/>
                  <a:gd name="T20" fmla="*/ 305749 w 382612"/>
                  <a:gd name="T21" fmla="*/ 307453 h 307453"/>
                </a:gdLst>
                <a:ahLst/>
                <a:cxnLst>
                  <a:cxn ang="T12">
                    <a:pos x="T0" y="T1"/>
                  </a:cxn>
                  <a:cxn ang="T13">
                    <a:pos x="T2" y="T3"/>
                  </a:cxn>
                  <a:cxn ang="T14">
                    <a:pos x="T4" y="T5"/>
                  </a:cxn>
                  <a:cxn ang="T15">
                    <a:pos x="T6" y="T7"/>
                  </a:cxn>
                  <a:cxn ang="T16">
                    <a:pos x="T8" y="T9"/>
                  </a:cxn>
                  <a:cxn ang="T17">
                    <a:pos x="T10" y="T11"/>
                  </a:cxn>
                </a:cxnLst>
                <a:rect l="T18" t="T19" r="T20" b="T21"/>
                <a:pathLst>
                  <a:path w="382612" h="307453">
                    <a:moveTo>
                      <a:pt x="0" y="153727"/>
                    </a:moveTo>
                    <a:lnTo>
                      <a:pt x="152022" y="153727"/>
                    </a:lnTo>
                    <a:lnTo>
                      <a:pt x="152022" y="96079"/>
                    </a:lnTo>
                    <a:lnTo>
                      <a:pt x="75159" y="96079"/>
                    </a:lnTo>
                    <a:lnTo>
                      <a:pt x="228886" y="0"/>
                    </a:lnTo>
                    <a:lnTo>
                      <a:pt x="382612" y="96079"/>
                    </a:lnTo>
                    <a:lnTo>
                      <a:pt x="305749" y="96079"/>
                    </a:lnTo>
                    <a:lnTo>
                      <a:pt x="305749" y="307453"/>
                    </a:lnTo>
                    <a:lnTo>
                      <a:pt x="0" y="307453"/>
                    </a:lnTo>
                    <a:lnTo>
                      <a:pt x="0" y="153727"/>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solidFill>
              </a:ln>
              <a:effectLst>
                <a:outerShdw blurRad="63500" dist="23000" dir="5400000" rotWithShape="0">
                  <a:srgbClr val="808080">
                    <a:alpha val="34998"/>
                  </a:srgbClr>
                </a:outerShdw>
              </a:effectLst>
              <a:extLst/>
            </p:spPr>
            <p:txBody>
              <a:bodyPr anchor="ctr"/>
              <a:lstStyle/>
              <a:p>
                <a:pPr fontAlgn="base">
                  <a:spcBef>
                    <a:spcPct val="0"/>
                  </a:spcBef>
                  <a:spcAft>
                    <a:spcPct val="0"/>
                  </a:spcAft>
                  <a:defRPr/>
                </a:pPr>
                <a:endParaRPr lang="en-US">
                  <a:solidFill>
                    <a:srgbClr val="000000"/>
                  </a:solidFill>
                  <a:ea typeface="MS PGothic" pitchFamily="34" charset="-128"/>
                </a:endParaRPr>
              </a:p>
            </p:txBody>
          </p:sp>
          <p:sp>
            <p:nvSpPr>
              <p:cNvPr id="16" name="Bent-Up Arrow 48"/>
              <p:cNvSpPr>
                <a:spLocks noChangeArrowheads="1"/>
              </p:cNvSpPr>
              <p:nvPr/>
            </p:nvSpPr>
            <p:spPr bwMode="auto">
              <a:xfrm>
                <a:off x="6781800" y="3048000"/>
                <a:ext cx="468313" cy="338138"/>
              </a:xfrm>
              <a:custGeom>
                <a:avLst/>
                <a:gdLst>
                  <a:gd name="T0" fmla="*/ 229462 w 382612"/>
                  <a:gd name="T1" fmla="*/ 0 h 307453"/>
                  <a:gd name="T2" fmla="*/ 75347 w 382612"/>
                  <a:gd name="T3" fmla="*/ 96859 h 307453"/>
                  <a:gd name="T4" fmla="*/ 0 w 382612"/>
                  <a:gd name="T5" fmla="*/ 232463 h 307453"/>
                  <a:gd name="T6" fmla="*/ 153257 w 382612"/>
                  <a:gd name="T7" fmla="*/ 309952 h 307453"/>
                  <a:gd name="T8" fmla="*/ 306517 w 382612"/>
                  <a:gd name="T9" fmla="*/ 203406 h 307453"/>
                  <a:gd name="T10" fmla="*/ 383573 w 382612"/>
                  <a:gd name="T11" fmla="*/ 96859 h 307453"/>
                  <a:gd name="T12" fmla="*/ 0 60000 65536"/>
                  <a:gd name="T13" fmla="*/ 0 60000 65536"/>
                  <a:gd name="T14" fmla="*/ 0 60000 65536"/>
                  <a:gd name="T15" fmla="*/ 0 60000 65536"/>
                  <a:gd name="T16" fmla="*/ 0 60000 65536"/>
                  <a:gd name="T17" fmla="*/ 0 60000 65536"/>
                  <a:gd name="T18" fmla="*/ 0 w 382612"/>
                  <a:gd name="T19" fmla="*/ 153727 h 307453"/>
                  <a:gd name="T20" fmla="*/ 305749 w 382612"/>
                  <a:gd name="T21" fmla="*/ 307453 h 307453"/>
                </a:gdLst>
                <a:ahLst/>
                <a:cxnLst>
                  <a:cxn ang="T12">
                    <a:pos x="T0" y="T1"/>
                  </a:cxn>
                  <a:cxn ang="T13">
                    <a:pos x="T2" y="T3"/>
                  </a:cxn>
                  <a:cxn ang="T14">
                    <a:pos x="T4" y="T5"/>
                  </a:cxn>
                  <a:cxn ang="T15">
                    <a:pos x="T6" y="T7"/>
                  </a:cxn>
                  <a:cxn ang="T16">
                    <a:pos x="T8" y="T9"/>
                  </a:cxn>
                  <a:cxn ang="T17">
                    <a:pos x="T10" y="T11"/>
                  </a:cxn>
                </a:cxnLst>
                <a:rect l="T18" t="T19" r="T20" b="T21"/>
                <a:pathLst>
                  <a:path w="382612" h="307453">
                    <a:moveTo>
                      <a:pt x="0" y="153727"/>
                    </a:moveTo>
                    <a:lnTo>
                      <a:pt x="152022" y="153727"/>
                    </a:lnTo>
                    <a:lnTo>
                      <a:pt x="152022" y="96079"/>
                    </a:lnTo>
                    <a:lnTo>
                      <a:pt x="75159" y="96079"/>
                    </a:lnTo>
                    <a:lnTo>
                      <a:pt x="228886" y="0"/>
                    </a:lnTo>
                    <a:lnTo>
                      <a:pt x="382612" y="96079"/>
                    </a:lnTo>
                    <a:lnTo>
                      <a:pt x="305749" y="96079"/>
                    </a:lnTo>
                    <a:lnTo>
                      <a:pt x="305749" y="307453"/>
                    </a:lnTo>
                    <a:lnTo>
                      <a:pt x="0" y="307453"/>
                    </a:lnTo>
                    <a:lnTo>
                      <a:pt x="0" y="153727"/>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solidFill>
              </a:ln>
              <a:effectLst>
                <a:outerShdw blurRad="63500" dist="23000" dir="5400000" rotWithShape="0">
                  <a:srgbClr val="808080">
                    <a:alpha val="34998"/>
                  </a:srgbClr>
                </a:outerShdw>
              </a:effectLst>
              <a:extLst/>
            </p:spPr>
            <p:txBody>
              <a:bodyPr anchor="ctr"/>
              <a:lstStyle/>
              <a:p>
                <a:pPr fontAlgn="base">
                  <a:spcBef>
                    <a:spcPct val="0"/>
                  </a:spcBef>
                  <a:spcAft>
                    <a:spcPct val="0"/>
                  </a:spcAft>
                  <a:defRPr/>
                </a:pPr>
                <a:endParaRPr lang="en-US">
                  <a:solidFill>
                    <a:srgbClr val="000000"/>
                  </a:solidFill>
                  <a:ea typeface="MS PGothic" pitchFamily="34" charset="-128"/>
                </a:endParaRPr>
              </a:p>
            </p:txBody>
          </p:sp>
          <p:sp>
            <p:nvSpPr>
              <p:cNvPr id="17" name="Bent-Up Arrow 48"/>
              <p:cNvSpPr>
                <a:spLocks noChangeArrowheads="1"/>
              </p:cNvSpPr>
              <p:nvPr/>
            </p:nvSpPr>
            <p:spPr bwMode="auto">
              <a:xfrm>
                <a:off x="4724400" y="4191000"/>
                <a:ext cx="466725" cy="338138"/>
              </a:xfrm>
              <a:custGeom>
                <a:avLst/>
                <a:gdLst>
                  <a:gd name="T0" fmla="*/ 228684 w 382612"/>
                  <a:gd name="T1" fmla="*/ 0 h 307453"/>
                  <a:gd name="T2" fmla="*/ 75091 w 382612"/>
                  <a:gd name="T3" fmla="*/ 96859 h 307453"/>
                  <a:gd name="T4" fmla="*/ 0 w 382612"/>
                  <a:gd name="T5" fmla="*/ 232463 h 307453"/>
                  <a:gd name="T6" fmla="*/ 152737 w 382612"/>
                  <a:gd name="T7" fmla="*/ 309952 h 307453"/>
                  <a:gd name="T8" fmla="*/ 305478 w 382612"/>
                  <a:gd name="T9" fmla="*/ 203406 h 307453"/>
                  <a:gd name="T10" fmla="*/ 382272 w 382612"/>
                  <a:gd name="T11" fmla="*/ 96859 h 307453"/>
                  <a:gd name="T12" fmla="*/ 0 60000 65536"/>
                  <a:gd name="T13" fmla="*/ 0 60000 65536"/>
                  <a:gd name="T14" fmla="*/ 0 60000 65536"/>
                  <a:gd name="T15" fmla="*/ 0 60000 65536"/>
                  <a:gd name="T16" fmla="*/ 0 60000 65536"/>
                  <a:gd name="T17" fmla="*/ 0 60000 65536"/>
                  <a:gd name="T18" fmla="*/ 0 w 382612"/>
                  <a:gd name="T19" fmla="*/ 153727 h 307453"/>
                  <a:gd name="T20" fmla="*/ 305749 w 382612"/>
                  <a:gd name="T21" fmla="*/ 307453 h 307453"/>
                </a:gdLst>
                <a:ahLst/>
                <a:cxnLst>
                  <a:cxn ang="T12">
                    <a:pos x="T0" y="T1"/>
                  </a:cxn>
                  <a:cxn ang="T13">
                    <a:pos x="T2" y="T3"/>
                  </a:cxn>
                  <a:cxn ang="T14">
                    <a:pos x="T4" y="T5"/>
                  </a:cxn>
                  <a:cxn ang="T15">
                    <a:pos x="T6" y="T7"/>
                  </a:cxn>
                  <a:cxn ang="T16">
                    <a:pos x="T8" y="T9"/>
                  </a:cxn>
                  <a:cxn ang="T17">
                    <a:pos x="T10" y="T11"/>
                  </a:cxn>
                </a:cxnLst>
                <a:rect l="T18" t="T19" r="T20" b="T21"/>
                <a:pathLst>
                  <a:path w="382612" h="307453">
                    <a:moveTo>
                      <a:pt x="0" y="153727"/>
                    </a:moveTo>
                    <a:lnTo>
                      <a:pt x="152022" y="153727"/>
                    </a:lnTo>
                    <a:lnTo>
                      <a:pt x="152022" y="96079"/>
                    </a:lnTo>
                    <a:lnTo>
                      <a:pt x="75159" y="96079"/>
                    </a:lnTo>
                    <a:lnTo>
                      <a:pt x="228886" y="0"/>
                    </a:lnTo>
                    <a:lnTo>
                      <a:pt x="382612" y="96079"/>
                    </a:lnTo>
                    <a:lnTo>
                      <a:pt x="305749" y="96079"/>
                    </a:lnTo>
                    <a:lnTo>
                      <a:pt x="305749" y="307453"/>
                    </a:lnTo>
                    <a:lnTo>
                      <a:pt x="0" y="307453"/>
                    </a:lnTo>
                    <a:lnTo>
                      <a:pt x="0" y="153727"/>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solidFill>
              </a:ln>
              <a:effectLst>
                <a:outerShdw blurRad="63500" dist="23000" dir="5400000" rotWithShape="0">
                  <a:srgbClr val="808080">
                    <a:alpha val="34998"/>
                  </a:srgbClr>
                </a:outerShdw>
              </a:effectLst>
              <a:extLst/>
            </p:spPr>
            <p:txBody>
              <a:bodyPr anchor="ctr"/>
              <a:lstStyle/>
              <a:p>
                <a:pPr fontAlgn="base">
                  <a:spcBef>
                    <a:spcPct val="0"/>
                  </a:spcBef>
                  <a:spcAft>
                    <a:spcPct val="0"/>
                  </a:spcAft>
                  <a:defRPr/>
                </a:pPr>
                <a:endParaRPr lang="en-US">
                  <a:solidFill>
                    <a:srgbClr val="000000"/>
                  </a:solidFill>
                  <a:ea typeface="MS PGothic" pitchFamily="34" charset="-128"/>
                </a:endParaRPr>
              </a:p>
            </p:txBody>
          </p:sp>
          <p:sp>
            <p:nvSpPr>
              <p:cNvPr id="18" name="Bent-Up Arrow 48"/>
              <p:cNvSpPr>
                <a:spLocks noChangeArrowheads="1"/>
              </p:cNvSpPr>
              <p:nvPr/>
            </p:nvSpPr>
            <p:spPr bwMode="auto">
              <a:xfrm>
                <a:off x="2895600" y="5486400"/>
                <a:ext cx="466725" cy="338138"/>
              </a:xfrm>
              <a:custGeom>
                <a:avLst/>
                <a:gdLst>
                  <a:gd name="T0" fmla="*/ 228684 w 382612"/>
                  <a:gd name="T1" fmla="*/ 0 h 307453"/>
                  <a:gd name="T2" fmla="*/ 75091 w 382612"/>
                  <a:gd name="T3" fmla="*/ 96859 h 307453"/>
                  <a:gd name="T4" fmla="*/ 0 w 382612"/>
                  <a:gd name="T5" fmla="*/ 232463 h 307453"/>
                  <a:gd name="T6" fmla="*/ 152737 w 382612"/>
                  <a:gd name="T7" fmla="*/ 309952 h 307453"/>
                  <a:gd name="T8" fmla="*/ 305478 w 382612"/>
                  <a:gd name="T9" fmla="*/ 203406 h 307453"/>
                  <a:gd name="T10" fmla="*/ 382272 w 382612"/>
                  <a:gd name="T11" fmla="*/ 96859 h 307453"/>
                  <a:gd name="T12" fmla="*/ 0 60000 65536"/>
                  <a:gd name="T13" fmla="*/ 0 60000 65536"/>
                  <a:gd name="T14" fmla="*/ 0 60000 65536"/>
                  <a:gd name="T15" fmla="*/ 0 60000 65536"/>
                  <a:gd name="T16" fmla="*/ 0 60000 65536"/>
                  <a:gd name="T17" fmla="*/ 0 60000 65536"/>
                  <a:gd name="T18" fmla="*/ 0 w 382612"/>
                  <a:gd name="T19" fmla="*/ 153727 h 307453"/>
                  <a:gd name="T20" fmla="*/ 305749 w 382612"/>
                  <a:gd name="T21" fmla="*/ 307453 h 307453"/>
                </a:gdLst>
                <a:ahLst/>
                <a:cxnLst>
                  <a:cxn ang="T12">
                    <a:pos x="T0" y="T1"/>
                  </a:cxn>
                  <a:cxn ang="T13">
                    <a:pos x="T2" y="T3"/>
                  </a:cxn>
                  <a:cxn ang="T14">
                    <a:pos x="T4" y="T5"/>
                  </a:cxn>
                  <a:cxn ang="T15">
                    <a:pos x="T6" y="T7"/>
                  </a:cxn>
                  <a:cxn ang="T16">
                    <a:pos x="T8" y="T9"/>
                  </a:cxn>
                  <a:cxn ang="T17">
                    <a:pos x="T10" y="T11"/>
                  </a:cxn>
                </a:cxnLst>
                <a:rect l="T18" t="T19" r="T20" b="T21"/>
                <a:pathLst>
                  <a:path w="382612" h="307453">
                    <a:moveTo>
                      <a:pt x="0" y="153727"/>
                    </a:moveTo>
                    <a:lnTo>
                      <a:pt x="152022" y="153727"/>
                    </a:lnTo>
                    <a:lnTo>
                      <a:pt x="152022" y="96079"/>
                    </a:lnTo>
                    <a:lnTo>
                      <a:pt x="75159" y="96079"/>
                    </a:lnTo>
                    <a:lnTo>
                      <a:pt x="228886" y="0"/>
                    </a:lnTo>
                    <a:lnTo>
                      <a:pt x="382612" y="96079"/>
                    </a:lnTo>
                    <a:lnTo>
                      <a:pt x="305749" y="96079"/>
                    </a:lnTo>
                    <a:lnTo>
                      <a:pt x="305749" y="307453"/>
                    </a:lnTo>
                    <a:lnTo>
                      <a:pt x="0" y="307453"/>
                    </a:lnTo>
                    <a:lnTo>
                      <a:pt x="0" y="153727"/>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solidFill>
              </a:ln>
              <a:effectLst>
                <a:outerShdw blurRad="63500" dist="23000" dir="5400000" rotWithShape="0">
                  <a:srgbClr val="808080">
                    <a:alpha val="34998"/>
                  </a:srgbClr>
                </a:outerShdw>
              </a:effectLst>
              <a:extLst/>
            </p:spPr>
            <p:txBody>
              <a:bodyPr anchor="ctr"/>
              <a:lstStyle/>
              <a:p>
                <a:pPr fontAlgn="base">
                  <a:spcBef>
                    <a:spcPct val="0"/>
                  </a:spcBef>
                  <a:spcAft>
                    <a:spcPct val="0"/>
                  </a:spcAft>
                  <a:defRPr/>
                </a:pPr>
                <a:endParaRPr lang="en-US">
                  <a:solidFill>
                    <a:srgbClr val="000000"/>
                  </a:solidFill>
                  <a:ea typeface="MS PGothic" pitchFamily="34" charset="-128"/>
                </a:endParaRPr>
              </a:p>
            </p:txBody>
          </p:sp>
        </p:grpSp>
        <p:sp>
          <p:nvSpPr>
            <p:cNvPr id="9" name="Rectangle 8"/>
            <p:cNvSpPr/>
            <p:nvPr/>
          </p:nvSpPr>
          <p:spPr>
            <a:xfrm>
              <a:off x="4660718" y="2980811"/>
              <a:ext cx="1900427" cy="923330"/>
            </a:xfrm>
            <a:prstGeom prst="rect">
              <a:avLst/>
            </a:prstGeom>
          </p:spPr>
          <p:txBody>
            <a:bodyPr wrap="square">
              <a:spAutoFit/>
            </a:bodyPr>
            <a:lstStyle/>
            <a:p>
              <a:pPr algn="ctr"/>
              <a:r>
                <a:rPr lang="en-US" b="1" dirty="0">
                  <a:solidFill>
                    <a:srgbClr val="595959"/>
                  </a:solidFill>
                  <a:latin typeface="Calibri" charset="0"/>
                  <a:ea typeface="MS PGothic" charset="0"/>
                  <a:cs typeface="Calibri" charset="0"/>
                </a:rPr>
                <a:t>District Implementation Teams </a:t>
              </a:r>
              <a:endParaRPr lang="en-US" dirty="0"/>
            </a:p>
          </p:txBody>
        </p:sp>
        <p:sp>
          <p:nvSpPr>
            <p:cNvPr id="4" name="Rectangle 3"/>
            <p:cNvSpPr/>
            <p:nvPr/>
          </p:nvSpPr>
          <p:spPr>
            <a:xfrm>
              <a:off x="6760873" y="1723340"/>
              <a:ext cx="2356260" cy="923330"/>
            </a:xfrm>
            <a:prstGeom prst="rect">
              <a:avLst/>
            </a:prstGeom>
          </p:spPr>
          <p:txBody>
            <a:bodyPr wrap="square">
              <a:spAutoFit/>
            </a:bodyPr>
            <a:lstStyle/>
            <a:p>
              <a:pPr algn="ctr" defTabSz="457200" fontAlgn="base">
                <a:spcBef>
                  <a:spcPct val="0"/>
                </a:spcBef>
                <a:spcAft>
                  <a:spcPct val="0"/>
                </a:spcAft>
                <a:defRPr/>
              </a:pPr>
              <a:r>
                <a:rPr lang="en-US" b="1" dirty="0">
                  <a:solidFill>
                    <a:srgbClr val="595959"/>
                  </a:solidFill>
                  <a:latin typeface="Calibri" charset="0"/>
                  <a:ea typeface="MS PGothic" charset="0"/>
                  <a:cs typeface="Calibri" charset="0"/>
                </a:rPr>
                <a:t>School-based</a:t>
              </a:r>
            </a:p>
            <a:p>
              <a:pPr algn="ctr" defTabSz="457200" fontAlgn="base">
                <a:spcBef>
                  <a:spcPct val="0"/>
                </a:spcBef>
                <a:spcAft>
                  <a:spcPct val="0"/>
                </a:spcAft>
                <a:defRPr/>
              </a:pPr>
              <a:r>
                <a:rPr lang="en-US" b="1" dirty="0">
                  <a:solidFill>
                    <a:srgbClr val="595959"/>
                  </a:solidFill>
                  <a:latin typeface="Calibri" charset="0"/>
                  <a:ea typeface="MS PGothic" charset="0"/>
                  <a:cs typeface="Calibri" charset="0"/>
                </a:rPr>
                <a:t>Implementation Teams</a:t>
              </a:r>
            </a:p>
          </p:txBody>
        </p:sp>
      </p:grpSp>
      <p:pic>
        <p:nvPicPr>
          <p:cNvPr id="23" name="Picture 22" descr="Image of a State Capacity Assessment results graph" title="State Capacity Assessment">
            <a:extLst>
              <a:ext uri="{FF2B5EF4-FFF2-40B4-BE49-F238E27FC236}">
                <a16:creationId xmlns:a16="http://schemas.microsoft.com/office/drawing/2014/main" id="{4A3E8B9B-6DE3-AC42-BDFB-D17D37AB6FD0}"/>
              </a:ext>
              <a:ext uri="{C183D7F6-B498-43B3-948B-1728B52AA6E4}">
                <adec:decorative xmlns:adec="http://schemas.microsoft.com/office/drawing/2017/decorative" val="1"/>
              </a:ext>
            </a:extLst>
          </p:cNvPr>
          <p:cNvPicPr/>
          <p:nvPr/>
        </p:nvPicPr>
        <p:blipFill>
          <a:blip r:embed="rId3"/>
          <a:stretch>
            <a:fillRect/>
          </a:stretch>
        </p:blipFill>
        <p:spPr>
          <a:xfrm>
            <a:off x="180927" y="4428610"/>
            <a:ext cx="1547268" cy="1121281"/>
          </a:xfrm>
          <a:prstGeom prst="rect">
            <a:avLst/>
          </a:prstGeom>
        </p:spPr>
      </p:pic>
      <p:pic>
        <p:nvPicPr>
          <p:cNvPr id="22" name="Content Placeholder 6" descr="Image of a Regional Capacity Assessment results graph" title="Regional Capacity Assessment Image">
            <a:extLst>
              <a:ext uri="{FF2B5EF4-FFF2-40B4-BE49-F238E27FC236}">
                <a16:creationId xmlns:a16="http://schemas.microsoft.com/office/drawing/2014/main" id="{8A3BEE5E-3798-4F4B-A102-2D4E4AC4B64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248163" y="4809612"/>
            <a:ext cx="893426" cy="1637948"/>
          </a:xfrm>
          <a:prstGeom prst="rect">
            <a:avLst/>
          </a:prstGeom>
        </p:spPr>
      </p:pic>
      <p:pic>
        <p:nvPicPr>
          <p:cNvPr id="21" name="Picture 20" descr="Image of a District Capacity Assessment results graph" title="Image of a District Capacity Assessment">
            <a:extLst>
              <a:ext uri="{FF2B5EF4-FFF2-40B4-BE49-F238E27FC236}">
                <a16:creationId xmlns:a16="http://schemas.microsoft.com/office/drawing/2014/main" id="{A026744B-0416-A146-936F-0A565CE6A8A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508122" y="3553463"/>
            <a:ext cx="1780062" cy="1167026"/>
          </a:xfrm>
          <a:prstGeom prst="rect">
            <a:avLst/>
          </a:prstGeom>
        </p:spPr>
      </p:pic>
      <p:pic>
        <p:nvPicPr>
          <p:cNvPr id="24" name="Picture 23" descr="Image of a Check &amp; Connect Self Assessment results graph" title="Check &amp; Connect Self Assessment Image">
            <a:extLst>
              <a:ext uri="{FF2B5EF4-FFF2-40B4-BE49-F238E27FC236}">
                <a16:creationId xmlns:a16="http://schemas.microsoft.com/office/drawing/2014/main" id="{1F4C9DCD-10F6-754C-B33D-548F6F2EA55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117133" y="1764206"/>
            <a:ext cx="2099315" cy="1092287"/>
          </a:xfrm>
          <a:prstGeom prst="rect">
            <a:avLst/>
          </a:prstGeom>
        </p:spPr>
      </p:pic>
    </p:spTree>
    <p:extLst>
      <p:ext uri="{BB962C8B-B14F-4D97-AF65-F5344CB8AC3E}">
        <p14:creationId xmlns:p14="http://schemas.microsoft.com/office/powerpoint/2010/main" val="193391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4479" y="365125"/>
            <a:ext cx="11606349" cy="979273"/>
          </a:xfrm>
        </p:spPr>
        <p:txBody>
          <a:bodyPr>
            <a:normAutofit/>
          </a:bodyPr>
          <a:lstStyle/>
          <a:p>
            <a:pPr algn="r"/>
            <a:r>
              <a:rPr lang="en-US" sz="4400" b="1" dirty="0"/>
              <a:t>What Types of Teams?</a:t>
            </a:r>
          </a:p>
        </p:txBody>
      </p:sp>
      <p:sp>
        <p:nvSpPr>
          <p:cNvPr id="20" name="TextBox 19"/>
          <p:cNvSpPr txBox="1"/>
          <p:nvPr/>
        </p:nvSpPr>
        <p:spPr>
          <a:xfrm>
            <a:off x="211015" y="1344398"/>
            <a:ext cx="11679814" cy="5032147"/>
          </a:xfrm>
          <a:prstGeom prst="rect">
            <a:avLst/>
          </a:prstGeom>
          <a:solidFill>
            <a:schemeClr val="bg1"/>
          </a:solidFill>
        </p:spPr>
        <p:txBody>
          <a:bodyPr wrap="square" rtlCol="0">
            <a:spAutoFit/>
          </a:bodyPr>
          <a:lstStyle/>
          <a:p>
            <a:pPr marL="457200" indent="-457200">
              <a:spcAft>
                <a:spcPts val="600"/>
              </a:spcAft>
              <a:buFont typeface="Arial" panose="020B0604020202020204" pitchFamily="34" charset="0"/>
              <a:buChar char="•"/>
            </a:pPr>
            <a:r>
              <a:rPr lang="en-US" sz="2200" b="1" u="sng" dirty="0">
                <a:solidFill>
                  <a:srgbClr val="003865"/>
                </a:solidFill>
              </a:rPr>
              <a:t>MDE Core Management Team</a:t>
            </a:r>
            <a:r>
              <a:rPr lang="en-US" sz="2200" b="1" dirty="0">
                <a:solidFill>
                  <a:srgbClr val="003865"/>
                </a:solidFill>
              </a:rPr>
              <a:t>: Supervisors/leads from each of the 4 district teams, Director</a:t>
            </a:r>
          </a:p>
          <a:p>
            <a:pPr marL="457200" indent="-457200">
              <a:spcAft>
                <a:spcPts val="600"/>
              </a:spcAft>
              <a:buFont typeface="Arial" panose="020B0604020202020204" pitchFamily="34" charset="0"/>
              <a:buChar char="•"/>
            </a:pPr>
            <a:r>
              <a:rPr lang="en-US" sz="2200" b="1" u="sng" dirty="0">
                <a:solidFill>
                  <a:srgbClr val="003865"/>
                </a:solidFill>
              </a:rPr>
              <a:t>MDE District Teams</a:t>
            </a:r>
            <a:r>
              <a:rPr lang="en-US" sz="2200" b="1" dirty="0">
                <a:solidFill>
                  <a:srgbClr val="003865"/>
                </a:solidFill>
              </a:rPr>
              <a:t>: 4 Teams, ~4 MDE members each with background/skills in implementation science, data, evidence-based practice facilitation, and supervisor role. </a:t>
            </a:r>
          </a:p>
          <a:p>
            <a:pPr marL="457200" indent="-457200">
              <a:spcAft>
                <a:spcPts val="600"/>
              </a:spcAft>
              <a:buFont typeface="Arial" panose="020B0604020202020204" pitchFamily="34" charset="0"/>
              <a:buChar char="•"/>
            </a:pPr>
            <a:r>
              <a:rPr lang="en-US" sz="2200" b="1" u="sng" dirty="0">
                <a:solidFill>
                  <a:srgbClr val="003865"/>
                </a:solidFill>
              </a:rPr>
              <a:t>MDE Transformation Zone Team</a:t>
            </a:r>
            <a:r>
              <a:rPr lang="en-US" sz="2200" b="1" dirty="0">
                <a:solidFill>
                  <a:srgbClr val="003865"/>
                </a:solidFill>
              </a:rPr>
              <a:t>: MDE members of the 4 district teams (~16 MDE staff)</a:t>
            </a:r>
          </a:p>
          <a:p>
            <a:pPr marL="457200" indent="-457200">
              <a:spcAft>
                <a:spcPts val="600"/>
              </a:spcAft>
              <a:buFont typeface="Arial" panose="020B0604020202020204" pitchFamily="34" charset="0"/>
              <a:buChar char="•"/>
            </a:pPr>
            <a:r>
              <a:rPr lang="en-US" sz="2200" b="1" u="sng" dirty="0">
                <a:solidFill>
                  <a:srgbClr val="003865"/>
                </a:solidFill>
              </a:rPr>
              <a:t>MDE Implementation Workgroup</a:t>
            </a:r>
            <a:r>
              <a:rPr lang="en-US" sz="2200" b="1" dirty="0">
                <a:solidFill>
                  <a:srgbClr val="003865"/>
                </a:solidFill>
              </a:rPr>
              <a:t>: Implementation specialists from each of the MDE Teams (4 staff)</a:t>
            </a:r>
          </a:p>
          <a:p>
            <a:pPr marL="457200" indent="-457200">
              <a:spcAft>
                <a:spcPts val="600"/>
              </a:spcAft>
              <a:buFont typeface="Arial" panose="020B0604020202020204" pitchFamily="34" charset="0"/>
              <a:buChar char="•"/>
            </a:pPr>
            <a:r>
              <a:rPr lang="en-US" sz="2200" b="1" u="sng" dirty="0">
                <a:solidFill>
                  <a:srgbClr val="003865"/>
                </a:solidFill>
              </a:rPr>
              <a:t>MDE Data Workgroup</a:t>
            </a:r>
            <a:r>
              <a:rPr lang="en-US" sz="2200" b="1" dirty="0">
                <a:solidFill>
                  <a:srgbClr val="003865"/>
                </a:solidFill>
              </a:rPr>
              <a:t>: Data-knowledgeable staff, at least one from each of the 4 teams (~6-8 staff)</a:t>
            </a:r>
          </a:p>
          <a:p>
            <a:pPr marL="457200" indent="-457200">
              <a:spcAft>
                <a:spcPts val="600"/>
              </a:spcAft>
              <a:buFont typeface="Arial" panose="020B0604020202020204" pitchFamily="34" charset="0"/>
              <a:buChar char="•"/>
            </a:pPr>
            <a:r>
              <a:rPr lang="en-US" sz="2200" b="1" u="sng" dirty="0">
                <a:solidFill>
                  <a:srgbClr val="003865"/>
                </a:solidFill>
              </a:rPr>
              <a:t>MDE Facilitation Workgroup</a:t>
            </a:r>
            <a:r>
              <a:rPr lang="en-US" sz="2200" b="1" dirty="0">
                <a:solidFill>
                  <a:srgbClr val="003865"/>
                </a:solidFill>
              </a:rPr>
              <a:t>: Facilitation knowledgeable/interested staff, at least one from each of the 4 MDE teams</a:t>
            </a:r>
          </a:p>
          <a:p>
            <a:pPr marL="457200" indent="-457200">
              <a:spcAft>
                <a:spcPts val="600"/>
              </a:spcAft>
              <a:buFont typeface="Arial" panose="020B0604020202020204" pitchFamily="34" charset="0"/>
              <a:buChar char="•"/>
            </a:pPr>
            <a:r>
              <a:rPr lang="en-US" sz="2200" b="1" u="sng" dirty="0">
                <a:solidFill>
                  <a:srgbClr val="003865"/>
                </a:solidFill>
              </a:rPr>
              <a:t>District Implementation Team</a:t>
            </a:r>
            <a:r>
              <a:rPr lang="en-US" sz="2200" b="1" dirty="0">
                <a:solidFill>
                  <a:srgbClr val="003865"/>
                </a:solidFill>
              </a:rPr>
              <a:t>: District teams with project facilitator, district leadership, EBP expert, along with MDE District Team</a:t>
            </a:r>
          </a:p>
          <a:p>
            <a:pPr marL="457200" indent="-457200">
              <a:spcAft>
                <a:spcPts val="600"/>
              </a:spcAft>
              <a:buFont typeface="Arial" panose="020B0604020202020204" pitchFamily="34" charset="0"/>
              <a:buChar char="•"/>
            </a:pPr>
            <a:r>
              <a:rPr lang="en-US" sz="2200" b="1" u="sng" dirty="0">
                <a:solidFill>
                  <a:srgbClr val="003865"/>
                </a:solidFill>
              </a:rPr>
              <a:t>Building Implementation Team</a:t>
            </a:r>
            <a:r>
              <a:rPr lang="en-US" sz="2200" b="1" dirty="0">
                <a:solidFill>
                  <a:srgbClr val="003865"/>
                </a:solidFill>
              </a:rPr>
              <a:t>: School level team responsible for EBP implementation </a:t>
            </a:r>
          </a:p>
        </p:txBody>
      </p:sp>
      <p:sp>
        <p:nvSpPr>
          <p:cNvPr id="6"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a:xfrm>
            <a:off x="92250" y="6421795"/>
            <a:ext cx="2743200" cy="365125"/>
          </a:xfrm>
        </p:spPr>
        <p:txBody>
          <a:bodyPr/>
          <a:lstStyle/>
          <a:p>
            <a:r>
              <a:rPr lang="en-US" dirty="0"/>
              <a:t>9</a:t>
            </a:r>
          </a:p>
        </p:txBody>
      </p:sp>
    </p:spTree>
    <p:extLst>
      <p:ext uri="{BB962C8B-B14F-4D97-AF65-F5344CB8AC3E}">
        <p14:creationId xmlns:p14="http://schemas.microsoft.com/office/powerpoint/2010/main" val="3378342135"/>
      </p:ext>
    </p:extLst>
  </p:cSld>
  <p:clrMapOvr>
    <a:masterClrMapping/>
  </p:clrMapOvr>
  <p:transition spd="slow"/>
</p:sld>
</file>

<file path=ppt/theme/theme1.xml><?xml version="1.0" encoding="utf-8"?>
<a:theme xmlns:a="http://schemas.openxmlformats.org/drawingml/2006/main" name="2017 Leadership Conference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DA78F738243C44AFC9EEEBF7149D7D" ma:contentTypeVersion="4" ma:contentTypeDescription="Create a new document." ma:contentTypeScope="" ma:versionID="7ccf74ab8a6f0e9e9c2378b9a3d9dfdf">
  <xsd:schema xmlns:xsd="http://www.w3.org/2001/XMLSchema" xmlns:xs="http://www.w3.org/2001/XMLSchema" xmlns:p="http://schemas.microsoft.com/office/2006/metadata/properties" xmlns:ns2="b4eb6e4d-bcc2-4e58-8704-1540da28dad6" xmlns:ns3="f20f76a6-a87a-4b60-9287-fa515040fc58" targetNamespace="http://schemas.microsoft.com/office/2006/metadata/properties" ma:root="true" ma:fieldsID="476dc55ac623fcf3d50d41fabb171ed5" ns2:_="" ns3:_="">
    <xsd:import namespace="b4eb6e4d-bcc2-4e58-8704-1540da28dad6"/>
    <xsd:import namespace="f20f76a6-a87a-4b60-9287-fa515040fc5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eb6e4d-bcc2-4e58-8704-1540da28da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0f76a6-a87a-4b60-9287-fa515040fc5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AC1138-13EF-4DA1-9195-E3C7623C1F76}">
  <ds:schemaRefs>
    <ds:schemaRef ds:uri="http://schemas.microsoft.com/sharepoint/v3/contenttype/forms"/>
  </ds:schemaRefs>
</ds:datastoreItem>
</file>

<file path=customXml/itemProps2.xml><?xml version="1.0" encoding="utf-8"?>
<ds:datastoreItem xmlns:ds="http://schemas.openxmlformats.org/officeDocument/2006/customXml" ds:itemID="{D6CC2F23-A7BC-4E8C-9999-4D23B9FEC545}">
  <ds:schemaRefs>
    <ds:schemaRef ds:uri="http://schemas.openxmlformats.org/package/2006/metadata/core-properties"/>
    <ds:schemaRef ds:uri="http://purl.org/dc/elements/1.1/"/>
    <ds:schemaRef ds:uri="http://schemas.microsoft.com/office/2006/metadata/properties"/>
    <ds:schemaRef ds:uri="b4eb6e4d-bcc2-4e58-8704-1540da28dad6"/>
    <ds:schemaRef ds:uri="http://purl.org/dc/terms/"/>
    <ds:schemaRef ds:uri="http://purl.org/dc/dcmitype/"/>
    <ds:schemaRef ds:uri="http://schemas.microsoft.com/office/2006/documentManagement/types"/>
    <ds:schemaRef ds:uri="http://schemas.microsoft.com/office/infopath/2007/PartnerControls"/>
    <ds:schemaRef ds:uri="f20f76a6-a87a-4b60-9287-fa515040fc58"/>
    <ds:schemaRef ds:uri="http://www.w3.org/XML/1998/namespace"/>
  </ds:schemaRefs>
</ds:datastoreItem>
</file>

<file path=customXml/itemProps3.xml><?xml version="1.0" encoding="utf-8"?>
<ds:datastoreItem xmlns:ds="http://schemas.openxmlformats.org/officeDocument/2006/customXml" ds:itemID="{47049F73-D61B-4541-AA0B-0313B71F2D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eb6e4d-bcc2-4e58-8704-1540da28dad6"/>
    <ds:schemaRef ds:uri="f20f76a6-a87a-4b60-9287-fa515040fc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1234</TotalTime>
  <Words>2310</Words>
  <Application>Microsoft Office PowerPoint</Application>
  <PresentationFormat>Widescreen</PresentationFormat>
  <Paragraphs>368</Paragraphs>
  <Slides>45</Slides>
  <Notes>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45</vt:i4>
      </vt:variant>
    </vt:vector>
  </HeadingPairs>
  <TitlesOfParts>
    <vt:vector size="59" baseType="lpstr">
      <vt:lpstr>MS PGothic</vt:lpstr>
      <vt:lpstr>MS PGothic</vt:lpstr>
      <vt:lpstr>Arial</vt:lpstr>
      <vt:lpstr>Calibri</vt:lpstr>
      <vt:lpstr>Calibri Light</vt:lpstr>
      <vt:lpstr>Courier New</vt:lpstr>
      <vt:lpstr>Helvetica Neue Light</vt:lpstr>
      <vt:lpstr>Myriad Web Pro</vt:lpstr>
      <vt:lpstr>PT Sans Narrow</vt:lpstr>
      <vt:lpstr>Shonar Bangla</vt:lpstr>
      <vt:lpstr>Times New Roman</vt:lpstr>
      <vt:lpstr>Wingdings</vt:lpstr>
      <vt:lpstr>2017 Leadership Conference </vt:lpstr>
      <vt:lpstr>Office Theme</vt:lpstr>
      <vt:lpstr>State District Partnerships:  Sustaining Implementation Capacity</vt:lpstr>
      <vt:lpstr>State Systemic Improvement Plan—Minnesota’s Approach </vt:lpstr>
      <vt:lpstr>Formula for Success: Implementing Check &amp; Connect </vt:lpstr>
      <vt:lpstr>ACTIVE IMPLEMENTATION: Check &amp; Connect</vt:lpstr>
      <vt:lpstr>ACTIVE = use DATA to guide effective implementation</vt:lpstr>
      <vt:lpstr>SSIP Partner Districts </vt:lpstr>
      <vt:lpstr>All District Gathering—September 2018 </vt:lpstr>
      <vt:lpstr>Linked Implementation Teams with Data</vt:lpstr>
      <vt:lpstr>What Types of Teams?</vt:lpstr>
      <vt:lpstr>What types of Data?</vt:lpstr>
      <vt:lpstr>Entering into a Partnership with MDE </vt:lpstr>
      <vt:lpstr>Minneapolis Public Schools-Demographics</vt:lpstr>
      <vt:lpstr>Strategy Selection: District Perspective</vt:lpstr>
      <vt:lpstr>District Comprehensive Assessment Process</vt:lpstr>
      <vt:lpstr>SSIP Check &amp; Connect in MPS</vt:lpstr>
      <vt:lpstr>Check &amp; Connect/Cultural Competency Training &amp; Coaching </vt:lpstr>
      <vt:lpstr>Reviewing Student Progress and Data-Based Decision-Making</vt:lpstr>
      <vt:lpstr>MDE in partnership with District Teams— Student/Mentor Scaling Form</vt:lpstr>
      <vt:lpstr>SSIP Student/Mentor Scaling Form  District Data Summary 2018-2019</vt:lpstr>
      <vt:lpstr>Results 2018-19 –Self Assessment</vt:lpstr>
      <vt:lpstr>Results 2018-19—Fidelity Survey</vt:lpstr>
      <vt:lpstr>Results 2018-19—Practice Profile</vt:lpstr>
      <vt:lpstr>Results 2017-18—Student Engagement: Affective Domain</vt:lpstr>
      <vt:lpstr>Results 2017-18—Student Engagement: Cognitive Domain</vt:lpstr>
      <vt:lpstr>Results 2018-19—Student Focus Groups</vt:lpstr>
      <vt:lpstr>MPS Progress on Graduation Rates</vt:lpstr>
      <vt:lpstr>Measuring District Capacity to Implement:  Check and Connect</vt:lpstr>
      <vt:lpstr>SSIP-DCA Highlights</vt:lpstr>
      <vt:lpstr>Successes and Opportunities for  Developing District Capacity...</vt:lpstr>
      <vt:lpstr>Measuring Regional Capacity to Support Implementation</vt:lpstr>
      <vt:lpstr>SSIP-RCA Highlights</vt:lpstr>
      <vt:lpstr>Successes for Developing State-Regional Capacity: Linked Teams Accountability &amp; Transparency</vt:lpstr>
      <vt:lpstr>Successes for Developing State-Regional Capacity: Transforming Division Work</vt:lpstr>
      <vt:lpstr>Opportunities for Developing State-Regional Capacity: Using Data, Managing Roles </vt:lpstr>
      <vt:lpstr>MDE in partnership with District Teams— Student/Mentor Scaling Form</vt:lpstr>
      <vt:lpstr>SSIP Student/Mentor Scaling Form  District Data Summary 2018-2019</vt:lpstr>
      <vt:lpstr>Stakeholder Involvement</vt:lpstr>
      <vt:lpstr>Reasons to be excited about our progress…</vt:lpstr>
      <vt:lpstr>MPS Lessons Learned</vt:lpstr>
      <vt:lpstr>Getting to Results</vt:lpstr>
      <vt:lpstr>Where we’re going….</vt:lpstr>
      <vt:lpstr>AND…</vt:lpstr>
      <vt:lpstr>BIG PICTURE: Fidelity, Capacity and Scaling-up</vt:lpstr>
      <vt:lpstr>Discussion Questions:  Areas for Collaboration and Support</vt:lpstr>
      <vt:lpstr>OSEP Disclaimer </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Kathan, Joseph</dc:creator>
  <cp:lastModifiedBy>Alavi, Keane</cp:lastModifiedBy>
  <cp:revision>127</cp:revision>
  <cp:lastPrinted>2017-06-16T19:13:57Z</cp:lastPrinted>
  <dcterms:created xsi:type="dcterms:W3CDTF">2017-05-11T18:26:07Z</dcterms:created>
  <dcterms:modified xsi:type="dcterms:W3CDTF">2019-07-12T16:36:46Z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0x010100ABDA78F738243C44AFC9EEEBF7149D7D</vt:lpwstr>
  </property>
</Properties>
</file>