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6" r:id="rId6"/>
    <p:sldId id="257" r:id="rId7"/>
    <p:sldId id="258" r:id="rId8"/>
    <p:sldId id="260" r:id="rId9"/>
    <p:sldId id="261" r:id="rId10"/>
    <p:sldId id="262" r:id="rId11"/>
    <p:sldId id="263" r:id="rId12"/>
    <p:sldId id="264" r:id="rId13"/>
    <p:sldId id="265" r:id="rId14"/>
    <p:sldId id="268" r:id="rId15"/>
    <p:sldId id="267" r:id="rId16"/>
    <p:sldId id="266" r:id="rId17"/>
    <p:sldId id="271" r:id="rId18"/>
    <p:sldId id="270" r:id="rId19"/>
    <p:sldId id="269" r:id="rId20"/>
    <p:sldId id="274" r:id="rId21"/>
    <p:sldId id="273" r:id="rId22"/>
    <p:sldId id="272" r:id="rId23"/>
    <p:sldId id="279" r:id="rId24"/>
    <p:sldId id="277" r:id="rId25"/>
    <p:sldId id="278" r:id="rId26"/>
    <p:sldId id="282" r:id="rId27"/>
    <p:sldId id="283" r:id="rId28"/>
    <p:sldId id="280" r:id="rId29"/>
    <p:sldId id="281" r:id="rId30"/>
    <p:sldId id="284" r:id="rId31"/>
    <p:sldId id="286" r:id="rId32"/>
    <p:sldId id="287" r:id="rId33"/>
    <p:sldId id="288" r:id="rId34"/>
    <p:sldId id="289" r:id="rId35"/>
    <p:sldId id="259" r:id="rId3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 id="1" name="Hammer, Victoria" initials="HV" lastIdx="5" clrIdx="1">
    <p:extLst>
      <p:ext uri="{19B8F6BF-5375-455C-9EA6-DF929625EA0E}">
        <p15:presenceInfo xmlns:p15="http://schemas.microsoft.com/office/powerpoint/2012/main" userId="S::Victoria.Hammer@ed.gov::e08a482b-fbbb-422f-852b-6df4f92a616f" providerId="AD"/>
      </p:ext>
    </p:extLst>
  </p:cmAuthor>
  <p:cmAuthor id="2" name="Braga, Leticia" initials="BL" lastIdx="1" clrIdx="2">
    <p:extLst>
      <p:ext uri="{19B8F6BF-5375-455C-9EA6-DF929625EA0E}">
        <p15:presenceInfo xmlns:p15="http://schemas.microsoft.com/office/powerpoint/2012/main" userId="S::Leticia.Braga@ed.gov::3862d9af-62bf-4a53-becd-38a70388be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1AF50-8538-43AB-B33E-C9CA01370252}" v="3" dt="2019-05-20T21:17:5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9" autoAdjust="0"/>
    <p:restoredTop sz="77957" autoAdjust="0"/>
  </p:normalViewPr>
  <p:slideViewPr>
    <p:cSldViewPr snapToGrid="0">
      <p:cViewPr varScale="1">
        <p:scale>
          <a:sx n="88" d="100"/>
          <a:sy n="88" d="100"/>
        </p:scale>
        <p:origin x="1326"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31"/>
    </p:cViewPr>
  </p:sorterViewPr>
  <p:notesViewPr>
    <p:cSldViewPr snapToGrid="0">
      <p:cViewPr varScale="1">
        <p:scale>
          <a:sx n="85" d="100"/>
          <a:sy n="85" d="100"/>
        </p:scale>
        <p:origin x="38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7/12/2019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98008F-DB08-4554-A422-21F93A4BCC90}" type="slidenum">
              <a:rPr lang="en-US" smtClean="0"/>
              <a:t>3</a:t>
            </a:fld>
            <a:endParaRPr lang="en-US"/>
          </a:p>
        </p:txBody>
      </p:sp>
    </p:spTree>
    <p:extLst>
      <p:ext uri="{BB962C8B-B14F-4D97-AF65-F5344CB8AC3E}">
        <p14:creationId xmlns:p14="http://schemas.microsoft.com/office/powerpoint/2010/main" val="214842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7</a:t>
            </a:fld>
            <a:endParaRPr lang="en-US"/>
          </a:p>
        </p:txBody>
      </p:sp>
    </p:spTree>
    <p:extLst>
      <p:ext uri="{BB962C8B-B14F-4D97-AF65-F5344CB8AC3E}">
        <p14:creationId xmlns:p14="http://schemas.microsoft.com/office/powerpoint/2010/main" val="392538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8</a:t>
            </a:fld>
            <a:endParaRPr lang="en-US"/>
          </a:p>
        </p:txBody>
      </p:sp>
    </p:spTree>
    <p:extLst>
      <p:ext uri="{BB962C8B-B14F-4D97-AF65-F5344CB8AC3E}">
        <p14:creationId xmlns:p14="http://schemas.microsoft.com/office/powerpoint/2010/main" val="147258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11</a:t>
            </a:fld>
            <a:endParaRPr lang="en-US"/>
          </a:p>
        </p:txBody>
      </p:sp>
    </p:spTree>
    <p:extLst>
      <p:ext uri="{BB962C8B-B14F-4D97-AF65-F5344CB8AC3E}">
        <p14:creationId xmlns:p14="http://schemas.microsoft.com/office/powerpoint/2010/main" val="2912670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7/12/2019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policy/elsec/leg/essa/guidanceuseseinvestmen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2.ed.gov/about/offices/list/oese/oss/technicalassistance/edgarrevisionsfactsheet10161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ech.ed.gov/edtech-english-learner-toolkits/" TargetMode="External"/><Relationship Id="rId7" Type="http://schemas.openxmlformats.org/officeDocument/2006/relationships/image" Target="../media/image10.png"/><Relationship Id="rId2" Type="http://schemas.openxmlformats.org/officeDocument/2006/relationships/hyperlink" Target="https://www2.ed.gov/about/offices/list/opepd/ppss/index.html"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ies.ed.gov/ncee/edlabs/" TargetMode="External"/><Relationship Id="rId4" Type="http://schemas.openxmlformats.org/officeDocument/2006/relationships/hyperlink" Target="https://ies.ed.gov/ncee/ww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datastory/chronicabsenteeism.html" TargetMode="External"/><Relationship Id="rId2" Type="http://schemas.openxmlformats.org/officeDocument/2006/relationships/hyperlink" Target="https://www2.ed.gov/datastory/stem/algebra/index.html" TargetMode="External"/><Relationship Id="rId1" Type="http://schemas.openxmlformats.org/officeDocument/2006/relationships/slideLayout" Target="../slideLayouts/slideLayout2.xml"/><Relationship Id="rId4" Type="http://schemas.openxmlformats.org/officeDocument/2006/relationships/hyperlink" Target="https://www2.ed.gov/datastory/el-characteristic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hatworks.ed.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es.ed.gov/ncee/edlab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8810" y="480051"/>
            <a:ext cx="11073687" cy="2899602"/>
          </a:xfrm>
        </p:spPr>
        <p:txBody>
          <a:bodyPr/>
          <a:lstStyle/>
          <a:p>
            <a:r>
              <a:rPr lang="en-US" i="1" dirty="0"/>
              <a:t>Identifying and Addressing    Student Needs:</a:t>
            </a:r>
            <a:endParaRPr lang="en-US" dirty="0"/>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p:txBody>
          <a:bodyPr>
            <a:normAutofit/>
          </a:bodyPr>
          <a:lstStyle/>
          <a:p>
            <a:r>
              <a:rPr lang="en-US" sz="4000" i="1" dirty="0"/>
              <a:t>Meeting Local Needs with Evidence</a:t>
            </a:r>
            <a:endParaRPr lang="en-US" sz="4000" dirty="0"/>
          </a:p>
        </p:txBody>
      </p:sp>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150636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How does EDGAR define the evidence levels?</a:t>
            </a:r>
          </a:p>
        </p:txBody>
      </p:sp>
      <p:pic>
        <p:nvPicPr>
          <p:cNvPr id="5" name="Content Placeholder 4">
            <a:extLst>
              <a:ext uri="{FF2B5EF4-FFF2-40B4-BE49-F238E27FC236}">
                <a16:creationId xmlns:a16="http://schemas.microsoft.com/office/drawing/2014/main" id="{C51A6451-8D83-4FA6-89C2-76C9D8C06E9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463851" y="1690688"/>
            <a:ext cx="9439502" cy="4614759"/>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10</a:t>
            </a:fld>
            <a:endParaRPr lang="en-US" dirty="0"/>
          </a:p>
        </p:txBody>
      </p:sp>
      <p:sp>
        <p:nvSpPr>
          <p:cNvPr id="3" name="Rectangle 2">
            <a:extLst>
              <a:ext uri="{FF2B5EF4-FFF2-40B4-BE49-F238E27FC236}">
                <a16:creationId xmlns:a16="http://schemas.microsoft.com/office/drawing/2014/main" id="{496314C2-A56F-451B-B967-DC342CD37DD6}"/>
              </a:ext>
            </a:extLst>
          </p:cNvPr>
          <p:cNvSpPr/>
          <p:nvPr/>
        </p:nvSpPr>
        <p:spPr>
          <a:xfrm>
            <a:off x="2160607" y="2017075"/>
            <a:ext cx="7870785" cy="2823850"/>
          </a:xfrm>
          <a:prstGeom prst="rect">
            <a:avLst/>
          </a:prstGeom>
        </p:spPr>
        <p:txBody>
          <a:bodyPr wrap="square">
            <a:spAutoFit/>
          </a:bodyPr>
          <a:lstStyle/>
          <a:p>
            <a:pPr marL="145415" marR="340360" lvl="0">
              <a:lnSpc>
                <a:spcPts val="1400"/>
              </a:lnSpc>
              <a:spcBef>
                <a:spcPts val="180"/>
              </a:spcBef>
            </a:pPr>
            <a:r>
              <a:rPr lang="en-US" sz="1200" b="1" spc="-5" dirty="0">
                <a:solidFill>
                  <a:srgbClr val="333333"/>
                </a:solidFill>
                <a:latin typeface="Arial" panose="020B0604020202020204" pitchFamily="34" charset="0"/>
                <a:cs typeface="Arial" panose="020B0604020202020204" pitchFamily="34" charset="0"/>
              </a:rPr>
              <a:t>Promising </a:t>
            </a:r>
            <a:r>
              <a:rPr lang="en-US" sz="1200" b="1" spc="-10" dirty="0">
                <a:solidFill>
                  <a:srgbClr val="333333"/>
                </a:solidFill>
                <a:latin typeface="Arial" panose="020B0604020202020204" pitchFamily="34" charset="0"/>
                <a:cs typeface="Arial" panose="020B0604020202020204" pitchFamily="34" charset="0"/>
              </a:rPr>
              <a:t>evidence </a:t>
            </a:r>
            <a:r>
              <a:rPr lang="en-US" sz="1200" spc="-5" dirty="0">
                <a:solidFill>
                  <a:srgbClr val="333333"/>
                </a:solidFill>
                <a:latin typeface="Arial" panose="020B0604020202020204" pitchFamily="34" charset="0"/>
                <a:cs typeface="Arial" panose="020B0604020202020204" pitchFamily="34" charset="0"/>
              </a:rPr>
              <a:t>means that there is evidence of the </a:t>
            </a:r>
            <a:r>
              <a:rPr lang="en-US" sz="1200" spc="-10" dirty="0">
                <a:solidFill>
                  <a:srgbClr val="333333"/>
                </a:solidFill>
                <a:latin typeface="Arial" panose="020B0604020202020204" pitchFamily="34" charset="0"/>
                <a:cs typeface="Arial" panose="020B0604020202020204" pitchFamily="34" charset="0"/>
              </a:rPr>
              <a:t>effectiveness </a:t>
            </a:r>
            <a:r>
              <a:rPr lang="en-US" sz="1200" spc="-5" dirty="0">
                <a:solidFill>
                  <a:srgbClr val="333333"/>
                </a:solidFill>
                <a:latin typeface="Arial" panose="020B0604020202020204" pitchFamily="34" charset="0"/>
                <a:cs typeface="Arial" panose="020B0604020202020204" pitchFamily="34" charset="0"/>
              </a:rPr>
              <a:t>of a key </a:t>
            </a:r>
            <a:r>
              <a:rPr lang="en-US" sz="1200" dirty="0">
                <a:solidFill>
                  <a:srgbClr val="333333"/>
                </a:solidFill>
                <a:latin typeface="Arial" panose="020B0604020202020204" pitchFamily="34" charset="0"/>
                <a:cs typeface="Arial" panose="020B0604020202020204" pitchFamily="34" charset="0"/>
              </a:rPr>
              <a:t>project </a:t>
            </a:r>
            <a:r>
              <a:rPr lang="en-US" sz="1200" spc="-5" dirty="0">
                <a:solidFill>
                  <a:srgbClr val="333333"/>
                </a:solidFill>
                <a:latin typeface="Arial" panose="020B0604020202020204" pitchFamily="34" charset="0"/>
                <a:cs typeface="Arial" panose="020B0604020202020204" pitchFamily="34" charset="0"/>
              </a:rPr>
              <a:t>component </a:t>
            </a:r>
            <a:r>
              <a:rPr lang="en-US" sz="1200" spc="-10" dirty="0">
                <a:solidFill>
                  <a:srgbClr val="333333"/>
                </a:solidFill>
                <a:latin typeface="Arial" panose="020B0604020202020204" pitchFamily="34" charset="0"/>
                <a:cs typeface="Arial" panose="020B0604020202020204" pitchFamily="34" charset="0"/>
              </a:rPr>
              <a:t>in </a:t>
            </a:r>
            <a:r>
              <a:rPr lang="en-US" sz="1200" spc="-5" dirty="0">
                <a:solidFill>
                  <a:srgbClr val="333333"/>
                </a:solidFill>
                <a:latin typeface="Arial" panose="020B0604020202020204" pitchFamily="34" charset="0"/>
                <a:cs typeface="Arial" panose="020B0604020202020204" pitchFamily="34" charset="0"/>
              </a:rPr>
              <a:t>improving a  relevant outcome, based on a relevant finding </a:t>
            </a:r>
            <a:r>
              <a:rPr lang="en-US" sz="1200" dirty="0">
                <a:solidFill>
                  <a:srgbClr val="333333"/>
                </a:solidFill>
                <a:latin typeface="Arial" panose="020B0604020202020204" pitchFamily="34" charset="0"/>
                <a:cs typeface="Arial" panose="020B0604020202020204" pitchFamily="34" charset="0"/>
              </a:rPr>
              <a:t>from </a:t>
            </a:r>
            <a:r>
              <a:rPr lang="en-US" sz="1200" spc="-5" dirty="0">
                <a:solidFill>
                  <a:srgbClr val="333333"/>
                </a:solidFill>
                <a:latin typeface="Arial" panose="020B0604020202020204" pitchFamily="34" charset="0"/>
                <a:cs typeface="Arial" panose="020B0604020202020204" pitchFamily="34" charset="0"/>
              </a:rPr>
              <a:t>one of the</a:t>
            </a:r>
            <a:r>
              <a:rPr lang="en-US" sz="1200" spc="30" dirty="0">
                <a:solidFill>
                  <a:srgbClr val="333333"/>
                </a:solidFill>
                <a:latin typeface="Arial" panose="020B0604020202020204" pitchFamily="34" charset="0"/>
                <a:cs typeface="Arial" panose="020B0604020202020204" pitchFamily="34" charset="0"/>
              </a:rPr>
              <a:t> </a:t>
            </a:r>
            <a:r>
              <a:rPr lang="en-US" sz="1200" spc="-5" dirty="0">
                <a:solidFill>
                  <a:srgbClr val="333333"/>
                </a:solidFill>
                <a:latin typeface="Arial" panose="020B0604020202020204" pitchFamily="34" charset="0"/>
                <a:cs typeface="Arial" panose="020B0604020202020204" pitchFamily="34" charset="0"/>
              </a:rPr>
              <a:t>following:</a:t>
            </a:r>
          </a:p>
          <a:p>
            <a:pPr marL="373380" marR="287020" lvl="0" indent="-227965">
              <a:lnSpc>
                <a:spcPts val="1400"/>
              </a:lnSpc>
              <a:spcBef>
                <a:spcPts val="860"/>
              </a:spcBef>
              <a:buFontTx/>
              <a:buAutoNum type="alphaLcParenBoth"/>
              <a:tabLst>
                <a:tab pos="374650" algn="l"/>
              </a:tabLst>
            </a:pPr>
            <a:r>
              <a:rPr lang="en-US" sz="1200" dirty="0">
                <a:solidFill>
                  <a:srgbClr val="333333"/>
                </a:solidFill>
                <a:latin typeface="Arial" panose="020B0604020202020204" pitchFamily="34" charset="0"/>
                <a:cs typeface="Arial" panose="020B0604020202020204" pitchFamily="34" charset="0"/>
              </a:rPr>
              <a:t>a </a:t>
            </a:r>
            <a:r>
              <a:rPr lang="en-US" sz="1200" spc="-5" dirty="0">
                <a:solidFill>
                  <a:srgbClr val="333333"/>
                </a:solidFill>
                <a:latin typeface="Arial" panose="020B0604020202020204" pitchFamily="34" charset="0"/>
                <a:cs typeface="Arial" panose="020B0604020202020204" pitchFamily="34" charset="0"/>
              </a:rPr>
              <a:t>practice guide prepared </a:t>
            </a:r>
            <a:r>
              <a:rPr lang="en-US" sz="1200" dirty="0">
                <a:solidFill>
                  <a:srgbClr val="333333"/>
                </a:solidFill>
                <a:latin typeface="Arial" panose="020B0604020202020204" pitchFamily="34" charset="0"/>
                <a:cs typeface="Arial" panose="020B0604020202020204" pitchFamily="34" charset="0"/>
              </a:rPr>
              <a:t>by </a:t>
            </a:r>
            <a:r>
              <a:rPr lang="en-US" sz="1200" spc="-5" dirty="0">
                <a:solidFill>
                  <a:srgbClr val="333333"/>
                </a:solidFill>
                <a:latin typeface="Arial" panose="020B0604020202020204" pitchFamily="34" charset="0"/>
                <a:cs typeface="Arial" panose="020B0604020202020204" pitchFamily="34" charset="0"/>
              </a:rPr>
              <a:t>the </a:t>
            </a:r>
            <a:r>
              <a:rPr lang="en-US" sz="1200" spc="10" dirty="0">
                <a:solidFill>
                  <a:srgbClr val="333333"/>
                </a:solidFill>
                <a:latin typeface="Arial" panose="020B0604020202020204" pitchFamily="34" charset="0"/>
                <a:cs typeface="Arial" panose="020B0604020202020204" pitchFamily="34" charset="0"/>
              </a:rPr>
              <a:t>WWC </a:t>
            </a:r>
            <a:r>
              <a:rPr lang="en-US" sz="1200" spc="-5" dirty="0">
                <a:solidFill>
                  <a:srgbClr val="333333"/>
                </a:solidFill>
                <a:latin typeface="Arial" panose="020B0604020202020204" pitchFamily="34" charset="0"/>
                <a:cs typeface="Arial" panose="020B0604020202020204" pitchFamily="34" charset="0"/>
              </a:rPr>
              <a:t>reporting </a:t>
            </a:r>
            <a:r>
              <a:rPr lang="en-US" sz="1200" dirty="0">
                <a:solidFill>
                  <a:srgbClr val="333333"/>
                </a:solidFill>
                <a:latin typeface="Arial" panose="020B0604020202020204" pitchFamily="34" charset="0"/>
                <a:cs typeface="Arial" panose="020B0604020202020204" pitchFamily="34" charset="0"/>
              </a:rPr>
              <a:t>a “strong </a:t>
            </a:r>
            <a:r>
              <a:rPr lang="en-US" sz="1200" spc="-5" dirty="0">
                <a:solidFill>
                  <a:srgbClr val="333333"/>
                </a:solidFill>
                <a:latin typeface="Arial" panose="020B0604020202020204" pitchFamily="34" charset="0"/>
                <a:cs typeface="Arial" panose="020B0604020202020204" pitchFamily="34" charset="0"/>
              </a:rPr>
              <a:t>evidence </a:t>
            </a:r>
            <a:r>
              <a:rPr lang="en-US" sz="1200" dirty="0">
                <a:solidFill>
                  <a:srgbClr val="333333"/>
                </a:solidFill>
                <a:latin typeface="Arial" panose="020B0604020202020204" pitchFamily="34" charset="0"/>
                <a:cs typeface="Arial" panose="020B0604020202020204" pitchFamily="34" charset="0"/>
              </a:rPr>
              <a:t>base” </a:t>
            </a:r>
            <a:r>
              <a:rPr lang="en-US" sz="1200" spc="-5" dirty="0">
                <a:solidFill>
                  <a:srgbClr val="333333"/>
                </a:solidFill>
                <a:latin typeface="Arial" panose="020B0604020202020204" pitchFamily="34" charset="0"/>
                <a:cs typeface="Arial" panose="020B0604020202020204" pitchFamily="34" charset="0"/>
              </a:rPr>
              <a:t>or “moderate evidence base” </a:t>
            </a:r>
            <a:r>
              <a:rPr lang="en-US" sz="1200" dirty="0">
                <a:solidFill>
                  <a:srgbClr val="333333"/>
                </a:solidFill>
                <a:latin typeface="Arial" panose="020B0604020202020204" pitchFamily="34" charset="0"/>
                <a:cs typeface="Arial" panose="020B0604020202020204" pitchFamily="34" charset="0"/>
              </a:rPr>
              <a:t>for the  </a:t>
            </a:r>
            <a:r>
              <a:rPr lang="en-US" sz="1200" spc="-5" dirty="0">
                <a:solidFill>
                  <a:srgbClr val="333333"/>
                </a:solidFill>
                <a:latin typeface="Arial" panose="020B0604020202020204" pitchFamily="34" charset="0"/>
                <a:cs typeface="Arial" panose="020B0604020202020204" pitchFamily="34" charset="0"/>
              </a:rPr>
              <a:t>corresponding </a:t>
            </a:r>
            <a:r>
              <a:rPr lang="en-US" sz="1200" spc="-10" dirty="0">
                <a:solidFill>
                  <a:srgbClr val="333333"/>
                </a:solidFill>
                <a:latin typeface="Arial" panose="020B0604020202020204" pitchFamily="34" charset="0"/>
                <a:cs typeface="Arial" panose="020B0604020202020204" pitchFamily="34" charset="0"/>
              </a:rPr>
              <a:t>practice </a:t>
            </a:r>
            <a:r>
              <a:rPr lang="en-US" sz="1200" spc="-5" dirty="0">
                <a:solidFill>
                  <a:srgbClr val="333333"/>
                </a:solidFill>
                <a:latin typeface="Arial" panose="020B0604020202020204" pitchFamily="34" charset="0"/>
                <a:cs typeface="Arial" panose="020B0604020202020204" pitchFamily="34" charset="0"/>
              </a:rPr>
              <a:t>recommendation;</a:t>
            </a:r>
          </a:p>
          <a:p>
            <a:pPr marL="373380" marR="5080" lvl="0" indent="-227965">
              <a:lnSpc>
                <a:spcPts val="1400"/>
              </a:lnSpc>
              <a:spcBef>
                <a:spcPts val="860"/>
              </a:spcBef>
              <a:buFontTx/>
              <a:buAutoNum type="alphaLcParenBoth"/>
              <a:tabLst>
                <a:tab pos="374650" algn="l"/>
              </a:tabLst>
            </a:pPr>
            <a:r>
              <a:rPr lang="en-US" sz="1200" dirty="0">
                <a:solidFill>
                  <a:srgbClr val="333333"/>
                </a:solidFill>
                <a:latin typeface="Arial" panose="020B0604020202020204" pitchFamily="34" charset="0"/>
                <a:cs typeface="Arial" panose="020B0604020202020204" pitchFamily="34" charset="0"/>
              </a:rPr>
              <a:t>an </a:t>
            </a:r>
            <a:r>
              <a:rPr lang="en-US" sz="1200" spc="-5" dirty="0">
                <a:solidFill>
                  <a:srgbClr val="333333"/>
                </a:solidFill>
                <a:latin typeface="Arial" panose="020B0604020202020204" pitchFamily="34" charset="0"/>
                <a:cs typeface="Arial" panose="020B0604020202020204" pitchFamily="34" charset="0"/>
              </a:rPr>
              <a:t>intervention report prepared </a:t>
            </a:r>
            <a:r>
              <a:rPr lang="en-US" sz="1200" dirty="0">
                <a:solidFill>
                  <a:srgbClr val="333333"/>
                </a:solidFill>
                <a:latin typeface="Arial" panose="020B0604020202020204" pitchFamily="34" charset="0"/>
                <a:cs typeface="Arial" panose="020B0604020202020204" pitchFamily="34" charset="0"/>
              </a:rPr>
              <a:t>by the </a:t>
            </a:r>
            <a:r>
              <a:rPr lang="en-US" sz="1200" spc="10" dirty="0">
                <a:solidFill>
                  <a:srgbClr val="333333"/>
                </a:solidFill>
                <a:latin typeface="Arial" panose="020B0604020202020204" pitchFamily="34" charset="0"/>
                <a:cs typeface="Arial" panose="020B0604020202020204" pitchFamily="34" charset="0"/>
              </a:rPr>
              <a:t>WWC </a:t>
            </a:r>
            <a:r>
              <a:rPr lang="en-US" sz="1200" dirty="0">
                <a:solidFill>
                  <a:srgbClr val="333333"/>
                </a:solidFill>
                <a:latin typeface="Arial" panose="020B0604020202020204" pitchFamily="34" charset="0"/>
                <a:cs typeface="Arial" panose="020B0604020202020204" pitchFamily="34" charset="0"/>
              </a:rPr>
              <a:t>reporting a </a:t>
            </a:r>
            <a:r>
              <a:rPr lang="en-US" sz="1200" spc="-5" dirty="0">
                <a:solidFill>
                  <a:srgbClr val="333333"/>
                </a:solidFill>
                <a:latin typeface="Arial" panose="020B0604020202020204" pitchFamily="34" charset="0"/>
                <a:cs typeface="Arial" panose="020B0604020202020204" pitchFamily="34" charset="0"/>
              </a:rPr>
              <a:t>“positive effect” or “potentially positive effect” </a:t>
            </a:r>
            <a:r>
              <a:rPr lang="en-US" sz="1200" spc="-10" dirty="0">
                <a:solidFill>
                  <a:srgbClr val="333333"/>
                </a:solidFill>
                <a:latin typeface="Arial" panose="020B0604020202020204" pitchFamily="34" charset="0"/>
                <a:cs typeface="Arial" panose="020B0604020202020204" pitchFamily="34" charset="0"/>
              </a:rPr>
              <a:t>on </a:t>
            </a:r>
            <a:r>
              <a:rPr lang="en-US" sz="1200" spc="-5" dirty="0">
                <a:solidFill>
                  <a:srgbClr val="333333"/>
                </a:solidFill>
                <a:latin typeface="Arial" panose="020B0604020202020204" pitchFamily="34" charset="0"/>
                <a:cs typeface="Arial" panose="020B0604020202020204" pitchFamily="34" charset="0"/>
              </a:rPr>
              <a:t>a relevant  </a:t>
            </a:r>
            <a:r>
              <a:rPr lang="en-US" sz="1200" dirty="0">
                <a:solidFill>
                  <a:srgbClr val="333333"/>
                </a:solidFill>
                <a:latin typeface="Arial" panose="020B0604020202020204" pitchFamily="34" charset="0"/>
                <a:cs typeface="Arial" panose="020B0604020202020204" pitchFamily="34" charset="0"/>
              </a:rPr>
              <a:t>outcome </a:t>
            </a:r>
            <a:r>
              <a:rPr lang="en-US" sz="1200" spc="-10" dirty="0">
                <a:solidFill>
                  <a:srgbClr val="333333"/>
                </a:solidFill>
                <a:latin typeface="Arial" panose="020B0604020202020204" pitchFamily="34" charset="0"/>
                <a:cs typeface="Arial" panose="020B0604020202020204" pitchFamily="34" charset="0"/>
              </a:rPr>
              <a:t>with </a:t>
            </a:r>
            <a:r>
              <a:rPr lang="en-US" sz="1200" dirty="0">
                <a:solidFill>
                  <a:srgbClr val="333333"/>
                </a:solidFill>
                <a:latin typeface="Arial" panose="020B0604020202020204" pitchFamily="34" charset="0"/>
                <a:cs typeface="Arial" panose="020B0604020202020204" pitchFamily="34" charset="0"/>
              </a:rPr>
              <a:t>no </a:t>
            </a:r>
            <a:r>
              <a:rPr lang="en-US" sz="1200" spc="-5" dirty="0">
                <a:solidFill>
                  <a:srgbClr val="333333"/>
                </a:solidFill>
                <a:latin typeface="Arial" panose="020B0604020202020204" pitchFamily="34" charset="0"/>
                <a:cs typeface="Arial" panose="020B0604020202020204" pitchFamily="34" charset="0"/>
              </a:rPr>
              <a:t>reporting </a:t>
            </a:r>
            <a:r>
              <a:rPr lang="en-US" sz="1200" dirty="0">
                <a:solidFill>
                  <a:srgbClr val="333333"/>
                </a:solidFill>
                <a:latin typeface="Arial" panose="020B0604020202020204" pitchFamily="34" charset="0"/>
                <a:cs typeface="Arial" panose="020B0604020202020204" pitchFamily="34" charset="0"/>
              </a:rPr>
              <a:t>of a </a:t>
            </a:r>
            <a:r>
              <a:rPr lang="en-US" sz="1200" spc="-5" dirty="0">
                <a:solidFill>
                  <a:srgbClr val="333333"/>
                </a:solidFill>
                <a:latin typeface="Arial" panose="020B0604020202020204" pitchFamily="34" charset="0"/>
                <a:cs typeface="Arial" panose="020B0604020202020204" pitchFamily="34" charset="0"/>
              </a:rPr>
              <a:t>“negative effect” </a:t>
            </a:r>
            <a:r>
              <a:rPr lang="en-US" sz="1200" dirty="0">
                <a:solidFill>
                  <a:srgbClr val="333333"/>
                </a:solidFill>
                <a:latin typeface="Arial" panose="020B0604020202020204" pitchFamily="34" charset="0"/>
                <a:cs typeface="Arial" panose="020B0604020202020204" pitchFamily="34" charset="0"/>
              </a:rPr>
              <a:t>or </a:t>
            </a:r>
            <a:r>
              <a:rPr lang="en-US" sz="1200" spc="-5" dirty="0">
                <a:solidFill>
                  <a:srgbClr val="333333"/>
                </a:solidFill>
                <a:latin typeface="Arial" panose="020B0604020202020204" pitchFamily="34" charset="0"/>
                <a:cs typeface="Arial" panose="020B0604020202020204" pitchFamily="34" charset="0"/>
              </a:rPr>
              <a:t>“potentially negative effect” </a:t>
            </a:r>
            <a:r>
              <a:rPr lang="en-US" sz="1200" spc="-10" dirty="0">
                <a:solidFill>
                  <a:srgbClr val="333333"/>
                </a:solidFill>
                <a:latin typeface="Arial" panose="020B0604020202020204" pitchFamily="34" charset="0"/>
                <a:cs typeface="Arial" panose="020B0604020202020204" pitchFamily="34" charset="0"/>
              </a:rPr>
              <a:t>on </a:t>
            </a:r>
            <a:r>
              <a:rPr lang="en-US" sz="1200" spc="-5" dirty="0">
                <a:solidFill>
                  <a:srgbClr val="333333"/>
                </a:solidFill>
                <a:latin typeface="Arial" panose="020B0604020202020204" pitchFamily="34" charset="0"/>
                <a:cs typeface="Arial" panose="020B0604020202020204" pitchFamily="34" charset="0"/>
              </a:rPr>
              <a:t>a relevant outcome;</a:t>
            </a:r>
            <a:r>
              <a:rPr lang="en-US" sz="1200" spc="90" dirty="0">
                <a:solidFill>
                  <a:srgbClr val="333333"/>
                </a:solidFill>
                <a:latin typeface="Arial" panose="020B0604020202020204" pitchFamily="34" charset="0"/>
                <a:cs typeface="Arial" panose="020B0604020202020204" pitchFamily="34" charset="0"/>
              </a:rPr>
              <a:t> </a:t>
            </a:r>
            <a:r>
              <a:rPr lang="en-US" sz="1200" spc="-5" dirty="0">
                <a:solidFill>
                  <a:srgbClr val="333333"/>
                </a:solidFill>
                <a:latin typeface="Arial" panose="020B0604020202020204" pitchFamily="34" charset="0"/>
                <a:cs typeface="Arial" panose="020B0604020202020204" pitchFamily="34" charset="0"/>
              </a:rPr>
              <a:t>or</a:t>
            </a:r>
          </a:p>
          <a:p>
            <a:pPr marL="373380" marR="379095" lvl="0" indent="-227965">
              <a:lnSpc>
                <a:spcPts val="1400"/>
              </a:lnSpc>
              <a:spcBef>
                <a:spcPts val="860"/>
              </a:spcBef>
              <a:buFontTx/>
              <a:buAutoNum type="alphaLcParenBoth"/>
              <a:tabLst>
                <a:tab pos="374650" algn="l"/>
              </a:tabLst>
            </a:pPr>
            <a:r>
              <a:rPr lang="en-US" sz="1200" spc="-5" dirty="0">
                <a:solidFill>
                  <a:srgbClr val="333333"/>
                </a:solidFill>
                <a:latin typeface="Arial" panose="020B0604020202020204" pitchFamily="34" charset="0"/>
                <a:cs typeface="Arial" panose="020B0604020202020204" pitchFamily="34" charset="0"/>
              </a:rPr>
              <a:t>a single </a:t>
            </a:r>
            <a:r>
              <a:rPr lang="en-US" sz="1200" dirty="0">
                <a:solidFill>
                  <a:srgbClr val="333333"/>
                </a:solidFill>
                <a:latin typeface="Arial" panose="020B0604020202020204" pitchFamily="34" charset="0"/>
                <a:cs typeface="Arial" panose="020B0604020202020204" pitchFamily="34" charset="0"/>
              </a:rPr>
              <a:t>study </a:t>
            </a:r>
            <a:r>
              <a:rPr lang="en-US" sz="1200" spc="-5" dirty="0">
                <a:solidFill>
                  <a:srgbClr val="333333"/>
                </a:solidFill>
                <a:latin typeface="Arial" panose="020B0604020202020204" pitchFamily="34" charset="0"/>
                <a:cs typeface="Arial" panose="020B0604020202020204" pitchFamily="34" charset="0"/>
              </a:rPr>
              <a:t>reviewed and reported by </a:t>
            </a:r>
            <a:r>
              <a:rPr lang="en-US" sz="1200" dirty="0">
                <a:solidFill>
                  <a:srgbClr val="333333"/>
                </a:solidFill>
                <a:latin typeface="Arial" panose="020B0604020202020204" pitchFamily="34" charset="0"/>
                <a:cs typeface="Arial" panose="020B0604020202020204" pitchFamily="34" charset="0"/>
              </a:rPr>
              <a:t>the </a:t>
            </a:r>
            <a:r>
              <a:rPr lang="en-US" sz="1200" spc="10" dirty="0">
                <a:solidFill>
                  <a:srgbClr val="333333"/>
                </a:solidFill>
                <a:latin typeface="Arial" panose="020B0604020202020204" pitchFamily="34" charset="0"/>
                <a:cs typeface="Arial" panose="020B0604020202020204" pitchFamily="34" charset="0"/>
              </a:rPr>
              <a:t>WWC </a:t>
            </a:r>
            <a:r>
              <a:rPr lang="en-US" sz="1200" spc="-10" dirty="0">
                <a:solidFill>
                  <a:srgbClr val="333333"/>
                </a:solidFill>
                <a:latin typeface="Arial" panose="020B0604020202020204" pitchFamily="34" charset="0"/>
                <a:cs typeface="Arial" panose="020B0604020202020204" pitchFamily="34" charset="0"/>
              </a:rPr>
              <a:t>or assessed </a:t>
            </a:r>
            <a:r>
              <a:rPr lang="en-US" sz="1200" spc="-5" dirty="0">
                <a:solidFill>
                  <a:srgbClr val="333333"/>
                </a:solidFill>
                <a:latin typeface="Arial" panose="020B0604020202020204" pitchFamily="34" charset="0"/>
                <a:cs typeface="Arial" panose="020B0604020202020204" pitchFamily="34" charset="0"/>
              </a:rPr>
              <a:t>by </a:t>
            </a:r>
            <a:r>
              <a:rPr lang="en-US" sz="1200" dirty="0">
                <a:solidFill>
                  <a:srgbClr val="333333"/>
                </a:solidFill>
                <a:latin typeface="Arial" panose="020B0604020202020204" pitchFamily="34" charset="0"/>
                <a:cs typeface="Arial" panose="020B0604020202020204" pitchFamily="34" charset="0"/>
              </a:rPr>
              <a:t>ED, </a:t>
            </a:r>
            <a:r>
              <a:rPr lang="en-US" sz="1200" spc="-5" dirty="0">
                <a:solidFill>
                  <a:srgbClr val="333333"/>
                </a:solidFill>
                <a:latin typeface="Arial" panose="020B0604020202020204" pitchFamily="34" charset="0"/>
                <a:cs typeface="Arial" panose="020B0604020202020204" pitchFamily="34" charset="0"/>
              </a:rPr>
              <a:t>as </a:t>
            </a:r>
            <a:r>
              <a:rPr lang="en-US" sz="1200" spc="-10" dirty="0">
                <a:solidFill>
                  <a:srgbClr val="333333"/>
                </a:solidFill>
                <a:latin typeface="Arial" panose="020B0604020202020204" pitchFamily="34" charset="0"/>
                <a:cs typeface="Arial" panose="020B0604020202020204" pitchFamily="34" charset="0"/>
              </a:rPr>
              <a:t>appropriate, and </a:t>
            </a:r>
            <a:r>
              <a:rPr lang="en-US" sz="1200" spc="-5" dirty="0">
                <a:solidFill>
                  <a:srgbClr val="333333"/>
                </a:solidFill>
                <a:latin typeface="Arial" panose="020B0604020202020204" pitchFamily="34" charset="0"/>
                <a:cs typeface="Arial" panose="020B0604020202020204" pitchFamily="34" charset="0"/>
              </a:rPr>
              <a:t>that meets the </a:t>
            </a:r>
            <a:r>
              <a:rPr lang="en-US" sz="1200" spc="-10" dirty="0">
                <a:solidFill>
                  <a:srgbClr val="333333"/>
                </a:solidFill>
                <a:latin typeface="Arial" panose="020B0604020202020204" pitchFamily="34" charset="0"/>
                <a:cs typeface="Arial" panose="020B0604020202020204" pitchFamily="34" charset="0"/>
              </a:rPr>
              <a:t>two  </a:t>
            </a:r>
            <a:r>
              <a:rPr lang="en-US" sz="1200" spc="-5" dirty="0">
                <a:solidFill>
                  <a:srgbClr val="333333"/>
                </a:solidFill>
                <a:latin typeface="Arial" panose="020B0604020202020204" pitchFamily="34" charset="0"/>
                <a:cs typeface="Arial" panose="020B0604020202020204" pitchFamily="34" charset="0"/>
              </a:rPr>
              <a:t>criteria </a:t>
            </a:r>
            <a:r>
              <a:rPr lang="en-US" sz="1200" dirty="0">
                <a:solidFill>
                  <a:srgbClr val="333333"/>
                </a:solidFill>
                <a:latin typeface="Arial" panose="020B0604020202020204" pitchFamily="34" charset="0"/>
                <a:cs typeface="Arial" panose="020B0604020202020204" pitchFamily="34" charset="0"/>
              </a:rPr>
              <a:t>for </a:t>
            </a:r>
            <a:r>
              <a:rPr lang="en-US" sz="1200" spc="-5" dirty="0">
                <a:solidFill>
                  <a:srgbClr val="333333"/>
                </a:solidFill>
                <a:latin typeface="Arial" panose="020B0604020202020204" pitchFamily="34" charset="0"/>
                <a:cs typeface="Arial" panose="020B0604020202020204" pitchFamily="34" charset="0"/>
              </a:rPr>
              <a:t>a single study in </a:t>
            </a:r>
            <a:r>
              <a:rPr lang="en-US" sz="1200" dirty="0">
                <a:solidFill>
                  <a:srgbClr val="333333"/>
                </a:solidFill>
                <a:latin typeface="Arial" panose="020B0604020202020204" pitchFamily="34" charset="0"/>
                <a:cs typeface="Arial" panose="020B0604020202020204" pitchFamily="34" charset="0"/>
              </a:rPr>
              <a:t>the </a:t>
            </a:r>
            <a:r>
              <a:rPr lang="en-US" sz="1200" spc="-5" dirty="0">
                <a:solidFill>
                  <a:srgbClr val="333333"/>
                </a:solidFill>
                <a:latin typeface="Arial" panose="020B0604020202020204" pitchFamily="34" charset="0"/>
                <a:cs typeface="Arial" panose="020B0604020202020204" pitchFamily="34" charset="0"/>
              </a:rPr>
              <a:t>EDGAR definition of promising</a:t>
            </a:r>
            <a:r>
              <a:rPr lang="en-US" sz="1200" spc="75" dirty="0">
                <a:solidFill>
                  <a:srgbClr val="333333"/>
                </a:solidFill>
                <a:latin typeface="Arial" panose="020B0604020202020204" pitchFamily="34" charset="0"/>
                <a:cs typeface="Arial" panose="020B0604020202020204" pitchFamily="34" charset="0"/>
              </a:rPr>
              <a:t> </a:t>
            </a:r>
            <a:r>
              <a:rPr lang="en-US" sz="1200" spc="-5" dirty="0">
                <a:solidFill>
                  <a:srgbClr val="333333"/>
                </a:solidFill>
                <a:latin typeface="Arial" panose="020B0604020202020204" pitchFamily="34" charset="0"/>
                <a:cs typeface="Arial" panose="020B0604020202020204" pitchFamily="34" charset="0"/>
              </a:rPr>
              <a:t>evidence.</a:t>
            </a:r>
          </a:p>
          <a:p>
            <a:pPr marL="373380" marR="379095" lvl="0" indent="-227965">
              <a:lnSpc>
                <a:spcPts val="1400"/>
              </a:lnSpc>
              <a:spcBef>
                <a:spcPts val="860"/>
              </a:spcBef>
              <a:buFontTx/>
              <a:buAutoNum type="alphaLcParenBoth"/>
              <a:tabLst>
                <a:tab pos="374650" algn="l"/>
              </a:tabLst>
            </a:pPr>
            <a:endParaRPr lang="en-US" sz="1200" spc="-5" dirty="0">
              <a:solidFill>
                <a:srgbClr val="333333"/>
              </a:solidFill>
              <a:latin typeface="Arial" panose="020B0604020202020204" pitchFamily="34" charset="0"/>
              <a:cs typeface="Arial" panose="020B0604020202020204" pitchFamily="34" charset="0"/>
            </a:endParaRPr>
          </a:p>
          <a:p>
            <a:pPr marL="145415" marR="172720" lvl="0">
              <a:lnSpc>
                <a:spcPts val="1400"/>
              </a:lnSpc>
              <a:spcBef>
                <a:spcPts val="860"/>
              </a:spcBef>
            </a:pPr>
            <a:r>
              <a:rPr lang="en-US" sz="1200" b="1" spc="-10" dirty="0">
                <a:solidFill>
                  <a:srgbClr val="333333"/>
                </a:solidFill>
                <a:latin typeface="Arial" panose="020B0604020202020204" pitchFamily="34" charset="0"/>
                <a:cs typeface="Arial" panose="020B0604020202020204" pitchFamily="34" charset="0"/>
              </a:rPr>
              <a:t>Demonstrates </a:t>
            </a:r>
            <a:r>
              <a:rPr lang="en-US" sz="1200" b="1" spc="-5" dirty="0">
                <a:solidFill>
                  <a:srgbClr val="333333"/>
                </a:solidFill>
                <a:latin typeface="Arial" panose="020B0604020202020204" pitchFamily="34" charset="0"/>
                <a:cs typeface="Arial" panose="020B0604020202020204" pitchFamily="34" charset="0"/>
              </a:rPr>
              <a:t>a rationale</a:t>
            </a:r>
            <a:r>
              <a:rPr lang="en-US" sz="1200" spc="-5" dirty="0">
                <a:solidFill>
                  <a:srgbClr val="333333"/>
                </a:solidFill>
                <a:latin typeface="Arial" panose="020B0604020202020204" pitchFamily="34" charset="0"/>
                <a:cs typeface="Arial" panose="020B0604020202020204" pitchFamily="34" charset="0"/>
              </a:rPr>
              <a:t>: a </a:t>
            </a:r>
            <a:r>
              <a:rPr lang="en-US" sz="1200" spc="-10" dirty="0">
                <a:solidFill>
                  <a:srgbClr val="333333"/>
                </a:solidFill>
                <a:latin typeface="Arial" panose="020B0604020202020204" pitchFamily="34" charset="0"/>
                <a:cs typeface="Arial" panose="020B0604020202020204" pitchFamily="34" charset="0"/>
              </a:rPr>
              <a:t>key </a:t>
            </a:r>
            <a:r>
              <a:rPr lang="en-US" sz="1200" dirty="0">
                <a:solidFill>
                  <a:srgbClr val="333333"/>
                </a:solidFill>
                <a:latin typeface="Arial" panose="020B0604020202020204" pitchFamily="34" charset="0"/>
                <a:cs typeface="Arial" panose="020B0604020202020204" pitchFamily="34" charset="0"/>
              </a:rPr>
              <a:t>project </a:t>
            </a:r>
            <a:r>
              <a:rPr lang="en-US" sz="1200" spc="-5" dirty="0">
                <a:solidFill>
                  <a:srgbClr val="333333"/>
                </a:solidFill>
                <a:latin typeface="Arial" panose="020B0604020202020204" pitchFamily="34" charset="0"/>
                <a:cs typeface="Arial" panose="020B0604020202020204" pitchFamily="34" charset="0"/>
              </a:rPr>
              <a:t>component included in </a:t>
            </a:r>
            <a:r>
              <a:rPr lang="en-US" sz="1200" spc="-10" dirty="0">
                <a:solidFill>
                  <a:srgbClr val="333333"/>
                </a:solidFill>
                <a:latin typeface="Arial" panose="020B0604020202020204" pitchFamily="34" charset="0"/>
                <a:cs typeface="Arial" panose="020B0604020202020204" pitchFamily="34" charset="0"/>
              </a:rPr>
              <a:t>the project’s </a:t>
            </a:r>
            <a:r>
              <a:rPr lang="en-US" sz="1200" spc="-5" dirty="0">
                <a:solidFill>
                  <a:srgbClr val="333333"/>
                </a:solidFill>
                <a:latin typeface="Arial" panose="020B0604020202020204" pitchFamily="34" charset="0"/>
                <a:cs typeface="Arial" panose="020B0604020202020204" pitchFamily="34" charset="0"/>
              </a:rPr>
              <a:t>logic model is informed </a:t>
            </a:r>
            <a:r>
              <a:rPr lang="en-US" sz="1200" dirty="0">
                <a:solidFill>
                  <a:srgbClr val="333333"/>
                </a:solidFill>
                <a:latin typeface="Arial" panose="020B0604020202020204" pitchFamily="34" charset="0"/>
                <a:cs typeface="Arial" panose="020B0604020202020204" pitchFamily="34" charset="0"/>
              </a:rPr>
              <a:t>by </a:t>
            </a:r>
            <a:r>
              <a:rPr lang="en-US" sz="1200" spc="-5" dirty="0">
                <a:solidFill>
                  <a:srgbClr val="333333"/>
                </a:solidFill>
                <a:latin typeface="Arial" panose="020B0604020202020204" pitchFamily="34" charset="0"/>
                <a:cs typeface="Arial" panose="020B0604020202020204" pitchFamily="34" charset="0"/>
              </a:rPr>
              <a:t>research </a:t>
            </a:r>
            <a:r>
              <a:rPr lang="en-US" sz="1200" dirty="0">
                <a:solidFill>
                  <a:srgbClr val="333333"/>
                </a:solidFill>
                <a:latin typeface="Arial" panose="020B0604020202020204" pitchFamily="34" charset="0"/>
                <a:cs typeface="Arial" panose="020B0604020202020204" pitchFamily="34" charset="0"/>
              </a:rPr>
              <a:t>or  </a:t>
            </a:r>
            <a:r>
              <a:rPr lang="en-US" sz="1200" spc="-5" dirty="0">
                <a:solidFill>
                  <a:srgbClr val="333333"/>
                </a:solidFill>
                <a:latin typeface="Arial" panose="020B0604020202020204" pitchFamily="34" charset="0"/>
                <a:cs typeface="Arial" panose="020B0604020202020204" pitchFamily="34" charset="0"/>
              </a:rPr>
              <a:t>evaluation findings that suggest </a:t>
            </a:r>
            <a:r>
              <a:rPr lang="en-US" sz="1200" dirty="0">
                <a:solidFill>
                  <a:srgbClr val="333333"/>
                </a:solidFill>
                <a:latin typeface="Arial" panose="020B0604020202020204" pitchFamily="34" charset="0"/>
                <a:cs typeface="Arial" panose="020B0604020202020204" pitchFamily="34" charset="0"/>
              </a:rPr>
              <a:t>the </a:t>
            </a:r>
            <a:r>
              <a:rPr lang="en-US" sz="1200" spc="-5" dirty="0">
                <a:solidFill>
                  <a:srgbClr val="333333"/>
                </a:solidFill>
                <a:latin typeface="Arial" panose="020B0604020202020204" pitchFamily="34" charset="0"/>
                <a:cs typeface="Arial" panose="020B0604020202020204" pitchFamily="34" charset="0"/>
              </a:rPr>
              <a:t>project component is likely </a:t>
            </a:r>
            <a:r>
              <a:rPr lang="en-US" sz="1200" dirty="0">
                <a:solidFill>
                  <a:srgbClr val="333333"/>
                </a:solidFill>
                <a:latin typeface="Arial" panose="020B0604020202020204" pitchFamily="34" charset="0"/>
                <a:cs typeface="Arial" panose="020B0604020202020204" pitchFamily="34" charset="0"/>
              </a:rPr>
              <a:t>to </a:t>
            </a:r>
            <a:r>
              <a:rPr lang="en-US" sz="1200" spc="-5" dirty="0">
                <a:solidFill>
                  <a:srgbClr val="333333"/>
                </a:solidFill>
                <a:latin typeface="Arial" panose="020B0604020202020204" pitchFamily="34" charset="0"/>
                <a:cs typeface="Arial" panose="020B0604020202020204" pitchFamily="34" charset="0"/>
              </a:rPr>
              <a:t>improve relevant</a:t>
            </a:r>
            <a:r>
              <a:rPr lang="en-US" sz="1200" spc="65" dirty="0">
                <a:solidFill>
                  <a:srgbClr val="333333"/>
                </a:solidFill>
                <a:latin typeface="Arial" panose="020B0604020202020204" pitchFamily="34" charset="0"/>
                <a:cs typeface="Arial" panose="020B0604020202020204" pitchFamily="34" charset="0"/>
              </a:rPr>
              <a:t> </a:t>
            </a:r>
            <a:r>
              <a:rPr lang="en-US" sz="1200" spc="-5" dirty="0">
                <a:solidFill>
                  <a:srgbClr val="333333"/>
                </a:solidFill>
                <a:latin typeface="Arial" panose="020B0604020202020204" pitchFamily="34" charset="0"/>
                <a:cs typeface="Arial" panose="020B0604020202020204" pitchFamily="34" charset="0"/>
              </a:rPr>
              <a:t>outcomes.</a:t>
            </a:r>
          </a:p>
        </p:txBody>
      </p:sp>
    </p:spTree>
    <p:extLst>
      <p:ext uri="{BB962C8B-B14F-4D97-AF65-F5344CB8AC3E}">
        <p14:creationId xmlns:p14="http://schemas.microsoft.com/office/powerpoint/2010/main" val="125413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Evidence in ESEA</a:t>
            </a:r>
            <a:br>
              <a:rPr lang="en-US" dirty="0"/>
            </a:br>
            <a:r>
              <a:rPr lang="en-US" sz="3600" dirty="0"/>
              <a:t>Evidence Resources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11</a:t>
            </a:fld>
            <a:endParaRPr lang="en-US" dirty="0"/>
          </a:p>
        </p:txBody>
      </p:sp>
      <p:sp>
        <p:nvSpPr>
          <p:cNvPr id="5" name="Content Placeholder 8">
            <a:extLst>
              <a:ext uri="{FF2B5EF4-FFF2-40B4-BE49-F238E27FC236}">
                <a16:creationId xmlns:a16="http://schemas.microsoft.com/office/drawing/2014/main" id="{CACFF4FC-8B29-451F-A6A6-3E0BAACD557A}"/>
              </a:ext>
            </a:extLst>
          </p:cNvPr>
          <p:cNvSpPr txBox="1">
            <a:spLocks/>
          </p:cNvSpPr>
          <p:nvPr/>
        </p:nvSpPr>
        <p:spPr>
          <a:xfrm>
            <a:off x="838200" y="2209006"/>
            <a:ext cx="5334000" cy="4449763"/>
          </a:xfrm>
          <a:prstGeom prst="rect">
            <a:avLst/>
          </a:prstGeom>
        </p:spPr>
        <p:txBody>
          <a:bodyPr vert="horz"/>
          <a:lstStyle>
            <a:lvl1pPr marL="548640" indent="-274320"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1097280" indent="-292608"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1627632" indent="-237744"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2176272" indent="-274320"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Tw Cen MT"/>
                <a:ea typeface="+mn-ea"/>
                <a:hlinkClick r:id="rId3"/>
              </a:rPr>
              <a:t>Non-Regulatory Guidance: Using Evidence to Strengthen Education Investments </a:t>
            </a:r>
            <a:r>
              <a:rPr kumimoji="0" lang="en-US" sz="2400" b="0" i="0" u="none" strike="noStrike" kern="1200" cap="none" spc="0" normalizeH="0" baseline="0" noProof="0" dirty="0">
                <a:ln>
                  <a:noFill/>
                </a:ln>
                <a:solidFill>
                  <a:srgbClr val="333333"/>
                </a:solidFill>
                <a:effectLst/>
                <a:uLnTx/>
                <a:uFillTx/>
                <a:latin typeface="Tw Cen MT"/>
                <a:ea typeface="+mn-ea"/>
              </a:rPr>
              <a:t>(September, 2016)</a:t>
            </a:r>
          </a:p>
          <a:p>
            <a:pPr marL="548640" marR="0" lvl="0" indent="-274320" algn="l" defTabSz="457200" rtl="0" eaLnBrk="1" fontAlgn="base" latinLnBrk="0" hangingPunct="1">
              <a:lnSpc>
                <a:spcPct val="100000"/>
              </a:lnSpc>
              <a:spcBef>
                <a:spcPct val="20000"/>
              </a:spcBef>
              <a:spcAft>
                <a:spcPct val="0"/>
              </a:spcAft>
              <a:buClr>
                <a:srgbClr val="038A00"/>
              </a:buClr>
              <a:buSzTx/>
              <a:buFont typeface="Wingdings" charset="2"/>
              <a:buChar char="§"/>
              <a:tabLst/>
              <a:defRPr/>
            </a:pPr>
            <a:endParaRPr kumimoji="0" lang="en-US" sz="2400" b="0" i="0" u="none" strike="noStrike" kern="1200" cap="none" spc="0" normalizeH="0" baseline="0" noProof="0" dirty="0">
              <a:ln>
                <a:noFill/>
              </a:ln>
              <a:solidFill>
                <a:srgbClr val="333333"/>
              </a:solidFill>
              <a:effectLst/>
              <a:uLnTx/>
              <a:uFillTx/>
              <a:latin typeface="Tw Cen MT"/>
              <a:ea typeface="+mn-ea"/>
            </a:endParaRPr>
          </a:p>
          <a:p>
            <a:pPr marR="0" lvl="0" algn="l" defTabSz="4572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Tw Cen MT"/>
                <a:ea typeface="+mn-ea"/>
                <a:hlinkClick r:id="rId4"/>
              </a:rPr>
              <a:t>Education Department General Administrative Regulations: Technical Revisions Fact Sheet</a:t>
            </a:r>
            <a:r>
              <a:rPr kumimoji="0" lang="en-US" sz="2400" b="0" i="0" u="none" strike="noStrike" kern="1200" cap="none" spc="0" normalizeH="0" baseline="0" noProof="0" dirty="0">
                <a:ln>
                  <a:noFill/>
                </a:ln>
                <a:solidFill>
                  <a:srgbClr val="333333"/>
                </a:solidFill>
                <a:effectLst/>
                <a:uLnTx/>
                <a:uFillTx/>
                <a:latin typeface="Tw Cen MT"/>
                <a:ea typeface="+mn-ea"/>
              </a:rPr>
              <a:t> (October, 2017)</a:t>
            </a:r>
          </a:p>
          <a:p>
            <a:pPr marL="548640" marR="0" lvl="0" indent="-274320" algn="l" defTabSz="457200" rtl="0" eaLnBrk="1" fontAlgn="base" latinLnBrk="0" hangingPunct="1">
              <a:lnSpc>
                <a:spcPct val="100000"/>
              </a:lnSpc>
              <a:spcBef>
                <a:spcPct val="20000"/>
              </a:spcBef>
              <a:spcAft>
                <a:spcPct val="0"/>
              </a:spcAft>
              <a:buClr>
                <a:srgbClr val="038A00"/>
              </a:buClr>
              <a:buSzTx/>
              <a:buFont typeface="Wingdings" charset="2"/>
              <a:buChar char="§"/>
              <a:tabLst/>
              <a:defRPr/>
            </a:pPr>
            <a:endParaRPr kumimoji="0" lang="en-US" sz="2400" b="0" i="0" u="none" strike="noStrike" kern="1200" cap="none" spc="0" normalizeH="0" baseline="0" noProof="0" dirty="0">
              <a:ln>
                <a:noFill/>
              </a:ln>
              <a:solidFill>
                <a:srgbClr val="333333"/>
              </a:solidFill>
              <a:effectLst/>
              <a:uLnTx/>
              <a:uFillTx/>
              <a:latin typeface="Tw Cen MT"/>
              <a:ea typeface="+mn-ea"/>
            </a:endParaRPr>
          </a:p>
        </p:txBody>
      </p:sp>
      <p:pic>
        <p:nvPicPr>
          <p:cNvPr id="6" name="Content Placeholder 5">
            <a:extLst>
              <a:ext uri="{FF2B5EF4-FFF2-40B4-BE49-F238E27FC236}">
                <a16:creationId xmlns:a16="http://schemas.microsoft.com/office/drawing/2014/main" id="{F42998DB-C37A-4F96-958A-AE926C822E82}"/>
              </a:ext>
              <a:ext uri="{C183D7F6-B498-43B3-948B-1728B52AA6E4}">
                <adec:decorative xmlns:adec="http://schemas.microsoft.com/office/drawing/2017/decorative" val="1"/>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270041" y="1690688"/>
            <a:ext cx="2119745" cy="27432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7B1A987-0393-4567-A134-13610F60A38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3732460"/>
            <a:ext cx="2743200" cy="2131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955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Support and Resources From ED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a:bodyPr>
          <a:lstStyle/>
          <a:p>
            <a:r>
              <a:rPr lang="en-US" dirty="0"/>
              <a:t>Policy and Program Studies Service</a:t>
            </a:r>
          </a:p>
          <a:p>
            <a:pPr lvl="1">
              <a:buFont typeface="Wingdings" panose="05000000000000000000" pitchFamily="2" charset="2"/>
              <a:buChar char="§"/>
            </a:pPr>
            <a:r>
              <a:rPr lang="en-US" dirty="0"/>
              <a:t>Full reports and shorter, practitioner-focused briefs</a:t>
            </a:r>
          </a:p>
          <a:p>
            <a:pPr marL="804672" lvl="1" indent="0">
              <a:buNone/>
            </a:pPr>
            <a:r>
              <a:rPr lang="en-US" sz="2000" dirty="0">
                <a:hlinkClick r:id="rId2"/>
              </a:rPr>
              <a:t>https://www2.ed.gov/about/offices/list/opepd/ppss/index.html</a:t>
            </a:r>
            <a:r>
              <a:rPr lang="en-US" sz="2000" dirty="0"/>
              <a:t> </a:t>
            </a:r>
          </a:p>
          <a:p>
            <a:pPr lvl="1">
              <a:buFont typeface="Wingdings" panose="05000000000000000000" pitchFamily="2" charset="2"/>
              <a:buChar char="§"/>
            </a:pPr>
            <a:r>
              <a:rPr lang="en-US" dirty="0"/>
              <a:t>Toolkits and data stories</a:t>
            </a:r>
          </a:p>
          <a:p>
            <a:pPr marL="804672" lvl="1" indent="0">
              <a:buNone/>
            </a:pPr>
            <a:r>
              <a:rPr lang="en-US" sz="2000" dirty="0"/>
              <a:t> </a:t>
            </a:r>
            <a:r>
              <a:rPr lang="en-US" sz="2000" dirty="0">
                <a:hlinkClick r:id="rId3"/>
              </a:rPr>
              <a:t>https://tech.ed.gov/edtech-english-learner-toolkits/</a:t>
            </a:r>
            <a:endParaRPr lang="en-US" sz="2000" dirty="0"/>
          </a:p>
          <a:p>
            <a:r>
              <a:rPr lang="en-US" dirty="0"/>
              <a:t>Institute of Education Sciences </a:t>
            </a:r>
          </a:p>
          <a:p>
            <a:pPr marL="0" indent="0" fontAlgn="t">
              <a:buNone/>
            </a:pPr>
            <a:r>
              <a:rPr lang="en-US" sz="2400" dirty="0"/>
              <a:t>	</a:t>
            </a:r>
          </a:p>
          <a:p>
            <a:pPr marL="0" indent="0" fontAlgn="t">
              <a:buNone/>
            </a:pPr>
            <a:r>
              <a:rPr lang="en-US" sz="2400" dirty="0"/>
              <a:t>	</a:t>
            </a:r>
          </a:p>
          <a:p>
            <a:pPr marL="0" indent="0" fontAlgn="t">
              <a:buNone/>
            </a:pPr>
            <a:endParaRPr lang="en-US" sz="2400" dirty="0">
              <a:hlinkClick r:id="rId4"/>
            </a:endParaRPr>
          </a:p>
          <a:p>
            <a:pPr marL="0" indent="0" fontAlgn="t">
              <a:buNone/>
            </a:pPr>
            <a:r>
              <a:rPr lang="en-US" sz="2400" dirty="0"/>
              <a:t>	</a:t>
            </a:r>
            <a:r>
              <a:rPr lang="en-US" sz="2400" dirty="0">
                <a:hlinkClick r:id="rId4"/>
              </a:rPr>
              <a:t>What Works Clearinghouse</a:t>
            </a:r>
            <a:r>
              <a:rPr lang="en-US" sz="2400" dirty="0"/>
              <a:t>                         </a:t>
            </a:r>
            <a:r>
              <a:rPr lang="en-US" sz="2400" dirty="0">
                <a:hlinkClick r:id="rId5"/>
              </a:rPr>
              <a:t>Regional Educational Laboratories</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12</a:t>
            </a:fld>
            <a:endParaRPr lang="en-US" dirty="0"/>
          </a:p>
        </p:txBody>
      </p:sp>
      <p:pic>
        <p:nvPicPr>
          <p:cNvPr id="5" name="Picture 4">
            <a:extLst>
              <a:ext uri="{FF2B5EF4-FFF2-40B4-BE49-F238E27FC236}">
                <a16:creationId xmlns:a16="http://schemas.microsoft.com/office/drawing/2014/main" id="{3BB026C9-3062-45DB-A5DD-EF287559EFC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23152" y="4495377"/>
            <a:ext cx="2981202" cy="914479"/>
          </a:xfrm>
          <a:prstGeom prst="rect">
            <a:avLst/>
          </a:prstGeom>
        </p:spPr>
      </p:pic>
      <p:pic>
        <p:nvPicPr>
          <p:cNvPr id="6" name="Picture 5">
            <a:extLst>
              <a:ext uri="{FF2B5EF4-FFF2-40B4-BE49-F238E27FC236}">
                <a16:creationId xmlns:a16="http://schemas.microsoft.com/office/drawing/2014/main" id="{CC427F03-9E56-47AC-ADB7-CD227DB7D9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554309" y="4626451"/>
            <a:ext cx="1371719" cy="652329"/>
          </a:xfrm>
          <a:prstGeom prst="rect">
            <a:avLst/>
          </a:prstGeom>
        </p:spPr>
      </p:pic>
    </p:spTree>
    <p:extLst>
      <p:ext uri="{BB962C8B-B14F-4D97-AF65-F5344CB8AC3E}">
        <p14:creationId xmlns:p14="http://schemas.microsoft.com/office/powerpoint/2010/main" val="40186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Support and Resources From ED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r>
              <a:rPr lang="en-US" dirty="0"/>
              <a:t>Office of Elementary and Secondary Education </a:t>
            </a:r>
          </a:p>
          <a:p>
            <a:pPr lvl="1">
              <a:buFont typeface="Wingdings" panose="05000000000000000000" pitchFamily="2" charset="2"/>
              <a:buChar char="§"/>
            </a:pPr>
            <a:r>
              <a:rPr lang="en-US" dirty="0"/>
              <a:t>Comprehensive Centers</a:t>
            </a:r>
          </a:p>
          <a:p>
            <a:pPr lvl="1">
              <a:buFont typeface="Wingdings" panose="05000000000000000000" pitchFamily="2" charset="2"/>
              <a:buChar char="§"/>
            </a:pPr>
            <a:r>
              <a:rPr lang="en-US" dirty="0"/>
              <a:t>State Support Network</a:t>
            </a:r>
          </a:p>
          <a:p>
            <a:pPr lvl="1">
              <a:buFont typeface="Wingdings" panose="05000000000000000000" pitchFamily="2" charset="2"/>
              <a:buChar char="§"/>
            </a:pPr>
            <a:r>
              <a:rPr lang="en-US" dirty="0"/>
              <a:t>Equity Assistance Centers</a:t>
            </a:r>
          </a:p>
          <a:p>
            <a:r>
              <a:rPr lang="en-US" dirty="0"/>
              <a:t>Office of Special Education Programs</a:t>
            </a:r>
          </a:p>
          <a:p>
            <a:pPr lvl="1">
              <a:buFont typeface="Wingdings" panose="05000000000000000000" pitchFamily="2" charset="2"/>
              <a:buChar char="§"/>
            </a:pPr>
            <a:r>
              <a:rPr lang="en-US" dirty="0"/>
              <a:t>Technical Assistance and Dissemination Centers</a:t>
            </a:r>
          </a:p>
          <a:p>
            <a:pPr lvl="1">
              <a:buFont typeface="Wingdings" panose="05000000000000000000" pitchFamily="2" charset="2"/>
              <a:buChar char="§"/>
            </a:pPr>
            <a:r>
              <a:rPr lang="en-US" dirty="0"/>
              <a:t>Model Demonstration Projects</a:t>
            </a:r>
          </a:p>
          <a:p>
            <a:pPr lvl="1">
              <a:buFont typeface="Wingdings" panose="05000000000000000000" pitchFamily="2" charset="2"/>
              <a:buChar char="§"/>
            </a:pPr>
            <a:r>
              <a:rPr lang="en-US" dirty="0"/>
              <a:t>Stepping-up Technology Implementation</a:t>
            </a:r>
          </a:p>
          <a:p>
            <a:pPr lvl="1">
              <a:buFont typeface="Wingdings" panose="05000000000000000000" pitchFamily="2" charset="2"/>
              <a:buChar char="§"/>
            </a:pPr>
            <a:r>
              <a:rPr lang="en-US" dirty="0"/>
              <a:t>Center to Improve Project and Program Performance</a:t>
            </a:r>
          </a:p>
          <a:p>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13</a:t>
            </a:fld>
            <a:endParaRPr lang="en-US" dirty="0"/>
          </a:p>
        </p:txBody>
      </p:sp>
    </p:spTree>
    <p:extLst>
      <p:ext uri="{BB962C8B-B14F-4D97-AF65-F5344CB8AC3E}">
        <p14:creationId xmlns:p14="http://schemas.microsoft.com/office/powerpoint/2010/main" val="405333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PPSS Support and Resources</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r>
              <a:rPr lang="en-US" dirty="0"/>
              <a:t>PPSS staff work to understand program implementation and support data quality, transparency, and utility</a:t>
            </a:r>
          </a:p>
          <a:p>
            <a:pPr marL="0" indent="0">
              <a:buNone/>
            </a:pPr>
            <a:endParaRPr lang="en-US" dirty="0"/>
          </a:p>
          <a:p>
            <a:r>
              <a:rPr lang="en-US" dirty="0"/>
              <a:t>PPSS collaborates with program offices across ED to learn about staff and grantee needs related to evidence and data</a:t>
            </a:r>
          </a:p>
          <a:p>
            <a:endParaRPr lang="en-US" dirty="0"/>
          </a:p>
          <a:p>
            <a:r>
              <a:rPr lang="en-US" dirty="0"/>
              <a:t>PPSS provides resources to support data and evidence-based decision making at the federal, state, and local levels </a:t>
            </a:r>
          </a:p>
          <a:p>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14</a:t>
            </a:fld>
            <a:endParaRPr lang="en-US" dirty="0"/>
          </a:p>
        </p:txBody>
      </p:sp>
    </p:spTree>
    <p:extLst>
      <p:ext uri="{BB962C8B-B14F-4D97-AF65-F5344CB8AC3E}">
        <p14:creationId xmlns:p14="http://schemas.microsoft.com/office/powerpoint/2010/main" val="226036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Identifying Students’ Needs: </a:t>
            </a:r>
            <a:br>
              <a:rPr lang="en-US" dirty="0"/>
            </a:br>
            <a:r>
              <a:rPr lang="en-US" sz="3600" dirty="0"/>
              <a:t>What Story Does the Data Tell?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lnSpcReduction="10000"/>
          </a:bodyPr>
          <a:lstStyle/>
          <a:p>
            <a:r>
              <a:rPr lang="en-US" b="1" cap="all" dirty="0">
                <a:solidFill>
                  <a:srgbClr val="038A00"/>
                </a:solidFill>
              </a:rPr>
              <a:t>WHY</a:t>
            </a:r>
            <a:r>
              <a:rPr lang="en-US" dirty="0"/>
              <a:t>: Telling rich, accessible data narratives is challenging. This format allows us to turn raw data into actionable information.</a:t>
            </a:r>
            <a:endParaRPr lang="en-US" sz="3200" b="1" cap="all" dirty="0">
              <a:solidFill>
                <a:srgbClr val="038A00"/>
              </a:solidFill>
            </a:endParaRPr>
          </a:p>
          <a:p>
            <a:endParaRPr lang="en-US" sz="3200" b="1" cap="all" dirty="0">
              <a:solidFill>
                <a:srgbClr val="038A00"/>
              </a:solidFill>
            </a:endParaRPr>
          </a:p>
          <a:p>
            <a:r>
              <a:rPr lang="en-US" sz="3200" b="1" cap="all" dirty="0">
                <a:solidFill>
                  <a:srgbClr val="038A00"/>
                </a:solidFill>
              </a:rPr>
              <a:t>WHAT</a:t>
            </a:r>
            <a:r>
              <a:rPr lang="en-US" dirty="0"/>
              <a:t>: A webpage that leverages a reusable template to share integrative graphics and compelling data narratives that shine a light on pressing issues in education.</a:t>
            </a:r>
          </a:p>
          <a:p>
            <a:pPr marL="274320" indent="0">
              <a:buNone/>
            </a:pPr>
            <a:endParaRPr lang="en-US" dirty="0"/>
          </a:p>
          <a:p>
            <a:r>
              <a:rPr lang="en-US" sz="3200" b="1" cap="all" dirty="0">
                <a:solidFill>
                  <a:srgbClr val="038A00"/>
                </a:solidFill>
              </a:rPr>
              <a:t>FOR WHOM</a:t>
            </a:r>
            <a:r>
              <a:rPr lang="en-US" dirty="0"/>
              <a:t>: The data stories make our data accessible for data novices – those who don’t feel confident interpreting data on their own. </a:t>
            </a:r>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15</a:t>
            </a:fld>
            <a:endParaRPr lang="en-US" dirty="0"/>
          </a:p>
        </p:txBody>
      </p:sp>
    </p:spTree>
    <p:extLst>
      <p:ext uri="{BB962C8B-B14F-4D97-AF65-F5344CB8AC3E}">
        <p14:creationId xmlns:p14="http://schemas.microsoft.com/office/powerpoint/2010/main" val="258122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Identifying Students’ Needs: </a:t>
            </a:r>
            <a:br>
              <a:rPr lang="en-US" dirty="0"/>
            </a:br>
            <a:r>
              <a:rPr lang="en-US" sz="3600" dirty="0"/>
              <a:t>What Story Does the Data Tell?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a:bodyPr>
          <a:lstStyle/>
          <a:p>
            <a:r>
              <a:rPr lang="en-US" b="1" cap="all" dirty="0">
                <a:solidFill>
                  <a:srgbClr val="038A00"/>
                </a:solidFill>
              </a:rPr>
              <a:t>THE RESULTS</a:t>
            </a:r>
            <a:r>
              <a:rPr lang="en-US" dirty="0"/>
              <a:t>: We changed how we communicate about data, improving the ways in which we create and disseminate data visualizations. Our stories explore many topics:</a:t>
            </a:r>
            <a:br>
              <a:rPr lang="en-US" dirty="0"/>
            </a:br>
            <a:endParaRPr lang="en-US" dirty="0"/>
          </a:p>
          <a:p>
            <a:pPr lvl="1"/>
            <a:r>
              <a:rPr lang="en-US" dirty="0">
                <a:hlinkClick r:id="rId2"/>
              </a:rPr>
              <a:t>A Leak in the STEM Pipeline: </a:t>
            </a:r>
            <a:br>
              <a:rPr lang="en-US" dirty="0"/>
            </a:br>
            <a:r>
              <a:rPr lang="en-US" dirty="0"/>
              <a:t>Taking Algebra Early</a:t>
            </a:r>
          </a:p>
          <a:p>
            <a:pPr lvl="1"/>
            <a:r>
              <a:rPr lang="en-US" dirty="0">
                <a:hlinkClick r:id="rId3"/>
              </a:rPr>
              <a:t>Chronic Absenteeism in the Nation’s Schools</a:t>
            </a:r>
            <a:r>
              <a:rPr lang="en-US" dirty="0"/>
              <a:t>:</a:t>
            </a:r>
            <a:br>
              <a:rPr lang="en-US" dirty="0"/>
            </a:br>
            <a:r>
              <a:rPr lang="en-US" dirty="0"/>
              <a:t>A hidden educational crisis</a:t>
            </a:r>
          </a:p>
          <a:p>
            <a:pPr lvl="1"/>
            <a:r>
              <a:rPr lang="en-US" dirty="0">
                <a:hlinkClick r:id="rId4"/>
              </a:rPr>
              <a:t>Our Nation’s English Learners</a:t>
            </a:r>
            <a:r>
              <a:rPr lang="en-US" dirty="0"/>
              <a:t>: </a:t>
            </a:r>
            <a:br>
              <a:rPr lang="en-US" dirty="0"/>
            </a:br>
            <a:r>
              <a:rPr lang="en-US" dirty="0"/>
              <a:t>What are their characteristics?</a:t>
            </a:r>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16</a:t>
            </a:fld>
            <a:endParaRPr lang="en-US" dirty="0"/>
          </a:p>
        </p:txBody>
      </p:sp>
    </p:spTree>
    <p:extLst>
      <p:ext uri="{BB962C8B-B14F-4D97-AF65-F5344CB8AC3E}">
        <p14:creationId xmlns:p14="http://schemas.microsoft.com/office/powerpoint/2010/main" val="263480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15600" cy="1335925"/>
          </a:xfrm>
        </p:spPr>
        <p:txBody>
          <a:bodyPr>
            <a:noAutofit/>
          </a:bodyPr>
          <a:lstStyle/>
          <a:p>
            <a:r>
              <a:rPr lang="en-US" dirty="0"/>
              <a:t>The What Works Clearinghouse</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17</a:t>
            </a:fld>
            <a:endParaRPr lang="en-US" dirty="0"/>
          </a:p>
        </p:txBody>
      </p:sp>
      <p:pic>
        <p:nvPicPr>
          <p:cNvPr id="7" name="Picture 2">
            <a:extLst>
              <a:ext uri="{FF2B5EF4-FFF2-40B4-BE49-F238E27FC236}">
                <a16:creationId xmlns:a16="http://schemas.microsoft.com/office/drawing/2014/main" id="{F27D9AD3-99B1-4214-9500-82A7C39BDA0C}"/>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281" y="1941010"/>
            <a:ext cx="2743438" cy="2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6126349-5738-468A-A08F-85958763D70E}"/>
              </a:ext>
            </a:extLst>
          </p:cNvPr>
          <p:cNvSpPr/>
          <p:nvPr/>
        </p:nvSpPr>
        <p:spPr>
          <a:xfrm>
            <a:off x="2262261" y="4836861"/>
            <a:ext cx="8038997" cy="830997"/>
          </a:xfrm>
          <a:prstGeom prst="rect">
            <a:avLst/>
          </a:prstGeom>
        </p:spPr>
        <p:txBody>
          <a:bodyPr wrap="none">
            <a:spAutoFit/>
          </a:bodyPr>
          <a:lstStyle/>
          <a:p>
            <a:pPr lvl="0" algn="ctr">
              <a:defRPr/>
            </a:pPr>
            <a:r>
              <a:rPr lang="en-US" altLang="en-US" sz="4800" dirty="0"/>
              <a:t>The What Works Clearinghouse</a:t>
            </a:r>
          </a:p>
        </p:txBody>
      </p:sp>
    </p:spTree>
    <p:extLst>
      <p:ext uri="{BB962C8B-B14F-4D97-AF65-F5344CB8AC3E}">
        <p14:creationId xmlns:p14="http://schemas.microsoft.com/office/powerpoint/2010/main" val="371822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normAutofit fontScale="90000"/>
          </a:bodyPr>
          <a:lstStyle/>
          <a:p>
            <a:br>
              <a:rPr lang="en-US" sz="4900" dirty="0"/>
            </a:br>
            <a:r>
              <a:rPr lang="en-US" sz="4900" dirty="0"/>
              <a:t>What is the Clearinghouse?</a:t>
            </a:r>
            <a:br>
              <a:rPr lang="en-US" sz="4900" dirty="0"/>
            </a:br>
            <a:r>
              <a:rPr lang="en-US" sz="4000" dirty="0"/>
              <a:t>“Consumer Reports” – and more – for educators</a:t>
            </a:r>
            <a:br>
              <a:rPr lang="en-US" dirty="0"/>
            </a:br>
            <a:endParaRPr lang="en-US" dirty="0"/>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r>
              <a:rPr lang="en-US" dirty="0"/>
              <a:t>Reviews research to identify “what works” in education.</a:t>
            </a:r>
          </a:p>
          <a:p>
            <a:pPr marL="274320" indent="0">
              <a:buNone/>
            </a:pPr>
            <a:endParaRPr lang="en-US" dirty="0"/>
          </a:p>
          <a:p>
            <a:r>
              <a:rPr lang="en-US" dirty="0"/>
              <a:t>Intervention reports focus on specific curricula or programs.</a:t>
            </a:r>
          </a:p>
          <a:p>
            <a:pPr marL="274320" indent="0">
              <a:buNone/>
            </a:pPr>
            <a:endParaRPr lang="en-US" dirty="0"/>
          </a:p>
          <a:p>
            <a:r>
              <a:rPr lang="en-US" dirty="0"/>
              <a:t>Practice guides summarize evidence-based recommendations and offer suggestions on how to implement them.</a:t>
            </a:r>
          </a:p>
          <a:p>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18</a:t>
            </a:fld>
            <a:endParaRPr lang="en-US" dirty="0"/>
          </a:p>
        </p:txBody>
      </p:sp>
    </p:spTree>
    <p:extLst>
      <p:ext uri="{BB962C8B-B14F-4D97-AF65-F5344CB8AC3E}">
        <p14:creationId xmlns:p14="http://schemas.microsoft.com/office/powerpoint/2010/main" val="19689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278E-218B-488B-B5ED-B6FDB7566EFF}"/>
              </a:ext>
            </a:extLst>
          </p:cNvPr>
          <p:cNvSpPr>
            <a:spLocks noGrp="1"/>
          </p:cNvSpPr>
          <p:nvPr>
            <p:ph type="title"/>
          </p:nvPr>
        </p:nvSpPr>
        <p:spPr/>
        <p:txBody>
          <a:bodyPr>
            <a:normAutofit fontScale="90000"/>
          </a:bodyPr>
          <a:lstStyle/>
          <a:p>
            <a:br>
              <a:rPr lang="en-US" sz="4900" dirty="0"/>
            </a:br>
            <a:r>
              <a:rPr lang="en-US" sz="4900" dirty="0"/>
              <a:t>What Topics Does the WWC Address?</a:t>
            </a:r>
            <a:br>
              <a:rPr lang="en-US" dirty="0"/>
            </a:br>
            <a:r>
              <a:rPr lang="en-US" sz="4000" dirty="0"/>
              <a:t>A Dozen Areas, and Growing!</a:t>
            </a:r>
            <a:br>
              <a:rPr lang="en-US" dirty="0"/>
            </a:br>
            <a:endParaRPr lang="en-US" dirty="0"/>
          </a:p>
        </p:txBody>
      </p:sp>
      <p:sp>
        <p:nvSpPr>
          <p:cNvPr id="3" name="Content Placeholder 2">
            <a:extLst>
              <a:ext uri="{FF2B5EF4-FFF2-40B4-BE49-F238E27FC236}">
                <a16:creationId xmlns:a16="http://schemas.microsoft.com/office/drawing/2014/main" id="{EF34FFCB-753D-420E-B505-92FFC04A318F}"/>
              </a:ext>
            </a:extLst>
          </p:cNvPr>
          <p:cNvSpPr>
            <a:spLocks noGrp="1"/>
          </p:cNvSpPr>
          <p:nvPr>
            <p:ph idx="1"/>
          </p:nvPr>
        </p:nvSpPr>
        <p:spPr/>
        <p:txBody>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lgn="ctr">
              <a:buNone/>
            </a:pPr>
            <a:r>
              <a:rPr lang="en-US" dirty="0">
                <a:hlinkClick r:id="rId2"/>
              </a:rPr>
              <a:t>whatworks.ed.gov</a:t>
            </a:r>
            <a:endParaRPr lang="en-US" dirty="0"/>
          </a:p>
          <a:p>
            <a:endParaRPr lang="en-US" dirty="0"/>
          </a:p>
        </p:txBody>
      </p:sp>
      <p:sp>
        <p:nvSpPr>
          <p:cNvPr id="4" name="Slide Number Placeholder 3">
            <a:extLst>
              <a:ext uri="{FF2B5EF4-FFF2-40B4-BE49-F238E27FC236}">
                <a16:creationId xmlns:a16="http://schemas.microsoft.com/office/drawing/2014/main" id="{FA529F6F-A11E-4F9F-B813-B0B3F4B02400}"/>
              </a:ext>
            </a:extLst>
          </p:cNvPr>
          <p:cNvSpPr>
            <a:spLocks noGrp="1"/>
          </p:cNvSpPr>
          <p:nvPr>
            <p:ph type="sldNum" sz="quarter" idx="4"/>
          </p:nvPr>
        </p:nvSpPr>
        <p:spPr/>
        <p:txBody>
          <a:bodyPr/>
          <a:lstStyle/>
          <a:p>
            <a:fld id="{8B753B17-1229-47A4-BBB2-A02D5F84107F}" type="slidenum">
              <a:rPr lang="en-US" smtClean="0"/>
              <a:pPr/>
              <a:t>19</a:t>
            </a:fld>
            <a:endParaRPr lang="en-US" dirty="0"/>
          </a:p>
        </p:txBody>
      </p:sp>
      <p:pic>
        <p:nvPicPr>
          <p:cNvPr id="5" name="Picture 2" descr="Image of the menu on the What Works Clearinghouse that displays 12 topic areas, including “Children and Youth with Disabilities.">
            <a:extLst>
              <a:ext uri="{FF2B5EF4-FFF2-40B4-BE49-F238E27FC236}">
                <a16:creationId xmlns:a16="http://schemas.microsoft.com/office/drawing/2014/main" id="{15A7150F-F7BB-42C7-8148-D3D541F48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901190"/>
            <a:ext cx="10515600" cy="319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1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278E-218B-488B-B5ED-B6FDB7566EFF}"/>
              </a:ext>
            </a:extLst>
          </p:cNvPr>
          <p:cNvSpPr>
            <a:spLocks noGrp="1"/>
          </p:cNvSpPr>
          <p:nvPr>
            <p:ph type="title"/>
          </p:nvPr>
        </p:nvSpPr>
        <p:spPr>
          <a:xfrm>
            <a:off x="838200" y="365125"/>
            <a:ext cx="10515600" cy="868589"/>
          </a:xfrm>
        </p:spPr>
        <p:txBody>
          <a:bodyPr/>
          <a:lstStyle/>
          <a:p>
            <a:r>
              <a:rPr lang="en-US" dirty="0"/>
              <a:t>Intervention Reports</a:t>
            </a:r>
          </a:p>
        </p:txBody>
      </p:sp>
      <p:pic>
        <p:nvPicPr>
          <p:cNvPr id="5" name="Content Placeholder 4" descr="Image of page on What Works Clearinghouse that lists interventions tagged as relevant to “Children and Youth with Disabilities” and whether there is evidence of effectiveness for each one. This slide introduces the topic of Intervention Reports.">
            <a:extLst>
              <a:ext uri="{FF2B5EF4-FFF2-40B4-BE49-F238E27FC236}">
                <a16:creationId xmlns:a16="http://schemas.microsoft.com/office/drawing/2014/main" id="{B8172601-F0B9-45A0-B61A-8F62B829A72C}"/>
              </a:ext>
            </a:extLst>
          </p:cNvPr>
          <p:cNvPicPr>
            <a:picLocks noGrp="1" noChangeAspect="1"/>
          </p:cNvPicPr>
          <p:nvPr>
            <p:ph idx="1"/>
          </p:nvPr>
        </p:nvPicPr>
        <p:blipFill>
          <a:blip r:embed="rId2"/>
          <a:stretch>
            <a:fillRect/>
          </a:stretch>
        </p:blipFill>
        <p:spPr>
          <a:xfrm>
            <a:off x="3355070" y="1233714"/>
            <a:ext cx="5481859" cy="5004426"/>
          </a:xfrm>
          <a:prstGeom prst="rect">
            <a:avLst/>
          </a:prstGeom>
        </p:spPr>
      </p:pic>
      <p:sp>
        <p:nvSpPr>
          <p:cNvPr id="4" name="Slide Number Placeholder 3">
            <a:extLst>
              <a:ext uri="{FF2B5EF4-FFF2-40B4-BE49-F238E27FC236}">
                <a16:creationId xmlns:a16="http://schemas.microsoft.com/office/drawing/2014/main" id="{FA529F6F-A11E-4F9F-B813-B0B3F4B02400}"/>
              </a:ext>
            </a:extLst>
          </p:cNvPr>
          <p:cNvSpPr>
            <a:spLocks noGrp="1"/>
          </p:cNvSpPr>
          <p:nvPr>
            <p:ph type="sldNum" sz="quarter" idx="4"/>
          </p:nvPr>
        </p:nvSpPr>
        <p:spPr/>
        <p:txBody>
          <a:bodyPr/>
          <a:lstStyle/>
          <a:p>
            <a:fld id="{8B753B17-1229-47A4-BBB2-A02D5F84107F}" type="slidenum">
              <a:rPr lang="en-US" smtClean="0"/>
              <a:pPr/>
              <a:t>20</a:t>
            </a:fld>
            <a:endParaRPr lang="en-US" dirty="0"/>
          </a:p>
        </p:txBody>
      </p:sp>
    </p:spTree>
    <p:extLst>
      <p:ext uri="{BB962C8B-B14F-4D97-AF65-F5344CB8AC3E}">
        <p14:creationId xmlns:p14="http://schemas.microsoft.com/office/powerpoint/2010/main" val="1562519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278E-218B-488B-B5ED-B6FDB7566EFF}"/>
              </a:ext>
            </a:extLst>
          </p:cNvPr>
          <p:cNvSpPr>
            <a:spLocks noGrp="1"/>
          </p:cNvSpPr>
          <p:nvPr>
            <p:ph type="title"/>
          </p:nvPr>
        </p:nvSpPr>
        <p:spPr>
          <a:xfrm>
            <a:off x="838200" y="365126"/>
            <a:ext cx="10515600" cy="883104"/>
          </a:xfrm>
        </p:spPr>
        <p:txBody>
          <a:bodyPr/>
          <a:lstStyle/>
          <a:p>
            <a:r>
              <a:rPr lang="en-US" dirty="0"/>
              <a:t>A Sample Intervention Report</a:t>
            </a:r>
          </a:p>
        </p:txBody>
      </p:sp>
      <p:pic>
        <p:nvPicPr>
          <p:cNvPr id="5" name="Content Placeholder 4" descr="Sample image of the page for an Intervention Report on Phonological Awareness Training. Each page displays information such as a summary of the findings, research settings, and the number of studies reviewed.">
            <a:extLst>
              <a:ext uri="{FF2B5EF4-FFF2-40B4-BE49-F238E27FC236}">
                <a16:creationId xmlns:a16="http://schemas.microsoft.com/office/drawing/2014/main" id="{C8CCE412-00EC-471E-902E-5A62C9208C0E}"/>
              </a:ext>
            </a:extLst>
          </p:cNvPr>
          <p:cNvPicPr>
            <a:picLocks noGrp="1" noChangeAspect="1"/>
          </p:cNvPicPr>
          <p:nvPr>
            <p:ph idx="1"/>
          </p:nvPr>
        </p:nvPicPr>
        <p:blipFill>
          <a:blip r:embed="rId2"/>
          <a:stretch>
            <a:fillRect/>
          </a:stretch>
        </p:blipFill>
        <p:spPr>
          <a:xfrm>
            <a:off x="2997897" y="1248230"/>
            <a:ext cx="6196206" cy="4793795"/>
          </a:xfrm>
          <a:prstGeom prst="rect">
            <a:avLst/>
          </a:prstGeom>
        </p:spPr>
      </p:pic>
      <p:sp>
        <p:nvSpPr>
          <p:cNvPr id="4" name="Slide Number Placeholder 3">
            <a:extLst>
              <a:ext uri="{FF2B5EF4-FFF2-40B4-BE49-F238E27FC236}">
                <a16:creationId xmlns:a16="http://schemas.microsoft.com/office/drawing/2014/main" id="{FA529F6F-A11E-4F9F-B813-B0B3F4B02400}"/>
              </a:ext>
            </a:extLst>
          </p:cNvPr>
          <p:cNvSpPr>
            <a:spLocks noGrp="1"/>
          </p:cNvSpPr>
          <p:nvPr>
            <p:ph type="sldNum" sz="quarter" idx="4"/>
          </p:nvPr>
        </p:nvSpPr>
        <p:spPr/>
        <p:txBody>
          <a:bodyPr/>
          <a:lstStyle/>
          <a:p>
            <a:fld id="{8B753B17-1229-47A4-BBB2-A02D5F84107F}" type="slidenum">
              <a:rPr lang="en-US" smtClean="0"/>
              <a:pPr/>
              <a:t>21</a:t>
            </a:fld>
            <a:endParaRPr lang="en-US" dirty="0"/>
          </a:p>
        </p:txBody>
      </p:sp>
    </p:spTree>
    <p:extLst>
      <p:ext uri="{BB962C8B-B14F-4D97-AF65-F5344CB8AC3E}">
        <p14:creationId xmlns:p14="http://schemas.microsoft.com/office/powerpoint/2010/main" val="90725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278E-218B-488B-B5ED-B6FDB7566EFF}"/>
              </a:ext>
            </a:extLst>
          </p:cNvPr>
          <p:cNvSpPr>
            <a:spLocks noGrp="1"/>
          </p:cNvSpPr>
          <p:nvPr>
            <p:ph type="title"/>
          </p:nvPr>
        </p:nvSpPr>
        <p:spPr>
          <a:xfrm>
            <a:off x="838200" y="365125"/>
            <a:ext cx="10515600" cy="1216931"/>
          </a:xfrm>
        </p:spPr>
        <p:txBody>
          <a:bodyPr>
            <a:normAutofit fontScale="90000"/>
          </a:bodyPr>
          <a:lstStyle/>
          <a:p>
            <a:r>
              <a:rPr lang="en-US" sz="4900" dirty="0"/>
              <a:t>A Sample Practice Guide</a:t>
            </a:r>
            <a:br>
              <a:rPr lang="en-US" dirty="0"/>
            </a:br>
            <a:r>
              <a:rPr lang="en-US" sz="4000" dirty="0"/>
              <a:t>One of 23 Currently Released</a:t>
            </a:r>
          </a:p>
        </p:txBody>
      </p:sp>
      <p:sp>
        <p:nvSpPr>
          <p:cNvPr id="4" name="Slide Number Placeholder 3">
            <a:extLst>
              <a:ext uri="{FF2B5EF4-FFF2-40B4-BE49-F238E27FC236}">
                <a16:creationId xmlns:a16="http://schemas.microsoft.com/office/drawing/2014/main" id="{FA529F6F-A11E-4F9F-B813-B0B3F4B02400}"/>
              </a:ext>
            </a:extLst>
          </p:cNvPr>
          <p:cNvSpPr>
            <a:spLocks noGrp="1"/>
          </p:cNvSpPr>
          <p:nvPr>
            <p:ph type="sldNum" sz="quarter" idx="4"/>
          </p:nvPr>
        </p:nvSpPr>
        <p:spPr/>
        <p:txBody>
          <a:bodyPr/>
          <a:lstStyle/>
          <a:p>
            <a:fld id="{8B753B17-1229-47A4-BBB2-A02D5F84107F}" type="slidenum">
              <a:rPr lang="en-US" smtClean="0"/>
              <a:pPr/>
              <a:t>22</a:t>
            </a:fld>
            <a:endParaRPr lang="en-US" dirty="0"/>
          </a:p>
        </p:txBody>
      </p:sp>
      <p:pic>
        <p:nvPicPr>
          <p:cNvPr id="6" name="Content Placeholder 5" descr="Sample image of the page for Practice Guide on Reducing Behavior Problems in the Elementary School Classroom. This is one of 23 currently-released guides. It displays each ED practice recommendation and the level of evidence supporting each">
            <a:extLst>
              <a:ext uri="{FF2B5EF4-FFF2-40B4-BE49-F238E27FC236}">
                <a16:creationId xmlns:a16="http://schemas.microsoft.com/office/drawing/2014/main" id="{F29635B1-51C2-439A-AF30-B690747BA73C}"/>
              </a:ext>
            </a:extLst>
          </p:cNvPr>
          <p:cNvPicPr>
            <a:picLocks noGrp="1" noChangeAspect="1"/>
          </p:cNvPicPr>
          <p:nvPr>
            <p:ph idx="1"/>
          </p:nvPr>
        </p:nvPicPr>
        <p:blipFill>
          <a:blip r:embed="rId2"/>
          <a:stretch>
            <a:fillRect/>
          </a:stretch>
        </p:blipFill>
        <p:spPr>
          <a:xfrm>
            <a:off x="2121624" y="1582056"/>
            <a:ext cx="7948751" cy="4839739"/>
          </a:xfrm>
          <a:prstGeom prst="rect">
            <a:avLst/>
          </a:prstGeom>
        </p:spPr>
      </p:pic>
    </p:spTree>
    <p:extLst>
      <p:ext uri="{BB962C8B-B14F-4D97-AF65-F5344CB8AC3E}">
        <p14:creationId xmlns:p14="http://schemas.microsoft.com/office/powerpoint/2010/main" val="206534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15600" cy="1241253"/>
          </a:xfrm>
        </p:spPr>
        <p:txBody>
          <a:bodyPr>
            <a:normAutofit/>
          </a:bodyPr>
          <a:lstStyle/>
          <a:p>
            <a:r>
              <a:rPr lang="en-US" dirty="0"/>
              <a:t>Regional Educational Laboratories</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23</a:t>
            </a:fld>
            <a:endParaRPr lang="en-US" dirty="0"/>
          </a:p>
        </p:txBody>
      </p:sp>
      <p:pic>
        <p:nvPicPr>
          <p:cNvPr id="7" name="Picture 2">
            <a:extLst>
              <a:ext uri="{FF2B5EF4-FFF2-40B4-BE49-F238E27FC236}">
                <a16:creationId xmlns:a16="http://schemas.microsoft.com/office/drawing/2014/main" id="{F27D9AD3-99B1-4214-9500-82A7C39BDA0C}"/>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281" y="1873857"/>
            <a:ext cx="2743438" cy="2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6126349-5738-468A-A08F-85958763D70E}"/>
              </a:ext>
            </a:extLst>
          </p:cNvPr>
          <p:cNvSpPr/>
          <p:nvPr/>
        </p:nvSpPr>
        <p:spPr>
          <a:xfrm>
            <a:off x="1956993" y="4836861"/>
            <a:ext cx="8649548" cy="830997"/>
          </a:xfrm>
          <a:prstGeom prst="rect">
            <a:avLst/>
          </a:prstGeom>
        </p:spPr>
        <p:txBody>
          <a:bodyPr wrap="none">
            <a:spAutoFit/>
          </a:bodyPr>
          <a:lstStyle/>
          <a:p>
            <a:pPr lvl="0" algn="ctr">
              <a:defRPr/>
            </a:pPr>
            <a:r>
              <a:rPr lang="en-US" altLang="en-US" sz="4800" dirty="0"/>
              <a:t>Regional Educational Laboratories</a:t>
            </a:r>
          </a:p>
        </p:txBody>
      </p:sp>
    </p:spTree>
    <p:extLst>
      <p:ext uri="{BB962C8B-B14F-4D97-AF65-F5344CB8AC3E}">
        <p14:creationId xmlns:p14="http://schemas.microsoft.com/office/powerpoint/2010/main" val="208359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B670-23E9-4FCC-8318-5141324B3F80}"/>
              </a:ext>
            </a:extLst>
          </p:cNvPr>
          <p:cNvSpPr>
            <a:spLocks noGrp="1"/>
          </p:cNvSpPr>
          <p:nvPr>
            <p:ph type="title"/>
          </p:nvPr>
        </p:nvSpPr>
        <p:spPr/>
        <p:txBody>
          <a:bodyPr/>
          <a:lstStyle/>
          <a:p>
            <a:r>
              <a:rPr lang="en-US" dirty="0"/>
              <a:t>What are RELs?</a:t>
            </a:r>
            <a:br>
              <a:rPr lang="en-US" dirty="0"/>
            </a:br>
            <a:r>
              <a:rPr lang="en-US" sz="3600" dirty="0"/>
              <a:t>Helping You Put Research Into Action</a:t>
            </a:r>
          </a:p>
        </p:txBody>
      </p:sp>
      <p:sp>
        <p:nvSpPr>
          <p:cNvPr id="3" name="Content Placeholder 2">
            <a:extLst>
              <a:ext uri="{FF2B5EF4-FFF2-40B4-BE49-F238E27FC236}">
                <a16:creationId xmlns:a16="http://schemas.microsoft.com/office/drawing/2014/main" id="{BC7FE060-7ED4-46B9-A496-509C1044A3FA}"/>
              </a:ext>
            </a:extLst>
          </p:cNvPr>
          <p:cNvSpPr>
            <a:spLocks noGrp="1"/>
          </p:cNvSpPr>
          <p:nvPr>
            <p:ph idx="1"/>
          </p:nvPr>
        </p:nvSpPr>
        <p:spPr/>
        <p:txBody>
          <a:bodyPr>
            <a:normAutofit lnSpcReduction="10000"/>
          </a:bodyPr>
          <a:lstStyle/>
          <a:p>
            <a:r>
              <a:rPr lang="en-US" dirty="0"/>
              <a:t>A network of 10 providers that conduct applied research and training, with a mission of supporting a more evidence-based education system.</a:t>
            </a:r>
          </a:p>
          <a:p>
            <a:endParaRPr lang="en-US" dirty="0"/>
          </a:p>
          <a:p>
            <a:r>
              <a:rPr lang="en-US" dirty="0"/>
              <a:t>Offer dozens of events in each region every year, and across the network have hundreds of evidence-based resources that you can use.</a:t>
            </a:r>
          </a:p>
          <a:p>
            <a:endParaRPr lang="en-US" dirty="0"/>
          </a:p>
          <a:p>
            <a:r>
              <a:rPr lang="en-US" dirty="0"/>
              <a:t>Alongside their partners in Comprehensive Centers, can support technical assistance on using those resources in States and districts.</a:t>
            </a:r>
          </a:p>
          <a:p>
            <a:endParaRPr lang="en-US" dirty="0"/>
          </a:p>
        </p:txBody>
      </p:sp>
      <p:sp>
        <p:nvSpPr>
          <p:cNvPr id="4" name="Slide Number Placeholder 3">
            <a:extLst>
              <a:ext uri="{FF2B5EF4-FFF2-40B4-BE49-F238E27FC236}">
                <a16:creationId xmlns:a16="http://schemas.microsoft.com/office/drawing/2014/main" id="{F3A261C3-29F9-41E6-AD2B-B620C66D591E}"/>
              </a:ext>
            </a:extLst>
          </p:cNvPr>
          <p:cNvSpPr>
            <a:spLocks noGrp="1"/>
          </p:cNvSpPr>
          <p:nvPr>
            <p:ph type="sldNum" sz="quarter" idx="4"/>
          </p:nvPr>
        </p:nvSpPr>
        <p:spPr/>
        <p:txBody>
          <a:bodyPr/>
          <a:lstStyle/>
          <a:p>
            <a:fld id="{8B753B17-1229-47A4-BBB2-A02D5F84107F}" type="slidenum">
              <a:rPr lang="en-US" smtClean="0"/>
              <a:pPr/>
              <a:t>24</a:t>
            </a:fld>
            <a:endParaRPr lang="en-US" dirty="0"/>
          </a:p>
        </p:txBody>
      </p:sp>
    </p:spTree>
    <p:extLst>
      <p:ext uri="{BB962C8B-B14F-4D97-AF65-F5344CB8AC3E}">
        <p14:creationId xmlns:p14="http://schemas.microsoft.com/office/powerpoint/2010/main" val="244425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DB51-2707-4B61-9C36-5150D8B710F8}"/>
              </a:ext>
            </a:extLst>
          </p:cNvPr>
          <p:cNvSpPr>
            <a:spLocks noGrp="1"/>
          </p:cNvSpPr>
          <p:nvPr>
            <p:ph type="title"/>
          </p:nvPr>
        </p:nvSpPr>
        <p:spPr>
          <a:xfrm>
            <a:off x="838200" y="365125"/>
            <a:ext cx="10515600" cy="812165"/>
          </a:xfrm>
        </p:spPr>
        <p:txBody>
          <a:bodyPr/>
          <a:lstStyle/>
          <a:p>
            <a:r>
              <a:rPr lang="en-US" dirty="0"/>
              <a:t>Where’s My REL?</a:t>
            </a:r>
          </a:p>
        </p:txBody>
      </p:sp>
      <p:pic>
        <p:nvPicPr>
          <p:cNvPr id="5" name="Content Placeholder 4" descr="Map of the United States, Virgin Islands, and Puerto Rico, with each state color-coded based on coverage by the ten Regional Educational Labs.">
            <a:extLst>
              <a:ext uri="{FF2B5EF4-FFF2-40B4-BE49-F238E27FC236}">
                <a16:creationId xmlns:a16="http://schemas.microsoft.com/office/drawing/2014/main" id="{B1295459-6611-4EFE-BD05-364513D60897}"/>
              </a:ext>
            </a:extLst>
          </p:cNvPr>
          <p:cNvPicPr>
            <a:picLocks noGrp="1" noChangeAspect="1"/>
          </p:cNvPicPr>
          <p:nvPr>
            <p:ph idx="1"/>
          </p:nvPr>
        </p:nvPicPr>
        <p:blipFill>
          <a:blip r:embed="rId2"/>
          <a:stretch>
            <a:fillRect/>
          </a:stretch>
        </p:blipFill>
        <p:spPr>
          <a:xfrm>
            <a:off x="3270259" y="1279208"/>
            <a:ext cx="5651482" cy="3694496"/>
          </a:xfrm>
          <a:prstGeom prst="rect">
            <a:avLst/>
          </a:prstGeom>
        </p:spPr>
      </p:pic>
      <p:sp>
        <p:nvSpPr>
          <p:cNvPr id="4" name="Slide Number Placeholder 3">
            <a:extLst>
              <a:ext uri="{FF2B5EF4-FFF2-40B4-BE49-F238E27FC236}">
                <a16:creationId xmlns:a16="http://schemas.microsoft.com/office/drawing/2014/main" id="{D8BAD57D-8B39-416D-904F-6D0FCF3C2BFE}"/>
              </a:ext>
            </a:extLst>
          </p:cNvPr>
          <p:cNvSpPr>
            <a:spLocks noGrp="1"/>
          </p:cNvSpPr>
          <p:nvPr>
            <p:ph type="sldNum" sz="quarter" idx="4"/>
          </p:nvPr>
        </p:nvSpPr>
        <p:spPr/>
        <p:txBody>
          <a:bodyPr/>
          <a:lstStyle/>
          <a:p>
            <a:fld id="{8B753B17-1229-47A4-BBB2-A02D5F84107F}" type="slidenum">
              <a:rPr lang="en-US" smtClean="0"/>
              <a:pPr/>
              <a:t>25</a:t>
            </a:fld>
            <a:endParaRPr lang="en-US" dirty="0"/>
          </a:p>
        </p:txBody>
      </p:sp>
      <p:sp>
        <p:nvSpPr>
          <p:cNvPr id="6" name="Rectangle 5">
            <a:extLst>
              <a:ext uri="{FF2B5EF4-FFF2-40B4-BE49-F238E27FC236}">
                <a16:creationId xmlns:a16="http://schemas.microsoft.com/office/drawing/2014/main" id="{70A664FA-E29E-4B15-AEBC-1B957B303993}"/>
              </a:ext>
            </a:extLst>
          </p:cNvPr>
          <p:cNvSpPr/>
          <p:nvPr/>
        </p:nvSpPr>
        <p:spPr>
          <a:xfrm>
            <a:off x="3048000" y="5075622"/>
            <a:ext cx="6096000" cy="1115690"/>
          </a:xfrm>
          <a:prstGeom prst="rect">
            <a:avLst/>
          </a:prstGeom>
        </p:spPr>
        <p:txBody>
          <a:bodyPr>
            <a:spAutoFit/>
          </a:bodyPr>
          <a:lstStyle/>
          <a:p>
            <a:pPr algn="ctr"/>
            <a:r>
              <a:rPr lang="en-US" sz="2800" dirty="0">
                <a:hlinkClick r:id="rId3"/>
              </a:rPr>
              <a:t>https://ies.ed.gov/ncee/edlabs</a:t>
            </a:r>
            <a:endParaRPr lang="en-US" sz="2800" dirty="0"/>
          </a:p>
          <a:p>
            <a:pPr algn="ctr"/>
            <a:endParaRPr lang="en-US" sz="1050" dirty="0"/>
          </a:p>
          <a:p>
            <a:pPr algn="ctr"/>
            <a:r>
              <a:rPr lang="en-US" sz="2800" dirty="0"/>
              <a:t>(or just Google us!)</a:t>
            </a:r>
          </a:p>
        </p:txBody>
      </p:sp>
    </p:spTree>
    <p:extLst>
      <p:ext uri="{BB962C8B-B14F-4D97-AF65-F5344CB8AC3E}">
        <p14:creationId xmlns:p14="http://schemas.microsoft.com/office/powerpoint/2010/main" val="3002965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B670-23E9-4FCC-8318-5141324B3F80}"/>
              </a:ext>
            </a:extLst>
          </p:cNvPr>
          <p:cNvSpPr>
            <a:spLocks noGrp="1"/>
          </p:cNvSpPr>
          <p:nvPr>
            <p:ph type="title"/>
          </p:nvPr>
        </p:nvSpPr>
        <p:spPr/>
        <p:txBody>
          <a:bodyPr>
            <a:normAutofit fontScale="90000"/>
          </a:bodyPr>
          <a:lstStyle/>
          <a:p>
            <a:br>
              <a:rPr lang="en-US" sz="4900" dirty="0"/>
            </a:br>
            <a:r>
              <a:rPr lang="en-US" sz="4900" dirty="0"/>
              <a:t>Webinars</a:t>
            </a:r>
            <a:br>
              <a:rPr lang="en-US" dirty="0"/>
            </a:br>
            <a:r>
              <a:rPr lang="en-US" sz="4000" dirty="0"/>
              <a:t>A Snapshot of What’s Happening Across the RELs</a:t>
            </a:r>
            <a:br>
              <a:rPr lang="en-US" sz="4000" dirty="0"/>
            </a:br>
            <a:endParaRPr lang="en-US" sz="4000" dirty="0"/>
          </a:p>
        </p:txBody>
      </p:sp>
      <p:pic>
        <p:nvPicPr>
          <p:cNvPr id="5" name="Content Placeholder 4" descr="Screenshot of the “What’s New at REL” page listing different webinars hosted by each of the Regional Educational Labs.">
            <a:extLst>
              <a:ext uri="{FF2B5EF4-FFF2-40B4-BE49-F238E27FC236}">
                <a16:creationId xmlns:a16="http://schemas.microsoft.com/office/drawing/2014/main" id="{11F4B7A2-7571-4008-BD5D-631CF6AC670C}"/>
              </a:ext>
            </a:extLst>
          </p:cNvPr>
          <p:cNvPicPr>
            <a:picLocks noGrp="1" noChangeAspect="1"/>
          </p:cNvPicPr>
          <p:nvPr>
            <p:ph idx="1"/>
          </p:nvPr>
        </p:nvPicPr>
        <p:blipFill>
          <a:blip r:embed="rId2"/>
          <a:stretch>
            <a:fillRect/>
          </a:stretch>
        </p:blipFill>
        <p:spPr>
          <a:xfrm>
            <a:off x="3879879" y="1690688"/>
            <a:ext cx="4432241" cy="4731107"/>
          </a:xfrm>
          <a:prstGeom prst="rect">
            <a:avLst/>
          </a:prstGeom>
        </p:spPr>
      </p:pic>
      <p:sp>
        <p:nvSpPr>
          <p:cNvPr id="4" name="Slide Number Placeholder 3">
            <a:extLst>
              <a:ext uri="{FF2B5EF4-FFF2-40B4-BE49-F238E27FC236}">
                <a16:creationId xmlns:a16="http://schemas.microsoft.com/office/drawing/2014/main" id="{F3A261C3-29F9-41E6-AD2B-B620C66D591E}"/>
              </a:ext>
            </a:extLst>
          </p:cNvPr>
          <p:cNvSpPr>
            <a:spLocks noGrp="1"/>
          </p:cNvSpPr>
          <p:nvPr>
            <p:ph type="sldNum" sz="quarter" idx="4"/>
          </p:nvPr>
        </p:nvSpPr>
        <p:spPr/>
        <p:txBody>
          <a:bodyPr/>
          <a:lstStyle/>
          <a:p>
            <a:fld id="{8B753B17-1229-47A4-BBB2-A02D5F84107F}" type="slidenum">
              <a:rPr lang="en-US" smtClean="0"/>
              <a:pPr/>
              <a:t>26</a:t>
            </a:fld>
            <a:endParaRPr lang="en-US" dirty="0"/>
          </a:p>
        </p:txBody>
      </p:sp>
    </p:spTree>
    <p:extLst>
      <p:ext uri="{BB962C8B-B14F-4D97-AF65-F5344CB8AC3E}">
        <p14:creationId xmlns:p14="http://schemas.microsoft.com/office/powerpoint/2010/main" val="108599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6AA2-0AD1-4EA1-BC60-269E4FAD86B3}"/>
              </a:ext>
            </a:extLst>
          </p:cNvPr>
          <p:cNvSpPr>
            <a:spLocks noGrp="1"/>
          </p:cNvSpPr>
          <p:nvPr>
            <p:ph type="title"/>
          </p:nvPr>
        </p:nvSpPr>
        <p:spPr/>
        <p:txBody>
          <a:bodyPr/>
          <a:lstStyle/>
          <a:p>
            <a:r>
              <a:rPr lang="en-US" dirty="0"/>
              <a:t>Reports, Videos, and Infographics</a:t>
            </a:r>
          </a:p>
        </p:txBody>
      </p:sp>
      <p:sp>
        <p:nvSpPr>
          <p:cNvPr id="4" name="Slide Number Placeholder 3">
            <a:extLst>
              <a:ext uri="{FF2B5EF4-FFF2-40B4-BE49-F238E27FC236}">
                <a16:creationId xmlns:a16="http://schemas.microsoft.com/office/drawing/2014/main" id="{AB8CE671-DA79-47BF-B716-83C1C8832727}"/>
              </a:ext>
            </a:extLst>
          </p:cNvPr>
          <p:cNvSpPr>
            <a:spLocks noGrp="1"/>
          </p:cNvSpPr>
          <p:nvPr>
            <p:ph type="sldNum" sz="quarter" idx="4"/>
          </p:nvPr>
        </p:nvSpPr>
        <p:spPr/>
        <p:txBody>
          <a:bodyPr/>
          <a:lstStyle/>
          <a:p>
            <a:fld id="{8B753B17-1229-47A4-BBB2-A02D5F84107F}" type="slidenum">
              <a:rPr lang="en-US" smtClean="0"/>
              <a:pPr/>
              <a:t>27</a:t>
            </a:fld>
            <a:endParaRPr lang="en-US" dirty="0"/>
          </a:p>
        </p:txBody>
      </p:sp>
      <p:pic>
        <p:nvPicPr>
          <p:cNvPr id="7" name="Content Placeholder 6" descr="Sample infographic created by the REL West Regional Educational Lab, titled, “For students with disabilities, how do high school outcomes vary by disability category?">
            <a:extLst>
              <a:ext uri="{FF2B5EF4-FFF2-40B4-BE49-F238E27FC236}">
                <a16:creationId xmlns:a16="http://schemas.microsoft.com/office/drawing/2014/main" id="{01725E53-7CFD-48D2-9CC4-B402E9674737}"/>
              </a:ext>
            </a:extLst>
          </p:cNvPr>
          <p:cNvPicPr>
            <a:picLocks noGrp="1" noChangeAspect="1"/>
          </p:cNvPicPr>
          <p:nvPr>
            <p:ph idx="1"/>
          </p:nvPr>
        </p:nvPicPr>
        <p:blipFill>
          <a:blip r:embed="rId2"/>
          <a:stretch>
            <a:fillRect/>
          </a:stretch>
        </p:blipFill>
        <p:spPr>
          <a:xfrm>
            <a:off x="2205510" y="1689131"/>
            <a:ext cx="3926446" cy="4803744"/>
          </a:xfrm>
          <a:prstGeom prst="rect">
            <a:avLst/>
          </a:prstGeom>
        </p:spPr>
      </p:pic>
      <p:sp>
        <p:nvSpPr>
          <p:cNvPr id="8" name="Rectangle 7">
            <a:extLst>
              <a:ext uri="{FF2B5EF4-FFF2-40B4-BE49-F238E27FC236}">
                <a16:creationId xmlns:a16="http://schemas.microsoft.com/office/drawing/2014/main" id="{D9BE0254-438E-44F1-9D7A-FBA18F2F67F3}"/>
              </a:ext>
            </a:extLst>
          </p:cNvPr>
          <p:cNvSpPr/>
          <p:nvPr/>
        </p:nvSpPr>
        <p:spPr>
          <a:xfrm>
            <a:off x="6763656" y="3105835"/>
            <a:ext cx="2946401" cy="2246769"/>
          </a:xfrm>
          <a:prstGeom prst="rect">
            <a:avLst/>
          </a:prstGeom>
        </p:spPr>
        <p:txBody>
          <a:bodyPr wrap="square">
            <a:spAutoFit/>
          </a:bodyPr>
          <a:lstStyle/>
          <a:p>
            <a:pPr marL="274320" indent="0" algn="ctr">
              <a:buNone/>
            </a:pPr>
            <a:r>
              <a:rPr lang="en-US" sz="2800" dirty="0"/>
              <a:t>Locally-relevant research that may have broader applicability.</a:t>
            </a:r>
          </a:p>
        </p:txBody>
      </p:sp>
    </p:spTree>
    <p:extLst>
      <p:ext uri="{BB962C8B-B14F-4D97-AF65-F5344CB8AC3E}">
        <p14:creationId xmlns:p14="http://schemas.microsoft.com/office/powerpoint/2010/main" val="202537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6AA2-0AD1-4EA1-BC60-269E4FAD86B3}"/>
              </a:ext>
            </a:extLst>
          </p:cNvPr>
          <p:cNvSpPr>
            <a:spLocks noGrp="1"/>
          </p:cNvSpPr>
          <p:nvPr>
            <p:ph type="title"/>
          </p:nvPr>
        </p:nvSpPr>
        <p:spPr/>
        <p:txBody>
          <a:bodyPr/>
          <a:lstStyle/>
          <a:p>
            <a:r>
              <a:rPr lang="en-US" dirty="0"/>
              <a:t>Reports, Videos, and Infographics</a:t>
            </a:r>
          </a:p>
        </p:txBody>
      </p:sp>
      <p:sp>
        <p:nvSpPr>
          <p:cNvPr id="4" name="Slide Number Placeholder 3">
            <a:extLst>
              <a:ext uri="{FF2B5EF4-FFF2-40B4-BE49-F238E27FC236}">
                <a16:creationId xmlns:a16="http://schemas.microsoft.com/office/drawing/2014/main" id="{AB8CE671-DA79-47BF-B716-83C1C8832727}"/>
              </a:ext>
            </a:extLst>
          </p:cNvPr>
          <p:cNvSpPr>
            <a:spLocks noGrp="1"/>
          </p:cNvSpPr>
          <p:nvPr>
            <p:ph type="sldNum" sz="quarter" idx="4"/>
          </p:nvPr>
        </p:nvSpPr>
        <p:spPr/>
        <p:txBody>
          <a:bodyPr/>
          <a:lstStyle/>
          <a:p>
            <a:fld id="{8B753B17-1229-47A4-BBB2-A02D5F84107F}" type="slidenum">
              <a:rPr lang="en-US" smtClean="0"/>
              <a:pPr/>
              <a:t>28</a:t>
            </a:fld>
            <a:endParaRPr lang="en-US" dirty="0"/>
          </a:p>
        </p:txBody>
      </p:sp>
      <p:pic>
        <p:nvPicPr>
          <p:cNvPr id="6" name="Content Placeholder 5" descr="Sample infographic created by the REL Midwest Regional Educational Lab, titled, “Monitoring Response to Intervention Implementation helps target school improvement efforts">
            <a:extLst>
              <a:ext uri="{FF2B5EF4-FFF2-40B4-BE49-F238E27FC236}">
                <a16:creationId xmlns:a16="http://schemas.microsoft.com/office/drawing/2014/main" id="{1C85060B-F7D5-48D5-B8F9-E4C6ECD03469}"/>
              </a:ext>
            </a:extLst>
          </p:cNvPr>
          <p:cNvPicPr>
            <a:picLocks noGrp="1" noChangeAspect="1"/>
          </p:cNvPicPr>
          <p:nvPr>
            <p:ph idx="1"/>
          </p:nvPr>
        </p:nvPicPr>
        <p:blipFill>
          <a:blip r:embed="rId2"/>
          <a:stretch>
            <a:fillRect/>
          </a:stretch>
        </p:blipFill>
        <p:spPr>
          <a:xfrm>
            <a:off x="2395549" y="1690688"/>
            <a:ext cx="3700451" cy="4762275"/>
          </a:xfrm>
          <a:prstGeom prst="rect">
            <a:avLst/>
          </a:prstGeom>
        </p:spPr>
      </p:pic>
      <p:pic>
        <p:nvPicPr>
          <p:cNvPr id="9" name="Picture 8">
            <a:extLst>
              <a:ext uri="{FF2B5EF4-FFF2-40B4-BE49-F238E27FC236}">
                <a16:creationId xmlns:a16="http://schemas.microsoft.com/office/drawing/2014/main" id="{4650F74F-4DB1-4820-A82C-C0BAC6206D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1690688"/>
            <a:ext cx="3700450" cy="4767582"/>
          </a:xfrm>
          <a:prstGeom prst="rect">
            <a:avLst/>
          </a:prstGeom>
        </p:spPr>
      </p:pic>
    </p:spTree>
    <p:extLst>
      <p:ext uri="{BB962C8B-B14F-4D97-AF65-F5344CB8AC3E}">
        <p14:creationId xmlns:p14="http://schemas.microsoft.com/office/powerpoint/2010/main" val="42824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5470-9543-4A8B-ACC6-443A4AF49C26}"/>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3D52E710-64D5-4999-B4F4-5E58D108107B}"/>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898300" y="1690688"/>
            <a:ext cx="6395400" cy="4351337"/>
          </a:xfrm>
          <a:prstGeom prst="rect">
            <a:avLst/>
          </a:prstGeom>
        </p:spPr>
      </p:pic>
      <p:sp>
        <p:nvSpPr>
          <p:cNvPr id="4" name="Slide Number Placeholder 3">
            <a:extLst>
              <a:ext uri="{FF2B5EF4-FFF2-40B4-BE49-F238E27FC236}">
                <a16:creationId xmlns:a16="http://schemas.microsoft.com/office/drawing/2014/main" id="{750789FD-744E-4271-8A42-46AB89E20B0B}"/>
              </a:ext>
            </a:extLst>
          </p:cNvPr>
          <p:cNvSpPr>
            <a:spLocks noGrp="1"/>
          </p:cNvSpPr>
          <p:nvPr>
            <p:ph type="sldNum" sz="quarter" idx="4"/>
          </p:nvPr>
        </p:nvSpPr>
        <p:spPr/>
        <p:txBody>
          <a:bodyPr/>
          <a:lstStyle/>
          <a:p>
            <a:fld id="{8B753B17-1229-47A4-BBB2-A02D5F84107F}" type="slidenum">
              <a:rPr lang="en-US" smtClean="0"/>
              <a:pPr/>
              <a:t>29</a:t>
            </a:fld>
            <a:endParaRPr lang="en-US" dirty="0"/>
          </a:p>
        </p:txBody>
      </p:sp>
    </p:spTree>
    <p:extLst>
      <p:ext uri="{BB962C8B-B14F-4D97-AF65-F5344CB8AC3E}">
        <p14:creationId xmlns:p14="http://schemas.microsoft.com/office/powerpoint/2010/main" val="421506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CC4C924-DBFA-4AA5-9ED5-92A87D1EDD47}"/>
              </a:ext>
            </a:extLst>
          </p:cNvPr>
          <p:cNvSpPr>
            <a:spLocks noGrp="1"/>
          </p:cNvSpPr>
          <p:nvPr>
            <p:ph idx="1"/>
          </p:nvPr>
        </p:nvSpPr>
        <p:spPr/>
        <p:txBody>
          <a:bodyPr/>
          <a:lstStyle/>
          <a:p>
            <a:r>
              <a:rPr lang="en-US" u="sng" dirty="0"/>
              <a:t>Review</a:t>
            </a:r>
            <a:r>
              <a:rPr lang="en-US" dirty="0"/>
              <a:t> evidence definitions in use at ED </a:t>
            </a:r>
          </a:p>
          <a:p>
            <a:r>
              <a:rPr lang="en-US" u="sng" dirty="0"/>
              <a:t>Consider</a:t>
            </a:r>
            <a:r>
              <a:rPr lang="en-US" dirty="0"/>
              <a:t> how States can support schools to: </a:t>
            </a:r>
          </a:p>
          <a:p>
            <a:pPr lvl="1"/>
            <a:r>
              <a:rPr lang="en-US" sz="2800" dirty="0"/>
              <a:t>Identify student needs</a:t>
            </a:r>
          </a:p>
          <a:p>
            <a:pPr lvl="1"/>
            <a:r>
              <a:rPr lang="en-US" sz="2800" dirty="0"/>
              <a:t>Select interventions to address those needs</a:t>
            </a:r>
          </a:p>
          <a:p>
            <a:pPr lvl="1"/>
            <a:r>
              <a:rPr lang="en-US" sz="2800" dirty="0"/>
              <a:t>Engage in a continuous improvement cycle to refine interventions as necessary.</a:t>
            </a:r>
          </a:p>
          <a:p>
            <a:r>
              <a:rPr lang="en-US" u="sng" dirty="0"/>
              <a:t>Discuss</a:t>
            </a:r>
            <a:r>
              <a:rPr lang="en-US" dirty="0"/>
              <a:t> how ED’s resources relate to this work. </a:t>
            </a:r>
          </a:p>
          <a:p>
            <a:r>
              <a:rPr lang="en-US" u="sng" dirty="0"/>
              <a:t>Learn</a:t>
            </a:r>
            <a:r>
              <a:rPr lang="en-US" dirty="0"/>
              <a:t> about some immediate and longer term needs. </a:t>
            </a:r>
          </a:p>
          <a:p>
            <a:endParaRPr lang="en-US" dirty="0"/>
          </a:p>
        </p:txBody>
      </p:sp>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3498359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E40B-4180-4623-97CA-85019CE151BB}"/>
              </a:ext>
            </a:extLst>
          </p:cNvPr>
          <p:cNvSpPr>
            <a:spLocks noGrp="1"/>
          </p:cNvSpPr>
          <p:nvPr>
            <p:ph type="title"/>
          </p:nvPr>
        </p:nvSpPr>
        <p:spPr/>
        <p:txBody>
          <a:bodyPr/>
          <a:lstStyle/>
          <a:p>
            <a:r>
              <a:rPr lang="en-US" dirty="0"/>
              <a:t>Polling: Immediate and Longer-term Needs</a:t>
            </a:r>
          </a:p>
        </p:txBody>
      </p:sp>
      <p:sp>
        <p:nvSpPr>
          <p:cNvPr id="3" name="Content Placeholder 2">
            <a:extLst>
              <a:ext uri="{FF2B5EF4-FFF2-40B4-BE49-F238E27FC236}">
                <a16:creationId xmlns:a16="http://schemas.microsoft.com/office/drawing/2014/main" id="{9D14203D-0E74-4864-A41A-57E0ECC08C61}"/>
              </a:ext>
            </a:extLst>
          </p:cNvPr>
          <p:cNvSpPr>
            <a:spLocks noGrp="1"/>
          </p:cNvSpPr>
          <p:nvPr>
            <p:ph idx="1"/>
          </p:nvPr>
        </p:nvSpPr>
        <p:spPr/>
        <p:txBody>
          <a:bodyPr/>
          <a:lstStyle/>
          <a:p>
            <a:r>
              <a:rPr lang="en-US" dirty="0"/>
              <a:t>Most pressing needs? </a:t>
            </a:r>
          </a:p>
          <a:p>
            <a:r>
              <a:rPr lang="en-US" dirty="0"/>
              <a:t>Longer-term needs? </a:t>
            </a:r>
          </a:p>
          <a:p>
            <a:endParaRPr lang="en-US" dirty="0"/>
          </a:p>
        </p:txBody>
      </p:sp>
      <p:sp>
        <p:nvSpPr>
          <p:cNvPr id="4" name="Slide Number Placeholder 3">
            <a:extLst>
              <a:ext uri="{FF2B5EF4-FFF2-40B4-BE49-F238E27FC236}">
                <a16:creationId xmlns:a16="http://schemas.microsoft.com/office/drawing/2014/main" id="{2A467147-32E6-4656-B2BD-9C21F67FBE9B}"/>
              </a:ext>
            </a:extLst>
          </p:cNvPr>
          <p:cNvSpPr>
            <a:spLocks noGrp="1"/>
          </p:cNvSpPr>
          <p:nvPr>
            <p:ph type="sldNum" sz="quarter" idx="4"/>
          </p:nvPr>
        </p:nvSpPr>
        <p:spPr/>
        <p:txBody>
          <a:bodyPr/>
          <a:lstStyle/>
          <a:p>
            <a:fld id="{8B753B17-1229-47A4-BBB2-A02D5F84107F}" type="slidenum">
              <a:rPr lang="en-US" smtClean="0"/>
              <a:pPr/>
              <a:t>30</a:t>
            </a:fld>
            <a:endParaRPr lang="en-US" dirty="0"/>
          </a:p>
        </p:txBody>
      </p:sp>
    </p:spTree>
    <p:extLst>
      <p:ext uri="{BB962C8B-B14F-4D97-AF65-F5344CB8AC3E}">
        <p14:creationId xmlns:p14="http://schemas.microsoft.com/office/powerpoint/2010/main" val="3024466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r>
              <a:rPr lang="en-US" dirty="0"/>
              <a:t>Evidence at ED</a:t>
            </a:r>
          </a:p>
          <a:p>
            <a:r>
              <a:rPr lang="en-US" dirty="0"/>
              <a:t>ED resources to support teachers and schools</a:t>
            </a:r>
          </a:p>
          <a:p>
            <a:pPr lvl="1">
              <a:buFont typeface="Wingdings" panose="05000000000000000000" pitchFamily="2" charset="2"/>
              <a:buChar char="§"/>
            </a:pPr>
            <a:r>
              <a:rPr lang="en-US" sz="2800" dirty="0"/>
              <a:t>Policy and Program Studies Service (PPSS)</a:t>
            </a:r>
          </a:p>
          <a:p>
            <a:pPr lvl="1">
              <a:buFont typeface="Wingdings" panose="05000000000000000000" pitchFamily="2" charset="2"/>
              <a:buChar char="§"/>
            </a:pPr>
            <a:r>
              <a:rPr lang="en-US" sz="2800" dirty="0"/>
              <a:t>Institute of Education Sciences (IES)</a:t>
            </a:r>
          </a:p>
          <a:p>
            <a:r>
              <a:rPr lang="en-US" dirty="0"/>
              <a:t>Deep dive into a sample of U.S. Department of Education (ED) resources</a:t>
            </a:r>
          </a:p>
          <a:p>
            <a:r>
              <a:rPr lang="en-US" dirty="0"/>
              <a:t>Poll on State/district/school needs</a:t>
            </a:r>
            <a:endParaRPr lang="en-US" sz="4000" dirty="0"/>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4</a:t>
            </a:fld>
            <a:endParaRPr lang="en-US" dirty="0"/>
          </a:p>
        </p:txBody>
      </p:sp>
    </p:spTree>
    <p:extLst>
      <p:ext uri="{BB962C8B-B14F-4D97-AF65-F5344CB8AC3E}">
        <p14:creationId xmlns:p14="http://schemas.microsoft.com/office/powerpoint/2010/main" val="39380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normAutofit fontScale="90000"/>
          </a:bodyPr>
          <a:lstStyle/>
          <a:p>
            <a:br>
              <a:rPr lang="en-US" dirty="0"/>
            </a:br>
            <a:r>
              <a:rPr lang="en-US" sz="4900" dirty="0"/>
              <a:t>Presenters</a:t>
            </a:r>
            <a:br>
              <a:rPr lang="en-US" dirty="0"/>
            </a:br>
            <a:r>
              <a:rPr lang="en-US" sz="4000" dirty="0"/>
              <a:t>U.S. Department of Education</a:t>
            </a:r>
            <a:br>
              <a:rPr lang="en-US" dirty="0"/>
            </a:br>
            <a:endParaRPr lang="en-US" dirty="0"/>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r>
              <a:rPr lang="en-US" dirty="0"/>
              <a:t>Leticia Braga, PPSS</a:t>
            </a:r>
          </a:p>
          <a:p>
            <a:pPr lvl="1">
              <a:buFont typeface="Wingdings" panose="05000000000000000000" pitchFamily="2" charset="2"/>
              <a:buChar char="§"/>
            </a:pPr>
            <a:r>
              <a:rPr lang="en-US" sz="2500" dirty="0"/>
              <a:t>Research Analyst</a:t>
            </a:r>
            <a:endParaRPr lang="en-US" sz="2800" dirty="0"/>
          </a:p>
          <a:p>
            <a:r>
              <a:rPr lang="en-US" dirty="0"/>
              <a:t>Nikki Churchwell, PPSS</a:t>
            </a:r>
          </a:p>
          <a:p>
            <a:pPr lvl="1">
              <a:buFont typeface="Wingdings" panose="05000000000000000000" pitchFamily="2" charset="2"/>
              <a:buChar char="§"/>
            </a:pPr>
            <a:r>
              <a:rPr lang="en-US" sz="2500" dirty="0"/>
              <a:t>Program Specialist</a:t>
            </a:r>
            <a:endParaRPr lang="en-US" sz="2800" dirty="0"/>
          </a:p>
          <a:p>
            <a:r>
              <a:rPr lang="en-US" dirty="0"/>
              <a:t>Victoria Hammer, PPSS</a:t>
            </a:r>
          </a:p>
          <a:p>
            <a:pPr lvl="1">
              <a:buFont typeface="Wingdings" panose="05000000000000000000" pitchFamily="2" charset="2"/>
              <a:buChar char="§"/>
            </a:pPr>
            <a:r>
              <a:rPr lang="en-US" sz="2500" dirty="0"/>
              <a:t>Supervisory Research Analyst </a:t>
            </a:r>
            <a:endParaRPr lang="en-US" sz="2800" dirty="0"/>
          </a:p>
          <a:p>
            <a:r>
              <a:rPr lang="en-US" dirty="0"/>
              <a:t>Matthew Soldner, IES</a:t>
            </a:r>
          </a:p>
          <a:p>
            <a:pPr lvl="1">
              <a:buFont typeface="Wingdings" panose="05000000000000000000" pitchFamily="2" charset="2"/>
              <a:buChar char="§"/>
            </a:pPr>
            <a:r>
              <a:rPr lang="en-US" dirty="0"/>
              <a:t>Commissioner, National Center for Education Evaluation and Regional Assistance</a:t>
            </a:r>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5</a:t>
            </a:fld>
            <a:endParaRPr lang="en-US" dirty="0"/>
          </a:p>
        </p:txBody>
      </p:sp>
    </p:spTree>
    <p:extLst>
      <p:ext uri="{BB962C8B-B14F-4D97-AF65-F5344CB8AC3E}">
        <p14:creationId xmlns:p14="http://schemas.microsoft.com/office/powerpoint/2010/main" val="393487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Opportunities: Evidence in ESEA </a:t>
            </a:r>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lstStyle/>
          <a:p>
            <a:pPr marL="731838" indent="-457200"/>
            <a:r>
              <a:rPr lang="en-US" altLang="en-US" dirty="0">
                <a:latin typeface="Tw Cen MT" pitchFamily="34" charset="0"/>
                <a:ea typeface="Tw Cen MT" pitchFamily="34" charset="0"/>
                <a:cs typeface="Tw Cen MT" pitchFamily="34" charset="0"/>
              </a:rPr>
              <a:t>Evidence-based interventions required in Titles I, II, IV, VI in both formula and discretionary grant programs (e.g., 1111(d)(1)(B)(ii), 1111(d)(2)(B)(ii))</a:t>
            </a:r>
          </a:p>
          <a:p>
            <a:pPr marL="731838" indent="-457200"/>
            <a:r>
              <a:rPr lang="en-US" altLang="en-US" dirty="0">
                <a:latin typeface="Tw Cen MT" pitchFamily="34" charset="0"/>
                <a:ea typeface="Tw Cen MT" pitchFamily="34" charset="0"/>
                <a:cs typeface="Tw Cen MT" pitchFamily="34" charset="0"/>
              </a:rPr>
              <a:t>ESEA </a:t>
            </a:r>
            <a:r>
              <a:rPr lang="en-US" dirty="0"/>
              <a:t>§ 8101(21)(A) d</a:t>
            </a:r>
            <a:r>
              <a:rPr lang="en-US" altLang="en-US" dirty="0">
                <a:latin typeface="Tw Cen MT" pitchFamily="34" charset="0"/>
                <a:ea typeface="Tw Cen MT" pitchFamily="34" charset="0"/>
                <a:cs typeface="Tw Cen MT" pitchFamily="34" charset="0"/>
              </a:rPr>
              <a:t>efines “evidence-based” as having 4 levels</a:t>
            </a:r>
          </a:p>
          <a:p>
            <a:pPr marL="1095375" lvl="1" indent="-273050">
              <a:buFont typeface="Wingdings" pitchFamily="2" charset="2"/>
              <a:buChar char="§"/>
            </a:pPr>
            <a:r>
              <a:rPr lang="en-US" altLang="en-US" sz="2800" dirty="0">
                <a:latin typeface="Tw Cen MT" pitchFamily="34" charset="0"/>
                <a:ea typeface="Tw Cen MT" pitchFamily="34" charset="0"/>
                <a:cs typeface="Tw Cen MT" pitchFamily="34" charset="0"/>
              </a:rPr>
              <a:t>Strong evidence</a:t>
            </a:r>
          </a:p>
          <a:p>
            <a:pPr marL="1095375" lvl="1" indent="-273050">
              <a:buFont typeface="Wingdings" pitchFamily="2" charset="2"/>
              <a:buChar char="§"/>
            </a:pPr>
            <a:r>
              <a:rPr lang="en-US" altLang="en-US" sz="2800" dirty="0">
                <a:latin typeface="Tw Cen MT" pitchFamily="34" charset="0"/>
                <a:ea typeface="Tw Cen MT" pitchFamily="34" charset="0"/>
                <a:cs typeface="Tw Cen MT" pitchFamily="34" charset="0"/>
              </a:rPr>
              <a:t>Moderate evidence</a:t>
            </a:r>
          </a:p>
          <a:p>
            <a:pPr marL="1095375" lvl="1" indent="-273050">
              <a:buFont typeface="Wingdings" pitchFamily="2" charset="2"/>
              <a:buChar char="§"/>
            </a:pPr>
            <a:r>
              <a:rPr lang="en-US" altLang="en-US" sz="2800" dirty="0">
                <a:latin typeface="Tw Cen MT" pitchFamily="34" charset="0"/>
                <a:ea typeface="Tw Cen MT" pitchFamily="34" charset="0"/>
                <a:cs typeface="Tw Cen MT" pitchFamily="34" charset="0"/>
              </a:rPr>
              <a:t>Promising evidence</a:t>
            </a:r>
          </a:p>
          <a:p>
            <a:pPr marL="1095375" lvl="1" indent="-273050">
              <a:buFont typeface="Wingdings" pitchFamily="2" charset="2"/>
              <a:buChar char="§"/>
            </a:pPr>
            <a:r>
              <a:rPr lang="en-US" altLang="en-US" sz="2800" dirty="0">
                <a:latin typeface="Tw Cen MT" pitchFamily="34" charset="0"/>
                <a:ea typeface="Tw Cen MT" pitchFamily="34" charset="0"/>
                <a:cs typeface="Tw Cen MT" pitchFamily="34" charset="0"/>
              </a:rPr>
              <a:t>Evidence that demonstrates a rationale</a:t>
            </a:r>
          </a:p>
          <a:p>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6</a:t>
            </a:fld>
            <a:endParaRPr lang="en-US" dirty="0"/>
          </a:p>
        </p:txBody>
      </p:sp>
    </p:spTree>
    <p:extLst>
      <p:ext uri="{BB962C8B-B14F-4D97-AF65-F5344CB8AC3E}">
        <p14:creationId xmlns:p14="http://schemas.microsoft.com/office/powerpoint/2010/main" val="232599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normAutofit fontScale="90000"/>
          </a:bodyPr>
          <a:lstStyle/>
          <a:p>
            <a:br>
              <a:rPr lang="en-US" sz="4900" dirty="0"/>
            </a:br>
            <a:r>
              <a:rPr lang="en-US" sz="4900" dirty="0"/>
              <a:t>Evidence in ESEA</a:t>
            </a:r>
            <a:br>
              <a:rPr lang="en-US" dirty="0"/>
            </a:br>
            <a:r>
              <a:rPr lang="en-US" sz="4000" dirty="0"/>
              <a:t>What is an “EVIDENCE-BASED” INTERVENTION?</a:t>
            </a:r>
            <a:br>
              <a:rPr lang="en-US" dirty="0"/>
            </a:br>
            <a:endParaRPr lang="en-US" dirty="0"/>
          </a:p>
        </p:txBody>
      </p:sp>
      <p:sp>
        <p:nvSpPr>
          <p:cNvPr id="3" name="Content Placeholder 2">
            <a:extLst>
              <a:ext uri="{FF2B5EF4-FFF2-40B4-BE49-F238E27FC236}">
                <a16:creationId xmlns:a16="http://schemas.microsoft.com/office/drawing/2014/main" id="{856E88A5-3388-4F87-AF82-6070BE9B844A}"/>
              </a:ext>
            </a:extLst>
          </p:cNvPr>
          <p:cNvSpPr>
            <a:spLocks noGrp="1"/>
          </p:cNvSpPr>
          <p:nvPr>
            <p:ph idx="1"/>
          </p:nvPr>
        </p:nvSpPr>
        <p:spPr/>
        <p:txBody>
          <a:bodyPr>
            <a:normAutofit fontScale="92500" lnSpcReduction="20000"/>
          </a:bodyPr>
          <a:lstStyle/>
          <a:p>
            <a:pPr marL="0" indent="0">
              <a:buNone/>
            </a:pPr>
            <a:endParaRPr lang="en-US" sz="1800" dirty="0"/>
          </a:p>
          <a:p>
            <a:pPr marL="0" indent="0">
              <a:buNone/>
            </a:pPr>
            <a:r>
              <a:rPr lang="en-US" sz="2200" dirty="0"/>
              <a:t>“…the term ‘</a:t>
            </a:r>
            <a:r>
              <a:rPr lang="en-US" sz="2200" dirty="0">
                <a:solidFill>
                  <a:schemeClr val="accent2"/>
                </a:solidFill>
              </a:rPr>
              <a:t>evidence-based</a:t>
            </a:r>
            <a:r>
              <a:rPr lang="en-US" sz="2200" dirty="0"/>
              <a:t>,’ when used with respect to a State, local educational agency, or school activity, means an activity, strategy, or intervention that –</a:t>
            </a:r>
          </a:p>
          <a:p>
            <a:pPr marL="822960" lvl="1">
              <a:buNone/>
            </a:pPr>
            <a:r>
              <a:rPr lang="en-US" sz="2200" dirty="0"/>
              <a:t>(</a:t>
            </a:r>
            <a:r>
              <a:rPr lang="en-US" sz="2200" dirty="0" err="1"/>
              <a:t>i</a:t>
            </a:r>
            <a:r>
              <a:rPr lang="en-US" sz="2200" dirty="0"/>
              <a:t>) </a:t>
            </a:r>
            <a:r>
              <a:rPr lang="en-US" sz="2200" b="1" dirty="0"/>
              <a:t>demonstrates a statistically significant effect</a:t>
            </a:r>
            <a:r>
              <a:rPr lang="en-US" sz="2200" dirty="0"/>
              <a:t> on improving student outcomes or other relevant outcomes based on –</a:t>
            </a:r>
          </a:p>
          <a:p>
            <a:pPr marL="1005840" lvl="1" indent="0">
              <a:buNone/>
            </a:pPr>
            <a:r>
              <a:rPr lang="en-US" sz="2200" dirty="0"/>
              <a:t>(I) </a:t>
            </a:r>
            <a:r>
              <a:rPr lang="en-US" sz="2200" b="1" dirty="0"/>
              <a:t>strong evidence </a:t>
            </a:r>
            <a:r>
              <a:rPr lang="en-US" sz="2200" dirty="0"/>
              <a:t>from at least one well-designed and well-implemented experimental study;</a:t>
            </a:r>
          </a:p>
          <a:p>
            <a:pPr marL="1005840" lvl="1" indent="0">
              <a:buNone/>
            </a:pPr>
            <a:r>
              <a:rPr lang="en-US" sz="2200" dirty="0"/>
              <a:t>(II) </a:t>
            </a:r>
            <a:r>
              <a:rPr lang="en-US" sz="2200" b="1" dirty="0"/>
              <a:t>moderate evidence </a:t>
            </a:r>
            <a:r>
              <a:rPr lang="en-US" sz="2200" dirty="0"/>
              <a:t>from at least one well-designed and well-implemented quasi experimental study; or</a:t>
            </a:r>
          </a:p>
          <a:p>
            <a:pPr marL="1005840" lvl="1" indent="0">
              <a:buNone/>
            </a:pPr>
            <a:r>
              <a:rPr lang="en-US" sz="2200" dirty="0"/>
              <a:t>(III) </a:t>
            </a:r>
            <a:r>
              <a:rPr lang="en-US" sz="2200" b="1" dirty="0"/>
              <a:t>promising evidence </a:t>
            </a:r>
            <a:r>
              <a:rPr lang="en-US" sz="2200" dirty="0"/>
              <a:t>from at least one well-designed and well-implemented correlational study with statistical controls for selection bias; or</a:t>
            </a:r>
          </a:p>
          <a:p>
            <a:pPr marL="1005840" lvl="2" indent="-530352">
              <a:buNone/>
            </a:pPr>
            <a:r>
              <a:rPr lang="en-US" sz="2200" dirty="0"/>
              <a:t>(ii)    (I) </a:t>
            </a:r>
            <a:r>
              <a:rPr lang="en-US" sz="2200" b="1" dirty="0"/>
              <a:t>demonstrates a rationale</a:t>
            </a:r>
            <a:r>
              <a:rPr lang="en-US" sz="2200" dirty="0"/>
              <a:t> based on high-quality research findings or positive evaluation that such activity, strategy, or intervention is likely to improve student outcomes or other relevant outcomes; and </a:t>
            </a:r>
          </a:p>
          <a:p>
            <a:pPr marL="914400" lvl="2" indent="0">
              <a:buNone/>
            </a:pPr>
            <a:r>
              <a:rPr lang="en-US" sz="2200" dirty="0"/>
              <a:t>(II) includes </a:t>
            </a:r>
            <a:r>
              <a:rPr lang="en-US" sz="2200" b="1" dirty="0"/>
              <a:t>ongoing efforts to examine the effects</a:t>
            </a:r>
            <a:r>
              <a:rPr lang="en-US" sz="2200" dirty="0"/>
              <a:t> of such activity, strategy, or intervention.</a:t>
            </a:r>
          </a:p>
          <a:p>
            <a:pPr marL="0" lvl="0" indent="0">
              <a:lnSpc>
                <a:spcPct val="100000"/>
              </a:lnSpc>
              <a:spcBef>
                <a:spcPts val="0"/>
              </a:spcBef>
              <a:buNone/>
            </a:pPr>
            <a:endParaRPr lang="en-US" sz="1400" dirty="0">
              <a:solidFill>
                <a:srgbClr val="038A00"/>
              </a:solidFill>
              <a:latin typeface="Tw Cen MT"/>
            </a:endParaRPr>
          </a:p>
          <a:p>
            <a:pPr marL="0" lvl="0" indent="0">
              <a:lnSpc>
                <a:spcPct val="100000"/>
              </a:lnSpc>
              <a:spcBef>
                <a:spcPts val="0"/>
              </a:spcBef>
              <a:buNone/>
            </a:pPr>
            <a:r>
              <a:rPr lang="en-US" sz="1400" dirty="0">
                <a:solidFill>
                  <a:srgbClr val="038A00"/>
                </a:solidFill>
                <a:latin typeface="Tw Cen MT"/>
              </a:rPr>
              <a:t>Source: § 8101(21)(A) of the ESEA</a:t>
            </a:r>
          </a:p>
          <a:p>
            <a:pPr marL="0" indent="0">
              <a:buNone/>
            </a:pP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7</a:t>
            </a:fld>
            <a:endParaRPr lang="en-US" dirty="0"/>
          </a:p>
        </p:txBody>
      </p:sp>
    </p:spTree>
    <p:extLst>
      <p:ext uri="{BB962C8B-B14F-4D97-AF65-F5344CB8AC3E}">
        <p14:creationId xmlns:p14="http://schemas.microsoft.com/office/powerpoint/2010/main" val="339878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15600" cy="688171"/>
          </a:xfrm>
        </p:spPr>
        <p:txBody>
          <a:bodyPr>
            <a:noAutofit/>
          </a:bodyPr>
          <a:lstStyle/>
          <a:p>
            <a:pPr algn="ctr"/>
            <a:r>
              <a:rPr lang="en-US" dirty="0"/>
              <a:t>EDGAR Evidence Standards</a:t>
            </a:r>
          </a:p>
        </p:txBody>
      </p:sp>
      <p:pic>
        <p:nvPicPr>
          <p:cNvPr id="5" name="Content Placeholder 4" descr="Table describing the information that a single study needs to contain to meet the different levels of evidence under the EDGAR regulations.">
            <a:extLst>
              <a:ext uri="{FF2B5EF4-FFF2-40B4-BE49-F238E27FC236}">
                <a16:creationId xmlns:a16="http://schemas.microsoft.com/office/drawing/2014/main" id="{750001D0-CC4B-4D5F-AEAC-26FAA3017D30}"/>
              </a:ext>
            </a:extLst>
          </p:cNvPr>
          <p:cNvPicPr>
            <a:picLocks noGrp="1" noChangeAspect="1"/>
          </p:cNvPicPr>
          <p:nvPr>
            <p:ph idx="1"/>
          </p:nvPr>
        </p:nvPicPr>
        <p:blipFill>
          <a:blip r:embed="rId3"/>
          <a:stretch>
            <a:fillRect/>
          </a:stretch>
        </p:blipFill>
        <p:spPr>
          <a:xfrm>
            <a:off x="2835450" y="1053296"/>
            <a:ext cx="6772909" cy="4988729"/>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8</a:t>
            </a:fld>
            <a:endParaRPr lang="en-US" dirty="0"/>
          </a:p>
        </p:txBody>
      </p:sp>
    </p:spTree>
    <p:extLst>
      <p:ext uri="{BB962C8B-B14F-4D97-AF65-F5344CB8AC3E}">
        <p14:creationId xmlns:p14="http://schemas.microsoft.com/office/powerpoint/2010/main" val="379889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p:txBody>
          <a:bodyPr/>
          <a:lstStyle/>
          <a:p>
            <a:r>
              <a:rPr lang="en-US" dirty="0"/>
              <a:t>How does EDGAR define the evidence levels?</a:t>
            </a:r>
          </a:p>
        </p:txBody>
      </p:sp>
      <p:pic>
        <p:nvPicPr>
          <p:cNvPr id="5" name="Content Placeholder 4">
            <a:extLst>
              <a:ext uri="{FF2B5EF4-FFF2-40B4-BE49-F238E27FC236}">
                <a16:creationId xmlns:a16="http://schemas.microsoft.com/office/drawing/2014/main" id="{C51A6451-8D83-4FA6-89C2-76C9D8C06E9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463851" y="1690688"/>
            <a:ext cx="9439502" cy="4614759"/>
          </a:xfrm>
          <a:prstGeom prst="rect">
            <a:avLst/>
          </a:prstGeom>
        </p:spPr>
      </p:pic>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p:txBody>
          <a:bodyPr/>
          <a:lstStyle/>
          <a:p>
            <a:fld id="{8B753B17-1229-47A4-BBB2-A02D5F84107F}" type="slidenum">
              <a:rPr lang="en-US" smtClean="0"/>
              <a:pPr/>
              <a:t>9</a:t>
            </a:fld>
            <a:endParaRPr lang="en-US" dirty="0"/>
          </a:p>
        </p:txBody>
      </p:sp>
      <p:sp>
        <p:nvSpPr>
          <p:cNvPr id="6" name="Rectangle 5">
            <a:extLst>
              <a:ext uri="{FF2B5EF4-FFF2-40B4-BE49-F238E27FC236}">
                <a16:creationId xmlns:a16="http://schemas.microsoft.com/office/drawing/2014/main" id="{E4FBE0C5-DBF6-4C54-85BF-635DE79523FB}"/>
              </a:ext>
            </a:extLst>
          </p:cNvPr>
          <p:cNvSpPr/>
          <p:nvPr/>
        </p:nvSpPr>
        <p:spPr>
          <a:xfrm>
            <a:off x="1463850" y="1807036"/>
            <a:ext cx="9439502" cy="4498411"/>
          </a:xfrm>
          <a:prstGeom prst="rect">
            <a:avLst/>
          </a:prstGeom>
        </p:spPr>
        <p:txBody>
          <a:bodyPr wrap="square">
            <a:spAutoFit/>
          </a:bodyPr>
          <a:lstStyle/>
          <a:p>
            <a:pPr marL="11206" marR="112065" lvl="0" indent="0" defTabSz="914400" eaLnBrk="1" fontAlgn="auto" latinLnBrk="0" hangingPunct="1">
              <a:lnSpc>
                <a:spcPct val="97200"/>
              </a:lnSpc>
              <a:spcBef>
                <a:spcPts val="124"/>
              </a:spcBef>
              <a:spcAft>
                <a:spcPts val="0"/>
              </a:spcAft>
              <a:buClrTx/>
              <a:buSzTx/>
              <a:buFontTx/>
              <a:buNone/>
              <a:tabLst/>
              <a:defRPr/>
            </a:pPr>
            <a:r>
              <a:rPr kumimoji="0" lang="en-US" sz="1200" b="1" i="0" u="none" strike="noStrike" kern="0" cap="none" spc="-4" normalizeH="0" baseline="0" noProof="0" dirty="0">
                <a:ln>
                  <a:noFill/>
                </a:ln>
                <a:solidFill>
                  <a:srgbClr val="221F1F"/>
                </a:solidFill>
                <a:effectLst/>
                <a:uLnTx/>
                <a:uFillTx/>
                <a:latin typeface="Arial"/>
                <a:cs typeface="Arial"/>
              </a:rPr>
              <a:t>Strong </a:t>
            </a:r>
            <a:r>
              <a:rPr kumimoji="0" lang="en-US" sz="1200" b="1" i="0" u="none" strike="noStrike" kern="0" cap="none" spc="-9" normalizeH="0" baseline="0" noProof="0" dirty="0">
                <a:ln>
                  <a:noFill/>
                </a:ln>
                <a:solidFill>
                  <a:srgbClr val="221F1F"/>
                </a:solidFill>
                <a:effectLst/>
                <a:uLnTx/>
                <a:uFillTx/>
                <a:latin typeface="Arial"/>
                <a:cs typeface="Arial"/>
              </a:rPr>
              <a:t>evidence: </a:t>
            </a:r>
            <a:r>
              <a:rPr kumimoji="0" lang="en-US" sz="1200" b="0" i="0" u="none" strike="noStrike" kern="0" cap="none" spc="-4" normalizeH="0" baseline="0" noProof="0" dirty="0">
                <a:ln>
                  <a:noFill/>
                </a:ln>
                <a:solidFill>
                  <a:srgbClr val="221F1F"/>
                </a:solidFill>
                <a:effectLst/>
                <a:uLnTx/>
                <a:uFillTx/>
                <a:latin typeface="Arial"/>
                <a:cs typeface="Arial"/>
              </a:rPr>
              <a:t>evidence exists of the </a:t>
            </a:r>
            <a:r>
              <a:rPr kumimoji="0" lang="en-US" sz="1200" b="0" i="0" u="none" strike="noStrike" kern="0" cap="none" spc="-9" normalizeH="0" baseline="0" noProof="0" dirty="0">
                <a:ln>
                  <a:noFill/>
                </a:ln>
                <a:solidFill>
                  <a:srgbClr val="221F1F"/>
                </a:solidFill>
                <a:effectLst/>
                <a:uLnTx/>
                <a:uFillTx/>
                <a:latin typeface="Arial"/>
                <a:cs typeface="Arial"/>
              </a:rPr>
              <a:t>effectiveness </a:t>
            </a:r>
            <a:r>
              <a:rPr kumimoji="0" lang="en-US" sz="1200" b="0" i="0" u="none" strike="noStrike" kern="0" cap="none" spc="-4" normalizeH="0" baseline="0" noProof="0" dirty="0">
                <a:ln>
                  <a:noFill/>
                </a:ln>
                <a:solidFill>
                  <a:srgbClr val="221F1F"/>
                </a:solidFill>
                <a:effectLst/>
                <a:uLnTx/>
                <a:uFillTx/>
                <a:latin typeface="Arial"/>
                <a:cs typeface="Arial"/>
              </a:rPr>
              <a:t>of a key project component in improving a relevant outcome  </a:t>
            </a:r>
            <a:r>
              <a:rPr kumimoji="0" lang="en-US" sz="1200" b="0" i="0" u="none" strike="noStrike" kern="0" cap="none" spc="0" normalizeH="0" baseline="0" noProof="0" dirty="0">
                <a:ln>
                  <a:noFill/>
                </a:ln>
                <a:solidFill>
                  <a:srgbClr val="221F1F"/>
                </a:solidFill>
                <a:effectLst/>
                <a:uLnTx/>
                <a:uFillTx/>
                <a:latin typeface="Arial"/>
                <a:cs typeface="Arial"/>
              </a:rPr>
              <a:t>for </a:t>
            </a:r>
            <a:r>
              <a:rPr kumimoji="0" lang="en-US" sz="1200" b="0" i="0" u="none" strike="noStrike" kern="0" cap="none" spc="-4" normalizeH="0" baseline="0" noProof="0" dirty="0">
                <a:ln>
                  <a:noFill/>
                </a:ln>
                <a:solidFill>
                  <a:srgbClr val="221F1F"/>
                </a:solidFill>
                <a:effectLst/>
                <a:uLnTx/>
                <a:uFillTx/>
                <a:latin typeface="Arial"/>
                <a:cs typeface="Arial"/>
              </a:rPr>
              <a:t>a sample that </a:t>
            </a:r>
            <a:r>
              <a:rPr kumimoji="0" lang="en-US" sz="1200" b="0" i="0" u="none" strike="noStrike" kern="0" cap="none" spc="-9" normalizeH="0" baseline="0" noProof="0" dirty="0">
                <a:ln>
                  <a:noFill/>
                </a:ln>
                <a:solidFill>
                  <a:srgbClr val="221F1F"/>
                </a:solidFill>
                <a:effectLst/>
                <a:uLnTx/>
                <a:uFillTx/>
                <a:latin typeface="Arial"/>
                <a:cs typeface="Arial"/>
              </a:rPr>
              <a:t>overlaps </a:t>
            </a:r>
            <a:r>
              <a:rPr kumimoji="0" lang="en-US" sz="1200" b="0" i="0" u="none" strike="noStrike" kern="0" cap="none" spc="-4" normalizeH="0" baseline="0" noProof="0" dirty="0">
                <a:ln>
                  <a:noFill/>
                </a:ln>
                <a:solidFill>
                  <a:srgbClr val="221F1F"/>
                </a:solidFill>
                <a:effectLst/>
                <a:uLnTx/>
                <a:uFillTx/>
                <a:latin typeface="Arial"/>
                <a:cs typeface="Arial"/>
              </a:rPr>
              <a:t>with the </a:t>
            </a:r>
            <a:r>
              <a:rPr kumimoji="0" lang="en-US" sz="1200" b="0" i="0" u="none" strike="noStrike" kern="0" cap="none" spc="-9" normalizeH="0" baseline="0" noProof="0" dirty="0">
                <a:ln>
                  <a:noFill/>
                </a:ln>
                <a:solidFill>
                  <a:srgbClr val="221F1F"/>
                </a:solidFill>
                <a:effectLst/>
                <a:uLnTx/>
                <a:uFillTx/>
                <a:latin typeface="Arial"/>
                <a:cs typeface="Arial"/>
              </a:rPr>
              <a:t>populations </a:t>
            </a:r>
            <a:r>
              <a:rPr kumimoji="0" lang="en-US" sz="1200" b="0" i="0" u="none" strike="noStrike" kern="0" cap="none" spc="-4" normalizeH="0" baseline="0" noProof="0" dirty="0">
                <a:ln>
                  <a:noFill/>
                </a:ln>
                <a:solidFill>
                  <a:srgbClr val="221F1F"/>
                </a:solidFill>
                <a:effectLst/>
                <a:uLnTx/>
                <a:uFillTx/>
                <a:latin typeface="Arial"/>
                <a:cs typeface="Arial"/>
              </a:rPr>
              <a:t>and settings </a:t>
            </a:r>
            <a:r>
              <a:rPr kumimoji="0" lang="en-US" sz="1200" b="0" i="0" u="none" strike="noStrike" kern="0" cap="none" spc="-9" normalizeH="0" baseline="0" noProof="0" dirty="0">
                <a:ln>
                  <a:noFill/>
                </a:ln>
                <a:solidFill>
                  <a:srgbClr val="221F1F"/>
                </a:solidFill>
                <a:effectLst/>
                <a:uLnTx/>
                <a:uFillTx/>
                <a:latin typeface="Arial"/>
                <a:cs typeface="Arial"/>
              </a:rPr>
              <a:t>proposed </a:t>
            </a:r>
            <a:r>
              <a:rPr kumimoji="0" lang="en-US" sz="1200" b="0" i="0" u="none" strike="noStrike" kern="0" cap="none" spc="-4" normalizeH="0" baseline="0" noProof="0" dirty="0">
                <a:ln>
                  <a:noFill/>
                </a:ln>
                <a:solidFill>
                  <a:srgbClr val="221F1F"/>
                </a:solidFill>
                <a:effectLst/>
                <a:uLnTx/>
                <a:uFillTx/>
                <a:latin typeface="Arial"/>
                <a:cs typeface="Arial"/>
              </a:rPr>
              <a:t>to receive that component, </a:t>
            </a:r>
            <a:r>
              <a:rPr kumimoji="0" lang="en-US" sz="1200" b="0" i="0" u="none" strike="noStrike" kern="0" cap="none" spc="-9" normalizeH="0" baseline="0" noProof="0" dirty="0">
                <a:ln>
                  <a:noFill/>
                </a:ln>
                <a:solidFill>
                  <a:srgbClr val="221F1F"/>
                </a:solidFill>
                <a:effectLst/>
                <a:uLnTx/>
                <a:uFillTx/>
                <a:latin typeface="Arial"/>
                <a:cs typeface="Arial"/>
              </a:rPr>
              <a:t>based on </a:t>
            </a:r>
            <a:r>
              <a:rPr kumimoji="0" lang="en-US" sz="1200" b="0" i="0" u="none" strike="noStrike" kern="0" cap="none" spc="-4" normalizeH="0" baseline="0" noProof="0" dirty="0">
                <a:ln>
                  <a:noFill/>
                </a:ln>
                <a:solidFill>
                  <a:srgbClr val="221F1F"/>
                </a:solidFill>
                <a:effectLst/>
                <a:uLnTx/>
                <a:uFillTx/>
                <a:latin typeface="Arial"/>
                <a:cs typeface="Arial"/>
              </a:rPr>
              <a:t>a </a:t>
            </a:r>
            <a:r>
              <a:rPr kumimoji="0" lang="en-US" sz="1200" b="0" i="0" u="none" strike="noStrike" kern="0" cap="none" spc="-9" normalizeH="0" baseline="0" noProof="0" dirty="0">
                <a:ln>
                  <a:noFill/>
                </a:ln>
                <a:solidFill>
                  <a:srgbClr val="221F1F"/>
                </a:solidFill>
                <a:effectLst/>
                <a:uLnTx/>
                <a:uFillTx/>
                <a:latin typeface="Arial"/>
                <a:cs typeface="Arial"/>
              </a:rPr>
              <a:t>relevant  </a:t>
            </a:r>
            <a:r>
              <a:rPr kumimoji="0" lang="en-US" sz="1200" b="0" i="0" u="none" strike="noStrike" kern="0" cap="none" spc="-4" normalizeH="0" baseline="0" noProof="0" dirty="0">
                <a:ln>
                  <a:noFill/>
                </a:ln>
                <a:solidFill>
                  <a:srgbClr val="221F1F"/>
                </a:solidFill>
                <a:effectLst/>
                <a:uLnTx/>
                <a:uFillTx/>
                <a:latin typeface="Arial"/>
                <a:cs typeface="Arial"/>
              </a:rPr>
              <a:t>finding </a:t>
            </a:r>
            <a:r>
              <a:rPr kumimoji="0" lang="en-US" sz="1200" b="0" i="0" u="none" strike="noStrike" kern="0" cap="none" spc="0" normalizeH="0" baseline="0" noProof="0" dirty="0">
                <a:ln>
                  <a:noFill/>
                </a:ln>
                <a:solidFill>
                  <a:srgbClr val="221F1F"/>
                </a:solidFill>
                <a:effectLst/>
                <a:uLnTx/>
                <a:uFillTx/>
                <a:latin typeface="Arial"/>
                <a:cs typeface="Arial"/>
              </a:rPr>
              <a:t>from </a:t>
            </a:r>
            <a:r>
              <a:rPr kumimoji="0" lang="en-US" sz="1200" b="0" i="0" u="none" strike="noStrike" kern="0" cap="none" spc="-4" normalizeH="0" baseline="0" noProof="0" dirty="0">
                <a:ln>
                  <a:noFill/>
                </a:ln>
                <a:solidFill>
                  <a:srgbClr val="221F1F"/>
                </a:solidFill>
                <a:effectLst/>
                <a:uLnTx/>
                <a:uFillTx/>
                <a:latin typeface="Arial"/>
                <a:cs typeface="Arial"/>
              </a:rPr>
              <a:t>one of the</a:t>
            </a:r>
            <a:r>
              <a:rPr kumimoji="0" lang="en-US" sz="1200" b="0" i="0" u="none" strike="noStrike" kern="0" cap="none" spc="-13"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following:</a:t>
            </a:r>
            <a:endParaRPr kumimoji="0" lang="en-US" sz="1200" b="0" i="0" u="none" strike="noStrike" kern="0" cap="none" spc="0" normalizeH="0" baseline="0" noProof="0" dirty="0">
              <a:ln>
                <a:noFill/>
              </a:ln>
              <a:solidFill>
                <a:srgbClr val="333333"/>
              </a:solidFill>
              <a:effectLst/>
              <a:uLnTx/>
              <a:uFillTx/>
              <a:latin typeface="Arial"/>
              <a:cs typeface="Arial"/>
            </a:endParaRPr>
          </a:p>
          <a:p>
            <a:pPr marL="212363" marR="6164" lvl="0" indent="-201156" defTabSz="914400" eaLnBrk="1" fontAlgn="auto" latinLnBrk="0" hangingPunct="1">
              <a:lnSpc>
                <a:spcPts val="1235"/>
              </a:lnSpc>
              <a:spcBef>
                <a:spcPts val="789"/>
              </a:spcBef>
              <a:spcAft>
                <a:spcPts val="0"/>
              </a:spcAft>
              <a:buClrTx/>
              <a:buSzTx/>
              <a:buFontTx/>
              <a:buAutoNum type="alphaLcParenBoth"/>
              <a:tabLst>
                <a:tab pos="212923" algn="l"/>
              </a:tabLst>
              <a:defRPr/>
            </a:pPr>
            <a:r>
              <a:rPr kumimoji="0" lang="en-US" sz="1200" b="0" i="0" u="none" strike="noStrike" kern="0" cap="none" spc="0" normalizeH="0" baseline="0" noProof="0" dirty="0">
                <a:ln>
                  <a:noFill/>
                </a:ln>
                <a:solidFill>
                  <a:srgbClr val="221F1F"/>
                </a:solidFill>
                <a:effectLst/>
                <a:uLnTx/>
                <a:uFillTx/>
                <a:latin typeface="Arial"/>
                <a:cs typeface="Arial"/>
              </a:rPr>
              <a:t>A </a:t>
            </a:r>
            <a:r>
              <a:rPr kumimoji="0" lang="en-US" sz="1200" b="0" i="0" u="none" strike="noStrike" kern="0" cap="none" spc="-9" normalizeH="0" baseline="0" noProof="0" dirty="0">
                <a:ln>
                  <a:noFill/>
                </a:ln>
                <a:solidFill>
                  <a:srgbClr val="221F1F"/>
                </a:solidFill>
                <a:effectLst/>
                <a:uLnTx/>
                <a:uFillTx/>
                <a:latin typeface="Arial"/>
                <a:cs typeface="Arial"/>
              </a:rPr>
              <a:t>practice guide prepared </a:t>
            </a:r>
            <a:r>
              <a:rPr kumimoji="0" lang="en-US" sz="1200" b="0" i="0" u="none" strike="noStrike" kern="0" cap="none" spc="-4" normalizeH="0" baseline="0" noProof="0" dirty="0">
                <a:ln>
                  <a:noFill/>
                </a:ln>
                <a:solidFill>
                  <a:srgbClr val="221F1F"/>
                </a:solidFill>
                <a:effectLst/>
                <a:uLnTx/>
                <a:uFillTx/>
                <a:latin typeface="Arial"/>
                <a:cs typeface="Arial"/>
              </a:rPr>
              <a:t>by the </a:t>
            </a:r>
            <a:r>
              <a:rPr kumimoji="0" lang="en-US" sz="1200" b="0" i="0" u="none" strike="noStrike" kern="0" cap="none" spc="9"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using version 2.1 </a:t>
            </a:r>
            <a:r>
              <a:rPr kumimoji="0" lang="en-US" sz="1200" b="0" i="0" u="none" strike="noStrike" kern="0" cap="none" spc="0" normalizeH="0" baseline="0" noProof="0" dirty="0">
                <a:ln>
                  <a:noFill/>
                </a:ln>
                <a:solidFill>
                  <a:srgbClr val="221F1F"/>
                </a:solidFill>
                <a:effectLst/>
                <a:uLnTx/>
                <a:uFillTx/>
                <a:latin typeface="Arial"/>
                <a:cs typeface="Arial"/>
              </a:rPr>
              <a:t>or </a:t>
            </a:r>
            <a:r>
              <a:rPr kumimoji="0" lang="en-US" sz="1200" b="0" i="0" u="none" strike="noStrike" kern="0" cap="none" spc="-4" normalizeH="0" baseline="0" noProof="0" dirty="0">
                <a:ln>
                  <a:noFill/>
                </a:ln>
                <a:solidFill>
                  <a:srgbClr val="221F1F"/>
                </a:solidFill>
                <a:effectLst/>
                <a:uLnTx/>
                <a:uFillTx/>
                <a:latin typeface="Arial"/>
                <a:cs typeface="Arial"/>
              </a:rPr>
              <a:t>3.0 of 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t>
            </a:r>
            <a:r>
              <a:rPr kumimoji="0" lang="en-US" sz="1200" b="0" i="0" u="none" strike="noStrike" kern="0" cap="none" spc="-4" normalizeH="0" baseline="0" noProof="0" dirty="0">
                <a:ln>
                  <a:noFill/>
                </a:ln>
                <a:solidFill>
                  <a:srgbClr val="221F1F"/>
                </a:solidFill>
                <a:effectLst/>
                <a:uLnTx/>
                <a:uFillTx/>
                <a:latin typeface="Arial"/>
                <a:cs typeface="Arial"/>
              </a:rPr>
              <a:t>reporting a “strong </a:t>
            </a:r>
            <a:r>
              <a:rPr kumimoji="0" lang="en-US" sz="1200" b="0" i="0" u="none" strike="noStrike" kern="0" cap="none" spc="-9" normalizeH="0" baseline="0" noProof="0" dirty="0">
                <a:ln>
                  <a:noFill/>
                </a:ln>
                <a:solidFill>
                  <a:srgbClr val="221F1F"/>
                </a:solidFill>
                <a:effectLst/>
                <a:uLnTx/>
                <a:uFillTx/>
                <a:latin typeface="Arial"/>
                <a:cs typeface="Arial"/>
              </a:rPr>
              <a:t>evidence  </a:t>
            </a:r>
            <a:r>
              <a:rPr kumimoji="0" lang="en-US" sz="1200" b="0" i="0" u="none" strike="noStrike" kern="0" cap="none" spc="0" normalizeH="0" baseline="0" noProof="0" dirty="0">
                <a:ln>
                  <a:noFill/>
                </a:ln>
                <a:solidFill>
                  <a:srgbClr val="221F1F"/>
                </a:solidFill>
                <a:effectLst/>
                <a:uLnTx/>
                <a:uFillTx/>
                <a:latin typeface="Arial"/>
                <a:cs typeface="Arial"/>
              </a:rPr>
              <a:t>base” for </a:t>
            </a:r>
            <a:r>
              <a:rPr kumimoji="0" lang="en-US" sz="1200" b="0" i="0" u="none" strike="noStrike" kern="0" cap="none" spc="-4" normalizeH="0" baseline="0" noProof="0" dirty="0">
                <a:ln>
                  <a:noFill/>
                </a:ln>
                <a:solidFill>
                  <a:srgbClr val="221F1F"/>
                </a:solidFill>
                <a:effectLst/>
                <a:uLnTx/>
                <a:uFillTx/>
                <a:latin typeface="Arial"/>
                <a:cs typeface="Arial"/>
              </a:rPr>
              <a:t>the corresponding practice guide</a:t>
            </a:r>
            <a:r>
              <a:rPr kumimoji="0" lang="en-US" sz="1200" b="0" i="0" u="none" strike="noStrike" kern="0" cap="none" spc="-9"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recommendation;</a:t>
            </a:r>
            <a:endParaRPr kumimoji="0" lang="en-US" sz="1200" b="0" i="0" u="none" strike="noStrike" kern="0" cap="none" spc="0" normalizeH="0" baseline="0" noProof="0" dirty="0">
              <a:ln>
                <a:noFill/>
              </a:ln>
              <a:solidFill>
                <a:srgbClr val="333333"/>
              </a:solidFill>
              <a:effectLst/>
              <a:uLnTx/>
              <a:uFillTx/>
              <a:latin typeface="Arial"/>
              <a:cs typeface="Arial"/>
            </a:endParaRPr>
          </a:p>
          <a:p>
            <a:pPr marL="212363" marR="166977" lvl="0" indent="-201156" defTabSz="914400" eaLnBrk="1" fontAlgn="auto" latinLnBrk="0" hangingPunct="1">
              <a:lnSpc>
                <a:spcPct val="97100"/>
              </a:lnSpc>
              <a:spcBef>
                <a:spcPts val="723"/>
              </a:spcBef>
              <a:spcAft>
                <a:spcPts val="0"/>
              </a:spcAft>
              <a:buClrTx/>
              <a:buSzTx/>
              <a:buFontTx/>
              <a:buAutoNum type="alphaLcParenBoth"/>
              <a:tabLst>
                <a:tab pos="212923" algn="l"/>
              </a:tabLst>
              <a:defRPr/>
            </a:pPr>
            <a:r>
              <a:rPr kumimoji="0" lang="en-US" sz="1200" b="0" i="0" u="none" strike="noStrike" kern="0" cap="none" spc="-4" normalizeH="0" baseline="0" noProof="0" dirty="0">
                <a:ln>
                  <a:noFill/>
                </a:ln>
                <a:solidFill>
                  <a:srgbClr val="221F1F"/>
                </a:solidFill>
                <a:effectLst/>
                <a:uLnTx/>
                <a:uFillTx/>
                <a:latin typeface="Arial"/>
                <a:cs typeface="Arial"/>
              </a:rPr>
              <a:t>An </a:t>
            </a:r>
            <a:r>
              <a:rPr kumimoji="0" lang="en-US" sz="1200" b="0" i="0" u="none" strike="noStrike" kern="0" cap="none" spc="-9" normalizeH="0" baseline="0" noProof="0" dirty="0">
                <a:ln>
                  <a:noFill/>
                </a:ln>
                <a:solidFill>
                  <a:srgbClr val="221F1F"/>
                </a:solidFill>
                <a:effectLst/>
                <a:uLnTx/>
                <a:uFillTx/>
                <a:latin typeface="Arial"/>
                <a:cs typeface="Arial"/>
              </a:rPr>
              <a:t>intervention </a:t>
            </a:r>
            <a:r>
              <a:rPr kumimoji="0" lang="en-US" sz="1200" b="0" i="0" u="none" strike="noStrike" kern="0" cap="none" spc="-4" normalizeH="0" baseline="0" noProof="0" dirty="0">
                <a:ln>
                  <a:noFill/>
                </a:ln>
                <a:solidFill>
                  <a:srgbClr val="221F1F"/>
                </a:solidFill>
                <a:effectLst/>
                <a:uLnTx/>
                <a:uFillTx/>
                <a:latin typeface="Arial"/>
                <a:cs typeface="Arial"/>
              </a:rPr>
              <a:t>report </a:t>
            </a:r>
            <a:r>
              <a:rPr kumimoji="0" lang="en-US" sz="1200" b="0" i="0" u="none" strike="noStrike" kern="0" cap="none" spc="-9" normalizeH="0" baseline="0" noProof="0" dirty="0">
                <a:ln>
                  <a:noFill/>
                </a:ln>
                <a:solidFill>
                  <a:srgbClr val="221F1F"/>
                </a:solidFill>
                <a:effectLst/>
                <a:uLnTx/>
                <a:uFillTx/>
                <a:latin typeface="Arial"/>
                <a:cs typeface="Arial"/>
              </a:rPr>
              <a:t>prepared </a:t>
            </a:r>
            <a:r>
              <a:rPr kumimoji="0" lang="en-US" sz="1200" b="0" i="0" u="none" strike="noStrike" kern="0" cap="none" spc="0" normalizeH="0" baseline="0" noProof="0" dirty="0">
                <a:ln>
                  <a:noFill/>
                </a:ln>
                <a:solidFill>
                  <a:srgbClr val="221F1F"/>
                </a:solidFill>
                <a:effectLst/>
                <a:uLnTx/>
                <a:uFillTx/>
                <a:latin typeface="Arial"/>
                <a:cs typeface="Arial"/>
              </a:rPr>
              <a:t>by 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using version </a:t>
            </a:r>
            <a:r>
              <a:rPr kumimoji="0" lang="en-US" sz="1200" b="0" i="0" u="none" strike="noStrike" kern="0" cap="none" spc="-9" normalizeH="0" baseline="0" noProof="0" dirty="0">
                <a:ln>
                  <a:noFill/>
                </a:ln>
                <a:solidFill>
                  <a:srgbClr val="221F1F"/>
                </a:solidFill>
                <a:effectLst/>
                <a:uLnTx/>
                <a:uFillTx/>
                <a:latin typeface="Arial"/>
                <a:cs typeface="Arial"/>
              </a:rPr>
              <a:t>2.1 </a:t>
            </a:r>
            <a:r>
              <a:rPr kumimoji="0" lang="en-US" sz="1200" b="0" i="0" u="none" strike="noStrike" kern="0" cap="none" spc="-4" normalizeH="0" baseline="0" noProof="0" dirty="0">
                <a:ln>
                  <a:noFill/>
                </a:ln>
                <a:solidFill>
                  <a:srgbClr val="221F1F"/>
                </a:solidFill>
                <a:effectLst/>
                <a:uLnTx/>
                <a:uFillTx/>
                <a:latin typeface="Arial"/>
                <a:cs typeface="Arial"/>
              </a:rPr>
              <a:t>or </a:t>
            </a:r>
            <a:r>
              <a:rPr kumimoji="0" lang="en-US" sz="1200" b="0" i="0" u="none" strike="noStrike" kern="0" cap="none" spc="-9" normalizeH="0" baseline="0" noProof="0" dirty="0">
                <a:ln>
                  <a:noFill/>
                </a:ln>
                <a:solidFill>
                  <a:srgbClr val="221F1F"/>
                </a:solidFill>
                <a:effectLst/>
                <a:uLnTx/>
                <a:uFillTx/>
                <a:latin typeface="Arial"/>
                <a:cs typeface="Arial"/>
              </a:rPr>
              <a:t>3.0 </a:t>
            </a:r>
            <a:r>
              <a:rPr kumimoji="0" lang="en-US" sz="1200" b="0" i="0" u="none" strike="noStrike" kern="0" cap="none" spc="-4" normalizeH="0" baseline="0" noProof="0" dirty="0">
                <a:ln>
                  <a:noFill/>
                </a:ln>
                <a:solidFill>
                  <a:srgbClr val="221F1F"/>
                </a:solidFill>
                <a:effectLst/>
                <a:uLnTx/>
                <a:uFillTx/>
                <a:latin typeface="Arial"/>
                <a:cs typeface="Arial"/>
              </a:rPr>
              <a:t>of </a:t>
            </a:r>
            <a:r>
              <a:rPr kumimoji="0" lang="en-US" sz="1200" b="0" i="0" u="none" strike="noStrike" kern="0" cap="none" spc="0" normalizeH="0" baseline="0" noProof="0" dirty="0">
                <a:ln>
                  <a:noFill/>
                </a:ln>
                <a:solidFill>
                  <a:srgbClr val="221F1F"/>
                </a:solidFill>
                <a:effectLst/>
                <a:uLnTx/>
                <a:uFillTx/>
                <a:latin typeface="Arial"/>
                <a:cs typeface="Arial"/>
              </a:rPr>
              <a:t>the </a:t>
            </a:r>
            <a:r>
              <a:rPr kumimoji="0" lang="en-US" sz="1200" b="0" i="0" u="none" strike="noStrike" kern="0" cap="none" spc="9"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t>
            </a:r>
            <a:r>
              <a:rPr kumimoji="0" lang="en-US" sz="1200" b="0" i="0" u="none" strike="noStrike" kern="0" cap="none" spc="-4" normalizeH="0" baseline="0" noProof="0" dirty="0">
                <a:ln>
                  <a:noFill/>
                </a:ln>
                <a:solidFill>
                  <a:srgbClr val="221F1F"/>
                </a:solidFill>
                <a:effectLst/>
                <a:uLnTx/>
                <a:uFillTx/>
                <a:latin typeface="Arial"/>
                <a:cs typeface="Arial"/>
              </a:rPr>
              <a:t>reporting a “positive  effect” </a:t>
            </a:r>
            <a:r>
              <a:rPr kumimoji="0" lang="en-US" sz="1200" b="0" i="0" u="none" strike="noStrike" kern="0" cap="none" spc="0" normalizeH="0" baseline="0" noProof="0" dirty="0">
                <a:ln>
                  <a:noFill/>
                </a:ln>
                <a:solidFill>
                  <a:srgbClr val="221F1F"/>
                </a:solidFill>
                <a:effectLst/>
                <a:uLnTx/>
                <a:uFillTx/>
                <a:latin typeface="Arial"/>
                <a:cs typeface="Arial"/>
              </a:rPr>
              <a:t>on a </a:t>
            </a:r>
            <a:r>
              <a:rPr kumimoji="0" lang="en-US" sz="1200" b="0" i="0" u="none" strike="noStrike" kern="0" cap="none" spc="-4" normalizeH="0" baseline="0" noProof="0" dirty="0">
                <a:ln>
                  <a:noFill/>
                </a:ln>
                <a:solidFill>
                  <a:srgbClr val="221F1F"/>
                </a:solidFill>
                <a:effectLst/>
                <a:uLnTx/>
                <a:uFillTx/>
                <a:latin typeface="Arial"/>
                <a:cs typeface="Arial"/>
              </a:rPr>
              <a:t>relevant outcome based </a:t>
            </a:r>
            <a:r>
              <a:rPr kumimoji="0" lang="en-US" sz="1200" b="0" i="0" u="none" strike="noStrike" kern="0" cap="none" spc="0" normalizeH="0" baseline="0" noProof="0" dirty="0">
                <a:ln>
                  <a:noFill/>
                </a:ln>
                <a:solidFill>
                  <a:srgbClr val="221F1F"/>
                </a:solidFill>
                <a:effectLst/>
                <a:uLnTx/>
                <a:uFillTx/>
                <a:latin typeface="Arial"/>
                <a:cs typeface="Arial"/>
              </a:rPr>
              <a:t>on a </a:t>
            </a:r>
            <a:r>
              <a:rPr kumimoji="0" lang="en-US" sz="1200" b="0" i="0" u="none" strike="noStrike" kern="0" cap="none" spc="-4" normalizeH="0" baseline="0" noProof="0" dirty="0">
                <a:ln>
                  <a:noFill/>
                </a:ln>
                <a:solidFill>
                  <a:srgbClr val="221F1F"/>
                </a:solidFill>
                <a:effectLst/>
                <a:uLnTx/>
                <a:uFillTx/>
                <a:latin typeface="Arial"/>
                <a:cs typeface="Arial"/>
              </a:rPr>
              <a:t>“medium </a:t>
            </a:r>
            <a:r>
              <a:rPr kumimoji="0" lang="en-US" sz="1200" b="0" i="0" u="none" strike="noStrike" kern="0" cap="none" spc="0" normalizeH="0" baseline="0" noProof="0" dirty="0">
                <a:ln>
                  <a:noFill/>
                </a:ln>
                <a:solidFill>
                  <a:srgbClr val="221F1F"/>
                </a:solidFill>
                <a:effectLst/>
                <a:uLnTx/>
                <a:uFillTx/>
                <a:latin typeface="Arial"/>
                <a:cs typeface="Arial"/>
              </a:rPr>
              <a:t>to </a:t>
            </a:r>
            <a:r>
              <a:rPr kumimoji="0" lang="en-US" sz="1200" b="0" i="0" u="none" strike="noStrike" kern="0" cap="none" spc="-4" normalizeH="0" baseline="0" noProof="0" dirty="0">
                <a:ln>
                  <a:noFill/>
                </a:ln>
                <a:solidFill>
                  <a:srgbClr val="221F1F"/>
                </a:solidFill>
                <a:effectLst/>
                <a:uLnTx/>
                <a:uFillTx/>
                <a:latin typeface="Arial"/>
                <a:cs typeface="Arial"/>
              </a:rPr>
              <a:t>large” extent of evidence, </a:t>
            </a:r>
            <a:r>
              <a:rPr kumimoji="0" lang="en-US" sz="1200" b="0" i="0" u="none" strike="noStrike" kern="0" cap="none" spc="-9" normalizeH="0" baseline="0" noProof="0" dirty="0">
                <a:ln>
                  <a:noFill/>
                </a:ln>
                <a:solidFill>
                  <a:srgbClr val="221F1F"/>
                </a:solidFill>
                <a:effectLst/>
                <a:uLnTx/>
                <a:uFillTx/>
                <a:latin typeface="Arial"/>
                <a:cs typeface="Arial"/>
              </a:rPr>
              <a:t>with </a:t>
            </a:r>
            <a:r>
              <a:rPr kumimoji="0" lang="en-US" sz="1200" b="0" i="0" u="none" strike="noStrike" kern="0" cap="none" spc="0" normalizeH="0" baseline="0" noProof="0" dirty="0">
                <a:ln>
                  <a:noFill/>
                </a:ln>
                <a:solidFill>
                  <a:srgbClr val="221F1F"/>
                </a:solidFill>
                <a:effectLst/>
                <a:uLnTx/>
                <a:uFillTx/>
                <a:latin typeface="Arial"/>
                <a:cs typeface="Arial"/>
              </a:rPr>
              <a:t>no </a:t>
            </a:r>
            <a:r>
              <a:rPr kumimoji="0" lang="en-US" sz="1200" b="0" i="0" u="none" strike="noStrike" kern="0" cap="none" spc="-4" normalizeH="0" baseline="0" noProof="0" dirty="0">
                <a:ln>
                  <a:noFill/>
                </a:ln>
                <a:solidFill>
                  <a:srgbClr val="221F1F"/>
                </a:solidFill>
                <a:effectLst/>
                <a:uLnTx/>
                <a:uFillTx/>
                <a:latin typeface="Arial"/>
                <a:cs typeface="Arial"/>
              </a:rPr>
              <a:t>reporting of </a:t>
            </a:r>
            <a:r>
              <a:rPr kumimoji="0" lang="en-US" sz="1200" b="0" i="0" u="none" strike="noStrike" kern="0" cap="none" spc="0" normalizeH="0" baseline="0" noProof="0" dirty="0">
                <a:ln>
                  <a:noFill/>
                </a:ln>
                <a:solidFill>
                  <a:srgbClr val="221F1F"/>
                </a:solidFill>
                <a:effectLst/>
                <a:uLnTx/>
                <a:uFillTx/>
                <a:latin typeface="Arial"/>
                <a:cs typeface="Arial"/>
              </a:rPr>
              <a:t>a </a:t>
            </a:r>
            <a:r>
              <a:rPr kumimoji="0" lang="en-US" sz="1200" b="0" i="0" u="none" strike="noStrike" kern="0" cap="none" spc="-4" normalizeH="0" baseline="0" noProof="0" dirty="0">
                <a:ln>
                  <a:noFill/>
                </a:ln>
                <a:solidFill>
                  <a:srgbClr val="221F1F"/>
                </a:solidFill>
                <a:effectLst/>
                <a:uLnTx/>
                <a:uFillTx/>
                <a:latin typeface="Arial"/>
                <a:cs typeface="Arial"/>
              </a:rPr>
              <a:t>“negative  effect” </a:t>
            </a:r>
            <a:r>
              <a:rPr kumimoji="0" lang="en-US" sz="1200" b="0" i="0" u="none" strike="noStrike" kern="0" cap="none" spc="0" normalizeH="0" baseline="0" noProof="0" dirty="0">
                <a:ln>
                  <a:noFill/>
                </a:ln>
                <a:solidFill>
                  <a:srgbClr val="221F1F"/>
                </a:solidFill>
                <a:effectLst/>
                <a:uLnTx/>
                <a:uFillTx/>
                <a:latin typeface="Arial"/>
                <a:cs typeface="Arial"/>
              </a:rPr>
              <a:t>or </a:t>
            </a:r>
            <a:r>
              <a:rPr kumimoji="0" lang="en-US" sz="1200" b="0" i="0" u="none" strike="noStrike" kern="0" cap="none" spc="-4" normalizeH="0" baseline="0" noProof="0" dirty="0">
                <a:ln>
                  <a:noFill/>
                </a:ln>
                <a:solidFill>
                  <a:srgbClr val="221F1F"/>
                </a:solidFill>
                <a:effectLst/>
                <a:uLnTx/>
                <a:uFillTx/>
                <a:latin typeface="Arial"/>
                <a:cs typeface="Arial"/>
              </a:rPr>
              <a:t>“potentially negative effect” </a:t>
            </a:r>
            <a:r>
              <a:rPr kumimoji="0" lang="en-US" sz="1200" b="0" i="0" u="none" strike="noStrike" kern="0" cap="none" spc="-9" normalizeH="0" baseline="0" noProof="0" dirty="0">
                <a:ln>
                  <a:noFill/>
                </a:ln>
                <a:solidFill>
                  <a:srgbClr val="221F1F"/>
                </a:solidFill>
                <a:effectLst/>
                <a:uLnTx/>
                <a:uFillTx/>
                <a:latin typeface="Arial"/>
                <a:cs typeface="Arial"/>
              </a:rPr>
              <a:t>on </a:t>
            </a:r>
            <a:r>
              <a:rPr kumimoji="0" lang="en-US" sz="1200" b="0" i="0" u="none" strike="noStrike" kern="0" cap="none" spc="-4" normalizeH="0" baseline="0" noProof="0" dirty="0">
                <a:ln>
                  <a:noFill/>
                </a:ln>
                <a:solidFill>
                  <a:srgbClr val="221F1F"/>
                </a:solidFill>
                <a:effectLst/>
                <a:uLnTx/>
                <a:uFillTx/>
                <a:latin typeface="Arial"/>
                <a:cs typeface="Arial"/>
              </a:rPr>
              <a:t>a relevant outcome;</a:t>
            </a:r>
            <a:r>
              <a:rPr kumimoji="0" lang="en-US" sz="1200" b="0" i="0" u="none" strike="noStrike" kern="0" cap="none" spc="13"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or</a:t>
            </a:r>
            <a:endParaRPr kumimoji="0" lang="en-US" sz="1200" b="0" i="0" u="none" strike="noStrike" kern="0" cap="none" spc="0" normalizeH="0" baseline="0" noProof="0" dirty="0">
              <a:ln>
                <a:noFill/>
              </a:ln>
              <a:solidFill>
                <a:srgbClr val="333333"/>
              </a:solidFill>
              <a:effectLst/>
              <a:uLnTx/>
              <a:uFillTx/>
              <a:latin typeface="Arial"/>
              <a:cs typeface="Arial"/>
            </a:endParaRPr>
          </a:p>
          <a:p>
            <a:pPr marL="212363" marR="4483" lvl="0" indent="-201156" defTabSz="914400" eaLnBrk="1" fontAlgn="auto" latinLnBrk="0" hangingPunct="1">
              <a:lnSpc>
                <a:spcPct val="97100"/>
              </a:lnSpc>
              <a:spcBef>
                <a:spcPts val="772"/>
              </a:spcBef>
              <a:spcAft>
                <a:spcPts val="0"/>
              </a:spcAft>
              <a:buClrTx/>
              <a:buSzTx/>
              <a:buFontTx/>
              <a:buAutoNum type="alphaLcParenBoth"/>
              <a:tabLst>
                <a:tab pos="212923" algn="l"/>
              </a:tabLst>
              <a:defRPr/>
            </a:pPr>
            <a:r>
              <a:rPr kumimoji="0" lang="en-US" sz="1200" b="0" i="0" u="none" strike="noStrike" kern="0" cap="none" spc="0" normalizeH="0" baseline="0" noProof="0" dirty="0">
                <a:ln>
                  <a:noFill/>
                </a:ln>
                <a:solidFill>
                  <a:srgbClr val="221F1F"/>
                </a:solidFill>
                <a:effectLst/>
                <a:uLnTx/>
                <a:uFillTx/>
                <a:latin typeface="Arial"/>
                <a:cs typeface="Arial"/>
              </a:rPr>
              <a:t>A </a:t>
            </a:r>
            <a:r>
              <a:rPr kumimoji="0" lang="en-US" sz="1200" b="0" i="0" u="none" strike="noStrike" kern="0" cap="none" spc="-4" normalizeH="0" baseline="0" noProof="0" dirty="0">
                <a:ln>
                  <a:noFill/>
                </a:ln>
                <a:solidFill>
                  <a:srgbClr val="221F1F"/>
                </a:solidFill>
                <a:effectLst/>
                <a:uLnTx/>
                <a:uFillTx/>
                <a:latin typeface="Arial"/>
                <a:cs typeface="Arial"/>
              </a:rPr>
              <a:t>single experimental </a:t>
            </a:r>
            <a:r>
              <a:rPr kumimoji="0" lang="en-US" sz="1200" b="0" i="0" u="none" strike="noStrike" kern="0" cap="none" spc="0" normalizeH="0" baseline="0" noProof="0" dirty="0">
                <a:ln>
                  <a:noFill/>
                </a:ln>
                <a:solidFill>
                  <a:srgbClr val="221F1F"/>
                </a:solidFill>
                <a:effectLst/>
                <a:uLnTx/>
                <a:uFillTx/>
                <a:latin typeface="Arial"/>
                <a:cs typeface="Arial"/>
              </a:rPr>
              <a:t>study </a:t>
            </a:r>
            <a:r>
              <a:rPr kumimoji="0" lang="en-US" sz="1200" b="0" i="0" u="none" strike="noStrike" kern="0" cap="none" spc="-4" normalizeH="0" baseline="0" noProof="0" dirty="0">
                <a:ln>
                  <a:noFill/>
                </a:ln>
                <a:solidFill>
                  <a:srgbClr val="221F1F"/>
                </a:solidFill>
                <a:effectLst/>
                <a:uLnTx/>
                <a:uFillTx/>
                <a:latin typeface="Arial"/>
                <a:cs typeface="Arial"/>
              </a:rPr>
              <a:t>reviewed </a:t>
            </a:r>
            <a:r>
              <a:rPr kumimoji="0" lang="en-US" sz="1200" b="0" i="0" u="none" strike="noStrike" kern="0" cap="none" spc="0" normalizeH="0" baseline="0" noProof="0" dirty="0">
                <a:ln>
                  <a:noFill/>
                </a:ln>
                <a:solidFill>
                  <a:srgbClr val="221F1F"/>
                </a:solidFill>
                <a:effectLst/>
                <a:uLnTx/>
                <a:uFillTx/>
                <a:latin typeface="Arial"/>
                <a:cs typeface="Arial"/>
              </a:rPr>
              <a:t>and </a:t>
            </a:r>
            <a:r>
              <a:rPr kumimoji="0" lang="en-US" sz="1200" b="0" i="0" u="none" strike="noStrike" kern="0" cap="none" spc="-4" normalizeH="0" baseline="0" noProof="0" dirty="0">
                <a:ln>
                  <a:noFill/>
                </a:ln>
                <a:solidFill>
                  <a:srgbClr val="221F1F"/>
                </a:solidFill>
                <a:effectLst/>
                <a:uLnTx/>
                <a:uFillTx/>
                <a:latin typeface="Arial"/>
                <a:cs typeface="Arial"/>
              </a:rPr>
              <a:t>reported </a:t>
            </a:r>
            <a:r>
              <a:rPr kumimoji="0" lang="en-US" sz="1200" b="0" i="0" u="none" strike="noStrike" kern="0" cap="none" spc="0" normalizeH="0" baseline="0" noProof="0" dirty="0">
                <a:ln>
                  <a:noFill/>
                </a:ln>
                <a:solidFill>
                  <a:srgbClr val="221F1F"/>
                </a:solidFill>
                <a:effectLst/>
                <a:uLnTx/>
                <a:uFillTx/>
                <a:latin typeface="Arial"/>
                <a:cs typeface="Arial"/>
              </a:rPr>
              <a:t>by </a:t>
            </a:r>
            <a:r>
              <a:rPr kumimoji="0" lang="en-US" sz="1200" b="0" i="0" u="none" strike="noStrike" kern="0" cap="none" spc="4" normalizeH="0" baseline="0" noProof="0" dirty="0">
                <a:ln>
                  <a:noFill/>
                </a:ln>
                <a:solidFill>
                  <a:srgbClr val="221F1F"/>
                </a:solidFill>
                <a:effectLst/>
                <a:uLnTx/>
                <a:uFillTx/>
                <a:latin typeface="Arial"/>
                <a:cs typeface="Arial"/>
              </a:rPr>
              <a:t>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using version </a:t>
            </a:r>
            <a:r>
              <a:rPr kumimoji="0" lang="en-US" sz="1200" b="0" i="0" u="none" strike="noStrike" kern="0" cap="none" spc="0" normalizeH="0" baseline="0" noProof="0" dirty="0">
                <a:ln>
                  <a:noFill/>
                </a:ln>
                <a:solidFill>
                  <a:srgbClr val="221F1F"/>
                </a:solidFill>
                <a:effectLst/>
                <a:uLnTx/>
                <a:uFillTx/>
                <a:latin typeface="Arial"/>
                <a:cs typeface="Arial"/>
              </a:rPr>
              <a:t>2.1 or </a:t>
            </a:r>
            <a:r>
              <a:rPr kumimoji="0" lang="en-US" sz="1200" b="0" i="0" u="none" strike="noStrike" kern="0" cap="none" spc="-4" normalizeH="0" baseline="0" noProof="0" dirty="0">
                <a:ln>
                  <a:noFill/>
                </a:ln>
                <a:solidFill>
                  <a:srgbClr val="221F1F"/>
                </a:solidFill>
                <a:effectLst/>
                <a:uLnTx/>
                <a:uFillTx/>
                <a:latin typeface="Arial"/>
                <a:cs typeface="Arial"/>
              </a:rPr>
              <a:t>3.0 of </a:t>
            </a:r>
            <a:r>
              <a:rPr kumimoji="0" lang="en-US" sz="1200" b="0" i="0" u="none" strike="noStrike" kern="0" cap="none" spc="0" normalizeH="0" baseline="0" noProof="0" dirty="0">
                <a:ln>
                  <a:noFill/>
                </a:ln>
                <a:solidFill>
                  <a:srgbClr val="221F1F"/>
                </a:solidFill>
                <a:effectLst/>
                <a:uLnTx/>
                <a:uFillTx/>
                <a:latin typeface="Arial"/>
                <a:cs typeface="Arial"/>
              </a:rPr>
              <a:t>the </a:t>
            </a:r>
            <a:r>
              <a:rPr kumimoji="0" lang="en-US" sz="1200" b="0" i="0" u="none" strike="noStrike" kern="0" cap="none" spc="9"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Handbook, or  </a:t>
            </a:r>
            <a:r>
              <a:rPr kumimoji="0" lang="en-US" sz="1200" b="0" i="0" u="none" strike="noStrike" kern="0" cap="none" spc="-9" normalizeH="0" baseline="0" noProof="0" dirty="0">
                <a:ln>
                  <a:noFill/>
                </a:ln>
                <a:solidFill>
                  <a:srgbClr val="221F1F"/>
                </a:solidFill>
                <a:effectLst/>
                <a:uLnTx/>
                <a:uFillTx/>
                <a:latin typeface="Arial"/>
                <a:cs typeface="Arial"/>
              </a:rPr>
              <a:t>otherwise assessed </a:t>
            </a:r>
            <a:r>
              <a:rPr kumimoji="0" lang="en-US" sz="1200" b="0" i="0" u="none" strike="noStrike" kern="0" cap="none" spc="-4" normalizeH="0" baseline="0" noProof="0" dirty="0">
                <a:ln>
                  <a:noFill/>
                </a:ln>
                <a:solidFill>
                  <a:srgbClr val="221F1F"/>
                </a:solidFill>
                <a:effectLst/>
                <a:uLnTx/>
                <a:uFillTx/>
                <a:latin typeface="Arial"/>
                <a:cs typeface="Arial"/>
              </a:rPr>
              <a:t>by the </a:t>
            </a:r>
            <a:r>
              <a:rPr kumimoji="0" lang="en-US" sz="1200" b="0" i="0" u="none" strike="noStrike" kern="0" cap="none" spc="-9" normalizeH="0" baseline="0" noProof="0" dirty="0">
                <a:ln>
                  <a:noFill/>
                </a:ln>
                <a:solidFill>
                  <a:srgbClr val="221F1F"/>
                </a:solidFill>
                <a:effectLst/>
                <a:uLnTx/>
                <a:uFillTx/>
                <a:latin typeface="Arial"/>
                <a:cs typeface="Arial"/>
              </a:rPr>
              <a:t>Department using </a:t>
            </a:r>
            <a:r>
              <a:rPr kumimoji="0" lang="en-US" sz="1200" b="0" i="0" u="none" strike="noStrike" kern="0" cap="none" spc="-4" normalizeH="0" baseline="0" noProof="0" dirty="0">
                <a:ln>
                  <a:noFill/>
                </a:ln>
                <a:solidFill>
                  <a:srgbClr val="221F1F"/>
                </a:solidFill>
                <a:effectLst/>
                <a:uLnTx/>
                <a:uFillTx/>
                <a:latin typeface="Arial"/>
                <a:cs typeface="Arial"/>
              </a:rPr>
              <a:t>version 3.0 of the </a:t>
            </a:r>
            <a:r>
              <a:rPr kumimoji="0" lang="en-US" sz="1200" b="0" i="0" u="none" strike="noStrike" kern="0" cap="none" spc="4"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as appropriate, and </a:t>
            </a:r>
            <a:r>
              <a:rPr kumimoji="0" lang="en-US" sz="1200" b="0" i="0" u="none" strike="noStrike" kern="0" cap="none" spc="-4" normalizeH="0" baseline="0" noProof="0" dirty="0">
                <a:ln>
                  <a:noFill/>
                </a:ln>
                <a:solidFill>
                  <a:srgbClr val="221F1F"/>
                </a:solidFill>
                <a:effectLst/>
                <a:uLnTx/>
                <a:uFillTx/>
                <a:latin typeface="Arial"/>
                <a:cs typeface="Arial"/>
              </a:rPr>
              <a:t>that meets  </a:t>
            </a:r>
            <a:r>
              <a:rPr kumimoji="0" lang="en-US" sz="1200" b="0" i="0" u="none" strike="noStrike" kern="0" cap="none" spc="0" normalizeH="0" baseline="0" noProof="0" dirty="0">
                <a:ln>
                  <a:noFill/>
                </a:ln>
                <a:solidFill>
                  <a:srgbClr val="221F1F"/>
                </a:solidFill>
                <a:effectLst/>
                <a:uLnTx/>
                <a:uFillTx/>
                <a:latin typeface="Arial"/>
                <a:cs typeface="Arial"/>
              </a:rPr>
              <a:t>the four </a:t>
            </a:r>
            <a:r>
              <a:rPr kumimoji="0" lang="en-US" sz="1200" b="0" i="0" u="none" strike="noStrike" kern="0" cap="none" spc="-4" normalizeH="0" baseline="0" noProof="0" dirty="0">
                <a:ln>
                  <a:noFill/>
                </a:ln>
                <a:solidFill>
                  <a:srgbClr val="221F1F"/>
                </a:solidFill>
                <a:effectLst/>
                <a:uLnTx/>
                <a:uFillTx/>
                <a:latin typeface="Arial"/>
                <a:cs typeface="Arial"/>
              </a:rPr>
              <a:t>criteria in the </a:t>
            </a:r>
            <a:r>
              <a:rPr kumimoji="0" lang="en-US" sz="1200" b="0" i="0" u="none" strike="noStrike" kern="0" cap="none" spc="0" normalizeH="0" baseline="0" noProof="0" dirty="0">
                <a:ln>
                  <a:noFill/>
                </a:ln>
                <a:solidFill>
                  <a:srgbClr val="221F1F"/>
                </a:solidFill>
                <a:effectLst/>
                <a:uLnTx/>
                <a:uFillTx/>
                <a:latin typeface="Arial"/>
                <a:cs typeface="Arial"/>
              </a:rPr>
              <a:t>EDGAR </a:t>
            </a:r>
            <a:r>
              <a:rPr kumimoji="0" lang="en-US" sz="1200" b="0" i="0" u="none" strike="noStrike" kern="0" cap="none" spc="-4" normalizeH="0" baseline="0" noProof="0" dirty="0">
                <a:ln>
                  <a:noFill/>
                </a:ln>
                <a:solidFill>
                  <a:srgbClr val="221F1F"/>
                </a:solidFill>
                <a:effectLst/>
                <a:uLnTx/>
                <a:uFillTx/>
                <a:latin typeface="Arial"/>
                <a:cs typeface="Arial"/>
              </a:rPr>
              <a:t>definition of strong</a:t>
            </a:r>
            <a:r>
              <a:rPr kumimoji="0" lang="en-US" sz="1200" b="0" i="0" u="none" strike="noStrike" kern="0" cap="none" spc="-9"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evidence.</a:t>
            </a:r>
            <a:endParaRPr kumimoji="0" lang="en-US" sz="1200" b="0" i="0" u="none" strike="noStrike" kern="0" cap="none" spc="0" normalizeH="0" baseline="0" noProof="0" dirty="0">
              <a:ln>
                <a:noFill/>
              </a:ln>
              <a:solidFill>
                <a:srgbClr val="333333"/>
              </a:solidFill>
              <a:effectLst/>
              <a:uLnTx/>
              <a:uFillTx/>
              <a:latin typeface="Arial"/>
              <a:cs typeface="Arial"/>
            </a:endParaRPr>
          </a:p>
          <a:p>
            <a:pPr marL="11206" marR="58834" lvl="0" indent="0" defTabSz="914400" eaLnBrk="1" fontAlgn="auto" latinLnBrk="0" hangingPunct="1">
              <a:lnSpc>
                <a:spcPct val="97100"/>
              </a:lnSpc>
              <a:spcBef>
                <a:spcPts val="754"/>
              </a:spcBef>
              <a:spcAft>
                <a:spcPts val="0"/>
              </a:spcAft>
              <a:buClrTx/>
              <a:buSzTx/>
              <a:buFontTx/>
              <a:buNone/>
              <a:tabLst/>
              <a:defRPr/>
            </a:pPr>
            <a:endParaRPr kumimoji="0" lang="en-US" sz="1200" b="1" i="0" u="none" strike="noStrike" kern="0" cap="none" spc="-4" normalizeH="0" baseline="0" noProof="0" dirty="0">
              <a:ln>
                <a:noFill/>
              </a:ln>
              <a:solidFill>
                <a:srgbClr val="221F1F"/>
              </a:solidFill>
              <a:effectLst/>
              <a:uLnTx/>
              <a:uFillTx/>
              <a:latin typeface="Arial"/>
              <a:cs typeface="Arial"/>
            </a:endParaRPr>
          </a:p>
          <a:p>
            <a:pPr marL="11206" marR="58834" lvl="0" indent="0" defTabSz="914400" eaLnBrk="1" fontAlgn="auto" latinLnBrk="0" hangingPunct="1">
              <a:lnSpc>
                <a:spcPct val="97100"/>
              </a:lnSpc>
              <a:spcBef>
                <a:spcPts val="754"/>
              </a:spcBef>
              <a:spcAft>
                <a:spcPts val="0"/>
              </a:spcAft>
              <a:buClrTx/>
              <a:buSzTx/>
              <a:buFontTx/>
              <a:buNone/>
              <a:tabLst/>
              <a:defRPr/>
            </a:pPr>
            <a:r>
              <a:rPr kumimoji="0" lang="en-US" sz="1200" b="1" i="0" u="none" strike="noStrike" kern="0" cap="none" spc="-4" normalizeH="0" baseline="0" noProof="0" dirty="0">
                <a:ln>
                  <a:noFill/>
                </a:ln>
                <a:solidFill>
                  <a:srgbClr val="221F1F"/>
                </a:solidFill>
                <a:effectLst/>
                <a:uLnTx/>
                <a:uFillTx/>
                <a:latin typeface="Arial"/>
                <a:cs typeface="Arial"/>
              </a:rPr>
              <a:t>Moderate </a:t>
            </a:r>
            <a:r>
              <a:rPr kumimoji="0" lang="en-US" sz="1200" b="1" i="0" u="none" strike="noStrike" kern="0" cap="none" spc="-9" normalizeH="0" baseline="0" noProof="0" dirty="0">
                <a:ln>
                  <a:noFill/>
                </a:ln>
                <a:solidFill>
                  <a:srgbClr val="221F1F"/>
                </a:solidFill>
                <a:effectLst/>
                <a:uLnTx/>
                <a:uFillTx/>
                <a:latin typeface="Arial"/>
                <a:cs typeface="Arial"/>
              </a:rPr>
              <a:t>evidence: </a:t>
            </a:r>
            <a:r>
              <a:rPr kumimoji="0" lang="en-US" sz="1200" b="0" i="0" u="none" strike="noStrike" kern="0" cap="none" spc="-4" normalizeH="0" baseline="0" noProof="0" dirty="0">
                <a:ln>
                  <a:noFill/>
                </a:ln>
                <a:solidFill>
                  <a:srgbClr val="221F1F"/>
                </a:solidFill>
                <a:effectLst/>
                <a:uLnTx/>
                <a:uFillTx/>
                <a:latin typeface="Arial"/>
                <a:cs typeface="Arial"/>
              </a:rPr>
              <a:t>evidence of </a:t>
            </a:r>
            <a:r>
              <a:rPr kumimoji="0" lang="en-US" sz="1200" b="0" i="0" u="none" strike="noStrike" kern="0" cap="none" spc="-9" normalizeH="0" baseline="0" noProof="0" dirty="0">
                <a:ln>
                  <a:noFill/>
                </a:ln>
                <a:solidFill>
                  <a:srgbClr val="221F1F"/>
                </a:solidFill>
                <a:effectLst/>
                <a:uLnTx/>
                <a:uFillTx/>
                <a:latin typeface="Arial"/>
                <a:cs typeface="Arial"/>
              </a:rPr>
              <a:t>effectiveness </a:t>
            </a:r>
            <a:r>
              <a:rPr kumimoji="0" lang="en-US" sz="1200" b="0" i="0" u="none" strike="noStrike" kern="0" cap="none" spc="-4" normalizeH="0" baseline="0" noProof="0" dirty="0">
                <a:ln>
                  <a:noFill/>
                </a:ln>
                <a:solidFill>
                  <a:srgbClr val="221F1F"/>
                </a:solidFill>
                <a:effectLst/>
                <a:uLnTx/>
                <a:uFillTx/>
                <a:latin typeface="Arial"/>
                <a:cs typeface="Arial"/>
              </a:rPr>
              <a:t>of a </a:t>
            </a:r>
            <a:r>
              <a:rPr kumimoji="0" lang="en-US" sz="1200" b="0" i="0" u="none" strike="noStrike" kern="0" cap="none" spc="0" normalizeH="0" baseline="0" noProof="0" dirty="0">
                <a:ln>
                  <a:noFill/>
                </a:ln>
                <a:solidFill>
                  <a:srgbClr val="221F1F"/>
                </a:solidFill>
                <a:effectLst/>
                <a:uLnTx/>
                <a:uFillTx/>
                <a:latin typeface="Arial"/>
                <a:cs typeface="Arial"/>
              </a:rPr>
              <a:t>key project </a:t>
            </a:r>
            <a:r>
              <a:rPr kumimoji="0" lang="en-US" sz="1200" b="0" i="0" u="none" strike="noStrike" kern="0" cap="none" spc="-4" normalizeH="0" baseline="0" noProof="0" dirty="0">
                <a:ln>
                  <a:noFill/>
                </a:ln>
                <a:solidFill>
                  <a:srgbClr val="221F1F"/>
                </a:solidFill>
                <a:effectLst/>
                <a:uLnTx/>
                <a:uFillTx/>
                <a:latin typeface="Arial"/>
                <a:cs typeface="Arial"/>
              </a:rPr>
              <a:t>component in improving a relevant outcome </a:t>
            </a:r>
            <a:r>
              <a:rPr kumimoji="0" lang="en-US" sz="1200" b="0" i="0" u="none" strike="noStrike" kern="0" cap="none" spc="0" normalizeH="0" baseline="0" noProof="0" dirty="0">
                <a:ln>
                  <a:noFill/>
                </a:ln>
                <a:solidFill>
                  <a:srgbClr val="221F1F"/>
                </a:solidFill>
                <a:effectLst/>
                <a:uLnTx/>
                <a:uFillTx/>
                <a:latin typeface="Arial"/>
                <a:cs typeface="Arial"/>
              </a:rPr>
              <a:t>for </a:t>
            </a:r>
            <a:r>
              <a:rPr kumimoji="0" lang="en-US" sz="1200" b="0" i="0" u="none" strike="noStrike" kern="0" cap="none" spc="-4" normalizeH="0" baseline="0" noProof="0" dirty="0">
                <a:ln>
                  <a:noFill/>
                </a:ln>
                <a:solidFill>
                  <a:srgbClr val="221F1F"/>
                </a:solidFill>
                <a:effectLst/>
                <a:uLnTx/>
                <a:uFillTx/>
                <a:latin typeface="Arial"/>
                <a:cs typeface="Arial"/>
              </a:rPr>
              <a:t>a  sample that overlaps with the populations or settings proposed </a:t>
            </a:r>
            <a:r>
              <a:rPr kumimoji="0" lang="en-US" sz="1200" b="0" i="0" u="none" strike="noStrike" kern="0" cap="none" spc="0" normalizeH="0" baseline="0" noProof="0" dirty="0">
                <a:ln>
                  <a:noFill/>
                </a:ln>
                <a:solidFill>
                  <a:srgbClr val="221F1F"/>
                </a:solidFill>
                <a:effectLst/>
                <a:uLnTx/>
                <a:uFillTx/>
                <a:latin typeface="Arial"/>
                <a:cs typeface="Arial"/>
              </a:rPr>
              <a:t>to </a:t>
            </a:r>
            <a:r>
              <a:rPr kumimoji="0" lang="en-US" sz="1200" b="0" i="0" u="none" strike="noStrike" kern="0" cap="none" spc="-4" normalizeH="0" baseline="0" noProof="0" dirty="0">
                <a:ln>
                  <a:noFill/>
                </a:ln>
                <a:solidFill>
                  <a:srgbClr val="221F1F"/>
                </a:solidFill>
                <a:effectLst/>
                <a:uLnTx/>
                <a:uFillTx/>
                <a:latin typeface="Arial"/>
                <a:cs typeface="Arial"/>
              </a:rPr>
              <a:t>receive </a:t>
            </a:r>
            <a:r>
              <a:rPr kumimoji="0" lang="en-US" sz="1200" b="0" i="0" u="none" strike="noStrike" kern="0" cap="none" spc="0" normalizeH="0" baseline="0" noProof="0" dirty="0">
                <a:ln>
                  <a:noFill/>
                </a:ln>
                <a:solidFill>
                  <a:srgbClr val="221F1F"/>
                </a:solidFill>
                <a:effectLst/>
                <a:uLnTx/>
                <a:uFillTx/>
                <a:latin typeface="Arial"/>
                <a:cs typeface="Arial"/>
              </a:rPr>
              <a:t>that </a:t>
            </a:r>
            <a:r>
              <a:rPr kumimoji="0" lang="en-US" sz="1200" b="0" i="0" u="none" strike="noStrike" kern="0" cap="none" spc="-4" normalizeH="0" baseline="0" noProof="0" dirty="0">
                <a:ln>
                  <a:noFill/>
                </a:ln>
                <a:solidFill>
                  <a:srgbClr val="221F1F"/>
                </a:solidFill>
                <a:effectLst/>
                <a:uLnTx/>
                <a:uFillTx/>
                <a:latin typeface="Arial"/>
                <a:cs typeface="Arial"/>
              </a:rPr>
              <a:t>component, based on a relevant finding  from one of the</a:t>
            </a:r>
            <a:r>
              <a:rPr kumimoji="0" lang="en-US" sz="1200" b="0" i="0" u="none" strike="noStrike" kern="0" cap="none" spc="-22"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following:</a:t>
            </a:r>
            <a:endParaRPr kumimoji="0" lang="en-US" sz="1200" b="0" i="0" u="none" strike="noStrike" kern="0" cap="none" spc="0" normalizeH="0" baseline="0" noProof="0" dirty="0">
              <a:ln>
                <a:noFill/>
              </a:ln>
              <a:solidFill>
                <a:srgbClr val="333333"/>
              </a:solidFill>
              <a:effectLst/>
              <a:uLnTx/>
              <a:uFillTx/>
              <a:latin typeface="Arial"/>
              <a:cs typeface="Arial"/>
            </a:endParaRPr>
          </a:p>
          <a:p>
            <a:pPr marL="212363" marR="6164" lvl="0" indent="-201156" defTabSz="914400" eaLnBrk="1" fontAlgn="auto" latinLnBrk="0" hangingPunct="1">
              <a:lnSpc>
                <a:spcPts val="1235"/>
              </a:lnSpc>
              <a:spcBef>
                <a:spcPts val="789"/>
              </a:spcBef>
              <a:spcAft>
                <a:spcPts val="0"/>
              </a:spcAft>
              <a:buClrTx/>
              <a:buSzTx/>
              <a:buFontTx/>
              <a:buAutoNum type="alphaLcParenBoth"/>
              <a:tabLst>
                <a:tab pos="212923" algn="l"/>
              </a:tabLst>
              <a:defRPr/>
            </a:pPr>
            <a:r>
              <a:rPr kumimoji="0" lang="en-US" sz="1200" b="0" i="0" u="none" strike="noStrike" kern="0" cap="none" spc="0" normalizeH="0" baseline="0" noProof="0" dirty="0">
                <a:ln>
                  <a:noFill/>
                </a:ln>
                <a:solidFill>
                  <a:srgbClr val="221F1F"/>
                </a:solidFill>
                <a:effectLst/>
                <a:uLnTx/>
                <a:uFillTx/>
                <a:latin typeface="Arial"/>
                <a:cs typeface="Arial"/>
              </a:rPr>
              <a:t>A </a:t>
            </a:r>
            <a:r>
              <a:rPr kumimoji="0" lang="en-US" sz="1200" b="0" i="0" u="none" strike="noStrike" kern="0" cap="none" spc="-9" normalizeH="0" baseline="0" noProof="0" dirty="0">
                <a:ln>
                  <a:noFill/>
                </a:ln>
                <a:solidFill>
                  <a:srgbClr val="221F1F"/>
                </a:solidFill>
                <a:effectLst/>
                <a:uLnTx/>
                <a:uFillTx/>
                <a:latin typeface="Arial"/>
                <a:cs typeface="Arial"/>
              </a:rPr>
              <a:t>practice guide prepared </a:t>
            </a:r>
            <a:r>
              <a:rPr kumimoji="0" lang="en-US" sz="1200" b="0" i="0" u="none" strike="noStrike" kern="0" cap="none" spc="-4" normalizeH="0" baseline="0" noProof="0" dirty="0">
                <a:ln>
                  <a:noFill/>
                </a:ln>
                <a:solidFill>
                  <a:srgbClr val="221F1F"/>
                </a:solidFill>
                <a:effectLst/>
                <a:uLnTx/>
                <a:uFillTx/>
                <a:latin typeface="Arial"/>
                <a:cs typeface="Arial"/>
              </a:rPr>
              <a:t>by the </a:t>
            </a:r>
            <a:r>
              <a:rPr kumimoji="0" lang="en-US" sz="1200" b="0" i="0" u="none" strike="noStrike" kern="0" cap="none" spc="9"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using version 2.1 </a:t>
            </a:r>
            <a:r>
              <a:rPr kumimoji="0" lang="en-US" sz="1200" b="0" i="0" u="none" strike="noStrike" kern="0" cap="none" spc="0" normalizeH="0" baseline="0" noProof="0" dirty="0">
                <a:ln>
                  <a:noFill/>
                </a:ln>
                <a:solidFill>
                  <a:srgbClr val="221F1F"/>
                </a:solidFill>
                <a:effectLst/>
                <a:uLnTx/>
                <a:uFillTx/>
                <a:latin typeface="Arial"/>
                <a:cs typeface="Arial"/>
              </a:rPr>
              <a:t>or </a:t>
            </a:r>
            <a:r>
              <a:rPr kumimoji="0" lang="en-US" sz="1200" b="0" i="0" u="none" strike="noStrike" kern="0" cap="none" spc="-4" normalizeH="0" baseline="0" noProof="0" dirty="0">
                <a:ln>
                  <a:noFill/>
                </a:ln>
                <a:solidFill>
                  <a:srgbClr val="221F1F"/>
                </a:solidFill>
                <a:effectLst/>
                <a:uLnTx/>
                <a:uFillTx/>
                <a:latin typeface="Arial"/>
                <a:cs typeface="Arial"/>
              </a:rPr>
              <a:t>3.0 of 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t>
            </a:r>
            <a:r>
              <a:rPr kumimoji="0" lang="en-US" sz="1200" b="0" i="0" u="none" strike="noStrike" kern="0" cap="none" spc="-4" normalizeH="0" baseline="0" noProof="0" dirty="0">
                <a:ln>
                  <a:noFill/>
                </a:ln>
                <a:solidFill>
                  <a:srgbClr val="221F1F"/>
                </a:solidFill>
                <a:effectLst/>
                <a:uLnTx/>
                <a:uFillTx/>
                <a:latin typeface="Arial"/>
                <a:cs typeface="Arial"/>
              </a:rPr>
              <a:t>reporting a “strong </a:t>
            </a:r>
            <a:r>
              <a:rPr kumimoji="0" lang="en-US" sz="1200" b="0" i="0" u="none" strike="noStrike" kern="0" cap="none" spc="-9" normalizeH="0" baseline="0" noProof="0" dirty="0">
                <a:ln>
                  <a:noFill/>
                </a:ln>
                <a:solidFill>
                  <a:srgbClr val="221F1F"/>
                </a:solidFill>
                <a:effectLst/>
                <a:uLnTx/>
                <a:uFillTx/>
                <a:latin typeface="Arial"/>
                <a:cs typeface="Arial"/>
              </a:rPr>
              <a:t>evidence  </a:t>
            </a:r>
            <a:r>
              <a:rPr kumimoji="0" lang="en-US" sz="1200" b="0" i="0" u="none" strike="noStrike" kern="0" cap="none" spc="0" normalizeH="0" baseline="0" noProof="0" dirty="0">
                <a:ln>
                  <a:noFill/>
                </a:ln>
                <a:solidFill>
                  <a:srgbClr val="221F1F"/>
                </a:solidFill>
                <a:effectLst/>
                <a:uLnTx/>
                <a:uFillTx/>
                <a:latin typeface="Arial"/>
                <a:cs typeface="Arial"/>
              </a:rPr>
              <a:t>base” </a:t>
            </a:r>
            <a:r>
              <a:rPr kumimoji="0" lang="en-US" sz="1200" b="0" i="0" u="none" strike="noStrike" kern="0" cap="none" spc="-4" normalizeH="0" baseline="0" noProof="0" dirty="0">
                <a:ln>
                  <a:noFill/>
                </a:ln>
                <a:solidFill>
                  <a:srgbClr val="221F1F"/>
                </a:solidFill>
                <a:effectLst/>
                <a:uLnTx/>
                <a:uFillTx/>
                <a:latin typeface="Arial"/>
                <a:cs typeface="Arial"/>
              </a:rPr>
              <a:t>or “moderate evidence base” </a:t>
            </a:r>
            <a:r>
              <a:rPr kumimoji="0" lang="en-US" sz="1200" b="0" i="0" u="none" strike="noStrike" kern="0" cap="none" spc="0" normalizeH="0" baseline="0" noProof="0" dirty="0">
                <a:ln>
                  <a:noFill/>
                </a:ln>
                <a:solidFill>
                  <a:srgbClr val="221F1F"/>
                </a:solidFill>
                <a:effectLst/>
                <a:uLnTx/>
                <a:uFillTx/>
                <a:latin typeface="Arial"/>
                <a:cs typeface="Arial"/>
              </a:rPr>
              <a:t>for the </a:t>
            </a:r>
            <a:r>
              <a:rPr kumimoji="0" lang="en-US" sz="1200" b="0" i="0" u="none" strike="noStrike" kern="0" cap="none" spc="-4" normalizeH="0" baseline="0" noProof="0" dirty="0">
                <a:ln>
                  <a:noFill/>
                </a:ln>
                <a:solidFill>
                  <a:srgbClr val="221F1F"/>
                </a:solidFill>
                <a:effectLst/>
                <a:uLnTx/>
                <a:uFillTx/>
                <a:latin typeface="Arial"/>
                <a:cs typeface="Arial"/>
              </a:rPr>
              <a:t>corresponding practice guide</a:t>
            </a:r>
            <a:r>
              <a:rPr kumimoji="0" lang="en-US" sz="1200" b="0" i="0" u="none" strike="noStrike" kern="0" cap="none" spc="4"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recommendation;</a:t>
            </a:r>
            <a:endParaRPr kumimoji="0" lang="en-US" sz="1200" b="0" i="0" u="none" strike="noStrike" kern="0" cap="none" spc="0" normalizeH="0" baseline="0" noProof="0" dirty="0">
              <a:ln>
                <a:noFill/>
              </a:ln>
              <a:solidFill>
                <a:srgbClr val="333333"/>
              </a:solidFill>
              <a:effectLst/>
              <a:uLnTx/>
              <a:uFillTx/>
              <a:latin typeface="Arial"/>
              <a:cs typeface="Arial"/>
            </a:endParaRPr>
          </a:p>
          <a:p>
            <a:pPr marL="212363" marR="122711" lvl="0" indent="-201156" algn="just" defTabSz="914400" eaLnBrk="1" fontAlgn="auto" latinLnBrk="0" hangingPunct="1">
              <a:lnSpc>
                <a:spcPct val="97100"/>
              </a:lnSpc>
              <a:spcBef>
                <a:spcPts val="728"/>
              </a:spcBef>
              <a:spcAft>
                <a:spcPts val="0"/>
              </a:spcAft>
              <a:buClrTx/>
              <a:buSzTx/>
              <a:buFontTx/>
              <a:buAutoNum type="alphaLcParenBoth"/>
              <a:tabLst>
                <a:tab pos="212923" algn="l"/>
              </a:tabLst>
              <a:defRPr/>
            </a:pPr>
            <a:r>
              <a:rPr kumimoji="0" lang="en-US" sz="1200" b="0" i="0" u="none" strike="noStrike" kern="0" cap="none" spc="0" normalizeH="0" baseline="0" noProof="0" dirty="0">
                <a:ln>
                  <a:noFill/>
                </a:ln>
                <a:solidFill>
                  <a:srgbClr val="221F1F"/>
                </a:solidFill>
                <a:effectLst/>
                <a:uLnTx/>
                <a:uFillTx/>
                <a:latin typeface="Arial"/>
                <a:cs typeface="Arial"/>
              </a:rPr>
              <a:t>An intervention report prepared by the WWC using version 2.1 or 3.0 of the WWC Handbook reporting a “positive  effect” or “potentially positive effect” on a relevant outcome based on a “medium to large” extent of evidence, with  no reporting of a “negative effect” or “potentially negative effect” on a relevant outcome; or</a:t>
            </a:r>
          </a:p>
          <a:p>
            <a:pPr marL="212363" marR="0" lvl="0" indent="-201156" defTabSz="914400" eaLnBrk="1" fontAlgn="auto" latinLnBrk="0" hangingPunct="1">
              <a:lnSpc>
                <a:spcPts val="1253"/>
              </a:lnSpc>
              <a:spcBef>
                <a:spcPts val="732"/>
              </a:spcBef>
              <a:spcAft>
                <a:spcPts val="0"/>
              </a:spcAft>
              <a:buClrTx/>
              <a:buSzTx/>
              <a:buFontTx/>
              <a:buAutoNum type="alphaLcParenBoth"/>
              <a:tabLst>
                <a:tab pos="212923" algn="l"/>
              </a:tabLst>
              <a:defRPr/>
            </a:pPr>
            <a:r>
              <a:rPr kumimoji="0" lang="en-US" sz="1200" b="0" i="0" u="none" strike="noStrike" kern="0" cap="none" spc="0" normalizeH="0" baseline="0" noProof="0" dirty="0">
                <a:ln>
                  <a:noFill/>
                </a:ln>
                <a:solidFill>
                  <a:srgbClr val="221F1F"/>
                </a:solidFill>
                <a:effectLst/>
                <a:uLnTx/>
                <a:uFillTx/>
                <a:latin typeface="Arial"/>
                <a:cs typeface="Arial"/>
              </a:rPr>
              <a:t>A </a:t>
            </a:r>
            <a:r>
              <a:rPr kumimoji="0" lang="en-US" sz="1200" b="0" i="0" u="none" strike="noStrike" kern="0" cap="none" spc="-4" normalizeH="0" baseline="0" noProof="0" dirty="0">
                <a:ln>
                  <a:noFill/>
                </a:ln>
                <a:solidFill>
                  <a:srgbClr val="221F1F"/>
                </a:solidFill>
                <a:effectLst/>
                <a:uLnTx/>
                <a:uFillTx/>
                <a:latin typeface="Arial"/>
                <a:cs typeface="Arial"/>
              </a:rPr>
              <a:t>single experimental </a:t>
            </a:r>
            <a:r>
              <a:rPr kumimoji="0" lang="en-US" sz="1200" b="0" i="0" u="none" strike="noStrike" kern="0" cap="none" spc="0" normalizeH="0" baseline="0" noProof="0" dirty="0">
                <a:ln>
                  <a:noFill/>
                </a:ln>
                <a:solidFill>
                  <a:srgbClr val="221F1F"/>
                </a:solidFill>
                <a:effectLst/>
                <a:uLnTx/>
                <a:uFillTx/>
                <a:latin typeface="Arial"/>
                <a:cs typeface="Arial"/>
              </a:rPr>
              <a:t>study or </a:t>
            </a:r>
            <a:r>
              <a:rPr kumimoji="0" lang="en-US" sz="1200" b="0" i="0" u="none" strike="noStrike" kern="0" cap="none" spc="-4" normalizeH="0" baseline="0" noProof="0" dirty="0">
                <a:ln>
                  <a:noFill/>
                </a:ln>
                <a:solidFill>
                  <a:srgbClr val="221F1F"/>
                </a:solidFill>
                <a:effectLst/>
                <a:uLnTx/>
                <a:uFillTx/>
                <a:latin typeface="Arial"/>
                <a:cs typeface="Arial"/>
              </a:rPr>
              <a:t>quasi-experimental design study reviewed </a:t>
            </a:r>
            <a:r>
              <a:rPr kumimoji="0" lang="en-US" sz="1200" b="0" i="0" u="none" strike="noStrike" kern="0" cap="none" spc="0" normalizeH="0" baseline="0" noProof="0" dirty="0">
                <a:ln>
                  <a:noFill/>
                </a:ln>
                <a:solidFill>
                  <a:srgbClr val="221F1F"/>
                </a:solidFill>
                <a:effectLst/>
                <a:uLnTx/>
                <a:uFillTx/>
                <a:latin typeface="Arial"/>
                <a:cs typeface="Arial"/>
              </a:rPr>
              <a:t>and </a:t>
            </a:r>
            <a:r>
              <a:rPr kumimoji="0" lang="en-US" sz="1200" b="0" i="0" u="none" strike="noStrike" kern="0" cap="none" spc="-4" normalizeH="0" baseline="0" noProof="0" dirty="0">
                <a:ln>
                  <a:noFill/>
                </a:ln>
                <a:solidFill>
                  <a:srgbClr val="221F1F"/>
                </a:solidFill>
                <a:effectLst/>
                <a:uLnTx/>
                <a:uFillTx/>
                <a:latin typeface="Arial"/>
                <a:cs typeface="Arial"/>
              </a:rPr>
              <a:t>reported by 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4" normalizeH="0" baseline="0" noProof="0" dirty="0">
                <a:ln>
                  <a:noFill/>
                </a:ln>
                <a:solidFill>
                  <a:srgbClr val="221F1F"/>
                </a:solidFill>
                <a:effectLst/>
                <a:uLnTx/>
                <a:uFillTx/>
                <a:latin typeface="Arial"/>
                <a:cs typeface="Arial"/>
              </a:rPr>
              <a:t>using</a:t>
            </a:r>
            <a:r>
              <a:rPr kumimoji="0" lang="en-US" sz="1200" b="0" i="0" u="none" strike="noStrike" kern="0" cap="none" spc="-44"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version</a:t>
            </a:r>
            <a:r>
              <a:rPr kumimoji="0" lang="en-US" sz="1200" b="0" i="0" u="none" strike="noStrike" kern="0" cap="none" spc="0" normalizeH="0" baseline="0" noProof="0" dirty="0">
                <a:ln>
                  <a:noFill/>
                </a:ln>
                <a:solidFill>
                  <a:srgbClr val="333333"/>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2.1 or </a:t>
            </a:r>
            <a:r>
              <a:rPr kumimoji="0" lang="en-US" sz="1200" b="0" i="0" u="none" strike="noStrike" kern="0" cap="none" spc="-9" normalizeH="0" baseline="0" noProof="0" dirty="0">
                <a:ln>
                  <a:noFill/>
                </a:ln>
                <a:solidFill>
                  <a:srgbClr val="221F1F"/>
                </a:solidFill>
                <a:effectLst/>
                <a:uLnTx/>
                <a:uFillTx/>
                <a:latin typeface="Arial"/>
                <a:cs typeface="Arial"/>
              </a:rPr>
              <a:t>3.0 </a:t>
            </a:r>
            <a:r>
              <a:rPr kumimoji="0" lang="en-US" sz="1200" b="0" i="0" u="none" strike="noStrike" kern="0" cap="none" spc="-4" normalizeH="0" baseline="0" noProof="0" dirty="0">
                <a:ln>
                  <a:noFill/>
                </a:ln>
                <a:solidFill>
                  <a:srgbClr val="221F1F"/>
                </a:solidFill>
                <a:effectLst/>
                <a:uLnTx/>
                <a:uFillTx/>
                <a:latin typeface="Arial"/>
                <a:cs typeface="Arial"/>
              </a:rPr>
              <a:t>of </a:t>
            </a:r>
            <a:r>
              <a:rPr kumimoji="0" lang="en-US" sz="1200" b="0" i="0" u="none" strike="noStrike" kern="0" cap="none" spc="0" normalizeH="0" baseline="0" noProof="0" dirty="0">
                <a:ln>
                  <a:noFill/>
                </a:ln>
                <a:solidFill>
                  <a:srgbClr val="221F1F"/>
                </a:solidFill>
                <a:effectLst/>
                <a:uLnTx/>
                <a:uFillTx/>
                <a:latin typeface="Arial"/>
                <a:cs typeface="Arial"/>
              </a:rPr>
              <a:t>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t>
            </a:r>
            <a:r>
              <a:rPr kumimoji="0" lang="en-US" sz="1200" b="0" i="0" u="none" strike="noStrike" kern="0" cap="none" spc="-4" normalizeH="0" baseline="0" noProof="0" dirty="0">
                <a:ln>
                  <a:noFill/>
                </a:ln>
                <a:solidFill>
                  <a:srgbClr val="221F1F"/>
                </a:solidFill>
                <a:effectLst/>
                <a:uLnTx/>
                <a:uFillTx/>
                <a:latin typeface="Arial"/>
                <a:cs typeface="Arial"/>
              </a:rPr>
              <a:t>or </a:t>
            </a:r>
            <a:r>
              <a:rPr kumimoji="0" lang="en-US" sz="1200" b="0" i="0" u="none" strike="noStrike" kern="0" cap="none" spc="-9" normalizeH="0" baseline="0" noProof="0" dirty="0">
                <a:ln>
                  <a:noFill/>
                </a:ln>
                <a:solidFill>
                  <a:srgbClr val="221F1F"/>
                </a:solidFill>
                <a:effectLst/>
                <a:uLnTx/>
                <a:uFillTx/>
                <a:latin typeface="Arial"/>
                <a:cs typeface="Arial"/>
              </a:rPr>
              <a:t>otherwise assessed </a:t>
            </a:r>
            <a:r>
              <a:rPr kumimoji="0" lang="en-US" sz="1200" b="0" i="0" u="none" strike="noStrike" kern="0" cap="none" spc="-4" normalizeH="0" baseline="0" noProof="0" dirty="0">
                <a:ln>
                  <a:noFill/>
                </a:ln>
                <a:solidFill>
                  <a:srgbClr val="221F1F"/>
                </a:solidFill>
                <a:effectLst/>
                <a:uLnTx/>
                <a:uFillTx/>
                <a:latin typeface="Arial"/>
                <a:cs typeface="Arial"/>
              </a:rPr>
              <a:t>by ED </a:t>
            </a:r>
            <a:r>
              <a:rPr kumimoji="0" lang="en-US" sz="1200" b="0" i="0" u="none" strike="noStrike" kern="0" cap="none" spc="-9" normalizeH="0" baseline="0" noProof="0" dirty="0">
                <a:ln>
                  <a:noFill/>
                </a:ln>
                <a:solidFill>
                  <a:srgbClr val="221F1F"/>
                </a:solidFill>
                <a:effectLst/>
                <a:uLnTx/>
                <a:uFillTx/>
                <a:latin typeface="Arial"/>
                <a:cs typeface="Arial"/>
              </a:rPr>
              <a:t>using </a:t>
            </a:r>
            <a:r>
              <a:rPr kumimoji="0" lang="en-US" sz="1200" b="0" i="0" u="none" strike="noStrike" kern="0" cap="none" spc="-4" normalizeH="0" baseline="0" noProof="0" dirty="0">
                <a:ln>
                  <a:noFill/>
                </a:ln>
                <a:solidFill>
                  <a:srgbClr val="221F1F"/>
                </a:solidFill>
                <a:effectLst/>
                <a:uLnTx/>
                <a:uFillTx/>
                <a:latin typeface="Arial"/>
                <a:cs typeface="Arial"/>
              </a:rPr>
              <a:t>version 3.0 of the </a:t>
            </a:r>
            <a:r>
              <a:rPr kumimoji="0" lang="en-US" sz="1200" b="0" i="0" u="none" strike="noStrike" kern="0" cap="none" spc="13" normalizeH="0" baseline="0" noProof="0" dirty="0">
                <a:ln>
                  <a:noFill/>
                </a:ln>
                <a:solidFill>
                  <a:srgbClr val="221F1F"/>
                </a:solidFill>
                <a:effectLst/>
                <a:uLnTx/>
                <a:uFillTx/>
                <a:latin typeface="Arial"/>
                <a:cs typeface="Arial"/>
              </a:rPr>
              <a:t>WWC </a:t>
            </a:r>
            <a:r>
              <a:rPr kumimoji="0" lang="en-US" sz="1200" b="0" i="0" u="none" strike="noStrike" kern="0" cap="none" spc="-9" normalizeH="0" baseline="0" noProof="0" dirty="0">
                <a:ln>
                  <a:noFill/>
                </a:ln>
                <a:solidFill>
                  <a:srgbClr val="221F1F"/>
                </a:solidFill>
                <a:effectLst/>
                <a:uLnTx/>
                <a:uFillTx/>
                <a:latin typeface="Arial"/>
                <a:cs typeface="Arial"/>
              </a:rPr>
              <a:t>Handbook, </a:t>
            </a:r>
            <a:r>
              <a:rPr kumimoji="0" lang="en-US" sz="1200" b="0" i="0" u="none" strike="noStrike" kern="0" cap="none" spc="-4" normalizeH="0" baseline="0" noProof="0" dirty="0">
                <a:ln>
                  <a:noFill/>
                </a:ln>
                <a:solidFill>
                  <a:srgbClr val="221F1F"/>
                </a:solidFill>
                <a:effectLst/>
                <a:uLnTx/>
                <a:uFillTx/>
                <a:latin typeface="Arial"/>
                <a:cs typeface="Arial"/>
              </a:rPr>
              <a:t>as  appropriate, and that meets the </a:t>
            </a:r>
            <a:r>
              <a:rPr kumimoji="0" lang="en-US" sz="1200" b="0" i="0" u="none" strike="noStrike" kern="0" cap="none" spc="0" normalizeH="0" baseline="0" noProof="0" dirty="0">
                <a:ln>
                  <a:noFill/>
                </a:ln>
                <a:solidFill>
                  <a:srgbClr val="221F1F"/>
                </a:solidFill>
                <a:effectLst/>
                <a:uLnTx/>
                <a:uFillTx/>
                <a:latin typeface="Arial"/>
                <a:cs typeface="Arial"/>
              </a:rPr>
              <a:t>four </a:t>
            </a:r>
            <a:r>
              <a:rPr kumimoji="0" lang="en-US" sz="1200" b="0" i="0" u="none" strike="noStrike" kern="0" cap="none" spc="-4" normalizeH="0" baseline="0" noProof="0" dirty="0">
                <a:ln>
                  <a:noFill/>
                </a:ln>
                <a:solidFill>
                  <a:srgbClr val="221F1F"/>
                </a:solidFill>
                <a:effectLst/>
                <a:uLnTx/>
                <a:uFillTx/>
                <a:latin typeface="Arial"/>
                <a:cs typeface="Arial"/>
              </a:rPr>
              <a:t>criteria </a:t>
            </a:r>
            <a:r>
              <a:rPr kumimoji="0" lang="en-US" sz="1200" b="0" i="0" u="none" strike="noStrike" kern="0" cap="none" spc="-9" normalizeH="0" baseline="0" noProof="0" dirty="0">
                <a:ln>
                  <a:noFill/>
                </a:ln>
                <a:solidFill>
                  <a:srgbClr val="221F1F"/>
                </a:solidFill>
                <a:effectLst/>
                <a:uLnTx/>
                <a:uFillTx/>
                <a:latin typeface="Arial"/>
                <a:cs typeface="Arial"/>
              </a:rPr>
              <a:t>in </a:t>
            </a:r>
            <a:r>
              <a:rPr kumimoji="0" lang="en-US" sz="1200" b="0" i="0" u="none" strike="noStrike" kern="0" cap="none" spc="-4" normalizeH="0" baseline="0" noProof="0" dirty="0">
                <a:ln>
                  <a:noFill/>
                </a:ln>
                <a:solidFill>
                  <a:srgbClr val="221F1F"/>
                </a:solidFill>
                <a:effectLst/>
                <a:uLnTx/>
                <a:uFillTx/>
                <a:latin typeface="Arial"/>
                <a:cs typeface="Arial"/>
              </a:rPr>
              <a:t>the </a:t>
            </a:r>
            <a:r>
              <a:rPr kumimoji="0" lang="en-US" sz="1200" b="0" i="0" u="none" strike="noStrike" kern="0" cap="none" spc="0" normalizeH="0" baseline="0" noProof="0" dirty="0">
                <a:ln>
                  <a:noFill/>
                </a:ln>
                <a:solidFill>
                  <a:srgbClr val="221F1F"/>
                </a:solidFill>
                <a:effectLst/>
                <a:uLnTx/>
                <a:uFillTx/>
                <a:latin typeface="Arial"/>
                <a:cs typeface="Arial"/>
              </a:rPr>
              <a:t>EDGAR </a:t>
            </a:r>
            <a:r>
              <a:rPr kumimoji="0" lang="en-US" sz="1200" b="0" i="0" u="none" strike="noStrike" kern="0" cap="none" spc="-4" normalizeH="0" baseline="0" noProof="0" dirty="0">
                <a:ln>
                  <a:noFill/>
                </a:ln>
                <a:solidFill>
                  <a:srgbClr val="221F1F"/>
                </a:solidFill>
                <a:effectLst/>
                <a:uLnTx/>
                <a:uFillTx/>
                <a:latin typeface="Arial"/>
                <a:cs typeface="Arial"/>
              </a:rPr>
              <a:t>definition of moderate</a:t>
            </a:r>
            <a:r>
              <a:rPr kumimoji="0" lang="en-US" sz="1200" b="0" i="0" u="none" strike="noStrike" kern="0" cap="none" spc="57" normalizeH="0" baseline="0" noProof="0" dirty="0">
                <a:ln>
                  <a:noFill/>
                </a:ln>
                <a:solidFill>
                  <a:srgbClr val="221F1F"/>
                </a:solidFill>
                <a:effectLst/>
                <a:uLnTx/>
                <a:uFillTx/>
                <a:latin typeface="Arial"/>
                <a:cs typeface="Arial"/>
              </a:rPr>
              <a:t> </a:t>
            </a:r>
            <a:r>
              <a:rPr kumimoji="0" lang="en-US" sz="1200" b="0" i="0" u="none" strike="noStrike" kern="0" cap="none" spc="-4" normalizeH="0" baseline="0" noProof="0" dirty="0">
                <a:ln>
                  <a:noFill/>
                </a:ln>
                <a:solidFill>
                  <a:srgbClr val="221F1F"/>
                </a:solidFill>
                <a:effectLst/>
                <a:uLnTx/>
                <a:uFillTx/>
                <a:latin typeface="Arial"/>
                <a:cs typeface="Arial"/>
              </a:rPr>
              <a:t>evidence.</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06876529"/>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D6CC2F23-A7BC-4E8C-9999-4D23B9FEC545}">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20f76a6-a87a-4b60-9287-fa515040fc58"/>
    <ds:schemaRef ds:uri="http://purl.org/dc/terms/"/>
    <ds:schemaRef ds:uri="http://schemas.openxmlformats.org/package/2006/metadata/core-properties"/>
    <ds:schemaRef ds:uri="b4eb6e4d-bcc2-4e58-8704-1540da28dad6"/>
    <ds:schemaRef ds:uri="http://www.w3.org/XML/1998/namespace"/>
  </ds:schemaRefs>
</ds:datastoreItem>
</file>

<file path=customXml/itemProps3.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403</TotalTime>
  <Words>1627</Words>
  <Application>Microsoft Office PowerPoint</Application>
  <PresentationFormat>Widescreen</PresentationFormat>
  <Paragraphs>189</Paragraphs>
  <Slides>31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Shonar Bangla</vt:lpstr>
      <vt:lpstr>Tw Cen MT</vt:lpstr>
      <vt:lpstr>Wingdings</vt:lpstr>
      <vt:lpstr>2017 Leadership Conference </vt:lpstr>
      <vt:lpstr>Office Theme</vt:lpstr>
      <vt:lpstr>Identifying and Addressing    Student Needs:</vt:lpstr>
      <vt:lpstr>OSEP Disclaimer </vt:lpstr>
      <vt:lpstr>Objectives</vt:lpstr>
      <vt:lpstr>Agenda</vt:lpstr>
      <vt:lpstr> Presenters U.S. Department of Education </vt:lpstr>
      <vt:lpstr>Opportunities: Evidence in ESEA </vt:lpstr>
      <vt:lpstr> Evidence in ESEA What is an “EVIDENCE-BASED” INTERVENTION? </vt:lpstr>
      <vt:lpstr>EDGAR Evidence Standards</vt:lpstr>
      <vt:lpstr>How does EDGAR define the evidence levels?</vt:lpstr>
      <vt:lpstr>How does EDGAR define the evidence levels?</vt:lpstr>
      <vt:lpstr>Evidence in ESEA Evidence Resources</vt:lpstr>
      <vt:lpstr>Support and Resources From ED </vt:lpstr>
      <vt:lpstr>Support and Resources From ED </vt:lpstr>
      <vt:lpstr>PPSS Support and Resources</vt:lpstr>
      <vt:lpstr>Identifying Students’ Needs:  What Story Does the Data Tell? </vt:lpstr>
      <vt:lpstr>Identifying Students’ Needs:  What Story Does the Data Tell? </vt:lpstr>
      <vt:lpstr>The What Works Clearinghouse</vt:lpstr>
      <vt:lpstr> What is the Clearinghouse? “Consumer Reports” – and more – for educators </vt:lpstr>
      <vt:lpstr> What Topics Does the WWC Address? A Dozen Areas, and Growing! </vt:lpstr>
      <vt:lpstr>Intervention Reports</vt:lpstr>
      <vt:lpstr>A Sample Intervention Report</vt:lpstr>
      <vt:lpstr>A Sample Practice Guide One of 23 Currently Released</vt:lpstr>
      <vt:lpstr>Regional Educational Laboratories</vt:lpstr>
      <vt:lpstr>What are RELs? Helping You Put Research Into Action</vt:lpstr>
      <vt:lpstr>Where’s My REL?</vt:lpstr>
      <vt:lpstr> Webinars A Snapshot of What’s Happening Across the RELs </vt:lpstr>
      <vt:lpstr>Reports, Videos, and Infographics</vt:lpstr>
      <vt:lpstr>Reports, Videos, and Infographics</vt:lpstr>
      <vt:lpstr>Questions?</vt:lpstr>
      <vt:lpstr>Polling: Immediate and Longer-term Needs</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Alavi, Keane</cp:lastModifiedBy>
  <cp:revision>73</cp:revision>
  <cp:lastPrinted>2017-06-16T19:13:57Z</cp:lastPrinted>
  <dcterms:created xsi:type="dcterms:W3CDTF">2017-05-11T18:26:07Z</dcterms:created>
  <dcterms:modified xsi:type="dcterms:W3CDTF">2019-07-12T16:58:35Z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0x010100ABDA78F738243C44AFC9EEEBF7149D7D</vt:lpwstr>
  </property>
</Properties>
</file>