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43" r:id="rId3"/>
    <p:sldId id="344" r:id="rId4"/>
    <p:sldId id="345" r:id="rId5"/>
    <p:sldId id="346" r:id="rId6"/>
    <p:sldId id="347" r:id="rId7"/>
    <p:sldId id="329" r:id="rId8"/>
    <p:sldId id="3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6BA"/>
    <a:srgbClr val="908047"/>
    <a:srgbClr val="254F47"/>
    <a:srgbClr val="CE5523"/>
    <a:srgbClr val="F5A223"/>
    <a:srgbClr val="527F84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/>
    <p:restoredTop sz="87159" autoAdjust="0"/>
  </p:normalViewPr>
  <p:slideViewPr>
    <p:cSldViewPr snapToGrid="0" snapToObjects="1">
      <p:cViewPr varScale="1">
        <p:scale>
          <a:sx n="46" d="100"/>
          <a:sy n="46" d="100"/>
        </p:scale>
        <p:origin x="78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30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4D60-E056-9E43-8D2A-BE3B39847F1B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7AEB-3F44-EC42-8307-19E82AE37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7AEB-3F44-EC42-8307-19E82AE37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7AEB-3F44-EC42-8307-19E82AE37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7AEB-3F44-EC42-8307-19E82AE37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7AEB-3F44-EC42-8307-19E82AE37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18218" y="1122363"/>
            <a:ext cx="4793672" cy="2387600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8218" y="3823854"/>
            <a:ext cx="4793672" cy="2313709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C9-FC60-274B-8020-54770B96DAC2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BD94-82A4-F94A-A03D-716012EB99FA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BA27-C5BD-554C-A744-F2523F9BFF0C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F5A3CC-4229-4EAB-BEE2-3DF942A2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: Ol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4F8E-80EE-BA40-A69D-31972DD9A9FD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2473-D635-034F-A2DE-521311817B0D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: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3ABB-0144-0846-BA51-FC1D11D9A55D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F5A2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F5A2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9A6-3C59-1A40-A468-F7A76541613F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6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F5A2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F5A2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FE-9350-3C46-A675-DE4B3EE13AFE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CE55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CE552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21B-6B28-9248-BF17-0990F744F0F4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Ol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254F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254F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2AEC-507D-E14B-AA4B-3A513DE7D337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254F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254F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DDFE-06A4-3849-B085-E2E98FCD01F5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2680-158A-CA4A-9885-75E6658B8F17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953489" y="1209663"/>
            <a:ext cx="4934007" cy="823912"/>
          </a:xfrm>
          <a:prstGeom prst="roundRect">
            <a:avLst>
              <a:gd name="adj" fmla="val 26756"/>
            </a:avLst>
          </a:prstGeom>
          <a:solidFill>
            <a:srgbClr val="9080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useo Sans Rounded 500" charset="0"/>
              <a:ea typeface="Museo Sans Rounded 500" charset="0"/>
              <a:cs typeface="Museo Sans Rounded 500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77883" y="1209663"/>
            <a:ext cx="4900964" cy="823912"/>
          </a:xfrm>
          <a:prstGeom prst="roundRect">
            <a:avLst>
              <a:gd name="adj" fmla="val 26756"/>
            </a:avLst>
          </a:prstGeom>
          <a:solidFill>
            <a:srgbClr val="90804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3489" y="1194907"/>
            <a:ext cx="493400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3489" y="2168013"/>
            <a:ext cx="4934007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77883" y="1194907"/>
            <a:ext cx="490096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7883" y="2168013"/>
            <a:ext cx="4900964" cy="4021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6F1D-A15E-3347-A58B-FE0A16716689}" type="datetime1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53490" y="207818"/>
            <a:ext cx="10238510" cy="69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CB8-F777-0D42-BF19-AA8B24F95968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5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A867-AD41-6542-9803-DB72BE7BBDF1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A901-38FC-714B-BAA4-859366F05244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Ol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8B22-4303-324A-9AD2-60BB4DD2427B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31C9-B0FF-D347-B038-F9BBDDE1A7C3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: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700D-A3FC-C143-9C62-870F76767B20}" type="datetime1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2022-E0F8-F543-9AE5-6D6A2C147D86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AB10-7EF9-224F-B97F-61BD8E604A39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73D6-417A-0948-B8F7-D8EEDE603D8D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4E9-3379-A043-B653-33DA048E2713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Ol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FC9C-2B12-8042-B7A7-10E3BA243E4D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B581-E34A-294E-95C3-B7F2C640B027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: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AA-34DD-E248-8B16-BED380B430ED}" type="datetime1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916702" y="2055813"/>
            <a:ext cx="10966265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11673508" y="6507316"/>
            <a:ext cx="209459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5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11673508" y="6507316"/>
            <a:ext cx="209459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76AD-CFB0-9147-94AA-7A0A3880AC1F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Ol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D839-F64F-B240-95B5-1A9C2D3708C6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45B-1C64-9C4D-A329-0F4D6BACCB88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E769-EE46-374A-8AA5-073C2C015A17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2400"/>
            <a:ext cx="10515600" cy="1399309"/>
          </a:xfrm>
        </p:spPr>
        <p:txBody>
          <a:bodyPr anchor="b">
            <a:normAutofit/>
          </a:bodyPr>
          <a:lstStyle>
            <a:lvl1pPr>
              <a:defRPr sz="4000" b="0" i="0">
                <a:latin typeface="Museo Sans Rounded 500" charset="0"/>
                <a:ea typeface="Museo Sans Rounded 500" charset="0"/>
                <a:cs typeface="Museo Sans Rounded 50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1855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7EF4-FE8E-3A45-A45F-1178F14E4276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3489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7883" y="1179871"/>
            <a:ext cx="4934007" cy="499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D24-6CFF-C54B-A1D9-4E0432FD84A3}" type="datetime1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3490" y="207818"/>
            <a:ext cx="10238510" cy="69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489" y="1108364"/>
            <a:ext cx="10058401" cy="5068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AB4E-140D-DE49-9045-2A839AB115AA}" type="datetime1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01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Rounded 700" charset="0"/>
                <a:ea typeface="Museo Sans Rounded 700" charset="0"/>
                <a:cs typeface="Museo Sans Rounded 700" charset="0"/>
              </a:defRPr>
            </a:lvl1pPr>
          </a:lstStyle>
          <a:p>
            <a:fld id="{FAC6F570-5F46-F442-9413-BE421D6A9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53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54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5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3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Museo Sans Rounded 500" charset="0"/>
          <a:ea typeface="Museo Sans Rounded 500" charset="0"/>
          <a:cs typeface="Museo Sans Rounded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b="0" i="0" kern="1200">
          <a:solidFill>
            <a:schemeClr val="bg1"/>
          </a:solidFill>
          <a:latin typeface="Museo Sans Rounded 100" charset="0"/>
          <a:ea typeface="Museo Sans Rounded 100" charset="0"/>
          <a:cs typeface="Museo Sans Rounded 1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b="0" i="0" kern="1200">
          <a:solidFill>
            <a:schemeClr val="bg1"/>
          </a:solidFill>
          <a:latin typeface="Museo Sans Rounded 100" charset="0"/>
          <a:ea typeface="Museo Sans Rounded 100" charset="0"/>
          <a:cs typeface="Museo Sans Rounded 1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b="0" i="0" kern="1200">
          <a:solidFill>
            <a:schemeClr val="bg1"/>
          </a:solidFill>
          <a:latin typeface="Museo Sans Rounded 100" charset="0"/>
          <a:ea typeface="Museo Sans Rounded 100" charset="0"/>
          <a:cs typeface="Museo Sans Rounded 1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b="0" i="0" kern="1200">
          <a:solidFill>
            <a:schemeClr val="bg1"/>
          </a:solidFill>
          <a:latin typeface="Museo Sans Rounded 100" charset="0"/>
          <a:ea typeface="Museo Sans Rounded 100" charset="0"/>
          <a:cs typeface="Museo Sans Rounded 1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b="0" i="0" kern="1200">
          <a:solidFill>
            <a:schemeClr val="bg1"/>
          </a:solidFill>
          <a:latin typeface="Museo Sans Rounded 100" charset="0"/>
          <a:ea typeface="Museo Sans Rounded 100" charset="0"/>
          <a:cs typeface="Museo Sans Rounded 1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elitetexas.org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hyperlink" Target="http://projectlee.org/" TargetMode="External"/><Relationship Id="rId4" Type="http://schemas.openxmlformats.org/officeDocument/2006/relationships/hyperlink" Target="https://mtssclrt.ning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s4el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1268" y="699029"/>
            <a:ext cx="5180732" cy="2387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Model Demonstration Projects to Improve Literacy Outcomes for English Learners with Disabilities in Grades 3-5</a:t>
            </a:r>
            <a:endParaRPr lang="en-US" sz="32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11268" y="3592082"/>
            <a:ext cx="4073044" cy="178280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977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Overview of Model Demonstration Projects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n-lt"/>
              </a:rPr>
              <a:t>Three model demonstration projects were funded by the Office of Special Education Programs, Department of Education in August 2016,</a:t>
            </a:r>
            <a:r>
              <a:rPr lang="is-IS" dirty="0">
                <a:latin typeface="+mn-lt"/>
              </a:rPr>
              <a:t> to assess how the models can: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n-lt"/>
              </a:rPr>
              <a:t>i</a:t>
            </a:r>
            <a:r>
              <a:rPr lang="is-IS" dirty="0">
                <a:latin typeface="+mn-lt"/>
              </a:rPr>
              <a:t>mprove literacy outcomes for English Learners (E</a:t>
            </a:r>
            <a:r>
              <a:rPr lang="en-US" dirty="0">
                <a:latin typeface="+mn-lt"/>
              </a:rPr>
              <a:t>L</a:t>
            </a:r>
            <a:r>
              <a:rPr lang="is-IS" dirty="0">
                <a:latin typeface="+mn-lt"/>
              </a:rPr>
              <a:t>s) and E</a:t>
            </a:r>
            <a:r>
              <a:rPr lang="en-US" dirty="0">
                <a:latin typeface="+mn-lt"/>
              </a:rPr>
              <a:t>L</a:t>
            </a:r>
            <a:r>
              <a:rPr lang="is-IS" dirty="0">
                <a:latin typeface="+mn-lt"/>
              </a:rPr>
              <a:t>s with disabilities (ELSWDs) in grades three through six, within a multi-tiered system of support (MTSS) framework;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n-lt"/>
              </a:rPr>
              <a:t>u</a:t>
            </a:r>
            <a:r>
              <a:rPr lang="is-IS" dirty="0">
                <a:latin typeface="+mn-lt"/>
              </a:rPr>
              <a:t>se culturally responsive principles; and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n-lt"/>
              </a:rPr>
              <a:t>b</a:t>
            </a:r>
            <a:r>
              <a:rPr lang="is-IS" dirty="0">
                <a:latin typeface="+mn-lt"/>
              </a:rPr>
              <a:t>e implemented by educators and sustained in general and special education settings.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76BE-DBC3-7849-9B87-38A08F0D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English Learner Institute for Teaching and Excellence: Project ELITE</a:t>
            </a:r>
            <a:r>
              <a:rPr lang="en-US" sz="2800" b="1" baseline="30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3A15-92A2-4049-8F0F-54E4B2A2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+mn-lt"/>
              </a:rPr>
              <a:t>Sites</a:t>
            </a:r>
            <a:r>
              <a:rPr lang="en-US" dirty="0">
                <a:latin typeface="+mn-lt"/>
              </a:rPr>
              <a:t>: Three elementary schools located in a rural district adjacent to an urban area in central Texas. </a:t>
            </a:r>
          </a:p>
          <a:p>
            <a:endParaRPr lang="en-US" sz="1200" dirty="0">
              <a:latin typeface="+mn-lt"/>
            </a:endParaRPr>
          </a:p>
          <a:p>
            <a:r>
              <a:rPr lang="en-US" u="sng" dirty="0">
                <a:latin typeface="+mn-lt"/>
              </a:rPr>
              <a:t>Project Site Overview</a:t>
            </a:r>
            <a:r>
              <a:rPr lang="en-US" dirty="0">
                <a:latin typeface="+mn-lt"/>
              </a:rPr>
              <a:t>: </a:t>
            </a:r>
          </a:p>
          <a:p>
            <a:pPr lvl="1"/>
            <a:r>
              <a:rPr lang="en-US" dirty="0">
                <a:latin typeface="+mn-lt"/>
              </a:rPr>
              <a:t>Of students served by the district, 35% are identified as ELs, with representation of ELs at the three participating campuses ranging from 44% to 59%.</a:t>
            </a:r>
          </a:p>
          <a:p>
            <a:pPr lvl="1"/>
            <a:r>
              <a:rPr lang="en-US" dirty="0">
                <a:latin typeface="+mn-lt"/>
              </a:rPr>
              <a:t>Number of ELs increased 153% between 2004 – 2014. </a:t>
            </a:r>
          </a:p>
          <a:p>
            <a:pPr lvl="1"/>
            <a:r>
              <a:rPr lang="en-US" dirty="0">
                <a:latin typeface="+mn-lt"/>
              </a:rPr>
              <a:t>Students served in a one-way (50/50) dual language model in which students transition to all-English instruction with Spanish support in Grade 3.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B018-FD8E-414D-99B9-395263D3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4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FC31-FAD7-8341-AFF8-A27D5DD4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89" y="415636"/>
            <a:ext cx="10238510" cy="69272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+mn-lt"/>
              </a:rPr>
              <a:t>English Learner Literacy Intervention Programs and Strategies, Ensuring Success: Project ELLIPSES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D187A-5BFF-9E4A-A6F4-547102B8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latin typeface="+mn-lt"/>
              </a:rPr>
              <a:t>Sites</a:t>
            </a:r>
            <a:r>
              <a:rPr lang="en-US" dirty="0">
                <a:latin typeface="+mn-lt"/>
              </a:rPr>
              <a:t>: Three elementary schools located in a South Texas district bordering Mexico. </a:t>
            </a:r>
          </a:p>
          <a:p>
            <a:endParaRPr lang="en-US" sz="1300" dirty="0">
              <a:latin typeface="+mn-lt"/>
            </a:endParaRPr>
          </a:p>
          <a:p>
            <a:r>
              <a:rPr lang="en-US" u="sng" dirty="0">
                <a:latin typeface="+mn-lt"/>
              </a:rPr>
              <a:t>Project Site Overview</a:t>
            </a:r>
            <a:r>
              <a:rPr lang="en-US" dirty="0">
                <a:latin typeface="+mn-lt"/>
              </a:rPr>
              <a:t>: </a:t>
            </a:r>
          </a:p>
          <a:p>
            <a:r>
              <a:rPr lang="en-US" dirty="0">
                <a:latin typeface="+mn-lt"/>
              </a:rPr>
              <a:t>Situated in the Lower Rio Grande Valley along the Texas-Mexico border and serves about 50,000 students, mostly Hispanic (99%).  </a:t>
            </a:r>
          </a:p>
          <a:p>
            <a:r>
              <a:rPr lang="en-US" dirty="0">
                <a:latin typeface="+mn-lt"/>
              </a:rPr>
              <a:t>Up to 68% of students in elementary school in the district are ELs.  </a:t>
            </a:r>
          </a:p>
          <a:p>
            <a:r>
              <a:rPr lang="en-US" dirty="0">
                <a:latin typeface="+mn-lt"/>
              </a:rPr>
              <a:t>English learners served through an early exit bilingual education model.</a:t>
            </a:r>
          </a:p>
          <a:p>
            <a:r>
              <a:rPr lang="en-US" dirty="0">
                <a:latin typeface="+mn-lt"/>
              </a:rPr>
              <a:t>English learners who are Spanish dominant are instructed in Spanish and English in grades K-2 and then transition to all-English instruction with Spanish support in Grade 3.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13D66-D1A7-B04A-8E11-CED7465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D8F7-FBD7-D54D-B50E-1002C3D4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89" y="325943"/>
            <a:ext cx="10238510" cy="69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Project </a:t>
            </a:r>
            <a:r>
              <a:rPr lang="en-US" b="1" dirty="0" err="1">
                <a:latin typeface="+mn-lt"/>
              </a:rPr>
              <a:t>Lectura</a:t>
            </a:r>
            <a:r>
              <a:rPr lang="en-US" b="1" dirty="0">
                <a:latin typeface="+mn-lt"/>
              </a:rPr>
              <a:t> para </a:t>
            </a:r>
            <a:r>
              <a:rPr lang="en-US" b="1" dirty="0" err="1">
                <a:latin typeface="+mn-lt"/>
              </a:rPr>
              <a:t>Excelencia</a:t>
            </a:r>
            <a:r>
              <a:rPr lang="en-US" b="1" dirty="0">
                <a:latin typeface="+mn-lt"/>
              </a:rPr>
              <a:t> y </a:t>
            </a:r>
            <a:r>
              <a:rPr lang="en-US" b="1" dirty="0" err="1">
                <a:latin typeface="+mn-lt"/>
              </a:rPr>
              <a:t>Éxito</a:t>
            </a:r>
            <a:r>
              <a:rPr lang="en-US" b="1" dirty="0">
                <a:latin typeface="+mn-lt"/>
              </a:rPr>
              <a:t>: Project LEE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F39CB-D586-9D48-A220-D885BD00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+mn-lt"/>
              </a:rPr>
              <a:t>Sites:</a:t>
            </a:r>
            <a:r>
              <a:rPr lang="en-US" dirty="0">
                <a:latin typeface="+mn-lt"/>
              </a:rPr>
              <a:t>  Three K-5 suburban elementary schools within the Pacific Northwest. </a:t>
            </a:r>
          </a:p>
          <a:p>
            <a:endParaRPr lang="en-US" sz="1200" dirty="0">
              <a:latin typeface="+mn-lt"/>
            </a:endParaRPr>
          </a:p>
          <a:p>
            <a:r>
              <a:rPr lang="en-US" u="sng" dirty="0">
                <a:latin typeface="+mn-lt"/>
              </a:rPr>
              <a:t>Project Site Overview</a:t>
            </a:r>
            <a:r>
              <a:rPr lang="en-US" dirty="0">
                <a:latin typeface="+mn-lt"/>
              </a:rPr>
              <a:t>:  </a:t>
            </a:r>
          </a:p>
          <a:p>
            <a:pPr lvl="1"/>
            <a:r>
              <a:rPr lang="en-US" dirty="0">
                <a:latin typeface="+mn-lt"/>
              </a:rPr>
              <a:t>Student population in the district is 12,678 representing 49 languages  </a:t>
            </a:r>
          </a:p>
          <a:p>
            <a:pPr lvl="1"/>
            <a:r>
              <a:rPr lang="en-US" dirty="0">
                <a:latin typeface="+mn-lt"/>
              </a:rPr>
              <a:t>21% to 44%  of students identified as Ever English Learners  </a:t>
            </a:r>
          </a:p>
          <a:p>
            <a:pPr lvl="1"/>
            <a:r>
              <a:rPr lang="en-US" dirty="0">
                <a:latin typeface="+mn-lt"/>
              </a:rPr>
              <a:t>Two of the three partner schools are implementing a two-way dual language model in English and Spanish</a:t>
            </a:r>
          </a:p>
          <a:p>
            <a:pPr lvl="1"/>
            <a:r>
              <a:rPr lang="en-US" dirty="0">
                <a:latin typeface="+mn-lt"/>
              </a:rPr>
              <a:t>School three focuses on English-only with ESL supports.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36C8-499D-6F4A-9531-0A47B987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1958-FAB7-984B-9966-9177F280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89" y="415636"/>
            <a:ext cx="10238510" cy="6927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Core components of the projects' MTSS models 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ACA0-2950-6E4C-917B-33A65D2C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</a:rPr>
              <a:t>High-quality, evidence-based language and literacy instruction in all tiers</a:t>
            </a:r>
          </a:p>
          <a:p>
            <a:pPr lvl="0"/>
            <a:r>
              <a:rPr lang="en-US" dirty="0">
                <a:latin typeface="+mn-lt"/>
              </a:rPr>
              <a:t>Culturally and linguistically responsive teaching practices and principles</a:t>
            </a:r>
          </a:p>
          <a:p>
            <a:pPr lvl="0"/>
            <a:r>
              <a:rPr lang="en-US" dirty="0">
                <a:latin typeface="+mn-lt"/>
              </a:rPr>
              <a:t>Linguistically aligned assessment practices and regular review of student data</a:t>
            </a:r>
          </a:p>
          <a:p>
            <a:pPr lvl="0"/>
            <a:r>
              <a:rPr lang="en-US" dirty="0">
                <a:latin typeface="+mn-lt"/>
              </a:rPr>
              <a:t>Appropriate identification of ELs with language and literacy learning disabilities</a:t>
            </a:r>
          </a:p>
          <a:p>
            <a:pPr lvl="0"/>
            <a:r>
              <a:rPr lang="en-US" dirty="0">
                <a:latin typeface="+mn-lt"/>
              </a:rPr>
              <a:t>Job-embedded professional development and strategic coaching for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6E8FE-1147-3E45-893D-F11AC8D4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0820" y="1922756"/>
            <a:ext cx="4934007" cy="499709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>
                <a:latin typeface="+mn-lt"/>
              </a:rPr>
              <a:t>Project ELITE</a:t>
            </a:r>
            <a:r>
              <a:rPr lang="en-US" dirty="0"/>
              <a:t>²</a:t>
            </a:r>
            <a:endParaRPr lang="en-US" sz="3200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3"/>
              </a:rPr>
              <a:t>https://www.elitetexas.org/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6519E365-4439-47A3-B37C-CFBE3E6F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294967295"/>
          </p:nvPr>
        </p:nvSpPr>
        <p:spPr>
          <a:xfrm>
            <a:off x="8277225" y="1860550"/>
            <a:ext cx="3914775" cy="499745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n-lt"/>
              </a:rPr>
              <a:t>Project Ellipses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4"/>
              </a:rPr>
              <a:t>https://mtssclrt.ning.com/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4294967295"/>
          </p:nvPr>
        </p:nvSpPr>
        <p:spPr>
          <a:xfrm>
            <a:off x="4314593" y="1860550"/>
            <a:ext cx="3916362" cy="499745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n-lt"/>
              </a:rPr>
              <a:t>Project LEE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5"/>
              </a:rPr>
              <a:t>http://projectlee.org/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3" name="Picture 12" descr="Project LEE website screensho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55" y="3237085"/>
            <a:ext cx="3780935" cy="2368435"/>
          </a:xfrm>
          <a:prstGeom prst="rect">
            <a:avLst/>
          </a:prstGeom>
        </p:spPr>
      </p:pic>
      <p:pic>
        <p:nvPicPr>
          <p:cNvPr id="14" name="Picture 13" descr="Project Ellipses website screensho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6" y="3170793"/>
            <a:ext cx="3753172" cy="2377321"/>
          </a:xfrm>
          <a:prstGeom prst="rect">
            <a:avLst/>
          </a:prstGeom>
        </p:spPr>
      </p:pic>
      <p:pic>
        <p:nvPicPr>
          <p:cNvPr id="15" name="Picture 14" descr="project ELITE2 website screensho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0" y="3170793"/>
            <a:ext cx="3592771" cy="2360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4D50F-CFAC-7C40-B9A1-CF831FFFE476}"/>
              </a:ext>
            </a:extLst>
          </p:cNvPr>
          <p:cNvSpPr txBox="1"/>
          <p:nvPr/>
        </p:nvSpPr>
        <p:spPr>
          <a:xfrm>
            <a:off x="2340301" y="197079"/>
            <a:ext cx="367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Project Websites</a:t>
            </a:r>
          </a:p>
        </p:txBody>
      </p:sp>
    </p:spTree>
    <p:extLst>
      <p:ext uri="{BB962C8B-B14F-4D97-AF65-F5344CB8AC3E}">
        <p14:creationId xmlns:p14="http://schemas.microsoft.com/office/powerpoint/2010/main" val="415488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https://www.mtss4els.org/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70-5F46-F442-9413-BE421D6A9D8A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2BE408-7828-4172-A386-C8A54755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pic>
        <p:nvPicPr>
          <p:cNvPr id="3" name="Picture 2" descr="MTSS4ELS website screenshot">
            <a:extLst>
              <a:ext uri="{FF2B5EF4-FFF2-40B4-BE49-F238E27FC236}">
                <a16:creationId xmlns:a16="http://schemas.microsoft.com/office/drawing/2014/main" id="{C8B98145-C4EA-0C47-A0C3-FDD5182A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233" y="1764048"/>
            <a:ext cx="5917638" cy="44890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4976C1-7606-9540-B089-961FE2C496DA}"/>
              </a:ext>
            </a:extLst>
          </p:cNvPr>
          <p:cNvSpPr/>
          <p:nvPr/>
        </p:nvSpPr>
        <p:spPr>
          <a:xfrm rot="2150954">
            <a:off x="8371269" y="2632351"/>
            <a:ext cx="3158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Watch for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7B72B-6965-A34A-B612-A1E93756CFBC}"/>
              </a:ext>
            </a:extLst>
          </p:cNvPr>
          <p:cNvSpPr txBox="1"/>
          <p:nvPr/>
        </p:nvSpPr>
        <p:spPr>
          <a:xfrm>
            <a:off x="2340301" y="197079"/>
            <a:ext cx="343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Cohort Website</a:t>
            </a:r>
          </a:p>
        </p:txBody>
      </p:sp>
    </p:spTree>
    <p:extLst>
      <p:ext uri="{BB962C8B-B14F-4D97-AF65-F5344CB8AC3E}">
        <p14:creationId xmlns:p14="http://schemas.microsoft.com/office/powerpoint/2010/main" val="360471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12424</TotalTime>
  <Words>446</Words>
  <Application>Microsoft Office PowerPoint</Application>
  <PresentationFormat>Widescreen</PresentationFormat>
  <Paragraphs>59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Museo Sans Rounded 100</vt:lpstr>
      <vt:lpstr>Museo Sans Rounded 500</vt:lpstr>
      <vt:lpstr>Museo Sans Rounded 700</vt:lpstr>
      <vt:lpstr>Office Theme</vt:lpstr>
      <vt:lpstr>Model Demonstration Projects to Improve Literacy Outcomes for English Learners with Disabilities in Grades 3-5</vt:lpstr>
      <vt:lpstr>Overview of Model Demonstration Projects </vt:lpstr>
      <vt:lpstr>English Learner Institute for Teaching and Excellence: Project ELITE2 </vt:lpstr>
      <vt:lpstr>English Learner Literacy Intervention Programs and Strategies, Ensuring Success: Project ELLIPSES </vt:lpstr>
      <vt:lpstr>Project Lectura para Excelencia y Éxito: Project LEE </vt:lpstr>
      <vt:lpstr>Core components of the projects' MTSS models  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Trevino, Carlos</dc:creator>
  <cp:lastModifiedBy>Kathan, Joseph</cp:lastModifiedBy>
  <cp:revision>112</cp:revision>
  <dcterms:created xsi:type="dcterms:W3CDTF">2017-09-19T17:59:57Z</dcterms:created>
  <dcterms:modified xsi:type="dcterms:W3CDTF">2018-07-19T20:10:31Z</dcterms:modified>
</cp:coreProperties>
</file>