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buzick\AppData\Local\Temp\SAS%20Temporary%20Files\_TD11140\%23LN0009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094082162381636"/>
          <c:y val="5.1984524661690019E-2"/>
          <c:w val="0.72507301228230492"/>
          <c:h val="0.72658042744656914"/>
        </c:manualLayout>
      </c:layout>
      <c:barChart>
        <c:barDir val="col"/>
        <c:grouping val="clustered"/>
        <c:varyColors val="0"/>
        <c:ser>
          <c:idx val="0"/>
          <c:order val="0"/>
          <c:tx>
            <c:v>Reading</c:v>
          </c:tx>
          <c:invertIfNegative val="0"/>
          <c:cat>
            <c:strRef>
              <c:f>'#LN00090'!$A$19:$A$22</c:f>
              <c:strCache>
                <c:ptCount val="4"/>
                <c:pt idx="0">
                  <c:v>Accommodation in current year, none in previous year </c:v>
                </c:pt>
                <c:pt idx="1">
                  <c:v>Accommodation in previous year, none in current year </c:v>
                </c:pt>
                <c:pt idx="2">
                  <c:v>Accommodation both years </c:v>
                </c:pt>
                <c:pt idx="3">
                  <c:v>No accommodations </c:v>
                </c:pt>
              </c:strCache>
            </c:strRef>
          </c:cat>
          <c:val>
            <c:numRef>
              <c:f>'#LN00090'!$B$19:$B$22</c:f>
              <c:numCache>
                <c:formatCode>General</c:formatCode>
                <c:ptCount val="4"/>
                <c:pt idx="0">
                  <c:v>0.4</c:v>
                </c:pt>
                <c:pt idx="1">
                  <c:v>-0.11000000000000001</c:v>
                </c:pt>
                <c:pt idx="2">
                  <c:v>3.0000000000000006E-2</c:v>
                </c:pt>
                <c:pt idx="3">
                  <c:v>-1.0000000000000002E-2</c:v>
                </c:pt>
              </c:numCache>
            </c:numRef>
          </c:val>
        </c:ser>
        <c:ser>
          <c:idx val="1"/>
          <c:order val="1"/>
          <c:tx>
            <c:v>Math</c:v>
          </c:tx>
          <c:invertIfNegative val="0"/>
          <c:val>
            <c:numRef>
              <c:f>'#LN00090'!$C$19:$C$22</c:f>
              <c:numCache>
                <c:formatCode>General</c:formatCode>
                <c:ptCount val="4"/>
                <c:pt idx="0">
                  <c:v>0.17</c:v>
                </c:pt>
                <c:pt idx="1">
                  <c:v>-0.15000000000000002</c:v>
                </c:pt>
                <c:pt idx="2">
                  <c:v>-1.0000000000000002E-2</c:v>
                </c:pt>
                <c:pt idx="3">
                  <c:v>-2.0000000000000004E-2</c:v>
                </c:pt>
              </c:numCache>
            </c:numRef>
          </c:val>
        </c:ser>
        <c:dLbls>
          <c:showLegendKey val="0"/>
          <c:showVal val="0"/>
          <c:showCatName val="0"/>
          <c:showSerName val="0"/>
          <c:showPercent val="0"/>
          <c:showBubbleSize val="0"/>
        </c:dLbls>
        <c:gapWidth val="150"/>
        <c:axId val="166019072"/>
        <c:axId val="166020608"/>
      </c:barChart>
      <c:catAx>
        <c:axId val="166019072"/>
        <c:scaling>
          <c:orientation val="minMax"/>
        </c:scaling>
        <c:delete val="0"/>
        <c:axPos val="b"/>
        <c:majorTickMark val="out"/>
        <c:minorTickMark val="none"/>
        <c:tickLblPos val="low"/>
        <c:txPr>
          <a:bodyPr/>
          <a:lstStyle/>
          <a:p>
            <a:pPr>
              <a:defRPr sz="1600"/>
            </a:pPr>
            <a:endParaRPr lang="en-US"/>
          </a:p>
        </c:txPr>
        <c:crossAx val="166020608"/>
        <c:crossesAt val="0"/>
        <c:auto val="1"/>
        <c:lblAlgn val="ctr"/>
        <c:lblOffset val="100"/>
        <c:noMultiLvlLbl val="0"/>
      </c:catAx>
      <c:valAx>
        <c:axId val="166020608"/>
        <c:scaling>
          <c:orientation val="minMax"/>
        </c:scaling>
        <c:delete val="0"/>
        <c:axPos val="l"/>
        <c:majorGridlines/>
        <c:title>
          <c:tx>
            <c:rich>
              <a:bodyPr rot="-5400000" vert="horz"/>
              <a:lstStyle/>
              <a:p>
                <a:pPr>
                  <a:defRPr b="0"/>
                </a:pPr>
                <a:r>
                  <a:rPr lang="en-US" b="0"/>
                  <a:t>Relative Standardized Gains</a:t>
                </a:r>
              </a:p>
            </c:rich>
          </c:tx>
          <c:layout/>
          <c:overlay val="0"/>
        </c:title>
        <c:numFmt formatCode="General" sourceLinked="1"/>
        <c:majorTickMark val="out"/>
        <c:minorTickMark val="none"/>
        <c:tickLblPos val="nextTo"/>
        <c:crossAx val="166019072"/>
        <c:crosses val="autoZero"/>
        <c:crossBetween val="between"/>
      </c:valAx>
      <c:spPr>
        <a:ln>
          <a:solidFill>
            <a:schemeClr val="tx1"/>
          </a:solidFill>
        </a:ln>
      </c:spPr>
    </c:plotArea>
    <c:legend>
      <c:legendPos val="r"/>
      <c:layout/>
      <c:overlay val="0"/>
    </c:legend>
    <c:plotVisOnly val="1"/>
    <c:dispBlanksAs val="gap"/>
    <c:showDLblsOverMax val="0"/>
  </c:chart>
  <c:txPr>
    <a:bodyPr/>
    <a:lstStyle/>
    <a:p>
      <a:pPr>
        <a:defRPr sz="1400">
          <a:latin typeface="Times New Roman" pitchFamily="18" charset="0"/>
          <a:cs typeface="Times New Roman" pitchFamily="18" charset="0"/>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1">
                <a:solidFill>
                  <a:schemeClr val="bg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57200" y="5638800"/>
            <a:ext cx="5562600" cy="365125"/>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5638800"/>
            <a:ext cx="2133600" cy="365125"/>
          </a:xfrm>
        </p:spPr>
        <p:txBody>
          <a:bodyPr/>
          <a:lstStyle/>
          <a:p>
            <a:fld id="{750BB4CF-EF99-494D-8F66-3C233C60B7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9703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4958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38068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138738"/>
            <a:ext cx="5486400" cy="423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457200" y="5638800"/>
            <a:ext cx="5562600" cy="365125"/>
          </a:xfrm>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50BB4CF-EF99-494D-8F66-3C233C60B7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4789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457200" y="5638800"/>
            <a:ext cx="5562600" cy="365125"/>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0BB4CF-EF99-494D-8F66-3C233C60B7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50875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176587"/>
            <a:ext cx="7772400" cy="1362075"/>
          </a:xfrm>
        </p:spPr>
        <p:txBody>
          <a:bodyPr anchor="t"/>
          <a:lstStyle>
            <a:lvl1pPr algn="l">
              <a:defRPr sz="4000" b="1" cap="all">
                <a:solidFill>
                  <a:srgbClr val="003067"/>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16764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457200" y="5638800"/>
            <a:ext cx="5562600" cy="365125"/>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0BB4CF-EF99-494D-8F66-3C233C60B7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625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750BB4CF-EF99-494D-8F66-3C233C60B75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2093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1"/>
            <a:ext cx="40386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457200" y="5638800"/>
            <a:ext cx="5562600" cy="365125"/>
          </a:xfrm>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50BB4CF-EF99-494D-8F66-3C233C60B7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320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387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387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457200" y="5638800"/>
            <a:ext cx="5562600" cy="365125"/>
          </a:xfrm>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50BB4CF-EF99-494D-8F66-3C233C60B7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4278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457200" y="5638800"/>
            <a:ext cx="5562600" cy="365125"/>
          </a:xfrm>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50BB4CF-EF99-494D-8F66-3C233C60B7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4766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57200" y="5638800"/>
            <a:ext cx="5562600" cy="365125"/>
          </a:xfrm>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50BB4CF-EF99-494D-8F66-3C233C60B7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6292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289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127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457200" y="5638800"/>
            <a:ext cx="5562600" cy="365125"/>
          </a:xfrm>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50BB4CF-EF99-494D-8F66-3C233C60B7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0649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7200" y="5638800"/>
            <a:ext cx="5562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56388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BB4CF-EF99-494D-8F66-3C233C60B755}" type="slidenum">
              <a:rPr lang="en-US" smtClean="0">
                <a:solidFill>
                  <a:prstClr val="black">
                    <a:tint val="75000"/>
                  </a:prstClr>
                </a:solidFill>
              </a:rPr>
              <a:pPr/>
              <a:t>‹#›</a:t>
            </a:fld>
            <a:endParaRPr lang="en-US" dirty="0">
              <a:solidFill>
                <a:prstClr val="black">
                  <a:tint val="75000"/>
                </a:prstClr>
              </a:solidFill>
            </a:endParaRPr>
          </a:p>
        </p:txBody>
      </p:sp>
      <p:sp>
        <p:nvSpPr>
          <p:cNvPr id="7" name="TextBox 6"/>
          <p:cNvSpPr txBox="1"/>
          <p:nvPr/>
        </p:nvSpPr>
        <p:spPr>
          <a:xfrm>
            <a:off x="457200" y="6019800"/>
            <a:ext cx="8229600" cy="200055"/>
          </a:xfrm>
          <a:prstGeom prst="rect">
            <a:avLst/>
          </a:prstGeom>
          <a:noFill/>
        </p:spPr>
        <p:txBody>
          <a:bodyPr wrap="square" rtlCol="0">
            <a:spAutoFit/>
          </a:bodyPr>
          <a:lstStyle/>
          <a:p>
            <a:pPr algn="ctr"/>
            <a:r>
              <a:rPr lang="en-US" sz="700" dirty="0">
                <a:solidFill>
                  <a:prstClr val="white">
                    <a:lumMod val="50000"/>
                  </a:prstClr>
                </a:solidFill>
                <a:latin typeface="Verdana" pitchFamily="34" charset="0"/>
                <a:ea typeface="Verdana" pitchFamily="34" charset="0"/>
                <a:cs typeface="Verdana" pitchFamily="34" charset="0"/>
              </a:rPr>
              <a:t>Copyright © 2013 by Educational Testing Service.</a:t>
            </a:r>
            <a:endParaRPr lang="en-US" sz="700" dirty="0">
              <a:solidFill>
                <a:prstClr val="white">
                  <a:lumMod val="50000"/>
                </a:prst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397434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p:txStyles>
    <p:titleStyle>
      <a:lvl1pPr algn="ctr" defTabSz="914400" rtl="0" eaLnBrk="1" latinLnBrk="0" hangingPunct="1">
        <a:spcBef>
          <a:spcPct val="0"/>
        </a:spcBef>
        <a:buNone/>
        <a:defRPr sz="3600" b="1" kern="1200">
          <a:solidFill>
            <a:schemeClr val="tx1">
              <a:lumMod val="50000"/>
              <a:lumOff val="50000"/>
            </a:schemeClr>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2"/>
          <p:cNvSpPr>
            <a:spLocks noGrp="1"/>
          </p:cNvSpPr>
          <p:nvPr>
            <p:ph type="ctrTitle"/>
          </p:nvPr>
        </p:nvSpPr>
        <p:spPr/>
        <p:txBody>
          <a:bodyPr>
            <a:normAutofit fontScale="90000"/>
          </a:bodyPr>
          <a:lstStyle/>
          <a:p>
            <a:pPr eaLnBrk="1" hangingPunct="1"/>
            <a:r>
              <a:rPr lang="en-US">
                <a:latin typeface="Verdana" charset="0"/>
              </a:rPr>
              <a:t>Value-added Models and Test Scores from Students with Disabilities</a:t>
            </a:r>
          </a:p>
        </p:txBody>
      </p:sp>
      <p:sp>
        <p:nvSpPr>
          <p:cNvPr id="5" name="Subtitle 4"/>
          <p:cNvSpPr>
            <a:spLocks noGrp="1"/>
          </p:cNvSpPr>
          <p:nvPr>
            <p:ph type="subTitle" idx="1"/>
          </p:nvPr>
        </p:nvSpPr>
        <p:spPr>
          <a:xfrm>
            <a:off x="1371600" y="3886200"/>
            <a:ext cx="6400800" cy="2133600"/>
          </a:xfrm>
        </p:spPr>
        <p:txBody>
          <a:bodyPr>
            <a:normAutofit fontScale="92500" lnSpcReduction="10000"/>
          </a:bodyPr>
          <a:lstStyle/>
          <a:p>
            <a:r>
              <a:rPr lang="en-US" sz="2800" dirty="0" smtClean="0"/>
              <a:t>Heather M. Buzick</a:t>
            </a:r>
          </a:p>
          <a:p>
            <a:r>
              <a:rPr lang="en-US" sz="2800" i="1" dirty="0" smtClean="0"/>
              <a:t>Educational Testing Service</a:t>
            </a:r>
          </a:p>
          <a:p>
            <a:endParaRPr lang="en-US" i="1" dirty="0" smtClean="0"/>
          </a:p>
          <a:p>
            <a:r>
              <a:rPr lang="en-US" sz="1700" i="1" dirty="0" smtClean="0"/>
              <a:t>2013 OSEP Project Directors’ Conference</a:t>
            </a:r>
          </a:p>
          <a:p>
            <a:r>
              <a:rPr lang="en-US" sz="1700" i="1" dirty="0" smtClean="0"/>
              <a:t>Washington, DC</a:t>
            </a:r>
          </a:p>
          <a:p>
            <a:r>
              <a:rPr lang="en-US" sz="1700" i="1" dirty="0" smtClean="0"/>
              <a:t>July 15</a:t>
            </a:r>
            <a:r>
              <a:rPr lang="en-US" sz="1700" i="1" baseline="30000" dirty="0" smtClean="0"/>
              <a:t>th</a:t>
            </a:r>
            <a:r>
              <a:rPr lang="en-US" sz="1700" i="1" dirty="0" smtClean="0"/>
              <a:t>, 2013</a:t>
            </a:r>
            <a:endParaRPr lang="en-US" sz="1700" i="1" dirty="0"/>
          </a:p>
        </p:txBody>
      </p:sp>
      <p:sp>
        <p:nvSpPr>
          <p:cNvPr id="2" name="Date Placeholder 1"/>
          <p:cNvSpPr>
            <a:spLocks noGrp="1"/>
          </p:cNvSpPr>
          <p:nvPr>
            <p:ph type="dt" sz="quarter" idx="4294967295"/>
          </p:nvPr>
        </p:nvSpPr>
        <p:spPr>
          <a:xfrm>
            <a:off x="7010400" y="6492875"/>
            <a:ext cx="2133600" cy="365125"/>
          </a:xfrm>
          <a:prstGeom prst="rect">
            <a:avLst/>
          </a:prstGeo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7639096-CCB1-6A44-8373-8F042372935B}" type="datetime1">
              <a:rPr lang="en-US">
                <a:solidFill>
                  <a:prstClr val="white"/>
                </a:solidFill>
                <a:latin typeface="Calibri" charset="0"/>
              </a:rPr>
              <a:pPr eaLnBrk="1" hangingPunct="1"/>
              <a:t>10/31/2013</a:t>
            </a:fld>
            <a:endParaRPr lang="en-US">
              <a:solidFill>
                <a:prstClr val="white"/>
              </a:solidFill>
              <a:latin typeface="Calibri" charset="0"/>
            </a:endParaRPr>
          </a:p>
        </p:txBody>
      </p:sp>
    </p:spTree>
    <p:extLst>
      <p:ext uri="{BB962C8B-B14F-4D97-AF65-F5344CB8AC3E}">
        <p14:creationId xmlns:p14="http://schemas.microsoft.com/office/powerpoint/2010/main" val="1513261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atin typeface="Verdana" charset="0"/>
              </a:rPr>
              <a:t>Value-added modeling</a:t>
            </a:r>
          </a:p>
        </p:txBody>
      </p:sp>
      <p:sp>
        <p:nvSpPr>
          <p:cNvPr id="10244" name="Text Placeholder 3"/>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latin typeface="Verdana" charset="0"/>
              </a:rPr>
              <a:t>Value-added modeling is a statistical approach that attempts to isolate the contribution of particular teachers </a:t>
            </a:r>
            <a:r>
              <a:rPr lang="en-US" sz="2400" dirty="0" smtClean="0">
                <a:latin typeface="Verdana" charset="0"/>
              </a:rPr>
              <a:t>to student performance</a:t>
            </a:r>
            <a:endParaRPr lang="en-US" sz="2400" i="1" dirty="0">
              <a:latin typeface="Verdana" charset="0"/>
            </a:endParaRPr>
          </a:p>
          <a:p>
            <a:pPr lvl="1" eaLnBrk="1" hangingPunct="1"/>
            <a:r>
              <a:rPr lang="en-US" sz="2000" dirty="0" smtClean="0">
                <a:latin typeface="Verdana" charset="0"/>
              </a:rPr>
              <a:t>Controls for factors beyond the teacher’s control</a:t>
            </a:r>
          </a:p>
          <a:p>
            <a:pPr lvl="1" eaLnBrk="1" hangingPunct="1"/>
            <a:r>
              <a:rPr lang="en-US" sz="2000" dirty="0" smtClean="0">
                <a:latin typeface="Verdana" charset="0"/>
              </a:rPr>
              <a:t>Attempts to control for sorting of teachers and students into schools</a:t>
            </a:r>
            <a:endParaRPr lang="en-US" sz="2000" dirty="0">
              <a:latin typeface="Verdana" charset="0"/>
            </a:endParaRPr>
          </a:p>
          <a:p>
            <a:pPr lvl="1" eaLnBrk="1" hangingPunct="1"/>
            <a:r>
              <a:rPr lang="en-US" sz="2000" dirty="0" smtClean="0">
                <a:latin typeface="Verdana" charset="0"/>
              </a:rPr>
              <a:t>Many different models can be specified as value-added</a:t>
            </a:r>
          </a:p>
          <a:p>
            <a:pPr lvl="1" eaLnBrk="1" hangingPunct="1"/>
            <a:r>
              <a:rPr lang="en-US" sz="2000" dirty="0" smtClean="0">
                <a:latin typeface="Verdana" charset="0"/>
              </a:rPr>
              <a:t>Pros: Objective </a:t>
            </a:r>
            <a:r>
              <a:rPr lang="en-US" sz="2000" dirty="0">
                <a:latin typeface="Verdana" charset="0"/>
              </a:rPr>
              <a:t>and </a:t>
            </a:r>
            <a:r>
              <a:rPr lang="en-US" sz="2000" dirty="0" smtClean="0">
                <a:latin typeface="Verdana" charset="0"/>
              </a:rPr>
              <a:t>quantifiable; comparable </a:t>
            </a:r>
            <a:r>
              <a:rPr lang="en-US" sz="2000" dirty="0">
                <a:latin typeface="Verdana" charset="0"/>
              </a:rPr>
              <a:t>across </a:t>
            </a:r>
            <a:r>
              <a:rPr lang="en-US" sz="2000" dirty="0" smtClean="0">
                <a:latin typeface="Verdana" charset="0"/>
              </a:rPr>
              <a:t>schools and districts</a:t>
            </a:r>
            <a:endParaRPr lang="en-US" sz="2000" dirty="0">
              <a:latin typeface="Verdana" charset="0"/>
            </a:endParaRPr>
          </a:p>
          <a:p>
            <a:pPr lvl="1" eaLnBrk="1" hangingPunct="1"/>
            <a:r>
              <a:rPr lang="en-US" sz="2000" dirty="0" smtClean="0">
                <a:latin typeface="Verdana" charset="0"/>
              </a:rPr>
              <a:t>Cons: General technical limitations may diminish support for valid inferences about teacher effectiveness</a:t>
            </a:r>
          </a:p>
          <a:p>
            <a:pPr lvl="1" eaLnBrk="1" hangingPunct="1"/>
            <a:endParaRPr lang="en-US" sz="2000" dirty="0">
              <a:latin typeface="Verdana" charset="0"/>
            </a:endParaRPr>
          </a:p>
          <a:p>
            <a:pPr eaLnBrk="1" hangingPunct="1"/>
            <a:endParaRPr lang="en-US" dirty="0">
              <a:latin typeface="Verdana" charset="0"/>
            </a:endParaRPr>
          </a:p>
        </p:txBody>
      </p:sp>
      <p:sp>
        <p:nvSpPr>
          <p:cNvPr id="5" name="Slide Number Placeholder 4"/>
          <p:cNvSpPr>
            <a:spLocks noGrp="1"/>
          </p:cNvSpPr>
          <p:nvPr>
            <p:ph type="sldNum" sz="quarter" idx="12"/>
          </p:nvPr>
        </p:nvSpPr>
        <p:spPr>
          <a:prstGeom prst="rect">
            <a:avLst/>
          </a:prstGeo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F2395B49-950B-D147-8E9A-D20509C1966B}" type="slidenum">
              <a:rPr lang="en-US">
                <a:solidFill>
                  <a:srgbClr val="003067"/>
                </a:solidFill>
                <a:latin typeface="Calibri" charset="0"/>
              </a:rPr>
              <a:pPr eaLnBrk="1" hangingPunct="1"/>
              <a:t>2</a:t>
            </a:fld>
            <a:endParaRPr lang="en-US">
              <a:solidFill>
                <a:srgbClr val="003067"/>
              </a:solidFill>
              <a:latin typeface="Calibri" charset="0"/>
            </a:endParaRPr>
          </a:p>
        </p:txBody>
      </p:sp>
    </p:spTree>
    <p:extLst>
      <p:ext uri="{BB962C8B-B14F-4D97-AF65-F5344CB8AC3E}">
        <p14:creationId xmlns:p14="http://schemas.microsoft.com/office/powerpoint/2010/main" val="182164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atin typeface="Verdana" charset="0"/>
              </a:rPr>
              <a:t>Research and Policy Questions</a:t>
            </a:r>
          </a:p>
        </p:txBody>
      </p:sp>
      <p:sp>
        <p:nvSpPr>
          <p:cNvPr id="11268" name="Text Placeholder 3"/>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Verdana" charset="0"/>
              </a:rPr>
              <a:t>Should scores from students with disabilities be included?</a:t>
            </a:r>
          </a:p>
          <a:p>
            <a:pPr lvl="1" eaLnBrk="1" hangingPunct="1"/>
            <a:r>
              <a:rPr lang="en-US" dirty="0">
                <a:latin typeface="Verdana" charset="0"/>
              </a:rPr>
              <a:t>Face and consequential validity</a:t>
            </a:r>
          </a:p>
          <a:p>
            <a:pPr lvl="1" eaLnBrk="1" hangingPunct="1"/>
            <a:r>
              <a:rPr lang="en-US" dirty="0">
                <a:latin typeface="Verdana" charset="0"/>
              </a:rPr>
              <a:t>Technical challenges and solutions</a:t>
            </a:r>
          </a:p>
          <a:p>
            <a:pPr eaLnBrk="1" hangingPunct="1"/>
            <a:r>
              <a:rPr lang="en-US" i="1" dirty="0">
                <a:latin typeface="Verdana" charset="0"/>
              </a:rPr>
              <a:t>How </a:t>
            </a:r>
            <a:r>
              <a:rPr lang="en-US" dirty="0">
                <a:latin typeface="Verdana" charset="0"/>
              </a:rPr>
              <a:t>should scores from students with disabilities be included?</a:t>
            </a:r>
            <a:endParaRPr lang="en-US" i="1" dirty="0">
              <a:latin typeface="Verdana" charset="0"/>
            </a:endParaRPr>
          </a:p>
          <a:p>
            <a:pPr eaLnBrk="1" hangingPunct="1"/>
            <a:endParaRPr lang="en-US" dirty="0">
              <a:latin typeface="Verdana" charset="0"/>
            </a:endParaRPr>
          </a:p>
        </p:txBody>
      </p:sp>
      <p:sp>
        <p:nvSpPr>
          <p:cNvPr id="5" name="Slide Number Placeholder 4"/>
          <p:cNvSpPr>
            <a:spLocks noGrp="1"/>
          </p:cNvSpPr>
          <p:nvPr>
            <p:ph type="sldNum" sz="quarter" idx="12"/>
          </p:nvPr>
        </p:nvSpPr>
        <p:spPr>
          <a:prstGeom prst="rect">
            <a:avLst/>
          </a:prstGeo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BA5FD6A3-F22C-A74E-9D2D-831503B1B722}" type="slidenum">
              <a:rPr lang="en-US">
                <a:solidFill>
                  <a:srgbClr val="003067"/>
                </a:solidFill>
                <a:latin typeface="Calibri" charset="0"/>
              </a:rPr>
              <a:pPr eaLnBrk="1" hangingPunct="1"/>
              <a:t>3</a:t>
            </a:fld>
            <a:endParaRPr lang="en-US">
              <a:solidFill>
                <a:srgbClr val="003067"/>
              </a:solidFill>
              <a:latin typeface="Calibri" charset="0"/>
            </a:endParaRPr>
          </a:p>
        </p:txBody>
      </p:sp>
    </p:spTree>
    <p:extLst>
      <p:ext uri="{BB962C8B-B14F-4D97-AF65-F5344CB8AC3E}">
        <p14:creationId xmlns:p14="http://schemas.microsoft.com/office/powerpoint/2010/main" val="75201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a:latin typeface="Verdana" charset="0"/>
              </a:rPr>
              <a:t>Technical challenges</a:t>
            </a:r>
          </a:p>
        </p:txBody>
      </p:sp>
      <p:sp>
        <p:nvSpPr>
          <p:cNvPr id="12292" name="Text Placeholder 3"/>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pPr eaLnBrk="1" hangingPunct="1"/>
            <a:r>
              <a:rPr lang="en-US" sz="2600" dirty="0">
                <a:latin typeface="Verdana" charset="0"/>
              </a:rPr>
              <a:t>Inconsistent accommodation use across years is related to measured growth (read aloud and extra </a:t>
            </a:r>
            <a:r>
              <a:rPr lang="en-US" sz="2600" dirty="0" smtClean="0">
                <a:latin typeface="Verdana" charset="0"/>
              </a:rPr>
              <a:t>time)</a:t>
            </a:r>
            <a:endParaRPr lang="en-US" sz="2600" dirty="0">
              <a:latin typeface="Verdana" charset="0"/>
            </a:endParaRPr>
          </a:p>
          <a:p>
            <a:pPr eaLnBrk="1" hangingPunct="1"/>
            <a:r>
              <a:rPr lang="en-US" sz="2600" dirty="0">
                <a:latin typeface="Verdana" charset="0"/>
              </a:rPr>
              <a:t>Average performance is </a:t>
            </a:r>
            <a:r>
              <a:rPr lang="en-US" sz="2600" dirty="0" smtClean="0">
                <a:latin typeface="Verdana" charset="0"/>
              </a:rPr>
              <a:t>low, the </a:t>
            </a:r>
            <a:r>
              <a:rPr lang="en-US" sz="2600" dirty="0">
                <a:latin typeface="Verdana" charset="0"/>
              </a:rPr>
              <a:t>scale is imprecise</a:t>
            </a:r>
          </a:p>
          <a:p>
            <a:pPr eaLnBrk="1" hangingPunct="1"/>
            <a:r>
              <a:rPr lang="en-US" sz="2600" dirty="0" smtClean="0">
                <a:latin typeface="Verdana" charset="0"/>
              </a:rPr>
              <a:t>The number </a:t>
            </a:r>
            <a:r>
              <a:rPr lang="en-US" sz="2600" dirty="0">
                <a:latin typeface="Verdana" charset="0"/>
              </a:rPr>
              <a:t>of tested students for special education teachers is often too low</a:t>
            </a:r>
          </a:p>
          <a:p>
            <a:pPr eaLnBrk="1" hangingPunct="1"/>
            <a:r>
              <a:rPr lang="en-US" sz="2600" dirty="0">
                <a:latin typeface="Verdana" charset="0"/>
              </a:rPr>
              <a:t>Time spent with the teacher (general ed. and special ed.)</a:t>
            </a:r>
          </a:p>
          <a:p>
            <a:pPr eaLnBrk="1" hangingPunct="1"/>
            <a:r>
              <a:rPr lang="en-US" sz="2600" dirty="0">
                <a:latin typeface="Verdana" charset="0"/>
              </a:rPr>
              <a:t>Alternate assessment scores cannot be </a:t>
            </a:r>
            <a:r>
              <a:rPr lang="en-US" sz="2600" dirty="0" smtClean="0">
                <a:latin typeface="Verdana" charset="0"/>
              </a:rPr>
              <a:t>used in most cases</a:t>
            </a:r>
            <a:endParaRPr lang="en-US" sz="2600" dirty="0">
              <a:latin typeface="Verdana" charset="0"/>
            </a:endParaRPr>
          </a:p>
          <a:p>
            <a:pPr lvl="1" eaLnBrk="1" hangingPunct="1"/>
            <a:endParaRPr lang="en-US" dirty="0">
              <a:latin typeface="Verdana" charset="0"/>
            </a:endParaRPr>
          </a:p>
        </p:txBody>
      </p:sp>
      <p:sp>
        <p:nvSpPr>
          <p:cNvPr id="5" name="Slide Number Placeholder 4"/>
          <p:cNvSpPr>
            <a:spLocks noGrp="1"/>
          </p:cNvSpPr>
          <p:nvPr>
            <p:ph type="sldNum" sz="quarter" idx="12"/>
          </p:nvPr>
        </p:nvSpPr>
        <p:spPr>
          <a:prstGeom prst="rect">
            <a:avLst/>
          </a:prstGeo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1575BC96-49D7-414E-8571-84105F4CE237}" type="slidenum">
              <a:rPr lang="en-US">
                <a:solidFill>
                  <a:srgbClr val="003067"/>
                </a:solidFill>
                <a:latin typeface="Calibri" charset="0"/>
              </a:rPr>
              <a:pPr eaLnBrk="1" hangingPunct="1"/>
              <a:t>4</a:t>
            </a:fld>
            <a:endParaRPr lang="en-US">
              <a:solidFill>
                <a:srgbClr val="003067"/>
              </a:solidFill>
              <a:latin typeface="Calibri" charset="0"/>
            </a:endParaRPr>
          </a:p>
        </p:txBody>
      </p:sp>
    </p:spTree>
    <p:extLst>
      <p:ext uri="{BB962C8B-B14F-4D97-AF65-F5344CB8AC3E}">
        <p14:creationId xmlns:p14="http://schemas.microsoft.com/office/powerpoint/2010/main" val="104107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Example</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50BB4CF-EF99-494D-8F66-3C233C60B755}"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552134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descr="Double Bar Graph shows reading gains  of 0.4 and math gains of just under 0.2 for students with an accomodation in the current year, none in previous year. There were small negative gains, of about -0.1 in reading and math for students with an accomodation in previous year, none in current year. Very minimal changes for students with accomodations in both years or no accomodations." title="Relative Standardized Gains in Reading and Math, by Accomodation Type"/>
          <p:cNvGraphicFramePr/>
          <p:nvPr>
            <p:extLst>
              <p:ext uri="{D42A27DB-BD31-4B8C-83A1-F6EECF244321}">
                <p14:modId xmlns:p14="http://schemas.microsoft.com/office/powerpoint/2010/main" val="1376811861"/>
              </p:ext>
            </p:extLst>
          </p:nvPr>
        </p:nvGraphicFramePr>
        <p:xfrm>
          <a:off x="609600" y="381000"/>
          <a:ext cx="8153400" cy="5867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96690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normAutofit fontScale="90000"/>
          </a:bodyPr>
          <a:lstStyle/>
          <a:p>
            <a:r>
              <a:rPr lang="en-US" dirty="0" smtClean="0"/>
              <a:t>Average percentile ranking </a:t>
            </a:r>
            <a:br>
              <a:rPr lang="en-US" dirty="0" smtClean="0"/>
            </a:br>
            <a:r>
              <a:rPr lang="en-US" dirty="0" smtClean="0"/>
              <a:t>of teachers</a:t>
            </a:r>
            <a:endParaRPr lang="en-US" dirty="0"/>
          </a:p>
        </p:txBody>
      </p:sp>
      <p:pic>
        <p:nvPicPr>
          <p:cNvPr id="1026" name="Picture 2" descr="Average percentile ranking of teachers, in Reading and Math for each of the following models: Student Growth Percentile, Value-Added Model 1, Value-Added Model 2A, Value-Added Model 2B and Value-Added Model 3.  For both Reading and Math, Value-Added Model 2B (with variables specific to students with disabilities) showed significantly higher scores for teachers who taught special ed only. For math, Value-Added Model 2B also showed higher scores for teachers in classrooms with a majority of students with disabilities. For Reading, Value-added Model 2 and Value-added model 3 (with variables specific to students with disabilities at the student and classroom level) resulted in the highest scores for teachers, with Value-added Model 3 giving higher rankings to slightly more teachers than Value-added Model 2.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38434"/>
            <a:ext cx="8232354" cy="4100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3375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Verdana" charset="0"/>
              </a:rPr>
              <a:t>Value-added and teacher preparation programs</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Verdana" charset="0"/>
              </a:rPr>
              <a:t>Limited research with special education teachers and students  with disabilities</a:t>
            </a:r>
          </a:p>
          <a:p>
            <a:r>
              <a:rPr lang="en-US" dirty="0" smtClean="0">
                <a:latin typeface="Verdana" charset="0"/>
              </a:rPr>
              <a:t>Some challenges may be mitigated  in the aggregate</a:t>
            </a:r>
          </a:p>
          <a:p>
            <a:r>
              <a:rPr lang="en-US" dirty="0" smtClean="0">
                <a:latin typeface="Verdana" charset="0"/>
              </a:rPr>
              <a:t>Likely contributes to more       within-program variation</a:t>
            </a:r>
          </a:p>
          <a:p>
            <a:r>
              <a:rPr lang="en-US" dirty="0" smtClean="0">
                <a:latin typeface="Verdana" charset="0"/>
              </a:rPr>
              <a:t>The model matters</a:t>
            </a:r>
          </a:p>
          <a:p>
            <a:endParaRPr lang="en-US" dirty="0"/>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50BB4CF-EF99-494D-8F66-3C233C60B755}"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3683387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18871-AERA_op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240</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1_18871-AERA_option1</vt:lpstr>
      <vt:lpstr>Value-added Models and Test Scores from Students with Disabilities</vt:lpstr>
      <vt:lpstr>Value-added modeling</vt:lpstr>
      <vt:lpstr>Research and Policy Questions</vt:lpstr>
      <vt:lpstr>Technical challenges</vt:lpstr>
      <vt:lpstr>Research Example</vt:lpstr>
      <vt:lpstr>PowerPoint Presentation</vt:lpstr>
      <vt:lpstr>Average percentile ranking  of teachers</vt:lpstr>
      <vt:lpstr>Value-added and teacher preparation programs</vt:lpstr>
    </vt:vector>
  </TitlesOfParts>
  <Company>American Institutes for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Value-added Models and Test Scores from Students with Disabilities</dc:title>
  <dc:creator>Mel Kutner</dc:creator>
  <cp:lastModifiedBy>Mel Kutner</cp:lastModifiedBy>
  <cp:revision>1</cp:revision>
  <dcterms:created xsi:type="dcterms:W3CDTF">2013-10-31T14:01:10Z</dcterms:created>
  <dcterms:modified xsi:type="dcterms:W3CDTF">2013-10-31T14:01:55Z</dcterms:modified>
</cp:coreProperties>
</file>