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9" r:id="rId4"/>
    <p:sldMasterId id="2147483702" r:id="rId5"/>
    <p:sldMasterId id="2147483718" r:id="rId6"/>
  </p:sldMasterIdLst>
  <p:notesMasterIdLst>
    <p:notesMasterId r:id="rId110"/>
  </p:notesMasterIdLst>
  <p:sldIdLst>
    <p:sldId id="257" r:id="rId7"/>
    <p:sldId id="607" r:id="rId8"/>
    <p:sldId id="853" r:id="rId9"/>
    <p:sldId id="854" r:id="rId10"/>
    <p:sldId id="641" r:id="rId11"/>
    <p:sldId id="629" r:id="rId12"/>
    <p:sldId id="630" r:id="rId13"/>
    <p:sldId id="631" r:id="rId14"/>
    <p:sldId id="632" r:id="rId15"/>
    <p:sldId id="633" r:id="rId16"/>
    <p:sldId id="634" r:id="rId17"/>
    <p:sldId id="635" r:id="rId18"/>
    <p:sldId id="636" r:id="rId19"/>
    <p:sldId id="637" r:id="rId20"/>
    <p:sldId id="638" r:id="rId21"/>
    <p:sldId id="639" r:id="rId22"/>
    <p:sldId id="640" r:id="rId23"/>
    <p:sldId id="256" r:id="rId24"/>
    <p:sldId id="624" r:id="rId25"/>
    <p:sldId id="626" r:id="rId26"/>
    <p:sldId id="627" r:id="rId27"/>
    <p:sldId id="3350" r:id="rId28"/>
    <p:sldId id="260" r:id="rId29"/>
    <p:sldId id="271" r:id="rId30"/>
    <p:sldId id="269" r:id="rId31"/>
    <p:sldId id="300" r:id="rId32"/>
    <p:sldId id="311" r:id="rId33"/>
    <p:sldId id="268" r:id="rId34"/>
    <p:sldId id="281" r:id="rId35"/>
    <p:sldId id="294" r:id="rId36"/>
    <p:sldId id="312" r:id="rId37"/>
    <p:sldId id="313" r:id="rId38"/>
    <p:sldId id="293" r:id="rId39"/>
    <p:sldId id="3351" r:id="rId40"/>
    <p:sldId id="3352" r:id="rId41"/>
    <p:sldId id="3353" r:id="rId42"/>
    <p:sldId id="3354" r:id="rId43"/>
    <p:sldId id="315" r:id="rId44"/>
    <p:sldId id="3355" r:id="rId45"/>
    <p:sldId id="510" r:id="rId46"/>
    <p:sldId id="646" r:id="rId47"/>
    <p:sldId id="3356" r:id="rId48"/>
    <p:sldId id="3357" r:id="rId49"/>
    <p:sldId id="642" r:id="rId50"/>
    <p:sldId id="3358" r:id="rId51"/>
    <p:sldId id="3359" r:id="rId52"/>
    <p:sldId id="3360" r:id="rId53"/>
    <p:sldId id="3361" r:id="rId54"/>
    <p:sldId id="644" r:id="rId55"/>
    <p:sldId id="3362" r:id="rId56"/>
    <p:sldId id="3363" r:id="rId57"/>
    <p:sldId id="3364" r:id="rId58"/>
    <p:sldId id="647" r:id="rId59"/>
    <p:sldId id="645" r:id="rId60"/>
    <p:sldId id="650" r:id="rId61"/>
    <p:sldId id="3365" r:id="rId62"/>
    <p:sldId id="648" r:id="rId63"/>
    <p:sldId id="399" r:id="rId64"/>
    <p:sldId id="649" r:id="rId65"/>
    <p:sldId id="267" r:id="rId66"/>
    <p:sldId id="380" r:id="rId67"/>
    <p:sldId id="381" r:id="rId68"/>
    <p:sldId id="382" r:id="rId69"/>
    <p:sldId id="383" r:id="rId70"/>
    <p:sldId id="374" r:id="rId71"/>
    <p:sldId id="375" r:id="rId72"/>
    <p:sldId id="376" r:id="rId73"/>
    <p:sldId id="3366" r:id="rId74"/>
    <p:sldId id="3367" r:id="rId75"/>
    <p:sldId id="3368" r:id="rId76"/>
    <p:sldId id="651" r:id="rId77"/>
    <p:sldId id="3348" r:id="rId78"/>
    <p:sldId id="532" r:id="rId79"/>
    <p:sldId id="1600" r:id="rId80"/>
    <p:sldId id="625" r:id="rId81"/>
    <p:sldId id="1595" r:id="rId82"/>
    <p:sldId id="1589" r:id="rId83"/>
    <p:sldId id="1590" r:id="rId84"/>
    <p:sldId id="1591" r:id="rId85"/>
    <p:sldId id="1567" r:id="rId86"/>
    <p:sldId id="1597" r:id="rId87"/>
    <p:sldId id="1592" r:id="rId88"/>
    <p:sldId id="1588" r:id="rId89"/>
    <p:sldId id="1543" r:id="rId90"/>
    <p:sldId id="1593" r:id="rId91"/>
    <p:sldId id="1599" r:id="rId92"/>
    <p:sldId id="3349" r:id="rId93"/>
    <p:sldId id="856" r:id="rId94"/>
    <p:sldId id="857" r:id="rId95"/>
    <p:sldId id="858" r:id="rId96"/>
    <p:sldId id="3342" r:id="rId97"/>
    <p:sldId id="3345" r:id="rId98"/>
    <p:sldId id="628" r:id="rId99"/>
    <p:sldId id="3371" r:id="rId100"/>
    <p:sldId id="3344" r:id="rId101"/>
    <p:sldId id="3372" r:id="rId102"/>
    <p:sldId id="3343" r:id="rId103"/>
    <p:sldId id="3346" r:id="rId104"/>
    <p:sldId id="3347" r:id="rId105"/>
    <p:sldId id="3370" r:id="rId106"/>
    <p:sldId id="3369" r:id="rId107"/>
    <p:sldId id="608" r:id="rId108"/>
    <p:sldId id="3374"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8C140F0E-198D-4A75-85E7-4D30DF49DD1E}">
          <p14:sldIdLst>
            <p14:sldId id="257"/>
          </p14:sldIdLst>
        </p14:section>
        <p14:section name="Opening Remarks" id="{F637703B-49A3-4200-9FFB-F77498E4173E}">
          <p14:sldIdLst>
            <p14:sldId id="607"/>
            <p14:sldId id="853"/>
            <p14:sldId id="854"/>
          </p14:sldIdLst>
        </p14:section>
        <p14:section name="Retaining Special Educators: Creating and Supporting Meaningful Roles" id="{E8F6FADA-251D-407E-87D7-B0CA01CDF907}">
          <p14:sldIdLst>
            <p14:sldId id="641"/>
            <p14:sldId id="629"/>
            <p14:sldId id="630"/>
            <p14:sldId id="631"/>
            <p14:sldId id="632"/>
            <p14:sldId id="633"/>
            <p14:sldId id="634"/>
            <p14:sldId id="635"/>
            <p14:sldId id="636"/>
            <p14:sldId id="637"/>
            <p14:sldId id="638"/>
            <p14:sldId id="639"/>
            <p14:sldId id="640"/>
          </p14:sldIdLst>
        </p14:section>
        <p14:section name="Provider Shortages in Part C" id="{F10E4633-0ED5-46D0-A07E-3A356CCEC3D6}">
          <p14:sldIdLst>
            <p14:sldId id="256"/>
            <p14:sldId id="624"/>
            <p14:sldId id="626"/>
            <p14:sldId id="627"/>
          </p14:sldIdLst>
        </p14:section>
        <p14:section name="Maryland's Pyramid Model &amp; Workforce Development" id="{12F107E1-3C76-4F0B-89C7-8A7218B27C59}">
          <p14:sldIdLst>
            <p14:sldId id="3350"/>
            <p14:sldId id="260"/>
            <p14:sldId id="271"/>
            <p14:sldId id="269"/>
            <p14:sldId id="300"/>
            <p14:sldId id="311"/>
            <p14:sldId id="268"/>
            <p14:sldId id="281"/>
            <p14:sldId id="294"/>
            <p14:sldId id="312"/>
            <p14:sldId id="313"/>
            <p14:sldId id="293"/>
          </p14:sldIdLst>
        </p14:section>
        <p14:section name="Retaining Effective Personnel: The Role of High-Leverage Practices" id="{C217175A-EEF6-4F68-84B8-762B3FE5FE43}">
          <p14:sldIdLst>
            <p14:sldId id="3351"/>
            <p14:sldId id="3352"/>
            <p14:sldId id="3353"/>
            <p14:sldId id="3354"/>
            <p14:sldId id="315"/>
            <p14:sldId id="3355"/>
            <p14:sldId id="510"/>
            <p14:sldId id="646"/>
            <p14:sldId id="3356"/>
            <p14:sldId id="3357"/>
            <p14:sldId id="642"/>
            <p14:sldId id="3358"/>
            <p14:sldId id="3359"/>
            <p14:sldId id="3360"/>
            <p14:sldId id="3361"/>
            <p14:sldId id="644"/>
            <p14:sldId id="3362"/>
            <p14:sldId id="3363"/>
            <p14:sldId id="3364"/>
            <p14:sldId id="647"/>
            <p14:sldId id="645"/>
            <p14:sldId id="650"/>
            <p14:sldId id="3365"/>
            <p14:sldId id="648"/>
            <p14:sldId id="399"/>
            <p14:sldId id="649"/>
            <p14:sldId id="267"/>
            <p14:sldId id="380"/>
            <p14:sldId id="381"/>
            <p14:sldId id="382"/>
            <p14:sldId id="383"/>
            <p14:sldId id="374"/>
            <p14:sldId id="375"/>
            <p14:sldId id="376"/>
            <p14:sldId id="3366"/>
            <p14:sldId id="3367"/>
            <p14:sldId id="3368"/>
            <p14:sldId id="651"/>
          </p14:sldIdLst>
        </p14:section>
        <p14:section name="Developing Expertise to Support Students who Require Intensive Intervention" id="{54F69E9A-747E-4F6B-83C5-83C324F18021}">
          <p14:sldIdLst>
            <p14:sldId id="3348"/>
            <p14:sldId id="532"/>
            <p14:sldId id="1600"/>
            <p14:sldId id="625"/>
            <p14:sldId id="1595"/>
            <p14:sldId id="1589"/>
            <p14:sldId id="1590"/>
            <p14:sldId id="1591"/>
            <p14:sldId id="1567"/>
            <p14:sldId id="1597"/>
            <p14:sldId id="1592"/>
            <p14:sldId id="1588"/>
            <p14:sldId id="1543"/>
            <p14:sldId id="1593"/>
            <p14:sldId id="1599"/>
            <p14:sldId id="3349"/>
          </p14:sldIdLst>
        </p14:section>
        <p14:section name="Classroom Management Through the Lens of Effective Instruction: What Teachers Can Do" id="{AED05D05-F336-433F-A208-672AAE4995A3}">
          <p14:sldIdLst>
            <p14:sldId id="856"/>
            <p14:sldId id="857"/>
            <p14:sldId id="858"/>
            <p14:sldId id="3342"/>
            <p14:sldId id="3345"/>
            <p14:sldId id="628"/>
            <p14:sldId id="3371"/>
            <p14:sldId id="3344"/>
            <p14:sldId id="3372"/>
            <p14:sldId id="3343"/>
            <p14:sldId id="3346"/>
            <p14:sldId id="3347"/>
          </p14:sldIdLst>
        </p14:section>
        <p14:section name="Daniel Sherlock" id="{A829686F-C0A1-4A46-8EFF-652777E7FF8C}">
          <p14:sldIdLst>
            <p14:sldId id="3370"/>
          </p14:sldIdLst>
        </p14:section>
        <p14:section name="Alabama SPDG" id="{BDD3AE76-A05A-4626-ADDF-E19245569B35}">
          <p14:sldIdLst>
            <p14:sldId id="3369"/>
          </p14:sldIdLst>
        </p14:section>
        <p14:section name="Q&amp;A" id="{5454A6FD-8E8A-4771-BF77-981E67B47555}">
          <p14:sldIdLst>
            <p14:sldId id="608"/>
            <p14:sldId id="337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ngarten, Zachary" initials="WZ" lastIdx="3" clrIdx="0">
    <p:extLst>
      <p:ext uri="{19B8F6BF-5375-455C-9EA6-DF929625EA0E}">
        <p15:presenceInfo xmlns:p15="http://schemas.microsoft.com/office/powerpoint/2012/main" userId="S-1-5-21-1472932569-214068005-926709054-680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2" autoAdjust="0"/>
    <p:restoredTop sz="86358" autoAdjust="0"/>
  </p:normalViewPr>
  <p:slideViewPr>
    <p:cSldViewPr snapToGrid="0">
      <p:cViewPr varScale="1">
        <p:scale>
          <a:sx n="58" d="100"/>
          <a:sy n="58" d="100"/>
        </p:scale>
        <p:origin x="72" y="336"/>
      </p:cViewPr>
      <p:guideLst/>
    </p:cSldViewPr>
  </p:slideViewPr>
  <p:outlineViewPr>
    <p:cViewPr>
      <p:scale>
        <a:sx n="33" d="100"/>
        <a:sy n="33" d="100"/>
      </p:scale>
      <p:origin x="0" y="-122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2" Type="http://schemas.openxmlformats.org/officeDocument/2006/relationships/oleObject" Target="Chart%202%20in%20Microsoft%20Office%20PowerPoin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F5-49B4-94D9-4810844DB23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F5-49B4-94D9-4810844DB230}"/>
              </c:ext>
            </c:extLst>
          </c:dPt>
          <c:dLbls>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Yes</c:v>
                </c:pt>
                <c:pt idx="1">
                  <c:v>No</c:v>
                </c:pt>
              </c:strCache>
            </c:strRef>
          </c:cat>
          <c:val>
            <c:numRef>
              <c:f>Sheet1!$B$2:$B$3</c:f>
              <c:numCache>
                <c:formatCode>General</c:formatCode>
                <c:ptCount val="2"/>
                <c:pt idx="0">
                  <c:v>44</c:v>
                </c:pt>
                <c:pt idx="1">
                  <c:v>5</c:v>
                </c:pt>
              </c:numCache>
            </c:numRef>
          </c:val>
          <c:extLst>
            <c:ext xmlns:c16="http://schemas.microsoft.com/office/drawing/2014/chart" uri="{C3380CC4-5D6E-409C-BE32-E72D297353CC}">
              <c16:uniqueId val="{00000000-64D8-4CC2-A6F7-6EE92D1D13B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r>
              <a:rPr lang="en-US" sz="2400" dirty="0"/>
              <a:t>2018 Personnel Shortages</a:t>
            </a:r>
          </a:p>
          <a:p>
            <a:pPr>
              <a:defRPr sz="2400"/>
            </a:pPr>
            <a:r>
              <a:rPr lang="en-US" sz="1400" dirty="0"/>
              <a:t>ITCA Tipping Points Survey 2018</a:t>
            </a:r>
          </a:p>
        </c:rich>
      </c:tx>
      <c:overlay val="0"/>
      <c:spPr>
        <a:noFill/>
        <a:ln>
          <a:noFill/>
        </a:ln>
        <a:effectLst/>
      </c:spPr>
      <c:txPr>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2.801333257255886E-2"/>
          <c:y val="0.1565996525620052"/>
          <c:w val="0.95870164327285179"/>
          <c:h val="0.75752593848286842"/>
        </c:manualLayout>
      </c:layout>
      <c:barChart>
        <c:barDir val="col"/>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Sheet1!$A$2:$A$13</c:f>
              <c:strCache>
                <c:ptCount val="12"/>
                <c:pt idx="0">
                  <c:v>Special Educators</c:v>
                </c:pt>
                <c:pt idx="1">
                  <c:v>Speech Language Pathologists</c:v>
                </c:pt>
                <c:pt idx="2">
                  <c:v>Audiologists</c:v>
                </c:pt>
                <c:pt idx="3">
                  <c:v>Occupational Therapists</c:v>
                </c:pt>
                <c:pt idx="4">
                  <c:v>Physical Therapists</c:v>
                </c:pt>
                <c:pt idx="5">
                  <c:v>Psychologists</c:v>
                </c:pt>
                <c:pt idx="6">
                  <c:v>Social Workers</c:v>
                </c:pt>
                <c:pt idx="7">
                  <c:v>Nurses</c:v>
                </c:pt>
                <c:pt idx="8">
                  <c:v>Registered Dieticians</c:v>
                </c:pt>
                <c:pt idx="9">
                  <c:v>Family Therapists</c:v>
                </c:pt>
                <c:pt idx="10">
                  <c:v>Vision Specialists</c:v>
                </c:pt>
                <c:pt idx="11">
                  <c:v>Orientation and Mobility Specialists</c:v>
                </c:pt>
              </c:strCache>
            </c:strRef>
          </c:cat>
          <c:val>
            <c:numRef>
              <c:f>Sheet1!$B$2:$B$13</c:f>
              <c:numCache>
                <c:formatCode>0%</c:formatCode>
                <c:ptCount val="12"/>
                <c:pt idx="0">
                  <c:v>0.45240000000000002</c:v>
                </c:pt>
                <c:pt idx="1">
                  <c:v>0.875</c:v>
                </c:pt>
                <c:pt idx="2">
                  <c:v>0.32500000000000001</c:v>
                </c:pt>
                <c:pt idx="3">
                  <c:v>0.7</c:v>
                </c:pt>
                <c:pt idx="4">
                  <c:v>0.77500000000000002</c:v>
                </c:pt>
                <c:pt idx="5">
                  <c:v>0.3</c:v>
                </c:pt>
                <c:pt idx="6">
                  <c:v>0.27500000000000002</c:v>
                </c:pt>
                <c:pt idx="7">
                  <c:v>0.22500000000000001</c:v>
                </c:pt>
                <c:pt idx="8">
                  <c:v>0.25</c:v>
                </c:pt>
                <c:pt idx="9">
                  <c:v>0.17499999999999999</c:v>
                </c:pt>
                <c:pt idx="10">
                  <c:v>0.375</c:v>
                </c:pt>
                <c:pt idx="11">
                  <c:v>0.25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6="http://schemas.microsoft.com/office/drawing/2014/chart" uri="{C3380CC4-5D6E-409C-BE32-E72D297353CC}">
              <c16:uniqueId val="{00000000-8AE8-4E8E-A471-622E7B4C298E}"/>
            </c:ext>
          </c:extLst>
        </c:ser>
        <c:dLbls>
          <c:dLblPos val="outEnd"/>
          <c:showLegendKey val="0"/>
          <c:showVal val="1"/>
          <c:showCatName val="0"/>
          <c:showSerName val="0"/>
          <c:showPercent val="0"/>
          <c:showBubbleSize val="0"/>
        </c:dLbls>
        <c:gapWidth val="100"/>
        <c:overlap val="-24"/>
        <c:axId val="337342720"/>
        <c:axId val="337341544"/>
      </c:barChart>
      <c:catAx>
        <c:axId val="33734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337341544"/>
        <c:crosses val="autoZero"/>
        <c:auto val="1"/>
        <c:lblAlgn val="ctr"/>
        <c:lblOffset val="100"/>
        <c:noMultiLvlLbl val="0"/>
      </c:catAx>
      <c:valAx>
        <c:axId val="33734154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cap="all" baseline="0">
                    <a:solidFill>
                      <a:schemeClr val="tx1">
                        <a:lumMod val="50000"/>
                        <a:lumOff val="50000"/>
                      </a:schemeClr>
                    </a:solidFill>
                    <a:latin typeface="+mn-lt"/>
                    <a:ea typeface="+mn-ea"/>
                    <a:cs typeface="+mn-cs"/>
                  </a:defRPr>
                </a:pPr>
                <a:r>
                  <a:rPr lang="en-US" sz="800"/>
                  <a:t>Percent of States</a:t>
                </a:r>
              </a:p>
            </c:rich>
          </c:tx>
          <c:layout>
            <c:manualLayout>
              <c:xMode val="edge"/>
              <c:yMode val="edge"/>
              <c:x val="0"/>
              <c:y val="0.32943048960468246"/>
            </c:manualLayout>
          </c:layout>
          <c:overlay val="0"/>
          <c:spPr>
            <a:noFill/>
            <a:ln>
              <a:noFill/>
            </a:ln>
            <a:effectLst/>
          </c:spPr>
          <c:txPr>
            <a:bodyPr rot="-5400000" spcFirstLastPara="1" vertOverflow="ellipsis" vert="horz" wrap="square" anchor="ctr" anchorCtr="1"/>
            <a:lstStyle/>
            <a:p>
              <a:pPr>
                <a:defRPr sz="800" b="0" i="0" u="none" strike="noStrike" kern="1200" cap="all" baseline="0">
                  <a:solidFill>
                    <a:schemeClr val="tx1">
                      <a:lumMod val="50000"/>
                      <a:lumOff val="50000"/>
                    </a:schemeClr>
                  </a:solidFill>
                  <a:latin typeface="+mn-lt"/>
                  <a:ea typeface="+mn-ea"/>
                  <a:cs typeface="+mn-cs"/>
                </a:defRPr>
              </a:pPr>
              <a:endParaRPr lang="en-US"/>
            </a:p>
          </c:txPr>
        </c:title>
        <c:numFmt formatCode="0%" sourceLinked="1"/>
        <c:majorTickMark val="none"/>
        <c:minorTickMark val="none"/>
        <c:tickLblPos val="nextTo"/>
        <c:crossAx val="3373427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Tier 1</a:t>
            </a:r>
            <a:r>
              <a:rPr lang="en-US" sz="2000" baseline="0"/>
              <a:t> Data-Based Decision Making</a:t>
            </a:r>
            <a:r>
              <a:rPr lang="en-US" sz="2000"/>
              <a:t> May/June</a:t>
            </a:r>
            <a:r>
              <a:rPr lang="en-US" sz="2000" baseline="0"/>
              <a:t> 2018</a:t>
            </a:r>
            <a:endParaRPr lang="en-US" sz="2000"/>
          </a:p>
        </c:rich>
      </c:tx>
      <c:layout>
        <c:manualLayout>
          <c:xMode val="edge"/>
          <c:yMode val="edge"/>
          <c:x val="0.13321552017931287"/>
          <c:y val="2.58442403392252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Sheet1!$B$5</c:f>
              <c:strCache>
                <c:ptCount val="1"/>
                <c:pt idx="0">
                  <c:v>none</c:v>
                </c:pt>
              </c:strCache>
            </c:strRef>
          </c:tx>
          <c:spPr>
            <a:solidFill>
              <a:schemeClr val="accent1"/>
            </a:solidFill>
            <a:ln>
              <a:noFill/>
            </a:ln>
            <a:effectLst/>
          </c:spPr>
          <c:invertIfNegative val="0"/>
          <c:cat>
            <c:strRef>
              <c:f>Sheet1!$A$6:$A$9</c:f>
              <c:strCache>
                <c:ptCount val="4"/>
                <c:pt idx="0">
                  <c:v>Use of social emotional screening tool on quarterly basis (e.g., ASQ‐SE, BITSEA)</c:v>
                </c:pt>
                <c:pt idx="1">
                  <c:v>Checklist or screening tool to identify caregiver and environment risks (ESQ, IPCI) </c:v>
                </c:pt>
                <c:pt idx="2">
                  <c:v>Journal or visitation log that includes section for observations of caregiving, emotional responsivity, and child social emotional development</c:v>
                </c:pt>
                <c:pt idx="3">
                  <c:v>Process for scoring screening tools and determining next steps for support/intervention</c:v>
                </c:pt>
              </c:strCache>
            </c:strRef>
          </c:cat>
          <c:val>
            <c:numRef>
              <c:f>Sheet1!$B$6:$B$9</c:f>
              <c:numCache>
                <c:formatCode>0.00</c:formatCode>
                <c:ptCount val="4"/>
                <c:pt idx="0">
                  <c:v>3</c:v>
                </c:pt>
                <c:pt idx="1">
                  <c:v>4</c:v>
                </c:pt>
                <c:pt idx="2">
                  <c:v>4</c:v>
                </c:pt>
                <c:pt idx="3">
                  <c:v>3</c:v>
                </c:pt>
              </c:numCache>
            </c:numRef>
          </c:val>
          <c:extLst>
            <c:ext xmlns:c16="http://schemas.microsoft.com/office/drawing/2014/chart" uri="{C3380CC4-5D6E-409C-BE32-E72D297353CC}">
              <c16:uniqueId val="{00000000-3CB8-417A-B38D-C5967627580C}"/>
            </c:ext>
          </c:extLst>
        </c:ser>
        <c:ser>
          <c:idx val="1"/>
          <c:order val="1"/>
          <c:tx>
            <c:strRef>
              <c:f>Sheet1!$C$5</c:f>
              <c:strCache>
                <c:ptCount val="1"/>
                <c:pt idx="0">
                  <c:v>partial</c:v>
                </c:pt>
              </c:strCache>
            </c:strRef>
          </c:tx>
          <c:spPr>
            <a:solidFill>
              <a:schemeClr val="accent2"/>
            </a:solidFill>
            <a:ln>
              <a:noFill/>
            </a:ln>
            <a:effectLst/>
          </c:spPr>
          <c:invertIfNegative val="0"/>
          <c:cat>
            <c:strRef>
              <c:f>Sheet1!$A$6:$A$9</c:f>
              <c:strCache>
                <c:ptCount val="4"/>
                <c:pt idx="0">
                  <c:v>Use of social emotional screening tool on quarterly basis (e.g., ASQ‐SE, BITSEA)</c:v>
                </c:pt>
                <c:pt idx="1">
                  <c:v>Checklist or screening tool to identify caregiver and environment risks (ESQ, IPCI) </c:v>
                </c:pt>
                <c:pt idx="2">
                  <c:v>Journal or visitation log that includes section for observations of caregiving, emotional responsivity, and child social emotional development</c:v>
                </c:pt>
                <c:pt idx="3">
                  <c:v>Process for scoring screening tools and determining next steps for support/intervention</c:v>
                </c:pt>
              </c:strCache>
            </c:strRef>
          </c:cat>
          <c:val>
            <c:numRef>
              <c:f>Sheet1!$C$6:$C$9</c:f>
              <c:numCache>
                <c:formatCode>0.00</c:formatCode>
                <c:ptCount val="4"/>
                <c:pt idx="0">
                  <c:v>1</c:v>
                </c:pt>
                <c:pt idx="1">
                  <c:v>0</c:v>
                </c:pt>
                <c:pt idx="2">
                  <c:v>0</c:v>
                </c:pt>
                <c:pt idx="3">
                  <c:v>1</c:v>
                </c:pt>
              </c:numCache>
            </c:numRef>
          </c:val>
          <c:extLst>
            <c:ext xmlns:c16="http://schemas.microsoft.com/office/drawing/2014/chart" uri="{C3380CC4-5D6E-409C-BE32-E72D297353CC}">
              <c16:uniqueId val="{00000001-3CB8-417A-B38D-C5967627580C}"/>
            </c:ext>
          </c:extLst>
        </c:ser>
        <c:ser>
          <c:idx val="2"/>
          <c:order val="2"/>
          <c:tx>
            <c:strRef>
              <c:f>Sheet1!$D$5</c:f>
              <c:strCache>
                <c:ptCount val="1"/>
                <c:pt idx="0">
                  <c:v>yes</c:v>
                </c:pt>
              </c:strCache>
            </c:strRef>
          </c:tx>
          <c:spPr>
            <a:solidFill>
              <a:schemeClr val="accent3"/>
            </a:solidFill>
            <a:ln>
              <a:noFill/>
            </a:ln>
            <a:effectLst/>
          </c:spPr>
          <c:invertIfNegative val="0"/>
          <c:cat>
            <c:strRef>
              <c:f>Sheet1!$A$6:$A$9</c:f>
              <c:strCache>
                <c:ptCount val="4"/>
                <c:pt idx="0">
                  <c:v>Use of social emotional screening tool on quarterly basis (e.g., ASQ‐SE, BITSEA)</c:v>
                </c:pt>
                <c:pt idx="1">
                  <c:v>Checklist or screening tool to identify caregiver and environment risks (ESQ, IPCI) </c:v>
                </c:pt>
                <c:pt idx="2">
                  <c:v>Journal or visitation log that includes section for observations of caregiving, emotional responsivity, and child social emotional development</c:v>
                </c:pt>
                <c:pt idx="3">
                  <c:v>Process for scoring screening tools and determining next steps for support/intervention</c:v>
                </c:pt>
              </c:strCache>
            </c:strRef>
          </c:cat>
          <c:val>
            <c:numRef>
              <c:f>Sheet1!$D$6:$D$9</c:f>
              <c:numCache>
                <c:formatCode>0.00</c:formatCode>
                <c:ptCount val="4"/>
                <c:pt idx="0">
                  <c:v>0</c:v>
                </c:pt>
                <c:pt idx="1">
                  <c:v>0</c:v>
                </c:pt>
                <c:pt idx="2">
                  <c:v>0</c:v>
                </c:pt>
                <c:pt idx="3">
                  <c:v>0</c:v>
                </c:pt>
              </c:numCache>
            </c:numRef>
          </c:val>
          <c:extLst>
            <c:ext xmlns:c16="http://schemas.microsoft.com/office/drawing/2014/chart" uri="{C3380CC4-5D6E-409C-BE32-E72D297353CC}">
              <c16:uniqueId val="{00000002-3CB8-417A-B38D-C5967627580C}"/>
            </c:ext>
          </c:extLst>
        </c:ser>
        <c:dLbls>
          <c:showLegendKey val="0"/>
          <c:showVal val="0"/>
          <c:showCatName val="0"/>
          <c:showSerName val="0"/>
          <c:showPercent val="0"/>
          <c:showBubbleSize val="0"/>
        </c:dLbls>
        <c:gapWidth val="150"/>
        <c:overlap val="100"/>
        <c:axId val="449453808"/>
        <c:axId val="449457744"/>
      </c:barChart>
      <c:catAx>
        <c:axId val="449453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9457744"/>
        <c:crosses val="autoZero"/>
        <c:auto val="1"/>
        <c:lblAlgn val="ctr"/>
        <c:lblOffset val="100"/>
        <c:noMultiLvlLbl val="0"/>
      </c:catAx>
      <c:valAx>
        <c:axId val="44945774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45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5400">
      <a:solidFill>
        <a:schemeClr val="accent1">
          <a:lumMod val="5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2000" b="0" i="0" baseline="0">
                <a:effectLst/>
                <a:latin typeface="+mn-lt"/>
              </a:rPr>
              <a:t>Tier 1 Data-Based Decision Making Nov 2018</a:t>
            </a:r>
            <a:endParaRPr lang="en-US" sz="2000">
              <a:effectLst/>
              <a:latin typeface="+mn-lt"/>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bar"/>
        <c:grouping val="stacked"/>
        <c:varyColors val="0"/>
        <c:ser>
          <c:idx val="0"/>
          <c:order val="0"/>
          <c:tx>
            <c:strRef>
              <c:f>Sheet1!$F$5</c:f>
              <c:strCache>
                <c:ptCount val="1"/>
                <c:pt idx="0">
                  <c:v>none</c:v>
                </c:pt>
              </c:strCache>
            </c:strRef>
          </c:tx>
          <c:spPr>
            <a:solidFill>
              <a:schemeClr val="accent1"/>
            </a:solidFill>
            <a:ln>
              <a:noFill/>
            </a:ln>
            <a:effectLst/>
          </c:spPr>
          <c:invertIfNegative val="0"/>
          <c:cat>
            <c:strRef>
              <c:f>Sheet1!$E$6:$E$9</c:f>
              <c:strCache>
                <c:ptCount val="4"/>
                <c:pt idx="0">
                  <c:v>Use of social emotional screening tool on quarterly basis (e.g., ASQ‐SE, BITSEA)</c:v>
                </c:pt>
                <c:pt idx="1">
                  <c:v>Checklist or screening tool to identify caregiver and environment risks (ESQ, IPCI) </c:v>
                </c:pt>
                <c:pt idx="2">
                  <c:v>Journal or visitation log that includes section for observations of caregiving, emotional responsivity, and child social emotional development</c:v>
                </c:pt>
                <c:pt idx="3">
                  <c:v>Process for scoring screening tools and determining next steps for support/intervention</c:v>
                </c:pt>
              </c:strCache>
            </c:strRef>
          </c:cat>
          <c:val>
            <c:numRef>
              <c:f>Sheet1!$F$6:$F$9</c:f>
              <c:numCache>
                <c:formatCode>0.00</c:formatCode>
                <c:ptCount val="4"/>
                <c:pt idx="0">
                  <c:v>0</c:v>
                </c:pt>
                <c:pt idx="1">
                  <c:v>4</c:v>
                </c:pt>
                <c:pt idx="2">
                  <c:v>3</c:v>
                </c:pt>
                <c:pt idx="3">
                  <c:v>2</c:v>
                </c:pt>
              </c:numCache>
            </c:numRef>
          </c:val>
          <c:extLst>
            <c:ext xmlns:c16="http://schemas.microsoft.com/office/drawing/2014/chart" uri="{C3380CC4-5D6E-409C-BE32-E72D297353CC}">
              <c16:uniqueId val="{00000000-1128-4062-9F35-FC785E616924}"/>
            </c:ext>
          </c:extLst>
        </c:ser>
        <c:ser>
          <c:idx val="1"/>
          <c:order val="1"/>
          <c:tx>
            <c:strRef>
              <c:f>Sheet1!$G$5</c:f>
              <c:strCache>
                <c:ptCount val="1"/>
                <c:pt idx="0">
                  <c:v>partial</c:v>
                </c:pt>
              </c:strCache>
            </c:strRef>
          </c:tx>
          <c:spPr>
            <a:solidFill>
              <a:schemeClr val="accent2"/>
            </a:solidFill>
            <a:ln>
              <a:noFill/>
            </a:ln>
            <a:effectLst/>
          </c:spPr>
          <c:invertIfNegative val="0"/>
          <c:cat>
            <c:strRef>
              <c:f>Sheet1!$E$6:$E$9</c:f>
              <c:strCache>
                <c:ptCount val="4"/>
                <c:pt idx="0">
                  <c:v>Use of social emotional screening tool on quarterly basis (e.g., ASQ‐SE, BITSEA)</c:v>
                </c:pt>
                <c:pt idx="1">
                  <c:v>Checklist or screening tool to identify caregiver and environment risks (ESQ, IPCI) </c:v>
                </c:pt>
                <c:pt idx="2">
                  <c:v>Journal or visitation log that includes section for observations of caregiving, emotional responsivity, and child social emotional development</c:v>
                </c:pt>
                <c:pt idx="3">
                  <c:v>Process for scoring screening tools and determining next steps for support/intervention</c:v>
                </c:pt>
              </c:strCache>
            </c:strRef>
          </c:cat>
          <c:val>
            <c:numRef>
              <c:f>Sheet1!$G$6:$G$9</c:f>
              <c:numCache>
                <c:formatCode>0.00</c:formatCode>
                <c:ptCount val="4"/>
                <c:pt idx="0">
                  <c:v>1</c:v>
                </c:pt>
                <c:pt idx="1">
                  <c:v>0</c:v>
                </c:pt>
                <c:pt idx="2">
                  <c:v>1</c:v>
                </c:pt>
                <c:pt idx="3">
                  <c:v>1</c:v>
                </c:pt>
              </c:numCache>
            </c:numRef>
          </c:val>
          <c:extLst>
            <c:ext xmlns:c16="http://schemas.microsoft.com/office/drawing/2014/chart" uri="{C3380CC4-5D6E-409C-BE32-E72D297353CC}">
              <c16:uniqueId val="{00000001-1128-4062-9F35-FC785E616924}"/>
            </c:ext>
          </c:extLst>
        </c:ser>
        <c:ser>
          <c:idx val="2"/>
          <c:order val="2"/>
          <c:tx>
            <c:strRef>
              <c:f>Sheet1!$H$5</c:f>
              <c:strCache>
                <c:ptCount val="1"/>
                <c:pt idx="0">
                  <c:v>yes</c:v>
                </c:pt>
              </c:strCache>
            </c:strRef>
          </c:tx>
          <c:spPr>
            <a:solidFill>
              <a:schemeClr val="accent3"/>
            </a:solidFill>
            <a:ln>
              <a:noFill/>
            </a:ln>
            <a:effectLst/>
          </c:spPr>
          <c:invertIfNegative val="0"/>
          <c:cat>
            <c:strRef>
              <c:f>Sheet1!$E$6:$E$9</c:f>
              <c:strCache>
                <c:ptCount val="4"/>
                <c:pt idx="0">
                  <c:v>Use of social emotional screening tool on quarterly basis (e.g., ASQ‐SE, BITSEA)</c:v>
                </c:pt>
                <c:pt idx="1">
                  <c:v>Checklist or screening tool to identify caregiver and environment risks (ESQ, IPCI) </c:v>
                </c:pt>
                <c:pt idx="2">
                  <c:v>Journal or visitation log that includes section for observations of caregiving, emotional responsivity, and child social emotional development</c:v>
                </c:pt>
                <c:pt idx="3">
                  <c:v>Process for scoring screening tools and determining next steps for support/intervention</c:v>
                </c:pt>
              </c:strCache>
            </c:strRef>
          </c:cat>
          <c:val>
            <c:numRef>
              <c:f>Sheet1!$H$6:$H$9</c:f>
              <c:numCache>
                <c:formatCode>0.00</c:formatCode>
                <c:ptCount val="4"/>
                <c:pt idx="0">
                  <c:v>3</c:v>
                </c:pt>
                <c:pt idx="1">
                  <c:v>0</c:v>
                </c:pt>
                <c:pt idx="2">
                  <c:v>0</c:v>
                </c:pt>
                <c:pt idx="3">
                  <c:v>1</c:v>
                </c:pt>
              </c:numCache>
            </c:numRef>
          </c:val>
          <c:extLst>
            <c:ext xmlns:c16="http://schemas.microsoft.com/office/drawing/2014/chart" uri="{C3380CC4-5D6E-409C-BE32-E72D297353CC}">
              <c16:uniqueId val="{00000002-1128-4062-9F35-FC785E616924}"/>
            </c:ext>
          </c:extLst>
        </c:ser>
        <c:dLbls>
          <c:showLegendKey val="0"/>
          <c:showVal val="0"/>
          <c:showCatName val="0"/>
          <c:showSerName val="0"/>
          <c:showPercent val="0"/>
          <c:showBubbleSize val="0"/>
        </c:dLbls>
        <c:gapWidth val="150"/>
        <c:overlap val="100"/>
        <c:axId val="453766136"/>
        <c:axId val="453759576"/>
      </c:barChart>
      <c:catAx>
        <c:axId val="453766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3759576"/>
        <c:crosses val="autoZero"/>
        <c:auto val="1"/>
        <c:lblAlgn val="ctr"/>
        <c:lblOffset val="100"/>
        <c:noMultiLvlLbl val="0"/>
      </c:catAx>
      <c:valAx>
        <c:axId val="45375957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766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5400">
      <a:solidFill>
        <a:schemeClr val="accent1">
          <a:lumMod val="50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solidFill>
                <a:latin typeface="+mn-lt"/>
                <a:ea typeface="+mn-ea"/>
                <a:cs typeface="+mn-cs"/>
              </a:defRPr>
            </a:pPr>
            <a:r>
              <a:rPr lang="en-US" sz="2000" dirty="0"/>
              <a:t>Opportunities to Respond</a:t>
            </a:r>
          </a:p>
        </c:rich>
      </c:tx>
      <c:layout>
        <c:manualLayout>
          <c:xMode val="edge"/>
          <c:yMode val="edge"/>
          <c:x val="0.26642812363025481"/>
          <c:y val="1.6994797852232239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dk1"/>
              </a:solidFill>
              <a:latin typeface="+mn-lt"/>
              <a:ea typeface="+mn-ea"/>
              <a:cs typeface="+mn-cs"/>
            </a:defRPr>
          </a:pPr>
          <a:endParaRPr lang="en-US"/>
        </a:p>
      </c:txPr>
    </c:title>
    <c:autoTitleDeleted val="0"/>
    <c:plotArea>
      <c:layout>
        <c:manualLayout>
          <c:layoutTarget val="inner"/>
          <c:xMode val="edge"/>
          <c:yMode val="edge"/>
          <c:x val="0.135924368677216"/>
          <c:y val="0.15552062828084001"/>
          <c:w val="0.83980378666258904"/>
          <c:h val="0.64691867618110199"/>
        </c:manualLayout>
      </c:layout>
      <c:barChart>
        <c:barDir val="col"/>
        <c:grouping val="clustered"/>
        <c:varyColors val="0"/>
        <c:ser>
          <c:idx val="0"/>
          <c:order val="0"/>
          <c:tx>
            <c:strRef>
              <c:f>Sheet1!$B$1</c:f>
              <c:strCache>
                <c:ptCount val="1"/>
                <c:pt idx="0">
                  <c:v>SCHOOL</c:v>
                </c:pt>
              </c:strCache>
            </c:strRef>
          </c:tx>
          <c:spPr>
            <a:solidFill>
              <a:schemeClr val="accent1"/>
            </a:solidFill>
            <a:ln w="6350" cap="flat" cmpd="sng" algn="ctr">
              <a:solidFill>
                <a:schemeClr val="accent1">
                  <a:shade val="50000"/>
                </a:schemeClr>
              </a:solidFill>
              <a:prstDash val="solid"/>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Invitation to the group</c:v>
                </c:pt>
                <c:pt idx="1">
                  <c:v>Invitation to a Target individual</c:v>
                </c:pt>
              </c:strCache>
            </c:strRef>
          </c:cat>
          <c:val>
            <c:numRef>
              <c:f>Sheet1!$B$2:$B$3</c:f>
              <c:numCache>
                <c:formatCode>General</c:formatCode>
                <c:ptCount val="2"/>
                <c:pt idx="0">
                  <c:v>0.51</c:v>
                </c:pt>
                <c:pt idx="1">
                  <c:v>0.03</c:v>
                </c:pt>
              </c:numCache>
            </c:numRef>
          </c:val>
          <c:extLst>
            <c:ext xmlns:c16="http://schemas.microsoft.com/office/drawing/2014/chart" uri="{C3380CC4-5D6E-409C-BE32-E72D297353CC}">
              <c16:uniqueId val="{00000000-3B4C-0E46-A2A1-BB4719608422}"/>
            </c:ext>
          </c:extLst>
        </c:ser>
        <c:ser>
          <c:idx val="1"/>
          <c:order val="1"/>
          <c:tx>
            <c:strRef>
              <c:f>Sheet1!$C$1</c:f>
              <c:strCache>
                <c:ptCount val="1"/>
                <c:pt idx="0">
                  <c:v>NORM</c:v>
                </c:pt>
              </c:strCache>
            </c:strRef>
          </c:tx>
          <c:spPr>
            <a:solidFill>
              <a:schemeClr val="accent2"/>
            </a:solidFill>
            <a:ln w="6350" cap="flat" cmpd="sng" algn="ctr">
              <a:solidFill>
                <a:schemeClr val="accent1">
                  <a:shade val="50000"/>
                </a:schemeClr>
              </a:solidFill>
              <a:prstDash val="solid"/>
              <a:round/>
            </a:ln>
            <a:effectLst/>
          </c:spPr>
          <c:invertIfNegative val="0"/>
          <c:dPt>
            <c:idx val="0"/>
            <c:invertIfNegative val="0"/>
            <c:bubble3D val="0"/>
            <c:extLst>
              <c:ext xmlns:c16="http://schemas.microsoft.com/office/drawing/2014/chart" uri="{C3380CC4-5D6E-409C-BE32-E72D297353CC}">
                <c16:uniqueId val="{00000001-3B4C-0E46-A2A1-BB4719608422}"/>
              </c:ext>
            </c:extLst>
          </c:dPt>
          <c:dPt>
            <c:idx val="1"/>
            <c:invertIfNegative val="0"/>
            <c:bubble3D val="0"/>
            <c:extLst>
              <c:ext xmlns:c16="http://schemas.microsoft.com/office/drawing/2014/chart" uri="{C3380CC4-5D6E-409C-BE32-E72D297353CC}">
                <c16:uniqueId val="{00000002-3B4C-0E46-A2A1-BB471960842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dk1"/>
                      </a:solidFill>
                      <a:prstDash val="solid"/>
                      <a:round/>
                    </a:ln>
                    <a:effectLst/>
                  </c:spPr>
                </c15:leaderLines>
              </c:ext>
            </c:extLst>
          </c:dLbls>
          <c:cat>
            <c:strRef>
              <c:f>Sheet1!$A$2:$A$3</c:f>
              <c:strCache>
                <c:ptCount val="2"/>
                <c:pt idx="0">
                  <c:v>Invitation to the group</c:v>
                </c:pt>
                <c:pt idx="1">
                  <c:v>Invitation to a Target individual</c:v>
                </c:pt>
              </c:strCache>
            </c:strRef>
          </c:cat>
          <c:val>
            <c:numRef>
              <c:f>Sheet1!$C$2:$C$3</c:f>
              <c:numCache>
                <c:formatCode>General</c:formatCode>
                <c:ptCount val="2"/>
                <c:pt idx="0">
                  <c:v>0.42</c:v>
                </c:pt>
                <c:pt idx="1">
                  <c:v>0.08</c:v>
                </c:pt>
              </c:numCache>
            </c:numRef>
          </c:val>
          <c:extLst>
            <c:ext xmlns:c16="http://schemas.microsoft.com/office/drawing/2014/chart" uri="{C3380CC4-5D6E-409C-BE32-E72D297353CC}">
              <c16:uniqueId val="{00000003-3B4C-0E46-A2A1-BB4719608422}"/>
            </c:ext>
          </c:extLst>
        </c:ser>
        <c:dLbls>
          <c:showLegendKey val="0"/>
          <c:showVal val="1"/>
          <c:showCatName val="0"/>
          <c:showSerName val="0"/>
          <c:showPercent val="0"/>
          <c:showBubbleSize val="0"/>
        </c:dLbls>
        <c:gapWidth val="150"/>
        <c:axId val="380264720"/>
        <c:axId val="380267840"/>
      </c:barChart>
      <c:catAx>
        <c:axId val="380264720"/>
        <c:scaling>
          <c:orientation val="minMax"/>
        </c:scaling>
        <c:delete val="0"/>
        <c:axPos val="b"/>
        <c:numFmt formatCode="General" sourceLinked="0"/>
        <c:majorTickMark val="out"/>
        <c:minorTickMark val="none"/>
        <c:tickLblPos val="nextTo"/>
        <c:spPr>
          <a:noFill/>
          <a:ln w="6350" cap="flat" cmpd="sng" algn="ctr">
            <a:solidFill>
              <a:schemeClr val="dk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380267840"/>
        <c:crosses val="autoZero"/>
        <c:auto val="1"/>
        <c:lblAlgn val="ctr"/>
        <c:lblOffset val="100"/>
        <c:noMultiLvlLbl val="0"/>
      </c:catAx>
      <c:valAx>
        <c:axId val="380267840"/>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dk1"/>
                    </a:solidFill>
                    <a:latin typeface="+mn-lt"/>
                    <a:ea typeface="+mn-ea"/>
                    <a:cs typeface="+mn-cs"/>
                  </a:defRPr>
                </a:pPr>
                <a:r>
                  <a:rPr lang="en-US" dirty="0"/>
                  <a:t>Rate Per Minute</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dk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380264720"/>
        <c:crosses val="autoZero"/>
        <c:crossBetween val="between"/>
      </c:valAx>
      <c:spPr>
        <a:noFill/>
        <a:ln>
          <a:noFill/>
        </a:ln>
        <a:effectLst/>
      </c:spPr>
    </c:plotArea>
    <c:legend>
      <c:legendPos val="r"/>
      <c:layout>
        <c:manualLayout>
          <c:xMode val="edge"/>
          <c:yMode val="edge"/>
          <c:x val="0.66404461418370608"/>
          <c:y val="0.16358541168336596"/>
          <c:w val="0.29724802363776381"/>
          <c:h val="0.254973264417420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6350" cap="flat" cmpd="sng" algn="ctr">
      <a:noFill/>
      <a:prstDash val="solid"/>
      <a:round/>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sz="2000" dirty="0"/>
              <a:t>Feedback</a:t>
            </a:r>
          </a:p>
        </c:rich>
      </c:tx>
      <c:layout>
        <c:manualLayout>
          <c:xMode val="edge"/>
          <c:yMode val="edge"/>
          <c:x val="0.46067000070937081"/>
          <c:y val="6.245353159851301E-2"/>
        </c:manualLayout>
      </c:layout>
      <c:overlay val="0"/>
    </c:title>
    <c:autoTitleDeleted val="0"/>
    <c:plotArea>
      <c:layout>
        <c:manualLayout>
          <c:layoutTarget val="inner"/>
          <c:xMode val="edge"/>
          <c:yMode val="edge"/>
          <c:x val="0.18922589912747392"/>
          <c:y val="0.20208834118783478"/>
          <c:w val="0.8061183230474569"/>
          <c:h val="0.69218792260632844"/>
        </c:manualLayout>
      </c:layout>
      <c:barChart>
        <c:barDir val="col"/>
        <c:grouping val="clustered"/>
        <c:varyColors val="0"/>
        <c:ser>
          <c:idx val="0"/>
          <c:order val="0"/>
          <c:tx>
            <c:strRef>
              <c:f>Sheet1!$B$1</c:f>
              <c:strCache>
                <c:ptCount val="1"/>
                <c:pt idx="0">
                  <c:v>SCHOOL</c:v>
                </c:pt>
              </c:strCache>
            </c:strRef>
          </c:tx>
          <c:invertIfNegative val="0"/>
          <c:dLbls>
            <c:dLbl>
              <c:idx val="1"/>
              <c:tx>
                <c:rich>
                  <a:bodyPr/>
                  <a:lstStyle/>
                  <a:p>
                    <a:r>
                      <a:rPr lang="en-US" dirty="0"/>
                      <a:t>0.01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15-3842-9F93-F0A83C529252}"/>
                </c:ext>
              </c:extLst>
            </c:dLbl>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Positive Feedback</c:v>
                </c:pt>
                <c:pt idx="1">
                  <c:v>Negative Feedback</c:v>
                </c:pt>
              </c:strCache>
            </c:strRef>
          </c:cat>
          <c:val>
            <c:numRef>
              <c:f>Sheet1!$B$2:$B$3</c:f>
              <c:numCache>
                <c:formatCode>General</c:formatCode>
                <c:ptCount val="2"/>
                <c:pt idx="0">
                  <c:v>0.05</c:v>
                </c:pt>
                <c:pt idx="1">
                  <c:v>0.01</c:v>
                </c:pt>
              </c:numCache>
            </c:numRef>
          </c:val>
          <c:extLst>
            <c:ext xmlns:c16="http://schemas.microsoft.com/office/drawing/2014/chart" uri="{C3380CC4-5D6E-409C-BE32-E72D297353CC}">
              <c16:uniqueId val="{00000001-9B15-3842-9F93-F0A83C529252}"/>
            </c:ext>
          </c:extLst>
        </c:ser>
        <c:ser>
          <c:idx val="1"/>
          <c:order val="1"/>
          <c:tx>
            <c:strRef>
              <c:f>Sheet1!$C$1</c:f>
              <c:strCache>
                <c:ptCount val="1"/>
                <c:pt idx="0">
                  <c:v>NORM</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Positive Feedback</c:v>
                </c:pt>
                <c:pt idx="1">
                  <c:v>Negative Feedback</c:v>
                </c:pt>
              </c:strCache>
            </c:strRef>
          </c:cat>
          <c:val>
            <c:numRef>
              <c:f>Sheet1!$C$2:$C$3</c:f>
              <c:numCache>
                <c:formatCode>General</c:formatCode>
                <c:ptCount val="2"/>
                <c:pt idx="0">
                  <c:v>0.1</c:v>
                </c:pt>
                <c:pt idx="1">
                  <c:v>7.0000000000000007E-2</c:v>
                </c:pt>
              </c:numCache>
            </c:numRef>
          </c:val>
          <c:extLst>
            <c:ext xmlns:c16="http://schemas.microsoft.com/office/drawing/2014/chart" uri="{C3380CC4-5D6E-409C-BE32-E72D297353CC}">
              <c16:uniqueId val="{00000002-9B15-3842-9F93-F0A83C529252}"/>
            </c:ext>
          </c:extLst>
        </c:ser>
        <c:dLbls>
          <c:showLegendKey val="0"/>
          <c:showVal val="1"/>
          <c:showCatName val="0"/>
          <c:showSerName val="0"/>
          <c:showPercent val="0"/>
          <c:showBubbleSize val="0"/>
        </c:dLbls>
        <c:gapWidth val="150"/>
        <c:axId val="341884768"/>
        <c:axId val="381457168"/>
      </c:barChart>
      <c:catAx>
        <c:axId val="341884768"/>
        <c:scaling>
          <c:orientation val="minMax"/>
        </c:scaling>
        <c:delete val="0"/>
        <c:axPos val="b"/>
        <c:numFmt formatCode="General" sourceLinked="0"/>
        <c:majorTickMark val="out"/>
        <c:minorTickMark val="none"/>
        <c:tickLblPos val="nextTo"/>
        <c:crossAx val="381457168"/>
        <c:crosses val="autoZero"/>
        <c:auto val="1"/>
        <c:lblAlgn val="ctr"/>
        <c:lblOffset val="100"/>
        <c:noMultiLvlLbl val="0"/>
      </c:catAx>
      <c:valAx>
        <c:axId val="381457168"/>
        <c:scaling>
          <c:orientation val="minMax"/>
          <c:max val="1"/>
          <c:min val="0"/>
        </c:scaling>
        <c:delete val="0"/>
        <c:axPos val="l"/>
        <c:majorGridlines>
          <c:spPr>
            <a:ln>
              <a:solidFill>
                <a:schemeClr val="bg1"/>
              </a:solidFill>
            </a:ln>
          </c:spPr>
        </c:majorGridlines>
        <c:title>
          <c:tx>
            <c:rich>
              <a:bodyPr rot="-5400000" vert="horz"/>
              <a:lstStyle/>
              <a:p>
                <a:pPr>
                  <a:defRPr/>
                </a:pPr>
                <a:r>
                  <a:rPr lang="en-US"/>
                  <a:t>Rate Per Minute</a:t>
                </a:r>
              </a:p>
            </c:rich>
          </c:tx>
          <c:overlay val="0"/>
        </c:title>
        <c:numFmt formatCode="General" sourceLinked="1"/>
        <c:majorTickMark val="out"/>
        <c:minorTickMark val="none"/>
        <c:tickLblPos val="nextTo"/>
        <c:crossAx val="341884768"/>
        <c:crosses val="autoZero"/>
        <c:crossBetween val="between"/>
      </c:valAx>
      <c:spPr>
        <a:noFill/>
      </c:spPr>
    </c:plotArea>
    <c:legend>
      <c:legendPos val="r"/>
      <c:layout>
        <c:manualLayout>
          <c:xMode val="edge"/>
          <c:yMode val="edge"/>
          <c:x val="0.59851670568206006"/>
          <c:y val="0.21218745426338434"/>
          <c:w val="0.36094275377739943"/>
          <c:h val="0.26316939378860171"/>
        </c:manualLayout>
      </c:layout>
      <c:overlay val="0"/>
    </c:legend>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947393672565123"/>
          <c:y val="2.7020151892778108E-2"/>
          <c:w val="0.65846693262013978"/>
          <c:h val="0.78145302221134605"/>
        </c:manualLayout>
      </c:layout>
      <c:lineChart>
        <c:grouping val="standard"/>
        <c:varyColors val="0"/>
        <c:ser>
          <c:idx val="0"/>
          <c:order val="0"/>
          <c:tx>
            <c:strRef>
              <c:f>'[Chart 2 in Microsoft Office PowerPoint]Sheet1'!$A$2</c:f>
              <c:strCache>
                <c:ptCount val="1"/>
                <c:pt idx="0">
                  <c:v>Positive Feedback</c:v>
                </c:pt>
              </c:strCache>
            </c:strRef>
          </c:tx>
          <c:spPr>
            <a:ln>
              <a:solidFill>
                <a:srgbClr val="008000"/>
              </a:solidFill>
            </a:ln>
          </c:spPr>
          <c:marker>
            <c:spPr>
              <a:solidFill>
                <a:srgbClr val="008000"/>
              </a:solidFill>
              <a:ln>
                <a:solidFill>
                  <a:srgbClr val="008000"/>
                </a:solidFill>
              </a:ln>
            </c:spPr>
          </c:marker>
          <c:cat>
            <c:strRef>
              <c:f>'[Chart 2 in Microsoft Office PowerPoint]Sheet1'!$B$1:$F$1</c:f>
              <c:strCache>
                <c:ptCount val="5"/>
                <c:pt idx="0">
                  <c:v>October-10</c:v>
                </c:pt>
                <c:pt idx="1">
                  <c:v>May-11</c:v>
                </c:pt>
                <c:pt idx="2">
                  <c:v>October-11</c:v>
                </c:pt>
                <c:pt idx="3">
                  <c:v>February-12</c:v>
                </c:pt>
                <c:pt idx="4">
                  <c:v>January-13</c:v>
                </c:pt>
              </c:strCache>
            </c:strRef>
          </c:cat>
          <c:val>
            <c:numRef>
              <c:f>'[Chart 2 in Microsoft Office PowerPoint]Sheet1'!$B$2:$F$2</c:f>
              <c:numCache>
                <c:formatCode>General</c:formatCode>
                <c:ptCount val="5"/>
                <c:pt idx="0">
                  <c:v>0.05</c:v>
                </c:pt>
                <c:pt idx="1">
                  <c:v>7.0000000000000007E-2</c:v>
                </c:pt>
                <c:pt idx="2">
                  <c:v>0.15</c:v>
                </c:pt>
                <c:pt idx="3">
                  <c:v>0.09</c:v>
                </c:pt>
                <c:pt idx="4">
                  <c:v>0.08</c:v>
                </c:pt>
              </c:numCache>
            </c:numRef>
          </c:val>
          <c:smooth val="0"/>
          <c:extLst>
            <c:ext xmlns:c16="http://schemas.microsoft.com/office/drawing/2014/chart" uri="{C3380CC4-5D6E-409C-BE32-E72D297353CC}">
              <c16:uniqueId val="{00000000-8A4B-0F42-83D2-6ABF2A6B4873}"/>
            </c:ext>
          </c:extLst>
        </c:ser>
        <c:ser>
          <c:idx val="1"/>
          <c:order val="1"/>
          <c:tx>
            <c:strRef>
              <c:f>'[Chart 2 in Microsoft Office PowerPoint]Sheet1'!$A$3</c:f>
              <c:strCache>
                <c:ptCount val="1"/>
                <c:pt idx="0">
                  <c:v>Negative Feedback</c:v>
                </c:pt>
              </c:strCache>
            </c:strRef>
          </c:tx>
          <c:spPr>
            <a:ln>
              <a:solidFill>
                <a:srgbClr val="DA0202"/>
              </a:solidFill>
            </a:ln>
          </c:spPr>
          <c:marker>
            <c:spPr>
              <a:solidFill>
                <a:srgbClr val="DA0202"/>
              </a:solidFill>
              <a:ln>
                <a:solidFill>
                  <a:srgbClr val="DA0202"/>
                </a:solidFill>
              </a:ln>
            </c:spPr>
          </c:marker>
          <c:cat>
            <c:strRef>
              <c:f>'[Chart 2 in Microsoft Office PowerPoint]Sheet1'!$B$1:$F$1</c:f>
              <c:strCache>
                <c:ptCount val="5"/>
                <c:pt idx="0">
                  <c:v>October-10</c:v>
                </c:pt>
                <c:pt idx="1">
                  <c:v>May-11</c:v>
                </c:pt>
                <c:pt idx="2">
                  <c:v>October-11</c:v>
                </c:pt>
                <c:pt idx="3">
                  <c:v>February-12</c:v>
                </c:pt>
                <c:pt idx="4">
                  <c:v>January-13</c:v>
                </c:pt>
              </c:strCache>
            </c:strRef>
          </c:cat>
          <c:val>
            <c:numRef>
              <c:f>'[Chart 2 in Microsoft Office PowerPoint]Sheet1'!$B$3:$F$3</c:f>
              <c:numCache>
                <c:formatCode>General</c:formatCode>
                <c:ptCount val="5"/>
                <c:pt idx="0">
                  <c:v>0.08</c:v>
                </c:pt>
                <c:pt idx="1">
                  <c:v>0.01</c:v>
                </c:pt>
                <c:pt idx="2">
                  <c:v>0.02</c:v>
                </c:pt>
                <c:pt idx="3">
                  <c:v>8.9999999999999993E-3</c:v>
                </c:pt>
                <c:pt idx="4">
                  <c:v>0.02</c:v>
                </c:pt>
              </c:numCache>
            </c:numRef>
          </c:val>
          <c:smooth val="0"/>
          <c:extLst>
            <c:ext xmlns:c16="http://schemas.microsoft.com/office/drawing/2014/chart" uri="{C3380CC4-5D6E-409C-BE32-E72D297353CC}">
              <c16:uniqueId val="{00000001-8A4B-0F42-83D2-6ABF2A6B4873}"/>
            </c:ext>
          </c:extLst>
        </c:ser>
        <c:dLbls>
          <c:showLegendKey val="0"/>
          <c:showVal val="0"/>
          <c:showCatName val="0"/>
          <c:showSerName val="0"/>
          <c:showPercent val="0"/>
          <c:showBubbleSize val="0"/>
        </c:dLbls>
        <c:marker val="1"/>
        <c:smooth val="0"/>
        <c:axId val="-2135559976"/>
        <c:axId val="-2135789976"/>
      </c:lineChart>
      <c:catAx>
        <c:axId val="-2135559976"/>
        <c:scaling>
          <c:orientation val="minMax"/>
        </c:scaling>
        <c:delete val="0"/>
        <c:axPos val="b"/>
        <c:numFmt formatCode="General" sourceLinked="0"/>
        <c:majorTickMark val="out"/>
        <c:minorTickMark val="none"/>
        <c:tickLblPos val="nextTo"/>
        <c:txPr>
          <a:bodyPr/>
          <a:lstStyle/>
          <a:p>
            <a:pPr>
              <a:defRPr sz="1100"/>
            </a:pPr>
            <a:endParaRPr lang="en-US"/>
          </a:p>
        </c:txPr>
        <c:crossAx val="-2135789976"/>
        <c:crosses val="autoZero"/>
        <c:auto val="1"/>
        <c:lblAlgn val="ctr"/>
        <c:lblOffset val="100"/>
        <c:noMultiLvlLbl val="0"/>
      </c:catAx>
      <c:valAx>
        <c:axId val="-2135789976"/>
        <c:scaling>
          <c:orientation val="minMax"/>
        </c:scaling>
        <c:delete val="0"/>
        <c:axPos val="l"/>
        <c:title>
          <c:tx>
            <c:rich>
              <a:bodyPr rot="-5400000" vert="horz"/>
              <a:lstStyle/>
              <a:p>
                <a:pPr>
                  <a:defRPr sz="1600" b="0" i="0"/>
                </a:pPr>
                <a:r>
                  <a:rPr lang="en-US" sz="1600" b="0" i="0"/>
                  <a:t>Rate per Minute</a:t>
                </a:r>
              </a:p>
            </c:rich>
          </c:tx>
          <c:overlay val="0"/>
        </c:title>
        <c:numFmt formatCode="General" sourceLinked="1"/>
        <c:majorTickMark val="out"/>
        <c:minorTickMark val="none"/>
        <c:tickLblPos val="nextTo"/>
        <c:txPr>
          <a:bodyPr/>
          <a:lstStyle/>
          <a:p>
            <a:pPr>
              <a:defRPr sz="1400"/>
            </a:pPr>
            <a:endParaRPr lang="en-US"/>
          </a:p>
        </c:txPr>
        <c:crossAx val="-2135559976"/>
        <c:crosses val="autoZero"/>
        <c:crossBetween val="between"/>
      </c:valAx>
    </c:plotArea>
    <c:legend>
      <c:legendPos val="r"/>
      <c:layout>
        <c:manualLayout>
          <c:xMode val="edge"/>
          <c:yMode val="edge"/>
          <c:x val="0.69945995839704078"/>
          <c:y val="4.9140426074191716E-2"/>
          <c:w val="0.16954022988505699"/>
          <c:h val="0.36511683462247602"/>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35">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4260FC-B136-47FE-BBF9-D5E8976F78B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6DD8BA9-98F4-4525-83F7-82E048A909EC}">
      <dgm:prSet phldrT="[Text]" custT="1"/>
      <dgm:spPr/>
      <dgm:t>
        <a:bodyPr/>
        <a:lstStyle/>
        <a:p>
          <a:r>
            <a:rPr lang="en-US" sz="3200" dirty="0"/>
            <a:t>Division of Early Childhood</a:t>
          </a:r>
        </a:p>
      </dgm:t>
    </dgm:pt>
    <dgm:pt modelId="{64FFDA9C-F6B8-47A5-90DD-731AE8707819}" type="parTrans" cxnId="{05DB59AD-7E53-4914-8DE9-D2FB95644229}">
      <dgm:prSet/>
      <dgm:spPr/>
      <dgm:t>
        <a:bodyPr/>
        <a:lstStyle/>
        <a:p>
          <a:endParaRPr lang="en-US"/>
        </a:p>
      </dgm:t>
    </dgm:pt>
    <dgm:pt modelId="{6EB84BF4-29EC-49B6-9DCB-549AFDA5616D}" type="sibTrans" cxnId="{05DB59AD-7E53-4914-8DE9-D2FB95644229}">
      <dgm:prSet/>
      <dgm:spPr/>
      <dgm:t>
        <a:bodyPr/>
        <a:lstStyle/>
        <a:p>
          <a:endParaRPr lang="en-US"/>
        </a:p>
      </dgm:t>
    </dgm:pt>
    <dgm:pt modelId="{80F7E15C-84A7-4040-A244-C8A9B91A3753}">
      <dgm:prSet phldrT="[Text]" custT="1"/>
      <dgm:spPr/>
      <dgm:t>
        <a:bodyPr/>
        <a:lstStyle/>
        <a:p>
          <a:r>
            <a:rPr lang="en-US" sz="2800" dirty="0"/>
            <a:t>Leadership Committee </a:t>
          </a:r>
        </a:p>
      </dgm:t>
    </dgm:pt>
    <dgm:pt modelId="{903D6BD1-06AD-4322-8735-F8427E6FEB83}" type="parTrans" cxnId="{FE0B1309-E10A-4C0E-901E-8A844BEA365C}">
      <dgm:prSet/>
      <dgm:spPr/>
      <dgm:t>
        <a:bodyPr/>
        <a:lstStyle/>
        <a:p>
          <a:endParaRPr lang="en-US"/>
        </a:p>
      </dgm:t>
    </dgm:pt>
    <dgm:pt modelId="{BDB705E4-1017-41FD-B1F1-C13EEB1F407F}" type="sibTrans" cxnId="{FE0B1309-E10A-4C0E-901E-8A844BEA365C}">
      <dgm:prSet/>
      <dgm:spPr/>
      <dgm:t>
        <a:bodyPr/>
        <a:lstStyle/>
        <a:p>
          <a:endParaRPr lang="en-US"/>
        </a:p>
      </dgm:t>
    </dgm:pt>
    <dgm:pt modelId="{ABB3D2F9-31E4-4507-94A0-D5A54E72991C}">
      <dgm:prSet phldrT="[Text]" custT="1"/>
      <dgm:spPr/>
      <dgm:t>
        <a:bodyPr/>
        <a:lstStyle/>
        <a:p>
          <a:r>
            <a:rPr lang="en-US" sz="2800" dirty="0"/>
            <a:t>Ongoing trainings and TOTs</a:t>
          </a:r>
        </a:p>
      </dgm:t>
    </dgm:pt>
    <dgm:pt modelId="{559746DD-8696-4075-966C-17E8338E3496}" type="parTrans" cxnId="{E426DDFB-8748-461C-BFD8-AD4E054ED8C4}">
      <dgm:prSet/>
      <dgm:spPr/>
      <dgm:t>
        <a:bodyPr/>
        <a:lstStyle/>
        <a:p>
          <a:endParaRPr lang="en-US"/>
        </a:p>
      </dgm:t>
    </dgm:pt>
    <dgm:pt modelId="{DBC3780A-013C-4836-BAFA-5D579B234E68}" type="sibTrans" cxnId="{E426DDFB-8748-461C-BFD8-AD4E054ED8C4}">
      <dgm:prSet/>
      <dgm:spPr/>
      <dgm:t>
        <a:bodyPr/>
        <a:lstStyle/>
        <a:p>
          <a:endParaRPr lang="en-US"/>
        </a:p>
      </dgm:t>
    </dgm:pt>
    <dgm:pt modelId="{0716B31D-9169-47BC-B40C-B917441C7F13}">
      <dgm:prSet phldrT="[Text]" custT="1"/>
      <dgm:spPr/>
      <dgm:t>
        <a:bodyPr/>
        <a:lstStyle/>
        <a:p>
          <a:pPr>
            <a:lnSpc>
              <a:spcPct val="100000"/>
            </a:lnSpc>
            <a:spcAft>
              <a:spcPts val="0"/>
            </a:spcAft>
          </a:pPr>
          <a:r>
            <a:rPr lang="en-US" sz="2800" dirty="0"/>
            <a:t>Division of Early Intervention Special Education Services </a:t>
          </a:r>
        </a:p>
      </dgm:t>
    </dgm:pt>
    <dgm:pt modelId="{0EDB2782-08A0-450B-BAC5-BB82D66B0FE2}" type="parTrans" cxnId="{BF021A3E-5AE6-4151-BE73-F10264D23EFD}">
      <dgm:prSet/>
      <dgm:spPr/>
      <dgm:t>
        <a:bodyPr/>
        <a:lstStyle/>
        <a:p>
          <a:endParaRPr lang="en-US"/>
        </a:p>
      </dgm:t>
    </dgm:pt>
    <dgm:pt modelId="{84FA25A6-E3B5-4413-8DB7-2BF2D2C387EC}" type="sibTrans" cxnId="{BF021A3E-5AE6-4151-BE73-F10264D23EFD}">
      <dgm:prSet/>
      <dgm:spPr/>
      <dgm:t>
        <a:bodyPr/>
        <a:lstStyle/>
        <a:p>
          <a:endParaRPr lang="en-US"/>
        </a:p>
      </dgm:t>
    </dgm:pt>
    <dgm:pt modelId="{6A80DE69-E5FC-450A-A113-3F33D5E04956}">
      <dgm:prSet phldrT="[Text]" custT="1"/>
      <dgm:spPr/>
      <dgm:t>
        <a:bodyPr/>
        <a:lstStyle/>
        <a:p>
          <a:r>
            <a:rPr lang="en-US" sz="2800" dirty="0"/>
            <a:t>SSIP counties (4) training and coaching +</a:t>
          </a:r>
        </a:p>
      </dgm:t>
    </dgm:pt>
    <dgm:pt modelId="{5BA04AA0-0FFB-491B-910E-7ACFC706527C}" type="parTrans" cxnId="{B335B4C7-1BF3-48CB-84C9-BC427E2D03AE}">
      <dgm:prSet/>
      <dgm:spPr/>
      <dgm:t>
        <a:bodyPr/>
        <a:lstStyle/>
        <a:p>
          <a:endParaRPr lang="en-US"/>
        </a:p>
      </dgm:t>
    </dgm:pt>
    <dgm:pt modelId="{A5C702C4-125F-4884-B453-6BC7A7C8A2FE}" type="sibTrans" cxnId="{B335B4C7-1BF3-48CB-84C9-BC427E2D03AE}">
      <dgm:prSet/>
      <dgm:spPr/>
      <dgm:t>
        <a:bodyPr/>
        <a:lstStyle/>
        <a:p>
          <a:endParaRPr lang="en-US"/>
        </a:p>
      </dgm:t>
    </dgm:pt>
    <dgm:pt modelId="{C0D036CB-11A3-46CB-B5F7-511B1416346D}">
      <dgm:prSet phldrT="[Text]" custT="1"/>
      <dgm:spPr/>
      <dgm:t>
        <a:bodyPr/>
        <a:lstStyle/>
        <a:p>
          <a:r>
            <a:rPr lang="en-US" sz="2400" dirty="0"/>
            <a:t>Practice-based programmatic coaching for EI team leads </a:t>
          </a:r>
        </a:p>
      </dgm:t>
    </dgm:pt>
    <dgm:pt modelId="{B3FBBCDA-BAA7-4E66-8569-B5ED941FDBF1}" type="parTrans" cxnId="{989993DC-5E6D-47D9-92F1-BF645237AA1A}">
      <dgm:prSet/>
      <dgm:spPr/>
      <dgm:t>
        <a:bodyPr/>
        <a:lstStyle/>
        <a:p>
          <a:endParaRPr lang="en-US"/>
        </a:p>
      </dgm:t>
    </dgm:pt>
    <dgm:pt modelId="{D70DA65C-1C56-47A6-BF3A-275D47171429}" type="sibTrans" cxnId="{989993DC-5E6D-47D9-92F1-BF645237AA1A}">
      <dgm:prSet/>
      <dgm:spPr/>
      <dgm:t>
        <a:bodyPr/>
        <a:lstStyle/>
        <a:p>
          <a:endParaRPr lang="en-US"/>
        </a:p>
      </dgm:t>
    </dgm:pt>
    <dgm:pt modelId="{3E85A02B-B26B-499E-AAC3-9F991DEB17CC}">
      <dgm:prSet phldrT="[Text]" custT="1"/>
      <dgm:spPr/>
      <dgm:t>
        <a:bodyPr/>
        <a:lstStyle/>
        <a:p>
          <a:r>
            <a:rPr lang="en-US" sz="2800" dirty="0"/>
            <a:t>2017 Cadre</a:t>
          </a:r>
        </a:p>
      </dgm:t>
    </dgm:pt>
    <dgm:pt modelId="{46F95F35-FA17-414E-B49E-D620A268A683}" type="parTrans" cxnId="{90E29280-B6D2-4B16-A4B7-A937DF86A6EC}">
      <dgm:prSet/>
      <dgm:spPr/>
      <dgm:t>
        <a:bodyPr/>
        <a:lstStyle/>
        <a:p>
          <a:endParaRPr lang="en-US"/>
        </a:p>
      </dgm:t>
    </dgm:pt>
    <dgm:pt modelId="{CA9CB9B0-D53E-4BE8-800C-07A91B454A38}" type="sibTrans" cxnId="{90E29280-B6D2-4B16-A4B7-A937DF86A6EC}">
      <dgm:prSet/>
      <dgm:spPr/>
      <dgm:t>
        <a:bodyPr/>
        <a:lstStyle/>
        <a:p>
          <a:endParaRPr lang="en-US"/>
        </a:p>
      </dgm:t>
    </dgm:pt>
    <dgm:pt modelId="{ECC477B7-3D52-47E7-88CB-48D501D58EF6}">
      <dgm:prSet phldrT="[Text]" custT="1"/>
      <dgm:spPr/>
      <dgm:t>
        <a:bodyPr/>
        <a:lstStyle/>
        <a:p>
          <a:r>
            <a:rPr lang="en-US" sz="2800" dirty="0"/>
            <a:t>OMS data collection system</a:t>
          </a:r>
        </a:p>
      </dgm:t>
    </dgm:pt>
    <dgm:pt modelId="{16BF1F42-D24C-4BB8-8EDA-C029FC681E65}" type="parTrans" cxnId="{BB25D4B1-7AA6-4D8B-8F4F-C5CE1E122792}">
      <dgm:prSet/>
      <dgm:spPr/>
      <dgm:t>
        <a:bodyPr/>
        <a:lstStyle/>
        <a:p>
          <a:endParaRPr lang="en-US"/>
        </a:p>
      </dgm:t>
    </dgm:pt>
    <dgm:pt modelId="{10539D7D-9214-466C-B887-BC937F528585}" type="sibTrans" cxnId="{BB25D4B1-7AA6-4D8B-8F4F-C5CE1E122792}">
      <dgm:prSet/>
      <dgm:spPr/>
      <dgm:t>
        <a:bodyPr/>
        <a:lstStyle/>
        <a:p>
          <a:endParaRPr lang="en-US"/>
        </a:p>
      </dgm:t>
    </dgm:pt>
    <dgm:pt modelId="{556CE8E5-0559-49B3-BF2E-D928C16E592A}">
      <dgm:prSet phldrT="[Text]" custT="1"/>
      <dgm:spPr/>
      <dgm:t>
        <a:bodyPr/>
        <a:lstStyle/>
        <a:p>
          <a:r>
            <a:rPr lang="en-US" sz="2800" dirty="0"/>
            <a:t>TA and Training from NPC</a:t>
          </a:r>
        </a:p>
      </dgm:t>
    </dgm:pt>
    <dgm:pt modelId="{6CD91450-078F-4C3F-81B7-6110CA6070DB}" type="parTrans" cxnId="{1EB09127-6769-460F-A6E8-62A10B87A4BB}">
      <dgm:prSet/>
      <dgm:spPr/>
      <dgm:t>
        <a:bodyPr/>
        <a:lstStyle/>
        <a:p>
          <a:endParaRPr lang="en-US"/>
        </a:p>
      </dgm:t>
    </dgm:pt>
    <dgm:pt modelId="{0B5FB087-AE13-4EEC-98B8-3DD457ADF36C}" type="sibTrans" cxnId="{1EB09127-6769-460F-A6E8-62A10B87A4BB}">
      <dgm:prSet/>
      <dgm:spPr/>
      <dgm:t>
        <a:bodyPr/>
        <a:lstStyle/>
        <a:p>
          <a:endParaRPr lang="en-US"/>
        </a:p>
      </dgm:t>
    </dgm:pt>
    <dgm:pt modelId="{CE66FDC1-4A3B-4C8C-8F22-68DDBFBB9C53}">
      <dgm:prSet phldrT="[Text]" custT="1"/>
      <dgm:spPr/>
      <dgm:t>
        <a:bodyPr/>
        <a:lstStyle/>
        <a:p>
          <a:r>
            <a:rPr lang="en-US" sz="2400" dirty="0"/>
            <a:t>Data collection</a:t>
          </a:r>
        </a:p>
      </dgm:t>
    </dgm:pt>
    <dgm:pt modelId="{A2E04A1F-5A71-40EE-ABDB-A49FA3955DDC}" type="parTrans" cxnId="{5926F988-8447-4406-A097-A488551B6C8D}">
      <dgm:prSet/>
      <dgm:spPr/>
      <dgm:t>
        <a:bodyPr/>
        <a:lstStyle/>
        <a:p>
          <a:endParaRPr lang="en-US"/>
        </a:p>
      </dgm:t>
    </dgm:pt>
    <dgm:pt modelId="{88048B1E-6383-4025-8751-4D02EFABF9F8}" type="sibTrans" cxnId="{5926F988-8447-4406-A097-A488551B6C8D}">
      <dgm:prSet/>
      <dgm:spPr/>
      <dgm:t>
        <a:bodyPr/>
        <a:lstStyle/>
        <a:p>
          <a:endParaRPr lang="en-US"/>
        </a:p>
      </dgm:t>
    </dgm:pt>
    <dgm:pt modelId="{49041DFE-A953-4DA1-AA2F-DFF95EA8C4D1}">
      <dgm:prSet phldrT="[Text]" custT="1"/>
      <dgm:spPr/>
      <dgm:t>
        <a:bodyPr/>
        <a:lstStyle/>
        <a:p>
          <a:r>
            <a:rPr lang="en-US" sz="2800" dirty="0"/>
            <a:t>Incorporation of coaching</a:t>
          </a:r>
        </a:p>
      </dgm:t>
    </dgm:pt>
    <dgm:pt modelId="{E712E762-45EA-4D3D-B7B4-661B60099619}" type="parTrans" cxnId="{80DFA9A6-BEF4-4E1B-A805-EB36C31AEA25}">
      <dgm:prSet/>
      <dgm:spPr/>
      <dgm:t>
        <a:bodyPr/>
        <a:lstStyle/>
        <a:p>
          <a:endParaRPr lang="en-US"/>
        </a:p>
      </dgm:t>
    </dgm:pt>
    <dgm:pt modelId="{9A9418E0-6F11-47AB-9047-85D97EE13C6C}" type="sibTrans" cxnId="{80DFA9A6-BEF4-4E1B-A805-EB36C31AEA25}">
      <dgm:prSet/>
      <dgm:spPr/>
      <dgm:t>
        <a:bodyPr/>
        <a:lstStyle/>
        <a:p>
          <a:endParaRPr lang="en-US"/>
        </a:p>
      </dgm:t>
    </dgm:pt>
    <dgm:pt modelId="{810DEDB5-EA69-4B8F-84B1-243BA0A1494B}" type="pres">
      <dgm:prSet presAssocID="{B84260FC-B136-47FE-BBF9-D5E8976F78BA}" presName="Name0" presStyleCnt="0">
        <dgm:presLayoutVars>
          <dgm:dir/>
          <dgm:animLvl val="lvl"/>
          <dgm:resizeHandles val="exact"/>
        </dgm:presLayoutVars>
      </dgm:prSet>
      <dgm:spPr/>
    </dgm:pt>
    <dgm:pt modelId="{180A5BBD-4ABD-48A0-85F0-2F8ECC92FB18}" type="pres">
      <dgm:prSet presAssocID="{26DD8BA9-98F4-4525-83F7-82E048A909EC}" presName="composite" presStyleCnt="0"/>
      <dgm:spPr/>
    </dgm:pt>
    <dgm:pt modelId="{F190B3A3-A95C-4941-8575-27A587D88ACE}" type="pres">
      <dgm:prSet presAssocID="{26DD8BA9-98F4-4525-83F7-82E048A909EC}" presName="parTx" presStyleLbl="alignNode1" presStyleIdx="0" presStyleCnt="2" custLinFactNeighborY="-49154">
        <dgm:presLayoutVars>
          <dgm:chMax val="0"/>
          <dgm:chPref val="0"/>
          <dgm:bulletEnabled val="1"/>
        </dgm:presLayoutVars>
      </dgm:prSet>
      <dgm:spPr/>
    </dgm:pt>
    <dgm:pt modelId="{BB66EFC1-B739-4392-A5C3-3F60921DCBEF}" type="pres">
      <dgm:prSet presAssocID="{26DD8BA9-98F4-4525-83F7-82E048A909EC}" presName="desTx" presStyleLbl="alignAccFollowNode1" presStyleIdx="0" presStyleCnt="2" custLinFactNeighborY="-4050">
        <dgm:presLayoutVars>
          <dgm:bulletEnabled val="1"/>
        </dgm:presLayoutVars>
      </dgm:prSet>
      <dgm:spPr/>
    </dgm:pt>
    <dgm:pt modelId="{BC95C67F-C412-4996-9362-364C02938727}" type="pres">
      <dgm:prSet presAssocID="{6EB84BF4-29EC-49B6-9DCB-549AFDA5616D}" presName="space" presStyleCnt="0"/>
      <dgm:spPr/>
    </dgm:pt>
    <dgm:pt modelId="{3F957C27-79DC-4E52-A91B-38853DFCA2E7}" type="pres">
      <dgm:prSet presAssocID="{0716B31D-9169-47BC-B40C-B917441C7F13}" presName="composite" presStyleCnt="0"/>
      <dgm:spPr/>
    </dgm:pt>
    <dgm:pt modelId="{CE458E4D-ED49-4C11-BB66-7BA27726E254}" type="pres">
      <dgm:prSet presAssocID="{0716B31D-9169-47BC-B40C-B917441C7F13}" presName="parTx" presStyleLbl="alignNode1" presStyleIdx="1" presStyleCnt="2" custScaleY="115780" custLinFactNeighborX="1" custLinFactNeighborY="-2618">
        <dgm:presLayoutVars>
          <dgm:chMax val="0"/>
          <dgm:chPref val="0"/>
          <dgm:bulletEnabled val="1"/>
        </dgm:presLayoutVars>
      </dgm:prSet>
      <dgm:spPr/>
    </dgm:pt>
    <dgm:pt modelId="{4D32EC89-DD04-4C24-BF86-E3B55513800A}" type="pres">
      <dgm:prSet presAssocID="{0716B31D-9169-47BC-B40C-B917441C7F13}" presName="desTx" presStyleLbl="alignAccFollowNode1" presStyleIdx="1" presStyleCnt="2" custLinFactNeighborX="215" custLinFactNeighborY="-6544">
        <dgm:presLayoutVars>
          <dgm:bulletEnabled val="1"/>
        </dgm:presLayoutVars>
      </dgm:prSet>
      <dgm:spPr/>
    </dgm:pt>
  </dgm:ptLst>
  <dgm:cxnLst>
    <dgm:cxn modelId="{FE0B1309-E10A-4C0E-901E-8A844BEA365C}" srcId="{26DD8BA9-98F4-4525-83F7-82E048A909EC}" destId="{80F7E15C-84A7-4040-A244-C8A9B91A3753}" srcOrd="0" destOrd="0" parTransId="{903D6BD1-06AD-4322-8735-F8427E6FEB83}" sibTransId="{BDB705E4-1017-41FD-B1F1-C13EEB1F407F}"/>
    <dgm:cxn modelId="{554F020F-CE78-4FE4-99BA-4961B8F94E74}" type="presOf" srcId="{556CE8E5-0559-49B3-BF2E-D928C16E592A}" destId="{BB66EFC1-B739-4392-A5C3-3F60921DCBEF}" srcOrd="0" destOrd="3" presId="urn:microsoft.com/office/officeart/2005/8/layout/hList1"/>
    <dgm:cxn modelId="{0CE1EE16-4120-40AC-80A8-8D679C356C07}" type="presOf" srcId="{80F7E15C-84A7-4040-A244-C8A9B91A3753}" destId="{BB66EFC1-B739-4392-A5C3-3F60921DCBEF}" srcOrd="0" destOrd="0" presId="urn:microsoft.com/office/officeart/2005/8/layout/hList1"/>
    <dgm:cxn modelId="{1EB09127-6769-460F-A6E8-62A10B87A4BB}" srcId="{26DD8BA9-98F4-4525-83F7-82E048A909EC}" destId="{556CE8E5-0559-49B3-BF2E-D928C16E592A}" srcOrd="3" destOrd="0" parTransId="{6CD91450-078F-4C3F-81B7-6110CA6070DB}" sibTransId="{0B5FB087-AE13-4EEC-98B8-3DD457ADF36C}"/>
    <dgm:cxn modelId="{BF021A3E-5AE6-4151-BE73-F10264D23EFD}" srcId="{B84260FC-B136-47FE-BBF9-D5E8976F78BA}" destId="{0716B31D-9169-47BC-B40C-B917441C7F13}" srcOrd="1" destOrd="0" parTransId="{0EDB2782-08A0-450B-BAC5-BB82D66B0FE2}" sibTransId="{84FA25A6-E3B5-4413-8DB7-2BF2D2C387EC}"/>
    <dgm:cxn modelId="{D7998641-87C7-4FD1-8227-7B999C03EF2B}" type="presOf" srcId="{26DD8BA9-98F4-4525-83F7-82E048A909EC}" destId="{F190B3A3-A95C-4941-8575-27A587D88ACE}" srcOrd="0" destOrd="0" presId="urn:microsoft.com/office/officeart/2005/8/layout/hList1"/>
    <dgm:cxn modelId="{642B4F69-CDA8-478B-A51E-3485412D1CAA}" type="presOf" srcId="{ABB3D2F9-31E4-4507-94A0-D5A54E72991C}" destId="{BB66EFC1-B739-4392-A5C3-3F60921DCBEF}" srcOrd="0" destOrd="1" presId="urn:microsoft.com/office/officeart/2005/8/layout/hList1"/>
    <dgm:cxn modelId="{E91FD872-30F8-4026-96A7-F80CDC97CCC5}" type="presOf" srcId="{C0D036CB-11A3-46CB-B5F7-511B1416346D}" destId="{4D32EC89-DD04-4C24-BF86-E3B55513800A}" srcOrd="0" destOrd="1" presId="urn:microsoft.com/office/officeart/2005/8/layout/hList1"/>
    <dgm:cxn modelId="{3FC1B857-4910-49BF-A042-45015CF6B881}" type="presOf" srcId="{3E85A02B-B26B-499E-AAC3-9F991DEB17CC}" destId="{BB66EFC1-B739-4392-A5C3-3F60921DCBEF}" srcOrd="0" destOrd="2" presId="urn:microsoft.com/office/officeart/2005/8/layout/hList1"/>
    <dgm:cxn modelId="{E658537A-3CDE-4F5C-9E5F-CF4A398A442F}" type="presOf" srcId="{0716B31D-9169-47BC-B40C-B917441C7F13}" destId="{CE458E4D-ED49-4C11-BB66-7BA27726E254}" srcOrd="0" destOrd="0" presId="urn:microsoft.com/office/officeart/2005/8/layout/hList1"/>
    <dgm:cxn modelId="{90E29280-B6D2-4B16-A4B7-A937DF86A6EC}" srcId="{26DD8BA9-98F4-4525-83F7-82E048A909EC}" destId="{3E85A02B-B26B-499E-AAC3-9F991DEB17CC}" srcOrd="2" destOrd="0" parTransId="{46F95F35-FA17-414E-B49E-D620A268A683}" sibTransId="{CA9CB9B0-D53E-4BE8-800C-07A91B454A38}"/>
    <dgm:cxn modelId="{4185A883-E9C6-4E3D-B0A2-37A7DFAE092C}" type="presOf" srcId="{49041DFE-A953-4DA1-AA2F-DFF95EA8C4D1}" destId="{BB66EFC1-B739-4392-A5C3-3F60921DCBEF}" srcOrd="0" destOrd="5" presId="urn:microsoft.com/office/officeart/2005/8/layout/hList1"/>
    <dgm:cxn modelId="{5926F988-8447-4406-A097-A488551B6C8D}" srcId="{6A80DE69-E5FC-450A-A113-3F33D5E04956}" destId="{CE66FDC1-4A3B-4C8C-8F22-68DDBFBB9C53}" srcOrd="1" destOrd="0" parTransId="{A2E04A1F-5A71-40EE-ABDB-A49FA3955DDC}" sibTransId="{88048B1E-6383-4025-8751-4D02EFABF9F8}"/>
    <dgm:cxn modelId="{DED02597-B9A8-40DF-83EA-8EA29C995975}" type="presOf" srcId="{6A80DE69-E5FC-450A-A113-3F33D5E04956}" destId="{4D32EC89-DD04-4C24-BF86-E3B55513800A}" srcOrd="0" destOrd="0" presId="urn:microsoft.com/office/officeart/2005/8/layout/hList1"/>
    <dgm:cxn modelId="{9AE03DA4-7CF3-42A1-B3BF-DAC7C0BC520F}" type="presOf" srcId="{ECC477B7-3D52-47E7-88CB-48D501D58EF6}" destId="{BB66EFC1-B739-4392-A5C3-3F60921DCBEF}" srcOrd="0" destOrd="4" presId="urn:microsoft.com/office/officeart/2005/8/layout/hList1"/>
    <dgm:cxn modelId="{80DFA9A6-BEF4-4E1B-A805-EB36C31AEA25}" srcId="{26DD8BA9-98F4-4525-83F7-82E048A909EC}" destId="{49041DFE-A953-4DA1-AA2F-DFF95EA8C4D1}" srcOrd="5" destOrd="0" parTransId="{E712E762-45EA-4D3D-B7B4-661B60099619}" sibTransId="{9A9418E0-6F11-47AB-9047-85D97EE13C6C}"/>
    <dgm:cxn modelId="{05DB59AD-7E53-4914-8DE9-D2FB95644229}" srcId="{B84260FC-B136-47FE-BBF9-D5E8976F78BA}" destId="{26DD8BA9-98F4-4525-83F7-82E048A909EC}" srcOrd="0" destOrd="0" parTransId="{64FFDA9C-F6B8-47A5-90DD-731AE8707819}" sibTransId="{6EB84BF4-29EC-49B6-9DCB-549AFDA5616D}"/>
    <dgm:cxn modelId="{BB25D4B1-7AA6-4D8B-8F4F-C5CE1E122792}" srcId="{26DD8BA9-98F4-4525-83F7-82E048A909EC}" destId="{ECC477B7-3D52-47E7-88CB-48D501D58EF6}" srcOrd="4" destOrd="0" parTransId="{16BF1F42-D24C-4BB8-8EDA-C029FC681E65}" sibTransId="{10539D7D-9214-466C-B887-BC937F528585}"/>
    <dgm:cxn modelId="{FF8A4BC7-506C-4A76-B0DB-546329201E38}" type="presOf" srcId="{B84260FC-B136-47FE-BBF9-D5E8976F78BA}" destId="{810DEDB5-EA69-4B8F-84B1-243BA0A1494B}" srcOrd="0" destOrd="0" presId="urn:microsoft.com/office/officeart/2005/8/layout/hList1"/>
    <dgm:cxn modelId="{B335B4C7-1BF3-48CB-84C9-BC427E2D03AE}" srcId="{0716B31D-9169-47BC-B40C-B917441C7F13}" destId="{6A80DE69-E5FC-450A-A113-3F33D5E04956}" srcOrd="0" destOrd="0" parTransId="{5BA04AA0-0FFB-491B-910E-7ACFC706527C}" sibTransId="{A5C702C4-125F-4884-B453-6BC7A7C8A2FE}"/>
    <dgm:cxn modelId="{989993DC-5E6D-47D9-92F1-BF645237AA1A}" srcId="{6A80DE69-E5FC-450A-A113-3F33D5E04956}" destId="{C0D036CB-11A3-46CB-B5F7-511B1416346D}" srcOrd="0" destOrd="0" parTransId="{B3FBBCDA-BAA7-4E66-8569-B5ED941FDBF1}" sibTransId="{D70DA65C-1C56-47A6-BF3A-275D47171429}"/>
    <dgm:cxn modelId="{E426DDFB-8748-461C-BFD8-AD4E054ED8C4}" srcId="{26DD8BA9-98F4-4525-83F7-82E048A909EC}" destId="{ABB3D2F9-31E4-4507-94A0-D5A54E72991C}" srcOrd="1" destOrd="0" parTransId="{559746DD-8696-4075-966C-17E8338E3496}" sibTransId="{DBC3780A-013C-4836-BAFA-5D579B234E68}"/>
    <dgm:cxn modelId="{4933DDFD-10C1-4362-BE22-AF6769175B24}" type="presOf" srcId="{CE66FDC1-4A3B-4C8C-8F22-68DDBFBB9C53}" destId="{4D32EC89-DD04-4C24-BF86-E3B55513800A}" srcOrd="0" destOrd="2" presId="urn:microsoft.com/office/officeart/2005/8/layout/hList1"/>
    <dgm:cxn modelId="{8D050BF7-6E44-43E3-A6ED-3FC263B09077}" type="presParOf" srcId="{810DEDB5-EA69-4B8F-84B1-243BA0A1494B}" destId="{180A5BBD-4ABD-48A0-85F0-2F8ECC92FB18}" srcOrd="0" destOrd="0" presId="urn:microsoft.com/office/officeart/2005/8/layout/hList1"/>
    <dgm:cxn modelId="{DEC6F444-7A4D-419D-AF01-32C91947084C}" type="presParOf" srcId="{180A5BBD-4ABD-48A0-85F0-2F8ECC92FB18}" destId="{F190B3A3-A95C-4941-8575-27A587D88ACE}" srcOrd="0" destOrd="0" presId="urn:microsoft.com/office/officeart/2005/8/layout/hList1"/>
    <dgm:cxn modelId="{F36AFFAC-F0B3-447D-AE9C-21D48EA97301}" type="presParOf" srcId="{180A5BBD-4ABD-48A0-85F0-2F8ECC92FB18}" destId="{BB66EFC1-B739-4392-A5C3-3F60921DCBEF}" srcOrd="1" destOrd="0" presId="urn:microsoft.com/office/officeart/2005/8/layout/hList1"/>
    <dgm:cxn modelId="{F3EDA321-4D8C-468C-BC34-FD902754FBAC}" type="presParOf" srcId="{810DEDB5-EA69-4B8F-84B1-243BA0A1494B}" destId="{BC95C67F-C412-4996-9362-364C02938727}" srcOrd="1" destOrd="0" presId="urn:microsoft.com/office/officeart/2005/8/layout/hList1"/>
    <dgm:cxn modelId="{52FCCD48-8E23-4BD3-993D-ADA84D9DED90}" type="presParOf" srcId="{810DEDB5-EA69-4B8F-84B1-243BA0A1494B}" destId="{3F957C27-79DC-4E52-A91B-38853DFCA2E7}" srcOrd="2" destOrd="0" presId="urn:microsoft.com/office/officeart/2005/8/layout/hList1"/>
    <dgm:cxn modelId="{203296A1-5AAA-4F6A-9C89-18969C937E99}" type="presParOf" srcId="{3F957C27-79DC-4E52-A91B-38853DFCA2E7}" destId="{CE458E4D-ED49-4C11-BB66-7BA27726E254}" srcOrd="0" destOrd="0" presId="urn:microsoft.com/office/officeart/2005/8/layout/hList1"/>
    <dgm:cxn modelId="{C7C324CA-E90C-4350-943D-E92DAE5B7C9E}" type="presParOf" srcId="{3F957C27-79DC-4E52-A91B-38853DFCA2E7}" destId="{4D32EC89-DD04-4C24-BF86-E3B55513800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A96D01-F379-4EE4-A31E-C4EDA4104BB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4EB9218-F217-4B65-9501-AA70C589FC1B}">
      <dgm:prSet custT="1"/>
      <dgm:spPr/>
      <dgm:t>
        <a:bodyPr/>
        <a:lstStyle/>
        <a:p>
          <a:pPr>
            <a:lnSpc>
              <a:spcPct val="100000"/>
            </a:lnSpc>
          </a:pPr>
          <a:r>
            <a:rPr lang="en-US" sz="2700" dirty="0"/>
            <a:t>Trainings for Cadre Members: PBC, TPOT, TPITOS, new TOT Slides</a:t>
          </a:r>
        </a:p>
      </dgm:t>
    </dgm:pt>
    <dgm:pt modelId="{2FCE63C9-B614-49C9-8039-49C5AC27C78C}" type="parTrans" cxnId="{93E1CC52-1B92-48F4-B59A-5139609553BA}">
      <dgm:prSet/>
      <dgm:spPr/>
      <dgm:t>
        <a:bodyPr/>
        <a:lstStyle/>
        <a:p>
          <a:endParaRPr lang="en-US"/>
        </a:p>
      </dgm:t>
    </dgm:pt>
    <dgm:pt modelId="{820FCA62-062D-45F6-9EA0-DF73A2FEEC56}" type="sibTrans" cxnId="{93E1CC52-1B92-48F4-B59A-5139609553BA}">
      <dgm:prSet/>
      <dgm:spPr/>
      <dgm:t>
        <a:bodyPr/>
        <a:lstStyle/>
        <a:p>
          <a:endParaRPr lang="en-US"/>
        </a:p>
      </dgm:t>
    </dgm:pt>
    <dgm:pt modelId="{BC417D1A-97CD-47DC-8BCE-B2517E4AC6E4}">
      <dgm:prSet custT="1"/>
      <dgm:spPr/>
      <dgm:t>
        <a:bodyPr/>
        <a:lstStyle/>
        <a:p>
          <a:pPr>
            <a:lnSpc>
              <a:spcPct val="100000"/>
            </a:lnSpc>
          </a:pPr>
          <a:r>
            <a:rPr lang="en-US" sz="2700" dirty="0">
              <a:cs typeface="Calibri Light"/>
            </a:rPr>
            <a:t>Monthly webinar </a:t>
          </a:r>
          <a:r>
            <a:rPr lang="en-US" sz="2700" dirty="0"/>
            <a:t>TA topics: coaching fidelity, and invited speakers </a:t>
          </a:r>
        </a:p>
      </dgm:t>
    </dgm:pt>
    <dgm:pt modelId="{5CC26F8B-C1CE-44EB-92D7-EA626B21ABDE}" type="sibTrans" cxnId="{A7C3A7C6-BEAB-4D98-89A7-707ADC8F16D4}">
      <dgm:prSet/>
      <dgm:spPr/>
      <dgm:t>
        <a:bodyPr/>
        <a:lstStyle/>
        <a:p>
          <a:endParaRPr lang="en-US"/>
        </a:p>
      </dgm:t>
    </dgm:pt>
    <dgm:pt modelId="{AF45FCB1-A729-42B5-8E09-B361B8AAC16F}" type="parTrans" cxnId="{A7C3A7C6-BEAB-4D98-89A7-707ADC8F16D4}">
      <dgm:prSet/>
      <dgm:spPr/>
      <dgm:t>
        <a:bodyPr/>
        <a:lstStyle/>
        <a:p>
          <a:endParaRPr lang="en-US"/>
        </a:p>
      </dgm:t>
    </dgm:pt>
    <dgm:pt modelId="{3FC2B815-EC34-4CDF-A08A-6F68178BF9D2}">
      <dgm:prSet custT="1"/>
      <dgm:spPr/>
      <dgm:t>
        <a:bodyPr/>
        <a:lstStyle/>
        <a:p>
          <a:pPr>
            <a:lnSpc>
              <a:spcPct val="100000"/>
            </a:lnSpc>
          </a:pPr>
          <a:r>
            <a:rPr lang="en-US" sz="2800" dirty="0"/>
            <a:t>1:1 Consultation with Cadre Members </a:t>
          </a:r>
        </a:p>
      </dgm:t>
    </dgm:pt>
    <dgm:pt modelId="{196549B7-876A-41EF-996E-7A79965B640C}" type="parTrans" cxnId="{A0961849-43C7-443C-84D5-005EC715F554}">
      <dgm:prSet/>
      <dgm:spPr/>
      <dgm:t>
        <a:bodyPr/>
        <a:lstStyle/>
        <a:p>
          <a:endParaRPr lang="en-US"/>
        </a:p>
      </dgm:t>
    </dgm:pt>
    <dgm:pt modelId="{C3DC1C18-0B15-4018-99F4-D5A8817AA5CA}" type="sibTrans" cxnId="{A0961849-43C7-443C-84D5-005EC715F554}">
      <dgm:prSet/>
      <dgm:spPr/>
      <dgm:t>
        <a:bodyPr/>
        <a:lstStyle/>
        <a:p>
          <a:endParaRPr lang="en-US"/>
        </a:p>
      </dgm:t>
    </dgm:pt>
    <dgm:pt modelId="{6E559277-E83C-4F61-8F58-0124AEE14E01}" type="pres">
      <dgm:prSet presAssocID="{F0A96D01-F379-4EE4-A31E-C4EDA4104BBD}" presName="root" presStyleCnt="0">
        <dgm:presLayoutVars>
          <dgm:dir/>
          <dgm:resizeHandles val="exact"/>
        </dgm:presLayoutVars>
      </dgm:prSet>
      <dgm:spPr/>
    </dgm:pt>
    <dgm:pt modelId="{B74FBAD9-13A2-4389-BF1C-B9083974F76A}" type="pres">
      <dgm:prSet presAssocID="{E4EB9218-F217-4B65-9501-AA70C589FC1B}" presName="compNode" presStyleCnt="0"/>
      <dgm:spPr/>
    </dgm:pt>
    <dgm:pt modelId="{437D8181-8EC4-4549-9A98-5E05EE548B5B}" type="pres">
      <dgm:prSet presAssocID="{E4EB9218-F217-4B65-9501-AA70C589FC1B}" presName="bgRect" presStyleLbl="bgShp" presStyleIdx="0" presStyleCnt="3"/>
      <dgm:spPr/>
    </dgm:pt>
    <dgm:pt modelId="{709F0450-9DD4-47C8-BD5C-C14DA657AB21}" type="pres">
      <dgm:prSet presAssocID="{E4EB9218-F217-4B65-9501-AA70C589FC1B}"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8077D6E7-C348-4460-A6B0-DBD139BDEE2F}" type="pres">
      <dgm:prSet presAssocID="{E4EB9218-F217-4B65-9501-AA70C589FC1B}" presName="spaceRect" presStyleCnt="0"/>
      <dgm:spPr/>
    </dgm:pt>
    <dgm:pt modelId="{8A686230-4EF9-4559-80FB-2A1B8F6865D9}" type="pres">
      <dgm:prSet presAssocID="{E4EB9218-F217-4B65-9501-AA70C589FC1B}" presName="parTx" presStyleLbl="revTx" presStyleIdx="0" presStyleCnt="3">
        <dgm:presLayoutVars>
          <dgm:chMax val="0"/>
          <dgm:chPref val="0"/>
        </dgm:presLayoutVars>
      </dgm:prSet>
      <dgm:spPr/>
    </dgm:pt>
    <dgm:pt modelId="{FD7025AB-1AEB-43CD-B73C-072FC9007E55}" type="pres">
      <dgm:prSet presAssocID="{820FCA62-062D-45F6-9EA0-DF73A2FEEC56}" presName="sibTrans" presStyleCnt="0"/>
      <dgm:spPr/>
    </dgm:pt>
    <dgm:pt modelId="{87283976-3114-4E92-9F84-B0A07753372E}" type="pres">
      <dgm:prSet presAssocID="{BC417D1A-97CD-47DC-8BCE-B2517E4AC6E4}" presName="compNode" presStyleCnt="0"/>
      <dgm:spPr/>
    </dgm:pt>
    <dgm:pt modelId="{E576AC08-BF78-4D28-9D65-661DA3C55EF1}" type="pres">
      <dgm:prSet presAssocID="{BC417D1A-97CD-47DC-8BCE-B2517E4AC6E4}" presName="bgRect" presStyleLbl="bgShp" presStyleIdx="1" presStyleCnt="3"/>
      <dgm:spPr/>
    </dgm:pt>
    <dgm:pt modelId="{8190BBFB-0267-41D4-9697-EBDE7E824FA3}" type="pres">
      <dgm:prSet presAssocID="{BC417D1A-97CD-47DC-8BCE-B2517E4AC6E4}"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D94F8F4-4E1F-4213-B4E2-7D44BB6D41E1}" type="pres">
      <dgm:prSet presAssocID="{BC417D1A-97CD-47DC-8BCE-B2517E4AC6E4}" presName="spaceRect" presStyleCnt="0"/>
      <dgm:spPr/>
    </dgm:pt>
    <dgm:pt modelId="{2E5BC466-3773-448E-8183-604FD2E6BAB8}" type="pres">
      <dgm:prSet presAssocID="{BC417D1A-97CD-47DC-8BCE-B2517E4AC6E4}" presName="parTx" presStyleLbl="revTx" presStyleIdx="1" presStyleCnt="3">
        <dgm:presLayoutVars>
          <dgm:chMax val="0"/>
          <dgm:chPref val="0"/>
        </dgm:presLayoutVars>
      </dgm:prSet>
      <dgm:spPr/>
    </dgm:pt>
    <dgm:pt modelId="{D68328BB-35B0-4243-87CF-9AD9ED4432F8}" type="pres">
      <dgm:prSet presAssocID="{5CC26F8B-C1CE-44EB-92D7-EA626B21ABDE}" presName="sibTrans" presStyleCnt="0"/>
      <dgm:spPr/>
    </dgm:pt>
    <dgm:pt modelId="{0C416B78-4264-4204-BB8A-B619B7F24392}" type="pres">
      <dgm:prSet presAssocID="{3FC2B815-EC34-4CDF-A08A-6F68178BF9D2}" presName="compNode" presStyleCnt="0"/>
      <dgm:spPr/>
    </dgm:pt>
    <dgm:pt modelId="{4745D0F4-04AD-493D-9386-3F47FB57EE5A}" type="pres">
      <dgm:prSet presAssocID="{3FC2B815-EC34-4CDF-A08A-6F68178BF9D2}" presName="bgRect" presStyleLbl="bgShp" presStyleIdx="2" presStyleCnt="3"/>
      <dgm:spPr/>
    </dgm:pt>
    <dgm:pt modelId="{DFC09126-6C7E-4091-BE05-0FEF43784716}" type="pres">
      <dgm:prSet presAssocID="{3FC2B815-EC34-4CDF-A08A-6F68178BF9D2}"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68E513CD-7BD1-4332-A20A-C0053CEF0233}" type="pres">
      <dgm:prSet presAssocID="{3FC2B815-EC34-4CDF-A08A-6F68178BF9D2}" presName="spaceRect" presStyleCnt="0"/>
      <dgm:spPr/>
    </dgm:pt>
    <dgm:pt modelId="{A55B2DF3-9FC1-4994-8716-1FCB58E3EE2B}" type="pres">
      <dgm:prSet presAssocID="{3FC2B815-EC34-4CDF-A08A-6F68178BF9D2}" presName="parTx" presStyleLbl="revTx" presStyleIdx="2" presStyleCnt="3">
        <dgm:presLayoutVars>
          <dgm:chMax val="0"/>
          <dgm:chPref val="0"/>
        </dgm:presLayoutVars>
      </dgm:prSet>
      <dgm:spPr/>
    </dgm:pt>
  </dgm:ptLst>
  <dgm:cxnLst>
    <dgm:cxn modelId="{AACE020B-133F-4DF1-B063-1FB3EBFAF35A}" type="presOf" srcId="{BC417D1A-97CD-47DC-8BCE-B2517E4AC6E4}" destId="{2E5BC466-3773-448E-8183-604FD2E6BAB8}" srcOrd="0" destOrd="0" presId="urn:microsoft.com/office/officeart/2018/2/layout/IconVerticalSolidList"/>
    <dgm:cxn modelId="{7766C133-E950-4982-8981-7A435AAAA2BF}" type="presOf" srcId="{F0A96D01-F379-4EE4-A31E-C4EDA4104BBD}" destId="{6E559277-E83C-4F61-8F58-0124AEE14E01}" srcOrd="0" destOrd="0" presId="urn:microsoft.com/office/officeart/2018/2/layout/IconVerticalSolidList"/>
    <dgm:cxn modelId="{4CFA6F43-E594-42C6-BA5B-BFB01E3E84FE}" type="presOf" srcId="{3FC2B815-EC34-4CDF-A08A-6F68178BF9D2}" destId="{A55B2DF3-9FC1-4994-8716-1FCB58E3EE2B}" srcOrd="0" destOrd="0" presId="urn:microsoft.com/office/officeart/2018/2/layout/IconVerticalSolidList"/>
    <dgm:cxn modelId="{A0961849-43C7-443C-84D5-005EC715F554}" srcId="{F0A96D01-F379-4EE4-A31E-C4EDA4104BBD}" destId="{3FC2B815-EC34-4CDF-A08A-6F68178BF9D2}" srcOrd="2" destOrd="0" parTransId="{196549B7-876A-41EF-996E-7A79965B640C}" sibTransId="{C3DC1C18-0B15-4018-99F4-D5A8817AA5CA}"/>
    <dgm:cxn modelId="{93E1CC52-1B92-48F4-B59A-5139609553BA}" srcId="{F0A96D01-F379-4EE4-A31E-C4EDA4104BBD}" destId="{E4EB9218-F217-4B65-9501-AA70C589FC1B}" srcOrd="0" destOrd="0" parTransId="{2FCE63C9-B614-49C9-8039-49C5AC27C78C}" sibTransId="{820FCA62-062D-45F6-9EA0-DF73A2FEEC56}"/>
    <dgm:cxn modelId="{A7C3A7C6-BEAB-4D98-89A7-707ADC8F16D4}" srcId="{F0A96D01-F379-4EE4-A31E-C4EDA4104BBD}" destId="{BC417D1A-97CD-47DC-8BCE-B2517E4AC6E4}" srcOrd="1" destOrd="0" parTransId="{AF45FCB1-A729-42B5-8E09-B361B8AAC16F}" sibTransId="{5CC26F8B-C1CE-44EB-92D7-EA626B21ABDE}"/>
    <dgm:cxn modelId="{1B55D8C9-8473-40CA-9A31-AAFF335FC627}" type="presOf" srcId="{E4EB9218-F217-4B65-9501-AA70C589FC1B}" destId="{8A686230-4EF9-4559-80FB-2A1B8F6865D9}" srcOrd="0" destOrd="0" presId="urn:microsoft.com/office/officeart/2018/2/layout/IconVerticalSolidList"/>
    <dgm:cxn modelId="{0D7267FC-59D8-49A1-8EF5-D5CAA2A378C9}" type="presParOf" srcId="{6E559277-E83C-4F61-8F58-0124AEE14E01}" destId="{B74FBAD9-13A2-4389-BF1C-B9083974F76A}" srcOrd="0" destOrd="0" presId="urn:microsoft.com/office/officeart/2018/2/layout/IconVerticalSolidList"/>
    <dgm:cxn modelId="{93E5F2EA-CF92-4774-AFB6-42287E41AF6A}" type="presParOf" srcId="{B74FBAD9-13A2-4389-BF1C-B9083974F76A}" destId="{437D8181-8EC4-4549-9A98-5E05EE548B5B}" srcOrd="0" destOrd="0" presId="urn:microsoft.com/office/officeart/2018/2/layout/IconVerticalSolidList"/>
    <dgm:cxn modelId="{02A2BDA0-7BFD-4882-BA05-FD673DE38070}" type="presParOf" srcId="{B74FBAD9-13A2-4389-BF1C-B9083974F76A}" destId="{709F0450-9DD4-47C8-BD5C-C14DA657AB21}" srcOrd="1" destOrd="0" presId="urn:microsoft.com/office/officeart/2018/2/layout/IconVerticalSolidList"/>
    <dgm:cxn modelId="{EEDD3255-E750-40F7-BAB1-FC069FC96CD9}" type="presParOf" srcId="{B74FBAD9-13A2-4389-BF1C-B9083974F76A}" destId="{8077D6E7-C348-4460-A6B0-DBD139BDEE2F}" srcOrd="2" destOrd="0" presId="urn:microsoft.com/office/officeart/2018/2/layout/IconVerticalSolidList"/>
    <dgm:cxn modelId="{4A54E9FD-8F5D-4D38-A853-10732F601433}" type="presParOf" srcId="{B74FBAD9-13A2-4389-BF1C-B9083974F76A}" destId="{8A686230-4EF9-4559-80FB-2A1B8F6865D9}" srcOrd="3" destOrd="0" presId="urn:microsoft.com/office/officeart/2018/2/layout/IconVerticalSolidList"/>
    <dgm:cxn modelId="{0837F139-CD05-4532-B23C-C13C7EC04568}" type="presParOf" srcId="{6E559277-E83C-4F61-8F58-0124AEE14E01}" destId="{FD7025AB-1AEB-43CD-B73C-072FC9007E55}" srcOrd="1" destOrd="0" presId="urn:microsoft.com/office/officeart/2018/2/layout/IconVerticalSolidList"/>
    <dgm:cxn modelId="{F332EEBF-A6F1-4B18-B368-428EEFD60B08}" type="presParOf" srcId="{6E559277-E83C-4F61-8F58-0124AEE14E01}" destId="{87283976-3114-4E92-9F84-B0A07753372E}" srcOrd="2" destOrd="0" presId="urn:microsoft.com/office/officeart/2018/2/layout/IconVerticalSolidList"/>
    <dgm:cxn modelId="{78140ABC-98E7-4174-B68A-B9182FD5CB4A}" type="presParOf" srcId="{87283976-3114-4E92-9F84-B0A07753372E}" destId="{E576AC08-BF78-4D28-9D65-661DA3C55EF1}" srcOrd="0" destOrd="0" presId="urn:microsoft.com/office/officeart/2018/2/layout/IconVerticalSolidList"/>
    <dgm:cxn modelId="{98AE8D0D-8E78-4D5F-8706-E53EB645CA6C}" type="presParOf" srcId="{87283976-3114-4E92-9F84-B0A07753372E}" destId="{8190BBFB-0267-41D4-9697-EBDE7E824FA3}" srcOrd="1" destOrd="0" presId="urn:microsoft.com/office/officeart/2018/2/layout/IconVerticalSolidList"/>
    <dgm:cxn modelId="{1F6199D5-8212-4810-9FC6-DC382A6E8CF1}" type="presParOf" srcId="{87283976-3114-4E92-9F84-B0A07753372E}" destId="{8D94F8F4-4E1F-4213-B4E2-7D44BB6D41E1}" srcOrd="2" destOrd="0" presId="urn:microsoft.com/office/officeart/2018/2/layout/IconVerticalSolidList"/>
    <dgm:cxn modelId="{12730AB6-2C42-41EF-8884-E7838F93C7C7}" type="presParOf" srcId="{87283976-3114-4E92-9F84-B0A07753372E}" destId="{2E5BC466-3773-448E-8183-604FD2E6BAB8}" srcOrd="3" destOrd="0" presId="urn:microsoft.com/office/officeart/2018/2/layout/IconVerticalSolidList"/>
    <dgm:cxn modelId="{54FBEE17-AC9F-44DB-9339-297671B040AD}" type="presParOf" srcId="{6E559277-E83C-4F61-8F58-0124AEE14E01}" destId="{D68328BB-35B0-4243-87CF-9AD9ED4432F8}" srcOrd="3" destOrd="0" presId="urn:microsoft.com/office/officeart/2018/2/layout/IconVerticalSolidList"/>
    <dgm:cxn modelId="{81E5C7C7-FE3B-46CB-8EEC-C31EF265BE3E}" type="presParOf" srcId="{6E559277-E83C-4F61-8F58-0124AEE14E01}" destId="{0C416B78-4264-4204-BB8A-B619B7F24392}" srcOrd="4" destOrd="0" presId="urn:microsoft.com/office/officeart/2018/2/layout/IconVerticalSolidList"/>
    <dgm:cxn modelId="{204E2269-CC5E-49B0-820B-807D552A9F2A}" type="presParOf" srcId="{0C416B78-4264-4204-BB8A-B619B7F24392}" destId="{4745D0F4-04AD-493D-9386-3F47FB57EE5A}" srcOrd="0" destOrd="0" presId="urn:microsoft.com/office/officeart/2018/2/layout/IconVerticalSolidList"/>
    <dgm:cxn modelId="{8620233D-71B5-4E8A-B788-B2E27039DB84}" type="presParOf" srcId="{0C416B78-4264-4204-BB8A-B619B7F24392}" destId="{DFC09126-6C7E-4091-BE05-0FEF43784716}" srcOrd="1" destOrd="0" presId="urn:microsoft.com/office/officeart/2018/2/layout/IconVerticalSolidList"/>
    <dgm:cxn modelId="{872C7844-759C-43DB-BB43-3C7B293E59C4}" type="presParOf" srcId="{0C416B78-4264-4204-BB8A-B619B7F24392}" destId="{68E513CD-7BD1-4332-A20A-C0053CEF0233}" srcOrd="2" destOrd="0" presId="urn:microsoft.com/office/officeart/2018/2/layout/IconVerticalSolidList"/>
    <dgm:cxn modelId="{8F83EF10-3F46-4402-81C9-95AF713EAF05}" type="presParOf" srcId="{0C416B78-4264-4204-BB8A-B619B7F24392}" destId="{A55B2DF3-9FC1-4994-8716-1FCB58E3EE2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748022-B6D7-4E78-9566-DFB7730BBEF3}" type="doc">
      <dgm:prSet loTypeId="urn:microsoft.com/office/officeart/2005/8/layout/architecture" loCatId="list" qsTypeId="urn:microsoft.com/office/officeart/2005/8/quickstyle/simple2" qsCatId="simple" csTypeId="urn:microsoft.com/office/officeart/2005/8/colors/accent1_5" csCatId="accent1" phldr="1"/>
      <dgm:spPr/>
      <dgm:t>
        <a:bodyPr/>
        <a:lstStyle/>
        <a:p>
          <a:endParaRPr lang="en-US"/>
        </a:p>
      </dgm:t>
    </dgm:pt>
    <dgm:pt modelId="{D0B742C1-8038-49A6-BAA1-E09029C3B877}">
      <dgm:prSet phldrT="[Text]"/>
      <dgm:spPr/>
      <dgm:t>
        <a:bodyPr/>
        <a:lstStyle/>
        <a:p>
          <a:r>
            <a:rPr lang="en-US" dirty="0"/>
            <a:t>Substance Exposed Newborns, Caregiver Mental Health, Anxiety in Children and Parents, Considerations for Trauma. </a:t>
          </a:r>
        </a:p>
      </dgm:t>
    </dgm:pt>
    <dgm:pt modelId="{01418D5F-992F-4F7E-812F-A850BAA47463}" type="parTrans" cxnId="{C6E80E78-0D4A-4C9D-A8E1-406DBA2131E4}">
      <dgm:prSet/>
      <dgm:spPr/>
      <dgm:t>
        <a:bodyPr/>
        <a:lstStyle/>
        <a:p>
          <a:endParaRPr lang="en-US"/>
        </a:p>
      </dgm:t>
    </dgm:pt>
    <dgm:pt modelId="{60036E6A-C618-4D7D-9687-39BDBBE07E22}" type="sibTrans" cxnId="{C6E80E78-0D4A-4C9D-A8E1-406DBA2131E4}">
      <dgm:prSet/>
      <dgm:spPr/>
      <dgm:t>
        <a:bodyPr/>
        <a:lstStyle/>
        <a:p>
          <a:endParaRPr lang="en-US"/>
        </a:p>
      </dgm:t>
    </dgm:pt>
    <dgm:pt modelId="{01D1C6FE-893B-4E22-A5C7-91EAF85953D5}">
      <dgm:prSet phldrT="[Text]"/>
      <dgm:spPr/>
      <dgm:t>
        <a:bodyPr/>
        <a:lstStyle/>
        <a:p>
          <a:r>
            <a:rPr lang="en-US" dirty="0"/>
            <a:t>Data driven assessments for Social Emotional Development </a:t>
          </a:r>
        </a:p>
      </dgm:t>
    </dgm:pt>
    <dgm:pt modelId="{F22C80AC-E9EB-4F2E-AD0C-AE0ABDFE3CCE}" type="parTrans" cxnId="{ADE6251B-B298-4E90-B51E-8B4F8069E860}">
      <dgm:prSet/>
      <dgm:spPr/>
      <dgm:t>
        <a:bodyPr/>
        <a:lstStyle/>
        <a:p>
          <a:endParaRPr lang="en-US"/>
        </a:p>
      </dgm:t>
    </dgm:pt>
    <dgm:pt modelId="{9E50ACC5-2171-4930-8B0E-10C05D7069B8}" type="sibTrans" cxnId="{ADE6251B-B298-4E90-B51E-8B4F8069E860}">
      <dgm:prSet/>
      <dgm:spPr/>
      <dgm:t>
        <a:bodyPr/>
        <a:lstStyle/>
        <a:p>
          <a:endParaRPr lang="en-US"/>
        </a:p>
      </dgm:t>
    </dgm:pt>
    <dgm:pt modelId="{5DEFAF6F-9F6E-4213-BB4F-51878E7B815C}">
      <dgm:prSet phldrT="[Text]"/>
      <dgm:spPr/>
      <dgm:t>
        <a:bodyPr/>
        <a:lstStyle/>
        <a:p>
          <a:r>
            <a:rPr lang="en-US" dirty="0"/>
            <a:t>Pyramid Model</a:t>
          </a:r>
        </a:p>
      </dgm:t>
    </dgm:pt>
    <dgm:pt modelId="{449C9870-CD7D-4D4C-BD9E-887B4C970D9C}" type="parTrans" cxnId="{34E4A272-F981-47D2-A22B-B2FA593F5D75}">
      <dgm:prSet/>
      <dgm:spPr/>
      <dgm:t>
        <a:bodyPr/>
        <a:lstStyle/>
        <a:p>
          <a:endParaRPr lang="en-US"/>
        </a:p>
      </dgm:t>
    </dgm:pt>
    <dgm:pt modelId="{D522C05A-9A88-4D69-81E7-2634FB7BD5C8}" type="sibTrans" cxnId="{34E4A272-F981-47D2-A22B-B2FA593F5D75}">
      <dgm:prSet/>
      <dgm:spPr/>
      <dgm:t>
        <a:bodyPr/>
        <a:lstStyle/>
        <a:p>
          <a:endParaRPr lang="en-US"/>
        </a:p>
      </dgm:t>
    </dgm:pt>
    <dgm:pt modelId="{1C785653-DC5F-48A1-BD03-C6F6079160F5}">
      <dgm:prSet phldrT="[Text]"/>
      <dgm:spPr/>
      <dgm:t>
        <a:bodyPr/>
        <a:lstStyle/>
        <a:p>
          <a:r>
            <a:rPr lang="en-US" dirty="0"/>
            <a:t>Routines Based Interview </a:t>
          </a:r>
        </a:p>
      </dgm:t>
    </dgm:pt>
    <dgm:pt modelId="{D79841DB-9224-465C-ACEF-BB071B62392A}" type="parTrans" cxnId="{FA794AC7-0B97-4DEB-9479-17554203CE7E}">
      <dgm:prSet/>
      <dgm:spPr/>
      <dgm:t>
        <a:bodyPr/>
        <a:lstStyle/>
        <a:p>
          <a:endParaRPr lang="en-US"/>
        </a:p>
      </dgm:t>
    </dgm:pt>
    <dgm:pt modelId="{BA9AAD70-938D-4AEF-9B81-BF21E22CCA6E}" type="sibTrans" cxnId="{FA794AC7-0B97-4DEB-9479-17554203CE7E}">
      <dgm:prSet/>
      <dgm:spPr/>
      <dgm:t>
        <a:bodyPr/>
        <a:lstStyle/>
        <a:p>
          <a:endParaRPr lang="en-US"/>
        </a:p>
      </dgm:t>
    </dgm:pt>
    <dgm:pt modelId="{BC3ABA83-3D70-47E7-AAAA-7B6D734E2162}">
      <dgm:prSet phldrT="[Text]"/>
      <dgm:spPr/>
      <dgm:t>
        <a:bodyPr/>
        <a:lstStyle/>
        <a:p>
          <a:r>
            <a:rPr lang="en-US" dirty="0"/>
            <a:t>Family Coaching</a:t>
          </a:r>
        </a:p>
      </dgm:t>
    </dgm:pt>
    <dgm:pt modelId="{0C423240-EB48-4359-922A-1A2ECEF16ECB}" type="parTrans" cxnId="{79D4750E-7C63-4F18-9C55-2DFD8AF0CDAC}">
      <dgm:prSet/>
      <dgm:spPr/>
      <dgm:t>
        <a:bodyPr/>
        <a:lstStyle/>
        <a:p>
          <a:endParaRPr lang="en-US"/>
        </a:p>
      </dgm:t>
    </dgm:pt>
    <dgm:pt modelId="{FBC4EA3F-058B-4015-9354-DB0B9732A694}" type="sibTrans" cxnId="{79D4750E-7C63-4F18-9C55-2DFD8AF0CDAC}">
      <dgm:prSet/>
      <dgm:spPr/>
      <dgm:t>
        <a:bodyPr/>
        <a:lstStyle/>
        <a:p>
          <a:endParaRPr lang="en-US"/>
        </a:p>
      </dgm:t>
    </dgm:pt>
    <dgm:pt modelId="{99E3C63A-3BB9-45B0-AE69-1B0C50138B45}">
      <dgm:prSet phldrT="[Text]"/>
      <dgm:spPr/>
      <dgm:t>
        <a:bodyPr/>
        <a:lstStyle/>
        <a:p>
          <a:r>
            <a:rPr lang="en-US" dirty="0"/>
            <a:t>Practice Based Coaching </a:t>
          </a:r>
        </a:p>
      </dgm:t>
    </dgm:pt>
    <dgm:pt modelId="{7118556B-9439-4134-B368-B92B8332FD8D}" type="parTrans" cxnId="{2E60E6BA-579A-4EB8-83AF-C1B50D3D8612}">
      <dgm:prSet/>
      <dgm:spPr/>
      <dgm:t>
        <a:bodyPr/>
        <a:lstStyle/>
        <a:p>
          <a:endParaRPr lang="en-US"/>
        </a:p>
      </dgm:t>
    </dgm:pt>
    <dgm:pt modelId="{DF07E140-EC73-49F3-AD86-44A8E05A8EFD}" type="sibTrans" cxnId="{2E60E6BA-579A-4EB8-83AF-C1B50D3D8612}">
      <dgm:prSet/>
      <dgm:spPr/>
      <dgm:t>
        <a:bodyPr/>
        <a:lstStyle/>
        <a:p>
          <a:endParaRPr lang="en-US"/>
        </a:p>
      </dgm:t>
    </dgm:pt>
    <dgm:pt modelId="{ABE8A991-AF0C-44B2-B6B5-BB45079C319D}" type="pres">
      <dgm:prSet presAssocID="{7A748022-B6D7-4E78-9566-DFB7730BBEF3}" presName="Name0" presStyleCnt="0">
        <dgm:presLayoutVars>
          <dgm:chPref val="1"/>
          <dgm:dir/>
          <dgm:animOne val="branch"/>
          <dgm:animLvl val="lvl"/>
          <dgm:resizeHandles/>
        </dgm:presLayoutVars>
      </dgm:prSet>
      <dgm:spPr/>
    </dgm:pt>
    <dgm:pt modelId="{F9B4B099-56BC-4808-AA60-B02ECB29F078}" type="pres">
      <dgm:prSet presAssocID="{D0B742C1-8038-49A6-BAA1-E09029C3B877}" presName="vertOne" presStyleCnt="0"/>
      <dgm:spPr/>
    </dgm:pt>
    <dgm:pt modelId="{EDFACBAA-9BFD-4696-AC96-70EABADFB0D4}" type="pres">
      <dgm:prSet presAssocID="{D0B742C1-8038-49A6-BAA1-E09029C3B877}" presName="txOne" presStyleLbl="node0" presStyleIdx="0" presStyleCnt="1">
        <dgm:presLayoutVars>
          <dgm:chPref val="3"/>
        </dgm:presLayoutVars>
      </dgm:prSet>
      <dgm:spPr/>
    </dgm:pt>
    <dgm:pt modelId="{F48CA153-FCBC-40F9-B5A8-46B97CB34E9D}" type="pres">
      <dgm:prSet presAssocID="{D0B742C1-8038-49A6-BAA1-E09029C3B877}" presName="parTransOne" presStyleCnt="0"/>
      <dgm:spPr/>
    </dgm:pt>
    <dgm:pt modelId="{94F9D372-AFF4-4E6B-BA61-872616E25508}" type="pres">
      <dgm:prSet presAssocID="{D0B742C1-8038-49A6-BAA1-E09029C3B877}" presName="horzOne" presStyleCnt="0"/>
      <dgm:spPr/>
    </dgm:pt>
    <dgm:pt modelId="{20865D97-EBF7-4EDD-A314-2860C509348D}" type="pres">
      <dgm:prSet presAssocID="{01D1C6FE-893B-4E22-A5C7-91EAF85953D5}" presName="vertTwo" presStyleCnt="0"/>
      <dgm:spPr/>
    </dgm:pt>
    <dgm:pt modelId="{2D465366-1656-45D1-8EEB-4B3CFD5D4DBD}" type="pres">
      <dgm:prSet presAssocID="{01D1C6FE-893B-4E22-A5C7-91EAF85953D5}" presName="txTwo" presStyleLbl="node2" presStyleIdx="0" presStyleCnt="2">
        <dgm:presLayoutVars>
          <dgm:chPref val="3"/>
        </dgm:presLayoutVars>
      </dgm:prSet>
      <dgm:spPr/>
    </dgm:pt>
    <dgm:pt modelId="{F44C7A5C-D58F-454A-83DA-56A4F9F14071}" type="pres">
      <dgm:prSet presAssocID="{01D1C6FE-893B-4E22-A5C7-91EAF85953D5}" presName="parTransTwo" presStyleCnt="0"/>
      <dgm:spPr/>
    </dgm:pt>
    <dgm:pt modelId="{D85952F2-940C-4A9F-AC8C-A9E02C779FCE}" type="pres">
      <dgm:prSet presAssocID="{01D1C6FE-893B-4E22-A5C7-91EAF85953D5}" presName="horzTwo" presStyleCnt="0"/>
      <dgm:spPr/>
    </dgm:pt>
    <dgm:pt modelId="{098B9DB7-5395-4636-BE24-1E4DC1003A70}" type="pres">
      <dgm:prSet presAssocID="{5DEFAF6F-9F6E-4213-BB4F-51878E7B815C}" presName="vertThree" presStyleCnt="0"/>
      <dgm:spPr/>
    </dgm:pt>
    <dgm:pt modelId="{BEF1A857-D7FD-4F87-84A3-C9F3629D946C}" type="pres">
      <dgm:prSet presAssocID="{5DEFAF6F-9F6E-4213-BB4F-51878E7B815C}" presName="txThree" presStyleLbl="node3" presStyleIdx="0" presStyleCnt="3">
        <dgm:presLayoutVars>
          <dgm:chPref val="3"/>
        </dgm:presLayoutVars>
      </dgm:prSet>
      <dgm:spPr/>
    </dgm:pt>
    <dgm:pt modelId="{0E251C27-B6CA-45AC-9C00-2397A67452FB}" type="pres">
      <dgm:prSet presAssocID="{5DEFAF6F-9F6E-4213-BB4F-51878E7B815C}" presName="horzThree" presStyleCnt="0"/>
      <dgm:spPr/>
    </dgm:pt>
    <dgm:pt modelId="{517CA4B2-D923-43BD-ADC5-D3EF7C60DA8E}" type="pres">
      <dgm:prSet presAssocID="{D522C05A-9A88-4D69-81E7-2634FB7BD5C8}" presName="sibSpaceThree" presStyleCnt="0"/>
      <dgm:spPr/>
    </dgm:pt>
    <dgm:pt modelId="{29A15626-AC4D-479C-9DDD-AF4E88DD39A5}" type="pres">
      <dgm:prSet presAssocID="{1C785653-DC5F-48A1-BD03-C6F6079160F5}" presName="vertThree" presStyleCnt="0"/>
      <dgm:spPr/>
    </dgm:pt>
    <dgm:pt modelId="{71009890-45F7-40C2-803C-2683EED2337B}" type="pres">
      <dgm:prSet presAssocID="{1C785653-DC5F-48A1-BD03-C6F6079160F5}" presName="txThree" presStyleLbl="node3" presStyleIdx="1" presStyleCnt="3">
        <dgm:presLayoutVars>
          <dgm:chPref val="3"/>
        </dgm:presLayoutVars>
      </dgm:prSet>
      <dgm:spPr/>
    </dgm:pt>
    <dgm:pt modelId="{03F20F79-F110-4BF3-8280-2C927C2C5E6D}" type="pres">
      <dgm:prSet presAssocID="{1C785653-DC5F-48A1-BD03-C6F6079160F5}" presName="horzThree" presStyleCnt="0"/>
      <dgm:spPr/>
    </dgm:pt>
    <dgm:pt modelId="{53541684-2618-4FBC-A34E-934649E4A7F2}" type="pres">
      <dgm:prSet presAssocID="{9E50ACC5-2171-4930-8B0E-10C05D7069B8}" presName="sibSpaceTwo" presStyleCnt="0"/>
      <dgm:spPr/>
    </dgm:pt>
    <dgm:pt modelId="{97A03992-1B16-4FAB-86C8-A97D9E3F9F36}" type="pres">
      <dgm:prSet presAssocID="{BC3ABA83-3D70-47E7-AAAA-7B6D734E2162}" presName="vertTwo" presStyleCnt="0"/>
      <dgm:spPr/>
    </dgm:pt>
    <dgm:pt modelId="{7B80C299-2C6D-4F7C-AF06-8B2A40689827}" type="pres">
      <dgm:prSet presAssocID="{BC3ABA83-3D70-47E7-AAAA-7B6D734E2162}" presName="txTwo" presStyleLbl="node2" presStyleIdx="1" presStyleCnt="2">
        <dgm:presLayoutVars>
          <dgm:chPref val="3"/>
        </dgm:presLayoutVars>
      </dgm:prSet>
      <dgm:spPr/>
    </dgm:pt>
    <dgm:pt modelId="{2AC2862F-E23D-4C05-A2D1-76EA0D5D104C}" type="pres">
      <dgm:prSet presAssocID="{BC3ABA83-3D70-47E7-AAAA-7B6D734E2162}" presName="parTransTwo" presStyleCnt="0"/>
      <dgm:spPr/>
    </dgm:pt>
    <dgm:pt modelId="{D472DFAB-D3A1-4F56-96A3-95051E8F858E}" type="pres">
      <dgm:prSet presAssocID="{BC3ABA83-3D70-47E7-AAAA-7B6D734E2162}" presName="horzTwo" presStyleCnt="0"/>
      <dgm:spPr/>
    </dgm:pt>
    <dgm:pt modelId="{A07BC16C-1382-4CFD-8949-07EDE28853BD}" type="pres">
      <dgm:prSet presAssocID="{99E3C63A-3BB9-45B0-AE69-1B0C50138B45}" presName="vertThree" presStyleCnt="0"/>
      <dgm:spPr/>
    </dgm:pt>
    <dgm:pt modelId="{4645686E-AE42-49EB-8750-EA4856C2A318}" type="pres">
      <dgm:prSet presAssocID="{99E3C63A-3BB9-45B0-AE69-1B0C50138B45}" presName="txThree" presStyleLbl="node3" presStyleIdx="2" presStyleCnt="3">
        <dgm:presLayoutVars>
          <dgm:chPref val="3"/>
        </dgm:presLayoutVars>
      </dgm:prSet>
      <dgm:spPr/>
    </dgm:pt>
    <dgm:pt modelId="{F544725A-2F48-4781-A10E-C370DEAF82B7}" type="pres">
      <dgm:prSet presAssocID="{99E3C63A-3BB9-45B0-AE69-1B0C50138B45}" presName="horzThree" presStyleCnt="0"/>
      <dgm:spPr/>
    </dgm:pt>
  </dgm:ptLst>
  <dgm:cxnLst>
    <dgm:cxn modelId="{79D4750E-7C63-4F18-9C55-2DFD8AF0CDAC}" srcId="{D0B742C1-8038-49A6-BAA1-E09029C3B877}" destId="{BC3ABA83-3D70-47E7-AAAA-7B6D734E2162}" srcOrd="1" destOrd="0" parTransId="{0C423240-EB48-4359-922A-1A2ECEF16ECB}" sibTransId="{FBC4EA3F-058B-4015-9354-DB0B9732A694}"/>
    <dgm:cxn modelId="{ADE6251B-B298-4E90-B51E-8B4F8069E860}" srcId="{D0B742C1-8038-49A6-BAA1-E09029C3B877}" destId="{01D1C6FE-893B-4E22-A5C7-91EAF85953D5}" srcOrd="0" destOrd="0" parTransId="{F22C80AC-E9EB-4F2E-AD0C-AE0ABDFE3CCE}" sibTransId="{9E50ACC5-2171-4930-8B0E-10C05D7069B8}"/>
    <dgm:cxn modelId="{6B38CF1E-FAEB-41E8-8829-76EA6C5A6CB4}" type="presOf" srcId="{01D1C6FE-893B-4E22-A5C7-91EAF85953D5}" destId="{2D465366-1656-45D1-8EEB-4B3CFD5D4DBD}" srcOrd="0" destOrd="0" presId="urn:microsoft.com/office/officeart/2005/8/layout/architecture"/>
    <dgm:cxn modelId="{BF86F422-6C85-414F-85E7-329F82656BA7}" type="presOf" srcId="{5DEFAF6F-9F6E-4213-BB4F-51878E7B815C}" destId="{BEF1A857-D7FD-4F87-84A3-C9F3629D946C}" srcOrd="0" destOrd="0" presId="urn:microsoft.com/office/officeart/2005/8/layout/architecture"/>
    <dgm:cxn modelId="{6EAAE53C-90F0-4787-9C31-B1E5E1FA2EC8}" type="presOf" srcId="{7A748022-B6D7-4E78-9566-DFB7730BBEF3}" destId="{ABE8A991-AF0C-44B2-B6B5-BB45079C319D}" srcOrd="0" destOrd="0" presId="urn:microsoft.com/office/officeart/2005/8/layout/architecture"/>
    <dgm:cxn modelId="{4C994466-DC76-4FB2-B4A0-143A96738062}" type="presOf" srcId="{99E3C63A-3BB9-45B0-AE69-1B0C50138B45}" destId="{4645686E-AE42-49EB-8750-EA4856C2A318}" srcOrd="0" destOrd="0" presId="urn:microsoft.com/office/officeart/2005/8/layout/architecture"/>
    <dgm:cxn modelId="{34E4A272-F981-47D2-A22B-B2FA593F5D75}" srcId="{01D1C6FE-893B-4E22-A5C7-91EAF85953D5}" destId="{5DEFAF6F-9F6E-4213-BB4F-51878E7B815C}" srcOrd="0" destOrd="0" parTransId="{449C9870-CD7D-4D4C-BD9E-887B4C970D9C}" sibTransId="{D522C05A-9A88-4D69-81E7-2634FB7BD5C8}"/>
    <dgm:cxn modelId="{C6E80E78-0D4A-4C9D-A8E1-406DBA2131E4}" srcId="{7A748022-B6D7-4E78-9566-DFB7730BBEF3}" destId="{D0B742C1-8038-49A6-BAA1-E09029C3B877}" srcOrd="0" destOrd="0" parTransId="{01418D5F-992F-4F7E-812F-A850BAA47463}" sibTransId="{60036E6A-C618-4D7D-9687-39BDBBE07E22}"/>
    <dgm:cxn modelId="{CA739F7A-6388-4000-AE9C-A288854B044B}" type="presOf" srcId="{BC3ABA83-3D70-47E7-AAAA-7B6D734E2162}" destId="{7B80C299-2C6D-4F7C-AF06-8B2A40689827}" srcOrd="0" destOrd="0" presId="urn:microsoft.com/office/officeart/2005/8/layout/architecture"/>
    <dgm:cxn modelId="{A742177C-0803-4297-9296-FB0B3EB24C5C}" type="presOf" srcId="{1C785653-DC5F-48A1-BD03-C6F6079160F5}" destId="{71009890-45F7-40C2-803C-2683EED2337B}" srcOrd="0" destOrd="0" presId="urn:microsoft.com/office/officeart/2005/8/layout/architecture"/>
    <dgm:cxn modelId="{66FF1E92-C24D-4CE5-B979-E71EB0CFD584}" type="presOf" srcId="{D0B742C1-8038-49A6-BAA1-E09029C3B877}" destId="{EDFACBAA-9BFD-4696-AC96-70EABADFB0D4}" srcOrd="0" destOrd="0" presId="urn:microsoft.com/office/officeart/2005/8/layout/architecture"/>
    <dgm:cxn modelId="{2E60E6BA-579A-4EB8-83AF-C1B50D3D8612}" srcId="{BC3ABA83-3D70-47E7-AAAA-7B6D734E2162}" destId="{99E3C63A-3BB9-45B0-AE69-1B0C50138B45}" srcOrd="0" destOrd="0" parTransId="{7118556B-9439-4134-B368-B92B8332FD8D}" sibTransId="{DF07E140-EC73-49F3-AD86-44A8E05A8EFD}"/>
    <dgm:cxn modelId="{FA794AC7-0B97-4DEB-9479-17554203CE7E}" srcId="{01D1C6FE-893B-4E22-A5C7-91EAF85953D5}" destId="{1C785653-DC5F-48A1-BD03-C6F6079160F5}" srcOrd="1" destOrd="0" parTransId="{D79841DB-9224-465C-ACEF-BB071B62392A}" sibTransId="{BA9AAD70-938D-4AEF-9B81-BF21E22CCA6E}"/>
    <dgm:cxn modelId="{544074BD-23EB-4E40-9ED0-A12F5536AF84}" type="presParOf" srcId="{ABE8A991-AF0C-44B2-B6B5-BB45079C319D}" destId="{F9B4B099-56BC-4808-AA60-B02ECB29F078}" srcOrd="0" destOrd="0" presId="urn:microsoft.com/office/officeart/2005/8/layout/architecture"/>
    <dgm:cxn modelId="{789B32BF-B66F-4DAB-A031-45E1F4A46E98}" type="presParOf" srcId="{F9B4B099-56BC-4808-AA60-B02ECB29F078}" destId="{EDFACBAA-9BFD-4696-AC96-70EABADFB0D4}" srcOrd="0" destOrd="0" presId="urn:microsoft.com/office/officeart/2005/8/layout/architecture"/>
    <dgm:cxn modelId="{B4AAD809-5247-4D63-924C-F5BAD463274A}" type="presParOf" srcId="{F9B4B099-56BC-4808-AA60-B02ECB29F078}" destId="{F48CA153-FCBC-40F9-B5A8-46B97CB34E9D}" srcOrd="1" destOrd="0" presId="urn:microsoft.com/office/officeart/2005/8/layout/architecture"/>
    <dgm:cxn modelId="{9A9F2DF0-3B44-4E0A-8D0F-A71C46887E2C}" type="presParOf" srcId="{F9B4B099-56BC-4808-AA60-B02ECB29F078}" destId="{94F9D372-AFF4-4E6B-BA61-872616E25508}" srcOrd="2" destOrd="0" presId="urn:microsoft.com/office/officeart/2005/8/layout/architecture"/>
    <dgm:cxn modelId="{B04CA7BF-A9D8-4612-B569-96EC4555CC02}" type="presParOf" srcId="{94F9D372-AFF4-4E6B-BA61-872616E25508}" destId="{20865D97-EBF7-4EDD-A314-2860C509348D}" srcOrd="0" destOrd="0" presId="urn:microsoft.com/office/officeart/2005/8/layout/architecture"/>
    <dgm:cxn modelId="{0B89A59F-34F6-4D55-9A1A-467149A9D197}" type="presParOf" srcId="{20865D97-EBF7-4EDD-A314-2860C509348D}" destId="{2D465366-1656-45D1-8EEB-4B3CFD5D4DBD}" srcOrd="0" destOrd="0" presId="urn:microsoft.com/office/officeart/2005/8/layout/architecture"/>
    <dgm:cxn modelId="{5EE4C932-BC12-431D-A2EF-64219BC26B2F}" type="presParOf" srcId="{20865D97-EBF7-4EDD-A314-2860C509348D}" destId="{F44C7A5C-D58F-454A-83DA-56A4F9F14071}" srcOrd="1" destOrd="0" presId="urn:microsoft.com/office/officeart/2005/8/layout/architecture"/>
    <dgm:cxn modelId="{2D217D7B-1074-4B4D-A312-8C703A6F30E3}" type="presParOf" srcId="{20865D97-EBF7-4EDD-A314-2860C509348D}" destId="{D85952F2-940C-4A9F-AC8C-A9E02C779FCE}" srcOrd="2" destOrd="0" presId="urn:microsoft.com/office/officeart/2005/8/layout/architecture"/>
    <dgm:cxn modelId="{BAEA5021-65D0-42B3-84BB-A74F248DE4FC}" type="presParOf" srcId="{D85952F2-940C-4A9F-AC8C-A9E02C779FCE}" destId="{098B9DB7-5395-4636-BE24-1E4DC1003A70}" srcOrd="0" destOrd="0" presId="urn:microsoft.com/office/officeart/2005/8/layout/architecture"/>
    <dgm:cxn modelId="{3EC34BA0-C62C-4BAB-BDDB-9F1A39BE5EB7}" type="presParOf" srcId="{098B9DB7-5395-4636-BE24-1E4DC1003A70}" destId="{BEF1A857-D7FD-4F87-84A3-C9F3629D946C}" srcOrd="0" destOrd="0" presId="urn:microsoft.com/office/officeart/2005/8/layout/architecture"/>
    <dgm:cxn modelId="{84DC3936-CD41-4AC4-9BE7-FA1A52347899}" type="presParOf" srcId="{098B9DB7-5395-4636-BE24-1E4DC1003A70}" destId="{0E251C27-B6CA-45AC-9C00-2397A67452FB}" srcOrd="1" destOrd="0" presId="urn:microsoft.com/office/officeart/2005/8/layout/architecture"/>
    <dgm:cxn modelId="{B6017F5A-D0D4-4247-A4FF-10A8C6B0C4E9}" type="presParOf" srcId="{D85952F2-940C-4A9F-AC8C-A9E02C779FCE}" destId="{517CA4B2-D923-43BD-ADC5-D3EF7C60DA8E}" srcOrd="1" destOrd="0" presId="urn:microsoft.com/office/officeart/2005/8/layout/architecture"/>
    <dgm:cxn modelId="{06C951F3-B2D0-4B5B-AF2C-EBF02EF695C1}" type="presParOf" srcId="{D85952F2-940C-4A9F-AC8C-A9E02C779FCE}" destId="{29A15626-AC4D-479C-9DDD-AF4E88DD39A5}" srcOrd="2" destOrd="0" presId="urn:microsoft.com/office/officeart/2005/8/layout/architecture"/>
    <dgm:cxn modelId="{AC9CE47B-DB8E-4656-BBC7-EE4F64A634C8}" type="presParOf" srcId="{29A15626-AC4D-479C-9DDD-AF4E88DD39A5}" destId="{71009890-45F7-40C2-803C-2683EED2337B}" srcOrd="0" destOrd="0" presId="urn:microsoft.com/office/officeart/2005/8/layout/architecture"/>
    <dgm:cxn modelId="{767C255E-5FD2-498D-9DCC-64CCB018B382}" type="presParOf" srcId="{29A15626-AC4D-479C-9DDD-AF4E88DD39A5}" destId="{03F20F79-F110-4BF3-8280-2C927C2C5E6D}" srcOrd="1" destOrd="0" presId="urn:microsoft.com/office/officeart/2005/8/layout/architecture"/>
    <dgm:cxn modelId="{348250A5-0F32-46CB-8475-0285D0D81FDD}" type="presParOf" srcId="{94F9D372-AFF4-4E6B-BA61-872616E25508}" destId="{53541684-2618-4FBC-A34E-934649E4A7F2}" srcOrd="1" destOrd="0" presId="urn:microsoft.com/office/officeart/2005/8/layout/architecture"/>
    <dgm:cxn modelId="{4A9D3D41-E4FE-4D68-BAD8-2537D3AF6120}" type="presParOf" srcId="{94F9D372-AFF4-4E6B-BA61-872616E25508}" destId="{97A03992-1B16-4FAB-86C8-A97D9E3F9F36}" srcOrd="2" destOrd="0" presId="urn:microsoft.com/office/officeart/2005/8/layout/architecture"/>
    <dgm:cxn modelId="{9E20FC05-1536-4DA7-B98F-6451B761A064}" type="presParOf" srcId="{97A03992-1B16-4FAB-86C8-A97D9E3F9F36}" destId="{7B80C299-2C6D-4F7C-AF06-8B2A40689827}" srcOrd="0" destOrd="0" presId="urn:microsoft.com/office/officeart/2005/8/layout/architecture"/>
    <dgm:cxn modelId="{AF7C617B-B26C-4298-8EB3-99F220F45A5C}" type="presParOf" srcId="{97A03992-1B16-4FAB-86C8-A97D9E3F9F36}" destId="{2AC2862F-E23D-4C05-A2D1-76EA0D5D104C}" srcOrd="1" destOrd="0" presId="urn:microsoft.com/office/officeart/2005/8/layout/architecture"/>
    <dgm:cxn modelId="{18977D12-0B89-4A86-B385-9B30B04CB083}" type="presParOf" srcId="{97A03992-1B16-4FAB-86C8-A97D9E3F9F36}" destId="{D472DFAB-D3A1-4F56-96A3-95051E8F858E}" srcOrd="2" destOrd="0" presId="urn:microsoft.com/office/officeart/2005/8/layout/architecture"/>
    <dgm:cxn modelId="{728E0F70-B0C1-4582-9FA1-5F244C69BFBB}" type="presParOf" srcId="{D472DFAB-D3A1-4F56-96A3-95051E8F858E}" destId="{A07BC16C-1382-4CFD-8949-07EDE28853BD}" srcOrd="0" destOrd="0" presId="urn:microsoft.com/office/officeart/2005/8/layout/architecture"/>
    <dgm:cxn modelId="{7F93598D-99B8-4C3B-ADE5-16A903F8C79E}" type="presParOf" srcId="{A07BC16C-1382-4CFD-8949-07EDE28853BD}" destId="{4645686E-AE42-49EB-8750-EA4856C2A318}" srcOrd="0" destOrd="0" presId="urn:microsoft.com/office/officeart/2005/8/layout/architecture"/>
    <dgm:cxn modelId="{75264B01-EC4E-448B-9861-7C6E1C171F4F}" type="presParOf" srcId="{A07BC16C-1382-4CFD-8949-07EDE28853BD}" destId="{F544725A-2F48-4781-A10E-C370DEAF82B7}"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4260FC-B136-47FE-BBF9-D5E8976F78B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26DD8BA9-98F4-4525-83F7-82E048A909EC}">
      <dgm:prSet phldrT="[Text]"/>
      <dgm:spPr/>
      <dgm:t>
        <a:bodyPr/>
        <a:lstStyle/>
        <a:p>
          <a:r>
            <a:rPr lang="en-US" dirty="0"/>
            <a:t>MSDE Division of Early Childhood</a:t>
          </a:r>
        </a:p>
      </dgm:t>
    </dgm:pt>
    <dgm:pt modelId="{64FFDA9C-F6B8-47A5-90DD-731AE8707819}" type="parTrans" cxnId="{05DB59AD-7E53-4914-8DE9-D2FB95644229}">
      <dgm:prSet/>
      <dgm:spPr/>
      <dgm:t>
        <a:bodyPr/>
        <a:lstStyle/>
        <a:p>
          <a:endParaRPr lang="en-US"/>
        </a:p>
      </dgm:t>
    </dgm:pt>
    <dgm:pt modelId="{6EB84BF4-29EC-49B6-9DCB-549AFDA5616D}" type="sibTrans" cxnId="{05DB59AD-7E53-4914-8DE9-D2FB95644229}">
      <dgm:prSet/>
      <dgm:spPr/>
      <dgm:t>
        <a:bodyPr/>
        <a:lstStyle/>
        <a:p>
          <a:endParaRPr lang="en-US"/>
        </a:p>
      </dgm:t>
    </dgm:pt>
    <dgm:pt modelId="{80F7E15C-84A7-4040-A244-C8A9B91A3753}">
      <dgm:prSet phldrT="[Text]" custT="1"/>
      <dgm:spPr/>
      <dgm:t>
        <a:bodyPr/>
        <a:lstStyle/>
        <a:p>
          <a:r>
            <a:rPr lang="en-US" sz="2000" dirty="0"/>
            <a:t>Leadership Committee </a:t>
          </a:r>
        </a:p>
      </dgm:t>
    </dgm:pt>
    <dgm:pt modelId="{903D6BD1-06AD-4322-8735-F8427E6FEB83}" type="parTrans" cxnId="{FE0B1309-E10A-4C0E-901E-8A844BEA365C}">
      <dgm:prSet/>
      <dgm:spPr/>
      <dgm:t>
        <a:bodyPr/>
        <a:lstStyle/>
        <a:p>
          <a:endParaRPr lang="en-US"/>
        </a:p>
      </dgm:t>
    </dgm:pt>
    <dgm:pt modelId="{BDB705E4-1017-41FD-B1F1-C13EEB1F407F}" type="sibTrans" cxnId="{FE0B1309-E10A-4C0E-901E-8A844BEA365C}">
      <dgm:prSet/>
      <dgm:spPr/>
      <dgm:t>
        <a:bodyPr/>
        <a:lstStyle/>
        <a:p>
          <a:endParaRPr lang="en-US"/>
        </a:p>
      </dgm:t>
    </dgm:pt>
    <dgm:pt modelId="{0716B31D-9169-47BC-B40C-B917441C7F13}">
      <dgm:prSet phldrT="[Text]"/>
      <dgm:spPr/>
      <dgm:t>
        <a:bodyPr/>
        <a:lstStyle/>
        <a:p>
          <a:r>
            <a:rPr lang="en-US" dirty="0"/>
            <a:t>MSDE – Division of Early Intervention</a:t>
          </a:r>
        </a:p>
      </dgm:t>
    </dgm:pt>
    <dgm:pt modelId="{0EDB2782-08A0-450B-BAC5-BB82D66B0FE2}" type="parTrans" cxnId="{BF021A3E-5AE6-4151-BE73-F10264D23EFD}">
      <dgm:prSet/>
      <dgm:spPr/>
      <dgm:t>
        <a:bodyPr/>
        <a:lstStyle/>
        <a:p>
          <a:endParaRPr lang="en-US"/>
        </a:p>
      </dgm:t>
    </dgm:pt>
    <dgm:pt modelId="{84FA25A6-E3B5-4413-8DB7-2BF2D2C387EC}" type="sibTrans" cxnId="{BF021A3E-5AE6-4151-BE73-F10264D23EFD}">
      <dgm:prSet/>
      <dgm:spPr/>
      <dgm:t>
        <a:bodyPr/>
        <a:lstStyle/>
        <a:p>
          <a:endParaRPr lang="en-US"/>
        </a:p>
      </dgm:t>
    </dgm:pt>
    <dgm:pt modelId="{6A80DE69-E5FC-450A-A113-3F33D5E04956}">
      <dgm:prSet phldrT="[Text]" custT="1"/>
      <dgm:spPr/>
      <dgm:t>
        <a:bodyPr/>
        <a:lstStyle/>
        <a:p>
          <a:r>
            <a:rPr lang="en-US" sz="2000" dirty="0"/>
            <a:t>SSIP counties (4) training and coaching</a:t>
          </a:r>
        </a:p>
      </dgm:t>
    </dgm:pt>
    <dgm:pt modelId="{5BA04AA0-0FFB-491B-910E-7ACFC706527C}" type="parTrans" cxnId="{B335B4C7-1BF3-48CB-84C9-BC427E2D03AE}">
      <dgm:prSet/>
      <dgm:spPr/>
      <dgm:t>
        <a:bodyPr/>
        <a:lstStyle/>
        <a:p>
          <a:endParaRPr lang="en-US"/>
        </a:p>
      </dgm:t>
    </dgm:pt>
    <dgm:pt modelId="{A5C702C4-125F-4884-B453-6BC7A7C8A2FE}" type="sibTrans" cxnId="{B335B4C7-1BF3-48CB-84C9-BC427E2D03AE}">
      <dgm:prSet/>
      <dgm:spPr/>
      <dgm:t>
        <a:bodyPr/>
        <a:lstStyle/>
        <a:p>
          <a:endParaRPr lang="en-US"/>
        </a:p>
      </dgm:t>
    </dgm:pt>
    <dgm:pt modelId="{2A58FDCD-F7EB-4A31-BEA8-1058D62F7789}">
      <dgm:prSet phldrT="[Text]"/>
      <dgm:spPr/>
      <dgm:t>
        <a:bodyPr/>
        <a:lstStyle/>
        <a:p>
          <a:r>
            <a:rPr lang="en-US" dirty="0"/>
            <a:t>Counties – Special Ed 3-5</a:t>
          </a:r>
        </a:p>
      </dgm:t>
    </dgm:pt>
    <dgm:pt modelId="{504E8E59-0539-409E-9847-CBE54181BF10}" type="parTrans" cxnId="{285A95EF-91D9-48D5-83BC-E15287322C21}">
      <dgm:prSet/>
      <dgm:spPr/>
      <dgm:t>
        <a:bodyPr/>
        <a:lstStyle/>
        <a:p>
          <a:endParaRPr lang="en-US"/>
        </a:p>
      </dgm:t>
    </dgm:pt>
    <dgm:pt modelId="{A165FAB1-9C50-4844-9FF8-95FDA4E2A092}" type="sibTrans" cxnId="{285A95EF-91D9-48D5-83BC-E15287322C21}">
      <dgm:prSet/>
      <dgm:spPr/>
      <dgm:t>
        <a:bodyPr/>
        <a:lstStyle/>
        <a:p>
          <a:endParaRPr lang="en-US"/>
        </a:p>
      </dgm:t>
    </dgm:pt>
    <dgm:pt modelId="{9F58AA8C-5403-4C0D-9A5F-54E4EC63CAC7}">
      <dgm:prSet phldrT="[Text]" custT="1"/>
      <dgm:spPr/>
      <dgm:t>
        <a:bodyPr/>
        <a:lstStyle/>
        <a:p>
          <a:r>
            <a:rPr lang="en-US" sz="2000" dirty="0"/>
            <a:t>Preschool Training</a:t>
          </a:r>
        </a:p>
      </dgm:t>
    </dgm:pt>
    <dgm:pt modelId="{5896C197-19B7-4BAC-8D24-47CFB4E0852E}" type="parTrans" cxnId="{622665C5-CC0D-49BA-B005-5680F1D8BD9E}">
      <dgm:prSet/>
      <dgm:spPr/>
      <dgm:t>
        <a:bodyPr/>
        <a:lstStyle/>
        <a:p>
          <a:endParaRPr lang="en-US"/>
        </a:p>
      </dgm:t>
    </dgm:pt>
    <dgm:pt modelId="{3A784C61-28F1-46EC-AE8E-01C3B4465684}" type="sibTrans" cxnId="{622665C5-CC0D-49BA-B005-5680F1D8BD9E}">
      <dgm:prSet/>
      <dgm:spPr/>
      <dgm:t>
        <a:bodyPr/>
        <a:lstStyle/>
        <a:p>
          <a:endParaRPr lang="en-US"/>
        </a:p>
      </dgm:t>
    </dgm:pt>
    <dgm:pt modelId="{88934C89-970A-4D14-8817-1F190AF3B9D5}">
      <dgm:prSet phldrT="[Text]" custT="1"/>
      <dgm:spPr/>
      <dgm:t>
        <a:bodyPr/>
        <a:lstStyle/>
        <a:p>
          <a:r>
            <a:rPr lang="en-US" sz="2000" dirty="0"/>
            <a:t>Coaching of embedded internal coaches</a:t>
          </a:r>
        </a:p>
      </dgm:t>
    </dgm:pt>
    <dgm:pt modelId="{85DD1DF3-E4E9-482C-A60E-5E7814CEAE89}" type="parTrans" cxnId="{1D25D8C6-8C8B-4D97-B6B2-4969320372DF}">
      <dgm:prSet/>
      <dgm:spPr/>
      <dgm:t>
        <a:bodyPr/>
        <a:lstStyle/>
        <a:p>
          <a:endParaRPr lang="en-US"/>
        </a:p>
      </dgm:t>
    </dgm:pt>
    <dgm:pt modelId="{097D1111-1792-422F-82E9-B925A1CB62CB}" type="sibTrans" cxnId="{1D25D8C6-8C8B-4D97-B6B2-4969320372DF}">
      <dgm:prSet/>
      <dgm:spPr/>
      <dgm:t>
        <a:bodyPr/>
        <a:lstStyle/>
        <a:p>
          <a:endParaRPr lang="en-US"/>
        </a:p>
      </dgm:t>
    </dgm:pt>
    <dgm:pt modelId="{D73286E4-0E32-4D3C-97B6-D8CAE5179E6F}">
      <dgm:prSet phldrT="[Text]"/>
      <dgm:spPr/>
      <dgm:t>
        <a:bodyPr/>
        <a:lstStyle/>
        <a:p>
          <a:r>
            <a:rPr lang="en-US" dirty="0"/>
            <a:t>Counties – </a:t>
          </a:r>
        </a:p>
        <a:p>
          <a:r>
            <a:rPr lang="en-US" dirty="0"/>
            <a:t>Pre-k/K</a:t>
          </a:r>
        </a:p>
      </dgm:t>
    </dgm:pt>
    <dgm:pt modelId="{1D0BE313-45CB-4C35-B253-935B1A2A6325}" type="parTrans" cxnId="{CBC20C99-52D5-4968-BB1F-05754D05F920}">
      <dgm:prSet/>
      <dgm:spPr/>
      <dgm:t>
        <a:bodyPr/>
        <a:lstStyle/>
        <a:p>
          <a:endParaRPr lang="en-US"/>
        </a:p>
      </dgm:t>
    </dgm:pt>
    <dgm:pt modelId="{D69C133D-C661-4B47-9128-DD2FC675875A}" type="sibTrans" cxnId="{CBC20C99-52D5-4968-BB1F-05754D05F920}">
      <dgm:prSet/>
      <dgm:spPr/>
      <dgm:t>
        <a:bodyPr/>
        <a:lstStyle/>
        <a:p>
          <a:endParaRPr lang="en-US"/>
        </a:p>
      </dgm:t>
    </dgm:pt>
    <dgm:pt modelId="{7D30734E-9666-45A6-B9A7-22E46294F3BF}">
      <dgm:prSet phldrT="[Text]" custT="1"/>
      <dgm:spPr/>
      <dgm:t>
        <a:bodyPr/>
        <a:lstStyle/>
        <a:p>
          <a:r>
            <a:rPr lang="en-US" sz="2000" dirty="0"/>
            <a:t>Preschool Training</a:t>
          </a:r>
        </a:p>
      </dgm:t>
    </dgm:pt>
    <dgm:pt modelId="{9E99744A-EB01-4DD2-870F-FFDF2347F548}" type="parTrans" cxnId="{A127CCE7-C5DD-484A-AD33-FCDF3AA89ADF}">
      <dgm:prSet/>
      <dgm:spPr/>
      <dgm:t>
        <a:bodyPr/>
        <a:lstStyle/>
        <a:p>
          <a:endParaRPr lang="en-US"/>
        </a:p>
      </dgm:t>
    </dgm:pt>
    <dgm:pt modelId="{2539AB9D-BEF6-4EF1-A01B-6E395C9CD3AE}" type="sibTrans" cxnId="{A127CCE7-C5DD-484A-AD33-FCDF3AA89ADF}">
      <dgm:prSet/>
      <dgm:spPr/>
      <dgm:t>
        <a:bodyPr/>
        <a:lstStyle/>
        <a:p>
          <a:endParaRPr lang="en-US"/>
        </a:p>
      </dgm:t>
    </dgm:pt>
    <dgm:pt modelId="{25CF8496-EAD9-43D1-80F3-FF526495D106}">
      <dgm:prSet phldrT="[Text]" custT="1"/>
      <dgm:spPr/>
      <dgm:t>
        <a:bodyPr/>
        <a:lstStyle/>
        <a:p>
          <a:r>
            <a:rPr lang="en-US" sz="2000" dirty="0"/>
            <a:t>Coaching of embedded internal coaches</a:t>
          </a:r>
        </a:p>
      </dgm:t>
    </dgm:pt>
    <dgm:pt modelId="{F35F59EA-FCED-495C-8461-D5B6AB1B483E}" type="parTrans" cxnId="{5283D32A-798A-4E57-B691-688275BA7517}">
      <dgm:prSet/>
      <dgm:spPr/>
      <dgm:t>
        <a:bodyPr/>
        <a:lstStyle/>
        <a:p>
          <a:endParaRPr lang="en-US"/>
        </a:p>
      </dgm:t>
    </dgm:pt>
    <dgm:pt modelId="{86792923-F547-4FEA-99FD-7F0D3A96996A}" type="sibTrans" cxnId="{5283D32A-798A-4E57-B691-688275BA7517}">
      <dgm:prSet/>
      <dgm:spPr/>
      <dgm:t>
        <a:bodyPr/>
        <a:lstStyle/>
        <a:p>
          <a:endParaRPr lang="en-US"/>
        </a:p>
      </dgm:t>
    </dgm:pt>
    <dgm:pt modelId="{87B726D5-36C4-49FC-A05E-D551203F7440}">
      <dgm:prSet custT="1"/>
      <dgm:spPr/>
      <dgm:t>
        <a:bodyPr/>
        <a:lstStyle/>
        <a:p>
          <a:r>
            <a:rPr lang="en-US" sz="2000" dirty="0"/>
            <a:t>Ongoing trainings and TOTs</a:t>
          </a:r>
        </a:p>
      </dgm:t>
    </dgm:pt>
    <dgm:pt modelId="{C12A5529-5BAD-4EFB-B7B9-1B8474A5F34D}" type="parTrans" cxnId="{0B2AC3E1-F4FD-4B85-9A31-4645481989DE}">
      <dgm:prSet/>
      <dgm:spPr/>
      <dgm:t>
        <a:bodyPr/>
        <a:lstStyle/>
        <a:p>
          <a:endParaRPr lang="en-US"/>
        </a:p>
      </dgm:t>
    </dgm:pt>
    <dgm:pt modelId="{014153CC-895E-4706-B6B7-A1D58FF7C657}" type="sibTrans" cxnId="{0B2AC3E1-F4FD-4B85-9A31-4645481989DE}">
      <dgm:prSet/>
      <dgm:spPr/>
      <dgm:t>
        <a:bodyPr/>
        <a:lstStyle/>
        <a:p>
          <a:endParaRPr lang="en-US"/>
        </a:p>
      </dgm:t>
    </dgm:pt>
    <dgm:pt modelId="{5CFCABDD-8EFA-418D-9825-797E41D0168D}">
      <dgm:prSet custT="1"/>
      <dgm:spPr/>
      <dgm:t>
        <a:bodyPr/>
        <a:lstStyle/>
        <a:p>
          <a:r>
            <a:rPr lang="en-US" sz="2000" dirty="0"/>
            <a:t>2017 Cadre</a:t>
          </a:r>
        </a:p>
      </dgm:t>
    </dgm:pt>
    <dgm:pt modelId="{576F4A7E-F480-48D8-939A-13A0467703C7}" type="parTrans" cxnId="{38DDB278-E704-4C1E-8299-15CF0F0AB6A8}">
      <dgm:prSet/>
      <dgm:spPr/>
      <dgm:t>
        <a:bodyPr/>
        <a:lstStyle/>
        <a:p>
          <a:endParaRPr lang="en-US"/>
        </a:p>
      </dgm:t>
    </dgm:pt>
    <dgm:pt modelId="{BB53F1CC-8B39-443A-9EDC-9BE61193E955}" type="sibTrans" cxnId="{38DDB278-E704-4C1E-8299-15CF0F0AB6A8}">
      <dgm:prSet/>
      <dgm:spPr/>
      <dgm:t>
        <a:bodyPr/>
        <a:lstStyle/>
        <a:p>
          <a:endParaRPr lang="en-US"/>
        </a:p>
      </dgm:t>
    </dgm:pt>
    <dgm:pt modelId="{2718269E-A725-4CA1-A31C-FBE9AF403635}">
      <dgm:prSet custT="1"/>
      <dgm:spPr/>
      <dgm:t>
        <a:bodyPr/>
        <a:lstStyle/>
        <a:p>
          <a:r>
            <a:rPr lang="en-US" sz="2000" dirty="0"/>
            <a:t>TA and Training from NPC</a:t>
          </a:r>
        </a:p>
      </dgm:t>
    </dgm:pt>
    <dgm:pt modelId="{DE334125-8562-4D35-B471-3676FC514F01}" type="parTrans" cxnId="{E4B1AF9A-6DD3-4EB3-AFFE-4CEF614D0076}">
      <dgm:prSet/>
      <dgm:spPr/>
      <dgm:t>
        <a:bodyPr/>
        <a:lstStyle/>
        <a:p>
          <a:endParaRPr lang="en-US"/>
        </a:p>
      </dgm:t>
    </dgm:pt>
    <dgm:pt modelId="{10848550-BA0E-493D-B8CF-3DE7BD4F17B5}" type="sibTrans" cxnId="{E4B1AF9A-6DD3-4EB3-AFFE-4CEF614D0076}">
      <dgm:prSet/>
      <dgm:spPr/>
      <dgm:t>
        <a:bodyPr/>
        <a:lstStyle/>
        <a:p>
          <a:endParaRPr lang="en-US"/>
        </a:p>
      </dgm:t>
    </dgm:pt>
    <dgm:pt modelId="{1B8506D0-F554-48DE-BAD1-090F286EB7FE}">
      <dgm:prSet custT="1"/>
      <dgm:spPr/>
      <dgm:t>
        <a:bodyPr/>
        <a:lstStyle/>
        <a:p>
          <a:r>
            <a:rPr lang="en-US" sz="2000" dirty="0"/>
            <a:t>OMS system</a:t>
          </a:r>
        </a:p>
      </dgm:t>
    </dgm:pt>
    <dgm:pt modelId="{EAA649B6-8D22-4F12-8B20-898D8CD982C0}" type="parTrans" cxnId="{8C65A964-69EB-47C2-86FA-1DC77CF85528}">
      <dgm:prSet/>
      <dgm:spPr/>
      <dgm:t>
        <a:bodyPr/>
        <a:lstStyle/>
        <a:p>
          <a:endParaRPr lang="en-US"/>
        </a:p>
      </dgm:t>
    </dgm:pt>
    <dgm:pt modelId="{C21E426D-E42D-4AFC-8066-B8D35EE3C2C5}" type="sibTrans" cxnId="{8C65A964-69EB-47C2-86FA-1DC77CF85528}">
      <dgm:prSet/>
      <dgm:spPr/>
      <dgm:t>
        <a:bodyPr/>
        <a:lstStyle/>
        <a:p>
          <a:endParaRPr lang="en-US"/>
        </a:p>
      </dgm:t>
    </dgm:pt>
    <dgm:pt modelId="{47BB80C3-1DB9-4DA2-922F-04728FA72DAC}">
      <dgm:prSet custT="1"/>
      <dgm:spPr/>
      <dgm:t>
        <a:bodyPr/>
        <a:lstStyle/>
        <a:p>
          <a:r>
            <a:rPr lang="en-US" sz="1800" dirty="0"/>
            <a:t>Practice-based programmatic coaching for EI team leads </a:t>
          </a:r>
        </a:p>
      </dgm:t>
    </dgm:pt>
    <dgm:pt modelId="{3A07532D-238D-43D7-AAD8-9DCE31B7BCAB}" type="parTrans" cxnId="{68496918-ACBF-4277-A856-E6FEA0E05057}">
      <dgm:prSet/>
      <dgm:spPr/>
      <dgm:t>
        <a:bodyPr/>
        <a:lstStyle/>
        <a:p>
          <a:endParaRPr lang="en-US"/>
        </a:p>
      </dgm:t>
    </dgm:pt>
    <dgm:pt modelId="{513E6EDB-B56F-406E-ACCB-6FEAA9F730D3}" type="sibTrans" cxnId="{68496918-ACBF-4277-A856-E6FEA0E05057}">
      <dgm:prSet/>
      <dgm:spPr/>
      <dgm:t>
        <a:bodyPr/>
        <a:lstStyle/>
        <a:p>
          <a:endParaRPr lang="en-US"/>
        </a:p>
      </dgm:t>
    </dgm:pt>
    <dgm:pt modelId="{F7821811-1AA4-44FD-873E-01030A1A8B8E}">
      <dgm:prSet custT="1"/>
      <dgm:spPr/>
      <dgm:t>
        <a:bodyPr/>
        <a:lstStyle/>
        <a:p>
          <a:r>
            <a:rPr lang="en-US" sz="1800" dirty="0"/>
            <a:t>Data collection</a:t>
          </a:r>
        </a:p>
      </dgm:t>
    </dgm:pt>
    <dgm:pt modelId="{D37AB442-18F9-4723-9FCE-4EE13466ABBA}" type="parTrans" cxnId="{393FDC9D-5E85-4E15-B156-837ECE47BE8B}">
      <dgm:prSet/>
      <dgm:spPr/>
      <dgm:t>
        <a:bodyPr/>
        <a:lstStyle/>
        <a:p>
          <a:endParaRPr lang="en-US"/>
        </a:p>
      </dgm:t>
    </dgm:pt>
    <dgm:pt modelId="{B82B25E5-29F5-44F9-A4DE-D571F1B5447F}" type="sibTrans" cxnId="{393FDC9D-5E85-4E15-B156-837ECE47BE8B}">
      <dgm:prSet/>
      <dgm:spPr/>
      <dgm:t>
        <a:bodyPr/>
        <a:lstStyle/>
        <a:p>
          <a:endParaRPr lang="en-US"/>
        </a:p>
      </dgm:t>
    </dgm:pt>
    <dgm:pt modelId="{9B31F26D-68C5-4303-B607-24012E2088B2}">
      <dgm:prSet custT="1"/>
      <dgm:spPr/>
      <dgm:t>
        <a:bodyPr/>
        <a:lstStyle/>
        <a:p>
          <a:r>
            <a:rPr lang="en-US" sz="2000" b="1" dirty="0"/>
            <a:t>Spread to other counties</a:t>
          </a:r>
          <a:r>
            <a:rPr lang="en-US" sz="2400" dirty="0"/>
            <a:t>	</a:t>
          </a:r>
        </a:p>
      </dgm:t>
    </dgm:pt>
    <dgm:pt modelId="{51C785E1-B212-49DE-BAA0-8FF82672A6D1}" type="parTrans" cxnId="{C795796E-DE92-4BE9-9116-FCC9E495ABDB}">
      <dgm:prSet/>
      <dgm:spPr/>
      <dgm:t>
        <a:bodyPr/>
        <a:lstStyle/>
        <a:p>
          <a:endParaRPr lang="en-US"/>
        </a:p>
      </dgm:t>
    </dgm:pt>
    <dgm:pt modelId="{2B08C835-82E9-4994-A374-C0CE334684FE}" type="sibTrans" cxnId="{C795796E-DE92-4BE9-9116-FCC9E495ABDB}">
      <dgm:prSet/>
      <dgm:spPr/>
      <dgm:t>
        <a:bodyPr/>
        <a:lstStyle/>
        <a:p>
          <a:endParaRPr lang="en-US"/>
        </a:p>
      </dgm:t>
    </dgm:pt>
    <dgm:pt modelId="{7E5EFAE4-8734-4765-A6AE-A0F2C605F3C3}">
      <dgm:prSet custT="1"/>
      <dgm:spPr/>
      <dgm:t>
        <a:bodyPr/>
        <a:lstStyle/>
        <a:p>
          <a:r>
            <a:rPr lang="en-US" sz="2000" b="1" dirty="0"/>
            <a:t>Inclusion of IECMH consultants in the work</a:t>
          </a:r>
        </a:p>
      </dgm:t>
    </dgm:pt>
    <dgm:pt modelId="{C7116F02-896F-49DC-9BB3-05648D2A1C80}" type="parTrans" cxnId="{FDE96769-A233-4552-A69C-94FC3BC62598}">
      <dgm:prSet/>
      <dgm:spPr/>
      <dgm:t>
        <a:bodyPr/>
        <a:lstStyle/>
        <a:p>
          <a:endParaRPr lang="en-US"/>
        </a:p>
      </dgm:t>
    </dgm:pt>
    <dgm:pt modelId="{F461C0B9-6B4D-4FF7-A3F5-2C6ADDB9EE6A}" type="sibTrans" cxnId="{FDE96769-A233-4552-A69C-94FC3BC62598}">
      <dgm:prSet/>
      <dgm:spPr/>
      <dgm:t>
        <a:bodyPr/>
        <a:lstStyle/>
        <a:p>
          <a:endParaRPr lang="en-US"/>
        </a:p>
      </dgm:t>
    </dgm:pt>
    <dgm:pt modelId="{2398D4C8-D4FF-4281-ACF5-37784DE09AA6}">
      <dgm:prSet phldrT="[Text]" custT="1"/>
      <dgm:spPr/>
      <dgm:t>
        <a:bodyPr/>
        <a:lstStyle/>
        <a:p>
          <a:r>
            <a:rPr lang="en-US" sz="2000" dirty="0"/>
            <a:t>Data Collection</a:t>
          </a:r>
        </a:p>
      </dgm:t>
    </dgm:pt>
    <dgm:pt modelId="{5081E17F-3A43-4038-8A54-080C725310F4}" type="parTrans" cxnId="{4219AF46-AA05-453D-8058-34F5EE33FA83}">
      <dgm:prSet/>
      <dgm:spPr/>
      <dgm:t>
        <a:bodyPr/>
        <a:lstStyle/>
        <a:p>
          <a:endParaRPr lang="en-US"/>
        </a:p>
      </dgm:t>
    </dgm:pt>
    <dgm:pt modelId="{3422CB34-073A-4107-A626-A2CE7397C9FB}" type="sibTrans" cxnId="{4219AF46-AA05-453D-8058-34F5EE33FA83}">
      <dgm:prSet/>
      <dgm:spPr/>
      <dgm:t>
        <a:bodyPr/>
        <a:lstStyle/>
        <a:p>
          <a:endParaRPr lang="en-US"/>
        </a:p>
      </dgm:t>
    </dgm:pt>
    <dgm:pt modelId="{9BD07CCE-42F8-4B91-98DE-DBE9FF17826B}">
      <dgm:prSet custT="1"/>
      <dgm:spPr/>
      <dgm:t>
        <a:bodyPr/>
        <a:lstStyle/>
        <a:p>
          <a:r>
            <a:rPr lang="en-US" sz="2000" dirty="0"/>
            <a:t>Data Collection</a:t>
          </a:r>
        </a:p>
      </dgm:t>
    </dgm:pt>
    <dgm:pt modelId="{445FC3D6-310A-478C-8417-C568644DE7E2}" type="parTrans" cxnId="{7726B77E-9122-46D8-8E9B-FC4A8F7F4B18}">
      <dgm:prSet/>
      <dgm:spPr/>
      <dgm:t>
        <a:bodyPr/>
        <a:lstStyle/>
        <a:p>
          <a:endParaRPr lang="en-US"/>
        </a:p>
      </dgm:t>
    </dgm:pt>
    <dgm:pt modelId="{D22088B4-5806-4799-A68B-B9B0428920D7}" type="sibTrans" cxnId="{7726B77E-9122-46D8-8E9B-FC4A8F7F4B18}">
      <dgm:prSet/>
      <dgm:spPr/>
      <dgm:t>
        <a:bodyPr/>
        <a:lstStyle/>
        <a:p>
          <a:endParaRPr lang="en-US"/>
        </a:p>
      </dgm:t>
    </dgm:pt>
    <dgm:pt modelId="{81165B08-5B6F-4D27-95B3-28E5255B9EDC}">
      <dgm:prSet phldrT="[Text]" custT="1"/>
      <dgm:spPr/>
      <dgm:t>
        <a:bodyPr/>
        <a:lstStyle/>
        <a:p>
          <a:endParaRPr lang="en-US" sz="1050" dirty="0"/>
        </a:p>
      </dgm:t>
    </dgm:pt>
    <dgm:pt modelId="{6FDB36A2-95B8-4D22-BBF3-5A6E52AAAC9F}" type="parTrans" cxnId="{874B43C2-D185-4310-A14E-0A7AE830BBB7}">
      <dgm:prSet/>
      <dgm:spPr/>
      <dgm:t>
        <a:bodyPr/>
        <a:lstStyle/>
        <a:p>
          <a:endParaRPr lang="en-US"/>
        </a:p>
      </dgm:t>
    </dgm:pt>
    <dgm:pt modelId="{613F24F3-7251-43BD-AFF4-24914E5D47DC}" type="sibTrans" cxnId="{874B43C2-D185-4310-A14E-0A7AE830BBB7}">
      <dgm:prSet/>
      <dgm:spPr/>
      <dgm:t>
        <a:bodyPr/>
        <a:lstStyle/>
        <a:p>
          <a:endParaRPr lang="en-US"/>
        </a:p>
      </dgm:t>
    </dgm:pt>
    <dgm:pt modelId="{F3501A68-A79A-4282-A41D-A07D43030968}">
      <dgm:prSet custT="1"/>
      <dgm:spPr/>
      <dgm:t>
        <a:bodyPr/>
        <a:lstStyle/>
        <a:p>
          <a:endParaRPr lang="en-US" sz="1000" dirty="0"/>
        </a:p>
      </dgm:t>
    </dgm:pt>
    <dgm:pt modelId="{09E3BD90-AA53-4001-A32E-99D167799059}" type="parTrans" cxnId="{FECE3B55-CDBB-4D48-BFA0-E0113E90C5C3}">
      <dgm:prSet/>
      <dgm:spPr/>
      <dgm:t>
        <a:bodyPr/>
        <a:lstStyle/>
        <a:p>
          <a:endParaRPr lang="en-US"/>
        </a:p>
      </dgm:t>
    </dgm:pt>
    <dgm:pt modelId="{5CDD5637-837E-462A-94B7-10BE79387616}" type="sibTrans" cxnId="{FECE3B55-CDBB-4D48-BFA0-E0113E90C5C3}">
      <dgm:prSet/>
      <dgm:spPr/>
      <dgm:t>
        <a:bodyPr/>
        <a:lstStyle/>
        <a:p>
          <a:endParaRPr lang="en-US"/>
        </a:p>
      </dgm:t>
    </dgm:pt>
    <dgm:pt modelId="{CA95E714-FFB8-4A13-8AC6-3D110AC83904}">
      <dgm:prSet custT="1"/>
      <dgm:spPr/>
      <dgm:t>
        <a:bodyPr/>
        <a:lstStyle/>
        <a:p>
          <a:endParaRPr lang="en-US" sz="1000" dirty="0"/>
        </a:p>
      </dgm:t>
    </dgm:pt>
    <dgm:pt modelId="{ACA34023-08BB-42CD-9913-7DF251A69072}" type="parTrans" cxnId="{7C104451-3990-4BA9-BE6C-0D0F014FF1C0}">
      <dgm:prSet/>
      <dgm:spPr/>
      <dgm:t>
        <a:bodyPr/>
        <a:lstStyle/>
        <a:p>
          <a:endParaRPr lang="en-US"/>
        </a:p>
      </dgm:t>
    </dgm:pt>
    <dgm:pt modelId="{274A1F92-E988-4485-8972-37D179698572}" type="sibTrans" cxnId="{7C104451-3990-4BA9-BE6C-0D0F014FF1C0}">
      <dgm:prSet/>
      <dgm:spPr/>
      <dgm:t>
        <a:bodyPr/>
        <a:lstStyle/>
        <a:p>
          <a:endParaRPr lang="en-US"/>
        </a:p>
      </dgm:t>
    </dgm:pt>
    <dgm:pt modelId="{DF6F1085-5149-4171-A9DC-D1C9E50A8C2E}">
      <dgm:prSet custT="1"/>
      <dgm:spPr/>
      <dgm:t>
        <a:bodyPr/>
        <a:lstStyle/>
        <a:p>
          <a:endParaRPr lang="en-US" sz="1000" dirty="0"/>
        </a:p>
      </dgm:t>
    </dgm:pt>
    <dgm:pt modelId="{60B1995C-7BF3-4764-8614-41F858C9122C}" type="parTrans" cxnId="{C0010F78-F9C0-430E-8F51-001034BD32F0}">
      <dgm:prSet/>
      <dgm:spPr/>
      <dgm:t>
        <a:bodyPr/>
        <a:lstStyle/>
        <a:p>
          <a:endParaRPr lang="en-US"/>
        </a:p>
      </dgm:t>
    </dgm:pt>
    <dgm:pt modelId="{275FB37B-A203-4145-8EE1-428329598A35}" type="sibTrans" cxnId="{C0010F78-F9C0-430E-8F51-001034BD32F0}">
      <dgm:prSet/>
      <dgm:spPr/>
      <dgm:t>
        <a:bodyPr/>
        <a:lstStyle/>
        <a:p>
          <a:endParaRPr lang="en-US"/>
        </a:p>
      </dgm:t>
    </dgm:pt>
    <dgm:pt modelId="{10469474-620A-4099-9218-B0907CF20807}">
      <dgm:prSet custT="1"/>
      <dgm:spPr/>
      <dgm:t>
        <a:bodyPr/>
        <a:lstStyle/>
        <a:p>
          <a:endParaRPr lang="en-US" sz="1000" dirty="0"/>
        </a:p>
      </dgm:t>
    </dgm:pt>
    <dgm:pt modelId="{3DB57716-6812-4F54-9C8B-9CE94A9374A9}" type="parTrans" cxnId="{AC26C359-01CB-4276-A003-AB2B4FC7EB7C}">
      <dgm:prSet/>
      <dgm:spPr/>
      <dgm:t>
        <a:bodyPr/>
        <a:lstStyle/>
        <a:p>
          <a:endParaRPr lang="en-US"/>
        </a:p>
      </dgm:t>
    </dgm:pt>
    <dgm:pt modelId="{13862639-AE93-43C9-A16F-CD12A9FE961E}" type="sibTrans" cxnId="{AC26C359-01CB-4276-A003-AB2B4FC7EB7C}">
      <dgm:prSet/>
      <dgm:spPr/>
      <dgm:t>
        <a:bodyPr/>
        <a:lstStyle/>
        <a:p>
          <a:endParaRPr lang="en-US"/>
        </a:p>
      </dgm:t>
    </dgm:pt>
    <dgm:pt modelId="{C22CB14B-4C2C-47DF-BCB5-FE79BFE358A9}">
      <dgm:prSet custT="1"/>
      <dgm:spPr/>
      <dgm:t>
        <a:bodyPr/>
        <a:lstStyle/>
        <a:p>
          <a:endParaRPr lang="en-US" sz="1000" dirty="0"/>
        </a:p>
      </dgm:t>
    </dgm:pt>
    <dgm:pt modelId="{C2A2469A-7F8A-456B-930F-3A268CBB354A}" type="parTrans" cxnId="{363D8100-3BB2-4CF4-86E4-0692ADB03594}">
      <dgm:prSet/>
      <dgm:spPr/>
      <dgm:t>
        <a:bodyPr/>
        <a:lstStyle/>
        <a:p>
          <a:endParaRPr lang="en-US"/>
        </a:p>
      </dgm:t>
    </dgm:pt>
    <dgm:pt modelId="{DE0C3CC3-AB66-4BCF-815F-BBCB5C7003DF}" type="sibTrans" cxnId="{363D8100-3BB2-4CF4-86E4-0692ADB03594}">
      <dgm:prSet/>
      <dgm:spPr/>
      <dgm:t>
        <a:bodyPr/>
        <a:lstStyle/>
        <a:p>
          <a:endParaRPr lang="en-US"/>
        </a:p>
      </dgm:t>
    </dgm:pt>
    <dgm:pt modelId="{8F3F2F22-1778-4FB9-8497-88E85EE37F53}">
      <dgm:prSet custT="1"/>
      <dgm:spPr/>
      <dgm:t>
        <a:bodyPr/>
        <a:lstStyle/>
        <a:p>
          <a:r>
            <a:rPr lang="en-US" sz="1800" dirty="0"/>
            <a:t>NCPMI TA</a:t>
          </a:r>
        </a:p>
      </dgm:t>
    </dgm:pt>
    <dgm:pt modelId="{2AB0A032-84AE-4FF5-9CFE-4D6702FBC881}" type="parTrans" cxnId="{0357A098-5B44-4E62-961D-CAE52121E5EB}">
      <dgm:prSet/>
      <dgm:spPr/>
      <dgm:t>
        <a:bodyPr/>
        <a:lstStyle/>
        <a:p>
          <a:endParaRPr lang="en-US"/>
        </a:p>
      </dgm:t>
    </dgm:pt>
    <dgm:pt modelId="{BF21495F-B81C-4A5E-A69B-DFCCAB74B329}" type="sibTrans" cxnId="{0357A098-5B44-4E62-961D-CAE52121E5EB}">
      <dgm:prSet/>
      <dgm:spPr/>
      <dgm:t>
        <a:bodyPr/>
        <a:lstStyle/>
        <a:p>
          <a:endParaRPr lang="en-US"/>
        </a:p>
      </dgm:t>
    </dgm:pt>
    <dgm:pt modelId="{F53AB8B7-564E-42F8-8E5D-5A4A2614C9BC}">
      <dgm:prSet phldrT="[Text]" custT="1"/>
      <dgm:spPr/>
      <dgm:t>
        <a:bodyPr/>
        <a:lstStyle/>
        <a:p>
          <a:endParaRPr lang="en-US" sz="400" dirty="0"/>
        </a:p>
      </dgm:t>
    </dgm:pt>
    <dgm:pt modelId="{FFBC81F4-8795-4B9D-B446-A5F5F23C3D6B}" type="parTrans" cxnId="{D073FBB7-8825-49F2-8C9F-4646FE5D7671}">
      <dgm:prSet/>
      <dgm:spPr/>
      <dgm:t>
        <a:bodyPr/>
        <a:lstStyle/>
        <a:p>
          <a:endParaRPr lang="en-US"/>
        </a:p>
      </dgm:t>
    </dgm:pt>
    <dgm:pt modelId="{E59069A1-3D8D-4FAC-9E6D-FBEAF069E07E}" type="sibTrans" cxnId="{D073FBB7-8825-49F2-8C9F-4646FE5D7671}">
      <dgm:prSet/>
      <dgm:spPr/>
      <dgm:t>
        <a:bodyPr/>
        <a:lstStyle/>
        <a:p>
          <a:endParaRPr lang="en-US"/>
        </a:p>
      </dgm:t>
    </dgm:pt>
    <dgm:pt modelId="{804C1E59-735C-494B-B1A9-E3D55476487A}">
      <dgm:prSet phldrT="[Text]" custT="1"/>
      <dgm:spPr/>
      <dgm:t>
        <a:bodyPr/>
        <a:lstStyle/>
        <a:p>
          <a:endParaRPr lang="en-US" sz="1000" dirty="0"/>
        </a:p>
      </dgm:t>
    </dgm:pt>
    <dgm:pt modelId="{2C847A24-B39D-460B-8FB6-BD9307ACF681}" type="parTrans" cxnId="{C0918A17-4D7E-47AC-AE34-BC4AC48E051F}">
      <dgm:prSet/>
      <dgm:spPr/>
      <dgm:t>
        <a:bodyPr/>
        <a:lstStyle/>
        <a:p>
          <a:endParaRPr lang="en-US"/>
        </a:p>
      </dgm:t>
    </dgm:pt>
    <dgm:pt modelId="{604FA838-C9F8-4034-86D8-FD9F14B97C14}" type="sibTrans" cxnId="{C0918A17-4D7E-47AC-AE34-BC4AC48E051F}">
      <dgm:prSet/>
      <dgm:spPr/>
      <dgm:t>
        <a:bodyPr/>
        <a:lstStyle/>
        <a:p>
          <a:endParaRPr lang="en-US"/>
        </a:p>
      </dgm:t>
    </dgm:pt>
    <dgm:pt modelId="{F9075194-94FF-445E-942B-4C407340DF84}">
      <dgm:prSet phldrT="[Text]" custT="1"/>
      <dgm:spPr/>
      <dgm:t>
        <a:bodyPr/>
        <a:lstStyle/>
        <a:p>
          <a:endParaRPr lang="en-US" sz="1000" dirty="0"/>
        </a:p>
      </dgm:t>
    </dgm:pt>
    <dgm:pt modelId="{BB3B5271-C266-4EE3-B695-6789BFA02BB5}" type="parTrans" cxnId="{E3398115-1C4A-45EB-95BC-9A8BD6A2E8CD}">
      <dgm:prSet/>
      <dgm:spPr/>
      <dgm:t>
        <a:bodyPr/>
        <a:lstStyle/>
        <a:p>
          <a:endParaRPr lang="en-US"/>
        </a:p>
      </dgm:t>
    </dgm:pt>
    <dgm:pt modelId="{C8885177-C01F-4192-90D2-C8EA387CBC18}" type="sibTrans" cxnId="{E3398115-1C4A-45EB-95BC-9A8BD6A2E8CD}">
      <dgm:prSet/>
      <dgm:spPr/>
      <dgm:t>
        <a:bodyPr/>
        <a:lstStyle/>
        <a:p>
          <a:endParaRPr lang="en-US"/>
        </a:p>
      </dgm:t>
    </dgm:pt>
    <dgm:pt modelId="{585BDC63-87B4-4F34-9D67-2DA57B495257}">
      <dgm:prSet phldrT="[Text]" custT="1"/>
      <dgm:spPr/>
      <dgm:t>
        <a:bodyPr/>
        <a:lstStyle/>
        <a:p>
          <a:endParaRPr lang="en-US" sz="1000" dirty="0"/>
        </a:p>
      </dgm:t>
    </dgm:pt>
    <dgm:pt modelId="{8ECAFEAA-9508-46D3-9867-AA025E2BF482}" type="parTrans" cxnId="{A3086FEE-4455-479A-8B87-E238F1411679}">
      <dgm:prSet/>
      <dgm:spPr/>
      <dgm:t>
        <a:bodyPr/>
        <a:lstStyle/>
        <a:p>
          <a:endParaRPr lang="en-US"/>
        </a:p>
      </dgm:t>
    </dgm:pt>
    <dgm:pt modelId="{81ECA8F8-3EF3-4076-A9F4-2851E1155F41}" type="sibTrans" cxnId="{A3086FEE-4455-479A-8B87-E238F1411679}">
      <dgm:prSet/>
      <dgm:spPr/>
      <dgm:t>
        <a:bodyPr/>
        <a:lstStyle/>
        <a:p>
          <a:endParaRPr lang="en-US"/>
        </a:p>
      </dgm:t>
    </dgm:pt>
    <dgm:pt modelId="{58E0750F-A82F-40A3-9F64-298312BA6AC5}">
      <dgm:prSet phldrT="[Text]" custT="1"/>
      <dgm:spPr/>
      <dgm:t>
        <a:bodyPr/>
        <a:lstStyle/>
        <a:p>
          <a:endParaRPr lang="en-US" sz="1000" dirty="0"/>
        </a:p>
      </dgm:t>
    </dgm:pt>
    <dgm:pt modelId="{E64BDC00-DEA2-4F3B-9E02-C139F3EE9906}" type="parTrans" cxnId="{DC910EBB-7A3F-4EDB-9CD1-86B90AA57755}">
      <dgm:prSet/>
      <dgm:spPr/>
      <dgm:t>
        <a:bodyPr/>
        <a:lstStyle/>
        <a:p>
          <a:endParaRPr lang="en-US"/>
        </a:p>
      </dgm:t>
    </dgm:pt>
    <dgm:pt modelId="{F84665C4-55F4-423C-A528-5830EED21EA9}" type="sibTrans" cxnId="{DC910EBB-7A3F-4EDB-9CD1-86B90AA57755}">
      <dgm:prSet/>
      <dgm:spPr/>
      <dgm:t>
        <a:bodyPr/>
        <a:lstStyle/>
        <a:p>
          <a:endParaRPr lang="en-US"/>
        </a:p>
      </dgm:t>
    </dgm:pt>
    <dgm:pt modelId="{810DEDB5-EA69-4B8F-84B1-243BA0A1494B}" type="pres">
      <dgm:prSet presAssocID="{B84260FC-B136-47FE-BBF9-D5E8976F78BA}" presName="Name0" presStyleCnt="0">
        <dgm:presLayoutVars>
          <dgm:dir/>
          <dgm:animLvl val="lvl"/>
          <dgm:resizeHandles val="exact"/>
        </dgm:presLayoutVars>
      </dgm:prSet>
      <dgm:spPr/>
    </dgm:pt>
    <dgm:pt modelId="{180A5BBD-4ABD-48A0-85F0-2F8ECC92FB18}" type="pres">
      <dgm:prSet presAssocID="{26DD8BA9-98F4-4525-83F7-82E048A909EC}" presName="composite" presStyleCnt="0"/>
      <dgm:spPr/>
    </dgm:pt>
    <dgm:pt modelId="{F190B3A3-A95C-4941-8575-27A587D88ACE}" type="pres">
      <dgm:prSet presAssocID="{26DD8BA9-98F4-4525-83F7-82E048A909EC}" presName="parTx" presStyleLbl="alignNode1" presStyleIdx="0" presStyleCnt="4">
        <dgm:presLayoutVars>
          <dgm:chMax val="0"/>
          <dgm:chPref val="0"/>
          <dgm:bulletEnabled val="1"/>
        </dgm:presLayoutVars>
      </dgm:prSet>
      <dgm:spPr/>
    </dgm:pt>
    <dgm:pt modelId="{BB66EFC1-B739-4392-A5C3-3F60921DCBEF}" type="pres">
      <dgm:prSet presAssocID="{26DD8BA9-98F4-4525-83F7-82E048A909EC}" presName="desTx" presStyleLbl="alignAccFollowNode1" presStyleIdx="0" presStyleCnt="4">
        <dgm:presLayoutVars>
          <dgm:bulletEnabled val="1"/>
        </dgm:presLayoutVars>
      </dgm:prSet>
      <dgm:spPr/>
    </dgm:pt>
    <dgm:pt modelId="{BC95C67F-C412-4996-9362-364C02938727}" type="pres">
      <dgm:prSet presAssocID="{6EB84BF4-29EC-49B6-9DCB-549AFDA5616D}" presName="space" presStyleCnt="0"/>
      <dgm:spPr/>
    </dgm:pt>
    <dgm:pt modelId="{3F957C27-79DC-4E52-A91B-38853DFCA2E7}" type="pres">
      <dgm:prSet presAssocID="{0716B31D-9169-47BC-B40C-B917441C7F13}" presName="composite" presStyleCnt="0"/>
      <dgm:spPr/>
    </dgm:pt>
    <dgm:pt modelId="{CE458E4D-ED49-4C11-BB66-7BA27726E254}" type="pres">
      <dgm:prSet presAssocID="{0716B31D-9169-47BC-B40C-B917441C7F13}" presName="parTx" presStyleLbl="alignNode1" presStyleIdx="1" presStyleCnt="4">
        <dgm:presLayoutVars>
          <dgm:chMax val="0"/>
          <dgm:chPref val="0"/>
          <dgm:bulletEnabled val="1"/>
        </dgm:presLayoutVars>
      </dgm:prSet>
      <dgm:spPr/>
    </dgm:pt>
    <dgm:pt modelId="{4D32EC89-DD04-4C24-BF86-E3B55513800A}" type="pres">
      <dgm:prSet presAssocID="{0716B31D-9169-47BC-B40C-B917441C7F13}" presName="desTx" presStyleLbl="alignAccFollowNode1" presStyleIdx="1" presStyleCnt="4">
        <dgm:presLayoutVars>
          <dgm:bulletEnabled val="1"/>
        </dgm:presLayoutVars>
      </dgm:prSet>
      <dgm:spPr/>
    </dgm:pt>
    <dgm:pt modelId="{1773DD09-3578-4627-8F43-191F534065C7}" type="pres">
      <dgm:prSet presAssocID="{84FA25A6-E3B5-4413-8DB7-2BF2D2C387EC}" presName="space" presStyleCnt="0"/>
      <dgm:spPr/>
    </dgm:pt>
    <dgm:pt modelId="{C66FB6CF-86F8-4389-A774-567A544005A1}" type="pres">
      <dgm:prSet presAssocID="{2A58FDCD-F7EB-4A31-BEA8-1058D62F7789}" presName="composite" presStyleCnt="0"/>
      <dgm:spPr/>
    </dgm:pt>
    <dgm:pt modelId="{2AA3C60E-0EA1-4FC9-8710-208EFA70436E}" type="pres">
      <dgm:prSet presAssocID="{2A58FDCD-F7EB-4A31-BEA8-1058D62F7789}" presName="parTx" presStyleLbl="alignNode1" presStyleIdx="2" presStyleCnt="4">
        <dgm:presLayoutVars>
          <dgm:chMax val="0"/>
          <dgm:chPref val="0"/>
          <dgm:bulletEnabled val="1"/>
        </dgm:presLayoutVars>
      </dgm:prSet>
      <dgm:spPr/>
    </dgm:pt>
    <dgm:pt modelId="{F47998E1-BE35-48CA-8089-681BF152CB3E}" type="pres">
      <dgm:prSet presAssocID="{2A58FDCD-F7EB-4A31-BEA8-1058D62F7789}" presName="desTx" presStyleLbl="alignAccFollowNode1" presStyleIdx="2" presStyleCnt="4">
        <dgm:presLayoutVars>
          <dgm:bulletEnabled val="1"/>
        </dgm:presLayoutVars>
      </dgm:prSet>
      <dgm:spPr/>
    </dgm:pt>
    <dgm:pt modelId="{34AB7FD0-857F-4CA5-B99B-8CA03B0B2E39}" type="pres">
      <dgm:prSet presAssocID="{A165FAB1-9C50-4844-9FF8-95FDA4E2A092}" presName="space" presStyleCnt="0"/>
      <dgm:spPr/>
    </dgm:pt>
    <dgm:pt modelId="{6A5655B9-78EF-45C9-9FF7-21C0B3F23774}" type="pres">
      <dgm:prSet presAssocID="{D73286E4-0E32-4D3C-97B6-D8CAE5179E6F}" presName="composite" presStyleCnt="0"/>
      <dgm:spPr/>
    </dgm:pt>
    <dgm:pt modelId="{986368A6-3485-4545-85FC-CA95E07FE9BF}" type="pres">
      <dgm:prSet presAssocID="{D73286E4-0E32-4D3C-97B6-D8CAE5179E6F}" presName="parTx" presStyleLbl="alignNode1" presStyleIdx="3" presStyleCnt="4">
        <dgm:presLayoutVars>
          <dgm:chMax val="0"/>
          <dgm:chPref val="0"/>
          <dgm:bulletEnabled val="1"/>
        </dgm:presLayoutVars>
      </dgm:prSet>
      <dgm:spPr/>
    </dgm:pt>
    <dgm:pt modelId="{68C20951-6DFA-4927-89AC-FC5BEB088E8E}" type="pres">
      <dgm:prSet presAssocID="{D73286E4-0E32-4D3C-97B6-D8CAE5179E6F}" presName="desTx" presStyleLbl="alignAccFollowNode1" presStyleIdx="3" presStyleCnt="4">
        <dgm:presLayoutVars>
          <dgm:bulletEnabled val="1"/>
        </dgm:presLayoutVars>
      </dgm:prSet>
      <dgm:spPr/>
    </dgm:pt>
  </dgm:ptLst>
  <dgm:cxnLst>
    <dgm:cxn modelId="{363D8100-3BB2-4CF4-86E4-0692ADB03594}" srcId="{0716B31D-9169-47BC-B40C-B917441C7F13}" destId="{C22CB14B-4C2C-47DF-BCB5-FE79BFE358A9}" srcOrd="2" destOrd="0" parTransId="{C2A2469A-7F8A-456B-930F-3A268CBB354A}" sibTransId="{DE0C3CC3-AB66-4BCF-815F-BBCB5C7003DF}"/>
    <dgm:cxn modelId="{FE0B1309-E10A-4C0E-901E-8A844BEA365C}" srcId="{26DD8BA9-98F4-4525-83F7-82E048A909EC}" destId="{80F7E15C-84A7-4040-A244-C8A9B91A3753}" srcOrd="0" destOrd="0" parTransId="{903D6BD1-06AD-4322-8735-F8427E6FEB83}" sibTransId="{BDB705E4-1017-41FD-B1F1-C13EEB1F407F}"/>
    <dgm:cxn modelId="{E3398115-1C4A-45EB-95BC-9A8BD6A2E8CD}" srcId="{2A58FDCD-F7EB-4A31-BEA8-1058D62F7789}" destId="{F9075194-94FF-445E-942B-4C407340DF84}" srcOrd="3" destOrd="0" parTransId="{BB3B5271-C266-4EE3-B695-6789BFA02BB5}" sibTransId="{C8885177-C01F-4192-90D2-C8EA387CBC18}"/>
    <dgm:cxn modelId="{0CE1EE16-4120-40AC-80A8-8D679C356C07}" type="presOf" srcId="{80F7E15C-84A7-4040-A244-C8A9B91A3753}" destId="{BB66EFC1-B739-4392-A5C3-3F60921DCBEF}" srcOrd="0" destOrd="0" presId="urn:microsoft.com/office/officeart/2005/8/layout/hList1"/>
    <dgm:cxn modelId="{C0918A17-4D7E-47AC-AE34-BC4AC48E051F}" srcId="{2A58FDCD-F7EB-4A31-BEA8-1058D62F7789}" destId="{804C1E59-735C-494B-B1A9-E3D55476487A}" srcOrd="1" destOrd="0" parTransId="{2C847A24-B39D-460B-8FB6-BD9307ACF681}" sibTransId="{604FA838-C9F8-4034-86D8-FD9F14B97C14}"/>
    <dgm:cxn modelId="{68496918-ACBF-4277-A856-E6FEA0E05057}" srcId="{F53AB8B7-564E-42F8-8E5D-5A4A2614C9BC}" destId="{47BB80C3-1DB9-4DA2-922F-04728FA72DAC}" srcOrd="0" destOrd="0" parTransId="{3A07532D-238D-43D7-AAD8-9DCE31B7BCAB}" sibTransId="{513E6EDB-B56F-406E-ACCB-6FEAA9F730D3}"/>
    <dgm:cxn modelId="{637F4B22-FF23-4C6E-945D-8D14AF08B241}" type="presOf" srcId="{47BB80C3-1DB9-4DA2-922F-04728FA72DAC}" destId="{4D32EC89-DD04-4C24-BF86-E3B55513800A}" srcOrd="0" destOrd="2" presId="urn:microsoft.com/office/officeart/2005/8/layout/hList1"/>
    <dgm:cxn modelId="{90F03C27-84FA-45B5-B12E-84EC8B85D826}" type="presOf" srcId="{585BDC63-87B4-4F34-9D67-2DA57B495257}" destId="{68C20951-6DFA-4927-89AC-FC5BEB088E8E}" srcOrd="0" destOrd="1" presId="urn:microsoft.com/office/officeart/2005/8/layout/hList1"/>
    <dgm:cxn modelId="{5283D32A-798A-4E57-B691-688275BA7517}" srcId="{D73286E4-0E32-4D3C-97B6-D8CAE5179E6F}" destId="{25CF8496-EAD9-43D1-80F3-FF526495D106}" srcOrd="2" destOrd="0" parTransId="{F35F59EA-FCED-495C-8461-D5B6AB1B483E}" sibTransId="{86792923-F547-4FEA-99FD-7F0D3A96996A}"/>
    <dgm:cxn modelId="{1329503C-388F-420A-8FBA-58272052C77D}" type="presOf" srcId="{58E0750F-A82F-40A3-9F64-298312BA6AC5}" destId="{68C20951-6DFA-4927-89AC-FC5BEB088E8E}" srcOrd="0" destOrd="3" presId="urn:microsoft.com/office/officeart/2005/8/layout/hList1"/>
    <dgm:cxn modelId="{0CC7A43C-4603-4920-BD7F-0280977D3432}" type="presOf" srcId="{10469474-620A-4099-9218-B0907CF20807}" destId="{BB66EFC1-B739-4392-A5C3-3F60921DCBEF}" srcOrd="0" destOrd="9" presId="urn:microsoft.com/office/officeart/2005/8/layout/hList1"/>
    <dgm:cxn modelId="{BF021A3E-5AE6-4151-BE73-F10264D23EFD}" srcId="{B84260FC-B136-47FE-BBF9-D5E8976F78BA}" destId="{0716B31D-9169-47BC-B40C-B917441C7F13}" srcOrd="1" destOrd="0" parTransId="{0EDB2782-08A0-450B-BAC5-BB82D66B0FE2}" sibTransId="{84FA25A6-E3B5-4413-8DB7-2BF2D2C387EC}"/>
    <dgm:cxn modelId="{D7998641-87C7-4FD1-8227-7B999C03EF2B}" type="presOf" srcId="{26DD8BA9-98F4-4525-83F7-82E048A909EC}" destId="{F190B3A3-A95C-4941-8575-27A587D88ACE}" srcOrd="0" destOrd="0" presId="urn:microsoft.com/office/officeart/2005/8/layout/hList1"/>
    <dgm:cxn modelId="{79001F43-6036-4AEA-A369-5B7D0141D5F6}" type="presOf" srcId="{F7821811-1AA4-44FD-873E-01030A1A8B8E}" destId="{4D32EC89-DD04-4C24-BF86-E3B55513800A}" srcOrd="0" destOrd="3" presId="urn:microsoft.com/office/officeart/2005/8/layout/hList1"/>
    <dgm:cxn modelId="{8C65A964-69EB-47C2-86FA-1DC77CF85528}" srcId="{26DD8BA9-98F4-4525-83F7-82E048A909EC}" destId="{1B8506D0-F554-48DE-BAD1-090F286EB7FE}" srcOrd="8" destOrd="0" parTransId="{EAA649B6-8D22-4F12-8B20-898D8CD982C0}" sibTransId="{C21E426D-E42D-4AFC-8066-B8D35EE3C2C5}"/>
    <dgm:cxn modelId="{4219AF46-AA05-453D-8058-34F5EE33FA83}" srcId="{2A58FDCD-F7EB-4A31-BEA8-1058D62F7789}" destId="{2398D4C8-D4FF-4281-ACF5-37784DE09AA6}" srcOrd="4" destOrd="0" parTransId="{5081E17F-3A43-4038-8A54-080C725310F4}" sibTransId="{3422CB34-073A-4107-A626-A2CE7397C9FB}"/>
    <dgm:cxn modelId="{8F968248-A15B-4D0C-A6C5-C4A9F54940F6}" type="presOf" srcId="{8F3F2F22-1778-4FB9-8497-88E85EE37F53}" destId="{4D32EC89-DD04-4C24-BF86-E3B55513800A}" srcOrd="0" destOrd="4" presId="urn:microsoft.com/office/officeart/2005/8/layout/hList1"/>
    <dgm:cxn modelId="{1EE81F69-B773-4D09-B422-EB44174DE853}" type="presOf" srcId="{25CF8496-EAD9-43D1-80F3-FF526495D106}" destId="{68C20951-6DFA-4927-89AC-FC5BEB088E8E}" srcOrd="0" destOrd="2" presId="urn:microsoft.com/office/officeart/2005/8/layout/hList1"/>
    <dgm:cxn modelId="{FDE96769-A233-4552-A69C-94FC3BC62598}" srcId="{26DD8BA9-98F4-4525-83F7-82E048A909EC}" destId="{7E5EFAE4-8734-4765-A6AE-A0F2C605F3C3}" srcOrd="10" destOrd="0" parTransId="{C7116F02-896F-49DC-9BB3-05648D2A1C80}" sibTransId="{F461C0B9-6B4D-4FF7-A3F5-2C6ADDB9EE6A}"/>
    <dgm:cxn modelId="{3221384A-B606-45D0-8150-2E897EB13B3E}" type="presOf" srcId="{87B726D5-36C4-49FC-A05E-D551203F7440}" destId="{BB66EFC1-B739-4392-A5C3-3F60921DCBEF}" srcOrd="0" destOrd="2" presId="urn:microsoft.com/office/officeart/2005/8/layout/hList1"/>
    <dgm:cxn modelId="{C795796E-DE92-4BE9-9116-FCC9E495ABDB}" srcId="{0716B31D-9169-47BC-B40C-B917441C7F13}" destId="{9B31F26D-68C5-4303-B607-24012E2088B2}" srcOrd="3" destOrd="0" parTransId="{51C785E1-B212-49DE-BAA0-8FF82672A6D1}" sibTransId="{2B08C835-82E9-4994-A374-C0CE334684FE}"/>
    <dgm:cxn modelId="{7C104451-3990-4BA9-BE6C-0D0F014FF1C0}" srcId="{26DD8BA9-98F4-4525-83F7-82E048A909EC}" destId="{CA95E714-FFB8-4A13-8AC6-3D110AC83904}" srcOrd="5" destOrd="0" parTransId="{ACA34023-08BB-42CD-9913-7DF251A69072}" sibTransId="{274A1F92-E988-4485-8972-37D179698572}"/>
    <dgm:cxn modelId="{FECE3B55-CDBB-4D48-BFA0-E0113E90C5C3}" srcId="{26DD8BA9-98F4-4525-83F7-82E048A909EC}" destId="{F3501A68-A79A-4282-A41D-A07D43030968}" srcOrd="3" destOrd="0" parTransId="{09E3BD90-AA53-4001-A32E-99D167799059}" sibTransId="{5CDD5637-837E-462A-94B7-10BE79387616}"/>
    <dgm:cxn modelId="{C0010F78-F9C0-430E-8F51-001034BD32F0}" srcId="{26DD8BA9-98F4-4525-83F7-82E048A909EC}" destId="{DF6F1085-5149-4171-A9DC-D1C9E50A8C2E}" srcOrd="7" destOrd="0" parTransId="{60B1995C-7BF3-4764-8614-41F858C9122C}" sibTransId="{275FB37B-A203-4145-8EE1-428329598A35}"/>
    <dgm:cxn modelId="{38DDB278-E704-4C1E-8299-15CF0F0AB6A8}" srcId="{26DD8BA9-98F4-4525-83F7-82E048A909EC}" destId="{5CFCABDD-8EFA-418D-9825-797E41D0168D}" srcOrd="4" destOrd="0" parTransId="{576F4A7E-F480-48D8-939A-13A0467703C7}" sibTransId="{BB53F1CC-8B39-443A-9EDC-9BE61193E955}"/>
    <dgm:cxn modelId="{AC26C359-01CB-4276-A003-AB2B4FC7EB7C}" srcId="{26DD8BA9-98F4-4525-83F7-82E048A909EC}" destId="{10469474-620A-4099-9218-B0907CF20807}" srcOrd="9" destOrd="0" parTransId="{3DB57716-6812-4F54-9C8B-9CE94A9374A9}" sibTransId="{13862639-AE93-43C9-A16F-CD12A9FE961E}"/>
    <dgm:cxn modelId="{E658537A-3CDE-4F5C-9E5F-CF4A398A442F}" type="presOf" srcId="{0716B31D-9169-47BC-B40C-B917441C7F13}" destId="{CE458E4D-ED49-4C11-BB66-7BA27726E254}" srcOrd="0" destOrd="0" presId="urn:microsoft.com/office/officeart/2005/8/layout/hList1"/>
    <dgm:cxn modelId="{7726B77E-9122-46D8-8E9B-FC4A8F7F4B18}" srcId="{D73286E4-0E32-4D3C-97B6-D8CAE5179E6F}" destId="{9BD07CCE-42F8-4B91-98DE-DBE9FF17826B}" srcOrd="4" destOrd="0" parTransId="{445FC3D6-310A-478C-8417-C568644DE7E2}" sibTransId="{D22088B4-5806-4799-A68B-B9B0428920D7}"/>
    <dgm:cxn modelId="{4222F78C-DF15-49C7-B27A-A3BB67D73D20}" type="presOf" srcId="{9B31F26D-68C5-4303-B607-24012E2088B2}" destId="{4D32EC89-DD04-4C24-BF86-E3B55513800A}" srcOrd="0" destOrd="6" presId="urn:microsoft.com/office/officeart/2005/8/layout/hList1"/>
    <dgm:cxn modelId="{7C41F28D-AE19-4C23-AEAB-0F6A4FF54A38}" type="presOf" srcId="{2A58FDCD-F7EB-4A31-BEA8-1058D62F7789}" destId="{2AA3C60E-0EA1-4FC9-8710-208EFA70436E}" srcOrd="0" destOrd="0" presId="urn:microsoft.com/office/officeart/2005/8/layout/hList1"/>
    <dgm:cxn modelId="{3793BE8E-160A-4D2C-BBE6-2B1DD3B96211}" type="presOf" srcId="{CA95E714-FFB8-4A13-8AC6-3D110AC83904}" destId="{BB66EFC1-B739-4392-A5C3-3F60921DCBEF}" srcOrd="0" destOrd="5" presId="urn:microsoft.com/office/officeart/2005/8/layout/hList1"/>
    <dgm:cxn modelId="{DED02597-B9A8-40DF-83EA-8EA29C995975}" type="presOf" srcId="{6A80DE69-E5FC-450A-A113-3F33D5E04956}" destId="{4D32EC89-DD04-4C24-BF86-E3B55513800A}" srcOrd="0" destOrd="0" presId="urn:microsoft.com/office/officeart/2005/8/layout/hList1"/>
    <dgm:cxn modelId="{0357A098-5B44-4E62-961D-CAE52121E5EB}" srcId="{F53AB8B7-564E-42F8-8E5D-5A4A2614C9BC}" destId="{8F3F2F22-1778-4FB9-8497-88E85EE37F53}" srcOrd="2" destOrd="0" parTransId="{2AB0A032-84AE-4FF5-9CFE-4D6702FBC881}" sibTransId="{BF21495F-B81C-4A5E-A69B-DFCCAB74B329}"/>
    <dgm:cxn modelId="{CBC20C99-52D5-4968-BB1F-05754D05F920}" srcId="{B84260FC-B136-47FE-BBF9-D5E8976F78BA}" destId="{D73286E4-0E32-4D3C-97B6-D8CAE5179E6F}" srcOrd="3" destOrd="0" parTransId="{1D0BE313-45CB-4C35-B253-935B1A2A6325}" sibTransId="{D69C133D-C661-4B47-9128-DD2FC675875A}"/>
    <dgm:cxn modelId="{E4B1AF9A-6DD3-4EB3-AFFE-4CEF614D0076}" srcId="{26DD8BA9-98F4-4525-83F7-82E048A909EC}" destId="{2718269E-A725-4CA1-A31C-FBE9AF403635}" srcOrd="6" destOrd="0" parTransId="{DE334125-8562-4D35-B471-3676FC514F01}" sibTransId="{10848550-BA0E-493D-B8CF-3DE7BD4F17B5}"/>
    <dgm:cxn modelId="{393FDC9D-5E85-4E15-B156-837ECE47BE8B}" srcId="{F53AB8B7-564E-42F8-8E5D-5A4A2614C9BC}" destId="{F7821811-1AA4-44FD-873E-01030A1A8B8E}" srcOrd="1" destOrd="0" parTransId="{D37AB442-18F9-4723-9FCE-4EE13466ABBA}" sibTransId="{B82B25E5-29F5-44F9-A4DE-D571F1B5447F}"/>
    <dgm:cxn modelId="{70A78FAC-C24A-4C3E-8D4D-E0CF46E0AC4A}" type="presOf" srcId="{C22CB14B-4C2C-47DF-BCB5-FE79BFE358A9}" destId="{4D32EC89-DD04-4C24-BF86-E3B55513800A}" srcOrd="0" destOrd="5" presId="urn:microsoft.com/office/officeart/2005/8/layout/hList1"/>
    <dgm:cxn modelId="{05DB59AD-7E53-4914-8DE9-D2FB95644229}" srcId="{B84260FC-B136-47FE-BBF9-D5E8976F78BA}" destId="{26DD8BA9-98F4-4525-83F7-82E048A909EC}" srcOrd="0" destOrd="0" parTransId="{64FFDA9C-F6B8-47A5-90DD-731AE8707819}" sibTransId="{6EB84BF4-29EC-49B6-9DCB-549AFDA5616D}"/>
    <dgm:cxn modelId="{A76D30AF-8E89-4713-9AE7-C25ED317C00E}" type="presOf" srcId="{F9075194-94FF-445E-942B-4C407340DF84}" destId="{F47998E1-BE35-48CA-8089-681BF152CB3E}" srcOrd="0" destOrd="3" presId="urn:microsoft.com/office/officeart/2005/8/layout/hList1"/>
    <dgm:cxn modelId="{9D19F9B0-9548-4C74-9A47-BFA481C1005A}" type="presOf" srcId="{DF6F1085-5149-4171-A9DC-D1C9E50A8C2E}" destId="{BB66EFC1-B739-4392-A5C3-3F60921DCBEF}" srcOrd="0" destOrd="7" presId="urn:microsoft.com/office/officeart/2005/8/layout/hList1"/>
    <dgm:cxn modelId="{D073FBB7-8825-49F2-8C9F-4646FE5D7671}" srcId="{0716B31D-9169-47BC-B40C-B917441C7F13}" destId="{F53AB8B7-564E-42F8-8E5D-5A4A2614C9BC}" srcOrd="1" destOrd="0" parTransId="{FFBC81F4-8795-4B9D-B446-A5F5F23C3D6B}" sibTransId="{E59069A1-3D8D-4FAC-9E6D-FBEAF069E07E}"/>
    <dgm:cxn modelId="{D7E544B8-D209-4F37-B85C-84D0BC14F3BC}" type="presOf" srcId="{7D30734E-9666-45A6-B9A7-22E46294F3BF}" destId="{68C20951-6DFA-4927-89AC-FC5BEB088E8E}" srcOrd="0" destOrd="0" presId="urn:microsoft.com/office/officeart/2005/8/layout/hList1"/>
    <dgm:cxn modelId="{DC910EBB-7A3F-4EDB-9CD1-86B90AA57755}" srcId="{D73286E4-0E32-4D3C-97B6-D8CAE5179E6F}" destId="{58E0750F-A82F-40A3-9F64-298312BA6AC5}" srcOrd="3" destOrd="0" parTransId="{E64BDC00-DEA2-4F3B-9E02-C139F3EE9906}" sibTransId="{F84665C4-55F4-423C-A528-5830EED21EA9}"/>
    <dgm:cxn modelId="{61E40EBC-7C62-4DC5-B185-4902F951FDE3}" type="presOf" srcId="{804C1E59-735C-494B-B1A9-E3D55476487A}" destId="{F47998E1-BE35-48CA-8089-681BF152CB3E}" srcOrd="0" destOrd="1" presId="urn:microsoft.com/office/officeart/2005/8/layout/hList1"/>
    <dgm:cxn modelId="{741263BF-C313-4C50-9446-1E4CF6C32497}" type="presOf" srcId="{5CFCABDD-8EFA-418D-9825-797E41D0168D}" destId="{BB66EFC1-B739-4392-A5C3-3F60921DCBEF}" srcOrd="0" destOrd="4" presId="urn:microsoft.com/office/officeart/2005/8/layout/hList1"/>
    <dgm:cxn modelId="{6DD4DCBF-9F18-4B8F-919A-1459F55842F8}" type="presOf" srcId="{1B8506D0-F554-48DE-BAD1-090F286EB7FE}" destId="{BB66EFC1-B739-4392-A5C3-3F60921DCBEF}" srcOrd="0" destOrd="8" presId="urn:microsoft.com/office/officeart/2005/8/layout/hList1"/>
    <dgm:cxn modelId="{874B43C2-D185-4310-A14E-0A7AE830BBB7}" srcId="{26DD8BA9-98F4-4525-83F7-82E048A909EC}" destId="{81165B08-5B6F-4D27-95B3-28E5255B9EDC}" srcOrd="1" destOrd="0" parTransId="{6FDB36A2-95B8-4D22-BBF3-5A6E52AAAC9F}" sibTransId="{613F24F3-7251-43BD-AFF4-24914E5D47DC}"/>
    <dgm:cxn modelId="{622665C5-CC0D-49BA-B005-5680F1D8BD9E}" srcId="{2A58FDCD-F7EB-4A31-BEA8-1058D62F7789}" destId="{9F58AA8C-5403-4C0D-9A5F-54E4EC63CAC7}" srcOrd="0" destOrd="0" parTransId="{5896C197-19B7-4BAC-8D24-47CFB4E0852E}" sibTransId="{3A784C61-28F1-46EC-AE8E-01C3B4465684}"/>
    <dgm:cxn modelId="{1D25D8C6-8C8B-4D97-B6B2-4969320372DF}" srcId="{2A58FDCD-F7EB-4A31-BEA8-1058D62F7789}" destId="{88934C89-970A-4D14-8817-1F190AF3B9D5}" srcOrd="2" destOrd="0" parTransId="{85DD1DF3-E4E9-482C-A60E-5E7814CEAE89}" sibTransId="{097D1111-1792-422F-82E9-B925A1CB62CB}"/>
    <dgm:cxn modelId="{FF8A4BC7-506C-4A76-B0DB-546329201E38}" type="presOf" srcId="{B84260FC-B136-47FE-BBF9-D5E8976F78BA}" destId="{810DEDB5-EA69-4B8F-84B1-243BA0A1494B}" srcOrd="0" destOrd="0" presId="urn:microsoft.com/office/officeart/2005/8/layout/hList1"/>
    <dgm:cxn modelId="{61968EC7-6130-43D6-9A83-2E1C941F14FE}" type="presOf" srcId="{7E5EFAE4-8734-4765-A6AE-A0F2C605F3C3}" destId="{BB66EFC1-B739-4392-A5C3-3F60921DCBEF}" srcOrd="0" destOrd="10" presId="urn:microsoft.com/office/officeart/2005/8/layout/hList1"/>
    <dgm:cxn modelId="{B335B4C7-1BF3-48CB-84C9-BC427E2D03AE}" srcId="{0716B31D-9169-47BC-B40C-B917441C7F13}" destId="{6A80DE69-E5FC-450A-A113-3F33D5E04956}" srcOrd="0" destOrd="0" parTransId="{5BA04AA0-0FFB-491B-910E-7ACFC706527C}" sibTransId="{A5C702C4-125F-4884-B453-6BC7A7C8A2FE}"/>
    <dgm:cxn modelId="{0666F6CB-5393-4EB0-96E9-E890EAED695A}" type="presOf" srcId="{2398D4C8-D4FF-4281-ACF5-37784DE09AA6}" destId="{F47998E1-BE35-48CA-8089-681BF152CB3E}" srcOrd="0" destOrd="4" presId="urn:microsoft.com/office/officeart/2005/8/layout/hList1"/>
    <dgm:cxn modelId="{1CE8CEDF-0823-4A4B-82EA-0A697CAF0134}" type="presOf" srcId="{F3501A68-A79A-4282-A41D-A07D43030968}" destId="{BB66EFC1-B739-4392-A5C3-3F60921DCBEF}" srcOrd="0" destOrd="3" presId="urn:microsoft.com/office/officeart/2005/8/layout/hList1"/>
    <dgm:cxn modelId="{0B2AC3E1-F4FD-4B85-9A31-4645481989DE}" srcId="{26DD8BA9-98F4-4525-83F7-82E048A909EC}" destId="{87B726D5-36C4-49FC-A05E-D551203F7440}" srcOrd="2" destOrd="0" parTransId="{C12A5529-5BAD-4EFB-B7B9-1B8474A5F34D}" sibTransId="{014153CC-895E-4706-B6B7-A1D58FF7C657}"/>
    <dgm:cxn modelId="{B5E4FBE5-1690-4ABE-81FC-8D5E79D9CDED}" type="presOf" srcId="{9BD07CCE-42F8-4B91-98DE-DBE9FF17826B}" destId="{68C20951-6DFA-4927-89AC-FC5BEB088E8E}" srcOrd="0" destOrd="4" presId="urn:microsoft.com/office/officeart/2005/8/layout/hList1"/>
    <dgm:cxn modelId="{A127CCE7-C5DD-484A-AD33-FCDF3AA89ADF}" srcId="{D73286E4-0E32-4D3C-97B6-D8CAE5179E6F}" destId="{7D30734E-9666-45A6-B9A7-22E46294F3BF}" srcOrd="0" destOrd="0" parTransId="{9E99744A-EB01-4DD2-870F-FFDF2347F548}" sibTransId="{2539AB9D-BEF6-4EF1-A01B-6E395C9CD3AE}"/>
    <dgm:cxn modelId="{A3086FEE-4455-479A-8B87-E238F1411679}" srcId="{D73286E4-0E32-4D3C-97B6-D8CAE5179E6F}" destId="{585BDC63-87B4-4F34-9D67-2DA57B495257}" srcOrd="1" destOrd="0" parTransId="{8ECAFEAA-9508-46D3-9867-AA025E2BF482}" sibTransId="{81ECA8F8-3EF3-4076-A9F4-2851E1155F41}"/>
    <dgm:cxn modelId="{285A95EF-91D9-48D5-83BC-E15287322C21}" srcId="{B84260FC-B136-47FE-BBF9-D5E8976F78BA}" destId="{2A58FDCD-F7EB-4A31-BEA8-1058D62F7789}" srcOrd="2" destOrd="0" parTransId="{504E8E59-0539-409E-9847-CBE54181BF10}" sibTransId="{A165FAB1-9C50-4844-9FF8-95FDA4E2A092}"/>
    <dgm:cxn modelId="{E50E39F0-A84A-4BF0-9EA7-5DA91EFA9509}" type="presOf" srcId="{9F58AA8C-5403-4C0D-9A5F-54E4EC63CAC7}" destId="{F47998E1-BE35-48CA-8089-681BF152CB3E}" srcOrd="0" destOrd="0" presId="urn:microsoft.com/office/officeart/2005/8/layout/hList1"/>
    <dgm:cxn modelId="{F18840F1-19D8-43C2-AC46-9E47137E9C3F}" type="presOf" srcId="{88934C89-970A-4D14-8817-1F190AF3B9D5}" destId="{F47998E1-BE35-48CA-8089-681BF152CB3E}" srcOrd="0" destOrd="2" presId="urn:microsoft.com/office/officeart/2005/8/layout/hList1"/>
    <dgm:cxn modelId="{887D1BF4-3335-496A-8372-71F0E503FD88}" type="presOf" srcId="{F53AB8B7-564E-42F8-8E5D-5A4A2614C9BC}" destId="{4D32EC89-DD04-4C24-BF86-E3B55513800A}" srcOrd="0" destOrd="1" presId="urn:microsoft.com/office/officeart/2005/8/layout/hList1"/>
    <dgm:cxn modelId="{B695C8F8-371A-45A0-A567-A273D6C978D1}" type="presOf" srcId="{81165B08-5B6F-4D27-95B3-28E5255B9EDC}" destId="{BB66EFC1-B739-4392-A5C3-3F60921DCBEF}" srcOrd="0" destOrd="1" presId="urn:microsoft.com/office/officeart/2005/8/layout/hList1"/>
    <dgm:cxn modelId="{D3B1F4FB-9A94-41EC-9B0D-21154764A890}" type="presOf" srcId="{D73286E4-0E32-4D3C-97B6-D8CAE5179E6F}" destId="{986368A6-3485-4545-85FC-CA95E07FE9BF}" srcOrd="0" destOrd="0" presId="urn:microsoft.com/office/officeart/2005/8/layout/hList1"/>
    <dgm:cxn modelId="{4F0A1FFD-A079-4799-B4A0-1EEB542B8E55}" type="presOf" srcId="{2718269E-A725-4CA1-A31C-FBE9AF403635}" destId="{BB66EFC1-B739-4392-A5C3-3F60921DCBEF}" srcOrd="0" destOrd="6" presId="urn:microsoft.com/office/officeart/2005/8/layout/hList1"/>
    <dgm:cxn modelId="{8D050BF7-6E44-43E3-A6ED-3FC263B09077}" type="presParOf" srcId="{810DEDB5-EA69-4B8F-84B1-243BA0A1494B}" destId="{180A5BBD-4ABD-48A0-85F0-2F8ECC92FB18}" srcOrd="0" destOrd="0" presId="urn:microsoft.com/office/officeart/2005/8/layout/hList1"/>
    <dgm:cxn modelId="{DEC6F444-7A4D-419D-AF01-32C91947084C}" type="presParOf" srcId="{180A5BBD-4ABD-48A0-85F0-2F8ECC92FB18}" destId="{F190B3A3-A95C-4941-8575-27A587D88ACE}" srcOrd="0" destOrd="0" presId="urn:microsoft.com/office/officeart/2005/8/layout/hList1"/>
    <dgm:cxn modelId="{F36AFFAC-F0B3-447D-AE9C-21D48EA97301}" type="presParOf" srcId="{180A5BBD-4ABD-48A0-85F0-2F8ECC92FB18}" destId="{BB66EFC1-B739-4392-A5C3-3F60921DCBEF}" srcOrd="1" destOrd="0" presId="urn:microsoft.com/office/officeart/2005/8/layout/hList1"/>
    <dgm:cxn modelId="{F3EDA321-4D8C-468C-BC34-FD902754FBAC}" type="presParOf" srcId="{810DEDB5-EA69-4B8F-84B1-243BA0A1494B}" destId="{BC95C67F-C412-4996-9362-364C02938727}" srcOrd="1" destOrd="0" presId="urn:microsoft.com/office/officeart/2005/8/layout/hList1"/>
    <dgm:cxn modelId="{52FCCD48-8E23-4BD3-993D-ADA84D9DED90}" type="presParOf" srcId="{810DEDB5-EA69-4B8F-84B1-243BA0A1494B}" destId="{3F957C27-79DC-4E52-A91B-38853DFCA2E7}" srcOrd="2" destOrd="0" presId="urn:microsoft.com/office/officeart/2005/8/layout/hList1"/>
    <dgm:cxn modelId="{203296A1-5AAA-4F6A-9C89-18969C937E99}" type="presParOf" srcId="{3F957C27-79DC-4E52-A91B-38853DFCA2E7}" destId="{CE458E4D-ED49-4C11-BB66-7BA27726E254}" srcOrd="0" destOrd="0" presId="urn:microsoft.com/office/officeart/2005/8/layout/hList1"/>
    <dgm:cxn modelId="{C7C324CA-E90C-4350-943D-E92DAE5B7C9E}" type="presParOf" srcId="{3F957C27-79DC-4E52-A91B-38853DFCA2E7}" destId="{4D32EC89-DD04-4C24-BF86-E3B55513800A}" srcOrd="1" destOrd="0" presId="urn:microsoft.com/office/officeart/2005/8/layout/hList1"/>
    <dgm:cxn modelId="{8E164001-2816-42EE-9891-44B2F187E4AD}" type="presParOf" srcId="{810DEDB5-EA69-4B8F-84B1-243BA0A1494B}" destId="{1773DD09-3578-4627-8F43-191F534065C7}" srcOrd="3" destOrd="0" presId="urn:microsoft.com/office/officeart/2005/8/layout/hList1"/>
    <dgm:cxn modelId="{41D64058-FFB6-4477-BDB7-671595D44CF5}" type="presParOf" srcId="{810DEDB5-EA69-4B8F-84B1-243BA0A1494B}" destId="{C66FB6CF-86F8-4389-A774-567A544005A1}" srcOrd="4" destOrd="0" presId="urn:microsoft.com/office/officeart/2005/8/layout/hList1"/>
    <dgm:cxn modelId="{C21E5044-0172-45FD-BD6A-172AB88EA7C9}" type="presParOf" srcId="{C66FB6CF-86F8-4389-A774-567A544005A1}" destId="{2AA3C60E-0EA1-4FC9-8710-208EFA70436E}" srcOrd="0" destOrd="0" presId="urn:microsoft.com/office/officeart/2005/8/layout/hList1"/>
    <dgm:cxn modelId="{0DF8809B-4EC2-4C23-9C79-106F20716D8F}" type="presParOf" srcId="{C66FB6CF-86F8-4389-A774-567A544005A1}" destId="{F47998E1-BE35-48CA-8089-681BF152CB3E}" srcOrd="1" destOrd="0" presId="urn:microsoft.com/office/officeart/2005/8/layout/hList1"/>
    <dgm:cxn modelId="{37E9B86A-7455-42A2-8EE9-A178D3AEA017}" type="presParOf" srcId="{810DEDB5-EA69-4B8F-84B1-243BA0A1494B}" destId="{34AB7FD0-857F-4CA5-B99B-8CA03B0B2E39}" srcOrd="5" destOrd="0" presId="urn:microsoft.com/office/officeart/2005/8/layout/hList1"/>
    <dgm:cxn modelId="{D7FD065E-A64A-4657-A46E-84B84B9DA2B2}" type="presParOf" srcId="{810DEDB5-EA69-4B8F-84B1-243BA0A1494B}" destId="{6A5655B9-78EF-45C9-9FF7-21C0B3F23774}" srcOrd="6" destOrd="0" presId="urn:microsoft.com/office/officeart/2005/8/layout/hList1"/>
    <dgm:cxn modelId="{D8D26421-B9AE-4770-9F84-B5408789FE04}" type="presParOf" srcId="{6A5655B9-78EF-45C9-9FF7-21C0B3F23774}" destId="{986368A6-3485-4545-85FC-CA95E07FE9BF}" srcOrd="0" destOrd="0" presId="urn:microsoft.com/office/officeart/2005/8/layout/hList1"/>
    <dgm:cxn modelId="{6018C912-A6B5-4FEE-BAAD-0A03C83159A8}" type="presParOf" srcId="{6A5655B9-78EF-45C9-9FF7-21C0B3F23774}" destId="{68C20951-6DFA-4927-89AC-FC5BEB088E8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A62A85-BD6B-4E48-8490-1CDA14A318D2}" type="doc">
      <dgm:prSet loTypeId="urn:diagrams.loki3.com/VaryingWidthList" loCatId="list" qsTypeId="urn:microsoft.com/office/officeart/2005/8/quickstyle/simple1" qsCatId="simple" csTypeId="urn:microsoft.com/office/officeart/2005/8/colors/accent1_2" csCatId="accent1" phldr="1"/>
      <dgm:spPr/>
    </dgm:pt>
    <dgm:pt modelId="{FDECD44C-3F5D-4E47-9A2A-C711C530608C}">
      <dgm:prSet phldrT="[Text]" custT="1"/>
      <dgm:spPr>
        <a:solidFill>
          <a:schemeClr val="accent1">
            <a:lumMod val="20000"/>
            <a:lumOff val="80000"/>
          </a:schemeClr>
        </a:solidFill>
      </dgm:spPr>
      <dgm:t>
        <a:bodyPr/>
        <a:lstStyle/>
        <a:p>
          <a:r>
            <a:rPr lang="en-US" sz="2400" b="1" dirty="0">
              <a:solidFill>
                <a:schemeClr val="accent5">
                  <a:lumMod val="50000"/>
                </a:schemeClr>
              </a:solidFill>
            </a:rPr>
            <a:t>One county Training &amp; Coaching</a:t>
          </a:r>
        </a:p>
      </dgm:t>
    </dgm:pt>
    <dgm:pt modelId="{F469CBA6-DFC9-4262-B50D-5EC43E1299BF}" type="parTrans" cxnId="{B1569A81-54B2-4B35-80C0-103BE5224746}">
      <dgm:prSet/>
      <dgm:spPr/>
      <dgm:t>
        <a:bodyPr/>
        <a:lstStyle/>
        <a:p>
          <a:endParaRPr lang="en-US"/>
        </a:p>
      </dgm:t>
    </dgm:pt>
    <dgm:pt modelId="{1E42DEFF-4AFA-4369-8777-70C87E2EADD8}" type="sibTrans" cxnId="{B1569A81-54B2-4B35-80C0-103BE5224746}">
      <dgm:prSet/>
      <dgm:spPr/>
      <dgm:t>
        <a:bodyPr/>
        <a:lstStyle/>
        <a:p>
          <a:endParaRPr lang="en-US"/>
        </a:p>
      </dgm:t>
    </dgm:pt>
    <dgm:pt modelId="{17FF7F3E-4FE9-4812-8277-FBD05F0D37A0}">
      <dgm:prSet phldrT="[Text]" custT="1"/>
      <dgm:spPr>
        <a:solidFill>
          <a:schemeClr val="accent1">
            <a:lumMod val="20000"/>
            <a:lumOff val="80000"/>
          </a:schemeClr>
        </a:solidFill>
      </dgm:spPr>
      <dgm:t>
        <a:bodyPr/>
        <a:lstStyle/>
        <a:p>
          <a:r>
            <a:rPr lang="en-US" sz="2400" b="1" dirty="0">
              <a:solidFill>
                <a:schemeClr val="accent5">
                  <a:lumMod val="50000"/>
                </a:schemeClr>
              </a:solidFill>
            </a:rPr>
            <a:t>One County Training Only</a:t>
          </a:r>
        </a:p>
      </dgm:t>
    </dgm:pt>
    <dgm:pt modelId="{246537A3-7689-4BF2-B898-8E97DC8F752E}" type="parTrans" cxnId="{0D96E61A-5AA4-469B-8589-3933E6C210FB}">
      <dgm:prSet/>
      <dgm:spPr/>
      <dgm:t>
        <a:bodyPr/>
        <a:lstStyle/>
        <a:p>
          <a:endParaRPr lang="en-US"/>
        </a:p>
      </dgm:t>
    </dgm:pt>
    <dgm:pt modelId="{9914B50C-3BF5-4607-ACB2-AE67F2E3E067}" type="sibTrans" cxnId="{0D96E61A-5AA4-469B-8589-3933E6C210FB}">
      <dgm:prSet/>
      <dgm:spPr/>
      <dgm:t>
        <a:bodyPr/>
        <a:lstStyle/>
        <a:p>
          <a:endParaRPr lang="en-US"/>
        </a:p>
      </dgm:t>
    </dgm:pt>
    <dgm:pt modelId="{F4CB7A4B-E1E7-4F33-8826-11CFF4EDF592}" type="pres">
      <dgm:prSet presAssocID="{AEA62A85-BD6B-4E48-8490-1CDA14A318D2}" presName="Name0" presStyleCnt="0">
        <dgm:presLayoutVars>
          <dgm:resizeHandles/>
        </dgm:presLayoutVars>
      </dgm:prSet>
      <dgm:spPr/>
    </dgm:pt>
    <dgm:pt modelId="{B42BBB4E-182C-4B8C-A983-F5F81D82AF98}" type="pres">
      <dgm:prSet presAssocID="{FDECD44C-3F5D-4E47-9A2A-C711C530608C}" presName="text" presStyleLbl="node1" presStyleIdx="0" presStyleCnt="2" custScaleX="264751" custScaleY="53558">
        <dgm:presLayoutVars>
          <dgm:bulletEnabled val="1"/>
        </dgm:presLayoutVars>
      </dgm:prSet>
      <dgm:spPr/>
    </dgm:pt>
    <dgm:pt modelId="{3C884834-1BF1-4B02-9CD4-F376FB9A644A}" type="pres">
      <dgm:prSet presAssocID="{1E42DEFF-4AFA-4369-8777-70C87E2EADD8}" presName="space" presStyleCnt="0"/>
      <dgm:spPr/>
    </dgm:pt>
    <dgm:pt modelId="{6E60537F-B053-4AB7-BABB-9661D1CBF1FB}" type="pres">
      <dgm:prSet presAssocID="{17FF7F3E-4FE9-4812-8277-FBD05F0D37A0}" presName="text" presStyleLbl="node1" presStyleIdx="1" presStyleCnt="2" custScaleX="324843" custScaleY="55787">
        <dgm:presLayoutVars>
          <dgm:bulletEnabled val="1"/>
        </dgm:presLayoutVars>
      </dgm:prSet>
      <dgm:spPr/>
    </dgm:pt>
  </dgm:ptLst>
  <dgm:cxnLst>
    <dgm:cxn modelId="{0D96E61A-5AA4-469B-8589-3933E6C210FB}" srcId="{AEA62A85-BD6B-4E48-8490-1CDA14A318D2}" destId="{17FF7F3E-4FE9-4812-8277-FBD05F0D37A0}" srcOrd="1" destOrd="0" parTransId="{246537A3-7689-4BF2-B898-8E97DC8F752E}" sibTransId="{9914B50C-3BF5-4607-ACB2-AE67F2E3E067}"/>
    <dgm:cxn modelId="{86B92A44-00E0-4891-967D-8425A4BA58AC}" type="presOf" srcId="{FDECD44C-3F5D-4E47-9A2A-C711C530608C}" destId="{B42BBB4E-182C-4B8C-A983-F5F81D82AF98}" srcOrd="0" destOrd="0" presId="urn:diagrams.loki3.com/VaryingWidthList"/>
    <dgm:cxn modelId="{448F6E52-B123-4380-9167-33B60348546D}" type="presOf" srcId="{AEA62A85-BD6B-4E48-8490-1CDA14A318D2}" destId="{F4CB7A4B-E1E7-4F33-8826-11CFF4EDF592}" srcOrd="0" destOrd="0" presId="urn:diagrams.loki3.com/VaryingWidthList"/>
    <dgm:cxn modelId="{B1569A81-54B2-4B35-80C0-103BE5224746}" srcId="{AEA62A85-BD6B-4E48-8490-1CDA14A318D2}" destId="{FDECD44C-3F5D-4E47-9A2A-C711C530608C}" srcOrd="0" destOrd="0" parTransId="{F469CBA6-DFC9-4262-B50D-5EC43E1299BF}" sibTransId="{1E42DEFF-4AFA-4369-8777-70C87E2EADD8}"/>
    <dgm:cxn modelId="{A78D2DB1-2358-40B4-909B-332B5548C223}" type="presOf" srcId="{17FF7F3E-4FE9-4812-8277-FBD05F0D37A0}" destId="{6E60537F-B053-4AB7-BABB-9661D1CBF1FB}" srcOrd="0" destOrd="0" presId="urn:diagrams.loki3.com/VaryingWidthList"/>
    <dgm:cxn modelId="{0C8E1177-8943-404B-A25E-399B87606EBC}" type="presParOf" srcId="{F4CB7A4B-E1E7-4F33-8826-11CFF4EDF592}" destId="{B42BBB4E-182C-4B8C-A983-F5F81D82AF98}" srcOrd="0" destOrd="0" presId="urn:diagrams.loki3.com/VaryingWidthList"/>
    <dgm:cxn modelId="{BD2B3B85-ACA1-458F-8D4C-FB8D77576842}" type="presParOf" srcId="{F4CB7A4B-E1E7-4F33-8826-11CFF4EDF592}" destId="{3C884834-1BF1-4B02-9CD4-F376FB9A644A}" srcOrd="1" destOrd="0" presId="urn:diagrams.loki3.com/VaryingWidthList"/>
    <dgm:cxn modelId="{A30B3093-D168-463D-88FC-1616D43C46E9}" type="presParOf" srcId="{F4CB7A4B-E1E7-4F33-8826-11CFF4EDF592}" destId="{6E60537F-B053-4AB7-BABB-9661D1CBF1FB}" srcOrd="2"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E9EE47-FD5D-4F6C-A884-75A6D8CEF5B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2793D344-1511-49F5-9F37-05FE8E3A6DEC}">
      <dgm:prSet phldrT="[Text]" custT="1"/>
      <dgm:spPr/>
      <dgm:t>
        <a:bodyPr/>
        <a:lstStyle/>
        <a:p>
          <a:r>
            <a:rPr lang="en-US" sz="1800" b="1" dirty="0"/>
            <a:t>Explicit Instruction</a:t>
          </a:r>
        </a:p>
      </dgm:t>
    </dgm:pt>
    <dgm:pt modelId="{8D0BE3A0-8918-42BF-A2BD-D7F422AB9F89}" type="parTrans" cxnId="{78E0A367-F5FB-4B53-9FC9-EFAB8B39A94D}">
      <dgm:prSet/>
      <dgm:spPr/>
      <dgm:t>
        <a:bodyPr/>
        <a:lstStyle/>
        <a:p>
          <a:endParaRPr lang="en-US"/>
        </a:p>
      </dgm:t>
    </dgm:pt>
    <dgm:pt modelId="{1CE7FB6E-ED3A-4B1C-B200-17031901432D}" type="sibTrans" cxnId="{78E0A367-F5FB-4B53-9FC9-EFAB8B39A94D}">
      <dgm:prSet/>
      <dgm:spPr/>
      <dgm:t>
        <a:bodyPr/>
        <a:lstStyle/>
        <a:p>
          <a:endParaRPr lang="en-US"/>
        </a:p>
      </dgm:t>
    </dgm:pt>
    <dgm:pt modelId="{693535E5-286F-4529-9C75-B3B04DBCD08C}">
      <dgm:prSet phldrT="[Text]" custT="1"/>
      <dgm:spPr/>
      <dgm:t>
        <a:bodyPr/>
        <a:lstStyle/>
        <a:p>
          <a:r>
            <a:rPr lang="en-US" sz="1600" dirty="0"/>
            <a:t>Identify important objectives</a:t>
          </a:r>
        </a:p>
      </dgm:t>
    </dgm:pt>
    <dgm:pt modelId="{9B47C344-C389-4E1C-A638-568DEC3D3057}" type="parTrans" cxnId="{128513D1-A53B-4869-A4E0-186E19354A0C}">
      <dgm:prSet/>
      <dgm:spPr/>
      <dgm:t>
        <a:bodyPr/>
        <a:lstStyle/>
        <a:p>
          <a:endParaRPr lang="en-US"/>
        </a:p>
      </dgm:t>
    </dgm:pt>
    <dgm:pt modelId="{48EB704A-D19E-4753-8F24-D63ACFF5DCDC}" type="sibTrans" cxnId="{128513D1-A53B-4869-A4E0-186E19354A0C}">
      <dgm:prSet/>
      <dgm:spPr/>
      <dgm:t>
        <a:bodyPr/>
        <a:lstStyle/>
        <a:p>
          <a:endParaRPr lang="en-US"/>
        </a:p>
      </dgm:t>
    </dgm:pt>
    <dgm:pt modelId="{DEB341B0-D10D-43CA-B01E-AD6EAB93AFBE}">
      <dgm:prSet phldrT="[Text]" custT="1"/>
      <dgm:spPr/>
      <dgm:t>
        <a:bodyPr/>
        <a:lstStyle/>
        <a:p>
          <a:r>
            <a:rPr lang="en-US" sz="1600" dirty="0"/>
            <a:t>Specify learning outcomes</a:t>
          </a:r>
        </a:p>
      </dgm:t>
    </dgm:pt>
    <dgm:pt modelId="{8E85EC5F-CCC8-4B33-B181-1B1750A3F300}" type="parTrans" cxnId="{B8AE43D6-F77D-4BCE-A546-75717599BA3A}">
      <dgm:prSet/>
      <dgm:spPr/>
      <dgm:t>
        <a:bodyPr/>
        <a:lstStyle/>
        <a:p>
          <a:endParaRPr lang="en-US"/>
        </a:p>
      </dgm:t>
    </dgm:pt>
    <dgm:pt modelId="{835D3304-D7BB-4DCC-8230-43E1B96796B4}" type="sibTrans" cxnId="{B8AE43D6-F77D-4BCE-A546-75717599BA3A}">
      <dgm:prSet/>
      <dgm:spPr/>
      <dgm:t>
        <a:bodyPr/>
        <a:lstStyle/>
        <a:p>
          <a:endParaRPr lang="en-US"/>
        </a:p>
      </dgm:t>
    </dgm:pt>
    <dgm:pt modelId="{3764FCF5-6765-49F5-BE83-F8590836B3DD}">
      <dgm:prSet phldrT="[Text]" custT="1"/>
      <dgm:spPr/>
      <dgm:t>
        <a:bodyPr/>
        <a:lstStyle/>
        <a:p>
          <a:r>
            <a:rPr lang="en-US" sz="1500" dirty="0"/>
            <a:t>Design structured instructional experiences</a:t>
          </a:r>
        </a:p>
      </dgm:t>
    </dgm:pt>
    <dgm:pt modelId="{F484FC1C-4291-47D0-9DFA-8864000CFBD7}" type="parTrans" cxnId="{313F310E-9A4F-445A-BECE-0B715F434EBF}">
      <dgm:prSet/>
      <dgm:spPr/>
      <dgm:t>
        <a:bodyPr/>
        <a:lstStyle/>
        <a:p>
          <a:endParaRPr lang="en-US"/>
        </a:p>
      </dgm:t>
    </dgm:pt>
    <dgm:pt modelId="{297DBA76-6795-40ED-AA9E-8083A30FE1EB}" type="sibTrans" cxnId="{313F310E-9A4F-445A-BECE-0B715F434EBF}">
      <dgm:prSet/>
      <dgm:spPr/>
      <dgm:t>
        <a:bodyPr/>
        <a:lstStyle/>
        <a:p>
          <a:endParaRPr lang="en-US"/>
        </a:p>
      </dgm:t>
    </dgm:pt>
    <dgm:pt modelId="{1BCDDAB1-DD2A-420D-B5DE-3A6C61E6A8C6}">
      <dgm:prSet phldrT="[Text]" custT="1"/>
      <dgm:spPr/>
      <dgm:t>
        <a:bodyPr/>
        <a:lstStyle/>
        <a:p>
          <a:r>
            <a:rPr lang="en-US" sz="1600" dirty="0"/>
            <a:t>Explain concepts directly </a:t>
          </a:r>
        </a:p>
      </dgm:t>
    </dgm:pt>
    <dgm:pt modelId="{C1F18794-977B-4A06-B682-AB1B9142083B}" type="parTrans" cxnId="{D00D37A8-AD73-4571-B737-276DDAD628D1}">
      <dgm:prSet/>
      <dgm:spPr/>
      <dgm:t>
        <a:bodyPr/>
        <a:lstStyle/>
        <a:p>
          <a:endParaRPr lang="en-US"/>
        </a:p>
      </dgm:t>
    </dgm:pt>
    <dgm:pt modelId="{A8513304-746A-48D5-958B-9E53579ACEED}" type="sibTrans" cxnId="{D00D37A8-AD73-4571-B737-276DDAD628D1}">
      <dgm:prSet/>
      <dgm:spPr/>
      <dgm:t>
        <a:bodyPr/>
        <a:lstStyle/>
        <a:p>
          <a:endParaRPr lang="en-US"/>
        </a:p>
      </dgm:t>
    </dgm:pt>
    <dgm:pt modelId="{015F2D92-4EC4-4E38-B138-D36377EF01FF}">
      <dgm:prSet phldrT="[Text]" custT="1"/>
      <dgm:spPr/>
      <dgm:t>
        <a:bodyPr/>
        <a:lstStyle/>
        <a:p>
          <a:r>
            <a:rPr lang="en-US" sz="1600" dirty="0"/>
            <a:t>Model new skills and concepts </a:t>
          </a:r>
        </a:p>
      </dgm:t>
    </dgm:pt>
    <dgm:pt modelId="{ED0B09BF-A985-4361-8A16-3D0516BD4A84}" type="parTrans" cxnId="{43DAF67B-0164-46B2-97AE-71FE69E1D3A8}">
      <dgm:prSet/>
      <dgm:spPr/>
      <dgm:t>
        <a:bodyPr/>
        <a:lstStyle/>
        <a:p>
          <a:endParaRPr lang="en-US"/>
        </a:p>
      </dgm:t>
    </dgm:pt>
    <dgm:pt modelId="{287CA200-6042-494B-A1C7-5BFB5E2932CD}" type="sibTrans" cxnId="{43DAF67B-0164-46B2-97AE-71FE69E1D3A8}">
      <dgm:prSet/>
      <dgm:spPr/>
      <dgm:t>
        <a:bodyPr/>
        <a:lstStyle/>
        <a:p>
          <a:endParaRPr lang="en-US"/>
        </a:p>
      </dgm:t>
    </dgm:pt>
    <dgm:pt modelId="{3A06D4B6-632A-4CBD-8D48-C720447DDF20}">
      <dgm:prSet phldrT="[Text]" phldr="1"/>
      <dgm:spPr/>
      <dgm:t>
        <a:bodyPr/>
        <a:lstStyle/>
        <a:p>
          <a:endParaRPr lang="en-US"/>
        </a:p>
      </dgm:t>
    </dgm:pt>
    <dgm:pt modelId="{E1606F2B-1947-4562-B9D8-3AF4B6231CE4}" type="parTrans" cxnId="{15C6FFC3-7918-487B-9A07-8E18F43A2FBB}">
      <dgm:prSet/>
      <dgm:spPr/>
      <dgm:t>
        <a:bodyPr/>
        <a:lstStyle/>
        <a:p>
          <a:endParaRPr lang="en-US"/>
        </a:p>
      </dgm:t>
    </dgm:pt>
    <dgm:pt modelId="{94D25755-0CA3-4454-8FE0-74A90E09BE2F}" type="sibTrans" cxnId="{15C6FFC3-7918-487B-9A07-8E18F43A2FBB}">
      <dgm:prSet/>
      <dgm:spPr/>
      <dgm:t>
        <a:bodyPr/>
        <a:lstStyle/>
        <a:p>
          <a:endParaRPr lang="en-US"/>
        </a:p>
      </dgm:t>
    </dgm:pt>
    <dgm:pt modelId="{583D7FF6-9817-4F83-BB5E-2A9A47053D9A}">
      <dgm:prSet custT="1"/>
      <dgm:spPr/>
      <dgm:t>
        <a:bodyPr/>
        <a:lstStyle/>
        <a:p>
          <a:r>
            <a:rPr lang="en-US" sz="1500" dirty="0"/>
            <a:t>Provide multiple opportunities for practice with feedback</a:t>
          </a:r>
        </a:p>
      </dgm:t>
    </dgm:pt>
    <dgm:pt modelId="{0A364D12-D76D-4BE5-B42A-DBBA6F917BE3}" type="parTrans" cxnId="{FB8221F8-F3A1-43D4-B09C-7BE190ED359C}">
      <dgm:prSet/>
      <dgm:spPr/>
      <dgm:t>
        <a:bodyPr/>
        <a:lstStyle/>
        <a:p>
          <a:endParaRPr lang="en-US"/>
        </a:p>
      </dgm:t>
    </dgm:pt>
    <dgm:pt modelId="{8842ED24-6702-4001-BA74-06485B84F782}" type="sibTrans" cxnId="{FB8221F8-F3A1-43D4-B09C-7BE190ED359C}">
      <dgm:prSet/>
      <dgm:spPr/>
      <dgm:t>
        <a:bodyPr/>
        <a:lstStyle/>
        <a:p>
          <a:endParaRPr lang="en-US"/>
        </a:p>
      </dgm:t>
    </dgm:pt>
    <dgm:pt modelId="{8DF7354E-C6F1-466E-9DA3-2AE22E7A03B6}">
      <dgm:prSet/>
      <dgm:spPr/>
      <dgm:t>
        <a:bodyPr/>
        <a:lstStyle/>
        <a:p>
          <a:endParaRPr lang="en-US"/>
        </a:p>
      </dgm:t>
    </dgm:pt>
    <dgm:pt modelId="{FE5A9CC1-EB3A-4C3B-9A7A-1A031AE39994}" type="parTrans" cxnId="{6FDB126F-DA4B-48CF-A92D-46AC75A6315D}">
      <dgm:prSet/>
      <dgm:spPr/>
      <dgm:t>
        <a:bodyPr/>
        <a:lstStyle/>
        <a:p>
          <a:endParaRPr lang="en-US"/>
        </a:p>
      </dgm:t>
    </dgm:pt>
    <dgm:pt modelId="{D83E579C-B459-48D6-BAAF-3197F7F5687E}" type="sibTrans" cxnId="{6FDB126F-DA4B-48CF-A92D-46AC75A6315D}">
      <dgm:prSet/>
      <dgm:spPr/>
      <dgm:t>
        <a:bodyPr/>
        <a:lstStyle/>
        <a:p>
          <a:endParaRPr lang="en-US"/>
        </a:p>
      </dgm:t>
    </dgm:pt>
    <dgm:pt modelId="{4F07FBA0-8FC9-4EEB-B329-E213C9140752}" type="pres">
      <dgm:prSet presAssocID="{C4E9EE47-FD5D-4F6C-A884-75A6D8CEF5BA}" presName="Name0" presStyleCnt="0">
        <dgm:presLayoutVars>
          <dgm:chMax val="1"/>
          <dgm:chPref val="1"/>
          <dgm:dir/>
          <dgm:animOne val="branch"/>
          <dgm:animLvl val="lvl"/>
        </dgm:presLayoutVars>
      </dgm:prSet>
      <dgm:spPr/>
    </dgm:pt>
    <dgm:pt modelId="{CBF8C54A-FFFD-4946-BBE7-058937C72166}" type="pres">
      <dgm:prSet presAssocID="{2793D344-1511-49F5-9F37-05FE8E3A6DEC}" presName="Parent" presStyleLbl="node0" presStyleIdx="0" presStyleCnt="1">
        <dgm:presLayoutVars>
          <dgm:chMax val="6"/>
          <dgm:chPref val="6"/>
        </dgm:presLayoutVars>
      </dgm:prSet>
      <dgm:spPr/>
    </dgm:pt>
    <dgm:pt modelId="{2BE3A2CC-F2AA-4D10-A449-136808279175}" type="pres">
      <dgm:prSet presAssocID="{693535E5-286F-4529-9C75-B3B04DBCD08C}" presName="Accent1" presStyleCnt="0"/>
      <dgm:spPr/>
    </dgm:pt>
    <dgm:pt modelId="{6055571B-B85F-49AF-8977-754EAC53948B}" type="pres">
      <dgm:prSet presAssocID="{693535E5-286F-4529-9C75-B3B04DBCD08C}" presName="Accent" presStyleLbl="bgShp" presStyleIdx="0" presStyleCnt="6"/>
      <dgm:spPr/>
    </dgm:pt>
    <dgm:pt modelId="{0C6B1290-A7EC-48A4-B2D5-4E4A431692D3}" type="pres">
      <dgm:prSet presAssocID="{693535E5-286F-4529-9C75-B3B04DBCD08C}" presName="Child1" presStyleLbl="node1" presStyleIdx="0" presStyleCnt="6">
        <dgm:presLayoutVars>
          <dgm:chMax val="0"/>
          <dgm:chPref val="0"/>
          <dgm:bulletEnabled val="1"/>
        </dgm:presLayoutVars>
      </dgm:prSet>
      <dgm:spPr/>
    </dgm:pt>
    <dgm:pt modelId="{98E9E6E9-BC64-40F6-8FA3-954495972ECE}" type="pres">
      <dgm:prSet presAssocID="{DEB341B0-D10D-43CA-B01E-AD6EAB93AFBE}" presName="Accent2" presStyleCnt="0"/>
      <dgm:spPr/>
    </dgm:pt>
    <dgm:pt modelId="{7AD7F0E0-BAEF-4F65-9260-847728FD8ECB}" type="pres">
      <dgm:prSet presAssocID="{DEB341B0-D10D-43CA-B01E-AD6EAB93AFBE}" presName="Accent" presStyleLbl="bgShp" presStyleIdx="1" presStyleCnt="6"/>
      <dgm:spPr/>
    </dgm:pt>
    <dgm:pt modelId="{55D6FFD7-8994-4D1A-84DA-0EEA93CFF8FC}" type="pres">
      <dgm:prSet presAssocID="{DEB341B0-D10D-43CA-B01E-AD6EAB93AFBE}" presName="Child2" presStyleLbl="node1" presStyleIdx="1" presStyleCnt="6" custLinFactNeighborX="-8966" custLinFactNeighborY="3972">
        <dgm:presLayoutVars>
          <dgm:chMax val="0"/>
          <dgm:chPref val="0"/>
          <dgm:bulletEnabled val="1"/>
        </dgm:presLayoutVars>
      </dgm:prSet>
      <dgm:spPr/>
    </dgm:pt>
    <dgm:pt modelId="{22A2A1AF-8630-4195-B41F-DEA4EC36F59C}" type="pres">
      <dgm:prSet presAssocID="{3764FCF5-6765-49F5-BE83-F8590836B3DD}" presName="Accent3" presStyleCnt="0"/>
      <dgm:spPr/>
    </dgm:pt>
    <dgm:pt modelId="{13E7E7AC-A070-4FA4-95D5-187906742A0E}" type="pres">
      <dgm:prSet presAssocID="{3764FCF5-6765-49F5-BE83-F8590836B3DD}" presName="Accent" presStyleLbl="bgShp" presStyleIdx="2" presStyleCnt="6"/>
      <dgm:spPr/>
    </dgm:pt>
    <dgm:pt modelId="{2CFF4E68-26CD-4E99-A354-C91BA82DFCC3}" type="pres">
      <dgm:prSet presAssocID="{3764FCF5-6765-49F5-BE83-F8590836B3DD}" presName="Child3" presStyleLbl="node1" presStyleIdx="2" presStyleCnt="6" custScaleX="116519">
        <dgm:presLayoutVars>
          <dgm:chMax val="0"/>
          <dgm:chPref val="0"/>
          <dgm:bulletEnabled val="1"/>
        </dgm:presLayoutVars>
      </dgm:prSet>
      <dgm:spPr/>
    </dgm:pt>
    <dgm:pt modelId="{4302FE85-E3C9-4B33-9BD6-DD4C0D0FC7EA}" type="pres">
      <dgm:prSet presAssocID="{1BCDDAB1-DD2A-420D-B5DE-3A6C61E6A8C6}" presName="Accent4" presStyleCnt="0"/>
      <dgm:spPr/>
    </dgm:pt>
    <dgm:pt modelId="{CB70D6F5-BF3E-440E-8D96-115B7DB6C008}" type="pres">
      <dgm:prSet presAssocID="{1BCDDAB1-DD2A-420D-B5DE-3A6C61E6A8C6}" presName="Accent" presStyleLbl="bgShp" presStyleIdx="3" presStyleCnt="6"/>
      <dgm:spPr/>
    </dgm:pt>
    <dgm:pt modelId="{623ED6B5-7636-490A-87F7-F4145BC692D8}" type="pres">
      <dgm:prSet presAssocID="{1BCDDAB1-DD2A-420D-B5DE-3A6C61E6A8C6}" presName="Child4" presStyleLbl="node1" presStyleIdx="3" presStyleCnt="6">
        <dgm:presLayoutVars>
          <dgm:chMax val="0"/>
          <dgm:chPref val="0"/>
          <dgm:bulletEnabled val="1"/>
        </dgm:presLayoutVars>
      </dgm:prSet>
      <dgm:spPr/>
    </dgm:pt>
    <dgm:pt modelId="{49042BE0-9579-40AA-A734-CE5125B9957C}" type="pres">
      <dgm:prSet presAssocID="{015F2D92-4EC4-4E38-B138-D36377EF01FF}" presName="Accent5" presStyleCnt="0"/>
      <dgm:spPr/>
    </dgm:pt>
    <dgm:pt modelId="{53A50757-2CC0-4990-A1F4-EABC0815663B}" type="pres">
      <dgm:prSet presAssocID="{015F2D92-4EC4-4E38-B138-D36377EF01FF}" presName="Accent" presStyleLbl="bgShp" presStyleIdx="4" presStyleCnt="6"/>
      <dgm:spPr/>
    </dgm:pt>
    <dgm:pt modelId="{6CCD78CD-B14F-4672-AB4D-366A114DC30F}" type="pres">
      <dgm:prSet presAssocID="{015F2D92-4EC4-4E38-B138-D36377EF01FF}" presName="Child5" presStyleLbl="node1" presStyleIdx="4" presStyleCnt="6" custScaleX="113398" custScaleY="104393">
        <dgm:presLayoutVars>
          <dgm:chMax val="0"/>
          <dgm:chPref val="0"/>
          <dgm:bulletEnabled val="1"/>
        </dgm:presLayoutVars>
      </dgm:prSet>
      <dgm:spPr/>
    </dgm:pt>
    <dgm:pt modelId="{9B5F1A39-BC73-4EC0-A560-022E3929444B}" type="pres">
      <dgm:prSet presAssocID="{583D7FF6-9817-4F83-BB5E-2A9A47053D9A}" presName="Accent6" presStyleCnt="0"/>
      <dgm:spPr/>
    </dgm:pt>
    <dgm:pt modelId="{99999B9A-6A77-48C9-BC4B-8AF5E6C262D8}" type="pres">
      <dgm:prSet presAssocID="{583D7FF6-9817-4F83-BB5E-2A9A47053D9A}" presName="Accent" presStyleLbl="bgShp" presStyleIdx="5" presStyleCnt="6"/>
      <dgm:spPr/>
    </dgm:pt>
    <dgm:pt modelId="{90A1CDCF-6846-4678-BC41-CE9BF4F282AB}" type="pres">
      <dgm:prSet presAssocID="{583D7FF6-9817-4F83-BB5E-2A9A47053D9A}" presName="Child6" presStyleLbl="node1" presStyleIdx="5" presStyleCnt="6" custScaleX="114358" custScaleY="111474" custLinFactNeighborX="4179" custLinFactNeighborY="3292">
        <dgm:presLayoutVars>
          <dgm:chMax val="0"/>
          <dgm:chPref val="0"/>
          <dgm:bulletEnabled val="1"/>
        </dgm:presLayoutVars>
      </dgm:prSet>
      <dgm:spPr/>
    </dgm:pt>
  </dgm:ptLst>
  <dgm:cxnLst>
    <dgm:cxn modelId="{B5D55101-C23A-4F5E-AFDC-12BB1912B98B}" type="presOf" srcId="{C4E9EE47-FD5D-4F6C-A884-75A6D8CEF5BA}" destId="{4F07FBA0-8FC9-4EEB-B329-E213C9140752}" srcOrd="0" destOrd="0" presId="urn:microsoft.com/office/officeart/2011/layout/HexagonRadial"/>
    <dgm:cxn modelId="{313F310E-9A4F-445A-BECE-0B715F434EBF}" srcId="{2793D344-1511-49F5-9F37-05FE8E3A6DEC}" destId="{3764FCF5-6765-49F5-BE83-F8590836B3DD}" srcOrd="2" destOrd="0" parTransId="{F484FC1C-4291-47D0-9DFA-8864000CFBD7}" sibTransId="{297DBA76-6795-40ED-AA9E-8083A30FE1EB}"/>
    <dgm:cxn modelId="{78E0A367-F5FB-4B53-9FC9-EFAB8B39A94D}" srcId="{C4E9EE47-FD5D-4F6C-A884-75A6D8CEF5BA}" destId="{2793D344-1511-49F5-9F37-05FE8E3A6DEC}" srcOrd="0" destOrd="0" parTransId="{8D0BE3A0-8918-42BF-A2BD-D7F422AB9F89}" sibTransId="{1CE7FB6E-ED3A-4B1C-B200-17031901432D}"/>
    <dgm:cxn modelId="{16C7D168-05BC-4781-9156-3885E56CE7F6}" type="presOf" srcId="{015F2D92-4EC4-4E38-B138-D36377EF01FF}" destId="{6CCD78CD-B14F-4672-AB4D-366A114DC30F}" srcOrd="0" destOrd="0" presId="urn:microsoft.com/office/officeart/2011/layout/HexagonRadial"/>
    <dgm:cxn modelId="{1892716D-6EB3-454A-9C2B-4DD372484F1F}" type="presOf" srcId="{3764FCF5-6765-49F5-BE83-F8590836B3DD}" destId="{2CFF4E68-26CD-4E99-A354-C91BA82DFCC3}" srcOrd="0" destOrd="0" presId="urn:microsoft.com/office/officeart/2011/layout/HexagonRadial"/>
    <dgm:cxn modelId="{DA560C4E-3C99-484B-92E5-6405C2002263}" type="presOf" srcId="{1BCDDAB1-DD2A-420D-B5DE-3A6C61E6A8C6}" destId="{623ED6B5-7636-490A-87F7-F4145BC692D8}" srcOrd="0" destOrd="0" presId="urn:microsoft.com/office/officeart/2011/layout/HexagonRadial"/>
    <dgm:cxn modelId="{6FDB126F-DA4B-48CF-A92D-46AC75A6315D}" srcId="{2793D344-1511-49F5-9F37-05FE8E3A6DEC}" destId="{8DF7354E-C6F1-466E-9DA3-2AE22E7A03B6}" srcOrd="6" destOrd="0" parTransId="{FE5A9CC1-EB3A-4C3B-9A7A-1A031AE39994}" sibTransId="{D83E579C-B459-48D6-BAAF-3197F7F5687E}"/>
    <dgm:cxn modelId="{43DAF67B-0164-46B2-97AE-71FE69E1D3A8}" srcId="{2793D344-1511-49F5-9F37-05FE8E3A6DEC}" destId="{015F2D92-4EC4-4E38-B138-D36377EF01FF}" srcOrd="4" destOrd="0" parTransId="{ED0B09BF-A985-4361-8A16-3D0516BD4A84}" sibTransId="{287CA200-6042-494B-A1C7-5BFB5E2932CD}"/>
    <dgm:cxn modelId="{D00D37A8-AD73-4571-B737-276DDAD628D1}" srcId="{2793D344-1511-49F5-9F37-05FE8E3A6DEC}" destId="{1BCDDAB1-DD2A-420D-B5DE-3A6C61E6A8C6}" srcOrd="3" destOrd="0" parTransId="{C1F18794-977B-4A06-B682-AB1B9142083B}" sibTransId="{A8513304-746A-48D5-958B-9E53579ACEED}"/>
    <dgm:cxn modelId="{BDF8D5AE-1F09-4521-B1BD-4D41DE070E79}" type="presOf" srcId="{2793D344-1511-49F5-9F37-05FE8E3A6DEC}" destId="{CBF8C54A-FFFD-4946-BBE7-058937C72166}" srcOrd="0" destOrd="0" presId="urn:microsoft.com/office/officeart/2011/layout/HexagonRadial"/>
    <dgm:cxn modelId="{15C6FFC3-7918-487B-9A07-8E18F43A2FBB}" srcId="{2793D344-1511-49F5-9F37-05FE8E3A6DEC}" destId="{3A06D4B6-632A-4CBD-8D48-C720447DDF20}" srcOrd="7" destOrd="0" parTransId="{E1606F2B-1947-4562-B9D8-3AF4B6231CE4}" sibTransId="{94D25755-0CA3-4454-8FE0-74A90E09BE2F}"/>
    <dgm:cxn modelId="{ECE9F6C6-9BAD-49E5-9036-EE30B6C7EE09}" type="presOf" srcId="{DEB341B0-D10D-43CA-B01E-AD6EAB93AFBE}" destId="{55D6FFD7-8994-4D1A-84DA-0EEA93CFF8FC}" srcOrd="0" destOrd="0" presId="urn:microsoft.com/office/officeart/2011/layout/HexagonRadial"/>
    <dgm:cxn modelId="{128513D1-A53B-4869-A4E0-186E19354A0C}" srcId="{2793D344-1511-49F5-9F37-05FE8E3A6DEC}" destId="{693535E5-286F-4529-9C75-B3B04DBCD08C}" srcOrd="0" destOrd="0" parTransId="{9B47C344-C389-4E1C-A638-568DEC3D3057}" sibTransId="{48EB704A-D19E-4753-8F24-D63ACFF5DCDC}"/>
    <dgm:cxn modelId="{B8AE43D6-F77D-4BCE-A546-75717599BA3A}" srcId="{2793D344-1511-49F5-9F37-05FE8E3A6DEC}" destId="{DEB341B0-D10D-43CA-B01E-AD6EAB93AFBE}" srcOrd="1" destOrd="0" parTransId="{8E85EC5F-CCC8-4B33-B181-1B1750A3F300}" sibTransId="{835D3304-D7BB-4DCC-8230-43E1B96796B4}"/>
    <dgm:cxn modelId="{3CAB9EE5-1ED3-4B18-86F5-751D0F3F980D}" type="presOf" srcId="{693535E5-286F-4529-9C75-B3B04DBCD08C}" destId="{0C6B1290-A7EC-48A4-B2D5-4E4A431692D3}" srcOrd="0" destOrd="0" presId="urn:microsoft.com/office/officeart/2011/layout/HexagonRadial"/>
    <dgm:cxn modelId="{FB8221F8-F3A1-43D4-B09C-7BE190ED359C}" srcId="{2793D344-1511-49F5-9F37-05FE8E3A6DEC}" destId="{583D7FF6-9817-4F83-BB5E-2A9A47053D9A}" srcOrd="5" destOrd="0" parTransId="{0A364D12-D76D-4BE5-B42A-DBBA6F917BE3}" sibTransId="{8842ED24-6702-4001-BA74-06485B84F782}"/>
    <dgm:cxn modelId="{887FD0FD-2798-4E5C-A58B-A3E96F531FA5}" type="presOf" srcId="{583D7FF6-9817-4F83-BB5E-2A9A47053D9A}" destId="{90A1CDCF-6846-4678-BC41-CE9BF4F282AB}" srcOrd="0" destOrd="0" presId="urn:microsoft.com/office/officeart/2011/layout/HexagonRadial"/>
    <dgm:cxn modelId="{450030A7-EF87-4ECB-B04D-2D65E6DD2174}" type="presParOf" srcId="{4F07FBA0-8FC9-4EEB-B329-E213C9140752}" destId="{CBF8C54A-FFFD-4946-BBE7-058937C72166}" srcOrd="0" destOrd="0" presId="urn:microsoft.com/office/officeart/2011/layout/HexagonRadial"/>
    <dgm:cxn modelId="{0BDB8BA9-27DF-4D99-91CA-CA7F5175448B}" type="presParOf" srcId="{4F07FBA0-8FC9-4EEB-B329-E213C9140752}" destId="{2BE3A2CC-F2AA-4D10-A449-136808279175}" srcOrd="1" destOrd="0" presId="urn:microsoft.com/office/officeart/2011/layout/HexagonRadial"/>
    <dgm:cxn modelId="{04DB5AE1-6CC0-486C-9510-A42E4D80A4B2}" type="presParOf" srcId="{2BE3A2CC-F2AA-4D10-A449-136808279175}" destId="{6055571B-B85F-49AF-8977-754EAC53948B}" srcOrd="0" destOrd="0" presId="urn:microsoft.com/office/officeart/2011/layout/HexagonRadial"/>
    <dgm:cxn modelId="{ECB52930-98A8-4F30-8632-13A12629D17B}" type="presParOf" srcId="{4F07FBA0-8FC9-4EEB-B329-E213C9140752}" destId="{0C6B1290-A7EC-48A4-B2D5-4E4A431692D3}" srcOrd="2" destOrd="0" presId="urn:microsoft.com/office/officeart/2011/layout/HexagonRadial"/>
    <dgm:cxn modelId="{E0A2F4AB-3497-4CCB-9CB4-BF2D97133CAE}" type="presParOf" srcId="{4F07FBA0-8FC9-4EEB-B329-E213C9140752}" destId="{98E9E6E9-BC64-40F6-8FA3-954495972ECE}" srcOrd="3" destOrd="0" presId="urn:microsoft.com/office/officeart/2011/layout/HexagonRadial"/>
    <dgm:cxn modelId="{F9C78A2A-01BE-4B26-A590-00F2E67C41D0}" type="presParOf" srcId="{98E9E6E9-BC64-40F6-8FA3-954495972ECE}" destId="{7AD7F0E0-BAEF-4F65-9260-847728FD8ECB}" srcOrd="0" destOrd="0" presId="urn:microsoft.com/office/officeart/2011/layout/HexagonRadial"/>
    <dgm:cxn modelId="{DBD010D1-6BA3-43AF-AF9B-25B84CF8D399}" type="presParOf" srcId="{4F07FBA0-8FC9-4EEB-B329-E213C9140752}" destId="{55D6FFD7-8994-4D1A-84DA-0EEA93CFF8FC}" srcOrd="4" destOrd="0" presId="urn:microsoft.com/office/officeart/2011/layout/HexagonRadial"/>
    <dgm:cxn modelId="{CCE6E53D-31A7-4268-B4E8-8701DFE32318}" type="presParOf" srcId="{4F07FBA0-8FC9-4EEB-B329-E213C9140752}" destId="{22A2A1AF-8630-4195-B41F-DEA4EC36F59C}" srcOrd="5" destOrd="0" presId="urn:microsoft.com/office/officeart/2011/layout/HexagonRadial"/>
    <dgm:cxn modelId="{DAADC338-BEAA-4F0E-8E47-4CDD31EADD54}" type="presParOf" srcId="{22A2A1AF-8630-4195-B41F-DEA4EC36F59C}" destId="{13E7E7AC-A070-4FA4-95D5-187906742A0E}" srcOrd="0" destOrd="0" presId="urn:microsoft.com/office/officeart/2011/layout/HexagonRadial"/>
    <dgm:cxn modelId="{D1FD744B-9C95-4EB0-B195-48655BB6024F}" type="presParOf" srcId="{4F07FBA0-8FC9-4EEB-B329-E213C9140752}" destId="{2CFF4E68-26CD-4E99-A354-C91BA82DFCC3}" srcOrd="6" destOrd="0" presId="urn:microsoft.com/office/officeart/2011/layout/HexagonRadial"/>
    <dgm:cxn modelId="{31DC7CD3-1407-4ED5-9E02-E18222ED95D3}" type="presParOf" srcId="{4F07FBA0-8FC9-4EEB-B329-E213C9140752}" destId="{4302FE85-E3C9-4B33-9BD6-DD4C0D0FC7EA}" srcOrd="7" destOrd="0" presId="urn:microsoft.com/office/officeart/2011/layout/HexagonRadial"/>
    <dgm:cxn modelId="{96DA2C7B-16EB-48C5-BD01-E42B8D32C497}" type="presParOf" srcId="{4302FE85-E3C9-4B33-9BD6-DD4C0D0FC7EA}" destId="{CB70D6F5-BF3E-440E-8D96-115B7DB6C008}" srcOrd="0" destOrd="0" presId="urn:microsoft.com/office/officeart/2011/layout/HexagonRadial"/>
    <dgm:cxn modelId="{FEAD9818-C57E-41E0-B4AE-DED4263CE61A}" type="presParOf" srcId="{4F07FBA0-8FC9-4EEB-B329-E213C9140752}" destId="{623ED6B5-7636-490A-87F7-F4145BC692D8}" srcOrd="8" destOrd="0" presId="urn:microsoft.com/office/officeart/2011/layout/HexagonRadial"/>
    <dgm:cxn modelId="{8D1D6516-5556-4060-87DA-3F830BDD9A49}" type="presParOf" srcId="{4F07FBA0-8FC9-4EEB-B329-E213C9140752}" destId="{49042BE0-9579-40AA-A734-CE5125B9957C}" srcOrd="9" destOrd="0" presId="urn:microsoft.com/office/officeart/2011/layout/HexagonRadial"/>
    <dgm:cxn modelId="{AF623873-D8F9-4133-9413-C04F07814BC6}" type="presParOf" srcId="{49042BE0-9579-40AA-A734-CE5125B9957C}" destId="{53A50757-2CC0-4990-A1F4-EABC0815663B}" srcOrd="0" destOrd="0" presId="urn:microsoft.com/office/officeart/2011/layout/HexagonRadial"/>
    <dgm:cxn modelId="{2A55EC45-1BDF-45E5-B395-B3A41AA7EBB9}" type="presParOf" srcId="{4F07FBA0-8FC9-4EEB-B329-E213C9140752}" destId="{6CCD78CD-B14F-4672-AB4D-366A114DC30F}" srcOrd="10" destOrd="0" presId="urn:microsoft.com/office/officeart/2011/layout/HexagonRadial"/>
    <dgm:cxn modelId="{27CAE246-656E-40D6-BBB4-DBB578962037}" type="presParOf" srcId="{4F07FBA0-8FC9-4EEB-B329-E213C9140752}" destId="{9B5F1A39-BC73-4EC0-A560-022E3929444B}" srcOrd="11" destOrd="0" presId="urn:microsoft.com/office/officeart/2011/layout/HexagonRadial"/>
    <dgm:cxn modelId="{D7473203-1169-458B-8089-DC4A0C9B1E84}" type="presParOf" srcId="{9B5F1A39-BC73-4EC0-A560-022E3929444B}" destId="{99999B9A-6A77-48C9-BC4B-8AF5E6C262D8}" srcOrd="0" destOrd="0" presId="urn:microsoft.com/office/officeart/2011/layout/HexagonRadial"/>
    <dgm:cxn modelId="{7DB19595-58BE-4B98-841D-BCADF548F912}" type="presParOf" srcId="{4F07FBA0-8FC9-4EEB-B329-E213C9140752}" destId="{90A1CDCF-6846-4678-BC41-CE9BF4F282AB}"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0B3A3-A95C-4941-8575-27A587D88ACE}">
      <dsp:nvSpPr>
        <dsp:cNvPr id="0" name=""/>
        <dsp:cNvSpPr/>
      </dsp:nvSpPr>
      <dsp:spPr>
        <a:xfrm>
          <a:off x="51" y="0"/>
          <a:ext cx="4913783" cy="135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Division of Early Childhood</a:t>
          </a:r>
        </a:p>
      </dsp:txBody>
      <dsp:txXfrm>
        <a:off x="51" y="0"/>
        <a:ext cx="4913783" cy="1353600"/>
      </dsp:txXfrm>
    </dsp:sp>
    <dsp:sp modelId="{BB66EFC1-B739-4392-A5C3-3F60921DCBEF}">
      <dsp:nvSpPr>
        <dsp:cNvPr id="0" name=""/>
        <dsp:cNvSpPr/>
      </dsp:nvSpPr>
      <dsp:spPr>
        <a:xfrm>
          <a:off x="51" y="1291436"/>
          <a:ext cx="4913783" cy="30563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Leadership Committee </a:t>
          </a:r>
        </a:p>
        <a:p>
          <a:pPr marL="285750" lvl="1" indent="-285750" algn="l" defTabSz="1244600">
            <a:lnSpc>
              <a:spcPct val="90000"/>
            </a:lnSpc>
            <a:spcBef>
              <a:spcPct val="0"/>
            </a:spcBef>
            <a:spcAft>
              <a:spcPct val="15000"/>
            </a:spcAft>
            <a:buChar char="•"/>
          </a:pPr>
          <a:r>
            <a:rPr lang="en-US" sz="2800" kern="1200" dirty="0"/>
            <a:t>Ongoing trainings and TOTs</a:t>
          </a:r>
        </a:p>
        <a:p>
          <a:pPr marL="285750" lvl="1" indent="-285750" algn="l" defTabSz="1244600">
            <a:lnSpc>
              <a:spcPct val="90000"/>
            </a:lnSpc>
            <a:spcBef>
              <a:spcPct val="0"/>
            </a:spcBef>
            <a:spcAft>
              <a:spcPct val="15000"/>
            </a:spcAft>
            <a:buChar char="•"/>
          </a:pPr>
          <a:r>
            <a:rPr lang="en-US" sz="2800" kern="1200" dirty="0"/>
            <a:t>2017 Cadre</a:t>
          </a:r>
        </a:p>
        <a:p>
          <a:pPr marL="285750" lvl="1" indent="-285750" algn="l" defTabSz="1244600">
            <a:lnSpc>
              <a:spcPct val="90000"/>
            </a:lnSpc>
            <a:spcBef>
              <a:spcPct val="0"/>
            </a:spcBef>
            <a:spcAft>
              <a:spcPct val="15000"/>
            </a:spcAft>
            <a:buChar char="•"/>
          </a:pPr>
          <a:r>
            <a:rPr lang="en-US" sz="2800" kern="1200" dirty="0"/>
            <a:t>TA and Training from NPC</a:t>
          </a:r>
        </a:p>
        <a:p>
          <a:pPr marL="285750" lvl="1" indent="-285750" algn="l" defTabSz="1244600">
            <a:lnSpc>
              <a:spcPct val="90000"/>
            </a:lnSpc>
            <a:spcBef>
              <a:spcPct val="0"/>
            </a:spcBef>
            <a:spcAft>
              <a:spcPct val="15000"/>
            </a:spcAft>
            <a:buChar char="•"/>
          </a:pPr>
          <a:r>
            <a:rPr lang="en-US" sz="2800" kern="1200" dirty="0"/>
            <a:t>OMS data collection system</a:t>
          </a:r>
        </a:p>
        <a:p>
          <a:pPr marL="285750" lvl="1" indent="-285750" algn="l" defTabSz="1244600">
            <a:lnSpc>
              <a:spcPct val="90000"/>
            </a:lnSpc>
            <a:spcBef>
              <a:spcPct val="0"/>
            </a:spcBef>
            <a:spcAft>
              <a:spcPct val="15000"/>
            </a:spcAft>
            <a:buChar char="•"/>
          </a:pPr>
          <a:r>
            <a:rPr lang="en-US" sz="2800" kern="1200" dirty="0"/>
            <a:t>Incorporation of coaching</a:t>
          </a:r>
        </a:p>
      </dsp:txBody>
      <dsp:txXfrm>
        <a:off x="51" y="1291436"/>
        <a:ext cx="4913783" cy="3056300"/>
      </dsp:txXfrm>
    </dsp:sp>
    <dsp:sp modelId="{CE458E4D-ED49-4C11-BB66-7BA27726E254}">
      <dsp:nvSpPr>
        <dsp:cNvPr id="0" name=""/>
        <dsp:cNvSpPr/>
      </dsp:nvSpPr>
      <dsp:spPr>
        <a:xfrm>
          <a:off x="5601814" y="0"/>
          <a:ext cx="4913783" cy="156719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100000"/>
            </a:lnSpc>
            <a:spcBef>
              <a:spcPct val="0"/>
            </a:spcBef>
            <a:spcAft>
              <a:spcPts val="0"/>
            </a:spcAft>
            <a:buNone/>
          </a:pPr>
          <a:r>
            <a:rPr lang="en-US" sz="2800" kern="1200" dirty="0"/>
            <a:t>Division of Early Intervention Special Education Services </a:t>
          </a:r>
        </a:p>
      </dsp:txBody>
      <dsp:txXfrm>
        <a:off x="5601814" y="0"/>
        <a:ext cx="4913783" cy="1567198"/>
      </dsp:txXfrm>
    </dsp:sp>
    <dsp:sp modelId="{4D32EC89-DD04-4C24-BF86-E3B55513800A}">
      <dsp:nvSpPr>
        <dsp:cNvPr id="0" name=""/>
        <dsp:cNvSpPr/>
      </dsp:nvSpPr>
      <dsp:spPr>
        <a:xfrm>
          <a:off x="5601816" y="1268612"/>
          <a:ext cx="4913783" cy="30563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SSIP counties (4) training and coaching +</a:t>
          </a:r>
        </a:p>
        <a:p>
          <a:pPr marL="457200" lvl="2" indent="-228600" algn="l" defTabSz="1066800">
            <a:lnSpc>
              <a:spcPct val="90000"/>
            </a:lnSpc>
            <a:spcBef>
              <a:spcPct val="0"/>
            </a:spcBef>
            <a:spcAft>
              <a:spcPct val="15000"/>
            </a:spcAft>
            <a:buChar char="•"/>
          </a:pPr>
          <a:r>
            <a:rPr lang="en-US" sz="2400" kern="1200" dirty="0"/>
            <a:t>Practice-based programmatic coaching for EI team leads </a:t>
          </a:r>
        </a:p>
        <a:p>
          <a:pPr marL="457200" lvl="2" indent="-228600" algn="l" defTabSz="1066800">
            <a:lnSpc>
              <a:spcPct val="90000"/>
            </a:lnSpc>
            <a:spcBef>
              <a:spcPct val="0"/>
            </a:spcBef>
            <a:spcAft>
              <a:spcPct val="15000"/>
            </a:spcAft>
            <a:buChar char="•"/>
          </a:pPr>
          <a:r>
            <a:rPr lang="en-US" sz="2400" kern="1200" dirty="0"/>
            <a:t>Data collection</a:t>
          </a:r>
        </a:p>
      </dsp:txBody>
      <dsp:txXfrm>
        <a:off x="5601816" y="1268612"/>
        <a:ext cx="4913783" cy="3056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D8181-8EC4-4549-9A98-5E05EE548B5B}">
      <dsp:nvSpPr>
        <dsp:cNvPr id="0" name=""/>
        <dsp:cNvSpPr/>
      </dsp:nvSpPr>
      <dsp:spPr>
        <a:xfrm>
          <a:off x="0" y="531"/>
          <a:ext cx="10929359"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F0450-9DD4-47C8-BD5C-C14DA657AB21}">
      <dsp:nvSpPr>
        <dsp:cNvPr id="0" name=""/>
        <dsp:cNvSpPr/>
      </dsp:nvSpPr>
      <dsp:spPr>
        <a:xfrm>
          <a:off x="375988" y="280191"/>
          <a:ext cx="683614" cy="683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686230-4EF9-4559-80FB-2A1B8F6865D9}">
      <dsp:nvSpPr>
        <dsp:cNvPr id="0" name=""/>
        <dsp:cNvSpPr/>
      </dsp:nvSpPr>
      <dsp:spPr>
        <a:xfrm>
          <a:off x="1435590" y="531"/>
          <a:ext cx="949376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00150">
            <a:lnSpc>
              <a:spcPct val="100000"/>
            </a:lnSpc>
            <a:spcBef>
              <a:spcPct val="0"/>
            </a:spcBef>
            <a:spcAft>
              <a:spcPct val="35000"/>
            </a:spcAft>
            <a:buNone/>
          </a:pPr>
          <a:r>
            <a:rPr lang="en-US" sz="2700" kern="1200" dirty="0"/>
            <a:t>Trainings for Cadre Members: PBC, TPOT, TPITOS, new TOT Slides</a:t>
          </a:r>
        </a:p>
      </dsp:txBody>
      <dsp:txXfrm>
        <a:off x="1435590" y="531"/>
        <a:ext cx="9493769" cy="1242935"/>
      </dsp:txXfrm>
    </dsp:sp>
    <dsp:sp modelId="{E576AC08-BF78-4D28-9D65-661DA3C55EF1}">
      <dsp:nvSpPr>
        <dsp:cNvPr id="0" name=""/>
        <dsp:cNvSpPr/>
      </dsp:nvSpPr>
      <dsp:spPr>
        <a:xfrm>
          <a:off x="0" y="1554201"/>
          <a:ext cx="10929359"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0BBFB-0267-41D4-9697-EBDE7E824FA3}">
      <dsp:nvSpPr>
        <dsp:cNvPr id="0" name=""/>
        <dsp:cNvSpPr/>
      </dsp:nvSpPr>
      <dsp:spPr>
        <a:xfrm>
          <a:off x="375988" y="1833861"/>
          <a:ext cx="683614" cy="68361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5BC466-3773-448E-8183-604FD2E6BAB8}">
      <dsp:nvSpPr>
        <dsp:cNvPr id="0" name=""/>
        <dsp:cNvSpPr/>
      </dsp:nvSpPr>
      <dsp:spPr>
        <a:xfrm>
          <a:off x="1435590" y="1554201"/>
          <a:ext cx="949376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00150">
            <a:lnSpc>
              <a:spcPct val="100000"/>
            </a:lnSpc>
            <a:spcBef>
              <a:spcPct val="0"/>
            </a:spcBef>
            <a:spcAft>
              <a:spcPct val="35000"/>
            </a:spcAft>
            <a:buNone/>
          </a:pPr>
          <a:r>
            <a:rPr lang="en-US" sz="2700" kern="1200" dirty="0">
              <a:cs typeface="Calibri Light"/>
            </a:rPr>
            <a:t>Monthly webinar </a:t>
          </a:r>
          <a:r>
            <a:rPr lang="en-US" sz="2700" kern="1200" dirty="0"/>
            <a:t>TA topics: coaching fidelity, and invited speakers </a:t>
          </a:r>
        </a:p>
      </dsp:txBody>
      <dsp:txXfrm>
        <a:off x="1435590" y="1554201"/>
        <a:ext cx="9493769" cy="1242935"/>
      </dsp:txXfrm>
    </dsp:sp>
    <dsp:sp modelId="{4745D0F4-04AD-493D-9386-3F47FB57EE5A}">
      <dsp:nvSpPr>
        <dsp:cNvPr id="0" name=""/>
        <dsp:cNvSpPr/>
      </dsp:nvSpPr>
      <dsp:spPr>
        <a:xfrm>
          <a:off x="0" y="3107870"/>
          <a:ext cx="10929359"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09126-6C7E-4091-BE05-0FEF43784716}">
      <dsp:nvSpPr>
        <dsp:cNvPr id="0" name=""/>
        <dsp:cNvSpPr/>
      </dsp:nvSpPr>
      <dsp:spPr>
        <a:xfrm>
          <a:off x="375988" y="3387531"/>
          <a:ext cx="683614" cy="68361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5B2DF3-9FC1-4994-8716-1FCB58E3EE2B}">
      <dsp:nvSpPr>
        <dsp:cNvPr id="0" name=""/>
        <dsp:cNvSpPr/>
      </dsp:nvSpPr>
      <dsp:spPr>
        <a:xfrm>
          <a:off x="1435590" y="3107870"/>
          <a:ext cx="949376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1:1 Consultation with Cadre Members </a:t>
          </a:r>
        </a:p>
      </dsp:txBody>
      <dsp:txXfrm>
        <a:off x="1435590" y="3107870"/>
        <a:ext cx="949376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ACBAA-9BFD-4696-AC96-70EABADFB0D4}">
      <dsp:nvSpPr>
        <dsp:cNvPr id="0" name=""/>
        <dsp:cNvSpPr/>
      </dsp:nvSpPr>
      <dsp:spPr>
        <a:xfrm>
          <a:off x="845" y="3228974"/>
          <a:ext cx="7367938" cy="1484481"/>
        </a:xfrm>
        <a:prstGeom prst="roundRect">
          <a:avLst>
            <a:gd name="adj" fmla="val 10000"/>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Substance Exposed Newborns, Caregiver Mental Health, Anxiety in Children and Parents, Considerations for Trauma. </a:t>
          </a:r>
        </a:p>
      </dsp:txBody>
      <dsp:txXfrm>
        <a:off x="44324" y="3272453"/>
        <a:ext cx="7280980" cy="1397523"/>
      </dsp:txXfrm>
    </dsp:sp>
    <dsp:sp modelId="{2D465366-1656-45D1-8EEB-4B3CFD5D4DBD}">
      <dsp:nvSpPr>
        <dsp:cNvPr id="0" name=""/>
        <dsp:cNvSpPr/>
      </dsp:nvSpPr>
      <dsp:spPr>
        <a:xfrm>
          <a:off x="845" y="1614516"/>
          <a:ext cx="4812965" cy="1484481"/>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Data driven assessments for Social Emotional Development </a:t>
          </a:r>
        </a:p>
      </dsp:txBody>
      <dsp:txXfrm>
        <a:off x="44324" y="1657995"/>
        <a:ext cx="4726007" cy="1397523"/>
      </dsp:txXfrm>
    </dsp:sp>
    <dsp:sp modelId="{BEF1A857-D7FD-4F87-84A3-C9F3629D946C}">
      <dsp:nvSpPr>
        <dsp:cNvPr id="0" name=""/>
        <dsp:cNvSpPr/>
      </dsp:nvSpPr>
      <dsp:spPr>
        <a:xfrm>
          <a:off x="845" y="59"/>
          <a:ext cx="2356986" cy="1484481"/>
        </a:xfrm>
        <a:prstGeom prst="roundRect">
          <a:avLst>
            <a:gd name="adj" fmla="val 10000"/>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Pyramid Model</a:t>
          </a:r>
        </a:p>
      </dsp:txBody>
      <dsp:txXfrm>
        <a:off x="44324" y="43538"/>
        <a:ext cx="2270028" cy="1397523"/>
      </dsp:txXfrm>
    </dsp:sp>
    <dsp:sp modelId="{71009890-45F7-40C2-803C-2683EED2337B}">
      <dsp:nvSpPr>
        <dsp:cNvPr id="0" name=""/>
        <dsp:cNvSpPr/>
      </dsp:nvSpPr>
      <dsp:spPr>
        <a:xfrm>
          <a:off x="2456825" y="59"/>
          <a:ext cx="2356986" cy="1484481"/>
        </a:xfrm>
        <a:prstGeom prst="roundRect">
          <a:avLst>
            <a:gd name="adj" fmla="val 10000"/>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Routines Based Interview </a:t>
          </a:r>
        </a:p>
      </dsp:txBody>
      <dsp:txXfrm>
        <a:off x="2500304" y="43538"/>
        <a:ext cx="2270028" cy="1397523"/>
      </dsp:txXfrm>
    </dsp:sp>
    <dsp:sp modelId="{7B80C299-2C6D-4F7C-AF06-8B2A40689827}">
      <dsp:nvSpPr>
        <dsp:cNvPr id="0" name=""/>
        <dsp:cNvSpPr/>
      </dsp:nvSpPr>
      <dsp:spPr>
        <a:xfrm>
          <a:off x="5011798" y="1614516"/>
          <a:ext cx="2356986" cy="1484481"/>
        </a:xfrm>
        <a:prstGeom prst="roundRect">
          <a:avLst>
            <a:gd name="adj" fmla="val 10000"/>
          </a:avLst>
        </a:prstGeom>
        <a:solidFill>
          <a:schemeClr val="accent1">
            <a:alpha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Family Coaching</a:t>
          </a:r>
        </a:p>
      </dsp:txBody>
      <dsp:txXfrm>
        <a:off x="5055277" y="1657995"/>
        <a:ext cx="2270028" cy="1397523"/>
      </dsp:txXfrm>
    </dsp:sp>
    <dsp:sp modelId="{4645686E-AE42-49EB-8750-EA4856C2A318}">
      <dsp:nvSpPr>
        <dsp:cNvPr id="0" name=""/>
        <dsp:cNvSpPr/>
      </dsp:nvSpPr>
      <dsp:spPr>
        <a:xfrm>
          <a:off x="5011798" y="59"/>
          <a:ext cx="2356986" cy="1484481"/>
        </a:xfrm>
        <a:prstGeom prst="roundRect">
          <a:avLst>
            <a:gd name="adj" fmla="val 10000"/>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Practice Based Coaching </a:t>
          </a:r>
        </a:p>
      </dsp:txBody>
      <dsp:txXfrm>
        <a:off x="5055277" y="43538"/>
        <a:ext cx="2270028" cy="13975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0B3A3-A95C-4941-8575-27A587D88ACE}">
      <dsp:nvSpPr>
        <dsp:cNvPr id="0" name=""/>
        <dsp:cNvSpPr/>
      </dsp:nvSpPr>
      <dsp:spPr>
        <a:xfrm>
          <a:off x="4583" y="649018"/>
          <a:ext cx="2756296" cy="100129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MSDE Division of Early Childhood</a:t>
          </a:r>
        </a:p>
      </dsp:txBody>
      <dsp:txXfrm>
        <a:off x="4583" y="649018"/>
        <a:ext cx="2756296" cy="1001295"/>
      </dsp:txXfrm>
    </dsp:sp>
    <dsp:sp modelId="{BB66EFC1-B739-4392-A5C3-3F60921DCBEF}">
      <dsp:nvSpPr>
        <dsp:cNvPr id="0" name=""/>
        <dsp:cNvSpPr/>
      </dsp:nvSpPr>
      <dsp:spPr>
        <a:xfrm>
          <a:off x="4583" y="1650313"/>
          <a:ext cx="2756296" cy="447984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Leadership Committee </a:t>
          </a:r>
        </a:p>
        <a:p>
          <a:pPr marL="57150" lvl="1" indent="-57150" algn="l" defTabSz="466725">
            <a:lnSpc>
              <a:spcPct val="90000"/>
            </a:lnSpc>
            <a:spcBef>
              <a:spcPct val="0"/>
            </a:spcBef>
            <a:spcAft>
              <a:spcPct val="15000"/>
            </a:spcAft>
            <a:buChar char="•"/>
          </a:pPr>
          <a:endParaRPr lang="en-US" sz="1050" kern="1200" dirty="0"/>
        </a:p>
        <a:p>
          <a:pPr marL="228600" lvl="1" indent="-228600" algn="l" defTabSz="889000">
            <a:lnSpc>
              <a:spcPct val="90000"/>
            </a:lnSpc>
            <a:spcBef>
              <a:spcPct val="0"/>
            </a:spcBef>
            <a:spcAft>
              <a:spcPct val="15000"/>
            </a:spcAft>
            <a:buChar char="•"/>
          </a:pPr>
          <a:r>
            <a:rPr lang="en-US" sz="2000" kern="1200" dirty="0"/>
            <a:t>Ongoing trainings and TOTs</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kern="1200" dirty="0"/>
            <a:t>2017 Cadre</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kern="1200" dirty="0"/>
            <a:t>TA and Training from NPC</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kern="1200" dirty="0"/>
            <a:t>OMS system</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b="1" kern="1200" dirty="0"/>
            <a:t>Inclusion of IECMH consultants in the work</a:t>
          </a:r>
        </a:p>
      </dsp:txBody>
      <dsp:txXfrm>
        <a:off x="4583" y="1650313"/>
        <a:ext cx="2756296" cy="4479840"/>
      </dsp:txXfrm>
    </dsp:sp>
    <dsp:sp modelId="{CE458E4D-ED49-4C11-BB66-7BA27726E254}">
      <dsp:nvSpPr>
        <dsp:cNvPr id="0" name=""/>
        <dsp:cNvSpPr/>
      </dsp:nvSpPr>
      <dsp:spPr>
        <a:xfrm>
          <a:off x="3146762" y="649018"/>
          <a:ext cx="2756296" cy="1001295"/>
        </a:xfrm>
        <a:prstGeom prst="rect">
          <a:avLst/>
        </a:prstGeom>
        <a:solidFill>
          <a:schemeClr val="accent5">
            <a:hueOff val="-2451115"/>
            <a:satOff val="-3409"/>
            <a:lumOff val="-1307"/>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MSDE – Division of Early Intervention</a:t>
          </a:r>
        </a:p>
      </dsp:txBody>
      <dsp:txXfrm>
        <a:off x="3146762" y="649018"/>
        <a:ext cx="2756296" cy="1001295"/>
      </dsp:txXfrm>
    </dsp:sp>
    <dsp:sp modelId="{4D32EC89-DD04-4C24-BF86-E3B55513800A}">
      <dsp:nvSpPr>
        <dsp:cNvPr id="0" name=""/>
        <dsp:cNvSpPr/>
      </dsp:nvSpPr>
      <dsp:spPr>
        <a:xfrm>
          <a:off x="3146762" y="1650313"/>
          <a:ext cx="2756296" cy="4479840"/>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SSIP counties (4) training and coaching</a:t>
          </a:r>
        </a:p>
        <a:p>
          <a:pPr marL="57150" lvl="1" indent="-57150" algn="l" defTabSz="177800">
            <a:lnSpc>
              <a:spcPct val="90000"/>
            </a:lnSpc>
            <a:spcBef>
              <a:spcPct val="0"/>
            </a:spcBef>
            <a:spcAft>
              <a:spcPct val="15000"/>
            </a:spcAft>
            <a:buChar char="•"/>
          </a:pPr>
          <a:endParaRPr lang="en-US" sz="400" kern="1200" dirty="0"/>
        </a:p>
        <a:p>
          <a:pPr marL="342900" lvl="2" indent="-171450" algn="l" defTabSz="800100">
            <a:lnSpc>
              <a:spcPct val="90000"/>
            </a:lnSpc>
            <a:spcBef>
              <a:spcPct val="0"/>
            </a:spcBef>
            <a:spcAft>
              <a:spcPct val="15000"/>
            </a:spcAft>
            <a:buChar char="•"/>
          </a:pPr>
          <a:r>
            <a:rPr lang="en-US" sz="1800" kern="1200" dirty="0"/>
            <a:t>Practice-based programmatic coaching for EI team leads </a:t>
          </a:r>
        </a:p>
        <a:p>
          <a:pPr marL="342900" lvl="2" indent="-171450" algn="l" defTabSz="800100">
            <a:lnSpc>
              <a:spcPct val="90000"/>
            </a:lnSpc>
            <a:spcBef>
              <a:spcPct val="0"/>
            </a:spcBef>
            <a:spcAft>
              <a:spcPct val="15000"/>
            </a:spcAft>
            <a:buChar char="•"/>
          </a:pPr>
          <a:r>
            <a:rPr lang="en-US" sz="1800" kern="1200" dirty="0"/>
            <a:t>Data collection</a:t>
          </a:r>
        </a:p>
        <a:p>
          <a:pPr marL="342900" lvl="2" indent="-171450" algn="l" defTabSz="800100">
            <a:lnSpc>
              <a:spcPct val="90000"/>
            </a:lnSpc>
            <a:spcBef>
              <a:spcPct val="0"/>
            </a:spcBef>
            <a:spcAft>
              <a:spcPct val="15000"/>
            </a:spcAft>
            <a:buChar char="•"/>
          </a:pPr>
          <a:r>
            <a:rPr lang="en-US" sz="1800" kern="1200" dirty="0"/>
            <a:t>NCPMI TA</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b="1" kern="1200" dirty="0"/>
            <a:t>Spread to other counties</a:t>
          </a:r>
          <a:r>
            <a:rPr lang="en-US" sz="2400" kern="1200" dirty="0"/>
            <a:t>	</a:t>
          </a:r>
        </a:p>
      </dsp:txBody>
      <dsp:txXfrm>
        <a:off x="3146762" y="1650313"/>
        <a:ext cx="2756296" cy="4479840"/>
      </dsp:txXfrm>
    </dsp:sp>
    <dsp:sp modelId="{2AA3C60E-0EA1-4FC9-8710-208EFA70436E}">
      <dsp:nvSpPr>
        <dsp:cNvPr id="0" name=""/>
        <dsp:cNvSpPr/>
      </dsp:nvSpPr>
      <dsp:spPr>
        <a:xfrm>
          <a:off x="6288940" y="649018"/>
          <a:ext cx="2756296" cy="1001295"/>
        </a:xfrm>
        <a:prstGeom prst="rect">
          <a:avLst/>
        </a:prstGeom>
        <a:solidFill>
          <a:schemeClr val="accent5">
            <a:hueOff val="-4902230"/>
            <a:satOff val="-6819"/>
            <a:lumOff val="-2615"/>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Counties – Special Ed 3-5</a:t>
          </a:r>
        </a:p>
      </dsp:txBody>
      <dsp:txXfrm>
        <a:off x="6288940" y="649018"/>
        <a:ext cx="2756296" cy="1001295"/>
      </dsp:txXfrm>
    </dsp:sp>
    <dsp:sp modelId="{F47998E1-BE35-48CA-8089-681BF152CB3E}">
      <dsp:nvSpPr>
        <dsp:cNvPr id="0" name=""/>
        <dsp:cNvSpPr/>
      </dsp:nvSpPr>
      <dsp:spPr>
        <a:xfrm>
          <a:off x="6288940" y="1650313"/>
          <a:ext cx="2756296" cy="4479840"/>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Preschool Training</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kern="1200" dirty="0"/>
            <a:t>Coaching of embedded internal coaches</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kern="1200" dirty="0"/>
            <a:t>Data Collection</a:t>
          </a:r>
        </a:p>
      </dsp:txBody>
      <dsp:txXfrm>
        <a:off x="6288940" y="1650313"/>
        <a:ext cx="2756296" cy="4479840"/>
      </dsp:txXfrm>
    </dsp:sp>
    <dsp:sp modelId="{986368A6-3485-4545-85FC-CA95E07FE9BF}">
      <dsp:nvSpPr>
        <dsp:cNvPr id="0" name=""/>
        <dsp:cNvSpPr/>
      </dsp:nvSpPr>
      <dsp:spPr>
        <a:xfrm>
          <a:off x="9431119" y="649018"/>
          <a:ext cx="2756296" cy="1001295"/>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Counties – </a:t>
          </a:r>
        </a:p>
        <a:p>
          <a:pPr marL="0" lvl="0" indent="0" algn="ctr" defTabSz="1066800">
            <a:lnSpc>
              <a:spcPct val="90000"/>
            </a:lnSpc>
            <a:spcBef>
              <a:spcPct val="0"/>
            </a:spcBef>
            <a:spcAft>
              <a:spcPct val="35000"/>
            </a:spcAft>
            <a:buNone/>
          </a:pPr>
          <a:r>
            <a:rPr lang="en-US" sz="2400" kern="1200" dirty="0"/>
            <a:t>Pre-k/K</a:t>
          </a:r>
        </a:p>
      </dsp:txBody>
      <dsp:txXfrm>
        <a:off x="9431119" y="649018"/>
        <a:ext cx="2756296" cy="1001295"/>
      </dsp:txXfrm>
    </dsp:sp>
    <dsp:sp modelId="{68C20951-6DFA-4927-89AC-FC5BEB088E8E}">
      <dsp:nvSpPr>
        <dsp:cNvPr id="0" name=""/>
        <dsp:cNvSpPr/>
      </dsp:nvSpPr>
      <dsp:spPr>
        <a:xfrm>
          <a:off x="9431119" y="1650313"/>
          <a:ext cx="2756296" cy="447984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Preschool Training</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kern="1200" dirty="0"/>
            <a:t>Coaching of embedded internal coaches</a:t>
          </a:r>
        </a:p>
        <a:p>
          <a:pPr marL="57150" lvl="1" indent="-57150" algn="l" defTabSz="444500">
            <a:lnSpc>
              <a:spcPct val="90000"/>
            </a:lnSpc>
            <a:spcBef>
              <a:spcPct val="0"/>
            </a:spcBef>
            <a:spcAft>
              <a:spcPct val="15000"/>
            </a:spcAft>
            <a:buChar char="•"/>
          </a:pPr>
          <a:endParaRPr lang="en-US" sz="1000" kern="1200" dirty="0"/>
        </a:p>
        <a:p>
          <a:pPr marL="228600" lvl="1" indent="-228600" algn="l" defTabSz="889000">
            <a:lnSpc>
              <a:spcPct val="90000"/>
            </a:lnSpc>
            <a:spcBef>
              <a:spcPct val="0"/>
            </a:spcBef>
            <a:spcAft>
              <a:spcPct val="15000"/>
            </a:spcAft>
            <a:buChar char="•"/>
          </a:pPr>
          <a:r>
            <a:rPr lang="en-US" sz="2000" kern="1200" dirty="0"/>
            <a:t>Data Collection</a:t>
          </a:r>
        </a:p>
      </dsp:txBody>
      <dsp:txXfrm>
        <a:off x="9431119" y="1650313"/>
        <a:ext cx="2756296" cy="4479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BBB4E-182C-4B8C-A983-F5F81D82AF98}">
      <dsp:nvSpPr>
        <dsp:cNvPr id="0" name=""/>
        <dsp:cNvSpPr/>
      </dsp:nvSpPr>
      <dsp:spPr>
        <a:xfrm>
          <a:off x="2187577" y="1096"/>
          <a:ext cx="3752845" cy="1716615"/>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5">
                  <a:lumMod val="50000"/>
                </a:schemeClr>
              </a:solidFill>
            </a:rPr>
            <a:t>One county Training &amp; Coaching</a:t>
          </a:r>
        </a:p>
      </dsp:txBody>
      <dsp:txXfrm>
        <a:off x="2187577" y="1096"/>
        <a:ext cx="3752845" cy="1716615"/>
      </dsp:txXfrm>
    </dsp:sp>
    <dsp:sp modelId="{6E60537F-B053-4AB7-BABB-9661D1CBF1FB}">
      <dsp:nvSpPr>
        <dsp:cNvPr id="0" name=""/>
        <dsp:cNvSpPr/>
      </dsp:nvSpPr>
      <dsp:spPr>
        <a:xfrm>
          <a:off x="2200213" y="1877969"/>
          <a:ext cx="3727573" cy="1788058"/>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5">
                  <a:lumMod val="50000"/>
                </a:schemeClr>
              </a:solidFill>
            </a:rPr>
            <a:t>One County Training Only</a:t>
          </a:r>
        </a:p>
      </dsp:txBody>
      <dsp:txXfrm>
        <a:off x="2200213" y="1877969"/>
        <a:ext cx="3727573" cy="17880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8C54A-FFFD-4946-BBE7-058937C72166}">
      <dsp:nvSpPr>
        <dsp:cNvPr id="0" name=""/>
        <dsp:cNvSpPr/>
      </dsp:nvSpPr>
      <dsp:spPr>
        <a:xfrm>
          <a:off x="2505582" y="1458043"/>
          <a:ext cx="1853236" cy="160312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Explicit Instruction</a:t>
          </a:r>
        </a:p>
      </dsp:txBody>
      <dsp:txXfrm>
        <a:off x="2812689" y="1723703"/>
        <a:ext cx="1239022" cy="1071804"/>
      </dsp:txXfrm>
    </dsp:sp>
    <dsp:sp modelId="{7AD7F0E0-BAEF-4F65-9260-847728FD8ECB}">
      <dsp:nvSpPr>
        <dsp:cNvPr id="0" name=""/>
        <dsp:cNvSpPr/>
      </dsp:nvSpPr>
      <dsp:spPr>
        <a:xfrm>
          <a:off x="3666064" y="691056"/>
          <a:ext cx="699220" cy="6024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6B1290-A7EC-48A4-B2D5-4E4A431692D3}">
      <dsp:nvSpPr>
        <dsp:cNvPr id="0" name=""/>
        <dsp:cNvSpPr/>
      </dsp:nvSpPr>
      <dsp:spPr>
        <a:xfrm>
          <a:off x="2676292" y="0"/>
          <a:ext cx="1518714" cy="131386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Identify important objectives</a:t>
          </a:r>
        </a:p>
      </dsp:txBody>
      <dsp:txXfrm>
        <a:off x="2927975" y="217736"/>
        <a:ext cx="1015348" cy="878394"/>
      </dsp:txXfrm>
    </dsp:sp>
    <dsp:sp modelId="{13E7E7AC-A070-4FA4-95D5-187906742A0E}">
      <dsp:nvSpPr>
        <dsp:cNvPr id="0" name=""/>
        <dsp:cNvSpPr/>
      </dsp:nvSpPr>
      <dsp:spPr>
        <a:xfrm>
          <a:off x="4482109" y="1817356"/>
          <a:ext cx="699220" cy="6024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6FFD7-8994-4D1A-84DA-0EEA93CFF8FC}">
      <dsp:nvSpPr>
        <dsp:cNvPr id="0" name=""/>
        <dsp:cNvSpPr/>
      </dsp:nvSpPr>
      <dsp:spPr>
        <a:xfrm>
          <a:off x="3932961" y="860302"/>
          <a:ext cx="1518714" cy="131386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Specify learning outcomes</a:t>
          </a:r>
        </a:p>
      </dsp:txBody>
      <dsp:txXfrm>
        <a:off x="4184644" y="1078038"/>
        <a:ext cx="1015348" cy="878394"/>
      </dsp:txXfrm>
    </dsp:sp>
    <dsp:sp modelId="{CB70D6F5-BF3E-440E-8D96-115B7DB6C008}">
      <dsp:nvSpPr>
        <dsp:cNvPr id="0" name=""/>
        <dsp:cNvSpPr/>
      </dsp:nvSpPr>
      <dsp:spPr>
        <a:xfrm>
          <a:off x="3915231" y="3088737"/>
          <a:ext cx="699220" cy="6024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FF4E68-26CD-4E99-A354-C91BA82DFCC3}">
      <dsp:nvSpPr>
        <dsp:cNvPr id="0" name=""/>
        <dsp:cNvSpPr/>
      </dsp:nvSpPr>
      <dsp:spPr>
        <a:xfrm>
          <a:off x="3943691" y="2396777"/>
          <a:ext cx="1769590" cy="131386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Design structured instructional experiences</a:t>
          </a:r>
        </a:p>
      </dsp:txBody>
      <dsp:txXfrm>
        <a:off x="4216281" y="2599166"/>
        <a:ext cx="1224410" cy="909088"/>
      </dsp:txXfrm>
    </dsp:sp>
    <dsp:sp modelId="{53A50757-2CC0-4990-A1F4-EABC0815663B}">
      <dsp:nvSpPr>
        <dsp:cNvPr id="0" name=""/>
        <dsp:cNvSpPr/>
      </dsp:nvSpPr>
      <dsp:spPr>
        <a:xfrm>
          <a:off x="2509031" y="3220711"/>
          <a:ext cx="699220" cy="6024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ED6B5-7636-490A-87F7-F4145BC692D8}">
      <dsp:nvSpPr>
        <dsp:cNvPr id="0" name=""/>
        <dsp:cNvSpPr/>
      </dsp:nvSpPr>
      <dsp:spPr>
        <a:xfrm>
          <a:off x="2676292" y="3205796"/>
          <a:ext cx="1518714" cy="1313866"/>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Explain concepts directly </a:t>
          </a:r>
        </a:p>
      </dsp:txBody>
      <dsp:txXfrm>
        <a:off x="2927975" y="3423532"/>
        <a:ext cx="1015348" cy="878394"/>
      </dsp:txXfrm>
    </dsp:sp>
    <dsp:sp modelId="{99999B9A-6A77-48C9-BC4B-8AF5E6C262D8}">
      <dsp:nvSpPr>
        <dsp:cNvPr id="0" name=""/>
        <dsp:cNvSpPr/>
      </dsp:nvSpPr>
      <dsp:spPr>
        <a:xfrm>
          <a:off x="1679622" y="2094863"/>
          <a:ext cx="699220" cy="6024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CD78CD-B14F-4672-AB4D-366A114DC30F}">
      <dsp:nvSpPr>
        <dsp:cNvPr id="0" name=""/>
        <dsp:cNvSpPr/>
      </dsp:nvSpPr>
      <dsp:spPr>
        <a:xfrm>
          <a:off x="1175250" y="2368822"/>
          <a:ext cx="1722191" cy="1371584"/>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Model new skills and concepts </a:t>
          </a:r>
        </a:p>
      </dsp:txBody>
      <dsp:txXfrm>
        <a:off x="1449386" y="2587149"/>
        <a:ext cx="1173919" cy="934930"/>
      </dsp:txXfrm>
    </dsp:sp>
    <dsp:sp modelId="{90A1CDCF-6846-4678-BC41-CE9BF4F282AB}">
      <dsp:nvSpPr>
        <dsp:cNvPr id="0" name=""/>
        <dsp:cNvSpPr/>
      </dsp:nvSpPr>
      <dsp:spPr>
        <a:xfrm>
          <a:off x="1231427" y="774183"/>
          <a:ext cx="1736771" cy="146461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Provide multiple opportunities for practice with feedback</a:t>
          </a:r>
        </a:p>
      </dsp:txBody>
      <dsp:txXfrm>
        <a:off x="1515638" y="1013859"/>
        <a:ext cx="1168349" cy="98526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0.51351</cdr:x>
      <cdr:y>0.57171</cdr:y>
    </cdr:from>
    <cdr:to>
      <cdr:x>0.66249</cdr:x>
      <cdr:y>0.73502</cdr:y>
    </cdr:to>
    <cdr:sp macro="" textlink="">
      <cdr:nvSpPr>
        <cdr:cNvPr id="2" name="TextBox 1"/>
        <cdr:cNvSpPr txBox="1"/>
      </cdr:nvSpPr>
      <cdr:spPr>
        <a:xfrm xmlns:a="http://schemas.openxmlformats.org/drawingml/2006/main">
          <a:off x="2895580" y="2441417"/>
          <a:ext cx="840069" cy="697384"/>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pPr algn="ctr"/>
          <a:r>
            <a:rPr lang="en-US" sz="1800" dirty="0"/>
            <a:t>Ratio</a:t>
          </a:r>
        </a:p>
        <a:p xmlns:a="http://schemas.openxmlformats.org/drawingml/2006/main">
          <a:pPr algn="ctr"/>
          <a:r>
            <a:rPr lang="en-US" sz="1800" dirty="0"/>
            <a:t>5: 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F4734-9E42-4634-8CF4-C32269DCB439}" type="datetimeFigureOut">
              <a:rPr lang="en-US" smtClean="0"/>
              <a:t>5/15/2019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A155B-4E58-4235-A1B4-C019A35D2A54}" type="slidenum">
              <a:rPr lang="en-US" smtClean="0"/>
              <a:t>‹#›</a:t>
            </a:fld>
            <a:endParaRPr lang="en-US"/>
          </a:p>
        </p:txBody>
      </p:sp>
    </p:spTree>
    <p:extLst>
      <p:ext uri="{BB962C8B-B14F-4D97-AF65-F5344CB8AC3E}">
        <p14:creationId xmlns:p14="http://schemas.microsoft.com/office/powerpoint/2010/main" val="3935205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75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02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5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36E9B5D-5655-2549-BE5A-D18D257BA2A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3214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36E9B5D-5655-2549-BE5A-D18D257BA2A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632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D90456-99C2-E64A-9444-0529175A564C}"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0850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36E9B5D-5655-2549-BE5A-D18D257BA2A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7153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6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652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75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D29E6E-E8DF-4607-8176-6E81524420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B1D84377-7F3C-41F0-BD1B-5DC89383491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10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250DF-98F3-4A08-822A-D5BEC12C9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294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495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130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432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(added from Insert tab, Header &amp; Footer icon, Fixed Date and time)  1/23/2018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Presentation Title (added from Insert tab, Header &amp; Footer icon)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092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SSTAGE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Tessie Bailey, American Institutes for Reseach (tbailey@air.org)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262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75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988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550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405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250DF-98F3-4A08-822A-D5BEC12C9B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523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657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07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0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7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81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A155B-4E58-4235-A1B4-C019A35D2A54}" type="slidenum">
              <a:rPr lang="en-US" smtClean="0"/>
              <a:t>21</a:t>
            </a:fld>
            <a:endParaRPr lang="en-US"/>
          </a:p>
        </p:txBody>
      </p:sp>
    </p:spTree>
    <p:extLst>
      <p:ext uri="{BB962C8B-B14F-4D97-AF65-F5344CB8AC3E}">
        <p14:creationId xmlns:p14="http://schemas.microsoft.com/office/powerpoint/2010/main" val="283964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A155B-4E58-4235-A1B4-C019A35D2A54}" type="slidenum">
              <a:rPr lang="en-US" smtClean="0"/>
              <a:t>23</a:t>
            </a:fld>
            <a:endParaRPr lang="en-US"/>
          </a:p>
        </p:txBody>
      </p:sp>
    </p:spTree>
    <p:extLst>
      <p:ext uri="{BB962C8B-B14F-4D97-AF65-F5344CB8AC3E}">
        <p14:creationId xmlns:p14="http://schemas.microsoft.com/office/powerpoint/2010/main" val="269898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41E70-79DA-46F4-B153-1C1E37121C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80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F8AAE-A75E-45A8-BDA1-28F1680F4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7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9CEF-4B7B-41E6-96E5-435006F0E9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ECA6A-10B1-4403-8DBD-4892C55AAF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01B2E4-E78B-47CB-81A1-6553CD7642EF}"/>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5" name="Footer Placeholder 4">
            <a:extLst>
              <a:ext uri="{FF2B5EF4-FFF2-40B4-BE49-F238E27FC236}">
                <a16:creationId xmlns:a16="http://schemas.microsoft.com/office/drawing/2014/main" id="{F4500125-5409-4C26-B4BA-BD192FBA3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BA18F-09E0-429D-8277-EF875CC25C14}"/>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554396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33C9-5301-41A4-B764-42708C177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E2F39D-BE52-46D8-86F3-122FB9C53C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EE42D-B4C4-494E-A8BD-EFDD1CC76BD5}"/>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5" name="Footer Placeholder 4">
            <a:extLst>
              <a:ext uri="{FF2B5EF4-FFF2-40B4-BE49-F238E27FC236}">
                <a16:creationId xmlns:a16="http://schemas.microsoft.com/office/drawing/2014/main" id="{33A97CE4-C332-4159-963C-170E4B311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4A49C-8747-4BAB-A8A3-8E360B67A853}"/>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2916728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DD6A62-11B7-4E5A-B868-3FF4A3E807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A5AABC-D73F-4A3A-885D-B7C1888579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6698B-F0B1-4790-8C0D-91F7FFE031FB}"/>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5" name="Footer Placeholder 4">
            <a:extLst>
              <a:ext uri="{FF2B5EF4-FFF2-40B4-BE49-F238E27FC236}">
                <a16:creationId xmlns:a16="http://schemas.microsoft.com/office/drawing/2014/main" id="{E45D1FF3-A2FF-4CEF-B650-D30ACE420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4A95B-9D6E-4ED2-B22B-B68398C638CF}"/>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3280582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3" y="1989632"/>
            <a:ext cx="9105259"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lgn="l">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22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CA4C-D529-4965-B972-EE8E0F866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52DF03-8BD4-4F9A-8AD0-833BD276F8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3D00F3-CBC2-4458-BA3C-8D5BD8840EDD}"/>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5" name="Footer Placeholder 4">
            <a:extLst>
              <a:ext uri="{FF2B5EF4-FFF2-40B4-BE49-F238E27FC236}">
                <a16:creationId xmlns:a16="http://schemas.microsoft.com/office/drawing/2014/main" id="{EA5DA5FC-A605-492C-81F8-F0135ED8D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6FCAD-607C-4F4F-8ADB-8A07FEE18D6D}"/>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21122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6693-114D-453E-9D1C-66B2B658A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F000B-8C37-4A9F-B4FA-A07AD9E671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68239-4382-44EA-B24C-823D3F0F9A66}"/>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5" name="Footer Placeholder 4">
            <a:extLst>
              <a:ext uri="{FF2B5EF4-FFF2-40B4-BE49-F238E27FC236}">
                <a16:creationId xmlns:a16="http://schemas.microsoft.com/office/drawing/2014/main" id="{5DDAA684-DF90-4E3F-ABB4-B0ECD1EE2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F6825-48B3-4BFA-8BD4-6A41761BFF89}"/>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164379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9608-1636-48D3-9C56-2864CFC962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4250AD-A9BC-4449-836F-703E1934F7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7E09B3-CE41-4D95-99AA-BD1144C0CE89}"/>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5" name="Footer Placeholder 4">
            <a:extLst>
              <a:ext uri="{FF2B5EF4-FFF2-40B4-BE49-F238E27FC236}">
                <a16:creationId xmlns:a16="http://schemas.microsoft.com/office/drawing/2014/main" id="{9C965A38-5380-43DE-BD8F-0B7451212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25E36-C1B3-41A6-AE12-254ABC26BFB8}"/>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218670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EFAA-D86C-44E8-9B4F-19F8033E7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06E7A-DA51-49B6-BD45-DBA0E1E61F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DEAC83-2E5B-4191-B0A3-EE9BFBDF47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7E197-E27F-4D7F-A67D-434A2D36BADA}"/>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6" name="Footer Placeholder 5">
            <a:extLst>
              <a:ext uri="{FF2B5EF4-FFF2-40B4-BE49-F238E27FC236}">
                <a16:creationId xmlns:a16="http://schemas.microsoft.com/office/drawing/2014/main" id="{C3A17856-D403-4F35-B27E-A8BE25790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619D5-E47C-4D76-B4CD-3DF6C4A9C8D6}"/>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471388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B32F-919B-4386-8C45-210BC3316F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B137EF-3103-459E-A285-06241102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53E60A-9457-4F86-A620-C67DC5E5A9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52A8C3-173C-4F92-846B-BB93702D2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D62BC3-7DCA-4C45-8D26-A1CD6754EF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450382-B63B-4B58-8BFE-57852C033E5E}"/>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8" name="Footer Placeholder 7">
            <a:extLst>
              <a:ext uri="{FF2B5EF4-FFF2-40B4-BE49-F238E27FC236}">
                <a16:creationId xmlns:a16="http://schemas.microsoft.com/office/drawing/2014/main" id="{A8B6EEE7-526D-4569-8017-F9530404CB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73A199-7ED9-4302-8548-E019311EA518}"/>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2294982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19DCCFF-DCFD-4514-899A-3978B64D1C12}"/>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4" name="Footer Placeholder 3">
            <a:extLst>
              <a:ext uri="{FF2B5EF4-FFF2-40B4-BE49-F238E27FC236}">
                <a16:creationId xmlns:a16="http://schemas.microsoft.com/office/drawing/2014/main" id="{CF61D3D8-38C5-44E6-8D98-1DCD2E4161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050D91-6666-47FA-B2D3-A46C9387D969}"/>
              </a:ext>
            </a:extLst>
          </p:cNvPr>
          <p:cNvSpPr>
            <a:spLocks noGrp="1"/>
          </p:cNvSpPr>
          <p:nvPr>
            <p:ph type="sldNum" sz="quarter" idx="12"/>
          </p:nvPr>
        </p:nvSpPr>
        <p:spPr/>
        <p:txBody>
          <a:bodyPr/>
          <a:lstStyle/>
          <a:p>
            <a:fld id="{20599573-9C24-43BB-8B25-956B83785D63}" type="slidenum">
              <a:rPr lang="en-US" smtClean="0"/>
              <a:t>‹#›</a:t>
            </a:fld>
            <a:endParaRPr lang="en-US"/>
          </a:p>
        </p:txBody>
      </p:sp>
      <p:sp>
        <p:nvSpPr>
          <p:cNvPr id="8" name="Title 7">
            <a:extLst>
              <a:ext uri="{FF2B5EF4-FFF2-40B4-BE49-F238E27FC236}">
                <a16:creationId xmlns:a16="http://schemas.microsoft.com/office/drawing/2014/main" id="{7423FC48-D51E-454A-AFBC-17B8D584CB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0049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F0555-E304-4450-99FC-3A1372386A18}"/>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3" name="Footer Placeholder 2">
            <a:extLst>
              <a:ext uri="{FF2B5EF4-FFF2-40B4-BE49-F238E27FC236}">
                <a16:creationId xmlns:a16="http://schemas.microsoft.com/office/drawing/2014/main" id="{5AF570A1-42FD-4603-A0CF-B098E86ED9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19E29E-912B-4119-B320-4DEF0CF7A7E0}"/>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39541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24DC-E919-457B-9B92-D4B9BA14D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D15D6-9ADE-46BC-9941-E78F77C2A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46B4E-BED4-46E3-9B92-FB6F43FEFD6E}"/>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5" name="Footer Placeholder 4">
            <a:extLst>
              <a:ext uri="{FF2B5EF4-FFF2-40B4-BE49-F238E27FC236}">
                <a16:creationId xmlns:a16="http://schemas.microsoft.com/office/drawing/2014/main" id="{C8377062-6EB7-40CD-9233-5C1F89CF9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560B1-23AC-4786-91F8-223C728B7DBE}"/>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3799108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BE52-CAEA-4C89-BB19-F92675F20C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34A840-D01E-4F28-B310-1AF6E8D9D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72763F-8E59-40A8-B9C6-A295E3D7B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890AC9-D45F-4663-9AD4-481F8504B358}"/>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6" name="Footer Placeholder 5">
            <a:extLst>
              <a:ext uri="{FF2B5EF4-FFF2-40B4-BE49-F238E27FC236}">
                <a16:creationId xmlns:a16="http://schemas.microsoft.com/office/drawing/2014/main" id="{E9977125-26A8-48C2-8BB4-E4CB14833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D8F0E-32AA-4BB8-89CC-B4F370967CED}"/>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1221708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FF1B-4E23-442D-850D-78EE76B043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F80355-0A8F-4DD1-B958-DFA9830CA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B651DF-BEE0-4D08-8238-169632ECA7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7A82E7-8CEA-4984-B4A5-078FAE75BD82}"/>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6" name="Footer Placeholder 5">
            <a:extLst>
              <a:ext uri="{FF2B5EF4-FFF2-40B4-BE49-F238E27FC236}">
                <a16:creationId xmlns:a16="http://schemas.microsoft.com/office/drawing/2014/main" id="{FBA38030-F0C3-4650-AF2C-2075301097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BE1C6-0851-443A-9C74-DEFAB0F20D46}"/>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2328069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AA39-547E-471F-9E92-0F218F4CB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8EB290-D176-4678-810A-3F5DE7CDAE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78368-B132-47CD-84B2-1B324CCBF010}"/>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5" name="Footer Placeholder 4">
            <a:extLst>
              <a:ext uri="{FF2B5EF4-FFF2-40B4-BE49-F238E27FC236}">
                <a16:creationId xmlns:a16="http://schemas.microsoft.com/office/drawing/2014/main" id="{F6343588-D574-4C4E-A739-3DAEE2A44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DD4BB-27F7-4759-B96E-7DB9FD63C429}"/>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1661544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E1DDA-AC70-4C6C-8A90-65EDBA72BB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3B5945-A6A5-4C19-BAE9-1028FA1C74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3CB93-9139-4545-97FF-94729D6B7D8A}"/>
              </a:ext>
            </a:extLst>
          </p:cNvPr>
          <p:cNvSpPr>
            <a:spLocks noGrp="1"/>
          </p:cNvSpPr>
          <p:nvPr>
            <p:ph type="dt" sz="half" idx="10"/>
          </p:nvPr>
        </p:nvSpPr>
        <p:spPr/>
        <p:txBody>
          <a:bodyPr/>
          <a:lstStyle/>
          <a:p>
            <a:fld id="{CDED3A95-8AF1-4C34-A3DC-8FF772568078}" type="datetimeFigureOut">
              <a:rPr lang="en-US" smtClean="0"/>
              <a:t>5/15/2019</a:t>
            </a:fld>
            <a:endParaRPr lang="en-US"/>
          </a:p>
        </p:txBody>
      </p:sp>
      <p:sp>
        <p:nvSpPr>
          <p:cNvPr id="5" name="Footer Placeholder 4">
            <a:extLst>
              <a:ext uri="{FF2B5EF4-FFF2-40B4-BE49-F238E27FC236}">
                <a16:creationId xmlns:a16="http://schemas.microsoft.com/office/drawing/2014/main" id="{54FCE638-3630-4685-9097-DB124E552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6584C-442E-42A6-A5FB-55C2BEE51189}"/>
              </a:ext>
            </a:extLst>
          </p:cNvPr>
          <p:cNvSpPr>
            <a:spLocks noGrp="1"/>
          </p:cNvSpPr>
          <p:nvPr>
            <p:ph type="sldNum" sz="quarter" idx="12"/>
          </p:nvPr>
        </p:nvSpPr>
        <p:spPr/>
        <p:txBody>
          <a:bodyPr/>
          <a:lstStyle/>
          <a:p>
            <a:fld id="{20599573-9C24-43BB-8B25-956B83785D63}" type="slidenum">
              <a:rPr lang="en-US" smtClean="0"/>
              <a:t>‹#›</a:t>
            </a:fld>
            <a:endParaRPr lang="en-US"/>
          </a:p>
        </p:txBody>
      </p:sp>
    </p:spTree>
    <p:extLst>
      <p:ext uri="{BB962C8B-B14F-4D97-AF65-F5344CB8AC3E}">
        <p14:creationId xmlns:p14="http://schemas.microsoft.com/office/powerpoint/2010/main" val="4010575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3" y="1989632"/>
            <a:ext cx="9105259"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lgn="l">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001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4" y="1989632"/>
            <a:ext cx="9105257"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defRPr sz="4950">
                <a:solidFill>
                  <a:schemeClr val="bg1"/>
                </a:solidFill>
              </a:defRPr>
            </a:lvl1pPr>
          </a:lstStyle>
          <a:p>
            <a:r>
              <a:rPr lang="en-US" dirty="0"/>
              <a:t>Click to edit Master title style</a:t>
            </a:r>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87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3" y="1989632"/>
            <a:ext cx="9105259"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lgn="l">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655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73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descr="OSEP Symposia Series Logo"/>
          <p:cNvGrpSpPr/>
          <p:nvPr/>
        </p:nvGrpSpPr>
        <p:grpSpPr>
          <a:xfrm>
            <a:off x="199405" y="6021164"/>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1" name="Group 10"/>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416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4" y="1989632"/>
            <a:ext cx="9105257"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393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531621" y="6279310"/>
            <a:ext cx="457180"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3" y="6027540"/>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419530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B616-633E-4556-931B-1C6D21BA1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1FE3FA-F54E-4CB4-807C-0DF09A626E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323AE8-2085-4B6E-8E71-B634A9949BD2}"/>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5" name="Footer Placeholder 4">
            <a:extLst>
              <a:ext uri="{FF2B5EF4-FFF2-40B4-BE49-F238E27FC236}">
                <a16:creationId xmlns:a16="http://schemas.microsoft.com/office/drawing/2014/main" id="{06F91EF3-0CF6-492B-9525-84FB78884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8BC5E-E0DC-4180-9162-C29A3D58150F}"/>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1683580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descr="OSEP Symposia Series Logo"/>
          <p:cNvGrpSpPr/>
          <p:nvPr/>
        </p:nvGrpSpPr>
        <p:grpSpPr>
          <a:xfrm>
            <a:off x="199405" y="6029597"/>
            <a:ext cx="11154396" cy="767033"/>
            <a:chOff x="240437" y="6060240"/>
            <a:chExt cx="11154396" cy="767033"/>
          </a:xfrm>
        </p:grpSpPr>
        <p:pic>
          <p:nvPicPr>
            <p:cNvPr id="11" name="Picture 10"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2" name="Group 11"/>
            <p:cNvGrpSpPr/>
            <p:nvPr/>
          </p:nvGrpSpPr>
          <p:grpSpPr>
            <a:xfrm>
              <a:off x="1240713" y="6334344"/>
              <a:ext cx="10154120" cy="324357"/>
              <a:chOff x="1600207" y="6303084"/>
              <a:chExt cx="9612923" cy="324357"/>
            </a:xfrm>
          </p:grpSpPr>
          <p:sp>
            <p:nvSpPr>
              <p:cNvPr id="13" name="Rectangle 12"/>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4" name="Rectangle 13"/>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5" name="Rectangle 14"/>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38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descr="OSEP Symposia Series Logo"/>
          <p:cNvGrpSpPr/>
          <p:nvPr/>
        </p:nvGrpSpPr>
        <p:grpSpPr>
          <a:xfrm>
            <a:off x="199405" y="6029597"/>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8" name="Group 7"/>
            <p:cNvGrpSpPr/>
            <p:nvPr/>
          </p:nvGrpSpPr>
          <p:grpSpPr>
            <a:xfrm>
              <a:off x="1240713" y="6334344"/>
              <a:ext cx="10154120" cy="324357"/>
              <a:chOff x="1600207" y="6303084"/>
              <a:chExt cx="9612923" cy="324357"/>
            </a:xfrm>
          </p:grpSpPr>
          <p:sp>
            <p:nvSpPr>
              <p:cNvPr id="9" name="Rectangle 8"/>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2"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685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31621" y="6277935"/>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5" name="Group 4" descr="OSEP Symposia Series Logo"/>
          <p:cNvGrpSpPr/>
          <p:nvPr/>
        </p:nvGrpSpPr>
        <p:grpSpPr>
          <a:xfrm>
            <a:off x="199405" y="6029597"/>
            <a:ext cx="11154396" cy="767033"/>
            <a:chOff x="240437" y="6060240"/>
            <a:chExt cx="11154396" cy="767033"/>
          </a:xfrm>
        </p:grpSpPr>
        <p:pic>
          <p:nvPicPr>
            <p:cNvPr id="6" name="Picture 5"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7" name="Group 6"/>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2" name="Title 1">
            <a:extLst>
              <a:ext uri="{FF2B5EF4-FFF2-40B4-BE49-F238E27FC236}">
                <a16:creationId xmlns:a16="http://schemas.microsoft.com/office/drawing/2014/main" id="{028AFE5C-8CE6-42BD-B015-FB54106B3A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0663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solidFill>
            <a:srgbClr val="DDE7F0"/>
          </a:solidFill>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2995899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a:solidFill>
            <a:srgbClr val="DDE7F0"/>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8" name="Group 7"/>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3886883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47850"/>
            <a:ext cx="10515600" cy="41576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p:nvGrpSpPr>
        <p:grpSpPr>
          <a:xfrm>
            <a:off x="199405" y="6021576"/>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3460573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6644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664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199405" y="6029597"/>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671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22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922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3" y="1989632"/>
            <a:ext cx="9105259"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lgn="l">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56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2FC2-1480-494F-8D5B-F9A67F46F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1B95E-E7DD-4067-8798-23CB3B1E09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CC4DA-EFAA-4026-B181-C4379005F7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7276D-A3B1-435F-89B1-58108DA053FB}"/>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6" name="Footer Placeholder 5">
            <a:extLst>
              <a:ext uri="{FF2B5EF4-FFF2-40B4-BE49-F238E27FC236}">
                <a16:creationId xmlns:a16="http://schemas.microsoft.com/office/drawing/2014/main" id="{9A973400-9148-40F8-9B21-8949F1FD6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69887F-1436-4DE6-819C-24C75745114A}"/>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1396757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lvl1pPr>
          </a:lstStyle>
          <a:p>
            <a:r>
              <a:rPr lang="en-US" dirty="0"/>
              <a:t>Click to edit Master title style</a:t>
            </a:r>
          </a:p>
        </p:txBody>
      </p:sp>
      <p:sp>
        <p:nvSpPr>
          <p:cNvPr id="3" name="Content Placeholder 2"/>
          <p:cNvSpPr>
            <a:spLocks noGrp="1"/>
          </p:cNvSpPr>
          <p:nvPr>
            <p:ph idx="1"/>
          </p:nvPr>
        </p:nvSpPr>
        <p:spPr>
          <a:xfrm>
            <a:off x="838200" y="1825625"/>
            <a:ext cx="10515600" cy="3737475"/>
          </a:xfrm>
        </p:spPr>
        <p:txBody>
          <a:bodyPr/>
          <a:lstStyle>
            <a:lvl1pPr>
              <a:defRPr sz="2600"/>
            </a:lvl1pPr>
            <a:lvl2pPr>
              <a:defRPr sz="2600"/>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descr="OSEP Symposia Series Logo"/>
          <p:cNvGrpSpPr/>
          <p:nvPr/>
        </p:nvGrpSpPr>
        <p:grpSpPr>
          <a:xfrm>
            <a:off x="199405" y="6021164"/>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1" name="Group 10"/>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994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4" y="1989632"/>
            <a:ext cx="9105257"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defRPr sz="4950">
                <a:solidFill>
                  <a:schemeClr val="bg1"/>
                </a:solidFill>
              </a:defRPr>
            </a:lvl1pPr>
          </a:lstStyle>
          <a:p>
            <a:r>
              <a:rPr lang="en-US" dirty="0"/>
              <a:t>Click to edit Master title style</a:t>
            </a:r>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209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531621" y="6279310"/>
            <a:ext cx="457180"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3" y="6027540"/>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2502621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descr="OSEP Symposia Series Logo"/>
          <p:cNvGrpSpPr/>
          <p:nvPr/>
        </p:nvGrpSpPr>
        <p:grpSpPr>
          <a:xfrm>
            <a:off x="199405" y="6029597"/>
            <a:ext cx="11154396" cy="767033"/>
            <a:chOff x="240437" y="6060240"/>
            <a:chExt cx="11154396" cy="767033"/>
          </a:xfrm>
        </p:grpSpPr>
        <p:pic>
          <p:nvPicPr>
            <p:cNvPr id="11" name="Picture 10"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2" name="Group 11"/>
            <p:cNvGrpSpPr/>
            <p:nvPr/>
          </p:nvGrpSpPr>
          <p:grpSpPr>
            <a:xfrm>
              <a:off x="1240713" y="6334344"/>
              <a:ext cx="10154120" cy="324357"/>
              <a:chOff x="1600207" y="6303084"/>
              <a:chExt cx="9612923" cy="324357"/>
            </a:xfrm>
          </p:grpSpPr>
          <p:sp>
            <p:nvSpPr>
              <p:cNvPr id="13" name="Rectangle 12"/>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4" name="Rectangle 13"/>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5" name="Rectangle 14"/>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919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descr="OSEP Symposia Series Logo"/>
          <p:cNvGrpSpPr/>
          <p:nvPr/>
        </p:nvGrpSpPr>
        <p:grpSpPr>
          <a:xfrm>
            <a:off x="199405" y="6029597"/>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8" name="Group 7"/>
            <p:cNvGrpSpPr/>
            <p:nvPr/>
          </p:nvGrpSpPr>
          <p:grpSpPr>
            <a:xfrm>
              <a:off x="1240713" y="6334344"/>
              <a:ext cx="10154120" cy="324357"/>
              <a:chOff x="1600207" y="6303084"/>
              <a:chExt cx="9612923" cy="324357"/>
            </a:xfrm>
          </p:grpSpPr>
          <p:sp>
            <p:nvSpPr>
              <p:cNvPr id="9" name="Rectangle 8"/>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2"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574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31621" y="6277935"/>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5" name="Group 4" descr="OSEP Symposia Series Logo"/>
          <p:cNvGrpSpPr/>
          <p:nvPr/>
        </p:nvGrpSpPr>
        <p:grpSpPr>
          <a:xfrm>
            <a:off x="199405" y="6029597"/>
            <a:ext cx="11154396" cy="767033"/>
            <a:chOff x="240437" y="6060240"/>
            <a:chExt cx="11154396" cy="767033"/>
          </a:xfrm>
        </p:grpSpPr>
        <p:pic>
          <p:nvPicPr>
            <p:cNvPr id="6" name="Picture 5"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7" name="Group 6"/>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2" name="Title 1">
            <a:extLst>
              <a:ext uri="{FF2B5EF4-FFF2-40B4-BE49-F238E27FC236}">
                <a16:creationId xmlns:a16="http://schemas.microsoft.com/office/drawing/2014/main" id="{028AFE5C-8CE6-42BD-B015-FB54106B3A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4039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solidFill>
            <a:srgbClr val="DDE7F0"/>
          </a:solidFill>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2566154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a:solidFill>
            <a:srgbClr val="DDE7F0"/>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8" name="Group 7"/>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4016749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47850"/>
            <a:ext cx="10515600" cy="41576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p:nvGrpSpPr>
        <p:grpSpPr>
          <a:xfrm>
            <a:off x="199405" y="6021576"/>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1905124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6644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664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199405" y="6029597"/>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47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39F4-27DD-419B-8EAA-8575A6524E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4B0B86-346B-4CB3-81BD-CC99C30333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BE2C23-3246-4713-B08B-C8977F4D73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8CCB17-CD88-4C46-B47B-1AFF9B2B7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883C68-6D9B-4A3D-AF97-CDC82E4B5B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1AAC25-5C48-4C46-8A62-194BF82D962A}"/>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8" name="Footer Placeholder 7">
            <a:extLst>
              <a:ext uri="{FF2B5EF4-FFF2-40B4-BE49-F238E27FC236}">
                <a16:creationId xmlns:a16="http://schemas.microsoft.com/office/drawing/2014/main" id="{75AEF73B-0E4C-47B5-968A-02192F0C7D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829C59-5F29-44A7-8A82-AE024F50B529}"/>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3771183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556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673508" y="6507316"/>
            <a:ext cx="209459" cy="153888"/>
          </a:xfrm>
        </p:spPr>
        <p:txBody>
          <a:bodyPr wrap="none"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8945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4493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486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55573" y="332657"/>
            <a:ext cx="9751099" cy="1470025"/>
          </a:xfrm>
        </p:spPr>
        <p:txBody>
          <a:bodyPr/>
          <a:lstStyle/>
          <a:p>
            <a:r>
              <a:rPr lang="en-US" dirty="0"/>
              <a:t>Click to edit Master title style</a:t>
            </a:r>
          </a:p>
        </p:txBody>
      </p:sp>
      <p:sp>
        <p:nvSpPr>
          <p:cNvPr id="7" name="Rectangle 3"/>
          <p:cNvSpPr>
            <a:spLocks noGrp="1" noChangeArrowheads="1"/>
          </p:cNvSpPr>
          <p:nvPr>
            <p:ph idx="13"/>
          </p:nvPr>
        </p:nvSpPr>
        <p:spPr bwMode="auto">
          <a:xfrm>
            <a:off x="2255573" y="2060849"/>
            <a:ext cx="9793088" cy="3629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38100" y="5373689"/>
            <a:ext cx="1729317" cy="268287"/>
          </a:xfrm>
          <a:prstGeom prst="rect">
            <a:avLst/>
          </a:prstGeom>
        </p:spPr>
        <p:txBody>
          <a:bodyPr/>
          <a:lstStyle>
            <a:lvl1pPr eaLnBrk="1" hangingPunct="1">
              <a:defRPr>
                <a:latin typeface="Arial" charset="0"/>
                <a:ea typeface="ＭＳ Ｐゴシック" charset="0"/>
                <a:cs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tint val="75000"/>
                </a:prstClr>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15"/>
          </p:nvPr>
        </p:nvSpPr>
        <p:spPr>
          <a:xfrm>
            <a:off x="4165600" y="6245225"/>
            <a:ext cx="3860800" cy="476250"/>
          </a:xfrm>
          <a:prstGeom prst="rect">
            <a:avLst/>
          </a:prstGeom>
        </p:spPr>
        <p:txBody>
          <a:bodyPr/>
          <a:lstStyle>
            <a:lvl1pPr eaLnBrk="1" hangingPunct="1">
              <a:defRPr>
                <a:latin typeface="Arial" charset="0"/>
                <a:ea typeface="ＭＳ Ｐゴシック" charset="0"/>
                <a:cs typeface="Arial"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tint val="75000"/>
                </a:prstClr>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16"/>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58DB67-25A8-468A-B974-7CF7813ADAB9}" type="slidenum">
              <a:rPr kumimoji="0" lang="es-ES" alt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alt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8488611"/>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32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0A4184-460D-9148-B9D1-7566FBEE2D09}" type="slidenum">
              <a:rPr kumimoji="0" lang="en-US" sz="1400" b="0" i="0" u="none" strike="noStrike" kern="1200" cap="none" spc="0" normalizeH="0" baseline="0" noProof="0" smtClean="0">
                <a:ln>
                  <a:noFill/>
                </a:ln>
                <a:solidFill>
                  <a:prstClr val="black"/>
                </a:solidFill>
                <a:effectLst/>
                <a:uLnTx/>
                <a:uFillTx/>
                <a:latin typeface="Gotham Bold"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black"/>
              </a:solidFill>
              <a:effectLst/>
              <a:uLnTx/>
              <a:uFillTx/>
              <a:latin typeface="Gotham Bold" charset="0"/>
            </a:endParaRPr>
          </a:p>
        </p:txBody>
      </p:sp>
    </p:spTree>
    <p:extLst>
      <p:ext uri="{BB962C8B-B14F-4D97-AF65-F5344CB8AC3E}">
        <p14:creationId xmlns:p14="http://schemas.microsoft.com/office/powerpoint/2010/main" val="3027051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3" y="1989632"/>
            <a:ext cx="9105259"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lgn="l">
              <a:defRPr sz="4950">
                <a:solidFill>
                  <a:schemeClr val="bg1"/>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421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1030"/>
            <a:ext cx="10515600" cy="1325563"/>
          </a:xfrm>
        </p:spPr>
        <p:txBody>
          <a:bodyPr>
            <a:normAutofit/>
          </a:bodyPr>
          <a:lstStyle>
            <a:lvl1pPr>
              <a:defRPr sz="4200"/>
            </a:lvl1pPr>
          </a:lstStyle>
          <a:p>
            <a:r>
              <a:rPr lang="en-US" dirty="0"/>
              <a:t>Click to edit Master title style</a:t>
            </a:r>
          </a:p>
        </p:txBody>
      </p:sp>
      <p:sp>
        <p:nvSpPr>
          <p:cNvPr id="3" name="Content Placeholder 2"/>
          <p:cNvSpPr>
            <a:spLocks noGrp="1"/>
          </p:cNvSpPr>
          <p:nvPr>
            <p:ph idx="1"/>
          </p:nvPr>
        </p:nvSpPr>
        <p:spPr>
          <a:xfrm>
            <a:off x="838200" y="1825625"/>
            <a:ext cx="10515600" cy="3737475"/>
          </a:xfrm>
        </p:spPr>
        <p:txBody>
          <a:bodyPr/>
          <a:lstStyle>
            <a:lvl1pPr>
              <a:defRPr sz="2600"/>
            </a:lvl1pPr>
            <a:lvl2pPr>
              <a:defRPr sz="2600"/>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descr="OSEP Symposia Series Logo"/>
          <p:cNvGrpSpPr/>
          <p:nvPr/>
        </p:nvGrpSpPr>
        <p:grpSpPr>
          <a:xfrm>
            <a:off x="199405" y="6021164"/>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1" name="Group 10"/>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220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descr="blue background"/>
          <p:cNvSpPr/>
          <p:nvPr/>
        </p:nvSpPr>
        <p:spPr>
          <a:xfrm>
            <a:off x="1" y="992124"/>
            <a:ext cx="12192001" cy="4873752"/>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8" name="Title 1"/>
          <p:cNvSpPr txBox="1">
            <a:spLocks/>
          </p:cNvSpPr>
          <p:nvPr/>
        </p:nvSpPr>
        <p:spPr>
          <a:xfrm>
            <a:off x="3086744" y="1989632"/>
            <a:ext cx="9105257" cy="2878741"/>
          </a:xfrm>
          <a:prstGeom prst="rect">
            <a:avLst/>
          </a:prstGeom>
          <a:solidFill>
            <a:srgbClr val="719BC1"/>
          </a:solidFill>
          <a:ln>
            <a:solidFill>
              <a:srgbClr val="719BC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950" b="1" dirty="0">
              <a:solidFill>
                <a:prstClr val="white"/>
              </a:solidFill>
            </a:endParaRPr>
          </a:p>
        </p:txBody>
      </p:sp>
      <p:pic>
        <p:nvPicPr>
          <p:cNvPr id="9" name="Picture 8" descr="OSEP Symposia Series Logo"/>
          <p:cNvPicPr>
            <a:picLocks noChangeAspect="1"/>
          </p:cNvPicPr>
          <p:nvPr/>
        </p:nvPicPr>
        <p:blipFill rotWithShape="1">
          <a:blip r:embed="rId2">
            <a:extLst>
              <a:ext uri="{28A0092B-C50C-407E-A947-70E740481C1C}">
                <a14:useLocalDpi xmlns:a14="http://schemas.microsoft.com/office/drawing/2010/main" val="0"/>
              </a:ext>
            </a:extLst>
          </a:blip>
          <a:srcRect l="2332" t="2032" r="1555" b="1683"/>
          <a:stretch/>
        </p:blipFill>
        <p:spPr>
          <a:xfrm>
            <a:off x="2" y="1989632"/>
            <a:ext cx="3086743" cy="2878741"/>
          </a:xfrm>
          <a:prstGeom prst="rect">
            <a:avLst/>
          </a:prstGeom>
        </p:spPr>
      </p:pic>
      <p:sp>
        <p:nvSpPr>
          <p:cNvPr id="10" name="Title 9"/>
          <p:cNvSpPr>
            <a:spLocks noGrp="1"/>
          </p:cNvSpPr>
          <p:nvPr>
            <p:ph type="title"/>
          </p:nvPr>
        </p:nvSpPr>
        <p:spPr>
          <a:xfrm>
            <a:off x="3086741" y="1989632"/>
            <a:ext cx="8978259" cy="2878741"/>
          </a:xfrm>
        </p:spPr>
        <p:txBody>
          <a:bodyPr anchor="t">
            <a:normAutofit/>
          </a:bodyPr>
          <a:lstStyle>
            <a:lvl1pPr>
              <a:defRPr sz="4950">
                <a:solidFill>
                  <a:schemeClr val="bg1"/>
                </a:solidFill>
              </a:defRPr>
            </a:lvl1pPr>
          </a:lstStyle>
          <a:p>
            <a:r>
              <a:rPr lang="en-US" dirty="0"/>
              <a:t>Click to edit Master title style</a:t>
            </a:r>
          </a:p>
        </p:txBody>
      </p:sp>
      <p:sp>
        <p:nvSpPr>
          <p:cNvPr id="11"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75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7D67-B5C6-49E3-B662-3B60142D2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87647D-0E80-46D3-85D9-C25EEE1680A7}"/>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4" name="Footer Placeholder 3">
            <a:extLst>
              <a:ext uri="{FF2B5EF4-FFF2-40B4-BE49-F238E27FC236}">
                <a16:creationId xmlns:a16="http://schemas.microsoft.com/office/drawing/2014/main" id="{29B1C23E-54AC-43CC-B7FF-0ECEFD23D3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817D02-BF62-4CAF-8B58-0AB1B1701E2F}"/>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3684069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225958"/>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201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531621" y="6279310"/>
            <a:ext cx="457180"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3" y="6027540"/>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42847624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21854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524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descr="OSEP Symposia Series Logo"/>
          <p:cNvGrpSpPr/>
          <p:nvPr/>
        </p:nvGrpSpPr>
        <p:grpSpPr>
          <a:xfrm>
            <a:off x="199405" y="6029597"/>
            <a:ext cx="11154396" cy="767033"/>
            <a:chOff x="240437" y="6060240"/>
            <a:chExt cx="11154396" cy="767033"/>
          </a:xfrm>
        </p:grpSpPr>
        <p:pic>
          <p:nvPicPr>
            <p:cNvPr id="11" name="Picture 10"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2" name="Group 11"/>
            <p:cNvGrpSpPr/>
            <p:nvPr/>
          </p:nvGrpSpPr>
          <p:grpSpPr>
            <a:xfrm>
              <a:off x="1240713" y="6334344"/>
              <a:ext cx="10154120" cy="324357"/>
              <a:chOff x="1600207" y="6303084"/>
              <a:chExt cx="9612923" cy="324357"/>
            </a:xfrm>
          </p:grpSpPr>
          <p:sp>
            <p:nvSpPr>
              <p:cNvPr id="13" name="Rectangle 12"/>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4" name="Rectangle 13"/>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5" name="Rectangle 14"/>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758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descr="OSEP Symposia Series Logo"/>
          <p:cNvGrpSpPr/>
          <p:nvPr/>
        </p:nvGrpSpPr>
        <p:grpSpPr>
          <a:xfrm>
            <a:off x="199405" y="6029597"/>
            <a:ext cx="11154396" cy="767033"/>
            <a:chOff x="240437" y="6060240"/>
            <a:chExt cx="11154396" cy="767033"/>
          </a:xfrm>
        </p:grpSpPr>
        <p:pic>
          <p:nvPicPr>
            <p:cNvPr id="7" name="Picture 6"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8" name="Group 7"/>
            <p:cNvGrpSpPr/>
            <p:nvPr/>
          </p:nvGrpSpPr>
          <p:grpSpPr>
            <a:xfrm>
              <a:off x="1240713" y="6334344"/>
              <a:ext cx="10154120" cy="324357"/>
              <a:chOff x="1600207" y="6303084"/>
              <a:chExt cx="9612923" cy="324357"/>
            </a:xfrm>
          </p:grpSpPr>
          <p:sp>
            <p:nvSpPr>
              <p:cNvPr id="9" name="Rectangle 8"/>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2"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339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31621" y="6277935"/>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5" name="Group 4" descr="OSEP Symposia Series Logo"/>
          <p:cNvGrpSpPr/>
          <p:nvPr/>
        </p:nvGrpSpPr>
        <p:grpSpPr>
          <a:xfrm>
            <a:off x="199405" y="6029597"/>
            <a:ext cx="11154396" cy="767033"/>
            <a:chOff x="240437" y="6060240"/>
            <a:chExt cx="11154396" cy="767033"/>
          </a:xfrm>
        </p:grpSpPr>
        <p:pic>
          <p:nvPicPr>
            <p:cNvPr id="6" name="Picture 5"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7" name="Group 6"/>
            <p:cNvGrpSpPr/>
            <p:nvPr/>
          </p:nvGrpSpPr>
          <p:grpSpPr>
            <a:xfrm>
              <a:off x="1240713" y="6334344"/>
              <a:ext cx="10154120" cy="324357"/>
              <a:chOff x="1600207" y="6303084"/>
              <a:chExt cx="9612923" cy="324357"/>
            </a:xfrm>
          </p:grpSpPr>
          <p:sp>
            <p:nvSpPr>
              <p:cNvPr id="8" name="Rectangle 7"/>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9" name="Rectangle 8"/>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0" name="Rectangle 9"/>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2" name="Title 1">
            <a:extLst>
              <a:ext uri="{FF2B5EF4-FFF2-40B4-BE49-F238E27FC236}">
                <a16:creationId xmlns:a16="http://schemas.microsoft.com/office/drawing/2014/main" id="{028AFE5C-8CE6-42BD-B015-FB54106B3A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8238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solidFill>
            <a:srgbClr val="DDE7F0"/>
          </a:solidFill>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8" name="Group 7" descr="OSEP Symposia Series Logo"/>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3814243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19BC1"/>
          </a:solidFill>
        </p:spPr>
        <p:txBody>
          <a:bodyPr anchor="b"/>
          <a:lstStyle>
            <a:lvl1pPr>
              <a:defRPr sz="2400">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a:solidFill>
            <a:srgbClr val="DDE7F0"/>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solidFill>
            <a:srgbClr val="92B2D0"/>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dirty="0">
              <a:solidFill>
                <a:prstClr val="black">
                  <a:tint val="75000"/>
                </a:prstClr>
              </a:solidFill>
            </a:endParaRPr>
          </a:p>
        </p:txBody>
      </p:sp>
      <p:grpSp>
        <p:nvGrpSpPr>
          <p:cNvPr id="8" name="Group 7"/>
          <p:cNvGrpSpPr/>
          <p:nvPr/>
        </p:nvGrpSpPr>
        <p:grpSpPr>
          <a:xfrm>
            <a:off x="199405" y="6021576"/>
            <a:ext cx="11154396" cy="767033"/>
            <a:chOff x="240437" y="6060240"/>
            <a:chExt cx="11154396" cy="767033"/>
          </a:xfrm>
        </p:grpSpPr>
        <p:pic>
          <p:nvPicPr>
            <p:cNvPr id="9" name="Picture 8"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10" name="Group 9"/>
            <p:cNvGrpSpPr/>
            <p:nvPr/>
          </p:nvGrpSpPr>
          <p:grpSpPr>
            <a:xfrm>
              <a:off x="1240713" y="6334344"/>
              <a:ext cx="10154120" cy="324357"/>
              <a:chOff x="1600207" y="6303084"/>
              <a:chExt cx="9612923" cy="324357"/>
            </a:xfrm>
          </p:grpSpPr>
          <p:sp>
            <p:nvSpPr>
              <p:cNvPr id="11" name="Rectangle 10"/>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3" name="Rectangle 12"/>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348690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47850"/>
            <a:ext cx="10515600" cy="41576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p:nvGrpSpPr>
        <p:grpSpPr>
          <a:xfrm>
            <a:off x="199405" y="6021576"/>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Tree>
    <p:extLst>
      <p:ext uri="{BB962C8B-B14F-4D97-AF65-F5344CB8AC3E}">
        <p14:creationId xmlns:p14="http://schemas.microsoft.com/office/powerpoint/2010/main" val="4194162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6644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664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199405" y="6029597"/>
            <a:ext cx="11154396" cy="767033"/>
            <a:chOff x="240437" y="6060240"/>
            <a:chExt cx="11154396" cy="767033"/>
          </a:xfrm>
        </p:grpSpPr>
        <p:pic>
          <p:nvPicPr>
            <p:cNvPr id="8" name="Picture 7" descr="Symposia series logo"/>
            <p:cNvPicPr>
              <a:picLocks noChangeAspect="1"/>
            </p:cNvPicPr>
            <p:nvPr/>
          </p:nvPicPr>
          <p:blipFill rotWithShape="1">
            <a:blip r:embed="rId2" cstate="print">
              <a:extLst>
                <a:ext uri="{28A0092B-C50C-407E-A947-70E740481C1C}">
                  <a14:useLocalDpi xmlns:a14="http://schemas.microsoft.com/office/drawing/2010/main" val="0"/>
                </a:ext>
              </a:extLst>
            </a:blip>
            <a:srcRect l="2332" t="2032" r="1555" b="1683"/>
            <a:stretch/>
          </p:blipFill>
          <p:spPr>
            <a:xfrm>
              <a:off x="240437" y="6060240"/>
              <a:ext cx="822455" cy="767033"/>
            </a:xfrm>
            <a:prstGeom prst="rect">
              <a:avLst/>
            </a:prstGeom>
          </p:spPr>
        </p:pic>
        <p:grpSp>
          <p:nvGrpSpPr>
            <p:cNvPr id="9" name="Group 8"/>
            <p:cNvGrpSpPr/>
            <p:nvPr/>
          </p:nvGrpSpPr>
          <p:grpSpPr>
            <a:xfrm>
              <a:off x="1240713" y="6334344"/>
              <a:ext cx="10154120" cy="324357"/>
              <a:chOff x="1600207" y="6303084"/>
              <a:chExt cx="9612923" cy="324357"/>
            </a:xfrm>
          </p:grpSpPr>
          <p:sp>
            <p:nvSpPr>
              <p:cNvPr id="10" name="Rectangle 9"/>
              <p:cNvSpPr/>
              <p:nvPr/>
            </p:nvSpPr>
            <p:spPr>
              <a:xfrm>
                <a:off x="1600207" y="6564918"/>
                <a:ext cx="9612923" cy="62523"/>
              </a:xfrm>
              <a:prstGeom prst="rect">
                <a:avLst/>
              </a:prstGeom>
              <a:solidFill>
                <a:srgbClr val="DDE7F0"/>
              </a:solidFill>
              <a:ln>
                <a:solidFill>
                  <a:srgbClr val="DDE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1" name="Rectangle 10"/>
              <p:cNvSpPr/>
              <p:nvPr/>
            </p:nvSpPr>
            <p:spPr>
              <a:xfrm>
                <a:off x="1600207" y="6303084"/>
                <a:ext cx="9612923" cy="62523"/>
              </a:xfrm>
              <a:prstGeom prst="rect">
                <a:avLst/>
              </a:prstGeom>
              <a:solidFill>
                <a:srgbClr val="719BC1"/>
              </a:solidFill>
              <a:ln>
                <a:solidFill>
                  <a:srgbClr val="719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sp>
            <p:nvSpPr>
              <p:cNvPr id="12" name="Rectangle 11"/>
              <p:cNvSpPr/>
              <p:nvPr/>
            </p:nvSpPr>
            <p:spPr>
              <a:xfrm>
                <a:off x="1600207" y="6432052"/>
                <a:ext cx="9612923" cy="62523"/>
              </a:xfrm>
              <a:prstGeom prst="rect">
                <a:avLst/>
              </a:prstGeom>
              <a:solidFill>
                <a:srgbClr val="92B2D0"/>
              </a:solidFill>
              <a:ln>
                <a:solidFill>
                  <a:srgbClr val="92B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a:solidFill>
                    <a:prstClr val="white"/>
                  </a:solidFill>
                </a:endParaRPr>
              </a:p>
            </p:txBody>
          </p:sp>
        </p:grpSp>
      </p:grpSp>
      <p:sp>
        <p:nvSpPr>
          <p:cNvPr id="13" name="Slide Number Placeholder 5"/>
          <p:cNvSpPr>
            <a:spLocks noGrp="1"/>
          </p:cNvSpPr>
          <p:nvPr>
            <p:ph type="sldNum" sz="quarter" idx="12"/>
          </p:nvPr>
        </p:nvSpPr>
        <p:spPr>
          <a:xfrm>
            <a:off x="11531621" y="6273346"/>
            <a:ext cx="457179" cy="365125"/>
          </a:xfrm>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4893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342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6AF1B8-B261-4B07-A07F-B14009D789A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1010449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A4D62-1C9F-4B59-B515-07778D24BBBE}"/>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3" name="Footer Placeholder 2">
            <a:extLst>
              <a:ext uri="{FF2B5EF4-FFF2-40B4-BE49-F238E27FC236}">
                <a16:creationId xmlns:a16="http://schemas.microsoft.com/office/drawing/2014/main" id="{9D120DAE-9FBA-4E30-B669-AFAF0D2E3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751B32-8851-48CF-B997-DEE5695A470F}"/>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904691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AF1B8-B261-4B07-A07F-B14009D789A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2774211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6AF1B8-B261-4B07-A07F-B14009D789A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3335064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6AF1B8-B261-4B07-A07F-B14009D789A8}"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37039658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6AF1B8-B261-4B07-A07F-B14009D789A8}" type="datetimeFigureOut">
              <a:rPr lang="en-US" smtClean="0"/>
              <a:t>5/15/2019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19649153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6AF1B8-B261-4B07-A07F-B14009D789A8}" type="datetimeFigureOut">
              <a:rPr lang="en-US" smtClean="0"/>
              <a:t>5/15/2019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4194866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AF1B8-B261-4B07-A07F-B14009D789A8}" type="datetimeFigureOut">
              <a:rPr lang="en-US" smtClean="0"/>
              <a:t>5/15/2019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67818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6AF1B8-B261-4B07-A07F-B14009D789A8}"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3683842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6AF1B8-B261-4B07-A07F-B14009D789A8}"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3771848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AF1B8-B261-4B07-A07F-B14009D789A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3995137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AF1B8-B261-4B07-A07F-B14009D789A8}"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A2F9-E284-4EFC-A387-23282225110A}" type="slidenum">
              <a:rPr lang="en-US" smtClean="0"/>
              <a:t>‹#›</a:t>
            </a:fld>
            <a:endParaRPr lang="en-US"/>
          </a:p>
        </p:txBody>
      </p:sp>
    </p:spTree>
    <p:extLst>
      <p:ext uri="{BB962C8B-B14F-4D97-AF65-F5344CB8AC3E}">
        <p14:creationId xmlns:p14="http://schemas.microsoft.com/office/powerpoint/2010/main" val="228514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6D1C-3D59-4A6F-89AF-93DB4E945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CB6288-10F3-4B77-9146-1F2634A7C4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B1EBD-F8BB-495D-8D6C-0F1F529F4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655EEA-087D-4154-97D8-18B9401B934B}"/>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6" name="Footer Placeholder 5">
            <a:extLst>
              <a:ext uri="{FF2B5EF4-FFF2-40B4-BE49-F238E27FC236}">
                <a16:creationId xmlns:a16="http://schemas.microsoft.com/office/drawing/2014/main" id="{71190E29-EE1F-4C8E-964C-FA6395EE8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38C38-152C-4BBC-9C88-9247483200A1}"/>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1118229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88EE-462A-4B20-8C5B-A038EA2A38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FB818-FA12-4BF5-80D1-3ECC723A4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2F2179-13E7-4D54-B882-45E76C525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B2A454-354E-4513-AFA1-F5BB90224062}"/>
              </a:ext>
            </a:extLst>
          </p:cNvPr>
          <p:cNvSpPr>
            <a:spLocks noGrp="1"/>
          </p:cNvSpPr>
          <p:nvPr>
            <p:ph type="dt" sz="half" idx="10"/>
          </p:nvPr>
        </p:nvSpPr>
        <p:spPr/>
        <p:txBody>
          <a:bodyPr/>
          <a:lstStyle/>
          <a:p>
            <a:fld id="{B9163426-61F2-4E7B-A082-805EA719A583}" type="datetimeFigureOut">
              <a:rPr lang="en-US" smtClean="0"/>
              <a:t>5/15/2019</a:t>
            </a:fld>
            <a:endParaRPr lang="en-US"/>
          </a:p>
        </p:txBody>
      </p:sp>
      <p:sp>
        <p:nvSpPr>
          <p:cNvPr id="6" name="Footer Placeholder 5">
            <a:extLst>
              <a:ext uri="{FF2B5EF4-FFF2-40B4-BE49-F238E27FC236}">
                <a16:creationId xmlns:a16="http://schemas.microsoft.com/office/drawing/2014/main" id="{EF778CBF-E9D4-4F72-8D5B-921F66609B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26762-4A09-4C7C-8341-FC6E5B6C0D6A}"/>
              </a:ext>
            </a:extLst>
          </p:cNvPr>
          <p:cNvSpPr>
            <a:spLocks noGrp="1"/>
          </p:cNvSpPr>
          <p:nvPr>
            <p:ph type="sldNum" sz="quarter" idx="12"/>
          </p:nvPr>
        </p:nvSpPr>
        <p:spPr/>
        <p:txBody>
          <a:bodyPr/>
          <a:lstStyle/>
          <a:p>
            <a:fld id="{474E3EA0-6359-4B83-86D1-5C91AEE097C4}" type="slidenum">
              <a:rPr lang="en-US" smtClean="0"/>
              <a:t>‹#›</a:t>
            </a:fld>
            <a:endParaRPr lang="en-US"/>
          </a:p>
        </p:txBody>
      </p:sp>
    </p:spTree>
    <p:extLst>
      <p:ext uri="{BB962C8B-B14F-4D97-AF65-F5344CB8AC3E}">
        <p14:creationId xmlns:p14="http://schemas.microsoft.com/office/powerpoint/2010/main" val="4000373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F428F-5B24-4861-A977-7D0B1D081F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7422FA-0529-4361-BBFD-E4D0379C7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6806F-33C1-4B71-AEF2-0DC8085C91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63426-61F2-4E7B-A082-805EA719A583}" type="datetimeFigureOut">
              <a:rPr lang="en-US" smtClean="0"/>
              <a:t>5/15/2019</a:t>
            </a:fld>
            <a:endParaRPr lang="en-US"/>
          </a:p>
        </p:txBody>
      </p:sp>
      <p:sp>
        <p:nvSpPr>
          <p:cNvPr id="5" name="Footer Placeholder 4">
            <a:extLst>
              <a:ext uri="{FF2B5EF4-FFF2-40B4-BE49-F238E27FC236}">
                <a16:creationId xmlns:a16="http://schemas.microsoft.com/office/drawing/2014/main" id="{02647117-0463-4C34-8908-AF51561D9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02C08-839B-418F-8DD7-682C630AB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3EA0-6359-4B83-86D1-5C91AEE097C4}" type="slidenum">
              <a:rPr lang="en-US" smtClean="0"/>
              <a:t>‹#›</a:t>
            </a:fld>
            <a:endParaRPr lang="en-US"/>
          </a:p>
        </p:txBody>
      </p:sp>
    </p:spTree>
    <p:extLst>
      <p:ext uri="{BB962C8B-B14F-4D97-AF65-F5344CB8AC3E}">
        <p14:creationId xmlns:p14="http://schemas.microsoft.com/office/powerpoint/2010/main" val="3331407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3B36C-556B-4A20-8A6F-5A0D212A8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783C7E-F8F2-4A22-ACA3-7B0917C55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A8BD8F-029D-4ACE-ADF7-74D739ED8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D3A95-8AF1-4C34-A3DC-8FF772568078}" type="datetimeFigureOut">
              <a:rPr lang="en-US" smtClean="0"/>
              <a:t>5/15/2019</a:t>
            </a:fld>
            <a:endParaRPr lang="en-US"/>
          </a:p>
        </p:txBody>
      </p:sp>
      <p:sp>
        <p:nvSpPr>
          <p:cNvPr id="5" name="Footer Placeholder 4">
            <a:extLst>
              <a:ext uri="{FF2B5EF4-FFF2-40B4-BE49-F238E27FC236}">
                <a16:creationId xmlns:a16="http://schemas.microsoft.com/office/drawing/2014/main" id="{E87D25E5-62C6-43EE-92D0-434D781DB5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6081EA-1B29-4C1D-9A07-7AAD9C43D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99573-9C24-43BB-8B25-956B83785D63}" type="slidenum">
              <a:rPr lang="en-US" smtClean="0"/>
              <a:t>‹#›</a:t>
            </a:fld>
            <a:endParaRPr lang="en-US"/>
          </a:p>
        </p:txBody>
      </p:sp>
    </p:spTree>
    <p:extLst>
      <p:ext uri="{BB962C8B-B14F-4D97-AF65-F5344CB8AC3E}">
        <p14:creationId xmlns:p14="http://schemas.microsoft.com/office/powerpoint/2010/main" val="18890717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891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36499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15" r:id="rId13"/>
    <p:sldLayoutId id="2147483716" r:id="rId14"/>
    <p:sldLayoutId id="2147483717" r:id="rId15"/>
    <p:sldLayoutId id="2147483730" r:id="rId16"/>
    <p:sldLayoutId id="2147483731" r:id="rId17"/>
    <p:sldLayoutId id="2147483732" r:id="rId18"/>
  </p:sldLayoutIdLst>
  <p:hf hdr="0" ftr="0" dt="0"/>
  <p:txStyles>
    <p:titleStyle>
      <a:lvl1pPr algn="l" defTabSz="6858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AA2B13-01E7-4FF5-A8D1-E6AE56D430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2428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ftr="0" dt="0"/>
  <p:txStyles>
    <p:titleStyle>
      <a:lvl1pPr algn="l" defTabSz="6858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AF1B8-B261-4B07-A07F-B14009D789A8}" type="datetimeFigureOut">
              <a:rPr lang="en-US" smtClean="0"/>
              <a:t>5/15/2019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EA2F9-E284-4EFC-A387-23282225110A}" type="slidenum">
              <a:rPr lang="en-US" smtClean="0"/>
              <a:t>‹#›</a:t>
            </a:fld>
            <a:endParaRPr lang="en-US"/>
          </a:p>
        </p:txBody>
      </p:sp>
    </p:spTree>
    <p:extLst>
      <p:ext uri="{BB962C8B-B14F-4D97-AF65-F5344CB8AC3E}">
        <p14:creationId xmlns:p14="http://schemas.microsoft.com/office/powerpoint/2010/main" val="302648642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9.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70.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8.svg"/><Relationship Id="rId4" Type="http://schemas.openxmlformats.org/officeDocument/2006/relationships/diagramQuickStyle" Target="../diagrams/quickStyle2.xml"/><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1.png"/><Relationship Id="rId2" Type="http://schemas.openxmlformats.org/officeDocument/2006/relationships/diagramData" Target="../diagrams/data3.xml"/><Relationship Id="rId1" Type="http://schemas.openxmlformats.org/officeDocument/2006/relationships/slideLayout" Target="../slideLayouts/slideLayout7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6.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3.jp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5.xml"/><Relationship Id="rId5" Type="http://schemas.openxmlformats.org/officeDocument/2006/relationships/image" Target="../media/image33.jp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60.jpeg"/></Relationships>
</file>

<file path=ppt/slides/_rels/slide74.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hyperlink" Target="https://intensiveintervention.org/about-charts-resources" TargetMode="External"/><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hyperlink" Target="https://intensiveintervention.org/intensive-intervention/diagnostic-data/example-diagnostic-tool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intensiveintervention.org/intensive-intervention-features-explicit-instruction"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svg"/></Relationships>
</file>

<file path=ppt/slides/_rels/slide81.xml.rels><?xml version="1.0" encoding="UTF-8" standalone="yes"?>
<Relationships xmlns="http://schemas.openxmlformats.org/package/2006/relationships"><Relationship Id="rId3" Type="http://schemas.openxmlformats.org/officeDocument/2006/relationships/hyperlink" Target="https://charts.intensiveintervention.org/chart/behavioral-progress-monitoring-tools" TargetMode="External"/><Relationship Id="rId7" Type="http://schemas.openxmlformats.org/officeDocument/2006/relationships/hyperlink" Target="https://intensiveintervention.org/resource/what-do-i-do-now-individualizing-behavior-interventions-when-standard-approaches-dont-work" TargetMode="External"/><Relationship Id="rId2" Type="http://schemas.openxmlformats.org/officeDocument/2006/relationships/hyperlink" Target="https://charts.intensiveintervention.org/chart/behavior-screening" TargetMode="External"/><Relationship Id="rId1" Type="http://schemas.openxmlformats.org/officeDocument/2006/relationships/slideLayout" Target="../slideLayouts/slideLayout40.xml"/><Relationship Id="rId6" Type="http://schemas.openxmlformats.org/officeDocument/2006/relationships/hyperlink" Target="https://intensiveintervention.org/intervention-resources/behavior-strategies-support-intensifying-interventions" TargetMode="External"/><Relationship Id="rId5" Type="http://schemas.openxmlformats.org/officeDocument/2006/relationships/hyperlink" Target="https://intensiveintervention.org/resource/using-fba-diagnostic-assessment-behavior-dbi-training-series-module-6" TargetMode="External"/><Relationship Id="rId4" Type="http://schemas.openxmlformats.org/officeDocument/2006/relationships/hyperlink" Target="https://intensiveintervention.org/resource/monitoring-student-progress-behavioral-interventions-dbi-training-series-module-3"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hyperlink" Target="https://intensiveintervention.org/taxonomy-intervention-intensity"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intensiveintervention.org/intervention-resources/behavior-strategies-support-intensifying-interventions" TargetMode="External"/><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53.xml"/><Relationship Id="rId6" Type="http://schemas.openxmlformats.org/officeDocument/2006/relationships/hyperlink" Target="https://intensiveintervention.org/intervention-resources/mathematics-strategies-support-intensifying-interventions" TargetMode="External"/><Relationship Id="rId11" Type="http://schemas.openxmlformats.org/officeDocument/2006/relationships/image" Target="../media/image79.png"/><Relationship Id="rId5" Type="http://schemas.openxmlformats.org/officeDocument/2006/relationships/hyperlink" Target="https://intensiveintervention.org/intervention-resources/literacy-strategies" TargetMode="External"/><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81.png"/></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0.xml"/><Relationship Id="rId5" Type="http://schemas.openxmlformats.org/officeDocument/2006/relationships/hyperlink" Target="https://intensiveintervention.org/implementation-support/tools-support-intensive-intervention-data-meetings" TargetMode="Externa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58.xml"/><Relationship Id="rId4" Type="http://schemas.openxmlformats.org/officeDocument/2006/relationships/image" Target="../media/image8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chart" Target="../charts/chart6.xml"/></Relationships>
</file>

<file path=ppt/slides/_rels/slide9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60.xml"/><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lstStyle/>
          <a:p>
            <a:r>
              <a:rPr lang="en-US"/>
              <a:t>Retaining Effective </a:t>
            </a:r>
            <a:r>
              <a:rPr lang="en-US" dirty="0"/>
              <a:t>Personnel to Serve Children with Disabilities</a:t>
            </a:r>
          </a:p>
        </p:txBody>
      </p:sp>
    </p:spTree>
    <p:extLst>
      <p:ext uri="{BB962C8B-B14F-4D97-AF65-F5344CB8AC3E}">
        <p14:creationId xmlns:p14="http://schemas.microsoft.com/office/powerpoint/2010/main" val="2098924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56101" y="1749569"/>
          <a:ext cx="10057331" cy="384048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Do Special Educators Experience….</a:t>
                      </a:r>
                    </a:p>
                  </a:txBody>
                  <a:tcPr/>
                </a:tc>
                <a:tc hMerge="1">
                  <a:txBody>
                    <a:bodyPr/>
                    <a:lstStyle/>
                    <a:p>
                      <a:endParaRPr lang="en-US" dirty="0"/>
                    </a:p>
                  </a:txBody>
                  <a:tcPr/>
                </a:tc>
                <a:tc gridSpan="2">
                  <a:txBody>
                    <a:bodyPr/>
                    <a:lstStyle/>
                    <a:p>
                      <a:pPr algn="ctr"/>
                      <a:r>
                        <a:rPr lang="en-US" sz="2400" b="1" dirty="0"/>
                        <a:t>Opportunities</a:t>
                      </a:r>
                      <a:r>
                        <a:rPr lang="en-US" sz="2400" b="1" baseline="0" dirty="0"/>
                        <a:t> to Learn Effective Practices (e.g., through Preparation, PD)?</a:t>
                      </a:r>
                      <a:endParaRPr lang="en-US" sz="24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r>
                        <a:rPr lang="en-US" sz="2400" b="1" dirty="0"/>
                        <a:t>Working Conditions that Support Use of Effective Practices?</a:t>
                      </a:r>
                    </a:p>
                  </a:txBody>
                  <a:tcPr anchor="ctr"/>
                </a:tc>
                <a:tc>
                  <a:txBody>
                    <a:bodyPr/>
                    <a:lstStyle/>
                    <a:p>
                      <a:endParaRPr lang="en-US" sz="2400" dirty="0"/>
                    </a:p>
                  </a:txBody>
                  <a:tcPr/>
                </a:tc>
                <a:tc>
                  <a:txBody>
                    <a:bodyPr/>
                    <a:lstStyle/>
                    <a:p>
                      <a:pPr algn="ctr"/>
                      <a:r>
                        <a:rPr lang="en-US" sz="2400" dirty="0"/>
                        <a:t>Yes</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dirty="0"/>
                        <a:t>No</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r>
                        <a:rPr lang="en-US" sz="2400" dirty="0"/>
                        <a:t>Yes</a:t>
                      </a:r>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r>
                        <a:rPr lang="en-US" sz="2400" dirty="0"/>
                        <a:t>No</a:t>
                      </a:r>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2172712525"/>
                  </a:ext>
                </a:extLst>
              </a:tr>
            </a:tbl>
          </a:graphicData>
        </a:graphic>
      </p:graphicFrame>
      <p:sp>
        <p:nvSpPr>
          <p:cNvPr id="3"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5" name="TextBox 4"/>
          <p:cNvSpPr txBox="1"/>
          <p:nvPr/>
        </p:nvSpPr>
        <p:spPr>
          <a:xfrm>
            <a:off x="8249895" y="6627168"/>
            <a:ext cx="394210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Tree>
    <p:extLst>
      <p:ext uri="{BB962C8B-B14F-4D97-AF65-F5344CB8AC3E}">
        <p14:creationId xmlns:p14="http://schemas.microsoft.com/office/powerpoint/2010/main" val="24804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normAutofit/>
          </a:bodyPr>
          <a:lstStyle/>
          <a:p>
            <a:r>
              <a:rPr lang="en-US" sz="5000" dirty="0">
                <a:latin typeface="Arial" panose="020B0604020202020204" pitchFamily="34" charset="0"/>
                <a:cs typeface="Arial" panose="020B0604020202020204" pitchFamily="34" charset="0"/>
              </a:rPr>
              <a:t>A Teacher’s Perspective: The Importance of Effective Preparation</a:t>
            </a:r>
            <a:br>
              <a:rPr lang="en-US" sz="5000" dirty="0">
                <a:latin typeface="Arial" panose="020B0604020202020204" pitchFamily="34" charset="0"/>
                <a:cs typeface="Arial" panose="020B0604020202020204" pitchFamily="34" charset="0"/>
              </a:rPr>
            </a:br>
            <a:r>
              <a:rPr lang="en-US" sz="2600" i="1" dirty="0">
                <a:latin typeface="Arial" panose="020B0604020202020204" pitchFamily="34" charset="0"/>
                <a:cs typeface="Arial" panose="020B0604020202020204" pitchFamily="34" charset="0"/>
              </a:rPr>
              <a:t>Daniel Sherlock, District of Columbia Public Schools</a:t>
            </a:r>
          </a:p>
        </p:txBody>
      </p:sp>
    </p:spTree>
    <p:extLst>
      <p:ext uri="{BB962C8B-B14F-4D97-AF65-F5344CB8AC3E}">
        <p14:creationId xmlns:p14="http://schemas.microsoft.com/office/powerpoint/2010/main" val="20809115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408D-0AD3-435C-AB06-6F89C646188D}"/>
              </a:ext>
            </a:extLst>
          </p:cNvPr>
          <p:cNvSpPr>
            <a:spLocks noGrp="1"/>
          </p:cNvSpPr>
          <p:nvPr>
            <p:ph type="title"/>
          </p:nvPr>
        </p:nvSpPr>
        <p:spPr/>
        <p:txBody>
          <a:bodyPr/>
          <a:lstStyle/>
          <a:p>
            <a:r>
              <a:rPr lang="en-US" dirty="0"/>
              <a:t>Video 3 here: Alabama SPDG</a:t>
            </a:r>
          </a:p>
        </p:txBody>
      </p:sp>
      <p:sp>
        <p:nvSpPr>
          <p:cNvPr id="3" name="Content Placeholder 2">
            <a:extLst>
              <a:ext uri="{FF2B5EF4-FFF2-40B4-BE49-F238E27FC236}">
                <a16:creationId xmlns:a16="http://schemas.microsoft.com/office/drawing/2014/main" id="{38F4DBA1-A0FF-4E5B-8657-E978EA2724B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2124D50-2574-4E04-94F2-90479C192306}"/>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5365AF72-4900-4435-8604-2244650FA1D0}"/>
              </a:ext>
            </a:extLst>
          </p:cNvPr>
          <p:cNvSpPr>
            <a:spLocks noGrp="1"/>
          </p:cNvSpPr>
          <p:nvPr>
            <p:ph type="sldNum" sz="quarter" idx="12"/>
          </p:nvPr>
        </p:nvSpPr>
        <p:spPr/>
        <p:txBody>
          <a:bodyPr/>
          <a:lstStyle/>
          <a:p>
            <a:fld id="{99AA2B13-01E7-4FF5-A8D1-E6AE56D430D6}"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9909694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305334-F6BB-47D9-B566-0B78D22E8FD4}"/>
              </a:ext>
            </a:extLst>
          </p:cNvPr>
          <p:cNvSpPr>
            <a:spLocks noGrp="1"/>
          </p:cNvSpPr>
          <p:nvPr>
            <p:ph type="title"/>
          </p:nvPr>
        </p:nvSpPr>
        <p:spPr/>
        <p:txBody>
          <a:bodyPr anchor="ctr">
            <a:normAutofit/>
          </a:bodyPr>
          <a:lstStyle/>
          <a:p>
            <a:r>
              <a:rPr lang="en-US" sz="7200"/>
              <a:t>Questions</a:t>
            </a:r>
            <a:r>
              <a:rPr lang="en-US" sz="6600"/>
              <a:t> </a:t>
            </a:r>
            <a:r>
              <a:rPr lang="en-US" sz="6600" dirty="0"/>
              <a:t>&amp; Answers</a:t>
            </a:r>
          </a:p>
        </p:txBody>
      </p:sp>
      <p:sp>
        <p:nvSpPr>
          <p:cNvPr id="2" name="Slide Number Placeholder 1">
            <a:extLst>
              <a:ext uri="{FF2B5EF4-FFF2-40B4-BE49-F238E27FC236}">
                <a16:creationId xmlns:a16="http://schemas.microsoft.com/office/drawing/2014/main" id="{63D38024-3A64-44BB-B123-8545AE21E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9725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7B9CFA48-D555-45DD-A82F-73CD4B5345F2}"/>
              </a:ext>
            </a:extLst>
          </p:cNvPr>
          <p:cNvSpPr>
            <a:spLocks noGrp="1"/>
          </p:cNvSpPr>
          <p:nvPr>
            <p:ph type="title"/>
          </p:nvPr>
        </p:nvSpPr>
        <p:spPr/>
        <p:txBody>
          <a:bodyPr/>
          <a:lstStyle/>
          <a:p>
            <a:r>
              <a:rPr lang="en-US" dirty="0"/>
              <a:t>Slide 4</a:t>
            </a:r>
          </a:p>
        </p:txBody>
      </p:sp>
      <p:sp>
        <p:nvSpPr>
          <p:cNvPr id="8" name="Content Placeholder 7">
            <a:extLst>
              <a:ext uri="{FF2B5EF4-FFF2-40B4-BE49-F238E27FC236}">
                <a16:creationId xmlns:a16="http://schemas.microsoft.com/office/drawing/2014/main" id="{25C150B6-FA0E-4B85-8C7C-15DB9B28B9B5}"/>
              </a:ext>
            </a:extLst>
          </p:cNvPr>
          <p:cNvSpPr>
            <a:spLocks noGrp="1"/>
          </p:cNvSpPr>
          <p:nvPr>
            <p:ph idx="1"/>
          </p:nvPr>
        </p:nvSpPr>
        <p:spPr/>
        <p:txBody>
          <a:bodyPr/>
          <a:lstStyle/>
          <a:p>
            <a:pPr marL="0" indent="0">
              <a:buNone/>
            </a:pPr>
            <a:r>
              <a:rPr lang="en-US" sz="2800" dirty="0"/>
              <a:t>The contents of this presentation were developed by the presenters. Those contents do not necessarily represent the policy of the Department of Education, and you should not assume endorsement by the Federal Government. (Authority: 20 U.S.C. 1221e-3 and 3474)</a:t>
            </a:r>
          </a:p>
          <a:p>
            <a:endParaRPr lang="en-US" sz="2800" dirty="0"/>
          </a:p>
        </p:txBody>
      </p:sp>
    </p:spTree>
    <p:extLst>
      <p:ext uri="{BB962C8B-B14F-4D97-AF65-F5344CB8AC3E}">
        <p14:creationId xmlns:p14="http://schemas.microsoft.com/office/powerpoint/2010/main" val="200620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2649545"/>
              </p:ext>
            </p:extLst>
          </p:nvPr>
        </p:nvGraphicFramePr>
        <p:xfrm>
          <a:off x="1156101" y="1749569"/>
          <a:ext cx="10057331" cy="393192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Do Special Educators Experience….</a:t>
                      </a:r>
                    </a:p>
                  </a:txBody>
                  <a:tcPr/>
                </a:tc>
                <a:tc hMerge="1">
                  <a:txBody>
                    <a:bodyPr/>
                    <a:lstStyle/>
                    <a:p>
                      <a:endParaRPr lang="en-US" dirty="0"/>
                    </a:p>
                  </a:txBody>
                  <a:tcPr/>
                </a:tc>
                <a:tc gridSpan="2">
                  <a:txBody>
                    <a:bodyPr/>
                    <a:lstStyle/>
                    <a:p>
                      <a:pPr algn="ctr"/>
                      <a:r>
                        <a:rPr lang="en-US" sz="2600" b="1" dirty="0"/>
                        <a:t>Opportunities</a:t>
                      </a:r>
                      <a:r>
                        <a:rPr lang="en-US" sz="2600" b="1" baseline="0" dirty="0"/>
                        <a:t> to Learn Effective Practices (e.g., through Preparation, PD)?</a:t>
                      </a:r>
                      <a:endParaRPr lang="en-US" sz="26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r>
                        <a:rPr lang="en-US" sz="2600" b="1" dirty="0"/>
                        <a:t>Working Conditions that Support Use of Effective Practices?</a:t>
                      </a:r>
                    </a:p>
                  </a:txBody>
                  <a:tcPr anchor="ctr"/>
                </a:tc>
                <a:tc>
                  <a:txBody>
                    <a:bodyPr/>
                    <a:lstStyle/>
                    <a:p>
                      <a:endParaRPr lang="en-US" sz="2600" dirty="0"/>
                    </a:p>
                  </a:txBody>
                  <a:tcPr/>
                </a:tc>
                <a:tc>
                  <a:txBody>
                    <a:bodyPr/>
                    <a:lstStyle/>
                    <a:p>
                      <a:pPr algn="ctr"/>
                      <a:r>
                        <a:rPr lang="en-US" sz="2600" dirty="0"/>
                        <a:t>Yes</a:t>
                      </a:r>
                    </a:p>
                  </a:txBody>
                  <a:tcPr anchor="ctr">
                    <a:lnR w="12700" cap="flat" cmpd="sng" algn="ctr">
                      <a:solidFill>
                        <a:schemeClr val="tx1"/>
                      </a:solidFill>
                      <a:prstDash val="solid"/>
                      <a:round/>
                      <a:headEnd type="none" w="med" len="med"/>
                      <a:tailEnd type="none" w="med" len="med"/>
                    </a:lnR>
                  </a:tcPr>
                </a:tc>
                <a:tc>
                  <a:txBody>
                    <a:bodyPr/>
                    <a:lstStyle/>
                    <a:p>
                      <a:pPr algn="ctr"/>
                      <a:r>
                        <a:rPr lang="en-US" sz="2600" dirty="0"/>
                        <a:t>No</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r>
                        <a:rPr lang="en-US" sz="2600" dirty="0"/>
                        <a:t>Yes</a:t>
                      </a:r>
                    </a:p>
                  </a:txBody>
                  <a:tcPr anchor="ctr"/>
                </a:tc>
                <a:tc>
                  <a:txBody>
                    <a:bodyPr/>
                    <a:lstStyle/>
                    <a:p>
                      <a:pPr algn="ctr"/>
                      <a:r>
                        <a:rPr lang="en-US" sz="2600" dirty="0"/>
                        <a:t>YY</a:t>
                      </a:r>
                    </a:p>
                  </a:txBody>
                  <a:tcPr anchor="ctr">
                    <a:solidFill>
                      <a:srgbClr val="92D050">
                        <a:alpha val="36863"/>
                      </a:srgbClr>
                    </a:solidFill>
                  </a:tcPr>
                </a:tc>
                <a:tc>
                  <a:txBody>
                    <a:bodyPr/>
                    <a:lstStyle/>
                    <a:p>
                      <a:pPr algn="ctr"/>
                      <a:endParaRPr lang="en-US" sz="2600" dirty="0"/>
                    </a:p>
                  </a:txBody>
                  <a:tcPr anchor="ctr">
                    <a:solidFill>
                      <a:schemeClr val="bg1"/>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r>
                        <a:rPr lang="en-US" sz="2600" dirty="0"/>
                        <a:t>No</a:t>
                      </a:r>
                    </a:p>
                  </a:txBody>
                  <a:tcPr anchor="ctr"/>
                </a:tc>
                <a:tc>
                  <a:txBody>
                    <a:bodyPr/>
                    <a:lstStyle/>
                    <a:p>
                      <a:pPr algn="ctr"/>
                      <a:endParaRPr lang="en-US" sz="2600" dirty="0"/>
                    </a:p>
                  </a:txBody>
                  <a:tcPr anchor="ctr">
                    <a:solidFill>
                      <a:schemeClr val="bg1">
                        <a:alpha val="50196"/>
                      </a:schemeClr>
                    </a:solidFill>
                  </a:tcPr>
                </a:tc>
                <a:tc>
                  <a:txBody>
                    <a:bodyPr/>
                    <a:lstStyle/>
                    <a:p>
                      <a:pPr algn="ctr"/>
                      <a:endParaRPr lang="en-US" sz="2600" dirty="0"/>
                    </a:p>
                  </a:txBody>
                  <a:tcPr anchor="ctr">
                    <a:solidFill>
                      <a:schemeClr val="bg1"/>
                    </a:solidFill>
                  </a:tcPr>
                </a:tc>
                <a:extLst>
                  <a:ext uri="{0D108BD9-81ED-4DB2-BD59-A6C34878D82A}">
                    <a16:rowId xmlns:a16="http://schemas.microsoft.com/office/drawing/2014/main" val="2172712525"/>
                  </a:ext>
                </a:extLst>
              </a:tr>
            </a:tbl>
          </a:graphicData>
        </a:graphic>
      </p:graphicFrame>
      <p:sp>
        <p:nvSpPr>
          <p:cNvPr id="3"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5" name="TextBox 4"/>
          <p:cNvSpPr txBox="1"/>
          <p:nvPr/>
        </p:nvSpPr>
        <p:spPr>
          <a:xfrm>
            <a:off x="8324850" y="6627168"/>
            <a:ext cx="394210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Tree>
    <p:extLst>
      <p:ext uri="{BB962C8B-B14F-4D97-AF65-F5344CB8AC3E}">
        <p14:creationId xmlns:p14="http://schemas.microsoft.com/office/powerpoint/2010/main" val="1567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64745821"/>
              </p:ext>
            </p:extLst>
          </p:nvPr>
        </p:nvGraphicFramePr>
        <p:xfrm>
          <a:off x="1156101" y="1749569"/>
          <a:ext cx="10057331" cy="393192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Do Special Educators Experience….</a:t>
                      </a:r>
                    </a:p>
                  </a:txBody>
                  <a:tcPr/>
                </a:tc>
                <a:tc hMerge="1">
                  <a:txBody>
                    <a:bodyPr/>
                    <a:lstStyle/>
                    <a:p>
                      <a:endParaRPr lang="en-US" dirty="0"/>
                    </a:p>
                  </a:txBody>
                  <a:tcPr/>
                </a:tc>
                <a:tc gridSpan="2">
                  <a:txBody>
                    <a:bodyPr/>
                    <a:lstStyle/>
                    <a:p>
                      <a:pPr algn="ctr"/>
                      <a:r>
                        <a:rPr lang="en-US" sz="2600" b="1" dirty="0"/>
                        <a:t>Opportunities</a:t>
                      </a:r>
                      <a:r>
                        <a:rPr lang="en-US" sz="2600" b="1" baseline="0" dirty="0"/>
                        <a:t> to Learn Effective Practices (e.g., through Preparation, PD)?</a:t>
                      </a:r>
                      <a:endParaRPr lang="en-US" sz="26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r>
                        <a:rPr lang="en-US" sz="2600" b="1" dirty="0"/>
                        <a:t>Working Conditions that Support Use of Effective Practices?</a:t>
                      </a:r>
                    </a:p>
                  </a:txBody>
                  <a:tcPr anchor="ctr"/>
                </a:tc>
                <a:tc>
                  <a:txBody>
                    <a:bodyPr/>
                    <a:lstStyle/>
                    <a:p>
                      <a:endParaRPr lang="en-US" sz="2600" dirty="0"/>
                    </a:p>
                  </a:txBody>
                  <a:tcPr/>
                </a:tc>
                <a:tc>
                  <a:txBody>
                    <a:bodyPr/>
                    <a:lstStyle/>
                    <a:p>
                      <a:pPr algn="ctr"/>
                      <a:r>
                        <a:rPr lang="en-US" sz="2600" dirty="0"/>
                        <a:t>Yes</a:t>
                      </a:r>
                    </a:p>
                  </a:txBody>
                  <a:tcPr anchor="ctr">
                    <a:lnR w="12700" cap="flat" cmpd="sng" algn="ctr">
                      <a:solidFill>
                        <a:schemeClr val="tx1"/>
                      </a:solidFill>
                      <a:prstDash val="solid"/>
                      <a:round/>
                      <a:headEnd type="none" w="med" len="med"/>
                      <a:tailEnd type="none" w="med" len="med"/>
                    </a:lnR>
                  </a:tcPr>
                </a:tc>
                <a:tc>
                  <a:txBody>
                    <a:bodyPr/>
                    <a:lstStyle/>
                    <a:p>
                      <a:pPr algn="ctr"/>
                      <a:r>
                        <a:rPr lang="en-US" sz="2600" dirty="0"/>
                        <a:t>No</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r>
                        <a:rPr lang="en-US" sz="2600" dirty="0"/>
                        <a:t>Yes</a:t>
                      </a:r>
                    </a:p>
                  </a:txBody>
                  <a:tcPr anchor="ctr"/>
                </a:tc>
                <a:tc>
                  <a:txBody>
                    <a:bodyPr/>
                    <a:lstStyle/>
                    <a:p>
                      <a:pPr algn="ctr"/>
                      <a:r>
                        <a:rPr lang="en-US" sz="2600" dirty="0"/>
                        <a:t>YY</a:t>
                      </a:r>
                    </a:p>
                  </a:txBody>
                  <a:tcPr anchor="ctr">
                    <a:solidFill>
                      <a:srgbClr val="92D050">
                        <a:alpha val="36863"/>
                      </a:srgbClr>
                    </a:solidFill>
                  </a:tcPr>
                </a:tc>
                <a:tc>
                  <a:txBody>
                    <a:bodyPr/>
                    <a:lstStyle/>
                    <a:p>
                      <a:pPr algn="ctr"/>
                      <a:r>
                        <a:rPr lang="en-US" sz="2600" dirty="0"/>
                        <a:t>YN</a:t>
                      </a:r>
                    </a:p>
                  </a:txBody>
                  <a:tcPr anchor="ctr">
                    <a:solidFill>
                      <a:srgbClr val="FFFF00">
                        <a:alpha val="50196"/>
                      </a:srgbClr>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r>
                        <a:rPr lang="en-US" sz="2600" dirty="0"/>
                        <a:t>No</a:t>
                      </a:r>
                    </a:p>
                  </a:txBody>
                  <a:tcPr anchor="ctr"/>
                </a:tc>
                <a:tc>
                  <a:txBody>
                    <a:bodyPr/>
                    <a:lstStyle/>
                    <a:p>
                      <a:pPr algn="ctr"/>
                      <a:r>
                        <a:rPr lang="en-US" sz="2600" dirty="0"/>
                        <a:t>NY</a:t>
                      </a:r>
                    </a:p>
                  </a:txBody>
                  <a:tcPr anchor="ctr">
                    <a:solidFill>
                      <a:srgbClr val="FFFF00">
                        <a:alpha val="50196"/>
                      </a:srgbClr>
                    </a:solidFill>
                  </a:tcPr>
                </a:tc>
                <a:tc>
                  <a:txBody>
                    <a:bodyPr/>
                    <a:lstStyle/>
                    <a:p>
                      <a:pPr algn="ctr"/>
                      <a:endParaRPr lang="en-US" sz="2600" dirty="0"/>
                    </a:p>
                  </a:txBody>
                  <a:tcPr anchor="ctr">
                    <a:solidFill>
                      <a:schemeClr val="bg1">
                        <a:alpha val="50196"/>
                      </a:schemeClr>
                    </a:solidFill>
                  </a:tcPr>
                </a:tc>
                <a:extLst>
                  <a:ext uri="{0D108BD9-81ED-4DB2-BD59-A6C34878D82A}">
                    <a16:rowId xmlns:a16="http://schemas.microsoft.com/office/drawing/2014/main" val="2172712525"/>
                  </a:ext>
                </a:extLst>
              </a:tr>
            </a:tbl>
          </a:graphicData>
        </a:graphic>
      </p:graphicFrame>
      <p:sp>
        <p:nvSpPr>
          <p:cNvPr id="3"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5" name="TextBox 4"/>
          <p:cNvSpPr txBox="1"/>
          <p:nvPr/>
        </p:nvSpPr>
        <p:spPr>
          <a:xfrm>
            <a:off x="8181975" y="6627168"/>
            <a:ext cx="394210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Tree>
    <p:extLst>
      <p:ext uri="{BB962C8B-B14F-4D97-AF65-F5344CB8AC3E}">
        <p14:creationId xmlns:p14="http://schemas.microsoft.com/office/powerpoint/2010/main" val="406835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56101" y="1749569"/>
          <a:ext cx="10057331" cy="384048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Do Special Educators Experience….</a:t>
                      </a:r>
                    </a:p>
                  </a:txBody>
                  <a:tcPr/>
                </a:tc>
                <a:tc hMerge="1">
                  <a:txBody>
                    <a:bodyPr/>
                    <a:lstStyle/>
                    <a:p>
                      <a:endParaRPr lang="en-US" dirty="0"/>
                    </a:p>
                  </a:txBody>
                  <a:tcPr/>
                </a:tc>
                <a:tc gridSpan="2">
                  <a:txBody>
                    <a:bodyPr/>
                    <a:lstStyle/>
                    <a:p>
                      <a:pPr algn="ctr"/>
                      <a:r>
                        <a:rPr lang="en-US" sz="2400" b="1" dirty="0"/>
                        <a:t>Opportunities</a:t>
                      </a:r>
                      <a:r>
                        <a:rPr lang="en-US" sz="2400" b="1" baseline="0" dirty="0"/>
                        <a:t> to Learn Effective Practices (e.g., through Preparation, PD)?</a:t>
                      </a:r>
                      <a:endParaRPr lang="en-US" sz="24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r>
                        <a:rPr lang="en-US" sz="2400" b="1" dirty="0"/>
                        <a:t>Working Conditions that Support Use of Effective Practices?</a:t>
                      </a:r>
                    </a:p>
                  </a:txBody>
                  <a:tcPr anchor="ctr"/>
                </a:tc>
                <a:tc>
                  <a:txBody>
                    <a:bodyPr/>
                    <a:lstStyle/>
                    <a:p>
                      <a:endParaRPr lang="en-US" sz="2400" dirty="0"/>
                    </a:p>
                  </a:txBody>
                  <a:tcPr/>
                </a:tc>
                <a:tc>
                  <a:txBody>
                    <a:bodyPr/>
                    <a:lstStyle/>
                    <a:p>
                      <a:pPr algn="ctr"/>
                      <a:r>
                        <a:rPr lang="en-US" sz="2400" dirty="0"/>
                        <a:t>Yes</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dirty="0"/>
                        <a:t>No</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r>
                        <a:rPr lang="en-US" sz="2400" dirty="0"/>
                        <a:t>Yes</a:t>
                      </a:r>
                    </a:p>
                  </a:txBody>
                  <a:tcPr anchor="ctr"/>
                </a:tc>
                <a:tc>
                  <a:txBody>
                    <a:bodyPr/>
                    <a:lstStyle/>
                    <a:p>
                      <a:pPr algn="ctr"/>
                      <a:r>
                        <a:rPr lang="en-US" sz="2400" dirty="0"/>
                        <a:t>YY</a:t>
                      </a:r>
                    </a:p>
                  </a:txBody>
                  <a:tcPr anchor="ctr">
                    <a:solidFill>
                      <a:srgbClr val="92D050">
                        <a:alpha val="36863"/>
                      </a:srgbClr>
                    </a:solidFill>
                  </a:tcPr>
                </a:tc>
                <a:tc>
                  <a:txBody>
                    <a:bodyPr/>
                    <a:lstStyle/>
                    <a:p>
                      <a:pPr algn="ctr"/>
                      <a:r>
                        <a:rPr lang="en-US" sz="2400" dirty="0"/>
                        <a:t>YN</a:t>
                      </a:r>
                    </a:p>
                  </a:txBody>
                  <a:tcPr anchor="ctr">
                    <a:solidFill>
                      <a:srgbClr val="FFFF00">
                        <a:alpha val="50196"/>
                      </a:srgbClr>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r>
                        <a:rPr lang="en-US" sz="2400" dirty="0"/>
                        <a:t>No</a:t>
                      </a:r>
                    </a:p>
                  </a:txBody>
                  <a:tcPr anchor="ctr"/>
                </a:tc>
                <a:tc>
                  <a:txBody>
                    <a:bodyPr/>
                    <a:lstStyle/>
                    <a:p>
                      <a:pPr algn="ctr"/>
                      <a:r>
                        <a:rPr lang="en-US" sz="2400" dirty="0"/>
                        <a:t>NY</a:t>
                      </a:r>
                    </a:p>
                  </a:txBody>
                  <a:tcPr anchor="ctr">
                    <a:solidFill>
                      <a:srgbClr val="FFFF00">
                        <a:alpha val="50196"/>
                      </a:srgbClr>
                    </a:solidFill>
                  </a:tcPr>
                </a:tc>
                <a:tc>
                  <a:txBody>
                    <a:bodyPr/>
                    <a:lstStyle/>
                    <a:p>
                      <a:pPr algn="ctr"/>
                      <a:r>
                        <a:rPr lang="en-US" sz="2400" dirty="0"/>
                        <a:t>NN</a:t>
                      </a:r>
                    </a:p>
                  </a:txBody>
                  <a:tcPr anchor="ctr">
                    <a:solidFill>
                      <a:srgbClr val="FF0000">
                        <a:alpha val="50196"/>
                      </a:srgbClr>
                    </a:solidFill>
                  </a:tcPr>
                </a:tc>
                <a:extLst>
                  <a:ext uri="{0D108BD9-81ED-4DB2-BD59-A6C34878D82A}">
                    <a16:rowId xmlns:a16="http://schemas.microsoft.com/office/drawing/2014/main" val="2172712525"/>
                  </a:ext>
                </a:extLst>
              </a:tr>
            </a:tbl>
          </a:graphicData>
        </a:graphic>
      </p:graphicFrame>
      <p:sp>
        <p:nvSpPr>
          <p:cNvPr id="3"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5" name="TextBox 4"/>
          <p:cNvSpPr txBox="1"/>
          <p:nvPr/>
        </p:nvSpPr>
        <p:spPr>
          <a:xfrm>
            <a:off x="8249895" y="6602359"/>
            <a:ext cx="394210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
        <p:nvSpPr>
          <p:cNvPr id="2" name="Right Arrow 1">
            <a:extLst>
              <a:ext uri="{C183D7F6-B498-43B3-948B-1728B52AA6E4}">
                <adec:decorative xmlns:adec="http://schemas.microsoft.com/office/drawing/2017/decorative" val="1"/>
              </a:ext>
            </a:extLst>
          </p:cNvPr>
          <p:cNvSpPr/>
          <p:nvPr/>
        </p:nvSpPr>
        <p:spPr>
          <a:xfrm>
            <a:off x="0" y="2223411"/>
            <a:ext cx="1628078" cy="189570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153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1551"/>
            <a:ext cx="10058400" cy="1609344"/>
          </a:xfrm>
        </p:spPr>
        <p:txBody>
          <a:bodyPr/>
          <a:lstStyle/>
          <a:p>
            <a:r>
              <a:rPr lang="en-US" dirty="0"/>
              <a:t>Supporting Meaningful Roles for Special Educators</a:t>
            </a:r>
          </a:p>
        </p:txBody>
      </p:sp>
      <p:sp>
        <p:nvSpPr>
          <p:cNvPr id="5" name="Rectangle 4"/>
          <p:cNvSpPr/>
          <p:nvPr/>
        </p:nvSpPr>
        <p:spPr>
          <a:xfrm>
            <a:off x="8234508" y="4059095"/>
            <a:ext cx="3669521" cy="2156475"/>
          </a:xfrm>
          <a:prstGeom prst="rect">
            <a:avLst/>
          </a:prstGeom>
          <a:solidFill>
            <a:schemeClr val="accent1">
              <a:lumMod val="40000"/>
              <a:lumOff val="6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Affective Outcomes (e.g., Stress, Burnout)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Intent to Continue Teaching</a:t>
            </a:r>
          </a:p>
        </p:txBody>
      </p:sp>
      <p:cxnSp>
        <p:nvCxnSpPr>
          <p:cNvPr id="6" name="Straight Arrow Connector 5">
            <a:extLst>
              <a:ext uri="{C183D7F6-B498-43B3-948B-1728B52AA6E4}">
                <adec:decorative xmlns:adec="http://schemas.microsoft.com/office/drawing/2017/decorative" val="1"/>
              </a:ext>
            </a:extLst>
          </p:cNvPr>
          <p:cNvCxnSpPr>
            <a:stCxn id="7" idx="3"/>
            <a:endCxn id="5" idx="1"/>
          </p:cNvCxnSpPr>
          <p:nvPr/>
        </p:nvCxnSpPr>
        <p:spPr>
          <a:xfrm>
            <a:off x="6003201" y="5137331"/>
            <a:ext cx="2231307" cy="2"/>
          </a:xfrm>
          <a:prstGeom prst="straightConnector1">
            <a:avLst/>
          </a:prstGeom>
          <a:ln w="28575"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333680" y="4059093"/>
            <a:ext cx="3669521" cy="2156475"/>
          </a:xfrm>
          <a:prstGeom prst="rect">
            <a:avLst/>
          </a:prstGeom>
          <a:solidFill>
            <a:schemeClr val="accent1">
              <a:lumMod val="40000"/>
              <a:lumOff val="6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Demands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Instructional Grouping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Extra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Paperwork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Caseload</a:t>
            </a:r>
          </a:p>
        </p:txBody>
      </p:sp>
      <p:sp>
        <p:nvSpPr>
          <p:cNvPr id="8" name="Rectangle 7"/>
          <p:cNvSpPr/>
          <p:nvPr/>
        </p:nvSpPr>
        <p:spPr>
          <a:xfrm>
            <a:off x="5284093" y="1489236"/>
            <a:ext cx="3669521" cy="2319778"/>
          </a:xfrm>
          <a:prstGeom prst="rect">
            <a:avLst/>
          </a:prstGeom>
          <a:solidFill>
            <a:schemeClr val="accent1">
              <a:lumMod val="40000"/>
              <a:lumOff val="6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a:ea typeface="+mn-ea"/>
                <a:cs typeface="Arial"/>
              </a:rPr>
              <a:t>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Admin, Collegial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School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a:ea typeface="+mn-ea"/>
                <a:cs typeface="Arial"/>
              </a:rPr>
              <a:t>Logistical: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Time, Material Resources</a:t>
            </a:r>
          </a:p>
        </p:txBody>
      </p:sp>
      <p:cxnSp>
        <p:nvCxnSpPr>
          <p:cNvPr id="9" name="Straight Arrow Connector 8">
            <a:extLst>
              <a:ext uri="{C183D7F6-B498-43B3-948B-1728B52AA6E4}">
                <adec:decorative xmlns:adec="http://schemas.microsoft.com/office/drawing/2017/decorative" val="1"/>
              </a:ext>
            </a:extLst>
          </p:cNvPr>
          <p:cNvCxnSpPr>
            <a:stCxn id="7" idx="0"/>
            <a:endCxn id="8" idx="1"/>
          </p:cNvCxnSpPr>
          <p:nvPr/>
        </p:nvCxnSpPr>
        <p:spPr>
          <a:xfrm flipV="1">
            <a:off x="4168441" y="2649125"/>
            <a:ext cx="1115652" cy="1409968"/>
          </a:xfrm>
          <a:prstGeom prst="straightConnector1">
            <a:avLst/>
          </a:prstGeom>
          <a:ln w="28575" cmpd="sng">
            <a:solidFill>
              <a:schemeClr val="accent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C183D7F6-B498-43B3-948B-1728B52AA6E4}">
                <adec:decorative xmlns:adec="http://schemas.microsoft.com/office/drawing/2017/decorative" val="1"/>
              </a:ext>
            </a:extLst>
          </p:cNvPr>
          <p:cNvCxnSpPr>
            <a:stCxn id="8" idx="3"/>
            <a:endCxn id="5" idx="0"/>
          </p:cNvCxnSpPr>
          <p:nvPr/>
        </p:nvCxnSpPr>
        <p:spPr>
          <a:xfrm>
            <a:off x="8953614" y="2649125"/>
            <a:ext cx="1115655" cy="1409970"/>
          </a:xfrm>
          <a:prstGeom prst="straightConnector1">
            <a:avLst/>
          </a:prstGeom>
          <a:ln w="28575" cmpd="sng">
            <a:solidFill>
              <a:schemeClr val="accent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C183D7F6-B498-43B3-948B-1728B52AA6E4}">
                <adec:decorative xmlns:adec="http://schemas.microsoft.com/office/drawing/2017/decorative" val="1"/>
              </a:ext>
            </a:extLst>
          </p:cNvPr>
          <p:cNvCxnSpPr>
            <a:stCxn id="8" idx="2"/>
          </p:cNvCxnSpPr>
          <p:nvPr/>
        </p:nvCxnSpPr>
        <p:spPr>
          <a:xfrm>
            <a:off x="7118854" y="3809014"/>
            <a:ext cx="0" cy="1328317"/>
          </a:xfrm>
          <a:prstGeom prst="straightConnector1">
            <a:avLst/>
          </a:prstGeom>
          <a:ln w="28575" cmpd="sng">
            <a:solidFill>
              <a:schemeClr val="accent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48350" y="6570019"/>
            <a:ext cx="644349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Graphic adapted from A. Gilmour; Bettini et al., 2016; Bettini, Cumming et al., in revision; Bettini, Gilmour et al., in revision; Billingsley &amp; Bettini, accepted; Billingsley &amp; Bettini, 2018; Conley &amp; You, 2017;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Gersten</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et al., 2001; Jones et al., 2013</a:t>
            </a:r>
          </a:p>
        </p:txBody>
      </p:sp>
      <p:sp>
        <p:nvSpPr>
          <p:cNvPr id="41" name="Rounded Rectangle 40"/>
          <p:cNvSpPr/>
          <p:nvPr/>
        </p:nvSpPr>
        <p:spPr>
          <a:xfrm>
            <a:off x="99840" y="1426716"/>
            <a:ext cx="3456169" cy="2444817"/>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What Working Conditions Support Special Educators in Effectively Serving Students with Disabilities?</a:t>
            </a:r>
            <a:endPar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98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63970" y="-126224"/>
            <a:ext cx="10058400" cy="1609344"/>
          </a:xfrm>
        </p:spPr>
        <p:txBody>
          <a:bodyPr/>
          <a:lstStyle/>
          <a:p>
            <a:r>
              <a:rPr lang="en-US" dirty="0"/>
              <a:t>Supporting Meaningful Roles for Special Educators</a:t>
            </a:r>
          </a:p>
        </p:txBody>
      </p:sp>
      <p:sp>
        <p:nvSpPr>
          <p:cNvPr id="5" name="Oval 4"/>
          <p:cNvSpPr/>
          <p:nvPr/>
        </p:nvSpPr>
        <p:spPr>
          <a:xfrm>
            <a:off x="8871411" y="1263504"/>
            <a:ext cx="2604279" cy="1321502"/>
          </a:xfrm>
          <a:prstGeom prst="ellipse">
            <a:avLst/>
          </a:prstGeom>
          <a:solidFill>
            <a:schemeClr val="accent1">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Intent to Stay in School</a:t>
            </a:r>
          </a:p>
        </p:txBody>
      </p:sp>
      <p:sp>
        <p:nvSpPr>
          <p:cNvPr id="6" name="Oval 5"/>
          <p:cNvSpPr/>
          <p:nvPr/>
        </p:nvSpPr>
        <p:spPr>
          <a:xfrm>
            <a:off x="7583958" y="4840679"/>
            <a:ext cx="2604279" cy="1321502"/>
          </a:xfrm>
          <a:prstGeom prst="ellips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Stress</a:t>
            </a:r>
          </a:p>
        </p:txBody>
      </p:sp>
      <p:sp>
        <p:nvSpPr>
          <p:cNvPr id="7" name="Oval 6"/>
          <p:cNvSpPr/>
          <p:nvPr/>
        </p:nvSpPr>
        <p:spPr>
          <a:xfrm>
            <a:off x="7583958" y="2716708"/>
            <a:ext cx="2604279" cy="1321502"/>
          </a:xfrm>
          <a:prstGeom prst="ellips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Emotional Exhaustion</a:t>
            </a:r>
          </a:p>
        </p:txBody>
      </p:sp>
      <p:sp>
        <p:nvSpPr>
          <p:cNvPr id="8" name="Oval 7"/>
          <p:cNvSpPr/>
          <p:nvPr/>
        </p:nvSpPr>
        <p:spPr>
          <a:xfrm>
            <a:off x="4729387" y="3973632"/>
            <a:ext cx="2604279" cy="1321502"/>
          </a:xfrm>
          <a:prstGeom prst="ellipse">
            <a:avLst/>
          </a:prstGeom>
          <a:solidFill>
            <a:schemeClr val="accent1">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Manageable Workload</a:t>
            </a:r>
          </a:p>
        </p:txBody>
      </p:sp>
      <p:cxnSp>
        <p:nvCxnSpPr>
          <p:cNvPr id="9" name="Straight Arrow Connector 8">
            <a:extLst>
              <a:ext uri="{C183D7F6-B498-43B3-948B-1728B52AA6E4}">
                <adec:decorative xmlns:adec="http://schemas.microsoft.com/office/drawing/2017/decorative" val="1"/>
              </a:ext>
            </a:extLst>
          </p:cNvPr>
          <p:cNvCxnSpPr>
            <a:stCxn id="8" idx="6"/>
            <a:endCxn id="6" idx="0"/>
          </p:cNvCxnSpPr>
          <p:nvPr/>
        </p:nvCxnSpPr>
        <p:spPr>
          <a:xfrm>
            <a:off x="7333666" y="4634383"/>
            <a:ext cx="1552432" cy="20629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C183D7F6-B498-43B3-948B-1728B52AA6E4}">
                <adec:decorative xmlns:adec="http://schemas.microsoft.com/office/drawing/2017/decorative" val="1"/>
              </a:ext>
            </a:extLst>
          </p:cNvPr>
          <p:cNvCxnSpPr>
            <a:stCxn id="8" idx="6"/>
            <a:endCxn id="7" idx="4"/>
          </p:cNvCxnSpPr>
          <p:nvPr/>
        </p:nvCxnSpPr>
        <p:spPr>
          <a:xfrm flipV="1">
            <a:off x="7333666" y="4038210"/>
            <a:ext cx="1552432" cy="59617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C183D7F6-B498-43B3-948B-1728B52AA6E4}">
                <adec:decorative xmlns:adec="http://schemas.microsoft.com/office/drawing/2017/decorative" val="1"/>
              </a:ext>
            </a:extLst>
          </p:cNvPr>
          <p:cNvCxnSpPr>
            <a:stCxn id="6" idx="0"/>
            <a:endCxn id="7" idx="4"/>
          </p:cNvCxnSpPr>
          <p:nvPr/>
        </p:nvCxnSpPr>
        <p:spPr>
          <a:xfrm flipV="1">
            <a:off x="8886098" y="4038210"/>
            <a:ext cx="0" cy="80246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874817" y="3973632"/>
            <a:ext cx="2604279" cy="1321502"/>
          </a:xfrm>
          <a:prstGeom prst="ellips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Adequacy of Plan Time</a:t>
            </a:r>
          </a:p>
        </p:txBody>
      </p:sp>
      <p:cxnSp>
        <p:nvCxnSpPr>
          <p:cNvPr id="13" name="Straight Arrow Connector 12">
            <a:extLst>
              <a:ext uri="{C183D7F6-B498-43B3-948B-1728B52AA6E4}">
                <adec:decorative xmlns:adec="http://schemas.microsoft.com/office/drawing/2017/decorative" val="1"/>
              </a:ext>
            </a:extLst>
          </p:cNvPr>
          <p:cNvCxnSpPr>
            <a:stCxn id="12" idx="6"/>
            <a:endCxn id="8" idx="2"/>
          </p:cNvCxnSpPr>
          <p:nvPr/>
        </p:nvCxnSpPr>
        <p:spPr>
          <a:xfrm>
            <a:off x="4479096" y="4634383"/>
            <a:ext cx="250291"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729389" y="1263504"/>
            <a:ext cx="2604279" cy="1321502"/>
          </a:xfrm>
          <a:prstGeom prst="ellipse">
            <a:avLst/>
          </a:prstGeom>
          <a:solidFill>
            <a:schemeClr val="accent1">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Admin. Support</a:t>
            </a:r>
          </a:p>
        </p:txBody>
      </p:sp>
      <p:cxnSp>
        <p:nvCxnSpPr>
          <p:cNvPr id="15" name="Straight Arrow Connector 14">
            <a:extLst>
              <a:ext uri="{C183D7F6-B498-43B3-948B-1728B52AA6E4}">
                <adec:decorative xmlns:adec="http://schemas.microsoft.com/office/drawing/2017/decorative" val="1"/>
              </a:ext>
            </a:extLst>
          </p:cNvPr>
          <p:cNvCxnSpPr>
            <a:stCxn id="14" idx="4"/>
            <a:endCxn id="8" idx="0"/>
          </p:cNvCxnSpPr>
          <p:nvPr/>
        </p:nvCxnSpPr>
        <p:spPr>
          <a:xfrm flipH="1">
            <a:off x="6031527" y="2585006"/>
            <a:ext cx="2" cy="138862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C183D7F6-B498-43B3-948B-1728B52AA6E4}">
                <adec:decorative xmlns:adec="http://schemas.microsoft.com/office/drawing/2017/decorative" val="1"/>
              </a:ext>
            </a:extLst>
          </p:cNvPr>
          <p:cNvCxnSpPr>
            <a:stCxn id="14" idx="6"/>
            <a:endCxn id="5" idx="2"/>
          </p:cNvCxnSpPr>
          <p:nvPr/>
        </p:nvCxnSpPr>
        <p:spPr>
          <a:xfrm>
            <a:off x="7333668" y="1924255"/>
            <a:ext cx="1537743"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24780" y="2843131"/>
            <a:ext cx="2604279" cy="1321502"/>
          </a:xfrm>
          <a:prstGeom prst="ellips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Access to Curricula</a:t>
            </a:r>
          </a:p>
        </p:txBody>
      </p:sp>
      <p:sp>
        <p:nvSpPr>
          <p:cNvPr id="18" name="Oval 17"/>
          <p:cNvSpPr/>
          <p:nvPr/>
        </p:nvSpPr>
        <p:spPr>
          <a:xfrm>
            <a:off x="1889505" y="1771193"/>
            <a:ext cx="2604279" cy="1321502"/>
          </a:xfrm>
          <a:prstGeom prst="ellips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Reasonable Instructional Group</a:t>
            </a:r>
          </a:p>
        </p:txBody>
      </p:sp>
      <p:cxnSp>
        <p:nvCxnSpPr>
          <p:cNvPr id="19" name="Straight Arrow Connector 18">
            <a:extLst>
              <a:ext uri="{C183D7F6-B498-43B3-948B-1728B52AA6E4}">
                <adec:decorative xmlns:adec="http://schemas.microsoft.com/office/drawing/2017/decorative" val="1"/>
              </a:ext>
            </a:extLst>
          </p:cNvPr>
          <p:cNvCxnSpPr>
            <a:stCxn id="14" idx="2"/>
            <a:endCxn id="18" idx="6"/>
          </p:cNvCxnSpPr>
          <p:nvPr/>
        </p:nvCxnSpPr>
        <p:spPr>
          <a:xfrm flipH="1">
            <a:off x="4493784" y="1924255"/>
            <a:ext cx="235605" cy="50768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C183D7F6-B498-43B3-948B-1728B52AA6E4}">
                <adec:decorative xmlns:adec="http://schemas.microsoft.com/office/drawing/2017/decorative" val="1"/>
              </a:ext>
            </a:extLst>
          </p:cNvPr>
          <p:cNvCxnSpPr>
            <a:stCxn id="18" idx="4"/>
            <a:endCxn id="17" idx="6"/>
          </p:cNvCxnSpPr>
          <p:nvPr/>
        </p:nvCxnSpPr>
        <p:spPr>
          <a:xfrm flipH="1">
            <a:off x="2729059" y="3092695"/>
            <a:ext cx="462586" cy="41118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C183D7F6-B498-43B3-948B-1728B52AA6E4}">
                <adec:decorative xmlns:adec="http://schemas.microsoft.com/office/drawing/2017/decorative" val="1"/>
              </a:ext>
            </a:extLst>
          </p:cNvPr>
          <p:cNvCxnSpPr>
            <a:stCxn id="18" idx="4"/>
            <a:endCxn id="12" idx="0"/>
          </p:cNvCxnSpPr>
          <p:nvPr/>
        </p:nvCxnSpPr>
        <p:spPr>
          <a:xfrm flipH="1">
            <a:off x="3176957" y="3092695"/>
            <a:ext cx="14688" cy="88093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C183D7F6-B498-43B3-948B-1728B52AA6E4}">
                <adec:decorative xmlns:adec="http://schemas.microsoft.com/office/drawing/2017/decorative" val="1"/>
              </a:ext>
            </a:extLst>
          </p:cNvPr>
          <p:cNvCxnSpPr>
            <a:stCxn id="17" idx="6"/>
            <a:endCxn id="12" idx="0"/>
          </p:cNvCxnSpPr>
          <p:nvPr/>
        </p:nvCxnSpPr>
        <p:spPr>
          <a:xfrm>
            <a:off x="2729059" y="3503882"/>
            <a:ext cx="447898" cy="46975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144785" y="5459242"/>
            <a:ext cx="2064342" cy="1419874"/>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Hours Spent Planning Outside School</a:t>
            </a:r>
          </a:p>
        </p:txBody>
      </p:sp>
      <p:cxnSp>
        <p:nvCxnSpPr>
          <p:cNvPr id="24" name="Straight Arrow Connector 23">
            <a:extLst>
              <a:ext uri="{C183D7F6-B498-43B3-948B-1728B52AA6E4}">
                <adec:decorative xmlns:adec="http://schemas.microsoft.com/office/drawing/2017/decorative" val="1"/>
              </a:ext>
            </a:extLst>
          </p:cNvPr>
          <p:cNvCxnSpPr>
            <a:stCxn id="23" idx="0"/>
            <a:endCxn id="12" idx="4"/>
          </p:cNvCxnSpPr>
          <p:nvPr/>
        </p:nvCxnSpPr>
        <p:spPr>
          <a:xfrm flipV="1">
            <a:off x="3176956" y="5295134"/>
            <a:ext cx="1" cy="16410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99356" y="5459242"/>
            <a:ext cx="2064342" cy="1419874"/>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Number of Para-Professionals Supervised</a:t>
            </a:r>
          </a:p>
        </p:txBody>
      </p:sp>
      <p:cxnSp>
        <p:nvCxnSpPr>
          <p:cNvPr id="26" name="Straight Arrow Connector 25">
            <a:extLst>
              <a:ext uri="{C183D7F6-B498-43B3-948B-1728B52AA6E4}">
                <adec:decorative xmlns:adec="http://schemas.microsoft.com/office/drawing/2017/decorative" val="1"/>
              </a:ext>
            </a:extLst>
          </p:cNvPr>
          <p:cNvCxnSpPr>
            <a:stCxn id="25" idx="0"/>
            <a:endCxn id="8" idx="4"/>
          </p:cNvCxnSpPr>
          <p:nvPr/>
        </p:nvCxnSpPr>
        <p:spPr>
          <a:xfrm flipV="1">
            <a:off x="6031527" y="5295134"/>
            <a:ext cx="0" cy="16410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C183D7F6-B498-43B3-948B-1728B52AA6E4}">
                <adec:decorative xmlns:adec="http://schemas.microsoft.com/office/drawing/2017/decorative" val="1"/>
              </a:ext>
            </a:extLst>
          </p:cNvPr>
          <p:cNvCxnSpPr>
            <a:stCxn id="7" idx="0"/>
            <a:endCxn id="5" idx="2"/>
          </p:cNvCxnSpPr>
          <p:nvPr/>
        </p:nvCxnSpPr>
        <p:spPr>
          <a:xfrm flipH="1" flipV="1">
            <a:off x="8871411" y="1924255"/>
            <a:ext cx="14687" cy="79245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10173550" y="6627168"/>
            <a:ext cx="234831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Bettini, Cumming et al., in revision</a:t>
            </a:r>
          </a:p>
        </p:txBody>
      </p:sp>
    </p:spTree>
    <p:extLst>
      <p:ext uri="{BB962C8B-B14F-4D97-AF65-F5344CB8AC3E}">
        <p14:creationId xmlns:p14="http://schemas.microsoft.com/office/powerpoint/2010/main" val="18830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4" grpId="0" animBg="1"/>
      <p:bldP spid="17" grpId="0" animBg="1"/>
      <p:bldP spid="18"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1551"/>
            <a:ext cx="10058400" cy="1609344"/>
          </a:xfrm>
        </p:spPr>
        <p:txBody>
          <a:bodyPr/>
          <a:lstStyle/>
          <a:p>
            <a:r>
              <a:rPr lang="en-US" dirty="0"/>
              <a:t>Supporting Meaningful Roles for Special Educators</a:t>
            </a:r>
          </a:p>
        </p:txBody>
      </p:sp>
      <p:sp>
        <p:nvSpPr>
          <p:cNvPr id="5" name="Rectangle 4"/>
          <p:cNvSpPr/>
          <p:nvPr/>
        </p:nvSpPr>
        <p:spPr>
          <a:xfrm>
            <a:off x="8234508" y="4059095"/>
            <a:ext cx="3669521" cy="2156475"/>
          </a:xfrm>
          <a:prstGeom prst="rect">
            <a:avLst/>
          </a:prstGeom>
          <a:solidFill>
            <a:schemeClr val="accent1">
              <a:lumMod val="40000"/>
              <a:lumOff val="6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Affective Outcomes (e.g., Stress, Burnout)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Intent to Continue Teaching</a:t>
            </a:r>
          </a:p>
        </p:txBody>
      </p:sp>
      <p:cxnSp>
        <p:nvCxnSpPr>
          <p:cNvPr id="6" name="Straight Arrow Connector 5">
            <a:extLst>
              <a:ext uri="{C183D7F6-B498-43B3-948B-1728B52AA6E4}">
                <adec:decorative xmlns:adec="http://schemas.microsoft.com/office/drawing/2017/decorative" val="1"/>
              </a:ext>
            </a:extLst>
          </p:cNvPr>
          <p:cNvCxnSpPr>
            <a:stCxn id="7" idx="3"/>
            <a:endCxn id="5" idx="1"/>
          </p:cNvCxnSpPr>
          <p:nvPr/>
        </p:nvCxnSpPr>
        <p:spPr>
          <a:xfrm>
            <a:off x="6003201" y="5137331"/>
            <a:ext cx="2231307" cy="2"/>
          </a:xfrm>
          <a:prstGeom prst="straightConnector1">
            <a:avLst/>
          </a:prstGeom>
          <a:ln w="28575"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333680" y="4059093"/>
            <a:ext cx="3669521" cy="2156475"/>
          </a:xfrm>
          <a:prstGeom prst="rect">
            <a:avLst/>
          </a:prstGeom>
          <a:solidFill>
            <a:schemeClr val="accent1">
              <a:lumMod val="40000"/>
              <a:lumOff val="6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Demands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Instructional Grouping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Extra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Paperwork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Caseload</a:t>
            </a:r>
          </a:p>
        </p:txBody>
      </p:sp>
      <p:sp>
        <p:nvSpPr>
          <p:cNvPr id="8" name="Rectangle 7"/>
          <p:cNvSpPr/>
          <p:nvPr/>
        </p:nvSpPr>
        <p:spPr>
          <a:xfrm>
            <a:off x="5284093" y="1489236"/>
            <a:ext cx="3669521" cy="2319778"/>
          </a:xfrm>
          <a:prstGeom prst="rect">
            <a:avLst/>
          </a:prstGeom>
          <a:solidFill>
            <a:schemeClr val="accent1">
              <a:lumMod val="40000"/>
              <a:lumOff val="60000"/>
            </a:schemeClr>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a:ea typeface="+mn-ea"/>
                <a:cs typeface="Arial"/>
              </a:rPr>
              <a:t>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Admin, Collegial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School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a:ea typeface="+mn-ea"/>
                <a:cs typeface="Arial"/>
              </a:rPr>
              <a:t>Logistical: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Time, Material Resources</a:t>
            </a:r>
          </a:p>
        </p:txBody>
      </p:sp>
      <p:cxnSp>
        <p:nvCxnSpPr>
          <p:cNvPr id="9" name="Straight Arrow Connector 8">
            <a:extLst>
              <a:ext uri="{C183D7F6-B498-43B3-948B-1728B52AA6E4}">
                <adec:decorative xmlns:adec="http://schemas.microsoft.com/office/drawing/2017/decorative" val="1"/>
              </a:ext>
            </a:extLst>
          </p:cNvPr>
          <p:cNvCxnSpPr>
            <a:stCxn id="7" idx="0"/>
            <a:endCxn id="8" idx="1"/>
          </p:cNvCxnSpPr>
          <p:nvPr/>
        </p:nvCxnSpPr>
        <p:spPr>
          <a:xfrm flipV="1">
            <a:off x="4168441" y="2649125"/>
            <a:ext cx="1115652" cy="1409968"/>
          </a:xfrm>
          <a:prstGeom prst="straightConnector1">
            <a:avLst/>
          </a:prstGeom>
          <a:ln w="28575" cmpd="sng">
            <a:solidFill>
              <a:schemeClr val="accent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C183D7F6-B498-43B3-948B-1728B52AA6E4}">
                <adec:decorative xmlns:adec="http://schemas.microsoft.com/office/drawing/2017/decorative" val="1"/>
              </a:ext>
            </a:extLst>
          </p:cNvPr>
          <p:cNvCxnSpPr>
            <a:stCxn id="8" idx="3"/>
            <a:endCxn id="5" idx="0"/>
          </p:cNvCxnSpPr>
          <p:nvPr/>
        </p:nvCxnSpPr>
        <p:spPr>
          <a:xfrm>
            <a:off x="8953614" y="2649125"/>
            <a:ext cx="1115655" cy="1409970"/>
          </a:xfrm>
          <a:prstGeom prst="straightConnector1">
            <a:avLst/>
          </a:prstGeom>
          <a:ln w="28575" cmpd="sng">
            <a:solidFill>
              <a:schemeClr val="accent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C183D7F6-B498-43B3-948B-1728B52AA6E4}">
                <adec:decorative xmlns:adec="http://schemas.microsoft.com/office/drawing/2017/decorative" val="1"/>
              </a:ext>
            </a:extLst>
          </p:cNvPr>
          <p:cNvCxnSpPr>
            <a:stCxn id="8" idx="2"/>
          </p:cNvCxnSpPr>
          <p:nvPr/>
        </p:nvCxnSpPr>
        <p:spPr>
          <a:xfrm>
            <a:off x="7118854" y="3809014"/>
            <a:ext cx="0" cy="1328317"/>
          </a:xfrm>
          <a:prstGeom prst="straightConnector1">
            <a:avLst/>
          </a:prstGeom>
          <a:ln w="28575" cmpd="sng">
            <a:solidFill>
              <a:schemeClr val="accent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6503326"/>
            <a:ext cx="1219200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Graphic adapted from A. Gilmour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Bettini et al., 2016; Bettini et al., in revision; Bettini, Gilmour et al., in revision; Billingsley &amp; Bettini, accepted; Billingsley &amp; Bettini, 2018 </a:t>
            </a:r>
          </a:p>
        </p:txBody>
      </p:sp>
      <p:sp>
        <p:nvSpPr>
          <p:cNvPr id="41" name="Rounded Rectangle 40"/>
          <p:cNvSpPr/>
          <p:nvPr/>
        </p:nvSpPr>
        <p:spPr>
          <a:xfrm>
            <a:off x="99840" y="1426716"/>
            <a:ext cx="3456169" cy="2444817"/>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Does a Special Educator Experience Working Conditions that Support Use of Effective Practices?</a:t>
            </a:r>
          </a:p>
        </p:txBody>
      </p:sp>
      <p:sp>
        <p:nvSpPr>
          <p:cNvPr id="3" name="Left Arrow 2"/>
          <p:cNvSpPr/>
          <p:nvPr/>
        </p:nvSpPr>
        <p:spPr>
          <a:xfrm>
            <a:off x="8690159" y="1489236"/>
            <a:ext cx="3213870" cy="2123154"/>
          </a:xfrm>
          <a:prstGeom prst="leftArrow">
            <a:avLst>
              <a:gd name="adj1" fmla="val 64400"/>
              <a:gd name="adj2" fmla="val 356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Do their colleagues &amp; admin understand &amp; support their role?  </a:t>
            </a:r>
          </a:p>
        </p:txBody>
      </p:sp>
      <p:sp>
        <p:nvSpPr>
          <p:cNvPr id="13" name="Left Arrow 12"/>
          <p:cNvSpPr/>
          <p:nvPr/>
        </p:nvSpPr>
        <p:spPr>
          <a:xfrm>
            <a:off x="6056386" y="2511820"/>
            <a:ext cx="3213870" cy="2123154"/>
          </a:xfrm>
          <a:prstGeom prst="leftArrow">
            <a:avLst>
              <a:gd name="adj1" fmla="val 64400"/>
              <a:gd name="adj2" fmla="val 356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Is their planning time commensurate w/ instruction &amp; caseload responsibilities?</a:t>
            </a:r>
          </a:p>
        </p:txBody>
      </p:sp>
      <p:sp>
        <p:nvSpPr>
          <p:cNvPr id="14" name="Left Arrow 13"/>
          <p:cNvSpPr/>
          <p:nvPr/>
        </p:nvSpPr>
        <p:spPr>
          <a:xfrm>
            <a:off x="8690159" y="2417644"/>
            <a:ext cx="3213870" cy="2389492"/>
          </a:xfrm>
          <a:prstGeom prst="leftArrow">
            <a:avLst>
              <a:gd name="adj1" fmla="val 64400"/>
              <a:gd name="adj2" fmla="val 356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Do they have materials (e.g., curricula, incentives) for all subjects/grades they teach?</a:t>
            </a:r>
          </a:p>
        </p:txBody>
      </p:sp>
      <p:sp>
        <p:nvSpPr>
          <p:cNvPr id="15" name="Left Arrow 14"/>
          <p:cNvSpPr/>
          <p:nvPr/>
        </p:nvSpPr>
        <p:spPr>
          <a:xfrm flipH="1">
            <a:off x="-1" y="3479734"/>
            <a:ext cx="2429779" cy="2389492"/>
          </a:xfrm>
          <a:prstGeom prst="leftArrow">
            <a:avLst>
              <a:gd name="adj1" fmla="val 64400"/>
              <a:gd name="adj2" fmla="val 356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Are their instructional groups reasonable?</a:t>
            </a:r>
          </a:p>
        </p:txBody>
      </p:sp>
      <p:sp>
        <p:nvSpPr>
          <p:cNvPr id="16" name="Left Arrow 15"/>
          <p:cNvSpPr/>
          <p:nvPr/>
        </p:nvSpPr>
        <p:spPr>
          <a:xfrm flipH="1">
            <a:off x="0" y="3874234"/>
            <a:ext cx="2429779" cy="2389492"/>
          </a:xfrm>
          <a:prstGeom prst="leftArrow">
            <a:avLst>
              <a:gd name="adj1" fmla="val 64400"/>
              <a:gd name="adj2" fmla="val 356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Do extra responsibilities distract from service delivery?</a:t>
            </a:r>
          </a:p>
        </p:txBody>
      </p:sp>
      <p:sp>
        <p:nvSpPr>
          <p:cNvPr id="17" name="Left Arrow 16"/>
          <p:cNvSpPr/>
          <p:nvPr/>
        </p:nvSpPr>
        <p:spPr>
          <a:xfrm>
            <a:off x="6043318" y="2524085"/>
            <a:ext cx="3213870" cy="2123154"/>
          </a:xfrm>
          <a:prstGeom prst="leftArrow">
            <a:avLst>
              <a:gd name="adj1" fmla="val 64400"/>
              <a:gd name="adj2" fmla="val 356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Do they have sufficient protected time with students to promote gains?</a:t>
            </a:r>
          </a:p>
        </p:txBody>
      </p:sp>
    </p:spTree>
    <p:extLst>
      <p:ext uri="{BB962C8B-B14F-4D97-AF65-F5344CB8AC3E}">
        <p14:creationId xmlns:p14="http://schemas.microsoft.com/office/powerpoint/2010/main" val="243217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56101" y="1749569"/>
          <a:ext cx="10057331" cy="384048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Do Special Educators Experience….</a:t>
                      </a:r>
                    </a:p>
                  </a:txBody>
                  <a:tcPr/>
                </a:tc>
                <a:tc hMerge="1">
                  <a:txBody>
                    <a:bodyPr/>
                    <a:lstStyle/>
                    <a:p>
                      <a:endParaRPr lang="en-US" dirty="0"/>
                    </a:p>
                  </a:txBody>
                  <a:tcPr/>
                </a:tc>
                <a:tc gridSpan="2">
                  <a:txBody>
                    <a:bodyPr/>
                    <a:lstStyle/>
                    <a:p>
                      <a:pPr algn="ctr"/>
                      <a:r>
                        <a:rPr lang="en-US" sz="2400" b="1" dirty="0"/>
                        <a:t>Opportunities</a:t>
                      </a:r>
                      <a:r>
                        <a:rPr lang="en-US" sz="2400" b="1" baseline="0" dirty="0"/>
                        <a:t> to Learn Effective Practices (e.g., through Preparation, PD)?</a:t>
                      </a:r>
                      <a:endParaRPr lang="en-US" sz="24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r>
                        <a:rPr lang="en-US" sz="2400" b="1" dirty="0"/>
                        <a:t>Working Conditions that Support Use of Effective Practices</a:t>
                      </a:r>
                      <a:r>
                        <a:rPr lang="en-US" sz="2400" b="1" baseline="0" dirty="0"/>
                        <a:t> and Retention</a:t>
                      </a:r>
                      <a:r>
                        <a:rPr lang="en-US" sz="2400" b="1" dirty="0"/>
                        <a:t>?</a:t>
                      </a:r>
                    </a:p>
                  </a:txBody>
                  <a:tcPr anchor="ctr"/>
                </a:tc>
                <a:tc>
                  <a:txBody>
                    <a:bodyPr/>
                    <a:lstStyle/>
                    <a:p>
                      <a:endParaRPr lang="en-US" sz="2400" dirty="0"/>
                    </a:p>
                  </a:txBody>
                  <a:tcPr/>
                </a:tc>
                <a:tc>
                  <a:txBody>
                    <a:bodyPr/>
                    <a:lstStyle/>
                    <a:p>
                      <a:pPr algn="ctr"/>
                      <a:r>
                        <a:rPr lang="en-US" sz="2400" dirty="0"/>
                        <a:t>Yes</a:t>
                      </a:r>
                    </a:p>
                  </a:txBody>
                  <a:tcPr anchor="ctr">
                    <a:lnR w="12700" cap="flat" cmpd="sng" algn="ctr">
                      <a:solidFill>
                        <a:schemeClr val="tx1"/>
                      </a:solidFill>
                      <a:prstDash val="solid"/>
                      <a:round/>
                      <a:headEnd type="none" w="med" len="med"/>
                      <a:tailEnd type="none" w="med" len="med"/>
                    </a:lnR>
                  </a:tcPr>
                </a:tc>
                <a:tc>
                  <a:txBody>
                    <a:bodyPr/>
                    <a:lstStyle/>
                    <a:p>
                      <a:pPr algn="ctr"/>
                      <a:r>
                        <a:rPr lang="en-US" sz="2400" dirty="0"/>
                        <a:t>No</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r>
                        <a:rPr lang="en-US" sz="2400" dirty="0"/>
                        <a:t>Yes</a:t>
                      </a:r>
                    </a:p>
                  </a:txBody>
                  <a:tcPr anchor="ctr"/>
                </a:tc>
                <a:tc>
                  <a:txBody>
                    <a:bodyPr/>
                    <a:lstStyle/>
                    <a:p>
                      <a:pPr algn="ctr"/>
                      <a:r>
                        <a:rPr lang="en-US" sz="2400" dirty="0"/>
                        <a:t>YY</a:t>
                      </a:r>
                    </a:p>
                  </a:txBody>
                  <a:tcPr anchor="ctr">
                    <a:solidFill>
                      <a:srgbClr val="92D050">
                        <a:alpha val="36863"/>
                      </a:srgbClr>
                    </a:solidFill>
                  </a:tcPr>
                </a:tc>
                <a:tc>
                  <a:txBody>
                    <a:bodyPr/>
                    <a:lstStyle/>
                    <a:p>
                      <a:pPr algn="ctr"/>
                      <a:r>
                        <a:rPr lang="en-US" sz="2400" dirty="0"/>
                        <a:t>YN</a:t>
                      </a:r>
                    </a:p>
                  </a:txBody>
                  <a:tcPr anchor="ctr">
                    <a:solidFill>
                      <a:srgbClr val="FFFF00">
                        <a:alpha val="50196"/>
                      </a:srgbClr>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r>
                        <a:rPr lang="en-US" sz="2400" dirty="0"/>
                        <a:t>No</a:t>
                      </a:r>
                    </a:p>
                  </a:txBody>
                  <a:tcPr anchor="ctr"/>
                </a:tc>
                <a:tc>
                  <a:txBody>
                    <a:bodyPr/>
                    <a:lstStyle/>
                    <a:p>
                      <a:pPr algn="ctr"/>
                      <a:r>
                        <a:rPr lang="en-US" sz="2400" dirty="0"/>
                        <a:t>NY</a:t>
                      </a:r>
                    </a:p>
                  </a:txBody>
                  <a:tcPr anchor="ctr">
                    <a:solidFill>
                      <a:srgbClr val="FFFF00">
                        <a:alpha val="50196"/>
                      </a:srgbClr>
                    </a:solidFill>
                  </a:tcPr>
                </a:tc>
                <a:tc>
                  <a:txBody>
                    <a:bodyPr/>
                    <a:lstStyle/>
                    <a:p>
                      <a:pPr algn="ctr"/>
                      <a:r>
                        <a:rPr lang="en-US" sz="2400" dirty="0"/>
                        <a:t>NN</a:t>
                      </a:r>
                    </a:p>
                  </a:txBody>
                  <a:tcPr anchor="ctr">
                    <a:solidFill>
                      <a:srgbClr val="FF0000">
                        <a:alpha val="50196"/>
                      </a:srgbClr>
                    </a:solidFill>
                  </a:tcPr>
                </a:tc>
                <a:extLst>
                  <a:ext uri="{0D108BD9-81ED-4DB2-BD59-A6C34878D82A}">
                    <a16:rowId xmlns:a16="http://schemas.microsoft.com/office/drawing/2014/main" val="2172712525"/>
                  </a:ext>
                </a:extLst>
              </a:tr>
            </a:tbl>
          </a:graphicData>
        </a:graphic>
      </p:graphicFrame>
      <p:sp>
        <p:nvSpPr>
          <p:cNvPr id="3"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5" name="TextBox 4"/>
          <p:cNvSpPr txBox="1"/>
          <p:nvPr/>
        </p:nvSpPr>
        <p:spPr>
          <a:xfrm>
            <a:off x="8249895" y="6643408"/>
            <a:ext cx="394210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
        <p:nvSpPr>
          <p:cNvPr id="2" name="Rectangle 1">
            <a:extLst>
              <a:ext uri="{C183D7F6-B498-43B3-948B-1728B52AA6E4}">
                <adec:decorative xmlns:adec="http://schemas.microsoft.com/office/drawing/2017/decorative" val="1"/>
              </a:ext>
            </a:extLst>
          </p:cNvPr>
          <p:cNvSpPr/>
          <p:nvPr/>
        </p:nvSpPr>
        <p:spPr>
          <a:xfrm>
            <a:off x="4438185" y="3010829"/>
            <a:ext cx="3378820" cy="1304693"/>
          </a:xfrm>
          <a:prstGeom prst="rect">
            <a:avLst/>
          </a:prstGeom>
          <a:noFill/>
          <a:ln w="1809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Up Arrow 5"/>
          <p:cNvSpPr/>
          <p:nvPr/>
        </p:nvSpPr>
        <p:spPr>
          <a:xfrm>
            <a:off x="4162643" y="3944809"/>
            <a:ext cx="3892059" cy="2519856"/>
          </a:xfrm>
          <a:prstGeom prst="upArrow">
            <a:avLst>
              <a:gd name="adj1" fmla="val 66898"/>
              <a:gd name="adj2" fmla="val 50000"/>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What leverage do you &amp; your colleagues have?</a:t>
            </a:r>
          </a:p>
        </p:txBody>
      </p:sp>
    </p:spTree>
    <p:extLst>
      <p:ext uri="{BB962C8B-B14F-4D97-AF65-F5344CB8AC3E}">
        <p14:creationId xmlns:p14="http://schemas.microsoft.com/office/powerpoint/2010/main" val="14846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normAutofit fontScale="90000"/>
          </a:bodyPr>
          <a:lstStyle/>
          <a:p>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Provider Shortages in Part C</a:t>
            </a:r>
            <a:br>
              <a:rPr lang="en-US" sz="5000" dirty="0">
                <a:latin typeface="Arial" panose="020B0604020202020204" pitchFamily="34" charset="0"/>
                <a:cs typeface="Arial" panose="020B0604020202020204" pitchFamily="34" charset="0"/>
              </a:rPr>
            </a:br>
            <a:r>
              <a:rPr lang="en-US" sz="2700" b="1" dirty="0"/>
              <a:t>Allan Phillips, </a:t>
            </a:r>
            <a:r>
              <a:rPr lang="en-US" sz="2700" i="1" dirty="0"/>
              <a:t>Part C Coordinator for District of Columbia and Board Member, Infant Toddler Coordinator Association</a:t>
            </a:r>
            <a:br>
              <a:rPr lang="en-US" dirty="0"/>
            </a:b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56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7628EC-AED3-4E7C-A783-D38FCE84C6E4}"/>
              </a:ext>
            </a:extLst>
          </p:cNvPr>
          <p:cNvSpPr>
            <a:spLocks noGrp="1"/>
          </p:cNvSpPr>
          <p:nvPr>
            <p:ph type="title"/>
          </p:nvPr>
        </p:nvSpPr>
        <p:spPr/>
        <p:txBody>
          <a:bodyPr>
            <a:normAutofit/>
          </a:bodyPr>
          <a:lstStyle/>
          <a:p>
            <a:pPr algn="ctr"/>
            <a:r>
              <a:rPr lang="en-US" dirty="0"/>
              <a:t>Is Your State Experiencing Provider Shortages </a:t>
            </a:r>
            <a:r>
              <a:rPr lang="en-US" sz="2400" dirty="0"/>
              <a:t>(N=49)  </a:t>
            </a:r>
            <a:r>
              <a:rPr lang="en-US" sz="1400" dirty="0"/>
              <a:t>ITCA Tipping Points Survey 2018</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47B940B-FF6B-4A82-A544-D111BBAD5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6" name="Content Placeholder 5">
            <a:extLst>
              <a:ext uri="{FF2B5EF4-FFF2-40B4-BE49-F238E27FC236}">
                <a16:creationId xmlns:a16="http://schemas.microsoft.com/office/drawing/2014/main" id="{E188E008-EFB7-4A11-8D0B-397AA0B551E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46317854"/>
              </p:ext>
            </p:extLst>
          </p:nvPr>
        </p:nvGraphicFramePr>
        <p:xfrm>
          <a:off x="838200" y="1825625"/>
          <a:ext cx="10515600" cy="3736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0583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450" y="679450"/>
            <a:ext cx="5499100" cy="5499100"/>
          </a:xfrm>
          <a:prstGeom prst="rect">
            <a:avLst/>
          </a:prstGeom>
          <a:ln>
            <a:noFill/>
          </a:ln>
          <a:effectLst>
            <a:outerShdw blurRad="190500" algn="tl" rotWithShape="0">
              <a:srgbClr val="000000">
                <a:alpha val="70000"/>
              </a:srgbClr>
            </a:outerShdw>
          </a:effectLst>
        </p:spPr>
      </p:pic>
      <p:sp>
        <p:nvSpPr>
          <p:cNvPr id="3" name="Title 2" hidden="1">
            <a:extLst>
              <a:ext uri="{FF2B5EF4-FFF2-40B4-BE49-F238E27FC236}">
                <a16:creationId xmlns:a16="http://schemas.microsoft.com/office/drawing/2014/main" id="{FA93A360-C42D-44DF-A5D4-9168D20704DC}"/>
              </a:ext>
            </a:extLst>
          </p:cNvPr>
          <p:cNvSpPr>
            <a:spLocks noGrp="1"/>
          </p:cNvSpPr>
          <p:nvPr>
            <p:ph type="title"/>
          </p:nvPr>
        </p:nvSpPr>
        <p:spPr>
          <a:xfrm>
            <a:off x="838200" y="365125"/>
            <a:ext cx="10515600" cy="1325563"/>
          </a:xfrm>
        </p:spPr>
        <p:txBody>
          <a:bodyPr/>
          <a:lstStyle/>
          <a:p>
            <a:r>
              <a:rPr lang="en-US" dirty="0"/>
              <a:t>Slide 4</a:t>
            </a:r>
          </a:p>
        </p:txBody>
      </p:sp>
    </p:spTree>
    <p:extLst>
      <p:ext uri="{BB962C8B-B14F-4D97-AF65-F5344CB8AC3E}">
        <p14:creationId xmlns:p14="http://schemas.microsoft.com/office/powerpoint/2010/main" val="2990477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2018 Personnel Shortages: ITCA Tipping Points Survey 2018. Special Educations: 45%, Speech Language Pathologists: 88%, Audiologists: 33%, Occupational Therapists: 70%, Physical Therapists: 78%, Psychologists: 30%, Social workers: 28%, Nurses: 23%. Registered Dieticians: 25%, Family Therapists: 18%, Vision Specialists: 38%, Orientation and mobility specialists: 25%">
            <a:extLst>
              <a:ext uri="{FF2B5EF4-FFF2-40B4-BE49-F238E27FC236}">
                <a16:creationId xmlns:a16="http://schemas.microsoft.com/office/drawing/2014/main" id="{92A86A35-131F-4796-A3DC-C2953BF06B1B}"/>
              </a:ext>
            </a:extLst>
          </p:cNvPr>
          <p:cNvGraphicFramePr/>
          <p:nvPr>
            <p:extLst>
              <p:ext uri="{D42A27DB-BD31-4B8C-83A1-F6EECF244321}">
                <p14:modId xmlns:p14="http://schemas.microsoft.com/office/powerpoint/2010/main" val="3078873753"/>
              </p:ext>
            </p:extLst>
          </p:nvPr>
        </p:nvGraphicFramePr>
        <p:xfrm>
          <a:off x="838200" y="643467"/>
          <a:ext cx="10515600" cy="557106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 name="Title 2" hidden="1">
            <a:extLst>
              <a:ext uri="{FF2B5EF4-FFF2-40B4-BE49-F238E27FC236}">
                <a16:creationId xmlns:a16="http://schemas.microsoft.com/office/drawing/2014/main" id="{F4E7F4B9-2B40-44AC-80FC-61EF5812AD0A}"/>
              </a:ext>
            </a:extLst>
          </p:cNvPr>
          <p:cNvSpPr>
            <a:spLocks noGrp="1"/>
          </p:cNvSpPr>
          <p:nvPr>
            <p:ph type="title"/>
          </p:nvPr>
        </p:nvSpPr>
        <p:spPr/>
        <p:txBody>
          <a:bodyPr/>
          <a:lstStyle/>
          <a:p>
            <a:r>
              <a:rPr lang="en-US" dirty="0"/>
              <a:t>2018 Personnel Shortages</a:t>
            </a:r>
          </a:p>
        </p:txBody>
      </p:sp>
    </p:spTree>
    <p:extLst>
      <p:ext uri="{BB962C8B-B14F-4D97-AF65-F5344CB8AC3E}">
        <p14:creationId xmlns:p14="http://schemas.microsoft.com/office/powerpoint/2010/main" val="2789050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7B940B-FF6B-4A82-A544-D111BBAD5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Title 1"/>
          <p:cNvSpPr>
            <a:spLocks noGrp="1"/>
          </p:cNvSpPr>
          <p:nvPr>
            <p:ph type="title"/>
          </p:nvPr>
        </p:nvSpPr>
        <p:spPr>
          <a:xfrm>
            <a:off x="838200" y="397024"/>
            <a:ext cx="10515600" cy="1325563"/>
          </a:xfrm>
        </p:spPr>
        <p:txBody>
          <a:bodyPr/>
          <a:lstStyle/>
          <a:p>
            <a:r>
              <a:rPr lang="en-US" dirty="0">
                <a:solidFill>
                  <a:srgbClr val="000000"/>
                </a:solidFill>
                <a:latin typeface="Calibri" panose="020F0502020204030204" pitchFamily="34" charset="0"/>
              </a:rPr>
              <a:t>Leadership Thoughts on Hiring and Retention:</a:t>
            </a:r>
            <a:br>
              <a:rPr lang="en-US" dirty="0">
                <a:solidFill>
                  <a:srgbClr val="000000"/>
                </a:solidFill>
                <a:latin typeface="Calibri" panose="020F0502020204030204" pitchFamily="34" charset="0"/>
              </a:rPr>
            </a:br>
            <a:endParaRPr lang="en-US" dirty="0"/>
          </a:p>
        </p:txBody>
      </p:sp>
      <p:sp>
        <p:nvSpPr>
          <p:cNvPr id="5" name="Content Placeholder 4"/>
          <p:cNvSpPr>
            <a:spLocks noGrp="1"/>
          </p:cNvSpPr>
          <p:nvPr>
            <p:ph idx="1"/>
          </p:nvPr>
        </p:nvSpPr>
        <p:spPr>
          <a:xfrm>
            <a:off x="838200" y="1212113"/>
            <a:ext cx="10515600" cy="4350988"/>
          </a:xfrm>
        </p:spPr>
        <p:txBody>
          <a:bodyPr>
            <a:normAutofit fontScale="25000" lnSpcReduction="20000"/>
          </a:bodyPr>
          <a:lstStyle/>
          <a:p>
            <a:pPr>
              <a:lnSpc>
                <a:spcPct val="220000"/>
              </a:lnSpc>
              <a:spcBef>
                <a:spcPts val="0"/>
              </a:spcBef>
            </a:pPr>
            <a:r>
              <a:rPr lang="en-US" sz="9600" dirty="0">
                <a:solidFill>
                  <a:srgbClr val="000000"/>
                </a:solidFill>
                <a:latin typeface="Calibri" panose="020F0502020204030204" pitchFamily="34" charset="0"/>
              </a:rPr>
              <a:t>Develop a clear vision, mission, and purpose for the program </a:t>
            </a:r>
            <a:endParaRPr lang="en-US" sz="9600" dirty="0">
              <a:latin typeface="Times New Roman" panose="02020603050405020304" pitchFamily="18" charset="0"/>
              <a:ea typeface="Times New Roman" panose="02020603050405020304" pitchFamily="18" charset="0"/>
            </a:endParaRPr>
          </a:p>
          <a:p>
            <a:pPr marR="0" lvl="0">
              <a:lnSpc>
                <a:spcPct val="220000"/>
              </a:lnSpc>
              <a:spcBef>
                <a:spcPts val="0"/>
              </a:spcBef>
              <a:spcAft>
                <a:spcPts val="0"/>
              </a:spcAft>
            </a:pPr>
            <a:r>
              <a:rPr lang="en-US" sz="9600" dirty="0">
                <a:solidFill>
                  <a:srgbClr val="000000"/>
                </a:solidFill>
                <a:latin typeface="Calibri" panose="020F0502020204030204" pitchFamily="34" charset="0"/>
              </a:rPr>
              <a:t>Provide strong professional development</a:t>
            </a:r>
            <a:endParaRPr lang="en-US" sz="9600" dirty="0">
              <a:latin typeface="Times New Roman" panose="02020603050405020304" pitchFamily="18" charset="0"/>
              <a:ea typeface="Times New Roman" panose="02020603050405020304" pitchFamily="18" charset="0"/>
            </a:endParaRPr>
          </a:p>
          <a:p>
            <a:pPr marR="0" lvl="0">
              <a:lnSpc>
                <a:spcPct val="220000"/>
              </a:lnSpc>
              <a:spcBef>
                <a:spcPts val="0"/>
              </a:spcBef>
              <a:spcAft>
                <a:spcPts val="0"/>
              </a:spcAft>
            </a:pPr>
            <a:r>
              <a:rPr lang="en-US" sz="9600" dirty="0">
                <a:latin typeface="Calibri" panose="020F0502020204030204" pitchFamily="34" charset="0"/>
                <a:ea typeface="Times New Roman" panose="02020603050405020304" pitchFamily="18" charset="0"/>
              </a:rPr>
              <a:t>Have manageable workloads and expectations</a:t>
            </a:r>
            <a:endParaRPr lang="en-US" sz="9600" dirty="0">
              <a:latin typeface="Times New Roman" panose="02020603050405020304" pitchFamily="18" charset="0"/>
              <a:ea typeface="Times New Roman" panose="02020603050405020304" pitchFamily="18" charset="0"/>
            </a:endParaRPr>
          </a:p>
          <a:p>
            <a:pPr marR="0" lvl="0">
              <a:lnSpc>
                <a:spcPct val="220000"/>
              </a:lnSpc>
              <a:spcBef>
                <a:spcPts val="0"/>
              </a:spcBef>
              <a:spcAft>
                <a:spcPts val="0"/>
              </a:spcAft>
            </a:pPr>
            <a:r>
              <a:rPr lang="en-US" sz="9600" dirty="0">
                <a:latin typeface="Calibri" panose="020F0502020204030204" pitchFamily="34" charset="0"/>
                <a:ea typeface="Times New Roman" panose="02020603050405020304" pitchFamily="18" charset="0"/>
              </a:rPr>
              <a:t>Provide opportunities and supports to staff – coaching, reflection</a:t>
            </a:r>
            <a:endParaRPr lang="en-US" sz="96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220000"/>
              </a:lnSpc>
              <a:spcBef>
                <a:spcPts val="0"/>
              </a:spcBef>
              <a:spcAft>
                <a:spcPts val="0"/>
              </a:spcAft>
            </a:pPr>
            <a:r>
              <a:rPr lang="en-US" sz="9600" dirty="0">
                <a:latin typeface="Calibri" panose="020F0502020204030204" pitchFamily="34" charset="0"/>
                <a:ea typeface="Times New Roman" panose="02020603050405020304" pitchFamily="18" charset="0"/>
              </a:rPr>
              <a:t>Develop a culture of learning </a:t>
            </a:r>
            <a:endParaRPr lang="en-US" sz="9600" dirty="0">
              <a:latin typeface="Times New Roman" panose="02020603050405020304" pitchFamily="18" charset="0"/>
              <a:ea typeface="Times New Roman" panose="02020603050405020304" pitchFamily="18" charset="0"/>
            </a:endParaRPr>
          </a:p>
          <a:p>
            <a:pP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5170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close up of a map&#10;&#10;Description generated with high confidence">
            <a:extLst>
              <a:ext uri="{FF2B5EF4-FFF2-40B4-BE49-F238E27FC236}">
                <a16:creationId xmlns:a16="http://schemas.microsoft.com/office/drawing/2014/main" id="{279CA029-ADEA-4A30-805F-6FE0FB62E1B1}"/>
              </a:ext>
            </a:extLst>
          </p:cNvPr>
          <p:cNvPicPr>
            <a:picLocks noChangeAspect="1"/>
          </p:cNvPicPr>
          <p:nvPr/>
        </p:nvPicPr>
        <p:blipFill rotWithShape="1">
          <a:blip r:embed="rId2"/>
          <a:srcRect b="2174"/>
          <a:stretch/>
        </p:blipFill>
        <p:spPr>
          <a:xfrm>
            <a:off x="20" y="34808"/>
            <a:ext cx="1219198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436279" y="1628775"/>
            <a:ext cx="4807985" cy="1627929"/>
          </a:xfrm>
        </p:spPr>
        <p:txBody>
          <a:bodyPr vert="horz" lIns="91440" tIns="45720" rIns="91440" bIns="45720" rtlCol="0" anchor="ctr">
            <a:noAutofit/>
          </a:bodyPr>
          <a:lstStyle/>
          <a:p>
            <a:r>
              <a:rPr lang="en-US" sz="4000" b="1" dirty="0"/>
              <a:t>Maryland's Pyramid Model &amp; Workforce Development</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0" y="3440973"/>
            <a:ext cx="6287195" cy="2619839"/>
          </a:xfrm>
        </p:spPr>
        <p:txBody>
          <a:bodyPr vert="horz" lIns="91440" tIns="45720" rIns="91440" bIns="45720" rtlCol="0" anchor="ctr">
            <a:normAutofit fontScale="92500" lnSpcReduction="10000"/>
          </a:bodyPr>
          <a:lstStyle/>
          <a:p>
            <a:pPr>
              <a:spcBef>
                <a:spcPts val="0"/>
              </a:spcBef>
              <a:spcAft>
                <a:spcPts val="600"/>
              </a:spcAft>
            </a:pPr>
            <a:r>
              <a:rPr lang="en-US" b="1" dirty="0"/>
              <a:t>Margo Candelaria, Ph.D.</a:t>
            </a:r>
          </a:p>
          <a:p>
            <a:pPr>
              <a:spcBef>
                <a:spcPts val="0"/>
              </a:spcBef>
              <a:spcAft>
                <a:spcPts val="600"/>
              </a:spcAft>
            </a:pPr>
            <a:r>
              <a:rPr lang="en-US" b="1" dirty="0"/>
              <a:t>UMB SSW</a:t>
            </a:r>
          </a:p>
          <a:p>
            <a:pPr>
              <a:spcBef>
                <a:spcPts val="0"/>
              </a:spcBef>
              <a:spcAft>
                <a:spcPts val="600"/>
              </a:spcAft>
            </a:pPr>
            <a:r>
              <a:rPr lang="en-US" b="1" dirty="0"/>
              <a:t>The Institute for Innovation and Implementation</a:t>
            </a:r>
          </a:p>
          <a:p>
            <a:pPr>
              <a:spcBef>
                <a:spcPts val="0"/>
              </a:spcBef>
              <a:spcAft>
                <a:spcPts val="600"/>
              </a:spcAft>
            </a:pPr>
            <a:r>
              <a:rPr lang="en-US" b="1" dirty="0"/>
              <a:t>Parent, Infant, Early Childhood Team</a:t>
            </a:r>
          </a:p>
          <a:p>
            <a:pPr>
              <a:spcBef>
                <a:spcPts val="0"/>
              </a:spcBef>
              <a:spcAft>
                <a:spcPts val="600"/>
              </a:spcAft>
            </a:pPr>
            <a:endParaRPr lang="en-US" b="1" dirty="0"/>
          </a:p>
          <a:p>
            <a:pPr>
              <a:spcBef>
                <a:spcPts val="0"/>
              </a:spcBef>
              <a:spcAft>
                <a:spcPts val="600"/>
              </a:spcAft>
            </a:pPr>
            <a:r>
              <a:rPr lang="en-US" b="1" dirty="0"/>
              <a:t>OSEP Symposium</a:t>
            </a:r>
            <a:endParaRPr lang="en-US" b="1" dirty="0">
              <a:cs typeface="Calibri" panose="020F0502020204030204"/>
            </a:endParaRPr>
          </a:p>
          <a:p>
            <a:pPr>
              <a:spcBef>
                <a:spcPts val="0"/>
              </a:spcBef>
              <a:spcAft>
                <a:spcPts val="600"/>
              </a:spcAft>
            </a:pPr>
            <a:r>
              <a:rPr lang="en-US" b="1"/>
              <a:t>Wednesday, </a:t>
            </a:r>
            <a:r>
              <a:rPr lang="en-US" b="1" dirty="0"/>
              <a:t>May 15, 2019</a:t>
            </a:r>
            <a:endParaRPr lang="en-US" b="1" dirty="0">
              <a:cs typeface="Calibri" panose="020F0502020204030204"/>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5558"/>
            <a:ext cx="2121201" cy="924088"/>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4"/>
          <a:srcRect l="6359" t="773" r="6359" b="773"/>
          <a:stretch/>
        </p:blipFill>
        <p:spPr>
          <a:xfrm>
            <a:off x="4499865" y="5980376"/>
            <a:ext cx="1851605" cy="909270"/>
          </a:xfrm>
          <a:prstGeom prst="rect">
            <a:avLst/>
          </a:prstGeom>
        </p:spPr>
      </p:pic>
    </p:spTree>
    <p:extLst>
      <p:ext uri="{BB962C8B-B14F-4D97-AF65-F5344CB8AC3E}">
        <p14:creationId xmlns:p14="http://schemas.microsoft.com/office/powerpoint/2010/main" val="1146735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r>
              <a:rPr lang="en-US" sz="4600" dirty="0"/>
              <a:t>Within State Department of Ed, Two Drivers of PM</a:t>
            </a:r>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06063862"/>
              </p:ext>
            </p:extLst>
          </p:nvPr>
        </p:nvGraphicFramePr>
        <p:xfrm>
          <a:off x="838200" y="1825625"/>
          <a:ext cx="10515600" cy="4533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2937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Cadre Training</a:t>
            </a:r>
          </a:p>
        </p:txBody>
      </p:sp>
      <p:graphicFrame>
        <p:nvGraphicFramePr>
          <p:cNvPr id="5" name="Content Placeholder 2">
            <a:extLst>
              <a:ext uri="{FF2B5EF4-FFF2-40B4-BE49-F238E27FC236}">
                <a16:creationId xmlns:a16="http://schemas.microsoft.com/office/drawing/2014/main" id="{526B6D04-2913-49EA-B57E-FE496D42BA3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6156874"/>
              </p:ext>
            </p:extLst>
          </p:nvPr>
        </p:nvGraphicFramePr>
        <p:xfrm>
          <a:off x="838199" y="1825625"/>
          <a:ext cx="1092936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94" name="Graphic 494" descr="Backpack">
            <a:extLst>
              <a:ext uri="{FF2B5EF4-FFF2-40B4-BE49-F238E27FC236}">
                <a16:creationId xmlns:a16="http://schemas.microsoft.com/office/drawing/2014/main" id="{CAEE3FA1-5297-4FC6-B6C4-D261B963AB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415" y="3511062"/>
            <a:ext cx="914400" cy="914400"/>
          </a:xfrm>
          <a:prstGeom prst="rect">
            <a:avLst/>
          </a:prstGeom>
        </p:spPr>
      </p:pic>
      <p:pic>
        <p:nvPicPr>
          <p:cNvPr id="530" name="Graphic 530" descr="Business Growth">
            <a:extLst>
              <a:ext uri="{FF2B5EF4-FFF2-40B4-BE49-F238E27FC236}">
                <a16:creationId xmlns:a16="http://schemas.microsoft.com/office/drawing/2014/main" id="{BD76A9D0-A7F7-4BAD-A5C3-3FC4538FB8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5415" y="5117123"/>
            <a:ext cx="914400" cy="914400"/>
          </a:xfrm>
          <a:prstGeom prst="rect">
            <a:avLst/>
          </a:prstGeom>
        </p:spPr>
      </p:pic>
    </p:spTree>
    <p:extLst>
      <p:ext uri="{BB962C8B-B14F-4D97-AF65-F5344CB8AC3E}">
        <p14:creationId xmlns:p14="http://schemas.microsoft.com/office/powerpoint/2010/main" val="2024248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05" y="-113341"/>
            <a:ext cx="11122891" cy="1325563"/>
          </a:xfrm>
        </p:spPr>
        <p:txBody>
          <a:bodyPr/>
          <a:lstStyle/>
          <a:p>
            <a:r>
              <a:rPr lang="en-US" dirty="0"/>
              <a:t>State Leadership Team Action Plan 2019</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966" y="5961810"/>
            <a:ext cx="3920068" cy="896190"/>
          </a:xfrm>
          <a:prstGeom prst="rect">
            <a:avLst/>
          </a:prstGeom>
        </p:spPr>
      </p:pic>
      <p:pic>
        <p:nvPicPr>
          <p:cNvPr id="6" name="Picture 5" descr="Calendar of BOQ indicators plan for each month. ">
            <a:extLst>
              <a:ext uri="{FF2B5EF4-FFF2-40B4-BE49-F238E27FC236}">
                <a16:creationId xmlns:a16="http://schemas.microsoft.com/office/drawing/2014/main" id="{293F164C-68FC-4E9E-BD5D-2B06E9C972CE}"/>
              </a:ext>
            </a:extLst>
          </p:cNvPr>
          <p:cNvPicPr>
            <a:picLocks noChangeAspect="1"/>
          </p:cNvPicPr>
          <p:nvPr/>
        </p:nvPicPr>
        <p:blipFill>
          <a:blip r:embed="rId3"/>
          <a:stretch>
            <a:fillRect/>
          </a:stretch>
        </p:blipFill>
        <p:spPr>
          <a:xfrm>
            <a:off x="187190" y="873310"/>
            <a:ext cx="11817619" cy="5814570"/>
          </a:xfrm>
          <a:prstGeom prst="rect">
            <a:avLst/>
          </a:prstGeom>
        </p:spPr>
      </p:pic>
    </p:spTree>
    <p:extLst>
      <p:ext uri="{BB962C8B-B14F-4D97-AF65-F5344CB8AC3E}">
        <p14:creationId xmlns:p14="http://schemas.microsoft.com/office/powerpoint/2010/main" val="3399057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C183D7F6-B498-43B3-948B-1728B52AA6E4}">
                <adec:decorative xmlns:adec="http://schemas.microsoft.com/office/drawing/2017/decorative" val="1"/>
              </a:ext>
            </a:extLst>
          </p:cNvPr>
          <p:cNvGraphicFramePr/>
          <p:nvPr>
            <p:extLst/>
          </p:nvPr>
        </p:nvGraphicFramePr>
        <p:xfrm>
          <a:off x="97975" y="1904999"/>
          <a:ext cx="7369630" cy="4713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97975" y="365125"/>
            <a:ext cx="11255825" cy="1325563"/>
          </a:xfrm>
        </p:spPr>
        <p:txBody>
          <a:bodyPr/>
          <a:lstStyle/>
          <a:p>
            <a:r>
              <a:rPr lang="en-US" dirty="0"/>
              <a:t>Supporting PM Within Part C</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613507" y="0"/>
            <a:ext cx="4578493" cy="6858594"/>
          </a:xfrm>
          <a:prstGeom prst="rect">
            <a:avLst/>
          </a:prstGeom>
        </p:spPr>
      </p:pic>
    </p:spTree>
    <p:extLst>
      <p:ext uri="{BB962C8B-B14F-4D97-AF65-F5344CB8AC3E}">
        <p14:creationId xmlns:p14="http://schemas.microsoft.com/office/powerpoint/2010/main" val="1467113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 Coach Model</a:t>
            </a:r>
          </a:p>
        </p:txBody>
      </p:sp>
      <p:pic>
        <p:nvPicPr>
          <p:cNvPr id="5" name="Content Placeholder 4" descr="Program Coaching&#10;Colleague to Colleague Peer Coaching&#10;Direct Caregiver Coaching"/>
          <p:cNvPicPr>
            <a:picLocks noGrp="1" noChangeAspect="1"/>
          </p:cNvPicPr>
          <p:nvPr>
            <p:ph idx="1"/>
          </p:nvPr>
        </p:nvPicPr>
        <p:blipFill>
          <a:blip r:embed="rId2"/>
          <a:stretch>
            <a:fillRect/>
          </a:stretch>
        </p:blipFill>
        <p:spPr>
          <a:xfrm>
            <a:off x="6093789" y="848526"/>
            <a:ext cx="7384086" cy="5928757"/>
          </a:xfrm>
          <a:prstGeom prst="rect">
            <a:avLst/>
          </a:prstGeom>
        </p:spPr>
      </p:pic>
      <p:sp>
        <p:nvSpPr>
          <p:cNvPr id="11" name="TextBox 10"/>
          <p:cNvSpPr txBox="1"/>
          <p:nvPr/>
        </p:nvSpPr>
        <p:spPr>
          <a:xfrm>
            <a:off x="-1" y="1631033"/>
            <a:ext cx="7077075" cy="452431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Intentionally facilitated a parallel process  of coaching lead coaches</a:t>
            </a:r>
          </a:p>
          <a:p>
            <a:pPr marL="457200" marR="0" lvl="0" indent="-4572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Supports practice-based coaching implementation for Part C providers </a:t>
            </a:r>
          </a:p>
          <a:p>
            <a:pPr marL="457200" marR="0" lvl="0" indent="-4572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Applies to both peer coaching and family coaching</a:t>
            </a:r>
          </a:p>
          <a:p>
            <a:pPr marL="457200" marR="0" lvl="0" indent="-457200" algn="just"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Supports the social and emotional needs of children engaged in care on their caseloads</a:t>
            </a:r>
          </a:p>
        </p:txBody>
      </p:sp>
      <p:sp>
        <p:nvSpPr>
          <p:cNvPr id="12" name="TextBox 11"/>
          <p:cNvSpPr txBox="1"/>
          <p:nvPr/>
        </p:nvSpPr>
        <p:spPr>
          <a:xfrm>
            <a:off x="0" y="9727"/>
            <a:ext cx="12192000" cy="838799"/>
          </a:xfrm>
          <a:prstGeom prst="rect">
            <a:avLst/>
          </a:prstGeom>
          <a:solidFill>
            <a:srgbClr val="D9FFFF"/>
          </a:solidFill>
          <a:ln w="76200" cmpd="tri">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lumMod val="50000"/>
                    <a:lumOff val="50000"/>
                  </a:prstClr>
                </a:solidFill>
                <a:effectLst/>
                <a:uLnTx/>
                <a:uFillTx/>
                <a:latin typeface="Cambria" panose="02040503050406030204" pitchFamily="18" charset="0"/>
                <a:ea typeface="+mn-ea"/>
                <a:cs typeface="Arial" pitchFamily="34" charset="0"/>
              </a:rPr>
              <a:t>Coaching Model</a:t>
            </a:r>
          </a:p>
        </p:txBody>
      </p:sp>
    </p:spTree>
    <p:extLst>
      <p:ext uri="{BB962C8B-B14F-4D97-AF65-F5344CB8AC3E}">
        <p14:creationId xmlns:p14="http://schemas.microsoft.com/office/powerpoint/2010/main" val="1379049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891023"/>
              </p:ext>
            </p:extLst>
          </p:nvPr>
        </p:nvGraphicFramePr>
        <p:xfrm>
          <a:off x="0" y="0"/>
          <a:ext cx="7792601" cy="3439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7194868"/>
              </p:ext>
            </p:extLst>
          </p:nvPr>
        </p:nvGraphicFramePr>
        <p:xfrm>
          <a:off x="4172771" y="3531476"/>
          <a:ext cx="8019229" cy="33265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384030" y="811530"/>
            <a:ext cx="14173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BOQ</a:t>
            </a:r>
          </a:p>
        </p:txBody>
      </p:sp>
      <p:sp>
        <p:nvSpPr>
          <p:cNvPr id="2" name="Title 1" hidden="1">
            <a:extLst>
              <a:ext uri="{FF2B5EF4-FFF2-40B4-BE49-F238E27FC236}">
                <a16:creationId xmlns:a16="http://schemas.microsoft.com/office/drawing/2014/main" id="{A5B350B2-CE2B-4FE3-BD4D-98055C309A20}"/>
              </a:ext>
            </a:extLst>
          </p:cNvPr>
          <p:cNvSpPr>
            <a:spLocks noGrp="1"/>
          </p:cNvSpPr>
          <p:nvPr>
            <p:ph type="title" idx="4294967295"/>
          </p:nvPr>
        </p:nvSpPr>
        <p:spPr/>
        <p:txBody>
          <a:bodyPr/>
          <a:lstStyle/>
          <a:p>
            <a:r>
              <a:rPr lang="en-US" dirty="0"/>
              <a:t>BOQ</a:t>
            </a:r>
          </a:p>
        </p:txBody>
      </p:sp>
    </p:spTree>
    <p:extLst>
      <p:ext uri="{BB962C8B-B14F-4D97-AF65-F5344CB8AC3E}">
        <p14:creationId xmlns:p14="http://schemas.microsoft.com/office/powerpoint/2010/main" val="3293936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2">
            <a:alphaModFix amt="35000"/>
            <a:extLst/>
          </a:blip>
          <a:srcRect t="2841" b="1414"/>
          <a:stretch/>
        </p:blipFill>
        <p:spPr>
          <a:xfrm>
            <a:off x="20" y="1"/>
            <a:ext cx="12191980" cy="6857999"/>
          </a:xfrm>
          <a:prstGeom prst="rect">
            <a:avLst/>
          </a:prstGeom>
        </p:spPr>
      </p:pic>
      <p:sp>
        <p:nvSpPr>
          <p:cNvPr id="4" name="Title 3"/>
          <p:cNvSpPr>
            <a:spLocks noGrp="1"/>
          </p:cNvSpPr>
          <p:nvPr>
            <p:ph type="title"/>
          </p:nvPr>
        </p:nvSpPr>
        <p:spPr>
          <a:xfrm>
            <a:off x="838201" y="1065862"/>
            <a:ext cx="3313164" cy="4726276"/>
          </a:xfrm>
        </p:spPr>
        <p:txBody>
          <a:bodyPr>
            <a:normAutofit/>
          </a:bodyPr>
          <a:lstStyle/>
          <a:p>
            <a:pPr algn="r"/>
            <a:r>
              <a:rPr lang="en-US" dirty="0">
                <a:solidFill>
                  <a:srgbClr val="FFFFFF"/>
                </a:solidFill>
              </a:rPr>
              <a:t>OMS Data Tracking – </a:t>
            </a:r>
            <a:br>
              <a:rPr lang="en-US" dirty="0">
                <a:solidFill>
                  <a:srgbClr val="FFFFFF"/>
                </a:solidFill>
              </a:rPr>
            </a:br>
            <a:r>
              <a:rPr lang="en-US" dirty="0">
                <a:solidFill>
                  <a:srgbClr val="FFFFFF"/>
                </a:solidFill>
              </a:rPr>
              <a:t>Program/</a:t>
            </a:r>
            <a:br>
              <a:rPr lang="en-US" dirty="0">
                <a:solidFill>
                  <a:srgbClr val="FFFFFF"/>
                </a:solidFill>
              </a:rPr>
            </a:br>
            <a:r>
              <a:rPr lang="en-US" dirty="0">
                <a:solidFill>
                  <a:srgbClr val="FFFFFF"/>
                </a:solidFill>
              </a:rPr>
              <a:t>Classroom Level</a:t>
            </a: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5155380" y="647700"/>
            <a:ext cx="6246692" cy="5382563"/>
          </a:xfrm>
        </p:spPr>
        <p:txBody>
          <a:bodyPr vert="horz" lIns="91440" tIns="45720" rIns="91440" bIns="45720" rtlCol="0" anchor="ctr">
            <a:normAutofit/>
          </a:bodyPr>
          <a:lstStyle/>
          <a:p>
            <a:r>
              <a:rPr lang="en-US" sz="3200" dirty="0">
                <a:solidFill>
                  <a:srgbClr val="FFFFFF"/>
                </a:solidFill>
              </a:rPr>
              <a:t>How many trainers? </a:t>
            </a:r>
            <a:endParaRPr lang="en-US" sz="3200" dirty="0">
              <a:solidFill>
                <a:srgbClr val="FFFFFF"/>
              </a:solidFill>
              <a:cs typeface="Calibri"/>
            </a:endParaRPr>
          </a:p>
          <a:p>
            <a:r>
              <a:rPr lang="en-US" sz="3200" dirty="0">
                <a:solidFill>
                  <a:srgbClr val="FFFFFF"/>
                </a:solidFill>
              </a:rPr>
              <a:t>What trainings?</a:t>
            </a:r>
            <a:endParaRPr lang="en-US" sz="3200" dirty="0">
              <a:solidFill>
                <a:srgbClr val="FFFFFF"/>
              </a:solidFill>
              <a:cs typeface="Calibri"/>
            </a:endParaRPr>
          </a:p>
          <a:p>
            <a:r>
              <a:rPr lang="en-US" sz="3200" dirty="0">
                <a:solidFill>
                  <a:srgbClr val="FFFFFF"/>
                </a:solidFill>
              </a:rPr>
              <a:t>How many classrooms?</a:t>
            </a:r>
            <a:endParaRPr lang="en-US" sz="3200" dirty="0">
              <a:solidFill>
                <a:srgbClr val="FFFFFF"/>
              </a:solidFill>
              <a:cs typeface="Calibri"/>
            </a:endParaRPr>
          </a:p>
          <a:p>
            <a:r>
              <a:rPr lang="en-US" sz="3200" dirty="0">
                <a:solidFill>
                  <a:srgbClr val="FFFFFF"/>
                </a:solidFill>
              </a:rPr>
              <a:t>How many coaches?</a:t>
            </a:r>
            <a:endParaRPr lang="en-US" sz="3200" dirty="0">
              <a:solidFill>
                <a:srgbClr val="FFFFFF"/>
              </a:solidFill>
              <a:cs typeface="Calibri"/>
            </a:endParaRPr>
          </a:p>
          <a:p>
            <a:r>
              <a:rPr lang="en-US" sz="3200" dirty="0">
                <a:solidFill>
                  <a:srgbClr val="FFFFFF"/>
                </a:solidFill>
              </a:rPr>
              <a:t>Compilation of coaching activities</a:t>
            </a:r>
            <a:endParaRPr lang="en-US" sz="3200" dirty="0">
              <a:solidFill>
                <a:srgbClr val="FFFFFF"/>
              </a:solidFill>
              <a:cs typeface="Calibri"/>
            </a:endParaRPr>
          </a:p>
          <a:p>
            <a:pPr lvl="1"/>
            <a:r>
              <a:rPr lang="en-US" sz="3200" dirty="0">
                <a:solidFill>
                  <a:srgbClr val="FFFFFF"/>
                </a:solidFill>
              </a:rPr>
              <a:t>Logs</a:t>
            </a:r>
            <a:endParaRPr lang="en-US" sz="3200" dirty="0">
              <a:solidFill>
                <a:srgbClr val="FFFFFF"/>
              </a:solidFill>
              <a:cs typeface="Calibri"/>
            </a:endParaRPr>
          </a:p>
          <a:p>
            <a:pPr lvl="1"/>
            <a:r>
              <a:rPr lang="en-US" sz="3200" dirty="0">
                <a:solidFill>
                  <a:srgbClr val="FFFFFF"/>
                </a:solidFill>
              </a:rPr>
              <a:t>Fidelity</a:t>
            </a:r>
            <a:endParaRPr lang="en-US" sz="3200" dirty="0">
              <a:solidFill>
                <a:srgbClr val="FFFFFF"/>
              </a:solidFill>
              <a:cs typeface="Calibri"/>
            </a:endParaRPr>
          </a:p>
          <a:p>
            <a:pPr lvl="1"/>
            <a:r>
              <a:rPr lang="en-US" sz="3200" dirty="0">
                <a:solidFill>
                  <a:srgbClr val="FFFFFF"/>
                </a:solidFill>
              </a:rPr>
              <a:t>Review of goals and strategies</a:t>
            </a:r>
            <a:endParaRPr lang="en-US" sz="3200" dirty="0">
              <a:solidFill>
                <a:srgbClr val="FFFFFF"/>
              </a:solidFill>
              <a:cs typeface="Calibri"/>
            </a:endParaRPr>
          </a:p>
          <a:p>
            <a:pPr lvl="1"/>
            <a:r>
              <a:rPr lang="en-US" sz="3200" dirty="0">
                <a:solidFill>
                  <a:srgbClr val="FFFFFF"/>
                </a:solidFill>
              </a:rPr>
              <a:t>TPOT</a:t>
            </a:r>
            <a:endParaRPr lang="en-US" sz="3200" dirty="0">
              <a:solidFill>
                <a:srgbClr val="FFFFFF"/>
              </a:solidFill>
              <a:cs typeface="Calibri"/>
            </a:endParaRPr>
          </a:p>
          <a:p>
            <a:pPr lvl="1"/>
            <a:r>
              <a:rPr lang="en-US" sz="3200" dirty="0">
                <a:solidFill>
                  <a:srgbClr val="FFFFFF"/>
                </a:solidFill>
              </a:rPr>
              <a:t>TIPITOS</a:t>
            </a:r>
            <a:endParaRPr lang="en-US" sz="3200" dirty="0">
              <a:solidFill>
                <a:srgbClr val="FFFFFF"/>
              </a:solidFill>
              <a:cs typeface="Calibri"/>
            </a:endParaRPr>
          </a:p>
        </p:txBody>
      </p:sp>
    </p:spTree>
    <p:extLst>
      <p:ext uri="{BB962C8B-B14F-4D97-AF65-F5344CB8AC3E}">
        <p14:creationId xmlns:p14="http://schemas.microsoft.com/office/powerpoint/2010/main" val="191567647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59FF0216-1DB3-443A-89F7-C7EECFA55FAD}"/>
              </a:ext>
            </a:extLst>
          </p:cNvPr>
          <p:cNvSpPr>
            <a:spLocks noGrp="1"/>
          </p:cNvSpPr>
          <p:nvPr>
            <p:ph type="title"/>
          </p:nvPr>
        </p:nvSpPr>
        <p:spPr/>
        <p:txBody>
          <a:bodyPr/>
          <a:lstStyle/>
          <a:p>
            <a:r>
              <a:rPr lang="en-US" dirty="0"/>
              <a:t>Slide 3</a:t>
            </a:r>
          </a:p>
        </p:txBody>
      </p:sp>
      <p:pic>
        <p:nvPicPr>
          <p:cNvPr id="3" name="Picture 2" descr="Effective Personnel for All&#10;&#10;Attract, Prepare, Retain">
            <a:extLst>
              <a:ext uri="{FF2B5EF4-FFF2-40B4-BE49-F238E27FC236}">
                <a16:creationId xmlns:a16="http://schemas.microsoft.com/office/drawing/2014/main" id="{68F6EB85-FC11-4DEC-B4EF-6D629A158A6C}"/>
              </a:ext>
            </a:extLst>
          </p:cNvPr>
          <p:cNvPicPr>
            <a:picLocks noChangeAspect="1"/>
          </p:cNvPicPr>
          <p:nvPr/>
        </p:nvPicPr>
        <p:blipFill>
          <a:blip r:embed="rId2"/>
          <a:stretch>
            <a:fillRect/>
          </a:stretch>
        </p:blipFill>
        <p:spPr>
          <a:xfrm>
            <a:off x="359388" y="0"/>
            <a:ext cx="11473223" cy="6858000"/>
          </a:xfrm>
          <a:prstGeom prst="rect">
            <a:avLst/>
          </a:prstGeom>
        </p:spPr>
      </p:pic>
    </p:spTree>
    <p:extLst>
      <p:ext uri="{BB962C8B-B14F-4D97-AF65-F5344CB8AC3E}">
        <p14:creationId xmlns:p14="http://schemas.microsoft.com/office/powerpoint/2010/main" val="2773793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Fidelity to inform Coaching Practices</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Picture 2" descr="A screenshot of a cell phone&#10;&#10;Description generated with very high confidence">
            <a:extLst>
              <a:ext uri="{FF2B5EF4-FFF2-40B4-BE49-F238E27FC236}">
                <a16:creationId xmlns:a16="http://schemas.microsoft.com/office/drawing/2014/main" id="{61F2D35D-F503-416D-B68B-F592237F1AA8}"/>
              </a:ext>
            </a:extLst>
          </p:cNvPr>
          <p:cNvPicPr>
            <a:picLocks noChangeAspect="1"/>
          </p:cNvPicPr>
          <p:nvPr/>
        </p:nvPicPr>
        <p:blipFill>
          <a:blip r:embed="rId2"/>
          <a:stretch>
            <a:fillRect/>
          </a:stretch>
        </p:blipFill>
        <p:spPr>
          <a:xfrm>
            <a:off x="1551345" y="2509911"/>
            <a:ext cx="9034210" cy="3997637"/>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a:srcRect r="11217"/>
          <a:stretch/>
        </p:blipFill>
        <p:spPr>
          <a:xfrm>
            <a:off x="8915400" y="28825335"/>
            <a:ext cx="6096000" cy="3822679"/>
          </a:xfrm>
          <a:prstGeom prst="rect">
            <a:avLst/>
          </a:prstGeom>
        </p:spPr>
      </p:pic>
    </p:spTree>
    <p:extLst>
      <p:ext uri="{BB962C8B-B14F-4D97-AF65-F5344CB8AC3E}">
        <p14:creationId xmlns:p14="http://schemas.microsoft.com/office/powerpoint/2010/main" val="3352564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75910269"/>
              </p:ext>
            </p:extLst>
          </p:nvPr>
        </p:nvGraphicFramePr>
        <p:xfrm>
          <a:off x="0" y="0"/>
          <a:ext cx="12192000" cy="677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hidden="1">
            <a:extLst>
              <a:ext uri="{FF2B5EF4-FFF2-40B4-BE49-F238E27FC236}">
                <a16:creationId xmlns:a16="http://schemas.microsoft.com/office/drawing/2014/main" id="{E5EA3E90-7551-43B2-AB71-AC6614A3FEF4}"/>
              </a:ext>
            </a:extLst>
          </p:cNvPr>
          <p:cNvSpPr>
            <a:spLocks noGrp="1"/>
          </p:cNvSpPr>
          <p:nvPr>
            <p:ph type="title"/>
          </p:nvPr>
        </p:nvSpPr>
        <p:spPr/>
        <p:txBody>
          <a:bodyPr/>
          <a:lstStyle/>
          <a:p>
            <a:r>
              <a:rPr lang="en-US" dirty="0"/>
              <a:t>Slide</a:t>
            </a:r>
          </a:p>
        </p:txBody>
      </p:sp>
    </p:spTree>
    <p:extLst>
      <p:ext uri="{BB962C8B-B14F-4D97-AF65-F5344CB8AC3E}">
        <p14:creationId xmlns:p14="http://schemas.microsoft.com/office/powerpoint/2010/main" val="3575018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30325"/>
          </a:xfrm>
          <a:solidFill>
            <a:schemeClr val="accent1">
              <a:lumMod val="60000"/>
              <a:lumOff val="40000"/>
            </a:schemeClr>
          </a:solidFill>
        </p:spPr>
        <p:txBody>
          <a:bodyPr/>
          <a:lstStyle/>
          <a:p>
            <a:r>
              <a:rPr lang="en-US" b="1" dirty="0"/>
              <a:t>Planned study to address Teacher Efficacy and Stress</a:t>
            </a:r>
          </a:p>
        </p:txBody>
      </p:sp>
      <p:pic>
        <p:nvPicPr>
          <p:cNvPr id="8" name="Picture 7" descr="Training/Coaching on Social Emotional Learning&#10;Arrow pointing to&#10;Teaching Efficiency&#10;Arrow pointing to&#10;Child Behavior Problems and Teacher Stress"/>
          <p:cNvPicPr>
            <a:picLocks noChangeAspect="1"/>
          </p:cNvPicPr>
          <p:nvPr/>
        </p:nvPicPr>
        <p:blipFill>
          <a:blip r:embed="rId3"/>
          <a:stretch>
            <a:fillRect/>
          </a:stretch>
        </p:blipFill>
        <p:spPr>
          <a:xfrm>
            <a:off x="3352800" y="1781175"/>
            <a:ext cx="8683137" cy="4400550"/>
          </a:xfrm>
          <a:prstGeom prst="rect">
            <a:avLst/>
          </a:prstGeom>
        </p:spPr>
      </p:pic>
      <p:graphicFrame>
        <p:nvGraphicFramePr>
          <p:cNvPr id="23" name="Diagram 2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6446964"/>
              </p:ext>
            </p:extLst>
          </p:nvPr>
        </p:nvGraphicFramePr>
        <p:xfrm>
          <a:off x="-2273300" y="2438399"/>
          <a:ext cx="8128000" cy="3667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2582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erson standing on a sidewalk&#10;&#10;Description generated with high confidence">
            <a:extLst>
              <a:ext uri="{FF2B5EF4-FFF2-40B4-BE49-F238E27FC236}">
                <a16:creationId xmlns:a16="http://schemas.microsoft.com/office/drawing/2014/main" id="{6898EF5F-857E-41C1-ABC9-00B8F4412C92}"/>
              </a:ext>
            </a:extLst>
          </p:cNvPr>
          <p:cNvPicPr>
            <a:picLocks noChangeAspect="1"/>
          </p:cNvPicPr>
          <p:nvPr/>
        </p:nvPicPr>
        <p:blipFill rotWithShape="1">
          <a:blip r:embed="rId2"/>
          <a:srcRect b="19835"/>
          <a:stretch/>
        </p:blipFill>
        <p:spPr>
          <a:xfrm>
            <a:off x="-1" y="-19040"/>
            <a:ext cx="12192001"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000012" y="1126241"/>
            <a:ext cx="5021782" cy="1509931"/>
          </a:xfrm>
        </p:spPr>
        <p:txBody>
          <a:bodyPr>
            <a:normAutofit/>
          </a:bodyPr>
          <a:lstStyle/>
          <a:p>
            <a:r>
              <a:rPr lang="en-US" sz="6000" b="1" dirty="0">
                <a:solidFill>
                  <a:schemeClr val="bg1"/>
                </a:solidFill>
                <a:latin typeface="Arial Black" panose="020B0A04020102020204" pitchFamily="34" charset="0"/>
              </a:rPr>
              <a:t>Next Steps</a:t>
            </a:r>
          </a:p>
        </p:txBody>
      </p:sp>
      <p:sp>
        <p:nvSpPr>
          <p:cNvPr id="3" name="Content Placeholder 2"/>
          <p:cNvSpPr>
            <a:spLocks noGrp="1"/>
          </p:cNvSpPr>
          <p:nvPr>
            <p:ph idx="1"/>
          </p:nvPr>
        </p:nvSpPr>
        <p:spPr>
          <a:xfrm>
            <a:off x="0" y="5081263"/>
            <a:ext cx="12291239" cy="1671461"/>
          </a:xfrm>
        </p:spPr>
        <p:txBody>
          <a:bodyPr vert="horz" lIns="91440" tIns="45720" rIns="91440" bIns="45720" rtlCol="0" anchor="ctr">
            <a:noAutofit/>
          </a:bodyPr>
          <a:lstStyle/>
          <a:p>
            <a:r>
              <a:rPr lang="en-US" dirty="0">
                <a:solidFill>
                  <a:srgbClr val="000000"/>
                </a:solidFill>
              </a:rPr>
              <a:t>Deepening PM SSIP work with Part C teams </a:t>
            </a:r>
            <a:endParaRPr lang="en-US" dirty="0">
              <a:solidFill>
                <a:srgbClr val="000000"/>
              </a:solidFill>
              <a:cs typeface="Calibri"/>
            </a:endParaRPr>
          </a:p>
          <a:p>
            <a:pPr lvl="1"/>
            <a:r>
              <a:rPr lang="en-US" sz="2800" dirty="0">
                <a:solidFill>
                  <a:srgbClr val="000000"/>
                </a:solidFill>
              </a:rPr>
              <a:t>Fidelity &amp; Screening Efforts</a:t>
            </a:r>
            <a:endParaRPr lang="en-US" sz="2800" dirty="0">
              <a:solidFill>
                <a:srgbClr val="000000"/>
              </a:solidFill>
              <a:cs typeface="Calibri"/>
            </a:endParaRPr>
          </a:p>
          <a:p>
            <a:r>
              <a:rPr lang="en-US" dirty="0">
                <a:solidFill>
                  <a:srgbClr val="000000"/>
                </a:solidFill>
              </a:rPr>
              <a:t>Expanding linkages with Part B</a:t>
            </a:r>
            <a:endParaRPr lang="en-US" dirty="0">
              <a:solidFill>
                <a:srgbClr val="000000"/>
              </a:solidFill>
              <a:cs typeface="Calibri"/>
            </a:endParaRPr>
          </a:p>
          <a:p>
            <a:r>
              <a:rPr lang="en-US" dirty="0">
                <a:solidFill>
                  <a:srgbClr val="000000"/>
                </a:solidFill>
              </a:rPr>
              <a:t>Systems coaching in county school systems (Pre K and K expansion)</a:t>
            </a:r>
            <a:endParaRPr lang="en-US" dirty="0">
              <a:solidFill>
                <a:srgbClr val="000000"/>
              </a:solidFill>
              <a:cs typeface="Calibri"/>
            </a:endParaRPr>
          </a:p>
          <a:p>
            <a:pPr lvl="1"/>
            <a:r>
              <a:rPr lang="en-US" sz="2800" dirty="0">
                <a:solidFill>
                  <a:srgbClr val="000000"/>
                </a:solidFill>
              </a:rPr>
              <a:t>Embedding capacity of internal systems coaches</a:t>
            </a:r>
          </a:p>
          <a:p>
            <a:r>
              <a:rPr lang="en-US" dirty="0">
                <a:solidFill>
                  <a:srgbClr val="000000"/>
                </a:solidFill>
                <a:cs typeface="Calibri"/>
              </a:rPr>
              <a:t>Increased systematic data tracking</a:t>
            </a:r>
          </a:p>
          <a:p>
            <a:pPr marL="457200" lvl="1" indent="0">
              <a:buNone/>
            </a:pPr>
            <a:endParaRPr lang="en-US" sz="2800" dirty="0">
              <a:solidFill>
                <a:srgbClr val="000000"/>
              </a:solidFill>
            </a:endParaRPr>
          </a:p>
          <a:p>
            <a:pPr lvl="1"/>
            <a:endParaRPr lang="en-US" sz="2800" dirty="0">
              <a:solidFill>
                <a:srgbClr val="000000"/>
              </a:solidFill>
            </a:endParaRPr>
          </a:p>
        </p:txBody>
      </p:sp>
    </p:spTree>
    <p:extLst>
      <p:ext uri="{BB962C8B-B14F-4D97-AF65-F5344CB8AC3E}">
        <p14:creationId xmlns:p14="http://schemas.microsoft.com/office/powerpoint/2010/main" val="1762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normAutofit/>
          </a:bodyPr>
          <a:lstStyle/>
          <a:p>
            <a:r>
              <a:rPr lang="en-US" sz="5000" dirty="0">
                <a:latin typeface="Arial" panose="020B0604020202020204" pitchFamily="34" charset="0"/>
                <a:cs typeface="Arial" panose="020B0604020202020204" pitchFamily="34" charset="0"/>
              </a:rPr>
              <a:t>Retaining Effective Personnel:</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The Role of High-Leverage Practices </a:t>
            </a:r>
          </a:p>
        </p:txBody>
      </p:sp>
    </p:spTree>
    <p:extLst>
      <p:ext uri="{BB962C8B-B14F-4D97-AF65-F5344CB8AC3E}">
        <p14:creationId xmlns:p14="http://schemas.microsoft.com/office/powerpoint/2010/main" val="2611871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7B940B-FF6B-4A82-A544-D111BBAD5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6E29A7F5-C79D-174B-A740-906CE3D21729}"/>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72433" y="1995136"/>
            <a:ext cx="3291639" cy="3621892"/>
          </a:xfrm>
          <a:prstGeom prst="rect">
            <a:avLst/>
          </a:prstGeom>
        </p:spPr>
      </p:pic>
      <p:pic>
        <p:nvPicPr>
          <p:cNvPr id="9" name="Picture 8">
            <a:extLst>
              <a:ext uri="{FF2B5EF4-FFF2-40B4-BE49-F238E27FC236}">
                <a16:creationId xmlns:a16="http://schemas.microsoft.com/office/drawing/2014/main" id="{3597F74D-E1D4-6A42-BCF8-ABCDAC9DA6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61" y="457117"/>
            <a:ext cx="10160000" cy="1739900"/>
          </a:xfrm>
          <a:prstGeom prst="rect">
            <a:avLst/>
          </a:prstGeom>
        </p:spPr>
      </p:pic>
      <p:sp>
        <p:nvSpPr>
          <p:cNvPr id="10" name="TextBox 9">
            <a:extLst>
              <a:ext uri="{FF2B5EF4-FFF2-40B4-BE49-F238E27FC236}">
                <a16:creationId xmlns:a16="http://schemas.microsoft.com/office/drawing/2014/main" id="{1163E139-ACF9-2A46-8B50-7E75162948F7}"/>
              </a:ext>
            </a:extLst>
          </p:cNvPr>
          <p:cNvSpPr txBox="1"/>
          <p:nvPr/>
        </p:nvSpPr>
        <p:spPr>
          <a:xfrm>
            <a:off x="926274" y="2999081"/>
            <a:ext cx="4037387"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Michael J. Kennedy,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MJK_PhD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mjk3p@virginia.edu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itle 1" hidden="1">
            <a:extLst>
              <a:ext uri="{FF2B5EF4-FFF2-40B4-BE49-F238E27FC236}">
                <a16:creationId xmlns:a16="http://schemas.microsoft.com/office/drawing/2014/main" id="{84A2B544-DD42-47F3-9F3F-B17CC205076D}"/>
              </a:ext>
            </a:extLst>
          </p:cNvPr>
          <p:cNvSpPr>
            <a:spLocks noGrp="1"/>
          </p:cNvSpPr>
          <p:nvPr>
            <p:ph type="title"/>
          </p:nvPr>
        </p:nvSpPr>
        <p:spPr/>
        <p:txBody>
          <a:bodyPr/>
          <a:lstStyle/>
          <a:p>
            <a:r>
              <a:rPr lang="en-US" dirty="0"/>
              <a:t>Slide</a:t>
            </a:r>
            <a:r>
              <a:rPr lang="en-US" baseline="0" dirty="0"/>
              <a:t> 35</a:t>
            </a:r>
            <a:endParaRPr lang="en-US" dirty="0"/>
          </a:p>
        </p:txBody>
      </p:sp>
    </p:spTree>
    <p:extLst>
      <p:ext uri="{BB962C8B-B14F-4D97-AF65-F5344CB8AC3E}">
        <p14:creationId xmlns:p14="http://schemas.microsoft.com/office/powerpoint/2010/main" val="175686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D108D1-6ECE-FF42-BC8F-46082C087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High-Leverage Practices in Special Education">
            <a:extLst>
              <a:ext uri="{FF2B5EF4-FFF2-40B4-BE49-F238E27FC236}">
                <a16:creationId xmlns:a16="http://schemas.microsoft.com/office/drawing/2014/main" id="{2685B8AF-B7E9-C749-9409-82D7AF51F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149" y="688769"/>
            <a:ext cx="9356601" cy="1186048"/>
          </a:xfrm>
          <a:prstGeom prst="rect">
            <a:avLst/>
          </a:prstGeom>
        </p:spPr>
      </p:pic>
      <p:pic>
        <p:nvPicPr>
          <p:cNvPr id="7" name="Picture 6" descr="Photo of High-leverage Practices in Special Education text">
            <a:extLst>
              <a:ext uri="{FF2B5EF4-FFF2-40B4-BE49-F238E27FC236}">
                <a16:creationId xmlns:a16="http://schemas.microsoft.com/office/drawing/2014/main" id="{07320B63-EB20-764F-9328-1557A09A0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68" y="1874817"/>
            <a:ext cx="2946400" cy="3810000"/>
          </a:xfrm>
          <a:prstGeom prst="rect">
            <a:avLst/>
          </a:prstGeom>
        </p:spPr>
      </p:pic>
      <p:pic>
        <p:nvPicPr>
          <p:cNvPr id="9" name="Picture 8" descr="High Leverage Practices for Inclusive Classrooms book cover">
            <a:extLst>
              <a:ext uri="{FF2B5EF4-FFF2-40B4-BE49-F238E27FC236}">
                <a16:creationId xmlns:a16="http://schemas.microsoft.com/office/drawing/2014/main" id="{9920803B-8B09-4746-AE01-1BAF8F18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801" y="1912917"/>
            <a:ext cx="2476500" cy="3771900"/>
          </a:xfrm>
          <a:prstGeom prst="rect">
            <a:avLst/>
          </a:prstGeom>
        </p:spPr>
      </p:pic>
      <p:sp>
        <p:nvSpPr>
          <p:cNvPr id="3" name="Title 2" hidden="1">
            <a:extLst>
              <a:ext uri="{FF2B5EF4-FFF2-40B4-BE49-F238E27FC236}">
                <a16:creationId xmlns:a16="http://schemas.microsoft.com/office/drawing/2014/main" id="{67BF4115-C837-4445-876E-553AEF64AA56}"/>
              </a:ext>
            </a:extLst>
          </p:cNvPr>
          <p:cNvSpPr>
            <a:spLocks noGrp="1"/>
          </p:cNvSpPr>
          <p:nvPr>
            <p:ph type="title"/>
          </p:nvPr>
        </p:nvSpPr>
        <p:spPr/>
        <p:txBody>
          <a:bodyPr/>
          <a:lstStyle/>
          <a:p>
            <a:r>
              <a:rPr lang="en-US" dirty="0"/>
              <a:t>Slide 36</a:t>
            </a:r>
          </a:p>
        </p:txBody>
      </p:sp>
    </p:spTree>
    <p:extLst>
      <p:ext uri="{BB962C8B-B14F-4D97-AF65-F5344CB8AC3E}">
        <p14:creationId xmlns:p14="http://schemas.microsoft.com/office/powerpoint/2010/main" val="1183956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121325-C7E8-5541-8551-1DB8B5CED9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4" name="Picture 3" descr="Photo of High-lEverage Practices in Special Education text">
            <a:extLst>
              <a:ext uri="{FF2B5EF4-FFF2-40B4-BE49-F238E27FC236}">
                <a16:creationId xmlns:a16="http://schemas.microsoft.com/office/drawing/2014/main" id="{1C716330-A109-614D-A0A2-4916B913D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78" y="1339865"/>
            <a:ext cx="3179541" cy="4111475"/>
          </a:xfrm>
          <a:prstGeom prst="rect">
            <a:avLst/>
          </a:prstGeom>
        </p:spPr>
      </p:pic>
      <p:pic>
        <p:nvPicPr>
          <p:cNvPr id="6" name="Picture 5">
            <a:extLst>
              <a:ext uri="{FF2B5EF4-FFF2-40B4-BE49-F238E27FC236}">
                <a16:creationId xmlns:a16="http://schemas.microsoft.com/office/drawing/2014/main" id="{39C1C464-1E97-B347-9DC8-AF2D3212D3E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33" y="1438393"/>
            <a:ext cx="6066817" cy="4012947"/>
          </a:xfrm>
          <a:prstGeom prst="rect">
            <a:avLst/>
          </a:prstGeom>
        </p:spPr>
      </p:pic>
      <p:sp>
        <p:nvSpPr>
          <p:cNvPr id="7" name="TextBox 6">
            <a:extLst>
              <a:ext uri="{FF2B5EF4-FFF2-40B4-BE49-F238E27FC236}">
                <a16:creationId xmlns:a16="http://schemas.microsoft.com/office/drawing/2014/main" id="{9B64FA01-8434-6A46-89FD-09CD2944F61C}"/>
              </a:ext>
            </a:extLst>
          </p:cNvPr>
          <p:cNvSpPr txBox="1"/>
          <p:nvPr/>
        </p:nvSpPr>
        <p:spPr>
          <a:xfrm>
            <a:off x="302961" y="262647"/>
            <a:ext cx="105822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what extent can HLPs and associated resources help reduce the revolving door of teachers leaving the field???</a:t>
            </a:r>
          </a:p>
        </p:txBody>
      </p:sp>
      <p:sp>
        <p:nvSpPr>
          <p:cNvPr id="8" name="TextBox 7">
            <a:extLst>
              <a:ext uri="{FF2B5EF4-FFF2-40B4-BE49-F238E27FC236}">
                <a16:creationId xmlns:a16="http://schemas.microsoft.com/office/drawing/2014/main" id="{C4ECEAE2-6261-FA46-A0C8-4FA6EB0F04B5}"/>
              </a:ext>
            </a:extLst>
          </p:cNvPr>
          <p:cNvSpPr txBox="1"/>
          <p:nvPr/>
        </p:nvSpPr>
        <p:spPr>
          <a:xfrm>
            <a:off x="6021422" y="5549868"/>
            <a:ext cx="3217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Picture credit: LA Johnson, NPR</a:t>
            </a:r>
          </a:p>
        </p:txBody>
      </p:sp>
      <p:sp>
        <p:nvSpPr>
          <p:cNvPr id="3" name="Title 2" hidden="1">
            <a:extLst>
              <a:ext uri="{FF2B5EF4-FFF2-40B4-BE49-F238E27FC236}">
                <a16:creationId xmlns:a16="http://schemas.microsoft.com/office/drawing/2014/main" id="{0F5453AB-096A-4CB5-A9BC-5E579867B54A}"/>
              </a:ext>
            </a:extLst>
          </p:cNvPr>
          <p:cNvSpPr>
            <a:spLocks noGrp="1"/>
          </p:cNvSpPr>
          <p:nvPr>
            <p:ph type="title"/>
          </p:nvPr>
        </p:nvSpPr>
        <p:spPr/>
        <p:txBody>
          <a:bodyPr/>
          <a:lstStyle/>
          <a:p>
            <a:r>
              <a:rPr lang="en-US" dirty="0"/>
              <a:t>Slide 37</a:t>
            </a:r>
          </a:p>
        </p:txBody>
      </p:sp>
    </p:spTree>
    <p:extLst>
      <p:ext uri="{BB962C8B-B14F-4D97-AF65-F5344CB8AC3E}">
        <p14:creationId xmlns:p14="http://schemas.microsoft.com/office/powerpoint/2010/main" val="3183597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US" dirty="0"/>
              <a:t>Focusing</a:t>
            </a:r>
          </a:p>
        </p:txBody>
      </p:sp>
      <p:pic>
        <p:nvPicPr>
          <p:cNvPr id="5" name="Picture 4">
            <a:extLst>
              <a:ext uri="{FF2B5EF4-FFF2-40B4-BE49-F238E27FC236}">
                <a16:creationId xmlns:a16="http://schemas.microsoft.com/office/drawing/2014/main" id="{30E1483D-C7C3-8D45-938C-1861BFA898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67" y="1105521"/>
            <a:ext cx="2476500" cy="3771900"/>
          </a:xfrm>
          <a:prstGeom prst="rect">
            <a:avLst/>
          </a:prstGeom>
        </p:spPr>
      </p:pic>
      <p:sp>
        <p:nvSpPr>
          <p:cNvPr id="2" name="TextBox 1">
            <a:extLst>
              <a:ext uri="{FF2B5EF4-FFF2-40B4-BE49-F238E27FC236}">
                <a16:creationId xmlns:a16="http://schemas.microsoft.com/office/drawing/2014/main" id="{DA9C1170-66C4-AE46-A673-D3C3475D2D0B}"/>
              </a:ext>
            </a:extLst>
          </p:cNvPr>
          <p:cNvSpPr txBox="1"/>
          <p:nvPr/>
        </p:nvSpPr>
        <p:spPr>
          <a:xfrm>
            <a:off x="3463046" y="526255"/>
            <a:ext cx="7830765"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HLPs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set of practices that can be considered to be the essence of effective teaching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Associated with positive student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backbone of more complex practice (including several evidence-based practices)</a:t>
            </a:r>
          </a:p>
        </p:txBody>
      </p:sp>
    </p:spTree>
    <p:extLst>
      <p:ext uri="{BB962C8B-B14F-4D97-AF65-F5344CB8AC3E}">
        <p14:creationId xmlns:p14="http://schemas.microsoft.com/office/powerpoint/2010/main" val="2129798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US" dirty="0"/>
              <a:t>Focusing</a:t>
            </a:r>
          </a:p>
        </p:txBody>
      </p:sp>
      <p:pic>
        <p:nvPicPr>
          <p:cNvPr id="5" name="Picture 4">
            <a:extLst>
              <a:ext uri="{FF2B5EF4-FFF2-40B4-BE49-F238E27FC236}">
                <a16:creationId xmlns:a16="http://schemas.microsoft.com/office/drawing/2014/main" id="{30E1483D-C7C3-8D45-938C-1861BFA898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67" y="1105521"/>
            <a:ext cx="2476500" cy="3771900"/>
          </a:xfrm>
          <a:prstGeom prst="rect">
            <a:avLst/>
          </a:prstGeom>
        </p:spPr>
      </p:pic>
      <p:sp>
        <p:nvSpPr>
          <p:cNvPr id="2" name="TextBox 1">
            <a:extLst>
              <a:ext uri="{FF2B5EF4-FFF2-40B4-BE49-F238E27FC236}">
                <a16:creationId xmlns:a16="http://schemas.microsoft.com/office/drawing/2014/main" id="{DA9C1170-66C4-AE46-A673-D3C3475D2D0B}"/>
              </a:ext>
            </a:extLst>
          </p:cNvPr>
          <p:cNvSpPr txBox="1"/>
          <p:nvPr/>
        </p:nvSpPr>
        <p:spPr>
          <a:xfrm>
            <a:off x="3472775" y="262646"/>
            <a:ext cx="7058538"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HLPs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Cut across grade levels and content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Apply to students with various disabilities or other learning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 be broken into component parts to help guide practice</a:t>
            </a:r>
          </a:p>
        </p:txBody>
      </p:sp>
    </p:spTree>
    <p:extLst>
      <p:ext uri="{BB962C8B-B14F-4D97-AF65-F5344CB8AC3E}">
        <p14:creationId xmlns:p14="http://schemas.microsoft.com/office/powerpoint/2010/main" val="2038638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7B9CFA48-D555-45DD-A82F-73CD4B5345F2}"/>
              </a:ext>
            </a:extLst>
          </p:cNvPr>
          <p:cNvSpPr>
            <a:spLocks noGrp="1"/>
          </p:cNvSpPr>
          <p:nvPr>
            <p:ph type="title"/>
          </p:nvPr>
        </p:nvSpPr>
        <p:spPr/>
        <p:txBody>
          <a:bodyPr/>
          <a:lstStyle/>
          <a:p>
            <a:r>
              <a:rPr lang="en-US" dirty="0"/>
              <a:t>Slide 4</a:t>
            </a:r>
          </a:p>
        </p:txBody>
      </p:sp>
      <p:sp>
        <p:nvSpPr>
          <p:cNvPr id="8" name="Content Placeholder 7">
            <a:extLst>
              <a:ext uri="{FF2B5EF4-FFF2-40B4-BE49-F238E27FC236}">
                <a16:creationId xmlns:a16="http://schemas.microsoft.com/office/drawing/2014/main" id="{25C150B6-FA0E-4B85-8C7C-15DB9B28B9B5}"/>
              </a:ext>
            </a:extLst>
          </p:cNvPr>
          <p:cNvSpPr>
            <a:spLocks noGrp="1"/>
          </p:cNvSpPr>
          <p:nvPr>
            <p:ph idx="1"/>
          </p:nvPr>
        </p:nvSpPr>
        <p:spPr/>
        <p:txBody>
          <a:bodyPr/>
          <a:lstStyle/>
          <a:p>
            <a:pPr marL="0" indent="0">
              <a:buNone/>
            </a:pPr>
            <a:r>
              <a:rPr lang="en-US" sz="2800" dirty="0"/>
              <a:t>The contents of this presentation were developed by the presenters. Those contents do not necessarily represent the policy of the Department of Education, and you should not assume endorsement by the Federal Government. (Authority: 20 U.S.C. 1221e-3 and 3474)</a:t>
            </a:r>
          </a:p>
          <a:p>
            <a:endParaRPr lang="en-US" sz="2800" dirty="0"/>
          </a:p>
        </p:txBody>
      </p:sp>
    </p:spTree>
    <p:extLst>
      <p:ext uri="{BB962C8B-B14F-4D97-AF65-F5344CB8AC3E}">
        <p14:creationId xmlns:p14="http://schemas.microsoft.com/office/powerpoint/2010/main" val="1185411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7" descr="High-Leverage Practices in Special Education logo"/>
          <p:cNvPicPr>
            <a:picLocks noChangeAspect="1"/>
          </p:cNvPicPr>
          <p:nvPr/>
        </p:nvPicPr>
        <p:blipFill>
          <a:blip r:embed="rId3">
            <a:extLst>
              <a:ext uri="{28A0092B-C50C-407E-A947-70E740481C1C}">
                <a14:useLocalDpi xmlns:a14="http://schemas.microsoft.com/office/drawing/2010/main" val="0"/>
              </a:ext>
            </a:extLst>
          </a:blip>
          <a:srcRect t="12425" b="19238"/>
          <a:stretch>
            <a:fillRect/>
          </a:stretch>
        </p:blipFill>
        <p:spPr bwMode="auto">
          <a:xfrm>
            <a:off x="1524000" y="1"/>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High-Leverage Practices in Special Education cov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700485"/>
            <a:ext cx="2541299" cy="313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 name="Content Placeholder 2"/>
          <p:cNvSpPr>
            <a:spLocks noGrp="1"/>
          </p:cNvSpPr>
          <p:nvPr>
            <p:ph idx="1"/>
          </p:nvPr>
        </p:nvSpPr>
        <p:spPr>
          <a:xfrm>
            <a:off x="4494179" y="1700485"/>
            <a:ext cx="6488348" cy="4048562"/>
          </a:xfrm>
        </p:spPr>
        <p:txBody>
          <a:bodyPr>
            <a:normAutofit fontScale="92500" lnSpcReduction="10000"/>
          </a:bodyPr>
          <a:lstStyle/>
          <a:p>
            <a:pPr marL="285750" indent="-285750">
              <a:buFont typeface="Arial" charset="0"/>
              <a:buChar char="•"/>
            </a:pPr>
            <a:r>
              <a:rPr lang="en-US" altLang="en-US" sz="3200" dirty="0">
                <a:latin typeface="Times New Roman" panose="02020603050405020304" pitchFamily="18" charset="0"/>
                <a:cs typeface="Times New Roman" panose="02020603050405020304" pitchFamily="18" charset="0"/>
              </a:rPr>
              <a:t>22 HLPs spread across four domains:</a:t>
            </a:r>
          </a:p>
          <a:p>
            <a:pPr marL="285750" indent="-285750">
              <a:buFont typeface="Arial" charset="0"/>
              <a:buChar char="•"/>
            </a:pPr>
            <a:endParaRPr lang="en-US" altLang="en-US" sz="3200" dirty="0">
              <a:latin typeface="Times New Roman" panose="02020603050405020304" pitchFamily="18" charset="0"/>
              <a:cs typeface="Times New Roman" panose="02020603050405020304" pitchFamily="18" charset="0"/>
            </a:endParaRPr>
          </a:p>
          <a:p>
            <a:pPr lvl="1">
              <a:buFont typeface="Arial" charset="0"/>
              <a:buChar char="•"/>
            </a:pPr>
            <a:r>
              <a:rPr lang="en-US" altLang="en-US" sz="3200" dirty="0">
                <a:latin typeface="Times New Roman" panose="02020603050405020304" pitchFamily="18" charset="0"/>
                <a:cs typeface="Times New Roman" panose="02020603050405020304" pitchFamily="18" charset="0"/>
              </a:rPr>
              <a:t>Collaboration</a:t>
            </a:r>
          </a:p>
          <a:p>
            <a:pPr lvl="1">
              <a:buFont typeface="Arial" charset="0"/>
              <a:buChar char="•"/>
            </a:pPr>
            <a:endParaRPr lang="en-US" altLang="en-US" sz="3200" dirty="0">
              <a:latin typeface="Times New Roman" panose="02020603050405020304" pitchFamily="18" charset="0"/>
              <a:cs typeface="Times New Roman" panose="02020603050405020304" pitchFamily="18" charset="0"/>
            </a:endParaRPr>
          </a:p>
          <a:p>
            <a:pPr lvl="1">
              <a:buFont typeface="Arial" charset="0"/>
              <a:buChar char="•"/>
            </a:pPr>
            <a:r>
              <a:rPr lang="en-US" altLang="en-US" sz="3200" dirty="0">
                <a:latin typeface="Times New Roman" panose="02020603050405020304" pitchFamily="18" charset="0"/>
                <a:cs typeface="Times New Roman" panose="02020603050405020304" pitchFamily="18" charset="0"/>
              </a:rPr>
              <a:t>Assessment</a:t>
            </a:r>
          </a:p>
          <a:p>
            <a:pPr lvl="1">
              <a:buFont typeface="Arial" charset="0"/>
              <a:buChar char="•"/>
            </a:pPr>
            <a:endParaRPr lang="en-US" altLang="en-US" sz="3200" dirty="0">
              <a:latin typeface="Times New Roman" panose="02020603050405020304" pitchFamily="18" charset="0"/>
              <a:cs typeface="Times New Roman" panose="02020603050405020304" pitchFamily="18" charset="0"/>
            </a:endParaRPr>
          </a:p>
          <a:p>
            <a:pPr lvl="1">
              <a:buFont typeface="Arial" charset="0"/>
              <a:buChar char="•"/>
            </a:pPr>
            <a:r>
              <a:rPr lang="en-US" altLang="en-US" sz="3200" dirty="0">
                <a:latin typeface="Times New Roman" panose="02020603050405020304" pitchFamily="18" charset="0"/>
                <a:cs typeface="Times New Roman" panose="02020603050405020304" pitchFamily="18" charset="0"/>
              </a:rPr>
              <a:t>Social/emotional and behavioral</a:t>
            </a:r>
          </a:p>
          <a:p>
            <a:pPr lvl="1">
              <a:buFont typeface="Arial" charset="0"/>
              <a:buChar char="•"/>
            </a:pPr>
            <a:endParaRPr lang="en-US" altLang="en-US" sz="3200" dirty="0">
              <a:latin typeface="Times New Roman" panose="02020603050405020304" pitchFamily="18" charset="0"/>
              <a:cs typeface="Times New Roman" panose="02020603050405020304" pitchFamily="18" charset="0"/>
            </a:endParaRPr>
          </a:p>
          <a:p>
            <a:pPr lvl="1">
              <a:buFont typeface="Arial" charset="0"/>
              <a:buChar char="•"/>
            </a:pPr>
            <a:r>
              <a:rPr lang="en-US" altLang="en-US" sz="3200" dirty="0">
                <a:latin typeface="Times New Roman" panose="02020603050405020304" pitchFamily="18" charset="0"/>
                <a:cs typeface="Times New Roman" panose="02020603050405020304" pitchFamily="18" charset="0"/>
              </a:rPr>
              <a:t>Instruction</a:t>
            </a:r>
          </a:p>
        </p:txBody>
      </p:sp>
      <p:sp>
        <p:nvSpPr>
          <p:cNvPr id="35843" name="Slide Number Placeholder 1"/>
          <p:cNvSpPr>
            <a:spLocks noGrp="1"/>
          </p:cNvSpPr>
          <p:nvPr>
            <p:ph type="sldNum" sz="quarter" idx="12"/>
          </p:nvPr>
        </p:nvSpPr>
        <p:spPr bwMode="auto">
          <a:xfrm>
            <a:off x="8759825" y="6381750"/>
            <a:ext cx="50452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charset="2"/>
              <a:buChar char="²"/>
              <a:defRPr sz="3200">
                <a:solidFill>
                  <a:srgbClr val="0061AF"/>
                </a:solidFill>
                <a:latin typeface="Arial" charset="0"/>
                <a:ea typeface="ＭＳ Ｐゴシック" charset="-128"/>
                <a:cs typeface="Arial" charset="0"/>
              </a:defRPr>
            </a:lvl1pPr>
            <a:lvl2pPr marL="742950" indent="-285750">
              <a:spcBef>
                <a:spcPct val="20000"/>
              </a:spcBef>
              <a:buChar char="–"/>
              <a:defRPr sz="2800">
                <a:solidFill>
                  <a:srgbClr val="0061AF"/>
                </a:solidFill>
                <a:latin typeface="Arial" charset="0"/>
                <a:ea typeface="Arial" charset="0"/>
                <a:cs typeface="Arial" charset="0"/>
              </a:defRPr>
            </a:lvl2pPr>
            <a:lvl3pPr marL="1143000" indent="-228600">
              <a:spcBef>
                <a:spcPct val="20000"/>
              </a:spcBef>
              <a:buChar char="•"/>
              <a:defRPr sz="2400">
                <a:solidFill>
                  <a:srgbClr val="0061AF"/>
                </a:solidFill>
                <a:latin typeface="Arial" charset="0"/>
                <a:ea typeface="Arial" charset="0"/>
                <a:cs typeface="Arial" charset="0"/>
              </a:defRPr>
            </a:lvl3pPr>
            <a:lvl4pPr marL="1600200" indent="-228600">
              <a:spcBef>
                <a:spcPct val="20000"/>
              </a:spcBef>
              <a:buChar char="–"/>
              <a:defRPr sz="2000">
                <a:solidFill>
                  <a:srgbClr val="0061AF"/>
                </a:solidFill>
                <a:latin typeface="Arial" charset="0"/>
                <a:ea typeface="Arial" charset="0"/>
                <a:cs typeface="Arial" charset="0"/>
              </a:defRPr>
            </a:lvl4pPr>
            <a:lvl5pPr marL="2057400" indent="-228600">
              <a:spcBef>
                <a:spcPct val="20000"/>
              </a:spcBef>
              <a:buChar char="»"/>
              <a:defRPr sz="2000">
                <a:solidFill>
                  <a:srgbClr val="0061AF"/>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rgbClr val="0061AF"/>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rgbClr val="0061AF"/>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rgbClr val="0061AF"/>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rgbClr val="0061AF"/>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 typeface="Wingdings" charset="2"/>
              <a:buNone/>
              <a:tabLst/>
              <a:defRPr/>
            </a:pPr>
            <a:fld id="{8CD810B4-2D2D-FE45-9A49-926014637311}" type="slidenum">
              <a:rPr kumimoji="0" lang="es-ES" altLang="en-US" sz="1800" b="0" i="0" u="none" strike="noStrike" kern="1200" cap="none" spc="0" normalizeH="0" baseline="0" noProof="0">
                <a:ln>
                  <a:noFill/>
                </a:ln>
                <a:solidFill>
                  <a:srgbClr val="0367B3"/>
                </a:solidFill>
                <a:effectLst/>
                <a:uLnTx/>
                <a:uFillTx/>
                <a:latin typeface="Arial" charset="0"/>
                <a:ea typeface="ＭＳ Ｐゴシック" charset="-128"/>
                <a:cs typeface="Arial" charset="0"/>
              </a:rPr>
              <a:pPr marL="0" marR="0" lvl="0" indent="0" algn="l" defTabSz="914400" rtl="0" eaLnBrk="1" fontAlgn="base" latinLnBrk="0" hangingPunct="1">
                <a:lnSpc>
                  <a:spcPct val="100000"/>
                </a:lnSpc>
                <a:spcBef>
                  <a:spcPct val="0"/>
                </a:spcBef>
                <a:spcAft>
                  <a:spcPct val="0"/>
                </a:spcAft>
                <a:buClrTx/>
                <a:buSzTx/>
                <a:buFont typeface="Wingdings" charset="2"/>
                <a:buNone/>
                <a:tabLst/>
                <a:defRPr/>
              </a:pPr>
              <a:t>40</a:t>
            </a:fld>
            <a:endParaRPr kumimoji="0" lang="es-ES" altLang="en-US" sz="1800" b="0" i="0" u="none" strike="noStrike" kern="1200" cap="none" spc="0" normalizeH="0" baseline="0" noProof="0" dirty="0">
              <a:ln>
                <a:noFill/>
              </a:ln>
              <a:solidFill>
                <a:srgbClr val="0367B3"/>
              </a:solidFill>
              <a:effectLst/>
              <a:uLnTx/>
              <a:uFillTx/>
              <a:latin typeface="Arial" charset="0"/>
              <a:ea typeface="ＭＳ Ｐゴシック" charset="-128"/>
              <a:cs typeface="Arial" charset="0"/>
            </a:endParaRPr>
          </a:p>
        </p:txBody>
      </p:sp>
      <p:sp>
        <p:nvSpPr>
          <p:cNvPr id="2" name="Title 1" hidden="1">
            <a:extLst>
              <a:ext uri="{FF2B5EF4-FFF2-40B4-BE49-F238E27FC236}">
                <a16:creationId xmlns:a16="http://schemas.microsoft.com/office/drawing/2014/main" id="{90CDE029-D885-49EF-8FBF-44CBC51B25E1}"/>
              </a:ext>
            </a:extLst>
          </p:cNvPr>
          <p:cNvSpPr>
            <a:spLocks noGrp="1"/>
          </p:cNvSpPr>
          <p:nvPr>
            <p:ph type="title"/>
          </p:nvPr>
        </p:nvSpPr>
        <p:spPr/>
        <p:txBody>
          <a:bodyPr/>
          <a:lstStyle/>
          <a:p>
            <a:r>
              <a:rPr lang="en-US" dirty="0"/>
              <a:t>High Leverage Practices in Special Education</a:t>
            </a:r>
          </a:p>
        </p:txBody>
      </p:sp>
    </p:spTree>
    <p:extLst>
      <p:ext uri="{BB962C8B-B14F-4D97-AF65-F5344CB8AC3E}">
        <p14:creationId xmlns:p14="http://schemas.microsoft.com/office/powerpoint/2010/main" val="242439632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US" dirty="0"/>
              <a:t>Focusing</a:t>
            </a:r>
          </a:p>
        </p:txBody>
      </p:sp>
      <p:pic>
        <p:nvPicPr>
          <p:cNvPr id="5" name="Picture 4">
            <a:extLst>
              <a:ext uri="{FF2B5EF4-FFF2-40B4-BE49-F238E27FC236}">
                <a16:creationId xmlns:a16="http://schemas.microsoft.com/office/drawing/2014/main" id="{30E1483D-C7C3-8D45-938C-1861BFA898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67" y="1105521"/>
            <a:ext cx="2476500" cy="3771900"/>
          </a:xfrm>
          <a:prstGeom prst="rect">
            <a:avLst/>
          </a:prstGeom>
        </p:spPr>
      </p:pic>
      <p:sp>
        <p:nvSpPr>
          <p:cNvPr id="2" name="TextBox 1">
            <a:extLst>
              <a:ext uri="{FF2B5EF4-FFF2-40B4-BE49-F238E27FC236}">
                <a16:creationId xmlns:a16="http://schemas.microsoft.com/office/drawing/2014/main" id="{DA9C1170-66C4-AE46-A673-D3C3475D2D0B}"/>
              </a:ext>
            </a:extLst>
          </p:cNvPr>
          <p:cNvSpPr txBox="1"/>
          <p:nvPr/>
        </p:nvSpPr>
        <p:spPr>
          <a:xfrm>
            <a:off x="3482400" y="117693"/>
            <a:ext cx="7058538"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Examples of HLPs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explicit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Collaborate with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Teach social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Evaluate and make ongoing adjustments to instruction using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 intensive instruction </a:t>
            </a:r>
          </a:p>
        </p:txBody>
      </p:sp>
    </p:spTree>
    <p:extLst>
      <p:ext uri="{BB962C8B-B14F-4D97-AF65-F5344CB8AC3E}">
        <p14:creationId xmlns:p14="http://schemas.microsoft.com/office/powerpoint/2010/main" val="2519718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7807E7-7968-D946-889A-F65CF60ABD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9E22E85-F686-CF4A-8CC0-77E29B53249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76" y="933180"/>
            <a:ext cx="4631543" cy="4018198"/>
          </a:xfrm>
          <a:prstGeom prst="rect">
            <a:avLst/>
          </a:prstGeom>
        </p:spPr>
      </p:pic>
      <p:sp>
        <p:nvSpPr>
          <p:cNvPr id="6" name="TextBox 5">
            <a:extLst>
              <a:ext uri="{FF2B5EF4-FFF2-40B4-BE49-F238E27FC236}">
                <a16:creationId xmlns:a16="http://schemas.microsoft.com/office/drawing/2014/main" id="{CA6D5E16-2532-6744-AB36-221FED983EF7}"/>
              </a:ext>
            </a:extLst>
          </p:cNvPr>
          <p:cNvSpPr txBox="1"/>
          <p:nvPr/>
        </p:nvSpPr>
        <p:spPr>
          <a:xfrm>
            <a:off x="5411511" y="933180"/>
            <a:ext cx="63492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HLPs are not a replacement for evidence-based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itle 2" hidden="1">
            <a:extLst>
              <a:ext uri="{FF2B5EF4-FFF2-40B4-BE49-F238E27FC236}">
                <a16:creationId xmlns:a16="http://schemas.microsoft.com/office/drawing/2014/main" id="{5D6F136B-68AD-4EFC-9FCA-A1ED8779F0D2}"/>
              </a:ext>
            </a:extLst>
          </p:cNvPr>
          <p:cNvSpPr>
            <a:spLocks noGrp="1"/>
          </p:cNvSpPr>
          <p:nvPr>
            <p:ph type="title"/>
          </p:nvPr>
        </p:nvSpPr>
        <p:spPr/>
        <p:txBody>
          <a:bodyPr/>
          <a:lstStyle/>
          <a:p>
            <a:r>
              <a:rPr lang="en-US" dirty="0"/>
              <a:t>Slide 42</a:t>
            </a:r>
          </a:p>
        </p:txBody>
      </p:sp>
    </p:spTree>
    <p:extLst>
      <p:ext uri="{BB962C8B-B14F-4D97-AF65-F5344CB8AC3E}">
        <p14:creationId xmlns:p14="http://schemas.microsoft.com/office/powerpoint/2010/main" val="3834867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7807E7-7968-D946-889A-F65CF60ABD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9E22E85-F686-CF4A-8CC0-77E29B53249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76" y="933180"/>
            <a:ext cx="4631543" cy="4018198"/>
          </a:xfrm>
          <a:prstGeom prst="rect">
            <a:avLst/>
          </a:prstGeom>
        </p:spPr>
      </p:pic>
      <p:sp>
        <p:nvSpPr>
          <p:cNvPr id="6" name="TextBox 5">
            <a:extLst>
              <a:ext uri="{FF2B5EF4-FFF2-40B4-BE49-F238E27FC236}">
                <a16:creationId xmlns:a16="http://schemas.microsoft.com/office/drawing/2014/main" id="{CA6D5E16-2532-6744-AB36-221FED983EF7}"/>
              </a:ext>
            </a:extLst>
          </p:cNvPr>
          <p:cNvSpPr txBox="1"/>
          <p:nvPr/>
        </p:nvSpPr>
        <p:spPr>
          <a:xfrm>
            <a:off x="5411511" y="933180"/>
            <a:ext cx="634922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HLPs are not a replacement for evidence-based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some instances HLPs are EBPs, but most are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itle 2" hidden="1">
            <a:extLst>
              <a:ext uri="{FF2B5EF4-FFF2-40B4-BE49-F238E27FC236}">
                <a16:creationId xmlns:a16="http://schemas.microsoft.com/office/drawing/2014/main" id="{C14545E3-FB14-4755-8980-305649D63999}"/>
              </a:ext>
            </a:extLst>
          </p:cNvPr>
          <p:cNvSpPr>
            <a:spLocks noGrp="1"/>
          </p:cNvSpPr>
          <p:nvPr>
            <p:ph type="title"/>
          </p:nvPr>
        </p:nvSpPr>
        <p:spPr/>
        <p:txBody>
          <a:bodyPr/>
          <a:lstStyle/>
          <a:p>
            <a:r>
              <a:rPr lang="en-US" dirty="0"/>
              <a:t>Slide 43</a:t>
            </a:r>
          </a:p>
        </p:txBody>
      </p:sp>
    </p:spTree>
    <p:extLst>
      <p:ext uri="{BB962C8B-B14F-4D97-AF65-F5344CB8AC3E}">
        <p14:creationId xmlns:p14="http://schemas.microsoft.com/office/powerpoint/2010/main" val="3758297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7807E7-7968-D946-889A-F65CF60ABD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9E22E85-F686-CF4A-8CC0-77E29B53249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76" y="933180"/>
            <a:ext cx="4631543" cy="4018198"/>
          </a:xfrm>
          <a:prstGeom prst="rect">
            <a:avLst/>
          </a:prstGeom>
        </p:spPr>
      </p:pic>
      <p:sp>
        <p:nvSpPr>
          <p:cNvPr id="6" name="TextBox 5">
            <a:extLst>
              <a:ext uri="{FF2B5EF4-FFF2-40B4-BE49-F238E27FC236}">
                <a16:creationId xmlns:a16="http://schemas.microsoft.com/office/drawing/2014/main" id="{CA6D5E16-2532-6744-AB36-221FED983EF7}"/>
              </a:ext>
            </a:extLst>
          </p:cNvPr>
          <p:cNvSpPr txBox="1"/>
          <p:nvPr/>
        </p:nvSpPr>
        <p:spPr>
          <a:xfrm>
            <a:off x="5411511" y="933180"/>
            <a:ext cx="6349229"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HLPs are not a replacement for evidence-based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some instances HLPs are EBPs, but most are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Effective teaching is more complex than learning and implementing the HLPs</a:t>
            </a:r>
          </a:p>
        </p:txBody>
      </p:sp>
      <p:sp>
        <p:nvSpPr>
          <p:cNvPr id="3" name="Title 2" hidden="1">
            <a:extLst>
              <a:ext uri="{FF2B5EF4-FFF2-40B4-BE49-F238E27FC236}">
                <a16:creationId xmlns:a16="http://schemas.microsoft.com/office/drawing/2014/main" id="{162649E9-0482-45BB-BF5A-E97B5C82C7ED}"/>
              </a:ext>
            </a:extLst>
          </p:cNvPr>
          <p:cNvSpPr>
            <a:spLocks noGrp="1"/>
          </p:cNvSpPr>
          <p:nvPr>
            <p:ph type="title"/>
          </p:nvPr>
        </p:nvSpPr>
        <p:spPr/>
        <p:txBody>
          <a:bodyPr/>
          <a:lstStyle/>
          <a:p>
            <a:r>
              <a:rPr lang="en-US" dirty="0"/>
              <a:t>Slide 44</a:t>
            </a:r>
          </a:p>
        </p:txBody>
      </p:sp>
    </p:spTree>
    <p:extLst>
      <p:ext uri="{BB962C8B-B14F-4D97-AF65-F5344CB8AC3E}">
        <p14:creationId xmlns:p14="http://schemas.microsoft.com/office/powerpoint/2010/main" val="314063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0354F7-6374-F44E-820F-440DF3B501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076155D-4B04-3748-8337-A908B6470B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630" y="210307"/>
            <a:ext cx="8090170" cy="6067628"/>
          </a:xfrm>
          <a:prstGeom prst="rect">
            <a:avLst/>
          </a:prstGeom>
        </p:spPr>
      </p:pic>
      <p:sp>
        <p:nvSpPr>
          <p:cNvPr id="6" name="TextBox 5">
            <a:extLst>
              <a:ext uri="{FF2B5EF4-FFF2-40B4-BE49-F238E27FC236}">
                <a16:creationId xmlns:a16="http://schemas.microsoft.com/office/drawing/2014/main" id="{2222EA54-6AB9-034B-B194-C7DB3E05294D}"/>
              </a:ext>
            </a:extLst>
          </p:cNvPr>
          <p:cNvSpPr txBox="1"/>
          <p:nvPr/>
        </p:nvSpPr>
        <p:spPr>
          <a:xfrm>
            <a:off x="214110" y="774014"/>
            <a:ext cx="406913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researchers, faculty, and other stakeholders, we have a responsibility to provide our teacher candidates and those in the field with a strong repertoire of  practices known to be effective for students under a range of scenarios.  </a:t>
            </a:r>
          </a:p>
        </p:txBody>
      </p:sp>
      <p:sp>
        <p:nvSpPr>
          <p:cNvPr id="3" name="Title 2" hidden="1">
            <a:extLst>
              <a:ext uri="{FF2B5EF4-FFF2-40B4-BE49-F238E27FC236}">
                <a16:creationId xmlns:a16="http://schemas.microsoft.com/office/drawing/2014/main" id="{B7D4B494-B8A3-4891-A8D8-15203B65DA3A}"/>
              </a:ext>
            </a:extLst>
          </p:cNvPr>
          <p:cNvSpPr>
            <a:spLocks noGrp="1"/>
          </p:cNvSpPr>
          <p:nvPr>
            <p:ph type="title"/>
          </p:nvPr>
        </p:nvSpPr>
        <p:spPr/>
        <p:txBody>
          <a:bodyPr/>
          <a:lstStyle/>
          <a:p>
            <a:r>
              <a:rPr lang="en-US" dirty="0"/>
              <a:t>Slide 45</a:t>
            </a:r>
          </a:p>
        </p:txBody>
      </p:sp>
    </p:spTree>
    <p:extLst>
      <p:ext uri="{BB962C8B-B14F-4D97-AF65-F5344CB8AC3E}">
        <p14:creationId xmlns:p14="http://schemas.microsoft.com/office/powerpoint/2010/main" val="3537094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CA0D4-0AD3-A54C-A443-DEC3C5E42C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Now what?">
            <a:extLst>
              <a:ext uri="{FF2B5EF4-FFF2-40B4-BE49-F238E27FC236}">
                <a16:creationId xmlns:a16="http://schemas.microsoft.com/office/drawing/2014/main" id="{74997010-867E-A142-A2D9-BDB74A8EC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367" y="1215958"/>
            <a:ext cx="8715982" cy="4357991"/>
          </a:xfrm>
          <a:prstGeom prst="rect">
            <a:avLst/>
          </a:prstGeom>
        </p:spPr>
      </p:pic>
      <p:sp>
        <p:nvSpPr>
          <p:cNvPr id="6" name="TextBox 5">
            <a:extLst>
              <a:ext uri="{FF2B5EF4-FFF2-40B4-BE49-F238E27FC236}">
                <a16:creationId xmlns:a16="http://schemas.microsoft.com/office/drawing/2014/main" id="{B8066A92-CE11-A846-8043-EDB04E50A880}"/>
              </a:ext>
            </a:extLst>
          </p:cNvPr>
          <p:cNvSpPr txBox="1"/>
          <p:nvPr/>
        </p:nvSpPr>
        <p:spPr>
          <a:xfrm>
            <a:off x="1560636" y="204281"/>
            <a:ext cx="87377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You’re a licensed special educator, congrats!!!</a:t>
            </a:r>
          </a:p>
        </p:txBody>
      </p:sp>
      <p:sp>
        <p:nvSpPr>
          <p:cNvPr id="3" name="Title 2" hidden="1">
            <a:extLst>
              <a:ext uri="{FF2B5EF4-FFF2-40B4-BE49-F238E27FC236}">
                <a16:creationId xmlns:a16="http://schemas.microsoft.com/office/drawing/2014/main" id="{B11EACB1-CDCB-4073-9B08-713BE4D17956}"/>
              </a:ext>
            </a:extLst>
          </p:cNvPr>
          <p:cNvSpPr>
            <a:spLocks noGrp="1"/>
          </p:cNvSpPr>
          <p:nvPr>
            <p:ph type="title"/>
          </p:nvPr>
        </p:nvSpPr>
        <p:spPr/>
        <p:txBody>
          <a:bodyPr/>
          <a:lstStyle/>
          <a:p>
            <a:r>
              <a:rPr lang="en-US" dirty="0"/>
              <a:t>Slide 46</a:t>
            </a:r>
          </a:p>
        </p:txBody>
      </p:sp>
    </p:spTree>
    <p:extLst>
      <p:ext uri="{BB962C8B-B14F-4D97-AF65-F5344CB8AC3E}">
        <p14:creationId xmlns:p14="http://schemas.microsoft.com/office/powerpoint/2010/main" val="967207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99CB6-08B5-EA4C-A216-253DF5E90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1F3E4F52-79C1-024A-9924-D88F539DA8F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607" y="0"/>
            <a:ext cx="8157945" cy="6264543"/>
          </a:xfrm>
          <a:prstGeom prst="rect">
            <a:avLst/>
          </a:prstGeom>
        </p:spPr>
      </p:pic>
      <p:sp>
        <p:nvSpPr>
          <p:cNvPr id="6" name="TextBox 5">
            <a:extLst>
              <a:ext uri="{FF2B5EF4-FFF2-40B4-BE49-F238E27FC236}">
                <a16:creationId xmlns:a16="http://schemas.microsoft.com/office/drawing/2014/main" id="{EE7C054C-6CA2-2946-8E6B-AD0804CDB499}"/>
              </a:ext>
            </a:extLst>
          </p:cNvPr>
          <p:cNvSpPr txBox="1"/>
          <p:nvPr/>
        </p:nvSpPr>
        <p:spPr>
          <a:xfrm>
            <a:off x="240631" y="1183907"/>
            <a:ext cx="347472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Resources related to the HLPs for special education that can be leveraged to support retention of our colleagues in the field</a:t>
            </a:r>
          </a:p>
        </p:txBody>
      </p:sp>
      <p:sp>
        <p:nvSpPr>
          <p:cNvPr id="3" name="Title 2" hidden="1">
            <a:extLst>
              <a:ext uri="{FF2B5EF4-FFF2-40B4-BE49-F238E27FC236}">
                <a16:creationId xmlns:a16="http://schemas.microsoft.com/office/drawing/2014/main" id="{3981BE22-4F67-4EAC-9AFE-C5ADF1044D45}"/>
              </a:ext>
            </a:extLst>
          </p:cNvPr>
          <p:cNvSpPr>
            <a:spLocks noGrp="1"/>
          </p:cNvSpPr>
          <p:nvPr>
            <p:ph type="title"/>
          </p:nvPr>
        </p:nvSpPr>
        <p:spPr/>
        <p:txBody>
          <a:bodyPr/>
          <a:lstStyle/>
          <a:p>
            <a:r>
              <a:rPr lang="en-US" dirty="0"/>
              <a:t>Slide 47</a:t>
            </a:r>
          </a:p>
        </p:txBody>
      </p:sp>
    </p:spTree>
    <p:extLst>
      <p:ext uri="{BB962C8B-B14F-4D97-AF65-F5344CB8AC3E}">
        <p14:creationId xmlns:p14="http://schemas.microsoft.com/office/powerpoint/2010/main" val="1220332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FEB61-068E-F04D-B713-3BDEAE8B11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E432CA6-BB41-3941-89AB-BE3BB730C39C}"/>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30597" y="130054"/>
            <a:ext cx="6285315" cy="6147881"/>
          </a:xfrm>
          <a:prstGeom prst="rect">
            <a:avLst/>
          </a:prstGeom>
        </p:spPr>
      </p:pic>
      <p:sp>
        <p:nvSpPr>
          <p:cNvPr id="6" name="TextBox 5">
            <a:extLst>
              <a:ext uri="{FF2B5EF4-FFF2-40B4-BE49-F238E27FC236}">
                <a16:creationId xmlns:a16="http://schemas.microsoft.com/office/drawing/2014/main" id="{DEA9AFD3-2BB1-D34D-95BC-4DAB0887ED23}"/>
              </a:ext>
            </a:extLst>
          </p:cNvPr>
          <p:cNvSpPr txBox="1"/>
          <p:nvPr/>
        </p:nvSpPr>
        <p:spPr>
          <a:xfrm>
            <a:off x="365760" y="904775"/>
            <a:ext cx="3686476"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Teachers need strong knowledge of effective practices, including EBPs and HLPs to succeed when teaching students with disabilities.  </a:t>
            </a:r>
          </a:p>
        </p:txBody>
      </p:sp>
      <p:sp>
        <p:nvSpPr>
          <p:cNvPr id="3" name="Title 2" hidden="1">
            <a:extLst>
              <a:ext uri="{FF2B5EF4-FFF2-40B4-BE49-F238E27FC236}">
                <a16:creationId xmlns:a16="http://schemas.microsoft.com/office/drawing/2014/main" id="{1F25A6C9-62E6-43B6-B701-771723852EB4}"/>
              </a:ext>
            </a:extLst>
          </p:cNvPr>
          <p:cNvSpPr>
            <a:spLocks noGrp="1"/>
          </p:cNvSpPr>
          <p:nvPr>
            <p:ph type="title"/>
          </p:nvPr>
        </p:nvSpPr>
        <p:spPr/>
        <p:txBody>
          <a:bodyPr/>
          <a:lstStyle/>
          <a:p>
            <a:r>
              <a:rPr lang="en-US" dirty="0"/>
              <a:t>Slide 48</a:t>
            </a:r>
          </a:p>
        </p:txBody>
      </p:sp>
    </p:spTree>
    <p:extLst>
      <p:ext uri="{BB962C8B-B14F-4D97-AF65-F5344CB8AC3E}">
        <p14:creationId xmlns:p14="http://schemas.microsoft.com/office/powerpoint/2010/main" val="3213772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D108D1-6ECE-FF42-BC8F-46082C087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2685B8AF-B7E9-C749-9409-82D7AF51F4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149" y="688769"/>
            <a:ext cx="9356601" cy="1186048"/>
          </a:xfrm>
          <a:prstGeom prst="rect">
            <a:avLst/>
          </a:prstGeom>
        </p:spPr>
      </p:pic>
      <p:pic>
        <p:nvPicPr>
          <p:cNvPr id="7" name="Picture 6" descr="Photo of High-leverage Practices in Special Education book&#10;">
            <a:extLst>
              <a:ext uri="{FF2B5EF4-FFF2-40B4-BE49-F238E27FC236}">
                <a16:creationId xmlns:a16="http://schemas.microsoft.com/office/drawing/2014/main" id="{07320B63-EB20-764F-9328-1557A09A0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056" y="1855767"/>
            <a:ext cx="2946400" cy="3810000"/>
          </a:xfrm>
          <a:prstGeom prst="rect">
            <a:avLst/>
          </a:prstGeom>
        </p:spPr>
      </p:pic>
      <p:pic>
        <p:nvPicPr>
          <p:cNvPr id="9" name="Picture 8" descr="High Leverage Practices for Inclusive Classrooms book cover">
            <a:extLst>
              <a:ext uri="{FF2B5EF4-FFF2-40B4-BE49-F238E27FC236}">
                <a16:creationId xmlns:a16="http://schemas.microsoft.com/office/drawing/2014/main" id="{9920803B-8B09-4746-AE01-1BAF8F185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342" y="1893867"/>
            <a:ext cx="2476500" cy="3771900"/>
          </a:xfrm>
          <a:prstGeom prst="rect">
            <a:avLst/>
          </a:prstGeom>
        </p:spPr>
      </p:pic>
      <p:sp>
        <p:nvSpPr>
          <p:cNvPr id="3" name="TextBox 2">
            <a:extLst>
              <a:ext uri="{FF2B5EF4-FFF2-40B4-BE49-F238E27FC236}">
                <a16:creationId xmlns:a16="http://schemas.microsoft.com/office/drawing/2014/main" id="{78257F7E-F2CE-594C-8E90-20E11A41E53E}"/>
              </a:ext>
            </a:extLst>
          </p:cNvPr>
          <p:cNvSpPr txBox="1"/>
          <p:nvPr/>
        </p:nvSpPr>
        <p:spPr>
          <a:xfrm>
            <a:off x="566193" y="2541069"/>
            <a:ext cx="372497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These books provide a solid introduction to the HLPs, and the empirical evidence backing them </a:t>
            </a:r>
          </a:p>
        </p:txBody>
      </p:sp>
      <p:sp>
        <p:nvSpPr>
          <p:cNvPr id="4" name="Title 3" hidden="1">
            <a:extLst>
              <a:ext uri="{FF2B5EF4-FFF2-40B4-BE49-F238E27FC236}">
                <a16:creationId xmlns:a16="http://schemas.microsoft.com/office/drawing/2014/main" id="{FA01426D-C15A-4A24-891A-FEE3A72CB4CD}"/>
              </a:ext>
            </a:extLst>
          </p:cNvPr>
          <p:cNvSpPr>
            <a:spLocks noGrp="1"/>
          </p:cNvSpPr>
          <p:nvPr>
            <p:ph type="title"/>
          </p:nvPr>
        </p:nvSpPr>
        <p:spPr/>
        <p:txBody>
          <a:bodyPr/>
          <a:lstStyle/>
          <a:p>
            <a:r>
              <a:rPr lang="en-US" dirty="0"/>
              <a:t>Slide 49</a:t>
            </a:r>
          </a:p>
        </p:txBody>
      </p:sp>
    </p:spTree>
    <p:extLst>
      <p:ext uri="{BB962C8B-B14F-4D97-AF65-F5344CB8AC3E}">
        <p14:creationId xmlns:p14="http://schemas.microsoft.com/office/powerpoint/2010/main" val="2691285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normAutofit fontScale="90000"/>
          </a:bodyPr>
          <a:lstStyle/>
          <a:p>
            <a:r>
              <a:rPr lang="en-US" sz="5400" dirty="0"/>
              <a:t>Retaining Special Educators: </a:t>
            </a:r>
            <a:br>
              <a:rPr lang="en-US" sz="5400" dirty="0"/>
            </a:br>
            <a:r>
              <a:rPr lang="en-US" sz="5400" dirty="0"/>
              <a:t>Creating and Supporting Meaningful Roles</a:t>
            </a:r>
            <a:br>
              <a:rPr lang="en-US" sz="5400" dirty="0"/>
            </a:br>
            <a:r>
              <a:rPr lang="en-US" sz="2900" dirty="0"/>
              <a:t>Elizabeth Bettini, PhD</a:t>
            </a:r>
            <a:br>
              <a:rPr lang="en-US" sz="2900" dirty="0"/>
            </a:br>
            <a:r>
              <a:rPr lang="en-US" sz="2900" dirty="0"/>
              <a:t>Boston University</a:t>
            </a:r>
            <a:endParaRPr lang="en-US"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180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2E2BE-66BD-C04E-A488-8E90D7212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Screenshot of Highleveragepractices.org">
            <a:extLst>
              <a:ext uri="{FF2B5EF4-FFF2-40B4-BE49-F238E27FC236}">
                <a16:creationId xmlns:a16="http://schemas.microsoft.com/office/drawing/2014/main" id="{8848F6AD-9F58-3A4C-83A6-43A66532A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2236"/>
            <a:ext cx="12192000" cy="4971347"/>
          </a:xfrm>
          <a:prstGeom prst="rect">
            <a:avLst/>
          </a:prstGeom>
        </p:spPr>
      </p:pic>
      <p:sp>
        <p:nvSpPr>
          <p:cNvPr id="6" name="TextBox 5">
            <a:extLst>
              <a:ext uri="{FF2B5EF4-FFF2-40B4-BE49-F238E27FC236}">
                <a16:creationId xmlns:a16="http://schemas.microsoft.com/office/drawing/2014/main" id="{23CB66BA-9F44-9447-AE85-699534EC8A40}"/>
              </a:ext>
            </a:extLst>
          </p:cNvPr>
          <p:cNvSpPr txBox="1"/>
          <p:nvPr/>
        </p:nvSpPr>
        <p:spPr>
          <a:xfrm>
            <a:off x="3086137" y="145916"/>
            <a:ext cx="60197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www.highleveragepractices.org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itle 2" hidden="1">
            <a:extLst>
              <a:ext uri="{FF2B5EF4-FFF2-40B4-BE49-F238E27FC236}">
                <a16:creationId xmlns:a16="http://schemas.microsoft.com/office/drawing/2014/main" id="{FE719272-F66B-42B1-ACF0-6BFE34A1288D}"/>
              </a:ext>
            </a:extLst>
          </p:cNvPr>
          <p:cNvSpPr>
            <a:spLocks noGrp="1"/>
          </p:cNvSpPr>
          <p:nvPr>
            <p:ph type="title"/>
          </p:nvPr>
        </p:nvSpPr>
        <p:spPr/>
        <p:txBody>
          <a:bodyPr/>
          <a:lstStyle/>
          <a:p>
            <a:r>
              <a:rPr lang="en-US" dirty="0"/>
              <a:t>Slide 50</a:t>
            </a:r>
          </a:p>
        </p:txBody>
      </p:sp>
    </p:spTree>
    <p:extLst>
      <p:ext uri="{BB962C8B-B14F-4D97-AF65-F5344CB8AC3E}">
        <p14:creationId xmlns:p14="http://schemas.microsoft.com/office/powerpoint/2010/main" val="1167682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1E857-E6E8-1940-82BB-E6B5702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HLP 11: identify and prioritize long and short term learning goals. HLP 12: systematically design instruction toward a specific learning goal. Hlp 13: adapt curriculum tasks and materials for specific learning goals. hlp 14: teach cognitive and metacognitive strategies to support learning and independence. hlp 15: provide scaffolded supports. hlp 16: use explicit instruction. hlp 17: use flexible grouping. hlp 18: use strategies to promote active student engagement. hlp 19: use assistive and instructional technologies. hlp 20: provide intensive instruction. hlp 21: teach students to maintain and generalize new learning across time and settings. hlp 22: provide positive and constructive feedback to guide students' learning and behavior">
            <a:extLst>
              <a:ext uri="{FF2B5EF4-FFF2-40B4-BE49-F238E27FC236}">
                <a16:creationId xmlns:a16="http://schemas.microsoft.com/office/drawing/2014/main" id="{7AF15D7C-09BF-5B40-93CC-A778B755E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997" y="0"/>
            <a:ext cx="7569858" cy="6277935"/>
          </a:xfrm>
          <a:prstGeom prst="rect">
            <a:avLst/>
          </a:prstGeom>
        </p:spPr>
      </p:pic>
      <p:sp>
        <p:nvSpPr>
          <p:cNvPr id="3" name="Title 2" hidden="1">
            <a:extLst>
              <a:ext uri="{FF2B5EF4-FFF2-40B4-BE49-F238E27FC236}">
                <a16:creationId xmlns:a16="http://schemas.microsoft.com/office/drawing/2014/main" id="{053A1D2A-C292-4B87-9DC2-7F433F930E79}"/>
              </a:ext>
            </a:extLst>
          </p:cNvPr>
          <p:cNvSpPr>
            <a:spLocks noGrp="1"/>
          </p:cNvSpPr>
          <p:nvPr>
            <p:ph type="title"/>
          </p:nvPr>
        </p:nvSpPr>
        <p:spPr/>
        <p:txBody>
          <a:bodyPr/>
          <a:lstStyle/>
          <a:p>
            <a:r>
              <a:rPr lang="en-US" dirty="0"/>
              <a:t>Slide 51</a:t>
            </a:r>
          </a:p>
        </p:txBody>
      </p:sp>
    </p:spTree>
    <p:extLst>
      <p:ext uri="{BB962C8B-B14F-4D97-AF65-F5344CB8AC3E}">
        <p14:creationId xmlns:p14="http://schemas.microsoft.com/office/powerpoint/2010/main" val="2647337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A7DE7-C991-CE4B-8DFE-6289E9B976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hlp 15: provide scaffolded supports. hlp 16: use explicit instruction. Teachers make content, skills, and concepts explicit by showing and telling students what to do or think while solving problems, enacting strategies, completing tasks, and classifying concepts. Teachers use explicitly instruction when students are learning new material and complex concepts and skills. They strategically choose examples and non-examples and language to facilitate student understanding, anticipate common misconceptions, highlight essential content, and remove distracting information. They model and scaffold steps to processes needed to understand content and concepts, apply skills, and complete tasks successfully and independently. &#10;&#10;HLP 17: use flexible grouping">
            <a:extLst>
              <a:ext uri="{FF2B5EF4-FFF2-40B4-BE49-F238E27FC236}">
                <a16:creationId xmlns:a16="http://schemas.microsoft.com/office/drawing/2014/main" id="{F86C0B12-D18C-2740-81A3-54F87F354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306"/>
            <a:ext cx="12192000" cy="4876800"/>
          </a:xfrm>
          <a:prstGeom prst="rect">
            <a:avLst/>
          </a:prstGeom>
        </p:spPr>
      </p:pic>
      <p:sp>
        <p:nvSpPr>
          <p:cNvPr id="3" name="Title 2" hidden="1">
            <a:extLst>
              <a:ext uri="{FF2B5EF4-FFF2-40B4-BE49-F238E27FC236}">
                <a16:creationId xmlns:a16="http://schemas.microsoft.com/office/drawing/2014/main" id="{363D1233-6338-4434-979E-C426BB02363A}"/>
              </a:ext>
            </a:extLst>
          </p:cNvPr>
          <p:cNvSpPr>
            <a:spLocks noGrp="1"/>
          </p:cNvSpPr>
          <p:nvPr>
            <p:ph type="title"/>
          </p:nvPr>
        </p:nvSpPr>
        <p:spPr/>
        <p:txBody>
          <a:bodyPr/>
          <a:lstStyle/>
          <a:p>
            <a:r>
              <a:rPr lang="en-US" dirty="0"/>
              <a:t>Slide 52</a:t>
            </a:r>
          </a:p>
        </p:txBody>
      </p:sp>
    </p:spTree>
    <p:extLst>
      <p:ext uri="{BB962C8B-B14F-4D97-AF65-F5344CB8AC3E}">
        <p14:creationId xmlns:p14="http://schemas.microsoft.com/office/powerpoint/2010/main" val="3012763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94006-A259-FB45-BC39-C719B4DA62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74B6D52-F5BF-EC45-9EBA-AEB5B2BB01A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373" y="262556"/>
            <a:ext cx="7036237" cy="5570354"/>
          </a:xfrm>
          <a:prstGeom prst="rect">
            <a:avLst/>
          </a:prstGeom>
        </p:spPr>
      </p:pic>
      <p:sp>
        <p:nvSpPr>
          <p:cNvPr id="6" name="TextBox 5">
            <a:extLst>
              <a:ext uri="{FF2B5EF4-FFF2-40B4-BE49-F238E27FC236}">
                <a16:creationId xmlns:a16="http://schemas.microsoft.com/office/drawing/2014/main" id="{12A847DC-6621-FB4B-A2E1-C87DCEA362E2}"/>
              </a:ext>
            </a:extLst>
          </p:cNvPr>
          <p:cNvSpPr txBox="1"/>
          <p:nvPr/>
        </p:nvSpPr>
        <p:spPr>
          <a:xfrm>
            <a:off x="529389" y="1559293"/>
            <a:ext cx="409698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Teachers need strong and specific supports that are well connected to their practice and ongoing in order to make a meaningful change in practice </a:t>
            </a:r>
          </a:p>
        </p:txBody>
      </p:sp>
      <p:sp>
        <p:nvSpPr>
          <p:cNvPr id="3" name="Title 2" hidden="1">
            <a:extLst>
              <a:ext uri="{FF2B5EF4-FFF2-40B4-BE49-F238E27FC236}">
                <a16:creationId xmlns:a16="http://schemas.microsoft.com/office/drawing/2014/main" id="{6B93E0BD-A575-4BAE-805F-97713F4B4D2E}"/>
              </a:ext>
            </a:extLst>
          </p:cNvPr>
          <p:cNvSpPr>
            <a:spLocks noGrp="1"/>
          </p:cNvSpPr>
          <p:nvPr>
            <p:ph type="title"/>
          </p:nvPr>
        </p:nvSpPr>
        <p:spPr/>
        <p:txBody>
          <a:bodyPr/>
          <a:lstStyle/>
          <a:p>
            <a:r>
              <a:rPr lang="en-US" dirty="0"/>
              <a:t>Slide 53</a:t>
            </a:r>
          </a:p>
        </p:txBody>
      </p:sp>
    </p:spTree>
    <p:extLst>
      <p:ext uri="{BB962C8B-B14F-4D97-AF65-F5344CB8AC3E}">
        <p14:creationId xmlns:p14="http://schemas.microsoft.com/office/powerpoint/2010/main" val="1389727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D8D1F-85A3-044E-880C-7900A15C9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6525A4F-1B29-4E4B-8587-948AEE0B31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295" y="0"/>
            <a:ext cx="9627409" cy="6858000"/>
          </a:xfrm>
          <a:prstGeom prst="rect">
            <a:avLst/>
          </a:prstGeom>
        </p:spPr>
      </p:pic>
      <p:sp>
        <p:nvSpPr>
          <p:cNvPr id="3" name="Title 2" hidden="1">
            <a:extLst>
              <a:ext uri="{FF2B5EF4-FFF2-40B4-BE49-F238E27FC236}">
                <a16:creationId xmlns:a16="http://schemas.microsoft.com/office/drawing/2014/main" id="{C38E6720-CF3C-4D34-9155-39EF2339287E}"/>
              </a:ext>
            </a:extLst>
          </p:cNvPr>
          <p:cNvSpPr>
            <a:spLocks noGrp="1"/>
          </p:cNvSpPr>
          <p:nvPr>
            <p:ph type="title"/>
          </p:nvPr>
        </p:nvSpPr>
        <p:spPr/>
        <p:txBody>
          <a:bodyPr/>
          <a:lstStyle/>
          <a:p>
            <a:r>
              <a:rPr lang="en-US" dirty="0"/>
              <a:t>Slide 54</a:t>
            </a:r>
          </a:p>
        </p:txBody>
      </p:sp>
    </p:spTree>
    <p:extLst>
      <p:ext uri="{BB962C8B-B14F-4D97-AF65-F5344CB8AC3E}">
        <p14:creationId xmlns:p14="http://schemas.microsoft.com/office/powerpoint/2010/main" val="353627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0AD884-2942-D248-A0EB-916C9416B9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agenda 1-hour. Introducing high-leverage practices in special education. Welcome and introductions: purpose: to introduce the twenty-two high leverage practices that all teachers who instruct students with disabilities should know and use. goal: participants will gain a basic understanding of these practices and how they can learn more abotu them on www.highleveragepracitces.org. &#10;Itnroduvce the high-leverage practices: orientation: there's a lot of talk about high-leverage practices - what they are and why we need them. Slide presentationL high-leverage practices in special education: overview. Conversation. ">
            <a:extLst>
              <a:ext uri="{FF2B5EF4-FFF2-40B4-BE49-F238E27FC236}">
                <a16:creationId xmlns:a16="http://schemas.microsoft.com/office/drawing/2014/main" id="{E9C2B789-0853-BB42-AE0E-99089BF2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643" y="0"/>
            <a:ext cx="8218714" cy="6858000"/>
          </a:xfrm>
          <a:prstGeom prst="rect">
            <a:avLst/>
          </a:prstGeom>
        </p:spPr>
      </p:pic>
      <p:sp>
        <p:nvSpPr>
          <p:cNvPr id="3" name="Title 2" hidden="1">
            <a:extLst>
              <a:ext uri="{FF2B5EF4-FFF2-40B4-BE49-F238E27FC236}">
                <a16:creationId xmlns:a16="http://schemas.microsoft.com/office/drawing/2014/main" id="{5D6B9840-20B2-4385-90B5-BEDD0605B558}"/>
              </a:ext>
            </a:extLst>
          </p:cNvPr>
          <p:cNvSpPr>
            <a:spLocks noGrp="1"/>
          </p:cNvSpPr>
          <p:nvPr>
            <p:ph type="title"/>
          </p:nvPr>
        </p:nvSpPr>
        <p:spPr/>
        <p:txBody>
          <a:bodyPr/>
          <a:lstStyle/>
          <a:p>
            <a:r>
              <a:rPr lang="en-US" dirty="0"/>
              <a:t>Slide 55</a:t>
            </a:r>
          </a:p>
        </p:txBody>
      </p:sp>
    </p:spTree>
    <p:extLst>
      <p:ext uri="{BB962C8B-B14F-4D97-AF65-F5344CB8AC3E}">
        <p14:creationId xmlns:p14="http://schemas.microsoft.com/office/powerpoint/2010/main" val="622466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1BD319-B507-7C45-9954-2EF084CA7C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screenshot of hlp 16: use explicit instruction video">
            <a:extLst>
              <a:ext uri="{FF2B5EF4-FFF2-40B4-BE49-F238E27FC236}">
                <a16:creationId xmlns:a16="http://schemas.microsoft.com/office/drawing/2014/main" id="{5532A5F6-0D83-4C48-BFC9-B097E8F52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96" y="107004"/>
            <a:ext cx="9572083" cy="6054039"/>
          </a:xfrm>
          <a:prstGeom prst="rect">
            <a:avLst/>
          </a:prstGeom>
        </p:spPr>
      </p:pic>
      <p:sp>
        <p:nvSpPr>
          <p:cNvPr id="3" name="Title 2" hidden="1">
            <a:extLst>
              <a:ext uri="{FF2B5EF4-FFF2-40B4-BE49-F238E27FC236}">
                <a16:creationId xmlns:a16="http://schemas.microsoft.com/office/drawing/2014/main" id="{F90EF44F-8CCA-4808-BAF5-F49BD5485E82}"/>
              </a:ext>
            </a:extLst>
          </p:cNvPr>
          <p:cNvSpPr>
            <a:spLocks noGrp="1"/>
          </p:cNvSpPr>
          <p:nvPr>
            <p:ph type="title"/>
          </p:nvPr>
        </p:nvSpPr>
        <p:spPr/>
        <p:txBody>
          <a:bodyPr/>
          <a:lstStyle/>
          <a:p>
            <a:r>
              <a:rPr lang="en-US" dirty="0"/>
              <a:t>Slide 56</a:t>
            </a:r>
          </a:p>
        </p:txBody>
      </p:sp>
    </p:spTree>
    <p:extLst>
      <p:ext uri="{BB962C8B-B14F-4D97-AF65-F5344CB8AC3E}">
        <p14:creationId xmlns:p14="http://schemas.microsoft.com/office/powerpoint/2010/main" val="3260835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8242A-4343-924C-AE1A-674655877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screenshot of video of teacher working with student one on one">
            <a:extLst>
              <a:ext uri="{FF2B5EF4-FFF2-40B4-BE49-F238E27FC236}">
                <a16:creationId xmlns:a16="http://schemas.microsoft.com/office/drawing/2014/main" id="{34680D47-FE3B-3144-83B7-E5DF6F3F8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81" y="0"/>
            <a:ext cx="11050837" cy="6858000"/>
          </a:xfrm>
          <a:prstGeom prst="rect">
            <a:avLst/>
          </a:prstGeom>
        </p:spPr>
      </p:pic>
      <p:sp>
        <p:nvSpPr>
          <p:cNvPr id="3" name="Title 2" hidden="1">
            <a:extLst>
              <a:ext uri="{FF2B5EF4-FFF2-40B4-BE49-F238E27FC236}">
                <a16:creationId xmlns:a16="http://schemas.microsoft.com/office/drawing/2014/main" id="{EA9CFD11-4A14-4DDA-A00C-9B28B0DC0C34}"/>
              </a:ext>
            </a:extLst>
          </p:cNvPr>
          <p:cNvSpPr>
            <a:spLocks noGrp="1"/>
          </p:cNvSpPr>
          <p:nvPr>
            <p:ph type="title"/>
          </p:nvPr>
        </p:nvSpPr>
        <p:spPr/>
        <p:txBody>
          <a:bodyPr/>
          <a:lstStyle/>
          <a:p>
            <a:r>
              <a:rPr lang="en-US" dirty="0"/>
              <a:t>Slide 57</a:t>
            </a:r>
          </a:p>
        </p:txBody>
      </p:sp>
    </p:spTree>
    <p:extLst>
      <p:ext uri="{BB962C8B-B14F-4D97-AF65-F5344CB8AC3E}">
        <p14:creationId xmlns:p14="http://schemas.microsoft.com/office/powerpoint/2010/main" val="3015540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A07EF1D-4E82-024B-A11F-EE3F4538CB78}"/>
              </a:ext>
              <a:ext uri="{C183D7F6-B498-43B3-948B-1728B52AA6E4}">
                <adec:decorative xmlns:adec="http://schemas.microsoft.com/office/drawing/2017/decorative" val="1"/>
              </a:ext>
            </a:extLst>
          </p:cNvPr>
          <p:cNvCxnSpPr/>
          <p:nvPr/>
        </p:nvCxnSpPr>
        <p:spPr>
          <a:xfrm>
            <a:off x="5926666" y="0"/>
            <a:ext cx="90311" cy="6858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79B1D2-4595-5349-B0A1-17BB2E789CB1}"/>
              </a:ext>
              <a:ext uri="{C183D7F6-B498-43B3-948B-1728B52AA6E4}">
                <adec:decorative xmlns:adec="http://schemas.microsoft.com/office/drawing/2017/decorative" val="1"/>
              </a:ext>
            </a:extLst>
          </p:cNvPr>
          <p:cNvCxnSpPr/>
          <p:nvPr/>
        </p:nvCxnSpPr>
        <p:spPr>
          <a:xfrm>
            <a:off x="0" y="3587045"/>
            <a:ext cx="12192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AE6E7D-0127-214B-B4B4-2718081B99FF}"/>
              </a:ext>
            </a:extLst>
          </p:cNvPr>
          <p:cNvSpPr txBox="1"/>
          <p:nvPr/>
        </p:nvSpPr>
        <p:spPr>
          <a:xfrm>
            <a:off x="169378" y="316091"/>
            <a:ext cx="4164923"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Use a logical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sequence within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lessons </a:t>
            </a:r>
          </a:p>
        </p:txBody>
      </p:sp>
      <p:sp>
        <p:nvSpPr>
          <p:cNvPr id="10" name="TextBox 9">
            <a:extLst>
              <a:ext uri="{FF2B5EF4-FFF2-40B4-BE49-F238E27FC236}">
                <a16:creationId xmlns:a16="http://schemas.microsoft.com/office/drawing/2014/main" id="{CF7F86B3-E5D2-1741-844C-009FB58A0C1C}"/>
              </a:ext>
            </a:extLst>
          </p:cNvPr>
          <p:cNvSpPr txBox="1"/>
          <p:nvPr/>
        </p:nvSpPr>
        <p:spPr>
          <a:xfrm>
            <a:off x="6196063" y="316091"/>
            <a:ext cx="5926622"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Provide clear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models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explanations of content</a:t>
            </a:r>
          </a:p>
        </p:txBody>
      </p:sp>
      <p:sp>
        <p:nvSpPr>
          <p:cNvPr id="11" name="TextBox 10">
            <a:extLst>
              <a:ext uri="{FF2B5EF4-FFF2-40B4-BE49-F238E27FC236}">
                <a16:creationId xmlns:a16="http://schemas.microsoft.com/office/drawing/2014/main" id="{4ACE2E32-E193-BF43-B00B-B348B17531AE}"/>
              </a:ext>
            </a:extLst>
          </p:cNvPr>
          <p:cNvSpPr txBox="1"/>
          <p:nvPr/>
        </p:nvSpPr>
        <p:spPr>
          <a:xfrm>
            <a:off x="169378" y="3730980"/>
            <a:ext cx="5721438"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Provide multiple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opportunities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respond &amp;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feedback </a:t>
            </a:r>
          </a:p>
        </p:txBody>
      </p:sp>
      <p:sp>
        <p:nvSpPr>
          <p:cNvPr id="12" name="TextBox 11">
            <a:extLst>
              <a:ext uri="{FF2B5EF4-FFF2-40B4-BE49-F238E27FC236}">
                <a16:creationId xmlns:a16="http://schemas.microsoft.com/office/drawing/2014/main" id="{CE410C8E-92EC-1045-8A59-429ED175F83F}"/>
              </a:ext>
            </a:extLst>
          </p:cNvPr>
          <p:cNvSpPr txBox="1"/>
          <p:nvPr/>
        </p:nvSpPr>
        <p:spPr>
          <a:xfrm>
            <a:off x="6173441" y="3730980"/>
            <a:ext cx="5796780"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Provide a range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examples and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examples to highlight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content being taught</a:t>
            </a:r>
          </a:p>
        </p:txBody>
      </p:sp>
      <p:sp>
        <p:nvSpPr>
          <p:cNvPr id="2" name="Title 1" hidden="1">
            <a:extLst>
              <a:ext uri="{FF2B5EF4-FFF2-40B4-BE49-F238E27FC236}">
                <a16:creationId xmlns:a16="http://schemas.microsoft.com/office/drawing/2014/main" id="{8032AB25-4984-478B-9248-A6F47F422198}"/>
              </a:ext>
            </a:extLst>
          </p:cNvPr>
          <p:cNvSpPr>
            <a:spLocks noGrp="1"/>
          </p:cNvSpPr>
          <p:nvPr>
            <p:ph type="title" idx="4294967295"/>
          </p:nvPr>
        </p:nvSpPr>
        <p:spPr/>
        <p:txBody>
          <a:bodyPr/>
          <a:lstStyle/>
          <a:p>
            <a:r>
              <a:rPr lang="en-US" dirty="0"/>
              <a:t>Slide 58</a:t>
            </a:r>
          </a:p>
        </p:txBody>
      </p:sp>
    </p:spTree>
    <p:extLst>
      <p:ext uri="{BB962C8B-B14F-4D97-AF65-F5344CB8AC3E}">
        <p14:creationId xmlns:p14="http://schemas.microsoft.com/office/powerpoint/2010/main" val="2125879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306DA8-A328-BC48-A105-7C8211F79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4EBE008E-2A06-764A-963C-A4A0479A373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630" y="628784"/>
            <a:ext cx="7234170" cy="4761364"/>
          </a:xfrm>
          <a:prstGeom prst="rect">
            <a:avLst/>
          </a:prstGeom>
        </p:spPr>
      </p:pic>
      <p:sp>
        <p:nvSpPr>
          <p:cNvPr id="6" name="TextBox 5">
            <a:extLst>
              <a:ext uri="{FF2B5EF4-FFF2-40B4-BE49-F238E27FC236}">
                <a16:creationId xmlns:a16="http://schemas.microsoft.com/office/drawing/2014/main" id="{64982137-37D7-9D4A-B32F-FD6DEC537F22}"/>
              </a:ext>
            </a:extLst>
          </p:cNvPr>
          <p:cNvSpPr txBox="1"/>
          <p:nvPr/>
        </p:nvSpPr>
        <p:spPr>
          <a:xfrm>
            <a:off x="317634" y="1241659"/>
            <a:ext cx="378272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Teachers benefit from coaching provided by a peer, instructional coach, self–study, or an administrator</a:t>
            </a:r>
          </a:p>
        </p:txBody>
      </p:sp>
      <p:sp>
        <p:nvSpPr>
          <p:cNvPr id="3" name="Title 2" hidden="1">
            <a:extLst>
              <a:ext uri="{FF2B5EF4-FFF2-40B4-BE49-F238E27FC236}">
                <a16:creationId xmlns:a16="http://schemas.microsoft.com/office/drawing/2014/main" id="{EA259BD2-6F4D-407E-B7A5-DF405FB9C00F}"/>
              </a:ext>
            </a:extLst>
          </p:cNvPr>
          <p:cNvSpPr>
            <a:spLocks noGrp="1"/>
          </p:cNvSpPr>
          <p:nvPr>
            <p:ph type="title"/>
          </p:nvPr>
        </p:nvSpPr>
        <p:spPr/>
        <p:txBody>
          <a:bodyPr/>
          <a:lstStyle/>
          <a:p>
            <a:r>
              <a:rPr lang="en-US" dirty="0"/>
              <a:t>Slide 59</a:t>
            </a:r>
          </a:p>
        </p:txBody>
      </p:sp>
    </p:spTree>
    <p:extLst>
      <p:ext uri="{BB962C8B-B14F-4D97-AF65-F5344CB8AC3E}">
        <p14:creationId xmlns:p14="http://schemas.microsoft.com/office/powerpoint/2010/main" val="302545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7" y="84522"/>
            <a:ext cx="10058400" cy="1609344"/>
          </a:xfrm>
        </p:spPr>
        <p:txBody>
          <a:bodyPr/>
          <a:lstStyle/>
          <a:p>
            <a:r>
              <a:rPr lang="en-US" dirty="0"/>
              <a:t>Supporting Meaningful Roles for Special Educators</a:t>
            </a:r>
          </a:p>
        </p:txBody>
      </p:sp>
      <p:sp>
        <p:nvSpPr>
          <p:cNvPr id="3" name="Content Placeholder 2"/>
          <p:cNvSpPr>
            <a:spLocks noGrp="1"/>
          </p:cNvSpPr>
          <p:nvPr>
            <p:ph idx="1"/>
          </p:nvPr>
        </p:nvSpPr>
        <p:spPr>
          <a:xfrm>
            <a:off x="501135" y="1693866"/>
            <a:ext cx="11195823" cy="5230267"/>
          </a:xfrm>
        </p:spPr>
        <p:txBody>
          <a:bodyPr>
            <a:normAutofit/>
          </a:bodyPr>
          <a:lstStyle/>
          <a:p>
            <a:r>
              <a:rPr lang="en-US" sz="3200" dirty="0"/>
              <a:t>Special educators motivated to teach students with disabilities</a:t>
            </a:r>
          </a:p>
          <a:p>
            <a:r>
              <a:rPr lang="en-US" sz="2800" dirty="0"/>
              <a:t>Review of Research: Special Educators’ Attrition</a:t>
            </a:r>
            <a:endParaRPr lang="en-US" sz="1300" dirty="0"/>
          </a:p>
          <a:p>
            <a:pPr lvl="1"/>
            <a:r>
              <a:rPr lang="en-US" sz="2400" dirty="0"/>
              <a:t>Major findings: </a:t>
            </a:r>
            <a:r>
              <a:rPr lang="en-US" sz="2400" b="1" dirty="0"/>
              <a:t>Special educators whose job demands exceed their capacity to meet those demands are more likely to plan to leave</a:t>
            </a:r>
          </a:p>
          <a:p>
            <a:pPr lvl="2"/>
            <a:r>
              <a:rPr lang="en-US" sz="2200" dirty="0"/>
              <a:t>Capacity in terms of:</a:t>
            </a:r>
          </a:p>
          <a:p>
            <a:pPr marL="1291590" lvl="3" indent="-285750"/>
            <a:r>
              <a:rPr lang="en-US" sz="2000" b="1" dirty="0"/>
              <a:t>Preparation for Knowledge and Skills</a:t>
            </a:r>
            <a:endParaRPr lang="en-US" sz="1000" dirty="0"/>
          </a:p>
          <a:p>
            <a:pPr marL="1291590" lvl="3" indent="-285750"/>
            <a:r>
              <a:rPr lang="en-US" sz="2000" b="1" dirty="0"/>
              <a:t>Working Conditions</a:t>
            </a:r>
          </a:p>
          <a:p>
            <a:pPr marL="1565910" lvl="4" indent="-285750"/>
            <a:r>
              <a:rPr lang="en-US" sz="2000" dirty="0"/>
              <a:t>Demands – Paperwork, Caseloads, Instructional Responsibilities</a:t>
            </a:r>
          </a:p>
          <a:p>
            <a:pPr marL="1565910" lvl="4" indent="-285750"/>
            <a:r>
              <a:rPr lang="en-US" sz="2000" dirty="0"/>
              <a:t>Logistical Supports</a:t>
            </a:r>
          </a:p>
          <a:p>
            <a:pPr marL="1885750" lvl="5" indent="-285750"/>
            <a:r>
              <a:rPr lang="en-US" sz="2000" dirty="0"/>
              <a:t>Material resources </a:t>
            </a:r>
            <a:endParaRPr lang="en-US" sz="1100" dirty="0"/>
          </a:p>
          <a:p>
            <a:pPr marL="1885750" lvl="5" indent="-285750"/>
            <a:r>
              <a:rPr lang="en-US" sz="2000" dirty="0"/>
              <a:t>Time – Planning Time, Collaborative time, Instructional Time</a:t>
            </a:r>
          </a:p>
          <a:p>
            <a:pPr marL="1565910" lvl="4" indent="-285750"/>
            <a:r>
              <a:rPr lang="en-US" sz="2000" dirty="0"/>
              <a:t>Social support – Collaboration, Collegial Support, Admin Support, School Culture</a:t>
            </a:r>
          </a:p>
        </p:txBody>
      </p:sp>
      <p:sp>
        <p:nvSpPr>
          <p:cNvPr id="4" name="TextBox 3"/>
          <p:cNvSpPr txBox="1"/>
          <p:nvPr/>
        </p:nvSpPr>
        <p:spPr>
          <a:xfrm>
            <a:off x="219082" y="6673334"/>
            <a:ext cx="1209674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Albrecht et al., 2009; Berry, 2012; Bettini et al., in revision; Billingsley &amp; Bettini, accepted;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Cancio</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et al., 2013; Conley &amp; You, 2017; Connelly &amp; Graham, 2009;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DeMik</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2008; Jones et al., 2013 ;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Ronfeldt</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&amp; McQueen, 2017;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Ronfeldt</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et al., 2014</a:t>
            </a:r>
          </a:p>
        </p:txBody>
      </p:sp>
    </p:spTree>
    <p:extLst>
      <p:ext uri="{BB962C8B-B14F-4D97-AF65-F5344CB8AC3E}">
        <p14:creationId xmlns:p14="http://schemas.microsoft.com/office/powerpoint/2010/main" val="305337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F4CE6-BFA8-B14C-99C8-8C7B9FFAE4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59257" y="1273210"/>
            <a:ext cx="5308600" cy="5194300"/>
          </a:xfrm>
          <a:prstGeom prst="rect">
            <a:avLst/>
          </a:prstGeom>
        </p:spPr>
      </p:pic>
      <p:pic>
        <p:nvPicPr>
          <p:cNvPr id="4" name="Picture 3">
            <a:extLst>
              <a:ext uri="{FF2B5EF4-FFF2-40B4-BE49-F238E27FC236}">
                <a16:creationId xmlns:a16="http://schemas.microsoft.com/office/drawing/2014/main" id="{57BBF473-EB3E-A34C-81F3-C82E37B87A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51367" y="273117"/>
            <a:ext cx="3010704" cy="2007136"/>
          </a:xfrm>
          <a:prstGeom prst="rect">
            <a:avLst/>
          </a:prstGeom>
        </p:spPr>
      </p:pic>
      <p:sp>
        <p:nvSpPr>
          <p:cNvPr id="5" name="TextBox 4">
            <a:extLst>
              <a:ext uri="{FF2B5EF4-FFF2-40B4-BE49-F238E27FC236}">
                <a16:creationId xmlns:a16="http://schemas.microsoft.com/office/drawing/2014/main" id="{0C2A35C4-731F-2140-B039-2E9A849E289A}"/>
              </a:ext>
            </a:extLst>
          </p:cNvPr>
          <p:cNvSpPr txBox="1"/>
          <p:nvPr/>
        </p:nvSpPr>
        <p:spPr>
          <a:xfrm>
            <a:off x="298382" y="1273210"/>
            <a:ext cx="549602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implementing practices as broad and complex as HLPs, there is a challenge for the observer to capture the nuance of instruction and provide meaningful feedback. </a:t>
            </a:r>
          </a:p>
        </p:txBody>
      </p:sp>
      <p:sp>
        <p:nvSpPr>
          <p:cNvPr id="2" name="Title 1" hidden="1">
            <a:extLst>
              <a:ext uri="{FF2B5EF4-FFF2-40B4-BE49-F238E27FC236}">
                <a16:creationId xmlns:a16="http://schemas.microsoft.com/office/drawing/2014/main" id="{F3191EE9-2D61-4712-9FE9-2ACE22C7C3AF}"/>
              </a:ext>
            </a:extLst>
          </p:cNvPr>
          <p:cNvSpPr>
            <a:spLocks noGrp="1"/>
          </p:cNvSpPr>
          <p:nvPr>
            <p:ph type="title" idx="4294967295"/>
          </p:nvPr>
        </p:nvSpPr>
        <p:spPr/>
        <p:txBody>
          <a:bodyPr/>
          <a:lstStyle/>
          <a:p>
            <a:r>
              <a:rPr lang="en-US" dirty="0"/>
              <a:t>Slide 60</a:t>
            </a:r>
          </a:p>
        </p:txBody>
      </p:sp>
    </p:spTree>
    <p:extLst>
      <p:ext uri="{BB962C8B-B14F-4D97-AF65-F5344CB8AC3E}">
        <p14:creationId xmlns:p14="http://schemas.microsoft.com/office/powerpoint/2010/main" val="64451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996B4-7839-C64B-B873-C0725B52FF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84578" y="117216"/>
            <a:ext cx="9495453" cy="5341192"/>
          </a:xfrm>
          <a:prstGeom prst="rect">
            <a:avLst/>
          </a:prstGeom>
        </p:spPr>
      </p:pic>
      <p:sp>
        <p:nvSpPr>
          <p:cNvPr id="4" name="TextBox 3">
            <a:extLst>
              <a:ext uri="{FF2B5EF4-FFF2-40B4-BE49-F238E27FC236}">
                <a16:creationId xmlns:a16="http://schemas.microsoft.com/office/drawing/2014/main" id="{46E351E5-17E4-354B-BF17-42D29A92A651}"/>
              </a:ext>
            </a:extLst>
          </p:cNvPr>
          <p:cNvSpPr txBox="1"/>
          <p:nvPr/>
        </p:nvSpPr>
        <p:spPr>
          <a:xfrm>
            <a:off x="471194" y="1184987"/>
            <a:ext cx="39841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 the teacher use explicit instruction?</a:t>
            </a:r>
          </a:p>
        </p:txBody>
      </p:sp>
      <p:sp>
        <p:nvSpPr>
          <p:cNvPr id="2" name="Title 1" hidden="1">
            <a:extLst>
              <a:ext uri="{FF2B5EF4-FFF2-40B4-BE49-F238E27FC236}">
                <a16:creationId xmlns:a16="http://schemas.microsoft.com/office/drawing/2014/main" id="{64A86D80-23FE-4025-9EC2-5086DA69A323}"/>
              </a:ext>
            </a:extLst>
          </p:cNvPr>
          <p:cNvSpPr>
            <a:spLocks noGrp="1"/>
          </p:cNvSpPr>
          <p:nvPr>
            <p:ph type="title" idx="4294967295"/>
          </p:nvPr>
        </p:nvSpPr>
        <p:spPr/>
        <p:txBody>
          <a:bodyPr/>
          <a:lstStyle/>
          <a:p>
            <a:r>
              <a:rPr lang="en-US" dirty="0"/>
              <a:t>Slide 61</a:t>
            </a:r>
          </a:p>
        </p:txBody>
      </p:sp>
    </p:spTree>
    <p:extLst>
      <p:ext uri="{BB962C8B-B14F-4D97-AF65-F5344CB8AC3E}">
        <p14:creationId xmlns:p14="http://schemas.microsoft.com/office/powerpoint/2010/main" val="711093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996B4-7839-C64B-B873-C0725B52FF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84578" y="117216"/>
            <a:ext cx="9495453" cy="5341192"/>
          </a:xfrm>
          <a:prstGeom prst="rect">
            <a:avLst/>
          </a:prstGeom>
        </p:spPr>
      </p:pic>
      <p:sp>
        <p:nvSpPr>
          <p:cNvPr id="4" name="TextBox 3">
            <a:extLst>
              <a:ext uri="{FF2B5EF4-FFF2-40B4-BE49-F238E27FC236}">
                <a16:creationId xmlns:a16="http://schemas.microsoft.com/office/drawing/2014/main" id="{46E351E5-17E4-354B-BF17-42D29A92A651}"/>
              </a:ext>
            </a:extLst>
          </p:cNvPr>
          <p:cNvSpPr txBox="1"/>
          <p:nvPr/>
        </p:nvSpPr>
        <p:spPr>
          <a:xfrm>
            <a:off x="471194" y="1184987"/>
            <a:ext cx="39841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 the teacher use explicit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 feedback? </a:t>
            </a:r>
          </a:p>
        </p:txBody>
      </p:sp>
      <p:sp>
        <p:nvSpPr>
          <p:cNvPr id="2" name="Title 1" hidden="1">
            <a:extLst>
              <a:ext uri="{FF2B5EF4-FFF2-40B4-BE49-F238E27FC236}">
                <a16:creationId xmlns:a16="http://schemas.microsoft.com/office/drawing/2014/main" id="{3E543584-A2D1-4B18-9A72-BE21DCF2CB29}"/>
              </a:ext>
            </a:extLst>
          </p:cNvPr>
          <p:cNvSpPr>
            <a:spLocks noGrp="1"/>
          </p:cNvSpPr>
          <p:nvPr>
            <p:ph type="title" idx="4294967295"/>
          </p:nvPr>
        </p:nvSpPr>
        <p:spPr/>
        <p:txBody>
          <a:bodyPr/>
          <a:lstStyle/>
          <a:p>
            <a:r>
              <a:rPr lang="en-US" dirty="0"/>
              <a:t>Slide 62</a:t>
            </a:r>
          </a:p>
        </p:txBody>
      </p:sp>
    </p:spTree>
    <p:extLst>
      <p:ext uri="{BB962C8B-B14F-4D97-AF65-F5344CB8AC3E}">
        <p14:creationId xmlns:p14="http://schemas.microsoft.com/office/powerpoint/2010/main" val="2318380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996B4-7839-C64B-B873-C0725B52FF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84578" y="117216"/>
            <a:ext cx="9495453" cy="5341192"/>
          </a:xfrm>
          <a:prstGeom prst="rect">
            <a:avLst/>
          </a:prstGeom>
        </p:spPr>
      </p:pic>
      <p:sp>
        <p:nvSpPr>
          <p:cNvPr id="4" name="TextBox 3">
            <a:extLst>
              <a:ext uri="{FF2B5EF4-FFF2-40B4-BE49-F238E27FC236}">
                <a16:creationId xmlns:a16="http://schemas.microsoft.com/office/drawing/2014/main" id="{46E351E5-17E4-354B-BF17-42D29A92A651}"/>
              </a:ext>
            </a:extLst>
          </p:cNvPr>
          <p:cNvSpPr txBox="1"/>
          <p:nvPr/>
        </p:nvSpPr>
        <p:spPr>
          <a:xfrm>
            <a:off x="471194" y="1184987"/>
            <a:ext cx="398417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 the teacher use explicit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Systematically design instruction toward learning goals? </a:t>
            </a:r>
          </a:p>
        </p:txBody>
      </p:sp>
      <p:sp>
        <p:nvSpPr>
          <p:cNvPr id="2" name="Title 1" hidden="1">
            <a:extLst>
              <a:ext uri="{FF2B5EF4-FFF2-40B4-BE49-F238E27FC236}">
                <a16:creationId xmlns:a16="http://schemas.microsoft.com/office/drawing/2014/main" id="{A5A4BF2B-370A-48B9-90AC-388D1D59A733}"/>
              </a:ext>
            </a:extLst>
          </p:cNvPr>
          <p:cNvSpPr>
            <a:spLocks noGrp="1"/>
          </p:cNvSpPr>
          <p:nvPr>
            <p:ph type="title" idx="4294967295"/>
          </p:nvPr>
        </p:nvSpPr>
        <p:spPr/>
        <p:txBody>
          <a:bodyPr/>
          <a:lstStyle/>
          <a:p>
            <a:r>
              <a:rPr lang="en-US" dirty="0"/>
              <a:t>Slide 63</a:t>
            </a:r>
          </a:p>
        </p:txBody>
      </p:sp>
    </p:spTree>
    <p:extLst>
      <p:ext uri="{BB962C8B-B14F-4D97-AF65-F5344CB8AC3E}">
        <p14:creationId xmlns:p14="http://schemas.microsoft.com/office/powerpoint/2010/main" val="1687456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996B4-7839-C64B-B873-C0725B52FFB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84578" y="117216"/>
            <a:ext cx="9495453" cy="5341192"/>
          </a:xfrm>
          <a:prstGeom prst="rect">
            <a:avLst/>
          </a:prstGeom>
        </p:spPr>
      </p:pic>
      <p:sp>
        <p:nvSpPr>
          <p:cNvPr id="4" name="TextBox 3">
            <a:extLst>
              <a:ext uri="{FF2B5EF4-FFF2-40B4-BE49-F238E27FC236}">
                <a16:creationId xmlns:a16="http://schemas.microsoft.com/office/drawing/2014/main" id="{46E351E5-17E4-354B-BF17-42D29A92A651}"/>
              </a:ext>
            </a:extLst>
          </p:cNvPr>
          <p:cNvSpPr txBox="1"/>
          <p:nvPr/>
        </p:nvSpPr>
        <p:spPr>
          <a:xfrm>
            <a:off x="396549" y="307909"/>
            <a:ext cx="4558006"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Simply answering yes or no for any HLP the teacher attempted is an OK starting place, but is very limited in terms of determining if the practice was implemented with fidelity/quality needed to support student needs. </a:t>
            </a:r>
          </a:p>
        </p:txBody>
      </p:sp>
      <p:sp>
        <p:nvSpPr>
          <p:cNvPr id="2" name="Title 1" hidden="1">
            <a:extLst>
              <a:ext uri="{FF2B5EF4-FFF2-40B4-BE49-F238E27FC236}">
                <a16:creationId xmlns:a16="http://schemas.microsoft.com/office/drawing/2014/main" id="{415823C0-7E07-44F0-8731-2D7E00E18B9D}"/>
              </a:ext>
            </a:extLst>
          </p:cNvPr>
          <p:cNvSpPr>
            <a:spLocks noGrp="1"/>
          </p:cNvSpPr>
          <p:nvPr>
            <p:ph type="title" idx="4294967295"/>
          </p:nvPr>
        </p:nvSpPr>
        <p:spPr/>
        <p:txBody>
          <a:bodyPr/>
          <a:lstStyle/>
          <a:p>
            <a:r>
              <a:rPr lang="en-US" dirty="0"/>
              <a:t>Slide 64</a:t>
            </a:r>
          </a:p>
        </p:txBody>
      </p:sp>
    </p:spTree>
    <p:extLst>
      <p:ext uri="{BB962C8B-B14F-4D97-AF65-F5344CB8AC3E}">
        <p14:creationId xmlns:p14="http://schemas.microsoft.com/office/powerpoint/2010/main" val="317373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5503E-2DBC-7748-8153-C6C40DD304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84270" y="473753"/>
            <a:ext cx="6689557" cy="5323772"/>
          </a:xfrm>
          <a:prstGeom prst="rect">
            <a:avLst/>
          </a:prstGeom>
        </p:spPr>
      </p:pic>
      <p:sp>
        <p:nvSpPr>
          <p:cNvPr id="4" name="TextBox 3">
            <a:extLst>
              <a:ext uri="{FF2B5EF4-FFF2-40B4-BE49-F238E27FC236}">
                <a16:creationId xmlns:a16="http://schemas.microsoft.com/office/drawing/2014/main" id="{99C939FA-E124-8A48-9E90-F5336560D4E7}"/>
              </a:ext>
            </a:extLst>
          </p:cNvPr>
          <p:cNvSpPr txBox="1"/>
          <p:nvPr/>
        </p:nvSpPr>
        <p:spPr>
          <a:xfrm>
            <a:off x="385009" y="753446"/>
            <a:ext cx="54960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important first step in evaluating implementation of any HLP is identifying the component parts.  </a:t>
            </a:r>
          </a:p>
        </p:txBody>
      </p:sp>
      <p:sp>
        <p:nvSpPr>
          <p:cNvPr id="2" name="Title 1" hidden="1">
            <a:extLst>
              <a:ext uri="{FF2B5EF4-FFF2-40B4-BE49-F238E27FC236}">
                <a16:creationId xmlns:a16="http://schemas.microsoft.com/office/drawing/2014/main" id="{C9C5C16D-8E05-447E-B2D4-5C1426557205}"/>
              </a:ext>
            </a:extLst>
          </p:cNvPr>
          <p:cNvSpPr>
            <a:spLocks noGrp="1"/>
          </p:cNvSpPr>
          <p:nvPr>
            <p:ph type="title" idx="4294967295"/>
          </p:nvPr>
        </p:nvSpPr>
        <p:spPr/>
        <p:txBody>
          <a:bodyPr/>
          <a:lstStyle/>
          <a:p>
            <a:r>
              <a:rPr lang="en-US" dirty="0"/>
              <a:t>Slide 65</a:t>
            </a:r>
          </a:p>
        </p:txBody>
      </p:sp>
    </p:spTree>
    <p:extLst>
      <p:ext uri="{BB962C8B-B14F-4D97-AF65-F5344CB8AC3E}">
        <p14:creationId xmlns:p14="http://schemas.microsoft.com/office/powerpoint/2010/main" val="3690698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5503E-2DBC-7748-8153-C6C40DD304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84270" y="473753"/>
            <a:ext cx="6689557" cy="5323772"/>
          </a:xfrm>
          <a:prstGeom prst="rect">
            <a:avLst/>
          </a:prstGeom>
        </p:spPr>
      </p:pic>
      <p:sp>
        <p:nvSpPr>
          <p:cNvPr id="4" name="TextBox 3">
            <a:extLst>
              <a:ext uri="{FF2B5EF4-FFF2-40B4-BE49-F238E27FC236}">
                <a16:creationId xmlns:a16="http://schemas.microsoft.com/office/drawing/2014/main" id="{99C939FA-E124-8A48-9E90-F5336560D4E7}"/>
              </a:ext>
            </a:extLst>
          </p:cNvPr>
          <p:cNvSpPr txBox="1"/>
          <p:nvPr/>
        </p:nvSpPr>
        <p:spPr>
          <a:xfrm>
            <a:off x="385009" y="753446"/>
            <a:ext cx="549602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other words, each HLP was written to be intentionally broad, so as to apply to the range of grade levels, content areas, most disability categories, and other criteria…</a:t>
            </a:r>
          </a:p>
        </p:txBody>
      </p:sp>
      <p:sp>
        <p:nvSpPr>
          <p:cNvPr id="2" name="Title 1" hidden="1">
            <a:extLst>
              <a:ext uri="{FF2B5EF4-FFF2-40B4-BE49-F238E27FC236}">
                <a16:creationId xmlns:a16="http://schemas.microsoft.com/office/drawing/2014/main" id="{E866B229-8223-4856-9881-F4BAD851B447}"/>
              </a:ext>
            </a:extLst>
          </p:cNvPr>
          <p:cNvSpPr>
            <a:spLocks noGrp="1"/>
          </p:cNvSpPr>
          <p:nvPr>
            <p:ph type="title" idx="4294967295"/>
          </p:nvPr>
        </p:nvSpPr>
        <p:spPr/>
        <p:txBody>
          <a:bodyPr/>
          <a:lstStyle/>
          <a:p>
            <a:r>
              <a:rPr lang="en-US" dirty="0"/>
              <a:t>Slide 66</a:t>
            </a:r>
          </a:p>
        </p:txBody>
      </p:sp>
    </p:spTree>
    <p:extLst>
      <p:ext uri="{BB962C8B-B14F-4D97-AF65-F5344CB8AC3E}">
        <p14:creationId xmlns:p14="http://schemas.microsoft.com/office/powerpoint/2010/main" val="891800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5503E-2DBC-7748-8153-C6C40DD304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84270" y="473753"/>
            <a:ext cx="6689557" cy="5323772"/>
          </a:xfrm>
          <a:prstGeom prst="rect">
            <a:avLst/>
          </a:prstGeom>
        </p:spPr>
      </p:pic>
      <p:sp>
        <p:nvSpPr>
          <p:cNvPr id="4" name="TextBox 3">
            <a:extLst>
              <a:ext uri="{FF2B5EF4-FFF2-40B4-BE49-F238E27FC236}">
                <a16:creationId xmlns:a16="http://schemas.microsoft.com/office/drawing/2014/main" id="{99C939FA-E124-8A48-9E90-F5336560D4E7}"/>
              </a:ext>
            </a:extLst>
          </p:cNvPr>
          <p:cNvSpPr txBox="1"/>
          <p:nvPr/>
        </p:nvSpPr>
        <p:spPr>
          <a:xfrm>
            <a:off x="385009" y="753446"/>
            <a:ext cx="5496025"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said, the HLPs were identified and written using the best available research.  Therefore, under each broad HLP should lay smaller components of the practice that can be identified during a lesson or other relevant setting. </a:t>
            </a:r>
          </a:p>
        </p:txBody>
      </p:sp>
      <p:sp>
        <p:nvSpPr>
          <p:cNvPr id="2" name="Title 1" hidden="1">
            <a:extLst>
              <a:ext uri="{FF2B5EF4-FFF2-40B4-BE49-F238E27FC236}">
                <a16:creationId xmlns:a16="http://schemas.microsoft.com/office/drawing/2014/main" id="{B3ABF240-EAD8-42AA-95C3-77F66F848D2E}"/>
              </a:ext>
            </a:extLst>
          </p:cNvPr>
          <p:cNvSpPr>
            <a:spLocks noGrp="1"/>
          </p:cNvSpPr>
          <p:nvPr>
            <p:ph type="title" idx="4294967295"/>
          </p:nvPr>
        </p:nvSpPr>
        <p:spPr/>
        <p:txBody>
          <a:bodyPr/>
          <a:lstStyle/>
          <a:p>
            <a:r>
              <a:rPr lang="en-US" dirty="0"/>
              <a:t>Slide 67</a:t>
            </a:r>
          </a:p>
        </p:txBody>
      </p:sp>
    </p:spTree>
    <p:extLst>
      <p:ext uri="{BB962C8B-B14F-4D97-AF65-F5344CB8AC3E}">
        <p14:creationId xmlns:p14="http://schemas.microsoft.com/office/powerpoint/2010/main" val="860362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3D1A2C-9B57-194A-891E-494ECBB169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28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2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descr="Key principles and elements of explicit instruction. &#10;Specific statements and components within explicit lessons. 1. use clear and concise language, especially important when introducing new concepts. 2. provide clear goal statement and rationale to students. 3. use clear signals to get student attention to begin lessons. 4. use clear signals throughout lessons to signal beginning of new components. 5. review prior knowledge and skills. 6. break instruction into manageable steps appropriate for the audience. 7. provide students multiple opportunities to respond throughout the lesson. promote a high-level of success by tailoring OTRs for students' level, including oral, gestural, action-based, etc. 8. provide immediate affirmative and corrective feedback. 9. use a range of examples and non-examples. 10. model new skills and practices. 11. provide guided practice. 12. provide independent practice. &#10;Organization components of explicit lessons. 13. use instructional groups. 14. use logical sequence within lessons - easy content first, prerequisite skills in place before tackling complex content. 15. focus instruction on critical content. 16. use a brisk pace and limit down time. 17. address different forms of knowledge. ">
            <a:extLst>
              <a:ext uri="{FF2B5EF4-FFF2-40B4-BE49-F238E27FC236}">
                <a16:creationId xmlns:a16="http://schemas.microsoft.com/office/drawing/2014/main" id="{437B2B69-531F-464A-8152-C2B1F9E8F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311" y="0"/>
            <a:ext cx="7531489" cy="6858000"/>
          </a:xfrm>
          <a:prstGeom prst="rect">
            <a:avLst/>
          </a:prstGeom>
        </p:spPr>
      </p:pic>
      <p:sp>
        <p:nvSpPr>
          <p:cNvPr id="6" name="TextBox 5">
            <a:extLst>
              <a:ext uri="{FF2B5EF4-FFF2-40B4-BE49-F238E27FC236}">
                <a16:creationId xmlns:a16="http://schemas.microsoft.com/office/drawing/2014/main" id="{8ACB69C7-7AD9-C940-A629-40CE9D3FEFE8}"/>
              </a:ext>
            </a:extLst>
          </p:cNvPr>
          <p:cNvSpPr txBox="1"/>
          <p:nvPr/>
        </p:nvSpPr>
        <p:spPr>
          <a:xfrm>
            <a:off x="259882" y="231007"/>
            <a:ext cx="4071486"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HLPs were written intentionally broad – We need to think about the nuance of each practice (guided by the literature, when possible) to identify the key principles and elements of each.  This provides PD developers and leaders the language to use when communicating with teachers about implementation </a:t>
            </a:r>
          </a:p>
        </p:txBody>
      </p:sp>
      <p:sp>
        <p:nvSpPr>
          <p:cNvPr id="3" name="Title 2" hidden="1">
            <a:extLst>
              <a:ext uri="{FF2B5EF4-FFF2-40B4-BE49-F238E27FC236}">
                <a16:creationId xmlns:a16="http://schemas.microsoft.com/office/drawing/2014/main" id="{B8F2353A-D78F-49E2-9D30-5856B6432EEA}"/>
              </a:ext>
            </a:extLst>
          </p:cNvPr>
          <p:cNvSpPr>
            <a:spLocks noGrp="1"/>
          </p:cNvSpPr>
          <p:nvPr>
            <p:ph type="title"/>
          </p:nvPr>
        </p:nvSpPr>
        <p:spPr/>
        <p:txBody>
          <a:bodyPr/>
          <a:lstStyle/>
          <a:p>
            <a:r>
              <a:rPr lang="en-US" dirty="0"/>
              <a:t>Slide 68</a:t>
            </a:r>
          </a:p>
        </p:txBody>
      </p:sp>
    </p:spTree>
    <p:extLst>
      <p:ext uri="{BB962C8B-B14F-4D97-AF65-F5344CB8AC3E}">
        <p14:creationId xmlns:p14="http://schemas.microsoft.com/office/powerpoint/2010/main" val="229834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926571-6649-B548-9015-79C567EF17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questions to consider when observing an explicit lesson. Was the language used during the lesson free of jargon and other complex terms/concepts that students may not be familiar with? were assumptions made about students' prior knowledge and familiarity with content being taught? or did the teacher explicitly and systematically review key content? did the teacher provide any modeling? depending on pacing, was one or more of the three elements of the &quot;i do, we do, you do&quot; sequence used? how many, and what types of opportunities to respond were provided to students? was feedback immediate following responds? Was down time kept to a minimum and engaged time maximized?">
            <a:extLst>
              <a:ext uri="{FF2B5EF4-FFF2-40B4-BE49-F238E27FC236}">
                <a16:creationId xmlns:a16="http://schemas.microsoft.com/office/drawing/2014/main" id="{D8D84D4B-4E1A-5E41-8138-B949E7869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528" y="0"/>
            <a:ext cx="9623472" cy="6858000"/>
          </a:xfrm>
          <a:prstGeom prst="rect">
            <a:avLst/>
          </a:prstGeom>
        </p:spPr>
      </p:pic>
      <p:sp>
        <p:nvSpPr>
          <p:cNvPr id="6" name="TextBox 5">
            <a:extLst>
              <a:ext uri="{FF2B5EF4-FFF2-40B4-BE49-F238E27FC236}">
                <a16:creationId xmlns:a16="http://schemas.microsoft.com/office/drawing/2014/main" id="{EA763B38-E8A5-824A-8DEB-D4AB8DF2DDCC}"/>
              </a:ext>
            </a:extLst>
          </p:cNvPr>
          <p:cNvSpPr txBox="1"/>
          <p:nvPr/>
        </p:nvSpPr>
        <p:spPr>
          <a:xfrm>
            <a:off x="0" y="211757"/>
            <a:ext cx="256852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Coaches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other leaders can also benefit from guiding questions, checklists, and other observation tools that can help guide a systematic observation</a:t>
            </a:r>
          </a:p>
        </p:txBody>
      </p:sp>
      <p:sp>
        <p:nvSpPr>
          <p:cNvPr id="3" name="Title 2" hidden="1">
            <a:extLst>
              <a:ext uri="{FF2B5EF4-FFF2-40B4-BE49-F238E27FC236}">
                <a16:creationId xmlns:a16="http://schemas.microsoft.com/office/drawing/2014/main" id="{2011A04C-F1A7-4B85-8695-145442DA06EC}"/>
              </a:ext>
            </a:extLst>
          </p:cNvPr>
          <p:cNvSpPr>
            <a:spLocks noGrp="1"/>
          </p:cNvSpPr>
          <p:nvPr>
            <p:ph type="title"/>
          </p:nvPr>
        </p:nvSpPr>
        <p:spPr/>
        <p:txBody>
          <a:bodyPr/>
          <a:lstStyle/>
          <a:p>
            <a:r>
              <a:rPr lang="en-US" dirty="0"/>
              <a:t>Slide 69</a:t>
            </a:r>
          </a:p>
        </p:txBody>
      </p:sp>
    </p:spTree>
    <p:extLst>
      <p:ext uri="{BB962C8B-B14F-4D97-AF65-F5344CB8AC3E}">
        <p14:creationId xmlns:p14="http://schemas.microsoft.com/office/powerpoint/2010/main" val="4024560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56101" y="1749569"/>
          <a:ext cx="10057331" cy="384048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r>
                        <a:rPr lang="en-US" sz="2400" dirty="0"/>
                        <a:t>Do Special Educators Experience….</a:t>
                      </a:r>
                    </a:p>
                  </a:txBody>
                  <a:tcPr/>
                </a:tc>
                <a:tc hMerge="1">
                  <a:txBody>
                    <a:bodyPr/>
                    <a:lstStyle/>
                    <a:p>
                      <a:endParaRPr lang="en-US" dirty="0"/>
                    </a:p>
                  </a:txBody>
                  <a:tcPr/>
                </a:tc>
                <a:tc gridSpan="2">
                  <a:txBody>
                    <a:bodyPr/>
                    <a:lstStyle/>
                    <a:p>
                      <a:pPr algn="ctr"/>
                      <a:endParaRPr lang="en-US" sz="24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endParaRPr lang="en-US" sz="2400" b="1" dirty="0"/>
                    </a:p>
                  </a:txBody>
                  <a:tcPr anchor="ctr"/>
                </a:tc>
                <a:tc>
                  <a:txBody>
                    <a:bodyPr/>
                    <a:lstStyle/>
                    <a:p>
                      <a:endParaRPr lang="en-US" sz="2400" dirty="0"/>
                    </a:p>
                  </a:txBody>
                  <a:tcPr/>
                </a:tc>
                <a:tc>
                  <a:txBody>
                    <a:bodyPr/>
                    <a:lstStyle/>
                    <a:p>
                      <a:pPr algn="ctr"/>
                      <a:endParaRPr lang="en-US" sz="2400" dirty="0"/>
                    </a:p>
                  </a:txBody>
                  <a:tcPr anchor="ctr">
                    <a:lnR w="12700" cap="flat" cmpd="sng" algn="ctr">
                      <a:solidFill>
                        <a:schemeClr val="tx1"/>
                      </a:solidFill>
                      <a:prstDash val="solid"/>
                      <a:round/>
                      <a:headEnd type="none" w="med" len="med"/>
                      <a:tailEnd type="none" w="med" len="med"/>
                    </a:lnR>
                  </a:tcPr>
                </a:tc>
                <a:tc>
                  <a:txBody>
                    <a:bodyPr/>
                    <a:lstStyle/>
                    <a:p>
                      <a:pPr algn="ctr"/>
                      <a:endParaRPr lang="en-US" sz="24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endParaRPr lang="en-US" sz="2400" dirty="0"/>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endParaRPr lang="en-US" sz="2400" dirty="0"/>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2172712525"/>
                  </a:ext>
                </a:extLst>
              </a:tr>
            </a:tbl>
          </a:graphicData>
        </a:graphic>
      </p:graphicFrame>
      <p:sp>
        <p:nvSpPr>
          <p:cNvPr id="6"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7" name="TextBox 6"/>
          <p:cNvSpPr txBox="1"/>
          <p:nvPr/>
        </p:nvSpPr>
        <p:spPr>
          <a:xfrm>
            <a:off x="8249895" y="6627168"/>
            <a:ext cx="3942105"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Tree>
    <p:extLst>
      <p:ext uri="{BB962C8B-B14F-4D97-AF65-F5344CB8AC3E}">
        <p14:creationId xmlns:p14="http://schemas.microsoft.com/office/powerpoint/2010/main" val="76699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11184-6672-FE48-A55E-911C6FEA0F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Additional resources. Journal articles, web resources and video clips">
            <a:extLst>
              <a:ext uri="{FF2B5EF4-FFF2-40B4-BE49-F238E27FC236}">
                <a16:creationId xmlns:a16="http://schemas.microsoft.com/office/drawing/2014/main" id="{8393B844-5253-2444-A08D-208BD24B1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092" y="0"/>
            <a:ext cx="7921908" cy="6858000"/>
          </a:xfrm>
          <a:prstGeom prst="rect">
            <a:avLst/>
          </a:prstGeom>
        </p:spPr>
      </p:pic>
      <p:sp>
        <p:nvSpPr>
          <p:cNvPr id="6" name="TextBox 5">
            <a:extLst>
              <a:ext uri="{FF2B5EF4-FFF2-40B4-BE49-F238E27FC236}">
                <a16:creationId xmlns:a16="http://schemas.microsoft.com/office/drawing/2014/main" id="{84F20F2C-6AD7-974F-B0D9-5DE438B68D3C}"/>
              </a:ext>
            </a:extLst>
          </p:cNvPr>
          <p:cNvSpPr txBox="1"/>
          <p:nvPr/>
        </p:nvSpPr>
        <p:spPr>
          <a:xfrm>
            <a:off x="259882" y="231007"/>
            <a:ext cx="4071486"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important for PD developers and other leaders to give teachers high-quality materials like practitioner-friendly articles, websites, videos, and other models of quality implementation.  </a:t>
            </a:r>
          </a:p>
        </p:txBody>
      </p:sp>
      <p:sp>
        <p:nvSpPr>
          <p:cNvPr id="3" name="Title 2" hidden="1">
            <a:extLst>
              <a:ext uri="{FF2B5EF4-FFF2-40B4-BE49-F238E27FC236}">
                <a16:creationId xmlns:a16="http://schemas.microsoft.com/office/drawing/2014/main" id="{EBE2A365-9B41-4A76-ABF8-4DBF76C0D9E3}"/>
              </a:ext>
            </a:extLst>
          </p:cNvPr>
          <p:cNvSpPr>
            <a:spLocks noGrp="1"/>
          </p:cNvSpPr>
          <p:nvPr>
            <p:ph type="title"/>
          </p:nvPr>
        </p:nvSpPr>
        <p:spPr/>
        <p:txBody>
          <a:bodyPr/>
          <a:lstStyle/>
          <a:p>
            <a:r>
              <a:rPr lang="en-US" dirty="0"/>
              <a:t>Slide 70</a:t>
            </a:r>
          </a:p>
        </p:txBody>
      </p:sp>
    </p:spTree>
    <p:extLst>
      <p:ext uri="{BB962C8B-B14F-4D97-AF65-F5344CB8AC3E}">
        <p14:creationId xmlns:p14="http://schemas.microsoft.com/office/powerpoint/2010/main" val="1451099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C46E1-BFF5-4C41-BE38-6E644EA4C8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descr="Thank You">
            <a:extLst>
              <a:ext uri="{FF2B5EF4-FFF2-40B4-BE49-F238E27FC236}">
                <a16:creationId xmlns:a16="http://schemas.microsoft.com/office/drawing/2014/main" id="{1731D9C3-2CE1-A440-BFEE-459452147C5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21095" y="221381"/>
            <a:ext cx="3818757" cy="5370897"/>
          </a:xfrm>
          <a:prstGeom prst="rect">
            <a:avLst/>
          </a:prstGeom>
        </p:spPr>
      </p:pic>
      <p:sp>
        <p:nvSpPr>
          <p:cNvPr id="6" name="TextBox 5">
            <a:extLst>
              <a:ext uri="{FF2B5EF4-FFF2-40B4-BE49-F238E27FC236}">
                <a16:creationId xmlns:a16="http://schemas.microsoft.com/office/drawing/2014/main" id="{50EA87C9-F42D-7849-A7A5-9B9936F06464}"/>
              </a:ext>
            </a:extLst>
          </p:cNvPr>
          <p:cNvSpPr txBox="1"/>
          <p:nvPr/>
        </p:nvSpPr>
        <p:spPr>
          <a:xfrm>
            <a:off x="1761423" y="1328286"/>
            <a:ext cx="3575594"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Michael Kennedy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U.Va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MJK_PhD</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mjk3p@virginia.edu</a:t>
            </a:r>
          </a:p>
        </p:txBody>
      </p:sp>
      <p:sp>
        <p:nvSpPr>
          <p:cNvPr id="3" name="Title 2" hidden="1">
            <a:extLst>
              <a:ext uri="{FF2B5EF4-FFF2-40B4-BE49-F238E27FC236}">
                <a16:creationId xmlns:a16="http://schemas.microsoft.com/office/drawing/2014/main" id="{31FD41A3-0181-4DE4-8C11-4B268C63B490}"/>
              </a:ext>
            </a:extLst>
          </p:cNvPr>
          <p:cNvSpPr>
            <a:spLocks noGrp="1"/>
          </p:cNvSpPr>
          <p:nvPr>
            <p:ph type="title"/>
          </p:nvPr>
        </p:nvSpPr>
        <p:spPr/>
        <p:txBody>
          <a:bodyPr/>
          <a:lstStyle/>
          <a:p>
            <a:r>
              <a:rPr lang="en-US" dirty="0"/>
              <a:t>Slide 71</a:t>
            </a:r>
          </a:p>
        </p:txBody>
      </p:sp>
    </p:spTree>
    <p:extLst>
      <p:ext uri="{BB962C8B-B14F-4D97-AF65-F5344CB8AC3E}">
        <p14:creationId xmlns:p14="http://schemas.microsoft.com/office/powerpoint/2010/main" val="11945249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normAutofit/>
          </a:bodyPr>
          <a:lstStyle/>
          <a:p>
            <a:r>
              <a:rPr lang="en-US" sz="5000" dirty="0">
                <a:latin typeface="Arial" panose="020B0604020202020204" pitchFamily="34" charset="0"/>
                <a:cs typeface="Arial" panose="020B0604020202020204" pitchFamily="34" charset="0"/>
              </a:rPr>
              <a:t>Developing Expertise to Support Students who Require Intensive Intervention </a:t>
            </a:r>
          </a:p>
        </p:txBody>
      </p:sp>
      <p:sp>
        <p:nvSpPr>
          <p:cNvPr id="2" name="TextBox 1">
            <a:extLst>
              <a:ext uri="{FF2B5EF4-FFF2-40B4-BE49-F238E27FC236}">
                <a16:creationId xmlns:a16="http://schemas.microsoft.com/office/drawing/2014/main" id="{FA685294-978D-4F93-AFB2-1020BC8DB47B}"/>
              </a:ext>
            </a:extLst>
          </p:cNvPr>
          <p:cNvSpPr txBox="1"/>
          <p:nvPr/>
        </p:nvSpPr>
        <p:spPr>
          <a:xfrm>
            <a:off x="3060615" y="5133703"/>
            <a:ext cx="74588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Rebecca Zumeta Edmonds,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Co-Director, National Center on Intensive Intervention</a:t>
            </a:r>
          </a:p>
        </p:txBody>
      </p:sp>
    </p:spTree>
    <p:extLst>
      <p:ext uri="{BB962C8B-B14F-4D97-AF65-F5344CB8AC3E}">
        <p14:creationId xmlns:p14="http://schemas.microsoft.com/office/powerpoint/2010/main" val="3023528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04262-1598-482E-9FD8-D5435614D1F0}" type="slidenum">
              <a:rPr kumimoji="0"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sz="9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
        <p:nvSpPr>
          <p:cNvPr id="3" name="Title 2"/>
          <p:cNvSpPr>
            <a:spLocks noGrp="1"/>
          </p:cNvSpPr>
          <p:nvPr>
            <p:ph type="title"/>
          </p:nvPr>
        </p:nvSpPr>
        <p:spPr>
          <a:xfrm>
            <a:off x="2211388" y="318053"/>
            <a:ext cx="8456612" cy="1486894"/>
          </a:xfrm>
        </p:spPr>
        <p:txBody>
          <a:bodyPr/>
          <a:lstStyle/>
          <a:p>
            <a:pPr algn="ctr"/>
            <a:r>
              <a:rPr lang="en-US" sz="4400" dirty="0">
                <a:ea typeface="ＭＳ Ｐゴシック"/>
              </a:rPr>
              <a:t>Why Do We Need Intensive Intervention? </a:t>
            </a:r>
            <a:endParaRPr lang="en-US" sz="4400" dirty="0"/>
          </a:p>
        </p:txBody>
      </p:sp>
      <p:sp>
        <p:nvSpPr>
          <p:cNvPr id="2" name="Content Placeholder 1"/>
          <p:cNvSpPr>
            <a:spLocks noGrp="1"/>
          </p:cNvSpPr>
          <p:nvPr>
            <p:ph idx="1"/>
          </p:nvPr>
        </p:nvSpPr>
        <p:spPr>
          <a:xfrm>
            <a:off x="2041742" y="2055813"/>
            <a:ext cx="4143159" cy="4484134"/>
          </a:xfrm>
        </p:spPr>
        <p:txBody>
          <a:bodyPr/>
          <a:lstStyle/>
          <a:p>
            <a:pPr marL="3175" indent="0" algn="ctr">
              <a:buNone/>
            </a:pPr>
            <a:r>
              <a:rPr lang="en-US" sz="2200" b="1" dirty="0"/>
              <a:t>More Help</a:t>
            </a:r>
          </a:p>
          <a:p>
            <a:pPr marL="176212" indent="0">
              <a:buNone/>
            </a:pPr>
            <a:endParaRPr lang="en-US" sz="1800" dirty="0"/>
          </a:p>
          <a:p>
            <a:pPr marL="176212" indent="0">
              <a:buNone/>
            </a:pPr>
            <a:endParaRPr lang="en-US" sz="1800" dirty="0"/>
          </a:p>
          <a:p>
            <a:pPr marL="176212" indent="0">
              <a:buNone/>
            </a:pPr>
            <a:endParaRPr lang="en-US" sz="1800" dirty="0"/>
          </a:p>
          <a:p>
            <a:pPr marL="176212" indent="0">
              <a:buNone/>
            </a:pPr>
            <a:endParaRPr lang="en-US" sz="1800" dirty="0"/>
          </a:p>
          <a:p>
            <a:pPr marL="176212" indent="0">
              <a:buNone/>
            </a:pPr>
            <a:endParaRPr lang="en-US" sz="1800" dirty="0"/>
          </a:p>
          <a:p>
            <a:pPr marL="176212" indent="0">
              <a:buNone/>
            </a:pPr>
            <a:endParaRPr lang="en-US" sz="1800" dirty="0"/>
          </a:p>
          <a:p>
            <a:pPr marL="3175" indent="0">
              <a:buNone/>
              <a:tabLst>
                <a:tab pos="1539875" algn="l"/>
              </a:tabLst>
            </a:pPr>
            <a:endParaRPr lang="en-US" sz="1800" dirty="0"/>
          </a:p>
          <a:p>
            <a:pPr marL="3175" indent="0">
              <a:buNone/>
              <a:tabLst>
                <a:tab pos="1539875" algn="l"/>
              </a:tabLst>
            </a:pPr>
            <a:r>
              <a:rPr lang="en-US" sz="1800" dirty="0"/>
              <a:t>Validated programs are not universally effective programs; 3 to 5 percent of students need something more.</a:t>
            </a:r>
          </a:p>
          <a:p>
            <a:endParaRPr lang="en-US" dirty="0"/>
          </a:p>
        </p:txBody>
      </p:sp>
      <p:sp>
        <p:nvSpPr>
          <p:cNvPr id="5" name="Content Placeholder 4"/>
          <p:cNvSpPr>
            <a:spLocks noGrp="1"/>
          </p:cNvSpPr>
          <p:nvPr>
            <p:ph idx="10"/>
          </p:nvPr>
        </p:nvSpPr>
        <p:spPr>
          <a:xfrm>
            <a:off x="6861175" y="2055813"/>
            <a:ext cx="3806825" cy="3852006"/>
          </a:xfrm>
        </p:spPr>
        <p:txBody>
          <a:bodyPr>
            <a:normAutofit fontScale="92500" lnSpcReduction="10000"/>
          </a:bodyPr>
          <a:lstStyle/>
          <a:p>
            <a:pPr marL="0" indent="0" algn="ctr">
              <a:buNone/>
            </a:pPr>
            <a:r>
              <a:rPr lang="en-US" sz="2200" b="1" dirty="0"/>
              <a:t>More Practice</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000" dirty="0"/>
          </a:p>
          <a:p>
            <a:pPr marL="0" indent="0">
              <a:spcBef>
                <a:spcPts val="1200"/>
              </a:spcBef>
              <a:buNone/>
            </a:pPr>
            <a:endParaRPr lang="en-US" sz="1800" dirty="0"/>
          </a:p>
          <a:p>
            <a:pPr marL="0" indent="0">
              <a:spcBef>
                <a:spcPts val="1200"/>
              </a:spcBef>
              <a:buNone/>
            </a:pPr>
            <a:endParaRPr lang="en-US" sz="1800" dirty="0"/>
          </a:p>
          <a:p>
            <a:pPr marL="0" indent="0">
              <a:spcBef>
                <a:spcPts val="1200"/>
              </a:spcBef>
              <a:buNone/>
            </a:pPr>
            <a:r>
              <a:rPr lang="en-US" sz="1800" dirty="0"/>
              <a:t>Students with intensive needs often require 10</a:t>
            </a:r>
            <a:r>
              <a:rPr lang="en-US" sz="1800" dirty="0">
                <a:latin typeface="Arial"/>
                <a:cs typeface="Arial"/>
              </a:rPr>
              <a:t>–</a:t>
            </a:r>
            <a:r>
              <a:rPr lang="en-US" sz="1800" dirty="0"/>
              <a:t>30 times more practice than peers to learn new information.</a:t>
            </a:r>
          </a:p>
          <a:p>
            <a:endParaRPr lang="en-US" dirty="0"/>
          </a:p>
        </p:txBody>
      </p:sp>
      <p:pic>
        <p:nvPicPr>
          <p:cNvPr id="1026" name="Picture 2" descr="Mother teaching a chil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03" r="4436"/>
          <a:stretch/>
        </p:blipFill>
        <p:spPr bwMode="auto">
          <a:xfrm>
            <a:off x="7186984" y="2464384"/>
            <a:ext cx="2908366" cy="2345610"/>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pic>
        <p:nvPicPr>
          <p:cNvPr id="1027" name="Picture 3" descr="A figure helping anoth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3825" y="2439332"/>
            <a:ext cx="1900582" cy="2460209"/>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60817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58A2CD-CBBC-46BD-AD4E-74774D71C8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Picture 6" descr="Data Based Individualization Diagram&#10;Validated Intervention Program&#10;Progress Monitoring&#10;Responsive&#10;Nonresponsive&#10;Diagnostic Data&#10;Intervention Adaptation&#10;Progress Monitor&#10;Nonresponsive&#10;Responsive">
            <a:extLst>
              <a:ext uri="{FF2B5EF4-FFF2-40B4-BE49-F238E27FC236}">
                <a16:creationId xmlns:a16="http://schemas.microsoft.com/office/drawing/2014/main" id="{25A7FF1B-E290-45F0-BB8D-EBBDDDADE234}"/>
              </a:ext>
            </a:extLst>
          </p:cNvPr>
          <p:cNvPicPr>
            <a:picLocks noChangeAspect="1"/>
          </p:cNvPicPr>
          <p:nvPr/>
        </p:nvPicPr>
        <p:blipFill>
          <a:blip r:embed="rId2"/>
          <a:stretch>
            <a:fillRect/>
          </a:stretch>
        </p:blipFill>
        <p:spPr>
          <a:xfrm>
            <a:off x="4378806" y="104745"/>
            <a:ext cx="3720229" cy="6181127"/>
          </a:xfrm>
          <a:prstGeom prst="rect">
            <a:avLst/>
          </a:prstGeom>
        </p:spPr>
      </p:pic>
      <p:sp>
        <p:nvSpPr>
          <p:cNvPr id="8" name="TextBox 7">
            <a:extLst>
              <a:ext uri="{FF2B5EF4-FFF2-40B4-BE49-F238E27FC236}">
                <a16:creationId xmlns:a16="http://schemas.microsoft.com/office/drawing/2014/main" id="{655E3E51-1732-46B0-B535-097BD96D20E4}"/>
              </a:ext>
            </a:extLst>
          </p:cNvPr>
          <p:cNvSpPr txBox="1"/>
          <p:nvPr/>
        </p:nvSpPr>
        <p:spPr>
          <a:xfrm>
            <a:off x="538619" y="584654"/>
            <a:ext cx="3840188"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Intensive Intervention through Data-Based Individualization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www.intensiveintervention.org</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2" name="Title 1" hidden="1">
            <a:extLst>
              <a:ext uri="{FF2B5EF4-FFF2-40B4-BE49-F238E27FC236}">
                <a16:creationId xmlns:a16="http://schemas.microsoft.com/office/drawing/2014/main" id="{4B69B2F0-F25B-4905-B99D-2B0C9484CAA9}"/>
              </a:ext>
            </a:extLst>
          </p:cNvPr>
          <p:cNvSpPr>
            <a:spLocks noGrp="1"/>
          </p:cNvSpPr>
          <p:nvPr>
            <p:ph type="title"/>
          </p:nvPr>
        </p:nvSpPr>
        <p:spPr/>
        <p:txBody>
          <a:bodyPr/>
          <a:lstStyle/>
          <a:p>
            <a:r>
              <a:rPr lang="en-US" dirty="0"/>
              <a:t>Intensive Intervention through Data-Based</a:t>
            </a:r>
            <a:r>
              <a:rPr lang="en-US" baseline="0" dirty="0"/>
              <a:t> Individualization</a:t>
            </a:r>
            <a:endParaRPr lang="en-US" dirty="0"/>
          </a:p>
        </p:txBody>
      </p:sp>
    </p:spTree>
    <p:extLst>
      <p:ext uri="{BB962C8B-B14F-4D97-AF65-F5344CB8AC3E}">
        <p14:creationId xmlns:p14="http://schemas.microsoft.com/office/powerpoint/2010/main" val="1182896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FB5DED-0646-4CA2-959D-97B95649DEE5}"/>
              </a:ext>
            </a:extLst>
          </p:cNvPr>
          <p:cNvSpPr>
            <a:spLocks noGrp="1"/>
          </p:cNvSpPr>
          <p:nvPr>
            <p:ph idx="1"/>
          </p:nvPr>
        </p:nvSpPr>
        <p:spPr>
          <a:xfrm>
            <a:off x="838200" y="535577"/>
            <a:ext cx="10515600" cy="5027523"/>
          </a:xfrm>
        </p:spPr>
        <p:txBody>
          <a:bodyPr>
            <a:normAutofit/>
          </a:bodyPr>
          <a:lstStyle/>
          <a:p>
            <a:pPr marL="0" indent="0" algn="ctr">
              <a:buNone/>
            </a:pPr>
            <a:endParaRPr lang="en-US" sz="3600" dirty="0"/>
          </a:p>
          <a:p>
            <a:pPr marL="0" indent="0" algn="ctr">
              <a:buNone/>
            </a:pPr>
            <a:r>
              <a:rPr lang="en-US" sz="3600" b="1" dirty="0"/>
              <a:t>Students with severe and persistent learning and behavior needs require ongoing intensive, data-driven instruction designed to address their individual strengths and challenges…</a:t>
            </a:r>
          </a:p>
          <a:p>
            <a:pPr marL="0" indent="0" algn="ctr">
              <a:buNone/>
            </a:pPr>
            <a:endParaRPr lang="en-US" sz="3600" b="1" dirty="0"/>
          </a:p>
          <a:p>
            <a:pPr marL="0" indent="0" algn="ctr">
              <a:buNone/>
            </a:pPr>
            <a:r>
              <a:rPr lang="en-US" sz="3600" b="1" dirty="0"/>
              <a:t>Educators require </a:t>
            </a:r>
            <a:r>
              <a:rPr lang="en-US" sz="3600" b="1" dirty="0">
                <a:solidFill>
                  <a:srgbClr val="FF0000"/>
                </a:solidFill>
              </a:rPr>
              <a:t>ongoing support </a:t>
            </a:r>
            <a:r>
              <a:rPr lang="en-US" sz="3600" b="1" dirty="0"/>
              <a:t>to develop this expertise.</a:t>
            </a:r>
          </a:p>
        </p:txBody>
      </p:sp>
      <p:sp>
        <p:nvSpPr>
          <p:cNvPr id="4" name="Slide Number Placeholder 3">
            <a:extLst>
              <a:ext uri="{FF2B5EF4-FFF2-40B4-BE49-F238E27FC236}">
                <a16:creationId xmlns:a16="http://schemas.microsoft.com/office/drawing/2014/main" id="{4A42970B-E570-4E0D-BF0F-DCAE2F2D9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Title 1" hidden="1">
            <a:extLst>
              <a:ext uri="{FF2B5EF4-FFF2-40B4-BE49-F238E27FC236}">
                <a16:creationId xmlns:a16="http://schemas.microsoft.com/office/drawing/2014/main" id="{F8533BC3-3E3F-4A8A-973B-A40C2B298DC5}"/>
              </a:ext>
            </a:extLst>
          </p:cNvPr>
          <p:cNvSpPr>
            <a:spLocks noGrp="1"/>
          </p:cNvSpPr>
          <p:nvPr>
            <p:ph type="title"/>
          </p:nvPr>
        </p:nvSpPr>
        <p:spPr/>
        <p:txBody>
          <a:bodyPr/>
          <a:lstStyle/>
          <a:p>
            <a:r>
              <a:rPr lang="en-US" dirty="0"/>
              <a:t>Slide</a:t>
            </a:r>
          </a:p>
        </p:txBody>
      </p:sp>
    </p:spTree>
    <p:extLst>
      <p:ext uri="{BB962C8B-B14F-4D97-AF65-F5344CB8AC3E}">
        <p14:creationId xmlns:p14="http://schemas.microsoft.com/office/powerpoint/2010/main" val="14634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3976-60F6-4E4E-B684-6C6ABC644664}"/>
              </a:ext>
            </a:extLst>
          </p:cNvPr>
          <p:cNvSpPr>
            <a:spLocks noGrp="1"/>
          </p:cNvSpPr>
          <p:nvPr>
            <p:ph type="title"/>
          </p:nvPr>
        </p:nvSpPr>
        <p:spPr/>
        <p:txBody>
          <a:bodyPr/>
          <a:lstStyle/>
          <a:p>
            <a:r>
              <a:rPr lang="en-US" dirty="0"/>
              <a:t>Who delivers intensive intervention?</a:t>
            </a:r>
          </a:p>
        </p:txBody>
      </p:sp>
      <p:sp>
        <p:nvSpPr>
          <p:cNvPr id="3" name="Content Placeholder 2">
            <a:extLst>
              <a:ext uri="{FF2B5EF4-FFF2-40B4-BE49-F238E27FC236}">
                <a16:creationId xmlns:a16="http://schemas.microsoft.com/office/drawing/2014/main" id="{29A6FDC1-2C92-4150-A94C-B77403A91241}"/>
              </a:ext>
            </a:extLst>
          </p:cNvPr>
          <p:cNvSpPr>
            <a:spLocks noGrp="1"/>
          </p:cNvSpPr>
          <p:nvPr>
            <p:ph idx="1"/>
          </p:nvPr>
        </p:nvSpPr>
        <p:spPr/>
        <p:txBody>
          <a:bodyPr>
            <a:normAutofit fontScale="92500" lnSpcReduction="20000"/>
          </a:bodyPr>
          <a:lstStyle/>
          <a:p>
            <a:r>
              <a:rPr lang="en-US" sz="2900" dirty="0"/>
              <a:t>Special educators</a:t>
            </a:r>
          </a:p>
          <a:p>
            <a:r>
              <a:rPr lang="en-US" sz="2900" dirty="0"/>
              <a:t>Intervention specialists </a:t>
            </a:r>
          </a:p>
          <a:p>
            <a:r>
              <a:rPr lang="en-US" sz="2900" dirty="0"/>
              <a:t>School psychologists</a:t>
            </a:r>
          </a:p>
          <a:p>
            <a:r>
              <a:rPr lang="en-US" sz="2900" dirty="0"/>
              <a:t>Social workers </a:t>
            </a:r>
          </a:p>
          <a:p>
            <a:r>
              <a:rPr lang="en-US" sz="2900" dirty="0"/>
              <a:t>Related service personnel </a:t>
            </a:r>
          </a:p>
          <a:p>
            <a:endParaRPr lang="en-US" dirty="0"/>
          </a:p>
          <a:p>
            <a:endParaRPr lang="en-US" dirty="0"/>
          </a:p>
          <a:p>
            <a:pPr marL="0" indent="0" algn="ctr">
              <a:buNone/>
            </a:pPr>
            <a:r>
              <a:rPr lang="en-US" i="1" dirty="0"/>
              <a:t>*Although they may play a supportive role, in most cases it is not realistic for classroom teachers or </a:t>
            </a:r>
            <a:r>
              <a:rPr lang="en-US" i="1" dirty="0" err="1"/>
              <a:t>paraeductaors</a:t>
            </a:r>
            <a:r>
              <a:rPr lang="en-US" i="1" dirty="0"/>
              <a:t> to lead the implementation of an intensive intervention.*</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9441870-CDE4-4052-BA27-8BF160B3C3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34849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384ED-BF27-4C62-BF82-7166810EFE44}"/>
              </a:ext>
            </a:extLst>
          </p:cNvPr>
          <p:cNvSpPr>
            <a:spLocks noGrp="1"/>
          </p:cNvSpPr>
          <p:nvPr>
            <p:ph idx="1"/>
          </p:nvPr>
        </p:nvSpPr>
        <p:spPr>
          <a:xfrm>
            <a:off x="1016021" y="1276985"/>
            <a:ext cx="10515600" cy="3737475"/>
          </a:xfrm>
        </p:spPr>
        <p:txBody>
          <a:bodyPr/>
          <a:lstStyle/>
          <a:p>
            <a:pPr marL="0" indent="0" algn="ctr">
              <a:buNone/>
            </a:pPr>
            <a:endParaRPr lang="en-US" dirty="0"/>
          </a:p>
          <a:p>
            <a:pPr marL="0" indent="0" algn="ctr">
              <a:buNone/>
            </a:pPr>
            <a:endParaRPr lang="en-US" sz="3600" dirty="0"/>
          </a:p>
          <a:p>
            <a:pPr marL="0" indent="0" algn="ctr">
              <a:buNone/>
            </a:pPr>
            <a:endParaRPr lang="en-US" sz="3600" dirty="0"/>
          </a:p>
          <a:p>
            <a:pPr marL="0" indent="0" algn="ctr">
              <a:buNone/>
            </a:pPr>
            <a:r>
              <a:rPr lang="en-US" sz="3600" b="1" dirty="0"/>
              <a:t>What should supports emphasize? </a:t>
            </a:r>
          </a:p>
        </p:txBody>
      </p:sp>
      <p:sp>
        <p:nvSpPr>
          <p:cNvPr id="4" name="Slide Number Placeholder 3">
            <a:extLst>
              <a:ext uri="{FF2B5EF4-FFF2-40B4-BE49-F238E27FC236}">
                <a16:creationId xmlns:a16="http://schemas.microsoft.com/office/drawing/2014/main" id="{52DEECB3-7CD3-4672-BEDE-21C3045FC2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Title 1" hidden="1">
            <a:extLst>
              <a:ext uri="{FF2B5EF4-FFF2-40B4-BE49-F238E27FC236}">
                <a16:creationId xmlns:a16="http://schemas.microsoft.com/office/drawing/2014/main" id="{2EFCB00F-54E5-46AD-9EE3-E2F6DCDC249E}"/>
              </a:ext>
            </a:extLst>
          </p:cNvPr>
          <p:cNvSpPr>
            <a:spLocks noGrp="1"/>
          </p:cNvSpPr>
          <p:nvPr>
            <p:ph type="title"/>
          </p:nvPr>
        </p:nvSpPr>
        <p:spPr/>
        <p:txBody>
          <a:bodyPr/>
          <a:lstStyle/>
          <a:p>
            <a:r>
              <a:rPr lang="en-US" dirty="0"/>
              <a:t>What should supports emphasize?</a:t>
            </a:r>
          </a:p>
        </p:txBody>
      </p:sp>
    </p:spTree>
    <p:extLst>
      <p:ext uri="{BB962C8B-B14F-4D97-AF65-F5344CB8AC3E}">
        <p14:creationId xmlns:p14="http://schemas.microsoft.com/office/powerpoint/2010/main" val="1669362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760E-6D2D-49A1-9F27-B0E3E216C9D8}"/>
              </a:ext>
            </a:extLst>
          </p:cNvPr>
          <p:cNvSpPr>
            <a:spLocks noGrp="1"/>
          </p:cNvSpPr>
          <p:nvPr>
            <p:ph type="title"/>
          </p:nvPr>
        </p:nvSpPr>
        <p:spPr>
          <a:xfrm>
            <a:off x="942703" y="391254"/>
            <a:ext cx="10515600" cy="1325563"/>
          </a:xfrm>
        </p:spPr>
        <p:txBody>
          <a:bodyPr>
            <a:normAutofit/>
          </a:bodyPr>
          <a:lstStyle/>
          <a:p>
            <a:r>
              <a:rPr lang="en-US" sz="3600" dirty="0"/>
              <a:t>#1: Learn to collect and interpret data</a:t>
            </a:r>
          </a:p>
        </p:txBody>
      </p:sp>
      <p:graphicFrame>
        <p:nvGraphicFramePr>
          <p:cNvPr id="5" name="Content Placeholder 4">
            <a:extLst>
              <a:ext uri="{FF2B5EF4-FFF2-40B4-BE49-F238E27FC236}">
                <a16:creationId xmlns:a16="http://schemas.microsoft.com/office/drawing/2014/main" id="{37E09343-1A9A-485D-960B-8DDADD65CB62}"/>
              </a:ext>
            </a:extLst>
          </p:cNvPr>
          <p:cNvGraphicFramePr>
            <a:graphicFrameLocks noGrp="1"/>
          </p:cNvGraphicFramePr>
          <p:nvPr>
            <p:ph idx="1"/>
            <p:extLst/>
          </p:nvPr>
        </p:nvGraphicFramePr>
        <p:xfrm>
          <a:off x="942703" y="1553396"/>
          <a:ext cx="10515600" cy="463414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704886232"/>
                    </a:ext>
                  </a:extLst>
                </a:gridCol>
                <a:gridCol w="3505200">
                  <a:extLst>
                    <a:ext uri="{9D8B030D-6E8A-4147-A177-3AD203B41FA5}">
                      <a16:colId xmlns:a16="http://schemas.microsoft.com/office/drawing/2014/main" val="2064516604"/>
                    </a:ext>
                  </a:extLst>
                </a:gridCol>
                <a:gridCol w="3505200">
                  <a:extLst>
                    <a:ext uri="{9D8B030D-6E8A-4147-A177-3AD203B41FA5}">
                      <a16:colId xmlns:a16="http://schemas.microsoft.com/office/drawing/2014/main" val="2944560307"/>
                    </a:ext>
                  </a:extLst>
                </a:gridCol>
              </a:tblGrid>
              <a:tr h="1031868">
                <a:tc>
                  <a:txBody>
                    <a:bodyPr/>
                    <a:lstStyle/>
                    <a:p>
                      <a:pPr algn="ctr"/>
                      <a:r>
                        <a:rPr lang="en-US" sz="3200" dirty="0"/>
                        <a:t>Screening</a:t>
                      </a:r>
                    </a:p>
                  </a:txBody>
                  <a:tcPr/>
                </a:tc>
                <a:tc>
                  <a:txBody>
                    <a:bodyPr/>
                    <a:lstStyle/>
                    <a:p>
                      <a:pPr algn="ctr"/>
                      <a:r>
                        <a:rPr lang="en-US" sz="3200" dirty="0"/>
                        <a:t>Progress Monitoring</a:t>
                      </a:r>
                    </a:p>
                  </a:txBody>
                  <a:tcPr/>
                </a:tc>
                <a:tc>
                  <a:txBody>
                    <a:bodyPr/>
                    <a:lstStyle/>
                    <a:p>
                      <a:pPr algn="ctr"/>
                      <a:r>
                        <a:rPr lang="en-US" sz="3200" dirty="0"/>
                        <a:t>Diagnostic Data</a:t>
                      </a:r>
                    </a:p>
                  </a:txBody>
                  <a:tcPr/>
                </a:tc>
                <a:extLst>
                  <a:ext uri="{0D108BD9-81ED-4DB2-BD59-A6C34878D82A}">
                    <a16:rowId xmlns:a16="http://schemas.microsoft.com/office/drawing/2014/main" val="2544669380"/>
                  </a:ext>
                </a:extLst>
              </a:tr>
              <a:tr h="2564930">
                <a:tc>
                  <a:txBody>
                    <a:bodyPr/>
                    <a:lstStyle/>
                    <a:p>
                      <a:pPr marL="571500" marR="0" lvl="0" indent="-5715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Determine </a:t>
                      </a:r>
                      <a:r>
                        <a:rPr lang="en-US" sz="2400" b="1" i="1" dirty="0"/>
                        <a:t>who </a:t>
                      </a:r>
                      <a:r>
                        <a:rPr lang="en-US" sz="2400" i="0" dirty="0"/>
                        <a:t>needs additional support</a:t>
                      </a:r>
                      <a:endParaRPr lang="en-US" sz="2400" dirty="0"/>
                    </a:p>
                    <a:p>
                      <a:pPr marL="571500" indent="-571500">
                        <a:buFont typeface="Arial" panose="020B0604020202020204" pitchFamily="34" charset="0"/>
                        <a:buChar char="•"/>
                      </a:pPr>
                      <a:r>
                        <a:rPr lang="en-US" sz="2400" dirty="0"/>
                        <a:t>Individual &amp; group trends</a:t>
                      </a:r>
                    </a:p>
                    <a:p>
                      <a:pPr marL="571500" indent="-571500">
                        <a:buFont typeface="Arial" panose="020B0604020202020204" pitchFamily="34" charset="0"/>
                        <a:buChar char="•"/>
                      </a:pPr>
                      <a:r>
                        <a:rPr lang="en-US" sz="2400" dirty="0"/>
                        <a:t>Subgroup analysis</a:t>
                      </a:r>
                    </a:p>
                  </a:txBody>
                  <a:tcPr/>
                </a:tc>
                <a:tc>
                  <a:txBody>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Determine </a:t>
                      </a:r>
                      <a:r>
                        <a:rPr lang="en-US" sz="2400" b="1" i="1" dirty="0"/>
                        <a:t>when </a:t>
                      </a:r>
                      <a:r>
                        <a:rPr lang="en-US" sz="2400" b="0" i="0" dirty="0"/>
                        <a:t>changes are needed</a:t>
                      </a:r>
                      <a:endParaRPr lang="en-US" sz="2400" dirty="0"/>
                    </a:p>
                    <a:p>
                      <a:pPr marL="342900" indent="-342900">
                        <a:buFont typeface="Arial" panose="020B0604020202020204" pitchFamily="34" charset="0"/>
                        <a:buChar char="•"/>
                      </a:pPr>
                      <a:r>
                        <a:rPr lang="en-US" sz="2400" dirty="0"/>
                        <a:t>Evaluate response to instruction/ intervention</a:t>
                      </a:r>
                    </a:p>
                  </a:txBody>
                  <a:tcPr/>
                </a:tc>
                <a:tc>
                  <a:txBody>
                    <a:bodyPr/>
                    <a:lstStyle/>
                    <a:p>
                      <a:pPr marL="342900" indent="-342900">
                        <a:buFont typeface="Arial" panose="020B0604020202020204" pitchFamily="34" charset="0"/>
                        <a:buChar char="•"/>
                      </a:pPr>
                      <a:r>
                        <a:rPr lang="en-US" sz="2400" dirty="0"/>
                        <a:t>Determine </a:t>
                      </a:r>
                      <a:r>
                        <a:rPr lang="en-US" sz="2400" b="1" i="1" dirty="0"/>
                        <a:t>why</a:t>
                      </a:r>
                      <a:r>
                        <a:rPr lang="en-US" sz="2400" i="0" dirty="0"/>
                        <a:t> the current program isn’t working  </a:t>
                      </a:r>
                    </a:p>
                    <a:p>
                      <a:pPr marL="342900" indent="-342900">
                        <a:buFont typeface="Arial" panose="020B0604020202020204" pitchFamily="34" charset="0"/>
                        <a:buChar char="•"/>
                      </a:pPr>
                      <a:r>
                        <a:rPr lang="en-US" sz="2400" i="0" dirty="0"/>
                        <a:t>Identify strengths and weaknesses </a:t>
                      </a:r>
                      <a:endParaRPr lang="en-US" sz="2400" dirty="0"/>
                    </a:p>
                  </a:txBody>
                  <a:tcPr/>
                </a:tc>
                <a:extLst>
                  <a:ext uri="{0D108BD9-81ED-4DB2-BD59-A6C34878D82A}">
                    <a16:rowId xmlns:a16="http://schemas.microsoft.com/office/drawing/2014/main" val="1299684205"/>
                  </a:ext>
                </a:extLst>
              </a:tr>
              <a:tr h="1002412">
                <a:tc gridSpan="3">
                  <a:txBody>
                    <a:bodyPr/>
                    <a:lstStyle/>
                    <a:p>
                      <a:pPr algn="ctr"/>
                      <a:r>
                        <a:rPr lang="en-US" sz="1800" dirty="0"/>
                        <a:t>Identify tools at:</a:t>
                      </a:r>
                    </a:p>
                    <a:p>
                      <a:pPr algn="ctr"/>
                      <a:r>
                        <a:rPr lang="en-US" sz="1800" dirty="0">
                          <a:hlinkClick r:id="rId3"/>
                        </a:rPr>
                        <a:t>https://intensiveintervention.org/about-charts-resources</a:t>
                      </a:r>
                      <a:endParaRPr lang="en-US" sz="1800" dirty="0"/>
                    </a:p>
                    <a:p>
                      <a:pPr algn="ctr"/>
                      <a:r>
                        <a:rPr lang="en-US" sz="1800" dirty="0">
                          <a:hlinkClick r:id="rId4"/>
                        </a:rPr>
                        <a:t>https://intensiveintervention.org/intensive-intervention/diagnostic-data/example-diagnostic-tools</a:t>
                      </a:r>
                      <a:endParaRPr lang="en-US" sz="1800" dirty="0"/>
                    </a:p>
                  </a:txBody>
                  <a:tcPr/>
                </a:tc>
                <a:tc hMerge="1">
                  <a:txBody>
                    <a:bodyPr/>
                    <a:lstStyle/>
                    <a:p>
                      <a:endParaRPr lang="en-US" sz="2400" dirty="0"/>
                    </a:p>
                  </a:txBody>
                  <a:tcPr/>
                </a:tc>
                <a:tc hMerge="1">
                  <a:txBody>
                    <a:bodyPr/>
                    <a:lstStyle/>
                    <a:p>
                      <a:endParaRPr lang="en-US" sz="2400" dirty="0"/>
                    </a:p>
                  </a:txBody>
                  <a:tcPr/>
                </a:tc>
                <a:extLst>
                  <a:ext uri="{0D108BD9-81ED-4DB2-BD59-A6C34878D82A}">
                    <a16:rowId xmlns:a16="http://schemas.microsoft.com/office/drawing/2014/main" val="304984185"/>
                  </a:ext>
                </a:extLst>
              </a:tr>
            </a:tbl>
          </a:graphicData>
        </a:graphic>
      </p:graphicFrame>
      <p:sp>
        <p:nvSpPr>
          <p:cNvPr id="4" name="Slide Number Placeholder 3">
            <a:extLst>
              <a:ext uri="{FF2B5EF4-FFF2-40B4-BE49-F238E27FC236}">
                <a16:creationId xmlns:a16="http://schemas.microsoft.com/office/drawing/2014/main" id="{2CB83898-2A86-4344-9D05-D651572D5C6C}"/>
              </a:ext>
            </a:extLst>
          </p:cNvPr>
          <p:cNvSpPr>
            <a:spLocks noGrp="1"/>
          </p:cNvSpPr>
          <p:nvPr>
            <p:ph type="sldNum" sz="quarter" idx="12"/>
          </p:nvPr>
        </p:nvSpPr>
        <p:spPr>
          <a:xfrm>
            <a:off x="11636124" y="6299473"/>
            <a:ext cx="4571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36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36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437566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F445-B309-499A-A28F-7D9469FF1333}"/>
              </a:ext>
            </a:extLst>
          </p:cNvPr>
          <p:cNvSpPr>
            <a:spLocks noGrp="1"/>
          </p:cNvSpPr>
          <p:nvPr>
            <p:ph type="title"/>
          </p:nvPr>
        </p:nvSpPr>
        <p:spPr>
          <a:xfrm>
            <a:off x="838200" y="264919"/>
            <a:ext cx="10515600" cy="1325563"/>
          </a:xfrm>
        </p:spPr>
        <p:txBody>
          <a:bodyPr/>
          <a:lstStyle/>
          <a:p>
            <a:r>
              <a:rPr lang="en-US" dirty="0"/>
              <a:t>#2: Develop Expertise in Explicit Instruction</a:t>
            </a:r>
          </a:p>
        </p:txBody>
      </p:sp>
      <p:sp>
        <p:nvSpPr>
          <p:cNvPr id="4" name="Slide Number Placeholder 3">
            <a:extLst>
              <a:ext uri="{FF2B5EF4-FFF2-40B4-BE49-F238E27FC236}">
                <a16:creationId xmlns:a16="http://schemas.microsoft.com/office/drawing/2014/main" id="{3F8DF3F3-4168-427E-AA4E-199F49D2F7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12" name="Diagram 11">
            <a:extLst>
              <a:ext uri="{FF2B5EF4-FFF2-40B4-BE49-F238E27FC236}">
                <a16:creationId xmlns:a16="http://schemas.microsoft.com/office/drawing/2014/main" id="{0765F850-CC8F-49D3-8E3B-C0E97B7D87E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981316"/>
              </p:ext>
            </p:extLst>
          </p:nvPr>
        </p:nvGraphicFramePr>
        <p:xfrm>
          <a:off x="2312862" y="1254836"/>
          <a:ext cx="6881242" cy="451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571DFB3-40C4-4DD6-959F-304FEB086BAA}"/>
              </a:ext>
            </a:extLst>
          </p:cNvPr>
          <p:cNvSpPr txBox="1"/>
          <p:nvPr/>
        </p:nvSpPr>
        <p:spPr>
          <a:xfrm>
            <a:off x="1147524" y="5823640"/>
            <a:ext cx="10515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https://intensiveintervention.org/intensive-intervention-features-explicit-instruction</a:t>
            </a:r>
            <a:b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77967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56101" y="1749569"/>
          <a:ext cx="10057331" cy="384048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r>
                        <a:rPr lang="en-US" sz="2400" dirty="0"/>
                        <a:t>Do Special Educators Experience….</a:t>
                      </a:r>
                    </a:p>
                  </a:txBody>
                  <a:tcPr/>
                </a:tc>
                <a:tc hMerge="1">
                  <a:txBody>
                    <a:bodyPr/>
                    <a:lstStyle/>
                    <a:p>
                      <a:endParaRPr lang="en-US" dirty="0"/>
                    </a:p>
                  </a:txBody>
                  <a:tcPr/>
                </a:tc>
                <a:tc gridSpan="2">
                  <a:txBody>
                    <a:bodyPr/>
                    <a:lstStyle/>
                    <a:p>
                      <a:pPr algn="ctr"/>
                      <a:r>
                        <a:rPr lang="en-US" sz="2400" b="1" dirty="0"/>
                        <a:t>Opportunities</a:t>
                      </a:r>
                      <a:r>
                        <a:rPr lang="en-US" sz="2400" b="1" baseline="0" dirty="0"/>
                        <a:t> to Learn Effective Practices (e.g., through Preparation, PD)?</a:t>
                      </a:r>
                      <a:endParaRPr lang="en-US" sz="24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endParaRPr lang="en-US" sz="2400" b="1" dirty="0"/>
                    </a:p>
                  </a:txBody>
                  <a:tcPr anchor="ctr"/>
                </a:tc>
                <a:tc>
                  <a:txBody>
                    <a:bodyPr/>
                    <a:lstStyle/>
                    <a:p>
                      <a:endParaRPr lang="en-US" sz="2400" dirty="0"/>
                    </a:p>
                  </a:txBody>
                  <a:tcPr/>
                </a:tc>
                <a:tc>
                  <a:txBody>
                    <a:bodyPr/>
                    <a:lstStyle/>
                    <a:p>
                      <a:pPr algn="ctr"/>
                      <a:endParaRPr lang="en-US" sz="2400" dirty="0"/>
                    </a:p>
                  </a:txBody>
                  <a:tcPr anchor="ctr">
                    <a:lnR w="12700" cap="flat" cmpd="sng" algn="ctr">
                      <a:solidFill>
                        <a:schemeClr val="tx1"/>
                      </a:solidFill>
                      <a:prstDash val="solid"/>
                      <a:round/>
                      <a:headEnd type="none" w="med" len="med"/>
                      <a:tailEnd type="none" w="med" len="med"/>
                    </a:lnR>
                  </a:tcPr>
                </a:tc>
                <a:tc>
                  <a:txBody>
                    <a:bodyPr/>
                    <a:lstStyle/>
                    <a:p>
                      <a:pPr algn="ctr"/>
                      <a:endParaRPr lang="en-US" sz="24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endParaRPr lang="en-US" sz="2400" dirty="0"/>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endParaRPr lang="en-US" sz="2400" dirty="0"/>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2172712525"/>
                  </a:ext>
                </a:extLst>
              </a:tr>
            </a:tbl>
          </a:graphicData>
        </a:graphic>
      </p:graphicFrame>
      <p:sp>
        <p:nvSpPr>
          <p:cNvPr id="6"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7" name="TextBox 6"/>
          <p:cNvSpPr txBox="1"/>
          <p:nvPr/>
        </p:nvSpPr>
        <p:spPr>
          <a:xfrm>
            <a:off x="8249895" y="6627168"/>
            <a:ext cx="3942105"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Tree>
    <p:extLst>
      <p:ext uri="{BB962C8B-B14F-4D97-AF65-F5344CB8AC3E}">
        <p14:creationId xmlns:p14="http://schemas.microsoft.com/office/powerpoint/2010/main" val="9673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4">
            <a:extLst>
              <a:ext uri="{FF2B5EF4-FFF2-40B4-BE49-F238E27FC236}">
                <a16:creationId xmlns:a16="http://schemas.microsoft.com/office/drawing/2014/main" id="{7DBEC5EA-0D05-45AF-879D-05F7DC28112D}"/>
              </a:ext>
            </a:extLst>
          </p:cNvPr>
          <p:cNvSpPr txBox="1"/>
          <p:nvPr/>
        </p:nvSpPr>
        <p:spPr>
          <a:xfrm>
            <a:off x="0" y="412833"/>
            <a:ext cx="8480809" cy="1075936"/>
          </a:xfrm>
          <a:prstGeom prst="rect">
            <a:avLst/>
          </a:prstGeom>
        </p:spPr>
        <p:txBody>
          <a:bodyPr vert="horz" wrap="square" lIns="0" tIns="16510" rIns="0" bIns="0" rtlCol="0">
            <a:spAutoFit/>
          </a:bodyPr>
          <a:lstStyle/>
          <a:p>
            <a:pPr marL="0" marR="0" lvl="0" indent="0" algn="ctr" defTabSz="914400" rtl="0" eaLnBrk="1" fontAlgn="auto" latinLnBrk="0" hangingPunct="1">
              <a:lnSpc>
                <a:spcPct val="100000"/>
              </a:lnSpc>
              <a:spcBef>
                <a:spcPts val="130"/>
              </a:spcBef>
              <a:spcAft>
                <a:spcPts val="0"/>
              </a:spcAft>
              <a:buClrTx/>
              <a:buSzTx/>
              <a:buFontTx/>
              <a:buNone/>
              <a:tabLst/>
              <a:defRPr/>
            </a:pPr>
            <a:r>
              <a:rPr kumimoji="0" lang="en-US" sz="3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Explicit Instruction </a:t>
            </a:r>
          </a:p>
          <a:p>
            <a:pPr marL="0" marR="0" lvl="0" indent="0" algn="ctr" defTabSz="914400" rtl="0" eaLnBrk="1" fontAlgn="auto" latinLnBrk="0" hangingPunct="1">
              <a:lnSpc>
                <a:spcPct val="100000"/>
              </a:lnSpc>
              <a:spcBef>
                <a:spcPts val="130"/>
              </a:spcBef>
              <a:spcAft>
                <a:spcPts val="0"/>
              </a:spcAft>
              <a:buClrTx/>
              <a:buSzTx/>
              <a:buFontTx/>
              <a:buNone/>
              <a:tabLst/>
              <a:defRPr/>
            </a:pPr>
            <a:r>
              <a:rPr kumimoji="0" lang="en-US" sz="34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Course Content and Resources</a:t>
            </a:r>
          </a:p>
        </p:txBody>
      </p:sp>
      <p:grpSp>
        <p:nvGrpSpPr>
          <p:cNvPr id="3" name="Group 2">
            <a:extLst>
              <a:ext uri="{FF2B5EF4-FFF2-40B4-BE49-F238E27FC236}">
                <a16:creationId xmlns:a16="http://schemas.microsoft.com/office/drawing/2014/main" id="{88E95D07-48A8-40CB-96BE-27C24CF662AA}"/>
              </a:ext>
              <a:ext uri="{C183D7F6-B498-43B3-948B-1728B52AA6E4}">
                <adec:decorative xmlns:adec="http://schemas.microsoft.com/office/drawing/2017/decorative" val="1"/>
              </a:ext>
            </a:extLst>
          </p:cNvPr>
          <p:cNvGrpSpPr/>
          <p:nvPr/>
        </p:nvGrpSpPr>
        <p:grpSpPr>
          <a:xfrm>
            <a:off x="8966247" y="-345105"/>
            <a:ext cx="3036765" cy="3449487"/>
            <a:chOff x="9607265" y="8282620"/>
            <a:chExt cx="13660584" cy="14199276"/>
          </a:xfrm>
        </p:grpSpPr>
        <p:pic>
          <p:nvPicPr>
            <p:cNvPr id="4" name="Graphic 3" descr="Monitor">
              <a:extLst>
                <a:ext uri="{FF2B5EF4-FFF2-40B4-BE49-F238E27FC236}">
                  <a16:creationId xmlns:a16="http://schemas.microsoft.com/office/drawing/2014/main" id="{E97B33D0-E260-4975-A490-9167E9EC94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265" y="8282620"/>
              <a:ext cx="13660584" cy="14199276"/>
            </a:xfrm>
            <a:prstGeom prst="rect">
              <a:avLst/>
            </a:prstGeom>
          </p:spPr>
        </p:pic>
        <p:pic>
          <p:nvPicPr>
            <p:cNvPr id="5" name="Picture 4">
              <a:extLst>
                <a:ext uri="{FF2B5EF4-FFF2-40B4-BE49-F238E27FC236}">
                  <a16:creationId xmlns:a16="http://schemas.microsoft.com/office/drawing/2014/main" id="{D2DEC0BC-BD2D-4517-ABCB-617B4991DB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595135" y="11739421"/>
              <a:ext cx="9638583" cy="5079995"/>
            </a:xfrm>
            <a:prstGeom prst="rect">
              <a:avLst/>
            </a:prstGeom>
          </p:spPr>
        </p:pic>
      </p:grpSp>
      <p:grpSp>
        <p:nvGrpSpPr>
          <p:cNvPr id="15" name="Group 14">
            <a:extLst>
              <a:ext uri="{FF2B5EF4-FFF2-40B4-BE49-F238E27FC236}">
                <a16:creationId xmlns:a16="http://schemas.microsoft.com/office/drawing/2014/main" id="{FB06A5E5-8354-471F-AF5D-D2BAC4C558A7}"/>
              </a:ext>
              <a:ext uri="{C183D7F6-B498-43B3-948B-1728B52AA6E4}">
                <adec:decorative xmlns:adec="http://schemas.microsoft.com/office/drawing/2017/decorative" val="1"/>
              </a:ext>
            </a:extLst>
          </p:cNvPr>
          <p:cNvGrpSpPr>
            <a:grpSpLocks noChangeAspect="1"/>
          </p:cNvGrpSpPr>
          <p:nvPr/>
        </p:nvGrpSpPr>
        <p:grpSpPr>
          <a:xfrm>
            <a:off x="5011825" y="2075020"/>
            <a:ext cx="7053050" cy="5021152"/>
            <a:chOff x="5668981" y="5949888"/>
            <a:chExt cx="8495094" cy="6047761"/>
          </a:xfrm>
        </p:grpSpPr>
        <p:pic>
          <p:nvPicPr>
            <p:cNvPr id="7" name="Graphic 6" descr="Teacher">
              <a:extLst>
                <a:ext uri="{FF2B5EF4-FFF2-40B4-BE49-F238E27FC236}">
                  <a16:creationId xmlns:a16="http://schemas.microsoft.com/office/drawing/2014/main" id="{204D85BD-732A-4E7E-92E0-BBD35F2445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07620" y="5949888"/>
              <a:ext cx="2286000" cy="2286000"/>
            </a:xfrm>
            <a:prstGeom prst="rect">
              <a:avLst/>
            </a:prstGeom>
          </p:spPr>
        </p:pic>
        <p:pic>
          <p:nvPicPr>
            <p:cNvPr id="8" name="Graphic 7" descr="Video camera">
              <a:extLst>
                <a:ext uri="{FF2B5EF4-FFF2-40B4-BE49-F238E27FC236}">
                  <a16:creationId xmlns:a16="http://schemas.microsoft.com/office/drawing/2014/main" id="{38AED4F3-92A9-481A-9C40-521A561E0D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68981" y="7778894"/>
              <a:ext cx="2286000" cy="2286000"/>
            </a:xfrm>
            <a:prstGeom prst="rect">
              <a:avLst/>
            </a:prstGeom>
          </p:spPr>
        </p:pic>
        <p:pic>
          <p:nvPicPr>
            <p:cNvPr id="9" name="Graphic 8" descr="Open Folder">
              <a:extLst>
                <a:ext uri="{FF2B5EF4-FFF2-40B4-BE49-F238E27FC236}">
                  <a16:creationId xmlns:a16="http://schemas.microsoft.com/office/drawing/2014/main" id="{A652A522-3B8F-48F3-9707-410D76534A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2646" y="9711649"/>
              <a:ext cx="2286000" cy="2286000"/>
            </a:xfrm>
            <a:prstGeom prst="rect">
              <a:avLst/>
            </a:prstGeom>
          </p:spPr>
        </p:pic>
        <p:sp>
          <p:nvSpPr>
            <p:cNvPr id="10" name="TextBox 9">
              <a:extLst>
                <a:ext uri="{FF2B5EF4-FFF2-40B4-BE49-F238E27FC236}">
                  <a16:creationId xmlns:a16="http://schemas.microsoft.com/office/drawing/2014/main" id="{826F7848-8899-48D6-BE3B-DFB6F300F3F2}"/>
                </a:ext>
              </a:extLst>
            </p:cNvPr>
            <p:cNvSpPr txBox="1"/>
            <p:nvPr/>
          </p:nvSpPr>
          <p:spPr>
            <a:xfrm>
              <a:off x="8557339" y="6955122"/>
              <a:ext cx="5606736" cy="852618"/>
            </a:xfrm>
            <a:prstGeom prst="rect">
              <a:avLst/>
            </a:prstGeom>
            <a:solidFill>
              <a:srgbClr val="F5F7FB"/>
            </a:solidFill>
            <a:ln w="57150">
              <a:solidFill>
                <a:schemeClr val="tx2"/>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Pre-recorded lecture content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Adaptable PowerPoint slides </a:t>
              </a:r>
            </a:p>
          </p:txBody>
        </p:sp>
        <p:sp>
          <p:nvSpPr>
            <p:cNvPr id="11" name="TextBox 10">
              <a:extLst>
                <a:ext uri="{FF2B5EF4-FFF2-40B4-BE49-F238E27FC236}">
                  <a16:creationId xmlns:a16="http://schemas.microsoft.com/office/drawing/2014/main" id="{5EFB0D53-9F44-4E1D-972D-364612F84226}"/>
                </a:ext>
              </a:extLst>
            </p:cNvPr>
            <p:cNvSpPr txBox="1"/>
            <p:nvPr/>
          </p:nvSpPr>
          <p:spPr>
            <a:xfrm>
              <a:off x="8556219" y="10192548"/>
              <a:ext cx="5606736" cy="1223322"/>
            </a:xfrm>
            <a:prstGeom prst="rect">
              <a:avLst/>
            </a:prstGeom>
            <a:solidFill>
              <a:srgbClr val="F5F7FB"/>
            </a:solidFill>
            <a:ln w="57150">
              <a:solidFill>
                <a:schemeClr val="tx2"/>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Activities, Discussion Prompts, Quiz Questions, Coaching Guide </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84EB5ED-28B1-465E-9826-9821DFD09AD0}"/>
                </a:ext>
              </a:extLst>
            </p:cNvPr>
            <p:cNvSpPr txBox="1"/>
            <p:nvPr/>
          </p:nvSpPr>
          <p:spPr>
            <a:xfrm>
              <a:off x="8556221" y="8595305"/>
              <a:ext cx="5606736" cy="852618"/>
            </a:xfrm>
            <a:prstGeom prst="rect">
              <a:avLst/>
            </a:prstGeom>
            <a:solidFill>
              <a:srgbClr val="F5F7FB"/>
            </a:solidFill>
            <a:ln w="57150">
              <a:solidFill>
                <a:schemeClr val="tx2"/>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 examples / non-examples of classroom instruction </a:t>
              </a:r>
            </a:p>
          </p:txBody>
        </p:sp>
      </p:grpSp>
      <p:sp>
        <p:nvSpPr>
          <p:cNvPr id="13" name="TextBox 12">
            <a:extLst>
              <a:ext uri="{FF2B5EF4-FFF2-40B4-BE49-F238E27FC236}">
                <a16:creationId xmlns:a16="http://schemas.microsoft.com/office/drawing/2014/main" id="{14702B08-0F5A-48F2-9EEF-17B4362FE22C}"/>
              </a:ext>
            </a:extLst>
          </p:cNvPr>
          <p:cNvSpPr txBox="1"/>
          <p:nvPr/>
        </p:nvSpPr>
        <p:spPr>
          <a:xfrm>
            <a:off x="454834" y="2028883"/>
            <a:ext cx="4142485" cy="4770537"/>
          </a:xfrm>
          <a:prstGeom prst="rect">
            <a:avLst/>
          </a:prstGeom>
          <a:noFill/>
          <a:ln w="57150">
            <a:solidFill>
              <a:srgbClr val="E752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Content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Modeling and Practicing to Help Students Reach Academic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Using Effective Methods to Elicit Frequent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Providing Immediate and Specific Feedback and Maintaining a Brisk 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Evaluating Use of Explicit Instruction to Support Students’ Academic Needs</a:t>
            </a:r>
          </a:p>
        </p:txBody>
      </p:sp>
      <p:sp>
        <p:nvSpPr>
          <p:cNvPr id="14" name="Star: 7 Points 13">
            <a:extLst>
              <a:ext uri="{FF2B5EF4-FFF2-40B4-BE49-F238E27FC236}">
                <a16:creationId xmlns:a16="http://schemas.microsoft.com/office/drawing/2014/main" id="{535DFBB0-6231-4116-B454-322EDFA4443F}"/>
              </a:ext>
            </a:extLst>
          </p:cNvPr>
          <p:cNvSpPr/>
          <p:nvPr/>
        </p:nvSpPr>
        <p:spPr>
          <a:xfrm>
            <a:off x="3894005" y="2528938"/>
            <a:ext cx="3566160" cy="27594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Coming Soon!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Math, Reading, and Classroom Management courses</a:t>
            </a:r>
          </a:p>
        </p:txBody>
      </p:sp>
      <p:sp>
        <p:nvSpPr>
          <p:cNvPr id="6" name="Title 5" hidden="1">
            <a:extLst>
              <a:ext uri="{FF2B5EF4-FFF2-40B4-BE49-F238E27FC236}">
                <a16:creationId xmlns:a16="http://schemas.microsoft.com/office/drawing/2014/main" id="{1A247F9E-D059-4036-B67A-B96E4ABDF372}"/>
              </a:ext>
            </a:extLst>
          </p:cNvPr>
          <p:cNvSpPr>
            <a:spLocks noGrp="1"/>
          </p:cNvSpPr>
          <p:nvPr>
            <p:ph type="title" idx="4294967295"/>
          </p:nvPr>
        </p:nvSpPr>
        <p:spPr/>
        <p:txBody>
          <a:bodyPr/>
          <a:lstStyle/>
          <a:p>
            <a:r>
              <a:rPr lang="en-US" dirty="0"/>
              <a:t>Explicit Instruction Course Content and Resources</a:t>
            </a:r>
          </a:p>
        </p:txBody>
      </p:sp>
    </p:spTree>
    <p:extLst>
      <p:ext uri="{BB962C8B-B14F-4D97-AF65-F5344CB8AC3E}">
        <p14:creationId xmlns:p14="http://schemas.microsoft.com/office/powerpoint/2010/main" val="86278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B1C7-6B64-4442-B3A6-42D5A5C2DA2C}"/>
              </a:ext>
            </a:extLst>
          </p:cNvPr>
          <p:cNvSpPr>
            <a:spLocks noGrp="1"/>
          </p:cNvSpPr>
          <p:nvPr>
            <p:ph type="title"/>
          </p:nvPr>
        </p:nvSpPr>
        <p:spPr/>
        <p:txBody>
          <a:bodyPr/>
          <a:lstStyle/>
          <a:p>
            <a:r>
              <a:rPr lang="en-US" dirty="0"/>
              <a:t>#3: Develop Skills to Support Students with Challenging Behavior </a:t>
            </a:r>
          </a:p>
        </p:txBody>
      </p:sp>
      <p:sp>
        <p:nvSpPr>
          <p:cNvPr id="4" name="Slide Number Placeholder 3">
            <a:extLst>
              <a:ext uri="{FF2B5EF4-FFF2-40B4-BE49-F238E27FC236}">
                <a16:creationId xmlns:a16="http://schemas.microsoft.com/office/drawing/2014/main" id="{AC840AE8-A6E8-4394-96DF-5D6CB241D0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6" name="Table 5">
            <a:extLst>
              <a:ext uri="{FF2B5EF4-FFF2-40B4-BE49-F238E27FC236}">
                <a16:creationId xmlns:a16="http://schemas.microsoft.com/office/drawing/2014/main" id="{BA63BF8E-6502-4073-BDB1-0AF0195FAC64}"/>
              </a:ext>
            </a:extLst>
          </p:cNvPr>
          <p:cNvGraphicFramePr>
            <a:graphicFrameLocks noGrp="1"/>
          </p:cNvGraphicFramePr>
          <p:nvPr>
            <p:extLst/>
          </p:nvPr>
        </p:nvGraphicFramePr>
        <p:xfrm>
          <a:off x="1293224" y="1690690"/>
          <a:ext cx="9376227" cy="4286583"/>
        </p:xfrm>
        <a:graphic>
          <a:graphicData uri="http://schemas.openxmlformats.org/drawingml/2006/table">
            <a:tbl>
              <a:tblPr firstRow="1" bandRow="1">
                <a:tableStyleId>{5C22544A-7EE6-4342-B048-85BDC9FD1C3A}</a:tableStyleId>
              </a:tblPr>
              <a:tblGrid>
                <a:gridCol w="3125409">
                  <a:extLst>
                    <a:ext uri="{9D8B030D-6E8A-4147-A177-3AD203B41FA5}">
                      <a16:colId xmlns:a16="http://schemas.microsoft.com/office/drawing/2014/main" val="1279301160"/>
                    </a:ext>
                  </a:extLst>
                </a:gridCol>
                <a:gridCol w="3125409">
                  <a:extLst>
                    <a:ext uri="{9D8B030D-6E8A-4147-A177-3AD203B41FA5}">
                      <a16:colId xmlns:a16="http://schemas.microsoft.com/office/drawing/2014/main" val="2530816696"/>
                    </a:ext>
                  </a:extLst>
                </a:gridCol>
                <a:gridCol w="3125409">
                  <a:extLst>
                    <a:ext uri="{9D8B030D-6E8A-4147-A177-3AD203B41FA5}">
                      <a16:colId xmlns:a16="http://schemas.microsoft.com/office/drawing/2014/main" val="2819832630"/>
                    </a:ext>
                  </a:extLst>
                </a:gridCol>
              </a:tblGrid>
              <a:tr h="14688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Screening &amp; Progress Monitoring for Behavior </a:t>
                      </a:r>
                    </a:p>
                  </a:txBody>
                  <a:tcPr/>
                </a:tc>
                <a:tc>
                  <a:txBody>
                    <a:bodyPr/>
                    <a:lstStyle/>
                    <a:p>
                      <a:r>
                        <a:rPr lang="en-US" sz="1800" dirty="0"/>
                        <a:t>Functional Assessment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Classroom Management and Intervention Supports</a:t>
                      </a:r>
                    </a:p>
                    <a:p>
                      <a:endParaRPr lang="en-US" sz="1800" dirty="0"/>
                    </a:p>
                  </a:txBody>
                  <a:tcPr/>
                </a:tc>
                <a:extLst>
                  <a:ext uri="{0D108BD9-81ED-4DB2-BD59-A6C34878D82A}">
                    <a16:rowId xmlns:a16="http://schemas.microsoft.com/office/drawing/2014/main" val="600837644"/>
                  </a:ext>
                </a:extLst>
              </a:tr>
              <a:tr h="2817772">
                <a:tc>
                  <a:txBody>
                    <a:bodyPr/>
                    <a:lstStyle/>
                    <a:p>
                      <a:r>
                        <a:rPr lang="en-US" dirty="0"/>
                        <a:t>Tools charts: </a:t>
                      </a:r>
                      <a:r>
                        <a:rPr lang="en-US" dirty="0">
                          <a:hlinkClick r:id="rId2"/>
                        </a:rPr>
                        <a:t>https://charts.intensiveintervention.org/chart/behavior-screening</a:t>
                      </a:r>
                      <a:endParaRPr lang="en-US" dirty="0"/>
                    </a:p>
                    <a:p>
                      <a:endParaRPr lang="en-US" dirty="0"/>
                    </a:p>
                    <a:p>
                      <a:r>
                        <a:rPr lang="en-US" dirty="0">
                          <a:hlinkClick r:id="rId3"/>
                        </a:rPr>
                        <a:t>https://charts.intensiveintervention.org/chart/behavioral-progress-monitoring-tools</a:t>
                      </a:r>
                      <a:endParaRPr lang="en-US" dirty="0"/>
                    </a:p>
                    <a:p>
                      <a:endParaRPr lang="en-US" dirty="0"/>
                    </a:p>
                    <a:p>
                      <a:r>
                        <a:rPr lang="en-US" dirty="0"/>
                        <a:t>Professional Learning Module: </a:t>
                      </a:r>
                    </a:p>
                    <a:p>
                      <a:r>
                        <a:rPr lang="en-US" dirty="0">
                          <a:hlinkClick r:id="rId4"/>
                        </a:rPr>
                        <a:t>https://intensiveintervention.org/resource/monitoring-student-progress-behavioral-interventions-dbi-training-series-module-3</a:t>
                      </a:r>
                      <a:endParaRPr lang="en-US" dirty="0"/>
                    </a:p>
                  </a:txBody>
                  <a:tcPr/>
                </a:tc>
                <a:tc>
                  <a:txBody>
                    <a:bodyPr/>
                    <a:lstStyle/>
                    <a:p>
                      <a:r>
                        <a:rPr lang="en-US" dirty="0"/>
                        <a:t>Professional Learning Module: </a:t>
                      </a:r>
                    </a:p>
                    <a:p>
                      <a:r>
                        <a:rPr lang="en-US" dirty="0">
                          <a:hlinkClick r:id="rId5"/>
                        </a:rPr>
                        <a:t>https://intensiveintervention.org/resource/using-fba-diagnostic-assessment-behavior-dbi-training-series-module-6</a:t>
                      </a:r>
                      <a:endParaRPr lang="en-US" dirty="0"/>
                    </a:p>
                  </a:txBody>
                  <a:tcPr/>
                </a:tc>
                <a:tc>
                  <a:txBody>
                    <a:bodyPr/>
                    <a:lstStyle/>
                    <a:p>
                      <a:r>
                        <a:rPr lang="en-US" dirty="0"/>
                        <a:t>Function-Based Behavior Strategies: </a:t>
                      </a:r>
                      <a:r>
                        <a:rPr lang="en-US" dirty="0">
                          <a:hlinkClick r:id="rId6"/>
                        </a:rPr>
                        <a:t>https://intensiveintervention.org/intervention-resources/behavior-strategies-support-intensifying-interventions</a:t>
                      </a:r>
                      <a:endParaRPr lang="en-US" dirty="0"/>
                    </a:p>
                    <a:p>
                      <a:endParaRPr lang="en-US" dirty="0"/>
                    </a:p>
                    <a:p>
                      <a:r>
                        <a:rPr lang="en-US" dirty="0"/>
                        <a:t>Professional Learning Module: </a:t>
                      </a:r>
                      <a:r>
                        <a:rPr lang="en-US" dirty="0">
                          <a:hlinkClick r:id="rId7"/>
                        </a:rPr>
                        <a:t>https://intensiveintervention.org/resource/what-do-i-do-now-individualizing-behavior-interventions-when-standard-approaches-dont-work</a:t>
                      </a:r>
                      <a:endParaRPr lang="en-US" dirty="0"/>
                    </a:p>
                    <a:p>
                      <a:endParaRPr lang="en-US" dirty="0"/>
                    </a:p>
                    <a:p>
                      <a:r>
                        <a:rPr lang="en-US" dirty="0"/>
                        <a:t>Coming Soon: Online course </a:t>
                      </a:r>
                    </a:p>
                  </a:txBody>
                  <a:tcPr/>
                </a:tc>
                <a:extLst>
                  <a:ext uri="{0D108BD9-81ED-4DB2-BD59-A6C34878D82A}">
                    <a16:rowId xmlns:a16="http://schemas.microsoft.com/office/drawing/2014/main" val="1594388678"/>
                  </a:ext>
                </a:extLst>
              </a:tr>
            </a:tbl>
          </a:graphicData>
        </a:graphic>
      </p:graphicFrame>
    </p:spTree>
    <p:extLst>
      <p:ext uri="{BB962C8B-B14F-4D97-AF65-F5344CB8AC3E}">
        <p14:creationId xmlns:p14="http://schemas.microsoft.com/office/powerpoint/2010/main" val="1070796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5E30-E730-4397-9B67-759571203199}"/>
              </a:ext>
            </a:extLst>
          </p:cNvPr>
          <p:cNvSpPr>
            <a:spLocks noGrp="1"/>
          </p:cNvSpPr>
          <p:nvPr>
            <p:ph type="title"/>
          </p:nvPr>
        </p:nvSpPr>
        <p:spPr>
          <a:xfrm>
            <a:off x="838200" y="2766218"/>
            <a:ext cx="10515600" cy="1325563"/>
          </a:xfrm>
        </p:spPr>
        <p:txBody>
          <a:bodyPr/>
          <a:lstStyle/>
          <a:p>
            <a:pPr algn="ctr"/>
            <a:r>
              <a:rPr lang="en-US" dirty="0"/>
              <a:t>#4: Learn Strategies for Intensifying  Interventions</a:t>
            </a:r>
          </a:p>
        </p:txBody>
      </p:sp>
      <p:sp>
        <p:nvSpPr>
          <p:cNvPr id="4" name="Slide Number Placeholder 3">
            <a:extLst>
              <a:ext uri="{FF2B5EF4-FFF2-40B4-BE49-F238E27FC236}">
                <a16:creationId xmlns:a16="http://schemas.microsoft.com/office/drawing/2014/main" id="{57C91F30-0D83-4DAE-B0E5-8E40D2E9A3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33752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5494B0-6219-450C-824F-C6F45C7630B3}"/>
              </a:ext>
            </a:extLst>
          </p:cNvPr>
          <p:cNvSpPr>
            <a:spLocks noGrp="1"/>
          </p:cNvSpPr>
          <p:nvPr>
            <p:ph type="sldNum" sz="quarter" idx="12"/>
          </p:nvPr>
        </p:nvSpPr>
        <p:spPr>
          <a:xfrm>
            <a:off x="14782802" y="6719502"/>
            <a:ext cx="128240" cy="1384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900" b="0" i="0" u="none" strike="noStrike" kern="1200" cap="none" spc="0" normalizeH="0" baseline="0" noProof="0">
                <a:ln>
                  <a:noFill/>
                </a:ln>
                <a:solidFill>
                  <a:srgbClr val="D4D4D4">
                    <a:lumMod val="75000"/>
                  </a:srgbClr>
                </a:solidFill>
                <a:effectLst/>
                <a:uLnTx/>
                <a:uFillTx/>
                <a:latin typeface="Arial"/>
                <a:ea typeface="ＭＳ Ｐゴシック"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dirty="0">
              <a:ln>
                <a:noFill/>
              </a:ln>
              <a:solidFill>
                <a:srgbClr val="D4D4D4">
                  <a:lumMod val="75000"/>
                </a:srgbClr>
              </a:solidFill>
              <a:effectLst/>
              <a:uLnTx/>
              <a:uFillTx/>
              <a:latin typeface="Arial"/>
              <a:ea typeface="ＭＳ Ｐゴシック" charset="-128"/>
              <a:cs typeface="+mn-cs"/>
            </a:endParaRPr>
          </a:p>
        </p:txBody>
      </p:sp>
      <p:pic>
        <p:nvPicPr>
          <p:cNvPr id="5" name="Picture 4" descr="Dimensions and their descriptions. Strength: How well the program works for students with intensive intervention needs, expressed in terms of effect sizes. Effect sizes of above .25 indicate and intervention has value in improving outcomes. effect sizes of .35 or .4 are moderate; effect sizes of .5 or larger are strong. Dosage: the number of opportunities a student has to respond and receive corrective feedback. It refers to the size of the instructional group, the number of minutes each session lasts, and the number of sessions provided per week. alignment: how well the program address the target students' full set of academic skills, does not address skills the target student has already mastered and c incorporates a meaningful focus on grade appropriate curricular standards. attention to transfer: the extent to which and intervention is designed to help students transfer the skills the y learn to other formats and contexts and realize connections between mastered and related skills. comprehensiveness: the number of explicit instruction principles the intervention incorporates. Behavioral support: the extent to which the program incorporates self regulation and executive function components and behavioral principles to minimize nonproductive behavior. Individualization: a validated, data based process for individualizing intervention, in which the education systematically adjust the intervention over time, in response to ongoing progress-monitoring data, to address the student's complex learning needs.">
            <a:extLst>
              <a:ext uri="{FF2B5EF4-FFF2-40B4-BE49-F238E27FC236}">
                <a16:creationId xmlns:a16="http://schemas.microsoft.com/office/drawing/2014/main" id="{E4553144-79DF-408F-BA3E-2B2B6BA036BA}"/>
              </a:ext>
            </a:extLst>
          </p:cNvPr>
          <p:cNvPicPr>
            <a:picLocks noChangeAspect="1"/>
          </p:cNvPicPr>
          <p:nvPr/>
        </p:nvPicPr>
        <p:blipFill rotWithShape="1">
          <a:blip r:embed="rId3"/>
          <a:srcRect t="8983"/>
          <a:stretch/>
        </p:blipFill>
        <p:spPr>
          <a:xfrm>
            <a:off x="1252603" y="802630"/>
            <a:ext cx="10123987" cy="5475235"/>
          </a:xfrm>
          <a:prstGeom prst="rect">
            <a:avLst/>
          </a:prstGeom>
        </p:spPr>
      </p:pic>
      <p:sp>
        <p:nvSpPr>
          <p:cNvPr id="2" name="TextBox 1">
            <a:extLst>
              <a:ext uri="{FF2B5EF4-FFF2-40B4-BE49-F238E27FC236}">
                <a16:creationId xmlns:a16="http://schemas.microsoft.com/office/drawing/2014/main" id="{608CCEF7-79C9-462E-B663-D32CADC5AE96}"/>
              </a:ext>
            </a:extLst>
          </p:cNvPr>
          <p:cNvSpPr txBox="1"/>
          <p:nvPr/>
        </p:nvSpPr>
        <p:spPr>
          <a:xfrm>
            <a:off x="1542179" y="102006"/>
            <a:ext cx="95448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Taxonomy of Intervention Intensity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https://intensiveintervention.org/taxonomy-intervention-intensity</a:t>
            </a: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3" name="Title 2" hidden="1">
            <a:extLst>
              <a:ext uri="{FF2B5EF4-FFF2-40B4-BE49-F238E27FC236}">
                <a16:creationId xmlns:a16="http://schemas.microsoft.com/office/drawing/2014/main" id="{5F03B524-D751-4DDE-B0A4-D445C71126DC}"/>
              </a:ext>
            </a:extLst>
          </p:cNvPr>
          <p:cNvSpPr>
            <a:spLocks noGrp="1"/>
          </p:cNvSpPr>
          <p:nvPr>
            <p:ph type="title"/>
          </p:nvPr>
        </p:nvSpPr>
        <p:spPr/>
        <p:txBody>
          <a:bodyPr/>
          <a:lstStyle/>
          <a:p>
            <a:r>
              <a:rPr lang="en-US" dirty="0"/>
              <a:t>Taxonomy</a:t>
            </a:r>
            <a:r>
              <a:rPr lang="en-US" baseline="0" dirty="0"/>
              <a:t> of Intervention Intensity</a:t>
            </a:r>
            <a:endParaRPr lang="en-US" dirty="0"/>
          </a:p>
        </p:txBody>
      </p:sp>
    </p:spTree>
    <p:extLst>
      <p:ext uri="{BB962C8B-B14F-4D97-AF65-F5344CB8AC3E}">
        <p14:creationId xmlns:p14="http://schemas.microsoft.com/office/powerpoint/2010/main" val="8206174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 of Literacy Resource">
            <a:extLst>
              <a:ext uri="{FF2B5EF4-FFF2-40B4-BE49-F238E27FC236}">
                <a16:creationId xmlns:a16="http://schemas.microsoft.com/office/drawing/2014/main" id="{782CC11C-06C6-471E-9584-D37D02C09F25}"/>
              </a:ext>
            </a:extLst>
          </p:cNvPr>
          <p:cNvPicPr>
            <a:picLocks noChangeAspect="1"/>
          </p:cNvPicPr>
          <p:nvPr/>
        </p:nvPicPr>
        <p:blipFill>
          <a:blip r:embed="rId2"/>
          <a:stretch>
            <a:fillRect/>
          </a:stretch>
        </p:blipFill>
        <p:spPr>
          <a:xfrm>
            <a:off x="238540" y="1378742"/>
            <a:ext cx="3852431" cy="4135302"/>
          </a:xfrm>
          <a:prstGeom prst="rect">
            <a:avLst/>
          </a:prstGeom>
        </p:spPr>
      </p:pic>
      <p:sp>
        <p:nvSpPr>
          <p:cNvPr id="2" name="Title 1">
            <a:extLst>
              <a:ext uri="{FF2B5EF4-FFF2-40B4-BE49-F238E27FC236}">
                <a16:creationId xmlns:a16="http://schemas.microsoft.com/office/drawing/2014/main" id="{9F0ADA3A-9C61-4E63-9473-DDA1694A595E}"/>
              </a:ext>
            </a:extLst>
          </p:cNvPr>
          <p:cNvSpPr>
            <a:spLocks noGrp="1"/>
          </p:cNvSpPr>
          <p:nvPr>
            <p:ph type="title"/>
          </p:nvPr>
        </p:nvSpPr>
        <p:spPr>
          <a:xfrm>
            <a:off x="457202" y="0"/>
            <a:ext cx="11276076" cy="914400"/>
          </a:xfrm>
        </p:spPr>
        <p:txBody>
          <a:bodyPr/>
          <a:lstStyle/>
          <a:p>
            <a:r>
              <a:rPr lang="en-US" dirty="0"/>
              <a:t>Content-Specific Intensification Resources</a:t>
            </a:r>
          </a:p>
        </p:txBody>
      </p:sp>
      <p:sp>
        <p:nvSpPr>
          <p:cNvPr id="4" name="Text Placeholder 3">
            <a:extLst>
              <a:ext uri="{FF2B5EF4-FFF2-40B4-BE49-F238E27FC236}">
                <a16:creationId xmlns:a16="http://schemas.microsoft.com/office/drawing/2014/main" id="{1DA7EB7D-9AE5-45DD-94E9-FA4A9D3E093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F2B7CD1-0816-49B2-A4D7-DD01CEB342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Picture 6" descr="Example of Literacy Resource">
            <a:extLst>
              <a:ext uri="{FF2B5EF4-FFF2-40B4-BE49-F238E27FC236}">
                <a16:creationId xmlns:a16="http://schemas.microsoft.com/office/drawing/2014/main" id="{615816D2-EA2E-447A-85FC-EB84F77E8F81}"/>
              </a:ext>
            </a:extLst>
          </p:cNvPr>
          <p:cNvPicPr>
            <a:picLocks noChangeAspect="1"/>
          </p:cNvPicPr>
          <p:nvPr/>
        </p:nvPicPr>
        <p:blipFill>
          <a:blip r:embed="rId3"/>
          <a:stretch>
            <a:fillRect/>
          </a:stretch>
        </p:blipFill>
        <p:spPr>
          <a:xfrm>
            <a:off x="1152338" y="1808922"/>
            <a:ext cx="2863672" cy="3119973"/>
          </a:xfrm>
          <a:prstGeom prst="rect">
            <a:avLst/>
          </a:prstGeom>
          <a:ln>
            <a:solidFill>
              <a:schemeClr val="tx1"/>
            </a:solidFill>
          </a:ln>
        </p:spPr>
      </p:pic>
      <p:pic>
        <p:nvPicPr>
          <p:cNvPr id="6" name="Picture 5" descr="Example of Literacy Resource">
            <a:extLst>
              <a:ext uri="{FF2B5EF4-FFF2-40B4-BE49-F238E27FC236}">
                <a16:creationId xmlns:a16="http://schemas.microsoft.com/office/drawing/2014/main" id="{F138F1E1-8413-4B4D-8986-BD1E782992D2}"/>
              </a:ext>
            </a:extLst>
          </p:cNvPr>
          <p:cNvPicPr>
            <a:picLocks noChangeAspect="1"/>
          </p:cNvPicPr>
          <p:nvPr/>
        </p:nvPicPr>
        <p:blipFill>
          <a:blip r:embed="rId4"/>
          <a:stretch>
            <a:fillRect/>
          </a:stretch>
        </p:blipFill>
        <p:spPr>
          <a:xfrm>
            <a:off x="1514392" y="2564464"/>
            <a:ext cx="3609647" cy="3901109"/>
          </a:xfrm>
          <a:prstGeom prst="rect">
            <a:avLst/>
          </a:prstGeom>
        </p:spPr>
      </p:pic>
      <p:sp>
        <p:nvSpPr>
          <p:cNvPr id="8" name="Rectangle 7">
            <a:extLst>
              <a:ext uri="{FF2B5EF4-FFF2-40B4-BE49-F238E27FC236}">
                <a16:creationId xmlns:a16="http://schemas.microsoft.com/office/drawing/2014/main" id="{25C82843-78E8-40D1-B39A-EA8874F1918D}"/>
              </a:ext>
            </a:extLst>
          </p:cNvPr>
          <p:cNvSpPr/>
          <p:nvPr/>
        </p:nvSpPr>
        <p:spPr>
          <a:xfrm>
            <a:off x="775252" y="894522"/>
            <a:ext cx="3617844" cy="44050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hlinkClick r:id="rId5"/>
              </a:rPr>
              <a:t>Literacy</a:t>
            </a: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DEC21C94-5E1D-4308-A713-6F3141D5A8A6}"/>
              </a:ext>
            </a:extLst>
          </p:cNvPr>
          <p:cNvSpPr/>
          <p:nvPr/>
        </p:nvSpPr>
        <p:spPr>
          <a:xfrm>
            <a:off x="4903303" y="894522"/>
            <a:ext cx="3617844" cy="44050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hlinkClick r:id="rId6"/>
              </a:rPr>
              <a:t>Math</a:t>
            </a: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Picture 10" descr="Example of Math Resource">
            <a:extLst>
              <a:ext uri="{FF2B5EF4-FFF2-40B4-BE49-F238E27FC236}">
                <a16:creationId xmlns:a16="http://schemas.microsoft.com/office/drawing/2014/main" id="{BEAD275B-E108-4546-91EC-21AE47F406E6}"/>
              </a:ext>
            </a:extLst>
          </p:cNvPr>
          <p:cNvPicPr>
            <a:picLocks noChangeAspect="1"/>
          </p:cNvPicPr>
          <p:nvPr/>
        </p:nvPicPr>
        <p:blipFill>
          <a:blip r:embed="rId7"/>
          <a:stretch>
            <a:fillRect/>
          </a:stretch>
        </p:blipFill>
        <p:spPr>
          <a:xfrm>
            <a:off x="4393096" y="1564303"/>
            <a:ext cx="4070153" cy="3426761"/>
          </a:xfrm>
          <a:prstGeom prst="rect">
            <a:avLst/>
          </a:prstGeom>
        </p:spPr>
      </p:pic>
      <p:pic>
        <p:nvPicPr>
          <p:cNvPr id="12" name="Picture 11" descr="Example of Math Resource">
            <a:extLst>
              <a:ext uri="{FF2B5EF4-FFF2-40B4-BE49-F238E27FC236}">
                <a16:creationId xmlns:a16="http://schemas.microsoft.com/office/drawing/2014/main" id="{BC3419FA-0011-4677-BF9C-3B90DBF71B88}"/>
              </a:ext>
            </a:extLst>
          </p:cNvPr>
          <p:cNvPicPr>
            <a:picLocks noChangeAspect="1"/>
          </p:cNvPicPr>
          <p:nvPr/>
        </p:nvPicPr>
        <p:blipFill>
          <a:blip r:embed="rId8"/>
          <a:stretch>
            <a:fillRect/>
          </a:stretch>
        </p:blipFill>
        <p:spPr>
          <a:xfrm rot="20351043">
            <a:off x="4508216" y="2551084"/>
            <a:ext cx="2067334" cy="2692055"/>
          </a:xfrm>
          <a:prstGeom prst="rect">
            <a:avLst/>
          </a:prstGeom>
        </p:spPr>
      </p:pic>
      <p:pic>
        <p:nvPicPr>
          <p:cNvPr id="13" name="Picture 12" descr="Example of Math Resource">
            <a:extLst>
              <a:ext uri="{FF2B5EF4-FFF2-40B4-BE49-F238E27FC236}">
                <a16:creationId xmlns:a16="http://schemas.microsoft.com/office/drawing/2014/main" id="{2FAACB5F-63E2-44A3-B599-D7018C4A16A5}"/>
              </a:ext>
            </a:extLst>
          </p:cNvPr>
          <p:cNvPicPr>
            <a:picLocks noChangeAspect="1"/>
          </p:cNvPicPr>
          <p:nvPr/>
        </p:nvPicPr>
        <p:blipFill>
          <a:blip r:embed="rId9"/>
          <a:stretch>
            <a:fillRect/>
          </a:stretch>
        </p:blipFill>
        <p:spPr>
          <a:xfrm>
            <a:off x="5725410" y="2380831"/>
            <a:ext cx="1999422" cy="2591356"/>
          </a:xfrm>
          <a:prstGeom prst="rect">
            <a:avLst/>
          </a:prstGeom>
        </p:spPr>
      </p:pic>
      <p:pic>
        <p:nvPicPr>
          <p:cNvPr id="14" name="Picture 13" descr="Example of Math Resource">
            <a:extLst>
              <a:ext uri="{FF2B5EF4-FFF2-40B4-BE49-F238E27FC236}">
                <a16:creationId xmlns:a16="http://schemas.microsoft.com/office/drawing/2014/main" id="{7BB92370-40A4-40ED-B14D-AA8895A8668A}"/>
              </a:ext>
            </a:extLst>
          </p:cNvPr>
          <p:cNvPicPr>
            <a:picLocks noChangeAspect="1"/>
          </p:cNvPicPr>
          <p:nvPr/>
        </p:nvPicPr>
        <p:blipFill>
          <a:blip r:embed="rId10"/>
          <a:stretch>
            <a:fillRect/>
          </a:stretch>
        </p:blipFill>
        <p:spPr>
          <a:xfrm rot="1328966">
            <a:off x="6737461" y="3183264"/>
            <a:ext cx="1949912" cy="2343207"/>
          </a:xfrm>
          <a:prstGeom prst="rect">
            <a:avLst/>
          </a:prstGeom>
        </p:spPr>
      </p:pic>
      <p:pic>
        <p:nvPicPr>
          <p:cNvPr id="15" name="Picture 14" descr="Example of Math Resource">
            <a:extLst>
              <a:ext uri="{FF2B5EF4-FFF2-40B4-BE49-F238E27FC236}">
                <a16:creationId xmlns:a16="http://schemas.microsoft.com/office/drawing/2014/main" id="{6D82F0C8-EBEC-49E0-B85F-AE77F047642D}"/>
              </a:ext>
            </a:extLst>
          </p:cNvPr>
          <p:cNvPicPr>
            <a:picLocks noChangeAspect="1"/>
          </p:cNvPicPr>
          <p:nvPr/>
        </p:nvPicPr>
        <p:blipFill>
          <a:blip r:embed="rId11"/>
          <a:stretch>
            <a:fillRect/>
          </a:stretch>
        </p:blipFill>
        <p:spPr>
          <a:xfrm>
            <a:off x="5381315" y="3748529"/>
            <a:ext cx="2187664" cy="1174046"/>
          </a:xfrm>
          <a:prstGeom prst="rect">
            <a:avLst/>
          </a:prstGeom>
        </p:spPr>
      </p:pic>
      <p:pic>
        <p:nvPicPr>
          <p:cNvPr id="16" name="Picture 15" descr="Example of Math Resource">
            <a:extLst>
              <a:ext uri="{FF2B5EF4-FFF2-40B4-BE49-F238E27FC236}">
                <a16:creationId xmlns:a16="http://schemas.microsoft.com/office/drawing/2014/main" id="{2D347F11-845D-4410-B5AB-51F271122B54}"/>
              </a:ext>
            </a:extLst>
          </p:cNvPr>
          <p:cNvPicPr>
            <a:picLocks noChangeAspect="1"/>
          </p:cNvPicPr>
          <p:nvPr/>
        </p:nvPicPr>
        <p:blipFill>
          <a:blip r:embed="rId12"/>
          <a:stretch>
            <a:fillRect/>
          </a:stretch>
        </p:blipFill>
        <p:spPr>
          <a:xfrm>
            <a:off x="4903303" y="4125748"/>
            <a:ext cx="4105275" cy="2343150"/>
          </a:xfrm>
          <a:prstGeom prst="rect">
            <a:avLst/>
          </a:prstGeom>
        </p:spPr>
      </p:pic>
      <p:sp>
        <p:nvSpPr>
          <p:cNvPr id="17" name="Rectangle 16">
            <a:extLst>
              <a:ext uri="{FF2B5EF4-FFF2-40B4-BE49-F238E27FC236}">
                <a16:creationId xmlns:a16="http://schemas.microsoft.com/office/drawing/2014/main" id="{444936C4-C0F5-4727-884D-4C549BE83E37}"/>
              </a:ext>
            </a:extLst>
          </p:cNvPr>
          <p:cNvSpPr/>
          <p:nvPr/>
        </p:nvSpPr>
        <p:spPr>
          <a:xfrm>
            <a:off x="8836151" y="868084"/>
            <a:ext cx="3099080" cy="44050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hlinkClick r:id="rId13"/>
              </a:rPr>
              <a:t>Behavior</a:t>
            </a: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8" name="Picture 17" descr="Example of Behavior Resource">
            <a:extLst>
              <a:ext uri="{FF2B5EF4-FFF2-40B4-BE49-F238E27FC236}">
                <a16:creationId xmlns:a16="http://schemas.microsoft.com/office/drawing/2014/main" id="{A0461302-8A74-445F-9712-74DE9BA47195}"/>
              </a:ext>
            </a:extLst>
          </p:cNvPr>
          <p:cNvPicPr>
            <a:picLocks noChangeAspect="1"/>
          </p:cNvPicPr>
          <p:nvPr/>
        </p:nvPicPr>
        <p:blipFill>
          <a:blip r:embed="rId14"/>
          <a:stretch>
            <a:fillRect/>
          </a:stretch>
        </p:blipFill>
        <p:spPr>
          <a:xfrm>
            <a:off x="8521147" y="1470211"/>
            <a:ext cx="3566558" cy="3901109"/>
          </a:xfrm>
          <a:prstGeom prst="rect">
            <a:avLst/>
          </a:prstGeom>
        </p:spPr>
      </p:pic>
      <p:pic>
        <p:nvPicPr>
          <p:cNvPr id="19" name="Picture 18" descr="Example of Behavior Resource">
            <a:extLst>
              <a:ext uri="{FF2B5EF4-FFF2-40B4-BE49-F238E27FC236}">
                <a16:creationId xmlns:a16="http://schemas.microsoft.com/office/drawing/2014/main" id="{52375F68-AF04-465F-B45B-A10C6C5CE394}"/>
              </a:ext>
            </a:extLst>
          </p:cNvPr>
          <p:cNvPicPr>
            <a:picLocks noChangeAspect="1"/>
          </p:cNvPicPr>
          <p:nvPr/>
        </p:nvPicPr>
        <p:blipFill>
          <a:blip r:embed="rId15"/>
          <a:stretch>
            <a:fillRect/>
          </a:stretch>
        </p:blipFill>
        <p:spPr>
          <a:xfrm rot="1027788">
            <a:off x="9308707" y="2740928"/>
            <a:ext cx="2527438" cy="3250999"/>
          </a:xfrm>
          <a:prstGeom prst="rect">
            <a:avLst/>
          </a:prstGeom>
          <a:ln>
            <a:solidFill>
              <a:schemeClr val="tx1"/>
            </a:solidFill>
          </a:ln>
        </p:spPr>
      </p:pic>
    </p:spTree>
    <p:extLst>
      <p:ext uri="{BB962C8B-B14F-4D97-AF65-F5344CB8AC3E}">
        <p14:creationId xmlns:p14="http://schemas.microsoft.com/office/powerpoint/2010/main" val="165299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10DA21-CE05-476C-86A9-273C41B9C13E}"/>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38310" b="8558"/>
          <a:stretch/>
        </p:blipFill>
        <p:spPr>
          <a:xfrm>
            <a:off x="4521767" y="2283720"/>
            <a:ext cx="3774711" cy="3916663"/>
          </a:xfrm>
          <a:prstGeom prst="rect">
            <a:avLst/>
          </a:prstGeom>
        </p:spPr>
      </p:pic>
      <p:sp>
        <p:nvSpPr>
          <p:cNvPr id="2" name="Title 1">
            <a:extLst>
              <a:ext uri="{FF2B5EF4-FFF2-40B4-BE49-F238E27FC236}">
                <a16:creationId xmlns:a16="http://schemas.microsoft.com/office/drawing/2014/main" id="{AC005EB9-72C8-452B-B786-E3D845F01BD9}"/>
              </a:ext>
            </a:extLst>
          </p:cNvPr>
          <p:cNvSpPr>
            <a:spLocks noGrp="1"/>
          </p:cNvSpPr>
          <p:nvPr>
            <p:ph type="title"/>
          </p:nvPr>
        </p:nvSpPr>
        <p:spPr/>
        <p:txBody>
          <a:bodyPr/>
          <a:lstStyle/>
          <a:p>
            <a:r>
              <a:rPr lang="en-US" dirty="0"/>
              <a:t>#5: Plan for the whole child </a:t>
            </a:r>
          </a:p>
        </p:txBody>
      </p:sp>
      <p:sp>
        <p:nvSpPr>
          <p:cNvPr id="3" name="Content Placeholder 2">
            <a:extLst>
              <a:ext uri="{FF2B5EF4-FFF2-40B4-BE49-F238E27FC236}">
                <a16:creationId xmlns:a16="http://schemas.microsoft.com/office/drawing/2014/main" id="{62B98A97-0AFC-4954-BCE2-412DAD70011A}"/>
              </a:ext>
            </a:extLst>
          </p:cNvPr>
          <p:cNvSpPr>
            <a:spLocks noGrp="1"/>
          </p:cNvSpPr>
          <p:nvPr>
            <p:ph idx="1"/>
          </p:nvPr>
        </p:nvSpPr>
        <p:spPr/>
        <p:txBody>
          <a:bodyPr/>
          <a:lstStyle/>
          <a:p>
            <a:pPr marL="0" indent="0" algn="ctr">
              <a:buNone/>
            </a:pPr>
            <a:r>
              <a:rPr lang="en-US" dirty="0"/>
              <a:t>Academic and behavior needs do not exist in isolation </a:t>
            </a:r>
          </a:p>
          <a:p>
            <a:pPr marL="0" indent="0" algn="ctr">
              <a:buNone/>
            </a:pPr>
            <a:endParaRPr lang="en-US" dirty="0"/>
          </a:p>
        </p:txBody>
      </p:sp>
      <p:sp>
        <p:nvSpPr>
          <p:cNvPr id="4" name="Slide Number Placeholder 3">
            <a:extLst>
              <a:ext uri="{FF2B5EF4-FFF2-40B4-BE49-F238E27FC236}">
                <a16:creationId xmlns:a16="http://schemas.microsoft.com/office/drawing/2014/main" id="{0746DFFB-5D60-4707-950C-FDC340AC2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22169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8DE917-B752-4EA5-8872-8A1BABD722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Picture 6" descr="Essentials of Intensive intervention">
            <a:extLst>
              <a:ext uri="{FF2B5EF4-FFF2-40B4-BE49-F238E27FC236}">
                <a16:creationId xmlns:a16="http://schemas.microsoft.com/office/drawing/2014/main" id="{073AAAD9-375B-4506-856A-2073BBCBEBC7}"/>
              </a:ext>
            </a:extLst>
          </p:cNvPr>
          <p:cNvPicPr>
            <a:picLocks noChangeAspect="1"/>
          </p:cNvPicPr>
          <p:nvPr/>
        </p:nvPicPr>
        <p:blipFill>
          <a:blip r:embed="rId2"/>
          <a:stretch>
            <a:fillRect/>
          </a:stretch>
        </p:blipFill>
        <p:spPr>
          <a:xfrm>
            <a:off x="600041" y="893711"/>
            <a:ext cx="2937528" cy="4161498"/>
          </a:xfrm>
          <a:prstGeom prst="rect">
            <a:avLst/>
          </a:prstGeom>
        </p:spPr>
      </p:pic>
      <p:pic>
        <p:nvPicPr>
          <p:cNvPr id="8" name="Picture 7" descr="Screenshot of  Example of Premeeting Background Form">
            <a:extLst>
              <a:ext uri="{FF2B5EF4-FFF2-40B4-BE49-F238E27FC236}">
                <a16:creationId xmlns:a16="http://schemas.microsoft.com/office/drawing/2014/main" id="{C63D4E30-D68D-461A-90B1-C054487F2B26}"/>
              </a:ext>
            </a:extLst>
          </p:cNvPr>
          <p:cNvPicPr>
            <a:picLocks noChangeAspect="1"/>
          </p:cNvPicPr>
          <p:nvPr/>
        </p:nvPicPr>
        <p:blipFill>
          <a:blip r:embed="rId3"/>
          <a:stretch>
            <a:fillRect/>
          </a:stretch>
        </p:blipFill>
        <p:spPr>
          <a:xfrm>
            <a:off x="4030499" y="978306"/>
            <a:ext cx="3161846" cy="4076903"/>
          </a:xfrm>
          <a:prstGeom prst="rect">
            <a:avLst/>
          </a:prstGeom>
          <a:ln>
            <a:solidFill>
              <a:schemeClr val="tx1"/>
            </a:solidFill>
          </a:ln>
        </p:spPr>
      </p:pic>
      <p:pic>
        <p:nvPicPr>
          <p:cNvPr id="9" name="Picture 8" descr="Screenshot of Example of Initial Meeting Agenda">
            <a:extLst>
              <a:ext uri="{FF2B5EF4-FFF2-40B4-BE49-F238E27FC236}">
                <a16:creationId xmlns:a16="http://schemas.microsoft.com/office/drawing/2014/main" id="{11A0D05C-B98E-46CD-8048-57039B9337C8}"/>
              </a:ext>
            </a:extLst>
          </p:cNvPr>
          <p:cNvPicPr>
            <a:picLocks noChangeAspect="1"/>
          </p:cNvPicPr>
          <p:nvPr/>
        </p:nvPicPr>
        <p:blipFill>
          <a:blip r:embed="rId4"/>
          <a:stretch>
            <a:fillRect/>
          </a:stretch>
        </p:blipFill>
        <p:spPr>
          <a:xfrm>
            <a:off x="7685275" y="978306"/>
            <a:ext cx="3781425" cy="4076904"/>
          </a:xfrm>
          <a:prstGeom prst="rect">
            <a:avLst/>
          </a:prstGeom>
          <a:ln>
            <a:solidFill>
              <a:schemeClr val="tx1"/>
            </a:solidFill>
          </a:ln>
        </p:spPr>
      </p:pic>
      <p:sp>
        <p:nvSpPr>
          <p:cNvPr id="10" name="Rectangle 9">
            <a:extLst>
              <a:ext uri="{FF2B5EF4-FFF2-40B4-BE49-F238E27FC236}">
                <a16:creationId xmlns:a16="http://schemas.microsoft.com/office/drawing/2014/main" id="{A67D5ABD-CA4A-4A91-981E-E060E8DF2B2C}"/>
              </a:ext>
            </a:extLst>
          </p:cNvPr>
          <p:cNvSpPr/>
          <p:nvPr/>
        </p:nvSpPr>
        <p:spPr>
          <a:xfrm>
            <a:off x="2658512" y="5473254"/>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https://intensiveintervention.org/implementation-support/tools-support-intensive-intervention-data-meetings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itle 1" hidden="1">
            <a:extLst>
              <a:ext uri="{FF2B5EF4-FFF2-40B4-BE49-F238E27FC236}">
                <a16:creationId xmlns:a16="http://schemas.microsoft.com/office/drawing/2014/main" id="{C25E88E7-74D3-4EA5-8B91-4215DF46F2AA}"/>
              </a:ext>
            </a:extLst>
          </p:cNvPr>
          <p:cNvSpPr>
            <a:spLocks noGrp="1"/>
          </p:cNvSpPr>
          <p:nvPr>
            <p:ph type="title"/>
          </p:nvPr>
        </p:nvSpPr>
        <p:spPr/>
        <p:txBody>
          <a:bodyPr/>
          <a:lstStyle/>
          <a:p>
            <a:r>
              <a:rPr lang="en-US" dirty="0"/>
              <a:t>Essentials of Intensive intervention</a:t>
            </a:r>
          </a:p>
        </p:txBody>
      </p:sp>
    </p:spTree>
    <p:extLst>
      <p:ext uri="{BB962C8B-B14F-4D97-AF65-F5344CB8AC3E}">
        <p14:creationId xmlns:p14="http://schemas.microsoft.com/office/powerpoint/2010/main" val="350006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7628EC-AED3-4E7C-A783-D38FCE84C6E4}"/>
              </a:ext>
            </a:extLst>
          </p:cNvPr>
          <p:cNvSpPr>
            <a:spLocks noGrp="1"/>
          </p:cNvSpPr>
          <p:nvPr>
            <p:ph type="title"/>
          </p:nvPr>
        </p:nvSpPr>
        <p:spPr/>
        <p:txBody>
          <a:bodyPr>
            <a:normAutofit/>
          </a:bodyPr>
          <a:lstStyle/>
          <a:p>
            <a:pPr algn="ctr"/>
            <a:r>
              <a:rPr lang="en-US" sz="4200" dirty="0">
                <a:latin typeface="Arial" panose="020B0604020202020204" pitchFamily="34" charset="0"/>
                <a:cs typeface="Arial" panose="020B0604020202020204" pitchFamily="34" charset="0"/>
              </a:rPr>
              <a:t>NCII Disclaimer</a:t>
            </a:r>
          </a:p>
        </p:txBody>
      </p:sp>
      <p:sp>
        <p:nvSpPr>
          <p:cNvPr id="5" name="Content Placeholder 4">
            <a:extLst>
              <a:ext uri="{FF2B5EF4-FFF2-40B4-BE49-F238E27FC236}">
                <a16:creationId xmlns:a16="http://schemas.microsoft.com/office/drawing/2014/main" id="{326D64E0-6E49-40CC-9B18-650D594D0C64}"/>
              </a:ext>
            </a:extLst>
          </p:cNvPr>
          <p:cNvSpPr>
            <a:spLocks noGrp="1"/>
          </p:cNvSpPr>
          <p:nvPr>
            <p:ph idx="1"/>
          </p:nvPr>
        </p:nvSpPr>
        <p:spPr/>
        <p:txBody>
          <a:bodyPr>
            <a:normAutofit/>
          </a:bodyPr>
          <a:lstStyle/>
          <a:p>
            <a:pPr marL="0" indent="0">
              <a:buNone/>
            </a:pPr>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pPr marL="0" indent="0">
              <a:buNone/>
            </a:pPr>
            <a:endParaRPr lang="en-US" sz="2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47B940B-FF6B-4A82-A544-D111BBAD5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5220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8406A-EF78-4B2E-B25C-5ADF8452E1CC}"/>
              </a:ext>
            </a:extLst>
          </p:cNvPr>
          <p:cNvSpPr>
            <a:spLocks noGrp="1"/>
          </p:cNvSpPr>
          <p:nvPr>
            <p:ph type="title"/>
          </p:nvPr>
        </p:nvSpPr>
        <p:spPr>
          <a:xfrm>
            <a:off x="3086741" y="1989630"/>
            <a:ext cx="8978259" cy="2878741"/>
          </a:xfrm>
        </p:spPr>
        <p:txBody>
          <a:bodyPr anchor="ctr">
            <a:normAutofit/>
          </a:bodyPr>
          <a:lstStyle/>
          <a:p>
            <a:r>
              <a:rPr lang="en-US" sz="5000" dirty="0">
                <a:latin typeface="Arial" panose="020B0604020202020204" pitchFamily="34" charset="0"/>
                <a:cs typeface="Arial" panose="020B0604020202020204" pitchFamily="34" charset="0"/>
              </a:rPr>
              <a:t>Classroom Management Through the Lens of Effective Instruction: </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What Teachers Can Do</a:t>
            </a:r>
          </a:p>
        </p:txBody>
      </p:sp>
      <p:sp>
        <p:nvSpPr>
          <p:cNvPr id="2" name="TextBox 1">
            <a:extLst>
              <a:ext uri="{FF2B5EF4-FFF2-40B4-BE49-F238E27FC236}">
                <a16:creationId xmlns:a16="http://schemas.microsoft.com/office/drawing/2014/main" id="{4FFB8823-4772-4B23-ADD1-793403A369E3}"/>
              </a:ext>
            </a:extLst>
          </p:cNvPr>
          <p:cNvSpPr txBox="1"/>
          <p:nvPr/>
        </p:nvSpPr>
        <p:spPr>
          <a:xfrm>
            <a:off x="3086741" y="5005237"/>
            <a:ext cx="8075595" cy="1200329"/>
          </a:xfrm>
          <a:prstGeom prst="rect">
            <a:avLst/>
          </a:prstGeom>
          <a:noFill/>
        </p:spPr>
        <p:txBody>
          <a:bodyPr wrap="square" rtlCol="0">
            <a:spAutoFit/>
          </a:bodyPr>
          <a:lstStyle/>
          <a:p>
            <a:r>
              <a:rPr lang="en-US" b="1" dirty="0"/>
              <a:t>Terry Scott, Ph.D., </a:t>
            </a:r>
            <a:r>
              <a:rPr lang="en-US" dirty="0"/>
              <a:t>Professor and Distinguished University Scholar, University of Louisville and Director, Center for Instructional and Behavioral Research in Schools</a:t>
            </a:r>
          </a:p>
          <a:p>
            <a:endParaRPr lang="en-US" dirty="0"/>
          </a:p>
        </p:txBody>
      </p:sp>
    </p:spTree>
    <p:extLst>
      <p:ext uri="{BB962C8B-B14F-4D97-AF65-F5344CB8AC3E}">
        <p14:creationId xmlns:p14="http://schemas.microsoft.com/office/powerpoint/2010/main" val="25538796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7628EC-AED3-4E7C-A783-D38FCE84C6E4}"/>
              </a:ext>
            </a:extLst>
          </p:cNvPr>
          <p:cNvSpPr>
            <a:spLocks noGrp="1"/>
          </p:cNvSpPr>
          <p:nvPr>
            <p:ph type="title"/>
          </p:nvPr>
        </p:nvSpPr>
        <p:spPr>
          <a:xfrm>
            <a:off x="654049" y="18533"/>
            <a:ext cx="10515600" cy="1325563"/>
          </a:xfrm>
        </p:spPr>
        <p:txBody>
          <a:bodyPr>
            <a:normAutofit/>
          </a:bodyPr>
          <a:lstStyle/>
          <a:p>
            <a:r>
              <a:rPr lang="en-US" altLang="en-US" dirty="0"/>
              <a:t>Suspensions by Location and Ethnicity</a:t>
            </a:r>
            <a:endParaRPr lang="en-US" sz="42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26D64E0-6E49-40CC-9B18-650D594D0C64}"/>
              </a:ext>
            </a:extLst>
          </p:cNvPr>
          <p:cNvSpPr>
            <a:spLocks noGrp="1"/>
          </p:cNvSpPr>
          <p:nvPr>
            <p:ph idx="1"/>
          </p:nvPr>
        </p:nvSpPr>
        <p:spPr/>
        <p:txBody>
          <a:bodyPr>
            <a:normAutofit/>
          </a:bodyPr>
          <a:lstStyle/>
          <a:p>
            <a:endParaRPr lang="en-US" sz="2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47B940B-FF6B-4A82-A544-D111BBAD5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4" descr="classroom: 70.8%. bus: 2.6%. hallway: 12.8%. Cafeteria: 49%. grounds: 3.3%. off campus: 1.1%. restroom: 1.1%. Gym: 2.6%. office: .8% ">
            <a:extLst>
              <a:ext uri="{FF2B5EF4-FFF2-40B4-BE49-F238E27FC236}">
                <a16:creationId xmlns:a16="http://schemas.microsoft.com/office/drawing/2014/main" id="{AEBB45D9-7D5A-3E41-ACBA-B5858A763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49" y="1344096"/>
            <a:ext cx="4094163" cy="4189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3" descr="suspensions by location graph. ">
            <a:extLst>
              <a:ext uri="{FF2B5EF4-FFF2-40B4-BE49-F238E27FC236}">
                <a16:creationId xmlns:a16="http://schemas.microsoft.com/office/drawing/2014/main" id="{973174DF-7188-1143-BB97-CCD5DA21E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099" y="1333897"/>
            <a:ext cx="6605588"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DE8C9DC-7296-EA47-908B-6B4C5A0111A9}"/>
              </a:ext>
            </a:extLst>
          </p:cNvPr>
          <p:cNvSpPr/>
          <p:nvPr/>
        </p:nvSpPr>
        <p:spPr>
          <a:xfrm>
            <a:off x="1297020" y="5642649"/>
            <a:ext cx="1042666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23CC"/>
                </a:solidFill>
                <a:effectLst/>
                <a:uLnTx/>
                <a:uFillTx/>
                <a:ea typeface="+mn-ea"/>
                <a:cs typeface="Calibri Light" panose="020F0302020204030204" pitchFamily="34" charset="0"/>
              </a:rPr>
              <a:t>The classroom is by far the most likely location of a suspension offense – and that is the same across ethnicities</a:t>
            </a:r>
          </a:p>
        </p:txBody>
      </p:sp>
      <p:sp>
        <p:nvSpPr>
          <p:cNvPr id="8" name="Oval 7">
            <a:extLst>
              <a:ext uri="{FF2B5EF4-FFF2-40B4-BE49-F238E27FC236}">
                <a16:creationId xmlns:a16="http://schemas.microsoft.com/office/drawing/2014/main" id="{5201DE82-D2F5-3A4D-AD5D-A77F7C92CA91}"/>
              </a:ext>
              <a:ext uri="{C183D7F6-B498-43B3-948B-1728B52AA6E4}">
                <adec:decorative xmlns:adec="http://schemas.microsoft.com/office/drawing/2017/decorative" val="1"/>
              </a:ext>
            </a:extLst>
          </p:cNvPr>
          <p:cNvSpPr/>
          <p:nvPr/>
        </p:nvSpPr>
        <p:spPr>
          <a:xfrm>
            <a:off x="654050" y="1734099"/>
            <a:ext cx="3782832" cy="36739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3296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56101" y="1749569"/>
          <a:ext cx="10057331" cy="3840480"/>
        </p:xfrm>
        <a:graphic>
          <a:graphicData uri="http://schemas.openxmlformats.org/drawingml/2006/table">
            <a:tbl>
              <a:tblPr firstRow="1" bandRow="1">
                <a:tableStyleId>{5940675A-B579-460E-94D1-54222C63F5DA}</a:tableStyleId>
              </a:tblPr>
              <a:tblGrid>
                <a:gridCol w="2514332">
                  <a:extLst>
                    <a:ext uri="{9D8B030D-6E8A-4147-A177-3AD203B41FA5}">
                      <a16:colId xmlns:a16="http://schemas.microsoft.com/office/drawing/2014/main" val="1257494244"/>
                    </a:ext>
                  </a:extLst>
                </a:gridCol>
                <a:gridCol w="771503">
                  <a:extLst>
                    <a:ext uri="{9D8B030D-6E8A-4147-A177-3AD203B41FA5}">
                      <a16:colId xmlns:a16="http://schemas.microsoft.com/office/drawing/2014/main" val="4123152299"/>
                    </a:ext>
                  </a:extLst>
                </a:gridCol>
                <a:gridCol w="3385748">
                  <a:extLst>
                    <a:ext uri="{9D8B030D-6E8A-4147-A177-3AD203B41FA5}">
                      <a16:colId xmlns:a16="http://schemas.microsoft.com/office/drawing/2014/main" val="2199069932"/>
                    </a:ext>
                  </a:extLst>
                </a:gridCol>
                <a:gridCol w="3385748">
                  <a:extLst>
                    <a:ext uri="{9D8B030D-6E8A-4147-A177-3AD203B41FA5}">
                      <a16:colId xmlns:a16="http://schemas.microsoft.com/office/drawing/2014/main" val="1525277109"/>
                    </a:ext>
                  </a:extLst>
                </a:gridCol>
              </a:tblGrid>
              <a:tr h="370840">
                <a:tc gridSpan="2">
                  <a:txBody>
                    <a:bodyPr/>
                    <a:lstStyle/>
                    <a:p>
                      <a:r>
                        <a:rPr lang="en-US" sz="2400" dirty="0"/>
                        <a:t>Do Special Educators Experience….</a:t>
                      </a:r>
                    </a:p>
                  </a:txBody>
                  <a:tcPr/>
                </a:tc>
                <a:tc hMerge="1">
                  <a:txBody>
                    <a:bodyPr/>
                    <a:lstStyle/>
                    <a:p>
                      <a:endParaRPr lang="en-US" dirty="0"/>
                    </a:p>
                  </a:txBody>
                  <a:tcPr/>
                </a:tc>
                <a:tc gridSpan="2">
                  <a:txBody>
                    <a:bodyPr/>
                    <a:lstStyle/>
                    <a:p>
                      <a:pPr algn="ctr"/>
                      <a:r>
                        <a:rPr lang="en-US" sz="2400" b="1" dirty="0"/>
                        <a:t>Opportunities</a:t>
                      </a:r>
                      <a:r>
                        <a:rPr lang="en-US" sz="2400" b="1" baseline="0" dirty="0"/>
                        <a:t> to Learn Effective Practices (e.g., through Preparation, PD)?</a:t>
                      </a:r>
                      <a:endParaRPr lang="en-US" sz="2400" b="1" dirty="0"/>
                    </a:p>
                  </a:txBody>
                  <a:tcPr/>
                </a:tc>
                <a:tc hMerge="1">
                  <a:txBody>
                    <a:bodyPr/>
                    <a:lstStyle/>
                    <a:p>
                      <a:endParaRPr lang="en-US" dirty="0"/>
                    </a:p>
                  </a:txBody>
                  <a:tcPr/>
                </a:tc>
                <a:extLst>
                  <a:ext uri="{0D108BD9-81ED-4DB2-BD59-A6C34878D82A}">
                    <a16:rowId xmlns:a16="http://schemas.microsoft.com/office/drawing/2014/main" val="1969759349"/>
                  </a:ext>
                </a:extLst>
              </a:tr>
              <a:tr h="370840">
                <a:tc rowSpan="3">
                  <a:txBody>
                    <a:bodyPr/>
                    <a:lstStyle/>
                    <a:p>
                      <a:pPr algn="r"/>
                      <a:r>
                        <a:rPr lang="en-US" sz="2400" b="1" dirty="0"/>
                        <a:t>Working Conditions that Support Use of Effective Practices?</a:t>
                      </a:r>
                    </a:p>
                  </a:txBody>
                  <a:tcPr anchor="ctr"/>
                </a:tc>
                <a:tc>
                  <a:txBody>
                    <a:bodyPr/>
                    <a:lstStyle/>
                    <a:p>
                      <a:endParaRPr lang="en-US" sz="2400" dirty="0"/>
                    </a:p>
                  </a:txBody>
                  <a:tcPr/>
                </a:tc>
                <a:tc>
                  <a:txBody>
                    <a:bodyPr/>
                    <a:lstStyle/>
                    <a:p>
                      <a:pPr algn="ctr"/>
                      <a:endParaRPr lang="en-US" sz="2400" dirty="0"/>
                    </a:p>
                  </a:txBody>
                  <a:tcPr anchor="ctr">
                    <a:lnR w="12700" cap="flat" cmpd="sng" algn="ctr">
                      <a:solidFill>
                        <a:schemeClr val="tx1"/>
                      </a:solidFill>
                      <a:prstDash val="solid"/>
                      <a:round/>
                      <a:headEnd type="none" w="med" len="med"/>
                      <a:tailEnd type="none" w="med" len="med"/>
                    </a:lnR>
                  </a:tcPr>
                </a:tc>
                <a:tc>
                  <a:txBody>
                    <a:bodyPr/>
                    <a:lstStyle/>
                    <a:p>
                      <a:pPr algn="ctr"/>
                      <a:endParaRPr lang="en-US" sz="24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00983240"/>
                  </a:ext>
                </a:extLst>
              </a:tr>
              <a:tr h="1280160">
                <a:tc vMerge="1">
                  <a:txBody>
                    <a:bodyPr/>
                    <a:lstStyle/>
                    <a:p>
                      <a:endParaRPr lang="en-US" dirty="0"/>
                    </a:p>
                  </a:txBody>
                  <a:tcPr/>
                </a:tc>
                <a:tc>
                  <a:txBody>
                    <a:bodyPr/>
                    <a:lstStyle/>
                    <a:p>
                      <a:pPr algn="r"/>
                      <a:endParaRPr lang="en-US" sz="2400" dirty="0"/>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636702844"/>
                  </a:ext>
                </a:extLst>
              </a:tr>
              <a:tr h="1280160">
                <a:tc vMerge="1">
                  <a:txBody>
                    <a:bodyPr/>
                    <a:lstStyle/>
                    <a:p>
                      <a:endParaRPr lang="en-US" dirty="0"/>
                    </a:p>
                  </a:txBody>
                  <a:tcPr/>
                </a:tc>
                <a:tc>
                  <a:txBody>
                    <a:bodyPr/>
                    <a:lstStyle/>
                    <a:p>
                      <a:pPr algn="r"/>
                      <a:endParaRPr lang="en-US" sz="2400" dirty="0"/>
                    </a:p>
                  </a:txBody>
                  <a:tcPr anchor="ctr"/>
                </a:tc>
                <a:tc>
                  <a:txBody>
                    <a:bodyPr/>
                    <a:lstStyle/>
                    <a:p>
                      <a:pPr algn="ctr"/>
                      <a:endParaRPr lang="en-US" sz="2400" dirty="0"/>
                    </a:p>
                  </a:txBody>
                  <a:tcPr anchor="ctr">
                    <a:solidFill>
                      <a:schemeClr val="bg1"/>
                    </a:solidFill>
                  </a:tcPr>
                </a:tc>
                <a:tc>
                  <a:txBody>
                    <a:bodyPr/>
                    <a:lstStyle/>
                    <a:p>
                      <a:pPr algn="ctr"/>
                      <a:endParaRPr lang="en-US" sz="2400" dirty="0"/>
                    </a:p>
                  </a:txBody>
                  <a:tcPr anchor="ctr">
                    <a:solidFill>
                      <a:schemeClr val="bg1"/>
                    </a:solidFill>
                  </a:tcPr>
                </a:tc>
                <a:extLst>
                  <a:ext uri="{0D108BD9-81ED-4DB2-BD59-A6C34878D82A}">
                    <a16:rowId xmlns:a16="http://schemas.microsoft.com/office/drawing/2014/main" val="2172712525"/>
                  </a:ext>
                </a:extLst>
              </a:tr>
            </a:tbl>
          </a:graphicData>
        </a:graphic>
      </p:graphicFrame>
      <p:sp>
        <p:nvSpPr>
          <p:cNvPr id="6" name="Title 1"/>
          <p:cNvSpPr>
            <a:spLocks noGrp="1"/>
          </p:cNvSpPr>
          <p:nvPr>
            <p:ph type="title"/>
          </p:nvPr>
        </p:nvSpPr>
        <p:spPr>
          <a:xfrm>
            <a:off x="1079473" y="140225"/>
            <a:ext cx="10058400" cy="1609344"/>
          </a:xfrm>
        </p:spPr>
        <p:txBody>
          <a:bodyPr/>
          <a:lstStyle/>
          <a:p>
            <a:r>
              <a:rPr lang="en-US" dirty="0"/>
              <a:t>Supporting Meaningful Roles for Special Educators</a:t>
            </a:r>
          </a:p>
        </p:txBody>
      </p:sp>
      <p:sp>
        <p:nvSpPr>
          <p:cNvPr id="7" name="TextBox 6"/>
          <p:cNvSpPr txBox="1"/>
          <p:nvPr/>
        </p:nvSpPr>
        <p:spPr>
          <a:xfrm>
            <a:off x="8249895" y="6627168"/>
            <a:ext cx="3942105"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Adapted from Bettini et al., in review; Billingsley, Bettini, &amp; Jones, in press</a:t>
            </a:r>
          </a:p>
        </p:txBody>
      </p:sp>
    </p:spTree>
    <p:extLst>
      <p:ext uri="{BB962C8B-B14F-4D97-AF65-F5344CB8AC3E}">
        <p14:creationId xmlns:p14="http://schemas.microsoft.com/office/powerpoint/2010/main" val="13105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15B7-D01E-2848-91D9-916659D98E47}"/>
              </a:ext>
            </a:extLst>
          </p:cNvPr>
          <p:cNvSpPr>
            <a:spLocks noGrp="1"/>
          </p:cNvSpPr>
          <p:nvPr>
            <p:ph type="title"/>
          </p:nvPr>
        </p:nvSpPr>
        <p:spPr>
          <a:xfrm>
            <a:off x="700809" y="0"/>
            <a:ext cx="10693421" cy="1325563"/>
          </a:xfrm>
        </p:spPr>
        <p:txBody>
          <a:bodyPr/>
          <a:lstStyle/>
          <a:p>
            <a:r>
              <a:rPr lang="en-US" dirty="0"/>
              <a:t>Instructional Practices and Student Success</a:t>
            </a:r>
          </a:p>
        </p:txBody>
      </p:sp>
      <p:sp>
        <p:nvSpPr>
          <p:cNvPr id="3" name="Content Placeholder 2">
            <a:extLst>
              <a:ext uri="{FF2B5EF4-FFF2-40B4-BE49-F238E27FC236}">
                <a16:creationId xmlns:a16="http://schemas.microsoft.com/office/drawing/2014/main" id="{33992AC5-5EFF-544E-826C-8711676DFBD9}"/>
              </a:ext>
            </a:extLst>
          </p:cNvPr>
          <p:cNvSpPr>
            <a:spLocks noGrp="1"/>
          </p:cNvSpPr>
          <p:nvPr>
            <p:ph idx="1"/>
          </p:nvPr>
        </p:nvSpPr>
        <p:spPr>
          <a:xfrm>
            <a:off x="280555" y="1200427"/>
            <a:ext cx="11533930" cy="3737475"/>
          </a:xfrm>
        </p:spPr>
        <p:txBody>
          <a:bodyPr>
            <a:normAutofit/>
          </a:bodyPr>
          <a:lstStyle/>
          <a:p>
            <a:pPr marL="0" indent="0">
              <a:buFontTx/>
              <a:buNone/>
              <a:defRPr/>
            </a:pPr>
            <a:r>
              <a:rPr lang="en-US" sz="3200" dirty="0">
                <a:cs typeface="Calibri Light" panose="020F0302020204030204" pitchFamily="34" charset="0"/>
              </a:rPr>
              <a:t>Consider the degree to which teachers provide— </a:t>
            </a:r>
          </a:p>
          <a:p>
            <a:pPr lvl="1">
              <a:defRPr/>
            </a:pPr>
            <a:r>
              <a:rPr lang="en-US" sz="3200" dirty="0">
                <a:solidFill>
                  <a:srgbClr val="FF0000"/>
                </a:solidFill>
                <a:cs typeface="Calibri Light" panose="020F0302020204030204" pitchFamily="34" charset="0"/>
              </a:rPr>
              <a:t>Focus on students (focus on curriculum and students)</a:t>
            </a:r>
          </a:p>
          <a:p>
            <a:pPr lvl="1">
              <a:defRPr/>
            </a:pPr>
            <a:r>
              <a:rPr lang="en-US" sz="3200" dirty="0">
                <a:solidFill>
                  <a:srgbClr val="FF0000"/>
                </a:solidFill>
                <a:cs typeface="Calibri Light" panose="020F0302020204030204" pitchFamily="34" charset="0"/>
              </a:rPr>
              <a:t>Opportunities to respond (OTR)</a:t>
            </a:r>
          </a:p>
          <a:p>
            <a:pPr lvl="1">
              <a:defRPr/>
            </a:pPr>
            <a:r>
              <a:rPr lang="en-US" sz="3200" dirty="0">
                <a:solidFill>
                  <a:srgbClr val="FF0000"/>
                </a:solidFill>
                <a:cs typeface="Calibri Light" panose="020F0302020204030204" pitchFamily="34" charset="0"/>
              </a:rPr>
              <a:t>Positive feedback (verbal or other affirmation)</a:t>
            </a:r>
            <a:endParaRPr lang="en-US" sz="1200" dirty="0">
              <a:solidFill>
                <a:srgbClr val="FF0000"/>
              </a:solidFill>
              <a:cs typeface="Calibri Light" panose="020F0302020204030204" pitchFamily="34" charset="0"/>
            </a:endParaRPr>
          </a:p>
          <a:p>
            <a:pPr>
              <a:defRPr/>
            </a:pPr>
            <a:r>
              <a:rPr lang="en-US" sz="3200" dirty="0">
                <a:cs typeface="Calibri Light" panose="020F0302020204030204" pitchFamily="34" charset="0"/>
              </a:rPr>
              <a:t>Latent-class analysis reveals 3 clusters of teachers in terms of using these practices</a:t>
            </a:r>
          </a:p>
          <a:p>
            <a:pPr>
              <a:defRPr/>
            </a:pPr>
            <a:r>
              <a:rPr lang="en-US" sz="3200" dirty="0">
                <a:cs typeface="Calibri Light" panose="020F0302020204030204" pitchFamily="34" charset="0"/>
              </a:rPr>
              <a:t>Teachers in the lowest cluster have students that are </a:t>
            </a:r>
          </a:p>
          <a:p>
            <a:endParaRPr lang="en-US" dirty="0"/>
          </a:p>
        </p:txBody>
      </p:sp>
      <p:sp>
        <p:nvSpPr>
          <p:cNvPr id="4" name="Slide Number Placeholder 3">
            <a:extLst>
              <a:ext uri="{FF2B5EF4-FFF2-40B4-BE49-F238E27FC236}">
                <a16:creationId xmlns:a16="http://schemas.microsoft.com/office/drawing/2014/main" id="{6DCB5AB6-1E6D-3E4D-9F5D-EDE196C2A7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A0C26A3F-532C-1748-BA53-8CA27B03FCA2}"/>
              </a:ext>
            </a:extLst>
          </p:cNvPr>
          <p:cNvSpPr/>
          <p:nvPr/>
        </p:nvSpPr>
        <p:spPr>
          <a:xfrm>
            <a:off x="280556" y="4748419"/>
            <a:ext cx="11371514" cy="11368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a:ea typeface="+mn-ea"/>
                <a:cs typeface="+mn-cs"/>
              </a:rPr>
              <a:t>27% more likely to be off task</a:t>
            </a:r>
            <a:endParaRPr kumimoji="0" lang="en-US" sz="3600" b="1" i="0" u="none" strike="noStrike" kern="1200" cap="none" spc="0" normalizeH="0" baseline="0" noProof="0" dirty="0">
              <a:ln>
                <a:noFill/>
              </a:ln>
              <a:solidFill>
                <a:srgbClr val="C00000"/>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a:ea typeface="+mn-ea"/>
                <a:cs typeface="+mn-cs"/>
              </a:rPr>
              <a:t>67% more likely to be disruptive </a:t>
            </a:r>
            <a:endParaRPr kumimoji="0" lang="en-US" sz="24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90070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5C13-B782-9441-9FF8-FB8F9A094D30}"/>
              </a:ext>
            </a:extLst>
          </p:cNvPr>
          <p:cNvSpPr>
            <a:spLocks noGrp="1"/>
          </p:cNvSpPr>
          <p:nvPr>
            <p:ph type="title"/>
          </p:nvPr>
        </p:nvSpPr>
        <p:spPr>
          <a:xfrm>
            <a:off x="781098" y="84690"/>
            <a:ext cx="10515600" cy="1325563"/>
          </a:xfrm>
        </p:spPr>
        <p:txBody>
          <a:bodyPr/>
          <a:lstStyle/>
          <a:p>
            <a:r>
              <a:rPr lang="en-US" dirty="0"/>
              <a:t>Instruction and Classroom Management</a:t>
            </a:r>
          </a:p>
        </p:txBody>
      </p:sp>
      <p:sp>
        <p:nvSpPr>
          <p:cNvPr id="4" name="Slide Number Placeholder 3">
            <a:extLst>
              <a:ext uri="{FF2B5EF4-FFF2-40B4-BE49-F238E27FC236}">
                <a16:creationId xmlns:a16="http://schemas.microsoft.com/office/drawing/2014/main" id="{CD818C5C-1818-A042-9EE0-D71070C5618C}"/>
              </a:ext>
            </a:extLst>
          </p:cNvPr>
          <p:cNvSpPr>
            <a:spLocks noGrp="1"/>
          </p:cNvSpPr>
          <p:nvPr>
            <p:ph type="sldNum" sz="quarter" idx="12"/>
          </p:nvPr>
        </p:nvSpPr>
        <p:spPr>
          <a:xfrm>
            <a:off x="11531621" y="6010456"/>
            <a:ext cx="4571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EBC2125-71A2-D545-A96C-3AA9708D4824}"/>
              </a:ext>
            </a:extLst>
          </p:cNvPr>
          <p:cNvSpPr/>
          <p:nvPr/>
        </p:nvSpPr>
        <p:spPr>
          <a:xfrm>
            <a:off x="2618731" y="1715111"/>
            <a:ext cx="6840334" cy="1844695"/>
          </a:xfrm>
          <a:prstGeom prst="rect">
            <a:avLst/>
          </a:prstGeom>
          <a:noFill/>
        </p:spPr>
        <p:txBody>
          <a:bodyPr wrap="square" lIns="91440" tIns="45720" rIns="91440" bIns="45720">
            <a:prstTxWarp prst="textArchUp">
              <a:avLst>
                <a:gd name="adj" fmla="val 1039169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00"/>
                  </a:solidFill>
                  <a:prstDash val="solid"/>
                </a:ln>
                <a:solidFill>
                  <a:srgbClr val="0823CC"/>
                </a:solidFill>
                <a:effectLst>
                  <a:outerShdw blurRad="12700" dist="38100" dir="2700000" algn="tl" rotWithShape="0">
                    <a:srgbClr val="4472C4">
                      <a:lumMod val="60000"/>
                      <a:lumOff val="40000"/>
                    </a:srgbClr>
                  </a:outerShdw>
                </a:effectLst>
                <a:uLnTx/>
                <a:uFillTx/>
                <a:latin typeface="Arial" panose="020B0604020202020204"/>
                <a:ea typeface="+mn-ea"/>
                <a:cs typeface="+mn-cs"/>
              </a:rPr>
              <a:t>Effective</a:t>
            </a:r>
            <a:r>
              <a:rPr kumimoji="0" lang="en-US" sz="5400" b="1" i="0" u="none" strike="noStrike" kern="1200" cap="none" spc="0" normalizeH="0" baseline="0" noProof="0" dirty="0">
                <a:ln w="9525">
                  <a:solidFill>
                    <a:srgbClr val="FFFF00"/>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a:ea typeface="+mn-ea"/>
                <a:cs typeface="+mn-cs"/>
              </a:rPr>
              <a:t> </a:t>
            </a:r>
            <a:r>
              <a:rPr kumimoji="0" lang="en-US" sz="5400" b="1" i="0" u="none" strike="noStrike" kern="1200" cap="none" spc="0" normalizeH="0" baseline="0" noProof="0" dirty="0">
                <a:ln w="9525">
                  <a:solidFill>
                    <a:srgbClr val="FFFF00"/>
                  </a:solidFill>
                  <a:prstDash val="solid"/>
                </a:ln>
                <a:solidFill>
                  <a:srgbClr val="0823CC"/>
                </a:solidFill>
                <a:effectLst>
                  <a:outerShdw blurRad="12700" dist="38100" dir="2700000" algn="tl" rotWithShape="0">
                    <a:srgbClr val="4472C4">
                      <a:lumMod val="60000"/>
                      <a:lumOff val="40000"/>
                    </a:srgbClr>
                  </a:outerShdw>
                </a:effectLst>
                <a:uLnTx/>
                <a:uFillTx/>
                <a:latin typeface="Arial" panose="020B0604020202020204"/>
                <a:ea typeface="+mn-ea"/>
                <a:cs typeface="+mn-cs"/>
              </a:rPr>
              <a:t>Instruction</a:t>
            </a:r>
          </a:p>
        </p:txBody>
      </p:sp>
      <p:sp>
        <p:nvSpPr>
          <p:cNvPr id="6" name="Rectangle 5">
            <a:extLst>
              <a:ext uri="{FF2B5EF4-FFF2-40B4-BE49-F238E27FC236}">
                <a16:creationId xmlns:a16="http://schemas.microsoft.com/office/drawing/2014/main" id="{F23CE7FC-A189-FE49-B082-7E6F21BAE8FB}"/>
              </a:ext>
            </a:extLst>
          </p:cNvPr>
          <p:cNvSpPr/>
          <p:nvPr/>
        </p:nvSpPr>
        <p:spPr>
          <a:xfrm>
            <a:off x="2568362" y="2427254"/>
            <a:ext cx="6840334" cy="2708910"/>
          </a:xfrm>
          <a:prstGeom prst="rect">
            <a:avLst/>
          </a:prstGeom>
          <a:noFill/>
        </p:spPr>
        <p:txBody>
          <a:bodyPr wrap="square" lIns="91440" tIns="45720" rIns="91440" bIns="45720">
            <a:prstTxWarp prst="textArchDown">
              <a:avLst>
                <a:gd name="adj" fmla="val 2085784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00"/>
                  </a:solidFill>
                  <a:prstDash val="solid"/>
                </a:ln>
                <a:solidFill>
                  <a:srgbClr val="0823CC"/>
                </a:solidFill>
                <a:effectLst>
                  <a:outerShdw blurRad="12700" dist="38100" dir="2700000" algn="tl" rotWithShape="0">
                    <a:srgbClr val="4472C4">
                      <a:lumMod val="60000"/>
                      <a:lumOff val="40000"/>
                    </a:srgbClr>
                  </a:outerShdw>
                </a:effectLst>
                <a:uLnTx/>
                <a:uFillTx/>
                <a:latin typeface="Arial" panose="020B0604020202020204"/>
                <a:ea typeface="+mn-ea"/>
                <a:cs typeface="+mn-cs"/>
              </a:rPr>
              <a:t>Classroom</a:t>
            </a:r>
            <a:r>
              <a:rPr kumimoji="0" lang="en-US" sz="5400" b="1" i="0" u="none" strike="noStrike" kern="1200" cap="none" spc="0" normalizeH="0" baseline="0" noProof="0" dirty="0">
                <a:ln w="9525">
                  <a:solidFill>
                    <a:srgbClr val="FFFF00"/>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a:ea typeface="+mn-ea"/>
                <a:cs typeface="+mn-cs"/>
              </a:rPr>
              <a:t> </a:t>
            </a:r>
            <a:r>
              <a:rPr kumimoji="0" lang="en-US" sz="5400" b="1" i="0" u="none" strike="noStrike" kern="1200" cap="none" spc="0" normalizeH="0" baseline="0" noProof="0" dirty="0">
                <a:ln w="9525">
                  <a:solidFill>
                    <a:srgbClr val="FFFF00"/>
                  </a:solidFill>
                  <a:prstDash val="solid"/>
                </a:ln>
                <a:solidFill>
                  <a:srgbClr val="0823CC"/>
                </a:solidFill>
                <a:effectLst>
                  <a:outerShdw blurRad="12700" dist="38100" dir="2700000" algn="tl" rotWithShape="0">
                    <a:srgbClr val="4472C4">
                      <a:lumMod val="60000"/>
                      <a:lumOff val="40000"/>
                    </a:srgbClr>
                  </a:outerShdw>
                </a:effectLst>
                <a:uLnTx/>
                <a:uFillTx/>
                <a:latin typeface="Arial" panose="020B0604020202020204"/>
                <a:ea typeface="+mn-ea"/>
                <a:cs typeface="+mn-cs"/>
              </a:rPr>
              <a:t>Management</a:t>
            </a:r>
          </a:p>
        </p:txBody>
      </p:sp>
      <p:sp>
        <p:nvSpPr>
          <p:cNvPr id="7" name="TextBox 6">
            <a:extLst>
              <a:ext uri="{FF2B5EF4-FFF2-40B4-BE49-F238E27FC236}">
                <a16:creationId xmlns:a16="http://schemas.microsoft.com/office/drawing/2014/main" id="{D4A57BF8-8E64-5F48-A70E-327AD61276FF}"/>
              </a:ext>
            </a:extLst>
          </p:cNvPr>
          <p:cNvSpPr txBox="1"/>
          <p:nvPr/>
        </p:nvSpPr>
        <p:spPr>
          <a:xfrm>
            <a:off x="3463338" y="2410663"/>
            <a:ext cx="51103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00B050"/>
                  </a:solidFill>
                  <a:prstDash val="solid"/>
                </a:ln>
                <a:solidFill>
                  <a:srgbClr val="FF0000"/>
                </a:solidFill>
                <a:effectLst/>
                <a:uLnTx/>
                <a:uFillTx/>
                <a:latin typeface="Arial" panose="020B0604020202020204"/>
                <a:ea typeface="+mn-ea"/>
                <a:cs typeface="+mn-cs"/>
              </a:rPr>
              <a:t>High Rates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00B050"/>
                  </a:solidFill>
                  <a:prstDash val="solid"/>
                </a:ln>
                <a:solidFill>
                  <a:srgbClr val="FF0000"/>
                </a:solidFill>
                <a:effectLst/>
                <a:uLnTx/>
                <a:uFillTx/>
                <a:latin typeface="Arial" panose="020B0604020202020204"/>
                <a:ea typeface="+mn-ea"/>
                <a:cs typeface="+mn-cs"/>
              </a:rPr>
              <a:t>Student Success</a:t>
            </a:r>
          </a:p>
        </p:txBody>
      </p:sp>
      <p:sp>
        <p:nvSpPr>
          <p:cNvPr id="8" name="Circular Arrow 7">
            <a:extLst>
              <a:ext uri="{FF2B5EF4-FFF2-40B4-BE49-F238E27FC236}">
                <a16:creationId xmlns:a16="http://schemas.microsoft.com/office/drawing/2014/main" id="{39ABDC71-36FC-A547-9CAC-F98E786D5119}"/>
              </a:ext>
              <a:ext uri="{C183D7F6-B498-43B3-948B-1728B52AA6E4}">
                <adec:decorative xmlns:adec="http://schemas.microsoft.com/office/drawing/2017/decorative" val="1"/>
              </a:ext>
            </a:extLst>
          </p:cNvPr>
          <p:cNvSpPr/>
          <p:nvPr/>
        </p:nvSpPr>
        <p:spPr>
          <a:xfrm rot="2480432">
            <a:off x="7228074" y="1680751"/>
            <a:ext cx="2772553" cy="2670488"/>
          </a:xfrm>
          <a:prstGeom prst="circularArrow">
            <a:avLst>
              <a:gd name="adj1" fmla="val 6783"/>
              <a:gd name="adj2" fmla="val 1142319"/>
              <a:gd name="adj3" fmla="val 20466594"/>
              <a:gd name="adj4" fmla="val 16927233"/>
              <a:gd name="adj5" fmla="val 109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Circular Arrow 8">
            <a:extLst>
              <a:ext uri="{FF2B5EF4-FFF2-40B4-BE49-F238E27FC236}">
                <a16:creationId xmlns:a16="http://schemas.microsoft.com/office/drawing/2014/main" id="{A84652DB-D5D7-5242-8043-B85EA9334564}"/>
              </a:ext>
              <a:ext uri="{C183D7F6-B498-43B3-948B-1728B52AA6E4}">
                <adec:decorative xmlns:adec="http://schemas.microsoft.com/office/drawing/2017/decorative" val="1"/>
              </a:ext>
            </a:extLst>
          </p:cNvPr>
          <p:cNvSpPr/>
          <p:nvPr/>
        </p:nvSpPr>
        <p:spPr>
          <a:xfrm rot="2480432" flipH="1" flipV="1">
            <a:off x="1976431" y="1680750"/>
            <a:ext cx="2772553" cy="2670488"/>
          </a:xfrm>
          <a:prstGeom prst="circularArrow">
            <a:avLst>
              <a:gd name="adj1" fmla="val 6783"/>
              <a:gd name="adj2" fmla="val 1142319"/>
              <a:gd name="adj3" fmla="val 20466594"/>
              <a:gd name="adj4" fmla="val 16927233"/>
              <a:gd name="adj5" fmla="val 109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DFBD0CDE-6E53-114F-9E4D-753F5D9845FC}"/>
              </a:ext>
            </a:extLst>
          </p:cNvPr>
          <p:cNvSpPr/>
          <p:nvPr/>
        </p:nvSpPr>
        <p:spPr>
          <a:xfrm>
            <a:off x="1244610" y="5362021"/>
            <a:ext cx="105156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ea typeface="+mn-ea"/>
                <a:cs typeface="Calibri Light" panose="020F0302020204030204" pitchFamily="34" charset="0"/>
              </a:rPr>
              <a:t>The purpose of classroom management is to facilitate a safe learning environment to maximize student success with instruction</a:t>
            </a:r>
          </a:p>
        </p:txBody>
      </p:sp>
    </p:spTree>
    <p:extLst>
      <p:ext uri="{BB962C8B-B14F-4D97-AF65-F5344CB8AC3E}">
        <p14:creationId xmlns:p14="http://schemas.microsoft.com/office/powerpoint/2010/main" val="32123317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F2BE-F9C7-6F49-A820-03ABD30EDD28}"/>
              </a:ext>
            </a:extLst>
          </p:cNvPr>
          <p:cNvSpPr>
            <a:spLocks noGrp="1"/>
          </p:cNvSpPr>
          <p:nvPr>
            <p:ph type="title"/>
          </p:nvPr>
        </p:nvSpPr>
        <p:spPr>
          <a:xfrm>
            <a:off x="838200" y="49007"/>
            <a:ext cx="10946130" cy="1325563"/>
          </a:xfrm>
        </p:spPr>
        <p:txBody>
          <a:bodyPr/>
          <a:lstStyle/>
          <a:p>
            <a:r>
              <a:rPr lang="en-US" dirty="0"/>
              <a:t>Managing Classroom Learning Environments</a:t>
            </a:r>
          </a:p>
        </p:txBody>
      </p:sp>
      <p:sp>
        <p:nvSpPr>
          <p:cNvPr id="3" name="Content Placeholder 2">
            <a:extLst>
              <a:ext uri="{FF2B5EF4-FFF2-40B4-BE49-F238E27FC236}">
                <a16:creationId xmlns:a16="http://schemas.microsoft.com/office/drawing/2014/main" id="{F14C9E16-0A4E-014B-BBCC-FE20372AEC9F}"/>
              </a:ext>
            </a:extLst>
          </p:cNvPr>
          <p:cNvSpPr>
            <a:spLocks noGrp="1"/>
          </p:cNvSpPr>
          <p:nvPr>
            <p:ph idx="1"/>
          </p:nvPr>
        </p:nvSpPr>
        <p:spPr>
          <a:xfrm>
            <a:off x="365760" y="1374570"/>
            <a:ext cx="11623040" cy="4637609"/>
          </a:xfrm>
        </p:spPr>
        <p:txBody>
          <a:bodyPr>
            <a:normAutofit fontScale="85000" lnSpcReduction="10000"/>
          </a:bodyPr>
          <a:lstStyle/>
          <a:p>
            <a:pPr marL="0" indent="0">
              <a:buNone/>
            </a:pPr>
            <a:r>
              <a:rPr lang="en-US" sz="4400" b="1" dirty="0">
                <a:cs typeface="Times New Roman" panose="02020603050405020304" pitchFamily="18" charset="0"/>
              </a:rPr>
              <a:t>The Highest Probabilities for success:</a:t>
            </a:r>
          </a:p>
          <a:p>
            <a:pPr marL="0" indent="0">
              <a:buNone/>
            </a:pPr>
            <a:endParaRPr lang="en-US" sz="3200" b="1" dirty="0">
              <a:latin typeface="Times New Roman" panose="02020603050405020304" pitchFamily="18" charset="0"/>
              <a:cs typeface="Times New Roman" panose="02020603050405020304" pitchFamily="18" charset="0"/>
            </a:endParaRPr>
          </a:p>
          <a:p>
            <a:r>
              <a:rPr lang="en-US" sz="3200" b="1" dirty="0">
                <a:cs typeface="Times New Roman" panose="02020603050405020304" pitchFamily="18" charset="0"/>
              </a:rPr>
              <a:t>Teach Rules</a:t>
            </a:r>
          </a:p>
          <a:p>
            <a:pPr lvl="1"/>
            <a:r>
              <a:rPr lang="en-US" sz="3200" dirty="0">
                <a:solidFill>
                  <a:srgbClr val="FF0000"/>
                </a:solidFill>
                <a:cs typeface="Times New Roman" panose="02020603050405020304" pitchFamily="18" charset="0"/>
              </a:rPr>
              <a:t>Be explicit, real examples, engagement, practice, reminders</a:t>
            </a:r>
          </a:p>
          <a:p>
            <a:r>
              <a:rPr lang="en-US" sz="3200" b="1" dirty="0">
                <a:cs typeface="Times New Roman" panose="02020603050405020304" pitchFamily="18" charset="0"/>
              </a:rPr>
              <a:t>Establish Routines</a:t>
            </a:r>
          </a:p>
          <a:p>
            <a:pPr lvl="1"/>
            <a:r>
              <a:rPr lang="en-US" sz="3200" dirty="0">
                <a:solidFill>
                  <a:srgbClr val="FF0000"/>
                </a:solidFill>
                <a:cs typeface="Times New Roman" panose="02020603050405020304" pitchFamily="18" charset="0"/>
              </a:rPr>
              <a:t>Be consistent, use routines to build habits, avoid problems</a:t>
            </a:r>
          </a:p>
          <a:p>
            <a:r>
              <a:rPr lang="en-US" sz="3200" b="1" dirty="0">
                <a:cs typeface="Times New Roman" panose="02020603050405020304" pitchFamily="18" charset="0"/>
              </a:rPr>
              <a:t>Thoughtful Arrangement of the Physical Environment</a:t>
            </a:r>
          </a:p>
          <a:p>
            <a:pPr lvl="1"/>
            <a:r>
              <a:rPr lang="en-US" sz="3200" dirty="0">
                <a:solidFill>
                  <a:srgbClr val="FF0000"/>
                </a:solidFill>
                <a:cs typeface="Times New Roman" panose="02020603050405020304" pitchFamily="18" charset="0"/>
              </a:rPr>
              <a:t>Actively supervise, assign seats, teacher proximity, furniture arrangement</a:t>
            </a:r>
            <a:endParaRPr lang="en-US" sz="3200" dirty="0">
              <a:cs typeface="Times New Roman" panose="02020603050405020304" pitchFamily="18" charset="0"/>
            </a:endParaRPr>
          </a:p>
          <a:p>
            <a:r>
              <a:rPr lang="en-US" sz="3200" b="1" dirty="0">
                <a:cs typeface="Times New Roman" panose="02020603050405020304" pitchFamily="18" charset="0"/>
              </a:rPr>
              <a:t>Relationships</a:t>
            </a:r>
          </a:p>
          <a:p>
            <a:pPr lvl="1"/>
            <a:r>
              <a:rPr lang="en-US" sz="3200" dirty="0">
                <a:solidFill>
                  <a:srgbClr val="FF0000"/>
                </a:solidFill>
                <a:cs typeface="Times New Roman" panose="02020603050405020304" pitchFamily="18" charset="0"/>
              </a:rPr>
              <a:t>Take an interest in students, build momentum for respectful interactions</a:t>
            </a:r>
          </a:p>
        </p:txBody>
      </p:sp>
      <p:sp>
        <p:nvSpPr>
          <p:cNvPr id="4" name="Slide Number Placeholder 3">
            <a:extLst>
              <a:ext uri="{FF2B5EF4-FFF2-40B4-BE49-F238E27FC236}">
                <a16:creationId xmlns:a16="http://schemas.microsoft.com/office/drawing/2014/main" id="{B989CC81-BD0B-B548-9837-E573DBA608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76983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9A0B-E64A-1C46-9317-82AC9A21E227}"/>
              </a:ext>
            </a:extLst>
          </p:cNvPr>
          <p:cNvSpPr>
            <a:spLocks noGrp="1"/>
          </p:cNvSpPr>
          <p:nvPr>
            <p:ph type="title"/>
          </p:nvPr>
        </p:nvSpPr>
        <p:spPr>
          <a:xfrm>
            <a:off x="779437" y="0"/>
            <a:ext cx="10980773" cy="1325563"/>
          </a:xfrm>
        </p:spPr>
        <p:txBody>
          <a:bodyPr/>
          <a:lstStyle/>
          <a:p>
            <a:r>
              <a:rPr lang="en-US" dirty="0"/>
              <a:t>Changing Teacher Behavior in the Classroom</a:t>
            </a:r>
          </a:p>
        </p:txBody>
      </p:sp>
      <p:sp>
        <p:nvSpPr>
          <p:cNvPr id="3" name="Content Placeholder 2">
            <a:extLst>
              <a:ext uri="{FF2B5EF4-FFF2-40B4-BE49-F238E27FC236}">
                <a16:creationId xmlns:a16="http://schemas.microsoft.com/office/drawing/2014/main" id="{222249AA-7FA5-8F44-895D-D9821EA1C173}"/>
              </a:ext>
            </a:extLst>
          </p:cNvPr>
          <p:cNvSpPr>
            <a:spLocks noGrp="1"/>
          </p:cNvSpPr>
          <p:nvPr>
            <p:ph idx="1"/>
          </p:nvPr>
        </p:nvSpPr>
        <p:spPr>
          <a:xfrm>
            <a:off x="522514" y="1325563"/>
            <a:ext cx="11009107" cy="4419964"/>
          </a:xfrm>
        </p:spPr>
        <p:txBody>
          <a:bodyPr>
            <a:normAutofit fontScale="92500" lnSpcReduction="10000"/>
          </a:bodyPr>
          <a:lstStyle/>
          <a:p>
            <a:pPr marL="0" indent="0">
              <a:buNone/>
            </a:pPr>
            <a:r>
              <a:rPr lang="en-US" sz="4000" dirty="0">
                <a:cs typeface="Times New Roman" panose="02020603050405020304" pitchFamily="18" charset="0"/>
              </a:rPr>
              <a:t>Efficient coaching delivery via video-based modules</a:t>
            </a:r>
          </a:p>
          <a:p>
            <a:pPr lvl="1"/>
            <a:r>
              <a:rPr lang="en-US" sz="3600" dirty="0">
                <a:cs typeface="Times New Roman" panose="02020603050405020304" pitchFamily="18" charset="0"/>
              </a:rPr>
              <a:t>Teacher focus groups provide authentic scenarios for video and discussion (keep it real)</a:t>
            </a:r>
          </a:p>
          <a:p>
            <a:pPr lvl="1"/>
            <a:r>
              <a:rPr lang="en-US" sz="3600" dirty="0">
                <a:cs typeface="Times New Roman" panose="02020603050405020304" pitchFamily="18" charset="0"/>
              </a:rPr>
              <a:t>Shorter in length with less talking heads (fast moving)</a:t>
            </a:r>
          </a:p>
          <a:p>
            <a:pPr lvl="1"/>
            <a:r>
              <a:rPr lang="en-US" sz="3600" dirty="0">
                <a:cs typeface="Times New Roman" panose="02020603050405020304" pitchFamily="18" charset="0"/>
              </a:rPr>
              <a:t>Opportunities for facilitated engagement (discussion)</a:t>
            </a:r>
          </a:p>
          <a:p>
            <a:pPr lvl="2">
              <a:buFont typeface="Wingdings" pitchFamily="2" charset="2"/>
              <a:buChar char="§"/>
            </a:pPr>
            <a:r>
              <a:rPr lang="en-US" sz="3600" dirty="0">
                <a:solidFill>
                  <a:srgbClr val="C00000"/>
                </a:solidFill>
                <a:cs typeface="Times New Roman" panose="02020603050405020304" pitchFamily="18" charset="0"/>
              </a:rPr>
              <a:t>people talking about application to their own classroom is necessary for buy-in</a:t>
            </a:r>
          </a:p>
          <a:p>
            <a:pPr lvl="1"/>
            <a:r>
              <a:rPr lang="en-US" sz="3600" dirty="0">
                <a:cs typeface="Times New Roman" panose="02020603050405020304" pitchFamily="18" charset="0"/>
              </a:rPr>
              <a:t>Use PLCs and other structures (build it into school)</a:t>
            </a:r>
          </a:p>
          <a:p>
            <a:pPr lvl="2">
              <a:buFont typeface="Wingdings" pitchFamily="2" charset="2"/>
              <a:buChar char="§"/>
            </a:pPr>
            <a:r>
              <a:rPr lang="en-US" sz="3600" dirty="0">
                <a:solidFill>
                  <a:srgbClr val="C00000"/>
                </a:solidFill>
                <a:cs typeface="Times New Roman" panose="02020603050405020304" pitchFamily="18" charset="0"/>
              </a:rPr>
              <a:t>people need coaching and feedback</a:t>
            </a:r>
          </a:p>
        </p:txBody>
      </p:sp>
      <p:sp>
        <p:nvSpPr>
          <p:cNvPr id="4" name="Slide Number Placeholder 3">
            <a:extLst>
              <a:ext uri="{FF2B5EF4-FFF2-40B4-BE49-F238E27FC236}">
                <a16:creationId xmlns:a16="http://schemas.microsoft.com/office/drawing/2014/main" id="{9B2108D7-0C12-1945-A018-FDEAB0B2A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11443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1DFC-A903-4D7C-BB9B-9BFB1E9A0E13}"/>
              </a:ext>
            </a:extLst>
          </p:cNvPr>
          <p:cNvSpPr>
            <a:spLocks noGrp="1"/>
          </p:cNvSpPr>
          <p:nvPr>
            <p:ph type="title"/>
          </p:nvPr>
        </p:nvSpPr>
        <p:spPr/>
        <p:txBody>
          <a:bodyPr/>
          <a:lstStyle/>
          <a:p>
            <a:r>
              <a:rPr lang="en-US" dirty="0"/>
              <a:t>Video-Based Facilitated Group Learning</a:t>
            </a:r>
          </a:p>
        </p:txBody>
      </p:sp>
      <p:pic>
        <p:nvPicPr>
          <p:cNvPr id="8" name="Content Placeholder 7" descr="woman standing in front of school cafeteria ">
            <a:extLst>
              <a:ext uri="{FF2B5EF4-FFF2-40B4-BE49-F238E27FC236}">
                <a16:creationId xmlns:a16="http://schemas.microsoft.com/office/drawing/2014/main" id="{CAD98EAB-E088-49BA-901E-2FE69DEE8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7112" y="1825625"/>
            <a:ext cx="6637776" cy="3736975"/>
          </a:xfrm>
        </p:spPr>
      </p:pic>
      <p:sp>
        <p:nvSpPr>
          <p:cNvPr id="4" name="Slide Number Placeholder 3">
            <a:extLst>
              <a:ext uri="{FF2B5EF4-FFF2-40B4-BE49-F238E27FC236}">
                <a16:creationId xmlns:a16="http://schemas.microsoft.com/office/drawing/2014/main" id="{90DFE755-2722-4160-96B8-851742C415AC}"/>
              </a:ext>
            </a:extLst>
          </p:cNvPr>
          <p:cNvSpPr>
            <a:spLocks noGrp="1"/>
          </p:cNvSpPr>
          <p:nvPr>
            <p:ph type="sldNum" sz="quarter" idx="12"/>
          </p:nvPr>
        </p:nvSpPr>
        <p:spPr/>
        <p:txBody>
          <a:bodyPr/>
          <a:lstStyle/>
          <a:p>
            <a:fld id="{99AA2B13-01E7-4FF5-A8D1-E6AE56D430D6}" type="slidenum">
              <a:rPr lang="en-US" smtClean="0">
                <a:solidFill>
                  <a:prstClr val="black">
                    <a:tint val="75000"/>
                  </a:prstClr>
                </a:solidFill>
              </a:rPr>
              <a:pPr/>
              <a:t>94</a:t>
            </a:fld>
            <a:endParaRPr lang="en-US">
              <a:solidFill>
                <a:prstClr val="black">
                  <a:tint val="75000"/>
                </a:prstClr>
              </a:solidFill>
            </a:endParaRPr>
          </a:p>
        </p:txBody>
      </p:sp>
      <p:sp>
        <p:nvSpPr>
          <p:cNvPr id="5" name="TextBox 4">
            <a:extLst>
              <a:ext uri="{FF2B5EF4-FFF2-40B4-BE49-F238E27FC236}">
                <a16:creationId xmlns:a16="http://schemas.microsoft.com/office/drawing/2014/main" id="{608D60D3-A4EB-4804-AC55-8F7B162BA9F4}"/>
              </a:ext>
            </a:extLst>
          </p:cNvPr>
          <p:cNvSpPr txBox="1"/>
          <p:nvPr/>
        </p:nvSpPr>
        <p:spPr>
          <a:xfrm>
            <a:off x="1265274" y="5753802"/>
            <a:ext cx="10266347" cy="73866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Describe problem, show problem, define solution, show solution, engage adults</a:t>
            </a:r>
          </a:p>
          <a:p>
            <a:endParaRPr lang="en-US" dirty="0"/>
          </a:p>
        </p:txBody>
      </p:sp>
    </p:spTree>
    <p:extLst>
      <p:ext uri="{BB962C8B-B14F-4D97-AF65-F5344CB8AC3E}">
        <p14:creationId xmlns:p14="http://schemas.microsoft.com/office/powerpoint/2010/main" val="2921282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C722-3F48-B546-AD6E-24F8ECC43A37}"/>
              </a:ext>
            </a:extLst>
          </p:cNvPr>
          <p:cNvSpPr>
            <a:spLocks noGrp="1"/>
          </p:cNvSpPr>
          <p:nvPr>
            <p:ph type="title"/>
          </p:nvPr>
        </p:nvSpPr>
        <p:spPr>
          <a:xfrm>
            <a:off x="163830" y="384561"/>
            <a:ext cx="12028170" cy="1325563"/>
          </a:xfrm>
        </p:spPr>
        <p:txBody>
          <a:bodyPr/>
          <a:lstStyle/>
          <a:p>
            <a:pPr algn="ctr"/>
            <a:r>
              <a:rPr lang="en-US" dirty="0"/>
              <a:t>Play Video 1 Here: Video-Based Facilitated Group Learning</a:t>
            </a:r>
          </a:p>
        </p:txBody>
      </p:sp>
      <p:sp>
        <p:nvSpPr>
          <p:cNvPr id="4" name="Slide Number Placeholder 3">
            <a:extLst>
              <a:ext uri="{FF2B5EF4-FFF2-40B4-BE49-F238E27FC236}">
                <a16:creationId xmlns:a16="http://schemas.microsoft.com/office/drawing/2014/main" id="{B7433208-7984-5349-B16D-80DEC9BA8D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3364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7477-2CE3-4782-9039-FAE265FB7853}"/>
              </a:ext>
            </a:extLst>
          </p:cNvPr>
          <p:cNvSpPr>
            <a:spLocks noGrp="1"/>
          </p:cNvSpPr>
          <p:nvPr>
            <p:ph type="title"/>
          </p:nvPr>
        </p:nvSpPr>
        <p:spPr/>
        <p:txBody>
          <a:bodyPr/>
          <a:lstStyle/>
          <a:p>
            <a:r>
              <a:rPr lang="en-US" dirty="0"/>
              <a:t>Range of Topics for Teachers to Discuss</a:t>
            </a:r>
          </a:p>
        </p:txBody>
      </p:sp>
      <p:pic>
        <p:nvPicPr>
          <p:cNvPr id="6" name="Content Placeholder 5" descr="teacher working with two students">
            <a:extLst>
              <a:ext uri="{FF2B5EF4-FFF2-40B4-BE49-F238E27FC236}">
                <a16:creationId xmlns:a16="http://schemas.microsoft.com/office/drawing/2014/main" id="{A58644EB-D635-478D-B654-BFF389992C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0720" y="1296759"/>
            <a:ext cx="7924800" cy="4456937"/>
          </a:xfrm>
        </p:spPr>
      </p:pic>
      <p:sp>
        <p:nvSpPr>
          <p:cNvPr id="4" name="Slide Number Placeholder 3">
            <a:extLst>
              <a:ext uri="{FF2B5EF4-FFF2-40B4-BE49-F238E27FC236}">
                <a16:creationId xmlns:a16="http://schemas.microsoft.com/office/drawing/2014/main" id="{44E5A9C7-08E7-41F9-88F5-5B0F67E78298}"/>
              </a:ext>
            </a:extLst>
          </p:cNvPr>
          <p:cNvSpPr>
            <a:spLocks noGrp="1"/>
          </p:cNvSpPr>
          <p:nvPr>
            <p:ph type="sldNum" sz="quarter" idx="12"/>
          </p:nvPr>
        </p:nvSpPr>
        <p:spPr/>
        <p:txBody>
          <a:bodyPr/>
          <a:lstStyle/>
          <a:p>
            <a:fld id="{99AA2B13-01E7-4FF5-A8D1-E6AE56D430D6}" type="slidenum">
              <a:rPr lang="en-US" smtClean="0">
                <a:solidFill>
                  <a:prstClr val="black">
                    <a:tint val="75000"/>
                  </a:prstClr>
                </a:solidFill>
              </a:rPr>
              <a:pPr/>
              <a:t>96</a:t>
            </a:fld>
            <a:endParaRPr lang="en-US">
              <a:solidFill>
                <a:prstClr val="black">
                  <a:tint val="75000"/>
                </a:prstClr>
              </a:solidFill>
            </a:endParaRPr>
          </a:p>
        </p:txBody>
      </p:sp>
      <p:sp>
        <p:nvSpPr>
          <p:cNvPr id="7" name="TextBox 6">
            <a:extLst>
              <a:ext uri="{FF2B5EF4-FFF2-40B4-BE49-F238E27FC236}">
                <a16:creationId xmlns:a16="http://schemas.microsoft.com/office/drawing/2014/main" id="{66369ECE-C6D8-4673-BEB1-D19AA88B35A8}"/>
              </a:ext>
            </a:extLst>
          </p:cNvPr>
          <p:cNvSpPr txBox="1"/>
          <p:nvPr/>
        </p:nvSpPr>
        <p:spPr>
          <a:xfrm>
            <a:off x="1051570" y="5753696"/>
            <a:ext cx="10708640" cy="830997"/>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Show a full range of classroom-based problems and effective strategies</a:t>
            </a:r>
          </a:p>
          <a:p>
            <a:endParaRPr lang="en-US" sz="2000" dirty="0"/>
          </a:p>
        </p:txBody>
      </p:sp>
    </p:spTree>
    <p:extLst>
      <p:ext uri="{BB962C8B-B14F-4D97-AF65-F5344CB8AC3E}">
        <p14:creationId xmlns:p14="http://schemas.microsoft.com/office/powerpoint/2010/main" val="3612552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C6F1-3FDE-EE49-9FE4-91BC76DBD2E0}"/>
              </a:ext>
            </a:extLst>
          </p:cNvPr>
          <p:cNvSpPr>
            <a:spLocks noGrp="1"/>
          </p:cNvSpPr>
          <p:nvPr>
            <p:ph type="title"/>
          </p:nvPr>
        </p:nvSpPr>
        <p:spPr>
          <a:xfrm>
            <a:off x="838200" y="239282"/>
            <a:ext cx="10515600" cy="1325563"/>
          </a:xfrm>
        </p:spPr>
        <p:txBody>
          <a:bodyPr/>
          <a:lstStyle/>
          <a:p>
            <a:pPr algn="ctr"/>
            <a:r>
              <a:rPr lang="en-US" dirty="0"/>
              <a:t>Play Video 2 Here: Range of Topics for Teachers to Discuss </a:t>
            </a:r>
          </a:p>
        </p:txBody>
      </p:sp>
      <p:sp>
        <p:nvSpPr>
          <p:cNvPr id="4" name="Slide Number Placeholder 3">
            <a:extLst>
              <a:ext uri="{FF2B5EF4-FFF2-40B4-BE49-F238E27FC236}">
                <a16:creationId xmlns:a16="http://schemas.microsoft.com/office/drawing/2014/main" id="{4D1B5177-B785-2449-AE6C-95EE6BB5E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74348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196BCD97-2EA8-904D-A156-197625265F9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75769262"/>
              </p:ext>
            </p:extLst>
          </p:nvPr>
        </p:nvGraphicFramePr>
        <p:xfrm>
          <a:off x="838199" y="1795585"/>
          <a:ext cx="5726430" cy="448372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A33CF7F6-4EEC-FB4C-AB67-B59FB34AD8D0}"/>
              </a:ext>
            </a:extLst>
          </p:cNvPr>
          <p:cNvSpPr>
            <a:spLocks noGrp="1"/>
          </p:cNvSpPr>
          <p:nvPr>
            <p:ph type="title"/>
          </p:nvPr>
        </p:nvSpPr>
        <p:spPr>
          <a:xfrm>
            <a:off x="838199" y="0"/>
            <a:ext cx="10515600" cy="1325563"/>
          </a:xfrm>
        </p:spPr>
        <p:txBody>
          <a:bodyPr/>
          <a:lstStyle/>
          <a:p>
            <a:r>
              <a:rPr lang="en-US" dirty="0"/>
              <a:t>Regular School Monitoring and Feedback</a:t>
            </a:r>
          </a:p>
        </p:txBody>
      </p:sp>
      <p:sp>
        <p:nvSpPr>
          <p:cNvPr id="4" name="Slide Number Placeholder 3">
            <a:extLst>
              <a:ext uri="{FF2B5EF4-FFF2-40B4-BE49-F238E27FC236}">
                <a16:creationId xmlns:a16="http://schemas.microsoft.com/office/drawing/2014/main" id="{EFDF8441-9360-CA41-B748-8BFE408CBF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13" name="Content Placeholder 8">
            <a:extLst>
              <a:ext uri="{FF2B5EF4-FFF2-40B4-BE49-F238E27FC236}">
                <a16:creationId xmlns:a16="http://schemas.microsoft.com/office/drawing/2014/main" id="{34564711-9BAC-664B-AE1A-89DEA85D6C6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998197722"/>
              </p:ext>
            </p:extLst>
          </p:nvPr>
        </p:nvGraphicFramePr>
        <p:xfrm>
          <a:off x="6350001" y="1661800"/>
          <a:ext cx="5638800" cy="4270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03920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E893-052B-2A49-A5A9-D26E389F3FB5}"/>
              </a:ext>
            </a:extLst>
          </p:cNvPr>
          <p:cNvSpPr>
            <a:spLocks noGrp="1"/>
          </p:cNvSpPr>
          <p:nvPr>
            <p:ph type="title"/>
          </p:nvPr>
        </p:nvSpPr>
        <p:spPr/>
        <p:txBody>
          <a:bodyPr/>
          <a:lstStyle/>
          <a:p>
            <a:r>
              <a:rPr lang="en-US" dirty="0"/>
              <a:t>Sustainability = Coaching and Feedback</a:t>
            </a:r>
          </a:p>
        </p:txBody>
      </p:sp>
      <p:sp>
        <p:nvSpPr>
          <p:cNvPr id="5" name="Slide Number Placeholder 4">
            <a:extLst>
              <a:ext uri="{FF2B5EF4-FFF2-40B4-BE49-F238E27FC236}">
                <a16:creationId xmlns:a16="http://schemas.microsoft.com/office/drawing/2014/main" id="{4A13A977-9EE8-A649-A646-ABB7BB91C7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A2B13-01E7-4FF5-A8D1-E6AE56D430D6}"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7" name="Chart 6">
            <a:extLst>
              <a:ext uri="{FF2B5EF4-FFF2-40B4-BE49-F238E27FC236}">
                <a16:creationId xmlns:a16="http://schemas.microsoft.com/office/drawing/2014/main" id="{5C209295-0D33-C245-80E5-37FA69E9F76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04264051"/>
              </p:ext>
            </p:extLst>
          </p:nvPr>
        </p:nvGraphicFramePr>
        <p:xfrm>
          <a:off x="6563380" y="2045970"/>
          <a:ext cx="6023610" cy="4080510"/>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6953AC0E-6748-A349-BD3B-0919A42839F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12" y="1551520"/>
            <a:ext cx="6300545" cy="4186339"/>
          </a:xfrm>
          <a:prstGeom prst="rect">
            <a:avLst/>
          </a:prstGeom>
        </p:spPr>
      </p:pic>
    </p:spTree>
    <p:extLst>
      <p:ext uri="{BB962C8B-B14F-4D97-AF65-F5344CB8AC3E}">
        <p14:creationId xmlns:p14="http://schemas.microsoft.com/office/powerpoint/2010/main" val="2546937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SEP Symposi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P Symposia Theme" id="{F860118F-889B-4CCA-BAAA-D8C60F4756E4}" vid="{9CFBCC77-D6B1-4D03-9518-6141156C473F}"/>
    </a:ext>
  </a:extLst>
</a:theme>
</file>

<file path=ppt/theme/theme4.xml><?xml version="1.0" encoding="utf-8"?>
<a:theme xmlns:a="http://schemas.openxmlformats.org/drawingml/2006/main" name="1_OSEP Symposi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P Symposia Theme" id="{F860118F-889B-4CCA-BAAA-D8C60F4756E4}" vid="{9CFBCC77-D6B1-4D03-9518-6141156C473F}"/>
    </a:ext>
  </a:extLst>
</a:theme>
</file>

<file path=ppt/theme/theme5.xml><?xml version="1.0" encoding="utf-8"?>
<a:theme xmlns:a="http://schemas.openxmlformats.org/drawingml/2006/main" name="2_OSEP Symposi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EP Symposia Theme" id="{F860118F-889B-4CCA-BAAA-D8C60F4756E4}" vid="{9CFBCC77-D6B1-4D03-9518-6141156C473F}"/>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EFF20F"/>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TotalTime>
  <Words>3424</Words>
  <Application>Microsoft Office PowerPoint</Application>
  <PresentationFormat>Widescreen</PresentationFormat>
  <Paragraphs>634</Paragraphs>
  <Slides>103</Slides>
  <Notes>32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103</vt:i4>
      </vt:variant>
    </vt:vector>
  </HeadingPairs>
  <TitlesOfParts>
    <vt:vector size="117" baseType="lpstr">
      <vt:lpstr>Arial</vt:lpstr>
      <vt:lpstr>Arial Black</vt:lpstr>
      <vt:lpstr>Calibri</vt:lpstr>
      <vt:lpstr>Calibri Light</vt:lpstr>
      <vt:lpstr>Cambria</vt:lpstr>
      <vt:lpstr>Gotham Bold</vt:lpstr>
      <vt:lpstr>Times New Roman</vt:lpstr>
      <vt:lpstr>Wingdings</vt:lpstr>
      <vt:lpstr>Office Theme</vt:lpstr>
      <vt:lpstr>1_Office Theme</vt:lpstr>
      <vt:lpstr>OSEP Symposia Theme</vt:lpstr>
      <vt:lpstr>1_OSEP Symposia Theme</vt:lpstr>
      <vt:lpstr>2_OSEP Symposia Theme</vt:lpstr>
      <vt:lpstr>2_Office Theme</vt:lpstr>
      <vt:lpstr>Retaining Effective Personnel to Serve Children with Disabilities</vt:lpstr>
      <vt:lpstr>Slide 4</vt:lpstr>
      <vt:lpstr>Slide 3</vt:lpstr>
      <vt:lpstr>Slide 4</vt:lpstr>
      <vt:lpstr>Retaining Special Educators:  Creating and Supporting Meaningful Roles Elizabeth Bettini, PhD Boston University</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Supporting Meaningful Roles for Special Educators</vt:lpstr>
      <vt:lpstr> Provider Shortages in Part C Allan Phillips, Part C Coordinator for District of Columbia and Board Member, Infant Toddler Coordinator Association </vt:lpstr>
      <vt:lpstr>Is Your State Experiencing Provider Shortages (N=49)  ITCA Tipping Points Survey 2018</vt:lpstr>
      <vt:lpstr>2018 Personnel Shortages</vt:lpstr>
      <vt:lpstr>Leadership Thoughts on Hiring and Retention: </vt:lpstr>
      <vt:lpstr>Maryland's Pyramid Model &amp; Workforce Development</vt:lpstr>
      <vt:lpstr>Within State Department of Ed, Two Drivers of PM</vt:lpstr>
      <vt:lpstr>Cadre Training</vt:lpstr>
      <vt:lpstr>State Leadership Team Action Plan 2019</vt:lpstr>
      <vt:lpstr>Supporting PM Within Part C</vt:lpstr>
      <vt:lpstr> Coach Model</vt:lpstr>
      <vt:lpstr>BOQ</vt:lpstr>
      <vt:lpstr>OMS Data Tracking –  Program/ Classroom Level</vt:lpstr>
      <vt:lpstr>Fidelity to inform Coaching Practices</vt:lpstr>
      <vt:lpstr>Slide</vt:lpstr>
      <vt:lpstr>Planned study to address Teacher Efficacy and Stress</vt:lpstr>
      <vt:lpstr>Next Steps</vt:lpstr>
      <vt:lpstr>Retaining Effective Personnel: The Role of High-Leverage Practices </vt:lpstr>
      <vt:lpstr>Slide 35</vt:lpstr>
      <vt:lpstr>Slide 36</vt:lpstr>
      <vt:lpstr>Slide 37</vt:lpstr>
      <vt:lpstr>Focusing</vt:lpstr>
      <vt:lpstr>Focusing</vt:lpstr>
      <vt:lpstr>High Leverage Practices in Special Education</vt:lpstr>
      <vt:lpstr>Focusing</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Developing Expertise to Support Students who Require Intensive Intervention </vt:lpstr>
      <vt:lpstr>Why Do We Need Intensive Intervention? </vt:lpstr>
      <vt:lpstr>Intensive Intervention through Data-Based Individualization</vt:lpstr>
      <vt:lpstr>Slide</vt:lpstr>
      <vt:lpstr>Who delivers intensive intervention?</vt:lpstr>
      <vt:lpstr>What should supports emphasize?</vt:lpstr>
      <vt:lpstr>#1: Learn to collect and interpret data</vt:lpstr>
      <vt:lpstr>#2: Develop Expertise in Explicit Instruction</vt:lpstr>
      <vt:lpstr>Explicit Instruction Course Content and Resources</vt:lpstr>
      <vt:lpstr>#3: Develop Skills to Support Students with Challenging Behavior </vt:lpstr>
      <vt:lpstr>#4: Learn Strategies for Intensifying  Interventions</vt:lpstr>
      <vt:lpstr>Taxonomy of Intervention Intensity</vt:lpstr>
      <vt:lpstr>Content-Specific Intensification Resources</vt:lpstr>
      <vt:lpstr>#5: Plan for the whole child </vt:lpstr>
      <vt:lpstr>Essentials of Intensive intervention</vt:lpstr>
      <vt:lpstr>NCII Disclaimer</vt:lpstr>
      <vt:lpstr>Classroom Management Through the Lens of Effective Instruction:  What Teachers Can Do</vt:lpstr>
      <vt:lpstr>Suspensions by Location and Ethnicity</vt:lpstr>
      <vt:lpstr>Instructional Practices and Student Success</vt:lpstr>
      <vt:lpstr>Instruction and Classroom Management</vt:lpstr>
      <vt:lpstr>Managing Classroom Learning Environments</vt:lpstr>
      <vt:lpstr>Changing Teacher Behavior in the Classroom</vt:lpstr>
      <vt:lpstr>Video-Based Facilitated Group Learning</vt:lpstr>
      <vt:lpstr>Play Video 1 Here: Video-Based Facilitated Group Learning</vt:lpstr>
      <vt:lpstr>Range of Topics for Teachers to Discuss</vt:lpstr>
      <vt:lpstr>Play Video 2 Here: Range of Topics for Teachers to Discuss </vt:lpstr>
      <vt:lpstr>Regular School Monitoring and Feedback</vt:lpstr>
      <vt:lpstr>Sustainability = Coaching and Feedback</vt:lpstr>
      <vt:lpstr>A Teacher’s Perspective: The Importance of Effective Preparation Daniel Sherlock, District of Columbia Public Schools</vt:lpstr>
      <vt:lpstr>Video 3 here: Alabama SPDG</vt:lpstr>
      <vt:lpstr>Questions &amp; Answers</vt:lpstr>
      <vt:lpstr>Slide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Retaining Effective Personnel to Serve Children with Disabilities</dc:title>
  <dc:creator>Weingarten, Zachary</dc:creator>
  <cp:lastModifiedBy>Kathan, Joseph</cp:lastModifiedBy>
  <cp:revision>5</cp:revision>
  <dcterms:created xsi:type="dcterms:W3CDTF">2019-05-14T17:35:26Z</dcterms:created>
  <dcterms:modified xsi:type="dcterms:W3CDTF">2019-05-15T14:49:52Z</dcterms:modified>
</cp:coreProperties>
</file>