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27" r:id="rId2"/>
    <p:sldId id="328" r:id="rId3"/>
    <p:sldId id="279" r:id="rId4"/>
    <p:sldId id="283" r:id="rId5"/>
    <p:sldId id="282" r:id="rId6"/>
    <p:sldId id="333" r:id="rId7"/>
    <p:sldId id="288" r:id="rId8"/>
    <p:sldId id="284" r:id="rId9"/>
    <p:sldId id="285" r:id="rId10"/>
    <p:sldId id="286" r:id="rId11"/>
    <p:sldId id="325" r:id="rId12"/>
    <p:sldId id="294" r:id="rId13"/>
    <p:sldId id="292" r:id="rId14"/>
    <p:sldId id="326" r:id="rId15"/>
    <p:sldId id="335" r:id="rId16"/>
    <p:sldId id="336" r:id="rId17"/>
    <p:sldId id="330" r:id="rId18"/>
    <p:sldId id="331" r:id="rId19"/>
    <p:sldId id="332" r:id="rId20"/>
    <p:sldId id="313" r:id="rId21"/>
    <p:sldId id="312"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a:srgbClr val="008EC0"/>
    <a:srgbClr val="007033"/>
    <a:srgbClr val="93E3FF"/>
    <a:srgbClr val="AEE04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2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2">
                <a:lumMod val="50000"/>
              </a:schemeClr>
            </a:solidFill>
          </c:spPr>
          <c:invertIfNegative val="0"/>
          <c:cat>
            <c:strRef>
              <c:f>Sheet1!$B$4:$B$17</c:f>
              <c:strCache>
                <c:ptCount val="1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strCache>
            </c:strRef>
          </c:cat>
          <c:val>
            <c:numRef>
              <c:f>Sheet1!$C$4:$C$17</c:f>
              <c:numCache>
                <c:formatCode>General</c:formatCode>
                <c:ptCount val="14"/>
                <c:pt idx="0">
                  <c:v>600</c:v>
                </c:pt>
                <c:pt idx="1">
                  <c:v>850</c:v>
                </c:pt>
                <c:pt idx="2">
                  <c:v>1250</c:v>
                </c:pt>
                <c:pt idx="3">
                  <c:v>2400</c:v>
                </c:pt>
                <c:pt idx="4">
                  <c:v>3200</c:v>
                </c:pt>
                <c:pt idx="5">
                  <c:v>4500</c:v>
                </c:pt>
                <c:pt idx="6">
                  <c:v>5300</c:v>
                </c:pt>
                <c:pt idx="7">
                  <c:v>6200</c:v>
                </c:pt>
                <c:pt idx="8">
                  <c:v>8650</c:v>
                </c:pt>
                <c:pt idx="9">
                  <c:v>10726</c:v>
                </c:pt>
                <c:pt idx="10">
                  <c:v>13336</c:v>
                </c:pt>
                <c:pt idx="11">
                  <c:v>16232</c:v>
                </c:pt>
                <c:pt idx="12">
                  <c:v>18479</c:v>
                </c:pt>
                <c:pt idx="13">
                  <c:v>19054</c:v>
                </c:pt>
              </c:numCache>
            </c:numRef>
          </c:val>
        </c:ser>
        <c:dLbls>
          <c:showLegendKey val="0"/>
          <c:showVal val="0"/>
          <c:showCatName val="0"/>
          <c:showSerName val="0"/>
          <c:showPercent val="0"/>
          <c:showBubbleSize val="0"/>
        </c:dLbls>
        <c:gapWidth val="150"/>
        <c:axId val="188123776"/>
        <c:axId val="189510016"/>
      </c:barChart>
      <c:catAx>
        <c:axId val="188123776"/>
        <c:scaling>
          <c:orientation val="minMax"/>
        </c:scaling>
        <c:delete val="0"/>
        <c:axPos val="b"/>
        <c:majorTickMark val="out"/>
        <c:minorTickMark val="none"/>
        <c:tickLblPos val="nextTo"/>
        <c:crossAx val="189510016"/>
        <c:crosses val="autoZero"/>
        <c:auto val="1"/>
        <c:lblAlgn val="ctr"/>
        <c:lblOffset val="100"/>
        <c:noMultiLvlLbl val="0"/>
      </c:catAx>
      <c:valAx>
        <c:axId val="189510016"/>
        <c:scaling>
          <c:orientation val="minMax"/>
          <c:max val="20000"/>
        </c:scaling>
        <c:delete val="0"/>
        <c:axPos val="l"/>
        <c:majorGridlines/>
        <c:numFmt formatCode="General" sourceLinked="1"/>
        <c:majorTickMark val="out"/>
        <c:minorTickMark val="none"/>
        <c:tickLblPos val="nextTo"/>
        <c:crossAx val="1881237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249999999999955E-2"/>
          <c:y val="3.883495145631069E-2"/>
          <c:w val="0.93375000000000064"/>
          <c:h val="0.72491909385113273"/>
        </c:manualLayout>
      </c:layout>
      <c:barChart>
        <c:barDir val="col"/>
        <c:grouping val="clustered"/>
        <c:varyColors val="0"/>
        <c:ser>
          <c:idx val="0"/>
          <c:order val="0"/>
          <c:spPr>
            <a:solidFill>
              <a:srgbClr val="009A46"/>
            </a:solidFill>
            <a:ln w="25400">
              <a:noFill/>
            </a:ln>
          </c:spPr>
          <c:invertIfNegative val="0"/>
          <c:cat>
            <c:strRef>
              <c:f>Sheet2!$C$9:$C$60</c:f>
              <c:strCache>
                <c:ptCount val="52"/>
                <c:pt idx="0">
                  <c:v>Alabama</c:v>
                </c:pt>
                <c:pt idx="1">
                  <c:v>Alaska</c:v>
                </c:pt>
                <c:pt idx="2">
                  <c:v>Arizona</c:v>
                </c:pt>
                <c:pt idx="3">
                  <c:v>Arkansas </c:v>
                </c:pt>
                <c:pt idx="4">
                  <c:v>California </c:v>
                </c:pt>
                <c:pt idx="5">
                  <c:v>Colorado*</c:v>
                </c:pt>
                <c:pt idx="6">
                  <c:v>Connecticut </c:v>
                </c:pt>
                <c:pt idx="7">
                  <c:v>Delaware</c:v>
                </c:pt>
                <c:pt idx="8">
                  <c:v>Florida*</c:v>
                </c:pt>
                <c:pt idx="9">
                  <c:v>Guam</c:v>
                </c:pt>
                <c:pt idx="10">
                  <c:v>Georgia</c:v>
                </c:pt>
                <c:pt idx="11">
                  <c:v>Hawaii</c:v>
                </c:pt>
                <c:pt idx="12">
                  <c:v>Idaho</c:v>
                </c:pt>
                <c:pt idx="13">
                  <c:v>Illinois</c:v>
                </c:pt>
                <c:pt idx="14">
                  <c:v>Indiana</c:v>
                </c:pt>
                <c:pt idx="15">
                  <c:v>Iowa*</c:v>
                </c:pt>
                <c:pt idx="16">
                  <c:v>Kansas*</c:v>
                </c:pt>
                <c:pt idx="17">
                  <c:v>Kentucky</c:v>
                </c:pt>
                <c:pt idx="18">
                  <c:v>Louisiana*</c:v>
                </c:pt>
                <c:pt idx="19">
                  <c:v>Maine</c:v>
                </c:pt>
                <c:pt idx="20">
                  <c:v>Maryland*</c:v>
                </c:pt>
                <c:pt idx="21">
                  <c:v>Massachusetts</c:v>
                </c:pt>
                <c:pt idx="22">
                  <c:v>Michigan</c:v>
                </c:pt>
                <c:pt idx="23">
                  <c:v>Minnesota</c:v>
                </c:pt>
                <c:pt idx="24">
                  <c:v>Mississippi</c:v>
                </c:pt>
                <c:pt idx="25">
                  <c:v>Missouri*</c:v>
                </c:pt>
                <c:pt idx="26">
                  <c:v>Montana*</c:v>
                </c:pt>
                <c:pt idx="27">
                  <c:v>Nebraska</c:v>
                </c:pt>
                <c:pt idx="28">
                  <c:v>Nevada</c:v>
                </c:pt>
                <c:pt idx="29">
                  <c:v>New Hampshire</c:v>
                </c:pt>
                <c:pt idx="30">
                  <c:v>New Jersey*</c:v>
                </c:pt>
                <c:pt idx="31">
                  <c:v>New Mexico</c:v>
                </c:pt>
                <c:pt idx="32">
                  <c:v>New York</c:v>
                </c:pt>
                <c:pt idx="33">
                  <c:v>North Carolina*</c:v>
                </c:pt>
                <c:pt idx="34">
                  <c:v>North Dakota*</c:v>
                </c:pt>
                <c:pt idx="35">
                  <c:v>Ohio</c:v>
                </c:pt>
                <c:pt idx="36">
                  <c:v>Oklahoma</c:v>
                </c:pt>
                <c:pt idx="37">
                  <c:v>Oregon*</c:v>
                </c:pt>
                <c:pt idx="38">
                  <c:v>Pennsylvania</c:v>
                </c:pt>
                <c:pt idx="39">
                  <c:v>Rhode Island</c:v>
                </c:pt>
                <c:pt idx="40">
                  <c:v>South Carolina*</c:v>
                </c:pt>
                <c:pt idx="41">
                  <c:v>South Dakota</c:v>
                </c:pt>
                <c:pt idx="42">
                  <c:v>Tennessee </c:v>
                </c:pt>
                <c:pt idx="43">
                  <c:v>Texas </c:v>
                </c:pt>
                <c:pt idx="44">
                  <c:v>Utah*</c:v>
                </c:pt>
                <c:pt idx="45">
                  <c:v>Vermont</c:v>
                </c:pt>
                <c:pt idx="46">
                  <c:v>Virginia </c:v>
                </c:pt>
                <c:pt idx="47">
                  <c:v>Washington State</c:v>
                </c:pt>
                <c:pt idx="48">
                  <c:v>Washington DC</c:v>
                </c:pt>
                <c:pt idx="49">
                  <c:v>West Virginia</c:v>
                </c:pt>
                <c:pt idx="50">
                  <c:v>Wisconsin</c:v>
                </c:pt>
                <c:pt idx="51">
                  <c:v>Wyoming</c:v>
                </c:pt>
              </c:strCache>
            </c:strRef>
          </c:cat>
          <c:val>
            <c:numRef>
              <c:f>Sheet2!$I$9:$I$60</c:f>
              <c:numCache>
                <c:formatCode>0</c:formatCode>
                <c:ptCount val="52"/>
                <c:pt idx="0">
                  <c:v>621</c:v>
                </c:pt>
                <c:pt idx="1">
                  <c:v>115</c:v>
                </c:pt>
                <c:pt idx="2">
                  <c:v>39</c:v>
                </c:pt>
                <c:pt idx="3">
                  <c:v>43</c:v>
                </c:pt>
                <c:pt idx="4">
                  <c:v>604</c:v>
                </c:pt>
                <c:pt idx="5">
                  <c:v>940</c:v>
                </c:pt>
                <c:pt idx="6">
                  <c:v>230</c:v>
                </c:pt>
                <c:pt idx="7">
                  <c:v>140</c:v>
                </c:pt>
                <c:pt idx="8">
                  <c:v>1374</c:v>
                </c:pt>
                <c:pt idx="9">
                  <c:v>36</c:v>
                </c:pt>
                <c:pt idx="10">
                  <c:v>389</c:v>
                </c:pt>
                <c:pt idx="11">
                  <c:v>76</c:v>
                </c:pt>
                <c:pt idx="12">
                  <c:v>58</c:v>
                </c:pt>
                <c:pt idx="13">
                  <c:v>1712</c:v>
                </c:pt>
                <c:pt idx="14">
                  <c:v>268</c:v>
                </c:pt>
                <c:pt idx="15">
                  <c:v>366</c:v>
                </c:pt>
                <c:pt idx="16">
                  <c:v>48</c:v>
                </c:pt>
                <c:pt idx="17">
                  <c:v>378</c:v>
                </c:pt>
                <c:pt idx="18">
                  <c:v>984</c:v>
                </c:pt>
                <c:pt idx="19">
                  <c:v>21</c:v>
                </c:pt>
                <c:pt idx="20">
                  <c:v>801</c:v>
                </c:pt>
                <c:pt idx="21">
                  <c:v>126</c:v>
                </c:pt>
                <c:pt idx="22">
                  <c:v>733</c:v>
                </c:pt>
                <c:pt idx="23">
                  <c:v>347</c:v>
                </c:pt>
                <c:pt idx="24">
                  <c:v>731</c:v>
                </c:pt>
                <c:pt idx="25">
                  <c:v>757</c:v>
                </c:pt>
                <c:pt idx="26">
                  <c:v>173</c:v>
                </c:pt>
                <c:pt idx="27">
                  <c:v>54</c:v>
                </c:pt>
                <c:pt idx="28">
                  <c:v>52</c:v>
                </c:pt>
                <c:pt idx="29">
                  <c:v>153</c:v>
                </c:pt>
                <c:pt idx="30">
                  <c:v>20</c:v>
                </c:pt>
                <c:pt idx="31">
                  <c:v>56</c:v>
                </c:pt>
                <c:pt idx="32">
                  <c:v>544</c:v>
                </c:pt>
                <c:pt idx="33">
                  <c:v>1186</c:v>
                </c:pt>
                <c:pt idx="34">
                  <c:v>33</c:v>
                </c:pt>
                <c:pt idx="35">
                  <c:v>284</c:v>
                </c:pt>
                <c:pt idx="36">
                  <c:v>48</c:v>
                </c:pt>
                <c:pt idx="37">
                  <c:v>563</c:v>
                </c:pt>
                <c:pt idx="38">
                  <c:v>385</c:v>
                </c:pt>
                <c:pt idx="39">
                  <c:v>118</c:v>
                </c:pt>
                <c:pt idx="40">
                  <c:v>282</c:v>
                </c:pt>
                <c:pt idx="41">
                  <c:v>70</c:v>
                </c:pt>
                <c:pt idx="42">
                  <c:v>282</c:v>
                </c:pt>
                <c:pt idx="43">
                  <c:v>342</c:v>
                </c:pt>
                <c:pt idx="44">
                  <c:v>154</c:v>
                </c:pt>
                <c:pt idx="45">
                  <c:v>113</c:v>
                </c:pt>
                <c:pt idx="46">
                  <c:v>395</c:v>
                </c:pt>
                <c:pt idx="47">
                  <c:v>463</c:v>
                </c:pt>
                <c:pt idx="48">
                  <c:v>13</c:v>
                </c:pt>
                <c:pt idx="49">
                  <c:v>215</c:v>
                </c:pt>
                <c:pt idx="50">
                  <c:v>1037</c:v>
                </c:pt>
                <c:pt idx="51">
                  <c:v>82</c:v>
                </c:pt>
              </c:numCache>
            </c:numRef>
          </c:val>
        </c:ser>
        <c:dLbls>
          <c:showLegendKey val="0"/>
          <c:showVal val="0"/>
          <c:showCatName val="0"/>
          <c:showSerName val="0"/>
          <c:showPercent val="0"/>
          <c:showBubbleSize val="0"/>
        </c:dLbls>
        <c:gapWidth val="150"/>
        <c:axId val="189795712"/>
        <c:axId val="190309504"/>
      </c:barChart>
      <c:catAx>
        <c:axId val="189795712"/>
        <c:scaling>
          <c:orientation val="minMax"/>
        </c:scaling>
        <c:delete val="0"/>
        <c:axPos val="b"/>
        <c:numFmt formatCode="@" sourceLinked="1"/>
        <c:majorTickMark val="out"/>
        <c:minorTickMark val="none"/>
        <c:tickLblPos val="nextTo"/>
        <c:spPr>
          <a:ln w="3175">
            <a:solidFill>
              <a:srgbClr val="808080"/>
            </a:solidFill>
            <a:prstDash val="solid"/>
          </a:ln>
        </c:spPr>
        <c:txPr>
          <a:bodyPr rot="-5400000" vert="horz"/>
          <a:lstStyle/>
          <a:p>
            <a:pPr>
              <a:defRPr sz="800" b="0" i="0" u="none" strike="noStrike" baseline="0">
                <a:solidFill>
                  <a:srgbClr val="000000"/>
                </a:solidFill>
                <a:latin typeface="Calibri"/>
                <a:ea typeface="Calibri"/>
                <a:cs typeface="Calibri"/>
              </a:defRPr>
            </a:pPr>
            <a:endParaRPr lang="en-US"/>
          </a:p>
        </c:txPr>
        <c:crossAx val="190309504"/>
        <c:crosses val="autoZero"/>
        <c:auto val="0"/>
        <c:lblAlgn val="ctr"/>
        <c:lblOffset val="100"/>
        <c:noMultiLvlLbl val="0"/>
      </c:catAx>
      <c:valAx>
        <c:axId val="190309504"/>
        <c:scaling>
          <c:orientation val="minMax"/>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89795712"/>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133092738407701E-2"/>
          <c:y val="1.4407600770665914E-2"/>
          <c:w val="0.93464468503937004"/>
          <c:h val="0.90764259810486381"/>
        </c:manualLayout>
      </c:layout>
      <c:barChart>
        <c:barDir val="col"/>
        <c:grouping val="stacked"/>
        <c:varyColors val="0"/>
        <c:ser>
          <c:idx val="0"/>
          <c:order val="0"/>
          <c:tx>
            <c:strRef>
              <c:f>Data!$D$1</c:f>
              <c:strCache>
                <c:ptCount val="1"/>
                <c:pt idx="0">
                  <c:v>SchoolsReportingFidelity Dat</c:v>
                </c:pt>
              </c:strCache>
            </c:strRef>
          </c:tx>
          <c:spPr>
            <a:solidFill>
              <a:srgbClr val="C00000"/>
            </a:solidFill>
          </c:spPr>
          <c:invertIfNegative val="0"/>
          <c:cat>
            <c:strRef>
              <c:f>Data!$B$2:$B$52</c:f>
              <c:str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strCache>
            </c:strRef>
          </c:cat>
          <c:val>
            <c:numRef>
              <c:f>Data!$D$2:$D$52</c:f>
              <c:numCache>
                <c:formatCode>General</c:formatCode>
                <c:ptCount val="51"/>
                <c:pt idx="0">
                  <c:v>0</c:v>
                </c:pt>
                <c:pt idx="1">
                  <c:v>4</c:v>
                </c:pt>
                <c:pt idx="2">
                  <c:v>1</c:v>
                </c:pt>
                <c:pt idx="3">
                  <c:v>10</c:v>
                </c:pt>
                <c:pt idx="4">
                  <c:v>266</c:v>
                </c:pt>
                <c:pt idx="5">
                  <c:v>437</c:v>
                </c:pt>
                <c:pt idx="6">
                  <c:v>192</c:v>
                </c:pt>
                <c:pt idx="7">
                  <c:v>0</c:v>
                </c:pt>
                <c:pt idx="8">
                  <c:v>0</c:v>
                </c:pt>
                <c:pt idx="9">
                  <c:v>150</c:v>
                </c:pt>
                <c:pt idx="10">
                  <c:v>189</c:v>
                </c:pt>
                <c:pt idx="11">
                  <c:v>0</c:v>
                </c:pt>
                <c:pt idx="12">
                  <c:v>24</c:v>
                </c:pt>
                <c:pt idx="13">
                  <c:v>1151</c:v>
                </c:pt>
                <c:pt idx="14">
                  <c:v>48</c:v>
                </c:pt>
                <c:pt idx="15">
                  <c:v>326</c:v>
                </c:pt>
                <c:pt idx="16">
                  <c:v>64</c:v>
                </c:pt>
                <c:pt idx="17">
                  <c:v>328</c:v>
                </c:pt>
                <c:pt idx="18">
                  <c:v>2</c:v>
                </c:pt>
                <c:pt idx="19">
                  <c:v>33</c:v>
                </c:pt>
                <c:pt idx="20">
                  <c:v>509</c:v>
                </c:pt>
                <c:pt idx="21">
                  <c:v>46</c:v>
                </c:pt>
                <c:pt idx="22">
                  <c:v>490</c:v>
                </c:pt>
                <c:pt idx="23">
                  <c:v>246</c:v>
                </c:pt>
                <c:pt idx="24">
                  <c:v>0</c:v>
                </c:pt>
                <c:pt idx="25">
                  <c:v>621</c:v>
                </c:pt>
                <c:pt idx="26">
                  <c:v>99</c:v>
                </c:pt>
                <c:pt idx="27">
                  <c:v>32</c:v>
                </c:pt>
                <c:pt idx="28">
                  <c:v>0</c:v>
                </c:pt>
                <c:pt idx="29">
                  <c:v>3</c:v>
                </c:pt>
                <c:pt idx="30">
                  <c:v>0</c:v>
                </c:pt>
                <c:pt idx="31">
                  <c:v>23</c:v>
                </c:pt>
                <c:pt idx="32">
                  <c:v>175</c:v>
                </c:pt>
                <c:pt idx="33">
                  <c:v>680</c:v>
                </c:pt>
                <c:pt idx="34">
                  <c:v>9</c:v>
                </c:pt>
                <c:pt idx="35">
                  <c:v>47</c:v>
                </c:pt>
                <c:pt idx="36">
                  <c:v>15</c:v>
                </c:pt>
                <c:pt idx="37">
                  <c:v>385</c:v>
                </c:pt>
                <c:pt idx="38">
                  <c:v>217</c:v>
                </c:pt>
                <c:pt idx="39">
                  <c:v>40</c:v>
                </c:pt>
                <c:pt idx="40">
                  <c:v>210</c:v>
                </c:pt>
                <c:pt idx="41">
                  <c:v>0</c:v>
                </c:pt>
                <c:pt idx="42">
                  <c:v>184</c:v>
                </c:pt>
                <c:pt idx="43">
                  <c:v>65</c:v>
                </c:pt>
                <c:pt idx="44">
                  <c:v>0</c:v>
                </c:pt>
                <c:pt idx="45">
                  <c:v>108</c:v>
                </c:pt>
                <c:pt idx="46">
                  <c:v>52</c:v>
                </c:pt>
                <c:pt idx="47">
                  <c:v>100</c:v>
                </c:pt>
                <c:pt idx="48">
                  <c:v>0</c:v>
                </c:pt>
                <c:pt idx="49">
                  <c:v>764</c:v>
                </c:pt>
                <c:pt idx="50">
                  <c:v>4</c:v>
                </c:pt>
              </c:numCache>
            </c:numRef>
          </c:val>
        </c:ser>
        <c:ser>
          <c:idx val="1"/>
          <c:order val="1"/>
          <c:tx>
            <c:strRef>
              <c:f>Data!$E$1</c:f>
              <c:strCache>
                <c:ptCount val="1"/>
                <c:pt idx="0">
                  <c:v>SchoolsMeetingFidelityCriteria</c:v>
                </c:pt>
              </c:strCache>
            </c:strRef>
          </c:tx>
          <c:spPr>
            <a:solidFill>
              <a:srgbClr val="C00000"/>
            </a:solidFill>
          </c:spPr>
          <c:invertIfNegative val="0"/>
          <c:cat>
            <c:strRef>
              <c:f>Data!$B$2:$B$52</c:f>
              <c:str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strCache>
            </c:strRef>
          </c:cat>
          <c:val>
            <c:numRef>
              <c:f>Data!$E$2:$E$52</c:f>
              <c:numCache>
                <c:formatCode>General</c:formatCode>
                <c:ptCount val="51"/>
                <c:pt idx="0">
                  <c:v>0</c:v>
                </c:pt>
                <c:pt idx="1">
                  <c:v>0</c:v>
                </c:pt>
                <c:pt idx="2">
                  <c:v>0</c:v>
                </c:pt>
                <c:pt idx="3">
                  <c:v>0</c:v>
                </c:pt>
                <c:pt idx="4">
                  <c:v>51</c:v>
                </c:pt>
                <c:pt idx="5">
                  <c:v>120</c:v>
                </c:pt>
                <c:pt idx="6">
                  <c:v>17</c:v>
                </c:pt>
                <c:pt idx="7">
                  <c:v>0</c:v>
                </c:pt>
                <c:pt idx="8">
                  <c:v>0</c:v>
                </c:pt>
                <c:pt idx="9">
                  <c:v>6</c:v>
                </c:pt>
                <c:pt idx="10">
                  <c:v>21</c:v>
                </c:pt>
                <c:pt idx="11">
                  <c:v>0</c:v>
                </c:pt>
                <c:pt idx="12">
                  <c:v>1</c:v>
                </c:pt>
                <c:pt idx="13">
                  <c:v>53</c:v>
                </c:pt>
                <c:pt idx="14">
                  <c:v>8</c:v>
                </c:pt>
                <c:pt idx="15">
                  <c:v>9</c:v>
                </c:pt>
                <c:pt idx="16">
                  <c:v>0</c:v>
                </c:pt>
                <c:pt idx="17">
                  <c:v>14</c:v>
                </c:pt>
                <c:pt idx="18">
                  <c:v>0</c:v>
                </c:pt>
                <c:pt idx="19">
                  <c:v>6</c:v>
                </c:pt>
                <c:pt idx="20">
                  <c:v>93</c:v>
                </c:pt>
                <c:pt idx="21">
                  <c:v>6</c:v>
                </c:pt>
                <c:pt idx="22">
                  <c:v>64</c:v>
                </c:pt>
                <c:pt idx="23">
                  <c:v>35</c:v>
                </c:pt>
                <c:pt idx="24">
                  <c:v>0</c:v>
                </c:pt>
                <c:pt idx="25">
                  <c:v>16</c:v>
                </c:pt>
                <c:pt idx="26">
                  <c:v>10</c:v>
                </c:pt>
                <c:pt idx="27">
                  <c:v>0</c:v>
                </c:pt>
                <c:pt idx="28">
                  <c:v>0</c:v>
                </c:pt>
                <c:pt idx="29">
                  <c:v>4</c:v>
                </c:pt>
                <c:pt idx="30">
                  <c:v>0</c:v>
                </c:pt>
                <c:pt idx="31">
                  <c:v>1</c:v>
                </c:pt>
                <c:pt idx="32">
                  <c:v>73</c:v>
                </c:pt>
                <c:pt idx="33">
                  <c:v>68</c:v>
                </c:pt>
                <c:pt idx="34">
                  <c:v>0</c:v>
                </c:pt>
                <c:pt idx="35">
                  <c:v>6</c:v>
                </c:pt>
                <c:pt idx="36">
                  <c:v>26</c:v>
                </c:pt>
                <c:pt idx="37">
                  <c:v>47</c:v>
                </c:pt>
                <c:pt idx="38">
                  <c:v>5</c:v>
                </c:pt>
                <c:pt idx="39">
                  <c:v>0</c:v>
                </c:pt>
                <c:pt idx="40">
                  <c:v>2</c:v>
                </c:pt>
                <c:pt idx="41">
                  <c:v>0</c:v>
                </c:pt>
                <c:pt idx="42">
                  <c:v>5</c:v>
                </c:pt>
                <c:pt idx="43">
                  <c:v>34</c:v>
                </c:pt>
                <c:pt idx="44">
                  <c:v>0</c:v>
                </c:pt>
                <c:pt idx="45">
                  <c:v>3</c:v>
                </c:pt>
                <c:pt idx="46">
                  <c:v>3</c:v>
                </c:pt>
                <c:pt idx="47">
                  <c:v>16</c:v>
                </c:pt>
                <c:pt idx="48">
                  <c:v>0</c:v>
                </c:pt>
                <c:pt idx="49">
                  <c:v>36</c:v>
                </c:pt>
                <c:pt idx="50">
                  <c:v>0</c:v>
                </c:pt>
              </c:numCache>
            </c:numRef>
          </c:val>
        </c:ser>
        <c:ser>
          <c:idx val="2"/>
          <c:order val="2"/>
          <c:tx>
            <c:strRef>
              <c:f>Data!$G$1</c:f>
              <c:strCache>
                <c:ptCount val="1"/>
                <c:pt idx="0">
                  <c:v>SchoolsUsing SWPBIS</c:v>
                </c:pt>
              </c:strCache>
            </c:strRef>
          </c:tx>
          <c:spPr>
            <a:solidFill>
              <a:srgbClr val="007033"/>
            </a:solidFill>
          </c:spPr>
          <c:invertIfNegative val="0"/>
          <c:cat>
            <c:strRef>
              <c:f>Data!$B$2:$B$52</c:f>
              <c:str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strCache>
            </c:strRef>
          </c:cat>
          <c:val>
            <c:numRef>
              <c:f>Data!$H$2:$H$52</c:f>
              <c:numCache>
                <c:formatCode>0</c:formatCode>
                <c:ptCount val="51"/>
                <c:pt idx="0">
                  <c:v>621</c:v>
                </c:pt>
                <c:pt idx="1">
                  <c:v>111</c:v>
                </c:pt>
                <c:pt idx="2">
                  <c:v>38</c:v>
                </c:pt>
                <c:pt idx="3">
                  <c:v>33</c:v>
                </c:pt>
                <c:pt idx="4">
                  <c:v>287</c:v>
                </c:pt>
                <c:pt idx="5">
                  <c:v>383</c:v>
                </c:pt>
                <c:pt idx="6">
                  <c:v>21</c:v>
                </c:pt>
                <c:pt idx="7">
                  <c:v>140</c:v>
                </c:pt>
                <c:pt idx="8">
                  <c:v>13</c:v>
                </c:pt>
                <c:pt idx="9">
                  <c:v>1218</c:v>
                </c:pt>
                <c:pt idx="10">
                  <c:v>179</c:v>
                </c:pt>
                <c:pt idx="11">
                  <c:v>76</c:v>
                </c:pt>
                <c:pt idx="12">
                  <c:v>33</c:v>
                </c:pt>
                <c:pt idx="13">
                  <c:v>508</c:v>
                </c:pt>
                <c:pt idx="14">
                  <c:v>212</c:v>
                </c:pt>
                <c:pt idx="15">
                  <c:v>31</c:v>
                </c:pt>
                <c:pt idx="16">
                  <c:v>0</c:v>
                </c:pt>
                <c:pt idx="17">
                  <c:v>36</c:v>
                </c:pt>
                <c:pt idx="18">
                  <c:v>982</c:v>
                </c:pt>
                <c:pt idx="19">
                  <c:v>0</c:v>
                </c:pt>
                <c:pt idx="20">
                  <c:v>199</c:v>
                </c:pt>
                <c:pt idx="21">
                  <c:v>74</c:v>
                </c:pt>
                <c:pt idx="22">
                  <c:v>179</c:v>
                </c:pt>
                <c:pt idx="23">
                  <c:v>66</c:v>
                </c:pt>
                <c:pt idx="24">
                  <c:v>731</c:v>
                </c:pt>
                <c:pt idx="25">
                  <c:v>120</c:v>
                </c:pt>
                <c:pt idx="26">
                  <c:v>64</c:v>
                </c:pt>
                <c:pt idx="27">
                  <c:v>22</c:v>
                </c:pt>
                <c:pt idx="28">
                  <c:v>52</c:v>
                </c:pt>
                <c:pt idx="29">
                  <c:v>146</c:v>
                </c:pt>
                <c:pt idx="30">
                  <c:v>20</c:v>
                </c:pt>
                <c:pt idx="31">
                  <c:v>32</c:v>
                </c:pt>
                <c:pt idx="32">
                  <c:v>296</c:v>
                </c:pt>
                <c:pt idx="33">
                  <c:v>438</c:v>
                </c:pt>
                <c:pt idx="34">
                  <c:v>24</c:v>
                </c:pt>
                <c:pt idx="35">
                  <c:v>231</c:v>
                </c:pt>
                <c:pt idx="36">
                  <c:v>7</c:v>
                </c:pt>
                <c:pt idx="37">
                  <c:v>131</c:v>
                </c:pt>
                <c:pt idx="38">
                  <c:v>163</c:v>
                </c:pt>
                <c:pt idx="39">
                  <c:v>78</c:v>
                </c:pt>
                <c:pt idx="40">
                  <c:v>70</c:v>
                </c:pt>
                <c:pt idx="41">
                  <c:v>70</c:v>
                </c:pt>
                <c:pt idx="42">
                  <c:v>93</c:v>
                </c:pt>
                <c:pt idx="43">
                  <c:v>243</c:v>
                </c:pt>
                <c:pt idx="44">
                  <c:v>154</c:v>
                </c:pt>
                <c:pt idx="45">
                  <c:v>2</c:v>
                </c:pt>
                <c:pt idx="46">
                  <c:v>340</c:v>
                </c:pt>
                <c:pt idx="47">
                  <c:v>347</c:v>
                </c:pt>
                <c:pt idx="48">
                  <c:v>215</c:v>
                </c:pt>
                <c:pt idx="49">
                  <c:v>237</c:v>
                </c:pt>
                <c:pt idx="50">
                  <c:v>78</c:v>
                </c:pt>
              </c:numCache>
            </c:numRef>
          </c:val>
        </c:ser>
        <c:dLbls>
          <c:showLegendKey val="0"/>
          <c:showVal val="0"/>
          <c:showCatName val="0"/>
          <c:showSerName val="0"/>
          <c:showPercent val="0"/>
          <c:showBubbleSize val="0"/>
        </c:dLbls>
        <c:gapWidth val="150"/>
        <c:overlap val="100"/>
        <c:axId val="190478976"/>
        <c:axId val="190484864"/>
      </c:barChart>
      <c:catAx>
        <c:axId val="190478976"/>
        <c:scaling>
          <c:orientation val="minMax"/>
        </c:scaling>
        <c:delete val="0"/>
        <c:axPos val="b"/>
        <c:majorTickMark val="out"/>
        <c:minorTickMark val="none"/>
        <c:tickLblPos val="nextTo"/>
        <c:crossAx val="190484864"/>
        <c:crosses val="autoZero"/>
        <c:auto val="1"/>
        <c:lblAlgn val="ctr"/>
        <c:lblOffset val="100"/>
        <c:noMultiLvlLbl val="0"/>
      </c:catAx>
      <c:valAx>
        <c:axId val="190484864"/>
        <c:scaling>
          <c:orientation val="minMax"/>
        </c:scaling>
        <c:delete val="0"/>
        <c:axPos val="l"/>
        <c:majorGridlines/>
        <c:numFmt formatCode="General" sourceLinked="1"/>
        <c:majorTickMark val="out"/>
        <c:minorTickMark val="none"/>
        <c:tickLblPos val="nextTo"/>
        <c:crossAx val="1904789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133092738407701E-2"/>
          <c:y val="1.4407600770665914E-2"/>
          <c:w val="0.93464468503937004"/>
          <c:h val="0.90764259810486381"/>
        </c:manualLayout>
      </c:layout>
      <c:barChart>
        <c:barDir val="col"/>
        <c:grouping val="stacked"/>
        <c:varyColors val="0"/>
        <c:ser>
          <c:idx val="0"/>
          <c:order val="0"/>
          <c:tx>
            <c:strRef>
              <c:f>Data!$D$1</c:f>
              <c:strCache>
                <c:ptCount val="1"/>
                <c:pt idx="0">
                  <c:v>SchoolsReportingFidelity Dat</c:v>
                </c:pt>
              </c:strCache>
            </c:strRef>
          </c:tx>
          <c:spPr>
            <a:solidFill>
              <a:srgbClr val="008EC0"/>
            </a:solidFill>
          </c:spPr>
          <c:invertIfNegative val="0"/>
          <c:cat>
            <c:strRef>
              <c:f>Data!$B$2:$B$52</c:f>
              <c:str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strCache>
            </c:strRef>
          </c:cat>
          <c:val>
            <c:numRef>
              <c:f>Data!$D$2:$D$52</c:f>
              <c:numCache>
                <c:formatCode>General</c:formatCode>
                <c:ptCount val="51"/>
                <c:pt idx="0">
                  <c:v>0</c:v>
                </c:pt>
                <c:pt idx="1">
                  <c:v>4</c:v>
                </c:pt>
                <c:pt idx="2">
                  <c:v>1</c:v>
                </c:pt>
                <c:pt idx="3">
                  <c:v>10</c:v>
                </c:pt>
                <c:pt idx="4">
                  <c:v>266</c:v>
                </c:pt>
                <c:pt idx="5">
                  <c:v>437</c:v>
                </c:pt>
                <c:pt idx="6">
                  <c:v>192</c:v>
                </c:pt>
                <c:pt idx="7">
                  <c:v>0</c:v>
                </c:pt>
                <c:pt idx="8">
                  <c:v>0</c:v>
                </c:pt>
                <c:pt idx="9">
                  <c:v>150</c:v>
                </c:pt>
                <c:pt idx="10">
                  <c:v>189</c:v>
                </c:pt>
                <c:pt idx="11">
                  <c:v>0</c:v>
                </c:pt>
                <c:pt idx="12">
                  <c:v>24</c:v>
                </c:pt>
                <c:pt idx="13">
                  <c:v>1151</c:v>
                </c:pt>
                <c:pt idx="14">
                  <c:v>48</c:v>
                </c:pt>
                <c:pt idx="15">
                  <c:v>326</c:v>
                </c:pt>
                <c:pt idx="16">
                  <c:v>64</c:v>
                </c:pt>
                <c:pt idx="17">
                  <c:v>328</c:v>
                </c:pt>
                <c:pt idx="18">
                  <c:v>2</c:v>
                </c:pt>
                <c:pt idx="19">
                  <c:v>33</c:v>
                </c:pt>
                <c:pt idx="20">
                  <c:v>509</c:v>
                </c:pt>
                <c:pt idx="21">
                  <c:v>46</c:v>
                </c:pt>
                <c:pt idx="22">
                  <c:v>490</c:v>
                </c:pt>
                <c:pt idx="23">
                  <c:v>246</c:v>
                </c:pt>
                <c:pt idx="24">
                  <c:v>0</c:v>
                </c:pt>
                <c:pt idx="25">
                  <c:v>621</c:v>
                </c:pt>
                <c:pt idx="26">
                  <c:v>99</c:v>
                </c:pt>
                <c:pt idx="27">
                  <c:v>32</c:v>
                </c:pt>
                <c:pt idx="28">
                  <c:v>0</c:v>
                </c:pt>
                <c:pt idx="29">
                  <c:v>3</c:v>
                </c:pt>
                <c:pt idx="30">
                  <c:v>0</c:v>
                </c:pt>
                <c:pt idx="31">
                  <c:v>23</c:v>
                </c:pt>
                <c:pt idx="32">
                  <c:v>175</c:v>
                </c:pt>
                <c:pt idx="33">
                  <c:v>680</c:v>
                </c:pt>
                <c:pt idx="34">
                  <c:v>9</c:v>
                </c:pt>
                <c:pt idx="35">
                  <c:v>47</c:v>
                </c:pt>
                <c:pt idx="36">
                  <c:v>15</c:v>
                </c:pt>
                <c:pt idx="37">
                  <c:v>385</c:v>
                </c:pt>
                <c:pt idx="38">
                  <c:v>217</c:v>
                </c:pt>
                <c:pt idx="39">
                  <c:v>40</c:v>
                </c:pt>
                <c:pt idx="40">
                  <c:v>210</c:v>
                </c:pt>
                <c:pt idx="41">
                  <c:v>0</c:v>
                </c:pt>
                <c:pt idx="42">
                  <c:v>184</c:v>
                </c:pt>
                <c:pt idx="43">
                  <c:v>65</c:v>
                </c:pt>
                <c:pt idx="44">
                  <c:v>0</c:v>
                </c:pt>
                <c:pt idx="45">
                  <c:v>108</c:v>
                </c:pt>
                <c:pt idx="46">
                  <c:v>52</c:v>
                </c:pt>
                <c:pt idx="47">
                  <c:v>100</c:v>
                </c:pt>
                <c:pt idx="48">
                  <c:v>0</c:v>
                </c:pt>
                <c:pt idx="49">
                  <c:v>764</c:v>
                </c:pt>
                <c:pt idx="50">
                  <c:v>4</c:v>
                </c:pt>
              </c:numCache>
            </c:numRef>
          </c:val>
        </c:ser>
        <c:ser>
          <c:idx val="1"/>
          <c:order val="1"/>
          <c:tx>
            <c:strRef>
              <c:f>Data!$E$1</c:f>
              <c:strCache>
                <c:ptCount val="1"/>
                <c:pt idx="0">
                  <c:v>SchoolsMeetingFidelityCriteria</c:v>
                </c:pt>
              </c:strCache>
            </c:strRef>
          </c:tx>
          <c:spPr>
            <a:solidFill>
              <a:srgbClr val="C00000"/>
            </a:solidFill>
          </c:spPr>
          <c:invertIfNegative val="0"/>
          <c:cat>
            <c:strRef>
              <c:f>Data!$B$2:$B$52</c:f>
              <c:str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strCache>
            </c:strRef>
          </c:cat>
          <c:val>
            <c:numRef>
              <c:f>Data!$E$2:$E$52</c:f>
              <c:numCache>
                <c:formatCode>General</c:formatCode>
                <c:ptCount val="51"/>
                <c:pt idx="0">
                  <c:v>0</c:v>
                </c:pt>
                <c:pt idx="1">
                  <c:v>0</c:v>
                </c:pt>
                <c:pt idx="2">
                  <c:v>0</c:v>
                </c:pt>
                <c:pt idx="3">
                  <c:v>0</c:v>
                </c:pt>
                <c:pt idx="4">
                  <c:v>51</c:v>
                </c:pt>
                <c:pt idx="5">
                  <c:v>120</c:v>
                </c:pt>
                <c:pt idx="6">
                  <c:v>17</c:v>
                </c:pt>
                <c:pt idx="7">
                  <c:v>0</c:v>
                </c:pt>
                <c:pt idx="8">
                  <c:v>0</c:v>
                </c:pt>
                <c:pt idx="9">
                  <c:v>6</c:v>
                </c:pt>
                <c:pt idx="10">
                  <c:v>21</c:v>
                </c:pt>
                <c:pt idx="11">
                  <c:v>0</c:v>
                </c:pt>
                <c:pt idx="12">
                  <c:v>1</c:v>
                </c:pt>
                <c:pt idx="13">
                  <c:v>53</c:v>
                </c:pt>
                <c:pt idx="14">
                  <c:v>8</c:v>
                </c:pt>
                <c:pt idx="15">
                  <c:v>9</c:v>
                </c:pt>
                <c:pt idx="16">
                  <c:v>0</c:v>
                </c:pt>
                <c:pt idx="17">
                  <c:v>14</c:v>
                </c:pt>
                <c:pt idx="18">
                  <c:v>0</c:v>
                </c:pt>
                <c:pt idx="19">
                  <c:v>6</c:v>
                </c:pt>
                <c:pt idx="20">
                  <c:v>93</c:v>
                </c:pt>
                <c:pt idx="21">
                  <c:v>6</c:v>
                </c:pt>
                <c:pt idx="22">
                  <c:v>64</c:v>
                </c:pt>
                <c:pt idx="23">
                  <c:v>35</c:v>
                </c:pt>
                <c:pt idx="24">
                  <c:v>0</c:v>
                </c:pt>
                <c:pt idx="25">
                  <c:v>16</c:v>
                </c:pt>
                <c:pt idx="26">
                  <c:v>10</c:v>
                </c:pt>
                <c:pt idx="27">
                  <c:v>0</c:v>
                </c:pt>
                <c:pt idx="28">
                  <c:v>0</c:v>
                </c:pt>
                <c:pt idx="29">
                  <c:v>4</c:v>
                </c:pt>
                <c:pt idx="30">
                  <c:v>0</c:v>
                </c:pt>
                <c:pt idx="31">
                  <c:v>1</c:v>
                </c:pt>
                <c:pt idx="32">
                  <c:v>73</c:v>
                </c:pt>
                <c:pt idx="33">
                  <c:v>68</c:v>
                </c:pt>
                <c:pt idx="34">
                  <c:v>0</c:v>
                </c:pt>
                <c:pt idx="35">
                  <c:v>6</c:v>
                </c:pt>
                <c:pt idx="36">
                  <c:v>26</c:v>
                </c:pt>
                <c:pt idx="37">
                  <c:v>47</c:v>
                </c:pt>
                <c:pt idx="38">
                  <c:v>5</c:v>
                </c:pt>
                <c:pt idx="39">
                  <c:v>0</c:v>
                </c:pt>
                <c:pt idx="40">
                  <c:v>2</c:v>
                </c:pt>
                <c:pt idx="41">
                  <c:v>0</c:v>
                </c:pt>
                <c:pt idx="42">
                  <c:v>5</c:v>
                </c:pt>
                <c:pt idx="43">
                  <c:v>34</c:v>
                </c:pt>
                <c:pt idx="44">
                  <c:v>0</c:v>
                </c:pt>
                <c:pt idx="45">
                  <c:v>3</c:v>
                </c:pt>
                <c:pt idx="46">
                  <c:v>3</c:v>
                </c:pt>
                <c:pt idx="47">
                  <c:v>16</c:v>
                </c:pt>
                <c:pt idx="48">
                  <c:v>0</c:v>
                </c:pt>
                <c:pt idx="49">
                  <c:v>36</c:v>
                </c:pt>
                <c:pt idx="50">
                  <c:v>0</c:v>
                </c:pt>
              </c:numCache>
            </c:numRef>
          </c:val>
        </c:ser>
        <c:ser>
          <c:idx val="2"/>
          <c:order val="2"/>
          <c:tx>
            <c:strRef>
              <c:f>Data!$G$1</c:f>
              <c:strCache>
                <c:ptCount val="1"/>
                <c:pt idx="0">
                  <c:v>SchoolsUsing SWPBIS</c:v>
                </c:pt>
              </c:strCache>
            </c:strRef>
          </c:tx>
          <c:spPr>
            <a:solidFill>
              <a:srgbClr val="007033"/>
            </a:solidFill>
          </c:spPr>
          <c:invertIfNegative val="0"/>
          <c:cat>
            <c:strRef>
              <c:f>Data!$B$2:$B$52</c:f>
              <c:str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strCache>
            </c:strRef>
          </c:cat>
          <c:val>
            <c:numRef>
              <c:f>Data!$H$2:$H$52</c:f>
              <c:numCache>
                <c:formatCode>0</c:formatCode>
                <c:ptCount val="51"/>
                <c:pt idx="0">
                  <c:v>621</c:v>
                </c:pt>
                <c:pt idx="1">
                  <c:v>111</c:v>
                </c:pt>
                <c:pt idx="2">
                  <c:v>38</c:v>
                </c:pt>
                <c:pt idx="3">
                  <c:v>33</c:v>
                </c:pt>
                <c:pt idx="4">
                  <c:v>287</c:v>
                </c:pt>
                <c:pt idx="5">
                  <c:v>383</c:v>
                </c:pt>
                <c:pt idx="6">
                  <c:v>21</c:v>
                </c:pt>
                <c:pt idx="7">
                  <c:v>140</c:v>
                </c:pt>
                <c:pt idx="8">
                  <c:v>13</c:v>
                </c:pt>
                <c:pt idx="9">
                  <c:v>1218</c:v>
                </c:pt>
                <c:pt idx="10">
                  <c:v>179</c:v>
                </c:pt>
                <c:pt idx="11">
                  <c:v>76</c:v>
                </c:pt>
                <c:pt idx="12">
                  <c:v>33</c:v>
                </c:pt>
                <c:pt idx="13">
                  <c:v>508</c:v>
                </c:pt>
                <c:pt idx="14">
                  <c:v>212</c:v>
                </c:pt>
                <c:pt idx="15">
                  <c:v>31</c:v>
                </c:pt>
                <c:pt idx="16">
                  <c:v>0</c:v>
                </c:pt>
                <c:pt idx="17">
                  <c:v>36</c:v>
                </c:pt>
                <c:pt idx="18">
                  <c:v>982</c:v>
                </c:pt>
                <c:pt idx="19">
                  <c:v>0</c:v>
                </c:pt>
                <c:pt idx="20">
                  <c:v>199</c:v>
                </c:pt>
                <c:pt idx="21">
                  <c:v>74</c:v>
                </c:pt>
                <c:pt idx="22">
                  <c:v>179</c:v>
                </c:pt>
                <c:pt idx="23">
                  <c:v>66</c:v>
                </c:pt>
                <c:pt idx="24">
                  <c:v>731</c:v>
                </c:pt>
                <c:pt idx="25">
                  <c:v>120</c:v>
                </c:pt>
                <c:pt idx="26">
                  <c:v>64</c:v>
                </c:pt>
                <c:pt idx="27">
                  <c:v>22</c:v>
                </c:pt>
                <c:pt idx="28">
                  <c:v>52</c:v>
                </c:pt>
                <c:pt idx="29">
                  <c:v>146</c:v>
                </c:pt>
                <c:pt idx="30">
                  <c:v>20</c:v>
                </c:pt>
                <c:pt idx="31">
                  <c:v>32</c:v>
                </c:pt>
                <c:pt idx="32">
                  <c:v>296</c:v>
                </c:pt>
                <c:pt idx="33">
                  <c:v>438</c:v>
                </c:pt>
                <c:pt idx="34">
                  <c:v>24</c:v>
                </c:pt>
                <c:pt idx="35">
                  <c:v>231</c:v>
                </c:pt>
                <c:pt idx="36">
                  <c:v>7</c:v>
                </c:pt>
                <c:pt idx="37">
                  <c:v>131</c:v>
                </c:pt>
                <c:pt idx="38">
                  <c:v>163</c:v>
                </c:pt>
                <c:pt idx="39">
                  <c:v>78</c:v>
                </c:pt>
                <c:pt idx="40">
                  <c:v>70</c:v>
                </c:pt>
                <c:pt idx="41">
                  <c:v>70</c:v>
                </c:pt>
                <c:pt idx="42">
                  <c:v>93</c:v>
                </c:pt>
                <c:pt idx="43">
                  <c:v>243</c:v>
                </c:pt>
                <c:pt idx="44">
                  <c:v>154</c:v>
                </c:pt>
                <c:pt idx="45">
                  <c:v>2</c:v>
                </c:pt>
                <c:pt idx="46">
                  <c:v>340</c:v>
                </c:pt>
                <c:pt idx="47">
                  <c:v>347</c:v>
                </c:pt>
                <c:pt idx="48">
                  <c:v>215</c:v>
                </c:pt>
                <c:pt idx="49">
                  <c:v>237</c:v>
                </c:pt>
                <c:pt idx="50">
                  <c:v>78</c:v>
                </c:pt>
              </c:numCache>
            </c:numRef>
          </c:val>
        </c:ser>
        <c:dLbls>
          <c:showLegendKey val="0"/>
          <c:showVal val="0"/>
          <c:showCatName val="0"/>
          <c:showSerName val="0"/>
          <c:showPercent val="0"/>
          <c:showBubbleSize val="0"/>
        </c:dLbls>
        <c:gapWidth val="150"/>
        <c:overlap val="100"/>
        <c:axId val="190684544"/>
        <c:axId val="190686336"/>
      </c:barChart>
      <c:catAx>
        <c:axId val="190684544"/>
        <c:scaling>
          <c:orientation val="minMax"/>
        </c:scaling>
        <c:delete val="0"/>
        <c:axPos val="b"/>
        <c:majorTickMark val="out"/>
        <c:minorTickMark val="none"/>
        <c:tickLblPos val="nextTo"/>
        <c:crossAx val="190686336"/>
        <c:crosses val="autoZero"/>
        <c:auto val="1"/>
        <c:lblAlgn val="ctr"/>
        <c:lblOffset val="100"/>
        <c:noMultiLvlLbl val="0"/>
      </c:catAx>
      <c:valAx>
        <c:axId val="190686336"/>
        <c:scaling>
          <c:orientation val="minMax"/>
        </c:scaling>
        <c:delete val="0"/>
        <c:axPos val="l"/>
        <c:majorGridlines/>
        <c:numFmt formatCode="General" sourceLinked="1"/>
        <c:majorTickMark val="out"/>
        <c:minorTickMark val="none"/>
        <c:tickLblPos val="nextTo"/>
        <c:crossAx val="19068454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DD32C-099D-474B-A250-86D51D4EB84C}"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0B3A3-B04F-4521-98FF-C78F7FC65338}" type="slidenum">
              <a:rPr lang="en-US" smtClean="0"/>
              <a:t>‹#›</a:t>
            </a:fld>
            <a:endParaRPr lang="en-US"/>
          </a:p>
        </p:txBody>
      </p:sp>
    </p:spTree>
    <p:extLst>
      <p:ext uri="{BB962C8B-B14F-4D97-AF65-F5344CB8AC3E}">
        <p14:creationId xmlns:p14="http://schemas.microsoft.com/office/powerpoint/2010/main" val="295785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09" indent="-285734" eaLnBrk="0" hangingPunct="0">
              <a:defRPr>
                <a:solidFill>
                  <a:schemeClr val="tx1"/>
                </a:solidFill>
                <a:latin typeface="Arial" pitchFamily="34" charset="0"/>
                <a:ea typeface="MS PGothic" pitchFamily="34" charset="-128"/>
              </a:defRPr>
            </a:lvl2pPr>
            <a:lvl3pPr marL="1142937" indent="-228587" eaLnBrk="0" hangingPunct="0">
              <a:defRPr>
                <a:solidFill>
                  <a:schemeClr val="tx1"/>
                </a:solidFill>
                <a:latin typeface="Arial" pitchFamily="34" charset="0"/>
                <a:ea typeface="MS PGothic" pitchFamily="34" charset="-128"/>
              </a:defRPr>
            </a:lvl3pPr>
            <a:lvl4pPr marL="1600112" indent="-228587" eaLnBrk="0" hangingPunct="0">
              <a:defRPr>
                <a:solidFill>
                  <a:schemeClr val="tx1"/>
                </a:solidFill>
                <a:latin typeface="Arial" pitchFamily="34" charset="0"/>
                <a:ea typeface="MS PGothic" pitchFamily="34" charset="-128"/>
              </a:defRPr>
            </a:lvl4pPr>
            <a:lvl5pPr marL="2057287" indent="-228587" eaLnBrk="0" hangingPunct="0">
              <a:defRPr>
                <a:solidFill>
                  <a:schemeClr val="tx1"/>
                </a:solidFill>
                <a:latin typeface="Arial"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Arial"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Arial" pitchFamily="34" charset="0"/>
                <a:ea typeface="MS PGothic" pitchFamily="34" charset="-128"/>
              </a:defRPr>
            </a:lvl7pPr>
            <a:lvl8pPr marL="3428810" indent="-228587" eaLnBrk="0" fontAlgn="base" hangingPunct="0">
              <a:spcBef>
                <a:spcPct val="0"/>
              </a:spcBef>
              <a:spcAft>
                <a:spcPct val="0"/>
              </a:spcAft>
              <a:defRPr>
                <a:solidFill>
                  <a:schemeClr val="tx1"/>
                </a:solidFill>
                <a:latin typeface="Arial"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893A1BB-D7C0-43C8-8175-B8CE0E3556D6}" type="slidenum">
              <a:rPr lang="en-US" smtClean="0">
                <a:solidFill>
                  <a:srgbClr val="000000"/>
                </a:solidFill>
              </a:rPr>
              <a:pPr eaLnBrk="1" hangingPunct="1"/>
              <a:t>19</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txBox="1">
            <a:spLocks noGrp="1" noChangeArrowheads="1"/>
          </p:cNvSpPr>
          <p:nvPr/>
        </p:nvSpPr>
        <p:spPr bwMode="auto">
          <a:xfrm>
            <a:off x="1"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r>
              <a:rPr lang="en-US" sz="1200"/>
              <a:t>(c) Dean Fixsen, Karen Blase, Robert Horner, George Sugai, 2008</a:t>
            </a:r>
          </a:p>
        </p:txBody>
      </p:sp>
      <p:sp>
        <p:nvSpPr>
          <p:cNvPr id="16691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algn="r" eaLnBrk="1" hangingPunct="1"/>
            <a:fld id="{56193843-71E7-4753-A987-0590193B67A7}" type="slidenum">
              <a:rPr lang="en-US" sz="1200"/>
              <a:pPr algn="r" eaLnBrk="1" hangingPunct="1"/>
              <a:t>20</a:t>
            </a:fld>
            <a:endParaRPr lang="en-US" sz="1200"/>
          </a:p>
        </p:txBody>
      </p:sp>
      <p:sp>
        <p:nvSpPr>
          <p:cNvPr id="166916" name="Slide Image Placeholder 1"/>
          <p:cNvSpPr>
            <a:spLocks noGrp="1" noRot="1" noChangeAspect="1" noTextEdit="1"/>
          </p:cNvSpPr>
          <p:nvPr>
            <p:ph type="sldImg"/>
          </p:nvPr>
        </p:nvSpPr>
        <p:spPr>
          <a:ln/>
        </p:spPr>
      </p:sp>
      <p:sp>
        <p:nvSpPr>
          <p:cNvPr id="16691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itchFamily="34" charset="0"/>
            </a:endParaRPr>
          </a:p>
        </p:txBody>
      </p:sp>
      <p:sp>
        <p:nvSpPr>
          <p:cNvPr id="166918" name="Footer Placeholder 3"/>
          <p:cNvSpPr txBox="1">
            <a:spLocks noGrp="1"/>
          </p:cNvSpPr>
          <p:nvPr/>
        </p:nvSpPr>
        <p:spPr bwMode="auto">
          <a:xfrm>
            <a:off x="1"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r>
              <a:rPr lang="en-US" sz="1200"/>
              <a:t>(c) Dean Fixsen and Karen Blase, 2004</a:t>
            </a:r>
          </a:p>
        </p:txBody>
      </p:sp>
      <p:sp>
        <p:nvSpPr>
          <p:cNvPr id="166919" name="Slide Number Placeholder 4"/>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algn="r" eaLnBrk="1" hangingPunct="1"/>
            <a:fld id="{E861FC53-49A9-453F-9573-108C879B54BD}" type="slidenum">
              <a:rPr lang="en-US" sz="1200"/>
              <a:pPr algn="r" eaLnBrk="1" hangingPunct="1"/>
              <a:t>20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4B37EE-B843-473E-A3FB-96A1F5FFA834}"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E6013-FA71-4551-9644-C5B069258A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B37EE-B843-473E-A3FB-96A1F5FFA834}"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E6013-FA71-4551-9644-C5B069258A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B37EE-B843-473E-A3FB-96A1F5FFA834}"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E6013-FA71-4551-9644-C5B069258A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B37EE-B843-473E-A3FB-96A1F5FFA834}"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E6013-FA71-4551-9644-C5B069258A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4B37EE-B843-473E-A3FB-96A1F5FFA834}"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E6013-FA71-4551-9644-C5B069258A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4B37EE-B843-473E-A3FB-96A1F5FFA834}"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E6013-FA71-4551-9644-C5B069258A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4B37EE-B843-473E-A3FB-96A1F5FFA834}" type="datetimeFigureOut">
              <a:rPr lang="en-US" smtClean="0"/>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E6013-FA71-4551-9644-C5B069258A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4B37EE-B843-473E-A3FB-96A1F5FFA834}"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E6013-FA71-4551-9644-C5B069258A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B37EE-B843-473E-A3FB-96A1F5FFA834}" type="datetimeFigureOut">
              <a:rPr lang="en-US" smtClean="0"/>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E6013-FA71-4551-9644-C5B069258A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B37EE-B843-473E-A3FB-96A1F5FFA834}"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E6013-FA71-4551-9644-C5B069258AF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A4B37EE-B843-473E-A3FB-96A1F5FFA834}" type="datetimeFigureOut">
              <a:rPr lang="en-US" smtClean="0"/>
              <a:t>10/31/2013</a:t>
            </a:fld>
            <a:endParaRPr lang="en-US"/>
          </a:p>
        </p:txBody>
      </p:sp>
      <p:sp>
        <p:nvSpPr>
          <p:cNvPr id="9" name="Slide Number Placeholder 8"/>
          <p:cNvSpPr>
            <a:spLocks noGrp="1"/>
          </p:cNvSpPr>
          <p:nvPr>
            <p:ph type="sldNum" sz="quarter" idx="11"/>
          </p:nvPr>
        </p:nvSpPr>
        <p:spPr/>
        <p:txBody>
          <a:bodyPr/>
          <a:lstStyle/>
          <a:p>
            <a:fld id="{8E7E6013-FA71-4551-9644-C5B069258AF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E7E6013-FA71-4551-9644-C5B069258AF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A4B37EE-B843-473E-A3FB-96A1F5FFA834}" type="datetimeFigureOut">
              <a:rPr lang="en-US" smtClean="0"/>
              <a:t>10/31/2013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pbisassessment/" TargetMode="Externa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pbisassessmen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295400"/>
            <a:ext cx="7543800" cy="2593975"/>
          </a:xfrm>
        </p:spPr>
        <p:txBody>
          <a:bodyPr/>
          <a:lstStyle/>
          <a:p>
            <a:r>
              <a:rPr lang="en-US" sz="4000" dirty="0" smtClean="0"/>
              <a:t>OSEP Project Director’s Meeting:</a:t>
            </a:r>
            <a:br>
              <a:rPr lang="en-US" sz="4000" dirty="0" smtClean="0"/>
            </a:br>
            <a:r>
              <a:rPr lang="en-US" sz="4000" b="1" dirty="0" smtClean="0">
                <a:solidFill>
                  <a:srgbClr val="002060"/>
                </a:solidFill>
              </a:rPr>
              <a:t>Establishing, Sustaining and Scaling Effective Practices</a:t>
            </a:r>
            <a:endParaRPr lang="en-US" sz="4000" b="1" dirty="0">
              <a:solidFill>
                <a:srgbClr val="002060"/>
              </a:solidFill>
            </a:endParaRPr>
          </a:p>
        </p:txBody>
      </p:sp>
      <p:sp>
        <p:nvSpPr>
          <p:cNvPr id="5" name="Subtitle 4"/>
          <p:cNvSpPr>
            <a:spLocks noGrp="1"/>
          </p:cNvSpPr>
          <p:nvPr>
            <p:ph type="subTitle" idx="1"/>
          </p:nvPr>
        </p:nvSpPr>
        <p:spPr>
          <a:xfrm>
            <a:off x="685800" y="4572000"/>
            <a:ext cx="6461760" cy="1371600"/>
          </a:xfrm>
        </p:spPr>
        <p:txBody>
          <a:bodyPr>
            <a:normAutofit fontScale="92500" lnSpcReduction="10000"/>
          </a:bodyPr>
          <a:lstStyle/>
          <a:p>
            <a:r>
              <a:rPr lang="en-US" dirty="0" smtClean="0"/>
              <a:t>Rob Horner</a:t>
            </a:r>
          </a:p>
          <a:p>
            <a:r>
              <a:rPr lang="en-US" dirty="0" smtClean="0"/>
              <a:t>University of Oregon</a:t>
            </a:r>
          </a:p>
          <a:p>
            <a:r>
              <a:rPr lang="en-US" dirty="0" smtClean="0"/>
              <a:t>OSEP TA Center on PBIS</a:t>
            </a:r>
          </a:p>
          <a:p>
            <a:r>
              <a:rPr lang="en-US" dirty="0" smtClean="0"/>
              <a:t>www.pbis.org</a:t>
            </a:r>
            <a:endParaRPr lang="en-US" dirty="0"/>
          </a:p>
        </p:txBody>
      </p:sp>
    </p:spTree>
    <p:extLst>
      <p:ext uri="{BB962C8B-B14F-4D97-AF65-F5344CB8AC3E}">
        <p14:creationId xmlns:p14="http://schemas.microsoft.com/office/powerpoint/2010/main" val="194385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29442" y="68743"/>
            <a:ext cx="8233558" cy="830997"/>
          </a:xfrm>
          <a:prstGeom prst="rect">
            <a:avLst/>
          </a:prstGeom>
          <a:noFill/>
        </p:spPr>
        <p:txBody>
          <a:bodyPr wrap="square" rtlCol="0">
            <a:spAutoFit/>
          </a:bodyPr>
          <a:lstStyle/>
          <a:p>
            <a:pPr algn="ctr"/>
            <a:r>
              <a:rPr lang="en-US" sz="2400" dirty="0" smtClean="0"/>
              <a:t>Proportion of Schools Implementing SWPBIS by State</a:t>
            </a:r>
          </a:p>
          <a:p>
            <a:pPr algn="ctr"/>
            <a:r>
              <a:rPr lang="en-US" sz="2400" dirty="0" smtClean="0"/>
              <a:t>February, 2013</a:t>
            </a:r>
            <a:endParaRPr lang="en-US" sz="2400" dirty="0"/>
          </a:p>
        </p:txBody>
      </p:sp>
      <p:pic>
        <p:nvPicPr>
          <p:cNvPr id="4098" name="Picture 2" descr="Bar graph shows 10 states that are implementing SWPBIS in atleast 40% of their schools and 3 states implementing SWPBIS in atleast 70% of their schools: Delaware, Louisiana, and Mississippi. &#10; " title="Proportion of schools imoplementing SWPBIS by 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990600"/>
            <a:ext cx="8743950"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21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228600"/>
            <a:ext cx="7696200" cy="830997"/>
          </a:xfrm>
          <a:prstGeom prst="rect">
            <a:avLst/>
          </a:prstGeom>
          <a:noFill/>
        </p:spPr>
        <p:txBody>
          <a:bodyPr wrap="square" rtlCol="0">
            <a:spAutoFit/>
          </a:bodyPr>
          <a:lstStyle/>
          <a:p>
            <a:pPr algn="ctr"/>
            <a:r>
              <a:rPr lang="en-US" sz="2400" dirty="0" smtClean="0"/>
              <a:t>Count of School Implementing SWPBIS by State</a:t>
            </a:r>
          </a:p>
          <a:p>
            <a:pPr algn="ctr"/>
            <a:r>
              <a:rPr lang="en-US" sz="2400" dirty="0" smtClean="0"/>
              <a:t>February, 2013</a:t>
            </a:r>
            <a:endParaRPr lang="en-US" sz="2400" dirty="0"/>
          </a:p>
        </p:txBody>
      </p:sp>
      <p:graphicFrame>
        <p:nvGraphicFramePr>
          <p:cNvPr id="4" name="Chart 3" descr="Single bar graph showing count of schools implementing SWPBIS, by State." title="Count of school implementing SWPBIS by State"/>
          <p:cNvGraphicFramePr>
            <a:graphicFrameLocks/>
          </p:cNvGraphicFramePr>
          <p:nvPr>
            <p:extLst>
              <p:ext uri="{D42A27DB-BD31-4B8C-83A1-F6EECF244321}">
                <p14:modId xmlns:p14="http://schemas.microsoft.com/office/powerpoint/2010/main" val="178796959"/>
              </p:ext>
            </p:extLst>
          </p:nvPr>
        </p:nvGraphicFramePr>
        <p:xfrm>
          <a:off x="0" y="1133474"/>
          <a:ext cx="9144000" cy="5724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86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descr="Stacked bar graph shows total number of schools implementing SWPBIS by State, and the number of those schools that are reporting Fidelity Data using web-based application pbis assessment. The graph shows that 29 states, over half of the schools are using the fidelity tool; including 9 of the 13  states that have PBIS in over 500 schools." title="Count of Schools Reporting Fidelity Data"/>
          <p:cNvGraphicFramePr>
            <a:graphicFrameLocks/>
          </p:cNvGraphicFramePr>
          <p:nvPr>
            <p:extLst>
              <p:ext uri="{D42A27DB-BD31-4B8C-83A1-F6EECF244321}">
                <p14:modId xmlns:p14="http://schemas.microsoft.com/office/powerpoint/2010/main" val="1356241891"/>
              </p:ext>
            </p:extLst>
          </p:nvPr>
        </p:nvGraphicFramePr>
        <p:xfrm>
          <a:off x="12357" y="1295400"/>
          <a:ext cx="9144000" cy="53792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 y="76200"/>
            <a:ext cx="7543800" cy="1292662"/>
          </a:xfrm>
          <a:prstGeom prst="rect">
            <a:avLst/>
          </a:prstGeom>
          <a:noFill/>
        </p:spPr>
        <p:txBody>
          <a:bodyPr wrap="square" rtlCol="0">
            <a:spAutoFit/>
          </a:bodyPr>
          <a:lstStyle/>
          <a:p>
            <a:r>
              <a:rPr lang="en-US" sz="2400" b="1" i="1" dirty="0" smtClean="0"/>
              <a:t>Schools Implementing SWPBIS by State</a:t>
            </a:r>
          </a:p>
          <a:p>
            <a:r>
              <a:rPr lang="en-US" dirty="0" smtClean="0"/>
              <a:t>Green = Total Schools Implementing SWPBIS</a:t>
            </a:r>
          </a:p>
          <a:p>
            <a:r>
              <a:rPr lang="en-US" dirty="0" smtClean="0"/>
              <a:t>Red = The Number of Schools Reporting Fidelity Data on </a:t>
            </a:r>
            <a:r>
              <a:rPr lang="en-US" dirty="0" smtClean="0">
                <a:hlinkClick r:id="rId3"/>
              </a:rPr>
              <a:t>www.pbisassessment</a:t>
            </a:r>
            <a:endParaRPr lang="en-US" dirty="0" smtClean="0"/>
          </a:p>
          <a:p>
            <a:r>
              <a:rPr lang="en-US" dirty="0" smtClean="0"/>
              <a:t>Blue = The number of schools reporting Fidelity Data at criterion (Tier I).</a:t>
            </a:r>
            <a:endParaRPr lang="en-US" dirty="0"/>
          </a:p>
        </p:txBody>
      </p:sp>
      <p:cxnSp>
        <p:nvCxnSpPr>
          <p:cNvPr id="5" name="Straight Arrow Connector 4" hidden="1"/>
          <p:cNvCxnSpPr/>
          <p:nvPr/>
        </p:nvCxnSpPr>
        <p:spPr>
          <a:xfrm flipH="1">
            <a:off x="2895600" y="1676400"/>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hidden="1"/>
          <p:cNvSpPr txBox="1"/>
          <p:nvPr/>
        </p:nvSpPr>
        <p:spPr>
          <a:xfrm>
            <a:off x="3733800" y="1524000"/>
            <a:ext cx="2514600" cy="381000"/>
          </a:xfrm>
          <a:prstGeom prst="rect">
            <a:avLst/>
          </a:prstGeom>
          <a:noFill/>
        </p:spPr>
        <p:txBody>
          <a:bodyPr wrap="square" rtlCol="0">
            <a:spAutoFit/>
          </a:bodyPr>
          <a:lstStyle/>
          <a:p>
            <a:r>
              <a:rPr lang="en-US" dirty="0" smtClean="0"/>
              <a:t>Schools using SWPBIS</a:t>
            </a:r>
            <a:endParaRPr lang="en-US" dirty="0"/>
          </a:p>
        </p:txBody>
      </p:sp>
      <p:cxnSp>
        <p:nvCxnSpPr>
          <p:cNvPr id="7" name="Straight Arrow Connector 6" hidden="1"/>
          <p:cNvCxnSpPr/>
          <p:nvPr/>
        </p:nvCxnSpPr>
        <p:spPr>
          <a:xfrm flipH="1">
            <a:off x="2856016" y="2819895"/>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hidden="1"/>
          <p:cNvSpPr txBox="1"/>
          <p:nvPr/>
        </p:nvSpPr>
        <p:spPr>
          <a:xfrm>
            <a:off x="3725882" y="2553195"/>
            <a:ext cx="5113318" cy="369332"/>
          </a:xfrm>
          <a:prstGeom prst="rect">
            <a:avLst/>
          </a:prstGeom>
          <a:noFill/>
        </p:spPr>
        <p:txBody>
          <a:bodyPr wrap="square" rtlCol="0">
            <a:spAutoFit/>
          </a:bodyPr>
          <a:lstStyle/>
          <a:p>
            <a:r>
              <a:rPr lang="en-US" dirty="0" smtClean="0"/>
              <a:t>Schools using SWPBIS and reporting Fidelity Data</a:t>
            </a:r>
            <a:endParaRPr lang="en-US" dirty="0"/>
          </a:p>
        </p:txBody>
      </p:sp>
    </p:spTree>
    <p:extLst>
      <p:ext uri="{BB962C8B-B14F-4D97-AF65-F5344CB8AC3E}">
        <p14:creationId xmlns:p14="http://schemas.microsoft.com/office/powerpoint/2010/main" val="31843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3400" y="76200"/>
            <a:ext cx="7543800" cy="1292662"/>
          </a:xfrm>
          <a:prstGeom prst="rect">
            <a:avLst/>
          </a:prstGeom>
          <a:noFill/>
        </p:spPr>
        <p:txBody>
          <a:bodyPr wrap="square" rtlCol="0">
            <a:spAutoFit/>
          </a:bodyPr>
          <a:lstStyle/>
          <a:p>
            <a:r>
              <a:rPr lang="en-US" sz="2400" b="1" i="1" dirty="0" smtClean="0"/>
              <a:t>Schools Implementing SWPBIS by State</a:t>
            </a:r>
          </a:p>
          <a:p>
            <a:r>
              <a:rPr lang="en-US" dirty="0" smtClean="0"/>
              <a:t>Green = Total Schools Implementing SWPBIS</a:t>
            </a:r>
          </a:p>
          <a:p>
            <a:r>
              <a:rPr lang="en-US" dirty="0" smtClean="0"/>
              <a:t>Red = The Number of Schools Reporting Fidelity Data on </a:t>
            </a:r>
            <a:r>
              <a:rPr lang="en-US" dirty="0" smtClean="0">
                <a:hlinkClick r:id="rId2"/>
              </a:rPr>
              <a:t>www.pbisassessment</a:t>
            </a:r>
            <a:endParaRPr lang="en-US" dirty="0" smtClean="0"/>
          </a:p>
          <a:p>
            <a:r>
              <a:rPr lang="en-US" dirty="0" smtClean="0"/>
              <a:t>Blue = The number of schools reporting Fidelity Data at criterion (</a:t>
            </a:r>
            <a:r>
              <a:rPr lang="en-US" smtClean="0"/>
              <a:t>Tier I).</a:t>
            </a:r>
            <a:endParaRPr lang="en-US" dirty="0"/>
          </a:p>
        </p:txBody>
      </p:sp>
      <p:graphicFrame>
        <p:nvGraphicFramePr>
          <p:cNvPr id="2" name="Chart 1" descr="Stacked bar graph by state, indicating total number of schools implementing SWPBIS, the number of schools reporting fidelity data and the number of schools reporting data at fidelity criterion. Graph shows that  a large majority of schools reporting fidelity data are doing so at fidelity criterion." title="Schools implementing SWPBIS with Fidelity By State"/>
          <p:cNvGraphicFramePr>
            <a:graphicFrameLocks/>
          </p:cNvGraphicFramePr>
          <p:nvPr>
            <p:extLst>
              <p:ext uri="{D42A27DB-BD31-4B8C-83A1-F6EECF244321}">
                <p14:modId xmlns:p14="http://schemas.microsoft.com/office/powerpoint/2010/main" val="3958830864"/>
              </p:ext>
            </p:extLst>
          </p:nvPr>
        </p:nvGraphicFramePr>
        <p:xfrm>
          <a:off x="12357" y="1295400"/>
          <a:ext cx="9144000" cy="537924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hidden="1"/>
          <p:cNvCxnSpPr/>
          <p:nvPr/>
        </p:nvCxnSpPr>
        <p:spPr>
          <a:xfrm flipH="1">
            <a:off x="2895600" y="1676400"/>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hidden="1"/>
          <p:cNvSpPr txBox="1"/>
          <p:nvPr/>
        </p:nvSpPr>
        <p:spPr>
          <a:xfrm>
            <a:off x="3733800" y="1524000"/>
            <a:ext cx="2514600" cy="381000"/>
          </a:xfrm>
          <a:prstGeom prst="rect">
            <a:avLst/>
          </a:prstGeom>
          <a:noFill/>
        </p:spPr>
        <p:txBody>
          <a:bodyPr wrap="square" rtlCol="0">
            <a:spAutoFit/>
          </a:bodyPr>
          <a:lstStyle/>
          <a:p>
            <a:r>
              <a:rPr lang="en-US" dirty="0" smtClean="0"/>
              <a:t>Schools using SWPBIS</a:t>
            </a:r>
            <a:endParaRPr lang="en-US" dirty="0"/>
          </a:p>
        </p:txBody>
      </p:sp>
      <p:cxnSp>
        <p:nvCxnSpPr>
          <p:cNvPr id="7" name="Straight Arrow Connector 6" hidden="1"/>
          <p:cNvCxnSpPr/>
          <p:nvPr/>
        </p:nvCxnSpPr>
        <p:spPr>
          <a:xfrm flipH="1">
            <a:off x="2856016" y="2819895"/>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hidden="1"/>
          <p:cNvSpPr txBox="1"/>
          <p:nvPr/>
        </p:nvSpPr>
        <p:spPr>
          <a:xfrm>
            <a:off x="3725882" y="2553195"/>
            <a:ext cx="5113318" cy="369332"/>
          </a:xfrm>
          <a:prstGeom prst="rect">
            <a:avLst/>
          </a:prstGeom>
          <a:noFill/>
        </p:spPr>
        <p:txBody>
          <a:bodyPr wrap="square" rtlCol="0">
            <a:spAutoFit/>
          </a:bodyPr>
          <a:lstStyle/>
          <a:p>
            <a:r>
              <a:rPr lang="en-US" dirty="0" smtClean="0"/>
              <a:t>Schools using SWPBIS and reporting Fidelity Data</a:t>
            </a:r>
            <a:endParaRPr lang="en-US" dirty="0"/>
          </a:p>
        </p:txBody>
      </p:sp>
      <p:cxnSp>
        <p:nvCxnSpPr>
          <p:cNvPr id="9" name="Straight Arrow Connector 8" hidden="1"/>
          <p:cNvCxnSpPr/>
          <p:nvPr/>
        </p:nvCxnSpPr>
        <p:spPr>
          <a:xfrm flipH="1">
            <a:off x="2856016" y="3200895"/>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hidden="1"/>
          <p:cNvSpPr txBox="1"/>
          <p:nvPr/>
        </p:nvSpPr>
        <p:spPr>
          <a:xfrm>
            <a:off x="3581400" y="2934195"/>
            <a:ext cx="5113318" cy="646331"/>
          </a:xfrm>
          <a:prstGeom prst="rect">
            <a:avLst/>
          </a:prstGeom>
          <a:noFill/>
        </p:spPr>
        <p:txBody>
          <a:bodyPr wrap="square" rtlCol="0">
            <a:spAutoFit/>
          </a:bodyPr>
          <a:lstStyle/>
          <a:p>
            <a:r>
              <a:rPr lang="en-US" dirty="0" smtClean="0"/>
              <a:t>Schools using SWPBIS </a:t>
            </a:r>
          </a:p>
          <a:p>
            <a:r>
              <a:rPr lang="en-US" dirty="0" smtClean="0"/>
              <a:t>At Fidelity Criterion</a:t>
            </a:r>
            <a:endParaRPr lang="en-US" dirty="0"/>
          </a:p>
        </p:txBody>
      </p:sp>
    </p:spTree>
    <p:extLst>
      <p:ext uri="{BB962C8B-B14F-4D97-AF65-F5344CB8AC3E}">
        <p14:creationId xmlns:p14="http://schemas.microsoft.com/office/powerpoint/2010/main" val="688397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and Sustaining SWPBIS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Priority</a:t>
            </a:r>
          </a:p>
          <a:p>
            <a:pPr lvl="1"/>
            <a:r>
              <a:rPr lang="en-US" dirty="0" smtClean="0"/>
              <a:t>We need to focus on outcomes that are of high value</a:t>
            </a:r>
          </a:p>
          <a:p>
            <a:endParaRPr lang="en-US" b="1" dirty="0"/>
          </a:p>
          <a:p>
            <a:r>
              <a:rPr lang="en-US" b="1" dirty="0" smtClean="0"/>
              <a:t>Effectiveness</a:t>
            </a:r>
          </a:p>
          <a:p>
            <a:pPr lvl="1"/>
            <a:r>
              <a:rPr lang="en-US" dirty="0" smtClean="0"/>
              <a:t>Evidence-base  	</a:t>
            </a:r>
          </a:p>
          <a:p>
            <a:pPr lvl="2"/>
            <a:r>
              <a:rPr lang="en-US" dirty="0" smtClean="0"/>
              <a:t>What is done, for whom, by whom, where, toward what outcome?</a:t>
            </a:r>
          </a:p>
          <a:p>
            <a:endParaRPr lang="en-US" dirty="0"/>
          </a:p>
          <a:p>
            <a:r>
              <a:rPr lang="en-US" b="1" dirty="0" smtClean="0"/>
              <a:t>Efficiency</a:t>
            </a:r>
          </a:p>
          <a:p>
            <a:pPr lvl="1"/>
            <a:r>
              <a:rPr lang="en-US" dirty="0" smtClean="0"/>
              <a:t>The most under-rated variable</a:t>
            </a:r>
          </a:p>
          <a:p>
            <a:pPr lvl="1"/>
            <a:r>
              <a:rPr lang="en-US" dirty="0" smtClean="0"/>
              <a:t>Practice must be more efficient than alternatives</a:t>
            </a:r>
          </a:p>
          <a:p>
            <a:pPr lvl="1"/>
            <a:r>
              <a:rPr lang="en-US" dirty="0" smtClean="0"/>
              <a:t>Implementation process must become more efficient with scaling.</a:t>
            </a:r>
          </a:p>
          <a:p>
            <a:endParaRPr lang="en-US" dirty="0"/>
          </a:p>
          <a:p>
            <a:r>
              <a:rPr lang="en-US" b="1" dirty="0" smtClean="0"/>
              <a:t>Data Use</a:t>
            </a:r>
          </a:p>
          <a:p>
            <a:pPr lvl="1"/>
            <a:r>
              <a:rPr lang="en-US" dirty="0" smtClean="0"/>
              <a:t>Use of both </a:t>
            </a:r>
            <a:r>
              <a:rPr lang="en-US" b="1" dirty="0" smtClean="0">
                <a:solidFill>
                  <a:srgbClr val="C00000"/>
                </a:solidFill>
              </a:rPr>
              <a:t>fidelity and impact data </a:t>
            </a:r>
            <a:r>
              <a:rPr lang="en-US" dirty="0" smtClean="0"/>
              <a:t>for validation, continuous improvement and regeneration. </a:t>
            </a:r>
            <a:endParaRPr lang="en-US" dirty="0"/>
          </a:p>
        </p:txBody>
      </p:sp>
    </p:spTree>
    <p:extLst>
      <p:ext uri="{BB962C8B-B14F-4D97-AF65-F5344CB8AC3E}">
        <p14:creationId xmlns:p14="http://schemas.microsoft.com/office/powerpoint/2010/main" val="68056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Map shows location of schools in Michigan particpating in implementation, and the year they began particpation." title="Map of Schools Participating Schools in Michi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85" y="135681"/>
            <a:ext cx="9000415" cy="671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65"/>
          <p:cNvSpPr txBox="1">
            <a:spLocks noChangeArrowheads="1"/>
          </p:cNvSpPr>
          <p:nvPr/>
        </p:nvSpPr>
        <p:spPr bwMode="auto">
          <a:xfrm>
            <a:off x="106296" y="4495800"/>
            <a:ext cx="4183063" cy="1108075"/>
          </a:xfrm>
          <a:prstGeom prst="rect">
            <a:avLst/>
          </a:prstGeom>
          <a:noFill/>
          <a:ln w="9525">
            <a:noFill/>
            <a:miter lim="800000"/>
            <a:headEnd/>
            <a:tailEnd/>
          </a:ln>
        </p:spPr>
        <p:txBody>
          <a:bodyPr>
            <a:spAutoFit/>
          </a:bodyPr>
          <a:lstStyle/>
          <a:p>
            <a:pPr marL="287338">
              <a:spcBef>
                <a:spcPct val="10000"/>
              </a:spcBef>
            </a:pPr>
            <a:r>
              <a:rPr lang="en-US" sz="2200" dirty="0">
                <a:cs typeface="Arial" charset="0"/>
              </a:rPr>
              <a:t>Total of 512 schools in collaboration with 45 of 57 ISDs (79%)</a:t>
            </a:r>
          </a:p>
        </p:txBody>
      </p:sp>
      <p:sp>
        <p:nvSpPr>
          <p:cNvPr id="8" name="Rounded Rectangle 7"/>
          <p:cNvSpPr/>
          <p:nvPr/>
        </p:nvSpPr>
        <p:spPr>
          <a:xfrm>
            <a:off x="3340100" y="2819400"/>
            <a:ext cx="5562600" cy="1905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The strategies and organization for initial implementation need to change to meet the needs of larger scale implementation. </a:t>
            </a:r>
            <a:endParaRPr lang="en-US" sz="3200" dirty="0">
              <a:solidFill>
                <a:schemeClr val="tx1"/>
              </a:solidFill>
            </a:endParaRPr>
          </a:p>
        </p:txBody>
      </p:sp>
    </p:spTree>
    <p:extLst>
      <p:ext uri="{BB962C8B-B14F-4D97-AF65-F5344CB8AC3E}">
        <p14:creationId xmlns:p14="http://schemas.microsoft.com/office/powerpoint/2010/main" val="25286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enter of logic model is continuous regeneration, surrounded by three factors: data-based problem solving, continous measurement and capacity building. The factors require effectiveness in identifying and modifying practices, efficiency in implementation of practices and prioritizing practices to get to valued outcomes. All of these processes are situated inside a school-specific context." title="Logic Model of Imple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60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and Sustaining </a:t>
            </a:r>
            <a:endParaRPr lang="en-US" dirty="0"/>
          </a:p>
        </p:txBody>
      </p:sp>
      <p:sp>
        <p:nvSpPr>
          <p:cNvPr id="3" name="Content Placeholder 2"/>
          <p:cNvSpPr>
            <a:spLocks noGrp="1"/>
          </p:cNvSpPr>
          <p:nvPr>
            <p:ph idx="1"/>
          </p:nvPr>
        </p:nvSpPr>
        <p:spPr/>
        <p:txBody>
          <a:bodyPr/>
          <a:lstStyle/>
          <a:p>
            <a:r>
              <a:rPr lang="en-US" dirty="0" smtClean="0"/>
              <a:t>Systems Change</a:t>
            </a:r>
          </a:p>
          <a:p>
            <a:pPr lvl="1"/>
            <a:r>
              <a:rPr lang="en-US" dirty="0" smtClean="0"/>
              <a:t>District</a:t>
            </a:r>
            <a:endParaRPr lang="en-US" dirty="0"/>
          </a:p>
        </p:txBody>
      </p:sp>
    </p:spTree>
    <p:extLst>
      <p:ext uri="{BB962C8B-B14F-4D97-AF65-F5344CB8AC3E}">
        <p14:creationId xmlns:p14="http://schemas.microsoft.com/office/powerpoint/2010/main" val="163926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05800" cy="1143000"/>
          </a:xfrm>
        </p:spPr>
        <p:txBody>
          <a:bodyPr/>
          <a:lstStyle/>
          <a:p>
            <a:r>
              <a:rPr lang="en-US" sz="3200" b="1" dirty="0" smtClean="0"/>
              <a:t>Organizing Technical Assistance for Scaling and Sustaining Effective Practices</a:t>
            </a:r>
            <a:endParaRPr lang="en-US" sz="3200" b="1" dirty="0"/>
          </a:p>
        </p:txBody>
      </p:sp>
      <p:sp>
        <p:nvSpPr>
          <p:cNvPr id="3" name="Content Placeholder 2"/>
          <p:cNvSpPr>
            <a:spLocks noGrp="1"/>
          </p:cNvSpPr>
          <p:nvPr>
            <p:ph idx="1"/>
          </p:nvPr>
        </p:nvSpPr>
        <p:spPr/>
        <p:txBody>
          <a:bodyPr>
            <a:normAutofit/>
          </a:bodyPr>
          <a:lstStyle/>
          <a:p>
            <a:r>
              <a:rPr lang="en-US" sz="3200" b="1" dirty="0" smtClean="0"/>
              <a:t>Student is the unit of </a:t>
            </a:r>
            <a:r>
              <a:rPr lang="en-US" sz="3200" b="1" dirty="0" smtClean="0">
                <a:solidFill>
                  <a:srgbClr val="002060"/>
                </a:solidFill>
              </a:rPr>
              <a:t>analysis</a:t>
            </a:r>
          </a:p>
          <a:p>
            <a:endParaRPr lang="en-US" sz="3200" b="1" dirty="0"/>
          </a:p>
          <a:p>
            <a:r>
              <a:rPr lang="en-US" sz="3200" b="1" dirty="0" smtClean="0"/>
              <a:t>School is the unit of </a:t>
            </a:r>
            <a:r>
              <a:rPr lang="en-US" sz="3200" b="1" dirty="0" smtClean="0">
                <a:solidFill>
                  <a:srgbClr val="002060"/>
                </a:solidFill>
              </a:rPr>
              <a:t>intervention</a:t>
            </a:r>
          </a:p>
          <a:p>
            <a:endParaRPr lang="en-US" sz="3200" b="1" dirty="0"/>
          </a:p>
          <a:p>
            <a:r>
              <a:rPr lang="en-US" sz="3200" b="1" dirty="0" smtClean="0"/>
              <a:t>District is the unit of </a:t>
            </a:r>
            <a:r>
              <a:rPr lang="en-US" sz="3200" b="1" dirty="0" smtClean="0">
                <a:solidFill>
                  <a:srgbClr val="002060"/>
                </a:solidFill>
              </a:rPr>
              <a:t>implementation</a:t>
            </a:r>
          </a:p>
          <a:p>
            <a:endParaRPr lang="en-US" sz="3200" b="1" dirty="0"/>
          </a:p>
          <a:p>
            <a:r>
              <a:rPr lang="en-US" sz="3200" b="1" dirty="0" smtClean="0"/>
              <a:t>State is the unit of </a:t>
            </a:r>
            <a:r>
              <a:rPr lang="en-US" sz="3200" b="1" dirty="0" smtClean="0">
                <a:solidFill>
                  <a:srgbClr val="002060"/>
                </a:solidFill>
              </a:rPr>
              <a:t>coordination</a:t>
            </a:r>
            <a:endParaRPr lang="en-US" sz="3200" b="1" dirty="0">
              <a:solidFill>
                <a:srgbClr val="002060"/>
              </a:solidFill>
            </a:endParaRPr>
          </a:p>
        </p:txBody>
      </p:sp>
      <p:sp>
        <p:nvSpPr>
          <p:cNvPr id="4" name="Rectangle 3" descr="placed upon the district as the unit of implementation" title="emphasis "/>
          <p:cNvSpPr/>
          <p:nvPr/>
        </p:nvSpPr>
        <p:spPr>
          <a:xfrm>
            <a:off x="381000" y="3810000"/>
            <a:ext cx="7467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28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a:spLocks noChangeArrowheads="1"/>
          </p:cNvSpPr>
          <p:nvPr/>
        </p:nvSpPr>
        <p:spPr bwMode="auto">
          <a:xfrm>
            <a:off x="152400" y="152400"/>
            <a:ext cx="8686800" cy="825500"/>
          </a:xfrm>
          <a:prstGeom prst="roundRect">
            <a:avLst>
              <a:gd name="adj" fmla="val 16667"/>
            </a:avLst>
          </a:prstGeom>
          <a:solidFill>
            <a:srgbClr val="0082B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3175">
                <a:solidFill>
                  <a:srgbClr val="000000"/>
                </a:solidFill>
                <a:round/>
                <a:headEnd/>
                <a:tailEnd/>
              </a14:hiddenLine>
            </a:ext>
          </a:extLst>
        </p:spPr>
        <p:txBody>
          <a:bodyPr anchor="ctr"/>
          <a:lstStyle/>
          <a:p>
            <a:pPr algn="ctr" fontAlgn="base">
              <a:spcBef>
                <a:spcPct val="0"/>
              </a:spcBef>
              <a:spcAft>
                <a:spcPct val="0"/>
              </a:spcAft>
              <a:defRPr/>
            </a:pPr>
            <a:r>
              <a:rPr lang="en-US" sz="2800" b="1" dirty="0">
                <a:solidFill>
                  <a:prstClr val="white"/>
                </a:solidFill>
                <a:ea typeface="MS PGothic" pitchFamily="34" charset="-128"/>
              </a:rPr>
              <a:t>Implementation Drivers </a:t>
            </a:r>
          </a:p>
          <a:p>
            <a:pPr algn="ctr" fontAlgn="base">
              <a:spcBef>
                <a:spcPct val="0"/>
              </a:spcBef>
              <a:spcAft>
                <a:spcPct val="0"/>
              </a:spcAft>
              <a:defRPr/>
            </a:pPr>
            <a:r>
              <a:rPr lang="en-US" sz="2800" b="1" dirty="0">
                <a:solidFill>
                  <a:prstClr val="white"/>
                </a:solidFill>
                <a:ea typeface="MS PGothic" pitchFamily="34" charset="-128"/>
              </a:rPr>
              <a:t>An Active Implementation Framework</a:t>
            </a:r>
          </a:p>
        </p:txBody>
      </p:sp>
      <p:pic>
        <p:nvPicPr>
          <p:cNvPr id="7170" name="Picture 2" descr="A series of three identical equilateral triangles. Each side of the triangle is labled: Competency Drivers, Organization Drivers, Leadership Drivers. The inside  each triangle is labled 'Integrated and Compensatory'. " title="Implementation Driver Trian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68" y="1143000"/>
            <a:ext cx="800693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826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normAutofit/>
          </a:bodyPr>
          <a:lstStyle/>
          <a:p>
            <a:r>
              <a:rPr lang="en-US" sz="3200" dirty="0" smtClean="0"/>
              <a:t>Provide lessons learned from implementation of School-wide PBIS about scaling and sustaining effective practices.</a:t>
            </a:r>
            <a:endParaRPr lang="en-US" sz="3200" dirty="0"/>
          </a:p>
        </p:txBody>
      </p:sp>
    </p:spTree>
    <p:extLst>
      <p:ext uri="{BB962C8B-B14F-4D97-AF65-F5344CB8AC3E}">
        <p14:creationId xmlns:p14="http://schemas.microsoft.com/office/powerpoint/2010/main" val="155347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
          <p:cNvSpPr txBox="1">
            <a:spLocks noChangeArrowheads="1"/>
          </p:cNvSpPr>
          <p:nvPr/>
        </p:nvSpPr>
        <p:spPr bwMode="auto">
          <a:xfrm>
            <a:off x="1447800" y="76200"/>
            <a:ext cx="7696200" cy="1020763"/>
          </a:xfrm>
          <a:prstGeom prst="rect">
            <a:avLst/>
          </a:prstGeom>
          <a:noFill/>
          <a:ln w="9525">
            <a:noFill/>
            <a:miter lim="800000"/>
            <a:headEnd/>
            <a:tailEnd/>
          </a:ln>
        </p:spPr>
        <p:txBody>
          <a:bodyPr anchor="ctr"/>
          <a:lstStyle/>
          <a:p>
            <a:pPr algn="ctr" eaLnBrk="0" hangingPunct="0">
              <a:defRPr/>
            </a:pPr>
            <a:r>
              <a:rPr lang="en-US" sz="4800" b="1" kern="0" dirty="0">
                <a:solidFill>
                  <a:srgbClr val="001574"/>
                </a:solidFill>
                <a:latin typeface="+mj-lt"/>
                <a:ea typeface="+mj-ea"/>
                <a:cs typeface="+mj-cs"/>
              </a:rPr>
              <a:t>System Reinvention</a:t>
            </a:r>
          </a:p>
        </p:txBody>
      </p:sp>
      <p:pic>
        <p:nvPicPr>
          <p:cNvPr id="8194" name="Picture 2" descr="State Management Team receives SISEP System Change Support to provide effective practices and policy supports to an Implementation Team  (made up of teachers, innovations and students). The Implementation Team provides practice-to-policy  feedback to the State Management Team and engages in constanst communication. The State Management Team and Implementation Team then work together to create System Change. " title="Diagram of System Reinvention at the State L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29172"/>
            <a:ext cx="4393587" cy="521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11" name="Text Box 27"/>
          <p:cNvSpPr txBox="1">
            <a:spLocks noChangeArrowheads="1"/>
          </p:cNvSpPr>
          <p:nvPr/>
        </p:nvSpPr>
        <p:spPr bwMode="auto">
          <a:xfrm>
            <a:off x="6324600" y="1708150"/>
            <a:ext cx="2819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u="sng" dirty="0">
                <a:solidFill>
                  <a:srgbClr val="D67704"/>
                </a:solidFill>
              </a:rPr>
              <a:t>Adaptive Challenges</a:t>
            </a:r>
          </a:p>
          <a:p>
            <a:pPr eaLnBrk="1" hangingPunct="1">
              <a:spcBef>
                <a:spcPct val="15000"/>
              </a:spcBef>
              <a:buFontTx/>
              <a:buChar char="•"/>
            </a:pPr>
            <a:r>
              <a:rPr lang="en-US" sz="2000" b="1" dirty="0">
                <a:solidFill>
                  <a:srgbClr val="D57604"/>
                </a:solidFill>
              </a:rPr>
              <a:t>Duplication</a:t>
            </a:r>
          </a:p>
          <a:p>
            <a:pPr eaLnBrk="1" hangingPunct="1">
              <a:spcBef>
                <a:spcPct val="15000"/>
              </a:spcBef>
              <a:buFontTx/>
              <a:buChar char="•"/>
            </a:pPr>
            <a:r>
              <a:rPr lang="en-US" sz="2000" b="1" dirty="0">
                <a:solidFill>
                  <a:srgbClr val="D57604"/>
                </a:solidFill>
              </a:rPr>
              <a:t>Fragmentation</a:t>
            </a:r>
          </a:p>
          <a:p>
            <a:pPr eaLnBrk="1" hangingPunct="1">
              <a:spcBef>
                <a:spcPct val="15000"/>
              </a:spcBef>
              <a:buFontTx/>
              <a:buChar char="•"/>
            </a:pPr>
            <a:r>
              <a:rPr lang="en-US" sz="2000" b="1" dirty="0">
                <a:solidFill>
                  <a:srgbClr val="D57604"/>
                </a:solidFill>
              </a:rPr>
              <a:t>Hiring criteria</a:t>
            </a:r>
          </a:p>
          <a:p>
            <a:pPr eaLnBrk="1" hangingPunct="1">
              <a:spcBef>
                <a:spcPct val="15000"/>
              </a:spcBef>
              <a:buFontTx/>
              <a:buChar char="•"/>
            </a:pPr>
            <a:r>
              <a:rPr lang="en-US" sz="2000" b="1" dirty="0">
                <a:solidFill>
                  <a:srgbClr val="D57604"/>
                </a:solidFill>
              </a:rPr>
              <a:t>Salaries</a:t>
            </a:r>
          </a:p>
          <a:p>
            <a:pPr eaLnBrk="1" hangingPunct="1">
              <a:spcBef>
                <a:spcPct val="15000"/>
              </a:spcBef>
              <a:buFontTx/>
              <a:buChar char="•"/>
            </a:pPr>
            <a:r>
              <a:rPr lang="en-US" sz="2000" b="1" dirty="0">
                <a:solidFill>
                  <a:srgbClr val="D57604"/>
                </a:solidFill>
              </a:rPr>
              <a:t>Credentialing</a:t>
            </a:r>
          </a:p>
          <a:p>
            <a:pPr eaLnBrk="1" hangingPunct="1">
              <a:spcBef>
                <a:spcPct val="15000"/>
              </a:spcBef>
              <a:buFontTx/>
              <a:buChar char="•"/>
            </a:pPr>
            <a:r>
              <a:rPr lang="en-US" sz="2000" b="1" dirty="0">
                <a:solidFill>
                  <a:srgbClr val="D57604"/>
                </a:solidFill>
              </a:rPr>
              <a:t>Licensing</a:t>
            </a:r>
          </a:p>
          <a:p>
            <a:pPr eaLnBrk="1" hangingPunct="1">
              <a:spcBef>
                <a:spcPct val="15000"/>
              </a:spcBef>
              <a:buFontTx/>
              <a:buChar char="•"/>
            </a:pPr>
            <a:r>
              <a:rPr lang="en-US" sz="2000" b="1" dirty="0">
                <a:solidFill>
                  <a:srgbClr val="D57604"/>
                </a:solidFill>
              </a:rPr>
              <a:t>Time/ scheduling</a:t>
            </a:r>
          </a:p>
          <a:p>
            <a:pPr eaLnBrk="1" hangingPunct="1">
              <a:spcBef>
                <a:spcPct val="15000"/>
              </a:spcBef>
              <a:buFontTx/>
              <a:buChar char="•"/>
            </a:pPr>
            <a:r>
              <a:rPr lang="en-US" sz="2000" b="1" dirty="0">
                <a:solidFill>
                  <a:srgbClr val="D57604"/>
                </a:solidFill>
              </a:rPr>
              <a:t>Union contracts</a:t>
            </a:r>
          </a:p>
          <a:p>
            <a:pPr eaLnBrk="1" hangingPunct="1">
              <a:spcBef>
                <a:spcPct val="15000"/>
              </a:spcBef>
              <a:buFontTx/>
              <a:buChar char="•"/>
            </a:pPr>
            <a:r>
              <a:rPr lang="en-US" sz="2000" b="1" dirty="0">
                <a:solidFill>
                  <a:srgbClr val="D57604"/>
                </a:solidFill>
              </a:rPr>
              <a:t>RFP methods</a:t>
            </a:r>
          </a:p>
          <a:p>
            <a:pPr eaLnBrk="1" hangingPunct="1">
              <a:spcBef>
                <a:spcPct val="15000"/>
              </a:spcBef>
              <a:buFontTx/>
              <a:buChar char="•"/>
            </a:pPr>
            <a:r>
              <a:rPr lang="en-US" sz="2000" b="1" dirty="0">
                <a:solidFill>
                  <a:srgbClr val="D57604"/>
                </a:solidFill>
              </a:rPr>
              <a:t>Federal/ State laws</a:t>
            </a:r>
          </a:p>
        </p:txBody>
      </p:sp>
      <p:sp>
        <p:nvSpPr>
          <p:cNvPr id="116748" name="Footer Placeholder 24" hidden="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rgbClr val="001574"/>
                </a:solidFill>
              </a:rPr>
              <a:t>SISEP 2012</a:t>
            </a:r>
          </a:p>
        </p:txBody>
      </p:sp>
    </p:spTree>
    <p:extLst>
      <p:ext uri="{BB962C8B-B14F-4D97-AF65-F5344CB8AC3E}">
        <p14:creationId xmlns:p14="http://schemas.microsoft.com/office/powerpoint/2010/main" val="1736837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2011"/>
                                        </p:tgtEl>
                                        <p:attrNameLst>
                                          <p:attrName>style.visibility</p:attrName>
                                        </p:attrNameLst>
                                      </p:cBhvr>
                                      <p:to>
                                        <p:strVal val="visible"/>
                                      </p:to>
                                    </p:set>
                                    <p:anim calcmode="lin" valueType="num">
                                      <p:cBhvr additive="base">
                                        <p:cTn id="7" dur="500" fill="hold"/>
                                        <p:tgtEl>
                                          <p:spTgt spid="42011"/>
                                        </p:tgtEl>
                                        <p:attrNameLst>
                                          <p:attrName>ppt_x</p:attrName>
                                        </p:attrNameLst>
                                      </p:cBhvr>
                                      <p:tavLst>
                                        <p:tav tm="0">
                                          <p:val>
                                            <p:strVal val="1+#ppt_w/2"/>
                                          </p:val>
                                        </p:tav>
                                        <p:tav tm="100000">
                                          <p:val>
                                            <p:strVal val="#ppt_x"/>
                                          </p:val>
                                        </p:tav>
                                      </p:tavLst>
                                    </p:anim>
                                    <p:anim calcmode="lin" valueType="num">
                                      <p:cBhvr additive="base">
                                        <p:cTn id="8" dur="500" fill="hold"/>
                                        <p:tgtEl>
                                          <p:spTgt spid="42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Autofit/>
          </a:bodyPr>
          <a:lstStyle/>
          <a:p>
            <a:r>
              <a:rPr lang="en-US" sz="2400" dirty="0" smtClean="0"/>
              <a:t>Innovation X Implementation = outcome</a:t>
            </a:r>
          </a:p>
          <a:p>
            <a:endParaRPr lang="en-US" sz="2400" dirty="0"/>
          </a:p>
          <a:p>
            <a:r>
              <a:rPr lang="en-US" sz="2400" dirty="0" smtClean="0"/>
              <a:t>Select effective practices</a:t>
            </a:r>
          </a:p>
          <a:p>
            <a:endParaRPr lang="en-US" sz="2400" dirty="0"/>
          </a:p>
          <a:p>
            <a:r>
              <a:rPr lang="en-US" sz="2400" dirty="0" smtClean="0"/>
              <a:t>Implementation occurs in stages, with emerging development of core “drivers”</a:t>
            </a:r>
          </a:p>
          <a:p>
            <a:endParaRPr lang="en-US" sz="2400" dirty="0"/>
          </a:p>
          <a:p>
            <a:r>
              <a:rPr lang="en-US" sz="2400" dirty="0" smtClean="0"/>
              <a:t>Data use is essential but occurs differently across the stages.</a:t>
            </a:r>
          </a:p>
          <a:p>
            <a:endParaRPr lang="en-US" sz="2400" dirty="0"/>
          </a:p>
          <a:p>
            <a:r>
              <a:rPr lang="en-US" sz="2400" dirty="0" smtClean="0"/>
              <a:t>Data systems need to build continuous improvement cycles within and across levels of the system.</a:t>
            </a:r>
            <a:endParaRPr lang="en-US" sz="2400" dirty="0"/>
          </a:p>
        </p:txBody>
      </p:sp>
    </p:spTree>
    <p:extLst>
      <p:ext uri="{BB962C8B-B14F-4D97-AF65-F5344CB8AC3E}">
        <p14:creationId xmlns:p14="http://schemas.microsoft.com/office/powerpoint/2010/main" val="3207753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License plate of car reads 'USE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815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Science</a:t>
            </a:r>
            <a:endParaRPr lang="en-US" dirty="0"/>
          </a:p>
        </p:txBody>
      </p:sp>
      <p:sp>
        <p:nvSpPr>
          <p:cNvPr id="3" name="Content Placeholder 2"/>
          <p:cNvSpPr>
            <a:spLocks noGrp="1"/>
          </p:cNvSpPr>
          <p:nvPr>
            <p:ph idx="1"/>
          </p:nvPr>
        </p:nvSpPr>
        <p:spPr/>
        <p:txBody>
          <a:bodyPr>
            <a:normAutofit fontScale="92500" lnSpcReduction="20000"/>
          </a:bodyPr>
          <a:lstStyle/>
          <a:p>
            <a:r>
              <a:rPr lang="en-US" sz="2800" b="1" dirty="0" smtClean="0"/>
              <a:t>Start with </a:t>
            </a:r>
            <a:r>
              <a:rPr lang="en-US" sz="2800" b="1" dirty="0" smtClean="0">
                <a:solidFill>
                  <a:srgbClr val="C00000"/>
                </a:solidFill>
              </a:rPr>
              <a:t>effective practices</a:t>
            </a:r>
          </a:p>
          <a:p>
            <a:endParaRPr lang="en-US" sz="2800" b="1" dirty="0"/>
          </a:p>
          <a:p>
            <a:r>
              <a:rPr lang="en-US" sz="2800" b="1" dirty="0" smtClean="0"/>
              <a:t>Define key “</a:t>
            </a:r>
            <a:r>
              <a:rPr lang="en-US" sz="2800" b="1" dirty="0" smtClean="0">
                <a:solidFill>
                  <a:srgbClr val="C00000"/>
                </a:solidFill>
              </a:rPr>
              <a:t>Implementation</a:t>
            </a:r>
            <a:r>
              <a:rPr lang="en-US" sz="2800" b="1" dirty="0" smtClean="0"/>
              <a:t> </a:t>
            </a:r>
            <a:r>
              <a:rPr lang="en-US" sz="2800" b="1" dirty="0" smtClean="0">
                <a:solidFill>
                  <a:srgbClr val="C00000"/>
                </a:solidFill>
              </a:rPr>
              <a:t>Drivers</a:t>
            </a:r>
            <a:r>
              <a:rPr lang="en-US" sz="2800" b="1" dirty="0" smtClean="0"/>
              <a:t>” that combine to achieve:</a:t>
            </a:r>
          </a:p>
          <a:p>
            <a:pPr lvl="1"/>
            <a:r>
              <a:rPr lang="en-US" dirty="0" smtClean="0"/>
              <a:t>High fidelity implementation with functional outcomes</a:t>
            </a:r>
          </a:p>
          <a:p>
            <a:pPr lvl="1"/>
            <a:r>
              <a:rPr lang="en-US" dirty="0" smtClean="0"/>
              <a:t>Sustained implementation </a:t>
            </a:r>
          </a:p>
          <a:p>
            <a:pPr lvl="1"/>
            <a:r>
              <a:rPr lang="en-US" dirty="0" smtClean="0"/>
              <a:t>Scaling up to levels of social importance</a:t>
            </a:r>
          </a:p>
          <a:p>
            <a:pPr lvl="1"/>
            <a:endParaRPr lang="en-US" dirty="0"/>
          </a:p>
          <a:p>
            <a:r>
              <a:rPr lang="en-US" sz="2800" b="1" dirty="0" smtClean="0"/>
              <a:t>Define </a:t>
            </a:r>
            <a:r>
              <a:rPr lang="en-US" sz="2800" b="1" dirty="0" smtClean="0">
                <a:solidFill>
                  <a:srgbClr val="C00000"/>
                </a:solidFill>
              </a:rPr>
              <a:t>Stages</a:t>
            </a:r>
            <a:r>
              <a:rPr lang="en-US" sz="2800" b="1" dirty="0" smtClean="0"/>
              <a:t> of Implementation and Criteria for Each Stage</a:t>
            </a:r>
          </a:p>
          <a:p>
            <a:endParaRPr lang="en-US" sz="2800" b="1" dirty="0"/>
          </a:p>
          <a:p>
            <a:r>
              <a:rPr lang="en-US" sz="2800" b="1" dirty="0" smtClean="0"/>
              <a:t>Define the </a:t>
            </a:r>
            <a:r>
              <a:rPr lang="en-US" sz="2800" b="1" dirty="0" smtClean="0">
                <a:solidFill>
                  <a:srgbClr val="C00000"/>
                </a:solidFill>
              </a:rPr>
              <a:t>Cascading Process </a:t>
            </a:r>
            <a:r>
              <a:rPr lang="en-US" sz="2800" b="1" dirty="0" smtClean="0"/>
              <a:t>of Implementation Impact</a:t>
            </a:r>
            <a:endParaRPr lang="en-US" sz="2800" b="1" dirty="0"/>
          </a:p>
        </p:txBody>
      </p:sp>
    </p:spTree>
    <p:extLst>
      <p:ext uri="{BB962C8B-B14F-4D97-AF65-F5344CB8AC3E}">
        <p14:creationId xmlns:p14="http://schemas.microsoft.com/office/powerpoint/2010/main" val="426949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304800"/>
            <a:ext cx="7010400" cy="1066800"/>
          </a:xfrm>
        </p:spPr>
        <p:txBody>
          <a:bodyPr>
            <a:normAutofit/>
          </a:bodyPr>
          <a:lstStyle/>
          <a:p>
            <a:pPr eaLnBrk="1" hangingPunct="1"/>
            <a:r>
              <a:rPr lang="en-US" sz="2800" dirty="0" smtClean="0">
                <a:solidFill>
                  <a:schemeClr val="tx1"/>
                </a:solidFill>
              </a:rPr>
              <a:t>What is “School-wide Positive Behavior Interventions and Support?”</a:t>
            </a:r>
          </a:p>
        </p:txBody>
      </p:sp>
      <p:sp>
        <p:nvSpPr>
          <p:cNvPr id="7171" name="Rectangle 3"/>
          <p:cNvSpPr>
            <a:spLocks noGrp="1" noChangeArrowheads="1"/>
          </p:cNvSpPr>
          <p:nvPr>
            <p:ph idx="1"/>
          </p:nvPr>
        </p:nvSpPr>
        <p:spPr>
          <a:xfrm>
            <a:off x="533400" y="1524000"/>
            <a:ext cx="7772400" cy="5029200"/>
          </a:xfrm>
        </p:spPr>
        <p:txBody>
          <a:bodyPr>
            <a:normAutofit fontScale="55000" lnSpcReduction="20000"/>
          </a:bodyPr>
          <a:lstStyle/>
          <a:p>
            <a:pPr eaLnBrk="1" hangingPunct="1">
              <a:lnSpc>
                <a:spcPct val="80000"/>
              </a:lnSpc>
            </a:pPr>
            <a:r>
              <a:rPr lang="en-US" sz="4400" b="1" u="sng" dirty="0" smtClean="0">
                <a:solidFill>
                  <a:srgbClr val="002060"/>
                </a:solidFill>
              </a:rPr>
              <a:t>School-wide PBIS is</a:t>
            </a:r>
            <a:r>
              <a:rPr lang="en-US" sz="4400" dirty="0" smtClean="0"/>
              <a:t>:</a:t>
            </a:r>
          </a:p>
          <a:p>
            <a:pPr lvl="1" eaLnBrk="1" hangingPunct="1">
              <a:lnSpc>
                <a:spcPct val="80000"/>
              </a:lnSpc>
            </a:pPr>
            <a:endParaRPr lang="en-US" sz="2400" dirty="0" smtClean="0">
              <a:solidFill>
                <a:schemeClr val="tx1"/>
              </a:solidFill>
            </a:endParaRPr>
          </a:p>
          <a:p>
            <a:pPr lvl="1" eaLnBrk="1" hangingPunct="1">
              <a:lnSpc>
                <a:spcPct val="120000"/>
              </a:lnSpc>
            </a:pPr>
            <a:r>
              <a:rPr lang="en-US" sz="3800" b="1" dirty="0" smtClean="0">
                <a:solidFill>
                  <a:schemeClr val="tx1"/>
                </a:solidFill>
                <a:latin typeface="Times New Roman" pitchFamily="18" charset="0"/>
                <a:cs typeface="Times New Roman" pitchFamily="18" charset="0"/>
              </a:rPr>
              <a:t>A framework for establishing the </a:t>
            </a:r>
            <a:r>
              <a:rPr lang="en-US" sz="3800" b="1" dirty="0" smtClean="0">
                <a:solidFill>
                  <a:srgbClr val="C00000"/>
                </a:solidFill>
                <a:latin typeface="Times New Roman" pitchFamily="18" charset="0"/>
                <a:cs typeface="Times New Roman" pitchFamily="18" charset="0"/>
              </a:rPr>
              <a:t>social culture </a:t>
            </a:r>
            <a:r>
              <a:rPr lang="en-US" sz="3800" b="1" dirty="0" smtClean="0">
                <a:solidFill>
                  <a:schemeClr val="tx1"/>
                </a:solidFill>
                <a:latin typeface="Times New Roman" pitchFamily="18" charset="0"/>
                <a:cs typeface="Times New Roman" pitchFamily="18" charset="0"/>
              </a:rPr>
              <a:t>and behavioral supports needed for a school to be an effective learning environment for all students.</a:t>
            </a:r>
          </a:p>
          <a:p>
            <a:pPr lvl="1" eaLnBrk="1" hangingPunct="1">
              <a:lnSpc>
                <a:spcPct val="80000"/>
              </a:lnSpc>
            </a:pPr>
            <a:endParaRPr lang="en-US" sz="2400" dirty="0" smtClean="0"/>
          </a:p>
          <a:p>
            <a:pPr eaLnBrk="1" hangingPunct="1">
              <a:lnSpc>
                <a:spcPct val="80000"/>
              </a:lnSpc>
            </a:pPr>
            <a:r>
              <a:rPr lang="en-US" sz="4400" b="1" u="sng" dirty="0" smtClean="0">
                <a:solidFill>
                  <a:srgbClr val="002060"/>
                </a:solidFill>
              </a:rPr>
              <a:t>Evidence-based features of SWPBIS</a:t>
            </a:r>
          </a:p>
          <a:p>
            <a:pPr lvl="3">
              <a:lnSpc>
                <a:spcPct val="80000"/>
              </a:lnSpc>
            </a:pPr>
            <a:endParaRPr lang="en-US" u="sng" dirty="0" smtClean="0"/>
          </a:p>
          <a:p>
            <a:pPr lvl="1" eaLnBrk="1" hangingPunct="1">
              <a:lnSpc>
                <a:spcPct val="80000"/>
              </a:lnSpc>
            </a:pPr>
            <a:r>
              <a:rPr lang="en-US" sz="3200" dirty="0" smtClean="0">
                <a:solidFill>
                  <a:schemeClr val="tx1"/>
                </a:solidFill>
              </a:rPr>
              <a:t>Prevention</a:t>
            </a:r>
          </a:p>
          <a:p>
            <a:pPr lvl="1" eaLnBrk="1" hangingPunct="1">
              <a:lnSpc>
                <a:spcPct val="80000"/>
              </a:lnSpc>
            </a:pPr>
            <a:endParaRPr lang="en-US" sz="3200" dirty="0" smtClean="0">
              <a:solidFill>
                <a:schemeClr val="tx1"/>
              </a:solidFill>
            </a:endParaRPr>
          </a:p>
          <a:p>
            <a:pPr lvl="1" eaLnBrk="1" hangingPunct="1">
              <a:lnSpc>
                <a:spcPct val="80000"/>
              </a:lnSpc>
            </a:pPr>
            <a:r>
              <a:rPr lang="en-US" sz="3200" dirty="0" smtClean="0">
                <a:solidFill>
                  <a:schemeClr val="tx1"/>
                </a:solidFill>
              </a:rPr>
              <a:t>Define and teach positive social expectations</a:t>
            </a:r>
          </a:p>
          <a:p>
            <a:pPr lvl="1" eaLnBrk="1" hangingPunct="1">
              <a:lnSpc>
                <a:spcPct val="80000"/>
              </a:lnSpc>
            </a:pPr>
            <a:endParaRPr lang="en-US" sz="3200" dirty="0" smtClean="0">
              <a:solidFill>
                <a:schemeClr val="tx1"/>
              </a:solidFill>
            </a:endParaRPr>
          </a:p>
          <a:p>
            <a:pPr lvl="1" eaLnBrk="1" hangingPunct="1">
              <a:lnSpc>
                <a:spcPct val="80000"/>
              </a:lnSpc>
            </a:pPr>
            <a:r>
              <a:rPr lang="en-US" sz="3200" dirty="0" smtClean="0">
                <a:solidFill>
                  <a:schemeClr val="tx1"/>
                </a:solidFill>
              </a:rPr>
              <a:t>Acknowledge positive behavior</a:t>
            </a:r>
          </a:p>
          <a:p>
            <a:pPr lvl="1" eaLnBrk="1" hangingPunct="1">
              <a:lnSpc>
                <a:spcPct val="80000"/>
              </a:lnSpc>
            </a:pPr>
            <a:endParaRPr lang="en-US" sz="3200" dirty="0" smtClean="0">
              <a:solidFill>
                <a:schemeClr val="tx1"/>
              </a:solidFill>
            </a:endParaRPr>
          </a:p>
          <a:p>
            <a:pPr lvl="1" eaLnBrk="1" hangingPunct="1">
              <a:lnSpc>
                <a:spcPct val="80000"/>
              </a:lnSpc>
            </a:pPr>
            <a:r>
              <a:rPr lang="en-US" sz="3200" dirty="0" smtClean="0">
                <a:solidFill>
                  <a:schemeClr val="tx1"/>
                </a:solidFill>
              </a:rPr>
              <a:t>Arrange consistent consequences for problem behavior</a:t>
            </a:r>
          </a:p>
          <a:p>
            <a:pPr lvl="1" eaLnBrk="1" hangingPunct="1">
              <a:lnSpc>
                <a:spcPct val="80000"/>
              </a:lnSpc>
            </a:pPr>
            <a:endParaRPr lang="en-US" sz="3200" dirty="0" smtClean="0">
              <a:solidFill>
                <a:schemeClr val="tx1"/>
              </a:solidFill>
            </a:endParaRPr>
          </a:p>
          <a:p>
            <a:pPr lvl="1" eaLnBrk="1" hangingPunct="1">
              <a:lnSpc>
                <a:spcPct val="80000"/>
              </a:lnSpc>
            </a:pPr>
            <a:r>
              <a:rPr lang="en-US" sz="3200" dirty="0" smtClean="0">
                <a:solidFill>
                  <a:schemeClr val="tx1"/>
                </a:solidFill>
              </a:rPr>
              <a:t>On-going collection and use of data for decision-making</a:t>
            </a:r>
          </a:p>
          <a:p>
            <a:pPr lvl="1" eaLnBrk="1" hangingPunct="1">
              <a:lnSpc>
                <a:spcPct val="80000"/>
              </a:lnSpc>
            </a:pPr>
            <a:endParaRPr lang="en-US" sz="3200" dirty="0" smtClean="0">
              <a:solidFill>
                <a:schemeClr val="tx1"/>
              </a:solidFill>
            </a:endParaRPr>
          </a:p>
          <a:p>
            <a:pPr lvl="1" eaLnBrk="1" hangingPunct="1">
              <a:lnSpc>
                <a:spcPct val="80000"/>
              </a:lnSpc>
            </a:pPr>
            <a:r>
              <a:rPr lang="en-US" sz="3200" dirty="0" smtClean="0">
                <a:solidFill>
                  <a:schemeClr val="tx1"/>
                </a:solidFill>
              </a:rPr>
              <a:t>Continuum of intensive, individual intervention supports. </a:t>
            </a:r>
          </a:p>
          <a:p>
            <a:pPr lvl="1" eaLnBrk="1" hangingPunct="1">
              <a:lnSpc>
                <a:spcPct val="80000"/>
              </a:lnSpc>
            </a:pPr>
            <a:endParaRPr lang="en-US" sz="3200" dirty="0" smtClean="0">
              <a:solidFill>
                <a:schemeClr val="tx1"/>
              </a:solidFill>
            </a:endParaRPr>
          </a:p>
          <a:p>
            <a:pPr lvl="1" eaLnBrk="1" hangingPunct="1">
              <a:lnSpc>
                <a:spcPct val="80000"/>
              </a:lnSpc>
            </a:pPr>
            <a:r>
              <a:rPr lang="en-US" sz="3200" dirty="0" smtClean="0">
                <a:solidFill>
                  <a:schemeClr val="tx1"/>
                </a:solidFill>
              </a:rPr>
              <a:t>Implementation of the systems that support effective practices</a:t>
            </a:r>
          </a:p>
        </p:txBody>
      </p:sp>
    </p:spTree>
    <p:extLst>
      <p:ext uri="{BB962C8B-B14F-4D97-AF65-F5344CB8AC3E}">
        <p14:creationId xmlns:p14="http://schemas.microsoft.com/office/powerpoint/2010/main" val="169438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144000" cy="914400"/>
          </a:xfrm>
        </p:spPr>
        <p:txBody>
          <a:bodyPr>
            <a:noAutofit/>
          </a:bodyPr>
          <a:lstStyle/>
          <a:p>
            <a:r>
              <a:rPr lang="en-US" sz="2800" b="1" dirty="0" smtClean="0">
                <a:solidFill>
                  <a:srgbClr val="002060"/>
                </a:solidFill>
              </a:rPr>
              <a:t>School-wide Positive Behavioral </a:t>
            </a:r>
            <a:br>
              <a:rPr lang="en-US" sz="2800" b="1" dirty="0" smtClean="0">
                <a:solidFill>
                  <a:srgbClr val="002060"/>
                </a:solidFill>
              </a:rPr>
            </a:br>
            <a:r>
              <a:rPr lang="en-US" sz="2800" b="1" dirty="0" smtClean="0">
                <a:solidFill>
                  <a:srgbClr val="002060"/>
                </a:solidFill>
              </a:rPr>
              <a:t>Interventions and Supports (SWPBIS)</a:t>
            </a:r>
            <a:endParaRPr lang="en-US" sz="2800" b="1" dirty="0">
              <a:solidFill>
                <a:srgbClr val="002060"/>
              </a:solidFill>
            </a:endParaRPr>
          </a:p>
        </p:txBody>
      </p:sp>
      <p:sp>
        <p:nvSpPr>
          <p:cNvPr id="5" name="Content Placeholder 4"/>
          <p:cNvSpPr>
            <a:spLocks noGrp="1"/>
          </p:cNvSpPr>
          <p:nvPr>
            <p:ph sz="quarter" idx="1"/>
          </p:nvPr>
        </p:nvSpPr>
        <p:spPr>
          <a:xfrm>
            <a:off x="0" y="1447800"/>
            <a:ext cx="3733800" cy="4267200"/>
          </a:xfrm>
        </p:spPr>
        <p:txBody>
          <a:bodyPr>
            <a:noAutofit/>
          </a:bodyPr>
          <a:lstStyle/>
          <a:p>
            <a:pPr algn="l"/>
            <a:r>
              <a:rPr lang="en-US" sz="1800" b="1" dirty="0" smtClean="0"/>
              <a:t>The </a:t>
            </a:r>
            <a:r>
              <a:rPr lang="en-US" sz="1800" b="1" dirty="0" smtClean="0">
                <a:solidFill>
                  <a:srgbClr val="C00000"/>
                </a:solidFill>
              </a:rPr>
              <a:t>social culture </a:t>
            </a:r>
            <a:r>
              <a:rPr lang="en-US" sz="1800" b="1" dirty="0" smtClean="0"/>
              <a:t>of a school matters.</a:t>
            </a:r>
          </a:p>
          <a:p>
            <a:pPr algn="l"/>
            <a:endParaRPr lang="en-US" sz="1800" b="1" dirty="0" smtClean="0"/>
          </a:p>
          <a:p>
            <a:pPr algn="l"/>
            <a:r>
              <a:rPr lang="en-US" sz="1800" b="1" dirty="0" smtClean="0"/>
              <a:t>A continuum of supports that begins with the </a:t>
            </a:r>
            <a:r>
              <a:rPr lang="en-US" sz="1800" b="1" dirty="0" smtClean="0">
                <a:solidFill>
                  <a:srgbClr val="C00000"/>
                </a:solidFill>
              </a:rPr>
              <a:t>whole school </a:t>
            </a:r>
            <a:r>
              <a:rPr lang="en-US" sz="1800" b="1" dirty="0" smtClean="0"/>
              <a:t>and extends to intensive, wraparound support for individual students and their families.</a:t>
            </a:r>
          </a:p>
          <a:p>
            <a:pPr algn="l"/>
            <a:endParaRPr lang="en-US" sz="1800" b="1" dirty="0" smtClean="0"/>
          </a:p>
          <a:p>
            <a:pPr algn="l"/>
            <a:r>
              <a:rPr lang="en-US" sz="1800" b="1" dirty="0" smtClean="0"/>
              <a:t>Effective practices with the </a:t>
            </a:r>
            <a:r>
              <a:rPr lang="en-US" sz="1800" b="1" dirty="0" smtClean="0">
                <a:solidFill>
                  <a:srgbClr val="C00000"/>
                </a:solidFill>
              </a:rPr>
              <a:t>systems</a:t>
            </a:r>
            <a:r>
              <a:rPr lang="en-US" sz="1800" b="1" dirty="0" smtClean="0"/>
              <a:t> needed for high fidelity and sustainability</a:t>
            </a:r>
          </a:p>
          <a:p>
            <a:pPr algn="l"/>
            <a:endParaRPr lang="en-US" sz="1800" b="1" dirty="0"/>
          </a:p>
          <a:p>
            <a:pPr algn="l"/>
            <a:r>
              <a:rPr lang="en-US" sz="1800" b="1" dirty="0" smtClean="0">
                <a:solidFill>
                  <a:srgbClr val="C00000"/>
                </a:solidFill>
              </a:rPr>
              <a:t>Multiple tiers </a:t>
            </a:r>
            <a:r>
              <a:rPr lang="en-US" sz="1800" b="1" dirty="0"/>
              <a:t>o</a:t>
            </a:r>
            <a:r>
              <a:rPr lang="en-US" sz="1800" b="1" dirty="0" smtClean="0"/>
              <a:t>f intensity</a:t>
            </a:r>
          </a:p>
          <a:p>
            <a:pPr algn="l"/>
            <a:endParaRPr lang="en-US" sz="2000" b="1" dirty="0" smtClean="0"/>
          </a:p>
          <a:p>
            <a:pPr algn="l"/>
            <a:endParaRPr lang="en-US" sz="2000" b="1" dirty="0"/>
          </a:p>
        </p:txBody>
      </p:sp>
    </p:spTree>
    <p:extLst>
      <p:ext uri="{BB962C8B-B14F-4D97-AF65-F5344CB8AC3E}">
        <p14:creationId xmlns:p14="http://schemas.microsoft.com/office/powerpoint/2010/main" val="240245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ll Isosolese triangle, at the tip a dividing line indicates the about 5% of students in teritary prevention. A little bit below the first dividing line there is another one to indicate the about 15% of students in secondary prevention. The rest of the triangle represents the about 80% of students in primary prevention." title="Multi-Tiered System of Support Tri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388503"/>
            <a:ext cx="3581400" cy="4984304"/>
          </a:xfrm>
          <a:prstGeom prst="rect">
            <a:avLst/>
          </a:prstGeom>
          <a:noFill/>
          <a:extLst>
            <a:ext uri="{909E8E84-426E-40DD-AFC4-6F175D3DCCD1}">
              <a14:hiddenFill xmlns:a14="http://schemas.microsoft.com/office/drawing/2010/main">
                <a:solidFill>
                  <a:srgbClr val="FFFFFF"/>
                </a:solidFill>
              </a14:hiddenFill>
            </a:ext>
          </a:extLst>
        </p:spPr>
      </p:pic>
      <p:sp>
        <p:nvSpPr>
          <p:cNvPr id="33806" name="Text Box 14"/>
          <p:cNvSpPr txBox="1">
            <a:spLocks noChangeArrowheads="1"/>
          </p:cNvSpPr>
          <p:nvPr/>
        </p:nvSpPr>
        <p:spPr bwMode="auto">
          <a:xfrm>
            <a:off x="438944" y="304800"/>
            <a:ext cx="2963863" cy="2308324"/>
          </a:xfrm>
          <a:prstGeom prst="rect">
            <a:avLst/>
          </a:prstGeom>
          <a:solidFill>
            <a:srgbClr val="FFCC99"/>
          </a:solidFill>
          <a:ln w="19050">
            <a:solidFill>
              <a:srgbClr val="FFCC99"/>
            </a:solidFill>
            <a:miter lim="800000"/>
            <a:headEnd/>
            <a:tailEnd/>
          </a:ln>
        </p:spPr>
        <p:txBody>
          <a:bodyPr>
            <a:spAutoFit/>
          </a:bodyPr>
          <a:lstStyle/>
          <a:p>
            <a:pPr algn="ctr"/>
            <a:endParaRPr lang="en-US" dirty="0">
              <a:latin typeface="Arial" pitchFamily="34" charset="0"/>
            </a:endParaRPr>
          </a:p>
          <a:p>
            <a:pPr algn="ctr"/>
            <a:r>
              <a:rPr lang="en-US" dirty="0">
                <a:latin typeface="Arial" pitchFamily="34" charset="0"/>
              </a:rPr>
              <a:t>SCHOOL-WIDE </a:t>
            </a:r>
          </a:p>
          <a:p>
            <a:pPr algn="ctr"/>
            <a:r>
              <a:rPr lang="en-US" dirty="0">
                <a:latin typeface="Arial" pitchFamily="34" charset="0"/>
              </a:rPr>
              <a:t>POSITIVE BEHAVIOR</a:t>
            </a:r>
          </a:p>
          <a:p>
            <a:pPr algn="ctr"/>
            <a:r>
              <a:rPr lang="en-US" dirty="0" smtClean="0">
                <a:latin typeface="Arial" pitchFamily="34" charset="0"/>
              </a:rPr>
              <a:t>SUPPORT</a:t>
            </a:r>
          </a:p>
          <a:p>
            <a:pPr algn="ctr"/>
            <a:endParaRPr lang="en-US" dirty="0">
              <a:latin typeface="Arial" pitchFamily="34" charset="0"/>
            </a:endParaRPr>
          </a:p>
        </p:txBody>
      </p:sp>
      <p:sp>
        <p:nvSpPr>
          <p:cNvPr id="33802" name="Text Box 10"/>
          <p:cNvSpPr txBox="1">
            <a:spLocks noChangeArrowheads="1"/>
          </p:cNvSpPr>
          <p:nvPr/>
        </p:nvSpPr>
        <p:spPr bwMode="auto">
          <a:xfrm>
            <a:off x="5791200" y="304800"/>
            <a:ext cx="2667000" cy="1474788"/>
          </a:xfrm>
          <a:prstGeom prst="rect">
            <a:avLst/>
          </a:prstGeom>
          <a:noFill/>
          <a:ln w="9525">
            <a:solidFill>
              <a:schemeClr val="tx2"/>
            </a:solidFill>
            <a:miter lim="800000"/>
            <a:headEnd/>
            <a:tailEnd/>
          </a:ln>
        </p:spPr>
        <p:txBody>
          <a:bodyPr>
            <a:spAutoFit/>
          </a:bodyPr>
          <a:lstStyle/>
          <a:p>
            <a:pPr algn="ctr"/>
            <a:r>
              <a:rPr lang="en-US" sz="1800" dirty="0">
                <a:latin typeface="Arial" pitchFamily="34" charset="0"/>
              </a:rPr>
              <a:t>Tertiary Prevention:</a:t>
            </a:r>
          </a:p>
          <a:p>
            <a:pPr algn="ctr"/>
            <a:r>
              <a:rPr lang="en-US" sz="1800" dirty="0">
                <a:latin typeface="Arial" pitchFamily="34" charset="0"/>
              </a:rPr>
              <a:t>Specialized </a:t>
            </a:r>
          </a:p>
          <a:p>
            <a:pPr algn="ctr"/>
            <a:r>
              <a:rPr lang="en-US" sz="1800" dirty="0">
                <a:latin typeface="Arial" pitchFamily="34" charset="0"/>
              </a:rPr>
              <a:t>Individualized</a:t>
            </a:r>
          </a:p>
          <a:p>
            <a:pPr algn="ctr"/>
            <a:r>
              <a:rPr lang="en-US" sz="1800" dirty="0">
                <a:latin typeface="Arial" pitchFamily="34" charset="0"/>
              </a:rPr>
              <a:t>Systems for Students with High-Risk Behavior</a:t>
            </a:r>
          </a:p>
        </p:txBody>
      </p:sp>
      <p:sp>
        <p:nvSpPr>
          <p:cNvPr id="33801" name="Text Box 9"/>
          <p:cNvSpPr txBox="1">
            <a:spLocks noChangeArrowheads="1"/>
          </p:cNvSpPr>
          <p:nvPr/>
        </p:nvSpPr>
        <p:spPr bwMode="auto">
          <a:xfrm>
            <a:off x="5809445" y="1929685"/>
            <a:ext cx="2687637" cy="1200150"/>
          </a:xfrm>
          <a:prstGeom prst="rect">
            <a:avLst/>
          </a:prstGeom>
          <a:noFill/>
          <a:ln w="9525">
            <a:solidFill>
              <a:schemeClr val="tx2"/>
            </a:solidFill>
            <a:miter lim="800000"/>
            <a:headEnd/>
            <a:tailEnd/>
          </a:ln>
        </p:spPr>
        <p:txBody>
          <a:bodyPr>
            <a:spAutoFit/>
          </a:bodyPr>
          <a:lstStyle/>
          <a:p>
            <a:pPr algn="ctr"/>
            <a:r>
              <a:rPr lang="en-US" sz="1800" dirty="0">
                <a:latin typeface="Arial" pitchFamily="34" charset="0"/>
              </a:rPr>
              <a:t>Secondary Prevention:</a:t>
            </a:r>
          </a:p>
          <a:p>
            <a:pPr algn="ctr"/>
            <a:r>
              <a:rPr lang="en-US" sz="1800" dirty="0">
                <a:latin typeface="Arial" pitchFamily="34" charset="0"/>
              </a:rPr>
              <a:t>Specialized Group</a:t>
            </a:r>
          </a:p>
          <a:p>
            <a:pPr algn="ctr"/>
            <a:r>
              <a:rPr lang="en-US" sz="1800" dirty="0">
                <a:latin typeface="Arial" pitchFamily="34" charset="0"/>
              </a:rPr>
              <a:t>Systems for Students with At-Risk Behavior</a:t>
            </a:r>
          </a:p>
        </p:txBody>
      </p:sp>
      <p:sp>
        <p:nvSpPr>
          <p:cNvPr id="33798" name="Text Box 6"/>
          <p:cNvSpPr txBox="1">
            <a:spLocks noChangeArrowheads="1"/>
          </p:cNvSpPr>
          <p:nvPr/>
        </p:nvSpPr>
        <p:spPr bwMode="auto">
          <a:xfrm>
            <a:off x="438944" y="2967038"/>
            <a:ext cx="2774950" cy="1631216"/>
          </a:xfrm>
          <a:prstGeom prst="rect">
            <a:avLst/>
          </a:prstGeom>
          <a:noFill/>
          <a:ln w="9525">
            <a:solidFill>
              <a:schemeClr val="tx2"/>
            </a:solidFill>
            <a:miter lim="800000"/>
            <a:headEnd/>
            <a:tailEnd/>
          </a:ln>
        </p:spPr>
        <p:txBody>
          <a:bodyPr wrap="square">
            <a:spAutoFit/>
          </a:bodyPr>
          <a:lstStyle/>
          <a:p>
            <a:pPr algn="ctr"/>
            <a:r>
              <a:rPr lang="en-US" sz="2000" dirty="0">
                <a:latin typeface="Arial" pitchFamily="34" charset="0"/>
              </a:rPr>
              <a:t>Primary Prevention:</a:t>
            </a:r>
          </a:p>
          <a:p>
            <a:pPr algn="ctr"/>
            <a:r>
              <a:rPr lang="en-US" sz="2000" dirty="0">
                <a:latin typeface="Arial" pitchFamily="34" charset="0"/>
              </a:rPr>
              <a:t>School-/Classroom-</a:t>
            </a:r>
          </a:p>
          <a:p>
            <a:pPr algn="ctr"/>
            <a:r>
              <a:rPr lang="en-US" sz="2000" dirty="0">
                <a:latin typeface="Arial" pitchFamily="34" charset="0"/>
              </a:rPr>
              <a:t>Wide Systems for</a:t>
            </a:r>
          </a:p>
          <a:p>
            <a:pPr algn="ctr"/>
            <a:r>
              <a:rPr lang="en-US" sz="2000" dirty="0">
                <a:latin typeface="Arial" pitchFamily="34" charset="0"/>
              </a:rPr>
              <a:t>All Students,</a:t>
            </a:r>
          </a:p>
          <a:p>
            <a:pPr algn="ctr"/>
            <a:r>
              <a:rPr lang="en-US" sz="2000" dirty="0">
                <a:latin typeface="Arial" pitchFamily="34" charset="0"/>
              </a:rPr>
              <a:t>Staff, &amp; Settings</a:t>
            </a:r>
          </a:p>
        </p:txBody>
      </p:sp>
      <p:sp>
        <p:nvSpPr>
          <p:cNvPr id="20" name="Rounded Rectangle 19"/>
          <p:cNvSpPr/>
          <p:nvPr/>
        </p:nvSpPr>
        <p:spPr>
          <a:xfrm>
            <a:off x="3820886" y="3771900"/>
            <a:ext cx="4364037" cy="2618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smtClean="0">
                <a:solidFill>
                  <a:schemeClr val="tx1"/>
                </a:solidFill>
              </a:rPr>
              <a:t>Main Ideas:</a:t>
            </a:r>
          </a:p>
          <a:p>
            <a:pPr marL="457200" indent="-457200">
              <a:buAutoNum type="arabicPeriod"/>
            </a:pPr>
            <a:r>
              <a:rPr lang="en-US" sz="2400" b="1" dirty="0" smtClean="0">
                <a:solidFill>
                  <a:schemeClr val="tx1"/>
                </a:solidFill>
              </a:rPr>
              <a:t>Invest in prevention first</a:t>
            </a:r>
          </a:p>
          <a:p>
            <a:pPr marL="457200" indent="-457200">
              <a:buAutoNum type="arabicPeriod"/>
            </a:pPr>
            <a:r>
              <a:rPr lang="en-US" sz="2400" b="1" dirty="0" smtClean="0">
                <a:solidFill>
                  <a:schemeClr val="tx1"/>
                </a:solidFill>
              </a:rPr>
              <a:t>Multiple tiers of support intensity</a:t>
            </a:r>
          </a:p>
          <a:p>
            <a:pPr marL="457200" indent="-457200">
              <a:buAutoNum type="arabicPeriod"/>
            </a:pPr>
            <a:r>
              <a:rPr lang="en-US" sz="2400" b="1" dirty="0" smtClean="0">
                <a:solidFill>
                  <a:schemeClr val="tx1"/>
                </a:solidFill>
              </a:rPr>
              <a:t>Early/rapid access t o support</a:t>
            </a:r>
            <a:endParaRPr lang="en-US" sz="2400" b="1" dirty="0">
              <a:solidFill>
                <a:schemeClr val="tx1"/>
              </a:solidFill>
            </a:endParaRPr>
          </a:p>
        </p:txBody>
      </p:sp>
      <p:sp>
        <p:nvSpPr>
          <p:cNvPr id="3" name="TextBox 2"/>
          <p:cNvSpPr txBox="1"/>
          <p:nvPr/>
        </p:nvSpPr>
        <p:spPr>
          <a:xfrm>
            <a:off x="152400" y="5600700"/>
            <a:ext cx="2286000" cy="369332"/>
          </a:xfrm>
          <a:prstGeom prst="rect">
            <a:avLst/>
          </a:prstGeom>
          <a:noFill/>
        </p:spPr>
        <p:txBody>
          <a:bodyPr wrap="square" rtlCol="0">
            <a:spAutoFit/>
          </a:bodyPr>
          <a:lstStyle/>
          <a:p>
            <a:r>
              <a:rPr lang="en-US" dirty="0" smtClean="0"/>
              <a:t>From Hill Walker</a:t>
            </a:r>
            <a:endParaRPr lang="en-US" dirty="0"/>
          </a:p>
        </p:txBody>
      </p:sp>
    </p:spTree>
    <p:extLst>
      <p:ext uri="{BB962C8B-B14F-4D97-AF65-F5344CB8AC3E}">
        <p14:creationId xmlns:p14="http://schemas.microsoft.com/office/powerpoint/2010/main" val="2617952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6" grpId="0" animBg="1"/>
      <p:bldP spid="33802" grpId="0" animBg="1"/>
      <p:bldP spid="33801" grpId="0" animBg="1"/>
      <p:bldP spid="3379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title"/>
          </p:nvPr>
        </p:nvSpPr>
        <p:spPr>
          <a:xfrm>
            <a:off x="609600" y="228600"/>
            <a:ext cx="7772400" cy="533400"/>
          </a:xfrm>
        </p:spPr>
        <p:txBody>
          <a:bodyPr>
            <a:normAutofit fontScale="90000"/>
          </a:bodyPr>
          <a:lstStyle/>
          <a:p>
            <a:r>
              <a:rPr lang="en-US" sz="3600" b="1" dirty="0" smtClean="0">
                <a:solidFill>
                  <a:schemeClr val="tx1"/>
                </a:solidFill>
              </a:rPr>
              <a:t>Experimental Research on SWPBIS</a:t>
            </a:r>
            <a:endParaRPr lang="en-US" sz="3600" b="1" dirty="0">
              <a:solidFill>
                <a:schemeClr val="tx1"/>
              </a:solidFill>
            </a:endParaRPr>
          </a:p>
        </p:txBody>
      </p:sp>
      <p:sp>
        <p:nvSpPr>
          <p:cNvPr id="6" name="Rounded Rectangle 5" descr="SWPBIS Experimentally Related to: 1. Reduction in problem behavior. 2. Increased academic performance 3. Increased attendance. 4. Improved perception of safety. 5. Reduction in bullying behaviors. 6. Improved organizational efficiency. 7. Reduction in staff turnover. 8. Increased perception of teacher efficacy. 9. Improved Social Emotional competence.&#10;" title="SWPBIS is Experimentally Related to:"/>
          <p:cNvSpPr/>
          <p:nvPr/>
        </p:nvSpPr>
        <p:spPr bwMode="auto">
          <a:xfrm rot="370274">
            <a:off x="1214468" y="1072393"/>
            <a:ext cx="6725674" cy="4623283"/>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SWPBIS Experimentally Related to:</a:t>
            </a:r>
          </a:p>
          <a:p>
            <a:pPr algn="ctr" defTabSz="914099" fontAlgn="base">
              <a:spcBef>
                <a:spcPct val="0"/>
              </a:spcBef>
              <a:spcAft>
                <a:spcPct val="0"/>
              </a:spcAft>
            </a:pPr>
            <a:endParaRPr lang="en-US" sz="2300" dirty="0" smtClean="0">
              <a:solidFill>
                <a:schemeClr val="tx1"/>
              </a:solidFill>
              <a:latin typeface="Segoe" pitchFamily="34" charset="0"/>
            </a:endParaRPr>
          </a:p>
          <a:p>
            <a:pPr marL="457200" indent="-457200" defTabSz="914099" fontAlgn="base">
              <a:spcBef>
                <a:spcPct val="0"/>
              </a:spcBef>
              <a:spcAft>
                <a:spcPct val="0"/>
              </a:spcAft>
              <a:buAutoNum type="arabicPeriod"/>
            </a:pPr>
            <a:r>
              <a:rPr lang="en-US" sz="2300" dirty="0" smtClean="0">
                <a:solidFill>
                  <a:schemeClr val="tx1"/>
                </a:solidFill>
                <a:latin typeface="Segoe" pitchFamily="34" charset="0"/>
              </a:rPr>
              <a:t>Reduction in </a:t>
            </a:r>
            <a:r>
              <a:rPr lang="en-US" sz="2300" b="1" dirty="0" smtClean="0">
                <a:solidFill>
                  <a:srgbClr val="7030A0"/>
                </a:solidFill>
                <a:latin typeface="Segoe" pitchFamily="34" charset="0"/>
              </a:rPr>
              <a:t>problem behavior</a:t>
            </a:r>
          </a:p>
          <a:p>
            <a:pPr marL="457200" indent="-457200" defTabSz="914099" fontAlgn="base">
              <a:spcBef>
                <a:spcPct val="0"/>
              </a:spcBef>
              <a:spcAft>
                <a:spcPct val="0"/>
              </a:spcAft>
              <a:buAutoNum type="arabicPeriod"/>
            </a:pPr>
            <a:r>
              <a:rPr lang="en-US" sz="2300" dirty="0" smtClean="0">
                <a:solidFill>
                  <a:schemeClr val="tx1"/>
                </a:solidFill>
                <a:latin typeface="Segoe" pitchFamily="34" charset="0"/>
              </a:rPr>
              <a:t>Increased </a:t>
            </a:r>
            <a:r>
              <a:rPr lang="en-US" sz="2300" b="1" dirty="0" smtClean="0">
                <a:solidFill>
                  <a:srgbClr val="7030A0"/>
                </a:solidFill>
                <a:latin typeface="Segoe" pitchFamily="34" charset="0"/>
              </a:rPr>
              <a:t>academic performance</a:t>
            </a:r>
          </a:p>
          <a:p>
            <a:pPr marL="457200" indent="-457200" defTabSz="914099" fontAlgn="base">
              <a:spcBef>
                <a:spcPct val="0"/>
              </a:spcBef>
              <a:spcAft>
                <a:spcPct val="0"/>
              </a:spcAft>
              <a:buAutoNum type="arabicPeriod"/>
            </a:pPr>
            <a:r>
              <a:rPr lang="en-US" sz="2300" dirty="0" smtClean="0">
                <a:solidFill>
                  <a:schemeClr val="tx1"/>
                </a:solidFill>
                <a:latin typeface="Segoe" pitchFamily="34" charset="0"/>
              </a:rPr>
              <a:t>Increased </a:t>
            </a:r>
            <a:r>
              <a:rPr lang="en-US" sz="2300" b="1" dirty="0" smtClean="0">
                <a:solidFill>
                  <a:srgbClr val="7030A0"/>
                </a:solidFill>
                <a:latin typeface="Segoe" pitchFamily="34" charset="0"/>
              </a:rPr>
              <a:t>attendance</a:t>
            </a:r>
          </a:p>
          <a:p>
            <a:pPr marL="457200" indent="-457200" defTabSz="914099" fontAlgn="base">
              <a:spcBef>
                <a:spcPct val="0"/>
              </a:spcBef>
              <a:spcAft>
                <a:spcPct val="0"/>
              </a:spcAft>
              <a:buAutoNum type="arabicPeriod"/>
            </a:pPr>
            <a:r>
              <a:rPr lang="en-US" sz="2300" dirty="0" smtClean="0">
                <a:solidFill>
                  <a:schemeClr val="tx1"/>
                </a:solidFill>
                <a:latin typeface="Segoe" pitchFamily="34" charset="0"/>
              </a:rPr>
              <a:t>Improved perception of </a:t>
            </a:r>
            <a:r>
              <a:rPr lang="en-US" sz="2300" b="1" dirty="0" smtClean="0">
                <a:solidFill>
                  <a:srgbClr val="7030A0"/>
                </a:solidFill>
                <a:latin typeface="Segoe" pitchFamily="34" charset="0"/>
              </a:rPr>
              <a:t>safety</a:t>
            </a:r>
          </a:p>
          <a:p>
            <a:pPr marL="457200" indent="-457200" defTabSz="914099" fontAlgn="base">
              <a:spcBef>
                <a:spcPct val="0"/>
              </a:spcBef>
              <a:spcAft>
                <a:spcPct val="0"/>
              </a:spcAft>
              <a:buAutoNum type="arabicPeriod"/>
            </a:pPr>
            <a:r>
              <a:rPr lang="en-US" sz="2300" dirty="0" smtClean="0">
                <a:solidFill>
                  <a:schemeClr val="tx1"/>
                </a:solidFill>
                <a:latin typeface="Segoe" pitchFamily="34" charset="0"/>
              </a:rPr>
              <a:t>Reduction in </a:t>
            </a:r>
            <a:r>
              <a:rPr lang="en-US" sz="2300" b="1" dirty="0" smtClean="0">
                <a:solidFill>
                  <a:srgbClr val="7030A0"/>
                </a:solidFill>
                <a:latin typeface="Segoe" pitchFamily="34" charset="0"/>
              </a:rPr>
              <a:t>bullying behaviors</a:t>
            </a:r>
          </a:p>
          <a:p>
            <a:pPr marL="457200" indent="-457200" defTabSz="914099" fontAlgn="base">
              <a:spcBef>
                <a:spcPct val="0"/>
              </a:spcBef>
              <a:spcAft>
                <a:spcPct val="0"/>
              </a:spcAft>
              <a:buAutoNum type="arabicPeriod"/>
            </a:pPr>
            <a:r>
              <a:rPr lang="en-US" sz="2300" dirty="0" smtClean="0">
                <a:solidFill>
                  <a:schemeClr val="tx1"/>
                </a:solidFill>
                <a:latin typeface="Segoe" pitchFamily="34" charset="0"/>
              </a:rPr>
              <a:t>Improved </a:t>
            </a:r>
            <a:r>
              <a:rPr lang="en-US" sz="2300" b="1" dirty="0" smtClean="0">
                <a:solidFill>
                  <a:srgbClr val="7030A0"/>
                </a:solidFill>
                <a:latin typeface="Segoe" pitchFamily="34" charset="0"/>
              </a:rPr>
              <a:t>organizational efficiency</a:t>
            </a:r>
          </a:p>
          <a:p>
            <a:pPr marL="457200" indent="-457200" defTabSz="914099" fontAlgn="base">
              <a:spcBef>
                <a:spcPct val="0"/>
              </a:spcBef>
              <a:spcAft>
                <a:spcPct val="0"/>
              </a:spcAft>
              <a:buAutoNum type="arabicPeriod"/>
            </a:pPr>
            <a:r>
              <a:rPr lang="en-US" sz="2300" dirty="0" smtClean="0">
                <a:solidFill>
                  <a:schemeClr val="tx1"/>
                </a:solidFill>
                <a:latin typeface="Segoe" pitchFamily="34" charset="0"/>
              </a:rPr>
              <a:t>Reduction in </a:t>
            </a:r>
            <a:r>
              <a:rPr lang="en-US" sz="2300" b="1" dirty="0" smtClean="0">
                <a:solidFill>
                  <a:srgbClr val="7030A0"/>
                </a:solidFill>
                <a:latin typeface="Segoe" pitchFamily="34" charset="0"/>
              </a:rPr>
              <a:t>staff turnover</a:t>
            </a:r>
          </a:p>
          <a:p>
            <a:pPr marL="457200" indent="-457200" defTabSz="914099" fontAlgn="base">
              <a:spcBef>
                <a:spcPct val="0"/>
              </a:spcBef>
              <a:spcAft>
                <a:spcPct val="0"/>
              </a:spcAft>
              <a:buAutoNum type="arabicPeriod"/>
            </a:pPr>
            <a:r>
              <a:rPr lang="en-US" sz="2300" dirty="0" smtClean="0">
                <a:solidFill>
                  <a:schemeClr val="tx1"/>
                </a:solidFill>
                <a:latin typeface="Segoe" pitchFamily="34" charset="0"/>
              </a:rPr>
              <a:t>Increased perception of </a:t>
            </a:r>
            <a:r>
              <a:rPr lang="en-US" sz="2300" b="1" dirty="0" smtClean="0">
                <a:solidFill>
                  <a:srgbClr val="7030A0"/>
                </a:solidFill>
                <a:latin typeface="Segoe" pitchFamily="34" charset="0"/>
              </a:rPr>
              <a:t>teacher efficacy</a:t>
            </a:r>
          </a:p>
          <a:p>
            <a:pPr marL="457200" indent="-457200" defTabSz="914099" fontAlgn="base">
              <a:spcBef>
                <a:spcPct val="0"/>
              </a:spcBef>
              <a:spcAft>
                <a:spcPct val="0"/>
              </a:spcAft>
              <a:buAutoNum type="arabicPeriod"/>
            </a:pPr>
            <a:r>
              <a:rPr lang="en-US" sz="2300" dirty="0" smtClean="0">
                <a:solidFill>
                  <a:schemeClr val="tx1"/>
                </a:solidFill>
                <a:latin typeface="Segoe" pitchFamily="34" charset="0"/>
              </a:rPr>
              <a:t>Improved </a:t>
            </a:r>
            <a:r>
              <a:rPr lang="en-US" sz="2300" b="1" dirty="0" smtClean="0">
                <a:solidFill>
                  <a:srgbClr val="7030A0"/>
                </a:solidFill>
                <a:latin typeface="Segoe" pitchFamily="34" charset="0"/>
              </a:rPr>
              <a:t>Social Emotional competence</a:t>
            </a:r>
          </a:p>
        </p:txBody>
      </p:sp>
    </p:spTree>
    <p:extLst>
      <p:ext uri="{BB962C8B-B14F-4D97-AF65-F5344CB8AC3E}">
        <p14:creationId xmlns:p14="http://schemas.microsoft.com/office/powerpoint/2010/main" val="2920918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066800" y="457200"/>
            <a:ext cx="7696200" cy="830997"/>
          </a:xfrm>
          <a:prstGeom prst="rect">
            <a:avLst/>
          </a:prstGeom>
          <a:noFill/>
        </p:spPr>
        <p:txBody>
          <a:bodyPr wrap="square" rtlCol="0">
            <a:spAutoFit/>
          </a:bodyPr>
          <a:lstStyle/>
          <a:p>
            <a:pPr algn="ctr"/>
            <a:r>
              <a:rPr lang="en-US" sz="2400" dirty="0" smtClean="0"/>
              <a:t>Number of Schools Implementing SWPBIS since 2000</a:t>
            </a:r>
          </a:p>
          <a:p>
            <a:pPr algn="ctr"/>
            <a:r>
              <a:rPr lang="en-US" sz="2400" dirty="0" smtClean="0"/>
              <a:t>As of February 2013</a:t>
            </a:r>
            <a:endParaRPr lang="en-US" sz="2400" dirty="0"/>
          </a:p>
        </p:txBody>
      </p:sp>
      <p:graphicFrame>
        <p:nvGraphicFramePr>
          <p:cNvPr id="6" name="Chart 5" descr="Single bar graph showing a steady increase in the total number of schools implementing SWPBIS between 2000 and Feburary of 2013. In 2000 there were less than 1000 schools, and over 19,00 in 2013." title="Numbers of Schools, Implementing SWPBIS since 2000"/>
          <p:cNvGraphicFramePr>
            <a:graphicFrameLocks/>
          </p:cNvGraphicFramePr>
          <p:nvPr>
            <p:extLst>
              <p:ext uri="{D42A27DB-BD31-4B8C-83A1-F6EECF244321}">
                <p14:modId xmlns:p14="http://schemas.microsoft.com/office/powerpoint/2010/main" val="36035125"/>
              </p:ext>
            </p:extLst>
          </p:nvPr>
        </p:nvGraphicFramePr>
        <p:xfrm>
          <a:off x="228600" y="1295400"/>
          <a:ext cx="88392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descr="19,054" title="Number of Schools Implementing SWPBIS as of February 2013"/>
          <p:cNvSpPr/>
          <p:nvPr/>
        </p:nvSpPr>
        <p:spPr>
          <a:xfrm>
            <a:off x="4800600" y="1295400"/>
            <a:ext cx="2133600" cy="1066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19,054</a:t>
            </a:r>
          </a:p>
        </p:txBody>
      </p:sp>
    </p:spTree>
    <p:extLst>
      <p:ext uri="{BB962C8B-B14F-4D97-AF65-F5344CB8AC3E}">
        <p14:creationId xmlns:p14="http://schemas.microsoft.com/office/powerpoint/2010/main" val="399475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228600"/>
            <a:ext cx="7696200" cy="830997"/>
          </a:xfrm>
          <a:prstGeom prst="rect">
            <a:avLst/>
          </a:prstGeom>
          <a:noFill/>
        </p:spPr>
        <p:txBody>
          <a:bodyPr wrap="square" rtlCol="0">
            <a:spAutoFit/>
          </a:bodyPr>
          <a:lstStyle/>
          <a:p>
            <a:pPr algn="ctr"/>
            <a:r>
              <a:rPr lang="en-US" sz="2400" dirty="0" smtClean="0"/>
              <a:t>Count of School Implementing SWPBIS by State</a:t>
            </a:r>
          </a:p>
          <a:p>
            <a:pPr algn="ctr"/>
            <a:r>
              <a:rPr lang="en-US" sz="2400" dirty="0" smtClean="0"/>
              <a:t>February, 2013</a:t>
            </a:r>
            <a:endParaRPr lang="en-US" sz="2400" dirty="0"/>
          </a:p>
        </p:txBody>
      </p:sp>
      <p:pic>
        <p:nvPicPr>
          <p:cNvPr id="3075" name="Picture 3" descr="Illinois clearly has the highest number of schools implementing SWPBIS (over 17,000). Other states with high counts (above and at 12,00) are Florida and North Carolina. A total of 13 states have implemented SWPBIS in 500 schools. 13 states have implemented SWPBIS in 200-500 schools.  24 states have implemented SWPBIS in 200 or less schools " title="Schools Implementing SWPBIS by Sta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02" y="1066223"/>
            <a:ext cx="8790511" cy="563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05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635</TotalTime>
  <Words>656</Words>
  <Application>Microsoft Office PowerPoint</Application>
  <PresentationFormat>On-screen Show (4:3)</PresentationFormat>
  <Paragraphs>160</Paragraphs>
  <Slides>22</Slides>
  <Notes>2</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Adjacency</vt:lpstr>
      <vt:lpstr>OSEP Project Director’s Meeting: Establishing, Sustaining and Scaling Effective Practices</vt:lpstr>
      <vt:lpstr>Goal</vt:lpstr>
      <vt:lpstr>Implementation Science</vt:lpstr>
      <vt:lpstr>What is “School-wide Positive Behavior Interventions and Support?”</vt:lpstr>
      <vt:lpstr>School-wide Positive Behavioral  Interventions and Supports (SWPBIS)</vt:lpstr>
      <vt:lpstr>PowerPoint Presentation</vt:lpstr>
      <vt:lpstr>Experimental Research on SWPBIS</vt:lpstr>
      <vt:lpstr>PowerPoint Presentation</vt:lpstr>
      <vt:lpstr>PowerPoint Presentation</vt:lpstr>
      <vt:lpstr>PowerPoint Presentation</vt:lpstr>
      <vt:lpstr>PowerPoint Presentation</vt:lpstr>
      <vt:lpstr>PowerPoint Presentation</vt:lpstr>
      <vt:lpstr>PowerPoint Presentation</vt:lpstr>
      <vt:lpstr>Scaling and Sustaining SWPBIS</vt:lpstr>
      <vt:lpstr>PowerPoint Presentation</vt:lpstr>
      <vt:lpstr>PowerPoint Presentation</vt:lpstr>
      <vt:lpstr>Scaling and Sustaining </vt:lpstr>
      <vt:lpstr>Organizing Technical Assistance for Scaling and Sustaining Effective Practices</vt:lpstr>
      <vt:lpstr>PowerPoint Presentation</vt:lpstr>
      <vt:lpstr>PowerPoint Presentation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Horner</dc:creator>
  <cp:lastModifiedBy>Mel Kutner</cp:lastModifiedBy>
  <cp:revision>75</cp:revision>
  <dcterms:created xsi:type="dcterms:W3CDTF">2013-06-01T17:33:54Z</dcterms:created>
  <dcterms:modified xsi:type="dcterms:W3CDTF">2013-10-31T14:59:19Z</dcterms:modified>
</cp:coreProperties>
</file>