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7"/>
  </p:notesMasterIdLst>
  <p:sldIdLst>
    <p:sldId id="639" r:id="rId6"/>
    <p:sldId id="257" r:id="rId7"/>
    <p:sldId id="512" r:id="rId8"/>
    <p:sldId id="644" r:id="rId9"/>
    <p:sldId id="610" r:id="rId10"/>
    <p:sldId id="645" r:id="rId11"/>
    <p:sldId id="811" r:id="rId12"/>
    <p:sldId id="654" r:id="rId13"/>
    <p:sldId id="646" r:id="rId14"/>
    <p:sldId id="812" r:id="rId15"/>
    <p:sldId id="647" r:id="rId16"/>
    <p:sldId id="814" r:id="rId17"/>
    <p:sldId id="651" r:id="rId18"/>
    <p:sldId id="652" r:id="rId19"/>
    <p:sldId id="810" r:id="rId20"/>
    <p:sldId id="661" r:id="rId21"/>
    <p:sldId id="648" r:id="rId22"/>
    <p:sldId id="800" r:id="rId23"/>
    <p:sldId id="662" r:id="rId24"/>
    <p:sldId id="649" r:id="rId25"/>
    <p:sldId id="658" r:id="rId26"/>
    <p:sldId id="470" r:id="rId27"/>
    <p:sldId id="650" r:id="rId28"/>
    <p:sldId id="659" r:id="rId29"/>
    <p:sldId id="656" r:id="rId30"/>
    <p:sldId id="815" r:id="rId31"/>
    <p:sldId id="816" r:id="rId32"/>
    <p:sldId id="817" r:id="rId33"/>
    <p:sldId id="300" r:id="rId34"/>
    <p:sldId id="799" r:id="rId35"/>
    <p:sldId id="819" r:id="rId36"/>
    <p:sldId id="820" r:id="rId37"/>
    <p:sldId id="869" r:id="rId38"/>
    <p:sldId id="870" r:id="rId39"/>
    <p:sldId id="871" r:id="rId40"/>
    <p:sldId id="872" r:id="rId41"/>
    <p:sldId id="873" r:id="rId42"/>
    <p:sldId id="874" r:id="rId43"/>
    <p:sldId id="875" r:id="rId44"/>
    <p:sldId id="876" r:id="rId45"/>
    <p:sldId id="877" r:id="rId46"/>
    <p:sldId id="878" r:id="rId47"/>
    <p:sldId id="879" r:id="rId48"/>
    <p:sldId id="880" r:id="rId49"/>
    <p:sldId id="881" r:id="rId50"/>
    <p:sldId id="882" r:id="rId51"/>
    <p:sldId id="883" r:id="rId52"/>
    <p:sldId id="884" r:id="rId53"/>
    <p:sldId id="885" r:id="rId54"/>
    <p:sldId id="886" r:id="rId55"/>
    <p:sldId id="887" r:id="rId56"/>
    <p:sldId id="888" r:id="rId57"/>
    <p:sldId id="889" r:id="rId58"/>
    <p:sldId id="890" r:id="rId59"/>
    <p:sldId id="891" r:id="rId60"/>
    <p:sldId id="892" r:id="rId61"/>
    <p:sldId id="893" r:id="rId62"/>
    <p:sldId id="894" r:id="rId63"/>
    <p:sldId id="895" r:id="rId64"/>
    <p:sldId id="896" r:id="rId65"/>
    <p:sldId id="897" r:id="rId66"/>
    <p:sldId id="898" r:id="rId67"/>
    <p:sldId id="851" r:id="rId68"/>
    <p:sldId id="852" r:id="rId69"/>
    <p:sldId id="853" r:id="rId70"/>
    <p:sldId id="854" r:id="rId71"/>
    <p:sldId id="855" r:id="rId72"/>
    <p:sldId id="856" r:id="rId73"/>
    <p:sldId id="857" r:id="rId74"/>
    <p:sldId id="858" r:id="rId75"/>
    <p:sldId id="859" r:id="rId76"/>
    <p:sldId id="860" r:id="rId77"/>
    <p:sldId id="861" r:id="rId78"/>
    <p:sldId id="862" r:id="rId79"/>
    <p:sldId id="863" r:id="rId80"/>
    <p:sldId id="864" r:id="rId81"/>
    <p:sldId id="865" r:id="rId82"/>
    <p:sldId id="866" r:id="rId83"/>
    <p:sldId id="867" r:id="rId84"/>
    <p:sldId id="868" r:id="rId85"/>
    <p:sldId id="259" r:id="rId8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 id="1" name="Levorse, Audrey" initials="LA" lastIdx="7" clrIdx="1">
    <p:extLst>
      <p:ext uri="{19B8F6BF-5375-455C-9EA6-DF929625EA0E}">
        <p15:presenceInfo xmlns:p15="http://schemas.microsoft.com/office/powerpoint/2012/main" userId="S::Audrey.Levorse@ed.gov::1f9e858b-824e-47b0-9455-dc05a471f1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A52DF-66E7-45D6-9261-FAB922F706CC}" v="11" dt="2019-07-02T15:41:2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8" autoAdjust="0"/>
    <p:restoredTop sz="94682" autoAdjust="0"/>
  </p:normalViewPr>
  <p:slideViewPr>
    <p:cSldViewPr snapToGrid="0">
      <p:cViewPr varScale="1">
        <p:scale>
          <a:sx n="110" d="100"/>
          <a:sy n="110" d="100"/>
        </p:scale>
        <p:origin x="492" y="78"/>
      </p:cViewPr>
      <p:guideLst>
        <p:guide orient="horz" pos="2160"/>
        <p:guide pos="3840"/>
      </p:guideLst>
    </p:cSldViewPr>
  </p:slideViewPr>
  <p:outlineViewPr>
    <p:cViewPr>
      <p:scale>
        <a:sx n="33" d="100"/>
        <a:sy n="33" d="100"/>
      </p:scale>
      <p:origin x="0" y="-55344"/>
    </p:cViewPr>
  </p:outlin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CD45"/>
            </a:solidFill>
            <a:ln w="57150">
              <a:solidFill>
                <a:schemeClr val="bg1"/>
              </a:solidFill>
            </a:ln>
          </c:spPr>
          <c:dPt>
            <c:idx val="0"/>
            <c:bubble3D val="0"/>
            <c:spPr>
              <a:solidFill>
                <a:srgbClr val="A6CD45"/>
              </a:solidFill>
              <a:ln w="57150">
                <a:solidFill>
                  <a:schemeClr val="bg1"/>
                </a:solidFill>
              </a:ln>
              <a:effectLst/>
            </c:spPr>
            <c:extLst>
              <c:ext xmlns:c16="http://schemas.microsoft.com/office/drawing/2014/chart" uri="{C3380CC4-5D6E-409C-BE32-E72D297353CC}">
                <c16:uniqueId val="{00000001-CE74-F943-9B29-AAB6F8AEA458}"/>
              </c:ext>
            </c:extLst>
          </c:dPt>
          <c:dPt>
            <c:idx val="1"/>
            <c:bubble3D val="0"/>
            <c:spPr>
              <a:solidFill>
                <a:srgbClr val="A6CD45"/>
              </a:solidFill>
              <a:ln w="57150">
                <a:solidFill>
                  <a:schemeClr val="bg1"/>
                </a:solidFill>
              </a:ln>
              <a:effectLst/>
            </c:spPr>
            <c:extLst>
              <c:ext xmlns:c16="http://schemas.microsoft.com/office/drawing/2014/chart" uri="{C3380CC4-5D6E-409C-BE32-E72D297353CC}">
                <c16:uniqueId val="{00000003-CE74-F943-9B29-AAB6F8AEA458}"/>
              </c:ext>
            </c:extLst>
          </c:dPt>
          <c:dPt>
            <c:idx val="2"/>
            <c:bubble3D val="0"/>
            <c:spPr>
              <a:solidFill>
                <a:srgbClr val="A6CD45"/>
              </a:solidFill>
              <a:ln w="57150">
                <a:solidFill>
                  <a:schemeClr val="bg1"/>
                </a:solidFill>
              </a:ln>
              <a:effectLst/>
            </c:spPr>
            <c:extLst>
              <c:ext xmlns:c16="http://schemas.microsoft.com/office/drawing/2014/chart" uri="{C3380CC4-5D6E-409C-BE32-E72D297353CC}">
                <c16:uniqueId val="{00000005-CE74-F943-9B29-AAB6F8AEA458}"/>
              </c:ext>
            </c:extLst>
          </c:dPt>
          <c:cat>
            <c:strRef>
              <c:f>Sheet1!$A$2:$A$4</c:f>
              <c:strCache>
                <c:ptCount val="3"/>
                <c:pt idx="0">
                  <c:v>1st Qtr</c:v>
                </c:pt>
                <c:pt idx="1">
                  <c:v>2nd Qtr</c:v>
                </c:pt>
                <c:pt idx="2">
                  <c:v>3rd Qtr</c:v>
                </c:pt>
              </c:strCache>
            </c:strRef>
          </c:cat>
          <c:val>
            <c:numRef>
              <c:f>Sheet1!$B$2:$B$4</c:f>
              <c:numCache>
                <c:formatCode>General</c:formatCode>
                <c:ptCount val="3"/>
                <c:pt idx="0">
                  <c:v>5</c:v>
                </c:pt>
                <c:pt idx="1">
                  <c:v>5</c:v>
                </c:pt>
                <c:pt idx="2">
                  <c:v>5</c:v>
                </c:pt>
              </c:numCache>
            </c:numRef>
          </c:val>
          <c:extLst>
            <c:ext xmlns:c16="http://schemas.microsoft.com/office/drawing/2014/chart" uri="{C3380CC4-5D6E-409C-BE32-E72D297353CC}">
              <c16:uniqueId val="{00000000-3443-2D49-8BFB-9A76A49E16AD}"/>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CD45"/>
            </a:solidFill>
            <a:ln w="57150">
              <a:solidFill>
                <a:schemeClr val="bg1"/>
              </a:solidFill>
            </a:ln>
          </c:spPr>
          <c:dPt>
            <c:idx val="0"/>
            <c:bubble3D val="0"/>
            <c:spPr>
              <a:solidFill>
                <a:srgbClr val="A6CD45"/>
              </a:solidFill>
              <a:ln w="57150">
                <a:solidFill>
                  <a:schemeClr val="bg1"/>
                </a:solidFill>
              </a:ln>
              <a:effectLst/>
            </c:spPr>
            <c:extLst>
              <c:ext xmlns:c16="http://schemas.microsoft.com/office/drawing/2014/chart" uri="{C3380CC4-5D6E-409C-BE32-E72D297353CC}">
                <c16:uniqueId val="{00000001-8CE5-594F-94C6-CC09C02F7BB6}"/>
              </c:ext>
            </c:extLst>
          </c:dPt>
          <c:dPt>
            <c:idx val="1"/>
            <c:bubble3D val="0"/>
            <c:spPr>
              <a:solidFill>
                <a:srgbClr val="A6CD45"/>
              </a:solidFill>
              <a:ln w="57150">
                <a:solidFill>
                  <a:schemeClr val="bg1"/>
                </a:solidFill>
              </a:ln>
              <a:effectLst/>
            </c:spPr>
            <c:extLst>
              <c:ext xmlns:c16="http://schemas.microsoft.com/office/drawing/2014/chart" uri="{C3380CC4-5D6E-409C-BE32-E72D297353CC}">
                <c16:uniqueId val="{00000003-8CE5-594F-94C6-CC09C02F7BB6}"/>
              </c:ext>
            </c:extLst>
          </c:dPt>
          <c:dPt>
            <c:idx val="2"/>
            <c:bubble3D val="0"/>
            <c:spPr>
              <a:solidFill>
                <a:srgbClr val="A6CD45"/>
              </a:solidFill>
              <a:ln w="57150">
                <a:solidFill>
                  <a:schemeClr val="bg1"/>
                </a:solidFill>
              </a:ln>
              <a:effectLst/>
            </c:spPr>
            <c:extLst>
              <c:ext xmlns:c16="http://schemas.microsoft.com/office/drawing/2014/chart" uri="{C3380CC4-5D6E-409C-BE32-E72D297353CC}">
                <c16:uniqueId val="{00000005-8CE5-594F-94C6-CC09C02F7BB6}"/>
              </c:ext>
            </c:extLst>
          </c:dPt>
          <c:cat>
            <c:strRef>
              <c:f>Sheet1!$A$2:$A$4</c:f>
              <c:strCache>
                <c:ptCount val="3"/>
                <c:pt idx="0">
                  <c:v>1st Qtr</c:v>
                </c:pt>
                <c:pt idx="1">
                  <c:v>2nd Qtr</c:v>
                </c:pt>
                <c:pt idx="2">
                  <c:v>3rd Qtr</c:v>
                </c:pt>
              </c:strCache>
            </c:strRef>
          </c:cat>
          <c:val>
            <c:numRef>
              <c:f>Sheet1!$B$2:$B$4</c:f>
              <c:numCache>
                <c:formatCode>General</c:formatCode>
                <c:ptCount val="3"/>
                <c:pt idx="0">
                  <c:v>5</c:v>
                </c:pt>
                <c:pt idx="1">
                  <c:v>5</c:v>
                </c:pt>
                <c:pt idx="2">
                  <c:v>5</c:v>
                </c:pt>
              </c:numCache>
            </c:numRef>
          </c:val>
          <c:extLst>
            <c:ext xmlns:c16="http://schemas.microsoft.com/office/drawing/2014/chart" uri="{C3380CC4-5D6E-409C-BE32-E72D297353CC}">
              <c16:uniqueId val="{00000006-8CE5-594F-94C6-CC09C02F7BB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a:t>Recruitment and Retention</a:t>
          </a:r>
        </a:p>
        <a:p>
          <a:r>
            <a:rPr lang="en-US" sz="1200" dirty="0"/>
            <a:t>Strategies to identify, hire and maintain a qualified workforce across sectors and disciplines</a:t>
          </a:r>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a:t>Inservice Training</a:t>
          </a:r>
        </a:p>
        <a:p>
          <a:r>
            <a:rPr lang="en-US" sz="1200" dirty="0"/>
            <a:t>Ongoing learning activities to maintain and build the competence of the EC workforce </a:t>
          </a:r>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a:t>Leadership, Coordination &amp; Sustainability</a:t>
          </a:r>
        </a:p>
        <a:p>
          <a:r>
            <a:rPr lang="en-US" sz="1200" dirty="0"/>
            <a:t>Structures for ongoing support of all personnel development activities</a:t>
          </a:r>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a:t>Personnel Standards</a:t>
          </a:r>
        </a:p>
        <a:p>
          <a:r>
            <a:rPr lang="en-US" sz="1200" dirty="0"/>
            <a:t>Discipline specific knowledge, skills and competencies for the EC workforce</a:t>
          </a:r>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a:t>Preservice Training</a:t>
          </a:r>
        </a:p>
        <a:p>
          <a:r>
            <a:rPr lang="en-US" sz="1200" dirty="0"/>
            <a:t>Formal program of study at an IHE to prepare for the EC workforce</a:t>
          </a:r>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pt>
    <dgm:pt modelId="{60A99B84-DE4C-664C-B9B9-AB6410E90583}" type="pres">
      <dgm:prSet presAssocID="{5792A224-3B96-B943-A251-638EFF701130}" presName="node" presStyleLbl="node1" presStyleIdx="1" presStyleCnt="5" custScaleX="112475" custScaleY="149388" custRadScaleRad="105164" custRadScaleInc="7609">
        <dgm:presLayoutVars>
          <dgm:bulletEnabled val="1"/>
        </dgm:presLayoutVars>
      </dgm:prSet>
      <dgm:spPr/>
    </dgm:pt>
    <dgm:pt modelId="{4BDCC003-71EA-4449-AEB0-4F4F0849C7B1}" type="pres">
      <dgm:prSet presAssocID="{5792A224-3B96-B943-A251-638EFF701130}" presName="spNode" presStyleCnt="0"/>
      <dgm:spPr/>
    </dgm:pt>
    <dgm:pt modelId="{57BD7CB0-14EB-8549-B45B-ECADEDC42B47}" type="pres">
      <dgm:prSet presAssocID="{1871C93C-202C-0547-A4A9-6BF0ED1B3B22}" presName="sibTrans" presStyleLbl="sibTrans1D1" presStyleIdx="1" presStyleCnt="5"/>
      <dgm:spPr/>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pt>
    <dgm:pt modelId="{2E95DBC9-67C3-754F-9B1B-F01E79BCF239}" type="pres">
      <dgm:prSet presAssocID="{BBDFD4C8-3384-B04F-9834-39685565A5B4}" presName="spNode" presStyleCnt="0"/>
      <dgm:spPr/>
    </dgm:pt>
    <dgm:pt modelId="{E9A279D0-0878-F94F-AC26-567CCCE76D74}" type="pres">
      <dgm:prSet presAssocID="{D682CB8A-FAF7-FE46-B0A8-D9CA6C9AAFD4}" presName="sibTrans" presStyleLbl="sibTrans1D1" presStyleIdx="4" presStyleCnt="5"/>
      <dgm:spPr/>
    </dgm:pt>
  </dgm:ptLst>
  <dgm:cxnLst>
    <dgm:cxn modelId="{C5D2A704-9485-0141-9CB4-37B589743608}" srcId="{071304B3-1A35-AF43-8E78-4FC5C890F41E}" destId="{BBDFD4C8-3384-B04F-9834-39685565A5B4}" srcOrd="4" destOrd="0" parTransId="{4D16A24E-36BD-3845-B2D3-B08206FB5D04}" sibTransId="{D682CB8A-FAF7-FE46-B0A8-D9CA6C9AAFD4}"/>
    <dgm:cxn modelId="{D717760C-DADE-45BB-A5F7-099D9B31EE27}" type="presOf" srcId="{D682CB8A-FAF7-FE46-B0A8-D9CA6C9AAFD4}" destId="{E9A279D0-0878-F94F-AC26-567CCCE76D74}" srcOrd="0" destOrd="0" presId="urn:microsoft.com/office/officeart/2005/8/layout/cycle5"/>
    <dgm:cxn modelId="{67682A16-8CCA-4257-923E-D65450704BBB}" type="presOf" srcId="{071304B3-1A35-AF43-8E78-4FC5C890F41E}" destId="{2D8B9212-D329-284A-80FF-3B5F43F9814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FAD3C323-A7FF-436E-A58B-BE3842B9DCF9}" type="presOf" srcId="{095D0DDD-A26A-4F95-B796-0ED3A6164F81}" destId="{6F5ECDCF-92F0-4CF2-97CC-9EF5A5DEAD52}" srcOrd="0" destOrd="0" presId="urn:microsoft.com/office/officeart/2005/8/layout/cycle5"/>
    <dgm:cxn modelId="{7003C13A-FB66-45D8-80C7-907D592C4C9A}" type="presOf" srcId="{68A59851-7F43-46AC-BBA4-5164D0E6C0C1}" destId="{C24572E0-C6B1-4F65-BA60-BA650320E192}" srcOrd="0" destOrd="0" presId="urn:microsoft.com/office/officeart/2005/8/layout/cycle5"/>
    <dgm:cxn modelId="{C26A935F-FA00-4317-A6D2-2843AA07F048}" type="presOf" srcId="{BBDFD4C8-3384-B04F-9834-39685565A5B4}" destId="{5B75FD07-32D6-EE49-A0C9-72B5B5E82310}"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57395677-7513-4938-8D73-BD7327CA3CF9}" srcId="{071304B3-1A35-AF43-8E78-4FC5C890F41E}" destId="{8A640842-A007-44C6-85E2-695C15788E13}" srcOrd="3" destOrd="0" parTransId="{27564AC3-9B1E-4A8B-B73B-6EDD7731EC47}" sibTransId="{7743401E-F7C8-4800-909A-5ABA041EA8EA}"/>
    <dgm:cxn modelId="{1AF96B97-471F-4FEB-AA7A-B98D7C0FCC87}" type="presOf" srcId="{5792A224-3B96-B943-A251-638EFF701130}" destId="{60A99B84-DE4C-664C-B9B9-AB6410E90583}" srcOrd="0" destOrd="0" presId="urn:microsoft.com/office/officeart/2005/8/layout/cycle5"/>
    <dgm:cxn modelId="{CAC6E8A5-B297-46F3-9F97-E9C0850DBE70}" type="presOf" srcId="{7743401E-F7C8-4800-909A-5ABA041EA8EA}" destId="{F025B3F9-D480-41AF-989A-A539DAF14B57}" srcOrd="0" destOrd="0" presId="urn:microsoft.com/office/officeart/2005/8/layout/cycle5"/>
    <dgm:cxn modelId="{35C3D6CC-D157-4B8F-B663-49833C1F6EAD}" type="presOf" srcId="{68F43962-30F9-43A7-BE81-5F191CFDE798}" destId="{ACB6B3F0-89B6-4FAC-B476-AF89FF586D64}"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12BD45D5-16C9-41C0-8136-8807DE1DEA9D}" type="presOf" srcId="{DC9BA85E-8AE3-4250-B5EC-5F1323F6AD3A}" destId="{8A7A944D-8B6E-49C6-B8E7-9A135D63BC5B}" srcOrd="0" destOrd="0" presId="urn:microsoft.com/office/officeart/2005/8/layout/cycle5"/>
    <dgm:cxn modelId="{6B5F3DDB-3A77-4181-A272-6EB9D70E9183}" type="presOf" srcId="{8A640842-A007-44C6-85E2-695C15788E13}" destId="{7E42901C-B717-439A-953E-57742E7AED8E}" srcOrd="0" destOrd="0" presId="urn:microsoft.com/office/officeart/2005/8/layout/cycle5"/>
    <dgm:cxn modelId="{486A99F9-5D20-43FE-BEB3-B82E9A7D0D3A}" type="presOf" srcId="{1871C93C-202C-0547-A4A9-6BF0ED1B3B22}" destId="{57BD7CB0-14EB-8549-B45B-ECADEDC42B47}" srcOrd="0" destOrd="0" presId="urn:microsoft.com/office/officeart/2005/8/layout/cycle5"/>
    <dgm:cxn modelId="{D92ECD87-74B9-4470-BADC-9B55510F359C}" type="presParOf" srcId="{2D8B9212-D329-284A-80FF-3B5F43F98142}" destId="{ACB6B3F0-89B6-4FAC-B476-AF89FF586D64}" srcOrd="0" destOrd="0" presId="urn:microsoft.com/office/officeart/2005/8/layout/cycle5"/>
    <dgm:cxn modelId="{EA104FF5-ECA4-4C90-B727-D6E1C97DD095}" type="presParOf" srcId="{2D8B9212-D329-284A-80FF-3B5F43F98142}" destId="{03249657-3C41-413F-ACB6-539C6B1A91AB}" srcOrd="1" destOrd="0" presId="urn:microsoft.com/office/officeart/2005/8/layout/cycle5"/>
    <dgm:cxn modelId="{B27B581C-A5CC-49AD-B8B0-A075E7EBAF32}" type="presParOf" srcId="{2D8B9212-D329-284A-80FF-3B5F43F98142}" destId="{C24572E0-C6B1-4F65-BA60-BA650320E192}" srcOrd="2" destOrd="0" presId="urn:microsoft.com/office/officeart/2005/8/layout/cycle5"/>
    <dgm:cxn modelId="{955DC045-FE46-48C5-98B5-1BCFD5F0FF3D}" type="presParOf" srcId="{2D8B9212-D329-284A-80FF-3B5F43F98142}" destId="{60A99B84-DE4C-664C-B9B9-AB6410E90583}" srcOrd="3" destOrd="0" presId="urn:microsoft.com/office/officeart/2005/8/layout/cycle5"/>
    <dgm:cxn modelId="{BC371DB2-EC96-4D95-9398-18C5074E83B7}" type="presParOf" srcId="{2D8B9212-D329-284A-80FF-3B5F43F98142}" destId="{4BDCC003-71EA-4449-AEB0-4F4F0849C7B1}" srcOrd="4" destOrd="0" presId="urn:microsoft.com/office/officeart/2005/8/layout/cycle5"/>
    <dgm:cxn modelId="{F50EFCF0-58D7-40C4-B97B-F5B3C1BE6655}" type="presParOf" srcId="{2D8B9212-D329-284A-80FF-3B5F43F98142}" destId="{57BD7CB0-14EB-8549-B45B-ECADEDC42B47}" srcOrd="5" destOrd="0" presId="urn:microsoft.com/office/officeart/2005/8/layout/cycle5"/>
    <dgm:cxn modelId="{B241480B-9103-409C-AFF3-CA99276205F6}" type="presParOf" srcId="{2D8B9212-D329-284A-80FF-3B5F43F98142}" destId="{8A7A944D-8B6E-49C6-B8E7-9A135D63BC5B}" srcOrd="6" destOrd="0" presId="urn:microsoft.com/office/officeart/2005/8/layout/cycle5"/>
    <dgm:cxn modelId="{25EB6EE7-122E-4627-9269-D6ED6756C595}" type="presParOf" srcId="{2D8B9212-D329-284A-80FF-3B5F43F98142}" destId="{75B8A95A-25B3-4592-8237-0D8D130C7827}" srcOrd="7" destOrd="0" presId="urn:microsoft.com/office/officeart/2005/8/layout/cycle5"/>
    <dgm:cxn modelId="{A491053F-1F28-41EA-B310-72628AAA9197}" type="presParOf" srcId="{2D8B9212-D329-284A-80FF-3B5F43F98142}" destId="{6F5ECDCF-92F0-4CF2-97CC-9EF5A5DEAD52}" srcOrd="8" destOrd="0" presId="urn:microsoft.com/office/officeart/2005/8/layout/cycle5"/>
    <dgm:cxn modelId="{24F879BB-A1C0-4274-A445-4971BA49D6C3}" type="presParOf" srcId="{2D8B9212-D329-284A-80FF-3B5F43F98142}" destId="{7E42901C-B717-439A-953E-57742E7AED8E}" srcOrd="9" destOrd="0" presId="urn:microsoft.com/office/officeart/2005/8/layout/cycle5"/>
    <dgm:cxn modelId="{28DCA857-8E28-4E76-B6CF-611B68BE11B2}" type="presParOf" srcId="{2D8B9212-D329-284A-80FF-3B5F43F98142}" destId="{B66B32AF-30BE-4F89-80CD-194547A95E06}" srcOrd="10" destOrd="0" presId="urn:microsoft.com/office/officeart/2005/8/layout/cycle5"/>
    <dgm:cxn modelId="{CBEC4928-661F-42A0-819B-E81EBD3628F1}" type="presParOf" srcId="{2D8B9212-D329-284A-80FF-3B5F43F98142}" destId="{F025B3F9-D480-41AF-989A-A539DAF14B57}" srcOrd="11" destOrd="0" presId="urn:microsoft.com/office/officeart/2005/8/layout/cycle5"/>
    <dgm:cxn modelId="{9885D566-77F4-4938-8574-89CABFFDEBC5}" type="presParOf" srcId="{2D8B9212-D329-284A-80FF-3B5F43F98142}" destId="{5B75FD07-32D6-EE49-A0C9-72B5B5E82310}" srcOrd="12" destOrd="0" presId="urn:microsoft.com/office/officeart/2005/8/layout/cycle5"/>
    <dgm:cxn modelId="{5AEB8071-F80D-4B1A-81A0-CA080BA1E0F2}" type="presParOf" srcId="{2D8B9212-D329-284A-80FF-3B5F43F98142}" destId="{2E95DBC9-67C3-754F-9B1B-F01E79BCF239}" srcOrd="13" destOrd="0" presId="urn:microsoft.com/office/officeart/2005/8/layout/cycle5"/>
    <dgm:cxn modelId="{12B011E4-DFA3-4444-A204-23DAD142F8B1}" type="presParOf" srcId="{2D8B9212-D329-284A-80FF-3B5F43F98142}" destId="{E9A279D0-0878-F94F-AC26-567CCCE76D7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16B91CFF-AD76-4F94-91E5-D3D7CD801CE9}"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ECA6DD-234C-424D-B54F-194B206B4D44}" type="doc">
      <dgm:prSet loTypeId="urn:microsoft.com/office/officeart/2005/8/layout/venn1" loCatId="relationship" qsTypeId="urn:microsoft.com/office/officeart/2005/8/quickstyle/simple2" qsCatId="simple" csTypeId="urn:microsoft.com/office/officeart/2005/8/colors/colorful5" csCatId="colorful" phldr="1"/>
      <dgm:spPr/>
    </dgm:pt>
    <dgm:pt modelId="{1B8E87AC-C916-4353-824E-28429367A497}">
      <dgm:prSet phldrT="[Text]" custT="1"/>
      <dgm:spPr>
        <a:solidFill>
          <a:srgbClr val="A6CD45">
            <a:alpha val="50000"/>
          </a:srgbClr>
        </a:solidFill>
      </dgm:spPr>
      <dgm:t>
        <a:bodyPr/>
        <a:lstStyle/>
        <a:p>
          <a:pPr algn="ctr"/>
          <a:endParaRPr lang="en-US" sz="3600" b="1" dirty="0"/>
        </a:p>
        <a:p>
          <a:pPr algn="ctr"/>
          <a:r>
            <a:rPr lang="en-US" sz="3600" b="1" dirty="0"/>
            <a:t>ECE I</a:t>
          </a:r>
        </a:p>
        <a:p>
          <a:pPr algn="ctr"/>
          <a:endParaRPr lang="en-US" sz="3600" b="1" dirty="0"/>
        </a:p>
      </dgm:t>
    </dgm:pt>
    <dgm:pt modelId="{D31CB351-0A06-4408-8219-BA4A7C9A24B2}" type="parTrans" cxnId="{ED712CEF-DBAF-4D10-ACC9-4B2DE3B07046}">
      <dgm:prSet/>
      <dgm:spPr/>
      <dgm:t>
        <a:bodyPr/>
        <a:lstStyle/>
        <a:p>
          <a:endParaRPr lang="en-US"/>
        </a:p>
      </dgm:t>
    </dgm:pt>
    <dgm:pt modelId="{4411B188-BFC6-4C80-8ED4-600F09F9DC3E}" type="sibTrans" cxnId="{ED712CEF-DBAF-4D10-ACC9-4B2DE3B07046}">
      <dgm:prSet/>
      <dgm:spPr/>
      <dgm:t>
        <a:bodyPr/>
        <a:lstStyle/>
        <a:p>
          <a:endParaRPr lang="en-US"/>
        </a:p>
      </dgm:t>
    </dgm:pt>
    <dgm:pt modelId="{6A66CE82-CFAE-43D6-99C9-211BB20CC613}">
      <dgm:prSet phldrT="[Text]" custT="1"/>
      <dgm:spPr>
        <a:solidFill>
          <a:srgbClr val="F38130">
            <a:alpha val="50000"/>
          </a:srgbClr>
        </a:solidFill>
      </dgm:spPr>
      <dgm:t>
        <a:bodyPr/>
        <a:lstStyle/>
        <a:p>
          <a:pPr algn="ctr"/>
          <a:r>
            <a:rPr lang="en-US" sz="3600" b="1" dirty="0"/>
            <a:t>ECE III</a:t>
          </a:r>
        </a:p>
      </dgm:t>
    </dgm:pt>
    <dgm:pt modelId="{0B43C6F3-F6A1-4D62-84BA-0A1E54B37D6C}" type="parTrans" cxnId="{DE028F59-A20F-4D2C-BB2A-50BE5472DFFB}">
      <dgm:prSet/>
      <dgm:spPr/>
      <dgm:t>
        <a:bodyPr/>
        <a:lstStyle/>
        <a:p>
          <a:endParaRPr lang="en-US"/>
        </a:p>
      </dgm:t>
    </dgm:pt>
    <dgm:pt modelId="{2321356F-4151-4400-B487-F8E5EA98193D}" type="sibTrans" cxnId="{DE028F59-A20F-4D2C-BB2A-50BE5472DFFB}">
      <dgm:prSet/>
      <dgm:spPr/>
      <dgm:t>
        <a:bodyPr/>
        <a:lstStyle/>
        <a:p>
          <a:endParaRPr lang="en-US"/>
        </a:p>
      </dgm:t>
    </dgm:pt>
    <dgm:pt modelId="{F1089139-97CD-4B75-9B0B-F2C27097139B}">
      <dgm:prSet phldrT="[Text]" custT="1"/>
      <dgm:spPr>
        <a:solidFill>
          <a:srgbClr val="5597D3">
            <a:alpha val="50000"/>
          </a:srgbClr>
        </a:solidFill>
      </dgm:spPr>
      <dgm:t>
        <a:bodyPr/>
        <a:lstStyle/>
        <a:p>
          <a:pPr algn="ctr"/>
          <a:r>
            <a:rPr lang="en-US" sz="3600" b="1" dirty="0"/>
            <a:t>ECE II</a:t>
          </a:r>
        </a:p>
      </dgm:t>
    </dgm:pt>
    <dgm:pt modelId="{7D54055B-9A11-4D80-BDAE-FCB91EA6E41B}" type="parTrans" cxnId="{91BCBCA8-DC96-4FD8-AAAC-52CE36F6A2A9}">
      <dgm:prSet/>
      <dgm:spPr/>
      <dgm:t>
        <a:bodyPr/>
        <a:lstStyle/>
        <a:p>
          <a:endParaRPr lang="en-US"/>
        </a:p>
      </dgm:t>
    </dgm:pt>
    <dgm:pt modelId="{C2924C74-48B0-4536-A617-BF5808870093}" type="sibTrans" cxnId="{91BCBCA8-DC96-4FD8-AAAC-52CE36F6A2A9}">
      <dgm:prSet/>
      <dgm:spPr/>
      <dgm:t>
        <a:bodyPr/>
        <a:lstStyle/>
        <a:p>
          <a:endParaRPr lang="en-US"/>
        </a:p>
      </dgm:t>
    </dgm:pt>
    <dgm:pt modelId="{4B355DF7-32C6-43BB-854D-ACB62B2403AF}" type="pres">
      <dgm:prSet presAssocID="{2FECA6DD-234C-424D-B54F-194B206B4D44}" presName="compositeShape" presStyleCnt="0">
        <dgm:presLayoutVars>
          <dgm:chMax val="7"/>
          <dgm:dir/>
          <dgm:resizeHandles val="exact"/>
        </dgm:presLayoutVars>
      </dgm:prSet>
      <dgm:spPr/>
    </dgm:pt>
    <dgm:pt modelId="{31F1FB08-3E76-45B9-8732-4B426288E315}" type="pres">
      <dgm:prSet presAssocID="{1B8E87AC-C916-4353-824E-28429367A497}" presName="circ1" presStyleLbl="vennNode1" presStyleIdx="0" presStyleCnt="3" custScaleX="104840" custScaleY="103910"/>
      <dgm:spPr/>
    </dgm:pt>
    <dgm:pt modelId="{0C3D4CB4-3591-487D-975C-89B8576E4D9B}" type="pres">
      <dgm:prSet presAssocID="{1B8E87AC-C916-4353-824E-28429367A497}" presName="circ1Tx" presStyleLbl="revTx" presStyleIdx="0" presStyleCnt="0">
        <dgm:presLayoutVars>
          <dgm:chMax val="0"/>
          <dgm:chPref val="0"/>
          <dgm:bulletEnabled val="1"/>
        </dgm:presLayoutVars>
      </dgm:prSet>
      <dgm:spPr/>
    </dgm:pt>
    <dgm:pt modelId="{3A5D38E3-572D-4D9F-BD25-CB503CEAC344}" type="pres">
      <dgm:prSet presAssocID="{6A66CE82-CFAE-43D6-99C9-211BB20CC613}" presName="circ2" presStyleLbl="vennNode1" presStyleIdx="1" presStyleCnt="3"/>
      <dgm:spPr/>
    </dgm:pt>
    <dgm:pt modelId="{A1D7981A-2647-4A16-82E4-729DD13E17DB}" type="pres">
      <dgm:prSet presAssocID="{6A66CE82-CFAE-43D6-99C9-211BB20CC613}" presName="circ2Tx" presStyleLbl="revTx" presStyleIdx="0" presStyleCnt="0">
        <dgm:presLayoutVars>
          <dgm:chMax val="0"/>
          <dgm:chPref val="0"/>
          <dgm:bulletEnabled val="1"/>
        </dgm:presLayoutVars>
      </dgm:prSet>
      <dgm:spPr/>
    </dgm:pt>
    <dgm:pt modelId="{F997D79D-AF5A-4C0F-B173-5D9E9C497168}" type="pres">
      <dgm:prSet presAssocID="{F1089139-97CD-4B75-9B0B-F2C27097139B}" presName="circ3" presStyleLbl="vennNode1" presStyleIdx="2" presStyleCnt="3" custLinFactNeighborX="-3300" custLinFactNeighborY="2083"/>
      <dgm:spPr/>
    </dgm:pt>
    <dgm:pt modelId="{EC056655-9CBB-4A91-97A1-F750EB08CFAC}" type="pres">
      <dgm:prSet presAssocID="{F1089139-97CD-4B75-9B0B-F2C27097139B}" presName="circ3Tx" presStyleLbl="revTx" presStyleIdx="0" presStyleCnt="0">
        <dgm:presLayoutVars>
          <dgm:chMax val="0"/>
          <dgm:chPref val="0"/>
          <dgm:bulletEnabled val="1"/>
        </dgm:presLayoutVars>
      </dgm:prSet>
      <dgm:spPr/>
    </dgm:pt>
  </dgm:ptLst>
  <dgm:cxnLst>
    <dgm:cxn modelId="{8748701B-13B6-426B-8273-BB1530909E9F}" type="presOf" srcId="{6A66CE82-CFAE-43D6-99C9-211BB20CC613}" destId="{A1D7981A-2647-4A16-82E4-729DD13E17DB}" srcOrd="1" destOrd="0" presId="urn:microsoft.com/office/officeart/2005/8/layout/venn1"/>
    <dgm:cxn modelId="{DE028F59-A20F-4D2C-BB2A-50BE5472DFFB}" srcId="{2FECA6DD-234C-424D-B54F-194B206B4D44}" destId="{6A66CE82-CFAE-43D6-99C9-211BB20CC613}" srcOrd="1" destOrd="0" parTransId="{0B43C6F3-F6A1-4D62-84BA-0A1E54B37D6C}" sibTransId="{2321356F-4151-4400-B487-F8E5EA98193D}"/>
    <dgm:cxn modelId="{827D7F5A-A6EE-4D44-972C-6D5E922BB7AC}" type="presOf" srcId="{2FECA6DD-234C-424D-B54F-194B206B4D44}" destId="{4B355DF7-32C6-43BB-854D-ACB62B2403AF}" srcOrd="0" destOrd="0" presId="urn:microsoft.com/office/officeart/2005/8/layout/venn1"/>
    <dgm:cxn modelId="{8067B37D-9277-4A10-AF3E-0CBE1E204E5E}" type="presOf" srcId="{1B8E87AC-C916-4353-824E-28429367A497}" destId="{0C3D4CB4-3591-487D-975C-89B8576E4D9B}" srcOrd="1" destOrd="0" presId="urn:microsoft.com/office/officeart/2005/8/layout/venn1"/>
    <dgm:cxn modelId="{3AA41790-FA90-40F2-AB12-2FD74D55138E}" type="presOf" srcId="{F1089139-97CD-4B75-9B0B-F2C27097139B}" destId="{EC056655-9CBB-4A91-97A1-F750EB08CFAC}" srcOrd="1" destOrd="0" presId="urn:microsoft.com/office/officeart/2005/8/layout/venn1"/>
    <dgm:cxn modelId="{91BCBCA8-DC96-4FD8-AAAC-52CE36F6A2A9}" srcId="{2FECA6DD-234C-424D-B54F-194B206B4D44}" destId="{F1089139-97CD-4B75-9B0B-F2C27097139B}" srcOrd="2" destOrd="0" parTransId="{7D54055B-9A11-4D80-BDAE-FCB91EA6E41B}" sibTransId="{C2924C74-48B0-4536-A617-BF5808870093}"/>
    <dgm:cxn modelId="{A01D3CAB-0E15-49F3-ACB9-1E4867C87012}" type="presOf" srcId="{F1089139-97CD-4B75-9B0B-F2C27097139B}" destId="{F997D79D-AF5A-4C0F-B173-5D9E9C497168}" srcOrd="0" destOrd="0" presId="urn:microsoft.com/office/officeart/2005/8/layout/venn1"/>
    <dgm:cxn modelId="{FFF986B2-7959-4DDE-821B-AE7157F82F60}" type="presOf" srcId="{1B8E87AC-C916-4353-824E-28429367A497}" destId="{31F1FB08-3E76-45B9-8732-4B426288E315}" srcOrd="0" destOrd="0" presId="urn:microsoft.com/office/officeart/2005/8/layout/venn1"/>
    <dgm:cxn modelId="{186089BE-32F9-48E3-B4C7-3F62DE35BBA3}" type="presOf" srcId="{6A66CE82-CFAE-43D6-99C9-211BB20CC613}" destId="{3A5D38E3-572D-4D9F-BD25-CB503CEAC344}" srcOrd="0" destOrd="0" presId="urn:microsoft.com/office/officeart/2005/8/layout/venn1"/>
    <dgm:cxn modelId="{ED712CEF-DBAF-4D10-ACC9-4B2DE3B07046}" srcId="{2FECA6DD-234C-424D-B54F-194B206B4D44}" destId="{1B8E87AC-C916-4353-824E-28429367A497}" srcOrd="0" destOrd="0" parTransId="{D31CB351-0A06-4408-8219-BA4A7C9A24B2}" sibTransId="{4411B188-BFC6-4C80-8ED4-600F09F9DC3E}"/>
    <dgm:cxn modelId="{6CFD619A-0278-4665-B58E-8A5214B61B09}" type="presParOf" srcId="{4B355DF7-32C6-43BB-854D-ACB62B2403AF}" destId="{31F1FB08-3E76-45B9-8732-4B426288E315}" srcOrd="0" destOrd="0" presId="urn:microsoft.com/office/officeart/2005/8/layout/venn1"/>
    <dgm:cxn modelId="{72B9AA6B-FC56-460A-97FC-94482BF2CD8B}" type="presParOf" srcId="{4B355DF7-32C6-43BB-854D-ACB62B2403AF}" destId="{0C3D4CB4-3591-487D-975C-89B8576E4D9B}" srcOrd="1" destOrd="0" presId="urn:microsoft.com/office/officeart/2005/8/layout/venn1"/>
    <dgm:cxn modelId="{0AB7CED5-66EF-4BB6-93DE-8D68DF4F62AE}" type="presParOf" srcId="{4B355DF7-32C6-43BB-854D-ACB62B2403AF}" destId="{3A5D38E3-572D-4D9F-BD25-CB503CEAC344}" srcOrd="2" destOrd="0" presId="urn:microsoft.com/office/officeart/2005/8/layout/venn1"/>
    <dgm:cxn modelId="{1F65AE07-CB74-4E00-9B37-AD346E51E6D6}" type="presParOf" srcId="{4B355DF7-32C6-43BB-854D-ACB62B2403AF}" destId="{A1D7981A-2647-4A16-82E4-729DD13E17DB}" srcOrd="3" destOrd="0" presId="urn:microsoft.com/office/officeart/2005/8/layout/venn1"/>
    <dgm:cxn modelId="{095B0B39-C570-4DD0-AB8A-314356A66B2B}" type="presParOf" srcId="{4B355DF7-32C6-43BB-854D-ACB62B2403AF}" destId="{F997D79D-AF5A-4C0F-B173-5D9E9C497168}" srcOrd="4" destOrd="0" presId="urn:microsoft.com/office/officeart/2005/8/layout/venn1"/>
    <dgm:cxn modelId="{99E440D0-9518-4EA4-8F1A-CD3EFBE49188}" type="presParOf" srcId="{4B355DF7-32C6-43BB-854D-ACB62B2403AF}" destId="{EC056655-9CBB-4A91-97A1-F750EB08CFA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ECEBEA56-6A8C-4933-82AC-5957F7996569}"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E2113837-B87F-46DD-B1F4-59ABC2D026FF}"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ECA6DD-234C-424D-B54F-194B206B4D44}" type="doc">
      <dgm:prSet loTypeId="urn:microsoft.com/office/officeart/2005/8/layout/venn1" loCatId="relationship" qsTypeId="urn:microsoft.com/office/officeart/2005/8/quickstyle/simple2" qsCatId="simple" csTypeId="urn:microsoft.com/office/officeart/2005/8/colors/colorful5" csCatId="colorful" phldr="1"/>
      <dgm:spPr/>
    </dgm:pt>
    <dgm:pt modelId="{1B8E87AC-C916-4353-824E-28429367A497}">
      <dgm:prSet phldrT="[Text]" custT="1"/>
      <dgm:spPr>
        <a:solidFill>
          <a:srgbClr val="A6CD45">
            <a:alpha val="50000"/>
          </a:srgbClr>
        </a:solidFill>
      </dgm:spPr>
      <dgm:t>
        <a:bodyPr/>
        <a:lstStyle/>
        <a:p>
          <a:pPr algn="ctr"/>
          <a:endParaRPr lang="en-US" sz="3600" b="1" dirty="0"/>
        </a:p>
        <a:p>
          <a:pPr algn="ctr"/>
          <a:r>
            <a:rPr lang="en-US" sz="3600" b="1" dirty="0"/>
            <a:t>ECE I</a:t>
          </a:r>
        </a:p>
        <a:p>
          <a:pPr algn="ctr"/>
          <a:endParaRPr lang="en-US" sz="3600" b="1" dirty="0"/>
        </a:p>
      </dgm:t>
    </dgm:pt>
    <dgm:pt modelId="{D31CB351-0A06-4408-8219-BA4A7C9A24B2}" type="parTrans" cxnId="{ED712CEF-DBAF-4D10-ACC9-4B2DE3B07046}">
      <dgm:prSet/>
      <dgm:spPr/>
      <dgm:t>
        <a:bodyPr/>
        <a:lstStyle/>
        <a:p>
          <a:endParaRPr lang="en-US"/>
        </a:p>
      </dgm:t>
    </dgm:pt>
    <dgm:pt modelId="{4411B188-BFC6-4C80-8ED4-600F09F9DC3E}" type="sibTrans" cxnId="{ED712CEF-DBAF-4D10-ACC9-4B2DE3B07046}">
      <dgm:prSet/>
      <dgm:spPr/>
      <dgm:t>
        <a:bodyPr/>
        <a:lstStyle/>
        <a:p>
          <a:endParaRPr lang="en-US"/>
        </a:p>
      </dgm:t>
    </dgm:pt>
    <dgm:pt modelId="{6A66CE82-CFAE-43D6-99C9-211BB20CC613}">
      <dgm:prSet phldrT="[Text]" custT="1"/>
      <dgm:spPr>
        <a:solidFill>
          <a:srgbClr val="F38130">
            <a:alpha val="50000"/>
          </a:srgbClr>
        </a:solidFill>
      </dgm:spPr>
      <dgm:t>
        <a:bodyPr/>
        <a:lstStyle/>
        <a:p>
          <a:pPr algn="ctr"/>
          <a:r>
            <a:rPr lang="en-US" sz="3600" b="1" dirty="0"/>
            <a:t>ECE III</a:t>
          </a:r>
        </a:p>
      </dgm:t>
    </dgm:pt>
    <dgm:pt modelId="{0B43C6F3-F6A1-4D62-84BA-0A1E54B37D6C}" type="parTrans" cxnId="{DE028F59-A20F-4D2C-BB2A-50BE5472DFFB}">
      <dgm:prSet/>
      <dgm:spPr/>
      <dgm:t>
        <a:bodyPr/>
        <a:lstStyle/>
        <a:p>
          <a:endParaRPr lang="en-US"/>
        </a:p>
      </dgm:t>
    </dgm:pt>
    <dgm:pt modelId="{2321356F-4151-4400-B487-F8E5EA98193D}" type="sibTrans" cxnId="{DE028F59-A20F-4D2C-BB2A-50BE5472DFFB}">
      <dgm:prSet/>
      <dgm:spPr/>
      <dgm:t>
        <a:bodyPr/>
        <a:lstStyle/>
        <a:p>
          <a:endParaRPr lang="en-US"/>
        </a:p>
      </dgm:t>
    </dgm:pt>
    <dgm:pt modelId="{F1089139-97CD-4B75-9B0B-F2C27097139B}">
      <dgm:prSet phldrT="[Text]" custT="1"/>
      <dgm:spPr>
        <a:solidFill>
          <a:srgbClr val="5597D3">
            <a:alpha val="50000"/>
          </a:srgbClr>
        </a:solidFill>
      </dgm:spPr>
      <dgm:t>
        <a:bodyPr/>
        <a:lstStyle/>
        <a:p>
          <a:pPr algn="ctr"/>
          <a:r>
            <a:rPr lang="en-US" sz="3600" b="1" dirty="0"/>
            <a:t>ECE II</a:t>
          </a:r>
        </a:p>
      </dgm:t>
    </dgm:pt>
    <dgm:pt modelId="{7D54055B-9A11-4D80-BDAE-FCB91EA6E41B}" type="parTrans" cxnId="{91BCBCA8-DC96-4FD8-AAAC-52CE36F6A2A9}">
      <dgm:prSet/>
      <dgm:spPr/>
      <dgm:t>
        <a:bodyPr/>
        <a:lstStyle/>
        <a:p>
          <a:endParaRPr lang="en-US"/>
        </a:p>
      </dgm:t>
    </dgm:pt>
    <dgm:pt modelId="{C2924C74-48B0-4536-A617-BF5808870093}" type="sibTrans" cxnId="{91BCBCA8-DC96-4FD8-AAAC-52CE36F6A2A9}">
      <dgm:prSet/>
      <dgm:spPr/>
      <dgm:t>
        <a:bodyPr/>
        <a:lstStyle/>
        <a:p>
          <a:endParaRPr lang="en-US"/>
        </a:p>
      </dgm:t>
    </dgm:pt>
    <dgm:pt modelId="{4B355DF7-32C6-43BB-854D-ACB62B2403AF}" type="pres">
      <dgm:prSet presAssocID="{2FECA6DD-234C-424D-B54F-194B206B4D44}" presName="compositeShape" presStyleCnt="0">
        <dgm:presLayoutVars>
          <dgm:chMax val="7"/>
          <dgm:dir/>
          <dgm:resizeHandles val="exact"/>
        </dgm:presLayoutVars>
      </dgm:prSet>
      <dgm:spPr/>
    </dgm:pt>
    <dgm:pt modelId="{31F1FB08-3E76-45B9-8732-4B426288E315}" type="pres">
      <dgm:prSet presAssocID="{1B8E87AC-C916-4353-824E-28429367A497}" presName="circ1" presStyleLbl="vennNode1" presStyleIdx="0" presStyleCnt="3" custScaleX="104840" custScaleY="103910"/>
      <dgm:spPr/>
    </dgm:pt>
    <dgm:pt modelId="{0C3D4CB4-3591-487D-975C-89B8576E4D9B}" type="pres">
      <dgm:prSet presAssocID="{1B8E87AC-C916-4353-824E-28429367A497}" presName="circ1Tx" presStyleLbl="revTx" presStyleIdx="0" presStyleCnt="0">
        <dgm:presLayoutVars>
          <dgm:chMax val="0"/>
          <dgm:chPref val="0"/>
          <dgm:bulletEnabled val="1"/>
        </dgm:presLayoutVars>
      </dgm:prSet>
      <dgm:spPr/>
    </dgm:pt>
    <dgm:pt modelId="{3A5D38E3-572D-4D9F-BD25-CB503CEAC344}" type="pres">
      <dgm:prSet presAssocID="{6A66CE82-CFAE-43D6-99C9-211BB20CC613}" presName="circ2" presStyleLbl="vennNode1" presStyleIdx="1" presStyleCnt="3"/>
      <dgm:spPr/>
    </dgm:pt>
    <dgm:pt modelId="{A1D7981A-2647-4A16-82E4-729DD13E17DB}" type="pres">
      <dgm:prSet presAssocID="{6A66CE82-CFAE-43D6-99C9-211BB20CC613}" presName="circ2Tx" presStyleLbl="revTx" presStyleIdx="0" presStyleCnt="0">
        <dgm:presLayoutVars>
          <dgm:chMax val="0"/>
          <dgm:chPref val="0"/>
          <dgm:bulletEnabled val="1"/>
        </dgm:presLayoutVars>
      </dgm:prSet>
      <dgm:spPr/>
    </dgm:pt>
    <dgm:pt modelId="{F997D79D-AF5A-4C0F-B173-5D9E9C497168}" type="pres">
      <dgm:prSet presAssocID="{F1089139-97CD-4B75-9B0B-F2C27097139B}" presName="circ3" presStyleLbl="vennNode1" presStyleIdx="2" presStyleCnt="3" custLinFactNeighborX="-3300" custLinFactNeighborY="2083"/>
      <dgm:spPr/>
    </dgm:pt>
    <dgm:pt modelId="{EC056655-9CBB-4A91-97A1-F750EB08CFAC}" type="pres">
      <dgm:prSet presAssocID="{F1089139-97CD-4B75-9B0B-F2C27097139B}" presName="circ3Tx" presStyleLbl="revTx" presStyleIdx="0" presStyleCnt="0">
        <dgm:presLayoutVars>
          <dgm:chMax val="0"/>
          <dgm:chPref val="0"/>
          <dgm:bulletEnabled val="1"/>
        </dgm:presLayoutVars>
      </dgm:prSet>
      <dgm:spPr/>
    </dgm:pt>
  </dgm:ptLst>
  <dgm:cxnLst>
    <dgm:cxn modelId="{11C62C2B-9D38-4513-B9C4-880CE800AE1E}" type="presOf" srcId="{2FECA6DD-234C-424D-B54F-194B206B4D44}" destId="{4B355DF7-32C6-43BB-854D-ACB62B2403AF}" srcOrd="0" destOrd="0" presId="urn:microsoft.com/office/officeart/2005/8/layout/venn1"/>
    <dgm:cxn modelId="{574A132D-5E94-42AB-AABE-4DCCFE6CC8B5}" type="presOf" srcId="{6A66CE82-CFAE-43D6-99C9-211BB20CC613}" destId="{A1D7981A-2647-4A16-82E4-729DD13E17DB}" srcOrd="1" destOrd="0" presId="urn:microsoft.com/office/officeart/2005/8/layout/venn1"/>
    <dgm:cxn modelId="{133F1A30-F2C5-4EF9-AC0E-9F6A0BE81B43}" type="presOf" srcId="{F1089139-97CD-4B75-9B0B-F2C27097139B}" destId="{EC056655-9CBB-4A91-97A1-F750EB08CFAC}" srcOrd="1" destOrd="0" presId="urn:microsoft.com/office/officeart/2005/8/layout/venn1"/>
    <dgm:cxn modelId="{94D71237-5742-48CC-B7CB-68CA251E8A67}" type="presOf" srcId="{6A66CE82-CFAE-43D6-99C9-211BB20CC613}" destId="{3A5D38E3-572D-4D9F-BD25-CB503CEAC344}" srcOrd="0" destOrd="0" presId="urn:microsoft.com/office/officeart/2005/8/layout/venn1"/>
    <dgm:cxn modelId="{AA153762-09E4-4BB3-9DE7-56A5F7A96D12}" type="presOf" srcId="{F1089139-97CD-4B75-9B0B-F2C27097139B}" destId="{F997D79D-AF5A-4C0F-B173-5D9E9C497168}" srcOrd="0" destOrd="0" presId="urn:microsoft.com/office/officeart/2005/8/layout/venn1"/>
    <dgm:cxn modelId="{DE028F59-A20F-4D2C-BB2A-50BE5472DFFB}" srcId="{2FECA6DD-234C-424D-B54F-194B206B4D44}" destId="{6A66CE82-CFAE-43D6-99C9-211BB20CC613}" srcOrd="1" destOrd="0" parTransId="{0B43C6F3-F6A1-4D62-84BA-0A1E54B37D6C}" sibTransId="{2321356F-4151-4400-B487-F8E5EA98193D}"/>
    <dgm:cxn modelId="{91BCBCA8-DC96-4FD8-AAAC-52CE36F6A2A9}" srcId="{2FECA6DD-234C-424D-B54F-194B206B4D44}" destId="{F1089139-97CD-4B75-9B0B-F2C27097139B}" srcOrd="2" destOrd="0" parTransId="{7D54055B-9A11-4D80-BDAE-FCB91EA6E41B}" sibTransId="{C2924C74-48B0-4536-A617-BF5808870093}"/>
    <dgm:cxn modelId="{ED712CEF-DBAF-4D10-ACC9-4B2DE3B07046}" srcId="{2FECA6DD-234C-424D-B54F-194B206B4D44}" destId="{1B8E87AC-C916-4353-824E-28429367A497}" srcOrd="0" destOrd="0" parTransId="{D31CB351-0A06-4408-8219-BA4A7C9A24B2}" sibTransId="{4411B188-BFC6-4C80-8ED4-600F09F9DC3E}"/>
    <dgm:cxn modelId="{3C5564F5-4844-47A3-8BA7-70B38E731260}" type="presOf" srcId="{1B8E87AC-C916-4353-824E-28429367A497}" destId="{0C3D4CB4-3591-487D-975C-89B8576E4D9B}" srcOrd="1" destOrd="0" presId="urn:microsoft.com/office/officeart/2005/8/layout/venn1"/>
    <dgm:cxn modelId="{478FA8F7-5FAB-4DCE-AB47-F637AE20A71B}" type="presOf" srcId="{1B8E87AC-C916-4353-824E-28429367A497}" destId="{31F1FB08-3E76-45B9-8732-4B426288E315}" srcOrd="0" destOrd="0" presId="urn:microsoft.com/office/officeart/2005/8/layout/venn1"/>
    <dgm:cxn modelId="{A5881325-6604-4CBE-B139-B6C29DC5DB33}" type="presParOf" srcId="{4B355DF7-32C6-43BB-854D-ACB62B2403AF}" destId="{31F1FB08-3E76-45B9-8732-4B426288E315}" srcOrd="0" destOrd="0" presId="urn:microsoft.com/office/officeart/2005/8/layout/venn1"/>
    <dgm:cxn modelId="{0509E1CF-0C77-4A00-8E85-9AADCAD559A0}" type="presParOf" srcId="{4B355DF7-32C6-43BB-854D-ACB62B2403AF}" destId="{0C3D4CB4-3591-487D-975C-89B8576E4D9B}" srcOrd="1" destOrd="0" presId="urn:microsoft.com/office/officeart/2005/8/layout/venn1"/>
    <dgm:cxn modelId="{E12D2153-E116-4DA4-AE6C-8F653EF3E713}" type="presParOf" srcId="{4B355DF7-32C6-43BB-854D-ACB62B2403AF}" destId="{3A5D38E3-572D-4D9F-BD25-CB503CEAC344}" srcOrd="2" destOrd="0" presId="urn:microsoft.com/office/officeart/2005/8/layout/venn1"/>
    <dgm:cxn modelId="{393074B2-103A-4B51-9D79-E9C0F27B815B}" type="presParOf" srcId="{4B355DF7-32C6-43BB-854D-ACB62B2403AF}" destId="{A1D7981A-2647-4A16-82E4-729DD13E17DB}" srcOrd="3" destOrd="0" presId="urn:microsoft.com/office/officeart/2005/8/layout/venn1"/>
    <dgm:cxn modelId="{DA6BA67A-A888-4CF5-A692-0AB8435E297F}" type="presParOf" srcId="{4B355DF7-32C6-43BB-854D-ACB62B2403AF}" destId="{F997D79D-AF5A-4C0F-B173-5D9E9C497168}" srcOrd="4" destOrd="0" presId="urn:microsoft.com/office/officeart/2005/8/layout/venn1"/>
    <dgm:cxn modelId="{28B76DCA-42A3-4363-B348-E64F30475172}" type="presParOf" srcId="{4B355DF7-32C6-43BB-854D-ACB62B2403AF}" destId="{EC056655-9CBB-4A91-97A1-F750EB08CFA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290B8EE1-2875-494A-B2D4-251CFC98B8D7}"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615EF5F8-4ECA-4EA9-8C84-3649C3429CC8}"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D35D1F-5D8B-47BA-A660-18BAD0F45F6D}"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68CF5868-6FA0-4EAF-8C2B-E2F578302C4A}">
      <dgm:prSet phldrT="[Text]" custT="1"/>
      <dgm:spPr/>
      <dgm:t>
        <a:bodyPr/>
        <a:lstStyle/>
        <a:p>
          <a:pPr algn="r"/>
          <a:r>
            <a:rPr lang="en-US" sz="1100" dirty="0"/>
            <a:t>Professional Preparation</a:t>
          </a:r>
        </a:p>
      </dgm:t>
    </dgm:pt>
    <dgm:pt modelId="{2B21ADDC-26FA-4CD4-B2A5-02E3D96F9CB6}" type="parTrans" cxnId="{0AB62ACE-E2D9-4421-9FE5-FF2132E229CD}">
      <dgm:prSet/>
      <dgm:spPr/>
      <dgm:t>
        <a:bodyPr/>
        <a:lstStyle/>
        <a:p>
          <a:endParaRPr lang="en-US"/>
        </a:p>
      </dgm:t>
    </dgm:pt>
    <dgm:pt modelId="{28CD262B-65BD-433F-8FB9-F7EEC8A7F544}" type="sibTrans" cxnId="{0AB62ACE-E2D9-4421-9FE5-FF2132E229CD}">
      <dgm:prSet/>
      <dgm:spPr/>
      <dgm:t>
        <a:bodyPr/>
        <a:lstStyle/>
        <a:p>
          <a:endParaRPr lang="en-US"/>
        </a:p>
      </dgm:t>
    </dgm:pt>
    <dgm:pt modelId="{448E3F81-53F2-4906-98F6-EA941D83F172}">
      <dgm:prSet phldrT="[Text]" custT="1">
        <dgm:style>
          <a:lnRef idx="2">
            <a:schemeClr val="accent1"/>
          </a:lnRef>
          <a:fillRef idx="1">
            <a:schemeClr val="lt1"/>
          </a:fillRef>
          <a:effectRef idx="0">
            <a:schemeClr val="accent1"/>
          </a:effectRef>
          <a:fontRef idx="minor">
            <a:schemeClr val="dk1"/>
          </a:fontRef>
        </dgm:style>
      </dgm:prSet>
      <dgm:spPr>
        <a:solidFill>
          <a:schemeClr val="accent2"/>
        </a:solidFill>
        <a:ln>
          <a:noFill/>
        </a:ln>
      </dgm:spPr>
      <dgm:t>
        <a:bodyPr/>
        <a:lstStyle/>
        <a:p>
          <a:r>
            <a:rPr lang="en-US" sz="1200" b="1" dirty="0">
              <a:solidFill>
                <a:schemeClr val="bg1"/>
              </a:solidFill>
            </a:rPr>
            <a:t>Young Children </a:t>
          </a:r>
          <a:br>
            <a:rPr lang="en-US" sz="1200" b="1" dirty="0">
              <a:solidFill>
                <a:schemeClr val="bg1"/>
              </a:solidFill>
            </a:rPr>
          </a:br>
          <a:r>
            <a:rPr lang="en-US" sz="1200" b="1" dirty="0">
              <a:solidFill>
                <a:schemeClr val="bg1"/>
              </a:solidFill>
            </a:rPr>
            <a:t>0-8 </a:t>
          </a:r>
          <a:r>
            <a:rPr lang="en-US" sz="1100" b="1" dirty="0">
              <a:solidFill>
                <a:schemeClr val="bg1"/>
              </a:solidFill>
            </a:rPr>
            <a:t>and Families in Communities </a:t>
          </a:r>
          <a:endParaRPr lang="en-US" sz="1200" b="1" dirty="0">
            <a:solidFill>
              <a:schemeClr val="bg1"/>
            </a:solidFill>
          </a:endParaRPr>
        </a:p>
      </dgm:t>
    </dgm:pt>
    <dgm:pt modelId="{59B91E71-6410-4A95-930B-EA108CB464AC}" type="sibTrans" cxnId="{9B7698EE-9810-4706-B8E1-A1D524B7E1A6}">
      <dgm:prSet/>
      <dgm:spPr/>
      <dgm:t>
        <a:bodyPr/>
        <a:lstStyle/>
        <a:p>
          <a:endParaRPr lang="en-US"/>
        </a:p>
      </dgm:t>
    </dgm:pt>
    <dgm:pt modelId="{C2E15EF7-74B9-4BB9-A2BA-0993C931F886}" type="parTrans" cxnId="{9B7698EE-9810-4706-B8E1-A1D524B7E1A6}">
      <dgm:prSet/>
      <dgm:spPr/>
      <dgm:t>
        <a:bodyPr/>
        <a:lstStyle/>
        <a:p>
          <a:endParaRPr lang="en-US"/>
        </a:p>
      </dgm:t>
    </dgm:pt>
    <dgm:pt modelId="{1977F3BB-690D-4B5C-8E74-A6F89B4A8C08}">
      <dgm:prSet phldrT="[Text]" custT="1"/>
      <dgm:spPr/>
      <dgm:t>
        <a:bodyPr/>
        <a:lstStyle/>
        <a:p>
          <a:r>
            <a:rPr lang="en-US" sz="1100" dirty="0">
              <a:solidFill>
                <a:srgbClr val="5597D3"/>
              </a:solidFill>
            </a:rPr>
            <a:t>ECEs </a:t>
          </a:r>
        </a:p>
      </dgm:t>
    </dgm:pt>
    <dgm:pt modelId="{4A9B22EA-0247-4A63-8D0F-E17615F520AE}" type="sibTrans" cxnId="{76249AE6-CB07-47A2-AEB9-615D51518288}">
      <dgm:prSet/>
      <dgm:spPr/>
      <dgm:t>
        <a:bodyPr/>
        <a:lstStyle/>
        <a:p>
          <a:endParaRPr lang="en-US"/>
        </a:p>
      </dgm:t>
    </dgm:pt>
    <dgm:pt modelId="{232BBED0-2862-4FE5-9E5A-DA9C346E0D8F}" type="parTrans" cxnId="{76249AE6-CB07-47A2-AEB9-615D51518288}">
      <dgm:prSet/>
      <dgm:spPr/>
      <dgm:t>
        <a:bodyPr/>
        <a:lstStyle/>
        <a:p>
          <a:endParaRPr lang="en-US"/>
        </a:p>
      </dgm:t>
    </dgm:pt>
    <dgm:pt modelId="{B83D338F-AF7A-4566-8A00-2B8913D7C103}">
      <dgm:prSet phldrT="[Text]" custT="1"/>
      <dgm:spPr/>
      <dgm:t>
        <a:bodyPr/>
        <a:lstStyle/>
        <a:p>
          <a:r>
            <a:rPr lang="en-US" sz="1100" dirty="0"/>
            <a:t>Working Conditions/  Place of Employment </a:t>
          </a:r>
        </a:p>
      </dgm:t>
    </dgm:pt>
    <dgm:pt modelId="{3D210223-DC6D-4579-A43E-86DF85DF2956}" type="sibTrans" cxnId="{6A41DA4B-DC65-4067-90AA-9F8B753417A6}">
      <dgm:prSet/>
      <dgm:spPr/>
      <dgm:t>
        <a:bodyPr/>
        <a:lstStyle/>
        <a:p>
          <a:endParaRPr lang="en-US"/>
        </a:p>
      </dgm:t>
    </dgm:pt>
    <dgm:pt modelId="{82D64CDB-CA28-4016-956A-54F0DE99A682}" type="parTrans" cxnId="{6A41DA4B-DC65-4067-90AA-9F8B753417A6}">
      <dgm:prSet/>
      <dgm:spPr/>
      <dgm:t>
        <a:bodyPr/>
        <a:lstStyle/>
        <a:p>
          <a:endParaRPr lang="en-US"/>
        </a:p>
      </dgm:t>
    </dgm:pt>
    <dgm:pt modelId="{128CFBA2-AB15-4407-BD98-1FB89195041F}" type="pres">
      <dgm:prSet presAssocID="{D9D35D1F-5D8B-47BA-A660-18BAD0F45F6D}" presName="Name0" presStyleCnt="0">
        <dgm:presLayoutVars>
          <dgm:chMax val="7"/>
          <dgm:resizeHandles val="exact"/>
        </dgm:presLayoutVars>
      </dgm:prSet>
      <dgm:spPr/>
    </dgm:pt>
    <dgm:pt modelId="{A04BB5D6-4A67-4604-BC1A-EF7F5FC2C8FA}" type="pres">
      <dgm:prSet presAssocID="{D9D35D1F-5D8B-47BA-A660-18BAD0F45F6D}" presName="comp1" presStyleCnt="0"/>
      <dgm:spPr/>
    </dgm:pt>
    <dgm:pt modelId="{294FE248-20B2-44FA-A290-EC6A88FC4F7F}" type="pres">
      <dgm:prSet presAssocID="{D9D35D1F-5D8B-47BA-A660-18BAD0F45F6D}" presName="circle1" presStyleLbl="node1" presStyleIdx="0" presStyleCnt="4"/>
      <dgm:spPr/>
    </dgm:pt>
    <dgm:pt modelId="{8E3A5D54-587B-41DE-95FE-04682350D256}" type="pres">
      <dgm:prSet presAssocID="{D9D35D1F-5D8B-47BA-A660-18BAD0F45F6D}" presName="c1text" presStyleLbl="node1" presStyleIdx="0" presStyleCnt="4">
        <dgm:presLayoutVars>
          <dgm:bulletEnabled val="1"/>
        </dgm:presLayoutVars>
      </dgm:prSet>
      <dgm:spPr/>
    </dgm:pt>
    <dgm:pt modelId="{AC571764-44DD-4EBC-BFE8-CE2E69EA4EAD}" type="pres">
      <dgm:prSet presAssocID="{D9D35D1F-5D8B-47BA-A660-18BAD0F45F6D}" presName="comp2" presStyleCnt="0"/>
      <dgm:spPr/>
    </dgm:pt>
    <dgm:pt modelId="{ADF52577-BB15-4F20-9E3F-FE3BDF41814A}" type="pres">
      <dgm:prSet presAssocID="{D9D35D1F-5D8B-47BA-A660-18BAD0F45F6D}" presName="circle2" presStyleLbl="node1" presStyleIdx="1" presStyleCnt="4" custScaleY="103126"/>
      <dgm:spPr/>
    </dgm:pt>
    <dgm:pt modelId="{BDF579FA-EF51-4F56-8D91-5D88799F682A}" type="pres">
      <dgm:prSet presAssocID="{D9D35D1F-5D8B-47BA-A660-18BAD0F45F6D}" presName="c2text" presStyleLbl="node1" presStyleIdx="1" presStyleCnt="4">
        <dgm:presLayoutVars>
          <dgm:bulletEnabled val="1"/>
        </dgm:presLayoutVars>
      </dgm:prSet>
      <dgm:spPr/>
    </dgm:pt>
    <dgm:pt modelId="{7841A587-0A0D-4BA8-B7B4-8EC978AB4F12}" type="pres">
      <dgm:prSet presAssocID="{D9D35D1F-5D8B-47BA-A660-18BAD0F45F6D}" presName="comp3" presStyleCnt="0"/>
      <dgm:spPr/>
    </dgm:pt>
    <dgm:pt modelId="{DFDC8CE9-B210-4BC6-AE31-95CCA80579BC}" type="pres">
      <dgm:prSet presAssocID="{D9D35D1F-5D8B-47BA-A660-18BAD0F45F6D}" presName="circle3" presStyleLbl="node1" presStyleIdx="2" presStyleCnt="4"/>
      <dgm:spPr/>
    </dgm:pt>
    <dgm:pt modelId="{EBA4B3FD-5AC2-459E-8B33-69EBC33B8C57}" type="pres">
      <dgm:prSet presAssocID="{D9D35D1F-5D8B-47BA-A660-18BAD0F45F6D}" presName="c3text" presStyleLbl="node1" presStyleIdx="2" presStyleCnt="4">
        <dgm:presLayoutVars>
          <dgm:bulletEnabled val="1"/>
        </dgm:presLayoutVars>
      </dgm:prSet>
      <dgm:spPr/>
    </dgm:pt>
    <dgm:pt modelId="{506EF556-141F-41A3-B8D9-44B8C4A650DA}" type="pres">
      <dgm:prSet presAssocID="{D9D35D1F-5D8B-47BA-A660-18BAD0F45F6D}" presName="comp4" presStyleCnt="0"/>
      <dgm:spPr/>
    </dgm:pt>
    <dgm:pt modelId="{02CC0E95-6F72-4B1B-AA06-C3A875575499}" type="pres">
      <dgm:prSet presAssocID="{D9D35D1F-5D8B-47BA-A660-18BAD0F45F6D}" presName="circle4" presStyleLbl="node1" presStyleIdx="3" presStyleCnt="4"/>
      <dgm:spPr/>
    </dgm:pt>
    <dgm:pt modelId="{8F7A6F12-987D-4B65-8B0C-31BD27ABD369}" type="pres">
      <dgm:prSet presAssocID="{D9D35D1F-5D8B-47BA-A660-18BAD0F45F6D}" presName="c4text" presStyleLbl="node1" presStyleIdx="3" presStyleCnt="4">
        <dgm:presLayoutVars>
          <dgm:bulletEnabled val="1"/>
        </dgm:presLayoutVars>
      </dgm:prSet>
      <dgm:spPr/>
    </dgm:pt>
  </dgm:ptLst>
  <dgm:cxnLst>
    <dgm:cxn modelId="{B732D521-897A-457A-9775-E89BE0183908}" type="presOf" srcId="{1977F3BB-690D-4B5C-8E74-A6F89B4A8C08}" destId="{EBA4B3FD-5AC2-459E-8B33-69EBC33B8C57}" srcOrd="1" destOrd="0" presId="urn:microsoft.com/office/officeart/2005/8/layout/venn2"/>
    <dgm:cxn modelId="{FA729040-6A2B-41DA-A4F6-AD3B7A0C120F}" type="presOf" srcId="{B83D338F-AF7A-4566-8A00-2B8913D7C103}" destId="{ADF52577-BB15-4F20-9E3F-FE3BDF41814A}" srcOrd="0" destOrd="0" presId="urn:microsoft.com/office/officeart/2005/8/layout/venn2"/>
    <dgm:cxn modelId="{C2201842-81FB-4404-961B-8B58A8CBBB6E}" type="presOf" srcId="{448E3F81-53F2-4906-98F6-EA941D83F172}" destId="{02CC0E95-6F72-4B1B-AA06-C3A875575499}" srcOrd="0" destOrd="0" presId="urn:microsoft.com/office/officeart/2005/8/layout/venn2"/>
    <dgm:cxn modelId="{015F7866-06E0-4E6C-8BCB-EFF1588B37D7}" type="presOf" srcId="{68CF5868-6FA0-4EAF-8C2B-E2F578302C4A}" destId="{294FE248-20B2-44FA-A290-EC6A88FC4F7F}" srcOrd="0" destOrd="0" presId="urn:microsoft.com/office/officeart/2005/8/layout/venn2"/>
    <dgm:cxn modelId="{6A41DA4B-DC65-4067-90AA-9F8B753417A6}" srcId="{D9D35D1F-5D8B-47BA-A660-18BAD0F45F6D}" destId="{B83D338F-AF7A-4566-8A00-2B8913D7C103}" srcOrd="1" destOrd="0" parTransId="{82D64CDB-CA28-4016-956A-54F0DE99A682}" sibTransId="{3D210223-DC6D-4579-A43E-86DF85DF2956}"/>
    <dgm:cxn modelId="{C1676575-F337-40A5-89A7-D0D19C3435FC}" type="presOf" srcId="{B83D338F-AF7A-4566-8A00-2B8913D7C103}" destId="{BDF579FA-EF51-4F56-8D91-5D88799F682A}" srcOrd="1" destOrd="0" presId="urn:microsoft.com/office/officeart/2005/8/layout/venn2"/>
    <dgm:cxn modelId="{4D022A8F-FF30-4972-A7B1-BCE2F54940EF}" type="presOf" srcId="{1977F3BB-690D-4B5C-8E74-A6F89B4A8C08}" destId="{DFDC8CE9-B210-4BC6-AE31-95CCA80579BC}" srcOrd="0" destOrd="0" presId="urn:microsoft.com/office/officeart/2005/8/layout/venn2"/>
    <dgm:cxn modelId="{188479A2-EE61-4D78-99AB-EAA5139FCE73}" type="presOf" srcId="{D9D35D1F-5D8B-47BA-A660-18BAD0F45F6D}" destId="{128CFBA2-AB15-4407-BD98-1FB89195041F}" srcOrd="0" destOrd="0" presId="urn:microsoft.com/office/officeart/2005/8/layout/venn2"/>
    <dgm:cxn modelId="{0AB62ACE-E2D9-4421-9FE5-FF2132E229CD}" srcId="{D9D35D1F-5D8B-47BA-A660-18BAD0F45F6D}" destId="{68CF5868-6FA0-4EAF-8C2B-E2F578302C4A}" srcOrd="0" destOrd="0" parTransId="{2B21ADDC-26FA-4CD4-B2A5-02E3D96F9CB6}" sibTransId="{28CD262B-65BD-433F-8FB9-F7EEC8A7F544}"/>
    <dgm:cxn modelId="{F738BAD5-B577-4C19-B527-39B5D5EF83D9}" type="presOf" srcId="{448E3F81-53F2-4906-98F6-EA941D83F172}" destId="{8F7A6F12-987D-4B65-8B0C-31BD27ABD369}" srcOrd="1" destOrd="0" presId="urn:microsoft.com/office/officeart/2005/8/layout/venn2"/>
    <dgm:cxn modelId="{76249AE6-CB07-47A2-AEB9-615D51518288}" srcId="{D9D35D1F-5D8B-47BA-A660-18BAD0F45F6D}" destId="{1977F3BB-690D-4B5C-8E74-A6F89B4A8C08}" srcOrd="2" destOrd="0" parTransId="{232BBED0-2862-4FE5-9E5A-DA9C346E0D8F}" sibTransId="{4A9B22EA-0247-4A63-8D0F-E17615F520AE}"/>
    <dgm:cxn modelId="{46C0E0ED-4406-48FA-BB86-F1AB15A7E2F7}" type="presOf" srcId="{68CF5868-6FA0-4EAF-8C2B-E2F578302C4A}" destId="{8E3A5D54-587B-41DE-95FE-04682350D256}" srcOrd="1" destOrd="0" presId="urn:microsoft.com/office/officeart/2005/8/layout/venn2"/>
    <dgm:cxn modelId="{9B7698EE-9810-4706-B8E1-A1D524B7E1A6}" srcId="{D9D35D1F-5D8B-47BA-A660-18BAD0F45F6D}" destId="{448E3F81-53F2-4906-98F6-EA941D83F172}" srcOrd="3" destOrd="0" parTransId="{C2E15EF7-74B9-4BB9-A2BA-0993C931F886}" sibTransId="{59B91E71-6410-4A95-930B-EA108CB464AC}"/>
    <dgm:cxn modelId="{FA45B1E3-E350-43F7-A135-7A0AD08A549A}" type="presParOf" srcId="{128CFBA2-AB15-4407-BD98-1FB89195041F}" destId="{A04BB5D6-4A67-4604-BC1A-EF7F5FC2C8FA}" srcOrd="0" destOrd="0" presId="urn:microsoft.com/office/officeart/2005/8/layout/venn2"/>
    <dgm:cxn modelId="{EE2EF737-AE9D-4DC7-AB87-8ED92ACE5894}" type="presParOf" srcId="{A04BB5D6-4A67-4604-BC1A-EF7F5FC2C8FA}" destId="{294FE248-20B2-44FA-A290-EC6A88FC4F7F}" srcOrd="0" destOrd="0" presId="urn:microsoft.com/office/officeart/2005/8/layout/venn2"/>
    <dgm:cxn modelId="{69E0D54F-6F7D-4BC0-96D4-B4FADDD7E8C7}" type="presParOf" srcId="{A04BB5D6-4A67-4604-BC1A-EF7F5FC2C8FA}" destId="{8E3A5D54-587B-41DE-95FE-04682350D256}" srcOrd="1" destOrd="0" presId="urn:microsoft.com/office/officeart/2005/8/layout/venn2"/>
    <dgm:cxn modelId="{FB6C6290-351E-47FA-B933-EAA2E121E83C}" type="presParOf" srcId="{128CFBA2-AB15-4407-BD98-1FB89195041F}" destId="{AC571764-44DD-4EBC-BFE8-CE2E69EA4EAD}" srcOrd="1" destOrd="0" presId="urn:microsoft.com/office/officeart/2005/8/layout/venn2"/>
    <dgm:cxn modelId="{62CF0E29-B17D-4D25-9E19-F4952D4EB38B}" type="presParOf" srcId="{AC571764-44DD-4EBC-BFE8-CE2E69EA4EAD}" destId="{ADF52577-BB15-4F20-9E3F-FE3BDF41814A}" srcOrd="0" destOrd="0" presId="urn:microsoft.com/office/officeart/2005/8/layout/venn2"/>
    <dgm:cxn modelId="{30CB621A-D8E6-4761-8921-F43661990B6C}" type="presParOf" srcId="{AC571764-44DD-4EBC-BFE8-CE2E69EA4EAD}" destId="{BDF579FA-EF51-4F56-8D91-5D88799F682A}" srcOrd="1" destOrd="0" presId="urn:microsoft.com/office/officeart/2005/8/layout/venn2"/>
    <dgm:cxn modelId="{ADBB4404-D7CD-4DE8-B1E0-1D9DED3AABBF}" type="presParOf" srcId="{128CFBA2-AB15-4407-BD98-1FB89195041F}" destId="{7841A587-0A0D-4BA8-B7B4-8EC978AB4F12}" srcOrd="2" destOrd="0" presId="urn:microsoft.com/office/officeart/2005/8/layout/venn2"/>
    <dgm:cxn modelId="{F906E9B2-1B52-4FDB-A4A3-5743B4D6C169}" type="presParOf" srcId="{7841A587-0A0D-4BA8-B7B4-8EC978AB4F12}" destId="{DFDC8CE9-B210-4BC6-AE31-95CCA80579BC}" srcOrd="0" destOrd="0" presId="urn:microsoft.com/office/officeart/2005/8/layout/venn2"/>
    <dgm:cxn modelId="{92AF50CF-D0E5-42DE-B281-57ECE5C062BD}" type="presParOf" srcId="{7841A587-0A0D-4BA8-B7B4-8EC978AB4F12}" destId="{EBA4B3FD-5AC2-459E-8B33-69EBC33B8C57}" srcOrd="1" destOrd="0" presId="urn:microsoft.com/office/officeart/2005/8/layout/venn2"/>
    <dgm:cxn modelId="{61315F11-BBE9-4780-B3C7-8F422A23D614}" type="presParOf" srcId="{128CFBA2-AB15-4407-BD98-1FB89195041F}" destId="{506EF556-141F-41A3-B8D9-44B8C4A650DA}" srcOrd="3" destOrd="0" presId="urn:microsoft.com/office/officeart/2005/8/layout/venn2"/>
    <dgm:cxn modelId="{2AF0E656-46FD-4FAA-9ABA-F095FFB22D9D}" type="presParOf" srcId="{506EF556-141F-41A3-B8D9-44B8C4A650DA}" destId="{02CC0E95-6F72-4B1B-AA06-C3A875575499}" srcOrd="0" destOrd="0" presId="urn:microsoft.com/office/officeart/2005/8/layout/venn2"/>
    <dgm:cxn modelId="{8C39CFF0-F4B7-4251-A734-A6859B0F7ABA}" type="presParOf" srcId="{506EF556-141F-41A3-B8D9-44B8C4A650DA}" destId="{8F7A6F12-987D-4B65-8B0C-31BD27ABD36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35D1F-5D8B-47BA-A660-18BAD0F45F6D}"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68CF5868-6FA0-4EAF-8C2B-E2F578302C4A}">
      <dgm:prSet phldrT="[Text]" custT="1"/>
      <dgm:spPr/>
      <dgm:t>
        <a:bodyPr/>
        <a:lstStyle/>
        <a:p>
          <a:pPr algn="r"/>
          <a:r>
            <a:rPr lang="en-US" sz="1100" dirty="0"/>
            <a:t>Professional Preparation</a:t>
          </a:r>
        </a:p>
      </dgm:t>
    </dgm:pt>
    <dgm:pt modelId="{2B21ADDC-26FA-4CD4-B2A5-02E3D96F9CB6}" type="parTrans" cxnId="{0AB62ACE-E2D9-4421-9FE5-FF2132E229CD}">
      <dgm:prSet/>
      <dgm:spPr/>
      <dgm:t>
        <a:bodyPr/>
        <a:lstStyle/>
        <a:p>
          <a:endParaRPr lang="en-US"/>
        </a:p>
      </dgm:t>
    </dgm:pt>
    <dgm:pt modelId="{28CD262B-65BD-433F-8FB9-F7EEC8A7F544}" type="sibTrans" cxnId="{0AB62ACE-E2D9-4421-9FE5-FF2132E229CD}">
      <dgm:prSet/>
      <dgm:spPr/>
      <dgm:t>
        <a:bodyPr/>
        <a:lstStyle/>
        <a:p>
          <a:endParaRPr lang="en-US"/>
        </a:p>
      </dgm:t>
    </dgm:pt>
    <dgm:pt modelId="{448E3F81-53F2-4906-98F6-EA941D83F172}">
      <dgm:prSet phldrT="[Text]" custT="1">
        <dgm:style>
          <a:lnRef idx="2">
            <a:schemeClr val="accent1"/>
          </a:lnRef>
          <a:fillRef idx="1">
            <a:schemeClr val="lt1"/>
          </a:fillRef>
          <a:effectRef idx="0">
            <a:schemeClr val="accent1"/>
          </a:effectRef>
          <a:fontRef idx="minor">
            <a:schemeClr val="dk1"/>
          </a:fontRef>
        </dgm:style>
      </dgm:prSet>
      <dgm:spPr>
        <a:solidFill>
          <a:schemeClr val="accent2"/>
        </a:solidFill>
        <a:ln>
          <a:noFill/>
        </a:ln>
      </dgm:spPr>
      <dgm:t>
        <a:bodyPr/>
        <a:lstStyle/>
        <a:p>
          <a:r>
            <a:rPr lang="en-US" sz="1200" b="1" dirty="0">
              <a:solidFill>
                <a:schemeClr val="bg1"/>
              </a:solidFill>
            </a:rPr>
            <a:t>Young Children </a:t>
          </a:r>
          <a:br>
            <a:rPr lang="en-US" sz="1200" b="1" dirty="0">
              <a:solidFill>
                <a:schemeClr val="bg1"/>
              </a:solidFill>
            </a:rPr>
          </a:br>
          <a:r>
            <a:rPr lang="en-US" sz="1200" b="1" dirty="0">
              <a:solidFill>
                <a:schemeClr val="bg1"/>
              </a:solidFill>
            </a:rPr>
            <a:t>0-8 </a:t>
          </a:r>
          <a:r>
            <a:rPr lang="en-US" sz="1100" b="1" dirty="0">
              <a:solidFill>
                <a:schemeClr val="bg1"/>
              </a:solidFill>
            </a:rPr>
            <a:t>and Families in Communities </a:t>
          </a:r>
          <a:endParaRPr lang="en-US" sz="1200" b="1" dirty="0">
            <a:solidFill>
              <a:schemeClr val="bg1"/>
            </a:solidFill>
          </a:endParaRPr>
        </a:p>
      </dgm:t>
    </dgm:pt>
    <dgm:pt modelId="{59B91E71-6410-4A95-930B-EA108CB464AC}" type="sibTrans" cxnId="{9B7698EE-9810-4706-B8E1-A1D524B7E1A6}">
      <dgm:prSet/>
      <dgm:spPr/>
      <dgm:t>
        <a:bodyPr/>
        <a:lstStyle/>
        <a:p>
          <a:endParaRPr lang="en-US"/>
        </a:p>
      </dgm:t>
    </dgm:pt>
    <dgm:pt modelId="{C2E15EF7-74B9-4BB9-A2BA-0993C931F886}" type="parTrans" cxnId="{9B7698EE-9810-4706-B8E1-A1D524B7E1A6}">
      <dgm:prSet/>
      <dgm:spPr/>
      <dgm:t>
        <a:bodyPr/>
        <a:lstStyle/>
        <a:p>
          <a:endParaRPr lang="en-US"/>
        </a:p>
      </dgm:t>
    </dgm:pt>
    <dgm:pt modelId="{1977F3BB-690D-4B5C-8E74-A6F89B4A8C08}">
      <dgm:prSet phldrT="[Text]" custT="1"/>
      <dgm:spPr/>
      <dgm:t>
        <a:bodyPr/>
        <a:lstStyle/>
        <a:p>
          <a:r>
            <a:rPr lang="en-US" sz="1100" dirty="0">
              <a:solidFill>
                <a:srgbClr val="5597D3"/>
              </a:solidFill>
            </a:rPr>
            <a:t>ECEs </a:t>
          </a:r>
        </a:p>
      </dgm:t>
    </dgm:pt>
    <dgm:pt modelId="{4A9B22EA-0247-4A63-8D0F-E17615F520AE}" type="sibTrans" cxnId="{76249AE6-CB07-47A2-AEB9-615D51518288}">
      <dgm:prSet/>
      <dgm:spPr/>
      <dgm:t>
        <a:bodyPr/>
        <a:lstStyle/>
        <a:p>
          <a:endParaRPr lang="en-US"/>
        </a:p>
      </dgm:t>
    </dgm:pt>
    <dgm:pt modelId="{232BBED0-2862-4FE5-9E5A-DA9C346E0D8F}" type="parTrans" cxnId="{76249AE6-CB07-47A2-AEB9-615D51518288}">
      <dgm:prSet/>
      <dgm:spPr/>
      <dgm:t>
        <a:bodyPr/>
        <a:lstStyle/>
        <a:p>
          <a:endParaRPr lang="en-US"/>
        </a:p>
      </dgm:t>
    </dgm:pt>
    <dgm:pt modelId="{B83D338F-AF7A-4566-8A00-2B8913D7C103}">
      <dgm:prSet phldrT="[Text]" custT="1"/>
      <dgm:spPr/>
      <dgm:t>
        <a:bodyPr/>
        <a:lstStyle/>
        <a:p>
          <a:r>
            <a:rPr lang="en-US" sz="1100" dirty="0"/>
            <a:t>Working Conditions/  Place of Employment </a:t>
          </a:r>
        </a:p>
      </dgm:t>
    </dgm:pt>
    <dgm:pt modelId="{3D210223-DC6D-4579-A43E-86DF85DF2956}" type="sibTrans" cxnId="{6A41DA4B-DC65-4067-90AA-9F8B753417A6}">
      <dgm:prSet/>
      <dgm:spPr/>
      <dgm:t>
        <a:bodyPr/>
        <a:lstStyle/>
        <a:p>
          <a:endParaRPr lang="en-US"/>
        </a:p>
      </dgm:t>
    </dgm:pt>
    <dgm:pt modelId="{82D64CDB-CA28-4016-956A-54F0DE99A682}" type="parTrans" cxnId="{6A41DA4B-DC65-4067-90AA-9F8B753417A6}">
      <dgm:prSet/>
      <dgm:spPr/>
      <dgm:t>
        <a:bodyPr/>
        <a:lstStyle/>
        <a:p>
          <a:endParaRPr lang="en-US"/>
        </a:p>
      </dgm:t>
    </dgm:pt>
    <dgm:pt modelId="{128CFBA2-AB15-4407-BD98-1FB89195041F}" type="pres">
      <dgm:prSet presAssocID="{D9D35D1F-5D8B-47BA-A660-18BAD0F45F6D}" presName="Name0" presStyleCnt="0">
        <dgm:presLayoutVars>
          <dgm:chMax val="7"/>
          <dgm:resizeHandles val="exact"/>
        </dgm:presLayoutVars>
      </dgm:prSet>
      <dgm:spPr/>
    </dgm:pt>
    <dgm:pt modelId="{A04BB5D6-4A67-4604-BC1A-EF7F5FC2C8FA}" type="pres">
      <dgm:prSet presAssocID="{D9D35D1F-5D8B-47BA-A660-18BAD0F45F6D}" presName="comp1" presStyleCnt="0"/>
      <dgm:spPr/>
    </dgm:pt>
    <dgm:pt modelId="{294FE248-20B2-44FA-A290-EC6A88FC4F7F}" type="pres">
      <dgm:prSet presAssocID="{D9D35D1F-5D8B-47BA-A660-18BAD0F45F6D}" presName="circle1" presStyleLbl="node1" presStyleIdx="0" presStyleCnt="4"/>
      <dgm:spPr/>
    </dgm:pt>
    <dgm:pt modelId="{8E3A5D54-587B-41DE-95FE-04682350D256}" type="pres">
      <dgm:prSet presAssocID="{D9D35D1F-5D8B-47BA-A660-18BAD0F45F6D}" presName="c1text" presStyleLbl="node1" presStyleIdx="0" presStyleCnt="4">
        <dgm:presLayoutVars>
          <dgm:bulletEnabled val="1"/>
        </dgm:presLayoutVars>
      </dgm:prSet>
      <dgm:spPr/>
    </dgm:pt>
    <dgm:pt modelId="{AC571764-44DD-4EBC-BFE8-CE2E69EA4EAD}" type="pres">
      <dgm:prSet presAssocID="{D9D35D1F-5D8B-47BA-A660-18BAD0F45F6D}" presName="comp2" presStyleCnt="0"/>
      <dgm:spPr/>
    </dgm:pt>
    <dgm:pt modelId="{ADF52577-BB15-4F20-9E3F-FE3BDF41814A}" type="pres">
      <dgm:prSet presAssocID="{D9D35D1F-5D8B-47BA-A660-18BAD0F45F6D}" presName="circle2" presStyleLbl="node1" presStyleIdx="1" presStyleCnt="4" custScaleY="103126"/>
      <dgm:spPr/>
    </dgm:pt>
    <dgm:pt modelId="{BDF579FA-EF51-4F56-8D91-5D88799F682A}" type="pres">
      <dgm:prSet presAssocID="{D9D35D1F-5D8B-47BA-A660-18BAD0F45F6D}" presName="c2text" presStyleLbl="node1" presStyleIdx="1" presStyleCnt="4">
        <dgm:presLayoutVars>
          <dgm:bulletEnabled val="1"/>
        </dgm:presLayoutVars>
      </dgm:prSet>
      <dgm:spPr/>
    </dgm:pt>
    <dgm:pt modelId="{7841A587-0A0D-4BA8-B7B4-8EC978AB4F12}" type="pres">
      <dgm:prSet presAssocID="{D9D35D1F-5D8B-47BA-A660-18BAD0F45F6D}" presName="comp3" presStyleCnt="0"/>
      <dgm:spPr/>
    </dgm:pt>
    <dgm:pt modelId="{DFDC8CE9-B210-4BC6-AE31-95CCA80579BC}" type="pres">
      <dgm:prSet presAssocID="{D9D35D1F-5D8B-47BA-A660-18BAD0F45F6D}" presName="circle3" presStyleLbl="node1" presStyleIdx="2" presStyleCnt="4"/>
      <dgm:spPr/>
    </dgm:pt>
    <dgm:pt modelId="{EBA4B3FD-5AC2-459E-8B33-69EBC33B8C57}" type="pres">
      <dgm:prSet presAssocID="{D9D35D1F-5D8B-47BA-A660-18BAD0F45F6D}" presName="c3text" presStyleLbl="node1" presStyleIdx="2" presStyleCnt="4">
        <dgm:presLayoutVars>
          <dgm:bulletEnabled val="1"/>
        </dgm:presLayoutVars>
      </dgm:prSet>
      <dgm:spPr/>
    </dgm:pt>
    <dgm:pt modelId="{506EF556-141F-41A3-B8D9-44B8C4A650DA}" type="pres">
      <dgm:prSet presAssocID="{D9D35D1F-5D8B-47BA-A660-18BAD0F45F6D}" presName="comp4" presStyleCnt="0"/>
      <dgm:spPr/>
    </dgm:pt>
    <dgm:pt modelId="{02CC0E95-6F72-4B1B-AA06-C3A875575499}" type="pres">
      <dgm:prSet presAssocID="{D9D35D1F-5D8B-47BA-A660-18BAD0F45F6D}" presName="circle4" presStyleLbl="node1" presStyleIdx="3" presStyleCnt="4"/>
      <dgm:spPr/>
    </dgm:pt>
    <dgm:pt modelId="{8F7A6F12-987D-4B65-8B0C-31BD27ABD369}" type="pres">
      <dgm:prSet presAssocID="{D9D35D1F-5D8B-47BA-A660-18BAD0F45F6D}" presName="c4text" presStyleLbl="node1" presStyleIdx="3" presStyleCnt="4">
        <dgm:presLayoutVars>
          <dgm:bulletEnabled val="1"/>
        </dgm:presLayoutVars>
      </dgm:prSet>
      <dgm:spPr/>
    </dgm:pt>
  </dgm:ptLst>
  <dgm:cxnLst>
    <dgm:cxn modelId="{B732D521-897A-457A-9775-E89BE0183908}" type="presOf" srcId="{1977F3BB-690D-4B5C-8E74-A6F89B4A8C08}" destId="{EBA4B3FD-5AC2-459E-8B33-69EBC33B8C57}" srcOrd="1" destOrd="0" presId="urn:microsoft.com/office/officeart/2005/8/layout/venn2"/>
    <dgm:cxn modelId="{FA729040-6A2B-41DA-A4F6-AD3B7A0C120F}" type="presOf" srcId="{B83D338F-AF7A-4566-8A00-2B8913D7C103}" destId="{ADF52577-BB15-4F20-9E3F-FE3BDF41814A}" srcOrd="0" destOrd="0" presId="urn:microsoft.com/office/officeart/2005/8/layout/venn2"/>
    <dgm:cxn modelId="{C2201842-81FB-4404-961B-8B58A8CBBB6E}" type="presOf" srcId="{448E3F81-53F2-4906-98F6-EA941D83F172}" destId="{02CC0E95-6F72-4B1B-AA06-C3A875575499}" srcOrd="0" destOrd="0" presId="urn:microsoft.com/office/officeart/2005/8/layout/venn2"/>
    <dgm:cxn modelId="{015F7866-06E0-4E6C-8BCB-EFF1588B37D7}" type="presOf" srcId="{68CF5868-6FA0-4EAF-8C2B-E2F578302C4A}" destId="{294FE248-20B2-44FA-A290-EC6A88FC4F7F}" srcOrd="0" destOrd="0" presId="urn:microsoft.com/office/officeart/2005/8/layout/venn2"/>
    <dgm:cxn modelId="{6A41DA4B-DC65-4067-90AA-9F8B753417A6}" srcId="{D9D35D1F-5D8B-47BA-A660-18BAD0F45F6D}" destId="{B83D338F-AF7A-4566-8A00-2B8913D7C103}" srcOrd="1" destOrd="0" parTransId="{82D64CDB-CA28-4016-956A-54F0DE99A682}" sibTransId="{3D210223-DC6D-4579-A43E-86DF85DF2956}"/>
    <dgm:cxn modelId="{C1676575-F337-40A5-89A7-D0D19C3435FC}" type="presOf" srcId="{B83D338F-AF7A-4566-8A00-2B8913D7C103}" destId="{BDF579FA-EF51-4F56-8D91-5D88799F682A}" srcOrd="1" destOrd="0" presId="urn:microsoft.com/office/officeart/2005/8/layout/venn2"/>
    <dgm:cxn modelId="{4D022A8F-FF30-4972-A7B1-BCE2F54940EF}" type="presOf" srcId="{1977F3BB-690D-4B5C-8E74-A6F89B4A8C08}" destId="{DFDC8CE9-B210-4BC6-AE31-95CCA80579BC}" srcOrd="0" destOrd="0" presId="urn:microsoft.com/office/officeart/2005/8/layout/venn2"/>
    <dgm:cxn modelId="{188479A2-EE61-4D78-99AB-EAA5139FCE73}" type="presOf" srcId="{D9D35D1F-5D8B-47BA-A660-18BAD0F45F6D}" destId="{128CFBA2-AB15-4407-BD98-1FB89195041F}" srcOrd="0" destOrd="0" presId="urn:microsoft.com/office/officeart/2005/8/layout/venn2"/>
    <dgm:cxn modelId="{0AB62ACE-E2D9-4421-9FE5-FF2132E229CD}" srcId="{D9D35D1F-5D8B-47BA-A660-18BAD0F45F6D}" destId="{68CF5868-6FA0-4EAF-8C2B-E2F578302C4A}" srcOrd="0" destOrd="0" parTransId="{2B21ADDC-26FA-4CD4-B2A5-02E3D96F9CB6}" sibTransId="{28CD262B-65BD-433F-8FB9-F7EEC8A7F544}"/>
    <dgm:cxn modelId="{F738BAD5-B577-4C19-B527-39B5D5EF83D9}" type="presOf" srcId="{448E3F81-53F2-4906-98F6-EA941D83F172}" destId="{8F7A6F12-987D-4B65-8B0C-31BD27ABD369}" srcOrd="1" destOrd="0" presId="urn:microsoft.com/office/officeart/2005/8/layout/venn2"/>
    <dgm:cxn modelId="{76249AE6-CB07-47A2-AEB9-615D51518288}" srcId="{D9D35D1F-5D8B-47BA-A660-18BAD0F45F6D}" destId="{1977F3BB-690D-4B5C-8E74-A6F89B4A8C08}" srcOrd="2" destOrd="0" parTransId="{232BBED0-2862-4FE5-9E5A-DA9C346E0D8F}" sibTransId="{4A9B22EA-0247-4A63-8D0F-E17615F520AE}"/>
    <dgm:cxn modelId="{46C0E0ED-4406-48FA-BB86-F1AB15A7E2F7}" type="presOf" srcId="{68CF5868-6FA0-4EAF-8C2B-E2F578302C4A}" destId="{8E3A5D54-587B-41DE-95FE-04682350D256}" srcOrd="1" destOrd="0" presId="urn:microsoft.com/office/officeart/2005/8/layout/venn2"/>
    <dgm:cxn modelId="{9B7698EE-9810-4706-B8E1-A1D524B7E1A6}" srcId="{D9D35D1F-5D8B-47BA-A660-18BAD0F45F6D}" destId="{448E3F81-53F2-4906-98F6-EA941D83F172}" srcOrd="3" destOrd="0" parTransId="{C2E15EF7-74B9-4BB9-A2BA-0993C931F886}" sibTransId="{59B91E71-6410-4A95-930B-EA108CB464AC}"/>
    <dgm:cxn modelId="{FA45B1E3-E350-43F7-A135-7A0AD08A549A}" type="presParOf" srcId="{128CFBA2-AB15-4407-BD98-1FB89195041F}" destId="{A04BB5D6-4A67-4604-BC1A-EF7F5FC2C8FA}" srcOrd="0" destOrd="0" presId="urn:microsoft.com/office/officeart/2005/8/layout/venn2"/>
    <dgm:cxn modelId="{EE2EF737-AE9D-4DC7-AB87-8ED92ACE5894}" type="presParOf" srcId="{A04BB5D6-4A67-4604-BC1A-EF7F5FC2C8FA}" destId="{294FE248-20B2-44FA-A290-EC6A88FC4F7F}" srcOrd="0" destOrd="0" presId="urn:microsoft.com/office/officeart/2005/8/layout/venn2"/>
    <dgm:cxn modelId="{69E0D54F-6F7D-4BC0-96D4-B4FADDD7E8C7}" type="presParOf" srcId="{A04BB5D6-4A67-4604-BC1A-EF7F5FC2C8FA}" destId="{8E3A5D54-587B-41DE-95FE-04682350D256}" srcOrd="1" destOrd="0" presId="urn:microsoft.com/office/officeart/2005/8/layout/venn2"/>
    <dgm:cxn modelId="{FB6C6290-351E-47FA-B933-EAA2E121E83C}" type="presParOf" srcId="{128CFBA2-AB15-4407-BD98-1FB89195041F}" destId="{AC571764-44DD-4EBC-BFE8-CE2E69EA4EAD}" srcOrd="1" destOrd="0" presId="urn:microsoft.com/office/officeart/2005/8/layout/venn2"/>
    <dgm:cxn modelId="{62CF0E29-B17D-4D25-9E19-F4952D4EB38B}" type="presParOf" srcId="{AC571764-44DD-4EBC-BFE8-CE2E69EA4EAD}" destId="{ADF52577-BB15-4F20-9E3F-FE3BDF41814A}" srcOrd="0" destOrd="0" presId="urn:microsoft.com/office/officeart/2005/8/layout/venn2"/>
    <dgm:cxn modelId="{30CB621A-D8E6-4761-8921-F43661990B6C}" type="presParOf" srcId="{AC571764-44DD-4EBC-BFE8-CE2E69EA4EAD}" destId="{BDF579FA-EF51-4F56-8D91-5D88799F682A}" srcOrd="1" destOrd="0" presId="urn:microsoft.com/office/officeart/2005/8/layout/venn2"/>
    <dgm:cxn modelId="{ADBB4404-D7CD-4DE8-B1E0-1D9DED3AABBF}" type="presParOf" srcId="{128CFBA2-AB15-4407-BD98-1FB89195041F}" destId="{7841A587-0A0D-4BA8-B7B4-8EC978AB4F12}" srcOrd="2" destOrd="0" presId="urn:microsoft.com/office/officeart/2005/8/layout/venn2"/>
    <dgm:cxn modelId="{F906E9B2-1B52-4FDB-A4A3-5743B4D6C169}" type="presParOf" srcId="{7841A587-0A0D-4BA8-B7B4-8EC978AB4F12}" destId="{DFDC8CE9-B210-4BC6-AE31-95CCA80579BC}" srcOrd="0" destOrd="0" presId="urn:microsoft.com/office/officeart/2005/8/layout/venn2"/>
    <dgm:cxn modelId="{92AF50CF-D0E5-42DE-B281-57ECE5C062BD}" type="presParOf" srcId="{7841A587-0A0D-4BA8-B7B4-8EC978AB4F12}" destId="{EBA4B3FD-5AC2-459E-8B33-69EBC33B8C57}" srcOrd="1" destOrd="0" presId="urn:microsoft.com/office/officeart/2005/8/layout/venn2"/>
    <dgm:cxn modelId="{61315F11-BBE9-4780-B3C7-8F422A23D614}" type="presParOf" srcId="{128CFBA2-AB15-4407-BD98-1FB89195041F}" destId="{506EF556-141F-41A3-B8D9-44B8C4A650DA}" srcOrd="3" destOrd="0" presId="urn:microsoft.com/office/officeart/2005/8/layout/venn2"/>
    <dgm:cxn modelId="{2AF0E656-46FD-4FAA-9ABA-F095FFB22D9D}" type="presParOf" srcId="{506EF556-141F-41A3-B8D9-44B8C4A650DA}" destId="{02CC0E95-6F72-4B1B-AA06-C3A875575499}" srcOrd="0" destOrd="0" presId="urn:microsoft.com/office/officeart/2005/8/layout/venn2"/>
    <dgm:cxn modelId="{8C39CFF0-F4B7-4251-A734-A6859B0F7ABA}" type="presParOf" srcId="{506EF556-141F-41A3-B8D9-44B8C4A650DA}" destId="{8F7A6F12-987D-4B65-8B0C-31BD27ABD36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F464F-D71A-4BAE-A498-755D8FFFB941}" type="doc">
      <dgm:prSet loTypeId="urn:microsoft.com/office/officeart/2005/8/layout/venn1" loCatId="relationship" qsTypeId="urn:microsoft.com/office/officeart/2005/8/quickstyle/simple1" qsCatId="simple" csTypeId="urn:microsoft.com/office/officeart/2005/8/colors/colorful5" csCatId="colorful" phldr="1"/>
      <dgm:spPr/>
    </dgm:pt>
    <dgm:pt modelId="{E45186C3-DBAF-4817-8F85-078F080C7C70}">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5597D3"/>
        </a:solidFill>
        <a:ln>
          <a:noFill/>
        </a:ln>
      </dgm:spPr>
      <dgm:t>
        <a:bodyPr/>
        <a:lstStyle/>
        <a:p>
          <a:r>
            <a:rPr lang="en-US" sz="2000" b="1" dirty="0">
              <a:solidFill>
                <a:schemeClr val="tx1"/>
              </a:solidFill>
            </a:rPr>
            <a:t>1. Unifying and Coherent Identity*</a:t>
          </a:r>
        </a:p>
        <a:p>
          <a:r>
            <a:rPr lang="en-US" sz="1800" b="1" dirty="0">
              <a:solidFill>
                <a:schemeClr val="tx1"/>
              </a:solidFill>
            </a:rPr>
            <a:t>POWER TO THE PROFESSION</a:t>
          </a:r>
        </a:p>
        <a:p>
          <a:r>
            <a:rPr lang="en-US" sz="1600" dirty="0">
              <a:solidFill>
                <a:schemeClr val="tx1"/>
              </a:solidFill>
            </a:rPr>
            <a:t>2017- Spring 2019</a:t>
          </a:r>
        </a:p>
      </dgm:t>
    </dgm:pt>
    <dgm:pt modelId="{B42DB685-8958-43C5-ABD7-E4794B5560F2}" type="parTrans" cxnId="{12249C16-E4A5-4A9B-B216-C07842C59169}">
      <dgm:prSet/>
      <dgm:spPr/>
      <dgm:t>
        <a:bodyPr/>
        <a:lstStyle/>
        <a:p>
          <a:endParaRPr lang="en-US"/>
        </a:p>
      </dgm:t>
    </dgm:pt>
    <dgm:pt modelId="{731426B3-DA72-42E7-960C-2354A1A988CD}" type="sibTrans" cxnId="{12249C16-E4A5-4A9B-B216-C07842C59169}">
      <dgm:prSet/>
      <dgm:spPr/>
      <dgm:t>
        <a:bodyPr/>
        <a:lstStyle/>
        <a:p>
          <a:endParaRPr lang="en-US"/>
        </a:p>
      </dgm:t>
    </dgm:pt>
    <dgm:pt modelId="{70B0B841-4E6A-4E42-AF87-7D8010F8417E}">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F38130"/>
        </a:solidFill>
        <a:ln>
          <a:noFill/>
        </a:ln>
      </dgm:spPr>
      <dgm:t>
        <a:bodyPr/>
        <a:lstStyle/>
        <a:p>
          <a:r>
            <a:rPr lang="en-US" sz="2000" b="1" dirty="0">
              <a:solidFill>
                <a:schemeClr val="tx1"/>
              </a:solidFill>
            </a:rPr>
            <a:t>2b. Public Support</a:t>
          </a:r>
        </a:p>
        <a:p>
          <a:r>
            <a:rPr lang="en-US" sz="2000" dirty="0">
              <a:solidFill>
                <a:schemeClr val="tx1"/>
              </a:solidFill>
            </a:rPr>
            <a:t>Planning Begins 2018</a:t>
          </a:r>
          <a:endParaRPr lang="en-US" sz="2000" b="1" dirty="0">
            <a:solidFill>
              <a:schemeClr val="tx1"/>
            </a:solidFill>
          </a:endParaRPr>
        </a:p>
      </dgm:t>
    </dgm:pt>
    <dgm:pt modelId="{F892549E-AD73-4AEB-AFAE-CAC1765F5FB7}" type="parTrans" cxnId="{A3CCAD3F-0E29-49CB-9189-20DD0E08BA39}">
      <dgm:prSet/>
      <dgm:spPr/>
      <dgm:t>
        <a:bodyPr/>
        <a:lstStyle/>
        <a:p>
          <a:endParaRPr lang="en-US"/>
        </a:p>
      </dgm:t>
    </dgm:pt>
    <dgm:pt modelId="{F2B5B29C-7C75-46E3-9597-141F300DD030}" type="sibTrans" cxnId="{A3CCAD3F-0E29-49CB-9189-20DD0E08BA39}">
      <dgm:prSet/>
      <dgm:spPr/>
      <dgm:t>
        <a:bodyPr/>
        <a:lstStyle/>
        <a:p>
          <a:endParaRPr lang="en-US"/>
        </a:p>
      </dgm:t>
    </dgm:pt>
    <dgm:pt modelId="{F85DB57C-605F-4CBC-A773-83800BD07EC8}">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A6CD45"/>
        </a:solidFill>
        <a:ln>
          <a:noFill/>
        </a:ln>
      </dgm:spPr>
      <dgm:t>
        <a:bodyPr/>
        <a:lstStyle/>
        <a:p>
          <a:r>
            <a:rPr lang="en-US" sz="2000" b="1" dirty="0">
              <a:solidFill>
                <a:schemeClr val="tx1"/>
              </a:solidFill>
            </a:rPr>
            <a:t>2a. Public Policy &amp; Investment</a:t>
          </a:r>
        </a:p>
        <a:p>
          <a:r>
            <a:rPr lang="en-US" sz="2000" dirty="0">
              <a:solidFill>
                <a:schemeClr val="tx1"/>
              </a:solidFill>
            </a:rPr>
            <a:t>Planning Begins 2018</a:t>
          </a:r>
          <a:endParaRPr lang="en-US" sz="1400" dirty="0">
            <a:solidFill>
              <a:schemeClr val="tx1"/>
            </a:solidFill>
          </a:endParaRPr>
        </a:p>
      </dgm:t>
    </dgm:pt>
    <dgm:pt modelId="{740DCE2C-CB8D-4ECC-8E2E-3CFB069D36EF}" type="parTrans" cxnId="{08A8A6BC-26EF-4EAD-8E3F-EFBFB2105E8C}">
      <dgm:prSet/>
      <dgm:spPr/>
      <dgm:t>
        <a:bodyPr/>
        <a:lstStyle/>
        <a:p>
          <a:endParaRPr lang="en-US"/>
        </a:p>
      </dgm:t>
    </dgm:pt>
    <dgm:pt modelId="{FBE5DBDD-06C2-4198-A3D8-0E3DEC13636F}" type="sibTrans" cxnId="{08A8A6BC-26EF-4EAD-8E3F-EFBFB2105E8C}">
      <dgm:prSet/>
      <dgm:spPr/>
      <dgm:t>
        <a:bodyPr/>
        <a:lstStyle/>
        <a:p>
          <a:endParaRPr lang="en-US"/>
        </a:p>
      </dgm:t>
    </dgm:pt>
    <dgm:pt modelId="{BA28728A-8FE9-44A7-BB72-4D0839D1BD3E}" type="pres">
      <dgm:prSet presAssocID="{4AAF464F-D71A-4BAE-A498-755D8FFFB941}" presName="compositeShape" presStyleCnt="0">
        <dgm:presLayoutVars>
          <dgm:chMax val="7"/>
          <dgm:dir/>
          <dgm:resizeHandles val="exact"/>
        </dgm:presLayoutVars>
      </dgm:prSet>
      <dgm:spPr/>
    </dgm:pt>
    <dgm:pt modelId="{FC9BEC4D-E070-4BB4-BBC0-A3954D0132E0}" type="pres">
      <dgm:prSet presAssocID="{E45186C3-DBAF-4817-8F85-078F080C7C70}" presName="circ1" presStyleLbl="vennNode1" presStyleIdx="0" presStyleCnt="3" custLinFactNeighborX="2593" custLinFactNeighborY="-8428"/>
      <dgm:spPr/>
    </dgm:pt>
    <dgm:pt modelId="{CCF2508B-7361-4481-903C-FB299CFF927A}" type="pres">
      <dgm:prSet presAssocID="{E45186C3-DBAF-4817-8F85-078F080C7C70}" presName="circ1Tx" presStyleLbl="revTx" presStyleIdx="0" presStyleCnt="0">
        <dgm:presLayoutVars>
          <dgm:chMax val="0"/>
          <dgm:chPref val="0"/>
          <dgm:bulletEnabled val="1"/>
        </dgm:presLayoutVars>
      </dgm:prSet>
      <dgm:spPr/>
    </dgm:pt>
    <dgm:pt modelId="{40A658CF-AC33-41F1-B425-EBD953DD1017}" type="pres">
      <dgm:prSet presAssocID="{70B0B841-4E6A-4E42-AF87-7D8010F8417E}" presName="circ2" presStyleLbl="vennNode1" presStyleIdx="1" presStyleCnt="3"/>
      <dgm:spPr/>
    </dgm:pt>
    <dgm:pt modelId="{81935F99-CB72-499A-B229-016B86D0EC3A}" type="pres">
      <dgm:prSet presAssocID="{70B0B841-4E6A-4E42-AF87-7D8010F8417E}" presName="circ2Tx" presStyleLbl="revTx" presStyleIdx="0" presStyleCnt="0">
        <dgm:presLayoutVars>
          <dgm:chMax val="0"/>
          <dgm:chPref val="0"/>
          <dgm:bulletEnabled val="1"/>
        </dgm:presLayoutVars>
      </dgm:prSet>
      <dgm:spPr/>
    </dgm:pt>
    <dgm:pt modelId="{8270C11D-706B-4BE4-9C04-D49F01D5609A}" type="pres">
      <dgm:prSet presAssocID="{F85DB57C-605F-4CBC-A773-83800BD07EC8}" presName="circ3" presStyleLbl="vennNode1" presStyleIdx="2" presStyleCnt="3"/>
      <dgm:spPr/>
    </dgm:pt>
    <dgm:pt modelId="{F87D4911-32F9-49FB-97AB-7C28C0809C3C}" type="pres">
      <dgm:prSet presAssocID="{F85DB57C-605F-4CBC-A773-83800BD07EC8}" presName="circ3Tx" presStyleLbl="revTx" presStyleIdx="0" presStyleCnt="0">
        <dgm:presLayoutVars>
          <dgm:chMax val="0"/>
          <dgm:chPref val="0"/>
          <dgm:bulletEnabled val="1"/>
        </dgm:presLayoutVars>
      </dgm:prSet>
      <dgm:spPr/>
    </dgm:pt>
  </dgm:ptLst>
  <dgm:cxnLst>
    <dgm:cxn modelId="{12249C16-E4A5-4A9B-B216-C07842C59169}" srcId="{4AAF464F-D71A-4BAE-A498-755D8FFFB941}" destId="{E45186C3-DBAF-4817-8F85-078F080C7C70}" srcOrd="0" destOrd="0" parTransId="{B42DB685-8958-43C5-ABD7-E4794B5560F2}" sibTransId="{731426B3-DA72-42E7-960C-2354A1A988CD}"/>
    <dgm:cxn modelId="{A3CCAD3F-0E29-49CB-9189-20DD0E08BA39}" srcId="{4AAF464F-D71A-4BAE-A498-755D8FFFB941}" destId="{70B0B841-4E6A-4E42-AF87-7D8010F8417E}" srcOrd="1" destOrd="0" parTransId="{F892549E-AD73-4AEB-AFAE-CAC1765F5FB7}" sibTransId="{F2B5B29C-7C75-46E3-9597-141F300DD030}"/>
    <dgm:cxn modelId="{E6394572-30BF-4993-AB25-FFC6FC223F49}" type="presOf" srcId="{70B0B841-4E6A-4E42-AF87-7D8010F8417E}" destId="{40A658CF-AC33-41F1-B425-EBD953DD1017}" srcOrd="0" destOrd="0" presId="urn:microsoft.com/office/officeart/2005/8/layout/venn1"/>
    <dgm:cxn modelId="{BCA03DB8-BEFA-47B3-9D9F-267D8B937BB9}" type="presOf" srcId="{70B0B841-4E6A-4E42-AF87-7D8010F8417E}" destId="{81935F99-CB72-499A-B229-016B86D0EC3A}" srcOrd="1" destOrd="0" presId="urn:microsoft.com/office/officeart/2005/8/layout/venn1"/>
    <dgm:cxn modelId="{F7B8F7BA-ABAA-425F-B8BD-9EC8E883CB55}" type="presOf" srcId="{F85DB57C-605F-4CBC-A773-83800BD07EC8}" destId="{F87D4911-32F9-49FB-97AB-7C28C0809C3C}" srcOrd="1" destOrd="0" presId="urn:microsoft.com/office/officeart/2005/8/layout/venn1"/>
    <dgm:cxn modelId="{08A8A6BC-26EF-4EAD-8E3F-EFBFB2105E8C}" srcId="{4AAF464F-D71A-4BAE-A498-755D8FFFB941}" destId="{F85DB57C-605F-4CBC-A773-83800BD07EC8}" srcOrd="2" destOrd="0" parTransId="{740DCE2C-CB8D-4ECC-8E2E-3CFB069D36EF}" sibTransId="{FBE5DBDD-06C2-4198-A3D8-0E3DEC13636F}"/>
    <dgm:cxn modelId="{6C7157CD-C663-4703-B79B-11D8EAB51A79}" type="presOf" srcId="{4AAF464F-D71A-4BAE-A498-755D8FFFB941}" destId="{BA28728A-8FE9-44A7-BB72-4D0839D1BD3E}" srcOrd="0" destOrd="0" presId="urn:microsoft.com/office/officeart/2005/8/layout/venn1"/>
    <dgm:cxn modelId="{958FAED9-8D9B-495B-998A-832176323298}" type="presOf" srcId="{F85DB57C-605F-4CBC-A773-83800BD07EC8}" destId="{8270C11D-706B-4BE4-9C04-D49F01D5609A}" srcOrd="0" destOrd="0" presId="urn:microsoft.com/office/officeart/2005/8/layout/venn1"/>
    <dgm:cxn modelId="{F2E8D2DF-1589-4C29-B4ED-77BFE43759DD}" type="presOf" srcId="{E45186C3-DBAF-4817-8F85-078F080C7C70}" destId="{CCF2508B-7361-4481-903C-FB299CFF927A}" srcOrd="1" destOrd="0" presId="urn:microsoft.com/office/officeart/2005/8/layout/venn1"/>
    <dgm:cxn modelId="{776599F0-3D0B-4781-BC85-2083021F7C71}" type="presOf" srcId="{E45186C3-DBAF-4817-8F85-078F080C7C70}" destId="{FC9BEC4D-E070-4BB4-BBC0-A3954D0132E0}" srcOrd="0" destOrd="0" presId="urn:microsoft.com/office/officeart/2005/8/layout/venn1"/>
    <dgm:cxn modelId="{3C512AB6-4F49-49FB-AE65-EC977CC56B69}" type="presParOf" srcId="{BA28728A-8FE9-44A7-BB72-4D0839D1BD3E}" destId="{FC9BEC4D-E070-4BB4-BBC0-A3954D0132E0}" srcOrd="0" destOrd="0" presId="urn:microsoft.com/office/officeart/2005/8/layout/venn1"/>
    <dgm:cxn modelId="{30B4ABDF-A7ED-4FA2-A9B2-C5F361E82150}" type="presParOf" srcId="{BA28728A-8FE9-44A7-BB72-4D0839D1BD3E}" destId="{CCF2508B-7361-4481-903C-FB299CFF927A}" srcOrd="1" destOrd="0" presId="urn:microsoft.com/office/officeart/2005/8/layout/venn1"/>
    <dgm:cxn modelId="{7364B8C7-CF26-4E5E-8DB1-E1CCFBA2E85D}" type="presParOf" srcId="{BA28728A-8FE9-44A7-BB72-4D0839D1BD3E}" destId="{40A658CF-AC33-41F1-B425-EBD953DD1017}" srcOrd="2" destOrd="0" presId="urn:microsoft.com/office/officeart/2005/8/layout/venn1"/>
    <dgm:cxn modelId="{04EFCDA8-F907-4881-B41C-9343BA37357D}" type="presParOf" srcId="{BA28728A-8FE9-44A7-BB72-4D0839D1BD3E}" destId="{81935F99-CB72-499A-B229-016B86D0EC3A}" srcOrd="3" destOrd="0" presId="urn:microsoft.com/office/officeart/2005/8/layout/venn1"/>
    <dgm:cxn modelId="{464AE54B-B327-4D77-831D-960EC410BC57}" type="presParOf" srcId="{BA28728A-8FE9-44A7-BB72-4D0839D1BD3E}" destId="{8270C11D-706B-4BE4-9C04-D49F01D5609A}" srcOrd="4" destOrd="0" presId="urn:microsoft.com/office/officeart/2005/8/layout/venn1"/>
    <dgm:cxn modelId="{6D993747-6F54-480F-ACD7-01181C815E0F}" type="presParOf" srcId="{BA28728A-8FE9-44A7-BB72-4D0839D1BD3E}" destId="{F87D4911-32F9-49FB-97AB-7C28C0809C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4103A-2F0B-4C51-A00E-EFC9982D7F5F}" type="doc">
      <dgm:prSet loTypeId="urn:microsoft.com/office/officeart/2005/8/layout/process1" loCatId="process" qsTypeId="urn:microsoft.com/office/officeart/2005/8/quickstyle/simple1" qsCatId="simple" csTypeId="urn:microsoft.com/office/officeart/2005/8/colors/colorful1" csCatId="colorful" phldr="1"/>
      <dgm:spPr/>
    </dgm:pt>
    <dgm:pt modelId="{E4F14408-ACBA-4F39-9FFF-1A0148D21A9F}">
      <dgm:prSet phldrT="[Text]" custT="1"/>
      <dgm:spPr/>
      <dgm:t>
        <a:bodyPr/>
        <a:lstStyle/>
        <a:p>
          <a:r>
            <a:rPr lang="en-US" sz="1400" b="1" dirty="0"/>
            <a:t>Discussions, research, and shared learning with Task Force and their staffs</a:t>
          </a:r>
        </a:p>
      </dgm:t>
    </dgm:pt>
    <dgm:pt modelId="{862A3966-1006-40BD-B8A6-C28F37920EE9}" type="parTrans" cxnId="{5D635E7C-6232-4581-A3E2-F8011231E022}">
      <dgm:prSet/>
      <dgm:spPr/>
      <dgm:t>
        <a:bodyPr/>
        <a:lstStyle/>
        <a:p>
          <a:endParaRPr lang="en-US"/>
        </a:p>
      </dgm:t>
    </dgm:pt>
    <dgm:pt modelId="{E144136D-A111-48AB-8C8A-8CA19A52C6FF}" type="sibTrans" cxnId="{5D635E7C-6232-4581-A3E2-F8011231E022}">
      <dgm:prSet/>
      <dgm:spPr/>
      <dgm:t>
        <a:bodyPr/>
        <a:lstStyle/>
        <a:p>
          <a:endParaRPr lang="en-US" dirty="0"/>
        </a:p>
      </dgm:t>
    </dgm:pt>
    <dgm:pt modelId="{C39C2476-4B77-4AE2-A4A3-9BBC963183FC}">
      <dgm:prSet phldrT="[Text]" custT="1"/>
      <dgm:spPr/>
      <dgm:t>
        <a:bodyPr/>
        <a:lstStyle/>
        <a:p>
          <a:r>
            <a:rPr lang="en-US" sz="1400" b="1" dirty="0"/>
            <a:t>Internal Task Force Drafts</a:t>
          </a:r>
        </a:p>
      </dgm:t>
    </dgm:pt>
    <dgm:pt modelId="{0FD43C14-CDA3-488F-83CF-7EB00A6AFD34}" type="parTrans" cxnId="{9A3BAEAE-D815-4800-9F67-C370AF6ABC87}">
      <dgm:prSet/>
      <dgm:spPr/>
      <dgm:t>
        <a:bodyPr/>
        <a:lstStyle/>
        <a:p>
          <a:endParaRPr lang="en-US"/>
        </a:p>
      </dgm:t>
    </dgm:pt>
    <dgm:pt modelId="{A33254BD-13E9-4F50-8A61-911A2B9922C7}" type="sibTrans" cxnId="{9A3BAEAE-D815-4800-9F67-C370AF6ABC87}">
      <dgm:prSet/>
      <dgm:spPr/>
      <dgm:t>
        <a:bodyPr/>
        <a:lstStyle/>
        <a:p>
          <a:endParaRPr lang="en-US" dirty="0"/>
        </a:p>
      </dgm:t>
    </dgm:pt>
    <dgm:pt modelId="{82C42695-F57F-4BDD-857C-4F3739D5FB7C}">
      <dgm:prSet phldrT="[Text]" custT="1"/>
      <dgm:spPr/>
      <dgm:t>
        <a:bodyPr/>
        <a:lstStyle/>
        <a:p>
          <a:r>
            <a:rPr lang="en-US" sz="1400" b="1" dirty="0"/>
            <a:t>Data from Field </a:t>
          </a:r>
        </a:p>
      </dgm:t>
    </dgm:pt>
    <dgm:pt modelId="{D9FCBE02-FBED-4DE3-8B2E-E1529C799DFC}" type="parTrans" cxnId="{C5661878-7638-4C64-9E6B-0D8982E77680}">
      <dgm:prSet/>
      <dgm:spPr/>
      <dgm:t>
        <a:bodyPr/>
        <a:lstStyle/>
        <a:p>
          <a:endParaRPr lang="en-US"/>
        </a:p>
      </dgm:t>
    </dgm:pt>
    <dgm:pt modelId="{4C0027BB-AA29-4786-9DAF-27793FBBAF11}" type="sibTrans" cxnId="{C5661878-7638-4C64-9E6B-0D8982E77680}">
      <dgm:prSet/>
      <dgm:spPr/>
      <dgm:t>
        <a:bodyPr/>
        <a:lstStyle/>
        <a:p>
          <a:endParaRPr lang="en-US" dirty="0"/>
        </a:p>
      </dgm:t>
    </dgm:pt>
    <dgm:pt modelId="{FC1333AD-2231-452F-BC80-E532F841462A}">
      <dgm:prSet phldrT="[Text]" custT="1"/>
      <dgm:spPr/>
      <dgm:t>
        <a:bodyPr/>
        <a:lstStyle/>
        <a:p>
          <a:r>
            <a:rPr lang="en-US" sz="1400" b="1" dirty="0"/>
            <a:t>Internal Task Force Drafts</a:t>
          </a:r>
        </a:p>
      </dgm:t>
    </dgm:pt>
    <dgm:pt modelId="{62597FB9-C990-4832-BECF-069A7337F7FD}" type="parTrans" cxnId="{CE478493-D252-41D8-ABF7-A24B37C88D46}">
      <dgm:prSet/>
      <dgm:spPr/>
      <dgm:t>
        <a:bodyPr/>
        <a:lstStyle/>
        <a:p>
          <a:endParaRPr lang="en-US"/>
        </a:p>
      </dgm:t>
    </dgm:pt>
    <dgm:pt modelId="{E370B24D-66AC-4E0F-9F8C-5F3C6D4218DE}" type="sibTrans" cxnId="{CE478493-D252-41D8-ABF7-A24B37C88D46}">
      <dgm:prSet/>
      <dgm:spPr/>
      <dgm:t>
        <a:bodyPr/>
        <a:lstStyle/>
        <a:p>
          <a:endParaRPr lang="en-US" dirty="0"/>
        </a:p>
      </dgm:t>
    </dgm:pt>
    <dgm:pt modelId="{5D3C4DEA-8F9B-4404-A59B-B814872800D0}">
      <dgm:prSet phldrT="[Text]" custT="1"/>
      <dgm:spPr/>
      <dgm:t>
        <a:bodyPr/>
        <a:lstStyle/>
        <a:p>
          <a:r>
            <a:rPr lang="en-US" sz="1400" b="1" dirty="0"/>
            <a:t>DC 3,4,5 </a:t>
          </a:r>
        </a:p>
        <a:p>
          <a:r>
            <a:rPr lang="en-US" sz="1400" b="1" dirty="0"/>
            <a:t>Public Draft 1</a:t>
          </a:r>
        </a:p>
      </dgm:t>
    </dgm:pt>
    <dgm:pt modelId="{765F8A13-48AF-4FF5-9376-EB9E37B2ADB0}" type="parTrans" cxnId="{98E4B109-41C7-4B5C-A983-BF9CF0A25EC9}">
      <dgm:prSet/>
      <dgm:spPr/>
      <dgm:t>
        <a:bodyPr/>
        <a:lstStyle/>
        <a:p>
          <a:endParaRPr lang="en-US"/>
        </a:p>
      </dgm:t>
    </dgm:pt>
    <dgm:pt modelId="{3BDF1AD3-7CDA-4A9A-B3B8-0A58656BE9F6}" type="sibTrans" cxnId="{98E4B109-41C7-4B5C-A983-BF9CF0A25EC9}">
      <dgm:prSet/>
      <dgm:spPr/>
      <dgm:t>
        <a:bodyPr/>
        <a:lstStyle/>
        <a:p>
          <a:endParaRPr lang="en-US" dirty="0"/>
        </a:p>
      </dgm:t>
    </dgm:pt>
    <dgm:pt modelId="{16516782-64D8-43C1-BF5F-8C0895C67ADF}">
      <dgm:prSet phldrT="[Text]" custT="1"/>
      <dgm:spPr/>
      <dgm:t>
        <a:bodyPr/>
        <a:lstStyle/>
        <a:p>
          <a:r>
            <a:rPr lang="en-US" sz="1400" b="1" dirty="0"/>
            <a:t>DC 3,4,5 &amp; 6 </a:t>
          </a:r>
        </a:p>
        <a:p>
          <a:r>
            <a:rPr lang="en-US" sz="1400" b="1" dirty="0"/>
            <a:t>Public Draft 2</a:t>
          </a:r>
        </a:p>
      </dgm:t>
    </dgm:pt>
    <dgm:pt modelId="{69C2ACE0-F811-4DB1-8F41-3E2008B29557}" type="parTrans" cxnId="{4D8A5D70-B580-4A9C-B456-605731F2AE4B}">
      <dgm:prSet/>
      <dgm:spPr/>
      <dgm:t>
        <a:bodyPr/>
        <a:lstStyle/>
        <a:p>
          <a:endParaRPr lang="en-US"/>
        </a:p>
      </dgm:t>
    </dgm:pt>
    <dgm:pt modelId="{99BE219D-70CD-400D-9B97-1487633C3D30}" type="sibTrans" cxnId="{4D8A5D70-B580-4A9C-B456-605731F2AE4B}">
      <dgm:prSet/>
      <dgm:spPr/>
      <dgm:t>
        <a:bodyPr/>
        <a:lstStyle/>
        <a:p>
          <a:endParaRPr lang="en-US"/>
        </a:p>
      </dgm:t>
    </dgm:pt>
    <dgm:pt modelId="{76D5A630-913A-4490-B6B5-20446520765E}" type="pres">
      <dgm:prSet presAssocID="{8434103A-2F0B-4C51-A00E-EFC9982D7F5F}" presName="Name0" presStyleCnt="0">
        <dgm:presLayoutVars>
          <dgm:dir/>
          <dgm:resizeHandles val="exact"/>
        </dgm:presLayoutVars>
      </dgm:prSet>
      <dgm:spPr/>
    </dgm:pt>
    <dgm:pt modelId="{06638C67-3862-4CBD-8D31-B16161EADE93}" type="pres">
      <dgm:prSet presAssocID="{E4F14408-ACBA-4F39-9FFF-1A0148D21A9F}" presName="node" presStyleLbl="node1" presStyleIdx="0" presStyleCnt="6" custScaleY="177294">
        <dgm:presLayoutVars>
          <dgm:bulletEnabled val="1"/>
        </dgm:presLayoutVars>
      </dgm:prSet>
      <dgm:spPr/>
    </dgm:pt>
    <dgm:pt modelId="{4499E874-53CF-4021-83AC-960152F74A74}" type="pres">
      <dgm:prSet presAssocID="{E144136D-A111-48AB-8C8A-8CA19A52C6FF}" presName="sibTrans" presStyleLbl="sibTrans2D1" presStyleIdx="0" presStyleCnt="5"/>
      <dgm:spPr/>
    </dgm:pt>
    <dgm:pt modelId="{F6982C97-41AE-47B1-A25E-9128B8C99EFB}" type="pres">
      <dgm:prSet presAssocID="{E144136D-A111-48AB-8C8A-8CA19A52C6FF}" presName="connectorText" presStyleLbl="sibTrans2D1" presStyleIdx="0" presStyleCnt="5"/>
      <dgm:spPr/>
    </dgm:pt>
    <dgm:pt modelId="{C8C89D3B-5D55-4413-A295-7022D76DC33C}" type="pres">
      <dgm:prSet presAssocID="{C39C2476-4B77-4AE2-A4A3-9BBC963183FC}" presName="node" presStyleLbl="node1" presStyleIdx="1" presStyleCnt="6" custScaleY="177294">
        <dgm:presLayoutVars>
          <dgm:bulletEnabled val="1"/>
        </dgm:presLayoutVars>
      </dgm:prSet>
      <dgm:spPr/>
    </dgm:pt>
    <dgm:pt modelId="{08CAF9AB-2DAA-4CDD-8DB9-8CE7260245A9}" type="pres">
      <dgm:prSet presAssocID="{A33254BD-13E9-4F50-8A61-911A2B9922C7}" presName="sibTrans" presStyleLbl="sibTrans2D1" presStyleIdx="1" presStyleCnt="5"/>
      <dgm:spPr/>
    </dgm:pt>
    <dgm:pt modelId="{0288F724-7F97-45BD-A2A7-8E51A2F6D18A}" type="pres">
      <dgm:prSet presAssocID="{A33254BD-13E9-4F50-8A61-911A2B9922C7}" presName="connectorText" presStyleLbl="sibTrans2D1" presStyleIdx="1" presStyleCnt="5"/>
      <dgm:spPr/>
    </dgm:pt>
    <dgm:pt modelId="{31079A9A-24BD-430D-8BF7-E071FF103B59}" type="pres">
      <dgm:prSet presAssocID="{5D3C4DEA-8F9B-4404-A59B-B814872800D0}" presName="node" presStyleLbl="node1" presStyleIdx="2" presStyleCnt="6" custScaleY="177294">
        <dgm:presLayoutVars>
          <dgm:bulletEnabled val="1"/>
        </dgm:presLayoutVars>
      </dgm:prSet>
      <dgm:spPr/>
    </dgm:pt>
    <dgm:pt modelId="{E865F194-AAAC-4A19-9BBC-89A0B7D90C77}" type="pres">
      <dgm:prSet presAssocID="{3BDF1AD3-7CDA-4A9A-B3B8-0A58656BE9F6}" presName="sibTrans" presStyleLbl="sibTrans2D1" presStyleIdx="2" presStyleCnt="5"/>
      <dgm:spPr/>
    </dgm:pt>
    <dgm:pt modelId="{11B7D566-7359-4408-88C1-0492132B010A}" type="pres">
      <dgm:prSet presAssocID="{3BDF1AD3-7CDA-4A9A-B3B8-0A58656BE9F6}" presName="connectorText" presStyleLbl="sibTrans2D1" presStyleIdx="2" presStyleCnt="5"/>
      <dgm:spPr/>
    </dgm:pt>
    <dgm:pt modelId="{45122E8A-014E-4910-ACCD-8D2885720D5D}" type="pres">
      <dgm:prSet presAssocID="{82C42695-F57F-4BDD-857C-4F3739D5FB7C}" presName="node" presStyleLbl="node1" presStyleIdx="3" presStyleCnt="6" custScaleY="177294">
        <dgm:presLayoutVars>
          <dgm:bulletEnabled val="1"/>
        </dgm:presLayoutVars>
      </dgm:prSet>
      <dgm:spPr/>
    </dgm:pt>
    <dgm:pt modelId="{8401E5F3-EC08-4B5F-A065-6FC20EF760D1}" type="pres">
      <dgm:prSet presAssocID="{4C0027BB-AA29-4786-9DAF-27793FBBAF11}" presName="sibTrans" presStyleLbl="sibTrans2D1" presStyleIdx="3" presStyleCnt="5"/>
      <dgm:spPr/>
    </dgm:pt>
    <dgm:pt modelId="{8315A572-4115-4C80-ABCA-4CCAF967EDF4}" type="pres">
      <dgm:prSet presAssocID="{4C0027BB-AA29-4786-9DAF-27793FBBAF11}" presName="connectorText" presStyleLbl="sibTrans2D1" presStyleIdx="3" presStyleCnt="5"/>
      <dgm:spPr/>
    </dgm:pt>
    <dgm:pt modelId="{AE26CEFD-FFAE-4DF1-8AE0-84549D32F6E1}" type="pres">
      <dgm:prSet presAssocID="{FC1333AD-2231-452F-BC80-E532F841462A}" presName="node" presStyleLbl="node1" presStyleIdx="4" presStyleCnt="6" custScaleY="177294">
        <dgm:presLayoutVars>
          <dgm:bulletEnabled val="1"/>
        </dgm:presLayoutVars>
      </dgm:prSet>
      <dgm:spPr/>
    </dgm:pt>
    <dgm:pt modelId="{679DC3B7-DB50-45DA-ABDC-246E38F228E5}" type="pres">
      <dgm:prSet presAssocID="{E370B24D-66AC-4E0F-9F8C-5F3C6D4218DE}" presName="sibTrans" presStyleLbl="sibTrans2D1" presStyleIdx="4" presStyleCnt="5"/>
      <dgm:spPr/>
    </dgm:pt>
    <dgm:pt modelId="{E35A1AEE-C084-44AC-9A96-ABC720A0C9AD}" type="pres">
      <dgm:prSet presAssocID="{E370B24D-66AC-4E0F-9F8C-5F3C6D4218DE}" presName="connectorText" presStyleLbl="sibTrans2D1" presStyleIdx="4" presStyleCnt="5"/>
      <dgm:spPr/>
    </dgm:pt>
    <dgm:pt modelId="{FA4424C5-10D1-4C0E-8F9B-932B527276FA}" type="pres">
      <dgm:prSet presAssocID="{16516782-64D8-43C1-BF5F-8C0895C67ADF}" presName="node" presStyleLbl="node1" presStyleIdx="5" presStyleCnt="6" custScaleY="177294">
        <dgm:presLayoutVars>
          <dgm:bulletEnabled val="1"/>
        </dgm:presLayoutVars>
      </dgm:prSet>
      <dgm:spPr/>
    </dgm:pt>
  </dgm:ptLst>
  <dgm:cxnLst>
    <dgm:cxn modelId="{98E4B109-41C7-4B5C-A983-BF9CF0A25EC9}" srcId="{8434103A-2F0B-4C51-A00E-EFC9982D7F5F}" destId="{5D3C4DEA-8F9B-4404-A59B-B814872800D0}" srcOrd="2" destOrd="0" parTransId="{765F8A13-48AF-4FF5-9376-EB9E37B2ADB0}" sibTransId="{3BDF1AD3-7CDA-4A9A-B3B8-0A58656BE9F6}"/>
    <dgm:cxn modelId="{EFA8CC1D-32F3-4078-AEDA-3027EF9BA9BA}" type="presOf" srcId="{4C0027BB-AA29-4786-9DAF-27793FBBAF11}" destId="{8315A572-4115-4C80-ABCA-4CCAF967EDF4}" srcOrd="1" destOrd="0" presId="urn:microsoft.com/office/officeart/2005/8/layout/process1"/>
    <dgm:cxn modelId="{3E0A1F39-E8EA-4B14-BA41-479859A013FA}" type="presOf" srcId="{3BDF1AD3-7CDA-4A9A-B3B8-0A58656BE9F6}" destId="{11B7D566-7359-4408-88C1-0492132B010A}" srcOrd="1" destOrd="0" presId="urn:microsoft.com/office/officeart/2005/8/layout/process1"/>
    <dgm:cxn modelId="{555DEC3A-ABFF-449F-BCE4-EFE320825062}" type="presOf" srcId="{5D3C4DEA-8F9B-4404-A59B-B814872800D0}" destId="{31079A9A-24BD-430D-8BF7-E071FF103B59}" srcOrd="0" destOrd="0" presId="urn:microsoft.com/office/officeart/2005/8/layout/process1"/>
    <dgm:cxn modelId="{B95E1861-0E84-4EF1-97FB-1671011D1736}" type="presOf" srcId="{82C42695-F57F-4BDD-857C-4F3739D5FB7C}" destId="{45122E8A-014E-4910-ACCD-8D2885720D5D}" srcOrd="0" destOrd="0" presId="urn:microsoft.com/office/officeart/2005/8/layout/process1"/>
    <dgm:cxn modelId="{1276E649-E856-4B9E-B54A-EE6E4788B2C6}" type="presOf" srcId="{E370B24D-66AC-4E0F-9F8C-5F3C6D4218DE}" destId="{E35A1AEE-C084-44AC-9A96-ABC720A0C9AD}" srcOrd="1" destOrd="0" presId="urn:microsoft.com/office/officeart/2005/8/layout/process1"/>
    <dgm:cxn modelId="{4D8A5D70-B580-4A9C-B456-605731F2AE4B}" srcId="{8434103A-2F0B-4C51-A00E-EFC9982D7F5F}" destId="{16516782-64D8-43C1-BF5F-8C0895C67ADF}" srcOrd="5" destOrd="0" parTransId="{69C2ACE0-F811-4DB1-8F41-3E2008B29557}" sibTransId="{99BE219D-70CD-400D-9B97-1487633C3D30}"/>
    <dgm:cxn modelId="{D36BAF51-1B7F-4384-8D5C-21FC63A196BE}" type="presOf" srcId="{16516782-64D8-43C1-BF5F-8C0895C67ADF}" destId="{FA4424C5-10D1-4C0E-8F9B-932B527276FA}" srcOrd="0" destOrd="0" presId="urn:microsoft.com/office/officeart/2005/8/layout/process1"/>
    <dgm:cxn modelId="{5C596155-713E-4D0B-B84E-3A49508EBC40}" type="presOf" srcId="{FC1333AD-2231-452F-BC80-E532F841462A}" destId="{AE26CEFD-FFAE-4DF1-8AE0-84549D32F6E1}" srcOrd="0" destOrd="0" presId="urn:microsoft.com/office/officeart/2005/8/layout/process1"/>
    <dgm:cxn modelId="{C5661878-7638-4C64-9E6B-0D8982E77680}" srcId="{8434103A-2F0B-4C51-A00E-EFC9982D7F5F}" destId="{82C42695-F57F-4BDD-857C-4F3739D5FB7C}" srcOrd="3" destOrd="0" parTransId="{D9FCBE02-FBED-4DE3-8B2E-E1529C799DFC}" sibTransId="{4C0027BB-AA29-4786-9DAF-27793FBBAF11}"/>
    <dgm:cxn modelId="{5D635E7C-6232-4581-A3E2-F8011231E022}" srcId="{8434103A-2F0B-4C51-A00E-EFC9982D7F5F}" destId="{E4F14408-ACBA-4F39-9FFF-1A0148D21A9F}" srcOrd="0" destOrd="0" parTransId="{862A3966-1006-40BD-B8A6-C28F37920EE9}" sibTransId="{E144136D-A111-48AB-8C8A-8CA19A52C6FF}"/>
    <dgm:cxn modelId="{269FA783-AFE6-4CC9-9486-0E7DF8CE507E}" type="presOf" srcId="{E4F14408-ACBA-4F39-9FFF-1A0148D21A9F}" destId="{06638C67-3862-4CBD-8D31-B16161EADE93}" srcOrd="0" destOrd="0" presId="urn:microsoft.com/office/officeart/2005/8/layout/process1"/>
    <dgm:cxn modelId="{E9F1CE8B-B3E2-4E2F-BD9F-EF62E9970B16}" type="presOf" srcId="{E370B24D-66AC-4E0F-9F8C-5F3C6D4218DE}" destId="{679DC3B7-DB50-45DA-ABDC-246E38F228E5}" srcOrd="0" destOrd="0" presId="urn:microsoft.com/office/officeart/2005/8/layout/process1"/>
    <dgm:cxn modelId="{CE478493-D252-41D8-ABF7-A24B37C88D46}" srcId="{8434103A-2F0B-4C51-A00E-EFC9982D7F5F}" destId="{FC1333AD-2231-452F-BC80-E532F841462A}" srcOrd="4" destOrd="0" parTransId="{62597FB9-C990-4832-BECF-069A7337F7FD}" sibTransId="{E370B24D-66AC-4E0F-9F8C-5F3C6D4218DE}"/>
    <dgm:cxn modelId="{EAE8EB9E-AD18-41E9-9FDD-71E53EA81CF9}" type="presOf" srcId="{4C0027BB-AA29-4786-9DAF-27793FBBAF11}" destId="{8401E5F3-EC08-4B5F-A065-6FC20EF760D1}" srcOrd="0" destOrd="0" presId="urn:microsoft.com/office/officeart/2005/8/layout/process1"/>
    <dgm:cxn modelId="{97DAFEA4-0CC3-42EE-A219-D14A0731F352}" type="presOf" srcId="{A33254BD-13E9-4F50-8A61-911A2B9922C7}" destId="{0288F724-7F97-45BD-A2A7-8E51A2F6D18A}" srcOrd="1" destOrd="0" presId="urn:microsoft.com/office/officeart/2005/8/layout/process1"/>
    <dgm:cxn modelId="{9A3BAEAE-D815-4800-9F67-C370AF6ABC87}" srcId="{8434103A-2F0B-4C51-A00E-EFC9982D7F5F}" destId="{C39C2476-4B77-4AE2-A4A3-9BBC963183FC}" srcOrd="1" destOrd="0" parTransId="{0FD43C14-CDA3-488F-83CF-7EB00A6AFD34}" sibTransId="{A33254BD-13E9-4F50-8A61-911A2B9922C7}"/>
    <dgm:cxn modelId="{79F9DFC8-F463-4767-A24A-9594E31EBF30}" type="presOf" srcId="{C39C2476-4B77-4AE2-A4A3-9BBC963183FC}" destId="{C8C89D3B-5D55-4413-A295-7022D76DC33C}" srcOrd="0" destOrd="0" presId="urn:microsoft.com/office/officeart/2005/8/layout/process1"/>
    <dgm:cxn modelId="{47432DCA-AD0B-45C6-94B3-1B38F41BBE40}" type="presOf" srcId="{8434103A-2F0B-4C51-A00E-EFC9982D7F5F}" destId="{76D5A630-913A-4490-B6B5-20446520765E}" srcOrd="0" destOrd="0" presId="urn:microsoft.com/office/officeart/2005/8/layout/process1"/>
    <dgm:cxn modelId="{BD8546CC-EBCD-4CDA-B30B-F3F147660CC8}" type="presOf" srcId="{E144136D-A111-48AB-8C8A-8CA19A52C6FF}" destId="{F6982C97-41AE-47B1-A25E-9128B8C99EFB}" srcOrd="1" destOrd="0" presId="urn:microsoft.com/office/officeart/2005/8/layout/process1"/>
    <dgm:cxn modelId="{36AB6EDC-715A-4E73-864E-A5C9E5A3F69B}" type="presOf" srcId="{A33254BD-13E9-4F50-8A61-911A2B9922C7}" destId="{08CAF9AB-2DAA-4CDD-8DB9-8CE7260245A9}" srcOrd="0" destOrd="0" presId="urn:microsoft.com/office/officeart/2005/8/layout/process1"/>
    <dgm:cxn modelId="{73AC15F9-00CC-4AB3-A7B2-F666E61B64C1}" type="presOf" srcId="{E144136D-A111-48AB-8C8A-8CA19A52C6FF}" destId="{4499E874-53CF-4021-83AC-960152F74A74}" srcOrd="0" destOrd="0" presId="urn:microsoft.com/office/officeart/2005/8/layout/process1"/>
    <dgm:cxn modelId="{F0A2F6FA-C739-435A-BEA7-DE3C24F83B8A}" type="presOf" srcId="{3BDF1AD3-7CDA-4A9A-B3B8-0A58656BE9F6}" destId="{E865F194-AAAC-4A19-9BBC-89A0B7D90C77}" srcOrd="0" destOrd="0" presId="urn:microsoft.com/office/officeart/2005/8/layout/process1"/>
    <dgm:cxn modelId="{C16FA84D-16D0-4BD8-A529-75DBFB888971}" type="presParOf" srcId="{76D5A630-913A-4490-B6B5-20446520765E}" destId="{06638C67-3862-4CBD-8D31-B16161EADE93}" srcOrd="0" destOrd="0" presId="urn:microsoft.com/office/officeart/2005/8/layout/process1"/>
    <dgm:cxn modelId="{25243A87-E8D0-4A69-845C-4964702EC7C0}" type="presParOf" srcId="{76D5A630-913A-4490-B6B5-20446520765E}" destId="{4499E874-53CF-4021-83AC-960152F74A74}" srcOrd="1" destOrd="0" presId="urn:microsoft.com/office/officeart/2005/8/layout/process1"/>
    <dgm:cxn modelId="{60B101F6-D001-49F7-9AF4-5E1A83876ADC}" type="presParOf" srcId="{4499E874-53CF-4021-83AC-960152F74A74}" destId="{F6982C97-41AE-47B1-A25E-9128B8C99EFB}" srcOrd="0" destOrd="0" presId="urn:microsoft.com/office/officeart/2005/8/layout/process1"/>
    <dgm:cxn modelId="{28B2F6A0-4DD3-4864-9639-2FD99CCC343B}" type="presParOf" srcId="{76D5A630-913A-4490-B6B5-20446520765E}" destId="{C8C89D3B-5D55-4413-A295-7022D76DC33C}" srcOrd="2" destOrd="0" presId="urn:microsoft.com/office/officeart/2005/8/layout/process1"/>
    <dgm:cxn modelId="{9734A10A-A28F-4B3B-A753-F40744C0AA1B}" type="presParOf" srcId="{76D5A630-913A-4490-B6B5-20446520765E}" destId="{08CAF9AB-2DAA-4CDD-8DB9-8CE7260245A9}" srcOrd="3" destOrd="0" presId="urn:microsoft.com/office/officeart/2005/8/layout/process1"/>
    <dgm:cxn modelId="{7EDB5CD9-A537-47E1-B0C0-AFCB067AA199}" type="presParOf" srcId="{08CAF9AB-2DAA-4CDD-8DB9-8CE7260245A9}" destId="{0288F724-7F97-45BD-A2A7-8E51A2F6D18A}" srcOrd="0" destOrd="0" presId="urn:microsoft.com/office/officeart/2005/8/layout/process1"/>
    <dgm:cxn modelId="{C9FC0250-5814-4E0B-8138-AB7D66514E8A}" type="presParOf" srcId="{76D5A630-913A-4490-B6B5-20446520765E}" destId="{31079A9A-24BD-430D-8BF7-E071FF103B59}" srcOrd="4" destOrd="0" presId="urn:microsoft.com/office/officeart/2005/8/layout/process1"/>
    <dgm:cxn modelId="{F59A91FF-569E-4581-AFB2-7C5FC553EB0B}" type="presParOf" srcId="{76D5A630-913A-4490-B6B5-20446520765E}" destId="{E865F194-AAAC-4A19-9BBC-89A0B7D90C77}" srcOrd="5" destOrd="0" presId="urn:microsoft.com/office/officeart/2005/8/layout/process1"/>
    <dgm:cxn modelId="{AB77A848-2935-4BD6-980B-E996CC6FEB5E}" type="presParOf" srcId="{E865F194-AAAC-4A19-9BBC-89A0B7D90C77}" destId="{11B7D566-7359-4408-88C1-0492132B010A}" srcOrd="0" destOrd="0" presId="urn:microsoft.com/office/officeart/2005/8/layout/process1"/>
    <dgm:cxn modelId="{D24C77F3-8782-4963-B967-05021803FE04}" type="presParOf" srcId="{76D5A630-913A-4490-B6B5-20446520765E}" destId="{45122E8A-014E-4910-ACCD-8D2885720D5D}" srcOrd="6" destOrd="0" presId="urn:microsoft.com/office/officeart/2005/8/layout/process1"/>
    <dgm:cxn modelId="{10DE7CCB-8EF7-4162-BA40-E3A2FA00A89C}" type="presParOf" srcId="{76D5A630-913A-4490-B6B5-20446520765E}" destId="{8401E5F3-EC08-4B5F-A065-6FC20EF760D1}" srcOrd="7" destOrd="0" presId="urn:microsoft.com/office/officeart/2005/8/layout/process1"/>
    <dgm:cxn modelId="{3E10A0F9-8BA6-477A-B47D-79DD502C66FC}" type="presParOf" srcId="{8401E5F3-EC08-4B5F-A065-6FC20EF760D1}" destId="{8315A572-4115-4C80-ABCA-4CCAF967EDF4}" srcOrd="0" destOrd="0" presId="urn:microsoft.com/office/officeart/2005/8/layout/process1"/>
    <dgm:cxn modelId="{337F120D-7AB5-4695-A64B-5FA3AE2013EB}" type="presParOf" srcId="{76D5A630-913A-4490-B6B5-20446520765E}" destId="{AE26CEFD-FFAE-4DF1-8AE0-84549D32F6E1}" srcOrd="8" destOrd="0" presId="urn:microsoft.com/office/officeart/2005/8/layout/process1"/>
    <dgm:cxn modelId="{E8877A18-D1B7-4442-8DC0-373EA632524A}" type="presParOf" srcId="{76D5A630-913A-4490-B6B5-20446520765E}" destId="{679DC3B7-DB50-45DA-ABDC-246E38F228E5}" srcOrd="9" destOrd="0" presId="urn:microsoft.com/office/officeart/2005/8/layout/process1"/>
    <dgm:cxn modelId="{1EE6206C-5996-4C42-A549-9BE37B95EE49}" type="presParOf" srcId="{679DC3B7-DB50-45DA-ABDC-246E38F228E5}" destId="{E35A1AEE-C084-44AC-9A96-ABC720A0C9AD}" srcOrd="0" destOrd="0" presId="urn:microsoft.com/office/officeart/2005/8/layout/process1"/>
    <dgm:cxn modelId="{9EFDA968-34BC-44EC-8E59-0177A3C25E54}" type="presParOf" srcId="{76D5A630-913A-4490-B6B5-20446520765E}" destId="{FA4424C5-10D1-4C0E-8F9B-932B527276FA}"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ECA6DD-234C-424D-B54F-194B206B4D44}" type="doc">
      <dgm:prSet loTypeId="urn:microsoft.com/office/officeart/2005/8/layout/venn1" loCatId="relationship" qsTypeId="urn:microsoft.com/office/officeart/2005/8/quickstyle/simple2" qsCatId="simple" csTypeId="urn:microsoft.com/office/officeart/2005/8/colors/colorful5" csCatId="colorful" phldr="1"/>
      <dgm:spPr/>
    </dgm:pt>
    <dgm:pt modelId="{1B8E87AC-C916-4353-824E-28429367A497}">
      <dgm:prSet phldrT="[Text]" custT="1"/>
      <dgm:spPr>
        <a:solidFill>
          <a:srgbClr val="A6CD45">
            <a:alpha val="50000"/>
          </a:srgbClr>
        </a:solidFill>
      </dgm:spPr>
      <dgm:t>
        <a:bodyPr/>
        <a:lstStyle/>
        <a:p>
          <a:pPr algn="ctr"/>
          <a:endParaRPr lang="en-US" sz="3600" b="1" dirty="0"/>
        </a:p>
        <a:p>
          <a:pPr algn="ctr"/>
          <a:r>
            <a:rPr lang="en-US" sz="3600" b="1" dirty="0"/>
            <a:t>ECE I</a:t>
          </a:r>
        </a:p>
        <a:p>
          <a:pPr algn="ctr"/>
          <a:endParaRPr lang="en-US" sz="3600" b="1" dirty="0"/>
        </a:p>
      </dgm:t>
    </dgm:pt>
    <dgm:pt modelId="{D31CB351-0A06-4408-8219-BA4A7C9A24B2}" type="parTrans" cxnId="{ED712CEF-DBAF-4D10-ACC9-4B2DE3B07046}">
      <dgm:prSet/>
      <dgm:spPr/>
      <dgm:t>
        <a:bodyPr/>
        <a:lstStyle/>
        <a:p>
          <a:endParaRPr lang="en-US"/>
        </a:p>
      </dgm:t>
    </dgm:pt>
    <dgm:pt modelId="{4411B188-BFC6-4C80-8ED4-600F09F9DC3E}" type="sibTrans" cxnId="{ED712CEF-DBAF-4D10-ACC9-4B2DE3B07046}">
      <dgm:prSet/>
      <dgm:spPr/>
      <dgm:t>
        <a:bodyPr/>
        <a:lstStyle/>
        <a:p>
          <a:endParaRPr lang="en-US"/>
        </a:p>
      </dgm:t>
    </dgm:pt>
    <dgm:pt modelId="{6A66CE82-CFAE-43D6-99C9-211BB20CC613}">
      <dgm:prSet phldrT="[Text]" custT="1"/>
      <dgm:spPr>
        <a:solidFill>
          <a:srgbClr val="F38130">
            <a:alpha val="50000"/>
          </a:srgbClr>
        </a:solidFill>
      </dgm:spPr>
      <dgm:t>
        <a:bodyPr/>
        <a:lstStyle/>
        <a:p>
          <a:pPr algn="ctr"/>
          <a:r>
            <a:rPr lang="en-US" sz="3600" b="1" dirty="0"/>
            <a:t>ECE III</a:t>
          </a:r>
        </a:p>
      </dgm:t>
    </dgm:pt>
    <dgm:pt modelId="{0B43C6F3-F6A1-4D62-84BA-0A1E54B37D6C}" type="parTrans" cxnId="{DE028F59-A20F-4D2C-BB2A-50BE5472DFFB}">
      <dgm:prSet/>
      <dgm:spPr/>
      <dgm:t>
        <a:bodyPr/>
        <a:lstStyle/>
        <a:p>
          <a:endParaRPr lang="en-US"/>
        </a:p>
      </dgm:t>
    </dgm:pt>
    <dgm:pt modelId="{2321356F-4151-4400-B487-F8E5EA98193D}" type="sibTrans" cxnId="{DE028F59-A20F-4D2C-BB2A-50BE5472DFFB}">
      <dgm:prSet/>
      <dgm:spPr/>
      <dgm:t>
        <a:bodyPr/>
        <a:lstStyle/>
        <a:p>
          <a:endParaRPr lang="en-US"/>
        </a:p>
      </dgm:t>
    </dgm:pt>
    <dgm:pt modelId="{F1089139-97CD-4B75-9B0B-F2C27097139B}">
      <dgm:prSet phldrT="[Text]" custT="1"/>
      <dgm:spPr>
        <a:solidFill>
          <a:srgbClr val="5597D3">
            <a:alpha val="50000"/>
          </a:srgbClr>
        </a:solidFill>
      </dgm:spPr>
      <dgm:t>
        <a:bodyPr/>
        <a:lstStyle/>
        <a:p>
          <a:pPr algn="ctr"/>
          <a:r>
            <a:rPr lang="en-US" sz="3600" b="1" dirty="0"/>
            <a:t>ECE II</a:t>
          </a:r>
        </a:p>
      </dgm:t>
    </dgm:pt>
    <dgm:pt modelId="{7D54055B-9A11-4D80-BDAE-FCB91EA6E41B}" type="parTrans" cxnId="{91BCBCA8-DC96-4FD8-AAAC-52CE36F6A2A9}">
      <dgm:prSet/>
      <dgm:spPr/>
      <dgm:t>
        <a:bodyPr/>
        <a:lstStyle/>
        <a:p>
          <a:endParaRPr lang="en-US"/>
        </a:p>
      </dgm:t>
    </dgm:pt>
    <dgm:pt modelId="{C2924C74-48B0-4536-A617-BF5808870093}" type="sibTrans" cxnId="{91BCBCA8-DC96-4FD8-AAAC-52CE36F6A2A9}">
      <dgm:prSet/>
      <dgm:spPr/>
      <dgm:t>
        <a:bodyPr/>
        <a:lstStyle/>
        <a:p>
          <a:endParaRPr lang="en-US"/>
        </a:p>
      </dgm:t>
    </dgm:pt>
    <dgm:pt modelId="{4B355DF7-32C6-43BB-854D-ACB62B2403AF}" type="pres">
      <dgm:prSet presAssocID="{2FECA6DD-234C-424D-B54F-194B206B4D44}" presName="compositeShape" presStyleCnt="0">
        <dgm:presLayoutVars>
          <dgm:chMax val="7"/>
          <dgm:dir/>
          <dgm:resizeHandles val="exact"/>
        </dgm:presLayoutVars>
      </dgm:prSet>
      <dgm:spPr/>
    </dgm:pt>
    <dgm:pt modelId="{31F1FB08-3E76-45B9-8732-4B426288E315}" type="pres">
      <dgm:prSet presAssocID="{1B8E87AC-C916-4353-824E-28429367A497}" presName="circ1" presStyleLbl="vennNode1" presStyleIdx="0" presStyleCnt="3" custScaleX="104840" custScaleY="103910"/>
      <dgm:spPr/>
    </dgm:pt>
    <dgm:pt modelId="{0C3D4CB4-3591-487D-975C-89B8576E4D9B}" type="pres">
      <dgm:prSet presAssocID="{1B8E87AC-C916-4353-824E-28429367A497}" presName="circ1Tx" presStyleLbl="revTx" presStyleIdx="0" presStyleCnt="0">
        <dgm:presLayoutVars>
          <dgm:chMax val="0"/>
          <dgm:chPref val="0"/>
          <dgm:bulletEnabled val="1"/>
        </dgm:presLayoutVars>
      </dgm:prSet>
      <dgm:spPr/>
    </dgm:pt>
    <dgm:pt modelId="{3A5D38E3-572D-4D9F-BD25-CB503CEAC344}" type="pres">
      <dgm:prSet presAssocID="{6A66CE82-CFAE-43D6-99C9-211BB20CC613}" presName="circ2" presStyleLbl="vennNode1" presStyleIdx="1" presStyleCnt="3"/>
      <dgm:spPr/>
    </dgm:pt>
    <dgm:pt modelId="{A1D7981A-2647-4A16-82E4-729DD13E17DB}" type="pres">
      <dgm:prSet presAssocID="{6A66CE82-CFAE-43D6-99C9-211BB20CC613}" presName="circ2Tx" presStyleLbl="revTx" presStyleIdx="0" presStyleCnt="0">
        <dgm:presLayoutVars>
          <dgm:chMax val="0"/>
          <dgm:chPref val="0"/>
          <dgm:bulletEnabled val="1"/>
        </dgm:presLayoutVars>
      </dgm:prSet>
      <dgm:spPr/>
    </dgm:pt>
    <dgm:pt modelId="{F997D79D-AF5A-4C0F-B173-5D9E9C497168}" type="pres">
      <dgm:prSet presAssocID="{F1089139-97CD-4B75-9B0B-F2C27097139B}" presName="circ3" presStyleLbl="vennNode1" presStyleIdx="2" presStyleCnt="3" custLinFactNeighborX="-3300" custLinFactNeighborY="2083"/>
      <dgm:spPr/>
    </dgm:pt>
    <dgm:pt modelId="{EC056655-9CBB-4A91-97A1-F750EB08CFAC}" type="pres">
      <dgm:prSet presAssocID="{F1089139-97CD-4B75-9B0B-F2C27097139B}" presName="circ3Tx" presStyleLbl="revTx" presStyleIdx="0" presStyleCnt="0">
        <dgm:presLayoutVars>
          <dgm:chMax val="0"/>
          <dgm:chPref val="0"/>
          <dgm:bulletEnabled val="1"/>
        </dgm:presLayoutVars>
      </dgm:prSet>
      <dgm:spPr/>
    </dgm:pt>
  </dgm:ptLst>
  <dgm:cxnLst>
    <dgm:cxn modelId="{8748701B-13B6-426B-8273-BB1530909E9F}" type="presOf" srcId="{6A66CE82-CFAE-43D6-99C9-211BB20CC613}" destId="{A1D7981A-2647-4A16-82E4-729DD13E17DB}" srcOrd="1" destOrd="0" presId="urn:microsoft.com/office/officeart/2005/8/layout/venn1"/>
    <dgm:cxn modelId="{DE028F59-A20F-4D2C-BB2A-50BE5472DFFB}" srcId="{2FECA6DD-234C-424D-B54F-194B206B4D44}" destId="{6A66CE82-CFAE-43D6-99C9-211BB20CC613}" srcOrd="1" destOrd="0" parTransId="{0B43C6F3-F6A1-4D62-84BA-0A1E54B37D6C}" sibTransId="{2321356F-4151-4400-B487-F8E5EA98193D}"/>
    <dgm:cxn modelId="{827D7F5A-A6EE-4D44-972C-6D5E922BB7AC}" type="presOf" srcId="{2FECA6DD-234C-424D-B54F-194B206B4D44}" destId="{4B355DF7-32C6-43BB-854D-ACB62B2403AF}" srcOrd="0" destOrd="0" presId="urn:microsoft.com/office/officeart/2005/8/layout/venn1"/>
    <dgm:cxn modelId="{8067B37D-9277-4A10-AF3E-0CBE1E204E5E}" type="presOf" srcId="{1B8E87AC-C916-4353-824E-28429367A497}" destId="{0C3D4CB4-3591-487D-975C-89B8576E4D9B}" srcOrd="1" destOrd="0" presId="urn:microsoft.com/office/officeart/2005/8/layout/venn1"/>
    <dgm:cxn modelId="{3AA41790-FA90-40F2-AB12-2FD74D55138E}" type="presOf" srcId="{F1089139-97CD-4B75-9B0B-F2C27097139B}" destId="{EC056655-9CBB-4A91-97A1-F750EB08CFAC}" srcOrd="1" destOrd="0" presId="urn:microsoft.com/office/officeart/2005/8/layout/venn1"/>
    <dgm:cxn modelId="{91BCBCA8-DC96-4FD8-AAAC-52CE36F6A2A9}" srcId="{2FECA6DD-234C-424D-B54F-194B206B4D44}" destId="{F1089139-97CD-4B75-9B0B-F2C27097139B}" srcOrd="2" destOrd="0" parTransId="{7D54055B-9A11-4D80-BDAE-FCB91EA6E41B}" sibTransId="{C2924C74-48B0-4536-A617-BF5808870093}"/>
    <dgm:cxn modelId="{A01D3CAB-0E15-49F3-ACB9-1E4867C87012}" type="presOf" srcId="{F1089139-97CD-4B75-9B0B-F2C27097139B}" destId="{F997D79D-AF5A-4C0F-B173-5D9E9C497168}" srcOrd="0" destOrd="0" presId="urn:microsoft.com/office/officeart/2005/8/layout/venn1"/>
    <dgm:cxn modelId="{FFF986B2-7959-4DDE-821B-AE7157F82F60}" type="presOf" srcId="{1B8E87AC-C916-4353-824E-28429367A497}" destId="{31F1FB08-3E76-45B9-8732-4B426288E315}" srcOrd="0" destOrd="0" presId="urn:microsoft.com/office/officeart/2005/8/layout/venn1"/>
    <dgm:cxn modelId="{186089BE-32F9-48E3-B4C7-3F62DE35BBA3}" type="presOf" srcId="{6A66CE82-CFAE-43D6-99C9-211BB20CC613}" destId="{3A5D38E3-572D-4D9F-BD25-CB503CEAC344}" srcOrd="0" destOrd="0" presId="urn:microsoft.com/office/officeart/2005/8/layout/venn1"/>
    <dgm:cxn modelId="{ED712CEF-DBAF-4D10-ACC9-4B2DE3B07046}" srcId="{2FECA6DD-234C-424D-B54F-194B206B4D44}" destId="{1B8E87AC-C916-4353-824E-28429367A497}" srcOrd="0" destOrd="0" parTransId="{D31CB351-0A06-4408-8219-BA4A7C9A24B2}" sibTransId="{4411B188-BFC6-4C80-8ED4-600F09F9DC3E}"/>
    <dgm:cxn modelId="{6CFD619A-0278-4665-B58E-8A5214B61B09}" type="presParOf" srcId="{4B355DF7-32C6-43BB-854D-ACB62B2403AF}" destId="{31F1FB08-3E76-45B9-8732-4B426288E315}" srcOrd="0" destOrd="0" presId="urn:microsoft.com/office/officeart/2005/8/layout/venn1"/>
    <dgm:cxn modelId="{72B9AA6B-FC56-460A-97FC-94482BF2CD8B}" type="presParOf" srcId="{4B355DF7-32C6-43BB-854D-ACB62B2403AF}" destId="{0C3D4CB4-3591-487D-975C-89B8576E4D9B}" srcOrd="1" destOrd="0" presId="urn:microsoft.com/office/officeart/2005/8/layout/venn1"/>
    <dgm:cxn modelId="{0AB7CED5-66EF-4BB6-93DE-8D68DF4F62AE}" type="presParOf" srcId="{4B355DF7-32C6-43BB-854D-ACB62B2403AF}" destId="{3A5D38E3-572D-4D9F-BD25-CB503CEAC344}" srcOrd="2" destOrd="0" presId="urn:microsoft.com/office/officeart/2005/8/layout/venn1"/>
    <dgm:cxn modelId="{1F65AE07-CB74-4E00-9B37-AD346E51E6D6}" type="presParOf" srcId="{4B355DF7-32C6-43BB-854D-ACB62B2403AF}" destId="{A1D7981A-2647-4A16-82E4-729DD13E17DB}" srcOrd="3" destOrd="0" presId="urn:microsoft.com/office/officeart/2005/8/layout/venn1"/>
    <dgm:cxn modelId="{095B0B39-C570-4DD0-AB8A-314356A66B2B}" type="presParOf" srcId="{4B355DF7-32C6-43BB-854D-ACB62B2403AF}" destId="{F997D79D-AF5A-4C0F-B173-5D9E9C497168}" srcOrd="4" destOrd="0" presId="urn:microsoft.com/office/officeart/2005/8/layout/venn1"/>
    <dgm:cxn modelId="{99E440D0-9518-4EA4-8F1A-CD3EFBE49188}" type="presParOf" srcId="{4B355DF7-32C6-43BB-854D-ACB62B2403AF}" destId="{EC056655-9CBB-4A91-97A1-F750EB08CFA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0B77647B-8896-48DD-87E5-5117990F3DA7}"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54622647-3D5F-48DD-B0CE-F23FC0CF24AB}"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ECA6DD-234C-424D-B54F-194B206B4D44}" type="doc">
      <dgm:prSet loTypeId="urn:microsoft.com/office/officeart/2005/8/layout/venn1" loCatId="relationship" qsTypeId="urn:microsoft.com/office/officeart/2005/8/quickstyle/simple2" qsCatId="simple" csTypeId="urn:microsoft.com/office/officeart/2005/8/colors/colorful5" csCatId="colorful" phldr="1"/>
      <dgm:spPr/>
    </dgm:pt>
    <dgm:pt modelId="{1B8E87AC-C916-4353-824E-28429367A497}">
      <dgm:prSet phldrT="[Text]" custT="1"/>
      <dgm:spPr>
        <a:solidFill>
          <a:srgbClr val="A6CD45">
            <a:alpha val="50000"/>
          </a:srgbClr>
        </a:solidFill>
      </dgm:spPr>
      <dgm:t>
        <a:bodyPr/>
        <a:lstStyle/>
        <a:p>
          <a:pPr algn="ctr"/>
          <a:endParaRPr lang="en-US" sz="3600" b="1" dirty="0"/>
        </a:p>
        <a:p>
          <a:pPr algn="ctr"/>
          <a:r>
            <a:rPr lang="en-US" sz="3600" b="1" dirty="0"/>
            <a:t>ECE I</a:t>
          </a:r>
        </a:p>
        <a:p>
          <a:pPr algn="ctr"/>
          <a:endParaRPr lang="en-US" sz="3600" b="1" dirty="0"/>
        </a:p>
      </dgm:t>
    </dgm:pt>
    <dgm:pt modelId="{D31CB351-0A06-4408-8219-BA4A7C9A24B2}" type="parTrans" cxnId="{ED712CEF-DBAF-4D10-ACC9-4B2DE3B07046}">
      <dgm:prSet/>
      <dgm:spPr/>
      <dgm:t>
        <a:bodyPr/>
        <a:lstStyle/>
        <a:p>
          <a:endParaRPr lang="en-US"/>
        </a:p>
      </dgm:t>
    </dgm:pt>
    <dgm:pt modelId="{4411B188-BFC6-4C80-8ED4-600F09F9DC3E}" type="sibTrans" cxnId="{ED712CEF-DBAF-4D10-ACC9-4B2DE3B07046}">
      <dgm:prSet/>
      <dgm:spPr/>
      <dgm:t>
        <a:bodyPr/>
        <a:lstStyle/>
        <a:p>
          <a:endParaRPr lang="en-US"/>
        </a:p>
      </dgm:t>
    </dgm:pt>
    <dgm:pt modelId="{6A66CE82-CFAE-43D6-99C9-211BB20CC613}">
      <dgm:prSet phldrT="[Text]" custT="1"/>
      <dgm:spPr>
        <a:solidFill>
          <a:srgbClr val="F38130">
            <a:alpha val="50000"/>
          </a:srgbClr>
        </a:solidFill>
      </dgm:spPr>
      <dgm:t>
        <a:bodyPr/>
        <a:lstStyle/>
        <a:p>
          <a:pPr algn="ctr"/>
          <a:r>
            <a:rPr lang="en-US" sz="3600" b="1" dirty="0"/>
            <a:t>ECE III</a:t>
          </a:r>
        </a:p>
      </dgm:t>
    </dgm:pt>
    <dgm:pt modelId="{0B43C6F3-F6A1-4D62-84BA-0A1E54B37D6C}" type="parTrans" cxnId="{DE028F59-A20F-4D2C-BB2A-50BE5472DFFB}">
      <dgm:prSet/>
      <dgm:spPr/>
      <dgm:t>
        <a:bodyPr/>
        <a:lstStyle/>
        <a:p>
          <a:endParaRPr lang="en-US"/>
        </a:p>
      </dgm:t>
    </dgm:pt>
    <dgm:pt modelId="{2321356F-4151-4400-B487-F8E5EA98193D}" type="sibTrans" cxnId="{DE028F59-A20F-4D2C-BB2A-50BE5472DFFB}">
      <dgm:prSet/>
      <dgm:spPr/>
      <dgm:t>
        <a:bodyPr/>
        <a:lstStyle/>
        <a:p>
          <a:endParaRPr lang="en-US"/>
        </a:p>
      </dgm:t>
    </dgm:pt>
    <dgm:pt modelId="{F1089139-97CD-4B75-9B0B-F2C27097139B}">
      <dgm:prSet phldrT="[Text]" custT="1"/>
      <dgm:spPr>
        <a:solidFill>
          <a:srgbClr val="5597D3">
            <a:alpha val="50000"/>
          </a:srgbClr>
        </a:solidFill>
      </dgm:spPr>
      <dgm:t>
        <a:bodyPr/>
        <a:lstStyle/>
        <a:p>
          <a:pPr algn="ctr"/>
          <a:r>
            <a:rPr lang="en-US" sz="3600" b="1" dirty="0"/>
            <a:t>ECE II</a:t>
          </a:r>
        </a:p>
      </dgm:t>
    </dgm:pt>
    <dgm:pt modelId="{7D54055B-9A11-4D80-BDAE-FCB91EA6E41B}" type="parTrans" cxnId="{91BCBCA8-DC96-4FD8-AAAC-52CE36F6A2A9}">
      <dgm:prSet/>
      <dgm:spPr/>
      <dgm:t>
        <a:bodyPr/>
        <a:lstStyle/>
        <a:p>
          <a:endParaRPr lang="en-US"/>
        </a:p>
      </dgm:t>
    </dgm:pt>
    <dgm:pt modelId="{C2924C74-48B0-4536-A617-BF5808870093}" type="sibTrans" cxnId="{91BCBCA8-DC96-4FD8-AAAC-52CE36F6A2A9}">
      <dgm:prSet/>
      <dgm:spPr/>
      <dgm:t>
        <a:bodyPr/>
        <a:lstStyle/>
        <a:p>
          <a:endParaRPr lang="en-US"/>
        </a:p>
      </dgm:t>
    </dgm:pt>
    <dgm:pt modelId="{4B355DF7-32C6-43BB-854D-ACB62B2403AF}" type="pres">
      <dgm:prSet presAssocID="{2FECA6DD-234C-424D-B54F-194B206B4D44}" presName="compositeShape" presStyleCnt="0">
        <dgm:presLayoutVars>
          <dgm:chMax val="7"/>
          <dgm:dir/>
          <dgm:resizeHandles val="exact"/>
        </dgm:presLayoutVars>
      </dgm:prSet>
      <dgm:spPr/>
    </dgm:pt>
    <dgm:pt modelId="{31F1FB08-3E76-45B9-8732-4B426288E315}" type="pres">
      <dgm:prSet presAssocID="{1B8E87AC-C916-4353-824E-28429367A497}" presName="circ1" presStyleLbl="vennNode1" presStyleIdx="0" presStyleCnt="3" custScaleX="104840" custScaleY="103910"/>
      <dgm:spPr/>
    </dgm:pt>
    <dgm:pt modelId="{0C3D4CB4-3591-487D-975C-89B8576E4D9B}" type="pres">
      <dgm:prSet presAssocID="{1B8E87AC-C916-4353-824E-28429367A497}" presName="circ1Tx" presStyleLbl="revTx" presStyleIdx="0" presStyleCnt="0">
        <dgm:presLayoutVars>
          <dgm:chMax val="0"/>
          <dgm:chPref val="0"/>
          <dgm:bulletEnabled val="1"/>
        </dgm:presLayoutVars>
      </dgm:prSet>
      <dgm:spPr/>
    </dgm:pt>
    <dgm:pt modelId="{3A5D38E3-572D-4D9F-BD25-CB503CEAC344}" type="pres">
      <dgm:prSet presAssocID="{6A66CE82-CFAE-43D6-99C9-211BB20CC613}" presName="circ2" presStyleLbl="vennNode1" presStyleIdx="1" presStyleCnt="3"/>
      <dgm:spPr/>
    </dgm:pt>
    <dgm:pt modelId="{A1D7981A-2647-4A16-82E4-729DD13E17DB}" type="pres">
      <dgm:prSet presAssocID="{6A66CE82-CFAE-43D6-99C9-211BB20CC613}" presName="circ2Tx" presStyleLbl="revTx" presStyleIdx="0" presStyleCnt="0">
        <dgm:presLayoutVars>
          <dgm:chMax val="0"/>
          <dgm:chPref val="0"/>
          <dgm:bulletEnabled val="1"/>
        </dgm:presLayoutVars>
      </dgm:prSet>
      <dgm:spPr/>
    </dgm:pt>
    <dgm:pt modelId="{F997D79D-AF5A-4C0F-B173-5D9E9C497168}" type="pres">
      <dgm:prSet presAssocID="{F1089139-97CD-4B75-9B0B-F2C27097139B}" presName="circ3" presStyleLbl="vennNode1" presStyleIdx="2" presStyleCnt="3" custLinFactNeighborX="-3300" custLinFactNeighborY="2083"/>
      <dgm:spPr/>
    </dgm:pt>
    <dgm:pt modelId="{EC056655-9CBB-4A91-97A1-F750EB08CFAC}" type="pres">
      <dgm:prSet presAssocID="{F1089139-97CD-4B75-9B0B-F2C27097139B}" presName="circ3Tx" presStyleLbl="revTx" presStyleIdx="0" presStyleCnt="0">
        <dgm:presLayoutVars>
          <dgm:chMax val="0"/>
          <dgm:chPref val="0"/>
          <dgm:bulletEnabled val="1"/>
        </dgm:presLayoutVars>
      </dgm:prSet>
      <dgm:spPr/>
    </dgm:pt>
  </dgm:ptLst>
  <dgm:cxnLst>
    <dgm:cxn modelId="{8748701B-13B6-426B-8273-BB1530909E9F}" type="presOf" srcId="{6A66CE82-CFAE-43D6-99C9-211BB20CC613}" destId="{A1D7981A-2647-4A16-82E4-729DD13E17DB}" srcOrd="1" destOrd="0" presId="urn:microsoft.com/office/officeart/2005/8/layout/venn1"/>
    <dgm:cxn modelId="{DE028F59-A20F-4D2C-BB2A-50BE5472DFFB}" srcId="{2FECA6DD-234C-424D-B54F-194B206B4D44}" destId="{6A66CE82-CFAE-43D6-99C9-211BB20CC613}" srcOrd="1" destOrd="0" parTransId="{0B43C6F3-F6A1-4D62-84BA-0A1E54B37D6C}" sibTransId="{2321356F-4151-4400-B487-F8E5EA98193D}"/>
    <dgm:cxn modelId="{827D7F5A-A6EE-4D44-972C-6D5E922BB7AC}" type="presOf" srcId="{2FECA6DD-234C-424D-B54F-194B206B4D44}" destId="{4B355DF7-32C6-43BB-854D-ACB62B2403AF}" srcOrd="0" destOrd="0" presId="urn:microsoft.com/office/officeart/2005/8/layout/venn1"/>
    <dgm:cxn modelId="{8067B37D-9277-4A10-AF3E-0CBE1E204E5E}" type="presOf" srcId="{1B8E87AC-C916-4353-824E-28429367A497}" destId="{0C3D4CB4-3591-487D-975C-89B8576E4D9B}" srcOrd="1" destOrd="0" presId="urn:microsoft.com/office/officeart/2005/8/layout/venn1"/>
    <dgm:cxn modelId="{3AA41790-FA90-40F2-AB12-2FD74D55138E}" type="presOf" srcId="{F1089139-97CD-4B75-9B0B-F2C27097139B}" destId="{EC056655-9CBB-4A91-97A1-F750EB08CFAC}" srcOrd="1" destOrd="0" presId="urn:microsoft.com/office/officeart/2005/8/layout/venn1"/>
    <dgm:cxn modelId="{91BCBCA8-DC96-4FD8-AAAC-52CE36F6A2A9}" srcId="{2FECA6DD-234C-424D-B54F-194B206B4D44}" destId="{F1089139-97CD-4B75-9B0B-F2C27097139B}" srcOrd="2" destOrd="0" parTransId="{7D54055B-9A11-4D80-BDAE-FCB91EA6E41B}" sibTransId="{C2924C74-48B0-4536-A617-BF5808870093}"/>
    <dgm:cxn modelId="{A01D3CAB-0E15-49F3-ACB9-1E4867C87012}" type="presOf" srcId="{F1089139-97CD-4B75-9B0B-F2C27097139B}" destId="{F997D79D-AF5A-4C0F-B173-5D9E9C497168}" srcOrd="0" destOrd="0" presId="urn:microsoft.com/office/officeart/2005/8/layout/venn1"/>
    <dgm:cxn modelId="{FFF986B2-7959-4DDE-821B-AE7157F82F60}" type="presOf" srcId="{1B8E87AC-C916-4353-824E-28429367A497}" destId="{31F1FB08-3E76-45B9-8732-4B426288E315}" srcOrd="0" destOrd="0" presId="urn:microsoft.com/office/officeart/2005/8/layout/venn1"/>
    <dgm:cxn modelId="{186089BE-32F9-48E3-B4C7-3F62DE35BBA3}" type="presOf" srcId="{6A66CE82-CFAE-43D6-99C9-211BB20CC613}" destId="{3A5D38E3-572D-4D9F-BD25-CB503CEAC344}" srcOrd="0" destOrd="0" presId="urn:microsoft.com/office/officeart/2005/8/layout/venn1"/>
    <dgm:cxn modelId="{ED712CEF-DBAF-4D10-ACC9-4B2DE3B07046}" srcId="{2FECA6DD-234C-424D-B54F-194B206B4D44}" destId="{1B8E87AC-C916-4353-824E-28429367A497}" srcOrd="0" destOrd="0" parTransId="{D31CB351-0A06-4408-8219-BA4A7C9A24B2}" sibTransId="{4411B188-BFC6-4C80-8ED4-600F09F9DC3E}"/>
    <dgm:cxn modelId="{6CFD619A-0278-4665-B58E-8A5214B61B09}" type="presParOf" srcId="{4B355DF7-32C6-43BB-854D-ACB62B2403AF}" destId="{31F1FB08-3E76-45B9-8732-4B426288E315}" srcOrd="0" destOrd="0" presId="urn:microsoft.com/office/officeart/2005/8/layout/venn1"/>
    <dgm:cxn modelId="{72B9AA6B-FC56-460A-97FC-94482BF2CD8B}" type="presParOf" srcId="{4B355DF7-32C6-43BB-854D-ACB62B2403AF}" destId="{0C3D4CB4-3591-487D-975C-89B8576E4D9B}" srcOrd="1" destOrd="0" presId="urn:microsoft.com/office/officeart/2005/8/layout/venn1"/>
    <dgm:cxn modelId="{0AB7CED5-66EF-4BB6-93DE-8D68DF4F62AE}" type="presParOf" srcId="{4B355DF7-32C6-43BB-854D-ACB62B2403AF}" destId="{3A5D38E3-572D-4D9F-BD25-CB503CEAC344}" srcOrd="2" destOrd="0" presId="urn:microsoft.com/office/officeart/2005/8/layout/venn1"/>
    <dgm:cxn modelId="{1F65AE07-CB74-4E00-9B37-AD346E51E6D6}" type="presParOf" srcId="{4B355DF7-32C6-43BB-854D-ACB62B2403AF}" destId="{A1D7981A-2647-4A16-82E4-729DD13E17DB}" srcOrd="3" destOrd="0" presId="urn:microsoft.com/office/officeart/2005/8/layout/venn1"/>
    <dgm:cxn modelId="{095B0B39-C570-4DD0-AB8A-314356A66B2B}" type="presParOf" srcId="{4B355DF7-32C6-43BB-854D-ACB62B2403AF}" destId="{F997D79D-AF5A-4C0F-B173-5D9E9C497168}" srcOrd="4" destOrd="0" presId="urn:microsoft.com/office/officeart/2005/8/layout/venn1"/>
    <dgm:cxn modelId="{99E440D0-9518-4EA4-8F1A-CD3EFBE49188}" type="presParOf" srcId="{4B355DF7-32C6-43BB-854D-ACB62B2403AF}" destId="{EC056655-9CBB-4A91-97A1-F750EB08CFA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664FCD-88C8-43D2-834A-D67F25077A10}" type="doc">
      <dgm:prSet loTypeId="urn:microsoft.com/office/officeart/2005/8/layout/equation2" loCatId="process" qsTypeId="urn:microsoft.com/office/officeart/2005/8/quickstyle/simple1" qsCatId="simple" csTypeId="urn:microsoft.com/office/officeart/2005/8/colors/accent1_2" csCatId="accent1" phldr="1"/>
      <dgm:spPr/>
    </dgm:pt>
    <dgm:pt modelId="{FBB99F60-BD0B-4F2C-8431-38BB023D77AD}" type="pres">
      <dgm:prSet presAssocID="{65664FCD-88C8-43D2-834A-D67F25077A10}" presName="Name0" presStyleCnt="0">
        <dgm:presLayoutVars>
          <dgm:dir/>
          <dgm:resizeHandles val="exact"/>
        </dgm:presLayoutVars>
      </dgm:prSet>
      <dgm:spPr/>
    </dgm:pt>
  </dgm:ptLst>
  <dgm:cxnLst>
    <dgm:cxn modelId="{BDF1346A-4E2E-42F4-8BCB-4CB7D1404E98}" type="presOf" srcId="{65664FCD-88C8-43D2-834A-D67F25077A10}" destId="{FBB99F60-BD0B-4F2C-8431-38BB023D77AD}" srcOrd="0"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947615" y="-220651"/>
          <a:ext cx="1801362" cy="1554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Coordination &amp; Sustainability</a:t>
          </a:r>
        </a:p>
        <a:p>
          <a:pPr marL="0" lvl="0" indent="0" algn="ctr" defTabSz="622300">
            <a:lnSpc>
              <a:spcPct val="90000"/>
            </a:lnSpc>
            <a:spcBef>
              <a:spcPct val="0"/>
            </a:spcBef>
            <a:spcAft>
              <a:spcPct val="35000"/>
            </a:spcAft>
            <a:buNone/>
          </a:pPr>
          <a:r>
            <a:rPr lang="en-US" sz="1200" kern="1200" dirty="0"/>
            <a:t>Structures for ongoing support of all personnel development activities</a:t>
          </a:r>
        </a:p>
      </dsp:txBody>
      <dsp:txXfrm>
        <a:off x="3023498" y="-144768"/>
        <a:ext cx="1649596" cy="1402713"/>
      </dsp:txXfrm>
    </dsp:sp>
    <dsp:sp modelId="{C24572E0-C6B1-4F65-BA60-BA650320E192}">
      <dsp:nvSpPr>
        <dsp:cNvPr id="0" name=""/>
        <dsp:cNvSpPr/>
      </dsp:nvSpPr>
      <dsp:spPr>
        <a:xfrm>
          <a:off x="1999136" y="651037"/>
          <a:ext cx="4160959" cy="4160959"/>
        </a:xfrm>
        <a:custGeom>
          <a:avLst/>
          <a:gdLst/>
          <a:ahLst/>
          <a:cxnLst/>
          <a:rect l="0" t="0" r="0" b="0"/>
          <a:pathLst>
            <a:path>
              <a:moveTo>
                <a:pt x="2923112" y="178279"/>
              </a:moveTo>
              <a:arcTo wR="2080479" hR="2080479" stAng="17633536" swAng="9355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5049327" y="1250378"/>
          <a:ext cx="1800578" cy="1554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Recruitment and Retention</a:t>
          </a:r>
        </a:p>
        <a:p>
          <a:pPr marL="0" lvl="0" indent="0" algn="ctr" defTabSz="622300">
            <a:lnSpc>
              <a:spcPct val="90000"/>
            </a:lnSpc>
            <a:spcBef>
              <a:spcPct val="0"/>
            </a:spcBef>
            <a:spcAft>
              <a:spcPct val="35000"/>
            </a:spcAft>
            <a:buNone/>
          </a:pPr>
          <a:r>
            <a:rPr lang="en-US" sz="1200" kern="1200" dirty="0"/>
            <a:t>Strategies to identify, hire and maintain a qualified workforce across sectors and disciplines</a:t>
          </a:r>
        </a:p>
      </dsp:txBody>
      <dsp:txXfrm>
        <a:off x="5125210" y="1326261"/>
        <a:ext cx="1648812" cy="1402713"/>
      </dsp:txXfrm>
    </dsp:sp>
    <dsp:sp modelId="{57BD7CB0-14EB-8549-B45B-ECADEDC42B47}">
      <dsp:nvSpPr>
        <dsp:cNvPr id="0" name=""/>
        <dsp:cNvSpPr/>
      </dsp:nvSpPr>
      <dsp:spPr>
        <a:xfrm>
          <a:off x="1911323" y="305940"/>
          <a:ext cx="4160959" cy="4160959"/>
        </a:xfrm>
        <a:custGeom>
          <a:avLst/>
          <a:gdLst/>
          <a:ahLst/>
          <a:cxnLst/>
          <a:rect l="0" t="0" r="0" b="0"/>
          <a:pathLst>
            <a:path>
              <a:moveTo>
                <a:pt x="4080272" y="2654261"/>
              </a:moveTo>
              <a:arcTo wR="2080479" hR="2080479" stAng="960556" swAng="8014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4170490" y="3542971"/>
          <a:ext cx="1801362" cy="1554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Personnel Standards</a:t>
          </a:r>
        </a:p>
        <a:p>
          <a:pPr marL="0" lvl="0" indent="0" algn="ctr" defTabSz="622300">
            <a:lnSpc>
              <a:spcPct val="90000"/>
            </a:lnSpc>
            <a:spcBef>
              <a:spcPct val="0"/>
            </a:spcBef>
            <a:spcAft>
              <a:spcPct val="35000"/>
            </a:spcAft>
            <a:buNone/>
          </a:pPr>
          <a:r>
            <a:rPr lang="en-US" sz="1200" kern="1200" dirty="0"/>
            <a:t>Discipline specific knowledge, skills and competencies for the EC workforce</a:t>
          </a:r>
        </a:p>
      </dsp:txBody>
      <dsp:txXfrm>
        <a:off x="4246373" y="3618854"/>
        <a:ext cx="1649596" cy="1402713"/>
      </dsp:txXfrm>
    </dsp:sp>
    <dsp:sp modelId="{6F5ECDCF-92F0-4CF2-97CC-9EF5A5DEAD52}">
      <dsp:nvSpPr>
        <dsp:cNvPr id="0" name=""/>
        <dsp:cNvSpPr/>
      </dsp:nvSpPr>
      <dsp:spPr>
        <a:xfrm>
          <a:off x="1767816" y="556588"/>
          <a:ext cx="4160959" cy="4160959"/>
        </a:xfrm>
        <a:custGeom>
          <a:avLst/>
          <a:gdLst/>
          <a:ahLst/>
          <a:cxnLst/>
          <a:rect l="0" t="0" r="0" b="0"/>
          <a:pathLst>
            <a:path>
              <a:moveTo>
                <a:pt x="2274814" y="4151863"/>
              </a:moveTo>
              <a:arcTo wR="2080479" hR="2080479" stAng="5078416" swAng="6431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724739" y="3542971"/>
          <a:ext cx="1801362" cy="1554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Preservice Training</a:t>
          </a:r>
        </a:p>
        <a:p>
          <a:pPr marL="0" lvl="0" indent="0" algn="ctr" defTabSz="622300">
            <a:lnSpc>
              <a:spcPct val="90000"/>
            </a:lnSpc>
            <a:spcBef>
              <a:spcPct val="0"/>
            </a:spcBef>
            <a:spcAft>
              <a:spcPct val="35000"/>
            </a:spcAft>
            <a:buNone/>
          </a:pPr>
          <a:r>
            <a:rPr lang="en-US" sz="1200" kern="1200" dirty="0"/>
            <a:t>Formal program of study at an IHE to prepare for the EC workforce</a:t>
          </a:r>
        </a:p>
      </dsp:txBody>
      <dsp:txXfrm>
        <a:off x="1800622" y="3618854"/>
        <a:ext cx="1649596" cy="1402713"/>
      </dsp:txXfrm>
    </dsp:sp>
    <dsp:sp modelId="{F025B3F9-D480-41AF-989A-A539DAF14B57}">
      <dsp:nvSpPr>
        <dsp:cNvPr id="0" name=""/>
        <dsp:cNvSpPr/>
      </dsp:nvSpPr>
      <dsp:spPr>
        <a:xfrm>
          <a:off x="1767816" y="556588"/>
          <a:ext cx="4160959" cy="4160959"/>
        </a:xfrm>
        <a:custGeom>
          <a:avLst/>
          <a:gdLst/>
          <a:ahLst/>
          <a:cxnLst/>
          <a:rect l="0" t="0" r="0" b="0"/>
          <a:pathLst>
            <a:path>
              <a:moveTo>
                <a:pt x="143674" y="2840205"/>
              </a:moveTo>
              <a:arcTo wR="2080479" hR="2080479" stAng="9514923" swAng="7992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968961" y="1216924"/>
          <a:ext cx="1801362" cy="1554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Inservice Training</a:t>
          </a:r>
        </a:p>
        <a:p>
          <a:pPr marL="0" lvl="0" indent="0" algn="ctr" defTabSz="622300">
            <a:lnSpc>
              <a:spcPct val="90000"/>
            </a:lnSpc>
            <a:spcBef>
              <a:spcPct val="0"/>
            </a:spcBef>
            <a:spcAft>
              <a:spcPct val="35000"/>
            </a:spcAft>
            <a:buNone/>
          </a:pPr>
          <a:r>
            <a:rPr lang="en-US" sz="1200" kern="1200" dirty="0"/>
            <a:t>Ongoing learning activities to maintain and build the competence of the EC workforce </a:t>
          </a:r>
        </a:p>
      </dsp:txBody>
      <dsp:txXfrm>
        <a:off x="1044844" y="1292807"/>
        <a:ext cx="1649596" cy="1402713"/>
      </dsp:txXfrm>
    </dsp:sp>
    <dsp:sp modelId="{E9A279D0-0878-F94F-AC26-567CCCE76D74}">
      <dsp:nvSpPr>
        <dsp:cNvPr id="0" name=""/>
        <dsp:cNvSpPr/>
      </dsp:nvSpPr>
      <dsp:spPr>
        <a:xfrm>
          <a:off x="1767816" y="556588"/>
          <a:ext cx="4160959" cy="4160959"/>
        </a:xfrm>
        <a:custGeom>
          <a:avLst/>
          <a:gdLst/>
          <a:ahLst/>
          <a:cxnLst/>
          <a:rect l="0" t="0" r="0" b="0"/>
          <a:pathLst>
            <a:path>
              <a:moveTo>
                <a:pt x="669125" y="551926"/>
              </a:moveTo>
              <a:arcTo wR="2080479" hR="2080479" stAng="13636972" swAng="7697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1FB08-3E76-45B9-8732-4B426288E315}">
      <dsp:nvSpPr>
        <dsp:cNvPr id="0" name=""/>
        <dsp:cNvSpPr/>
      </dsp:nvSpPr>
      <dsp:spPr>
        <a:xfrm>
          <a:off x="1171660" y="58432"/>
          <a:ext cx="1588769" cy="1574675"/>
        </a:xfrm>
        <a:prstGeom prst="ellipse">
          <a:avLst/>
        </a:prstGeom>
        <a:solidFill>
          <a:srgbClr val="A6CD45">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dirty="0"/>
        </a:p>
        <a:p>
          <a:pPr marL="0" lvl="0" indent="0" algn="ctr" defTabSz="1600200">
            <a:lnSpc>
              <a:spcPct val="90000"/>
            </a:lnSpc>
            <a:spcBef>
              <a:spcPct val="0"/>
            </a:spcBef>
            <a:spcAft>
              <a:spcPct val="35000"/>
            </a:spcAft>
            <a:buNone/>
          </a:pPr>
          <a:r>
            <a:rPr lang="en-US" sz="3600" b="1" kern="1200" dirty="0"/>
            <a:t>ECE I</a:t>
          </a:r>
        </a:p>
        <a:p>
          <a:pPr marL="0" lvl="0" indent="0" algn="ctr" defTabSz="1600200">
            <a:lnSpc>
              <a:spcPct val="90000"/>
            </a:lnSpc>
            <a:spcBef>
              <a:spcPct val="0"/>
            </a:spcBef>
            <a:spcAft>
              <a:spcPct val="35000"/>
            </a:spcAft>
            <a:buNone/>
          </a:pPr>
          <a:endParaRPr lang="en-US" sz="3600" b="1" kern="1200" dirty="0"/>
        </a:p>
      </dsp:txBody>
      <dsp:txXfrm>
        <a:off x="1383496" y="334000"/>
        <a:ext cx="1165097" cy="708604"/>
      </dsp:txXfrm>
    </dsp:sp>
    <dsp:sp modelId="{3A5D38E3-572D-4D9F-BD25-CB503CEAC344}">
      <dsp:nvSpPr>
        <dsp:cNvPr id="0" name=""/>
        <dsp:cNvSpPr/>
      </dsp:nvSpPr>
      <dsp:spPr>
        <a:xfrm>
          <a:off x="1755148" y="1035197"/>
          <a:ext cx="1515422" cy="1515422"/>
        </a:xfrm>
        <a:prstGeom prst="ellipse">
          <a:avLst/>
        </a:prstGeom>
        <a:solidFill>
          <a:srgbClr val="F3813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III</a:t>
          </a:r>
        </a:p>
      </dsp:txBody>
      <dsp:txXfrm>
        <a:off x="2218615" y="1426682"/>
        <a:ext cx="909253" cy="833482"/>
      </dsp:txXfrm>
    </dsp:sp>
    <dsp:sp modelId="{F997D79D-AF5A-4C0F-B173-5D9E9C497168}">
      <dsp:nvSpPr>
        <dsp:cNvPr id="0" name=""/>
        <dsp:cNvSpPr/>
      </dsp:nvSpPr>
      <dsp:spPr>
        <a:xfrm>
          <a:off x="611509" y="1066764"/>
          <a:ext cx="1515422" cy="1515422"/>
        </a:xfrm>
        <a:prstGeom prst="ellipse">
          <a:avLst/>
        </a:prstGeom>
        <a:solidFill>
          <a:srgbClr val="5597D3">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a:t>
          </a:r>
        </a:p>
      </dsp:txBody>
      <dsp:txXfrm>
        <a:off x="754211" y="1458248"/>
        <a:ext cx="909253" cy="833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1FB08-3E76-45B9-8732-4B426288E315}">
      <dsp:nvSpPr>
        <dsp:cNvPr id="0" name=""/>
        <dsp:cNvSpPr/>
      </dsp:nvSpPr>
      <dsp:spPr>
        <a:xfrm>
          <a:off x="1171660" y="58432"/>
          <a:ext cx="1588769" cy="1574675"/>
        </a:xfrm>
        <a:prstGeom prst="ellipse">
          <a:avLst/>
        </a:prstGeom>
        <a:solidFill>
          <a:srgbClr val="A6CD45">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dirty="0"/>
        </a:p>
        <a:p>
          <a:pPr marL="0" lvl="0" indent="0" algn="ctr" defTabSz="1600200">
            <a:lnSpc>
              <a:spcPct val="90000"/>
            </a:lnSpc>
            <a:spcBef>
              <a:spcPct val="0"/>
            </a:spcBef>
            <a:spcAft>
              <a:spcPct val="35000"/>
            </a:spcAft>
            <a:buNone/>
          </a:pPr>
          <a:r>
            <a:rPr lang="en-US" sz="3600" b="1" kern="1200" dirty="0"/>
            <a:t>ECE I</a:t>
          </a:r>
        </a:p>
        <a:p>
          <a:pPr marL="0" lvl="0" indent="0" algn="ctr" defTabSz="1600200">
            <a:lnSpc>
              <a:spcPct val="90000"/>
            </a:lnSpc>
            <a:spcBef>
              <a:spcPct val="0"/>
            </a:spcBef>
            <a:spcAft>
              <a:spcPct val="35000"/>
            </a:spcAft>
            <a:buNone/>
          </a:pPr>
          <a:endParaRPr lang="en-US" sz="3600" b="1" kern="1200" dirty="0"/>
        </a:p>
      </dsp:txBody>
      <dsp:txXfrm>
        <a:off x="1383496" y="334000"/>
        <a:ext cx="1165097" cy="708604"/>
      </dsp:txXfrm>
    </dsp:sp>
    <dsp:sp modelId="{3A5D38E3-572D-4D9F-BD25-CB503CEAC344}">
      <dsp:nvSpPr>
        <dsp:cNvPr id="0" name=""/>
        <dsp:cNvSpPr/>
      </dsp:nvSpPr>
      <dsp:spPr>
        <a:xfrm>
          <a:off x="1755148" y="1035197"/>
          <a:ext cx="1515422" cy="1515422"/>
        </a:xfrm>
        <a:prstGeom prst="ellipse">
          <a:avLst/>
        </a:prstGeom>
        <a:solidFill>
          <a:srgbClr val="F3813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III</a:t>
          </a:r>
        </a:p>
      </dsp:txBody>
      <dsp:txXfrm>
        <a:off x="2218615" y="1426682"/>
        <a:ext cx="909253" cy="833482"/>
      </dsp:txXfrm>
    </dsp:sp>
    <dsp:sp modelId="{F997D79D-AF5A-4C0F-B173-5D9E9C497168}">
      <dsp:nvSpPr>
        <dsp:cNvPr id="0" name=""/>
        <dsp:cNvSpPr/>
      </dsp:nvSpPr>
      <dsp:spPr>
        <a:xfrm>
          <a:off x="611509" y="1066764"/>
          <a:ext cx="1515422" cy="1515422"/>
        </a:xfrm>
        <a:prstGeom prst="ellipse">
          <a:avLst/>
        </a:prstGeom>
        <a:solidFill>
          <a:srgbClr val="5597D3">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a:t>
          </a:r>
        </a:p>
      </dsp:txBody>
      <dsp:txXfrm>
        <a:off x="754211" y="1458248"/>
        <a:ext cx="909253" cy="833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FE248-20B2-44FA-A290-EC6A88FC4F7F}">
      <dsp:nvSpPr>
        <dsp:cNvPr id="0" name=""/>
        <dsp:cNvSpPr/>
      </dsp:nvSpPr>
      <dsp:spPr>
        <a:xfrm>
          <a:off x="359463" y="-20403"/>
          <a:ext cx="3263504" cy="3263504"/>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r" defTabSz="488950">
            <a:lnSpc>
              <a:spcPct val="90000"/>
            </a:lnSpc>
            <a:spcBef>
              <a:spcPct val="0"/>
            </a:spcBef>
            <a:spcAft>
              <a:spcPct val="35000"/>
            </a:spcAft>
            <a:buNone/>
          </a:pPr>
          <a:r>
            <a:rPr lang="en-US" sz="1100" kern="1200" dirty="0"/>
            <a:t>Professional Preparation</a:t>
          </a:r>
        </a:p>
      </dsp:txBody>
      <dsp:txXfrm>
        <a:off x="1534977" y="142771"/>
        <a:ext cx="912475" cy="489525"/>
      </dsp:txXfrm>
    </dsp:sp>
    <dsp:sp modelId="{ADF52577-BB15-4F20-9E3F-FE3BDF41814A}">
      <dsp:nvSpPr>
        <dsp:cNvPr id="0" name=""/>
        <dsp:cNvSpPr/>
      </dsp:nvSpPr>
      <dsp:spPr>
        <a:xfrm>
          <a:off x="685813" y="591490"/>
          <a:ext cx="2610803" cy="2692416"/>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Working Conditions/  Place of Employment </a:t>
          </a:r>
        </a:p>
      </dsp:txBody>
      <dsp:txXfrm>
        <a:off x="1534977" y="753035"/>
        <a:ext cx="912475" cy="484635"/>
      </dsp:txXfrm>
    </dsp:sp>
    <dsp:sp modelId="{DFDC8CE9-B210-4BC6-AE31-95CCA80579BC}">
      <dsp:nvSpPr>
        <dsp:cNvPr id="0" name=""/>
        <dsp:cNvSpPr/>
      </dsp:nvSpPr>
      <dsp:spPr>
        <a:xfrm>
          <a:off x="1012164" y="1284998"/>
          <a:ext cx="1958102" cy="1958102"/>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597D3"/>
              </a:solidFill>
            </a:rPr>
            <a:t>ECEs </a:t>
          </a:r>
        </a:p>
      </dsp:txBody>
      <dsp:txXfrm>
        <a:off x="1534977" y="1431855"/>
        <a:ext cx="912475" cy="440573"/>
      </dsp:txXfrm>
    </dsp:sp>
    <dsp:sp modelId="{02CC0E95-6F72-4B1B-AA06-C3A875575499}">
      <dsp:nvSpPr>
        <dsp:cNvPr id="0" name=""/>
        <dsp:cNvSpPr/>
      </dsp:nvSpPr>
      <dsp:spPr>
        <a:xfrm>
          <a:off x="1338514" y="1937698"/>
          <a:ext cx="1305401" cy="1305401"/>
        </a:xfrm>
        <a:prstGeom prst="ellipse">
          <a:avLst/>
        </a:prstGeom>
        <a:solidFill>
          <a:schemeClr val="accent2"/>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Young Children </a:t>
          </a:r>
          <a:br>
            <a:rPr lang="en-US" sz="1200" b="1" kern="1200" dirty="0">
              <a:solidFill>
                <a:schemeClr val="bg1"/>
              </a:solidFill>
            </a:rPr>
          </a:br>
          <a:r>
            <a:rPr lang="en-US" sz="1200" b="1" kern="1200" dirty="0">
              <a:solidFill>
                <a:schemeClr val="bg1"/>
              </a:solidFill>
            </a:rPr>
            <a:t>0-8 </a:t>
          </a:r>
          <a:r>
            <a:rPr lang="en-US" sz="1100" b="1" kern="1200" dirty="0">
              <a:solidFill>
                <a:schemeClr val="bg1"/>
              </a:solidFill>
            </a:rPr>
            <a:t>and Families in Communities </a:t>
          </a:r>
          <a:endParaRPr lang="en-US" sz="1200" b="1" kern="1200" dirty="0">
            <a:solidFill>
              <a:schemeClr val="bg1"/>
            </a:solidFill>
          </a:endParaRPr>
        </a:p>
      </dsp:txBody>
      <dsp:txXfrm>
        <a:off x="1529686" y="2264049"/>
        <a:ext cx="923058" cy="6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FE248-20B2-44FA-A290-EC6A88FC4F7F}">
      <dsp:nvSpPr>
        <dsp:cNvPr id="0" name=""/>
        <dsp:cNvSpPr/>
      </dsp:nvSpPr>
      <dsp:spPr>
        <a:xfrm>
          <a:off x="359463" y="-20403"/>
          <a:ext cx="3263504" cy="3263504"/>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r" defTabSz="488950">
            <a:lnSpc>
              <a:spcPct val="90000"/>
            </a:lnSpc>
            <a:spcBef>
              <a:spcPct val="0"/>
            </a:spcBef>
            <a:spcAft>
              <a:spcPct val="35000"/>
            </a:spcAft>
            <a:buNone/>
          </a:pPr>
          <a:r>
            <a:rPr lang="en-US" sz="1100" kern="1200" dirty="0"/>
            <a:t>Professional Preparation</a:t>
          </a:r>
        </a:p>
      </dsp:txBody>
      <dsp:txXfrm>
        <a:off x="1534977" y="142771"/>
        <a:ext cx="912475" cy="489525"/>
      </dsp:txXfrm>
    </dsp:sp>
    <dsp:sp modelId="{ADF52577-BB15-4F20-9E3F-FE3BDF41814A}">
      <dsp:nvSpPr>
        <dsp:cNvPr id="0" name=""/>
        <dsp:cNvSpPr/>
      </dsp:nvSpPr>
      <dsp:spPr>
        <a:xfrm>
          <a:off x="685813" y="591490"/>
          <a:ext cx="2610803" cy="2692416"/>
        </a:xfrm>
        <a:prstGeom prst="ellipse">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Working Conditions/  Place of Employment </a:t>
          </a:r>
        </a:p>
      </dsp:txBody>
      <dsp:txXfrm>
        <a:off x="1534977" y="753035"/>
        <a:ext cx="912475" cy="484635"/>
      </dsp:txXfrm>
    </dsp:sp>
    <dsp:sp modelId="{DFDC8CE9-B210-4BC6-AE31-95CCA80579BC}">
      <dsp:nvSpPr>
        <dsp:cNvPr id="0" name=""/>
        <dsp:cNvSpPr/>
      </dsp:nvSpPr>
      <dsp:spPr>
        <a:xfrm>
          <a:off x="1012164" y="1284998"/>
          <a:ext cx="1958102" cy="1958102"/>
        </a:xfrm>
        <a:prstGeom prst="ellipse">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597D3"/>
              </a:solidFill>
            </a:rPr>
            <a:t>ECEs </a:t>
          </a:r>
        </a:p>
      </dsp:txBody>
      <dsp:txXfrm>
        <a:off x="1534977" y="1431855"/>
        <a:ext cx="912475" cy="440573"/>
      </dsp:txXfrm>
    </dsp:sp>
    <dsp:sp modelId="{02CC0E95-6F72-4B1B-AA06-C3A875575499}">
      <dsp:nvSpPr>
        <dsp:cNvPr id="0" name=""/>
        <dsp:cNvSpPr/>
      </dsp:nvSpPr>
      <dsp:spPr>
        <a:xfrm>
          <a:off x="1338514" y="1937698"/>
          <a:ext cx="1305401" cy="1305401"/>
        </a:xfrm>
        <a:prstGeom prst="ellipse">
          <a:avLst/>
        </a:prstGeom>
        <a:solidFill>
          <a:schemeClr val="accent2"/>
        </a:solid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Young Children </a:t>
          </a:r>
          <a:br>
            <a:rPr lang="en-US" sz="1200" b="1" kern="1200" dirty="0">
              <a:solidFill>
                <a:schemeClr val="bg1"/>
              </a:solidFill>
            </a:rPr>
          </a:br>
          <a:r>
            <a:rPr lang="en-US" sz="1200" b="1" kern="1200" dirty="0">
              <a:solidFill>
                <a:schemeClr val="bg1"/>
              </a:solidFill>
            </a:rPr>
            <a:t>0-8 </a:t>
          </a:r>
          <a:r>
            <a:rPr lang="en-US" sz="1100" b="1" kern="1200" dirty="0">
              <a:solidFill>
                <a:schemeClr val="bg1"/>
              </a:solidFill>
            </a:rPr>
            <a:t>and Families in Communities </a:t>
          </a:r>
          <a:endParaRPr lang="en-US" sz="1200" b="1" kern="1200" dirty="0">
            <a:solidFill>
              <a:schemeClr val="bg1"/>
            </a:solidFill>
          </a:endParaRPr>
        </a:p>
      </dsp:txBody>
      <dsp:txXfrm>
        <a:off x="1529686" y="2264049"/>
        <a:ext cx="923058" cy="6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BEC4D-E070-4BB4-BBC0-A3954D0132E0}">
      <dsp:nvSpPr>
        <dsp:cNvPr id="0" name=""/>
        <dsp:cNvSpPr/>
      </dsp:nvSpPr>
      <dsp:spPr>
        <a:xfrm>
          <a:off x="1459461" y="0"/>
          <a:ext cx="2701902" cy="2701902"/>
        </a:xfrm>
        <a:prstGeom prst="ellipse">
          <a:avLst/>
        </a:prstGeom>
        <a:solidFill>
          <a:srgbClr val="5597D3"/>
        </a:solidFill>
        <a:ln w="12700" cap="flat" cmpd="sng" algn="ctr">
          <a:no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1. Unifying and Coherent Identity*</a:t>
          </a:r>
        </a:p>
        <a:p>
          <a:pPr marL="0" lvl="0" indent="0" algn="ctr" defTabSz="889000">
            <a:lnSpc>
              <a:spcPct val="90000"/>
            </a:lnSpc>
            <a:spcBef>
              <a:spcPct val="0"/>
            </a:spcBef>
            <a:spcAft>
              <a:spcPct val="35000"/>
            </a:spcAft>
            <a:buNone/>
          </a:pPr>
          <a:r>
            <a:rPr lang="en-US" sz="1800" b="1" kern="1200" dirty="0">
              <a:solidFill>
                <a:schemeClr val="tx1"/>
              </a:solidFill>
            </a:rPr>
            <a:t>POWER TO THE PROFESSION</a:t>
          </a:r>
        </a:p>
        <a:p>
          <a:pPr marL="0" lvl="0" indent="0" algn="ctr" defTabSz="889000">
            <a:lnSpc>
              <a:spcPct val="90000"/>
            </a:lnSpc>
            <a:spcBef>
              <a:spcPct val="0"/>
            </a:spcBef>
            <a:spcAft>
              <a:spcPct val="35000"/>
            </a:spcAft>
            <a:buNone/>
          </a:pPr>
          <a:r>
            <a:rPr lang="en-US" sz="1600" kern="1200" dirty="0">
              <a:solidFill>
                <a:schemeClr val="tx1"/>
              </a:solidFill>
            </a:rPr>
            <a:t>2017- Spring 2019</a:t>
          </a:r>
        </a:p>
      </dsp:txBody>
      <dsp:txXfrm>
        <a:off x="1819715" y="472832"/>
        <a:ext cx="1981394" cy="1215856"/>
      </dsp:txXfrm>
    </dsp:sp>
    <dsp:sp modelId="{40A658CF-AC33-41F1-B425-EBD953DD1017}">
      <dsp:nvSpPr>
        <dsp:cNvPr id="0" name=""/>
        <dsp:cNvSpPr/>
      </dsp:nvSpPr>
      <dsp:spPr>
        <a:xfrm>
          <a:off x="2364337" y="1819280"/>
          <a:ext cx="2701902" cy="2701902"/>
        </a:xfrm>
        <a:prstGeom prst="ellipse">
          <a:avLst/>
        </a:prstGeom>
        <a:solidFill>
          <a:srgbClr val="F3813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2b. Public Support</a:t>
          </a:r>
        </a:p>
        <a:p>
          <a:pPr marL="0" lvl="0" indent="0" algn="ctr" defTabSz="889000">
            <a:lnSpc>
              <a:spcPct val="90000"/>
            </a:lnSpc>
            <a:spcBef>
              <a:spcPct val="0"/>
            </a:spcBef>
            <a:spcAft>
              <a:spcPct val="35000"/>
            </a:spcAft>
            <a:buNone/>
          </a:pPr>
          <a:r>
            <a:rPr lang="en-US" sz="2000" kern="1200" dirty="0">
              <a:solidFill>
                <a:schemeClr val="tx1"/>
              </a:solidFill>
            </a:rPr>
            <a:t>Planning Begins 2018</a:t>
          </a:r>
          <a:endParaRPr lang="en-US" sz="2000" b="1" kern="1200" dirty="0">
            <a:solidFill>
              <a:schemeClr val="tx1"/>
            </a:solidFill>
          </a:endParaRPr>
        </a:p>
      </dsp:txBody>
      <dsp:txXfrm>
        <a:off x="3190669" y="2517272"/>
        <a:ext cx="1621141" cy="1486046"/>
      </dsp:txXfrm>
    </dsp:sp>
    <dsp:sp modelId="{8270C11D-706B-4BE4-9C04-D49F01D5609A}">
      <dsp:nvSpPr>
        <dsp:cNvPr id="0" name=""/>
        <dsp:cNvSpPr/>
      </dsp:nvSpPr>
      <dsp:spPr>
        <a:xfrm>
          <a:off x="414464" y="1819280"/>
          <a:ext cx="2701902" cy="2701902"/>
        </a:xfrm>
        <a:prstGeom prst="ellipse">
          <a:avLst/>
        </a:prstGeom>
        <a:solidFill>
          <a:srgbClr val="A6CD45"/>
        </a:solidFill>
        <a:ln w="12700" cap="flat" cmpd="sng" algn="ctr">
          <a:no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2a. Public Policy &amp; Investment</a:t>
          </a:r>
        </a:p>
        <a:p>
          <a:pPr marL="0" lvl="0" indent="0" algn="ctr" defTabSz="889000">
            <a:lnSpc>
              <a:spcPct val="90000"/>
            </a:lnSpc>
            <a:spcBef>
              <a:spcPct val="0"/>
            </a:spcBef>
            <a:spcAft>
              <a:spcPct val="35000"/>
            </a:spcAft>
            <a:buNone/>
          </a:pPr>
          <a:r>
            <a:rPr lang="en-US" sz="2000" kern="1200" dirty="0">
              <a:solidFill>
                <a:schemeClr val="tx1"/>
              </a:solidFill>
            </a:rPr>
            <a:t>Planning Begins 2018</a:t>
          </a:r>
          <a:endParaRPr lang="en-US" sz="1400" kern="1200" dirty="0">
            <a:solidFill>
              <a:schemeClr val="tx1"/>
            </a:solidFill>
          </a:endParaRPr>
        </a:p>
      </dsp:txBody>
      <dsp:txXfrm>
        <a:off x="668894" y="2517272"/>
        <a:ext cx="1621141" cy="1486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38C67-3862-4CBD-8D31-B16161EADE93}">
      <dsp:nvSpPr>
        <dsp:cNvPr id="0" name=""/>
        <dsp:cNvSpPr/>
      </dsp:nvSpPr>
      <dsp:spPr>
        <a:xfrm>
          <a:off x="0" y="0"/>
          <a:ext cx="1100137" cy="217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Discussions, research, and shared learning with Task Force and their staffs</a:t>
          </a:r>
        </a:p>
      </dsp:txBody>
      <dsp:txXfrm>
        <a:off x="32222" y="32222"/>
        <a:ext cx="1035693" cy="2110171"/>
      </dsp:txXfrm>
    </dsp:sp>
    <dsp:sp modelId="{4499E874-53CF-4021-83AC-960152F74A74}">
      <dsp:nvSpPr>
        <dsp:cNvPr id="0" name=""/>
        <dsp:cNvSpPr/>
      </dsp:nvSpPr>
      <dsp:spPr>
        <a:xfrm>
          <a:off x="1210151" y="950890"/>
          <a:ext cx="233229" cy="2728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210151" y="1005457"/>
        <a:ext cx="163260" cy="163700"/>
      </dsp:txXfrm>
    </dsp:sp>
    <dsp:sp modelId="{C8C89D3B-5D55-4413-A295-7022D76DC33C}">
      <dsp:nvSpPr>
        <dsp:cNvPr id="0" name=""/>
        <dsp:cNvSpPr/>
      </dsp:nvSpPr>
      <dsp:spPr>
        <a:xfrm>
          <a:off x="1540192" y="0"/>
          <a:ext cx="1100137" cy="21746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Internal Task Force Drafts</a:t>
          </a:r>
        </a:p>
      </dsp:txBody>
      <dsp:txXfrm>
        <a:off x="1572414" y="32222"/>
        <a:ext cx="1035693" cy="2110171"/>
      </dsp:txXfrm>
    </dsp:sp>
    <dsp:sp modelId="{08CAF9AB-2DAA-4CDD-8DB9-8CE7260245A9}">
      <dsp:nvSpPr>
        <dsp:cNvPr id="0" name=""/>
        <dsp:cNvSpPr/>
      </dsp:nvSpPr>
      <dsp:spPr>
        <a:xfrm>
          <a:off x="2750343" y="950890"/>
          <a:ext cx="233229" cy="2728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750343" y="1005457"/>
        <a:ext cx="163260" cy="163700"/>
      </dsp:txXfrm>
    </dsp:sp>
    <dsp:sp modelId="{31079A9A-24BD-430D-8BF7-E071FF103B59}">
      <dsp:nvSpPr>
        <dsp:cNvPr id="0" name=""/>
        <dsp:cNvSpPr/>
      </dsp:nvSpPr>
      <dsp:spPr>
        <a:xfrm>
          <a:off x="3080385" y="0"/>
          <a:ext cx="1100137" cy="21746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DC 3,4,5 </a:t>
          </a:r>
        </a:p>
        <a:p>
          <a:pPr marL="0" lvl="0" indent="0" algn="ctr" defTabSz="622300">
            <a:lnSpc>
              <a:spcPct val="90000"/>
            </a:lnSpc>
            <a:spcBef>
              <a:spcPct val="0"/>
            </a:spcBef>
            <a:spcAft>
              <a:spcPct val="35000"/>
            </a:spcAft>
            <a:buNone/>
          </a:pPr>
          <a:r>
            <a:rPr lang="en-US" sz="1400" b="1" kern="1200" dirty="0"/>
            <a:t>Public Draft 1</a:t>
          </a:r>
        </a:p>
      </dsp:txBody>
      <dsp:txXfrm>
        <a:off x="3112607" y="32222"/>
        <a:ext cx="1035693" cy="2110171"/>
      </dsp:txXfrm>
    </dsp:sp>
    <dsp:sp modelId="{E865F194-AAAC-4A19-9BBC-89A0B7D90C77}">
      <dsp:nvSpPr>
        <dsp:cNvPr id="0" name=""/>
        <dsp:cNvSpPr/>
      </dsp:nvSpPr>
      <dsp:spPr>
        <a:xfrm>
          <a:off x="4290536" y="950890"/>
          <a:ext cx="233229" cy="2728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290536" y="1005457"/>
        <a:ext cx="163260" cy="163700"/>
      </dsp:txXfrm>
    </dsp:sp>
    <dsp:sp modelId="{45122E8A-014E-4910-ACCD-8D2885720D5D}">
      <dsp:nvSpPr>
        <dsp:cNvPr id="0" name=""/>
        <dsp:cNvSpPr/>
      </dsp:nvSpPr>
      <dsp:spPr>
        <a:xfrm>
          <a:off x="4620577" y="0"/>
          <a:ext cx="1100137" cy="21746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Data from Field </a:t>
          </a:r>
        </a:p>
      </dsp:txBody>
      <dsp:txXfrm>
        <a:off x="4652799" y="32222"/>
        <a:ext cx="1035693" cy="2110171"/>
      </dsp:txXfrm>
    </dsp:sp>
    <dsp:sp modelId="{8401E5F3-EC08-4B5F-A065-6FC20EF760D1}">
      <dsp:nvSpPr>
        <dsp:cNvPr id="0" name=""/>
        <dsp:cNvSpPr/>
      </dsp:nvSpPr>
      <dsp:spPr>
        <a:xfrm>
          <a:off x="5830728" y="950890"/>
          <a:ext cx="233229" cy="2728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830728" y="1005457"/>
        <a:ext cx="163260" cy="163700"/>
      </dsp:txXfrm>
    </dsp:sp>
    <dsp:sp modelId="{AE26CEFD-FFAE-4DF1-8AE0-84549D32F6E1}">
      <dsp:nvSpPr>
        <dsp:cNvPr id="0" name=""/>
        <dsp:cNvSpPr/>
      </dsp:nvSpPr>
      <dsp:spPr>
        <a:xfrm>
          <a:off x="6160770" y="0"/>
          <a:ext cx="1100137" cy="21746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Internal Task Force Drafts</a:t>
          </a:r>
        </a:p>
      </dsp:txBody>
      <dsp:txXfrm>
        <a:off x="6192992" y="32222"/>
        <a:ext cx="1035693" cy="2110171"/>
      </dsp:txXfrm>
    </dsp:sp>
    <dsp:sp modelId="{679DC3B7-DB50-45DA-ABDC-246E38F228E5}">
      <dsp:nvSpPr>
        <dsp:cNvPr id="0" name=""/>
        <dsp:cNvSpPr/>
      </dsp:nvSpPr>
      <dsp:spPr>
        <a:xfrm>
          <a:off x="7370921" y="950890"/>
          <a:ext cx="233229" cy="27283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7370921" y="1005457"/>
        <a:ext cx="163260" cy="163700"/>
      </dsp:txXfrm>
    </dsp:sp>
    <dsp:sp modelId="{FA4424C5-10D1-4C0E-8F9B-932B527276FA}">
      <dsp:nvSpPr>
        <dsp:cNvPr id="0" name=""/>
        <dsp:cNvSpPr/>
      </dsp:nvSpPr>
      <dsp:spPr>
        <a:xfrm>
          <a:off x="7700962" y="0"/>
          <a:ext cx="1100137" cy="217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DC 3,4,5 &amp; 6 </a:t>
          </a:r>
        </a:p>
        <a:p>
          <a:pPr marL="0" lvl="0" indent="0" algn="ctr" defTabSz="622300">
            <a:lnSpc>
              <a:spcPct val="90000"/>
            </a:lnSpc>
            <a:spcBef>
              <a:spcPct val="0"/>
            </a:spcBef>
            <a:spcAft>
              <a:spcPct val="35000"/>
            </a:spcAft>
            <a:buNone/>
          </a:pPr>
          <a:r>
            <a:rPr lang="en-US" sz="1400" b="1" kern="1200" dirty="0"/>
            <a:t>Public Draft 2</a:t>
          </a:r>
        </a:p>
      </dsp:txBody>
      <dsp:txXfrm>
        <a:off x="7733184" y="32222"/>
        <a:ext cx="1035693" cy="2110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1FB08-3E76-45B9-8732-4B426288E315}">
      <dsp:nvSpPr>
        <dsp:cNvPr id="0" name=""/>
        <dsp:cNvSpPr/>
      </dsp:nvSpPr>
      <dsp:spPr>
        <a:xfrm>
          <a:off x="1171660" y="58432"/>
          <a:ext cx="1588769" cy="1574675"/>
        </a:xfrm>
        <a:prstGeom prst="ellipse">
          <a:avLst/>
        </a:prstGeom>
        <a:solidFill>
          <a:srgbClr val="A6CD45">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dirty="0"/>
        </a:p>
        <a:p>
          <a:pPr marL="0" lvl="0" indent="0" algn="ctr" defTabSz="1600200">
            <a:lnSpc>
              <a:spcPct val="90000"/>
            </a:lnSpc>
            <a:spcBef>
              <a:spcPct val="0"/>
            </a:spcBef>
            <a:spcAft>
              <a:spcPct val="35000"/>
            </a:spcAft>
            <a:buNone/>
          </a:pPr>
          <a:r>
            <a:rPr lang="en-US" sz="3600" b="1" kern="1200" dirty="0"/>
            <a:t>ECE I</a:t>
          </a:r>
        </a:p>
        <a:p>
          <a:pPr marL="0" lvl="0" indent="0" algn="ctr" defTabSz="1600200">
            <a:lnSpc>
              <a:spcPct val="90000"/>
            </a:lnSpc>
            <a:spcBef>
              <a:spcPct val="0"/>
            </a:spcBef>
            <a:spcAft>
              <a:spcPct val="35000"/>
            </a:spcAft>
            <a:buNone/>
          </a:pPr>
          <a:endParaRPr lang="en-US" sz="3600" b="1" kern="1200" dirty="0"/>
        </a:p>
      </dsp:txBody>
      <dsp:txXfrm>
        <a:off x="1383496" y="334000"/>
        <a:ext cx="1165097" cy="708604"/>
      </dsp:txXfrm>
    </dsp:sp>
    <dsp:sp modelId="{3A5D38E3-572D-4D9F-BD25-CB503CEAC344}">
      <dsp:nvSpPr>
        <dsp:cNvPr id="0" name=""/>
        <dsp:cNvSpPr/>
      </dsp:nvSpPr>
      <dsp:spPr>
        <a:xfrm>
          <a:off x="1755148" y="1035197"/>
          <a:ext cx="1515422" cy="1515422"/>
        </a:xfrm>
        <a:prstGeom prst="ellipse">
          <a:avLst/>
        </a:prstGeom>
        <a:solidFill>
          <a:srgbClr val="F3813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III</a:t>
          </a:r>
        </a:p>
      </dsp:txBody>
      <dsp:txXfrm>
        <a:off x="2218615" y="1426682"/>
        <a:ext cx="909253" cy="833482"/>
      </dsp:txXfrm>
    </dsp:sp>
    <dsp:sp modelId="{F997D79D-AF5A-4C0F-B173-5D9E9C497168}">
      <dsp:nvSpPr>
        <dsp:cNvPr id="0" name=""/>
        <dsp:cNvSpPr/>
      </dsp:nvSpPr>
      <dsp:spPr>
        <a:xfrm>
          <a:off x="611509" y="1066764"/>
          <a:ext cx="1515422" cy="1515422"/>
        </a:xfrm>
        <a:prstGeom prst="ellipse">
          <a:avLst/>
        </a:prstGeom>
        <a:solidFill>
          <a:srgbClr val="5597D3">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a:t>
          </a:r>
        </a:p>
      </dsp:txBody>
      <dsp:txXfrm>
        <a:off x="754211" y="1458248"/>
        <a:ext cx="909253" cy="833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1FB08-3E76-45B9-8732-4B426288E315}">
      <dsp:nvSpPr>
        <dsp:cNvPr id="0" name=""/>
        <dsp:cNvSpPr/>
      </dsp:nvSpPr>
      <dsp:spPr>
        <a:xfrm>
          <a:off x="1171660" y="58432"/>
          <a:ext cx="1588769" cy="1574675"/>
        </a:xfrm>
        <a:prstGeom prst="ellipse">
          <a:avLst/>
        </a:prstGeom>
        <a:solidFill>
          <a:srgbClr val="A6CD45">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dirty="0"/>
        </a:p>
        <a:p>
          <a:pPr marL="0" lvl="0" indent="0" algn="ctr" defTabSz="1600200">
            <a:lnSpc>
              <a:spcPct val="90000"/>
            </a:lnSpc>
            <a:spcBef>
              <a:spcPct val="0"/>
            </a:spcBef>
            <a:spcAft>
              <a:spcPct val="35000"/>
            </a:spcAft>
            <a:buNone/>
          </a:pPr>
          <a:r>
            <a:rPr lang="en-US" sz="3600" b="1" kern="1200" dirty="0"/>
            <a:t>ECE I</a:t>
          </a:r>
        </a:p>
        <a:p>
          <a:pPr marL="0" lvl="0" indent="0" algn="ctr" defTabSz="1600200">
            <a:lnSpc>
              <a:spcPct val="90000"/>
            </a:lnSpc>
            <a:spcBef>
              <a:spcPct val="0"/>
            </a:spcBef>
            <a:spcAft>
              <a:spcPct val="35000"/>
            </a:spcAft>
            <a:buNone/>
          </a:pPr>
          <a:endParaRPr lang="en-US" sz="3600" b="1" kern="1200" dirty="0"/>
        </a:p>
      </dsp:txBody>
      <dsp:txXfrm>
        <a:off x="1383496" y="334000"/>
        <a:ext cx="1165097" cy="708604"/>
      </dsp:txXfrm>
    </dsp:sp>
    <dsp:sp modelId="{3A5D38E3-572D-4D9F-BD25-CB503CEAC344}">
      <dsp:nvSpPr>
        <dsp:cNvPr id="0" name=""/>
        <dsp:cNvSpPr/>
      </dsp:nvSpPr>
      <dsp:spPr>
        <a:xfrm>
          <a:off x="1755148" y="1035197"/>
          <a:ext cx="1515422" cy="1515422"/>
        </a:xfrm>
        <a:prstGeom prst="ellipse">
          <a:avLst/>
        </a:prstGeom>
        <a:solidFill>
          <a:srgbClr val="F38130">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III</a:t>
          </a:r>
        </a:p>
      </dsp:txBody>
      <dsp:txXfrm>
        <a:off x="2218615" y="1426682"/>
        <a:ext cx="909253" cy="833482"/>
      </dsp:txXfrm>
    </dsp:sp>
    <dsp:sp modelId="{F997D79D-AF5A-4C0F-B173-5D9E9C497168}">
      <dsp:nvSpPr>
        <dsp:cNvPr id="0" name=""/>
        <dsp:cNvSpPr/>
      </dsp:nvSpPr>
      <dsp:spPr>
        <a:xfrm>
          <a:off x="611509" y="1066764"/>
          <a:ext cx="1515422" cy="1515422"/>
        </a:xfrm>
        <a:prstGeom prst="ellipse">
          <a:avLst/>
        </a:prstGeom>
        <a:solidFill>
          <a:srgbClr val="5597D3">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ECE II</a:t>
          </a:r>
        </a:p>
      </dsp:txBody>
      <dsp:txXfrm>
        <a:off x="754211" y="1458248"/>
        <a:ext cx="909253" cy="833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7/12/2019</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dirty="0"/>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39</a:t>
            </a:fld>
            <a:endParaRPr lang="en-US" dirty="0"/>
          </a:p>
        </p:txBody>
      </p:sp>
    </p:spTree>
    <p:extLst>
      <p:ext uri="{BB962C8B-B14F-4D97-AF65-F5344CB8AC3E}">
        <p14:creationId xmlns:p14="http://schemas.microsoft.com/office/powerpoint/2010/main" val="420903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3806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46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1821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47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9683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54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8772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55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230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56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1141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57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8607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0685D-D437-B24A-83CF-168523B374AA}" type="slidenum">
              <a:rPr lang="en-US" smtClean="0"/>
              <a:t>67</a:t>
            </a:fld>
            <a:endParaRPr lang="en-US" dirty="0"/>
          </a:p>
        </p:txBody>
      </p:sp>
    </p:spTree>
    <p:extLst>
      <p:ext uri="{BB962C8B-B14F-4D97-AF65-F5344CB8AC3E}">
        <p14:creationId xmlns:p14="http://schemas.microsoft.com/office/powerpoint/2010/main" val="306076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235F6-76E8-4692-9FA4-13AC06CAA483}" type="datetimeFigureOut">
              <a:rPr lang="en-US" smtClean="0"/>
              <a:t>7/12/2019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F493BC-8536-4830-8894-3E4D2CB8165D}" type="slidenum">
              <a:rPr lang="en-US" smtClean="0"/>
              <a:t>‹#›</a:t>
            </a:fld>
            <a:endParaRPr lang="en-US" dirty="0"/>
          </a:p>
        </p:txBody>
      </p:sp>
    </p:spTree>
    <p:extLst>
      <p:ext uri="{BB962C8B-B14F-4D97-AF65-F5344CB8AC3E}">
        <p14:creationId xmlns:p14="http://schemas.microsoft.com/office/powerpoint/2010/main" val="98226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328633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08098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97307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782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67097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58412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11919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94990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05783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088598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dirty="0"/>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dirty="0"/>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6.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7.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8.xml"/><Relationship Id="rId16" Type="http://schemas.openxmlformats.org/officeDocument/2006/relationships/diagramColors" Target="../diagrams/colors16.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chart" Target="../charts/chart2.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cec.sped.org/EIECSEStandard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607" y="534838"/>
            <a:ext cx="10380786" cy="2800545"/>
          </a:xfrm>
        </p:spPr>
        <p:txBody>
          <a:bodyPr>
            <a:normAutofit fontScale="90000"/>
          </a:bodyPr>
          <a:lstStyle/>
          <a:p>
            <a:pPr>
              <a:lnSpc>
                <a:spcPct val="150000"/>
              </a:lnSpc>
            </a:pPr>
            <a:r>
              <a:rPr lang="en-US" sz="3600" dirty="0"/>
              <a:t>Building a Competent Workforce in Early Childhood for Infants and Young Children with Disabilities: Critical Components</a:t>
            </a:r>
            <a:br>
              <a:rPr lang="en-US" sz="4900" dirty="0"/>
            </a:br>
            <a:r>
              <a:rPr lang="en-US" sz="4000" dirty="0"/>
              <a:t>2019 OSEP Leadership Meeting</a:t>
            </a:r>
          </a:p>
        </p:txBody>
      </p:sp>
      <p:sp>
        <p:nvSpPr>
          <p:cNvPr id="3" name="Subtitle 2"/>
          <p:cNvSpPr>
            <a:spLocks noGrp="1"/>
          </p:cNvSpPr>
          <p:nvPr>
            <p:ph type="subTitle" idx="1"/>
          </p:nvPr>
        </p:nvSpPr>
        <p:spPr>
          <a:xfrm>
            <a:off x="905607" y="3106250"/>
            <a:ext cx="10603523" cy="2510286"/>
          </a:xfrm>
        </p:spPr>
        <p:txBody>
          <a:bodyPr>
            <a:normAutofit fontScale="92500" lnSpcReduction="10000"/>
          </a:bodyPr>
          <a:lstStyle/>
          <a:p>
            <a:endParaRPr lang="en-US" dirty="0"/>
          </a:p>
          <a:p>
            <a:r>
              <a:rPr lang="en-US" dirty="0"/>
              <a:t>Mary Beth Bruder, Director, ECPC</a:t>
            </a:r>
          </a:p>
          <a:p>
            <a:r>
              <a:rPr lang="en-US" dirty="0"/>
              <a:t>Vicki Stayton, Associate Director, ECPC</a:t>
            </a:r>
          </a:p>
          <a:p>
            <a:r>
              <a:rPr lang="en-US" dirty="0"/>
              <a:t>Peggy Kemp, Executive Director, DEC</a:t>
            </a:r>
          </a:p>
          <a:p>
            <a:r>
              <a:rPr lang="en-US" dirty="0"/>
              <a:t>Mary Harrill, Senior Director, Higher Education Accreditation and Program Support, NAEYC</a:t>
            </a:r>
          </a:p>
          <a:p>
            <a:endParaRPr lang="en-US" dirty="0"/>
          </a:p>
        </p:txBody>
      </p:sp>
    </p:spTree>
    <p:extLst>
      <p:ext uri="{BB962C8B-B14F-4D97-AF65-F5344CB8AC3E}">
        <p14:creationId xmlns:p14="http://schemas.microsoft.com/office/powerpoint/2010/main" val="37676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Recruitment and Retention</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9: </a:t>
            </a:r>
            <a:r>
              <a:rPr lang="en-US" dirty="0">
                <a:cs typeface="Times New Roman" panose="02020603050405020304" pitchFamily="18" charset="0"/>
              </a:rPr>
              <a:t>Comprehensive recruitment and retention strategies are based on multiple data sources, and revised as necessary.</a:t>
            </a:r>
          </a:p>
          <a:p>
            <a:pPr marL="101600" indent="0">
              <a:spcBef>
                <a:spcPts val="300"/>
              </a:spcBef>
              <a:spcAft>
                <a:spcPts val="300"/>
              </a:spcAft>
              <a:buNone/>
            </a:pPr>
            <a:endParaRPr lang="en-US"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10: </a:t>
            </a:r>
            <a:r>
              <a:rPr lang="en-US" dirty="0">
                <a:cs typeface="Times New Roman" panose="02020603050405020304" pitchFamily="18" charset="0"/>
              </a:rPr>
              <a:t>Comprehensive recruitment and retention strategies are being implemented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4704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Personnel Standards</a:t>
            </a:r>
          </a:p>
        </p:txBody>
      </p:sp>
      <p:sp>
        <p:nvSpPr>
          <p:cNvPr id="3" name="Content Placeholder 2"/>
          <p:cNvSpPr>
            <a:spLocks noGrp="1"/>
          </p:cNvSpPr>
          <p:nvPr>
            <p:ph idx="1"/>
          </p:nvPr>
        </p:nvSpPr>
        <p:spPr>
          <a:xfrm>
            <a:off x="2152650" y="2329132"/>
            <a:ext cx="7886700" cy="3856457"/>
          </a:xfrm>
        </p:spPr>
        <p:txBody>
          <a:bodyPr>
            <a:normAutofit/>
          </a:bodyPr>
          <a:lstStyle/>
          <a:p>
            <a:pPr marL="0" indent="0" algn="ctr">
              <a:buNone/>
            </a:pPr>
            <a:r>
              <a:rPr lang="en-US" sz="4000" dirty="0"/>
              <a:t>Discipline specific knowledge, skills and competencies for the EC workforce</a:t>
            </a:r>
          </a:p>
        </p:txBody>
      </p:sp>
    </p:spTree>
    <p:extLst>
      <p:ext uri="{BB962C8B-B14F-4D97-AF65-F5344CB8AC3E}">
        <p14:creationId xmlns:p14="http://schemas.microsoft.com/office/powerpoint/2010/main" val="41487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State Personnel Standards</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3: </a:t>
            </a:r>
            <a:r>
              <a:rPr lang="en-US" dirty="0">
                <a:cs typeface="Times New Roman" panose="02020603050405020304" pitchFamily="18" charset="0"/>
              </a:rPr>
              <a:t>State personnel standards across disciplines are aligned to national professional organization personnel standards.</a:t>
            </a:r>
          </a:p>
          <a:p>
            <a:pPr marL="101600" indent="0">
              <a:spcBef>
                <a:spcPts val="300"/>
              </a:spcBef>
              <a:spcAft>
                <a:spcPts val="300"/>
              </a:spcAft>
              <a:buNone/>
            </a:pPr>
            <a:endParaRPr lang="en-US" b="1"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4: </a:t>
            </a:r>
            <a:r>
              <a:rPr lang="en-US" dirty="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1165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1970" y="232913"/>
            <a:ext cx="8161265" cy="1069676"/>
          </a:xfrm>
        </p:spPr>
        <p:txBody>
          <a:bodyPr>
            <a:noAutofit/>
          </a:bodyPr>
          <a:lstStyle/>
          <a:p>
            <a:pPr algn="ctr"/>
            <a:r>
              <a:rPr lang="en-US" sz="4000" dirty="0">
                <a:cs typeface="Arial" pitchFamily="34" charset="0"/>
              </a:rPr>
              <a:t>Data Base of Personnel Standards</a:t>
            </a:r>
          </a:p>
        </p:txBody>
      </p:sp>
      <p:sp>
        <p:nvSpPr>
          <p:cNvPr id="5" name="Content Placeholder 4"/>
          <p:cNvSpPr>
            <a:spLocks noGrp="1"/>
          </p:cNvSpPr>
          <p:nvPr>
            <p:ph idx="1"/>
          </p:nvPr>
        </p:nvSpPr>
        <p:spPr>
          <a:xfrm>
            <a:off x="2042261" y="1565694"/>
            <a:ext cx="7848600" cy="5029200"/>
          </a:xfrm>
        </p:spPr>
        <p:txBody>
          <a:bodyPr>
            <a:noAutofit/>
          </a:bodyPr>
          <a:lstStyle/>
          <a:p>
            <a:pPr marL="0" indent="0">
              <a:buNone/>
            </a:pPr>
            <a:r>
              <a:rPr lang="en-US" sz="2400" dirty="0"/>
              <a:t>13 disciplines</a:t>
            </a:r>
          </a:p>
          <a:p>
            <a:pPr marL="0" indent="0">
              <a:buNone/>
            </a:pPr>
            <a:r>
              <a:rPr lang="en-US" sz="2400" dirty="0"/>
              <a:t>20 variables</a:t>
            </a:r>
          </a:p>
          <a:p>
            <a:pPr marL="0" indent="0">
              <a:buNone/>
            </a:pPr>
            <a:r>
              <a:rPr lang="en-US" sz="2400" dirty="0"/>
              <a:t>A two-step procedure was implemented:</a:t>
            </a:r>
          </a:p>
          <a:p>
            <a:pPr marL="457200" lvl="1" indent="0">
              <a:buNone/>
            </a:pPr>
            <a:r>
              <a:rPr lang="en-US" dirty="0"/>
              <a:t>Step 1: Internet-based data collection (with inter-rater reliability) </a:t>
            </a:r>
          </a:p>
          <a:p>
            <a:pPr marL="457200" lvl="1" indent="0">
              <a:buNone/>
            </a:pPr>
            <a:r>
              <a:rPr lang="en-US" dirty="0"/>
              <a:t>Step 2: Telephone interview for verification. </a:t>
            </a:r>
          </a:p>
          <a:p>
            <a:pPr marL="0" indent="0">
              <a:buNone/>
            </a:pPr>
            <a:r>
              <a:rPr lang="en-US" sz="2400" dirty="0"/>
              <a:t>Analysis: Frequency count and percentage</a:t>
            </a:r>
          </a:p>
          <a:p>
            <a:pPr marL="0" indent="0">
              <a:buNone/>
            </a:pPr>
            <a:r>
              <a:rPr lang="en-US" sz="2400" dirty="0"/>
              <a:t>Findings:</a:t>
            </a:r>
          </a:p>
          <a:p>
            <a:pPr marL="457200" lvl="1" indent="0">
              <a:buNone/>
            </a:pPr>
            <a:r>
              <a:rPr lang="en-US" dirty="0"/>
              <a:t>Each state dramatically varied in personnel standards.</a:t>
            </a:r>
          </a:p>
          <a:p>
            <a:pPr marL="457200" lvl="1" indent="0">
              <a:buNone/>
            </a:pPr>
            <a:r>
              <a:rPr lang="en-US" dirty="0"/>
              <a:t>Related service disciplines had less variance.</a:t>
            </a:r>
          </a:p>
          <a:p>
            <a:pPr marL="457200" lvl="1" indent="0">
              <a:buNone/>
            </a:pPr>
            <a:r>
              <a:rPr lang="en-US" dirty="0"/>
              <a:t>Less than 1/3 of the states specified additional requirements for working in Part C.</a:t>
            </a:r>
          </a:p>
        </p:txBody>
      </p:sp>
    </p:spTree>
    <p:extLst>
      <p:ext uri="{BB962C8B-B14F-4D97-AF65-F5344CB8AC3E}">
        <p14:creationId xmlns:p14="http://schemas.microsoft.com/office/powerpoint/2010/main" val="272443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30060"/>
          </a:xfrm>
        </p:spPr>
        <p:txBody>
          <a:bodyPr>
            <a:noAutofit/>
          </a:bodyPr>
          <a:lstStyle/>
          <a:p>
            <a:pPr algn="ctr"/>
            <a:br>
              <a:rPr lang="en-US" sz="2800" dirty="0"/>
            </a:br>
            <a:r>
              <a:rPr lang="en-US" sz="4000" dirty="0">
                <a:cs typeface="Arial" panose="020B0604020202020204" pitchFamily="34" charset="0"/>
              </a:rPr>
              <a:t>Cross-Disciplinary Organizations</a:t>
            </a:r>
          </a:p>
        </p:txBody>
      </p:sp>
      <p:sp>
        <p:nvSpPr>
          <p:cNvPr id="3" name="Content Placeholder 2"/>
          <p:cNvSpPr>
            <a:spLocks noGrp="1"/>
          </p:cNvSpPr>
          <p:nvPr>
            <p:ph idx="1"/>
          </p:nvPr>
        </p:nvSpPr>
        <p:spPr>
          <a:xfrm>
            <a:off x="1929442" y="1562819"/>
            <a:ext cx="8229600" cy="4941498"/>
          </a:xfrm>
        </p:spPr>
        <p:txBody>
          <a:bodyPr>
            <a:normAutofit fontScale="92500" lnSpcReduction="10000"/>
          </a:bodyPr>
          <a:lstStyle/>
          <a:p>
            <a:pPr marL="457200" lvl="1" indent="0">
              <a:buNone/>
            </a:pPr>
            <a:r>
              <a:rPr lang="en-US" dirty="0">
                <a:latin typeface="Arial" panose="020B0604020202020204" pitchFamily="34" charset="0"/>
                <a:cs typeface="Arial" panose="020B0604020202020204" pitchFamily="34" charset="0"/>
              </a:rPr>
              <a:t>Council for Exceptional Children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Division of Early Childhood (DEC) of the Council for Exceptional Children (CEC)</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National Association for the Education of Young Children (NAEYC)</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Occupational Therapy Association (AOTA)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Physical Therapy Association (APTA)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Speech-Language-Hearing Association (ASHA)</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Zero to Three</a:t>
            </a:r>
          </a:p>
          <a:p>
            <a:endParaRPr lang="en-US" dirty="0"/>
          </a:p>
        </p:txBody>
      </p:sp>
    </p:spTree>
    <p:extLst>
      <p:ext uri="{BB962C8B-B14F-4D97-AF65-F5344CB8AC3E}">
        <p14:creationId xmlns:p14="http://schemas.microsoft.com/office/powerpoint/2010/main" val="428169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28" y="646981"/>
            <a:ext cx="8850702" cy="1043708"/>
          </a:xfrm>
        </p:spPr>
        <p:txBody>
          <a:bodyPr>
            <a:normAutofit fontScale="90000"/>
          </a:bodyPr>
          <a:lstStyle/>
          <a:p>
            <a:r>
              <a:rPr lang="en-US" b="1" dirty="0">
                <a:cs typeface="Arial" panose="020B0604020202020204" pitchFamily="34" charset="0"/>
              </a:rPr>
              <a:t>Cross Disciplinary Personnel Competencies </a:t>
            </a:r>
            <a:br>
              <a:rPr lang="en-US" b="1" dirty="0">
                <a:cs typeface="Arial" panose="020B0604020202020204" pitchFamily="34" charset="0"/>
              </a:rPr>
            </a:br>
            <a:endParaRPr lang="en-US" dirty="0"/>
          </a:p>
        </p:txBody>
      </p:sp>
      <p:sp>
        <p:nvSpPr>
          <p:cNvPr id="3" name="Content Placeholder 2"/>
          <p:cNvSpPr>
            <a:spLocks noGrp="1"/>
          </p:cNvSpPr>
          <p:nvPr>
            <p:ph idx="1"/>
          </p:nvPr>
        </p:nvSpPr>
        <p:spPr/>
        <p:txBody>
          <a:bodyPr/>
          <a:lstStyle/>
          <a:p>
            <a:pPr marL="0" indent="0" algn="ctr">
              <a:buNone/>
            </a:pPr>
            <a:r>
              <a:rPr lang="en-US" sz="3600" dirty="0">
                <a:cs typeface="Arial" panose="020B0604020202020204" pitchFamily="34" charset="0"/>
              </a:rPr>
              <a:t>Family Centered Practice</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Data-Based Intervention/Instruction</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Coordination &amp; Collaboration</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Professionalism </a:t>
            </a:r>
          </a:p>
          <a:p>
            <a:endParaRPr lang="en-US" dirty="0"/>
          </a:p>
        </p:txBody>
      </p:sp>
    </p:spTree>
    <p:extLst>
      <p:ext uri="{BB962C8B-B14F-4D97-AF65-F5344CB8AC3E}">
        <p14:creationId xmlns:p14="http://schemas.microsoft.com/office/powerpoint/2010/main" val="62553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cs typeface="Arial" panose="020B0604020202020204" pitchFamily="34" charset="0"/>
              </a:rPr>
              <a:t>EC Alignments Completed For:</a:t>
            </a:r>
          </a:p>
        </p:txBody>
      </p:sp>
      <p:sp>
        <p:nvSpPr>
          <p:cNvPr id="3" name="Content Placeholder 2"/>
          <p:cNvSpPr>
            <a:spLocks noGrp="1"/>
          </p:cNvSpPr>
          <p:nvPr>
            <p:ph idx="1"/>
          </p:nvPr>
        </p:nvSpPr>
        <p:spPr>
          <a:xfrm>
            <a:off x="2067465" y="1966823"/>
            <a:ext cx="8031192" cy="4416725"/>
          </a:xfrm>
        </p:spPr>
        <p:txBody>
          <a:bodyPr>
            <a:normAutofit/>
          </a:bodyPr>
          <a:lstStyle/>
          <a:p>
            <a:pPr marL="0" indent="0">
              <a:buNone/>
            </a:pPr>
            <a:r>
              <a:rPr lang="en-US" sz="2400" dirty="0">
                <a:cs typeface="Arial" panose="020B0604020202020204" pitchFamily="34" charset="0"/>
              </a:rPr>
              <a:t>Initial NAEYC and CEC Standards and Elements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Advanced NAEYC and CEC Standards and Elements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Initial NAEYC Standards and Elements with DEC Initial Specialty Set (K &amp; S statements)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Advanced NAEYC Standards and Elements with DEC Advanced Specialty Set (K &amp; S statements)</a:t>
            </a:r>
          </a:p>
          <a:p>
            <a:endParaRPr lang="en-US" sz="2400" dirty="0"/>
          </a:p>
          <a:p>
            <a:endParaRPr lang="en-US" sz="2400" b="1" dirty="0"/>
          </a:p>
        </p:txBody>
      </p:sp>
    </p:spTree>
    <p:extLst>
      <p:ext uri="{BB962C8B-B14F-4D97-AF65-F5344CB8AC3E}">
        <p14:creationId xmlns:p14="http://schemas.microsoft.com/office/powerpoint/2010/main" val="7875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Preservice Training</a:t>
            </a:r>
            <a:br>
              <a:rPr lang="en-US" sz="4000" dirty="0"/>
            </a:br>
            <a:endParaRPr lang="en-US" sz="4000" dirty="0"/>
          </a:p>
        </p:txBody>
      </p:sp>
      <p:sp>
        <p:nvSpPr>
          <p:cNvPr id="3" name="Content Placeholder 2"/>
          <p:cNvSpPr>
            <a:spLocks noGrp="1"/>
          </p:cNvSpPr>
          <p:nvPr>
            <p:ph idx="1"/>
          </p:nvPr>
        </p:nvSpPr>
        <p:spPr/>
        <p:txBody>
          <a:bodyPr>
            <a:normAutofit/>
          </a:bodyPr>
          <a:lstStyle/>
          <a:p>
            <a:pPr marL="0" indent="0" algn="ctr">
              <a:buNone/>
            </a:pPr>
            <a:r>
              <a:rPr lang="en-US" sz="4000" dirty="0"/>
              <a:t>Formal program of study </a:t>
            </a:r>
          </a:p>
          <a:p>
            <a:pPr marL="0" indent="0" algn="ctr">
              <a:buNone/>
            </a:pPr>
            <a:r>
              <a:rPr lang="en-US" sz="4000" dirty="0"/>
              <a:t>at an IHE </a:t>
            </a:r>
          </a:p>
          <a:p>
            <a:pPr marL="0" indent="0" algn="ctr">
              <a:buNone/>
            </a:pPr>
            <a:r>
              <a:rPr lang="en-US" sz="4000" dirty="0"/>
              <a:t>to prepare for the EC workforce</a:t>
            </a:r>
          </a:p>
        </p:txBody>
      </p:sp>
    </p:spTree>
    <p:extLst>
      <p:ext uri="{BB962C8B-B14F-4D97-AF65-F5344CB8AC3E}">
        <p14:creationId xmlns:p14="http://schemas.microsoft.com/office/powerpoint/2010/main" val="106479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Preservice Personnel Development</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5: </a:t>
            </a:r>
            <a:r>
              <a:rPr lang="en-US" dirty="0">
                <a:cs typeface="Times New Roman" panose="02020603050405020304" pitchFamily="18" charset="0"/>
              </a:rPr>
              <a:t>Institution of higher education (IHE) programs and curricula across disciplines are aligned with both national professional organization personnel standards and state personnel standards.</a:t>
            </a:r>
          </a:p>
          <a:p>
            <a:pPr marL="101600" indent="0">
              <a:spcBef>
                <a:spcPts val="300"/>
              </a:spcBef>
              <a:spcAft>
                <a:spcPts val="300"/>
              </a:spcAft>
              <a:buNone/>
            </a:pPr>
            <a:endParaRPr lang="en-US" b="1"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6: </a:t>
            </a:r>
            <a:r>
              <a:rPr lang="en-US" dirty="0">
                <a:cs typeface="Times New Roman" panose="02020603050405020304" pitchFamily="18" charset="0"/>
              </a:rPr>
              <a:t>Institution of higher education programs and curricula address early childhood development and discipline specific pedagogy.</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8122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Data Base of IHE Programs in EC/ECSE</a:t>
            </a:r>
          </a:p>
        </p:txBody>
      </p:sp>
      <p:sp>
        <p:nvSpPr>
          <p:cNvPr id="3" name="Content Placeholder 2"/>
          <p:cNvSpPr>
            <a:spLocks noGrp="1"/>
          </p:cNvSpPr>
          <p:nvPr>
            <p:ph idx="1"/>
          </p:nvPr>
        </p:nvSpPr>
        <p:spPr>
          <a:xfrm>
            <a:off x="2152650" y="2251495"/>
            <a:ext cx="7886700" cy="3925468"/>
          </a:xfrm>
        </p:spPr>
        <p:txBody>
          <a:bodyPr>
            <a:normAutofit/>
          </a:bodyPr>
          <a:lstStyle/>
          <a:p>
            <a:r>
              <a:rPr lang="en-US" sz="3600" dirty="0"/>
              <a:t>BY State</a:t>
            </a:r>
          </a:p>
          <a:p>
            <a:endParaRPr lang="en-US" sz="3600" dirty="0"/>
          </a:p>
          <a:p>
            <a:r>
              <a:rPr lang="en-US" sz="3600" dirty="0"/>
              <a:t>BY Type of Degree</a:t>
            </a:r>
          </a:p>
          <a:p>
            <a:endParaRPr lang="en-US" sz="3600" dirty="0"/>
          </a:p>
          <a:p>
            <a:r>
              <a:rPr lang="en-US" sz="3600" dirty="0"/>
              <a:t>By Program Pedagogy</a:t>
            </a:r>
          </a:p>
        </p:txBody>
      </p:sp>
    </p:spTree>
    <p:extLst>
      <p:ext uri="{BB962C8B-B14F-4D97-AF65-F5344CB8AC3E}">
        <p14:creationId xmlns:p14="http://schemas.microsoft.com/office/powerpoint/2010/main" val="294206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38355"/>
            <a:ext cx="7886700" cy="1052334"/>
          </a:xfrm>
        </p:spPr>
        <p:txBody>
          <a:bodyPr>
            <a:normAutofit fontScale="90000"/>
          </a:bodyPr>
          <a:lstStyle/>
          <a:p>
            <a:pPr algn="ctr"/>
            <a:br>
              <a:rPr lang="en-US" b="1" dirty="0"/>
            </a:br>
            <a:r>
              <a:rPr lang="en-US" b="1" dirty="0"/>
              <a:t>Inservice Training</a:t>
            </a:r>
            <a:br>
              <a:rPr lang="en-US" dirty="0"/>
            </a:br>
            <a:endParaRPr lang="en-US" dirty="0"/>
          </a:p>
        </p:txBody>
      </p:sp>
      <p:sp>
        <p:nvSpPr>
          <p:cNvPr id="3" name="Content Placeholder 2"/>
          <p:cNvSpPr>
            <a:spLocks noGrp="1"/>
          </p:cNvSpPr>
          <p:nvPr>
            <p:ph idx="1"/>
          </p:nvPr>
        </p:nvSpPr>
        <p:spPr/>
        <p:txBody>
          <a:bodyPr>
            <a:normAutofit/>
          </a:bodyPr>
          <a:lstStyle/>
          <a:p>
            <a:pPr marL="0" indent="0" algn="ctr">
              <a:lnSpc>
                <a:spcPct val="100000"/>
              </a:lnSpc>
              <a:buNone/>
            </a:pPr>
            <a:r>
              <a:rPr lang="en-US" sz="3600" dirty="0"/>
              <a:t>Ongoing learning activities </a:t>
            </a:r>
          </a:p>
          <a:p>
            <a:pPr marL="0" indent="0" algn="ctr">
              <a:lnSpc>
                <a:spcPct val="100000"/>
              </a:lnSpc>
              <a:buNone/>
            </a:pPr>
            <a:r>
              <a:rPr lang="en-US" sz="3600" dirty="0"/>
              <a:t>to maintain and build the competence </a:t>
            </a:r>
          </a:p>
          <a:p>
            <a:pPr marL="0" indent="0" algn="ctr">
              <a:lnSpc>
                <a:spcPct val="100000"/>
              </a:lnSpc>
              <a:buNone/>
            </a:pPr>
            <a:r>
              <a:rPr lang="en-US" sz="3600" dirty="0"/>
              <a:t>of the ECI workforce </a:t>
            </a:r>
          </a:p>
          <a:p>
            <a:pPr marL="0" indent="0">
              <a:buNone/>
            </a:pPr>
            <a:endParaRPr lang="en-US" sz="3600" dirty="0"/>
          </a:p>
        </p:txBody>
      </p:sp>
    </p:spTree>
    <p:extLst>
      <p:ext uri="{BB962C8B-B14F-4D97-AF65-F5344CB8AC3E}">
        <p14:creationId xmlns:p14="http://schemas.microsoft.com/office/powerpoint/2010/main" val="3135785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Inservice Personnel Development</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7: </a:t>
            </a:r>
            <a:r>
              <a:rPr lang="en-US" dirty="0">
                <a:cs typeface="Times New Roman" panose="02020603050405020304" pitchFamily="18" charset="0"/>
              </a:rPr>
              <a:t>A statewide system for in-service personnel development and technical assistance is in place for personnel across disciplines</a:t>
            </a:r>
          </a:p>
          <a:p>
            <a:pPr marL="101600" indent="0">
              <a:spcBef>
                <a:spcPts val="300"/>
              </a:spcBef>
              <a:spcAft>
                <a:spcPts val="300"/>
              </a:spcAft>
              <a:buNone/>
            </a:pPr>
            <a:endParaRPr lang="en-US"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8: </a:t>
            </a:r>
            <a:r>
              <a:rPr lang="en-US" dirty="0">
                <a:cs typeface="Times New Roman" panose="02020603050405020304" pitchFamily="18" charset="0"/>
              </a:rPr>
              <a:t>A statewide system for in-service personnel development and technical assistance is aligned and coordinated with higher education program and curricula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017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305800" cy="1495245"/>
          </a:xfrm>
        </p:spPr>
        <p:txBody>
          <a:bodyPr>
            <a:normAutofit fontScale="90000"/>
          </a:bodyPr>
          <a:lstStyle/>
          <a:p>
            <a:pPr algn="ctr"/>
            <a:br>
              <a:rPr lang="en-US" sz="3200" dirty="0"/>
            </a:br>
            <a:br>
              <a:rPr lang="en-US" sz="3200" dirty="0"/>
            </a:br>
            <a:br>
              <a:rPr lang="en-US" sz="3200" dirty="0"/>
            </a:br>
            <a:r>
              <a:rPr lang="en-US" sz="4000" dirty="0"/>
              <a:t>Effective Training-Research Meta-Synthesis</a:t>
            </a:r>
            <a:br>
              <a:rPr lang="en-US" sz="4000" dirty="0"/>
            </a:br>
            <a:r>
              <a:rPr lang="en-US" sz="3200" dirty="0"/>
              <a:t>                                                       </a:t>
            </a:r>
            <a:endParaRPr lang="en-US" sz="1400" dirty="0"/>
          </a:p>
        </p:txBody>
      </p:sp>
      <p:sp>
        <p:nvSpPr>
          <p:cNvPr id="3" name="Content Placeholder 2"/>
          <p:cNvSpPr>
            <a:spLocks noGrp="1"/>
          </p:cNvSpPr>
          <p:nvPr>
            <p:ph idx="1"/>
          </p:nvPr>
        </p:nvSpPr>
        <p:spPr>
          <a:xfrm>
            <a:off x="2057400" y="1509623"/>
            <a:ext cx="7886700" cy="5272177"/>
          </a:xfrm>
        </p:spPr>
        <p:txBody>
          <a:bodyPr>
            <a:noAutofit/>
          </a:bodyPr>
          <a:lstStyle/>
          <a:p>
            <a:pPr marL="457200" indent="-457200">
              <a:buFont typeface="+mj-lt"/>
              <a:buAutoNum type="arabicPeriod"/>
            </a:pPr>
            <a:r>
              <a:rPr lang="en-US" sz="1800" dirty="0">
                <a:cs typeface="Arial" panose="020B0604020202020204" pitchFamily="34" charset="0"/>
              </a:rPr>
              <a:t>The explicit explanations and illustrations of content or practice to be learned</a:t>
            </a:r>
          </a:p>
          <a:p>
            <a:pPr marL="457200" indent="-457200">
              <a:buFont typeface="+mj-lt"/>
              <a:buAutoNum type="arabicPeriod"/>
            </a:pPr>
            <a:endParaRPr lang="en-US" sz="1800" dirty="0">
              <a:cs typeface="Arial" panose="020B0604020202020204" pitchFamily="34" charset="0"/>
            </a:endParaRPr>
          </a:p>
          <a:p>
            <a:pPr marL="457200" indent="-457200" fontAlgn="base">
              <a:buFont typeface="+mj-lt"/>
              <a:buAutoNum type="arabicPeriod"/>
            </a:pPr>
            <a:r>
              <a:rPr lang="en-US" sz="1800" dirty="0">
                <a:cs typeface="Arial" panose="020B0604020202020204" pitchFamily="34" charset="0"/>
              </a:rPr>
              <a:t>Active and authentic job-embedded opportunities to learn the new practice</a:t>
            </a:r>
          </a:p>
          <a:p>
            <a:pPr marL="457200" indent="-457200" fontAlgn="base">
              <a:buFont typeface="+mj-lt"/>
              <a:buAutoNum type="arabicPeriod"/>
            </a:pPr>
            <a:endParaRPr lang="en-US" sz="1800" dirty="0">
              <a:cs typeface="Arial" panose="020B0604020202020204" pitchFamily="34" charset="0"/>
            </a:endParaRPr>
          </a:p>
          <a:p>
            <a:pPr marL="457200" indent="-457200" fontAlgn="base">
              <a:buFont typeface="+mj-lt"/>
              <a:buAutoNum type="arabicPeriod"/>
            </a:pPr>
            <a:r>
              <a:rPr lang="en-US" sz="1800" dirty="0">
                <a:cs typeface="Arial" panose="020B0604020202020204" pitchFamily="34" charset="0"/>
              </a:rPr>
              <a:t>Performance feedback on the implementation of the practice</a:t>
            </a:r>
          </a:p>
          <a:p>
            <a:pPr marL="457200" indent="-457200" fontAlgn="base">
              <a:buFont typeface="+mj-lt"/>
              <a:buAutoNum type="arabicPeriod"/>
            </a:pPr>
            <a:endParaRPr lang="en-US" sz="1800" dirty="0">
              <a:cs typeface="Arial" panose="020B0604020202020204" pitchFamily="34" charset="0"/>
            </a:endParaRPr>
          </a:p>
          <a:p>
            <a:pPr marL="457200" indent="-457200" fontAlgn="base">
              <a:buFont typeface="+mj-lt"/>
              <a:buAutoNum type="arabicPeriod"/>
            </a:pPr>
            <a:r>
              <a:rPr lang="en-US" sz="1800" dirty="0">
                <a:cs typeface="Arial" panose="020B0604020202020204" pitchFamily="34" charset="0"/>
              </a:rPr>
              <a:t>Opportunities for reflective understanding and self-monitoring of the practice implementation</a:t>
            </a:r>
          </a:p>
          <a:p>
            <a:pPr marL="457200" indent="-457200" fontAlgn="base">
              <a:buFont typeface="+mj-lt"/>
              <a:buAutoNum type="arabicPeriod"/>
            </a:pPr>
            <a:endParaRPr lang="en-US" sz="1800" dirty="0">
              <a:cs typeface="Arial" panose="020B0604020202020204" pitchFamily="34" charset="0"/>
            </a:endParaRPr>
          </a:p>
          <a:p>
            <a:pPr marL="457200" indent="-457200" fontAlgn="base">
              <a:buFont typeface="+mj-lt"/>
              <a:buAutoNum type="arabicPeriod"/>
            </a:pPr>
            <a:r>
              <a:rPr lang="en-US" sz="1800" dirty="0">
                <a:cs typeface="Arial" panose="020B0604020202020204" pitchFamily="34" charset="0"/>
              </a:rPr>
              <a:t>Ongoing follow-up supports</a:t>
            </a:r>
          </a:p>
          <a:p>
            <a:pPr marL="457200" indent="-457200" fontAlgn="base">
              <a:buFont typeface="+mj-lt"/>
              <a:buAutoNum type="arabicPeriod"/>
            </a:pPr>
            <a:endParaRPr lang="en-US" sz="1800" dirty="0">
              <a:cs typeface="Arial" panose="020B0604020202020204" pitchFamily="34" charset="0"/>
            </a:endParaRPr>
          </a:p>
          <a:p>
            <a:pPr marL="457200" indent="-457200" fontAlgn="base">
              <a:buFont typeface="+mj-lt"/>
              <a:buAutoNum type="arabicPeriod"/>
            </a:pPr>
            <a:r>
              <a:rPr lang="en-US" sz="1800" dirty="0">
                <a:cs typeface="Arial" panose="020B0604020202020204" pitchFamily="34" charset="0"/>
              </a:rPr>
              <a:t>Sufficient duration and intensity of training to provide multiple opportunities to become proficient in the use of a practice</a:t>
            </a:r>
          </a:p>
          <a:p>
            <a:pPr marL="0" indent="0">
              <a:buNone/>
            </a:pPr>
            <a:r>
              <a:rPr lang="en-US" sz="2000" dirty="0">
                <a:latin typeface="Arial" panose="020B0604020202020204" pitchFamily="34" charset="0"/>
                <a:cs typeface="Arial" panose="020B0604020202020204" pitchFamily="34" charset="0"/>
              </a:rPr>
              <a:t>			                           </a:t>
            </a:r>
            <a:r>
              <a:rPr lang="en-US" sz="1200" dirty="0"/>
              <a:t>Dunst, C.J., Bruder, M.B. and Hamby, D.W. (2015)</a:t>
            </a:r>
            <a:endParaRPr lang="en-US" sz="1200" dirty="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448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Evaluation</a:t>
            </a:r>
          </a:p>
        </p:txBody>
      </p:sp>
      <p:sp>
        <p:nvSpPr>
          <p:cNvPr id="3" name="Content Placeholder 2"/>
          <p:cNvSpPr>
            <a:spLocks noGrp="1"/>
          </p:cNvSpPr>
          <p:nvPr>
            <p:ph idx="1"/>
          </p:nvPr>
        </p:nvSpPr>
        <p:spPr/>
        <p:txBody>
          <a:bodyPr>
            <a:normAutofit/>
          </a:bodyPr>
          <a:lstStyle/>
          <a:p>
            <a:pPr marL="0" indent="0" algn="ctr">
              <a:buNone/>
            </a:pPr>
            <a:r>
              <a:rPr lang="en-US" sz="3600" dirty="0"/>
              <a:t>Plans for evaluating </a:t>
            </a:r>
          </a:p>
          <a:p>
            <a:pPr marL="0" indent="0" algn="ctr">
              <a:buNone/>
            </a:pPr>
            <a:r>
              <a:rPr lang="en-US" sz="3600" dirty="0"/>
              <a:t>each subcomponent of the CSPD</a:t>
            </a:r>
          </a:p>
          <a:p>
            <a:pPr marL="0" indent="0" algn="ctr">
              <a:buNone/>
            </a:pPr>
            <a:endParaRPr lang="en-US" sz="3600" dirty="0">
              <a:solidFill>
                <a:schemeClr val="bg1"/>
              </a:solidFill>
            </a:endParaRPr>
          </a:p>
        </p:txBody>
      </p:sp>
    </p:spTree>
    <p:extLst>
      <p:ext uri="{BB962C8B-B14F-4D97-AF65-F5344CB8AC3E}">
        <p14:creationId xmlns:p14="http://schemas.microsoft.com/office/powerpoint/2010/main" val="59434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Evaluation</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11: </a:t>
            </a:r>
            <a:r>
              <a:rPr lang="en-US" dirty="0">
                <a:cs typeface="Times New Roman" panose="02020603050405020304" pitchFamily="18" charset="0"/>
              </a:rPr>
              <a:t>The evaluation plan for the CSPD includes processes and mechanisms to collect, store, and analyze data across all subcomponents</a:t>
            </a:r>
          </a:p>
          <a:p>
            <a:pPr marL="101600" indent="0">
              <a:spcBef>
                <a:spcPts val="300"/>
              </a:spcBef>
              <a:spcAft>
                <a:spcPts val="300"/>
              </a:spcAft>
              <a:buNone/>
            </a:pPr>
            <a:endParaRPr lang="en-US"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12: </a:t>
            </a:r>
            <a:r>
              <a:rPr lang="en-US" dirty="0">
                <a:cs typeface="Times New Roman" panose="02020603050405020304" pitchFamily="18" charset="0"/>
              </a:rPr>
              <a:t>The evaluation plan is implemented, continuously monitored, and revised as necessary based on multiple data sources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5226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State Personnel Standards</a:t>
            </a:r>
          </a:p>
        </p:txBody>
      </p:sp>
      <p:sp>
        <p:nvSpPr>
          <p:cNvPr id="3" name="Content Placeholder 2"/>
          <p:cNvSpPr>
            <a:spLocks noGrp="1"/>
          </p:cNvSpPr>
          <p:nvPr>
            <p:ph idx="1"/>
          </p:nvPr>
        </p:nvSpPr>
        <p:spPr/>
        <p:txBody>
          <a:bodyPr/>
          <a:lstStyle/>
          <a:p>
            <a:pPr marL="101600" indent="0">
              <a:spcBef>
                <a:spcPts val="300"/>
              </a:spcBef>
              <a:spcAft>
                <a:spcPts val="300"/>
              </a:spcAft>
              <a:buNone/>
            </a:pPr>
            <a:r>
              <a:rPr lang="en-US" b="1" dirty="0">
                <a:cs typeface="Times New Roman" panose="02020603050405020304" pitchFamily="18" charset="0"/>
              </a:rPr>
              <a:t>Quality Indicator 3: </a:t>
            </a:r>
            <a:r>
              <a:rPr lang="en-US" dirty="0">
                <a:cs typeface="Times New Roman" panose="02020603050405020304" pitchFamily="18" charset="0"/>
              </a:rPr>
              <a:t>State personnel standards across disciplines are aligned to national professional organization personnel standards.</a:t>
            </a:r>
          </a:p>
          <a:p>
            <a:pPr marL="101600" indent="0">
              <a:spcBef>
                <a:spcPts val="300"/>
              </a:spcBef>
              <a:spcAft>
                <a:spcPts val="300"/>
              </a:spcAft>
              <a:buNone/>
            </a:pPr>
            <a:endParaRPr lang="en-US" b="1" dirty="0">
              <a:cs typeface="Times New Roman" panose="02020603050405020304" pitchFamily="18" charset="0"/>
            </a:endParaRPr>
          </a:p>
          <a:p>
            <a:pPr marL="101600" indent="0">
              <a:spcBef>
                <a:spcPts val="300"/>
              </a:spcBef>
              <a:spcAft>
                <a:spcPts val="300"/>
              </a:spcAft>
              <a:buNone/>
            </a:pPr>
            <a:r>
              <a:rPr lang="en-US" b="1" dirty="0">
                <a:cs typeface="Times New Roman" panose="02020603050405020304" pitchFamily="18" charset="0"/>
              </a:rPr>
              <a:t>Quality Indicator 4: </a:t>
            </a:r>
            <a:r>
              <a:rPr lang="en-US" dirty="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4040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1970" y="232913"/>
            <a:ext cx="8161265" cy="1069676"/>
          </a:xfrm>
        </p:spPr>
        <p:txBody>
          <a:bodyPr>
            <a:noAutofit/>
          </a:bodyPr>
          <a:lstStyle/>
          <a:p>
            <a:pPr algn="ctr"/>
            <a:r>
              <a:rPr lang="en-US" sz="4000" dirty="0">
                <a:cs typeface="Arial" pitchFamily="34" charset="0"/>
              </a:rPr>
              <a:t>Data Base of Personnel Standards</a:t>
            </a:r>
          </a:p>
        </p:txBody>
      </p:sp>
      <p:sp>
        <p:nvSpPr>
          <p:cNvPr id="5" name="Content Placeholder 4"/>
          <p:cNvSpPr>
            <a:spLocks noGrp="1"/>
          </p:cNvSpPr>
          <p:nvPr>
            <p:ph idx="1"/>
          </p:nvPr>
        </p:nvSpPr>
        <p:spPr>
          <a:xfrm>
            <a:off x="2042261" y="1565694"/>
            <a:ext cx="7848600" cy="5029200"/>
          </a:xfrm>
        </p:spPr>
        <p:txBody>
          <a:bodyPr>
            <a:noAutofit/>
          </a:bodyPr>
          <a:lstStyle/>
          <a:p>
            <a:pPr marL="0" indent="0">
              <a:buNone/>
            </a:pPr>
            <a:r>
              <a:rPr lang="en-US" sz="2400" dirty="0"/>
              <a:t>13 disciplines</a:t>
            </a:r>
          </a:p>
          <a:p>
            <a:pPr marL="0" indent="0">
              <a:buNone/>
            </a:pPr>
            <a:r>
              <a:rPr lang="en-US" sz="2400" dirty="0"/>
              <a:t>20 variables</a:t>
            </a:r>
          </a:p>
          <a:p>
            <a:pPr marL="0" indent="0">
              <a:buNone/>
            </a:pPr>
            <a:r>
              <a:rPr lang="en-US" sz="2400" dirty="0"/>
              <a:t>A two-step procedure was implemented:</a:t>
            </a:r>
          </a:p>
          <a:p>
            <a:pPr marL="457200" lvl="1" indent="0">
              <a:buNone/>
            </a:pPr>
            <a:r>
              <a:rPr lang="en-US" dirty="0"/>
              <a:t>Step 1: Internet-based data collection (with inter-rater reliability) </a:t>
            </a:r>
          </a:p>
          <a:p>
            <a:pPr marL="457200" lvl="1" indent="0">
              <a:buNone/>
            </a:pPr>
            <a:r>
              <a:rPr lang="en-US" dirty="0"/>
              <a:t>Step 2: Telephone interview for verification. </a:t>
            </a:r>
          </a:p>
          <a:p>
            <a:pPr marL="0" indent="0">
              <a:buNone/>
            </a:pPr>
            <a:r>
              <a:rPr lang="en-US" sz="2400" dirty="0"/>
              <a:t>Analysis: Frequency count and percentage</a:t>
            </a:r>
          </a:p>
          <a:p>
            <a:pPr marL="0" indent="0">
              <a:buNone/>
            </a:pPr>
            <a:r>
              <a:rPr lang="en-US" sz="2400" dirty="0"/>
              <a:t>Findings:</a:t>
            </a:r>
          </a:p>
          <a:p>
            <a:pPr marL="457200" lvl="1" indent="0">
              <a:buNone/>
            </a:pPr>
            <a:r>
              <a:rPr lang="en-US" dirty="0"/>
              <a:t>Each state dramatically varied in personnel standards.</a:t>
            </a:r>
          </a:p>
          <a:p>
            <a:pPr marL="457200" lvl="1" indent="0">
              <a:buNone/>
            </a:pPr>
            <a:r>
              <a:rPr lang="en-US" dirty="0"/>
              <a:t>Related service disciplines had less variance.</a:t>
            </a:r>
          </a:p>
          <a:p>
            <a:pPr marL="457200" lvl="1" indent="0">
              <a:buNone/>
            </a:pPr>
            <a:r>
              <a:rPr lang="en-US" dirty="0"/>
              <a:t>Less than 1/3 of the states specified additional requirements for working in Part C.</a:t>
            </a:r>
          </a:p>
        </p:txBody>
      </p:sp>
    </p:spTree>
    <p:extLst>
      <p:ext uri="{BB962C8B-B14F-4D97-AF65-F5344CB8AC3E}">
        <p14:creationId xmlns:p14="http://schemas.microsoft.com/office/powerpoint/2010/main" val="2807193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30060"/>
          </a:xfrm>
        </p:spPr>
        <p:txBody>
          <a:bodyPr>
            <a:noAutofit/>
          </a:bodyPr>
          <a:lstStyle/>
          <a:p>
            <a:pPr algn="ctr"/>
            <a:br>
              <a:rPr lang="en-US" sz="2800" dirty="0"/>
            </a:br>
            <a:r>
              <a:rPr lang="en-US" sz="4000" dirty="0">
                <a:cs typeface="Arial" panose="020B0604020202020204" pitchFamily="34" charset="0"/>
              </a:rPr>
              <a:t>Cross-Disciplinary Organizations</a:t>
            </a:r>
          </a:p>
        </p:txBody>
      </p:sp>
      <p:sp>
        <p:nvSpPr>
          <p:cNvPr id="3" name="Content Placeholder 2"/>
          <p:cNvSpPr>
            <a:spLocks noGrp="1"/>
          </p:cNvSpPr>
          <p:nvPr>
            <p:ph idx="1"/>
          </p:nvPr>
        </p:nvSpPr>
        <p:spPr>
          <a:xfrm>
            <a:off x="1929442" y="1562819"/>
            <a:ext cx="8229600" cy="4941498"/>
          </a:xfrm>
        </p:spPr>
        <p:txBody>
          <a:bodyPr>
            <a:normAutofit fontScale="92500" lnSpcReduction="10000"/>
          </a:bodyPr>
          <a:lstStyle/>
          <a:p>
            <a:pPr marL="457200" lvl="1" indent="0">
              <a:buNone/>
            </a:pPr>
            <a:r>
              <a:rPr lang="en-US" dirty="0">
                <a:latin typeface="Arial" panose="020B0604020202020204" pitchFamily="34" charset="0"/>
                <a:cs typeface="Arial" panose="020B0604020202020204" pitchFamily="34" charset="0"/>
              </a:rPr>
              <a:t>Council for Exceptional Children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Division of Early Childhood (DEC) of the Council for Exceptional Children (CEC)</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National Association for the Education of Young Children (NAEYC)</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Occupational Therapy Association (AOTA)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Physical Therapy Association (APTA)</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American Speech-Language-Hearing Association (ASHA)</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Zero to Three</a:t>
            </a:r>
          </a:p>
          <a:p>
            <a:endParaRPr lang="en-US" dirty="0"/>
          </a:p>
        </p:txBody>
      </p:sp>
    </p:spTree>
    <p:extLst>
      <p:ext uri="{BB962C8B-B14F-4D97-AF65-F5344CB8AC3E}">
        <p14:creationId xmlns:p14="http://schemas.microsoft.com/office/powerpoint/2010/main" val="151860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28" y="646981"/>
            <a:ext cx="8850702" cy="1043708"/>
          </a:xfrm>
        </p:spPr>
        <p:txBody>
          <a:bodyPr>
            <a:normAutofit fontScale="90000"/>
          </a:bodyPr>
          <a:lstStyle/>
          <a:p>
            <a:br>
              <a:rPr lang="en-US" b="1" dirty="0">
                <a:cs typeface="Arial" panose="020B0604020202020204" pitchFamily="34" charset="0"/>
              </a:rPr>
            </a:br>
            <a:r>
              <a:rPr lang="en-US" b="1" dirty="0">
                <a:cs typeface="Arial" panose="020B0604020202020204" pitchFamily="34" charset="0"/>
              </a:rPr>
              <a:t>Cross Disciplinary Personnel Competencies </a:t>
            </a:r>
            <a:br>
              <a:rPr lang="en-US" b="1" dirty="0">
                <a:cs typeface="Arial" panose="020B0604020202020204" pitchFamily="34" charset="0"/>
              </a:rPr>
            </a:br>
            <a:endParaRPr lang="en-US" dirty="0"/>
          </a:p>
        </p:txBody>
      </p:sp>
      <p:sp>
        <p:nvSpPr>
          <p:cNvPr id="3" name="Content Placeholder 2"/>
          <p:cNvSpPr>
            <a:spLocks noGrp="1"/>
          </p:cNvSpPr>
          <p:nvPr>
            <p:ph idx="1"/>
          </p:nvPr>
        </p:nvSpPr>
        <p:spPr/>
        <p:txBody>
          <a:bodyPr/>
          <a:lstStyle/>
          <a:p>
            <a:pPr marL="0" indent="0" algn="ctr">
              <a:buNone/>
            </a:pPr>
            <a:r>
              <a:rPr lang="en-US" sz="3600" dirty="0">
                <a:cs typeface="Arial" panose="020B0604020202020204" pitchFamily="34" charset="0"/>
              </a:rPr>
              <a:t>Family Centered Practice</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Data-Based Intervention/Instruction</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Coordination &amp; Collaboration</a:t>
            </a:r>
          </a:p>
          <a:p>
            <a:pPr algn="ctr"/>
            <a:endParaRPr lang="en-US" sz="3600" dirty="0">
              <a:cs typeface="Arial" panose="020B0604020202020204" pitchFamily="34" charset="0"/>
            </a:endParaRPr>
          </a:p>
          <a:p>
            <a:pPr marL="0" indent="0" algn="ctr">
              <a:buNone/>
            </a:pPr>
            <a:r>
              <a:rPr lang="en-US" sz="3600" dirty="0">
                <a:cs typeface="Arial" panose="020B0604020202020204" pitchFamily="34" charset="0"/>
              </a:rPr>
              <a:t>Professionalism </a:t>
            </a:r>
          </a:p>
          <a:p>
            <a:endParaRPr lang="en-US" dirty="0"/>
          </a:p>
        </p:txBody>
      </p:sp>
    </p:spTree>
    <p:extLst>
      <p:ext uri="{BB962C8B-B14F-4D97-AF65-F5344CB8AC3E}">
        <p14:creationId xmlns:p14="http://schemas.microsoft.com/office/powerpoint/2010/main" val="429233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7620000" cy="1524000"/>
          </a:xfrm>
        </p:spPr>
        <p:txBody>
          <a:bodyPr>
            <a:noAutofit/>
          </a:bodyPr>
          <a:lstStyle/>
          <a:p>
            <a:pPr algn="ctr"/>
            <a:br>
              <a:rPr lang="en-US" sz="3600" dirty="0"/>
            </a:br>
            <a:r>
              <a:rPr lang="en-US" sz="2800" dirty="0">
                <a:cs typeface="Arial" panose="020B0604020202020204" pitchFamily="34" charset="0"/>
              </a:rPr>
              <a:t>Early Childhood Personnel Center Mission</a:t>
            </a:r>
            <a:br>
              <a:rPr lang="en-US" sz="2800" dirty="0">
                <a:cs typeface="Arial" panose="020B0604020202020204" pitchFamily="34" charset="0"/>
              </a:rPr>
            </a:br>
            <a:endParaRPr lang="en-US" sz="2800" dirty="0">
              <a:cs typeface="Arial" panose="020B0604020202020204" pitchFamily="34" charset="0"/>
            </a:endParaRPr>
          </a:p>
        </p:txBody>
      </p:sp>
      <p:sp>
        <p:nvSpPr>
          <p:cNvPr id="3" name="Content Placeholder 2"/>
          <p:cNvSpPr>
            <a:spLocks noGrp="1"/>
          </p:cNvSpPr>
          <p:nvPr>
            <p:ph idx="1"/>
          </p:nvPr>
        </p:nvSpPr>
        <p:spPr>
          <a:xfrm>
            <a:off x="2138082" y="2017486"/>
            <a:ext cx="7620000" cy="4165600"/>
          </a:xfrm>
        </p:spPr>
        <p:txBody>
          <a:bodyPr>
            <a:normAutofit/>
          </a:bodyPr>
          <a:lstStyle/>
          <a:p>
            <a:pPr marL="0" indent="0" algn="ctr">
              <a:buNone/>
            </a:pPr>
            <a:r>
              <a:rPr lang="en-US" dirty="0">
                <a:cs typeface="Arial" panose="020B0604020202020204" pitchFamily="34" charset="0"/>
              </a:rPr>
              <a:t>to facilitate the implementation of </a:t>
            </a:r>
          </a:p>
          <a:p>
            <a:pPr marL="0" indent="0" algn="ctr">
              <a:buNone/>
            </a:pPr>
            <a:r>
              <a:rPr lang="en-US" b="1" dirty="0">
                <a:cs typeface="Arial" panose="020B0604020202020204" pitchFamily="34" charset="0"/>
              </a:rPr>
              <a:t>integrated</a:t>
            </a:r>
            <a:r>
              <a:rPr lang="en-US" dirty="0">
                <a:cs typeface="Arial" panose="020B0604020202020204" pitchFamily="34" charset="0"/>
              </a:rPr>
              <a:t> and </a:t>
            </a:r>
            <a:r>
              <a:rPr lang="en-US" b="1" dirty="0">
                <a:cs typeface="Arial" panose="020B0604020202020204" pitchFamily="34" charset="0"/>
              </a:rPr>
              <a:t>comprehensive </a:t>
            </a:r>
          </a:p>
          <a:p>
            <a:pPr marL="0" indent="0" algn="ctr">
              <a:buNone/>
            </a:pPr>
            <a:r>
              <a:rPr lang="en-US" b="1" dirty="0">
                <a:cs typeface="Arial" panose="020B0604020202020204" pitchFamily="34" charset="0"/>
              </a:rPr>
              <a:t>early childhood systems </a:t>
            </a:r>
          </a:p>
          <a:p>
            <a:pPr marL="0" indent="0" algn="ctr">
              <a:buNone/>
            </a:pPr>
            <a:r>
              <a:rPr lang="en-US" b="1" dirty="0">
                <a:cs typeface="Arial" panose="020B0604020202020204" pitchFamily="34" charset="0"/>
              </a:rPr>
              <a:t>of personnel development (CSPD) </a:t>
            </a:r>
          </a:p>
          <a:p>
            <a:pPr marL="0" indent="0" algn="ctr">
              <a:buNone/>
            </a:pPr>
            <a:r>
              <a:rPr lang="en-US" dirty="0">
                <a:cs typeface="Arial" panose="020B0604020202020204" pitchFamily="34" charset="0"/>
              </a:rPr>
              <a:t>for all disciplines </a:t>
            </a:r>
          </a:p>
          <a:p>
            <a:pPr marL="0" indent="0" algn="ctr">
              <a:buNone/>
            </a:pPr>
            <a:r>
              <a:rPr lang="en-US" dirty="0">
                <a:cs typeface="Arial" panose="020B0604020202020204" pitchFamily="34" charset="0"/>
              </a:rPr>
              <a:t>serving infants and young children with </a:t>
            </a:r>
          </a:p>
          <a:p>
            <a:pPr marL="0" indent="0" algn="ctr">
              <a:buNone/>
            </a:pPr>
            <a:r>
              <a:rPr lang="en-US" dirty="0">
                <a:cs typeface="Arial" panose="020B0604020202020204" pitchFamily="34" charset="0"/>
              </a:rPr>
              <a:t>disabilities</a:t>
            </a:r>
          </a:p>
          <a:p>
            <a:pPr marL="0" indent="0" algn="ctr">
              <a:buNone/>
            </a:pPr>
            <a:endParaRPr lang="en-US" dirty="0"/>
          </a:p>
        </p:txBody>
      </p:sp>
    </p:spTree>
    <p:extLst>
      <p:ext uri="{BB962C8B-B14F-4D97-AF65-F5344CB8AC3E}">
        <p14:creationId xmlns:p14="http://schemas.microsoft.com/office/powerpoint/2010/main" val="248450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63A0-E748-44C4-A3A6-E133F0BBD4DA}"/>
              </a:ext>
            </a:extLst>
          </p:cNvPr>
          <p:cNvSpPr>
            <a:spLocks noGrp="1"/>
          </p:cNvSpPr>
          <p:nvPr>
            <p:ph type="title"/>
          </p:nvPr>
        </p:nvSpPr>
        <p:spPr>
          <a:xfrm>
            <a:off x="1981200" y="464457"/>
            <a:ext cx="8229600" cy="907143"/>
          </a:xfrm>
        </p:spPr>
        <p:txBody>
          <a:bodyPr>
            <a:noAutofit/>
          </a:bodyPr>
          <a:lstStyle/>
          <a:p>
            <a:pPr lvl="0" algn="ctr"/>
            <a:br>
              <a:rPr lang="en-US" sz="3200" dirty="0">
                <a:cs typeface="Arial" panose="020B0604020202020204" pitchFamily="34" charset="0"/>
              </a:rPr>
            </a:br>
            <a:r>
              <a:rPr lang="en-US" sz="3200" dirty="0">
                <a:cs typeface="Arial" panose="020B0604020202020204" pitchFamily="34" charset="0"/>
              </a:rPr>
              <a:t>A Comprehensive System of </a:t>
            </a:r>
            <a:br>
              <a:rPr lang="en-US" sz="3200" dirty="0">
                <a:cs typeface="Arial" panose="020B0604020202020204" pitchFamily="34" charset="0"/>
              </a:rPr>
            </a:br>
            <a:r>
              <a:rPr lang="en-US" sz="3200" dirty="0">
                <a:cs typeface="Arial" panose="020B0604020202020204" pitchFamily="34" charset="0"/>
              </a:rPr>
              <a:t>Personnel Development </a:t>
            </a:r>
            <a:br>
              <a:rPr lang="en-US" sz="3200" dirty="0">
                <a:cs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4D910930-E965-4890-AA37-4655EFBD6BDE}"/>
              </a:ext>
            </a:extLst>
          </p:cNvPr>
          <p:cNvSpPr>
            <a:spLocks noGrp="1"/>
          </p:cNvSpPr>
          <p:nvPr>
            <p:ph idx="1"/>
          </p:nvPr>
        </p:nvSpPr>
        <p:spPr>
          <a:xfrm>
            <a:off x="1981200" y="1509486"/>
            <a:ext cx="8229600" cy="4884058"/>
          </a:xfrm>
        </p:spPr>
        <p:txBody>
          <a:bodyPr>
            <a:normAutofit fontScale="92500" lnSpcReduction="10000"/>
          </a:bodyPr>
          <a:lstStyle/>
          <a:p>
            <a:pPr marL="0" indent="0" algn="ctr">
              <a:buNone/>
            </a:pPr>
            <a:endParaRPr lang="en-US" sz="3900" b="1" dirty="0">
              <a:cs typeface="Arial" panose="020B0604020202020204" pitchFamily="34" charset="0"/>
            </a:endParaRPr>
          </a:p>
          <a:p>
            <a:pPr marL="0" indent="0" algn="ctr">
              <a:buNone/>
            </a:pPr>
            <a:r>
              <a:rPr lang="en-US" sz="3900" b="1" dirty="0">
                <a:cs typeface="Arial" panose="020B0604020202020204" pitchFamily="34" charset="0"/>
              </a:rPr>
              <a:t>is a </a:t>
            </a:r>
            <a:r>
              <a:rPr lang="en-US" sz="3900" b="1" i="1" dirty="0">
                <a:cs typeface="Arial" panose="020B0604020202020204" pitchFamily="34" charset="0"/>
              </a:rPr>
              <a:t>necessary</a:t>
            </a:r>
            <a:r>
              <a:rPr lang="en-US" sz="3900" b="1" dirty="0">
                <a:cs typeface="Arial" panose="020B0604020202020204" pitchFamily="34" charset="0"/>
              </a:rPr>
              <a:t> and </a:t>
            </a:r>
            <a:r>
              <a:rPr lang="en-US" sz="3900" b="1" i="1" dirty="0">
                <a:cs typeface="Arial" panose="020B0604020202020204" pitchFamily="34" charset="0"/>
              </a:rPr>
              <a:t>integral</a:t>
            </a:r>
            <a:r>
              <a:rPr lang="en-US" sz="3900" b="1" dirty="0">
                <a:cs typeface="Arial" panose="020B0604020202020204" pitchFamily="34" charset="0"/>
              </a:rPr>
              <a:t> </a:t>
            </a:r>
          </a:p>
          <a:p>
            <a:pPr marL="0" indent="0" algn="ctr">
              <a:buNone/>
            </a:pPr>
            <a:r>
              <a:rPr lang="en-US" sz="3900" b="1" dirty="0">
                <a:cs typeface="Arial" panose="020B0604020202020204" pitchFamily="34" charset="0"/>
              </a:rPr>
              <a:t>quality indicator of </a:t>
            </a:r>
          </a:p>
          <a:p>
            <a:pPr marL="0" indent="0" algn="ctr">
              <a:buNone/>
            </a:pPr>
            <a:r>
              <a:rPr lang="en-US" sz="3900" b="1" dirty="0">
                <a:cs typeface="Arial" panose="020B0604020202020204" pitchFamily="34" charset="0"/>
              </a:rPr>
              <a:t>an early childhood service system</a:t>
            </a:r>
          </a:p>
          <a:p>
            <a:pPr marL="0" indent="0" algn="ctr">
              <a:buNone/>
            </a:pPr>
            <a:r>
              <a:rPr lang="en-US" sz="3900" b="1" dirty="0">
                <a:cs typeface="Arial" panose="020B0604020202020204" pitchFamily="34" charset="0"/>
              </a:rPr>
              <a:t>AND</a:t>
            </a:r>
          </a:p>
          <a:p>
            <a:pPr marL="0" indent="0" algn="ctr">
              <a:buNone/>
            </a:pPr>
            <a:r>
              <a:rPr lang="en-US" sz="3900" dirty="0"/>
              <a:t>      </a:t>
            </a:r>
            <a:r>
              <a:rPr lang="en-US" sz="3900" b="1" dirty="0">
                <a:cs typeface="Arial" panose="020B0604020202020204" pitchFamily="34" charset="0"/>
              </a:rPr>
              <a:t>the early childhood workforce </a:t>
            </a:r>
          </a:p>
          <a:p>
            <a:pPr marL="0" indent="0" algn="ctr">
              <a:lnSpc>
                <a:spcPct val="110000"/>
              </a:lnSpc>
              <a:buNone/>
            </a:pPr>
            <a:r>
              <a:rPr lang="en-US" sz="3900" dirty="0">
                <a:cs typeface="Arial" panose="020B0604020202020204" pitchFamily="34" charset="0"/>
              </a:rPr>
              <a:t>who serve infants, toddlers and preschool children with disabilities and their families </a:t>
            </a:r>
          </a:p>
          <a:p>
            <a:pPr marL="0" indent="0">
              <a:buNone/>
            </a:pPr>
            <a:endParaRPr lang="en-US" dirty="0"/>
          </a:p>
        </p:txBody>
      </p:sp>
    </p:spTree>
    <p:extLst>
      <p:ext uri="{BB962C8B-B14F-4D97-AF65-F5344CB8AC3E}">
        <p14:creationId xmlns:p14="http://schemas.microsoft.com/office/powerpoint/2010/main" val="70846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143000"/>
          </a:xfrm>
        </p:spPr>
        <p:txBody>
          <a:bodyPr>
            <a:normAutofit/>
          </a:bodyPr>
          <a:lstStyle/>
          <a:p>
            <a:pPr algn="ctr"/>
            <a:r>
              <a:rPr lang="en-US" sz="3350" dirty="0">
                <a:cs typeface="Arial" panose="020B0604020202020204" pitchFamily="34" charset="0"/>
              </a:rPr>
              <a:t>Comprehensive System of Personnel Developmen</a:t>
            </a:r>
            <a:r>
              <a:rPr lang="en-US" sz="3350" dirty="0"/>
              <a:t>t</a:t>
            </a:r>
          </a:p>
        </p:txBody>
      </p:sp>
      <p:graphicFrame>
        <p:nvGraphicFramePr>
          <p:cNvPr id="4" name="Table 3"/>
          <p:cNvGraphicFramePr>
            <a:graphicFrameLocks noGrp="1"/>
          </p:cNvGraphicFramePr>
          <p:nvPr>
            <p:extLst>
              <p:ext uri="{D42A27DB-BD31-4B8C-83A1-F6EECF244321}">
                <p14:modId xmlns:p14="http://schemas.microsoft.com/office/powerpoint/2010/main" val="2133197137"/>
              </p:ext>
            </p:extLst>
          </p:nvPr>
        </p:nvGraphicFramePr>
        <p:xfrm>
          <a:off x="1828800" y="1174548"/>
          <a:ext cx="8534400" cy="5184114"/>
        </p:xfrm>
        <a:graphic>
          <a:graphicData uri="http://schemas.openxmlformats.org/drawingml/2006/table">
            <a:tbl>
              <a:tblPr firstRow="1" firstCol="1" bandRow="1">
                <a:tableStyleId>{2D5ABB26-0587-4C30-8999-92F81FD0307C}</a:tableStyleId>
              </a:tblPr>
              <a:tblGrid>
                <a:gridCol w="1368724">
                  <a:extLst>
                    <a:ext uri="{9D8B030D-6E8A-4147-A177-3AD203B41FA5}">
                      <a16:colId xmlns:a16="http://schemas.microsoft.com/office/drawing/2014/main" val="20000"/>
                    </a:ext>
                  </a:extLst>
                </a:gridCol>
                <a:gridCol w="7165676">
                  <a:extLst>
                    <a:ext uri="{9D8B030D-6E8A-4147-A177-3AD203B41FA5}">
                      <a16:colId xmlns:a16="http://schemas.microsoft.com/office/drawing/2014/main" val="20001"/>
                    </a:ext>
                  </a:extLst>
                </a:gridCol>
              </a:tblGrid>
              <a:tr h="838200">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Leadership, Coordination, &amp; Sustainability</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2870" marR="0">
                        <a:spcBef>
                          <a:spcPts val="0"/>
                        </a:spcBef>
                        <a:spcAft>
                          <a:spcPts val="0"/>
                        </a:spcAft>
                      </a:pPr>
                      <a:endParaRPr lang="en-US" sz="300" dirty="0">
                        <a:effectLst/>
                        <a:latin typeface="Times New Roman" panose="02020603050405020304" pitchFamily="18" charset="0"/>
                        <a:cs typeface="Times New Roman" panose="02020603050405020304" pitchFamily="18" charset="0"/>
                      </a:endParaRPr>
                    </a:p>
                    <a:p>
                      <a:pPr marL="341313" marR="0" indent="-239713">
                        <a:spcBef>
                          <a:spcPts val="0"/>
                        </a:spcBef>
                        <a:spcAft>
                          <a:spcPts val="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 </a:t>
                      </a:r>
                      <a:r>
                        <a:rPr lang="en-US" sz="1200" dirty="0">
                          <a:effectLst/>
                          <a:latin typeface="Times New Roman" panose="02020603050405020304" pitchFamily="18" charset="0"/>
                          <a:cs typeface="Times New Roman" panose="02020603050405020304" pitchFamily="18" charset="0"/>
                        </a:rPr>
                        <a:t>A cross sector leadership team is in place that can set priorities and make policy, governance, and financial decisions.</a:t>
                      </a:r>
                    </a:p>
                    <a:p>
                      <a:pPr marL="341313" marR="0" indent="-239713">
                        <a:spcBef>
                          <a:spcPts val="0"/>
                        </a:spcBef>
                        <a:spcAft>
                          <a:spcPts val="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2: </a:t>
                      </a:r>
                      <a:r>
                        <a:rPr lang="en-US" sz="1200" dirty="0">
                          <a:effectLst/>
                          <a:latin typeface="Times New Roman" panose="02020603050405020304" pitchFamily="18" charset="0"/>
                          <a:cs typeface="Times New Roman" panose="02020603050405020304" pitchFamily="18" charset="0"/>
                        </a:rPr>
                        <a:t>There is a written multi-year plan in place to address all sub-components of the CSPD.  </a:t>
                      </a:r>
                      <a:endParaRPr lang="en-US" sz="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5310">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State Personnel Standards</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3: </a:t>
                      </a:r>
                      <a:r>
                        <a:rPr lang="en-US" sz="1200" dirty="0">
                          <a:effectLst/>
                          <a:latin typeface="Times New Roman" panose="02020603050405020304" pitchFamily="18" charset="0"/>
                          <a:cs typeface="Times New Roman" panose="02020603050405020304" pitchFamily="18" charset="0"/>
                        </a:rPr>
                        <a:t>State personnel standards across disciplines are aligned to national professional organization personnel standards.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4: </a:t>
                      </a:r>
                      <a:r>
                        <a:rPr lang="en-US" sz="1200" dirty="0">
                          <a:effectLst/>
                          <a:latin typeface="Times New Roman" panose="02020603050405020304" pitchFamily="18" charset="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0587">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Pre-service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5: </a:t>
                      </a:r>
                      <a:r>
                        <a:rPr lang="en-US" sz="1200" dirty="0">
                          <a:effectLst/>
                          <a:latin typeface="Times New Roman" panose="02020603050405020304" pitchFamily="18" charset="0"/>
                          <a:cs typeface="Times New Roman" panose="02020603050405020304" pitchFamily="18" charset="0"/>
                        </a:rPr>
                        <a:t>Institution of higher education (IHE) programs and curricula across disciplines are aligned with both national professional organization personnel standards and state personnel standards.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6: </a:t>
                      </a:r>
                      <a:r>
                        <a:rPr lang="en-US" sz="1200" dirty="0">
                          <a:effectLst/>
                          <a:latin typeface="Times New Roman" panose="02020603050405020304" pitchFamily="18" charset="0"/>
                          <a:cs typeface="Times New Roman" panose="02020603050405020304" pitchFamily="18" charset="0"/>
                        </a:rPr>
                        <a:t>Institution of higher education programs and curricula address early childhood development and discipline specific pedagogy.</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0587">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In-service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7: </a:t>
                      </a:r>
                      <a:r>
                        <a:rPr lang="en-US" sz="1200" dirty="0">
                          <a:effectLst/>
                          <a:latin typeface="Times New Roman" panose="02020603050405020304" pitchFamily="18" charset="0"/>
                          <a:cs typeface="Times New Roman" panose="02020603050405020304" pitchFamily="18" charset="0"/>
                        </a:rPr>
                        <a:t>A statewide system for in-service personnel development and technical assistance is in place for personnel across disciplines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8: </a:t>
                      </a:r>
                      <a:r>
                        <a:rPr lang="en-US" sz="1200" dirty="0">
                          <a:effectLst/>
                          <a:latin typeface="Times New Roman" panose="02020603050405020304" pitchFamily="18" charset="0"/>
                          <a:cs typeface="Times New Roman" panose="02020603050405020304" pitchFamily="18" charset="0"/>
                        </a:rPr>
                        <a:t>A statewide system for in-service personnel development and technical assistance is aligned and coordinated with higher education program and curricula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9715">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Recruitment and Retention</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9: </a:t>
                      </a:r>
                      <a:r>
                        <a:rPr lang="en-US" sz="1200" dirty="0">
                          <a:effectLst/>
                          <a:latin typeface="Times New Roman" panose="02020603050405020304" pitchFamily="18" charset="0"/>
                          <a:cs typeface="Times New Roman" panose="02020603050405020304" pitchFamily="18" charset="0"/>
                        </a:rPr>
                        <a:t>Comprehensive recruitment and retention strategies are based on multiple data sources, and revised as necessary.</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10: </a:t>
                      </a:r>
                      <a:r>
                        <a:rPr lang="en-US" sz="1200" dirty="0">
                          <a:effectLst/>
                          <a:latin typeface="Times New Roman" panose="02020603050405020304" pitchFamily="18" charset="0"/>
                          <a:cs typeface="Times New Roman" panose="02020603050405020304" pitchFamily="18" charset="0"/>
                        </a:rPr>
                        <a:t>Comprehensive recruitment and retention strategies are being implemented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19715">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Evaluation of the System</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11: </a:t>
                      </a:r>
                      <a:r>
                        <a:rPr lang="en-US" sz="1200" dirty="0">
                          <a:effectLst/>
                          <a:latin typeface="Times New Roman" panose="02020603050405020304" pitchFamily="18" charset="0"/>
                          <a:cs typeface="Times New Roman" panose="02020603050405020304" pitchFamily="18" charset="0"/>
                        </a:rPr>
                        <a:t>The evaluation plan for the CSPD includes processes and mechanisms to collect, store, and analyze data across all subcomponents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12: </a:t>
                      </a:r>
                      <a:r>
                        <a:rPr lang="en-US" sz="1200" dirty="0">
                          <a:effectLst/>
                          <a:latin typeface="Times New Roman" panose="02020603050405020304" pitchFamily="18" charset="0"/>
                          <a:cs typeface="Times New Roman" panose="02020603050405020304" pitchFamily="18" charset="0"/>
                        </a:rPr>
                        <a:t>The evaluation plan is implemented, continuously monitored, and revised as necessary based on multiple data sources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5022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National Initiatives in </a:t>
            </a:r>
            <a:br>
              <a:rPr lang="en-US" b="1" dirty="0"/>
            </a:br>
            <a:r>
              <a:rPr lang="en-US" b="1" dirty="0"/>
              <a:t>EC Personnel Standards</a:t>
            </a:r>
            <a:endParaRPr lang="en-US" dirty="0"/>
          </a:p>
        </p:txBody>
      </p:sp>
      <p:sp>
        <p:nvSpPr>
          <p:cNvPr id="3" name="Content Placeholder 2"/>
          <p:cNvSpPr>
            <a:spLocks noGrp="1"/>
          </p:cNvSpPr>
          <p:nvPr>
            <p:ph idx="1"/>
          </p:nvPr>
        </p:nvSpPr>
        <p:spPr>
          <a:xfrm>
            <a:off x="2152650" y="2484408"/>
            <a:ext cx="7886700" cy="3692555"/>
          </a:xfrm>
        </p:spPr>
        <p:txBody>
          <a:bodyPr>
            <a:normAutofit/>
          </a:bodyPr>
          <a:lstStyle/>
          <a:p>
            <a:r>
              <a:rPr lang="en-US" sz="4000" dirty="0"/>
              <a:t>ECPC Alignments  </a:t>
            </a:r>
          </a:p>
          <a:p>
            <a:endParaRPr lang="en-US" sz="4000" dirty="0"/>
          </a:p>
          <a:p>
            <a:r>
              <a:rPr lang="en-US" sz="4000" dirty="0"/>
              <a:t>NAEYC Power to the Profession</a:t>
            </a:r>
          </a:p>
          <a:p>
            <a:endParaRPr lang="en-US" sz="4000" dirty="0"/>
          </a:p>
          <a:p>
            <a:r>
              <a:rPr lang="en-US" sz="4000" dirty="0"/>
              <a:t>DEC Personnel Standards</a:t>
            </a:r>
          </a:p>
        </p:txBody>
      </p:sp>
    </p:spTree>
    <p:extLst>
      <p:ext uri="{BB962C8B-B14F-4D97-AF65-F5344CB8AC3E}">
        <p14:creationId xmlns:p14="http://schemas.microsoft.com/office/powerpoint/2010/main" val="2309146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cs typeface="Arial" panose="020B0604020202020204" pitchFamily="34" charset="0"/>
              </a:rPr>
              <a:t>ECPC  Alignments Completed For:</a:t>
            </a:r>
          </a:p>
        </p:txBody>
      </p:sp>
      <p:sp>
        <p:nvSpPr>
          <p:cNvPr id="3" name="Content Placeholder 2"/>
          <p:cNvSpPr>
            <a:spLocks noGrp="1"/>
          </p:cNvSpPr>
          <p:nvPr>
            <p:ph idx="1"/>
          </p:nvPr>
        </p:nvSpPr>
        <p:spPr>
          <a:xfrm>
            <a:off x="2067465" y="1966823"/>
            <a:ext cx="8031192" cy="4416725"/>
          </a:xfrm>
        </p:spPr>
        <p:txBody>
          <a:bodyPr>
            <a:normAutofit/>
          </a:bodyPr>
          <a:lstStyle/>
          <a:p>
            <a:pPr marL="0" indent="0">
              <a:buNone/>
            </a:pPr>
            <a:r>
              <a:rPr lang="en-US" sz="2400" dirty="0">
                <a:cs typeface="Arial" panose="020B0604020202020204" pitchFamily="34" charset="0"/>
              </a:rPr>
              <a:t>Initial NAEYC and CEC Standards and Elements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Advanced NAEYC and CEC Standards and Elements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Initial NAEYC Standards and Elements with DEC Initial Specialty Set (K &amp; S statements)</a:t>
            </a:r>
          </a:p>
          <a:p>
            <a:pPr>
              <a:buClrTx/>
            </a:pPr>
            <a:endParaRPr lang="en-US" sz="2400" dirty="0">
              <a:cs typeface="Arial" panose="020B0604020202020204" pitchFamily="34" charset="0"/>
            </a:endParaRPr>
          </a:p>
          <a:p>
            <a:pPr marL="0" indent="0">
              <a:buNone/>
            </a:pPr>
            <a:r>
              <a:rPr lang="en-US" sz="2400" dirty="0">
                <a:cs typeface="Arial" panose="020B0604020202020204" pitchFamily="34" charset="0"/>
              </a:rPr>
              <a:t>Advanced NAEYC Standards and Elements with DEC Advanced Specialty Set (K &amp; S statements)</a:t>
            </a:r>
          </a:p>
          <a:p>
            <a:endParaRPr lang="en-US" sz="2400" dirty="0"/>
          </a:p>
          <a:p>
            <a:endParaRPr lang="en-US" sz="2400" b="1" dirty="0"/>
          </a:p>
        </p:txBody>
      </p:sp>
    </p:spTree>
    <p:extLst>
      <p:ext uri="{BB962C8B-B14F-4D97-AF65-F5344CB8AC3E}">
        <p14:creationId xmlns:p14="http://schemas.microsoft.com/office/powerpoint/2010/main" val="263575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235" y="3226151"/>
            <a:ext cx="9061530" cy="2453878"/>
          </a:xfrm>
        </p:spPr>
        <p:txBody>
          <a:bodyPr>
            <a:normAutofit fontScale="90000"/>
          </a:bodyPr>
          <a:lstStyle/>
          <a:p>
            <a:pPr algn="l"/>
            <a:br>
              <a:rPr lang="en-US" dirty="0">
                <a:solidFill>
                  <a:schemeClr val="tx1"/>
                </a:solidFill>
                <a:latin typeface="Rockwell" panose="02060603020205020403" pitchFamily="18" charset="77"/>
              </a:rPr>
            </a:br>
            <a:br>
              <a:rPr lang="en-US" dirty="0">
                <a:solidFill>
                  <a:schemeClr val="tx1"/>
                </a:solidFill>
                <a:latin typeface="Rockwell" panose="02060603020205020403" pitchFamily="18" charset="77"/>
              </a:rPr>
            </a:br>
            <a:r>
              <a:rPr lang="en-US" dirty="0">
                <a:solidFill>
                  <a:schemeClr val="tx1"/>
                </a:solidFill>
                <a:latin typeface="Rockwell" panose="02060603020205020403" pitchFamily="18" charset="77"/>
              </a:rPr>
              <a:t>POWER TO THE PROFESSION:</a:t>
            </a:r>
            <a:br>
              <a:rPr lang="en-US" dirty="0">
                <a:solidFill>
                  <a:schemeClr val="tx1"/>
                </a:solidFill>
              </a:rPr>
            </a:br>
            <a:r>
              <a:rPr lang="en-US" dirty="0">
                <a:solidFill>
                  <a:schemeClr val="tx1"/>
                </a:solidFill>
              </a:rPr>
              <a:t>Focus on </a:t>
            </a:r>
            <a:r>
              <a:rPr lang="en-US" sz="3975" dirty="0">
                <a:solidFill>
                  <a:schemeClr val="tx1"/>
                </a:solidFill>
              </a:rPr>
              <a:t>Decision Cycle 345+6 </a:t>
            </a:r>
            <a:br>
              <a:rPr lang="en-US" sz="3975" dirty="0">
                <a:solidFill>
                  <a:srgbClr val="40ABBA"/>
                </a:solidFill>
              </a:rPr>
            </a:br>
            <a:br>
              <a:rPr lang="en-US" sz="3975" dirty="0">
                <a:solidFill>
                  <a:srgbClr val="40ABBA"/>
                </a:solidFill>
              </a:rPr>
            </a:br>
            <a:br>
              <a:rPr lang="en-US" sz="3975" dirty="0">
                <a:solidFill>
                  <a:srgbClr val="40ABBA"/>
                </a:solidFill>
              </a:rPr>
            </a:br>
            <a:br>
              <a:rPr lang="en-US" sz="3975" dirty="0">
                <a:solidFill>
                  <a:srgbClr val="40ABBA"/>
                </a:solidFill>
              </a:rPr>
            </a:br>
            <a:br>
              <a:rPr lang="en-US" sz="3975" dirty="0">
                <a:solidFill>
                  <a:srgbClr val="40ABBA"/>
                </a:solidFill>
              </a:rPr>
            </a:br>
            <a:endParaRPr lang="en-US" b="1" dirty="0">
              <a:solidFill>
                <a:srgbClr val="40ABBA"/>
              </a:solidFill>
            </a:endParaRPr>
          </a:p>
        </p:txBody>
      </p:sp>
    </p:spTree>
    <p:extLst>
      <p:ext uri="{BB962C8B-B14F-4D97-AF65-F5344CB8AC3E}">
        <p14:creationId xmlns:p14="http://schemas.microsoft.com/office/powerpoint/2010/main" val="311067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377" y="2812234"/>
            <a:ext cx="10515600" cy="1033369"/>
          </a:xfrm>
        </p:spPr>
        <p:txBody>
          <a:bodyPr>
            <a:normAutofit fontScale="90000"/>
          </a:bodyPr>
          <a:lstStyle/>
          <a:p>
            <a:pPr algn="l"/>
            <a:r>
              <a:rPr lang="en-US" sz="2325" b="0" dirty="0">
                <a:solidFill>
                  <a:schemeClr val="tx1"/>
                </a:solidFill>
              </a:rPr>
              <a:t>1. American Federation of State, County and Municipal Employees</a:t>
            </a:r>
            <a:br>
              <a:rPr lang="en-US" sz="2325" b="0" dirty="0">
                <a:solidFill>
                  <a:schemeClr val="tx1"/>
                </a:solidFill>
              </a:rPr>
            </a:br>
            <a:r>
              <a:rPr lang="en-US" sz="2325" b="0" dirty="0">
                <a:solidFill>
                  <a:schemeClr val="tx1"/>
                </a:solidFill>
              </a:rPr>
              <a:t>2. American Federation of Teachers</a:t>
            </a:r>
            <a:br>
              <a:rPr lang="en-US" sz="2325" b="0" dirty="0">
                <a:solidFill>
                  <a:schemeClr val="tx1"/>
                </a:solidFill>
              </a:rPr>
            </a:br>
            <a:r>
              <a:rPr lang="en-US" sz="2325" b="0" dirty="0">
                <a:solidFill>
                  <a:schemeClr val="tx1"/>
                </a:solidFill>
              </a:rPr>
              <a:t>3. Associate Degree Early Childhood Teacher Educators</a:t>
            </a:r>
            <a:br>
              <a:rPr lang="en-US" sz="2325" b="0" dirty="0">
                <a:solidFill>
                  <a:schemeClr val="tx1"/>
                </a:solidFill>
              </a:rPr>
            </a:br>
            <a:r>
              <a:rPr lang="en-US" sz="2325" b="0" dirty="0">
                <a:solidFill>
                  <a:schemeClr val="tx1"/>
                </a:solidFill>
              </a:rPr>
              <a:t>4. Child Care Aware of America</a:t>
            </a:r>
            <a:br>
              <a:rPr lang="en-US" sz="2325" b="0" dirty="0">
                <a:solidFill>
                  <a:schemeClr val="tx1"/>
                </a:solidFill>
              </a:rPr>
            </a:br>
            <a:r>
              <a:rPr lang="en-US" sz="2325" b="0" dirty="0">
                <a:solidFill>
                  <a:schemeClr val="tx1"/>
                </a:solidFill>
              </a:rPr>
              <a:t>5. Council for Professional Recognition</a:t>
            </a:r>
            <a:br>
              <a:rPr lang="en-US" sz="2325" b="0" dirty="0">
                <a:solidFill>
                  <a:schemeClr val="tx1"/>
                </a:solidFill>
              </a:rPr>
            </a:br>
            <a:r>
              <a:rPr lang="en-US" sz="2325" b="0" dirty="0">
                <a:solidFill>
                  <a:schemeClr val="tx1"/>
                </a:solidFill>
              </a:rPr>
              <a:t>6. Division for Early Childhood of the Council for Exceptional Children</a:t>
            </a:r>
            <a:br>
              <a:rPr lang="en-US" sz="2325" b="0" dirty="0">
                <a:solidFill>
                  <a:schemeClr val="tx1"/>
                </a:solidFill>
              </a:rPr>
            </a:br>
            <a:r>
              <a:rPr lang="en-US" sz="2325" b="0" dirty="0">
                <a:solidFill>
                  <a:schemeClr val="tx1"/>
                </a:solidFill>
              </a:rPr>
              <a:t>7. Early Care and Education Consortium</a:t>
            </a:r>
            <a:br>
              <a:rPr lang="en-US" sz="2325" b="0" dirty="0">
                <a:solidFill>
                  <a:schemeClr val="tx1"/>
                </a:solidFill>
              </a:rPr>
            </a:br>
            <a:r>
              <a:rPr lang="en-US" sz="2325" b="0" dirty="0">
                <a:solidFill>
                  <a:schemeClr val="tx1"/>
                </a:solidFill>
              </a:rPr>
              <a:t>8. National Association for Family Child Care</a:t>
            </a:r>
            <a:br>
              <a:rPr lang="en-US" sz="2325" b="0" dirty="0">
                <a:solidFill>
                  <a:schemeClr val="tx1"/>
                </a:solidFill>
              </a:rPr>
            </a:br>
            <a:r>
              <a:rPr lang="en-US" sz="2325" b="0" dirty="0">
                <a:solidFill>
                  <a:schemeClr val="tx1"/>
                </a:solidFill>
              </a:rPr>
              <a:t>9. National Association for the Education of  Young Children</a:t>
            </a:r>
            <a:br>
              <a:rPr lang="en-US" sz="2325" b="0" dirty="0">
                <a:solidFill>
                  <a:schemeClr val="tx1"/>
                </a:solidFill>
              </a:rPr>
            </a:br>
            <a:r>
              <a:rPr lang="en-US" sz="2325" b="0" dirty="0">
                <a:solidFill>
                  <a:schemeClr val="tx1"/>
                </a:solidFill>
              </a:rPr>
              <a:t>10. National Association of Early Childhood Teacher Educators</a:t>
            </a:r>
            <a:br>
              <a:rPr lang="en-US" sz="2325" b="0" dirty="0">
                <a:solidFill>
                  <a:schemeClr val="tx1"/>
                </a:solidFill>
              </a:rPr>
            </a:br>
            <a:r>
              <a:rPr lang="en-US" sz="2325" b="0" dirty="0">
                <a:solidFill>
                  <a:schemeClr val="tx1"/>
                </a:solidFill>
              </a:rPr>
              <a:t>11. National Association of Elementary School Principals</a:t>
            </a:r>
            <a:br>
              <a:rPr lang="en-US" sz="2325" b="0" dirty="0">
                <a:solidFill>
                  <a:schemeClr val="tx1"/>
                </a:solidFill>
              </a:rPr>
            </a:br>
            <a:r>
              <a:rPr lang="en-US" sz="2325" b="0" dirty="0">
                <a:solidFill>
                  <a:schemeClr val="tx1"/>
                </a:solidFill>
              </a:rPr>
              <a:t>12. National Education Association</a:t>
            </a:r>
            <a:br>
              <a:rPr lang="en-US" sz="2325" b="0" dirty="0">
                <a:solidFill>
                  <a:schemeClr val="tx1"/>
                </a:solidFill>
              </a:rPr>
            </a:br>
            <a:r>
              <a:rPr lang="en-US" sz="2325" b="0" dirty="0">
                <a:solidFill>
                  <a:schemeClr val="tx1"/>
                </a:solidFill>
              </a:rPr>
              <a:t>13. National Head Start Association</a:t>
            </a:r>
            <a:br>
              <a:rPr lang="en-US" sz="2325" b="0" dirty="0">
                <a:solidFill>
                  <a:schemeClr val="tx1"/>
                </a:solidFill>
              </a:rPr>
            </a:br>
            <a:r>
              <a:rPr lang="en-US" sz="2325" b="0" dirty="0">
                <a:solidFill>
                  <a:schemeClr val="tx1"/>
                </a:solidFill>
              </a:rPr>
              <a:t>14. Service Employees International Union</a:t>
            </a:r>
            <a:br>
              <a:rPr lang="en-US" sz="2325" b="0" dirty="0">
                <a:solidFill>
                  <a:schemeClr val="tx1"/>
                </a:solidFill>
              </a:rPr>
            </a:br>
            <a:r>
              <a:rPr lang="en-US" sz="2325" b="0" dirty="0">
                <a:solidFill>
                  <a:schemeClr val="tx1"/>
                </a:solidFill>
              </a:rPr>
              <a:t>15. ZERO TO THREE </a:t>
            </a:r>
            <a:br>
              <a:rPr lang="en-US" b="0" dirty="0"/>
            </a:br>
            <a:endParaRPr lang="en-US" b="0" dirty="0">
              <a:solidFill>
                <a:srgbClr val="40ABBA"/>
              </a:solidFill>
            </a:endParaRPr>
          </a:p>
        </p:txBody>
      </p:sp>
    </p:spTree>
    <p:extLst>
      <p:ext uri="{BB962C8B-B14F-4D97-AF65-F5344CB8AC3E}">
        <p14:creationId xmlns:p14="http://schemas.microsoft.com/office/powerpoint/2010/main" val="2292504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6C4631D-247B-4B4E-8D5E-2642AA401D6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0890918"/>
              </p:ext>
            </p:extLst>
          </p:nvPr>
        </p:nvGraphicFramePr>
        <p:xfrm>
          <a:off x="4133605" y="986492"/>
          <a:ext cx="7048007" cy="4800608"/>
        </p:xfrm>
        <a:graphic>
          <a:graphicData uri="http://schemas.openxmlformats.org/drawingml/2006/chart">
            <c:chart xmlns:c="http://schemas.openxmlformats.org/drawingml/2006/chart" xmlns:r="http://schemas.openxmlformats.org/officeDocument/2006/relationships" r:id="rId2"/>
          </a:graphicData>
        </a:graphic>
      </p:graphicFrame>
      <p:sp>
        <p:nvSpPr>
          <p:cNvPr id="42" name="Title 1"/>
          <p:cNvSpPr>
            <a:spLocks noGrp="1"/>
          </p:cNvSpPr>
          <p:nvPr>
            <p:ph type="title"/>
          </p:nvPr>
        </p:nvSpPr>
        <p:spPr>
          <a:xfrm>
            <a:off x="1882727" y="864986"/>
            <a:ext cx="2726670" cy="5135764"/>
          </a:xfrm>
        </p:spPr>
        <p:txBody>
          <a:bodyPr>
            <a:normAutofit/>
          </a:bodyPr>
          <a:lstStyle/>
          <a:p>
            <a:r>
              <a:rPr lang="en-US" sz="3000" dirty="0">
                <a:solidFill>
                  <a:schemeClr val="tx1"/>
                </a:solidFill>
              </a:rPr>
              <a:t>Many Factors Influence Young Children</a:t>
            </a:r>
          </a:p>
        </p:txBody>
      </p:sp>
      <p:graphicFrame>
        <p:nvGraphicFramePr>
          <p:cNvPr id="7" name="Content Placeholder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69737740"/>
              </p:ext>
            </p:extLst>
          </p:nvPr>
        </p:nvGraphicFramePr>
        <p:xfrm>
          <a:off x="5666393" y="1847948"/>
          <a:ext cx="3982431"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6988003" y="5198941"/>
            <a:ext cx="1461248" cy="548419"/>
          </a:xfrm>
          <a:prstGeom prst="roundRect">
            <a:avLst>
              <a:gd name="adj" fmla="val 33654"/>
            </a:avLst>
          </a:prstGeom>
          <a:solidFill>
            <a:srgbClr val="A6CD4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a:t>Federal Governance Bodies or Agencies </a:t>
            </a:r>
          </a:p>
        </p:txBody>
      </p:sp>
      <p:sp>
        <p:nvSpPr>
          <p:cNvPr id="11" name="Rounded Rectangle 10"/>
          <p:cNvSpPr/>
          <p:nvPr/>
        </p:nvSpPr>
        <p:spPr>
          <a:xfrm>
            <a:off x="4529998" y="2477403"/>
            <a:ext cx="1461248" cy="645459"/>
          </a:xfrm>
          <a:prstGeom prst="roundRect">
            <a:avLst/>
          </a:prstGeom>
          <a:solidFill>
            <a:srgbClr val="A6C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 Professional Governance Bodies/Organizations</a:t>
            </a:r>
          </a:p>
        </p:txBody>
      </p:sp>
      <p:sp>
        <p:nvSpPr>
          <p:cNvPr id="12" name="Rounded Rectangle 11"/>
          <p:cNvSpPr/>
          <p:nvPr/>
        </p:nvSpPr>
        <p:spPr>
          <a:xfrm>
            <a:off x="9318969" y="2477403"/>
            <a:ext cx="1244375" cy="645459"/>
          </a:xfrm>
          <a:prstGeom prst="roundRect">
            <a:avLst>
              <a:gd name="adj" fmla="val 19615"/>
            </a:avLst>
          </a:prstGeom>
          <a:solidFill>
            <a:srgbClr val="A6CD4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050" dirty="0"/>
              <a:t>State and/or Local Governance Bodies or Agencies</a:t>
            </a:r>
          </a:p>
        </p:txBody>
      </p:sp>
    </p:spTree>
    <p:extLst>
      <p:ext uri="{BB962C8B-B14F-4D97-AF65-F5344CB8AC3E}">
        <p14:creationId xmlns:p14="http://schemas.microsoft.com/office/powerpoint/2010/main" val="65530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Educators Are Central</a:t>
            </a:r>
          </a:p>
        </p:txBody>
      </p:sp>
      <p:sp>
        <p:nvSpPr>
          <p:cNvPr id="3" name="Content Placeholder 2"/>
          <p:cNvSpPr>
            <a:spLocks noGrp="1"/>
          </p:cNvSpPr>
          <p:nvPr>
            <p:ph idx="1"/>
          </p:nvPr>
        </p:nvSpPr>
        <p:spPr/>
        <p:txBody>
          <a:bodyPr>
            <a:normAutofit/>
          </a:bodyPr>
          <a:lstStyle/>
          <a:p>
            <a:r>
              <a:rPr lang="en-US" sz="2700" dirty="0"/>
              <a:t>Investing specifically in early childhood educators is the best thing we can do to improve early childhood education. </a:t>
            </a:r>
          </a:p>
          <a:p>
            <a:r>
              <a:rPr lang="en-US" sz="2700" dirty="0"/>
              <a:t>When our current systems cause harm to educators, they can also harm children and their families.</a:t>
            </a:r>
          </a:p>
        </p:txBody>
      </p:sp>
    </p:spTree>
    <p:extLst>
      <p:ext uri="{BB962C8B-B14F-4D97-AF65-F5344CB8AC3E}">
        <p14:creationId xmlns:p14="http://schemas.microsoft.com/office/powerpoint/2010/main" val="14566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A9ADBB5-565E-2D4C-9AC9-37566F9AC75A}"/>
              </a:ext>
            </a:extLst>
          </p:cNvPr>
          <p:cNvGraphicFramePr>
            <a:graphicFrameLocks noGrp="1"/>
          </p:cNvGraphicFramePr>
          <p:nvPr/>
        </p:nvGraphicFramePr>
        <p:xfrm>
          <a:off x="1601920" y="2914076"/>
          <a:ext cx="3069551" cy="2171700"/>
        </p:xfrm>
        <a:graphic>
          <a:graphicData uri="http://schemas.openxmlformats.org/drawingml/2006/table">
            <a:tbl>
              <a:tblPr firstRow="1" bandRow="1">
                <a:tableStyleId>{8A107856-5554-42FB-B03E-39F5DBC370BA}</a:tableStyleId>
              </a:tblPr>
              <a:tblGrid>
                <a:gridCol w="3069551">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2742715992"/>
                  </a:ext>
                </a:extLst>
              </a:tr>
              <a:tr h="434340">
                <a:tc>
                  <a:txBody>
                    <a:bodyPr/>
                    <a:lstStyle/>
                    <a:p>
                      <a:r>
                        <a:rPr lang="en-US" sz="2400" dirty="0"/>
                        <a:t>Undercompensated</a:t>
                      </a:r>
                    </a:p>
                  </a:txBody>
                  <a:tcPr marL="68580" marR="68580" marT="34290" marB="34290"/>
                </a:tc>
                <a:extLst>
                  <a:ext uri="{0D108BD9-81ED-4DB2-BD59-A6C34878D82A}">
                    <a16:rowId xmlns:a16="http://schemas.microsoft.com/office/drawing/2014/main" val="1594587747"/>
                  </a:ext>
                </a:extLst>
              </a:tr>
              <a:tr h="434340">
                <a:tc>
                  <a:txBody>
                    <a:bodyPr/>
                    <a:lstStyle/>
                    <a:p>
                      <a:r>
                        <a:rPr lang="en-US" sz="2400" dirty="0"/>
                        <a:t>Unsupported</a:t>
                      </a:r>
                    </a:p>
                  </a:txBody>
                  <a:tcPr marL="68580" marR="68580" marT="34290" marB="34290"/>
                </a:tc>
                <a:extLst>
                  <a:ext uri="{0D108BD9-81ED-4DB2-BD59-A6C34878D82A}">
                    <a16:rowId xmlns:a16="http://schemas.microsoft.com/office/drawing/2014/main" val="1327530143"/>
                  </a:ext>
                </a:extLst>
              </a:tr>
            </a:tbl>
          </a:graphicData>
        </a:graphic>
      </p:graphicFrame>
      <p:graphicFrame>
        <p:nvGraphicFramePr>
          <p:cNvPr id="8" name="Table 7">
            <a:extLst>
              <a:ext uri="{FF2B5EF4-FFF2-40B4-BE49-F238E27FC236}">
                <a16:creationId xmlns:a16="http://schemas.microsoft.com/office/drawing/2014/main" id="{46876452-C13C-D441-A795-E6CD465D2812}"/>
              </a:ext>
            </a:extLst>
          </p:cNvPr>
          <p:cNvGraphicFramePr>
            <a:graphicFrameLocks noGrp="1"/>
          </p:cNvGraphicFramePr>
          <p:nvPr/>
        </p:nvGraphicFramePr>
        <p:xfrm>
          <a:off x="6959736" y="2909141"/>
          <a:ext cx="3587262" cy="2171700"/>
        </p:xfrm>
        <a:graphic>
          <a:graphicData uri="http://schemas.openxmlformats.org/drawingml/2006/table">
            <a:tbl>
              <a:tblPr firstRow="1" bandRow="1">
                <a:tableStyleId>{16D9F66E-5EB9-4882-86FB-DCBF35E3C3E4}</a:tableStyleId>
              </a:tblPr>
              <a:tblGrid>
                <a:gridCol w="3587262">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2742715992"/>
                  </a:ext>
                </a:extLst>
              </a:tr>
              <a:tr h="434340">
                <a:tc>
                  <a:txBody>
                    <a:bodyPr/>
                    <a:lstStyle/>
                    <a:p>
                      <a:r>
                        <a:rPr lang="en-US" sz="2400" dirty="0"/>
                        <a:t>Compensated</a:t>
                      </a:r>
                    </a:p>
                  </a:txBody>
                  <a:tcPr marL="68580" marR="68580" marT="34290" marB="34290"/>
                </a:tc>
                <a:extLst>
                  <a:ext uri="{0D108BD9-81ED-4DB2-BD59-A6C34878D82A}">
                    <a16:rowId xmlns:a16="http://schemas.microsoft.com/office/drawing/2014/main" val="1594587747"/>
                  </a:ext>
                </a:extLst>
              </a:tr>
              <a:tr h="434340">
                <a:tc>
                  <a:txBody>
                    <a:bodyPr/>
                    <a:lstStyle/>
                    <a:p>
                      <a:r>
                        <a:rPr lang="en-US" sz="2400" dirty="0"/>
                        <a:t>Supported</a:t>
                      </a:r>
                    </a:p>
                  </a:txBody>
                  <a:tcPr marL="68580" marR="68580" marT="34290" marB="34290"/>
                </a:tc>
                <a:extLst>
                  <a:ext uri="{0D108BD9-81ED-4DB2-BD59-A6C34878D82A}">
                    <a16:rowId xmlns:a16="http://schemas.microsoft.com/office/drawing/2014/main" val="1327530143"/>
                  </a:ext>
                </a:extLst>
              </a:tr>
            </a:tbl>
          </a:graphicData>
        </a:graphic>
      </p:graphicFrame>
      <p:graphicFrame>
        <p:nvGraphicFramePr>
          <p:cNvPr id="15" name="Table 14">
            <a:extLst>
              <a:ext uri="{FF2B5EF4-FFF2-40B4-BE49-F238E27FC236}">
                <a16:creationId xmlns:a16="http://schemas.microsoft.com/office/drawing/2014/main" id="{577E93C0-53E6-0045-87EA-225F212E8281}"/>
              </a:ext>
            </a:extLst>
          </p:cNvPr>
          <p:cNvGraphicFramePr>
            <a:graphicFrameLocks noGrp="1"/>
          </p:cNvGraphicFramePr>
          <p:nvPr/>
        </p:nvGraphicFramePr>
        <p:xfrm>
          <a:off x="1601920" y="2922420"/>
          <a:ext cx="3069551" cy="1737360"/>
        </p:xfrm>
        <a:graphic>
          <a:graphicData uri="http://schemas.openxmlformats.org/drawingml/2006/table">
            <a:tbl>
              <a:tblPr firstRow="1" bandRow="1">
                <a:tableStyleId>{8A107856-5554-42FB-B03E-39F5DBC370BA}</a:tableStyleId>
              </a:tblPr>
              <a:tblGrid>
                <a:gridCol w="3069551">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2742715992"/>
                  </a:ext>
                </a:extLst>
              </a:tr>
              <a:tr h="434340">
                <a:tc>
                  <a:txBody>
                    <a:bodyPr/>
                    <a:lstStyle/>
                    <a:p>
                      <a:r>
                        <a:rPr lang="en-US" sz="2400" dirty="0"/>
                        <a:t>Undercompensated</a:t>
                      </a:r>
                    </a:p>
                  </a:txBody>
                  <a:tcPr marL="68580" marR="68580" marT="34290" marB="34290"/>
                </a:tc>
                <a:extLst>
                  <a:ext uri="{0D108BD9-81ED-4DB2-BD59-A6C34878D82A}">
                    <a16:rowId xmlns:a16="http://schemas.microsoft.com/office/drawing/2014/main" val="1594587747"/>
                  </a:ext>
                </a:extLst>
              </a:tr>
            </a:tbl>
          </a:graphicData>
        </a:graphic>
      </p:graphicFrame>
      <p:graphicFrame>
        <p:nvGraphicFramePr>
          <p:cNvPr id="16" name="Table 15">
            <a:extLst>
              <a:ext uri="{FF2B5EF4-FFF2-40B4-BE49-F238E27FC236}">
                <a16:creationId xmlns:a16="http://schemas.microsoft.com/office/drawing/2014/main" id="{57D6FF0E-2557-AF4E-B233-FCB5DCB18A6D}"/>
              </a:ext>
            </a:extLst>
          </p:cNvPr>
          <p:cNvGraphicFramePr>
            <a:graphicFrameLocks noGrp="1"/>
          </p:cNvGraphicFramePr>
          <p:nvPr/>
        </p:nvGraphicFramePr>
        <p:xfrm>
          <a:off x="6959736" y="2917485"/>
          <a:ext cx="3587262" cy="1737360"/>
        </p:xfrm>
        <a:graphic>
          <a:graphicData uri="http://schemas.openxmlformats.org/drawingml/2006/table">
            <a:tbl>
              <a:tblPr firstRow="1" bandRow="1">
                <a:tableStyleId>{16D9F66E-5EB9-4882-86FB-DCBF35E3C3E4}</a:tableStyleId>
              </a:tblPr>
              <a:tblGrid>
                <a:gridCol w="3587262">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2742715992"/>
                  </a:ext>
                </a:extLst>
              </a:tr>
              <a:tr h="434340">
                <a:tc>
                  <a:txBody>
                    <a:bodyPr/>
                    <a:lstStyle/>
                    <a:p>
                      <a:r>
                        <a:rPr lang="en-US" sz="2400" dirty="0"/>
                        <a:t>Compensated</a:t>
                      </a:r>
                    </a:p>
                  </a:txBody>
                  <a:tcPr marL="68580" marR="68580" marT="34290" marB="34290"/>
                </a:tc>
                <a:extLst>
                  <a:ext uri="{0D108BD9-81ED-4DB2-BD59-A6C34878D82A}">
                    <a16:rowId xmlns:a16="http://schemas.microsoft.com/office/drawing/2014/main" val="1594587747"/>
                  </a:ext>
                </a:extLst>
              </a:tr>
            </a:tbl>
          </a:graphicData>
        </a:graphic>
      </p:graphicFrame>
      <p:graphicFrame>
        <p:nvGraphicFramePr>
          <p:cNvPr id="13" name="Table 12">
            <a:extLst>
              <a:ext uri="{FF2B5EF4-FFF2-40B4-BE49-F238E27FC236}">
                <a16:creationId xmlns:a16="http://schemas.microsoft.com/office/drawing/2014/main" id="{B587546F-4391-CA49-B25C-E035065A3DB1}"/>
              </a:ext>
            </a:extLst>
          </p:cNvPr>
          <p:cNvGraphicFramePr>
            <a:graphicFrameLocks noGrp="1"/>
          </p:cNvGraphicFramePr>
          <p:nvPr/>
        </p:nvGraphicFramePr>
        <p:xfrm>
          <a:off x="1601920" y="2911868"/>
          <a:ext cx="3069551" cy="1303020"/>
        </p:xfrm>
        <a:graphic>
          <a:graphicData uri="http://schemas.openxmlformats.org/drawingml/2006/table">
            <a:tbl>
              <a:tblPr firstRow="1" bandRow="1">
                <a:tableStyleId>{8A107856-5554-42FB-B03E-39F5DBC370BA}</a:tableStyleId>
              </a:tblPr>
              <a:tblGrid>
                <a:gridCol w="3069551">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Stratified diversity </a:t>
                      </a:r>
                    </a:p>
                  </a:txBody>
                  <a:tcPr marL="68580" marR="68580" marT="34290" marB="34290"/>
                </a:tc>
                <a:extLst>
                  <a:ext uri="{0D108BD9-81ED-4DB2-BD59-A6C34878D82A}">
                    <a16:rowId xmlns:a16="http://schemas.microsoft.com/office/drawing/2014/main" val="2742715992"/>
                  </a:ext>
                </a:extLst>
              </a:tr>
            </a:tbl>
          </a:graphicData>
        </a:graphic>
      </p:graphicFrame>
      <p:graphicFrame>
        <p:nvGraphicFramePr>
          <p:cNvPr id="14" name="Table 13">
            <a:extLst>
              <a:ext uri="{FF2B5EF4-FFF2-40B4-BE49-F238E27FC236}">
                <a16:creationId xmlns:a16="http://schemas.microsoft.com/office/drawing/2014/main" id="{E32F7ECC-0001-3944-A5B4-EDD36F50F8B6}"/>
              </a:ext>
            </a:extLst>
          </p:cNvPr>
          <p:cNvGraphicFramePr>
            <a:graphicFrameLocks noGrp="1"/>
          </p:cNvGraphicFramePr>
          <p:nvPr/>
        </p:nvGraphicFramePr>
        <p:xfrm>
          <a:off x="6959736" y="2906933"/>
          <a:ext cx="3587262" cy="1303020"/>
        </p:xfrm>
        <a:graphic>
          <a:graphicData uri="http://schemas.openxmlformats.org/drawingml/2006/table">
            <a:tbl>
              <a:tblPr firstRow="1" bandRow="1">
                <a:tableStyleId>{16D9F66E-5EB9-4882-86FB-DCBF35E3C3E4}</a:tableStyleId>
              </a:tblPr>
              <a:tblGrid>
                <a:gridCol w="3587262">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68580" marR="68580" marT="34290" marB="34290"/>
                </a:tc>
                <a:extLst>
                  <a:ext uri="{0D108BD9-81ED-4DB2-BD59-A6C34878D82A}">
                    <a16:rowId xmlns:a16="http://schemas.microsoft.com/office/drawing/2014/main" val="99560844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Diverse</a:t>
                      </a:r>
                    </a:p>
                  </a:txBody>
                  <a:tcPr marL="68580" marR="68580" marT="34290" marB="34290"/>
                </a:tc>
                <a:extLst>
                  <a:ext uri="{0D108BD9-81ED-4DB2-BD59-A6C34878D82A}">
                    <a16:rowId xmlns:a16="http://schemas.microsoft.com/office/drawing/2014/main" val="2742715992"/>
                  </a:ext>
                </a:extLst>
              </a:tr>
            </a:tbl>
          </a:graphicData>
        </a:graphic>
      </p:graphicFrame>
      <p:graphicFrame>
        <p:nvGraphicFramePr>
          <p:cNvPr id="11" name="Table 10">
            <a:extLst>
              <a:ext uri="{FF2B5EF4-FFF2-40B4-BE49-F238E27FC236}">
                <a16:creationId xmlns:a16="http://schemas.microsoft.com/office/drawing/2014/main" id="{3316B3C4-5AB8-FA4C-952F-006559943037}"/>
              </a:ext>
            </a:extLst>
          </p:cNvPr>
          <p:cNvGraphicFramePr>
            <a:graphicFrameLocks noGrp="1"/>
          </p:cNvGraphicFramePr>
          <p:nvPr/>
        </p:nvGraphicFramePr>
        <p:xfrm>
          <a:off x="1601920" y="2911868"/>
          <a:ext cx="3069551" cy="868680"/>
        </p:xfrm>
        <a:graphic>
          <a:graphicData uri="http://schemas.openxmlformats.org/drawingml/2006/table">
            <a:tbl>
              <a:tblPr firstRow="1" bandRow="1">
                <a:tableStyleId>{8A107856-5554-42FB-B03E-39F5DBC370BA}</a:tableStyleId>
              </a:tblPr>
              <a:tblGrid>
                <a:gridCol w="3069551">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Inconsistently effective</a:t>
                      </a:r>
                    </a:p>
                  </a:txBody>
                  <a:tcPr marL="68580" marR="68580" marT="34290" marB="34290"/>
                </a:tc>
                <a:extLst>
                  <a:ext uri="{0D108BD9-81ED-4DB2-BD59-A6C34878D82A}">
                    <a16:rowId xmlns:a16="http://schemas.microsoft.com/office/drawing/2014/main" val="995608446"/>
                  </a:ext>
                </a:extLst>
              </a:tr>
            </a:tbl>
          </a:graphicData>
        </a:graphic>
      </p:graphicFrame>
      <p:graphicFrame>
        <p:nvGraphicFramePr>
          <p:cNvPr id="12" name="Table 11">
            <a:extLst>
              <a:ext uri="{FF2B5EF4-FFF2-40B4-BE49-F238E27FC236}">
                <a16:creationId xmlns:a16="http://schemas.microsoft.com/office/drawing/2014/main" id="{F5E9EFE9-D510-2446-9541-6657CB1B1EFA}"/>
              </a:ext>
            </a:extLst>
          </p:cNvPr>
          <p:cNvGraphicFramePr>
            <a:graphicFrameLocks noGrp="1"/>
          </p:cNvGraphicFramePr>
          <p:nvPr/>
        </p:nvGraphicFramePr>
        <p:xfrm>
          <a:off x="6959736" y="2906933"/>
          <a:ext cx="3587262" cy="868680"/>
        </p:xfrm>
        <a:graphic>
          <a:graphicData uri="http://schemas.openxmlformats.org/drawingml/2006/table">
            <a:tbl>
              <a:tblPr firstRow="1" bandRow="1">
                <a:tableStyleId>{16D9F66E-5EB9-4882-86FB-DCBF35E3C3E4}</a:tableStyleId>
              </a:tblPr>
              <a:tblGrid>
                <a:gridCol w="3587262">
                  <a:extLst>
                    <a:ext uri="{9D8B030D-6E8A-4147-A177-3AD203B41FA5}">
                      <a16:colId xmlns:a16="http://schemas.microsoft.com/office/drawing/2014/main" val="64294952"/>
                    </a:ext>
                  </a:extLst>
                </a:gridCol>
              </a:tblGrid>
              <a:tr h="434340">
                <a:tc>
                  <a:txBody>
                    <a:bodyPr/>
                    <a:lstStyle/>
                    <a:p>
                      <a:endParaRPr lang="en-US" sz="2400" b="0" dirty="0"/>
                    </a:p>
                  </a:txBody>
                  <a:tcPr marL="68580" marR="68580" marT="34290" marB="34290"/>
                </a:tc>
                <a:extLst>
                  <a:ext uri="{0D108BD9-81ED-4DB2-BD59-A6C34878D82A}">
                    <a16:rowId xmlns:a16="http://schemas.microsoft.com/office/drawing/2014/main" val="1039165439"/>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Effective</a:t>
                      </a:r>
                    </a:p>
                  </a:txBody>
                  <a:tcPr marL="68580" marR="68580" marT="34290" marB="34290"/>
                </a:tc>
                <a:extLst>
                  <a:ext uri="{0D108BD9-81ED-4DB2-BD59-A6C34878D82A}">
                    <a16:rowId xmlns:a16="http://schemas.microsoft.com/office/drawing/2014/main" val="995608446"/>
                  </a:ext>
                </a:extLst>
              </a:tr>
            </a:tbl>
          </a:graphicData>
        </a:graphic>
      </p:graphicFrame>
      <p:sp>
        <p:nvSpPr>
          <p:cNvPr id="2" name="Title 1"/>
          <p:cNvSpPr>
            <a:spLocks noGrp="1"/>
          </p:cNvSpPr>
          <p:nvPr>
            <p:ph type="title"/>
          </p:nvPr>
        </p:nvSpPr>
        <p:spPr>
          <a:xfrm>
            <a:off x="1728538" y="1131094"/>
            <a:ext cx="8310813" cy="994172"/>
          </a:xfrm>
        </p:spPr>
        <p:txBody>
          <a:bodyPr>
            <a:normAutofit fontScale="90000"/>
          </a:bodyPr>
          <a:lstStyle/>
          <a:p>
            <a:r>
              <a:rPr lang="en-US" dirty="0">
                <a:solidFill>
                  <a:schemeClr val="tx1"/>
                </a:solidFill>
              </a:rPr>
              <a:t>P2P Gives Young Children and Families the ECE Profession They Need</a:t>
            </a:r>
          </a:p>
        </p:txBody>
      </p:sp>
      <p:sp>
        <p:nvSpPr>
          <p:cNvPr id="4" name="Content Placeholder 2">
            <a:extLst>
              <a:ext uri="{C183D7F6-B498-43B3-948B-1728B52AA6E4}">
                <adec:decorative xmlns:adec="http://schemas.microsoft.com/office/drawing/2017/decorative" val="1"/>
              </a:ext>
            </a:extLst>
          </p:cNvPr>
          <p:cNvSpPr txBox="1">
            <a:spLocks/>
          </p:cNvSpPr>
          <p:nvPr/>
        </p:nvSpPr>
        <p:spPr>
          <a:xfrm>
            <a:off x="1924126" y="2600722"/>
            <a:ext cx="336433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endParaRPr lang="en-US" sz="2100" dirty="0"/>
          </a:p>
          <a:p>
            <a:endParaRPr lang="en-US" sz="2100" dirty="0"/>
          </a:p>
        </p:txBody>
      </p:sp>
      <p:graphicFrame>
        <p:nvGraphicFramePr>
          <p:cNvPr id="5" name="Table 4">
            <a:extLst>
              <a:ext uri="{FF2B5EF4-FFF2-40B4-BE49-F238E27FC236}">
                <a16:creationId xmlns:a16="http://schemas.microsoft.com/office/drawing/2014/main" id="{D199B171-44A0-E54A-B143-C9AD3FBA3A96}"/>
              </a:ext>
            </a:extLst>
          </p:cNvPr>
          <p:cNvGraphicFramePr>
            <a:graphicFrameLocks noGrp="1"/>
          </p:cNvGraphicFramePr>
          <p:nvPr/>
        </p:nvGraphicFramePr>
        <p:xfrm>
          <a:off x="1601920" y="2479287"/>
          <a:ext cx="3069551" cy="434340"/>
        </p:xfrm>
        <a:graphic>
          <a:graphicData uri="http://schemas.openxmlformats.org/drawingml/2006/table">
            <a:tbl>
              <a:tblPr firstRow="1" bandRow="1">
                <a:tableStyleId>{21E4AEA4-8DFA-4A89-87EB-49C32662AFE0}</a:tableStyleId>
              </a:tblPr>
              <a:tblGrid>
                <a:gridCol w="3069551">
                  <a:extLst>
                    <a:ext uri="{9D8B030D-6E8A-4147-A177-3AD203B41FA5}">
                      <a16:colId xmlns:a16="http://schemas.microsoft.com/office/drawing/2014/main" val="64294952"/>
                    </a:ext>
                  </a:extLst>
                </a:gridCol>
              </a:tblGrid>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The Current Profession</a:t>
                      </a:r>
                    </a:p>
                  </a:txBody>
                  <a:tcPr marL="68580" marR="68580" marT="34290" marB="34290"/>
                </a:tc>
                <a:extLst>
                  <a:ext uri="{0D108BD9-81ED-4DB2-BD59-A6C34878D82A}">
                    <a16:rowId xmlns:a16="http://schemas.microsoft.com/office/drawing/2014/main" val="416130716"/>
                  </a:ext>
                </a:extLst>
              </a:tr>
            </a:tbl>
          </a:graphicData>
        </a:graphic>
      </p:graphicFrame>
      <p:graphicFrame>
        <p:nvGraphicFramePr>
          <p:cNvPr id="6" name="Table 5">
            <a:extLst>
              <a:ext uri="{FF2B5EF4-FFF2-40B4-BE49-F238E27FC236}">
                <a16:creationId xmlns:a16="http://schemas.microsoft.com/office/drawing/2014/main" id="{E93058D4-6627-5D40-ABDE-E7A0DD82E512}"/>
              </a:ext>
            </a:extLst>
          </p:cNvPr>
          <p:cNvGraphicFramePr>
            <a:graphicFrameLocks noGrp="1"/>
          </p:cNvGraphicFramePr>
          <p:nvPr/>
        </p:nvGraphicFramePr>
        <p:xfrm>
          <a:off x="6959736" y="2479287"/>
          <a:ext cx="3587262" cy="434340"/>
        </p:xfrm>
        <a:graphic>
          <a:graphicData uri="http://schemas.openxmlformats.org/drawingml/2006/table">
            <a:tbl>
              <a:tblPr firstRow="1" bandRow="1">
                <a:tableStyleId>{93296810-A885-4BE3-A3E7-6D5BEEA58F35}</a:tableStyleId>
              </a:tblPr>
              <a:tblGrid>
                <a:gridCol w="3587262">
                  <a:extLst>
                    <a:ext uri="{9D8B030D-6E8A-4147-A177-3AD203B41FA5}">
                      <a16:colId xmlns:a16="http://schemas.microsoft.com/office/drawing/2014/main" val="64294952"/>
                    </a:ext>
                  </a:extLst>
                </a:gridCol>
              </a:tblGrid>
              <a:tr h="434340">
                <a:tc>
                  <a:txBody>
                    <a:bodyPr/>
                    <a:lstStyle/>
                    <a:p>
                      <a:pPr marL="0" indent="0">
                        <a:buNone/>
                      </a:pPr>
                      <a:r>
                        <a:rPr lang="en-US" sz="2400" dirty="0">
                          <a:solidFill>
                            <a:schemeClr val="tx1"/>
                          </a:solidFill>
                        </a:rPr>
                        <a:t>The Profession They Need</a:t>
                      </a:r>
                    </a:p>
                  </a:txBody>
                  <a:tcPr marL="68580" marR="68580" marT="34290" marB="34290"/>
                </a:tc>
                <a:extLst>
                  <a:ext uri="{0D108BD9-81ED-4DB2-BD59-A6C34878D82A}">
                    <a16:rowId xmlns:a16="http://schemas.microsoft.com/office/drawing/2014/main" val="416130716"/>
                  </a:ext>
                </a:extLst>
              </a:tr>
            </a:tbl>
          </a:graphicData>
        </a:graphic>
      </p:graphicFrame>
      <p:graphicFrame>
        <p:nvGraphicFramePr>
          <p:cNvPr id="9" name="Table 8">
            <a:extLst>
              <a:ext uri="{FF2B5EF4-FFF2-40B4-BE49-F238E27FC236}">
                <a16:creationId xmlns:a16="http://schemas.microsoft.com/office/drawing/2014/main" id="{36C77604-41DC-224B-9949-97EB9A045A50}"/>
              </a:ext>
            </a:extLst>
          </p:cNvPr>
          <p:cNvGraphicFramePr>
            <a:graphicFrameLocks noGrp="1"/>
          </p:cNvGraphicFramePr>
          <p:nvPr/>
        </p:nvGraphicFramePr>
        <p:xfrm>
          <a:off x="1601920" y="2911869"/>
          <a:ext cx="3069551" cy="434340"/>
        </p:xfrm>
        <a:graphic>
          <a:graphicData uri="http://schemas.openxmlformats.org/drawingml/2006/table">
            <a:tbl>
              <a:tblPr firstRow="1" bandRow="1">
                <a:tableStyleId>{8A107856-5554-42FB-B03E-39F5DBC370BA}</a:tableStyleId>
              </a:tblPr>
              <a:tblGrid>
                <a:gridCol w="3069551">
                  <a:extLst>
                    <a:ext uri="{9D8B030D-6E8A-4147-A177-3AD203B41FA5}">
                      <a16:colId xmlns:a16="http://schemas.microsoft.com/office/drawing/2014/main" val="64294952"/>
                    </a:ext>
                  </a:extLst>
                </a:gridCol>
              </a:tblGrid>
              <a:tr h="434340">
                <a:tc>
                  <a:txBody>
                    <a:bodyPr/>
                    <a:lstStyle/>
                    <a:p>
                      <a:r>
                        <a:rPr lang="en-US" sz="2400" b="0" dirty="0"/>
                        <a:t>Underprepared</a:t>
                      </a:r>
                    </a:p>
                  </a:txBody>
                  <a:tcPr marL="68580" marR="68580" marT="34290" marB="34290"/>
                </a:tc>
                <a:extLst>
                  <a:ext uri="{0D108BD9-81ED-4DB2-BD59-A6C34878D82A}">
                    <a16:rowId xmlns:a16="http://schemas.microsoft.com/office/drawing/2014/main" val="1039165439"/>
                  </a:ext>
                </a:extLst>
              </a:tr>
            </a:tbl>
          </a:graphicData>
        </a:graphic>
      </p:graphicFrame>
      <p:graphicFrame>
        <p:nvGraphicFramePr>
          <p:cNvPr id="10" name="Table 9">
            <a:extLst>
              <a:ext uri="{FF2B5EF4-FFF2-40B4-BE49-F238E27FC236}">
                <a16:creationId xmlns:a16="http://schemas.microsoft.com/office/drawing/2014/main" id="{929B29D5-09AB-2741-9540-F2177D104B4D}"/>
              </a:ext>
            </a:extLst>
          </p:cNvPr>
          <p:cNvGraphicFramePr>
            <a:graphicFrameLocks noGrp="1"/>
          </p:cNvGraphicFramePr>
          <p:nvPr/>
        </p:nvGraphicFramePr>
        <p:xfrm>
          <a:off x="6959736" y="2887478"/>
          <a:ext cx="3587262" cy="478297"/>
        </p:xfrm>
        <a:graphic>
          <a:graphicData uri="http://schemas.openxmlformats.org/drawingml/2006/table">
            <a:tbl>
              <a:tblPr firstRow="1" bandRow="1">
                <a:tableStyleId>{16D9F66E-5EB9-4882-86FB-DCBF35E3C3E4}</a:tableStyleId>
              </a:tblPr>
              <a:tblGrid>
                <a:gridCol w="3587262">
                  <a:extLst>
                    <a:ext uri="{9D8B030D-6E8A-4147-A177-3AD203B41FA5}">
                      <a16:colId xmlns:a16="http://schemas.microsoft.com/office/drawing/2014/main" val="64294952"/>
                    </a:ext>
                  </a:extLst>
                </a:gridCol>
              </a:tblGrid>
              <a:tr h="478297">
                <a:tc>
                  <a:txBody>
                    <a:bodyPr/>
                    <a:lstStyle/>
                    <a:p>
                      <a:r>
                        <a:rPr lang="en-US" sz="2400" b="0" dirty="0"/>
                        <a:t>Prepared</a:t>
                      </a:r>
                    </a:p>
                  </a:txBody>
                  <a:tcPr marL="68580" marR="68580" marT="34290" marB="34290"/>
                </a:tc>
                <a:extLst>
                  <a:ext uri="{0D108BD9-81ED-4DB2-BD59-A6C34878D82A}">
                    <a16:rowId xmlns:a16="http://schemas.microsoft.com/office/drawing/2014/main" val="1039165439"/>
                  </a:ext>
                </a:extLst>
              </a:tr>
            </a:tbl>
          </a:graphicData>
        </a:graphic>
      </p:graphicFrame>
    </p:spTree>
    <p:extLst>
      <p:ext uri="{BB962C8B-B14F-4D97-AF65-F5344CB8AC3E}">
        <p14:creationId xmlns:p14="http://schemas.microsoft.com/office/powerpoint/2010/main" val="405319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Systemic Problems Require Systemic Solutions </a:t>
            </a:r>
          </a:p>
        </p:txBody>
      </p:sp>
      <p:sp>
        <p:nvSpPr>
          <p:cNvPr id="3" name="Content Placeholder 2"/>
          <p:cNvSpPr>
            <a:spLocks noGrp="1"/>
          </p:cNvSpPr>
          <p:nvPr>
            <p:ph idx="1"/>
          </p:nvPr>
        </p:nvSpPr>
        <p:spPr>
          <a:xfrm>
            <a:off x="2152650" y="2463403"/>
            <a:ext cx="7886700" cy="2213226"/>
          </a:xfrm>
        </p:spPr>
        <p:txBody>
          <a:bodyPr>
            <a:normAutofit/>
          </a:bodyPr>
          <a:lstStyle/>
          <a:p>
            <a:pPr marL="0" indent="0">
              <a:buNone/>
            </a:pPr>
            <a:r>
              <a:rPr lang="en-US" sz="2700" b="1" dirty="0"/>
              <a:t>Systems Change:</a:t>
            </a:r>
          </a:p>
          <a:p>
            <a:pPr marL="0" indent="0">
              <a:buNone/>
            </a:pPr>
            <a:r>
              <a:rPr lang="en-US" sz="2700" dirty="0"/>
              <a:t>Fundamental change in policies, processes, relationships, and power structures, as well as deeply held values and norms as a pathway to achieve goals and make positive social gains sustainable at scale.</a:t>
            </a:r>
          </a:p>
        </p:txBody>
      </p:sp>
      <p:sp>
        <p:nvSpPr>
          <p:cNvPr id="4" name="Rectangle 3">
            <a:extLst>
              <a:ext uri="{FF2B5EF4-FFF2-40B4-BE49-F238E27FC236}">
                <a16:creationId xmlns:a16="http://schemas.microsoft.com/office/drawing/2014/main" id="{EC5461B0-DF84-4644-A047-62985E33F840}"/>
              </a:ext>
            </a:extLst>
          </p:cNvPr>
          <p:cNvSpPr/>
          <p:nvPr/>
        </p:nvSpPr>
        <p:spPr>
          <a:xfrm>
            <a:off x="1625991" y="5726908"/>
            <a:ext cx="4572000" cy="213585"/>
          </a:xfrm>
          <a:prstGeom prst="rect">
            <a:avLst/>
          </a:prstGeom>
        </p:spPr>
        <p:txBody>
          <a:bodyPr>
            <a:spAutoFit/>
          </a:bodyPr>
          <a:lstStyle/>
          <a:p>
            <a:r>
              <a:rPr lang="en-US" sz="788" dirty="0"/>
              <a:t>Adapted from Srik Gopal &amp; John Kania  https://ssir.org/articles/entry/fostering_systems_change</a:t>
            </a:r>
          </a:p>
        </p:txBody>
      </p:sp>
    </p:spTree>
    <p:extLst>
      <p:ext uri="{BB962C8B-B14F-4D97-AF65-F5344CB8AC3E}">
        <p14:creationId xmlns:p14="http://schemas.microsoft.com/office/powerpoint/2010/main" val="3186275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00" y="867802"/>
            <a:ext cx="3960056" cy="1297745"/>
          </a:xfrm>
        </p:spPr>
        <p:txBody>
          <a:bodyPr>
            <a:normAutofit fontScale="90000"/>
          </a:bodyPr>
          <a:lstStyle/>
          <a:p>
            <a:r>
              <a:rPr lang="en-US" dirty="0">
                <a:solidFill>
                  <a:schemeClr val="tx1"/>
                </a:solidFill>
              </a:rPr>
              <a:t>Sequence Matter</a:t>
            </a:r>
          </a:p>
        </p:txBody>
      </p:sp>
      <p:sp>
        <p:nvSpPr>
          <p:cNvPr id="3" name="Slide Number Placeholder 2"/>
          <p:cNvSpPr>
            <a:spLocks noGrp="1"/>
          </p:cNvSpPr>
          <p:nvPr>
            <p:ph type="sldNum" sz="quarter" idx="12"/>
          </p:nvPr>
        </p:nvSpPr>
        <p:spPr>
          <a:xfrm>
            <a:off x="10134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5A175B-B8EF-4A11-88DA-96BAC7CB691D}" type="slidenum">
              <a:rPr lang="en-US" smtClean="0"/>
              <a:pPr/>
              <a:t>39</a:t>
            </a:fld>
            <a:endParaRPr lang="en-US" dirty="0"/>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077305"/>
              </p:ext>
            </p:extLst>
          </p:nvPr>
        </p:nvGraphicFramePr>
        <p:xfrm>
          <a:off x="4378403" y="959645"/>
          <a:ext cx="5480705" cy="465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15000" y="5667525"/>
            <a:ext cx="3817620" cy="213585"/>
          </a:xfrm>
          <a:prstGeom prst="rect">
            <a:avLst/>
          </a:prstGeom>
          <a:noFill/>
        </p:spPr>
        <p:txBody>
          <a:bodyPr wrap="square" rtlCol="0">
            <a:spAutoFit/>
          </a:bodyPr>
          <a:lstStyle/>
          <a:p>
            <a:r>
              <a:rPr lang="en-US" sz="788" dirty="0"/>
              <a:t>*First edition; professions continuously evolve</a:t>
            </a:r>
          </a:p>
        </p:txBody>
      </p:sp>
    </p:spTree>
    <p:extLst>
      <p:ext uri="{BB962C8B-B14F-4D97-AF65-F5344CB8AC3E}">
        <p14:creationId xmlns:p14="http://schemas.microsoft.com/office/powerpoint/2010/main" val="16571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C9BEC4D-E070-4BB4-BBC0-A3954D0132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0A658CF-AC33-41F1-B425-EBD953DD101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270C11D-706B-4BE4-9C04-D49F01D560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644770" y="96905"/>
            <a:ext cx="9144000" cy="584775"/>
          </a:xfrm>
          <a:prstGeom prst="rect">
            <a:avLst/>
          </a:prstGeom>
          <a:noFill/>
          <a:ln w="9525">
            <a:noFill/>
            <a:miter lim="800000"/>
            <a:headEnd/>
            <a:tailEnd/>
          </a:ln>
        </p:spPr>
        <p:txBody>
          <a:bodyPr wrap="square">
            <a:spAutoFit/>
          </a:bodyPr>
          <a:lstStyle/>
          <a:p>
            <a:pPr marL="519119" indent="-519119" algn="ctr">
              <a:spcAft>
                <a:spcPts val="2000"/>
              </a:spcAft>
            </a:pPr>
            <a:r>
              <a:rPr lang="en-US" sz="3200" b="1" cap="small" dirty="0">
                <a:solidFill>
                  <a:srgbClr val="002060"/>
                </a:solidFill>
                <a:latin typeface="+mj-lt"/>
                <a:cs typeface="Times New Roman" panose="02020603050405020304" pitchFamily="18" charset="0"/>
              </a:rPr>
              <a:t>Comprehensive System of Personnel Development</a:t>
            </a:r>
          </a:p>
        </p:txBody>
      </p:sp>
      <p:grpSp>
        <p:nvGrpSpPr>
          <p:cNvPr id="6" name="Group 5">
            <a:extLst>
              <a:ext uri="{C183D7F6-B498-43B3-948B-1728B52AA6E4}">
                <adec:decorative xmlns:adec="http://schemas.microsoft.com/office/drawing/2017/decorative" val="1"/>
              </a:ext>
            </a:extLst>
          </p:cNvPr>
          <p:cNvGrpSpPr/>
          <p:nvPr/>
        </p:nvGrpSpPr>
        <p:grpSpPr>
          <a:xfrm>
            <a:off x="1989108" y="1143000"/>
            <a:ext cx="7696201" cy="4876800"/>
            <a:chOff x="457200" y="1676400"/>
            <a:chExt cx="7696200" cy="4876800"/>
          </a:xfrm>
        </p:grpSpPr>
        <p:graphicFrame>
          <p:nvGraphicFramePr>
            <p:cNvPr id="7" name="Diagram 6"/>
            <p:cNvGraphicFramePr/>
            <p:nvPr/>
          </p:nvGraphicFramePr>
          <p:xfrm>
            <a:off x="457200" y="1676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a:spLocks noChangeArrowheads="1"/>
            </p:cNvSpPr>
            <p:nvPr/>
          </p:nvSpPr>
          <p:spPr bwMode="auto">
            <a:xfrm>
              <a:off x="3404616" y="33375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401" dirty="0">
                  <a:solidFill>
                    <a:schemeClr val="lt1"/>
                  </a:solidFill>
                </a:rPr>
                <a:t>Evaluation</a:t>
              </a:r>
            </a:p>
            <a:p>
              <a:pPr algn="ctr">
                <a:defRPr/>
              </a:pPr>
              <a:endParaRPr lang="en-US" sz="1200" dirty="0">
                <a:solidFill>
                  <a:schemeClr val="bg1"/>
                </a:solidFill>
              </a:endParaRPr>
            </a:p>
            <a:p>
              <a:pPr algn="ctr">
                <a:defRPr/>
              </a:pPr>
              <a:r>
                <a:rPr lang="en-US" sz="1200" dirty="0">
                  <a:solidFill>
                    <a:schemeClr val="bg1"/>
                  </a:solidFill>
                </a:rPr>
                <a:t>Plans for evaluating each subcomponent of the CSPD</a:t>
              </a:r>
            </a:p>
            <a:p>
              <a:pPr algn="ctr">
                <a:defRPr/>
              </a:pPr>
              <a:endParaRPr lang="en-US" sz="1401" dirty="0">
                <a:solidFill>
                  <a:schemeClr val="lt1"/>
                </a:solidFill>
              </a:endParaRPr>
            </a:p>
          </p:txBody>
        </p:sp>
      </p:grpSp>
      <p:cxnSp>
        <p:nvCxnSpPr>
          <p:cNvPr id="9" name="AutoShape 2">
            <a:extLst>
              <a:ext uri="{C183D7F6-B498-43B3-948B-1728B52AA6E4}">
                <adec:decorative xmlns:adec="http://schemas.microsoft.com/office/drawing/2017/decorative" val="1"/>
              </a:ext>
            </a:extLst>
          </p:cNvPr>
          <p:cNvCxnSpPr>
            <a:cxnSpLocks noChangeShapeType="1"/>
          </p:cNvCxnSpPr>
          <p:nvPr/>
        </p:nvCxnSpPr>
        <p:spPr bwMode="auto">
          <a:xfrm>
            <a:off x="1524000" y="762000"/>
            <a:ext cx="914400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sp>
        <p:nvSpPr>
          <p:cNvPr id="5" name="Title 4" hidden="1">
            <a:extLst>
              <a:ext uri="{FF2B5EF4-FFF2-40B4-BE49-F238E27FC236}">
                <a16:creationId xmlns:a16="http://schemas.microsoft.com/office/drawing/2014/main" id="{FF99BDD8-7435-4541-9A15-D1FE8B71CE2D}"/>
              </a:ext>
            </a:extLst>
          </p:cNvPr>
          <p:cNvSpPr>
            <a:spLocks noGrp="1"/>
          </p:cNvSpPr>
          <p:nvPr>
            <p:ph type="title"/>
          </p:nvPr>
        </p:nvSpPr>
        <p:spPr/>
        <p:txBody>
          <a:bodyPr/>
          <a:lstStyle/>
          <a:p>
            <a:r>
              <a:rPr lang="en-US" dirty="0"/>
              <a:t>Slide 4</a:t>
            </a:r>
          </a:p>
        </p:txBody>
      </p:sp>
    </p:spTree>
    <p:extLst>
      <p:ext uri="{BB962C8B-B14F-4D97-AF65-F5344CB8AC3E}">
        <p14:creationId xmlns:p14="http://schemas.microsoft.com/office/powerpoint/2010/main" val="449258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3C126006-12EA-3245-8F68-974C89D07FC7}"/>
              </a:ext>
              <a:ext uri="{C183D7F6-B498-43B3-948B-1728B52AA6E4}">
                <adec:decorative xmlns:adec="http://schemas.microsoft.com/office/drawing/2017/decorative" val="1"/>
              </a:ext>
            </a:extLst>
          </p:cNvPr>
          <p:cNvSpPr/>
          <p:nvPr/>
        </p:nvSpPr>
        <p:spPr>
          <a:xfrm>
            <a:off x="5077079" y="1477470"/>
            <a:ext cx="2141806" cy="2217910"/>
          </a:xfrm>
          <a:prstGeom prst="ellipse">
            <a:avLst/>
          </a:prstGeom>
          <a:solidFill>
            <a:srgbClr val="5597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342900"/>
            <a:endParaRPr lang="en-US" sz="1350" dirty="0">
              <a:solidFill>
                <a:srgbClr val="003366"/>
              </a:solidFill>
            </a:endParaRPr>
          </a:p>
        </p:txBody>
      </p:sp>
      <p:sp>
        <p:nvSpPr>
          <p:cNvPr id="15" name="Oval 14">
            <a:extLst>
              <a:ext uri="{FF2B5EF4-FFF2-40B4-BE49-F238E27FC236}">
                <a16:creationId xmlns:a16="http://schemas.microsoft.com/office/drawing/2014/main" id="{A765C82A-6100-F647-B3C7-1EED24E211C2}"/>
              </a:ext>
              <a:ext uri="{C183D7F6-B498-43B3-948B-1728B52AA6E4}">
                <adec:decorative xmlns:adec="http://schemas.microsoft.com/office/drawing/2017/decorative" val="1"/>
              </a:ext>
            </a:extLst>
          </p:cNvPr>
          <p:cNvSpPr/>
          <p:nvPr/>
        </p:nvSpPr>
        <p:spPr>
          <a:xfrm>
            <a:off x="6652642" y="3530903"/>
            <a:ext cx="2141806" cy="2217910"/>
          </a:xfrm>
          <a:prstGeom prst="ellipse">
            <a:avLst/>
          </a:prstGeom>
          <a:solidFill>
            <a:srgbClr val="F38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342900"/>
            <a:endParaRPr lang="en-US" sz="1350" dirty="0">
              <a:solidFill>
                <a:srgbClr val="003366"/>
              </a:solidFill>
            </a:endParaRPr>
          </a:p>
        </p:txBody>
      </p:sp>
      <p:sp>
        <p:nvSpPr>
          <p:cNvPr id="2" name="Title 1"/>
          <p:cNvSpPr>
            <a:spLocks noGrp="1"/>
          </p:cNvSpPr>
          <p:nvPr>
            <p:ph type="title"/>
          </p:nvPr>
        </p:nvSpPr>
        <p:spPr>
          <a:xfrm>
            <a:off x="1012371" y="80703"/>
            <a:ext cx="10515600" cy="1325563"/>
          </a:xfrm>
        </p:spPr>
        <p:txBody>
          <a:bodyPr>
            <a:normAutofit/>
          </a:bodyPr>
          <a:lstStyle/>
          <a:p>
            <a:pPr algn="ctr"/>
            <a:r>
              <a:rPr lang="en-US" dirty="0">
                <a:solidFill>
                  <a:schemeClr val="tx1"/>
                </a:solidFill>
              </a:rPr>
              <a:t>P2P Driven by Leadership, Collaboration and Engagement</a:t>
            </a:r>
          </a:p>
        </p:txBody>
      </p:sp>
      <p:sp>
        <p:nvSpPr>
          <p:cNvPr id="7" name="Oval 6">
            <a:extLst>
              <a:ext uri="{C183D7F6-B498-43B3-948B-1728B52AA6E4}">
                <adec:decorative xmlns:adec="http://schemas.microsoft.com/office/drawing/2017/decorative" val="1"/>
              </a:ext>
            </a:extLst>
          </p:cNvPr>
          <p:cNvSpPr/>
          <p:nvPr/>
        </p:nvSpPr>
        <p:spPr>
          <a:xfrm>
            <a:off x="3501515" y="3530903"/>
            <a:ext cx="2141806" cy="2217910"/>
          </a:xfrm>
          <a:prstGeom prst="ellipse">
            <a:avLst/>
          </a:prstGeom>
          <a:solidFill>
            <a:srgbClr val="A6CD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342900"/>
            <a:endParaRPr lang="en-US" sz="1350" dirty="0">
              <a:solidFill>
                <a:srgbClr val="003366"/>
              </a:solidFill>
            </a:endParaRPr>
          </a:p>
        </p:txBody>
      </p:sp>
      <p:sp>
        <p:nvSpPr>
          <p:cNvPr id="8" name="TextBox 7"/>
          <p:cNvSpPr txBox="1"/>
          <p:nvPr/>
        </p:nvSpPr>
        <p:spPr>
          <a:xfrm>
            <a:off x="6949423" y="4028632"/>
            <a:ext cx="1548245" cy="1408078"/>
          </a:xfrm>
          <a:prstGeom prst="rect">
            <a:avLst/>
          </a:prstGeom>
          <a:noFill/>
        </p:spPr>
        <p:txBody>
          <a:bodyPr wrap="square" rtlCol="0">
            <a:spAutoFit/>
          </a:bodyPr>
          <a:lstStyle/>
          <a:p>
            <a:pPr algn="ctr" defTabSz="342900"/>
            <a:r>
              <a:rPr lang="en-US" dirty="0"/>
              <a:t>Stakeholders</a:t>
            </a:r>
          </a:p>
          <a:p>
            <a:pPr algn="ctr" defTabSz="342900"/>
            <a:r>
              <a:rPr lang="en-US" sz="1350" dirty="0"/>
              <a:t>30+ national organizations with system-level influence</a:t>
            </a:r>
          </a:p>
          <a:p>
            <a:pPr algn="ctr" defTabSz="342900"/>
            <a:endParaRPr lang="en-US" sz="1350" dirty="0">
              <a:solidFill>
                <a:schemeClr val="bg1"/>
              </a:solidFill>
            </a:endParaRPr>
          </a:p>
        </p:txBody>
      </p:sp>
      <p:sp>
        <p:nvSpPr>
          <p:cNvPr id="10" name="TextBox 9"/>
          <p:cNvSpPr txBox="1"/>
          <p:nvPr/>
        </p:nvSpPr>
        <p:spPr>
          <a:xfrm>
            <a:off x="3735017" y="3830960"/>
            <a:ext cx="1650279" cy="1685077"/>
          </a:xfrm>
          <a:prstGeom prst="rect">
            <a:avLst/>
          </a:prstGeom>
          <a:noFill/>
        </p:spPr>
        <p:txBody>
          <a:bodyPr wrap="square" rtlCol="0">
            <a:spAutoFit/>
          </a:bodyPr>
          <a:lstStyle/>
          <a:p>
            <a:pPr algn="ctr" defTabSz="342900"/>
            <a:r>
              <a:rPr lang="en-US" dirty="0"/>
              <a:t>Leadership </a:t>
            </a:r>
            <a:br>
              <a:rPr lang="en-US" dirty="0"/>
            </a:br>
            <a:r>
              <a:rPr lang="en-US" dirty="0"/>
              <a:t>Task Force</a:t>
            </a:r>
          </a:p>
          <a:p>
            <a:pPr algn="ctr" defTabSz="342900"/>
            <a:r>
              <a:rPr lang="en-US" sz="1350" dirty="0"/>
              <a:t>15 national organizations that represent &amp; engage with large groups of ECE professionals</a:t>
            </a:r>
          </a:p>
        </p:txBody>
      </p:sp>
      <p:cxnSp>
        <p:nvCxnSpPr>
          <p:cNvPr id="11" name="Straight Arrow Connector 10">
            <a:extLst>
              <a:ext uri="{C183D7F6-B498-43B3-948B-1728B52AA6E4}">
                <adec:decorative xmlns:adec="http://schemas.microsoft.com/office/drawing/2017/decorative" val="1"/>
              </a:ext>
            </a:extLst>
          </p:cNvPr>
          <p:cNvCxnSpPr>
            <a:cxnSpLocks/>
            <a:stCxn id="7" idx="0"/>
            <a:endCxn id="16" idx="2"/>
          </p:cNvCxnSpPr>
          <p:nvPr/>
        </p:nvCxnSpPr>
        <p:spPr>
          <a:xfrm flipV="1">
            <a:off x="4572418" y="2586425"/>
            <a:ext cx="504660" cy="944478"/>
          </a:xfrm>
          <a:prstGeom prst="straightConnector1">
            <a:avLst/>
          </a:prstGeom>
          <a:ln w="762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5643322" y="4631137"/>
            <a:ext cx="1009321" cy="0"/>
          </a:xfrm>
          <a:prstGeom prst="straightConnector1">
            <a:avLst/>
          </a:prstGeom>
          <a:ln w="762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a:stCxn id="16" idx="6"/>
            <a:endCxn id="15" idx="0"/>
          </p:cNvCxnSpPr>
          <p:nvPr/>
        </p:nvCxnSpPr>
        <p:spPr>
          <a:xfrm>
            <a:off x="7218885" y="2586425"/>
            <a:ext cx="504661" cy="944478"/>
          </a:xfrm>
          <a:prstGeom prst="straightConnector1">
            <a:avLst/>
          </a:prstGeom>
          <a:ln w="76200">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377372" y="2058578"/>
            <a:ext cx="1541221" cy="1200329"/>
          </a:xfrm>
          <a:prstGeom prst="rect">
            <a:avLst/>
          </a:prstGeom>
          <a:noFill/>
        </p:spPr>
        <p:txBody>
          <a:bodyPr wrap="square" rtlCol="0">
            <a:spAutoFit/>
          </a:bodyPr>
          <a:lstStyle/>
          <a:p>
            <a:pPr algn="ctr" defTabSz="342900"/>
            <a:r>
              <a:rPr lang="en-US" dirty="0"/>
              <a:t>The Field</a:t>
            </a:r>
          </a:p>
          <a:p>
            <a:pPr algn="ctr" defTabSz="342900"/>
            <a:r>
              <a:rPr lang="en-US" sz="1350" dirty="0"/>
              <a:t>Bring the voices of the field into the national conversation</a:t>
            </a:r>
          </a:p>
        </p:txBody>
      </p:sp>
    </p:spTree>
    <p:extLst>
      <p:ext uri="{BB962C8B-B14F-4D97-AF65-F5344CB8AC3E}">
        <p14:creationId xmlns:p14="http://schemas.microsoft.com/office/powerpoint/2010/main" val="355487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7" grpId="0" animBg="1"/>
      <p:bldP spid="8" grpId="0"/>
      <p:bldP spid="10"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51719"/>
            <a:ext cx="7886700" cy="994172"/>
          </a:xfrm>
        </p:spPr>
        <p:txBody>
          <a:bodyPr/>
          <a:lstStyle/>
          <a:p>
            <a:r>
              <a:rPr lang="en-US" dirty="0">
                <a:solidFill>
                  <a:schemeClr val="tx1"/>
                </a:solidFill>
              </a:rPr>
              <a:t>Sharpening Our Equity Lens</a:t>
            </a:r>
          </a:p>
        </p:txBody>
      </p:sp>
      <p:sp>
        <p:nvSpPr>
          <p:cNvPr id="3" name="Content Placeholder 2"/>
          <p:cNvSpPr>
            <a:spLocks noGrp="1"/>
          </p:cNvSpPr>
          <p:nvPr>
            <p:ph idx="1"/>
          </p:nvPr>
        </p:nvSpPr>
        <p:spPr>
          <a:xfrm>
            <a:off x="2152651" y="2145891"/>
            <a:ext cx="7991328" cy="3263504"/>
          </a:xfrm>
        </p:spPr>
        <p:txBody>
          <a:bodyPr numCol="3">
            <a:noAutofit/>
          </a:bodyPr>
          <a:lstStyle/>
          <a:p>
            <a:pPr marL="0" indent="0">
              <a:buNone/>
            </a:pPr>
            <a:r>
              <a:rPr lang="en-US" b="1" dirty="0"/>
              <a:t>Professional Leadership and Collaboration </a:t>
            </a:r>
          </a:p>
          <a:p>
            <a:pPr marL="177404" lvl="1" indent="-177404">
              <a:buFont typeface="Calibri" panose="020F0502020204030204" pitchFamily="34" charset="0"/>
              <a:buChar char="‒"/>
            </a:pPr>
            <a:r>
              <a:rPr lang="en-US" dirty="0"/>
              <a:t>Who’s making the final decisions? </a:t>
            </a:r>
          </a:p>
          <a:p>
            <a:pPr marL="177404" lvl="1" indent="-177404">
              <a:buFont typeface="Calibri" panose="020F0502020204030204" pitchFamily="34" charset="0"/>
              <a:buChar char="‒"/>
            </a:pPr>
            <a:r>
              <a:rPr lang="en-US" dirty="0"/>
              <a:t>How are decisions being made? </a:t>
            </a:r>
          </a:p>
          <a:p>
            <a:pPr marL="342900" lvl="1"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Field Engagement </a:t>
            </a:r>
          </a:p>
          <a:p>
            <a:pPr marL="177404" lvl="1" indent="-167879">
              <a:buFont typeface="Calibri" panose="020F0502020204030204" pitchFamily="34" charset="0"/>
              <a:buChar char="‒"/>
            </a:pPr>
            <a:r>
              <a:rPr lang="en-US" dirty="0"/>
              <a:t>Who’s driving the decisions? </a:t>
            </a:r>
          </a:p>
          <a:p>
            <a:pPr marL="177404" lvl="1" indent="-167879">
              <a:buFont typeface="Calibri" panose="020F0502020204030204" pitchFamily="34" charset="0"/>
              <a:buChar char="‒"/>
            </a:pPr>
            <a:r>
              <a:rPr lang="en-US" dirty="0"/>
              <a:t>Are all voices represented? </a:t>
            </a:r>
          </a:p>
          <a:p>
            <a:pPr marL="177404" lvl="1" indent="-167879">
              <a:buFont typeface="Calibri" panose="020F0502020204030204" pitchFamily="34" charset="0"/>
              <a:buChar char="‒"/>
            </a:pPr>
            <a:r>
              <a:rPr lang="en-US" dirty="0"/>
              <a:t>How authentic is the engagement? </a:t>
            </a:r>
          </a:p>
          <a:p>
            <a:pPr marL="177404" lvl="1" indent="-167879">
              <a:buFont typeface="Calibri" panose="020F0502020204030204" pitchFamily="34" charset="0"/>
              <a:buChar char="‒"/>
            </a:pPr>
            <a:r>
              <a:rPr lang="en-US" dirty="0"/>
              <a:t>Do voices have the same weight?</a:t>
            </a:r>
          </a:p>
          <a:p>
            <a:pPr marL="342900" lvl="1" indent="0">
              <a:buNone/>
            </a:pPr>
            <a:endParaRPr lang="en-US" dirty="0"/>
          </a:p>
          <a:p>
            <a:pPr marL="0" indent="0">
              <a:buNone/>
            </a:pPr>
            <a:endParaRPr lang="en-US" b="1" dirty="0"/>
          </a:p>
          <a:p>
            <a:pPr marL="0" indent="0">
              <a:buNone/>
            </a:pPr>
            <a:endParaRPr lang="en-US" b="1" dirty="0"/>
          </a:p>
          <a:p>
            <a:pPr marL="0" indent="0">
              <a:buNone/>
            </a:pPr>
            <a:r>
              <a:rPr lang="en-US" b="1" dirty="0"/>
              <a:t>Unifying and Coherent Identity</a:t>
            </a:r>
          </a:p>
          <a:p>
            <a:pPr marL="177404" lvl="1" indent="-167879">
              <a:buFont typeface="Calibri" panose="020F0502020204030204" pitchFamily="34" charset="0"/>
              <a:buChar char="‒"/>
            </a:pPr>
            <a:r>
              <a:rPr lang="en-US" dirty="0"/>
              <a:t>Do decisions reduce or reinforce inequities? </a:t>
            </a:r>
          </a:p>
          <a:p>
            <a:pPr marL="177404" lvl="1" indent="-167879">
              <a:buFont typeface="Calibri" panose="020F0502020204030204" pitchFamily="34" charset="0"/>
              <a:buChar char="‒"/>
            </a:pPr>
            <a:r>
              <a:rPr lang="en-US" dirty="0"/>
              <a:t>Who benefits most from the decisions being made? </a:t>
            </a:r>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5510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P2P Has 8 Decision Cycles</a:t>
            </a:r>
          </a:p>
        </p:txBody>
      </p:sp>
      <p:sp>
        <p:nvSpPr>
          <p:cNvPr id="3" name="Content Placeholder 2"/>
          <p:cNvSpPr>
            <a:spLocks noGrp="1"/>
          </p:cNvSpPr>
          <p:nvPr>
            <p:ph idx="1"/>
          </p:nvPr>
        </p:nvSpPr>
        <p:spPr>
          <a:xfrm>
            <a:off x="2152650" y="2125266"/>
            <a:ext cx="7886700" cy="3263504"/>
          </a:xfrm>
        </p:spPr>
        <p:txBody>
          <a:bodyPr>
            <a:normAutofit fontScale="92500" lnSpcReduction="20000"/>
          </a:bodyPr>
          <a:lstStyle/>
          <a:p>
            <a:pPr marL="385763" indent="-385763">
              <a:buFont typeface="+mj-lt"/>
              <a:buAutoNum type="arabicPeriod"/>
            </a:pPr>
            <a:r>
              <a:rPr lang="en-US" dirty="0"/>
              <a:t>Distinct Profession, Name, and Role in Society </a:t>
            </a:r>
          </a:p>
          <a:p>
            <a:pPr marL="385763" indent="-385763">
              <a:buFont typeface="+mj-lt"/>
              <a:buAutoNum type="arabicPeriod"/>
            </a:pPr>
            <a:r>
              <a:rPr lang="en-US" dirty="0"/>
              <a:t>Knowledge and Skills</a:t>
            </a:r>
          </a:p>
          <a:p>
            <a:pPr marL="385763" indent="-385763">
              <a:buFont typeface="+mj-lt"/>
              <a:buAutoNum type="arabicPeriod"/>
            </a:pPr>
            <a:r>
              <a:rPr lang="en-US" dirty="0"/>
              <a:t>Required Preparation and Qualifications</a:t>
            </a:r>
          </a:p>
          <a:p>
            <a:pPr marL="385763" indent="-385763">
              <a:buFont typeface="+mj-lt"/>
              <a:buAutoNum type="arabicPeriod"/>
            </a:pPr>
            <a:r>
              <a:rPr lang="en-US" dirty="0"/>
              <a:t>Professional Specializations </a:t>
            </a:r>
          </a:p>
          <a:p>
            <a:pPr marL="385763" indent="-385763">
              <a:buFont typeface="+mj-lt"/>
              <a:buAutoNum type="arabicPeriod"/>
            </a:pPr>
            <a:r>
              <a:rPr lang="en-US" dirty="0"/>
              <a:t>Professional Responsibilities </a:t>
            </a:r>
          </a:p>
          <a:p>
            <a:pPr marL="385763" indent="-385763">
              <a:buFont typeface="+mj-lt"/>
              <a:buAutoNum type="arabicPeriod"/>
            </a:pPr>
            <a:r>
              <a:rPr lang="en-US" dirty="0"/>
              <a:t>Compensation </a:t>
            </a:r>
          </a:p>
          <a:p>
            <a:pPr marL="385763" indent="-385763">
              <a:buFont typeface="+mj-lt"/>
              <a:buAutoNum type="arabicPeriod"/>
            </a:pPr>
            <a:r>
              <a:rPr lang="en-US" dirty="0"/>
              <a:t>Accountability </a:t>
            </a:r>
          </a:p>
          <a:p>
            <a:pPr marL="385763" indent="-385763">
              <a:buFont typeface="+mj-lt"/>
              <a:buAutoNum type="arabicPeriod"/>
            </a:pPr>
            <a:r>
              <a:rPr lang="en-US" dirty="0"/>
              <a:t>Infrastructure and Resources</a:t>
            </a:r>
          </a:p>
        </p:txBody>
      </p:sp>
    </p:spTree>
    <p:extLst>
      <p:ext uri="{BB962C8B-B14F-4D97-AF65-F5344CB8AC3E}">
        <p14:creationId xmlns:p14="http://schemas.microsoft.com/office/powerpoint/2010/main" val="13536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All Sectors, All Settings</a:t>
            </a:r>
          </a:p>
        </p:txBody>
      </p:sp>
      <p:sp>
        <p:nvSpPr>
          <p:cNvPr id="5" name="Slide Number Placeholder 4"/>
          <p:cNvSpPr>
            <a:spLocks noGrp="1"/>
          </p:cNvSpPr>
          <p:nvPr>
            <p:ph type="sldNum" sz="quarter" idx="12"/>
          </p:nvPr>
        </p:nvSpPr>
        <p:spPr>
          <a:xfrm>
            <a:off x="10134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5A175B-B8EF-4A11-88DA-96BAC7CB691D}" type="slidenum">
              <a:rPr lang="en-US" smtClean="0"/>
              <a:pPr/>
              <a:t>43</a:t>
            </a:fld>
            <a:endParaRPr lang="en-US" dirty="0"/>
          </a:p>
        </p:txBody>
      </p:sp>
      <p:pic>
        <p:nvPicPr>
          <p:cNvPr id="7" name="Picture 2" descr="Image result for context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007" y="2040540"/>
            <a:ext cx="6013938" cy="3979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6170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018873"/>
            <a:ext cx="7886700" cy="994172"/>
          </a:xfrm>
        </p:spPr>
        <p:txBody>
          <a:bodyPr/>
          <a:lstStyle/>
          <a:p>
            <a:r>
              <a:rPr lang="en-US" dirty="0">
                <a:solidFill>
                  <a:schemeClr val="tx1"/>
                </a:solidFill>
              </a:rPr>
              <a:t>DC1: Name  </a:t>
            </a:r>
          </a:p>
        </p:txBody>
      </p:sp>
      <p:sp>
        <p:nvSpPr>
          <p:cNvPr id="5" name="Content Placeholder 4"/>
          <p:cNvSpPr>
            <a:spLocks noGrp="1"/>
          </p:cNvSpPr>
          <p:nvPr>
            <p:ph idx="1"/>
          </p:nvPr>
        </p:nvSpPr>
        <p:spPr>
          <a:xfrm>
            <a:off x="838200" y="2378666"/>
            <a:ext cx="10515600" cy="4351338"/>
          </a:xfrm>
        </p:spPr>
        <p:txBody>
          <a:bodyPr/>
          <a:lstStyle/>
          <a:p>
            <a:pPr marL="0" indent="0">
              <a:buNone/>
            </a:pPr>
            <a:r>
              <a:rPr lang="en-US" b="1" dirty="0"/>
              <a:t>Individual: </a:t>
            </a:r>
            <a:r>
              <a:rPr lang="en-US" dirty="0"/>
              <a:t>Early Childhood Educator</a:t>
            </a:r>
          </a:p>
          <a:p>
            <a:pPr marL="0" indent="0">
              <a:buNone/>
            </a:pPr>
            <a:r>
              <a:rPr lang="en-US" b="1" dirty="0"/>
              <a:t>Profession: </a:t>
            </a:r>
            <a:r>
              <a:rPr lang="en-US" dirty="0"/>
              <a:t>Early Childhood Education Profession </a:t>
            </a:r>
          </a:p>
          <a:p>
            <a:pPr marL="0" indent="0">
              <a:buNone/>
            </a:pPr>
            <a:endParaRPr lang="en-US" dirty="0"/>
          </a:p>
        </p:txBody>
      </p:sp>
      <p:sp>
        <p:nvSpPr>
          <p:cNvPr id="2" name="TextBox 1"/>
          <p:cNvSpPr txBox="1"/>
          <p:nvPr/>
        </p:nvSpPr>
        <p:spPr>
          <a:xfrm>
            <a:off x="1524001" y="5723751"/>
            <a:ext cx="2094807" cy="300082"/>
          </a:xfrm>
          <a:prstGeom prst="rect">
            <a:avLst/>
          </a:prstGeom>
          <a:noFill/>
        </p:spPr>
        <p:txBody>
          <a:bodyPr wrap="square" rtlCol="0">
            <a:spAutoFit/>
          </a:bodyPr>
          <a:lstStyle/>
          <a:p>
            <a:r>
              <a:rPr lang="en-US" sz="1350" dirty="0"/>
              <a:t>Decision Cycle 1</a:t>
            </a:r>
          </a:p>
        </p:txBody>
      </p:sp>
    </p:spTree>
    <p:extLst>
      <p:ext uri="{BB962C8B-B14F-4D97-AF65-F5344CB8AC3E}">
        <p14:creationId xmlns:p14="http://schemas.microsoft.com/office/powerpoint/2010/main" val="22357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DC1: Distinct Role in Society </a:t>
            </a:r>
          </a:p>
        </p:txBody>
      </p:sp>
      <p:sp>
        <p:nvSpPr>
          <p:cNvPr id="5" name="Content Placeholder 4"/>
          <p:cNvSpPr>
            <a:spLocks noGrp="1"/>
          </p:cNvSpPr>
          <p:nvPr>
            <p:ph idx="1"/>
          </p:nvPr>
        </p:nvSpPr>
        <p:spPr/>
        <p:txBody>
          <a:bodyPr/>
          <a:lstStyle/>
          <a:p>
            <a:pPr marL="0" indent="0">
              <a:buNone/>
            </a:pPr>
            <a:r>
              <a:rPr lang="en-US" sz="2700" b="1" dirty="0"/>
              <a:t>Early Childhood Educators </a:t>
            </a:r>
          </a:p>
          <a:p>
            <a:pPr marL="386954" lvl="1" indent="-345281">
              <a:buFont typeface="Calibri" panose="020F0502020204030204" pitchFamily="34" charset="0"/>
              <a:buChar char="‒"/>
            </a:pPr>
            <a:r>
              <a:rPr lang="en-US" dirty="0"/>
              <a:t>Care for and promote the learning, development and well-being of children birth through age eight</a:t>
            </a:r>
          </a:p>
          <a:p>
            <a:pPr marL="386954" lvl="1" indent="-345281">
              <a:buFont typeface="Calibri" panose="020F0502020204030204" pitchFamily="34" charset="0"/>
              <a:buChar char="‒"/>
            </a:pPr>
            <a:r>
              <a:rPr lang="en-US" dirty="0"/>
              <a:t>Practice in all early childhood education settings</a:t>
            </a:r>
          </a:p>
          <a:p>
            <a:pPr marL="386954" lvl="1" indent="-345281">
              <a:buFont typeface="Calibri" panose="020F0502020204030204" pitchFamily="34" charset="0"/>
              <a:buChar char="‒"/>
            </a:pPr>
            <a:r>
              <a:rPr lang="en-US" dirty="0"/>
              <a:t>Meet the guidelines of the profession</a:t>
            </a:r>
          </a:p>
          <a:p>
            <a:pPr marL="386954" lvl="1" indent="-345281">
              <a:buFont typeface="Calibri" panose="020F0502020204030204" pitchFamily="34" charset="0"/>
              <a:buChar char="‒"/>
            </a:pPr>
            <a:r>
              <a:rPr lang="en-US" dirty="0"/>
              <a:t>Are defined by their mastery of knowledge, skills and competencies, as defined by the profession</a:t>
            </a:r>
          </a:p>
          <a:p>
            <a:pPr marL="0" indent="0">
              <a:buNone/>
            </a:pPr>
            <a:endParaRPr lang="en-US" dirty="0"/>
          </a:p>
        </p:txBody>
      </p:sp>
      <p:sp>
        <p:nvSpPr>
          <p:cNvPr id="6" name="TextBox 5"/>
          <p:cNvSpPr txBox="1"/>
          <p:nvPr/>
        </p:nvSpPr>
        <p:spPr>
          <a:xfrm>
            <a:off x="1524001" y="5723752"/>
            <a:ext cx="2094807" cy="213585"/>
          </a:xfrm>
          <a:prstGeom prst="rect">
            <a:avLst/>
          </a:prstGeom>
          <a:noFill/>
        </p:spPr>
        <p:txBody>
          <a:bodyPr wrap="square" rtlCol="0">
            <a:spAutoFit/>
          </a:bodyPr>
          <a:lstStyle/>
          <a:p>
            <a:r>
              <a:rPr lang="en-US" sz="788" dirty="0"/>
              <a:t>Decision Cycle 1</a:t>
            </a:r>
          </a:p>
        </p:txBody>
      </p:sp>
    </p:spTree>
    <p:extLst>
      <p:ext uri="{BB962C8B-B14F-4D97-AF65-F5344CB8AC3E}">
        <p14:creationId xmlns:p14="http://schemas.microsoft.com/office/powerpoint/2010/main" val="269008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srcRect l="24713" t="25888" r="27052" b="9301"/>
          <a:stretch/>
        </p:blipFill>
        <p:spPr>
          <a:xfrm>
            <a:off x="4141114" y="923193"/>
            <a:ext cx="6369054" cy="4716139"/>
          </a:xfrm>
          <a:prstGeom prst="rect">
            <a:avLst/>
          </a:prstGeom>
        </p:spPr>
      </p:pic>
      <p:sp>
        <p:nvSpPr>
          <p:cNvPr id="2" name="Oval 1">
            <a:extLst>
              <a:ext uri="{C183D7F6-B498-43B3-948B-1728B52AA6E4}">
                <adec:decorative xmlns:adec="http://schemas.microsoft.com/office/drawing/2017/decorative" val="1"/>
              </a:ext>
            </a:extLst>
          </p:cNvPr>
          <p:cNvSpPr/>
          <p:nvPr/>
        </p:nvSpPr>
        <p:spPr>
          <a:xfrm>
            <a:off x="6400051" y="892687"/>
            <a:ext cx="2048048" cy="1601690"/>
          </a:xfrm>
          <a:prstGeom prst="ellipse">
            <a:avLst/>
          </a:prstGeom>
          <a:noFill/>
          <a:ln w="1905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Title 3" descr="Early Childhood Field and Profession Chart"/>
          <p:cNvSpPr txBox="1">
            <a:spLocks/>
          </p:cNvSpPr>
          <p:nvPr/>
        </p:nvSpPr>
        <p:spPr>
          <a:xfrm>
            <a:off x="1652481" y="986715"/>
            <a:ext cx="2842229" cy="396423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Rockwell" panose="02060603020205020403" pitchFamily="18" charset="77"/>
              </a:rPr>
              <a:t>DC1: Distinct Profession in the Early Childhood Field</a:t>
            </a:r>
          </a:p>
        </p:txBody>
      </p:sp>
      <p:sp>
        <p:nvSpPr>
          <p:cNvPr id="8" name="TextBox 7"/>
          <p:cNvSpPr txBox="1"/>
          <p:nvPr/>
        </p:nvSpPr>
        <p:spPr>
          <a:xfrm>
            <a:off x="1524001" y="5723752"/>
            <a:ext cx="2094807" cy="213585"/>
          </a:xfrm>
          <a:prstGeom prst="rect">
            <a:avLst/>
          </a:prstGeom>
          <a:noFill/>
        </p:spPr>
        <p:txBody>
          <a:bodyPr wrap="square" rtlCol="0">
            <a:spAutoFit/>
          </a:bodyPr>
          <a:lstStyle/>
          <a:p>
            <a:r>
              <a:rPr lang="en-US" sz="788" dirty="0"/>
              <a:t>Decision Cycle 1</a:t>
            </a:r>
          </a:p>
        </p:txBody>
      </p:sp>
      <p:sp>
        <p:nvSpPr>
          <p:cNvPr id="3" name="Title 2" hidden="1">
            <a:extLst>
              <a:ext uri="{FF2B5EF4-FFF2-40B4-BE49-F238E27FC236}">
                <a16:creationId xmlns:a16="http://schemas.microsoft.com/office/drawing/2014/main" id="{6F630783-A1E6-4629-BA1E-C576F08E5E4E}"/>
              </a:ext>
            </a:extLst>
          </p:cNvPr>
          <p:cNvSpPr>
            <a:spLocks noGrp="1"/>
          </p:cNvSpPr>
          <p:nvPr>
            <p:ph type="title"/>
          </p:nvPr>
        </p:nvSpPr>
        <p:spPr/>
        <p:txBody>
          <a:bodyPr/>
          <a:lstStyle/>
          <a:p>
            <a:r>
              <a:rPr lang="en-US" dirty="0"/>
              <a:t>Slide 46</a:t>
            </a:r>
          </a:p>
        </p:txBody>
      </p:sp>
    </p:spTree>
    <p:extLst>
      <p:ext uri="{BB962C8B-B14F-4D97-AF65-F5344CB8AC3E}">
        <p14:creationId xmlns:p14="http://schemas.microsoft.com/office/powerpoint/2010/main" val="394717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chart on previous page"/>
          <p:cNvPicPr>
            <a:picLocks noChangeAspect="1"/>
          </p:cNvPicPr>
          <p:nvPr/>
        </p:nvPicPr>
        <p:blipFill rotWithShape="1">
          <a:blip r:embed="rId3"/>
          <a:srcRect l="24713" t="25888" r="40742" b="29977"/>
          <a:stretch/>
        </p:blipFill>
        <p:spPr>
          <a:xfrm>
            <a:off x="4315190" y="1237283"/>
            <a:ext cx="6352810" cy="4658165"/>
          </a:xfrm>
          <a:prstGeom prst="rect">
            <a:avLst/>
          </a:prstGeom>
        </p:spPr>
      </p:pic>
      <p:sp>
        <p:nvSpPr>
          <p:cNvPr id="2" name="Oval 1">
            <a:extLst>
              <a:ext uri="{C183D7F6-B498-43B3-948B-1728B52AA6E4}">
                <adec:decorative xmlns:adec="http://schemas.microsoft.com/office/drawing/2017/decorative" val="1"/>
              </a:ext>
            </a:extLst>
          </p:cNvPr>
          <p:cNvSpPr/>
          <p:nvPr/>
        </p:nvSpPr>
        <p:spPr>
          <a:xfrm>
            <a:off x="7291757" y="1237283"/>
            <a:ext cx="3376245" cy="2426473"/>
          </a:xfrm>
          <a:prstGeom prst="ellipse">
            <a:avLst/>
          </a:prstGeom>
          <a:noFill/>
          <a:ln w="762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13" dirty="0"/>
          </a:p>
        </p:txBody>
      </p:sp>
      <p:sp>
        <p:nvSpPr>
          <p:cNvPr id="8" name="TextBox 7"/>
          <p:cNvSpPr txBox="1"/>
          <p:nvPr/>
        </p:nvSpPr>
        <p:spPr>
          <a:xfrm>
            <a:off x="1524001" y="5723752"/>
            <a:ext cx="2094807" cy="213585"/>
          </a:xfrm>
          <a:prstGeom prst="rect">
            <a:avLst/>
          </a:prstGeom>
          <a:noFill/>
        </p:spPr>
        <p:txBody>
          <a:bodyPr wrap="square" rtlCol="0">
            <a:spAutoFit/>
          </a:bodyPr>
          <a:lstStyle/>
          <a:p>
            <a:r>
              <a:rPr lang="en-US" sz="788" dirty="0"/>
              <a:t>Decision Cycle 1</a:t>
            </a:r>
          </a:p>
        </p:txBody>
      </p:sp>
      <p:cxnSp>
        <p:nvCxnSpPr>
          <p:cNvPr id="4" name="Straight Connector 3">
            <a:extLst>
              <a:ext uri="{C183D7F6-B498-43B3-948B-1728B52AA6E4}">
                <adec:decorative xmlns:adec="http://schemas.microsoft.com/office/drawing/2017/decorative" val="1"/>
              </a:ext>
            </a:extLst>
          </p:cNvPr>
          <p:cNvCxnSpPr/>
          <p:nvPr/>
        </p:nvCxnSpPr>
        <p:spPr>
          <a:xfrm flipH="1" flipV="1">
            <a:off x="4662856" y="5242854"/>
            <a:ext cx="1028701" cy="1758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a:cxnSpLocks/>
          </p:cNvCxnSpPr>
          <p:nvPr/>
        </p:nvCxnSpPr>
        <p:spPr>
          <a:xfrm flipV="1">
            <a:off x="4662854" y="2171740"/>
            <a:ext cx="0" cy="307111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a:off x="4662854" y="2171739"/>
            <a:ext cx="2628902"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C66552C2-E5B0-764F-B299-74A651D55C1C}"/>
              </a:ext>
            </a:extLst>
          </p:cNvPr>
          <p:cNvSpPr txBox="1">
            <a:spLocks/>
          </p:cNvSpPr>
          <p:nvPr/>
        </p:nvSpPr>
        <p:spPr>
          <a:xfrm>
            <a:off x="1652481" y="986715"/>
            <a:ext cx="2842229" cy="396423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Rockwell" panose="02060603020205020403" pitchFamily="18" charset="77"/>
              </a:rPr>
              <a:t>DC1: Distinct Profession in the Early Childhood Field</a:t>
            </a:r>
          </a:p>
        </p:txBody>
      </p:sp>
      <p:sp>
        <p:nvSpPr>
          <p:cNvPr id="3" name="Title 2" hidden="1">
            <a:extLst>
              <a:ext uri="{FF2B5EF4-FFF2-40B4-BE49-F238E27FC236}">
                <a16:creationId xmlns:a16="http://schemas.microsoft.com/office/drawing/2014/main" id="{4959C538-4452-457F-BC60-F8ABB5AD34B8}"/>
              </a:ext>
            </a:extLst>
          </p:cNvPr>
          <p:cNvSpPr>
            <a:spLocks noGrp="1"/>
          </p:cNvSpPr>
          <p:nvPr>
            <p:ph type="title"/>
          </p:nvPr>
        </p:nvSpPr>
        <p:spPr/>
        <p:txBody>
          <a:bodyPr/>
          <a:lstStyle/>
          <a:p>
            <a:r>
              <a:rPr lang="en-US" dirty="0"/>
              <a:t>Slide 47</a:t>
            </a:r>
          </a:p>
        </p:txBody>
      </p:sp>
    </p:spTree>
    <p:extLst>
      <p:ext uri="{BB962C8B-B14F-4D97-AF65-F5344CB8AC3E}">
        <p14:creationId xmlns:p14="http://schemas.microsoft.com/office/powerpoint/2010/main" val="1682538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8320" y="1131094"/>
            <a:ext cx="3618914" cy="4495104"/>
          </a:xfrm>
        </p:spPr>
        <p:txBody>
          <a:bodyPr>
            <a:normAutofit/>
          </a:bodyPr>
          <a:lstStyle/>
          <a:p>
            <a:r>
              <a:rPr lang="en-US" dirty="0">
                <a:solidFill>
                  <a:schemeClr val="tx1"/>
                </a:solidFill>
              </a:rPr>
              <a:t>DC2: Knowledge and Skills are Required to be Effective</a:t>
            </a:r>
          </a:p>
        </p:txBody>
      </p:sp>
      <p:sp>
        <p:nvSpPr>
          <p:cNvPr id="5" name="Content Placeholder 4"/>
          <p:cNvSpPr>
            <a:spLocks noGrp="1"/>
          </p:cNvSpPr>
          <p:nvPr>
            <p:ph idx="1"/>
          </p:nvPr>
        </p:nvSpPr>
        <p:spPr>
          <a:xfrm>
            <a:off x="6096000" y="2610568"/>
            <a:ext cx="3850160" cy="1636864"/>
          </a:xfrm>
        </p:spPr>
        <p:txBody>
          <a:bodyPr>
            <a:normAutofit/>
          </a:bodyPr>
          <a:lstStyle/>
          <a:p>
            <a:pPr marL="0" indent="0">
              <a:buNone/>
            </a:pPr>
            <a:r>
              <a:rPr lang="en-US" sz="2700" dirty="0"/>
              <a:t>Professional Standards and Competencies for the Early Childhood Educators (Draft 1 posted)</a:t>
            </a:r>
          </a:p>
        </p:txBody>
      </p:sp>
      <p:sp>
        <p:nvSpPr>
          <p:cNvPr id="6" name="TextBox 5"/>
          <p:cNvSpPr txBox="1"/>
          <p:nvPr/>
        </p:nvSpPr>
        <p:spPr>
          <a:xfrm>
            <a:off x="1524001" y="5723752"/>
            <a:ext cx="2094807" cy="213585"/>
          </a:xfrm>
          <a:prstGeom prst="rect">
            <a:avLst/>
          </a:prstGeom>
          <a:noFill/>
        </p:spPr>
        <p:txBody>
          <a:bodyPr wrap="square" rtlCol="0">
            <a:spAutoFit/>
          </a:bodyPr>
          <a:lstStyle/>
          <a:p>
            <a:r>
              <a:rPr lang="en-US" sz="788" dirty="0"/>
              <a:t>Decision Cycle 2</a:t>
            </a:r>
          </a:p>
        </p:txBody>
      </p:sp>
    </p:spTree>
    <p:extLst>
      <p:ext uri="{BB962C8B-B14F-4D97-AF65-F5344CB8AC3E}">
        <p14:creationId xmlns:p14="http://schemas.microsoft.com/office/powerpoint/2010/main" val="980363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3: Preparation, Responsibilities and Compensation</a:t>
            </a:r>
          </a:p>
        </p:txBody>
      </p:sp>
      <p:sp>
        <p:nvSpPr>
          <p:cNvPr id="3" name="Content Placeholder 2"/>
          <p:cNvSpPr>
            <a:spLocks noGrp="1"/>
          </p:cNvSpPr>
          <p:nvPr>
            <p:ph idx="1"/>
          </p:nvPr>
        </p:nvSpPr>
        <p:spPr>
          <a:xfrm>
            <a:off x="2152650" y="2551784"/>
            <a:ext cx="7886700" cy="3263504"/>
          </a:xfrm>
        </p:spPr>
        <p:txBody>
          <a:bodyPr>
            <a:normAutofit/>
          </a:bodyPr>
          <a:lstStyle/>
          <a:p>
            <a:pPr marL="0" indent="0">
              <a:lnSpc>
                <a:spcPct val="120000"/>
              </a:lnSpc>
              <a:buNone/>
            </a:pPr>
            <a:r>
              <a:rPr lang="en-US" sz="3000" i="1" dirty="0"/>
              <a:t>“A field that can’t debate important issues internally is ill-equipped to respond to pushback from external critics.” </a:t>
            </a:r>
          </a:p>
          <a:p>
            <a:pPr marL="0" indent="0">
              <a:lnSpc>
                <a:spcPct val="120000"/>
              </a:lnSpc>
              <a:buNone/>
            </a:pPr>
            <a:r>
              <a:rPr lang="en-US" sz="3000" i="1" dirty="0"/>
              <a:t>Sara Mead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49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337" y="270236"/>
            <a:ext cx="7886700" cy="1325563"/>
          </a:xfrm>
        </p:spPr>
        <p:txBody>
          <a:bodyPr>
            <a:normAutofit fontScale="90000"/>
          </a:bodyPr>
          <a:lstStyle/>
          <a:p>
            <a:pPr algn="ctr"/>
            <a:r>
              <a:rPr lang="en-US" sz="3100" dirty="0">
                <a:cs typeface="Times New Roman" panose="02020603050405020304" pitchFamily="18" charset="0"/>
              </a:rPr>
              <a:t>Comprehensive System Of Personnel Development</a:t>
            </a:r>
            <a:br>
              <a:rPr lang="en-US" b="1" cap="small" dirty="0">
                <a:solidFill>
                  <a:srgbClr val="002060"/>
                </a:solidFill>
                <a:cs typeface="Times New Roman" panose="02020603050405020304" pitchFamily="18" charset="0"/>
              </a:rPr>
            </a:br>
            <a:endParaRPr lang="en-US" dirty="0"/>
          </a:p>
        </p:txBody>
      </p:sp>
      <p:sp>
        <p:nvSpPr>
          <p:cNvPr id="3" name="Content Placeholder 2"/>
          <p:cNvSpPr>
            <a:spLocks noGrp="1"/>
          </p:cNvSpPr>
          <p:nvPr>
            <p:ph idx="1"/>
          </p:nvPr>
        </p:nvSpPr>
        <p:spPr>
          <a:xfrm>
            <a:off x="2084717" y="1689463"/>
            <a:ext cx="8143336" cy="4659580"/>
          </a:xfrm>
        </p:spPr>
        <p:txBody>
          <a:bodyPr>
            <a:normAutofit fontScale="25000" lnSpcReduction="20000"/>
          </a:bodyPr>
          <a:lstStyle/>
          <a:p>
            <a:pPr marL="0" indent="0">
              <a:lnSpc>
                <a:spcPct val="120000"/>
              </a:lnSpc>
              <a:spcBef>
                <a:spcPts val="0"/>
              </a:spcBef>
              <a:buNone/>
            </a:pPr>
            <a:r>
              <a:rPr lang="en-US" sz="7200" b="1" dirty="0"/>
              <a:t>Leadership, Coordination &amp; Sustainability</a:t>
            </a:r>
          </a:p>
          <a:p>
            <a:pPr marL="457200" lvl="1" indent="0">
              <a:lnSpc>
                <a:spcPct val="120000"/>
              </a:lnSpc>
              <a:spcBef>
                <a:spcPts val="0"/>
              </a:spcBef>
              <a:buNone/>
            </a:pPr>
            <a:r>
              <a:rPr lang="en-US" sz="7200" dirty="0"/>
              <a:t>Structures for ongoing support of all personnel development activities</a:t>
            </a:r>
          </a:p>
          <a:p>
            <a:pPr marL="457200" lvl="1" indent="0">
              <a:lnSpc>
                <a:spcPct val="120000"/>
              </a:lnSpc>
              <a:spcBef>
                <a:spcPts val="0"/>
              </a:spcBef>
              <a:buNone/>
            </a:pPr>
            <a:endParaRPr lang="en-US" sz="7200" dirty="0"/>
          </a:p>
          <a:p>
            <a:pPr marL="0" indent="0">
              <a:lnSpc>
                <a:spcPct val="120000"/>
              </a:lnSpc>
              <a:spcBef>
                <a:spcPts val="0"/>
              </a:spcBef>
              <a:buNone/>
            </a:pPr>
            <a:r>
              <a:rPr lang="en-US" sz="7200" b="1" dirty="0"/>
              <a:t>Recruitment and Retention</a:t>
            </a:r>
          </a:p>
          <a:p>
            <a:pPr marL="0" indent="0">
              <a:lnSpc>
                <a:spcPct val="120000"/>
              </a:lnSpc>
              <a:spcBef>
                <a:spcPts val="0"/>
              </a:spcBef>
              <a:buNone/>
            </a:pPr>
            <a:r>
              <a:rPr lang="en-US" sz="7200" dirty="0"/>
              <a:t>	Strategies to identify, hire and maintain a qualified workforce across sectors 	and disciplines </a:t>
            </a:r>
          </a:p>
          <a:p>
            <a:pPr marL="0" indent="0">
              <a:lnSpc>
                <a:spcPct val="120000"/>
              </a:lnSpc>
              <a:spcBef>
                <a:spcPts val="0"/>
              </a:spcBef>
              <a:buNone/>
            </a:pPr>
            <a:endParaRPr lang="en-US" sz="7200" dirty="0"/>
          </a:p>
          <a:p>
            <a:pPr marL="0" indent="0">
              <a:lnSpc>
                <a:spcPct val="120000"/>
              </a:lnSpc>
              <a:spcBef>
                <a:spcPts val="0"/>
              </a:spcBef>
              <a:buNone/>
            </a:pPr>
            <a:r>
              <a:rPr lang="en-US" sz="7200" b="1" dirty="0"/>
              <a:t>Personnel Standards</a:t>
            </a:r>
          </a:p>
          <a:p>
            <a:pPr marL="0" indent="0">
              <a:lnSpc>
                <a:spcPct val="120000"/>
              </a:lnSpc>
              <a:spcBef>
                <a:spcPts val="0"/>
              </a:spcBef>
              <a:buNone/>
            </a:pPr>
            <a:r>
              <a:rPr lang="en-US" sz="7200" dirty="0"/>
              <a:t>	Discipline specific knowledge, skills and competencies for the EC workforce</a:t>
            </a:r>
          </a:p>
          <a:p>
            <a:pPr marL="0" indent="0">
              <a:lnSpc>
                <a:spcPct val="120000"/>
              </a:lnSpc>
              <a:spcBef>
                <a:spcPts val="0"/>
              </a:spcBef>
              <a:buNone/>
            </a:pPr>
            <a:endParaRPr lang="en-US" sz="7200" dirty="0"/>
          </a:p>
          <a:p>
            <a:pPr marL="0" indent="0">
              <a:lnSpc>
                <a:spcPct val="120000"/>
              </a:lnSpc>
              <a:spcBef>
                <a:spcPts val="0"/>
              </a:spcBef>
              <a:buNone/>
            </a:pPr>
            <a:r>
              <a:rPr lang="en-US" sz="7200" b="1" dirty="0"/>
              <a:t>Preservice Training</a:t>
            </a:r>
          </a:p>
          <a:p>
            <a:pPr marL="0" indent="0">
              <a:lnSpc>
                <a:spcPct val="120000"/>
              </a:lnSpc>
              <a:spcBef>
                <a:spcPts val="0"/>
              </a:spcBef>
              <a:buNone/>
            </a:pPr>
            <a:r>
              <a:rPr lang="en-US" sz="7200" dirty="0"/>
              <a:t>	Formal program of study at an IHE to prepare for the EC workforce</a:t>
            </a:r>
          </a:p>
          <a:p>
            <a:pPr marL="0" indent="0">
              <a:lnSpc>
                <a:spcPct val="120000"/>
              </a:lnSpc>
              <a:spcBef>
                <a:spcPts val="0"/>
              </a:spcBef>
              <a:buNone/>
            </a:pPr>
            <a:endParaRPr lang="en-US" sz="7200" dirty="0"/>
          </a:p>
          <a:p>
            <a:pPr marL="0" indent="0">
              <a:lnSpc>
                <a:spcPct val="120000"/>
              </a:lnSpc>
              <a:spcBef>
                <a:spcPts val="0"/>
              </a:spcBef>
              <a:buNone/>
            </a:pPr>
            <a:r>
              <a:rPr lang="en-US" sz="7200" b="1" dirty="0"/>
              <a:t>Inservice Training</a:t>
            </a:r>
          </a:p>
          <a:p>
            <a:pPr marL="0" indent="0">
              <a:lnSpc>
                <a:spcPct val="120000"/>
              </a:lnSpc>
              <a:spcBef>
                <a:spcPts val="0"/>
              </a:spcBef>
              <a:buNone/>
            </a:pPr>
            <a:r>
              <a:rPr lang="en-US" sz="7200" dirty="0"/>
              <a:t>	Ongoing learning activities to maintain and build the competence of the EC 	workforce </a:t>
            </a:r>
          </a:p>
          <a:p>
            <a:pPr marL="0" indent="0" algn="ctr">
              <a:lnSpc>
                <a:spcPct val="120000"/>
              </a:lnSpc>
              <a:spcBef>
                <a:spcPts val="0"/>
              </a:spcBef>
              <a:buNone/>
              <a:defRPr/>
            </a:pPr>
            <a:r>
              <a:rPr lang="en-US" sz="4500" dirty="0">
                <a:solidFill>
                  <a:schemeClr val="lt1"/>
                </a:solidFill>
              </a:rPr>
              <a:t>Evaluation</a:t>
            </a:r>
          </a:p>
          <a:p>
            <a:pPr marL="0" indent="0" algn="ctr">
              <a:lnSpc>
                <a:spcPct val="120000"/>
              </a:lnSpc>
              <a:spcBef>
                <a:spcPts val="0"/>
              </a:spcBef>
              <a:buNone/>
              <a:defRPr/>
            </a:pPr>
            <a:endParaRPr lang="en-US" sz="4500" dirty="0">
              <a:solidFill>
                <a:schemeClr val="bg1"/>
              </a:solidFill>
            </a:endParaRPr>
          </a:p>
          <a:p>
            <a:pPr marL="0" indent="0" algn="ctr">
              <a:lnSpc>
                <a:spcPct val="120000"/>
              </a:lnSpc>
              <a:spcBef>
                <a:spcPts val="0"/>
              </a:spcBef>
              <a:buNone/>
              <a:defRPr/>
            </a:pPr>
            <a:r>
              <a:rPr lang="en-US" sz="4500" dirty="0">
                <a:solidFill>
                  <a:schemeClr val="bg1"/>
                </a:solidFill>
              </a:rPr>
              <a:t>Plans for evaluating each subcomponent of the CSPD</a:t>
            </a:r>
          </a:p>
          <a:p>
            <a:pPr marL="0" indent="0">
              <a:lnSpc>
                <a:spcPct val="120000"/>
              </a:lnSpc>
              <a:spcBef>
                <a:spcPts val="0"/>
              </a:spcBef>
              <a:buNone/>
            </a:pPr>
            <a:endParaRPr lang="en-US" sz="4500" dirty="0"/>
          </a:p>
          <a:p>
            <a:pPr marL="0" indent="0">
              <a:lnSpc>
                <a:spcPct val="120000"/>
              </a:lnSpc>
              <a:spcBef>
                <a:spcPts val="0"/>
              </a:spcBef>
              <a:buNone/>
            </a:pPr>
            <a:endParaRPr lang="en-US" sz="4500" dirty="0"/>
          </a:p>
          <a:p>
            <a:pPr marL="0" indent="0">
              <a:lnSpc>
                <a:spcPct val="120000"/>
              </a:lnSpc>
              <a:spcBef>
                <a:spcPts val="0"/>
              </a:spcBef>
              <a:buNone/>
            </a:pPr>
            <a:endParaRPr lang="en-US" sz="4500" dirty="0"/>
          </a:p>
          <a:p>
            <a:pPr marL="0" indent="0">
              <a:lnSpc>
                <a:spcPct val="120000"/>
              </a:lnSpc>
              <a:spcBef>
                <a:spcPts val="0"/>
              </a:spcBef>
              <a:buNone/>
            </a:pPr>
            <a:endParaRPr lang="en-US" sz="1200" dirty="0"/>
          </a:p>
          <a:p>
            <a:pPr marL="457200" lvl="1" indent="0">
              <a:lnSpc>
                <a:spcPct val="120000"/>
              </a:lnSpc>
              <a:spcBef>
                <a:spcPts val="0"/>
              </a:spcBef>
              <a:buNone/>
            </a:pPr>
            <a:endParaRPr lang="en-US" sz="2000" dirty="0"/>
          </a:p>
          <a:p>
            <a:pPr marL="0" indent="0">
              <a:lnSpc>
                <a:spcPct val="120000"/>
              </a:lnSpc>
              <a:spcBef>
                <a:spcPts val="0"/>
              </a:spcBef>
              <a:buNone/>
            </a:pPr>
            <a:endParaRPr lang="en-US" sz="2400" dirty="0"/>
          </a:p>
        </p:txBody>
      </p:sp>
    </p:spTree>
    <p:extLst>
      <p:ext uri="{BB962C8B-B14F-4D97-AF65-F5344CB8AC3E}">
        <p14:creationId xmlns:p14="http://schemas.microsoft.com/office/powerpoint/2010/main" val="3818239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809" y="537030"/>
            <a:ext cx="8721969" cy="1588237"/>
          </a:xfrm>
        </p:spPr>
        <p:txBody>
          <a:bodyPr>
            <a:normAutofit/>
          </a:bodyPr>
          <a:lstStyle/>
          <a:p>
            <a:r>
              <a:rPr lang="en-US" dirty="0">
                <a:solidFill>
                  <a:schemeClr val="tx1"/>
                </a:solidFill>
              </a:rPr>
              <a:t>DC 3,4,5 &amp; 6 Public Draft 2: How Did We Get Here?</a:t>
            </a:r>
          </a:p>
        </p:txBody>
      </p:sp>
      <p:graphicFrame>
        <p:nvGraphicFramePr>
          <p:cNvPr id="7" name="Content Placeholder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75260099"/>
              </p:ext>
            </p:extLst>
          </p:nvPr>
        </p:nvGraphicFramePr>
        <p:xfrm>
          <a:off x="1743809" y="2167036"/>
          <a:ext cx="8801100" cy="217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10134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5A175B-B8EF-4A11-88DA-96BAC7CB691D}" type="slidenum">
              <a:rPr lang="en-US" smtClean="0"/>
              <a:pPr/>
              <a:t>50</a:t>
            </a:fld>
            <a:endParaRPr lang="en-US" dirty="0"/>
          </a:p>
        </p:txBody>
      </p:sp>
      <p:sp>
        <p:nvSpPr>
          <p:cNvPr id="8" name="TextBox 7"/>
          <p:cNvSpPr txBox="1"/>
          <p:nvPr/>
        </p:nvSpPr>
        <p:spPr>
          <a:xfrm>
            <a:off x="6275713" y="4383420"/>
            <a:ext cx="1229723" cy="1869743"/>
          </a:xfrm>
          <a:prstGeom prst="rect">
            <a:avLst/>
          </a:prstGeom>
          <a:noFill/>
        </p:spPr>
        <p:txBody>
          <a:bodyPr wrap="square" rtlCol="0">
            <a:spAutoFit/>
          </a:bodyPr>
          <a:lstStyle/>
          <a:p>
            <a:pPr marL="128588" indent="-128588">
              <a:buFont typeface="Arial" panose="020B0604020202020204" pitchFamily="34" charset="0"/>
              <a:buChar char="•"/>
            </a:pPr>
            <a:r>
              <a:rPr lang="en-US" sz="1050" dirty="0"/>
              <a:t>22 focus groups</a:t>
            </a:r>
          </a:p>
          <a:p>
            <a:pPr marL="128588" indent="-128588">
              <a:buFont typeface="Arial" panose="020B0604020202020204" pitchFamily="34" charset="0"/>
              <a:buChar char="•"/>
            </a:pPr>
            <a:r>
              <a:rPr lang="en-US" sz="1050" dirty="0"/>
              <a:t>18 interviews</a:t>
            </a:r>
          </a:p>
          <a:p>
            <a:pPr marL="128588" indent="-128588">
              <a:buFont typeface="Arial" panose="020B0604020202020204" pitchFamily="34" charset="0"/>
              <a:buChar char="•"/>
            </a:pPr>
            <a:r>
              <a:rPr lang="en-US" sz="1050" dirty="0"/>
              <a:t>1,296 survey responses</a:t>
            </a:r>
          </a:p>
          <a:p>
            <a:pPr marL="128588" indent="-128588">
              <a:buFont typeface="Arial" panose="020B0604020202020204" pitchFamily="34" charset="0"/>
              <a:buChar char="•"/>
            </a:pPr>
            <a:r>
              <a:rPr lang="en-US" sz="1050" dirty="0"/>
              <a:t>24 formal response letters</a:t>
            </a:r>
          </a:p>
          <a:p>
            <a:pPr marL="128588" indent="-128588">
              <a:buFont typeface="Arial" panose="020B0604020202020204" pitchFamily="34" charset="0"/>
              <a:buChar char="•"/>
            </a:pPr>
            <a:r>
              <a:rPr lang="en-US" sz="1050" dirty="0"/>
              <a:t>17 information sessions</a:t>
            </a:r>
          </a:p>
          <a:p>
            <a:pPr marL="128588" indent="-128588">
              <a:buFont typeface="Arial" panose="020B0604020202020204" pitchFamily="34" charset="0"/>
              <a:buChar char="•"/>
            </a:pPr>
            <a:r>
              <a:rPr lang="en-US" sz="1050" dirty="0"/>
              <a:t>Numerous informal sessions</a:t>
            </a:r>
          </a:p>
        </p:txBody>
      </p:sp>
      <p:sp>
        <p:nvSpPr>
          <p:cNvPr id="9" name="TextBox 8"/>
          <p:cNvSpPr txBox="1"/>
          <p:nvPr/>
        </p:nvSpPr>
        <p:spPr>
          <a:xfrm>
            <a:off x="7844965" y="4386210"/>
            <a:ext cx="1229723" cy="738664"/>
          </a:xfrm>
          <a:prstGeom prst="rect">
            <a:avLst/>
          </a:prstGeom>
          <a:noFill/>
        </p:spPr>
        <p:txBody>
          <a:bodyPr wrap="square" rtlCol="0">
            <a:spAutoFit/>
          </a:bodyPr>
          <a:lstStyle/>
          <a:p>
            <a:pPr marL="128588" indent="-128588">
              <a:buFont typeface="Arial" panose="020B0604020202020204" pitchFamily="34" charset="0"/>
              <a:buChar char="•"/>
            </a:pPr>
            <a:r>
              <a:rPr lang="en-US" sz="1050" dirty="0"/>
              <a:t>With support from communications specialist</a:t>
            </a:r>
          </a:p>
        </p:txBody>
      </p:sp>
      <p:sp>
        <p:nvSpPr>
          <p:cNvPr id="11" name="TextBox 10"/>
          <p:cNvSpPr txBox="1"/>
          <p:nvPr/>
        </p:nvSpPr>
        <p:spPr>
          <a:xfrm>
            <a:off x="4805038" y="4366160"/>
            <a:ext cx="1111250" cy="577081"/>
          </a:xfrm>
          <a:prstGeom prst="rect">
            <a:avLst/>
          </a:prstGeom>
          <a:noFill/>
        </p:spPr>
        <p:txBody>
          <a:bodyPr wrap="square" rtlCol="0">
            <a:spAutoFit/>
          </a:bodyPr>
          <a:lstStyle/>
          <a:p>
            <a:pPr marL="128588" indent="-128588">
              <a:buFont typeface="Arial" panose="020B0604020202020204" pitchFamily="34" charset="0"/>
              <a:buChar char="•"/>
            </a:pPr>
            <a:r>
              <a:rPr lang="en-US" sz="1050" dirty="0">
                <a:solidFill>
                  <a:schemeClr val="bg2">
                    <a:lumMod val="10000"/>
                  </a:schemeClr>
                </a:solidFill>
              </a:rPr>
              <a:t>Open for 13 weeks Feb. 2 – April 30</a:t>
            </a:r>
          </a:p>
        </p:txBody>
      </p:sp>
      <p:sp>
        <p:nvSpPr>
          <p:cNvPr id="10" name="TextBox 9"/>
          <p:cNvSpPr txBox="1"/>
          <p:nvPr/>
        </p:nvSpPr>
        <p:spPr>
          <a:xfrm>
            <a:off x="9519738" y="4366160"/>
            <a:ext cx="1229723" cy="415498"/>
          </a:xfrm>
          <a:prstGeom prst="rect">
            <a:avLst/>
          </a:prstGeom>
          <a:noFill/>
        </p:spPr>
        <p:txBody>
          <a:bodyPr wrap="square" rtlCol="0">
            <a:spAutoFit/>
          </a:bodyPr>
          <a:lstStyle/>
          <a:p>
            <a:pPr marL="128588" indent="-128588">
              <a:buFont typeface="Arial" panose="020B0604020202020204" pitchFamily="34" charset="0"/>
              <a:buChar char="•"/>
            </a:pPr>
            <a:r>
              <a:rPr lang="en-US" sz="1050" dirty="0"/>
              <a:t>Released by December 20</a:t>
            </a:r>
            <a:r>
              <a:rPr lang="en-US" sz="1050" baseline="30000" dirty="0"/>
              <a:t>th</a:t>
            </a:r>
            <a:r>
              <a:rPr lang="en-US" sz="1050" dirty="0"/>
              <a:t> </a:t>
            </a:r>
          </a:p>
        </p:txBody>
      </p:sp>
    </p:spTree>
    <p:extLst>
      <p:ext uri="{BB962C8B-B14F-4D97-AF65-F5344CB8AC3E}">
        <p14:creationId xmlns:p14="http://schemas.microsoft.com/office/powerpoint/2010/main" val="6131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638C67-3862-4CBD-8D31-B16161EADE9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499E874-53CF-4021-83AC-960152F74A7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C8C89D3B-5D55-4413-A295-7022D76DC33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8CAF9AB-2DAA-4CDD-8DB9-8CE7260245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1079A9A-24BD-430D-8BF7-E071FF103B5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865F194-AAAC-4A19-9BBC-89A0B7D90C7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45122E8A-014E-4910-ACCD-8D2885720D5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8401E5F3-EC08-4B5F-A065-6FC20EF760D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AE26CEFD-FFAE-4DF1-8AE0-84549D32F6E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679DC3B7-DB50-45DA-ABDC-246E38F228E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FA4424C5-10D1-4C0E-8F9B-932B527276F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1"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973" y="1131094"/>
            <a:ext cx="8209378" cy="994172"/>
          </a:xfrm>
        </p:spPr>
        <p:txBody>
          <a:bodyPr>
            <a:normAutofit fontScale="90000"/>
          </a:bodyPr>
          <a:lstStyle/>
          <a:p>
            <a:r>
              <a:rPr lang="en-US" dirty="0">
                <a:solidFill>
                  <a:schemeClr val="tx1"/>
                </a:solidFill>
              </a:rPr>
              <a:t>Where We Are Now: Difficult Realities </a:t>
            </a:r>
          </a:p>
        </p:txBody>
      </p:sp>
      <p:sp>
        <p:nvSpPr>
          <p:cNvPr id="3" name="Content Placeholder 2"/>
          <p:cNvSpPr>
            <a:spLocks noGrp="1"/>
          </p:cNvSpPr>
          <p:nvPr>
            <p:ph idx="1"/>
          </p:nvPr>
        </p:nvSpPr>
        <p:spPr>
          <a:xfrm>
            <a:off x="1752600" y="2226469"/>
            <a:ext cx="8286750" cy="3263504"/>
          </a:xfrm>
        </p:spPr>
        <p:txBody>
          <a:bodyPr>
            <a:normAutofit lnSpcReduction="10000"/>
          </a:bodyPr>
          <a:lstStyle/>
          <a:p>
            <a:r>
              <a:rPr lang="en-US" dirty="0"/>
              <a:t>An incoherent and inconsistent system that fails to recognize differences in preparation, skills, and experience</a:t>
            </a:r>
          </a:p>
          <a:p>
            <a:r>
              <a:rPr lang="en-US" dirty="0"/>
              <a:t>A hodge-podge of preparation programs of uneven quality</a:t>
            </a:r>
          </a:p>
          <a:p>
            <a:r>
              <a:rPr lang="en-US" dirty="0"/>
              <a:t>Specializations that reinforce fragmentation without agreed-upon competencies </a:t>
            </a:r>
          </a:p>
          <a:p>
            <a:r>
              <a:rPr lang="en-US" dirty="0"/>
              <a:t>Undervalued, underfunded, and inequitable</a:t>
            </a:r>
          </a:p>
          <a:p>
            <a:pPr marL="0" indent="0">
              <a:buNone/>
            </a:pPr>
            <a:endParaRPr lang="en-US" dirty="0"/>
          </a:p>
        </p:txBody>
      </p:sp>
    </p:spTree>
    <p:extLst>
      <p:ext uri="{BB962C8B-B14F-4D97-AF65-F5344CB8AC3E}">
        <p14:creationId xmlns:p14="http://schemas.microsoft.com/office/powerpoint/2010/main" val="8445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847" y="1041247"/>
            <a:ext cx="7886700" cy="994172"/>
          </a:xfrm>
        </p:spPr>
        <p:txBody>
          <a:bodyPr>
            <a:normAutofit fontScale="90000"/>
          </a:bodyPr>
          <a:lstStyle/>
          <a:p>
            <a:r>
              <a:rPr lang="en-US" dirty="0">
                <a:solidFill>
                  <a:schemeClr val="tx1"/>
                </a:solidFill>
              </a:rPr>
              <a:t>Where We Are Going: Audacious Vision</a:t>
            </a:r>
          </a:p>
        </p:txBody>
      </p:sp>
      <p:sp>
        <p:nvSpPr>
          <p:cNvPr id="3" name="Content Placeholder 2"/>
          <p:cNvSpPr>
            <a:spLocks noGrp="1"/>
          </p:cNvSpPr>
          <p:nvPr>
            <p:ph idx="1"/>
          </p:nvPr>
        </p:nvSpPr>
        <p:spPr>
          <a:xfrm>
            <a:off x="1647094" y="2035421"/>
            <a:ext cx="8845061" cy="3454553"/>
          </a:xfrm>
        </p:spPr>
        <p:txBody>
          <a:bodyPr>
            <a:normAutofit fontScale="92500" lnSpcReduction="20000"/>
          </a:bodyPr>
          <a:lstStyle/>
          <a:p>
            <a:pPr lvl="0"/>
            <a:r>
              <a:rPr lang="en-US" dirty="0"/>
              <a:t>Each and every child is supported by ECEs with recognized early childhood degrees and credentials;</a:t>
            </a:r>
          </a:p>
          <a:p>
            <a:pPr lvl="0"/>
            <a:r>
              <a:rPr lang="en-US" dirty="0"/>
              <a:t>Early childhood educators at all levels of the profession are valued, respected, and well-compensated; </a:t>
            </a:r>
          </a:p>
          <a:p>
            <a:pPr lvl="0"/>
            <a:r>
              <a:rPr lang="en-US" dirty="0"/>
              <a:t>Educators with lead responsibilities across settings and age bands have bachelor’s degree in early childhood education at a minimum;  </a:t>
            </a:r>
          </a:p>
          <a:p>
            <a:pPr lvl="0"/>
            <a:r>
              <a:rPr lang="en-US" dirty="0"/>
              <a:t>ECEs have equitable access to affordable, high-quality professional preparation and development; and </a:t>
            </a:r>
          </a:p>
          <a:p>
            <a:pPr lvl="0"/>
            <a:r>
              <a:rPr lang="en-US" dirty="0"/>
              <a:t>ECEs at all levels are well compensated from public funding </a:t>
            </a:r>
          </a:p>
        </p:txBody>
      </p:sp>
    </p:spTree>
    <p:extLst>
      <p:ext uri="{BB962C8B-B14F-4D97-AF65-F5344CB8AC3E}">
        <p14:creationId xmlns:p14="http://schemas.microsoft.com/office/powerpoint/2010/main" val="14901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016" y="1131094"/>
            <a:ext cx="8304335" cy="994172"/>
          </a:xfrm>
        </p:spPr>
        <p:txBody>
          <a:bodyPr>
            <a:normAutofit fontScale="90000"/>
          </a:bodyPr>
          <a:lstStyle/>
          <a:p>
            <a:r>
              <a:rPr lang="en-US" dirty="0">
                <a:solidFill>
                  <a:schemeClr val="tx1"/>
                </a:solidFill>
              </a:rPr>
              <a:t>Getting from Here to There: </a:t>
            </a:r>
            <a:br>
              <a:rPr lang="en-US" dirty="0">
                <a:solidFill>
                  <a:schemeClr val="tx1"/>
                </a:solidFill>
              </a:rPr>
            </a:br>
            <a:r>
              <a:rPr lang="en-US" dirty="0">
                <a:solidFill>
                  <a:schemeClr val="tx1"/>
                </a:solidFill>
              </a:rPr>
              <a:t>The Unifying Pathway</a:t>
            </a:r>
          </a:p>
        </p:txBody>
      </p:sp>
      <p:pic>
        <p:nvPicPr>
          <p:cNvPr id="14" name="Picture 13" descr="Visual highlighting the unifying pathway"/>
          <p:cNvPicPr>
            <a:picLocks noChangeAspect="1"/>
          </p:cNvPicPr>
          <p:nvPr/>
        </p:nvPicPr>
        <p:blipFill rotWithShape="1">
          <a:blip r:embed="rId2"/>
          <a:srcRect l="15677" t="40400" r="16203" b="9374"/>
          <a:stretch/>
        </p:blipFill>
        <p:spPr>
          <a:xfrm>
            <a:off x="1935480" y="2480517"/>
            <a:ext cx="7967589" cy="29712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591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2088C42A-0E23-EC42-BEA6-ACFBE8450CF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990127"/>
              </p:ext>
            </p:extLst>
          </p:nvPr>
        </p:nvGraphicFramePr>
        <p:xfrm>
          <a:off x="4259907" y="2315797"/>
          <a:ext cx="3932090" cy="260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2025162" y="707434"/>
            <a:ext cx="8590587" cy="1192803"/>
          </a:xfrm>
        </p:spPr>
        <p:txBody>
          <a:bodyPr>
            <a:noAutofit/>
          </a:bodyPr>
          <a:lstStyle/>
          <a:p>
            <a:r>
              <a:rPr lang="en-US" dirty="0">
                <a:solidFill>
                  <a:schemeClr val="tx1"/>
                </a:solidFill>
              </a:rPr>
              <a:t>DC 345+6: Primary Set of Preparation Programs</a:t>
            </a:r>
          </a:p>
        </p:txBody>
      </p:sp>
      <p:graphicFrame>
        <p:nvGraphicFramePr>
          <p:cNvPr id="11" name="Content Placeholder 2">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3118570"/>
              </p:ext>
            </p:extLst>
          </p:nvPr>
        </p:nvGraphicFramePr>
        <p:xfrm>
          <a:off x="3781425" y="2901260"/>
          <a:ext cx="4629150" cy="2044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1624282" y="5524607"/>
            <a:ext cx="8141677" cy="369332"/>
          </a:xfrm>
          <a:prstGeom prst="rect">
            <a:avLst/>
          </a:prstGeom>
          <a:noFill/>
        </p:spPr>
        <p:txBody>
          <a:bodyPr wrap="square" rtlCol="0">
            <a:spAutoFit/>
          </a:bodyPr>
          <a:lstStyle/>
          <a:p>
            <a:pPr defTabSz="342892"/>
            <a:r>
              <a:rPr lang="en-US" sz="900" dirty="0">
                <a:latin typeface="Calibri" panose="020F0502020204030204" pitchFamily="34" charset="0"/>
                <a:cs typeface="Calibri" panose="020F0502020204030204" pitchFamily="34" charset="0"/>
              </a:rPr>
              <a:t>*Organized programs of study in ECE; aligned with professional standards and competencies; others can be added if they meet same standards and accountability </a:t>
            </a:r>
          </a:p>
          <a:p>
            <a:pPr defTabSz="342892"/>
            <a:r>
              <a:rPr lang="en-US" sz="900" dirty="0">
                <a:latin typeface="Calibri" panose="020F0502020204030204" pitchFamily="34" charset="0"/>
                <a:ea typeface="Arial" panose="020B0604020202020204" pitchFamily="34" charset="0"/>
                <a:cs typeface="Calibri" panose="020F0502020204030204" pitchFamily="34" charset="0"/>
              </a:rPr>
              <a:t>At this point, the Task Force is not defining preparation expectations for more advanced practice roles. </a:t>
            </a:r>
            <a:endParaRPr lang="en-US" sz="900" dirty="0">
              <a:latin typeface="Calibri" panose="020F0502020204030204" pitchFamily="34" charset="0"/>
              <a:cs typeface="Calibri" panose="020F0502020204030204" pitchFamily="34" charset="0"/>
            </a:endParaRPr>
          </a:p>
        </p:txBody>
      </p:sp>
      <p:graphicFrame>
        <p:nvGraphicFramePr>
          <p:cNvPr id="10" name="Content Placeholder 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25537190"/>
              </p:ext>
            </p:extLst>
          </p:nvPr>
        </p:nvGraphicFramePr>
        <p:xfrm>
          <a:off x="3640456" y="2918661"/>
          <a:ext cx="4861571" cy="21434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ight Arrow Callout 13"/>
          <p:cNvSpPr/>
          <p:nvPr/>
        </p:nvSpPr>
        <p:spPr>
          <a:xfrm>
            <a:off x="2862840" y="3926774"/>
            <a:ext cx="2139351" cy="1113665"/>
          </a:xfrm>
          <a:prstGeom prst="rightArrowCallout">
            <a:avLst>
              <a:gd name="adj1" fmla="val 17017"/>
              <a:gd name="adj2" fmla="val 23881"/>
              <a:gd name="adj3" fmla="val 33805"/>
              <a:gd name="adj4" fmla="val 72033"/>
            </a:avLst>
          </a:prstGeom>
          <a:solidFill>
            <a:srgbClr val="5597D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892"/>
            <a:r>
              <a:rPr lang="en-US" b="1" dirty="0">
                <a:solidFill>
                  <a:schemeClr val="bg1"/>
                </a:solidFill>
              </a:rPr>
              <a:t>Associate Degree*</a:t>
            </a:r>
          </a:p>
        </p:txBody>
      </p:sp>
      <p:sp>
        <p:nvSpPr>
          <p:cNvPr id="15" name="Left Arrow Callout 14"/>
          <p:cNvSpPr/>
          <p:nvPr/>
        </p:nvSpPr>
        <p:spPr>
          <a:xfrm>
            <a:off x="7467520" y="3487760"/>
            <a:ext cx="2298439" cy="1447745"/>
          </a:xfrm>
          <a:prstGeom prst="leftArrowCallout">
            <a:avLst>
              <a:gd name="adj1" fmla="val 14987"/>
              <a:gd name="adj2" fmla="val 19534"/>
              <a:gd name="adj3" fmla="val 21673"/>
              <a:gd name="adj4" fmla="val 76777"/>
            </a:avLst>
          </a:prstGeom>
          <a:solidFill>
            <a:srgbClr val="F38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b="1" dirty="0">
              <a:solidFill>
                <a:schemeClr val="bg1"/>
              </a:solidFill>
            </a:endParaRPr>
          </a:p>
          <a:p>
            <a:pPr algn="ctr" defTabSz="342892"/>
            <a:r>
              <a:rPr lang="en-US" b="1" dirty="0">
                <a:solidFill>
                  <a:schemeClr val="bg1"/>
                </a:solidFill>
              </a:rPr>
              <a:t>Bachelor’s</a:t>
            </a:r>
          </a:p>
          <a:p>
            <a:pPr algn="ctr" defTabSz="342892"/>
            <a:r>
              <a:rPr lang="en-US" b="1" dirty="0">
                <a:solidFill>
                  <a:schemeClr val="bg1"/>
                </a:solidFill>
              </a:rPr>
              <a:t>Degree or </a:t>
            </a:r>
          </a:p>
          <a:p>
            <a:pPr algn="ctr" defTabSz="342892"/>
            <a:r>
              <a:rPr lang="en-US" b="1" dirty="0">
                <a:solidFill>
                  <a:schemeClr val="bg1"/>
                </a:solidFill>
              </a:rPr>
              <a:t>Master’s</a:t>
            </a:r>
          </a:p>
          <a:p>
            <a:pPr algn="ctr" defTabSz="342892"/>
            <a:r>
              <a:rPr lang="en-US" b="1" dirty="0">
                <a:solidFill>
                  <a:schemeClr val="bg1"/>
                </a:solidFill>
              </a:rPr>
              <a:t>Degree*</a:t>
            </a:r>
          </a:p>
          <a:p>
            <a:pPr algn="ctr" defTabSz="342892"/>
            <a:r>
              <a:rPr lang="en-US" b="1" dirty="0">
                <a:solidFill>
                  <a:schemeClr val="bg1"/>
                </a:solidFill>
              </a:rPr>
              <a:t> </a:t>
            </a:r>
            <a:r>
              <a:rPr lang="en-US" dirty="0">
                <a:solidFill>
                  <a:schemeClr val="bg1"/>
                </a:solidFill>
              </a:rPr>
              <a:t>(initial prep)</a:t>
            </a:r>
          </a:p>
          <a:p>
            <a:pPr algn="ctr" defTabSz="342892"/>
            <a:endParaRPr lang="en-US" b="1" dirty="0">
              <a:solidFill>
                <a:schemeClr val="bg1"/>
              </a:solidFill>
            </a:endParaRPr>
          </a:p>
        </p:txBody>
      </p:sp>
      <p:sp>
        <p:nvSpPr>
          <p:cNvPr id="13" name="Right Arrow Callout 12"/>
          <p:cNvSpPr/>
          <p:nvPr/>
        </p:nvSpPr>
        <p:spPr>
          <a:xfrm>
            <a:off x="2841299" y="2144526"/>
            <a:ext cx="2774739" cy="1343232"/>
          </a:xfrm>
          <a:prstGeom prst="rightArrowCallout">
            <a:avLst>
              <a:gd name="adj1" fmla="val 13916"/>
              <a:gd name="adj2" fmla="val 23881"/>
              <a:gd name="adj3" fmla="val 34127"/>
              <a:gd name="adj4" fmla="val 75751"/>
            </a:avLst>
          </a:prstGeom>
          <a:solidFill>
            <a:srgbClr val="A6CD4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892"/>
            <a:r>
              <a:rPr lang="en-US" b="1" dirty="0">
                <a:solidFill>
                  <a:schemeClr val="bg1"/>
                </a:solidFill>
              </a:rPr>
              <a:t>Professional Training Program*</a:t>
            </a:r>
          </a:p>
          <a:p>
            <a:pPr algn="ctr" defTabSz="342892"/>
            <a:r>
              <a:rPr lang="en-US" dirty="0">
                <a:solidFill>
                  <a:schemeClr val="bg1"/>
                </a:solidFill>
              </a:rPr>
              <a:t>(at least 120 hours)</a:t>
            </a:r>
          </a:p>
        </p:txBody>
      </p:sp>
    </p:spTree>
    <p:extLst>
      <p:ext uri="{BB962C8B-B14F-4D97-AF65-F5344CB8AC3E}">
        <p14:creationId xmlns:p14="http://schemas.microsoft.com/office/powerpoint/2010/main" val="29240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FF18AA6-77DC-0141-8091-0BB08685522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412923"/>
              </p:ext>
            </p:extLst>
          </p:nvPr>
        </p:nvGraphicFramePr>
        <p:xfrm>
          <a:off x="4277513" y="2026001"/>
          <a:ext cx="3932090" cy="260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8"/>
          <p:cNvSpPr>
            <a:spLocks noGrp="1"/>
          </p:cNvSpPr>
          <p:nvPr>
            <p:ph type="title"/>
          </p:nvPr>
        </p:nvSpPr>
        <p:spPr>
          <a:xfrm>
            <a:off x="1589632" y="944487"/>
            <a:ext cx="9121911" cy="932406"/>
          </a:xfrm>
        </p:spPr>
        <p:txBody>
          <a:bodyPr>
            <a:noAutofit/>
          </a:bodyPr>
          <a:lstStyle/>
          <a:p>
            <a:r>
              <a:rPr lang="en-US" sz="2700" dirty="0">
                <a:solidFill>
                  <a:schemeClr val="tx1"/>
                </a:solidFill>
              </a:rPr>
              <a:t>Aligned Designations, Preparation and Responsibilities* </a:t>
            </a:r>
            <a:br>
              <a:rPr lang="en-US" sz="2700" dirty="0"/>
            </a:br>
            <a:endParaRPr lang="en-US" sz="2700" dirty="0"/>
          </a:p>
        </p:txBody>
      </p:sp>
      <p:graphicFrame>
        <p:nvGraphicFramePr>
          <p:cNvPr id="11" name="Content Placeholder 2">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0716672"/>
              </p:ext>
            </p:extLst>
          </p:nvPr>
        </p:nvGraphicFramePr>
        <p:xfrm>
          <a:off x="3781424" y="2319161"/>
          <a:ext cx="4629150" cy="2044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1859866" y="5056861"/>
            <a:ext cx="8295542" cy="1569661"/>
          </a:xfrm>
          <a:prstGeom prst="rect">
            <a:avLst/>
          </a:prstGeom>
          <a:noFill/>
        </p:spPr>
        <p:txBody>
          <a:bodyPr wrap="square" rtlCol="0">
            <a:noAutofit/>
          </a:bodyPr>
          <a:lstStyle/>
          <a:p>
            <a:pPr defTabSz="342892"/>
            <a:r>
              <a:rPr lang="en-US" sz="900" dirty="0">
                <a:latin typeface="Calibri" panose="020F0502020204030204" pitchFamily="34" charset="0"/>
                <a:ea typeface="Arial" panose="020B0604020202020204" pitchFamily="34" charset="0"/>
                <a:cs typeface="Calibri" panose="020F0502020204030204" pitchFamily="34" charset="0"/>
              </a:rPr>
              <a:t>*Prepared to work together in various configurations as part of a teaching team hence some overlap. </a:t>
            </a:r>
            <a:endParaRPr lang="en-US" sz="900" dirty="0">
              <a:latin typeface="Calibri" panose="020F0502020204030204" pitchFamily="34" charset="0"/>
              <a:cs typeface="Calibri" panose="020F0502020204030204" pitchFamily="34" charset="0"/>
            </a:endParaRPr>
          </a:p>
          <a:p>
            <a:pPr defTabSz="342892"/>
            <a:r>
              <a:rPr lang="en-US" sz="900" dirty="0">
                <a:latin typeface="Calibri" panose="020F0502020204030204" pitchFamily="34" charset="0"/>
                <a:cs typeface="Calibri" panose="020F0502020204030204" pitchFamily="34" charset="0"/>
              </a:rPr>
              <a:t>**Additional and innovative guidance, support, and supervisory models will need to be explored, developed, and evaluated, particularly in support of early childhood educators working in family child care settings.</a:t>
            </a:r>
          </a:p>
          <a:p>
            <a:pPr defTabSz="342892"/>
            <a:r>
              <a:rPr lang="en-US" sz="900" dirty="0">
                <a:latin typeface="Calibri" panose="020F0502020204030204" pitchFamily="34" charset="0"/>
                <a:cs typeface="Calibri" panose="020F0502020204030204" pitchFamily="34" charset="0"/>
              </a:rPr>
              <a:t>» Progression, not regression - i</a:t>
            </a:r>
            <a:r>
              <a:rPr lang="en-US" sz="900" dirty="0">
                <a:latin typeface="Calibri" panose="020F0502020204030204" pitchFamily="34" charset="0"/>
                <a:ea typeface="Arial" panose="020B0604020202020204" pitchFamily="34" charset="0"/>
                <a:cs typeface="Calibri" panose="020F0502020204030204" pitchFamily="34" charset="0"/>
              </a:rPr>
              <a:t>n state-funded preschool programs (as defined by NIEER), provided in mixed-delivery settings and explicitly aligned with the K–12 public school system, </a:t>
            </a:r>
            <a:r>
              <a:rPr lang="en-US" sz="900" i="1" dirty="0">
                <a:latin typeface="Calibri" panose="020F0502020204030204" pitchFamily="34" charset="0"/>
                <a:ea typeface="Arial" panose="020B0604020202020204" pitchFamily="34" charset="0"/>
                <a:cs typeface="Calibri" panose="020F0502020204030204" pitchFamily="34" charset="0"/>
              </a:rPr>
              <a:t>ECE III graduates must be the lead.</a:t>
            </a:r>
            <a:r>
              <a:rPr lang="en-US" sz="900" dirty="0">
                <a:latin typeface="Calibri" panose="020F0502020204030204" pitchFamily="34" charset="0"/>
                <a:ea typeface="Arial" panose="020B0604020202020204" pitchFamily="34" charset="0"/>
                <a:cs typeface="Calibri" panose="020F0502020204030204" pitchFamily="34" charset="0"/>
              </a:rPr>
              <a:t> </a:t>
            </a:r>
          </a:p>
        </p:txBody>
      </p:sp>
      <p:graphicFrame>
        <p:nvGraphicFramePr>
          <p:cNvPr id="10" name="Content Placeholder 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18446280"/>
              </p:ext>
            </p:extLst>
          </p:nvPr>
        </p:nvGraphicFramePr>
        <p:xfrm>
          <a:off x="3640452" y="2336563"/>
          <a:ext cx="5578311" cy="25839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Right Arrow Callout 12"/>
          <p:cNvSpPr/>
          <p:nvPr/>
        </p:nvSpPr>
        <p:spPr>
          <a:xfrm>
            <a:off x="3142737" y="2086196"/>
            <a:ext cx="2544496" cy="1113666"/>
          </a:xfrm>
          <a:prstGeom prst="rightArrowCallout">
            <a:avLst>
              <a:gd name="adj1" fmla="val 21495"/>
              <a:gd name="adj2" fmla="val 23881"/>
              <a:gd name="adj3" fmla="val 34127"/>
              <a:gd name="adj4" fmla="val 64977"/>
            </a:avLst>
          </a:prstGeom>
          <a:solidFill>
            <a:srgbClr val="A6CD4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892"/>
            <a:r>
              <a:rPr lang="en-US" b="1" dirty="0">
                <a:solidFill>
                  <a:schemeClr val="bg1"/>
                </a:solidFill>
              </a:rPr>
              <a:t>0-8 Support**</a:t>
            </a:r>
          </a:p>
        </p:txBody>
      </p:sp>
      <p:sp>
        <p:nvSpPr>
          <p:cNvPr id="14" name="Right Arrow Callout 13"/>
          <p:cNvSpPr/>
          <p:nvPr/>
        </p:nvSpPr>
        <p:spPr>
          <a:xfrm>
            <a:off x="2509177" y="3354525"/>
            <a:ext cx="2544497" cy="1113665"/>
          </a:xfrm>
          <a:prstGeom prst="rightArrowCallout">
            <a:avLst>
              <a:gd name="adj1" fmla="val 24596"/>
              <a:gd name="adj2" fmla="val 23881"/>
              <a:gd name="adj3" fmla="val 33805"/>
              <a:gd name="adj4" fmla="val 64977"/>
            </a:avLst>
          </a:prstGeom>
          <a:solidFill>
            <a:srgbClr val="5597D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892"/>
            <a:r>
              <a:rPr lang="en-US" b="1" dirty="0">
                <a:solidFill>
                  <a:schemeClr val="bg1"/>
                </a:solidFill>
              </a:rPr>
              <a:t>0-5 Lead**»</a:t>
            </a:r>
          </a:p>
          <a:p>
            <a:pPr algn="ctr" defTabSz="342892"/>
            <a:r>
              <a:rPr lang="en-US" b="1" dirty="0">
                <a:solidFill>
                  <a:schemeClr val="bg1"/>
                </a:solidFill>
              </a:rPr>
              <a:t>K-3 Support</a:t>
            </a:r>
          </a:p>
        </p:txBody>
      </p:sp>
      <p:sp>
        <p:nvSpPr>
          <p:cNvPr id="15" name="Left Arrow Callout 14"/>
          <p:cNvSpPr/>
          <p:nvPr/>
        </p:nvSpPr>
        <p:spPr>
          <a:xfrm>
            <a:off x="7360819" y="3372729"/>
            <a:ext cx="2184532" cy="932406"/>
          </a:xfrm>
          <a:prstGeom prst="leftArrowCallout">
            <a:avLst>
              <a:gd name="adj1" fmla="val 25000"/>
              <a:gd name="adj2" fmla="val 25000"/>
              <a:gd name="adj3" fmla="val 31997"/>
              <a:gd name="adj4" fmla="val 64977"/>
            </a:avLst>
          </a:prstGeom>
          <a:solidFill>
            <a:srgbClr val="F38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en-US" b="1" dirty="0">
                <a:solidFill>
                  <a:schemeClr val="bg1"/>
                </a:solidFill>
              </a:rPr>
              <a:t>0-5 Lead»</a:t>
            </a:r>
          </a:p>
          <a:p>
            <a:pPr algn="ctr" defTabSz="342892"/>
            <a:r>
              <a:rPr lang="en-US" b="1" dirty="0">
                <a:solidFill>
                  <a:schemeClr val="bg1"/>
                </a:solidFill>
              </a:rPr>
              <a:t>K-3 Lead</a:t>
            </a:r>
          </a:p>
        </p:txBody>
      </p:sp>
    </p:spTree>
    <p:extLst>
      <p:ext uri="{BB962C8B-B14F-4D97-AF65-F5344CB8AC3E}">
        <p14:creationId xmlns:p14="http://schemas.microsoft.com/office/powerpoint/2010/main" val="22405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A11EEB63-154B-6345-B08B-53C5C05719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405530"/>
              </p:ext>
            </p:extLst>
          </p:nvPr>
        </p:nvGraphicFramePr>
        <p:xfrm>
          <a:off x="4173866" y="2124475"/>
          <a:ext cx="3932090" cy="260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2025162" y="855686"/>
            <a:ext cx="8642839" cy="992759"/>
          </a:xfrm>
        </p:spPr>
        <p:txBody>
          <a:bodyPr>
            <a:noAutofit/>
          </a:bodyPr>
          <a:lstStyle/>
          <a:p>
            <a:r>
              <a:rPr lang="en-US" dirty="0">
                <a:latin typeface="Calibri" panose="020F0502020204030204" pitchFamily="34" charset="0"/>
              </a:rPr>
              <a:t>Generalize First, Then Specialize</a:t>
            </a:r>
            <a:br>
              <a:rPr lang="en-US" dirty="0">
                <a:latin typeface="Calibri" panose="020F0502020204030204" pitchFamily="34" charset="0"/>
              </a:rPr>
            </a:br>
            <a:r>
              <a:rPr lang="en-US" sz="2700" dirty="0">
                <a:latin typeface="Calibri" panose="020F0502020204030204" pitchFamily="34" charset="0"/>
              </a:rPr>
              <a:t>to complement and add onto the generalist foundation</a:t>
            </a:r>
          </a:p>
        </p:txBody>
      </p:sp>
      <p:graphicFrame>
        <p:nvGraphicFramePr>
          <p:cNvPr id="11" name="Content Placeholder 2">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34509551"/>
              </p:ext>
            </p:extLst>
          </p:nvPr>
        </p:nvGraphicFramePr>
        <p:xfrm>
          <a:off x="3781425" y="2901260"/>
          <a:ext cx="4629150" cy="2044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1900313" y="5644124"/>
            <a:ext cx="7930661" cy="369332"/>
          </a:xfrm>
          <a:prstGeom prst="rect">
            <a:avLst/>
          </a:prstGeom>
          <a:noFill/>
        </p:spPr>
        <p:txBody>
          <a:bodyPr wrap="square" rtlCol="0">
            <a:spAutoFit/>
          </a:bodyPr>
          <a:lstStyle/>
          <a:p>
            <a:r>
              <a:rPr lang="en-US" sz="900" dirty="0"/>
              <a:t>*Encourage accelerated pathways to specializations, such as blended programs.</a:t>
            </a:r>
          </a:p>
          <a:p>
            <a:pPr defTabSz="342892"/>
            <a:endParaRPr lang="en-US" sz="900" dirty="0">
              <a:solidFill>
                <a:srgbClr val="003366"/>
              </a:solidFill>
            </a:endParaRPr>
          </a:p>
        </p:txBody>
      </p:sp>
      <p:graphicFrame>
        <p:nvGraphicFramePr>
          <p:cNvPr id="10" name="Content Placeholder 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31958435"/>
              </p:ext>
            </p:extLst>
          </p:nvPr>
        </p:nvGraphicFramePr>
        <p:xfrm>
          <a:off x="3640456" y="2918661"/>
          <a:ext cx="4861571" cy="21434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Right Arrow Callout 12"/>
          <p:cNvSpPr/>
          <p:nvPr/>
        </p:nvSpPr>
        <p:spPr>
          <a:xfrm>
            <a:off x="2826591" y="2292500"/>
            <a:ext cx="2774739" cy="1343232"/>
          </a:xfrm>
          <a:prstGeom prst="rightArrowCallout">
            <a:avLst>
              <a:gd name="adj1" fmla="val 13916"/>
              <a:gd name="adj2" fmla="val 23881"/>
              <a:gd name="adj3" fmla="val 34127"/>
              <a:gd name="adj4" fmla="val 75751"/>
            </a:avLst>
          </a:prstGeom>
          <a:solidFill>
            <a:srgbClr val="A6CD4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892"/>
            <a:r>
              <a:rPr lang="en-US" b="1" dirty="0">
                <a:solidFill>
                  <a:schemeClr val="bg1"/>
                </a:solidFill>
              </a:rPr>
              <a:t>Professional Training Program*</a:t>
            </a:r>
          </a:p>
          <a:p>
            <a:pPr algn="ctr" defTabSz="342892"/>
            <a:r>
              <a:rPr lang="en-US" dirty="0">
                <a:solidFill>
                  <a:schemeClr val="bg1"/>
                </a:solidFill>
              </a:rPr>
              <a:t>(at least 120 hours)</a:t>
            </a:r>
          </a:p>
        </p:txBody>
      </p:sp>
      <p:sp>
        <p:nvSpPr>
          <p:cNvPr id="14" name="Right Arrow Callout 13"/>
          <p:cNvSpPr/>
          <p:nvPr/>
        </p:nvSpPr>
        <p:spPr>
          <a:xfrm>
            <a:off x="2873391" y="3736860"/>
            <a:ext cx="2139351" cy="1113665"/>
          </a:xfrm>
          <a:prstGeom prst="rightArrowCallout">
            <a:avLst>
              <a:gd name="adj1" fmla="val 17017"/>
              <a:gd name="adj2" fmla="val 23881"/>
              <a:gd name="adj3" fmla="val 33805"/>
              <a:gd name="adj4" fmla="val 72033"/>
            </a:avLst>
          </a:prstGeom>
          <a:solidFill>
            <a:srgbClr val="5597D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892"/>
            <a:r>
              <a:rPr lang="en-US" b="1" dirty="0">
                <a:solidFill>
                  <a:schemeClr val="bg1"/>
                </a:solidFill>
              </a:rPr>
              <a:t>Associate Degree*</a:t>
            </a:r>
          </a:p>
        </p:txBody>
      </p:sp>
      <p:sp>
        <p:nvSpPr>
          <p:cNvPr id="15" name="Left Arrow Callout 14"/>
          <p:cNvSpPr/>
          <p:nvPr/>
        </p:nvSpPr>
        <p:spPr>
          <a:xfrm>
            <a:off x="7258443" y="3222383"/>
            <a:ext cx="2298439" cy="1447745"/>
          </a:xfrm>
          <a:prstGeom prst="leftArrowCallout">
            <a:avLst>
              <a:gd name="adj1" fmla="val 14987"/>
              <a:gd name="adj2" fmla="val 19534"/>
              <a:gd name="adj3" fmla="val 21673"/>
              <a:gd name="adj4" fmla="val 76777"/>
            </a:avLst>
          </a:prstGeom>
          <a:solidFill>
            <a:srgbClr val="F38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b="1" dirty="0">
              <a:solidFill>
                <a:schemeClr val="bg1"/>
              </a:solidFill>
            </a:endParaRPr>
          </a:p>
          <a:p>
            <a:pPr algn="ctr" defTabSz="342892"/>
            <a:r>
              <a:rPr lang="en-US" b="1" dirty="0">
                <a:solidFill>
                  <a:schemeClr val="bg1"/>
                </a:solidFill>
              </a:rPr>
              <a:t>Bachelor’s</a:t>
            </a:r>
          </a:p>
          <a:p>
            <a:pPr algn="ctr" defTabSz="342892"/>
            <a:r>
              <a:rPr lang="en-US" b="1" dirty="0">
                <a:solidFill>
                  <a:schemeClr val="bg1"/>
                </a:solidFill>
              </a:rPr>
              <a:t>Degree or </a:t>
            </a:r>
          </a:p>
          <a:p>
            <a:pPr algn="ctr" defTabSz="342892"/>
            <a:r>
              <a:rPr lang="en-US" b="1" dirty="0">
                <a:solidFill>
                  <a:schemeClr val="bg1"/>
                </a:solidFill>
              </a:rPr>
              <a:t>Master’s</a:t>
            </a:r>
          </a:p>
          <a:p>
            <a:pPr algn="ctr" defTabSz="342892"/>
            <a:r>
              <a:rPr lang="en-US" b="1" dirty="0">
                <a:solidFill>
                  <a:schemeClr val="bg1"/>
                </a:solidFill>
              </a:rPr>
              <a:t>Degree*</a:t>
            </a:r>
          </a:p>
          <a:p>
            <a:pPr algn="ctr" defTabSz="342892"/>
            <a:r>
              <a:rPr lang="en-US" b="1" dirty="0">
                <a:solidFill>
                  <a:schemeClr val="bg1"/>
                </a:solidFill>
              </a:rPr>
              <a:t> </a:t>
            </a:r>
            <a:r>
              <a:rPr lang="en-US" dirty="0">
                <a:solidFill>
                  <a:schemeClr val="bg1"/>
                </a:solidFill>
              </a:rPr>
              <a:t>(initial prep)</a:t>
            </a:r>
          </a:p>
          <a:p>
            <a:pPr algn="ctr" defTabSz="342892"/>
            <a:endParaRPr lang="en-US" b="1" dirty="0">
              <a:solidFill>
                <a:schemeClr val="bg1"/>
              </a:solidFill>
            </a:endParaRPr>
          </a:p>
        </p:txBody>
      </p:sp>
    </p:spTree>
    <p:extLst>
      <p:ext uri="{BB962C8B-B14F-4D97-AF65-F5344CB8AC3E}">
        <p14:creationId xmlns:p14="http://schemas.microsoft.com/office/powerpoint/2010/main" val="22895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FF18AA6-77DC-0141-8091-0BB08685522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8268639"/>
              </p:ext>
            </p:extLst>
          </p:nvPr>
        </p:nvGraphicFramePr>
        <p:xfrm>
          <a:off x="4277513" y="2026001"/>
          <a:ext cx="3932090" cy="260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8"/>
          <p:cNvSpPr>
            <a:spLocks noGrp="1"/>
          </p:cNvSpPr>
          <p:nvPr>
            <p:ph type="title"/>
          </p:nvPr>
        </p:nvSpPr>
        <p:spPr>
          <a:xfrm>
            <a:off x="1589632" y="1233955"/>
            <a:ext cx="9078369" cy="642938"/>
          </a:xfrm>
        </p:spPr>
        <p:txBody>
          <a:bodyPr>
            <a:noAutofit/>
          </a:bodyPr>
          <a:lstStyle/>
          <a:p>
            <a:r>
              <a:rPr lang="en-US" sz="2700" dirty="0">
                <a:solidFill>
                  <a:schemeClr val="tx1"/>
                </a:solidFill>
              </a:rPr>
              <a:t>Comparable Compensation (including Benefits) for Comparable Qualifications, Experience, and Responsibilities</a:t>
            </a:r>
            <a:br>
              <a:rPr lang="en-US" sz="2700" dirty="0">
                <a:solidFill>
                  <a:schemeClr val="tx1"/>
                </a:solidFill>
              </a:rPr>
            </a:br>
            <a:endParaRPr lang="en-US" sz="2700" dirty="0">
              <a:solidFill>
                <a:schemeClr val="tx1"/>
              </a:solidFill>
            </a:endParaRPr>
          </a:p>
        </p:txBody>
      </p:sp>
      <p:graphicFrame>
        <p:nvGraphicFramePr>
          <p:cNvPr id="11" name="Content Placeholder 2">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58748954"/>
              </p:ext>
            </p:extLst>
          </p:nvPr>
        </p:nvGraphicFramePr>
        <p:xfrm>
          <a:off x="3781424" y="2319161"/>
          <a:ext cx="4629150" cy="2044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1859866" y="5056861"/>
            <a:ext cx="8295542" cy="1569661"/>
          </a:xfrm>
          <a:prstGeom prst="rect">
            <a:avLst/>
          </a:prstGeom>
          <a:noFill/>
        </p:spPr>
        <p:txBody>
          <a:bodyPr wrap="square" rtlCol="0">
            <a:noAutofit/>
          </a:bodyPr>
          <a:lstStyle/>
          <a:p>
            <a:pPr defTabSz="342892"/>
            <a:r>
              <a:rPr lang="en-US" sz="900" dirty="0">
                <a:latin typeface="Calibri" panose="020F0502020204030204" pitchFamily="34" charset="0"/>
                <a:ea typeface="Arial" panose="020B0604020202020204" pitchFamily="34" charset="0"/>
                <a:cs typeface="Calibri" panose="020F0502020204030204" pitchFamily="34" charset="0"/>
              </a:rPr>
              <a:t>*Prepared to work together in various configurations as part of a teaching team hence some overlap. </a:t>
            </a:r>
            <a:endParaRPr lang="en-US" sz="900" dirty="0">
              <a:latin typeface="Calibri" panose="020F0502020204030204" pitchFamily="34" charset="0"/>
              <a:cs typeface="Calibri" panose="020F0502020204030204" pitchFamily="34" charset="0"/>
            </a:endParaRPr>
          </a:p>
          <a:p>
            <a:pPr defTabSz="342892"/>
            <a:r>
              <a:rPr lang="en-US" sz="900" dirty="0">
                <a:latin typeface="Calibri" panose="020F0502020204030204" pitchFamily="34" charset="0"/>
                <a:cs typeface="Calibri" panose="020F0502020204030204" pitchFamily="34" charset="0"/>
              </a:rPr>
              <a:t>**Additional and innovative guidance, support, and supervisory models will need to be explored, developed, and evaluated, particularly in support of early childhood educators working in family child care settings.</a:t>
            </a:r>
          </a:p>
          <a:p>
            <a:pPr defTabSz="342892"/>
            <a:r>
              <a:rPr lang="en-US" sz="900" dirty="0">
                <a:latin typeface="Calibri" panose="020F0502020204030204" pitchFamily="34" charset="0"/>
                <a:cs typeface="Calibri" panose="020F0502020204030204" pitchFamily="34" charset="0"/>
              </a:rPr>
              <a:t>» Progression, not regression - i</a:t>
            </a:r>
            <a:r>
              <a:rPr lang="en-US" sz="900" dirty="0">
                <a:latin typeface="Calibri" panose="020F0502020204030204" pitchFamily="34" charset="0"/>
                <a:ea typeface="Arial" panose="020B0604020202020204" pitchFamily="34" charset="0"/>
                <a:cs typeface="Calibri" panose="020F0502020204030204" pitchFamily="34" charset="0"/>
              </a:rPr>
              <a:t>n state-funded preschool programs (as defined by NIEER), provided in mixed-delivery settings and explicitly aligned with the K–12 public school system, </a:t>
            </a:r>
            <a:r>
              <a:rPr lang="en-US" sz="900" i="1" dirty="0">
                <a:latin typeface="Calibri" panose="020F0502020204030204" pitchFamily="34" charset="0"/>
                <a:ea typeface="Arial" panose="020B0604020202020204" pitchFamily="34" charset="0"/>
                <a:cs typeface="Calibri" panose="020F0502020204030204" pitchFamily="34" charset="0"/>
              </a:rPr>
              <a:t>ECE III graduates must be the lead.</a:t>
            </a:r>
            <a:r>
              <a:rPr lang="en-US" sz="900" dirty="0">
                <a:latin typeface="Calibri" panose="020F0502020204030204" pitchFamily="34" charset="0"/>
                <a:ea typeface="Arial" panose="020B0604020202020204" pitchFamily="34" charset="0"/>
                <a:cs typeface="Calibri" panose="020F0502020204030204" pitchFamily="34" charset="0"/>
              </a:rPr>
              <a:t> </a:t>
            </a:r>
          </a:p>
        </p:txBody>
      </p:sp>
      <p:graphicFrame>
        <p:nvGraphicFramePr>
          <p:cNvPr id="10" name="Content Placeholder 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41662021"/>
              </p:ext>
            </p:extLst>
          </p:nvPr>
        </p:nvGraphicFramePr>
        <p:xfrm>
          <a:off x="3640452" y="2336563"/>
          <a:ext cx="5578311" cy="25839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Right Arrow Callout 12"/>
          <p:cNvSpPr/>
          <p:nvPr/>
        </p:nvSpPr>
        <p:spPr>
          <a:xfrm>
            <a:off x="3142737" y="2086196"/>
            <a:ext cx="2544496" cy="1113666"/>
          </a:xfrm>
          <a:prstGeom prst="rightArrowCallout">
            <a:avLst>
              <a:gd name="adj1" fmla="val 21495"/>
              <a:gd name="adj2" fmla="val 23881"/>
              <a:gd name="adj3" fmla="val 34127"/>
              <a:gd name="adj4" fmla="val 64977"/>
            </a:avLst>
          </a:prstGeom>
          <a:solidFill>
            <a:srgbClr val="A6CD4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342892"/>
            <a:r>
              <a:rPr lang="en-US" b="1" dirty="0">
                <a:solidFill>
                  <a:schemeClr val="bg1"/>
                </a:solidFill>
              </a:rPr>
              <a:t>0-8 Support**</a:t>
            </a:r>
          </a:p>
          <a:p>
            <a:pPr algn="ctr" defTabSz="342892"/>
            <a:r>
              <a:rPr lang="en-US" b="1" dirty="0">
                <a:solidFill>
                  <a:schemeClr val="bg1"/>
                </a:solidFill>
              </a:rPr>
              <a:t>$</a:t>
            </a:r>
          </a:p>
        </p:txBody>
      </p:sp>
      <p:sp>
        <p:nvSpPr>
          <p:cNvPr id="14" name="Right Arrow Callout 13"/>
          <p:cNvSpPr/>
          <p:nvPr/>
        </p:nvSpPr>
        <p:spPr>
          <a:xfrm>
            <a:off x="2509177" y="3354525"/>
            <a:ext cx="2544497" cy="1113665"/>
          </a:xfrm>
          <a:prstGeom prst="rightArrowCallout">
            <a:avLst>
              <a:gd name="adj1" fmla="val 24596"/>
              <a:gd name="adj2" fmla="val 23881"/>
              <a:gd name="adj3" fmla="val 33805"/>
              <a:gd name="adj4" fmla="val 64977"/>
            </a:avLst>
          </a:prstGeom>
          <a:solidFill>
            <a:srgbClr val="5597D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892"/>
            <a:r>
              <a:rPr lang="en-US" b="1" dirty="0">
                <a:solidFill>
                  <a:schemeClr val="bg1"/>
                </a:solidFill>
              </a:rPr>
              <a:t>0-5 Lead**»</a:t>
            </a:r>
          </a:p>
          <a:p>
            <a:pPr algn="ctr" defTabSz="342892"/>
            <a:r>
              <a:rPr lang="en-US" b="1" dirty="0">
                <a:solidFill>
                  <a:schemeClr val="bg1"/>
                </a:solidFill>
              </a:rPr>
              <a:t>K-3 Support</a:t>
            </a:r>
          </a:p>
          <a:p>
            <a:pPr algn="ctr" defTabSz="342892"/>
            <a:r>
              <a:rPr lang="en-US" b="1" dirty="0">
                <a:solidFill>
                  <a:schemeClr val="bg1"/>
                </a:solidFill>
              </a:rPr>
              <a:t>$$</a:t>
            </a:r>
          </a:p>
        </p:txBody>
      </p:sp>
      <p:sp>
        <p:nvSpPr>
          <p:cNvPr id="15" name="Left Arrow Callout 14"/>
          <p:cNvSpPr/>
          <p:nvPr/>
        </p:nvSpPr>
        <p:spPr>
          <a:xfrm>
            <a:off x="7360819" y="3372729"/>
            <a:ext cx="2184532" cy="932406"/>
          </a:xfrm>
          <a:prstGeom prst="leftArrowCallout">
            <a:avLst>
              <a:gd name="adj1" fmla="val 25000"/>
              <a:gd name="adj2" fmla="val 25000"/>
              <a:gd name="adj3" fmla="val 31997"/>
              <a:gd name="adj4" fmla="val 64977"/>
            </a:avLst>
          </a:prstGeom>
          <a:solidFill>
            <a:srgbClr val="F38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en-US" b="1" dirty="0">
                <a:solidFill>
                  <a:schemeClr val="bg1"/>
                </a:solidFill>
              </a:rPr>
              <a:t>0-5 Lead»</a:t>
            </a:r>
          </a:p>
          <a:p>
            <a:pPr algn="ctr" defTabSz="342892"/>
            <a:r>
              <a:rPr lang="en-US" b="1" dirty="0">
                <a:solidFill>
                  <a:schemeClr val="bg1"/>
                </a:solidFill>
              </a:rPr>
              <a:t>K-3 Lead</a:t>
            </a:r>
          </a:p>
          <a:p>
            <a:pPr algn="ctr" defTabSz="342892"/>
            <a:r>
              <a:rPr lang="en-US" b="1" dirty="0">
                <a:solidFill>
                  <a:schemeClr val="bg1"/>
                </a:solidFill>
              </a:rPr>
              <a:t>$$$</a:t>
            </a:r>
          </a:p>
        </p:txBody>
      </p:sp>
    </p:spTree>
    <p:extLst>
      <p:ext uri="{BB962C8B-B14F-4D97-AF65-F5344CB8AC3E}">
        <p14:creationId xmlns:p14="http://schemas.microsoft.com/office/powerpoint/2010/main" val="27031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Compensation Recommendations </a:t>
            </a:r>
          </a:p>
        </p:txBody>
      </p:sp>
      <p:sp>
        <p:nvSpPr>
          <p:cNvPr id="3" name="Content Placeholder 2"/>
          <p:cNvSpPr>
            <a:spLocks noGrp="1"/>
          </p:cNvSpPr>
          <p:nvPr>
            <p:ph idx="1"/>
          </p:nvPr>
        </p:nvSpPr>
        <p:spPr/>
        <p:txBody>
          <a:bodyPr>
            <a:normAutofit/>
          </a:bodyPr>
          <a:lstStyle/>
          <a:p>
            <a:pPr marL="0" indent="0">
              <a:buNone/>
            </a:pPr>
            <a:endParaRPr lang="en-US" sz="2400" i="1" dirty="0"/>
          </a:p>
          <a:p>
            <a:r>
              <a:rPr lang="en-US" sz="2400" dirty="0"/>
              <a:t>Additional </a:t>
            </a:r>
            <a:r>
              <a:rPr lang="en-US" sz="2400" u="sng" dirty="0"/>
              <a:t>state investment </a:t>
            </a:r>
            <a:r>
              <a:rPr lang="en-US" sz="2400" dirty="0"/>
              <a:t>is necessary, but not sufficient. </a:t>
            </a:r>
          </a:p>
          <a:p>
            <a:r>
              <a:rPr lang="en-US" sz="2400" dirty="0"/>
              <a:t>Increased </a:t>
            </a:r>
            <a:r>
              <a:rPr lang="en-US" sz="2400" u="sng" dirty="0"/>
              <a:t>federal support </a:t>
            </a:r>
            <a:r>
              <a:rPr lang="en-US" sz="2400" dirty="0"/>
              <a:t>is essential.</a:t>
            </a:r>
          </a:p>
          <a:p>
            <a:r>
              <a:rPr lang="en-US" sz="2400" u="sng" dirty="0"/>
              <a:t>Not</a:t>
            </a:r>
            <a:r>
              <a:rPr lang="en-US" sz="2400" dirty="0"/>
              <a:t> on the backs of parents or educators. </a:t>
            </a:r>
          </a:p>
        </p:txBody>
      </p:sp>
    </p:spTree>
    <p:extLst>
      <p:ext uri="{BB962C8B-B14F-4D97-AF65-F5344CB8AC3E}">
        <p14:creationId xmlns:p14="http://schemas.microsoft.com/office/powerpoint/2010/main" val="9587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Recommendations </a:t>
            </a:r>
          </a:p>
        </p:txBody>
      </p:sp>
      <p:sp>
        <p:nvSpPr>
          <p:cNvPr id="3" name="Content Placeholder 2"/>
          <p:cNvSpPr>
            <a:spLocks noGrp="1"/>
          </p:cNvSpPr>
          <p:nvPr>
            <p:ph idx="1"/>
          </p:nvPr>
        </p:nvSpPr>
        <p:spPr/>
        <p:txBody>
          <a:bodyPr>
            <a:normAutofit/>
          </a:bodyPr>
          <a:lstStyle/>
          <a:p>
            <a:r>
              <a:rPr lang="en-US" sz="2400" b="1" dirty="0"/>
              <a:t>Recommendation 1: </a:t>
            </a:r>
            <a:r>
              <a:rPr lang="en-US" sz="2400" dirty="0"/>
              <a:t>Comparable for early childhood educators with comparable qualifications, experience, and job responsibilities, regardless of the setting of their job.</a:t>
            </a:r>
          </a:p>
          <a:p>
            <a:r>
              <a:rPr lang="en-US" sz="2400" b="1" dirty="0"/>
              <a:t>Recommendation 2: </a:t>
            </a:r>
            <a:r>
              <a:rPr lang="en-US" sz="2400" dirty="0"/>
              <a:t>Include the provision of an adequate benefits package.</a:t>
            </a:r>
          </a:p>
          <a:p>
            <a:r>
              <a:rPr lang="en-US" sz="2400" b="1" dirty="0"/>
              <a:t>Recommendation 3: </a:t>
            </a:r>
            <a:r>
              <a:rPr lang="en-US" sz="2400" dirty="0"/>
              <a:t>Increase commensurate with increased preparation and increased competency.</a:t>
            </a:r>
          </a:p>
          <a:p>
            <a:r>
              <a:rPr lang="en-US" sz="2400" b="1" dirty="0"/>
              <a:t>Recommendation 4: </a:t>
            </a:r>
            <a:r>
              <a:rPr lang="en-US" sz="2400" dirty="0"/>
              <a:t>Not differentiated on the basis of the ages of children served. Start with public school salary scales but don’t end here. </a:t>
            </a:r>
          </a:p>
          <a:p>
            <a:endParaRPr lang="en-US" sz="2400" dirty="0"/>
          </a:p>
        </p:txBody>
      </p:sp>
    </p:spTree>
    <p:extLst>
      <p:ext uri="{BB962C8B-B14F-4D97-AF65-F5344CB8AC3E}">
        <p14:creationId xmlns:p14="http://schemas.microsoft.com/office/powerpoint/2010/main" val="27589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792" y="802257"/>
            <a:ext cx="8712680" cy="1155939"/>
          </a:xfrm>
        </p:spPr>
        <p:txBody>
          <a:bodyPr>
            <a:normAutofit fontScale="90000"/>
          </a:bodyPr>
          <a:lstStyle/>
          <a:p>
            <a:r>
              <a:rPr lang="en-US" b="1" dirty="0"/>
              <a:t>Leadership, Coordination &amp; Sustainability</a:t>
            </a:r>
            <a:br>
              <a:rPr lang="en-US" dirty="0"/>
            </a:br>
            <a:endParaRPr lang="en-US" dirty="0"/>
          </a:p>
        </p:txBody>
      </p:sp>
      <p:sp>
        <p:nvSpPr>
          <p:cNvPr id="3" name="Content Placeholder 2"/>
          <p:cNvSpPr>
            <a:spLocks noGrp="1"/>
          </p:cNvSpPr>
          <p:nvPr>
            <p:ph idx="1"/>
          </p:nvPr>
        </p:nvSpPr>
        <p:spPr>
          <a:xfrm>
            <a:off x="2152650" y="2544792"/>
            <a:ext cx="7886700" cy="3632171"/>
          </a:xfrm>
        </p:spPr>
        <p:txBody>
          <a:bodyPr/>
          <a:lstStyle/>
          <a:p>
            <a:pPr marL="0" indent="0" algn="ctr">
              <a:buNone/>
            </a:pPr>
            <a:r>
              <a:rPr lang="en-US" sz="4000" dirty="0"/>
              <a:t>Structures for ongoing support of all </a:t>
            </a:r>
          </a:p>
          <a:p>
            <a:pPr marL="0" indent="0" algn="ctr">
              <a:buNone/>
            </a:pPr>
            <a:r>
              <a:rPr lang="en-US" sz="4000" dirty="0"/>
              <a:t>personnel development activities</a:t>
            </a:r>
          </a:p>
          <a:p>
            <a:endParaRPr lang="en-US" dirty="0"/>
          </a:p>
        </p:txBody>
      </p:sp>
    </p:spTree>
    <p:extLst>
      <p:ext uri="{BB962C8B-B14F-4D97-AF65-F5344CB8AC3E}">
        <p14:creationId xmlns:p14="http://schemas.microsoft.com/office/powerpoint/2010/main" val="256502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But Wait, More Decisions in the Queue! </a:t>
            </a:r>
          </a:p>
        </p:txBody>
      </p:sp>
      <p:sp>
        <p:nvSpPr>
          <p:cNvPr id="3" name="Content Placeholder 2"/>
          <p:cNvSpPr>
            <a:spLocks noGrp="1"/>
          </p:cNvSpPr>
          <p:nvPr>
            <p:ph idx="1"/>
          </p:nvPr>
        </p:nvSpPr>
        <p:spPr>
          <a:xfrm>
            <a:off x="2076731" y="2125266"/>
            <a:ext cx="7886700" cy="3263504"/>
          </a:xfrm>
        </p:spPr>
        <p:txBody>
          <a:bodyPr>
            <a:normAutofit fontScale="92500" lnSpcReduction="20000"/>
          </a:bodyPr>
          <a:lstStyle/>
          <a:p>
            <a:pPr marL="385763" indent="-385763">
              <a:buFont typeface="+mj-lt"/>
              <a:buAutoNum type="arabicPeriod"/>
            </a:pPr>
            <a:r>
              <a:rPr lang="en-US" dirty="0"/>
              <a:t>Distinct Profession, Name, and Role in Society  	 </a:t>
            </a:r>
            <a:r>
              <a:rPr lang="en-US" dirty="0">
                <a:sym typeface="Wingdings 2" panose="05020102010507070707" pitchFamily="18" charset="2"/>
              </a:rPr>
              <a:t></a:t>
            </a:r>
            <a:endParaRPr lang="en-US" dirty="0"/>
          </a:p>
          <a:p>
            <a:pPr marL="385763" indent="-385763">
              <a:buFont typeface="+mj-lt"/>
              <a:buAutoNum type="arabicPeriod"/>
            </a:pPr>
            <a:r>
              <a:rPr lang="en-US" dirty="0"/>
              <a:t>Knowledge and Skills					</a:t>
            </a:r>
            <a:r>
              <a:rPr lang="en-US" dirty="0">
                <a:sym typeface="Wingdings 2" panose="05020102010507070707" pitchFamily="18" charset="2"/>
              </a:rPr>
              <a:t> </a:t>
            </a:r>
            <a:endParaRPr lang="en-US" dirty="0"/>
          </a:p>
          <a:p>
            <a:pPr marL="385763" indent="-385763">
              <a:buFont typeface="+mj-lt"/>
              <a:buAutoNum type="arabicPeriod"/>
            </a:pPr>
            <a:r>
              <a:rPr lang="en-US" dirty="0"/>
              <a:t>Required Preparation and Qualifications		</a:t>
            </a:r>
            <a:r>
              <a:rPr lang="en-US" dirty="0">
                <a:sym typeface="Wingdings 2" panose="05020102010507070707" pitchFamily="18" charset="2"/>
              </a:rPr>
              <a:t> </a:t>
            </a:r>
            <a:endParaRPr lang="en-US" dirty="0"/>
          </a:p>
          <a:p>
            <a:pPr marL="385763" indent="-385763">
              <a:buFont typeface="+mj-lt"/>
              <a:buAutoNum type="arabicPeriod"/>
            </a:pPr>
            <a:r>
              <a:rPr lang="en-US" dirty="0"/>
              <a:t>Professional Specializations 				</a:t>
            </a:r>
            <a:r>
              <a:rPr lang="en-US" dirty="0">
                <a:sym typeface="Wingdings 2" panose="05020102010507070707" pitchFamily="18" charset="2"/>
              </a:rPr>
              <a:t> </a:t>
            </a:r>
            <a:endParaRPr lang="en-US" dirty="0"/>
          </a:p>
          <a:p>
            <a:pPr marL="385763" indent="-385763">
              <a:buFont typeface="+mj-lt"/>
              <a:buAutoNum type="arabicPeriod"/>
            </a:pPr>
            <a:r>
              <a:rPr lang="en-US" dirty="0"/>
              <a:t>Professional Responsibilities 				</a:t>
            </a:r>
            <a:r>
              <a:rPr lang="en-US" dirty="0">
                <a:sym typeface="Wingdings 2" panose="05020102010507070707" pitchFamily="18" charset="2"/>
              </a:rPr>
              <a:t> </a:t>
            </a:r>
            <a:endParaRPr lang="en-US" dirty="0"/>
          </a:p>
          <a:p>
            <a:pPr marL="385763" indent="-385763">
              <a:buFont typeface="+mj-lt"/>
              <a:buAutoNum type="arabicPeriod"/>
            </a:pPr>
            <a:r>
              <a:rPr lang="en-US" dirty="0"/>
              <a:t>Compensation 						</a:t>
            </a:r>
            <a:r>
              <a:rPr lang="en-US" dirty="0">
                <a:sym typeface="Wingdings 2" panose="05020102010507070707" pitchFamily="18" charset="2"/>
              </a:rPr>
              <a:t> </a:t>
            </a:r>
            <a:endParaRPr lang="en-US" dirty="0"/>
          </a:p>
          <a:p>
            <a:pPr marL="385763" indent="-385763">
              <a:buFont typeface="+mj-lt"/>
              <a:buAutoNum type="arabicPeriod"/>
            </a:pPr>
            <a:r>
              <a:rPr lang="en-US" b="1" dirty="0"/>
              <a:t>Accountability</a:t>
            </a:r>
          </a:p>
          <a:p>
            <a:pPr marL="385763" indent="-385763">
              <a:buFont typeface="+mj-lt"/>
              <a:buAutoNum type="arabicPeriod"/>
            </a:pPr>
            <a:r>
              <a:rPr lang="en-US" b="1" dirty="0"/>
              <a:t>Infrastructure and Resources</a:t>
            </a:r>
          </a:p>
        </p:txBody>
      </p:sp>
      <p:sp>
        <p:nvSpPr>
          <p:cNvPr id="5" name="TextBox 4"/>
          <p:cNvSpPr txBox="1"/>
          <p:nvPr/>
        </p:nvSpPr>
        <p:spPr>
          <a:xfrm>
            <a:off x="1897284" y="5623126"/>
            <a:ext cx="4271059" cy="300082"/>
          </a:xfrm>
          <a:prstGeom prst="rect">
            <a:avLst/>
          </a:prstGeom>
          <a:noFill/>
        </p:spPr>
        <p:txBody>
          <a:bodyPr wrap="square" rtlCol="0">
            <a:spAutoFit/>
          </a:bodyPr>
          <a:lstStyle/>
          <a:p>
            <a:r>
              <a:rPr lang="en-US" sz="1350" dirty="0">
                <a:sym typeface="Wingdings 2" panose="05020102010507070707" pitchFamily="18" charset="2"/>
              </a:rPr>
              <a:t> Shared with the field for feedback. </a:t>
            </a:r>
            <a:endParaRPr lang="en-US" sz="1350" dirty="0"/>
          </a:p>
        </p:txBody>
      </p:sp>
    </p:spTree>
    <p:extLst>
      <p:ext uri="{BB962C8B-B14F-4D97-AF65-F5344CB8AC3E}">
        <p14:creationId xmlns:p14="http://schemas.microsoft.com/office/powerpoint/2010/main" val="37829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676688" y="864986"/>
            <a:ext cx="3227872" cy="5135765"/>
          </a:xfrm>
        </p:spPr>
        <p:txBody>
          <a:bodyPr anchor="ctr">
            <a:normAutofit/>
          </a:bodyPr>
          <a:lstStyle/>
          <a:p>
            <a:r>
              <a:rPr lang="en-US" sz="3000" dirty="0">
                <a:solidFill>
                  <a:schemeClr val="tx1"/>
                </a:solidFill>
              </a:rPr>
              <a:t>Accountability, Infrastructure, and Resources for the Entire System</a:t>
            </a:r>
          </a:p>
        </p:txBody>
      </p:sp>
      <p:graphicFrame>
        <p:nvGraphicFramePr>
          <p:cNvPr id="14" name="Content Placeholder 6">
            <a:extLst>
              <a:ext uri="{FF2B5EF4-FFF2-40B4-BE49-F238E27FC236}">
                <a16:creationId xmlns:a16="http://schemas.microsoft.com/office/drawing/2014/main" id="{B3D00003-D263-324D-A92E-508C2F44992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32305171"/>
              </p:ext>
            </p:extLst>
          </p:nvPr>
        </p:nvGraphicFramePr>
        <p:xfrm>
          <a:off x="5666393" y="1847948"/>
          <a:ext cx="3982431"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hart 12">
            <a:extLst>
              <a:ext uri="{FF2B5EF4-FFF2-40B4-BE49-F238E27FC236}">
                <a16:creationId xmlns:a16="http://schemas.microsoft.com/office/drawing/2014/main" id="{6DD06755-E809-2044-B3D1-6DACFEB63B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9428205"/>
              </p:ext>
            </p:extLst>
          </p:nvPr>
        </p:nvGraphicFramePr>
        <p:xfrm>
          <a:off x="4133605" y="986492"/>
          <a:ext cx="7048007" cy="4800608"/>
        </p:xfrm>
        <a:graphic>
          <a:graphicData uri="http://schemas.openxmlformats.org/drawingml/2006/chart">
            <c:chart xmlns:c="http://schemas.openxmlformats.org/drawingml/2006/chart" xmlns:r="http://schemas.openxmlformats.org/officeDocument/2006/relationships" r:id="rId7"/>
          </a:graphicData>
        </a:graphic>
      </p:graphicFrame>
      <p:sp>
        <p:nvSpPr>
          <p:cNvPr id="17" name="Rounded Rectangle 16">
            <a:extLst>
              <a:ext uri="{FF2B5EF4-FFF2-40B4-BE49-F238E27FC236}">
                <a16:creationId xmlns:a16="http://schemas.microsoft.com/office/drawing/2014/main" id="{F60321E3-3C83-8345-9D93-0D8ECA2B7B5D}"/>
              </a:ext>
            </a:extLst>
          </p:cNvPr>
          <p:cNvSpPr/>
          <p:nvPr/>
        </p:nvSpPr>
        <p:spPr>
          <a:xfrm>
            <a:off x="6988003" y="5198941"/>
            <a:ext cx="1461248" cy="548419"/>
          </a:xfrm>
          <a:prstGeom prst="roundRect">
            <a:avLst>
              <a:gd name="adj" fmla="val 33654"/>
            </a:avLst>
          </a:prstGeom>
          <a:solidFill>
            <a:srgbClr val="A6CD4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a:t>Federal Governance Bodies or Agencies </a:t>
            </a:r>
          </a:p>
        </p:txBody>
      </p:sp>
      <p:sp>
        <p:nvSpPr>
          <p:cNvPr id="18" name="Rounded Rectangle 17">
            <a:extLst>
              <a:ext uri="{FF2B5EF4-FFF2-40B4-BE49-F238E27FC236}">
                <a16:creationId xmlns:a16="http://schemas.microsoft.com/office/drawing/2014/main" id="{25544C19-BF4C-EA4F-90E5-EB38BCF907E9}"/>
              </a:ext>
            </a:extLst>
          </p:cNvPr>
          <p:cNvSpPr/>
          <p:nvPr/>
        </p:nvSpPr>
        <p:spPr>
          <a:xfrm>
            <a:off x="4529998" y="2477403"/>
            <a:ext cx="1461248" cy="645459"/>
          </a:xfrm>
          <a:prstGeom prst="roundRect">
            <a:avLst/>
          </a:prstGeom>
          <a:solidFill>
            <a:srgbClr val="A6C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 Professional Governance Bodies/Organizations</a:t>
            </a:r>
          </a:p>
        </p:txBody>
      </p:sp>
      <p:sp>
        <p:nvSpPr>
          <p:cNvPr id="19" name="Rounded Rectangle 18">
            <a:extLst>
              <a:ext uri="{FF2B5EF4-FFF2-40B4-BE49-F238E27FC236}">
                <a16:creationId xmlns:a16="http://schemas.microsoft.com/office/drawing/2014/main" id="{6D782C84-93ED-6348-A686-EF269473A2DF}"/>
              </a:ext>
            </a:extLst>
          </p:cNvPr>
          <p:cNvSpPr/>
          <p:nvPr/>
        </p:nvSpPr>
        <p:spPr>
          <a:xfrm>
            <a:off x="9318969" y="2477403"/>
            <a:ext cx="1244375" cy="645459"/>
          </a:xfrm>
          <a:prstGeom prst="roundRect">
            <a:avLst>
              <a:gd name="adj" fmla="val 19615"/>
            </a:avLst>
          </a:prstGeom>
          <a:solidFill>
            <a:srgbClr val="A6CD4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050" dirty="0"/>
              <a:t>State and/or Local Governance Bodies or Agencies</a:t>
            </a:r>
          </a:p>
        </p:txBody>
      </p:sp>
    </p:spTree>
    <p:extLst>
      <p:ext uri="{BB962C8B-B14F-4D97-AF65-F5344CB8AC3E}">
        <p14:creationId xmlns:p14="http://schemas.microsoft.com/office/powerpoint/2010/main" val="2569316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086" y="2027206"/>
            <a:ext cx="8378190" cy="2624804"/>
          </a:xfrm>
        </p:spPr>
        <p:txBody>
          <a:bodyPr>
            <a:normAutofit/>
          </a:bodyPr>
          <a:lstStyle/>
          <a:p>
            <a:r>
              <a:rPr lang="en-US" dirty="0">
                <a:solidFill>
                  <a:schemeClr val="tx1"/>
                </a:solidFill>
              </a:rPr>
              <a:t>Questions? Comments? Reactions?</a:t>
            </a:r>
          </a:p>
        </p:txBody>
      </p:sp>
    </p:spTree>
    <p:extLst>
      <p:ext uri="{BB962C8B-B14F-4D97-AF65-F5344CB8AC3E}">
        <p14:creationId xmlns:p14="http://schemas.microsoft.com/office/powerpoint/2010/main" val="410248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8500"/>
            <a:ext cx="8922774" cy="2354416"/>
          </a:xfrm>
        </p:spPr>
        <p:txBody>
          <a:bodyPr>
            <a:normAutofit/>
          </a:bodyPr>
          <a:lstStyle/>
          <a:p>
            <a:r>
              <a:rPr lang="en-US" sz="4400" dirty="0">
                <a:solidFill>
                  <a:schemeClr val="tx1"/>
                </a:solidFill>
              </a:rPr>
              <a:t>Early Intervention/Early Childhood Special Education Standards:</a:t>
            </a:r>
            <a:br>
              <a:rPr lang="en-US" sz="4400" dirty="0">
                <a:solidFill>
                  <a:schemeClr val="tx1"/>
                </a:solidFill>
              </a:rPr>
            </a:br>
            <a:endParaRPr lang="en-US" sz="4400" dirty="0">
              <a:solidFill>
                <a:schemeClr val="tx1"/>
              </a:solidFill>
            </a:endParaRPr>
          </a:p>
        </p:txBody>
      </p:sp>
      <p:sp>
        <p:nvSpPr>
          <p:cNvPr id="3" name="Subtitle 2"/>
          <p:cNvSpPr>
            <a:spLocks noGrp="1"/>
          </p:cNvSpPr>
          <p:nvPr>
            <p:ph type="subTitle" idx="1"/>
          </p:nvPr>
        </p:nvSpPr>
        <p:spPr/>
        <p:txBody>
          <a:bodyPr/>
          <a:lstStyle/>
          <a:p>
            <a:endParaRPr lang="en-US" dirty="0"/>
          </a:p>
          <a:p>
            <a:r>
              <a:rPr lang="en-US" sz="4800" b="1" dirty="0"/>
              <a:t>Birth through Eight Years</a:t>
            </a:r>
          </a:p>
        </p:txBody>
      </p:sp>
    </p:spTree>
    <p:extLst>
      <p:ext uri="{BB962C8B-B14F-4D97-AF65-F5344CB8AC3E}">
        <p14:creationId xmlns:p14="http://schemas.microsoft.com/office/powerpoint/2010/main" val="163142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The Current Status</a:t>
            </a:r>
          </a:p>
        </p:txBody>
      </p:sp>
      <p:sp>
        <p:nvSpPr>
          <p:cNvPr id="3" name="Content Placeholder 2"/>
          <p:cNvSpPr>
            <a:spLocks noGrp="1"/>
          </p:cNvSpPr>
          <p:nvPr>
            <p:ph idx="1"/>
          </p:nvPr>
        </p:nvSpPr>
        <p:spPr>
          <a:xfrm>
            <a:off x="2152650" y="1562101"/>
            <a:ext cx="7886700" cy="4614863"/>
          </a:xfrm>
        </p:spPr>
        <p:txBody>
          <a:bodyPr>
            <a:normAutofit fontScale="92500"/>
          </a:bodyPr>
          <a:lstStyle/>
          <a:p>
            <a:r>
              <a:rPr lang="en-US" sz="4400" b="1" dirty="0"/>
              <a:t>No stand-alone EI/ECSE standards</a:t>
            </a:r>
          </a:p>
          <a:p>
            <a:r>
              <a:rPr lang="en-US" sz="4400" b="1" dirty="0"/>
              <a:t>CEC Standards for Special Educators</a:t>
            </a:r>
          </a:p>
          <a:p>
            <a:pPr lvl="1">
              <a:buFont typeface="Wingdings" panose="05000000000000000000" pitchFamily="2" charset="2"/>
              <a:buChar char="v"/>
            </a:pPr>
            <a:r>
              <a:rPr lang="en-US" sz="4000" b="1" dirty="0"/>
              <a:t> </a:t>
            </a:r>
            <a:r>
              <a:rPr lang="en-US" sz="3600" b="1" dirty="0"/>
              <a:t>DEC EI/ECSE Specialty Sets - Knowledge and Skill Statements </a:t>
            </a:r>
            <a:r>
              <a:rPr lang="en-US" sz="2800" b="1" dirty="0"/>
              <a:t>(NOT STANDARDS) that are used to inform the CEC Special Educator standards on “special or additional” knowledge and skills needed by EI/ECSE.</a:t>
            </a:r>
          </a:p>
          <a:p>
            <a:endParaRPr lang="en-US" dirty="0"/>
          </a:p>
        </p:txBody>
      </p:sp>
    </p:spTree>
    <p:extLst>
      <p:ext uri="{BB962C8B-B14F-4D97-AF65-F5344CB8AC3E}">
        <p14:creationId xmlns:p14="http://schemas.microsoft.com/office/powerpoint/2010/main" val="3779616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So, Why EI/ECSE Standards?</a:t>
            </a:r>
          </a:p>
        </p:txBody>
      </p:sp>
      <p:sp>
        <p:nvSpPr>
          <p:cNvPr id="3" name="Content Placeholder 2"/>
          <p:cNvSpPr>
            <a:spLocks noGrp="1"/>
          </p:cNvSpPr>
          <p:nvPr>
            <p:ph idx="1"/>
          </p:nvPr>
        </p:nvSpPr>
        <p:spPr/>
        <p:txBody>
          <a:bodyPr>
            <a:normAutofit fontScale="85000" lnSpcReduction="20000"/>
          </a:bodyPr>
          <a:lstStyle/>
          <a:p>
            <a:r>
              <a:rPr lang="en-US" sz="3600" b="1" dirty="0"/>
              <a:t>Changing National Landscape Impact</a:t>
            </a:r>
          </a:p>
          <a:p>
            <a:pPr lvl="1">
              <a:buFont typeface="Wingdings" panose="05000000000000000000" pitchFamily="2" charset="2"/>
              <a:buChar char="v"/>
            </a:pPr>
            <a:r>
              <a:rPr lang="en-US" sz="3200" dirty="0"/>
              <a:t>Need for increased “quantity and quality” of EI/ECSE </a:t>
            </a:r>
          </a:p>
          <a:p>
            <a:pPr lvl="1">
              <a:buFont typeface="Wingdings" panose="05000000000000000000" pitchFamily="2" charset="2"/>
              <a:buChar char="v"/>
            </a:pPr>
            <a:r>
              <a:rPr lang="en-US" sz="3200" dirty="0"/>
              <a:t>Changing role of EI/ECSE calling for “unique &amp; additional skills” and  thus, standards</a:t>
            </a:r>
          </a:p>
          <a:p>
            <a:r>
              <a:rPr lang="en-US" sz="3600" b="1" dirty="0"/>
              <a:t>Collaboration with other professional associations and initiatives</a:t>
            </a:r>
          </a:p>
          <a:p>
            <a:pPr lvl="1">
              <a:buFont typeface="Wingdings" panose="05000000000000000000" pitchFamily="2" charset="2"/>
              <a:buChar char="v"/>
            </a:pPr>
            <a:r>
              <a:rPr lang="en-US" sz="3200" dirty="0"/>
              <a:t>Early Childhood Standards being revised by NAEYC and the Power to the Profession Initiative</a:t>
            </a:r>
          </a:p>
          <a:p>
            <a:pPr lvl="1">
              <a:buFont typeface="Wingdings" panose="05000000000000000000" pitchFamily="2" charset="2"/>
              <a:buChar char="v"/>
            </a:pPr>
            <a:r>
              <a:rPr lang="en-US" sz="3200" dirty="0"/>
              <a:t>Zero to Three’s personnel competencies work</a:t>
            </a:r>
          </a:p>
          <a:p>
            <a:r>
              <a:rPr lang="en-US" sz="3600" b="1" dirty="0"/>
              <a:t>Ongoing difficulty in reviewing EI/ECSE educator preparation programs as part of the CAEP/CEC national recognition process</a:t>
            </a:r>
          </a:p>
        </p:txBody>
      </p:sp>
    </p:spTree>
    <p:extLst>
      <p:ext uri="{BB962C8B-B14F-4D97-AF65-F5344CB8AC3E}">
        <p14:creationId xmlns:p14="http://schemas.microsoft.com/office/powerpoint/2010/main" val="3954493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7801"/>
            <a:ext cx="7886700" cy="1409700"/>
          </a:xfrm>
        </p:spPr>
        <p:txBody>
          <a:bodyPr/>
          <a:lstStyle/>
          <a:p>
            <a:pPr algn="ctr"/>
            <a:r>
              <a:rPr lang="en-US" dirty="0">
                <a:solidFill>
                  <a:schemeClr val="tx1"/>
                </a:solidFill>
              </a:rPr>
              <a:t>DEC Taking the Lead in Collaboration with CEC and ECPC</a:t>
            </a:r>
          </a:p>
        </p:txBody>
      </p:sp>
      <p:sp>
        <p:nvSpPr>
          <p:cNvPr id="3" name="Content Placeholder 2"/>
          <p:cNvSpPr>
            <a:spLocks noGrp="1"/>
          </p:cNvSpPr>
          <p:nvPr>
            <p:ph idx="1"/>
          </p:nvPr>
        </p:nvSpPr>
        <p:spPr>
          <a:xfrm>
            <a:off x="2152650" y="1587501"/>
            <a:ext cx="7886700" cy="4589462"/>
          </a:xfrm>
        </p:spPr>
        <p:txBody>
          <a:bodyPr>
            <a:normAutofit/>
          </a:bodyPr>
          <a:lstStyle/>
          <a:p>
            <a:r>
              <a:rPr lang="en-US" b="1" dirty="0"/>
              <a:t>March 2018 - DEC submitted a proposal to the CEC Professional Standards and Practices Committee (PSPC) to develop EI/ECSE Standards, following CEC criteria and CAEP Guidelines. </a:t>
            </a:r>
          </a:p>
          <a:p>
            <a:r>
              <a:rPr lang="en-US" b="1" dirty="0"/>
              <a:t>April 2018 - PSPC approved the request and submitted it to the CEC Board of Directors (BODs). </a:t>
            </a:r>
          </a:p>
          <a:p>
            <a:r>
              <a:rPr lang="en-US" b="1" dirty="0"/>
              <a:t>May 2018 - CEC BODs approved DEC’s proposal.</a:t>
            </a:r>
          </a:p>
          <a:p>
            <a:r>
              <a:rPr lang="en-US" b="1" dirty="0"/>
              <a:t>July 2018  - CEC and DEC with a letter of support from NAEYC submitted a proposal to CAEP. </a:t>
            </a:r>
          </a:p>
          <a:p>
            <a:r>
              <a:rPr lang="en-US" b="1" dirty="0"/>
              <a:t>September 2018 - CAEP approved the request. </a:t>
            </a:r>
          </a:p>
          <a:p>
            <a:endParaRPr lang="en-US" dirty="0"/>
          </a:p>
        </p:txBody>
      </p:sp>
    </p:spTree>
    <p:extLst>
      <p:ext uri="{BB962C8B-B14F-4D97-AF65-F5344CB8AC3E}">
        <p14:creationId xmlns:p14="http://schemas.microsoft.com/office/powerpoint/2010/main" val="3553484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160" y="443240"/>
            <a:ext cx="8171940" cy="694824"/>
          </a:xfrm>
        </p:spPr>
        <p:txBody>
          <a:bodyPr>
            <a:noAutofit/>
          </a:bodyPr>
          <a:lstStyle/>
          <a:p>
            <a:pPr marL="0" indent="0" algn="ctr" fontAlgn="base">
              <a:buNone/>
            </a:pPr>
            <a:r>
              <a:rPr lang="en-US" sz="3600" b="1"/>
              <a:t>Standards Development Task Force (SDTF)</a:t>
            </a:r>
          </a:p>
          <a:p>
            <a:pPr marL="0" indent="0" algn="ctr" fontAlgn="base">
              <a:buNone/>
            </a:pPr>
            <a:endParaRPr lang="en-US" sz="2400" dirty="0"/>
          </a:p>
        </p:txBody>
      </p:sp>
      <p:sp>
        <p:nvSpPr>
          <p:cNvPr id="4" name="Content Placeholder 2">
            <a:extLst>
              <a:ext uri="{FF2B5EF4-FFF2-40B4-BE49-F238E27FC236}">
                <a16:creationId xmlns:a16="http://schemas.microsoft.com/office/drawing/2014/main" id="{B9C090B9-7375-3046-A717-93E214B5A280}"/>
              </a:ext>
            </a:extLst>
          </p:cNvPr>
          <p:cNvSpPr txBox="1">
            <a:spLocks/>
          </p:cNvSpPr>
          <p:nvPr/>
        </p:nvSpPr>
        <p:spPr>
          <a:xfrm>
            <a:off x="1854201" y="1466555"/>
            <a:ext cx="4026923" cy="417683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t>Eva Horn, Chair, Lawrence, KS</a:t>
            </a:r>
          </a:p>
          <a:p>
            <a:pPr fontAlgn="base"/>
            <a:r>
              <a:rPr lang="en-US" sz="1800" dirty="0"/>
              <a:t>Erin Barton, Nashville, TN</a:t>
            </a:r>
          </a:p>
          <a:p>
            <a:pPr fontAlgn="base"/>
            <a:r>
              <a:rPr lang="en-US" sz="1800" dirty="0"/>
              <a:t>Susan Connor, Urbana-Champaign, IL</a:t>
            </a:r>
          </a:p>
          <a:p>
            <a:pPr fontAlgn="base"/>
            <a:r>
              <a:rPr lang="en-US" sz="1800" dirty="0"/>
              <a:t>Natalie Danner, Monmouth, OR</a:t>
            </a:r>
          </a:p>
          <a:p>
            <a:pPr fontAlgn="base"/>
            <a:r>
              <a:rPr lang="en-US" sz="1800" dirty="0"/>
              <a:t>Lorraine Dejong, Greenville, SC</a:t>
            </a:r>
          </a:p>
          <a:p>
            <a:pPr fontAlgn="base"/>
            <a:r>
              <a:rPr lang="en-US" sz="1800" dirty="0"/>
              <a:t>Christy Hooser, Charleston, IL</a:t>
            </a:r>
          </a:p>
          <a:p>
            <a:pPr fontAlgn="base"/>
            <a:r>
              <a:rPr lang="en-US" sz="1800" dirty="0"/>
              <a:t>Jennifer Kilgo, Birmingham, AL</a:t>
            </a:r>
          </a:p>
          <a:p>
            <a:pPr fontAlgn="base"/>
            <a:r>
              <a:rPr lang="en-US" sz="1800" dirty="0"/>
              <a:t>Hailey Love, Las Vegas,NV</a:t>
            </a:r>
          </a:p>
          <a:p>
            <a:pPr fontAlgn="base"/>
            <a:r>
              <a:rPr lang="en-US" sz="1800" dirty="0"/>
              <a:t>Ann Mickelson, Oshkosh, WI</a:t>
            </a:r>
          </a:p>
          <a:p>
            <a:pPr fontAlgn="base">
              <a:buFont typeface="Courier New" panose="02070309020205020404" pitchFamily="49" charset="0"/>
              <a:buChar char="o"/>
            </a:pPr>
            <a:endParaRPr lang="en-US" sz="1800" dirty="0"/>
          </a:p>
          <a:p>
            <a:pPr>
              <a:buFont typeface="Courier New" panose="02070309020205020404" pitchFamily="49" charset="0"/>
              <a:buChar char="o"/>
            </a:pPr>
            <a:endParaRPr lang="en-US" sz="2100" dirty="0"/>
          </a:p>
        </p:txBody>
      </p:sp>
      <p:sp>
        <p:nvSpPr>
          <p:cNvPr id="5" name="Rectangle 4">
            <a:extLst>
              <a:ext uri="{FF2B5EF4-FFF2-40B4-BE49-F238E27FC236}">
                <a16:creationId xmlns:a16="http://schemas.microsoft.com/office/drawing/2014/main" id="{AE5BC1A2-0078-184F-81B0-B71FADE996BF}"/>
              </a:ext>
            </a:extLst>
          </p:cNvPr>
          <p:cNvSpPr/>
          <p:nvPr/>
        </p:nvSpPr>
        <p:spPr>
          <a:xfrm>
            <a:off x="5952749" y="1466554"/>
            <a:ext cx="4516184" cy="1754326"/>
          </a:xfrm>
          <a:prstGeom prst="rect">
            <a:avLst/>
          </a:prstGeom>
        </p:spPr>
        <p:txBody>
          <a:bodyPr wrap="square">
            <a:spAutoFit/>
          </a:bodyPr>
          <a:lstStyle/>
          <a:p>
            <a:pPr marL="342900" indent="-342900" fontAlgn="base">
              <a:buFont typeface="Arial" panose="020B0604020202020204" pitchFamily="34" charset="0"/>
              <a:buChar char="•"/>
            </a:pPr>
            <a:r>
              <a:rPr lang="en-US" dirty="0"/>
              <a:t>Jeanette McCollum, Urbana-Champaign, IL</a:t>
            </a:r>
          </a:p>
          <a:p>
            <a:pPr marL="342900" indent="-342900" fontAlgn="base">
              <a:buFont typeface="Arial" panose="020B0604020202020204" pitchFamily="34" charset="0"/>
              <a:buChar char="•"/>
            </a:pPr>
            <a:r>
              <a:rPr lang="en-US" dirty="0"/>
              <a:t>Megan Purcell, West Lafayette, IN</a:t>
            </a:r>
          </a:p>
          <a:p>
            <a:pPr marL="342900" indent="-342900" fontAlgn="base">
              <a:buFont typeface="Arial" panose="020B0604020202020204" pitchFamily="34" charset="0"/>
              <a:buChar char="•"/>
            </a:pPr>
            <a:r>
              <a:rPr lang="en-US" dirty="0"/>
              <a:t>Sandra Hess Robbins, Carrollton, GA</a:t>
            </a:r>
          </a:p>
          <a:p>
            <a:pPr marL="342900" indent="-342900" fontAlgn="base">
              <a:buFont typeface="Arial" panose="020B0604020202020204" pitchFamily="34" charset="0"/>
              <a:buChar char="•"/>
            </a:pPr>
            <a:r>
              <a:rPr lang="en-US" dirty="0"/>
              <a:t>Cynthia Vail, Athens, GA</a:t>
            </a:r>
          </a:p>
          <a:p>
            <a:pPr marL="342900" indent="-342900" fontAlgn="base">
              <a:buFont typeface="Arial" panose="020B0604020202020204" pitchFamily="34" charset="0"/>
              <a:buChar char="•"/>
            </a:pPr>
            <a:r>
              <a:rPr lang="en-US" dirty="0"/>
              <a:t>Serena Wheeler, Louisville,  KY</a:t>
            </a:r>
          </a:p>
          <a:p>
            <a:pPr marL="342900" indent="-342900" fontAlgn="base">
              <a:buFont typeface="Arial" panose="020B0604020202020204" pitchFamily="34" charset="0"/>
              <a:buChar char="•"/>
            </a:pPr>
            <a:r>
              <a:rPr lang="en-US" dirty="0"/>
              <a:t>Hasan Zaghlawan, Greely, CO</a:t>
            </a:r>
          </a:p>
        </p:txBody>
      </p:sp>
      <p:sp>
        <p:nvSpPr>
          <p:cNvPr id="7" name="Rectangle 6">
            <a:extLst>
              <a:ext uri="{FF2B5EF4-FFF2-40B4-BE49-F238E27FC236}">
                <a16:creationId xmlns:a16="http://schemas.microsoft.com/office/drawing/2014/main" id="{9D0C4B7C-5073-354F-83BE-5CA1895CBCBC}"/>
              </a:ext>
            </a:extLst>
          </p:cNvPr>
          <p:cNvSpPr/>
          <p:nvPr/>
        </p:nvSpPr>
        <p:spPr>
          <a:xfrm>
            <a:off x="5282185" y="4293888"/>
            <a:ext cx="5210355" cy="1477328"/>
          </a:xfrm>
          <a:prstGeom prst="rect">
            <a:avLst/>
          </a:prstGeom>
        </p:spPr>
        <p:txBody>
          <a:bodyPr wrap="square">
            <a:spAutoFit/>
          </a:bodyPr>
          <a:lstStyle/>
          <a:p>
            <a:pPr marL="342900" indent="-342900" fontAlgn="base">
              <a:buFont typeface="Arial" panose="020B0604020202020204" pitchFamily="34" charset="0"/>
              <a:buChar char="•"/>
            </a:pPr>
            <a:r>
              <a:rPr lang="en-US" dirty="0"/>
              <a:t>Consultant: Margie Crutchfield</a:t>
            </a:r>
          </a:p>
          <a:p>
            <a:pPr marL="342900" indent="-342900" fontAlgn="base">
              <a:buFont typeface="Arial" panose="020B0604020202020204" pitchFamily="34" charset="0"/>
              <a:buChar char="•"/>
            </a:pPr>
            <a:r>
              <a:rPr lang="en-US" dirty="0"/>
              <a:t>ECPC Liaison: Vicki Stayton</a:t>
            </a:r>
          </a:p>
          <a:p>
            <a:pPr marL="342900" indent="-342900" fontAlgn="base">
              <a:buFont typeface="Arial" panose="020B0604020202020204" pitchFamily="34" charset="0"/>
              <a:buChar char="•"/>
            </a:pPr>
            <a:r>
              <a:rPr lang="en-US" dirty="0"/>
              <a:t>DEC Executive Office: Peggy Kemp, Diane Alexander &amp; Jami Swindell</a:t>
            </a:r>
          </a:p>
          <a:p>
            <a:pPr marL="342900" indent="-342900" fontAlgn="base">
              <a:buFont typeface="Arial" panose="020B0604020202020204" pitchFamily="34" charset="0"/>
              <a:buChar char="•"/>
            </a:pPr>
            <a:r>
              <a:rPr lang="en-US" dirty="0"/>
              <a:t>CEC Staff Support: Megan Shea &amp; Jennifer Bullock</a:t>
            </a:r>
          </a:p>
        </p:txBody>
      </p:sp>
      <p:sp>
        <p:nvSpPr>
          <p:cNvPr id="8" name="Rectangle 7">
            <a:extLst>
              <a:ext uri="{FF2B5EF4-FFF2-40B4-BE49-F238E27FC236}">
                <a16:creationId xmlns:a16="http://schemas.microsoft.com/office/drawing/2014/main" id="{3980011A-0109-E340-803B-1FD625EFE885}"/>
              </a:ext>
            </a:extLst>
          </p:cNvPr>
          <p:cNvSpPr/>
          <p:nvPr/>
        </p:nvSpPr>
        <p:spPr>
          <a:xfrm>
            <a:off x="5881124" y="3549370"/>
            <a:ext cx="1434077" cy="415498"/>
          </a:xfrm>
          <a:prstGeom prst="rect">
            <a:avLst/>
          </a:prstGeom>
        </p:spPr>
        <p:txBody>
          <a:bodyPr wrap="square">
            <a:spAutoFit/>
          </a:bodyPr>
          <a:lstStyle/>
          <a:p>
            <a:pPr fontAlgn="base"/>
            <a:r>
              <a:rPr lang="en-US" sz="2100" b="1" dirty="0"/>
              <a:t>Support</a:t>
            </a:r>
          </a:p>
        </p:txBody>
      </p:sp>
      <p:sp>
        <p:nvSpPr>
          <p:cNvPr id="9" name="Title 8" hidden="1">
            <a:extLst>
              <a:ext uri="{FF2B5EF4-FFF2-40B4-BE49-F238E27FC236}">
                <a16:creationId xmlns:a16="http://schemas.microsoft.com/office/drawing/2014/main" id="{1CD28139-4534-4EFB-AEAC-27364067F52F}"/>
              </a:ext>
            </a:extLst>
          </p:cNvPr>
          <p:cNvSpPr>
            <a:spLocks noGrp="1"/>
          </p:cNvSpPr>
          <p:nvPr>
            <p:ph type="title"/>
          </p:nvPr>
        </p:nvSpPr>
        <p:spPr/>
        <p:txBody>
          <a:bodyPr/>
          <a:lstStyle/>
          <a:p>
            <a:r>
              <a:rPr lang="en-US" dirty="0"/>
              <a:t>Slide 67</a:t>
            </a:r>
          </a:p>
        </p:txBody>
      </p:sp>
    </p:spTree>
    <p:extLst>
      <p:ext uri="{BB962C8B-B14F-4D97-AF65-F5344CB8AC3E}">
        <p14:creationId xmlns:p14="http://schemas.microsoft.com/office/powerpoint/2010/main" val="4263305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65101"/>
            <a:ext cx="7886700" cy="863600"/>
          </a:xfrm>
        </p:spPr>
        <p:txBody>
          <a:bodyPr>
            <a:normAutofit/>
          </a:bodyPr>
          <a:lstStyle/>
          <a:p>
            <a:pPr algn="ctr"/>
            <a:r>
              <a:rPr lang="en-US" sz="4000" dirty="0">
                <a:solidFill>
                  <a:schemeClr val="tx1"/>
                </a:solidFill>
              </a:rPr>
              <a:t>Standards Development Timeline</a:t>
            </a:r>
          </a:p>
        </p:txBody>
      </p:sp>
      <p:sp>
        <p:nvSpPr>
          <p:cNvPr id="3" name="Content Placeholder 2"/>
          <p:cNvSpPr>
            <a:spLocks noGrp="1"/>
          </p:cNvSpPr>
          <p:nvPr>
            <p:ph idx="1"/>
          </p:nvPr>
        </p:nvSpPr>
        <p:spPr>
          <a:xfrm>
            <a:off x="1981200" y="1028702"/>
            <a:ext cx="8267700" cy="5148262"/>
          </a:xfrm>
        </p:spPr>
        <p:txBody>
          <a:bodyPr>
            <a:normAutofit lnSpcReduction="10000"/>
          </a:bodyPr>
          <a:lstStyle/>
          <a:p>
            <a:pPr lvl="0" fontAlgn="base"/>
            <a:r>
              <a:rPr lang="en-US" dirty="0"/>
              <a:t>May 2018 - Call for Task Force Applications</a:t>
            </a:r>
          </a:p>
          <a:p>
            <a:pPr lvl="0" fontAlgn="base"/>
            <a:r>
              <a:rPr lang="en-US" dirty="0"/>
              <a:t>June 2018 – EI/ECSE SDTF appointed</a:t>
            </a:r>
          </a:p>
          <a:p>
            <a:pPr lvl="0" fontAlgn="base"/>
            <a:r>
              <a:rPr lang="en-US" dirty="0"/>
              <a:t>July 18, 2018 </a:t>
            </a:r>
            <a:r>
              <a:rPr lang="mr-IN" dirty="0"/>
              <a:t>–</a:t>
            </a:r>
            <a:r>
              <a:rPr lang="en-US" dirty="0"/>
              <a:t> First on-line meeting of SDTF</a:t>
            </a:r>
          </a:p>
          <a:p>
            <a:pPr lvl="0" fontAlgn="base"/>
            <a:r>
              <a:rPr lang="en-US" dirty="0"/>
              <a:t>September 29-30, 2018 - Face-to-face meeting</a:t>
            </a:r>
          </a:p>
          <a:p>
            <a:pPr lvl="0" fontAlgn="base"/>
            <a:r>
              <a:rPr lang="en-US" dirty="0"/>
              <a:t>October &amp; November, 2018 – Feedback sessions at DEC and TED</a:t>
            </a:r>
          </a:p>
          <a:p>
            <a:pPr lvl="0" fontAlgn="base"/>
            <a:r>
              <a:rPr lang="en-US" dirty="0"/>
              <a:t>November 16</a:t>
            </a:r>
            <a:r>
              <a:rPr lang="mr-IN" dirty="0"/>
              <a:t>–</a:t>
            </a:r>
            <a:r>
              <a:rPr lang="en-US" dirty="0"/>
              <a:t>17, 2018 - Face-to-face meeting</a:t>
            </a:r>
          </a:p>
          <a:p>
            <a:pPr lvl="0" fontAlgn="base"/>
            <a:r>
              <a:rPr lang="en-US" dirty="0"/>
              <a:t>December 13, 2018 </a:t>
            </a:r>
            <a:r>
              <a:rPr lang="mr-IN" dirty="0"/>
              <a:t>–</a:t>
            </a:r>
            <a:r>
              <a:rPr lang="en-US" dirty="0"/>
              <a:t> On-line meeting</a:t>
            </a:r>
          </a:p>
          <a:p>
            <a:pPr lvl="0" fontAlgn="base"/>
            <a:r>
              <a:rPr lang="en-US" dirty="0"/>
              <a:t>January-February, 2019 – Public webinar &amp; survey</a:t>
            </a:r>
          </a:p>
          <a:p>
            <a:pPr lvl="0" fontAlgn="base"/>
            <a:r>
              <a:rPr lang="en-US" dirty="0"/>
              <a:t>February 23-24, 2019 – Face-to-face meeting</a:t>
            </a:r>
          </a:p>
          <a:p>
            <a:pPr fontAlgn="base"/>
            <a:r>
              <a:rPr lang="en-US" dirty="0"/>
              <a:t>March 21, 2019 – On-line meeting</a:t>
            </a:r>
          </a:p>
          <a:p>
            <a:pPr lvl="0" fontAlgn="base"/>
            <a:endParaRPr lang="en-US" dirty="0"/>
          </a:p>
          <a:p>
            <a:endParaRPr lang="en-US" dirty="0"/>
          </a:p>
        </p:txBody>
      </p:sp>
    </p:spTree>
    <p:extLst>
      <p:ext uri="{BB962C8B-B14F-4D97-AF65-F5344CB8AC3E}">
        <p14:creationId xmlns:p14="http://schemas.microsoft.com/office/powerpoint/2010/main" val="1400328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127002"/>
            <a:ext cx="8382000" cy="749299"/>
          </a:xfrm>
        </p:spPr>
        <p:txBody>
          <a:bodyPr>
            <a:normAutofit/>
          </a:bodyPr>
          <a:lstStyle/>
          <a:p>
            <a:r>
              <a:rPr lang="en-US" sz="3600" dirty="0">
                <a:solidFill>
                  <a:schemeClr val="tx1"/>
                </a:solidFill>
              </a:rPr>
              <a:t>Standards Development Timeline (cont’d.)</a:t>
            </a:r>
          </a:p>
        </p:txBody>
      </p:sp>
      <p:sp>
        <p:nvSpPr>
          <p:cNvPr id="3" name="Content Placeholder 2"/>
          <p:cNvSpPr>
            <a:spLocks noGrp="1"/>
          </p:cNvSpPr>
          <p:nvPr>
            <p:ph idx="1"/>
          </p:nvPr>
        </p:nvSpPr>
        <p:spPr>
          <a:xfrm>
            <a:off x="1879600" y="983707"/>
            <a:ext cx="8382000" cy="5402263"/>
          </a:xfrm>
        </p:spPr>
        <p:txBody>
          <a:bodyPr>
            <a:normAutofit/>
          </a:bodyPr>
          <a:lstStyle/>
          <a:p>
            <a:pPr lvl="0" fontAlgn="base"/>
            <a:r>
              <a:rPr lang="en-US" sz="2600" dirty="0"/>
              <a:t>April 5-6, 2019 – Face-to-face meeting</a:t>
            </a:r>
          </a:p>
          <a:p>
            <a:pPr lvl="0" fontAlgn="base"/>
            <a:r>
              <a:rPr lang="en-US" sz="2600" dirty="0"/>
              <a:t>June 2019 – Feedback sessions at NAEYC-PLI</a:t>
            </a:r>
          </a:p>
          <a:p>
            <a:pPr lvl="0" fontAlgn="base"/>
            <a:r>
              <a:rPr lang="en-US" sz="2600" dirty="0"/>
              <a:t>April &amp; May, 2019 – Feedback from CEC BODs, PSPC</a:t>
            </a:r>
          </a:p>
          <a:p>
            <a:r>
              <a:rPr lang="en-US" sz="2600" dirty="0"/>
              <a:t>July 1, 2019 – Submission to CAEP for review</a:t>
            </a:r>
          </a:p>
          <a:p>
            <a:r>
              <a:rPr lang="en-US" sz="2600" dirty="0"/>
              <a:t>July 17-18, 2019 – Face-to-face meeting</a:t>
            </a:r>
          </a:p>
          <a:p>
            <a:r>
              <a:rPr lang="en-US" sz="2600" dirty="0"/>
              <a:t>September 2019- Public webinar &amp; survey</a:t>
            </a:r>
          </a:p>
          <a:p>
            <a:r>
              <a:rPr lang="en-US" sz="2600" dirty="0"/>
              <a:t>October, November 2019 – Sessions at DEC, TED, NAEYC</a:t>
            </a:r>
          </a:p>
          <a:p>
            <a:r>
              <a:rPr lang="en-US" sz="2600" dirty="0"/>
              <a:t>November 2019 – Face-to-face meeting </a:t>
            </a:r>
          </a:p>
          <a:p>
            <a:pPr>
              <a:lnSpc>
                <a:spcPct val="72000"/>
              </a:lnSpc>
              <a:defRPr sz="1500"/>
            </a:pPr>
            <a:r>
              <a:rPr lang="en-US" sz="2600" dirty="0"/>
              <a:t>CAEP application submission deadline for final standards: July 1, 2020</a:t>
            </a:r>
          </a:p>
          <a:p>
            <a:pPr marL="0" indent="0">
              <a:lnSpc>
                <a:spcPct val="114000"/>
              </a:lnSpc>
              <a:buNone/>
              <a:defRPr sz="1500" b="1"/>
            </a:pPr>
            <a:r>
              <a:rPr lang="en-US" dirty="0"/>
              <a:t>*</a:t>
            </a:r>
            <a:r>
              <a:rPr lang="en-US" sz="2000" dirty="0"/>
              <a:t>Following CAEP approval, EI/ECSE Initial Standards will be available for use in program review in 2021 and mandatory for program review/approval in 2023</a:t>
            </a:r>
          </a:p>
          <a:p>
            <a:endParaRPr lang="en-US" dirty="0"/>
          </a:p>
        </p:txBody>
      </p:sp>
    </p:spTree>
    <p:extLst>
      <p:ext uri="{BB962C8B-B14F-4D97-AF65-F5344CB8AC3E}">
        <p14:creationId xmlns:p14="http://schemas.microsoft.com/office/powerpoint/2010/main" val="153613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52091"/>
            <a:ext cx="7886700" cy="1449237"/>
          </a:xfrm>
        </p:spPr>
        <p:txBody>
          <a:bodyPr>
            <a:normAutofit fontScale="90000"/>
          </a:bodyPr>
          <a:lstStyle/>
          <a:p>
            <a:pPr algn="ctr"/>
            <a:br>
              <a:rPr lang="en-US" sz="3600" dirty="0">
                <a:cs typeface="Times New Roman" panose="02020603050405020304" pitchFamily="18" charset="0"/>
              </a:rPr>
            </a:br>
            <a:r>
              <a:rPr lang="en-US" sz="3600" dirty="0">
                <a:cs typeface="Times New Roman" panose="02020603050405020304" pitchFamily="18" charset="0"/>
              </a:rPr>
              <a:t>Leadership, Coordination, &amp; Sustainability</a:t>
            </a:r>
            <a:br>
              <a:rPr lang="en-US" sz="3600" dirty="0">
                <a:ea typeface="Times New Roman"/>
                <a:cs typeface="Times New Roman" panose="02020603050405020304" pitchFamily="18" charset="0"/>
              </a:rPr>
            </a:br>
            <a:endParaRPr lang="en-US" sz="3600" dirty="0"/>
          </a:p>
        </p:txBody>
      </p:sp>
      <p:sp>
        <p:nvSpPr>
          <p:cNvPr id="3" name="Content Placeholder 2"/>
          <p:cNvSpPr>
            <a:spLocks noGrp="1"/>
          </p:cNvSpPr>
          <p:nvPr>
            <p:ph idx="1"/>
          </p:nvPr>
        </p:nvSpPr>
        <p:spPr/>
        <p:txBody>
          <a:bodyPr/>
          <a:lstStyle/>
          <a:p>
            <a:pPr marL="101600" indent="0">
              <a:spcBef>
                <a:spcPts val="0"/>
              </a:spcBef>
              <a:buNone/>
            </a:pPr>
            <a:endParaRPr lang="en-US" b="1" dirty="0">
              <a:cs typeface="Times New Roman" panose="02020603050405020304" pitchFamily="18" charset="0"/>
            </a:endParaRPr>
          </a:p>
          <a:p>
            <a:pPr marL="101600" indent="0">
              <a:spcBef>
                <a:spcPts val="0"/>
              </a:spcBef>
              <a:buNone/>
            </a:pPr>
            <a:r>
              <a:rPr lang="en-US" b="1" dirty="0">
                <a:cs typeface="Times New Roman" panose="02020603050405020304" pitchFamily="18" charset="0"/>
              </a:rPr>
              <a:t>Quality Indicator 1: </a:t>
            </a:r>
            <a:r>
              <a:rPr lang="en-US" dirty="0">
                <a:cs typeface="Times New Roman" panose="02020603050405020304" pitchFamily="18" charset="0"/>
              </a:rPr>
              <a:t>A cross sector leadership team is in place that can set priorities and make policy, governance, and financial decisions.</a:t>
            </a:r>
          </a:p>
          <a:p>
            <a:pPr marL="101600" indent="0">
              <a:spcBef>
                <a:spcPts val="0"/>
              </a:spcBef>
              <a:buNone/>
            </a:pPr>
            <a:endParaRPr lang="en-US" b="1" dirty="0">
              <a:solidFill>
                <a:schemeClr val="accent1"/>
              </a:solidFill>
              <a:cs typeface="Times New Roman" panose="02020603050405020304" pitchFamily="18" charset="0"/>
            </a:endParaRPr>
          </a:p>
          <a:p>
            <a:pPr marL="101600" indent="0">
              <a:spcBef>
                <a:spcPts val="0"/>
              </a:spcBef>
              <a:buNone/>
            </a:pPr>
            <a:r>
              <a:rPr lang="en-US" b="1" dirty="0">
                <a:cs typeface="Times New Roman" panose="02020603050405020304" pitchFamily="18" charset="0"/>
              </a:rPr>
              <a:t>Quality Indicator 2: </a:t>
            </a:r>
            <a:r>
              <a:rPr lang="en-US" dirty="0">
                <a:cs typeface="Times New Roman" panose="02020603050405020304" pitchFamily="18" charset="0"/>
              </a:rPr>
              <a:t>There is a written multi-year plan in place to address all sub-components of the CSPD.  </a:t>
            </a:r>
            <a:endParaRPr lang="en-US" dirty="0">
              <a:ea typeface="Times New Roman"/>
              <a:cs typeface="Times New Roman" panose="02020603050405020304" pitchFamily="18" charset="0"/>
            </a:endParaRPr>
          </a:p>
          <a:p>
            <a:endParaRPr lang="en-US" dirty="0"/>
          </a:p>
        </p:txBody>
      </p:sp>
    </p:spTree>
    <p:extLst>
      <p:ext uri="{BB962C8B-B14F-4D97-AF65-F5344CB8AC3E}">
        <p14:creationId xmlns:p14="http://schemas.microsoft.com/office/powerpoint/2010/main" val="2560251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1"/>
            <a:ext cx="7886700" cy="990600"/>
          </a:xfrm>
        </p:spPr>
        <p:txBody>
          <a:bodyPr>
            <a:normAutofit/>
          </a:bodyPr>
          <a:lstStyle/>
          <a:p>
            <a:r>
              <a:rPr lang="en-US" sz="4000" dirty="0">
                <a:solidFill>
                  <a:schemeClr val="tx1"/>
                </a:solidFill>
              </a:rPr>
              <a:t>Standards Should:</a:t>
            </a:r>
          </a:p>
        </p:txBody>
      </p:sp>
      <p:sp>
        <p:nvSpPr>
          <p:cNvPr id="3" name="Content Placeholder 2"/>
          <p:cNvSpPr>
            <a:spLocks noGrp="1"/>
          </p:cNvSpPr>
          <p:nvPr>
            <p:ph idx="1"/>
          </p:nvPr>
        </p:nvSpPr>
        <p:spPr>
          <a:xfrm>
            <a:off x="1797232" y="1463404"/>
            <a:ext cx="8445500" cy="5122863"/>
          </a:xfrm>
        </p:spPr>
        <p:txBody>
          <a:bodyPr>
            <a:normAutofit fontScale="85000" lnSpcReduction="20000"/>
          </a:bodyPr>
          <a:lstStyle/>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Be developed from the foundational recommendations of the CEC 2017 Framing Paper </a:t>
            </a:r>
          </a:p>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Reflect current research/trends in the field (describe and make use of the knowledge base, including current empirical research, disciplined inquiry, informed theory and the wisdom of practice, appropriate for the professionals in their field)</a:t>
            </a:r>
          </a:p>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Describe what proficient candidates should know and be able to do as they complete their program (High Leverage Practices and DEC Recommended Practices)</a:t>
            </a:r>
          </a:p>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Avoid proscribing preparation practice or curriculum </a:t>
            </a:r>
          </a:p>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Be global; should not include specific strategies or practices (CEC's standards are international)</a:t>
            </a:r>
          </a:p>
          <a:p>
            <a:pPr marL="342900" indent="-342900">
              <a:lnSpc>
                <a:spcPct val="100000"/>
              </a:lnSpc>
              <a:spcBef>
                <a:spcPts val="0"/>
              </a:spcBef>
              <a:spcAft>
                <a:spcPts val="600"/>
              </a:spcAft>
              <a:buFont typeface="Symbol"/>
              <a:buChar char="·"/>
              <a:defRPr>
                <a:latin typeface="+mn-lt"/>
                <a:ea typeface="+mn-ea"/>
                <a:cs typeface="+mn-cs"/>
                <a:sym typeface="Calibri"/>
              </a:defRPr>
            </a:pPr>
            <a:r>
              <a:rPr lang="en-US" b="1" dirty="0">
                <a:ea typeface="Verdana" panose="020B0604030504040204" pitchFamily="34" charset="0"/>
                <a:cs typeface="Verdana" panose="020B0604030504040204" pitchFamily="34" charset="0"/>
              </a:rPr>
              <a:t>Focus on children and families and creation of environments that will foster learning and development</a:t>
            </a:r>
          </a:p>
          <a:p>
            <a:endParaRPr lang="en-US" dirty="0"/>
          </a:p>
        </p:txBody>
      </p:sp>
    </p:spTree>
    <p:extLst>
      <p:ext uri="{BB962C8B-B14F-4D97-AF65-F5344CB8AC3E}">
        <p14:creationId xmlns:p14="http://schemas.microsoft.com/office/powerpoint/2010/main" val="7175389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215901"/>
            <a:ext cx="8648700" cy="927101"/>
          </a:xfrm>
        </p:spPr>
        <p:txBody>
          <a:bodyPr>
            <a:noAutofit/>
          </a:bodyPr>
          <a:lstStyle/>
          <a:p>
            <a:r>
              <a:rPr lang="en-US" sz="3200" dirty="0">
                <a:solidFill>
                  <a:schemeClr val="tx1"/>
                </a:solidFill>
              </a:rPr>
              <a:t>Standards Should Also Adhere to CAEP Guidelines</a:t>
            </a:r>
          </a:p>
        </p:txBody>
      </p:sp>
      <p:sp>
        <p:nvSpPr>
          <p:cNvPr id="3" name="Content Placeholder 2"/>
          <p:cNvSpPr>
            <a:spLocks noGrp="1"/>
          </p:cNvSpPr>
          <p:nvPr>
            <p:ph idx="1"/>
          </p:nvPr>
        </p:nvSpPr>
        <p:spPr>
          <a:xfrm>
            <a:off x="1879600" y="1003301"/>
            <a:ext cx="8331200" cy="5173663"/>
          </a:xfrm>
        </p:spPr>
        <p:txBody>
          <a:bodyPr/>
          <a:lstStyle/>
          <a:p>
            <a:pPr>
              <a:lnSpc>
                <a:spcPct val="110000"/>
              </a:lnSpc>
              <a:spcBef>
                <a:spcPts val="400"/>
              </a:spcBef>
              <a:defRPr sz="1800"/>
            </a:pPr>
            <a:r>
              <a:rPr lang="en-US" sz="2200" b="1" dirty="0">
                <a:latin typeface="Verdana" panose="020B0604030504040204" pitchFamily="34" charset="0"/>
                <a:ea typeface="Verdana" panose="020B0604030504040204" pitchFamily="34" charset="0"/>
                <a:cs typeface="Verdana" panose="020B0604030504040204" pitchFamily="34" charset="0"/>
              </a:rPr>
              <a:t>Include a maximum of 7 standards</a:t>
            </a:r>
          </a:p>
          <a:p>
            <a:pPr>
              <a:lnSpc>
                <a:spcPct val="110000"/>
              </a:lnSpc>
              <a:spcBef>
                <a:spcPts val="400"/>
              </a:spcBef>
              <a:defRPr sz="1800"/>
            </a:pPr>
            <a:r>
              <a:rPr lang="en-US" sz="2200" b="1" dirty="0">
                <a:latin typeface="Verdana" panose="020B0604030504040204" pitchFamily="34" charset="0"/>
                <a:ea typeface="Verdana" panose="020B0604030504040204" pitchFamily="34" charset="0"/>
                <a:cs typeface="Verdana" panose="020B0604030504040204" pitchFamily="34" charset="0"/>
              </a:rPr>
              <a:t>Include a maximum of 28 components (measurable/able to assess)</a:t>
            </a:r>
          </a:p>
          <a:p>
            <a:pPr>
              <a:lnSpc>
                <a:spcPct val="110000"/>
              </a:lnSpc>
              <a:spcBef>
                <a:spcPts val="400"/>
              </a:spcBef>
              <a:defRPr sz="1800"/>
            </a:pPr>
            <a:r>
              <a:rPr lang="en-US" sz="2200" b="1" dirty="0">
                <a:latin typeface="Verdana" panose="020B0604030504040204" pitchFamily="34" charset="0"/>
                <a:ea typeface="Verdana" panose="020B0604030504040204" pitchFamily="34" charset="0"/>
                <a:cs typeface="Verdana" panose="020B0604030504040204" pitchFamily="34" charset="0"/>
              </a:rPr>
              <a:t>Must be possible to assess through a limited number of assessments (6-8)</a:t>
            </a:r>
          </a:p>
          <a:p>
            <a:pPr>
              <a:lnSpc>
                <a:spcPct val="110000"/>
              </a:lnSpc>
              <a:spcBef>
                <a:spcPts val="400"/>
              </a:spcBef>
              <a:defRPr sz="1800"/>
            </a:pPr>
            <a:r>
              <a:rPr lang="en-US" sz="2200" b="1" dirty="0">
                <a:latin typeface="Verdana" panose="020B0604030504040204" pitchFamily="34" charset="0"/>
                <a:ea typeface="Verdana" panose="020B0604030504040204" pitchFamily="34" charset="0"/>
                <a:cs typeface="Verdana" panose="020B0604030504040204" pitchFamily="34" charset="0"/>
              </a:rPr>
              <a:t>Must be written around the following four principles aligned with InTASC categories:</a:t>
            </a:r>
          </a:p>
          <a:p>
            <a:pPr lvl="1">
              <a:lnSpc>
                <a:spcPct val="110000"/>
              </a:lnSpc>
              <a:spcBef>
                <a:spcPts val="400"/>
              </a:spcBef>
              <a:buFont typeface="Wingdings" panose="05000000000000000000" pitchFamily="2" charset="2"/>
              <a:buChar char="v"/>
              <a:defRPr sz="1400"/>
            </a:pPr>
            <a:r>
              <a:rPr lang="en-US" sz="1800" b="1" dirty="0">
                <a:latin typeface="Verdana" panose="020B0604030504040204" pitchFamily="34" charset="0"/>
                <a:ea typeface="Verdana" panose="020B0604030504040204" pitchFamily="34" charset="0"/>
                <a:cs typeface="Verdana" panose="020B0604030504040204" pitchFamily="34" charset="0"/>
              </a:rPr>
              <a:t>Principal A: The Learner and Learning</a:t>
            </a:r>
          </a:p>
          <a:p>
            <a:pPr lvl="1">
              <a:lnSpc>
                <a:spcPct val="110000"/>
              </a:lnSpc>
              <a:spcBef>
                <a:spcPts val="400"/>
              </a:spcBef>
              <a:buFont typeface="Wingdings" panose="05000000000000000000" pitchFamily="2" charset="2"/>
              <a:buChar char="v"/>
              <a:defRPr sz="1400"/>
            </a:pPr>
            <a:r>
              <a:rPr lang="en-US" sz="1800" b="1" dirty="0">
                <a:latin typeface="Verdana" panose="020B0604030504040204" pitchFamily="34" charset="0"/>
                <a:ea typeface="Verdana" panose="020B0604030504040204" pitchFamily="34" charset="0"/>
                <a:cs typeface="Verdana" panose="020B0604030504040204" pitchFamily="34" charset="0"/>
              </a:rPr>
              <a:t>Principal B: Content</a:t>
            </a:r>
          </a:p>
          <a:p>
            <a:pPr lvl="1">
              <a:lnSpc>
                <a:spcPct val="110000"/>
              </a:lnSpc>
              <a:spcBef>
                <a:spcPts val="400"/>
              </a:spcBef>
              <a:buFont typeface="Wingdings" panose="05000000000000000000" pitchFamily="2" charset="2"/>
              <a:buChar char="v"/>
              <a:defRPr sz="1400"/>
            </a:pPr>
            <a:r>
              <a:rPr lang="en-US" sz="1800" b="1" dirty="0">
                <a:latin typeface="Verdana" panose="020B0604030504040204" pitchFamily="34" charset="0"/>
                <a:ea typeface="Verdana" panose="020B0604030504040204" pitchFamily="34" charset="0"/>
                <a:cs typeface="Verdana" panose="020B0604030504040204" pitchFamily="34" charset="0"/>
              </a:rPr>
              <a:t>Principal C: Instructional Practice</a:t>
            </a:r>
          </a:p>
          <a:p>
            <a:pPr lvl="1">
              <a:lnSpc>
                <a:spcPct val="110000"/>
              </a:lnSpc>
              <a:spcBef>
                <a:spcPts val="400"/>
              </a:spcBef>
              <a:buFont typeface="Wingdings" panose="05000000000000000000" pitchFamily="2" charset="2"/>
              <a:buChar char="v"/>
              <a:defRPr sz="1400"/>
            </a:pPr>
            <a:r>
              <a:rPr lang="en-US" sz="1800" b="1" dirty="0">
                <a:latin typeface="Verdana" panose="020B0604030504040204" pitchFamily="34" charset="0"/>
                <a:ea typeface="Verdana" panose="020B0604030504040204" pitchFamily="34" charset="0"/>
                <a:cs typeface="Verdana" panose="020B0604030504040204" pitchFamily="34" charset="0"/>
              </a:rPr>
              <a:t>Principal D: Professional Responsibility</a:t>
            </a:r>
          </a:p>
          <a:p>
            <a:pPr>
              <a:lnSpc>
                <a:spcPct val="110000"/>
              </a:lnSpc>
              <a:spcBef>
                <a:spcPts val="400"/>
              </a:spcBef>
              <a:defRPr sz="1800"/>
            </a:pPr>
            <a:r>
              <a:rPr lang="en-US" sz="2200" b="1" dirty="0">
                <a:latin typeface="Verdana" panose="020B0604030504040204" pitchFamily="34" charset="0"/>
                <a:ea typeface="Verdana" panose="020B0604030504040204" pitchFamily="34" charset="0"/>
                <a:cs typeface="Verdana" panose="020B0604030504040204" pitchFamily="34" charset="0"/>
              </a:rPr>
              <a:t>Ensure attention to CAEP’s cross-cutting theme on technology and digital learning</a:t>
            </a:r>
            <a:endParaRPr lang="en-US" b="1" dirty="0"/>
          </a:p>
        </p:txBody>
      </p:sp>
    </p:spTree>
    <p:extLst>
      <p:ext uri="{BB962C8B-B14F-4D97-AF65-F5344CB8AC3E}">
        <p14:creationId xmlns:p14="http://schemas.microsoft.com/office/powerpoint/2010/main" val="3347916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092200"/>
          </a:xfrm>
        </p:spPr>
        <p:txBody>
          <a:bodyPr>
            <a:normAutofit/>
          </a:bodyPr>
          <a:lstStyle/>
          <a:p>
            <a:pPr algn="ctr"/>
            <a:r>
              <a:rPr lang="en-US" sz="4000" dirty="0">
                <a:solidFill>
                  <a:schemeClr val="tx1"/>
                </a:solidFill>
              </a:rPr>
              <a:t>ECSE Draft Initial Standards</a:t>
            </a:r>
          </a:p>
        </p:txBody>
      </p:sp>
      <p:sp>
        <p:nvSpPr>
          <p:cNvPr id="3" name="Content Placeholder 2"/>
          <p:cNvSpPr>
            <a:spLocks noGrp="1"/>
          </p:cNvSpPr>
          <p:nvPr>
            <p:ph idx="1"/>
          </p:nvPr>
        </p:nvSpPr>
        <p:spPr>
          <a:xfrm>
            <a:off x="1917700" y="1003301"/>
            <a:ext cx="8369300" cy="5173663"/>
          </a:xfrm>
        </p:spPr>
        <p:txBody>
          <a:bodyPr>
            <a:normAutofit/>
          </a:bodyPr>
          <a:lstStyle/>
          <a:p>
            <a:pPr>
              <a:lnSpc>
                <a:spcPct val="110000"/>
              </a:lnSpc>
            </a:pPr>
            <a:r>
              <a:rPr lang="en-US" sz="2400" b="1" dirty="0"/>
              <a:t>Task Force focused on performance-based behaviors we want to see from </a:t>
            </a:r>
            <a:r>
              <a:rPr lang="en-US" sz="2400" b="1" i="1" dirty="0"/>
              <a:t>beginning early interventionists and early childhood special educators</a:t>
            </a:r>
            <a:r>
              <a:rPr lang="en-US" sz="2400" b="1" dirty="0"/>
              <a:t>.</a:t>
            </a:r>
          </a:p>
          <a:p>
            <a:pPr>
              <a:lnSpc>
                <a:spcPct val="110000"/>
              </a:lnSpc>
              <a:spcBef>
                <a:spcPts val="400"/>
              </a:spcBef>
              <a:defRPr sz="1800"/>
            </a:pPr>
            <a:r>
              <a:rPr lang="en-US" sz="2400" b="1" dirty="0"/>
              <a:t>Worked within CEC and CAEP parameters to develop a concise, yet complete, document. </a:t>
            </a:r>
          </a:p>
          <a:p>
            <a:pPr>
              <a:lnSpc>
                <a:spcPct val="110000"/>
              </a:lnSpc>
              <a:spcBef>
                <a:spcPts val="400"/>
              </a:spcBef>
              <a:defRPr sz="1800"/>
            </a:pPr>
            <a:r>
              <a:rPr lang="en-US" sz="2400" b="1" dirty="0"/>
              <a:t>Drafts are just that: drafts. As feedback is received, the Task Force will make revisions.</a:t>
            </a:r>
          </a:p>
          <a:p>
            <a:pPr>
              <a:lnSpc>
                <a:spcPct val="110000"/>
              </a:lnSpc>
              <a:spcBef>
                <a:spcPts val="400"/>
              </a:spcBef>
              <a:defRPr sz="1800"/>
            </a:pPr>
            <a:r>
              <a:rPr lang="en-US" sz="2400" b="1" dirty="0"/>
              <a:t>Currently draft Standards, Components, and Supporting Explanations are available for review.</a:t>
            </a:r>
          </a:p>
          <a:p>
            <a:pPr>
              <a:lnSpc>
                <a:spcPct val="110000"/>
              </a:lnSpc>
              <a:spcBef>
                <a:spcPts val="400"/>
              </a:spcBef>
              <a:defRPr sz="1800"/>
            </a:pPr>
            <a:r>
              <a:rPr lang="en-US" sz="2400" b="1" dirty="0"/>
              <a:t>Additional products to be drafted are:  knowledge bases, performance indicators, assessments, rubrics.</a:t>
            </a:r>
          </a:p>
        </p:txBody>
      </p:sp>
    </p:spTree>
    <p:extLst>
      <p:ext uri="{BB962C8B-B14F-4D97-AF65-F5344CB8AC3E}">
        <p14:creationId xmlns:p14="http://schemas.microsoft.com/office/powerpoint/2010/main" val="3733578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365127"/>
            <a:ext cx="8420100" cy="1325563"/>
          </a:xfrm>
        </p:spPr>
        <p:txBody>
          <a:bodyPr>
            <a:normAutofit fontScale="90000"/>
          </a:bodyPr>
          <a:lstStyle/>
          <a:p>
            <a:r>
              <a:rPr lang="en-US" sz="3100" dirty="0">
                <a:solidFill>
                  <a:schemeClr val="tx1"/>
                </a:solidFill>
              </a:rPr>
              <a:t>Draft Standard 1: Child Development and Early Learning</a:t>
            </a:r>
            <a:br>
              <a:rPr lang="en-US" sz="3100" dirty="0">
                <a:solidFill>
                  <a:schemeClr val="tx1"/>
                </a:solidFill>
              </a:rPr>
            </a:br>
            <a:r>
              <a:rPr lang="en-US" dirty="0"/>
              <a:t> </a:t>
            </a:r>
          </a:p>
        </p:txBody>
      </p:sp>
      <p:sp>
        <p:nvSpPr>
          <p:cNvPr id="3" name="Content Placeholder 2"/>
          <p:cNvSpPr>
            <a:spLocks noGrp="1"/>
          </p:cNvSpPr>
          <p:nvPr>
            <p:ph idx="1"/>
          </p:nvPr>
        </p:nvSpPr>
        <p:spPr>
          <a:xfrm>
            <a:off x="1644650" y="1906815"/>
            <a:ext cx="8890000" cy="5097463"/>
          </a:xfrm>
        </p:spPr>
        <p:txBody>
          <a:bodyPr>
            <a:normAutofit fontScale="55000" lnSpcReduction="20000"/>
          </a:bodyPr>
          <a:lstStyle/>
          <a:p>
            <a:pPr marL="0" indent="0">
              <a:lnSpc>
                <a:spcPct val="100000"/>
              </a:lnSpc>
              <a:buNone/>
            </a:pPr>
            <a:r>
              <a:rPr lang="en-US" sz="3200" dirty="0"/>
              <a:t>Candidates understand the impact of different theories and philosophies of early learning and development on assessment, curriculum, instructional, and intervention decisions. Candidates apply knowledge of typical development sequences and variations, individual differences, exceptionalities, and other direct and indirect contextual features that support or constrain children’s development and learning. These factors as well as social, cultural, and linguistic diversity are considered when facilitating meaningful learning experiences and individualizing intervention and instruction within natural and inclusive environments.</a:t>
            </a:r>
          </a:p>
          <a:p>
            <a:pPr marL="514350" indent="-514350">
              <a:lnSpc>
                <a:spcPct val="100000"/>
              </a:lnSpc>
              <a:buFont typeface="+mj-lt"/>
              <a:buAutoNum type="arabicPeriod"/>
            </a:pPr>
            <a:r>
              <a:rPr lang="en-US" dirty="0"/>
              <a:t>Candidates demonstrate an understanding of the impact that different theories and philosophies of early learning and development have on assessment, curriculum, instructional, and intervention decisions. </a:t>
            </a:r>
          </a:p>
          <a:p>
            <a:pPr marL="514350" indent="-514350">
              <a:lnSpc>
                <a:spcPct val="100000"/>
              </a:lnSpc>
              <a:buFont typeface="+mj-lt"/>
              <a:buAutoNum type="arabicPeriod"/>
            </a:pPr>
            <a:r>
              <a:rPr lang="en-US" dirty="0"/>
              <a:t>Candidates apply knowledge of normative sequences of early development, individual differences, and families’ cultural and linguistic diversity to support each child’s development and learning within natural and inclusive environments.</a:t>
            </a:r>
          </a:p>
          <a:p>
            <a:pPr marL="514350" indent="-514350">
              <a:lnSpc>
                <a:spcPct val="100000"/>
              </a:lnSpc>
              <a:buFont typeface="+mj-lt"/>
              <a:buAutoNum type="arabicPeriod"/>
            </a:pPr>
            <a:r>
              <a:rPr lang="en-US" dirty="0"/>
              <a:t>Candidates apply knowledge of biological and environmental factors that may support or constrain children’s early development and learning as they plan and implement early intervention and instruction. </a:t>
            </a:r>
          </a:p>
          <a:p>
            <a:pPr marL="514350" indent="-514350">
              <a:lnSpc>
                <a:spcPct val="100000"/>
              </a:lnSpc>
              <a:buFont typeface="+mj-lt"/>
              <a:buAutoNum type="arabicPeriod"/>
            </a:pPr>
            <a:r>
              <a:rPr lang="en-US" dirty="0"/>
              <a:t>Candidates demonstrate an understanding of characteristics, etiologies, and individual differences within and across exceptionalities and developmental delays, and their potential impact on children’s early development and learning. </a:t>
            </a:r>
          </a:p>
        </p:txBody>
      </p:sp>
    </p:spTree>
    <p:extLst>
      <p:ext uri="{BB962C8B-B14F-4D97-AF65-F5344CB8AC3E}">
        <p14:creationId xmlns:p14="http://schemas.microsoft.com/office/powerpoint/2010/main" val="3424616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638174"/>
          </a:xfrm>
        </p:spPr>
        <p:txBody>
          <a:bodyPr>
            <a:normAutofit/>
          </a:bodyPr>
          <a:lstStyle/>
          <a:p>
            <a:r>
              <a:rPr lang="en-US" sz="3200" dirty="0">
                <a:solidFill>
                  <a:schemeClr val="tx1"/>
                </a:solidFill>
              </a:rPr>
              <a:t>Draft Standard 2: Partnering with Families</a:t>
            </a:r>
          </a:p>
        </p:txBody>
      </p:sp>
      <p:sp>
        <p:nvSpPr>
          <p:cNvPr id="3" name="Content Placeholder 2"/>
          <p:cNvSpPr>
            <a:spLocks noGrp="1"/>
          </p:cNvSpPr>
          <p:nvPr>
            <p:ph idx="1"/>
          </p:nvPr>
        </p:nvSpPr>
        <p:spPr>
          <a:xfrm>
            <a:off x="1701800" y="1244601"/>
            <a:ext cx="8788400" cy="4932363"/>
          </a:xfrm>
        </p:spPr>
        <p:txBody>
          <a:bodyPr>
            <a:normAutofit fontScale="70000" lnSpcReduction="20000"/>
          </a:bodyPr>
          <a:lstStyle/>
          <a:p>
            <a:pPr marL="0" indent="0">
              <a:buNone/>
            </a:pPr>
            <a:r>
              <a:rPr lang="en-US" dirty="0"/>
              <a:t>Candidates use their knowledge of family systems to develop reciprocal partnerships with families. They apply family capacity-building practices as they support families to make informed decisions. They employ adult learning strategies and engage families in opportunities that build on existing strengths and foster family competence and confidence and support children’s development and learning.</a:t>
            </a:r>
          </a:p>
          <a:p>
            <a:pPr marL="457200" indent="-457200">
              <a:buFont typeface="+mj-lt"/>
              <a:buAutoNum type="arabicPeriod"/>
            </a:pPr>
            <a:r>
              <a:rPr lang="en-US" dirty="0"/>
              <a:t>Candidates apply their knowledge of family-centered practices, family systems, and the changing needs and priorities in family life to develop trusting, respectful, culturally responsive and affirming partnerships with all families that allow for the mutual exchange of knowledge and information. </a:t>
            </a:r>
          </a:p>
          <a:p>
            <a:pPr marL="457200" indent="-457200">
              <a:buFont typeface="+mj-lt"/>
              <a:buAutoNum type="arabicPeriod"/>
            </a:pPr>
            <a:r>
              <a:rPr lang="en-US" dirty="0"/>
              <a:t>Candidates communicate clear, comprehensive, objective information in order to prepare families to make informed decisions about necessary resources and supports, and to advocate for access and equity in natural, inclusive environments.</a:t>
            </a:r>
          </a:p>
          <a:p>
            <a:pPr marL="457200" indent="-457200">
              <a:buFont typeface="+mj-lt"/>
              <a:buAutoNum type="arabicPeriod"/>
            </a:pPr>
            <a:r>
              <a:rPr lang="en-US" dirty="0"/>
              <a:t>Candidates employ adult learning strategies to engage families in identifying their strengths, priorities, and concerns; to foster opportunities to achieve the goals they have for their family and their child’s development and learning; and to support their competence and confidence during assessment, individualized planning, intervention and instruction, and transition processes.</a:t>
            </a:r>
          </a:p>
          <a:p>
            <a:endParaRPr lang="en-US" dirty="0"/>
          </a:p>
        </p:txBody>
      </p:sp>
    </p:spTree>
    <p:extLst>
      <p:ext uri="{BB962C8B-B14F-4D97-AF65-F5344CB8AC3E}">
        <p14:creationId xmlns:p14="http://schemas.microsoft.com/office/powerpoint/2010/main" val="4036033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650874"/>
          </a:xfrm>
        </p:spPr>
        <p:txBody>
          <a:bodyPr>
            <a:normAutofit/>
          </a:bodyPr>
          <a:lstStyle/>
          <a:p>
            <a:r>
              <a:rPr lang="en-US" sz="3200" dirty="0">
                <a:solidFill>
                  <a:schemeClr val="tx1"/>
                </a:solidFill>
              </a:rPr>
              <a:t>Draft Standard 3: Collaboration and Teaming</a:t>
            </a:r>
          </a:p>
        </p:txBody>
      </p:sp>
      <p:sp>
        <p:nvSpPr>
          <p:cNvPr id="3" name="Content Placeholder 2"/>
          <p:cNvSpPr>
            <a:spLocks noGrp="1"/>
          </p:cNvSpPr>
          <p:nvPr>
            <p:ph idx="1"/>
          </p:nvPr>
        </p:nvSpPr>
        <p:spPr>
          <a:xfrm>
            <a:off x="1943100" y="1016001"/>
            <a:ext cx="8356600" cy="5160962"/>
          </a:xfrm>
        </p:spPr>
        <p:txBody>
          <a:bodyPr>
            <a:normAutofit fontScale="77500" lnSpcReduction="20000"/>
          </a:bodyPr>
          <a:lstStyle/>
          <a:p>
            <a:pPr marL="0" indent="0">
              <a:buNone/>
            </a:pPr>
            <a:r>
              <a:rPr lang="en-US" dirty="0"/>
              <a:t>Candidates apply models, skills, and processes of teaming when collaborating and communicating with families and professionals, using culturally-and linguistically-responsive practices.  In partnership with families and other professionals, candidates plan and implement transitions that occur across the age span.  Candidates use a variety of collaborative strategies while working with and supporting other adults.</a:t>
            </a:r>
          </a:p>
          <a:p>
            <a:pPr marL="457200" indent="-457200">
              <a:buFont typeface="+mj-lt"/>
              <a:buAutoNum type="arabicPeriod"/>
            </a:pPr>
            <a:r>
              <a:rPr lang="en-US" dirty="0"/>
              <a:t>Candidates apply teaming models, skills, and processes including appropriate uses of technology, when collaborating and communicating with families; professionals representing multiple disciplines and roles; and community partners and agencies.</a:t>
            </a:r>
          </a:p>
          <a:p>
            <a:pPr marL="457200" indent="-457200">
              <a:buFont typeface="+mj-lt"/>
              <a:buAutoNum type="arabicPeriod"/>
            </a:pPr>
            <a:r>
              <a:rPr lang="en-US" dirty="0"/>
              <a:t>Candidates use a variety of collaborative strategies when working with other adults that are appropriate to the task and take into considerations the environment and service delivery approach.</a:t>
            </a:r>
          </a:p>
          <a:p>
            <a:pPr marL="457200" indent="-457200">
              <a:buFont typeface="+mj-lt"/>
              <a:buAutoNum type="arabicPeriod"/>
            </a:pPr>
            <a:r>
              <a:rPr lang="en-US" dirty="0"/>
              <a:t>Candidates partner with family members and other professionals to facilitate individualized plans and the multiple transitions that occur across the age span (birth through age 8).</a:t>
            </a:r>
          </a:p>
          <a:p>
            <a:pPr marL="0" indent="0">
              <a:buNone/>
            </a:pPr>
            <a:endParaRPr lang="en-US" dirty="0"/>
          </a:p>
          <a:p>
            <a:endParaRPr lang="en-US" dirty="0"/>
          </a:p>
        </p:txBody>
      </p:sp>
    </p:spTree>
    <p:extLst>
      <p:ext uri="{BB962C8B-B14F-4D97-AF65-F5344CB8AC3E}">
        <p14:creationId xmlns:p14="http://schemas.microsoft.com/office/powerpoint/2010/main" val="770924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550" y="138224"/>
            <a:ext cx="8270801" cy="467833"/>
          </a:xfrm>
        </p:spPr>
        <p:txBody>
          <a:bodyPr>
            <a:noAutofit/>
          </a:bodyPr>
          <a:lstStyle/>
          <a:p>
            <a:r>
              <a:rPr lang="en-US" sz="2800" dirty="0">
                <a:solidFill>
                  <a:schemeClr val="tx1"/>
                </a:solidFill>
              </a:rPr>
              <a:t>Draft Standard 4: Assessment Processes</a:t>
            </a:r>
          </a:p>
        </p:txBody>
      </p:sp>
      <p:sp>
        <p:nvSpPr>
          <p:cNvPr id="3" name="Content Placeholder 2"/>
          <p:cNvSpPr>
            <a:spLocks noGrp="1"/>
          </p:cNvSpPr>
          <p:nvPr>
            <p:ph idx="1"/>
          </p:nvPr>
        </p:nvSpPr>
        <p:spPr>
          <a:xfrm>
            <a:off x="1676400" y="680485"/>
            <a:ext cx="8826500" cy="5496479"/>
          </a:xfrm>
        </p:spPr>
        <p:txBody>
          <a:bodyPr>
            <a:normAutofit fontScale="55000" lnSpcReduction="20000"/>
          </a:bodyPr>
          <a:lstStyle/>
          <a:p>
            <a:pPr marL="0" indent="0">
              <a:lnSpc>
                <a:spcPct val="120000"/>
              </a:lnSpc>
              <a:buNone/>
            </a:pPr>
            <a:r>
              <a:rPr lang="en-US" sz="3200" dirty="0"/>
              <a:t>Candidates know and understand the purposes of assessment, in relation to ethical and legal considerations, to choose developmentally, linguistically and culturally-appropriate tools and methods responsive to the characteristics of the child, family, and program. Using evidence-based processes and approaches, candidates develop or select informal measures, select and administer formal measures in partnership with families and other professionals. They analyze, interpret, document, and share strength-based assessment information with families and other professionals for goal development, planning instruction/intervention, monitoring progress, and reporting. </a:t>
            </a:r>
            <a:endParaRPr lang="en-US" dirty="0"/>
          </a:p>
          <a:p>
            <a:pPr marL="514350" indent="-514350">
              <a:lnSpc>
                <a:spcPct val="120000"/>
              </a:lnSpc>
              <a:buFont typeface="+mj-lt"/>
              <a:buAutoNum type="arabicPeriod"/>
            </a:pPr>
            <a:r>
              <a:rPr lang="en-US" dirty="0"/>
              <a:t>Candidates know and understand the purposes of formal and informal assessment including ethical and legal considerations, to choose developmentally, linguistically and culturally-appropriate, valid, reliable tools, and methods responsive to the characteristics of the child, family and program. </a:t>
            </a:r>
          </a:p>
          <a:p>
            <a:pPr marL="514350" indent="-514350">
              <a:lnSpc>
                <a:spcPct val="120000"/>
              </a:lnSpc>
              <a:buFont typeface="+mj-lt"/>
              <a:buAutoNum type="arabicPeriod"/>
            </a:pPr>
            <a:r>
              <a:rPr lang="en-US" dirty="0"/>
              <a:t>Candidates develop or select and use valid, reliable tools using evidence-based processes/approaches, including technology, in partnership with families and other professionals. </a:t>
            </a:r>
          </a:p>
          <a:p>
            <a:pPr marL="514350" indent="-514350">
              <a:lnSpc>
                <a:spcPct val="120000"/>
              </a:lnSpc>
              <a:buFont typeface="+mj-lt"/>
              <a:buAutoNum type="arabicPeriod"/>
            </a:pPr>
            <a:r>
              <a:rPr lang="en-US" dirty="0"/>
              <a:t>Candidates analyze, interpret, document and share strength-based assessment information with families and other professionals.</a:t>
            </a:r>
          </a:p>
          <a:p>
            <a:pPr marL="514350" indent="-514350">
              <a:lnSpc>
                <a:spcPct val="120000"/>
              </a:lnSpc>
              <a:buFont typeface="+mj-lt"/>
              <a:buAutoNum type="arabicPeriod"/>
            </a:pPr>
            <a:r>
              <a:rPr lang="en-US" dirty="0"/>
              <a:t>Candidates in collaboration with families and other team members, use assessment data to develop child and/or family-based goals, plan for individualized instruction, and monitor progress to determine efficacy of programming. </a:t>
            </a:r>
          </a:p>
          <a:p>
            <a:endParaRPr lang="en-US" dirty="0"/>
          </a:p>
        </p:txBody>
      </p:sp>
    </p:spTree>
    <p:extLst>
      <p:ext uri="{BB962C8B-B14F-4D97-AF65-F5344CB8AC3E}">
        <p14:creationId xmlns:p14="http://schemas.microsoft.com/office/powerpoint/2010/main" val="283504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51" y="215901"/>
            <a:ext cx="8601149" cy="645337"/>
          </a:xfrm>
        </p:spPr>
        <p:txBody>
          <a:bodyPr>
            <a:normAutofit fontScale="90000"/>
          </a:bodyPr>
          <a:lstStyle/>
          <a:p>
            <a:r>
              <a:rPr lang="en-US" sz="2400" dirty="0">
                <a:solidFill>
                  <a:schemeClr val="tx1"/>
                </a:solidFill>
              </a:rPr>
              <a:t>Draft Standard 5: Application of Curriculum Frameworks in the Planning of Meaningful Learning Experiences</a:t>
            </a:r>
          </a:p>
        </p:txBody>
      </p:sp>
      <p:sp>
        <p:nvSpPr>
          <p:cNvPr id="3" name="Content Placeholder 2"/>
          <p:cNvSpPr>
            <a:spLocks noGrp="1"/>
          </p:cNvSpPr>
          <p:nvPr>
            <p:ph idx="1"/>
          </p:nvPr>
        </p:nvSpPr>
        <p:spPr>
          <a:xfrm>
            <a:off x="1816100" y="1016001"/>
            <a:ext cx="8521700" cy="5160962"/>
          </a:xfrm>
        </p:spPr>
        <p:txBody>
          <a:bodyPr>
            <a:normAutofit fontScale="62500" lnSpcReduction="20000"/>
          </a:bodyPr>
          <a:lstStyle/>
          <a:p>
            <a:pPr marL="0" indent="0">
              <a:lnSpc>
                <a:spcPct val="120000"/>
              </a:lnSpc>
              <a:buNone/>
            </a:pPr>
            <a:r>
              <a:rPr lang="en-US" dirty="0"/>
              <a:t>Candidates collaborate with families and professionals to use developmentally appropriate, culturally responsive and affirming early childhood curriculum frameworks across developmental and content domains. Candidates create and support universally-designed, inclusive and natural learning environments that provide each child and family with equitable access to high-quality learning experiences. Candidates plan strategies, modifications, and accommodations to provide each child with learning opportunities that meet rigorous learning standards.</a:t>
            </a:r>
          </a:p>
          <a:p>
            <a:pPr marL="514350" indent="-514350">
              <a:lnSpc>
                <a:spcPct val="120000"/>
              </a:lnSpc>
              <a:buFont typeface="+mj-lt"/>
              <a:buAutoNum type="arabicPeriod"/>
            </a:pPr>
            <a:r>
              <a:rPr lang="en-US" dirty="0"/>
              <a:t>Candidates collaborate with families and other professionals to identify, adapt, and individualize early childhood frameworks to plan and facilitate meaningful, culturally-responsive and affirming learning opportunities that support the unique abilities and needs of all children and families.</a:t>
            </a:r>
          </a:p>
          <a:p>
            <a:pPr marL="514350" indent="-514350">
              <a:lnSpc>
                <a:spcPct val="120000"/>
              </a:lnSpc>
              <a:buFont typeface="+mj-lt"/>
              <a:buAutoNum type="arabicPeriod"/>
            </a:pPr>
            <a:r>
              <a:rPr lang="en-US" dirty="0"/>
              <a:t>Candidates use their knowledge of early childhood curriculum frameworks, academic content knowledge and related pedagogy to plan and implement universally-designed, developmentally appropriate, and challenging learning experiences.  In so doing, they individualize programming that promote children’s learning within and across developmental and content domains and ensure equitable access to appropriate and challenging learning standards for all children. </a:t>
            </a:r>
          </a:p>
        </p:txBody>
      </p:sp>
    </p:spTree>
    <p:extLst>
      <p:ext uri="{BB962C8B-B14F-4D97-AF65-F5344CB8AC3E}">
        <p14:creationId xmlns:p14="http://schemas.microsoft.com/office/powerpoint/2010/main" val="3051081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7591"/>
            <a:ext cx="8750300" cy="574158"/>
          </a:xfrm>
        </p:spPr>
        <p:txBody>
          <a:bodyPr>
            <a:noAutofit/>
          </a:bodyPr>
          <a:lstStyle/>
          <a:p>
            <a:r>
              <a:rPr lang="en-US" sz="2200" dirty="0">
                <a:solidFill>
                  <a:schemeClr val="tx1"/>
                </a:solidFill>
              </a:rPr>
              <a:t>Draft Standard 6: Using Responsive and Reciprocal Interactions, Interventions, and Instruction </a:t>
            </a:r>
          </a:p>
        </p:txBody>
      </p:sp>
      <p:sp>
        <p:nvSpPr>
          <p:cNvPr id="3" name="Content Placeholder 2"/>
          <p:cNvSpPr>
            <a:spLocks noGrp="1"/>
          </p:cNvSpPr>
          <p:nvPr>
            <p:ph idx="1"/>
          </p:nvPr>
        </p:nvSpPr>
        <p:spPr>
          <a:xfrm>
            <a:off x="1676400" y="1037493"/>
            <a:ext cx="8991600" cy="5670017"/>
          </a:xfrm>
        </p:spPr>
        <p:txBody>
          <a:bodyPr>
            <a:normAutofit fontScale="25000" lnSpcReduction="20000"/>
          </a:bodyPr>
          <a:lstStyle/>
          <a:p>
            <a:pPr marL="0" indent="0">
              <a:lnSpc>
                <a:spcPct val="120000"/>
              </a:lnSpc>
              <a:buNone/>
            </a:pPr>
            <a:r>
              <a:rPr lang="en-US" sz="5600" dirty="0"/>
              <a:t>Candidates plan and implement intentional, systematic, evidence-based responsive interactions, interventions, and instruction to support all children’s learning and development across developmental and content domains in partnership with families and other professionals. They intentionally promote children’s social-emotional competence, communication, and play. Candidates facilitate equitable access and participation for all children within natural environments and inclusive settings through culturally responsive and affirming practices and relationships. Candidates use data-based decision making to plan for and continually adapt and improve interactions, interventions, and instruction to ensure fidelity of implementation.</a:t>
            </a:r>
          </a:p>
          <a:p>
            <a:pPr marL="514350" indent="-514350">
              <a:lnSpc>
                <a:spcPct val="110000"/>
              </a:lnSpc>
              <a:buFont typeface="+mj-lt"/>
              <a:buAutoNum type="arabicPeriod"/>
            </a:pPr>
            <a:r>
              <a:rPr lang="en-US" sz="4800" dirty="0"/>
              <a:t>Candidates identify systematic, responsive, and intentional evidence-based practices with fidelity when interacting with children and families.</a:t>
            </a:r>
          </a:p>
          <a:p>
            <a:pPr marL="514350" indent="-514350">
              <a:lnSpc>
                <a:spcPct val="110000"/>
              </a:lnSpc>
              <a:buFont typeface="+mj-lt"/>
              <a:buAutoNum type="arabicPeriod"/>
            </a:pPr>
            <a:r>
              <a:rPr lang="en-US" sz="4800" dirty="0"/>
              <a:t>Candidates employ adult-learning strategies as they engage in reciprocal partnerships with families, caregivers, and other professionals to facilitate responsive adult-child interactions, interventions, and instruction in support of child learning and development.</a:t>
            </a:r>
          </a:p>
          <a:p>
            <a:pPr marL="514350" indent="-514350">
              <a:lnSpc>
                <a:spcPct val="110000"/>
              </a:lnSpc>
              <a:buFont typeface="+mj-lt"/>
              <a:buAutoNum type="arabicPeriod"/>
            </a:pPr>
            <a:r>
              <a:rPr lang="en-US" sz="4800" dirty="0"/>
              <a:t>Candidates plan and use flexible and embedded instructional and environmental arrangements and appropriate materials to support the use of interactions, interventions, and instruction that is adapted to meet the needs of all children and families. </a:t>
            </a:r>
          </a:p>
          <a:p>
            <a:pPr marL="514350" indent="-514350">
              <a:lnSpc>
                <a:spcPct val="110000"/>
              </a:lnSpc>
              <a:buFont typeface="+mj-lt"/>
              <a:buAutoNum type="arabicPeriod"/>
            </a:pPr>
            <a:r>
              <a:rPr lang="en-US" sz="4800" dirty="0"/>
              <a:t>Candidates promote children’s social emotional competence and communication, and proactively plan and implement function-based interventions to prevent and address challenging behaviors.</a:t>
            </a:r>
          </a:p>
          <a:p>
            <a:pPr marL="514350" indent="-514350">
              <a:lnSpc>
                <a:spcPct val="110000"/>
              </a:lnSpc>
              <a:buFont typeface="+mj-lt"/>
              <a:buAutoNum type="arabicPeriod"/>
            </a:pPr>
            <a:r>
              <a:rPr lang="en-US" sz="4800" dirty="0"/>
              <a:t>Candidates identify and create multiple opportunities for children to develop play skills and engage in meaningful play experiences independently and with others across contexts.</a:t>
            </a:r>
          </a:p>
          <a:p>
            <a:pPr marL="514350" indent="-514350">
              <a:lnSpc>
                <a:spcPct val="110000"/>
              </a:lnSpc>
              <a:buFont typeface="+mj-lt"/>
              <a:buAutoNum type="arabicPeriod"/>
            </a:pPr>
            <a:r>
              <a:rPr lang="en-US" sz="4800" dirty="0"/>
              <a:t>Candidates use responsive interactions, interventions, and instruction with sufficient intensity and support across activities, routines, and environments to promote child and family access, participation, and engagement in natural environments and inclusive settings. </a:t>
            </a:r>
          </a:p>
          <a:p>
            <a:pPr marL="514350" indent="-514350">
              <a:lnSpc>
                <a:spcPct val="110000"/>
              </a:lnSpc>
              <a:buFont typeface="+mj-lt"/>
              <a:buAutoNum type="arabicPeriod"/>
            </a:pPr>
            <a:r>
              <a:rPr lang="en-US" sz="4800" dirty="0"/>
              <a:t>Candidates plan for and continually modify and improve approaches to interaction, intervention, and instruction based on multiple sources of data across a range of natural and inclusive settings.</a:t>
            </a:r>
          </a:p>
          <a:p>
            <a:endParaRPr lang="en-US" dirty="0"/>
          </a:p>
        </p:txBody>
      </p:sp>
    </p:spTree>
    <p:extLst>
      <p:ext uri="{BB962C8B-B14F-4D97-AF65-F5344CB8AC3E}">
        <p14:creationId xmlns:p14="http://schemas.microsoft.com/office/powerpoint/2010/main" val="2496461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77801"/>
            <a:ext cx="8636000" cy="749301"/>
          </a:xfrm>
        </p:spPr>
        <p:txBody>
          <a:bodyPr>
            <a:normAutofit/>
          </a:bodyPr>
          <a:lstStyle/>
          <a:p>
            <a:r>
              <a:rPr lang="en-US" sz="2800" dirty="0">
                <a:solidFill>
                  <a:schemeClr val="tx1"/>
                </a:solidFill>
              </a:rPr>
              <a:t>Draft Standard 7: Professionalism and Ethical Practices</a:t>
            </a:r>
          </a:p>
        </p:txBody>
      </p:sp>
      <p:sp>
        <p:nvSpPr>
          <p:cNvPr id="3" name="Content Placeholder 2"/>
          <p:cNvSpPr>
            <a:spLocks noGrp="1"/>
          </p:cNvSpPr>
          <p:nvPr>
            <p:ph idx="1"/>
          </p:nvPr>
        </p:nvSpPr>
        <p:spPr>
          <a:xfrm>
            <a:off x="1676400" y="927101"/>
            <a:ext cx="8737600" cy="5249862"/>
          </a:xfrm>
        </p:spPr>
        <p:txBody>
          <a:bodyPr>
            <a:normAutofit fontScale="77500" lnSpcReduction="20000"/>
          </a:bodyPr>
          <a:lstStyle/>
          <a:p>
            <a:pPr marL="0" indent="0">
              <a:lnSpc>
                <a:spcPct val="120000"/>
              </a:lnSpc>
              <a:buNone/>
            </a:pPr>
            <a:r>
              <a:rPr lang="en-US" dirty="0"/>
              <a:t>Candidates identify and engage with the field of early intervention and early childhood special education by exhibiting professional dispositions and advocacy and leadership skills while adhering to ethical and legal guidelines. Research and evidence-based practices are promoted and used by candidates.</a:t>
            </a:r>
          </a:p>
          <a:p>
            <a:pPr marL="514350" indent="-514350">
              <a:buFont typeface="+mj-lt"/>
              <a:buAutoNum type="arabicPeriod"/>
            </a:pPr>
            <a:r>
              <a:rPr lang="en-US" dirty="0"/>
              <a:t>Candidates engage with the field of early intervention and early childhood special education by participating in local, regional, national, or international activities and professional organizations. </a:t>
            </a:r>
          </a:p>
          <a:p>
            <a:pPr marL="514350" indent="-514350">
              <a:buFont typeface="+mj-lt"/>
              <a:buAutoNum type="arabicPeriod"/>
            </a:pPr>
            <a:r>
              <a:rPr lang="en-US" dirty="0"/>
              <a:t>Candidates engage in ongoing reflective practice and access professional development to improve their own practices. </a:t>
            </a:r>
          </a:p>
          <a:p>
            <a:pPr marL="514350" indent="-514350">
              <a:buFont typeface="+mj-lt"/>
              <a:buAutoNum type="arabicPeriod"/>
            </a:pPr>
            <a:r>
              <a:rPr lang="en-US" dirty="0"/>
              <a:t>Candidates exhibit professional dispositions and leadership skills by using ethical and culturally/linguistically responsive practices and applying legal policies and procedures in relationships and interactions with children, families, and other professionals.</a:t>
            </a:r>
          </a:p>
          <a:p>
            <a:pPr marL="514350" indent="-514350">
              <a:buFont typeface="+mj-lt"/>
              <a:buAutoNum type="arabicPeriod"/>
            </a:pPr>
            <a:r>
              <a:rPr lang="en-US" dirty="0"/>
              <a:t>Candidates advocate for children, families, and the profession including the promotion and use of research and evidence-based practices and decision making.</a:t>
            </a:r>
          </a:p>
        </p:txBody>
      </p:sp>
    </p:spTree>
    <p:extLst>
      <p:ext uri="{BB962C8B-B14F-4D97-AF65-F5344CB8AC3E}">
        <p14:creationId xmlns:p14="http://schemas.microsoft.com/office/powerpoint/2010/main" val="347027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Building a Leadership Curriculum</a:t>
            </a:r>
          </a:p>
        </p:txBody>
      </p:sp>
      <p:sp>
        <p:nvSpPr>
          <p:cNvPr id="3" name="Content Placeholder 2"/>
          <p:cNvSpPr>
            <a:spLocks noGrp="1"/>
          </p:cNvSpPr>
          <p:nvPr>
            <p:ph idx="1"/>
          </p:nvPr>
        </p:nvSpPr>
        <p:spPr/>
        <p:txBody>
          <a:bodyPr/>
          <a:lstStyle/>
          <a:p>
            <a:pPr marL="0" indent="0">
              <a:buNone/>
            </a:pPr>
            <a:r>
              <a:rPr lang="en-US" dirty="0"/>
              <a:t>Part C and Part B(619) Coordinators</a:t>
            </a:r>
          </a:p>
          <a:p>
            <a:pPr marL="0" indent="0">
              <a:buNone/>
            </a:pPr>
            <a:r>
              <a:rPr lang="en-US" dirty="0"/>
              <a:t>	Think Tank</a:t>
            </a:r>
          </a:p>
          <a:p>
            <a:pPr marL="0" indent="0">
              <a:buNone/>
            </a:pPr>
            <a:r>
              <a:rPr lang="en-US" dirty="0"/>
              <a:t>	Delphi</a:t>
            </a:r>
          </a:p>
          <a:p>
            <a:pPr marL="0" indent="0">
              <a:buNone/>
            </a:pPr>
            <a:r>
              <a:rPr lang="en-US" dirty="0"/>
              <a:t>	Member Checks at Leadership Meetings</a:t>
            </a:r>
          </a:p>
          <a:p>
            <a:pPr marL="0" indent="0">
              <a:buNone/>
            </a:pPr>
            <a:endParaRPr lang="en-US" dirty="0"/>
          </a:p>
          <a:p>
            <a:pPr marL="0" indent="0">
              <a:buNone/>
            </a:pPr>
            <a:r>
              <a:rPr lang="en-US" dirty="0"/>
              <a:t>IHE Faculty-2019-2020</a:t>
            </a:r>
          </a:p>
          <a:p>
            <a:pPr marL="0" indent="0">
              <a:buNone/>
            </a:pPr>
            <a:endParaRPr lang="en-US" dirty="0"/>
          </a:p>
          <a:p>
            <a:pPr marL="0" indent="0">
              <a:buNone/>
            </a:pPr>
            <a:r>
              <a:rPr lang="en-US" dirty="0"/>
              <a:t>Families- 2019-2020</a:t>
            </a:r>
          </a:p>
        </p:txBody>
      </p:sp>
    </p:spTree>
    <p:extLst>
      <p:ext uri="{BB962C8B-B14F-4D97-AF65-F5344CB8AC3E}">
        <p14:creationId xmlns:p14="http://schemas.microsoft.com/office/powerpoint/2010/main" val="3410504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90501"/>
            <a:ext cx="7886700" cy="825501"/>
          </a:xfrm>
        </p:spPr>
        <p:txBody>
          <a:bodyPr>
            <a:normAutofit/>
          </a:bodyPr>
          <a:lstStyle/>
          <a:p>
            <a:pPr algn="ctr"/>
            <a:r>
              <a:rPr lang="en-US" sz="3600" dirty="0">
                <a:solidFill>
                  <a:schemeClr val="tx1"/>
                </a:solidFill>
              </a:rPr>
              <a:t>Next Steps and More Information </a:t>
            </a:r>
          </a:p>
        </p:txBody>
      </p:sp>
      <p:sp>
        <p:nvSpPr>
          <p:cNvPr id="3" name="Content Placeholder 2"/>
          <p:cNvSpPr>
            <a:spLocks noGrp="1"/>
          </p:cNvSpPr>
          <p:nvPr>
            <p:ph idx="1"/>
          </p:nvPr>
        </p:nvSpPr>
        <p:spPr>
          <a:xfrm>
            <a:off x="2152650" y="1295401"/>
            <a:ext cx="7886700" cy="4881563"/>
          </a:xfrm>
        </p:spPr>
        <p:txBody>
          <a:bodyPr>
            <a:normAutofit/>
          </a:bodyPr>
          <a:lstStyle/>
          <a:p>
            <a:pPr marL="201168" lvl="1" indent="0">
              <a:lnSpc>
                <a:spcPct val="110000"/>
              </a:lnSpc>
              <a:spcBef>
                <a:spcPts val="400"/>
              </a:spcBef>
              <a:buNone/>
              <a:defRPr sz="1800"/>
            </a:pPr>
            <a:r>
              <a:rPr lang="en-US" sz="2600" b="1" dirty="0"/>
              <a:t>Public survey:  </a:t>
            </a:r>
            <a:r>
              <a:rPr lang="en-US" sz="2600" dirty="0"/>
              <a:t>September 2019</a:t>
            </a:r>
            <a:endParaRPr lang="en-US" sz="2600" b="1" dirty="0"/>
          </a:p>
          <a:p>
            <a:pPr marL="201168" lvl="1" indent="0">
              <a:lnSpc>
                <a:spcPct val="110000"/>
              </a:lnSpc>
              <a:spcBef>
                <a:spcPts val="400"/>
              </a:spcBef>
              <a:buNone/>
              <a:defRPr sz="1800"/>
            </a:pPr>
            <a:r>
              <a:rPr lang="en-US" sz="2600" b="1" dirty="0"/>
              <a:t>Additional in-person feedback opportunities:</a:t>
            </a:r>
          </a:p>
          <a:p>
            <a:pPr marL="624984" lvl="2" indent="-182879">
              <a:lnSpc>
                <a:spcPct val="110000"/>
              </a:lnSpc>
              <a:spcBef>
                <a:spcPts val="400"/>
              </a:spcBef>
              <a:buFont typeface="Arial"/>
              <a:buChar char="•"/>
              <a:defRPr sz="1800"/>
            </a:pPr>
            <a:r>
              <a:rPr lang="en-US" sz="2600" dirty="0"/>
              <a:t>DEC Annual Conference, Dallas, TX, October 2019</a:t>
            </a:r>
          </a:p>
          <a:p>
            <a:pPr marL="624984" lvl="2" indent="-182879">
              <a:lnSpc>
                <a:spcPct val="110000"/>
              </a:lnSpc>
              <a:spcBef>
                <a:spcPts val="400"/>
              </a:spcBef>
              <a:buFont typeface="Arial"/>
              <a:buChar char="•"/>
              <a:defRPr sz="1800"/>
            </a:pPr>
            <a:r>
              <a:rPr lang="en-US" sz="2600" dirty="0"/>
              <a:t>TED Annual Conference, New Orleans, LA, November 2019</a:t>
            </a:r>
          </a:p>
          <a:p>
            <a:pPr marL="624984" lvl="2" indent="-182879">
              <a:lnSpc>
                <a:spcPct val="110000"/>
              </a:lnSpc>
              <a:spcBef>
                <a:spcPts val="400"/>
              </a:spcBef>
              <a:buFont typeface="Arial"/>
              <a:buChar char="•"/>
              <a:defRPr sz="1800"/>
            </a:pPr>
            <a:r>
              <a:rPr lang="en-US" sz="2400" dirty="0"/>
              <a:t>NAEYC Annual Conference, Nashville, TN, November 2019 </a:t>
            </a:r>
          </a:p>
          <a:p>
            <a:pPr marL="0" lvl="1" indent="-15095">
              <a:lnSpc>
                <a:spcPct val="110000"/>
              </a:lnSpc>
              <a:spcBef>
                <a:spcPts val="400"/>
              </a:spcBef>
              <a:buNone/>
              <a:defRPr sz="1800"/>
            </a:pPr>
            <a:r>
              <a:rPr lang="en-US" sz="2800" dirty="0"/>
              <a:t> </a:t>
            </a:r>
            <a:r>
              <a:rPr lang="en-US" sz="2800" b="1" dirty="0"/>
              <a:t>For m</a:t>
            </a:r>
            <a:r>
              <a:rPr lang="en-US" sz="2600" b="1" dirty="0"/>
              <a:t>ore information on the EI/ECSE Standards: </a:t>
            </a:r>
            <a:r>
              <a:rPr lang="en-US" sz="2800" b="1" dirty="0"/>
              <a:t>  </a:t>
            </a:r>
          </a:p>
          <a:p>
            <a:pPr marL="0" lvl="1" indent="-15095">
              <a:lnSpc>
                <a:spcPct val="110000"/>
              </a:lnSpc>
              <a:spcBef>
                <a:spcPts val="400"/>
              </a:spcBef>
              <a:buNone/>
              <a:defRPr sz="1800"/>
            </a:pPr>
            <a:r>
              <a:rPr lang="en-US" sz="2800" dirty="0">
                <a:hlinkClick r:id="rId2"/>
              </a:rPr>
              <a:t>https://cec.sped.org/EIECSEStandards</a:t>
            </a:r>
            <a:endParaRPr lang="en-US" sz="2600" dirty="0"/>
          </a:p>
          <a:p>
            <a:pPr marL="0" lvl="1" indent="-15095">
              <a:lnSpc>
                <a:spcPct val="110000"/>
              </a:lnSpc>
              <a:spcBef>
                <a:spcPts val="400"/>
              </a:spcBef>
              <a:buNone/>
              <a:defRPr sz="1800"/>
            </a:pPr>
            <a:endParaRPr lang="en-US" sz="2800" dirty="0"/>
          </a:p>
          <a:p>
            <a:pPr marL="624984" lvl="2" indent="-182879">
              <a:lnSpc>
                <a:spcPct val="110000"/>
              </a:lnSpc>
              <a:spcBef>
                <a:spcPts val="400"/>
              </a:spcBef>
              <a:buFont typeface="Arial"/>
              <a:buChar char="•"/>
              <a:defRPr sz="1800"/>
            </a:pPr>
            <a:endParaRPr lang="en-US" sz="2400" dirty="0"/>
          </a:p>
          <a:p>
            <a:pPr marL="0" lvl="1" indent="-15095">
              <a:lnSpc>
                <a:spcPct val="110000"/>
              </a:lnSpc>
              <a:spcBef>
                <a:spcPts val="400"/>
              </a:spcBef>
              <a:buNone/>
              <a:defRPr sz="1800"/>
            </a:pPr>
            <a:endParaRPr lang="en-US" dirty="0"/>
          </a:p>
        </p:txBody>
      </p:sp>
    </p:spTree>
    <p:extLst>
      <p:ext uri="{BB962C8B-B14F-4D97-AF65-F5344CB8AC3E}">
        <p14:creationId xmlns:p14="http://schemas.microsoft.com/office/powerpoint/2010/main" val="2191385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53687"/>
            <a:ext cx="7886700" cy="802168"/>
          </a:xfrm>
        </p:spPr>
        <p:txBody>
          <a:bodyPr>
            <a:normAutofit fontScale="90000"/>
          </a:bodyPr>
          <a:lstStyle/>
          <a:p>
            <a:pPr algn="ctr"/>
            <a:br>
              <a:rPr lang="en-US" sz="4000" dirty="0"/>
            </a:br>
            <a:r>
              <a:rPr lang="en-US" sz="4000" dirty="0"/>
              <a:t>Recruitment and Retention</a:t>
            </a:r>
            <a:br>
              <a:rPr lang="en-US" dirty="0"/>
            </a:br>
            <a:endParaRPr lang="en-US" dirty="0"/>
          </a:p>
        </p:txBody>
      </p:sp>
      <p:sp>
        <p:nvSpPr>
          <p:cNvPr id="3" name="Content Placeholder 2"/>
          <p:cNvSpPr>
            <a:spLocks noGrp="1"/>
          </p:cNvSpPr>
          <p:nvPr>
            <p:ph idx="1"/>
          </p:nvPr>
        </p:nvSpPr>
        <p:spPr>
          <a:xfrm>
            <a:off x="2152650" y="2205187"/>
            <a:ext cx="7886700" cy="4351338"/>
          </a:xfrm>
        </p:spPr>
        <p:txBody>
          <a:bodyPr/>
          <a:lstStyle/>
          <a:p>
            <a:pPr marL="0" indent="0" algn="ctr">
              <a:buNone/>
            </a:pPr>
            <a:r>
              <a:rPr lang="en-US" sz="4000" dirty="0"/>
              <a:t>Strategies to identify, hire and maintain a qualified workforce across sectors and discipline</a:t>
            </a:r>
          </a:p>
          <a:p>
            <a:endParaRPr lang="en-US" dirty="0"/>
          </a:p>
        </p:txBody>
      </p:sp>
    </p:spTree>
    <p:extLst>
      <p:ext uri="{BB962C8B-B14F-4D97-AF65-F5344CB8AC3E}">
        <p14:creationId xmlns:p14="http://schemas.microsoft.com/office/powerpoint/2010/main" val="306974108"/>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 ma:contentTypeDescription="Create a new document." ma:contentTypeScope="" ma:versionID="549a5998ebcff2d71e44cd49b301a24a">
  <xsd:schema xmlns:xsd="http://www.w3.org/2001/XMLSchema" xmlns:xs="http://www.w3.org/2001/XMLSchema" xmlns:p="http://schemas.microsoft.com/office/2006/metadata/properties" xmlns:ns2="a467933b-6cef-4043-9f5f-c4054e99b235" targetNamespace="http://schemas.microsoft.com/office/2006/metadata/properties" ma:root="true" ma:fieldsID="baf441fe4c768051e5ec46792a9d6b5f" ns2:_="">
    <xsd:import namespace="a467933b-6cef-4043-9f5f-c4054e99b2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9858EF23-F2DE-444D-B6D9-36F802A93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7933b-6cef-4043-9f5f-c4054e99b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CC2F23-A7BC-4E8C-9999-4D23B9FEC54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467933b-6cef-4043-9f5f-c4054e99b235"/>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406</TotalTime>
  <Words>5199</Words>
  <Application>Microsoft Office PowerPoint</Application>
  <PresentationFormat>Widescreen</PresentationFormat>
  <Paragraphs>629</Paragraphs>
  <Slides>81</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81</vt:i4>
      </vt:variant>
    </vt:vector>
  </HeadingPairs>
  <TitlesOfParts>
    <vt:vector size="95" baseType="lpstr">
      <vt:lpstr>Arial</vt:lpstr>
      <vt:lpstr>Calibri</vt:lpstr>
      <vt:lpstr>Calibri Light</vt:lpstr>
      <vt:lpstr>Courier New</vt:lpstr>
      <vt:lpstr>Mangal</vt:lpstr>
      <vt:lpstr>Rockwell</vt:lpstr>
      <vt:lpstr>Shonar Bangla</vt:lpstr>
      <vt:lpstr>Symbol</vt:lpstr>
      <vt:lpstr>Times New Roman</vt:lpstr>
      <vt:lpstr>Verdana</vt:lpstr>
      <vt:lpstr>Wingdings</vt:lpstr>
      <vt:lpstr>Wingdings 2</vt:lpstr>
      <vt:lpstr>2017 Leadership Conference </vt:lpstr>
      <vt:lpstr>Office Theme</vt:lpstr>
      <vt:lpstr>Building a Competent Workforce in Early Childhood for Infants and Young Children with Disabilities: Critical Components 2019 OSEP Leadership Meeting</vt:lpstr>
      <vt:lpstr>OSEP Disclaimer </vt:lpstr>
      <vt:lpstr> A Comprehensive System of  Personnel Development  </vt:lpstr>
      <vt:lpstr>Slide 4</vt:lpstr>
      <vt:lpstr>Comprehensive System Of Personnel Development </vt:lpstr>
      <vt:lpstr>Leadership, Coordination &amp; Sustainability </vt:lpstr>
      <vt:lpstr> Leadership, Coordination, &amp; Sustainability </vt:lpstr>
      <vt:lpstr>Building a Leadership Curriculum</vt:lpstr>
      <vt:lpstr> Recruitment and Retention </vt:lpstr>
      <vt:lpstr>Recruitment and Retention</vt:lpstr>
      <vt:lpstr>Personnel Standards</vt:lpstr>
      <vt:lpstr>State Personnel Standards</vt:lpstr>
      <vt:lpstr>Data Base of Personnel Standards</vt:lpstr>
      <vt:lpstr> Cross-Disciplinary Organizations</vt:lpstr>
      <vt:lpstr>Cross Disciplinary Personnel Competencies  </vt:lpstr>
      <vt:lpstr>EC Alignments Completed For:</vt:lpstr>
      <vt:lpstr>Preservice Training </vt:lpstr>
      <vt:lpstr>Preservice Personnel Development</vt:lpstr>
      <vt:lpstr> Data Base of IHE Programs in EC/ECSE</vt:lpstr>
      <vt:lpstr> Inservice Training </vt:lpstr>
      <vt:lpstr>Inservice Personnel Development</vt:lpstr>
      <vt:lpstr>   Effective Training-Research Meta-Synthesis                                                        </vt:lpstr>
      <vt:lpstr>Evaluation</vt:lpstr>
      <vt:lpstr>Evaluation</vt:lpstr>
      <vt:lpstr>State Personnel Standards</vt:lpstr>
      <vt:lpstr>Data Base of Personnel Standards</vt:lpstr>
      <vt:lpstr> Cross-Disciplinary Organizations</vt:lpstr>
      <vt:lpstr> Cross Disciplinary Personnel Competencies  </vt:lpstr>
      <vt:lpstr> Early Childhood Personnel Center Mission </vt:lpstr>
      <vt:lpstr>Comprehensive System of Personnel Development</vt:lpstr>
      <vt:lpstr>National Initiatives in  EC Personnel Standards</vt:lpstr>
      <vt:lpstr>ECPC  Alignments Completed For:</vt:lpstr>
      <vt:lpstr>  POWER TO THE PROFESSION: Focus on Decision Cycle 345+6      </vt:lpstr>
      <vt:lpstr>1. American Federation of State, County and Municipal Employees 2. American Federation of Teachers 3. Associate Degree Early Childhood Teacher Educators 4. Child Care Aware of America 5. Council for Professional Recognition 6. Division for Early Childhood of the Council for Exceptional Children 7. Early Care and Education Consortium 8. National Association for Family Child Care 9. National Association for the Education of  Young Children 10. National Association of Early Childhood Teacher Educators 11. National Association of Elementary School Principals 12. National Education Association 13. National Head Start Association 14. Service Employees International Union 15. ZERO TO THREE  </vt:lpstr>
      <vt:lpstr>Many Factors Influence Young Children</vt:lpstr>
      <vt:lpstr>Educators Are Central</vt:lpstr>
      <vt:lpstr>P2P Gives Young Children and Families the ECE Profession They Need</vt:lpstr>
      <vt:lpstr>Systemic Problems Require Systemic Solutions </vt:lpstr>
      <vt:lpstr>Sequence Matter</vt:lpstr>
      <vt:lpstr>P2P Driven by Leadership, Collaboration and Engagement</vt:lpstr>
      <vt:lpstr>Sharpening Our Equity Lens</vt:lpstr>
      <vt:lpstr>P2P Has 8 Decision Cycles</vt:lpstr>
      <vt:lpstr>All Sectors, All Settings</vt:lpstr>
      <vt:lpstr>DC1: Name  </vt:lpstr>
      <vt:lpstr>DC1: Distinct Role in Society </vt:lpstr>
      <vt:lpstr>Slide 46</vt:lpstr>
      <vt:lpstr>Slide 47</vt:lpstr>
      <vt:lpstr>DC2: Knowledge and Skills are Required to be Effective</vt:lpstr>
      <vt:lpstr>3: Preparation, Responsibilities and Compensation</vt:lpstr>
      <vt:lpstr>DC 3,4,5 &amp; 6 Public Draft 2: How Did We Get Here?</vt:lpstr>
      <vt:lpstr>Where We Are Now: Difficult Realities </vt:lpstr>
      <vt:lpstr>Where We Are Going: Audacious Vision</vt:lpstr>
      <vt:lpstr>Getting from Here to There:  The Unifying Pathway</vt:lpstr>
      <vt:lpstr>DC 345+6: Primary Set of Preparation Programs</vt:lpstr>
      <vt:lpstr>Aligned Designations, Preparation and Responsibilities*  </vt:lpstr>
      <vt:lpstr>Generalize First, Then Specialize to complement and add onto the generalist foundation</vt:lpstr>
      <vt:lpstr>Comparable Compensation (including Benefits) for Comparable Qualifications, Experience, and Responsibilities </vt:lpstr>
      <vt:lpstr>Compensation Recommendations </vt:lpstr>
      <vt:lpstr>Compensation Recommendations </vt:lpstr>
      <vt:lpstr>But Wait, More Decisions in the Queue! </vt:lpstr>
      <vt:lpstr>Accountability, Infrastructure, and Resources for the Entire System</vt:lpstr>
      <vt:lpstr>Questions? Comments? Reactions?</vt:lpstr>
      <vt:lpstr>Early Intervention/Early Childhood Special Education Standards: </vt:lpstr>
      <vt:lpstr>The Current Status</vt:lpstr>
      <vt:lpstr>So, Why EI/ECSE Standards?</vt:lpstr>
      <vt:lpstr>DEC Taking the Lead in Collaboration with CEC and ECPC</vt:lpstr>
      <vt:lpstr>Slide 67</vt:lpstr>
      <vt:lpstr>Standards Development Timeline</vt:lpstr>
      <vt:lpstr>Standards Development Timeline (cont’d.)</vt:lpstr>
      <vt:lpstr>Standards Should:</vt:lpstr>
      <vt:lpstr>Standards Should Also Adhere to CAEP Guidelines</vt:lpstr>
      <vt:lpstr>ECSE Draft Initial Standards</vt:lpstr>
      <vt:lpstr>Draft Standard 1: Child Development and Early Learning  </vt:lpstr>
      <vt:lpstr>Draft Standard 2: Partnering with Families</vt:lpstr>
      <vt:lpstr>Draft Standard 3: Collaboration and Teaming</vt:lpstr>
      <vt:lpstr>Draft Standard 4: Assessment Processes</vt:lpstr>
      <vt:lpstr>Draft Standard 5: Application of Curriculum Frameworks in the Planning of Meaningful Learning Experiences</vt:lpstr>
      <vt:lpstr>Draft Standard 6: Using Responsive and Reciprocal Interactions, Interventions, and Instruction </vt:lpstr>
      <vt:lpstr>Draft Standard 7: Professionalism and Ethical Practices</vt:lpstr>
      <vt:lpstr>Next Steps and More Information </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Alavi, Keane</cp:lastModifiedBy>
  <cp:revision>78</cp:revision>
  <cp:lastPrinted>2017-06-16T19:13:57Z</cp:lastPrinted>
  <dcterms:created xsi:type="dcterms:W3CDTF">2017-05-11T18:26:07Z</dcterms:created>
  <dcterms:modified xsi:type="dcterms:W3CDTF">2019-07-12T18:20:52Z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