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5"/>
  </p:notesMasterIdLst>
  <p:sldIdLst>
    <p:sldId id="278" r:id="rId6"/>
    <p:sldId id="257" r:id="rId7"/>
    <p:sldId id="279" r:id="rId8"/>
    <p:sldId id="256" r:id="rId9"/>
    <p:sldId id="261" r:id="rId10"/>
    <p:sldId id="258" r:id="rId11"/>
    <p:sldId id="262" r:id="rId12"/>
    <p:sldId id="263" r:id="rId13"/>
    <p:sldId id="265" r:id="rId14"/>
    <p:sldId id="266" r:id="rId15"/>
    <p:sldId id="267" r:id="rId16"/>
    <p:sldId id="269" r:id="rId17"/>
    <p:sldId id="270" r:id="rId18"/>
    <p:sldId id="277" r:id="rId19"/>
    <p:sldId id="271" r:id="rId20"/>
    <p:sldId id="272" r:id="rId21"/>
    <p:sldId id="260" r:id="rId22"/>
    <p:sldId id="273" r:id="rId23"/>
    <p:sldId id="268" r:id="rId24"/>
    <p:sldId id="274" r:id="rId25"/>
    <p:sldId id="275" r:id="rId26"/>
    <p:sldId id="276"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rling, Darcalyn" initials="D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09A"/>
    <a:srgbClr val="7E90C4"/>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707" autoAdjust="0"/>
  </p:normalViewPr>
  <p:slideViewPr>
    <p:cSldViewPr snapToGrid="0">
      <p:cViewPr varScale="1">
        <p:scale>
          <a:sx n="90" d="100"/>
          <a:sy n="90" d="100"/>
        </p:scale>
        <p:origin x="336" y="7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453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B555A35B-8228-4FD6-BF3D-32C6E4566C95}" type="datetimeFigureOut">
              <a:rPr lang="en-US" smtClean="0"/>
              <a:t>9/5/2019</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6098008F-DB08-4554-A422-21F93A4BCC90}" type="slidenum">
              <a:rPr lang="en-US" smtClean="0"/>
              <a:t>‹#›</a:t>
            </a:fld>
            <a:endParaRPr lang="en-US"/>
          </a:p>
        </p:txBody>
      </p:sp>
    </p:spTree>
    <p:extLst>
      <p:ext uri="{BB962C8B-B14F-4D97-AF65-F5344CB8AC3E}">
        <p14:creationId xmlns:p14="http://schemas.microsoft.com/office/powerpoint/2010/main" val="3871882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6C2FA8AA-0965-264C-A1C8-D73628EA0ED3}" type="slidenum">
              <a:rPr lang="en-US" altLang="en-US">
                <a:solidFill>
                  <a:srgbClr val="000000"/>
                </a:solidFill>
              </a:rPr>
              <a:pPr/>
              <a:t>30</a:t>
            </a:fld>
            <a:endParaRPr lang="en-US" altLang="en-US" dirty="0">
              <a:solidFill>
                <a:srgbClr val="000000"/>
              </a:solidFill>
            </a:endParaRPr>
          </a:p>
        </p:txBody>
      </p:sp>
    </p:spTree>
    <p:extLst>
      <p:ext uri="{BB962C8B-B14F-4D97-AF65-F5344CB8AC3E}">
        <p14:creationId xmlns:p14="http://schemas.microsoft.com/office/powerpoint/2010/main" val="656521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3F0A26-E0DB-4D78-801E-562F5F41D4F8}" type="slidenum">
              <a:rPr lang="en-US" smtClean="0"/>
              <a:t>31</a:t>
            </a:fld>
            <a:endParaRPr lang="en-US"/>
          </a:p>
        </p:txBody>
      </p:sp>
    </p:spTree>
    <p:extLst>
      <p:ext uri="{BB962C8B-B14F-4D97-AF65-F5344CB8AC3E}">
        <p14:creationId xmlns:p14="http://schemas.microsoft.com/office/powerpoint/2010/main" val="262071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5D2D6D4-5BD4-440B-8A58-657EDC390B8A}" type="slidenum">
              <a:rPr lang="en-US" smtClean="0"/>
              <a:t>33</a:t>
            </a:fld>
            <a:endParaRPr lang="en-US"/>
          </a:p>
        </p:txBody>
      </p:sp>
    </p:spTree>
    <p:extLst>
      <p:ext uri="{BB962C8B-B14F-4D97-AF65-F5344CB8AC3E}">
        <p14:creationId xmlns:p14="http://schemas.microsoft.com/office/powerpoint/2010/main" val="1348059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754E811A-AEE6-8E43-ACD2-4D444938464B}" type="slidenum">
              <a:rPr lang="en-US" altLang="en-US"/>
              <a:pPr/>
              <a:t>34</a:t>
            </a:fld>
            <a:endParaRPr lang="en-US" altLang="en-US" dirty="0"/>
          </a:p>
        </p:txBody>
      </p:sp>
    </p:spTree>
    <p:extLst>
      <p:ext uri="{BB962C8B-B14F-4D97-AF65-F5344CB8AC3E}">
        <p14:creationId xmlns:p14="http://schemas.microsoft.com/office/powerpoint/2010/main" val="4207979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0" y="3382860"/>
            <a:ext cx="12192000" cy="34751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36993"/>
            <a:ext cx="12192000" cy="34198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userDrawn="1"/>
        </p:nvSpPr>
        <p:spPr>
          <a:xfrm>
            <a:off x="539560" y="3378035"/>
            <a:ext cx="11082528" cy="3034229"/>
          </a:xfrm>
          <a:prstGeom prst="rect">
            <a:avLst/>
          </a:prstGeom>
          <a:solidFill>
            <a:schemeClr val="bg1"/>
          </a:solidFill>
          <a:ln>
            <a:noFill/>
          </a:ln>
        </p:spPr>
        <p:txBody>
          <a:bodyPr vert="horz" lIns="91440" tIns="45720" rIns="91440" bIns="45720" rtlCol="0" anchor="t">
            <a:normAutofit/>
          </a:bodyPr>
          <a:lstStyle>
            <a:lvl1pPr algn="ctr" defTabSz="914400" rtl="0" eaLnBrk="1" latinLnBrk="0" hangingPunct="1">
              <a:lnSpc>
                <a:spcPct val="90000"/>
              </a:lnSpc>
              <a:spcBef>
                <a:spcPct val="0"/>
              </a:spcBef>
              <a:buNone/>
              <a:defRPr sz="6000" b="1" i="0" kern="1200">
                <a:solidFill>
                  <a:schemeClr val="tx1"/>
                </a:solidFill>
                <a:latin typeface="Arial" panose="020B0604020202020204" pitchFamily="34" charset="0"/>
                <a:ea typeface="+mj-ea"/>
                <a:cs typeface="Arial" panose="020B0604020202020204" pitchFamily="34" charset="0"/>
              </a:defRPr>
            </a:lvl1pPr>
          </a:lstStyle>
          <a:p>
            <a:pPr algn="l"/>
            <a:endParaRPr lang="en-US" sz="2800" dirty="0"/>
          </a:p>
        </p:txBody>
      </p:sp>
      <p:grpSp>
        <p:nvGrpSpPr>
          <p:cNvPr id="26" name="Group 25"/>
          <p:cNvGrpSpPr/>
          <p:nvPr userDrawn="1"/>
        </p:nvGrpSpPr>
        <p:grpSpPr>
          <a:xfrm>
            <a:off x="6031346" y="5429892"/>
            <a:ext cx="5591048" cy="940126"/>
            <a:chOff x="6031346" y="5429892"/>
            <a:chExt cx="5591048" cy="940126"/>
          </a:xfrm>
        </p:grpSpPr>
        <p:sp>
          <p:nvSpPr>
            <p:cNvPr id="14" name="TextBox 13" descr="2017 Leadership Conference logo"/>
            <p:cNvSpPr txBox="1"/>
            <p:nvPr userDrawn="1"/>
          </p:nvSpPr>
          <p:spPr>
            <a:xfrm>
              <a:off x="6031346" y="5677927"/>
              <a:ext cx="4797206" cy="369332"/>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2019 OSEP LEADERSHIP</a:t>
              </a:r>
              <a:r>
                <a:rPr lang="en-US" sz="1800" b="1" baseline="0" dirty="0">
                  <a:latin typeface="Arial" panose="020B0604020202020204" pitchFamily="34" charset="0"/>
                  <a:cs typeface="Arial" panose="020B0604020202020204" pitchFamily="34" charset="0"/>
                </a:rPr>
                <a:t> CONFERENCE</a:t>
              </a:r>
              <a:endParaRPr lang="en-US" sz="1800" b="1" dirty="0">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36067" y="5429892"/>
              <a:ext cx="886327" cy="940126"/>
            </a:xfrm>
            <a:prstGeom prst="rect">
              <a:avLst/>
            </a:prstGeom>
          </p:spPr>
        </p:pic>
      </p:grpSp>
      <p:sp>
        <p:nvSpPr>
          <p:cNvPr id="16" name="Slide Number Placeholder 5"/>
          <p:cNvSpPr txBox="1">
            <a:spLocks/>
          </p:cNvSpPr>
          <p:nvPr userDrawn="1"/>
        </p:nvSpPr>
        <p:spPr>
          <a:xfrm>
            <a:off x="1906161" y="6004893"/>
            <a:ext cx="369416"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Rectangle 16"/>
          <p:cNvSpPr/>
          <p:nvPr userDrawn="1"/>
        </p:nvSpPr>
        <p:spPr>
          <a:xfrm>
            <a:off x="555373" y="3382862"/>
            <a:ext cx="11081254" cy="2987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554736" y="479729"/>
            <a:ext cx="11082528" cy="28983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p:cNvSpPr>
            <a:spLocks noGrp="1"/>
          </p:cNvSpPr>
          <p:nvPr>
            <p:ph type="ctrTitle"/>
          </p:nvPr>
        </p:nvSpPr>
        <p:spPr>
          <a:xfrm>
            <a:off x="558810" y="480047"/>
            <a:ext cx="11073687" cy="2899602"/>
          </a:xfrm>
          <a:noFill/>
          <a:ln>
            <a:noFill/>
          </a:ln>
        </p:spPr>
        <p:txBody>
          <a:bodyPr anchor="b"/>
          <a:lstStyle>
            <a:lvl1pPr algn="l">
              <a:defRPr sz="6000" b="1" baseline="0">
                <a:solidFill>
                  <a:schemeClr val="bg1"/>
                </a:solidFill>
              </a:defRPr>
            </a:lvl1pPr>
          </a:lstStyle>
          <a:p>
            <a:endParaRPr lang="en-US" dirty="0"/>
          </a:p>
        </p:txBody>
      </p:sp>
      <p:sp>
        <p:nvSpPr>
          <p:cNvPr id="33" name="Subtitle 2"/>
          <p:cNvSpPr>
            <a:spLocks noGrp="1"/>
          </p:cNvSpPr>
          <p:nvPr>
            <p:ph type="subTitle" idx="1" hasCustomPrompt="1"/>
          </p:nvPr>
        </p:nvSpPr>
        <p:spPr>
          <a:xfrm>
            <a:off x="554736" y="3395723"/>
            <a:ext cx="11067352" cy="203375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subtitle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a:t>
            </a:r>
          </a:p>
          <a:p>
            <a:r>
              <a:rPr lang="en-US" dirty="0"/>
              <a:t> </a:t>
            </a:r>
          </a:p>
        </p:txBody>
      </p:sp>
      <p:sp>
        <p:nvSpPr>
          <p:cNvPr id="36" name="Subtitle 2"/>
          <p:cNvSpPr txBox="1">
            <a:spLocks/>
          </p:cNvSpPr>
          <p:nvPr userDrawn="1"/>
        </p:nvSpPr>
        <p:spPr>
          <a:xfrm>
            <a:off x="7177912" y="3408585"/>
            <a:ext cx="4444482" cy="18284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37" name="Subtitle 2"/>
          <p:cNvSpPr txBox="1">
            <a:spLocks/>
          </p:cNvSpPr>
          <p:nvPr userDrawn="1"/>
        </p:nvSpPr>
        <p:spPr>
          <a:xfrm>
            <a:off x="7177913" y="3385979"/>
            <a:ext cx="4444482" cy="2043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61" name="Slide Number Placeholder 5"/>
          <p:cNvSpPr>
            <a:spLocks noGrp="1"/>
          </p:cNvSpPr>
          <p:nvPr>
            <p:ph type="sldNum" sz="quarter" idx="4"/>
          </p:nvPr>
        </p:nvSpPr>
        <p:spPr>
          <a:xfrm>
            <a:off x="108578" y="6454451"/>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Tree>
    <p:extLst>
      <p:ext uri="{BB962C8B-B14F-4D97-AF65-F5344CB8AC3E}">
        <p14:creationId xmlns:p14="http://schemas.microsoft.com/office/powerpoint/2010/main" val="273145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solidFill>
        </p:spPr>
        <p:txBody>
          <a:bodyPr/>
          <a:lstStyle>
            <a:lvl1pPr>
              <a:defRPr b="1">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3" name="TextBox 12" descr="2017 Leadership conference logo with two decorate rainbow bars to left of the logo">
            <a:extLst>
              <a:ext uri="{FF2B5EF4-FFF2-40B4-BE49-F238E27FC236}">
                <a16:creationId xmlns:a16="http://schemas.microsoft.com/office/drawing/2014/main" id="{9426763E-ACF2-4BC8-B885-E5E05F59DF29}"/>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AEFE2B50-7D7B-48B4-A19D-EA03E39D3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5" name="Picture 14">
            <a:extLst>
              <a:ext uri="{FF2B5EF4-FFF2-40B4-BE49-F238E27FC236}">
                <a16:creationId xmlns:a16="http://schemas.microsoft.com/office/drawing/2014/main" id="{50474B2D-8853-431E-BB1B-493B704CB6F9}"/>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6" name="Picture 15">
            <a:extLst>
              <a:ext uri="{FF2B5EF4-FFF2-40B4-BE49-F238E27FC236}">
                <a16:creationId xmlns:a16="http://schemas.microsoft.com/office/drawing/2014/main" id="{2F9536F9-EC52-49B6-AE3A-8381D99DAEAD}"/>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379501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solidFill>
            <a:schemeClr val="accent5"/>
          </a:solidFill>
        </p:spPr>
        <p:txBody>
          <a:bodyPr vert="eaVert"/>
          <a:lstStyle>
            <a:lvl1pPr>
              <a:defRPr b="1">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3" name="TextBox 12" descr="2017 Leadership conference logo with two decorate rainbow bars to left of the logo">
            <a:extLst>
              <a:ext uri="{FF2B5EF4-FFF2-40B4-BE49-F238E27FC236}">
                <a16:creationId xmlns:a16="http://schemas.microsoft.com/office/drawing/2014/main" id="{2659A0B3-D479-4832-A984-294F79F882FA}"/>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07F0FC1-C94E-4BEE-BA06-01FE1947DD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5" name="Picture 14">
            <a:extLst>
              <a:ext uri="{FF2B5EF4-FFF2-40B4-BE49-F238E27FC236}">
                <a16:creationId xmlns:a16="http://schemas.microsoft.com/office/drawing/2014/main" id="{B2579EC5-351C-419A-9AB3-F5C9A4AA0DBD}"/>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6" name="Picture 15">
            <a:extLst>
              <a:ext uri="{FF2B5EF4-FFF2-40B4-BE49-F238E27FC236}">
                <a16:creationId xmlns:a16="http://schemas.microsoft.com/office/drawing/2014/main" id="{D08A6658-840A-4425-82B9-6023F4752B31}"/>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109243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3A7CC-61E2-4892-9B7C-2B3E2BE30B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794E75-3874-4976-B524-7E8A038609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3DC23D-08C8-48BC-9FFE-ED538897779D}"/>
              </a:ext>
            </a:extLst>
          </p:cNvPr>
          <p:cNvSpPr>
            <a:spLocks noGrp="1"/>
          </p:cNvSpPr>
          <p:nvPr>
            <p:ph type="dt" sz="half" idx="10"/>
          </p:nvPr>
        </p:nvSpPr>
        <p:spPr/>
        <p:txBody>
          <a:bodyPr/>
          <a:lstStyle/>
          <a:p>
            <a:fld id="{6DCFEC46-ADF7-41AE-9BFB-21D631D739BD}" type="datetimeFigureOut">
              <a:rPr lang="en-US" smtClean="0"/>
              <a:t>9/5/2019</a:t>
            </a:fld>
            <a:endParaRPr lang="en-US"/>
          </a:p>
        </p:txBody>
      </p:sp>
      <p:sp>
        <p:nvSpPr>
          <p:cNvPr id="5" name="Footer Placeholder 4">
            <a:extLst>
              <a:ext uri="{FF2B5EF4-FFF2-40B4-BE49-F238E27FC236}">
                <a16:creationId xmlns:a16="http://schemas.microsoft.com/office/drawing/2014/main" id="{A7AA053A-0860-4F20-BB0E-BE1F8679B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DCD54-0873-4950-9E10-C3CA4884AB04}"/>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328633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06CA-787C-4439-823D-097B86D396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5C938-AEE8-4374-AFA9-4301B6463B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CE7446-9F37-4E63-A0DD-26A33B8E8343}"/>
              </a:ext>
            </a:extLst>
          </p:cNvPr>
          <p:cNvSpPr>
            <a:spLocks noGrp="1"/>
          </p:cNvSpPr>
          <p:nvPr>
            <p:ph type="dt" sz="half" idx="10"/>
          </p:nvPr>
        </p:nvSpPr>
        <p:spPr/>
        <p:txBody>
          <a:bodyPr/>
          <a:lstStyle/>
          <a:p>
            <a:fld id="{6DCFEC46-ADF7-41AE-9BFB-21D631D739BD}" type="datetimeFigureOut">
              <a:rPr lang="en-US" smtClean="0"/>
              <a:t>9/5/2019</a:t>
            </a:fld>
            <a:endParaRPr lang="en-US"/>
          </a:p>
        </p:txBody>
      </p:sp>
      <p:sp>
        <p:nvSpPr>
          <p:cNvPr id="5" name="Footer Placeholder 4">
            <a:extLst>
              <a:ext uri="{FF2B5EF4-FFF2-40B4-BE49-F238E27FC236}">
                <a16:creationId xmlns:a16="http://schemas.microsoft.com/office/drawing/2014/main" id="{2B8A1773-6286-4634-B4CC-6BBF6B288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D039B-7A68-49BD-88A7-3989C4062F10}"/>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2080988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A035-D618-4510-83F1-3E94ECD095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AE9C75-3D0E-422D-AE21-94D564BF81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C2FF63-ED34-42E5-A4CA-7A8C3847D0D4}"/>
              </a:ext>
            </a:extLst>
          </p:cNvPr>
          <p:cNvSpPr>
            <a:spLocks noGrp="1"/>
          </p:cNvSpPr>
          <p:nvPr>
            <p:ph type="dt" sz="half" idx="10"/>
          </p:nvPr>
        </p:nvSpPr>
        <p:spPr/>
        <p:txBody>
          <a:bodyPr/>
          <a:lstStyle/>
          <a:p>
            <a:fld id="{6DCFEC46-ADF7-41AE-9BFB-21D631D739BD}" type="datetimeFigureOut">
              <a:rPr lang="en-US" smtClean="0"/>
              <a:t>9/5/2019</a:t>
            </a:fld>
            <a:endParaRPr lang="en-US"/>
          </a:p>
        </p:txBody>
      </p:sp>
      <p:sp>
        <p:nvSpPr>
          <p:cNvPr id="5" name="Footer Placeholder 4">
            <a:extLst>
              <a:ext uri="{FF2B5EF4-FFF2-40B4-BE49-F238E27FC236}">
                <a16:creationId xmlns:a16="http://schemas.microsoft.com/office/drawing/2014/main" id="{824C5A51-AFF0-40BA-AC1B-51E06022E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1A56B-5B6D-48A9-833E-5074E7338AB2}"/>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2973078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88EEC-D787-4B8A-8BEE-ACD9CD164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57C586-E5A2-4365-9028-F63F15DD7D0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029390-22EF-4EC6-953F-4C2962BEA0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3EAA41-5688-40B2-B1C4-5AB4864B45FE}"/>
              </a:ext>
            </a:extLst>
          </p:cNvPr>
          <p:cNvSpPr>
            <a:spLocks noGrp="1"/>
          </p:cNvSpPr>
          <p:nvPr>
            <p:ph type="dt" sz="half" idx="10"/>
          </p:nvPr>
        </p:nvSpPr>
        <p:spPr/>
        <p:txBody>
          <a:bodyPr/>
          <a:lstStyle/>
          <a:p>
            <a:fld id="{6DCFEC46-ADF7-41AE-9BFB-21D631D739BD}" type="datetimeFigureOut">
              <a:rPr lang="en-US" smtClean="0"/>
              <a:t>9/5/2019</a:t>
            </a:fld>
            <a:endParaRPr lang="en-US"/>
          </a:p>
        </p:txBody>
      </p:sp>
      <p:sp>
        <p:nvSpPr>
          <p:cNvPr id="6" name="Footer Placeholder 5">
            <a:extLst>
              <a:ext uri="{FF2B5EF4-FFF2-40B4-BE49-F238E27FC236}">
                <a16:creationId xmlns:a16="http://schemas.microsoft.com/office/drawing/2014/main" id="{7E5DC685-8F8E-4800-AC3F-801F609488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843653-8978-4264-8CDC-1D4720B9AD3C}"/>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278296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F09A-1372-42A5-A44B-1B6532EA8D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0F8A5E-D317-43EF-855A-FB5D283FF4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D62379-EEA7-48FD-9C36-0FD98F5044C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38622F-B26E-4BFB-BF7C-94716A35C7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290F7A-7F46-41D5-A996-EF7B7F4539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99E01-5185-451A-831F-A2B4DC524F7D}"/>
              </a:ext>
            </a:extLst>
          </p:cNvPr>
          <p:cNvSpPr>
            <a:spLocks noGrp="1"/>
          </p:cNvSpPr>
          <p:nvPr>
            <p:ph type="dt" sz="half" idx="10"/>
          </p:nvPr>
        </p:nvSpPr>
        <p:spPr/>
        <p:txBody>
          <a:bodyPr/>
          <a:lstStyle/>
          <a:p>
            <a:fld id="{6DCFEC46-ADF7-41AE-9BFB-21D631D739BD}" type="datetimeFigureOut">
              <a:rPr lang="en-US" smtClean="0"/>
              <a:t>9/5/2019</a:t>
            </a:fld>
            <a:endParaRPr lang="en-US"/>
          </a:p>
        </p:txBody>
      </p:sp>
      <p:sp>
        <p:nvSpPr>
          <p:cNvPr id="8" name="Footer Placeholder 7">
            <a:extLst>
              <a:ext uri="{FF2B5EF4-FFF2-40B4-BE49-F238E27FC236}">
                <a16:creationId xmlns:a16="http://schemas.microsoft.com/office/drawing/2014/main" id="{8311B748-115A-4F63-956C-57E25B70D8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51DCA2-6EE8-40A1-979B-1BC3016EA5CB}"/>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167097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0BE18-87BB-416D-80AA-7B799F51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6C6274-CBA7-4637-806D-C07D6D1AFFF4}"/>
              </a:ext>
            </a:extLst>
          </p:cNvPr>
          <p:cNvSpPr>
            <a:spLocks noGrp="1"/>
          </p:cNvSpPr>
          <p:nvPr>
            <p:ph type="dt" sz="half" idx="10"/>
          </p:nvPr>
        </p:nvSpPr>
        <p:spPr/>
        <p:txBody>
          <a:bodyPr/>
          <a:lstStyle/>
          <a:p>
            <a:fld id="{6DCFEC46-ADF7-41AE-9BFB-21D631D739BD}" type="datetimeFigureOut">
              <a:rPr lang="en-US" smtClean="0"/>
              <a:t>9/5/2019</a:t>
            </a:fld>
            <a:endParaRPr lang="en-US"/>
          </a:p>
        </p:txBody>
      </p:sp>
      <p:sp>
        <p:nvSpPr>
          <p:cNvPr id="4" name="Footer Placeholder 3">
            <a:extLst>
              <a:ext uri="{FF2B5EF4-FFF2-40B4-BE49-F238E27FC236}">
                <a16:creationId xmlns:a16="http://schemas.microsoft.com/office/drawing/2014/main" id="{5D1EAB10-E7BB-4119-8432-7455877929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2A25B0-44A7-434F-8D44-543A14DBDC6A}"/>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2584125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FC096-68EA-4D6D-8C3D-843B7A005D66}"/>
              </a:ext>
            </a:extLst>
          </p:cNvPr>
          <p:cNvSpPr>
            <a:spLocks noGrp="1"/>
          </p:cNvSpPr>
          <p:nvPr>
            <p:ph type="dt" sz="half" idx="10"/>
          </p:nvPr>
        </p:nvSpPr>
        <p:spPr/>
        <p:txBody>
          <a:bodyPr/>
          <a:lstStyle/>
          <a:p>
            <a:fld id="{6DCFEC46-ADF7-41AE-9BFB-21D631D739BD}" type="datetimeFigureOut">
              <a:rPr lang="en-US" smtClean="0"/>
              <a:t>9/5/2019</a:t>
            </a:fld>
            <a:endParaRPr lang="en-US"/>
          </a:p>
        </p:txBody>
      </p:sp>
      <p:sp>
        <p:nvSpPr>
          <p:cNvPr id="3" name="Footer Placeholder 2">
            <a:extLst>
              <a:ext uri="{FF2B5EF4-FFF2-40B4-BE49-F238E27FC236}">
                <a16:creationId xmlns:a16="http://schemas.microsoft.com/office/drawing/2014/main" id="{0843DFE6-76B9-488D-8EBB-6BB37EF22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683210-9581-4661-BDCD-7F5A4FC5DCD9}"/>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2119191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9E6A4-6AF8-463B-BC1E-E1982858E7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6D1F9B-1CB9-409D-B848-2251B4F79F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7E9540-FA0D-4707-911B-C3DC657D8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3A11C4-25DD-46E3-82DC-9836C9FAE0B2}"/>
              </a:ext>
            </a:extLst>
          </p:cNvPr>
          <p:cNvSpPr>
            <a:spLocks noGrp="1"/>
          </p:cNvSpPr>
          <p:nvPr>
            <p:ph type="dt" sz="half" idx="10"/>
          </p:nvPr>
        </p:nvSpPr>
        <p:spPr/>
        <p:txBody>
          <a:bodyPr/>
          <a:lstStyle/>
          <a:p>
            <a:fld id="{6DCFEC46-ADF7-41AE-9BFB-21D631D739BD}" type="datetimeFigureOut">
              <a:rPr lang="en-US" smtClean="0"/>
              <a:t>9/5/2019</a:t>
            </a:fld>
            <a:endParaRPr lang="en-US"/>
          </a:p>
        </p:txBody>
      </p:sp>
      <p:sp>
        <p:nvSpPr>
          <p:cNvPr id="6" name="Footer Placeholder 5">
            <a:extLst>
              <a:ext uri="{FF2B5EF4-FFF2-40B4-BE49-F238E27FC236}">
                <a16:creationId xmlns:a16="http://schemas.microsoft.com/office/drawing/2014/main" id="{B607CCFF-4370-483D-969F-0395981117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C5CAD5-2473-4174-93C9-C001C00A3289}"/>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294990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solidFill>
        </p:spPr>
        <p:txBody>
          <a:bodyPr/>
          <a:lstStyle>
            <a:lvl1pPr>
              <a:defRPr b="1">
                <a:solidFill>
                  <a:schemeClr val="bg1"/>
                </a:solidFill>
              </a:defRPr>
            </a:lvl1pPr>
          </a:lstStyle>
          <a:p>
            <a:r>
              <a:rPr lang="en-US" dirty="0"/>
              <a:t>Click to edit Master title style</a:t>
            </a:r>
          </a:p>
        </p:txBody>
      </p:sp>
      <p:grpSp>
        <p:nvGrpSpPr>
          <p:cNvPr id="22" name="Group 21"/>
          <p:cNvGrpSpPr/>
          <p:nvPr userDrawn="1"/>
        </p:nvGrpSpPr>
        <p:grpSpPr>
          <a:xfrm>
            <a:off x="528095" y="6115052"/>
            <a:ext cx="11540774" cy="697840"/>
            <a:chOff x="589925" y="6082045"/>
            <a:chExt cx="11478753" cy="729741"/>
          </a:xfrm>
        </p:grpSpPr>
        <p:sp>
          <p:nvSpPr>
            <p:cNvPr id="8" name="TextBox 7" descr="2017 Leadership conference logo with two decorate rainbow bars to left of the logo"/>
            <p:cNvSpPr txBox="1"/>
            <p:nvPr userDrawn="1"/>
          </p:nvSpPr>
          <p:spPr>
            <a:xfrm>
              <a:off x="6127910" y="6384520"/>
              <a:ext cx="5250891" cy="418401"/>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02413" y="6082045"/>
              <a:ext cx="666265" cy="729741"/>
            </a:xfrm>
            <a:prstGeom prst="rect">
              <a:avLst/>
            </a:prstGeom>
          </p:spPr>
        </p:pic>
        <p:pic>
          <p:nvPicPr>
            <p:cNvPr id="10" name="Picture 9"/>
            <p:cNvPicPr>
              <a:picLocks noChangeAspect="1"/>
            </p:cNvPicPr>
            <p:nvPr userDrawn="1"/>
          </p:nvPicPr>
          <p:blipFill>
            <a:blip r:embed="rId3"/>
            <a:stretch>
              <a:fillRect/>
            </a:stretch>
          </p:blipFill>
          <p:spPr>
            <a:xfrm flipV="1">
              <a:off x="595043" y="6516903"/>
              <a:ext cx="5638811" cy="40099"/>
            </a:xfrm>
            <a:prstGeom prst="rect">
              <a:avLst/>
            </a:prstGeom>
          </p:spPr>
        </p:pic>
        <p:pic>
          <p:nvPicPr>
            <p:cNvPr id="11" name="Picture 10"/>
            <p:cNvPicPr>
              <a:picLocks noChangeAspect="1"/>
            </p:cNvPicPr>
            <p:nvPr userDrawn="1"/>
          </p:nvPicPr>
          <p:blipFill>
            <a:blip r:embed="rId3"/>
            <a:stretch>
              <a:fillRect/>
            </a:stretch>
          </p:blipFill>
          <p:spPr>
            <a:xfrm flipV="1">
              <a:off x="589925" y="6637239"/>
              <a:ext cx="5638811" cy="40095"/>
            </a:xfrm>
            <a:prstGeom prst="rect">
              <a:avLst/>
            </a:prstGeom>
          </p:spPr>
        </p:pic>
      </p:grpSp>
      <p:sp>
        <p:nvSpPr>
          <p:cNvPr id="3" name="Content Placeholder 2"/>
          <p:cNvSpPr>
            <a:spLocks noGrp="1"/>
          </p:cNvSpPr>
          <p:nvPr>
            <p:ph idx="1"/>
          </p:nvPr>
        </p:nvSpPr>
        <p:spPr>
          <a:xfrm>
            <a:off x="838200" y="1690688"/>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Tree>
    <p:extLst>
      <p:ext uri="{BB962C8B-B14F-4D97-AF65-F5344CB8AC3E}">
        <p14:creationId xmlns:p14="http://schemas.microsoft.com/office/powerpoint/2010/main" val="726208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AAC0-F606-47B1-9067-FF873380A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1398FD-CE06-4B0A-9765-96AA4108BA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9A44C2-20F8-4891-9CA9-EFBD029884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2D6219-2EC3-429E-8984-2E2317902E1F}"/>
              </a:ext>
            </a:extLst>
          </p:cNvPr>
          <p:cNvSpPr>
            <a:spLocks noGrp="1"/>
          </p:cNvSpPr>
          <p:nvPr>
            <p:ph type="dt" sz="half" idx="10"/>
          </p:nvPr>
        </p:nvSpPr>
        <p:spPr/>
        <p:txBody>
          <a:bodyPr/>
          <a:lstStyle/>
          <a:p>
            <a:fld id="{6DCFEC46-ADF7-41AE-9BFB-21D631D739BD}" type="datetimeFigureOut">
              <a:rPr lang="en-US" smtClean="0"/>
              <a:t>9/5/2019</a:t>
            </a:fld>
            <a:endParaRPr lang="en-US"/>
          </a:p>
        </p:txBody>
      </p:sp>
      <p:sp>
        <p:nvSpPr>
          <p:cNvPr id="6" name="Footer Placeholder 5">
            <a:extLst>
              <a:ext uri="{FF2B5EF4-FFF2-40B4-BE49-F238E27FC236}">
                <a16:creationId xmlns:a16="http://schemas.microsoft.com/office/drawing/2014/main" id="{97EA6BBA-EC83-4097-8FA4-F8C3C57A4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75EDD-EA70-4925-8040-97C6437F881A}"/>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205783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3147-8E2D-40D5-AB81-58E956D06F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F878A-67E6-4DCF-A197-2CEC2997F3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61C96-0F87-424D-A67B-31FD551F244F}"/>
              </a:ext>
            </a:extLst>
          </p:cNvPr>
          <p:cNvSpPr>
            <a:spLocks noGrp="1"/>
          </p:cNvSpPr>
          <p:nvPr>
            <p:ph type="dt" sz="half" idx="10"/>
          </p:nvPr>
        </p:nvSpPr>
        <p:spPr/>
        <p:txBody>
          <a:bodyPr/>
          <a:lstStyle/>
          <a:p>
            <a:fld id="{6DCFEC46-ADF7-41AE-9BFB-21D631D739BD}" type="datetimeFigureOut">
              <a:rPr lang="en-US" smtClean="0"/>
              <a:t>9/5/2019</a:t>
            </a:fld>
            <a:endParaRPr lang="en-US"/>
          </a:p>
        </p:txBody>
      </p:sp>
      <p:sp>
        <p:nvSpPr>
          <p:cNvPr id="5" name="Footer Placeholder 4">
            <a:extLst>
              <a:ext uri="{FF2B5EF4-FFF2-40B4-BE49-F238E27FC236}">
                <a16:creationId xmlns:a16="http://schemas.microsoft.com/office/drawing/2014/main" id="{9860AAC7-CC18-45A9-9B12-670D50145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1BCFB-355B-41EF-AE5C-45EC417843FB}"/>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1088598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8EE240-3A99-4E44-BF11-13E6D2CEE7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CB1D3A-B8DD-4381-B6D1-331932D71D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00FC4-C80F-4450-A456-B1E0553CFDAC}"/>
              </a:ext>
            </a:extLst>
          </p:cNvPr>
          <p:cNvSpPr>
            <a:spLocks noGrp="1"/>
          </p:cNvSpPr>
          <p:nvPr>
            <p:ph type="dt" sz="half" idx="10"/>
          </p:nvPr>
        </p:nvSpPr>
        <p:spPr/>
        <p:txBody>
          <a:bodyPr/>
          <a:lstStyle/>
          <a:p>
            <a:fld id="{6DCFEC46-ADF7-41AE-9BFB-21D631D739BD}" type="datetimeFigureOut">
              <a:rPr lang="en-US" smtClean="0"/>
              <a:t>9/5/2019</a:t>
            </a:fld>
            <a:endParaRPr lang="en-US"/>
          </a:p>
        </p:txBody>
      </p:sp>
      <p:sp>
        <p:nvSpPr>
          <p:cNvPr id="5" name="Footer Placeholder 4">
            <a:extLst>
              <a:ext uri="{FF2B5EF4-FFF2-40B4-BE49-F238E27FC236}">
                <a16:creationId xmlns:a16="http://schemas.microsoft.com/office/drawing/2014/main" id="{77F50D3A-465B-4016-94F2-E327D9EA7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7A2A9-42E2-4B4D-B8C7-C0ECA382C4F5}"/>
              </a:ext>
            </a:extLst>
          </p:cNvPr>
          <p:cNvSpPr>
            <a:spLocks noGrp="1"/>
          </p:cNvSpPr>
          <p:nvPr>
            <p:ph type="sldNum" sz="quarter" idx="12"/>
          </p:nvPr>
        </p:nvSpPr>
        <p:spPr/>
        <p:txBody>
          <a:bodyPr/>
          <a:lstStyle/>
          <a:p>
            <a:fld id="{2533729F-2414-494F-9894-24CCD64DCCE9}" type="slidenum">
              <a:rPr lang="en-US" smtClean="0"/>
              <a:t>‹#›</a:t>
            </a:fld>
            <a:endParaRPr lang="en-US"/>
          </a:p>
        </p:txBody>
      </p:sp>
    </p:spTree>
    <p:extLst>
      <p:ext uri="{BB962C8B-B14F-4D97-AF65-F5344CB8AC3E}">
        <p14:creationId xmlns:p14="http://schemas.microsoft.com/office/powerpoint/2010/main" val="1883629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4" name="Rectangle 43"/>
          <p:cNvSpPr/>
          <p:nvPr userDrawn="1"/>
        </p:nvSpPr>
        <p:spPr>
          <a:xfrm>
            <a:off x="0" y="-36993"/>
            <a:ext cx="12192000" cy="34198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0" y="3382860"/>
            <a:ext cx="12192000" cy="34751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p:cNvSpPr txBox="1">
            <a:spLocks/>
          </p:cNvSpPr>
          <p:nvPr userDrawn="1"/>
        </p:nvSpPr>
        <p:spPr>
          <a:xfrm>
            <a:off x="539560" y="3378035"/>
            <a:ext cx="11082528" cy="3034229"/>
          </a:xfrm>
          <a:prstGeom prst="rect">
            <a:avLst/>
          </a:prstGeom>
          <a:solidFill>
            <a:schemeClr val="bg1"/>
          </a:solidFill>
          <a:ln>
            <a:noFill/>
          </a:ln>
        </p:spPr>
        <p:txBody>
          <a:bodyPr vert="horz" lIns="91440" tIns="45720" rIns="91440" bIns="45720" rtlCol="0" anchor="t">
            <a:normAutofit/>
          </a:bodyPr>
          <a:lstStyle>
            <a:lvl1pPr algn="ctr" defTabSz="914400" rtl="0" eaLnBrk="1" latinLnBrk="0" hangingPunct="1">
              <a:lnSpc>
                <a:spcPct val="90000"/>
              </a:lnSpc>
              <a:spcBef>
                <a:spcPct val="0"/>
              </a:spcBef>
              <a:buNone/>
              <a:defRPr sz="6000" b="1" i="0" kern="1200">
                <a:solidFill>
                  <a:schemeClr val="tx1"/>
                </a:solidFill>
                <a:latin typeface="Arial" panose="020B0604020202020204" pitchFamily="34" charset="0"/>
                <a:ea typeface="+mj-ea"/>
                <a:cs typeface="Arial" panose="020B0604020202020204" pitchFamily="34" charset="0"/>
              </a:defRPr>
            </a:lvl1pPr>
          </a:lstStyle>
          <a:p>
            <a:pPr algn="l"/>
            <a:endParaRPr lang="en-US" sz="2800" dirty="0"/>
          </a:p>
        </p:txBody>
      </p:sp>
      <p:sp>
        <p:nvSpPr>
          <p:cNvPr id="36" name="Slide Number Placeholder 5"/>
          <p:cNvSpPr txBox="1">
            <a:spLocks/>
          </p:cNvSpPr>
          <p:nvPr userDrawn="1"/>
        </p:nvSpPr>
        <p:spPr>
          <a:xfrm>
            <a:off x="1906161" y="6004893"/>
            <a:ext cx="369416"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 name="Rectangle 36"/>
          <p:cNvSpPr/>
          <p:nvPr userDrawn="1"/>
        </p:nvSpPr>
        <p:spPr>
          <a:xfrm>
            <a:off x="555373" y="3382862"/>
            <a:ext cx="11081254" cy="2987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554736" y="470104"/>
            <a:ext cx="11082528" cy="28983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p:cNvSpPr>
            <a:spLocks noGrp="1"/>
          </p:cNvSpPr>
          <p:nvPr>
            <p:ph type="ctrTitle"/>
          </p:nvPr>
        </p:nvSpPr>
        <p:spPr>
          <a:xfrm>
            <a:off x="562939" y="479728"/>
            <a:ext cx="11073687" cy="2899602"/>
          </a:xfrm>
          <a:noFill/>
        </p:spPr>
        <p:txBody>
          <a:bodyPr anchor="b"/>
          <a:lstStyle>
            <a:lvl1pPr algn="l">
              <a:defRPr sz="6000" b="1" baseline="0">
                <a:solidFill>
                  <a:schemeClr val="bg1"/>
                </a:solidFill>
              </a:defRPr>
            </a:lvl1pPr>
          </a:lstStyle>
          <a:p>
            <a:endParaRPr lang="en-US" dirty="0"/>
          </a:p>
        </p:txBody>
      </p:sp>
      <p:sp>
        <p:nvSpPr>
          <p:cNvPr id="40" name="Subtitle 2"/>
          <p:cNvSpPr>
            <a:spLocks noGrp="1"/>
          </p:cNvSpPr>
          <p:nvPr>
            <p:ph type="subTitle" idx="1" hasCustomPrompt="1"/>
          </p:nvPr>
        </p:nvSpPr>
        <p:spPr>
          <a:xfrm>
            <a:off x="554736" y="3395723"/>
            <a:ext cx="11067352" cy="203375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subtitle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		</a:t>
            </a:r>
          </a:p>
          <a:p>
            <a:r>
              <a:rPr lang="en-US" dirty="0"/>
              <a:t> </a:t>
            </a:r>
          </a:p>
        </p:txBody>
      </p:sp>
      <p:sp>
        <p:nvSpPr>
          <p:cNvPr id="41" name="Subtitle 2"/>
          <p:cNvSpPr txBox="1">
            <a:spLocks/>
          </p:cNvSpPr>
          <p:nvPr userDrawn="1"/>
        </p:nvSpPr>
        <p:spPr>
          <a:xfrm>
            <a:off x="7177912" y="3408585"/>
            <a:ext cx="4444482" cy="18284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42" name="Subtitle 2"/>
          <p:cNvSpPr txBox="1">
            <a:spLocks/>
          </p:cNvSpPr>
          <p:nvPr userDrawn="1"/>
        </p:nvSpPr>
        <p:spPr>
          <a:xfrm>
            <a:off x="7177913" y="3385979"/>
            <a:ext cx="4444482" cy="2043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43" name="Slide Number Placeholder 5"/>
          <p:cNvSpPr>
            <a:spLocks noGrp="1"/>
          </p:cNvSpPr>
          <p:nvPr>
            <p:ph type="sldNum" sz="quarter" idx="4"/>
          </p:nvPr>
        </p:nvSpPr>
        <p:spPr>
          <a:xfrm>
            <a:off x="108578" y="6454451"/>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6" name="TextBox 15" descr="2017 Leadership Conference logo">
            <a:extLst>
              <a:ext uri="{FF2B5EF4-FFF2-40B4-BE49-F238E27FC236}">
                <a16:creationId xmlns:a16="http://schemas.microsoft.com/office/drawing/2014/main" id="{42FF2428-C8CC-48C8-8F13-D712C03BFCB1}"/>
              </a:ext>
            </a:extLst>
          </p:cNvPr>
          <p:cNvSpPr txBox="1"/>
          <p:nvPr userDrawn="1"/>
        </p:nvSpPr>
        <p:spPr>
          <a:xfrm>
            <a:off x="6031346" y="5677927"/>
            <a:ext cx="4797206" cy="369332"/>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2019 OSEP LEADERSHIP</a:t>
            </a:r>
            <a:r>
              <a:rPr lang="en-US" sz="1800" b="1" baseline="0" dirty="0">
                <a:latin typeface="Arial" panose="020B0604020202020204" pitchFamily="34" charset="0"/>
                <a:cs typeface="Arial" panose="020B0604020202020204" pitchFamily="34" charset="0"/>
              </a:rPr>
              <a:t> CONFERENCE</a:t>
            </a:r>
            <a:endParaRPr lang="en-US" sz="1800" b="1"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21BB83B6-39CA-4352-A9CC-4258E7F835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36067" y="5429892"/>
            <a:ext cx="886327" cy="940126"/>
          </a:xfrm>
          <a:prstGeom prst="rect">
            <a:avLst/>
          </a:prstGeom>
        </p:spPr>
      </p:pic>
    </p:spTree>
    <p:extLst>
      <p:ext uri="{BB962C8B-B14F-4D97-AF65-F5344CB8AC3E}">
        <p14:creationId xmlns:p14="http://schemas.microsoft.com/office/powerpoint/2010/main" val="194983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solidFill>
        </p:spPr>
        <p:txBody>
          <a:bodyPr/>
          <a:lstStyle>
            <a:lvl1pPr>
              <a:defRPr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6" name="TextBox 15" descr="2017 Leadership conference logo with two decorate rainbow bars to left of the logo">
            <a:extLst>
              <a:ext uri="{FF2B5EF4-FFF2-40B4-BE49-F238E27FC236}">
                <a16:creationId xmlns:a16="http://schemas.microsoft.com/office/drawing/2014/main" id="{17D87E26-A4AC-48B2-822F-945591A26D29}"/>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1940426-5993-4BDC-A247-B84D21CD31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8" name="Picture 17">
            <a:extLst>
              <a:ext uri="{FF2B5EF4-FFF2-40B4-BE49-F238E27FC236}">
                <a16:creationId xmlns:a16="http://schemas.microsoft.com/office/drawing/2014/main" id="{2A6B1B56-9A75-4170-ADAC-203023128E42}"/>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9" name="Picture 18">
            <a:extLst>
              <a:ext uri="{FF2B5EF4-FFF2-40B4-BE49-F238E27FC236}">
                <a16:creationId xmlns:a16="http://schemas.microsoft.com/office/drawing/2014/main" id="{EEE4DEFF-D3ED-4D79-A579-27EE89356900}"/>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312894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solidFill>
            <a:schemeClr val="accent5"/>
          </a:solidFill>
        </p:spPr>
        <p:txBody>
          <a:bodyPr/>
          <a:lstStyle>
            <a:lvl1pPr>
              <a:defRPr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lide Number Placeholder 5"/>
          <p:cNvSpPr>
            <a:spLocks noGrp="1"/>
          </p:cNvSpPr>
          <p:nvPr>
            <p:ph type="sldNum" sz="quarter" idx="10"/>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8" name="TextBox 17" descr="2017 Leadership conference logo with two decorate rainbow bars to left of the logo">
            <a:extLst>
              <a:ext uri="{FF2B5EF4-FFF2-40B4-BE49-F238E27FC236}">
                <a16:creationId xmlns:a16="http://schemas.microsoft.com/office/drawing/2014/main" id="{E7DCB8B3-877B-4F37-8C98-DF58A08CB21C}"/>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3D8C2911-732D-4130-BC60-8AC587956B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20" name="Picture 19">
            <a:extLst>
              <a:ext uri="{FF2B5EF4-FFF2-40B4-BE49-F238E27FC236}">
                <a16:creationId xmlns:a16="http://schemas.microsoft.com/office/drawing/2014/main" id="{EA82E416-2B40-46AF-8102-7944037E659C}"/>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21" name="Picture 20">
            <a:extLst>
              <a:ext uri="{FF2B5EF4-FFF2-40B4-BE49-F238E27FC236}">
                <a16:creationId xmlns:a16="http://schemas.microsoft.com/office/drawing/2014/main" id="{FB2F23A5-5665-44F6-9BD2-AB73FF78A09D}"/>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2764937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solidFill>
        </p:spPr>
        <p:txBody>
          <a:bodyPr/>
          <a:lstStyle>
            <a:lvl1pPr>
              <a:defRPr b="1">
                <a:solidFill>
                  <a:schemeClr val="bg1"/>
                </a:solidFill>
              </a:defRPr>
            </a:lvl1pPr>
          </a:lstStyle>
          <a:p>
            <a:r>
              <a:rPr lang="en-US" dirty="0"/>
              <a:t>Click to edit Master title style</a:t>
            </a:r>
          </a:p>
        </p:txBody>
      </p:sp>
      <p:sp>
        <p:nvSpPr>
          <p:cNvPr id="17"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2" name="TextBox 11" descr="2017 Leadership conference logo with two decorate rainbow bars to left of the logo">
            <a:extLst>
              <a:ext uri="{FF2B5EF4-FFF2-40B4-BE49-F238E27FC236}">
                <a16:creationId xmlns:a16="http://schemas.microsoft.com/office/drawing/2014/main" id="{6B9ACFD8-DC67-4DB1-9A58-97D97C068A6D}"/>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172CCC1-C65B-4F16-A7D9-1D3678A222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4" name="Picture 13">
            <a:extLst>
              <a:ext uri="{FF2B5EF4-FFF2-40B4-BE49-F238E27FC236}">
                <a16:creationId xmlns:a16="http://schemas.microsoft.com/office/drawing/2014/main" id="{2686F78E-6D02-437C-9227-737F546D8438}"/>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5" name="Picture 14">
            <a:extLst>
              <a:ext uri="{FF2B5EF4-FFF2-40B4-BE49-F238E27FC236}">
                <a16:creationId xmlns:a16="http://schemas.microsoft.com/office/drawing/2014/main" id="{798783F4-E6E0-47E5-8B7D-65178EF5CE4A}"/>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360427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6"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2" name="Title 1"/>
          <p:cNvSpPr>
            <a:spLocks noGrp="1"/>
          </p:cNvSpPr>
          <p:nvPr>
            <p:ph type="title"/>
          </p:nvPr>
        </p:nvSpPr>
        <p:spPr>
          <a:xfrm>
            <a:off x="838200" y="365125"/>
            <a:ext cx="10515600" cy="1033369"/>
          </a:xfrm>
        </p:spPr>
        <p:txBody>
          <a:bodyPr/>
          <a:lstStyle/>
          <a:p>
            <a:r>
              <a:rPr lang="en-US"/>
              <a:t>Click to edit Master title style</a:t>
            </a:r>
          </a:p>
        </p:txBody>
      </p:sp>
      <p:sp>
        <p:nvSpPr>
          <p:cNvPr id="11" name="TextBox 10" descr="2017 Leadership conference logo with two decorate rainbow bars to left of the logo">
            <a:extLst>
              <a:ext uri="{FF2B5EF4-FFF2-40B4-BE49-F238E27FC236}">
                <a16:creationId xmlns:a16="http://schemas.microsoft.com/office/drawing/2014/main" id="{9329E551-1B17-43B5-ACA0-512F60887F37}"/>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5A45DDE-AA77-4710-ABD7-5554314FCB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3" name="Picture 12">
            <a:extLst>
              <a:ext uri="{FF2B5EF4-FFF2-40B4-BE49-F238E27FC236}">
                <a16:creationId xmlns:a16="http://schemas.microsoft.com/office/drawing/2014/main" id="{A1D5850C-C563-4ADC-A5D5-E804EFB19CAC}"/>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4" name="Picture 13">
            <a:extLst>
              <a:ext uri="{FF2B5EF4-FFF2-40B4-BE49-F238E27FC236}">
                <a16:creationId xmlns:a16="http://schemas.microsoft.com/office/drawing/2014/main" id="{96D9931C-E613-443A-8A40-FD20563F11A9}"/>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998061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accent5"/>
          </a:solidFill>
        </p:spPr>
        <p:txBody>
          <a:bodyPr anchor="b"/>
          <a:lstStyle>
            <a:lvl1pPr>
              <a:defRPr sz="32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solidFill>
            <a:schemeClr val="accent5">
              <a:lumMod val="60000"/>
              <a:lumOff val="40000"/>
            </a:schemeClr>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1"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6" name="TextBox 15" descr="2017 Leadership conference logo with two decorate rainbow bars to left of the logo">
            <a:extLst>
              <a:ext uri="{FF2B5EF4-FFF2-40B4-BE49-F238E27FC236}">
                <a16:creationId xmlns:a16="http://schemas.microsoft.com/office/drawing/2014/main" id="{2848E537-3208-4828-A299-3E7B287DC158}"/>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9671DC6-7EF5-41A7-BF43-D67D921AE8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8" name="Picture 17">
            <a:extLst>
              <a:ext uri="{FF2B5EF4-FFF2-40B4-BE49-F238E27FC236}">
                <a16:creationId xmlns:a16="http://schemas.microsoft.com/office/drawing/2014/main" id="{FAC144EB-C364-4A15-A218-97E2F3DE9E77}"/>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9" name="Picture 18">
            <a:extLst>
              <a:ext uri="{FF2B5EF4-FFF2-40B4-BE49-F238E27FC236}">
                <a16:creationId xmlns:a16="http://schemas.microsoft.com/office/drawing/2014/main" id="{FE6A74D8-9399-409D-A640-825047073CB5}"/>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281933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solidFill>
            <a:schemeClr val="accent5"/>
          </a:solidFill>
        </p:spPr>
        <p:txBody>
          <a:bodyPr anchor="b"/>
          <a:lstStyle>
            <a:lvl1pPr>
              <a:defRPr sz="3200" b="1">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solidFill>
            <a:schemeClr val="accent5">
              <a:lumMod val="60000"/>
              <a:lumOff val="40000"/>
            </a:schemeClr>
          </a:solidFill>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9" name="Slide Number Placeholder 5"/>
          <p:cNvSpPr>
            <a:spLocks noGrp="1"/>
          </p:cNvSpPr>
          <p:nvPr>
            <p:ph type="sldNum" sz="quarter" idx="4"/>
          </p:nvPr>
        </p:nvSpPr>
        <p:spPr>
          <a:xfrm>
            <a:off x="92250" y="6421795"/>
            <a:ext cx="2743200" cy="365125"/>
          </a:xfrm>
          <a:prstGeom prst="rect">
            <a:avLst/>
          </a:prstGeom>
        </p:spPr>
        <p:txBody>
          <a:bodyPr vert="horz" lIns="91440" tIns="45720" rIns="91440" bIns="45720" rtlCol="0" anchor="ctr"/>
          <a:lstStyle>
            <a:lvl1pPr algn="l">
              <a:defRPr sz="1200">
                <a:solidFill>
                  <a:schemeClr val="tx1"/>
                </a:solidFill>
              </a:defRPr>
            </a:lvl1pPr>
          </a:lstStyle>
          <a:p>
            <a:fld id="{8B753B17-1229-47A4-BBB2-A02D5F84107F}" type="slidenum">
              <a:rPr lang="en-US" smtClean="0"/>
              <a:pPr/>
              <a:t>‹#›</a:t>
            </a:fld>
            <a:endParaRPr lang="en-US" dirty="0"/>
          </a:p>
        </p:txBody>
      </p:sp>
      <p:sp>
        <p:nvSpPr>
          <p:cNvPr id="14" name="TextBox 13" descr="2017 Leadership conference logo with two decorate rainbow bars to left of the logo">
            <a:extLst>
              <a:ext uri="{FF2B5EF4-FFF2-40B4-BE49-F238E27FC236}">
                <a16:creationId xmlns:a16="http://schemas.microsoft.com/office/drawing/2014/main" id="{61CF0C18-B911-4E51-B7BE-13DE5B640D3A}"/>
              </a:ext>
            </a:extLst>
          </p:cNvPr>
          <p:cNvSpPr txBox="1"/>
          <p:nvPr userDrawn="1"/>
        </p:nvSpPr>
        <p:spPr>
          <a:xfrm>
            <a:off x="6096002" y="6404304"/>
            <a:ext cx="5279262" cy="400110"/>
          </a:xfrm>
          <a:prstGeom prst="rect">
            <a:avLst/>
          </a:prstGeom>
          <a:noFill/>
        </p:spPr>
        <p:txBody>
          <a:bodyPr wrap="square" rtlCol="0">
            <a:spAutoFit/>
          </a:bodyPr>
          <a:lstStyle/>
          <a:p>
            <a:pPr algn="r"/>
            <a:r>
              <a:rPr lang="en-US" sz="2000" b="1" dirty="0">
                <a:solidFill>
                  <a:schemeClr val="tx1"/>
                </a:solidFill>
                <a:latin typeface="Arial" panose="020B0604020202020204" pitchFamily="34" charset="0"/>
                <a:cs typeface="Arial" panose="020B0604020202020204" pitchFamily="34" charset="0"/>
              </a:rPr>
              <a:t>2019 OSEP LEADERSHIP</a:t>
            </a:r>
            <a:r>
              <a:rPr lang="en-US" sz="2000" b="1" baseline="0" dirty="0">
                <a:solidFill>
                  <a:schemeClr val="tx1"/>
                </a:solidFill>
                <a:latin typeface="Arial" panose="020B0604020202020204" pitchFamily="34" charset="0"/>
                <a:cs typeface="Arial" panose="020B0604020202020204" pitchFamily="34" charset="0"/>
              </a:rPr>
              <a:t> CONFERENCE</a:t>
            </a:r>
            <a:endParaRPr lang="en-US" sz="2000" b="1" dirty="0">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C3B694B-690F-44BD-9E68-450294879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99004" y="6115052"/>
            <a:ext cx="669865" cy="697840"/>
          </a:xfrm>
          <a:prstGeom prst="rect">
            <a:avLst/>
          </a:prstGeom>
        </p:spPr>
      </p:pic>
      <p:pic>
        <p:nvPicPr>
          <p:cNvPr id="16" name="Picture 15">
            <a:extLst>
              <a:ext uri="{FF2B5EF4-FFF2-40B4-BE49-F238E27FC236}">
                <a16:creationId xmlns:a16="http://schemas.microsoft.com/office/drawing/2014/main" id="{B19C86BB-F718-4477-8314-08C5F15EBE86}"/>
              </a:ext>
            </a:extLst>
          </p:cNvPr>
          <p:cNvPicPr>
            <a:picLocks noChangeAspect="1"/>
          </p:cNvPicPr>
          <p:nvPr userDrawn="1"/>
        </p:nvPicPr>
        <p:blipFill>
          <a:blip r:embed="rId3"/>
          <a:stretch>
            <a:fillRect/>
          </a:stretch>
        </p:blipFill>
        <p:spPr>
          <a:xfrm flipV="1">
            <a:off x="533241" y="6530900"/>
            <a:ext cx="5669278" cy="38346"/>
          </a:xfrm>
          <a:prstGeom prst="rect">
            <a:avLst/>
          </a:prstGeom>
        </p:spPr>
      </p:pic>
      <p:pic>
        <p:nvPicPr>
          <p:cNvPr id="17" name="Picture 16">
            <a:extLst>
              <a:ext uri="{FF2B5EF4-FFF2-40B4-BE49-F238E27FC236}">
                <a16:creationId xmlns:a16="http://schemas.microsoft.com/office/drawing/2014/main" id="{9DBA1270-23CE-4257-9C30-64E31AD7BCC9}"/>
              </a:ext>
            </a:extLst>
          </p:cNvPr>
          <p:cNvPicPr>
            <a:picLocks noChangeAspect="1"/>
          </p:cNvPicPr>
          <p:nvPr userDrawn="1"/>
        </p:nvPicPr>
        <p:blipFill>
          <a:blip r:embed="rId3"/>
          <a:stretch>
            <a:fillRect/>
          </a:stretch>
        </p:blipFill>
        <p:spPr>
          <a:xfrm flipV="1">
            <a:off x="528095" y="6645975"/>
            <a:ext cx="5669278" cy="38342"/>
          </a:xfrm>
          <a:prstGeom prst="rect">
            <a:avLst/>
          </a:prstGeom>
        </p:spPr>
      </p:pic>
    </p:spTree>
    <p:extLst>
      <p:ext uri="{BB962C8B-B14F-4D97-AF65-F5344CB8AC3E}">
        <p14:creationId xmlns:p14="http://schemas.microsoft.com/office/powerpoint/2010/main" val="681605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3DE2AD-8BCC-498C-8533-7B33C9798AFD}" type="datetime1">
              <a:rPr lang="en-US" smtClean="0"/>
              <a:t>9/5/2019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53B17-1229-47A4-BBB2-A02D5F84107F}" type="slidenum">
              <a:rPr lang="en-US" smtClean="0"/>
              <a:t>‹#›</a:t>
            </a:fld>
            <a:endParaRPr lang="en-US"/>
          </a:p>
        </p:txBody>
      </p:sp>
      <p:sp>
        <p:nvSpPr>
          <p:cNvPr id="17" name="Rectangle 16"/>
          <p:cNvSpPr/>
          <p:nvPr userDrawn="1"/>
        </p:nvSpPr>
        <p:spPr>
          <a:xfrm>
            <a:off x="0" y="3382860"/>
            <a:ext cx="12192000" cy="34751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36993"/>
            <a:ext cx="12192000" cy="341985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txBox="1">
            <a:spLocks/>
          </p:cNvSpPr>
          <p:nvPr userDrawn="1"/>
        </p:nvSpPr>
        <p:spPr>
          <a:xfrm>
            <a:off x="554736" y="3382860"/>
            <a:ext cx="11082528" cy="3034229"/>
          </a:xfrm>
          <a:prstGeom prst="rect">
            <a:avLst/>
          </a:prstGeom>
          <a:solidFill>
            <a:schemeClr val="bg1"/>
          </a:solidFill>
          <a:ln>
            <a:noFill/>
          </a:ln>
        </p:spPr>
        <p:txBody>
          <a:bodyPr vert="horz" lIns="91440" tIns="45720" rIns="91440" bIns="45720" rtlCol="0" anchor="t">
            <a:normAutofit/>
          </a:bodyPr>
          <a:lstStyle>
            <a:lvl1pPr algn="ctr" defTabSz="914400" rtl="0" eaLnBrk="1" latinLnBrk="0" hangingPunct="1">
              <a:lnSpc>
                <a:spcPct val="90000"/>
              </a:lnSpc>
              <a:spcBef>
                <a:spcPct val="0"/>
              </a:spcBef>
              <a:buNone/>
              <a:defRPr sz="6000" b="1" i="0" kern="1200">
                <a:solidFill>
                  <a:schemeClr val="tx1"/>
                </a:solidFill>
                <a:latin typeface="Arial" panose="020B0604020202020204" pitchFamily="34" charset="0"/>
                <a:ea typeface="+mj-ea"/>
                <a:cs typeface="Arial" panose="020B0604020202020204" pitchFamily="34" charset="0"/>
              </a:defRPr>
            </a:lvl1pPr>
          </a:lstStyle>
          <a:p>
            <a:pPr algn="l"/>
            <a:endParaRPr lang="en-US" sz="2800" dirty="0"/>
          </a:p>
        </p:txBody>
      </p:sp>
      <p:grpSp>
        <p:nvGrpSpPr>
          <p:cNvPr id="7" name="Group 6" descr="2017 Leadership Conference Logo "/>
          <p:cNvGrpSpPr/>
          <p:nvPr userDrawn="1"/>
        </p:nvGrpSpPr>
        <p:grpSpPr>
          <a:xfrm>
            <a:off x="6815468" y="5429892"/>
            <a:ext cx="4806926" cy="940126"/>
            <a:chOff x="6815468" y="5429892"/>
            <a:chExt cx="4806926" cy="940126"/>
          </a:xfrm>
        </p:grpSpPr>
        <p:sp>
          <p:nvSpPr>
            <p:cNvPr id="21" name="TextBox 20"/>
            <p:cNvSpPr txBox="1"/>
            <p:nvPr userDrawn="1"/>
          </p:nvSpPr>
          <p:spPr>
            <a:xfrm>
              <a:off x="6815468" y="5677927"/>
              <a:ext cx="4013083" cy="369332"/>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2017 LEADERSHIP</a:t>
              </a:r>
              <a:r>
                <a:rPr lang="en-US" sz="1800" b="1" baseline="0" dirty="0">
                  <a:latin typeface="Arial" panose="020B0604020202020204" pitchFamily="34" charset="0"/>
                  <a:cs typeface="Arial" panose="020B0604020202020204" pitchFamily="34" charset="0"/>
                </a:rPr>
                <a:t> CONFERENCE</a:t>
              </a:r>
              <a:endParaRPr lang="en-US" sz="1800" b="1" dirty="0">
                <a:latin typeface="Arial" panose="020B0604020202020204" pitchFamily="34" charset="0"/>
                <a:cs typeface="Arial" panose="020B0604020202020204" pitchFamily="34" charset="0"/>
              </a:endParaRPr>
            </a:p>
          </p:txBody>
        </p:sp>
        <p:pic>
          <p:nvPicPr>
            <p:cNvPr id="22" name="Picture 2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36067" y="5429892"/>
              <a:ext cx="886327" cy="940126"/>
            </a:xfrm>
            <a:prstGeom prst="rect">
              <a:avLst/>
            </a:prstGeom>
          </p:spPr>
        </p:pic>
      </p:grpSp>
      <p:sp>
        <p:nvSpPr>
          <p:cNvPr id="24" name="Rectangle 23"/>
          <p:cNvSpPr/>
          <p:nvPr userDrawn="1"/>
        </p:nvSpPr>
        <p:spPr>
          <a:xfrm>
            <a:off x="554736" y="460481"/>
            <a:ext cx="11082528" cy="2898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ubtitle 2"/>
          <p:cNvSpPr txBox="1">
            <a:spLocks/>
          </p:cNvSpPr>
          <p:nvPr userDrawn="1"/>
        </p:nvSpPr>
        <p:spPr>
          <a:xfrm>
            <a:off x="554099" y="3418681"/>
            <a:ext cx="4494639" cy="50036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Click to edit Master subtitle style</a:t>
            </a:r>
          </a:p>
        </p:txBody>
      </p:sp>
      <p:sp>
        <p:nvSpPr>
          <p:cNvPr id="27" name="Title 1"/>
          <p:cNvSpPr txBox="1">
            <a:spLocks/>
          </p:cNvSpPr>
          <p:nvPr userDrawn="1"/>
        </p:nvSpPr>
        <p:spPr>
          <a:xfrm>
            <a:off x="554099" y="972462"/>
            <a:ext cx="9144000" cy="2387600"/>
          </a:xfrm>
          <a:prstGeom prst="rect">
            <a:avLst/>
          </a:prstGeom>
        </p:spPr>
        <p:txBody>
          <a:bodyPr anchor="b"/>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dirty="0"/>
              <a:t>Click to edit Master title style</a:t>
            </a:r>
          </a:p>
        </p:txBody>
      </p:sp>
      <p:sp>
        <p:nvSpPr>
          <p:cNvPr id="28" name="Slide Number Placeholder 5"/>
          <p:cNvSpPr txBox="1">
            <a:spLocks/>
          </p:cNvSpPr>
          <p:nvPr userDrawn="1"/>
        </p:nvSpPr>
        <p:spPr>
          <a:xfrm>
            <a:off x="108578" y="645445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753B17-1229-47A4-BBB2-A02D5F84107F}" type="slidenum">
              <a:rPr lang="en-US" smtClean="0"/>
              <a:pPr/>
              <a:t>‹#›</a:t>
            </a:fld>
            <a:endParaRPr lang="en-US" dirty="0"/>
          </a:p>
        </p:txBody>
      </p:sp>
    </p:spTree>
    <p:extLst>
      <p:ext uri="{BB962C8B-B14F-4D97-AF65-F5344CB8AC3E}">
        <p14:creationId xmlns:p14="http://schemas.microsoft.com/office/powerpoint/2010/main" val="3501537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6D0A64-0AE3-495C-8680-443A25D7E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B1ABAB-3EE8-45E5-9B29-334F29C653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71BA5-DFCA-45EB-95B3-C1B915A8D1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FEC46-ADF7-41AE-9BFB-21D631D739BD}" type="datetimeFigureOut">
              <a:rPr lang="en-US" smtClean="0"/>
              <a:t>9/5/2019</a:t>
            </a:fld>
            <a:endParaRPr lang="en-US"/>
          </a:p>
        </p:txBody>
      </p:sp>
      <p:sp>
        <p:nvSpPr>
          <p:cNvPr id="5" name="Footer Placeholder 4">
            <a:extLst>
              <a:ext uri="{FF2B5EF4-FFF2-40B4-BE49-F238E27FC236}">
                <a16:creationId xmlns:a16="http://schemas.microsoft.com/office/drawing/2014/main" id="{704596A0-E7A3-491F-BC39-D20AE4189A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31A7C6-CE6C-44DB-8910-D15D8C6249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33729F-2414-494F-9894-24CCD64DCCE9}" type="slidenum">
              <a:rPr lang="en-US" smtClean="0"/>
              <a:t>‹#›</a:t>
            </a:fld>
            <a:endParaRPr lang="en-US"/>
          </a:p>
        </p:txBody>
      </p:sp>
    </p:spTree>
    <p:extLst>
      <p:ext uri="{BB962C8B-B14F-4D97-AF65-F5344CB8AC3E}">
        <p14:creationId xmlns:p14="http://schemas.microsoft.com/office/powerpoint/2010/main" val="954955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dec-sped.org/dec-recommended-practic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hyperlink" Target="http://www.dec-sped.org/dec-recommended-practices"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043E0-8EF9-4190-97FC-6EBD96114AC2}"/>
              </a:ext>
            </a:extLst>
          </p:cNvPr>
          <p:cNvSpPr>
            <a:spLocks noGrp="1"/>
          </p:cNvSpPr>
          <p:nvPr>
            <p:ph type="ctrTitle"/>
          </p:nvPr>
        </p:nvSpPr>
        <p:spPr/>
        <p:txBody>
          <a:bodyPr>
            <a:normAutofit/>
          </a:bodyPr>
          <a:lstStyle/>
          <a:p>
            <a:r>
              <a:rPr lang="en-US" dirty="0"/>
              <a:t>Systems Change: Maximizing High-Quality Opportunities for Young Children with Disabilities</a:t>
            </a:r>
          </a:p>
        </p:txBody>
      </p:sp>
      <p:sp>
        <p:nvSpPr>
          <p:cNvPr id="3" name="Subtitle 2">
            <a:extLst>
              <a:ext uri="{FF2B5EF4-FFF2-40B4-BE49-F238E27FC236}">
                <a16:creationId xmlns:a16="http://schemas.microsoft.com/office/drawing/2014/main" id="{DDC2CC6A-4ED3-4064-924E-597BC640DD7C}"/>
              </a:ext>
            </a:extLst>
          </p:cNvPr>
          <p:cNvSpPr>
            <a:spLocks noGrp="1"/>
          </p:cNvSpPr>
          <p:nvPr>
            <p:ph type="subTitle" idx="1"/>
          </p:nvPr>
        </p:nvSpPr>
        <p:spPr>
          <a:xfrm>
            <a:off x="554736" y="3395723"/>
            <a:ext cx="11067352" cy="2284108"/>
          </a:xfrm>
        </p:spPr>
        <p:txBody>
          <a:bodyPr>
            <a:normAutofit fontScale="85000" lnSpcReduction="20000"/>
          </a:bodyPr>
          <a:lstStyle/>
          <a:p>
            <a:r>
              <a:rPr lang="en-US" b="1" dirty="0"/>
              <a:t>Panelists: </a:t>
            </a:r>
          </a:p>
          <a:p>
            <a:r>
              <a:rPr lang="en-US" dirty="0"/>
              <a:t>Phillip S. Strain, Ph.D., University of Denver</a:t>
            </a:r>
          </a:p>
          <a:p>
            <a:pPr lvl="0"/>
            <a:r>
              <a:rPr lang="en-US" dirty="0"/>
              <a:t>Ruth E. Gallucci, 619 Coordinator, RI</a:t>
            </a:r>
          </a:p>
          <a:p>
            <a:pPr lvl="0"/>
            <a:r>
              <a:rPr lang="en-US" dirty="0"/>
              <a:t>Amy Bunnell, Part C Coordinator, NE </a:t>
            </a:r>
          </a:p>
          <a:p>
            <a:pPr lvl="0"/>
            <a:endParaRPr lang="en-US" dirty="0"/>
          </a:p>
          <a:p>
            <a:pPr lvl="0"/>
            <a:r>
              <a:rPr lang="en-US" i="1" dirty="0"/>
              <a:t>Facilitator: </a:t>
            </a:r>
            <a:r>
              <a:rPr lang="en-US" dirty="0"/>
              <a:t>Julia Martin Eile, OSEP</a:t>
            </a:r>
          </a:p>
          <a:p>
            <a:endParaRPr lang="en-US" dirty="0"/>
          </a:p>
          <a:p>
            <a:endParaRPr lang="en-US" dirty="0"/>
          </a:p>
        </p:txBody>
      </p:sp>
      <p:sp>
        <p:nvSpPr>
          <p:cNvPr id="4" name="Slide Number Placeholder 3">
            <a:extLst>
              <a:ext uri="{FF2B5EF4-FFF2-40B4-BE49-F238E27FC236}">
                <a16:creationId xmlns:a16="http://schemas.microsoft.com/office/drawing/2014/main" id="{162DF99E-565D-4014-988A-117070F8234C}"/>
              </a:ext>
            </a:extLst>
          </p:cNvPr>
          <p:cNvSpPr>
            <a:spLocks noGrp="1"/>
          </p:cNvSpPr>
          <p:nvPr>
            <p:ph type="sldNum" sz="quarter" idx="4"/>
          </p:nvPr>
        </p:nvSpPr>
        <p:spPr/>
        <p:txBody>
          <a:bodyPr/>
          <a:lstStyle/>
          <a:p>
            <a:fld id="{8B753B17-1229-47A4-BBB2-A02D5F84107F}" type="slidenum">
              <a:rPr lang="en-US" smtClean="0"/>
              <a:pPr/>
              <a:t>1</a:t>
            </a:fld>
            <a:endParaRPr lang="en-US" dirty="0"/>
          </a:p>
        </p:txBody>
      </p:sp>
    </p:spTree>
    <p:extLst>
      <p:ext uri="{BB962C8B-B14F-4D97-AF65-F5344CB8AC3E}">
        <p14:creationId xmlns:p14="http://schemas.microsoft.com/office/powerpoint/2010/main" val="2725610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0FAF-E15D-4966-BFB4-2D6E9C6BCE53}"/>
              </a:ext>
            </a:extLst>
          </p:cNvPr>
          <p:cNvSpPr>
            <a:spLocks noGrp="1"/>
          </p:cNvSpPr>
          <p:nvPr>
            <p:ph type="title"/>
          </p:nvPr>
        </p:nvSpPr>
        <p:spPr/>
        <p:txBody>
          <a:bodyPr/>
          <a:lstStyle/>
          <a:p>
            <a:r>
              <a:rPr lang="en-US" dirty="0"/>
              <a:t>What Having A Friend</a:t>
            </a:r>
            <a:br>
              <a:rPr lang="en-US" dirty="0"/>
            </a:br>
            <a:r>
              <a:rPr lang="en-US" dirty="0"/>
              <a:t>Means For Later In Life Success</a:t>
            </a:r>
          </a:p>
        </p:txBody>
      </p:sp>
      <p:sp>
        <p:nvSpPr>
          <p:cNvPr id="3" name="Content Placeholder 2">
            <a:extLst>
              <a:ext uri="{FF2B5EF4-FFF2-40B4-BE49-F238E27FC236}">
                <a16:creationId xmlns:a16="http://schemas.microsoft.com/office/drawing/2014/main" id="{7CC4C924-DBFA-4AA5-9ED5-92A87D1EDD47}"/>
              </a:ext>
            </a:extLst>
          </p:cNvPr>
          <p:cNvSpPr>
            <a:spLocks noGrp="1"/>
          </p:cNvSpPr>
          <p:nvPr>
            <p:ph idx="1"/>
          </p:nvPr>
        </p:nvSpPr>
        <p:spPr/>
        <p:txBody>
          <a:bodyPr/>
          <a:lstStyle/>
          <a:p>
            <a:r>
              <a:rPr lang="en-US" dirty="0"/>
              <a:t>Better academic skills</a:t>
            </a:r>
          </a:p>
          <a:p>
            <a:r>
              <a:rPr lang="en-US" dirty="0"/>
              <a:t>Higher high school graduation rates</a:t>
            </a:r>
          </a:p>
          <a:p>
            <a:r>
              <a:rPr lang="en-US" dirty="0"/>
              <a:t>Fewer special education services</a:t>
            </a:r>
          </a:p>
          <a:p>
            <a:r>
              <a:rPr lang="en-US" dirty="0"/>
              <a:t>Better adult employment status</a:t>
            </a:r>
          </a:p>
          <a:p>
            <a:r>
              <a:rPr lang="en-US" dirty="0"/>
              <a:t>Greater chance of independent living</a:t>
            </a:r>
          </a:p>
          <a:p>
            <a:r>
              <a:rPr lang="en-US" dirty="0"/>
              <a:t>Better adult mental health</a:t>
            </a:r>
          </a:p>
          <a:p>
            <a:r>
              <a:rPr lang="en-US" dirty="0"/>
              <a:t>Less drug/alcohol use in teen years</a:t>
            </a:r>
          </a:p>
        </p:txBody>
      </p:sp>
      <p:sp>
        <p:nvSpPr>
          <p:cNvPr id="4" name="Slide Number Placeholder 3">
            <a:extLst>
              <a:ext uri="{FF2B5EF4-FFF2-40B4-BE49-F238E27FC236}">
                <a16:creationId xmlns:a16="http://schemas.microsoft.com/office/drawing/2014/main" id="{97DAA268-CC37-475B-B1C7-083BA0EE2128}"/>
              </a:ext>
            </a:extLst>
          </p:cNvPr>
          <p:cNvSpPr>
            <a:spLocks noGrp="1"/>
          </p:cNvSpPr>
          <p:nvPr>
            <p:ph type="sldNum" sz="quarter" idx="4"/>
          </p:nvPr>
        </p:nvSpPr>
        <p:spPr/>
        <p:txBody>
          <a:bodyPr/>
          <a:lstStyle/>
          <a:p>
            <a:fld id="{8B753B17-1229-47A4-BBB2-A02D5F84107F}" type="slidenum">
              <a:rPr lang="en-US" smtClean="0"/>
              <a:pPr/>
              <a:t>10</a:t>
            </a:fld>
            <a:endParaRPr lang="en-US" dirty="0"/>
          </a:p>
        </p:txBody>
      </p:sp>
    </p:spTree>
    <p:extLst>
      <p:ext uri="{BB962C8B-B14F-4D97-AF65-F5344CB8AC3E}">
        <p14:creationId xmlns:p14="http://schemas.microsoft.com/office/powerpoint/2010/main" val="2801929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0FAF-E15D-4966-BFB4-2D6E9C6BCE53}"/>
              </a:ext>
            </a:extLst>
          </p:cNvPr>
          <p:cNvSpPr>
            <a:spLocks noGrp="1"/>
          </p:cNvSpPr>
          <p:nvPr>
            <p:ph type="title"/>
          </p:nvPr>
        </p:nvSpPr>
        <p:spPr/>
        <p:txBody>
          <a:bodyPr/>
          <a:lstStyle/>
          <a:p>
            <a:r>
              <a:rPr lang="en-US" dirty="0"/>
              <a:t>And What About Typically Developing Children?</a:t>
            </a:r>
          </a:p>
        </p:txBody>
      </p:sp>
      <p:sp>
        <p:nvSpPr>
          <p:cNvPr id="3" name="Content Placeholder 2">
            <a:extLst>
              <a:ext uri="{FF2B5EF4-FFF2-40B4-BE49-F238E27FC236}">
                <a16:creationId xmlns:a16="http://schemas.microsoft.com/office/drawing/2014/main" id="{7CC4C924-DBFA-4AA5-9ED5-92A87D1EDD47}"/>
              </a:ext>
            </a:extLst>
          </p:cNvPr>
          <p:cNvSpPr>
            <a:spLocks noGrp="1"/>
          </p:cNvSpPr>
          <p:nvPr>
            <p:ph idx="1"/>
          </p:nvPr>
        </p:nvSpPr>
        <p:spPr/>
        <p:txBody>
          <a:bodyPr/>
          <a:lstStyle/>
          <a:p>
            <a:r>
              <a:rPr lang="en-US" dirty="0"/>
              <a:t>Equal or greater cognitive and language skills</a:t>
            </a:r>
          </a:p>
          <a:p>
            <a:r>
              <a:rPr lang="en-US" dirty="0"/>
              <a:t>Fewer challenging behaviors</a:t>
            </a:r>
          </a:p>
          <a:p>
            <a:r>
              <a:rPr lang="en-US" dirty="0"/>
              <a:t>More advanced social skills</a:t>
            </a:r>
          </a:p>
          <a:p>
            <a:r>
              <a:rPr lang="en-US" dirty="0"/>
              <a:t>More accepting attitudes toward individuals who are different</a:t>
            </a:r>
          </a:p>
        </p:txBody>
      </p:sp>
      <p:sp>
        <p:nvSpPr>
          <p:cNvPr id="4" name="Slide Number Placeholder 3">
            <a:extLst>
              <a:ext uri="{FF2B5EF4-FFF2-40B4-BE49-F238E27FC236}">
                <a16:creationId xmlns:a16="http://schemas.microsoft.com/office/drawing/2014/main" id="{97DAA268-CC37-475B-B1C7-083BA0EE2128}"/>
              </a:ext>
            </a:extLst>
          </p:cNvPr>
          <p:cNvSpPr>
            <a:spLocks noGrp="1"/>
          </p:cNvSpPr>
          <p:nvPr>
            <p:ph type="sldNum" sz="quarter" idx="4"/>
          </p:nvPr>
        </p:nvSpPr>
        <p:spPr/>
        <p:txBody>
          <a:bodyPr/>
          <a:lstStyle/>
          <a:p>
            <a:fld id="{8B753B17-1229-47A4-BBB2-A02D5F84107F}" type="slidenum">
              <a:rPr lang="en-US" smtClean="0"/>
              <a:pPr/>
              <a:t>11</a:t>
            </a:fld>
            <a:endParaRPr lang="en-US" dirty="0"/>
          </a:p>
        </p:txBody>
      </p:sp>
    </p:spTree>
    <p:extLst>
      <p:ext uri="{BB962C8B-B14F-4D97-AF65-F5344CB8AC3E}">
        <p14:creationId xmlns:p14="http://schemas.microsoft.com/office/powerpoint/2010/main" val="217142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847D-0944-4AE2-AF86-1D6037453235}"/>
              </a:ext>
            </a:extLst>
          </p:cNvPr>
          <p:cNvSpPr>
            <a:spLocks noGrp="1"/>
          </p:cNvSpPr>
          <p:nvPr>
            <p:ph type="ctrTitle"/>
          </p:nvPr>
        </p:nvSpPr>
        <p:spPr/>
        <p:txBody>
          <a:bodyPr/>
          <a:lstStyle/>
          <a:p>
            <a:r>
              <a:rPr lang="en-US" dirty="0"/>
              <a:t>What Do the Better Inclusion Settings Look Like and Operate Like?</a:t>
            </a:r>
          </a:p>
        </p:txBody>
      </p:sp>
      <p:sp>
        <p:nvSpPr>
          <p:cNvPr id="4" name="Slide Number Placeholder 3">
            <a:extLst>
              <a:ext uri="{FF2B5EF4-FFF2-40B4-BE49-F238E27FC236}">
                <a16:creationId xmlns:a16="http://schemas.microsoft.com/office/drawing/2014/main" id="{FBDD06B3-2B5C-4AAE-A7C9-F224E6077AB9}"/>
              </a:ext>
            </a:extLst>
          </p:cNvPr>
          <p:cNvSpPr>
            <a:spLocks noGrp="1"/>
          </p:cNvSpPr>
          <p:nvPr>
            <p:ph type="sldNum" sz="quarter" idx="4"/>
          </p:nvPr>
        </p:nvSpPr>
        <p:spPr/>
        <p:txBody>
          <a:bodyPr/>
          <a:lstStyle/>
          <a:p>
            <a:fld id="{8B753B17-1229-47A4-BBB2-A02D5F84107F}" type="slidenum">
              <a:rPr lang="en-US" smtClean="0"/>
              <a:pPr/>
              <a:t>12</a:t>
            </a:fld>
            <a:endParaRPr lang="en-US" dirty="0"/>
          </a:p>
        </p:txBody>
      </p:sp>
    </p:spTree>
    <p:extLst>
      <p:ext uri="{BB962C8B-B14F-4D97-AF65-F5344CB8AC3E}">
        <p14:creationId xmlns:p14="http://schemas.microsoft.com/office/powerpoint/2010/main" val="641347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0FAF-E15D-4966-BFB4-2D6E9C6BCE53}"/>
              </a:ext>
            </a:extLst>
          </p:cNvPr>
          <p:cNvSpPr>
            <a:spLocks noGrp="1"/>
          </p:cNvSpPr>
          <p:nvPr>
            <p:ph type="title"/>
          </p:nvPr>
        </p:nvSpPr>
        <p:spPr/>
        <p:txBody>
          <a:bodyPr/>
          <a:lstStyle/>
          <a:p>
            <a:r>
              <a:rPr lang="en-US" dirty="0"/>
              <a:t>More Typically Developing Peers</a:t>
            </a:r>
          </a:p>
        </p:txBody>
      </p:sp>
      <p:sp>
        <p:nvSpPr>
          <p:cNvPr id="3" name="Content Placeholder 2">
            <a:extLst>
              <a:ext uri="{FF2B5EF4-FFF2-40B4-BE49-F238E27FC236}">
                <a16:creationId xmlns:a16="http://schemas.microsoft.com/office/drawing/2014/main" id="{7CC4C924-DBFA-4AA5-9ED5-92A87D1EDD47}"/>
              </a:ext>
            </a:extLst>
          </p:cNvPr>
          <p:cNvSpPr>
            <a:spLocks noGrp="1"/>
          </p:cNvSpPr>
          <p:nvPr>
            <p:ph idx="1"/>
          </p:nvPr>
        </p:nvSpPr>
        <p:spPr/>
        <p:txBody>
          <a:bodyPr/>
          <a:lstStyle/>
          <a:p>
            <a:r>
              <a:rPr lang="en-US" dirty="0"/>
              <a:t>Ilene Schwartz – DATA Project</a:t>
            </a:r>
          </a:p>
          <a:p>
            <a:r>
              <a:rPr lang="en-US" dirty="0"/>
              <a:t>Gail McGee – Walden/Early Emory Autism Program</a:t>
            </a:r>
          </a:p>
          <a:p>
            <a:r>
              <a:rPr lang="en-US" dirty="0"/>
              <a:t>Phil Strain – LEAP Preschool</a:t>
            </a:r>
          </a:p>
          <a:p>
            <a:pPr lvl="1"/>
            <a:r>
              <a:rPr lang="en-US" dirty="0"/>
              <a:t>All began with 50:50 ratio and abandoned that for 2 or 3:1 ratio</a:t>
            </a:r>
          </a:p>
          <a:p>
            <a:pPr lvl="1"/>
            <a:r>
              <a:rPr lang="en-US" dirty="0"/>
              <a:t>Enhances generalization opportunities in social domain</a:t>
            </a:r>
          </a:p>
          <a:p>
            <a:pPr lvl="1"/>
            <a:r>
              <a:rPr lang="en-US" dirty="0"/>
              <a:t>Minimizes behavioral contagion effects around challenging behavior and “autistic-like” behaviors</a:t>
            </a:r>
          </a:p>
          <a:p>
            <a:pPr lvl="1"/>
            <a:r>
              <a:rPr lang="en-US" dirty="0"/>
              <a:t>Minimizes “Buddy Burn-Out”</a:t>
            </a:r>
          </a:p>
        </p:txBody>
      </p:sp>
      <p:sp>
        <p:nvSpPr>
          <p:cNvPr id="4" name="Slide Number Placeholder 3">
            <a:extLst>
              <a:ext uri="{FF2B5EF4-FFF2-40B4-BE49-F238E27FC236}">
                <a16:creationId xmlns:a16="http://schemas.microsoft.com/office/drawing/2014/main" id="{97DAA268-CC37-475B-B1C7-083BA0EE2128}"/>
              </a:ext>
            </a:extLst>
          </p:cNvPr>
          <p:cNvSpPr>
            <a:spLocks noGrp="1"/>
          </p:cNvSpPr>
          <p:nvPr>
            <p:ph type="sldNum" sz="quarter" idx="4"/>
          </p:nvPr>
        </p:nvSpPr>
        <p:spPr/>
        <p:txBody>
          <a:bodyPr/>
          <a:lstStyle/>
          <a:p>
            <a:fld id="{8B753B17-1229-47A4-BBB2-A02D5F84107F}" type="slidenum">
              <a:rPr lang="en-US" smtClean="0"/>
              <a:pPr/>
              <a:t>13</a:t>
            </a:fld>
            <a:endParaRPr lang="en-US" dirty="0"/>
          </a:p>
        </p:txBody>
      </p:sp>
    </p:spTree>
    <p:extLst>
      <p:ext uri="{BB962C8B-B14F-4D97-AF65-F5344CB8AC3E}">
        <p14:creationId xmlns:p14="http://schemas.microsoft.com/office/powerpoint/2010/main" val="331814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0FAF-E15D-4966-BFB4-2D6E9C6BCE53}"/>
              </a:ext>
            </a:extLst>
          </p:cNvPr>
          <p:cNvSpPr>
            <a:spLocks noGrp="1"/>
          </p:cNvSpPr>
          <p:nvPr>
            <p:ph type="title"/>
          </p:nvPr>
        </p:nvSpPr>
        <p:spPr/>
        <p:txBody>
          <a:bodyPr/>
          <a:lstStyle/>
          <a:p>
            <a:r>
              <a:rPr lang="en-US" dirty="0"/>
              <a:t>Everyday, all day long!</a:t>
            </a:r>
          </a:p>
        </p:txBody>
      </p:sp>
      <p:sp>
        <p:nvSpPr>
          <p:cNvPr id="3" name="Content Placeholder 2">
            <a:extLst>
              <a:ext uri="{FF2B5EF4-FFF2-40B4-BE49-F238E27FC236}">
                <a16:creationId xmlns:a16="http://schemas.microsoft.com/office/drawing/2014/main" id="{7CC4C924-DBFA-4AA5-9ED5-92A87D1EDD47}"/>
              </a:ext>
            </a:extLst>
          </p:cNvPr>
          <p:cNvSpPr>
            <a:spLocks noGrp="1"/>
          </p:cNvSpPr>
          <p:nvPr>
            <p:ph idx="1"/>
          </p:nvPr>
        </p:nvSpPr>
        <p:spPr/>
        <p:txBody>
          <a:bodyPr/>
          <a:lstStyle/>
          <a:p>
            <a:pPr marL="284163" indent="-284163">
              <a:spcAft>
                <a:spcPts val="600"/>
              </a:spcAft>
              <a:defRPr/>
            </a:pPr>
            <a:r>
              <a:rPr lang="en-US" dirty="0"/>
              <a:t>No special education in the corner of classes</a:t>
            </a:r>
          </a:p>
          <a:p>
            <a:pPr marL="284163" indent="-284163">
              <a:spcAft>
                <a:spcPts val="600"/>
              </a:spcAft>
              <a:defRPr/>
            </a:pPr>
            <a:r>
              <a:rPr lang="en-US" dirty="0"/>
              <a:t>Not just on Tuesday and Thursday</a:t>
            </a:r>
          </a:p>
          <a:p>
            <a:pPr marL="284163" indent="-284163">
              <a:spcAft>
                <a:spcPts val="600"/>
              </a:spcAft>
              <a:defRPr/>
            </a:pPr>
            <a:r>
              <a:rPr lang="en-US" dirty="0"/>
              <a:t>Not just when related services personnel drive by</a:t>
            </a:r>
          </a:p>
        </p:txBody>
      </p:sp>
      <p:sp>
        <p:nvSpPr>
          <p:cNvPr id="4" name="Slide Number Placeholder 3">
            <a:extLst>
              <a:ext uri="{FF2B5EF4-FFF2-40B4-BE49-F238E27FC236}">
                <a16:creationId xmlns:a16="http://schemas.microsoft.com/office/drawing/2014/main" id="{97DAA268-CC37-475B-B1C7-083BA0EE2128}"/>
              </a:ext>
            </a:extLst>
          </p:cNvPr>
          <p:cNvSpPr>
            <a:spLocks noGrp="1"/>
          </p:cNvSpPr>
          <p:nvPr>
            <p:ph type="sldNum" sz="quarter" idx="4"/>
          </p:nvPr>
        </p:nvSpPr>
        <p:spPr/>
        <p:txBody>
          <a:bodyPr/>
          <a:lstStyle/>
          <a:p>
            <a:fld id="{8B753B17-1229-47A4-BBB2-A02D5F84107F}" type="slidenum">
              <a:rPr lang="en-US" smtClean="0"/>
              <a:pPr/>
              <a:t>14</a:t>
            </a:fld>
            <a:endParaRPr lang="en-US" dirty="0"/>
          </a:p>
        </p:txBody>
      </p:sp>
    </p:spTree>
    <p:extLst>
      <p:ext uri="{BB962C8B-B14F-4D97-AF65-F5344CB8AC3E}">
        <p14:creationId xmlns:p14="http://schemas.microsoft.com/office/powerpoint/2010/main" val="239322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0FAF-E15D-4966-BFB4-2D6E9C6BCE53}"/>
              </a:ext>
            </a:extLst>
          </p:cNvPr>
          <p:cNvSpPr>
            <a:spLocks noGrp="1"/>
          </p:cNvSpPr>
          <p:nvPr>
            <p:ph type="title"/>
          </p:nvPr>
        </p:nvSpPr>
        <p:spPr/>
        <p:txBody>
          <a:bodyPr/>
          <a:lstStyle/>
          <a:p>
            <a:r>
              <a:rPr lang="en-US" dirty="0"/>
              <a:t>Transdisciplinary Service Model</a:t>
            </a:r>
          </a:p>
        </p:txBody>
      </p:sp>
      <p:sp>
        <p:nvSpPr>
          <p:cNvPr id="3" name="Content Placeholder 2">
            <a:extLst>
              <a:ext uri="{FF2B5EF4-FFF2-40B4-BE49-F238E27FC236}">
                <a16:creationId xmlns:a16="http://schemas.microsoft.com/office/drawing/2014/main" id="{7CC4C924-DBFA-4AA5-9ED5-92A87D1EDD47}"/>
              </a:ext>
            </a:extLst>
          </p:cNvPr>
          <p:cNvSpPr>
            <a:spLocks noGrp="1"/>
          </p:cNvSpPr>
          <p:nvPr>
            <p:ph idx="1"/>
          </p:nvPr>
        </p:nvSpPr>
        <p:spPr/>
        <p:txBody>
          <a:bodyPr/>
          <a:lstStyle/>
          <a:p>
            <a:r>
              <a:rPr lang="en-US" dirty="0"/>
              <a:t>Maximizes instructional generalization opportunities</a:t>
            </a:r>
          </a:p>
          <a:p>
            <a:r>
              <a:rPr lang="en-US" dirty="0"/>
              <a:t>IEP &amp; IFSP goals get addressed everyday all day</a:t>
            </a:r>
          </a:p>
          <a:p>
            <a:r>
              <a:rPr lang="en-US" dirty="0"/>
              <a:t>Maximizes consistency of adult-child interactions</a:t>
            </a:r>
          </a:p>
        </p:txBody>
      </p:sp>
      <p:sp>
        <p:nvSpPr>
          <p:cNvPr id="4" name="Slide Number Placeholder 3">
            <a:extLst>
              <a:ext uri="{FF2B5EF4-FFF2-40B4-BE49-F238E27FC236}">
                <a16:creationId xmlns:a16="http://schemas.microsoft.com/office/drawing/2014/main" id="{97DAA268-CC37-475B-B1C7-083BA0EE2128}"/>
              </a:ext>
            </a:extLst>
          </p:cNvPr>
          <p:cNvSpPr>
            <a:spLocks noGrp="1"/>
          </p:cNvSpPr>
          <p:nvPr>
            <p:ph type="sldNum" sz="quarter" idx="4"/>
          </p:nvPr>
        </p:nvSpPr>
        <p:spPr/>
        <p:txBody>
          <a:bodyPr/>
          <a:lstStyle/>
          <a:p>
            <a:fld id="{8B753B17-1229-47A4-BBB2-A02D5F84107F}" type="slidenum">
              <a:rPr lang="en-US" smtClean="0"/>
              <a:pPr/>
              <a:t>15</a:t>
            </a:fld>
            <a:endParaRPr lang="en-US" dirty="0"/>
          </a:p>
        </p:txBody>
      </p:sp>
    </p:spTree>
    <p:extLst>
      <p:ext uri="{BB962C8B-B14F-4D97-AF65-F5344CB8AC3E}">
        <p14:creationId xmlns:p14="http://schemas.microsoft.com/office/powerpoint/2010/main" val="326394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C0A2-75CB-4ECC-B17F-FF36D81E2012}"/>
              </a:ext>
            </a:extLst>
          </p:cNvPr>
          <p:cNvSpPr>
            <a:spLocks noGrp="1"/>
          </p:cNvSpPr>
          <p:nvPr>
            <p:ph type="title"/>
          </p:nvPr>
        </p:nvSpPr>
        <p:spPr/>
        <p:txBody>
          <a:bodyPr/>
          <a:lstStyle/>
          <a:p>
            <a:r>
              <a:rPr lang="en-US" dirty="0">
                <a:solidFill>
                  <a:schemeClr val="tx1"/>
                </a:solidFill>
              </a:rPr>
              <a:t>Full Utilization Of Peer Influence</a:t>
            </a:r>
          </a:p>
        </p:txBody>
      </p:sp>
      <p:sp>
        <p:nvSpPr>
          <p:cNvPr id="4" name="Text Placeholder 3">
            <a:extLst>
              <a:ext uri="{FF2B5EF4-FFF2-40B4-BE49-F238E27FC236}">
                <a16:creationId xmlns:a16="http://schemas.microsoft.com/office/drawing/2014/main" id="{94AAD357-BD8D-4ABC-8718-3CD66AAB9E25}"/>
              </a:ext>
            </a:extLst>
          </p:cNvPr>
          <p:cNvSpPr>
            <a:spLocks noGrp="1"/>
          </p:cNvSpPr>
          <p:nvPr>
            <p:ph type="body" sz="half" idx="2"/>
          </p:nvPr>
        </p:nvSpPr>
        <p:spPr/>
        <p:txBody>
          <a:bodyPr>
            <a:normAutofit lnSpcReduction="10000"/>
          </a:bodyPr>
          <a:lstStyle/>
          <a:p>
            <a:pPr marL="284163" indent="-284163">
              <a:spcAft>
                <a:spcPts val="600"/>
              </a:spcAft>
              <a:buFont typeface="Arial" panose="020B0604020202020204" pitchFamily="34" charset="0"/>
              <a:buChar char="•"/>
              <a:defRPr/>
            </a:pPr>
            <a:r>
              <a:rPr lang="en-US" dirty="0">
                <a:solidFill>
                  <a:schemeClr val="tx1"/>
                </a:solidFill>
              </a:rPr>
              <a:t>Initiate social interactions</a:t>
            </a:r>
          </a:p>
          <a:p>
            <a:pPr marL="284163" indent="-284163">
              <a:spcAft>
                <a:spcPts val="600"/>
              </a:spcAft>
              <a:buFont typeface="Arial" panose="020B0604020202020204" pitchFamily="34" charset="0"/>
              <a:buChar char="•"/>
              <a:defRPr/>
            </a:pPr>
            <a:r>
              <a:rPr lang="en-US" dirty="0">
                <a:solidFill>
                  <a:schemeClr val="tx1"/>
                </a:solidFill>
              </a:rPr>
              <a:t>Invite others to activities</a:t>
            </a:r>
          </a:p>
          <a:p>
            <a:pPr marL="284163" indent="-284163">
              <a:spcAft>
                <a:spcPts val="600"/>
              </a:spcAft>
              <a:buFont typeface="Arial" panose="020B0604020202020204" pitchFamily="34" charset="0"/>
              <a:buChar char="•"/>
              <a:defRPr/>
            </a:pPr>
            <a:r>
              <a:rPr lang="en-US" dirty="0">
                <a:solidFill>
                  <a:schemeClr val="tx1"/>
                </a:solidFill>
              </a:rPr>
              <a:t>Take their hand and lead them there</a:t>
            </a:r>
          </a:p>
          <a:p>
            <a:pPr marL="284163" indent="-284163">
              <a:spcAft>
                <a:spcPts val="600"/>
              </a:spcAft>
              <a:buFont typeface="Arial" panose="020B0604020202020204" pitchFamily="34" charset="0"/>
              <a:buChar char="•"/>
              <a:defRPr/>
            </a:pPr>
            <a:r>
              <a:rPr lang="en-US" dirty="0">
                <a:solidFill>
                  <a:schemeClr val="tx1"/>
                </a:solidFill>
              </a:rPr>
              <a:t>Respond to social bids</a:t>
            </a:r>
          </a:p>
          <a:p>
            <a:pPr marL="284163" indent="-284163">
              <a:spcAft>
                <a:spcPts val="600"/>
              </a:spcAft>
              <a:buFont typeface="Arial" panose="020B0604020202020204" pitchFamily="34" charset="0"/>
              <a:buChar char="•"/>
              <a:defRPr/>
            </a:pPr>
            <a:r>
              <a:rPr lang="en-US" dirty="0">
                <a:solidFill>
                  <a:schemeClr val="tx1"/>
                </a:solidFill>
              </a:rPr>
              <a:t>Pass-out &amp; Pick-up materials, props </a:t>
            </a:r>
          </a:p>
          <a:p>
            <a:pPr marL="284163" indent="-284163">
              <a:spcAft>
                <a:spcPts val="600"/>
              </a:spcAft>
              <a:buFont typeface="Arial" panose="020B0604020202020204" pitchFamily="34" charset="0"/>
              <a:buChar char="•"/>
              <a:defRPr/>
            </a:pPr>
            <a:r>
              <a:rPr lang="en-US" dirty="0">
                <a:solidFill>
                  <a:schemeClr val="tx1"/>
                </a:solidFill>
              </a:rPr>
              <a:t>Model desired actions</a:t>
            </a:r>
          </a:p>
          <a:p>
            <a:pPr marL="284163" indent="-284163">
              <a:spcAft>
                <a:spcPts val="600"/>
              </a:spcAft>
              <a:buFont typeface="Arial" panose="020B0604020202020204" pitchFamily="34" charset="0"/>
              <a:buChar char="•"/>
              <a:defRPr/>
            </a:pPr>
            <a:r>
              <a:rPr lang="en-US" dirty="0">
                <a:solidFill>
                  <a:schemeClr val="tx1"/>
                </a:solidFill>
              </a:rPr>
              <a:t>Praise, compliment peers</a:t>
            </a:r>
          </a:p>
          <a:p>
            <a:pPr marL="284163" indent="-284163">
              <a:spcAft>
                <a:spcPts val="600"/>
              </a:spcAft>
              <a:buFont typeface="Arial" panose="020B0604020202020204" pitchFamily="34" charset="0"/>
              <a:buChar char="•"/>
              <a:defRPr/>
            </a:pPr>
            <a:r>
              <a:rPr lang="en-US" dirty="0">
                <a:solidFill>
                  <a:schemeClr val="tx1"/>
                </a:solidFill>
              </a:rPr>
              <a:t>Give play directions</a:t>
            </a:r>
          </a:p>
          <a:p>
            <a:pPr marL="284163" indent="-284163">
              <a:spcAft>
                <a:spcPts val="600"/>
              </a:spcAft>
              <a:buFont typeface="Arial" panose="020B0604020202020204" pitchFamily="34" charset="0"/>
              <a:buChar char="•"/>
              <a:defRPr/>
            </a:pPr>
            <a:r>
              <a:rPr lang="en-US" dirty="0">
                <a:solidFill>
                  <a:schemeClr val="tx1"/>
                </a:solidFill>
              </a:rPr>
              <a:t>Help others complete a task/activity (give assistance)</a:t>
            </a:r>
          </a:p>
          <a:p>
            <a:endParaRPr lang="en-US" dirty="0"/>
          </a:p>
        </p:txBody>
      </p:sp>
      <p:sp>
        <p:nvSpPr>
          <p:cNvPr id="5" name="Slide Number Placeholder 4">
            <a:extLst>
              <a:ext uri="{FF2B5EF4-FFF2-40B4-BE49-F238E27FC236}">
                <a16:creationId xmlns:a16="http://schemas.microsoft.com/office/drawing/2014/main" id="{BB4EAE3A-8902-4D1C-B2BD-AC12F2D0F202}"/>
              </a:ext>
            </a:extLst>
          </p:cNvPr>
          <p:cNvSpPr>
            <a:spLocks noGrp="1"/>
          </p:cNvSpPr>
          <p:nvPr>
            <p:ph type="sldNum" sz="quarter" idx="4"/>
          </p:nvPr>
        </p:nvSpPr>
        <p:spPr/>
        <p:txBody>
          <a:bodyPr/>
          <a:lstStyle/>
          <a:p>
            <a:fld id="{8B753B17-1229-47A4-BBB2-A02D5F84107F}" type="slidenum">
              <a:rPr lang="en-US" smtClean="0"/>
              <a:pPr/>
              <a:t>16</a:t>
            </a:fld>
            <a:endParaRPr lang="en-US" dirty="0"/>
          </a:p>
        </p:txBody>
      </p:sp>
      <p:pic>
        <p:nvPicPr>
          <p:cNvPr id="6" name="Playing Ball" descr="This is a video showing the full utilization of peers. The video shows a young child with a disability being coached by a peer during a social interaction.  Victoria is coaching Matthew during a play experience with balls being thrown down the stair into a bucket.  ">
            <a:hlinkClick r:id="" action="ppaction://media"/>
            <a:extLst>
              <a:ext uri="{FF2B5EF4-FFF2-40B4-BE49-F238E27FC236}">
                <a16:creationId xmlns:a16="http://schemas.microsoft.com/office/drawing/2014/main" id="{1BB97D81-6EEE-4758-B19F-6CF8B21DADA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183188" y="1118430"/>
            <a:ext cx="6172200" cy="4611615"/>
          </a:xfrm>
        </p:spPr>
      </p:pic>
    </p:spTree>
    <p:extLst>
      <p:ext uri="{BB962C8B-B14F-4D97-AF65-F5344CB8AC3E}">
        <p14:creationId xmlns:p14="http://schemas.microsoft.com/office/powerpoint/2010/main" val="1851456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AB36E-E557-4C01-A6C2-F72F409EE36F}"/>
              </a:ext>
            </a:extLst>
          </p:cNvPr>
          <p:cNvSpPr>
            <a:spLocks noGrp="1"/>
          </p:cNvSpPr>
          <p:nvPr>
            <p:ph type="title"/>
          </p:nvPr>
        </p:nvSpPr>
        <p:spPr/>
        <p:txBody>
          <a:bodyPr/>
          <a:lstStyle/>
          <a:p>
            <a:r>
              <a:rPr lang="en-US" dirty="0"/>
              <a:t>Predictable, Comprehensible Routines</a:t>
            </a:r>
          </a:p>
        </p:txBody>
      </p:sp>
      <p:sp>
        <p:nvSpPr>
          <p:cNvPr id="4" name="Slide Number Placeholder 3">
            <a:extLst>
              <a:ext uri="{FF2B5EF4-FFF2-40B4-BE49-F238E27FC236}">
                <a16:creationId xmlns:a16="http://schemas.microsoft.com/office/drawing/2014/main" id="{A6355A54-4D64-404D-B392-88D5CCCC90F4}"/>
              </a:ext>
            </a:extLst>
          </p:cNvPr>
          <p:cNvSpPr>
            <a:spLocks noGrp="1"/>
          </p:cNvSpPr>
          <p:nvPr>
            <p:ph type="sldNum" sz="quarter" idx="4"/>
          </p:nvPr>
        </p:nvSpPr>
        <p:spPr/>
        <p:txBody>
          <a:bodyPr/>
          <a:lstStyle/>
          <a:p>
            <a:fld id="{8B753B17-1229-47A4-BBB2-A02D5F84107F}" type="slidenum">
              <a:rPr lang="en-US" smtClean="0"/>
              <a:pPr/>
              <a:t>17</a:t>
            </a:fld>
            <a:endParaRPr lang="en-US" dirty="0"/>
          </a:p>
        </p:txBody>
      </p:sp>
      <p:sp>
        <p:nvSpPr>
          <p:cNvPr id="5" name="Freeform 3" descr="This table shows how to outline predictable, comprehensible routines. It starts with a daily schedule that lists: arrival, table time, opening circle, centers, story circle, snack, outside, small groups, and closing circle. ">
            <a:extLst>
              <a:ext uri="{FF2B5EF4-FFF2-40B4-BE49-F238E27FC236}">
                <a16:creationId xmlns:a16="http://schemas.microsoft.com/office/drawing/2014/main" id="{C10E43CB-A324-4D96-AE23-319805764D30}"/>
              </a:ext>
            </a:extLst>
          </p:cNvPr>
          <p:cNvSpPr/>
          <p:nvPr/>
        </p:nvSpPr>
        <p:spPr>
          <a:xfrm>
            <a:off x="1907235" y="1821428"/>
            <a:ext cx="2616217" cy="620326"/>
          </a:xfrm>
          <a:custGeom>
            <a:avLst/>
            <a:gdLst>
              <a:gd name="connsiteX0" fmla="*/ 0 w 2586463"/>
              <a:gd name="connsiteY0" fmla="*/ 0 h 691200"/>
              <a:gd name="connsiteX1" fmla="*/ 2586463 w 2586463"/>
              <a:gd name="connsiteY1" fmla="*/ 0 h 691200"/>
              <a:gd name="connsiteX2" fmla="*/ 2586463 w 2586463"/>
              <a:gd name="connsiteY2" fmla="*/ 691200 h 691200"/>
              <a:gd name="connsiteX3" fmla="*/ 0 w 2586463"/>
              <a:gd name="connsiteY3" fmla="*/ 691200 h 691200"/>
              <a:gd name="connsiteX4" fmla="*/ 0 w 2586463"/>
              <a:gd name="connsiteY4" fmla="*/ 0 h 69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63" h="691200">
                <a:moveTo>
                  <a:pt x="0" y="0"/>
                </a:moveTo>
                <a:lnTo>
                  <a:pt x="2586463" y="0"/>
                </a:lnTo>
                <a:lnTo>
                  <a:pt x="2586463" y="691200"/>
                </a:lnTo>
                <a:lnTo>
                  <a:pt x="0" y="691200"/>
                </a:lnTo>
                <a:lnTo>
                  <a:pt x="0" y="0"/>
                </a:lnTo>
                <a:close/>
              </a:path>
            </a:pathLst>
          </a:custGeom>
          <a:solidFill>
            <a:srgbClr val="FFC000"/>
          </a:solidFill>
          <a:ln>
            <a:solidFill>
              <a:srgbClr val="FFC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688" tIns="97536" rIns="170688" bIns="97536" spcCol="1270" anchor="ctr"/>
          <a:lstStyle/>
          <a:p>
            <a:pPr algn="ctr" defTabSz="1066800" fontAlgn="auto">
              <a:lnSpc>
                <a:spcPct val="90000"/>
              </a:lnSpc>
              <a:spcAft>
                <a:spcPct val="35000"/>
              </a:spcAft>
              <a:defRPr/>
            </a:pPr>
            <a:r>
              <a:rPr lang="en-US" sz="2400" dirty="0"/>
              <a:t>Daily Schedule</a:t>
            </a:r>
          </a:p>
        </p:txBody>
      </p:sp>
      <p:sp>
        <p:nvSpPr>
          <p:cNvPr id="6" name="Freeform 4">
            <a:extLst>
              <a:ext uri="{FF2B5EF4-FFF2-40B4-BE49-F238E27FC236}">
                <a16:creationId xmlns:a16="http://schemas.microsoft.com/office/drawing/2014/main" id="{9D734DB7-2B24-4373-988A-2732F9AE2BC1}"/>
              </a:ext>
            </a:extLst>
          </p:cNvPr>
          <p:cNvSpPr/>
          <p:nvPr/>
        </p:nvSpPr>
        <p:spPr>
          <a:xfrm>
            <a:off x="1907235" y="2511990"/>
            <a:ext cx="2616217" cy="3485230"/>
          </a:xfrm>
          <a:custGeom>
            <a:avLst/>
            <a:gdLst>
              <a:gd name="connsiteX0" fmla="*/ 0 w 2586463"/>
              <a:gd name="connsiteY0" fmla="*/ 0 h 3623400"/>
              <a:gd name="connsiteX1" fmla="*/ 2586463 w 2586463"/>
              <a:gd name="connsiteY1" fmla="*/ 0 h 3623400"/>
              <a:gd name="connsiteX2" fmla="*/ 2586463 w 2586463"/>
              <a:gd name="connsiteY2" fmla="*/ 3623400 h 3623400"/>
              <a:gd name="connsiteX3" fmla="*/ 0 w 2586463"/>
              <a:gd name="connsiteY3" fmla="*/ 3623400 h 3623400"/>
              <a:gd name="connsiteX4" fmla="*/ 0 w 2586463"/>
              <a:gd name="connsiteY4" fmla="*/ 0 h 362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63" h="3623400">
                <a:moveTo>
                  <a:pt x="0" y="0"/>
                </a:moveTo>
                <a:lnTo>
                  <a:pt x="2586463" y="0"/>
                </a:lnTo>
                <a:lnTo>
                  <a:pt x="2586463" y="3623400"/>
                </a:lnTo>
                <a:lnTo>
                  <a:pt x="0" y="36234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28016" tIns="128016" rIns="170688" bIns="192024" spcCol="1270"/>
          <a:lstStyle/>
          <a:p>
            <a:pPr marL="228600" lvl="1" indent="-228600" defTabSz="1066800" fontAlgn="auto">
              <a:lnSpc>
                <a:spcPct val="90000"/>
              </a:lnSpc>
              <a:spcAft>
                <a:spcPct val="15000"/>
              </a:spcAft>
              <a:buFontTx/>
              <a:buChar char="••"/>
              <a:defRPr/>
            </a:pPr>
            <a:r>
              <a:rPr lang="en-US" sz="2400" dirty="0"/>
              <a:t>Arrival</a:t>
            </a:r>
          </a:p>
          <a:p>
            <a:pPr marL="228600" lvl="1" indent="-228600" defTabSz="1066800" fontAlgn="auto">
              <a:lnSpc>
                <a:spcPct val="90000"/>
              </a:lnSpc>
              <a:spcAft>
                <a:spcPct val="15000"/>
              </a:spcAft>
              <a:buFontTx/>
              <a:buChar char="••"/>
              <a:defRPr/>
            </a:pPr>
            <a:r>
              <a:rPr lang="en-US" sz="2400" dirty="0"/>
              <a:t>Table Time</a:t>
            </a:r>
          </a:p>
          <a:p>
            <a:pPr marL="228600" lvl="1" indent="-228600" defTabSz="1066800" fontAlgn="auto">
              <a:lnSpc>
                <a:spcPct val="90000"/>
              </a:lnSpc>
              <a:spcAft>
                <a:spcPct val="15000"/>
              </a:spcAft>
              <a:buFontTx/>
              <a:buChar char="••"/>
              <a:defRPr/>
            </a:pPr>
            <a:r>
              <a:rPr lang="en-US" sz="2400" dirty="0">
                <a:solidFill>
                  <a:srgbClr val="92D050"/>
                </a:solidFill>
              </a:rPr>
              <a:t>Opening Circle</a:t>
            </a:r>
          </a:p>
          <a:p>
            <a:pPr marL="228600" lvl="1" indent="-228600" defTabSz="1066800" fontAlgn="auto">
              <a:lnSpc>
                <a:spcPct val="90000"/>
              </a:lnSpc>
              <a:spcAft>
                <a:spcPct val="15000"/>
              </a:spcAft>
              <a:buFontTx/>
              <a:buChar char="••"/>
              <a:defRPr/>
            </a:pPr>
            <a:r>
              <a:rPr lang="en-US" sz="2400" dirty="0"/>
              <a:t>Centers</a:t>
            </a:r>
          </a:p>
          <a:p>
            <a:pPr marL="228600" lvl="1" indent="-228600" defTabSz="1066800" fontAlgn="auto">
              <a:lnSpc>
                <a:spcPct val="90000"/>
              </a:lnSpc>
              <a:spcAft>
                <a:spcPct val="15000"/>
              </a:spcAft>
              <a:buFontTx/>
              <a:buChar char="••"/>
              <a:defRPr/>
            </a:pPr>
            <a:r>
              <a:rPr lang="en-US" sz="2400" dirty="0"/>
              <a:t>Story Circle</a:t>
            </a:r>
          </a:p>
          <a:p>
            <a:pPr marL="228600" lvl="1" indent="-228600" defTabSz="1066800" fontAlgn="auto">
              <a:lnSpc>
                <a:spcPct val="90000"/>
              </a:lnSpc>
              <a:spcAft>
                <a:spcPct val="15000"/>
              </a:spcAft>
              <a:buFontTx/>
              <a:buChar char="••"/>
              <a:defRPr/>
            </a:pPr>
            <a:r>
              <a:rPr lang="en-US" sz="2400" dirty="0"/>
              <a:t>Snack</a:t>
            </a:r>
          </a:p>
          <a:p>
            <a:pPr marL="228600" lvl="1" indent="-228600" defTabSz="1066800" fontAlgn="auto">
              <a:lnSpc>
                <a:spcPct val="90000"/>
              </a:lnSpc>
              <a:spcAft>
                <a:spcPct val="15000"/>
              </a:spcAft>
              <a:buFontTx/>
              <a:buChar char="••"/>
              <a:defRPr/>
            </a:pPr>
            <a:r>
              <a:rPr lang="en-US" sz="2400" dirty="0"/>
              <a:t>Outside</a:t>
            </a:r>
          </a:p>
          <a:p>
            <a:pPr marL="228600" lvl="1" indent="-228600" defTabSz="1066800" fontAlgn="auto">
              <a:lnSpc>
                <a:spcPct val="90000"/>
              </a:lnSpc>
              <a:spcAft>
                <a:spcPct val="15000"/>
              </a:spcAft>
              <a:buFontTx/>
              <a:buChar char="••"/>
              <a:defRPr/>
            </a:pPr>
            <a:r>
              <a:rPr lang="en-US" sz="2400" dirty="0"/>
              <a:t>Small Groups</a:t>
            </a:r>
          </a:p>
          <a:p>
            <a:pPr marL="228600" lvl="1" indent="-228600" defTabSz="1066800" fontAlgn="auto">
              <a:lnSpc>
                <a:spcPct val="90000"/>
              </a:lnSpc>
              <a:spcAft>
                <a:spcPct val="15000"/>
              </a:spcAft>
              <a:buFontTx/>
              <a:buChar char="••"/>
              <a:defRPr/>
            </a:pPr>
            <a:r>
              <a:rPr lang="en-US" sz="2400" dirty="0"/>
              <a:t>Closing Circle</a:t>
            </a:r>
          </a:p>
        </p:txBody>
      </p:sp>
      <p:sp>
        <p:nvSpPr>
          <p:cNvPr id="7" name="Freeform 5" descr="This shows how you can then make the routines specific within the daily schedule. The example is opening circle, a scheduled activity. This outlines that during opening circle there will be a greeting song, calendar, child choice song, social skill lesson, and choosing centers. ">
            <a:extLst>
              <a:ext uri="{FF2B5EF4-FFF2-40B4-BE49-F238E27FC236}">
                <a16:creationId xmlns:a16="http://schemas.microsoft.com/office/drawing/2014/main" id="{61E18E8F-B759-43C6-BC57-C2F6114C9B38}"/>
              </a:ext>
            </a:extLst>
          </p:cNvPr>
          <p:cNvSpPr/>
          <p:nvPr/>
        </p:nvSpPr>
        <p:spPr>
          <a:xfrm>
            <a:off x="4955235" y="1821428"/>
            <a:ext cx="2616217" cy="620326"/>
          </a:xfrm>
          <a:custGeom>
            <a:avLst/>
            <a:gdLst>
              <a:gd name="connsiteX0" fmla="*/ 0 w 2586463"/>
              <a:gd name="connsiteY0" fmla="*/ 0 h 691200"/>
              <a:gd name="connsiteX1" fmla="*/ 2586463 w 2586463"/>
              <a:gd name="connsiteY1" fmla="*/ 0 h 691200"/>
              <a:gd name="connsiteX2" fmla="*/ 2586463 w 2586463"/>
              <a:gd name="connsiteY2" fmla="*/ 691200 h 691200"/>
              <a:gd name="connsiteX3" fmla="*/ 0 w 2586463"/>
              <a:gd name="connsiteY3" fmla="*/ 691200 h 691200"/>
              <a:gd name="connsiteX4" fmla="*/ 0 w 2586463"/>
              <a:gd name="connsiteY4" fmla="*/ 0 h 69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63" h="691200">
                <a:moveTo>
                  <a:pt x="0" y="0"/>
                </a:moveTo>
                <a:lnTo>
                  <a:pt x="2586463" y="0"/>
                </a:lnTo>
                <a:lnTo>
                  <a:pt x="2586463" y="691200"/>
                </a:lnTo>
                <a:lnTo>
                  <a:pt x="0" y="691200"/>
                </a:lnTo>
                <a:lnTo>
                  <a:pt x="0" y="0"/>
                </a:lnTo>
                <a:close/>
              </a:path>
            </a:pathLst>
          </a:custGeom>
          <a:solidFill>
            <a:srgbClr val="92D050"/>
          </a:solidFill>
          <a:ln>
            <a:solidFill>
              <a:srgbClr val="92D05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70688" tIns="97536" rIns="170688" bIns="97536" spcCol="1270" anchor="ctr"/>
          <a:lstStyle/>
          <a:p>
            <a:pPr algn="ctr" defTabSz="1066800" fontAlgn="auto">
              <a:lnSpc>
                <a:spcPct val="90000"/>
              </a:lnSpc>
              <a:spcAft>
                <a:spcPct val="35000"/>
              </a:spcAft>
              <a:defRPr/>
            </a:pPr>
            <a:r>
              <a:rPr lang="en-US" sz="2400" dirty="0"/>
              <a:t>Opening Circle</a:t>
            </a:r>
          </a:p>
        </p:txBody>
      </p:sp>
      <p:sp>
        <p:nvSpPr>
          <p:cNvPr id="8" name="Freeform 6">
            <a:extLst>
              <a:ext uri="{FF2B5EF4-FFF2-40B4-BE49-F238E27FC236}">
                <a16:creationId xmlns:a16="http://schemas.microsoft.com/office/drawing/2014/main" id="{8E4D2EF2-FDCE-4A20-A3B0-3619AEA14876}"/>
              </a:ext>
            </a:extLst>
          </p:cNvPr>
          <p:cNvSpPr/>
          <p:nvPr/>
        </p:nvSpPr>
        <p:spPr>
          <a:xfrm>
            <a:off x="4955235" y="2511990"/>
            <a:ext cx="2616217" cy="3255638"/>
          </a:xfrm>
          <a:custGeom>
            <a:avLst/>
            <a:gdLst>
              <a:gd name="connsiteX0" fmla="*/ 0 w 2586463"/>
              <a:gd name="connsiteY0" fmla="*/ 0 h 3623400"/>
              <a:gd name="connsiteX1" fmla="*/ 2586463 w 2586463"/>
              <a:gd name="connsiteY1" fmla="*/ 0 h 3623400"/>
              <a:gd name="connsiteX2" fmla="*/ 2586463 w 2586463"/>
              <a:gd name="connsiteY2" fmla="*/ 3623400 h 3623400"/>
              <a:gd name="connsiteX3" fmla="*/ 0 w 2586463"/>
              <a:gd name="connsiteY3" fmla="*/ 3623400 h 3623400"/>
              <a:gd name="connsiteX4" fmla="*/ 0 w 2586463"/>
              <a:gd name="connsiteY4" fmla="*/ 0 h 362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63" h="3623400">
                <a:moveTo>
                  <a:pt x="0" y="0"/>
                </a:moveTo>
                <a:lnTo>
                  <a:pt x="2586463" y="0"/>
                </a:lnTo>
                <a:lnTo>
                  <a:pt x="2586463" y="3623400"/>
                </a:lnTo>
                <a:lnTo>
                  <a:pt x="0" y="36234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28016" tIns="128016" rIns="170688" bIns="192024" spcCol="1270"/>
          <a:lstStyle/>
          <a:p>
            <a:pPr marL="228600" lvl="1" indent="-228600" defTabSz="1066800" fontAlgn="auto">
              <a:lnSpc>
                <a:spcPct val="90000"/>
              </a:lnSpc>
              <a:spcAft>
                <a:spcPct val="15000"/>
              </a:spcAft>
              <a:buFontTx/>
              <a:buChar char="••"/>
              <a:defRPr/>
            </a:pPr>
            <a:r>
              <a:rPr lang="en-US" sz="2400" dirty="0"/>
              <a:t>Greeting Song</a:t>
            </a:r>
          </a:p>
          <a:p>
            <a:pPr marL="228600" lvl="1" indent="-228600" defTabSz="1066800" fontAlgn="auto">
              <a:lnSpc>
                <a:spcPct val="90000"/>
              </a:lnSpc>
              <a:spcAft>
                <a:spcPct val="15000"/>
              </a:spcAft>
              <a:buFontTx/>
              <a:buChar char="••"/>
              <a:defRPr/>
            </a:pPr>
            <a:r>
              <a:rPr lang="en-US" sz="2400" dirty="0">
                <a:solidFill>
                  <a:srgbClr val="00B0F0"/>
                </a:solidFill>
              </a:rPr>
              <a:t>Calendar</a:t>
            </a:r>
          </a:p>
          <a:p>
            <a:pPr marL="228600" lvl="1" indent="-228600" defTabSz="1066800" fontAlgn="auto">
              <a:lnSpc>
                <a:spcPct val="90000"/>
              </a:lnSpc>
              <a:spcAft>
                <a:spcPct val="15000"/>
              </a:spcAft>
              <a:buFontTx/>
              <a:buChar char="••"/>
              <a:defRPr/>
            </a:pPr>
            <a:r>
              <a:rPr lang="en-US" sz="2400" dirty="0"/>
              <a:t>Child Choice Song</a:t>
            </a:r>
          </a:p>
          <a:p>
            <a:pPr marL="228600" lvl="1" indent="-228600" defTabSz="1066800" fontAlgn="auto">
              <a:lnSpc>
                <a:spcPct val="90000"/>
              </a:lnSpc>
              <a:spcAft>
                <a:spcPct val="15000"/>
              </a:spcAft>
              <a:buFontTx/>
              <a:buChar char="••"/>
              <a:defRPr/>
            </a:pPr>
            <a:r>
              <a:rPr lang="en-US" sz="2400" dirty="0"/>
              <a:t>Social Skill Lesson</a:t>
            </a:r>
          </a:p>
          <a:p>
            <a:pPr marL="228600" lvl="1" indent="-228600" defTabSz="1066800" fontAlgn="auto">
              <a:lnSpc>
                <a:spcPct val="90000"/>
              </a:lnSpc>
              <a:spcAft>
                <a:spcPct val="15000"/>
              </a:spcAft>
              <a:buFontTx/>
              <a:buChar char="••"/>
              <a:defRPr/>
            </a:pPr>
            <a:r>
              <a:rPr lang="en-US" sz="2400" dirty="0"/>
              <a:t>Choosing Centers</a:t>
            </a:r>
          </a:p>
        </p:txBody>
      </p:sp>
      <p:sp>
        <p:nvSpPr>
          <p:cNvPr id="9" name="Freeform 7" descr="This then shows how you can make opening circle more specific. This example shows calendar and includes activities: clap the month, days of the week song, add today, motor cube, pattern, and review.">
            <a:extLst>
              <a:ext uri="{FF2B5EF4-FFF2-40B4-BE49-F238E27FC236}">
                <a16:creationId xmlns:a16="http://schemas.microsoft.com/office/drawing/2014/main" id="{E5BE455B-F802-4348-A381-7D3DCC76E6FF}"/>
              </a:ext>
            </a:extLst>
          </p:cNvPr>
          <p:cNvSpPr/>
          <p:nvPr/>
        </p:nvSpPr>
        <p:spPr>
          <a:xfrm>
            <a:off x="7969897" y="1821428"/>
            <a:ext cx="2499049" cy="620326"/>
          </a:xfrm>
          <a:custGeom>
            <a:avLst/>
            <a:gdLst>
              <a:gd name="connsiteX0" fmla="*/ 0 w 2586463"/>
              <a:gd name="connsiteY0" fmla="*/ 0 h 691200"/>
              <a:gd name="connsiteX1" fmla="*/ 2586463 w 2586463"/>
              <a:gd name="connsiteY1" fmla="*/ 0 h 691200"/>
              <a:gd name="connsiteX2" fmla="*/ 2586463 w 2586463"/>
              <a:gd name="connsiteY2" fmla="*/ 691200 h 691200"/>
              <a:gd name="connsiteX3" fmla="*/ 0 w 2586463"/>
              <a:gd name="connsiteY3" fmla="*/ 691200 h 691200"/>
              <a:gd name="connsiteX4" fmla="*/ 0 w 2586463"/>
              <a:gd name="connsiteY4" fmla="*/ 0 h 69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63" h="691200">
                <a:moveTo>
                  <a:pt x="0" y="0"/>
                </a:moveTo>
                <a:lnTo>
                  <a:pt x="2586463" y="0"/>
                </a:lnTo>
                <a:lnTo>
                  <a:pt x="2586463" y="691200"/>
                </a:lnTo>
                <a:lnTo>
                  <a:pt x="0" y="691200"/>
                </a:lnTo>
                <a:lnTo>
                  <a:pt x="0" y="0"/>
                </a:lnTo>
                <a:close/>
              </a:path>
            </a:pathLst>
          </a:custGeom>
          <a:solidFill>
            <a:srgbClr val="00B0F0"/>
          </a:solidFill>
          <a:ln>
            <a:solidFill>
              <a:srgbClr val="00B0F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70688" tIns="97536" rIns="170688" bIns="97536" spcCol="1270" anchor="ctr"/>
          <a:lstStyle/>
          <a:p>
            <a:pPr algn="ctr" defTabSz="1066800" fontAlgn="auto">
              <a:lnSpc>
                <a:spcPct val="90000"/>
              </a:lnSpc>
              <a:spcAft>
                <a:spcPct val="35000"/>
              </a:spcAft>
              <a:defRPr/>
            </a:pPr>
            <a:r>
              <a:rPr lang="en-US" sz="2400" dirty="0"/>
              <a:t>Calendar</a:t>
            </a:r>
          </a:p>
        </p:txBody>
      </p:sp>
      <p:sp>
        <p:nvSpPr>
          <p:cNvPr id="10" name="Freeform 8">
            <a:extLst>
              <a:ext uri="{FF2B5EF4-FFF2-40B4-BE49-F238E27FC236}">
                <a16:creationId xmlns:a16="http://schemas.microsoft.com/office/drawing/2014/main" id="{54860C21-85EB-40BA-8646-03CE151D4FC1}"/>
              </a:ext>
            </a:extLst>
          </p:cNvPr>
          <p:cNvSpPr/>
          <p:nvPr/>
        </p:nvSpPr>
        <p:spPr>
          <a:xfrm>
            <a:off x="7969897" y="2511990"/>
            <a:ext cx="2499049" cy="3255638"/>
          </a:xfrm>
          <a:custGeom>
            <a:avLst/>
            <a:gdLst>
              <a:gd name="connsiteX0" fmla="*/ 0 w 2586463"/>
              <a:gd name="connsiteY0" fmla="*/ 0 h 3623400"/>
              <a:gd name="connsiteX1" fmla="*/ 2586463 w 2586463"/>
              <a:gd name="connsiteY1" fmla="*/ 0 h 3623400"/>
              <a:gd name="connsiteX2" fmla="*/ 2586463 w 2586463"/>
              <a:gd name="connsiteY2" fmla="*/ 3623400 h 3623400"/>
              <a:gd name="connsiteX3" fmla="*/ 0 w 2586463"/>
              <a:gd name="connsiteY3" fmla="*/ 3623400 h 3623400"/>
              <a:gd name="connsiteX4" fmla="*/ 0 w 2586463"/>
              <a:gd name="connsiteY4" fmla="*/ 0 h 362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463" h="3623400">
                <a:moveTo>
                  <a:pt x="0" y="0"/>
                </a:moveTo>
                <a:lnTo>
                  <a:pt x="2586463" y="0"/>
                </a:lnTo>
                <a:lnTo>
                  <a:pt x="2586463" y="3623400"/>
                </a:lnTo>
                <a:lnTo>
                  <a:pt x="0" y="36234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28016" tIns="128016" rIns="170688" bIns="192024" spcCol="1270"/>
          <a:lstStyle/>
          <a:p>
            <a:pPr marL="228600" lvl="1" indent="-228600" defTabSz="1066800" fontAlgn="auto">
              <a:lnSpc>
                <a:spcPct val="90000"/>
              </a:lnSpc>
              <a:spcAft>
                <a:spcPct val="15000"/>
              </a:spcAft>
              <a:buFontTx/>
              <a:buChar char="••"/>
              <a:defRPr/>
            </a:pPr>
            <a:r>
              <a:rPr lang="en-US" sz="2400" dirty="0"/>
              <a:t>Clap the Month</a:t>
            </a:r>
          </a:p>
          <a:p>
            <a:pPr marL="228600" lvl="1" indent="-228600" defTabSz="1066800" fontAlgn="auto">
              <a:lnSpc>
                <a:spcPct val="90000"/>
              </a:lnSpc>
              <a:spcAft>
                <a:spcPct val="15000"/>
              </a:spcAft>
              <a:buFontTx/>
              <a:buChar char="••"/>
              <a:defRPr/>
            </a:pPr>
            <a:r>
              <a:rPr lang="en-US" sz="2400" dirty="0"/>
              <a:t>Days of the Week Song</a:t>
            </a:r>
          </a:p>
          <a:p>
            <a:pPr marL="228600" lvl="1" indent="-228600" defTabSz="1066800" fontAlgn="auto">
              <a:lnSpc>
                <a:spcPct val="90000"/>
              </a:lnSpc>
              <a:spcAft>
                <a:spcPct val="15000"/>
              </a:spcAft>
              <a:buFontTx/>
              <a:buChar char="••"/>
              <a:defRPr/>
            </a:pPr>
            <a:r>
              <a:rPr lang="en-US" sz="2400" dirty="0"/>
              <a:t>Add Today</a:t>
            </a:r>
          </a:p>
          <a:p>
            <a:pPr marL="228600" lvl="1" indent="-228600" defTabSz="1066800" fontAlgn="auto">
              <a:lnSpc>
                <a:spcPct val="90000"/>
              </a:lnSpc>
              <a:spcAft>
                <a:spcPct val="15000"/>
              </a:spcAft>
              <a:buFontTx/>
              <a:buChar char="••"/>
              <a:defRPr/>
            </a:pPr>
            <a:r>
              <a:rPr lang="en-US" sz="2400" dirty="0"/>
              <a:t>Motor Cube</a:t>
            </a:r>
          </a:p>
          <a:p>
            <a:pPr marL="228600" lvl="1" indent="-228600" defTabSz="1066800" fontAlgn="auto">
              <a:lnSpc>
                <a:spcPct val="90000"/>
              </a:lnSpc>
              <a:spcAft>
                <a:spcPct val="15000"/>
              </a:spcAft>
              <a:buFontTx/>
              <a:buChar char="••"/>
              <a:defRPr/>
            </a:pPr>
            <a:r>
              <a:rPr lang="en-US" sz="2400" dirty="0"/>
              <a:t>Pattern</a:t>
            </a:r>
          </a:p>
          <a:p>
            <a:pPr marL="228600" lvl="1" indent="-228600" defTabSz="1066800" fontAlgn="auto">
              <a:lnSpc>
                <a:spcPct val="90000"/>
              </a:lnSpc>
              <a:spcAft>
                <a:spcPct val="15000"/>
              </a:spcAft>
              <a:buFontTx/>
              <a:buChar char="••"/>
              <a:defRPr/>
            </a:pPr>
            <a:r>
              <a:rPr lang="en-US" sz="2400" dirty="0"/>
              <a:t>Review</a:t>
            </a:r>
          </a:p>
        </p:txBody>
      </p:sp>
      <p:sp>
        <p:nvSpPr>
          <p:cNvPr id="11" name="Right Arrow 9">
            <a:extLst>
              <a:ext uri="{FF2B5EF4-FFF2-40B4-BE49-F238E27FC236}">
                <a16:creationId xmlns:a16="http://schemas.microsoft.com/office/drawing/2014/main" id="{6E3A75D3-039C-4FA0-AFA4-7AB886CD01E1}"/>
              </a:ext>
              <a:ext uri="{C183D7F6-B498-43B3-948B-1728B52AA6E4}">
                <adec:decorative xmlns:adec="http://schemas.microsoft.com/office/drawing/2017/decorative" val="1"/>
              </a:ext>
            </a:extLst>
          </p:cNvPr>
          <p:cNvSpPr>
            <a:spLocks noChangeArrowheads="1"/>
          </p:cNvSpPr>
          <p:nvPr/>
        </p:nvSpPr>
        <p:spPr bwMode="auto">
          <a:xfrm rot="-3002464">
            <a:off x="4054931" y="2878571"/>
            <a:ext cx="1159367" cy="239360"/>
          </a:xfrm>
          <a:prstGeom prst="rightArrow">
            <a:avLst>
              <a:gd name="adj1" fmla="val 50000"/>
              <a:gd name="adj2" fmla="val 49904"/>
            </a:avLst>
          </a:prstGeom>
          <a:solidFill>
            <a:srgbClr val="92D050"/>
          </a:solidFill>
          <a:ln w="9525" algn="ctr">
            <a:solidFill>
              <a:srgbClr val="92D050"/>
            </a:solidFill>
            <a:miter lim="800000"/>
            <a:headEnd/>
            <a:tailEnd/>
          </a:ln>
        </p:spPr>
        <p:txBody>
          <a:bodyPr wrap="none"/>
          <a:lstStyle>
            <a:lvl1pPr eaLnBrk="0" hangingPunct="0">
              <a:spcBef>
                <a:spcPct val="20000"/>
              </a:spcBef>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a:solidFill>
                <a:schemeClr val="tx1"/>
              </a:solidFill>
            </a:endParaRPr>
          </a:p>
        </p:txBody>
      </p:sp>
      <p:sp>
        <p:nvSpPr>
          <p:cNvPr id="12" name="Right Arrow 10">
            <a:extLst>
              <a:ext uri="{FF2B5EF4-FFF2-40B4-BE49-F238E27FC236}">
                <a16:creationId xmlns:a16="http://schemas.microsoft.com/office/drawing/2014/main" id="{3E9F6294-8CFE-4654-A5E0-20EE1AAF38C0}"/>
              </a:ext>
              <a:ext uri="{C183D7F6-B498-43B3-948B-1728B52AA6E4}">
                <adec:decorative xmlns:adec="http://schemas.microsoft.com/office/drawing/2017/decorative" val="1"/>
              </a:ext>
            </a:extLst>
          </p:cNvPr>
          <p:cNvSpPr>
            <a:spLocks noChangeArrowheads="1"/>
          </p:cNvSpPr>
          <p:nvPr/>
        </p:nvSpPr>
        <p:spPr bwMode="auto">
          <a:xfrm rot="-2046816">
            <a:off x="6720571" y="2626517"/>
            <a:ext cx="1395986" cy="303745"/>
          </a:xfrm>
          <a:prstGeom prst="rightArrow">
            <a:avLst>
              <a:gd name="adj1" fmla="val 50000"/>
              <a:gd name="adj2" fmla="val 49922"/>
            </a:avLst>
          </a:prstGeom>
          <a:solidFill>
            <a:srgbClr val="00B0F0"/>
          </a:solidFill>
          <a:ln w="9525" algn="ctr">
            <a:solidFill>
              <a:srgbClr val="00B0F0"/>
            </a:solidFill>
            <a:miter lim="800000"/>
            <a:headEnd/>
            <a:tailEnd/>
          </a:ln>
        </p:spPr>
        <p:txBody>
          <a:bodyPr wrap="none"/>
          <a:lstStyle>
            <a:lvl1pPr eaLnBrk="0" hangingPunct="0">
              <a:spcBef>
                <a:spcPct val="20000"/>
              </a:spcBef>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404040"/>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a:solidFill>
                <a:schemeClr val="tx1"/>
              </a:solidFill>
            </a:endParaRPr>
          </a:p>
        </p:txBody>
      </p:sp>
    </p:spTree>
    <p:extLst>
      <p:ext uri="{BB962C8B-B14F-4D97-AF65-F5344CB8AC3E}">
        <p14:creationId xmlns:p14="http://schemas.microsoft.com/office/powerpoint/2010/main" val="393800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16C07-1EF0-40C4-A20D-639CDC9C5E23}"/>
              </a:ext>
            </a:extLst>
          </p:cNvPr>
          <p:cNvSpPr>
            <a:spLocks noGrp="1"/>
          </p:cNvSpPr>
          <p:nvPr>
            <p:ph type="title"/>
          </p:nvPr>
        </p:nvSpPr>
        <p:spPr/>
        <p:txBody>
          <a:bodyPr/>
          <a:lstStyle/>
          <a:p>
            <a:r>
              <a:rPr lang="en-US" dirty="0"/>
              <a:t>Wide Range Of Evidence-based Practices Used And Their Efficacy Assessed Frequently</a:t>
            </a:r>
          </a:p>
        </p:txBody>
      </p:sp>
      <p:sp>
        <p:nvSpPr>
          <p:cNvPr id="4" name="Slide Number Placeholder 3">
            <a:extLst>
              <a:ext uri="{FF2B5EF4-FFF2-40B4-BE49-F238E27FC236}">
                <a16:creationId xmlns:a16="http://schemas.microsoft.com/office/drawing/2014/main" id="{36DADA1A-BB3C-4FC5-9EE1-B51D5CC6324E}"/>
              </a:ext>
            </a:extLst>
          </p:cNvPr>
          <p:cNvSpPr>
            <a:spLocks noGrp="1"/>
          </p:cNvSpPr>
          <p:nvPr>
            <p:ph type="sldNum" sz="quarter" idx="4"/>
          </p:nvPr>
        </p:nvSpPr>
        <p:spPr/>
        <p:txBody>
          <a:bodyPr/>
          <a:lstStyle/>
          <a:p>
            <a:fld id="{8B753B17-1229-47A4-BBB2-A02D5F84107F}" type="slidenum">
              <a:rPr lang="en-US" smtClean="0"/>
              <a:pPr/>
              <a:t>18</a:t>
            </a:fld>
            <a:endParaRPr lang="en-US" dirty="0"/>
          </a:p>
        </p:txBody>
      </p:sp>
      <p:pic>
        <p:nvPicPr>
          <p:cNvPr id="6" name="Picture 2" descr="This shows the ">
            <a:extLst>
              <a:ext uri="{FF2B5EF4-FFF2-40B4-BE49-F238E27FC236}">
                <a16:creationId xmlns:a16="http://schemas.microsoft.com/office/drawing/2014/main" id="{77CE8CDD-F9F3-4C00-BA3B-4B1E09C9BD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38512" y="2461419"/>
            <a:ext cx="551497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This is the logo for the Recommended Practices put out by the Division for Early Childhood of the Council for Exceptional Children.">
            <a:extLst>
              <a:ext uri="{FF2B5EF4-FFF2-40B4-BE49-F238E27FC236}">
                <a16:creationId xmlns:a16="http://schemas.microsoft.com/office/drawing/2014/main" id="{FCB09B97-8971-4231-945D-7E684E8143A5}"/>
              </a:ext>
            </a:extLst>
          </p:cNvPr>
          <p:cNvPicPr/>
          <p:nvPr/>
        </p:nvPicPr>
        <p:blipFill rotWithShape="1">
          <a:blip r:embed="rId3"/>
          <a:srcRect l="65800" t="21676" r="12540" b="34429"/>
          <a:stretch/>
        </p:blipFill>
        <p:spPr bwMode="auto">
          <a:xfrm>
            <a:off x="3679824" y="2092854"/>
            <a:ext cx="4832350" cy="29432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8091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0FAF-E15D-4966-BFB4-2D6E9C6BCE53}"/>
              </a:ext>
            </a:extLst>
          </p:cNvPr>
          <p:cNvSpPr>
            <a:spLocks noGrp="1"/>
          </p:cNvSpPr>
          <p:nvPr>
            <p:ph type="title"/>
          </p:nvPr>
        </p:nvSpPr>
        <p:spPr/>
        <p:txBody>
          <a:bodyPr/>
          <a:lstStyle/>
          <a:p>
            <a:r>
              <a:rPr lang="en-US" dirty="0"/>
              <a:t>Data-Based Decision Making</a:t>
            </a:r>
          </a:p>
        </p:txBody>
      </p:sp>
      <p:sp>
        <p:nvSpPr>
          <p:cNvPr id="3" name="Content Placeholder 2">
            <a:extLst>
              <a:ext uri="{FF2B5EF4-FFF2-40B4-BE49-F238E27FC236}">
                <a16:creationId xmlns:a16="http://schemas.microsoft.com/office/drawing/2014/main" id="{7CC4C924-DBFA-4AA5-9ED5-92A87D1EDD47}"/>
              </a:ext>
            </a:extLst>
          </p:cNvPr>
          <p:cNvSpPr>
            <a:spLocks noGrp="1"/>
          </p:cNvSpPr>
          <p:nvPr>
            <p:ph idx="1"/>
          </p:nvPr>
        </p:nvSpPr>
        <p:spPr/>
        <p:txBody>
          <a:bodyPr/>
          <a:lstStyle/>
          <a:p>
            <a:r>
              <a:rPr lang="en-US" dirty="0"/>
              <a:t>Modification of curricula, materials, activities</a:t>
            </a:r>
          </a:p>
          <a:p>
            <a:r>
              <a:rPr lang="en-US" dirty="0"/>
              <a:t>Swiftly going to plan B</a:t>
            </a:r>
          </a:p>
          <a:p>
            <a:r>
              <a:rPr lang="en-US" dirty="0"/>
              <a:t>Communicating progress to families</a:t>
            </a:r>
          </a:p>
        </p:txBody>
      </p:sp>
      <p:sp>
        <p:nvSpPr>
          <p:cNvPr id="4" name="Slide Number Placeholder 3">
            <a:extLst>
              <a:ext uri="{FF2B5EF4-FFF2-40B4-BE49-F238E27FC236}">
                <a16:creationId xmlns:a16="http://schemas.microsoft.com/office/drawing/2014/main" id="{97DAA268-CC37-475B-B1C7-083BA0EE2128}"/>
              </a:ext>
            </a:extLst>
          </p:cNvPr>
          <p:cNvSpPr>
            <a:spLocks noGrp="1"/>
          </p:cNvSpPr>
          <p:nvPr>
            <p:ph type="sldNum" sz="quarter" idx="4"/>
          </p:nvPr>
        </p:nvSpPr>
        <p:spPr/>
        <p:txBody>
          <a:bodyPr/>
          <a:lstStyle/>
          <a:p>
            <a:fld id="{8B753B17-1229-47A4-BBB2-A02D5F84107F}" type="slidenum">
              <a:rPr lang="en-US" smtClean="0"/>
              <a:pPr/>
              <a:t>19</a:t>
            </a:fld>
            <a:endParaRPr lang="en-US" dirty="0"/>
          </a:p>
        </p:txBody>
      </p:sp>
    </p:spTree>
    <p:extLst>
      <p:ext uri="{BB962C8B-B14F-4D97-AF65-F5344CB8AC3E}">
        <p14:creationId xmlns:p14="http://schemas.microsoft.com/office/powerpoint/2010/main" val="3224311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lue background">
            <a:extLst>
              <a:ext uri="{FF2B5EF4-FFF2-40B4-BE49-F238E27FC236}">
                <a16:creationId xmlns:a16="http://schemas.microsoft.com/office/drawing/2014/main" id="{2C4CE994-3E48-4845-A51F-FE2B43A34844}"/>
              </a:ext>
            </a:extLst>
          </p:cNvPr>
          <p:cNvSpPr/>
          <p:nvPr/>
        </p:nvSpPr>
        <p:spPr>
          <a:xfrm>
            <a:off x="1" y="1484"/>
            <a:ext cx="12192001" cy="3863105"/>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DEAs that Work logo">
            <a:extLst>
              <a:ext uri="{FF2B5EF4-FFF2-40B4-BE49-F238E27FC236}">
                <a16:creationId xmlns:a16="http://schemas.microsoft.com/office/drawing/2014/main" id="{5EAD27D8-D08D-4462-BA08-7ACB143A9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3669"/>
            <a:ext cx="3086742" cy="2878740"/>
          </a:xfrm>
          <a:prstGeom prst="rect">
            <a:avLst/>
          </a:prstGeom>
        </p:spPr>
      </p:pic>
      <p:sp>
        <p:nvSpPr>
          <p:cNvPr id="6" name="TextBox 5">
            <a:extLst>
              <a:ext uri="{FF2B5EF4-FFF2-40B4-BE49-F238E27FC236}">
                <a16:creationId xmlns:a16="http://schemas.microsoft.com/office/drawing/2014/main" id="{467E09B7-9ED7-42A0-B4DF-2DC22EDF6D9F}"/>
              </a:ext>
            </a:extLst>
          </p:cNvPr>
          <p:cNvSpPr txBox="1"/>
          <p:nvPr/>
        </p:nvSpPr>
        <p:spPr>
          <a:xfrm>
            <a:off x="333632" y="3864589"/>
            <a:ext cx="11417644"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DISCLAIMER: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The contents of this presentation were developed by the presenters for the 2019 OSEP Leadership Conference. However, these contents do not necessarily represent the policy of the Department of Education, and you should not assume endorsement by the Federal Government.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(Authority: 20 U.S.C. 1221e-3 and 3474)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Rectangle 6">
            <a:extLst>
              <a:ext uri="{FF2B5EF4-FFF2-40B4-BE49-F238E27FC236}">
                <a16:creationId xmlns:a16="http://schemas.microsoft.com/office/drawing/2014/main" id="{E5C3F16C-9D56-463C-845D-DA5F17E4DDB6}"/>
              </a:ext>
              <a:ext uri="{C183D7F6-B498-43B3-948B-1728B52AA6E4}">
                <adec:decorative xmlns:adec="http://schemas.microsoft.com/office/drawing/2017/decorative" val="1"/>
              </a:ext>
            </a:extLst>
          </p:cNvPr>
          <p:cNvSpPr/>
          <p:nvPr/>
        </p:nvSpPr>
        <p:spPr>
          <a:xfrm>
            <a:off x="3086741" y="493669"/>
            <a:ext cx="9105258" cy="2878740"/>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4A7A63-F737-429B-95E4-84140F08B673}"/>
              </a:ext>
            </a:extLst>
          </p:cNvPr>
          <p:cNvSpPr txBox="1"/>
          <p:nvPr/>
        </p:nvSpPr>
        <p:spPr>
          <a:xfrm>
            <a:off x="3086741" y="1064876"/>
            <a:ext cx="9105258" cy="193899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Shonar Bangla" panose="020B0502040204020203" pitchFamily="34" charset="0"/>
                <a:ea typeface="+mn-ea"/>
                <a:cs typeface="Shonar Bangla" panose="020B0502040204020203" pitchFamily="34" charset="0"/>
              </a:rPr>
              <a:t>2019 OSEP Leadership Conference</a:t>
            </a:r>
          </a:p>
        </p:txBody>
      </p:sp>
      <p:sp>
        <p:nvSpPr>
          <p:cNvPr id="2" name="Title 1" hidden="1">
            <a:extLst>
              <a:ext uri="{FF2B5EF4-FFF2-40B4-BE49-F238E27FC236}">
                <a16:creationId xmlns:a16="http://schemas.microsoft.com/office/drawing/2014/main" id="{2C5FBF76-B51D-4932-8125-86AF70BC5470}"/>
              </a:ext>
            </a:extLst>
          </p:cNvPr>
          <p:cNvSpPr>
            <a:spLocks noGrp="1"/>
          </p:cNvSpPr>
          <p:nvPr>
            <p:ph type="title"/>
          </p:nvPr>
        </p:nvSpPr>
        <p:spPr/>
        <p:txBody>
          <a:bodyPr/>
          <a:lstStyle/>
          <a:p>
            <a:r>
              <a:rPr lang="en-US" dirty="0"/>
              <a:t>OSEP Disclaimer </a:t>
            </a:r>
          </a:p>
        </p:txBody>
      </p:sp>
    </p:spTree>
    <p:extLst>
      <p:ext uri="{BB962C8B-B14F-4D97-AF65-F5344CB8AC3E}">
        <p14:creationId xmlns:p14="http://schemas.microsoft.com/office/powerpoint/2010/main" val="2713770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3E4D4-68EF-4444-BFF9-49B939E9DCE4}"/>
              </a:ext>
            </a:extLst>
          </p:cNvPr>
          <p:cNvSpPr>
            <a:spLocks noGrp="1"/>
          </p:cNvSpPr>
          <p:nvPr>
            <p:ph type="title"/>
          </p:nvPr>
        </p:nvSpPr>
        <p:spPr/>
        <p:txBody>
          <a:bodyPr/>
          <a:lstStyle/>
          <a:p>
            <a:r>
              <a:rPr lang="en-US" dirty="0"/>
              <a:t>Practice-Based Coaching</a:t>
            </a:r>
          </a:p>
        </p:txBody>
      </p:sp>
      <p:sp>
        <p:nvSpPr>
          <p:cNvPr id="3" name="Content Placeholder 2">
            <a:extLst>
              <a:ext uri="{FF2B5EF4-FFF2-40B4-BE49-F238E27FC236}">
                <a16:creationId xmlns:a16="http://schemas.microsoft.com/office/drawing/2014/main" id="{45F7B492-E55C-4CFA-A6C0-847E40D647AA}"/>
              </a:ext>
            </a:extLst>
          </p:cNvPr>
          <p:cNvSpPr>
            <a:spLocks noGrp="1"/>
          </p:cNvSpPr>
          <p:nvPr>
            <p:ph idx="1"/>
          </p:nvPr>
        </p:nvSpPr>
        <p:spPr/>
        <p:txBody>
          <a:bodyPr/>
          <a:lstStyle/>
          <a:p>
            <a:r>
              <a:rPr lang="en-US" dirty="0"/>
              <a:t>Reaching and maintaining fidelity</a:t>
            </a:r>
          </a:p>
          <a:p>
            <a:r>
              <a:rPr lang="en-US" dirty="0"/>
              <a:t>Arranging time to coach and plan</a:t>
            </a:r>
          </a:p>
          <a:p>
            <a:r>
              <a:rPr lang="en-US" dirty="0"/>
              <a:t>Planning for scale-up</a:t>
            </a:r>
          </a:p>
        </p:txBody>
      </p:sp>
      <p:sp>
        <p:nvSpPr>
          <p:cNvPr id="4" name="Slide Number Placeholder 3">
            <a:extLst>
              <a:ext uri="{FF2B5EF4-FFF2-40B4-BE49-F238E27FC236}">
                <a16:creationId xmlns:a16="http://schemas.microsoft.com/office/drawing/2014/main" id="{4C773413-3E04-4CC1-B77F-80CFB6D91DBA}"/>
              </a:ext>
            </a:extLst>
          </p:cNvPr>
          <p:cNvSpPr>
            <a:spLocks noGrp="1"/>
          </p:cNvSpPr>
          <p:nvPr>
            <p:ph type="sldNum" sz="quarter" idx="4"/>
          </p:nvPr>
        </p:nvSpPr>
        <p:spPr/>
        <p:txBody>
          <a:bodyPr/>
          <a:lstStyle/>
          <a:p>
            <a:fld id="{8B753B17-1229-47A4-BBB2-A02D5F84107F}" type="slidenum">
              <a:rPr lang="en-US" smtClean="0"/>
              <a:pPr/>
              <a:t>20</a:t>
            </a:fld>
            <a:endParaRPr lang="en-US" dirty="0"/>
          </a:p>
        </p:txBody>
      </p:sp>
    </p:spTree>
    <p:extLst>
      <p:ext uri="{BB962C8B-B14F-4D97-AF65-F5344CB8AC3E}">
        <p14:creationId xmlns:p14="http://schemas.microsoft.com/office/powerpoint/2010/main" val="571163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14A-84A2-4D36-A142-BEB5B992F7BD}"/>
              </a:ext>
            </a:extLst>
          </p:cNvPr>
          <p:cNvSpPr>
            <a:spLocks noGrp="1"/>
          </p:cNvSpPr>
          <p:nvPr>
            <p:ph type="ctrTitle"/>
          </p:nvPr>
        </p:nvSpPr>
        <p:spPr/>
        <p:txBody>
          <a:bodyPr/>
          <a:lstStyle/>
          <a:p>
            <a:r>
              <a:rPr lang="en-US" dirty="0"/>
              <a:t>Function-Based Approach to Serious and Persistent Challenging Behavior</a:t>
            </a:r>
          </a:p>
        </p:txBody>
      </p:sp>
      <p:sp>
        <p:nvSpPr>
          <p:cNvPr id="4" name="Slide Number Placeholder 3">
            <a:extLst>
              <a:ext uri="{FF2B5EF4-FFF2-40B4-BE49-F238E27FC236}">
                <a16:creationId xmlns:a16="http://schemas.microsoft.com/office/drawing/2014/main" id="{29F67147-ED7A-4EEC-AEF5-E9134C86EC9C}"/>
              </a:ext>
            </a:extLst>
          </p:cNvPr>
          <p:cNvSpPr>
            <a:spLocks noGrp="1"/>
          </p:cNvSpPr>
          <p:nvPr>
            <p:ph type="sldNum" sz="quarter" idx="4"/>
          </p:nvPr>
        </p:nvSpPr>
        <p:spPr/>
        <p:txBody>
          <a:bodyPr/>
          <a:lstStyle/>
          <a:p>
            <a:fld id="{8B753B17-1229-47A4-BBB2-A02D5F84107F}" type="slidenum">
              <a:rPr lang="en-US" smtClean="0"/>
              <a:pPr/>
              <a:t>21</a:t>
            </a:fld>
            <a:endParaRPr lang="en-US" dirty="0"/>
          </a:p>
        </p:txBody>
      </p:sp>
    </p:spTree>
    <p:extLst>
      <p:ext uri="{BB962C8B-B14F-4D97-AF65-F5344CB8AC3E}">
        <p14:creationId xmlns:p14="http://schemas.microsoft.com/office/powerpoint/2010/main" val="1748755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Nebraska </a:t>
            </a:r>
            <a:br>
              <a:rPr lang="en-US" dirty="0"/>
            </a:br>
            <a:r>
              <a:rPr lang="en-US" dirty="0"/>
              <a:t>Early Development Network</a:t>
            </a:r>
          </a:p>
        </p:txBody>
      </p:sp>
      <p:sp>
        <p:nvSpPr>
          <p:cNvPr id="3" name="Subtitle 2"/>
          <p:cNvSpPr>
            <a:spLocks noGrp="1"/>
          </p:cNvSpPr>
          <p:nvPr>
            <p:ph type="subTitle" idx="1"/>
          </p:nvPr>
        </p:nvSpPr>
        <p:spPr/>
        <p:txBody>
          <a:bodyPr/>
          <a:lstStyle/>
          <a:p>
            <a:r>
              <a:rPr lang="en-US" dirty="0"/>
              <a:t>Nebraska’s IDEA Part C/Early Intervention Program</a:t>
            </a:r>
          </a:p>
          <a:p>
            <a:endParaRPr lang="en-US" dirty="0"/>
          </a:p>
        </p:txBody>
      </p:sp>
      <p:sp>
        <p:nvSpPr>
          <p:cNvPr id="4" name="Slide Number Placeholder 3"/>
          <p:cNvSpPr>
            <a:spLocks noGrp="1"/>
          </p:cNvSpPr>
          <p:nvPr>
            <p:ph type="sldNum" sz="quarter" idx="4"/>
          </p:nvPr>
        </p:nvSpPr>
        <p:spPr/>
        <p:txBody>
          <a:bodyPr/>
          <a:lstStyle/>
          <a:p>
            <a:fld id="{8B753B17-1229-47A4-BBB2-A02D5F84107F}" type="slidenum">
              <a:rPr lang="en-US" smtClean="0"/>
              <a:pPr/>
              <a:t>22</a:t>
            </a:fld>
            <a:endParaRPr lang="en-US" dirty="0"/>
          </a:p>
        </p:txBody>
      </p:sp>
      <p:pic>
        <p:nvPicPr>
          <p:cNvPr id="5" name="Picture 4" descr="This is the Nebraska Early Development Network logo. "/>
          <p:cNvPicPr>
            <a:picLocks noChangeAspect="1"/>
          </p:cNvPicPr>
          <p:nvPr/>
        </p:nvPicPr>
        <p:blipFill>
          <a:blip r:embed="rId2"/>
          <a:stretch>
            <a:fillRect/>
          </a:stretch>
        </p:blipFill>
        <p:spPr>
          <a:xfrm>
            <a:off x="1391234" y="3836512"/>
            <a:ext cx="2809396" cy="2386002"/>
          </a:xfrm>
          <a:prstGeom prst="rect">
            <a:avLst/>
          </a:prstGeom>
        </p:spPr>
      </p:pic>
    </p:spTree>
    <p:extLst>
      <p:ext uri="{BB962C8B-B14F-4D97-AF65-F5344CB8AC3E}">
        <p14:creationId xmlns:p14="http://schemas.microsoft.com/office/powerpoint/2010/main" val="3844413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Nebraska’s Early Intervention System</a:t>
            </a:r>
          </a:p>
        </p:txBody>
      </p:sp>
      <p:sp>
        <p:nvSpPr>
          <p:cNvPr id="3" name="Content Placeholder 2"/>
          <p:cNvSpPr>
            <a:spLocks noGrp="1"/>
          </p:cNvSpPr>
          <p:nvPr>
            <p:ph idx="1"/>
          </p:nvPr>
        </p:nvSpPr>
        <p:spPr/>
        <p:txBody>
          <a:bodyPr>
            <a:noAutofit/>
          </a:bodyPr>
          <a:lstStyle/>
          <a:p>
            <a:r>
              <a:rPr lang="en-US" sz="3200" dirty="0"/>
              <a:t>Co-Lead Administration:</a:t>
            </a:r>
          </a:p>
          <a:p>
            <a:pPr lvl="1"/>
            <a:r>
              <a:rPr lang="en-US" sz="3200" dirty="0"/>
              <a:t>Nebraska Department of Education (NDE), </a:t>
            </a:r>
          </a:p>
          <a:p>
            <a:pPr marL="914400" lvl="2" indent="0">
              <a:buNone/>
            </a:pPr>
            <a:r>
              <a:rPr lang="en-US" sz="2800" dirty="0"/>
              <a:t>Office of Special Education </a:t>
            </a:r>
          </a:p>
          <a:p>
            <a:pPr lvl="1"/>
            <a:r>
              <a:rPr lang="en-US" sz="3200" dirty="0"/>
              <a:t>Nebraska Department of Health and Human Services (DHHS), </a:t>
            </a:r>
            <a:r>
              <a:rPr lang="en-US" sz="2800" dirty="0"/>
              <a:t>Division of Medicaid and Long-term Care</a:t>
            </a:r>
          </a:p>
          <a:p>
            <a:r>
              <a:rPr lang="en-US" sz="3200" dirty="0"/>
              <a:t>Birth Mandate State – most EI services provided by school districts</a:t>
            </a:r>
          </a:p>
          <a:p>
            <a:r>
              <a:rPr lang="en-US" sz="3200" dirty="0"/>
              <a:t>Dedicated EI Services Coordination model – contracted by DHHS</a:t>
            </a:r>
          </a:p>
        </p:txBody>
      </p:sp>
      <p:sp>
        <p:nvSpPr>
          <p:cNvPr id="4" name="Slide Number Placeholder 3"/>
          <p:cNvSpPr>
            <a:spLocks noGrp="1"/>
          </p:cNvSpPr>
          <p:nvPr>
            <p:ph type="sldNum" sz="quarter" idx="4"/>
          </p:nvPr>
        </p:nvSpPr>
        <p:spPr/>
        <p:txBody>
          <a:bodyPr/>
          <a:lstStyle/>
          <a:p>
            <a:fld id="{8B753B17-1229-47A4-BBB2-A02D5F84107F}" type="slidenum">
              <a:rPr lang="en-US" smtClean="0"/>
              <a:pPr/>
              <a:t>23</a:t>
            </a:fld>
            <a:endParaRPr lang="en-US" dirty="0"/>
          </a:p>
        </p:txBody>
      </p:sp>
    </p:spTree>
    <p:extLst>
      <p:ext uri="{BB962C8B-B14F-4D97-AF65-F5344CB8AC3E}">
        <p14:creationId xmlns:p14="http://schemas.microsoft.com/office/powerpoint/2010/main" val="3263351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Supporting Inclusion for infants &amp; toddlers </a:t>
            </a:r>
            <a:br>
              <a:rPr lang="en-US" dirty="0"/>
            </a:br>
            <a:r>
              <a:rPr lang="en-US" dirty="0"/>
              <a:t>in Nebraska </a:t>
            </a:r>
          </a:p>
        </p:txBody>
      </p:sp>
      <p:pic>
        <p:nvPicPr>
          <p:cNvPr id="5" name="Content Placeholder 4" descr="This shows the Early Childhood Technical Assistance Center (ECTA) logo and the National Center for Pyramid Model Innovations logo. They are partnering to develop State Indicators of High-Quality Inclusion."/>
          <p:cNvPicPr>
            <a:picLocks noGrp="1" noChangeAspect="1"/>
          </p:cNvPicPr>
          <p:nvPr>
            <p:ph idx="1"/>
          </p:nvPr>
        </p:nvPicPr>
        <p:blipFill>
          <a:blip r:embed="rId2"/>
          <a:stretch>
            <a:fillRect/>
          </a:stretch>
        </p:blipFill>
        <p:spPr>
          <a:xfrm>
            <a:off x="838200" y="2466069"/>
            <a:ext cx="10515600" cy="2800574"/>
          </a:xfrm>
          <a:prstGeom prst="rect">
            <a:avLst/>
          </a:prstGeom>
        </p:spPr>
      </p:pic>
      <p:sp>
        <p:nvSpPr>
          <p:cNvPr id="4" name="Slide Number Placeholder 3"/>
          <p:cNvSpPr>
            <a:spLocks noGrp="1"/>
          </p:cNvSpPr>
          <p:nvPr>
            <p:ph type="sldNum" sz="quarter" idx="4"/>
          </p:nvPr>
        </p:nvSpPr>
        <p:spPr/>
        <p:txBody>
          <a:bodyPr/>
          <a:lstStyle/>
          <a:p>
            <a:fld id="{8B753B17-1229-47A4-BBB2-A02D5F84107F}" type="slidenum">
              <a:rPr lang="en-US" smtClean="0"/>
              <a:pPr/>
              <a:t>24</a:t>
            </a:fld>
            <a:endParaRPr lang="en-US" dirty="0"/>
          </a:p>
        </p:txBody>
      </p:sp>
    </p:spTree>
    <p:extLst>
      <p:ext uri="{BB962C8B-B14F-4D97-AF65-F5344CB8AC3E}">
        <p14:creationId xmlns:p14="http://schemas.microsoft.com/office/powerpoint/2010/main" val="3117660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Focus on QRIS</a:t>
            </a:r>
          </a:p>
        </p:txBody>
      </p:sp>
      <p:sp>
        <p:nvSpPr>
          <p:cNvPr id="3" name="Content Placeholder 2"/>
          <p:cNvSpPr>
            <a:spLocks noGrp="1"/>
          </p:cNvSpPr>
          <p:nvPr>
            <p:ph idx="1"/>
          </p:nvPr>
        </p:nvSpPr>
        <p:spPr/>
        <p:txBody>
          <a:bodyPr/>
          <a:lstStyle/>
          <a:p>
            <a:r>
              <a:rPr lang="en-US" dirty="0"/>
              <a:t>QRIS in Nebraska:  Collaboration between DHHS and NDE</a:t>
            </a:r>
          </a:p>
          <a:p>
            <a:r>
              <a:rPr lang="en-US" dirty="0"/>
              <a:t>Surveyed QRIS coaches re: perceptions and needs in supporting infants/toddlers with disabilities within early care/education settings.</a:t>
            </a:r>
          </a:p>
          <a:p>
            <a:r>
              <a:rPr lang="en-US" dirty="0"/>
              <a:t>Prioritized emerging trends from survey:</a:t>
            </a:r>
          </a:p>
          <a:p>
            <a:pPr marL="457200" lvl="1" indent="0">
              <a:buNone/>
            </a:pPr>
            <a:r>
              <a:rPr lang="en-US" dirty="0"/>
              <a:t>1. How to talk with parents/make a referral if concern with child’s development    	or behavior</a:t>
            </a:r>
          </a:p>
          <a:p>
            <a:pPr marL="457200" lvl="1" indent="0">
              <a:buNone/>
            </a:pPr>
            <a:r>
              <a:rPr lang="en-US" dirty="0"/>
              <a:t>2. Managing challenging behaviors</a:t>
            </a:r>
          </a:p>
          <a:p>
            <a:pPr marL="457200" lvl="1" indent="0">
              <a:buNone/>
            </a:pPr>
            <a:r>
              <a:rPr lang="en-US" dirty="0"/>
              <a:t>3. Recognition of and alternatives to suspension/expulsion</a:t>
            </a:r>
          </a:p>
          <a:p>
            <a:pPr marL="457200" lvl="1" indent="0">
              <a:buNone/>
            </a:pPr>
            <a:r>
              <a:rPr lang="en-US" dirty="0"/>
              <a:t>4. Training and education on Inclusive Practices</a:t>
            </a:r>
          </a:p>
          <a:p>
            <a:pPr marL="457200" lvl="1" indent="0">
              <a:buNone/>
            </a:pPr>
            <a:endParaRPr lang="en-US" dirty="0"/>
          </a:p>
        </p:txBody>
      </p:sp>
      <p:sp>
        <p:nvSpPr>
          <p:cNvPr id="4" name="Slide Number Placeholder 3"/>
          <p:cNvSpPr>
            <a:spLocks noGrp="1"/>
          </p:cNvSpPr>
          <p:nvPr>
            <p:ph type="sldNum" sz="quarter" idx="4"/>
          </p:nvPr>
        </p:nvSpPr>
        <p:spPr/>
        <p:txBody>
          <a:bodyPr/>
          <a:lstStyle/>
          <a:p>
            <a:fld id="{8B753B17-1229-47A4-BBB2-A02D5F84107F}" type="slidenum">
              <a:rPr lang="en-US" smtClean="0"/>
              <a:pPr/>
              <a:t>25</a:t>
            </a:fld>
            <a:endParaRPr lang="en-US" dirty="0"/>
          </a:p>
        </p:txBody>
      </p:sp>
    </p:spTree>
    <p:extLst>
      <p:ext uri="{BB962C8B-B14F-4D97-AF65-F5344CB8AC3E}">
        <p14:creationId xmlns:p14="http://schemas.microsoft.com/office/powerpoint/2010/main" val="2777028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Focus on QRIS</a:t>
            </a:r>
          </a:p>
        </p:txBody>
      </p:sp>
      <p:sp>
        <p:nvSpPr>
          <p:cNvPr id="3" name="Content Placeholder 2"/>
          <p:cNvSpPr>
            <a:spLocks noGrp="1"/>
          </p:cNvSpPr>
          <p:nvPr>
            <p:ph idx="1"/>
          </p:nvPr>
        </p:nvSpPr>
        <p:spPr/>
        <p:txBody>
          <a:bodyPr/>
          <a:lstStyle/>
          <a:p>
            <a:r>
              <a:rPr lang="en-US" dirty="0"/>
              <a:t>Training/Resources provided to child care and other early care/education settings in partnership with DHHS and other private agencies:</a:t>
            </a:r>
          </a:p>
          <a:p>
            <a:pPr lvl="1"/>
            <a:r>
              <a:rPr lang="en-US" dirty="0"/>
              <a:t>Pyramid training and coaching </a:t>
            </a:r>
          </a:p>
          <a:p>
            <a:pPr lvl="1"/>
            <a:r>
              <a:rPr lang="en-US" dirty="0"/>
              <a:t>Cara’s Kit training </a:t>
            </a:r>
          </a:p>
          <a:p>
            <a:pPr lvl="1"/>
            <a:r>
              <a:rPr lang="en-US" dirty="0"/>
              <a:t>Cradle to Prison Pipeline:  Addressing suspensions/expulsions in early care/education</a:t>
            </a:r>
          </a:p>
          <a:p>
            <a:pPr lvl="1"/>
            <a:r>
              <a:rPr lang="en-US" dirty="0"/>
              <a:t>Early Intervention and preschool special education supports and services</a:t>
            </a:r>
          </a:p>
          <a:p>
            <a:pPr lvl="1"/>
            <a:r>
              <a:rPr lang="en-US" dirty="0"/>
              <a:t>DEC Recommended Practices </a:t>
            </a:r>
            <a:r>
              <a:rPr lang="en-US" dirty="0">
                <a:hlinkClick r:id="rId2"/>
              </a:rPr>
              <a:t>http://www.dec-sped.org/dec-recommended-practices</a:t>
            </a:r>
            <a:r>
              <a:rPr lang="en-US" dirty="0"/>
              <a:t> </a:t>
            </a:r>
          </a:p>
          <a:p>
            <a:pPr lvl="1"/>
            <a:endParaRPr lang="en-US" dirty="0"/>
          </a:p>
          <a:p>
            <a:pPr lvl="1"/>
            <a:endParaRPr lang="en-US" dirty="0"/>
          </a:p>
        </p:txBody>
      </p:sp>
      <p:sp>
        <p:nvSpPr>
          <p:cNvPr id="4" name="Slide Number Placeholder 3"/>
          <p:cNvSpPr>
            <a:spLocks noGrp="1"/>
          </p:cNvSpPr>
          <p:nvPr>
            <p:ph type="sldNum" sz="quarter" idx="4"/>
          </p:nvPr>
        </p:nvSpPr>
        <p:spPr/>
        <p:txBody>
          <a:bodyPr/>
          <a:lstStyle/>
          <a:p>
            <a:fld id="{8B753B17-1229-47A4-BBB2-A02D5F84107F}" type="slidenum">
              <a:rPr lang="en-US" smtClean="0"/>
              <a:pPr/>
              <a:t>26</a:t>
            </a:fld>
            <a:endParaRPr lang="en-US" dirty="0"/>
          </a:p>
        </p:txBody>
      </p:sp>
    </p:spTree>
    <p:extLst>
      <p:ext uri="{BB962C8B-B14F-4D97-AF65-F5344CB8AC3E}">
        <p14:creationId xmlns:p14="http://schemas.microsoft.com/office/powerpoint/2010/main" val="2437541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Focus on Preschool Development Grant Fund/Activities (B-5)</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Utilizing </a:t>
            </a:r>
            <a:r>
              <a:rPr lang="en-US" b="1" dirty="0">
                <a:solidFill>
                  <a:srgbClr val="0070C0"/>
                </a:solidFill>
              </a:rPr>
              <a:t>State Indicators of High Quality Inclusion </a:t>
            </a:r>
            <a:r>
              <a:rPr lang="en-US" dirty="0"/>
              <a:t>through leverage of Nebraska’s PDGF:</a:t>
            </a:r>
          </a:p>
          <a:p>
            <a:pPr marL="0" indent="0">
              <a:buNone/>
            </a:pPr>
            <a:r>
              <a:rPr lang="en-US" u="sng" dirty="0">
                <a:solidFill>
                  <a:srgbClr val="0070C0"/>
                </a:solidFill>
              </a:rPr>
              <a:t>Indicator 1</a:t>
            </a:r>
            <a:r>
              <a:rPr lang="en-US" dirty="0">
                <a:solidFill>
                  <a:srgbClr val="0070C0"/>
                </a:solidFill>
              </a:rPr>
              <a:t>:  Cross-sector Leadership </a:t>
            </a:r>
            <a:r>
              <a:rPr lang="en-US" dirty="0"/>
              <a:t>– DHHS, NDE, Head Start, University/Higher Ed System, Child Care, Private Agencies, Families</a:t>
            </a:r>
          </a:p>
          <a:p>
            <a:pPr lvl="1">
              <a:buFont typeface="Courier New" panose="02070309020205020404" pitchFamily="49" charset="0"/>
              <a:buChar char="o"/>
            </a:pPr>
            <a:r>
              <a:rPr lang="en-US" dirty="0"/>
              <a:t>Revised State Early Learning Standards/Guidelines </a:t>
            </a:r>
            <a:r>
              <a:rPr lang="en-US" dirty="0">
                <a:solidFill>
                  <a:srgbClr val="0070C0"/>
                </a:solidFill>
              </a:rPr>
              <a:t>(Indicator 6)</a:t>
            </a:r>
          </a:p>
          <a:p>
            <a:pPr lvl="1">
              <a:buFont typeface="Courier New" panose="02070309020205020404" pitchFamily="49" charset="0"/>
              <a:buChar char="o"/>
            </a:pPr>
            <a:r>
              <a:rPr lang="en-US" dirty="0"/>
              <a:t>Revise QRIS steps to embed Inclusive Practices and related trainings and use of the Quality Inclusive Practices Checklist as a self-assessment tool </a:t>
            </a:r>
            <a:r>
              <a:rPr lang="en-US" dirty="0">
                <a:solidFill>
                  <a:srgbClr val="0070C0"/>
                </a:solidFill>
              </a:rPr>
              <a:t>(Indicator 8 &amp; 9)</a:t>
            </a:r>
          </a:p>
          <a:p>
            <a:pPr lvl="1">
              <a:buFont typeface="Courier New" panose="02070309020205020404" pitchFamily="49" charset="0"/>
              <a:buChar char="o"/>
            </a:pPr>
            <a:r>
              <a:rPr lang="en-US" dirty="0"/>
              <a:t>Development of PA strategies/trainings promoting inclusion </a:t>
            </a:r>
            <a:r>
              <a:rPr lang="en-US" dirty="0">
                <a:solidFill>
                  <a:srgbClr val="0070C0"/>
                </a:solidFill>
              </a:rPr>
              <a:t>(Indicator 12)</a:t>
            </a:r>
          </a:p>
          <a:p>
            <a:pPr marL="0" indent="0">
              <a:buNone/>
            </a:pPr>
            <a:r>
              <a:rPr lang="en-US" u="sng" dirty="0">
                <a:solidFill>
                  <a:srgbClr val="0070C0"/>
                </a:solidFill>
              </a:rPr>
              <a:t>Indicator 8</a:t>
            </a:r>
            <a:r>
              <a:rPr lang="en-US" dirty="0">
                <a:solidFill>
                  <a:srgbClr val="0070C0"/>
                </a:solidFill>
              </a:rPr>
              <a:t>:  Allocation of Resources to Support Personnel</a:t>
            </a:r>
          </a:p>
          <a:p>
            <a:pPr marL="0" indent="0">
              <a:buNone/>
            </a:pPr>
            <a:r>
              <a:rPr lang="en-US" u="sng" dirty="0">
                <a:solidFill>
                  <a:srgbClr val="0070C0"/>
                </a:solidFill>
              </a:rPr>
              <a:t>Indicator 9</a:t>
            </a:r>
            <a:r>
              <a:rPr lang="en-US" dirty="0">
                <a:solidFill>
                  <a:srgbClr val="0070C0"/>
                </a:solidFill>
              </a:rPr>
              <a:t>:  Coordination of Professional Development Resources </a:t>
            </a:r>
          </a:p>
          <a:p>
            <a:pPr lvl="1">
              <a:buFont typeface="Courier New" panose="02070309020205020404" pitchFamily="49" charset="0"/>
              <a:buChar char="o"/>
            </a:pPr>
            <a:r>
              <a:rPr lang="en-US" dirty="0"/>
              <a:t>via Nebraska’s Early Childhood Training Center;</a:t>
            </a:r>
            <a:r>
              <a:rPr lang="en-US" dirty="0">
                <a:solidFill>
                  <a:srgbClr val="0070C0"/>
                </a:solidFill>
              </a:rPr>
              <a:t> </a:t>
            </a:r>
            <a:r>
              <a:rPr lang="en-US" dirty="0"/>
              <a:t>collaboration with Higher Ed, multiple state and private agencies                  </a:t>
            </a:r>
          </a:p>
        </p:txBody>
      </p:sp>
      <p:sp>
        <p:nvSpPr>
          <p:cNvPr id="4" name="Slide Number Placeholder 3"/>
          <p:cNvSpPr>
            <a:spLocks noGrp="1"/>
          </p:cNvSpPr>
          <p:nvPr>
            <p:ph type="sldNum" sz="quarter" idx="4"/>
          </p:nvPr>
        </p:nvSpPr>
        <p:spPr/>
        <p:txBody>
          <a:bodyPr/>
          <a:lstStyle/>
          <a:p>
            <a:fld id="{8B753B17-1229-47A4-BBB2-A02D5F84107F}" type="slidenum">
              <a:rPr lang="en-US" smtClean="0"/>
              <a:pPr/>
              <a:t>27</a:t>
            </a:fld>
            <a:endParaRPr lang="en-US" dirty="0"/>
          </a:p>
        </p:txBody>
      </p:sp>
    </p:spTree>
    <p:extLst>
      <p:ext uri="{BB962C8B-B14F-4D97-AF65-F5344CB8AC3E}">
        <p14:creationId xmlns:p14="http://schemas.microsoft.com/office/powerpoint/2010/main" val="3213009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High Quality Inclusion </a:t>
            </a:r>
            <a:br>
              <a:rPr lang="en-US" dirty="0"/>
            </a:br>
            <a:r>
              <a:rPr lang="en-US" dirty="0"/>
              <a:t>Supported by Nebraska Part C</a:t>
            </a:r>
          </a:p>
        </p:txBody>
      </p:sp>
      <p:sp>
        <p:nvSpPr>
          <p:cNvPr id="3" name="Content Placeholder 2"/>
          <p:cNvSpPr>
            <a:spLocks noGrp="1"/>
          </p:cNvSpPr>
          <p:nvPr>
            <p:ph idx="1"/>
          </p:nvPr>
        </p:nvSpPr>
        <p:spPr/>
        <p:txBody>
          <a:bodyPr/>
          <a:lstStyle/>
          <a:p>
            <a:pPr marL="0" indent="0">
              <a:buNone/>
            </a:pPr>
            <a:endParaRPr lang="en-US" u="sng" dirty="0">
              <a:solidFill>
                <a:srgbClr val="0070C0"/>
              </a:solidFill>
            </a:endParaRPr>
          </a:p>
          <a:p>
            <a:pPr marL="0" indent="0">
              <a:buNone/>
            </a:pPr>
            <a:r>
              <a:rPr lang="en-US" u="sng" dirty="0">
                <a:solidFill>
                  <a:srgbClr val="0070C0"/>
                </a:solidFill>
              </a:rPr>
              <a:t>Indicator 10</a:t>
            </a:r>
            <a:r>
              <a:rPr lang="en-US" dirty="0">
                <a:solidFill>
                  <a:srgbClr val="0070C0"/>
                </a:solidFill>
              </a:rPr>
              <a:t>: EC Personnel Standards, Certification &amp; Licensing</a:t>
            </a:r>
          </a:p>
          <a:p>
            <a:pPr marL="0" indent="0">
              <a:buNone/>
            </a:pPr>
            <a:r>
              <a:rPr lang="en-US" u="sng" dirty="0">
                <a:solidFill>
                  <a:srgbClr val="0070C0"/>
                </a:solidFill>
              </a:rPr>
              <a:t>Indicator 11</a:t>
            </a:r>
            <a:r>
              <a:rPr lang="en-US" dirty="0">
                <a:solidFill>
                  <a:srgbClr val="0070C0"/>
                </a:solidFill>
              </a:rPr>
              <a:t>:</a:t>
            </a:r>
            <a:r>
              <a:rPr lang="en-US" dirty="0"/>
              <a:t> </a:t>
            </a:r>
            <a:r>
              <a:rPr lang="en-US" dirty="0">
                <a:solidFill>
                  <a:srgbClr val="0070C0"/>
                </a:solidFill>
              </a:rPr>
              <a:t>Preservice Education and Personnel Preparation</a:t>
            </a:r>
          </a:p>
          <a:p>
            <a:pPr lvl="1">
              <a:buFont typeface="Courier New" panose="02070309020205020404" pitchFamily="49" charset="0"/>
              <a:buChar char="o"/>
            </a:pPr>
            <a:r>
              <a:rPr lang="en-US" dirty="0"/>
              <a:t>Collaboration with University of Nebraska in development of curriculum to support inclusionary practices for infants/toddlers with disabilities</a:t>
            </a:r>
          </a:p>
          <a:p>
            <a:pPr lvl="1">
              <a:buFont typeface="Courier New" panose="02070309020205020404" pitchFamily="49" charset="0"/>
              <a:buChar char="o"/>
            </a:pPr>
            <a:r>
              <a:rPr lang="en-US" dirty="0"/>
              <a:t>Provision of tuition assistance to early care/education professionals in accessing coursework</a:t>
            </a:r>
          </a:p>
          <a:p>
            <a:pPr marL="0" indent="0">
              <a:buNone/>
            </a:pPr>
            <a:endParaRPr lang="en-US" dirty="0"/>
          </a:p>
        </p:txBody>
      </p:sp>
      <p:sp>
        <p:nvSpPr>
          <p:cNvPr id="4" name="Slide Number Placeholder 3"/>
          <p:cNvSpPr>
            <a:spLocks noGrp="1"/>
          </p:cNvSpPr>
          <p:nvPr>
            <p:ph type="sldNum" sz="quarter" idx="4"/>
          </p:nvPr>
        </p:nvSpPr>
        <p:spPr/>
        <p:txBody>
          <a:bodyPr/>
          <a:lstStyle/>
          <a:p>
            <a:fld id="{8B753B17-1229-47A4-BBB2-A02D5F84107F}" type="slidenum">
              <a:rPr lang="en-US" smtClean="0"/>
              <a:pPr/>
              <a:t>28</a:t>
            </a:fld>
            <a:endParaRPr lang="en-US" dirty="0"/>
          </a:p>
        </p:txBody>
      </p:sp>
    </p:spTree>
    <p:extLst>
      <p:ext uri="{BB962C8B-B14F-4D97-AF65-F5344CB8AC3E}">
        <p14:creationId xmlns:p14="http://schemas.microsoft.com/office/powerpoint/2010/main" val="97618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0FAF-E15D-4966-BFB4-2D6E9C6BCE53}"/>
              </a:ext>
            </a:extLst>
          </p:cNvPr>
          <p:cNvSpPr>
            <a:spLocks noGrp="1"/>
          </p:cNvSpPr>
          <p:nvPr>
            <p:ph type="ctrTitle"/>
          </p:nvPr>
        </p:nvSpPr>
        <p:spPr/>
        <p:txBody>
          <a:bodyPr>
            <a:normAutofit/>
          </a:bodyPr>
          <a:lstStyle/>
          <a:p>
            <a:r>
              <a:rPr lang="en-US" sz="4800" dirty="0"/>
              <a:t>Rhode Island’s Itinerant </a:t>
            </a:r>
            <a:br>
              <a:rPr lang="en-US" sz="4800" dirty="0"/>
            </a:br>
            <a:r>
              <a:rPr lang="en-US" sz="4800" dirty="0"/>
              <a:t>Early Childhood Special Education </a:t>
            </a:r>
            <a:br>
              <a:rPr lang="en-US" sz="4800" dirty="0"/>
            </a:br>
            <a:r>
              <a:rPr lang="en-US" sz="4800" dirty="0"/>
              <a:t>Service-Delivery Model (RI-ECSE)</a:t>
            </a:r>
          </a:p>
        </p:txBody>
      </p:sp>
      <p:sp>
        <p:nvSpPr>
          <p:cNvPr id="4" name="Slide Number Placeholder 3">
            <a:extLst>
              <a:ext uri="{FF2B5EF4-FFF2-40B4-BE49-F238E27FC236}">
                <a16:creationId xmlns:a16="http://schemas.microsoft.com/office/drawing/2014/main" id="{97DAA268-CC37-475B-B1C7-083BA0EE2128}"/>
              </a:ext>
            </a:extLst>
          </p:cNvPr>
          <p:cNvSpPr>
            <a:spLocks noGrp="1"/>
          </p:cNvSpPr>
          <p:nvPr>
            <p:ph type="sldNum" sz="quarter" idx="4"/>
          </p:nvPr>
        </p:nvSpPr>
        <p:spPr/>
        <p:txBody>
          <a:bodyPr/>
          <a:lstStyle/>
          <a:p>
            <a:fld id="{8B753B17-1229-47A4-BBB2-A02D5F84107F}" type="slidenum">
              <a:rPr lang="en-US" smtClean="0"/>
              <a:pPr/>
              <a:t>29</a:t>
            </a:fld>
            <a:endParaRPr lang="en-US" dirty="0"/>
          </a:p>
        </p:txBody>
      </p:sp>
      <p:pic>
        <p:nvPicPr>
          <p:cNvPr id="6" name="Content Placeholder 3">
            <a:extLs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9376561" y="1027605"/>
            <a:ext cx="1737360" cy="4208957"/>
          </a:xfrm>
          <a:prstGeom prst="rect">
            <a:avLst/>
          </a:prstGeom>
        </p:spPr>
      </p:pic>
      <p:pic>
        <p:nvPicPr>
          <p:cNvPr id="7" name="Picture 6" descr="ECSE logo with tag line small- final"/>
          <p:cNvPicPr/>
          <p:nvPr/>
        </p:nvPicPr>
        <p:blipFill>
          <a:blip r:embed="rId3">
            <a:extLst>
              <a:ext uri="{28A0092B-C50C-407E-A947-70E740481C1C}">
                <a14:useLocalDpi xmlns:a14="http://schemas.microsoft.com/office/drawing/2010/main" val="0"/>
              </a:ext>
            </a:extLst>
          </a:blip>
          <a:srcRect/>
          <a:stretch>
            <a:fillRect/>
          </a:stretch>
        </p:blipFill>
        <p:spPr bwMode="auto">
          <a:xfrm>
            <a:off x="4858326" y="3747405"/>
            <a:ext cx="2194560" cy="1463040"/>
          </a:xfrm>
          <a:prstGeom prst="rect">
            <a:avLst/>
          </a:prstGeom>
          <a:noFill/>
          <a:ln w="73025">
            <a:solidFill>
              <a:schemeClr val="accent1"/>
            </a:solidFill>
          </a:ln>
        </p:spPr>
      </p:pic>
    </p:spTree>
    <p:extLst>
      <p:ext uri="{BB962C8B-B14F-4D97-AF65-F5344CB8AC3E}">
        <p14:creationId xmlns:p14="http://schemas.microsoft.com/office/powerpoint/2010/main" val="298674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017CF-92D8-4E48-9334-CD33255E39B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362687C6-1B49-488D-B88A-9538EEF91182}"/>
              </a:ext>
            </a:extLst>
          </p:cNvPr>
          <p:cNvSpPr>
            <a:spLocks noGrp="1"/>
          </p:cNvSpPr>
          <p:nvPr>
            <p:ph idx="1"/>
          </p:nvPr>
        </p:nvSpPr>
        <p:spPr/>
        <p:txBody>
          <a:bodyPr/>
          <a:lstStyle/>
          <a:p>
            <a:r>
              <a:rPr lang="en-US" dirty="0"/>
              <a:t>Overview of 40 Years of Inclusion Research</a:t>
            </a:r>
          </a:p>
          <a:p>
            <a:r>
              <a:rPr lang="en-US" dirty="0"/>
              <a:t>State Experiences:</a:t>
            </a:r>
          </a:p>
          <a:p>
            <a:pPr lvl="1"/>
            <a:r>
              <a:rPr lang="en-US" dirty="0"/>
              <a:t>Nebraska Early Development Network</a:t>
            </a:r>
          </a:p>
          <a:p>
            <a:pPr lvl="1"/>
            <a:r>
              <a:rPr lang="en-US" dirty="0"/>
              <a:t>Rhode Island’s Itinerant ECSE Service-Delivery Model</a:t>
            </a:r>
          </a:p>
        </p:txBody>
      </p:sp>
      <p:sp>
        <p:nvSpPr>
          <p:cNvPr id="4" name="Slide Number Placeholder 3">
            <a:extLst>
              <a:ext uri="{FF2B5EF4-FFF2-40B4-BE49-F238E27FC236}">
                <a16:creationId xmlns:a16="http://schemas.microsoft.com/office/drawing/2014/main" id="{97C8B8E5-0883-4370-8176-9D85F9B564CB}"/>
              </a:ext>
            </a:extLst>
          </p:cNvPr>
          <p:cNvSpPr>
            <a:spLocks noGrp="1"/>
          </p:cNvSpPr>
          <p:nvPr>
            <p:ph type="sldNum" sz="quarter" idx="4"/>
          </p:nvPr>
        </p:nvSpPr>
        <p:spPr/>
        <p:txBody>
          <a:bodyPr/>
          <a:lstStyle/>
          <a:p>
            <a:fld id="{8B753B17-1229-47A4-BBB2-A02D5F84107F}" type="slidenum">
              <a:rPr lang="en-US" smtClean="0"/>
              <a:pPr/>
              <a:t>3</a:t>
            </a:fld>
            <a:endParaRPr lang="en-US" dirty="0"/>
          </a:p>
        </p:txBody>
      </p:sp>
    </p:spTree>
    <p:extLst>
      <p:ext uri="{BB962C8B-B14F-4D97-AF65-F5344CB8AC3E}">
        <p14:creationId xmlns:p14="http://schemas.microsoft.com/office/powerpoint/2010/main" val="2319472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sz="half" idx="1"/>
          </p:nvPr>
        </p:nvSpPr>
        <p:spPr>
          <a:xfrm>
            <a:off x="137160" y="1825625"/>
            <a:ext cx="5882640" cy="4351338"/>
          </a:xfrm>
        </p:spPr>
        <p:txBody>
          <a:bodyPr/>
          <a:lstStyle/>
          <a:p>
            <a:pPr marL="0" indent="0">
              <a:buNone/>
            </a:pPr>
            <a:r>
              <a:rPr lang="en-US" altLang="en-US" dirty="0"/>
              <a:t> </a:t>
            </a:r>
          </a:p>
        </p:txBody>
      </p:sp>
      <p:sp>
        <p:nvSpPr>
          <p:cNvPr id="5" name="Content Placeholder 4"/>
          <p:cNvSpPr>
            <a:spLocks noGrp="1"/>
          </p:cNvSpPr>
          <p:nvPr>
            <p:ph sz="half" idx="2"/>
          </p:nvPr>
        </p:nvSpPr>
        <p:spPr>
          <a:xfrm>
            <a:off x="838200" y="1959464"/>
            <a:ext cx="5181600" cy="4798441"/>
          </a:xfrm>
        </p:spPr>
        <p:txBody>
          <a:bodyPr>
            <a:noAutofit/>
          </a:bodyPr>
          <a:lstStyle/>
          <a:p>
            <a:pPr eaLnBrk="1" hangingPunct="1">
              <a:lnSpc>
                <a:spcPct val="80000"/>
              </a:lnSpc>
              <a:defRPr/>
            </a:pPr>
            <a:r>
              <a:rPr lang="en-US" sz="2400" i="1" dirty="0"/>
              <a:t>Research based </a:t>
            </a:r>
            <a:r>
              <a:rPr lang="en-US" sz="2400" i="1" dirty="0">
                <a:solidFill>
                  <a:srgbClr val="7030A0"/>
                </a:solidFill>
              </a:rPr>
              <a:t>service delivery model </a:t>
            </a:r>
            <a:r>
              <a:rPr lang="en-US" sz="2400" dirty="0"/>
              <a:t>for providing special education services </a:t>
            </a:r>
            <a:r>
              <a:rPr lang="en-US" sz="2400" i="1" dirty="0">
                <a:solidFill>
                  <a:srgbClr val="7030A0"/>
                </a:solidFill>
              </a:rPr>
              <a:t>within</a:t>
            </a:r>
            <a:r>
              <a:rPr lang="en-US" sz="2400" i="1" dirty="0"/>
              <a:t> </a:t>
            </a:r>
            <a:r>
              <a:rPr lang="en-US" sz="2400" dirty="0"/>
              <a:t>the general EC environment</a:t>
            </a:r>
          </a:p>
          <a:p>
            <a:pPr eaLnBrk="1" hangingPunct="1">
              <a:lnSpc>
                <a:spcPct val="80000"/>
              </a:lnSpc>
              <a:defRPr/>
            </a:pPr>
            <a:r>
              <a:rPr lang="en-US" sz="2400" i="1" dirty="0">
                <a:solidFill>
                  <a:srgbClr val="7030A0"/>
                </a:solidFill>
              </a:rPr>
              <a:t>Alternative to pulling children out</a:t>
            </a:r>
            <a:r>
              <a:rPr lang="en-US" sz="2400" i="1" dirty="0"/>
              <a:t> </a:t>
            </a:r>
            <a:r>
              <a:rPr lang="en-US" sz="2400" dirty="0"/>
              <a:t>of the classroom to separate spaces, classes, programs or schools</a:t>
            </a:r>
          </a:p>
          <a:p>
            <a:pPr eaLnBrk="1" hangingPunct="1">
              <a:lnSpc>
                <a:spcPct val="80000"/>
              </a:lnSpc>
              <a:defRPr/>
            </a:pPr>
            <a:r>
              <a:rPr lang="en-US" sz="2400" dirty="0"/>
              <a:t>Allows the IECSE teacher to provide </a:t>
            </a:r>
            <a:r>
              <a:rPr lang="en-US" sz="2400" i="1" dirty="0">
                <a:solidFill>
                  <a:srgbClr val="7030A0"/>
                </a:solidFill>
              </a:rPr>
              <a:t>direct</a:t>
            </a:r>
            <a:r>
              <a:rPr lang="en-US" sz="2400" dirty="0">
                <a:solidFill>
                  <a:srgbClr val="7030A0"/>
                </a:solidFill>
              </a:rPr>
              <a:t> </a:t>
            </a:r>
            <a:r>
              <a:rPr lang="en-US" sz="2400" i="1" dirty="0">
                <a:solidFill>
                  <a:srgbClr val="7030A0"/>
                </a:solidFill>
              </a:rPr>
              <a:t>service embedded</a:t>
            </a:r>
            <a:r>
              <a:rPr lang="en-US" sz="2400" i="1" dirty="0"/>
              <a:t> </a:t>
            </a:r>
            <a:r>
              <a:rPr lang="en-US" sz="2400" dirty="0"/>
              <a:t>into the typical classroom routines and activities</a:t>
            </a:r>
          </a:p>
        </p:txBody>
      </p:sp>
      <p:sp>
        <p:nvSpPr>
          <p:cNvPr id="20482" name="Title 1"/>
          <p:cNvSpPr>
            <a:spLocks noGrp="1"/>
          </p:cNvSpPr>
          <p:nvPr>
            <p:ph type="title"/>
          </p:nvPr>
        </p:nvSpPr>
        <p:spPr/>
        <p:txBody>
          <a:bodyPr>
            <a:normAutofit/>
          </a:bodyPr>
          <a:lstStyle/>
          <a:p>
            <a:pPr algn="l" eaLnBrk="1" hangingPunct="1"/>
            <a:r>
              <a:rPr lang="en-US" altLang="en-US" dirty="0"/>
              <a:t>IECSE Service Delivery</a:t>
            </a:r>
          </a:p>
        </p:txBody>
      </p:sp>
      <p:sp>
        <p:nvSpPr>
          <p:cNvPr id="6" name="Content Placeholder 4"/>
          <p:cNvSpPr txBox="1">
            <a:spLocks/>
          </p:cNvSpPr>
          <p:nvPr/>
        </p:nvSpPr>
        <p:spPr>
          <a:xfrm>
            <a:off x="6292572" y="1824990"/>
            <a:ext cx="5061228" cy="363304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368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80000"/>
              </a:lnSpc>
              <a:buFont typeface="Arial" panose="020B0604020202020204" pitchFamily="34" charset="0"/>
              <a:buChar char="•"/>
              <a:defRPr/>
            </a:pPr>
            <a:r>
              <a:rPr lang="en-US" sz="2400" dirty="0">
                <a:solidFill>
                  <a:schemeClr val="tx1"/>
                </a:solidFill>
              </a:rPr>
              <a:t>Through planned and routine collaboration, allows </a:t>
            </a:r>
            <a:r>
              <a:rPr lang="en-US" sz="2400" i="1" dirty="0">
                <a:solidFill>
                  <a:schemeClr val="tx1"/>
                </a:solidFill>
              </a:rPr>
              <a:t>EC teachers to </a:t>
            </a:r>
            <a:r>
              <a:rPr lang="en-US" sz="2400" i="1" dirty="0">
                <a:solidFill>
                  <a:srgbClr val="7030A0"/>
                </a:solidFill>
              </a:rPr>
              <a:t>embed instruction</a:t>
            </a:r>
            <a:r>
              <a:rPr lang="en-US" sz="2400" i="1" dirty="0"/>
              <a:t> </a:t>
            </a:r>
            <a:r>
              <a:rPr lang="en-US" sz="2400" dirty="0">
                <a:solidFill>
                  <a:schemeClr val="tx1"/>
                </a:solidFill>
              </a:rPr>
              <a:t>throughout the week</a:t>
            </a:r>
          </a:p>
          <a:p>
            <a:pPr>
              <a:lnSpc>
                <a:spcPct val="80000"/>
              </a:lnSpc>
              <a:buFont typeface="Arial" panose="020B0604020202020204" pitchFamily="34" charset="0"/>
              <a:buChar char="•"/>
              <a:defRPr/>
            </a:pPr>
            <a:r>
              <a:rPr lang="en-US" sz="2400" dirty="0">
                <a:solidFill>
                  <a:schemeClr val="tx1"/>
                </a:solidFill>
              </a:rPr>
              <a:t>Allows </a:t>
            </a:r>
            <a:r>
              <a:rPr lang="en-US" sz="2400" i="1" dirty="0">
                <a:solidFill>
                  <a:srgbClr val="7030A0"/>
                </a:solidFill>
              </a:rPr>
              <a:t>services/supports to be provided seamlessly</a:t>
            </a:r>
            <a:r>
              <a:rPr lang="en-US" sz="2400" i="1" dirty="0"/>
              <a:t> </a:t>
            </a:r>
            <a:r>
              <a:rPr lang="en-US" sz="2400" dirty="0">
                <a:solidFill>
                  <a:schemeClr val="tx1"/>
                </a:solidFill>
              </a:rPr>
              <a:t>within the child’s natural environment (no unnecessary transitions for children)</a:t>
            </a:r>
          </a:p>
          <a:p>
            <a:pPr>
              <a:lnSpc>
                <a:spcPct val="80000"/>
              </a:lnSpc>
              <a:buFont typeface="Arial" panose="020B0604020202020204" pitchFamily="34" charset="0"/>
              <a:buChar char="•"/>
              <a:defRPr/>
            </a:pPr>
            <a:r>
              <a:rPr lang="en-US" sz="2400" dirty="0">
                <a:solidFill>
                  <a:schemeClr val="tx1"/>
                </a:solidFill>
              </a:rPr>
              <a:t>Can benefit children with </a:t>
            </a:r>
            <a:r>
              <a:rPr lang="en-US" sz="2400" i="1" dirty="0">
                <a:solidFill>
                  <a:srgbClr val="7030A0"/>
                </a:solidFill>
              </a:rPr>
              <a:t>all </a:t>
            </a:r>
            <a:r>
              <a:rPr lang="en-US" sz="2400" dirty="0">
                <a:solidFill>
                  <a:srgbClr val="7030A0"/>
                </a:solidFill>
              </a:rPr>
              <a:t>types and severity </a:t>
            </a:r>
            <a:r>
              <a:rPr lang="en-US" sz="2400" dirty="0">
                <a:solidFill>
                  <a:schemeClr val="tx1"/>
                </a:solidFill>
              </a:rPr>
              <a:t>of disability </a:t>
            </a:r>
          </a:p>
        </p:txBody>
      </p:sp>
      <p:pic>
        <p:nvPicPr>
          <p:cNvPr id="7" name="Picture 6" descr="This picture shows a book: A Guide to Itinerant Early Childhood Special Education Services by Laurie Dinnebel  and William McInerney."/>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4071" y="172473"/>
            <a:ext cx="1188101" cy="17108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85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hode Island's anchor of practice is intentional and planned instruction embedded into daily classroom routines and activities. This includes direct instruction, collaborative meetings, and professional developmen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968" y="2056448"/>
            <a:ext cx="6766560" cy="3488814"/>
          </a:xfrm>
          <a:prstGeom prst="rect">
            <a:avLst/>
          </a:prstGeom>
        </p:spPr>
      </p:pic>
      <p:sp>
        <p:nvSpPr>
          <p:cNvPr id="2" name="Title 1"/>
          <p:cNvSpPr>
            <a:spLocks noGrp="1"/>
          </p:cNvSpPr>
          <p:nvPr>
            <p:ph type="title"/>
          </p:nvPr>
        </p:nvSpPr>
        <p:spPr/>
        <p:txBody>
          <a:bodyPr/>
          <a:lstStyle/>
          <a:p>
            <a:r>
              <a:rPr lang="en-US" dirty="0"/>
              <a:t>RI-IECSE Anchors of practice</a:t>
            </a:r>
          </a:p>
        </p:txBody>
      </p:sp>
    </p:spTree>
    <p:extLst>
      <p:ext uri="{BB962C8B-B14F-4D97-AF65-F5344CB8AC3E}">
        <p14:creationId xmlns:p14="http://schemas.microsoft.com/office/powerpoint/2010/main" val="3447532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RI-IECSE Anchors of Practice</a:t>
            </a:r>
          </a:p>
        </p:txBody>
      </p:sp>
      <p:pic>
        <p:nvPicPr>
          <p:cNvPr id="6" name="Content Placeholder 5" descr="This picture includes further description of the anchors of practice. 1) Direct instruction, which is embedded into the classroom routine and designed to get to the know the child, determine and refine interventions, model for the EC teacher, monitor and assess progress, and support the acquisition of skills, as required. 2) Collaborative meetings, which are routine and scheduling, including the IECSE and the EC teacher and is focused on the planning matrix, IEP goals, EBPs, progress monitoring, and fidelity of intervention. 3) Professional development is designed by the IECSE for the EC educators and families and is focused on an introduction to the ECSE model, use of EBPs, specific EBPs, and inclusive practices that lead to positive outcomes. "/>
          <p:cNvPicPr>
            <a:picLocks noGrp="1" noChangeAspect="1"/>
          </p:cNvPicPr>
          <p:nvPr>
            <p:ph idx="1"/>
          </p:nvPr>
        </p:nvPicPr>
        <p:blipFill>
          <a:blip r:embed="rId2"/>
          <a:stretch>
            <a:fillRect/>
          </a:stretch>
        </p:blipFill>
        <p:spPr>
          <a:xfrm>
            <a:off x="2624482" y="2204852"/>
            <a:ext cx="6943035" cy="3566160"/>
          </a:xfrm>
          <a:prstGeom prst="rect">
            <a:avLst/>
          </a:prstGeom>
          <a:ln w="57150">
            <a:solidFill>
              <a:schemeClr val="accent1"/>
            </a:solidFill>
          </a:ln>
        </p:spPr>
      </p:pic>
    </p:spTree>
    <p:extLst>
      <p:ext uri="{BB962C8B-B14F-4D97-AF65-F5344CB8AC3E}">
        <p14:creationId xmlns:p14="http://schemas.microsoft.com/office/powerpoint/2010/main" val="1155952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br>
              <a:rPr lang="en-US" sz="3600" dirty="0"/>
            </a:br>
            <a:br>
              <a:rPr lang="en-US" sz="3600" dirty="0"/>
            </a:br>
            <a:br>
              <a:rPr lang="en-US" sz="3600" dirty="0"/>
            </a:br>
            <a:br>
              <a:rPr lang="en-US" sz="3600" dirty="0"/>
            </a:br>
            <a:br>
              <a:rPr lang="en-US" sz="3600" dirty="0"/>
            </a:br>
            <a:r>
              <a:rPr lang="en-US" dirty="0"/>
              <a:t>What’s it all about?</a:t>
            </a:r>
            <a:br>
              <a:rPr lang="en-US" dirty="0"/>
            </a:br>
            <a:br>
              <a:rPr lang="en-US" dirty="0"/>
            </a:br>
            <a:br>
              <a:rPr lang="en-US" sz="3600" dirty="0"/>
            </a:br>
            <a:br>
              <a:rPr lang="en-US" sz="3600" dirty="0"/>
            </a:br>
            <a:r>
              <a:rPr lang="en-US" sz="3600" dirty="0"/>
              <a:t>WHAT’s it all about?</a:t>
            </a:r>
          </a:p>
        </p:txBody>
      </p:sp>
      <p:grpSp>
        <p:nvGrpSpPr>
          <p:cNvPr id="3" name="Group 2">
            <a:extLst>
              <a:ext uri="{C183D7F6-B498-43B3-948B-1728B52AA6E4}">
                <adec:decorative xmlns:adec="http://schemas.microsoft.com/office/drawing/2017/decorative" val="1"/>
              </a:ext>
            </a:extLst>
          </p:cNvPr>
          <p:cNvGrpSpPr/>
          <p:nvPr/>
        </p:nvGrpSpPr>
        <p:grpSpPr>
          <a:xfrm>
            <a:off x="4670413" y="1947628"/>
            <a:ext cx="3017520" cy="2834640"/>
            <a:chOff x="2945244" y="1273835"/>
            <a:chExt cx="3285739" cy="3115285"/>
          </a:xfrm>
        </p:grpSpPr>
        <p:sp>
          <p:nvSpPr>
            <p:cNvPr id="5" name="5-Point Star 8">
              <a:extLst>
                <a:ext uri="{FF2B5EF4-FFF2-40B4-BE49-F238E27FC236}">
                  <a16:creationId xmlns:a16="http://schemas.microsoft.com/office/drawing/2014/main" id="{67810CC9-6CB1-4CB7-876A-43C3B5DC3FD9}"/>
                </a:ext>
              </a:extLst>
            </p:cNvPr>
            <p:cNvSpPr/>
            <p:nvPr/>
          </p:nvSpPr>
          <p:spPr>
            <a:xfrm>
              <a:off x="2945244" y="1273835"/>
              <a:ext cx="3285739" cy="3115285"/>
            </a:xfrm>
            <a:prstGeom prst="star5">
              <a:avLst/>
            </a:prstGeom>
            <a:solidFill>
              <a:srgbClr val="E2CFF1"/>
            </a:solidFill>
            <a:ln w="76200">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 name="TextBox 1" descr="This picture shows that the star is embedded instruction. "/>
            <p:cNvSpPr txBox="1"/>
            <p:nvPr/>
          </p:nvSpPr>
          <p:spPr>
            <a:xfrm>
              <a:off x="3921907" y="2529786"/>
              <a:ext cx="1332412" cy="707886"/>
            </a:xfrm>
            <a:prstGeom prst="rect">
              <a:avLst/>
            </a:prstGeom>
            <a:noFill/>
          </p:spPr>
          <p:txBody>
            <a:bodyPr wrap="square" rtlCol="0">
              <a:spAutoFit/>
            </a:bodyPr>
            <a:lstStyle/>
            <a:p>
              <a:pPr algn="ctr"/>
              <a:r>
                <a:rPr lang="en-US" b="1" dirty="0"/>
                <a:t>Embedded Instruction</a:t>
              </a:r>
            </a:p>
          </p:txBody>
        </p:sp>
      </p:grpSp>
      <p:sp>
        <p:nvSpPr>
          <p:cNvPr id="9" name="Rectangle 8">
            <a:extLst>
              <a:ext uri="{C183D7F6-B498-43B3-948B-1728B52AA6E4}">
                <adec:decorative xmlns:adec="http://schemas.microsoft.com/office/drawing/2017/decorative" val="1"/>
              </a:ext>
            </a:extLst>
          </p:cNvPr>
          <p:cNvSpPr/>
          <p:nvPr/>
        </p:nvSpPr>
        <p:spPr>
          <a:xfrm>
            <a:off x="1431255" y="5603966"/>
            <a:ext cx="8895805" cy="522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2648" y="4877357"/>
            <a:ext cx="11707368" cy="1384995"/>
          </a:xfrm>
          <a:prstGeom prst="rect">
            <a:avLst/>
          </a:prstGeom>
          <a:noFill/>
        </p:spPr>
        <p:txBody>
          <a:bodyPr wrap="square" rtlCol="0">
            <a:spAutoFit/>
          </a:bodyPr>
          <a:lstStyle/>
          <a:p>
            <a:pPr algn="ctr"/>
            <a:r>
              <a:rPr lang="en-US" sz="2800" dirty="0">
                <a:solidFill>
                  <a:srgbClr val="002060"/>
                </a:solidFill>
              </a:rPr>
              <a:t>All special education services are designed to increase access to </a:t>
            </a:r>
          </a:p>
          <a:p>
            <a:pPr algn="ctr"/>
            <a:r>
              <a:rPr lang="en-US" sz="2800" dirty="0">
                <a:solidFill>
                  <a:srgbClr val="002060"/>
                </a:solidFill>
              </a:rPr>
              <a:t>learning opportunities, which are distributed and embedded into the                           general early childhood classroom activities and routines.</a:t>
            </a:r>
          </a:p>
        </p:txBody>
      </p:sp>
    </p:spTree>
    <p:extLst>
      <p:ext uri="{BB962C8B-B14F-4D97-AF65-F5344CB8AC3E}">
        <p14:creationId xmlns:p14="http://schemas.microsoft.com/office/powerpoint/2010/main" val="83232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p:txBody>
          <a:bodyPr/>
          <a:lstStyle/>
          <a:p>
            <a:pPr eaLnBrk="1" hangingPunct="1"/>
            <a:r>
              <a:rPr lang="en-US" altLang="en-US" dirty="0"/>
              <a:t>Not a “resource” model</a:t>
            </a:r>
          </a:p>
        </p:txBody>
      </p:sp>
      <p:sp>
        <p:nvSpPr>
          <p:cNvPr id="4" name="Content Placeholder 3"/>
          <p:cNvSpPr>
            <a:spLocks noGrp="1"/>
          </p:cNvSpPr>
          <p:nvPr>
            <p:ph sz="quarter" idx="4294967295"/>
          </p:nvPr>
        </p:nvSpPr>
        <p:spPr>
          <a:xfrm>
            <a:off x="1234440" y="1690688"/>
            <a:ext cx="9710928" cy="4495800"/>
          </a:xfrm>
        </p:spPr>
        <p:txBody>
          <a:bodyPr>
            <a:normAutofit/>
          </a:bodyPr>
          <a:lstStyle/>
          <a:p>
            <a:pPr marL="0" indent="0">
              <a:buNone/>
              <a:defRPr/>
            </a:pPr>
            <a:endParaRPr lang="en-US" dirty="0"/>
          </a:p>
          <a:p>
            <a:pPr eaLnBrk="1" hangingPunct="1">
              <a:defRPr/>
            </a:pPr>
            <a:r>
              <a:rPr lang="en-US" dirty="0"/>
              <a:t>The IECSE service delivery model is not the same as the resource model. It is built upon </a:t>
            </a:r>
            <a:r>
              <a:rPr lang="en-US" u="sng" dirty="0"/>
              <a:t>collaboration</a:t>
            </a:r>
            <a:r>
              <a:rPr lang="en-US" dirty="0"/>
              <a:t> and </a:t>
            </a:r>
            <a:r>
              <a:rPr lang="en-US" u="sng" dirty="0"/>
              <a:t>embedding instruction </a:t>
            </a:r>
            <a:r>
              <a:rPr lang="en-US" dirty="0"/>
              <a:t>throughout the week. </a:t>
            </a:r>
          </a:p>
          <a:p>
            <a:pPr marL="0" indent="0">
              <a:buNone/>
              <a:defRPr/>
            </a:pPr>
            <a:endParaRPr lang="en-US" dirty="0"/>
          </a:p>
          <a:p>
            <a:pPr eaLnBrk="1" hangingPunct="1">
              <a:defRPr/>
            </a:pPr>
            <a:r>
              <a:rPr lang="en-US" dirty="0"/>
              <a:t>It is </a:t>
            </a:r>
            <a:r>
              <a:rPr lang="en-US" u="sng" dirty="0"/>
              <a:t>not just for children with the most mild delays</a:t>
            </a:r>
            <a:r>
              <a:rPr lang="en-US" dirty="0"/>
              <a:t>; children with moderate &amp; severe disabilities also benefit from the IECSE service delivery model. </a:t>
            </a:r>
          </a:p>
          <a:p>
            <a:pPr marL="0" indent="0">
              <a:buNone/>
              <a:defRPr/>
            </a:pPr>
            <a:endParaRPr lang="en-US" dirty="0"/>
          </a:p>
        </p:txBody>
      </p:sp>
    </p:spTree>
    <p:extLst>
      <p:ext uri="{BB962C8B-B14F-4D97-AF65-F5344CB8AC3E}">
        <p14:creationId xmlns:p14="http://schemas.microsoft.com/office/powerpoint/2010/main" val="944623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RI-IECSE Implementation Fidelity Checklist</a:t>
            </a:r>
          </a:p>
        </p:txBody>
      </p:sp>
      <p:sp>
        <p:nvSpPr>
          <p:cNvPr id="3" name="Slide Number Placeholder 2"/>
          <p:cNvSpPr>
            <a:spLocks noGrp="1"/>
          </p:cNvSpPr>
          <p:nvPr>
            <p:ph type="sldNum" sz="quarter" idx="4"/>
          </p:nvPr>
        </p:nvSpPr>
        <p:spPr/>
        <p:txBody>
          <a:bodyPr/>
          <a:lstStyle/>
          <a:p>
            <a:fld id="{8B753B17-1229-47A4-BBB2-A02D5F84107F}" type="slidenum">
              <a:rPr lang="en-US" smtClean="0"/>
              <a:pPr/>
              <a:t>35</a:t>
            </a:fld>
            <a:endParaRPr lang="en-US" dirty="0"/>
          </a:p>
        </p:txBody>
      </p:sp>
      <p:sp>
        <p:nvSpPr>
          <p:cNvPr id="4" name="Content Placeholder 7"/>
          <p:cNvSpPr txBox="1">
            <a:spLocks/>
          </p:cNvSpPr>
          <p:nvPr/>
        </p:nvSpPr>
        <p:spPr>
          <a:xfrm>
            <a:off x="755904" y="1859526"/>
            <a:ext cx="8827008" cy="40657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Draft</a:t>
            </a:r>
          </a:p>
          <a:p>
            <a:r>
              <a:rPr lang="en-US" sz="2400" dirty="0"/>
              <a:t>Informed by the DEC Recommended Practices </a:t>
            </a:r>
            <a:r>
              <a:rPr lang="en-US" sz="2400" dirty="0">
                <a:hlinkClick r:id="rId2"/>
              </a:rPr>
              <a:t>http://www.dec-sped.org/dec-recommended-practices</a:t>
            </a:r>
            <a:r>
              <a:rPr lang="en-US" sz="2400" dirty="0"/>
              <a:t>)</a:t>
            </a:r>
          </a:p>
          <a:p>
            <a:r>
              <a:rPr lang="en-US" sz="2400" dirty="0"/>
              <a:t>Purpose:</a:t>
            </a:r>
          </a:p>
          <a:p>
            <a:pPr lvl="1"/>
            <a:r>
              <a:rPr lang="en-US" dirty="0"/>
              <a:t>Increase the understanding of the IECSE provider’s role &amp; to allow for reflection relative to implementation fidelity.</a:t>
            </a:r>
          </a:p>
          <a:p>
            <a:pPr lvl="1"/>
            <a:r>
              <a:rPr lang="en-US" dirty="0"/>
              <a:t>As a self-assessment tool to rate use of IECSE practices, across all students and classrooms. </a:t>
            </a:r>
          </a:p>
          <a:p>
            <a:r>
              <a:rPr lang="en-US" sz="2400" dirty="0"/>
              <a:t>Clear expectations</a:t>
            </a:r>
          </a:p>
          <a:p>
            <a:r>
              <a:rPr lang="en-US" sz="2400" dirty="0"/>
              <a:t>See handout</a:t>
            </a:r>
          </a:p>
          <a:p>
            <a:endParaRPr lang="en-US" sz="2400" dirty="0"/>
          </a:p>
          <a:p>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81257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RI-IECSE System of Support</a:t>
            </a:r>
          </a:p>
        </p:txBody>
      </p:sp>
      <p:pic>
        <p:nvPicPr>
          <p:cNvPr id="4" name="Content Placeholder 3" descr="The RI-IECSE PD includes 1) the IECSE Service Delivery model for Special Educators and 2) the Intro to IECSE Service Delivery Model for EC practitioners."/>
          <p:cNvPicPr>
            <a:picLocks noGrp="1" noChangeAspect="1"/>
          </p:cNvPicPr>
          <p:nvPr>
            <p:ph idx="1"/>
          </p:nvPr>
        </p:nvPicPr>
        <p:blipFill>
          <a:blip r:embed="rId2"/>
          <a:stretch>
            <a:fillRect/>
          </a:stretch>
        </p:blipFill>
        <p:spPr>
          <a:xfrm>
            <a:off x="1927659" y="2656154"/>
            <a:ext cx="7989888" cy="3565336"/>
          </a:xfrm>
          <a:prstGeom prst="rect">
            <a:avLst/>
          </a:prstGeom>
          <a:ln w="41275">
            <a:solidFill>
              <a:schemeClr val="accent1"/>
            </a:solidFill>
          </a:ln>
        </p:spPr>
      </p:pic>
      <p:sp>
        <p:nvSpPr>
          <p:cNvPr id="7" name="TextBox 6"/>
          <p:cNvSpPr txBox="1"/>
          <p:nvPr/>
        </p:nvSpPr>
        <p:spPr>
          <a:xfrm>
            <a:off x="4714917" y="1819478"/>
            <a:ext cx="2762166" cy="707886"/>
          </a:xfrm>
          <a:prstGeom prst="rect">
            <a:avLst/>
          </a:prstGeom>
          <a:noFill/>
          <a:ln w="44450">
            <a:solidFill>
              <a:schemeClr val="accent1"/>
            </a:solidFill>
          </a:ln>
        </p:spPr>
        <p:txBody>
          <a:bodyPr wrap="none" rtlCol="0">
            <a:spAutoFit/>
          </a:bodyPr>
          <a:lstStyle/>
          <a:p>
            <a:r>
              <a:rPr lang="en-US" sz="4000" dirty="0"/>
              <a:t>RI-IECSE P.D.</a:t>
            </a:r>
          </a:p>
        </p:txBody>
      </p:sp>
    </p:spTree>
    <p:extLst>
      <p:ext uri="{BB962C8B-B14F-4D97-AF65-F5344CB8AC3E}">
        <p14:creationId xmlns:p14="http://schemas.microsoft.com/office/powerpoint/2010/main" val="1910866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RI-IECSE System of Support</a:t>
            </a:r>
          </a:p>
        </p:txBody>
      </p:sp>
      <p:pic>
        <p:nvPicPr>
          <p:cNvPr id="9" name="Content Placeholder 8" descr="This picture shows the IECSE Community of Practice schedule from September 11-June 11. The topics include initial steps, social-emotional, all things SLP, progress monitoring, functional goals, collaborative meetings, fidelity of intervention, EBPs, and scheduling/time management. "/>
          <p:cNvPicPr>
            <a:picLocks noGrp="1" noChangeAspect="1"/>
          </p:cNvPicPr>
          <p:nvPr>
            <p:ph sz="half" idx="1"/>
          </p:nvPr>
        </p:nvPicPr>
        <p:blipFill>
          <a:blip r:embed="rId2"/>
          <a:stretch>
            <a:fillRect/>
          </a:stretch>
        </p:blipFill>
        <p:spPr>
          <a:xfrm>
            <a:off x="719328" y="1990673"/>
            <a:ext cx="5181600" cy="3711282"/>
          </a:xfrm>
          <a:prstGeom prst="rect">
            <a:avLst/>
          </a:prstGeom>
          <a:ln w="38100">
            <a:solidFill>
              <a:schemeClr val="accent1"/>
            </a:solidFill>
          </a:ln>
        </p:spPr>
      </p:pic>
      <p:sp>
        <p:nvSpPr>
          <p:cNvPr id="4" name="Slide Number Placeholder 3"/>
          <p:cNvSpPr>
            <a:spLocks noGrp="1"/>
          </p:cNvSpPr>
          <p:nvPr>
            <p:ph type="sldNum" sz="quarter" idx="4"/>
          </p:nvPr>
        </p:nvSpPr>
        <p:spPr/>
        <p:txBody>
          <a:bodyPr/>
          <a:lstStyle/>
          <a:p>
            <a:fld id="{8B753B17-1229-47A4-BBB2-A02D5F84107F}" type="slidenum">
              <a:rPr lang="en-US" smtClean="0"/>
              <a:pPr/>
              <a:t>37</a:t>
            </a:fld>
            <a:endParaRPr lang="en-US" dirty="0"/>
          </a:p>
        </p:txBody>
      </p:sp>
      <p:pic>
        <p:nvPicPr>
          <p:cNvPr id="8" name="Content Placeholder 7" descr="This picture shows that TA provided including district level TA that includes strategic planning with administration and implementation level TA that includes implementation goals with service providers. "/>
          <p:cNvPicPr>
            <a:picLocks noGrp="1" noChangeAspect="1"/>
          </p:cNvPicPr>
          <p:nvPr>
            <p:ph sz="half" idx="2"/>
          </p:nvPr>
        </p:nvPicPr>
        <p:blipFill>
          <a:blip r:embed="rId3"/>
          <a:stretch>
            <a:fillRect/>
          </a:stretch>
        </p:blipFill>
        <p:spPr>
          <a:xfrm>
            <a:off x="6172200" y="1990673"/>
            <a:ext cx="5181600" cy="3746922"/>
          </a:xfrm>
          <a:prstGeom prst="rect">
            <a:avLst/>
          </a:prstGeom>
          <a:ln w="38100">
            <a:solidFill>
              <a:schemeClr val="accent1"/>
            </a:solidFill>
          </a:ln>
        </p:spPr>
      </p:pic>
    </p:spTree>
    <p:extLst>
      <p:ext uri="{BB962C8B-B14F-4D97-AF65-F5344CB8AC3E}">
        <p14:creationId xmlns:p14="http://schemas.microsoft.com/office/powerpoint/2010/main" val="2223667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3127F-6E26-47FB-9DE5-1EB8D0D9725E}"/>
              </a:ext>
            </a:extLst>
          </p:cNvPr>
          <p:cNvSpPr>
            <a:spLocks noGrp="1"/>
          </p:cNvSpPr>
          <p:nvPr>
            <p:ph type="ctrTitle"/>
          </p:nvPr>
        </p:nvSpPr>
        <p:spPr/>
        <p:txBody>
          <a:bodyPr/>
          <a:lstStyle/>
          <a:p>
            <a:r>
              <a:rPr lang="en-US" dirty="0"/>
              <a:t>Q&amp;A</a:t>
            </a:r>
          </a:p>
        </p:txBody>
      </p:sp>
      <p:sp>
        <p:nvSpPr>
          <p:cNvPr id="3" name="Subtitle 2">
            <a:extLst>
              <a:ext uri="{FF2B5EF4-FFF2-40B4-BE49-F238E27FC236}">
                <a16:creationId xmlns:a16="http://schemas.microsoft.com/office/drawing/2014/main" id="{EA4FEA77-81B0-4506-BB0F-57E2B0725B9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94E0CDB4-C69F-4E34-B02C-5E99D1575B6A}"/>
              </a:ext>
            </a:extLst>
          </p:cNvPr>
          <p:cNvSpPr>
            <a:spLocks noGrp="1"/>
          </p:cNvSpPr>
          <p:nvPr>
            <p:ph type="sldNum" sz="quarter" idx="4"/>
          </p:nvPr>
        </p:nvSpPr>
        <p:spPr/>
        <p:txBody>
          <a:bodyPr/>
          <a:lstStyle/>
          <a:p>
            <a:fld id="{8B753B17-1229-47A4-BBB2-A02D5F84107F}" type="slidenum">
              <a:rPr lang="en-US" smtClean="0"/>
              <a:pPr/>
              <a:t>38</a:t>
            </a:fld>
            <a:endParaRPr lang="en-US" dirty="0"/>
          </a:p>
        </p:txBody>
      </p:sp>
    </p:spTree>
    <p:extLst>
      <p:ext uri="{BB962C8B-B14F-4D97-AF65-F5344CB8AC3E}">
        <p14:creationId xmlns:p14="http://schemas.microsoft.com/office/powerpoint/2010/main" val="2407080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B205-35A3-40D3-BB79-05231E7FBEEE}"/>
              </a:ext>
            </a:extLst>
          </p:cNvPr>
          <p:cNvSpPr>
            <a:spLocks noGrp="1"/>
          </p:cNvSpPr>
          <p:nvPr>
            <p:ph type="title"/>
          </p:nvPr>
        </p:nvSpPr>
        <p:spPr/>
        <p:txBody>
          <a:bodyPr/>
          <a:lstStyle/>
          <a:p>
            <a:r>
              <a:rPr lang="en-US"/>
              <a:t>Discussion Questions</a:t>
            </a:r>
          </a:p>
        </p:txBody>
      </p:sp>
      <p:sp>
        <p:nvSpPr>
          <p:cNvPr id="3" name="Content Placeholder 2">
            <a:extLst>
              <a:ext uri="{FF2B5EF4-FFF2-40B4-BE49-F238E27FC236}">
                <a16:creationId xmlns:a16="http://schemas.microsoft.com/office/drawing/2014/main" id="{64350C82-0C3D-4996-85D4-2403901B564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ED603F8-5A3D-4295-8934-7C4A510B82B1}"/>
              </a:ext>
            </a:extLst>
          </p:cNvPr>
          <p:cNvSpPr>
            <a:spLocks noGrp="1"/>
          </p:cNvSpPr>
          <p:nvPr>
            <p:ph type="sldNum" sz="quarter" idx="4"/>
          </p:nvPr>
        </p:nvSpPr>
        <p:spPr/>
        <p:txBody>
          <a:bodyPr/>
          <a:lstStyle/>
          <a:p>
            <a:fld id="{8B753B17-1229-47A4-BBB2-A02D5F84107F}" type="slidenum">
              <a:rPr lang="en-US" smtClean="0"/>
              <a:pPr/>
              <a:t>39</a:t>
            </a:fld>
            <a:endParaRPr lang="en-US" dirty="0"/>
          </a:p>
        </p:txBody>
      </p:sp>
    </p:spTree>
    <p:extLst>
      <p:ext uri="{BB962C8B-B14F-4D97-AF65-F5344CB8AC3E}">
        <p14:creationId xmlns:p14="http://schemas.microsoft.com/office/powerpoint/2010/main" val="58753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7C4F5-DE45-40C8-8033-E0F2B3447AA4}"/>
              </a:ext>
            </a:extLst>
          </p:cNvPr>
          <p:cNvSpPr>
            <a:spLocks noGrp="1"/>
          </p:cNvSpPr>
          <p:nvPr>
            <p:ph type="ctrTitle"/>
          </p:nvPr>
        </p:nvSpPr>
        <p:spPr>
          <a:xfrm>
            <a:off x="558810" y="480051"/>
            <a:ext cx="11073687" cy="2899602"/>
          </a:xfrm>
        </p:spPr>
        <p:txBody>
          <a:bodyPr/>
          <a:lstStyle/>
          <a:p>
            <a:r>
              <a:rPr lang="en-US" dirty="0"/>
              <a:t>A Brief Overview of 40 Years of</a:t>
            </a:r>
            <a:br>
              <a:rPr lang="en-US" dirty="0"/>
            </a:br>
            <a:r>
              <a:rPr lang="en-US" dirty="0"/>
              <a:t>Inclusion Research</a:t>
            </a:r>
          </a:p>
        </p:txBody>
      </p:sp>
      <p:sp>
        <p:nvSpPr>
          <p:cNvPr id="3" name="Subtitle 2">
            <a:extLst>
              <a:ext uri="{FF2B5EF4-FFF2-40B4-BE49-F238E27FC236}">
                <a16:creationId xmlns:a16="http://schemas.microsoft.com/office/drawing/2014/main" id="{C2DF99D8-0AAC-47DE-A95A-081897BD4EE4}"/>
              </a:ext>
            </a:extLst>
          </p:cNvPr>
          <p:cNvSpPr>
            <a:spLocks noGrp="1"/>
          </p:cNvSpPr>
          <p:nvPr>
            <p:ph type="subTitle" idx="1"/>
          </p:nvPr>
        </p:nvSpPr>
        <p:spPr/>
        <p:txBody>
          <a:bodyPr/>
          <a:lstStyle/>
          <a:p>
            <a:r>
              <a:rPr lang="en-US" dirty="0"/>
              <a:t>Phillip S. Strain, Ph.D.</a:t>
            </a:r>
          </a:p>
          <a:p>
            <a:r>
              <a:rPr lang="en-US" dirty="0"/>
              <a:t>Kennedy Endowed Chair in Education</a:t>
            </a:r>
          </a:p>
          <a:p>
            <a:r>
              <a:rPr lang="en-US" dirty="0"/>
              <a:t>University of Denver</a:t>
            </a:r>
          </a:p>
        </p:txBody>
      </p:sp>
      <p:sp>
        <p:nvSpPr>
          <p:cNvPr id="4" name="Slide Number Placeholder 3">
            <a:extLst>
              <a:ext uri="{FF2B5EF4-FFF2-40B4-BE49-F238E27FC236}">
                <a16:creationId xmlns:a16="http://schemas.microsoft.com/office/drawing/2014/main" id="{48247414-C83C-43AB-82FB-D5FD4BA9104F}"/>
              </a:ext>
            </a:extLst>
          </p:cNvPr>
          <p:cNvSpPr>
            <a:spLocks noGrp="1"/>
          </p:cNvSpPr>
          <p:nvPr>
            <p:ph type="sldNum" sz="quarter" idx="4"/>
          </p:nvPr>
        </p:nvSpPr>
        <p:spPr/>
        <p:txBody>
          <a:bodyPr/>
          <a:lstStyle/>
          <a:p>
            <a:fld id="{8B753B17-1229-47A4-BBB2-A02D5F84107F}" type="slidenum">
              <a:rPr lang="en-US" smtClean="0"/>
              <a:pPr/>
              <a:t>4</a:t>
            </a:fld>
            <a:endParaRPr lang="en-US" dirty="0"/>
          </a:p>
        </p:txBody>
      </p:sp>
    </p:spTree>
    <p:extLst>
      <p:ext uri="{BB962C8B-B14F-4D97-AF65-F5344CB8AC3E}">
        <p14:creationId xmlns:p14="http://schemas.microsoft.com/office/powerpoint/2010/main" val="1506360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847D-0944-4AE2-AF86-1D6037453235}"/>
              </a:ext>
            </a:extLst>
          </p:cNvPr>
          <p:cNvSpPr>
            <a:spLocks noGrp="1"/>
          </p:cNvSpPr>
          <p:nvPr>
            <p:ph type="ctrTitle"/>
          </p:nvPr>
        </p:nvSpPr>
        <p:spPr/>
        <p:txBody>
          <a:bodyPr/>
          <a:lstStyle/>
          <a:p>
            <a:r>
              <a:rPr lang="en-US" dirty="0"/>
              <a:t>Some Bottom-Line Considerations Regarding Early Childhood Inclusion</a:t>
            </a:r>
          </a:p>
        </p:txBody>
      </p:sp>
      <p:sp>
        <p:nvSpPr>
          <p:cNvPr id="4" name="Slide Number Placeholder 3">
            <a:extLst>
              <a:ext uri="{FF2B5EF4-FFF2-40B4-BE49-F238E27FC236}">
                <a16:creationId xmlns:a16="http://schemas.microsoft.com/office/drawing/2014/main" id="{FBDD06B3-2B5C-4AAE-A7C9-F224E6077AB9}"/>
              </a:ext>
            </a:extLst>
          </p:cNvPr>
          <p:cNvSpPr>
            <a:spLocks noGrp="1"/>
          </p:cNvSpPr>
          <p:nvPr>
            <p:ph type="sldNum" sz="quarter" idx="4"/>
          </p:nvPr>
        </p:nvSpPr>
        <p:spPr/>
        <p:txBody>
          <a:bodyPr/>
          <a:lstStyle/>
          <a:p>
            <a:fld id="{8B753B17-1229-47A4-BBB2-A02D5F84107F}" type="slidenum">
              <a:rPr lang="en-US" smtClean="0"/>
              <a:pPr/>
              <a:t>5</a:t>
            </a:fld>
            <a:endParaRPr lang="en-US" dirty="0"/>
          </a:p>
        </p:txBody>
      </p:sp>
    </p:spTree>
    <p:extLst>
      <p:ext uri="{BB962C8B-B14F-4D97-AF65-F5344CB8AC3E}">
        <p14:creationId xmlns:p14="http://schemas.microsoft.com/office/powerpoint/2010/main" val="1874112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0FAF-E15D-4966-BFB4-2D6E9C6BCE53}"/>
              </a:ext>
            </a:extLst>
          </p:cNvPr>
          <p:cNvSpPr>
            <a:spLocks noGrp="1"/>
          </p:cNvSpPr>
          <p:nvPr>
            <p:ph type="title"/>
          </p:nvPr>
        </p:nvSpPr>
        <p:spPr/>
        <p:txBody>
          <a:bodyPr/>
          <a:lstStyle/>
          <a:p>
            <a:r>
              <a:rPr lang="en-US" dirty="0"/>
              <a:t>Bottom Line Considerations…</a:t>
            </a:r>
          </a:p>
        </p:txBody>
      </p:sp>
      <p:sp>
        <p:nvSpPr>
          <p:cNvPr id="3" name="Content Placeholder 2">
            <a:extLst>
              <a:ext uri="{FF2B5EF4-FFF2-40B4-BE49-F238E27FC236}">
                <a16:creationId xmlns:a16="http://schemas.microsoft.com/office/drawing/2014/main" id="{7CC4C924-DBFA-4AA5-9ED5-92A87D1EDD47}"/>
              </a:ext>
            </a:extLst>
          </p:cNvPr>
          <p:cNvSpPr>
            <a:spLocks noGrp="1"/>
          </p:cNvSpPr>
          <p:nvPr>
            <p:ph idx="1"/>
          </p:nvPr>
        </p:nvSpPr>
        <p:spPr/>
        <p:txBody>
          <a:bodyPr/>
          <a:lstStyle/>
          <a:p>
            <a:r>
              <a:rPr lang="en-US" dirty="0"/>
              <a:t>High quality inclusive settings are the only environments with data consistently supporting children’s superior learning </a:t>
            </a:r>
            <a:r>
              <a:rPr lang="en-US" u="sng" dirty="0"/>
              <a:t>AND</a:t>
            </a:r>
            <a:r>
              <a:rPr lang="en-US" dirty="0"/>
              <a:t> non-inclusive environments have been shown to negatively impact children’s learning. </a:t>
            </a:r>
          </a:p>
          <a:p>
            <a:r>
              <a:rPr lang="en-US" dirty="0"/>
              <a:t>Fully inclusive options beat the alternative at a ratio of about 15 studies to 1.</a:t>
            </a:r>
          </a:p>
        </p:txBody>
      </p:sp>
      <p:sp>
        <p:nvSpPr>
          <p:cNvPr id="4" name="Slide Number Placeholder 3">
            <a:extLst>
              <a:ext uri="{FF2B5EF4-FFF2-40B4-BE49-F238E27FC236}">
                <a16:creationId xmlns:a16="http://schemas.microsoft.com/office/drawing/2014/main" id="{97DAA268-CC37-475B-B1C7-083BA0EE2128}"/>
              </a:ext>
            </a:extLst>
          </p:cNvPr>
          <p:cNvSpPr>
            <a:spLocks noGrp="1"/>
          </p:cNvSpPr>
          <p:nvPr>
            <p:ph type="sldNum" sz="quarter" idx="4"/>
          </p:nvPr>
        </p:nvSpPr>
        <p:spPr/>
        <p:txBody>
          <a:bodyPr/>
          <a:lstStyle/>
          <a:p>
            <a:fld id="{8B753B17-1229-47A4-BBB2-A02D5F84107F}" type="slidenum">
              <a:rPr lang="en-US" smtClean="0"/>
              <a:pPr/>
              <a:t>6</a:t>
            </a:fld>
            <a:endParaRPr lang="en-US" dirty="0"/>
          </a:p>
        </p:txBody>
      </p:sp>
    </p:spTree>
    <p:extLst>
      <p:ext uri="{BB962C8B-B14F-4D97-AF65-F5344CB8AC3E}">
        <p14:creationId xmlns:p14="http://schemas.microsoft.com/office/powerpoint/2010/main" val="3498359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0FAF-E15D-4966-BFB4-2D6E9C6BCE53}"/>
              </a:ext>
            </a:extLst>
          </p:cNvPr>
          <p:cNvSpPr>
            <a:spLocks noGrp="1"/>
          </p:cNvSpPr>
          <p:nvPr>
            <p:ph type="title"/>
          </p:nvPr>
        </p:nvSpPr>
        <p:spPr/>
        <p:txBody>
          <a:bodyPr/>
          <a:lstStyle/>
          <a:p>
            <a:r>
              <a:rPr lang="en-US" dirty="0"/>
              <a:t>Bottom Line Considerations…</a:t>
            </a:r>
          </a:p>
        </p:txBody>
      </p:sp>
      <p:sp>
        <p:nvSpPr>
          <p:cNvPr id="3" name="Content Placeholder 2">
            <a:extLst>
              <a:ext uri="{FF2B5EF4-FFF2-40B4-BE49-F238E27FC236}">
                <a16:creationId xmlns:a16="http://schemas.microsoft.com/office/drawing/2014/main" id="{7CC4C924-DBFA-4AA5-9ED5-92A87D1EDD47}"/>
              </a:ext>
            </a:extLst>
          </p:cNvPr>
          <p:cNvSpPr>
            <a:spLocks noGrp="1"/>
          </p:cNvSpPr>
          <p:nvPr>
            <p:ph idx="1"/>
          </p:nvPr>
        </p:nvSpPr>
        <p:spPr/>
        <p:txBody>
          <a:bodyPr/>
          <a:lstStyle/>
          <a:p>
            <a:r>
              <a:rPr lang="en-US" dirty="0"/>
              <a:t>Fully inclusive options have been shown to work for children across disability groups and levels of severity (children with developmental delays, mild to severe; children with ASD; children with multiple disabilities; children with significant social and emotional needs; children with hearing impairment; children with limited mobility).</a:t>
            </a:r>
          </a:p>
        </p:txBody>
      </p:sp>
      <p:sp>
        <p:nvSpPr>
          <p:cNvPr id="4" name="Slide Number Placeholder 3">
            <a:extLst>
              <a:ext uri="{FF2B5EF4-FFF2-40B4-BE49-F238E27FC236}">
                <a16:creationId xmlns:a16="http://schemas.microsoft.com/office/drawing/2014/main" id="{97DAA268-CC37-475B-B1C7-083BA0EE2128}"/>
              </a:ext>
            </a:extLst>
          </p:cNvPr>
          <p:cNvSpPr>
            <a:spLocks noGrp="1"/>
          </p:cNvSpPr>
          <p:nvPr>
            <p:ph type="sldNum" sz="quarter" idx="4"/>
          </p:nvPr>
        </p:nvSpPr>
        <p:spPr/>
        <p:txBody>
          <a:bodyPr/>
          <a:lstStyle/>
          <a:p>
            <a:fld id="{8B753B17-1229-47A4-BBB2-A02D5F84107F}" type="slidenum">
              <a:rPr lang="en-US" smtClean="0"/>
              <a:pPr/>
              <a:t>7</a:t>
            </a:fld>
            <a:endParaRPr lang="en-US" dirty="0"/>
          </a:p>
        </p:txBody>
      </p:sp>
    </p:spTree>
    <p:extLst>
      <p:ext uri="{BB962C8B-B14F-4D97-AF65-F5344CB8AC3E}">
        <p14:creationId xmlns:p14="http://schemas.microsoft.com/office/powerpoint/2010/main" val="2731650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0FAF-E15D-4966-BFB4-2D6E9C6BCE53}"/>
              </a:ext>
            </a:extLst>
          </p:cNvPr>
          <p:cNvSpPr>
            <a:spLocks noGrp="1"/>
          </p:cNvSpPr>
          <p:nvPr>
            <p:ph type="title"/>
          </p:nvPr>
        </p:nvSpPr>
        <p:spPr/>
        <p:txBody>
          <a:bodyPr/>
          <a:lstStyle/>
          <a:p>
            <a:r>
              <a:rPr lang="en-US" dirty="0"/>
              <a:t>Bottom Line Considerations…</a:t>
            </a:r>
          </a:p>
        </p:txBody>
      </p:sp>
      <p:sp>
        <p:nvSpPr>
          <p:cNvPr id="3" name="Content Placeholder 2">
            <a:extLst>
              <a:ext uri="{FF2B5EF4-FFF2-40B4-BE49-F238E27FC236}">
                <a16:creationId xmlns:a16="http://schemas.microsoft.com/office/drawing/2014/main" id="{7CC4C924-DBFA-4AA5-9ED5-92A87D1EDD47}"/>
              </a:ext>
            </a:extLst>
          </p:cNvPr>
          <p:cNvSpPr>
            <a:spLocks noGrp="1"/>
          </p:cNvSpPr>
          <p:nvPr>
            <p:ph idx="1"/>
          </p:nvPr>
        </p:nvSpPr>
        <p:spPr/>
        <p:txBody>
          <a:bodyPr/>
          <a:lstStyle/>
          <a:p>
            <a:r>
              <a:rPr lang="en-US" dirty="0"/>
              <a:t>Fully inclusive options tend to be of higher quality in general</a:t>
            </a:r>
          </a:p>
          <a:p>
            <a:r>
              <a:rPr lang="en-US" dirty="0"/>
              <a:t>Greatest magnitude of effect is social (but also significant differences in communicative, cognitive skills, and challenging behavior)</a:t>
            </a:r>
          </a:p>
        </p:txBody>
      </p:sp>
      <p:sp>
        <p:nvSpPr>
          <p:cNvPr id="4" name="Slide Number Placeholder 3">
            <a:extLst>
              <a:ext uri="{FF2B5EF4-FFF2-40B4-BE49-F238E27FC236}">
                <a16:creationId xmlns:a16="http://schemas.microsoft.com/office/drawing/2014/main" id="{97DAA268-CC37-475B-B1C7-083BA0EE2128}"/>
              </a:ext>
            </a:extLst>
          </p:cNvPr>
          <p:cNvSpPr>
            <a:spLocks noGrp="1"/>
          </p:cNvSpPr>
          <p:nvPr>
            <p:ph type="sldNum" sz="quarter" idx="4"/>
          </p:nvPr>
        </p:nvSpPr>
        <p:spPr/>
        <p:txBody>
          <a:bodyPr/>
          <a:lstStyle/>
          <a:p>
            <a:fld id="{8B753B17-1229-47A4-BBB2-A02D5F84107F}" type="slidenum">
              <a:rPr lang="en-US" smtClean="0"/>
              <a:pPr/>
              <a:t>8</a:t>
            </a:fld>
            <a:endParaRPr lang="en-US" dirty="0"/>
          </a:p>
        </p:txBody>
      </p:sp>
    </p:spTree>
    <p:extLst>
      <p:ext uri="{BB962C8B-B14F-4D97-AF65-F5344CB8AC3E}">
        <p14:creationId xmlns:p14="http://schemas.microsoft.com/office/powerpoint/2010/main" val="2837214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C847D-0944-4AE2-AF86-1D6037453235}"/>
              </a:ext>
            </a:extLst>
          </p:cNvPr>
          <p:cNvSpPr>
            <a:spLocks noGrp="1"/>
          </p:cNvSpPr>
          <p:nvPr>
            <p:ph type="ctrTitle"/>
          </p:nvPr>
        </p:nvSpPr>
        <p:spPr/>
        <p:txBody>
          <a:bodyPr/>
          <a:lstStyle/>
          <a:p>
            <a:r>
              <a:rPr lang="en-US" dirty="0"/>
              <a:t>So What’s the Big Deal About Social Outcomes?</a:t>
            </a:r>
          </a:p>
        </p:txBody>
      </p:sp>
      <p:sp>
        <p:nvSpPr>
          <p:cNvPr id="4" name="Slide Number Placeholder 3">
            <a:extLst>
              <a:ext uri="{FF2B5EF4-FFF2-40B4-BE49-F238E27FC236}">
                <a16:creationId xmlns:a16="http://schemas.microsoft.com/office/drawing/2014/main" id="{FBDD06B3-2B5C-4AAE-A7C9-F224E6077AB9}"/>
              </a:ext>
            </a:extLst>
          </p:cNvPr>
          <p:cNvSpPr>
            <a:spLocks noGrp="1"/>
          </p:cNvSpPr>
          <p:nvPr>
            <p:ph type="sldNum" sz="quarter" idx="4"/>
          </p:nvPr>
        </p:nvSpPr>
        <p:spPr/>
        <p:txBody>
          <a:bodyPr/>
          <a:lstStyle/>
          <a:p>
            <a:fld id="{8B753B17-1229-47A4-BBB2-A02D5F84107F}" type="slidenum">
              <a:rPr lang="en-US" smtClean="0"/>
              <a:pPr/>
              <a:t>9</a:t>
            </a:fld>
            <a:endParaRPr lang="en-US" dirty="0"/>
          </a:p>
        </p:txBody>
      </p:sp>
    </p:spTree>
    <p:extLst>
      <p:ext uri="{BB962C8B-B14F-4D97-AF65-F5344CB8AC3E}">
        <p14:creationId xmlns:p14="http://schemas.microsoft.com/office/powerpoint/2010/main" val="4196089667"/>
      </p:ext>
    </p:extLst>
  </p:cSld>
  <p:clrMapOvr>
    <a:masterClrMapping/>
  </p:clrMapOvr>
</p:sld>
</file>

<file path=ppt/theme/theme1.xml><?xml version="1.0" encoding="utf-8"?>
<a:theme xmlns:a="http://schemas.openxmlformats.org/drawingml/2006/main" name="2017 Leadership Conference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DA78F738243C44AFC9EEEBF7149D7D" ma:contentTypeVersion="6" ma:contentTypeDescription="Create a new document." ma:contentTypeScope="" ma:versionID="4242447a411e82ce75d20816d9260f8a">
  <xsd:schema xmlns:xsd="http://www.w3.org/2001/XMLSchema" xmlns:xs="http://www.w3.org/2001/XMLSchema" xmlns:p="http://schemas.microsoft.com/office/2006/metadata/properties" xmlns:ns2="b4eb6e4d-bcc2-4e58-8704-1540da28dad6" xmlns:ns3="f20f76a6-a87a-4b60-9287-fa515040fc58" targetNamespace="http://schemas.microsoft.com/office/2006/metadata/properties" ma:root="true" ma:fieldsID="a2e086995df758d4053a5bb5fb99d136" ns2:_="" ns3:_="">
    <xsd:import namespace="b4eb6e4d-bcc2-4e58-8704-1540da28dad6"/>
    <xsd:import namespace="f20f76a6-a87a-4b60-9287-fa515040fc5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eb6e4d-bcc2-4e58-8704-1540da28da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0f76a6-a87a-4b60-9287-fa515040fc5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C60F2B-9233-493D-911C-A4686C1367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eb6e4d-bcc2-4e58-8704-1540da28dad6"/>
    <ds:schemaRef ds:uri="f20f76a6-a87a-4b60-9287-fa515040fc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CC2F23-A7BC-4E8C-9999-4D23B9FEC545}">
  <ds:schemaRefs>
    <ds:schemaRef ds:uri="http://purl.org/dc/dcmitype/"/>
    <ds:schemaRef ds:uri="http://schemas.microsoft.com/office/2006/documentManagement/types"/>
    <ds:schemaRef ds:uri="http://schemas.microsoft.com/office/2006/metadata/properties"/>
    <ds:schemaRef ds:uri="http://purl.org/dc/elements/1.1/"/>
    <ds:schemaRef ds:uri="http://purl.org/dc/terms/"/>
    <ds:schemaRef ds:uri="b4eb6e4d-bcc2-4e58-8704-1540da28dad6"/>
    <ds:schemaRef ds:uri="f20f76a6-a87a-4b60-9287-fa515040fc58"/>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0EAC1138-13EF-4DA1-9195-E3C7623C1F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394</TotalTime>
  <Words>1342</Words>
  <Application>Microsoft Office PowerPoint</Application>
  <PresentationFormat>Widescreen</PresentationFormat>
  <Paragraphs>216</Paragraphs>
  <Slides>39</Slides>
  <Notes>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Calibri</vt:lpstr>
      <vt:lpstr>Calibri Light</vt:lpstr>
      <vt:lpstr>Courier New</vt:lpstr>
      <vt:lpstr>Shonar Bangla</vt:lpstr>
      <vt:lpstr>2017 Leadership Conference </vt:lpstr>
      <vt:lpstr>Office Theme</vt:lpstr>
      <vt:lpstr>Systems Change: Maximizing High-Quality Opportunities for Young Children with Disabilities</vt:lpstr>
      <vt:lpstr>OSEP Disclaimer </vt:lpstr>
      <vt:lpstr>Agenda</vt:lpstr>
      <vt:lpstr>A Brief Overview of 40 Years of Inclusion Research</vt:lpstr>
      <vt:lpstr>Some Bottom-Line Considerations Regarding Early Childhood Inclusion</vt:lpstr>
      <vt:lpstr>Bottom Line Considerations…</vt:lpstr>
      <vt:lpstr>Bottom Line Considerations…</vt:lpstr>
      <vt:lpstr>Bottom Line Considerations…</vt:lpstr>
      <vt:lpstr>So What’s the Big Deal About Social Outcomes?</vt:lpstr>
      <vt:lpstr>What Having A Friend Means For Later In Life Success</vt:lpstr>
      <vt:lpstr>And What About Typically Developing Children?</vt:lpstr>
      <vt:lpstr>What Do the Better Inclusion Settings Look Like and Operate Like?</vt:lpstr>
      <vt:lpstr>More Typically Developing Peers</vt:lpstr>
      <vt:lpstr>Everyday, all day long!</vt:lpstr>
      <vt:lpstr>Transdisciplinary Service Model</vt:lpstr>
      <vt:lpstr>Full Utilization Of Peer Influence</vt:lpstr>
      <vt:lpstr>Predictable, Comprehensible Routines</vt:lpstr>
      <vt:lpstr>Wide Range Of Evidence-based Practices Used And Their Efficacy Assessed Frequently</vt:lpstr>
      <vt:lpstr>Data-Based Decision Making</vt:lpstr>
      <vt:lpstr>Practice-Based Coaching</vt:lpstr>
      <vt:lpstr>Function-Based Approach to Serious and Persistent Challenging Behavior</vt:lpstr>
      <vt:lpstr>Nebraska  Early Development Network</vt:lpstr>
      <vt:lpstr>Nebraska’s Early Intervention System</vt:lpstr>
      <vt:lpstr>Supporting Inclusion for infants &amp; toddlers  in Nebraska </vt:lpstr>
      <vt:lpstr>Focus on QRIS</vt:lpstr>
      <vt:lpstr>Focus on QRIS</vt:lpstr>
      <vt:lpstr>Focus on Preschool Development Grant Fund/Activities (B-5)</vt:lpstr>
      <vt:lpstr>High Quality Inclusion  Supported by Nebraska Part C</vt:lpstr>
      <vt:lpstr>Rhode Island’s Itinerant  Early Childhood Special Education  Service-Delivery Model (RI-ECSE)</vt:lpstr>
      <vt:lpstr>IECSE Service Delivery</vt:lpstr>
      <vt:lpstr>RI-IECSE Anchors of practice</vt:lpstr>
      <vt:lpstr>RI-IECSE Anchors of Practice</vt:lpstr>
      <vt:lpstr>     What’s it all about?    WHAT’s it all about?</vt:lpstr>
      <vt:lpstr>Not a “resource” model</vt:lpstr>
      <vt:lpstr>RI-IECSE Implementation Fidelity Checklist</vt:lpstr>
      <vt:lpstr>RI-IECSE System of Support</vt:lpstr>
      <vt:lpstr>RI-IECSE System of Support</vt:lpstr>
      <vt:lpstr>Q&amp;A</vt:lpstr>
      <vt:lpstr>Discussion Questions</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Kathan, Joseph</dc:creator>
  <cp:lastModifiedBy>Reed, Jennifer</cp:lastModifiedBy>
  <cp:revision>84</cp:revision>
  <cp:lastPrinted>2017-06-16T19:13:57Z</cp:lastPrinted>
  <dcterms:created xsi:type="dcterms:W3CDTF">2017-05-11T18:26:07Z</dcterms:created>
  <dcterms:modified xsi:type="dcterms:W3CDTF">2019-09-05T21:07:17Z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0x010100ABDA78F738243C44AFC9EEEBF7149D7D</vt:lpwstr>
  </property>
</Properties>
</file>