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3"/>
  </p:notesMasterIdLst>
  <p:sldIdLst>
    <p:sldId id="256" r:id="rId2"/>
    <p:sldId id="357" r:id="rId3"/>
    <p:sldId id="414" r:id="rId4"/>
    <p:sldId id="374" r:id="rId5"/>
    <p:sldId id="471" r:id="rId6"/>
    <p:sldId id="461" r:id="rId7"/>
    <p:sldId id="430" r:id="rId8"/>
    <p:sldId id="432" r:id="rId9"/>
    <p:sldId id="457" r:id="rId10"/>
    <p:sldId id="404" r:id="rId11"/>
    <p:sldId id="426" r:id="rId12"/>
    <p:sldId id="416" r:id="rId13"/>
    <p:sldId id="427" r:id="rId14"/>
    <p:sldId id="463" r:id="rId15"/>
    <p:sldId id="469" r:id="rId16"/>
    <p:sldId id="449" r:id="rId17"/>
    <p:sldId id="464" r:id="rId18"/>
    <p:sldId id="455" r:id="rId19"/>
    <p:sldId id="421" r:id="rId20"/>
    <p:sldId id="452" r:id="rId21"/>
    <p:sldId id="439" r:id="rId22"/>
    <p:sldId id="453" r:id="rId23"/>
    <p:sldId id="454" r:id="rId24"/>
    <p:sldId id="440" r:id="rId25"/>
    <p:sldId id="441" r:id="rId26"/>
    <p:sldId id="446" r:id="rId27"/>
    <p:sldId id="435" r:id="rId28"/>
    <p:sldId id="460" r:id="rId29"/>
    <p:sldId id="447" r:id="rId30"/>
    <p:sldId id="448" r:id="rId31"/>
    <p:sldId id="470" r:id="rId32"/>
    <p:sldId id="347" r:id="rId33"/>
    <p:sldId id="350" r:id="rId34"/>
    <p:sldId id="352" r:id="rId35"/>
    <p:sldId id="450" r:id="rId36"/>
    <p:sldId id="353" r:id="rId37"/>
    <p:sldId id="472" r:id="rId38"/>
    <p:sldId id="354" r:id="rId39"/>
    <p:sldId id="451" r:id="rId40"/>
    <p:sldId id="334" r:id="rId41"/>
    <p:sldId id="467" r:id="rId4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DE925E-DFB6-4685-BA44-05236BD3D6BC}">
          <p14:sldIdLst>
            <p14:sldId id="256"/>
            <p14:sldId id="357"/>
            <p14:sldId id="414"/>
            <p14:sldId id="374"/>
            <p14:sldId id="471"/>
            <p14:sldId id="461"/>
            <p14:sldId id="430"/>
            <p14:sldId id="432"/>
            <p14:sldId id="457"/>
            <p14:sldId id="404"/>
            <p14:sldId id="426"/>
            <p14:sldId id="416"/>
            <p14:sldId id="427"/>
            <p14:sldId id="463"/>
            <p14:sldId id="469"/>
            <p14:sldId id="449"/>
            <p14:sldId id="464"/>
            <p14:sldId id="455"/>
            <p14:sldId id="421"/>
            <p14:sldId id="452"/>
            <p14:sldId id="439"/>
            <p14:sldId id="453"/>
            <p14:sldId id="454"/>
            <p14:sldId id="440"/>
            <p14:sldId id="441"/>
            <p14:sldId id="446"/>
            <p14:sldId id="435"/>
            <p14:sldId id="460"/>
            <p14:sldId id="447"/>
            <p14:sldId id="448"/>
            <p14:sldId id="470"/>
            <p14:sldId id="347"/>
            <p14:sldId id="350"/>
            <p14:sldId id="352"/>
            <p14:sldId id="450"/>
            <p14:sldId id="353"/>
            <p14:sldId id="472"/>
            <p14:sldId id="354"/>
            <p14:sldId id="451"/>
            <p14:sldId id="334"/>
            <p14:sldId id="467"/>
          </p14:sldIdLst>
        </p14:section>
      </p14:sectionLst>
    </p:ex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584">
          <p15:clr>
            <a:srgbClr val="A4A3A4"/>
          </p15:clr>
        </p15:guide>
        <p15:guide id="4" orient="horz" pos="1728">
          <p15:clr>
            <a:srgbClr val="A4A3A4"/>
          </p15:clr>
        </p15:guide>
        <p15:guide id="5" pos="2880">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cini, Paula" initials="PM" lastIdx="10" clrIdx="0"/>
  <p:cmAuthor id="1" name="Allen, Sarah" initials="A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200"/>
    <a:srgbClr val="85A644"/>
    <a:srgbClr val="898989"/>
    <a:srgbClr val="91B44A"/>
    <a:srgbClr val="038A00"/>
    <a:srgbClr val="22518A"/>
    <a:srgbClr val="05D600"/>
    <a:srgbClr val="CC0000"/>
    <a:srgbClr val="FF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90" autoAdjust="0"/>
    <p:restoredTop sz="77413" autoAdjust="0"/>
  </p:normalViewPr>
  <p:slideViewPr>
    <p:cSldViewPr>
      <p:cViewPr varScale="1">
        <p:scale>
          <a:sx n="71" d="100"/>
          <a:sy n="71" d="100"/>
        </p:scale>
        <p:origin x="1416" y="72"/>
      </p:cViewPr>
      <p:guideLst>
        <p:guide orient="horz" pos="2160"/>
        <p:guide orient="horz" pos="1008"/>
        <p:guide orient="horz" pos="1584"/>
        <p:guide orient="horz" pos="1728"/>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50EB703F-49C7-4250-A429-2B985EB4C1E6}" type="datetimeFigureOut">
              <a:rPr lang="en-US" smtClean="0"/>
              <a:t>7/28/2017</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A17FB5D-8A83-415A-B301-4CB46F55847B}" type="slidenum">
              <a:rPr lang="en-US" smtClean="0"/>
              <a:t>‹#›</a:t>
            </a:fld>
            <a:endParaRPr lang="en-US" dirty="0"/>
          </a:p>
        </p:txBody>
      </p:sp>
    </p:spTree>
    <p:extLst>
      <p:ext uri="{BB962C8B-B14F-4D97-AF65-F5344CB8AC3E}">
        <p14:creationId xmlns:p14="http://schemas.microsoft.com/office/powerpoint/2010/main" val="1077899152"/>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Hello and Welcome to the Educational</a:t>
            </a:r>
            <a:r>
              <a:rPr lang="en-US" b="0" baseline="0" dirty="0" smtClean="0"/>
              <a:t> Technology, Medial and Materials for Individuals with Disabilities webinar.  This is a 1 hour Webinar.  This will be recorded and uploaded to the </a:t>
            </a:r>
            <a:r>
              <a:rPr lang="en-US" b="0" baseline="0" dirty="0" err="1" smtClean="0"/>
              <a:t>OSEP</a:t>
            </a:r>
            <a:r>
              <a:rPr lang="en-US" b="0" baseline="0" dirty="0" smtClean="0"/>
              <a:t> Ideas that Work website.</a:t>
            </a:r>
            <a:endParaRPr lang="en-US" b="0" dirty="0"/>
          </a:p>
        </p:txBody>
      </p:sp>
      <p:sp>
        <p:nvSpPr>
          <p:cNvPr id="4" name="Slide Number Placeholder 3"/>
          <p:cNvSpPr>
            <a:spLocks noGrp="1"/>
          </p:cNvSpPr>
          <p:nvPr>
            <p:ph type="sldNum" sz="quarter" idx="10"/>
          </p:nvPr>
        </p:nvSpPr>
        <p:spPr/>
        <p:txBody>
          <a:bodyPr/>
          <a:lstStyle/>
          <a:p>
            <a:fld id="{2A17FB5D-8A83-415A-B301-4CB46F55847B}" type="slidenum">
              <a:rPr lang="en-US" smtClean="0"/>
              <a:t>0</a:t>
            </a:fld>
            <a:endParaRPr lang="en-US" dirty="0"/>
          </a:p>
        </p:txBody>
      </p:sp>
    </p:spTree>
    <p:extLst>
      <p:ext uri="{BB962C8B-B14F-4D97-AF65-F5344CB8AC3E}">
        <p14:creationId xmlns:p14="http://schemas.microsoft.com/office/powerpoint/2010/main" val="394542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applicants</a:t>
            </a:r>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10</a:t>
            </a:fld>
            <a:endParaRPr lang="en-US" dirty="0"/>
          </a:p>
        </p:txBody>
      </p:sp>
    </p:spTree>
    <p:extLst>
      <p:ext uri="{BB962C8B-B14F-4D97-AF65-F5344CB8AC3E}">
        <p14:creationId xmlns:p14="http://schemas.microsoft.com/office/powerpoint/2010/main" val="400519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11</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Deadline –</a:t>
            </a:r>
          </a:p>
          <a:p>
            <a:r>
              <a:rPr lang="en-US" dirty="0" smtClean="0">
                <a:effectLst/>
              </a:rPr>
              <a:t>Highly</a:t>
            </a:r>
            <a:r>
              <a:rPr lang="en-US" baseline="0" dirty="0" smtClean="0">
                <a:effectLst/>
              </a:rPr>
              <a:t> recommend you are very familiar with how to submit in </a:t>
            </a:r>
            <a:r>
              <a:rPr lang="en-US" baseline="0" dirty="0" err="1" smtClean="0">
                <a:effectLst/>
              </a:rPr>
              <a:t>G5</a:t>
            </a:r>
            <a:r>
              <a:rPr lang="en-US" baseline="0" dirty="0" smtClean="0">
                <a:effectLst/>
              </a:rPr>
              <a:t> system.  Not start on June 5</a:t>
            </a:r>
            <a:r>
              <a:rPr lang="en-US" baseline="30000" dirty="0" smtClean="0">
                <a:effectLst/>
              </a:rPr>
              <a:t>th</a:t>
            </a:r>
            <a:r>
              <a:rPr lang="en-US" baseline="0" dirty="0" smtClean="0">
                <a:effectLst/>
              </a:rPr>
              <a:t> as there can be issue that arise with submitting electronically.  PLEASE NOTE THE TIMELINE And Submission of 4:30 EST</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12</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PLEASE</a:t>
            </a:r>
            <a:r>
              <a:rPr lang="en-US" baseline="0" dirty="0" smtClean="0">
                <a:effectLst/>
              </a:rPr>
              <a:t> NOTE PAGE LIMITS – Pay careful attention or application will be rejected.</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14</a:t>
            </a:fld>
            <a:endParaRPr lang="en-US" dirty="0"/>
          </a:p>
        </p:txBody>
      </p:sp>
    </p:spTree>
    <p:extLst>
      <p:ext uri="{BB962C8B-B14F-4D97-AF65-F5344CB8AC3E}">
        <p14:creationId xmlns:p14="http://schemas.microsoft.com/office/powerpoint/2010/main" val="442860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57">
              <a:spcBef>
                <a:spcPts val="82"/>
              </a:spcBef>
            </a:pPr>
            <a:r>
              <a:rPr lang="en-US" dirty="0" smtClean="0"/>
              <a:t>Questions</a:t>
            </a:r>
            <a:r>
              <a:rPr lang="en-US" dirty="0"/>
              <a:t>?</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E00D990D-0C47-D34F-B3DC-7A283569D9CB}" type="slidenum">
              <a:rPr lang="en-US" smtClean="0"/>
              <a:t>15</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baseline="0" dirty="0" smtClean="0">
                <a:effectLst/>
              </a:rPr>
              <a:t>READ</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600" dirty="0"/>
              <a:t>Demonstrate, in the narrative section of the application under “</a:t>
            </a:r>
            <a:r>
              <a:rPr lang="en-US" sz="1600" b="1" dirty="0"/>
              <a:t>Significance of the Project</a:t>
            </a:r>
            <a:r>
              <a:rPr lang="en-US" sz="1600" dirty="0"/>
              <a:t>,” how the proposed project will—</a:t>
            </a:r>
          </a:p>
          <a:p>
            <a:pPr lvl="1"/>
            <a:endParaRPr lang="en-US" sz="1600" dirty="0"/>
          </a:p>
          <a:p>
            <a:pPr marL="641349" lvl="1" indent="-174913">
              <a:buFont typeface="Arial" panose="020B0604020202020204" pitchFamily="34" charset="0"/>
              <a:buChar char="•"/>
            </a:pPr>
            <a:r>
              <a:rPr lang="en-US" dirty="0"/>
              <a:t>Present applicable national and State data demonstrating the needs of States to improve their systems to implement IDEA, deliver high-quality IDEA services for young children with disabilities and their families, implement DEC Recommended Practices, and increase opportunities to participate in inclusive programs;</a:t>
            </a:r>
          </a:p>
          <a:p>
            <a:pPr lvl="1"/>
            <a:r>
              <a:rPr lang="en-US" dirty="0"/>
              <a:t> </a:t>
            </a:r>
          </a:p>
          <a:p>
            <a:pPr marL="641349" lvl="1" indent="-174913">
              <a:buFont typeface="Arial" panose="020B0604020202020204" pitchFamily="34" charset="0"/>
              <a:buChar char="•"/>
            </a:pPr>
            <a:r>
              <a:rPr lang="en-US" dirty="0"/>
              <a:t>Demonstrate knowledge of current issues and ongoing challenges to implementing IDEA in a manner consistent with its statutory and regulatory provisions, implementing the </a:t>
            </a:r>
            <a:r>
              <a:rPr lang="en-US" dirty="0" err="1"/>
              <a:t>SSIP</a:t>
            </a:r>
            <a:r>
              <a:rPr lang="en-US" dirty="0"/>
              <a:t> to improve outcomes for young children with disabilities and their families, increasing the capacity of Part C and Part B, section 619 coordinators to effectively lead systemic improvement, and supporting collaborative relationships between early childhood and IDEA Part C and Part B, section 619 programs;</a:t>
            </a:r>
          </a:p>
          <a:p>
            <a:pPr lvl="1"/>
            <a:r>
              <a:rPr lang="en-US" dirty="0"/>
              <a:t> </a:t>
            </a:r>
          </a:p>
          <a:p>
            <a:pPr marL="641349" lvl="1" indent="-174913">
              <a:buFont typeface="Arial" panose="020B0604020202020204" pitchFamily="34" charset="0"/>
              <a:buChar char="•"/>
            </a:pPr>
            <a:r>
              <a:rPr lang="en-US" dirty="0"/>
              <a:t>Demonstrate knowledge of broader early childhood initiatives and how IDEA Part C and Part B, section 619 programs and children with disabilities could be included within the initiatives; and</a:t>
            </a:r>
          </a:p>
          <a:p>
            <a:r>
              <a:rPr lang="en-US" sz="1100" dirty="0"/>
              <a:t> </a:t>
            </a:r>
          </a:p>
          <a:p>
            <a:pPr marL="641349" lvl="1" indent="-174913">
              <a:buFont typeface="Arial" panose="020B0604020202020204" pitchFamily="34" charset="0"/>
              <a:buChar char="•"/>
            </a:pPr>
            <a:r>
              <a:rPr lang="en-US" sz="1100" dirty="0"/>
              <a:t> Present information about the current capacity of IDEA Part C and Part B, section 619 programs and coordinators to support systemic change and implement the recommendations in the Policy Statement on Inclusion of Children with Disabilities in Early Childhood Programs (U.S. Departments of Education and Health and Human Services, 2015).</a:t>
            </a:r>
          </a:p>
          <a:p>
            <a:pPr lvl="1">
              <a:buFont typeface="Wingdings" panose="05000000000000000000" pitchFamily="2" charset="2"/>
              <a:buChar char="§"/>
            </a:pPr>
            <a:endParaRPr lang="en-US" sz="1100" dirty="0" smtClean="0"/>
          </a:p>
          <a:p>
            <a:pPr marL="457200" lvl="1" indent="0">
              <a:buNone/>
            </a:pPr>
            <a:r>
              <a:rPr lang="en-US" sz="1600" dirty="0" smtClean="0"/>
              <a:t> </a:t>
            </a:r>
          </a:p>
          <a:p>
            <a:endParaRPr lang="en-US" sz="1100" dirty="0"/>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18</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600" dirty="0"/>
              <a:t>Demonstrate, in the narrative section of the application under “</a:t>
            </a:r>
            <a:r>
              <a:rPr lang="en-US" sz="1600" b="1" dirty="0"/>
              <a:t>Significance of the Project</a:t>
            </a:r>
            <a:r>
              <a:rPr lang="en-US" sz="1600" dirty="0"/>
              <a:t>,” how the proposed project will—</a:t>
            </a:r>
          </a:p>
          <a:p>
            <a:pPr marL="466435" lvl="1"/>
            <a:endParaRPr lang="en-US" sz="1600" dirty="0"/>
          </a:p>
          <a:p>
            <a:pPr lvl="1"/>
            <a:endParaRPr lang="en-US" dirty="0"/>
          </a:p>
          <a:p>
            <a:r>
              <a:rPr lang="en-US" sz="1100" dirty="0"/>
              <a:t> </a:t>
            </a:r>
          </a:p>
        </p:txBody>
      </p:sp>
      <p:sp>
        <p:nvSpPr>
          <p:cNvPr id="4" name="Slide Number Placeholder 3"/>
          <p:cNvSpPr>
            <a:spLocks noGrp="1"/>
          </p:cNvSpPr>
          <p:nvPr>
            <p:ph type="sldNum" sz="quarter" idx="10"/>
          </p:nvPr>
        </p:nvSpPr>
        <p:spPr/>
        <p:txBody>
          <a:bodyPr/>
          <a:lstStyle/>
          <a:p>
            <a:fld id="{2A17FB5D-8A83-415A-B301-4CB46F55847B}" type="slidenum">
              <a:rPr lang="en-US" smtClean="0"/>
              <a:t>19</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 </a:t>
            </a:r>
          </a:p>
          <a:p>
            <a:endParaRPr lang="en-US" baseline="0" dirty="0" smtClean="0"/>
          </a:p>
          <a:p>
            <a:r>
              <a:rPr lang="en-US" baseline="0" dirty="0" smtClean="0"/>
              <a:t>There will be time throughout the webinar to ask questions.  If questions come up after the webinar you can direct them to me via email or phone.  </a:t>
            </a:r>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1</a:t>
            </a:fld>
            <a:endParaRPr lang="en-US" dirty="0"/>
          </a:p>
        </p:txBody>
      </p:sp>
    </p:spTree>
    <p:extLst>
      <p:ext uri="{BB962C8B-B14F-4D97-AF65-F5344CB8AC3E}">
        <p14:creationId xmlns:p14="http://schemas.microsoft.com/office/powerpoint/2010/main" val="318104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t>(b) Demonstrate, in the narrative section of the application under “Quality of the Project Design,” how the proposed project will--</a:t>
            </a:r>
          </a:p>
          <a:p>
            <a:r>
              <a:rPr lang="en-US" dirty="0" smtClean="0"/>
              <a:t>(1) Ensure that the software developed meets the needs of publishers, distributors, developers, and end users;</a:t>
            </a:r>
          </a:p>
          <a:p>
            <a:r>
              <a:rPr lang="en-US" dirty="0" smtClean="0"/>
              <a:t>(2) Achieve measurable outcomes. To meet this requirement, the applicant must develop a logic model that depicts, at a minimum, the goals, activities, outputs, and outcomes of the proposed projects. A logic model used in connection with this priority communicates how a project will achieve its intended outcomes and provides a framework for both the formative and summative evaluations of the project.</a:t>
            </a:r>
          </a:p>
          <a:p>
            <a:r>
              <a:rPr lang="en-US" dirty="0" smtClean="0"/>
              <a:t>Note: Rather than use the definition of “logic model” in section 77.1(c) of EDGAR, OSEP uses the definition in paragraph (b)(2) of these application requirements. This definition, unlike the definition in 34 CFR 77.1(c), differentiates between logic models and conceptual frameworks. The following websites provide more information on logic models: www.osepideasthatwork.org/logicModel and www.osepideasthatwork.org/resources-grantees/program-areas/ta-ta/tad-project-logic-model-and-conceptual-framework.</a:t>
            </a:r>
          </a:p>
          <a:p>
            <a:pPr marL="291522" indent="-291522">
              <a:buAutoNum type="romanLcParenBoth"/>
            </a:pPr>
            <a:endParaRPr lang="en-US" dirty="0"/>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20</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200" b="0" i="0" u="none" strike="noStrike" kern="1200" baseline="0" dirty="0" smtClean="0">
                <a:solidFill>
                  <a:schemeClr val="tx1"/>
                </a:solidFill>
                <a:latin typeface="+mn-lt"/>
                <a:ea typeface="+mn-ea"/>
                <a:cs typeface="+mn-cs"/>
              </a:rPr>
              <a:t>(5) Be based on current research and technologies used to develop accessible education materials and support differentiation of instruction. To meet this requirement, the applicant must describe-- </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How the proposed project will align to current industry standards and technical specifications in the development of the software; and </a:t>
            </a:r>
          </a:p>
          <a:p>
            <a:r>
              <a:rPr lang="en-US" sz="1200" b="0" i="0" u="none" strike="noStrike" kern="1200" baseline="0" dirty="0" smtClean="0">
                <a:solidFill>
                  <a:schemeClr val="tx1"/>
                </a:solidFill>
                <a:latin typeface="+mn-lt"/>
                <a:ea typeface="+mn-ea"/>
                <a:cs typeface="+mn-cs"/>
              </a:rPr>
              <a:t>(ii) How the proposed project will work with publishers to ensure that the software can be embedded into the digital materials during initial development or retrofitting of existing materials; </a:t>
            </a:r>
            <a:endParaRPr lang="en-US" b="1"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21</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t>(6) Meet current accessibility standards to achieve the intended outcomes of the proposed project. To address this requirement, the applicant must describe--</a:t>
            </a:r>
          </a:p>
          <a:p>
            <a:r>
              <a:rPr lang="en-US" dirty="0" smtClean="0"/>
              <a:t>(</a:t>
            </a:r>
            <a:r>
              <a:rPr lang="en-US" dirty="0" err="1" smtClean="0"/>
              <a:t>i</a:t>
            </a:r>
            <a:r>
              <a:rPr lang="en-US" dirty="0" smtClean="0"/>
              <a:t>) How it proposes to identify and develop the knowledge base on designing fully accessible and customizable digital and online instructional materials; and</a:t>
            </a:r>
          </a:p>
          <a:p>
            <a:r>
              <a:rPr lang="en-US" dirty="0" smtClean="0"/>
              <a:t>(ii) How it proposes to ensure that the software will include appropriately tagged metadata. This metadata should allow for the evaluation of accessibility and adaptation within online and digital learning environments;</a:t>
            </a:r>
          </a:p>
          <a:p>
            <a:r>
              <a:rPr lang="en-US" dirty="0" smtClean="0"/>
              <a:t>(7) Develop a computer adaptable software product that is readily available to teachers, instructors, students, and parents; can be embedded during production; meets accessibility standards; and facilitates instruction that meets the unique needs of children with disabilities. To address this requirement, the applicant must describe--</a:t>
            </a:r>
          </a:p>
          <a:p>
            <a:r>
              <a:rPr lang="en-US" dirty="0" smtClean="0"/>
              <a:t>(</a:t>
            </a:r>
            <a:r>
              <a:rPr lang="en-US" dirty="0" err="1" smtClean="0"/>
              <a:t>i</a:t>
            </a:r>
            <a:r>
              <a:rPr lang="en-US" dirty="0" smtClean="0"/>
              <a:t>) How the proposed project will develop software that makes instructional material accessible based on the setting selected by the educator, caregiver, parent, or child.</a:t>
            </a:r>
          </a:p>
          <a:p>
            <a:r>
              <a:rPr lang="en-US" dirty="0" smtClean="0"/>
              <a:t>(ii) How the proposed project will develop and adaptable software product that facilitates differentiated instruction by adjusting in complexity based on the child’s input; and</a:t>
            </a:r>
          </a:p>
          <a:p>
            <a:r>
              <a:rPr lang="en-US" dirty="0" smtClean="0"/>
              <a:t>(iii) How the proposed project will include plans for continued improvement and scale up its work to ensure the software is available to the widest range of children with disabilities;</a:t>
            </a:r>
          </a:p>
          <a:p>
            <a:r>
              <a:rPr lang="en-US" sz="1200" b="0" i="0" u="none" strike="noStrike" kern="1200" baseline="0" dirty="0" smtClean="0">
                <a:solidFill>
                  <a:schemeClr val="tx1"/>
                </a:solidFill>
                <a:latin typeface="+mn-lt"/>
                <a:ea typeface="+mn-ea"/>
                <a:cs typeface="+mn-cs"/>
              </a:rPr>
              <a:t>(8) Ensure effective communication and collaboration between project staff, stakeholders, and OSEP, including other OSEP-funded projects. To address this requirement, the applicant must-- </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Describe how the project will communicate and collaborate on an ongoing basis with other OSEP-funded projects; </a:t>
            </a:r>
          </a:p>
          <a:p>
            <a:r>
              <a:rPr lang="en-US" sz="1200" b="0" i="0" u="none" strike="noStrike" kern="1200" baseline="0" dirty="0" smtClean="0">
                <a:solidFill>
                  <a:schemeClr val="tx1"/>
                </a:solidFill>
                <a:latin typeface="+mn-lt"/>
                <a:ea typeface="+mn-ea"/>
                <a:cs typeface="+mn-cs"/>
              </a:rPr>
              <a:t>(ii) Describe how the project will collaborate with publishers, Accessible Media Producers, technology developers, vendors, distributors, and others with expertise in accessible education materials production; </a:t>
            </a:r>
          </a:p>
          <a:p>
            <a:r>
              <a:rPr lang="en-US" sz="1200" b="0" i="0" u="none" strike="noStrike" kern="1200" baseline="0" dirty="0" smtClean="0">
                <a:solidFill>
                  <a:schemeClr val="tx1"/>
                </a:solidFill>
                <a:latin typeface="+mn-lt"/>
                <a:ea typeface="+mn-ea"/>
                <a:cs typeface="+mn-cs"/>
              </a:rPr>
              <a:t>(iii) Describe how the project will communicate using a wide variety of media methods (presentations, publication, conference attendance, demonstrations) to reach a broad range </a:t>
            </a:r>
          </a:p>
          <a:p>
            <a:r>
              <a:rPr lang="en-US" sz="1200" b="0" i="0" u="none" strike="noStrike" kern="1200" baseline="0" dirty="0" smtClean="0">
                <a:solidFill>
                  <a:schemeClr val="tx1"/>
                </a:solidFill>
                <a:latin typeface="+mn-lt"/>
                <a:ea typeface="+mn-ea"/>
                <a:cs typeface="+mn-cs"/>
              </a:rPr>
              <a:t>of technology developers, publishers and end users, including educators, children with disabilities, and parents of children with disabilities; and </a:t>
            </a:r>
            <a:endParaRPr lang="en-US" dirty="0" smtClean="0"/>
          </a:p>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22</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200" b="0" i="0" u="none" strike="noStrike" kern="1200" baseline="0" dirty="0" smtClean="0">
                <a:solidFill>
                  <a:schemeClr val="tx1"/>
                </a:solidFill>
                <a:latin typeface="+mn-lt"/>
                <a:ea typeface="+mn-ea"/>
                <a:cs typeface="+mn-cs"/>
              </a:rPr>
              <a:t>(1) Designate, with the approval of the OSEP project officer, a project liaison staff person with sufficient dedicated time, experience in evaluation, and knowledge of the project to work in collaboration with the Center to Improve Program and Project Performance (CIP3),4 the project director, and the OSEP project officer on the following tasks: </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Revise, as needed, the logic model submitted in the grant application to provide a more comprehensive measurement of implementation and outcomes and to reflect any changes or clarifications to the model discussed at the kick-off meeting and throughout the project period; </a:t>
            </a:r>
          </a:p>
          <a:p>
            <a:r>
              <a:rPr lang="en-US" sz="1200" b="0" i="0" u="none" strike="noStrike" kern="1200" baseline="0" dirty="0" smtClean="0">
                <a:solidFill>
                  <a:schemeClr val="tx1"/>
                </a:solidFill>
                <a:latin typeface="+mn-lt"/>
                <a:ea typeface="+mn-ea"/>
                <a:cs typeface="+mn-cs"/>
              </a:rPr>
              <a:t>(ii) Refine the evaluation design and instrumentation proposed in the grant application consistent with the logic model (e.g., prepare evaluation questions about significant program processes and outcomes; develop quantitative or qualitative data collections that permit both the collection of progress data, including fidelity of implementation, as appropriate, and the usefulness of the software, designing instruments or identifying data sources, and identifying analytic strategies); and </a:t>
            </a:r>
          </a:p>
          <a:p>
            <a:r>
              <a:rPr lang="en-US" sz="1200" b="0" i="0" u="none" strike="noStrike" kern="1200" baseline="0" dirty="0" smtClean="0">
                <a:solidFill>
                  <a:schemeClr val="tx1"/>
                </a:solidFill>
                <a:latin typeface="+mn-lt"/>
                <a:ea typeface="+mn-ea"/>
                <a:cs typeface="+mn-cs"/>
              </a:rPr>
              <a:t>(iii) Revise, as needed, the evaluation plan submitted in the grant application such that it clearly-- </a:t>
            </a:r>
          </a:p>
          <a:p>
            <a:r>
              <a:rPr lang="en-US" sz="1200" b="0" i="0" u="none" strike="noStrike" kern="1200" baseline="0" dirty="0" smtClean="0">
                <a:solidFill>
                  <a:schemeClr val="tx1"/>
                </a:solidFill>
                <a:latin typeface="+mn-lt"/>
                <a:ea typeface="+mn-ea"/>
                <a:cs typeface="+mn-cs"/>
              </a:rPr>
              <a:t>(A) Specifies the measures and associated instruments or sources for data appropriate to the evaluation questions, suggests analytic strategies for those data, provides a timeline for conducting the evaluation, and includes staff assignments for completion of the plan; and </a:t>
            </a:r>
          </a:p>
          <a:p>
            <a:r>
              <a:rPr lang="en-US" sz="1200" b="0" i="0" u="none" strike="noStrike" kern="1200" baseline="0" dirty="0" smtClean="0">
                <a:solidFill>
                  <a:schemeClr val="tx1"/>
                </a:solidFill>
                <a:latin typeface="+mn-lt"/>
                <a:ea typeface="+mn-ea"/>
                <a:cs typeface="+mn-cs"/>
              </a:rPr>
              <a:t>(B) Can be used to assist the project director and the OSEP project officer, with the assistance of CIP3, as needed, to specify the performance measures to be addressed in the project’s Annual Performance Report; </a:t>
            </a:r>
          </a:p>
          <a:p>
            <a:r>
              <a:rPr lang="en-US" sz="1200" b="0" i="0" u="none" strike="noStrike" kern="1200" baseline="0" dirty="0" smtClean="0">
                <a:solidFill>
                  <a:schemeClr val="tx1"/>
                </a:solidFill>
                <a:latin typeface="+mn-lt"/>
                <a:ea typeface="+mn-ea"/>
                <a:cs typeface="+mn-cs"/>
              </a:rPr>
              <a:t>(2) Cooperate with CIP3 staff in order to accomplish the tasks described in paragraph (1) of this section; and </a:t>
            </a:r>
          </a:p>
          <a:p>
            <a:r>
              <a:rPr lang="en-US" sz="1200" b="0" i="0" u="none" strike="noStrike" kern="1200" baseline="0" dirty="0" smtClean="0">
                <a:solidFill>
                  <a:schemeClr val="tx1"/>
                </a:solidFill>
                <a:latin typeface="+mn-lt"/>
                <a:ea typeface="+mn-ea"/>
                <a:cs typeface="+mn-cs"/>
              </a:rPr>
              <a:t>(3) Dedicate sufficient funds in each budget year to cover the costs of carrying out the tasks described in paragraphs (1) and (2) of this section and implementing the evaluation plan. </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200" b="0" i="0" u="none" strike="noStrike" kern="1200" baseline="0" dirty="0" smtClean="0">
                <a:solidFill>
                  <a:schemeClr val="tx1"/>
                </a:solidFill>
                <a:latin typeface="+mn-lt"/>
                <a:ea typeface="+mn-ea"/>
                <a:cs typeface="+mn-cs"/>
              </a:rPr>
              <a:t>(1) The proposed management plan will ensure that the project’s intended outcomes will be achieved on time and within budget. To address this requirement, the applicant must clearly describe-- </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Clearly defined responsibilities for key project personnel, consultants, and subcontractors, as applicable; and </a:t>
            </a:r>
          </a:p>
          <a:p>
            <a:r>
              <a:rPr lang="en-US" sz="1200" b="0" i="0" u="none" strike="noStrike" kern="1200" baseline="0" dirty="0" smtClean="0">
                <a:solidFill>
                  <a:schemeClr val="tx1"/>
                </a:solidFill>
                <a:latin typeface="+mn-lt"/>
                <a:ea typeface="+mn-ea"/>
                <a:cs typeface="+mn-cs"/>
              </a:rPr>
              <a:t>(ii) Timelines and milestones for accomplishing the project tasks, including an iterative process of field testing and redesigning the software throughout the five-year grant cycle to include adding more accessible features and functions to increase the capability of the software; </a:t>
            </a:r>
          </a:p>
          <a:p>
            <a:r>
              <a:rPr lang="en-US" sz="1200" b="0" i="0" u="none" strike="noStrike" kern="1200" baseline="0" dirty="0" smtClean="0">
                <a:solidFill>
                  <a:schemeClr val="tx1"/>
                </a:solidFill>
                <a:latin typeface="+mn-lt"/>
                <a:ea typeface="+mn-ea"/>
                <a:cs typeface="+mn-cs"/>
              </a:rPr>
              <a:t>(2) Allocation of key project personnel and any consultants and subcontractors and how these allocations are appropriate and adequate to achieve the project’s intended outcomes; </a:t>
            </a:r>
          </a:p>
          <a:p>
            <a:r>
              <a:rPr lang="en-US" sz="1200" b="0" i="0" u="none" strike="noStrike" kern="1200" baseline="0" dirty="0" smtClean="0">
                <a:solidFill>
                  <a:schemeClr val="tx1"/>
                </a:solidFill>
                <a:latin typeface="+mn-lt"/>
                <a:ea typeface="+mn-ea"/>
                <a:cs typeface="+mn-cs"/>
              </a:rPr>
              <a:t>(3) The proposed management plan will ensure that the research and software development are of high quality, relevant, and useful to recipients; and </a:t>
            </a:r>
          </a:p>
          <a:p>
            <a:r>
              <a:rPr lang="en-US" sz="1200" b="0" i="0" u="none" strike="noStrike" kern="1200" baseline="0" dirty="0" smtClean="0">
                <a:solidFill>
                  <a:schemeClr val="tx1"/>
                </a:solidFill>
                <a:latin typeface="+mn-lt"/>
                <a:ea typeface="+mn-ea"/>
                <a:cs typeface="+mn-cs"/>
              </a:rPr>
              <a:t>(4) The proposed project will benefit from a diversity of perspectives in the software’s development and design, including those of developers; technical designers; publishers; distributors; vendors; standards consortia members; families, including those who have children with disabilities; educators, including those who serve children with disabilities; researchers; and policy makers; </a:t>
            </a:r>
          </a:p>
          <a:p>
            <a:r>
              <a:rPr lang="en-US" sz="1200" b="0" i="0" u="none" strike="noStrike" kern="1200" baseline="0" dirty="0" smtClean="0">
                <a:solidFill>
                  <a:schemeClr val="tx1"/>
                </a:solidFill>
                <a:latin typeface="+mn-lt"/>
                <a:ea typeface="+mn-ea"/>
                <a:cs typeface="+mn-cs"/>
              </a:rPr>
              <a:t>(5) The proposed project will establish and maintain a technical review board. The technical review board must—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Consist of no fewer than five members representing the full range of diverse stakeholders, including at least one representative from each of the following five specific groups: technology developers; publishers; end users, including educators of children with disabilities; persons with disabilities; and parents of children with disabilities. Board members should be identified and approved by OSEP no later than six weeks from the award date;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(ii) Meet at least twice per year during the project period with the project director, relevant project staff, and the OSEP project officer; </a:t>
            </a:r>
          </a:p>
          <a:p>
            <a:r>
              <a:rPr lang="en-US" sz="1200" b="0" i="0" u="none" strike="noStrike" kern="1200" baseline="0" dirty="0" smtClean="0">
                <a:solidFill>
                  <a:schemeClr val="tx1"/>
                </a:solidFill>
                <a:latin typeface="+mn-lt"/>
                <a:ea typeface="+mn-ea"/>
                <a:cs typeface="+mn-cs"/>
              </a:rPr>
              <a:t>(iii) Evaluate current technologies, standards, and guidelines that are used and applied in the production and use of educational materials to ensure that the material is accessible to children with disabilities; and </a:t>
            </a:r>
          </a:p>
          <a:p>
            <a:r>
              <a:rPr lang="en-US" sz="1200" b="0" i="0" u="none" strike="noStrike" kern="1200" baseline="0" dirty="0" smtClean="0">
                <a:solidFill>
                  <a:schemeClr val="tx1"/>
                </a:solidFill>
                <a:latin typeface="+mn-lt"/>
                <a:ea typeface="+mn-ea"/>
                <a:cs typeface="+mn-cs"/>
              </a:rPr>
              <a:t>(iv) Evaluate current applications, materials, and programs that support and ensure access to educational materials. </a:t>
            </a:r>
          </a:p>
          <a:p>
            <a:r>
              <a:rPr lang="en-US" sz="1200" b="0" i="0" u="none" strike="noStrike" kern="1200" baseline="0" dirty="0" smtClean="0">
                <a:solidFill>
                  <a:schemeClr val="tx1"/>
                </a:solidFill>
                <a:latin typeface="+mn-lt"/>
                <a:ea typeface="+mn-ea"/>
                <a:cs typeface="+mn-cs"/>
              </a:rPr>
              <a:t> </a:t>
            </a:r>
            <a:endParaRPr lang="en-US" sz="1400"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200" b="0" i="0" u="none" strike="noStrike" kern="1200" baseline="0" dirty="0" smtClean="0">
                <a:solidFill>
                  <a:schemeClr val="tx1"/>
                </a:solidFill>
                <a:latin typeface="+mn-lt"/>
                <a:ea typeface="+mn-ea"/>
                <a:cs typeface="+mn-cs"/>
              </a:rPr>
              <a:t>(1) Include, in Appendix A, a logic model that depicts, at a minimum, the goals, activities, outputs, and intended outcomes of the proposed project. </a:t>
            </a:r>
          </a:p>
          <a:p>
            <a:r>
              <a:rPr lang="en-US" sz="1200" b="0" i="0" u="none" strike="noStrike" kern="1200" baseline="0" dirty="0" smtClean="0">
                <a:solidFill>
                  <a:schemeClr val="tx1"/>
                </a:solidFill>
                <a:latin typeface="+mn-lt"/>
                <a:ea typeface="+mn-ea"/>
                <a:cs typeface="+mn-cs"/>
              </a:rPr>
              <a:t>(2) Include, in Appendix A, personnel-loading charts and timelines, as applicable, to illustrate the management plan described in the narrative. </a:t>
            </a:r>
          </a:p>
          <a:p>
            <a:r>
              <a:rPr lang="en-US" sz="1200" b="0" i="0" u="none" strike="noStrike" kern="1200" baseline="0" dirty="0" smtClean="0">
                <a:solidFill>
                  <a:schemeClr val="tx1"/>
                </a:solidFill>
                <a:latin typeface="+mn-lt"/>
                <a:ea typeface="+mn-ea"/>
                <a:cs typeface="+mn-cs"/>
              </a:rPr>
              <a:t>(3) Include, in the budget, attendance at the following: </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 one and one-half day kick-off meeting in Washington, DC, after receipt of the award, and an annual planning meeting in Washington, DC, with the OSEP project officer and other relevant staff during each subsequent year of the project period. </a:t>
            </a:r>
          </a:p>
          <a:p>
            <a:r>
              <a:rPr lang="en-US" sz="1200" b="0" i="0" u="none" strike="noStrike" kern="1200" baseline="0" dirty="0" smtClean="0">
                <a:solidFill>
                  <a:schemeClr val="tx1"/>
                </a:solidFill>
                <a:latin typeface="+mn-lt"/>
                <a:ea typeface="+mn-ea"/>
                <a:cs typeface="+mn-cs"/>
              </a:rPr>
              <a:t>Note: Within 30 days of receipt of the award, a post-award teleconference must be held between the OSEP project officer and the grantee’s project director or other authorized representative; </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 one and one-half day kick-off meeting in Washington, DC, after receipt of the award, and an annual planning meeting in Washington, DC, with the OSEP project officer and other relevant staff during each subsequent year of the project period. </a:t>
            </a:r>
          </a:p>
          <a:p>
            <a:r>
              <a:rPr lang="en-US" sz="1200" b="0" i="0" u="none" strike="noStrike" kern="1200" baseline="0" dirty="0" smtClean="0">
                <a:solidFill>
                  <a:schemeClr val="tx1"/>
                </a:solidFill>
                <a:latin typeface="+mn-lt"/>
                <a:ea typeface="+mn-ea"/>
                <a:cs typeface="+mn-cs"/>
              </a:rPr>
              <a:t>Note: Within 30 days of receipt of the award, a post-award teleconference must be held between the OSEP project officer and the grantee’s project director or other authorized representative; </a:t>
            </a:r>
          </a:p>
          <a:p>
            <a:r>
              <a:rPr lang="en-US" sz="1200" b="0" i="0" u="none" strike="noStrike" kern="1200" baseline="0" dirty="0" smtClean="0">
                <a:solidFill>
                  <a:schemeClr val="tx1"/>
                </a:solidFill>
                <a:latin typeface="+mn-lt"/>
                <a:ea typeface="+mn-ea"/>
                <a:cs typeface="+mn-cs"/>
              </a:rPr>
              <a:t>(ii) A two and one-half day project directors’ conference in Washington, DC, during each year of the project period; and </a:t>
            </a:r>
          </a:p>
          <a:p>
            <a:r>
              <a:rPr lang="en-US" sz="1200" b="0" i="0" u="none" strike="noStrike" kern="1200" baseline="0" dirty="0" smtClean="0">
                <a:solidFill>
                  <a:schemeClr val="tx1"/>
                </a:solidFill>
                <a:latin typeface="+mn-lt"/>
                <a:ea typeface="+mn-ea"/>
                <a:cs typeface="+mn-cs"/>
              </a:rPr>
              <a:t>(iii) Two annual two-day trips to attend Department briefings, Department-sponsored conferences, and other meetings, as requested by OSEP; </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200" dirty="0" smtClean="0"/>
              <a:t>An annual set-aside of five percent of the grant amount to support emerging needs… that are consistent with the proposed project’s intended outcomes, as those needs are identified in consultation with and approved by the </a:t>
            </a:r>
            <a:r>
              <a:rPr lang="en-US" sz="1200" dirty="0" err="1" smtClean="0"/>
              <a:t>OSEP</a:t>
            </a:r>
            <a:r>
              <a:rPr lang="en-US" sz="1200" dirty="0" smtClean="0"/>
              <a:t> project officer.  With approval from the </a:t>
            </a:r>
            <a:r>
              <a:rPr lang="en-US" sz="1200" dirty="0" err="1" smtClean="0"/>
              <a:t>OSEP</a:t>
            </a:r>
            <a:r>
              <a:rPr lang="en-US" sz="1200" dirty="0" smtClean="0"/>
              <a:t> project officer, the project must reallocate any remaining funds from this annual set-aside no later than the end of the third quarter of each budget period;</a:t>
            </a:r>
          </a:p>
          <a:p>
            <a:endParaRPr lang="en-US" sz="1200" dirty="0" smtClean="0"/>
          </a:p>
          <a:p>
            <a:pPr marL="285750" indent="-285750">
              <a:buAutoNum type="romanLcParenBoth" startAt="2"/>
            </a:pPr>
            <a:r>
              <a:rPr lang="en-US" sz="1200" dirty="0" smtClean="0"/>
              <a:t>An annual budget of a minimum of $500,000 to address the need to increase knowledge and implement high-quality inclusive practices across early childhood systems; </a:t>
            </a:r>
          </a:p>
          <a:p>
            <a:pPr marL="0" indent="0">
              <a:buNone/>
            </a:pPr>
            <a:endParaRPr lang="en-US" sz="1200" dirty="0" smtClean="0"/>
          </a:p>
          <a:p>
            <a:r>
              <a:rPr lang="en-US" sz="1200" dirty="0" smtClean="0"/>
              <a:t>(iii)  An annual budget of a minimum of $200,000 to address the needs in the finance systems for Part C; and</a:t>
            </a:r>
          </a:p>
          <a:p>
            <a:r>
              <a:rPr lang="en-US" sz="1200" dirty="0" smtClean="0"/>
              <a:t>(iv)  An annual budget of a minimum of $50,000 to collaborate with the proposed Early Childhood Personnel Center, if funded, to increase the knowledge, skills and competencies of IDEA Part C and Part B, section 619 coordinators</a:t>
            </a:r>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28</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29</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list of topics for our discussion.</a:t>
            </a:r>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2</a:t>
            </a:fld>
            <a:endParaRPr lang="en-US" dirty="0"/>
          </a:p>
        </p:txBody>
      </p:sp>
    </p:spTree>
    <p:extLst>
      <p:ext uri="{BB962C8B-B14F-4D97-AF65-F5344CB8AC3E}">
        <p14:creationId xmlns:p14="http://schemas.microsoft.com/office/powerpoint/2010/main" val="4288813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57">
              <a:spcBef>
                <a:spcPts val="82"/>
              </a:spcBef>
            </a:pPr>
            <a:r>
              <a:rPr lang="en-US" dirty="0"/>
              <a:t>Stop here to see if anyone has any questions?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E00D990D-0C47-D34F-B3DC-7A283569D9CB}" type="slidenum">
              <a:rPr lang="en-US" smtClean="0"/>
              <a:t>30</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31</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aseline="0" dirty="0" smtClean="0"/>
              <a:t>Reviewers will be awarding points based on each section of the Narrative and will be asked the following questions.</a:t>
            </a:r>
          </a:p>
        </p:txBody>
      </p:sp>
      <p:sp>
        <p:nvSpPr>
          <p:cNvPr id="4" name="Slide Number Placeholder 3"/>
          <p:cNvSpPr>
            <a:spLocks noGrp="1"/>
          </p:cNvSpPr>
          <p:nvPr>
            <p:ph type="sldNum" sz="quarter" idx="10"/>
          </p:nvPr>
        </p:nvSpPr>
        <p:spPr/>
        <p:txBody>
          <a:bodyPr/>
          <a:lstStyle/>
          <a:p>
            <a:fld id="{2A17FB5D-8A83-415A-B301-4CB46F55847B}" type="slidenum">
              <a:rPr lang="en-US" smtClean="0"/>
              <a:t>32</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38</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57">
              <a:spcBef>
                <a:spcPts val="82"/>
              </a:spcBef>
            </a:pP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E00D990D-0C47-D34F-B3DC-7A283569D9CB}" type="slidenum">
              <a:rPr lang="en-US" smtClean="0"/>
              <a:t>39</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PURPOSE</a:t>
            </a:r>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3</a:t>
            </a:fld>
            <a:endParaRPr lang="en-US" dirty="0"/>
          </a:p>
        </p:txBody>
      </p:sp>
    </p:spTree>
    <p:extLst>
      <p:ext uri="{BB962C8B-B14F-4D97-AF65-F5344CB8AC3E}">
        <p14:creationId xmlns:p14="http://schemas.microsoft.com/office/powerpoint/2010/main" val="1447508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40</a:t>
            </a:fld>
            <a:endParaRPr lang="en-US" dirty="0"/>
          </a:p>
        </p:txBody>
      </p:sp>
    </p:spTree>
    <p:extLst>
      <p:ext uri="{BB962C8B-B14F-4D97-AF65-F5344CB8AC3E}">
        <p14:creationId xmlns:p14="http://schemas.microsoft.com/office/powerpoint/2010/main" val="36069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SECTIONS</a:t>
            </a:r>
          </a:p>
        </p:txBody>
      </p:sp>
      <p:sp>
        <p:nvSpPr>
          <p:cNvPr id="4" name="Slide Number Placeholder 3"/>
          <p:cNvSpPr>
            <a:spLocks noGrp="1"/>
          </p:cNvSpPr>
          <p:nvPr>
            <p:ph type="sldNum" sz="quarter" idx="10"/>
          </p:nvPr>
        </p:nvSpPr>
        <p:spPr/>
        <p:txBody>
          <a:bodyPr/>
          <a:lstStyle/>
          <a:p>
            <a:fld id="{2A17FB5D-8A83-415A-B301-4CB46F55847B}" type="slidenum">
              <a:rPr lang="en-US" smtClean="0"/>
              <a:t>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READ OUTCOMES</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altLang="en-US" baseline="30000" dirty="0" smtClean="0"/>
              <a:t>For example, the software could provide user preferences and controls that automatically adapt instructional material to use an equivalent or alternative resource, such as text passages at different Lexile levels or mathematical equations with whole numbers between 1-10 instead of fractions or decimals.  These adaptations would maintain the same learning objectives but present material in a mode that is both accessible to the student and personalized to his or her needs.  In addition, the applicant may work with a publisher or distributor of existing online programs (curricula) with learning progression management by which the order of presentation to the student changes based upon the student’s responses, such as advancing when a certain level of mastery is achieved or moving to additional instruction or practice if the response is inaccurate, etc.  This combination of adaptations would maximize the level of customization and personalization for the student.</a:t>
            </a:r>
          </a:p>
          <a:p>
            <a:endParaRPr lang="en-US" altLang="en-US" baseline="30000" dirty="0" smtClean="0"/>
          </a:p>
          <a:p>
            <a:r>
              <a:rPr lang="en-US" altLang="en-US" dirty="0" smtClean="0"/>
              <a:t>Open Educational Resources (OER) are teaching and learning materials that you may freely use and reuse at no cost.  Unlike fixed, copyrighted resources, OER have been authored or created by an individual or organization that chooses to retain few, if any, ownership rights.  Retrieved from www.oercommons.org/about.</a:t>
            </a:r>
          </a:p>
          <a:p>
            <a:endParaRPr lang="en-US" altLang="en-US" dirty="0" smtClean="0"/>
          </a:p>
          <a:p>
            <a:r>
              <a:rPr lang="en-US" altLang="en-US" dirty="0" smtClean="0"/>
              <a:t>For additional information on WCAG 2.0, please refer to https://www.w3.org/WAI/intro/wcag; for additional information on EPUB Accessibility 1.0, please refer to www.idpf.org/epub/a11y/techniques/techniques.html.</a:t>
            </a:r>
          </a:p>
          <a:p>
            <a:endParaRPr lang="en-US" altLang="en-US" dirty="0" smtClean="0"/>
          </a:p>
          <a:p>
            <a:endParaRPr lang="en-US" altLang="en-US" baseline="3000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READ OUTCOMES</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8</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Read definitions- There</a:t>
            </a:r>
            <a:r>
              <a:rPr lang="en-US" baseline="0" dirty="0" smtClean="0">
                <a:effectLst/>
              </a:rPr>
              <a:t> are some key definitions footnoted in the priority</a:t>
            </a:r>
          </a:p>
          <a:p>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NOTE: This product must also be open source software- </a:t>
            </a:r>
            <a:endParaRPr lang="en-US" dirty="0" smtClean="0">
              <a:effectLst/>
            </a:endParaRPr>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9</a:t>
            </a:fld>
            <a:endParaRPr lang="en-US" dirty="0"/>
          </a:p>
        </p:txBody>
      </p:sp>
    </p:spTree>
    <p:extLst>
      <p:ext uri="{BB962C8B-B14F-4D97-AF65-F5344CB8AC3E}">
        <p14:creationId xmlns:p14="http://schemas.microsoft.com/office/powerpoint/2010/main" val="3730926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sp>
        <p:nvSpPr>
          <p:cNvPr id="2" name="Title 1"/>
          <p:cNvSpPr>
            <a:spLocks noGrp="1"/>
          </p:cNvSpPr>
          <p:nvPr>
            <p:ph type="ctrTitle"/>
          </p:nvPr>
        </p:nvSpPr>
        <p:spPr>
          <a:xfrm>
            <a:off x="685800" y="2514600"/>
            <a:ext cx="7772400" cy="1470025"/>
          </a:xfrm>
          <a:prstGeom prst="rect">
            <a:avLst/>
          </a:prstGeom>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11012"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4322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userDrawn="1"/>
        </p:nvSpPr>
        <p:spPr>
          <a:xfrm>
            <a:off x="457200" y="1676400"/>
            <a:ext cx="8229600" cy="707886"/>
          </a:xfrm>
          <a:prstGeom prst="rect">
            <a:avLst/>
          </a:prstGeom>
          <a:noFill/>
        </p:spPr>
        <p:txBody>
          <a:bodyPr wrap="square" rtlCol="0">
            <a:spAutoFit/>
          </a:bodyPr>
          <a:lstStyle/>
          <a:p>
            <a:pPr algn="ctr"/>
            <a:r>
              <a:rPr lang="en-US" sz="4000" dirty="0" smtClean="0">
                <a:latin typeface="Georgia" panose="02040502050405020303" pitchFamily="18" charset="0"/>
              </a:rPr>
              <a:t>Title</a:t>
            </a:r>
            <a:endParaRPr lang="en-US" sz="40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Square Bullet">
    <p:spTree>
      <p:nvGrpSpPr>
        <p:cNvPr id="1" name=""/>
        <p:cNvGrpSpPr/>
        <p:nvPr/>
      </p:nvGrpSpPr>
      <p:grpSpPr>
        <a:xfrm>
          <a:off x="0" y="0"/>
          <a:ext cx="0" cy="0"/>
          <a:chOff x="0" y="0"/>
          <a:chExt cx="0" cy="0"/>
        </a:xfrm>
      </p:grpSpPr>
      <p:pic>
        <p:nvPicPr>
          <p:cNvPr id="5" name="Picture 2" descr="U.S. Department of Education seal."/>
          <p:cNvPicPr>
            <a:picLocks noChangeAspect="1" noChangeArrowheads="1"/>
          </p:cNvPicPr>
          <p:nvPr userDrawn="1"/>
        </p:nvPicPr>
        <p:blipFill>
          <a:blip r:embed="rId2" cstate="email">
            <a:extLst>
              <a:ext uri="{28A0092B-C50C-407E-A947-70E740481C1C}">
                <a14:useLocalDpi xmlns:a14="http://schemas.microsoft.com/office/drawing/2010/main"/>
              </a:ext>
            </a:extLst>
          </a:blip>
          <a:srcRect l="33096" t="34326" r="33492" b="32307"/>
          <a:stretch>
            <a:fillRect/>
          </a:stretch>
        </p:blipFill>
        <p:spPr bwMode="auto">
          <a:xfrm>
            <a:off x="4267200" y="6172200"/>
            <a:ext cx="609600" cy="609600"/>
          </a:xfrm>
          <a:prstGeom prst="rect">
            <a:avLst/>
          </a:prstGeom>
          <a:noFill/>
          <a:ln w="9525">
            <a:noFill/>
            <a:miter lim="800000"/>
            <a:headEnd/>
            <a:tailEnd/>
          </a:ln>
        </p:spPr>
      </p:pic>
      <p:sp>
        <p:nvSpPr>
          <p:cNvPr id="2" name="Title 1"/>
          <p:cNvSpPr>
            <a:spLocks noGrp="1"/>
          </p:cNvSpPr>
          <p:nvPr>
            <p:ph type="title"/>
          </p:nvPr>
        </p:nvSpPr>
        <p:spPr>
          <a:xfrm>
            <a:off x="457200" y="15240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52800"/>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17"/>
          <p:cNvSpPr>
            <a:spLocks noGrp="1"/>
          </p:cNvSpPr>
          <p:nvPr>
            <p:ph type="body" sz="quarter" idx="10"/>
          </p:nvPr>
        </p:nvSpPr>
        <p:spPr>
          <a:xfrm>
            <a:off x="457200" y="2133600"/>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838200" y="64166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2"/>
        </a:solidFill>
        <a:effectLst/>
      </p:bgPr>
    </p:bg>
    <p:spTree>
      <p:nvGrpSpPr>
        <p:cNvPr id="1" name=""/>
        <p:cNvGrpSpPr/>
        <p:nvPr/>
      </p:nvGrpSpPr>
      <p:grpSpPr>
        <a:xfrm>
          <a:off x="0" y="0"/>
          <a:ext cx="0" cy="0"/>
          <a:chOff x="0" y="0"/>
          <a:chExt cx="0" cy="0"/>
        </a:xfrm>
      </p:grpSpPr>
      <p:pic>
        <p:nvPicPr>
          <p:cNvPr id="7" name="Picture 6" descr="A photo collage including:&#10;A woman with her arm resting on a stack of books;&#10;Several scholars in a classroom;&#10;A teacher holding open a book surrounded by six students.&#10;" title="OSEP MAIN TITLE SLID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88756"/>
            <a:ext cx="9144000" cy="2896765"/>
          </a:xfrm>
          <a:prstGeom prst="rect">
            <a:avLst/>
          </a:prstGeom>
        </p:spPr>
      </p:pic>
      <p:sp>
        <p:nvSpPr>
          <p:cNvPr id="2" name="Title 1"/>
          <p:cNvSpPr>
            <a:spLocks noGrp="1"/>
          </p:cNvSpPr>
          <p:nvPr>
            <p:ph type="ctrTitle"/>
          </p:nvPr>
        </p:nvSpPr>
        <p:spPr>
          <a:xfrm>
            <a:off x="1174769" y="3725334"/>
            <a:ext cx="7207231" cy="931334"/>
          </a:xfrm>
          <a:prstGeom prst="rect">
            <a:avLst/>
          </a:prstGeom>
        </p:spPr>
        <p:txBody>
          <a:bodyPr anchor="ctr" anchorCtr="0">
            <a:noAutofit/>
          </a:bodyPr>
          <a:lstStyle>
            <a:lvl1pPr>
              <a:defRPr sz="3000" b="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191703" y="4985186"/>
            <a:ext cx="2702983" cy="1373293"/>
          </a:xfrm>
        </p:spPr>
        <p:txBody>
          <a:bodyPr lIns="0" rIns="0">
            <a:noAutofit/>
          </a:bodyPr>
          <a:lstStyle>
            <a:lvl1pPr marL="0" indent="0">
              <a:spcBef>
                <a:spcPts val="600"/>
              </a:spcBef>
              <a:buFontTx/>
              <a:buNone/>
              <a:defRPr sz="1400">
                <a:solidFill>
                  <a:schemeClr val="bg1"/>
                </a:solidFill>
              </a:defRPr>
            </a:lvl1pPr>
            <a:lvl2pPr marL="457200" indent="0">
              <a:buFontTx/>
              <a:buNone/>
              <a:defRPr sz="1200">
                <a:solidFill>
                  <a:schemeClr val="bg1"/>
                </a:solidFill>
              </a:defRPr>
            </a:lvl2pPr>
            <a:lvl3pPr>
              <a:buFontTx/>
              <a:buNone/>
              <a:defRPr sz="1200">
                <a:solidFill>
                  <a:schemeClr val="bg1"/>
                </a:solidFill>
              </a:defRPr>
            </a:lvl3pPr>
            <a:lvl4pPr>
              <a:buFontTx/>
              <a:buNone/>
              <a:defRPr sz="1200">
                <a:solidFill>
                  <a:schemeClr val="bg1"/>
                </a:solidFill>
              </a:defRPr>
            </a:lvl4pPr>
            <a:lvl5pPr>
              <a:buFontTx/>
              <a:buNone/>
              <a:defRPr sz="1200">
                <a:solidFill>
                  <a:schemeClr val="bg1"/>
                </a:solidFill>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11" name="Text Placeholder 10"/>
          <p:cNvSpPr>
            <a:spLocks noGrp="1"/>
          </p:cNvSpPr>
          <p:nvPr>
            <p:ph type="body" sz="quarter" idx="11"/>
          </p:nvPr>
        </p:nvSpPr>
        <p:spPr>
          <a:xfrm>
            <a:off x="4165116" y="4985186"/>
            <a:ext cx="4215384" cy="1373293"/>
          </a:xfrm>
        </p:spPr>
        <p:txBody>
          <a:bodyPr lIns="0" rIns="0">
            <a:noAutofit/>
          </a:bodyPr>
          <a:lstStyle>
            <a:lvl1pPr marL="0" indent="0">
              <a:spcBef>
                <a:spcPts val="600"/>
              </a:spcBef>
              <a:buNone/>
              <a:defRPr sz="1400">
                <a:solidFill>
                  <a:schemeClr val="bg1"/>
                </a:solidFill>
              </a:defRPr>
            </a:lvl1pPr>
            <a:lvl2pPr marL="457200" indent="0">
              <a:buNone/>
              <a:defRPr sz="1200">
                <a:solidFill>
                  <a:schemeClr val="bg1"/>
                </a:solidFill>
              </a:defRPr>
            </a:lvl2pPr>
            <a:lvl3pPr marL="914400" indent="0">
              <a:buFont typeface="Arial" panose="020B0604020202020204" pitchFamily="34" charset="0"/>
              <a:buNone/>
              <a:defRPr sz="1200">
                <a:solidFill>
                  <a:schemeClr val="bg1"/>
                </a:solidFill>
              </a:defRPr>
            </a:lvl3pPr>
            <a:lvl4pPr marL="1371600" indent="0">
              <a:buFont typeface="Arial" panose="020B0604020202020204" pitchFamily="34" charset="0"/>
              <a:buNone/>
              <a:defRPr sz="1200">
                <a:solidFill>
                  <a:schemeClr val="bg1"/>
                </a:solidFill>
              </a:defRPr>
            </a:lvl4pPr>
            <a:lvl5pPr marL="1828800" indent="0">
              <a:buFont typeface="Arial" panose="020B0604020202020204" pitchFamily="34" charset="0"/>
              <a:buNone/>
              <a:defRPr sz="1200">
                <a:solidFill>
                  <a:schemeClr val="bg1"/>
                </a:solidFill>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Tree>
    <p:extLst>
      <p:ext uri="{BB962C8B-B14F-4D97-AF65-F5344CB8AC3E}">
        <p14:creationId xmlns:p14="http://schemas.microsoft.com/office/powerpoint/2010/main" val="295395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600200"/>
            <a:ext cx="8229600" cy="914400"/>
          </a:xfrm>
          <a:prstGeom prst="rect">
            <a:avLst/>
          </a:prstGeom>
        </p:spPr>
        <p:txBody>
          <a:bodyPr/>
          <a:lstStyle>
            <a:lvl1pPr>
              <a:defRPr sz="4000">
                <a:latin typeface="Georgia" panose="02040502050405020303"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930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1148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4091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97" y="1600201"/>
            <a:ext cx="8216803" cy="914400"/>
          </a:xfrm>
          <a:prstGeom prst="rect">
            <a:avLst/>
          </a:prstGeom>
        </p:spPr>
        <p:txBody>
          <a:bodyPr anchor="b"/>
          <a:lstStyle>
            <a:lvl1pPr>
              <a:defRPr sz="4000">
                <a:latin typeface="Georgia" panose="02040502050405020303"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76344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1"/>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601"/>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14400"/>
          </a:xfrm>
          <a:prstGeom prst="rect">
            <a:avLst/>
          </a:prstGeom>
        </p:spPr>
        <p:txBody>
          <a:bodyPr/>
          <a:lstStyle>
            <a:lvl1pPr>
              <a:defRPr sz="4000"/>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16835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324" y="5791200"/>
            <a:ext cx="8980476" cy="940309"/>
          </a:xfrm>
          <a:prstGeom prst="rect">
            <a:avLst/>
          </a:prstGeom>
        </p:spPr>
      </p:pic>
    </p:spTree>
    <p:extLst>
      <p:ext uri="{BB962C8B-B14F-4D97-AF65-F5344CB8AC3E}">
        <p14:creationId xmlns:p14="http://schemas.microsoft.com/office/powerpoint/2010/main" val="99434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p:nvSpPr>
        <p:spPr>
          <a:xfrm>
            <a:off x="457200" y="1676400"/>
            <a:ext cx="8229600" cy="707886"/>
          </a:xfrm>
          <a:prstGeom prst="rect">
            <a:avLst/>
          </a:prstGeom>
          <a:noFill/>
        </p:spPr>
        <p:txBody>
          <a:bodyPr wrap="square" rtlCol="0">
            <a:spAutoFit/>
          </a:bodyPr>
          <a:lstStyle/>
          <a:p>
            <a:pPr algn="ctr"/>
            <a:r>
              <a:rPr lang="en-US" sz="4000" dirty="0" smtClean="0">
                <a:latin typeface="Georgia" panose="02040502050405020303" pitchFamily="18" charset="0"/>
              </a:rPr>
              <a:t>Title</a:t>
            </a:r>
            <a:endParaRPr lang="en-US" sz="40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IDEAs that Work icon"/>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8" name="Picture 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064" y="6298000"/>
            <a:ext cx="513094" cy="513094"/>
          </a:xfrm>
          <a:prstGeom prst="rect">
            <a:avLst/>
          </a:prstGeom>
        </p:spPr>
      </p:pic>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408737"/>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10" name="Picture 9" descr="OSEP header element"/>
          <p:cNvPicPr>
            <a:picLocks/>
          </p:cNvPicPr>
          <p:nvPr/>
        </p:nvPicPr>
        <p:blipFill rotWithShape="1">
          <a:blip r:embed="rId17" cstate="email">
            <a:extLst>
              <a:ext uri="{28A0092B-C50C-407E-A947-70E740481C1C}">
                <a14:useLocalDpi xmlns:a14="http://schemas.microsoft.com/office/drawing/2010/main"/>
              </a:ext>
            </a:extLst>
          </a:blip>
          <a:srcRect/>
          <a:stretch/>
        </p:blipFill>
        <p:spPr>
          <a:xfrm>
            <a:off x="0" y="0"/>
            <a:ext cx="9144000" cy="1600200"/>
          </a:xfrm>
          <a:prstGeom prst="rect">
            <a:avLst/>
          </a:prstGeom>
        </p:spPr>
      </p:pic>
    </p:spTree>
    <p:extLst>
      <p:ext uri="{BB962C8B-B14F-4D97-AF65-F5344CB8AC3E}">
        <p14:creationId xmlns:p14="http://schemas.microsoft.com/office/powerpoint/2010/main" val="1187085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7" r:id="rId9"/>
    <p:sldLayoutId id="2147483650" r:id="rId10"/>
    <p:sldLayoutId id="2147483653" r:id="rId11"/>
    <p:sldLayoutId id="2147483698" r:id="rId12"/>
    <p:sldLayoutId id="214748373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mailto:Julia.Martin.Eile@ed.gov"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mailto:Justin.Hampton@ed.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676400"/>
            <a:ext cx="8305800" cy="2743200"/>
          </a:xfrm>
        </p:spPr>
        <p:txBody>
          <a:bodyPr/>
          <a:lstStyle/>
          <a:p>
            <a:pPr algn="r">
              <a:spcBef>
                <a:spcPts val="600"/>
              </a:spcBef>
              <a:spcAft>
                <a:spcPts val="600"/>
              </a:spcAft>
            </a:pPr>
            <a:r>
              <a:rPr lang="en-US" sz="3200" b="1" i="1" dirty="0" smtClean="0">
                <a:solidFill>
                  <a:schemeClr val="tx2"/>
                </a:solidFill>
                <a:effectLst>
                  <a:outerShdw blurRad="38100" dist="38100" dir="2700000" algn="tl">
                    <a:srgbClr val="000000">
                      <a:alpha val="43137"/>
                    </a:srgbClr>
                  </a:outerShdw>
                </a:effectLst>
                <a:latin typeface="Georgia" panose="02040502050405020303" pitchFamily="18" charset="0"/>
              </a:rPr>
              <a:t>Educational Technology, Media and Materials for Individuals with Disabilities Webinar: </a:t>
            </a:r>
            <a:r>
              <a:rPr lang="en-US" sz="3200" b="1" i="1" dirty="0" smtClean="0">
                <a:solidFill>
                  <a:schemeClr val="tx2"/>
                </a:solidFill>
                <a:effectLst>
                  <a:outerShdw blurRad="38100" dist="38100" dir="2700000" algn="tl">
                    <a:srgbClr val="000000">
                      <a:alpha val="43137"/>
                    </a:srgbClr>
                  </a:outerShdw>
                </a:effectLst>
                <a:latin typeface="Tw Cen MT" panose="020B0602020104020603" pitchFamily="34" charset="0"/>
              </a:rPr>
              <a:t/>
            </a:r>
            <a:br>
              <a:rPr lang="en-US" sz="3200" b="1" i="1" dirty="0" smtClean="0">
                <a:solidFill>
                  <a:schemeClr val="tx2"/>
                </a:solidFill>
                <a:effectLst>
                  <a:outerShdw blurRad="38100" dist="38100" dir="2700000" algn="tl">
                    <a:srgbClr val="000000">
                      <a:alpha val="43137"/>
                    </a:srgbClr>
                  </a:outerShdw>
                </a:effectLst>
                <a:latin typeface="Tw Cen MT" panose="020B0602020104020603" pitchFamily="34" charset="0"/>
              </a:rPr>
            </a:br>
            <a:r>
              <a:rPr lang="en-US" sz="3200" b="1" i="1" dirty="0" smtClean="0">
                <a:solidFill>
                  <a:schemeClr val="tx2"/>
                </a:solidFill>
                <a:effectLst>
                  <a:outerShdw blurRad="38100" dist="38100" dir="2700000" algn="tl">
                    <a:srgbClr val="000000">
                      <a:alpha val="43137"/>
                    </a:srgbClr>
                  </a:outerShdw>
                </a:effectLst>
                <a:latin typeface="Tw Cen MT" panose="020B0602020104020603" pitchFamily="34" charset="0"/>
              </a:rPr>
              <a:t/>
            </a:r>
            <a:br>
              <a:rPr lang="en-US" sz="3200" b="1" i="1" dirty="0" smtClean="0">
                <a:solidFill>
                  <a:schemeClr val="tx2"/>
                </a:solidFill>
                <a:effectLst>
                  <a:outerShdw blurRad="38100" dist="38100" dir="2700000" algn="tl">
                    <a:srgbClr val="000000">
                      <a:alpha val="43137"/>
                    </a:srgbClr>
                  </a:outerShdw>
                </a:effectLst>
                <a:latin typeface="Tw Cen MT" panose="020B0602020104020603" pitchFamily="34" charset="0"/>
              </a:rPr>
            </a:br>
            <a:r>
              <a:rPr lang="en-US" sz="2400" b="1" i="1" dirty="0">
                <a:solidFill>
                  <a:schemeClr val="tx2"/>
                </a:solidFill>
                <a:effectLst>
                  <a:outerShdw blurRad="38100" dist="38100" dir="2700000" algn="tl">
                    <a:srgbClr val="000000">
                      <a:alpha val="43137"/>
                    </a:srgbClr>
                  </a:outerShdw>
                </a:effectLst>
              </a:rPr>
              <a:t>Research and Development Center on Developing Software to Adapt and Customize Instruction in Digital Learning Environments to Improve Results for Children with Disabilities, CFDA 84.327A</a:t>
            </a:r>
            <a:br>
              <a:rPr lang="en-US" sz="2400" b="1" i="1" dirty="0">
                <a:solidFill>
                  <a:schemeClr val="tx2"/>
                </a:solidFill>
                <a:effectLst>
                  <a:outerShdw blurRad="38100" dist="38100" dir="2700000" algn="tl">
                    <a:srgbClr val="000000">
                      <a:alpha val="43137"/>
                    </a:srgbClr>
                  </a:outerShdw>
                </a:effectLst>
              </a:rPr>
            </a:br>
            <a:endParaRPr lang="en-US" sz="2400" dirty="0">
              <a:solidFill>
                <a:schemeClr val="tx2"/>
              </a:solidFill>
              <a:cs typeface="Times New Roman" panose="02020603050405020304" pitchFamily="18" charset="0"/>
            </a:endParaRPr>
          </a:p>
        </p:txBody>
      </p:sp>
      <p:sp>
        <p:nvSpPr>
          <p:cNvPr id="6" name="Subtitle 5"/>
          <p:cNvSpPr>
            <a:spLocks noGrp="1"/>
          </p:cNvSpPr>
          <p:nvPr>
            <p:ph type="subTitle" idx="1"/>
          </p:nvPr>
        </p:nvSpPr>
        <p:spPr>
          <a:xfrm>
            <a:off x="1676400" y="5181600"/>
            <a:ext cx="7086600" cy="1752600"/>
          </a:xfrm>
        </p:spPr>
        <p:txBody>
          <a:bodyPr>
            <a:normAutofit/>
          </a:bodyPr>
          <a:lstStyle/>
          <a:p>
            <a:pPr algn="r"/>
            <a:r>
              <a:rPr lang="en-US" b="1" dirty="0" smtClean="0">
                <a:solidFill>
                  <a:srgbClr val="038A00"/>
                </a:solidFill>
              </a:rPr>
              <a:t>Office of Special Education Programs</a:t>
            </a:r>
          </a:p>
          <a:p>
            <a:pPr algn="r">
              <a:spcBef>
                <a:spcPts val="600"/>
              </a:spcBef>
            </a:pPr>
            <a:r>
              <a:rPr lang="en-US" sz="2400" dirty="0" smtClean="0">
                <a:solidFill>
                  <a:schemeClr val="tx2"/>
                </a:solidFill>
              </a:rPr>
              <a:t>U.S. Department of Education</a:t>
            </a:r>
          </a:p>
          <a:p>
            <a:pPr algn="r">
              <a:spcBef>
                <a:spcPts val="600"/>
              </a:spcBef>
            </a:pPr>
            <a:r>
              <a:rPr lang="en-US" sz="2400" dirty="0" smtClean="0">
                <a:solidFill>
                  <a:schemeClr val="tx2"/>
                </a:solidFill>
              </a:rPr>
              <a:t>June 8, 2017</a:t>
            </a:r>
            <a:endParaRPr lang="en-US" sz="2400" dirty="0">
              <a:solidFill>
                <a:schemeClr val="tx2"/>
              </a:solidFill>
            </a:endParaRPr>
          </a:p>
        </p:txBody>
      </p:sp>
    </p:spTree>
    <p:extLst>
      <p:ext uri="{BB962C8B-B14F-4D97-AF65-F5344CB8AC3E}">
        <p14:creationId xmlns:p14="http://schemas.microsoft.com/office/powerpoint/2010/main" val="20832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Key Definitions and Notes</a:t>
            </a:r>
            <a:endParaRPr lang="en-US" sz="3200" b="1" dirty="0">
              <a:solidFill>
                <a:srgbClr val="038A00"/>
              </a:solidFill>
            </a:endParaRPr>
          </a:p>
        </p:txBody>
      </p:sp>
      <p:sp>
        <p:nvSpPr>
          <p:cNvPr id="4" name="Content Placeholder 3"/>
          <p:cNvSpPr>
            <a:spLocks noGrp="1"/>
          </p:cNvSpPr>
          <p:nvPr>
            <p:ph sz="half" idx="1"/>
          </p:nvPr>
        </p:nvSpPr>
        <p:spPr>
          <a:xfrm>
            <a:off x="228600" y="2514600"/>
            <a:ext cx="8915400" cy="4114800"/>
          </a:xfrm>
        </p:spPr>
        <p:txBody>
          <a:bodyPr>
            <a:noAutofit/>
          </a:bodyPr>
          <a:lstStyle/>
          <a:p>
            <a:r>
              <a:rPr lang="en-US" sz="2000" dirty="0" smtClean="0"/>
              <a:t>For </a:t>
            </a:r>
            <a:r>
              <a:rPr lang="en-US" sz="2000" dirty="0"/>
              <a:t>the purpose of this priority, </a:t>
            </a:r>
            <a:r>
              <a:rPr lang="en-US" sz="2000" dirty="0" smtClean="0"/>
              <a:t>“</a:t>
            </a:r>
            <a:r>
              <a:rPr lang="en-US" sz="2000" b="1" dirty="0" smtClean="0"/>
              <a:t>Open Educational Resources</a:t>
            </a:r>
            <a:r>
              <a:rPr lang="en-US" sz="2000" dirty="0" smtClean="0"/>
              <a:t>” are: teaching and learning materials that you may freely use and reuse at no cost. Unlike fixed, copyrighted resources, OER have been authored or created by an individual or organization that chooses to retain few, if any, ownership rights.  (See footnote, page A-12</a:t>
            </a:r>
            <a:r>
              <a:rPr lang="en-US" sz="2000" dirty="0"/>
              <a:t>) </a:t>
            </a:r>
            <a:endParaRPr lang="en-US" sz="2000" dirty="0" smtClean="0"/>
          </a:p>
          <a:p>
            <a:pPr marL="0" indent="0">
              <a:buNone/>
            </a:pPr>
            <a:endParaRPr lang="en-US" sz="2000" dirty="0" smtClean="0"/>
          </a:p>
          <a:p>
            <a:r>
              <a:rPr lang="en-US" sz="2000" dirty="0" smtClean="0"/>
              <a:t>This software may require extensive engineering expertise, such as computer-aided software engineering, which includes the domain of software tools used to design and implement applications, especially when embedding automated tools (e.g., accessibility tools, content adaptation tools) within information systems (e.g. online curriculum products) </a:t>
            </a:r>
            <a:r>
              <a:rPr lang="en-US" sz="2000" dirty="0"/>
              <a:t>(see footnote page </a:t>
            </a:r>
            <a:r>
              <a:rPr lang="en-US" sz="2000" dirty="0" smtClean="0"/>
              <a:t>A-16)</a:t>
            </a:r>
          </a:p>
          <a:p>
            <a:endParaRPr lang="en-US" sz="2000" dirty="0"/>
          </a:p>
          <a:p>
            <a:endParaRPr lang="en-US" sz="2000" dirty="0"/>
          </a:p>
          <a:p>
            <a:endParaRPr lang="en-US" dirty="0"/>
          </a:p>
          <a:p>
            <a:pPr marL="0" indent="0">
              <a:buNone/>
            </a:pPr>
            <a:endParaRPr lang="en-US" sz="2200" dirty="0">
              <a:solidFill>
                <a:schemeClr val="tx2"/>
              </a:solidFill>
              <a:latin typeface="Tw Cen MT" panose="020B0602020104020603" pitchFamily="34" charset="0"/>
            </a:endParaRP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9</a:t>
            </a:fld>
            <a:endParaRPr lang="en-US" dirty="0">
              <a:solidFill>
                <a:srgbClr val="898989"/>
              </a:solidFill>
            </a:endParaRPr>
          </a:p>
        </p:txBody>
      </p:sp>
    </p:spTree>
    <p:extLst>
      <p:ext uri="{BB962C8B-B14F-4D97-AF65-F5344CB8AC3E}">
        <p14:creationId xmlns:p14="http://schemas.microsoft.com/office/powerpoint/2010/main" val="40129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458200" cy="3810000"/>
          </a:xfrm>
        </p:spPr>
        <p:txBody>
          <a:bodyPr>
            <a:normAutofit/>
          </a:bodyPr>
          <a:lstStyle/>
          <a:p>
            <a:endParaRPr lang="en-US" sz="2200" dirty="0" smtClean="0"/>
          </a:p>
          <a:p>
            <a:r>
              <a:rPr lang="en-US" sz="2200" dirty="0" smtClean="0"/>
              <a:t>SEAs</a:t>
            </a:r>
            <a:r>
              <a:rPr lang="en-US" sz="2200" dirty="0"/>
              <a:t>; local educational agencies (LEAs), including public charter schools that are considered LEAs under State law; </a:t>
            </a:r>
            <a:r>
              <a:rPr lang="en-US" sz="2200" dirty="0" smtClean="0"/>
              <a:t> IHEs</a:t>
            </a:r>
            <a:r>
              <a:rPr lang="en-US" sz="2200" dirty="0"/>
              <a:t>; other public agencies; private nonprofit organizations; freely associated States and outlying areas; Indian tribes or tribal organizations; and for-profit </a:t>
            </a:r>
            <a:r>
              <a:rPr lang="en-US" sz="2200" dirty="0" smtClean="0"/>
              <a:t>organizations, with the demonstrated abilities to carry out the activities described in this notice. </a:t>
            </a:r>
          </a:p>
          <a:p>
            <a:endParaRPr lang="en-US" sz="2200" dirty="0"/>
          </a:p>
          <a:p>
            <a:endParaRPr lang="en-US" sz="2000" dirty="0"/>
          </a:p>
          <a:p>
            <a:endParaRPr lang="en-US" sz="2000" dirty="0"/>
          </a:p>
          <a:p>
            <a:pPr marL="0" indent="0">
              <a:buNone/>
            </a:pPr>
            <a:endParaRPr lang="en-US" sz="2400" dirty="0"/>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10</a:t>
            </a:fld>
            <a:endParaRPr lang="en-US" dirty="0"/>
          </a:p>
        </p:txBody>
      </p:sp>
      <p:sp>
        <p:nvSpPr>
          <p:cNvPr id="4" name="Title 3"/>
          <p:cNvSpPr>
            <a:spLocks noGrp="1"/>
          </p:cNvSpPr>
          <p:nvPr>
            <p:ph type="title"/>
          </p:nvPr>
        </p:nvSpPr>
        <p:spPr>
          <a:xfrm>
            <a:off x="457200" y="1981200"/>
            <a:ext cx="8229600" cy="533400"/>
          </a:xfrm>
        </p:spPr>
        <p:txBody>
          <a:bodyPr/>
          <a:lstStyle/>
          <a:p>
            <a:r>
              <a:rPr lang="en-US" sz="3200" b="1" dirty="0" smtClean="0">
                <a:solidFill>
                  <a:srgbClr val="04A200"/>
                </a:solidFill>
              </a:rPr>
              <a:t>Eligible Applicants</a:t>
            </a:r>
            <a:endParaRPr lang="en-US" sz="3200" b="1" dirty="0">
              <a:solidFill>
                <a:srgbClr val="04A200"/>
              </a:solidFill>
            </a:endParaRPr>
          </a:p>
        </p:txBody>
      </p:sp>
    </p:spTree>
    <p:extLst>
      <p:ext uri="{BB962C8B-B14F-4D97-AF65-F5344CB8AC3E}">
        <p14:creationId xmlns:p14="http://schemas.microsoft.com/office/powerpoint/2010/main" val="141531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a:solidFill>
                  <a:srgbClr val="04A200"/>
                </a:solidFill>
              </a:rPr>
              <a:t>Award </a:t>
            </a:r>
            <a:r>
              <a:rPr lang="en-US" sz="3200" b="1" dirty="0" smtClean="0">
                <a:solidFill>
                  <a:srgbClr val="04A200"/>
                </a:solidFill>
              </a:rPr>
              <a:t>Information </a:t>
            </a:r>
            <a:endParaRPr lang="en-US" sz="3200" b="1" dirty="0">
              <a:solidFill>
                <a:srgbClr val="04A2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r>
              <a:rPr lang="en-US" sz="2400" b="1" dirty="0"/>
              <a:t>Total amount of federal funds available</a:t>
            </a:r>
            <a:r>
              <a:rPr lang="en-US" sz="2400" dirty="0"/>
              <a:t>:  We will reject any application that proposes a budget exceeding $</a:t>
            </a:r>
            <a:r>
              <a:rPr lang="en-US" sz="2400" dirty="0" smtClean="0"/>
              <a:t>1,000,000 </a:t>
            </a:r>
            <a:r>
              <a:rPr lang="en-US" sz="2400" dirty="0"/>
              <a:t>for a single budget period of 12 months. </a:t>
            </a:r>
          </a:p>
          <a:p>
            <a:endParaRPr lang="en-US" sz="2400" dirty="0"/>
          </a:p>
          <a:p>
            <a:r>
              <a:rPr lang="en-US" sz="2400" b="1" dirty="0"/>
              <a:t>Project period: </a:t>
            </a:r>
            <a:r>
              <a:rPr lang="en-US" sz="2400" dirty="0"/>
              <a:t>Up to 60 months</a:t>
            </a:r>
          </a:p>
          <a:p>
            <a:pPr marL="0" indent="0">
              <a:buNone/>
            </a:pPr>
            <a:endParaRPr lang="en-US" sz="2400" dirty="0"/>
          </a:p>
          <a:p>
            <a:pPr marL="0" indent="0" algn="ctr">
              <a:buNone/>
            </a:pPr>
            <a:r>
              <a:rPr lang="en-US" sz="2400" b="1" dirty="0">
                <a:solidFill>
                  <a:srgbClr val="FF0000"/>
                </a:solidFill>
              </a:rPr>
              <a:t>An application will be rejected and will not be reviewed if over the yearly limits!</a:t>
            </a:r>
          </a:p>
          <a:p>
            <a:pPr marL="0" indent="0">
              <a:buNone/>
            </a:pPr>
            <a:endParaRPr lang="en-US" sz="2400"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11</a:t>
            </a:fld>
            <a:endParaRPr lang="en-US" dirty="0">
              <a:solidFill>
                <a:srgbClr val="898989"/>
              </a:solidFill>
            </a:endParaRPr>
          </a:p>
        </p:txBody>
      </p:sp>
    </p:spTree>
    <p:extLst>
      <p:ext uri="{BB962C8B-B14F-4D97-AF65-F5344CB8AC3E}">
        <p14:creationId xmlns:p14="http://schemas.microsoft.com/office/powerpoint/2010/main" val="32122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4A200"/>
                </a:solidFill>
              </a:rPr>
              <a:t>Timeline</a:t>
            </a:r>
            <a:endParaRPr lang="en-US" sz="3200" b="1" dirty="0">
              <a:solidFill>
                <a:srgbClr val="04A200"/>
              </a:solidFill>
            </a:endParaRPr>
          </a:p>
        </p:txBody>
      </p:sp>
      <p:sp>
        <p:nvSpPr>
          <p:cNvPr id="4" name="Content Placeholder 3"/>
          <p:cNvSpPr>
            <a:spLocks noGrp="1"/>
          </p:cNvSpPr>
          <p:nvPr>
            <p:ph sz="half" idx="1"/>
          </p:nvPr>
        </p:nvSpPr>
        <p:spPr>
          <a:xfrm>
            <a:off x="228600" y="2438400"/>
            <a:ext cx="8610600" cy="3962400"/>
          </a:xfrm>
        </p:spPr>
        <p:txBody>
          <a:bodyPr>
            <a:noAutofit/>
          </a:bodyPr>
          <a:lstStyle/>
          <a:p>
            <a:r>
              <a:rPr lang="en-US" sz="2000" dirty="0" smtClean="0"/>
              <a:t>Notice </a:t>
            </a:r>
            <a:r>
              <a:rPr lang="en-US" sz="2000" dirty="0"/>
              <a:t>inviting applications </a:t>
            </a:r>
            <a:r>
              <a:rPr lang="en-US" sz="2000" dirty="0" smtClean="0"/>
              <a:t>published: </a:t>
            </a:r>
            <a:r>
              <a:rPr lang="en-US" sz="2000" dirty="0"/>
              <a:t> </a:t>
            </a:r>
            <a:endParaRPr lang="en-US" sz="2000" dirty="0" smtClean="0"/>
          </a:p>
          <a:p>
            <a:pPr lvl="1"/>
            <a:r>
              <a:rPr lang="en-US" sz="2000" b="1" dirty="0" smtClean="0"/>
              <a:t>May 24, 2017</a:t>
            </a:r>
          </a:p>
          <a:p>
            <a:pPr lvl="1"/>
            <a:endParaRPr lang="en-US" sz="2000" b="1" dirty="0"/>
          </a:p>
          <a:p>
            <a:r>
              <a:rPr lang="en-US" sz="2000" dirty="0"/>
              <a:t>Deadline for submitting application </a:t>
            </a:r>
            <a:r>
              <a:rPr lang="en-US" sz="2000" dirty="0" smtClean="0"/>
              <a:t>is: </a:t>
            </a:r>
          </a:p>
          <a:p>
            <a:pPr lvl="1"/>
            <a:r>
              <a:rPr lang="en-US" sz="2000" b="1" dirty="0" smtClean="0"/>
              <a:t>July 10, </a:t>
            </a:r>
            <a:r>
              <a:rPr lang="en-US" sz="2000" b="1" dirty="0"/>
              <a:t>2017  by </a:t>
            </a:r>
            <a:r>
              <a:rPr lang="en-US" sz="2000" b="1" u="sng" dirty="0"/>
              <a:t>4:30</a:t>
            </a:r>
            <a:r>
              <a:rPr lang="en-US" sz="2000" b="1" u="sng" dirty="0">
                <a:sym typeface="Wingdings" panose="05000000000000000000" pitchFamily="2" charset="2"/>
              </a:rPr>
              <a:t>:00 PM Washington DC </a:t>
            </a:r>
            <a:r>
              <a:rPr lang="en-US" sz="2000" b="1" u="sng" dirty="0" smtClean="0">
                <a:sym typeface="Wingdings" panose="05000000000000000000" pitchFamily="2" charset="2"/>
              </a:rPr>
              <a:t>time</a:t>
            </a:r>
          </a:p>
          <a:p>
            <a:pPr marL="457200" lvl="1" indent="0">
              <a:buNone/>
            </a:pPr>
            <a:endParaRPr lang="en-US" sz="2000" dirty="0"/>
          </a:p>
          <a:p>
            <a:r>
              <a:rPr lang="en-US" sz="2000" dirty="0"/>
              <a:t>Deadline for intergovernmental </a:t>
            </a:r>
            <a:r>
              <a:rPr lang="en-US" sz="2000" dirty="0" smtClean="0"/>
              <a:t>review: </a:t>
            </a:r>
          </a:p>
          <a:p>
            <a:pPr lvl="1"/>
            <a:r>
              <a:rPr lang="en-US" sz="2000" b="1" dirty="0" smtClean="0"/>
              <a:t>September 6, 2017</a:t>
            </a:r>
          </a:p>
          <a:p>
            <a:pPr marL="457200" lvl="1" indent="0">
              <a:buNone/>
            </a:pPr>
            <a:endParaRPr lang="en-US" sz="2000" b="1" dirty="0"/>
          </a:p>
          <a:p>
            <a:r>
              <a:rPr lang="en-US" sz="2000" dirty="0"/>
              <a:t>Grantees announced and funding distributed </a:t>
            </a:r>
            <a:r>
              <a:rPr lang="en-US" sz="2000" dirty="0" smtClean="0"/>
              <a:t>by:</a:t>
            </a:r>
          </a:p>
          <a:p>
            <a:pPr lvl="1"/>
            <a:r>
              <a:rPr lang="en-US" sz="2000" b="1" dirty="0" smtClean="0"/>
              <a:t>October </a:t>
            </a:r>
            <a:r>
              <a:rPr lang="en-US" sz="2000" b="1" dirty="0"/>
              <a:t>1, 2017</a:t>
            </a:r>
          </a:p>
          <a:p>
            <a:pPr marL="0" indent="0">
              <a:buNone/>
            </a:pPr>
            <a:endParaRPr lang="en-US"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12</a:t>
            </a:fld>
            <a:endParaRPr lang="en-US" dirty="0">
              <a:solidFill>
                <a:srgbClr val="898989"/>
              </a:solidFill>
            </a:endParaRPr>
          </a:p>
        </p:txBody>
      </p:sp>
    </p:spTree>
    <p:extLst>
      <p:ext uri="{BB962C8B-B14F-4D97-AF65-F5344CB8AC3E}">
        <p14:creationId xmlns:p14="http://schemas.microsoft.com/office/powerpoint/2010/main" val="279029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4A200"/>
                </a:solidFill>
              </a:rPr>
              <a:t>Recommended Format and Page Limits:</a:t>
            </a:r>
            <a:endParaRPr lang="en-US" sz="3200" b="1" dirty="0">
              <a:solidFill>
                <a:srgbClr val="04A200"/>
              </a:solidFill>
            </a:endParaRPr>
          </a:p>
        </p:txBody>
      </p:sp>
      <p:sp>
        <p:nvSpPr>
          <p:cNvPr id="4" name="Content Placeholder 3"/>
          <p:cNvSpPr>
            <a:spLocks noGrp="1"/>
          </p:cNvSpPr>
          <p:nvPr>
            <p:ph sz="half" idx="1"/>
          </p:nvPr>
        </p:nvSpPr>
        <p:spPr>
          <a:xfrm>
            <a:off x="228600" y="2514600"/>
            <a:ext cx="8610600" cy="3886200"/>
          </a:xfrm>
        </p:spPr>
        <p:txBody>
          <a:bodyPr>
            <a:noAutofit/>
          </a:bodyPr>
          <a:lstStyle/>
          <a:p>
            <a:r>
              <a:rPr lang="en-US" sz="2000" dirty="0" smtClean="0"/>
              <a:t>A page is 8.5 x 11 (on one side only) with 1” margins at the top, bottom, and both sides</a:t>
            </a:r>
          </a:p>
          <a:p>
            <a:endParaRPr lang="en-US" sz="2000" dirty="0"/>
          </a:p>
          <a:p>
            <a:r>
              <a:rPr lang="en-US" sz="2000" dirty="0" smtClean="0"/>
              <a:t>Double Space  all text in the application </a:t>
            </a:r>
            <a:r>
              <a:rPr lang="en-US" sz="2000" b="1" dirty="0" smtClean="0"/>
              <a:t>narrative including titles, headings, footnotes, quotations, reference citations, and captions, as well as all text in charts, tables, figures, graphs and screen shots.</a:t>
            </a:r>
            <a:r>
              <a:rPr lang="en-US" sz="2000" dirty="0" smtClean="0"/>
              <a:t> </a:t>
            </a:r>
          </a:p>
          <a:p>
            <a:endParaRPr lang="en-US" sz="2000" dirty="0"/>
          </a:p>
          <a:p>
            <a:r>
              <a:rPr lang="en-US" sz="2000" dirty="0" smtClean="0"/>
              <a:t>Use a font that is 12 point or larger</a:t>
            </a:r>
          </a:p>
          <a:p>
            <a:endParaRPr lang="en-US" sz="2000" dirty="0"/>
          </a:p>
          <a:p>
            <a:r>
              <a:rPr lang="en-US" sz="2000" dirty="0" smtClean="0"/>
              <a:t>Use one of the following fonts: Times New Roman, Courier, or Arial</a:t>
            </a:r>
          </a:p>
          <a:p>
            <a:pPr marL="0" indent="0">
              <a:buNone/>
            </a:pPr>
            <a:endParaRPr lang="en-US" sz="2000" dirty="0" smtClean="0"/>
          </a:p>
          <a:p>
            <a:r>
              <a:rPr lang="en-US" sz="2000" dirty="0" smtClean="0"/>
              <a:t>The application narrative can be no more than 70 pages</a:t>
            </a:r>
          </a:p>
          <a:p>
            <a:endParaRPr lang="en-US" sz="2000" dirty="0" smtClean="0"/>
          </a:p>
          <a:p>
            <a:endParaRPr lang="en-US" sz="2000" dirty="0"/>
          </a:p>
          <a:p>
            <a:endParaRPr lang="en-US" sz="2000" dirty="0" smtClean="0"/>
          </a:p>
          <a:p>
            <a:r>
              <a:rPr lang="en-US" sz="1600" dirty="0" smtClean="0"/>
              <a:t>Page B-16</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13</a:t>
            </a:fld>
            <a:endParaRPr lang="en-US" dirty="0">
              <a:solidFill>
                <a:srgbClr val="898989"/>
              </a:solidFill>
            </a:endParaRPr>
          </a:p>
        </p:txBody>
      </p:sp>
    </p:spTree>
    <p:extLst>
      <p:ext uri="{BB962C8B-B14F-4D97-AF65-F5344CB8AC3E}">
        <p14:creationId xmlns:p14="http://schemas.microsoft.com/office/powerpoint/2010/main" val="352454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657600"/>
          </a:xfrm>
        </p:spPr>
        <p:txBody>
          <a:bodyPr>
            <a:normAutofit fontScale="85000" lnSpcReduction="20000"/>
          </a:bodyPr>
          <a:lstStyle/>
          <a:p>
            <a:r>
              <a:rPr lang="en-US" dirty="0"/>
              <a:t>Appendix A: Reviewers will be instructed to review the content of Appendix </a:t>
            </a:r>
            <a:r>
              <a:rPr lang="en-US" dirty="0" smtClean="0"/>
              <a:t>A. </a:t>
            </a:r>
          </a:p>
          <a:p>
            <a:endParaRPr lang="en-US" dirty="0" smtClean="0"/>
          </a:p>
          <a:p>
            <a:r>
              <a:rPr lang="en-US" b="1" u="sng" dirty="0" smtClean="0"/>
              <a:t>Charts</a:t>
            </a:r>
            <a:r>
              <a:rPr lang="en-US" b="1" u="sng" dirty="0"/>
              <a:t>, tables, figures, graphs, screen shots and logic models that provide information directly relating to the application requirements for the narrative should be the only items included in Appendix A. Appendix A should not be used for supplementary information.</a:t>
            </a:r>
            <a:r>
              <a:rPr lang="en-US" dirty="0"/>
              <a:t> </a:t>
            </a:r>
            <a:r>
              <a:rPr lang="en-US" b="1" dirty="0"/>
              <a:t>Please note that charts, tables, figures, graphs, screen shots, and logic models can be single-spaced when placed in an Appendix A. </a:t>
            </a:r>
            <a:endParaRPr lang="en-US" dirty="0"/>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14</a:t>
            </a:fld>
            <a:endParaRPr lang="en-US" dirty="0"/>
          </a:p>
        </p:txBody>
      </p:sp>
      <p:sp>
        <p:nvSpPr>
          <p:cNvPr id="4" name="Title 3"/>
          <p:cNvSpPr>
            <a:spLocks noGrp="1"/>
          </p:cNvSpPr>
          <p:nvPr>
            <p:ph type="title"/>
          </p:nvPr>
        </p:nvSpPr>
        <p:spPr/>
        <p:txBody>
          <a:bodyPr/>
          <a:lstStyle/>
          <a:p>
            <a:r>
              <a:rPr lang="en-US" sz="2800" b="1" dirty="0" smtClean="0">
                <a:solidFill>
                  <a:srgbClr val="04A200"/>
                </a:solidFill>
              </a:rPr>
              <a:t>Recommended Format and Page Limits</a:t>
            </a:r>
            <a:endParaRPr lang="en-US" sz="2800" dirty="0">
              <a:solidFill>
                <a:srgbClr val="04A200"/>
              </a:solidFill>
            </a:endParaRPr>
          </a:p>
        </p:txBody>
      </p:sp>
    </p:spTree>
    <p:extLst>
      <p:ext uri="{BB962C8B-B14F-4D97-AF65-F5344CB8AC3E}">
        <p14:creationId xmlns:p14="http://schemas.microsoft.com/office/powerpoint/2010/main" val="352222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135492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4A200"/>
                </a:solidFill>
              </a:rPr>
              <a:t>General Requirements:</a:t>
            </a:r>
            <a:endParaRPr lang="en-US" sz="3200" b="1" dirty="0">
              <a:solidFill>
                <a:srgbClr val="04A200"/>
              </a:solidFill>
            </a:endParaRPr>
          </a:p>
        </p:txBody>
      </p:sp>
      <p:sp>
        <p:nvSpPr>
          <p:cNvPr id="4" name="Content Placeholder 3"/>
          <p:cNvSpPr>
            <a:spLocks noGrp="1"/>
          </p:cNvSpPr>
          <p:nvPr>
            <p:ph sz="half" idx="1"/>
          </p:nvPr>
        </p:nvSpPr>
        <p:spPr>
          <a:xfrm>
            <a:off x="228600" y="2514600"/>
            <a:ext cx="8610600" cy="3886200"/>
          </a:xfrm>
        </p:spPr>
        <p:txBody>
          <a:bodyPr>
            <a:noAutofit/>
          </a:bodyPr>
          <a:lstStyle/>
          <a:p>
            <a:endParaRPr lang="en-US" sz="2000" dirty="0"/>
          </a:p>
          <a:p>
            <a:r>
              <a:rPr lang="en-US" sz="2000" dirty="0" smtClean="0"/>
              <a:t>(a) Must  make positive effort to employ and advance  in employment qualified individuals with disabilities in project activities (section 606 IDEA)</a:t>
            </a:r>
          </a:p>
          <a:p>
            <a:endParaRPr lang="en-US" sz="2000" dirty="0"/>
          </a:p>
          <a:p>
            <a:r>
              <a:rPr lang="en-US" sz="2000" dirty="0" smtClean="0"/>
              <a:t>(b) Must involve individuals with disabilities or parents of individuals with disabilities ages birth through 26 in planning, implementing , and evaluating the projects (see section 682(a)(1)(A) of IDEA).</a:t>
            </a:r>
          </a:p>
          <a:p>
            <a:endParaRPr lang="en-US" sz="2000" dirty="0"/>
          </a:p>
          <a:p>
            <a:endParaRPr lang="en-US" sz="2000" dirty="0" smtClean="0"/>
          </a:p>
          <a:p>
            <a:r>
              <a:rPr lang="en-US" sz="1600" dirty="0" smtClean="0"/>
              <a:t>Page B-17</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16</a:t>
            </a:fld>
            <a:endParaRPr lang="en-US" dirty="0">
              <a:solidFill>
                <a:srgbClr val="898989"/>
              </a:solidFill>
            </a:endParaRPr>
          </a:p>
        </p:txBody>
      </p:sp>
    </p:spTree>
    <p:extLst>
      <p:ext uri="{BB962C8B-B14F-4D97-AF65-F5344CB8AC3E}">
        <p14:creationId xmlns:p14="http://schemas.microsoft.com/office/powerpoint/2010/main" val="149256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Program Requirements</a:t>
            </a:r>
            <a:endParaRPr lang="en-US" sz="3200" b="1" dirty="0">
              <a:solidFill>
                <a:srgbClr val="038A00"/>
              </a:solidFill>
            </a:endParaRPr>
          </a:p>
        </p:txBody>
      </p:sp>
      <p:sp>
        <p:nvSpPr>
          <p:cNvPr id="4" name="Content Placeholder 3"/>
          <p:cNvSpPr>
            <a:spLocks noGrp="1"/>
          </p:cNvSpPr>
          <p:nvPr>
            <p:ph sz="half" idx="1"/>
          </p:nvPr>
        </p:nvSpPr>
        <p:spPr>
          <a:xfrm>
            <a:off x="228600" y="2438400"/>
            <a:ext cx="8534400" cy="4191000"/>
          </a:xfrm>
        </p:spPr>
        <p:txBody>
          <a:bodyPr>
            <a:noAutofit/>
          </a:bodyPr>
          <a:lstStyle/>
          <a:p>
            <a:pPr marL="457200" lvl="1" indent="0">
              <a:buNone/>
            </a:pPr>
            <a:r>
              <a:rPr lang="en-US" b="1" dirty="0" smtClean="0"/>
              <a:t>Five Sections</a:t>
            </a:r>
          </a:p>
          <a:p>
            <a:pPr marL="457200" lvl="1" indent="0">
              <a:buNone/>
            </a:pPr>
            <a:r>
              <a:rPr lang="en-US" b="1" dirty="0" smtClean="0"/>
              <a:t>Demonstrate in the narrative section:</a:t>
            </a:r>
            <a:endParaRPr lang="en-US" dirty="0"/>
          </a:p>
          <a:p>
            <a:pPr marL="800100" lvl="1" indent="-342900">
              <a:buAutoNum type="arabicParenBoth"/>
            </a:pPr>
            <a:r>
              <a:rPr lang="en-US" dirty="0" smtClean="0"/>
              <a:t>Significance of the Project</a:t>
            </a:r>
          </a:p>
          <a:p>
            <a:pPr marL="800100" lvl="1" indent="-342900">
              <a:buAutoNum type="arabicParenBoth"/>
            </a:pPr>
            <a:r>
              <a:rPr lang="en-US" dirty="0" smtClean="0"/>
              <a:t>Quality of Project Design</a:t>
            </a:r>
          </a:p>
          <a:p>
            <a:pPr marL="800100" lvl="1" indent="-342900">
              <a:buAutoNum type="arabicParenBoth"/>
            </a:pPr>
            <a:r>
              <a:rPr lang="en-US" dirty="0" smtClean="0"/>
              <a:t>Quality of Evaluation Plan</a:t>
            </a:r>
          </a:p>
          <a:p>
            <a:pPr marL="800100" lvl="1" indent="-342900">
              <a:buAutoNum type="arabicParenBoth"/>
            </a:pPr>
            <a:r>
              <a:rPr lang="en-US" dirty="0" smtClean="0"/>
              <a:t>Adequacy of Resources</a:t>
            </a:r>
          </a:p>
          <a:p>
            <a:pPr marL="800100" lvl="1" indent="-342900">
              <a:buAutoNum type="arabicParenBoth"/>
            </a:pPr>
            <a:r>
              <a:rPr lang="en-US" dirty="0" smtClean="0"/>
              <a:t>Quality of Management Plan</a:t>
            </a:r>
          </a:p>
          <a:p>
            <a:pPr marL="800100" lvl="1" indent="-342900">
              <a:buAutoNum type="arabicParenBoth"/>
            </a:pPr>
            <a:endParaRPr lang="en-US" dirty="0" smtClean="0"/>
          </a:p>
          <a:p>
            <a:pPr marL="800100" lvl="1" indent="-342900">
              <a:buAutoNum type="arabicParenBoth"/>
            </a:pPr>
            <a:endParaRPr lang="en-US" dirty="0" smtClean="0"/>
          </a:p>
          <a:p>
            <a:pPr marL="800100" lvl="1" indent="-342900">
              <a:buAutoNum type="arabicParenBoth"/>
            </a:pPr>
            <a:endParaRPr lang="en-US" sz="1600" dirty="0" smtClean="0"/>
          </a:p>
          <a:p>
            <a:pPr marL="800100" lvl="1" indent="-342900">
              <a:buAutoNum type="arabicParenBoth"/>
            </a:pPr>
            <a:endParaRPr lang="en-US" sz="1600" dirty="0" smtClean="0"/>
          </a:p>
          <a:p>
            <a:pPr marL="457200" lvl="1" indent="0">
              <a:buNone/>
            </a:pPr>
            <a:endParaRPr lang="en-US" sz="1600" dirty="0" smtClean="0"/>
          </a:p>
          <a:p>
            <a:pPr marL="457200" lvl="1" indent="0">
              <a:buNone/>
            </a:pPr>
            <a:endParaRPr lang="en-US" sz="16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17</a:t>
            </a:fld>
            <a:endParaRPr lang="en-US" dirty="0">
              <a:solidFill>
                <a:srgbClr val="898989"/>
              </a:solidFill>
            </a:endParaRPr>
          </a:p>
        </p:txBody>
      </p:sp>
    </p:spTree>
    <p:extLst>
      <p:ext uri="{BB962C8B-B14F-4D97-AF65-F5344CB8AC3E}">
        <p14:creationId xmlns:p14="http://schemas.microsoft.com/office/powerpoint/2010/main" val="19965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Significance of the Project </a:t>
            </a:r>
            <a:endParaRPr lang="en-US" sz="3200" b="1" dirty="0">
              <a:solidFill>
                <a:srgbClr val="038A00"/>
              </a:solidFill>
            </a:endParaRPr>
          </a:p>
        </p:txBody>
      </p:sp>
      <p:sp>
        <p:nvSpPr>
          <p:cNvPr id="4" name="Content Placeholder 3"/>
          <p:cNvSpPr>
            <a:spLocks noGrp="1"/>
          </p:cNvSpPr>
          <p:nvPr>
            <p:ph sz="half" idx="1"/>
          </p:nvPr>
        </p:nvSpPr>
        <p:spPr>
          <a:xfrm>
            <a:off x="228600" y="2362200"/>
            <a:ext cx="8458200" cy="4267200"/>
          </a:xfrm>
        </p:spPr>
        <p:txBody>
          <a:bodyPr>
            <a:noAutofit/>
          </a:bodyPr>
          <a:lstStyle/>
          <a:p>
            <a:pPr marL="457200" lvl="1" indent="0">
              <a:buNone/>
            </a:pPr>
            <a:r>
              <a:rPr lang="en-US" sz="2000" b="1" dirty="0" smtClean="0"/>
              <a:t>How the proposed Project will --</a:t>
            </a:r>
          </a:p>
          <a:p>
            <a:pPr marL="457200" lvl="1" indent="0">
              <a:buNone/>
            </a:pPr>
            <a:endParaRPr lang="en-US" sz="2000" dirty="0"/>
          </a:p>
          <a:p>
            <a:pPr marL="457200" lvl="1" indent="0">
              <a:buNone/>
            </a:pPr>
            <a:r>
              <a:rPr lang="en-US" sz="2000" dirty="0"/>
              <a:t>(1)  Address the need for adaptive software that includes a range of accessible options that allow the end user to customize the instructional material and self-adjust based on the child’s input.  To meet this requirement, the applicant must present information on what digital materials are currently available to educators, caregivers, parents, and children that offer specially designed instruction to meet the unique needs of children with disabilities; and</a:t>
            </a:r>
          </a:p>
          <a:p>
            <a:pPr marL="457200" lvl="1" indent="0">
              <a:buNone/>
            </a:pPr>
            <a:r>
              <a:rPr lang="en-US" sz="2000" dirty="0"/>
              <a:t>	</a:t>
            </a:r>
            <a:endParaRPr lang="en-US" sz="2000" dirty="0" smtClean="0"/>
          </a:p>
          <a:p>
            <a:pPr marL="457200" lvl="1" indent="0">
              <a:buNone/>
            </a:pPr>
            <a:r>
              <a:rPr lang="en-US" sz="1600" b="1" dirty="0" smtClean="0"/>
              <a:t>See Page A-12 </a:t>
            </a:r>
            <a:endParaRPr lang="en-US" sz="1600" b="1"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18</a:t>
            </a:fld>
            <a:endParaRPr lang="en-US" dirty="0">
              <a:solidFill>
                <a:srgbClr val="898989"/>
              </a:solidFill>
            </a:endParaRPr>
          </a:p>
        </p:txBody>
      </p:sp>
    </p:spTree>
    <p:extLst>
      <p:ext uri="{BB962C8B-B14F-4D97-AF65-F5344CB8AC3E}">
        <p14:creationId xmlns:p14="http://schemas.microsoft.com/office/powerpoint/2010/main" val="281723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590800"/>
            <a:ext cx="8382000" cy="3733799"/>
          </a:xfrm>
        </p:spPr>
        <p:txBody>
          <a:bodyPr>
            <a:noAutofit/>
          </a:bodyPr>
          <a:lstStyle/>
          <a:p>
            <a:pPr>
              <a:spcBef>
                <a:spcPts val="600"/>
              </a:spcBef>
            </a:pPr>
            <a:r>
              <a:rPr lang="en-US" sz="2400" dirty="0" smtClean="0"/>
              <a:t>Welcome – Presenter – Tara Courchaine</a:t>
            </a:r>
          </a:p>
          <a:p>
            <a:pPr>
              <a:spcBef>
                <a:spcPts val="600"/>
              </a:spcBef>
            </a:pPr>
            <a:endParaRPr lang="en-US" sz="2400" dirty="0" smtClean="0"/>
          </a:p>
          <a:p>
            <a:pPr>
              <a:spcBef>
                <a:spcPts val="600"/>
              </a:spcBef>
            </a:pPr>
            <a:r>
              <a:rPr lang="en-US" sz="2400" dirty="0" smtClean="0"/>
              <a:t>WebEx will be recorded</a:t>
            </a:r>
          </a:p>
          <a:p>
            <a:pPr marL="0" indent="0">
              <a:spcBef>
                <a:spcPts val="1200"/>
              </a:spcBef>
              <a:spcAft>
                <a:spcPts val="600"/>
              </a:spcAft>
              <a:buNone/>
            </a:pPr>
            <a:endParaRPr lang="en-US" sz="2400" dirty="0" smtClean="0"/>
          </a:p>
          <a:p>
            <a:pPr>
              <a:spcBef>
                <a:spcPts val="1200"/>
              </a:spcBef>
            </a:pPr>
            <a:r>
              <a:rPr lang="en-US" sz="2400" dirty="0" smtClean="0"/>
              <a:t>Please put any questions you have into the </a:t>
            </a:r>
            <a:r>
              <a:rPr lang="en-US" sz="2400" b="1" dirty="0" smtClean="0"/>
              <a:t>Chat Window, </a:t>
            </a:r>
          </a:p>
          <a:p>
            <a:pPr marL="341313" indent="-341313">
              <a:spcBef>
                <a:spcPts val="0"/>
              </a:spcBef>
              <a:buNone/>
            </a:pPr>
            <a:r>
              <a:rPr lang="en-US" sz="2400" b="1" dirty="0" smtClean="0"/>
              <a:t> 	</a:t>
            </a:r>
            <a:r>
              <a:rPr lang="en-US" sz="2400" dirty="0" smtClean="0"/>
              <a:t>and they will be answered during the </a:t>
            </a:r>
            <a:r>
              <a:rPr lang="en-US" sz="2400" b="1" dirty="0" smtClean="0"/>
              <a:t>Question and Answer </a:t>
            </a:r>
            <a:r>
              <a:rPr lang="en-US" sz="2400" dirty="0" smtClean="0"/>
              <a:t>portion of the event</a:t>
            </a:r>
          </a:p>
          <a:p>
            <a:endParaRPr lang="en-US" sz="2400" dirty="0"/>
          </a:p>
        </p:txBody>
      </p:sp>
      <p:sp>
        <p:nvSpPr>
          <p:cNvPr id="3" name="Title 2"/>
          <p:cNvSpPr>
            <a:spLocks noGrp="1"/>
          </p:cNvSpPr>
          <p:nvPr>
            <p:ph type="title"/>
          </p:nvPr>
        </p:nvSpPr>
        <p:spPr>
          <a:xfrm>
            <a:off x="228600" y="1828800"/>
            <a:ext cx="8915400" cy="685800"/>
          </a:xfrm>
        </p:spPr>
        <p:txBody>
          <a:bodyPr/>
          <a:lstStyle/>
          <a:p>
            <a:r>
              <a:rPr lang="en-US" sz="3200" b="1" dirty="0" smtClean="0">
                <a:solidFill>
                  <a:srgbClr val="038A00"/>
                </a:solidFill>
              </a:rPr>
              <a:t>Introductions &amp; Logistical Information</a:t>
            </a:r>
            <a:r>
              <a:rPr lang="en-US" sz="3200" dirty="0" smtClean="0">
                <a:solidFill>
                  <a:srgbClr val="038A00"/>
                </a:solidFill>
              </a:rPr>
              <a:t> </a:t>
            </a:r>
            <a:endParaRPr lang="en-US" sz="3200" dirty="0">
              <a:solidFill>
                <a:srgbClr val="038A00"/>
              </a:solidFill>
            </a:endParaRPr>
          </a:p>
        </p:txBody>
      </p:sp>
      <p:sp>
        <p:nvSpPr>
          <p:cNvPr id="4" name="Slide Number Placeholder 3"/>
          <p:cNvSpPr>
            <a:spLocks noGrp="1"/>
          </p:cNvSpPr>
          <p:nvPr>
            <p:ph type="sldNum" sz="quarter" idx="12"/>
          </p:nvPr>
        </p:nvSpPr>
        <p:spPr/>
        <p:txBody>
          <a:bodyPr/>
          <a:lstStyle/>
          <a:p>
            <a:fld id="{991CF879-4700-4E47-A7E3-74EF38E50439}" type="slidenum">
              <a:rPr lang="en-US" smtClean="0"/>
              <a:pPr/>
              <a:t>1</a:t>
            </a:fld>
            <a:endParaRPr lang="en-US" dirty="0"/>
          </a:p>
        </p:txBody>
      </p:sp>
    </p:spTree>
    <p:extLst>
      <p:ext uri="{BB962C8B-B14F-4D97-AF65-F5344CB8AC3E}">
        <p14:creationId xmlns:p14="http://schemas.microsoft.com/office/powerpoint/2010/main" val="1030126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Significance of Project </a:t>
            </a:r>
            <a:endParaRPr lang="en-US" sz="3200" b="1" dirty="0">
              <a:solidFill>
                <a:srgbClr val="038A00"/>
              </a:solidFill>
            </a:endParaRPr>
          </a:p>
        </p:txBody>
      </p:sp>
      <p:sp>
        <p:nvSpPr>
          <p:cNvPr id="4" name="Content Placeholder 3"/>
          <p:cNvSpPr>
            <a:spLocks noGrp="1"/>
          </p:cNvSpPr>
          <p:nvPr>
            <p:ph sz="half" idx="1"/>
          </p:nvPr>
        </p:nvSpPr>
        <p:spPr>
          <a:xfrm>
            <a:off x="228600" y="2514600"/>
            <a:ext cx="8610600" cy="4114800"/>
          </a:xfrm>
        </p:spPr>
        <p:txBody>
          <a:bodyPr>
            <a:noAutofit/>
          </a:bodyPr>
          <a:lstStyle/>
          <a:p>
            <a:pPr marL="457200" lvl="1" indent="0">
              <a:buNone/>
            </a:pPr>
            <a:r>
              <a:rPr lang="en-US" sz="2000" b="1" dirty="0" smtClean="0"/>
              <a:t>How the Propose Project will--</a:t>
            </a:r>
          </a:p>
          <a:p>
            <a:pPr marL="457200" lvl="1" indent="0">
              <a:buNone/>
            </a:pPr>
            <a:endParaRPr lang="en-US" sz="2000" dirty="0" smtClean="0"/>
          </a:p>
          <a:p>
            <a:pPr marL="457200" lvl="1" indent="0">
              <a:buNone/>
            </a:pPr>
            <a:r>
              <a:rPr lang="en-US" sz="2000" dirty="0"/>
              <a:t>(2) Improve outcomes for children with disabilities by enhancing their ability to access instruction that meets their State’s college- and career-ready standards through differentiated and customized digital materials.</a:t>
            </a: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r>
              <a:rPr lang="en-US" sz="1600" b="1" dirty="0" smtClean="0"/>
              <a:t>See Page A-12</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19</a:t>
            </a:fld>
            <a:endParaRPr lang="en-US" dirty="0">
              <a:solidFill>
                <a:srgbClr val="898989"/>
              </a:solidFill>
            </a:endParaRPr>
          </a:p>
        </p:txBody>
      </p:sp>
    </p:spTree>
    <p:extLst>
      <p:ext uri="{BB962C8B-B14F-4D97-AF65-F5344CB8AC3E}">
        <p14:creationId xmlns:p14="http://schemas.microsoft.com/office/powerpoint/2010/main" val="247151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Design </a:t>
            </a:r>
            <a:endParaRPr lang="en-US" sz="3200" b="1" dirty="0">
              <a:solidFill>
                <a:srgbClr val="038A00"/>
              </a:solidFill>
            </a:endParaRPr>
          </a:p>
        </p:txBody>
      </p:sp>
      <p:sp>
        <p:nvSpPr>
          <p:cNvPr id="4" name="Content Placeholder 3"/>
          <p:cNvSpPr>
            <a:spLocks noGrp="1"/>
          </p:cNvSpPr>
          <p:nvPr>
            <p:ph sz="half" idx="1"/>
          </p:nvPr>
        </p:nvSpPr>
        <p:spPr>
          <a:xfrm>
            <a:off x="228600" y="2286000"/>
            <a:ext cx="8534400" cy="4114800"/>
          </a:xfrm>
        </p:spPr>
        <p:txBody>
          <a:bodyPr>
            <a:noAutofit/>
          </a:bodyPr>
          <a:lstStyle/>
          <a:p>
            <a:pPr marL="0" indent="0">
              <a:buNone/>
            </a:pPr>
            <a:r>
              <a:rPr lang="en-US" sz="2000" b="1" dirty="0" smtClean="0"/>
              <a:t>How the proposed project will—</a:t>
            </a:r>
          </a:p>
          <a:p>
            <a:pPr marL="0" indent="0">
              <a:buNone/>
            </a:pPr>
            <a:endParaRPr lang="en-US" sz="1000" b="1" dirty="0"/>
          </a:p>
          <a:p>
            <a:pPr marL="0" indent="0">
              <a:buNone/>
            </a:pPr>
            <a:r>
              <a:rPr lang="en-US" sz="2000" dirty="0"/>
              <a:t>(1) Ensure that the software developed meets the needs of publishers, distributors, developers, and end users;</a:t>
            </a:r>
          </a:p>
          <a:p>
            <a:pPr marL="0" indent="0">
              <a:buNone/>
            </a:pPr>
            <a:r>
              <a:rPr lang="en-US" sz="2000" dirty="0"/>
              <a:t>(2) Achieve measurable outcomes. To meet this requirement, the applicant must develop a logic model that depicts, at a minimum, the goals, activities, outputs, and outcomes of the proposed projects. A logic model used in connection with this priority communicates how a project will achieve its intended outcomes and provides a framework for both the formative and summative evaluations of the project</a:t>
            </a:r>
            <a:r>
              <a:rPr lang="en-US" sz="2000" b="1" dirty="0"/>
              <a:t>.</a:t>
            </a:r>
          </a:p>
          <a:p>
            <a:pPr marL="0" indent="0">
              <a:buNone/>
            </a:pPr>
            <a:r>
              <a:rPr lang="en-US" sz="2000" b="1" dirty="0" smtClean="0"/>
              <a:t>     </a:t>
            </a:r>
          </a:p>
          <a:p>
            <a:pPr marL="0" indent="0">
              <a:buNone/>
            </a:pPr>
            <a:r>
              <a:rPr lang="en-US" sz="1600" b="1" dirty="0" smtClean="0"/>
              <a:t>See page A-14</a:t>
            </a:r>
            <a:endParaRPr lang="en-US" sz="1600" b="1"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20</a:t>
            </a:fld>
            <a:endParaRPr lang="en-US" dirty="0">
              <a:solidFill>
                <a:srgbClr val="898989"/>
              </a:solidFill>
            </a:endParaRPr>
          </a:p>
        </p:txBody>
      </p:sp>
    </p:spTree>
    <p:extLst>
      <p:ext uri="{BB962C8B-B14F-4D97-AF65-F5344CB8AC3E}">
        <p14:creationId xmlns:p14="http://schemas.microsoft.com/office/powerpoint/2010/main" val="10293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Design (cont.)</a:t>
            </a:r>
            <a:endParaRPr lang="en-US" sz="3200" b="1" dirty="0">
              <a:solidFill>
                <a:srgbClr val="038A00"/>
              </a:solidFill>
            </a:endParaRPr>
          </a:p>
        </p:txBody>
      </p:sp>
      <p:sp>
        <p:nvSpPr>
          <p:cNvPr id="4" name="Content Placeholder 3"/>
          <p:cNvSpPr>
            <a:spLocks noGrp="1"/>
          </p:cNvSpPr>
          <p:nvPr>
            <p:ph sz="half" idx="1"/>
          </p:nvPr>
        </p:nvSpPr>
        <p:spPr>
          <a:xfrm>
            <a:off x="228600" y="2514600"/>
            <a:ext cx="8610600" cy="4114800"/>
          </a:xfrm>
        </p:spPr>
        <p:txBody>
          <a:bodyPr>
            <a:noAutofit/>
          </a:bodyPr>
          <a:lstStyle/>
          <a:p>
            <a:pPr marL="0" indent="0">
              <a:buNone/>
            </a:pPr>
            <a:r>
              <a:rPr lang="en-US" sz="2000" dirty="0"/>
              <a:t>(3) Use an iterative process of field testing in the development of the software;</a:t>
            </a:r>
          </a:p>
          <a:p>
            <a:pPr marL="0" indent="0">
              <a:buNone/>
            </a:pPr>
            <a:r>
              <a:rPr lang="en-US" sz="2000" dirty="0"/>
              <a:t>(4) Improve the capabilities of the software by describing the key components of the software that maximize the ability to adapt and customize content and to differentiate or individualize instruction in digital or online environments for children with disabilities and the specifications necessary for the software to be embedded during design;</a:t>
            </a:r>
          </a:p>
          <a:p>
            <a:pPr marL="0" indent="0">
              <a:buNone/>
            </a:pPr>
            <a:r>
              <a:rPr lang="en-US" sz="2000" dirty="0"/>
              <a:t>(5) Be based on current research and technologies used to develop accessible education materials and support differentiation of instruction. To meet this requirement, the applicant must describe--</a:t>
            </a:r>
          </a:p>
          <a:p>
            <a:pPr marL="0" indent="0">
              <a:buNone/>
            </a:pPr>
            <a:r>
              <a:rPr lang="en-US" sz="1600" b="1" dirty="0" smtClean="0"/>
              <a:t>See </a:t>
            </a:r>
            <a:r>
              <a:rPr lang="en-US" sz="1600" b="1" dirty="0"/>
              <a:t>page </a:t>
            </a:r>
            <a:r>
              <a:rPr lang="en-US" sz="1600" b="1" dirty="0" smtClean="0"/>
              <a:t>A-12 </a:t>
            </a:r>
            <a:endParaRPr lang="en-US" sz="1600" b="1" dirty="0"/>
          </a:p>
          <a:p>
            <a:pPr marL="0" indent="0">
              <a:buNone/>
            </a:pPr>
            <a:endParaRPr lang="en-US" sz="2000" dirty="0"/>
          </a:p>
          <a:p>
            <a:pPr marL="0" indent="0">
              <a:buNone/>
            </a:pPr>
            <a:r>
              <a:rPr lang="en-US" sz="2000" dirty="0"/>
              <a:t>	</a:t>
            </a:r>
            <a:endParaRPr lang="en-US" sz="2000" dirty="0" smtClean="0"/>
          </a:p>
          <a:p>
            <a:endParaRPr lang="en-US" sz="2000" dirty="0"/>
          </a:p>
          <a:p>
            <a:endParaRPr lang="en-US" sz="2000" dirty="0" smtClean="0"/>
          </a:p>
          <a:p>
            <a:endParaRPr lang="en-US" sz="2000" dirty="0"/>
          </a:p>
          <a:p>
            <a:pPr marL="0" indent="0">
              <a:buNone/>
            </a:pPr>
            <a:r>
              <a:rPr lang="en-US" sz="2000" dirty="0"/>
              <a:t>(6)  Develop products and implement services that maximize efficiency.  </a:t>
            </a:r>
          </a:p>
          <a:p>
            <a:endParaRPr lang="en-US" sz="2000" dirty="0"/>
          </a:p>
          <a:p>
            <a:endParaRPr lang="en-US" sz="18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21</a:t>
            </a:fld>
            <a:endParaRPr lang="en-US" dirty="0">
              <a:solidFill>
                <a:srgbClr val="898989"/>
              </a:solidFill>
            </a:endParaRPr>
          </a:p>
        </p:txBody>
      </p:sp>
    </p:spTree>
    <p:extLst>
      <p:ext uri="{BB962C8B-B14F-4D97-AF65-F5344CB8AC3E}">
        <p14:creationId xmlns:p14="http://schemas.microsoft.com/office/powerpoint/2010/main" val="235949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Design (cont.)</a:t>
            </a:r>
            <a:endParaRPr lang="en-US" sz="3200" b="1" dirty="0">
              <a:solidFill>
                <a:srgbClr val="038A00"/>
              </a:solidFill>
            </a:endParaRPr>
          </a:p>
        </p:txBody>
      </p:sp>
      <p:sp>
        <p:nvSpPr>
          <p:cNvPr id="4" name="Content Placeholder 3"/>
          <p:cNvSpPr>
            <a:spLocks noGrp="1"/>
          </p:cNvSpPr>
          <p:nvPr>
            <p:ph sz="half" idx="1"/>
          </p:nvPr>
        </p:nvSpPr>
        <p:spPr>
          <a:xfrm>
            <a:off x="228600" y="2514600"/>
            <a:ext cx="8610600" cy="4114800"/>
          </a:xfrm>
        </p:spPr>
        <p:txBody>
          <a:bodyPr>
            <a:noAutofit/>
          </a:bodyPr>
          <a:lstStyle/>
          <a:p>
            <a:pPr marL="0" indent="0">
              <a:buNone/>
            </a:pPr>
            <a:endParaRPr lang="en-US" sz="2000" dirty="0"/>
          </a:p>
          <a:p>
            <a:pPr marL="0" indent="0">
              <a:buNone/>
            </a:pPr>
            <a:r>
              <a:rPr lang="en-US" sz="2000" dirty="0"/>
              <a:t>(6) Meet current accessibility standards to achieve the intended outcomes of the proposed project</a:t>
            </a:r>
            <a:r>
              <a:rPr lang="en-US" sz="2000" dirty="0" smtClean="0"/>
              <a:t>.</a:t>
            </a:r>
          </a:p>
          <a:p>
            <a:pPr marL="0" indent="0">
              <a:buNone/>
            </a:pPr>
            <a:r>
              <a:rPr lang="en-US" sz="2000" dirty="0"/>
              <a:t>(7) Develop a computer adaptable software product that is readily available to teachers, instructors, students, and parents; can be embedded during production; meets accessibility standards; and facilitates instruction that meets the unique needs of children with disabilities.</a:t>
            </a:r>
            <a:endParaRPr lang="en-US" sz="2000" dirty="0" smtClean="0"/>
          </a:p>
          <a:p>
            <a:pPr marL="0" indent="0">
              <a:buNone/>
            </a:pPr>
            <a:r>
              <a:rPr lang="en-US" sz="2000" dirty="0"/>
              <a:t>(8) Ensure effective communication and collaboration between project staff, stakeholders, and OSEP, including other OSEP-funded projects. </a:t>
            </a:r>
          </a:p>
          <a:p>
            <a:endParaRPr lang="en-US" sz="2000" dirty="0"/>
          </a:p>
          <a:p>
            <a:pPr marL="0" indent="0">
              <a:buNone/>
            </a:pPr>
            <a:r>
              <a:rPr lang="en-US" sz="1600" b="1" dirty="0"/>
              <a:t> </a:t>
            </a:r>
            <a:r>
              <a:rPr lang="en-US" sz="1600" b="1" dirty="0" smtClean="0"/>
              <a:t> See </a:t>
            </a:r>
            <a:r>
              <a:rPr lang="en-US" sz="1600" b="1" dirty="0"/>
              <a:t>page A</a:t>
            </a:r>
            <a:r>
              <a:rPr lang="en-US" sz="1600" b="1" dirty="0" smtClean="0"/>
              <a:t>-14 &amp; A-15</a:t>
            </a:r>
            <a:endParaRPr lang="en-US" sz="1600" b="1" dirty="0"/>
          </a:p>
          <a:p>
            <a:pPr marL="0" indent="0">
              <a:buNone/>
            </a:pPr>
            <a:endParaRPr lang="en-US" sz="20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22</a:t>
            </a:fld>
            <a:endParaRPr lang="en-US" dirty="0">
              <a:solidFill>
                <a:srgbClr val="898989"/>
              </a:solidFill>
            </a:endParaRPr>
          </a:p>
        </p:txBody>
      </p:sp>
    </p:spTree>
    <p:extLst>
      <p:ext uri="{BB962C8B-B14F-4D97-AF65-F5344CB8AC3E}">
        <p14:creationId xmlns:p14="http://schemas.microsoft.com/office/powerpoint/2010/main" val="348917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the Evaluation Plan </a:t>
            </a:r>
            <a:endParaRPr lang="en-US" sz="3200" b="1" dirty="0">
              <a:solidFill>
                <a:srgbClr val="038A00"/>
              </a:solidFill>
            </a:endParaRPr>
          </a:p>
        </p:txBody>
      </p:sp>
      <p:sp>
        <p:nvSpPr>
          <p:cNvPr id="4" name="Content Placeholder 3"/>
          <p:cNvSpPr>
            <a:spLocks noGrp="1"/>
          </p:cNvSpPr>
          <p:nvPr>
            <p:ph sz="half" idx="1"/>
          </p:nvPr>
        </p:nvSpPr>
        <p:spPr>
          <a:xfrm>
            <a:off x="228600" y="2514600"/>
            <a:ext cx="8915400" cy="4114800"/>
          </a:xfrm>
        </p:spPr>
        <p:txBody>
          <a:bodyPr>
            <a:noAutofit/>
          </a:bodyPr>
          <a:lstStyle/>
          <a:p>
            <a:pPr marL="0" indent="0">
              <a:buNone/>
            </a:pPr>
            <a:r>
              <a:rPr lang="en-US" sz="1600" dirty="0"/>
              <a:t> </a:t>
            </a:r>
            <a:r>
              <a:rPr lang="en-US" sz="2000" b="1" dirty="0" smtClean="0"/>
              <a:t>The evaluation plan must describe--</a:t>
            </a:r>
          </a:p>
          <a:p>
            <a:endParaRPr lang="en-US" sz="2000" b="1" dirty="0"/>
          </a:p>
          <a:p>
            <a:r>
              <a:rPr lang="en-US" sz="2000" dirty="0" smtClean="0"/>
              <a:t>Measures </a:t>
            </a:r>
            <a:r>
              <a:rPr lang="en-US" sz="2000" dirty="0"/>
              <a:t>of progress in implementation, including the criteria for determining the extent to which the project’s research and product development have reached its target population; measures of intended outcomes or results of the project’s activities in order to evaluate those activities; and how well the goals or objectives of the proposed project, as described in its logic model, have been met.</a:t>
            </a:r>
            <a:endParaRPr lang="en-US" sz="1600" dirty="0"/>
          </a:p>
          <a:p>
            <a:pPr marL="0" indent="0">
              <a:buNone/>
            </a:pPr>
            <a:endParaRPr lang="en-US" sz="1600" dirty="0"/>
          </a:p>
          <a:p>
            <a:endParaRPr lang="en-US" dirty="0" smtClean="0"/>
          </a:p>
          <a:p>
            <a:r>
              <a:rPr lang="en-US" sz="1600" b="1" dirty="0" smtClean="0"/>
              <a:t>See pages A-15 &amp; A16</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23</a:t>
            </a:fld>
            <a:endParaRPr lang="en-US" dirty="0">
              <a:solidFill>
                <a:srgbClr val="898989"/>
              </a:solidFill>
            </a:endParaRPr>
          </a:p>
        </p:txBody>
      </p:sp>
    </p:spTree>
    <p:extLst>
      <p:ext uri="{BB962C8B-B14F-4D97-AF65-F5344CB8AC3E}">
        <p14:creationId xmlns:p14="http://schemas.microsoft.com/office/powerpoint/2010/main" val="278177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Adequacy of Project Resources </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pPr marL="0" indent="0">
              <a:buNone/>
            </a:pPr>
            <a:r>
              <a:rPr lang="en-US" sz="2000" b="1" dirty="0" smtClean="0"/>
              <a:t>Describe how --</a:t>
            </a:r>
          </a:p>
          <a:p>
            <a:pPr marL="0" indent="0">
              <a:buNone/>
            </a:pPr>
            <a:r>
              <a:rPr lang="en-US" sz="1800" dirty="0"/>
              <a:t>(1) The proposed project will encourage applications for employment from persons who are members of groups that have traditionally been underrepresented based on race, color, national origin, gender, age, or disability, as appropriate;</a:t>
            </a:r>
          </a:p>
          <a:p>
            <a:pPr marL="0" indent="0">
              <a:buNone/>
            </a:pPr>
            <a:r>
              <a:rPr lang="en-US" sz="1800" dirty="0"/>
              <a:t>(2) The proposed key project personnel, consultants, and subcontractors have the qualifications5 and experience to carry out the proposed development of the software and achieve the project’s intended outcomes;</a:t>
            </a:r>
          </a:p>
          <a:p>
            <a:pPr marL="0" indent="0">
              <a:buNone/>
            </a:pPr>
            <a:r>
              <a:rPr lang="en-US" sz="1800" dirty="0"/>
              <a:t>(3) The applicant and any key partners have adequate resources to carry out the proposed activities; </a:t>
            </a:r>
            <a:r>
              <a:rPr lang="en-US" sz="1800" dirty="0" smtClean="0"/>
              <a:t>and</a:t>
            </a:r>
          </a:p>
          <a:p>
            <a:pPr marL="0" indent="0">
              <a:buNone/>
            </a:pPr>
            <a:r>
              <a:rPr lang="en-US" sz="1800" dirty="0"/>
              <a:t>(4) The proposed costs are reasonable in relation to the anticipated results and benefits. </a:t>
            </a:r>
            <a:endParaRPr lang="en-US" sz="1800" dirty="0" smtClean="0"/>
          </a:p>
          <a:p>
            <a:pPr marL="0" indent="0">
              <a:buNone/>
            </a:pPr>
            <a:endParaRPr lang="en-US" sz="1800" b="1" dirty="0" smtClean="0"/>
          </a:p>
          <a:p>
            <a:pPr marL="0" indent="0">
              <a:buNone/>
            </a:pPr>
            <a:r>
              <a:rPr lang="en-US" sz="1800" b="1" dirty="0" smtClean="0"/>
              <a:t>See Page A-16</a:t>
            </a:r>
            <a:endParaRPr lang="en-US" sz="1800" b="1"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24</a:t>
            </a:fld>
            <a:endParaRPr lang="en-US" dirty="0">
              <a:solidFill>
                <a:srgbClr val="898989"/>
              </a:solidFill>
            </a:endParaRPr>
          </a:p>
        </p:txBody>
      </p:sp>
    </p:spTree>
    <p:extLst>
      <p:ext uri="{BB962C8B-B14F-4D97-AF65-F5344CB8AC3E}">
        <p14:creationId xmlns:p14="http://schemas.microsoft.com/office/powerpoint/2010/main" val="321055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Management Plan </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pPr marL="0" indent="0">
              <a:buNone/>
            </a:pPr>
            <a:r>
              <a:rPr lang="en-US" sz="1800" dirty="0" smtClean="0"/>
              <a:t>(1) The </a:t>
            </a:r>
            <a:r>
              <a:rPr lang="en-US" sz="1800" dirty="0"/>
              <a:t>proposed management plan will ensure that the project’s intended outcomes will be achieved on time and within budget</a:t>
            </a:r>
            <a:r>
              <a:rPr lang="en-US" sz="1800" dirty="0" smtClean="0"/>
              <a:t>.</a:t>
            </a:r>
          </a:p>
          <a:p>
            <a:pPr marL="0" indent="0">
              <a:buNone/>
            </a:pPr>
            <a:r>
              <a:rPr lang="en-US" sz="1800" dirty="0"/>
              <a:t>(2) Allocation of key project personnel and any consultants and subcontractors </a:t>
            </a:r>
            <a:r>
              <a:rPr lang="en-US" sz="1800" dirty="0" smtClean="0"/>
              <a:t>and how </a:t>
            </a:r>
            <a:r>
              <a:rPr lang="en-US" sz="1800" dirty="0"/>
              <a:t>these allocations are appropriate and adequate to achieve the project’s intended outcomes; </a:t>
            </a:r>
          </a:p>
          <a:p>
            <a:pPr marL="0" indent="0">
              <a:buNone/>
            </a:pPr>
            <a:r>
              <a:rPr lang="en-US" sz="1800" dirty="0"/>
              <a:t>(3) The proposed management plan will ensure that the research and software development are of high quality, relevant, and useful to recipients; and </a:t>
            </a:r>
          </a:p>
          <a:p>
            <a:pPr marL="0" indent="0">
              <a:buNone/>
            </a:pPr>
            <a:r>
              <a:rPr lang="en-US" sz="1800" dirty="0"/>
              <a:t>(4) The proposed project will benefit from a diversity of perspectives in the software’s development and design, including those of developers; technical designers; publishers; distributors; vendors; standards consortia members; families, including those who have children with disabilities; educators, including those who serve children with disabilities; researchers; and policy makers; </a:t>
            </a:r>
          </a:p>
          <a:p>
            <a:pPr marL="0" indent="0">
              <a:buNone/>
            </a:pPr>
            <a:r>
              <a:rPr lang="en-US" sz="1800" dirty="0"/>
              <a:t>(5) The proposed project will establish and maintain a technical review board. </a:t>
            </a:r>
            <a:endParaRPr lang="en-US" sz="1800" dirty="0" smtClean="0"/>
          </a:p>
          <a:p>
            <a:pPr marL="0" indent="0">
              <a:buNone/>
            </a:pPr>
            <a:r>
              <a:rPr lang="en-US" sz="1600" b="1" dirty="0" smtClean="0"/>
              <a:t>           See page A-17</a:t>
            </a:r>
            <a:endParaRPr lang="en-US" sz="1600" b="1" dirty="0"/>
          </a:p>
          <a:p>
            <a:endParaRPr lang="en-US" sz="2400"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25</a:t>
            </a:fld>
            <a:endParaRPr lang="en-US" dirty="0">
              <a:solidFill>
                <a:srgbClr val="898989"/>
              </a:solidFill>
            </a:endParaRPr>
          </a:p>
        </p:txBody>
      </p:sp>
    </p:spTree>
    <p:extLst>
      <p:ext uri="{BB962C8B-B14F-4D97-AF65-F5344CB8AC3E}">
        <p14:creationId xmlns:p14="http://schemas.microsoft.com/office/powerpoint/2010/main" val="5450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Application Requirements</a:t>
            </a:r>
            <a:endParaRPr lang="en-US" sz="3200" b="1" dirty="0">
              <a:solidFill>
                <a:srgbClr val="038A00"/>
              </a:solidFill>
            </a:endParaRPr>
          </a:p>
        </p:txBody>
      </p:sp>
      <p:sp>
        <p:nvSpPr>
          <p:cNvPr id="4" name="Content Placeholder 3"/>
          <p:cNvSpPr>
            <a:spLocks noGrp="1"/>
          </p:cNvSpPr>
          <p:nvPr>
            <p:ph sz="half" idx="1"/>
          </p:nvPr>
        </p:nvSpPr>
        <p:spPr>
          <a:xfrm>
            <a:off x="228600" y="2514600"/>
            <a:ext cx="8534400" cy="4114800"/>
          </a:xfrm>
        </p:spPr>
        <p:txBody>
          <a:bodyPr>
            <a:noAutofit/>
          </a:bodyPr>
          <a:lstStyle/>
          <a:p>
            <a:pPr marL="0" indent="0">
              <a:buNone/>
            </a:pPr>
            <a:r>
              <a:rPr lang="en-US" sz="2000" dirty="0" smtClean="0"/>
              <a:t>(1)</a:t>
            </a:r>
            <a:r>
              <a:rPr lang="en-US" sz="2000" b="1" dirty="0" smtClean="0"/>
              <a:t> </a:t>
            </a:r>
            <a:r>
              <a:rPr lang="en-US" sz="2000" dirty="0" smtClean="0"/>
              <a:t>Logic Model</a:t>
            </a:r>
          </a:p>
          <a:p>
            <a:pPr marL="0" indent="0">
              <a:buNone/>
            </a:pPr>
            <a:endParaRPr lang="en-US" sz="2000" dirty="0"/>
          </a:p>
          <a:p>
            <a:pPr marL="0" indent="0">
              <a:buNone/>
            </a:pPr>
            <a:r>
              <a:rPr lang="en-US" sz="2000" dirty="0" smtClean="0"/>
              <a:t>(2) Conceptual Framework</a:t>
            </a:r>
          </a:p>
          <a:p>
            <a:pPr marL="0" indent="0">
              <a:buNone/>
            </a:pPr>
            <a:endParaRPr lang="en-US" sz="2000" dirty="0"/>
          </a:p>
          <a:p>
            <a:pPr marL="0" indent="0">
              <a:buNone/>
            </a:pPr>
            <a:r>
              <a:rPr lang="en-US" sz="2000" dirty="0" smtClean="0"/>
              <a:t>(3) Personnel Loading charts and Timelines</a:t>
            </a:r>
          </a:p>
          <a:p>
            <a:pPr marL="0" indent="0">
              <a:buNone/>
            </a:pPr>
            <a:endParaRPr lang="en-US" sz="2000" dirty="0"/>
          </a:p>
          <a:p>
            <a:pPr marL="0" indent="0">
              <a:buNone/>
            </a:pPr>
            <a:r>
              <a:rPr lang="en-US" sz="2000" dirty="0" smtClean="0"/>
              <a:t>(4) Budget</a:t>
            </a:r>
          </a:p>
          <a:p>
            <a:pPr>
              <a:buAutoNum type="arabicParenBoth" startAt="2"/>
            </a:pPr>
            <a:endParaRPr lang="en-US" sz="2000" dirty="0"/>
          </a:p>
          <a:p>
            <a:pPr marL="0" indent="0">
              <a:buNone/>
            </a:pPr>
            <a:endParaRPr lang="en-US" sz="2000" dirty="0" smtClean="0"/>
          </a:p>
          <a:p>
            <a:pPr marL="0" indent="0">
              <a:buNone/>
            </a:pPr>
            <a:r>
              <a:rPr lang="en-US" sz="2000" dirty="0"/>
              <a:t> </a:t>
            </a:r>
            <a:endParaRPr lang="en-US" sz="2000" dirty="0" smtClean="0"/>
          </a:p>
          <a:p>
            <a:pPr marL="0" indent="0">
              <a:buNone/>
            </a:pPr>
            <a:endParaRPr lang="en-US" sz="1600" b="1" dirty="0"/>
          </a:p>
          <a:p>
            <a:pPr marL="457200" lvl="1" indent="0">
              <a:buNone/>
            </a:pPr>
            <a:endParaRPr lang="en-US" sz="2000"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26</a:t>
            </a:fld>
            <a:endParaRPr lang="en-US" dirty="0">
              <a:solidFill>
                <a:srgbClr val="898989"/>
              </a:solidFill>
            </a:endParaRPr>
          </a:p>
        </p:txBody>
      </p:sp>
    </p:spTree>
    <p:extLst>
      <p:ext uri="{BB962C8B-B14F-4D97-AF65-F5344CB8AC3E}">
        <p14:creationId xmlns:p14="http://schemas.microsoft.com/office/powerpoint/2010/main" val="18862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Include in Budget </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91000"/>
          </a:xfrm>
        </p:spPr>
        <p:txBody>
          <a:bodyPr>
            <a:noAutofit/>
          </a:bodyPr>
          <a:lstStyle/>
          <a:p>
            <a:pPr marL="0" indent="0">
              <a:buNone/>
            </a:pPr>
            <a:r>
              <a:rPr lang="en-US" sz="2000" dirty="0" smtClean="0"/>
              <a:t>Attendance at the following: </a:t>
            </a:r>
          </a:p>
          <a:p>
            <a:pPr marL="0" indent="0">
              <a:buNone/>
            </a:pPr>
            <a:endParaRPr lang="en-US" sz="2000" dirty="0" smtClean="0"/>
          </a:p>
          <a:p>
            <a:pPr marL="0" indent="0">
              <a:buNone/>
            </a:pPr>
            <a:r>
              <a:rPr lang="en-US" sz="2000" dirty="0" smtClean="0"/>
              <a:t>(</a:t>
            </a:r>
            <a:r>
              <a:rPr lang="en-US" sz="2000" dirty="0" err="1"/>
              <a:t>i</a:t>
            </a:r>
            <a:r>
              <a:rPr lang="en-US" sz="2000" dirty="0"/>
              <a:t>) A </a:t>
            </a:r>
            <a:r>
              <a:rPr lang="en-US" sz="2000" b="1" dirty="0"/>
              <a:t>one and one-half day kick-off meeting </a:t>
            </a:r>
            <a:r>
              <a:rPr lang="en-US" sz="2000" dirty="0"/>
              <a:t>in Washington, DC, after receipt of the award, and an annual planning meeting in Washington, DC, with the OSEP project officer and other relevant staff during each subsequent year of the project period.</a:t>
            </a:r>
          </a:p>
          <a:p>
            <a:pPr marL="0" indent="0">
              <a:buNone/>
            </a:pPr>
            <a:r>
              <a:rPr lang="en-US" sz="2000" dirty="0" smtClean="0"/>
              <a:t>(</a:t>
            </a:r>
            <a:r>
              <a:rPr lang="en-US" sz="2000" dirty="0"/>
              <a:t>ii) A two and one-half day project directors’ conference in Washington, DC, during each year of the project period; and</a:t>
            </a:r>
          </a:p>
          <a:p>
            <a:pPr marL="0" indent="0">
              <a:buNone/>
            </a:pPr>
            <a:r>
              <a:rPr lang="en-US" sz="2000" dirty="0"/>
              <a:t>(iii) Two annual two-day trips to attend Department briefings, Department-sponsored conferences, and other meetings, as requested by OSEP</a:t>
            </a:r>
            <a:r>
              <a:rPr lang="en-US" sz="2000" dirty="0" smtClean="0"/>
              <a:t>;</a:t>
            </a:r>
          </a:p>
          <a:p>
            <a:pPr marL="0" indent="0">
              <a:buNone/>
            </a:pPr>
            <a:r>
              <a:rPr lang="en-US" sz="2000" b="1" dirty="0"/>
              <a:t>	</a:t>
            </a:r>
            <a:endParaRPr lang="en-US" sz="2000" b="1" dirty="0" smtClean="0"/>
          </a:p>
          <a:p>
            <a:pPr marL="0" indent="0">
              <a:buNone/>
            </a:pPr>
            <a:r>
              <a:rPr lang="en-US" sz="1600" b="1" dirty="0" smtClean="0"/>
              <a:t>See </a:t>
            </a:r>
            <a:r>
              <a:rPr lang="en-US" sz="1600" b="1" dirty="0"/>
              <a:t>Pages </a:t>
            </a:r>
            <a:r>
              <a:rPr lang="en-US" sz="1600" b="1" dirty="0" smtClean="0"/>
              <a:t>A-18-A19</a:t>
            </a:r>
            <a:endParaRPr lang="en-US" sz="1600" b="1" dirty="0"/>
          </a:p>
          <a:p>
            <a:endParaRPr lang="en-US" sz="2000" dirty="0"/>
          </a:p>
          <a:p>
            <a:pPr marL="0" indent="0">
              <a:buNone/>
            </a:pPr>
            <a:endParaRPr lang="en-US" sz="2000" b="1" dirty="0"/>
          </a:p>
          <a:p>
            <a:endParaRPr lang="en-US" sz="2000" dirty="0"/>
          </a:p>
          <a:p>
            <a:endParaRPr lang="en-US" sz="2000" dirty="0"/>
          </a:p>
          <a:p>
            <a:endParaRPr lang="en-US" sz="2000" dirty="0"/>
          </a:p>
          <a:p>
            <a:endParaRPr lang="en-US"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27</a:t>
            </a:fld>
            <a:endParaRPr lang="en-US" dirty="0">
              <a:solidFill>
                <a:srgbClr val="898989"/>
              </a:solidFill>
            </a:endParaRPr>
          </a:p>
        </p:txBody>
      </p:sp>
    </p:spTree>
    <p:extLst>
      <p:ext uri="{BB962C8B-B14F-4D97-AF65-F5344CB8AC3E}">
        <p14:creationId xmlns:p14="http://schemas.microsoft.com/office/powerpoint/2010/main" val="347017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Include in Budget</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pPr marL="0" indent="0">
              <a:buNone/>
            </a:pPr>
            <a:r>
              <a:rPr lang="en-US" sz="2000" dirty="0" smtClean="0"/>
              <a:t>(</a:t>
            </a:r>
            <a:r>
              <a:rPr lang="en-US" sz="2000" dirty="0"/>
              <a:t>4) A</a:t>
            </a:r>
            <a:r>
              <a:rPr lang="en-US" sz="2000" dirty="0" smtClean="0"/>
              <a:t> </a:t>
            </a:r>
            <a:r>
              <a:rPr lang="en-US" sz="2000" dirty="0"/>
              <a:t>line item for an annual set-aside of five percent of the grant amount to support emerging needs that are consistent with the proposed project’s intended outcomes, as those needs are identified in consultation with and approved by the OSEP project officer. With approval from the OSEP project officer, the project must reallocate </a:t>
            </a:r>
            <a:r>
              <a:rPr lang="en-US" sz="2000" dirty="0" smtClean="0"/>
              <a:t>any </a:t>
            </a:r>
            <a:r>
              <a:rPr lang="en-US" sz="2000" dirty="0"/>
              <a:t>remaining funds from this annual set-aside no later than the end of the third quarter of each budget period; and </a:t>
            </a:r>
          </a:p>
          <a:p>
            <a:pPr marL="0" indent="0">
              <a:buNone/>
            </a:pPr>
            <a:endParaRPr lang="en-US" sz="2000" b="1" dirty="0"/>
          </a:p>
          <a:p>
            <a:pPr marL="0" indent="0">
              <a:buNone/>
            </a:pPr>
            <a:r>
              <a:rPr lang="en-US" sz="1800" b="1" dirty="0" smtClean="0"/>
              <a:t>See </a:t>
            </a:r>
            <a:r>
              <a:rPr lang="en-US" sz="1800" b="1" dirty="0"/>
              <a:t>Pages </a:t>
            </a:r>
            <a:r>
              <a:rPr lang="en-US" sz="1800" b="1" dirty="0" smtClean="0"/>
              <a:t>A-18-A19</a:t>
            </a:r>
            <a:endParaRPr lang="en-US" sz="1800" b="1" dirty="0"/>
          </a:p>
          <a:p>
            <a:endParaRPr lang="en-US" sz="1800" b="1" dirty="0" smtClean="0"/>
          </a:p>
          <a:p>
            <a:pPr marL="0" indent="0">
              <a:buNone/>
            </a:pPr>
            <a:endParaRPr lang="en-US" sz="1800" b="1" dirty="0"/>
          </a:p>
          <a:p>
            <a:endParaRPr lang="en-US" sz="18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28</a:t>
            </a:fld>
            <a:endParaRPr lang="en-US" dirty="0">
              <a:solidFill>
                <a:srgbClr val="898989"/>
              </a:solidFill>
            </a:endParaRPr>
          </a:p>
        </p:txBody>
      </p:sp>
    </p:spTree>
    <p:extLst>
      <p:ext uri="{BB962C8B-B14F-4D97-AF65-F5344CB8AC3E}">
        <p14:creationId xmlns:p14="http://schemas.microsoft.com/office/powerpoint/2010/main" val="163634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Purpose</a:t>
            </a:r>
          </a:p>
          <a:p>
            <a:r>
              <a:rPr lang="en-US" dirty="0" smtClean="0"/>
              <a:t>Absolute Priority and Key Definitions</a:t>
            </a:r>
            <a:endParaRPr lang="en-US" dirty="0"/>
          </a:p>
          <a:p>
            <a:r>
              <a:rPr lang="en-US" dirty="0"/>
              <a:t>Eligible </a:t>
            </a:r>
            <a:r>
              <a:rPr lang="en-US" dirty="0" smtClean="0"/>
              <a:t>Applicants</a:t>
            </a:r>
            <a:endParaRPr lang="en-US" dirty="0"/>
          </a:p>
          <a:p>
            <a:r>
              <a:rPr lang="en-US" dirty="0"/>
              <a:t>Award Information </a:t>
            </a:r>
          </a:p>
          <a:p>
            <a:r>
              <a:rPr lang="en-US" dirty="0"/>
              <a:t>Timeline </a:t>
            </a:r>
          </a:p>
          <a:p>
            <a:r>
              <a:rPr lang="en-US" dirty="0" smtClean="0"/>
              <a:t>Program </a:t>
            </a:r>
            <a:r>
              <a:rPr lang="en-US" dirty="0"/>
              <a:t>Requirements </a:t>
            </a:r>
            <a:endParaRPr lang="en-US" dirty="0" smtClean="0"/>
          </a:p>
          <a:p>
            <a:r>
              <a:rPr lang="en-US" dirty="0" smtClean="0"/>
              <a:t>Application and Administrative Requirements</a:t>
            </a:r>
            <a:endParaRPr lang="en-US" dirty="0"/>
          </a:p>
          <a:p>
            <a:r>
              <a:rPr lang="en-US" dirty="0"/>
              <a:t>Selection Criteria </a:t>
            </a:r>
          </a:p>
          <a:p>
            <a:endParaRPr lang="en-US" dirty="0"/>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2</a:t>
            </a:fld>
            <a:endParaRPr lang="en-US" dirty="0"/>
          </a:p>
        </p:txBody>
      </p:sp>
      <p:sp>
        <p:nvSpPr>
          <p:cNvPr id="4" name="Title 3"/>
          <p:cNvSpPr>
            <a:spLocks noGrp="1"/>
          </p:cNvSpPr>
          <p:nvPr>
            <p:ph type="title"/>
          </p:nvPr>
        </p:nvSpPr>
        <p:spPr>
          <a:xfrm>
            <a:off x="457200" y="1905000"/>
            <a:ext cx="8229600" cy="609600"/>
          </a:xfrm>
        </p:spPr>
        <p:txBody>
          <a:bodyPr/>
          <a:lstStyle/>
          <a:p>
            <a:r>
              <a:rPr lang="en-US" sz="3200" b="1" dirty="0" smtClean="0">
                <a:solidFill>
                  <a:srgbClr val="04A200"/>
                </a:solidFill>
              </a:rPr>
              <a:t>Topics for Discussion</a:t>
            </a:r>
            <a:endParaRPr lang="en-US" sz="3200" b="1" dirty="0">
              <a:solidFill>
                <a:srgbClr val="04A200"/>
              </a:solidFill>
            </a:endParaRPr>
          </a:p>
        </p:txBody>
      </p:sp>
    </p:spTree>
    <p:extLst>
      <p:ext uri="{BB962C8B-B14F-4D97-AF65-F5344CB8AC3E}">
        <p14:creationId xmlns:p14="http://schemas.microsoft.com/office/powerpoint/2010/main" val="3104563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Additional Application Requirements:</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pPr marL="0" indent="0">
              <a:buNone/>
            </a:pPr>
            <a:r>
              <a:rPr lang="en-US" sz="2000" dirty="0"/>
              <a:t>(5) Maintain a high-quality website, with an easy-to-navigate design, that meets government or industry-recognized standards for accessibility. </a:t>
            </a:r>
          </a:p>
          <a:p>
            <a:endParaRPr lang="en-US" sz="2000" dirty="0" smtClean="0"/>
          </a:p>
          <a:p>
            <a:endParaRPr lang="en-US" sz="2000" dirty="0"/>
          </a:p>
          <a:p>
            <a:endParaRPr lang="en-US" sz="2000" dirty="0" smtClean="0"/>
          </a:p>
          <a:p>
            <a:pPr marL="0" indent="0">
              <a:buNone/>
            </a:pPr>
            <a:r>
              <a:rPr lang="en-US" sz="1600" b="1" dirty="0" smtClean="0"/>
              <a:t>See page A-19</a:t>
            </a:r>
            <a:endParaRPr lang="en-US" sz="1600" b="1" dirty="0"/>
          </a:p>
          <a:p>
            <a:endParaRPr lang="en-US" sz="20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29</a:t>
            </a:fld>
            <a:endParaRPr lang="en-US" dirty="0">
              <a:solidFill>
                <a:srgbClr val="898989"/>
              </a:solidFill>
            </a:endParaRPr>
          </a:p>
        </p:txBody>
      </p:sp>
    </p:spTree>
    <p:extLst>
      <p:ext uri="{BB962C8B-B14F-4D97-AF65-F5344CB8AC3E}">
        <p14:creationId xmlns:p14="http://schemas.microsoft.com/office/powerpoint/2010/main" val="60155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370996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solidFill>
                  <a:srgbClr val="038A00"/>
                </a:solidFill>
                <a:latin typeface="Georgia" panose="02040502050405020303" pitchFamily="18" charset="0"/>
              </a:rPr>
              <a:t>Selection Criteria </a:t>
            </a:r>
            <a:endParaRPr lang="en-US" sz="3200" b="1" dirty="0">
              <a:solidFill>
                <a:srgbClr val="038A00"/>
              </a:solidFill>
              <a:latin typeface="Georgia" panose="02040502050405020303" pitchFamily="18" charset="0"/>
            </a:endParaRPr>
          </a:p>
        </p:txBody>
      </p:sp>
      <p:sp>
        <p:nvSpPr>
          <p:cNvPr id="4" name="Content Placeholder 3"/>
          <p:cNvSpPr>
            <a:spLocks noGrp="1"/>
          </p:cNvSpPr>
          <p:nvPr>
            <p:ph idx="1"/>
          </p:nvPr>
        </p:nvSpPr>
        <p:spPr/>
        <p:txBody>
          <a:bodyPr>
            <a:noAutofit/>
          </a:bodyPr>
          <a:lstStyle/>
          <a:p>
            <a:pPr marL="457200" indent="-457200">
              <a:spcBef>
                <a:spcPts val="2400"/>
              </a:spcBef>
              <a:buAutoNum type="arabicPeriod"/>
              <a:tabLst>
                <a:tab pos="6400800" algn="l"/>
                <a:tab pos="8002588" algn="r"/>
              </a:tabLst>
            </a:pPr>
            <a:r>
              <a:rPr lang="en-US" sz="1800" b="1" dirty="0" smtClean="0">
                <a:solidFill>
                  <a:schemeClr val="tx2"/>
                </a:solidFill>
                <a:latin typeface="Cambria" panose="02040503050406030204" pitchFamily="18" charset="0"/>
              </a:rPr>
              <a:t>Significance of the Project	(20 points)</a:t>
            </a:r>
          </a:p>
          <a:p>
            <a:pPr marL="457200" indent="-457200">
              <a:spcBef>
                <a:spcPts val="2400"/>
              </a:spcBef>
              <a:buAutoNum type="arabicPeriod"/>
              <a:tabLst>
                <a:tab pos="6400800" algn="l"/>
                <a:tab pos="8002588" algn="r"/>
              </a:tabLst>
            </a:pPr>
            <a:r>
              <a:rPr lang="en-US" sz="1800" b="1" dirty="0" smtClean="0">
                <a:solidFill>
                  <a:schemeClr val="tx2"/>
                </a:solidFill>
                <a:latin typeface="Cambria" panose="02040503050406030204" pitchFamily="18" charset="0"/>
              </a:rPr>
              <a:t>Quality of Project Services	(20 points)</a:t>
            </a:r>
          </a:p>
          <a:p>
            <a:pPr marL="457200" indent="-457200">
              <a:spcBef>
                <a:spcPts val="2400"/>
              </a:spcBef>
              <a:buAutoNum type="arabicPeriod"/>
            </a:pPr>
            <a:r>
              <a:rPr lang="en-US" sz="1800" b="1" dirty="0" smtClean="0">
                <a:solidFill>
                  <a:schemeClr val="tx2"/>
                </a:solidFill>
                <a:latin typeface="Cambria" panose="02040503050406030204" pitchFamily="18" charset="0"/>
              </a:rPr>
              <a:t>Quality of Project Evaluation</a:t>
            </a:r>
            <a:r>
              <a:rPr lang="en-US" sz="1800" b="1" dirty="0">
                <a:solidFill>
                  <a:schemeClr val="tx2"/>
                </a:solidFill>
                <a:latin typeface="Cambria" panose="02040503050406030204" pitchFamily="18" charset="0"/>
              </a:rPr>
              <a:t>	</a:t>
            </a:r>
            <a:r>
              <a:rPr lang="en-US" sz="1800" b="1" dirty="0" smtClean="0">
                <a:solidFill>
                  <a:schemeClr val="tx2"/>
                </a:solidFill>
                <a:latin typeface="Cambria" panose="02040503050406030204" pitchFamily="18" charset="0"/>
              </a:rPr>
              <a:t>			(15 points)</a:t>
            </a:r>
          </a:p>
          <a:p>
            <a:pPr marL="457200" indent="-457200">
              <a:spcBef>
                <a:spcPts val="2400"/>
              </a:spcBef>
              <a:buAutoNum type="arabicPeriod"/>
              <a:tabLst>
                <a:tab pos="6400800" algn="l"/>
              </a:tabLst>
            </a:pPr>
            <a:r>
              <a:rPr lang="en-US" sz="1800" b="1" dirty="0" smtClean="0">
                <a:solidFill>
                  <a:schemeClr val="tx2"/>
                </a:solidFill>
                <a:latin typeface="Cambria" panose="02040503050406030204" pitchFamily="18" charset="0"/>
              </a:rPr>
              <a:t>Adequacy of Project Resources 	</a:t>
            </a:r>
            <a:r>
              <a:rPr lang="en-US" sz="1800" b="1" dirty="0">
                <a:solidFill>
                  <a:schemeClr val="tx2"/>
                </a:solidFill>
                <a:latin typeface="Cambria" panose="02040503050406030204" pitchFamily="18" charset="0"/>
              </a:rPr>
              <a:t> </a:t>
            </a:r>
            <a:r>
              <a:rPr lang="en-US" sz="1800" b="1" dirty="0" smtClean="0">
                <a:solidFill>
                  <a:schemeClr val="tx2"/>
                </a:solidFill>
                <a:latin typeface="Cambria" panose="02040503050406030204" pitchFamily="18" charset="0"/>
              </a:rPr>
              <a:t>(25 </a:t>
            </a:r>
            <a:r>
              <a:rPr lang="en-US" sz="1800" b="1" dirty="0">
                <a:solidFill>
                  <a:schemeClr val="tx2"/>
                </a:solidFill>
                <a:latin typeface="Cambria" panose="02040503050406030204" pitchFamily="18" charset="0"/>
              </a:rPr>
              <a:t>points</a:t>
            </a:r>
            <a:r>
              <a:rPr lang="en-US" sz="1800" b="1" dirty="0" smtClean="0">
                <a:solidFill>
                  <a:schemeClr val="tx2"/>
                </a:solidFill>
                <a:latin typeface="Cambria" panose="02040503050406030204" pitchFamily="18" charset="0"/>
              </a:rPr>
              <a:t>)</a:t>
            </a:r>
          </a:p>
          <a:p>
            <a:pPr marL="457200" indent="-457200">
              <a:spcBef>
                <a:spcPts val="2400"/>
              </a:spcBef>
              <a:buFont typeface="Wingdings" charset="2"/>
              <a:buAutoNum type="arabicPeriod"/>
              <a:tabLst>
                <a:tab pos="6400800" algn="l"/>
              </a:tabLst>
            </a:pPr>
            <a:r>
              <a:rPr lang="en-US" sz="1800" b="1" dirty="0" smtClean="0">
                <a:solidFill>
                  <a:schemeClr val="tx2"/>
                </a:solidFill>
                <a:latin typeface="Cambria" panose="02040503050406030204" pitchFamily="18" charset="0"/>
              </a:rPr>
              <a:t>Quality of Management Plans 	</a:t>
            </a:r>
            <a:r>
              <a:rPr lang="en-US" sz="1800" b="1" dirty="0">
                <a:solidFill>
                  <a:schemeClr val="tx2"/>
                </a:solidFill>
                <a:latin typeface="Cambria" panose="02040503050406030204" pitchFamily="18" charset="0"/>
              </a:rPr>
              <a:t> </a:t>
            </a:r>
            <a:r>
              <a:rPr lang="en-US" sz="1800" b="1" dirty="0" smtClean="0">
                <a:solidFill>
                  <a:schemeClr val="tx2"/>
                </a:solidFill>
                <a:latin typeface="Cambria" panose="02040503050406030204" pitchFamily="18" charset="0"/>
              </a:rPr>
              <a:t>(20 points)</a:t>
            </a:r>
          </a:p>
          <a:p>
            <a:pPr marL="0" indent="0">
              <a:spcBef>
                <a:spcPts val="2400"/>
              </a:spcBef>
              <a:buNone/>
              <a:tabLst>
                <a:tab pos="6400800" algn="l"/>
              </a:tabLst>
            </a:pPr>
            <a:r>
              <a:rPr lang="en-US" sz="1800" b="1" dirty="0" smtClean="0">
                <a:solidFill>
                  <a:srgbClr val="038A00"/>
                </a:solidFill>
                <a:latin typeface="Cambria" panose="02040503050406030204" pitchFamily="18" charset="0"/>
              </a:rPr>
              <a:t>	100 </a:t>
            </a:r>
            <a:r>
              <a:rPr lang="en-US" sz="1800" b="1" dirty="0">
                <a:solidFill>
                  <a:srgbClr val="038A00"/>
                </a:solidFill>
                <a:latin typeface="Cambria" panose="02040503050406030204" pitchFamily="18" charset="0"/>
              </a:rPr>
              <a:t>points </a:t>
            </a:r>
          </a:p>
          <a:p>
            <a:pPr marL="0" indent="0">
              <a:spcBef>
                <a:spcPts val="2400"/>
              </a:spcBef>
              <a:buNone/>
              <a:tabLst>
                <a:tab pos="6400800" algn="l"/>
              </a:tabLst>
            </a:pPr>
            <a:endParaRPr lang="en-US" sz="1800" b="1" dirty="0" smtClean="0">
              <a:solidFill>
                <a:schemeClr val="tx2"/>
              </a:solidFill>
              <a:latin typeface="Cambria" panose="02040503050406030204" pitchFamily="18" charset="0"/>
            </a:endParaRPr>
          </a:p>
          <a:p>
            <a:pPr marL="0" indent="0" algn="ctr">
              <a:lnSpc>
                <a:spcPct val="110000"/>
              </a:lnSpc>
              <a:spcBef>
                <a:spcPts val="600"/>
              </a:spcBef>
              <a:buNone/>
            </a:pPr>
            <a:r>
              <a:rPr lang="en-US" sz="2400" b="1" dirty="0" smtClean="0">
                <a:solidFill>
                  <a:schemeClr val="tx2"/>
                </a:solidFill>
                <a:latin typeface="Tw Cen MT" panose="020B0602020104020603" pitchFamily="34" charset="0"/>
              </a:rPr>
              <a:t>						</a:t>
            </a:r>
            <a:endParaRPr lang="en-US" sz="2400" b="1" dirty="0" smtClean="0">
              <a:solidFill>
                <a:srgbClr val="038A00"/>
              </a:solidFill>
              <a:latin typeface="Tw Cen MT" panose="020B0602020104020603" pitchFamily="34" charset="0"/>
            </a:endParaRPr>
          </a:p>
        </p:txBody>
      </p:sp>
      <p:sp>
        <p:nvSpPr>
          <p:cNvPr id="5" name="Text Placeholder 4"/>
          <p:cNvSpPr>
            <a:spLocks noGrp="1"/>
          </p:cNvSpPr>
          <p:nvPr>
            <p:ph type="body" sz="quarter" idx="10"/>
          </p:nvPr>
        </p:nvSpPr>
        <p:spPr/>
        <p:txBody>
          <a:bodyPr/>
          <a:lstStyle/>
          <a:p>
            <a:r>
              <a:rPr lang="en-US" altLang="en-US" b="1" i="1" dirty="0">
                <a:solidFill>
                  <a:srgbClr val="04A200"/>
                </a:solidFill>
                <a:latin typeface="Georgia" panose="02040502050405020303" pitchFamily="18" charset="0"/>
              </a:rPr>
              <a:t>FY 2017, CFDA </a:t>
            </a:r>
            <a:r>
              <a:rPr lang="en-US" altLang="en-US" b="1" i="1" dirty="0" smtClean="0">
                <a:solidFill>
                  <a:srgbClr val="04A200"/>
                </a:solidFill>
                <a:latin typeface="Georgia" panose="02040502050405020303" pitchFamily="18" charset="0"/>
              </a:rPr>
              <a:t>84.327A</a:t>
            </a:r>
            <a:endParaRPr lang="en-US" altLang="en-US" b="1" i="1" dirty="0">
              <a:solidFill>
                <a:srgbClr val="04A200"/>
              </a:solidFill>
              <a:latin typeface="Georgia" panose="02040502050405020303" pitchFamily="18" charset="0"/>
            </a:endParaRPr>
          </a:p>
          <a:p>
            <a:endParaRPr lang="en-US" dirty="0">
              <a:latin typeface="Georgia" panose="02040502050405020303" pitchFamily="18" charset="0"/>
            </a:endParaRPr>
          </a:p>
        </p:txBody>
      </p:sp>
      <p:sp>
        <p:nvSpPr>
          <p:cNvPr id="2" name="Slide Number Placeholder 1"/>
          <p:cNvSpPr>
            <a:spLocks noGrp="1"/>
          </p:cNvSpPr>
          <p:nvPr>
            <p:ph type="sldNum" sz="quarter" idx="11"/>
          </p:nvPr>
        </p:nvSpPr>
        <p:spPr>
          <a:xfrm>
            <a:off x="4824186" y="6550627"/>
            <a:ext cx="533400" cy="365125"/>
          </a:xfrm>
        </p:spPr>
        <p:txBody>
          <a:bodyPr/>
          <a:lstStyle/>
          <a:p>
            <a:pPr algn="ctr"/>
            <a:fld id="{991CF879-4700-4E47-A7E3-74EF38E50439}" type="slidenum">
              <a:rPr lang="en-US" sz="1200" smtClean="0">
                <a:solidFill>
                  <a:srgbClr val="898989"/>
                </a:solidFill>
                <a:latin typeface="+mj-lt"/>
              </a:rPr>
              <a:pPr algn="ctr"/>
              <a:t>31</a:t>
            </a:fld>
            <a:endParaRPr lang="en-US" sz="1200" dirty="0">
              <a:solidFill>
                <a:srgbClr val="898989"/>
              </a:solidFill>
              <a:latin typeface="+mj-lt"/>
            </a:endParaRPr>
          </a:p>
        </p:txBody>
      </p:sp>
      <p:sp>
        <p:nvSpPr>
          <p:cNvPr id="7" name="Oval 6"/>
          <p:cNvSpPr/>
          <p:nvPr/>
        </p:nvSpPr>
        <p:spPr>
          <a:xfrm>
            <a:off x="4176486" y="5904741"/>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8229" y="6143764"/>
            <a:ext cx="4958320" cy="397032"/>
          </a:xfrm>
          <a:prstGeom prst="rect">
            <a:avLst/>
          </a:prstGeom>
          <a:ln>
            <a:solidFill>
              <a:schemeClr val="accent1"/>
            </a:solidFill>
          </a:ln>
        </p:spPr>
        <p:txBody>
          <a:bodyPr wrap="square">
            <a:spAutoFit/>
          </a:bodyPr>
          <a:lstStyle/>
          <a:p>
            <a:pPr algn="ctr">
              <a:lnSpc>
                <a:spcPct val="110000"/>
              </a:lnSpc>
              <a:spcBef>
                <a:spcPts val="1800"/>
              </a:spcBef>
            </a:pPr>
            <a:r>
              <a:rPr lang="en-US" b="1" dirty="0">
                <a:solidFill>
                  <a:schemeClr val="tx2"/>
                </a:solidFill>
                <a:latin typeface="Tw Cen MT" panose="020B0602020104020603" pitchFamily="34" charset="0"/>
              </a:rPr>
              <a:t>See Application Package pages </a:t>
            </a:r>
            <a:r>
              <a:rPr lang="en-US" b="1" dirty="0" smtClean="0">
                <a:solidFill>
                  <a:schemeClr val="tx2"/>
                </a:solidFill>
                <a:latin typeface="Tw Cen MT" panose="020B0602020104020603" pitchFamily="34" charset="0"/>
              </a:rPr>
              <a:t>B-20 </a:t>
            </a:r>
            <a:r>
              <a:rPr lang="en-US" b="1" dirty="0">
                <a:solidFill>
                  <a:schemeClr val="tx2"/>
                </a:solidFill>
                <a:latin typeface="Tw Cen MT" panose="020B0602020104020603" pitchFamily="34" charset="0"/>
              </a:rPr>
              <a:t>thru </a:t>
            </a:r>
            <a:r>
              <a:rPr lang="en-US" b="1" dirty="0" smtClean="0">
                <a:solidFill>
                  <a:schemeClr val="tx2"/>
                </a:solidFill>
                <a:latin typeface="Tw Cen MT" panose="020B0602020104020603" pitchFamily="34" charset="0"/>
              </a:rPr>
              <a:t>B-23       </a:t>
            </a:r>
            <a:endParaRPr lang="en-US" b="1" dirty="0">
              <a:solidFill>
                <a:schemeClr val="tx2"/>
              </a:solidFill>
              <a:latin typeface="Tw Cen MT" panose="020B0602020104020603" pitchFamily="34" charset="0"/>
            </a:endParaRPr>
          </a:p>
        </p:txBody>
      </p:sp>
    </p:spTree>
    <p:extLst>
      <p:ext uri="{BB962C8B-B14F-4D97-AF65-F5344CB8AC3E}">
        <p14:creationId xmlns:p14="http://schemas.microsoft.com/office/powerpoint/2010/main" val="40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6400"/>
            <a:ext cx="8229600" cy="533400"/>
          </a:xfrm>
        </p:spPr>
        <p:txBody>
          <a:bodyPr/>
          <a:lstStyle/>
          <a:p>
            <a:pPr algn="ctr"/>
            <a:r>
              <a:rPr lang="en-US" b="1" dirty="0" smtClean="0">
                <a:solidFill>
                  <a:srgbClr val="038A00"/>
                </a:solidFill>
                <a:latin typeface="Tw Cen MT" panose="020B0602020104020603" pitchFamily="34" charset="0"/>
              </a:rPr>
              <a:t>Significance of the Project</a:t>
            </a:r>
            <a:endParaRPr lang="en-US" sz="2800" b="1" dirty="0">
              <a:solidFill>
                <a:srgbClr val="038A00"/>
              </a:solidFill>
              <a:latin typeface="Tw Cen MT" panose="020B0602020104020603" pitchFamily="34" charset="0"/>
            </a:endParaRPr>
          </a:p>
        </p:txBody>
      </p:sp>
      <p:sp>
        <p:nvSpPr>
          <p:cNvPr id="4" name="Content Placeholder 3"/>
          <p:cNvSpPr>
            <a:spLocks noGrp="1"/>
          </p:cNvSpPr>
          <p:nvPr>
            <p:ph idx="1"/>
          </p:nvPr>
        </p:nvSpPr>
        <p:spPr/>
        <p:txBody>
          <a:bodyPr>
            <a:normAutofit fontScale="92500" lnSpcReduction="10000"/>
          </a:bodyPr>
          <a:lstStyle/>
          <a:p>
            <a:pPr marL="0" lvl="0" indent="0">
              <a:spcBef>
                <a:spcPct val="0"/>
              </a:spcBef>
              <a:spcAft>
                <a:spcPts val="1800"/>
              </a:spcAft>
              <a:buClr>
                <a:srgbClr val="4F81BD"/>
              </a:buClr>
              <a:buNone/>
              <a:tabLst>
                <a:tab pos="182880" algn="l"/>
              </a:tabLst>
              <a:defRPr/>
            </a:pPr>
            <a:r>
              <a:rPr lang="en-US" altLang="en-US" sz="2400" b="1" dirty="0">
                <a:solidFill>
                  <a:schemeClr val="tx2"/>
                </a:solidFill>
                <a:latin typeface="+mn-lt"/>
              </a:rPr>
              <a:t>In determining the significance of the proposed project, </a:t>
            </a:r>
            <a:r>
              <a:rPr lang="en-US" altLang="en-US" sz="2400" b="1" dirty="0" smtClean="0">
                <a:solidFill>
                  <a:schemeClr val="tx2"/>
                </a:solidFill>
                <a:latin typeface="+mn-lt"/>
              </a:rPr>
              <a:t>the </a:t>
            </a:r>
            <a:r>
              <a:rPr lang="en-US" altLang="en-US" sz="2400" b="1" dirty="0">
                <a:solidFill>
                  <a:schemeClr val="tx2"/>
                </a:solidFill>
                <a:latin typeface="+mn-lt"/>
              </a:rPr>
              <a:t>Secretary considers the following </a:t>
            </a:r>
            <a:r>
              <a:rPr lang="en-US" altLang="en-US" sz="2400" b="1" dirty="0" smtClean="0">
                <a:solidFill>
                  <a:schemeClr val="tx2"/>
                </a:solidFill>
                <a:latin typeface="+mn-lt"/>
              </a:rPr>
              <a:t>factors:</a:t>
            </a:r>
          </a:p>
          <a:p>
            <a:pPr marL="0" lvl="0" indent="0">
              <a:spcBef>
                <a:spcPct val="0"/>
              </a:spcBef>
              <a:spcAft>
                <a:spcPts val="1800"/>
              </a:spcAft>
              <a:buClr>
                <a:srgbClr val="4F81BD"/>
              </a:buClr>
              <a:buNone/>
              <a:defRPr/>
            </a:pPr>
            <a:r>
              <a:rPr lang="en-US" altLang="en-US" sz="2000" dirty="0" smtClean="0">
                <a:solidFill>
                  <a:schemeClr val="tx2"/>
                </a:solidFill>
                <a:latin typeface="+mn-lt"/>
              </a:rPr>
              <a:t>(</a:t>
            </a:r>
            <a:r>
              <a:rPr lang="en-US" altLang="en-US" sz="2000" dirty="0" err="1" smtClean="0">
                <a:solidFill>
                  <a:schemeClr val="tx2"/>
                </a:solidFill>
                <a:latin typeface="+mn-lt"/>
              </a:rPr>
              <a:t>i</a:t>
            </a:r>
            <a:r>
              <a:rPr lang="en-US" altLang="en-US" sz="2000" dirty="0" smtClean="0">
                <a:solidFill>
                  <a:schemeClr val="tx2"/>
                </a:solidFill>
                <a:latin typeface="+mn-lt"/>
              </a:rPr>
              <a:t>) </a:t>
            </a:r>
            <a:r>
              <a:rPr lang="en-US" altLang="en-US" sz="2000" dirty="0">
                <a:solidFill>
                  <a:schemeClr val="tx2"/>
                </a:solidFill>
                <a:latin typeface="+mn-lt"/>
              </a:rPr>
              <a:t>The potential contribution of the proposed project to increasing the knowledge or understanding of problems issues or effective strategies.</a:t>
            </a:r>
          </a:p>
          <a:p>
            <a:pPr marL="0" lvl="0" indent="0">
              <a:spcBef>
                <a:spcPct val="0"/>
              </a:spcBef>
              <a:spcAft>
                <a:spcPts val="1800"/>
              </a:spcAft>
              <a:buClr>
                <a:srgbClr val="4F81BD"/>
              </a:buClr>
              <a:buNone/>
              <a:defRPr/>
            </a:pPr>
            <a:r>
              <a:rPr lang="en-US" altLang="en-US" sz="2000" dirty="0" smtClean="0">
                <a:solidFill>
                  <a:schemeClr val="tx2"/>
                </a:solidFill>
                <a:latin typeface="+mn-lt"/>
              </a:rPr>
              <a:t>(ii))The </a:t>
            </a:r>
            <a:r>
              <a:rPr lang="en-US" altLang="en-US" sz="2000" dirty="0">
                <a:solidFill>
                  <a:schemeClr val="tx2"/>
                </a:solidFill>
                <a:latin typeface="+mn-lt"/>
              </a:rPr>
              <a:t>likely utility of the product (such as information, materials, processes, or techniques) that will result from the proposed project, including the potential for it being used effectively in a variety of settings.</a:t>
            </a:r>
          </a:p>
          <a:p>
            <a:pPr marL="0" lvl="0" indent="0">
              <a:spcBef>
                <a:spcPct val="0"/>
              </a:spcBef>
              <a:spcAft>
                <a:spcPts val="1800"/>
              </a:spcAft>
              <a:buClr>
                <a:srgbClr val="4F81BD"/>
              </a:buClr>
              <a:buNone/>
              <a:defRPr/>
            </a:pPr>
            <a:r>
              <a:rPr lang="en-US" altLang="en-US" sz="2000" dirty="0" smtClean="0">
                <a:solidFill>
                  <a:schemeClr val="tx2"/>
                </a:solidFill>
                <a:latin typeface="+mn-lt"/>
              </a:rPr>
              <a:t>(iii) The </a:t>
            </a:r>
            <a:r>
              <a:rPr lang="en-US" altLang="en-US" sz="2000" dirty="0">
                <a:solidFill>
                  <a:schemeClr val="tx2"/>
                </a:solidFill>
                <a:latin typeface="+mn-lt"/>
              </a:rPr>
              <a:t>extent to which the results of the proposed project are disseminated in ways that will enable others to use the information or strategies</a:t>
            </a:r>
            <a:endParaRPr lang="en-US" altLang="en-US" sz="2000" dirty="0" smtClean="0">
              <a:solidFill>
                <a:schemeClr val="tx2"/>
              </a:solidFill>
              <a:latin typeface="+mn-lt"/>
            </a:endParaRPr>
          </a:p>
        </p:txBody>
      </p:sp>
      <p:sp>
        <p:nvSpPr>
          <p:cNvPr id="5" name="Text Placeholder 4"/>
          <p:cNvSpPr>
            <a:spLocks noGrp="1"/>
          </p:cNvSpPr>
          <p:nvPr>
            <p:ph type="body" sz="quarter" idx="10"/>
          </p:nvPr>
        </p:nvSpPr>
        <p:spPr>
          <a:xfrm>
            <a:off x="457200" y="2209800"/>
            <a:ext cx="8229600" cy="4270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0-20 points</a:t>
            </a:r>
            <a:r>
              <a:rPr lang="en-US" b="1" dirty="0">
                <a:solidFill>
                  <a:srgbClr val="04A200"/>
                </a:solidFill>
                <a:latin typeface="Tw Cen MT" panose="020B0602020104020603" pitchFamily="34" charset="0"/>
              </a:rPr>
              <a:t>) </a:t>
            </a:r>
            <a:endParaRPr lang="en-US" dirty="0">
              <a:solidFill>
                <a:srgbClr val="04A200"/>
              </a:solidFill>
            </a:endParaRPr>
          </a:p>
        </p:txBody>
      </p:sp>
      <p:sp>
        <p:nvSpPr>
          <p:cNvPr id="2" name="Slide Number Placeholder 1"/>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pPr algn="ctr">
                <a:defRPr/>
              </a:pPr>
              <a:t>32</a:t>
            </a:fld>
            <a:endParaRPr lang="en-US" sz="1200" dirty="0"/>
          </a:p>
        </p:txBody>
      </p:sp>
    </p:spTree>
    <p:extLst>
      <p:ext uri="{BB962C8B-B14F-4D97-AF65-F5344CB8AC3E}">
        <p14:creationId xmlns:p14="http://schemas.microsoft.com/office/powerpoint/2010/main" val="28932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800" b="1" dirty="0" smtClean="0">
                <a:latin typeface="Tw Cen MT" panose="020B0602020104020603" pitchFamily="34" charset="0"/>
              </a:rPr>
              <a:t>Quality of Project DESIGN</a:t>
            </a:r>
            <a:r>
              <a:rPr lang="en-US" sz="4000" b="1" dirty="0" smtClean="0">
                <a:solidFill>
                  <a:srgbClr val="04A200"/>
                </a:solidFill>
                <a:latin typeface="Tw Cen MT" panose="020B0602020104020603" pitchFamily="34" charset="0"/>
              </a:rPr>
              <a:t/>
            </a:r>
            <a:br>
              <a:rPr lang="en-US" sz="4000" b="1" dirty="0" smtClean="0">
                <a:solidFill>
                  <a:srgbClr val="04A200"/>
                </a:solidFill>
                <a:latin typeface="Tw Cen MT" panose="020B0602020104020603" pitchFamily="34" charset="0"/>
              </a:rPr>
            </a:br>
            <a:endParaRPr lang="en-US" sz="24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152400" y="2286000"/>
            <a:ext cx="8458200" cy="4419600"/>
          </a:xfrm>
        </p:spPr>
        <p:txBody>
          <a:bodyPr>
            <a:noAutofit/>
          </a:bodyPr>
          <a:lstStyle/>
          <a:p>
            <a:pPr marL="0" lvl="0" indent="0">
              <a:spcBef>
                <a:spcPts val="600"/>
              </a:spcBef>
              <a:buClr>
                <a:srgbClr val="4F81BD"/>
              </a:buClr>
              <a:buNone/>
              <a:tabLst>
                <a:tab pos="182880" algn="l"/>
              </a:tabLst>
              <a:defRPr/>
            </a:pPr>
            <a:r>
              <a:rPr lang="en-US" altLang="en-US" sz="1800" b="1" dirty="0" smtClean="0">
                <a:solidFill>
                  <a:schemeClr val="tx2"/>
                </a:solidFill>
                <a:latin typeface="Tw Cen MT" panose="020B0602020104020603" pitchFamily="34" charset="0"/>
              </a:rPr>
              <a:t>	</a:t>
            </a:r>
            <a:r>
              <a:rPr lang="en-US" altLang="en-US" sz="2000" b="1" dirty="0" smtClean="0">
                <a:solidFill>
                  <a:schemeClr val="tx2"/>
                </a:solidFill>
                <a:latin typeface="Tw Cen MT" panose="020B0602020104020603" pitchFamily="34" charset="0"/>
              </a:rPr>
              <a:t>In </a:t>
            </a:r>
            <a:r>
              <a:rPr lang="en-US" altLang="en-US" sz="2000" b="1" dirty="0">
                <a:solidFill>
                  <a:schemeClr val="tx2"/>
                </a:solidFill>
                <a:latin typeface="Tw Cen MT" panose="020B0602020104020603" pitchFamily="34" charset="0"/>
              </a:rPr>
              <a:t>determining the </a:t>
            </a:r>
            <a:r>
              <a:rPr lang="en-US" altLang="en-US" sz="2000" b="1" dirty="0" smtClean="0">
                <a:solidFill>
                  <a:schemeClr val="tx2"/>
                </a:solidFill>
                <a:latin typeface="Tw Cen MT" panose="020B0602020104020603" pitchFamily="34" charset="0"/>
              </a:rPr>
              <a:t>quality of project design, the </a:t>
            </a:r>
            <a:r>
              <a:rPr lang="en-US" altLang="en-US" sz="2000" b="1" dirty="0">
                <a:solidFill>
                  <a:schemeClr val="tx2"/>
                </a:solidFill>
                <a:latin typeface="Tw Cen MT" panose="020B0602020104020603" pitchFamily="34" charset="0"/>
              </a:rPr>
              <a:t>Secretary considers the </a:t>
            </a:r>
            <a:r>
              <a:rPr lang="en-US" altLang="en-US" sz="2000" b="1" dirty="0" smtClean="0">
                <a:solidFill>
                  <a:schemeClr val="tx2"/>
                </a:solidFill>
                <a:latin typeface="Tw Cen MT" panose="020B0602020104020603" pitchFamily="34" charset="0"/>
              </a:rPr>
              <a:t/>
            </a:r>
            <a:br>
              <a:rPr lang="en-US" altLang="en-US" sz="2000" b="1" dirty="0" smtClean="0">
                <a:solidFill>
                  <a:schemeClr val="tx2"/>
                </a:solidFill>
                <a:latin typeface="Tw Cen MT" panose="020B0602020104020603" pitchFamily="34" charset="0"/>
              </a:rPr>
            </a:br>
            <a:r>
              <a:rPr lang="en-US" altLang="en-US" sz="2000" b="1" dirty="0" smtClean="0">
                <a:solidFill>
                  <a:schemeClr val="tx2"/>
                </a:solidFill>
                <a:latin typeface="Tw Cen MT" panose="020B0602020104020603" pitchFamily="34" charset="0"/>
              </a:rPr>
              <a:t>	following </a:t>
            </a:r>
            <a:r>
              <a:rPr lang="en-US" altLang="en-US" sz="2000" b="1" dirty="0">
                <a:solidFill>
                  <a:schemeClr val="tx2"/>
                </a:solidFill>
                <a:latin typeface="Tw Cen MT" panose="020B0602020104020603" pitchFamily="34" charset="0"/>
              </a:rPr>
              <a:t>factors</a:t>
            </a:r>
            <a:r>
              <a:rPr lang="en-US" altLang="en-US" sz="2000" b="1" dirty="0" smtClean="0">
                <a:solidFill>
                  <a:schemeClr val="tx2"/>
                </a:solidFill>
                <a:latin typeface="Tw Cen MT" panose="020B0602020104020603" pitchFamily="34" charset="0"/>
              </a:rPr>
              <a:t>:</a:t>
            </a:r>
          </a:p>
          <a:p>
            <a:pPr marL="0" lvl="0" indent="0">
              <a:spcBef>
                <a:spcPts val="600"/>
              </a:spcBef>
              <a:buClr>
                <a:srgbClr val="4F81BD"/>
              </a:buClr>
              <a:buNone/>
              <a:tabLst>
                <a:tab pos="182880" algn="l"/>
              </a:tabLst>
              <a:defRPr/>
            </a:pPr>
            <a:endParaRPr lang="en-US" altLang="en-US" sz="1800" b="1" dirty="0">
              <a:solidFill>
                <a:schemeClr val="tx2"/>
              </a:solidFill>
              <a:latin typeface="Tw Cen MT" panose="020B0602020104020603" pitchFamily="34" charset="0"/>
            </a:endParaRPr>
          </a:p>
          <a:p>
            <a:pPr marL="274320" indent="0">
              <a:buNone/>
            </a:pPr>
            <a:r>
              <a:rPr lang="en-US" sz="1800" dirty="0" smtClean="0">
                <a:solidFill>
                  <a:schemeClr val="tx2"/>
                </a:solidFill>
                <a:latin typeface="Tw Cen MT" panose="020B0602020104020603" pitchFamily="34" charset="0"/>
              </a:rPr>
              <a:t>(</a:t>
            </a:r>
            <a:r>
              <a:rPr lang="en-US" sz="1800" dirty="0" err="1" smtClean="0">
                <a:solidFill>
                  <a:schemeClr val="tx2"/>
                </a:solidFill>
                <a:latin typeface="Tw Cen MT" panose="020B0602020104020603" pitchFamily="34" charset="0"/>
              </a:rPr>
              <a:t>i</a:t>
            </a:r>
            <a:r>
              <a:rPr lang="en-US" sz="1800" dirty="0" smtClean="0">
                <a:solidFill>
                  <a:schemeClr val="tx2"/>
                </a:solidFill>
                <a:latin typeface="Tw Cen MT" panose="020B0602020104020603" pitchFamily="34" charset="0"/>
              </a:rPr>
              <a:t>) The </a:t>
            </a:r>
            <a:r>
              <a:rPr lang="en-US" sz="1800" dirty="0">
                <a:solidFill>
                  <a:schemeClr val="tx2"/>
                </a:solidFill>
                <a:latin typeface="Tw Cen MT" panose="020B0602020104020603" pitchFamily="34" charset="0"/>
              </a:rPr>
              <a:t>extent to which the goals, objectives, and outcomes to be achieved by the proposed project are clearly specified and measurable</a:t>
            </a:r>
            <a:r>
              <a:rPr lang="en-US" sz="1800" dirty="0" smtClean="0">
                <a:solidFill>
                  <a:schemeClr val="tx2"/>
                </a:solidFill>
                <a:latin typeface="Tw Cen MT" panose="020B0602020104020603" pitchFamily="34" charset="0"/>
              </a:rPr>
              <a:t>.</a:t>
            </a:r>
          </a:p>
          <a:p>
            <a:pPr marL="274320" indent="0">
              <a:buNone/>
            </a:pPr>
            <a:r>
              <a:rPr lang="en-US" sz="1800" dirty="0" smtClean="0">
                <a:solidFill>
                  <a:schemeClr val="tx2"/>
                </a:solidFill>
                <a:latin typeface="Tw Cen MT" panose="020B0602020104020603" pitchFamily="34" charset="0"/>
              </a:rPr>
              <a:t>(</a:t>
            </a:r>
            <a:r>
              <a:rPr lang="en-US" sz="1800" dirty="0">
                <a:solidFill>
                  <a:schemeClr val="tx2"/>
                </a:solidFill>
                <a:latin typeface="Tw Cen MT" panose="020B0602020104020603" pitchFamily="34" charset="0"/>
              </a:rPr>
              <a:t>ii) The extent to which there are (1) a logic model that depicts, at a minimum, the project’s proposed goals, activities, outputs, and outcomes; and (2) a conceptual framework underlying the proposed activities and the quality of that model and framework</a:t>
            </a:r>
            <a:r>
              <a:rPr lang="en-US" sz="1800" dirty="0" smtClean="0">
                <a:solidFill>
                  <a:schemeClr val="tx2"/>
                </a:solidFill>
                <a:latin typeface="Tw Cen MT" panose="020B0602020104020603" pitchFamily="34" charset="0"/>
              </a:rPr>
              <a:t>.</a:t>
            </a:r>
          </a:p>
          <a:p>
            <a:pPr marL="274320" indent="0">
              <a:buNone/>
            </a:pPr>
            <a:r>
              <a:rPr lang="en-US" sz="1800" dirty="0" smtClean="0">
                <a:solidFill>
                  <a:schemeClr val="tx2"/>
                </a:solidFill>
                <a:latin typeface="Tw Cen MT" panose="020B0602020104020603" pitchFamily="34" charset="0"/>
              </a:rPr>
              <a:t>(</a:t>
            </a:r>
            <a:r>
              <a:rPr lang="en-US" sz="1800" dirty="0">
                <a:solidFill>
                  <a:schemeClr val="tx2"/>
                </a:solidFill>
                <a:latin typeface="Tw Cen MT" panose="020B0602020104020603" pitchFamily="34" charset="0"/>
              </a:rPr>
              <a:t>iii) The extent to which the services to be provided by the proposed project reflect up-to-date knowledge and understanding of current research and development in the field; are highly relevant and useful to educators, children, and parents; and are delivered in a timely, cost-efficient manner.</a:t>
            </a:r>
          </a:p>
          <a:p>
            <a:pPr marL="274320" indent="0">
              <a:buNone/>
            </a:pPr>
            <a:endParaRPr lang="en-US" sz="1800" dirty="0" smtClean="0"/>
          </a:p>
          <a:p>
            <a:pPr marL="339725" lvl="0" indent="-339725" algn="r" fontAlgn="base">
              <a:spcBef>
                <a:spcPts val="600"/>
              </a:spcBef>
              <a:buClrTx/>
              <a:buFont typeface="+mj-lt"/>
              <a:buAutoNum type="romanLcPeriod"/>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381000" y="1981200"/>
            <a:ext cx="8229600" cy="5032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0-20 </a:t>
            </a:r>
            <a:r>
              <a:rPr lang="en-US" b="1" dirty="0">
                <a:solidFill>
                  <a:srgbClr val="04A200"/>
                </a:solidFill>
                <a:latin typeface="Tw Cen MT" panose="020B0602020104020603" pitchFamily="34" charset="0"/>
              </a:rPr>
              <a:t>points) </a:t>
            </a:r>
            <a:endParaRPr lang="en-US" dirty="0">
              <a:solidFill>
                <a:srgbClr val="04A200"/>
              </a:solidFill>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33</a:t>
            </a:fld>
            <a:r>
              <a:rPr lang="en-US" sz="1200" dirty="0" smtClean="0">
                <a:latin typeface="+mj-lt"/>
              </a:rPr>
              <a:t> </a:t>
            </a:r>
            <a:endParaRPr lang="en-US" sz="1200" dirty="0">
              <a:latin typeface="+mj-lt"/>
            </a:endParaRPr>
          </a:p>
        </p:txBody>
      </p:sp>
    </p:spTree>
    <p:extLst>
      <p:ext uri="{BB962C8B-B14F-4D97-AF65-F5344CB8AC3E}">
        <p14:creationId xmlns:p14="http://schemas.microsoft.com/office/powerpoint/2010/main" val="99805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800" b="1" dirty="0" smtClean="0">
                <a:latin typeface="Tw Cen MT" panose="020B0602020104020603" pitchFamily="34" charset="0"/>
              </a:rPr>
              <a:t>Quality of Project DESIGN</a:t>
            </a:r>
            <a:r>
              <a:rPr lang="en-US" sz="4000" b="1" dirty="0" smtClean="0">
                <a:solidFill>
                  <a:srgbClr val="04A200"/>
                </a:solidFill>
                <a:latin typeface="Tw Cen MT" panose="020B0602020104020603" pitchFamily="34" charset="0"/>
              </a:rPr>
              <a:t/>
            </a:r>
            <a:br>
              <a:rPr lang="en-US" sz="4000" b="1" dirty="0" smtClean="0">
                <a:solidFill>
                  <a:srgbClr val="04A200"/>
                </a:solidFill>
                <a:latin typeface="Tw Cen MT" panose="020B0602020104020603" pitchFamily="34" charset="0"/>
              </a:rPr>
            </a:br>
            <a:endParaRPr lang="en-US" sz="24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381000" y="2286000"/>
            <a:ext cx="8534400" cy="4419600"/>
          </a:xfrm>
        </p:spPr>
        <p:txBody>
          <a:bodyPr>
            <a:noAutofit/>
          </a:bodyPr>
          <a:lstStyle/>
          <a:p>
            <a:pPr marL="0" lvl="0" indent="0">
              <a:spcBef>
                <a:spcPts val="600"/>
              </a:spcBef>
              <a:buClr>
                <a:srgbClr val="4F81BD"/>
              </a:buClr>
              <a:buNone/>
              <a:tabLst>
                <a:tab pos="182880" algn="l"/>
              </a:tabLst>
              <a:defRPr/>
            </a:pPr>
            <a:r>
              <a:rPr lang="en-US" altLang="en-US" sz="2000" b="1" dirty="0">
                <a:solidFill>
                  <a:schemeClr val="tx2"/>
                </a:solidFill>
                <a:latin typeface="Tw Cen MT" panose="020B0602020104020603" pitchFamily="34" charset="0"/>
              </a:rPr>
              <a:t>In determining the </a:t>
            </a:r>
            <a:r>
              <a:rPr lang="en-US" altLang="en-US" sz="2000" b="1" dirty="0" smtClean="0">
                <a:solidFill>
                  <a:schemeClr val="tx2"/>
                </a:solidFill>
                <a:latin typeface="Tw Cen MT" panose="020B0602020104020603" pitchFamily="34" charset="0"/>
              </a:rPr>
              <a:t>quality of project design, the </a:t>
            </a:r>
            <a:r>
              <a:rPr lang="en-US" altLang="en-US" sz="2000" b="1" dirty="0">
                <a:solidFill>
                  <a:schemeClr val="tx2"/>
                </a:solidFill>
                <a:latin typeface="Tw Cen MT" panose="020B0602020104020603" pitchFamily="34" charset="0"/>
              </a:rPr>
              <a:t>Secretary considers the </a:t>
            </a:r>
            <a:r>
              <a:rPr lang="en-US" altLang="en-US" sz="2000" b="1" dirty="0" smtClean="0">
                <a:solidFill>
                  <a:schemeClr val="tx2"/>
                </a:solidFill>
                <a:latin typeface="Tw Cen MT" panose="020B0602020104020603" pitchFamily="34" charset="0"/>
              </a:rPr>
              <a:t/>
            </a:r>
            <a:br>
              <a:rPr lang="en-US" altLang="en-US" sz="2000" b="1" dirty="0" smtClean="0">
                <a:solidFill>
                  <a:schemeClr val="tx2"/>
                </a:solidFill>
                <a:latin typeface="Tw Cen MT" panose="020B0602020104020603" pitchFamily="34" charset="0"/>
              </a:rPr>
            </a:br>
            <a:r>
              <a:rPr lang="en-US" altLang="en-US" sz="2000" b="1" dirty="0" smtClean="0">
                <a:solidFill>
                  <a:schemeClr val="tx2"/>
                </a:solidFill>
                <a:latin typeface="Tw Cen MT" panose="020B0602020104020603" pitchFamily="34" charset="0"/>
              </a:rPr>
              <a:t>following </a:t>
            </a:r>
            <a:r>
              <a:rPr lang="en-US" altLang="en-US" sz="2000" b="1" dirty="0">
                <a:solidFill>
                  <a:schemeClr val="tx2"/>
                </a:solidFill>
                <a:latin typeface="Tw Cen MT" panose="020B0602020104020603" pitchFamily="34" charset="0"/>
              </a:rPr>
              <a:t>factors</a:t>
            </a:r>
            <a:r>
              <a:rPr lang="en-US" altLang="en-US" sz="2000" b="1" dirty="0" smtClean="0">
                <a:solidFill>
                  <a:schemeClr val="tx2"/>
                </a:solidFill>
                <a:latin typeface="Tw Cen MT" panose="020B0602020104020603" pitchFamily="34" charset="0"/>
              </a:rPr>
              <a:t>:</a:t>
            </a:r>
          </a:p>
          <a:p>
            <a:pPr marL="0" lvl="0" indent="0">
              <a:spcBef>
                <a:spcPts val="600"/>
              </a:spcBef>
              <a:buClr>
                <a:srgbClr val="4F81BD"/>
              </a:buClr>
              <a:buNone/>
              <a:tabLst>
                <a:tab pos="182880" algn="l"/>
              </a:tabLst>
              <a:defRPr/>
            </a:pPr>
            <a:r>
              <a:rPr lang="en-US" sz="1800" dirty="0"/>
              <a:t> </a:t>
            </a:r>
            <a:endParaRPr lang="en-US" sz="1800" dirty="0" smtClean="0"/>
          </a:p>
          <a:p>
            <a:pPr marL="0" lvl="0" indent="0">
              <a:spcBef>
                <a:spcPts val="600"/>
              </a:spcBef>
              <a:buClr>
                <a:srgbClr val="4F81BD"/>
              </a:buClr>
              <a:buNone/>
              <a:tabLst>
                <a:tab pos="182880" algn="l"/>
              </a:tabLst>
              <a:defRPr/>
            </a:pPr>
            <a:r>
              <a:rPr lang="en-US" sz="1800" dirty="0" smtClean="0">
                <a:solidFill>
                  <a:schemeClr val="tx2"/>
                </a:solidFill>
              </a:rPr>
              <a:t>(</a:t>
            </a:r>
            <a:r>
              <a:rPr lang="en-US" sz="1800" dirty="0">
                <a:solidFill>
                  <a:schemeClr val="tx2"/>
                </a:solidFill>
              </a:rPr>
              <a:t>iv) The extent to which the proposed project includes a thorough, high-quality plan for project implementation, and the use of appropriate tools to ensure successful achievement of project objectives</a:t>
            </a:r>
            <a:r>
              <a:rPr lang="en-US" sz="1800" dirty="0" smtClean="0">
                <a:solidFill>
                  <a:schemeClr val="tx2"/>
                </a:solidFill>
              </a:rPr>
              <a:t>.</a:t>
            </a:r>
          </a:p>
          <a:p>
            <a:pPr marL="0" lvl="0" indent="0">
              <a:spcBef>
                <a:spcPts val="600"/>
              </a:spcBef>
              <a:buClr>
                <a:srgbClr val="4F81BD"/>
              </a:buClr>
              <a:buNone/>
              <a:tabLst>
                <a:tab pos="182880" algn="l"/>
              </a:tabLst>
              <a:defRPr/>
            </a:pPr>
            <a:endParaRPr lang="en-US" sz="1800" dirty="0">
              <a:solidFill>
                <a:schemeClr val="tx2"/>
              </a:solidFill>
            </a:endParaRPr>
          </a:p>
          <a:p>
            <a:pPr marL="0" lvl="0" indent="0">
              <a:spcBef>
                <a:spcPts val="600"/>
              </a:spcBef>
              <a:buClr>
                <a:srgbClr val="4F81BD"/>
              </a:buClr>
              <a:buNone/>
              <a:tabLst>
                <a:tab pos="182880" algn="l"/>
              </a:tabLst>
              <a:defRPr/>
            </a:pPr>
            <a:r>
              <a:rPr lang="en-US" sz="1800" dirty="0" smtClean="0">
                <a:solidFill>
                  <a:schemeClr val="tx2"/>
                </a:solidFill>
              </a:rPr>
              <a:t>(</a:t>
            </a:r>
            <a:r>
              <a:rPr lang="en-US" sz="1800" dirty="0">
                <a:solidFill>
                  <a:schemeClr val="tx2"/>
                </a:solidFill>
              </a:rPr>
              <a:t>v) The extent to which the proposed development efforts include adequate quality controls, and as appropriate, repeated testing of products</a:t>
            </a:r>
            <a:r>
              <a:rPr lang="en-US" sz="1800" dirty="0" smtClean="0">
                <a:solidFill>
                  <a:schemeClr val="tx2"/>
                </a:solidFill>
              </a:rPr>
              <a:t>.</a:t>
            </a:r>
          </a:p>
          <a:p>
            <a:pPr marL="0" lvl="0" indent="0">
              <a:spcBef>
                <a:spcPts val="600"/>
              </a:spcBef>
              <a:buClr>
                <a:srgbClr val="4F81BD"/>
              </a:buClr>
              <a:buNone/>
              <a:tabLst>
                <a:tab pos="182880" algn="l"/>
              </a:tabLst>
              <a:defRPr/>
            </a:pPr>
            <a:endParaRPr lang="en-US" sz="1800" dirty="0">
              <a:solidFill>
                <a:schemeClr val="tx2"/>
              </a:solidFill>
            </a:endParaRPr>
          </a:p>
          <a:p>
            <a:pPr marL="0" lvl="0" indent="0">
              <a:spcBef>
                <a:spcPts val="600"/>
              </a:spcBef>
              <a:buClr>
                <a:srgbClr val="4F81BD"/>
              </a:buClr>
              <a:buNone/>
              <a:tabLst>
                <a:tab pos="182880" algn="l"/>
              </a:tabLst>
              <a:defRPr/>
            </a:pPr>
            <a:r>
              <a:rPr lang="en-US" sz="1800" dirty="0" smtClean="0">
                <a:solidFill>
                  <a:schemeClr val="tx2"/>
                </a:solidFill>
              </a:rPr>
              <a:t>(</a:t>
            </a:r>
            <a:r>
              <a:rPr lang="en-US" sz="1800" dirty="0">
                <a:solidFill>
                  <a:schemeClr val="tx2"/>
                </a:solidFill>
              </a:rPr>
              <a:t>vi) The extent to which the services provided by the proposed project involve the collaboration of appropriate partners for maximizing the effectiveness of project services. </a:t>
            </a:r>
          </a:p>
          <a:p>
            <a:endParaRPr lang="en-US" sz="1800" dirty="0" smtClean="0"/>
          </a:p>
          <a:p>
            <a:pPr marL="339725" lvl="0" indent="-339725" algn="r" fontAlgn="base">
              <a:spcBef>
                <a:spcPts val="600"/>
              </a:spcBef>
              <a:buClrTx/>
              <a:buFont typeface="+mj-lt"/>
              <a:buAutoNum type="romanLcPeriod"/>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381000" y="1981200"/>
            <a:ext cx="8229600" cy="5032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0-20 </a:t>
            </a:r>
            <a:r>
              <a:rPr lang="en-US" b="1" dirty="0">
                <a:solidFill>
                  <a:srgbClr val="04A200"/>
                </a:solidFill>
                <a:latin typeface="Tw Cen MT" panose="020B0602020104020603" pitchFamily="34" charset="0"/>
              </a:rPr>
              <a:t>points) </a:t>
            </a:r>
            <a:endParaRPr lang="en-US" dirty="0">
              <a:solidFill>
                <a:srgbClr val="04A200"/>
              </a:solidFill>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34</a:t>
            </a:fld>
            <a:r>
              <a:rPr lang="en-US" sz="1200" dirty="0" smtClean="0">
                <a:latin typeface="+mj-lt"/>
              </a:rPr>
              <a:t> </a:t>
            </a:r>
            <a:endParaRPr lang="en-US" sz="1200" dirty="0">
              <a:latin typeface="+mj-lt"/>
            </a:endParaRPr>
          </a:p>
        </p:txBody>
      </p:sp>
    </p:spTree>
    <p:extLst>
      <p:ext uri="{BB962C8B-B14F-4D97-AF65-F5344CB8AC3E}">
        <p14:creationId xmlns:p14="http://schemas.microsoft.com/office/powerpoint/2010/main" val="422526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algn="ctr"/>
            <a:r>
              <a:rPr lang="en-US" sz="3800" b="1" dirty="0" smtClean="0">
                <a:latin typeface="Tw Cen MT" panose="020B0602020104020603" pitchFamily="34" charset="0"/>
              </a:rPr>
              <a:t>Quality of EVALUATION PLAN</a:t>
            </a:r>
            <a:r>
              <a:rPr lang="en-US" sz="4000" b="1" dirty="0" smtClean="0">
                <a:latin typeface="Tw Cen MT" panose="020B0602020104020603" pitchFamily="34" charset="0"/>
              </a:rPr>
              <a:t/>
            </a:r>
            <a:br>
              <a:rPr lang="en-US" sz="4000" b="1" dirty="0" smtClean="0">
                <a:latin typeface="Tw Cen MT" panose="020B0602020104020603" pitchFamily="34" charset="0"/>
              </a:rPr>
            </a:br>
            <a:endParaRPr lang="en-US" sz="2400" b="1" dirty="0">
              <a:latin typeface="Tw Cen MT" panose="020B0602020104020603" pitchFamily="34" charset="0"/>
            </a:endParaRPr>
          </a:p>
        </p:txBody>
      </p:sp>
      <p:sp>
        <p:nvSpPr>
          <p:cNvPr id="4" name="Content Placeholder 3"/>
          <p:cNvSpPr>
            <a:spLocks noGrp="1"/>
          </p:cNvSpPr>
          <p:nvPr>
            <p:ph idx="1"/>
          </p:nvPr>
        </p:nvSpPr>
        <p:spPr>
          <a:xfrm>
            <a:off x="457200" y="2438400"/>
            <a:ext cx="8458200" cy="4114800"/>
          </a:xfrm>
        </p:spPr>
        <p:txBody>
          <a:bodyPr>
            <a:noAutofit/>
          </a:bodyPr>
          <a:lstStyle/>
          <a:p>
            <a:pPr marL="0" lvl="0" indent="0">
              <a:spcBef>
                <a:spcPts val="1200"/>
              </a:spcBef>
              <a:buClrTx/>
              <a:buNone/>
              <a:defRPr/>
            </a:pPr>
            <a:r>
              <a:rPr lang="en-US" altLang="en-US" sz="2000" b="1" dirty="0">
                <a:solidFill>
                  <a:schemeClr val="tx2"/>
                </a:solidFill>
                <a:latin typeface="Tw Cen MT" panose="020B0602020104020603" pitchFamily="34" charset="0"/>
              </a:rPr>
              <a:t>In determining the quality of the evaluation, the Secretary considers the following factors</a:t>
            </a:r>
            <a:r>
              <a:rPr lang="en-US" altLang="en-US" sz="2000" b="1" dirty="0" smtClean="0">
                <a:solidFill>
                  <a:schemeClr val="tx2"/>
                </a:solidFill>
                <a:latin typeface="Tw Cen MT" panose="020B0602020104020603" pitchFamily="34" charset="0"/>
              </a:rPr>
              <a:t>:</a:t>
            </a:r>
            <a:endParaRPr lang="en-US" altLang="en-US" sz="2000" b="1" dirty="0">
              <a:solidFill>
                <a:schemeClr val="tx2"/>
              </a:solidFill>
              <a:latin typeface="Tw Cen MT" panose="020B0602020104020603" pitchFamily="34" charset="0"/>
            </a:endParaRPr>
          </a:p>
          <a:p>
            <a:pPr marL="0" lvl="0" indent="0">
              <a:spcBef>
                <a:spcPts val="1200"/>
              </a:spcBef>
              <a:buClrTx/>
              <a:buNone/>
              <a:defRPr/>
            </a:pPr>
            <a:r>
              <a:rPr lang="en-US" sz="1900" dirty="0" smtClean="0">
                <a:solidFill>
                  <a:schemeClr val="tx2"/>
                </a:solidFill>
                <a:latin typeface="Tw Cen MT" panose="020B0602020104020603" pitchFamily="34" charset="0"/>
              </a:rPr>
              <a:t>(</a:t>
            </a:r>
            <a:r>
              <a:rPr lang="en-US" sz="1900" dirty="0" err="1" smtClean="0">
                <a:solidFill>
                  <a:schemeClr val="tx2"/>
                </a:solidFill>
                <a:latin typeface="Tw Cen MT" panose="020B0602020104020603" pitchFamily="34" charset="0"/>
              </a:rPr>
              <a:t>i</a:t>
            </a:r>
            <a:r>
              <a:rPr lang="en-US" sz="1900" dirty="0" smtClean="0">
                <a:solidFill>
                  <a:schemeClr val="tx2"/>
                </a:solidFill>
                <a:latin typeface="Tw Cen MT" panose="020B0602020104020603" pitchFamily="34" charset="0"/>
              </a:rPr>
              <a:t>)The </a:t>
            </a:r>
            <a:r>
              <a:rPr lang="en-US" sz="1900" dirty="0">
                <a:solidFill>
                  <a:schemeClr val="tx2"/>
                </a:solidFill>
                <a:latin typeface="Tw Cen MT" panose="020B0602020104020603" pitchFamily="34" charset="0"/>
              </a:rPr>
              <a:t>extent to which the methods of evaluation are thorough, feasible, and appropriate to the goals, objectives, and outcomes of the proposed project</a:t>
            </a:r>
            <a:r>
              <a:rPr lang="en-US" sz="1900" dirty="0" smtClean="0">
                <a:solidFill>
                  <a:schemeClr val="tx2"/>
                </a:solidFill>
                <a:latin typeface="Tw Cen MT" panose="020B0602020104020603" pitchFamily="34" charset="0"/>
              </a:rPr>
              <a:t>.</a:t>
            </a:r>
          </a:p>
          <a:p>
            <a:pPr marL="0" lvl="0" indent="0">
              <a:spcBef>
                <a:spcPts val="1200"/>
              </a:spcBef>
              <a:buClrTx/>
              <a:buNone/>
              <a:defRPr/>
            </a:pPr>
            <a:r>
              <a:rPr lang="en-US" sz="1900" dirty="0" smtClean="0">
                <a:solidFill>
                  <a:schemeClr val="tx2"/>
                </a:solidFill>
                <a:latin typeface="Tw Cen MT" panose="020B0602020104020603" pitchFamily="34" charset="0"/>
              </a:rPr>
              <a:t>(</a:t>
            </a:r>
            <a:r>
              <a:rPr lang="en-US" sz="1900" dirty="0">
                <a:solidFill>
                  <a:schemeClr val="tx2"/>
                </a:solidFill>
                <a:latin typeface="Tw Cen MT" panose="020B0602020104020603" pitchFamily="34" charset="0"/>
              </a:rPr>
              <a:t>ii) The extent to which the methods of evaluation will provide data and performance feedback for examining the effectiveness of project implementation strategies and the progress toward achieving intended outcomes</a:t>
            </a:r>
            <a:r>
              <a:rPr lang="en-US" sz="1900" dirty="0" smtClean="0">
                <a:solidFill>
                  <a:schemeClr val="tx2"/>
                </a:solidFill>
                <a:latin typeface="Tw Cen MT" panose="020B0602020104020603" pitchFamily="34" charset="0"/>
              </a:rPr>
              <a:t>.</a:t>
            </a:r>
          </a:p>
          <a:p>
            <a:pPr marL="0" lvl="0" indent="0">
              <a:spcBef>
                <a:spcPts val="1200"/>
              </a:spcBef>
              <a:buClrTx/>
              <a:buNone/>
              <a:defRPr/>
            </a:pPr>
            <a:r>
              <a:rPr lang="en-US" sz="1900" dirty="0" smtClean="0">
                <a:solidFill>
                  <a:schemeClr val="tx2"/>
                </a:solidFill>
                <a:latin typeface="Tw Cen MT" panose="020B0602020104020603" pitchFamily="34" charset="0"/>
              </a:rPr>
              <a:t>(</a:t>
            </a:r>
            <a:r>
              <a:rPr lang="en-US" sz="1900" dirty="0">
                <a:solidFill>
                  <a:schemeClr val="tx2"/>
                </a:solidFill>
                <a:latin typeface="Tw Cen MT" panose="020B0602020104020603" pitchFamily="34" charset="0"/>
              </a:rPr>
              <a:t>iii) The extent to which the methods of evaluation will produce quantitative and qualitative data that provide continuous performance feedback and demonstrate that the project has met intended outcomes.</a:t>
            </a:r>
            <a:endParaRPr lang="en-US" sz="1900" dirty="0" smtClean="0">
              <a:solidFill>
                <a:schemeClr val="tx2"/>
              </a:solidFill>
              <a:latin typeface="Tw Cen MT" panose="020B0602020104020603" pitchFamily="34" charset="0"/>
            </a:endParaRPr>
          </a:p>
        </p:txBody>
      </p:sp>
      <p:sp>
        <p:nvSpPr>
          <p:cNvPr id="2" name="Text Placeholder 1"/>
          <p:cNvSpPr>
            <a:spLocks noGrp="1"/>
          </p:cNvSpPr>
          <p:nvPr>
            <p:ph type="body" sz="quarter" idx="10"/>
          </p:nvPr>
        </p:nvSpPr>
        <p:spPr>
          <a:xfrm>
            <a:off x="457200" y="2057400"/>
            <a:ext cx="8229600" cy="5032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0-15 </a:t>
            </a:r>
            <a:r>
              <a:rPr lang="en-US" b="1" dirty="0">
                <a:solidFill>
                  <a:srgbClr val="04A200"/>
                </a:solidFill>
                <a:latin typeface="Tw Cen MT" panose="020B0602020104020603" pitchFamily="34" charset="0"/>
              </a:rPr>
              <a:t>points)</a:t>
            </a:r>
            <a:endParaRPr lang="en-US" dirty="0">
              <a:solidFill>
                <a:srgbClr val="04A200"/>
              </a:solidFill>
            </a:endParaRPr>
          </a:p>
        </p:txBody>
      </p:sp>
      <p:sp>
        <p:nvSpPr>
          <p:cNvPr id="3" name="Slide Number Placeholder 2"/>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35</a:t>
            </a:fld>
            <a:endParaRPr lang="en-US" sz="1200" dirty="0">
              <a:latin typeface="+mn-lt"/>
            </a:endParaRPr>
          </a:p>
        </p:txBody>
      </p:sp>
    </p:spTree>
    <p:extLst>
      <p:ext uri="{BB962C8B-B14F-4D97-AF65-F5344CB8AC3E}">
        <p14:creationId xmlns:p14="http://schemas.microsoft.com/office/powerpoint/2010/main" val="69849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algn="ctr"/>
            <a:r>
              <a:rPr lang="en-US" sz="3800" b="1" dirty="0" smtClean="0">
                <a:latin typeface="Tw Cen MT" panose="020B0602020104020603" pitchFamily="34" charset="0"/>
              </a:rPr>
              <a:t>Quality of EVALUATION PLAN</a:t>
            </a:r>
            <a:r>
              <a:rPr lang="en-US" sz="4000" b="1" dirty="0" smtClean="0">
                <a:latin typeface="Tw Cen MT" panose="020B0602020104020603" pitchFamily="34" charset="0"/>
              </a:rPr>
              <a:t/>
            </a:r>
            <a:br>
              <a:rPr lang="en-US" sz="4000" b="1" dirty="0" smtClean="0">
                <a:latin typeface="Tw Cen MT" panose="020B0602020104020603" pitchFamily="34" charset="0"/>
              </a:rPr>
            </a:br>
            <a:endParaRPr lang="en-US" sz="2400" b="1" dirty="0">
              <a:latin typeface="Tw Cen MT" panose="020B0602020104020603" pitchFamily="34" charset="0"/>
            </a:endParaRPr>
          </a:p>
        </p:txBody>
      </p:sp>
      <p:sp>
        <p:nvSpPr>
          <p:cNvPr id="4" name="Content Placeholder 3"/>
          <p:cNvSpPr>
            <a:spLocks noGrp="1"/>
          </p:cNvSpPr>
          <p:nvPr>
            <p:ph idx="1"/>
          </p:nvPr>
        </p:nvSpPr>
        <p:spPr>
          <a:xfrm>
            <a:off x="457200" y="2438400"/>
            <a:ext cx="8458200" cy="4114800"/>
          </a:xfrm>
        </p:spPr>
        <p:txBody>
          <a:bodyPr>
            <a:noAutofit/>
          </a:bodyPr>
          <a:lstStyle/>
          <a:p>
            <a:pPr marL="0" indent="0">
              <a:spcBef>
                <a:spcPts val="1200"/>
              </a:spcBef>
              <a:buClrTx/>
              <a:buNone/>
              <a:defRPr/>
            </a:pPr>
            <a:r>
              <a:rPr lang="en-US" altLang="en-US" sz="2300" b="1" dirty="0" smtClean="0">
                <a:solidFill>
                  <a:schemeClr val="tx2"/>
                </a:solidFill>
                <a:latin typeface="Tw Cen MT" panose="020B0602020104020603" pitchFamily="34" charset="0"/>
              </a:rPr>
              <a:t>In determining the quality of the evaluation, the Secretary considers the following factors:</a:t>
            </a:r>
          </a:p>
          <a:p>
            <a:pPr marL="0" indent="0">
              <a:spcBef>
                <a:spcPts val="1200"/>
              </a:spcBef>
              <a:buClrTx/>
              <a:buNone/>
              <a:defRPr/>
            </a:pPr>
            <a:r>
              <a:rPr lang="en-US" sz="2000" dirty="0" smtClean="0">
                <a:solidFill>
                  <a:schemeClr val="tx2"/>
                </a:solidFill>
                <a:latin typeface="Tw Cen MT" panose="020B0602020104020603" pitchFamily="34" charset="0"/>
              </a:rPr>
              <a:t>(iv) The extent to which the methods of evaluation will provide timely guidance for quality assurance.</a:t>
            </a:r>
          </a:p>
        </p:txBody>
      </p:sp>
      <p:sp>
        <p:nvSpPr>
          <p:cNvPr id="2" name="Text Placeholder 1"/>
          <p:cNvSpPr>
            <a:spLocks noGrp="1"/>
          </p:cNvSpPr>
          <p:nvPr>
            <p:ph type="body" sz="quarter" idx="10"/>
          </p:nvPr>
        </p:nvSpPr>
        <p:spPr>
          <a:xfrm>
            <a:off x="457200" y="2057400"/>
            <a:ext cx="8229600" cy="5032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0-15 </a:t>
            </a:r>
            <a:r>
              <a:rPr lang="en-US" b="1" dirty="0">
                <a:solidFill>
                  <a:srgbClr val="04A200"/>
                </a:solidFill>
                <a:latin typeface="Tw Cen MT" panose="020B0602020104020603" pitchFamily="34" charset="0"/>
              </a:rPr>
              <a:t>points)</a:t>
            </a:r>
            <a:endParaRPr lang="en-US" dirty="0">
              <a:solidFill>
                <a:srgbClr val="04A200"/>
              </a:solidFill>
            </a:endParaRPr>
          </a:p>
        </p:txBody>
      </p:sp>
      <p:sp>
        <p:nvSpPr>
          <p:cNvPr id="3" name="Slide Number Placeholder 2"/>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36</a:t>
            </a:fld>
            <a:endParaRPr lang="en-US" sz="1200" dirty="0">
              <a:latin typeface="+mn-lt"/>
            </a:endParaRPr>
          </a:p>
        </p:txBody>
      </p:sp>
    </p:spTree>
    <p:extLst>
      <p:ext uri="{BB962C8B-B14F-4D97-AF65-F5344CB8AC3E}">
        <p14:creationId xmlns:p14="http://schemas.microsoft.com/office/powerpoint/2010/main" val="3121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76400"/>
            <a:ext cx="8229600" cy="487362"/>
          </a:xfrm>
        </p:spPr>
        <p:txBody>
          <a:bodyPr/>
          <a:lstStyle/>
          <a:p>
            <a:pPr algn="ctr">
              <a:lnSpc>
                <a:spcPct val="75000"/>
              </a:lnSpc>
            </a:pPr>
            <a:r>
              <a:rPr lang="en-US" sz="2800" dirty="0" smtClean="0">
                <a:latin typeface="Tw Cen MT" panose="020B0602020104020603" pitchFamily="34" charset="0"/>
              </a:rPr>
              <a:t>Adequacy of Project Resources</a:t>
            </a:r>
            <a:r>
              <a:rPr lang="en-US" sz="3200" b="1" dirty="0" smtClean="0">
                <a:solidFill>
                  <a:srgbClr val="04A200"/>
                </a:solidFill>
                <a:latin typeface="Tw Cen MT" panose="020B0602020104020603" pitchFamily="34" charset="0"/>
              </a:rPr>
              <a:t/>
            </a:r>
            <a:br>
              <a:rPr lang="en-US" sz="3200" b="1" dirty="0" smtClean="0">
                <a:solidFill>
                  <a:srgbClr val="04A200"/>
                </a:solidFill>
                <a:latin typeface="Tw Cen MT" panose="020B0602020104020603" pitchFamily="34" charset="0"/>
              </a:rPr>
            </a:br>
            <a:endParaRPr lang="en-US" sz="20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228600" y="2438400"/>
            <a:ext cx="8686800" cy="4267200"/>
          </a:xfrm>
        </p:spPr>
        <p:txBody>
          <a:bodyPr>
            <a:noAutofit/>
          </a:bodyPr>
          <a:lstStyle/>
          <a:p>
            <a:pPr marL="0" lvl="0" indent="0">
              <a:spcBef>
                <a:spcPts val="600"/>
              </a:spcBef>
              <a:buClr>
                <a:srgbClr val="4F81BD"/>
              </a:buClr>
              <a:buNone/>
              <a:tabLst>
                <a:tab pos="182880" algn="l"/>
              </a:tabLst>
              <a:defRPr/>
            </a:pPr>
            <a:r>
              <a:rPr lang="en-US" sz="1700" dirty="0" smtClean="0">
                <a:solidFill>
                  <a:schemeClr val="tx2"/>
                </a:solidFill>
                <a:latin typeface="Tw Cen MT" panose="020B0602020104020603" pitchFamily="34" charset="0"/>
              </a:rPr>
              <a:t>(2) In </a:t>
            </a:r>
            <a:r>
              <a:rPr lang="en-US" sz="1700" dirty="0">
                <a:solidFill>
                  <a:schemeClr val="tx2"/>
                </a:solidFill>
                <a:latin typeface="Tw Cen MT" panose="020B0602020104020603" pitchFamily="34" charset="0"/>
              </a:rPr>
              <a:t>determining the adequacy of resources, the Secretary considers the extent to which </a:t>
            </a:r>
            <a:r>
              <a:rPr lang="en-US" sz="1700" dirty="0" smtClean="0">
                <a:solidFill>
                  <a:schemeClr val="tx2"/>
                </a:solidFill>
                <a:latin typeface="Tw Cen MT" panose="020B0602020104020603" pitchFamily="34" charset="0"/>
              </a:rPr>
              <a:t>		the applicant encourages </a:t>
            </a:r>
            <a:r>
              <a:rPr lang="en-US" sz="1700" u="sng" dirty="0">
                <a:solidFill>
                  <a:schemeClr val="tx2"/>
                </a:solidFill>
                <a:latin typeface="Tw Cen MT" panose="020B0602020104020603" pitchFamily="34" charset="0"/>
              </a:rPr>
              <a:t>applications for employment from persons who are members </a:t>
            </a:r>
            <a:r>
              <a:rPr lang="en-US" sz="1700" dirty="0" smtClean="0">
                <a:solidFill>
                  <a:schemeClr val="tx2"/>
                </a:solidFill>
                <a:latin typeface="Tw Cen MT" panose="020B0602020104020603" pitchFamily="34" charset="0"/>
              </a:rPr>
              <a:t>		</a:t>
            </a:r>
            <a:r>
              <a:rPr lang="en-US" sz="1700" u="sng" dirty="0" smtClean="0">
                <a:solidFill>
                  <a:schemeClr val="tx2"/>
                </a:solidFill>
                <a:latin typeface="Tw Cen MT" panose="020B0602020104020603" pitchFamily="34" charset="0"/>
              </a:rPr>
              <a:t>of </a:t>
            </a:r>
            <a:r>
              <a:rPr lang="en-US" sz="1700" u="sng" dirty="0">
                <a:solidFill>
                  <a:schemeClr val="tx2"/>
                </a:solidFill>
                <a:latin typeface="Tw Cen MT" panose="020B0602020104020603" pitchFamily="34" charset="0"/>
              </a:rPr>
              <a:t>groups </a:t>
            </a:r>
            <a:r>
              <a:rPr lang="en-US" sz="1700" u="sng" dirty="0" smtClean="0">
                <a:solidFill>
                  <a:schemeClr val="tx2"/>
                </a:solidFill>
                <a:latin typeface="Tw Cen MT" panose="020B0602020104020603" pitchFamily="34" charset="0"/>
              </a:rPr>
              <a:t>that </a:t>
            </a:r>
            <a:r>
              <a:rPr lang="en-US" sz="1700" u="sng" dirty="0">
                <a:solidFill>
                  <a:schemeClr val="tx2"/>
                </a:solidFill>
                <a:latin typeface="Tw Cen MT" panose="020B0602020104020603" pitchFamily="34" charset="0"/>
              </a:rPr>
              <a:t>have traditionally been underrepresented based on race, color, national </a:t>
            </a:r>
            <a:r>
              <a:rPr lang="en-US" sz="1700" dirty="0" smtClean="0">
                <a:solidFill>
                  <a:schemeClr val="tx2"/>
                </a:solidFill>
                <a:latin typeface="Tw Cen MT" panose="020B0602020104020603" pitchFamily="34" charset="0"/>
              </a:rPr>
              <a:t>		</a:t>
            </a:r>
            <a:r>
              <a:rPr lang="en-US" sz="1700" u="sng" dirty="0" smtClean="0">
                <a:solidFill>
                  <a:schemeClr val="tx2"/>
                </a:solidFill>
                <a:latin typeface="Tw Cen MT" panose="020B0602020104020603" pitchFamily="34" charset="0"/>
              </a:rPr>
              <a:t>origin</a:t>
            </a:r>
            <a:r>
              <a:rPr lang="en-US" sz="1700" u="sng" dirty="0">
                <a:solidFill>
                  <a:schemeClr val="tx2"/>
                </a:solidFill>
                <a:latin typeface="Tw Cen MT" panose="020B0602020104020603" pitchFamily="34" charset="0"/>
              </a:rPr>
              <a:t>, gender, age, </a:t>
            </a:r>
            <a:r>
              <a:rPr lang="en-US" sz="1700" u="sng" dirty="0" smtClean="0">
                <a:solidFill>
                  <a:schemeClr val="tx2"/>
                </a:solidFill>
                <a:latin typeface="Tw Cen MT" panose="020B0602020104020603" pitchFamily="34" charset="0"/>
              </a:rPr>
              <a:t>or </a:t>
            </a:r>
            <a:r>
              <a:rPr lang="en-US" sz="1700" u="sng" dirty="0">
                <a:solidFill>
                  <a:schemeClr val="tx2"/>
                </a:solidFill>
                <a:latin typeface="Tw Cen MT" panose="020B0602020104020603" pitchFamily="34" charset="0"/>
              </a:rPr>
              <a:t>disability</a:t>
            </a:r>
            <a:r>
              <a:rPr lang="en-US" sz="1700" u="sng" dirty="0" smtClean="0">
                <a:solidFill>
                  <a:schemeClr val="tx2"/>
                </a:solidFill>
                <a:latin typeface="Tw Cen MT" panose="020B0602020104020603" pitchFamily="34" charset="0"/>
              </a:rPr>
              <a:t>.</a:t>
            </a:r>
            <a:r>
              <a:rPr lang="en-US" sz="1700" u="sng" dirty="0">
                <a:solidFill>
                  <a:schemeClr val="tx2"/>
                </a:solidFill>
                <a:latin typeface="Tw Cen MT" panose="020B0602020104020603" pitchFamily="34" charset="0"/>
              </a:rPr>
              <a:t> </a:t>
            </a:r>
            <a:endParaRPr lang="en-US" sz="1700" u="sng" dirty="0" smtClean="0">
              <a:solidFill>
                <a:schemeClr val="tx2"/>
              </a:solidFill>
              <a:latin typeface="Tw Cen MT" panose="020B0602020104020603" pitchFamily="34" charset="0"/>
            </a:endParaRPr>
          </a:p>
          <a:p>
            <a:pPr marL="0" lvl="0" indent="0">
              <a:spcBef>
                <a:spcPts val="600"/>
              </a:spcBef>
              <a:buClr>
                <a:srgbClr val="4F81BD"/>
              </a:buClr>
              <a:buNone/>
              <a:tabLst>
                <a:tab pos="182880" algn="l"/>
              </a:tabLst>
              <a:defRPr/>
            </a:pPr>
            <a:endParaRPr lang="en-US" sz="1700" dirty="0">
              <a:solidFill>
                <a:schemeClr val="tx2"/>
              </a:solidFill>
              <a:latin typeface="Tw Cen MT" panose="020B0602020104020603" pitchFamily="34" charset="0"/>
            </a:endParaRPr>
          </a:p>
          <a:p>
            <a:pPr marL="0" lvl="0" indent="0">
              <a:spcBef>
                <a:spcPts val="600"/>
              </a:spcBef>
              <a:buClr>
                <a:srgbClr val="4F81BD"/>
              </a:buClr>
              <a:buNone/>
              <a:tabLst>
                <a:tab pos="182880" algn="l"/>
              </a:tabLst>
              <a:defRPr/>
            </a:pPr>
            <a:r>
              <a:rPr lang="en-US" sz="1800" b="1" dirty="0" smtClean="0">
                <a:solidFill>
                  <a:schemeClr val="tx2"/>
                </a:solidFill>
                <a:latin typeface="Tw Cen MT" panose="020B0602020104020603" pitchFamily="34" charset="0"/>
              </a:rPr>
              <a:t>(</a:t>
            </a:r>
            <a:r>
              <a:rPr lang="en-US" sz="1800" b="1" dirty="0">
                <a:solidFill>
                  <a:schemeClr val="tx2"/>
                </a:solidFill>
                <a:latin typeface="Tw Cen MT" panose="020B0602020104020603" pitchFamily="34" charset="0"/>
              </a:rPr>
              <a:t>3)  In addition, the Secretary considers one or more of the following factors</a:t>
            </a:r>
            <a:r>
              <a:rPr lang="en-US" sz="1800" b="1" dirty="0" smtClean="0">
                <a:solidFill>
                  <a:schemeClr val="tx2"/>
                </a:solidFill>
                <a:latin typeface="Tw Cen MT" panose="020B0602020104020603" pitchFamily="34" charset="0"/>
              </a:rPr>
              <a:t>:</a:t>
            </a:r>
            <a:endParaRPr lang="en-US" sz="1800" b="1" dirty="0">
              <a:solidFill>
                <a:schemeClr val="tx2"/>
              </a:solidFill>
              <a:latin typeface="Tw Cen MT" panose="020B0602020104020603" pitchFamily="34" charset="0"/>
            </a:endParaRPr>
          </a:p>
          <a:p>
            <a:pPr marL="274320" indent="0">
              <a:buNone/>
            </a:pPr>
            <a:r>
              <a:rPr lang="en-US" sz="1700" dirty="0">
                <a:solidFill>
                  <a:schemeClr val="tx2"/>
                </a:solidFill>
                <a:latin typeface="Tw Cen MT" panose="020B0602020104020603" pitchFamily="34" charset="0"/>
              </a:rPr>
              <a:t>(</a:t>
            </a:r>
            <a:r>
              <a:rPr lang="en-US" sz="1700" dirty="0" err="1">
                <a:solidFill>
                  <a:schemeClr val="tx2"/>
                </a:solidFill>
                <a:latin typeface="Tw Cen MT" panose="020B0602020104020603" pitchFamily="34" charset="0"/>
              </a:rPr>
              <a:t>i</a:t>
            </a:r>
            <a:r>
              <a:rPr lang="en-US" sz="1700" dirty="0">
                <a:solidFill>
                  <a:schemeClr val="tx2"/>
                </a:solidFill>
                <a:latin typeface="Tw Cen MT" panose="020B0602020104020603" pitchFamily="34" charset="0"/>
              </a:rPr>
              <a:t>) The qualifications, including relevant training and experience, of key project personnel (i.e., project director, project and staff).</a:t>
            </a:r>
          </a:p>
          <a:p>
            <a:pPr marL="274320" indent="0">
              <a:buNone/>
            </a:pPr>
            <a:r>
              <a:rPr lang="en-US" sz="1700" dirty="0">
                <a:solidFill>
                  <a:schemeClr val="tx2"/>
                </a:solidFill>
                <a:latin typeface="Tw Cen MT" panose="020B0602020104020603" pitchFamily="34" charset="0"/>
              </a:rPr>
              <a:t>(ii) The qualifications, including relevant training and experience of project consultants or subcontractors.</a:t>
            </a:r>
          </a:p>
          <a:p>
            <a:pPr marL="274320" indent="0">
              <a:buNone/>
            </a:pPr>
            <a:r>
              <a:rPr lang="en-US" sz="1700" dirty="0">
                <a:solidFill>
                  <a:schemeClr val="tx2"/>
                </a:solidFill>
                <a:latin typeface="Tw Cen MT" panose="020B0602020104020603" pitchFamily="34" charset="0"/>
              </a:rPr>
              <a:t>(iii) The adequacy of support, including facilities, equipment, supplies, and other resources, from the applicant organization and key partners.</a:t>
            </a:r>
          </a:p>
          <a:p>
            <a:pPr marL="274320" indent="0">
              <a:buNone/>
            </a:pPr>
            <a:r>
              <a:rPr lang="en-US" sz="1700" dirty="0">
                <a:solidFill>
                  <a:schemeClr val="tx2"/>
                </a:solidFill>
                <a:latin typeface="Tw Cen MT" panose="020B0602020104020603" pitchFamily="34" charset="0"/>
              </a:rPr>
              <a:t>(iv) The extent to which the costs are reasonable in relation to the anticipated results and benefits.</a:t>
            </a:r>
          </a:p>
        </p:txBody>
      </p:sp>
      <p:sp>
        <p:nvSpPr>
          <p:cNvPr id="2" name="Text Placeholder 1"/>
          <p:cNvSpPr>
            <a:spLocks noGrp="1"/>
          </p:cNvSpPr>
          <p:nvPr>
            <p:ph type="body" sz="quarter" idx="10"/>
          </p:nvPr>
        </p:nvSpPr>
        <p:spPr>
          <a:xfrm>
            <a:off x="457200" y="2057400"/>
            <a:ext cx="8229600" cy="304801"/>
          </a:xfrm>
        </p:spPr>
        <p:txBody>
          <a:bodyPr>
            <a:normAutofit fontScale="92500" lnSpcReduction="10000"/>
          </a:bodyPr>
          <a:lstStyle/>
          <a:p>
            <a:pPr algn="ctr"/>
            <a:r>
              <a:rPr lang="en-US" sz="1600" b="1" dirty="0">
                <a:solidFill>
                  <a:srgbClr val="04A200"/>
                </a:solidFill>
                <a:latin typeface="Tw Cen MT" panose="020B0602020104020603" pitchFamily="34" charset="0"/>
              </a:rPr>
              <a:t>(</a:t>
            </a:r>
            <a:r>
              <a:rPr lang="en-US" sz="1600" b="1" dirty="0" smtClean="0">
                <a:solidFill>
                  <a:srgbClr val="04A200"/>
                </a:solidFill>
                <a:latin typeface="Tw Cen MT" panose="020B0602020104020603" pitchFamily="34" charset="0"/>
              </a:rPr>
              <a:t>0-25 </a:t>
            </a:r>
            <a:r>
              <a:rPr lang="en-US" sz="1600" b="1" dirty="0">
                <a:solidFill>
                  <a:srgbClr val="04A200"/>
                </a:solidFill>
                <a:latin typeface="Tw Cen MT" panose="020B0602020104020603" pitchFamily="34" charset="0"/>
              </a:rPr>
              <a:t>points)</a:t>
            </a:r>
            <a:endParaRPr lang="en-US" sz="1600" dirty="0"/>
          </a:p>
        </p:txBody>
      </p:sp>
      <p:sp>
        <p:nvSpPr>
          <p:cNvPr id="5" name="Slide Number Placeholder 4"/>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37</a:t>
            </a:fld>
            <a:endParaRPr lang="en-US" sz="1200" dirty="0">
              <a:latin typeface="+mn-lt"/>
            </a:endParaRPr>
          </a:p>
        </p:txBody>
      </p:sp>
    </p:spTree>
    <p:extLst>
      <p:ext uri="{BB962C8B-B14F-4D97-AF65-F5344CB8AC3E}">
        <p14:creationId xmlns:p14="http://schemas.microsoft.com/office/powerpoint/2010/main" val="22203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76400"/>
            <a:ext cx="8229600" cy="487362"/>
          </a:xfrm>
        </p:spPr>
        <p:txBody>
          <a:bodyPr/>
          <a:lstStyle/>
          <a:p>
            <a:pPr algn="ctr">
              <a:lnSpc>
                <a:spcPct val="75000"/>
              </a:lnSpc>
            </a:pPr>
            <a:r>
              <a:rPr lang="en-US" sz="2800" dirty="0" smtClean="0">
                <a:latin typeface="Tw Cen MT" panose="020B0602020104020603" pitchFamily="34" charset="0"/>
              </a:rPr>
              <a:t>Quality of Management Plan</a:t>
            </a:r>
            <a:r>
              <a:rPr lang="en-US" sz="3200" b="1" dirty="0" smtClean="0">
                <a:solidFill>
                  <a:srgbClr val="04A200"/>
                </a:solidFill>
                <a:latin typeface="Tw Cen MT" panose="020B0602020104020603" pitchFamily="34" charset="0"/>
              </a:rPr>
              <a:t/>
            </a:r>
            <a:br>
              <a:rPr lang="en-US" sz="3200" b="1" dirty="0" smtClean="0">
                <a:solidFill>
                  <a:srgbClr val="04A200"/>
                </a:solidFill>
                <a:latin typeface="Tw Cen MT" panose="020B0602020104020603" pitchFamily="34" charset="0"/>
              </a:rPr>
            </a:br>
            <a:endParaRPr lang="en-US" sz="20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228600" y="2438400"/>
            <a:ext cx="8610600" cy="4267200"/>
          </a:xfrm>
        </p:spPr>
        <p:txBody>
          <a:bodyPr>
            <a:noAutofit/>
          </a:bodyPr>
          <a:lstStyle/>
          <a:p>
            <a:pPr marL="274320" indent="0">
              <a:buNone/>
            </a:pPr>
            <a:r>
              <a:rPr lang="en-US" sz="1800" b="1" dirty="0" smtClean="0">
                <a:solidFill>
                  <a:schemeClr val="tx2"/>
                </a:solidFill>
                <a:latin typeface="Tw Cen MT" panose="020B0602020104020603" pitchFamily="34" charset="0"/>
              </a:rPr>
              <a:t>In </a:t>
            </a:r>
            <a:r>
              <a:rPr lang="en-US" sz="1800" b="1" dirty="0">
                <a:solidFill>
                  <a:schemeClr val="tx2"/>
                </a:solidFill>
                <a:latin typeface="Tw Cen MT" panose="020B0602020104020603" pitchFamily="34" charset="0"/>
              </a:rPr>
              <a:t>determining the quality of the management plan for the proposed project, the Secretary considers one or more of the following factors</a:t>
            </a:r>
            <a:r>
              <a:rPr lang="en-US" sz="1800" b="1" dirty="0" smtClean="0">
                <a:solidFill>
                  <a:schemeClr val="tx2"/>
                </a:solidFill>
                <a:latin typeface="Tw Cen MT" panose="020B0602020104020603" pitchFamily="34" charset="0"/>
              </a:rPr>
              <a:t>:</a:t>
            </a:r>
            <a:r>
              <a:rPr lang="en-US" sz="1800" b="1" dirty="0">
                <a:solidFill>
                  <a:schemeClr val="tx2"/>
                </a:solidFill>
                <a:latin typeface="Tw Cen MT" panose="020B0602020104020603" pitchFamily="34" charset="0"/>
              </a:rPr>
              <a:t> </a:t>
            </a:r>
          </a:p>
          <a:p>
            <a:pPr marL="274320" indent="0">
              <a:buNone/>
            </a:pPr>
            <a:r>
              <a:rPr lang="en-US" sz="1700" dirty="0">
                <a:solidFill>
                  <a:schemeClr val="tx2"/>
                </a:solidFill>
                <a:latin typeface="Tw Cen MT" panose="020B0602020104020603" pitchFamily="34" charset="0"/>
              </a:rPr>
              <a:t>(</a:t>
            </a:r>
            <a:r>
              <a:rPr lang="en-US" sz="1700" dirty="0" err="1">
                <a:solidFill>
                  <a:schemeClr val="tx2"/>
                </a:solidFill>
                <a:latin typeface="Tw Cen MT" panose="020B0602020104020603" pitchFamily="34" charset="0"/>
              </a:rPr>
              <a:t>i</a:t>
            </a:r>
            <a:r>
              <a:rPr lang="en-US" sz="1700" dirty="0">
                <a:solidFill>
                  <a:schemeClr val="tx2"/>
                </a:solidFill>
                <a:latin typeface="Tw Cen MT" panose="020B0602020104020603" pitchFamily="34" charset="0"/>
              </a:rPr>
              <a:t>) The adequacy of the management plan to achieve the objectives of the proposed project on time and within budget, including clearly defined responsibilities, timelines, and milestones for accomplishing project tasks.</a:t>
            </a:r>
          </a:p>
          <a:p>
            <a:pPr marL="274320" indent="0">
              <a:buNone/>
            </a:pPr>
            <a:r>
              <a:rPr lang="en-US" sz="1700" dirty="0">
                <a:solidFill>
                  <a:schemeClr val="tx2"/>
                </a:solidFill>
                <a:latin typeface="Tw Cen MT" panose="020B0602020104020603" pitchFamily="34" charset="0"/>
              </a:rPr>
              <a:t>(ii) The extent to which the time commitments of the project director, project staff, and project consultants or subcontractors are appropriate and adequate to meet the objectives of the proposed project.</a:t>
            </a:r>
          </a:p>
          <a:p>
            <a:pPr marL="274320" indent="0">
              <a:buNone/>
            </a:pPr>
            <a:r>
              <a:rPr lang="en-US" sz="1700" dirty="0">
                <a:solidFill>
                  <a:schemeClr val="tx2"/>
                </a:solidFill>
                <a:latin typeface="Tw Cen MT" panose="020B0602020104020603" pitchFamily="34" charset="0"/>
              </a:rPr>
              <a:t>(iii) The adequacy of mechanisms for ensuring high-quality products and services from the proposed project.</a:t>
            </a:r>
          </a:p>
          <a:p>
            <a:pPr marL="274320" indent="0">
              <a:buNone/>
            </a:pPr>
            <a:r>
              <a:rPr lang="en-US" sz="1700" dirty="0">
                <a:solidFill>
                  <a:schemeClr val="tx2"/>
                </a:solidFill>
                <a:latin typeface="Tw Cen MT" panose="020B0602020104020603" pitchFamily="34" charset="0"/>
              </a:rPr>
              <a:t>(iv) How the applicant will ensure that a diversity of perspectives are brought to bear in the operation of the proposed project, including those of parents, teachers, the business community, a variety of disciplinary and professional fields, recipients or beneficiaries of services, or others, as appropriate.</a:t>
            </a:r>
            <a:endParaRPr lang="en-US" sz="1700" dirty="0" smtClean="0">
              <a:solidFill>
                <a:schemeClr val="tx2"/>
              </a:solidFill>
              <a:latin typeface="Tw Cen MT" panose="020B0602020104020603" pitchFamily="34" charset="0"/>
            </a:endParaRPr>
          </a:p>
          <a:p>
            <a:endParaRPr lang="en-US" sz="1600" dirty="0">
              <a:latin typeface="Cambria" panose="02040503050406030204" pitchFamily="18" charset="0"/>
            </a:endParaRPr>
          </a:p>
          <a:p>
            <a:pPr marL="0" lvl="0" indent="0">
              <a:spcBef>
                <a:spcPts val="600"/>
              </a:spcBef>
              <a:buClr>
                <a:srgbClr val="4F81BD"/>
              </a:buClr>
              <a:buNone/>
              <a:tabLst>
                <a:tab pos="182880" algn="l"/>
              </a:tabLst>
              <a:defRPr/>
            </a:pPr>
            <a:endParaRPr lang="en-US" altLang="en-US" sz="1600" dirty="0">
              <a:solidFill>
                <a:schemeClr val="tx2"/>
              </a:solidFill>
              <a:latin typeface="Cambria" panose="02040503050406030204" pitchFamily="18" charset="0"/>
              <a:ea typeface="MS PGothic" pitchFamily="34" charset="-128"/>
            </a:endParaRPr>
          </a:p>
        </p:txBody>
      </p:sp>
      <p:sp>
        <p:nvSpPr>
          <p:cNvPr id="2" name="Text Placeholder 1"/>
          <p:cNvSpPr>
            <a:spLocks noGrp="1"/>
          </p:cNvSpPr>
          <p:nvPr>
            <p:ph type="body" sz="quarter" idx="10"/>
          </p:nvPr>
        </p:nvSpPr>
        <p:spPr>
          <a:xfrm>
            <a:off x="457200" y="2057400"/>
            <a:ext cx="8229600" cy="304801"/>
          </a:xfrm>
        </p:spPr>
        <p:txBody>
          <a:bodyPr>
            <a:normAutofit fontScale="92500" lnSpcReduction="10000"/>
          </a:bodyPr>
          <a:lstStyle/>
          <a:p>
            <a:pPr algn="ctr"/>
            <a:r>
              <a:rPr lang="en-US" sz="1600" b="1" dirty="0">
                <a:solidFill>
                  <a:srgbClr val="04A200"/>
                </a:solidFill>
                <a:latin typeface="Tw Cen MT" panose="020B0602020104020603" pitchFamily="34" charset="0"/>
              </a:rPr>
              <a:t>(</a:t>
            </a:r>
            <a:r>
              <a:rPr lang="en-US" sz="1600" b="1" dirty="0" smtClean="0">
                <a:solidFill>
                  <a:srgbClr val="04A200"/>
                </a:solidFill>
                <a:latin typeface="Tw Cen MT" panose="020B0602020104020603" pitchFamily="34" charset="0"/>
              </a:rPr>
              <a:t>0-20 points</a:t>
            </a:r>
            <a:r>
              <a:rPr lang="en-US" sz="1600" b="1" dirty="0">
                <a:solidFill>
                  <a:srgbClr val="04A200"/>
                </a:solidFill>
                <a:latin typeface="Tw Cen MT" panose="020B0602020104020603" pitchFamily="34" charset="0"/>
              </a:rPr>
              <a:t>)</a:t>
            </a:r>
            <a:endParaRPr lang="en-US" sz="1600" dirty="0"/>
          </a:p>
        </p:txBody>
      </p:sp>
      <p:sp>
        <p:nvSpPr>
          <p:cNvPr id="5" name="Slide Number Placeholder 4"/>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38</a:t>
            </a:fld>
            <a:endParaRPr lang="en-US" sz="1200" dirty="0">
              <a:latin typeface="+mn-lt"/>
            </a:endParaRPr>
          </a:p>
        </p:txBody>
      </p:sp>
    </p:spTree>
    <p:extLst>
      <p:ext uri="{BB962C8B-B14F-4D97-AF65-F5344CB8AC3E}">
        <p14:creationId xmlns:p14="http://schemas.microsoft.com/office/powerpoint/2010/main" val="378085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408237"/>
            <a:ext cx="8229600" cy="3916363"/>
          </a:xfrm>
        </p:spPr>
        <p:txBody>
          <a:bodyPr>
            <a:noAutofit/>
          </a:bodyPr>
          <a:lstStyle/>
          <a:p>
            <a:pPr marL="0" indent="0">
              <a:spcBef>
                <a:spcPts val="250"/>
              </a:spcBef>
              <a:buClr>
                <a:srgbClr val="F07F09"/>
              </a:buClr>
              <a:buSzPct val="80000"/>
              <a:buNone/>
            </a:pPr>
            <a:r>
              <a:rPr lang="en-US" altLang="en-US" dirty="0"/>
              <a:t>The purposes of the Educational Technology, Media, and Materials for Individuals with Disabilities Program are to: </a:t>
            </a:r>
            <a:endParaRPr lang="en-US" altLang="en-US" dirty="0" smtClean="0"/>
          </a:p>
          <a:p>
            <a:pPr>
              <a:spcBef>
                <a:spcPts val="250"/>
              </a:spcBef>
              <a:buClr>
                <a:schemeClr val="tx2"/>
              </a:buClr>
              <a:buSzPct val="80000"/>
              <a:buFont typeface="Cambria" panose="02040503050406030204" pitchFamily="18" charset="0"/>
              <a:buChar char="‾"/>
            </a:pPr>
            <a:r>
              <a:rPr lang="en-US" altLang="en-US" dirty="0"/>
              <a:t>improve results for students with disabilities by promoting the development, demonstration, and use of technology; </a:t>
            </a:r>
            <a:endParaRPr lang="en-US" altLang="en-US" dirty="0" smtClean="0"/>
          </a:p>
          <a:p>
            <a:pPr>
              <a:spcBef>
                <a:spcPts val="250"/>
              </a:spcBef>
              <a:buClr>
                <a:schemeClr val="tx2"/>
              </a:buClr>
              <a:buSzPct val="80000"/>
              <a:buFont typeface="Cambria" panose="02040503050406030204" pitchFamily="18" charset="0"/>
              <a:buChar char="‾"/>
            </a:pPr>
            <a:r>
              <a:rPr lang="en-US" altLang="en-US" dirty="0" smtClean="0"/>
              <a:t>support </a:t>
            </a:r>
            <a:r>
              <a:rPr lang="en-US" altLang="en-US" dirty="0"/>
              <a:t>educational activities designed to be of educational value in the classroom for students with disabilities; </a:t>
            </a:r>
          </a:p>
          <a:p>
            <a:pPr marL="0" indent="0">
              <a:spcBef>
                <a:spcPts val="250"/>
              </a:spcBef>
              <a:buClr>
                <a:srgbClr val="F07F09"/>
              </a:buClr>
              <a:buSzPct val="80000"/>
              <a:buNone/>
            </a:pPr>
            <a:endParaRPr lang="en-US" altLang="en-US" dirty="0"/>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A494DEA4-4359-44B9-AA5C-F366EFABEFE7}" type="slidenum">
              <a:rPr lang="en-US" altLang="en-US" sz="1200">
                <a:solidFill>
                  <a:srgbClr val="898989"/>
                </a:solidFill>
                <a:latin typeface="Times New Roman" panose="02020603050405020304" pitchFamily="18" charset="0"/>
              </a:rPr>
              <a:pPr>
                <a:spcBef>
                  <a:spcPct val="0"/>
                </a:spcBef>
                <a:buFontTx/>
                <a:buNone/>
              </a:pPr>
              <a:t>3</a:t>
            </a:fld>
            <a:endParaRPr lang="en-US" altLang="en-US" sz="1200" dirty="0">
              <a:solidFill>
                <a:srgbClr val="898989"/>
              </a:solidFill>
              <a:latin typeface="Times New Roman" panose="02020603050405020304" pitchFamily="18" charset="0"/>
            </a:endParaRPr>
          </a:p>
        </p:txBody>
      </p:sp>
      <p:sp>
        <p:nvSpPr>
          <p:cNvPr id="15363" name="Rectangle 2"/>
          <p:cNvSpPr>
            <a:spLocks noGrp="1" noChangeArrowheads="1"/>
          </p:cNvSpPr>
          <p:nvPr>
            <p:ph type="title"/>
          </p:nvPr>
        </p:nvSpPr>
        <p:spPr>
          <a:xfrm>
            <a:off x="457200" y="1752600"/>
            <a:ext cx="8229600" cy="762000"/>
          </a:xfrm>
        </p:spPr>
        <p:txBody>
          <a:bodyPr>
            <a:normAutofit/>
          </a:bodyPr>
          <a:lstStyle/>
          <a:p>
            <a:pPr eaLnBrk="1" fontAlgn="auto" hangingPunct="1">
              <a:lnSpc>
                <a:spcPct val="100000"/>
              </a:lnSpc>
              <a:spcAft>
                <a:spcPts val="0"/>
              </a:spcAft>
              <a:defRPr/>
            </a:pPr>
            <a:r>
              <a:rPr lang="en-US" altLang="en-US" sz="3200" b="1" dirty="0" smtClean="0">
                <a:solidFill>
                  <a:srgbClr val="038A00"/>
                </a:solidFill>
              </a:rPr>
              <a:t>Purpose of CFDA 84.327</a:t>
            </a:r>
            <a:endParaRPr lang="en-US" altLang="en-US" sz="3200" b="1" dirty="0">
              <a:solidFill>
                <a:srgbClr val="038A00"/>
              </a:solidFill>
            </a:endParaRPr>
          </a:p>
        </p:txBody>
      </p:sp>
    </p:spTree>
    <p:extLst>
      <p:ext uri="{BB962C8B-B14F-4D97-AF65-F5344CB8AC3E}">
        <p14:creationId xmlns:p14="http://schemas.microsoft.com/office/powerpoint/2010/main" val="3797799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314324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3048000" cy="2438400"/>
          </a:xfrm>
        </p:spPr>
        <p:txBody>
          <a:bodyPr/>
          <a:lstStyle/>
          <a:p>
            <a:pPr algn="l">
              <a:spcBef>
                <a:spcPts val="0"/>
              </a:spcBef>
            </a:pPr>
            <a:r>
              <a:rPr lang="en-US" sz="3600" b="1" dirty="0" smtClean="0">
                <a:solidFill>
                  <a:srgbClr val="91B44A"/>
                </a:solidFill>
              </a:rPr>
              <a:t/>
            </a:r>
            <a:br>
              <a:rPr lang="en-US" sz="3600" b="1" dirty="0" smtClean="0">
                <a:solidFill>
                  <a:srgbClr val="91B44A"/>
                </a:solidFill>
              </a:rPr>
            </a:br>
            <a:r>
              <a:rPr lang="en-US" sz="3600" b="1" dirty="0" smtClean="0">
                <a:solidFill>
                  <a:srgbClr val="91B44A"/>
                </a:solidFill>
              </a:rPr>
              <a:t>THANK YOU!</a:t>
            </a:r>
            <a:endParaRPr lang="en-US" sz="3600" b="1" dirty="0">
              <a:solidFill>
                <a:srgbClr val="91B44A"/>
              </a:solidFill>
            </a:endParaRPr>
          </a:p>
        </p:txBody>
      </p:sp>
      <p:sp>
        <p:nvSpPr>
          <p:cNvPr id="5" name="Content Placeholder 4"/>
          <p:cNvSpPr>
            <a:spLocks noGrp="1"/>
          </p:cNvSpPr>
          <p:nvPr>
            <p:ph sz="quarter" idx="4294967295"/>
          </p:nvPr>
        </p:nvSpPr>
        <p:spPr>
          <a:xfrm>
            <a:off x="3657600" y="1676400"/>
            <a:ext cx="5486400" cy="5029200"/>
          </a:xfrm>
        </p:spPr>
        <p:txBody>
          <a:bodyPr>
            <a:normAutofit/>
          </a:bodyPr>
          <a:lstStyle/>
          <a:p>
            <a:pPr marL="0" indent="0">
              <a:buNone/>
            </a:pPr>
            <a:endParaRPr lang="en-US" dirty="0" smtClean="0">
              <a:solidFill>
                <a:schemeClr val="tx2"/>
              </a:solidFill>
              <a:latin typeface="Calibri" panose="020F0502020204030204" pitchFamily="34" charset="0"/>
              <a:hlinkClick r:id="rId3"/>
            </a:endParaRPr>
          </a:p>
          <a:p>
            <a:pPr marL="0" indent="0">
              <a:buNone/>
            </a:pPr>
            <a:r>
              <a:rPr lang="en-US" dirty="0" smtClean="0">
                <a:solidFill>
                  <a:schemeClr val="tx2"/>
                </a:solidFill>
                <a:hlinkClick r:id="rId3"/>
              </a:rPr>
              <a:t>Tara.Courchaine</a:t>
            </a:r>
            <a:r>
              <a:rPr lang="en-US" sz="2800" dirty="0" smtClean="0">
                <a:solidFill>
                  <a:schemeClr val="tx2"/>
                </a:solidFill>
                <a:hlinkClick r:id="rId3"/>
              </a:rPr>
              <a:t>@ed.gov</a:t>
            </a:r>
            <a:r>
              <a:rPr lang="en-US" sz="2800" dirty="0" smtClean="0">
                <a:solidFill>
                  <a:schemeClr val="tx2"/>
                </a:solidFill>
              </a:rPr>
              <a:t>   </a:t>
            </a:r>
          </a:p>
          <a:p>
            <a:pPr marL="0" indent="0">
              <a:buNone/>
            </a:pPr>
            <a:r>
              <a:rPr lang="en-US" altLang="en-US" smtClean="0"/>
              <a:t>202-245-6462</a:t>
            </a:r>
            <a:endParaRPr lang="en-US" dirty="0" smtClean="0"/>
          </a:p>
          <a:p>
            <a:pPr marL="0" indent="0">
              <a:spcBef>
                <a:spcPts val="1000"/>
              </a:spcBef>
              <a:buNone/>
            </a:pPr>
            <a:endParaRPr lang="en-US" dirty="0">
              <a:solidFill>
                <a:schemeClr val="tx2"/>
              </a:solidFill>
              <a:hlinkClick r:id="rId4"/>
            </a:endParaRPr>
          </a:p>
          <a:p>
            <a:pPr marL="0" indent="0">
              <a:buNone/>
            </a:pPr>
            <a:r>
              <a:rPr lang="en-US" dirty="0"/>
              <a:t>Grants.gov </a:t>
            </a:r>
            <a:r>
              <a:rPr lang="en-US" dirty="0" smtClean="0"/>
              <a:t>Support Desk</a:t>
            </a:r>
          </a:p>
          <a:p>
            <a:pPr marL="0" indent="0">
              <a:buNone/>
            </a:pPr>
            <a:r>
              <a:rPr lang="en-US" dirty="0" smtClean="0"/>
              <a:t>1-800-518-4726</a:t>
            </a:r>
            <a:endParaRPr lang="en-US" dirty="0" smtClean="0">
              <a:solidFill>
                <a:schemeClr val="tx2"/>
              </a:solidFill>
            </a:endParaRPr>
          </a:p>
        </p:txBody>
      </p:sp>
      <p:sp>
        <p:nvSpPr>
          <p:cNvPr id="4" name="Rectangle 3" descr="background element"/>
          <p:cNvSpPr/>
          <p:nvPr/>
        </p:nvSpPr>
        <p:spPr>
          <a:xfrm>
            <a:off x="0" y="5943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background element"/>
          <p:cNvSpPr/>
          <p:nvPr/>
        </p:nvSpPr>
        <p:spPr>
          <a:xfrm>
            <a:off x="8196943" y="6019799"/>
            <a:ext cx="914400" cy="82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solidFill>
                  <a:srgbClr val="898989"/>
                </a:solidFill>
              </a:rPr>
              <a:t>40</a:t>
            </a:fld>
            <a:endParaRPr lang="en-US" dirty="0">
              <a:solidFill>
                <a:srgbClr val="898989"/>
              </a:solidFill>
            </a:endParaRPr>
          </a:p>
        </p:txBody>
      </p:sp>
    </p:spTree>
    <p:extLst>
      <p:ext uri="{BB962C8B-B14F-4D97-AF65-F5344CB8AC3E}">
        <p14:creationId xmlns:p14="http://schemas.microsoft.com/office/powerpoint/2010/main" val="418132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altLang="en-US" sz="2800" dirty="0"/>
              <a:t>provide support for captioning and video description that is appropriate for use in the classroom; and </a:t>
            </a:r>
          </a:p>
          <a:p>
            <a:pPr lvl="1"/>
            <a:r>
              <a:rPr lang="en-US" altLang="en-US" sz="2800" dirty="0"/>
              <a:t>provide accessible educational materials to children with disabilities in a timely manner.</a:t>
            </a:r>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4</a:t>
            </a:fld>
            <a:endParaRPr lang="en-US" dirty="0"/>
          </a:p>
        </p:txBody>
      </p:sp>
      <p:sp>
        <p:nvSpPr>
          <p:cNvPr id="4" name="Title 3"/>
          <p:cNvSpPr>
            <a:spLocks noGrp="1"/>
          </p:cNvSpPr>
          <p:nvPr>
            <p:ph type="title"/>
          </p:nvPr>
        </p:nvSpPr>
        <p:spPr>
          <a:xfrm>
            <a:off x="457200" y="1752600"/>
            <a:ext cx="8229600" cy="914400"/>
          </a:xfrm>
        </p:spPr>
        <p:txBody>
          <a:bodyPr/>
          <a:lstStyle/>
          <a:p>
            <a:r>
              <a:rPr lang="en-US" altLang="en-US" sz="3200" b="1" dirty="0">
                <a:solidFill>
                  <a:srgbClr val="038A00"/>
                </a:solidFill>
              </a:rPr>
              <a:t>Purpose of CFDA </a:t>
            </a:r>
            <a:r>
              <a:rPr lang="en-US" altLang="en-US" sz="3200" b="1" dirty="0" smtClean="0">
                <a:solidFill>
                  <a:srgbClr val="038A00"/>
                </a:solidFill>
              </a:rPr>
              <a:t>84.327 (cont’d)</a:t>
            </a:r>
            <a:endParaRPr lang="en-US" sz="3200" dirty="0"/>
          </a:p>
        </p:txBody>
      </p:sp>
    </p:spTree>
    <p:extLst>
      <p:ext uri="{BB962C8B-B14F-4D97-AF65-F5344CB8AC3E}">
        <p14:creationId xmlns:p14="http://schemas.microsoft.com/office/powerpoint/2010/main" val="424198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6400"/>
            <a:ext cx="8229600" cy="685800"/>
          </a:xfrm>
        </p:spPr>
        <p:txBody>
          <a:bodyPr/>
          <a:lstStyle/>
          <a:p>
            <a:r>
              <a:rPr lang="en-US" sz="3200" b="1" dirty="0" smtClean="0">
                <a:solidFill>
                  <a:srgbClr val="038A00"/>
                </a:solidFill>
              </a:rPr>
              <a:t>Application Package</a:t>
            </a:r>
            <a:endParaRPr lang="en-US" sz="3200" b="1" dirty="0">
              <a:solidFill>
                <a:srgbClr val="038A00"/>
              </a:solidFill>
            </a:endParaRPr>
          </a:p>
        </p:txBody>
      </p:sp>
      <p:sp>
        <p:nvSpPr>
          <p:cNvPr id="4" name="Content Placeholder 3"/>
          <p:cNvSpPr>
            <a:spLocks noGrp="1"/>
          </p:cNvSpPr>
          <p:nvPr>
            <p:ph sz="half" idx="1"/>
          </p:nvPr>
        </p:nvSpPr>
        <p:spPr>
          <a:xfrm>
            <a:off x="571500" y="2503714"/>
            <a:ext cx="8343900" cy="3810000"/>
          </a:xfrm>
        </p:spPr>
        <p:txBody>
          <a:bodyPr>
            <a:normAutofit/>
          </a:bodyPr>
          <a:lstStyle/>
          <a:p>
            <a:r>
              <a:rPr lang="en-US" b="1" dirty="0" smtClean="0"/>
              <a:t>Dear Colleague Letter </a:t>
            </a:r>
          </a:p>
          <a:p>
            <a:pPr>
              <a:spcBef>
                <a:spcPts val="1200"/>
              </a:spcBef>
            </a:pPr>
            <a:r>
              <a:rPr lang="en-US" b="1" dirty="0" smtClean="0"/>
              <a:t>Notice Inviting Applications (A)</a:t>
            </a:r>
            <a:endParaRPr lang="en-US" sz="2200" dirty="0" smtClean="0"/>
          </a:p>
          <a:p>
            <a:pPr>
              <a:spcBef>
                <a:spcPts val="1200"/>
              </a:spcBef>
            </a:pPr>
            <a:r>
              <a:rPr lang="en-US" b="1" dirty="0" smtClean="0"/>
              <a:t>Priority Description and Selection Criteria (B)</a:t>
            </a:r>
          </a:p>
          <a:p>
            <a:pPr>
              <a:spcBef>
                <a:spcPts val="1200"/>
              </a:spcBef>
            </a:pPr>
            <a:r>
              <a:rPr lang="en-US" b="1" dirty="0" smtClean="0"/>
              <a:t>General Information (C)</a:t>
            </a:r>
          </a:p>
          <a:p>
            <a:pPr>
              <a:spcBef>
                <a:spcPts val="1200"/>
              </a:spcBef>
            </a:pPr>
            <a:r>
              <a:rPr lang="en-US" b="1" dirty="0" smtClean="0"/>
              <a:t>Applicant Transmittal Instructions (D)</a:t>
            </a:r>
          </a:p>
          <a:p>
            <a:pPr>
              <a:spcBef>
                <a:spcPts val="1200"/>
              </a:spcBef>
            </a:pPr>
            <a:r>
              <a:rPr lang="en-US" b="1" dirty="0" smtClean="0"/>
              <a:t>Application Forms and Instructions (E)</a:t>
            </a:r>
          </a:p>
        </p:txBody>
      </p:sp>
      <p:sp>
        <p:nvSpPr>
          <p:cNvPr id="2" name="Slide Number Placeholder 1"/>
          <p:cNvSpPr>
            <a:spLocks noGrp="1"/>
          </p:cNvSpPr>
          <p:nvPr>
            <p:ph type="sldNum" sz="quarter" idx="12"/>
          </p:nvPr>
        </p:nvSpPr>
        <p:spPr/>
        <p:txBody>
          <a:bodyPr/>
          <a:lstStyle/>
          <a:p>
            <a:fld id="{991CF879-4700-4E47-A7E3-74EF38E50439}" type="slidenum">
              <a:rPr lang="en-US" smtClean="0"/>
              <a:t>5</a:t>
            </a:fld>
            <a:endParaRPr lang="en-US" dirty="0"/>
          </a:p>
        </p:txBody>
      </p:sp>
    </p:spTree>
    <p:extLst>
      <p:ext uri="{BB962C8B-B14F-4D97-AF65-F5344CB8AC3E}">
        <p14:creationId xmlns:p14="http://schemas.microsoft.com/office/powerpoint/2010/main" val="146493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Absolute Priority</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r>
              <a:rPr lang="en-US" sz="2000" dirty="0"/>
              <a:t>The purpose of this priority is to fund a </a:t>
            </a:r>
            <a:r>
              <a:rPr lang="en-US" sz="2000" b="1" dirty="0"/>
              <a:t>cooperative agreement </a:t>
            </a:r>
            <a:r>
              <a:rPr lang="en-US" sz="2000" dirty="0"/>
              <a:t>to establish and operate a research and development center that will develop software designed to adapt and customize digital materials for children with disabilities, whether or not delivered online (Center). Under this priority the center must: </a:t>
            </a:r>
          </a:p>
          <a:p>
            <a:pPr marL="914400" lvl="1" indent="-457200">
              <a:buFont typeface="+mj-lt"/>
              <a:buAutoNum type="arabicParenR"/>
            </a:pPr>
            <a:r>
              <a:rPr lang="en-US" sz="2000" dirty="0" smtClean="0"/>
              <a:t>Determine </a:t>
            </a:r>
            <a:r>
              <a:rPr lang="en-US" sz="2000" dirty="0"/>
              <a:t>the most effective digital products that are currently available to support differentiated instruction for children with disabilities in digital and online learning </a:t>
            </a:r>
            <a:r>
              <a:rPr lang="en-US" sz="2000" dirty="0" smtClean="0"/>
              <a:t>environments;</a:t>
            </a:r>
          </a:p>
          <a:p>
            <a:pPr marL="914400" lvl="1" indent="-457200">
              <a:buAutoNum type="arabicParenR"/>
            </a:pPr>
            <a:r>
              <a:rPr lang="en-US" sz="2000" dirty="0" smtClean="0"/>
              <a:t>Determine</a:t>
            </a:r>
            <a:r>
              <a:rPr lang="en-US" sz="2000" dirty="0"/>
              <a:t>, for each of these products, the key design components that maximize the ability of educators, caregivers, parents, and children to adapt and customize digital content and to differentiate instruction;</a:t>
            </a:r>
          </a:p>
          <a:p>
            <a:pPr lvl="1"/>
            <a:endParaRPr lang="en-US" sz="20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6</a:t>
            </a:fld>
            <a:endParaRPr lang="en-US" dirty="0">
              <a:solidFill>
                <a:srgbClr val="898989"/>
              </a:solidFill>
            </a:endParaRPr>
          </a:p>
        </p:txBody>
      </p:sp>
    </p:spTree>
    <p:extLst>
      <p:ext uri="{BB962C8B-B14F-4D97-AF65-F5344CB8AC3E}">
        <p14:creationId xmlns:p14="http://schemas.microsoft.com/office/powerpoint/2010/main" val="156863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Absolute Priority (cont.)</a:t>
            </a:r>
            <a:endParaRPr lang="en-US" sz="3200" b="1" dirty="0">
              <a:solidFill>
                <a:srgbClr val="038A00"/>
              </a:solidFill>
            </a:endParaRPr>
          </a:p>
        </p:txBody>
      </p:sp>
      <p:sp>
        <p:nvSpPr>
          <p:cNvPr id="4" name="Content Placeholder 3"/>
          <p:cNvSpPr>
            <a:spLocks noGrp="1"/>
          </p:cNvSpPr>
          <p:nvPr>
            <p:ph sz="half" idx="1"/>
          </p:nvPr>
        </p:nvSpPr>
        <p:spPr>
          <a:xfrm>
            <a:off x="228600" y="2362200"/>
            <a:ext cx="8686800" cy="4267200"/>
          </a:xfrm>
        </p:spPr>
        <p:txBody>
          <a:bodyPr>
            <a:noAutofit/>
          </a:bodyPr>
          <a:lstStyle/>
          <a:p>
            <a:pPr marL="914400" lvl="1" indent="-457200">
              <a:buFont typeface="+mj-lt"/>
              <a:buAutoNum type="arabicParenR" startAt="3"/>
            </a:pPr>
            <a:r>
              <a:rPr lang="en-US" sz="2000" dirty="0" smtClean="0"/>
              <a:t>Develop </a:t>
            </a:r>
            <a:r>
              <a:rPr lang="en-US" sz="2000" dirty="0"/>
              <a:t>and deliver software that meets current industry standards and guidelines for accessibility (e.g., WCAG 2.0, EPUB Accessibility 1.0) and includes accessible options that can be embedded into existing learning materials and into new digital learning materials during their development.  Options must allow educators, caregivers, parents, and children to customize the instructional material and the software must automatically adjust complexity and delivery based on the child’s input</a:t>
            </a:r>
            <a:r>
              <a:rPr lang="en-US" sz="2000" dirty="0" smtClean="0"/>
              <a:t>;</a:t>
            </a:r>
          </a:p>
          <a:p>
            <a:pPr marL="914400" lvl="1" indent="-457200">
              <a:buFont typeface="+mj-lt"/>
              <a:buAutoNum type="arabicParenR" startAt="3"/>
            </a:pPr>
            <a:r>
              <a:rPr lang="en-US" sz="2000" dirty="0" smtClean="0"/>
              <a:t>Ensure </a:t>
            </a:r>
            <a:r>
              <a:rPr lang="en-US" sz="2000" dirty="0"/>
              <a:t>that the product is both an Open Educational Resource (OER) and licensed through an open access licensing authority</a:t>
            </a:r>
            <a:r>
              <a:rPr lang="en-US" sz="2000" dirty="0" smtClean="0"/>
              <a:t>;</a:t>
            </a:r>
          </a:p>
          <a:p>
            <a:pPr marL="914400" lvl="1" indent="-457200">
              <a:buFont typeface="+mj-lt"/>
              <a:buAutoNum type="arabicParenR" startAt="3"/>
            </a:pPr>
            <a:r>
              <a:rPr lang="en-US" sz="2000" dirty="0" smtClean="0"/>
              <a:t>Identify </a:t>
            </a:r>
            <a:r>
              <a:rPr lang="en-US" sz="2000" dirty="0"/>
              <a:t>legal issues surrounding accessible education materials that may impede the use of the product with digital products or platforms and determine ways to ensure access for all children with disabilities;</a:t>
            </a:r>
          </a:p>
          <a:p>
            <a:pPr marL="457200" lvl="1" indent="0">
              <a:buNone/>
            </a:pPr>
            <a:endParaRPr lang="en-US" sz="2000" dirty="0"/>
          </a:p>
          <a:p>
            <a:endParaRPr lang="en-US" sz="2000" dirty="0" smtClean="0"/>
          </a:p>
          <a:p>
            <a:endParaRPr lang="en-US"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7</a:t>
            </a:fld>
            <a:endParaRPr lang="en-US" dirty="0">
              <a:solidFill>
                <a:srgbClr val="898989"/>
              </a:solidFill>
            </a:endParaRPr>
          </a:p>
        </p:txBody>
      </p:sp>
    </p:spTree>
    <p:extLst>
      <p:ext uri="{BB962C8B-B14F-4D97-AF65-F5344CB8AC3E}">
        <p14:creationId xmlns:p14="http://schemas.microsoft.com/office/powerpoint/2010/main" val="14688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Absolute Priority (cont.)</a:t>
            </a:r>
            <a:endParaRPr lang="en-US" sz="3200" b="1" dirty="0">
              <a:solidFill>
                <a:srgbClr val="038A00"/>
              </a:solidFill>
            </a:endParaRPr>
          </a:p>
        </p:txBody>
      </p:sp>
      <p:sp>
        <p:nvSpPr>
          <p:cNvPr id="4" name="Content Placeholder 3"/>
          <p:cNvSpPr>
            <a:spLocks noGrp="1"/>
          </p:cNvSpPr>
          <p:nvPr>
            <p:ph sz="half" idx="1"/>
          </p:nvPr>
        </p:nvSpPr>
        <p:spPr>
          <a:xfrm>
            <a:off x="228600" y="2362200"/>
            <a:ext cx="8686800" cy="4267200"/>
          </a:xfrm>
        </p:spPr>
        <p:txBody>
          <a:bodyPr>
            <a:noAutofit/>
          </a:bodyPr>
          <a:lstStyle/>
          <a:p>
            <a:endParaRPr lang="en-US" sz="2000" dirty="0" smtClean="0"/>
          </a:p>
          <a:p>
            <a:pPr marL="914400" lvl="1" indent="-457200">
              <a:buFont typeface="+mj-lt"/>
              <a:buAutoNum type="arabicParenR" startAt="6"/>
            </a:pPr>
            <a:r>
              <a:rPr lang="en-US" sz="2000" dirty="0" smtClean="0"/>
              <a:t>Develop </a:t>
            </a:r>
            <a:r>
              <a:rPr lang="en-US" sz="2000" dirty="0"/>
              <a:t>measures to evaluate the potential usefulness and fit of the selected accessibility components to be included in the development and production of the software; and </a:t>
            </a:r>
            <a:endParaRPr lang="en-US" sz="2000" dirty="0" smtClean="0"/>
          </a:p>
          <a:p>
            <a:pPr marL="914400" lvl="1" indent="-457200">
              <a:buFont typeface="+mj-lt"/>
              <a:buAutoNum type="arabicParenR" startAt="6"/>
            </a:pPr>
            <a:r>
              <a:rPr lang="en-US" sz="2000" dirty="0" smtClean="0"/>
              <a:t>Maximize </a:t>
            </a:r>
            <a:r>
              <a:rPr lang="en-US" sz="2000" dirty="0"/>
              <a:t>the efficiency of the product, by reducing the cost of including it in the production of materials (including added costs and time to re-design workflow to create the accessible materials) and ensuring optimal ease of use by end users.</a:t>
            </a:r>
          </a:p>
          <a:p>
            <a:pPr marL="0" indent="0">
              <a:buNone/>
            </a:pPr>
            <a:r>
              <a:rPr lang="en-US" sz="2000" dirty="0"/>
              <a:t> </a:t>
            </a:r>
          </a:p>
          <a:p>
            <a:endParaRPr lang="en-US"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8</a:t>
            </a:fld>
            <a:endParaRPr lang="en-US" dirty="0">
              <a:solidFill>
                <a:srgbClr val="898989"/>
              </a:solidFill>
            </a:endParaRPr>
          </a:p>
        </p:txBody>
      </p:sp>
    </p:spTree>
    <p:extLst>
      <p:ext uri="{BB962C8B-B14F-4D97-AF65-F5344CB8AC3E}">
        <p14:creationId xmlns:p14="http://schemas.microsoft.com/office/powerpoint/2010/main" val="36947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OSEP Theme Final</Template>
  <TotalTime>13581</TotalTime>
  <Words>4971</Words>
  <Application>Microsoft Office PowerPoint</Application>
  <PresentationFormat>On-screen Show (4:3)</PresentationFormat>
  <Paragraphs>454</Paragraphs>
  <Slides>41</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MS PGothic</vt:lpstr>
      <vt:lpstr>Arial</vt:lpstr>
      <vt:lpstr>Arial Rounded MT Bold</vt:lpstr>
      <vt:lpstr>Calibri</vt:lpstr>
      <vt:lpstr>Cambria</vt:lpstr>
      <vt:lpstr>Georgia</vt:lpstr>
      <vt:lpstr>Times New Roman</vt:lpstr>
      <vt:lpstr>Tw Cen MT</vt:lpstr>
      <vt:lpstr>Wingdings</vt:lpstr>
      <vt:lpstr>OSEP Theme Final</vt:lpstr>
      <vt:lpstr>Educational Technology, Media and Materials for Individuals with Disabilities Webinar:   Research and Development Center on Developing Software to Adapt and Customize Instruction in Digital Learning Environments to Improve Results for Children with Disabilities, CFDA 84.327A </vt:lpstr>
      <vt:lpstr>Introductions &amp; Logistical Information </vt:lpstr>
      <vt:lpstr>Topics for Discussion</vt:lpstr>
      <vt:lpstr>Purpose of CFDA 84.327</vt:lpstr>
      <vt:lpstr>Purpose of CFDA 84.327 (cont’d)</vt:lpstr>
      <vt:lpstr>Application Package</vt:lpstr>
      <vt:lpstr>Absolute Priority</vt:lpstr>
      <vt:lpstr>Absolute Priority (cont.)</vt:lpstr>
      <vt:lpstr>Absolute Priority (cont.)</vt:lpstr>
      <vt:lpstr>Key Definitions and Notes</vt:lpstr>
      <vt:lpstr>Eligible Applicants</vt:lpstr>
      <vt:lpstr>Award Information </vt:lpstr>
      <vt:lpstr>Timeline</vt:lpstr>
      <vt:lpstr>Recommended Format and Page Limits:</vt:lpstr>
      <vt:lpstr>Recommended Format and Page Limits</vt:lpstr>
      <vt:lpstr>Q &amp; A</vt:lpstr>
      <vt:lpstr>General Requirements:</vt:lpstr>
      <vt:lpstr>Program Requirements</vt:lpstr>
      <vt:lpstr>Significance of the Project </vt:lpstr>
      <vt:lpstr>Significance of Project </vt:lpstr>
      <vt:lpstr>Quality of Project Design </vt:lpstr>
      <vt:lpstr>Quality of Project Design (cont.)</vt:lpstr>
      <vt:lpstr>Quality of Project Design (cont.)</vt:lpstr>
      <vt:lpstr>Quality of the Evaluation Plan </vt:lpstr>
      <vt:lpstr>Adequacy of Project Resources </vt:lpstr>
      <vt:lpstr>Quality of Management Plan </vt:lpstr>
      <vt:lpstr>Application Requirements</vt:lpstr>
      <vt:lpstr>Include in Budget </vt:lpstr>
      <vt:lpstr>Include in Budget</vt:lpstr>
      <vt:lpstr>Additional Application Requirements:</vt:lpstr>
      <vt:lpstr>Q &amp; A</vt:lpstr>
      <vt:lpstr>Selection Criteria </vt:lpstr>
      <vt:lpstr>Significance of the Project</vt:lpstr>
      <vt:lpstr>Quality of Project DESIGN </vt:lpstr>
      <vt:lpstr>Quality of Project DESIGN </vt:lpstr>
      <vt:lpstr>Quality of EVALUATION PLAN </vt:lpstr>
      <vt:lpstr>Quality of EVALUATION PLAN </vt:lpstr>
      <vt:lpstr>Adequacy of Project Resources </vt:lpstr>
      <vt:lpstr>Quality of Management Plan </vt:lpstr>
      <vt:lpstr>Q &amp; A</vt:lpstr>
      <vt:lpstr> THANK YOU!</vt:lpstr>
    </vt:vector>
  </TitlesOfParts>
  <Company>U.S.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Sarah</dc:creator>
  <cp:lastModifiedBy>Saavedra, Elena</cp:lastModifiedBy>
  <cp:revision>446</cp:revision>
  <cp:lastPrinted>2017-05-04T12:50:40Z</cp:lastPrinted>
  <dcterms:created xsi:type="dcterms:W3CDTF">2016-07-08T13:02:01Z</dcterms:created>
  <dcterms:modified xsi:type="dcterms:W3CDTF">2017-07-28T17:49:06Z</dcterms:modified>
</cp:coreProperties>
</file>