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 id="2147483734" r:id="rId5"/>
    <p:sldMasterId id="2147483747" r:id="rId6"/>
    <p:sldMasterId id="2147483760" r:id="rId7"/>
    <p:sldMasterId id="2147483794" r:id="rId8"/>
    <p:sldMasterId id="2147483806" r:id="rId9"/>
    <p:sldMasterId id="2147483820" r:id="rId10"/>
  </p:sldMasterIdLst>
  <p:notesMasterIdLst>
    <p:notesMasterId r:id="rId72"/>
  </p:notesMasterIdLst>
  <p:handoutMasterIdLst>
    <p:handoutMasterId r:id="rId73"/>
  </p:handoutMasterIdLst>
  <p:sldIdLst>
    <p:sldId id="256" r:id="rId11"/>
    <p:sldId id="1811" r:id="rId12"/>
    <p:sldId id="1827" r:id="rId13"/>
    <p:sldId id="435" r:id="rId14"/>
    <p:sldId id="721" r:id="rId15"/>
    <p:sldId id="1817" r:id="rId16"/>
    <p:sldId id="1818" r:id="rId17"/>
    <p:sldId id="702" r:id="rId18"/>
    <p:sldId id="705" r:id="rId19"/>
    <p:sldId id="706" r:id="rId20"/>
    <p:sldId id="707" r:id="rId21"/>
    <p:sldId id="708" r:id="rId22"/>
    <p:sldId id="712" r:id="rId23"/>
    <p:sldId id="713" r:id="rId24"/>
    <p:sldId id="714" r:id="rId25"/>
    <p:sldId id="715" r:id="rId26"/>
    <p:sldId id="716" r:id="rId27"/>
    <p:sldId id="723" r:id="rId28"/>
    <p:sldId id="730" r:id="rId29"/>
    <p:sldId id="731" r:id="rId30"/>
    <p:sldId id="699" r:id="rId31"/>
    <p:sldId id="732" r:id="rId32"/>
    <p:sldId id="701" r:id="rId33"/>
    <p:sldId id="733" r:id="rId34"/>
    <p:sldId id="365" r:id="rId35"/>
    <p:sldId id="700" r:id="rId36"/>
    <p:sldId id="366" r:id="rId37"/>
    <p:sldId id="1814" r:id="rId38"/>
    <p:sldId id="1815" r:id="rId39"/>
    <p:sldId id="703" r:id="rId40"/>
    <p:sldId id="1816" r:id="rId41"/>
    <p:sldId id="1824" r:id="rId42"/>
    <p:sldId id="1336" r:id="rId43"/>
    <p:sldId id="1825" r:id="rId44"/>
    <p:sldId id="1352" r:id="rId45"/>
    <p:sldId id="1357" r:id="rId46"/>
    <p:sldId id="1365" r:id="rId47"/>
    <p:sldId id="272" r:id="rId48"/>
    <p:sldId id="1358" r:id="rId49"/>
    <p:sldId id="1351" r:id="rId50"/>
    <p:sldId id="1361" r:id="rId51"/>
    <p:sldId id="1362" r:id="rId52"/>
    <p:sldId id="1364" r:id="rId53"/>
    <p:sldId id="1359" r:id="rId54"/>
    <p:sldId id="1289" r:id="rId55"/>
    <p:sldId id="720" r:id="rId56"/>
    <p:sldId id="740" r:id="rId57"/>
    <p:sldId id="739" r:id="rId58"/>
    <p:sldId id="323" r:id="rId59"/>
    <p:sldId id="1812" r:id="rId60"/>
    <p:sldId id="1813" r:id="rId61"/>
    <p:sldId id="734" r:id="rId62"/>
    <p:sldId id="1823" r:id="rId63"/>
    <p:sldId id="259" r:id="rId64"/>
    <p:sldId id="1820" r:id="rId65"/>
    <p:sldId id="264" r:id="rId66"/>
    <p:sldId id="1826" r:id="rId67"/>
    <p:sldId id="257" r:id="rId68"/>
    <p:sldId id="1821" r:id="rId69"/>
    <p:sldId id="394" r:id="rId70"/>
    <p:sldId id="316" r:id="rId71"/>
  </p:sldIdLst>
  <p:sldSz cx="12192000" cy="6858000"/>
  <p:notesSz cx="7010400" cy="9296400"/>
  <p:embeddedFontLst>
    <p:embeddedFont>
      <p:font typeface="Arial Narrow" panose="020B0606020202030204"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Century Gothic" panose="020B0502020202020204" pitchFamily="34" charset="0"/>
      <p:regular r:id="rId84"/>
      <p:bold r:id="rId85"/>
      <p:italic r:id="rId86"/>
      <p:boldItalic r:id="rId87"/>
    </p:embeddedFont>
    <p:embeddedFont>
      <p:font typeface="Georgia" panose="02040502050405020303" pitchFamily="18" charset="0"/>
      <p:regular r:id="rId88"/>
      <p:bold r:id="rId89"/>
      <p:italic r:id="rId90"/>
      <p:boldItalic r:id="rId91"/>
    </p:embeddedFont>
    <p:embeddedFont>
      <p:font typeface="Helvetica" panose="020B0604020202020204" pitchFamily="34" charset="0"/>
      <p:regular r:id="rId92"/>
      <p:bold r:id="rId93"/>
      <p:italic r:id="rId94"/>
      <p:boldItalic r:id="rId95"/>
    </p:embeddedFont>
    <p:embeddedFont>
      <p:font typeface="Segoe UI Black" panose="020B0A02040204020203" pitchFamily="34" charset="0"/>
      <p:bold r:id="rId96"/>
      <p:boldItalic r:id="rId97"/>
    </p:embeddedFont>
    <p:embeddedFont>
      <p:font typeface="Tw Cen MT" panose="020B0602020104020603" pitchFamily="34" charset="0"/>
      <p:regular r:id="rId98"/>
      <p:bold r:id="rId99"/>
      <p:italic r:id="rId100"/>
      <p:boldItalic r:id="rId101"/>
    </p:embeddedFont>
    <p:embeddedFont>
      <p:font typeface="Wingdings 3" panose="05040102010807070707" pitchFamily="18" charset="2"/>
      <p:regular r:id="rId10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27C396-9816-4943-8C65-45AF8CF6C5C9}">
          <p14:sldIdLst>
            <p14:sldId id="256"/>
          </p14:sldIdLst>
        </p14:section>
        <p14:section name="Intro &amp; Opening - Sarah" id="{36581254-6D1A-4F30-BD5C-5E465CF97357}">
          <p14:sldIdLst>
            <p14:sldId id="1811"/>
            <p14:sldId id="1827"/>
            <p14:sldId id="435"/>
            <p14:sldId id="721"/>
          </p14:sldIdLst>
        </p14:section>
        <p14:section name="Panel: Frame the Issue: Lynn" id="{C8B4A420-85D2-489E-A32A-51CA4BA09000}">
          <p14:sldIdLst>
            <p14:sldId id="1817"/>
            <p14:sldId id="1818"/>
          </p14:sldIdLst>
        </p14:section>
        <p14:section name="Panel: Speaker 1 - Hedda Meadan, UIL Champaign-Urbana" id="{55D3A76C-9847-4DFB-9CD7-FAF937D4D593}">
          <p14:sldIdLst>
            <p14:sldId id="702"/>
            <p14:sldId id="705"/>
            <p14:sldId id="706"/>
            <p14:sldId id="707"/>
            <p14:sldId id="708"/>
            <p14:sldId id="712"/>
            <p14:sldId id="713"/>
            <p14:sldId id="714"/>
            <p14:sldId id="715"/>
            <p14:sldId id="716"/>
            <p14:sldId id="723"/>
          </p14:sldIdLst>
        </p14:section>
        <p14:section name="Panel: Speaker 2 - Chaddon Horn, UKY" id="{59054C77-E76A-4968-ABE4-008C2FE32FB9}">
          <p14:sldIdLst>
            <p14:sldId id="730"/>
            <p14:sldId id="731"/>
            <p14:sldId id="699"/>
            <p14:sldId id="732"/>
            <p14:sldId id="701"/>
            <p14:sldId id="733"/>
            <p14:sldId id="365"/>
          </p14:sldIdLst>
        </p14:section>
        <p14:section name="Q&amp; A with Panalists 1 &amp; 2" id="{C6681998-A63B-4B73-BF52-1065E2C0A193}">
          <p14:sldIdLst>
            <p14:sldId id="700"/>
          </p14:sldIdLst>
        </p14:section>
        <p14:section name="Panel: Speaker 3 - Day Patterson, GA State University" id="{BE1DADE5-3241-4278-86C3-5A7DDE921833}">
          <p14:sldIdLst>
            <p14:sldId id="366"/>
            <p14:sldId id="1814"/>
            <p14:sldId id="1815"/>
            <p14:sldId id="703"/>
            <p14:sldId id="1816"/>
          </p14:sldIdLst>
        </p14:section>
        <p14:section name="Panel: Speaker 4 - Becky Hines, UCF" id="{2BB495F3-C22D-4C4E-B9D8-B8ACCE347BE1}">
          <p14:sldIdLst>
            <p14:sldId id="1824"/>
            <p14:sldId id="1336"/>
            <p14:sldId id="1825"/>
            <p14:sldId id="1352"/>
            <p14:sldId id="1357"/>
            <p14:sldId id="1365"/>
            <p14:sldId id="272"/>
            <p14:sldId id="1358"/>
            <p14:sldId id="1351"/>
            <p14:sldId id="1361"/>
            <p14:sldId id="1362"/>
            <p14:sldId id="1364"/>
            <p14:sldId id="1359"/>
            <p14:sldId id="1289"/>
          </p14:sldIdLst>
        </p14:section>
        <p14:section name="Q &amp; A with Panelist 3 &amp; 4" id="{F60C4873-E90B-4BB7-A81C-D1907614A5AA}">
          <p14:sldIdLst>
            <p14:sldId id="720"/>
          </p14:sldIdLst>
        </p14:section>
        <p14:section name="Reflect on Discussion" id="{2BFE2F52-01D6-45B6-9A74-DB65139F0F64}">
          <p14:sldIdLst/>
        </p14:section>
        <p14:section name="Resources Available fro OSEP &amp; Partners" id="{D913F24E-0E06-462C-A0C0-42A20218603A}">
          <p14:sldIdLst>
            <p14:sldId id="740"/>
            <p14:sldId id="739"/>
            <p14:sldId id="323"/>
            <p14:sldId id="1812"/>
            <p14:sldId id="1813"/>
            <p14:sldId id="734"/>
            <p14:sldId id="1823"/>
          </p14:sldIdLst>
        </p14:section>
        <p14:section name="PDP Cross-Project Collaboration Opportunities" id="{389DF4BB-A00E-4622-BD2F-0330C3994446}">
          <p14:sldIdLst>
            <p14:sldId id="259"/>
            <p14:sldId id="1820"/>
            <p14:sldId id="264"/>
            <p14:sldId id="1826"/>
            <p14:sldId id="257"/>
          </p14:sldIdLst>
        </p14:section>
        <p14:section name="OSEP Updates &amp; Announcements" id="{F6423058-CAEB-451B-AA07-440E9AB9E1A6}">
          <p14:sldIdLst>
            <p14:sldId id="1821"/>
            <p14:sldId id="394"/>
          </p14:sldIdLst>
        </p14:section>
        <p14:section name="Wrap Up &amp; Thank yous" id="{6C4AE373-8F91-4900-8024-221AA18524DA}">
          <p14:sldIdLst>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20" userDrawn="1">
          <p15:clr>
            <a:srgbClr val="A4A3A4"/>
          </p15:clr>
        </p15:guide>
        <p15:guide id="4" pos="384" userDrawn="1">
          <p15:clr>
            <a:srgbClr val="A4A3A4"/>
          </p15:clr>
        </p15:guide>
        <p15:guide id="5" pos="7296" userDrawn="1">
          <p15:clr>
            <a:srgbClr val="A4A3A4"/>
          </p15:clr>
        </p15:guide>
        <p15:guide id="6" orient="horz" pos="1008" userDrawn="1">
          <p15:clr>
            <a:srgbClr val="A4A3A4"/>
          </p15:clr>
        </p15:guide>
        <p15:guide id="7" pos="4992" userDrawn="1">
          <p15:clr>
            <a:srgbClr val="A4A3A4"/>
          </p15:clr>
        </p15:guide>
        <p15:guide id="8" orient="horz" pos="36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des, Geoffrey" initials="RG" lastIdx="1" clrIdx="0">
    <p:extLst>
      <p:ext uri="{19B8F6BF-5375-455C-9EA6-DF929625EA0E}">
        <p15:presenceInfo xmlns:p15="http://schemas.microsoft.com/office/powerpoint/2012/main" userId="S::Geoffrey.Rhodes@ed.gov::4b1e40e4-1e67-4f99-b345-1c6bbbe1baca" providerId="AD"/>
      </p:ext>
    </p:extLst>
  </p:cmAuthor>
  <p:cmAuthor id="2" name="Sarah" initials="S" lastIdx="5" clrIdx="1">
    <p:extLst>
      <p:ext uri="{19B8F6BF-5375-455C-9EA6-DF929625EA0E}">
        <p15:presenceInfo xmlns:p15="http://schemas.microsoft.com/office/powerpoint/2012/main" userId="S::Sarah.Allen@ed.gov::ae71f5a5-9622-4b25-8014-fc7ffa8b08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B37"/>
    <a:srgbClr val="2CA34E"/>
    <a:srgbClr val="345065"/>
    <a:srgbClr val="447939"/>
    <a:srgbClr val="6AA539"/>
    <a:srgbClr val="81C14A"/>
    <a:srgbClr val="336699"/>
    <a:srgbClr val="FFCC00"/>
    <a:srgbClr val="000000"/>
    <a:srgbClr val="2D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F66E0-CB05-46B5-BF98-6745CDDADDF2}" v="2089" dt="2020-07-17T22:22:36.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427" autoAdjust="0"/>
  </p:normalViewPr>
  <p:slideViewPr>
    <p:cSldViewPr showGuides="1">
      <p:cViewPr varScale="1">
        <p:scale>
          <a:sx n="98" d="100"/>
          <a:sy n="98" d="100"/>
        </p:scale>
        <p:origin x="276" y="72"/>
      </p:cViewPr>
      <p:guideLst>
        <p:guide orient="horz" pos="2160"/>
        <p:guide pos="3840"/>
        <p:guide orient="horz" pos="720"/>
        <p:guide pos="384"/>
        <p:guide pos="7296"/>
        <p:guide orient="horz" pos="1008"/>
        <p:guide pos="4992"/>
        <p:guide orient="horz" pos="3600"/>
      </p:guideLst>
    </p:cSldViewPr>
  </p:slideViewPr>
  <p:outlineViewPr>
    <p:cViewPr>
      <p:scale>
        <a:sx n="33" d="100"/>
        <a:sy n="33" d="100"/>
      </p:scale>
      <p:origin x="0" y="-3357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6" d="100"/>
          <a:sy n="86" d="100"/>
        </p:scale>
        <p:origin x="374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tableStyles" Target="tableStyle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102" Type="http://schemas.openxmlformats.org/officeDocument/2006/relationships/font" Target="fonts/font29.fntdata"/><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font" Target="fonts/font22.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Passive</c:v>
          </c:tx>
          <c:spPr>
            <a:solidFill>
              <a:schemeClr val="accent1">
                <a:lumMod val="20000"/>
                <a:lumOff val="80000"/>
              </a:schemeClr>
            </a:solidFill>
            <a:ln>
              <a:noFill/>
            </a:ln>
            <a:effectLst/>
          </c:spPr>
          <c:invertIfNegative val="0"/>
          <c:cat>
            <c:strRef>
              <c:f>Sheet1!$A$2</c:f>
              <c:strCache>
                <c:ptCount val="1"/>
                <c:pt idx="0">
                  <c:v>Category 1</c:v>
                </c:pt>
              </c:strCache>
            </c:strRef>
          </c:cat>
          <c:val>
            <c:numRef>
              <c:f>Sheet1!$B$2</c:f>
              <c:numCache>
                <c:formatCode>General</c:formatCode>
                <c:ptCount val="1"/>
                <c:pt idx="0">
                  <c:v>0.1</c:v>
                </c:pt>
              </c:numCache>
            </c:numRef>
          </c:val>
          <c:extLst>
            <c:ext xmlns:c16="http://schemas.microsoft.com/office/drawing/2014/chart" uri="{C3380CC4-5D6E-409C-BE32-E72D297353CC}">
              <c16:uniqueId val="{00000000-37D0-D740-97BA-FDA3581EF7C9}"/>
            </c:ext>
          </c:extLst>
        </c:ser>
        <c:ser>
          <c:idx val="1"/>
          <c:order val="1"/>
          <c:tx>
            <c:strRef>
              <c:f>Sheet1!$C$1</c:f>
              <c:strCache>
                <c:ptCount val="1"/>
                <c:pt idx="0">
                  <c:v>Series 2</c:v>
                </c:pt>
              </c:strCache>
            </c:strRef>
          </c:tx>
          <c:spPr>
            <a:solidFill>
              <a:schemeClr val="accent1">
                <a:lumMod val="20000"/>
                <a:lumOff val="80000"/>
              </a:schemeClr>
            </a:solidFill>
            <a:ln>
              <a:noFill/>
            </a:ln>
            <a:effectLst/>
          </c:spPr>
          <c:invertIfNegative val="0"/>
          <c:cat>
            <c:strRef>
              <c:f>Sheet1!$A$2</c:f>
              <c:strCache>
                <c:ptCount val="1"/>
                <c:pt idx="0">
                  <c:v>Category 1</c:v>
                </c:pt>
              </c:strCache>
            </c:strRef>
          </c:cat>
          <c:val>
            <c:numRef>
              <c:f>Sheet1!$C$2</c:f>
              <c:numCache>
                <c:formatCode>General</c:formatCode>
                <c:ptCount val="1"/>
                <c:pt idx="0">
                  <c:v>0.2</c:v>
                </c:pt>
              </c:numCache>
            </c:numRef>
          </c:val>
          <c:extLst>
            <c:ext xmlns:c16="http://schemas.microsoft.com/office/drawing/2014/chart" uri="{C3380CC4-5D6E-409C-BE32-E72D297353CC}">
              <c16:uniqueId val="{00000001-37D0-D740-97BA-FDA3581EF7C9}"/>
            </c:ext>
          </c:extLst>
        </c:ser>
        <c:ser>
          <c:idx val="2"/>
          <c:order val="2"/>
          <c:tx>
            <c:strRef>
              <c:f>Sheet1!$D$1</c:f>
              <c:strCache>
                <c:ptCount val="1"/>
                <c:pt idx="0">
                  <c:v>Series 3</c:v>
                </c:pt>
              </c:strCache>
            </c:strRef>
          </c:tx>
          <c:spPr>
            <a:solidFill>
              <a:schemeClr val="accent1">
                <a:lumMod val="20000"/>
                <a:lumOff val="80000"/>
              </a:schemeClr>
            </a:solidFill>
            <a:ln>
              <a:noFill/>
            </a:ln>
            <a:effectLst/>
          </c:spPr>
          <c:invertIfNegative val="0"/>
          <c:cat>
            <c:strRef>
              <c:f>Sheet1!$A$2</c:f>
              <c:strCache>
                <c:ptCount val="1"/>
                <c:pt idx="0">
                  <c:v>Category 1</c:v>
                </c:pt>
              </c:strCache>
            </c:strRef>
          </c:cat>
          <c:val>
            <c:numRef>
              <c:f>Sheet1!$D$2</c:f>
              <c:numCache>
                <c:formatCode>General</c:formatCode>
                <c:ptCount val="1"/>
                <c:pt idx="0">
                  <c:v>0.3</c:v>
                </c:pt>
              </c:numCache>
            </c:numRef>
          </c:val>
          <c:extLst>
            <c:ext xmlns:c16="http://schemas.microsoft.com/office/drawing/2014/chart" uri="{C3380CC4-5D6E-409C-BE32-E72D297353CC}">
              <c16:uniqueId val="{00000002-37D0-D740-97BA-FDA3581EF7C9}"/>
            </c:ext>
          </c:extLst>
        </c:ser>
        <c:ser>
          <c:idx val="3"/>
          <c:order val="3"/>
          <c:tx>
            <c:strRef>
              <c:f>Sheet1!$E$1</c:f>
              <c:strCache>
                <c:ptCount val="1"/>
                <c:pt idx="0">
                  <c:v>Series 4</c:v>
                </c:pt>
              </c:strCache>
            </c:strRef>
          </c:tx>
          <c:spPr>
            <a:solidFill>
              <a:schemeClr val="accent1">
                <a:lumMod val="20000"/>
                <a:lumOff val="80000"/>
              </a:schemeClr>
            </a:solidFill>
            <a:ln>
              <a:noFill/>
            </a:ln>
            <a:effectLst/>
          </c:spPr>
          <c:invertIfNegative val="0"/>
          <c:cat>
            <c:strRef>
              <c:f>Sheet1!$A$2</c:f>
              <c:strCache>
                <c:ptCount val="1"/>
                <c:pt idx="0">
                  <c:v>Category 1</c:v>
                </c:pt>
              </c:strCache>
            </c:strRef>
          </c:cat>
          <c:val>
            <c:numRef>
              <c:f>Sheet1!$E$2</c:f>
              <c:numCache>
                <c:formatCode>General</c:formatCode>
                <c:ptCount val="1"/>
                <c:pt idx="0">
                  <c:v>0.5</c:v>
                </c:pt>
              </c:numCache>
            </c:numRef>
          </c:val>
          <c:extLst>
            <c:ext xmlns:c16="http://schemas.microsoft.com/office/drawing/2014/chart" uri="{C3380CC4-5D6E-409C-BE32-E72D297353CC}">
              <c16:uniqueId val="{00000003-37D0-D740-97BA-FDA3581EF7C9}"/>
            </c:ext>
          </c:extLst>
        </c:ser>
        <c:ser>
          <c:idx val="4"/>
          <c:order val="4"/>
          <c:tx>
            <c:v>Active</c:v>
          </c:tx>
          <c:spPr>
            <a:solidFill>
              <a:srgbClr val="002060"/>
            </a:solidFill>
            <a:ln>
              <a:noFill/>
            </a:ln>
            <a:effectLst/>
          </c:spPr>
          <c:invertIfNegative val="0"/>
          <c:cat>
            <c:strRef>
              <c:f>Sheet1!$A$2</c:f>
              <c:strCache>
                <c:ptCount val="1"/>
                <c:pt idx="0">
                  <c:v>Category 1</c:v>
                </c:pt>
              </c:strCache>
            </c:strRef>
          </c:cat>
          <c:val>
            <c:numRef>
              <c:f>Sheet1!$F$2</c:f>
              <c:numCache>
                <c:formatCode>General</c:formatCode>
                <c:ptCount val="1"/>
                <c:pt idx="0">
                  <c:v>0.7</c:v>
                </c:pt>
              </c:numCache>
            </c:numRef>
          </c:val>
          <c:extLst>
            <c:ext xmlns:c16="http://schemas.microsoft.com/office/drawing/2014/chart" uri="{C3380CC4-5D6E-409C-BE32-E72D297353CC}">
              <c16:uniqueId val="{00000004-37D0-D740-97BA-FDA3581EF7C9}"/>
            </c:ext>
          </c:extLst>
        </c:ser>
        <c:ser>
          <c:idx val="5"/>
          <c:order val="5"/>
          <c:tx>
            <c:strRef>
              <c:f>Sheet1!$G$1</c:f>
              <c:strCache>
                <c:ptCount val="1"/>
                <c:pt idx="0">
                  <c:v>Series 6</c:v>
                </c:pt>
              </c:strCache>
            </c:strRef>
          </c:tx>
          <c:spPr>
            <a:solidFill>
              <a:srgbClr val="002060"/>
            </a:solidFill>
            <a:ln>
              <a:noFill/>
            </a:ln>
            <a:effectLst/>
          </c:spPr>
          <c:invertIfNegative val="0"/>
          <c:cat>
            <c:strRef>
              <c:f>Sheet1!$A$2</c:f>
              <c:strCache>
                <c:ptCount val="1"/>
                <c:pt idx="0">
                  <c:v>Category 1</c:v>
                </c:pt>
              </c:strCache>
            </c:strRef>
          </c:cat>
          <c:val>
            <c:numRef>
              <c:f>Sheet1!$G$2</c:f>
              <c:numCache>
                <c:formatCode>General</c:formatCode>
                <c:ptCount val="1"/>
                <c:pt idx="0">
                  <c:v>0.9</c:v>
                </c:pt>
              </c:numCache>
            </c:numRef>
          </c:val>
          <c:extLst>
            <c:ext xmlns:c16="http://schemas.microsoft.com/office/drawing/2014/chart" uri="{C3380CC4-5D6E-409C-BE32-E72D297353CC}">
              <c16:uniqueId val="{00000005-37D0-D740-97BA-FDA3581EF7C9}"/>
            </c:ext>
          </c:extLst>
        </c:ser>
        <c:dLbls>
          <c:showLegendKey val="0"/>
          <c:showVal val="0"/>
          <c:showCatName val="0"/>
          <c:showSerName val="0"/>
          <c:showPercent val="0"/>
          <c:showBubbleSize val="0"/>
        </c:dLbls>
        <c:gapWidth val="219"/>
        <c:overlap val="-27"/>
        <c:axId val="-898553680"/>
        <c:axId val="-925610848"/>
      </c:barChart>
      <c:catAx>
        <c:axId val="-898553680"/>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5610848"/>
        <c:crosses val="autoZero"/>
        <c:auto val="1"/>
        <c:lblAlgn val="ctr"/>
        <c:lblOffset val="100"/>
        <c:noMultiLvlLbl val="0"/>
      </c:catAx>
      <c:valAx>
        <c:axId val="-925610848"/>
        <c:scaling>
          <c:orientation val="minMax"/>
          <c:max val="1"/>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charset="0"/>
                <a:ea typeface="Arial" charset="0"/>
                <a:cs typeface="Arial" charset="0"/>
              </a:defRPr>
            </a:pPr>
            <a:endParaRPr lang="en-US"/>
          </a:p>
        </c:txPr>
        <c:crossAx val="-898553680"/>
        <c:crosses val="autoZero"/>
        <c:crossBetween val="between"/>
        <c:majorUnit val="0.2"/>
      </c:valAx>
      <c:spPr>
        <a:noFill/>
        <a:ln>
          <a:noFill/>
        </a:ln>
        <a:effectLst/>
      </c:spPr>
    </c:plotArea>
    <c:legend>
      <c:legendPos val="b"/>
      <c:legendEntry>
        <c:idx val="1"/>
        <c:delete val="1"/>
      </c:legendEntry>
      <c:legendEntry>
        <c:idx val="2"/>
        <c:delete val="1"/>
      </c:legendEntry>
      <c:legendEntry>
        <c:idx val="3"/>
        <c:delete val="1"/>
      </c:legendEntry>
      <c:legendEntry>
        <c:idx val="5"/>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3BD1B-8F0D-F640-AE08-4EE04B99F8FF}" type="doc">
      <dgm:prSet loTypeId="urn:microsoft.com/office/officeart/2005/8/layout/cycle7" loCatId="" qsTypeId="urn:microsoft.com/office/officeart/2005/8/quickstyle/3d2" qsCatId="3D" csTypeId="urn:microsoft.com/office/officeart/2005/8/colors/accent4_1" csCatId="accent4" phldr="1"/>
      <dgm:spPr/>
      <dgm:t>
        <a:bodyPr/>
        <a:lstStyle/>
        <a:p>
          <a:endParaRPr lang="en-US"/>
        </a:p>
      </dgm:t>
    </dgm:pt>
    <dgm:pt modelId="{9CA43B8D-2ECC-E14C-862C-E7F39AEDD13E}">
      <dgm:prSet phldrT="[Text]"/>
      <dgm:spPr/>
      <dgm:t>
        <a:bodyPr/>
        <a:lstStyle/>
        <a:p>
          <a:r>
            <a:rPr lang="en-US" dirty="0"/>
            <a:t>Partner Schools</a:t>
          </a:r>
        </a:p>
      </dgm:t>
    </dgm:pt>
    <dgm:pt modelId="{A04953BA-6C0E-3944-ABE2-36A5DBEFEEBE}" type="parTrans" cxnId="{A4641F7E-87AD-A14B-BB37-86A438003AF5}">
      <dgm:prSet/>
      <dgm:spPr/>
      <dgm:t>
        <a:bodyPr/>
        <a:lstStyle/>
        <a:p>
          <a:endParaRPr lang="en-US"/>
        </a:p>
      </dgm:t>
    </dgm:pt>
    <dgm:pt modelId="{8E84CB22-0942-EE4E-8977-A80943F4C626}" type="sibTrans" cxnId="{A4641F7E-87AD-A14B-BB37-86A438003AF5}">
      <dgm:prSet/>
      <dgm:spPr/>
      <dgm:t>
        <a:bodyPr/>
        <a:lstStyle/>
        <a:p>
          <a:endParaRPr lang="en-US"/>
        </a:p>
      </dgm:t>
    </dgm:pt>
    <dgm:pt modelId="{F5463C4B-F2D9-884A-A9AA-238FBC4561E9}">
      <dgm:prSet phldrT="[Text]"/>
      <dgm:spPr/>
      <dgm:t>
        <a:bodyPr/>
        <a:lstStyle/>
        <a:p>
          <a:r>
            <a:rPr lang="en-US" dirty="0"/>
            <a:t>Preservice Teachers</a:t>
          </a:r>
        </a:p>
      </dgm:t>
    </dgm:pt>
    <dgm:pt modelId="{5DB4FEF0-8F23-C241-BB0F-D89BAF4763C6}" type="parTrans" cxnId="{73FA4A8E-9891-664A-8F87-38824CB71946}">
      <dgm:prSet/>
      <dgm:spPr/>
      <dgm:t>
        <a:bodyPr/>
        <a:lstStyle/>
        <a:p>
          <a:endParaRPr lang="en-US"/>
        </a:p>
      </dgm:t>
    </dgm:pt>
    <dgm:pt modelId="{4FEC8AEA-E7FF-0448-93C2-E06B862018D8}" type="sibTrans" cxnId="{73FA4A8E-9891-664A-8F87-38824CB71946}">
      <dgm:prSet/>
      <dgm:spPr/>
      <dgm:t>
        <a:bodyPr/>
        <a:lstStyle/>
        <a:p>
          <a:endParaRPr lang="en-US"/>
        </a:p>
      </dgm:t>
    </dgm:pt>
    <dgm:pt modelId="{8877A2BC-2C28-CB4D-9AAF-A0D8894CBA61}">
      <dgm:prSet phldrT="[Text]"/>
      <dgm:spPr/>
      <dgm:t>
        <a:bodyPr/>
        <a:lstStyle/>
        <a:p>
          <a:r>
            <a:rPr lang="en-US" dirty="0"/>
            <a:t>Doctoral Scholars</a:t>
          </a:r>
        </a:p>
      </dgm:t>
    </dgm:pt>
    <dgm:pt modelId="{57A41B25-A4E9-1A44-8B11-CB65F0D4ABDF}" type="parTrans" cxnId="{2B5157EF-4FA9-D146-82D1-83BB820FB8F3}">
      <dgm:prSet/>
      <dgm:spPr/>
      <dgm:t>
        <a:bodyPr/>
        <a:lstStyle/>
        <a:p>
          <a:endParaRPr lang="en-US"/>
        </a:p>
      </dgm:t>
    </dgm:pt>
    <dgm:pt modelId="{081C93A1-443D-B64E-883D-3F1101DDB3C5}" type="sibTrans" cxnId="{2B5157EF-4FA9-D146-82D1-83BB820FB8F3}">
      <dgm:prSet/>
      <dgm:spPr/>
      <dgm:t>
        <a:bodyPr/>
        <a:lstStyle/>
        <a:p>
          <a:endParaRPr lang="en-US"/>
        </a:p>
      </dgm:t>
    </dgm:pt>
    <dgm:pt modelId="{CF675205-71F7-B141-8C34-DC7AACD8BC2A}" type="pres">
      <dgm:prSet presAssocID="{5C13BD1B-8F0D-F640-AE08-4EE04B99F8FF}" presName="Name0" presStyleCnt="0">
        <dgm:presLayoutVars>
          <dgm:dir/>
          <dgm:resizeHandles val="exact"/>
        </dgm:presLayoutVars>
      </dgm:prSet>
      <dgm:spPr/>
    </dgm:pt>
    <dgm:pt modelId="{75D18FCC-11B3-B340-B240-D5E226A6F264}" type="pres">
      <dgm:prSet presAssocID="{9CA43B8D-2ECC-E14C-862C-E7F39AEDD13E}" presName="node" presStyleLbl="node1" presStyleIdx="0" presStyleCnt="3">
        <dgm:presLayoutVars>
          <dgm:bulletEnabled val="1"/>
        </dgm:presLayoutVars>
      </dgm:prSet>
      <dgm:spPr/>
    </dgm:pt>
    <dgm:pt modelId="{8F364EC5-CC4D-274E-860D-1F0255E34CE8}" type="pres">
      <dgm:prSet presAssocID="{8E84CB22-0942-EE4E-8977-A80943F4C626}" presName="sibTrans" presStyleLbl="sibTrans2D1" presStyleIdx="0" presStyleCnt="3"/>
      <dgm:spPr/>
    </dgm:pt>
    <dgm:pt modelId="{6424282B-0B19-6E43-8F10-CD5D1553D0CF}" type="pres">
      <dgm:prSet presAssocID="{8E84CB22-0942-EE4E-8977-A80943F4C626}" presName="connectorText" presStyleLbl="sibTrans2D1" presStyleIdx="0" presStyleCnt="3"/>
      <dgm:spPr/>
    </dgm:pt>
    <dgm:pt modelId="{408F6087-785E-EF45-BCBA-7714991ED1B7}" type="pres">
      <dgm:prSet presAssocID="{F5463C4B-F2D9-884A-A9AA-238FBC4561E9}" presName="node" presStyleLbl="node1" presStyleIdx="1" presStyleCnt="3" custRadScaleRad="94026" custRadScaleInc="-11801">
        <dgm:presLayoutVars>
          <dgm:bulletEnabled val="1"/>
        </dgm:presLayoutVars>
      </dgm:prSet>
      <dgm:spPr/>
    </dgm:pt>
    <dgm:pt modelId="{177EA35B-FB55-6140-9FB5-9ADD44A98FA9}" type="pres">
      <dgm:prSet presAssocID="{4FEC8AEA-E7FF-0448-93C2-E06B862018D8}" presName="sibTrans" presStyleLbl="sibTrans2D1" presStyleIdx="1" presStyleCnt="3"/>
      <dgm:spPr/>
    </dgm:pt>
    <dgm:pt modelId="{C21BFCC0-EFA0-2444-A859-233FF69B3589}" type="pres">
      <dgm:prSet presAssocID="{4FEC8AEA-E7FF-0448-93C2-E06B862018D8}" presName="connectorText" presStyleLbl="sibTrans2D1" presStyleIdx="1" presStyleCnt="3"/>
      <dgm:spPr/>
    </dgm:pt>
    <dgm:pt modelId="{257B239F-E051-1E4B-BC5F-476C88D23513}" type="pres">
      <dgm:prSet presAssocID="{8877A2BC-2C28-CB4D-9AAF-A0D8894CBA61}" presName="node" presStyleLbl="node1" presStyleIdx="2" presStyleCnt="3" custRadScaleRad="94026" custRadScaleInc="11801">
        <dgm:presLayoutVars>
          <dgm:bulletEnabled val="1"/>
        </dgm:presLayoutVars>
      </dgm:prSet>
      <dgm:spPr/>
    </dgm:pt>
    <dgm:pt modelId="{687C8744-B165-DD44-9A02-6928F5FC86CE}" type="pres">
      <dgm:prSet presAssocID="{081C93A1-443D-B64E-883D-3F1101DDB3C5}" presName="sibTrans" presStyleLbl="sibTrans2D1" presStyleIdx="2" presStyleCnt="3"/>
      <dgm:spPr/>
    </dgm:pt>
    <dgm:pt modelId="{49660268-2683-EF47-8776-4F9533702333}" type="pres">
      <dgm:prSet presAssocID="{081C93A1-443D-B64E-883D-3F1101DDB3C5}" presName="connectorText" presStyleLbl="sibTrans2D1" presStyleIdx="2" presStyleCnt="3"/>
      <dgm:spPr/>
    </dgm:pt>
  </dgm:ptLst>
  <dgm:cxnLst>
    <dgm:cxn modelId="{A84BF510-4F41-DD45-B7D3-B5E8D313CE4B}" type="presOf" srcId="{4FEC8AEA-E7FF-0448-93C2-E06B862018D8}" destId="{177EA35B-FB55-6140-9FB5-9ADD44A98FA9}" srcOrd="0" destOrd="0" presId="urn:microsoft.com/office/officeart/2005/8/layout/cycle7"/>
    <dgm:cxn modelId="{9131F911-23E7-004C-93B8-C162269FCB36}" type="presOf" srcId="{081C93A1-443D-B64E-883D-3F1101DDB3C5}" destId="{49660268-2683-EF47-8776-4F9533702333}" srcOrd="1" destOrd="0" presId="urn:microsoft.com/office/officeart/2005/8/layout/cycle7"/>
    <dgm:cxn modelId="{D9B10A1C-8221-5F4D-86DE-B639F55A7CFF}" type="presOf" srcId="{F5463C4B-F2D9-884A-A9AA-238FBC4561E9}" destId="{408F6087-785E-EF45-BCBA-7714991ED1B7}" srcOrd="0" destOrd="0" presId="urn:microsoft.com/office/officeart/2005/8/layout/cycle7"/>
    <dgm:cxn modelId="{7288C81C-C600-2445-A0DC-BFF318CE8A21}" type="presOf" srcId="{8E84CB22-0942-EE4E-8977-A80943F4C626}" destId="{6424282B-0B19-6E43-8F10-CD5D1553D0CF}" srcOrd="1" destOrd="0" presId="urn:microsoft.com/office/officeart/2005/8/layout/cycle7"/>
    <dgm:cxn modelId="{51F2F068-BB5C-CE44-A57E-3EC0CEB3C51A}" type="presOf" srcId="{8E84CB22-0942-EE4E-8977-A80943F4C626}" destId="{8F364EC5-CC4D-274E-860D-1F0255E34CE8}" srcOrd="0" destOrd="0" presId="urn:microsoft.com/office/officeart/2005/8/layout/cycle7"/>
    <dgm:cxn modelId="{6CA5DB72-46B4-7640-BF50-672D929592A0}" type="presOf" srcId="{8877A2BC-2C28-CB4D-9AAF-A0D8894CBA61}" destId="{257B239F-E051-1E4B-BC5F-476C88D23513}" srcOrd="0" destOrd="0" presId="urn:microsoft.com/office/officeart/2005/8/layout/cycle7"/>
    <dgm:cxn modelId="{A4641F7E-87AD-A14B-BB37-86A438003AF5}" srcId="{5C13BD1B-8F0D-F640-AE08-4EE04B99F8FF}" destId="{9CA43B8D-2ECC-E14C-862C-E7F39AEDD13E}" srcOrd="0" destOrd="0" parTransId="{A04953BA-6C0E-3944-ABE2-36A5DBEFEEBE}" sibTransId="{8E84CB22-0942-EE4E-8977-A80943F4C626}"/>
    <dgm:cxn modelId="{73FA4A8E-9891-664A-8F87-38824CB71946}" srcId="{5C13BD1B-8F0D-F640-AE08-4EE04B99F8FF}" destId="{F5463C4B-F2D9-884A-A9AA-238FBC4561E9}" srcOrd="1" destOrd="0" parTransId="{5DB4FEF0-8F23-C241-BB0F-D89BAF4763C6}" sibTransId="{4FEC8AEA-E7FF-0448-93C2-E06B862018D8}"/>
    <dgm:cxn modelId="{07B0F8C4-DBA9-D243-9B5A-4569BDCD713D}" type="presOf" srcId="{5C13BD1B-8F0D-F640-AE08-4EE04B99F8FF}" destId="{CF675205-71F7-B141-8C34-DC7AACD8BC2A}" srcOrd="0" destOrd="0" presId="urn:microsoft.com/office/officeart/2005/8/layout/cycle7"/>
    <dgm:cxn modelId="{706455CB-F5B6-844E-82EF-039614E62C2C}" type="presOf" srcId="{081C93A1-443D-B64E-883D-3F1101DDB3C5}" destId="{687C8744-B165-DD44-9A02-6928F5FC86CE}" srcOrd="0" destOrd="0" presId="urn:microsoft.com/office/officeart/2005/8/layout/cycle7"/>
    <dgm:cxn modelId="{E466D9CE-A6CB-2F42-B97A-71070D267FEA}" type="presOf" srcId="{9CA43B8D-2ECC-E14C-862C-E7F39AEDD13E}" destId="{75D18FCC-11B3-B340-B240-D5E226A6F264}" srcOrd="0" destOrd="0" presId="urn:microsoft.com/office/officeart/2005/8/layout/cycle7"/>
    <dgm:cxn modelId="{2B5157EF-4FA9-D146-82D1-83BB820FB8F3}" srcId="{5C13BD1B-8F0D-F640-AE08-4EE04B99F8FF}" destId="{8877A2BC-2C28-CB4D-9AAF-A0D8894CBA61}" srcOrd="2" destOrd="0" parTransId="{57A41B25-A4E9-1A44-8B11-CB65F0D4ABDF}" sibTransId="{081C93A1-443D-B64E-883D-3F1101DDB3C5}"/>
    <dgm:cxn modelId="{B563C1F6-D6B2-7E41-9447-14D0FCA3697F}" type="presOf" srcId="{4FEC8AEA-E7FF-0448-93C2-E06B862018D8}" destId="{C21BFCC0-EFA0-2444-A859-233FF69B3589}" srcOrd="1" destOrd="0" presId="urn:microsoft.com/office/officeart/2005/8/layout/cycle7"/>
    <dgm:cxn modelId="{3AB59DF6-1B3E-EC4A-A1B6-BC419AE43C15}" type="presParOf" srcId="{CF675205-71F7-B141-8C34-DC7AACD8BC2A}" destId="{75D18FCC-11B3-B340-B240-D5E226A6F264}" srcOrd="0" destOrd="0" presId="urn:microsoft.com/office/officeart/2005/8/layout/cycle7"/>
    <dgm:cxn modelId="{A5653597-1505-A84C-A423-B9989209CC11}" type="presParOf" srcId="{CF675205-71F7-B141-8C34-DC7AACD8BC2A}" destId="{8F364EC5-CC4D-274E-860D-1F0255E34CE8}" srcOrd="1" destOrd="0" presId="urn:microsoft.com/office/officeart/2005/8/layout/cycle7"/>
    <dgm:cxn modelId="{A470DCF5-6376-FA41-84C9-2FF2C298C916}" type="presParOf" srcId="{8F364EC5-CC4D-274E-860D-1F0255E34CE8}" destId="{6424282B-0B19-6E43-8F10-CD5D1553D0CF}" srcOrd="0" destOrd="0" presId="urn:microsoft.com/office/officeart/2005/8/layout/cycle7"/>
    <dgm:cxn modelId="{27F13191-69BA-9349-9BDB-B27AACC8E976}" type="presParOf" srcId="{CF675205-71F7-B141-8C34-DC7AACD8BC2A}" destId="{408F6087-785E-EF45-BCBA-7714991ED1B7}" srcOrd="2" destOrd="0" presId="urn:microsoft.com/office/officeart/2005/8/layout/cycle7"/>
    <dgm:cxn modelId="{19E59B28-7B2E-4744-8F49-FAF957F90E4A}" type="presParOf" srcId="{CF675205-71F7-B141-8C34-DC7AACD8BC2A}" destId="{177EA35B-FB55-6140-9FB5-9ADD44A98FA9}" srcOrd="3" destOrd="0" presId="urn:microsoft.com/office/officeart/2005/8/layout/cycle7"/>
    <dgm:cxn modelId="{8CD4E15D-50EC-B345-9274-F30346AA63F0}" type="presParOf" srcId="{177EA35B-FB55-6140-9FB5-9ADD44A98FA9}" destId="{C21BFCC0-EFA0-2444-A859-233FF69B3589}" srcOrd="0" destOrd="0" presId="urn:microsoft.com/office/officeart/2005/8/layout/cycle7"/>
    <dgm:cxn modelId="{4683F272-96B9-8745-84F3-89B6D12A4151}" type="presParOf" srcId="{CF675205-71F7-B141-8C34-DC7AACD8BC2A}" destId="{257B239F-E051-1E4B-BC5F-476C88D23513}" srcOrd="4" destOrd="0" presId="urn:microsoft.com/office/officeart/2005/8/layout/cycle7"/>
    <dgm:cxn modelId="{B553B2B9-62FD-AA4C-9E47-63828A198BC0}" type="presParOf" srcId="{CF675205-71F7-B141-8C34-DC7AACD8BC2A}" destId="{687C8744-B165-DD44-9A02-6928F5FC86CE}" srcOrd="5" destOrd="0" presId="urn:microsoft.com/office/officeart/2005/8/layout/cycle7"/>
    <dgm:cxn modelId="{5422D6B4-43C7-6B41-ACA7-BD30440CFEEB}" type="presParOf" srcId="{687C8744-B165-DD44-9A02-6928F5FC86CE}" destId="{49660268-2683-EF47-8776-4F9533702333}" srcOrd="0" destOrd="0" presId="urn:microsoft.com/office/officeart/2005/8/layout/cycle7"/>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B13498-EB29-4E04-9B7E-D49D156F0FC7}" type="doc">
      <dgm:prSet loTypeId="urn:microsoft.com/office/officeart/2005/8/layout/gear1" loCatId="relationship" qsTypeId="urn:microsoft.com/office/officeart/2005/8/quickstyle/simple1" qsCatId="simple" csTypeId="urn:microsoft.com/office/officeart/2005/8/colors/accent1_2" csCatId="accent1" phldr="1"/>
      <dgm:spPr/>
    </dgm:pt>
    <dgm:pt modelId="{C16996AB-5640-4FB6-AED0-7F977B795238}">
      <dgm:prSet phldrT="[Text]" custT="1"/>
      <dgm:spPr>
        <a:solidFill>
          <a:srgbClr val="7CCEC0"/>
        </a:solidFill>
        <a:ln w="28575">
          <a:solidFill>
            <a:schemeClr val="tx2">
              <a:lumMod val="75000"/>
            </a:schemeClr>
          </a:solidFill>
        </a:ln>
      </dgm:spPr>
      <dgm:t>
        <a:bodyPr/>
        <a:lstStyle/>
        <a:p>
          <a:r>
            <a:rPr lang="en-US" sz="1600" b="1" dirty="0">
              <a:solidFill>
                <a:schemeClr val="tx2">
                  <a:lumMod val="75000"/>
                </a:schemeClr>
              </a:solidFill>
            </a:rPr>
            <a:t>OSEP and</a:t>
          </a:r>
          <a:r>
            <a:rPr lang="en-US" sz="1600" b="1" baseline="0" dirty="0">
              <a:solidFill>
                <a:schemeClr val="tx2">
                  <a:lumMod val="75000"/>
                </a:schemeClr>
              </a:solidFill>
            </a:rPr>
            <a:t> the grantees across PDP Grant Programs learn from and with each other to inform policy and influence practice</a:t>
          </a:r>
        </a:p>
      </dgm:t>
    </dgm:pt>
    <dgm:pt modelId="{C8439D83-2D2B-4C48-B196-A45D68C19826}" type="parTrans" cxnId="{B3337192-04A4-4696-9C9E-4D8276EB6916}">
      <dgm:prSet/>
      <dgm:spPr/>
      <dgm:t>
        <a:bodyPr/>
        <a:lstStyle/>
        <a:p>
          <a:endParaRPr lang="en-US"/>
        </a:p>
      </dgm:t>
    </dgm:pt>
    <dgm:pt modelId="{6F913584-179D-486F-A688-AB38A3A67C87}" type="sibTrans" cxnId="{B3337192-04A4-4696-9C9E-4D8276EB6916}">
      <dgm:prSet/>
      <dgm:spPr>
        <a:solidFill>
          <a:schemeClr val="tx2">
            <a:lumMod val="75000"/>
          </a:schemeClr>
        </a:solidFill>
      </dgm:spPr>
      <dgm:t>
        <a:bodyPr/>
        <a:lstStyle/>
        <a:p>
          <a:endParaRPr lang="en-US"/>
        </a:p>
      </dgm:t>
    </dgm:pt>
    <dgm:pt modelId="{9610F483-E42C-453D-AC7C-4A3892637FF4}">
      <dgm:prSet phldrT="[Text]" custT="1"/>
      <dgm:spPr>
        <a:solidFill>
          <a:srgbClr val="7CCEC0"/>
        </a:solidFill>
        <a:ln w="28575">
          <a:solidFill>
            <a:schemeClr val="tx2">
              <a:lumMod val="75000"/>
            </a:schemeClr>
          </a:solidFill>
        </a:ln>
      </dgm:spPr>
      <dgm:t>
        <a:bodyPr/>
        <a:lstStyle/>
        <a:p>
          <a:r>
            <a:rPr lang="en-US" sz="1400" b="1" dirty="0">
              <a:solidFill>
                <a:schemeClr val="tx2">
                  <a:lumMod val="75000"/>
                </a:schemeClr>
              </a:solidFill>
            </a:rPr>
            <a:t>  OSEP provides support to attract, prepare and retain personnel through PDP</a:t>
          </a:r>
        </a:p>
      </dgm:t>
    </dgm:pt>
    <dgm:pt modelId="{1FADCB96-898B-4651-8833-E7BB27E3E172}" type="parTrans" cxnId="{DF98274D-B096-48C4-A4EC-4B9AD45336CD}">
      <dgm:prSet/>
      <dgm:spPr/>
      <dgm:t>
        <a:bodyPr/>
        <a:lstStyle/>
        <a:p>
          <a:endParaRPr lang="en-US"/>
        </a:p>
      </dgm:t>
    </dgm:pt>
    <dgm:pt modelId="{0C22774C-FB7F-482A-83D7-21D0FC245728}" type="sibTrans" cxnId="{DF98274D-B096-48C4-A4EC-4B9AD45336CD}">
      <dgm:prSet/>
      <dgm:spPr>
        <a:solidFill>
          <a:schemeClr val="tx2">
            <a:lumMod val="75000"/>
          </a:schemeClr>
        </a:solidFill>
      </dgm:spPr>
      <dgm:t>
        <a:bodyPr/>
        <a:lstStyle/>
        <a:p>
          <a:endParaRPr lang="en-US"/>
        </a:p>
      </dgm:t>
    </dgm:pt>
    <dgm:pt modelId="{717A1C62-664F-482A-ABF0-C18003B781B3}">
      <dgm:prSet phldrT="[Text]" custT="1"/>
      <dgm:spPr>
        <a:solidFill>
          <a:srgbClr val="7CCEC0"/>
        </a:solidFill>
        <a:ln w="28575">
          <a:solidFill>
            <a:schemeClr val="tx2">
              <a:lumMod val="75000"/>
            </a:schemeClr>
          </a:solidFill>
        </a:ln>
      </dgm:spPr>
      <dgm:t>
        <a:bodyPr/>
        <a:lstStyle/>
        <a:p>
          <a:r>
            <a:rPr lang="en-US" sz="1500" b="1" dirty="0">
              <a:solidFill>
                <a:schemeClr val="tx2">
                  <a:lumMod val="75000"/>
                </a:schemeClr>
              </a:solidFill>
            </a:rPr>
            <a:t>PDP Grant Programs address common and unique challenges</a:t>
          </a:r>
          <a:endParaRPr lang="en-US" sz="1600" b="1" dirty="0">
            <a:solidFill>
              <a:schemeClr val="tx2">
                <a:lumMod val="75000"/>
              </a:schemeClr>
            </a:solidFill>
          </a:endParaRPr>
        </a:p>
      </dgm:t>
    </dgm:pt>
    <dgm:pt modelId="{66E8A322-DFEC-4D1B-908A-912CF5155146}" type="sibTrans" cxnId="{5E281816-4B02-4F2D-BA46-FB17FF642334}">
      <dgm:prSet/>
      <dgm:spPr>
        <a:solidFill>
          <a:schemeClr val="tx2">
            <a:lumMod val="75000"/>
          </a:schemeClr>
        </a:solidFill>
      </dgm:spPr>
      <dgm:t>
        <a:bodyPr/>
        <a:lstStyle/>
        <a:p>
          <a:endParaRPr lang="en-US"/>
        </a:p>
      </dgm:t>
    </dgm:pt>
    <dgm:pt modelId="{5C3C5CCE-CFF9-44AB-B925-45FF5F8ED981}" type="parTrans" cxnId="{5E281816-4B02-4F2D-BA46-FB17FF642334}">
      <dgm:prSet/>
      <dgm:spPr/>
      <dgm:t>
        <a:bodyPr/>
        <a:lstStyle/>
        <a:p>
          <a:endParaRPr lang="en-US"/>
        </a:p>
      </dgm:t>
    </dgm:pt>
    <dgm:pt modelId="{61D6C391-136D-4F71-9DB8-AFD387E395D5}" type="pres">
      <dgm:prSet presAssocID="{F6B13498-EB29-4E04-9B7E-D49D156F0FC7}" presName="composite" presStyleCnt="0">
        <dgm:presLayoutVars>
          <dgm:chMax val="3"/>
          <dgm:animLvl val="lvl"/>
          <dgm:resizeHandles val="exact"/>
        </dgm:presLayoutVars>
      </dgm:prSet>
      <dgm:spPr/>
    </dgm:pt>
    <dgm:pt modelId="{D1AA5DA3-4B1F-4356-A87C-8BA39CF1F6C5}" type="pres">
      <dgm:prSet presAssocID="{C16996AB-5640-4FB6-AED0-7F977B795238}" presName="gear1" presStyleLbl="node1" presStyleIdx="0" presStyleCnt="3">
        <dgm:presLayoutVars>
          <dgm:chMax val="1"/>
          <dgm:bulletEnabled val="1"/>
        </dgm:presLayoutVars>
      </dgm:prSet>
      <dgm:spPr/>
    </dgm:pt>
    <dgm:pt modelId="{42C294CD-0EA0-49E5-BF50-A99C916BFAA3}" type="pres">
      <dgm:prSet presAssocID="{C16996AB-5640-4FB6-AED0-7F977B795238}" presName="gear1srcNode" presStyleLbl="node1" presStyleIdx="0" presStyleCnt="3"/>
      <dgm:spPr/>
    </dgm:pt>
    <dgm:pt modelId="{864795B1-0EF9-4FD9-92F5-C5F0617F48FB}" type="pres">
      <dgm:prSet presAssocID="{C16996AB-5640-4FB6-AED0-7F977B795238}" presName="gear1dstNode" presStyleLbl="node1" presStyleIdx="0" presStyleCnt="3"/>
      <dgm:spPr/>
    </dgm:pt>
    <dgm:pt modelId="{83C22B24-3AE8-4046-81BC-16971765B8AB}" type="pres">
      <dgm:prSet presAssocID="{717A1C62-664F-482A-ABF0-C18003B781B3}" presName="gear2" presStyleLbl="node1" presStyleIdx="1" presStyleCnt="3">
        <dgm:presLayoutVars>
          <dgm:chMax val="1"/>
          <dgm:bulletEnabled val="1"/>
        </dgm:presLayoutVars>
      </dgm:prSet>
      <dgm:spPr/>
    </dgm:pt>
    <dgm:pt modelId="{19878D25-CF53-4627-8B6F-43B6FADE47CF}" type="pres">
      <dgm:prSet presAssocID="{717A1C62-664F-482A-ABF0-C18003B781B3}" presName="gear2srcNode" presStyleLbl="node1" presStyleIdx="1" presStyleCnt="3"/>
      <dgm:spPr/>
    </dgm:pt>
    <dgm:pt modelId="{E369C016-B5CF-491F-9C28-F692A47C3062}" type="pres">
      <dgm:prSet presAssocID="{717A1C62-664F-482A-ABF0-C18003B781B3}" presName="gear2dstNode" presStyleLbl="node1" presStyleIdx="1" presStyleCnt="3"/>
      <dgm:spPr/>
    </dgm:pt>
    <dgm:pt modelId="{AFBE357D-6270-4BBB-A544-8A2D6DC3CA9F}" type="pres">
      <dgm:prSet presAssocID="{9610F483-E42C-453D-AC7C-4A3892637FF4}" presName="gear3" presStyleLbl="node1" presStyleIdx="2" presStyleCnt="3"/>
      <dgm:spPr/>
    </dgm:pt>
    <dgm:pt modelId="{961D00E6-80DE-4DEE-ACA2-3A7EC556B54D}" type="pres">
      <dgm:prSet presAssocID="{9610F483-E42C-453D-AC7C-4A3892637FF4}" presName="gear3tx" presStyleLbl="node1" presStyleIdx="2" presStyleCnt="3">
        <dgm:presLayoutVars>
          <dgm:chMax val="1"/>
          <dgm:bulletEnabled val="1"/>
        </dgm:presLayoutVars>
      </dgm:prSet>
      <dgm:spPr/>
    </dgm:pt>
    <dgm:pt modelId="{BF4C9487-9BC6-47B6-B938-3A34399ABDD7}" type="pres">
      <dgm:prSet presAssocID="{9610F483-E42C-453D-AC7C-4A3892637FF4}" presName="gear3srcNode" presStyleLbl="node1" presStyleIdx="2" presStyleCnt="3"/>
      <dgm:spPr/>
    </dgm:pt>
    <dgm:pt modelId="{2B4DDC1B-3D09-41A8-B349-2DC3A5C0EEF2}" type="pres">
      <dgm:prSet presAssocID="{9610F483-E42C-453D-AC7C-4A3892637FF4}" presName="gear3dstNode" presStyleLbl="node1" presStyleIdx="2" presStyleCnt="3"/>
      <dgm:spPr/>
    </dgm:pt>
    <dgm:pt modelId="{6AE3EACD-9E42-47F8-9C90-432F829EE2C5}" type="pres">
      <dgm:prSet presAssocID="{6F913584-179D-486F-A688-AB38A3A67C87}" presName="connector1" presStyleLbl="sibTrans2D1" presStyleIdx="0" presStyleCnt="3"/>
      <dgm:spPr/>
    </dgm:pt>
    <dgm:pt modelId="{2D2DD744-E5B5-4EB0-94BF-DEF2B7F1DF9A}" type="pres">
      <dgm:prSet presAssocID="{66E8A322-DFEC-4D1B-908A-912CF5155146}" presName="connector2" presStyleLbl="sibTrans2D1" presStyleIdx="1" presStyleCnt="3"/>
      <dgm:spPr/>
    </dgm:pt>
    <dgm:pt modelId="{A7FA9D85-CF9D-4028-A051-85BF0BB2EDB4}" type="pres">
      <dgm:prSet presAssocID="{0C22774C-FB7F-482A-83D7-21D0FC245728}" presName="connector3" presStyleLbl="sibTrans2D1" presStyleIdx="2" presStyleCnt="3"/>
      <dgm:spPr/>
    </dgm:pt>
  </dgm:ptLst>
  <dgm:cxnLst>
    <dgm:cxn modelId="{B000630F-C2ED-4E85-914B-8C8B9D73E02D}" type="presOf" srcId="{9610F483-E42C-453D-AC7C-4A3892637FF4}" destId="{2B4DDC1B-3D09-41A8-B349-2DC3A5C0EEF2}" srcOrd="3" destOrd="0" presId="urn:microsoft.com/office/officeart/2005/8/layout/gear1"/>
    <dgm:cxn modelId="{5E281816-4B02-4F2D-BA46-FB17FF642334}" srcId="{F6B13498-EB29-4E04-9B7E-D49D156F0FC7}" destId="{717A1C62-664F-482A-ABF0-C18003B781B3}" srcOrd="1" destOrd="0" parTransId="{5C3C5CCE-CFF9-44AB-B925-45FF5F8ED981}" sibTransId="{66E8A322-DFEC-4D1B-908A-912CF5155146}"/>
    <dgm:cxn modelId="{0401515F-5AF0-483E-847A-802E2C4B6A96}" type="presOf" srcId="{C16996AB-5640-4FB6-AED0-7F977B795238}" destId="{D1AA5DA3-4B1F-4356-A87C-8BA39CF1F6C5}" srcOrd="0" destOrd="0" presId="urn:microsoft.com/office/officeart/2005/8/layout/gear1"/>
    <dgm:cxn modelId="{B0C67342-4906-4D2B-9EC8-84889D21A7F9}" type="presOf" srcId="{0C22774C-FB7F-482A-83D7-21D0FC245728}" destId="{A7FA9D85-CF9D-4028-A051-85BF0BB2EDB4}" srcOrd="0" destOrd="0" presId="urn:microsoft.com/office/officeart/2005/8/layout/gear1"/>
    <dgm:cxn modelId="{D669D346-2933-4D5B-8224-F67ED696ED7C}" type="presOf" srcId="{717A1C62-664F-482A-ABF0-C18003B781B3}" destId="{E369C016-B5CF-491F-9C28-F692A47C3062}" srcOrd="2" destOrd="0" presId="urn:microsoft.com/office/officeart/2005/8/layout/gear1"/>
    <dgm:cxn modelId="{DF98274D-B096-48C4-A4EC-4B9AD45336CD}" srcId="{F6B13498-EB29-4E04-9B7E-D49D156F0FC7}" destId="{9610F483-E42C-453D-AC7C-4A3892637FF4}" srcOrd="2" destOrd="0" parTransId="{1FADCB96-898B-4651-8833-E7BB27E3E172}" sibTransId="{0C22774C-FB7F-482A-83D7-21D0FC245728}"/>
    <dgm:cxn modelId="{F5B27476-8CAA-4BA5-BD2E-85CF3A3C6B6A}" type="presOf" srcId="{9610F483-E42C-453D-AC7C-4A3892637FF4}" destId="{BF4C9487-9BC6-47B6-B938-3A34399ABDD7}" srcOrd="2" destOrd="0" presId="urn:microsoft.com/office/officeart/2005/8/layout/gear1"/>
    <dgm:cxn modelId="{9B5D2E81-8040-4E34-BE94-BE2347D354D7}" type="presOf" srcId="{66E8A322-DFEC-4D1B-908A-912CF5155146}" destId="{2D2DD744-E5B5-4EB0-94BF-DEF2B7F1DF9A}" srcOrd="0" destOrd="0" presId="urn:microsoft.com/office/officeart/2005/8/layout/gear1"/>
    <dgm:cxn modelId="{24603591-4AE3-4C50-8A2A-1574493E0802}" type="presOf" srcId="{9610F483-E42C-453D-AC7C-4A3892637FF4}" destId="{AFBE357D-6270-4BBB-A544-8A2D6DC3CA9F}" srcOrd="0" destOrd="0" presId="urn:microsoft.com/office/officeart/2005/8/layout/gear1"/>
    <dgm:cxn modelId="{B3337192-04A4-4696-9C9E-4D8276EB6916}" srcId="{F6B13498-EB29-4E04-9B7E-D49D156F0FC7}" destId="{C16996AB-5640-4FB6-AED0-7F977B795238}" srcOrd="0" destOrd="0" parTransId="{C8439D83-2D2B-4C48-B196-A45D68C19826}" sibTransId="{6F913584-179D-486F-A688-AB38A3A67C87}"/>
    <dgm:cxn modelId="{6A97C692-3C73-4C64-BDA6-7033D0FCEA82}" type="presOf" srcId="{717A1C62-664F-482A-ABF0-C18003B781B3}" destId="{19878D25-CF53-4627-8B6F-43B6FADE47CF}" srcOrd="1" destOrd="0" presId="urn:microsoft.com/office/officeart/2005/8/layout/gear1"/>
    <dgm:cxn modelId="{2A1AA694-7E4F-4B08-BC44-F027AC170472}" type="presOf" srcId="{9610F483-E42C-453D-AC7C-4A3892637FF4}" destId="{961D00E6-80DE-4DEE-ACA2-3A7EC556B54D}" srcOrd="1" destOrd="0" presId="urn:microsoft.com/office/officeart/2005/8/layout/gear1"/>
    <dgm:cxn modelId="{9344D495-A9F7-4A95-BE2A-BC2700A131B7}" type="presOf" srcId="{C16996AB-5640-4FB6-AED0-7F977B795238}" destId="{42C294CD-0EA0-49E5-BF50-A99C916BFAA3}" srcOrd="1" destOrd="0" presId="urn:microsoft.com/office/officeart/2005/8/layout/gear1"/>
    <dgm:cxn modelId="{FA878897-A132-40A8-8113-7F105DB059D8}" type="presOf" srcId="{F6B13498-EB29-4E04-9B7E-D49D156F0FC7}" destId="{61D6C391-136D-4F71-9DB8-AFD387E395D5}" srcOrd="0" destOrd="0" presId="urn:microsoft.com/office/officeart/2005/8/layout/gear1"/>
    <dgm:cxn modelId="{21F9F4AA-35BB-4BB3-87AB-EBA864071E80}" type="presOf" srcId="{717A1C62-664F-482A-ABF0-C18003B781B3}" destId="{83C22B24-3AE8-4046-81BC-16971765B8AB}" srcOrd="0" destOrd="0" presId="urn:microsoft.com/office/officeart/2005/8/layout/gear1"/>
    <dgm:cxn modelId="{A68940B5-982B-4B99-BBF8-BED1470137AB}" type="presOf" srcId="{C16996AB-5640-4FB6-AED0-7F977B795238}" destId="{864795B1-0EF9-4FD9-92F5-C5F0617F48FB}" srcOrd="2" destOrd="0" presId="urn:microsoft.com/office/officeart/2005/8/layout/gear1"/>
    <dgm:cxn modelId="{1B71F6CE-64CC-43D6-B4C0-2A96667023D0}" type="presOf" srcId="{6F913584-179D-486F-A688-AB38A3A67C87}" destId="{6AE3EACD-9E42-47F8-9C90-432F829EE2C5}" srcOrd="0" destOrd="0" presId="urn:microsoft.com/office/officeart/2005/8/layout/gear1"/>
    <dgm:cxn modelId="{326F61F3-6BEA-48A5-B731-9809617F3435}" type="presParOf" srcId="{61D6C391-136D-4F71-9DB8-AFD387E395D5}" destId="{D1AA5DA3-4B1F-4356-A87C-8BA39CF1F6C5}" srcOrd="0" destOrd="0" presId="urn:microsoft.com/office/officeart/2005/8/layout/gear1"/>
    <dgm:cxn modelId="{DA5481ED-C1A7-4528-AB38-019C1A05BAE6}" type="presParOf" srcId="{61D6C391-136D-4F71-9DB8-AFD387E395D5}" destId="{42C294CD-0EA0-49E5-BF50-A99C916BFAA3}" srcOrd="1" destOrd="0" presId="urn:microsoft.com/office/officeart/2005/8/layout/gear1"/>
    <dgm:cxn modelId="{9A0A70AD-6820-439A-AD89-AF3C5E6ADB92}" type="presParOf" srcId="{61D6C391-136D-4F71-9DB8-AFD387E395D5}" destId="{864795B1-0EF9-4FD9-92F5-C5F0617F48FB}" srcOrd="2" destOrd="0" presId="urn:microsoft.com/office/officeart/2005/8/layout/gear1"/>
    <dgm:cxn modelId="{5007D6C7-0AFD-48F5-9735-141589BD63FF}" type="presParOf" srcId="{61D6C391-136D-4F71-9DB8-AFD387E395D5}" destId="{83C22B24-3AE8-4046-81BC-16971765B8AB}" srcOrd="3" destOrd="0" presId="urn:microsoft.com/office/officeart/2005/8/layout/gear1"/>
    <dgm:cxn modelId="{2FB1026F-F92C-4325-91CC-FBEB9916478A}" type="presParOf" srcId="{61D6C391-136D-4F71-9DB8-AFD387E395D5}" destId="{19878D25-CF53-4627-8B6F-43B6FADE47CF}" srcOrd="4" destOrd="0" presId="urn:microsoft.com/office/officeart/2005/8/layout/gear1"/>
    <dgm:cxn modelId="{FA900D8A-1DD4-4AE1-82C0-C3EDCA292F61}" type="presParOf" srcId="{61D6C391-136D-4F71-9DB8-AFD387E395D5}" destId="{E369C016-B5CF-491F-9C28-F692A47C3062}" srcOrd="5" destOrd="0" presId="urn:microsoft.com/office/officeart/2005/8/layout/gear1"/>
    <dgm:cxn modelId="{318C683E-5CFB-4874-A68B-A758AA018EB7}" type="presParOf" srcId="{61D6C391-136D-4F71-9DB8-AFD387E395D5}" destId="{AFBE357D-6270-4BBB-A544-8A2D6DC3CA9F}" srcOrd="6" destOrd="0" presId="urn:microsoft.com/office/officeart/2005/8/layout/gear1"/>
    <dgm:cxn modelId="{27F3DD19-42DB-4713-99AB-2E5DC760225F}" type="presParOf" srcId="{61D6C391-136D-4F71-9DB8-AFD387E395D5}" destId="{961D00E6-80DE-4DEE-ACA2-3A7EC556B54D}" srcOrd="7" destOrd="0" presId="urn:microsoft.com/office/officeart/2005/8/layout/gear1"/>
    <dgm:cxn modelId="{9DF4E814-BF71-433F-BFA3-9D7D24A5907A}" type="presParOf" srcId="{61D6C391-136D-4F71-9DB8-AFD387E395D5}" destId="{BF4C9487-9BC6-47B6-B938-3A34399ABDD7}" srcOrd="8" destOrd="0" presId="urn:microsoft.com/office/officeart/2005/8/layout/gear1"/>
    <dgm:cxn modelId="{2F8BDF32-767E-45DE-A337-A633EE5CCF8E}" type="presParOf" srcId="{61D6C391-136D-4F71-9DB8-AFD387E395D5}" destId="{2B4DDC1B-3D09-41A8-B349-2DC3A5C0EEF2}" srcOrd="9" destOrd="0" presId="urn:microsoft.com/office/officeart/2005/8/layout/gear1"/>
    <dgm:cxn modelId="{EF69F23A-E992-4770-8EF9-75EC23D8A365}" type="presParOf" srcId="{61D6C391-136D-4F71-9DB8-AFD387E395D5}" destId="{6AE3EACD-9E42-47F8-9C90-432F829EE2C5}" srcOrd="10" destOrd="0" presId="urn:microsoft.com/office/officeart/2005/8/layout/gear1"/>
    <dgm:cxn modelId="{79568F41-1DDB-430B-94BC-DE7F0FCA3990}" type="presParOf" srcId="{61D6C391-136D-4F71-9DB8-AFD387E395D5}" destId="{2D2DD744-E5B5-4EB0-94BF-DEF2B7F1DF9A}" srcOrd="11" destOrd="0" presId="urn:microsoft.com/office/officeart/2005/8/layout/gear1"/>
    <dgm:cxn modelId="{441324E3-7F52-41CC-80E5-560AEBB2F36A}" type="presParOf" srcId="{61D6C391-136D-4F71-9DB8-AFD387E395D5}" destId="{A7FA9D85-CF9D-4028-A051-85BF0BB2EDB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18FCC-11B3-B340-B240-D5E226A6F264}">
      <dsp:nvSpPr>
        <dsp:cNvPr id="0" name=""/>
        <dsp:cNvSpPr/>
      </dsp:nvSpPr>
      <dsp:spPr>
        <a:xfrm>
          <a:off x="2816953" y="1352"/>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Partner Schools</a:t>
          </a:r>
        </a:p>
      </dsp:txBody>
      <dsp:txXfrm>
        <a:off x="2849944" y="34343"/>
        <a:ext cx="2186810" cy="1060414"/>
      </dsp:txXfrm>
    </dsp:sp>
    <dsp:sp modelId="{8F364EC5-CC4D-274E-860D-1F0255E34CE8}">
      <dsp:nvSpPr>
        <dsp:cNvPr id="0" name=""/>
        <dsp:cNvSpPr/>
      </dsp:nvSpPr>
      <dsp:spPr>
        <a:xfrm rot="3457738">
          <a:off x="4286356" y="1834806"/>
          <a:ext cx="1174356" cy="394238"/>
        </a:xfrm>
        <a:prstGeom prst="lef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04627" y="1913654"/>
        <a:ext cx="937814" cy="236542"/>
      </dsp:txXfrm>
    </dsp:sp>
    <dsp:sp modelId="{408F6087-785E-EF45-BCBA-7714991ED1B7}">
      <dsp:nvSpPr>
        <dsp:cNvPr id="0" name=""/>
        <dsp:cNvSpPr/>
      </dsp:nvSpPr>
      <dsp:spPr>
        <a:xfrm>
          <a:off x="4677322" y="2936103"/>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Preservice Teachers</a:t>
          </a:r>
        </a:p>
      </dsp:txBody>
      <dsp:txXfrm>
        <a:off x="4710313" y="2969094"/>
        <a:ext cx="2186810" cy="1060414"/>
      </dsp:txXfrm>
    </dsp:sp>
    <dsp:sp modelId="{177EA35B-FB55-6140-9FB5-9ADD44A98FA9}">
      <dsp:nvSpPr>
        <dsp:cNvPr id="0" name=""/>
        <dsp:cNvSpPr/>
      </dsp:nvSpPr>
      <dsp:spPr>
        <a:xfrm rot="10800000">
          <a:off x="3356171" y="3302182"/>
          <a:ext cx="1174356" cy="394238"/>
        </a:xfrm>
        <a:prstGeom prst="lef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474442" y="3381030"/>
        <a:ext cx="937814" cy="236542"/>
      </dsp:txXfrm>
    </dsp:sp>
    <dsp:sp modelId="{257B239F-E051-1E4B-BC5F-476C88D23513}">
      <dsp:nvSpPr>
        <dsp:cNvPr id="0" name=""/>
        <dsp:cNvSpPr/>
      </dsp:nvSpPr>
      <dsp:spPr>
        <a:xfrm>
          <a:off x="956584" y="2936103"/>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Doctoral Scholars</a:t>
          </a:r>
        </a:p>
      </dsp:txBody>
      <dsp:txXfrm>
        <a:off x="989575" y="2969094"/>
        <a:ext cx="2186810" cy="1060414"/>
      </dsp:txXfrm>
    </dsp:sp>
    <dsp:sp modelId="{687C8744-B165-DD44-9A02-6928F5FC86CE}">
      <dsp:nvSpPr>
        <dsp:cNvPr id="0" name=""/>
        <dsp:cNvSpPr/>
      </dsp:nvSpPr>
      <dsp:spPr>
        <a:xfrm rot="18142262">
          <a:off x="2425987" y="1834806"/>
          <a:ext cx="1174356" cy="394238"/>
        </a:xfrm>
        <a:prstGeom prst="lef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44258" y="1913654"/>
        <a:ext cx="937814" cy="236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A5DA3-4B1F-4356-A87C-8BA39CF1F6C5}">
      <dsp:nvSpPr>
        <dsp:cNvPr id="0" name=""/>
        <dsp:cNvSpPr/>
      </dsp:nvSpPr>
      <dsp:spPr>
        <a:xfrm>
          <a:off x="4259025" y="2480102"/>
          <a:ext cx="3031235" cy="3031235"/>
        </a:xfrm>
        <a:prstGeom prst="gear9">
          <a:avLst/>
        </a:prstGeom>
        <a:solidFill>
          <a:srgbClr val="7CCEC0"/>
        </a:solidFill>
        <a:ln w="28575"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2">
                  <a:lumMod val="75000"/>
                </a:schemeClr>
              </a:solidFill>
            </a:rPr>
            <a:t>OSEP and</a:t>
          </a:r>
          <a:r>
            <a:rPr lang="en-US" sz="1600" b="1" kern="1200" baseline="0" dirty="0">
              <a:solidFill>
                <a:schemeClr val="tx2">
                  <a:lumMod val="75000"/>
                </a:schemeClr>
              </a:solidFill>
            </a:rPr>
            <a:t> the grantees across PDP Grant Programs learn from and with each other to inform policy and influence practice</a:t>
          </a:r>
        </a:p>
      </dsp:txBody>
      <dsp:txXfrm>
        <a:off x="4868438" y="3190154"/>
        <a:ext cx="1812409" cy="1558118"/>
      </dsp:txXfrm>
    </dsp:sp>
    <dsp:sp modelId="{83C22B24-3AE8-4046-81BC-16971765B8AB}">
      <dsp:nvSpPr>
        <dsp:cNvPr id="0" name=""/>
        <dsp:cNvSpPr/>
      </dsp:nvSpPr>
      <dsp:spPr>
        <a:xfrm>
          <a:off x="2495396" y="1763628"/>
          <a:ext cx="2204535" cy="2204535"/>
        </a:xfrm>
        <a:prstGeom prst="gear6">
          <a:avLst/>
        </a:prstGeom>
        <a:solidFill>
          <a:srgbClr val="7CCEC0"/>
        </a:solidFill>
        <a:ln w="28575"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2">
                  <a:lumMod val="75000"/>
                </a:schemeClr>
              </a:solidFill>
            </a:rPr>
            <a:t>PDP Grant Programs address common and unique challenges</a:t>
          </a:r>
          <a:endParaRPr lang="en-US" sz="1600" b="1" kern="1200" dirty="0">
            <a:solidFill>
              <a:schemeClr val="tx2">
                <a:lumMod val="75000"/>
              </a:schemeClr>
            </a:solidFill>
          </a:endParaRPr>
        </a:p>
      </dsp:txBody>
      <dsp:txXfrm>
        <a:off x="3050394" y="2321981"/>
        <a:ext cx="1094539" cy="1087829"/>
      </dsp:txXfrm>
    </dsp:sp>
    <dsp:sp modelId="{AFBE357D-6270-4BBB-A544-8A2D6DC3CA9F}">
      <dsp:nvSpPr>
        <dsp:cNvPr id="0" name=""/>
        <dsp:cNvSpPr/>
      </dsp:nvSpPr>
      <dsp:spPr>
        <a:xfrm rot="20700000">
          <a:off x="3730161" y="242723"/>
          <a:ext cx="2159994" cy="2159994"/>
        </a:xfrm>
        <a:prstGeom prst="gear6">
          <a:avLst/>
        </a:prstGeom>
        <a:solidFill>
          <a:srgbClr val="7CCEC0"/>
        </a:solidFill>
        <a:ln w="28575"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lumMod val="75000"/>
                </a:schemeClr>
              </a:solidFill>
            </a:rPr>
            <a:t>  OSEP provides support to attract, prepare and retain personnel through PDP</a:t>
          </a:r>
        </a:p>
      </dsp:txBody>
      <dsp:txXfrm rot="-20700000">
        <a:off x="4203911" y="716473"/>
        <a:ext cx="1212494" cy="1212494"/>
      </dsp:txXfrm>
    </dsp:sp>
    <dsp:sp modelId="{6AE3EACD-9E42-47F8-9C90-432F829EE2C5}">
      <dsp:nvSpPr>
        <dsp:cNvPr id="0" name=""/>
        <dsp:cNvSpPr/>
      </dsp:nvSpPr>
      <dsp:spPr>
        <a:xfrm>
          <a:off x="4040668" y="2014270"/>
          <a:ext cx="3879981" cy="3879981"/>
        </a:xfrm>
        <a:prstGeom prst="circularArrow">
          <a:avLst>
            <a:gd name="adj1" fmla="val 4687"/>
            <a:gd name="adj2" fmla="val 299029"/>
            <a:gd name="adj3" fmla="val 2540665"/>
            <a:gd name="adj4" fmla="val 15809474"/>
            <a:gd name="adj5" fmla="val 5469"/>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D2DD744-E5B5-4EB0-94BF-DEF2B7F1DF9A}">
      <dsp:nvSpPr>
        <dsp:cNvPr id="0" name=""/>
        <dsp:cNvSpPr/>
      </dsp:nvSpPr>
      <dsp:spPr>
        <a:xfrm>
          <a:off x="2104977" y="1270195"/>
          <a:ext cx="2819049" cy="2819049"/>
        </a:xfrm>
        <a:prstGeom prst="leftCircularArrow">
          <a:avLst>
            <a:gd name="adj1" fmla="val 6452"/>
            <a:gd name="adj2" fmla="val 429999"/>
            <a:gd name="adj3" fmla="val 10489124"/>
            <a:gd name="adj4" fmla="val 14837806"/>
            <a:gd name="adj5" fmla="val 7527"/>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7FA9D85-CF9D-4028-A051-85BF0BB2EDB4}">
      <dsp:nvSpPr>
        <dsp:cNvPr id="0" name=""/>
        <dsp:cNvSpPr/>
      </dsp:nvSpPr>
      <dsp:spPr>
        <a:xfrm>
          <a:off x="3230532" y="-236048"/>
          <a:ext cx="3039502" cy="3039502"/>
        </a:xfrm>
        <a:prstGeom prst="circularArrow">
          <a:avLst>
            <a:gd name="adj1" fmla="val 5984"/>
            <a:gd name="adj2" fmla="val 394124"/>
            <a:gd name="adj3" fmla="val 13313824"/>
            <a:gd name="adj4" fmla="val 10508221"/>
            <a:gd name="adj5" fmla="val 698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D3DAE2-4560-4ACE-9726-F06EF1F89C1B}"/>
              </a:ext>
            </a:extLst>
          </p:cNvPr>
          <p:cNvSpPr>
            <a:spLocks noGrp="1"/>
          </p:cNvSpPr>
          <p:nvPr>
            <p:ph type="hdr" sz="quarter"/>
          </p:nvPr>
        </p:nvSpPr>
        <p:spPr>
          <a:xfrm>
            <a:off x="1587" y="0"/>
            <a:ext cx="3038475" cy="466725"/>
          </a:xfrm>
          <a:prstGeom prst="rect">
            <a:avLst/>
          </a:prstGeom>
        </p:spPr>
        <p:txBody>
          <a:bodyPr vert="horz" lIns="91440" tIns="45720" rIns="91440" bIns="45720" rtlCol="0"/>
          <a:lstStyle>
            <a:lvl1pPr algn="l">
              <a:defRPr sz="1200"/>
            </a:lvl1pPr>
          </a:lstStyle>
          <a:p>
            <a:endParaRPr lang="en-US" sz="1400" b="1" dirty="0">
              <a:solidFill>
                <a:srgbClr val="2C506A"/>
              </a:solidFill>
              <a:latin typeface="Century Gothic" panose="020B0502020202020204" pitchFamily="34" charset="0"/>
            </a:endParaRPr>
          </a:p>
        </p:txBody>
      </p:sp>
      <p:sp>
        <p:nvSpPr>
          <p:cNvPr id="3" name="Date Placeholder 2">
            <a:extLst>
              <a:ext uri="{FF2B5EF4-FFF2-40B4-BE49-F238E27FC236}">
                <a16:creationId xmlns:a16="http://schemas.microsoft.com/office/drawing/2014/main" id="{1832216E-6EFE-4CB1-9FA6-740990BD038B}"/>
              </a:ext>
            </a:extLst>
          </p:cNvPr>
          <p:cNvSpPr>
            <a:spLocks noGrp="1"/>
          </p:cNvSpPr>
          <p:nvPr>
            <p:ph type="dt" sz="quarter" idx="1"/>
          </p:nvPr>
        </p:nvSpPr>
        <p:spPr>
          <a:xfrm>
            <a:off x="3971925" y="0"/>
            <a:ext cx="3038475" cy="466725"/>
          </a:xfrm>
          <a:prstGeom prst="rect">
            <a:avLst/>
          </a:prstGeom>
        </p:spPr>
        <p:txBody>
          <a:bodyPr vert="horz" lIns="91440" tIns="45720" rIns="91440" bIns="45720" rtlCol="0"/>
          <a:lstStyle>
            <a:lvl1pPr algn="r">
              <a:defRPr sz="1200"/>
            </a:lvl1pPr>
          </a:lstStyle>
          <a:p>
            <a:fld id="{68FBC8C8-0FCB-4ABD-A4AF-2F7357956A50}" type="datetimeFigureOut">
              <a:rPr lang="en-US" sz="1400" b="1" smtClean="0">
                <a:solidFill>
                  <a:srgbClr val="2C506A"/>
                </a:solidFill>
                <a:latin typeface="Century Gothic" panose="020B0502020202020204" pitchFamily="34" charset="0"/>
              </a:rPr>
              <a:pPr/>
              <a:t>8/6/2020</a:t>
            </a:fld>
            <a:endParaRPr lang="en-US" sz="1400" b="1" dirty="0">
              <a:solidFill>
                <a:srgbClr val="2C506A"/>
              </a:solidFill>
              <a:latin typeface="Century Gothic" panose="020B0502020202020204" pitchFamily="34" charset="0"/>
            </a:endParaRPr>
          </a:p>
        </p:txBody>
      </p:sp>
      <p:sp>
        <p:nvSpPr>
          <p:cNvPr id="4" name="Footer Placeholder 3">
            <a:extLst>
              <a:ext uri="{FF2B5EF4-FFF2-40B4-BE49-F238E27FC236}">
                <a16:creationId xmlns:a16="http://schemas.microsoft.com/office/drawing/2014/main" id="{3838A06A-1904-4B77-8CC3-9A9A1A24B5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b="1" dirty="0">
                <a:solidFill>
                  <a:srgbClr val="2C506A"/>
                </a:solidFill>
                <a:latin typeface="Century Gothic" panose="020B0502020202020204" pitchFamily="34" charset="0"/>
              </a:rPr>
              <a:t>OSERS</a:t>
            </a:r>
          </a:p>
        </p:txBody>
      </p:sp>
      <p:sp>
        <p:nvSpPr>
          <p:cNvPr id="5" name="Slide Number Placeholder 4">
            <a:extLst>
              <a:ext uri="{FF2B5EF4-FFF2-40B4-BE49-F238E27FC236}">
                <a16:creationId xmlns:a16="http://schemas.microsoft.com/office/drawing/2014/main" id="{68777B37-007D-42B4-ABFB-096285F18FF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7D2A08F-7FA9-489D-B417-4C943DA531D6}" type="slidenum">
              <a:rPr lang="en-US" b="1" smtClean="0">
                <a:solidFill>
                  <a:srgbClr val="2C506A"/>
                </a:solidFill>
                <a:latin typeface="Century Gothic" panose="020B0502020202020204" pitchFamily="34" charset="0"/>
              </a:rPr>
              <a:pPr/>
              <a:t>‹#›</a:t>
            </a:fld>
            <a:endParaRPr lang="en-US" b="1" dirty="0">
              <a:solidFill>
                <a:srgbClr val="2C506A"/>
              </a:solidFill>
              <a:latin typeface="Century Gothic" panose="020B0502020202020204" pitchFamily="34" charset="0"/>
            </a:endParaRPr>
          </a:p>
        </p:txBody>
      </p:sp>
    </p:spTree>
    <p:extLst>
      <p:ext uri="{BB962C8B-B14F-4D97-AF65-F5344CB8AC3E}">
        <p14:creationId xmlns:p14="http://schemas.microsoft.com/office/powerpoint/2010/main" val="37206567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1">
                <a:solidFill>
                  <a:srgbClr val="2C506A"/>
                </a:solidFill>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1">
                <a:solidFill>
                  <a:srgbClr val="2C506A"/>
                </a:solidFill>
              </a:defRPr>
            </a:lvl1pPr>
          </a:lstStyle>
          <a:p>
            <a:fld id="{4725375E-3750-4BD3-997B-4DAF5D3D60E4}" type="datetimeFigureOut">
              <a:rPr lang="en-US" smtClean="0"/>
              <a:pPr/>
              <a:t>8/6/2020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1">
                <a:solidFill>
                  <a:srgbClr val="2C506A"/>
                </a:solidFill>
              </a:defRPr>
            </a:lvl1pPr>
          </a:lstStyle>
          <a:p>
            <a:r>
              <a:rPr lang="en-US" dirty="0"/>
              <a:t>OSERS</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1">
                <a:solidFill>
                  <a:srgbClr val="2C506A"/>
                </a:solidFill>
              </a:defRPr>
            </a:lvl1pPr>
          </a:lstStyle>
          <a:p>
            <a:fld id="{570226A8-F53C-4EEC-A3E1-81BF3702430A}" type="slidenum">
              <a:rPr lang="en-US" smtClean="0"/>
              <a:pPr/>
              <a:t>‹#›</a:t>
            </a:fld>
            <a:endParaRPr lang="en-US" dirty="0"/>
          </a:p>
        </p:txBody>
      </p:sp>
    </p:spTree>
    <p:extLst>
      <p:ext uri="{BB962C8B-B14F-4D97-AF65-F5344CB8AC3E}">
        <p14:creationId xmlns:p14="http://schemas.microsoft.com/office/powerpoint/2010/main" val="2108204428"/>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1200"/>
      </a:spcBef>
      <a:defRPr sz="1200" kern="1200">
        <a:solidFill>
          <a:schemeClr val="tx1"/>
        </a:solidFill>
        <a:latin typeface="+mn-lt"/>
        <a:ea typeface="+mn-ea"/>
        <a:cs typeface="+mn-cs"/>
      </a:defRPr>
    </a:lvl1pPr>
    <a:lvl2pPr marL="457200" algn="l" defTabSz="914400" rtl="0" eaLnBrk="1" latinLnBrk="0" hangingPunct="1">
      <a:spcBef>
        <a:spcPts val="600"/>
      </a:spcBef>
      <a:defRPr sz="1200" kern="1200">
        <a:solidFill>
          <a:schemeClr val="tx1"/>
        </a:solidFill>
        <a:latin typeface="+mn-lt"/>
        <a:ea typeface="+mn-ea"/>
        <a:cs typeface="+mn-cs"/>
      </a:defRPr>
    </a:lvl2pPr>
    <a:lvl3pPr marL="914400" algn="l" defTabSz="914400" rtl="0" eaLnBrk="1" latinLnBrk="0" hangingPunct="1">
      <a:spcBef>
        <a:spcPts val="600"/>
      </a:spcBef>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am01.safelinks.protection.outlook.com/?url=https%3A%2F%2Fwww.youtube.com%2Fwatch%3Fv%3DzDr3LOXDWHA%26feature%3Dyoutu.be&amp;data=02%7C01%7Ckalavi%40air.org%7C8b20929dea0f4f99b94208d82a6afe32%7C9ea45dbc7b724abfa77cc770a0a8b962%7C0%7C0%7C637305986455974992&amp;sdata=BYlHLExKhRZmcsLiUa7Gyymy1qTu3y8sVGcIu%2B%2B3lqc%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eedar.education.ufl.edu/wp-content/uploads/2020/05/CEEDAR-Family-Guide.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ft.vanderbilt.edu/ocdi/"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ites.ed.gov/idea/department-releases-idea-dispute-resolution-covid-19-q-documents/" TargetMode="External"/><Relationship Id="rId7" Type="http://schemas.openxmlformats.org/officeDocument/2006/relationships/hyperlink" Target="https://www.ed.gov/coronavirus?src=featur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ncsi.wested.org/" TargetMode="External"/><Relationship Id="rId5" Type="http://schemas.openxmlformats.org/officeDocument/2006/relationships/hyperlink" Target="https://ectacenter.org/" TargetMode="External"/><Relationship Id="rId4" Type="http://schemas.openxmlformats.org/officeDocument/2006/relationships/hyperlink" Target="https://osepideasthatwork.org/continuity-learning-during-covid-1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2.ed.gov/programs/osepprep/applicant.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2.ed.gov/programs/oseptms/applicant.html#84327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[Post during logon before we begin]</a:t>
            </a:r>
          </a:p>
        </p:txBody>
      </p:sp>
      <p:sp>
        <p:nvSpPr>
          <p:cNvPr id="4" name="Slide Number Placeholder 3"/>
          <p:cNvSpPr>
            <a:spLocks noGrp="1"/>
          </p:cNvSpPr>
          <p:nvPr>
            <p:ph type="sldNum" sz="quarter" idx="10"/>
          </p:nvPr>
        </p:nvSpPr>
        <p:spPr/>
        <p:txBody>
          <a:bodyPr/>
          <a:lstStyle/>
          <a:p>
            <a:fld id="{2A17FB5D-8A83-415A-B301-4CB46F55847B}" type="slidenum">
              <a:rPr lang="en-US" smtClean="0"/>
              <a:pPr/>
              <a:t>1</a:t>
            </a:fld>
            <a:endParaRPr lang="en-US" dirty="0"/>
          </a:p>
        </p:txBody>
      </p:sp>
    </p:spTree>
    <p:extLst>
      <p:ext uri="{BB962C8B-B14F-4D97-AF65-F5344CB8AC3E}">
        <p14:creationId xmlns:p14="http://schemas.microsoft.com/office/powerpoint/2010/main" val="394542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8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28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venir Roman" charset="0"/>
              <a:ea typeface="Avenir Roman" charset="0"/>
              <a:cs typeface="Avenir Roman"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7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270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77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49403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7FB5D-8A83-415A-B301-4CB46F55847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3945425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7FB5D-8A83-415A-B301-4CB46F55847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318104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17FB5D-8A83-415A-B301-4CB46F55847B}" type="slidenum">
              <a:rPr lang="en-US" smtClean="0"/>
              <a:pPr/>
              <a:t>2</a:t>
            </a:fld>
            <a:endParaRPr lang="en-US" dirty="0"/>
          </a:p>
        </p:txBody>
      </p:sp>
    </p:spTree>
    <p:extLst>
      <p:ext uri="{BB962C8B-B14F-4D97-AF65-F5344CB8AC3E}">
        <p14:creationId xmlns:p14="http://schemas.microsoft.com/office/powerpoint/2010/main" val="1238269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22</a:t>
            </a:fld>
            <a:endParaRPr lang="en-US" dirty="0"/>
          </a:p>
        </p:txBody>
      </p:sp>
    </p:spTree>
    <p:extLst>
      <p:ext uri="{BB962C8B-B14F-4D97-AF65-F5344CB8AC3E}">
        <p14:creationId xmlns:p14="http://schemas.microsoft.com/office/powerpoint/2010/main" val="164659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CAB6B538-EB2E-49ED-819B-5B3F990E427F}" type="slidenum">
              <a:rPr kumimoji="0" lang="en-US"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24</a:t>
            </a:fld>
            <a:endParaRPr kumimoji="0" lang="en-US" altLang="en-US" sz="13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64831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3D1653B-04C3-4FEC-AB08-FBEF8C0DD41C}"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25</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 indent="0">
              <a:buNone/>
            </a:pPr>
            <a:r>
              <a:rPr lang="en-US" sz="2400" dirty="0"/>
              <a:t>Collaboration was enhanced between candidates and their cooperating teachers.</a:t>
            </a:r>
          </a:p>
          <a:p>
            <a:pPr lvl="1"/>
            <a:r>
              <a:rPr lang="en-US" sz="2000" dirty="0"/>
              <a:t>Shared materials</a:t>
            </a:r>
          </a:p>
          <a:p>
            <a:pPr lvl="1"/>
            <a:r>
              <a:rPr lang="en-US" sz="2000" dirty="0"/>
              <a:t>Shared previous knowledge of learners</a:t>
            </a:r>
          </a:p>
          <a:p>
            <a:pPr marL="0" indent="0">
              <a:buNone/>
            </a:pPr>
            <a:endParaRPr lang="en-US" sz="2400" dirty="0"/>
          </a:p>
          <a:p>
            <a:pPr marL="0" indent="0">
              <a:buNone/>
            </a:pPr>
            <a:r>
              <a:rPr lang="en-US" sz="2400" dirty="0"/>
              <a:t>   Feedback indicates it was effective but not preferred. </a:t>
            </a:r>
          </a:p>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&amp; Lynn]</a:t>
            </a: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26</a:t>
            </a:fld>
            <a:endParaRPr lang="en-US" dirty="0"/>
          </a:p>
        </p:txBody>
      </p:sp>
    </p:spTree>
    <p:extLst>
      <p:ext uri="{BB962C8B-B14F-4D97-AF65-F5344CB8AC3E}">
        <p14:creationId xmlns:p14="http://schemas.microsoft.com/office/powerpoint/2010/main" val="72559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C6C76B9-0678-46E7-8174-6ABA0B822D4A}"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27</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Tree>
    <p:extLst>
      <p:ext uri="{BB962C8B-B14F-4D97-AF65-F5344CB8AC3E}">
        <p14:creationId xmlns:p14="http://schemas.microsoft.com/office/powerpoint/2010/main" val="457559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C6C76B9-0678-46E7-8174-6ABA0B822D4A}"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28</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Tree>
    <p:extLst>
      <p:ext uri="{BB962C8B-B14F-4D97-AF65-F5344CB8AC3E}">
        <p14:creationId xmlns:p14="http://schemas.microsoft.com/office/powerpoint/2010/main" val="749504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C6C76B9-0678-46E7-8174-6ABA0B822D4A}"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29</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Tree>
    <p:extLst>
      <p:ext uri="{BB962C8B-B14F-4D97-AF65-F5344CB8AC3E}">
        <p14:creationId xmlns:p14="http://schemas.microsoft.com/office/powerpoint/2010/main" val="154314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C6C76B9-0678-46E7-8174-6ABA0B822D4A}"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30</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874828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1C6C76B9-0678-46E7-8174-6ABA0B822D4A}"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31</a:t>
            </a:fld>
            <a:endParaRPr kumimoji="0" lang="en-US" altLang="en-US" sz="1300" b="1"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p:txBody>
      </p:sp>
    </p:spTree>
    <p:extLst>
      <p:ext uri="{BB962C8B-B14F-4D97-AF65-F5344CB8AC3E}">
        <p14:creationId xmlns:p14="http://schemas.microsoft.com/office/powerpoint/2010/main" val="1839643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50DB0-EBF7-654B-B775-51E60D3B8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21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b="0" dirty="0"/>
              <a:t>[Add “OSEP Expectations for Family Engagement” to Chat box]</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fld id="{CAB6B538-EB2E-49ED-819B-5B3F990E427F}" type="slidenum">
              <a:rPr lang="en-US" altLang="en-US" sz="1300">
                <a:solidFill>
                  <a:srgbClr val="000000"/>
                </a:solidFill>
              </a:rPr>
              <a:pPr/>
              <a:t>4</a:t>
            </a:fld>
            <a:endParaRPr lang="en-US" altLang="en-US" sz="1300" dirty="0">
              <a:solidFill>
                <a:srgbClr val="000000"/>
              </a:solidFill>
            </a:endParaRPr>
          </a:p>
        </p:txBody>
      </p:sp>
    </p:spTree>
    <p:extLst>
      <p:ext uri="{BB962C8B-B14F-4D97-AF65-F5344CB8AC3E}">
        <p14:creationId xmlns:p14="http://schemas.microsoft.com/office/powerpoint/2010/main" val="170800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Kotter – establish a coalition of stakeholders</a:t>
            </a:r>
          </a:p>
          <a:p>
            <a:pPr marL="171450" indent="-171450">
              <a:buFont typeface="Arial" panose="020B0604020202020204" pitchFamily="34" charset="0"/>
              <a:buChar char="•"/>
            </a:pPr>
            <a:r>
              <a:rPr lang="en-US" baseline="0" dirty="0"/>
              <a:t>Partner School established - a formal MOU was established with UCP of Central Florida, who pledged to provide mentor teachers, and allow our preservice teachers to be embedded in their schools for authentic, immersive experiences in inclusive classrooms.</a:t>
            </a:r>
          </a:p>
          <a:p>
            <a:pPr marL="171450" indent="-171450">
              <a:buFont typeface="Arial" panose="020B0604020202020204" pitchFamily="34" charset="0"/>
              <a:buChar char="•"/>
            </a:pPr>
            <a:r>
              <a:rPr lang="en-US" baseline="0" dirty="0"/>
              <a:t>Additionally, an MOU was revised with OCPS to allow preservice teachers to be working as full-time paraprofessionals in classrooms while completing fieldwork, internship, and/or practicum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1AEB7-DF1E-074E-AD3C-BD912806E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601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1AEB7-DF1E-074E-AD3C-BD912806E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83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https://www.youtube.com/watch?v=zDr3LOXDWHA&amp;feature=youtu.be</a:t>
            </a:r>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37</a:t>
            </a:fld>
            <a:endParaRPr lang="en-US" dirty="0"/>
          </a:p>
        </p:txBody>
      </p:sp>
    </p:spTree>
    <p:extLst>
      <p:ext uri="{BB962C8B-B14F-4D97-AF65-F5344CB8AC3E}">
        <p14:creationId xmlns:p14="http://schemas.microsoft.com/office/powerpoint/2010/main" val="879357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1AEB7-DF1E-074E-AD3C-BD912806E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9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1AEB7-DF1E-074E-AD3C-BD912806E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64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&amp; Lynn]</a:t>
            </a: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46</a:t>
            </a:fld>
            <a:endParaRPr lang="en-US" dirty="0"/>
          </a:p>
        </p:txBody>
      </p:sp>
    </p:spTree>
    <p:extLst>
      <p:ext uri="{BB962C8B-B14F-4D97-AF65-F5344CB8AC3E}">
        <p14:creationId xmlns:p14="http://schemas.microsoft.com/office/powerpoint/2010/main" val="754112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link to Chat box]</a:t>
            </a:r>
          </a:p>
          <a:p>
            <a:endParaRPr lang="en-US" dirty="0"/>
          </a:p>
          <a:p>
            <a:r>
              <a:rPr lang="en-US" dirty="0">
                <a:hlinkClick r:id="rId3"/>
              </a:rPr>
              <a:t>https://ceedar.education.ufl.edu/wp-content/uploads/2020/05/CEEDAR-Family-Guide.pdf</a:t>
            </a:r>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881715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new IRIS Module features content from the Online Course Design Institute offered by Vanderbilt University’s Center for Teaching (</a:t>
            </a:r>
            <a:r>
              <a:rPr lang="en-US" dirty="0">
                <a:hlinkClick r:id="rId3"/>
              </a:rPr>
              <a:t>https://cft.vanderbilt.edu/ocdi/</a:t>
            </a:r>
            <a:r>
              <a:rPr lang="en-US" dirty="0"/>
              <a:t>) </a:t>
            </a:r>
            <a:r>
              <a:rPr lang="en-US" sz="1200" b="0" i="0" u="none" strike="noStrike" kern="1200" dirty="0">
                <a:solidFill>
                  <a:schemeClr val="tx1"/>
                </a:solidFill>
                <a:effectLst/>
                <a:latin typeface="+mn-lt"/>
                <a:ea typeface="+mn-ea"/>
                <a:cs typeface="+mn-cs"/>
              </a:rPr>
              <a:t>and is based on the Understanding by Design framework by Wiggins and McTighe.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36C2B8-2E73-6A40-97A5-24960108E56B}"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076916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https://ncii</a:t>
            </a:r>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50</a:t>
            </a:fld>
            <a:endParaRPr lang="en-US" dirty="0"/>
          </a:p>
        </p:txBody>
      </p:sp>
    </p:spTree>
    <p:extLst>
      <p:ext uri="{BB962C8B-B14F-4D97-AF65-F5344CB8AC3E}">
        <p14:creationId xmlns:p14="http://schemas.microsoft.com/office/powerpoint/2010/main" val="4293222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https://pbis.org </a:t>
            </a:r>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51</a:t>
            </a:fld>
            <a:endParaRPr lang="en-US" dirty="0"/>
          </a:p>
        </p:txBody>
      </p:sp>
    </p:spTree>
    <p:extLst>
      <p:ext uri="{BB962C8B-B14F-4D97-AF65-F5344CB8AC3E}">
        <p14:creationId xmlns:p14="http://schemas.microsoft.com/office/powerpoint/2010/main" val="65176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b="0" dirty="0"/>
              <a:t>[Add links to Chat box]</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1200"/>
              </a:spcBef>
              <a:spcAft>
                <a:spcPts val="0"/>
              </a:spcAft>
              <a:buClrTx/>
              <a:buSzTx/>
              <a:buFontTx/>
              <a:buNone/>
              <a:tabLst/>
              <a:defRPr/>
            </a:pPr>
            <a:r>
              <a:rPr lang="en-US" b="0" dirty="0"/>
              <a:t>View Department Guidance on IDEA Dispute Resolution in </a:t>
            </a:r>
            <a:r>
              <a:rPr lang="en-US" sz="1200" b="0" i="0" kern="1200" dirty="0">
                <a:solidFill>
                  <a:schemeClr val="tx1"/>
                </a:solidFill>
                <a:effectLst/>
                <a:latin typeface="+mn-lt"/>
                <a:ea typeface="+mn-ea"/>
                <a:cs typeface="+mn-cs"/>
              </a:rPr>
              <a:t>COVID-19 Q-and-A at</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hlinkClick r:id="rId3"/>
              </a:rPr>
              <a:t>https://sites.ed.gov/idea/department-releases-idea-dispute-resolution-covid-19-q-documents/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b="0" i="0" kern="1200" dirty="0">
                <a:solidFill>
                  <a:schemeClr val="tx1"/>
                </a:solidFill>
                <a:effectLst/>
                <a:latin typeface="+mn-lt"/>
                <a:ea typeface="+mn-ea"/>
                <a:cs typeface="+mn-cs"/>
              </a:rPr>
              <a:t>Additional resources are available at</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dirty="0"/>
          </a:p>
          <a:p>
            <a:r>
              <a:rPr lang="en-US" altLang="en-US" dirty="0"/>
              <a:t>OSEP IDEAS That Work </a:t>
            </a:r>
          </a:p>
          <a:p>
            <a:r>
              <a:rPr lang="en-US" dirty="0">
                <a:hlinkClick r:id="rId4"/>
              </a:rPr>
              <a:t>https://osepideasthatwork.org/continuity-learning-during-covid-19</a:t>
            </a:r>
            <a:endParaRPr lang="en-US" dirty="0"/>
          </a:p>
          <a:p>
            <a:endParaRPr lang="en-US" altLang="en-US" dirty="0"/>
          </a:p>
          <a:p>
            <a:r>
              <a:rPr lang="en-US" altLang="en-US" dirty="0"/>
              <a:t>ECTA</a:t>
            </a:r>
          </a:p>
          <a:p>
            <a:r>
              <a:rPr lang="en-US" dirty="0">
                <a:hlinkClick r:id="rId5"/>
              </a:rPr>
              <a:t>https://ectacenter.org/</a:t>
            </a:r>
            <a:endParaRPr lang="en-US" altLang="en-US" dirty="0"/>
          </a:p>
          <a:p>
            <a:endParaRPr lang="en-US" altLang="en-US" dirty="0"/>
          </a:p>
          <a:p>
            <a:r>
              <a:rPr lang="en-US" altLang="en-US" dirty="0"/>
              <a:t>NCSI</a:t>
            </a:r>
          </a:p>
          <a:p>
            <a:r>
              <a:rPr lang="en-US" dirty="0">
                <a:hlinkClick r:id="rId6"/>
              </a:rPr>
              <a:t>https://ncsi.wested.org/</a:t>
            </a:r>
            <a:endParaRPr lang="en-US" dirty="0"/>
          </a:p>
          <a:p>
            <a:endParaRPr lang="en-US" dirty="0"/>
          </a:p>
          <a:p>
            <a:r>
              <a:rPr lang="en-US" dirty="0"/>
              <a:t>U.S. Department of Education</a:t>
            </a:r>
          </a:p>
          <a:p>
            <a:r>
              <a:rPr lang="en-US" dirty="0">
                <a:hlinkClick r:id="rId7"/>
              </a:rPr>
              <a:t>https://www.ed.gov/coronavirus?src=feature</a:t>
            </a:r>
            <a:r>
              <a:rPr lang="en-US" dirty="0"/>
              <a:t> </a:t>
            </a:r>
          </a:p>
          <a:p>
            <a:endParaRPr lang="en-US" dirty="0"/>
          </a:p>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fld id="{CAB6B538-EB2E-49ED-819B-5B3F990E427F}" type="slidenum">
              <a:rPr lang="en-US" altLang="en-US" sz="1300">
                <a:solidFill>
                  <a:srgbClr val="000000"/>
                </a:solidFill>
              </a:rPr>
              <a:pPr/>
              <a:t>5</a:t>
            </a:fld>
            <a:endParaRPr lang="en-US" altLang="en-US" sz="1300" dirty="0">
              <a:solidFill>
                <a:srgbClr val="000000"/>
              </a:solidFill>
            </a:endParaRPr>
          </a:p>
        </p:txBody>
      </p:sp>
    </p:spTree>
    <p:extLst>
      <p:ext uri="{BB962C8B-B14F-4D97-AF65-F5344CB8AC3E}">
        <p14:creationId xmlns:p14="http://schemas.microsoft.com/office/powerpoint/2010/main" val="2110793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link to Chat box]    </a:t>
            </a:r>
          </a:p>
          <a:p>
            <a:endParaRPr lang="en-US" dirty="0"/>
          </a:p>
          <a:p>
            <a:r>
              <a:rPr lang="en-US" dirty="0"/>
              <a:t>https://parentcenterhub.org/virtual-iep-meeting-tip-sheets/</a:t>
            </a: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52</a:t>
            </a:fld>
            <a:endParaRPr lang="en-US" dirty="0"/>
          </a:p>
        </p:txBody>
      </p:sp>
    </p:spTree>
    <p:extLst>
      <p:ext uri="{BB962C8B-B14F-4D97-AF65-F5344CB8AC3E}">
        <p14:creationId xmlns:p14="http://schemas.microsoft.com/office/powerpoint/2010/main" val="16452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86117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[Joanne]</a:t>
            </a:r>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54</a:t>
            </a:fld>
            <a:endParaRPr lang="en-US" dirty="0"/>
          </a:p>
        </p:txBody>
      </p:sp>
    </p:spTree>
    <p:extLst>
      <p:ext uri="{BB962C8B-B14F-4D97-AF65-F5344CB8AC3E}">
        <p14:creationId xmlns:p14="http://schemas.microsoft.com/office/powerpoint/2010/main" val="1760230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7FB5D-8A83-415A-B301-4CB46F55847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dirty="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4183750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C11D1-6C06-4AD5-A6DA-3674225C7B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18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kern="1200" dirty="0">
                <a:solidFill>
                  <a:schemeClr val="tx1"/>
                </a:solidFill>
                <a:effectLst/>
                <a:latin typeface="+mn-lt"/>
                <a:ea typeface="+mn-ea"/>
                <a:cs typeface="+mn-cs"/>
              </a:rPr>
              <a:t>[Add links to Chat box]</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kern="1200" dirty="0">
                <a:solidFill>
                  <a:schemeClr val="tx1"/>
                </a:solidFill>
                <a:effectLst/>
                <a:latin typeface="+mn-lt"/>
                <a:ea typeface="+mn-ea"/>
                <a:cs typeface="+mn-cs"/>
              </a:rPr>
              <a:t>325P:  </a:t>
            </a:r>
            <a:r>
              <a:rPr lang="en-US" dirty="0">
                <a:hlinkClick r:id="rId3"/>
              </a:rPr>
              <a:t>https://www2.ed.gov/programs/osepprep/applicant.html</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kern="1200" dirty="0">
                <a:solidFill>
                  <a:schemeClr val="tx1"/>
                </a:solidFill>
                <a:effectLst/>
                <a:latin typeface="+mn-lt"/>
                <a:ea typeface="+mn-ea"/>
                <a:cs typeface="+mn-cs"/>
              </a:rPr>
              <a:t>327F:  </a:t>
            </a:r>
            <a:r>
              <a:rPr lang="en-US" sz="1200" u="sng"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rPr>
              <a:t>https://www2.ed.gov/programs/oseptms/applicant.html#84327f</a:t>
            </a:r>
            <a:endParaRPr lang="en-US" sz="1200" u="sng" kern="1200" dirty="0">
              <a:solidFill>
                <a:srgbClr val="0563C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a:t>OSERS</a:t>
            </a:r>
            <a:endParaRPr lang="en-US" dirty="0"/>
          </a:p>
        </p:txBody>
      </p:sp>
      <p:sp>
        <p:nvSpPr>
          <p:cNvPr id="5" name="Slide Number Placeholder 4"/>
          <p:cNvSpPr>
            <a:spLocks noGrp="1"/>
          </p:cNvSpPr>
          <p:nvPr>
            <p:ph type="sldNum" sz="quarter" idx="5"/>
          </p:nvPr>
        </p:nvSpPr>
        <p:spPr/>
        <p:txBody>
          <a:bodyPr/>
          <a:lstStyle/>
          <a:p>
            <a:fld id="{570226A8-F53C-4EEC-A3E1-81BF3702430A}" type="slidenum">
              <a:rPr lang="en-US" smtClean="0"/>
              <a:pPr/>
              <a:t>59</a:t>
            </a:fld>
            <a:endParaRPr lang="en-US" dirty="0"/>
          </a:p>
        </p:txBody>
      </p:sp>
    </p:spTree>
    <p:extLst>
      <p:ext uri="{BB962C8B-B14F-4D97-AF65-F5344CB8AC3E}">
        <p14:creationId xmlns:p14="http://schemas.microsoft.com/office/powerpoint/2010/main" val="2010142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8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0D990D-0C47-D34F-B3DC-7A283569D9CB}" type="slidenum">
              <a:rPr lang="en-US" smtClean="0"/>
              <a:pPr/>
              <a:t>60</a:t>
            </a:fld>
            <a:endParaRPr lang="en-US" dirty="0"/>
          </a:p>
        </p:txBody>
      </p:sp>
    </p:spTree>
    <p:extLst>
      <p:ext uri="{BB962C8B-B14F-4D97-AF65-F5344CB8AC3E}">
        <p14:creationId xmlns:p14="http://schemas.microsoft.com/office/powerpoint/2010/main" val="1935834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C3220E0B-ACF5-4DF8-8D7C-1048FED2CD5D}" type="slidenum">
              <a:rPr lang="en-US" smtClean="0"/>
              <a:pPr>
                <a:defRPr/>
              </a:pPr>
              <a:t>61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[Lynn: Please ask participants to type their questions in the “Questions” box.]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CAB6B538-EB2E-49ED-819B-5B3F990E427F}" type="slidenum">
              <a:rPr kumimoji="0" lang="en-US"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6</a:t>
            </a:fld>
            <a:endParaRPr kumimoji="0" lang="en-US" altLang="en-US" sz="13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708002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2600">
                <a:solidFill>
                  <a:schemeClr val="tx1"/>
                </a:solidFill>
                <a:latin typeface="Times New Roman" panose="02020603050405020304" pitchFamily="18" charset="0"/>
                <a:ea typeface="MS PGothic" panose="020B0600070205080204" pitchFamily="34" charset="-128"/>
              </a:defRPr>
            </a:lvl1pPr>
            <a:lvl2pPr marL="729057" indent="-280406" defTabSz="911322">
              <a:defRPr sz="2600">
                <a:solidFill>
                  <a:schemeClr val="tx1"/>
                </a:solidFill>
                <a:latin typeface="Times New Roman" panose="02020603050405020304" pitchFamily="18" charset="0"/>
                <a:ea typeface="MS PGothic" panose="020B0600070205080204" pitchFamily="34" charset="-128"/>
              </a:defRPr>
            </a:lvl2pPr>
            <a:lvl3pPr marL="1121626" indent="-224325" defTabSz="911322">
              <a:defRPr sz="2600">
                <a:solidFill>
                  <a:schemeClr val="tx1"/>
                </a:solidFill>
                <a:latin typeface="Times New Roman" panose="02020603050405020304" pitchFamily="18" charset="0"/>
                <a:ea typeface="MS PGothic" panose="020B0600070205080204" pitchFamily="34" charset="-128"/>
              </a:defRPr>
            </a:lvl3pPr>
            <a:lvl4pPr marL="1570276" indent="-224325" defTabSz="911322">
              <a:defRPr sz="2600">
                <a:solidFill>
                  <a:schemeClr val="tx1"/>
                </a:solidFill>
                <a:latin typeface="Times New Roman" panose="02020603050405020304" pitchFamily="18" charset="0"/>
                <a:ea typeface="MS PGothic" panose="020B0600070205080204" pitchFamily="34" charset="-128"/>
              </a:defRPr>
            </a:lvl4pPr>
            <a:lvl5pPr marL="2018927" indent="-224325" defTabSz="911322">
              <a:defRPr sz="2600">
                <a:solidFill>
                  <a:schemeClr val="tx1"/>
                </a:solidFill>
                <a:latin typeface="Times New Roman" panose="02020603050405020304" pitchFamily="18" charset="0"/>
                <a:ea typeface="MS PGothic" panose="020B0600070205080204" pitchFamily="34" charset="-128"/>
              </a:defRPr>
            </a:lvl5pPr>
            <a:lvl6pPr marL="246757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2916227"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36487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3813528" indent="-224325" defTabSz="911322"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pPr marL="0" marR="0" lvl="0" indent="0" algn="r" defTabSz="911322" rtl="0" eaLnBrk="1" fontAlgn="auto" latinLnBrk="0" hangingPunct="1">
              <a:lnSpc>
                <a:spcPct val="100000"/>
              </a:lnSpc>
              <a:spcBef>
                <a:spcPts val="0"/>
              </a:spcBef>
              <a:spcAft>
                <a:spcPts val="0"/>
              </a:spcAft>
              <a:buClrTx/>
              <a:buSzTx/>
              <a:buFontTx/>
              <a:buNone/>
              <a:tabLst/>
              <a:defRPr/>
            </a:pPr>
            <a:fld id="{CAB6B538-EB2E-49ED-819B-5B3F990E427F}" type="slidenum">
              <a:rPr kumimoji="0" lang="en-US" altLang="en-US" sz="13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1322" rtl="0" eaLnBrk="1" fontAlgn="auto" latinLnBrk="0" hangingPunct="1">
                <a:lnSpc>
                  <a:spcPct val="100000"/>
                </a:lnSpc>
                <a:spcBef>
                  <a:spcPts val="0"/>
                </a:spcBef>
                <a:spcAft>
                  <a:spcPts val="0"/>
                </a:spcAft>
                <a:buClrTx/>
                <a:buSzTx/>
                <a:buFontTx/>
                <a:buNone/>
                <a:tabLst/>
                <a:defRPr/>
              </a:pPr>
              <a:t>7</a:t>
            </a:fld>
            <a:endParaRPr kumimoji="0" lang="en-US" altLang="en-US" sz="13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9846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30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58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62A62-A608-7243-BFA1-20D3EA067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27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SERS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408827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SERS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9421508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ERS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OSERS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9" name="TextBox 8">
            <a:extLst>
              <a:ext uri="{FF2B5EF4-FFF2-40B4-BE49-F238E27FC236}">
                <a16:creationId xmlns:a16="http://schemas.microsoft.com/office/drawing/2014/main" id="{BFAF3ECE-757F-4085-8287-B71ED45215EB}"/>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756164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ERS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815608"/>
          </a:xfrm>
          <a:prstGeom prst="rect">
            <a:avLst/>
          </a:prstGeom>
          <a:noFill/>
        </p:spPr>
        <p:txBody>
          <a:bodyPr wrap="square" rtlCol="0">
            <a:spAutoFit/>
          </a:bodyPr>
          <a:lstStyle/>
          <a:p>
            <a:pPr algn="ctr">
              <a:spcBef>
                <a:spcPts val="1200"/>
              </a:spcBef>
            </a:pPr>
            <a:r>
              <a:rPr lang="en-US" sz="24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7103614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9427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10775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650537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SEP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9641222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EP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3633697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SEP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1568549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93150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SERS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56814211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SEP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4577788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107987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5282769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13307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02104887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OSEP-IDE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1490003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8046481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OSEP-IDE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918768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EP-IDE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866840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SEP-IDE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936767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ERS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7565161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SEP-IDE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60919063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OSEP-IDE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22991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EP-IDE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6526024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SEP-IDE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328093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SEP-IDE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946676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SEP-IDE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5292277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SEP-IDE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dirty="0">
                <a:solidFill>
                  <a:srgbClr val="2C506A"/>
                </a:solidFill>
                <a:latin typeface="Century Gothic" panose="020B0502020202020204" pitchFamily="34" charset="0"/>
              </a:rPr>
              <a:t>Office of Special Education Programs</a:t>
            </a:r>
          </a:p>
          <a:p>
            <a:pPr algn="ctr">
              <a:spcBef>
                <a:spcPts val="600"/>
              </a:spcBef>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822564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pic>
        <p:nvPicPr>
          <p:cNvPr id="7" name="Picture 6" descr="A photo collage including:&#10;A woman with her arm resting on a stack of books;&#10;Several scholars in a classroom;&#10;A teacher holding open a book surrounded by six students.&#10;"/>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788757"/>
            <a:ext cx="12192000" cy="2896765"/>
          </a:xfrm>
          <a:prstGeom prst="rect">
            <a:avLst/>
          </a:prstGeom>
        </p:spPr>
      </p:pic>
      <p:sp>
        <p:nvSpPr>
          <p:cNvPr id="2" name="Title 1"/>
          <p:cNvSpPr>
            <a:spLocks noGrp="1"/>
          </p:cNvSpPr>
          <p:nvPr>
            <p:ph type="ctrTitle"/>
          </p:nvPr>
        </p:nvSpPr>
        <p:spPr>
          <a:xfrm>
            <a:off x="1566360" y="3725334"/>
            <a:ext cx="9609641" cy="931334"/>
          </a:xfrm>
          <a:prstGeom prst="rect">
            <a:avLst/>
          </a:prstGeom>
        </p:spPr>
        <p:txBody>
          <a:bodyPr anchor="ctr" anchorCtr="0">
            <a:noAutofit/>
          </a:bodyPr>
          <a:lstStyle>
            <a:lvl1pPr>
              <a:defRPr sz="3000" b="0">
                <a:solidFill>
                  <a:schemeClr val="bg1"/>
                </a:solidFill>
              </a:defRPr>
            </a:lvl1pPr>
          </a:lstStyle>
          <a:p>
            <a:r>
              <a:rPr lang="en-US"/>
              <a:t>Click to edit Master title style</a:t>
            </a:r>
          </a:p>
        </p:txBody>
      </p:sp>
      <p:sp>
        <p:nvSpPr>
          <p:cNvPr id="9" name="Text Placeholder 8"/>
          <p:cNvSpPr>
            <a:spLocks noGrp="1"/>
          </p:cNvSpPr>
          <p:nvPr>
            <p:ph type="body" sz="quarter" idx="10"/>
          </p:nvPr>
        </p:nvSpPr>
        <p:spPr>
          <a:xfrm>
            <a:off x="1588938" y="4985187"/>
            <a:ext cx="3603977" cy="1373293"/>
          </a:xfrm>
        </p:spPr>
        <p:txBody>
          <a:bodyPr lIns="0" rIns="0">
            <a:noAutofit/>
          </a:bodyPr>
          <a:lstStyle>
            <a:lvl1pPr marL="0" indent="0">
              <a:spcBef>
                <a:spcPts val="600"/>
              </a:spcBef>
              <a:buFontTx/>
              <a:buNone/>
              <a:defRPr sz="1400">
                <a:solidFill>
                  <a:schemeClr val="bg1"/>
                </a:solidFill>
              </a:defRPr>
            </a:lvl1pPr>
            <a:lvl2pPr marL="457200" indent="0">
              <a:buFontTx/>
              <a:buNone/>
              <a:defRPr sz="1200">
                <a:solidFill>
                  <a:schemeClr val="bg1"/>
                </a:solidFill>
              </a:defRPr>
            </a:lvl2pPr>
            <a:lvl3pPr>
              <a:buFontTx/>
              <a:buNone/>
              <a:defRPr sz="1200">
                <a:solidFill>
                  <a:schemeClr val="bg1"/>
                </a:solidFill>
              </a:defRPr>
            </a:lvl3pPr>
            <a:lvl4pPr>
              <a:buFontTx/>
              <a:buNone/>
              <a:defRPr sz="1200">
                <a:solidFill>
                  <a:schemeClr val="bg1"/>
                </a:solidFill>
              </a:defRPr>
            </a:lvl4pPr>
            <a:lvl5pPr>
              <a:buFontTx/>
              <a:buNone/>
              <a:defRPr sz="1200">
                <a:solidFill>
                  <a:schemeClr val="bg1"/>
                </a:solidFill>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11" name="Text Placeholder 10"/>
          <p:cNvSpPr>
            <a:spLocks noGrp="1"/>
          </p:cNvSpPr>
          <p:nvPr>
            <p:ph type="body" sz="quarter" idx="11"/>
          </p:nvPr>
        </p:nvSpPr>
        <p:spPr>
          <a:xfrm>
            <a:off x="5553488" y="4985187"/>
            <a:ext cx="5620512" cy="1373293"/>
          </a:xfrm>
        </p:spPr>
        <p:txBody>
          <a:bodyPr lIns="0" rIns="0">
            <a:noAutofit/>
          </a:bodyPr>
          <a:lstStyle>
            <a:lvl1pPr marL="0" indent="0">
              <a:spcBef>
                <a:spcPts val="600"/>
              </a:spcBef>
              <a:buNone/>
              <a:defRPr sz="1400">
                <a:solidFill>
                  <a:schemeClr val="bg1"/>
                </a:solidFill>
              </a:defRPr>
            </a:lvl1pPr>
            <a:lvl2pPr marL="457200" inden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4136890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10972800" cy="914400"/>
          </a:xfrm>
          <a:prstGeom prst="rect">
            <a:avLst/>
          </a:prstGeom>
        </p:spPr>
        <p:txBody>
          <a:bodyPr/>
          <a:lstStyle>
            <a:lvl1pPr>
              <a:defRPr sz="4000"/>
            </a:lvl1pPr>
          </a:lstStyle>
          <a:p>
            <a:r>
              <a:rPr lang="en-US"/>
              <a:t>Click to edit Master title style</a:t>
            </a:r>
          </a:p>
        </p:txBody>
      </p:sp>
      <p:sp>
        <p:nvSpPr>
          <p:cNvPr id="5" name="Slide Number Placeholder 4"/>
          <p:cNvSpPr>
            <a:spLocks noGrp="1"/>
          </p:cNvSpPr>
          <p:nvPr>
            <p:ph type="sldNum" sz="quarter" idx="12"/>
          </p:nvPr>
        </p:nvSpPr>
        <p:spPr/>
        <p:txBody>
          <a:bodyPr/>
          <a:lstStyle/>
          <a:p>
            <a:fld id="{991CF879-4700-4E47-A7E3-74EF38E50439}" type="slidenum">
              <a:rPr lang="en-US" smtClean="0"/>
              <a:pPr/>
              <a:t>‹#›</a:t>
            </a:fld>
            <a:endParaRPr lang="en-US" dirty="0"/>
          </a:p>
        </p:txBody>
      </p:sp>
    </p:spTree>
    <p:extLst>
      <p:ext uri="{BB962C8B-B14F-4D97-AF65-F5344CB8AC3E}">
        <p14:creationId xmlns:p14="http://schemas.microsoft.com/office/powerpoint/2010/main" val="3323859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nd-Pictures">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600200"/>
            <a:ext cx="12192000" cy="5257800"/>
          </a:xfrm>
          <a:prstGeom prst="rect">
            <a:avLst/>
          </a:prstGeom>
        </p:spPr>
      </p:pic>
    </p:spTree>
    <p:extLst>
      <p:ext uri="{BB962C8B-B14F-4D97-AF65-F5344CB8AC3E}">
        <p14:creationId xmlns:p14="http://schemas.microsoft.com/office/powerpoint/2010/main" val="307264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ERS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672302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SERS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fld id="{0CB4AFEC-9623-4546-BE6A-BE1982A840E8}" type="datetimeFigureOut">
              <a:rPr lang="en-US" smtClean="0"/>
              <a:t>8/6/2020</a:t>
            </a:fld>
            <a:endParaRPr lang="en-US"/>
          </a:p>
        </p:txBody>
      </p:sp>
    </p:spTree>
    <p:extLst>
      <p:ext uri="{BB962C8B-B14F-4D97-AF65-F5344CB8AC3E}">
        <p14:creationId xmlns:p14="http://schemas.microsoft.com/office/powerpoint/2010/main" val="103103204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SA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8" name="Slide Number Placeholder 5" descr="Slide number">
            <a:extLst>
              <a:ext uri="{FF2B5EF4-FFF2-40B4-BE49-F238E27FC236}">
                <a16:creationId xmlns:a16="http://schemas.microsoft.com/office/drawing/2014/main" id="{A8166784-FB7C-4275-9215-12A496045925}"/>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cap="small" baseline="0">
                <a:solidFill>
                  <a:srgbClr val="345065"/>
                </a:solidFill>
              </a:defRPr>
            </a:lvl1pPr>
          </a:lstStyle>
          <a:p>
            <a:r>
              <a:rPr lang="en-US" dirty="0"/>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 Slide subtitle</a:t>
            </a:r>
          </a:p>
        </p:txBody>
      </p:sp>
      <p:sp>
        <p:nvSpPr>
          <p:cNvPr id="7" name="Date Placeholder 3">
            <a:extLst>
              <a:ext uri="{FF2B5EF4-FFF2-40B4-BE49-F238E27FC236}">
                <a16:creationId xmlns:a16="http://schemas.microsoft.com/office/drawing/2014/main" id="{72098210-5F42-469B-8A46-3B82ACC395A9}"/>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9475994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S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dirty="0"/>
              <a:t>Click to edit First Level</a:t>
            </a:r>
          </a:p>
          <a:p>
            <a:pPr lvl="1"/>
            <a:r>
              <a:rPr lang="en-US" dirty="0"/>
              <a:t>Click to edit Second level</a:t>
            </a:r>
          </a:p>
          <a:p>
            <a:pPr lvl="2"/>
            <a:r>
              <a:rPr lang="en-US" dirty="0"/>
              <a:t>Click to edit Third level</a:t>
            </a:r>
          </a:p>
          <a:p>
            <a:pPr lvl="3"/>
            <a:r>
              <a:rPr lang="en-US" dirty="0"/>
              <a:t>Click to edit Fourth level</a:t>
            </a:r>
          </a:p>
          <a:p>
            <a:pPr lvl="4"/>
            <a:r>
              <a:rPr lang="en-US" dirty="0"/>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12466247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RSA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a:xfrm>
            <a:off x="831850" y="1709739"/>
            <a:ext cx="10515600" cy="1719262"/>
          </a:xfrm>
          <a:prstGeom prst="rect">
            <a:avLst/>
          </a:prstGeom>
        </p:spPr>
        <p:txBody>
          <a:bodyPr anchor="b"/>
          <a:lstStyle>
            <a:lvl1pPr>
              <a:defRPr sz="4400">
                <a:solidFill>
                  <a:srgbClr val="345065"/>
                </a:solidFill>
              </a:defRPr>
            </a:lvl1pPr>
          </a:lstStyle>
          <a:p>
            <a:r>
              <a:rPr lang="en-US" dirty="0"/>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Sub-Section subtitle</a:t>
            </a:r>
          </a:p>
        </p:txBody>
      </p:sp>
      <p:sp>
        <p:nvSpPr>
          <p:cNvPr id="7" name="Date Placeholder 3">
            <a:extLst>
              <a:ext uri="{FF2B5EF4-FFF2-40B4-BE49-F238E27FC236}">
                <a16:creationId xmlns:a16="http://schemas.microsoft.com/office/drawing/2014/main" id="{213B46FB-6684-4412-9BBD-5783BD510555}"/>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01417408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SA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Content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E5C1993-4689-4706-9605-191DB63D4FBF}"/>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9008016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SA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332588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SA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48286900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RSA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1069279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SA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17203132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RSA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8960670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SERS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1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Comparison 2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C82069A-0BF2-4A27-A546-13D737801EF9}"/>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35316486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SA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3" name="TextBox 2">
            <a:extLst>
              <a:ext uri="{FF2B5EF4-FFF2-40B4-BE49-F238E27FC236}">
                <a16:creationId xmlns:a16="http://schemas.microsoft.com/office/drawing/2014/main" id="{EF6E18A5-FF83-466F-AAEB-502A8675691F}"/>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RSA</a:t>
            </a:r>
          </a:p>
        </p:txBody>
      </p:sp>
      <p:sp>
        <p:nvSpPr>
          <p:cNvPr id="2" name="TextBox 1">
            <a:extLst>
              <a:ext uri="{FF2B5EF4-FFF2-40B4-BE49-F238E27FC236}">
                <a16:creationId xmlns:a16="http://schemas.microsoft.com/office/drawing/2014/main" id="{6652472D-2C37-4839-80EA-30713C149CA2}"/>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010177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SA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0" name="TextBox 9">
            <a:extLst>
              <a:ext uri="{FF2B5EF4-FFF2-40B4-BE49-F238E27FC236}">
                <a16:creationId xmlns:a16="http://schemas.microsoft.com/office/drawing/2014/main" id="{89E437DF-F50F-43BC-B8E3-3430A1EE5E2D}"/>
              </a:ext>
            </a:extLst>
          </p:cNvPr>
          <p:cNvSpPr txBox="1"/>
          <p:nvPr userDrawn="1"/>
        </p:nvSpPr>
        <p:spPr>
          <a:xfrm>
            <a:off x="580767" y="2286000"/>
            <a:ext cx="10972800" cy="1107996"/>
          </a:xfrm>
          <a:prstGeom prst="rect">
            <a:avLst/>
          </a:prstGeom>
          <a:noFill/>
        </p:spPr>
        <p:txBody>
          <a:bodyPr wrap="square" rtlCol="0" anchor="b">
            <a:spAutoFit/>
          </a:bodyPr>
          <a:lstStyle/>
          <a:p>
            <a:pPr algn="ctr"/>
            <a:r>
              <a:rPr lang="en-US" sz="6600" dirty="0">
                <a:solidFill>
                  <a:srgbClr val="2D8700"/>
                </a:solidFill>
                <a:latin typeface="Century Gothic" panose="020B0502020202020204" pitchFamily="34" charset="0"/>
              </a:rPr>
              <a:t>RSA</a:t>
            </a:r>
          </a:p>
        </p:txBody>
      </p:sp>
      <p:sp>
        <p:nvSpPr>
          <p:cNvPr id="13" name="TextBox 12">
            <a:extLst>
              <a:ext uri="{FF2B5EF4-FFF2-40B4-BE49-F238E27FC236}">
                <a16:creationId xmlns:a16="http://schemas.microsoft.com/office/drawing/2014/main" id="{4EC1CCB4-5E7E-4F47-94E1-5E14BF6A54E4}"/>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a:xfrm>
            <a:off x="650789"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dirty="0">
                <a:solidFill>
                  <a:srgbClr val="345065"/>
                </a:solidFill>
                <a:latin typeface="Century Gothic" panose="020B0502020202020204" pitchFamily="34" charset="0"/>
              </a:rPr>
              <a:t>	</a:t>
            </a:r>
            <a:r>
              <a:rPr lang="en-US" sz="1400" b="1" dirty="0">
                <a:solidFill>
                  <a:srgbClr val="215070"/>
                </a:solidFill>
                <a:latin typeface="Century Gothic" panose="020B0502020202020204" pitchFamily="34" charset="0"/>
              </a:rPr>
              <a:t>Home:</a:t>
            </a:r>
            <a:r>
              <a:rPr lang="en-US" sz="1400" dirty="0">
                <a:solidFill>
                  <a:srgbClr val="215070"/>
                </a:solidFill>
                <a:latin typeface="Century Gothic" panose="020B0502020202020204" pitchFamily="34" charset="0"/>
              </a:rPr>
              <a:t>	www.ed.gov/osers/rsa</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Blog:</a:t>
            </a:r>
            <a:r>
              <a:rPr lang="en-US" sz="1400" dirty="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Twitter:</a:t>
            </a:r>
            <a:r>
              <a:rPr lang="en-US" sz="1400" dirty="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dirty="0">
                <a:solidFill>
                  <a:srgbClr val="215070"/>
                </a:solidFill>
                <a:latin typeface="Century Gothic" panose="020B0502020202020204" pitchFamily="34" charset="0"/>
              </a:rPr>
              <a:t>	</a:t>
            </a:r>
            <a:r>
              <a:rPr lang="en-US" sz="1400" b="1" dirty="0">
                <a:solidFill>
                  <a:srgbClr val="215070"/>
                </a:solidFill>
                <a:latin typeface="Century Gothic" panose="020B0502020202020204" pitchFamily="34" charset="0"/>
              </a:rPr>
              <a:t>YouTube</a:t>
            </a:r>
            <a:r>
              <a:rPr lang="en-US" sz="1400" dirty="0">
                <a:solidFill>
                  <a:srgbClr val="215070"/>
                </a:solidFill>
                <a:latin typeface="Century Gothic" panose="020B0502020202020204" pitchFamily="34" charset="0"/>
              </a:rPr>
              <a:t>:	www.youtube.com/c/OSERS</a:t>
            </a:r>
            <a:endParaRPr lang="en-US" sz="1400" dirty="0">
              <a:latin typeface="Century Gothic" panose="020B0502020202020204" pitchFamily="34" charset="0"/>
            </a:endParaRP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066932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SA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68E5EC69-1945-4270-A74C-D1C5FC8ECF26}"/>
              </a:ext>
            </a:extLst>
          </p:cNvPr>
          <p:cNvSpPr txBox="1"/>
          <p:nvPr userDrawn="1"/>
        </p:nvSpPr>
        <p:spPr>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400" cap="small" baseline="0" dirty="0">
                <a:solidFill>
                  <a:srgbClr val="2C506A"/>
                </a:solidFill>
                <a:latin typeface="Century Gothic" panose="020B0502020202020204" pitchFamily="34" charset="0"/>
              </a:rPr>
              <a:t>Rehabilitation Services Administration</a:t>
            </a:r>
          </a:p>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cap="small" baseline="0" dirty="0">
                <a:solidFill>
                  <a:srgbClr val="2C506A"/>
                </a:solidFill>
                <a:latin typeface="Century Gothic" panose="020B0502020202020204" pitchFamily="34" charset="0"/>
              </a:rPr>
              <a:t>Office of Special Education and Rehabilitative Services</a:t>
            </a:r>
          </a:p>
          <a:p>
            <a:pPr algn="ctr">
              <a:spcBef>
                <a:spcPts val="600"/>
              </a:spcBef>
              <a:spcAft>
                <a:spcPts val="0"/>
              </a:spcAft>
            </a:pPr>
            <a:r>
              <a:rPr lang="en-US" sz="1800" cap="small" baseline="0" dirty="0">
                <a:solidFill>
                  <a:srgbClr val="2C506A"/>
                </a:solidFill>
                <a:latin typeface="Century Gothic" panose="020B0502020202020204" pitchFamily="34" charset="0"/>
              </a:rPr>
              <a:t>U.S. Department of Education</a:t>
            </a:r>
          </a:p>
        </p:txBody>
      </p:sp>
      <p:sp>
        <p:nvSpPr>
          <p:cNvPr id="8" name="Date Placeholder 3">
            <a:extLst>
              <a:ext uri="{FF2B5EF4-FFF2-40B4-BE49-F238E27FC236}">
                <a16:creationId xmlns:a16="http://schemas.microsoft.com/office/drawing/2014/main" id="{8FBE9625-47CE-4753-A25E-07DFCF732EC7}"/>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9213014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iris.peabody.vanderbilt.edu  |  www.iriscenter.com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883DF-B7A2-8847-A2ED-1DB564941F5F}" type="slidenum">
              <a:rPr lang="en-US" smtClean="0"/>
              <a:pPr/>
              <a:t>‹#›</a:t>
            </a:fld>
            <a:endParaRPr lang="en-US" dirty="0"/>
          </a:p>
        </p:txBody>
      </p:sp>
    </p:spTree>
    <p:extLst>
      <p:ext uri="{BB962C8B-B14F-4D97-AF65-F5344CB8AC3E}">
        <p14:creationId xmlns:p14="http://schemas.microsoft.com/office/powerpoint/2010/main" val="1877473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iris.peabody.vanderbilt.edu  |  www.iriscenter.com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9C583-93D1-E54A-AD29-CDC0CEC6E05C}" type="slidenum">
              <a:rPr lang="en-US" smtClean="0"/>
              <a:pPr/>
              <a:t>‹#›</a:t>
            </a:fld>
            <a:endParaRPr lang="en-US" dirty="0"/>
          </a:p>
        </p:txBody>
      </p:sp>
    </p:spTree>
    <p:extLst>
      <p:ext uri="{BB962C8B-B14F-4D97-AF65-F5344CB8AC3E}">
        <p14:creationId xmlns:p14="http://schemas.microsoft.com/office/powerpoint/2010/main" val="164022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iris.peabody.vanderbilt.edu  |  www.iriscenter.com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C5F68-8672-4B47-AA48-EE430E6073DD}" type="slidenum">
              <a:rPr lang="en-US" smtClean="0"/>
              <a:pPr/>
              <a:t>‹#›</a:t>
            </a:fld>
            <a:endParaRPr lang="en-US" dirty="0"/>
          </a:p>
        </p:txBody>
      </p:sp>
    </p:spTree>
    <p:extLst>
      <p:ext uri="{BB962C8B-B14F-4D97-AF65-F5344CB8AC3E}">
        <p14:creationId xmlns:p14="http://schemas.microsoft.com/office/powerpoint/2010/main" val="3075694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iris.peabody.vanderbilt.edu  |  www.iriscenter.com</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EC486-8553-6B45-BB97-4549F91A9F62}" type="slidenum">
              <a:rPr lang="en-US" smtClean="0"/>
              <a:pPr/>
              <a:t>‹#›</a:t>
            </a:fld>
            <a:endParaRPr lang="en-US" dirty="0"/>
          </a:p>
        </p:txBody>
      </p:sp>
    </p:spTree>
    <p:extLst>
      <p:ext uri="{BB962C8B-B14F-4D97-AF65-F5344CB8AC3E}">
        <p14:creationId xmlns:p14="http://schemas.microsoft.com/office/powerpoint/2010/main" val="337867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iris.peabody.vanderbilt.edu  |  www.iriscenter.com</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8C42A-2F5C-4B4E-BA77-B2B508F569A0}" type="slidenum">
              <a:rPr lang="en-US" smtClean="0"/>
              <a:pPr/>
              <a:t>‹#›</a:t>
            </a:fld>
            <a:endParaRPr lang="en-US" dirty="0"/>
          </a:p>
        </p:txBody>
      </p:sp>
    </p:spTree>
    <p:extLst>
      <p:ext uri="{BB962C8B-B14F-4D97-AF65-F5344CB8AC3E}">
        <p14:creationId xmlns:p14="http://schemas.microsoft.com/office/powerpoint/2010/main" val="1968039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iris.peabody.vanderbilt.edu  |  www.iriscenter.com</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F5D6D7-192F-6A4E-A233-BE72CB65695C}" type="slidenum">
              <a:rPr lang="en-US" smtClean="0"/>
              <a:pPr/>
              <a:t>‹#›</a:t>
            </a:fld>
            <a:endParaRPr lang="en-US" dirty="0"/>
          </a:p>
        </p:txBody>
      </p:sp>
    </p:spTree>
    <p:extLst>
      <p:ext uri="{BB962C8B-B14F-4D97-AF65-F5344CB8AC3E}">
        <p14:creationId xmlns:p14="http://schemas.microsoft.com/office/powerpoint/2010/main" val="17475801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iris.peabody.vanderbilt.edu  |  www.iriscenter.com</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E85833-69AB-2849-BB08-CD3D1D23CDC8}" type="slidenum">
              <a:rPr lang="en-US" smtClean="0"/>
              <a:pPr/>
              <a:t>‹#›</a:t>
            </a:fld>
            <a:endParaRPr lang="en-US" dirty="0"/>
          </a:p>
        </p:txBody>
      </p:sp>
    </p:spTree>
    <p:extLst>
      <p:ext uri="{BB962C8B-B14F-4D97-AF65-F5344CB8AC3E}">
        <p14:creationId xmlns:p14="http://schemas.microsoft.com/office/powerpoint/2010/main" val="304630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SERS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dirty="0"/>
              <a:t>Click to edit title: Blank Slide</a:t>
            </a:r>
          </a:p>
        </p:txBody>
      </p:sp>
      <p:sp>
        <p:nvSpPr>
          <p:cNvPr id="6" name="Date Placeholder 3">
            <a:extLst>
              <a:ext uri="{FF2B5EF4-FFF2-40B4-BE49-F238E27FC236}">
                <a16:creationId xmlns:a16="http://schemas.microsoft.com/office/drawing/2014/main" id="{B8B569AB-A890-4AB0-A835-96F88CF06423}"/>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3274522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iris.peabody.vanderbilt.edu  |  www.iriscenter.com</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CCBC7-28A4-4046-81C2-102537F5398B}" type="slidenum">
              <a:rPr lang="en-US" smtClean="0"/>
              <a:pPr/>
              <a:t>‹#›</a:t>
            </a:fld>
            <a:endParaRPr lang="en-US" dirty="0"/>
          </a:p>
        </p:txBody>
      </p:sp>
    </p:spTree>
    <p:extLst>
      <p:ext uri="{BB962C8B-B14F-4D97-AF65-F5344CB8AC3E}">
        <p14:creationId xmlns:p14="http://schemas.microsoft.com/office/powerpoint/2010/main" val="2626219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iris.peabody.vanderbilt.edu  |  www.iriscenter.com</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73BCA-C80C-794C-9645-BC8B0B52FCB5}" type="slidenum">
              <a:rPr lang="en-US" smtClean="0"/>
              <a:pPr/>
              <a:t>‹#›</a:t>
            </a:fld>
            <a:endParaRPr lang="en-US" dirty="0"/>
          </a:p>
        </p:txBody>
      </p:sp>
    </p:spTree>
    <p:extLst>
      <p:ext uri="{BB962C8B-B14F-4D97-AF65-F5344CB8AC3E}">
        <p14:creationId xmlns:p14="http://schemas.microsoft.com/office/powerpoint/2010/main" val="1629070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iris.peabody.vanderbilt.edu  |  www.iriscenter.com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DD5C22-08A7-3349-81BE-A92BEA0DC246}" type="slidenum">
              <a:rPr lang="en-US" smtClean="0"/>
              <a:pPr/>
              <a:t>‹#›</a:t>
            </a:fld>
            <a:endParaRPr lang="en-US" dirty="0"/>
          </a:p>
        </p:txBody>
      </p:sp>
    </p:spTree>
    <p:extLst>
      <p:ext uri="{BB962C8B-B14F-4D97-AF65-F5344CB8AC3E}">
        <p14:creationId xmlns:p14="http://schemas.microsoft.com/office/powerpoint/2010/main" val="2750305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iris.peabody.vanderbilt.edu  |  www.iriscenter.com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12C3C-4312-2D45-8934-CFC239627A0A}" type="slidenum">
              <a:rPr lang="en-US" smtClean="0"/>
              <a:pPr/>
              <a:t>‹#›</a:t>
            </a:fld>
            <a:endParaRPr lang="en-US" dirty="0"/>
          </a:p>
        </p:txBody>
      </p:sp>
    </p:spTree>
    <p:extLst>
      <p:ext uri="{BB962C8B-B14F-4D97-AF65-F5344CB8AC3E}">
        <p14:creationId xmlns:p14="http://schemas.microsoft.com/office/powerpoint/2010/main" val="1424388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FBF0C-E02E-4349-8708-32B44E164F92}"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68B23-5979-FB45-9C6B-BCAA559E2742}" type="slidenum">
              <a:rPr lang="en-US" smtClean="0"/>
              <a:t>‹#›</a:t>
            </a:fld>
            <a:endParaRPr lang="en-US"/>
          </a:p>
        </p:txBody>
      </p:sp>
      <p:pic>
        <p:nvPicPr>
          <p:cNvPr id="7" name="Picture 6"/>
          <p:cNvPicPr>
            <a:picLocks/>
          </p:cNvPicPr>
          <p:nvPr userDrawn="1"/>
        </p:nvPicPr>
        <p:blipFill rotWithShape="1">
          <a:blip r:embed="rId2">
            <a:extLst>
              <a:ext uri="{28A0092B-C50C-407E-A947-70E740481C1C}">
                <a14:useLocalDpi xmlns:a14="http://schemas.microsoft.com/office/drawing/2010/main" val="0"/>
              </a:ext>
            </a:extLst>
          </a:blip>
          <a:srcRect t="40711" b="20000"/>
          <a:stretch/>
        </p:blipFill>
        <p:spPr>
          <a:xfrm>
            <a:off x="0" y="0"/>
            <a:ext cx="12192000" cy="6858000"/>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7809" t="29511" r="18463" b="57155"/>
          <a:stretch/>
        </p:blipFill>
        <p:spPr>
          <a:xfrm>
            <a:off x="8181035" y="5989956"/>
            <a:ext cx="3602331" cy="731520"/>
          </a:xfrm>
          <a:prstGeom prst="rect">
            <a:avLst/>
          </a:prstGeom>
        </p:spPr>
      </p:pic>
    </p:spTree>
    <p:extLst>
      <p:ext uri="{BB962C8B-B14F-4D97-AF65-F5344CB8AC3E}">
        <p14:creationId xmlns:p14="http://schemas.microsoft.com/office/powerpoint/2010/main" val="3546659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FBF0C-E02E-4349-8708-32B44E164F92}"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68B23-5979-FB45-9C6B-BCAA559E274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116142"/>
            <a:ext cx="518547" cy="480418"/>
          </a:xfrm>
          <a:prstGeom prst="rect">
            <a:avLst/>
          </a:prstGeom>
        </p:spPr>
      </p:pic>
    </p:spTree>
    <p:extLst>
      <p:ext uri="{BB962C8B-B14F-4D97-AF65-F5344CB8AC3E}">
        <p14:creationId xmlns:p14="http://schemas.microsoft.com/office/powerpoint/2010/main" val="324682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FBF0C-E02E-4349-8708-32B44E164F92}"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2815196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AFBF0C-E02E-4349-8708-32B44E164F92}"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19373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AFBF0C-E02E-4349-8708-32B44E164F92}" type="datetimeFigureOut">
              <a:rPr lang="en-US" smtClean="0"/>
              <a:t>8/6/2020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1364040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AFBF0C-E02E-4349-8708-32B44E164F92}" type="datetimeFigureOut">
              <a:rPr lang="en-US" smtClean="0"/>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138179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OSERS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Date Placeholder 3">
            <a:extLst>
              <a:ext uri="{FF2B5EF4-FFF2-40B4-BE49-F238E27FC236}">
                <a16:creationId xmlns:a16="http://schemas.microsoft.com/office/drawing/2014/main" id="{9EBBC821-5A67-42D7-90A7-CA776B14CE1B}"/>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3296170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FBF0C-E02E-4349-8708-32B44E164F92}" type="datetimeFigureOut">
              <a:rPr lang="en-US" smtClean="0"/>
              <a:t>8/6/2020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68B23-5979-FB45-9C6B-BCAA559E2742}" type="slidenum">
              <a:rPr lang="en-US" smtClean="0"/>
              <a:t>‹#›</a:t>
            </a:fld>
            <a:endParaRPr lang="en-US"/>
          </a:p>
        </p:txBody>
      </p:sp>
      <p:pic>
        <p:nvPicPr>
          <p:cNvPr id="5" name="Picture 4"/>
          <p:cNvPicPr>
            <a:picLocks/>
          </p:cNvPicPr>
          <p:nvPr userDrawn="1"/>
        </p:nvPicPr>
        <p:blipFill rotWithShape="1">
          <a:blip r:embed="rId2">
            <a:extLst>
              <a:ext uri="{28A0092B-C50C-407E-A947-70E740481C1C}">
                <a14:useLocalDpi xmlns:a14="http://schemas.microsoft.com/office/drawing/2010/main" val="0"/>
              </a:ext>
            </a:extLst>
          </a:blip>
          <a:srcRect t="40711" b="20000"/>
          <a:stretch/>
        </p:blipFill>
        <p:spPr>
          <a:xfrm>
            <a:off x="0" y="0"/>
            <a:ext cx="12192000" cy="6858000"/>
          </a:xfrm>
          <a:prstGeom prst="rect">
            <a:avLst/>
          </a:prstGeom>
        </p:spPr>
      </p:pic>
    </p:spTree>
    <p:extLst>
      <p:ext uri="{BB962C8B-B14F-4D97-AF65-F5344CB8AC3E}">
        <p14:creationId xmlns:p14="http://schemas.microsoft.com/office/powerpoint/2010/main" val="116983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FBF0C-E02E-4349-8708-32B44E164F92}"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376990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FBF0C-E02E-4349-8708-32B44E164F92}"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2987488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FBF0C-E02E-4349-8708-32B44E164F92}"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2653374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FBF0C-E02E-4349-8708-32B44E164F92}"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68B23-5979-FB45-9C6B-BCAA559E2742}" type="slidenum">
              <a:rPr lang="en-US" smtClean="0"/>
              <a:t>‹#›</a:t>
            </a:fld>
            <a:endParaRPr lang="en-US"/>
          </a:p>
        </p:txBody>
      </p:sp>
    </p:spTree>
    <p:extLst>
      <p:ext uri="{BB962C8B-B14F-4D97-AF65-F5344CB8AC3E}">
        <p14:creationId xmlns:p14="http://schemas.microsoft.com/office/powerpoint/2010/main" val="4019270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AFBF0C-E02E-4349-8708-32B44E164F92}" type="datetimeFigureOut">
              <a:rPr lang="en-US" smtClean="0"/>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68B23-5979-FB45-9C6B-BCAA559E274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6116142"/>
            <a:ext cx="518547" cy="480418"/>
          </a:xfrm>
          <a:prstGeom prst="rect">
            <a:avLst/>
          </a:prstGeom>
        </p:spPr>
      </p:pic>
    </p:spTree>
    <p:extLst>
      <p:ext uri="{BB962C8B-B14F-4D97-AF65-F5344CB8AC3E}">
        <p14:creationId xmlns:p14="http://schemas.microsoft.com/office/powerpoint/2010/main" val="1844600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pic>
        <p:nvPicPr>
          <p:cNvPr id="3" name="Picture 2" descr="Slide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a:off x="508000" y="274638"/>
            <a:ext cx="11074400" cy="1143000"/>
          </a:xfrm>
          <a:prstGeom prst="rect">
            <a:avLst/>
          </a:prstGeom>
        </p:spPr>
        <p:txBody>
          <a:bodyPr/>
          <a:lstStyle/>
          <a:p>
            <a:pPr algn="l"/>
            <a:r>
              <a:rPr lang="en-US">
                <a:solidFill>
                  <a:srgbClr val="131F33"/>
                </a:solidFill>
              </a:rPr>
              <a:t>Click to edit Master title style</a:t>
            </a:r>
            <a:endParaRPr lang="en-US" dirty="0">
              <a:solidFill>
                <a:srgbClr val="131F33"/>
              </a:solidFill>
            </a:endParaRPr>
          </a:p>
        </p:txBody>
      </p:sp>
      <p:sp>
        <p:nvSpPr>
          <p:cNvPr id="5" name="Content Placeholder 2"/>
          <p:cNvSpPr>
            <a:spLocks noGrp="1"/>
          </p:cNvSpPr>
          <p:nvPr>
            <p:ph idx="1"/>
          </p:nvPr>
        </p:nvSpPr>
        <p:spPr>
          <a:xfrm>
            <a:off x="508000" y="1600201"/>
            <a:ext cx="11074400" cy="4525963"/>
          </a:xfrm>
          <a:prstGeom prst="rect">
            <a:avLst/>
          </a:prstGeom>
        </p:spPr>
        <p:txBody>
          <a:bodyPr/>
          <a:lstStyle/>
          <a:p>
            <a:pPr lvl="0" defTabSz="914400">
              <a:buFont typeface="Wingdings" charset="0"/>
              <a:buChar char=""/>
            </a:pPr>
            <a:r>
              <a:rPr lang="en-US" sz="2000">
                <a:solidFill>
                  <a:schemeClr val="bg1">
                    <a:lumMod val="50000"/>
                  </a:schemeClr>
                </a:solidFill>
                <a:latin typeface="Georgia"/>
                <a:cs typeface="Georgia"/>
              </a:rPr>
              <a:t>Click to edit Master text styles</a:t>
            </a:r>
          </a:p>
          <a:p>
            <a:pPr lvl="1" defTabSz="914400">
              <a:buFont typeface="Wingdings" charset="0"/>
              <a:buChar char=""/>
            </a:pPr>
            <a:r>
              <a:rPr lang="en-US" sz="2000">
                <a:solidFill>
                  <a:schemeClr val="bg1">
                    <a:lumMod val="50000"/>
                  </a:schemeClr>
                </a:solidFill>
                <a:latin typeface="Georgia"/>
                <a:cs typeface="Georgia"/>
              </a:rPr>
              <a:t>Second level</a:t>
            </a:r>
          </a:p>
          <a:p>
            <a:pPr lvl="2" defTabSz="914400">
              <a:buFont typeface="Wingdings" charset="0"/>
              <a:buChar char=""/>
            </a:pPr>
            <a:r>
              <a:rPr lang="en-US" sz="2000">
                <a:solidFill>
                  <a:schemeClr val="bg1">
                    <a:lumMod val="50000"/>
                  </a:schemeClr>
                </a:solidFill>
                <a:latin typeface="Georgia"/>
                <a:cs typeface="Georgia"/>
              </a:rPr>
              <a:t>Third level</a:t>
            </a:r>
          </a:p>
          <a:p>
            <a:pPr lvl="3" defTabSz="914400">
              <a:buFont typeface="Wingdings" charset="0"/>
              <a:buChar char=""/>
            </a:pPr>
            <a:r>
              <a:rPr lang="en-US" sz="2000">
                <a:solidFill>
                  <a:schemeClr val="bg1">
                    <a:lumMod val="50000"/>
                  </a:schemeClr>
                </a:solidFill>
                <a:latin typeface="Georgia"/>
                <a:cs typeface="Georgia"/>
              </a:rPr>
              <a:t>Fourth level</a:t>
            </a:r>
          </a:p>
          <a:p>
            <a:pPr lvl="4" defTabSz="914400">
              <a:buFont typeface="Wingdings" charset="0"/>
              <a:buChar char=""/>
            </a:pPr>
            <a:r>
              <a:rPr lang="en-US" sz="2000">
                <a:solidFill>
                  <a:schemeClr val="bg1">
                    <a:lumMod val="50000"/>
                  </a:schemeClr>
                </a:solidFill>
                <a:latin typeface="Georgia"/>
                <a:cs typeface="Georgia"/>
              </a:rPr>
              <a:t>Fifth level</a:t>
            </a:r>
            <a:endParaRPr lang="en-US" sz="2000" dirty="0">
              <a:solidFill>
                <a:schemeClr val="bg1">
                  <a:lumMod val="50000"/>
                </a:schemeClr>
              </a:solidFill>
              <a:latin typeface="Georgia"/>
              <a:cs typeface="Georgia"/>
            </a:endParaRPr>
          </a:p>
        </p:txBody>
      </p:sp>
      <p:pic>
        <p:nvPicPr>
          <p:cNvPr id="6" name="Picture 5" descr="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45605C0-9648-7846-B9C1-341940C0F77E}"/>
              </a:ext>
            </a:extLst>
          </p:cNvPr>
          <p:cNvSpPr/>
          <p:nvPr userDrawn="1"/>
        </p:nvSpPr>
        <p:spPr>
          <a:xfrm>
            <a:off x="505522" y="6066263"/>
            <a:ext cx="460917" cy="407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B401CD9-5E57-B648-B8BB-4C154B9F4F6B}"/>
              </a:ext>
            </a:extLst>
          </p:cNvPr>
          <p:cNvPicPr>
            <a:picLocks noChangeAspect="1"/>
          </p:cNvPicPr>
          <p:nvPr userDrawn="1"/>
        </p:nvPicPr>
        <p:blipFill>
          <a:blip r:embed="rId3"/>
          <a:stretch>
            <a:fillRect/>
          </a:stretch>
        </p:blipFill>
        <p:spPr>
          <a:xfrm>
            <a:off x="612181" y="6142278"/>
            <a:ext cx="247599" cy="254990"/>
          </a:xfrm>
          <a:prstGeom prst="rect">
            <a:avLst/>
          </a:prstGeom>
        </p:spPr>
      </p:pic>
    </p:spTree>
    <p:extLst>
      <p:ext uri="{BB962C8B-B14F-4D97-AF65-F5344CB8AC3E}">
        <p14:creationId xmlns:p14="http://schemas.microsoft.com/office/powerpoint/2010/main" val="3695929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EE312D-6B14-1843-AC73-CD09193CF70A}"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35472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E312D-6B14-1843-AC73-CD09193CF70A}"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1512329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EE312D-6B14-1843-AC73-CD09193CF70A}"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274913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ERS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dirty="0"/>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dirty="0"/>
              <a:t>Click to edit Content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D13C59D2-DDA6-4773-870C-E5B965F6DFE7}"/>
              </a:ext>
            </a:extLst>
          </p:cNvPr>
          <p:cNvSpPr>
            <a:spLocks noGrp="1"/>
          </p:cNvSpPr>
          <p:nvPr>
            <p:ph type="dt" sz="half" idx="13"/>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33864483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EE312D-6B14-1843-AC73-CD09193CF70A}"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21186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EE312D-6B14-1843-AC73-CD09193CF70A}" type="datetimeFigureOut">
              <a:rPr lang="en-US" smtClean="0"/>
              <a:t>8/6/2020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995199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EE312D-6B14-1843-AC73-CD09193CF70A}" type="datetimeFigureOut">
              <a:rPr lang="en-US" smtClean="0"/>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1804933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E312D-6B14-1843-AC73-CD09193CF70A}" type="datetimeFigureOut">
              <a:rPr lang="en-US" smtClean="0"/>
              <a:t>8/6/2020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2038436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E312D-6B14-1843-AC73-CD09193CF70A}"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1921001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EE312D-6B14-1843-AC73-CD09193CF70A}"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33327610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E312D-6B14-1843-AC73-CD09193CF70A}"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4526646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EE312D-6B14-1843-AC73-CD09193CF70A}"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76316-F627-484B-B9E4-315917D7C9C6}" type="slidenum">
              <a:rPr lang="en-US" smtClean="0"/>
              <a:t>‹#›</a:t>
            </a:fld>
            <a:endParaRPr lang="en-US"/>
          </a:p>
        </p:txBody>
      </p:sp>
    </p:spTree>
    <p:extLst>
      <p:ext uri="{BB962C8B-B14F-4D97-AF65-F5344CB8AC3E}">
        <p14:creationId xmlns:p14="http://schemas.microsoft.com/office/powerpoint/2010/main" val="465100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7E6D5-FA1E-074F-88C6-59DA02C1C9A0}"/>
              </a:ext>
            </a:extLst>
          </p:cNvPr>
          <p:cNvSpPr>
            <a:spLocks noGrp="1"/>
          </p:cNvSpPr>
          <p:nvPr>
            <p:ph type="dt" sz="half" idx="10"/>
          </p:nvPr>
        </p:nvSpPr>
        <p:spPr/>
        <p:txBody>
          <a:bodyPr/>
          <a:lstStyle/>
          <a:p>
            <a:fld id="{05F0F182-A738-D344-AD4C-0014E2FCF0E4}" type="datetimeFigureOut">
              <a:rPr lang="en-US" smtClean="0"/>
              <a:t>8/6/2020</a:t>
            </a:fld>
            <a:endParaRPr lang="en-US"/>
          </a:p>
        </p:txBody>
      </p:sp>
      <p:sp>
        <p:nvSpPr>
          <p:cNvPr id="3" name="Footer Placeholder 2">
            <a:extLst>
              <a:ext uri="{FF2B5EF4-FFF2-40B4-BE49-F238E27FC236}">
                <a16:creationId xmlns:a16="http://schemas.microsoft.com/office/drawing/2014/main" id="{552114D9-7B74-A942-89BF-5AF6F73B4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F46283-2E89-BA45-8733-FEAE323DBC0E}"/>
              </a:ext>
            </a:extLst>
          </p:cNvPr>
          <p:cNvSpPr>
            <a:spLocks noGrp="1"/>
          </p:cNvSpPr>
          <p:nvPr>
            <p:ph type="sldNum" sz="quarter" idx="12"/>
          </p:nvPr>
        </p:nvSpPr>
        <p:spPr/>
        <p:txBody>
          <a:bodyPr/>
          <a:lstStyle/>
          <a:p>
            <a:fld id="{D0B5CDF8-54D5-6043-A52E-76818AC5EAB8}" type="slidenum">
              <a:rPr lang="en-US" smtClean="0"/>
              <a:t>‹#›</a:t>
            </a:fld>
            <a:endParaRPr lang="en-US"/>
          </a:p>
        </p:txBody>
      </p:sp>
      <p:sp>
        <p:nvSpPr>
          <p:cNvPr id="5" name="Title 4">
            <a:extLst>
              <a:ext uri="{FF2B5EF4-FFF2-40B4-BE49-F238E27FC236}">
                <a16:creationId xmlns:a16="http://schemas.microsoft.com/office/drawing/2014/main" id="{90668649-88CE-FF48-85AF-0AA118A4B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361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SERS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dirty="0"/>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a:xfrm>
            <a:off x="839788" y="987424"/>
            <a:ext cx="3932237" cy="1069975"/>
          </a:xfrm>
          <a:prstGeom prst="rect">
            <a:avLst/>
          </a:prstGeom>
        </p:spPr>
        <p:txBody>
          <a:bodyPr anchor="b"/>
          <a:lstStyle>
            <a:lvl1pPr>
              <a:defRPr sz="3200">
                <a:solidFill>
                  <a:srgbClr val="2C506A"/>
                </a:solidFill>
              </a:defRPr>
            </a:lvl1pPr>
          </a:lstStyle>
          <a:p>
            <a:r>
              <a:rPr lang="en-US" dirty="0"/>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Date Placeholder 3">
            <a:extLst>
              <a:ext uri="{FF2B5EF4-FFF2-40B4-BE49-F238E27FC236}">
                <a16:creationId xmlns:a16="http://schemas.microsoft.com/office/drawing/2014/main" id="{0C96B4EC-B6A9-4E36-A5F3-8C8968292CEC}"/>
              </a:ext>
            </a:extLst>
          </p:cNvPr>
          <p:cNvSpPr>
            <a:spLocks noGrp="1"/>
          </p:cNvSpPr>
          <p:nvPr>
            <p:ph type="dt" sz="half" idx="10"/>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713575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wmf"/><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w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tretch>
            <a:fillRect/>
          </a:stretch>
        </p:blipFill>
        <p:spPr>
          <a:xfrm>
            <a:off x="11557998" y="6241185"/>
            <a:ext cx="548637" cy="547827"/>
          </a:xfrm>
          <a:prstGeom prst="rect">
            <a:avLst/>
          </a:prstGeom>
          <a:ln>
            <a:noFill/>
          </a:ln>
          <a:effectLst/>
        </p:spPr>
      </p:pic>
      <p:sp>
        <p:nvSpPr>
          <p:cNvPr id="19" name="OSERS">
            <a:extLst>
              <a:ext uri="{FF2B5EF4-FFF2-40B4-BE49-F238E27FC236}">
                <a16:creationId xmlns:a16="http://schemas.microsoft.com/office/drawing/2014/main" id="{8A15887E-48F6-4EA1-8E7D-F58C30D8CAC6}"/>
              </a:ext>
              <a:ext uri="{C183D7F6-B498-43B3-948B-1728B52AA6E4}">
                <adec:decorative xmlns:adec="http://schemas.microsoft.com/office/drawing/2017/decorative" val="1"/>
              </a:ext>
            </a:extLst>
          </p:cNvPr>
          <p:cNvSpPr txBox="1">
            <a:spLocks/>
          </p:cNvSpPr>
          <p:nvPr userDrawn="1"/>
        </p:nvSpPr>
        <p:spPr>
          <a:xfrm>
            <a:off x="7985622" y="6338588"/>
            <a:ext cx="24455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Office of Special Education </a:t>
            </a:r>
            <a:br>
              <a:rPr lang="en-US" sz="1200" dirty="0"/>
            </a:br>
            <a:r>
              <a:rPr lang="en-US" sz="1200" dirty="0"/>
              <a:t>and Rehabilitative Services</a:t>
            </a:r>
          </a:p>
        </p:txBody>
      </p:sp>
      <p:cxnSp>
        <p:nvCxnSpPr>
          <p:cNvPr id="20" name="Straight Connector 19">
            <a:extLst>
              <a:ext uri="{FF2B5EF4-FFF2-40B4-BE49-F238E27FC236}">
                <a16:creationId xmlns:a16="http://schemas.microsoft.com/office/drawing/2014/main" id="{BFDB7E23-3E19-4CD3-B16F-D28A1B6BB472}"/>
              </a:ext>
              <a:ext uri="{C183D7F6-B498-43B3-948B-1728B52AA6E4}">
                <adec:decorative xmlns:adec="http://schemas.microsoft.com/office/drawing/2017/decorative" val="1"/>
              </a:ext>
            </a:extLst>
          </p:cNvPr>
          <p:cNvCxnSpPr>
            <a:cxnSpLocks/>
          </p:cNvCxnSpPr>
          <p:nvPr userDrawn="1"/>
        </p:nvCxnSpPr>
        <p:spPr>
          <a:xfrm>
            <a:off x="7937155"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SERS Acronym">
            <a:extLst>
              <a:ext uri="{FF2B5EF4-FFF2-40B4-BE49-F238E27FC236}">
                <a16:creationId xmlns:a16="http://schemas.microsoft.com/office/drawing/2014/main" id="{6C6D5D89-A8A9-4770-9C82-294E750B26E0}"/>
              </a:ext>
              <a:ext uri="{C183D7F6-B498-43B3-948B-1728B52AA6E4}">
                <adec:decorative xmlns:adec="http://schemas.microsoft.com/office/drawing/2017/decorative" val="1"/>
              </a:ext>
            </a:extLst>
          </p:cNvPr>
          <p:cNvSpPr txBox="1"/>
          <p:nvPr userDrawn="1"/>
        </p:nvSpPr>
        <p:spPr>
          <a:xfrm>
            <a:off x="6477000" y="6321441"/>
            <a:ext cx="1374791" cy="457200"/>
          </a:xfrm>
          <a:prstGeom prst="rect">
            <a:avLst/>
          </a:prstGeom>
          <a:noFill/>
        </p:spPr>
        <p:txBody>
          <a:bodyPr wrap="square" lIns="0" tIns="0" rIns="0" bIns="0" rtlCol="0" anchor="ctr">
            <a:noAutofit/>
          </a:bodyPr>
          <a:lstStyle/>
          <a:p>
            <a:pPr algn="r">
              <a:lnSpc>
                <a:spcPct val="85000"/>
              </a:lnSpc>
            </a:pPr>
            <a:r>
              <a:rPr lang="en-US" sz="3600" spc="0" baseline="0" dirty="0">
                <a:solidFill>
                  <a:schemeClr val="bg1"/>
                </a:solidFill>
                <a:latin typeface="Century Gothic" panose="020B0502020202020204" pitchFamily="34" charset="0"/>
              </a:rPr>
              <a:t>OSERS</a:t>
            </a:r>
            <a:endParaRPr lang="en-US" sz="3200" spc="0" baseline="0" dirty="0">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9022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73" r:id="rId10"/>
    <p:sldLayoutId id="2147483733" r:id="rId11"/>
    <p:sldLayoutId id="2147483732"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Office of Special Education Programs</a:t>
              </a:r>
            </a:p>
            <a:p>
              <a:r>
                <a:rPr lang="en-US" b="0" dirty="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OSEP</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114844674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3C3D12C7-992F-4324-A72C-E469F42F7FCB}"/>
              </a:ext>
              <a:ext uri="{C183D7F6-B498-43B3-948B-1728B52AA6E4}">
                <adec:decorative xmlns:adec="http://schemas.microsoft.com/office/drawing/2017/decorative" val="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b="24708"/>
          <a:stretch/>
        </p:blipFill>
        <p:spPr>
          <a:xfrm>
            <a:off x="11235634" y="73902"/>
            <a:ext cx="871001" cy="54864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9" cstate="print">
            <a:alphaModFix/>
            <a:extLst>
              <a:ext uri="{28A0092B-C50C-407E-A947-70E740481C1C}">
                <a14:useLocalDpi xmlns:a14="http://schemas.microsoft.com/office/drawing/2010/main" val="0"/>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Office of Special Education Programs</a:t>
              </a:r>
            </a:p>
            <a:p>
              <a:r>
                <a:rPr lang="en-US" b="0" dirty="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OSEP</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4100559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76" r:id="rId13"/>
    <p:sldLayoutId id="2147483777" r:id="rId14"/>
    <p:sldLayoutId id="2147483778" r:id="rId15"/>
    <p:sldLayoutId id="2147483779" r:id="rId16"/>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chemeClr val="bg1"/>
              </a:solidFill>
              <a:latin typeface="Century Gothic" panose="020B0502020202020204" pitchFamily="34" charset="0"/>
            </a:endParaRPr>
          </a:p>
        </p:txBody>
      </p:sp>
      <p:pic>
        <p:nvPicPr>
          <p:cNvPr id="26" name="Picture 25">
            <a:extLst>
              <a:ext uri="{FF2B5EF4-FFF2-40B4-BE49-F238E27FC236}">
                <a16:creationId xmlns:a16="http://schemas.microsoft.com/office/drawing/2014/main" id="{6E49EC88-9138-4440-8FA2-253B6542AF39}"/>
              </a:ext>
              <a:ext uri="{C183D7F6-B498-43B3-948B-1728B52AA6E4}">
                <adec:decorative xmlns:adec="http://schemas.microsoft.com/office/drawing/2017/decorative" val="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10695803" y="148883"/>
            <a:ext cx="1371601" cy="411480"/>
          </a:xfrm>
          <a:prstGeom prst="rect">
            <a:avLst/>
          </a:prstGeom>
        </p:spPr>
      </p:pic>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dirty="0"/>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a:xfrm>
            <a:off x="638175" y="0"/>
            <a:ext cx="10944225" cy="672111"/>
          </a:xfrm>
          <a:prstGeom prst="rect">
            <a:avLst/>
          </a:prstGeom>
          <a:effectLst/>
        </p:spPr>
        <p:txBody>
          <a:bodyPr vert="horz" lIns="0" tIns="0" rIns="0" bIns="0" rtlCol="0" anchor="b">
            <a:noAutofit/>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a:xfrm>
            <a:off x="650789" y="1143000"/>
            <a:ext cx="10931611" cy="4572000"/>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A3585716-BF6D-48B6-888E-CED9ABDBCDA2}"/>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endParaRPr lang="en-US" dirty="0"/>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tretch>
            <a:fillRect/>
          </a:stretch>
        </p:blipFill>
        <p:spPr>
          <a:xfrm>
            <a:off x="11557998" y="6241185"/>
            <a:ext cx="548637" cy="547827"/>
          </a:xfrm>
          <a:prstGeom prst="rect">
            <a:avLst/>
          </a:prstGeom>
          <a:ln>
            <a:noFill/>
          </a:ln>
          <a:effectLst/>
        </p:spPr>
      </p:pic>
      <p:grpSp>
        <p:nvGrpSpPr>
          <p:cNvPr id="19" name="Group 18">
            <a:extLst>
              <a:ext uri="{FF2B5EF4-FFF2-40B4-BE49-F238E27FC236}">
                <a16:creationId xmlns:a16="http://schemas.microsoft.com/office/drawing/2014/main" id="{0280D4FB-3891-4974-B82E-C47C48CE5ED4}"/>
              </a:ext>
              <a:ext uri="{C183D7F6-B498-43B3-948B-1728B52AA6E4}">
                <adec:decorative xmlns:adec="http://schemas.microsoft.com/office/drawing/2017/decorative" val="1"/>
              </a:ext>
            </a:extLst>
          </p:cNvPr>
          <p:cNvGrpSpPr/>
          <p:nvPr userDrawn="1"/>
        </p:nvGrpSpPr>
        <p:grpSpPr>
          <a:xfrm>
            <a:off x="6936292" y="6321441"/>
            <a:ext cx="4408172" cy="457200"/>
            <a:chOff x="6936292" y="6321441"/>
            <a:chExt cx="4408172" cy="457200"/>
          </a:xfrm>
        </p:grpSpPr>
        <p:sp>
          <p:nvSpPr>
            <p:cNvPr id="20" name="Footer Placeholder 4">
              <a:extLst>
                <a:ext uri="{FF2B5EF4-FFF2-40B4-BE49-F238E27FC236}">
                  <a16:creationId xmlns:a16="http://schemas.microsoft.com/office/drawing/2014/main" id="{9606314B-432E-426C-89F3-41A44AD254AB}"/>
                </a:ext>
                <a:ext uri="{C183D7F6-B498-43B3-948B-1728B52AA6E4}">
                  <adec:decorative xmlns:adec="http://schemas.microsoft.com/office/drawing/2017/decorative" val="1"/>
                </a:ext>
              </a:extLst>
            </p:cNvPr>
            <p:cNvSpPr txBox="1">
              <a:spLocks/>
            </p:cNvSpPr>
            <p:nvPr userDrawn="1"/>
          </p:nvSpPr>
          <p:spPr>
            <a:xfrm>
              <a:off x="7984524" y="6348113"/>
              <a:ext cx="3359940"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Rehabilitation Services Administration</a:t>
              </a:r>
            </a:p>
            <a:p>
              <a:r>
                <a:rPr lang="en-US" b="0" dirty="0"/>
                <a:t>Office of Special Education and Rehabilitative Services</a:t>
              </a:r>
            </a:p>
          </p:txBody>
        </p:sp>
        <p:cxnSp>
          <p:nvCxnSpPr>
            <p:cNvPr id="21" name="Straight Connector 20">
              <a:extLst>
                <a:ext uri="{FF2B5EF4-FFF2-40B4-BE49-F238E27FC236}">
                  <a16:creationId xmlns:a16="http://schemas.microsoft.com/office/drawing/2014/main" id="{DB6F0B4F-B086-41DB-94DA-4D5A42F8C306}"/>
                </a:ext>
                <a:ext uri="{C183D7F6-B498-43B3-948B-1728B52AA6E4}">
                  <adec:decorative xmlns:adec="http://schemas.microsoft.com/office/drawing/2017/decorative" val="1"/>
                </a:ext>
              </a:extLst>
            </p:cNvPr>
            <p:cNvCxnSpPr>
              <a:cxnSpLocks/>
            </p:cNvCxnSpPr>
            <p:nvPr userDrawn="1"/>
          </p:nvCxnSpPr>
          <p:spPr>
            <a:xfrm>
              <a:off x="7936057"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descr="OSERS">
              <a:extLst>
                <a:ext uri="{FF2B5EF4-FFF2-40B4-BE49-F238E27FC236}">
                  <a16:creationId xmlns:a16="http://schemas.microsoft.com/office/drawing/2014/main" id="{41984953-4B21-40EC-B279-3D0B99EC77BC}"/>
                </a:ext>
              </a:extLst>
            </p:cNvPr>
            <p:cNvSpPr txBox="1"/>
            <p:nvPr userDrawn="1"/>
          </p:nvSpPr>
          <p:spPr>
            <a:xfrm>
              <a:off x="6936292" y="6321441"/>
              <a:ext cx="914401" cy="457200"/>
            </a:xfrm>
            <a:prstGeom prst="rect">
              <a:avLst/>
            </a:prstGeom>
            <a:noFill/>
          </p:spPr>
          <p:txBody>
            <a:bodyPr wrap="square" lIns="0" tIns="0" rIns="0" bIns="0" rtlCol="0" anchor="ctr">
              <a:noAutofit/>
            </a:bodyPr>
            <a:lstStyle/>
            <a:p>
              <a:pPr algn="r">
                <a:lnSpc>
                  <a:spcPct val="85000"/>
                </a:lnSpc>
              </a:pPr>
              <a:r>
                <a:rPr lang="en-US" sz="3600" b="0" spc="0" baseline="0" dirty="0">
                  <a:solidFill>
                    <a:schemeClr val="bg1"/>
                  </a:solidFill>
                  <a:latin typeface="Century Gothic" panose="020B0502020202020204" pitchFamily="34" charset="0"/>
                </a:rPr>
                <a:t>RSA</a:t>
              </a:r>
              <a:endParaRPr lang="en-US" sz="3200" b="0" spc="0" baseline="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73971528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p:fade/>
  </p:transition>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32550"/>
            <a:ext cx="7416800" cy="425450"/>
          </a:xfrm>
          <a:prstGeom prst="rect">
            <a:avLst/>
          </a:prstGeom>
        </p:spPr>
        <p:txBody>
          <a:bodyPr vert="horz" lIns="91440" tIns="45720" rIns="91440" bIns="45720" rtlCol="0" anchor="ctr"/>
          <a:lstStyle>
            <a:lvl1pPr algn="l">
              <a:defRPr sz="1200">
                <a:solidFill>
                  <a:schemeClr val="tx1">
                    <a:tint val="75000"/>
                  </a:schemeClr>
                </a:solidFill>
                <a:latin typeface="Arial Narrow"/>
              </a:defRPr>
            </a:lvl1pPr>
          </a:lstStyle>
          <a:p>
            <a:r>
              <a:rPr lang="en-US"/>
              <a:t>iris.peabody.vanderbilt.edu  |  www.iriscenter.com</a:t>
            </a:r>
            <a:endParaRPr lang="en-US" dirty="0"/>
          </a:p>
        </p:txBody>
      </p:sp>
      <p:sp>
        <p:nvSpPr>
          <p:cNvPr id="5" name="Footer Placeholder 4"/>
          <p:cNvSpPr>
            <a:spLocks noGrp="1"/>
          </p:cNvSpPr>
          <p:nvPr>
            <p:ph type="ftr" sz="quarter" idx="3"/>
          </p:nvPr>
        </p:nvSpPr>
        <p:spPr>
          <a:xfrm>
            <a:off x="4165600" y="6400801"/>
            <a:ext cx="3860800" cy="457200"/>
          </a:xfrm>
          <a:prstGeom prst="rect">
            <a:avLst/>
          </a:prstGeom>
        </p:spPr>
        <p:txBody>
          <a:bodyPr vert="horz" lIns="91440" tIns="45720" rIns="91440" bIns="45720" rtlCol="0" anchor="ctr"/>
          <a:lstStyle>
            <a:lvl1pPr algn="ctr">
              <a:defRPr sz="1200">
                <a:solidFill>
                  <a:schemeClr val="tx1">
                    <a:tint val="75000"/>
                  </a:schemeClr>
                </a:solidFill>
                <a:latin typeface="Arial Narrow"/>
              </a:defRPr>
            </a:lvl1pPr>
          </a:lstStyle>
          <a:p>
            <a:endParaRPr lang="en-US" dirty="0"/>
          </a:p>
        </p:txBody>
      </p:sp>
      <p:sp>
        <p:nvSpPr>
          <p:cNvPr id="6" name="Slide Number Placeholder 5"/>
          <p:cNvSpPr>
            <a:spLocks noGrp="1"/>
          </p:cNvSpPr>
          <p:nvPr>
            <p:ph type="sldNum" sz="quarter" idx="4"/>
          </p:nvPr>
        </p:nvSpPr>
        <p:spPr>
          <a:xfrm>
            <a:off x="8737600" y="6400801"/>
            <a:ext cx="2844800" cy="457200"/>
          </a:xfrm>
          <a:prstGeom prst="rect">
            <a:avLst/>
          </a:prstGeom>
        </p:spPr>
        <p:txBody>
          <a:bodyPr vert="horz" lIns="91440" tIns="45720" rIns="91440" bIns="45720" rtlCol="0" anchor="ctr"/>
          <a:lstStyle>
            <a:lvl1pPr algn="r">
              <a:defRPr sz="1200">
                <a:solidFill>
                  <a:schemeClr val="tx1">
                    <a:tint val="75000"/>
                  </a:schemeClr>
                </a:solidFill>
                <a:latin typeface="Arial Narrow"/>
              </a:defRPr>
            </a:lvl1pPr>
          </a:lstStyle>
          <a:p>
            <a:fld id="{E79765CE-BB41-BE44-A383-621465739457}" type="slidenum">
              <a:rPr lang="en-US" smtClean="0"/>
              <a:pPr/>
              <a:t>‹#›</a:t>
            </a:fld>
            <a:endParaRPr lang="en-US" dirty="0"/>
          </a:p>
        </p:txBody>
      </p:sp>
    </p:spTree>
    <p:extLst>
      <p:ext uri="{BB962C8B-B14F-4D97-AF65-F5344CB8AC3E}">
        <p14:creationId xmlns:p14="http://schemas.microsoft.com/office/powerpoint/2010/main" val="15029191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p:txStyles>
    <p:titleStyle>
      <a:lvl1pPr algn="r" defTabSz="457200" rtl="0" eaLnBrk="1" latinLnBrk="0" hangingPunct="1">
        <a:spcBef>
          <a:spcPct val="0"/>
        </a:spcBef>
        <a:buNone/>
        <a:defRPr sz="4000" kern="1200">
          <a:solidFill>
            <a:schemeClr val="tx1"/>
          </a:solidFill>
          <a:latin typeface="Arial Narrow"/>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Narrow"/>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Narrow"/>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FBF0C-E02E-4349-8708-32B44E164F92}" type="datetimeFigureOut">
              <a:rPr lang="en-US" smtClean="0"/>
              <a:t>8/6/2020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68B23-5979-FB45-9C6B-BCAA559E2742}" type="slidenum">
              <a:rPr lang="en-US" smtClean="0"/>
              <a:t>‹#›</a:t>
            </a:fld>
            <a:endParaRPr lang="en-US"/>
          </a:p>
        </p:txBody>
      </p:sp>
    </p:spTree>
    <p:extLst>
      <p:ext uri="{BB962C8B-B14F-4D97-AF65-F5344CB8AC3E}">
        <p14:creationId xmlns:p14="http://schemas.microsoft.com/office/powerpoint/2010/main" val="406509647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E312D-6B14-1843-AC73-CD09193CF70A}" type="datetimeFigureOut">
              <a:rPr lang="en-US" smtClean="0"/>
              <a:t>8/6/2020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6316-F627-484B-B9E4-315917D7C9C6}" type="slidenum">
              <a:rPr lang="en-US" smtClean="0"/>
              <a:t>‹#›</a:t>
            </a:fld>
            <a:endParaRPr lang="en-US"/>
          </a:p>
        </p:txBody>
      </p:sp>
    </p:spTree>
    <p:extLst>
      <p:ext uri="{BB962C8B-B14F-4D97-AF65-F5344CB8AC3E}">
        <p14:creationId xmlns:p14="http://schemas.microsoft.com/office/powerpoint/2010/main" val="58001145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hart" Target="../charts/chart1.xm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hyperlink" Target="mailto:channon.horn@uky.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7.xml"/><Relationship Id="rId4" Type="http://schemas.openxmlformats.org/officeDocument/2006/relationships/hyperlink" Target="mailto:Rebecca.Hines@ucf.edu"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8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8.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78.xml"/><Relationship Id="rId5" Type="http://schemas.microsoft.com/office/2007/relationships/hdphoto" Target="../media/hdphoto3.wdp"/><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9.xml"/><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4.xml"/><Relationship Id="rId5" Type="http://schemas.openxmlformats.org/officeDocument/2006/relationships/image" Target="../media/image73.jpg"/><Relationship Id="rId4" Type="http://schemas.openxmlformats.org/officeDocument/2006/relationships/hyperlink" Target="http://www.iriscente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5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81.png"/><Relationship Id="rId4" Type="http://schemas.openxmlformats.org/officeDocument/2006/relationships/hyperlink" Target="https://www.parentcenterhub.org/virtual-iep-meeting-tip-sheet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mailto:meadan@Illinois.edu"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hyperlink" Target="http://www.dec-sped.org/recommendedpracti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1143000"/>
            <a:ext cx="10363200" cy="2971800"/>
          </a:xfrm>
        </p:spPr>
        <p:txBody>
          <a:bodyPr anchor="t"/>
          <a:lstStyle/>
          <a:p>
            <a:pPr>
              <a:lnSpc>
                <a:spcPct val="100000"/>
              </a:lnSpc>
              <a:spcBef>
                <a:spcPts val="0"/>
              </a:spcBef>
            </a:pPr>
            <a:r>
              <a:rPr lang="en-US" sz="4000" b="1" dirty="0"/>
              <a:t>Personnel Development Program:</a:t>
            </a:r>
            <a:br>
              <a:rPr lang="en-US" sz="4000" b="1" dirty="0"/>
            </a:br>
            <a:r>
              <a:rPr lang="en-US" sz="2400" b="1" dirty="0"/>
              <a:t>Program Area Check-In 2020</a:t>
            </a:r>
            <a:br>
              <a:rPr lang="en-US" sz="2400" b="1" dirty="0"/>
            </a:br>
            <a:r>
              <a:rPr lang="en-US" sz="2400" dirty="0"/>
              <a:t>(CFDA 84.325)</a:t>
            </a:r>
            <a:br>
              <a:rPr lang="en-US" sz="2400" dirty="0"/>
            </a:br>
            <a:r>
              <a:rPr lang="en-US" sz="5400" b="1" i="1" dirty="0"/>
              <a:t>Welcome! </a:t>
            </a:r>
          </a:p>
        </p:txBody>
      </p:sp>
      <p:sp>
        <p:nvSpPr>
          <p:cNvPr id="6" name="Subtitle 5"/>
          <p:cNvSpPr>
            <a:spLocks noGrp="1"/>
          </p:cNvSpPr>
          <p:nvPr>
            <p:ph type="subTitle" idx="1"/>
          </p:nvPr>
        </p:nvSpPr>
        <p:spPr>
          <a:xfrm>
            <a:off x="1524000" y="4038600"/>
            <a:ext cx="9144000" cy="1447800"/>
          </a:xfrm>
        </p:spPr>
        <p:txBody>
          <a:bodyPr>
            <a:normAutofit/>
          </a:bodyPr>
          <a:lstStyle/>
          <a:p>
            <a:pPr>
              <a:spcBef>
                <a:spcPts val="600"/>
              </a:spcBef>
            </a:pPr>
            <a:r>
              <a:rPr lang="en-US" sz="2400" b="1" dirty="0"/>
              <a:t>Office of Special Education Programs</a:t>
            </a:r>
          </a:p>
          <a:p>
            <a:pPr>
              <a:spcBef>
                <a:spcPts val="600"/>
              </a:spcBef>
            </a:pPr>
            <a:r>
              <a:rPr lang="en-US" sz="2400" b="1" dirty="0"/>
              <a:t>U.S. Department of Education</a:t>
            </a:r>
          </a:p>
          <a:p>
            <a:pPr>
              <a:spcBef>
                <a:spcPts val="600"/>
              </a:spcBef>
            </a:pPr>
            <a:r>
              <a:rPr lang="en-US" sz="2400" b="1" dirty="0"/>
              <a:t>July 20, 2020</a:t>
            </a:r>
          </a:p>
        </p:txBody>
      </p:sp>
    </p:spTree>
    <p:extLst>
      <p:ext uri="{BB962C8B-B14F-4D97-AF65-F5344CB8AC3E}">
        <p14:creationId xmlns:p14="http://schemas.microsoft.com/office/powerpoint/2010/main" val="208327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C761-D780-E940-85D1-8792A5EC1DEE}"/>
              </a:ext>
            </a:extLst>
          </p:cNvPr>
          <p:cNvSpPr>
            <a:spLocks noGrp="1"/>
          </p:cNvSpPr>
          <p:nvPr>
            <p:ph type="title"/>
          </p:nvPr>
        </p:nvSpPr>
        <p:spPr/>
        <p:txBody>
          <a:bodyPr/>
          <a:lstStyle/>
          <a:p>
            <a:pPr algn="ctr"/>
            <a:r>
              <a:rPr lang="en-US" b="1" dirty="0">
                <a:solidFill>
                  <a:srgbClr val="2015D3"/>
                </a:solidFill>
              </a:rPr>
              <a:t>Building Relationships With Families</a:t>
            </a:r>
          </a:p>
        </p:txBody>
      </p:sp>
      <p:sp>
        <p:nvSpPr>
          <p:cNvPr id="3" name="Content Placeholder 2">
            <a:extLst>
              <a:ext uri="{FF2B5EF4-FFF2-40B4-BE49-F238E27FC236}">
                <a16:creationId xmlns:a16="http://schemas.microsoft.com/office/drawing/2014/main" id="{E0E091B1-81E9-674D-8151-EA3191501DFB}"/>
              </a:ext>
            </a:extLst>
          </p:cNvPr>
          <p:cNvSpPr>
            <a:spLocks noGrp="1"/>
          </p:cNvSpPr>
          <p:nvPr>
            <p:ph idx="1"/>
          </p:nvPr>
        </p:nvSpPr>
        <p:spPr/>
        <p:txBody>
          <a:bodyPr/>
          <a:lstStyle/>
          <a:p>
            <a:pPr marL="412750" lvl="1" indent="-396875">
              <a:buFont typeface="Arial" charset="0"/>
              <a:buChar char="•"/>
            </a:pPr>
            <a:r>
              <a:rPr lang="en-US" sz="2800" dirty="0">
                <a:solidFill>
                  <a:srgbClr val="C00000"/>
                </a:solidFill>
                <a:latin typeface="Calibri" panose="020F0502020204030204" pitchFamily="34" charset="0"/>
                <a:ea typeface="Arial" charset="0"/>
                <a:cs typeface="Calibri" panose="020F0502020204030204" pitchFamily="34" charset="0"/>
              </a:rPr>
              <a:t>Connecting with parents/caregivers </a:t>
            </a:r>
            <a:r>
              <a:rPr lang="en-US" sz="2800" dirty="0">
                <a:latin typeface="Calibri" panose="020F0502020204030204" pitchFamily="34" charset="0"/>
                <a:ea typeface="Arial" charset="0"/>
                <a:cs typeface="Calibri" panose="020F0502020204030204" pitchFamily="34" charset="0"/>
              </a:rPr>
              <a:t>based on parents’ priorities, interests, needs, goals, and experiences.</a:t>
            </a:r>
          </a:p>
          <a:p>
            <a:pPr marL="412750" lvl="1" indent="-396875">
              <a:buFont typeface="Arial" charset="0"/>
              <a:buChar char="•"/>
            </a:pPr>
            <a:endParaRPr lang="en-US" sz="2800" dirty="0">
              <a:latin typeface="Calibri" panose="020F0502020204030204" pitchFamily="34" charset="0"/>
              <a:ea typeface="Arial" charset="0"/>
              <a:cs typeface="Calibri" panose="020F0502020204030204" pitchFamily="34" charset="0"/>
            </a:endParaRPr>
          </a:p>
          <a:p>
            <a:pPr marL="412750" lvl="1" indent="-396875">
              <a:buFont typeface="Arial" charset="0"/>
              <a:buChar char="•"/>
            </a:pPr>
            <a:r>
              <a:rPr lang="en-US" sz="2800" dirty="0">
                <a:latin typeface="Calibri" panose="020F0502020204030204" pitchFamily="34" charset="0"/>
                <a:ea typeface="Arial" charset="0"/>
                <a:cs typeface="Calibri" panose="020F0502020204030204" pitchFamily="34" charset="0"/>
              </a:rPr>
              <a:t>Asking about the parents/caregiver </a:t>
            </a:r>
            <a:r>
              <a:rPr lang="en-US" sz="2800" dirty="0">
                <a:solidFill>
                  <a:srgbClr val="C00000"/>
                </a:solidFill>
                <a:latin typeface="Calibri" panose="020F0502020204030204" pitchFamily="34" charset="0"/>
                <a:ea typeface="Arial" charset="0"/>
                <a:cs typeface="Calibri" panose="020F0502020204030204" pitchFamily="34" charset="0"/>
              </a:rPr>
              <a:t>vision</a:t>
            </a:r>
            <a:r>
              <a:rPr lang="en-US" sz="2800" dirty="0">
                <a:solidFill>
                  <a:srgbClr val="0000FF"/>
                </a:solidFill>
                <a:latin typeface="Calibri" panose="020F0502020204030204" pitchFamily="34" charset="0"/>
                <a:ea typeface="Arial" charset="0"/>
                <a:cs typeface="Calibri" panose="020F0502020204030204" pitchFamily="34" charset="0"/>
              </a:rPr>
              <a:t> </a:t>
            </a:r>
            <a:r>
              <a:rPr lang="en-US" sz="2800" dirty="0">
                <a:latin typeface="Calibri" panose="020F0502020204030204" pitchFamily="34" charset="0"/>
                <a:ea typeface="Arial" charset="0"/>
                <a:cs typeface="Calibri" panose="020F0502020204030204" pitchFamily="34" charset="0"/>
              </a:rPr>
              <a:t>for their child and their family.</a:t>
            </a:r>
          </a:p>
          <a:p>
            <a:pPr marL="412750" lvl="1" indent="-396875">
              <a:buFont typeface="Arial" charset="0"/>
              <a:buChar char="•"/>
            </a:pPr>
            <a:endParaRPr lang="en-US" sz="2800" dirty="0">
              <a:latin typeface="Calibri" panose="020F0502020204030204" pitchFamily="34" charset="0"/>
              <a:ea typeface="Arial" charset="0"/>
              <a:cs typeface="Calibri" panose="020F0502020204030204" pitchFamily="34" charset="0"/>
            </a:endParaRPr>
          </a:p>
          <a:p>
            <a:pPr marL="412750" lvl="1" indent="-396875">
              <a:buFont typeface="Arial" charset="0"/>
              <a:buChar char="•"/>
            </a:pPr>
            <a:r>
              <a:rPr lang="en-US" sz="2800" dirty="0">
                <a:solidFill>
                  <a:srgbClr val="C00000"/>
                </a:solidFill>
                <a:latin typeface="Calibri" panose="020F0502020204030204" pitchFamily="34" charset="0"/>
                <a:ea typeface="Arial" charset="0"/>
                <a:cs typeface="Calibri" panose="020F0502020204030204" pitchFamily="34" charset="0"/>
              </a:rPr>
              <a:t>Building rapport </a:t>
            </a:r>
            <a:r>
              <a:rPr lang="en-US" sz="2800" dirty="0">
                <a:latin typeface="Calibri" panose="020F0502020204030204" pitchFamily="34" charset="0"/>
                <a:ea typeface="Arial" charset="0"/>
                <a:cs typeface="Calibri" panose="020F0502020204030204" pitchFamily="34" charset="0"/>
              </a:rPr>
              <a:t>with families.</a:t>
            </a:r>
          </a:p>
          <a:p>
            <a:pPr marL="412750" lvl="1" indent="-396875">
              <a:buFont typeface="Arial" charset="0"/>
              <a:buChar char="•"/>
            </a:pPr>
            <a:endParaRPr lang="en-US" sz="2800" dirty="0">
              <a:latin typeface="Calibri" panose="020F0502020204030204" pitchFamily="34" charset="0"/>
              <a:ea typeface="Arial" charset="0"/>
              <a:cs typeface="Calibri" panose="020F0502020204030204" pitchFamily="34" charset="0"/>
            </a:endParaRPr>
          </a:p>
          <a:p>
            <a:pPr marL="412750" lvl="1" indent="-396875">
              <a:buFont typeface="Arial" charset="0"/>
              <a:buChar char="•"/>
            </a:pPr>
            <a:r>
              <a:rPr lang="en-US" sz="2800" dirty="0">
                <a:latin typeface="Calibri" panose="020F0502020204030204" pitchFamily="34" charset="0"/>
                <a:ea typeface="Arial" charset="0"/>
                <a:cs typeface="Calibri" panose="020F0502020204030204" pitchFamily="34" charset="0"/>
              </a:rPr>
              <a:t>Establishing</a:t>
            </a:r>
            <a:r>
              <a:rPr lang="en-US" sz="2800" dirty="0">
                <a:solidFill>
                  <a:srgbClr val="C00000"/>
                </a:solidFill>
                <a:latin typeface="Calibri" panose="020F0502020204030204" pitchFamily="34" charset="0"/>
                <a:ea typeface="Arial" charset="0"/>
                <a:cs typeface="Calibri" panose="020F0502020204030204" pitchFamily="34" charset="0"/>
              </a:rPr>
              <a:t> cultural reciprocity</a:t>
            </a:r>
          </a:p>
          <a:p>
            <a:pPr marL="15875" lvl="1" indent="0">
              <a:buNone/>
            </a:pPr>
            <a:endParaRPr lang="en-US" sz="2800" dirty="0">
              <a:latin typeface="Calibri" panose="020F0502020204030204" pitchFamily="34" charset="0"/>
              <a:ea typeface="Arial" charset="0"/>
              <a:cs typeface="Calibri" panose="020F0502020204030204" pitchFamily="34" charset="0"/>
            </a:endParaRPr>
          </a:p>
          <a:p>
            <a:endParaRPr lang="en-US" dirty="0"/>
          </a:p>
        </p:txBody>
      </p:sp>
    </p:spTree>
    <p:extLst>
      <p:ext uri="{BB962C8B-B14F-4D97-AF65-F5344CB8AC3E}">
        <p14:creationId xmlns:p14="http://schemas.microsoft.com/office/powerpoint/2010/main" val="309503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Cycle of Adult Learning Theory. Introduce, illustrate, practice, evaluate, reflect, mastery.">
            <a:extLst>
              <a:ext uri="{FF2B5EF4-FFF2-40B4-BE49-F238E27FC236}">
                <a16:creationId xmlns:a16="http://schemas.microsoft.com/office/drawing/2014/main" id="{98AE2369-E41B-BF45-AA15-39660D0E6893}"/>
              </a:ext>
            </a:extLst>
          </p:cNvPr>
          <p:cNvGrpSpPr>
            <a:grpSpLocks noChangeAspect="1"/>
          </p:cNvGrpSpPr>
          <p:nvPr/>
        </p:nvGrpSpPr>
        <p:grpSpPr>
          <a:xfrm>
            <a:off x="3673643" y="1498328"/>
            <a:ext cx="4812632" cy="4846320"/>
            <a:chOff x="2070071" y="1158240"/>
            <a:chExt cx="4903435" cy="4937760"/>
          </a:xfrm>
        </p:grpSpPr>
        <p:pic>
          <p:nvPicPr>
            <p:cNvPr id="5" name="Picture 4">
              <a:extLst>
                <a:ext uri="{FF2B5EF4-FFF2-40B4-BE49-F238E27FC236}">
                  <a16:creationId xmlns:a16="http://schemas.microsoft.com/office/drawing/2014/main" id="{54FCA5D2-C407-F84A-9D39-CE6803331845}"/>
                </a:ext>
              </a:extLst>
            </p:cNvPr>
            <p:cNvPicPr>
              <a:picLocks noChangeAspect="1"/>
            </p:cNvPicPr>
            <p:nvPr/>
          </p:nvPicPr>
          <p:blipFill rotWithShape="1">
            <a:blip r:embed="rId3">
              <a:extLst>
                <a:ext uri="{28A0092B-C50C-407E-A947-70E740481C1C}">
                  <a14:useLocalDpi xmlns:a14="http://schemas.microsoft.com/office/drawing/2010/main" val="0"/>
                </a:ext>
              </a:extLst>
            </a:blip>
            <a:srcRect l="11585" r="13704"/>
            <a:stretch/>
          </p:blipFill>
          <p:spPr>
            <a:xfrm>
              <a:off x="2070071" y="1158240"/>
              <a:ext cx="4903435" cy="4937760"/>
            </a:xfrm>
            <a:prstGeom prst="rect">
              <a:avLst/>
            </a:prstGeom>
            <a:ln>
              <a:solidFill>
                <a:schemeClr val="tx1"/>
              </a:solidFill>
            </a:ln>
          </p:spPr>
        </p:pic>
        <p:grpSp>
          <p:nvGrpSpPr>
            <p:cNvPr id="6" name="Group 5">
              <a:extLst>
                <a:ext uri="{FF2B5EF4-FFF2-40B4-BE49-F238E27FC236}">
                  <a16:creationId xmlns:a16="http://schemas.microsoft.com/office/drawing/2014/main" id="{3EA762D8-FABD-D845-83F7-7E014B93FB3B}"/>
                </a:ext>
              </a:extLst>
            </p:cNvPr>
            <p:cNvGrpSpPr/>
            <p:nvPr/>
          </p:nvGrpSpPr>
          <p:grpSpPr>
            <a:xfrm>
              <a:off x="2300444" y="1204146"/>
              <a:ext cx="4404956" cy="4835370"/>
              <a:chOff x="2300444" y="1204146"/>
              <a:chExt cx="4404956" cy="4835370"/>
            </a:xfrm>
          </p:grpSpPr>
          <p:sp>
            <p:nvSpPr>
              <p:cNvPr id="7" name="Oval 6">
                <a:extLst>
                  <a:ext uri="{FF2B5EF4-FFF2-40B4-BE49-F238E27FC236}">
                    <a16:creationId xmlns:a16="http://schemas.microsoft.com/office/drawing/2014/main" id="{BACE8AC2-2CFA-AC43-AF66-A96E36240CF4}"/>
                  </a:ext>
                </a:extLst>
              </p:cNvPr>
              <p:cNvSpPr>
                <a:spLocks noChangeAspect="1"/>
              </p:cNvSpPr>
              <p:nvPr/>
            </p:nvSpPr>
            <p:spPr>
              <a:xfrm>
                <a:off x="3901210" y="1204146"/>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Introduce</a:t>
                </a:r>
              </a:p>
            </p:txBody>
          </p:sp>
          <p:sp>
            <p:nvSpPr>
              <p:cNvPr id="8" name="Oval 7">
                <a:extLst>
                  <a:ext uri="{FF2B5EF4-FFF2-40B4-BE49-F238E27FC236}">
                    <a16:creationId xmlns:a16="http://schemas.microsoft.com/office/drawing/2014/main" id="{9935E9B5-D445-EA46-A194-8B54EC705D73}"/>
                  </a:ext>
                </a:extLst>
              </p:cNvPr>
              <p:cNvSpPr>
                <a:spLocks noChangeAspect="1"/>
              </p:cNvSpPr>
              <p:nvPr/>
            </p:nvSpPr>
            <p:spPr>
              <a:xfrm>
                <a:off x="5516680" y="2099574"/>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Illustrate</a:t>
                </a: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D9FDDDB-9039-934E-8001-751F892D213E}"/>
                  </a:ext>
                </a:extLst>
              </p:cNvPr>
              <p:cNvSpPr>
                <a:spLocks noChangeAspect="1"/>
              </p:cNvSpPr>
              <p:nvPr/>
            </p:nvSpPr>
            <p:spPr>
              <a:xfrm>
                <a:off x="5516680" y="3936396"/>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Practice</a:t>
                </a:r>
                <a:endPar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1818B4E-0A57-1C48-AC95-E9E557BD5956}"/>
                  </a:ext>
                </a:extLst>
              </p:cNvPr>
              <p:cNvSpPr>
                <a:spLocks noChangeAspect="1"/>
              </p:cNvSpPr>
              <p:nvPr/>
            </p:nvSpPr>
            <p:spPr>
              <a:xfrm>
                <a:off x="3930315" y="4850796"/>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Evaluate</a:t>
                </a:r>
              </a:p>
            </p:txBody>
          </p:sp>
          <p:sp>
            <p:nvSpPr>
              <p:cNvPr id="11" name="Oval 10">
                <a:extLst>
                  <a:ext uri="{FF2B5EF4-FFF2-40B4-BE49-F238E27FC236}">
                    <a16:creationId xmlns:a16="http://schemas.microsoft.com/office/drawing/2014/main" id="{5F3263E9-360D-764C-AD4A-8599D288DEA6}"/>
                  </a:ext>
                </a:extLst>
              </p:cNvPr>
              <p:cNvSpPr>
                <a:spLocks noChangeAspect="1"/>
              </p:cNvSpPr>
              <p:nvPr/>
            </p:nvSpPr>
            <p:spPr>
              <a:xfrm>
                <a:off x="2300444" y="3952438"/>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Reflect</a:t>
                </a:r>
              </a:p>
            </p:txBody>
          </p:sp>
          <p:sp>
            <p:nvSpPr>
              <p:cNvPr id="12" name="Oval 11">
                <a:extLst>
                  <a:ext uri="{FF2B5EF4-FFF2-40B4-BE49-F238E27FC236}">
                    <a16:creationId xmlns:a16="http://schemas.microsoft.com/office/drawing/2014/main" id="{DBD41DEE-ABBD-9D47-8C3E-9AEAD9A2F14E}"/>
                  </a:ext>
                </a:extLst>
              </p:cNvPr>
              <p:cNvSpPr>
                <a:spLocks noChangeAspect="1"/>
              </p:cNvSpPr>
              <p:nvPr/>
            </p:nvSpPr>
            <p:spPr>
              <a:xfrm>
                <a:off x="2316486" y="2099574"/>
                <a:ext cx="1188720" cy="1188720"/>
              </a:xfrm>
              <a:prstGeom prst="ellipse">
                <a:avLst/>
              </a:prstGeom>
              <a:solidFill>
                <a:schemeClr val="bg1"/>
              </a:solidFill>
              <a:ln w="38100">
                <a:solidFill>
                  <a:srgbClr val="00206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Mastery</a:t>
                </a:r>
              </a:p>
            </p:txBody>
          </p:sp>
        </p:grpSp>
      </p:grpSp>
      <p:sp>
        <p:nvSpPr>
          <p:cNvPr id="13" name="Subtitle 5">
            <a:extLst>
              <a:ext uri="{FF2B5EF4-FFF2-40B4-BE49-F238E27FC236}">
                <a16:creationId xmlns:a16="http://schemas.microsoft.com/office/drawing/2014/main" id="{45AFB2F1-0809-424A-95AD-85F57FABF1F1}"/>
              </a:ext>
            </a:extLst>
          </p:cNvPr>
          <p:cNvSpPr>
            <a:spLocks noGrp="1"/>
          </p:cNvSpPr>
          <p:nvPr>
            <p:ph type="title"/>
          </p:nvPr>
        </p:nvSpPr>
        <p:spPr/>
        <p:txBody>
          <a:bodyPr>
            <a:normAutofit/>
          </a:bodyPr>
          <a:lstStyle/>
          <a:p>
            <a:pPr algn="ctr"/>
            <a:r>
              <a:rPr lang="en-US" b="1" dirty="0">
                <a:solidFill>
                  <a:srgbClr val="2015D3"/>
                </a:solidFill>
                <a:ea typeface="Avenir Next" charset="0"/>
                <a:cs typeface="Avenir Next" charset="0"/>
              </a:rPr>
              <a:t>Adult Learning Theory</a:t>
            </a:r>
          </a:p>
        </p:txBody>
      </p:sp>
    </p:spTree>
    <p:extLst>
      <p:ext uri="{BB962C8B-B14F-4D97-AF65-F5344CB8AC3E}">
        <p14:creationId xmlns:p14="http://schemas.microsoft.com/office/powerpoint/2010/main" val="264771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22A9B6A-57F3-405E-A724-4F67614C64E7}"/>
              </a:ext>
            </a:extLst>
          </p:cNvPr>
          <p:cNvSpPr>
            <a:spLocks noGrp="1"/>
          </p:cNvSpPr>
          <p:nvPr>
            <p:ph type="title" idx="4294967295"/>
          </p:nvPr>
        </p:nvSpPr>
        <p:spPr/>
        <p:txBody>
          <a:bodyPr/>
          <a:lstStyle/>
          <a:p>
            <a:r>
              <a:rPr lang="en-US" dirty="0"/>
              <a:t>Adult</a:t>
            </a:r>
            <a:r>
              <a:rPr lang="en-US" baseline="0" dirty="0"/>
              <a:t> Learning</a:t>
            </a:r>
            <a:endParaRPr lang="en-US" dirty="0"/>
          </a:p>
        </p:txBody>
      </p:sp>
      <p:sp>
        <p:nvSpPr>
          <p:cNvPr id="5" name="Title 1"/>
          <p:cNvSpPr txBox="1">
            <a:spLocks/>
          </p:cNvSpPr>
          <p:nvPr/>
        </p:nvSpPr>
        <p:spPr>
          <a:xfrm>
            <a:off x="2152650" y="365127"/>
            <a:ext cx="78867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rPr>
              <a:t>Adult Learning</a:t>
            </a:r>
            <a:endParaRPr kumimoji="0" lang="en-US" sz="4400" b="1" i="0" u="none" strike="noStrike" kern="1200" cap="none" spc="0" normalizeH="0" baseline="0" noProof="0" dirty="0">
              <a:ln>
                <a:solidFill>
                  <a:srgbClr val="44546A">
                    <a:lumMod val="75000"/>
                  </a:srgbClr>
                </a:solidFill>
              </a:ln>
              <a:solidFill>
                <a:srgbClr val="2015D3"/>
              </a:solidFill>
              <a:effectLst/>
              <a:uLnTx/>
              <a:uFillTx/>
              <a:latin typeface="Arial" charset="0"/>
              <a:ea typeface="Arial" charset="0"/>
              <a:cs typeface="Arial" charset="0"/>
            </a:endParaRPr>
          </a:p>
        </p:txBody>
      </p:sp>
      <p:graphicFrame>
        <p:nvGraphicFramePr>
          <p:cNvPr id="3" name="Chart 2" descr="After 2 weeks we tend to remember Active Learning"/>
          <p:cNvGraphicFramePr/>
          <p:nvPr>
            <p:extLst>
              <p:ext uri="{D42A27DB-BD31-4B8C-83A1-F6EECF244321}">
                <p14:modId xmlns:p14="http://schemas.microsoft.com/office/powerpoint/2010/main" val="1325249168"/>
              </p:ext>
            </p:extLst>
          </p:nvPr>
        </p:nvGraphicFramePr>
        <p:xfrm>
          <a:off x="2929187" y="2368675"/>
          <a:ext cx="7600950" cy="40016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271558" y="1798166"/>
            <a:ext cx="2572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Arial" charset="0"/>
                <a:cs typeface="Arial" charset="0"/>
              </a:rPr>
              <a:t>After 2 weeks we tend to remember</a:t>
            </a:r>
            <a:r>
              <a:rPr kumimoji="0" lang="mr-IN" sz="1800" b="0" i="1" u="none" strike="noStrike" kern="1200" cap="none" spc="0" normalizeH="0" baseline="0" noProof="0" dirty="0">
                <a:ln>
                  <a:noFill/>
                </a:ln>
                <a:solidFill>
                  <a:prstClr val="black"/>
                </a:solidFill>
                <a:effectLst/>
                <a:uLnTx/>
                <a:uFillTx/>
                <a:latin typeface="Arial" charset="0"/>
                <a:ea typeface="Arial" charset="0"/>
                <a:cs typeface="Arial" charset="0"/>
              </a:rPr>
              <a:t>…</a:t>
            </a:r>
            <a:endParaRPr kumimoji="0" lang="en-US" sz="1800" b="0" i="1" u="none" strike="noStrike" kern="1200" cap="none" spc="0" normalizeH="0" baseline="0" noProof="0" dirty="0">
              <a:ln>
                <a:noFill/>
              </a:ln>
              <a:solidFill>
                <a:prstClr val="black"/>
              </a:solidFill>
              <a:effectLst/>
              <a:uLnTx/>
              <a:uFillTx/>
              <a:latin typeface="Arial" charset="0"/>
              <a:ea typeface="Arial" charset="0"/>
              <a:cs typeface="Arial" charset="0"/>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243" y="4858512"/>
            <a:ext cx="317183" cy="4572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448" y="4544568"/>
            <a:ext cx="308197" cy="4572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465" y="4413504"/>
            <a:ext cx="569888" cy="274320"/>
          </a:xfrm>
          <a:prstGeom prst="rect">
            <a:avLst/>
          </a:prstGeom>
        </p:spPr>
      </p:pic>
      <p:grpSp>
        <p:nvGrpSpPr>
          <p:cNvPr id="16" name="Group 15">
            <a:extLst>
              <a:ext uri="{C183D7F6-B498-43B3-948B-1728B52AA6E4}">
                <adec:decorative xmlns:adec="http://schemas.microsoft.com/office/drawing/2017/decorative" val="1"/>
              </a:ext>
            </a:extLst>
          </p:cNvPr>
          <p:cNvGrpSpPr>
            <a:grpSpLocks noChangeAspect="1"/>
          </p:cNvGrpSpPr>
          <p:nvPr/>
        </p:nvGrpSpPr>
        <p:grpSpPr>
          <a:xfrm>
            <a:off x="6611552" y="3053620"/>
            <a:ext cx="607879" cy="1005840"/>
            <a:chOff x="5063167" y="2712244"/>
            <a:chExt cx="759849" cy="1257299"/>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3167" y="3603783"/>
              <a:ext cx="759849" cy="36576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353" y="2712244"/>
              <a:ext cx="431475" cy="640080"/>
            </a:xfrm>
            <a:prstGeom prst="rect">
              <a:avLst/>
            </a:prstGeom>
          </p:spPr>
        </p:pic>
        <p:sp>
          <p:nvSpPr>
            <p:cNvPr id="15" name="TextBox 14"/>
            <p:cNvSpPr txBox="1"/>
            <p:nvPr/>
          </p:nvSpPr>
          <p:spPr>
            <a:xfrm>
              <a:off x="5210805" y="3094375"/>
              <a:ext cx="431475"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763" y="2877967"/>
            <a:ext cx="457200" cy="457200"/>
          </a:xfrm>
          <a:prstGeom prst="rect">
            <a:avLst/>
          </a:prstGeom>
        </p:spPr>
      </p:pic>
      <p:grpSp>
        <p:nvGrpSpPr>
          <p:cNvPr id="21" name="Group 20">
            <a:extLst>
              <a:ext uri="{C183D7F6-B498-43B3-948B-1728B52AA6E4}">
                <adec:decorative xmlns:adec="http://schemas.microsoft.com/office/drawing/2017/decorative" val="1"/>
              </a:ext>
            </a:extLst>
          </p:cNvPr>
          <p:cNvGrpSpPr>
            <a:grpSpLocks noChangeAspect="1"/>
          </p:cNvGrpSpPr>
          <p:nvPr/>
        </p:nvGrpSpPr>
        <p:grpSpPr>
          <a:xfrm>
            <a:off x="8370763" y="1454236"/>
            <a:ext cx="621968" cy="1280160"/>
            <a:chOff x="6834571" y="1364678"/>
            <a:chExt cx="796617" cy="1639632"/>
          </a:xfrm>
        </p:grpSpPr>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4571" y="1364678"/>
              <a:ext cx="640080" cy="64008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1108" y="2364230"/>
              <a:ext cx="640080" cy="640080"/>
            </a:xfrm>
            <a:prstGeom prst="rect">
              <a:avLst/>
            </a:prstGeom>
          </p:spPr>
        </p:pic>
        <p:sp>
          <p:nvSpPr>
            <p:cNvPr id="20" name="TextBox 19"/>
            <p:cNvSpPr txBox="1"/>
            <p:nvPr/>
          </p:nvSpPr>
          <p:spPr>
            <a:xfrm>
              <a:off x="7119898" y="1826332"/>
              <a:ext cx="320040" cy="7095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sp>
        <p:nvSpPr>
          <p:cNvPr id="22" name="TextBox 21"/>
          <p:cNvSpPr txBox="1"/>
          <p:nvPr/>
        </p:nvSpPr>
        <p:spPr>
          <a:xfrm>
            <a:off x="7912609" y="6206138"/>
            <a:ext cx="28773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Adapted from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Edgar Dale (1969) </a:t>
            </a: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CDE5CF3-1F20-AD40-9411-BED739A63908}"/>
              </a:ext>
            </a:extLst>
          </p:cNvPr>
          <p:cNvSpPr txBox="1"/>
          <p:nvPr/>
        </p:nvSpPr>
        <p:spPr>
          <a:xfrm>
            <a:off x="151108" y="272949"/>
            <a:ext cx="2369880" cy="31085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see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forget.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hear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remember.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do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I understand.”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libri" panose="020F0502020204030204"/>
                <a:ea typeface="Arial" charset="0"/>
                <a:cs typeface="Arial" charset="0"/>
              </a:rPr>
              <a:t>-Confucius</a:t>
            </a:r>
          </a:p>
        </p:txBody>
      </p:sp>
    </p:spTree>
    <p:extLst>
      <p:ext uri="{BB962C8B-B14F-4D97-AF65-F5344CB8AC3E}">
        <p14:creationId xmlns:p14="http://schemas.microsoft.com/office/powerpoint/2010/main" val="137560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The cascading model starts with a researcher/scholar support professionals, who then support caregivers. In the end, these caregivers are able to work with their children to achieve outcomes."/>
          <p:cNvGrpSpPr/>
          <p:nvPr/>
        </p:nvGrpSpPr>
        <p:grpSpPr>
          <a:xfrm>
            <a:off x="2420112" y="1582087"/>
            <a:ext cx="7431024" cy="4894960"/>
            <a:chOff x="896112" y="1582087"/>
            <a:chExt cx="7431024" cy="4894960"/>
          </a:xfrm>
          <a:solidFill>
            <a:schemeClr val="bg1"/>
          </a:solidFill>
        </p:grpSpPr>
        <p:grpSp>
          <p:nvGrpSpPr>
            <p:cNvPr id="2" name="Group 1"/>
            <p:cNvGrpSpPr/>
            <p:nvPr/>
          </p:nvGrpSpPr>
          <p:grpSpPr>
            <a:xfrm>
              <a:off x="896112" y="1582087"/>
              <a:ext cx="7431024" cy="4894960"/>
              <a:chOff x="896112" y="1265095"/>
              <a:chExt cx="7431024" cy="4894960"/>
            </a:xfrm>
            <a:grpFill/>
          </p:grpSpPr>
          <p:grpSp>
            <p:nvGrpSpPr>
              <p:cNvPr id="7" name="Group 6"/>
              <p:cNvGrpSpPr/>
              <p:nvPr/>
            </p:nvGrpSpPr>
            <p:grpSpPr>
              <a:xfrm>
                <a:off x="896112" y="3279646"/>
                <a:ext cx="7431024" cy="851442"/>
                <a:chOff x="896112" y="3279646"/>
                <a:chExt cx="7431024" cy="851442"/>
              </a:xfrm>
              <a:grpFill/>
            </p:grpSpPr>
            <p:cxnSp>
              <p:nvCxnSpPr>
                <p:cNvPr id="8" name="Straight Connector 7"/>
                <p:cNvCxnSpPr/>
                <p:nvPr/>
              </p:nvCxnSpPr>
              <p:spPr>
                <a:xfrm>
                  <a:off x="4139184"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87440"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31136" y="3718560"/>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96112" y="3279646"/>
                  <a:ext cx="7431024" cy="851442"/>
                  <a:chOff x="445008" y="3279646"/>
                  <a:chExt cx="7431024" cy="851442"/>
                </a:xfrm>
                <a:grpFill/>
              </p:grpSpPr>
              <p:sp>
                <p:nvSpPr>
                  <p:cNvPr id="12" name="Rectangle 11"/>
                  <p:cNvSpPr/>
                  <p:nvPr/>
                </p:nvSpPr>
                <p:spPr>
                  <a:xfrm>
                    <a:off x="445008"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Researcher/Scholar</a:t>
                    </a:r>
                  </a:p>
                </p:txBody>
              </p:sp>
              <p:sp>
                <p:nvSpPr>
                  <p:cNvPr id="13" name="Rectangle 12"/>
                  <p:cNvSpPr/>
                  <p:nvPr/>
                </p:nvSpPr>
                <p:spPr>
                  <a:xfrm>
                    <a:off x="2432304"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14" name="Rectangle 13"/>
                  <p:cNvSpPr/>
                  <p:nvPr/>
                </p:nvSpPr>
                <p:spPr>
                  <a:xfrm>
                    <a:off x="4419600"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5" name="Rectangle 14"/>
                  <p:cNvSpPr/>
                  <p:nvPr/>
                </p:nvSpPr>
                <p:spPr>
                  <a:xfrm>
                    <a:off x="6406896" y="3279646"/>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16" name="Group 15"/>
              <p:cNvGrpSpPr/>
              <p:nvPr/>
            </p:nvGrpSpPr>
            <p:grpSpPr>
              <a:xfrm>
                <a:off x="2508504" y="2253970"/>
                <a:ext cx="5803392" cy="851442"/>
                <a:chOff x="2523744" y="3279646"/>
                <a:chExt cx="5803392" cy="851442"/>
              </a:xfrm>
              <a:grpFill/>
            </p:grpSpPr>
            <p:cxnSp>
              <p:nvCxnSpPr>
                <p:cNvPr id="17" name="Straight Connector 16"/>
                <p:cNvCxnSpPr/>
                <p:nvPr/>
              </p:nvCxnSpPr>
              <p:spPr>
                <a:xfrm>
                  <a:off x="4139184"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87440"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3744" y="3718560"/>
                  <a:ext cx="64008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883408" y="3279646"/>
                  <a:ext cx="5443728" cy="851442"/>
                  <a:chOff x="2432304" y="3279646"/>
                  <a:chExt cx="5443728" cy="851442"/>
                </a:xfrm>
                <a:grpFill/>
              </p:grpSpPr>
              <p:sp>
                <p:nvSpPr>
                  <p:cNvPr id="22" name="Rectangle 21"/>
                  <p:cNvSpPr/>
                  <p:nvPr/>
                </p:nvSpPr>
                <p:spPr>
                  <a:xfrm>
                    <a:off x="2432304"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23" name="Rectangle 22"/>
                  <p:cNvSpPr/>
                  <p:nvPr/>
                </p:nvSpPr>
                <p:spPr>
                  <a:xfrm>
                    <a:off x="4419600"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24" name="Rectangle 23"/>
                  <p:cNvSpPr/>
                  <p:nvPr/>
                </p:nvSpPr>
                <p:spPr>
                  <a:xfrm>
                    <a:off x="6406896" y="3279646"/>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25" name="Group 24"/>
              <p:cNvGrpSpPr/>
              <p:nvPr/>
            </p:nvGrpSpPr>
            <p:grpSpPr>
              <a:xfrm>
                <a:off x="2523744" y="4305320"/>
                <a:ext cx="5803392" cy="851442"/>
                <a:chOff x="2523744" y="3279646"/>
                <a:chExt cx="5803392" cy="851442"/>
              </a:xfrm>
              <a:grpFill/>
            </p:grpSpPr>
            <p:cxnSp>
              <p:nvCxnSpPr>
                <p:cNvPr id="26" name="Straight Connector 25"/>
                <p:cNvCxnSpPr/>
                <p:nvPr/>
              </p:nvCxnSpPr>
              <p:spPr>
                <a:xfrm>
                  <a:off x="4139184"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87440" y="3712464"/>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23744" y="3718560"/>
                  <a:ext cx="64008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883408" y="3279646"/>
                  <a:ext cx="5443728" cy="851442"/>
                  <a:chOff x="2432304" y="3279646"/>
                  <a:chExt cx="5443728" cy="851442"/>
                </a:xfrm>
                <a:grpFill/>
              </p:grpSpPr>
              <p:sp>
                <p:nvSpPr>
                  <p:cNvPr id="31" name="Rectangle 30"/>
                  <p:cNvSpPr/>
                  <p:nvPr/>
                </p:nvSpPr>
                <p:spPr>
                  <a:xfrm>
                    <a:off x="2432304"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32" name="Rectangle 31"/>
                  <p:cNvSpPr/>
                  <p:nvPr/>
                </p:nvSpPr>
                <p:spPr>
                  <a:xfrm>
                    <a:off x="4419600" y="3279647"/>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33" name="Rectangle 32"/>
                  <p:cNvSpPr/>
                  <p:nvPr/>
                </p:nvSpPr>
                <p:spPr>
                  <a:xfrm>
                    <a:off x="6406896" y="3279646"/>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34" name="Group 33"/>
              <p:cNvGrpSpPr/>
              <p:nvPr/>
            </p:nvGrpSpPr>
            <p:grpSpPr>
              <a:xfrm>
                <a:off x="4565904" y="5308613"/>
                <a:ext cx="3761232" cy="851442"/>
                <a:chOff x="4565904" y="3230878"/>
                <a:chExt cx="3761232" cy="851442"/>
              </a:xfrm>
              <a:grpFill/>
            </p:grpSpPr>
            <p:cxnSp>
              <p:nvCxnSpPr>
                <p:cNvPr id="35" name="Straight Connector 34"/>
                <p:cNvCxnSpPr/>
                <p:nvPr/>
              </p:nvCxnSpPr>
              <p:spPr>
                <a:xfrm>
                  <a:off x="4565904" y="3663696"/>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87440" y="3663696"/>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4870704" y="3230878"/>
                  <a:ext cx="3456432" cy="851442"/>
                  <a:chOff x="4419600" y="3230878"/>
                  <a:chExt cx="3456432" cy="851442"/>
                </a:xfrm>
                <a:grpFill/>
              </p:grpSpPr>
              <p:sp>
                <p:nvSpPr>
                  <p:cNvPr id="41" name="Rectangle 40"/>
                  <p:cNvSpPr/>
                  <p:nvPr/>
                </p:nvSpPr>
                <p:spPr>
                  <a:xfrm>
                    <a:off x="4419600" y="3230879"/>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42" name="Rectangle 41"/>
                  <p:cNvSpPr/>
                  <p:nvPr/>
                </p:nvSpPr>
                <p:spPr>
                  <a:xfrm>
                    <a:off x="6406896" y="3230878"/>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43" name="Group 42"/>
              <p:cNvGrpSpPr/>
              <p:nvPr/>
            </p:nvGrpSpPr>
            <p:grpSpPr>
              <a:xfrm>
                <a:off x="4562856" y="1265095"/>
                <a:ext cx="3749040" cy="851442"/>
                <a:chOff x="4578096" y="3255262"/>
                <a:chExt cx="3749040" cy="851442"/>
              </a:xfrm>
              <a:grpFill/>
            </p:grpSpPr>
            <p:cxnSp>
              <p:nvCxnSpPr>
                <p:cNvPr id="44" name="Straight Connector 43"/>
                <p:cNvCxnSpPr/>
                <p:nvPr/>
              </p:nvCxnSpPr>
              <p:spPr>
                <a:xfrm>
                  <a:off x="4578096" y="3675888"/>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187440" y="3688080"/>
                  <a:ext cx="91440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870704" y="3255262"/>
                  <a:ext cx="3456432" cy="851442"/>
                  <a:chOff x="4419600" y="3255262"/>
                  <a:chExt cx="3456432" cy="851442"/>
                </a:xfrm>
                <a:grpFill/>
              </p:grpSpPr>
              <p:sp>
                <p:nvSpPr>
                  <p:cNvPr id="50" name="Rectangle 49"/>
                  <p:cNvSpPr/>
                  <p:nvPr/>
                </p:nvSpPr>
                <p:spPr>
                  <a:xfrm>
                    <a:off x="4419600" y="3255263"/>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51" name="Rectangle 50"/>
                  <p:cNvSpPr/>
                  <p:nvPr/>
                </p:nvSpPr>
                <p:spPr>
                  <a:xfrm>
                    <a:off x="6406896" y="3255262"/>
                    <a:ext cx="1469136" cy="851441"/>
                  </a:xfrm>
                  <a:prstGeom prst="rect">
                    <a:avLst/>
                  </a:prstGeom>
                  <a:grp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cxnSp>
          <p:nvCxnSpPr>
            <p:cNvPr id="52" name="Straight Connector 51"/>
            <p:cNvCxnSpPr/>
            <p:nvPr/>
          </p:nvCxnSpPr>
          <p:spPr>
            <a:xfrm rot="16200000">
              <a:off x="1481328" y="4033048"/>
              <a:ext cx="210312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4061460" y="2508478"/>
              <a:ext cx="105156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055364" y="5558572"/>
              <a:ext cx="1051560" cy="0"/>
            </a:xfrm>
            <a:prstGeom prst="line">
              <a:avLst/>
            </a:prstGeom>
            <a:grpFill/>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8" name="Subtitle 5">
            <a:extLst>
              <a:ext uri="{FF2B5EF4-FFF2-40B4-BE49-F238E27FC236}">
                <a16:creationId xmlns:a16="http://schemas.microsoft.com/office/drawing/2014/main" id="{93DE6276-0364-1145-9D44-7F26A3088207}"/>
              </a:ext>
            </a:extLst>
          </p:cNvPr>
          <p:cNvSpPr>
            <a:spLocks noGrp="1"/>
          </p:cNvSpPr>
          <p:nvPr>
            <p:ph type="title"/>
          </p:nvPr>
        </p:nvSpPr>
        <p:spPr>
          <a:xfrm>
            <a:off x="2356104" y="282302"/>
            <a:ext cx="7886700" cy="1484694"/>
          </a:xfrm>
        </p:spPr>
        <p:txBody>
          <a:bodyPr>
            <a:normAutofit fontScale="90000"/>
          </a:bodyPr>
          <a:lstStyle/>
          <a:p>
            <a:pPr algn="ctr"/>
            <a:r>
              <a:rPr lang="en-US" b="1" dirty="0">
                <a:solidFill>
                  <a:srgbClr val="2015D3"/>
                </a:solidFill>
                <a:ea typeface="Avenir Next" charset="0"/>
                <a:cs typeface="Avenir Next" charset="0"/>
              </a:rPr>
              <a:t>Cascading Model</a:t>
            </a:r>
            <a:br>
              <a:rPr lang="en-US" b="1" dirty="0">
                <a:solidFill>
                  <a:srgbClr val="2015D3"/>
                </a:solidFill>
                <a:ea typeface="Avenir Next" charset="0"/>
                <a:cs typeface="Avenir Next" charset="0"/>
              </a:rPr>
            </a:br>
            <a:r>
              <a:rPr lang="en-US" sz="2700" b="1" i="1" dirty="0">
                <a:solidFill>
                  <a:srgbClr val="2015D3"/>
                </a:solidFill>
                <a:ea typeface="Avenir Next" charset="0"/>
                <a:cs typeface="Avenir Next" charset="0"/>
              </a:rPr>
              <a:t>Training and Coaching Professionals to Work with Families</a:t>
            </a:r>
            <a:br>
              <a:rPr lang="en-US" b="1" dirty="0">
                <a:solidFill>
                  <a:srgbClr val="2015D3"/>
                </a:solidFill>
                <a:ea typeface="Avenir Next" charset="0"/>
                <a:cs typeface="Avenir Next" charset="0"/>
              </a:rPr>
            </a:br>
            <a:endParaRPr lang="en-US" b="1" dirty="0">
              <a:solidFill>
                <a:srgbClr val="2015D3"/>
              </a:solidFill>
              <a:ea typeface="Avenir Next" charset="0"/>
              <a:cs typeface="Avenir Next" charset="0"/>
            </a:endParaRPr>
          </a:p>
        </p:txBody>
      </p:sp>
      <p:pic>
        <p:nvPicPr>
          <p:cNvPr id="49" name="Picture 48">
            <a:extLst>
              <a:ext uri="{FF2B5EF4-FFF2-40B4-BE49-F238E27FC236}">
                <a16:creationId xmlns:a16="http://schemas.microsoft.com/office/drawing/2014/main" id="{5D0AD894-44CB-3341-954A-5FE4E9145AE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5098"/>
          <a:stretch/>
        </p:blipFill>
        <p:spPr>
          <a:xfrm>
            <a:off x="1796464" y="1417647"/>
            <a:ext cx="841155" cy="914400"/>
          </a:xfrm>
          <a:prstGeom prst="rect">
            <a:avLst/>
          </a:prstGeom>
        </p:spPr>
      </p:pic>
    </p:spTree>
    <p:extLst>
      <p:ext uri="{BB962C8B-B14F-4D97-AF65-F5344CB8AC3E}">
        <p14:creationId xmlns:p14="http://schemas.microsoft.com/office/powerpoint/2010/main" val="2552183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descr="The cascading model starts with a researcher/scholar support professionals."/>
          <p:cNvGrpSpPr/>
          <p:nvPr/>
        </p:nvGrpSpPr>
        <p:grpSpPr>
          <a:xfrm>
            <a:off x="2420112" y="1582087"/>
            <a:ext cx="7431024" cy="4894960"/>
            <a:chOff x="896112" y="1582087"/>
            <a:chExt cx="7431024" cy="4894960"/>
          </a:xfrm>
        </p:grpSpPr>
        <p:grpSp>
          <p:nvGrpSpPr>
            <p:cNvPr id="47" name="Group 46"/>
            <p:cNvGrpSpPr/>
            <p:nvPr/>
          </p:nvGrpSpPr>
          <p:grpSpPr>
            <a:xfrm>
              <a:off x="896112" y="1582087"/>
              <a:ext cx="7431024" cy="4894960"/>
              <a:chOff x="896112" y="1265095"/>
              <a:chExt cx="7431024" cy="4894960"/>
            </a:xfrm>
          </p:grpSpPr>
          <p:grpSp>
            <p:nvGrpSpPr>
              <p:cNvPr id="93" name="Group 92"/>
              <p:cNvGrpSpPr/>
              <p:nvPr/>
            </p:nvGrpSpPr>
            <p:grpSpPr>
              <a:xfrm>
                <a:off x="896112" y="3279646"/>
                <a:ext cx="7431024" cy="851442"/>
                <a:chOff x="896112" y="3279646"/>
                <a:chExt cx="7431024" cy="851442"/>
              </a:xfrm>
            </p:grpSpPr>
            <p:cxnSp>
              <p:nvCxnSpPr>
                <p:cNvPr id="122" name="Straight Connector 121"/>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231136" y="371856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896112" y="3279646"/>
                  <a:ext cx="7431024" cy="851442"/>
                  <a:chOff x="445008" y="3279646"/>
                  <a:chExt cx="7431024" cy="851442"/>
                </a:xfrm>
              </p:grpSpPr>
              <p:sp>
                <p:nvSpPr>
                  <p:cNvPr id="126" name="Rectangle 125"/>
                  <p:cNvSpPr/>
                  <p:nvPr/>
                </p:nvSpPr>
                <p:spPr>
                  <a:xfrm>
                    <a:off x="445008"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Researcher/Scholar</a:t>
                    </a:r>
                  </a:p>
                </p:txBody>
              </p:sp>
              <p:sp>
                <p:nvSpPr>
                  <p:cNvPr id="127" name="Rectangle 126"/>
                  <p:cNvSpPr/>
                  <p:nvPr/>
                </p:nvSpPr>
                <p:spPr>
                  <a:xfrm>
                    <a:off x="2432304"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Professional</a:t>
                    </a:r>
                  </a:p>
                </p:txBody>
              </p:sp>
              <p:sp>
                <p:nvSpPr>
                  <p:cNvPr id="128" name="Rectangle 127"/>
                  <p:cNvSpPr/>
                  <p:nvPr/>
                </p:nvSpPr>
                <p:spPr>
                  <a:xfrm>
                    <a:off x="4419600"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29" name="Rectangle 128"/>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94" name="Group 93"/>
              <p:cNvGrpSpPr/>
              <p:nvPr/>
            </p:nvGrpSpPr>
            <p:grpSpPr>
              <a:xfrm>
                <a:off x="2508504" y="2253970"/>
                <a:ext cx="5803392" cy="851442"/>
                <a:chOff x="2523744" y="3279646"/>
                <a:chExt cx="5803392" cy="851442"/>
              </a:xfrm>
            </p:grpSpPr>
            <p:cxnSp>
              <p:nvCxnSpPr>
                <p:cNvPr id="115" name="Straight Connector 114"/>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2883408" y="3279646"/>
                  <a:ext cx="5443728" cy="851442"/>
                  <a:chOff x="2432304" y="3279646"/>
                  <a:chExt cx="5443728" cy="851442"/>
                </a:xfrm>
              </p:grpSpPr>
              <p:sp>
                <p:nvSpPr>
                  <p:cNvPr id="119" name="Rectangle 118"/>
                  <p:cNvSpPr/>
                  <p:nvPr/>
                </p:nvSpPr>
                <p:spPr>
                  <a:xfrm>
                    <a:off x="2432304"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Professional</a:t>
                    </a:r>
                  </a:p>
                </p:txBody>
              </p:sp>
              <p:sp>
                <p:nvSpPr>
                  <p:cNvPr id="120" name="Rectangle 119"/>
                  <p:cNvSpPr/>
                  <p:nvPr/>
                </p:nvSpPr>
                <p:spPr>
                  <a:xfrm>
                    <a:off x="4419600"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21" name="Rectangle 120"/>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95" name="Group 94"/>
              <p:cNvGrpSpPr/>
              <p:nvPr/>
            </p:nvGrpSpPr>
            <p:grpSpPr>
              <a:xfrm>
                <a:off x="2523744" y="4305320"/>
                <a:ext cx="5803392" cy="851442"/>
                <a:chOff x="2523744" y="3279646"/>
                <a:chExt cx="5803392" cy="851442"/>
              </a:xfrm>
            </p:grpSpPr>
            <p:cxnSp>
              <p:nvCxnSpPr>
                <p:cNvPr id="108" name="Straight Connector 107"/>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883408" y="3279646"/>
                  <a:ext cx="5443728" cy="851442"/>
                  <a:chOff x="2432304" y="3279646"/>
                  <a:chExt cx="5443728" cy="851442"/>
                </a:xfrm>
              </p:grpSpPr>
              <p:sp>
                <p:nvSpPr>
                  <p:cNvPr id="112" name="Rectangle 111"/>
                  <p:cNvSpPr/>
                  <p:nvPr/>
                </p:nvSpPr>
                <p:spPr>
                  <a:xfrm>
                    <a:off x="2432304"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Professional</a:t>
                    </a:r>
                  </a:p>
                </p:txBody>
              </p:sp>
              <p:sp>
                <p:nvSpPr>
                  <p:cNvPr id="113" name="Rectangle 112"/>
                  <p:cNvSpPr/>
                  <p:nvPr/>
                </p:nvSpPr>
                <p:spPr>
                  <a:xfrm>
                    <a:off x="4419600"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14" name="Rectangle 113"/>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96" name="Group 95"/>
              <p:cNvGrpSpPr/>
              <p:nvPr/>
            </p:nvGrpSpPr>
            <p:grpSpPr>
              <a:xfrm>
                <a:off x="4565904" y="5308613"/>
                <a:ext cx="3761232" cy="851442"/>
                <a:chOff x="4565904" y="3230878"/>
                <a:chExt cx="3761232" cy="851442"/>
              </a:xfrm>
            </p:grpSpPr>
            <p:cxnSp>
              <p:nvCxnSpPr>
                <p:cNvPr id="103" name="Straight Connector 102"/>
                <p:cNvCxnSpPr/>
                <p:nvPr/>
              </p:nvCxnSpPr>
              <p:spPr>
                <a:xfrm>
                  <a:off x="4565904"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187440"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4870704" y="3230878"/>
                  <a:ext cx="3456432" cy="851442"/>
                  <a:chOff x="4419600" y="3230878"/>
                  <a:chExt cx="3456432" cy="851442"/>
                </a:xfrm>
              </p:grpSpPr>
              <p:sp>
                <p:nvSpPr>
                  <p:cNvPr id="106" name="Rectangle 105"/>
                  <p:cNvSpPr/>
                  <p:nvPr/>
                </p:nvSpPr>
                <p:spPr>
                  <a:xfrm>
                    <a:off x="4419600" y="3230879"/>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07" name="Rectangle 106"/>
                  <p:cNvSpPr/>
                  <p:nvPr/>
                </p:nvSpPr>
                <p:spPr>
                  <a:xfrm>
                    <a:off x="6406896" y="3230878"/>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97" name="Group 96"/>
              <p:cNvGrpSpPr/>
              <p:nvPr/>
            </p:nvGrpSpPr>
            <p:grpSpPr>
              <a:xfrm>
                <a:off x="4562856" y="1265095"/>
                <a:ext cx="3749040" cy="851442"/>
                <a:chOff x="4578096" y="3255262"/>
                <a:chExt cx="3749040" cy="851442"/>
              </a:xfrm>
            </p:grpSpPr>
            <p:cxnSp>
              <p:nvCxnSpPr>
                <p:cNvPr id="98" name="Straight Connector 97"/>
                <p:cNvCxnSpPr/>
                <p:nvPr/>
              </p:nvCxnSpPr>
              <p:spPr>
                <a:xfrm>
                  <a:off x="4578096" y="3675888"/>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187440" y="368808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4870704" y="3255262"/>
                  <a:ext cx="3456432" cy="851442"/>
                  <a:chOff x="4419600" y="3255262"/>
                  <a:chExt cx="3456432" cy="851442"/>
                </a:xfrm>
              </p:grpSpPr>
              <p:sp>
                <p:nvSpPr>
                  <p:cNvPr id="101" name="Rectangle 100"/>
                  <p:cNvSpPr/>
                  <p:nvPr/>
                </p:nvSpPr>
                <p:spPr>
                  <a:xfrm>
                    <a:off x="4419600" y="3255263"/>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102" name="Rectangle 101"/>
                  <p:cNvSpPr/>
                  <p:nvPr/>
                </p:nvSpPr>
                <p:spPr>
                  <a:xfrm>
                    <a:off x="6406896" y="3255262"/>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cxnSp>
          <p:nvCxnSpPr>
            <p:cNvPr id="48" name="Straight Connector 47"/>
            <p:cNvCxnSpPr/>
            <p:nvPr/>
          </p:nvCxnSpPr>
          <p:spPr>
            <a:xfrm rot="16200000">
              <a:off x="1481328" y="4033048"/>
              <a:ext cx="21031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4061460" y="2508478"/>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4055364" y="5558572"/>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9" name="Subtitle 5">
            <a:extLst>
              <a:ext uri="{FF2B5EF4-FFF2-40B4-BE49-F238E27FC236}">
                <a16:creationId xmlns:a16="http://schemas.microsoft.com/office/drawing/2014/main" id="{D1874010-38F7-4D49-8873-15D40B0B6901}"/>
              </a:ext>
            </a:extLst>
          </p:cNvPr>
          <p:cNvSpPr>
            <a:spLocks noGrp="1"/>
          </p:cNvSpPr>
          <p:nvPr>
            <p:ph type="title"/>
          </p:nvPr>
        </p:nvSpPr>
        <p:spPr>
          <a:xfrm>
            <a:off x="2356104" y="282302"/>
            <a:ext cx="7886700" cy="1484694"/>
          </a:xfrm>
        </p:spPr>
        <p:txBody>
          <a:bodyPr>
            <a:normAutofit fontScale="90000"/>
          </a:bodyPr>
          <a:lstStyle/>
          <a:p>
            <a:pPr algn="ctr"/>
            <a:r>
              <a:rPr lang="en-US" b="1" dirty="0">
                <a:solidFill>
                  <a:srgbClr val="2015D3"/>
                </a:solidFill>
                <a:ea typeface="Avenir Next" charset="0"/>
                <a:cs typeface="Avenir Next" charset="0"/>
              </a:rPr>
              <a:t>Cascading Model</a:t>
            </a:r>
            <a:br>
              <a:rPr lang="en-US" b="1" dirty="0">
                <a:solidFill>
                  <a:srgbClr val="2015D3"/>
                </a:solidFill>
                <a:ea typeface="Avenir Next" charset="0"/>
                <a:cs typeface="Avenir Next" charset="0"/>
              </a:rPr>
            </a:br>
            <a:r>
              <a:rPr lang="en-US" sz="2700" b="1" i="1" dirty="0">
                <a:solidFill>
                  <a:srgbClr val="2015D3"/>
                </a:solidFill>
                <a:ea typeface="Avenir Next" charset="0"/>
                <a:cs typeface="Avenir Next" charset="0"/>
              </a:rPr>
              <a:t>Training and Coaching Professionals to Work with Families</a:t>
            </a:r>
            <a:br>
              <a:rPr lang="en-US" b="1" dirty="0">
                <a:solidFill>
                  <a:srgbClr val="2015D3"/>
                </a:solidFill>
                <a:ea typeface="Avenir Next" charset="0"/>
                <a:cs typeface="Avenir Next" charset="0"/>
              </a:rPr>
            </a:br>
            <a:endParaRPr lang="en-US" b="1" dirty="0">
              <a:solidFill>
                <a:srgbClr val="2015D3"/>
              </a:solidFill>
              <a:ea typeface="Avenir Next" charset="0"/>
              <a:cs typeface="Avenir Next" charset="0"/>
            </a:endParaRPr>
          </a:p>
        </p:txBody>
      </p:sp>
      <p:pic>
        <p:nvPicPr>
          <p:cNvPr id="50" name="Picture 49">
            <a:extLst>
              <a:ext uri="{FF2B5EF4-FFF2-40B4-BE49-F238E27FC236}">
                <a16:creationId xmlns:a16="http://schemas.microsoft.com/office/drawing/2014/main" id="{33E64972-12EF-1C4D-826B-2F24951AF18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5098"/>
          <a:stretch/>
        </p:blipFill>
        <p:spPr>
          <a:xfrm>
            <a:off x="1796464" y="1417647"/>
            <a:ext cx="841155" cy="914400"/>
          </a:xfrm>
          <a:prstGeom prst="rect">
            <a:avLst/>
          </a:prstGeom>
        </p:spPr>
      </p:pic>
    </p:spTree>
    <p:extLst>
      <p:ext uri="{BB962C8B-B14F-4D97-AF65-F5344CB8AC3E}">
        <p14:creationId xmlns:p14="http://schemas.microsoft.com/office/powerpoint/2010/main" val="343722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In the cascading model, professionals then support caregivers."/>
          <p:cNvGrpSpPr/>
          <p:nvPr/>
        </p:nvGrpSpPr>
        <p:grpSpPr>
          <a:xfrm>
            <a:off x="2420112" y="1582088"/>
            <a:ext cx="7431024" cy="4894959"/>
            <a:chOff x="896112" y="1582087"/>
            <a:chExt cx="7431024" cy="4894959"/>
          </a:xfrm>
        </p:grpSpPr>
        <p:grpSp>
          <p:nvGrpSpPr>
            <p:cNvPr id="2" name="Group 1"/>
            <p:cNvGrpSpPr/>
            <p:nvPr/>
          </p:nvGrpSpPr>
          <p:grpSpPr>
            <a:xfrm>
              <a:off x="896112" y="1582087"/>
              <a:ext cx="7431024" cy="4894959"/>
              <a:chOff x="896112" y="1265095"/>
              <a:chExt cx="7431024" cy="4894959"/>
            </a:xfrm>
          </p:grpSpPr>
          <p:grpSp>
            <p:nvGrpSpPr>
              <p:cNvPr id="7" name="Group 6"/>
              <p:cNvGrpSpPr/>
              <p:nvPr/>
            </p:nvGrpSpPr>
            <p:grpSpPr>
              <a:xfrm>
                <a:off x="896112" y="3279646"/>
                <a:ext cx="7431024" cy="851442"/>
                <a:chOff x="896112" y="3279646"/>
                <a:chExt cx="7431024" cy="851442"/>
              </a:xfrm>
            </p:grpSpPr>
            <p:cxnSp>
              <p:nvCxnSpPr>
                <p:cNvPr id="8" name="Straight Connector 7"/>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31136" y="371856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96112" y="3279646"/>
                  <a:ext cx="7431024" cy="851442"/>
                  <a:chOff x="445008" y="3279646"/>
                  <a:chExt cx="7431024" cy="851442"/>
                </a:xfrm>
              </p:grpSpPr>
              <p:sp>
                <p:nvSpPr>
                  <p:cNvPr id="12" name="Rectangle 11"/>
                  <p:cNvSpPr/>
                  <p:nvPr/>
                </p:nvSpPr>
                <p:spPr>
                  <a:xfrm>
                    <a:off x="445008"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Researcher/Scholar</a:t>
                    </a:r>
                  </a:p>
                </p:txBody>
              </p:sp>
              <p:sp>
                <p:nvSpPr>
                  <p:cNvPr id="13" name="Rectangle 12"/>
                  <p:cNvSpPr/>
                  <p:nvPr/>
                </p:nvSpPr>
                <p:spPr>
                  <a:xfrm>
                    <a:off x="2432304"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15" name="Rectangle 14"/>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16" name="Group 15"/>
              <p:cNvGrpSpPr/>
              <p:nvPr/>
            </p:nvGrpSpPr>
            <p:grpSpPr>
              <a:xfrm>
                <a:off x="2508504" y="2253970"/>
                <a:ext cx="5803392" cy="851442"/>
                <a:chOff x="2523744" y="3279646"/>
                <a:chExt cx="5803392" cy="851442"/>
              </a:xfrm>
            </p:grpSpPr>
            <p:cxnSp>
              <p:nvCxnSpPr>
                <p:cNvPr id="17" name="Straight Connector 16"/>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870704" y="3279646"/>
                  <a:ext cx="3456432" cy="851442"/>
                  <a:chOff x="4419600" y="3279646"/>
                  <a:chExt cx="3456432" cy="851442"/>
                </a:xfrm>
              </p:grpSpPr>
              <p:sp>
                <p:nvSpPr>
                  <p:cNvPr id="23" name="Rectangle 22"/>
                  <p:cNvSpPr/>
                  <p:nvPr/>
                </p:nvSpPr>
                <p:spPr>
                  <a:xfrm>
                    <a:off x="4419600"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Caregiver</a:t>
                    </a:r>
                  </a:p>
                </p:txBody>
              </p:sp>
              <p:sp>
                <p:nvSpPr>
                  <p:cNvPr id="24" name="Rectangle 23"/>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25" name="Group 24"/>
              <p:cNvGrpSpPr/>
              <p:nvPr/>
            </p:nvGrpSpPr>
            <p:grpSpPr>
              <a:xfrm>
                <a:off x="2523744" y="4305320"/>
                <a:ext cx="5803392" cy="851442"/>
                <a:chOff x="2523744" y="3279646"/>
                <a:chExt cx="5803392" cy="851442"/>
              </a:xfrm>
            </p:grpSpPr>
            <p:cxnSp>
              <p:nvCxnSpPr>
                <p:cNvPr id="26" name="Straight Connector 25"/>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4870704" y="3279646"/>
                  <a:ext cx="3456432" cy="851442"/>
                  <a:chOff x="4419600" y="3279646"/>
                  <a:chExt cx="3456432" cy="851442"/>
                </a:xfrm>
              </p:grpSpPr>
              <p:sp>
                <p:nvSpPr>
                  <p:cNvPr id="32" name="Rectangle 31"/>
                  <p:cNvSpPr/>
                  <p:nvPr/>
                </p:nvSpPr>
                <p:spPr>
                  <a:xfrm>
                    <a:off x="4419600" y="3279647"/>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Caregiver</a:t>
                    </a:r>
                  </a:p>
                </p:txBody>
              </p:sp>
              <p:sp>
                <p:nvSpPr>
                  <p:cNvPr id="33" name="Rectangle 32"/>
                  <p:cNvSpPr/>
                  <p:nvPr/>
                </p:nvSpPr>
                <p:spPr>
                  <a:xfrm>
                    <a:off x="6406896" y="3279646"/>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nvGrpSpPr>
              <p:cNvPr id="34" name="Group 33"/>
              <p:cNvGrpSpPr/>
              <p:nvPr/>
            </p:nvGrpSpPr>
            <p:grpSpPr>
              <a:xfrm>
                <a:off x="4565904" y="5308613"/>
                <a:ext cx="3761232" cy="851441"/>
                <a:chOff x="4565904" y="3230878"/>
                <a:chExt cx="3761232" cy="851441"/>
              </a:xfrm>
            </p:grpSpPr>
            <p:cxnSp>
              <p:nvCxnSpPr>
                <p:cNvPr id="35" name="Straight Connector 34"/>
                <p:cNvCxnSpPr/>
                <p:nvPr/>
              </p:nvCxnSpPr>
              <p:spPr>
                <a:xfrm>
                  <a:off x="4565904"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87440"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858000" y="3230878"/>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nvGrpSpPr>
              <p:cNvPr id="43" name="Group 42"/>
              <p:cNvGrpSpPr/>
              <p:nvPr/>
            </p:nvGrpSpPr>
            <p:grpSpPr>
              <a:xfrm>
                <a:off x="4562856" y="1265095"/>
                <a:ext cx="3749040" cy="851442"/>
                <a:chOff x="4578096" y="3255262"/>
                <a:chExt cx="3749040" cy="851442"/>
              </a:xfrm>
            </p:grpSpPr>
            <p:cxnSp>
              <p:nvCxnSpPr>
                <p:cNvPr id="44" name="Straight Connector 43"/>
                <p:cNvCxnSpPr/>
                <p:nvPr/>
              </p:nvCxnSpPr>
              <p:spPr>
                <a:xfrm>
                  <a:off x="4578096" y="3675888"/>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187440" y="368808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870704" y="3255262"/>
                  <a:ext cx="3456432" cy="851442"/>
                  <a:chOff x="4419600" y="3255262"/>
                  <a:chExt cx="3456432" cy="851442"/>
                </a:xfrm>
              </p:grpSpPr>
              <p:sp>
                <p:nvSpPr>
                  <p:cNvPr id="50" name="Rectangle 49"/>
                  <p:cNvSpPr/>
                  <p:nvPr/>
                </p:nvSpPr>
                <p:spPr>
                  <a:xfrm>
                    <a:off x="4419600" y="3255263"/>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Caregiver</a:t>
                    </a:r>
                  </a:p>
                </p:txBody>
              </p:sp>
              <p:sp>
                <p:nvSpPr>
                  <p:cNvPr id="51" name="Rectangle 50"/>
                  <p:cNvSpPr/>
                  <p:nvPr/>
                </p:nvSpPr>
                <p:spPr>
                  <a:xfrm>
                    <a:off x="6406896" y="3255262"/>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Child</a:t>
                    </a:r>
                  </a:p>
                </p:txBody>
              </p:sp>
            </p:grpSp>
          </p:grpSp>
        </p:grpSp>
        <p:cxnSp>
          <p:nvCxnSpPr>
            <p:cNvPr id="52" name="Straight Connector 51"/>
            <p:cNvCxnSpPr/>
            <p:nvPr/>
          </p:nvCxnSpPr>
          <p:spPr>
            <a:xfrm rot="16200000">
              <a:off x="1481328" y="4033048"/>
              <a:ext cx="21031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4061460" y="2508478"/>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055364" y="5558572"/>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EA398A9D-44F9-5341-BCB4-B8D90AEB9A2A}"/>
              </a:ext>
            </a:extLst>
          </p:cNvPr>
          <p:cNvSpPr/>
          <p:nvPr/>
        </p:nvSpPr>
        <p:spPr>
          <a:xfrm>
            <a:off x="4450080" y="2541983"/>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48" name="Rectangle 47">
            <a:extLst>
              <a:ext uri="{FF2B5EF4-FFF2-40B4-BE49-F238E27FC236}">
                <a16:creationId xmlns:a16="http://schemas.microsoft.com/office/drawing/2014/main" id="{7581ECC6-C56F-D344-8E57-DF522F239170}"/>
              </a:ext>
            </a:extLst>
          </p:cNvPr>
          <p:cNvSpPr/>
          <p:nvPr/>
        </p:nvSpPr>
        <p:spPr>
          <a:xfrm>
            <a:off x="4447467" y="4629410"/>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49" name="Rectangle 48">
            <a:extLst>
              <a:ext uri="{FF2B5EF4-FFF2-40B4-BE49-F238E27FC236}">
                <a16:creationId xmlns:a16="http://schemas.microsoft.com/office/drawing/2014/main" id="{9D437A57-E017-1A43-9F4E-614BD20A015A}"/>
              </a:ext>
            </a:extLst>
          </p:cNvPr>
          <p:cNvSpPr/>
          <p:nvPr/>
        </p:nvSpPr>
        <p:spPr>
          <a:xfrm>
            <a:off x="6349419" y="3588451"/>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Caregiver</a:t>
            </a:r>
          </a:p>
        </p:txBody>
      </p:sp>
      <p:sp>
        <p:nvSpPr>
          <p:cNvPr id="55" name="Rectangle 54">
            <a:extLst>
              <a:ext uri="{FF2B5EF4-FFF2-40B4-BE49-F238E27FC236}">
                <a16:creationId xmlns:a16="http://schemas.microsoft.com/office/drawing/2014/main" id="{5D4704A3-332D-F24E-B29E-FF97FE769727}"/>
              </a:ext>
            </a:extLst>
          </p:cNvPr>
          <p:cNvSpPr/>
          <p:nvPr/>
        </p:nvSpPr>
        <p:spPr>
          <a:xfrm>
            <a:off x="6398405" y="5674280"/>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Caregiver</a:t>
            </a:r>
          </a:p>
        </p:txBody>
      </p:sp>
      <p:sp>
        <p:nvSpPr>
          <p:cNvPr id="57" name="Subtitle 5">
            <a:extLst>
              <a:ext uri="{FF2B5EF4-FFF2-40B4-BE49-F238E27FC236}">
                <a16:creationId xmlns:a16="http://schemas.microsoft.com/office/drawing/2014/main" id="{D4C33DBF-BA78-B440-BDA1-F89087808512}"/>
              </a:ext>
            </a:extLst>
          </p:cNvPr>
          <p:cNvSpPr>
            <a:spLocks noGrp="1"/>
          </p:cNvSpPr>
          <p:nvPr>
            <p:ph type="title"/>
          </p:nvPr>
        </p:nvSpPr>
        <p:spPr>
          <a:xfrm>
            <a:off x="2356104" y="282302"/>
            <a:ext cx="7886700" cy="1484694"/>
          </a:xfrm>
        </p:spPr>
        <p:txBody>
          <a:bodyPr>
            <a:normAutofit fontScale="90000"/>
          </a:bodyPr>
          <a:lstStyle/>
          <a:p>
            <a:pPr algn="ctr"/>
            <a:r>
              <a:rPr lang="en-US" b="1" dirty="0">
                <a:solidFill>
                  <a:srgbClr val="2015D3"/>
                </a:solidFill>
                <a:ea typeface="Avenir Next" charset="0"/>
                <a:cs typeface="Avenir Next" charset="0"/>
              </a:rPr>
              <a:t>Cascading Model</a:t>
            </a:r>
            <a:br>
              <a:rPr lang="en-US" b="1" dirty="0">
                <a:solidFill>
                  <a:srgbClr val="2015D3"/>
                </a:solidFill>
                <a:ea typeface="Avenir Next" charset="0"/>
                <a:cs typeface="Avenir Next" charset="0"/>
              </a:rPr>
            </a:br>
            <a:r>
              <a:rPr lang="en-US" sz="2700" b="1" i="1" dirty="0">
                <a:solidFill>
                  <a:srgbClr val="2015D3"/>
                </a:solidFill>
                <a:ea typeface="Avenir Next" charset="0"/>
                <a:cs typeface="Avenir Next" charset="0"/>
              </a:rPr>
              <a:t>Training and Coaching Professionals to Work with Families</a:t>
            </a:r>
            <a:br>
              <a:rPr lang="en-US" b="1" dirty="0">
                <a:solidFill>
                  <a:srgbClr val="2015D3"/>
                </a:solidFill>
                <a:ea typeface="Avenir Next" charset="0"/>
                <a:cs typeface="Avenir Next" charset="0"/>
              </a:rPr>
            </a:br>
            <a:endParaRPr lang="en-US" b="1" dirty="0">
              <a:solidFill>
                <a:srgbClr val="2015D3"/>
              </a:solidFill>
              <a:ea typeface="Avenir Next" charset="0"/>
              <a:cs typeface="Avenir Next" charset="0"/>
            </a:endParaRPr>
          </a:p>
        </p:txBody>
      </p:sp>
      <p:pic>
        <p:nvPicPr>
          <p:cNvPr id="58" name="Picture 57">
            <a:extLst>
              <a:ext uri="{FF2B5EF4-FFF2-40B4-BE49-F238E27FC236}">
                <a16:creationId xmlns:a16="http://schemas.microsoft.com/office/drawing/2014/main" id="{93EE7618-766F-F04B-A07C-99F08AAC123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5098"/>
          <a:stretch/>
        </p:blipFill>
        <p:spPr>
          <a:xfrm>
            <a:off x="1796464" y="1417647"/>
            <a:ext cx="841155" cy="914400"/>
          </a:xfrm>
          <a:prstGeom prst="rect">
            <a:avLst/>
          </a:prstGeom>
        </p:spPr>
      </p:pic>
    </p:spTree>
    <p:extLst>
      <p:ext uri="{BB962C8B-B14F-4D97-AF65-F5344CB8AC3E}">
        <p14:creationId xmlns:p14="http://schemas.microsoft.com/office/powerpoint/2010/main" val="2189995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In the end of the cascading model, these caregivers are able to support their child to achieve outcomes."/>
          <p:cNvGrpSpPr/>
          <p:nvPr/>
        </p:nvGrpSpPr>
        <p:grpSpPr>
          <a:xfrm>
            <a:off x="2380488" y="1611566"/>
            <a:ext cx="7431024" cy="4894958"/>
            <a:chOff x="896112" y="1582088"/>
            <a:chExt cx="7431024" cy="4894958"/>
          </a:xfrm>
        </p:grpSpPr>
        <p:grpSp>
          <p:nvGrpSpPr>
            <p:cNvPr id="2" name="Group 1"/>
            <p:cNvGrpSpPr/>
            <p:nvPr/>
          </p:nvGrpSpPr>
          <p:grpSpPr>
            <a:xfrm>
              <a:off x="896112" y="1582088"/>
              <a:ext cx="7431024" cy="4894958"/>
              <a:chOff x="896112" y="1265096"/>
              <a:chExt cx="7431024" cy="4894958"/>
            </a:xfrm>
          </p:grpSpPr>
          <p:grpSp>
            <p:nvGrpSpPr>
              <p:cNvPr id="7" name="Group 6"/>
              <p:cNvGrpSpPr/>
              <p:nvPr/>
            </p:nvGrpSpPr>
            <p:grpSpPr>
              <a:xfrm>
                <a:off x="896112" y="3279646"/>
                <a:ext cx="7431024" cy="851442"/>
                <a:chOff x="896112" y="3279646"/>
                <a:chExt cx="7431024" cy="851442"/>
              </a:xfrm>
            </p:grpSpPr>
            <p:cxnSp>
              <p:nvCxnSpPr>
                <p:cNvPr id="8" name="Straight Connector 7"/>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31136" y="371856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896112" y="3279646"/>
                  <a:ext cx="7431024" cy="851442"/>
                  <a:chOff x="445008" y="3279646"/>
                  <a:chExt cx="7431024" cy="851442"/>
                </a:xfrm>
              </p:grpSpPr>
              <p:sp>
                <p:nvSpPr>
                  <p:cNvPr id="12" name="Rectangle 11"/>
                  <p:cNvSpPr/>
                  <p:nvPr/>
                </p:nvSpPr>
                <p:spPr>
                  <a:xfrm>
                    <a:off x="445008"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Researcher/Scholar</a:t>
                    </a:r>
                  </a:p>
                </p:txBody>
              </p:sp>
              <p:sp>
                <p:nvSpPr>
                  <p:cNvPr id="13" name="Rectangle 12"/>
                  <p:cNvSpPr/>
                  <p:nvPr/>
                </p:nvSpPr>
                <p:spPr>
                  <a:xfrm>
                    <a:off x="2432304"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15" name="Rectangle 14"/>
                  <p:cNvSpPr/>
                  <p:nvPr/>
                </p:nvSpPr>
                <p:spPr>
                  <a:xfrm>
                    <a:off x="6406896" y="3279646"/>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Child</a:t>
                    </a:r>
                  </a:p>
                </p:txBody>
              </p:sp>
            </p:grpSp>
          </p:grpSp>
          <p:grpSp>
            <p:nvGrpSpPr>
              <p:cNvPr id="16" name="Group 15"/>
              <p:cNvGrpSpPr/>
              <p:nvPr/>
            </p:nvGrpSpPr>
            <p:grpSpPr>
              <a:xfrm>
                <a:off x="2508504" y="2253970"/>
                <a:ext cx="5803392" cy="851442"/>
                <a:chOff x="2523744" y="3279646"/>
                <a:chExt cx="5803392" cy="851442"/>
              </a:xfrm>
            </p:grpSpPr>
            <p:cxnSp>
              <p:nvCxnSpPr>
                <p:cNvPr id="17" name="Straight Connector 16"/>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883408" y="3279646"/>
                  <a:ext cx="5443728" cy="851442"/>
                  <a:chOff x="2432304" y="3279646"/>
                  <a:chExt cx="5443728" cy="851442"/>
                </a:xfrm>
              </p:grpSpPr>
              <p:sp>
                <p:nvSpPr>
                  <p:cNvPr id="22" name="Rectangle 21"/>
                  <p:cNvSpPr/>
                  <p:nvPr/>
                </p:nvSpPr>
                <p:spPr>
                  <a:xfrm>
                    <a:off x="2432304"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24" name="Rectangle 23"/>
                  <p:cNvSpPr/>
                  <p:nvPr/>
                </p:nvSpPr>
                <p:spPr>
                  <a:xfrm>
                    <a:off x="6406896" y="3279646"/>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Child</a:t>
                    </a:r>
                  </a:p>
                </p:txBody>
              </p:sp>
            </p:grpSp>
          </p:grpSp>
          <p:grpSp>
            <p:nvGrpSpPr>
              <p:cNvPr id="25" name="Group 24"/>
              <p:cNvGrpSpPr/>
              <p:nvPr/>
            </p:nvGrpSpPr>
            <p:grpSpPr>
              <a:xfrm>
                <a:off x="2523744" y="4305321"/>
                <a:ext cx="4578096" cy="851441"/>
                <a:chOff x="2523744" y="3279647"/>
                <a:chExt cx="4578096" cy="851441"/>
              </a:xfrm>
            </p:grpSpPr>
            <p:cxnSp>
              <p:nvCxnSpPr>
                <p:cNvPr id="26" name="Straight Connector 25"/>
                <p:cNvCxnSpPr/>
                <p:nvPr/>
              </p:nvCxnSpPr>
              <p:spPr>
                <a:xfrm>
                  <a:off x="4139184"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87440" y="371246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23744" y="3718560"/>
                  <a:ext cx="6400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883408" y="3279647"/>
                  <a:ext cx="3456432" cy="851441"/>
                  <a:chOff x="2432304" y="3279647"/>
                  <a:chExt cx="3456432" cy="851441"/>
                </a:xfrm>
              </p:grpSpPr>
              <p:sp>
                <p:nvSpPr>
                  <p:cNvPr id="31" name="Rectangle 30"/>
                  <p:cNvSpPr/>
                  <p:nvPr/>
                </p:nvSpPr>
                <p:spPr>
                  <a:xfrm>
                    <a:off x="2432304"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Professional</a:t>
                    </a:r>
                  </a:p>
                </p:txBody>
              </p:sp>
              <p:sp>
                <p:nvSpPr>
                  <p:cNvPr id="32" name="Rectangle 31"/>
                  <p:cNvSpPr/>
                  <p:nvPr/>
                </p:nvSpPr>
                <p:spPr>
                  <a:xfrm>
                    <a:off x="4419600" y="3279647"/>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grpSp>
          </p:grpSp>
          <p:grpSp>
            <p:nvGrpSpPr>
              <p:cNvPr id="34" name="Group 33"/>
              <p:cNvGrpSpPr/>
              <p:nvPr/>
            </p:nvGrpSpPr>
            <p:grpSpPr>
              <a:xfrm>
                <a:off x="4565904" y="5308613"/>
                <a:ext cx="3761232" cy="851441"/>
                <a:chOff x="4565904" y="3230878"/>
                <a:chExt cx="3761232" cy="851441"/>
              </a:xfrm>
            </p:grpSpPr>
            <p:cxnSp>
              <p:nvCxnSpPr>
                <p:cNvPr id="35" name="Straight Connector 34"/>
                <p:cNvCxnSpPr/>
                <p:nvPr/>
              </p:nvCxnSpPr>
              <p:spPr>
                <a:xfrm>
                  <a:off x="4565904"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87440" y="3663696"/>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858000" y="3230878"/>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Child</a:t>
                  </a:r>
                </a:p>
              </p:txBody>
            </p:sp>
          </p:grpSp>
          <p:grpSp>
            <p:nvGrpSpPr>
              <p:cNvPr id="43" name="Group 42"/>
              <p:cNvGrpSpPr/>
              <p:nvPr/>
            </p:nvGrpSpPr>
            <p:grpSpPr>
              <a:xfrm>
                <a:off x="4562856" y="1265096"/>
                <a:ext cx="2523744" cy="851441"/>
                <a:chOff x="4578096" y="3255263"/>
                <a:chExt cx="2523744" cy="851441"/>
              </a:xfrm>
            </p:grpSpPr>
            <p:cxnSp>
              <p:nvCxnSpPr>
                <p:cNvPr id="44" name="Straight Connector 43"/>
                <p:cNvCxnSpPr/>
                <p:nvPr/>
              </p:nvCxnSpPr>
              <p:spPr>
                <a:xfrm>
                  <a:off x="4578096" y="3675888"/>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187440" y="3688080"/>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870704" y="3255263"/>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grpSp>
        </p:grpSp>
        <p:cxnSp>
          <p:nvCxnSpPr>
            <p:cNvPr id="52" name="Straight Connector 51"/>
            <p:cNvCxnSpPr/>
            <p:nvPr/>
          </p:nvCxnSpPr>
          <p:spPr>
            <a:xfrm rot="16200000">
              <a:off x="1481328" y="4033048"/>
              <a:ext cx="21031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4061460" y="2508478"/>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055364" y="5558572"/>
              <a:ext cx="10515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172077F2-82D9-1443-941C-237438953421}"/>
              </a:ext>
            </a:extLst>
          </p:cNvPr>
          <p:cNvSpPr/>
          <p:nvPr/>
        </p:nvSpPr>
        <p:spPr>
          <a:xfrm>
            <a:off x="6342234" y="2651435"/>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48" name="Rectangle 47">
            <a:extLst>
              <a:ext uri="{FF2B5EF4-FFF2-40B4-BE49-F238E27FC236}">
                <a16:creationId xmlns:a16="http://schemas.microsoft.com/office/drawing/2014/main" id="{7E28258E-3E73-D648-A6E6-A46C5C04EEF9}"/>
              </a:ext>
            </a:extLst>
          </p:cNvPr>
          <p:cNvSpPr/>
          <p:nvPr/>
        </p:nvSpPr>
        <p:spPr>
          <a:xfrm>
            <a:off x="6355298" y="3677488"/>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49" name="Rectangle 48">
            <a:extLst>
              <a:ext uri="{FF2B5EF4-FFF2-40B4-BE49-F238E27FC236}">
                <a16:creationId xmlns:a16="http://schemas.microsoft.com/office/drawing/2014/main" id="{25E1EAE1-AD91-424E-A509-09E3BBA4873E}"/>
              </a:ext>
            </a:extLst>
          </p:cNvPr>
          <p:cNvSpPr/>
          <p:nvPr/>
        </p:nvSpPr>
        <p:spPr>
          <a:xfrm>
            <a:off x="6355080" y="5670368"/>
            <a:ext cx="1469136" cy="851441"/>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Caregiver</a:t>
            </a:r>
          </a:p>
        </p:txBody>
      </p:sp>
      <p:sp>
        <p:nvSpPr>
          <p:cNvPr id="55" name="Rectangle 54">
            <a:extLst>
              <a:ext uri="{FF2B5EF4-FFF2-40B4-BE49-F238E27FC236}">
                <a16:creationId xmlns:a16="http://schemas.microsoft.com/office/drawing/2014/main" id="{E9BC48C5-87BA-8E4C-94A7-31B1748FB3AC}"/>
              </a:ext>
            </a:extLst>
          </p:cNvPr>
          <p:cNvSpPr/>
          <p:nvPr/>
        </p:nvSpPr>
        <p:spPr>
          <a:xfrm>
            <a:off x="8342376" y="4640600"/>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Child</a:t>
            </a:r>
          </a:p>
        </p:txBody>
      </p:sp>
      <p:sp>
        <p:nvSpPr>
          <p:cNvPr id="56" name="Rectangle 55">
            <a:extLst>
              <a:ext uri="{FF2B5EF4-FFF2-40B4-BE49-F238E27FC236}">
                <a16:creationId xmlns:a16="http://schemas.microsoft.com/office/drawing/2014/main" id="{618E4B65-3C27-A848-AF9E-67434251A682}"/>
              </a:ext>
            </a:extLst>
          </p:cNvPr>
          <p:cNvSpPr/>
          <p:nvPr/>
        </p:nvSpPr>
        <p:spPr>
          <a:xfrm>
            <a:off x="8342376" y="1588962"/>
            <a:ext cx="1469136" cy="851441"/>
          </a:xfrm>
          <a:prstGeom prst="rect">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Arial" charset="0"/>
                <a:cs typeface="Arial" charset="0"/>
              </a:rPr>
              <a:t>Child</a:t>
            </a:r>
          </a:p>
        </p:txBody>
      </p:sp>
      <p:sp>
        <p:nvSpPr>
          <p:cNvPr id="51" name="Subtitle 5">
            <a:extLst>
              <a:ext uri="{FF2B5EF4-FFF2-40B4-BE49-F238E27FC236}">
                <a16:creationId xmlns:a16="http://schemas.microsoft.com/office/drawing/2014/main" id="{40654BEE-6DFF-9F42-B567-49CBBCBB7A5A}"/>
              </a:ext>
            </a:extLst>
          </p:cNvPr>
          <p:cNvSpPr>
            <a:spLocks noGrp="1"/>
          </p:cNvSpPr>
          <p:nvPr>
            <p:ph type="title"/>
          </p:nvPr>
        </p:nvSpPr>
        <p:spPr>
          <a:xfrm>
            <a:off x="2356104" y="282302"/>
            <a:ext cx="7886700" cy="1484694"/>
          </a:xfrm>
        </p:spPr>
        <p:txBody>
          <a:bodyPr>
            <a:normAutofit fontScale="90000"/>
          </a:bodyPr>
          <a:lstStyle/>
          <a:p>
            <a:pPr algn="ctr"/>
            <a:r>
              <a:rPr lang="en-US" b="1" dirty="0">
                <a:solidFill>
                  <a:srgbClr val="2015D3"/>
                </a:solidFill>
                <a:ea typeface="Avenir Next" charset="0"/>
                <a:cs typeface="Avenir Next" charset="0"/>
              </a:rPr>
              <a:t>Cascading Model</a:t>
            </a:r>
            <a:br>
              <a:rPr lang="en-US" b="1" dirty="0">
                <a:solidFill>
                  <a:srgbClr val="2015D3"/>
                </a:solidFill>
                <a:ea typeface="Avenir Next" charset="0"/>
                <a:cs typeface="Avenir Next" charset="0"/>
              </a:rPr>
            </a:br>
            <a:r>
              <a:rPr lang="en-US" sz="2700" b="1" i="1" dirty="0">
                <a:solidFill>
                  <a:srgbClr val="2015D3"/>
                </a:solidFill>
                <a:ea typeface="Avenir Next" charset="0"/>
                <a:cs typeface="Avenir Next" charset="0"/>
              </a:rPr>
              <a:t>Training and Coaching Professionals to Work with Families</a:t>
            </a:r>
            <a:br>
              <a:rPr lang="en-US" b="1" i="1" dirty="0">
                <a:solidFill>
                  <a:srgbClr val="2015D3"/>
                </a:solidFill>
                <a:ea typeface="Avenir Next" charset="0"/>
                <a:cs typeface="Avenir Next" charset="0"/>
              </a:rPr>
            </a:br>
            <a:endParaRPr lang="en-US" b="1" i="1" dirty="0">
              <a:solidFill>
                <a:srgbClr val="2015D3"/>
              </a:solidFill>
              <a:ea typeface="Avenir Next" charset="0"/>
              <a:cs typeface="Avenir Next" charset="0"/>
            </a:endParaRPr>
          </a:p>
        </p:txBody>
      </p:sp>
      <p:pic>
        <p:nvPicPr>
          <p:cNvPr id="57" name="Picture 56">
            <a:extLst>
              <a:ext uri="{FF2B5EF4-FFF2-40B4-BE49-F238E27FC236}">
                <a16:creationId xmlns:a16="http://schemas.microsoft.com/office/drawing/2014/main" id="{87FEC923-7B6D-9A4C-B1B9-7087806B5E0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 b="5098"/>
          <a:stretch/>
        </p:blipFill>
        <p:spPr>
          <a:xfrm>
            <a:off x="1796464" y="1417647"/>
            <a:ext cx="841155" cy="914400"/>
          </a:xfrm>
          <a:prstGeom prst="rect">
            <a:avLst/>
          </a:prstGeom>
        </p:spPr>
      </p:pic>
    </p:spTree>
    <p:extLst>
      <p:ext uri="{BB962C8B-B14F-4D97-AF65-F5344CB8AC3E}">
        <p14:creationId xmlns:p14="http://schemas.microsoft.com/office/powerpoint/2010/main" val="407715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hidden="1">
            <a:extLst>
              <a:ext uri="{FF2B5EF4-FFF2-40B4-BE49-F238E27FC236}">
                <a16:creationId xmlns:a16="http://schemas.microsoft.com/office/drawing/2014/main" id="{62D82483-DDFD-4D57-9749-873920A3C3B3}"/>
              </a:ext>
            </a:extLst>
          </p:cNvPr>
          <p:cNvSpPr>
            <a:spLocks noGrp="1"/>
          </p:cNvSpPr>
          <p:nvPr>
            <p:ph type="title" idx="4294967295"/>
          </p:nvPr>
        </p:nvSpPr>
        <p:spPr/>
        <p:txBody>
          <a:bodyPr/>
          <a:lstStyle/>
          <a:p>
            <a:r>
              <a:rPr lang="en-US" dirty="0"/>
              <a:t>Technology</a:t>
            </a:r>
          </a:p>
        </p:txBody>
      </p:sp>
      <p:grpSp>
        <p:nvGrpSpPr>
          <p:cNvPr id="6" name="Group 5">
            <a:extLst>
              <a:ext uri="{C183D7F6-B498-43B3-948B-1728B52AA6E4}">
                <adec:decorative xmlns:adec="http://schemas.microsoft.com/office/drawing/2017/decorative" val="1"/>
              </a:ext>
            </a:extLst>
          </p:cNvPr>
          <p:cNvGrpSpPr/>
          <p:nvPr/>
        </p:nvGrpSpPr>
        <p:grpSpPr>
          <a:xfrm>
            <a:off x="17484740" y="21654003"/>
            <a:ext cx="6666235" cy="1097280"/>
            <a:chOff x="12322805" y="20772324"/>
            <a:chExt cx="6666235" cy="109728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grpSp>
        <p:nvGrpSpPr>
          <p:cNvPr id="11" name="Group 10">
            <a:extLst>
              <a:ext uri="{C183D7F6-B498-43B3-948B-1728B52AA6E4}">
                <adec:decorative xmlns:adec="http://schemas.microsoft.com/office/drawing/2017/decorative" val="1"/>
              </a:ext>
            </a:extLst>
          </p:cNvPr>
          <p:cNvGrpSpPr/>
          <p:nvPr/>
        </p:nvGrpSpPr>
        <p:grpSpPr>
          <a:xfrm>
            <a:off x="17637140" y="21806403"/>
            <a:ext cx="6666235" cy="1097280"/>
            <a:chOff x="12322805" y="20772324"/>
            <a:chExt cx="6666235" cy="109728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grpSp>
        <p:nvGrpSpPr>
          <p:cNvPr id="16" name="Group 15">
            <a:extLst>
              <a:ext uri="{C183D7F6-B498-43B3-948B-1728B52AA6E4}">
                <adec:decorative xmlns:adec="http://schemas.microsoft.com/office/drawing/2017/decorative" val="1"/>
              </a:ext>
            </a:extLst>
          </p:cNvPr>
          <p:cNvGrpSpPr/>
          <p:nvPr/>
        </p:nvGrpSpPr>
        <p:grpSpPr>
          <a:xfrm>
            <a:off x="17789540" y="21958803"/>
            <a:ext cx="6666235" cy="1097280"/>
            <a:chOff x="12322805" y="20772324"/>
            <a:chExt cx="6666235" cy="109728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grpSp>
        <p:nvGrpSpPr>
          <p:cNvPr id="21" name="Group 20">
            <a:extLst>
              <a:ext uri="{C183D7F6-B498-43B3-948B-1728B52AA6E4}">
                <adec:decorative xmlns:adec="http://schemas.microsoft.com/office/drawing/2017/decorative" val="1"/>
              </a:ext>
            </a:extLst>
          </p:cNvPr>
          <p:cNvGrpSpPr/>
          <p:nvPr/>
        </p:nvGrpSpPr>
        <p:grpSpPr>
          <a:xfrm>
            <a:off x="17941940" y="22111203"/>
            <a:ext cx="6666235" cy="1097280"/>
            <a:chOff x="12322805" y="20772324"/>
            <a:chExt cx="6666235" cy="109728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grpSp>
        <p:nvGrpSpPr>
          <p:cNvPr id="26" name="Group 25">
            <a:extLst>
              <a:ext uri="{C183D7F6-B498-43B3-948B-1728B52AA6E4}">
                <adec:decorative xmlns:adec="http://schemas.microsoft.com/office/drawing/2017/decorative" val="1"/>
              </a:ext>
            </a:extLst>
          </p:cNvPr>
          <p:cNvGrpSpPr/>
          <p:nvPr/>
        </p:nvGrpSpPr>
        <p:grpSpPr>
          <a:xfrm>
            <a:off x="18094340" y="22263603"/>
            <a:ext cx="6666235" cy="1097280"/>
            <a:chOff x="12322805" y="20772324"/>
            <a:chExt cx="6666235" cy="109728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grpSp>
        <p:nvGrpSpPr>
          <p:cNvPr id="31" name="Group 30">
            <a:extLst>
              <a:ext uri="{C183D7F6-B498-43B3-948B-1728B52AA6E4}">
                <adec:decorative xmlns:adec="http://schemas.microsoft.com/office/drawing/2017/decorative" val="1"/>
              </a:ext>
            </a:extLst>
          </p:cNvPr>
          <p:cNvGrpSpPr/>
          <p:nvPr/>
        </p:nvGrpSpPr>
        <p:grpSpPr>
          <a:xfrm>
            <a:off x="18246740" y="22416003"/>
            <a:ext cx="6666235" cy="1097280"/>
            <a:chOff x="12322805" y="20772324"/>
            <a:chExt cx="6666235" cy="109728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8475" y="20772324"/>
              <a:ext cx="1097280" cy="1097280"/>
            </a:xfrm>
            <a:prstGeom prst="rect">
              <a:avLst/>
            </a:prstGeom>
            <a:ln>
              <a:noFill/>
            </a:ln>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805" y="20872486"/>
              <a:ext cx="1247775" cy="914400"/>
            </a:xfrm>
            <a:prstGeom prst="rect">
              <a:avLst/>
            </a:prstGeom>
            <a:ln>
              <a:noFill/>
            </a:ln>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051" y="20872486"/>
              <a:ext cx="1460810" cy="914400"/>
            </a:xfrm>
            <a:prstGeom prst="rect">
              <a:avLst/>
            </a:prstGeom>
            <a:ln>
              <a:noFill/>
            </a:ln>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0200" y="20878800"/>
              <a:ext cx="2148840" cy="822960"/>
            </a:xfrm>
            <a:prstGeom prst="rect">
              <a:avLst/>
            </a:prstGeom>
            <a:ln>
              <a:noFill/>
            </a:ln>
          </p:spPr>
        </p:pic>
      </p:grpSp>
      <p:pic>
        <p:nvPicPr>
          <p:cNvPr id="36" name="Picture 3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99140" y="22668565"/>
            <a:ext cx="1247775" cy="914400"/>
          </a:xfrm>
          <a:prstGeom prst="rect">
            <a:avLst/>
          </a:prstGeom>
          <a:ln>
            <a:noFill/>
          </a:ln>
        </p:spPr>
      </p:pic>
      <p:pic>
        <p:nvPicPr>
          <p:cNvPr id="37" name="Picture 3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1540" y="22820965"/>
            <a:ext cx="1247775" cy="914400"/>
          </a:xfrm>
          <a:prstGeom prst="rect">
            <a:avLst/>
          </a:prstGeom>
          <a:ln>
            <a:noFill/>
          </a:ln>
        </p:spPr>
      </p:pic>
      <p:sp>
        <p:nvSpPr>
          <p:cNvPr id="38" name="Title 1" descr="Technology&#10;Supporting Practice Opportunities and Field Experience&#10;&#10;"/>
          <p:cNvSpPr txBox="1">
            <a:spLocks/>
          </p:cNvSpPr>
          <p:nvPr/>
        </p:nvSpPr>
        <p:spPr>
          <a:xfrm>
            <a:off x="2143411" y="229209"/>
            <a:ext cx="78867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solidFill>
                  <a:srgbClr val="44546A">
                    <a:lumMod val="75000"/>
                  </a:srgbClr>
                </a:solidFill>
              </a:ln>
              <a:solidFill>
                <a:srgbClr val="2015D3"/>
              </a:solidFill>
              <a:effectLst/>
              <a:uLnTx/>
              <a:uFillTx/>
              <a:latin typeface="Arial" charset="0"/>
              <a:ea typeface="Arial" charset="0"/>
              <a:cs typeface="Arial" charset="0"/>
            </a:endParaRPr>
          </a:p>
        </p:txBody>
      </p:sp>
      <p:pic>
        <p:nvPicPr>
          <p:cNvPr id="2" name="Picture 1" descr="Three examples of coaching form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43041" y="1160735"/>
            <a:ext cx="1486616" cy="2420666"/>
          </a:xfrm>
          <a:prstGeom prst="rect">
            <a:avLst/>
          </a:prstGeom>
          <a:ln>
            <a:solidFill>
              <a:schemeClr val="tx1"/>
            </a:solidFill>
          </a:ln>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88393">
            <a:off x="415790" y="1299386"/>
            <a:ext cx="1601507" cy="2428494"/>
          </a:xfrm>
          <a:prstGeom prst="rect">
            <a:avLst/>
          </a:prstGeom>
          <a:ln>
            <a:solidFill>
              <a:schemeClr val="tx1"/>
            </a:solidFill>
          </a:ln>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29983">
            <a:off x="2864084" y="1295883"/>
            <a:ext cx="1560958" cy="2345088"/>
          </a:xfrm>
          <a:prstGeom prst="rect">
            <a:avLst/>
          </a:prstGeom>
          <a:ln>
            <a:solidFill>
              <a:schemeClr val="tx1"/>
            </a:solidFill>
          </a:ln>
        </p:spPr>
      </p:pic>
      <p:pic>
        <p:nvPicPr>
          <p:cNvPr id="39" name="Picture 38">
            <a:extLst>
              <a:ext uri="{FF2B5EF4-FFF2-40B4-BE49-F238E27FC236}">
                <a16:creationId xmlns:a16="http://schemas.microsoft.com/office/drawing/2014/main" id="{BD06E736-3B72-B045-8EBB-07C1919698D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2470" y="4013765"/>
            <a:ext cx="4544291" cy="2688488"/>
          </a:xfrm>
          <a:prstGeom prst="rect">
            <a:avLst/>
          </a:prstGeom>
          <a:ln>
            <a:solidFill>
              <a:schemeClr val="tx1"/>
            </a:solidFill>
          </a:ln>
        </p:spPr>
      </p:pic>
      <p:sp>
        <p:nvSpPr>
          <p:cNvPr id="41" name="Subtitle 5">
            <a:extLst>
              <a:ext uri="{FF2B5EF4-FFF2-40B4-BE49-F238E27FC236}">
                <a16:creationId xmlns:a16="http://schemas.microsoft.com/office/drawing/2014/main" id="{C7558AEA-D295-ED40-911D-395451E5EA75}"/>
              </a:ext>
            </a:extLst>
          </p:cNvPr>
          <p:cNvSpPr txBox="1">
            <a:spLocks/>
          </p:cNvSpPr>
          <p:nvPr/>
        </p:nvSpPr>
        <p:spPr>
          <a:xfrm>
            <a:off x="2356104" y="282302"/>
            <a:ext cx="7886700" cy="148469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rPr>
              <a:t>Technology</a:t>
            </a:r>
            <a:br>
              <a:rPr kumimoji="0" lang="en-US" sz="4400" b="1" i="0"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rPr>
            </a:br>
            <a:r>
              <a:rPr kumimoji="0" lang="en-US" sz="2700" b="1" i="1"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rPr>
              <a:t>Supporting Practice Opportunities and Field Experience</a:t>
            </a:r>
            <a:br>
              <a:rPr kumimoji="0" lang="en-US" sz="4400" b="1" i="0"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rPr>
            </a:br>
            <a:endParaRPr kumimoji="0" lang="en-US" sz="4400" b="1" i="0" u="none" strike="noStrike" kern="1200" cap="none" spc="0" normalizeH="0" baseline="0" noProof="0" dirty="0">
              <a:ln>
                <a:noFill/>
              </a:ln>
              <a:solidFill>
                <a:srgbClr val="2015D3"/>
              </a:solidFill>
              <a:effectLst/>
              <a:uLnTx/>
              <a:uFillTx/>
              <a:latin typeface="Calibri Light" panose="020F0302020204030204"/>
              <a:ea typeface="Avenir Next" charset="0"/>
              <a:cs typeface="Avenir Next" charset="0"/>
            </a:endParaRPr>
          </a:p>
        </p:txBody>
      </p:sp>
      <p:sp>
        <p:nvSpPr>
          <p:cNvPr id="5" name="TextBox 4">
            <a:extLst>
              <a:ext uri="{FF2B5EF4-FFF2-40B4-BE49-F238E27FC236}">
                <a16:creationId xmlns:a16="http://schemas.microsoft.com/office/drawing/2014/main" id="{4FE4BFEE-5865-6C4E-A1C9-DF2A0F63C58F}"/>
              </a:ext>
            </a:extLst>
          </p:cNvPr>
          <p:cNvSpPr txBox="1"/>
          <p:nvPr/>
        </p:nvSpPr>
        <p:spPr>
          <a:xfrm>
            <a:off x="5899735" y="1447800"/>
            <a:ext cx="5885144" cy="3323987"/>
          </a:xfrm>
          <a:prstGeom prst="rect">
            <a:avLst/>
          </a:prstGeom>
          <a:solidFill>
            <a:schemeClr val="bg1"/>
          </a:solidFill>
          <a:ln w="12700">
            <a:solidFill>
              <a:srgbClr val="2015D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Developing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Readings, case studies, video examples, coding videos, role playing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Developing 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Observing scholars and providing supportive and corrective feedback, working in teams, self-observations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1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8A78C7D-D179-4948-B618-D975B3E0783D}"/>
              </a:ext>
            </a:extLst>
          </p:cNvPr>
          <p:cNvSpPr>
            <a:spLocks noGrp="1"/>
          </p:cNvSpPr>
          <p:nvPr>
            <p:ph type="title" idx="4294967295"/>
          </p:nvPr>
        </p:nvSpPr>
        <p:spPr/>
        <p:txBody>
          <a:bodyPr/>
          <a:lstStyle/>
          <a:p>
            <a:r>
              <a:rPr lang="en-US" dirty="0"/>
              <a:t>Video</a:t>
            </a:r>
          </a:p>
        </p:txBody>
      </p:sp>
      <p:sp>
        <p:nvSpPr>
          <p:cNvPr id="12"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C526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9DFDD6-AD20-2B4B-ACD9-B5C4CFCADD64}"/>
              </a:ext>
            </a:extLst>
          </p:cNvPr>
          <p:cNvSpPr txBox="1"/>
          <p:nvPr/>
        </p:nvSpPr>
        <p:spPr>
          <a:xfrm>
            <a:off x="1109980" y="4277356"/>
            <a:ext cx="9966960" cy="156032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1" i="0" u="none" strike="noStrike" kern="1200" cap="none" spc="0" normalizeH="0" baseline="0" noProof="0">
                <a:ln>
                  <a:noFill/>
                </a:ln>
                <a:solidFill>
                  <a:srgbClr val="3C526B"/>
                </a:solidFill>
                <a:effectLst/>
                <a:uLnTx/>
                <a:uFillTx/>
                <a:latin typeface="Calibri Light" panose="020F0302020204030204"/>
                <a:ea typeface="+mn-ea"/>
                <a:cs typeface="+mn-cs"/>
              </a:rPr>
              <a:t>VIDEO</a:t>
            </a:r>
          </a:p>
        </p:txBody>
      </p:sp>
      <p:pic>
        <p:nvPicPr>
          <p:cNvPr id="4" name="Picture 3">
            <a:extLst>
              <a:ext uri="{FF2B5EF4-FFF2-40B4-BE49-F238E27FC236}">
                <a16:creationId xmlns:a16="http://schemas.microsoft.com/office/drawing/2014/main" id="{EE846F90-A15A-8C4E-B97A-EA6C09393698}"/>
              </a:ext>
              <a:ext uri="{C183D7F6-B498-43B3-948B-1728B52AA6E4}">
                <adec:decorative xmlns:adec="http://schemas.microsoft.com/office/drawing/2017/decorative" val="1"/>
              </a:ext>
            </a:extLst>
          </p:cNvPr>
          <p:cNvPicPr>
            <a:picLocks noChangeAspect="1"/>
          </p:cNvPicPr>
          <p:nvPr/>
        </p:nvPicPr>
        <p:blipFill rotWithShape="1">
          <a:blip r:embed="rId3"/>
          <a:srcRect t="1858" r="1" b="33170"/>
          <a:stretch/>
        </p:blipFill>
        <p:spPr>
          <a:xfrm>
            <a:off x="243840" y="256540"/>
            <a:ext cx="11704320" cy="3764276"/>
          </a:xfrm>
          <a:prstGeom prst="rect">
            <a:avLst/>
          </a:prstGeom>
        </p:spPr>
      </p:pic>
    </p:spTree>
    <p:extLst>
      <p:ext uri="{BB962C8B-B14F-4D97-AF65-F5344CB8AC3E}">
        <p14:creationId xmlns:p14="http://schemas.microsoft.com/office/powerpoint/2010/main" val="120401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versity of Kentucky">
            <a:extLst>
              <a:ext uri="{FF2B5EF4-FFF2-40B4-BE49-F238E27FC236}">
                <a16:creationId xmlns:a16="http://schemas.microsoft.com/office/drawing/2014/main" id="{15671998-CA64-4D72-B601-CB3D4EC310C8}"/>
              </a:ext>
            </a:extLst>
          </p:cNvPr>
          <p:cNvPicPr>
            <a:picLocks noChangeAspect="1"/>
          </p:cNvPicPr>
          <p:nvPr/>
        </p:nvPicPr>
        <p:blipFill>
          <a:blip r:embed="rId3"/>
          <a:stretch>
            <a:fillRect/>
          </a:stretch>
        </p:blipFill>
        <p:spPr>
          <a:xfrm>
            <a:off x="152400" y="4761635"/>
            <a:ext cx="1304441" cy="1304441"/>
          </a:xfrm>
          <a:prstGeom prst="rect">
            <a:avLst/>
          </a:prstGeom>
        </p:spPr>
      </p:pic>
      <p:sp>
        <p:nvSpPr>
          <p:cNvPr id="5" name="Title 4"/>
          <p:cNvSpPr>
            <a:spLocks noGrp="1"/>
          </p:cNvSpPr>
          <p:nvPr>
            <p:ph type="ctrTitle"/>
          </p:nvPr>
        </p:nvSpPr>
        <p:spPr>
          <a:xfrm>
            <a:off x="304800" y="1066800"/>
            <a:ext cx="11734800" cy="1143000"/>
          </a:xfrm>
        </p:spPr>
        <p:txBody>
          <a:bodyPr anchor="t">
            <a:noAutofit/>
          </a:bodyPr>
          <a:lstStyle/>
          <a:p>
            <a:pPr>
              <a:lnSpc>
                <a:spcPct val="100000"/>
              </a:lnSpc>
              <a:spcBef>
                <a:spcPts val="0"/>
              </a:spcBef>
            </a:pPr>
            <a:r>
              <a:rPr lang="en-US" sz="3600" b="1" dirty="0">
                <a:solidFill>
                  <a:srgbClr val="0B4365"/>
                </a:solidFill>
                <a:cs typeface="Times New Roman" panose="02020603050405020304" pitchFamily="18" charset="0"/>
              </a:rPr>
              <a:t>Channon K. Horn, Ph.D.</a:t>
            </a:r>
            <a:br>
              <a:rPr lang="en-US" sz="3600" b="1" dirty="0">
                <a:solidFill>
                  <a:srgbClr val="0B4365"/>
                </a:solidFill>
                <a:cs typeface="Times New Roman" panose="02020603050405020304" pitchFamily="18" charset="0"/>
              </a:rPr>
            </a:br>
            <a:r>
              <a:rPr lang="en-US" sz="3600" b="1" dirty="0">
                <a:solidFill>
                  <a:srgbClr val="0B4365"/>
                </a:solidFill>
                <a:cs typeface="Times New Roman" panose="02020603050405020304" pitchFamily="18" charset="0"/>
              </a:rPr>
              <a:t>University of Kentucky</a:t>
            </a:r>
            <a:br>
              <a:rPr lang="en-US" sz="4000" b="1" dirty="0">
                <a:solidFill>
                  <a:srgbClr val="0B4365"/>
                </a:solidFill>
                <a:cs typeface="Times New Roman" panose="02020603050405020304" pitchFamily="18" charset="0"/>
              </a:rPr>
            </a:br>
            <a:br>
              <a:rPr lang="en-US" sz="4000" b="1" dirty="0">
                <a:cs typeface="Times New Roman" panose="02020603050405020304" pitchFamily="18" charset="0"/>
              </a:rPr>
            </a:br>
            <a:r>
              <a:rPr lang="en-US" sz="3200" dirty="0">
                <a:cs typeface="Times New Roman" panose="02020603050405020304" pitchFamily="18" charset="0"/>
              </a:rPr>
              <a:t>Traditional, 4-year, special education </a:t>
            </a:r>
            <a:br>
              <a:rPr lang="en-US" sz="3200" dirty="0">
                <a:cs typeface="Times New Roman" panose="02020603050405020304" pitchFamily="18" charset="0"/>
              </a:rPr>
            </a:br>
            <a:r>
              <a:rPr lang="en-US" sz="3200" dirty="0">
                <a:cs typeface="Times New Roman" panose="02020603050405020304" pitchFamily="18" charset="0"/>
              </a:rPr>
              <a:t>with dual licensure program</a:t>
            </a:r>
            <a:br>
              <a:rPr lang="en-US" sz="3200" dirty="0">
                <a:cs typeface="Times New Roman" panose="02020603050405020304" pitchFamily="18" charset="0"/>
              </a:rPr>
            </a:br>
            <a:br>
              <a:rPr lang="en-US" sz="3200" dirty="0">
                <a:cs typeface="Times New Roman" panose="02020603050405020304" pitchFamily="18" charset="0"/>
              </a:rPr>
            </a:br>
            <a:r>
              <a:rPr lang="en-US" sz="2800" dirty="0">
                <a:cs typeface="Times New Roman" panose="02020603050405020304" pitchFamily="18" charset="0"/>
              </a:rPr>
              <a:t>21 Candidates fulfilling Student Teaching Requirements</a:t>
            </a:r>
            <a:br>
              <a:rPr lang="en-US" sz="2800" dirty="0">
                <a:cs typeface="Times New Roman" panose="02020603050405020304" pitchFamily="18" charset="0"/>
              </a:rPr>
            </a:br>
            <a:r>
              <a:rPr lang="en-US" sz="2800" dirty="0">
                <a:cs typeface="Times New Roman" panose="02020603050405020304" pitchFamily="18" charset="0"/>
              </a:rPr>
              <a:t>18 Candidates completing an advanced practicum experience</a:t>
            </a:r>
            <a:endParaRPr lang="en-US" sz="2800" i="1" dirty="0">
              <a:cs typeface="Times New Roman" panose="02020603050405020304" pitchFamily="18" charset="0"/>
            </a:endParaRPr>
          </a:p>
        </p:txBody>
      </p:sp>
      <p:sp>
        <p:nvSpPr>
          <p:cNvPr id="3" name="Rectangle 2">
            <a:extLst>
              <a:ext uri="{FF2B5EF4-FFF2-40B4-BE49-F238E27FC236}">
                <a16:creationId xmlns:a16="http://schemas.microsoft.com/office/drawing/2014/main" id="{546752F3-18BC-4717-BA9C-4C397BF32718}"/>
              </a:ext>
            </a:extLst>
          </p:cNvPr>
          <p:cNvSpPr/>
          <p:nvPr/>
        </p:nvSpPr>
        <p:spPr>
          <a:xfrm>
            <a:off x="1066800" y="5413856"/>
            <a:ext cx="4706318" cy="523220"/>
          </a:xfrm>
          <a:prstGeom prst="rect">
            <a:avLst/>
          </a:prstGeom>
        </p:spPr>
        <p:txBody>
          <a:bodyPr wrap="square">
            <a:spAutoFit/>
          </a:bodyPr>
          <a:lstStyle/>
          <a:p>
            <a:pPr algn="ctr"/>
            <a:r>
              <a:rPr lang="en-US" sz="2800" u="sng" dirty="0">
                <a:solidFill>
                  <a:srgbClr val="345065"/>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channon.horn@uky.edu</a:t>
            </a:r>
            <a:endParaRPr lang="en-US" sz="2800" dirty="0">
              <a:solidFill>
                <a:srgbClr val="345065"/>
              </a:solidFill>
            </a:endParaRPr>
          </a:p>
        </p:txBody>
      </p:sp>
    </p:spTree>
    <p:extLst>
      <p:ext uri="{BB962C8B-B14F-4D97-AF65-F5344CB8AC3E}">
        <p14:creationId xmlns:p14="http://schemas.microsoft.com/office/powerpoint/2010/main" val="50220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Opening Remarks</a:t>
            </a:r>
          </a:p>
        </p:txBody>
      </p:sp>
      <p:sp>
        <p:nvSpPr>
          <p:cNvPr id="2" name="Content Placeholder 1"/>
          <p:cNvSpPr>
            <a:spLocks noGrp="1"/>
          </p:cNvSpPr>
          <p:nvPr>
            <p:ph sz="half" idx="1"/>
          </p:nvPr>
        </p:nvSpPr>
        <p:spPr>
          <a:xfrm>
            <a:off x="304800" y="1143000"/>
            <a:ext cx="6248399" cy="4800599"/>
          </a:xfrm>
        </p:spPr>
        <p:txBody>
          <a:bodyPr>
            <a:normAutofit lnSpcReduction="10000"/>
          </a:bodyPr>
          <a:lstStyle/>
          <a:p>
            <a:r>
              <a:rPr lang="en-US" b="1" dirty="0"/>
              <a:t>Welcome! </a:t>
            </a:r>
          </a:p>
          <a:p>
            <a:r>
              <a:rPr lang="en-US" b="1" dirty="0"/>
              <a:t>Logistics </a:t>
            </a:r>
          </a:p>
          <a:p>
            <a:r>
              <a:rPr lang="en-US" b="1" dirty="0"/>
              <a:t>Today’s Agenda </a:t>
            </a:r>
          </a:p>
          <a:p>
            <a:pPr marL="858838" indent="-457200">
              <a:spcBef>
                <a:spcPts val="1200"/>
              </a:spcBef>
              <a:buFont typeface="Arial" panose="020B0604020202020204" pitchFamily="34" charset="0"/>
              <a:buChar char="•"/>
            </a:pPr>
            <a:r>
              <a:rPr lang="en-US" dirty="0"/>
              <a:t>84.325 (PDP) Investments           &amp; OSEP Priorities </a:t>
            </a:r>
          </a:p>
          <a:p>
            <a:pPr marL="858838" indent="-457200">
              <a:spcBef>
                <a:spcPts val="1200"/>
              </a:spcBef>
              <a:buFont typeface="Arial" panose="020B0604020202020204" pitchFamily="34" charset="0"/>
              <a:buChar char="•"/>
            </a:pPr>
            <a:r>
              <a:rPr lang="en-US" dirty="0"/>
              <a:t>Providing Practice Opportunities &amp; Delivering Services Remotely</a:t>
            </a:r>
          </a:p>
          <a:p>
            <a:pPr marL="858838" indent="-457200">
              <a:spcBef>
                <a:spcPts val="1200"/>
              </a:spcBef>
              <a:buFont typeface="Arial" panose="020B0604020202020204" pitchFamily="34" charset="0"/>
              <a:buChar char="•"/>
            </a:pPr>
            <a:r>
              <a:rPr lang="en-US" dirty="0"/>
              <a:t>OSEP Updates &amp;Cross-Project Collaboration Opportunities</a:t>
            </a:r>
          </a:p>
        </p:txBody>
      </p:sp>
      <p:sp>
        <p:nvSpPr>
          <p:cNvPr id="6" name="Thought Bubble: Cloud 5">
            <a:extLst>
              <a:ext uri="{FF2B5EF4-FFF2-40B4-BE49-F238E27FC236}">
                <a16:creationId xmlns:a16="http://schemas.microsoft.com/office/drawing/2014/main" id="{2A41F09C-427C-4EC5-844A-3C8AD2D596D6}"/>
              </a:ext>
              <a:ext uri="{C183D7F6-B498-43B3-948B-1728B52AA6E4}">
                <adec:decorative xmlns:adec="http://schemas.microsoft.com/office/drawing/2017/decorative" val="1"/>
              </a:ext>
            </a:extLst>
          </p:cNvPr>
          <p:cNvSpPr/>
          <p:nvPr/>
        </p:nvSpPr>
        <p:spPr>
          <a:xfrm>
            <a:off x="6257365" y="860613"/>
            <a:ext cx="5706036" cy="4168588"/>
          </a:xfrm>
          <a:prstGeom prst="cloudCallout">
            <a:avLst/>
          </a:prstGeom>
          <a:noFill/>
          <a:ln w="57150">
            <a:solidFill>
              <a:srgbClr val="2CA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C390BF-2104-469B-9A6E-8FECA6A9EC5E}"/>
              </a:ext>
            </a:extLst>
          </p:cNvPr>
          <p:cNvSpPr txBox="1"/>
          <p:nvPr/>
        </p:nvSpPr>
        <p:spPr>
          <a:xfrm>
            <a:off x="6858000" y="1676400"/>
            <a:ext cx="4050081" cy="2785378"/>
          </a:xfrm>
          <a:prstGeom prst="rect">
            <a:avLst/>
          </a:prstGeom>
          <a:noFill/>
        </p:spPr>
        <p:txBody>
          <a:bodyPr wrap="square" rtlCol="0">
            <a:spAutoFit/>
          </a:bodyPr>
          <a:lstStyle/>
          <a:p>
            <a:pPr algn="ctr"/>
            <a:r>
              <a:rPr lang="en-US" sz="2000" b="1" dirty="0">
                <a:solidFill>
                  <a:srgbClr val="345065"/>
                </a:solidFill>
                <a:latin typeface="Century Gothic" panose="020B0502020202020204" pitchFamily="34" charset="0"/>
              </a:rPr>
              <a:t>What challenges did you face with your PDP project when COVID-19 struck?</a:t>
            </a:r>
          </a:p>
          <a:p>
            <a:pPr algn="ctr">
              <a:spcBef>
                <a:spcPts val="600"/>
              </a:spcBef>
            </a:pPr>
            <a:r>
              <a:rPr lang="en-US" sz="2000" b="1" dirty="0">
                <a:solidFill>
                  <a:srgbClr val="345065"/>
                </a:solidFill>
                <a:latin typeface="Century Gothic" panose="020B0502020202020204" pitchFamily="34" charset="0"/>
              </a:rPr>
              <a:t>… providing practice opportunities for scholars?</a:t>
            </a:r>
          </a:p>
          <a:p>
            <a:pPr algn="ctr">
              <a:spcBef>
                <a:spcPts val="600"/>
              </a:spcBef>
            </a:pPr>
            <a:r>
              <a:rPr lang="en-US" sz="2000" b="1" dirty="0">
                <a:solidFill>
                  <a:srgbClr val="345065"/>
                </a:solidFill>
                <a:latin typeface="Century Gothic" panose="020B0502020202020204" pitchFamily="34" charset="0"/>
              </a:rPr>
              <a:t>…delivering services remotely? </a:t>
            </a:r>
          </a:p>
          <a:p>
            <a:pPr algn="ctr"/>
            <a:endParaRPr lang="en-US" sz="800" dirty="0">
              <a:solidFill>
                <a:srgbClr val="345065"/>
              </a:solidFill>
              <a:latin typeface="Century Gothic" panose="020B0502020202020204" pitchFamily="34" charset="0"/>
            </a:endParaRPr>
          </a:p>
          <a:p>
            <a:pPr algn="ctr"/>
            <a:r>
              <a:rPr lang="en-US" dirty="0">
                <a:solidFill>
                  <a:srgbClr val="345065"/>
                </a:solidFill>
                <a:latin typeface="Century Gothic" panose="020B0502020202020204" pitchFamily="34" charset="0"/>
              </a:rPr>
              <a:t>Type your answers</a:t>
            </a:r>
          </a:p>
          <a:p>
            <a:pPr algn="ctr"/>
            <a:r>
              <a:rPr lang="en-US" dirty="0">
                <a:solidFill>
                  <a:srgbClr val="345065"/>
                </a:solidFill>
                <a:latin typeface="Century Gothic" panose="020B0502020202020204" pitchFamily="34" charset="0"/>
              </a:rPr>
              <a:t> in the </a:t>
            </a:r>
            <a:r>
              <a:rPr lang="en-US" b="1" i="1" u="sng" dirty="0">
                <a:solidFill>
                  <a:srgbClr val="345065"/>
                </a:solidFill>
                <a:latin typeface="Century Gothic" panose="020B0502020202020204" pitchFamily="34" charset="0"/>
              </a:rPr>
              <a:t>Questions</a:t>
            </a:r>
            <a:r>
              <a:rPr lang="en-US" i="1" u="sng" dirty="0">
                <a:solidFill>
                  <a:srgbClr val="345065"/>
                </a:solidFill>
                <a:latin typeface="Century Gothic" panose="020B0502020202020204" pitchFamily="34" charset="0"/>
              </a:rPr>
              <a:t> </a:t>
            </a:r>
            <a:r>
              <a:rPr lang="en-US" dirty="0">
                <a:solidFill>
                  <a:srgbClr val="345065"/>
                </a:solidFill>
                <a:latin typeface="Century Gothic" panose="020B0502020202020204" pitchFamily="34" charset="0"/>
              </a:rPr>
              <a:t>box</a:t>
            </a:r>
            <a:endParaRPr lang="en-US" sz="1000" dirty="0">
              <a:solidFill>
                <a:srgbClr val="345065"/>
              </a:solidFill>
              <a:latin typeface="Century Gothic" panose="020B0502020202020204" pitchFamily="34" charset="0"/>
            </a:endParaRPr>
          </a:p>
        </p:txBody>
      </p:sp>
    </p:spTree>
    <p:extLst>
      <p:ext uri="{BB962C8B-B14F-4D97-AF65-F5344CB8AC3E}">
        <p14:creationId xmlns:p14="http://schemas.microsoft.com/office/powerpoint/2010/main" val="127590259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66800" y="968006"/>
            <a:ext cx="5257800" cy="4572000"/>
          </a:xfrm>
        </p:spPr>
        <p:txBody>
          <a:bodyPr>
            <a:normAutofit lnSpcReduction="10000"/>
          </a:bodyPr>
          <a:lstStyle/>
          <a:p>
            <a:pPr marL="0" indent="0" algn="ctr">
              <a:buNone/>
            </a:pPr>
            <a:r>
              <a:rPr lang="en-US" sz="3600" b="1" dirty="0">
                <a:cs typeface="Times New Roman" panose="02020603050405020304" pitchFamily="18" charset="0"/>
              </a:rPr>
              <a:t>Student Teaching</a:t>
            </a:r>
          </a:p>
          <a:p>
            <a:pPr marL="0" indent="0" algn="ctr">
              <a:buNone/>
            </a:pPr>
            <a:endParaRPr lang="en-US" b="1" dirty="0">
              <a:cs typeface="Times New Roman" panose="02020603050405020304" pitchFamily="18" charset="0"/>
            </a:endParaRPr>
          </a:p>
          <a:p>
            <a:r>
              <a:rPr lang="en-US" dirty="0">
                <a:cs typeface="Times New Roman" panose="02020603050405020304" pitchFamily="18" charset="0"/>
              </a:rPr>
              <a:t>8 weeks High Incidence Disabilities</a:t>
            </a:r>
          </a:p>
          <a:p>
            <a:r>
              <a:rPr lang="en-US" dirty="0">
                <a:cs typeface="Times New Roman" panose="02020603050405020304" pitchFamily="18" charset="0"/>
              </a:rPr>
              <a:t>8 weeks Low Incidence Disabilities</a:t>
            </a:r>
          </a:p>
          <a:p>
            <a:r>
              <a:rPr lang="en-US" dirty="0">
                <a:cs typeface="Times New Roman" panose="02020603050405020304" pitchFamily="18" charset="0"/>
              </a:rPr>
              <a:t>One elementary setting</a:t>
            </a:r>
          </a:p>
          <a:p>
            <a:r>
              <a:rPr lang="en-US" dirty="0">
                <a:cs typeface="Times New Roman" panose="02020603050405020304" pitchFamily="18" charset="0"/>
              </a:rPr>
              <a:t>One middle or high school setting</a:t>
            </a:r>
          </a:p>
          <a:p>
            <a:r>
              <a:rPr lang="en-US" dirty="0">
                <a:cs typeface="Times New Roman" panose="02020603050405020304" pitchFamily="18" charset="0"/>
              </a:rPr>
              <a:t>70 day minimum </a:t>
            </a:r>
          </a:p>
          <a:p>
            <a:pPr algn="ctr"/>
            <a:endParaRPr lang="en-US" b="1"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r>
              <a:rPr lang="en-US" dirty="0"/>
              <a:t>Embedded Opportunities</a:t>
            </a:r>
          </a:p>
        </p:txBody>
      </p:sp>
      <p:sp>
        <p:nvSpPr>
          <p:cNvPr id="5" name="Content Placeholder 4">
            <a:extLst>
              <a:ext uri="{FF2B5EF4-FFF2-40B4-BE49-F238E27FC236}">
                <a16:creationId xmlns:a16="http://schemas.microsoft.com/office/drawing/2014/main" id="{C474DF12-B36A-4FA0-9E9A-F1169E0C9E60}"/>
              </a:ext>
            </a:extLst>
          </p:cNvPr>
          <p:cNvSpPr>
            <a:spLocks noGrp="1"/>
          </p:cNvSpPr>
          <p:nvPr>
            <p:ph sz="half" idx="2"/>
          </p:nvPr>
        </p:nvSpPr>
        <p:spPr>
          <a:xfrm>
            <a:off x="6324600" y="968006"/>
            <a:ext cx="5457825" cy="4572000"/>
          </a:xfrm>
        </p:spPr>
        <p:txBody>
          <a:bodyPr>
            <a:normAutofit/>
          </a:bodyPr>
          <a:lstStyle/>
          <a:p>
            <a:pPr marL="0" indent="0" algn="ctr">
              <a:buNone/>
            </a:pPr>
            <a:r>
              <a:rPr lang="en-US" sz="3600" b="1" dirty="0">
                <a:cs typeface="Times New Roman" panose="02020603050405020304" pitchFamily="18" charset="0"/>
              </a:rPr>
              <a:t>Advanced Practicum </a:t>
            </a:r>
          </a:p>
          <a:p>
            <a:pPr marL="0" indent="0">
              <a:buNone/>
            </a:pPr>
            <a:endParaRPr lang="en-US" b="1" dirty="0">
              <a:cs typeface="Times New Roman" panose="02020603050405020304" pitchFamily="18" charset="0"/>
            </a:endParaRPr>
          </a:p>
          <a:p>
            <a:r>
              <a:rPr lang="en-US" dirty="0">
                <a:cs typeface="Times New Roman" panose="02020603050405020304" pitchFamily="18" charset="0"/>
              </a:rPr>
              <a:t>Semester Long</a:t>
            </a:r>
          </a:p>
          <a:p>
            <a:r>
              <a:rPr lang="en-US" dirty="0">
                <a:cs typeface="Times New Roman" panose="02020603050405020304" pitchFamily="18" charset="0"/>
              </a:rPr>
              <a:t>8 hour minimum per week</a:t>
            </a:r>
          </a:p>
          <a:p>
            <a:r>
              <a:rPr lang="en-US" dirty="0">
                <a:cs typeface="Times New Roman" panose="02020603050405020304" pitchFamily="18" charset="0"/>
              </a:rPr>
              <a:t>Low incidence setting</a:t>
            </a:r>
          </a:p>
          <a:p>
            <a:r>
              <a:rPr lang="en-US" dirty="0">
                <a:cs typeface="Times New Roman" panose="02020603050405020304" pitchFamily="18" charset="0"/>
              </a:rPr>
              <a:t>Assigned tasks</a:t>
            </a:r>
          </a:p>
        </p:txBody>
      </p:sp>
      <p:pic>
        <p:nvPicPr>
          <p:cNvPr id="4" name="Picture 3">
            <a:extLst>
              <a:ext uri="{FF2B5EF4-FFF2-40B4-BE49-F238E27FC236}">
                <a16:creationId xmlns:a16="http://schemas.microsoft.com/office/drawing/2014/main" id="{B7F924A1-D22E-45F3-BD2C-4919F7C386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930353"/>
            <a:ext cx="1219306" cy="1219306"/>
          </a:xfrm>
          <a:prstGeom prst="rect">
            <a:avLst/>
          </a:prstGeom>
        </p:spPr>
      </p:pic>
    </p:spTree>
    <p:extLst>
      <p:ext uri="{BB962C8B-B14F-4D97-AF65-F5344CB8AC3E}">
        <p14:creationId xmlns:p14="http://schemas.microsoft.com/office/powerpoint/2010/main" val="37862463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E142-F1B0-BC4B-985B-1FD4F8F9BE2A}"/>
              </a:ext>
            </a:extLst>
          </p:cNvPr>
          <p:cNvSpPr>
            <a:spLocks noGrp="1"/>
          </p:cNvSpPr>
          <p:nvPr>
            <p:ph type="title"/>
          </p:nvPr>
        </p:nvSpPr>
        <p:spPr/>
        <p:txBody>
          <a:bodyPr/>
          <a:lstStyle/>
          <a:p>
            <a:r>
              <a:rPr lang="en-US" dirty="0"/>
              <a:t>The Swift Shift</a:t>
            </a:r>
          </a:p>
        </p:txBody>
      </p:sp>
      <p:sp>
        <p:nvSpPr>
          <p:cNvPr id="3" name="Content Placeholder 2">
            <a:extLst>
              <a:ext uri="{FF2B5EF4-FFF2-40B4-BE49-F238E27FC236}">
                <a16:creationId xmlns:a16="http://schemas.microsoft.com/office/drawing/2014/main" id="{BF1D8626-1C65-CF46-941C-56F21AA9F1F2}"/>
              </a:ext>
            </a:extLst>
          </p:cNvPr>
          <p:cNvSpPr>
            <a:spLocks noGrp="1"/>
          </p:cNvSpPr>
          <p:nvPr>
            <p:ph idx="1"/>
          </p:nvPr>
        </p:nvSpPr>
        <p:spPr>
          <a:xfrm>
            <a:off x="762000" y="1143001"/>
            <a:ext cx="10820400" cy="4648200"/>
          </a:xfrm>
        </p:spPr>
        <p:txBody>
          <a:bodyPr>
            <a:normAutofit/>
          </a:bodyPr>
          <a:lstStyle/>
          <a:p>
            <a:pPr>
              <a:buFont typeface="Wingdings" pitchFamily="2" charset="2"/>
              <a:buChar char="Ø"/>
            </a:pPr>
            <a:r>
              <a:rPr lang="en-US" sz="2600" b="1" dirty="0"/>
              <a:t>Candidates in low incidence settings met individually or with smaller groups of students.</a:t>
            </a:r>
          </a:p>
          <a:p>
            <a:pPr lvl="1"/>
            <a:r>
              <a:rPr lang="en-US" sz="2200" dirty="0"/>
              <a:t>Varied depending on the needs of the student</a:t>
            </a:r>
          </a:p>
          <a:p>
            <a:pPr lvl="1"/>
            <a:r>
              <a:rPr lang="en-US" sz="2200" dirty="0"/>
              <a:t>Guardian availability (not all instruction occurred between the hours of 7:45 and 3:00)</a:t>
            </a:r>
          </a:p>
          <a:p>
            <a:pPr>
              <a:buFont typeface="Wingdings" pitchFamily="2" charset="2"/>
              <a:buChar char="Ø"/>
            </a:pPr>
            <a:r>
              <a:rPr lang="en-US" sz="2400" b="1" dirty="0"/>
              <a:t>Materials were developed and disseminated in the preferred modality. </a:t>
            </a:r>
          </a:p>
          <a:p>
            <a:pPr lvl="1"/>
            <a:r>
              <a:rPr lang="en-US" sz="2200" dirty="0"/>
              <a:t>Hard copies were available for those without access to technology</a:t>
            </a:r>
          </a:p>
          <a:p>
            <a:pPr lvl="1"/>
            <a:r>
              <a:rPr lang="en-US" sz="2200" dirty="0"/>
              <a:t>PPTs of adapted books with voice over were created with questions and feedback embedded throughout</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B287B80-D71F-4F5F-9A13-35EC97E02A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522" y="4953000"/>
            <a:ext cx="1219306" cy="1219306"/>
          </a:xfrm>
          <a:prstGeom prst="rect">
            <a:avLst/>
          </a:prstGeom>
        </p:spPr>
      </p:pic>
    </p:spTree>
    <p:extLst>
      <p:ext uri="{BB962C8B-B14F-4D97-AF65-F5344CB8AC3E}">
        <p14:creationId xmlns:p14="http://schemas.microsoft.com/office/powerpoint/2010/main" val="454322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556FD-573F-4F8A-9EF2-2FE8BE5701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76800"/>
            <a:ext cx="1219306" cy="1219306"/>
          </a:xfrm>
          <a:prstGeom prst="rect">
            <a:avLst/>
          </a:prstGeom>
        </p:spPr>
      </p:pic>
      <p:sp>
        <p:nvSpPr>
          <p:cNvPr id="2" name="Title 1">
            <a:extLst>
              <a:ext uri="{FF2B5EF4-FFF2-40B4-BE49-F238E27FC236}">
                <a16:creationId xmlns:a16="http://schemas.microsoft.com/office/drawing/2014/main" id="{A17F3E87-DC3E-644C-92DE-26F66EBFA4D7}"/>
              </a:ext>
            </a:extLst>
          </p:cNvPr>
          <p:cNvSpPr>
            <a:spLocks noGrp="1"/>
          </p:cNvSpPr>
          <p:nvPr>
            <p:ph type="title"/>
          </p:nvPr>
        </p:nvSpPr>
        <p:spPr/>
        <p:txBody>
          <a:bodyPr/>
          <a:lstStyle/>
          <a:p>
            <a:r>
              <a:rPr lang="en-US" dirty="0"/>
              <a:t>The Swift Shift</a:t>
            </a:r>
          </a:p>
        </p:txBody>
      </p:sp>
      <p:sp>
        <p:nvSpPr>
          <p:cNvPr id="3" name="Content Placeholder 2">
            <a:extLst>
              <a:ext uri="{FF2B5EF4-FFF2-40B4-BE49-F238E27FC236}">
                <a16:creationId xmlns:a16="http://schemas.microsoft.com/office/drawing/2014/main" id="{9E7074C5-AF24-A84E-84B8-6F53A3FBF842}"/>
              </a:ext>
            </a:extLst>
          </p:cNvPr>
          <p:cNvSpPr>
            <a:spLocks noGrp="1"/>
          </p:cNvSpPr>
          <p:nvPr>
            <p:ph idx="1"/>
          </p:nvPr>
        </p:nvSpPr>
        <p:spPr>
          <a:xfrm>
            <a:off x="609600" y="838253"/>
            <a:ext cx="11125200" cy="4648200"/>
          </a:xfrm>
        </p:spPr>
        <p:txBody>
          <a:bodyPr>
            <a:normAutofit fontScale="92500"/>
          </a:bodyPr>
          <a:lstStyle/>
          <a:p>
            <a:pPr>
              <a:buFont typeface="Wingdings" pitchFamily="2" charset="2"/>
              <a:buChar char="Ø"/>
            </a:pPr>
            <a:r>
              <a:rPr lang="en-US" b="1" dirty="0"/>
              <a:t>Zoom, Google Voice, Flip Grid, and video models were frequently utilized </a:t>
            </a:r>
          </a:p>
          <a:p>
            <a:pPr lvl="1"/>
            <a:r>
              <a:rPr lang="en-US" dirty="0"/>
              <a:t>Zoom candidates had previous familiarity with and utilized with ease</a:t>
            </a:r>
          </a:p>
          <a:p>
            <a:pPr lvl="1"/>
            <a:r>
              <a:rPr lang="en-US" dirty="0"/>
              <a:t>Google Voice allowed candidates to maintain professional boundaries</a:t>
            </a:r>
          </a:p>
          <a:p>
            <a:pPr lvl="1"/>
            <a:r>
              <a:rPr lang="en-US" dirty="0"/>
              <a:t>Flip Grid was introduced, and candidates utilized to record instruction but also as a tool to access student acquisition</a:t>
            </a:r>
          </a:p>
          <a:p>
            <a:pPr lvl="1"/>
            <a:r>
              <a:rPr lang="en-US" dirty="0"/>
              <a:t>Video Models were essential for secondary students and math content</a:t>
            </a:r>
          </a:p>
          <a:p>
            <a:pPr>
              <a:buFont typeface="Wingdings" pitchFamily="2" charset="2"/>
              <a:buChar char="Ø"/>
            </a:pPr>
            <a:r>
              <a:rPr lang="en-US" b="1" dirty="0"/>
              <a:t>IRIS Center Modules were available when virtual instruction was not possible </a:t>
            </a:r>
          </a:p>
          <a:p>
            <a:endParaRPr lang="en-US" dirty="0"/>
          </a:p>
        </p:txBody>
      </p:sp>
    </p:spTree>
    <p:extLst>
      <p:ext uri="{BB962C8B-B14F-4D97-AF65-F5344CB8AC3E}">
        <p14:creationId xmlns:p14="http://schemas.microsoft.com/office/powerpoint/2010/main" val="6125226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7E6217-77B3-49CB-A091-4737D9C044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4953000"/>
            <a:ext cx="1219306" cy="1219306"/>
          </a:xfrm>
          <a:prstGeom prst="rect">
            <a:avLst/>
          </a:prstGeom>
        </p:spPr>
      </p:pic>
      <p:sp>
        <p:nvSpPr>
          <p:cNvPr id="2" name="Title 1">
            <a:extLst>
              <a:ext uri="{FF2B5EF4-FFF2-40B4-BE49-F238E27FC236}">
                <a16:creationId xmlns:a16="http://schemas.microsoft.com/office/drawing/2014/main" id="{7F552CC6-90A7-EE42-B9B7-FB4C0E7D5056}"/>
              </a:ext>
            </a:extLst>
          </p:cNvPr>
          <p:cNvSpPr>
            <a:spLocks noGrp="1"/>
          </p:cNvSpPr>
          <p:nvPr>
            <p:ph type="title"/>
          </p:nvPr>
        </p:nvSpPr>
        <p:spPr/>
        <p:txBody>
          <a:bodyPr/>
          <a:lstStyle/>
          <a:p>
            <a:r>
              <a:rPr lang="en-US" dirty="0"/>
              <a:t>Mutually Beneficial</a:t>
            </a:r>
          </a:p>
        </p:txBody>
      </p:sp>
      <p:sp>
        <p:nvSpPr>
          <p:cNvPr id="3" name="Content Placeholder 2">
            <a:extLst>
              <a:ext uri="{FF2B5EF4-FFF2-40B4-BE49-F238E27FC236}">
                <a16:creationId xmlns:a16="http://schemas.microsoft.com/office/drawing/2014/main" id="{7E751EC8-84BC-9B48-B627-069DBD945DCF}"/>
              </a:ext>
            </a:extLst>
          </p:cNvPr>
          <p:cNvSpPr>
            <a:spLocks noGrp="1"/>
          </p:cNvSpPr>
          <p:nvPr>
            <p:ph idx="1"/>
          </p:nvPr>
        </p:nvSpPr>
        <p:spPr>
          <a:xfrm>
            <a:off x="914400" y="914400"/>
            <a:ext cx="10972800" cy="4800601"/>
          </a:xfrm>
        </p:spPr>
        <p:txBody>
          <a:bodyPr>
            <a:normAutofit fontScale="92500" lnSpcReduction="20000"/>
          </a:bodyPr>
          <a:lstStyle/>
          <a:p>
            <a:pPr>
              <a:buFont typeface="Wingdings" pitchFamily="2" charset="2"/>
              <a:buChar char="Ø"/>
            </a:pPr>
            <a:r>
              <a:rPr lang="en-US" sz="2600" b="1" dirty="0"/>
              <a:t>Parents benefited from observing and being taught how to implement instructional strategies.</a:t>
            </a:r>
          </a:p>
          <a:p>
            <a:pPr lvl="1"/>
            <a:r>
              <a:rPr lang="en-US" dirty="0"/>
              <a:t>Use of Constant Time Delay</a:t>
            </a:r>
          </a:p>
          <a:p>
            <a:pPr lvl="1"/>
            <a:r>
              <a:rPr lang="en-US" dirty="0"/>
              <a:t>Behavior Specific Praise</a:t>
            </a:r>
          </a:p>
          <a:p>
            <a:pPr lvl="1"/>
            <a:r>
              <a:rPr lang="en-US" dirty="0"/>
              <a:t>Corrective Feedback</a:t>
            </a:r>
          </a:p>
          <a:p>
            <a:pPr>
              <a:buFont typeface="Wingdings" pitchFamily="2" charset="2"/>
              <a:buChar char="Ø"/>
            </a:pPr>
            <a:r>
              <a:rPr lang="en-US" sz="2600" b="1" dirty="0"/>
              <a:t>Cooperating teachers benefited from having materials and lessons created and implemented by candidates.</a:t>
            </a:r>
          </a:p>
          <a:p>
            <a:pPr lvl="1"/>
            <a:r>
              <a:rPr lang="en-US" sz="2200" dirty="0"/>
              <a:t>Materials were shared across settings</a:t>
            </a:r>
          </a:p>
          <a:p>
            <a:pPr lvl="1"/>
            <a:r>
              <a:rPr lang="en-US" sz="2200" dirty="0"/>
              <a:t>Candidates were able to assist multiple educators when time allowed </a:t>
            </a:r>
          </a:p>
          <a:p>
            <a:pPr>
              <a:buFont typeface="Wingdings" pitchFamily="2" charset="2"/>
              <a:buChar char="Ø"/>
            </a:pPr>
            <a:r>
              <a:rPr lang="en-US" sz="2600" b="1" dirty="0"/>
              <a:t>Rural school districts requested the services of our candidates in developing and implementing instruction.</a:t>
            </a:r>
          </a:p>
        </p:txBody>
      </p:sp>
    </p:spTree>
    <p:extLst>
      <p:ext uri="{BB962C8B-B14F-4D97-AF65-F5344CB8AC3E}">
        <p14:creationId xmlns:p14="http://schemas.microsoft.com/office/powerpoint/2010/main" val="8805166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1C7A6-809A-49BD-974B-6BB3045447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22" y="4939203"/>
            <a:ext cx="1219306" cy="1219306"/>
          </a:xfrm>
          <a:prstGeom prst="rect">
            <a:avLst/>
          </a:prstGeom>
        </p:spPr>
      </p:pic>
      <p:sp>
        <p:nvSpPr>
          <p:cNvPr id="34819" name="Rectangle 2"/>
          <p:cNvSpPr>
            <a:spLocks noGrp="1" noChangeArrowheads="1"/>
          </p:cNvSpPr>
          <p:nvPr>
            <p:ph type="title"/>
          </p:nvPr>
        </p:nvSpPr>
        <p:spPr/>
        <p:txBody>
          <a:bodyPr/>
          <a:lstStyle/>
          <a:p>
            <a:r>
              <a:rPr lang="en-US" altLang="en-US" dirty="0"/>
              <a:t>Lessons Learned</a:t>
            </a:r>
          </a:p>
        </p:txBody>
      </p:sp>
      <p:sp>
        <p:nvSpPr>
          <p:cNvPr id="36868" name="Rectangle 3"/>
          <p:cNvSpPr>
            <a:spLocks noGrp="1" noChangeArrowheads="1"/>
          </p:cNvSpPr>
          <p:nvPr>
            <p:ph idx="1"/>
          </p:nvPr>
        </p:nvSpPr>
        <p:spPr>
          <a:xfrm>
            <a:off x="609600" y="336055"/>
            <a:ext cx="10972800" cy="5486399"/>
          </a:xfrm>
        </p:spPr>
        <p:txBody>
          <a:bodyPr>
            <a:normAutofit/>
          </a:bodyPr>
          <a:lstStyle/>
          <a:p>
            <a:pPr marL="0" indent="0">
              <a:buNone/>
            </a:pPr>
            <a:endParaRPr lang="en-US" sz="2900" b="1" dirty="0"/>
          </a:p>
          <a:p>
            <a:pPr>
              <a:buFont typeface="Wingdings" pitchFamily="2" charset="2"/>
              <a:buChar char="Ø"/>
            </a:pPr>
            <a:r>
              <a:rPr lang="en-US" sz="2400" b="1" dirty="0"/>
              <a:t>Increased contact with candidates is paramount.</a:t>
            </a:r>
          </a:p>
          <a:p>
            <a:pPr lvl="1"/>
            <a:r>
              <a:rPr lang="en-US" sz="2200" dirty="0"/>
              <a:t>High touch philosophy was utilized.</a:t>
            </a:r>
          </a:p>
          <a:p>
            <a:pPr lvl="1"/>
            <a:r>
              <a:rPr lang="en-US" sz="2200" dirty="0"/>
              <a:t>Encouragement is essential.</a:t>
            </a:r>
          </a:p>
          <a:p>
            <a:pPr lvl="1"/>
            <a:r>
              <a:rPr lang="en-US" sz="2200" dirty="0"/>
              <a:t>Mental Health mindfulness is key.</a:t>
            </a:r>
          </a:p>
          <a:p>
            <a:pPr marL="457200" lvl="1" indent="0">
              <a:buNone/>
            </a:pPr>
            <a:endParaRPr lang="en-US" sz="2200" dirty="0"/>
          </a:p>
          <a:p>
            <a:pPr>
              <a:buFont typeface="Wingdings" pitchFamily="2" charset="2"/>
              <a:buChar char="Ø"/>
            </a:pPr>
            <a:r>
              <a:rPr lang="en-US" sz="2400" b="1" dirty="0"/>
              <a:t>Flexibility is essential but expectations must remain consistent</a:t>
            </a:r>
          </a:p>
          <a:p>
            <a:pPr lvl="1"/>
            <a:r>
              <a:rPr lang="en-US" sz="2200" dirty="0"/>
              <a:t>Clear expectations for the number of hours students must spend actively engaged with students or materials.</a:t>
            </a:r>
          </a:p>
          <a:p>
            <a:pPr lvl="1"/>
            <a:r>
              <a:rPr lang="en-US" sz="2200" dirty="0"/>
              <a:t>Google Doc was utilized to monitor hours spent daily.</a:t>
            </a:r>
          </a:p>
          <a:p>
            <a:pPr marL="0" indent="0">
              <a:buNone/>
            </a:pPr>
            <a:endParaRPr lang="en-US" sz="2900" dirty="0"/>
          </a:p>
        </p:txBody>
      </p:sp>
    </p:spTree>
    <p:extLst>
      <p:ext uri="{BB962C8B-B14F-4D97-AF65-F5344CB8AC3E}">
        <p14:creationId xmlns:p14="http://schemas.microsoft.com/office/powerpoint/2010/main" val="266137525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7BA37-7C87-4310-8BE8-C820B8B712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600" y="4952893"/>
            <a:ext cx="1219306" cy="1219306"/>
          </a:xfrm>
          <a:prstGeom prst="rect">
            <a:avLst/>
          </a:prstGeom>
        </p:spPr>
      </p:pic>
      <p:sp>
        <p:nvSpPr>
          <p:cNvPr id="8195" name="Rectangle 3"/>
          <p:cNvSpPr>
            <a:spLocks noGrp="1" noChangeArrowheads="1"/>
          </p:cNvSpPr>
          <p:nvPr>
            <p:ph idx="1"/>
          </p:nvPr>
        </p:nvSpPr>
        <p:spPr>
          <a:xfrm>
            <a:off x="762000" y="1143000"/>
            <a:ext cx="11277600" cy="5029199"/>
          </a:xfrm>
        </p:spPr>
        <p:txBody>
          <a:bodyPr>
            <a:normAutofit/>
          </a:bodyPr>
          <a:lstStyle/>
          <a:p>
            <a:pPr marL="457200">
              <a:buFont typeface="Wingdings" pitchFamily="2" charset="2"/>
              <a:buChar char="Ø"/>
            </a:pPr>
            <a:r>
              <a:rPr lang="en-US" sz="2400" b="1" dirty="0"/>
              <a:t>Collaboration was enhanced between candidates and their cooperating teachers.</a:t>
            </a:r>
          </a:p>
          <a:p>
            <a:pPr lvl="1"/>
            <a:r>
              <a:rPr lang="en-US" sz="2200" dirty="0"/>
              <a:t>Shared materials.</a:t>
            </a:r>
          </a:p>
          <a:p>
            <a:pPr lvl="1"/>
            <a:r>
              <a:rPr lang="en-US" sz="2200" dirty="0"/>
              <a:t>Shared ideas</a:t>
            </a:r>
          </a:p>
          <a:p>
            <a:pPr lvl="1"/>
            <a:r>
              <a:rPr lang="en-US" sz="2200" dirty="0"/>
              <a:t>Shared previous knowledge of learners.</a:t>
            </a:r>
          </a:p>
          <a:p>
            <a:pPr>
              <a:buFont typeface="Wingdings" pitchFamily="2" charset="2"/>
              <a:buChar char="Ø"/>
            </a:pPr>
            <a:r>
              <a:rPr lang="en-US" sz="2400" b="1" dirty="0"/>
              <a:t>Feedback indicates it was effective but not preferred. </a:t>
            </a:r>
          </a:p>
          <a:p>
            <a:pPr lvl="1"/>
            <a:r>
              <a:rPr lang="en-US" sz="2200" dirty="0"/>
              <a:t>“I love seeing their sweet faces, but I miss being with them in the classroom.”</a:t>
            </a:r>
          </a:p>
          <a:p>
            <a:pPr lvl="1"/>
            <a:r>
              <a:rPr lang="en-US" sz="2200" dirty="0"/>
              <a:t>”I know for sure I can adapt, modify, and develop materials for my students.”</a:t>
            </a:r>
          </a:p>
          <a:p>
            <a:pPr lvl="1"/>
            <a:r>
              <a:rPr lang="en-US" sz="2200" dirty="0"/>
              <a:t>All candidates seeking a teaching position have obtained one.</a:t>
            </a:r>
          </a:p>
          <a:p>
            <a:pPr marL="114300" indent="0">
              <a:buNone/>
            </a:pPr>
            <a:endParaRPr lang="en-US" altLang="en-US" dirty="0"/>
          </a:p>
        </p:txBody>
      </p:sp>
      <p:sp>
        <p:nvSpPr>
          <p:cNvPr id="7171" name="Rectangle 2"/>
          <p:cNvSpPr>
            <a:spLocks noGrp="1" noChangeArrowheads="1"/>
          </p:cNvSpPr>
          <p:nvPr>
            <p:ph type="title"/>
          </p:nvPr>
        </p:nvSpPr>
        <p:spPr/>
        <p:txBody>
          <a:bodyPr/>
          <a:lstStyle/>
          <a:p>
            <a:r>
              <a:rPr lang="en-US" altLang="en-US" dirty="0"/>
              <a:t>Lesson Learned</a:t>
            </a:r>
          </a:p>
        </p:txBody>
      </p:sp>
    </p:spTree>
    <p:extLst>
      <p:ext uri="{BB962C8B-B14F-4D97-AF65-F5344CB8AC3E}">
        <p14:creationId xmlns:p14="http://schemas.microsoft.com/office/powerpoint/2010/main" val="313168731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366E-4CF3-314F-BE78-669896766C43}"/>
              </a:ext>
            </a:extLst>
          </p:cNvPr>
          <p:cNvSpPr>
            <a:spLocks noGrp="1"/>
          </p:cNvSpPr>
          <p:nvPr>
            <p:ph type="title"/>
          </p:nvPr>
        </p:nvSpPr>
        <p:spPr/>
        <p:txBody>
          <a:bodyPr/>
          <a:lstStyle/>
          <a:p>
            <a:r>
              <a:rPr lang="en-US" dirty="0"/>
              <a:t>Questions or Comments? </a:t>
            </a:r>
          </a:p>
        </p:txBody>
      </p:sp>
      <p:graphicFrame>
        <p:nvGraphicFramePr>
          <p:cNvPr id="8" name="Table 8">
            <a:extLst>
              <a:ext uri="{FF2B5EF4-FFF2-40B4-BE49-F238E27FC236}">
                <a16:creationId xmlns:a16="http://schemas.microsoft.com/office/drawing/2014/main" id="{DAF65B28-30F6-45D5-BCBC-00A2B921D43C}"/>
              </a:ext>
            </a:extLst>
          </p:cNvPr>
          <p:cNvGraphicFramePr>
            <a:graphicFrameLocks noGrp="1"/>
          </p:cNvGraphicFramePr>
          <p:nvPr>
            <p:ph idx="1"/>
            <p:extLst>
              <p:ext uri="{D42A27DB-BD31-4B8C-83A1-F6EECF244321}">
                <p14:modId xmlns:p14="http://schemas.microsoft.com/office/powerpoint/2010/main" val="3496581448"/>
              </p:ext>
            </p:extLst>
          </p:nvPr>
        </p:nvGraphicFramePr>
        <p:xfrm>
          <a:off x="609600" y="914400"/>
          <a:ext cx="10972800" cy="502920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val="3140609015"/>
                    </a:ext>
                  </a:extLst>
                </a:gridCol>
                <a:gridCol w="3505200">
                  <a:extLst>
                    <a:ext uri="{9D8B030D-6E8A-4147-A177-3AD203B41FA5}">
                      <a16:colId xmlns:a16="http://schemas.microsoft.com/office/drawing/2014/main" val="2581225672"/>
                    </a:ext>
                  </a:extLst>
                </a:gridCol>
              </a:tblGrid>
              <a:tr h="5029200">
                <a:tc>
                  <a:txBody>
                    <a:bodyPr/>
                    <a:lstStyle/>
                    <a:p>
                      <a:endParaRPr lang="en-US"/>
                    </a:p>
                  </a:txBody>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Type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Questions or Comments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in the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mn-lt"/>
                          <a:ea typeface="+mn-ea"/>
                          <a:cs typeface="+mn-cs"/>
                        </a:rPr>
                        <a:t>Questions</a:t>
                      </a:r>
                      <a:r>
                        <a:rPr kumimoji="0" lang="en-US" sz="3200" b="0" i="0" u="none" strike="noStrike" kern="1200" cap="none" spc="0" normalizeH="0" baseline="0" noProof="0" dirty="0">
                          <a:ln>
                            <a:noFill/>
                          </a:ln>
                          <a:solidFill>
                            <a:prstClr val="black"/>
                          </a:solidFill>
                          <a:effectLst/>
                          <a:uLnTx/>
                          <a:uFillTx/>
                          <a:latin typeface="+mn-lt"/>
                          <a:ea typeface="+mn-ea"/>
                          <a:cs typeface="+mn-cs"/>
                        </a:rPr>
                        <a:t> box</a:t>
                      </a:r>
                    </a:p>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endParaRPr lang="en-US" dirty="0"/>
                    </a:p>
                  </a:txBody>
                  <a:tcPr>
                    <a:solidFill>
                      <a:srgbClr val="FFCC00">
                        <a:alpha val="0"/>
                      </a:srgbClr>
                    </a:solidFill>
                  </a:tcPr>
                </a:tc>
                <a:extLst>
                  <a:ext uri="{0D108BD9-81ED-4DB2-BD59-A6C34878D82A}">
                    <a16:rowId xmlns:a16="http://schemas.microsoft.com/office/drawing/2014/main" val="3351958711"/>
                  </a:ext>
                </a:extLst>
              </a:tr>
            </a:tbl>
          </a:graphicData>
        </a:graphic>
      </p:graphicFrame>
      <p:pic>
        <p:nvPicPr>
          <p:cNvPr id="4" name="Picture 3">
            <a:extLst>
              <a:ext uri="{FF2B5EF4-FFF2-40B4-BE49-F238E27FC236}">
                <a16:creationId xmlns:a16="http://schemas.microsoft.com/office/drawing/2014/main" id="{7F5CC462-61BA-B845-87B7-CF35804644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096" y="914400"/>
            <a:ext cx="7467599" cy="5029200"/>
          </a:xfrm>
          <a:prstGeom prst="rect">
            <a:avLst/>
          </a:prstGeom>
          <a:solidFill>
            <a:srgbClr val="FFCC00"/>
          </a:solidFill>
          <a:ln>
            <a:solidFill>
              <a:schemeClr val="bg1">
                <a:lumMod val="65000"/>
              </a:schemeClr>
            </a:solidFill>
          </a:ln>
        </p:spPr>
      </p:pic>
    </p:spTree>
    <p:extLst>
      <p:ext uri="{BB962C8B-B14F-4D97-AF65-F5344CB8AC3E}">
        <p14:creationId xmlns:p14="http://schemas.microsoft.com/office/powerpoint/2010/main" val="36769562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F22E876-BA95-498D-AA0D-558CE9B7508C}"/>
              </a:ext>
            </a:extLst>
          </p:cNvPr>
          <p:cNvSpPr>
            <a:spLocks noGrp="1"/>
          </p:cNvSpPr>
          <p:nvPr>
            <p:ph type="title"/>
          </p:nvPr>
        </p:nvSpPr>
        <p:spPr/>
        <p:txBody>
          <a:bodyPr/>
          <a:lstStyle/>
          <a:p>
            <a:r>
              <a:rPr lang="en-US" dirty="0" err="1"/>
              <a:t>DaShaunda</a:t>
            </a:r>
            <a:r>
              <a:rPr lang="en-US" dirty="0"/>
              <a:t> Patterson, Ph.D.</a:t>
            </a:r>
          </a:p>
        </p:txBody>
      </p:sp>
      <p:sp>
        <p:nvSpPr>
          <p:cNvPr id="6147" name="Rectangle 3"/>
          <p:cNvSpPr>
            <a:spLocks noGrp="1" noChangeArrowheads="1"/>
          </p:cNvSpPr>
          <p:nvPr>
            <p:ph idx="1"/>
          </p:nvPr>
        </p:nvSpPr>
        <p:spPr>
          <a:xfrm>
            <a:off x="638175" y="1143000"/>
            <a:ext cx="11201400" cy="5029199"/>
          </a:xfrm>
        </p:spPr>
        <p:txBody>
          <a:bodyPr>
            <a:normAutofit/>
          </a:bodyPr>
          <a:lstStyle/>
          <a:p>
            <a:pPr marL="0" indent="0" algn="ctr">
              <a:spcBef>
                <a:spcPts val="0"/>
              </a:spcBef>
              <a:buNone/>
            </a:pPr>
            <a:r>
              <a:rPr lang="en-US" altLang="en-US" b="1" dirty="0"/>
              <a:t>DaShaunda Patterson, Ph.D. </a:t>
            </a:r>
          </a:p>
          <a:p>
            <a:pPr marL="0" indent="0" algn="ctr">
              <a:spcBef>
                <a:spcPts val="0"/>
              </a:spcBef>
              <a:buNone/>
            </a:pPr>
            <a:r>
              <a:rPr lang="en-US" altLang="en-US" dirty="0"/>
              <a:t>Clinical Associate Professor</a:t>
            </a:r>
          </a:p>
          <a:p>
            <a:pPr marL="0" indent="0" algn="ctr">
              <a:spcBef>
                <a:spcPts val="0"/>
              </a:spcBef>
              <a:buNone/>
            </a:pPr>
            <a:r>
              <a:rPr lang="en-US" altLang="en-US" dirty="0"/>
              <a:t>Georgia State University</a:t>
            </a:r>
          </a:p>
          <a:p>
            <a:pPr marL="0" indent="0">
              <a:spcBef>
                <a:spcPts val="0"/>
              </a:spcBef>
              <a:buNone/>
            </a:pPr>
            <a:endParaRPr lang="en-US" altLang="en-US" dirty="0"/>
          </a:p>
          <a:p>
            <a:pPr marL="0" indent="0">
              <a:spcBef>
                <a:spcPts val="0"/>
              </a:spcBef>
              <a:buNone/>
            </a:pPr>
            <a:r>
              <a:rPr lang="en-US" altLang="en-US" dirty="0"/>
              <a:t>Work was developed and refined </a:t>
            </a:r>
          </a:p>
          <a:p>
            <a:pPr marL="0" indent="0">
              <a:spcBef>
                <a:spcPts val="0"/>
              </a:spcBef>
              <a:buNone/>
            </a:pPr>
            <a:r>
              <a:rPr lang="en-US" altLang="en-US" dirty="0"/>
              <a:t>through State Leadership Teamwork with CEEDAR</a:t>
            </a:r>
          </a:p>
          <a:p>
            <a:pPr marL="0" indent="0">
              <a:spcBef>
                <a:spcPts val="0"/>
              </a:spcBef>
              <a:buNone/>
            </a:pPr>
            <a:endParaRPr lang="en-US" altLang="en-US" dirty="0"/>
          </a:p>
          <a:p>
            <a:pPr marL="0" indent="0">
              <a:spcBef>
                <a:spcPts val="0"/>
              </a:spcBef>
              <a:buNone/>
            </a:pPr>
            <a:r>
              <a:rPr lang="en-US" altLang="en-US" dirty="0"/>
              <a:t>Serve currently as a co-lead for the CEEDAR </a:t>
            </a:r>
          </a:p>
          <a:p>
            <a:pPr marL="0" indent="0">
              <a:spcBef>
                <a:spcPts val="0"/>
              </a:spcBef>
              <a:buNone/>
            </a:pPr>
            <a:r>
              <a:rPr lang="en-US" altLang="en-US" dirty="0"/>
              <a:t>High Leverage Practices/Clinical Practice Topical Action Group</a:t>
            </a:r>
          </a:p>
        </p:txBody>
      </p:sp>
    </p:spTree>
    <p:extLst>
      <p:ext uri="{BB962C8B-B14F-4D97-AF65-F5344CB8AC3E}">
        <p14:creationId xmlns:p14="http://schemas.microsoft.com/office/powerpoint/2010/main" val="152280020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Description</a:t>
            </a:r>
          </a:p>
        </p:txBody>
      </p:sp>
      <p:sp>
        <p:nvSpPr>
          <p:cNvPr id="6147" name="Rectangle 3"/>
          <p:cNvSpPr>
            <a:spLocks noGrp="1" noChangeArrowheads="1"/>
          </p:cNvSpPr>
          <p:nvPr>
            <p:ph idx="1"/>
          </p:nvPr>
        </p:nvSpPr>
        <p:spPr>
          <a:xfrm>
            <a:off x="609600" y="1143000"/>
            <a:ext cx="10972800" cy="5029199"/>
          </a:xfrm>
        </p:spPr>
        <p:txBody>
          <a:bodyPr>
            <a:normAutofit/>
          </a:bodyPr>
          <a:lstStyle/>
          <a:p>
            <a:pPr marL="0" indent="0">
              <a:buNone/>
            </a:pPr>
            <a:r>
              <a:rPr lang="en-US" altLang="en-US" u="sng" dirty="0"/>
              <a:t>Title of Practice Based Opportunity</a:t>
            </a:r>
            <a:r>
              <a:rPr lang="en-US" altLang="en-US" dirty="0"/>
              <a:t>: Structured Video Analysis of HLP </a:t>
            </a:r>
            <a:r>
              <a:rPr lang="en-US" altLang="en-US" i="1" dirty="0"/>
              <a:t>(</a:t>
            </a:r>
            <a:r>
              <a:rPr lang="en-US" i="1" dirty="0"/>
              <a:t>Patterson, D., Driver, M.K., Zimmer, K., &amp; Wetherington, P., 2019)</a:t>
            </a:r>
          </a:p>
          <a:p>
            <a:pPr marL="0" indent="0">
              <a:buNone/>
            </a:pPr>
            <a:r>
              <a:rPr lang="en-US" altLang="en-US" u="sng" dirty="0"/>
              <a:t>Description</a:t>
            </a:r>
            <a:r>
              <a:rPr lang="en-US" altLang="en-US" dirty="0"/>
              <a:t>: </a:t>
            </a:r>
            <a:r>
              <a:rPr lang="en-US" dirty="0"/>
              <a:t>In this PLO, we provide an example of how structured video analysis is used to develop knowledge about and successful implementation of HLP #16: Explicit Instruction.</a:t>
            </a:r>
          </a:p>
          <a:p>
            <a:pPr marL="0" indent="0">
              <a:buNone/>
            </a:pPr>
            <a:r>
              <a:rPr lang="en-US" altLang="en-US" u="sng" dirty="0"/>
              <a:t>Target</a:t>
            </a:r>
            <a:r>
              <a:rPr lang="en-US" altLang="en-US" dirty="0"/>
              <a:t>: Traditional and Alternative Preparation Candidates</a:t>
            </a:r>
          </a:p>
          <a:p>
            <a:pPr marL="0" indent="0">
              <a:buNone/>
            </a:pPr>
            <a:r>
              <a:rPr lang="en-US" altLang="en-US" u="sng" dirty="0"/>
              <a:t>Context</a:t>
            </a:r>
            <a:r>
              <a:rPr lang="en-US" altLang="en-US" dirty="0"/>
              <a:t>: Methods Class and Level 1 Practica/Field Experience</a:t>
            </a:r>
          </a:p>
        </p:txBody>
      </p:sp>
    </p:spTree>
    <p:extLst>
      <p:ext uri="{BB962C8B-B14F-4D97-AF65-F5344CB8AC3E}">
        <p14:creationId xmlns:p14="http://schemas.microsoft.com/office/powerpoint/2010/main" val="11549862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Example of PLO</a:t>
            </a:r>
          </a:p>
        </p:txBody>
      </p:sp>
      <p:pic>
        <p:nvPicPr>
          <p:cNvPr id="2" name="Content Placeholder 1" descr="High Leverage Practice 16. Explicit Instruction.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7010" y="283388"/>
            <a:ext cx="4943789" cy="5888812"/>
          </a:xfrm>
        </p:spPr>
      </p:pic>
    </p:spTree>
    <p:extLst>
      <p:ext uri="{BB962C8B-B14F-4D97-AF65-F5344CB8AC3E}">
        <p14:creationId xmlns:p14="http://schemas.microsoft.com/office/powerpoint/2010/main" val="15662075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9144000" cy="2387600"/>
          </a:xfrm>
        </p:spPr>
        <p:txBody>
          <a:bodyPr/>
          <a:lstStyle/>
          <a:p>
            <a:r>
              <a:rPr lang="en-US" dirty="0"/>
              <a:t>DRAFT</a:t>
            </a:r>
            <a:br>
              <a:rPr lang="en-US" dirty="0"/>
            </a:br>
            <a:r>
              <a:rPr lang="en-US" dirty="0"/>
              <a:t>See what you think!</a:t>
            </a:r>
          </a:p>
        </p:txBody>
      </p:sp>
      <p:pic>
        <p:nvPicPr>
          <p:cNvPr id="7" name="Picture 6" descr="A screenshot of a cell phone&#10;&#10;Description automatically generated">
            <a:extLst>
              <a:ext uri="{FF2B5EF4-FFF2-40B4-BE49-F238E27FC236}">
                <a16:creationId xmlns:a16="http://schemas.microsoft.com/office/drawing/2014/main" id="{4F47CD0C-77D8-7D45-87F3-A451CED622DA}"/>
              </a:ext>
            </a:extLst>
          </p:cNvPr>
          <p:cNvPicPr>
            <a:picLocks noChangeAspect="1"/>
          </p:cNvPicPr>
          <p:nvPr/>
        </p:nvPicPr>
        <p:blipFill rotWithShape="1">
          <a:blip r:embed="rId2">
            <a:extLst>
              <a:ext uri="{28A0092B-C50C-407E-A947-70E740481C1C}">
                <a14:useLocalDpi xmlns:a14="http://schemas.microsoft.com/office/drawing/2010/main" val="0"/>
              </a:ext>
            </a:extLst>
          </a:blip>
          <a:srcRect t="5694" b="7014"/>
          <a:stretch/>
        </p:blipFill>
        <p:spPr>
          <a:xfrm>
            <a:off x="1664044" y="738202"/>
            <a:ext cx="8863912" cy="5381596"/>
          </a:xfrm>
          <a:prstGeom prst="rect">
            <a:avLst/>
          </a:prstGeom>
        </p:spPr>
      </p:pic>
      <p:sp>
        <p:nvSpPr>
          <p:cNvPr id="10" name="Title 1">
            <a:extLst>
              <a:ext uri="{FF2B5EF4-FFF2-40B4-BE49-F238E27FC236}">
                <a16:creationId xmlns:a16="http://schemas.microsoft.com/office/drawing/2014/main" id="{55B9298A-AAFA-BC4E-8C36-5DB898857283}"/>
              </a:ext>
            </a:extLst>
          </p:cNvPr>
          <p:cNvSpPr txBox="1">
            <a:spLocks/>
          </p:cNvSpPr>
          <p:nvPr/>
        </p:nvSpPr>
        <p:spPr>
          <a:xfrm>
            <a:off x="490451" y="0"/>
            <a:ext cx="11701549" cy="671513"/>
          </a:xfrm>
          <a:prstGeom prst="rect">
            <a:avLst/>
          </a:prstGeom>
          <a:effectLst/>
        </p:spPr>
        <p:txBody>
          <a:bodyPr vert="horz" lIns="0" tIns="0" rIns="0" bIns="0" rtlCol="0" anchor="b">
            <a:noAutofit/>
          </a:bodyPr>
          <a:lst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Personnel Development Program</a:t>
            </a:r>
          </a:p>
        </p:txBody>
      </p:sp>
    </p:spTree>
    <p:extLst>
      <p:ext uri="{BB962C8B-B14F-4D97-AF65-F5344CB8AC3E}">
        <p14:creationId xmlns:p14="http://schemas.microsoft.com/office/powerpoint/2010/main" val="156165103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Preparation of Candidates for PLO</a:t>
            </a:r>
          </a:p>
        </p:txBody>
      </p:sp>
      <p:sp>
        <p:nvSpPr>
          <p:cNvPr id="6147" name="Rectangle 3"/>
          <p:cNvSpPr>
            <a:spLocks noGrp="1" noChangeArrowheads="1"/>
          </p:cNvSpPr>
          <p:nvPr>
            <p:ph idx="1"/>
          </p:nvPr>
        </p:nvSpPr>
        <p:spPr>
          <a:xfrm>
            <a:off x="609600" y="1143000"/>
            <a:ext cx="11277600" cy="5029199"/>
          </a:xfrm>
        </p:spPr>
        <p:txBody>
          <a:bodyPr>
            <a:normAutofit/>
          </a:bodyPr>
          <a:lstStyle/>
          <a:p>
            <a:pPr>
              <a:buFont typeface="Arial" charset="0"/>
              <a:buChar char="•"/>
            </a:pPr>
            <a:r>
              <a:rPr lang="en-US" altLang="en-US" dirty="0"/>
              <a:t>Develop proficiency in prerequisite knowledge of explicit instruction components </a:t>
            </a:r>
          </a:p>
          <a:p>
            <a:pPr>
              <a:buFont typeface="Arial" charset="0"/>
              <a:buChar char="•"/>
            </a:pPr>
            <a:r>
              <a:rPr lang="en-US" altLang="en-US" dirty="0"/>
              <a:t>Develop proficiency in identifying and modeling relevant HLPs</a:t>
            </a:r>
          </a:p>
          <a:p>
            <a:pPr>
              <a:buFont typeface="Arial" charset="0"/>
              <a:buChar char="•"/>
            </a:pPr>
            <a:r>
              <a:rPr lang="en-US" altLang="en-US" dirty="0"/>
              <a:t>Model components through demonstrations within coursework</a:t>
            </a:r>
          </a:p>
          <a:p>
            <a:pPr>
              <a:buFont typeface="Arial" charset="0"/>
              <a:buChar char="•"/>
            </a:pPr>
            <a:r>
              <a:rPr lang="en-US" altLang="en-US" dirty="0"/>
              <a:t>Practice observing instruction for target skills prior to PLO</a:t>
            </a:r>
          </a:p>
          <a:p>
            <a:pPr marL="0" indent="0">
              <a:buNone/>
            </a:pPr>
            <a:endParaRPr lang="en-US" altLang="en-US" dirty="0"/>
          </a:p>
          <a:p>
            <a:pPr marL="0" indent="0">
              <a:buNone/>
            </a:pPr>
            <a:endParaRPr lang="en-US" altLang="en-US" dirty="0"/>
          </a:p>
        </p:txBody>
      </p:sp>
    </p:spTree>
    <p:extLst>
      <p:ext uri="{BB962C8B-B14F-4D97-AF65-F5344CB8AC3E}">
        <p14:creationId xmlns:p14="http://schemas.microsoft.com/office/powerpoint/2010/main" val="19261047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Implementation Considerations</a:t>
            </a:r>
          </a:p>
        </p:txBody>
      </p:sp>
      <p:sp>
        <p:nvSpPr>
          <p:cNvPr id="6147" name="Rectangle 3"/>
          <p:cNvSpPr>
            <a:spLocks noGrp="1" noChangeArrowheads="1"/>
          </p:cNvSpPr>
          <p:nvPr>
            <p:ph idx="1"/>
          </p:nvPr>
        </p:nvSpPr>
        <p:spPr>
          <a:xfrm>
            <a:off x="609600" y="1143000"/>
            <a:ext cx="11582400" cy="5029199"/>
          </a:xfrm>
        </p:spPr>
        <p:txBody>
          <a:bodyPr>
            <a:normAutofit/>
          </a:bodyPr>
          <a:lstStyle/>
          <a:p>
            <a:pPr>
              <a:buFont typeface="Wingdings" charset="2"/>
              <a:buChar char="§"/>
            </a:pPr>
            <a:r>
              <a:rPr lang="en-US" altLang="en-US" dirty="0"/>
              <a:t>Timing of coursework in relation to field experiences</a:t>
            </a:r>
          </a:p>
          <a:p>
            <a:pPr>
              <a:buFont typeface="Wingdings" charset="2"/>
              <a:buChar char="§"/>
            </a:pPr>
            <a:r>
              <a:rPr lang="en-US" altLang="en-US" dirty="0"/>
              <a:t>Candidate autonomy in planning and implementing instruction</a:t>
            </a:r>
          </a:p>
          <a:p>
            <a:pPr>
              <a:buFont typeface="Wingdings" charset="2"/>
              <a:buChar char="§"/>
            </a:pPr>
            <a:r>
              <a:rPr lang="en-US" altLang="en-US" dirty="0"/>
              <a:t>Setting for reflection and/or debrief of the analysis</a:t>
            </a:r>
          </a:p>
          <a:p>
            <a:pPr>
              <a:buFont typeface="Wingdings" charset="2"/>
              <a:buChar char="§"/>
            </a:pPr>
            <a:endParaRPr lang="en-US" altLang="en-US" dirty="0"/>
          </a:p>
        </p:txBody>
      </p:sp>
    </p:spTree>
    <p:extLst>
      <p:ext uri="{BB962C8B-B14F-4D97-AF65-F5344CB8AC3E}">
        <p14:creationId xmlns:p14="http://schemas.microsoft.com/office/powerpoint/2010/main" val="19777454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D254C2-5118-479B-8DB9-9FF936BFF850}"/>
              </a:ext>
            </a:extLst>
          </p:cNvPr>
          <p:cNvSpPr>
            <a:spLocks noGrp="1"/>
          </p:cNvSpPr>
          <p:nvPr>
            <p:ph type="ctrTitle"/>
          </p:nvPr>
        </p:nvSpPr>
        <p:spPr/>
        <p:txBody>
          <a:bodyPr/>
          <a:lstStyle/>
          <a:p>
            <a:r>
              <a:rPr lang="en-US" dirty="0"/>
              <a:t>Moving Community-Embedded Teacher</a:t>
            </a:r>
            <a:r>
              <a:rPr lang="en-US" baseline="0" dirty="0"/>
              <a:t> Preparation Online</a:t>
            </a:r>
            <a:endParaRPr lang="en-US" dirty="0"/>
          </a:p>
        </p:txBody>
      </p:sp>
      <p:pic>
        <p:nvPicPr>
          <p:cNvPr id="4" name="Picture 3">
            <a:extLst>
              <a:ext uri="{FF2B5EF4-FFF2-40B4-BE49-F238E27FC236}">
                <a16:creationId xmlns:a16="http://schemas.microsoft.com/office/drawing/2014/main" id="{F6FC2033-D91F-0F48-A060-86D9F5CFDFE2}"/>
              </a:ext>
              <a:ext uri="{C183D7F6-B498-43B3-948B-1728B52AA6E4}">
                <adec:decorative xmlns:adec="http://schemas.microsoft.com/office/drawing/2017/decorative" val="1"/>
              </a:ext>
            </a:extLst>
          </p:cNvPr>
          <p:cNvPicPr>
            <a:picLocks noChangeAspect="1"/>
          </p:cNvPicPr>
          <p:nvPr/>
        </p:nvPicPr>
        <p:blipFill rotWithShape="1">
          <a:blip r:embed="rId3"/>
          <a:srcRect t="12057" r="2" b="2"/>
          <a:stretch/>
        </p:blipFill>
        <p:spPr>
          <a:xfrm>
            <a:off x="1428997" y="0"/>
            <a:ext cx="6024163" cy="685800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F6A264A9-86BB-0E4A-A010-8070DAB5387C}"/>
              </a:ext>
            </a:extLst>
          </p:cNvPr>
          <p:cNvSpPr txBox="1">
            <a:spLocks/>
          </p:cNvSpPr>
          <p:nvPr/>
        </p:nvSpPr>
        <p:spPr>
          <a:xfrm>
            <a:off x="5151320" y="442667"/>
            <a:ext cx="5279174" cy="34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Moving</a:t>
            </a:r>
          </a:p>
          <a:p>
            <a:pPr algn="r"/>
            <a:r>
              <a:rPr lang="en-US"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Community-</a:t>
            </a:r>
          </a:p>
          <a:p>
            <a:pPr algn="r"/>
            <a:r>
              <a:rPr lang="en-US"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Embedded </a:t>
            </a:r>
          </a:p>
          <a:p>
            <a:pPr algn="r"/>
            <a:r>
              <a:rPr lang="en-US"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Teacher </a:t>
            </a:r>
          </a:p>
          <a:p>
            <a:pPr algn="r"/>
            <a:r>
              <a:rPr lang="en-US"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Preparation</a:t>
            </a:r>
          </a:p>
          <a:p>
            <a:pPr algn="r"/>
            <a:r>
              <a:rPr lang="en-US" sz="6600"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rPr>
              <a:t>ONLINE</a:t>
            </a:r>
          </a:p>
          <a:p>
            <a:pPr algn="r"/>
            <a:endParaRPr lang="en-US" sz="7200" b="1" dirty="0">
              <a:solidFill>
                <a:srgbClr val="FEC52E"/>
              </a:solidFill>
              <a:latin typeface="Segoe UI Black" panose="020B0A02040204020203" pitchFamily="34" charset="0"/>
              <a:ea typeface="Segoe UI Black" panose="020B0A02040204020203" pitchFamily="34" charset="0"/>
              <a:cs typeface="Segoe UI Black" panose="020B0A02040204020203" pitchFamily="34" charset="0"/>
            </a:endParaRPr>
          </a:p>
          <a:p>
            <a:pPr algn="r"/>
            <a:r>
              <a:rPr lang="en-US" sz="1050" b="1" dirty="0">
                <a:solidFill>
                  <a:prstClr val="black"/>
                </a:solidFill>
                <a:latin typeface="Century Gothic" panose="020B0502020202020204" pitchFamily="34" charset="0"/>
              </a:rPr>
              <a:t> </a:t>
            </a:r>
            <a:br>
              <a:rPr lang="en-US" b="1" dirty="0">
                <a:solidFill>
                  <a:prstClr val="black"/>
                </a:solidFill>
                <a:latin typeface="Century Gothic" panose="020B0502020202020204" pitchFamily="34" charset="0"/>
              </a:rPr>
            </a:br>
            <a:endParaRPr lang="en-US" sz="3200" b="1" dirty="0">
              <a:solidFill>
                <a:srgbClr val="122D46"/>
              </a:solidFill>
              <a:latin typeface="Century Gothic" panose="020B0502020202020204" pitchFamily="34" charset="0"/>
            </a:endParaRPr>
          </a:p>
        </p:txBody>
      </p:sp>
      <p:sp>
        <p:nvSpPr>
          <p:cNvPr id="7" name="Subtitle 2">
            <a:extLst>
              <a:ext uri="{FF2B5EF4-FFF2-40B4-BE49-F238E27FC236}">
                <a16:creationId xmlns:a16="http://schemas.microsoft.com/office/drawing/2014/main" id="{48ABEEB4-E959-5946-B344-C72788CDB09A}"/>
              </a:ext>
            </a:extLst>
          </p:cNvPr>
          <p:cNvSpPr txBox="1">
            <a:spLocks/>
          </p:cNvSpPr>
          <p:nvPr/>
        </p:nvSpPr>
        <p:spPr>
          <a:xfrm>
            <a:off x="6924166" y="4403925"/>
            <a:ext cx="3423200" cy="10833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dirty="0">
                <a:solidFill>
                  <a:prstClr val="black"/>
                </a:solidFill>
                <a:latin typeface="Century Gothic" panose="020B0502020202020204" pitchFamily="34" charset="0"/>
              </a:rPr>
              <a:t>Rebecca A. Hines</a:t>
            </a:r>
          </a:p>
          <a:p>
            <a:pPr marL="0" indent="0" algn="r">
              <a:lnSpc>
                <a:spcPts val="1300"/>
              </a:lnSpc>
              <a:buNone/>
            </a:pPr>
            <a:r>
              <a:rPr lang="en-US" sz="1600" dirty="0">
                <a:solidFill>
                  <a:prstClr val="black"/>
                </a:solidFill>
                <a:latin typeface="Century Gothic" panose="020B0502020202020204" pitchFamily="34" charset="0"/>
              </a:rPr>
              <a:t>University of Central Florida</a:t>
            </a:r>
          </a:p>
          <a:p>
            <a:pPr marL="0" indent="0" algn="r">
              <a:lnSpc>
                <a:spcPts val="1300"/>
              </a:lnSpc>
              <a:buNone/>
            </a:pPr>
            <a:r>
              <a:rPr lang="de-DE" sz="1600" dirty="0">
                <a:solidFill>
                  <a:prstClr val="black"/>
                </a:solidFill>
                <a:latin typeface="Century Gothic" panose="020B0502020202020204" pitchFamily="34" charset="0"/>
                <a:hlinkClick r:id="rId4"/>
              </a:rPr>
              <a:t>Rebecca.Hines@ucf.edu</a:t>
            </a:r>
            <a:endParaRPr lang="de-DE" sz="1600" dirty="0">
              <a:solidFill>
                <a:prstClr val="black"/>
              </a:solidFill>
              <a:latin typeface="Century Gothic" panose="020B0502020202020204" pitchFamily="34" charset="0"/>
            </a:endParaRPr>
          </a:p>
          <a:p>
            <a:pPr marL="0" indent="0" algn="r">
              <a:lnSpc>
                <a:spcPts val="1300"/>
              </a:lnSpc>
              <a:buNone/>
            </a:pPr>
            <a:endParaRPr lang="en-US" sz="1600" dirty="0">
              <a:solidFill>
                <a:prstClr val="black"/>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7B3FC7B1-9332-1743-8258-80DCA850CDAB}"/>
              </a:ext>
            </a:extLst>
          </p:cNvPr>
          <p:cNvGraphicFramePr>
            <a:graphicFrameLocks noGrp="1"/>
          </p:cNvGraphicFramePr>
          <p:nvPr>
            <p:extLst>
              <p:ext uri="{D42A27DB-BD31-4B8C-83A1-F6EECF244321}">
                <p14:modId xmlns:p14="http://schemas.microsoft.com/office/powerpoint/2010/main" val="3740082143"/>
              </p:ext>
            </p:extLst>
          </p:nvPr>
        </p:nvGraphicFramePr>
        <p:xfrm>
          <a:off x="5262256" y="5978833"/>
          <a:ext cx="5057303" cy="999405"/>
        </p:xfrm>
        <a:graphic>
          <a:graphicData uri="http://schemas.openxmlformats.org/drawingml/2006/table">
            <a:tbl>
              <a:tblPr firstRow="1"/>
              <a:tblGrid>
                <a:gridCol w="5057303">
                  <a:extLst>
                    <a:ext uri="{9D8B030D-6E8A-4147-A177-3AD203B41FA5}">
                      <a16:colId xmlns:a16="http://schemas.microsoft.com/office/drawing/2014/main" val="3190414187"/>
                    </a:ext>
                  </a:extLst>
                </a:gridCol>
              </a:tblGrid>
              <a:tr h="999405">
                <a:tc>
                  <a:txBody>
                    <a:bodyPr/>
                    <a:lstStyle/>
                    <a:p>
                      <a:r>
                        <a:rPr lang="en-US" dirty="0">
                          <a:effectLst/>
                          <a:latin typeface="Times New Roman" panose="02020603050405020304" pitchFamily="18" charset="0"/>
                        </a:rPr>
                        <a:t> 84.325D</a:t>
                      </a:r>
                    </a:p>
                    <a:p>
                      <a:r>
                        <a:rPr lang="en-US" dirty="0">
                          <a:effectLst/>
                          <a:latin typeface="Times New Roman" panose="02020603050405020304" pitchFamily="18" charset="0"/>
                        </a:rPr>
                        <a:t>Preparing Scholars to Lead Inclusion and Transition (LEADIT)</a:t>
                      </a:r>
                    </a:p>
                  </a:txBody>
                  <a:tcPr marL="47625" marR="47625" marT="0" marB="0">
                    <a:lnL>
                      <a:noFill/>
                    </a:lnL>
                    <a:lnR>
                      <a:noFill/>
                    </a:lnR>
                    <a:lnT>
                      <a:noFill/>
                    </a:lnT>
                    <a:lnB>
                      <a:noFill/>
                    </a:lnB>
                  </a:tcPr>
                </a:tc>
                <a:extLst>
                  <a:ext uri="{0D108BD9-81ED-4DB2-BD59-A6C34878D82A}">
                    <a16:rowId xmlns:a16="http://schemas.microsoft.com/office/drawing/2014/main" val="1479236278"/>
                  </a:ext>
                </a:extLst>
              </a:tr>
            </a:tbl>
          </a:graphicData>
        </a:graphic>
      </p:graphicFrame>
      <p:sp>
        <p:nvSpPr>
          <p:cNvPr id="9" name="Rectangle 1">
            <a:extLst>
              <a:ext uri="{FF2B5EF4-FFF2-40B4-BE49-F238E27FC236}">
                <a16:creationId xmlns:a16="http://schemas.microsoft.com/office/drawing/2014/main" id="{DF595602-674A-1644-BD61-ADF30A21986D}"/>
              </a:ext>
              <a:ext uri="{C183D7F6-B498-43B3-948B-1728B52AA6E4}">
                <adec:decorative xmlns:adec="http://schemas.microsoft.com/office/drawing/2017/decorative" val="1"/>
              </a:ext>
            </a:extLst>
          </p:cNvPr>
          <p:cNvSpPr>
            <a:spLocks noChangeArrowheads="1"/>
          </p:cNvSpPr>
          <p:nvPr/>
        </p:nvSpPr>
        <p:spPr bwMode="auto">
          <a:xfrm>
            <a:off x="6000800" y="5978833"/>
            <a:ext cx="586353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br>
              <a:rPr lang="en-US" altLang="en-US" sz="900">
                <a:solidFill>
                  <a:prstClr val="black"/>
                </a:solidFill>
                <a:latin typeface="Times New Roman" panose="02020603050405020304" pitchFamily="18" charset="0"/>
              </a:rPr>
            </a:br>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926296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8FD5B84-4AAA-4326-B6A6-75048D0212CC}"/>
              </a:ext>
            </a:extLst>
          </p:cNvPr>
          <p:cNvSpPr>
            <a:spLocks noGrp="1"/>
          </p:cNvSpPr>
          <p:nvPr>
            <p:ph type="title"/>
          </p:nvPr>
        </p:nvSpPr>
        <p:spPr/>
        <p:txBody>
          <a:bodyPr/>
          <a:lstStyle/>
          <a:p>
            <a:r>
              <a:rPr lang="en-US" dirty="0"/>
              <a:t>UCF School of Teacher Education</a:t>
            </a:r>
          </a:p>
        </p:txBody>
      </p:sp>
      <p:pic>
        <p:nvPicPr>
          <p:cNvPr id="1026" name="Picture 2" descr="UCF School of Teacher Education on Twitter: &quot;Just 24 days 🗓 lef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845" y="2636230"/>
            <a:ext cx="2109838" cy="2109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Logo for Unlocking Children's Potential Charter School"/>
          <p:cNvPicPr>
            <a:picLocks noChangeAspect="1"/>
          </p:cNvPicPr>
          <p:nvPr/>
        </p:nvPicPr>
        <p:blipFill>
          <a:blip r:embed="rId4"/>
          <a:stretch>
            <a:fillRect/>
          </a:stretch>
        </p:blipFill>
        <p:spPr>
          <a:xfrm>
            <a:off x="3091660" y="1020694"/>
            <a:ext cx="2027132" cy="202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ogo for Orange County Public Schools"/>
          <p:cNvPicPr>
            <a:picLocks noChangeAspect="1"/>
          </p:cNvPicPr>
          <p:nvPr/>
        </p:nvPicPr>
        <p:blipFill>
          <a:blip r:embed="rId5"/>
          <a:stretch>
            <a:fillRect/>
          </a:stretch>
        </p:blipFill>
        <p:spPr>
          <a:xfrm>
            <a:off x="7020538" y="1097480"/>
            <a:ext cx="2027132" cy="202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C183D7F6-B498-43B3-948B-1728B52AA6E4}">
                <adec:decorative xmlns:adec="http://schemas.microsoft.com/office/drawing/2017/decorative" val="1"/>
              </a:ext>
            </a:extLst>
          </p:cNvPr>
          <p:cNvPicPr preferRelativeResize="0">
            <a:picLocks/>
          </p:cNvPicPr>
          <p:nvPr/>
        </p:nvPicPr>
        <p:blipFill>
          <a:blip r:embed="rId6"/>
          <a:stretch>
            <a:fillRect/>
          </a:stretch>
        </p:blipFill>
        <p:spPr>
          <a:xfrm>
            <a:off x="5163646" y="4571538"/>
            <a:ext cx="1934039" cy="1891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C183D7F6-B498-43B3-948B-1728B52AA6E4}">
                <adec:decorative xmlns:adec="http://schemas.microsoft.com/office/drawing/2017/decorative" val="1"/>
              </a:ext>
            </a:extLst>
          </p:cNvPr>
          <p:cNvPicPr preferRelativeResize="0">
            <a:picLocks/>
          </p:cNvPicPr>
          <p:nvPr/>
        </p:nvPicPr>
        <p:blipFill rotWithShape="1">
          <a:blip r:embed="rId7">
            <a:extLst>
              <a:ext uri="{28A0092B-C50C-407E-A947-70E740481C1C}">
                <a14:useLocalDpi xmlns:a14="http://schemas.microsoft.com/office/drawing/2010/main" val="0"/>
              </a:ext>
            </a:extLst>
          </a:blip>
          <a:srcRect r="-18" b="45818"/>
          <a:stretch/>
        </p:blipFill>
        <p:spPr>
          <a:xfrm>
            <a:off x="3148406" y="3475136"/>
            <a:ext cx="1934039" cy="202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C183D7F6-B498-43B3-948B-1728B52AA6E4}">
                <adec:decorative xmlns:adec="http://schemas.microsoft.com/office/drawing/2017/decorative" val="1"/>
              </a:ext>
            </a:extLst>
          </p:cNvPr>
          <p:cNvPicPr preferRelativeResize="0">
            <a:picLocks/>
          </p:cNvPicPr>
          <p:nvPr/>
        </p:nvPicPr>
        <p:blipFill rotWithShape="1">
          <a:blip r:embed="rId8">
            <a:extLst>
              <a:ext uri="{28A0092B-C50C-407E-A947-70E740481C1C}">
                <a14:useLocalDpi xmlns:a14="http://schemas.microsoft.com/office/drawing/2010/main" val="0"/>
              </a:ext>
            </a:extLst>
          </a:blip>
          <a:srcRect l="25212" t="7010" r="19636" b="11212"/>
          <a:stretch/>
        </p:blipFill>
        <p:spPr>
          <a:xfrm rot="5400000">
            <a:off x="7030737" y="3688698"/>
            <a:ext cx="2027133" cy="1934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C183D7F6-B498-43B3-948B-1728B52AA6E4}">
                <adec:decorative xmlns:adec="http://schemas.microsoft.com/office/drawing/2017/decorative" val="1"/>
              </a:ext>
            </a:extLst>
          </p:cNvPr>
          <p:cNvPicPr preferRelativeResize="0">
            <a:picLocks/>
          </p:cNvPicPr>
          <p:nvPr/>
        </p:nvPicPr>
        <p:blipFill rotWithShape="1">
          <a:blip r:embed="rId9">
            <a:extLst>
              <a:ext uri="{28A0092B-C50C-407E-A947-70E740481C1C}">
                <a14:useLocalDpi xmlns:a14="http://schemas.microsoft.com/office/drawing/2010/main" val="0"/>
              </a:ext>
            </a:extLst>
          </a:blip>
          <a:srcRect l="30163" t="30787" r="28884" b="13455"/>
          <a:stretch/>
        </p:blipFill>
        <p:spPr>
          <a:xfrm>
            <a:off x="5112846" y="609098"/>
            <a:ext cx="1934039" cy="202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744F640-F2E5-4C45-B2F3-959C16A6222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182734" y="4970724"/>
            <a:ext cx="1832437" cy="1492804"/>
          </a:xfrm>
          <a:prstGeom prst="rect">
            <a:avLst/>
          </a:prstGeom>
        </p:spPr>
      </p:pic>
    </p:spTree>
    <p:extLst>
      <p:ext uri="{BB962C8B-B14F-4D97-AF65-F5344CB8AC3E}">
        <p14:creationId xmlns:p14="http://schemas.microsoft.com/office/powerpoint/2010/main" val="905497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803" y="736271"/>
            <a:ext cx="7192679" cy="3561968"/>
          </a:xfrm>
        </p:spPr>
        <p:txBody>
          <a:bodyPr anchor="t">
            <a:noAutofit/>
          </a:bodyPr>
          <a:lstStyle/>
          <a:p>
            <a:r>
              <a:rPr lang="en-US" b="1" dirty="0">
                <a:latin typeface="Helvetica" charset="0"/>
                <a:ea typeface="Helvetica" charset="0"/>
                <a:cs typeface="Helvetica" charset="0"/>
              </a:rPr>
              <a:t>Our goal is to make a visible</a:t>
            </a:r>
            <a:br>
              <a:rPr lang="en-US" b="1" dirty="0">
                <a:latin typeface="Helvetica" charset="0"/>
                <a:ea typeface="Helvetica" charset="0"/>
                <a:cs typeface="Helvetica" charset="0"/>
              </a:rPr>
            </a:br>
            <a:r>
              <a:rPr lang="en-US" b="1" dirty="0">
                <a:solidFill>
                  <a:srgbClr val="FF0000"/>
                </a:solidFill>
                <a:latin typeface="Helvetica" charset="0"/>
                <a:ea typeface="Helvetica" charset="0"/>
                <a:cs typeface="Helvetica" charset="0"/>
              </a:rPr>
              <a:t>IMPACT</a:t>
            </a:r>
            <a:r>
              <a:rPr lang="en-US" b="1" dirty="0">
                <a:latin typeface="Helvetica" charset="0"/>
                <a:ea typeface="Helvetica" charset="0"/>
                <a:cs typeface="Helvetica" charset="0"/>
              </a:rPr>
              <a:t> </a:t>
            </a:r>
            <a:br>
              <a:rPr lang="en-US" b="1" dirty="0">
                <a:latin typeface="Helvetica" charset="0"/>
                <a:ea typeface="Helvetica" charset="0"/>
                <a:cs typeface="Helvetica" charset="0"/>
              </a:rPr>
            </a:br>
            <a:r>
              <a:rPr lang="en-US" b="1" dirty="0">
                <a:latin typeface="Helvetica" charset="0"/>
                <a:ea typeface="Helvetica" charset="0"/>
                <a:cs typeface="Helvetica" charset="0"/>
              </a:rPr>
              <a:t>in local schools</a:t>
            </a:r>
            <a:br>
              <a:rPr lang="en-US" b="1" dirty="0">
                <a:latin typeface="Helvetica" charset="0"/>
                <a:ea typeface="Helvetica" charset="0"/>
                <a:cs typeface="Helvetica" charset="0"/>
              </a:rPr>
            </a:br>
            <a:r>
              <a:rPr lang="en-US" b="1" dirty="0">
                <a:latin typeface="Helvetica" charset="0"/>
                <a:ea typeface="Helvetica" charset="0"/>
                <a:cs typeface="Helvetica" charset="0"/>
              </a:rPr>
              <a:t>every semester</a:t>
            </a:r>
            <a:br>
              <a:rPr lang="en-US" b="1" dirty="0">
                <a:latin typeface="Helvetica" charset="0"/>
                <a:ea typeface="Helvetica" charset="0"/>
                <a:cs typeface="Helvetica" charset="0"/>
              </a:rPr>
            </a:br>
            <a:br>
              <a:rPr lang="en-US" sz="5400" b="1" dirty="0">
                <a:latin typeface="Helvetica" charset="0"/>
                <a:ea typeface="Helvetica" charset="0"/>
                <a:cs typeface="Helvetica" charset="0"/>
              </a:rPr>
            </a:br>
            <a:br>
              <a:rPr lang="en-US" sz="5400" b="1" dirty="0">
                <a:latin typeface="Helvetica" charset="0"/>
                <a:ea typeface="Helvetica" charset="0"/>
                <a:cs typeface="Helvetica" charset="0"/>
              </a:rPr>
            </a:br>
            <a:br>
              <a:rPr lang="en-US" sz="3200" b="1" dirty="0">
                <a:latin typeface="Helvetica" charset="0"/>
                <a:ea typeface="Helvetica" charset="0"/>
                <a:cs typeface="Helvetica" charset="0"/>
              </a:rPr>
            </a:br>
            <a:br>
              <a:rPr lang="en-US" sz="5400" b="1" dirty="0">
                <a:latin typeface="Helvetica" charset="0"/>
                <a:ea typeface="Helvetica" charset="0"/>
                <a:cs typeface="Helvetica" charset="0"/>
              </a:rPr>
            </a:br>
            <a:br>
              <a:rPr lang="en-US" b="1" dirty="0">
                <a:latin typeface="Helvetica" charset="0"/>
                <a:ea typeface="Helvetica" charset="0"/>
                <a:cs typeface="Helvetica" charset="0"/>
              </a:rPr>
            </a:br>
            <a:endParaRPr lang="en-US" b="1" dirty="0">
              <a:latin typeface="Helvetica" charset="0"/>
              <a:ea typeface="Helvetica" charset="0"/>
              <a:cs typeface="Helvetica" charset="0"/>
            </a:endParaRPr>
          </a:p>
        </p:txBody>
      </p:sp>
      <p:pic>
        <p:nvPicPr>
          <p:cNvPr id="7" name="Picture 6">
            <a:extLst>
              <a:ext uri="{FF2B5EF4-FFF2-40B4-BE49-F238E27FC236}">
                <a16:creationId xmlns:a16="http://schemas.microsoft.com/office/drawing/2014/main" id="{D490E92D-751C-5A45-8280-3D98DE142843}"/>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9583" y1="32600" x2="79583" y2="32600"/>
                        <a14:foregroundMark x1="84500" y1="33200" x2="84500" y2="33200"/>
                        <a14:foregroundMark x1="86583" y1="71400" x2="86583" y2="71400"/>
                        <a14:foregroundMark x1="84417" y1="78000" x2="84417" y2="78000"/>
                        <a14:foregroundMark x1="82833" y1="88400" x2="82833" y2="88400"/>
                        <a14:foregroundMark x1="85500" y1="62200" x2="85500" y2="62200"/>
                        <a14:foregroundMark x1="89583" y1="61400" x2="89583" y2="61400"/>
                        <a14:foregroundMark x1="91250" y1="58400" x2="91250" y2="58400"/>
                        <a14:foregroundMark x1="92667" y1="66800" x2="92667" y2="66800"/>
                        <a14:foregroundMark x1="94333" y1="78000" x2="94333" y2="78000"/>
                        <a14:foregroundMark x1="92417" y1="81600" x2="92417" y2="81600"/>
                        <a14:foregroundMark x1="95417" y1="92400" x2="95417" y2="92400"/>
                        <a14:foregroundMark x1="93750" y1="90400" x2="93750" y2="90400"/>
                        <a14:foregroundMark x1="96250" y1="88400" x2="96250" y2="88400"/>
                        <a14:foregroundMark x1="6583" y1="53600" x2="6583" y2="53600"/>
                        <a14:foregroundMark x1="5750" y1="50400" x2="5750" y2="50400"/>
                        <a14:foregroundMark x1="96250" y1="85600" x2="96250" y2="85600"/>
                        <a14:foregroundMark x1="97167" y1="92400" x2="97167" y2="92400"/>
                        <a14:foregroundMark x1="97667" y1="94400" x2="97667" y2="94400"/>
                        <a14:foregroundMark x1="98583" y1="98800" x2="98583" y2="98800"/>
                        <a14:foregroundMark x1="97167" y1="89000" x2="97167" y2="89000"/>
                        <a14:foregroundMark x1="97417" y1="90200" x2="97417" y2="90200"/>
                        <a14:foregroundMark x1="5333" y1="47800" x2="5333" y2="47800"/>
                        <a14:backgroundMark x1="62917" y1="21800" x2="62917" y2="21800"/>
                        <a14:backgroundMark x1="63750" y1="34200" x2="63750" y2="34200"/>
                        <a14:backgroundMark x1="50417" y1="6800" x2="50417" y2="6800"/>
                        <a14:backgroundMark x1="52250" y1="15200" x2="52250" y2="15200"/>
                        <a14:backgroundMark x1="32083" y1="8000" x2="32083" y2="8000"/>
                        <a14:backgroundMark x1="43083" y1="6000" x2="43083" y2="6000"/>
                        <a14:backgroundMark x1="59583" y1="10400" x2="59583" y2="10400"/>
                        <a14:backgroundMark x1="69250" y1="14400" x2="69250" y2="14400"/>
                        <a14:backgroundMark x1="69667" y1="35200" x2="69667" y2="35200"/>
                        <a14:backgroundMark x1="63833" y1="43200" x2="63833" y2="43200"/>
                        <a14:backgroundMark x1="57500" y1="21800" x2="57500" y2="21800"/>
                        <a14:backgroundMark x1="73583" y1="7200" x2="73583" y2="7200"/>
                        <a14:backgroundMark x1="64667" y1="6400" x2="64667" y2="6400"/>
                        <a14:backgroundMark x1="60833" y1="50200" x2="60833" y2="50200"/>
                        <a14:backgroundMark x1="59583" y1="55400" x2="59583" y2="55400"/>
                        <a14:backgroundMark x1="64667" y1="84400" x2="64667" y2="84400"/>
                        <a14:backgroundMark x1="65167" y1="88400" x2="65167" y2="88400"/>
                        <a14:backgroundMark x1="65167" y1="95400" x2="65167" y2="95400"/>
                        <a14:backgroundMark x1="63583" y1="85200" x2="63583" y2="85200"/>
                        <a14:backgroundMark x1="63833" y1="90800" x2="63833" y2="90800"/>
                        <a14:backgroundMark x1="66000" y1="91800" x2="66000" y2="91800"/>
                        <a14:backgroundMark x1="29250" y1="17000" x2="29250" y2="17000"/>
                        <a14:backgroundMark x1="52333" y1="22200" x2="52333" y2="22200"/>
                        <a14:backgroundMark x1="64583" y1="97600" x2="64583" y2="97600"/>
                        <a14:backgroundMark x1="74750" y1="42600" x2="74750" y2="42600"/>
                        <a14:backgroundMark x1="99250" y1="94400" x2="99250" y2="94400"/>
                        <a14:backgroundMark x1="66833" y1="22200" x2="66833" y2="22200"/>
                        <a14:backgroundMark x1="60167" y1="29400" x2="60167" y2="29400"/>
                        <a14:backgroundMark x1="30500" y1="21800" x2="30500" y2="21800"/>
                        <a14:backgroundMark x1="48000" y1="10000" x2="48000" y2="10000"/>
                        <a14:backgroundMark x1="55333" y1="6000" x2="55333" y2="6000"/>
                        <a14:backgroundMark x1="99083" y1="97000" x2="99083" y2="97000"/>
                        <a14:backgroundMark x1="67333" y1="27400" x2="67333" y2="27400"/>
                      </a14:backgroundRemoval>
                    </a14:imgEffect>
                  </a14:imgLayer>
                </a14:imgProps>
              </a:ext>
            </a:extLst>
          </a:blip>
          <a:stretch>
            <a:fillRect/>
          </a:stretch>
        </p:blipFill>
        <p:spPr>
          <a:xfrm>
            <a:off x="2762802" y="4186322"/>
            <a:ext cx="6412028" cy="2671679"/>
          </a:xfrm>
          <a:prstGeom prst="rect">
            <a:avLst/>
          </a:prstGeom>
        </p:spPr>
      </p:pic>
    </p:spTree>
    <p:extLst>
      <p:ext uri="{BB962C8B-B14F-4D97-AF65-F5344CB8AC3E}">
        <p14:creationId xmlns:p14="http://schemas.microsoft.com/office/powerpoint/2010/main" val="34345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Need for partner schools for preservice teachers and for doctoral scholars in order to receive immediate innovation, training and support.&#10;Doctoral schools need preservice teachers for research opportunities, and preservice teachers need doctoral scholars for practice opportunities.">
            <a:extLst>
              <a:ext uri="{FF2B5EF4-FFF2-40B4-BE49-F238E27FC236}">
                <a16:creationId xmlns:a16="http://schemas.microsoft.com/office/drawing/2014/main" id="{048F1889-6EA9-A248-9332-DC7C418FD747}"/>
              </a:ext>
            </a:extLst>
          </p:cNvPr>
          <p:cNvGraphicFramePr>
            <a:graphicFrameLocks noGrp="1"/>
          </p:cNvGraphicFramePr>
          <p:nvPr>
            <p:ph idx="1"/>
            <p:extLst>
              <p:ext uri="{D42A27DB-BD31-4B8C-83A1-F6EECF244321}">
                <p14:modId xmlns:p14="http://schemas.microsoft.com/office/powerpoint/2010/main" val="1854520041"/>
              </p:ext>
            </p:extLst>
          </p:nvPr>
        </p:nvGraphicFramePr>
        <p:xfrm>
          <a:off x="1977349" y="197951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5FF3D0D1-0979-8A49-848D-7181E8BCAD30}"/>
              </a:ext>
            </a:extLst>
          </p:cNvPr>
          <p:cNvSpPr txBox="1"/>
          <p:nvPr/>
        </p:nvSpPr>
        <p:spPr>
          <a:xfrm>
            <a:off x="3828952" y="3142442"/>
            <a:ext cx="4484708" cy="307777"/>
          </a:xfrm>
          <a:prstGeom prst="rect">
            <a:avLst/>
          </a:prstGeom>
          <a:noFill/>
        </p:spPr>
        <p:txBody>
          <a:bodyPr wrap="square" rtlCol="0">
            <a:spAutoFit/>
          </a:bodyPr>
          <a:lstStyle/>
          <a:p>
            <a:pPr algn="ctr" defTabSz="914400"/>
            <a:r>
              <a:rPr lang="en-US" sz="1400" dirty="0">
                <a:solidFill>
                  <a:srgbClr val="FF0000"/>
                </a:solidFill>
                <a:latin typeface="Calibri" panose="020F0502020204030204"/>
              </a:rPr>
              <a:t>Need for immediate innovation, training, and support</a:t>
            </a:r>
          </a:p>
        </p:txBody>
      </p:sp>
      <p:sp>
        <p:nvSpPr>
          <p:cNvPr id="11" name="TextBox 10">
            <a:extLst>
              <a:ext uri="{FF2B5EF4-FFF2-40B4-BE49-F238E27FC236}">
                <a16:creationId xmlns:a16="http://schemas.microsoft.com/office/drawing/2014/main" id="{646AC313-CE6E-604F-9B64-5A6BA7F0FF79}"/>
              </a:ext>
            </a:extLst>
          </p:cNvPr>
          <p:cNvSpPr txBox="1"/>
          <p:nvPr/>
        </p:nvSpPr>
        <p:spPr>
          <a:xfrm>
            <a:off x="2345084" y="4599146"/>
            <a:ext cx="4484708" cy="307777"/>
          </a:xfrm>
          <a:prstGeom prst="rect">
            <a:avLst/>
          </a:prstGeom>
          <a:noFill/>
        </p:spPr>
        <p:txBody>
          <a:bodyPr wrap="square" rtlCol="0">
            <a:spAutoFit/>
          </a:bodyPr>
          <a:lstStyle/>
          <a:p>
            <a:pPr algn="ctr" defTabSz="914400"/>
            <a:r>
              <a:rPr lang="en-US" sz="1400" dirty="0">
                <a:solidFill>
                  <a:srgbClr val="FF0000"/>
                </a:solidFill>
                <a:latin typeface="Calibri" panose="020F0502020204030204"/>
              </a:rPr>
              <a:t>Trained in distance delivery, innovative thinking</a:t>
            </a:r>
          </a:p>
        </p:txBody>
      </p:sp>
      <p:sp>
        <p:nvSpPr>
          <p:cNvPr id="12" name="TextBox 11">
            <a:extLst>
              <a:ext uri="{FF2B5EF4-FFF2-40B4-BE49-F238E27FC236}">
                <a16:creationId xmlns:a16="http://schemas.microsoft.com/office/drawing/2014/main" id="{5EBF24A9-C9D9-5B4A-9923-87C3F7E2B67A}"/>
              </a:ext>
            </a:extLst>
          </p:cNvPr>
          <p:cNvSpPr txBox="1"/>
          <p:nvPr/>
        </p:nvSpPr>
        <p:spPr>
          <a:xfrm>
            <a:off x="6183292" y="4566370"/>
            <a:ext cx="4484708" cy="307777"/>
          </a:xfrm>
          <a:prstGeom prst="rect">
            <a:avLst/>
          </a:prstGeom>
          <a:noFill/>
        </p:spPr>
        <p:txBody>
          <a:bodyPr wrap="square" rtlCol="0">
            <a:spAutoFit/>
          </a:bodyPr>
          <a:lstStyle/>
          <a:p>
            <a:pPr algn="ctr" defTabSz="914400"/>
            <a:r>
              <a:rPr lang="en-US" sz="1400" dirty="0">
                <a:solidFill>
                  <a:srgbClr val="FF0000"/>
                </a:solidFill>
                <a:latin typeface="Calibri" panose="020F0502020204030204"/>
              </a:rPr>
              <a:t>Engrained in school culture through residencies</a:t>
            </a:r>
          </a:p>
        </p:txBody>
      </p:sp>
      <p:sp>
        <p:nvSpPr>
          <p:cNvPr id="15" name="Title 1">
            <a:extLst>
              <a:ext uri="{FF2B5EF4-FFF2-40B4-BE49-F238E27FC236}">
                <a16:creationId xmlns:a16="http://schemas.microsoft.com/office/drawing/2014/main" id="{04EF22DC-87B1-604C-8669-D451B6E46DE8}"/>
              </a:ext>
            </a:extLst>
          </p:cNvPr>
          <p:cNvSpPr>
            <a:spLocks noGrp="1"/>
          </p:cNvSpPr>
          <p:nvPr>
            <p:ph type="title"/>
          </p:nvPr>
        </p:nvSpPr>
        <p:spPr>
          <a:xfrm>
            <a:off x="2370076" y="551418"/>
            <a:ext cx="7101247" cy="3327017"/>
          </a:xfrm>
        </p:spPr>
        <p:txBody>
          <a:bodyPr anchor="t">
            <a:noAutofit/>
          </a:bodyPr>
          <a:lstStyle/>
          <a:p>
            <a:pPr algn="ctr"/>
            <a:r>
              <a:rPr lang="en-US" b="1" dirty="0">
                <a:latin typeface="Helvetica" charset="0"/>
                <a:ea typeface="Helvetica" charset="0"/>
                <a:cs typeface="Helvetica" charset="0"/>
              </a:rPr>
              <a:t>Meeting Needs During Closures</a:t>
            </a:r>
            <a:br>
              <a:rPr lang="en-US" b="1" dirty="0">
                <a:latin typeface="Helvetica" charset="0"/>
                <a:ea typeface="Helvetica" charset="0"/>
                <a:cs typeface="Helvetica" charset="0"/>
              </a:rPr>
            </a:br>
            <a:br>
              <a:rPr lang="en-US" b="1" dirty="0">
                <a:latin typeface="Helvetica" charset="0"/>
                <a:ea typeface="Helvetica" charset="0"/>
                <a:cs typeface="Helvetica" charset="0"/>
              </a:rPr>
            </a:br>
            <a:br>
              <a:rPr lang="en-US" sz="5400" b="1" dirty="0">
                <a:latin typeface="Helvetica" charset="0"/>
                <a:ea typeface="Helvetica" charset="0"/>
                <a:cs typeface="Helvetica" charset="0"/>
              </a:rPr>
            </a:br>
            <a:br>
              <a:rPr lang="en-US" sz="5400" b="1" dirty="0">
                <a:latin typeface="Helvetica" charset="0"/>
                <a:ea typeface="Helvetica" charset="0"/>
                <a:cs typeface="Helvetica" charset="0"/>
              </a:rPr>
            </a:br>
            <a:br>
              <a:rPr lang="en-US" sz="3200" b="1" dirty="0">
                <a:latin typeface="Helvetica" charset="0"/>
                <a:ea typeface="Helvetica" charset="0"/>
                <a:cs typeface="Helvetica" charset="0"/>
              </a:rPr>
            </a:br>
            <a:br>
              <a:rPr lang="en-US" sz="5400" b="1" dirty="0">
                <a:latin typeface="Helvetica" charset="0"/>
                <a:ea typeface="Helvetica" charset="0"/>
                <a:cs typeface="Helvetica" charset="0"/>
              </a:rPr>
            </a:br>
            <a:br>
              <a:rPr lang="en-US" b="1" dirty="0">
                <a:latin typeface="Helvetica" charset="0"/>
                <a:ea typeface="Helvetica" charset="0"/>
                <a:cs typeface="Helvetica" charset="0"/>
              </a:rPr>
            </a:br>
            <a:endParaRPr lang="en-US" b="1" dirty="0">
              <a:latin typeface="Helvetica" charset="0"/>
              <a:ea typeface="Helvetica" charset="0"/>
              <a:cs typeface="Helvetica" charset="0"/>
            </a:endParaRPr>
          </a:p>
        </p:txBody>
      </p:sp>
      <p:sp>
        <p:nvSpPr>
          <p:cNvPr id="16" name="TextBox 15">
            <a:extLst>
              <a:ext uri="{FF2B5EF4-FFF2-40B4-BE49-F238E27FC236}">
                <a16:creationId xmlns:a16="http://schemas.microsoft.com/office/drawing/2014/main" id="{035C8788-23FC-E246-9D2A-2F94F84FC692}"/>
              </a:ext>
            </a:extLst>
          </p:cNvPr>
          <p:cNvSpPr txBox="1"/>
          <p:nvPr/>
        </p:nvSpPr>
        <p:spPr>
          <a:xfrm>
            <a:off x="5920699" y="6176963"/>
            <a:ext cx="4484708" cy="307777"/>
          </a:xfrm>
          <a:prstGeom prst="rect">
            <a:avLst/>
          </a:prstGeom>
          <a:noFill/>
        </p:spPr>
        <p:txBody>
          <a:bodyPr wrap="square" rtlCol="0">
            <a:spAutoFit/>
          </a:bodyPr>
          <a:lstStyle/>
          <a:p>
            <a:pPr algn="ctr" defTabSz="914400"/>
            <a:r>
              <a:rPr lang="en-US" sz="1400" dirty="0">
                <a:solidFill>
                  <a:srgbClr val="FF0000"/>
                </a:solidFill>
                <a:latin typeface="Calibri" panose="020F0502020204030204"/>
              </a:rPr>
              <a:t>Need for continued practice opportunities</a:t>
            </a:r>
          </a:p>
        </p:txBody>
      </p:sp>
      <p:sp>
        <p:nvSpPr>
          <p:cNvPr id="17" name="TextBox 16">
            <a:extLst>
              <a:ext uri="{FF2B5EF4-FFF2-40B4-BE49-F238E27FC236}">
                <a16:creationId xmlns:a16="http://schemas.microsoft.com/office/drawing/2014/main" id="{59CDC966-0764-4648-A90C-CFB1F57C3B89}"/>
              </a:ext>
            </a:extLst>
          </p:cNvPr>
          <p:cNvSpPr txBox="1"/>
          <p:nvPr/>
        </p:nvSpPr>
        <p:spPr>
          <a:xfrm>
            <a:off x="1828717" y="6161682"/>
            <a:ext cx="4484708" cy="307777"/>
          </a:xfrm>
          <a:prstGeom prst="rect">
            <a:avLst/>
          </a:prstGeom>
          <a:noFill/>
        </p:spPr>
        <p:txBody>
          <a:bodyPr wrap="square" rtlCol="0">
            <a:spAutoFit/>
          </a:bodyPr>
          <a:lstStyle/>
          <a:p>
            <a:pPr algn="ctr" defTabSz="914400"/>
            <a:r>
              <a:rPr lang="en-US" sz="1400" dirty="0">
                <a:solidFill>
                  <a:srgbClr val="FF0000"/>
                </a:solidFill>
                <a:latin typeface="Calibri" panose="020F0502020204030204"/>
              </a:rPr>
              <a:t>Need for research opportunities</a:t>
            </a:r>
          </a:p>
        </p:txBody>
      </p:sp>
    </p:spTree>
    <p:extLst>
      <p:ext uri="{BB962C8B-B14F-4D97-AF65-F5344CB8AC3E}">
        <p14:creationId xmlns:p14="http://schemas.microsoft.com/office/powerpoint/2010/main" val="189407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5A853D1-5D4D-430B-8EEF-F4C02DDA7A3A}"/>
              </a:ext>
            </a:extLst>
          </p:cNvPr>
          <p:cNvSpPr>
            <a:spLocks noGrp="1"/>
          </p:cNvSpPr>
          <p:nvPr>
            <p:ph type="title"/>
          </p:nvPr>
        </p:nvSpPr>
        <p:spPr/>
        <p:txBody>
          <a:bodyPr/>
          <a:lstStyle/>
          <a:p>
            <a:r>
              <a:rPr lang="en-US" dirty="0"/>
              <a:t>Working as a Community</a:t>
            </a:r>
          </a:p>
        </p:txBody>
      </p:sp>
      <p:sp>
        <p:nvSpPr>
          <p:cNvPr id="3" name="Content Placeholder 2">
            <a:extLst>
              <a:ext uri="{FF2B5EF4-FFF2-40B4-BE49-F238E27FC236}">
                <a16:creationId xmlns:a16="http://schemas.microsoft.com/office/drawing/2014/main" id="{01369693-A3FB-BF43-9CC9-CCD8C2979D46}"/>
              </a:ext>
            </a:extLst>
          </p:cNvPr>
          <p:cNvSpPr>
            <a:spLocks noGrp="1"/>
          </p:cNvSpPr>
          <p:nvPr>
            <p:ph idx="1"/>
          </p:nvPr>
        </p:nvSpPr>
        <p:spPr/>
        <p:txBody>
          <a:bodyPr/>
          <a:lstStyle/>
          <a:p>
            <a:endParaRPr lang="en-US"/>
          </a:p>
        </p:txBody>
      </p:sp>
      <p:pic>
        <p:nvPicPr>
          <p:cNvPr id="4" name="Picture 3" descr="Instruction delivered over zoom">
            <a:extLst>
              <a:ext uri="{FF2B5EF4-FFF2-40B4-BE49-F238E27FC236}">
                <a16:creationId xmlns:a16="http://schemas.microsoft.com/office/drawing/2014/main" id="{CD3F934F-4517-354D-9FD9-E40015848DB0}"/>
              </a:ext>
            </a:extLst>
          </p:cNvPr>
          <p:cNvPicPr>
            <a:picLocks noChangeAspect="1"/>
          </p:cNvPicPr>
          <p:nvPr/>
        </p:nvPicPr>
        <p:blipFill>
          <a:blip r:embed="rId2"/>
          <a:stretch>
            <a:fillRect/>
          </a:stretch>
        </p:blipFill>
        <p:spPr>
          <a:xfrm>
            <a:off x="1524000" y="1690689"/>
            <a:ext cx="9144000" cy="4894098"/>
          </a:xfrm>
          <a:prstGeom prst="rect">
            <a:avLst/>
          </a:prstGeom>
        </p:spPr>
      </p:pic>
      <p:sp>
        <p:nvSpPr>
          <p:cNvPr id="6" name="Rectangle 5">
            <a:extLst>
              <a:ext uri="{FF2B5EF4-FFF2-40B4-BE49-F238E27FC236}">
                <a16:creationId xmlns:a16="http://schemas.microsoft.com/office/drawing/2014/main" id="{F6ADA603-7781-A840-A5E7-469A3BE6A2FF}"/>
              </a:ext>
            </a:extLst>
          </p:cNvPr>
          <p:cNvSpPr/>
          <p:nvPr/>
        </p:nvSpPr>
        <p:spPr>
          <a:xfrm>
            <a:off x="3028100" y="653726"/>
            <a:ext cx="7639901" cy="646331"/>
          </a:xfrm>
          <a:prstGeom prst="rect">
            <a:avLst/>
          </a:prstGeom>
        </p:spPr>
        <p:txBody>
          <a:bodyPr wrap="square">
            <a:spAutoFit/>
          </a:bodyPr>
          <a:lstStyle/>
          <a:p>
            <a:pPr defTabSz="914400"/>
            <a:r>
              <a:rPr lang="en-US" sz="3600" b="1" dirty="0">
                <a:solidFill>
                  <a:prstClr val="black"/>
                </a:solidFill>
                <a:latin typeface="Helvetica" charset="0"/>
                <a:ea typeface="Helvetica" charset="0"/>
                <a:cs typeface="Helvetica" charset="0"/>
              </a:rPr>
              <a:t>Working as a Community</a:t>
            </a:r>
            <a:endParaRPr lang="en-US" sz="3600" dirty="0">
              <a:solidFill>
                <a:prstClr val="black"/>
              </a:solidFill>
              <a:latin typeface="Calibri" panose="020F0502020204030204"/>
            </a:endParaRPr>
          </a:p>
        </p:txBody>
      </p:sp>
    </p:spTree>
    <p:extLst>
      <p:ext uri="{BB962C8B-B14F-4D97-AF65-F5344CB8AC3E}">
        <p14:creationId xmlns:p14="http://schemas.microsoft.com/office/powerpoint/2010/main" val="2543682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528FF94-AA92-48A5-90B4-B264B6B97AC0}"/>
              </a:ext>
            </a:extLst>
          </p:cNvPr>
          <p:cNvSpPr>
            <a:spLocks noGrp="1"/>
          </p:cNvSpPr>
          <p:nvPr>
            <p:ph type="title"/>
          </p:nvPr>
        </p:nvSpPr>
        <p:spPr/>
        <p:txBody>
          <a:bodyPr/>
          <a:lstStyle/>
          <a:p>
            <a:r>
              <a:rPr lang="en-US" dirty="0"/>
              <a:t>Leveraging Talent and Teamwork</a:t>
            </a:r>
          </a:p>
        </p:txBody>
      </p:sp>
      <p:sp>
        <p:nvSpPr>
          <p:cNvPr id="6" name="Rectangle 5">
            <a:extLst>
              <a:ext uri="{FF2B5EF4-FFF2-40B4-BE49-F238E27FC236}">
                <a16:creationId xmlns:a16="http://schemas.microsoft.com/office/drawing/2014/main" id="{66501D92-49EA-4E4E-BDB8-CEAC2D842E19}"/>
              </a:ext>
            </a:extLst>
          </p:cNvPr>
          <p:cNvSpPr/>
          <p:nvPr/>
        </p:nvSpPr>
        <p:spPr>
          <a:xfrm>
            <a:off x="2780017" y="738641"/>
            <a:ext cx="6938951" cy="646331"/>
          </a:xfrm>
          <a:prstGeom prst="rect">
            <a:avLst/>
          </a:prstGeom>
        </p:spPr>
        <p:txBody>
          <a:bodyPr wrap="none">
            <a:spAutoFit/>
          </a:bodyPr>
          <a:lstStyle/>
          <a:p>
            <a:pPr defTabSz="914400"/>
            <a:r>
              <a:rPr lang="en-US" sz="3600" b="1" dirty="0">
                <a:solidFill>
                  <a:prstClr val="black"/>
                </a:solidFill>
                <a:latin typeface="Helvetica" charset="0"/>
              </a:rPr>
              <a:t>Leveraging Talent &amp; Teamwork</a:t>
            </a:r>
            <a:endParaRPr lang="en-US" sz="3600" dirty="0">
              <a:solidFill>
                <a:prstClr val="black"/>
              </a:solidFill>
              <a:latin typeface="Calibri" panose="020F0502020204030204"/>
            </a:endParaRPr>
          </a:p>
        </p:txBody>
      </p:sp>
      <p:pic>
        <p:nvPicPr>
          <p:cNvPr id="8" name="Content Placeholder 7" descr="UCP Live Teaser Video">
            <a:extLst>
              <a:ext uri="{FF2B5EF4-FFF2-40B4-BE49-F238E27FC236}">
                <a16:creationId xmlns:a16="http://schemas.microsoft.com/office/drawing/2014/main" id="{4EA45E5F-20CA-43A9-A724-791A16524807}"/>
              </a:ext>
            </a:extLst>
          </p:cNvPr>
          <p:cNvPicPr>
            <a:picLocks noGrp="1" noChangeAspect="1"/>
          </p:cNvPicPr>
          <p:nvPr>
            <p:ph idx="1"/>
          </p:nvPr>
        </p:nvPicPr>
        <p:blipFill>
          <a:blip r:embed="rId3"/>
          <a:stretch>
            <a:fillRect/>
          </a:stretch>
        </p:blipFill>
        <p:spPr>
          <a:xfrm>
            <a:off x="2031610" y="1825625"/>
            <a:ext cx="8128779" cy="4351338"/>
          </a:xfrm>
        </p:spPr>
      </p:pic>
    </p:spTree>
    <p:extLst>
      <p:ext uri="{BB962C8B-B14F-4D97-AF65-F5344CB8AC3E}">
        <p14:creationId xmlns:p14="http://schemas.microsoft.com/office/powerpoint/2010/main" val="4239249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37DC98B-E920-4163-B0BF-6F89146C83B3}"/>
              </a:ext>
            </a:extLst>
          </p:cNvPr>
          <p:cNvSpPr>
            <a:spLocks noGrp="1"/>
          </p:cNvSpPr>
          <p:nvPr>
            <p:ph type="title" idx="4294967295"/>
          </p:nvPr>
        </p:nvSpPr>
        <p:spPr/>
        <p:txBody>
          <a:bodyPr/>
          <a:lstStyle/>
          <a:p>
            <a:r>
              <a:rPr lang="en-US" dirty="0"/>
              <a:t>UCP</a:t>
            </a:r>
            <a:r>
              <a:rPr lang="en-US" baseline="0" dirty="0"/>
              <a:t> Online</a:t>
            </a:r>
            <a:endParaRPr lang="en-US" dirty="0"/>
          </a:p>
        </p:txBody>
      </p:sp>
      <p:sp>
        <p:nvSpPr>
          <p:cNvPr id="3" name="Rectangle 2">
            <a:extLst>
              <a:ext uri="{C183D7F6-B498-43B3-948B-1728B52AA6E4}">
                <adec:decorative xmlns:adec="http://schemas.microsoft.com/office/drawing/2017/decorative" val="1"/>
              </a:ext>
            </a:extLst>
          </p:cNvPr>
          <p:cNvSpPr/>
          <p:nvPr/>
        </p:nvSpPr>
        <p:spPr>
          <a:xfrm>
            <a:off x="1524000" y="5947378"/>
            <a:ext cx="9144000" cy="455494"/>
          </a:xfrm>
          <a:prstGeom prst="rect">
            <a:avLst/>
          </a:prstGeom>
          <a:solidFill>
            <a:srgbClr val="FEC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latin typeface="Calibri" panose="020F0502020204030204"/>
            </a:endParaRPr>
          </a:p>
        </p:txBody>
      </p:sp>
      <p:pic>
        <p:nvPicPr>
          <p:cNvPr id="5" name="Picture 4" descr="Logos for UCP online"/>
          <p:cNvPicPr>
            <a:picLocks noChangeAspect="1"/>
          </p:cNvPicPr>
          <p:nvPr/>
        </p:nvPicPr>
        <p:blipFill>
          <a:blip r:embed="rId2"/>
          <a:stretch>
            <a:fillRect/>
          </a:stretch>
        </p:blipFill>
        <p:spPr>
          <a:xfrm>
            <a:off x="2811193" y="819455"/>
            <a:ext cx="6237106" cy="4603325"/>
          </a:xfrm>
          <a:prstGeom prst="rect">
            <a:avLst/>
          </a:prstGeom>
        </p:spPr>
      </p:pic>
      <p:sp>
        <p:nvSpPr>
          <p:cNvPr id="6" name="Rectangle 5">
            <a:extLst>
              <a:ext uri="{FF2B5EF4-FFF2-40B4-BE49-F238E27FC236}">
                <a16:creationId xmlns:a16="http://schemas.microsoft.com/office/drawing/2014/main" id="{ADB829BC-F41F-F340-8BE6-2C464E2CEAE9}"/>
              </a:ext>
            </a:extLst>
          </p:cNvPr>
          <p:cNvSpPr/>
          <p:nvPr/>
        </p:nvSpPr>
        <p:spPr>
          <a:xfrm>
            <a:off x="3345192" y="5851960"/>
            <a:ext cx="5451236" cy="646331"/>
          </a:xfrm>
          <a:prstGeom prst="rect">
            <a:avLst/>
          </a:prstGeom>
        </p:spPr>
        <p:txBody>
          <a:bodyPr wrap="none">
            <a:spAutoFit/>
          </a:bodyPr>
          <a:lstStyle/>
          <a:p>
            <a:pPr defTabSz="914400"/>
            <a:r>
              <a:rPr lang="en-US" sz="3600" b="1" dirty="0">
                <a:solidFill>
                  <a:prstClr val="black"/>
                </a:solidFill>
                <a:latin typeface="Helvetica" charset="0"/>
              </a:rPr>
              <a:t>Focus on Accessibility?</a:t>
            </a:r>
            <a:endParaRPr lang="en-US" sz="3600" dirty="0">
              <a:solidFill>
                <a:prstClr val="black"/>
              </a:solidFill>
              <a:latin typeface="Calibri" panose="020F0502020204030204"/>
            </a:endParaRPr>
          </a:p>
        </p:txBody>
      </p:sp>
    </p:spTree>
    <p:extLst>
      <p:ext uri="{BB962C8B-B14F-4D97-AF65-F5344CB8AC3E}">
        <p14:creationId xmlns:p14="http://schemas.microsoft.com/office/powerpoint/2010/main" val="4153036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B06B6D-A3C0-4A6D-9E59-519A50A33156}"/>
              </a:ext>
            </a:extLst>
          </p:cNvPr>
          <p:cNvSpPr>
            <a:spLocks noGrp="1"/>
          </p:cNvSpPr>
          <p:nvPr>
            <p:ph type="title"/>
          </p:nvPr>
        </p:nvSpPr>
        <p:spPr/>
        <p:txBody>
          <a:bodyPr/>
          <a:lstStyle/>
          <a:p>
            <a:r>
              <a:rPr lang="en-US" dirty="0"/>
              <a:t>Pine Hills</a:t>
            </a:r>
            <a:r>
              <a:rPr lang="en-US" baseline="0" dirty="0"/>
              <a:t> 2</a:t>
            </a:r>
            <a:r>
              <a:rPr lang="en-US" baseline="30000" dirty="0"/>
              <a:t>nd</a:t>
            </a:r>
            <a:r>
              <a:rPr lang="en-US" baseline="0" dirty="0"/>
              <a:t> Grade Daily Schedule</a:t>
            </a:r>
            <a:endParaRPr lang="en-US" dirty="0"/>
          </a:p>
        </p:txBody>
      </p:sp>
      <p:pic>
        <p:nvPicPr>
          <p:cNvPr id="6" name="Picture 5" descr="Logo for Pine Hills 2nd Grade">
            <a:extLst>
              <a:ext uri="{FF2B5EF4-FFF2-40B4-BE49-F238E27FC236}">
                <a16:creationId xmlns:a16="http://schemas.microsoft.com/office/drawing/2014/main" id="{D31BDA38-2F29-AD44-8A54-0D883453E857}"/>
              </a:ext>
            </a:extLst>
          </p:cNvPr>
          <p:cNvPicPr>
            <a:picLocks noChangeAspect="1"/>
          </p:cNvPicPr>
          <p:nvPr/>
        </p:nvPicPr>
        <p:blipFill rotWithShape="1">
          <a:blip r:embed="rId2"/>
          <a:srcRect r="-2817" b="67098"/>
          <a:stretch/>
        </p:blipFill>
        <p:spPr>
          <a:xfrm>
            <a:off x="3675759" y="334573"/>
            <a:ext cx="4505963" cy="1129843"/>
          </a:xfrm>
          <a:prstGeom prst="rect">
            <a:avLst/>
          </a:prstGeom>
        </p:spPr>
      </p:pic>
      <p:pic>
        <p:nvPicPr>
          <p:cNvPr id="8" name="Picture 7" descr="10:30 to 11:00, Live Lessons through video&#10;11:00 to 12:00 Live Lessons through small group">
            <a:extLst>
              <a:ext uri="{FF2B5EF4-FFF2-40B4-BE49-F238E27FC236}">
                <a16:creationId xmlns:a16="http://schemas.microsoft.com/office/drawing/2014/main" id="{3BE61777-5731-1F42-ACFA-79D9F5D95C6A}"/>
              </a:ext>
            </a:extLst>
          </p:cNvPr>
          <p:cNvPicPr>
            <a:picLocks noChangeAspect="1"/>
          </p:cNvPicPr>
          <p:nvPr/>
        </p:nvPicPr>
        <p:blipFill>
          <a:blip r:embed="rId3"/>
          <a:stretch>
            <a:fillRect/>
          </a:stretch>
        </p:blipFill>
        <p:spPr>
          <a:xfrm>
            <a:off x="3324271" y="3588026"/>
            <a:ext cx="4311615" cy="3882530"/>
          </a:xfrm>
          <a:prstGeom prst="rect">
            <a:avLst/>
          </a:prstGeom>
        </p:spPr>
      </p:pic>
      <p:pic>
        <p:nvPicPr>
          <p:cNvPr id="9" name="Picture 8" descr="9:00 to 10:30 Independent work through Google Classroom, i-Ready, or UCP Live">
            <a:extLst>
              <a:ext uri="{FF2B5EF4-FFF2-40B4-BE49-F238E27FC236}">
                <a16:creationId xmlns:a16="http://schemas.microsoft.com/office/drawing/2014/main" id="{1EC8563A-7B38-AD44-B0C9-A417012717E0}"/>
              </a:ext>
            </a:extLst>
          </p:cNvPr>
          <p:cNvPicPr>
            <a:picLocks noChangeAspect="1"/>
          </p:cNvPicPr>
          <p:nvPr/>
        </p:nvPicPr>
        <p:blipFill>
          <a:blip r:embed="rId4"/>
          <a:stretch>
            <a:fillRect/>
          </a:stretch>
        </p:blipFill>
        <p:spPr>
          <a:xfrm>
            <a:off x="3324270" y="1888437"/>
            <a:ext cx="5387844" cy="1805135"/>
          </a:xfrm>
          <a:prstGeom prst="rect">
            <a:avLst/>
          </a:prstGeom>
        </p:spPr>
      </p:pic>
    </p:spTree>
    <p:extLst>
      <p:ext uri="{BB962C8B-B14F-4D97-AF65-F5344CB8AC3E}">
        <p14:creationId xmlns:p14="http://schemas.microsoft.com/office/powerpoint/2010/main" val="307227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26393" y="951704"/>
            <a:ext cx="5867400" cy="1069975"/>
          </a:xfrm>
        </p:spPr>
        <p:txBody>
          <a:bodyPr/>
          <a:lstStyle/>
          <a:p>
            <a:r>
              <a:rPr lang="en-US" altLang="en-US" b="1" dirty="0"/>
              <a:t>OSEP Expectations                         for Family Engagement</a:t>
            </a:r>
          </a:p>
        </p:txBody>
      </p:sp>
      <p:sp>
        <p:nvSpPr>
          <p:cNvPr id="6" name="Rectangle 2">
            <a:extLst>
              <a:ext uri="{FF2B5EF4-FFF2-40B4-BE49-F238E27FC236}">
                <a16:creationId xmlns:a16="http://schemas.microsoft.com/office/drawing/2014/main" id="{4121092F-E7B6-4E94-AFD5-80462346BCD3}"/>
              </a:ext>
            </a:extLst>
          </p:cNvPr>
          <p:cNvSpPr txBox="1">
            <a:spLocks noChangeArrowheads="1"/>
          </p:cNvSpPr>
          <p:nvPr/>
        </p:nvSpPr>
        <p:spPr>
          <a:xfrm>
            <a:off x="1045369" y="223835"/>
            <a:ext cx="10156031" cy="385765"/>
          </a:xfrm>
          <a:prstGeom prst="rect">
            <a:avLst/>
          </a:prstGeom>
          <a:effectLst/>
        </p:spPr>
        <p:txBody>
          <a:bodyPr vert="horz" lIns="0" tIns="0" rIns="0" bIns="0" rtlCol="0" anchor="b">
            <a:noAutofit/>
          </a:bodyPr>
          <a:lstStyle>
            <a:lvl1pPr algn="l" defTabSz="914400" rtl="0" eaLnBrk="1" latinLnBrk="0" hangingPunct="1">
              <a:lnSpc>
                <a:spcPct val="90000"/>
              </a:lnSpc>
              <a:spcBef>
                <a:spcPct val="0"/>
              </a:spcBef>
              <a:buNone/>
              <a:defRPr sz="3200" kern="1200">
                <a:solidFill>
                  <a:srgbClr val="2C506A"/>
                </a:solidFill>
                <a:latin typeface="Century Gothic" panose="020B0502020202020204" pitchFamily="34" charset="0"/>
                <a:ea typeface="+mj-ea"/>
                <a:cs typeface="+mj-cs"/>
              </a:defRPr>
            </a:lvl1pPr>
          </a:lstStyle>
          <a:p>
            <a:r>
              <a:rPr lang="en-US" altLang="en-US" sz="4000" dirty="0">
                <a:solidFill>
                  <a:schemeClr val="bg1"/>
                </a:solidFill>
              </a:rPr>
              <a:t>OSEP Priority:  Family Engagement</a:t>
            </a:r>
          </a:p>
        </p:txBody>
      </p:sp>
      <p:sp>
        <p:nvSpPr>
          <p:cNvPr id="8" name="TextBox 7">
            <a:extLst>
              <a:ext uri="{FF2B5EF4-FFF2-40B4-BE49-F238E27FC236}">
                <a16:creationId xmlns:a16="http://schemas.microsoft.com/office/drawing/2014/main" id="{A1DD0126-20D2-4298-A34F-FA9CF472038E}"/>
              </a:ext>
            </a:extLst>
          </p:cNvPr>
          <p:cNvSpPr txBox="1"/>
          <p:nvPr/>
        </p:nvSpPr>
        <p:spPr>
          <a:xfrm>
            <a:off x="6864645" y="1690062"/>
            <a:ext cx="4336755" cy="2862322"/>
          </a:xfrm>
          <a:prstGeom prst="rect">
            <a:avLst/>
          </a:prstGeom>
          <a:noFill/>
          <a:ln>
            <a:noFill/>
          </a:ln>
        </p:spPr>
        <p:txBody>
          <a:bodyPr wrap="square" rtlCol="0">
            <a:spAutoFit/>
          </a:bodyPr>
          <a:lstStyle/>
          <a:p>
            <a:pPr algn="ctr"/>
            <a:r>
              <a:rPr lang="en-US" sz="2000" b="1" dirty="0">
                <a:solidFill>
                  <a:srgbClr val="345065"/>
                </a:solidFill>
                <a:latin typeface="Century Gothic" panose="020B0502020202020204" pitchFamily="34" charset="0"/>
              </a:rPr>
              <a:t>What expectations </a:t>
            </a:r>
          </a:p>
          <a:p>
            <a:pPr algn="ctr"/>
            <a:r>
              <a:rPr lang="en-US" sz="2000" b="1" dirty="0">
                <a:solidFill>
                  <a:srgbClr val="345065"/>
                </a:solidFill>
                <a:latin typeface="Century Gothic" panose="020B0502020202020204" pitchFamily="34" charset="0"/>
              </a:rPr>
              <a:t>for family engagement </a:t>
            </a:r>
          </a:p>
          <a:p>
            <a:pPr algn="ctr"/>
            <a:r>
              <a:rPr lang="en-US" sz="2000" b="1" dirty="0">
                <a:solidFill>
                  <a:srgbClr val="345065"/>
                </a:solidFill>
                <a:latin typeface="Century Gothic" panose="020B0502020202020204" pitchFamily="34" charset="0"/>
              </a:rPr>
              <a:t>do we have for PDP grants? </a:t>
            </a:r>
          </a:p>
          <a:p>
            <a:pPr algn="ctr"/>
            <a:r>
              <a:rPr lang="en-US" sz="2000" b="1" dirty="0">
                <a:solidFill>
                  <a:srgbClr val="345065"/>
                </a:solidFill>
                <a:latin typeface="Century Gothic" panose="020B0502020202020204" pitchFamily="34" charset="0"/>
              </a:rPr>
              <a:t>… scholars? … personnel?</a:t>
            </a:r>
          </a:p>
          <a:p>
            <a:pPr algn="ctr"/>
            <a:r>
              <a:rPr lang="en-US" sz="2000" b="1" dirty="0">
                <a:solidFill>
                  <a:srgbClr val="345065"/>
                </a:solidFill>
                <a:latin typeface="Century Gothic" panose="020B0502020202020204" pitchFamily="34" charset="0"/>
              </a:rPr>
              <a:t>… child outcomes?</a:t>
            </a:r>
          </a:p>
          <a:p>
            <a:pPr algn="ctr"/>
            <a:endParaRPr lang="en-US" sz="800" dirty="0">
              <a:solidFill>
                <a:srgbClr val="345065"/>
              </a:solidFill>
              <a:latin typeface="Century Gothic" panose="020B0502020202020204" pitchFamily="34" charset="0"/>
            </a:endParaRPr>
          </a:p>
          <a:p>
            <a:pPr algn="ctr"/>
            <a:endParaRPr lang="en-US" dirty="0">
              <a:solidFill>
                <a:srgbClr val="345065"/>
              </a:solidFill>
              <a:latin typeface="Century Gothic" panose="020B0502020202020204" pitchFamily="34" charset="0"/>
            </a:endParaRPr>
          </a:p>
          <a:p>
            <a:pPr algn="ctr"/>
            <a:r>
              <a:rPr lang="en-US" dirty="0">
                <a:solidFill>
                  <a:srgbClr val="345065"/>
                </a:solidFill>
                <a:latin typeface="Century Gothic" panose="020B0502020202020204" pitchFamily="34" charset="0"/>
              </a:rPr>
              <a:t>Please type your responses</a:t>
            </a:r>
          </a:p>
          <a:p>
            <a:pPr algn="ctr"/>
            <a:r>
              <a:rPr lang="en-US" dirty="0">
                <a:solidFill>
                  <a:srgbClr val="345065"/>
                </a:solidFill>
                <a:latin typeface="Century Gothic" panose="020B0502020202020204" pitchFamily="34" charset="0"/>
              </a:rPr>
              <a:t>In the </a:t>
            </a:r>
            <a:r>
              <a:rPr lang="en-US" b="1" i="1" u="sng" dirty="0">
                <a:solidFill>
                  <a:srgbClr val="345065"/>
                </a:solidFill>
                <a:latin typeface="Century Gothic" panose="020B0502020202020204" pitchFamily="34" charset="0"/>
              </a:rPr>
              <a:t>Questions</a:t>
            </a:r>
            <a:r>
              <a:rPr lang="en-US" dirty="0">
                <a:solidFill>
                  <a:srgbClr val="345065"/>
                </a:solidFill>
                <a:latin typeface="Century Gothic" panose="020B0502020202020204" pitchFamily="34" charset="0"/>
              </a:rPr>
              <a:t> box</a:t>
            </a:r>
          </a:p>
          <a:p>
            <a:endParaRPr lang="en-US" dirty="0"/>
          </a:p>
        </p:txBody>
      </p:sp>
      <p:pic>
        <p:nvPicPr>
          <p:cNvPr id="10" name="Picture 9">
            <a:extLst>
              <a:ext uri="{FF2B5EF4-FFF2-40B4-BE49-F238E27FC236}">
                <a16:creationId xmlns:a16="http://schemas.microsoft.com/office/drawing/2014/main" id="{0D45EB8A-571B-4427-8728-6C49C33788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31991" y="995848"/>
            <a:ext cx="5459016" cy="4866304"/>
          </a:xfrm>
          <a:prstGeom prst="rect">
            <a:avLst/>
          </a:prstGeom>
          <a:ln>
            <a:noFill/>
          </a:ln>
        </p:spPr>
      </p:pic>
      <p:sp>
        <p:nvSpPr>
          <p:cNvPr id="14" name="Text Placeholder 13">
            <a:extLst>
              <a:ext uri="{FF2B5EF4-FFF2-40B4-BE49-F238E27FC236}">
                <a16:creationId xmlns:a16="http://schemas.microsoft.com/office/drawing/2014/main" id="{AD4FB55D-1E79-410E-9284-F01940D2AEF6}"/>
              </a:ext>
            </a:extLst>
          </p:cNvPr>
          <p:cNvSpPr>
            <a:spLocks noGrp="1"/>
          </p:cNvSpPr>
          <p:nvPr>
            <p:ph type="body" sz="half" idx="2"/>
          </p:nvPr>
        </p:nvSpPr>
        <p:spPr>
          <a:xfrm>
            <a:off x="426393" y="2286001"/>
            <a:ext cx="5288607" cy="3620296"/>
          </a:xfrm>
          <a:ln>
            <a:solidFill>
              <a:srgbClr val="1C7B37"/>
            </a:solidFill>
          </a:ln>
        </p:spPr>
        <p:txBody>
          <a:bodyPr>
            <a:normAutofit fontScale="32500" lnSpcReduction="20000"/>
          </a:bodyPr>
          <a:lstStyle/>
          <a:p>
            <a:pPr algn="ctr"/>
            <a:r>
              <a:rPr lang="en-US" sz="7000" b="1" dirty="0"/>
              <a:t>Things to Do</a:t>
            </a:r>
          </a:p>
          <a:p>
            <a:pPr marL="463550" indent="-463550">
              <a:lnSpc>
                <a:spcPct val="120000"/>
              </a:lnSpc>
              <a:spcBef>
                <a:spcPts val="1200"/>
              </a:spcBef>
              <a:buFont typeface="Wingdings" panose="05000000000000000000" pitchFamily="2" charset="2"/>
              <a:buChar char="ü"/>
            </a:pPr>
            <a:r>
              <a:rPr lang="en-US" sz="7000" dirty="0">
                <a:solidFill>
                  <a:srgbClr val="1C7B37"/>
                </a:solidFill>
              </a:rPr>
              <a:t>Addressed in application</a:t>
            </a:r>
          </a:p>
          <a:p>
            <a:pPr marL="463550" indent="-463550">
              <a:lnSpc>
                <a:spcPct val="120000"/>
              </a:lnSpc>
              <a:spcBef>
                <a:spcPts val="1200"/>
              </a:spcBef>
              <a:buFont typeface="Wingdings" panose="05000000000000000000" pitchFamily="2" charset="2"/>
              <a:buChar char="ü"/>
            </a:pPr>
            <a:r>
              <a:rPr lang="en-US" sz="7000" dirty="0">
                <a:solidFill>
                  <a:srgbClr val="1C7B37"/>
                </a:solidFill>
              </a:rPr>
              <a:t>Considered in hiring</a:t>
            </a:r>
          </a:p>
          <a:p>
            <a:pPr marL="463550" indent="-463550">
              <a:lnSpc>
                <a:spcPct val="120000"/>
              </a:lnSpc>
              <a:spcBef>
                <a:spcPts val="1200"/>
              </a:spcBef>
              <a:buFont typeface="Wingdings" panose="05000000000000000000" pitchFamily="2" charset="2"/>
              <a:buChar char="ü"/>
            </a:pPr>
            <a:r>
              <a:rPr lang="en-US" sz="7000" dirty="0">
                <a:solidFill>
                  <a:srgbClr val="1C7B37"/>
                </a:solidFill>
              </a:rPr>
              <a:t>Solicited input from advisors</a:t>
            </a:r>
          </a:p>
          <a:p>
            <a:pPr marL="463550" indent="-463550">
              <a:lnSpc>
                <a:spcPct val="120000"/>
              </a:lnSpc>
              <a:spcBef>
                <a:spcPts val="1200"/>
              </a:spcBef>
              <a:buFont typeface="Courier New" panose="02070309020205020404" pitchFamily="49" charset="0"/>
              <a:buChar char="o"/>
            </a:pPr>
            <a:r>
              <a:rPr lang="en-US" sz="7000" dirty="0">
                <a:solidFill>
                  <a:srgbClr val="1C7B37"/>
                </a:solidFill>
              </a:rPr>
              <a:t>Build capacity of personnel</a:t>
            </a:r>
          </a:p>
          <a:p>
            <a:pPr marL="463550" indent="-463550">
              <a:lnSpc>
                <a:spcPct val="120000"/>
              </a:lnSpc>
              <a:spcBef>
                <a:spcPts val="1200"/>
              </a:spcBef>
              <a:buFont typeface="Courier New" panose="02070309020205020404" pitchFamily="49" charset="0"/>
              <a:buChar char="o"/>
            </a:pPr>
            <a:r>
              <a:rPr lang="en-US" sz="7000" dirty="0">
                <a:solidFill>
                  <a:srgbClr val="1C7B37"/>
                </a:solidFill>
              </a:rPr>
              <a:t>Enhance systems    </a:t>
            </a:r>
          </a:p>
          <a:p>
            <a:pPr marL="463550" indent="-463550">
              <a:lnSpc>
                <a:spcPct val="120000"/>
              </a:lnSpc>
              <a:spcBef>
                <a:spcPts val="600"/>
              </a:spcBef>
              <a:buFont typeface="Courier New" panose="02070309020205020404" pitchFamily="49" charset="0"/>
              <a:buChar char="o"/>
            </a:pPr>
            <a:r>
              <a:rPr lang="en-US" sz="7000" dirty="0">
                <a:solidFill>
                  <a:srgbClr val="1C7B37"/>
                </a:solidFill>
              </a:rPr>
              <a:t>Other?</a:t>
            </a:r>
          </a:p>
          <a:p>
            <a:pPr marL="285750" indent="-285750" algn="ctr">
              <a:buFont typeface="Wingdings" panose="05000000000000000000" pitchFamily="2" charset="2"/>
              <a:buChar char="ü"/>
            </a:pPr>
            <a:endParaRPr lang="en-US" dirty="0"/>
          </a:p>
        </p:txBody>
      </p:sp>
    </p:spTree>
    <p:extLst>
      <p:ext uri="{BB962C8B-B14F-4D97-AF65-F5344CB8AC3E}">
        <p14:creationId xmlns:p14="http://schemas.microsoft.com/office/powerpoint/2010/main" val="318282637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93A64-2DA9-8443-862D-BB5B340B431B}"/>
              </a:ext>
            </a:extLst>
          </p:cNvPr>
          <p:cNvSpPr>
            <a:spLocks noGrp="1"/>
          </p:cNvSpPr>
          <p:nvPr>
            <p:ph idx="1"/>
          </p:nvPr>
        </p:nvSpPr>
        <p:spPr>
          <a:xfrm>
            <a:off x="2152651" y="2159112"/>
            <a:ext cx="3254861" cy="4351338"/>
          </a:xfrm>
        </p:spPr>
        <p:txBody>
          <a:bodyPr/>
          <a:lstStyle/>
          <a:p>
            <a:r>
              <a:rPr lang="en-US" dirty="0"/>
              <a:t>Recorded job fair lessons</a:t>
            </a:r>
          </a:p>
          <a:p>
            <a:r>
              <a:rPr lang="en-US" dirty="0"/>
              <a:t>Led online groups for students of all levels</a:t>
            </a:r>
          </a:p>
        </p:txBody>
      </p:sp>
      <p:sp>
        <p:nvSpPr>
          <p:cNvPr id="4" name="TextBox 3">
            <a:extLst>
              <a:ext uri="{FF2B5EF4-FFF2-40B4-BE49-F238E27FC236}">
                <a16:creationId xmlns:a16="http://schemas.microsoft.com/office/drawing/2014/main" id="{CCB87049-8B67-1F4D-8ACC-FCF7B2014754}"/>
              </a:ext>
            </a:extLst>
          </p:cNvPr>
          <p:cNvSpPr txBox="1"/>
          <p:nvPr/>
        </p:nvSpPr>
        <p:spPr>
          <a:xfrm>
            <a:off x="2244763" y="1398302"/>
            <a:ext cx="2869888" cy="584775"/>
          </a:xfrm>
          <a:prstGeom prst="rect">
            <a:avLst/>
          </a:prstGeom>
          <a:noFill/>
        </p:spPr>
        <p:txBody>
          <a:bodyPr wrap="none" rtlCol="0">
            <a:spAutoFit/>
          </a:bodyPr>
          <a:lstStyle/>
          <a:p>
            <a:pPr defTabSz="914400"/>
            <a:r>
              <a:rPr lang="en-US" sz="3200" dirty="0">
                <a:solidFill>
                  <a:srgbClr val="FFC000"/>
                </a:solidFill>
                <a:latin typeface="Calibri" panose="020F0502020204030204"/>
              </a:rPr>
              <a:t>Undergraduates</a:t>
            </a:r>
          </a:p>
        </p:txBody>
      </p:sp>
      <p:sp>
        <p:nvSpPr>
          <p:cNvPr id="5" name="Content Placeholder 2">
            <a:extLst>
              <a:ext uri="{FF2B5EF4-FFF2-40B4-BE49-F238E27FC236}">
                <a16:creationId xmlns:a16="http://schemas.microsoft.com/office/drawing/2014/main" id="{4A6A643C-8F96-FF47-9B83-0E7DEA860485}"/>
              </a:ext>
            </a:extLst>
          </p:cNvPr>
          <p:cNvSpPr txBox="1">
            <a:spLocks/>
          </p:cNvSpPr>
          <p:nvPr/>
        </p:nvSpPr>
        <p:spPr>
          <a:xfrm>
            <a:off x="6171476" y="2159112"/>
            <a:ext cx="32548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prstClr val="black"/>
                </a:solidFill>
                <a:latin typeface="Calibri" panose="020F0502020204030204"/>
              </a:rPr>
              <a:t>Designed UCP LIVE full-day streaming</a:t>
            </a:r>
          </a:p>
          <a:p>
            <a:r>
              <a:rPr lang="en-US" dirty="0">
                <a:solidFill>
                  <a:prstClr val="black"/>
                </a:solidFill>
                <a:latin typeface="Calibri" panose="020F0502020204030204"/>
              </a:rPr>
              <a:t>Participated with in-service teachers to provide daily stream to students of all abilities</a:t>
            </a:r>
          </a:p>
          <a:p>
            <a:r>
              <a:rPr lang="en-US" dirty="0">
                <a:solidFill>
                  <a:prstClr val="black"/>
                </a:solidFill>
                <a:latin typeface="Calibri" panose="020F0502020204030204"/>
              </a:rPr>
              <a:t>Consulted with undergraduates</a:t>
            </a:r>
          </a:p>
        </p:txBody>
      </p:sp>
      <p:sp>
        <p:nvSpPr>
          <p:cNvPr id="6" name="TextBox 5">
            <a:extLst>
              <a:ext uri="{FF2B5EF4-FFF2-40B4-BE49-F238E27FC236}">
                <a16:creationId xmlns:a16="http://schemas.microsoft.com/office/drawing/2014/main" id="{E285F9A6-5295-9644-B9EA-A30B63E3CF85}"/>
              </a:ext>
            </a:extLst>
          </p:cNvPr>
          <p:cNvSpPr txBox="1"/>
          <p:nvPr/>
        </p:nvSpPr>
        <p:spPr>
          <a:xfrm>
            <a:off x="6259159" y="1398302"/>
            <a:ext cx="3079497" cy="584775"/>
          </a:xfrm>
          <a:prstGeom prst="rect">
            <a:avLst/>
          </a:prstGeom>
          <a:noFill/>
        </p:spPr>
        <p:txBody>
          <a:bodyPr wrap="none" rtlCol="0">
            <a:spAutoFit/>
          </a:bodyPr>
          <a:lstStyle/>
          <a:p>
            <a:pPr defTabSz="914400"/>
            <a:r>
              <a:rPr lang="en-US" sz="3200" dirty="0">
                <a:solidFill>
                  <a:srgbClr val="FFC000"/>
                </a:solidFill>
                <a:latin typeface="Calibri" panose="020F0502020204030204"/>
              </a:rPr>
              <a:t>Doctoral Scholars</a:t>
            </a:r>
          </a:p>
        </p:txBody>
      </p:sp>
      <p:cxnSp>
        <p:nvCxnSpPr>
          <p:cNvPr id="8" name="Straight Connector 7">
            <a:extLst>
              <a:ext uri="{FF2B5EF4-FFF2-40B4-BE49-F238E27FC236}">
                <a16:creationId xmlns:a16="http://schemas.microsoft.com/office/drawing/2014/main" id="{3E17C8E9-AD29-0A41-8BEF-034C3EA1E098}"/>
              </a:ext>
              <a:ext uri="{C183D7F6-B498-43B3-948B-1728B52AA6E4}">
                <adec:decorative xmlns:adec="http://schemas.microsoft.com/office/drawing/2017/decorative" val="1"/>
              </a:ext>
            </a:extLst>
          </p:cNvPr>
          <p:cNvCxnSpPr/>
          <p:nvPr/>
        </p:nvCxnSpPr>
        <p:spPr>
          <a:xfrm>
            <a:off x="2152651" y="1398301"/>
            <a:ext cx="6966249" cy="0"/>
          </a:xfrm>
          <a:prstGeom prst="line">
            <a:avLst/>
          </a:prstGeom>
          <a:ln w="15875" cmpd="thickThi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90C29098-13B7-6B43-8CF2-DF87519B2D7F}"/>
              </a:ext>
            </a:extLst>
          </p:cNvPr>
          <p:cNvSpPr>
            <a:spLocks noGrp="1"/>
          </p:cNvSpPr>
          <p:nvPr>
            <p:ph type="title"/>
          </p:nvPr>
        </p:nvSpPr>
        <p:spPr>
          <a:xfrm>
            <a:off x="2152650" y="731704"/>
            <a:ext cx="6622326" cy="592406"/>
          </a:xfrm>
          <a:prstGeom prst="rect">
            <a:avLst/>
          </a:prstGeom>
        </p:spPr>
        <p:txBody>
          <a:bodyPr wrap="none">
            <a:spAutoFit/>
          </a:bodyPr>
          <a:lstStyle/>
          <a:p>
            <a:r>
              <a:rPr lang="en-US" sz="3600" b="1" dirty="0">
                <a:latin typeface="Helvetica" charset="0"/>
              </a:rPr>
              <a:t>Practice-based Opportunities</a:t>
            </a:r>
            <a:endParaRPr lang="en-US" sz="3600" dirty="0"/>
          </a:p>
        </p:txBody>
      </p:sp>
    </p:spTree>
    <p:extLst>
      <p:ext uri="{BB962C8B-B14F-4D97-AF65-F5344CB8AC3E}">
        <p14:creationId xmlns:p14="http://schemas.microsoft.com/office/powerpoint/2010/main" val="2456001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548" y="971222"/>
            <a:ext cx="7101247" cy="3327017"/>
          </a:xfrm>
        </p:spPr>
        <p:txBody>
          <a:bodyPr anchor="t">
            <a:noAutofit/>
          </a:bodyPr>
          <a:lstStyle/>
          <a:p>
            <a:r>
              <a:rPr lang="en-US" b="1" dirty="0">
                <a:latin typeface="Helvetica" charset="0"/>
                <a:ea typeface="Helvetica" charset="0"/>
                <a:cs typeface="Helvetica" charset="0"/>
              </a:rPr>
              <a:t>Considerations </a:t>
            </a:r>
            <a:br>
              <a:rPr lang="en-US" b="1" dirty="0">
                <a:latin typeface="Helvetica" charset="0"/>
                <a:ea typeface="Helvetica" charset="0"/>
                <a:cs typeface="Helvetica" charset="0"/>
              </a:rPr>
            </a:br>
            <a:r>
              <a:rPr lang="en-US" b="1" dirty="0">
                <a:latin typeface="Helvetica" charset="0"/>
                <a:ea typeface="Helvetica" charset="0"/>
                <a:cs typeface="Helvetica" charset="0"/>
              </a:rPr>
              <a:t>for preparing students for this type of work in the future</a:t>
            </a:r>
            <a:br>
              <a:rPr lang="en-US" sz="3200" b="1" dirty="0">
                <a:latin typeface="Helvetica" charset="0"/>
                <a:ea typeface="Helvetica" charset="0"/>
                <a:cs typeface="Helvetica" charset="0"/>
              </a:rPr>
            </a:br>
            <a:br>
              <a:rPr lang="en-US" sz="5400" b="1" dirty="0">
                <a:latin typeface="Helvetica" charset="0"/>
                <a:ea typeface="Helvetica" charset="0"/>
                <a:cs typeface="Helvetica" charset="0"/>
              </a:rPr>
            </a:br>
            <a:br>
              <a:rPr lang="en-US" b="1" dirty="0">
                <a:latin typeface="Helvetica" charset="0"/>
                <a:ea typeface="Helvetica" charset="0"/>
                <a:cs typeface="Helvetica" charset="0"/>
              </a:rPr>
            </a:br>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4266970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45860E-8813-4A65-8A35-69B80D8E4199}"/>
              </a:ext>
            </a:extLst>
          </p:cNvPr>
          <p:cNvSpPr>
            <a:spLocks noGrp="1"/>
          </p:cNvSpPr>
          <p:nvPr>
            <p:ph type="title"/>
          </p:nvPr>
        </p:nvSpPr>
        <p:spPr/>
        <p:txBody>
          <a:bodyPr/>
          <a:lstStyle/>
          <a:p>
            <a:r>
              <a:rPr lang="en-US" dirty="0"/>
              <a:t>Considerations</a:t>
            </a:r>
          </a:p>
        </p:txBody>
      </p:sp>
      <p:sp>
        <p:nvSpPr>
          <p:cNvPr id="4" name="Title 1">
            <a:extLst>
              <a:ext uri="{FF2B5EF4-FFF2-40B4-BE49-F238E27FC236}">
                <a16:creationId xmlns:a16="http://schemas.microsoft.com/office/drawing/2014/main" id="{34D42D22-3E2B-0A46-9AE8-9FA6010B2DE9}"/>
              </a:ext>
            </a:extLst>
          </p:cNvPr>
          <p:cNvSpPr txBox="1">
            <a:spLocks/>
          </p:cNvSpPr>
          <p:nvPr/>
        </p:nvSpPr>
        <p:spPr>
          <a:xfrm>
            <a:off x="7057901" y="605643"/>
            <a:ext cx="3443842" cy="33270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prstClr val="black"/>
                </a:solidFill>
                <a:latin typeface="Helvetica" charset="0"/>
                <a:ea typeface="Helvetica" charset="0"/>
                <a:cs typeface="Helvetica" charset="0"/>
              </a:rPr>
              <a:t>Have a </a:t>
            </a:r>
            <a:r>
              <a:rPr lang="en-US" sz="3200" b="1" dirty="0">
                <a:solidFill>
                  <a:srgbClr val="FF0000"/>
                </a:solidFill>
                <a:latin typeface="Helvetica" charset="0"/>
                <a:ea typeface="Helvetica" charset="0"/>
                <a:cs typeface="Helvetica" charset="0"/>
              </a:rPr>
              <a:t>clear Mission</a:t>
            </a:r>
            <a:r>
              <a:rPr lang="en-US" sz="3200" b="1" dirty="0">
                <a:solidFill>
                  <a:srgbClr val="C00000"/>
                </a:solidFill>
                <a:latin typeface="Helvetica" charset="0"/>
                <a:ea typeface="Helvetica" charset="0"/>
                <a:cs typeface="Helvetica" charset="0"/>
              </a:rPr>
              <a:t> </a:t>
            </a:r>
            <a:r>
              <a:rPr lang="en-US" sz="3200" b="1" dirty="0">
                <a:solidFill>
                  <a:prstClr val="black"/>
                </a:solidFill>
                <a:latin typeface="Helvetica" charset="0"/>
                <a:ea typeface="Helvetica" charset="0"/>
                <a:cs typeface="Helvetica" charset="0"/>
              </a:rPr>
              <a:t>across program levels so doctoral scholars can support underclassmen and community partners know what we collectively “bring to the table”</a:t>
            </a:r>
            <a:br>
              <a:rPr lang="en-US" sz="4000" b="1" dirty="0">
                <a:solidFill>
                  <a:prstClr val="black"/>
                </a:solidFill>
                <a:latin typeface="Helvetica" charset="0"/>
                <a:ea typeface="Helvetica" charset="0"/>
                <a:cs typeface="Helvetica" charset="0"/>
              </a:rPr>
            </a:br>
            <a:br>
              <a:rPr lang="en-US" sz="3200" b="1" dirty="0">
                <a:solidFill>
                  <a:prstClr val="black"/>
                </a:solidFill>
                <a:latin typeface="Helvetica" charset="0"/>
                <a:ea typeface="Helvetica" charset="0"/>
                <a:cs typeface="Helvetica" charset="0"/>
              </a:rPr>
            </a:br>
            <a:endParaRPr lang="en-US" sz="3200" b="1" dirty="0">
              <a:solidFill>
                <a:prstClr val="black"/>
              </a:solidFill>
              <a:latin typeface="Helvetica" charset="0"/>
              <a:ea typeface="Helvetica" charset="0"/>
              <a:cs typeface="Helvetica" charset="0"/>
            </a:endParaRPr>
          </a:p>
        </p:txBody>
      </p:sp>
      <p:pic>
        <p:nvPicPr>
          <p:cNvPr id="7" name="Picture 6">
            <a:extLst>
              <a:ext uri="{FF2B5EF4-FFF2-40B4-BE49-F238E27FC236}">
                <a16:creationId xmlns:a16="http://schemas.microsoft.com/office/drawing/2014/main" id="{93981D3F-3028-0D4C-A924-CE6B7CB24D6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55" r="36321"/>
          <a:stretch/>
        </p:blipFill>
        <p:spPr>
          <a:xfrm>
            <a:off x="1524001" y="0"/>
            <a:ext cx="5282209" cy="6858000"/>
          </a:xfrm>
          <a:prstGeom prst="rect">
            <a:avLst/>
          </a:prstGeom>
        </p:spPr>
      </p:pic>
    </p:spTree>
    <p:extLst>
      <p:ext uri="{BB962C8B-B14F-4D97-AF65-F5344CB8AC3E}">
        <p14:creationId xmlns:p14="http://schemas.microsoft.com/office/powerpoint/2010/main" val="31361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299" y="1683742"/>
            <a:ext cx="7101247" cy="3327017"/>
          </a:xfrm>
        </p:spPr>
        <p:txBody>
          <a:bodyPr anchor="t">
            <a:noAutofit/>
          </a:bodyPr>
          <a:lstStyle/>
          <a:p>
            <a:r>
              <a:rPr lang="en-US" b="1" dirty="0">
                <a:latin typeface="Helvetica" charset="0"/>
                <a:ea typeface="Helvetica" charset="0"/>
                <a:cs typeface="Helvetica" charset="0"/>
              </a:rPr>
              <a:t>Reinforce </a:t>
            </a:r>
            <a:r>
              <a:rPr lang="en-US" b="1" dirty="0">
                <a:solidFill>
                  <a:srgbClr val="FF0000"/>
                </a:solidFill>
                <a:latin typeface="Helvetica" charset="0"/>
                <a:ea typeface="Helvetica" charset="0"/>
                <a:cs typeface="Helvetica" charset="0"/>
              </a:rPr>
              <a:t>“sand-box” </a:t>
            </a:r>
            <a:r>
              <a:rPr lang="en-US" b="1" dirty="0">
                <a:latin typeface="Helvetica" charset="0"/>
                <a:ea typeface="Helvetica" charset="0"/>
                <a:cs typeface="Helvetica" charset="0"/>
              </a:rPr>
              <a:t>approach to technology rather than teaching specific tools/tech</a:t>
            </a:r>
            <a:br>
              <a:rPr lang="en-US" sz="3200" b="1" dirty="0">
                <a:latin typeface="Helvetica" charset="0"/>
                <a:ea typeface="Helvetica" charset="0"/>
                <a:cs typeface="Helvetica" charset="0"/>
              </a:rPr>
            </a:br>
            <a:br>
              <a:rPr lang="en-US" sz="5400" b="1" dirty="0">
                <a:latin typeface="Helvetica" charset="0"/>
                <a:ea typeface="Helvetica" charset="0"/>
                <a:cs typeface="Helvetica" charset="0"/>
              </a:rPr>
            </a:br>
            <a:br>
              <a:rPr lang="en-US" b="1" dirty="0">
                <a:latin typeface="Helvetica" charset="0"/>
                <a:ea typeface="Helvetica" charset="0"/>
                <a:cs typeface="Helvetica" charset="0"/>
              </a:rPr>
            </a:br>
            <a:endParaRPr lang="en-US" b="1" dirty="0">
              <a:latin typeface="Helvetica" charset="0"/>
              <a:ea typeface="Helvetica" charset="0"/>
              <a:cs typeface="Helvetica" charset="0"/>
            </a:endParaRPr>
          </a:p>
        </p:txBody>
      </p:sp>
      <p:pic>
        <p:nvPicPr>
          <p:cNvPr id="3" name="Picture 2">
            <a:extLst>
              <a:ext uri="{FF2B5EF4-FFF2-40B4-BE49-F238E27FC236}">
                <a16:creationId xmlns:a16="http://schemas.microsoft.com/office/drawing/2014/main" id="{A5182952-674D-A943-A9DB-E125896D7C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2858" y="4181872"/>
            <a:ext cx="4868883" cy="2676128"/>
          </a:xfrm>
          <a:prstGeom prst="rect">
            <a:avLst/>
          </a:prstGeom>
        </p:spPr>
      </p:pic>
    </p:spTree>
    <p:extLst>
      <p:ext uri="{BB962C8B-B14F-4D97-AF65-F5344CB8AC3E}">
        <p14:creationId xmlns:p14="http://schemas.microsoft.com/office/powerpoint/2010/main" val="3946229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546722-20F0-44BF-B674-1FEF23D3CD5D}"/>
              </a:ext>
            </a:extLst>
          </p:cNvPr>
          <p:cNvSpPr>
            <a:spLocks noGrp="1"/>
          </p:cNvSpPr>
          <p:nvPr>
            <p:ph type="title"/>
          </p:nvPr>
        </p:nvSpPr>
        <p:spPr/>
        <p:txBody>
          <a:bodyPr/>
          <a:lstStyle/>
          <a:p>
            <a:r>
              <a:rPr lang="en-US" dirty="0"/>
              <a:t>5 Stages of Service Learning</a:t>
            </a:r>
          </a:p>
        </p:txBody>
      </p:sp>
      <p:pic>
        <p:nvPicPr>
          <p:cNvPr id="5" name="Content Placeholder 4" descr="The 5 stages of learning include investigation, planning, action, reflection, demonstration">
            <a:extLst>
              <a:ext uri="{FF2B5EF4-FFF2-40B4-BE49-F238E27FC236}">
                <a16:creationId xmlns:a16="http://schemas.microsoft.com/office/drawing/2014/main" id="{3F1CCFB8-BAB4-F542-AB88-0D2C2C54CECF}"/>
              </a:ext>
            </a:extLst>
          </p:cNvPr>
          <p:cNvPicPr>
            <a:picLocks noGrp="1" noChangeAspect="1"/>
          </p:cNvPicPr>
          <p:nvPr>
            <p:ph idx="1"/>
          </p:nvPr>
        </p:nvPicPr>
        <p:blipFill>
          <a:blip r:embed="rId2"/>
          <a:stretch>
            <a:fillRect/>
          </a:stretch>
        </p:blipFill>
        <p:spPr>
          <a:xfrm>
            <a:off x="2019396" y="80642"/>
            <a:ext cx="2710943" cy="6777358"/>
          </a:xfrm>
          <a:prstGeom prst="rect">
            <a:avLst/>
          </a:prstGeom>
        </p:spPr>
      </p:pic>
      <p:sp>
        <p:nvSpPr>
          <p:cNvPr id="9" name="Title 1">
            <a:extLst>
              <a:ext uri="{FF2B5EF4-FFF2-40B4-BE49-F238E27FC236}">
                <a16:creationId xmlns:a16="http://schemas.microsoft.com/office/drawing/2014/main" id="{88E3CD27-86FE-0348-BF84-2CDFD2855542}"/>
              </a:ext>
            </a:extLst>
          </p:cNvPr>
          <p:cNvSpPr txBox="1">
            <a:spLocks/>
          </p:cNvSpPr>
          <p:nvPr/>
        </p:nvSpPr>
        <p:spPr>
          <a:xfrm>
            <a:off x="6060376" y="1636241"/>
            <a:ext cx="4373691" cy="26507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latin typeface="Helvetica" charset="0"/>
                <a:ea typeface="Helvetica" charset="0"/>
                <a:cs typeface="Helvetica" charset="0"/>
              </a:rPr>
              <a:t>Focus on </a:t>
            </a:r>
            <a:r>
              <a:rPr lang="en-US" b="1" dirty="0">
                <a:solidFill>
                  <a:srgbClr val="FF0000"/>
                </a:solidFill>
                <a:latin typeface="Helvetica" charset="0"/>
                <a:ea typeface="Helvetica" charset="0"/>
                <a:cs typeface="Helvetica" charset="0"/>
              </a:rPr>
              <a:t>Service Learning</a:t>
            </a:r>
          </a:p>
          <a:p>
            <a:r>
              <a:rPr lang="en-US" b="1" dirty="0">
                <a:solidFill>
                  <a:prstClr val="black"/>
                </a:solidFill>
                <a:latin typeface="Helvetica" charset="0"/>
                <a:ea typeface="Helvetica" charset="0"/>
                <a:cs typeface="Helvetica" charset="0"/>
              </a:rPr>
              <a:t>rather than volunteering</a:t>
            </a:r>
            <a:br>
              <a:rPr lang="en-US" sz="3200" b="1" dirty="0">
                <a:solidFill>
                  <a:prstClr val="black"/>
                </a:solidFill>
                <a:latin typeface="Helvetica" charset="0"/>
                <a:ea typeface="Helvetica" charset="0"/>
                <a:cs typeface="Helvetica" charset="0"/>
              </a:rPr>
            </a:br>
            <a:br>
              <a:rPr lang="en-US" sz="5400" b="1" dirty="0">
                <a:solidFill>
                  <a:prstClr val="black"/>
                </a:solidFill>
                <a:latin typeface="Helvetica" charset="0"/>
                <a:ea typeface="Helvetica" charset="0"/>
                <a:cs typeface="Helvetica" charset="0"/>
              </a:rPr>
            </a:br>
            <a:br>
              <a:rPr lang="en-US" b="1" dirty="0">
                <a:solidFill>
                  <a:prstClr val="black"/>
                </a:solidFill>
                <a:latin typeface="Helvetica" charset="0"/>
                <a:ea typeface="Helvetica" charset="0"/>
                <a:cs typeface="Helvetica" charset="0"/>
              </a:rPr>
            </a:br>
            <a:endParaRPr lang="en-US" b="1" dirty="0">
              <a:solidFill>
                <a:prstClr val="black"/>
              </a:solidFill>
              <a:latin typeface="Helvetica" charset="0"/>
              <a:ea typeface="Helvetica" charset="0"/>
              <a:cs typeface="Helvetica" charset="0"/>
            </a:endParaRPr>
          </a:p>
        </p:txBody>
      </p:sp>
    </p:spTree>
    <p:extLst>
      <p:ext uri="{BB962C8B-B14F-4D97-AF65-F5344CB8AC3E}">
        <p14:creationId xmlns:p14="http://schemas.microsoft.com/office/powerpoint/2010/main" val="1122526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00FB0F9-276C-4DCC-9761-C03FFB01E8E5}"/>
              </a:ext>
            </a:extLst>
          </p:cNvPr>
          <p:cNvSpPr>
            <a:spLocks noGrp="1"/>
          </p:cNvSpPr>
          <p:nvPr>
            <p:ph type="title"/>
          </p:nvPr>
        </p:nvSpPr>
        <p:spPr/>
        <p:txBody>
          <a:bodyPr/>
          <a:lstStyle/>
          <a:p>
            <a:r>
              <a:rPr lang="en-US" dirty="0"/>
              <a:t>Embed Remote Audio Coach and Other Tools in Coursework</a:t>
            </a:r>
          </a:p>
        </p:txBody>
      </p:sp>
      <p:sp>
        <p:nvSpPr>
          <p:cNvPr id="4" name="Rectangle 3">
            <a:extLst>
              <a:ext uri="{FF2B5EF4-FFF2-40B4-BE49-F238E27FC236}">
                <a16:creationId xmlns:a16="http://schemas.microsoft.com/office/drawing/2014/main" id="{A26D8362-644E-1444-9C05-42B6BE0F8DDC}"/>
              </a:ext>
            </a:extLst>
          </p:cNvPr>
          <p:cNvSpPr/>
          <p:nvPr/>
        </p:nvSpPr>
        <p:spPr>
          <a:xfrm>
            <a:off x="1742486" y="1952005"/>
            <a:ext cx="7992032" cy="4249881"/>
          </a:xfrm>
          <a:prstGeom prst="rect">
            <a:avLst/>
          </a:prstGeom>
        </p:spPr>
        <p:txBody>
          <a:bodyPr wrap="square">
            <a:spAutoFit/>
          </a:bodyPr>
          <a:lstStyle/>
          <a:p>
            <a:pPr defTabSz="914400" fontAlgn="base"/>
            <a:r>
              <a:rPr lang="en-US" sz="1351" b="1" dirty="0">
                <a:solidFill>
                  <a:srgbClr val="333333"/>
                </a:solidFill>
                <a:latin typeface="inherit"/>
                <a:ea typeface="Times New Roman" panose="02020603050405020304" pitchFamily="18" charset="0"/>
              </a:rPr>
              <a:t> </a:t>
            </a:r>
            <a:endParaRPr lang="en-US" sz="1351" dirty="0">
              <a:solidFill>
                <a:prstClr val="black"/>
              </a:solidFill>
              <a:latin typeface="Times New Roman" panose="02020603050405020304" pitchFamily="18" charset="0"/>
              <a:ea typeface="Times New Roman" panose="02020603050405020304" pitchFamily="18" charset="0"/>
            </a:endParaRPr>
          </a:p>
          <a:p>
            <a:pPr defTabSz="914400" fontAlgn="base"/>
            <a:r>
              <a:rPr lang="en-US" sz="1351" b="1" dirty="0">
                <a:solidFill>
                  <a:srgbClr val="333333"/>
                </a:solidFill>
                <a:latin typeface="inherit"/>
                <a:ea typeface="Times New Roman" panose="02020603050405020304" pitchFamily="18" charset="0"/>
              </a:rPr>
              <a:t>Scheduling Observations</a:t>
            </a:r>
            <a:br>
              <a:rPr lang="en-US" sz="1351" dirty="0">
                <a:solidFill>
                  <a:srgbClr val="333333"/>
                </a:solidFill>
                <a:latin typeface="inherit"/>
                <a:ea typeface="Times New Roman" panose="02020603050405020304" pitchFamily="18" charset="0"/>
              </a:rPr>
            </a:br>
            <a:r>
              <a:rPr lang="en-US" sz="1351" dirty="0">
                <a:solidFill>
                  <a:srgbClr val="333333"/>
                </a:solidFill>
                <a:latin typeface="inherit"/>
                <a:ea typeface="Times New Roman" panose="02020603050405020304" pitchFamily="18" charset="0"/>
              </a:rPr>
              <a:t>Use this site to schedule observations for the following:</a:t>
            </a:r>
            <a:br>
              <a:rPr lang="en-US" sz="1351" dirty="0">
                <a:solidFill>
                  <a:srgbClr val="333333"/>
                </a:solidFill>
                <a:latin typeface="inherit"/>
                <a:ea typeface="Times New Roman" panose="02020603050405020304" pitchFamily="18" charset="0"/>
              </a:rPr>
            </a:br>
            <a:r>
              <a:rPr lang="en-US" sz="1351" dirty="0">
                <a:solidFill>
                  <a:srgbClr val="333333"/>
                </a:solidFill>
                <a:latin typeface="inherit"/>
                <a:ea typeface="Times New Roman" panose="02020603050405020304" pitchFamily="18" charset="0"/>
              </a:rPr>
              <a:t>___________________________________________________________________________________________</a:t>
            </a:r>
            <a:br>
              <a:rPr lang="en-US" sz="1351" dirty="0">
                <a:solidFill>
                  <a:srgbClr val="333333"/>
                </a:solidFill>
                <a:latin typeface="inherit"/>
                <a:ea typeface="Times New Roman" panose="02020603050405020304" pitchFamily="18" charset="0"/>
              </a:rPr>
            </a:br>
            <a:r>
              <a:rPr lang="en-US" sz="1351" b="1" dirty="0">
                <a:solidFill>
                  <a:srgbClr val="333333"/>
                </a:solidFill>
                <a:latin typeface="inherit"/>
                <a:ea typeface="Times New Roman" panose="02020603050405020304" pitchFamily="18" charset="0"/>
              </a:rPr>
              <a:t>EEX 3241</a:t>
            </a:r>
            <a:r>
              <a:rPr lang="en-US" sz="1351" dirty="0">
                <a:solidFill>
                  <a:srgbClr val="333333"/>
                </a:solidFill>
                <a:latin typeface="inherit"/>
                <a:ea typeface="Times New Roman" panose="02020603050405020304" pitchFamily="18" charset="0"/>
              </a:rPr>
              <a:t>- Schedule the </a:t>
            </a:r>
            <a:r>
              <a:rPr lang="en-US" sz="1351" b="1" dirty="0">
                <a:solidFill>
                  <a:srgbClr val="333333"/>
                </a:solidFill>
                <a:latin typeface="inherit"/>
                <a:ea typeface="Times New Roman" panose="02020603050405020304" pitchFamily="18" charset="0"/>
              </a:rPr>
              <a:t>4 Coaching Sessions</a:t>
            </a:r>
            <a:r>
              <a:rPr lang="en-US" sz="1351" dirty="0">
                <a:solidFill>
                  <a:srgbClr val="333333"/>
                </a:solidFill>
                <a:latin typeface="inherit"/>
                <a:ea typeface="Times New Roman" panose="02020603050405020304" pitchFamily="18" charset="0"/>
              </a:rPr>
              <a:t> that correspond to specific course modules as noted in </a:t>
            </a:r>
            <a:r>
              <a:rPr lang="en-US" sz="1351" dirty="0" err="1">
                <a:solidFill>
                  <a:srgbClr val="333333"/>
                </a:solidFill>
                <a:latin typeface="inherit"/>
                <a:ea typeface="Times New Roman" panose="02020603050405020304" pitchFamily="18" charset="0"/>
              </a:rPr>
              <a:t>Webcourses</a:t>
            </a:r>
            <a:r>
              <a:rPr lang="en-US" sz="1351" dirty="0">
                <a:solidFill>
                  <a:srgbClr val="333333"/>
                </a:solidFill>
                <a:latin typeface="inherit"/>
                <a:ea typeface="Times New Roman" panose="02020603050405020304" pitchFamily="18" charset="0"/>
              </a:rPr>
              <a:t>.  You will implement a specific strategy as assigned in the course.  Be prepared by completing the module and readings prior to the coaching session.  Have your </a:t>
            </a:r>
            <a:r>
              <a:rPr lang="en-US" sz="1351" dirty="0" err="1">
                <a:solidFill>
                  <a:srgbClr val="333333"/>
                </a:solidFill>
                <a:latin typeface="inherit"/>
                <a:ea typeface="Times New Roman" panose="02020603050405020304" pitchFamily="18" charset="0"/>
              </a:rPr>
              <a:t>bluetooth</a:t>
            </a:r>
            <a:r>
              <a:rPr lang="en-US" sz="1351" dirty="0">
                <a:solidFill>
                  <a:srgbClr val="333333"/>
                </a:solidFill>
                <a:latin typeface="inherit"/>
                <a:ea typeface="Times New Roman" panose="02020603050405020304" pitchFamily="18" charset="0"/>
              </a:rPr>
              <a:t> receiver ready and accept the call at the scheduled time.  Inform your coach which assignment you are completing.</a:t>
            </a:r>
            <a:br>
              <a:rPr lang="en-US" sz="1351" dirty="0">
                <a:solidFill>
                  <a:srgbClr val="333333"/>
                </a:solidFill>
                <a:latin typeface="inherit"/>
                <a:ea typeface="Times New Roman" panose="02020603050405020304" pitchFamily="18" charset="0"/>
              </a:rPr>
            </a:br>
            <a:r>
              <a:rPr lang="en-US" sz="1351" dirty="0">
                <a:solidFill>
                  <a:srgbClr val="333333"/>
                </a:solidFill>
                <a:latin typeface="inherit"/>
                <a:ea typeface="Times New Roman" panose="02020603050405020304" pitchFamily="18" charset="0"/>
              </a:rPr>
              <a:t>________________________________________________________________________________</a:t>
            </a:r>
            <a:br>
              <a:rPr lang="en-US" sz="1351" dirty="0">
                <a:solidFill>
                  <a:srgbClr val="333333"/>
                </a:solidFill>
                <a:latin typeface="inherit"/>
                <a:ea typeface="Times New Roman" panose="02020603050405020304" pitchFamily="18" charset="0"/>
              </a:rPr>
            </a:br>
            <a:r>
              <a:rPr lang="en-US" sz="1351" b="1" dirty="0">
                <a:solidFill>
                  <a:srgbClr val="333333"/>
                </a:solidFill>
                <a:latin typeface="inherit"/>
                <a:ea typeface="Times New Roman" panose="02020603050405020304" pitchFamily="18" charset="0"/>
              </a:rPr>
              <a:t>Internship 1</a:t>
            </a:r>
            <a:r>
              <a:rPr lang="en-US" sz="1351" dirty="0">
                <a:solidFill>
                  <a:srgbClr val="333333"/>
                </a:solidFill>
                <a:latin typeface="inherit"/>
                <a:ea typeface="Times New Roman" panose="02020603050405020304" pitchFamily="18" charset="0"/>
              </a:rPr>
              <a:t>- Schedule a time for your </a:t>
            </a:r>
            <a:r>
              <a:rPr lang="en-US" sz="1351" b="1" dirty="0">
                <a:solidFill>
                  <a:srgbClr val="333333"/>
                </a:solidFill>
                <a:latin typeface="inherit"/>
                <a:ea typeface="Times New Roman" panose="02020603050405020304" pitchFamily="18" charset="0"/>
              </a:rPr>
              <a:t>Midpoint Evaluation</a:t>
            </a:r>
            <a:r>
              <a:rPr lang="en-US" sz="1351" dirty="0">
                <a:solidFill>
                  <a:srgbClr val="333333"/>
                </a:solidFill>
                <a:latin typeface="inherit"/>
                <a:ea typeface="Times New Roman" panose="02020603050405020304" pitchFamily="18" charset="0"/>
              </a:rPr>
              <a:t> and your</a:t>
            </a:r>
            <a:r>
              <a:rPr lang="en-US" sz="1351" b="1" dirty="0">
                <a:solidFill>
                  <a:srgbClr val="333333"/>
                </a:solidFill>
                <a:latin typeface="inherit"/>
                <a:ea typeface="Times New Roman" panose="02020603050405020304" pitchFamily="18" charset="0"/>
              </a:rPr>
              <a:t> Final Evaluation</a:t>
            </a:r>
            <a:r>
              <a:rPr lang="en-US" sz="1351" dirty="0">
                <a:solidFill>
                  <a:srgbClr val="333333"/>
                </a:solidFill>
                <a:latin typeface="inherit"/>
                <a:ea typeface="Times New Roman" panose="02020603050405020304" pitchFamily="18" charset="0"/>
              </a:rPr>
              <a:t> as noted in the schedule.  Midpoint evaluations are the second week in October; Final evaluations are the last week of November. You should have arranged two observations by your supervising teacher before each observation.  Submit a lesson plan in </a:t>
            </a:r>
            <a:r>
              <a:rPr lang="en-US" sz="1351" dirty="0" err="1">
                <a:solidFill>
                  <a:srgbClr val="333333"/>
                </a:solidFill>
                <a:latin typeface="inherit"/>
                <a:ea typeface="Times New Roman" panose="02020603050405020304" pitchFamily="18" charset="0"/>
              </a:rPr>
              <a:t>Webcourses</a:t>
            </a:r>
            <a:r>
              <a:rPr lang="en-US" sz="1351" dirty="0">
                <a:solidFill>
                  <a:srgbClr val="333333"/>
                </a:solidFill>
                <a:latin typeface="inherit"/>
                <a:ea typeface="Times New Roman" panose="02020603050405020304" pitchFamily="18" charset="0"/>
              </a:rPr>
              <a:t> prior to the evaluation observations.</a:t>
            </a:r>
            <a:br>
              <a:rPr lang="en-US" sz="1351" dirty="0">
                <a:solidFill>
                  <a:srgbClr val="333333"/>
                </a:solidFill>
                <a:latin typeface="inherit"/>
                <a:ea typeface="Times New Roman" panose="02020603050405020304" pitchFamily="18" charset="0"/>
              </a:rPr>
            </a:br>
            <a:r>
              <a:rPr lang="en-US" sz="1351" dirty="0">
                <a:solidFill>
                  <a:srgbClr val="333333"/>
                </a:solidFill>
                <a:latin typeface="inherit"/>
                <a:ea typeface="Times New Roman" panose="02020603050405020304" pitchFamily="18" charset="0"/>
              </a:rPr>
              <a:t>______________________________________________________________________________________</a:t>
            </a:r>
            <a:br>
              <a:rPr lang="en-US" sz="1351" dirty="0">
                <a:solidFill>
                  <a:srgbClr val="333333"/>
                </a:solidFill>
                <a:latin typeface="inherit"/>
                <a:ea typeface="Times New Roman" panose="02020603050405020304" pitchFamily="18" charset="0"/>
              </a:rPr>
            </a:br>
            <a:r>
              <a:rPr lang="en-US" sz="1351" b="1" dirty="0">
                <a:solidFill>
                  <a:srgbClr val="333333"/>
                </a:solidFill>
                <a:latin typeface="inherit"/>
                <a:ea typeface="Times New Roman" panose="02020603050405020304" pitchFamily="18" charset="0"/>
              </a:rPr>
              <a:t>Practicum/IND Study- </a:t>
            </a:r>
            <a:r>
              <a:rPr lang="en-US" sz="1351" dirty="0">
                <a:solidFill>
                  <a:srgbClr val="333333"/>
                </a:solidFill>
                <a:latin typeface="inherit"/>
                <a:ea typeface="Times New Roman" panose="02020603050405020304" pitchFamily="18" charset="0"/>
              </a:rPr>
              <a:t>Schedule a time for a </a:t>
            </a:r>
            <a:r>
              <a:rPr lang="en-US" sz="1351" b="1" dirty="0">
                <a:solidFill>
                  <a:srgbClr val="333333"/>
                </a:solidFill>
                <a:latin typeface="inherit"/>
                <a:ea typeface="Times New Roman" panose="02020603050405020304" pitchFamily="18" charset="0"/>
              </a:rPr>
              <a:t>Midpoint Evaluation</a:t>
            </a:r>
            <a:r>
              <a:rPr lang="en-US" sz="1351" dirty="0">
                <a:solidFill>
                  <a:srgbClr val="333333"/>
                </a:solidFill>
                <a:latin typeface="inherit"/>
                <a:ea typeface="Times New Roman" panose="02020603050405020304" pitchFamily="18" charset="0"/>
              </a:rPr>
              <a:t> and your </a:t>
            </a:r>
            <a:r>
              <a:rPr lang="en-US" sz="1351" b="1" dirty="0">
                <a:solidFill>
                  <a:srgbClr val="333333"/>
                </a:solidFill>
                <a:latin typeface="inherit"/>
                <a:ea typeface="Times New Roman" panose="02020603050405020304" pitchFamily="18" charset="0"/>
              </a:rPr>
              <a:t>Final Evaluation</a:t>
            </a:r>
            <a:r>
              <a:rPr lang="en-US" sz="1351" dirty="0">
                <a:solidFill>
                  <a:srgbClr val="333333"/>
                </a:solidFill>
                <a:latin typeface="inherit"/>
                <a:ea typeface="Times New Roman" panose="02020603050405020304" pitchFamily="18" charset="0"/>
              </a:rPr>
              <a:t> as noted in the schedule.  Midpoint evaluations are the second week in October; Final evaluations are the last week of November. You should have arranged two observations by your supervising teacher before each observation. Submit a lesson plan in </a:t>
            </a:r>
            <a:r>
              <a:rPr lang="en-US" sz="1351" dirty="0" err="1">
                <a:solidFill>
                  <a:srgbClr val="333333"/>
                </a:solidFill>
                <a:latin typeface="inherit"/>
                <a:ea typeface="Times New Roman" panose="02020603050405020304" pitchFamily="18" charset="0"/>
              </a:rPr>
              <a:t>Webcourses</a:t>
            </a:r>
            <a:r>
              <a:rPr lang="en-US" sz="1351" dirty="0">
                <a:solidFill>
                  <a:srgbClr val="333333"/>
                </a:solidFill>
                <a:latin typeface="inherit"/>
                <a:ea typeface="Times New Roman" panose="02020603050405020304" pitchFamily="18" charset="0"/>
              </a:rPr>
              <a:t> prior to the evaluation observations. Instructions for conducting remote observations will be posted on the course website.</a:t>
            </a:r>
            <a:br>
              <a:rPr lang="en-US" sz="1351" dirty="0">
                <a:solidFill>
                  <a:srgbClr val="333333"/>
                </a:solidFill>
                <a:latin typeface="inherit"/>
                <a:ea typeface="Times New Roman" panose="02020603050405020304" pitchFamily="18" charset="0"/>
              </a:rPr>
            </a:br>
            <a:endParaRPr lang="en-US" sz="1351" dirty="0">
              <a:solidFill>
                <a:prstClr val="black"/>
              </a:solidFill>
              <a:latin typeface="Calibri" panose="020F0502020204030204"/>
            </a:endParaRPr>
          </a:p>
        </p:txBody>
      </p:sp>
      <p:sp>
        <p:nvSpPr>
          <p:cNvPr id="5" name="Title 1">
            <a:extLst>
              <a:ext uri="{FF2B5EF4-FFF2-40B4-BE49-F238E27FC236}">
                <a16:creationId xmlns:a16="http://schemas.microsoft.com/office/drawing/2014/main" id="{AFD17B2B-96F0-A349-B0A2-6AD9B0A329C6}"/>
              </a:ext>
            </a:extLst>
          </p:cNvPr>
          <p:cNvSpPr txBox="1">
            <a:spLocks/>
          </p:cNvSpPr>
          <p:nvPr/>
        </p:nvSpPr>
        <p:spPr>
          <a:xfrm>
            <a:off x="1757934" y="860961"/>
            <a:ext cx="8910066" cy="19594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latin typeface="Helvetica" charset="0"/>
                <a:ea typeface="Helvetica" charset="0"/>
                <a:cs typeface="Helvetica" charset="0"/>
              </a:rPr>
              <a:t>Embed </a:t>
            </a:r>
            <a:r>
              <a:rPr lang="en-US" b="1" dirty="0">
                <a:solidFill>
                  <a:srgbClr val="FF0000"/>
                </a:solidFill>
                <a:latin typeface="Helvetica" charset="0"/>
                <a:ea typeface="Helvetica" charset="0"/>
                <a:cs typeface="Helvetica" charset="0"/>
              </a:rPr>
              <a:t>Remote Audio Coaching</a:t>
            </a:r>
          </a:p>
          <a:p>
            <a:r>
              <a:rPr lang="en-US" sz="3200" b="1" dirty="0">
                <a:solidFill>
                  <a:prstClr val="black"/>
                </a:solidFill>
                <a:latin typeface="Helvetica" charset="0"/>
                <a:ea typeface="Helvetica" charset="0"/>
                <a:cs typeface="Helvetica" charset="0"/>
              </a:rPr>
              <a:t>and other tools in coursework</a:t>
            </a:r>
            <a:br>
              <a:rPr lang="en-US" sz="3200" b="1" dirty="0">
                <a:solidFill>
                  <a:prstClr val="black"/>
                </a:solidFill>
                <a:latin typeface="Helvetica" charset="0"/>
                <a:ea typeface="Helvetica" charset="0"/>
                <a:cs typeface="Helvetica" charset="0"/>
              </a:rPr>
            </a:br>
            <a:br>
              <a:rPr lang="en-US" b="1" dirty="0">
                <a:solidFill>
                  <a:prstClr val="black"/>
                </a:solidFill>
                <a:latin typeface="Helvetica" charset="0"/>
                <a:ea typeface="Helvetica" charset="0"/>
                <a:cs typeface="Helvetica" charset="0"/>
              </a:rPr>
            </a:br>
            <a:endParaRPr lang="en-US" b="1" dirty="0">
              <a:solidFill>
                <a:prstClr val="black"/>
              </a:solidFill>
              <a:latin typeface="Helvetica" charset="0"/>
              <a:ea typeface="Helvetica" charset="0"/>
              <a:cs typeface="Helvetica" charset="0"/>
            </a:endParaRPr>
          </a:p>
        </p:txBody>
      </p:sp>
      <p:pic>
        <p:nvPicPr>
          <p:cNvPr id="6" name="Picture 5">
            <a:extLst>
              <a:ext uri="{FF2B5EF4-FFF2-40B4-BE49-F238E27FC236}">
                <a16:creationId xmlns:a16="http://schemas.microsoft.com/office/drawing/2014/main" id="{72F5445A-CB13-324E-A4FE-031C526D0144}"/>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305" l="0" r="98052"/>
                    </a14:imgEffect>
                  </a14:imgLayer>
                </a14:imgProps>
              </a:ext>
              <a:ext uri="{28A0092B-C50C-407E-A947-70E740481C1C}">
                <a14:useLocalDpi xmlns:a14="http://schemas.microsoft.com/office/drawing/2010/main" val="0"/>
              </a:ext>
            </a:extLst>
          </a:blip>
          <a:srcRect l="763" t="22720" r="9997" b="355"/>
          <a:stretch/>
        </p:blipFill>
        <p:spPr bwMode="auto">
          <a:xfrm>
            <a:off x="4412852" y="4076946"/>
            <a:ext cx="6255149" cy="2892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a:extLst>
              <a:ext uri="{FF2B5EF4-FFF2-40B4-BE49-F238E27FC236}">
                <a16:creationId xmlns:a16="http://schemas.microsoft.com/office/drawing/2014/main" id="{DAD27AD7-BCED-7E4F-B409-95914DD7CFC3}"/>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286" l="2740" r="100000"/>
                    </a14:imgEffect>
                  </a14:imgLayer>
                </a14:imgProps>
              </a:ext>
              <a:ext uri="{28A0092B-C50C-407E-A947-70E740481C1C}">
                <a14:useLocalDpi xmlns:a14="http://schemas.microsoft.com/office/drawing/2010/main" val="0"/>
              </a:ext>
            </a:extLst>
          </a:blip>
          <a:srcRect/>
          <a:stretch>
            <a:fillRect/>
          </a:stretch>
        </p:blipFill>
        <p:spPr bwMode="auto">
          <a:xfrm>
            <a:off x="8437762" y="1240703"/>
            <a:ext cx="1719600" cy="1648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527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366E-4CF3-314F-BE78-669896766C43}"/>
              </a:ext>
            </a:extLst>
          </p:cNvPr>
          <p:cNvSpPr>
            <a:spLocks noGrp="1"/>
          </p:cNvSpPr>
          <p:nvPr>
            <p:ph type="title"/>
          </p:nvPr>
        </p:nvSpPr>
        <p:spPr/>
        <p:txBody>
          <a:bodyPr/>
          <a:lstStyle/>
          <a:p>
            <a:r>
              <a:rPr lang="en-US" dirty="0"/>
              <a:t>Questions or Comments? </a:t>
            </a:r>
          </a:p>
        </p:txBody>
      </p:sp>
      <p:graphicFrame>
        <p:nvGraphicFramePr>
          <p:cNvPr id="8" name="Table 8">
            <a:extLst>
              <a:ext uri="{FF2B5EF4-FFF2-40B4-BE49-F238E27FC236}">
                <a16:creationId xmlns:a16="http://schemas.microsoft.com/office/drawing/2014/main" id="{DAF65B28-30F6-45D5-BCBC-00A2B921D43C}"/>
              </a:ext>
            </a:extLst>
          </p:cNvPr>
          <p:cNvGraphicFramePr>
            <a:graphicFrameLocks noGrp="1"/>
          </p:cNvGraphicFramePr>
          <p:nvPr>
            <p:ph idx="1"/>
            <p:extLst>
              <p:ext uri="{D42A27DB-BD31-4B8C-83A1-F6EECF244321}">
                <p14:modId xmlns:p14="http://schemas.microsoft.com/office/powerpoint/2010/main" val="455216817"/>
              </p:ext>
            </p:extLst>
          </p:nvPr>
        </p:nvGraphicFramePr>
        <p:xfrm>
          <a:off x="609600" y="914400"/>
          <a:ext cx="10972800" cy="502920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val="3140609015"/>
                    </a:ext>
                  </a:extLst>
                </a:gridCol>
                <a:gridCol w="3505200">
                  <a:extLst>
                    <a:ext uri="{9D8B030D-6E8A-4147-A177-3AD203B41FA5}">
                      <a16:colId xmlns:a16="http://schemas.microsoft.com/office/drawing/2014/main" val="2581225672"/>
                    </a:ext>
                  </a:extLst>
                </a:gridCol>
              </a:tblGrid>
              <a:tr h="5029200">
                <a:tc>
                  <a:txBody>
                    <a:bodyPr/>
                    <a:lstStyle/>
                    <a:p>
                      <a:endParaRPr lang="en-US"/>
                    </a:p>
                  </a:txBody>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Type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Questions or Comments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in the </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1" u="sng" strike="noStrike" kern="1200" cap="none" spc="0" normalizeH="0" baseline="0" noProof="0" dirty="0">
                          <a:ln>
                            <a:noFill/>
                          </a:ln>
                          <a:solidFill>
                            <a:prstClr val="black"/>
                          </a:solidFill>
                          <a:effectLst/>
                          <a:uLnTx/>
                          <a:uFillTx/>
                          <a:latin typeface="+mn-lt"/>
                          <a:ea typeface="+mn-ea"/>
                          <a:cs typeface="+mn-cs"/>
                        </a:rPr>
                        <a:t>Questions</a:t>
                      </a:r>
                      <a:r>
                        <a:rPr kumimoji="0" lang="en-US" sz="3200" b="0" i="0" u="none" strike="noStrike" kern="1200" cap="none" spc="0" normalizeH="0" baseline="0" noProof="0" dirty="0">
                          <a:ln>
                            <a:noFill/>
                          </a:ln>
                          <a:solidFill>
                            <a:prstClr val="black"/>
                          </a:solidFill>
                          <a:effectLst/>
                          <a:uLnTx/>
                          <a:uFillTx/>
                          <a:latin typeface="+mn-lt"/>
                          <a:ea typeface="+mn-ea"/>
                          <a:cs typeface="+mn-cs"/>
                        </a:rPr>
                        <a:t> box</a:t>
                      </a:r>
                    </a:p>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endParaRPr lang="en-US" dirty="0"/>
                    </a:p>
                  </a:txBody>
                  <a:tcPr>
                    <a:solidFill>
                      <a:srgbClr val="FFCC00">
                        <a:alpha val="0"/>
                      </a:srgbClr>
                    </a:solidFill>
                  </a:tcPr>
                </a:tc>
                <a:extLst>
                  <a:ext uri="{0D108BD9-81ED-4DB2-BD59-A6C34878D82A}">
                    <a16:rowId xmlns:a16="http://schemas.microsoft.com/office/drawing/2014/main" val="3351958711"/>
                  </a:ext>
                </a:extLst>
              </a:tr>
            </a:tbl>
          </a:graphicData>
        </a:graphic>
      </p:graphicFrame>
      <p:pic>
        <p:nvPicPr>
          <p:cNvPr id="4" name="Picture 3">
            <a:extLst>
              <a:ext uri="{FF2B5EF4-FFF2-40B4-BE49-F238E27FC236}">
                <a16:creationId xmlns:a16="http://schemas.microsoft.com/office/drawing/2014/main" id="{7F5CC462-61BA-B845-87B7-CF35804644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096" y="914400"/>
            <a:ext cx="7467599" cy="5029200"/>
          </a:xfrm>
          <a:prstGeom prst="rect">
            <a:avLst/>
          </a:prstGeom>
          <a:solidFill>
            <a:srgbClr val="FFCC00"/>
          </a:solidFill>
          <a:ln>
            <a:solidFill>
              <a:schemeClr val="bg1">
                <a:lumMod val="65000"/>
              </a:schemeClr>
            </a:solidFill>
          </a:ln>
        </p:spPr>
      </p:pic>
    </p:spTree>
    <p:extLst>
      <p:ext uri="{BB962C8B-B14F-4D97-AF65-F5344CB8AC3E}">
        <p14:creationId xmlns:p14="http://schemas.microsoft.com/office/powerpoint/2010/main" val="374938087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9EA6A44-74A8-4A99-8A3C-EAC84109E76C}"/>
              </a:ext>
            </a:extLst>
          </p:cNvPr>
          <p:cNvSpPr>
            <a:spLocks noGrp="1"/>
          </p:cNvSpPr>
          <p:nvPr>
            <p:ph type="title" idx="4294967295"/>
          </p:nvPr>
        </p:nvSpPr>
        <p:spPr/>
        <p:txBody>
          <a:bodyPr/>
          <a:lstStyle/>
          <a:p>
            <a:r>
              <a:rPr lang="en-US" dirty="0"/>
              <a:t>CEEDAR</a:t>
            </a:r>
          </a:p>
        </p:txBody>
      </p:sp>
      <p:sp>
        <p:nvSpPr>
          <p:cNvPr id="4" name="Content Placeholder 3">
            <a:extLst>
              <a:ext uri="{FF2B5EF4-FFF2-40B4-BE49-F238E27FC236}">
                <a16:creationId xmlns:a16="http://schemas.microsoft.com/office/drawing/2014/main" id="{9D06BBAB-8F6D-4755-9FB9-FB748BB886F9}"/>
              </a:ext>
              <a:ext uri="{C183D7F6-B498-43B3-948B-1728B52AA6E4}">
                <adec:decorative xmlns:adec="http://schemas.microsoft.com/office/drawing/2017/decorative" val="1"/>
              </a:ext>
            </a:extLst>
          </p:cNvPr>
          <p:cNvSpPr>
            <a:spLocks noGrp="1"/>
          </p:cNvSpPr>
          <p:nvPr>
            <p:ph type="subTitle" idx="4294967295"/>
          </p:nvPr>
        </p:nvSpPr>
        <p:spPr>
          <a:xfrm>
            <a:off x="0" y="3657600"/>
            <a:ext cx="9144000" cy="1600200"/>
          </a:xfrm>
        </p:spPr>
        <p:txBody>
          <a:bodyPr>
            <a:normAutofit/>
          </a:bodyPr>
          <a:lstStyle/>
          <a:p>
            <a:endParaRPr lang="en-US" dirty="0"/>
          </a:p>
          <a:p>
            <a:endParaRPr lang="en-US" dirty="0"/>
          </a:p>
        </p:txBody>
      </p:sp>
      <p:pic>
        <p:nvPicPr>
          <p:cNvPr id="2" name="Picture 1" descr="CEEDAR Center's New Resource: Family Guide to At-Home Learning.">
            <a:extLst>
              <a:ext uri="{FF2B5EF4-FFF2-40B4-BE49-F238E27FC236}">
                <a16:creationId xmlns:a16="http://schemas.microsoft.com/office/drawing/2014/main" id="{B59D94F5-EB88-4E08-94FC-CE1321A09F8A}"/>
              </a:ext>
            </a:extLst>
          </p:cNvPr>
          <p:cNvPicPr>
            <a:picLocks noChangeAspect="1"/>
          </p:cNvPicPr>
          <p:nvPr/>
        </p:nvPicPr>
        <p:blipFill>
          <a:blip r:embed="rId3"/>
          <a:stretch>
            <a:fillRect/>
          </a:stretch>
        </p:blipFill>
        <p:spPr>
          <a:xfrm>
            <a:off x="0" y="0"/>
            <a:ext cx="12192000" cy="2152796"/>
          </a:xfrm>
          <a:prstGeom prst="rect">
            <a:avLst/>
          </a:prstGeom>
        </p:spPr>
      </p:pic>
      <p:pic>
        <p:nvPicPr>
          <p:cNvPr id="5" name="Picture 4">
            <a:extLst>
              <a:ext uri="{FF2B5EF4-FFF2-40B4-BE49-F238E27FC236}">
                <a16:creationId xmlns:a16="http://schemas.microsoft.com/office/drawing/2014/main" id="{BCFB9D08-E416-408E-B6C7-7CD18319C7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152796"/>
            <a:ext cx="12192000" cy="4705204"/>
          </a:xfrm>
          <a:prstGeom prst="rect">
            <a:avLst/>
          </a:prstGeom>
        </p:spPr>
      </p:pic>
      <p:pic>
        <p:nvPicPr>
          <p:cNvPr id="10" name="Picture 9" descr="Other popular CEEDAR resources include Innovation Configurations, Course enhancement modules, and miscellaneous reports and briefs.">
            <a:extLst>
              <a:ext uri="{FF2B5EF4-FFF2-40B4-BE49-F238E27FC236}">
                <a16:creationId xmlns:a16="http://schemas.microsoft.com/office/drawing/2014/main" id="{A87A5BAC-3EE5-4750-B12A-45B0A02B602F}"/>
              </a:ext>
            </a:extLst>
          </p:cNvPr>
          <p:cNvPicPr>
            <a:picLocks noChangeAspect="1"/>
          </p:cNvPicPr>
          <p:nvPr/>
        </p:nvPicPr>
        <p:blipFill>
          <a:blip r:embed="rId5"/>
          <a:stretch>
            <a:fillRect/>
          </a:stretch>
        </p:blipFill>
        <p:spPr>
          <a:xfrm>
            <a:off x="8534400" y="2528960"/>
            <a:ext cx="3486150" cy="3952875"/>
          </a:xfrm>
          <a:prstGeom prst="rect">
            <a:avLst/>
          </a:prstGeom>
          <a:ln>
            <a:solidFill>
              <a:schemeClr val="accent6"/>
            </a:solidFill>
          </a:ln>
        </p:spPr>
      </p:pic>
    </p:spTree>
    <p:extLst>
      <p:ext uri="{BB962C8B-B14F-4D97-AF65-F5344CB8AC3E}">
        <p14:creationId xmlns:p14="http://schemas.microsoft.com/office/powerpoint/2010/main" val="1664622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6737167-E04C-4B33-A45F-F53E1ACE0BCB}"/>
              </a:ext>
            </a:extLst>
          </p:cNvPr>
          <p:cNvSpPr>
            <a:spLocks noGrp="1"/>
          </p:cNvSpPr>
          <p:nvPr>
            <p:ph type="ctrTitle"/>
          </p:nvPr>
        </p:nvSpPr>
        <p:spPr/>
        <p:txBody>
          <a:bodyPr/>
          <a:lstStyle/>
          <a:p>
            <a:r>
              <a:rPr lang="en-US" dirty="0"/>
              <a:t>ECPC</a:t>
            </a:r>
          </a:p>
        </p:txBody>
      </p:sp>
      <p:pic>
        <p:nvPicPr>
          <p:cNvPr id="3" name="Picture 2">
            <a:extLst>
              <a:ext uri="{FF2B5EF4-FFF2-40B4-BE49-F238E27FC236}">
                <a16:creationId xmlns:a16="http://schemas.microsoft.com/office/drawing/2014/main" id="{9C4A23D8-1DA1-418A-9C1C-F5233A9106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035980"/>
            <a:ext cx="12192000" cy="4958024"/>
          </a:xfrm>
          <a:prstGeom prst="rect">
            <a:avLst/>
          </a:prstGeom>
        </p:spPr>
      </p:pic>
      <p:sp>
        <p:nvSpPr>
          <p:cNvPr id="4" name="Content Placeholder 3">
            <a:extLst>
              <a:ext uri="{FF2B5EF4-FFF2-40B4-BE49-F238E27FC236}">
                <a16:creationId xmlns:a16="http://schemas.microsoft.com/office/drawing/2014/main" id="{9D06BBAB-8F6D-4755-9FB9-FB748BB886F9}"/>
              </a:ext>
              <a:ext uri="{C183D7F6-B498-43B3-948B-1728B52AA6E4}">
                <adec:decorative xmlns:adec="http://schemas.microsoft.com/office/drawing/2017/decorative" val="1"/>
              </a:ext>
            </a:extLst>
          </p:cNvPr>
          <p:cNvSpPr>
            <a:spLocks noGrp="1"/>
          </p:cNvSpPr>
          <p:nvPr>
            <p:ph type="subTitle" idx="1"/>
          </p:nvPr>
        </p:nvSpPr>
        <p:spPr/>
        <p:txBody>
          <a:bodyPr>
            <a:normAutofit/>
          </a:bodyPr>
          <a:lstStyle/>
          <a:p>
            <a:endParaRPr lang="en-US" dirty="0"/>
          </a:p>
          <a:p>
            <a:endParaRPr lang="en-US" dirty="0"/>
          </a:p>
        </p:txBody>
      </p:sp>
      <p:pic>
        <p:nvPicPr>
          <p:cNvPr id="7" name="Picture 6">
            <a:extLst>
              <a:ext uri="{FF2B5EF4-FFF2-40B4-BE49-F238E27FC236}">
                <a16:creationId xmlns:a16="http://schemas.microsoft.com/office/drawing/2014/main" id="{3631CA47-503A-461E-9F20-9FF3282A44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 y="5412656"/>
            <a:ext cx="12192000" cy="1600200"/>
          </a:xfrm>
          <a:prstGeom prst="rect">
            <a:avLst/>
          </a:prstGeom>
        </p:spPr>
      </p:pic>
      <p:pic>
        <p:nvPicPr>
          <p:cNvPr id="8" name="Picture 7" descr="Early Childhood Personnel Center at University of Conneticut">
            <a:extLst>
              <a:ext uri="{FF2B5EF4-FFF2-40B4-BE49-F238E27FC236}">
                <a16:creationId xmlns:a16="http://schemas.microsoft.com/office/drawing/2014/main" id="{0888C5B7-57E8-42A0-B247-715FC8C0BEAD}"/>
              </a:ext>
            </a:extLst>
          </p:cNvPr>
          <p:cNvPicPr>
            <a:picLocks noChangeAspect="1"/>
          </p:cNvPicPr>
          <p:nvPr/>
        </p:nvPicPr>
        <p:blipFill>
          <a:blip r:embed="rId4"/>
          <a:stretch>
            <a:fillRect/>
          </a:stretch>
        </p:blipFill>
        <p:spPr>
          <a:xfrm>
            <a:off x="0" y="12700"/>
            <a:ext cx="12192000" cy="1476221"/>
          </a:xfrm>
          <a:prstGeom prst="rect">
            <a:avLst/>
          </a:prstGeom>
        </p:spPr>
      </p:pic>
      <p:sp>
        <p:nvSpPr>
          <p:cNvPr id="14" name="Arrow: Curved Up 13">
            <a:extLst>
              <a:ext uri="{FF2B5EF4-FFF2-40B4-BE49-F238E27FC236}">
                <a16:creationId xmlns:a16="http://schemas.microsoft.com/office/drawing/2014/main" id="{E5B086A0-6C56-4A8A-A946-ED38EF5FA3EF}"/>
              </a:ext>
              <a:ext uri="{C183D7F6-B498-43B3-948B-1728B52AA6E4}">
                <adec:decorative xmlns:adec="http://schemas.microsoft.com/office/drawing/2017/decorative" val="1"/>
              </a:ext>
            </a:extLst>
          </p:cNvPr>
          <p:cNvSpPr/>
          <p:nvPr/>
        </p:nvSpPr>
        <p:spPr>
          <a:xfrm rot="12433697" flipV="1">
            <a:off x="9701011" y="1914052"/>
            <a:ext cx="2288738" cy="990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647016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2C2C0CD-D13F-42CE-BEAE-F2660ED58C62}"/>
              </a:ext>
            </a:extLst>
          </p:cNvPr>
          <p:cNvSpPr>
            <a:spLocks noGrp="1"/>
          </p:cNvSpPr>
          <p:nvPr>
            <p:ph type="title"/>
          </p:nvPr>
        </p:nvSpPr>
        <p:spPr/>
        <p:txBody>
          <a:bodyPr/>
          <a:lstStyle/>
          <a:p>
            <a:r>
              <a:rPr lang="en-US" dirty="0"/>
              <a:t>IRIS</a:t>
            </a:r>
          </a:p>
        </p:txBody>
      </p:sp>
      <p:pic>
        <p:nvPicPr>
          <p:cNvPr id="2" name="Picture 1" descr="Logo for the IRIS Center at Vanderbilt Universit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2525"/>
          </a:xfrm>
          <a:prstGeom prst="rect">
            <a:avLst/>
          </a:prstGeom>
        </p:spPr>
      </p:pic>
      <p:sp>
        <p:nvSpPr>
          <p:cNvPr id="4" name="Date Placeholder 3"/>
          <p:cNvSpPr>
            <a:spLocks noGrp="1"/>
          </p:cNvSpPr>
          <p:nvPr>
            <p:ph type="dt" sz="half" idx="10"/>
          </p:nvPr>
        </p:nvSpPr>
        <p:spPr>
          <a:xfrm>
            <a:off x="609600" y="6141308"/>
            <a:ext cx="7518400" cy="716692"/>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Narrow"/>
                <a:ea typeface="MS PGothic" charset="0"/>
              </a:rPr>
              <a:t>iris.peabody.vanderbilt.edu  |  </a:t>
            </a:r>
            <a:r>
              <a:rPr kumimoji="0" lang="en-US" sz="1200" b="0" i="0" u="none" strike="noStrike" kern="1200" cap="none" spc="0" normalizeH="0" baseline="0" noProof="0" dirty="0">
                <a:ln>
                  <a:noFill/>
                </a:ln>
                <a:solidFill>
                  <a:prstClr val="black">
                    <a:tint val="75000"/>
                  </a:prstClr>
                </a:solidFill>
                <a:effectLst/>
                <a:uLnTx/>
                <a:uFillTx/>
                <a:latin typeface="Arial Narrow"/>
                <a:ea typeface="MS PGothic" charset="0"/>
                <a:hlinkClick r:id="rId4"/>
              </a:rPr>
              <a:t>www.iriscenter.com</a:t>
            </a:r>
            <a:r>
              <a:rPr kumimoji="0" lang="en-US" sz="1200" b="0" i="0" u="none" strike="noStrike" kern="1200" cap="none" spc="0" normalizeH="0" baseline="0" noProof="0" dirty="0">
                <a:ln>
                  <a:noFill/>
                </a:ln>
                <a:solidFill>
                  <a:prstClr val="black">
                    <a:tint val="75000"/>
                  </a:prstClr>
                </a:solidFill>
                <a:effectLst/>
                <a:uLnTx/>
                <a:uFillTx/>
                <a:latin typeface="Arial Narrow"/>
                <a:ea typeface="MS PGothic" charset="0"/>
              </a:rPr>
              <a:t> </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49C583-93D1-E54A-AD29-CDC0CEC6E05C}" type="slidenum">
              <a:rPr kumimoji="0" lang="en-US" sz="1200" b="0" i="0" u="none" strike="noStrike" kern="1200" cap="none" spc="0" normalizeH="0" baseline="0" noProof="0" smtClean="0">
                <a:ln>
                  <a:noFill/>
                </a:ln>
                <a:solidFill>
                  <a:prstClr val="black">
                    <a:tint val="75000"/>
                  </a:prstClr>
                </a:solidFill>
                <a:effectLst/>
                <a:uLnTx/>
                <a:uFillTx/>
                <a:latin typeface="Arial Narrow"/>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Arial Narrow"/>
              <a:ea typeface="MS PGothic" charset="0"/>
            </a:endParaRPr>
          </a:p>
        </p:txBody>
      </p:sp>
      <p:sp>
        <p:nvSpPr>
          <p:cNvPr id="10" name="TextBox 9"/>
          <p:cNvSpPr txBox="1"/>
          <p:nvPr/>
        </p:nvSpPr>
        <p:spPr>
          <a:xfrm>
            <a:off x="416253" y="503261"/>
            <a:ext cx="11554072" cy="59708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Narrow" charset="0"/>
                <a:ea typeface="Arial Narrow" charset="0"/>
                <a:cs typeface="Arial Narrow" charset="0"/>
              </a:rPr>
              <a:t>Coming Soon!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Narrow" charset="0"/>
                <a:ea typeface="Arial Narrow" charset="0"/>
                <a:cs typeface="Arial Narrow" charset="0"/>
              </a:rPr>
              <a:t>For Faculty: Online/Hybrid Course Design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Narrow" charset="0"/>
              <a:ea typeface="Arial Narrow" charset="0"/>
              <a:cs typeface="Arial Narrow"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Arial Narrow" charset="0"/>
                <a:cs typeface="Arial Narrow" panose="020B0604020202020204" pitchFamily="34" charset="0"/>
              </a:rPr>
              <a:t>Developed to help faculty re-design their face-to-face courses for hybrid, Hyflex, or online formats, t</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his module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Arial Narrow" charset="0"/>
                <a:cs typeface="Arial Narrow" panose="020B0604020202020204" pitchFamily="34" charset="0"/>
              </a:rPr>
              <a:t>provides a step-by-step approach</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 to help users: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Determine learning goals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Identify, design, and implement synchronous and asynchronous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assessments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course assignments </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learning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Structure a course in ways that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promote belonging</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foster student engagement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ensure equity and access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S PGothic" charset="0"/>
                <a:cs typeface="Arial Narrow" panose="020B0604020202020204" pitchFamily="34" charset="0"/>
              </a:rPr>
              <a:t>Learn about digital tools to support course implementation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charset="0"/>
              <a:cs typeface="Arial Narrow"/>
            </a:endParaRPr>
          </a:p>
        </p:txBody>
      </p:sp>
      <p:sp>
        <p:nvSpPr>
          <p:cNvPr id="14" name="TextBox 13"/>
          <p:cNvSpPr txBox="1"/>
          <p:nvPr/>
        </p:nvSpPr>
        <p:spPr>
          <a:xfrm>
            <a:off x="8026400" y="-13870"/>
            <a:ext cx="394392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Narrow" charset="0"/>
                <a:ea typeface="Arial Narrow" charset="0"/>
                <a:cs typeface="Arial Narrow" charset="0"/>
              </a:rPr>
              <a:t>New IRIS Module</a:t>
            </a:r>
          </a:p>
        </p:txBody>
      </p:sp>
      <p:pic>
        <p:nvPicPr>
          <p:cNvPr id="11" name="Picture 10" descr="IRIS Module Framework.&#10;1. Challenge.&#10;2. Initial Thoughts.&#10;3. Perspectives and Resources.&#10;4. Wrap Up.&#10;5. Assessment.">
            <a:extLst>
              <a:ext uri="{FF2B5EF4-FFF2-40B4-BE49-F238E27FC236}">
                <a16:creationId xmlns:a16="http://schemas.microsoft.com/office/drawing/2014/main" id="{3D77A154-DF2C-7841-A1A6-807707CDD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570" y="3149600"/>
            <a:ext cx="4188177" cy="2692400"/>
          </a:xfrm>
          <a:prstGeom prst="rect">
            <a:avLst/>
          </a:prstGeom>
        </p:spPr>
      </p:pic>
    </p:spTree>
    <p:extLst>
      <p:ext uri="{BB962C8B-B14F-4D97-AF65-F5344CB8AC3E}">
        <p14:creationId xmlns:p14="http://schemas.microsoft.com/office/powerpoint/2010/main" val="6735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6522E82-4DB2-40C5-A7A9-8F444AEFC0F8}"/>
              </a:ext>
            </a:extLst>
          </p:cNvPr>
          <p:cNvSpPr>
            <a:spLocks noGrp="1"/>
          </p:cNvSpPr>
          <p:nvPr>
            <p:ph type="title"/>
          </p:nvPr>
        </p:nvSpPr>
        <p:spPr/>
        <p:txBody>
          <a:bodyPr/>
          <a:lstStyle/>
          <a:p>
            <a:r>
              <a:rPr lang="en-US" dirty="0"/>
              <a:t>OSEP</a:t>
            </a:r>
            <a:r>
              <a:rPr lang="en-US" baseline="0" dirty="0"/>
              <a:t> Priority: COVID-19</a:t>
            </a:r>
            <a:endParaRPr lang="en-US" dirty="0"/>
          </a:p>
        </p:txBody>
      </p:sp>
      <p:pic>
        <p:nvPicPr>
          <p:cNvPr id="9" name="Picture 8" descr="U.S. Department of Education releases a question and answer document addressing COVID-19 and Individuals with Disabilities Education Act.">
            <a:extLst>
              <a:ext uri="{FF2B5EF4-FFF2-40B4-BE49-F238E27FC236}">
                <a16:creationId xmlns:a16="http://schemas.microsoft.com/office/drawing/2014/main" id="{BD1F10C2-BE10-4BD7-B763-B032CF17B2DB}"/>
              </a:ext>
            </a:extLst>
          </p:cNvPr>
          <p:cNvPicPr>
            <a:picLocks noChangeAspect="1"/>
          </p:cNvPicPr>
          <p:nvPr/>
        </p:nvPicPr>
        <p:blipFill>
          <a:blip r:embed="rId3"/>
          <a:stretch>
            <a:fillRect/>
          </a:stretch>
        </p:blipFill>
        <p:spPr>
          <a:xfrm>
            <a:off x="470188" y="1912663"/>
            <a:ext cx="6984425" cy="4193755"/>
          </a:xfrm>
          <a:prstGeom prst="rect">
            <a:avLst/>
          </a:prstGeom>
        </p:spPr>
      </p:pic>
      <p:sp>
        <p:nvSpPr>
          <p:cNvPr id="6" name="Rectangle 2">
            <a:extLst>
              <a:ext uri="{FF2B5EF4-FFF2-40B4-BE49-F238E27FC236}">
                <a16:creationId xmlns:a16="http://schemas.microsoft.com/office/drawing/2014/main" id="{4121092F-E7B6-4E94-AFD5-80462346BCD3}"/>
              </a:ext>
            </a:extLst>
          </p:cNvPr>
          <p:cNvSpPr txBox="1">
            <a:spLocks noChangeArrowheads="1"/>
          </p:cNvSpPr>
          <p:nvPr/>
        </p:nvSpPr>
        <p:spPr>
          <a:xfrm>
            <a:off x="1045369" y="223835"/>
            <a:ext cx="10156031" cy="385765"/>
          </a:xfrm>
          <a:prstGeom prst="rect">
            <a:avLst/>
          </a:prstGeom>
          <a:effectLst/>
        </p:spPr>
        <p:txBody>
          <a:bodyPr vert="horz" lIns="0" tIns="0" rIns="0" bIns="0" rtlCol="0" anchor="b">
            <a:noAutofit/>
          </a:bodyPr>
          <a:lstStyle>
            <a:lvl1pPr algn="l" defTabSz="914400" rtl="0" eaLnBrk="1" latinLnBrk="0" hangingPunct="1">
              <a:lnSpc>
                <a:spcPct val="90000"/>
              </a:lnSpc>
              <a:spcBef>
                <a:spcPct val="0"/>
              </a:spcBef>
              <a:buNone/>
              <a:defRPr sz="3200" kern="1200">
                <a:solidFill>
                  <a:srgbClr val="2C506A"/>
                </a:solidFill>
                <a:latin typeface="Century Gothic" panose="020B0502020202020204" pitchFamily="34" charset="0"/>
                <a:ea typeface="+mj-ea"/>
                <a:cs typeface="+mj-cs"/>
              </a:defRPr>
            </a:lvl1pPr>
          </a:lstStyle>
          <a:p>
            <a:r>
              <a:rPr lang="en-US" altLang="en-US" sz="4000" dirty="0">
                <a:solidFill>
                  <a:schemeClr val="bg1"/>
                </a:solidFill>
              </a:rPr>
              <a:t>OSEP Priority:  COVID-19 </a:t>
            </a:r>
          </a:p>
        </p:txBody>
      </p:sp>
      <p:sp>
        <p:nvSpPr>
          <p:cNvPr id="7" name="TextBox 6">
            <a:extLst>
              <a:ext uri="{FF2B5EF4-FFF2-40B4-BE49-F238E27FC236}">
                <a16:creationId xmlns:a16="http://schemas.microsoft.com/office/drawing/2014/main" id="{F26E898C-968E-40E5-BBBD-3815567DE916}"/>
              </a:ext>
            </a:extLst>
          </p:cNvPr>
          <p:cNvSpPr txBox="1"/>
          <p:nvPr/>
        </p:nvSpPr>
        <p:spPr>
          <a:xfrm>
            <a:off x="7989376" y="1600200"/>
            <a:ext cx="3212024" cy="4278094"/>
          </a:xfrm>
          <a:prstGeom prst="rect">
            <a:avLst/>
          </a:prstGeom>
          <a:noFill/>
        </p:spPr>
        <p:txBody>
          <a:bodyPr wrap="square" rtlCol="0">
            <a:spAutoFit/>
          </a:bodyPr>
          <a:lstStyle/>
          <a:p>
            <a:endParaRPr lang="en-US" sz="800" b="1" dirty="0">
              <a:solidFill>
                <a:srgbClr val="345065"/>
              </a:solidFill>
            </a:endParaRPr>
          </a:p>
          <a:p>
            <a:endParaRPr lang="en-US" sz="800" b="1" dirty="0">
              <a:solidFill>
                <a:srgbClr val="345065"/>
              </a:solidFill>
            </a:endParaRPr>
          </a:p>
          <a:p>
            <a:endParaRPr lang="en-US" sz="3200" b="1" dirty="0">
              <a:solidFill>
                <a:srgbClr val="345065"/>
              </a:solidFill>
            </a:endParaRPr>
          </a:p>
          <a:p>
            <a:r>
              <a:rPr lang="en-US" sz="3200" b="1" dirty="0">
                <a:solidFill>
                  <a:srgbClr val="345065"/>
                </a:solidFill>
              </a:rPr>
              <a:t>Looking</a:t>
            </a:r>
          </a:p>
          <a:p>
            <a:r>
              <a:rPr lang="en-US" sz="3200" b="1" dirty="0">
                <a:solidFill>
                  <a:srgbClr val="345065"/>
                </a:solidFill>
              </a:rPr>
              <a:t>for </a:t>
            </a:r>
          </a:p>
          <a:p>
            <a:r>
              <a:rPr lang="en-US" sz="3200" b="1" dirty="0">
                <a:solidFill>
                  <a:srgbClr val="345065"/>
                </a:solidFill>
              </a:rPr>
              <a:t>resources </a:t>
            </a:r>
          </a:p>
          <a:p>
            <a:r>
              <a:rPr lang="en-US" sz="3200" b="1" dirty="0">
                <a:solidFill>
                  <a:srgbClr val="345065"/>
                </a:solidFill>
              </a:rPr>
              <a:t>to support  </a:t>
            </a:r>
          </a:p>
          <a:p>
            <a:r>
              <a:rPr lang="en-US" sz="3200" b="1" dirty="0">
                <a:solidFill>
                  <a:srgbClr val="345065"/>
                </a:solidFill>
              </a:rPr>
              <a:t>PDP  </a:t>
            </a:r>
          </a:p>
          <a:p>
            <a:r>
              <a:rPr lang="en-US" sz="3200" b="1" dirty="0">
                <a:solidFill>
                  <a:srgbClr val="345065"/>
                </a:solidFill>
              </a:rPr>
              <a:t>projects? </a:t>
            </a:r>
            <a:endParaRPr lang="en-US" sz="3200" dirty="0">
              <a:solidFill>
                <a:srgbClr val="345065"/>
              </a:solidFill>
            </a:endParaRPr>
          </a:p>
          <a:p>
            <a:endParaRPr lang="en-US" sz="3200" dirty="0">
              <a:solidFill>
                <a:srgbClr val="345065"/>
              </a:solidFill>
            </a:endParaRPr>
          </a:p>
        </p:txBody>
      </p:sp>
      <p:sp>
        <p:nvSpPr>
          <p:cNvPr id="10" name="TextBox 9">
            <a:extLst>
              <a:ext uri="{FF2B5EF4-FFF2-40B4-BE49-F238E27FC236}">
                <a16:creationId xmlns:a16="http://schemas.microsoft.com/office/drawing/2014/main" id="{81B24C9C-366D-4923-AB04-8784B93FFB32}"/>
              </a:ext>
            </a:extLst>
          </p:cNvPr>
          <p:cNvSpPr txBox="1"/>
          <p:nvPr/>
        </p:nvSpPr>
        <p:spPr>
          <a:xfrm>
            <a:off x="527588" y="751582"/>
            <a:ext cx="6816026" cy="1077218"/>
          </a:xfrm>
          <a:prstGeom prst="rect">
            <a:avLst/>
          </a:prstGeom>
          <a:noFill/>
        </p:spPr>
        <p:txBody>
          <a:bodyPr wrap="square" rtlCol="0">
            <a:spAutoFit/>
          </a:bodyPr>
          <a:lstStyle/>
          <a:p>
            <a:r>
              <a:rPr lang="en-US" sz="3200" b="1" dirty="0">
                <a:solidFill>
                  <a:srgbClr val="345065"/>
                </a:solidFill>
                <a:latin typeface="Century Gothic" panose="020B0502020202020204" pitchFamily="34" charset="0"/>
              </a:rPr>
              <a:t>OSEP Resources </a:t>
            </a:r>
          </a:p>
          <a:p>
            <a:r>
              <a:rPr lang="en-US" sz="3200" b="1" dirty="0">
                <a:solidFill>
                  <a:srgbClr val="345065"/>
                </a:solidFill>
                <a:latin typeface="Century Gothic" panose="020B0502020202020204" pitchFamily="34" charset="0"/>
              </a:rPr>
              <a:t>Supporting Continuity of Learning </a:t>
            </a:r>
          </a:p>
        </p:txBody>
      </p:sp>
    </p:spTree>
    <p:extLst>
      <p:ext uri="{BB962C8B-B14F-4D97-AF65-F5344CB8AC3E}">
        <p14:creationId xmlns:p14="http://schemas.microsoft.com/office/powerpoint/2010/main" val="37374839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DFDE83-5372-46E3-B533-E8BF2765BD49}"/>
              </a:ext>
            </a:extLst>
          </p:cNvPr>
          <p:cNvSpPr>
            <a:spLocks noGrp="1"/>
          </p:cNvSpPr>
          <p:nvPr>
            <p:ph type="title" idx="4294967295"/>
          </p:nvPr>
        </p:nvSpPr>
        <p:spPr>
          <a:xfrm>
            <a:off x="0" y="800100"/>
            <a:ext cx="10599738" cy="1562100"/>
          </a:xfrm>
        </p:spPr>
        <p:txBody>
          <a:bodyPr/>
          <a:lstStyle/>
          <a:p>
            <a:pPr marL="548640" lvl="0" indent="-274320">
              <a:lnSpc>
                <a:spcPct val="100000"/>
              </a:lnSpc>
              <a:spcBef>
                <a:spcPts val="2400"/>
              </a:spcBef>
            </a:pPr>
            <a:r>
              <a:rPr lang="en-US" sz="2400" dirty="0">
                <a:solidFill>
                  <a:srgbClr val="333333"/>
                </a:solidFill>
                <a:latin typeface="Tw Cen MT"/>
                <a:ea typeface="+mn-ea"/>
              </a:rPr>
              <a:t>NCII</a:t>
            </a:r>
            <a:br>
              <a:rPr lang="en-US" sz="2400" dirty="0">
                <a:solidFill>
                  <a:srgbClr val="333333"/>
                </a:solidFill>
                <a:latin typeface="Tw Cen MT"/>
                <a:ea typeface="+mn-ea"/>
              </a:rPr>
            </a:br>
            <a:endParaRPr lang="en-US" sz="3200" u="sng" dirty="0">
              <a:solidFill>
                <a:srgbClr val="6AA539"/>
              </a:solidFill>
            </a:endParaRPr>
          </a:p>
        </p:txBody>
      </p:sp>
      <p:pic>
        <p:nvPicPr>
          <p:cNvPr id="7" name="Picture 6" descr="National Center on Intensive Intervention faculty professional learning series.&#10;Session 1 will be preparing teachers to deliver intervention in virtual settings. &#10;Session 2 will be practice-based opportunities for intensive intervention.&#10;Session 3 will be on course content for intensive intervention.&#10;Session 4 will be on continuous program improvement.&#10;&#10;Along with this learning series, there is also a related frequently asked questions on collecting progress monitoring data virtually page on the NCII website.">
            <a:extLst>
              <a:ext uri="{FF2B5EF4-FFF2-40B4-BE49-F238E27FC236}">
                <a16:creationId xmlns:a16="http://schemas.microsoft.com/office/drawing/2014/main" id="{BE70C02E-15E8-4B29-89ED-59D9190AC22A}"/>
              </a:ext>
            </a:extLst>
          </p:cNvPr>
          <p:cNvPicPr>
            <a:picLocks noChangeAspect="1"/>
          </p:cNvPicPr>
          <p:nvPr/>
        </p:nvPicPr>
        <p:blipFill>
          <a:blip r:embed="rId3"/>
          <a:stretch>
            <a:fillRect/>
          </a:stretch>
        </p:blipFill>
        <p:spPr>
          <a:xfrm>
            <a:off x="53976" y="1372"/>
            <a:ext cx="11125200" cy="6857024"/>
          </a:xfrm>
          <a:prstGeom prst="rect">
            <a:avLst/>
          </a:prstGeom>
        </p:spPr>
      </p:pic>
      <p:sp>
        <p:nvSpPr>
          <p:cNvPr id="5" name="TextBox 4">
            <a:extLst>
              <a:ext uri="{FF2B5EF4-FFF2-40B4-BE49-F238E27FC236}">
                <a16:creationId xmlns:a16="http://schemas.microsoft.com/office/drawing/2014/main" id="{99151D20-B956-44C2-9517-0957C9E7D847}"/>
              </a:ext>
            </a:extLst>
          </p:cNvPr>
          <p:cNvSpPr txBox="1"/>
          <p:nvPr/>
        </p:nvSpPr>
        <p:spPr>
          <a:xfrm>
            <a:off x="304800" y="975"/>
            <a:ext cx="10820400" cy="584775"/>
          </a:xfrm>
          <a:prstGeom prst="rect">
            <a:avLst/>
          </a:prstGeom>
          <a:noFill/>
        </p:spPr>
        <p:txBody>
          <a:bodyPr wrap="square" rtlCol="0">
            <a:spAutoFit/>
          </a:bodyPr>
          <a:lstStyle/>
          <a:p>
            <a:r>
              <a:rPr lang="en-US" sz="3200" i="1" dirty="0">
                <a:solidFill>
                  <a:schemeClr val="bg1"/>
                </a:solidFill>
                <a:latin typeface="Century Gothic" panose="020B0502020202020204" pitchFamily="34" charset="0"/>
              </a:rPr>
              <a:t>Resources for Supporting Continuity of Learning </a:t>
            </a:r>
          </a:p>
        </p:txBody>
      </p:sp>
      <p:pic>
        <p:nvPicPr>
          <p:cNvPr id="8" name="Picture 7" descr="The NCII website contains a search tool for State and Local Leaders, Educators, Trainers/Coaches, and Higher Education Faculty">
            <a:extLst>
              <a:ext uri="{FF2B5EF4-FFF2-40B4-BE49-F238E27FC236}">
                <a16:creationId xmlns:a16="http://schemas.microsoft.com/office/drawing/2014/main" id="{CFF414AF-D4C8-45DB-8738-FB6B3FA7B0DA}"/>
              </a:ext>
            </a:extLst>
          </p:cNvPr>
          <p:cNvPicPr>
            <a:picLocks noChangeAspect="1"/>
          </p:cNvPicPr>
          <p:nvPr/>
        </p:nvPicPr>
        <p:blipFill>
          <a:blip r:embed="rId4"/>
          <a:stretch>
            <a:fillRect/>
          </a:stretch>
        </p:blipFill>
        <p:spPr>
          <a:xfrm>
            <a:off x="9235397" y="25220"/>
            <a:ext cx="2895600" cy="4241800"/>
          </a:xfrm>
          <a:prstGeom prst="rect">
            <a:avLst/>
          </a:prstGeom>
        </p:spPr>
      </p:pic>
      <p:sp>
        <p:nvSpPr>
          <p:cNvPr id="13" name="Flowchart: Process 12">
            <a:extLst>
              <a:ext uri="{FF2B5EF4-FFF2-40B4-BE49-F238E27FC236}">
                <a16:creationId xmlns:a16="http://schemas.microsoft.com/office/drawing/2014/main" id="{F98DC3D0-9B73-40C2-8414-EC83591FD2A3}"/>
              </a:ext>
              <a:ext uri="{C183D7F6-B498-43B3-948B-1728B52AA6E4}">
                <adec:decorative xmlns:adec="http://schemas.microsoft.com/office/drawing/2017/decorative" val="1"/>
              </a:ext>
            </a:extLst>
          </p:cNvPr>
          <p:cNvSpPr/>
          <p:nvPr/>
        </p:nvSpPr>
        <p:spPr>
          <a:xfrm>
            <a:off x="5333999" y="4325161"/>
            <a:ext cx="6541293" cy="2519869"/>
          </a:xfrm>
          <a:prstGeom prst="flowChartProcess">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913BA05-1660-404E-BC00-98F0660A0E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62727" y="4298479"/>
            <a:ext cx="3529273" cy="2519869"/>
          </a:xfrm>
          <a:prstGeom prst="rect">
            <a:avLst/>
          </a:prstGeom>
        </p:spPr>
      </p:pic>
      <p:pic>
        <p:nvPicPr>
          <p:cNvPr id="11" name="Picture 10">
            <a:extLst>
              <a:ext uri="{FF2B5EF4-FFF2-40B4-BE49-F238E27FC236}">
                <a16:creationId xmlns:a16="http://schemas.microsoft.com/office/drawing/2014/main" id="{4CB6EAFF-30E4-4CDF-8A85-28519903831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81311" y="4325161"/>
            <a:ext cx="3810290" cy="2493187"/>
          </a:xfrm>
          <a:prstGeom prst="rect">
            <a:avLst/>
          </a:prstGeom>
        </p:spPr>
      </p:pic>
    </p:spTree>
    <p:extLst>
      <p:ext uri="{BB962C8B-B14F-4D97-AF65-F5344CB8AC3E}">
        <p14:creationId xmlns:p14="http://schemas.microsoft.com/office/powerpoint/2010/main" val="1015361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DFDE83-5372-46E3-B533-E8BF2765BD49}"/>
              </a:ext>
            </a:extLst>
          </p:cNvPr>
          <p:cNvSpPr>
            <a:spLocks noGrp="1"/>
          </p:cNvSpPr>
          <p:nvPr>
            <p:ph type="title"/>
          </p:nvPr>
        </p:nvSpPr>
        <p:spPr>
          <a:xfrm>
            <a:off x="633844" y="800100"/>
            <a:ext cx="10599254" cy="1562100"/>
          </a:xfrm>
        </p:spPr>
        <p:txBody>
          <a:bodyPr/>
          <a:lstStyle/>
          <a:p>
            <a:pPr marL="548640" lvl="0" indent="-274320">
              <a:lnSpc>
                <a:spcPct val="100000"/>
              </a:lnSpc>
              <a:spcBef>
                <a:spcPts val="2400"/>
              </a:spcBef>
            </a:pPr>
            <a:r>
              <a:rPr lang="en-US" sz="2400" dirty="0">
                <a:solidFill>
                  <a:srgbClr val="333333"/>
                </a:solidFill>
                <a:latin typeface="Tw Cen MT"/>
                <a:ea typeface="+mn-ea"/>
              </a:rPr>
              <a:t>PBIS</a:t>
            </a:r>
            <a:br>
              <a:rPr lang="en-US" sz="2400" dirty="0">
                <a:solidFill>
                  <a:srgbClr val="333333"/>
                </a:solidFill>
                <a:latin typeface="Tw Cen MT"/>
                <a:ea typeface="+mn-ea"/>
              </a:rPr>
            </a:br>
            <a:endParaRPr lang="en-US" sz="3200" u="sng" dirty="0">
              <a:solidFill>
                <a:srgbClr val="6AA539"/>
              </a:solidFill>
            </a:endParaRPr>
          </a:p>
        </p:txBody>
      </p:sp>
      <p:pic>
        <p:nvPicPr>
          <p:cNvPr id="16" name="Picture 15" descr="Logo for Center on PBIS">
            <a:extLst>
              <a:ext uri="{FF2B5EF4-FFF2-40B4-BE49-F238E27FC236}">
                <a16:creationId xmlns:a16="http://schemas.microsoft.com/office/drawing/2014/main" id="{1B83453F-BAFC-4D80-B4F0-ED0ECB72E77C}"/>
              </a:ext>
            </a:extLst>
          </p:cNvPr>
          <p:cNvPicPr>
            <a:picLocks noChangeAspect="1"/>
          </p:cNvPicPr>
          <p:nvPr/>
        </p:nvPicPr>
        <p:blipFill>
          <a:blip r:embed="rId3"/>
          <a:stretch>
            <a:fillRect/>
          </a:stretch>
        </p:blipFill>
        <p:spPr>
          <a:xfrm>
            <a:off x="0" y="5029200"/>
            <a:ext cx="4552950" cy="1152525"/>
          </a:xfrm>
          <a:prstGeom prst="rect">
            <a:avLst/>
          </a:prstGeom>
        </p:spPr>
      </p:pic>
      <p:sp>
        <p:nvSpPr>
          <p:cNvPr id="5" name="TextBox 4">
            <a:extLst>
              <a:ext uri="{FF2B5EF4-FFF2-40B4-BE49-F238E27FC236}">
                <a16:creationId xmlns:a16="http://schemas.microsoft.com/office/drawing/2014/main" id="{99151D20-B956-44C2-9517-0957C9E7D847}"/>
              </a:ext>
            </a:extLst>
          </p:cNvPr>
          <p:cNvSpPr txBox="1"/>
          <p:nvPr/>
        </p:nvSpPr>
        <p:spPr>
          <a:xfrm>
            <a:off x="304800" y="975"/>
            <a:ext cx="10820400" cy="584775"/>
          </a:xfrm>
          <a:prstGeom prst="rect">
            <a:avLst/>
          </a:prstGeom>
          <a:noFill/>
        </p:spPr>
        <p:txBody>
          <a:bodyPr wrap="square" rtlCol="0">
            <a:spAutoFit/>
          </a:bodyPr>
          <a:lstStyle/>
          <a:p>
            <a:r>
              <a:rPr lang="en-US" sz="3200" i="1" dirty="0">
                <a:solidFill>
                  <a:schemeClr val="bg1"/>
                </a:solidFill>
                <a:latin typeface="Century Gothic" panose="020B0502020202020204" pitchFamily="34" charset="0"/>
              </a:rPr>
              <a:t>Resources for Supporting Continuity of Learning </a:t>
            </a:r>
          </a:p>
        </p:txBody>
      </p:sp>
      <p:pic>
        <p:nvPicPr>
          <p:cNvPr id="12" name="Content Placeholder 11" descr="Center on PBIS Practice Guides">
            <a:extLst>
              <a:ext uri="{FF2B5EF4-FFF2-40B4-BE49-F238E27FC236}">
                <a16:creationId xmlns:a16="http://schemas.microsoft.com/office/drawing/2014/main" id="{B8EDCEC9-6675-48CF-A79B-02EEA2AE73DF}"/>
              </a:ext>
            </a:extLst>
          </p:cNvPr>
          <p:cNvPicPr>
            <a:picLocks noGrp="1" noChangeAspect="1"/>
          </p:cNvPicPr>
          <p:nvPr>
            <p:ph idx="1"/>
          </p:nvPr>
        </p:nvPicPr>
        <p:blipFill>
          <a:blip r:embed="rId4"/>
          <a:stretch>
            <a:fillRect/>
          </a:stretch>
        </p:blipFill>
        <p:spPr>
          <a:xfrm>
            <a:off x="12122" y="76200"/>
            <a:ext cx="12192000" cy="2971800"/>
          </a:xfrm>
          <a:prstGeom prst="rect">
            <a:avLst/>
          </a:prstGeom>
        </p:spPr>
      </p:pic>
      <p:sp>
        <p:nvSpPr>
          <p:cNvPr id="11" name="Rectangle 10">
            <a:extLst>
              <a:ext uri="{FF2B5EF4-FFF2-40B4-BE49-F238E27FC236}">
                <a16:creationId xmlns:a16="http://schemas.microsoft.com/office/drawing/2014/main" id="{1A0F8631-D860-45F5-ACD2-5F6E3E5E4E04}"/>
              </a:ext>
            </a:extLst>
          </p:cNvPr>
          <p:cNvSpPr/>
          <p:nvPr/>
        </p:nvSpPr>
        <p:spPr>
          <a:xfrm>
            <a:off x="633844" y="3256580"/>
            <a:ext cx="10948556" cy="1384995"/>
          </a:xfrm>
          <a:prstGeom prst="rect">
            <a:avLst/>
          </a:prstGeom>
        </p:spPr>
        <p:txBody>
          <a:bodyPr wrap="square">
            <a:spAutoFit/>
          </a:bodyPr>
          <a:lstStyle/>
          <a:p>
            <a:pPr algn="just"/>
            <a:r>
              <a:rPr lang="en-US" sz="2800" dirty="0">
                <a:solidFill>
                  <a:srgbClr val="1C7B37"/>
                </a:solidFill>
                <a:latin typeface="Tw Cen MT"/>
              </a:rPr>
              <a:t>Returning to School During and After Crisis: A Guide to Supporting States, Districts, Schools, Educators, and Students through a Multi-Tiered Systems of Support Framework during the 2020-2021 School</a:t>
            </a:r>
            <a:endParaRPr lang="en-US" sz="2800" dirty="0">
              <a:solidFill>
                <a:srgbClr val="1C7B37"/>
              </a:solidFill>
            </a:endParaRPr>
          </a:p>
        </p:txBody>
      </p:sp>
    </p:spTree>
    <p:extLst>
      <p:ext uri="{BB962C8B-B14F-4D97-AF65-F5344CB8AC3E}">
        <p14:creationId xmlns:p14="http://schemas.microsoft.com/office/powerpoint/2010/main" val="166478495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wnload the Virtual IEP Meeting Tip Sheets in PDF format on the ParentCenterHub website. A sample virtual meeting agenda is available as well in both English and Spanish.">
            <a:extLst>
              <a:ext uri="{FF2B5EF4-FFF2-40B4-BE49-F238E27FC236}">
                <a16:creationId xmlns:a16="http://schemas.microsoft.com/office/drawing/2014/main" id="{43446050-0E6A-4FFE-AC80-E62854AB8C36}"/>
              </a:ext>
            </a:extLst>
          </p:cNvPr>
          <p:cNvPicPr>
            <a:picLocks noGrp="1" noChangeAspect="1"/>
          </p:cNvPicPr>
          <p:nvPr>
            <p:ph idx="1"/>
          </p:nvPr>
        </p:nvPicPr>
        <p:blipFill>
          <a:blip r:embed="rId3"/>
          <a:stretch>
            <a:fillRect/>
          </a:stretch>
        </p:blipFill>
        <p:spPr>
          <a:xfrm>
            <a:off x="304800" y="1319366"/>
            <a:ext cx="4941243" cy="4738088"/>
          </a:xfrm>
          <a:prstGeom prst="rect">
            <a:avLst/>
          </a:prstGeom>
        </p:spPr>
      </p:pic>
      <p:sp>
        <p:nvSpPr>
          <p:cNvPr id="2" name="Title 1">
            <a:extLst>
              <a:ext uri="{FF2B5EF4-FFF2-40B4-BE49-F238E27FC236}">
                <a16:creationId xmlns:a16="http://schemas.microsoft.com/office/drawing/2014/main" id="{42DFDE83-5372-46E3-B533-E8BF2765BD49}"/>
              </a:ext>
            </a:extLst>
          </p:cNvPr>
          <p:cNvSpPr>
            <a:spLocks noGrp="1"/>
          </p:cNvSpPr>
          <p:nvPr>
            <p:ph type="title"/>
          </p:nvPr>
        </p:nvSpPr>
        <p:spPr>
          <a:xfrm>
            <a:off x="304800" y="647255"/>
            <a:ext cx="10990734" cy="672111"/>
          </a:xfrm>
        </p:spPr>
        <p:txBody>
          <a:bodyPr/>
          <a:lstStyle/>
          <a:p>
            <a:pPr>
              <a:lnSpc>
                <a:spcPct val="100000"/>
              </a:lnSpc>
            </a:pPr>
            <a:r>
              <a:rPr lang="en-US" sz="3200" u="sng" dirty="0">
                <a:solidFill>
                  <a:srgbClr val="6AA539"/>
                </a:solidFill>
                <a:hlinkClick r:id="rId4">
                  <a:extLst>
                    <a:ext uri="{A12FA001-AC4F-418D-AE19-62706E023703}">
                      <ahyp:hlinkClr xmlns:ahyp="http://schemas.microsoft.com/office/drawing/2018/hyperlinkcolor" val="tx"/>
                    </a:ext>
                  </a:extLst>
                </a:hlinkClick>
              </a:rPr>
              <a:t>Virtual IEP Meeting Tip Sheets</a:t>
            </a:r>
            <a:endParaRPr lang="en-US" sz="3200" u="sng" dirty="0">
              <a:solidFill>
                <a:srgbClr val="6AA539"/>
              </a:solidFill>
            </a:endParaRPr>
          </a:p>
        </p:txBody>
      </p:sp>
      <p:pic>
        <p:nvPicPr>
          <p:cNvPr id="3" name="Picture 2" descr="Virtual IEP Meeting Tip Sheet from the Parent Center Hub">
            <a:extLst>
              <a:ext uri="{FF2B5EF4-FFF2-40B4-BE49-F238E27FC236}">
                <a16:creationId xmlns:a16="http://schemas.microsoft.com/office/drawing/2014/main" id="{4A4A2D66-08E0-4A72-83FC-767A15E8865E}"/>
              </a:ext>
            </a:extLst>
          </p:cNvPr>
          <p:cNvPicPr>
            <a:picLocks noChangeAspect="1"/>
          </p:cNvPicPr>
          <p:nvPr/>
        </p:nvPicPr>
        <p:blipFill>
          <a:blip r:embed="rId5"/>
          <a:stretch>
            <a:fillRect/>
          </a:stretch>
        </p:blipFill>
        <p:spPr>
          <a:xfrm>
            <a:off x="6553200" y="790731"/>
            <a:ext cx="5444200" cy="5276537"/>
          </a:xfrm>
          <a:prstGeom prst="rect">
            <a:avLst/>
          </a:prstGeom>
        </p:spPr>
      </p:pic>
      <p:sp>
        <p:nvSpPr>
          <p:cNvPr id="7" name="Explosion: 14 Points 6">
            <a:extLst>
              <a:ext uri="{FF2B5EF4-FFF2-40B4-BE49-F238E27FC236}">
                <a16:creationId xmlns:a16="http://schemas.microsoft.com/office/drawing/2014/main" id="{16316D31-4C37-4D7F-ACF5-F24B78378102}"/>
              </a:ext>
            </a:extLst>
          </p:cNvPr>
          <p:cNvSpPr/>
          <p:nvPr/>
        </p:nvSpPr>
        <p:spPr>
          <a:xfrm>
            <a:off x="1143000" y="4800600"/>
            <a:ext cx="6732884" cy="2057400"/>
          </a:xfrm>
          <a:prstGeom prst="irregularSeal2">
            <a:avLst/>
          </a:prstGeom>
          <a:solidFill>
            <a:srgbClr val="81C1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ParentCenterHub.org </a:t>
            </a:r>
          </a:p>
        </p:txBody>
      </p:sp>
      <p:sp>
        <p:nvSpPr>
          <p:cNvPr id="5" name="TextBox 4">
            <a:extLst>
              <a:ext uri="{FF2B5EF4-FFF2-40B4-BE49-F238E27FC236}">
                <a16:creationId xmlns:a16="http://schemas.microsoft.com/office/drawing/2014/main" id="{99151D20-B956-44C2-9517-0957C9E7D847}"/>
              </a:ext>
            </a:extLst>
          </p:cNvPr>
          <p:cNvSpPr txBox="1"/>
          <p:nvPr/>
        </p:nvSpPr>
        <p:spPr>
          <a:xfrm>
            <a:off x="304800" y="975"/>
            <a:ext cx="10990734" cy="646331"/>
          </a:xfrm>
          <a:prstGeom prst="rect">
            <a:avLst/>
          </a:prstGeom>
          <a:noFill/>
        </p:spPr>
        <p:txBody>
          <a:bodyPr wrap="square" rtlCol="0">
            <a:spAutoFit/>
          </a:bodyPr>
          <a:lstStyle/>
          <a:p>
            <a:r>
              <a:rPr lang="en-US" sz="3600" i="1" dirty="0">
                <a:solidFill>
                  <a:schemeClr val="bg1"/>
                </a:solidFill>
                <a:latin typeface="Century Gothic" panose="020B0502020202020204" pitchFamily="34" charset="0"/>
              </a:rPr>
              <a:t>Resources for Supporting Continuity of Learning</a:t>
            </a:r>
          </a:p>
        </p:txBody>
      </p:sp>
    </p:spTree>
    <p:extLst>
      <p:ext uri="{BB962C8B-B14F-4D97-AF65-F5344CB8AC3E}">
        <p14:creationId xmlns:p14="http://schemas.microsoft.com/office/powerpoint/2010/main" val="239404843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366E-4CF3-314F-BE78-669896766C43}"/>
              </a:ext>
            </a:extLst>
          </p:cNvPr>
          <p:cNvSpPr>
            <a:spLocks noGrp="1"/>
          </p:cNvSpPr>
          <p:nvPr>
            <p:ph type="title"/>
          </p:nvPr>
        </p:nvSpPr>
        <p:spPr/>
        <p:txBody>
          <a:bodyPr/>
          <a:lstStyle/>
          <a:p>
            <a:r>
              <a:rPr lang="en-US" dirty="0"/>
              <a:t>Resources to Share? </a:t>
            </a:r>
          </a:p>
        </p:txBody>
      </p:sp>
      <p:graphicFrame>
        <p:nvGraphicFramePr>
          <p:cNvPr id="8" name="Table 8">
            <a:extLst>
              <a:ext uri="{FF2B5EF4-FFF2-40B4-BE49-F238E27FC236}">
                <a16:creationId xmlns:a16="http://schemas.microsoft.com/office/drawing/2014/main" id="{DAF65B28-30F6-45D5-BCBC-00A2B921D43C}"/>
              </a:ext>
            </a:extLst>
          </p:cNvPr>
          <p:cNvGraphicFramePr>
            <a:graphicFrameLocks noGrp="1"/>
          </p:cNvGraphicFramePr>
          <p:nvPr>
            <p:ph idx="1"/>
            <p:extLst>
              <p:ext uri="{D42A27DB-BD31-4B8C-83A1-F6EECF244321}">
                <p14:modId xmlns:p14="http://schemas.microsoft.com/office/powerpoint/2010/main" val="535082889"/>
              </p:ext>
            </p:extLst>
          </p:nvPr>
        </p:nvGraphicFramePr>
        <p:xfrm>
          <a:off x="2133600" y="754380"/>
          <a:ext cx="9753600" cy="4663440"/>
        </p:xfrm>
        <a:graphic>
          <a:graphicData uri="http://schemas.openxmlformats.org/drawingml/2006/table">
            <a:tbl>
              <a:tblPr firstRow="1" bandRow="1">
                <a:tableStyleId>{5C22544A-7EE6-4342-B048-85BDC9FD1C3A}</a:tableStyleId>
              </a:tblPr>
              <a:tblGrid>
                <a:gridCol w="6637867">
                  <a:extLst>
                    <a:ext uri="{9D8B030D-6E8A-4147-A177-3AD203B41FA5}">
                      <a16:colId xmlns:a16="http://schemas.microsoft.com/office/drawing/2014/main" val="3140609015"/>
                    </a:ext>
                  </a:extLst>
                </a:gridCol>
                <a:gridCol w="3115733">
                  <a:extLst>
                    <a:ext uri="{9D8B030D-6E8A-4147-A177-3AD203B41FA5}">
                      <a16:colId xmlns:a16="http://schemas.microsoft.com/office/drawing/2014/main" val="2581225672"/>
                    </a:ext>
                  </a:extLst>
                </a:gridCol>
              </a:tblGrid>
              <a:tr h="4663440">
                <a:tc>
                  <a:txBody>
                    <a:bodyPr/>
                    <a:lstStyle/>
                    <a:p>
                      <a:endParaRPr lang="en-US" dirty="0"/>
                    </a:p>
                  </a:txBody>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What do you have to share? </a:t>
                      </a:r>
                    </a:p>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What are you looking to find? </a:t>
                      </a:r>
                    </a:p>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Type in the</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0" i="1" u="sng" strike="noStrike" kern="1200" cap="none" spc="0" normalizeH="0" baseline="0" noProof="0" dirty="0">
                          <a:ln>
                            <a:noFill/>
                          </a:ln>
                          <a:solidFill>
                            <a:prstClr val="black"/>
                          </a:solidFill>
                          <a:effectLst/>
                          <a:uLnTx/>
                          <a:uFillTx/>
                          <a:latin typeface="+mn-lt"/>
                          <a:ea typeface="+mn-ea"/>
                          <a:cs typeface="+mn-cs"/>
                        </a:rPr>
                        <a:t>Questions</a:t>
                      </a:r>
                      <a:r>
                        <a:rPr kumimoji="0" lang="en-US" sz="2400" b="0" i="0" u="none" strike="noStrike" kern="1200" cap="none" spc="0" normalizeH="0" baseline="0" noProof="0" dirty="0">
                          <a:ln>
                            <a:noFill/>
                          </a:ln>
                          <a:solidFill>
                            <a:prstClr val="black"/>
                          </a:solidFill>
                          <a:effectLst/>
                          <a:uLnTx/>
                          <a:uFillTx/>
                          <a:latin typeface="+mn-lt"/>
                          <a:ea typeface="+mn-ea"/>
                          <a:cs typeface="+mn-cs"/>
                        </a:rPr>
                        <a:t> box</a:t>
                      </a:r>
                    </a:p>
                    <a:p>
                      <a:endParaRPr lang="en-US" dirty="0"/>
                    </a:p>
                  </a:txBody>
                  <a:tcPr>
                    <a:solidFill>
                      <a:srgbClr val="FFCC00">
                        <a:alpha val="0"/>
                      </a:srgbClr>
                    </a:solidFill>
                  </a:tcPr>
                </a:tc>
                <a:extLst>
                  <a:ext uri="{0D108BD9-81ED-4DB2-BD59-A6C34878D82A}">
                    <a16:rowId xmlns:a16="http://schemas.microsoft.com/office/drawing/2014/main" val="3351958711"/>
                  </a:ext>
                </a:extLst>
              </a:tr>
            </a:tbl>
          </a:graphicData>
        </a:graphic>
      </p:graphicFrame>
      <p:pic>
        <p:nvPicPr>
          <p:cNvPr id="4" name="Picture 3">
            <a:extLst>
              <a:ext uri="{FF2B5EF4-FFF2-40B4-BE49-F238E27FC236}">
                <a16:creationId xmlns:a16="http://schemas.microsoft.com/office/drawing/2014/main" id="{7F5CC462-61BA-B845-87B7-CF35804644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47800" y="754380"/>
            <a:ext cx="7315200" cy="5336540"/>
          </a:xfrm>
          <a:prstGeom prst="rect">
            <a:avLst/>
          </a:prstGeom>
          <a:solidFill>
            <a:srgbClr val="FFCC00"/>
          </a:solidFill>
          <a:ln>
            <a:solidFill>
              <a:schemeClr val="bg1">
                <a:lumMod val="65000"/>
              </a:schemeClr>
            </a:solidFill>
          </a:ln>
        </p:spPr>
      </p:pic>
    </p:spTree>
    <p:extLst>
      <p:ext uri="{BB962C8B-B14F-4D97-AF65-F5344CB8AC3E}">
        <p14:creationId xmlns:p14="http://schemas.microsoft.com/office/powerpoint/2010/main" val="123374670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809-DDA7-4E7E-9AE8-C98BE0C6DA21}"/>
              </a:ext>
            </a:extLst>
          </p:cNvPr>
          <p:cNvSpPr>
            <a:spLocks noGrp="1"/>
          </p:cNvSpPr>
          <p:nvPr>
            <p:ph type="title" idx="4294967295"/>
          </p:nvPr>
        </p:nvSpPr>
        <p:spPr>
          <a:xfrm>
            <a:off x="490451" y="0"/>
            <a:ext cx="11701549" cy="671513"/>
          </a:xfrm>
        </p:spPr>
        <p:txBody>
          <a:bodyPr/>
          <a:lstStyle/>
          <a:p>
            <a:r>
              <a:rPr lang="en-US" dirty="0"/>
              <a:t>PDP Cross-Project Collaboration: The Logic</a:t>
            </a:r>
          </a:p>
        </p:txBody>
      </p:sp>
      <p:graphicFrame>
        <p:nvGraphicFramePr>
          <p:cNvPr id="6" name="Diagram 5" descr="OSEP Provides support to attract, prepare, and retain personnel through PDP. PDP Grant Programs address common and unique challenges. OSEP and the grantees across PDP Grant Programs learn from and with each other to inform policy and influence practice."/>
          <p:cNvGraphicFramePr/>
          <p:nvPr>
            <p:extLst>
              <p:ext uri="{D42A27DB-BD31-4B8C-83A1-F6EECF244321}">
                <p14:modId xmlns:p14="http://schemas.microsoft.com/office/powerpoint/2010/main" val="2430355587"/>
              </p:ext>
            </p:extLst>
          </p:nvPr>
        </p:nvGraphicFramePr>
        <p:xfrm>
          <a:off x="1363289" y="565266"/>
          <a:ext cx="9069184" cy="551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86658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809-DDA7-4E7E-9AE8-C98BE0C6DA21}"/>
              </a:ext>
            </a:extLst>
          </p:cNvPr>
          <p:cNvSpPr>
            <a:spLocks noGrp="1"/>
          </p:cNvSpPr>
          <p:nvPr>
            <p:ph type="title"/>
          </p:nvPr>
        </p:nvSpPr>
        <p:spPr/>
        <p:txBody>
          <a:bodyPr/>
          <a:lstStyle/>
          <a:p>
            <a:r>
              <a:rPr lang="en-US" dirty="0"/>
              <a:t>PDP Cross-Project Collaboration: The Value</a:t>
            </a:r>
          </a:p>
        </p:txBody>
      </p:sp>
      <p:sp>
        <p:nvSpPr>
          <p:cNvPr id="3" name="Content Placeholder 2"/>
          <p:cNvSpPr>
            <a:spLocks noGrp="1"/>
          </p:cNvSpPr>
          <p:nvPr>
            <p:ph sz="half" idx="1"/>
          </p:nvPr>
        </p:nvSpPr>
        <p:spPr>
          <a:xfrm>
            <a:off x="638175" y="1143001"/>
            <a:ext cx="5381625" cy="4619798"/>
          </a:xfrm>
          <a:ln w="28575">
            <a:solidFill>
              <a:srgbClr val="7CCEC0"/>
            </a:solidFill>
          </a:ln>
        </p:spPr>
        <p:txBody>
          <a:bodyPr>
            <a:normAutofit fontScale="77500" lnSpcReduction="20000"/>
          </a:bodyPr>
          <a:lstStyle/>
          <a:p>
            <a:pPr marL="0" indent="0" algn="ctr">
              <a:buNone/>
            </a:pPr>
            <a:endParaRPr lang="en-US" sz="3000" b="1" dirty="0"/>
          </a:p>
          <a:p>
            <a:pPr marL="0" indent="0" algn="ctr">
              <a:buNone/>
            </a:pPr>
            <a:r>
              <a:rPr lang="en-US" sz="3000" b="1" dirty="0"/>
              <a:t>Share approaches to </a:t>
            </a:r>
          </a:p>
          <a:p>
            <a:pPr marL="0" indent="0" algn="ctr">
              <a:buNone/>
            </a:pPr>
            <a:r>
              <a:rPr lang="en-US" sz="3000" b="1" dirty="0"/>
              <a:t>technical challenges</a:t>
            </a:r>
          </a:p>
          <a:p>
            <a:endParaRPr lang="en-US" dirty="0"/>
          </a:p>
          <a:p>
            <a:pPr>
              <a:buClr>
                <a:srgbClr val="7CCEC0"/>
              </a:buClr>
            </a:pPr>
            <a:r>
              <a:rPr lang="en-US" dirty="0"/>
              <a:t>Systems</a:t>
            </a:r>
          </a:p>
          <a:p>
            <a:pPr>
              <a:buClr>
                <a:srgbClr val="7CCEC0"/>
              </a:buClr>
            </a:pPr>
            <a:r>
              <a:rPr lang="en-US" dirty="0"/>
              <a:t>Policies</a:t>
            </a:r>
          </a:p>
          <a:p>
            <a:pPr>
              <a:buClr>
                <a:srgbClr val="7CCEC0"/>
              </a:buClr>
            </a:pPr>
            <a:r>
              <a:rPr lang="en-US" dirty="0"/>
              <a:t>Processes</a:t>
            </a:r>
          </a:p>
          <a:p>
            <a:pPr>
              <a:buClr>
                <a:srgbClr val="7CCEC0"/>
              </a:buClr>
            </a:pPr>
            <a:r>
              <a:rPr lang="en-US" dirty="0"/>
              <a:t>Content</a:t>
            </a:r>
          </a:p>
          <a:p>
            <a:pPr>
              <a:buClr>
                <a:srgbClr val="7CCEC0"/>
              </a:buClr>
            </a:pPr>
            <a:r>
              <a:rPr lang="en-US" dirty="0"/>
              <a:t>Implementation</a:t>
            </a:r>
          </a:p>
          <a:p>
            <a:pPr>
              <a:buClr>
                <a:srgbClr val="7CCEC0"/>
              </a:buClr>
            </a:pPr>
            <a:r>
              <a:rPr lang="en-US" dirty="0"/>
              <a:t>Competencies</a:t>
            </a:r>
          </a:p>
          <a:p>
            <a:pPr>
              <a:buClr>
                <a:srgbClr val="7CCEC0"/>
              </a:buClr>
            </a:pPr>
            <a:r>
              <a:rPr lang="en-US" dirty="0"/>
              <a:t>Assessment</a:t>
            </a:r>
          </a:p>
          <a:p>
            <a:pPr>
              <a:buClr>
                <a:srgbClr val="7CCEC0"/>
              </a:buClr>
            </a:pPr>
            <a:r>
              <a:rPr lang="en-US" dirty="0"/>
              <a:t>Quantitative Data</a:t>
            </a:r>
          </a:p>
          <a:p>
            <a:pPr>
              <a:buClr>
                <a:srgbClr val="7CCEC0"/>
              </a:buClr>
            </a:pPr>
            <a:r>
              <a:rPr lang="en-US" dirty="0"/>
              <a:t>Evaluation</a:t>
            </a:r>
          </a:p>
          <a:p>
            <a:pPr marL="0" indent="0">
              <a:buNone/>
            </a:pPr>
            <a:endParaRPr lang="en-US" dirty="0"/>
          </a:p>
        </p:txBody>
      </p:sp>
      <p:sp>
        <p:nvSpPr>
          <p:cNvPr id="4" name="Content Placeholder 3"/>
          <p:cNvSpPr>
            <a:spLocks noGrp="1"/>
          </p:cNvSpPr>
          <p:nvPr>
            <p:ph sz="half" idx="2"/>
          </p:nvPr>
        </p:nvSpPr>
        <p:spPr>
          <a:xfrm>
            <a:off x="6226232" y="1143002"/>
            <a:ext cx="5356167" cy="4619798"/>
          </a:xfrm>
          <a:ln w="28575">
            <a:solidFill>
              <a:srgbClr val="7CCEC0"/>
            </a:solidFill>
          </a:ln>
        </p:spPr>
        <p:txBody>
          <a:bodyPr>
            <a:normAutofit fontScale="85000" lnSpcReduction="20000"/>
          </a:bodyPr>
          <a:lstStyle/>
          <a:p>
            <a:pPr marL="0" indent="0" algn="ctr">
              <a:buNone/>
            </a:pPr>
            <a:endParaRPr lang="en-US" b="1" dirty="0"/>
          </a:p>
          <a:p>
            <a:pPr marL="0" indent="0" algn="ctr">
              <a:buNone/>
            </a:pPr>
            <a:r>
              <a:rPr lang="en-US" b="1" dirty="0"/>
              <a:t>Learn together about </a:t>
            </a:r>
          </a:p>
          <a:p>
            <a:pPr marL="0" indent="0" algn="ctr">
              <a:buNone/>
            </a:pPr>
            <a:r>
              <a:rPr lang="en-US" b="1" dirty="0"/>
              <a:t>adaptive challenges</a:t>
            </a:r>
          </a:p>
          <a:p>
            <a:pPr marL="0" indent="0" algn="ctr">
              <a:buNone/>
            </a:pPr>
            <a:endParaRPr lang="en-US" sz="2600" dirty="0"/>
          </a:p>
          <a:p>
            <a:pPr>
              <a:buClr>
                <a:srgbClr val="7CCEC0"/>
              </a:buClr>
            </a:pPr>
            <a:r>
              <a:rPr lang="en-US" sz="2600" dirty="0"/>
              <a:t>Beliefs</a:t>
            </a:r>
          </a:p>
          <a:p>
            <a:pPr>
              <a:buClr>
                <a:srgbClr val="7CCEC0"/>
              </a:buClr>
            </a:pPr>
            <a:r>
              <a:rPr lang="en-US" sz="2600" dirty="0"/>
              <a:t>Biases</a:t>
            </a:r>
          </a:p>
          <a:p>
            <a:pPr>
              <a:buClr>
                <a:srgbClr val="7CCEC0"/>
              </a:buClr>
            </a:pPr>
            <a:r>
              <a:rPr lang="en-US" sz="2600" dirty="0"/>
              <a:t>Culture</a:t>
            </a:r>
          </a:p>
          <a:p>
            <a:pPr>
              <a:buClr>
                <a:srgbClr val="7CCEC0"/>
              </a:buClr>
            </a:pPr>
            <a:r>
              <a:rPr lang="en-US" sz="2600" dirty="0"/>
              <a:t>Competences</a:t>
            </a:r>
          </a:p>
          <a:p>
            <a:pPr>
              <a:buClr>
                <a:srgbClr val="7CCEC0"/>
              </a:buClr>
            </a:pPr>
            <a:r>
              <a:rPr lang="en-US" sz="2600" dirty="0"/>
              <a:t>Practices</a:t>
            </a:r>
          </a:p>
          <a:p>
            <a:pPr>
              <a:buClr>
                <a:srgbClr val="7CCEC0"/>
              </a:buClr>
            </a:pPr>
            <a:r>
              <a:rPr lang="en-US" sz="2600" dirty="0"/>
              <a:t>Understanding</a:t>
            </a:r>
          </a:p>
          <a:p>
            <a:pPr>
              <a:buClr>
                <a:srgbClr val="7CCEC0"/>
              </a:buClr>
            </a:pPr>
            <a:r>
              <a:rPr lang="en-US" sz="2600" dirty="0"/>
              <a:t>Collaboration</a:t>
            </a:r>
          </a:p>
          <a:p>
            <a:pPr>
              <a:buClr>
                <a:srgbClr val="7CCEC0"/>
              </a:buClr>
            </a:pPr>
            <a:r>
              <a:rPr lang="en-US" sz="2600" dirty="0"/>
              <a:t>Qualitative Data </a:t>
            </a:r>
          </a:p>
          <a:p>
            <a:pPr>
              <a:buClr>
                <a:srgbClr val="7CCEC0"/>
              </a:buClr>
            </a:pPr>
            <a:r>
              <a:rPr lang="en-US" sz="2600" dirty="0"/>
              <a:t>Evaluation</a:t>
            </a:r>
          </a:p>
        </p:txBody>
      </p:sp>
    </p:spTree>
    <p:extLst>
      <p:ext uri="{BB962C8B-B14F-4D97-AF65-F5344CB8AC3E}">
        <p14:creationId xmlns:p14="http://schemas.microsoft.com/office/powerpoint/2010/main" val="254829359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FC18F4-8055-4E22-9694-EDE28B8D4587}"/>
              </a:ext>
            </a:extLst>
          </p:cNvPr>
          <p:cNvSpPr>
            <a:spLocks noGrp="1"/>
          </p:cNvSpPr>
          <p:nvPr>
            <p:ph type="title" idx="4294967295"/>
          </p:nvPr>
        </p:nvSpPr>
        <p:spPr/>
        <p:txBody>
          <a:bodyPr/>
          <a:lstStyle/>
          <a:p>
            <a:r>
              <a:rPr lang="en-US" dirty="0"/>
              <a:t>PDP Cross-Project Collaboration: The Vision</a:t>
            </a:r>
          </a:p>
        </p:txBody>
      </p:sp>
      <p:sp>
        <p:nvSpPr>
          <p:cNvPr id="9" name="Text Placeholder 8"/>
          <p:cNvSpPr>
            <a:spLocks noGrp="1"/>
          </p:cNvSpPr>
          <p:nvPr>
            <p:ph type="body" sz="quarter" idx="14"/>
          </p:nvPr>
        </p:nvSpPr>
        <p:spPr>
          <a:xfrm>
            <a:off x="423949" y="0"/>
            <a:ext cx="11188931" cy="672111"/>
          </a:xfrm>
        </p:spPr>
        <p:txBody>
          <a:bodyPr/>
          <a:lstStyle/>
          <a:p>
            <a:r>
              <a:rPr lang="en-US" dirty="0"/>
              <a:t>PDP Cross-Project Collaboration: The Vision</a:t>
            </a:r>
          </a:p>
        </p:txBody>
      </p:sp>
      <p:sp>
        <p:nvSpPr>
          <p:cNvPr id="8" name="Text Placeholder 7"/>
          <p:cNvSpPr>
            <a:spLocks noGrp="1"/>
          </p:cNvSpPr>
          <p:nvPr>
            <p:ph type="body" sz="half" idx="2"/>
          </p:nvPr>
        </p:nvSpPr>
        <p:spPr>
          <a:xfrm>
            <a:off x="579120" y="1143000"/>
            <a:ext cx="2773680" cy="4725988"/>
          </a:xfrm>
          <a:ln w="38100">
            <a:solidFill>
              <a:srgbClr val="7CCEC0"/>
            </a:solidFill>
          </a:ln>
        </p:spPr>
        <p:txBody>
          <a:bodyPr/>
          <a:lstStyle/>
          <a:p>
            <a:endParaRPr lang="en-US" sz="3200" dirty="0"/>
          </a:p>
          <a:p>
            <a:endParaRPr lang="en-US" sz="900" dirty="0"/>
          </a:p>
          <a:p>
            <a:pPr algn="ctr"/>
            <a:r>
              <a:rPr lang="en-US" sz="2800" b="1" dirty="0"/>
              <a:t>Build an active community          of grantees, scholars, and   OSEP staff </a:t>
            </a:r>
          </a:p>
          <a:p>
            <a:endParaRPr lang="en-US" b="1" dirty="0"/>
          </a:p>
        </p:txBody>
      </p:sp>
      <p:sp>
        <p:nvSpPr>
          <p:cNvPr id="7" name="Content Placeholder 6"/>
          <p:cNvSpPr>
            <a:spLocks noGrp="1"/>
          </p:cNvSpPr>
          <p:nvPr>
            <p:ph idx="1"/>
          </p:nvPr>
        </p:nvSpPr>
        <p:spPr>
          <a:xfrm>
            <a:off x="3640975" y="1143000"/>
            <a:ext cx="7971905" cy="4718050"/>
          </a:xfrm>
        </p:spPr>
        <p:txBody>
          <a:bodyPr>
            <a:normAutofit lnSpcReduction="10000"/>
          </a:bodyPr>
          <a:lstStyle/>
          <a:p>
            <a:pPr>
              <a:lnSpc>
                <a:spcPct val="110000"/>
              </a:lnSpc>
              <a:buClr>
                <a:srgbClr val="7CCEC0"/>
              </a:buClr>
            </a:pPr>
            <a:r>
              <a:rPr lang="en-US" sz="2400" dirty="0"/>
              <a:t>Interact regularly </a:t>
            </a:r>
          </a:p>
          <a:p>
            <a:pPr>
              <a:lnSpc>
                <a:spcPct val="110000"/>
              </a:lnSpc>
              <a:buClr>
                <a:srgbClr val="7CCEC0"/>
              </a:buClr>
            </a:pPr>
            <a:r>
              <a:rPr lang="en-US" sz="2400" dirty="0"/>
              <a:t>Identify topics of importance</a:t>
            </a:r>
          </a:p>
          <a:p>
            <a:pPr>
              <a:buClr>
                <a:srgbClr val="7CCEC0"/>
              </a:buClr>
            </a:pPr>
            <a:r>
              <a:rPr lang="en-US" sz="2400" dirty="0"/>
              <a:t>Share their own leaning</a:t>
            </a:r>
          </a:p>
          <a:p>
            <a:pPr>
              <a:buClr>
                <a:srgbClr val="7CCEC0"/>
              </a:buClr>
            </a:pPr>
            <a:r>
              <a:rPr lang="en-US" sz="2400" dirty="0"/>
              <a:t>Build shared meaning</a:t>
            </a:r>
          </a:p>
          <a:p>
            <a:pPr>
              <a:buClr>
                <a:srgbClr val="7CCEC0"/>
              </a:buClr>
            </a:pPr>
            <a:r>
              <a:rPr lang="en-US" sz="2400" dirty="0"/>
              <a:t>Turn to each other with challenges and opportunities</a:t>
            </a:r>
          </a:p>
          <a:p>
            <a:pPr>
              <a:buClr>
                <a:srgbClr val="7CCEC0"/>
              </a:buClr>
            </a:pPr>
            <a:r>
              <a:rPr lang="en-US" sz="2400" dirty="0"/>
              <a:t>Draw on the work of other OSEP investments</a:t>
            </a:r>
          </a:p>
          <a:p>
            <a:pPr>
              <a:buClr>
                <a:srgbClr val="7CCEC0"/>
              </a:buClr>
            </a:pPr>
            <a:r>
              <a:rPr lang="en-US" sz="2400" dirty="0"/>
              <a:t>Co-create shared messages and tools</a:t>
            </a:r>
          </a:p>
          <a:p>
            <a:pPr>
              <a:buClr>
                <a:srgbClr val="7CCEC0"/>
              </a:buClr>
            </a:pPr>
            <a:endParaRPr lang="en-US" dirty="0"/>
          </a:p>
        </p:txBody>
      </p:sp>
    </p:spTree>
    <p:extLst>
      <p:ext uri="{BB962C8B-B14F-4D97-AF65-F5344CB8AC3E}">
        <p14:creationId xmlns:p14="http://schemas.microsoft.com/office/powerpoint/2010/main" val="363260688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a:t>PDP Cross-Project Collaboration: The Plan</a:t>
            </a:r>
          </a:p>
        </p:txBody>
      </p:sp>
      <p:sp>
        <p:nvSpPr>
          <p:cNvPr id="6148" name="Rectangle 3"/>
          <p:cNvSpPr>
            <a:spLocks noGrp="1" noChangeArrowheads="1"/>
          </p:cNvSpPr>
          <p:nvPr>
            <p:ph idx="1"/>
          </p:nvPr>
        </p:nvSpPr>
        <p:spPr>
          <a:xfrm>
            <a:off x="451658" y="1309255"/>
            <a:ext cx="10972800" cy="4648200"/>
          </a:xfrm>
        </p:spPr>
        <p:txBody>
          <a:bodyPr>
            <a:normAutofit fontScale="92500" lnSpcReduction="20000"/>
          </a:bodyPr>
          <a:lstStyle/>
          <a:p>
            <a:pPr>
              <a:buClr>
                <a:srgbClr val="7CCEC0"/>
              </a:buClr>
            </a:pPr>
            <a:r>
              <a:rPr lang="en-US" altLang="en-US" b="1" dirty="0"/>
              <a:t>Join PDP Listserv</a:t>
            </a:r>
          </a:p>
          <a:p>
            <a:pPr lvl="1">
              <a:buClr>
                <a:srgbClr val="7CCEC0"/>
              </a:buClr>
            </a:pPr>
            <a:r>
              <a:rPr lang="en-US" altLang="en-US" dirty="0"/>
              <a:t>Get updates and opportunities</a:t>
            </a:r>
          </a:p>
          <a:p>
            <a:pPr lvl="1">
              <a:buClr>
                <a:srgbClr val="7CCEC0"/>
              </a:buClr>
            </a:pPr>
            <a:r>
              <a:rPr lang="en-US" altLang="en-US" dirty="0"/>
              <a:t>Learn about PDP events</a:t>
            </a:r>
          </a:p>
          <a:p>
            <a:pPr lvl="1">
              <a:buClr>
                <a:srgbClr val="7CCEC0"/>
              </a:buClr>
            </a:pPr>
            <a:r>
              <a:rPr lang="en-US" altLang="en-US" dirty="0"/>
              <a:t>Share announcements</a:t>
            </a:r>
          </a:p>
          <a:p>
            <a:pPr>
              <a:buClr>
                <a:srgbClr val="7CCEC0"/>
              </a:buClr>
            </a:pPr>
            <a:r>
              <a:rPr lang="en-US" altLang="en-US" b="1" dirty="0"/>
              <a:t>Revisiting OSEP Webinars from PDP Perspective:                                                         </a:t>
            </a:r>
            <a:r>
              <a:rPr lang="en-US" altLang="en-US" sz="2600" dirty="0"/>
              <a:t>Three-Part Series on Supporting Learning During COVID-19 </a:t>
            </a:r>
          </a:p>
          <a:p>
            <a:pPr>
              <a:buClr>
                <a:srgbClr val="7CCEC0"/>
              </a:buClr>
            </a:pPr>
            <a:r>
              <a:rPr lang="en-US" altLang="en-US" b="1" dirty="0"/>
              <a:t>PDP Cross-Project Collaboration Series: </a:t>
            </a:r>
            <a:r>
              <a:rPr lang="en-US" altLang="en-US" sz="2600" dirty="0"/>
              <a:t>Project directors and          co-project directors with a focus on current and emerging issues</a:t>
            </a:r>
          </a:p>
          <a:p>
            <a:pPr>
              <a:buClr>
                <a:srgbClr val="7CCEC0"/>
              </a:buClr>
            </a:pPr>
            <a:r>
              <a:rPr lang="en-US" altLang="en-US" b="1" dirty="0"/>
              <a:t>PDP Scholar Series: </a:t>
            </a:r>
            <a:r>
              <a:rPr lang="en-US" altLang="en-US" sz="2600" dirty="0"/>
              <a:t>Scholars focus on their roles in translating research to practice, policy, teaching, and more…</a:t>
            </a:r>
          </a:p>
        </p:txBody>
      </p:sp>
      <p:sp>
        <p:nvSpPr>
          <p:cNvPr id="7" name="Explosion 1 6" descr="Hold Both Days Open!"/>
          <p:cNvSpPr/>
          <p:nvPr/>
        </p:nvSpPr>
        <p:spPr>
          <a:xfrm>
            <a:off x="7848600" y="544484"/>
            <a:ext cx="4343400" cy="3200400"/>
          </a:xfrm>
          <a:prstGeom prst="irregularSeal1">
            <a:avLst/>
          </a:prstGeom>
          <a:solidFill>
            <a:srgbClr val="7CCEC0"/>
          </a:solidFill>
          <a:ln w="19050">
            <a:solidFill>
              <a:schemeClr val="tx2">
                <a:lumMod val="75000"/>
              </a:schemeClr>
            </a:solidFill>
          </a:ln>
          <a:effectLst>
            <a:outerShdw blurRad="1524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00">
                  <a:noFill/>
                  <a:prstDash val="solid"/>
                </a:ln>
                <a:solidFill>
                  <a:srgbClr val="0E5580">
                    <a:lumMod val="75000"/>
                  </a:srgbClr>
                </a:solidFill>
                <a:effectLst/>
                <a:uLnTx/>
                <a:uFillTx/>
                <a:latin typeface="Calibri"/>
                <a:ea typeface="+mn-ea"/>
                <a:cs typeface="+mn-cs"/>
              </a:rPr>
              <a:t>Updates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00">
                  <a:noFill/>
                  <a:prstDash val="solid"/>
                </a:ln>
                <a:solidFill>
                  <a:srgbClr val="0E5580">
                    <a:lumMod val="75000"/>
                  </a:srgbClr>
                </a:solidFill>
                <a:effectLst/>
                <a:uLnTx/>
                <a:uFillTx/>
                <a:latin typeface="Calibri"/>
                <a:ea typeface="+mn-ea"/>
                <a:cs typeface="+mn-cs"/>
              </a:rPr>
              <a:t>OSEP IDEAS That Work coming soon!</a:t>
            </a:r>
          </a:p>
        </p:txBody>
      </p:sp>
    </p:spTree>
    <p:extLst>
      <p:ext uri="{BB962C8B-B14F-4D97-AF65-F5344CB8AC3E}">
        <p14:creationId xmlns:p14="http://schemas.microsoft.com/office/powerpoint/2010/main" val="37295834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D8B97C-EB5B-4A2D-A969-3E327EBAF79F}"/>
              </a:ext>
            </a:extLst>
          </p:cNvPr>
          <p:cNvSpPr>
            <a:spLocks noGrp="1"/>
          </p:cNvSpPr>
          <p:nvPr>
            <p:ph type="title" idx="4294967295"/>
          </p:nvPr>
        </p:nvSpPr>
        <p:spPr/>
        <p:txBody>
          <a:bodyPr/>
          <a:lstStyle/>
          <a:p>
            <a:r>
              <a:rPr lang="en-US" dirty="0"/>
              <a:t>PDP: Cross-Project</a:t>
            </a:r>
            <a:r>
              <a:rPr lang="en-US" baseline="0" dirty="0"/>
              <a:t> Collaboration</a:t>
            </a:r>
            <a:endParaRPr lang="en-US" dirty="0"/>
          </a:p>
        </p:txBody>
      </p:sp>
      <p:pic>
        <p:nvPicPr>
          <p:cNvPr id="5" name="Picture 4">
            <a:extLst>
              <a:ext uri="{FF2B5EF4-FFF2-40B4-BE49-F238E27FC236}">
                <a16:creationId xmlns:a16="http://schemas.microsoft.com/office/drawing/2014/main" id="{26DD980E-6648-4DE9-9B67-E354E98E58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06418" y="1011234"/>
            <a:ext cx="5906462" cy="483553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4169FE0-9D1E-D043-851E-27681E46F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06" y="717990"/>
            <a:ext cx="4189742" cy="5422018"/>
          </a:xfrm>
          <a:prstGeom prst="rect">
            <a:avLst/>
          </a:prstGeom>
        </p:spPr>
      </p:pic>
      <p:sp>
        <p:nvSpPr>
          <p:cNvPr id="6" name="Text Placeholder 5">
            <a:extLst>
              <a:ext uri="{FF2B5EF4-FFF2-40B4-BE49-F238E27FC236}">
                <a16:creationId xmlns:a16="http://schemas.microsoft.com/office/drawing/2014/main" id="{1A3563F4-58E9-794F-A315-D9241FF4B2D2}"/>
              </a:ext>
            </a:extLst>
          </p:cNvPr>
          <p:cNvSpPr>
            <a:spLocks noGrp="1"/>
          </p:cNvSpPr>
          <p:nvPr>
            <p:ph type="body" sz="quarter" idx="14"/>
          </p:nvPr>
        </p:nvSpPr>
        <p:spPr/>
        <p:txBody>
          <a:bodyPr/>
          <a:lstStyle/>
          <a:p>
            <a:r>
              <a:rPr lang="en-US" dirty="0"/>
              <a:t>PDP: Cross-Project Collaboration</a:t>
            </a:r>
          </a:p>
        </p:txBody>
      </p:sp>
      <p:sp>
        <p:nvSpPr>
          <p:cNvPr id="4" name="Content Placeholder 3">
            <a:extLst>
              <a:ext uri="{FF2B5EF4-FFF2-40B4-BE49-F238E27FC236}">
                <a16:creationId xmlns:a16="http://schemas.microsoft.com/office/drawing/2014/main" id="{D5F57240-3E64-4545-9394-2E15E55D9329}"/>
              </a:ext>
            </a:extLst>
          </p:cNvPr>
          <p:cNvSpPr>
            <a:spLocks noGrp="1"/>
          </p:cNvSpPr>
          <p:nvPr>
            <p:ph idx="1"/>
          </p:nvPr>
        </p:nvSpPr>
        <p:spPr>
          <a:xfrm>
            <a:off x="7146758" y="1531380"/>
            <a:ext cx="2947737" cy="3016557"/>
          </a:xfrm>
        </p:spPr>
        <p:txBody>
          <a:bodyPr>
            <a:normAutofit fontScale="70000" lnSpcReduction="20000"/>
          </a:bodyPr>
          <a:lstStyle/>
          <a:p>
            <a:pPr marL="0" lvl="1" indent="0" algn="ctr" defTabSz="630238">
              <a:buNone/>
            </a:pPr>
            <a:r>
              <a:rPr lang="en-US" sz="3600" dirty="0"/>
              <a:t>Who</a:t>
            </a:r>
          </a:p>
          <a:p>
            <a:pPr marL="0" lvl="1" indent="0" algn="ctr" defTabSz="630238">
              <a:buNone/>
            </a:pPr>
            <a:r>
              <a:rPr lang="en-US" sz="3600" dirty="0"/>
              <a:t>What?</a:t>
            </a:r>
          </a:p>
          <a:p>
            <a:pPr marL="0" lvl="1" indent="0" algn="ctr" defTabSz="630238">
              <a:buNone/>
            </a:pPr>
            <a:r>
              <a:rPr lang="en-US" sz="3600" dirty="0"/>
              <a:t>When?</a:t>
            </a:r>
          </a:p>
          <a:p>
            <a:pPr marL="0" lvl="1" indent="0" algn="ctr" defTabSz="630238">
              <a:buNone/>
            </a:pPr>
            <a:r>
              <a:rPr lang="en-US" sz="3600" dirty="0"/>
              <a:t>Where?</a:t>
            </a:r>
          </a:p>
          <a:p>
            <a:pPr lvl="1" indent="0" defTabSz="630238">
              <a:buNone/>
            </a:pPr>
            <a:r>
              <a:rPr lang="en-US" sz="6000" dirty="0"/>
              <a:t>Why?</a:t>
            </a:r>
            <a:r>
              <a:rPr lang="en-US" sz="1800" dirty="0"/>
              <a:t>              </a:t>
            </a:r>
          </a:p>
          <a:p>
            <a:pPr marL="0" lvl="0" indent="0" defTabSz="457200">
              <a:spcBef>
                <a:spcPts val="0"/>
              </a:spcBef>
              <a:buClrTx/>
              <a:buNone/>
            </a:pPr>
            <a:endParaRPr lang="en-US" sz="1800" dirty="0"/>
          </a:p>
          <a:p>
            <a:pPr marL="0" lvl="0" indent="0" algn="ctr" defTabSz="457200">
              <a:spcBef>
                <a:spcPts val="0"/>
              </a:spcBef>
              <a:buClrTx/>
              <a:buNone/>
            </a:pPr>
            <a:r>
              <a:rPr lang="en-US" sz="1800" dirty="0"/>
              <a:t>Type your ideas</a:t>
            </a:r>
          </a:p>
          <a:p>
            <a:pPr marL="0" lvl="0" indent="0" algn="ctr" defTabSz="457200">
              <a:spcBef>
                <a:spcPts val="0"/>
              </a:spcBef>
              <a:buClrTx/>
              <a:buNone/>
            </a:pPr>
            <a:r>
              <a:rPr lang="en-US" sz="1800" dirty="0"/>
              <a:t> in the </a:t>
            </a:r>
            <a:r>
              <a:rPr lang="en-US" sz="1800" b="1" i="1" u="sng" dirty="0"/>
              <a:t>Questions</a:t>
            </a:r>
            <a:r>
              <a:rPr lang="en-US" sz="1800" i="1" u="sng" dirty="0"/>
              <a:t> </a:t>
            </a:r>
            <a:r>
              <a:rPr lang="en-US" sz="1800" dirty="0"/>
              <a:t>box</a:t>
            </a:r>
            <a:endParaRPr lang="en-US" sz="1000" dirty="0"/>
          </a:p>
          <a:p>
            <a:pPr marL="457200" lvl="1" indent="0">
              <a:buNone/>
            </a:pPr>
            <a:endParaRPr lang="en-US" sz="6000" dirty="0"/>
          </a:p>
          <a:p>
            <a:pPr marL="457200" lvl="1" indent="0">
              <a:buNone/>
            </a:pPr>
            <a:endParaRPr lang="en-US" sz="6000" dirty="0"/>
          </a:p>
          <a:p>
            <a:pPr marL="457200" lvl="1" indent="0">
              <a:buNone/>
            </a:pPr>
            <a:endParaRPr lang="en-US" sz="6000" dirty="0"/>
          </a:p>
        </p:txBody>
      </p:sp>
    </p:spTree>
    <p:extLst>
      <p:ext uri="{BB962C8B-B14F-4D97-AF65-F5344CB8AC3E}">
        <p14:creationId xmlns:p14="http://schemas.microsoft.com/office/powerpoint/2010/main" val="186231528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OSEP Updates &amp; Announcements</a:t>
            </a:r>
          </a:p>
        </p:txBody>
      </p:sp>
      <p:sp>
        <p:nvSpPr>
          <p:cNvPr id="3" name="Content Placeholder 2"/>
          <p:cNvSpPr>
            <a:spLocks noGrp="1"/>
          </p:cNvSpPr>
          <p:nvPr>
            <p:ph idx="1"/>
          </p:nvPr>
        </p:nvSpPr>
        <p:spPr/>
        <p:txBody>
          <a:bodyPr>
            <a:normAutofit/>
          </a:bodyPr>
          <a:lstStyle/>
          <a:p>
            <a:pPr marL="0" indent="0">
              <a:buNone/>
            </a:pPr>
            <a:r>
              <a:rPr lang="en-US" sz="5100" b="1" dirty="0"/>
              <a:t>Notices Inviting Applications </a:t>
            </a:r>
          </a:p>
          <a:p>
            <a:r>
              <a:rPr lang="en-US" b="1" dirty="0">
                <a:solidFill>
                  <a:schemeClr val="tx2"/>
                </a:solidFill>
              </a:rPr>
              <a:t>84.325P - </a:t>
            </a:r>
            <a:r>
              <a:rPr lang="en-US" dirty="0">
                <a:solidFill>
                  <a:schemeClr val="tx2"/>
                </a:solidFill>
              </a:rPr>
              <a:t>Improving Retention of Special Education Teachers and Early Intervention Personnel</a:t>
            </a:r>
          </a:p>
          <a:p>
            <a:r>
              <a:rPr lang="en-US" b="1" dirty="0">
                <a:solidFill>
                  <a:schemeClr val="tx2"/>
                </a:solidFill>
              </a:rPr>
              <a:t>84.327F -  </a:t>
            </a:r>
            <a:r>
              <a:rPr lang="en-US" dirty="0">
                <a:solidFill>
                  <a:schemeClr val="tx2"/>
                </a:solidFill>
              </a:rPr>
              <a:t>National Center to Improve Faculty Capacity        to Use Educational Technology in Special Education, Early Intervention, and Related Services Personnel Preparation and Leadership Personnel Preparation Programs</a:t>
            </a:r>
          </a:p>
          <a:p>
            <a:endParaRPr lang="en-US" b="1" dirty="0">
              <a:solidFill>
                <a:srgbClr val="C00000"/>
              </a:solidFill>
            </a:endParaRPr>
          </a:p>
        </p:txBody>
      </p:sp>
    </p:spTree>
    <p:extLst>
      <p:ext uri="{BB962C8B-B14F-4D97-AF65-F5344CB8AC3E}">
        <p14:creationId xmlns:p14="http://schemas.microsoft.com/office/powerpoint/2010/main" val="33580048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sz="half" idx="2"/>
          </p:nvPr>
        </p:nvSpPr>
        <p:spPr>
          <a:xfrm>
            <a:off x="2200272" y="3048000"/>
            <a:ext cx="3770315" cy="3684588"/>
          </a:xfrm>
        </p:spPr>
        <p:txBody>
          <a:bodyPr>
            <a:normAutofit/>
          </a:bodyPr>
          <a:lstStyle/>
          <a:p>
            <a:pPr marL="457200" marR="0" lvl="1" indent="0">
              <a:lnSpc>
                <a:spcPct val="105000"/>
              </a:lnSpc>
              <a:spcBef>
                <a:spcPts val="0"/>
              </a:spcBef>
              <a:spcAft>
                <a:spcPts val="0"/>
              </a:spcAft>
              <a:buNone/>
            </a:pPr>
            <a:r>
              <a:rPr lang="en-US" sz="2800" b="1" dirty="0">
                <a:latin typeface="+mj-lt"/>
                <a:ea typeface="Times New Roman" panose="02020603050405020304" pitchFamily="18" charset="0"/>
                <a:cs typeface="Calibri" panose="020F0502020204030204" pitchFamily="34" charset="0"/>
              </a:rPr>
              <a:t>COVID Implications</a:t>
            </a:r>
          </a:p>
          <a:p>
            <a:pPr lvl="2">
              <a:lnSpc>
                <a:spcPct val="105000"/>
              </a:lnSpc>
              <a:spcBef>
                <a:spcPts val="0"/>
              </a:spcBef>
              <a:buFont typeface="Wingdings" panose="05000000000000000000" pitchFamily="2" charset="2"/>
              <a:buChar char="ü"/>
            </a:pPr>
            <a:r>
              <a:rPr lang="en-US" sz="2000" b="1" dirty="0">
                <a:latin typeface="+mj-lt"/>
                <a:ea typeface="Times New Roman" panose="02020603050405020304" pitchFamily="18" charset="0"/>
                <a:cs typeface="Calibri" panose="020F0502020204030204" pitchFamily="34" charset="0"/>
              </a:rPr>
              <a:t>Certification and Licensure</a:t>
            </a:r>
          </a:p>
          <a:p>
            <a:pPr lvl="2">
              <a:lnSpc>
                <a:spcPct val="105000"/>
              </a:lnSpc>
              <a:spcBef>
                <a:spcPts val="0"/>
              </a:spcBef>
              <a:buFont typeface="Wingdings" panose="05000000000000000000" pitchFamily="2" charset="2"/>
              <a:buChar char="ü"/>
            </a:pPr>
            <a:r>
              <a:rPr lang="en-US" sz="2000" b="1" dirty="0">
                <a:latin typeface="+mj-lt"/>
                <a:ea typeface="Times New Roman" panose="02020603050405020304" pitchFamily="18" charset="0"/>
                <a:cs typeface="Calibri" panose="020F0502020204030204" pitchFamily="34" charset="0"/>
              </a:rPr>
              <a:t>Assessment</a:t>
            </a:r>
          </a:p>
          <a:p>
            <a:pPr lvl="2">
              <a:lnSpc>
                <a:spcPct val="105000"/>
              </a:lnSpc>
              <a:spcBef>
                <a:spcPts val="0"/>
              </a:spcBef>
              <a:buFont typeface="Wingdings" panose="05000000000000000000" pitchFamily="2" charset="2"/>
              <a:buChar char="ü"/>
            </a:pPr>
            <a:r>
              <a:rPr lang="en-US" sz="2000" b="1" dirty="0">
                <a:latin typeface="+mj-lt"/>
                <a:ea typeface="Times New Roman" panose="02020603050405020304" pitchFamily="18" charset="0"/>
                <a:cs typeface="Calibri" panose="020F0502020204030204" pitchFamily="34" charset="0"/>
              </a:rPr>
              <a:t>Clinical Practice Requirements</a:t>
            </a:r>
          </a:p>
        </p:txBody>
      </p:sp>
      <p:sp>
        <p:nvSpPr>
          <p:cNvPr id="34819" name="Rectangle 2"/>
          <p:cNvSpPr>
            <a:spLocks noGrp="1" noChangeArrowheads="1"/>
          </p:cNvSpPr>
          <p:nvPr>
            <p:ph type="title"/>
          </p:nvPr>
        </p:nvSpPr>
        <p:spPr/>
        <p:txBody>
          <a:bodyPr/>
          <a:lstStyle/>
          <a:p>
            <a:r>
              <a:rPr lang="en-US" altLang="en-US" dirty="0"/>
              <a:t>Educator Preparation</a:t>
            </a:r>
          </a:p>
        </p:txBody>
      </p:sp>
      <p:sp>
        <p:nvSpPr>
          <p:cNvPr id="9" name="Text Placeholder 8">
            <a:extLst>
              <a:ext uri="{FF2B5EF4-FFF2-40B4-BE49-F238E27FC236}">
                <a16:creationId xmlns:a16="http://schemas.microsoft.com/office/drawing/2014/main" id="{D502DC3D-9B23-4DE6-BA38-ABEEE1E0B986}"/>
              </a:ext>
            </a:extLst>
          </p:cNvPr>
          <p:cNvSpPr>
            <a:spLocks noGrp="1"/>
          </p:cNvSpPr>
          <p:nvPr>
            <p:ph type="body" idx="1"/>
          </p:nvPr>
        </p:nvSpPr>
        <p:spPr>
          <a:xfrm>
            <a:off x="612775" y="1895279"/>
            <a:ext cx="5357812" cy="823912"/>
          </a:xfrm>
        </p:spPr>
        <p:txBody>
          <a:bodyPr>
            <a:noAutofit/>
          </a:bodyPr>
          <a:lstStyle/>
          <a:p>
            <a:r>
              <a:rPr lang="en-US" sz="2800" dirty="0">
                <a:latin typeface="Calibri Light" panose="020F0302020204030204" pitchFamily="34" charset="0"/>
                <a:cs typeface="Calibri Light" panose="020F0302020204030204" pitchFamily="34" charset="0"/>
              </a:rPr>
              <a:t>What challenges did you and do you anticipate in providing practice opportunities for “scholars” due to COVID 19?</a:t>
            </a:r>
          </a:p>
        </p:txBody>
      </p:sp>
      <p:sp>
        <p:nvSpPr>
          <p:cNvPr id="10" name="Text Placeholder 9">
            <a:extLst>
              <a:ext uri="{FF2B5EF4-FFF2-40B4-BE49-F238E27FC236}">
                <a16:creationId xmlns:a16="http://schemas.microsoft.com/office/drawing/2014/main" id="{14CAEB6F-3A0F-453F-A3F8-D12F8A3478B8}"/>
              </a:ext>
            </a:extLst>
          </p:cNvPr>
          <p:cNvSpPr>
            <a:spLocks noGrp="1"/>
          </p:cNvSpPr>
          <p:nvPr>
            <p:ph type="body" sz="quarter" idx="3"/>
          </p:nvPr>
        </p:nvSpPr>
        <p:spPr>
          <a:xfrm>
            <a:off x="6208715" y="817022"/>
            <a:ext cx="5411788" cy="527200"/>
          </a:xfrm>
        </p:spPr>
        <p:txBody>
          <a:bodyPr/>
          <a:lstStyle/>
          <a:p>
            <a:pPr algn="ctr"/>
            <a:r>
              <a:rPr lang="en-US" dirty="0">
                <a:latin typeface="Calibri Light" panose="020F0302020204030204" pitchFamily="34" charset="0"/>
                <a:cs typeface="Calibri Light" panose="020F0302020204030204" pitchFamily="34" charset="0"/>
              </a:rPr>
              <a:t>Discussions</a:t>
            </a:r>
          </a:p>
        </p:txBody>
      </p:sp>
      <p:pic>
        <p:nvPicPr>
          <p:cNvPr id="4" name="Picture 3" descr="Discussion: Forging Effective Partnerships That Support Real-Time Innovation from Bowling Green State University">
            <a:extLst>
              <a:ext uri="{FF2B5EF4-FFF2-40B4-BE49-F238E27FC236}">
                <a16:creationId xmlns:a16="http://schemas.microsoft.com/office/drawing/2014/main" id="{91AD80B4-93C2-4D7F-B2BD-B6B727760028}"/>
              </a:ext>
            </a:extLst>
          </p:cNvPr>
          <p:cNvPicPr>
            <a:picLocks noChangeAspect="1"/>
          </p:cNvPicPr>
          <p:nvPr/>
        </p:nvPicPr>
        <p:blipFill rotWithShape="1">
          <a:blip r:embed="rId3"/>
          <a:srcRect l="22500" t="20000" r="35000" b="26667"/>
          <a:stretch/>
        </p:blipFill>
        <p:spPr>
          <a:xfrm>
            <a:off x="5975557" y="1496023"/>
            <a:ext cx="2736430" cy="1931598"/>
          </a:xfrm>
          <a:prstGeom prst="rect">
            <a:avLst/>
          </a:prstGeom>
          <a:ln>
            <a:solidFill>
              <a:schemeClr val="tx2"/>
            </a:solidFill>
          </a:ln>
        </p:spPr>
      </p:pic>
      <p:pic>
        <p:nvPicPr>
          <p:cNvPr id="6" name="Picture 5" descr="Discussion: A Focus on The National Landscape on Credentialing Issues, brief from the CEEDAR Center">
            <a:extLst>
              <a:ext uri="{FF2B5EF4-FFF2-40B4-BE49-F238E27FC236}">
                <a16:creationId xmlns:a16="http://schemas.microsoft.com/office/drawing/2014/main" id="{E940A047-8109-49F5-98B0-1D7943168305}"/>
              </a:ext>
            </a:extLst>
          </p:cNvPr>
          <p:cNvPicPr>
            <a:picLocks noChangeAspect="1"/>
          </p:cNvPicPr>
          <p:nvPr/>
        </p:nvPicPr>
        <p:blipFill rotWithShape="1">
          <a:blip r:embed="rId4"/>
          <a:srcRect l="17761" t="22222" r="26477" b="12222"/>
          <a:stretch/>
        </p:blipFill>
        <p:spPr>
          <a:xfrm>
            <a:off x="9112095" y="1530571"/>
            <a:ext cx="2824999" cy="1994117"/>
          </a:xfrm>
          <a:prstGeom prst="rect">
            <a:avLst/>
          </a:prstGeom>
          <a:ln>
            <a:solidFill>
              <a:schemeClr val="tx2"/>
            </a:solidFill>
          </a:ln>
        </p:spPr>
      </p:pic>
      <p:pic>
        <p:nvPicPr>
          <p:cNvPr id="8" name="Picture 7" descr="CEEDAR Center's archived event Cross-State Conversations">
            <a:extLst>
              <a:ext uri="{FF2B5EF4-FFF2-40B4-BE49-F238E27FC236}">
                <a16:creationId xmlns:a16="http://schemas.microsoft.com/office/drawing/2014/main" id="{90B38BFA-985A-496C-BD26-7E42316FBF02}"/>
              </a:ext>
            </a:extLst>
          </p:cNvPr>
          <p:cNvPicPr>
            <a:picLocks noChangeAspect="1"/>
          </p:cNvPicPr>
          <p:nvPr/>
        </p:nvPicPr>
        <p:blipFill rotWithShape="1">
          <a:blip r:embed="rId5"/>
          <a:srcRect l="38750" t="22222" r="40740" b="28889"/>
          <a:stretch/>
        </p:blipFill>
        <p:spPr>
          <a:xfrm>
            <a:off x="280597" y="2812792"/>
            <a:ext cx="2374322" cy="3183407"/>
          </a:xfrm>
          <a:prstGeom prst="rect">
            <a:avLst/>
          </a:prstGeom>
        </p:spPr>
      </p:pic>
      <p:pic>
        <p:nvPicPr>
          <p:cNvPr id="13" name="Picture 12" descr="Database: AACTE State Policy Tracking Map">
            <a:extLst>
              <a:ext uri="{FF2B5EF4-FFF2-40B4-BE49-F238E27FC236}">
                <a16:creationId xmlns:a16="http://schemas.microsoft.com/office/drawing/2014/main" id="{6C3EAEDE-9FCE-4D95-A1F2-CE5DA55B51DC}"/>
              </a:ext>
            </a:extLst>
          </p:cNvPr>
          <p:cNvPicPr>
            <a:picLocks noChangeAspect="1"/>
          </p:cNvPicPr>
          <p:nvPr/>
        </p:nvPicPr>
        <p:blipFill rotWithShape="1">
          <a:blip r:embed="rId6"/>
          <a:srcRect l="25625" t="18889" r="28125" b="13698"/>
          <a:stretch/>
        </p:blipFill>
        <p:spPr>
          <a:xfrm>
            <a:off x="5780817" y="3750364"/>
            <a:ext cx="2840167" cy="2328643"/>
          </a:xfrm>
          <a:prstGeom prst="rect">
            <a:avLst/>
          </a:prstGeom>
          <a:ln>
            <a:solidFill>
              <a:schemeClr val="tx2"/>
            </a:solidFill>
          </a:ln>
        </p:spPr>
      </p:pic>
      <p:sp>
        <p:nvSpPr>
          <p:cNvPr id="17" name="Text Placeholder 9">
            <a:extLst>
              <a:ext uri="{FF2B5EF4-FFF2-40B4-BE49-F238E27FC236}">
                <a16:creationId xmlns:a16="http://schemas.microsoft.com/office/drawing/2014/main" id="{498E84AF-9B6F-486C-85A0-5DB7F4F3F249}"/>
              </a:ext>
            </a:extLst>
          </p:cNvPr>
          <p:cNvSpPr txBox="1">
            <a:spLocks/>
          </p:cNvSpPr>
          <p:nvPr/>
        </p:nvSpPr>
        <p:spPr>
          <a:xfrm>
            <a:off x="7285834" y="3427620"/>
            <a:ext cx="5411788" cy="799431"/>
          </a:xfrm>
          <a:prstGeom prst="rect">
            <a:avLst/>
          </a:prstGeom>
          <a:effectLst/>
        </p:spPr>
        <p:txBody>
          <a:bodyPr vert="horz" lIns="91440" tIns="45720" rIns="91440" bIns="45720" rtlCol="0" anchor="b">
            <a:normAutofit/>
          </a:bodyPr>
          <a:lstStyle>
            <a:lvl1pPr marL="0" indent="0" algn="l" defTabSz="914400" rtl="0" eaLnBrk="1" latinLnBrk="0" hangingPunct="1">
              <a:lnSpc>
                <a:spcPct val="100000"/>
              </a:lnSpc>
              <a:spcBef>
                <a:spcPts val="2400"/>
              </a:spcBef>
              <a:buClr>
                <a:srgbClr val="6EC940"/>
              </a:buClr>
              <a:buFont typeface="Wingdings 3" panose="05040102010807070707" pitchFamily="18" charset="2"/>
              <a:buNone/>
              <a:defRPr sz="2400" b="1" kern="1200">
                <a:solidFill>
                  <a:srgbClr val="345065"/>
                </a:solidFill>
                <a:latin typeface="Century Gothic" panose="020B0502020202020204" pitchFamily="34" charset="0"/>
                <a:ea typeface="+mn-ea"/>
                <a:cs typeface="+mn-cs"/>
              </a:defRPr>
            </a:lvl1pPr>
            <a:lvl2pPr marL="457200" indent="0" algn="l" defTabSz="914400" rtl="0" eaLnBrk="1" latinLnBrk="0" hangingPunct="1">
              <a:lnSpc>
                <a:spcPct val="100000"/>
              </a:lnSpc>
              <a:spcBef>
                <a:spcPts val="1200"/>
              </a:spcBef>
              <a:buClr>
                <a:srgbClr val="6EC940"/>
              </a:buClr>
              <a:buFont typeface="Arial" panose="020B0604020202020204" pitchFamily="34" charset="0"/>
              <a:buNone/>
              <a:defRPr sz="2000" b="1" kern="1200">
                <a:solidFill>
                  <a:srgbClr val="345065"/>
                </a:solidFill>
                <a:latin typeface="Century Gothic" panose="020B0502020202020204" pitchFamily="34" charset="0"/>
                <a:ea typeface="+mn-ea"/>
                <a:cs typeface="+mn-cs"/>
              </a:defRPr>
            </a:lvl2pPr>
            <a:lvl3pPr marL="914400" indent="0" algn="l" defTabSz="914400" rtl="0" eaLnBrk="1" latinLnBrk="0" hangingPunct="1">
              <a:lnSpc>
                <a:spcPct val="100000"/>
              </a:lnSpc>
              <a:spcBef>
                <a:spcPts val="600"/>
              </a:spcBef>
              <a:buClr>
                <a:srgbClr val="6EC940"/>
              </a:buClr>
              <a:buFont typeface="Arial" panose="020B0604020202020204" pitchFamily="34" charset="0"/>
              <a:buNone/>
              <a:defRPr sz="1800" b="1" kern="1200">
                <a:solidFill>
                  <a:srgbClr val="345065"/>
                </a:solidFill>
                <a:latin typeface="Century Gothic" panose="020B0502020202020204" pitchFamily="34" charset="0"/>
                <a:ea typeface="+mn-ea"/>
                <a:cs typeface="+mn-cs"/>
              </a:defRPr>
            </a:lvl3pPr>
            <a:lvl4pPr marL="1371600" indent="0" algn="l" defTabSz="914400" rtl="0" eaLnBrk="1" latinLnBrk="0" hangingPunct="1">
              <a:lnSpc>
                <a:spcPct val="100000"/>
              </a:lnSpc>
              <a:spcBef>
                <a:spcPts val="600"/>
              </a:spcBef>
              <a:buClr>
                <a:srgbClr val="6EC940"/>
              </a:buClr>
              <a:buFont typeface="Arial" panose="020B0604020202020204" pitchFamily="34" charset="0"/>
              <a:buNone/>
              <a:defRPr sz="1600" b="1" kern="1200">
                <a:solidFill>
                  <a:srgbClr val="345065"/>
                </a:solidFill>
                <a:latin typeface="Century Gothic" panose="020B0502020202020204" pitchFamily="34" charset="0"/>
                <a:ea typeface="+mn-ea"/>
                <a:cs typeface="+mn-cs"/>
              </a:defRPr>
            </a:lvl4pPr>
            <a:lvl5pPr marL="1828800" indent="0" algn="l" defTabSz="914400" rtl="0" eaLnBrk="1" latinLnBrk="0" hangingPunct="1">
              <a:lnSpc>
                <a:spcPct val="100000"/>
              </a:lnSpc>
              <a:spcBef>
                <a:spcPts val="600"/>
              </a:spcBef>
              <a:buClr>
                <a:srgbClr val="6EC940"/>
              </a:buClr>
              <a:buFont typeface="Arial" panose="020B0604020202020204" pitchFamily="34" charset="0"/>
              <a:buNone/>
              <a:defRPr sz="1600" b="1" kern="1200">
                <a:solidFill>
                  <a:srgbClr val="345065"/>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
                <a:srgbClr val="6EC940"/>
              </a:buClr>
              <a:buSzTx/>
              <a:buFont typeface="Wingdings 3" panose="05040102010807070707" pitchFamily="18" charset="2"/>
              <a:buNone/>
              <a:tabLst/>
              <a:defRPr/>
            </a:pPr>
            <a:r>
              <a:rPr kumimoji="0" lang="en-US" sz="2400" b="1" i="0" u="none" strike="noStrike" kern="1200" cap="none" spc="0" normalizeH="0" baseline="0" noProof="0" dirty="0">
                <a:ln>
                  <a:noFill/>
                </a:ln>
                <a:solidFill>
                  <a:srgbClr val="345065"/>
                </a:solidFill>
                <a:effectLst/>
                <a:uLnTx/>
                <a:uFillTx/>
                <a:latin typeface="Calibri Light" panose="020F0302020204030204" pitchFamily="34" charset="0"/>
                <a:ea typeface="+mn-ea"/>
                <a:cs typeface="Calibri Light" panose="020F0302020204030204" pitchFamily="34" charset="0"/>
              </a:rPr>
              <a:t>Databases</a:t>
            </a:r>
          </a:p>
        </p:txBody>
      </p:sp>
      <p:pic>
        <p:nvPicPr>
          <p:cNvPr id="16" name="Picture 15" descr="Database: The impact of COVID-19 on state teacher-preparation policy from Deans for Impact">
            <a:extLst>
              <a:ext uri="{FF2B5EF4-FFF2-40B4-BE49-F238E27FC236}">
                <a16:creationId xmlns:a16="http://schemas.microsoft.com/office/drawing/2014/main" id="{963E36A6-4DDD-498C-8ED9-1BDF2D08AD0B}"/>
              </a:ext>
            </a:extLst>
          </p:cNvPr>
          <p:cNvPicPr>
            <a:picLocks noChangeAspect="1"/>
          </p:cNvPicPr>
          <p:nvPr/>
        </p:nvPicPr>
        <p:blipFill rotWithShape="1">
          <a:blip r:embed="rId7"/>
          <a:srcRect l="20000" t="27636" r="21875" b="35556"/>
          <a:stretch/>
        </p:blipFill>
        <p:spPr>
          <a:xfrm>
            <a:off x="8909568" y="4371962"/>
            <a:ext cx="3095506" cy="1384302"/>
          </a:xfrm>
          <a:prstGeom prst="rect">
            <a:avLst/>
          </a:prstGeom>
          <a:ln>
            <a:solidFill>
              <a:schemeClr val="tx2"/>
            </a:solidFill>
          </a:ln>
        </p:spPr>
      </p:pic>
    </p:spTree>
    <p:extLst>
      <p:ext uri="{BB962C8B-B14F-4D97-AF65-F5344CB8AC3E}">
        <p14:creationId xmlns:p14="http://schemas.microsoft.com/office/powerpoint/2010/main" val="401476888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itle"/>
          <p:cNvSpPr>
            <a:spLocks noGrp="1"/>
          </p:cNvSpPr>
          <p:nvPr>
            <p:ph type="title"/>
          </p:nvPr>
        </p:nvSpPr>
        <p:spPr>
          <a:xfrm>
            <a:off x="838200" y="1219200"/>
            <a:ext cx="10515600" cy="804861"/>
          </a:xfrm>
        </p:spPr>
        <p:txBody>
          <a:bodyPr anchor="t"/>
          <a:lstStyle/>
          <a:p>
            <a:pPr algn="ctr"/>
            <a:r>
              <a:rPr lang="en-US" b="1" dirty="0"/>
              <a:t>Questions </a:t>
            </a:r>
            <a:r>
              <a:rPr lang="en-US" b="1" dirty="0">
                <a:solidFill>
                  <a:srgbClr val="1C7B37"/>
                </a:solidFill>
              </a:rPr>
              <a:t>I</a:t>
            </a:r>
            <a:r>
              <a:rPr lang="en-US" b="1" dirty="0"/>
              <a:t> </a:t>
            </a:r>
            <a:r>
              <a:rPr lang="en-US" b="1" dirty="0">
                <a:solidFill>
                  <a:srgbClr val="81C14A"/>
                </a:solidFill>
              </a:rPr>
              <a:t>Comments</a:t>
            </a:r>
            <a:endParaRPr lang="en-US" b="1" dirty="0"/>
          </a:p>
        </p:txBody>
      </p:sp>
      <p:pic>
        <p:nvPicPr>
          <p:cNvPr id="2" name="Picture 1">
            <a:extLst>
              <a:ext uri="{FF2B5EF4-FFF2-40B4-BE49-F238E27FC236}">
                <a16:creationId xmlns:a16="http://schemas.microsoft.com/office/drawing/2014/main" id="{C47921FA-5439-46F7-B5BB-BDE58339F6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5750" y="2024060"/>
            <a:ext cx="11620500" cy="3690939"/>
          </a:xfrm>
          <a:prstGeom prst="rect">
            <a:avLst/>
          </a:prstGeom>
        </p:spPr>
      </p:pic>
    </p:spTree>
    <p:extLst>
      <p:ext uri="{BB962C8B-B14F-4D97-AF65-F5344CB8AC3E}">
        <p14:creationId xmlns:p14="http://schemas.microsoft.com/office/powerpoint/2010/main" val="146207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B9579C-B570-4E00-8CA4-A9EFE5CBE658}"/>
              </a:ext>
            </a:extLst>
          </p:cNvPr>
          <p:cNvSpPr>
            <a:spLocks noGrp="1"/>
          </p:cNvSpPr>
          <p:nvPr>
            <p:ph type="body" sz="quarter" idx="10"/>
          </p:nvPr>
        </p:nvSpPr>
        <p:spPr/>
        <p:txBody>
          <a:bodyPr/>
          <a:lstStyle/>
          <a:p>
            <a:r>
              <a:rPr lang="en-US" b="1" dirty="0"/>
              <a:t>Thank You!</a:t>
            </a:r>
          </a:p>
        </p:txBody>
      </p:sp>
      <p:sp>
        <p:nvSpPr>
          <p:cNvPr id="2" name="Title 1">
            <a:extLst>
              <a:ext uri="{FF2B5EF4-FFF2-40B4-BE49-F238E27FC236}">
                <a16:creationId xmlns:a16="http://schemas.microsoft.com/office/drawing/2014/main" id="{07DA52EC-B4E3-4935-B625-0560F03B612D}"/>
              </a:ext>
            </a:extLst>
          </p:cNvPr>
          <p:cNvSpPr>
            <a:spLocks noGrp="1"/>
          </p:cNvSpPr>
          <p:nvPr>
            <p:ph type="title" idx="4294967295"/>
          </p:nvPr>
        </p:nvSpPr>
        <p:spPr/>
        <p:txBody>
          <a:bodyPr/>
          <a:lstStyle/>
          <a:p>
            <a:r>
              <a:rPr lang="en-US" b="1" dirty="0">
                <a:solidFill>
                  <a:srgbClr val="2C506A"/>
                </a:solidFill>
              </a:rPr>
              <a:t>Thank You!</a:t>
            </a:r>
            <a:endParaRPr lang="en-US" dirty="0">
              <a:solidFill>
                <a:srgbClr val="2C506A"/>
              </a:solidFill>
            </a:endParaRPr>
          </a:p>
        </p:txBody>
      </p:sp>
    </p:spTree>
    <p:extLst>
      <p:ext uri="{BB962C8B-B14F-4D97-AF65-F5344CB8AC3E}">
        <p14:creationId xmlns:p14="http://schemas.microsoft.com/office/powerpoint/2010/main" val="3998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r>
              <a:rPr lang="en-US" altLang="en-US" dirty="0"/>
              <a:t>Turning Trying Times into Opportunity </a:t>
            </a:r>
          </a:p>
        </p:txBody>
      </p:sp>
      <p:sp>
        <p:nvSpPr>
          <p:cNvPr id="8" name="Text Placeholder 7">
            <a:extLst>
              <a:ext uri="{FF2B5EF4-FFF2-40B4-BE49-F238E27FC236}">
                <a16:creationId xmlns:a16="http://schemas.microsoft.com/office/drawing/2014/main" id="{33B2D707-4B5E-454F-90B7-21A7D85E5D50}"/>
              </a:ext>
            </a:extLst>
          </p:cNvPr>
          <p:cNvSpPr>
            <a:spLocks noGrp="1"/>
          </p:cNvSpPr>
          <p:nvPr>
            <p:ph type="body" idx="1"/>
          </p:nvPr>
        </p:nvSpPr>
        <p:spPr>
          <a:xfrm>
            <a:off x="611187" y="835414"/>
            <a:ext cx="10944224" cy="672111"/>
          </a:xfrm>
        </p:spPr>
        <p:txBody>
          <a:bodyPr>
            <a:normAutofit/>
          </a:bodyPr>
          <a:lstStyle/>
          <a:p>
            <a:pPr marL="914400" lvl="1" indent="-457200">
              <a:spcBef>
                <a:spcPts val="0"/>
              </a:spcBef>
              <a:buFont typeface="Wingdings" panose="05000000000000000000" pitchFamily="2" charset="2"/>
              <a:buChar char="Ø"/>
            </a:pPr>
            <a:r>
              <a:rPr lang="en-US" sz="3200" dirty="0">
                <a:latin typeface="Calibri Light"/>
                <a:ea typeface="Times New Roman" panose="02020603050405020304" pitchFamily="18" charset="0"/>
                <a:cs typeface="Calibri" panose="020F0502020204030204" pitchFamily="34" charset="0"/>
              </a:rPr>
              <a:t>Establishing and Retaining the Educator Workforce</a:t>
            </a:r>
            <a:endParaRPr lang="en-US" dirty="0"/>
          </a:p>
        </p:txBody>
      </p:sp>
      <p:pic>
        <p:nvPicPr>
          <p:cNvPr id="2" name="Picture 1" descr="Brief from the CEEDAR Center, AACTE, and the Center on Great Teachers and Leaders: Addressing Shortages of Educators in an Uncertain COVID-19 Landscape: Viewing Teacher Candidates as Assets">
            <a:extLst>
              <a:ext uri="{FF2B5EF4-FFF2-40B4-BE49-F238E27FC236}">
                <a16:creationId xmlns:a16="http://schemas.microsoft.com/office/drawing/2014/main" id="{C1D30ED8-E40C-4336-9287-2039204E30F0}"/>
              </a:ext>
            </a:extLst>
          </p:cNvPr>
          <p:cNvPicPr>
            <a:picLocks noChangeAspect="1"/>
          </p:cNvPicPr>
          <p:nvPr/>
        </p:nvPicPr>
        <p:blipFill>
          <a:blip r:embed="rId3"/>
          <a:stretch>
            <a:fillRect/>
          </a:stretch>
        </p:blipFill>
        <p:spPr>
          <a:xfrm>
            <a:off x="434082" y="1698704"/>
            <a:ext cx="3240258" cy="4229253"/>
          </a:xfrm>
          <a:prstGeom prst="rect">
            <a:avLst/>
          </a:prstGeom>
        </p:spPr>
      </p:pic>
      <p:pic>
        <p:nvPicPr>
          <p:cNvPr id="3" name="Picture 2" descr="Brief from the CEEDAR Center, AACTE, and the Center on Great Teachers and Leaders: Practice-Based Prepartion in Teacher Education">
            <a:extLst>
              <a:ext uri="{FF2B5EF4-FFF2-40B4-BE49-F238E27FC236}">
                <a16:creationId xmlns:a16="http://schemas.microsoft.com/office/drawing/2014/main" id="{E2D7C452-A996-4B5A-94C5-F5F7087CBF7A}"/>
              </a:ext>
            </a:extLst>
          </p:cNvPr>
          <p:cNvPicPr>
            <a:picLocks noChangeAspect="1"/>
          </p:cNvPicPr>
          <p:nvPr/>
        </p:nvPicPr>
        <p:blipFill>
          <a:blip r:embed="rId4"/>
          <a:stretch>
            <a:fillRect/>
          </a:stretch>
        </p:blipFill>
        <p:spPr>
          <a:xfrm>
            <a:off x="3962400" y="1698705"/>
            <a:ext cx="3341029" cy="4229253"/>
          </a:xfrm>
          <a:prstGeom prst="rect">
            <a:avLst/>
          </a:prstGeom>
        </p:spPr>
      </p:pic>
      <p:pic>
        <p:nvPicPr>
          <p:cNvPr id="7" name="Picture 6" descr="Practical Example from Learning to Teach Brief. Video Analysis">
            <a:extLst>
              <a:ext uri="{FF2B5EF4-FFF2-40B4-BE49-F238E27FC236}">
                <a16:creationId xmlns:a16="http://schemas.microsoft.com/office/drawing/2014/main" id="{A6F4A2E6-89C3-420B-889A-B0A613371FCD}"/>
              </a:ext>
            </a:extLst>
          </p:cNvPr>
          <p:cNvPicPr>
            <a:picLocks noChangeAspect="1"/>
          </p:cNvPicPr>
          <p:nvPr/>
        </p:nvPicPr>
        <p:blipFill rotWithShape="1">
          <a:blip r:embed="rId5"/>
          <a:srcRect l="18750" t="38694" r="20000" b="26667"/>
          <a:stretch/>
        </p:blipFill>
        <p:spPr>
          <a:xfrm>
            <a:off x="7675298" y="2130268"/>
            <a:ext cx="4082620" cy="1298732"/>
          </a:xfrm>
          <a:prstGeom prst="rect">
            <a:avLst/>
          </a:prstGeom>
          <a:ln>
            <a:solidFill>
              <a:schemeClr val="tx2"/>
            </a:solidFill>
          </a:ln>
        </p:spPr>
      </p:pic>
      <p:pic>
        <p:nvPicPr>
          <p:cNvPr id="10" name="Picture 9" descr="Practical Example from Learning to Teach Brief. Bug-in Ear Coaching">
            <a:extLst>
              <a:ext uri="{FF2B5EF4-FFF2-40B4-BE49-F238E27FC236}">
                <a16:creationId xmlns:a16="http://schemas.microsoft.com/office/drawing/2014/main" id="{3FFEC827-C8E8-432E-860F-393E326B9106}"/>
              </a:ext>
            </a:extLst>
          </p:cNvPr>
          <p:cNvPicPr>
            <a:picLocks noChangeAspect="1"/>
          </p:cNvPicPr>
          <p:nvPr/>
        </p:nvPicPr>
        <p:blipFill rotWithShape="1">
          <a:blip r:embed="rId6"/>
          <a:srcRect l="19375" t="37778" r="20000" b="32222"/>
          <a:stretch/>
        </p:blipFill>
        <p:spPr>
          <a:xfrm>
            <a:off x="7675298" y="3928359"/>
            <a:ext cx="4228630" cy="1177041"/>
          </a:xfrm>
          <a:prstGeom prst="rect">
            <a:avLst/>
          </a:prstGeom>
          <a:ln>
            <a:solidFill>
              <a:schemeClr val="tx2"/>
            </a:solidFill>
          </a:ln>
        </p:spPr>
      </p:pic>
    </p:spTree>
    <p:extLst>
      <p:ext uri="{BB962C8B-B14F-4D97-AF65-F5344CB8AC3E}">
        <p14:creationId xmlns:p14="http://schemas.microsoft.com/office/powerpoint/2010/main" val="10452762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5258" y="1225574"/>
            <a:ext cx="8339257" cy="1790700"/>
          </a:xfrm>
        </p:spPr>
        <p:txBody>
          <a:bodyPr anchor="t">
            <a:noAutofit/>
          </a:bodyPr>
          <a:lstStyle/>
          <a:p>
            <a:r>
              <a:rPr lang="en-US" sz="4000" b="1" dirty="0">
                <a:solidFill>
                  <a:schemeClr val="bg1"/>
                </a:solidFill>
              </a:rPr>
              <a:t>Preparing Doctoral Students to Become  Special Education Leaders: Research, Personnel Preparation, and Policy  </a:t>
            </a:r>
            <a:endParaRPr lang="en-US" sz="4000" b="1" dirty="0">
              <a:solidFill>
                <a:schemeClr val="bg1"/>
              </a:solidFill>
              <a:latin typeface="+mn-lt"/>
            </a:endParaRPr>
          </a:p>
        </p:txBody>
      </p:sp>
      <p:sp>
        <p:nvSpPr>
          <p:cNvPr id="3" name="Subtitle 2"/>
          <p:cNvSpPr>
            <a:spLocks noGrp="1"/>
          </p:cNvSpPr>
          <p:nvPr>
            <p:ph type="subTitle" idx="1"/>
          </p:nvPr>
        </p:nvSpPr>
        <p:spPr>
          <a:xfrm>
            <a:off x="2667000" y="3016275"/>
            <a:ext cx="6858000" cy="2254049"/>
          </a:xfrm>
        </p:spPr>
        <p:txBody>
          <a:bodyPr>
            <a:normAutofit fontScale="40000" lnSpcReduction="20000"/>
          </a:bodyPr>
          <a:lstStyle/>
          <a:p>
            <a:endParaRPr lang="en-US" dirty="0">
              <a:solidFill>
                <a:schemeClr val="bg1"/>
              </a:solidFill>
            </a:endParaRPr>
          </a:p>
          <a:p>
            <a:pPr fontAlgn="base"/>
            <a:r>
              <a:rPr lang="en-US" sz="4000" b="1" dirty="0">
                <a:solidFill>
                  <a:srgbClr val="C00000"/>
                </a:solidFill>
              </a:rPr>
              <a:t>Preparation of Special Education, Early Intervention, and Related Services Leadership Personnel</a:t>
            </a:r>
          </a:p>
          <a:p>
            <a:pPr fontAlgn="base"/>
            <a:r>
              <a:rPr lang="en-US" sz="4000" b="1" dirty="0">
                <a:solidFill>
                  <a:srgbClr val="C00000"/>
                </a:solidFill>
              </a:rPr>
              <a:t>CFDA: 84.325D</a:t>
            </a:r>
            <a:endParaRPr lang="en-US" sz="4000" dirty="0">
              <a:solidFill>
                <a:srgbClr val="C00000"/>
              </a:solidFill>
            </a:endParaRPr>
          </a:p>
          <a:p>
            <a:r>
              <a:rPr lang="en-US" sz="4000" dirty="0">
                <a:solidFill>
                  <a:schemeClr val="bg1"/>
                </a:solidFill>
              </a:rPr>
              <a:t>Project Family IMPACT I (H325D150036)</a:t>
            </a:r>
          </a:p>
          <a:p>
            <a:r>
              <a:rPr lang="en-US" sz="4000" dirty="0">
                <a:solidFill>
                  <a:schemeClr val="bg1"/>
                </a:solidFill>
              </a:rPr>
              <a:t>Project STePS (H325D180023) </a:t>
            </a:r>
          </a:p>
          <a:p>
            <a:r>
              <a:rPr lang="en-US" sz="4000" dirty="0">
                <a:solidFill>
                  <a:schemeClr val="bg1"/>
                </a:solidFill>
              </a:rPr>
              <a:t>Project Family IMPACT II (H325D190020)</a:t>
            </a:r>
          </a:p>
          <a:p>
            <a:r>
              <a:rPr lang="en-US" sz="4000" dirty="0">
                <a:solidFill>
                  <a:schemeClr val="bg1"/>
                </a:solidFill>
                <a:ea typeface="Arial" charset="0"/>
                <a:cs typeface="Arial" charset="0"/>
              </a:rPr>
              <a:t>Project Co-LEAD (</a:t>
            </a:r>
            <a:r>
              <a:rPr lang="en-US" sz="4000" dirty="0">
                <a:solidFill>
                  <a:schemeClr val="bg1"/>
                </a:solidFill>
              </a:rPr>
              <a:t>H325D190043) (University of Oregon &amp; Purdue University)</a:t>
            </a:r>
            <a:endParaRPr lang="en-US" sz="4000" dirty="0">
              <a:solidFill>
                <a:schemeClr val="bg1"/>
              </a:solidFill>
              <a:ea typeface="Arial" charset="0"/>
              <a:cs typeface="Arial" charset="0"/>
            </a:endParaRPr>
          </a:p>
        </p:txBody>
      </p:sp>
      <p:sp>
        <p:nvSpPr>
          <p:cNvPr id="6" name="TextBox 5">
            <a:extLst>
              <a:ext uri="{FF2B5EF4-FFF2-40B4-BE49-F238E27FC236}">
                <a16:creationId xmlns:a16="http://schemas.microsoft.com/office/drawing/2014/main" id="{FDBA91F5-6D20-45F5-9AE9-34669A25DCD2}"/>
              </a:ext>
            </a:extLst>
          </p:cNvPr>
          <p:cNvSpPr txBox="1"/>
          <p:nvPr/>
        </p:nvSpPr>
        <p:spPr>
          <a:xfrm>
            <a:off x="1219200" y="5486401"/>
            <a:ext cx="5410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Hedda Meadan, Ph.D., BCBA-D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meadan@Illinois.edu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17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3F6E-A9A3-1140-8574-DB53911E8D6E}"/>
              </a:ext>
            </a:extLst>
          </p:cNvPr>
          <p:cNvSpPr>
            <a:spLocks noGrp="1"/>
          </p:cNvSpPr>
          <p:nvPr>
            <p:ph type="title"/>
          </p:nvPr>
        </p:nvSpPr>
        <p:spPr/>
        <p:txBody>
          <a:bodyPr/>
          <a:lstStyle/>
          <a:p>
            <a:pPr algn="ctr"/>
            <a:r>
              <a:rPr lang="en-US" b="1" dirty="0">
                <a:solidFill>
                  <a:srgbClr val="2015D3"/>
                </a:solidFill>
              </a:rPr>
              <a:t>Partnering with Families </a:t>
            </a:r>
          </a:p>
        </p:txBody>
      </p:sp>
      <p:sp>
        <p:nvSpPr>
          <p:cNvPr id="3" name="Content Placeholder 2">
            <a:extLst>
              <a:ext uri="{FF2B5EF4-FFF2-40B4-BE49-F238E27FC236}">
                <a16:creationId xmlns:a16="http://schemas.microsoft.com/office/drawing/2014/main" id="{CAC1C17B-25F8-A540-9793-F382ED5964E4}"/>
              </a:ext>
            </a:extLst>
          </p:cNvPr>
          <p:cNvSpPr>
            <a:spLocks noGrp="1"/>
          </p:cNvSpPr>
          <p:nvPr>
            <p:ph idx="1"/>
          </p:nvPr>
        </p:nvSpPr>
        <p:spPr/>
        <p:txBody>
          <a:bodyPr/>
          <a:lstStyle/>
          <a:p>
            <a:pPr marL="0" indent="0">
              <a:buNone/>
            </a:pPr>
            <a:r>
              <a:rPr lang="en-US" b="1" dirty="0">
                <a:solidFill>
                  <a:srgbClr val="C00000"/>
                </a:solidFill>
                <a:latin typeface="Century Gothic" charset="0"/>
                <a:ea typeface="Century Gothic" charset="0"/>
                <a:cs typeface="Century Gothic" charset="0"/>
              </a:rPr>
              <a:t>DEC Family Practices </a:t>
            </a:r>
            <a:endParaRPr lang="en-US" i="1" dirty="0">
              <a:solidFill>
                <a:srgbClr val="C00000"/>
              </a:solidFill>
              <a:ea typeface="Arial" charset="0"/>
              <a:cs typeface="Arial" charset="0"/>
            </a:endParaRPr>
          </a:p>
          <a:p>
            <a:r>
              <a:rPr lang="en-US" i="1" dirty="0">
                <a:ea typeface="Arial" charset="0"/>
                <a:cs typeface="Arial" charset="0"/>
              </a:rPr>
              <a:t>Family-centered practices</a:t>
            </a:r>
            <a:endParaRPr lang="en-US" dirty="0">
              <a:ea typeface="Arial" charset="0"/>
              <a:cs typeface="Arial" charset="0"/>
            </a:endParaRPr>
          </a:p>
          <a:p>
            <a:r>
              <a:rPr lang="en-US" i="1" dirty="0">
                <a:ea typeface="Arial" charset="0"/>
                <a:cs typeface="Arial" charset="0"/>
              </a:rPr>
              <a:t>Family capacity-building practices</a:t>
            </a:r>
          </a:p>
          <a:p>
            <a:r>
              <a:rPr lang="en-US" i="1" dirty="0">
                <a:ea typeface="Arial" charset="0"/>
                <a:cs typeface="Arial" charset="0"/>
              </a:rPr>
              <a:t>Family and professional collaboration</a:t>
            </a:r>
            <a:endParaRPr lang="en-US" sz="2000" dirty="0">
              <a:ea typeface="Arial" charset="0"/>
              <a:cs typeface="Arial" charset="0"/>
            </a:endParaRPr>
          </a:p>
          <a:p>
            <a:endParaRPr lang="en-US" dirty="0"/>
          </a:p>
        </p:txBody>
      </p:sp>
      <p:pic>
        <p:nvPicPr>
          <p:cNvPr id="5" name="Picture 4">
            <a:extLst>
              <a:ext uri="{FF2B5EF4-FFF2-40B4-BE49-F238E27FC236}">
                <a16:creationId xmlns:a16="http://schemas.microsoft.com/office/drawing/2014/main" id="{4901C612-40F7-DA45-892F-6E76A205B7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982" y="2951715"/>
            <a:ext cx="3401018" cy="3401018"/>
          </a:xfrm>
          <a:prstGeom prst="rect">
            <a:avLst/>
          </a:prstGeom>
        </p:spPr>
      </p:pic>
      <p:sp>
        <p:nvSpPr>
          <p:cNvPr id="6" name="TextBox 5">
            <a:extLst>
              <a:ext uri="{FF2B5EF4-FFF2-40B4-BE49-F238E27FC236}">
                <a16:creationId xmlns:a16="http://schemas.microsoft.com/office/drawing/2014/main" id="{25644AA8-D402-2144-9029-BB93D0D1D749}"/>
              </a:ext>
            </a:extLst>
          </p:cNvPr>
          <p:cNvSpPr txBox="1"/>
          <p:nvPr/>
        </p:nvSpPr>
        <p:spPr>
          <a:xfrm>
            <a:off x="2152651" y="4121757"/>
            <a:ext cx="6217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www.dec-sped.org/recommendedpractices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72419"/>
      </p:ext>
    </p:extLst>
  </p:cSld>
  <p:clrMapOvr>
    <a:masterClrMapping/>
  </p:clrMapOvr>
</p:sld>
</file>

<file path=ppt/theme/theme1.xml><?xml version="1.0" encoding="utf-8"?>
<a:theme xmlns:a="http://schemas.openxmlformats.org/drawingml/2006/main" name="OSERS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SERS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id="{5D7C8544-BBB3-4261-BCE9-AFE8EB654F70}" vid="{B0D2512E-6528-429B-9D56-5322493405D6}"/>
    </a:ext>
  </a:extLst>
</a:theme>
</file>

<file path=ppt/theme/theme2.xml><?xml version="1.0" encoding="utf-8"?>
<a:theme xmlns:a="http://schemas.openxmlformats.org/drawingml/2006/main" name="OSEP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id="{5D7C8544-BBB3-4261-BCE9-AFE8EB654F70}" vid="{C71207BD-3DAD-45A8-836D-D9C8809684AF}"/>
    </a:ext>
  </a:extLst>
</a:theme>
</file>

<file path=ppt/theme/theme3.xml><?xml version="1.0" encoding="utf-8"?>
<a:theme xmlns:a="http://schemas.openxmlformats.org/drawingml/2006/main" name="OSEP-IDE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id="{5D7C8544-BBB3-4261-BCE9-AFE8EB654F70}" vid="{F6CFDE0C-D2B5-4D46-A2A7-CD6B383F51E5}"/>
    </a:ext>
  </a:extLst>
</a:theme>
</file>

<file path=ppt/theme/theme4.xml><?xml version="1.0" encoding="utf-8"?>
<a:theme xmlns:a="http://schemas.openxmlformats.org/drawingml/2006/main" name="RSA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RS_PPT_Template" id="{5D7C8544-BBB3-4261-BCE9-AFE8EB654F70}" vid="{1892D8DE-289D-4B4B-AAF7-F8A5CD24ABAB}"/>
    </a:ext>
  </a:extLst>
</a:theme>
</file>

<file path=ppt/theme/theme5.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SERS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SERS Them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792FD385D7444C85857B3C4B832346" ma:contentTypeVersion="11" ma:contentTypeDescription="Create a new document." ma:contentTypeScope="" ma:versionID="ecea5c2ce25630850469cd990683a625">
  <xsd:schema xmlns:xsd="http://www.w3.org/2001/XMLSchema" xmlns:xs="http://www.w3.org/2001/XMLSchema" xmlns:p="http://schemas.microsoft.com/office/2006/metadata/properties" xmlns:ns2="04a9aeb6-62a3-4e10-8746-b30843c659ea" xmlns:ns3="77ec9820-26bd-48b1-b406-a2e69b9fc0b8" targetNamespace="http://schemas.microsoft.com/office/2006/metadata/properties" ma:root="true" ma:fieldsID="c929934bfaf7f54a84a95adc35c7ab78" ns2:_="" ns3:_="">
    <xsd:import namespace="04a9aeb6-62a3-4e10-8746-b30843c659ea"/>
    <xsd:import namespace="77ec9820-26bd-48b1-b406-a2e69b9fc0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9aeb6-62a3-4e10-8746-b30843c65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ec9820-26bd-48b1-b406-a2e69b9fc0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217BE2-2741-4E9D-B9E1-A30D5E0BF2F9}">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7ec9820-26bd-48b1-b406-a2e69b9fc0b8"/>
    <ds:schemaRef ds:uri="http://purl.org/dc/terms/"/>
    <ds:schemaRef ds:uri="04a9aeb6-62a3-4e10-8746-b30843c659ea"/>
    <ds:schemaRef ds:uri="http://www.w3.org/XML/1998/namespace"/>
    <ds:schemaRef ds:uri="http://purl.org/dc/dcmitype/"/>
  </ds:schemaRefs>
</ds:datastoreItem>
</file>

<file path=customXml/itemProps2.xml><?xml version="1.0" encoding="utf-8"?>
<ds:datastoreItem xmlns:ds="http://schemas.openxmlformats.org/officeDocument/2006/customXml" ds:itemID="{4461E55E-4D67-42E2-8851-04A1C784AE7A}">
  <ds:schemaRefs>
    <ds:schemaRef ds:uri="http://schemas.microsoft.com/sharepoint/v3/contenttype/forms"/>
  </ds:schemaRefs>
</ds:datastoreItem>
</file>

<file path=customXml/itemProps3.xml><?xml version="1.0" encoding="utf-8"?>
<ds:datastoreItem xmlns:ds="http://schemas.openxmlformats.org/officeDocument/2006/customXml" ds:itemID="{22951EED-B609-41E5-A98B-473FC54F64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9aeb6-62a3-4e10-8746-b30843c659ea"/>
    <ds:schemaRef ds:uri="77ec9820-26bd-48b1-b406-a2e69b9fc0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 OSEP Reviewer Orientation 2020</Template>
  <TotalTime>7211</TotalTime>
  <Words>2708</Words>
  <Application>Microsoft Office PowerPoint</Application>
  <PresentationFormat>Widescreen</PresentationFormat>
  <Paragraphs>537</Paragraphs>
  <Slides>61</Slides>
  <Notes>47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61</vt:i4>
      </vt:variant>
    </vt:vector>
  </HeadingPairs>
  <TitlesOfParts>
    <vt:vector size="83" baseType="lpstr">
      <vt:lpstr>Arial</vt:lpstr>
      <vt:lpstr>Calibri Light</vt:lpstr>
      <vt:lpstr>Helvetica</vt:lpstr>
      <vt:lpstr>Arial Narrow</vt:lpstr>
      <vt:lpstr>Wingdings</vt:lpstr>
      <vt:lpstr>Wingdings 3</vt:lpstr>
      <vt:lpstr>Courier New</vt:lpstr>
      <vt:lpstr>Segoe UI Black</vt:lpstr>
      <vt:lpstr>Avenir Roman</vt:lpstr>
      <vt:lpstr>Tw Cen MT</vt:lpstr>
      <vt:lpstr>inherit</vt:lpstr>
      <vt:lpstr>Georgia</vt:lpstr>
      <vt:lpstr>Century Gothic</vt:lpstr>
      <vt:lpstr>Times New Roman</vt:lpstr>
      <vt:lpstr>Calibri</vt:lpstr>
      <vt:lpstr>OSERS Design Masters</vt:lpstr>
      <vt:lpstr>OSEP Design Masters</vt:lpstr>
      <vt:lpstr>OSEP-IDEA Design Masters</vt:lpstr>
      <vt:lpstr>RSA Design Masters</vt:lpstr>
      <vt:lpstr>Default Theme</vt:lpstr>
      <vt:lpstr>Office Theme</vt:lpstr>
      <vt:lpstr>1_Office Theme</vt:lpstr>
      <vt:lpstr>Personnel Development Program: Program Area Check-In 2020 (CFDA 84.325) Welcome! </vt:lpstr>
      <vt:lpstr>Opening Remarks</vt:lpstr>
      <vt:lpstr>DRAFT See what you think!</vt:lpstr>
      <vt:lpstr>OSEP Expectations                         for Family Engagement</vt:lpstr>
      <vt:lpstr>OSEP Priority: COVID-19</vt:lpstr>
      <vt:lpstr>Educator Preparation</vt:lpstr>
      <vt:lpstr>Turning Trying Times into Opportunity </vt:lpstr>
      <vt:lpstr>Preparing Doctoral Students to Become  Special Education Leaders: Research, Personnel Preparation, and Policy  </vt:lpstr>
      <vt:lpstr>Partnering with Families </vt:lpstr>
      <vt:lpstr>Building Relationships With Families</vt:lpstr>
      <vt:lpstr>Adult Learning Theory</vt:lpstr>
      <vt:lpstr>Adult Learning</vt:lpstr>
      <vt:lpstr>Cascading Model Training and Coaching Professionals to Work with Families </vt:lpstr>
      <vt:lpstr>Cascading Model Training and Coaching Professionals to Work with Families </vt:lpstr>
      <vt:lpstr>Cascading Model Training and Coaching Professionals to Work with Families </vt:lpstr>
      <vt:lpstr>Cascading Model Training and Coaching Professionals to Work with Families </vt:lpstr>
      <vt:lpstr>Technology</vt:lpstr>
      <vt:lpstr>Video</vt:lpstr>
      <vt:lpstr>Channon K. Horn, Ph.D. University of Kentucky  Traditional, 4-year, special education  with dual licensure program  21 Candidates fulfilling Student Teaching Requirements 18 Candidates completing an advanced practicum experience</vt:lpstr>
      <vt:lpstr>Embedded Opportunities</vt:lpstr>
      <vt:lpstr>The Swift Shift</vt:lpstr>
      <vt:lpstr>The Swift Shift</vt:lpstr>
      <vt:lpstr>Mutually Beneficial</vt:lpstr>
      <vt:lpstr>Lessons Learned</vt:lpstr>
      <vt:lpstr>Lesson Learned</vt:lpstr>
      <vt:lpstr>Questions or Comments? </vt:lpstr>
      <vt:lpstr>DaShaunda Patterson, Ph.D.</vt:lpstr>
      <vt:lpstr>Description</vt:lpstr>
      <vt:lpstr>Example of PLO</vt:lpstr>
      <vt:lpstr>Preparation of Candidates for PLO</vt:lpstr>
      <vt:lpstr>Implementation Considerations</vt:lpstr>
      <vt:lpstr>Moving Community-Embedded Teacher Preparation Online</vt:lpstr>
      <vt:lpstr>UCF School of Teacher Education</vt:lpstr>
      <vt:lpstr>Our goal is to make a visible IMPACT  in local schools every semester      </vt:lpstr>
      <vt:lpstr>Meeting Needs During Closures       </vt:lpstr>
      <vt:lpstr>Working as a Community</vt:lpstr>
      <vt:lpstr>Leveraging Talent and Teamwork</vt:lpstr>
      <vt:lpstr>UCP Online</vt:lpstr>
      <vt:lpstr>Pine Hills 2nd Grade Daily Schedule</vt:lpstr>
      <vt:lpstr>Practice-based Opportunities</vt:lpstr>
      <vt:lpstr>Considerations  for preparing students for this type of work in the future   </vt:lpstr>
      <vt:lpstr>Considerations</vt:lpstr>
      <vt:lpstr>Reinforce “sand-box” approach to technology rather than teaching specific tools/tech   </vt:lpstr>
      <vt:lpstr>5 Stages of Service Learning</vt:lpstr>
      <vt:lpstr>Embed Remote Audio Coach and Other Tools in Coursework</vt:lpstr>
      <vt:lpstr>Questions or Comments? </vt:lpstr>
      <vt:lpstr>CEEDAR</vt:lpstr>
      <vt:lpstr>ECPC</vt:lpstr>
      <vt:lpstr>IRIS</vt:lpstr>
      <vt:lpstr>NCII </vt:lpstr>
      <vt:lpstr>PBIS </vt:lpstr>
      <vt:lpstr>Virtual IEP Meeting Tip Sheets</vt:lpstr>
      <vt:lpstr>Resources to Share? </vt:lpstr>
      <vt:lpstr>PDP Cross-Project Collaboration: The Logic</vt:lpstr>
      <vt:lpstr>PDP Cross-Project Collaboration: The Value</vt:lpstr>
      <vt:lpstr>PDP Cross-Project Collaboration: The Vision</vt:lpstr>
      <vt:lpstr>PDP Cross-Project Collaboration: The Plan</vt:lpstr>
      <vt:lpstr>PDP: Cross-Project Collaboration</vt:lpstr>
      <vt:lpstr>OSEP Updates &amp; Announcements</vt:lpstr>
      <vt:lpstr>Questions I Comments</vt:lpstr>
      <vt:lpstr>Thank You!</vt:lpstr>
    </vt:vector>
  </TitlesOfParts>
  <Manager/>
  <Company>U.S. Department of Education, OSERS</Company>
  <LinksUpToDate>false</LinksUpToDate>
  <SharedDoc>false</SharedDoc>
  <HyperlinkBase>www.ed.gov/osers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Title) (CFDA 84.####) Reviewer Orientation</dc:title>
  <dc:subject>Special Education and Rehabilitative Services</dc:subject>
  <dc:creator>Allen, Sarah</dc:creator>
  <cp:keywords>OSERS</cp:keywords>
  <cp:lastModifiedBy>Reed, Jennifer</cp:lastModifiedBy>
  <cp:revision>157</cp:revision>
  <cp:lastPrinted>2019-09-13T14:52:07Z</cp:lastPrinted>
  <dcterms:created xsi:type="dcterms:W3CDTF">2020-03-06T21:37:46Z</dcterms:created>
  <dcterms:modified xsi:type="dcterms:W3CDTF">2020-08-06T21:36:21Z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0x010100AD792FD385D7444C85857B3C4B832346</vt:lpwstr>
  </property>
</Properties>
</file>