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66" r:id="rId2"/>
  </p:sldMasterIdLst>
  <p:notesMasterIdLst>
    <p:notesMasterId r:id="rId61"/>
  </p:notesMasterIdLst>
  <p:handoutMasterIdLst>
    <p:handoutMasterId r:id="rId62"/>
  </p:handoutMasterIdLst>
  <p:sldIdLst>
    <p:sldId id="622" r:id="rId3"/>
    <p:sldId id="492" r:id="rId4"/>
    <p:sldId id="486" r:id="rId5"/>
    <p:sldId id="613" r:id="rId6"/>
    <p:sldId id="612" r:id="rId7"/>
    <p:sldId id="603" r:id="rId8"/>
    <p:sldId id="495" r:id="rId9"/>
    <p:sldId id="496" r:id="rId10"/>
    <p:sldId id="566" r:id="rId11"/>
    <p:sldId id="567" r:id="rId12"/>
    <p:sldId id="536" r:id="rId13"/>
    <p:sldId id="500" r:id="rId14"/>
    <p:sldId id="501" r:id="rId15"/>
    <p:sldId id="568" r:id="rId16"/>
    <p:sldId id="569" r:id="rId17"/>
    <p:sldId id="570" r:id="rId18"/>
    <p:sldId id="571" r:id="rId19"/>
    <p:sldId id="572" r:id="rId20"/>
    <p:sldId id="573" r:id="rId21"/>
    <p:sldId id="611" r:id="rId22"/>
    <p:sldId id="616" r:id="rId23"/>
    <p:sldId id="579" r:id="rId24"/>
    <p:sldId id="540" r:id="rId25"/>
    <p:sldId id="564" r:id="rId26"/>
    <p:sldId id="580" r:id="rId27"/>
    <p:sldId id="541" r:id="rId28"/>
    <p:sldId id="542" r:id="rId29"/>
    <p:sldId id="581" r:id="rId30"/>
    <p:sldId id="582" r:id="rId31"/>
    <p:sldId id="583" r:id="rId32"/>
    <p:sldId id="584" r:id="rId33"/>
    <p:sldId id="585" r:id="rId34"/>
    <p:sldId id="618" r:id="rId35"/>
    <p:sldId id="620" r:id="rId36"/>
    <p:sldId id="621" r:id="rId37"/>
    <p:sldId id="617" r:id="rId38"/>
    <p:sldId id="543" r:id="rId39"/>
    <p:sldId id="544" r:id="rId40"/>
    <p:sldId id="545" r:id="rId41"/>
    <p:sldId id="610" r:id="rId42"/>
    <p:sldId id="548" r:id="rId43"/>
    <p:sldId id="551" r:id="rId44"/>
    <p:sldId id="552" r:id="rId45"/>
    <p:sldId id="553" r:id="rId46"/>
    <p:sldId id="588" r:id="rId47"/>
    <p:sldId id="589" r:id="rId48"/>
    <p:sldId id="592" r:id="rId49"/>
    <p:sldId id="560" r:id="rId50"/>
    <p:sldId id="559" r:id="rId51"/>
    <p:sldId id="561" r:id="rId52"/>
    <p:sldId id="556" r:id="rId53"/>
    <p:sldId id="565" r:id="rId54"/>
    <p:sldId id="596" r:id="rId55"/>
    <p:sldId id="590" r:id="rId56"/>
    <p:sldId id="614" r:id="rId57"/>
    <p:sldId id="615" r:id="rId58"/>
    <p:sldId id="563" r:id="rId59"/>
    <p:sldId id="623" r:id="rId6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539D0"/>
    <a:srgbClr val="5B6772"/>
    <a:srgbClr val="0539A6"/>
    <a:srgbClr val="1D2737"/>
    <a:srgbClr val="D81E00"/>
    <a:srgbClr val="0539EB"/>
    <a:srgbClr val="113052"/>
    <a:srgbClr val="1D274F"/>
    <a:srgbClr val="1D2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2"/>
    <p:restoredTop sz="96014"/>
  </p:normalViewPr>
  <p:slideViewPr>
    <p:cSldViewPr snapToGrid="0" snapToObjects="1">
      <p:cViewPr varScale="1">
        <p:scale>
          <a:sx n="115" d="100"/>
          <a:sy n="115" d="100"/>
        </p:scale>
        <p:origin x="276" y="84"/>
      </p:cViewPr>
      <p:guideLst>
        <p:guide orient="horz" pos="2592"/>
        <p:guide pos="3840"/>
      </p:guideLst>
    </p:cSldViewPr>
  </p:slideViewPr>
  <p:outlineViewPr>
    <p:cViewPr>
      <p:scale>
        <a:sx n="30" d="100"/>
        <a:sy n="30"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wftaylor\Documents\DATA%20Info%20TMR\Graduation%20Rates%20%20by%20Race%20&amp;%20Ethnicity.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B6772"/>
                </a:solidFill>
                <a:latin typeface="+mn-lt"/>
                <a:ea typeface="+mn-ea"/>
                <a:cs typeface="+mn-cs"/>
              </a:defRPr>
            </a:pPr>
            <a:r>
              <a:rPr lang="en-US" sz="1600" b="1" dirty="0">
                <a:solidFill>
                  <a:srgbClr val="5B6772"/>
                </a:solidFill>
                <a:latin typeface="Century Gothic" charset="0"/>
                <a:ea typeface="Century Gothic" charset="0"/>
                <a:cs typeface="Century Gothic" charset="0"/>
              </a:rPr>
              <a:t>Baccalaureate Degree Attainment</a:t>
            </a:r>
            <a:r>
              <a:rPr lang="en-US" sz="1600" b="1" baseline="0" dirty="0">
                <a:solidFill>
                  <a:srgbClr val="5B6772"/>
                </a:solidFill>
                <a:latin typeface="Century Gothic" charset="0"/>
                <a:ea typeface="Century Gothic" charset="0"/>
                <a:cs typeface="Century Gothic" charset="0"/>
              </a:rPr>
              <a:t> b</a:t>
            </a:r>
            <a:r>
              <a:rPr lang="en-US" sz="1600" b="1" dirty="0">
                <a:solidFill>
                  <a:srgbClr val="5B6772"/>
                </a:solidFill>
                <a:latin typeface="Century Gothic" charset="0"/>
                <a:ea typeface="Century Gothic" charset="0"/>
                <a:cs typeface="Century Gothic" charset="0"/>
              </a:rPr>
              <a:t>y</a:t>
            </a:r>
            <a:r>
              <a:rPr lang="en-US" sz="1600" b="1" baseline="0" dirty="0">
                <a:solidFill>
                  <a:srgbClr val="5B6772"/>
                </a:solidFill>
                <a:latin typeface="Century Gothic" charset="0"/>
                <a:ea typeface="Century Gothic" charset="0"/>
                <a:cs typeface="Century Gothic" charset="0"/>
              </a:rPr>
              <a:t> Age 24 by Family Income Quartile</a:t>
            </a:r>
            <a:endParaRPr lang="en-US" sz="1600" b="1" dirty="0">
              <a:solidFill>
                <a:srgbClr val="5B6772"/>
              </a:solidFill>
              <a:latin typeface="Century Gothic" charset="0"/>
              <a:ea typeface="Century Gothic" charset="0"/>
              <a:cs typeface="Century Gothic" charset="0"/>
            </a:endParaRPr>
          </a:p>
        </c:rich>
      </c:tx>
      <c:layout>
        <c:manualLayout>
          <c:xMode val="edge"/>
          <c:yMode val="edge"/>
          <c:x val="7.7013002749724405E-2"/>
          <c:y val="2.40365234026784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5B6772"/>
              </a:solidFill>
              <a:latin typeface="+mn-lt"/>
              <a:ea typeface="+mn-ea"/>
              <a:cs typeface="+mn-cs"/>
            </a:defRPr>
          </a:pPr>
          <a:endParaRPr lang="en-US"/>
        </a:p>
      </c:txPr>
    </c:title>
    <c:autoTitleDeleted val="0"/>
    <c:plotArea>
      <c:layout>
        <c:manualLayout>
          <c:layoutTarget val="inner"/>
          <c:xMode val="edge"/>
          <c:yMode val="edge"/>
          <c:x val="0.110026907029503"/>
          <c:y val="9.8946443219107505E-2"/>
          <c:w val="0.85692427303179197"/>
          <c:h val="0.830850821008149"/>
        </c:manualLayout>
      </c:layout>
      <c:scatterChart>
        <c:scatterStyle val="lineMarker"/>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strRef>
              <c:f>Sheet1!$A$2:$A$5</c:f>
              <c:strCache>
                <c:ptCount val="4"/>
                <c:pt idx="0">
                  <c:v>Category 1</c:v>
                </c:pt>
                <c:pt idx="1">
                  <c:v>Category 2</c:v>
                </c:pt>
                <c:pt idx="2">
                  <c:v>Category 3</c:v>
                </c:pt>
                <c:pt idx="3">
                  <c:v>Category 4</c:v>
                </c:pt>
              </c:strCache>
            </c:strRef>
          </c:xVal>
          <c:yVal>
            <c:numRef>
              <c:f>Sheet1!$B$2:$B$5</c:f>
              <c:numCache>
                <c:formatCode>0%</c:formatCode>
                <c:ptCount val="4"/>
                <c:pt idx="0">
                  <c:v>0</c:v>
                </c:pt>
                <c:pt idx="1">
                  <c:v>0</c:v>
                </c:pt>
                <c:pt idx="2">
                  <c:v>0</c:v>
                </c:pt>
                <c:pt idx="3">
                  <c:v>0</c:v>
                </c:pt>
              </c:numCache>
            </c:numRef>
          </c:yVal>
          <c:smooth val="0"/>
          <c:extLst>
            <c:ext xmlns:c16="http://schemas.microsoft.com/office/drawing/2014/chart" uri="{C3380CC4-5D6E-409C-BE32-E72D297353CC}">
              <c16:uniqueId val="{00000000-55DE-468E-9A29-17CC2A0D13D3}"/>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strRef>
              <c:f>Sheet1!$A$2:$A$5</c:f>
              <c:strCache>
                <c:ptCount val="4"/>
                <c:pt idx="0">
                  <c:v>Category 1</c:v>
                </c:pt>
                <c:pt idx="1">
                  <c:v>Category 2</c:v>
                </c:pt>
                <c:pt idx="2">
                  <c:v>Category 3</c:v>
                </c:pt>
                <c:pt idx="3">
                  <c:v>Category 4</c:v>
                </c:pt>
              </c:strCache>
            </c:strRef>
          </c:xVal>
          <c:yVal>
            <c:numRef>
              <c:f>Sheet1!$C$2:$C$5</c:f>
              <c:numCache>
                <c:formatCode>0%</c:formatCode>
                <c:ptCount val="4"/>
                <c:pt idx="0">
                  <c:v>0</c:v>
                </c:pt>
                <c:pt idx="1">
                  <c:v>0</c:v>
                </c:pt>
                <c:pt idx="2">
                  <c:v>0</c:v>
                </c:pt>
                <c:pt idx="3">
                  <c:v>0</c:v>
                </c:pt>
              </c:numCache>
            </c:numRef>
          </c:yVal>
          <c:smooth val="0"/>
          <c:extLst>
            <c:ext xmlns:c16="http://schemas.microsoft.com/office/drawing/2014/chart" uri="{C3380CC4-5D6E-409C-BE32-E72D297353CC}">
              <c16:uniqueId val="{00000001-55DE-468E-9A29-17CC2A0D13D3}"/>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strRef>
              <c:f>Sheet1!$A$2:$A$5</c:f>
              <c:strCache>
                <c:ptCount val="4"/>
                <c:pt idx="0">
                  <c:v>Category 1</c:v>
                </c:pt>
                <c:pt idx="1">
                  <c:v>Category 2</c:v>
                </c:pt>
                <c:pt idx="2">
                  <c:v>Category 3</c:v>
                </c:pt>
                <c:pt idx="3">
                  <c:v>Category 4</c:v>
                </c:pt>
              </c:strCache>
            </c:strRef>
          </c:xVal>
          <c:yVal>
            <c:numRef>
              <c:f>Sheet1!$D$2:$D$5</c:f>
              <c:numCache>
                <c:formatCode>0%</c:formatCode>
                <c:ptCount val="4"/>
                <c:pt idx="0">
                  <c:v>0</c:v>
                </c:pt>
                <c:pt idx="1">
                  <c:v>0</c:v>
                </c:pt>
                <c:pt idx="2">
                  <c:v>0</c:v>
                </c:pt>
                <c:pt idx="3">
                  <c:v>0</c:v>
                </c:pt>
              </c:numCache>
            </c:numRef>
          </c:yVal>
          <c:smooth val="0"/>
          <c:extLst>
            <c:ext xmlns:c16="http://schemas.microsoft.com/office/drawing/2014/chart" uri="{C3380CC4-5D6E-409C-BE32-E72D297353CC}">
              <c16:uniqueId val="{00000002-55DE-468E-9A29-17CC2A0D13D3}"/>
            </c:ext>
          </c:extLst>
        </c:ser>
        <c:ser>
          <c:idx val="3"/>
          <c:order val="3"/>
          <c:tx>
            <c:strRef>
              <c:f>Sheet1!$E$1</c:f>
              <c:strCache>
                <c:ptCount val="1"/>
                <c:pt idx="0">
                  <c:v>Series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strRef>
              <c:f>Sheet1!$A$2:$A$5</c:f>
              <c:strCache>
                <c:ptCount val="4"/>
                <c:pt idx="0">
                  <c:v>Category 1</c:v>
                </c:pt>
                <c:pt idx="1">
                  <c:v>Category 2</c:v>
                </c:pt>
                <c:pt idx="2">
                  <c:v>Category 3</c:v>
                </c:pt>
                <c:pt idx="3">
                  <c:v>Category 4</c:v>
                </c:pt>
              </c:strCache>
            </c:strRef>
          </c:xVal>
          <c:yVal>
            <c:numRef>
              <c:f>Sheet1!$E$2:$E$5</c:f>
              <c:numCache>
                <c:formatCode>0%</c:formatCode>
                <c:ptCount val="4"/>
                <c:pt idx="0">
                  <c:v>0</c:v>
                </c:pt>
                <c:pt idx="1">
                  <c:v>0</c:v>
                </c:pt>
                <c:pt idx="2">
                  <c:v>0</c:v>
                </c:pt>
                <c:pt idx="3">
                  <c:v>0</c:v>
                </c:pt>
              </c:numCache>
            </c:numRef>
          </c:yVal>
          <c:smooth val="0"/>
          <c:extLst>
            <c:ext xmlns:c16="http://schemas.microsoft.com/office/drawing/2014/chart" uri="{C3380CC4-5D6E-409C-BE32-E72D297353CC}">
              <c16:uniqueId val="{00000003-55DE-468E-9A29-17CC2A0D13D3}"/>
            </c:ext>
          </c:extLst>
        </c:ser>
        <c:dLbls>
          <c:showLegendKey val="0"/>
          <c:showVal val="0"/>
          <c:showCatName val="0"/>
          <c:showSerName val="0"/>
          <c:showPercent val="0"/>
          <c:showBubbleSize val="0"/>
        </c:dLbls>
        <c:axId val="1878446096"/>
        <c:axId val="1385250368"/>
      </c:scatterChart>
      <c:valAx>
        <c:axId val="1878446096"/>
        <c:scaling>
          <c:orientation val="minMax"/>
          <c:max val="2005"/>
          <c:min val="1970"/>
        </c:scaling>
        <c:delete val="0"/>
        <c:axPos val="b"/>
        <c:numFmt formatCode="General" sourceLinked="1"/>
        <c:majorTickMark val="cross"/>
        <c:minorTickMark val="cross"/>
        <c:tickLblPos val="nextTo"/>
        <c:spPr>
          <a:noFill/>
          <a:ln>
            <a:noFill/>
          </a:ln>
          <a:effectLst/>
        </c:spPr>
        <c:txPr>
          <a:bodyPr rot="-60000000" spcFirstLastPara="1" vertOverflow="ellipsis" vert="horz" wrap="square" anchor="ctr" anchorCtr="1"/>
          <a:lstStyle/>
          <a:p>
            <a:pPr>
              <a:defRPr sz="1197" b="1" i="0" u="none" strike="noStrike" kern="1200" baseline="0">
                <a:solidFill>
                  <a:srgbClr val="5B6772"/>
                </a:solidFill>
                <a:latin typeface="Century Gothic" charset="0"/>
                <a:ea typeface="Century Gothic" charset="0"/>
                <a:cs typeface="Century Gothic" charset="0"/>
              </a:defRPr>
            </a:pPr>
            <a:endParaRPr lang="en-US"/>
          </a:p>
        </c:txPr>
        <c:crossAx val="1385250368"/>
        <c:crossesAt val="0"/>
        <c:crossBetween val="midCat"/>
      </c:valAx>
      <c:valAx>
        <c:axId val="1385250368"/>
        <c:scaling>
          <c:orientation val="minMax"/>
          <c:max val="90"/>
        </c:scaling>
        <c:delete val="0"/>
        <c:axPos val="l"/>
        <c:majorGridlines>
          <c:spPr>
            <a:ln w="9525" cap="flat" cmpd="sng" algn="ctr">
              <a:solidFill>
                <a:srgbClr val="5B6772">
                  <a:alpha val="27000"/>
                </a:srgbClr>
              </a:solidFill>
              <a:round/>
            </a:ln>
            <a:effectLst/>
          </c:spPr>
        </c:majorGridlines>
        <c:title>
          <c:tx>
            <c:rich>
              <a:bodyPr rot="-5400000" spcFirstLastPara="1" vertOverflow="ellipsis" vert="horz" wrap="square" anchor="ctr" anchorCtr="1"/>
              <a:lstStyle/>
              <a:p>
                <a:pPr>
                  <a:defRPr sz="1330" b="0" i="0" u="none" strike="noStrike" kern="1200" baseline="0">
                    <a:solidFill>
                      <a:srgbClr val="5B6772"/>
                    </a:solidFill>
                    <a:latin typeface="+mn-lt"/>
                    <a:ea typeface="+mn-ea"/>
                    <a:cs typeface="+mn-cs"/>
                  </a:defRPr>
                </a:pPr>
                <a:r>
                  <a:rPr lang="en-US" sz="1200" dirty="0">
                    <a:solidFill>
                      <a:srgbClr val="5B6772"/>
                    </a:solidFill>
                    <a:latin typeface="Century Gothic" charset="0"/>
                    <a:ea typeface="Century Gothic" charset="0"/>
                    <a:cs typeface="Century Gothic" charset="0"/>
                  </a:rPr>
                  <a:t>Bachelor’s Degree Attainment Rate</a:t>
                </a:r>
              </a:p>
              <a:p>
                <a:pPr>
                  <a:defRPr>
                    <a:solidFill>
                      <a:srgbClr val="5B6772"/>
                    </a:solidFill>
                  </a:defRPr>
                </a:pPr>
                <a:r>
                  <a:rPr lang="en-US" sz="1200" dirty="0">
                    <a:solidFill>
                      <a:srgbClr val="5B6772"/>
                    </a:solidFill>
                    <a:latin typeface="Century Gothic" charset="0"/>
                    <a:ea typeface="Century Gothic" charset="0"/>
                    <a:cs typeface="Century Gothic" charset="0"/>
                  </a:rPr>
                  <a:t>(moving</a:t>
                </a:r>
                <a:r>
                  <a:rPr lang="en-US" sz="1200" baseline="0" dirty="0">
                    <a:solidFill>
                      <a:srgbClr val="5B6772"/>
                    </a:solidFill>
                    <a:latin typeface="Century Gothic" charset="0"/>
                    <a:ea typeface="Century Gothic" charset="0"/>
                    <a:cs typeface="Century Gothic" charset="0"/>
                  </a:rPr>
                  <a:t> 3-year average)</a:t>
                </a:r>
                <a:endParaRPr lang="en-US" sz="1200" dirty="0">
                  <a:solidFill>
                    <a:srgbClr val="5B6772"/>
                  </a:solidFill>
                  <a:latin typeface="Century Gothic" charset="0"/>
                  <a:ea typeface="Century Gothic" charset="0"/>
                  <a:cs typeface="Century Gothic" charset="0"/>
                </a:endParaRPr>
              </a:p>
            </c:rich>
          </c:tx>
          <c:layout>
            <c:manualLayout>
              <c:xMode val="edge"/>
              <c:yMode val="edge"/>
              <c:x val="1.18360278332013E-2"/>
              <c:y val="0.2579141672783050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rgbClr val="5B6772"/>
                  </a:solidFill>
                  <a:latin typeface="+mn-lt"/>
                  <a:ea typeface="+mn-ea"/>
                  <a:cs typeface="+mn-cs"/>
                </a:defRPr>
              </a:pPr>
              <a:endParaRPr lang="en-US"/>
            </a:p>
          </c:txPr>
        </c:title>
        <c:numFmt formatCode="General" sourceLinked="0"/>
        <c:majorTickMark val="none"/>
        <c:minorTickMark val="none"/>
        <c:tickLblPos val="nextTo"/>
        <c:spPr>
          <a:noFill/>
          <a:ln>
            <a:solidFill>
              <a:srgbClr val="1D272D">
                <a:alpha val="27000"/>
              </a:srgbClr>
            </a:solidFill>
          </a:ln>
          <a:effectLst/>
        </c:spPr>
        <c:txPr>
          <a:bodyPr rot="-60000000" spcFirstLastPara="1" vertOverflow="ellipsis" vert="horz" wrap="square" anchor="ctr" anchorCtr="1"/>
          <a:lstStyle/>
          <a:p>
            <a:pPr>
              <a:defRPr sz="1197" b="1" i="0" u="none" strike="noStrike" kern="1200" baseline="0">
                <a:solidFill>
                  <a:srgbClr val="1D2737"/>
                </a:solidFill>
                <a:latin typeface="Century Gothic" charset="0"/>
                <a:ea typeface="Century Gothic" charset="0"/>
                <a:cs typeface="Century Gothic" charset="0"/>
              </a:defRPr>
            </a:pPr>
            <a:endParaRPr lang="en-US"/>
          </a:p>
        </c:txPr>
        <c:crossAx val="1878446096"/>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5B6772"/>
                </a:solidFill>
                <a:latin typeface="+mn-lt"/>
                <a:ea typeface="+mn-ea"/>
                <a:cs typeface="+mn-cs"/>
              </a:defRPr>
            </a:pPr>
            <a:r>
              <a:rPr lang="en-US" sz="1800" b="1" i="0" baseline="0" dirty="0">
                <a:effectLst/>
                <a:latin typeface="Century Gothic" charset="0"/>
                <a:ea typeface="Century Gothic" charset="0"/>
                <a:cs typeface="Century Gothic" charset="0"/>
              </a:rPr>
              <a:t>Credit Hours at Completion: All Bachelors Students</a:t>
            </a:r>
            <a:endParaRPr lang="en-US" b="1" i="0" dirty="0">
              <a:effectLst/>
              <a:latin typeface="Century Gothic" charset="0"/>
              <a:ea typeface="Century Gothic" charset="0"/>
              <a:cs typeface="Century Gothic"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5B6772"/>
              </a:solidFill>
              <a:latin typeface="+mn-lt"/>
              <a:ea typeface="+mn-ea"/>
              <a:cs typeface="+mn-cs"/>
            </a:defRPr>
          </a:pPr>
          <a:endParaRPr lang="en-US"/>
        </a:p>
      </c:txPr>
    </c:title>
    <c:autoTitleDeleted val="0"/>
    <c:plotArea>
      <c:layout>
        <c:manualLayout>
          <c:layoutTarget val="inner"/>
          <c:xMode val="edge"/>
          <c:yMode val="edge"/>
          <c:x val="7.6084584967369001E-2"/>
          <c:y val="0.136162026484727"/>
          <c:w val="0.90133108046274502"/>
          <c:h val="0.77714946529090601"/>
        </c:manualLayout>
      </c:layout>
      <c:lineChart>
        <c:grouping val="standard"/>
        <c:varyColors val="0"/>
        <c:ser>
          <c:idx val="0"/>
          <c:order val="0"/>
          <c:tx>
            <c:strRef>
              <c:f>Sheet1!$B$1</c:f>
              <c:strCache>
                <c:ptCount val="1"/>
                <c:pt idx="0">
                  <c:v>Series 1</c:v>
                </c:pt>
              </c:strCache>
            </c:strRef>
          </c:tx>
          <c:spPr>
            <a:ln w="44450" cap="rnd">
              <a:solidFill>
                <a:srgbClr val="D81E00"/>
              </a:solidFill>
              <a:round/>
            </a:ln>
            <a:effectLst/>
          </c:spPr>
          <c:marker>
            <c:symbol val="circle"/>
            <c:size val="5"/>
            <c:spPr>
              <a:solidFill>
                <a:srgbClr val="C00000"/>
              </a:solidFill>
              <a:ln w="47625" cap="rnd">
                <a:solidFill>
                  <a:srgbClr val="D81E00"/>
                </a:solidFill>
              </a:ln>
              <a:effectLst/>
            </c:spPr>
          </c:marker>
          <c:dLbls>
            <c:dLbl>
              <c:idx val="5"/>
              <c:layout>
                <c:manualLayout>
                  <c:x val="-3.5666499959292497E-2"/>
                  <c:y val="-6.07369503357357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4E-4DB6-8E4D-355B8AA84A9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5B6772"/>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0</c:formatCode>
                <c:ptCount val="7"/>
                <c:pt idx="0">
                  <c:v>140</c:v>
                </c:pt>
                <c:pt idx="1">
                  <c:v>140</c:v>
                </c:pt>
                <c:pt idx="2">
                  <c:v>141</c:v>
                </c:pt>
                <c:pt idx="3">
                  <c:v>141</c:v>
                </c:pt>
                <c:pt idx="4">
                  <c:v>138</c:v>
                </c:pt>
                <c:pt idx="5">
                  <c:v>135</c:v>
                </c:pt>
                <c:pt idx="6">
                  <c:v>133</c:v>
                </c:pt>
              </c:numCache>
            </c:numRef>
          </c:val>
          <c:smooth val="0"/>
          <c:extLst>
            <c:ext xmlns:c16="http://schemas.microsoft.com/office/drawing/2014/chart" uri="{C3380CC4-5D6E-409C-BE32-E72D297353CC}">
              <c16:uniqueId val="{00000001-8E4E-4DB6-8E4D-355B8AA84A96}"/>
            </c:ext>
          </c:extLst>
        </c:ser>
        <c:dLbls>
          <c:dLblPos val="t"/>
          <c:showLegendKey val="0"/>
          <c:showVal val="1"/>
          <c:showCatName val="0"/>
          <c:showSerName val="0"/>
          <c:showPercent val="0"/>
          <c:showBubbleSize val="0"/>
        </c:dLbls>
        <c:marker val="1"/>
        <c:smooth val="0"/>
        <c:axId val="1373142768"/>
        <c:axId val="1872980576"/>
      </c:lineChart>
      <c:catAx>
        <c:axId val="13731427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197" b="1" i="0" u="none" strike="noStrike" kern="1200" baseline="0">
                <a:solidFill>
                  <a:srgbClr val="5B6772"/>
                </a:solidFill>
                <a:latin typeface="Century Gothic" charset="0"/>
                <a:ea typeface="Century Gothic" charset="0"/>
                <a:cs typeface="Century Gothic" charset="0"/>
              </a:defRPr>
            </a:pPr>
            <a:endParaRPr lang="en-US"/>
          </a:p>
        </c:txPr>
        <c:crossAx val="1872980576"/>
        <c:crosses val="autoZero"/>
        <c:auto val="1"/>
        <c:lblAlgn val="ctr"/>
        <c:lblOffset val="100"/>
        <c:noMultiLvlLbl val="0"/>
      </c:catAx>
      <c:valAx>
        <c:axId val="1872980576"/>
        <c:scaling>
          <c:orientation val="minMax"/>
          <c:max val="145"/>
          <c:min val="130"/>
        </c:scaling>
        <c:delete val="0"/>
        <c:axPos val="l"/>
        <c:majorGridlines>
          <c:spPr>
            <a:ln w="9525" cap="flat" cmpd="sng" algn="ctr">
              <a:solidFill>
                <a:srgbClr val="D6D6D6"/>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1D274F"/>
                </a:solidFill>
                <a:latin typeface="Century Gothic" charset="0"/>
                <a:ea typeface="Century Gothic" charset="0"/>
                <a:cs typeface="Century Gothic" charset="0"/>
              </a:defRPr>
            </a:pPr>
            <a:endParaRPr lang="en-US"/>
          </a:p>
        </c:txPr>
        <c:crossAx val="137314276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Sheet3!$B$3</c:f>
              <c:strCache>
                <c:ptCount val="1"/>
                <c:pt idx="0">
                  <c:v>2003</c:v>
                </c:pt>
              </c:strCache>
            </c:strRef>
          </c:tx>
          <c:spPr>
            <a:solidFill>
              <a:schemeClr val="accent1"/>
            </a:solidFill>
            <a:ln>
              <a:noFill/>
            </a:ln>
            <a:effectLst/>
            <a:sp3d/>
          </c:spPr>
          <c:invertIfNegative val="0"/>
          <c:dLbls>
            <c:dLbl>
              <c:idx val="0"/>
              <c:layout>
                <c:manualLayout>
                  <c:x val="-5.9178743961352656E-2"/>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E5-46E2-BDD6-044995E6472F}"/>
                </c:ext>
              </c:extLst>
            </c:dLbl>
            <c:dLbl>
              <c:idx val="1"/>
              <c:layout>
                <c:manualLayout>
                  <c:x val="-1.8115942028985553E-2"/>
                  <c:y val="-1.767676767676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E5-46E2-BDD6-044995E6472F}"/>
                </c:ext>
              </c:extLst>
            </c:dLbl>
            <c:dLbl>
              <c:idx val="2"/>
              <c:layout>
                <c:manualLayout>
                  <c:x val="-2.0531400966183663E-2"/>
                  <c:y val="-3.787878787878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E5-46E2-BDD6-044995E6472F}"/>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Sheet3!$A$4:$A$6</c:f>
              <c:strCache>
                <c:ptCount val="3"/>
                <c:pt idx="0">
                  <c:v>White</c:v>
                </c:pt>
                <c:pt idx="1">
                  <c:v>African American</c:v>
                </c:pt>
                <c:pt idx="2">
                  <c:v>Hispanic</c:v>
                </c:pt>
              </c:strCache>
            </c:strRef>
          </c:cat>
          <c:val>
            <c:numRef>
              <c:f>Sheet3!$B$4:$B$6</c:f>
              <c:numCache>
                <c:formatCode>0.0%</c:formatCode>
                <c:ptCount val="3"/>
                <c:pt idx="0">
                  <c:v>0.316</c:v>
                </c:pt>
                <c:pt idx="1">
                  <c:v>0.25600000000000001</c:v>
                </c:pt>
                <c:pt idx="2">
                  <c:v>0.22</c:v>
                </c:pt>
              </c:numCache>
            </c:numRef>
          </c:val>
          <c:extLst>
            <c:ext xmlns:c16="http://schemas.microsoft.com/office/drawing/2014/chart" uri="{C3380CC4-5D6E-409C-BE32-E72D297353CC}">
              <c16:uniqueId val="{00000000-AAE5-46E2-BDD6-044995E6472F}"/>
            </c:ext>
          </c:extLst>
        </c:ser>
        <c:ser>
          <c:idx val="1"/>
          <c:order val="1"/>
          <c:tx>
            <c:strRef>
              <c:f>Sheet3!$C$3</c:f>
              <c:strCache>
                <c:ptCount val="1"/>
                <c:pt idx="0">
                  <c:v>Today</c:v>
                </c:pt>
              </c:strCache>
            </c:strRef>
          </c:tx>
          <c:spPr>
            <a:solidFill>
              <a:schemeClr val="accent2"/>
            </a:solidFill>
            <a:ln>
              <a:noFill/>
            </a:ln>
            <a:effectLst/>
            <a:sp3d/>
          </c:spPr>
          <c:invertIfNegative val="0"/>
          <c:dLbls>
            <c:dLbl>
              <c:idx val="0"/>
              <c:layout>
                <c:manualLayout>
                  <c:x val="-6.1594202898550748E-2"/>
                  <c:y val="-5.808080808080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E5-46E2-BDD6-044995E6472F}"/>
                </c:ext>
              </c:extLst>
            </c:dLbl>
            <c:dLbl>
              <c:idx val="1"/>
              <c:layout>
                <c:manualLayout>
                  <c:x val="-3.864734299516917E-2"/>
                  <c:y val="-2.0202020202020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E5-46E2-BDD6-044995E6472F}"/>
                </c:ext>
              </c:extLst>
            </c:dLbl>
            <c:dLbl>
              <c:idx val="2"/>
              <c:layout>
                <c:manualLayout>
                  <c:x val="-3.140096618357497E-2"/>
                  <c:y val="-2.77777777777778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E5-46E2-BDD6-044995E6472F}"/>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Sheet3!$A$4:$A$6</c:f>
              <c:strCache>
                <c:ptCount val="3"/>
                <c:pt idx="0">
                  <c:v>White</c:v>
                </c:pt>
                <c:pt idx="1">
                  <c:v>African American</c:v>
                </c:pt>
                <c:pt idx="2">
                  <c:v>Hispanic</c:v>
                </c:pt>
              </c:strCache>
            </c:strRef>
          </c:cat>
          <c:val>
            <c:numRef>
              <c:f>Sheet3!$C$4:$C$6</c:f>
              <c:numCache>
                <c:formatCode>0.0%</c:formatCode>
                <c:ptCount val="3"/>
                <c:pt idx="0">
                  <c:v>0.504</c:v>
                </c:pt>
                <c:pt idx="1">
                  <c:v>0.58399999999999996</c:v>
                </c:pt>
                <c:pt idx="2">
                  <c:v>0.57599999999999996</c:v>
                </c:pt>
              </c:numCache>
            </c:numRef>
          </c:val>
          <c:extLst>
            <c:ext xmlns:c16="http://schemas.microsoft.com/office/drawing/2014/chart" uri="{C3380CC4-5D6E-409C-BE32-E72D297353CC}">
              <c16:uniqueId val="{00000001-AAE5-46E2-BDD6-044995E6472F}"/>
            </c:ext>
          </c:extLst>
        </c:ser>
        <c:ser>
          <c:idx val="2"/>
          <c:order val="2"/>
          <c:tx>
            <c:strRef>
              <c:f>Sheet3!$D$3</c:f>
              <c:strCache>
                <c:ptCount val="1"/>
                <c:pt idx="0">
                  <c:v>Today, with Clearinghouse Data Added</c:v>
                </c:pt>
              </c:strCache>
            </c:strRef>
          </c:tx>
          <c:spPr>
            <a:solidFill>
              <a:schemeClr val="accent3"/>
            </a:solidFill>
            <a:ln>
              <a:noFill/>
            </a:ln>
            <a:effectLst/>
            <a:sp3d/>
          </c:spPr>
          <c:invertIfNegative val="0"/>
          <c:dLbls>
            <c:dLbl>
              <c:idx val="0"/>
              <c:layout>
                <c:manualLayout>
                  <c:x val="-2.4154589371980676E-2"/>
                  <c:y val="-3.5353535353535352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AE5-46E2-BDD6-044995E6472F}"/>
                </c:ext>
              </c:extLst>
            </c:dLbl>
            <c:dLbl>
              <c:idx val="1"/>
              <c:layout>
                <c:manualLayout>
                  <c:x val="-3.2608695652173912E-2"/>
                  <c:y val="-2.5252525252525252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E5-46E2-BDD6-044995E6472F}"/>
                </c:ext>
              </c:extLst>
            </c:dLbl>
            <c:dLbl>
              <c:idx val="2"/>
              <c:layout>
                <c:manualLayout>
                  <c:x val="-4.2270531400966094E-2"/>
                  <c:y val="-4.0404040404040407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E5-46E2-BDD6-044995E6472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Sheet3!$A$4:$A$6</c:f>
              <c:strCache>
                <c:ptCount val="3"/>
                <c:pt idx="0">
                  <c:v>White</c:v>
                </c:pt>
                <c:pt idx="1">
                  <c:v>African American</c:v>
                </c:pt>
                <c:pt idx="2">
                  <c:v>Hispanic</c:v>
                </c:pt>
              </c:strCache>
            </c:strRef>
          </c:cat>
          <c:val>
            <c:numRef>
              <c:f>Sheet3!$D$4:$D$6</c:f>
              <c:numCache>
                <c:formatCode>0.0%</c:formatCode>
                <c:ptCount val="3"/>
                <c:pt idx="0">
                  <c:v>0.76400000000000001</c:v>
                </c:pt>
                <c:pt idx="1">
                  <c:v>0.77500000000000002</c:v>
                </c:pt>
                <c:pt idx="2">
                  <c:v>0.76700000000000002</c:v>
                </c:pt>
              </c:numCache>
            </c:numRef>
          </c:val>
          <c:extLst>
            <c:ext xmlns:c16="http://schemas.microsoft.com/office/drawing/2014/chart" uri="{C3380CC4-5D6E-409C-BE32-E72D297353CC}">
              <c16:uniqueId val="{00000002-AAE5-46E2-BDD6-044995E6472F}"/>
            </c:ext>
          </c:extLst>
        </c:ser>
        <c:dLbls>
          <c:showLegendKey val="0"/>
          <c:showVal val="1"/>
          <c:showCatName val="0"/>
          <c:showSerName val="0"/>
          <c:showPercent val="0"/>
          <c:showBubbleSize val="0"/>
        </c:dLbls>
        <c:gapWidth val="150"/>
        <c:shape val="box"/>
        <c:axId val="406353152"/>
        <c:axId val="406353568"/>
        <c:axId val="0"/>
      </c:bar3DChart>
      <c:catAx>
        <c:axId val="40635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06353568"/>
        <c:crosses val="autoZero"/>
        <c:auto val="1"/>
        <c:lblAlgn val="ctr"/>
        <c:lblOffset val="100"/>
        <c:noMultiLvlLbl val="0"/>
      </c:catAx>
      <c:valAx>
        <c:axId val="406353568"/>
        <c:scaling>
          <c:orientation val="minMax"/>
          <c:max val="0.95000000000000007"/>
          <c:min val="0.150000000000000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0635315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Century Gothic" panose="020B0502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950059324776199"/>
          <c:y val="0.16033674094327899"/>
          <c:w val="0.77054794520547898"/>
          <c:h val="0.65153255558829704"/>
        </c:manualLayout>
      </c:layout>
      <c:barChart>
        <c:barDir val="col"/>
        <c:grouping val="clustered"/>
        <c:varyColors val="0"/>
        <c:ser>
          <c:idx val="0"/>
          <c:order val="0"/>
          <c:tx>
            <c:strRef>
              <c:f>Sheet1!$B$1</c:f>
              <c:strCache>
                <c:ptCount val="1"/>
                <c:pt idx="0">
                  <c:v>White</c:v>
                </c:pt>
              </c:strCache>
            </c:strRef>
          </c:tx>
          <c:spPr>
            <a:solidFill>
              <a:srgbClr val="0539A6"/>
            </a:solidFill>
            <a:ln>
              <a:noFill/>
            </a:ln>
            <a:effectLst/>
          </c:spPr>
          <c:invertIfNegative val="0"/>
          <c:dLbls>
            <c:dLbl>
              <c:idx val="0"/>
              <c:layout>
                <c:manualLayout>
                  <c:x val="-4.13507371876678E-3"/>
                  <c:y val="-2.8529300580654799E-2"/>
                </c:manualLayout>
              </c:layout>
              <c:spPr>
                <a:noFill/>
                <a:ln>
                  <a:noFill/>
                </a:ln>
                <a:effectLst/>
              </c:spPr>
              <c:txPr>
                <a:bodyPr rot="0" spcFirstLastPara="1" vertOverflow="ellipsis" vert="horz" wrap="square" anchor="ctr" anchorCtr="0"/>
                <a:lstStyle/>
                <a:p>
                  <a:pPr algn="just">
                    <a:defRPr sz="3600" b="1" i="0" u="none" strike="noStrike" kern="1200" baseline="0">
                      <a:solidFill>
                        <a:srgbClr val="0539A6"/>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56-4DCB-A08D-1150FF85D7F2}"/>
                </c:ext>
              </c:extLst>
            </c:dLbl>
            <c:spPr>
              <a:noFill/>
              <a:ln>
                <a:noFill/>
              </a:ln>
              <a:effectLst/>
            </c:spPr>
            <c:txPr>
              <a:bodyPr rot="0" spcFirstLastPara="1" vertOverflow="ellipsis" vert="horz" wrap="square" anchor="ctr" anchorCtr="1"/>
              <a:lstStyle/>
              <a:p>
                <a:pPr>
                  <a:defRPr sz="3600" b="1" i="0" u="none" strike="noStrike" kern="1200" baseline="0">
                    <a:solidFill>
                      <a:srgbClr val="0539A6"/>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0.316</c:v>
                </c:pt>
              </c:numCache>
            </c:numRef>
          </c:val>
          <c:extLst>
            <c:ext xmlns:c16="http://schemas.microsoft.com/office/drawing/2014/chart" uri="{C3380CC4-5D6E-409C-BE32-E72D297353CC}">
              <c16:uniqueId val="{00000001-6C56-4DCB-A08D-1150FF85D7F2}"/>
            </c:ext>
          </c:extLst>
        </c:ser>
        <c:ser>
          <c:idx val="1"/>
          <c:order val="1"/>
          <c:tx>
            <c:strRef>
              <c:f>Sheet1!$C$1</c:f>
              <c:strCache>
                <c:ptCount val="1"/>
                <c:pt idx="0">
                  <c:v>African American</c:v>
                </c:pt>
              </c:strCache>
            </c:strRef>
          </c:tx>
          <c:spPr>
            <a:solidFill>
              <a:srgbClr val="5B6772"/>
            </a:solidFill>
            <a:ln>
              <a:noFill/>
            </a:ln>
            <a:effectLst/>
          </c:spPr>
          <c:invertIfNegative val="0"/>
          <c:dLbls>
            <c:dLbl>
              <c:idx val="0"/>
              <c:layout>
                <c:manualLayout>
                  <c:x val="-1.3783064058106799E-3"/>
                  <c:y val="-6.8957679029244101E-2"/>
                </c:manualLayout>
              </c:layout>
              <c:tx>
                <c:rich>
                  <a:bodyPr rot="0" spcFirstLastPara="1" vertOverflow="ellipsis" vert="horz" wrap="square" anchor="ctr" anchorCtr="1"/>
                  <a:lstStyle/>
                  <a:p>
                    <a:pPr>
                      <a:defRPr sz="3600" b="1" i="0" u="none" strike="noStrike" kern="1200" baseline="0">
                        <a:solidFill>
                          <a:srgbClr val="5B6772"/>
                        </a:solidFill>
                        <a:latin typeface="+mn-lt"/>
                        <a:ea typeface="+mn-ea"/>
                        <a:cs typeface="+mn-cs"/>
                      </a:defRPr>
                    </a:pPr>
                    <a:fld id="{D354FC75-7BAD-8F42-B9E2-610501633CF9}" type="VALUE">
                      <a:rPr lang="en-US" sz="3600" b="1" dirty="0">
                        <a:solidFill>
                          <a:srgbClr val="5B6772"/>
                        </a:solidFill>
                        <a:latin typeface="Century Gothic" charset="0"/>
                        <a:ea typeface="Century Gothic" charset="0"/>
                        <a:cs typeface="Century Gothic" charset="0"/>
                      </a:rPr>
                      <a:pPr>
                        <a:defRPr sz="3600" b="1">
                          <a:solidFill>
                            <a:srgbClr val="5B6772"/>
                          </a:solidFill>
                        </a:defRPr>
                      </a:pPr>
                      <a:t>[VALUE]</a:t>
                    </a:fld>
                    <a:endParaRPr lang="en-US"/>
                  </a:p>
                </c:rich>
              </c:tx>
              <c:spPr>
                <a:noFill/>
                <a:ln>
                  <a:noFill/>
                </a:ln>
                <a:effectLst/>
              </c:spPr>
              <c:txPr>
                <a:bodyPr rot="0" spcFirstLastPara="1" vertOverflow="ellipsis" vert="horz" wrap="square" anchor="ctr" anchorCtr="1"/>
                <a:lstStyle/>
                <a:p>
                  <a:pPr>
                    <a:defRPr sz="3600" b="1" i="0" u="none" strike="noStrike" kern="1200" baseline="0">
                      <a:solidFill>
                        <a:srgbClr val="5B677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6052346311017299"/>
                      <c:h val="9.9434728835903499E-2"/>
                    </c:manualLayout>
                  </c15:layout>
                  <c15:dlblFieldTable/>
                  <c15:showDataLabelsRange val="0"/>
                </c:ext>
                <c:ext xmlns:c16="http://schemas.microsoft.com/office/drawing/2014/chart" uri="{C3380CC4-5D6E-409C-BE32-E72D297353CC}">
                  <c16:uniqueId val="{00000002-6C56-4DCB-A08D-1150FF85D7F2}"/>
                </c:ext>
              </c:extLst>
            </c:dLbl>
            <c:spPr>
              <a:noFill/>
              <a:ln>
                <a:noFill/>
              </a:ln>
              <a:effectLst/>
            </c:spPr>
            <c:txPr>
              <a:bodyPr rot="0" spcFirstLastPara="1" vertOverflow="ellipsis" vert="horz" wrap="square" anchor="ctr" anchorCtr="1"/>
              <a:lstStyle/>
              <a:p>
                <a:pPr>
                  <a:defRPr sz="3600" b="0" i="0" u="none" strike="noStrike" kern="1200" baseline="0">
                    <a:solidFill>
                      <a:srgbClr val="5B677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c:formatCode>
                <c:ptCount val="1"/>
                <c:pt idx="0">
                  <c:v>0.25600000000000001</c:v>
                </c:pt>
              </c:numCache>
            </c:numRef>
          </c:val>
          <c:extLst>
            <c:ext xmlns:c16="http://schemas.microsoft.com/office/drawing/2014/chart" uri="{C3380CC4-5D6E-409C-BE32-E72D297353CC}">
              <c16:uniqueId val="{00000003-6C56-4DCB-A08D-1150FF85D7F2}"/>
            </c:ext>
          </c:extLst>
        </c:ser>
        <c:ser>
          <c:idx val="2"/>
          <c:order val="2"/>
          <c:tx>
            <c:strRef>
              <c:f>Sheet1!$D$1</c:f>
              <c:strCache>
                <c:ptCount val="1"/>
                <c:pt idx="0">
                  <c:v>Hispanic</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6C56-4DCB-A08D-1150FF85D7F2}"/>
              </c:ext>
            </c:extLst>
          </c:dPt>
          <c:dLbls>
            <c:dLbl>
              <c:idx val="0"/>
              <c:layout>
                <c:manualLayout>
                  <c:x val="9.5298483188296819E-3"/>
                  <c:y val="-6.7426316326951188E-2"/>
                </c:manualLayout>
              </c:layout>
              <c:spPr>
                <a:noFill/>
                <a:ln>
                  <a:noFill/>
                </a:ln>
                <a:effectLst/>
              </c:spPr>
              <c:txPr>
                <a:bodyPr rot="0" spcFirstLastPara="1" vertOverflow="ellipsis" vert="horz" wrap="square" anchor="ctr" anchorCtr="1"/>
                <a:lstStyle/>
                <a:p>
                  <a:pPr>
                    <a:defRPr sz="3600" b="1" i="0" u="none" strike="noStrike" kern="1200" baseline="0">
                      <a:solidFill>
                        <a:schemeClr val="accent1"/>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2353143906457063"/>
                      <c:h val="0.15736688924203146"/>
                    </c:manualLayout>
                  </c15:layout>
                </c:ext>
                <c:ext xmlns:c16="http://schemas.microsoft.com/office/drawing/2014/chart" uri="{C3380CC4-5D6E-409C-BE32-E72D297353CC}">
                  <c16:uniqueId val="{00000005-6C56-4DCB-A08D-1150FF85D7F2}"/>
                </c:ext>
              </c:extLst>
            </c:dLbl>
            <c:spPr>
              <a:noFill/>
              <a:ln>
                <a:noFill/>
              </a:ln>
              <a:effectLst/>
            </c:spPr>
            <c:txPr>
              <a:bodyPr rot="0" spcFirstLastPara="1" vertOverflow="ellipsis" vert="horz" wrap="square" anchor="ctr" anchorCtr="1"/>
              <a:lstStyle/>
              <a:p>
                <a:pPr>
                  <a:defRPr sz="3600" b="1" i="0" u="none" strike="noStrike" kern="1200" baseline="0">
                    <a:solidFill>
                      <a:schemeClr val="bg1"/>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0.22</c:v>
                </c:pt>
              </c:numCache>
            </c:numRef>
          </c:val>
          <c:extLst>
            <c:ext xmlns:c16="http://schemas.microsoft.com/office/drawing/2014/chart" uri="{C3380CC4-5D6E-409C-BE32-E72D297353CC}">
              <c16:uniqueId val="{00000006-6C56-4DCB-A08D-1150FF85D7F2}"/>
            </c:ext>
          </c:extLst>
        </c:ser>
        <c:dLbls>
          <c:dLblPos val="outEnd"/>
          <c:showLegendKey val="0"/>
          <c:showVal val="1"/>
          <c:showCatName val="0"/>
          <c:showSerName val="0"/>
          <c:showPercent val="0"/>
          <c:showBubbleSize val="0"/>
        </c:dLbls>
        <c:gapWidth val="72"/>
        <c:overlap val="-12"/>
        <c:axId val="1877817616"/>
        <c:axId val="1877810160"/>
      </c:barChart>
      <c:catAx>
        <c:axId val="1877817616"/>
        <c:scaling>
          <c:orientation val="minMax"/>
        </c:scaling>
        <c:delete val="1"/>
        <c:axPos val="b"/>
        <c:numFmt formatCode="General" sourceLinked="1"/>
        <c:majorTickMark val="none"/>
        <c:minorTickMark val="none"/>
        <c:tickLblPos val="nextTo"/>
        <c:crossAx val="1877810160"/>
        <c:crosses val="autoZero"/>
        <c:auto val="1"/>
        <c:lblAlgn val="ctr"/>
        <c:lblOffset val="100"/>
        <c:noMultiLvlLbl val="0"/>
      </c:catAx>
      <c:valAx>
        <c:axId val="1877810160"/>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1D274F"/>
                </a:solidFill>
                <a:latin typeface="Century Gothic" charset="0"/>
                <a:ea typeface="Century Gothic" charset="0"/>
                <a:cs typeface="Century Gothic" charset="0"/>
              </a:defRPr>
            </a:pPr>
            <a:endParaRPr lang="en-US"/>
          </a:p>
        </c:txPr>
        <c:crossAx val="187781761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solidFill>
            <a:srgbClr val="1D274F"/>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B6772"/>
                </a:solidFill>
                <a:latin typeface="+mn-lt"/>
                <a:ea typeface="+mn-ea"/>
                <a:cs typeface="+mn-cs"/>
              </a:defRPr>
            </a:pPr>
            <a:r>
              <a:rPr lang="en-US" sz="1800" b="1" i="0" baseline="0" dirty="0">
                <a:solidFill>
                  <a:srgbClr val="5B6772"/>
                </a:solidFill>
                <a:effectLst/>
                <a:latin typeface="Century Gothic" charset="0"/>
                <a:ea typeface="Century Gothic" charset="0"/>
                <a:cs typeface="Century Gothic" charset="0"/>
              </a:rPr>
              <a:t>Underrepresented Minorities</a:t>
            </a:r>
            <a:endParaRPr lang="en-US" b="1" i="0" dirty="0">
              <a:solidFill>
                <a:srgbClr val="5B6772"/>
              </a:solidFill>
              <a:effectLst/>
              <a:latin typeface="Century Gothic" charset="0"/>
              <a:ea typeface="Century Gothic" charset="0"/>
              <a:cs typeface="Century Gothic"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5B6772"/>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44450" cap="rnd">
              <a:solidFill>
                <a:srgbClr val="D81E00"/>
              </a:solidFill>
              <a:round/>
            </a:ln>
            <a:effectLst/>
          </c:spPr>
          <c:marker>
            <c:symbol val="circle"/>
            <c:size val="5"/>
            <c:spPr>
              <a:solidFill>
                <a:srgbClr val="D81E00"/>
              </a:solidFill>
              <a:ln w="47625" cap="rnd">
                <a:solidFill>
                  <a:srgbClr val="D81E00"/>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1D272D"/>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8058-4291-B59D-B886B38CBE2F}"/>
                </c:ext>
              </c:extLst>
            </c:dLbl>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5B6772"/>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8058-4291-B59D-B886B38CBE2F}"/>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5B6772"/>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8058-4291-B59D-B886B38CBE2F}"/>
                </c:ext>
              </c:extLst>
            </c:dLbl>
            <c:dLbl>
              <c:idx val="3"/>
              <c:layout>
                <c:manualLayout>
                  <c:x val="-5.2708362373103397E-2"/>
                  <c:y val="-5.19810228486043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5B6772"/>
                      </a:solidFill>
                      <a:latin typeface="Century Gothic" charset="0"/>
                      <a:ea typeface="Century Gothic" charset="0"/>
                      <a:cs typeface="Century Gothic"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A1-4F9E-8685-893A4BCE7BCB}"/>
                </c:ext>
              </c:extLst>
            </c:dLbl>
            <c:dLbl>
              <c:idx val="4"/>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5B6772"/>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8058-4291-B59D-B886B38CBE2F}"/>
                </c:ext>
              </c:extLst>
            </c:dLbl>
            <c:dLbl>
              <c:idx val="5"/>
              <c:layout>
                <c:manualLayout>
                  <c:x val="-5.44456188784792E-2"/>
                  <c:y val="-6.3655592831446395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5B6772"/>
                      </a:solidFill>
                      <a:latin typeface="Century Gothic" charset="0"/>
                      <a:ea typeface="Century Gothic" charset="0"/>
                      <a:cs typeface="Century Gothic"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A1-4F9E-8685-893A4BCE7BCB}"/>
                </c:ext>
              </c:extLst>
            </c:dLbl>
            <c:dLbl>
              <c:idx val="6"/>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5B6772"/>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8058-4291-B59D-B886B38CBE2F}"/>
                </c:ext>
              </c:extLst>
            </c:dLbl>
            <c:dLbl>
              <c:idx val="7"/>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8058-4291-B59D-B886B38CBE2F}"/>
                </c:ext>
              </c:extLst>
            </c:dLbl>
            <c:dLbl>
              <c:idx val="8"/>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5B6772"/>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D4B2-40A0-AC75-67AC66B664D0}"/>
                </c:ext>
              </c:extLst>
            </c:dLbl>
            <c:dLbl>
              <c:idx val="9"/>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0D0F11"/>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D4B2-40A0-AC75-67AC66B664D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5B6772"/>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Fall 2008</c:v>
                </c:pt>
                <c:pt idx="1">
                  <c:v>Fall 2009</c:v>
                </c:pt>
                <c:pt idx="2">
                  <c:v>Fall 2010</c:v>
                </c:pt>
                <c:pt idx="3">
                  <c:v>Fall 2011</c:v>
                </c:pt>
                <c:pt idx="4">
                  <c:v>Fall 2012</c:v>
                </c:pt>
                <c:pt idx="5">
                  <c:v>Fall 2013</c:v>
                </c:pt>
                <c:pt idx="6">
                  <c:v>Fall 2014</c:v>
                </c:pt>
                <c:pt idx="7">
                  <c:v>Fall 2015</c:v>
                </c:pt>
                <c:pt idx="8">
                  <c:v>Fall 2016</c:v>
                </c:pt>
                <c:pt idx="9">
                  <c:v>Fall 2017</c:v>
                </c:pt>
              </c:strCache>
            </c:strRef>
          </c:cat>
          <c:val>
            <c:numRef>
              <c:f>Sheet1!$B$2:$B$11</c:f>
              <c:numCache>
                <c:formatCode>0%</c:formatCode>
                <c:ptCount val="10"/>
                <c:pt idx="0">
                  <c:v>0.53</c:v>
                </c:pt>
                <c:pt idx="1">
                  <c:v>0.53</c:v>
                </c:pt>
                <c:pt idx="2">
                  <c:v>0.54</c:v>
                </c:pt>
                <c:pt idx="3">
                  <c:v>0.56000000000000005</c:v>
                </c:pt>
                <c:pt idx="4">
                  <c:v>0.59</c:v>
                </c:pt>
                <c:pt idx="5">
                  <c:v>0.6</c:v>
                </c:pt>
                <c:pt idx="6">
                  <c:v>0.63</c:v>
                </c:pt>
                <c:pt idx="7">
                  <c:v>0.65</c:v>
                </c:pt>
                <c:pt idx="8">
                  <c:v>0.66</c:v>
                </c:pt>
                <c:pt idx="9">
                  <c:v>0.67</c:v>
                </c:pt>
              </c:numCache>
            </c:numRef>
          </c:val>
          <c:smooth val="0"/>
          <c:extLst>
            <c:ext xmlns:c16="http://schemas.microsoft.com/office/drawing/2014/chart" uri="{C3380CC4-5D6E-409C-BE32-E72D297353CC}">
              <c16:uniqueId val="{00000002-F3A1-4F9E-8685-893A4BCE7BCB}"/>
            </c:ext>
          </c:extLst>
        </c:ser>
        <c:dLbls>
          <c:dLblPos val="t"/>
          <c:showLegendKey val="0"/>
          <c:showVal val="1"/>
          <c:showCatName val="0"/>
          <c:showSerName val="0"/>
          <c:showPercent val="0"/>
          <c:showBubbleSize val="0"/>
        </c:dLbls>
        <c:marker val="1"/>
        <c:smooth val="0"/>
        <c:axId val="1846436192"/>
        <c:axId val="1846267328"/>
      </c:lineChart>
      <c:catAx>
        <c:axId val="1846436192"/>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197" b="1" i="0" u="none" strike="noStrike" kern="1200" baseline="0">
                <a:solidFill>
                  <a:srgbClr val="5B6772"/>
                </a:solidFill>
                <a:latin typeface="Century Gothic" charset="0"/>
                <a:ea typeface="Century Gothic" charset="0"/>
                <a:cs typeface="Century Gothic" charset="0"/>
              </a:defRPr>
            </a:pPr>
            <a:endParaRPr lang="en-US"/>
          </a:p>
        </c:txPr>
        <c:crossAx val="1846267328"/>
        <c:crosses val="autoZero"/>
        <c:auto val="1"/>
        <c:lblAlgn val="ctr"/>
        <c:lblOffset val="100"/>
        <c:noMultiLvlLbl val="0"/>
      </c:catAx>
      <c:valAx>
        <c:axId val="1846267328"/>
        <c:scaling>
          <c:orientation val="minMax"/>
          <c:max val="0.70000000000000007"/>
          <c:min val="0.5"/>
        </c:scaling>
        <c:delete val="0"/>
        <c:axPos val="l"/>
        <c:majorGridlines>
          <c:spPr>
            <a:ln w="9525" cap="flat" cmpd="sng" algn="ctr">
              <a:solidFill>
                <a:srgbClr val="D6D6D6"/>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113052"/>
                </a:solidFill>
                <a:latin typeface="Century Gothic" charset="0"/>
                <a:ea typeface="Century Gothic" charset="0"/>
                <a:cs typeface="Century Gothic" charset="0"/>
              </a:defRPr>
            </a:pPr>
            <a:endParaRPr lang="en-US"/>
          </a:p>
        </c:txPr>
        <c:crossAx val="1846436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B6772"/>
                </a:solidFill>
                <a:latin typeface="+mn-lt"/>
                <a:ea typeface="+mn-ea"/>
                <a:cs typeface="+mn-cs"/>
              </a:defRPr>
            </a:pPr>
            <a:r>
              <a:rPr lang="en-US" sz="1800" b="1" i="0" baseline="0" dirty="0">
                <a:solidFill>
                  <a:srgbClr val="5B6772"/>
                </a:solidFill>
                <a:effectLst/>
                <a:latin typeface="Century Gothic" charset="0"/>
                <a:ea typeface="Century Gothic" charset="0"/>
                <a:cs typeface="Century Gothic" charset="0"/>
              </a:rPr>
              <a:t>Percent of Georgia State Undergraduates on PELL</a:t>
            </a:r>
            <a:endParaRPr lang="en-US" dirty="0">
              <a:solidFill>
                <a:srgbClr val="5B6772"/>
              </a:solidFill>
              <a:effectLst/>
              <a:latin typeface="Century Gothic" charset="0"/>
              <a:ea typeface="Century Gothic" charset="0"/>
              <a:cs typeface="Century Gothic"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5B6772"/>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44450" cap="rnd">
              <a:solidFill>
                <a:srgbClr val="D81E00"/>
              </a:solidFill>
              <a:round/>
            </a:ln>
            <a:effectLst/>
          </c:spPr>
          <c:marker>
            <c:symbol val="circle"/>
            <c:size val="5"/>
            <c:spPr>
              <a:solidFill>
                <a:srgbClr val="C00000"/>
              </a:solidFill>
              <a:ln w="47625" cap="rnd">
                <a:solidFill>
                  <a:srgbClr val="D81E00"/>
                </a:solidFill>
              </a:ln>
              <a:effectLst/>
            </c:spPr>
          </c:marker>
          <c:dLbls>
            <c:dLbl>
              <c:idx val="0"/>
              <c:tx>
                <c:rich>
                  <a:bodyPr rot="0" spcFirstLastPara="1" vertOverflow="ellipsis" vert="horz" wrap="square" lIns="38100" tIns="19050" rIns="38100" bIns="19050" anchor="ctr" anchorCtr="1">
                    <a:spAutoFit/>
                  </a:bodyPr>
                  <a:lstStyle/>
                  <a:p>
                    <a:pPr>
                      <a:defRPr sz="2800" b="1" i="0" u="none" strike="noStrike" kern="1200" baseline="0">
                        <a:solidFill>
                          <a:srgbClr val="0D0F11"/>
                        </a:solidFill>
                        <a:latin typeface="Century Gothic" charset="0"/>
                        <a:ea typeface="Century Gothic" charset="0"/>
                        <a:cs typeface="Century Gothic" charset="0"/>
                      </a:defRPr>
                    </a:pPr>
                    <a:fld id="{77E3200D-A848-4824-9B80-2999573121A3}" type="VALUE">
                      <a:rPr lang="en-US">
                        <a:solidFill>
                          <a:srgbClr val="0D0F11"/>
                        </a:solidFill>
                      </a:rPr>
                      <a:pPr>
                        <a:defRPr sz="2800" b="1">
                          <a:solidFill>
                            <a:srgbClr val="0D0F11"/>
                          </a:solidFill>
                          <a:latin typeface="Century Gothic" charset="0"/>
                          <a:ea typeface="Century Gothic" charset="0"/>
                          <a:cs typeface="Century Gothic"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D0F11"/>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441-4572-BB0B-066B8EC16536}"/>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7A97-4EAA-A123-576DB5F19D25}"/>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7A97-4EAA-A123-576DB5F19D25}"/>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7A97-4EAA-A123-576DB5F19D25}"/>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7A97-4EAA-A123-576DB5F19D25}"/>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7A97-4EAA-A123-576DB5F19D25}"/>
                </c:ext>
              </c:extLst>
            </c:dLbl>
            <c:dLbl>
              <c:idx val="6"/>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6-7A97-4EAA-A123-576DB5F19D25}"/>
                </c:ext>
              </c:extLst>
            </c:dLbl>
            <c:dLbl>
              <c:idx val="7"/>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7-7A97-4EAA-A123-576DB5F19D25}"/>
                </c:ext>
              </c:extLst>
            </c:dLbl>
            <c:dLbl>
              <c:idx val="8"/>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C441-4572-BB0B-066B8EC16536}"/>
                </c:ext>
              </c:extLst>
            </c:dLbl>
            <c:dLbl>
              <c:idx val="9"/>
              <c:layout>
                <c:manualLayout>
                  <c:x val="-4.572459122149241E-2"/>
                  <c:y val="-5.8474887494375294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lumMod val="50000"/>
                        </a:schemeClr>
                      </a:solidFill>
                      <a:latin typeface="Century Gothic" charset="0"/>
                      <a:ea typeface="Century Gothic" charset="0"/>
                      <a:cs typeface="Century Gothic"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97-4EAA-A123-576DB5F19D25}"/>
                </c:ext>
              </c:extLst>
            </c:dLbl>
            <c:dLbl>
              <c:idx val="1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0D0F11"/>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7A97-4EAA-A123-576DB5F19D2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D0F11"/>
                    </a:solidFill>
                    <a:latin typeface="Century Gothic" charset="0"/>
                    <a:ea typeface="Century Gothic" charset="0"/>
                    <a:cs typeface="Century Gothic"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Fall 2007</c:v>
                </c:pt>
                <c:pt idx="1">
                  <c:v>Fall 2008</c:v>
                </c:pt>
                <c:pt idx="2">
                  <c:v>Fall 2009</c:v>
                </c:pt>
                <c:pt idx="3">
                  <c:v>Fall 2010</c:v>
                </c:pt>
                <c:pt idx="4">
                  <c:v>Fall 2011</c:v>
                </c:pt>
                <c:pt idx="5">
                  <c:v>Fall 2012</c:v>
                </c:pt>
                <c:pt idx="6">
                  <c:v>Fall 2013</c:v>
                </c:pt>
                <c:pt idx="7">
                  <c:v>Fall 2014</c:v>
                </c:pt>
                <c:pt idx="8">
                  <c:v>Fall 2015</c:v>
                </c:pt>
                <c:pt idx="9">
                  <c:v>Fall 2016</c:v>
                </c:pt>
                <c:pt idx="10">
                  <c:v>Fall 2017</c:v>
                </c:pt>
              </c:strCache>
            </c:strRef>
          </c:cat>
          <c:val>
            <c:numRef>
              <c:f>Sheet1!$B$2:$B$12</c:f>
              <c:numCache>
                <c:formatCode>0%</c:formatCode>
                <c:ptCount val="11"/>
                <c:pt idx="0">
                  <c:v>0.31</c:v>
                </c:pt>
                <c:pt idx="1">
                  <c:v>0.32</c:v>
                </c:pt>
                <c:pt idx="2">
                  <c:v>0.4</c:v>
                </c:pt>
                <c:pt idx="3">
                  <c:v>0.48</c:v>
                </c:pt>
                <c:pt idx="4">
                  <c:v>0.51</c:v>
                </c:pt>
                <c:pt idx="5">
                  <c:v>0.56000000000000005</c:v>
                </c:pt>
                <c:pt idx="6">
                  <c:v>0.57999999999999996</c:v>
                </c:pt>
                <c:pt idx="7">
                  <c:v>0.59</c:v>
                </c:pt>
                <c:pt idx="8">
                  <c:v>0.59</c:v>
                </c:pt>
                <c:pt idx="9">
                  <c:v>0.59</c:v>
                </c:pt>
                <c:pt idx="10">
                  <c:v>0.59</c:v>
                </c:pt>
              </c:numCache>
            </c:numRef>
          </c:val>
          <c:smooth val="0"/>
          <c:extLst>
            <c:ext xmlns:c16="http://schemas.microsoft.com/office/drawing/2014/chart" uri="{C3380CC4-5D6E-409C-BE32-E72D297353CC}">
              <c16:uniqueId val="{00000000-E569-4C1C-8618-B7C07B0C01C0}"/>
            </c:ext>
          </c:extLst>
        </c:ser>
        <c:dLbls>
          <c:dLblPos val="t"/>
          <c:showLegendKey val="0"/>
          <c:showVal val="1"/>
          <c:showCatName val="0"/>
          <c:showSerName val="0"/>
          <c:showPercent val="0"/>
          <c:showBubbleSize val="0"/>
        </c:dLbls>
        <c:marker val="1"/>
        <c:smooth val="0"/>
        <c:axId val="1385664784"/>
        <c:axId val="1385669472"/>
      </c:lineChart>
      <c:catAx>
        <c:axId val="1385664784"/>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197" b="1" i="0" u="none" strike="noStrike" kern="1200" baseline="0">
                <a:solidFill>
                  <a:srgbClr val="5B6772"/>
                </a:solidFill>
                <a:latin typeface="Century Gothic" charset="0"/>
                <a:ea typeface="Century Gothic" charset="0"/>
                <a:cs typeface="Century Gothic" charset="0"/>
              </a:defRPr>
            </a:pPr>
            <a:endParaRPr lang="en-US"/>
          </a:p>
        </c:txPr>
        <c:crossAx val="1385669472"/>
        <c:crosses val="autoZero"/>
        <c:auto val="1"/>
        <c:lblAlgn val="ctr"/>
        <c:lblOffset val="100"/>
        <c:noMultiLvlLbl val="0"/>
      </c:catAx>
      <c:valAx>
        <c:axId val="1385669472"/>
        <c:scaling>
          <c:orientation val="minMax"/>
          <c:max val="0.65"/>
          <c:min val="0.2"/>
        </c:scaling>
        <c:delete val="0"/>
        <c:axPos val="l"/>
        <c:majorGridlines>
          <c:spPr>
            <a:ln w="9525" cap="flat" cmpd="sng" algn="ctr">
              <a:solidFill>
                <a:srgbClr val="D6D6D6"/>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113052"/>
                </a:solidFill>
                <a:latin typeface="Century Gothic" charset="0"/>
                <a:ea typeface="Century Gothic" charset="0"/>
                <a:cs typeface="Century Gothic" charset="0"/>
              </a:defRPr>
            </a:pPr>
            <a:endParaRPr lang="en-US"/>
          </a:p>
        </c:txPr>
        <c:crossAx val="1385664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0897765582550495E-2"/>
          <c:y val="0.16527676204281799"/>
          <c:w val="0.89914163090128796"/>
          <c:h val="0.682454182357638"/>
        </c:manualLayout>
      </c:layout>
      <c:barChart>
        <c:barDir val="col"/>
        <c:grouping val="clustered"/>
        <c:varyColors val="0"/>
        <c:ser>
          <c:idx val="0"/>
          <c:order val="0"/>
          <c:tx>
            <c:strRef>
              <c:f>Sheet1!$A$2</c:f>
              <c:strCache>
                <c:ptCount val="1"/>
                <c:pt idx="0">
                  <c:v>No SI</c:v>
                </c:pt>
              </c:strCache>
            </c:strRef>
          </c:tx>
          <c:spPr>
            <a:solidFill>
              <a:srgbClr val="5B6772"/>
            </a:solidFill>
            <a:ln w="25400">
              <a:noFill/>
            </a:ln>
          </c:spPr>
          <c:invertIfNegative val="0"/>
          <c:dLbls>
            <c:numFmt formatCode="#,##0.00_);\(#,##0.00\)" sourceLinked="0"/>
            <c:spPr>
              <a:noFill/>
              <a:ln w="25400">
                <a:noFill/>
              </a:ln>
            </c:spPr>
            <c:txPr>
              <a:bodyPr/>
              <a:lstStyle/>
              <a:p>
                <a:pPr algn="ctr" rtl="1">
                  <a:defRPr sz="1600" b="1" i="0" u="none" strike="noStrike" baseline="0">
                    <a:solidFill>
                      <a:srgbClr val="5B6772"/>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BIOL</c:v>
                </c:pt>
                <c:pt idx="1">
                  <c:v>POLS</c:v>
                </c:pt>
                <c:pt idx="2">
                  <c:v>PHIL</c:v>
                </c:pt>
                <c:pt idx="3">
                  <c:v>CHEM</c:v>
                </c:pt>
                <c:pt idx="4">
                  <c:v>ACCT</c:v>
                </c:pt>
                <c:pt idx="5">
                  <c:v>PHYS</c:v>
                </c:pt>
                <c:pt idx="6">
                  <c:v>CRJU</c:v>
                </c:pt>
              </c:strCache>
            </c:strRef>
          </c:cat>
          <c:val>
            <c:numRef>
              <c:f>Sheet1!$B$2:$H$2</c:f>
              <c:numCache>
                <c:formatCode>General</c:formatCode>
                <c:ptCount val="7"/>
                <c:pt idx="0">
                  <c:v>2.4100000858306898</c:v>
                </c:pt>
                <c:pt idx="1">
                  <c:v>2.5999999046325679</c:v>
                </c:pt>
                <c:pt idx="2">
                  <c:v>2.6800000667572021</c:v>
                </c:pt>
                <c:pt idx="3">
                  <c:v>2.5499999523162842</c:v>
                </c:pt>
                <c:pt idx="4">
                  <c:v>2.1500000953674321</c:v>
                </c:pt>
                <c:pt idx="5">
                  <c:v>2.059999942779541</c:v>
                </c:pt>
                <c:pt idx="6">
                  <c:v>1.889999985694885</c:v>
                </c:pt>
              </c:numCache>
            </c:numRef>
          </c:val>
          <c:extLst>
            <c:ext xmlns:c16="http://schemas.microsoft.com/office/drawing/2014/chart" uri="{C3380CC4-5D6E-409C-BE32-E72D297353CC}">
              <c16:uniqueId val="{00000000-AFAA-4539-B769-77BE6002D16F}"/>
            </c:ext>
          </c:extLst>
        </c:ser>
        <c:ser>
          <c:idx val="1"/>
          <c:order val="1"/>
          <c:tx>
            <c:strRef>
              <c:f>Sheet1!$A$3</c:f>
              <c:strCache>
                <c:ptCount val="1"/>
                <c:pt idx="0">
                  <c:v>SI</c:v>
                </c:pt>
              </c:strCache>
            </c:strRef>
          </c:tx>
          <c:spPr>
            <a:solidFill>
              <a:srgbClr val="0539A6"/>
            </a:solidFill>
            <a:ln w="25400">
              <a:noFill/>
            </a:ln>
          </c:spPr>
          <c:invertIfNegative val="0"/>
          <c:dLbls>
            <c:numFmt formatCode="#,##0.00_);\(#,##0.00\)" sourceLinked="0"/>
            <c:spPr>
              <a:noFill/>
              <a:ln w="25400">
                <a:noFill/>
              </a:ln>
            </c:spPr>
            <c:txPr>
              <a:bodyPr/>
              <a:lstStyle/>
              <a:p>
                <a:pPr algn="ctr" rtl="1">
                  <a:defRPr sz="1600" b="1" i="0" u="none" strike="noStrike" baseline="0">
                    <a:solidFill>
                      <a:srgbClr val="5B6772"/>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BIOL</c:v>
                </c:pt>
                <c:pt idx="1">
                  <c:v>POLS</c:v>
                </c:pt>
                <c:pt idx="2">
                  <c:v>PHIL</c:v>
                </c:pt>
                <c:pt idx="3">
                  <c:v>CHEM</c:v>
                </c:pt>
                <c:pt idx="4">
                  <c:v>ACCT</c:v>
                </c:pt>
                <c:pt idx="5">
                  <c:v>PHYS</c:v>
                </c:pt>
                <c:pt idx="6">
                  <c:v>CRJU</c:v>
                </c:pt>
              </c:strCache>
            </c:strRef>
          </c:cat>
          <c:val>
            <c:numRef>
              <c:f>Sheet1!$B$3:$H$3</c:f>
              <c:numCache>
                <c:formatCode>General</c:formatCode>
                <c:ptCount val="7"/>
                <c:pt idx="0">
                  <c:v>2.8199999332427961</c:v>
                </c:pt>
                <c:pt idx="1">
                  <c:v>3.2400000095367432</c:v>
                </c:pt>
                <c:pt idx="2">
                  <c:v>2.9300000667572021</c:v>
                </c:pt>
                <c:pt idx="3">
                  <c:v>2.7400000095367432</c:v>
                </c:pt>
                <c:pt idx="4">
                  <c:v>2.6400001049041748</c:v>
                </c:pt>
                <c:pt idx="5">
                  <c:v>2.7300000190734859</c:v>
                </c:pt>
                <c:pt idx="6">
                  <c:v>2.2599999904632568</c:v>
                </c:pt>
              </c:numCache>
            </c:numRef>
          </c:val>
          <c:extLst>
            <c:ext xmlns:c16="http://schemas.microsoft.com/office/drawing/2014/chart" uri="{C3380CC4-5D6E-409C-BE32-E72D297353CC}">
              <c16:uniqueId val="{00000001-AFAA-4539-B769-77BE6002D16F}"/>
            </c:ext>
          </c:extLst>
        </c:ser>
        <c:dLbls>
          <c:showLegendKey val="0"/>
          <c:showVal val="0"/>
          <c:showCatName val="0"/>
          <c:showSerName val="0"/>
          <c:showPercent val="0"/>
          <c:showBubbleSize val="0"/>
        </c:dLbls>
        <c:gapWidth val="53"/>
        <c:overlap val="-7"/>
        <c:axId val="1385752800"/>
        <c:axId val="1385756496"/>
      </c:barChart>
      <c:catAx>
        <c:axId val="1385752800"/>
        <c:scaling>
          <c:orientation val="minMax"/>
        </c:scaling>
        <c:delete val="0"/>
        <c:axPos val="b"/>
        <c:numFmt formatCode="General" sourceLinked="0"/>
        <c:majorTickMark val="none"/>
        <c:minorTickMark val="none"/>
        <c:tickLblPos val="none"/>
        <c:spPr>
          <a:ln w="3175">
            <a:solidFill>
              <a:srgbClr val="FFFFFF">
                <a:lumMod val="85000"/>
              </a:srgbClr>
            </a:solidFill>
            <a:prstDash val="solid"/>
          </a:ln>
        </c:spPr>
        <c:crossAx val="1385756496"/>
        <c:crosses val="autoZero"/>
        <c:auto val="1"/>
        <c:lblAlgn val="ctr"/>
        <c:lblOffset val="100"/>
        <c:tickMarkSkip val="1"/>
        <c:noMultiLvlLbl val="0"/>
      </c:catAx>
      <c:valAx>
        <c:axId val="1385756496"/>
        <c:scaling>
          <c:orientation val="minMax"/>
          <c:max val="3.95"/>
          <c:min val="1"/>
        </c:scaling>
        <c:delete val="0"/>
        <c:axPos val="l"/>
        <c:majorGridlines>
          <c:spPr>
            <a:ln w="3175">
              <a:solidFill>
                <a:srgbClr val="FFFFFF">
                  <a:lumMod val="85000"/>
                </a:srgbClr>
              </a:solidFill>
              <a:prstDash val="solid"/>
            </a:ln>
          </c:spPr>
        </c:majorGridlines>
        <c:numFmt formatCode="#,##0" sourceLinked="0"/>
        <c:majorTickMark val="in"/>
        <c:minorTickMark val="none"/>
        <c:tickLblPos val="low"/>
        <c:spPr>
          <a:ln w="9525">
            <a:noFill/>
          </a:ln>
        </c:spPr>
        <c:txPr>
          <a:bodyPr rot="0" vert="horz"/>
          <a:lstStyle/>
          <a:p>
            <a:pPr>
              <a:defRPr sz="1400" b="1" i="0" u="none" strike="noStrike" baseline="0">
                <a:solidFill>
                  <a:srgbClr val="1D2737"/>
                </a:solidFill>
                <a:latin typeface="Century Gothic" charset="0"/>
                <a:ea typeface="Century Gothic" charset="0"/>
                <a:cs typeface="Century Gothic" charset="0"/>
              </a:defRPr>
            </a:pPr>
            <a:endParaRPr lang="en-US"/>
          </a:p>
        </c:txPr>
        <c:crossAx val="1385752800"/>
        <c:crosses val="autoZero"/>
        <c:crossBetween val="between"/>
        <c:majorUnit val="0.98333333333333195"/>
      </c:valAx>
      <c:spPr>
        <a:noFill/>
        <a:ln w="12700">
          <a:noFill/>
          <a:prstDash val="solid"/>
        </a:ln>
      </c:spPr>
    </c:plotArea>
    <c:plotVisOnly val="1"/>
    <c:dispBlanksAs val="gap"/>
    <c:showDLblsOverMax val="0"/>
  </c:chart>
  <c:spPr>
    <a:noFill/>
    <a:ln>
      <a:noFill/>
    </a:ln>
  </c:spPr>
  <c:txPr>
    <a:bodyPr/>
    <a:lstStyle/>
    <a:p>
      <a:pPr>
        <a:defRPr sz="1665" b="0" i="0" u="none" strike="noStrike" baseline="0">
          <a:solidFill>
            <a:srgbClr val="000000"/>
          </a:solidFill>
          <a:latin typeface="Gill Sans"/>
          <a:ea typeface="Gill Sans"/>
          <a:cs typeface="Gill Sans"/>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rgbClr val="5B6772"/>
                </a:solidFill>
                <a:latin typeface="Century Gothic" charset="0"/>
                <a:ea typeface="Century Gothic" charset="0"/>
                <a:cs typeface="Century Gothic" charset="0"/>
              </a:defRPr>
            </a:pPr>
            <a:r>
              <a:rPr lang="en-US" sz="1600" b="1" dirty="0">
                <a:solidFill>
                  <a:srgbClr val="5B6772"/>
                </a:solidFill>
                <a:latin typeface="Century Gothic" charset="0"/>
                <a:ea typeface="Century Gothic" charset="0"/>
                <a:cs typeface="Century Gothic" charset="0"/>
              </a:rPr>
              <a:t>Introduction to Chemistry</a:t>
            </a:r>
          </a:p>
          <a:p>
            <a:pPr>
              <a:defRPr>
                <a:solidFill>
                  <a:srgbClr val="5B6772"/>
                </a:solidFill>
                <a:latin typeface="Century Gothic" charset="0"/>
                <a:ea typeface="Century Gothic" charset="0"/>
                <a:cs typeface="Century Gothic" charset="0"/>
              </a:defRPr>
            </a:pPr>
            <a:r>
              <a:rPr lang="en-US" sz="1600" b="0" dirty="0">
                <a:solidFill>
                  <a:srgbClr val="5B6772"/>
                </a:solidFill>
                <a:latin typeface="Century Gothic" charset="0"/>
                <a:ea typeface="Century Gothic" charset="0"/>
                <a:cs typeface="Century Gothic" charset="0"/>
              </a:rPr>
              <a:t>Natural Science majors</a:t>
            </a:r>
          </a:p>
        </c:rich>
      </c:tx>
      <c:layout>
        <c:manualLayout>
          <c:xMode val="edge"/>
          <c:yMode val="edge"/>
          <c:x val="0.20602365582324234"/>
          <c:y val="2.326424889449021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5B6772"/>
              </a:solidFill>
              <a:latin typeface="Century Gothic" charset="0"/>
              <a:ea typeface="Century Gothic" charset="0"/>
              <a:cs typeface="Century Gothic" charset="0"/>
            </a:defRPr>
          </a:pPr>
          <a:endParaRPr lang="en-US"/>
        </a:p>
      </c:txPr>
    </c:title>
    <c:autoTitleDeleted val="0"/>
    <c:plotArea>
      <c:layout>
        <c:manualLayout>
          <c:layoutTarget val="inner"/>
          <c:xMode val="edge"/>
          <c:yMode val="edge"/>
          <c:x val="0.12108012320155268"/>
          <c:y val="3.4607173082348112E-2"/>
          <c:w val="0.84152278073942999"/>
          <c:h val="0.80642152803983136"/>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rgbClr val="5B6772"/>
              </a:solidFill>
              <a:ln>
                <a:noFill/>
              </a:ln>
              <a:effectLst/>
            </c:spPr>
            <c:extLst>
              <c:ext xmlns:c16="http://schemas.microsoft.com/office/drawing/2014/chart" uri="{C3380CC4-5D6E-409C-BE32-E72D297353CC}">
                <c16:uniqueId val="{00000001-DC84-487D-9A0A-E657D1E644C1}"/>
              </c:ext>
            </c:extLst>
          </c:dPt>
          <c:dPt>
            <c:idx val="1"/>
            <c:invertIfNegative val="0"/>
            <c:bubble3D val="0"/>
            <c:spPr>
              <a:solidFill>
                <a:srgbClr val="5B6772"/>
              </a:solidFill>
              <a:ln>
                <a:noFill/>
              </a:ln>
              <a:effectLst/>
            </c:spPr>
            <c:extLst>
              <c:ext xmlns:c16="http://schemas.microsoft.com/office/drawing/2014/chart" uri="{C3380CC4-5D6E-409C-BE32-E72D297353CC}">
                <c16:uniqueId val="{00000003-DC84-487D-9A0A-E657D1E644C1}"/>
              </c:ext>
            </c:extLst>
          </c:dPt>
          <c:dPt>
            <c:idx val="2"/>
            <c:invertIfNegative val="0"/>
            <c:bubble3D val="0"/>
            <c:spPr>
              <a:solidFill>
                <a:srgbClr val="0539A6"/>
              </a:solidFill>
              <a:ln>
                <a:noFill/>
              </a:ln>
              <a:effectLst/>
            </c:spPr>
            <c:extLst>
              <c:ext xmlns:c16="http://schemas.microsoft.com/office/drawing/2014/chart" uri="{C3380CC4-5D6E-409C-BE32-E72D297353CC}">
                <c16:uniqueId val="{00000005-DC84-487D-9A0A-E657D1E644C1}"/>
              </c:ext>
            </c:extLst>
          </c:dPt>
          <c:dPt>
            <c:idx val="3"/>
            <c:invertIfNegative val="0"/>
            <c:bubble3D val="0"/>
            <c:spPr>
              <a:solidFill>
                <a:srgbClr val="0539A6"/>
              </a:solidFill>
              <a:ln>
                <a:noFill/>
              </a:ln>
              <a:effectLst/>
            </c:spPr>
            <c:extLst>
              <c:ext xmlns:c16="http://schemas.microsoft.com/office/drawing/2014/chart" uri="{C3380CC4-5D6E-409C-BE32-E72D297353CC}">
                <c16:uniqueId val="{00000007-DC84-487D-9A0A-E657D1E644C1}"/>
              </c:ext>
            </c:extLst>
          </c:dPt>
          <c:dLbls>
            <c:dLbl>
              <c:idx val="2"/>
              <c:layout>
                <c:manualLayout>
                  <c:x val="1.42891298538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84-487D-9A0A-E657D1E644C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5B6772"/>
                    </a:solidFill>
                    <a:latin typeface="Century Gothic" charset="0"/>
                    <a:ea typeface="Century Gothic" charset="0"/>
                    <a:cs typeface="Century Gothic"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c:v>
                </c:pt>
                <c:pt idx="1">
                  <c:v>B</c:v>
                </c:pt>
                <c:pt idx="2">
                  <c:v>C</c:v>
                </c:pt>
                <c:pt idx="3">
                  <c:v>D/F</c:v>
                </c:pt>
              </c:strCache>
            </c:strRef>
          </c:cat>
          <c:val>
            <c:numRef>
              <c:f>Sheet1!$B$2:$B$5</c:f>
              <c:numCache>
                <c:formatCode>0.0%</c:formatCode>
                <c:ptCount val="4"/>
                <c:pt idx="0">
                  <c:v>0.7</c:v>
                </c:pt>
                <c:pt idx="1">
                  <c:v>0.66700000000000004</c:v>
                </c:pt>
                <c:pt idx="2">
                  <c:v>0.39500000000000002</c:v>
                </c:pt>
                <c:pt idx="3">
                  <c:v>8.3000000000000004E-2</c:v>
                </c:pt>
              </c:numCache>
            </c:numRef>
          </c:val>
          <c:extLst>
            <c:ext xmlns:c16="http://schemas.microsoft.com/office/drawing/2014/chart" uri="{C3380CC4-5D6E-409C-BE32-E72D297353CC}">
              <c16:uniqueId val="{00000008-DC84-487D-9A0A-E657D1E644C1}"/>
            </c:ext>
          </c:extLst>
        </c:ser>
        <c:dLbls>
          <c:showLegendKey val="0"/>
          <c:showVal val="0"/>
          <c:showCatName val="0"/>
          <c:showSerName val="0"/>
          <c:showPercent val="0"/>
          <c:showBubbleSize val="0"/>
        </c:dLbls>
        <c:gapWidth val="65"/>
        <c:overlap val="90"/>
        <c:axId val="1822927392"/>
        <c:axId val="1823114528"/>
      </c:barChart>
      <c:catAx>
        <c:axId val="182292739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rgbClr val="0539A6"/>
                </a:solidFill>
                <a:latin typeface="Century Gothic" charset="0"/>
                <a:ea typeface="Century Gothic" charset="0"/>
                <a:cs typeface="Century Gothic" charset="0"/>
              </a:defRPr>
            </a:pPr>
            <a:endParaRPr lang="en-US"/>
          </a:p>
        </c:txPr>
        <c:crossAx val="1823114528"/>
        <c:crosses val="autoZero"/>
        <c:auto val="1"/>
        <c:lblAlgn val="ctr"/>
        <c:lblOffset val="100"/>
        <c:tickLblSkip val="1"/>
        <c:noMultiLvlLbl val="0"/>
      </c:catAx>
      <c:valAx>
        <c:axId val="1823114528"/>
        <c:scaling>
          <c:orientation val="minMax"/>
          <c:max val="1"/>
          <c:min val="0"/>
        </c:scaling>
        <c:delete val="1"/>
        <c:axPos val="l"/>
        <c:numFmt formatCode="0%" sourceLinked="0"/>
        <c:majorTickMark val="out"/>
        <c:minorTickMark val="none"/>
        <c:tickLblPos val="nextTo"/>
        <c:crossAx val="1822927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0" i="0" u="none" strike="noStrike" kern="1200" spc="0" baseline="0">
                <a:solidFill>
                  <a:srgbClr val="5B6772"/>
                </a:solidFill>
                <a:latin typeface="Century Gothic" charset="0"/>
                <a:ea typeface="Century Gothic" charset="0"/>
                <a:cs typeface="Century Gothic" charset="0"/>
              </a:defRPr>
            </a:pPr>
            <a:r>
              <a:rPr lang="en-US" sz="1600" b="1" i="0" baseline="0" dirty="0">
                <a:effectLst/>
              </a:rPr>
              <a:t>Comparative Politics</a:t>
            </a:r>
            <a:endParaRPr lang="en-US" sz="1600" dirty="0">
              <a:effectLst/>
            </a:endParaRPr>
          </a:p>
          <a:p>
            <a:pPr>
              <a:defRPr sz="1600">
                <a:solidFill>
                  <a:srgbClr val="5B6772"/>
                </a:solidFill>
                <a:latin typeface="Century Gothic" charset="0"/>
                <a:ea typeface="Century Gothic" charset="0"/>
                <a:cs typeface="Century Gothic" charset="0"/>
              </a:defRPr>
            </a:pPr>
            <a:r>
              <a:rPr lang="en-US" sz="1600" b="0" i="0" baseline="0" dirty="0">
                <a:effectLst/>
              </a:rPr>
              <a:t>Political Science majors</a:t>
            </a:r>
            <a:endParaRPr lang="en-US" sz="1600" dirty="0">
              <a:effectLst/>
            </a:endParaRPr>
          </a:p>
        </c:rich>
      </c:tx>
      <c:layout>
        <c:manualLayout>
          <c:xMode val="edge"/>
          <c:yMode val="edge"/>
          <c:x val="0.206023615173728"/>
          <c:y val="2.326424889449019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5B6772"/>
              </a:solidFill>
              <a:latin typeface="Century Gothic" charset="0"/>
              <a:ea typeface="Century Gothic" charset="0"/>
              <a:cs typeface="Century Gothic" charset="0"/>
            </a:defRPr>
          </a:pPr>
          <a:endParaRPr lang="en-US"/>
        </a:p>
      </c:txPr>
    </c:title>
    <c:autoTitleDeleted val="0"/>
    <c:plotArea>
      <c:layout>
        <c:manualLayout>
          <c:layoutTarget val="inner"/>
          <c:xMode val="edge"/>
          <c:yMode val="edge"/>
          <c:x val="0.11393553191030099"/>
          <c:y val="6.6595515312272174E-2"/>
          <c:w val="0.84152278073942999"/>
          <c:h val="0.77152515469809613"/>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rgbClr val="5B6772"/>
              </a:solidFill>
              <a:ln>
                <a:noFill/>
              </a:ln>
              <a:effectLst/>
            </c:spPr>
            <c:extLst>
              <c:ext xmlns:c16="http://schemas.microsoft.com/office/drawing/2014/chart" uri="{C3380CC4-5D6E-409C-BE32-E72D297353CC}">
                <c16:uniqueId val="{00000001-8359-487B-BACA-E8F91734D044}"/>
              </c:ext>
            </c:extLst>
          </c:dPt>
          <c:dPt>
            <c:idx val="1"/>
            <c:invertIfNegative val="0"/>
            <c:bubble3D val="0"/>
            <c:spPr>
              <a:solidFill>
                <a:srgbClr val="5B6772"/>
              </a:solidFill>
              <a:ln>
                <a:noFill/>
              </a:ln>
              <a:effectLst/>
            </c:spPr>
            <c:extLst>
              <c:ext xmlns:c16="http://schemas.microsoft.com/office/drawing/2014/chart" uri="{C3380CC4-5D6E-409C-BE32-E72D297353CC}">
                <c16:uniqueId val="{00000003-8359-487B-BACA-E8F91734D044}"/>
              </c:ext>
            </c:extLst>
          </c:dPt>
          <c:dPt>
            <c:idx val="2"/>
            <c:invertIfNegative val="0"/>
            <c:bubble3D val="0"/>
            <c:spPr>
              <a:solidFill>
                <a:srgbClr val="0539A6"/>
              </a:solidFill>
              <a:ln>
                <a:noFill/>
              </a:ln>
              <a:effectLst/>
            </c:spPr>
            <c:extLst>
              <c:ext xmlns:c16="http://schemas.microsoft.com/office/drawing/2014/chart" uri="{C3380CC4-5D6E-409C-BE32-E72D297353CC}">
                <c16:uniqueId val="{00000005-8359-487B-BACA-E8F91734D044}"/>
              </c:ext>
            </c:extLst>
          </c:dPt>
          <c:dPt>
            <c:idx val="3"/>
            <c:invertIfNegative val="0"/>
            <c:bubble3D val="0"/>
            <c:spPr>
              <a:solidFill>
                <a:srgbClr val="0539A6"/>
              </a:solidFill>
              <a:ln>
                <a:noFill/>
              </a:ln>
              <a:effectLst/>
            </c:spPr>
            <c:extLst>
              <c:ext xmlns:c16="http://schemas.microsoft.com/office/drawing/2014/chart" uri="{C3380CC4-5D6E-409C-BE32-E72D297353CC}">
                <c16:uniqueId val="{00000007-8359-487B-BACA-E8F91734D044}"/>
              </c:ext>
            </c:extLst>
          </c:dPt>
          <c:dLbls>
            <c:dLbl>
              <c:idx val="2"/>
              <c:layout>
                <c:manualLayout>
                  <c:x val="2.1433694780810902E-2"/>
                  <c:y val="2.908031111811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59-487B-BACA-E8F91734D04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5B6772"/>
                    </a:solidFill>
                    <a:latin typeface="Century Gothic" charset="0"/>
                    <a:ea typeface="Century Gothic" charset="0"/>
                    <a:cs typeface="Century Gothic"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c:v>
                </c:pt>
                <c:pt idx="1">
                  <c:v>B</c:v>
                </c:pt>
                <c:pt idx="2">
                  <c:v>C</c:v>
                </c:pt>
                <c:pt idx="3">
                  <c:v>D/F</c:v>
                </c:pt>
              </c:strCache>
            </c:strRef>
          </c:cat>
          <c:val>
            <c:numRef>
              <c:f>Sheet1!$B$2:$B$5</c:f>
              <c:numCache>
                <c:formatCode>0.0%</c:formatCode>
                <c:ptCount val="4"/>
                <c:pt idx="0">
                  <c:v>0.81799999999999995</c:v>
                </c:pt>
                <c:pt idx="1">
                  <c:v>0.73899999999999999</c:v>
                </c:pt>
                <c:pt idx="2">
                  <c:v>0.25</c:v>
                </c:pt>
                <c:pt idx="3">
                  <c:v>6.2E-2</c:v>
                </c:pt>
              </c:numCache>
            </c:numRef>
          </c:val>
          <c:extLst>
            <c:ext xmlns:c16="http://schemas.microsoft.com/office/drawing/2014/chart" uri="{C3380CC4-5D6E-409C-BE32-E72D297353CC}">
              <c16:uniqueId val="{00000008-8359-487B-BACA-E8F91734D044}"/>
            </c:ext>
          </c:extLst>
        </c:ser>
        <c:dLbls>
          <c:showLegendKey val="0"/>
          <c:showVal val="0"/>
          <c:showCatName val="0"/>
          <c:showSerName val="0"/>
          <c:showPercent val="0"/>
          <c:showBubbleSize val="0"/>
        </c:dLbls>
        <c:gapWidth val="65"/>
        <c:overlap val="90"/>
        <c:axId val="1786201040"/>
        <c:axId val="1786477600"/>
      </c:barChart>
      <c:catAx>
        <c:axId val="1786201040"/>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rgbClr val="0539A6"/>
                </a:solidFill>
                <a:latin typeface="Century Gothic" charset="0"/>
                <a:ea typeface="Century Gothic" charset="0"/>
                <a:cs typeface="Century Gothic" charset="0"/>
              </a:defRPr>
            </a:pPr>
            <a:endParaRPr lang="en-US"/>
          </a:p>
        </c:txPr>
        <c:crossAx val="1786477600"/>
        <c:crosses val="autoZero"/>
        <c:auto val="1"/>
        <c:lblAlgn val="ctr"/>
        <c:lblOffset val="100"/>
        <c:tickLblSkip val="1"/>
        <c:noMultiLvlLbl val="0"/>
      </c:catAx>
      <c:valAx>
        <c:axId val="1786477600"/>
        <c:scaling>
          <c:orientation val="minMax"/>
          <c:max val="1"/>
          <c:min val="0"/>
        </c:scaling>
        <c:delete val="1"/>
        <c:axPos val="l"/>
        <c:numFmt formatCode="0%" sourceLinked="0"/>
        <c:majorTickMark val="out"/>
        <c:minorTickMark val="none"/>
        <c:tickLblPos val="nextTo"/>
        <c:crossAx val="1786201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5B6772"/>
                </a:solidFill>
                <a:latin typeface="Century Gothic" charset="0"/>
                <a:ea typeface="Century Gothic" charset="0"/>
                <a:cs typeface="Century Gothic" charset="0"/>
              </a:defRPr>
            </a:pPr>
            <a:r>
              <a:rPr lang="en-US" sz="1600" b="1" i="0" kern="1200" spc="0" baseline="0" dirty="0">
                <a:solidFill>
                  <a:srgbClr val="5B6772"/>
                </a:solidFill>
                <a:effectLst/>
                <a:latin typeface="Century Gothic" charset="0"/>
                <a:ea typeface="Century Gothic" charset="0"/>
                <a:cs typeface="Century Gothic" charset="0"/>
              </a:rPr>
              <a:t>Music Theory I</a:t>
            </a:r>
            <a:endParaRPr lang="en-US" sz="16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sz="1600">
                <a:solidFill>
                  <a:srgbClr val="5B6772"/>
                </a:solidFill>
                <a:latin typeface="Century Gothic" charset="0"/>
                <a:ea typeface="Century Gothic" charset="0"/>
                <a:cs typeface="Century Gothic" charset="0"/>
              </a:defRPr>
            </a:pPr>
            <a:r>
              <a:rPr lang="en-US" sz="1600" b="0" i="0" kern="1200" spc="0" baseline="0" dirty="0">
                <a:solidFill>
                  <a:srgbClr val="5B6772"/>
                </a:solidFill>
                <a:effectLst/>
                <a:latin typeface="Century Gothic" charset="0"/>
                <a:ea typeface="Century Gothic" charset="0"/>
                <a:cs typeface="Century Gothic" charset="0"/>
              </a:rPr>
              <a:t>Music majors</a:t>
            </a:r>
            <a:endParaRPr lang="en-US" sz="1600" dirty="0">
              <a:effectLst/>
            </a:endParaRPr>
          </a:p>
        </c:rich>
      </c:tx>
      <c:layout>
        <c:manualLayout>
          <c:xMode val="edge"/>
          <c:yMode val="edge"/>
          <c:x val="0.323908977117703"/>
          <c:y val="2.3264248894490198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5B6772"/>
              </a:solidFill>
              <a:latin typeface="Century Gothic" charset="0"/>
              <a:ea typeface="Century Gothic" charset="0"/>
              <a:cs typeface="Century Gothic" charset="0"/>
            </a:defRPr>
          </a:pPr>
          <a:endParaRPr lang="en-US"/>
        </a:p>
      </c:txPr>
    </c:title>
    <c:autoTitleDeleted val="0"/>
    <c:plotArea>
      <c:layout>
        <c:manualLayout>
          <c:layoutTarget val="inner"/>
          <c:xMode val="edge"/>
          <c:yMode val="edge"/>
          <c:x val="0.11750784073808419"/>
          <c:y val="4.6239297529593229E-2"/>
          <c:w val="0.84152278073942999"/>
          <c:h val="0.78897334136896369"/>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rgbClr val="5B6772"/>
              </a:solidFill>
              <a:ln>
                <a:noFill/>
              </a:ln>
              <a:effectLst/>
            </c:spPr>
            <c:extLst>
              <c:ext xmlns:c16="http://schemas.microsoft.com/office/drawing/2014/chart" uri="{C3380CC4-5D6E-409C-BE32-E72D297353CC}">
                <c16:uniqueId val="{00000001-792B-49D2-9BBC-49B9CBEDE017}"/>
              </c:ext>
            </c:extLst>
          </c:dPt>
          <c:dPt>
            <c:idx val="1"/>
            <c:invertIfNegative val="0"/>
            <c:bubble3D val="0"/>
            <c:spPr>
              <a:solidFill>
                <a:srgbClr val="5B6772"/>
              </a:solidFill>
              <a:ln>
                <a:noFill/>
              </a:ln>
              <a:effectLst/>
            </c:spPr>
            <c:extLst>
              <c:ext xmlns:c16="http://schemas.microsoft.com/office/drawing/2014/chart" uri="{C3380CC4-5D6E-409C-BE32-E72D297353CC}">
                <c16:uniqueId val="{00000003-792B-49D2-9BBC-49B9CBEDE017}"/>
              </c:ext>
            </c:extLst>
          </c:dPt>
          <c:dPt>
            <c:idx val="2"/>
            <c:invertIfNegative val="0"/>
            <c:bubble3D val="0"/>
            <c:spPr>
              <a:solidFill>
                <a:srgbClr val="0539A6"/>
              </a:solidFill>
              <a:ln>
                <a:noFill/>
              </a:ln>
              <a:effectLst/>
            </c:spPr>
            <c:extLst>
              <c:ext xmlns:c16="http://schemas.microsoft.com/office/drawing/2014/chart" uri="{C3380CC4-5D6E-409C-BE32-E72D297353CC}">
                <c16:uniqueId val="{00000005-792B-49D2-9BBC-49B9CBEDE017}"/>
              </c:ext>
            </c:extLst>
          </c:dPt>
          <c:dPt>
            <c:idx val="3"/>
            <c:invertIfNegative val="0"/>
            <c:bubble3D val="0"/>
            <c:spPr>
              <a:solidFill>
                <a:srgbClr val="0539A6"/>
              </a:solidFill>
              <a:ln>
                <a:noFill/>
              </a:ln>
              <a:effectLst/>
            </c:spPr>
            <c:extLst>
              <c:ext xmlns:c16="http://schemas.microsoft.com/office/drawing/2014/chart" uri="{C3380CC4-5D6E-409C-BE32-E72D297353CC}">
                <c16:uniqueId val="{00000007-792B-49D2-9BBC-49B9CBEDE017}"/>
              </c:ext>
            </c:extLst>
          </c:dPt>
          <c:dLbls>
            <c:dLbl>
              <c:idx val="2"/>
              <c:layout>
                <c:manualLayout>
                  <c:x val="2.85782597077478E-2"/>
                  <c:y val="8.7240933354338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2B-49D2-9BBC-49B9CBEDE01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5B6772"/>
                    </a:solidFill>
                    <a:latin typeface="Century Gothic" charset="0"/>
                    <a:ea typeface="Century Gothic" charset="0"/>
                    <a:cs typeface="Century Gothic"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c:v>
                </c:pt>
                <c:pt idx="1">
                  <c:v>B</c:v>
                </c:pt>
                <c:pt idx="2">
                  <c:v>C</c:v>
                </c:pt>
                <c:pt idx="3">
                  <c:v>D/F</c:v>
                </c:pt>
              </c:strCache>
            </c:strRef>
          </c:cat>
          <c:val>
            <c:numRef>
              <c:f>Sheet1!$B$2:$B$5</c:f>
              <c:numCache>
                <c:formatCode>0.0%</c:formatCode>
                <c:ptCount val="4"/>
                <c:pt idx="0">
                  <c:v>0.66700000000000004</c:v>
                </c:pt>
                <c:pt idx="1">
                  <c:v>0.55500000000000005</c:v>
                </c:pt>
                <c:pt idx="2">
                  <c:v>0.125</c:v>
                </c:pt>
                <c:pt idx="3">
                  <c:v>0</c:v>
                </c:pt>
              </c:numCache>
            </c:numRef>
          </c:val>
          <c:extLst>
            <c:ext xmlns:c16="http://schemas.microsoft.com/office/drawing/2014/chart" uri="{C3380CC4-5D6E-409C-BE32-E72D297353CC}">
              <c16:uniqueId val="{00000008-792B-49D2-9BBC-49B9CBEDE017}"/>
            </c:ext>
          </c:extLst>
        </c:ser>
        <c:dLbls>
          <c:showLegendKey val="0"/>
          <c:showVal val="0"/>
          <c:showCatName val="0"/>
          <c:showSerName val="0"/>
          <c:showPercent val="0"/>
          <c:showBubbleSize val="0"/>
        </c:dLbls>
        <c:gapWidth val="65"/>
        <c:overlap val="90"/>
        <c:axId val="1375254864"/>
        <c:axId val="1372361408"/>
      </c:barChart>
      <c:catAx>
        <c:axId val="1375254864"/>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rgbClr val="0539A6"/>
                </a:solidFill>
                <a:latin typeface="Century Gothic" charset="0"/>
                <a:ea typeface="Century Gothic" charset="0"/>
                <a:cs typeface="Century Gothic" charset="0"/>
              </a:defRPr>
            </a:pPr>
            <a:endParaRPr lang="en-US"/>
          </a:p>
        </c:txPr>
        <c:crossAx val="1372361408"/>
        <c:crosses val="autoZero"/>
        <c:auto val="1"/>
        <c:lblAlgn val="ctr"/>
        <c:lblOffset val="100"/>
        <c:tickLblSkip val="1"/>
        <c:noMultiLvlLbl val="0"/>
      </c:catAx>
      <c:valAx>
        <c:axId val="1372361408"/>
        <c:scaling>
          <c:orientation val="minMax"/>
          <c:max val="1"/>
          <c:min val="0"/>
        </c:scaling>
        <c:delete val="1"/>
        <c:axPos val="l"/>
        <c:numFmt formatCode="0%" sourceLinked="0"/>
        <c:majorTickMark val="out"/>
        <c:minorTickMark val="none"/>
        <c:tickLblPos val="nextTo"/>
        <c:crossAx val="1375254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2772604247429"/>
          <c:y val="0.16694822120868399"/>
          <c:w val="0.77054794520547898"/>
          <c:h val="0.65153255558829704"/>
        </c:manualLayout>
      </c:layout>
      <c:barChart>
        <c:barDir val="bar"/>
        <c:grouping val="clustered"/>
        <c:varyColors val="0"/>
        <c:ser>
          <c:idx val="1"/>
          <c:order val="0"/>
          <c:tx>
            <c:strRef>
              <c:f>Sheet1!$A$2</c:f>
              <c:strCache>
                <c:ptCount val="1"/>
                <c:pt idx="0">
                  <c:v>Category1</c:v>
                </c:pt>
              </c:strCache>
            </c:strRef>
          </c:tx>
          <c:spPr>
            <a:solidFill>
              <a:srgbClr val="0539A6"/>
            </a:solidFill>
            <a:ln>
              <a:noFill/>
            </a:ln>
            <a:effectLst/>
          </c:spPr>
          <c:invertIfNegative val="0"/>
          <c:dPt>
            <c:idx val="0"/>
            <c:invertIfNegative val="0"/>
            <c:bubble3D val="0"/>
            <c:spPr>
              <a:solidFill>
                <a:srgbClr val="0539A6"/>
              </a:solidFill>
              <a:ln>
                <a:noFill/>
              </a:ln>
              <a:effectLst/>
            </c:spPr>
            <c:extLst>
              <c:ext xmlns:c16="http://schemas.microsoft.com/office/drawing/2014/chart" uri="{C3380CC4-5D6E-409C-BE32-E72D297353CC}">
                <c16:uniqueId val="{00000001-0626-4447-81C9-45A20091B160}"/>
              </c:ext>
            </c:extLst>
          </c:dPt>
          <c:dPt>
            <c:idx val="1"/>
            <c:invertIfNegative val="0"/>
            <c:bubble3D val="0"/>
            <c:spPr>
              <a:solidFill>
                <a:srgbClr val="0539A6"/>
              </a:solidFill>
              <a:ln>
                <a:noFill/>
              </a:ln>
              <a:effectLst/>
            </c:spPr>
            <c:extLst>
              <c:ext xmlns:c16="http://schemas.microsoft.com/office/drawing/2014/chart" uri="{C3380CC4-5D6E-409C-BE32-E72D297353CC}">
                <c16:uniqueId val="{00000003-0626-4447-81C9-45A20091B160}"/>
              </c:ext>
            </c:extLst>
          </c:dPt>
          <c:dPt>
            <c:idx val="2"/>
            <c:invertIfNegative val="0"/>
            <c:bubble3D val="0"/>
            <c:spPr>
              <a:solidFill>
                <a:srgbClr val="5B6772"/>
              </a:solidFill>
              <a:ln>
                <a:noFill/>
              </a:ln>
              <a:effectLst/>
            </c:spPr>
            <c:extLst>
              <c:ext xmlns:c16="http://schemas.microsoft.com/office/drawing/2014/chart" uri="{C3380CC4-5D6E-409C-BE32-E72D297353CC}">
                <c16:uniqueId val="{00000005-0626-4447-81C9-45A20091B160}"/>
              </c:ext>
            </c:extLst>
          </c:dPt>
          <c:dPt>
            <c:idx val="3"/>
            <c:invertIfNegative val="0"/>
            <c:bubble3D val="0"/>
            <c:spPr>
              <a:solidFill>
                <a:srgbClr val="5B6772"/>
              </a:solidFill>
              <a:ln>
                <a:noFill/>
              </a:ln>
              <a:effectLst/>
            </c:spPr>
            <c:extLst>
              <c:ext xmlns:c16="http://schemas.microsoft.com/office/drawing/2014/chart" uri="{C3380CC4-5D6E-409C-BE32-E72D297353CC}">
                <c16:uniqueId val="{00000007-0626-4447-81C9-45A20091B160}"/>
              </c:ext>
            </c:extLst>
          </c:dPt>
          <c:dLbls>
            <c:dLbl>
              <c:idx val="0"/>
              <c:spPr>
                <a:noFill/>
                <a:ln>
                  <a:noFill/>
                </a:ln>
                <a:effectLst/>
              </c:spPr>
              <c:txPr>
                <a:bodyPr rot="0" spcFirstLastPara="1" vertOverflow="ellipsis" vert="horz" wrap="square" anchor="ctr" anchorCtr="1"/>
                <a:lstStyle/>
                <a:p>
                  <a:pPr>
                    <a:defRPr sz="2800" b="1" i="0" u="none" strike="noStrike" kern="1200" baseline="0">
                      <a:solidFill>
                        <a:srgbClr val="D81E00"/>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0626-4447-81C9-45A20091B160}"/>
                </c:ext>
              </c:extLst>
            </c:dLbl>
            <c:dLbl>
              <c:idx val="1"/>
              <c:spPr>
                <a:noFill/>
                <a:ln>
                  <a:noFill/>
                </a:ln>
                <a:effectLst/>
              </c:spPr>
              <c:txPr>
                <a:bodyPr rot="0" spcFirstLastPara="1" vertOverflow="ellipsis" vert="horz" wrap="square" anchor="ctr" anchorCtr="1"/>
                <a:lstStyle/>
                <a:p>
                  <a:pPr>
                    <a:defRPr sz="2800" b="1" i="0" u="none" strike="noStrike" kern="1200" baseline="0">
                      <a:solidFill>
                        <a:srgbClr val="D81E00"/>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0626-4447-81C9-45A20091B160}"/>
                </c:ext>
              </c:extLst>
            </c:dLbl>
            <c:dLbl>
              <c:idx val="2"/>
              <c:spPr>
                <a:noFill/>
                <a:ln>
                  <a:noFill/>
                </a:ln>
                <a:effectLst/>
              </c:spPr>
              <c:txPr>
                <a:bodyPr rot="0" spcFirstLastPara="1" vertOverflow="ellipsis" vert="horz" wrap="square" anchor="ctr" anchorCtr="1"/>
                <a:lstStyle/>
                <a:p>
                  <a:pPr>
                    <a:defRPr sz="2800" b="1" i="0" u="none" strike="noStrike" kern="1200" baseline="0">
                      <a:solidFill>
                        <a:srgbClr val="5B6772"/>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0626-4447-81C9-45A20091B160}"/>
                </c:ext>
              </c:extLst>
            </c:dLbl>
            <c:dLbl>
              <c:idx val="3"/>
              <c:spPr>
                <a:noFill/>
                <a:ln>
                  <a:noFill/>
                </a:ln>
                <a:effectLst/>
              </c:spPr>
              <c:txPr>
                <a:bodyPr rot="0" spcFirstLastPara="1" vertOverflow="ellipsis" vert="horz" wrap="square" anchor="ctr" anchorCtr="1"/>
                <a:lstStyle/>
                <a:p>
                  <a:pPr>
                    <a:defRPr sz="2800" b="1" i="0" u="none" strike="noStrike" kern="1200" baseline="0">
                      <a:solidFill>
                        <a:srgbClr val="5B6772"/>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0626-4447-81C9-45A20091B160}"/>
                </c:ext>
              </c:extLst>
            </c:dLbl>
            <c:spPr>
              <a:noFill/>
              <a:ln>
                <a:noFill/>
              </a:ln>
              <a:effectLst/>
            </c:spPr>
            <c:txPr>
              <a:bodyPr rot="0" spcFirstLastPara="1" vertOverflow="ellipsis" vert="horz" wrap="square" anchor="ctr" anchorCtr="1"/>
              <a:lstStyle/>
              <a:p>
                <a:pPr>
                  <a:defRPr sz="2400" b="1" i="0" u="none" strike="noStrike" kern="1200" baseline="0">
                    <a:solidFill>
                      <a:srgbClr val="5B6772"/>
                    </a:solidFill>
                    <a:latin typeface="Century Gothic" charset="0"/>
                    <a:ea typeface="Century Gothic" charset="0"/>
                    <a:cs typeface="Century Gothic"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Fall 2013</c:v>
                </c:pt>
                <c:pt idx="1">
                  <c:v>Fall 2012</c:v>
                </c:pt>
                <c:pt idx="2">
                  <c:v>Fall 2011</c:v>
                </c:pt>
                <c:pt idx="3">
                  <c:v>Fall 2010</c:v>
                </c:pt>
              </c:strCache>
            </c:strRef>
          </c:cat>
          <c:val>
            <c:numRef>
              <c:f>Sheet1!$B$2:$E$2</c:f>
              <c:numCache>
                <c:formatCode>0.0%</c:formatCode>
                <c:ptCount val="4"/>
                <c:pt idx="0">
                  <c:v>0.89</c:v>
                </c:pt>
                <c:pt idx="1">
                  <c:v>0.879</c:v>
                </c:pt>
                <c:pt idx="2">
                  <c:v>0.84599999999999997</c:v>
                </c:pt>
                <c:pt idx="3">
                  <c:v>0.83399999999999996</c:v>
                </c:pt>
              </c:numCache>
            </c:numRef>
          </c:val>
          <c:extLst>
            <c:ext xmlns:c16="http://schemas.microsoft.com/office/drawing/2014/chart" uri="{C3380CC4-5D6E-409C-BE32-E72D297353CC}">
              <c16:uniqueId val="{00000008-0626-4447-81C9-45A20091B160}"/>
            </c:ext>
          </c:extLst>
        </c:ser>
        <c:dLbls>
          <c:dLblPos val="outEnd"/>
          <c:showLegendKey val="0"/>
          <c:showVal val="1"/>
          <c:showCatName val="0"/>
          <c:showSerName val="0"/>
          <c:showPercent val="0"/>
          <c:showBubbleSize val="0"/>
        </c:dLbls>
        <c:gapWidth val="52"/>
        <c:overlap val="-69"/>
        <c:axId val="1873099872"/>
        <c:axId val="1873104656"/>
      </c:barChart>
      <c:catAx>
        <c:axId val="1873099872"/>
        <c:scaling>
          <c:orientation val="minMax"/>
        </c:scaling>
        <c:delete val="0"/>
        <c:axPos val="l"/>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1" i="0" u="none" strike="noStrike" kern="1200" baseline="0">
                <a:solidFill>
                  <a:srgbClr val="1D274F"/>
                </a:solidFill>
                <a:latin typeface="Century Gothic" charset="0"/>
                <a:ea typeface="Century Gothic" charset="0"/>
                <a:cs typeface="Century Gothic" charset="0"/>
              </a:defRPr>
            </a:pPr>
            <a:endParaRPr lang="en-US"/>
          </a:p>
        </c:txPr>
        <c:crossAx val="1873104656"/>
        <c:crosses val="autoZero"/>
        <c:auto val="1"/>
        <c:lblAlgn val="ctr"/>
        <c:lblOffset val="100"/>
        <c:tickLblSkip val="1"/>
        <c:tickMarkSkip val="1"/>
        <c:noMultiLvlLbl val="0"/>
      </c:catAx>
      <c:valAx>
        <c:axId val="1873104656"/>
        <c:scaling>
          <c:orientation val="minMax"/>
          <c:max val="1"/>
          <c:min val="0.8"/>
        </c:scaling>
        <c:delete val="1"/>
        <c:axPos val="b"/>
        <c:majorGridlines>
          <c:spPr>
            <a:ln w="9525" cap="flat" cmpd="sng" algn="ctr">
              <a:solidFill>
                <a:schemeClr val="bg1">
                  <a:lumMod val="85000"/>
                </a:schemeClr>
              </a:solidFill>
              <a:round/>
            </a:ln>
            <a:effectLst/>
          </c:spPr>
        </c:majorGridlines>
        <c:numFmt formatCode="0%" sourceLinked="0"/>
        <c:majorTickMark val="none"/>
        <c:minorTickMark val="none"/>
        <c:tickLblPos val="nextTo"/>
        <c:crossAx val="187309987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solidFill>
            <a:srgbClr val="1D274F"/>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43.png"/></Relationships>
</file>

<file path=ppt/drawings/drawing1.xml><?xml version="1.0" encoding="utf-8"?>
<c:userShapes xmlns:c="http://schemas.openxmlformats.org/drawingml/2006/chart">
  <cdr:relSizeAnchor xmlns:cdr="http://schemas.openxmlformats.org/drawingml/2006/chartDrawing">
    <cdr:from>
      <cdr:x>0.55647</cdr:x>
      <cdr:y>0.05875</cdr:y>
    </cdr:from>
    <cdr:to>
      <cdr:x>0.86843</cdr:x>
      <cdr:y>0.80165</cdr:y>
    </cdr:to>
    <cdr:pic>
      <cdr:nvPicPr>
        <cdr:cNvPr id="2" name="Picture 1" descr="Photo of two students looking at art">
          <a:extLst xmlns:a="http://schemas.openxmlformats.org/drawingml/2006/main">
            <a:ext uri="{FF2B5EF4-FFF2-40B4-BE49-F238E27FC236}">
              <a16:creationId xmlns:a16="http://schemas.microsoft.com/office/drawing/2014/main" id="{7D5BAD45-86C2-4CE2-A297-3782065F548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61747" y="338554"/>
          <a:ext cx="4239037" cy="428105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233D91-6579-4607-A2C8-68CB95C1B4C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445FBEC-AF0B-4426-947C-A9BC01E376D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DCB14EE-A5A2-4678-8A94-52F777E35ED3}" type="datetimeFigureOut">
              <a:rPr lang="en-US" smtClean="0"/>
              <a:t>7/19/2018</a:t>
            </a:fld>
            <a:endParaRPr lang="en-US"/>
          </a:p>
        </p:txBody>
      </p:sp>
      <p:sp>
        <p:nvSpPr>
          <p:cNvPr id="4" name="Footer Placeholder 3">
            <a:extLst>
              <a:ext uri="{FF2B5EF4-FFF2-40B4-BE49-F238E27FC236}">
                <a16:creationId xmlns:a16="http://schemas.microsoft.com/office/drawing/2014/main" id="{1B745FB0-65F7-4DF9-99EB-50C359EE5C5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AE7B2A-8EFD-403B-A9F0-A097D185E8F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A361E4-BC99-47F6-A4D4-660ABA46B804}" type="slidenum">
              <a:rPr lang="en-US" smtClean="0"/>
              <a:t>‹#›</a:t>
            </a:fld>
            <a:endParaRPr lang="en-US"/>
          </a:p>
        </p:txBody>
      </p:sp>
    </p:spTree>
    <p:extLst>
      <p:ext uri="{BB962C8B-B14F-4D97-AF65-F5344CB8AC3E}">
        <p14:creationId xmlns:p14="http://schemas.microsoft.com/office/powerpoint/2010/main" val="434128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9FB7AF-9451-2F4F-8D50-97812C487E72}" type="datetimeFigureOut">
              <a:rPr lang="en-US" smtClean="0"/>
              <a:t>7/19/2018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5688C1-F55A-B549-95B1-79B8882179B9}" type="slidenum">
              <a:rPr lang="en-US" smtClean="0"/>
              <a:t>‹#›</a:t>
            </a:fld>
            <a:endParaRPr lang="en-US"/>
          </a:p>
        </p:txBody>
      </p:sp>
    </p:spTree>
    <p:extLst>
      <p:ext uri="{BB962C8B-B14F-4D97-AF65-F5344CB8AC3E}">
        <p14:creationId xmlns:p14="http://schemas.microsoft.com/office/powerpoint/2010/main" val="102731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2</a:t>
            </a:fld>
            <a:endParaRPr lang="en-US"/>
          </a:p>
        </p:txBody>
      </p:sp>
    </p:spTree>
    <p:extLst>
      <p:ext uri="{BB962C8B-B14F-4D97-AF65-F5344CB8AC3E}">
        <p14:creationId xmlns:p14="http://schemas.microsoft.com/office/powerpoint/2010/main" val="303634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32</a:t>
            </a:fld>
            <a:endParaRPr lang="en-US"/>
          </a:p>
        </p:txBody>
      </p:sp>
    </p:spTree>
    <p:extLst>
      <p:ext uri="{BB962C8B-B14F-4D97-AF65-F5344CB8AC3E}">
        <p14:creationId xmlns:p14="http://schemas.microsoft.com/office/powerpoint/2010/main" val="2090080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36</a:t>
            </a:fld>
            <a:endParaRPr lang="en-US"/>
          </a:p>
        </p:txBody>
      </p:sp>
    </p:spTree>
    <p:extLst>
      <p:ext uri="{BB962C8B-B14F-4D97-AF65-F5344CB8AC3E}">
        <p14:creationId xmlns:p14="http://schemas.microsoft.com/office/powerpoint/2010/main" val="123482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39</a:t>
            </a:fld>
            <a:endParaRPr lang="en-US"/>
          </a:p>
        </p:txBody>
      </p:sp>
    </p:spTree>
    <p:extLst>
      <p:ext uri="{BB962C8B-B14F-4D97-AF65-F5344CB8AC3E}">
        <p14:creationId xmlns:p14="http://schemas.microsoft.com/office/powerpoint/2010/main" val="4257851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40</a:t>
            </a:fld>
            <a:endParaRPr lang="en-US"/>
          </a:p>
        </p:txBody>
      </p:sp>
    </p:spTree>
    <p:extLst>
      <p:ext uri="{BB962C8B-B14F-4D97-AF65-F5344CB8AC3E}">
        <p14:creationId xmlns:p14="http://schemas.microsoft.com/office/powerpoint/2010/main" val="1111581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41</a:t>
            </a:fld>
            <a:endParaRPr lang="en-US"/>
          </a:p>
        </p:txBody>
      </p:sp>
    </p:spTree>
    <p:extLst>
      <p:ext uri="{BB962C8B-B14F-4D97-AF65-F5344CB8AC3E}">
        <p14:creationId xmlns:p14="http://schemas.microsoft.com/office/powerpoint/2010/main" val="115996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45</a:t>
            </a:fld>
            <a:endParaRPr lang="en-US"/>
          </a:p>
        </p:txBody>
      </p:sp>
    </p:spTree>
    <p:extLst>
      <p:ext uri="{BB962C8B-B14F-4D97-AF65-F5344CB8AC3E}">
        <p14:creationId xmlns:p14="http://schemas.microsoft.com/office/powerpoint/2010/main" val="30479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C5688C1-F55A-B549-95B1-79B8882179B9}" type="slidenum">
              <a:rPr lang="en-US">
                <a:solidFill>
                  <a:prstClr val="black"/>
                </a:solidFill>
                <a:latin typeface="Calibri" panose="020F0502020204030204"/>
              </a:rPr>
              <a:pPr defTabSz="931774">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1211469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023"/>
            <a:fld id="{FC5688C1-F55A-B549-95B1-79B8882179B9}" type="slidenum">
              <a:rPr lang="en-US">
                <a:solidFill>
                  <a:prstClr val="black"/>
                </a:solidFill>
                <a:latin typeface="Calibri" panose="020F0502020204030204"/>
              </a:rPr>
              <a:pPr defTabSz="942023"/>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894939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57</a:t>
            </a:fld>
            <a:endParaRPr lang="en-US"/>
          </a:p>
        </p:txBody>
      </p:sp>
    </p:spTree>
    <p:extLst>
      <p:ext uri="{BB962C8B-B14F-4D97-AF65-F5344CB8AC3E}">
        <p14:creationId xmlns:p14="http://schemas.microsoft.com/office/powerpoint/2010/main" val="36414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11</a:t>
            </a:fld>
            <a:endParaRPr lang="en-US"/>
          </a:p>
        </p:txBody>
      </p:sp>
    </p:spTree>
    <p:extLst>
      <p:ext uri="{BB962C8B-B14F-4D97-AF65-F5344CB8AC3E}">
        <p14:creationId xmlns:p14="http://schemas.microsoft.com/office/powerpoint/2010/main" val="69880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12</a:t>
            </a:fld>
            <a:endParaRPr lang="en-US"/>
          </a:p>
        </p:txBody>
      </p:sp>
    </p:spTree>
    <p:extLst>
      <p:ext uri="{BB962C8B-B14F-4D97-AF65-F5344CB8AC3E}">
        <p14:creationId xmlns:p14="http://schemas.microsoft.com/office/powerpoint/2010/main" val="25344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13</a:t>
            </a:fld>
            <a:endParaRPr lang="en-US"/>
          </a:p>
        </p:txBody>
      </p:sp>
    </p:spTree>
    <p:extLst>
      <p:ext uri="{BB962C8B-B14F-4D97-AF65-F5344CB8AC3E}">
        <p14:creationId xmlns:p14="http://schemas.microsoft.com/office/powerpoint/2010/main" val="386936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14</a:t>
            </a:fld>
            <a:endParaRPr lang="en-US"/>
          </a:p>
        </p:txBody>
      </p:sp>
    </p:spTree>
    <p:extLst>
      <p:ext uri="{BB962C8B-B14F-4D97-AF65-F5344CB8AC3E}">
        <p14:creationId xmlns:p14="http://schemas.microsoft.com/office/powerpoint/2010/main" val="78330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267" name="Shape 26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63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76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22</a:t>
            </a:fld>
            <a:endParaRPr lang="en-US"/>
          </a:p>
        </p:txBody>
      </p:sp>
    </p:spTree>
    <p:extLst>
      <p:ext uri="{BB962C8B-B14F-4D97-AF65-F5344CB8AC3E}">
        <p14:creationId xmlns:p14="http://schemas.microsoft.com/office/powerpoint/2010/main" val="412665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688C1-F55A-B549-95B1-79B8882179B9}" type="slidenum">
              <a:rPr lang="en-US" smtClean="0"/>
              <a:t>28</a:t>
            </a:fld>
            <a:endParaRPr lang="en-US"/>
          </a:p>
        </p:txBody>
      </p:sp>
    </p:spTree>
    <p:extLst>
      <p:ext uri="{BB962C8B-B14F-4D97-AF65-F5344CB8AC3E}">
        <p14:creationId xmlns:p14="http://schemas.microsoft.com/office/powerpoint/2010/main" val="2582629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60243"/>
            <a:ext cx="9144000" cy="3697557"/>
          </a:xfrm>
        </p:spPr>
        <p:txBody>
          <a:bodyPr/>
          <a:lstStyle>
            <a:lvl1pPr marL="0" indent="0" algn="l">
              <a:buFont typeface="Arial" charset="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a:p>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264" y="266561"/>
            <a:ext cx="552565" cy="583122"/>
          </a:xfrm>
          <a:prstGeom prst="rect">
            <a:avLst/>
          </a:prstGeom>
        </p:spPr>
      </p:pic>
      <p:cxnSp>
        <p:nvCxnSpPr>
          <p:cNvPr id="14" name="Straight Connector 13"/>
          <p:cNvCxnSpPr/>
          <p:nvPr userDrawn="1"/>
        </p:nvCxnSpPr>
        <p:spPr>
          <a:xfrm flipH="1">
            <a:off x="295118" y="939376"/>
            <a:ext cx="11617482" cy="0"/>
          </a:xfrm>
          <a:prstGeom prst="line">
            <a:avLst/>
          </a:prstGeom>
          <a:ln w="31750" cap="sq">
            <a:solidFill>
              <a:srgbClr val="5B6772"/>
            </a:solidFill>
            <a:prstDash val="solid"/>
          </a:ln>
          <a:effectLst>
            <a:outerShdw blurRad="25400" dist="25400" dir="5400000" algn="t"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505862" y="365500"/>
            <a:ext cx="10515600" cy="620867"/>
          </a:xfrm>
        </p:spPr>
        <p:txBody>
          <a:bodyPr>
            <a:normAutofit/>
          </a:bodyPr>
          <a:lstStyle>
            <a:lvl1pPr>
              <a:defRPr sz="3200">
                <a:latin typeface="Century Gothic" charset="0"/>
                <a:ea typeface="Century Gothic" charset="0"/>
                <a:cs typeface="Century Gothic" charset="0"/>
              </a:defRPr>
            </a:lvl1pPr>
          </a:lstStyle>
          <a:p>
            <a:r>
              <a:rPr lang="en-US" dirty="0"/>
              <a:t>Click to edit Master title style</a:t>
            </a:r>
          </a:p>
        </p:txBody>
      </p:sp>
    </p:spTree>
    <p:extLst>
      <p:ext uri="{BB962C8B-B14F-4D97-AF65-F5344CB8AC3E}">
        <p14:creationId xmlns:p14="http://schemas.microsoft.com/office/powerpoint/2010/main" val="140899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A0953-95D8-6A43-8190-9982F6033625}"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199073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A0953-95D8-6A43-8190-9982F6033625}"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51634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Stats">
    <p:spTree>
      <p:nvGrpSpPr>
        <p:cNvPr id="1" name=""/>
        <p:cNvGrpSpPr/>
        <p:nvPr/>
      </p:nvGrpSpPr>
      <p:grpSpPr>
        <a:xfrm>
          <a:off x="0" y="0"/>
          <a:ext cx="0" cy="0"/>
          <a:chOff x="0" y="0"/>
          <a:chExt cx="0" cy="0"/>
        </a:xfrm>
      </p:grpSpPr>
      <p:sp>
        <p:nvSpPr>
          <p:cNvPr id="136"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37" name="Rectangle"/>
          <p:cNvSpPr>
            <a:spLocks noGrp="1"/>
          </p:cNvSpPr>
          <p:nvPr>
            <p:ph type="body" sz="quarter" idx="14"/>
          </p:nvPr>
        </p:nvSpPr>
        <p:spPr>
          <a:xfrm>
            <a:off x="8381999" y="-7913"/>
            <a:ext cx="3810001" cy="6865913"/>
          </a:xfrm>
          <a:prstGeom prst="rect">
            <a:avLst/>
          </a:prstGeom>
          <a:solidFill>
            <a:srgbClr val="262626"/>
          </a:solidFill>
        </p:spPr>
        <p:txBody>
          <a:bodyPr>
            <a:noAutofit/>
          </a:bodyPr>
          <a:lstStyle/>
          <a:p>
            <a:pPr marL="0" indent="0" algn="ctr">
              <a:spcBef>
                <a:spcPts val="0"/>
              </a:spcBef>
              <a:buSzTx/>
              <a:buNone/>
              <a:defRPr sz="1600">
                <a:solidFill>
                  <a:srgbClr val="FFFFFF"/>
                </a:solidFill>
                <a:latin typeface="+mn-lt"/>
                <a:ea typeface="+mn-ea"/>
                <a:cs typeface="+mn-cs"/>
                <a:sym typeface="Helvetica Light"/>
              </a:defRPr>
            </a:pPr>
            <a:endParaRPr dirty="0"/>
          </a:p>
        </p:txBody>
      </p:sp>
      <p:sp>
        <p:nvSpPr>
          <p:cNvPr id="138" name="52,150"/>
          <p:cNvSpPr>
            <a:spLocks noGrp="1"/>
          </p:cNvSpPr>
          <p:nvPr>
            <p:ph type="body" sz="quarter" idx="15"/>
          </p:nvPr>
        </p:nvSpPr>
        <p:spPr>
          <a:xfrm>
            <a:off x="8691164" y="2561178"/>
            <a:ext cx="3191670" cy="1290638"/>
          </a:xfrm>
          <a:prstGeom prst="rect">
            <a:avLst/>
          </a:prstGeom>
        </p:spPr>
        <p:txBody>
          <a:bodyPr wrap="none">
            <a:spAutoFit/>
          </a:bodyPr>
          <a:lstStyle>
            <a:lvl1pPr marL="0" indent="0" algn="ctr">
              <a:buSzTx/>
              <a:buNone/>
              <a:defRPr sz="8000">
                <a:solidFill>
                  <a:srgbClr val="FF685A"/>
                </a:solidFill>
              </a:defRPr>
            </a:lvl1pPr>
          </a:lstStyle>
          <a:p>
            <a:r>
              <a:t>52,150</a:t>
            </a:r>
          </a:p>
        </p:txBody>
      </p:sp>
      <p:sp>
        <p:nvSpPr>
          <p:cNvPr id="139"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 name="Title 1">
            <a:extLst>
              <a:ext uri="{FF2B5EF4-FFF2-40B4-BE49-F238E27FC236}">
                <a16:creationId xmlns:a16="http://schemas.microsoft.com/office/drawing/2014/main" id="{0E9C08CD-7D38-472C-B308-29EE567C0A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84145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436868"/>
            <a:ext cx="12192000" cy="428625"/>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fontAlgn="base">
              <a:spcBef>
                <a:spcPct val="0"/>
              </a:spcBef>
              <a:spcAft>
                <a:spcPct val="0"/>
              </a:spcAft>
              <a:defRPr/>
            </a:pPr>
            <a:fld id="{B984C0F9-1805-40D2-8064-186404777B3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233759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00" name="Image"/>
          <p:cNvSpPr>
            <a:spLocks noGrp="1"/>
          </p:cNvSpPr>
          <p:nvPr>
            <p:ph type="pic" idx="13"/>
          </p:nvPr>
        </p:nvSpPr>
        <p:spPr>
          <a:xfrm>
            <a:off x="6126559" y="1785"/>
            <a:ext cx="6096001" cy="6854575"/>
          </a:xfrm>
          <a:prstGeom prst="rect">
            <a:avLst/>
          </a:prstGeom>
        </p:spPr>
        <p:txBody>
          <a:bodyPr lIns="91439" tIns="45719" rIns="91439" bIns="45719" anchor="t">
            <a:noAutofit/>
          </a:bodyPr>
          <a:lstStyle/>
          <a:p>
            <a:endParaRPr/>
          </a:p>
        </p:txBody>
      </p:sp>
      <p:sp>
        <p:nvSpPr>
          <p:cNvPr id="101" name="Title Text"/>
          <p:cNvSpPr>
            <a:spLocks noGrp="1"/>
          </p:cNvSpPr>
          <p:nvPr>
            <p:ph type="title"/>
          </p:nvPr>
        </p:nvSpPr>
        <p:spPr>
          <a:xfrm>
            <a:off x="381000" y="381000"/>
            <a:ext cx="5601693" cy="1284734"/>
          </a:xfrm>
          <a:prstGeom prst="rect">
            <a:avLst/>
          </a:prstGeom>
        </p:spPr>
        <p:txBody>
          <a:bodyPr anchor="t"/>
          <a:lstStyle/>
          <a:p>
            <a:r>
              <a:t>Title Text</a:t>
            </a:r>
          </a:p>
        </p:txBody>
      </p:sp>
      <p:sp>
        <p:nvSpPr>
          <p:cNvPr id="102" name="Body Level One…"/>
          <p:cNvSpPr>
            <a:spLocks noGrp="1"/>
          </p:cNvSpPr>
          <p:nvPr>
            <p:ph type="body" sz="half" idx="14"/>
          </p:nvPr>
        </p:nvSpPr>
        <p:spPr>
          <a:xfrm>
            <a:off x="381000" y="1270000"/>
            <a:ext cx="5601693" cy="4077742"/>
          </a:xfrm>
          <a:prstGeom prst="rect">
            <a:avLst/>
          </a:prstGeom>
        </p:spPr>
        <p:txBody>
          <a:bodyPr anchor="t"/>
          <a:lstStyle>
            <a:lvl1pPr marL="0" indent="0">
              <a:buSzTx/>
              <a:buNone/>
            </a:lvl1pPr>
            <a:lvl2pPr marL="0" indent="228600">
              <a:buSzTx/>
              <a:buNone/>
            </a:lvl2pPr>
            <a:lvl3pPr marL="0" indent="457200">
              <a:buSzTx/>
              <a:buNone/>
            </a:lvl3pPr>
            <a:lvl4pPr marL="0" indent="685800">
              <a:buSzTx/>
              <a:buNone/>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pic>
        <p:nvPicPr>
          <p:cNvPr id="103" name="georgia-state-university-logo-sm-white.png" descr="georgia-state-university-logo-sm-white.png"/>
          <p:cNvPicPr>
            <a:picLocks noChangeAspect="1"/>
          </p:cNvPicPr>
          <p:nvPr/>
        </p:nvPicPr>
        <p:blipFill>
          <a:blip r:embed="rId2">
            <a:extLst/>
          </a:blip>
          <a:stretch>
            <a:fillRect/>
          </a:stretch>
        </p:blipFill>
        <p:spPr>
          <a:xfrm>
            <a:off x="11238639" y="295389"/>
            <a:ext cx="482601" cy="514421"/>
          </a:xfrm>
          <a:prstGeom prst="rect">
            <a:avLst/>
          </a:prstGeom>
          <a:ln w="3175">
            <a:miter lim="400000"/>
          </a:ln>
        </p:spPr>
      </p:pic>
      <p:sp>
        <p:nvSpPr>
          <p:cNvPr id="10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19356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A7CC-61E2-4892-9B7C-2B3E2BE30B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794E75-3874-4976-B524-7E8A03860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3DC23D-08C8-48BC-9FFE-ED538897779D}"/>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5" name="Footer Placeholder 4">
            <a:extLst>
              <a:ext uri="{FF2B5EF4-FFF2-40B4-BE49-F238E27FC236}">
                <a16:creationId xmlns:a16="http://schemas.microsoft.com/office/drawing/2014/main" id="{A7AA053A-0860-4F20-BB0E-BE1F8679B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DCD54-0873-4950-9E10-C3CA4884AB04}"/>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3789208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06CA-787C-4439-823D-097B86D39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5C938-AEE8-4374-AFA9-4301B6463B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E7446-9F37-4E63-A0DD-26A33B8E8343}"/>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5" name="Footer Placeholder 4">
            <a:extLst>
              <a:ext uri="{FF2B5EF4-FFF2-40B4-BE49-F238E27FC236}">
                <a16:creationId xmlns:a16="http://schemas.microsoft.com/office/drawing/2014/main" id="{2B8A1773-6286-4634-B4CC-6BBF6B288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D039B-7A68-49BD-88A7-3989C4062F10}"/>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3379982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A035-D618-4510-83F1-3E94ECD09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AE9C75-3D0E-422D-AE21-94D564BF8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C2FF63-ED34-42E5-A4CA-7A8C3847D0D4}"/>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5" name="Footer Placeholder 4">
            <a:extLst>
              <a:ext uri="{FF2B5EF4-FFF2-40B4-BE49-F238E27FC236}">
                <a16:creationId xmlns:a16="http://schemas.microsoft.com/office/drawing/2014/main" id="{824C5A51-AFF0-40BA-AC1B-51E06022E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1A56B-5B6D-48A9-833E-5074E7338AB2}"/>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3419224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8EEC-D787-4B8A-8BEE-ACD9CD164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57C586-E5A2-4365-9028-F63F15DD7D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29390-22EF-4EC6-953F-4C2962BEA0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3EAA41-5688-40B2-B1C4-5AB4864B45FE}"/>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6" name="Footer Placeholder 5">
            <a:extLst>
              <a:ext uri="{FF2B5EF4-FFF2-40B4-BE49-F238E27FC236}">
                <a16:creationId xmlns:a16="http://schemas.microsoft.com/office/drawing/2014/main" id="{7E5DC685-8F8E-4800-AC3F-801F60948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43653-8978-4264-8CDC-1D4720B9AD3C}"/>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3134312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F09A-1372-42A5-A44B-1B6532EA8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F8A5E-D317-43EF-855A-FB5D283FF4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D62379-EEA7-48FD-9C36-0FD98F5044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38622F-B26E-4BFB-BF7C-94716A35C7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290F7A-7F46-41D5-A996-EF7B7F4539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99E01-5185-451A-831F-A2B4DC524F7D}"/>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8" name="Footer Placeholder 7">
            <a:extLst>
              <a:ext uri="{FF2B5EF4-FFF2-40B4-BE49-F238E27FC236}">
                <a16:creationId xmlns:a16="http://schemas.microsoft.com/office/drawing/2014/main" id="{8311B748-115A-4F63-956C-57E25B70D8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1DCA2-6EE8-40A1-979B-1BC3016EA5CB}"/>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35540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DA0953-95D8-6A43-8190-9982F6033625}"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D698-D843-7A40-B650-E6A890390759}"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264" y="266561"/>
            <a:ext cx="552565" cy="583122"/>
          </a:xfrm>
          <a:prstGeom prst="rect">
            <a:avLst/>
          </a:prstGeom>
        </p:spPr>
      </p:pic>
      <p:cxnSp>
        <p:nvCxnSpPr>
          <p:cNvPr id="16" name="Straight Connector 15"/>
          <p:cNvCxnSpPr/>
          <p:nvPr userDrawn="1"/>
        </p:nvCxnSpPr>
        <p:spPr>
          <a:xfrm flipH="1">
            <a:off x="295118" y="939376"/>
            <a:ext cx="11617482" cy="0"/>
          </a:xfrm>
          <a:prstGeom prst="line">
            <a:avLst/>
          </a:prstGeom>
          <a:ln w="31750" cap="sq">
            <a:solidFill>
              <a:srgbClr val="5B6772"/>
            </a:solidFill>
            <a:prstDash val="solid"/>
          </a:ln>
          <a:effectLst>
            <a:outerShdw blurRad="25400" dist="25400" dir="5400000" algn="t"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505862" y="365500"/>
            <a:ext cx="10515600" cy="620867"/>
          </a:xfrm>
        </p:spPr>
        <p:txBody>
          <a:bodyPr>
            <a:normAutofit/>
          </a:bodyPr>
          <a:lstStyle>
            <a:lvl1pPr>
              <a:defRPr sz="3200">
                <a:latin typeface="Century Gothic" charset="0"/>
                <a:ea typeface="Century Gothic" charset="0"/>
                <a:cs typeface="Century Gothic" charset="0"/>
              </a:defRPr>
            </a:lvl1pPr>
          </a:lstStyle>
          <a:p>
            <a:r>
              <a:rPr lang="en-US" dirty="0"/>
              <a:t>Click to edit Master title style</a:t>
            </a:r>
          </a:p>
        </p:txBody>
      </p:sp>
    </p:spTree>
    <p:extLst>
      <p:ext uri="{BB962C8B-B14F-4D97-AF65-F5344CB8AC3E}">
        <p14:creationId xmlns:p14="http://schemas.microsoft.com/office/powerpoint/2010/main" val="1661905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0BE18-87BB-416D-80AA-7B799F51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C6274-CBA7-4637-806D-C07D6D1AFFF4}"/>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4" name="Footer Placeholder 3">
            <a:extLst>
              <a:ext uri="{FF2B5EF4-FFF2-40B4-BE49-F238E27FC236}">
                <a16:creationId xmlns:a16="http://schemas.microsoft.com/office/drawing/2014/main" id="{5D1EAB10-E7BB-4119-8432-745587792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A25B0-44A7-434F-8D44-543A14DBDC6A}"/>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1935457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FC096-68EA-4D6D-8C3D-843B7A005D66}"/>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3" name="Footer Placeholder 2">
            <a:extLst>
              <a:ext uri="{FF2B5EF4-FFF2-40B4-BE49-F238E27FC236}">
                <a16:creationId xmlns:a16="http://schemas.microsoft.com/office/drawing/2014/main" id="{0843DFE6-76B9-488D-8EBB-6BB37EF22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683210-9581-4661-BDCD-7F5A4FC5DCD9}"/>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464408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E6A4-6AF8-463B-BC1E-E1982858E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6D1F9B-1CB9-409D-B848-2251B4F79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7E9540-FA0D-4707-911B-C3DC657D8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3A11C4-25DD-46E3-82DC-9836C9FAE0B2}"/>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6" name="Footer Placeholder 5">
            <a:extLst>
              <a:ext uri="{FF2B5EF4-FFF2-40B4-BE49-F238E27FC236}">
                <a16:creationId xmlns:a16="http://schemas.microsoft.com/office/drawing/2014/main" id="{B607CCFF-4370-483D-969F-039598111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5CAD5-2473-4174-93C9-C001C00A3289}"/>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742687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AAC0-F606-47B1-9067-FF873380A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1398FD-CE06-4B0A-9765-96AA4108B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A44C2-20F8-4891-9CA9-EFBD02988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2D6219-2EC3-429E-8984-2E2317902E1F}"/>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6" name="Footer Placeholder 5">
            <a:extLst>
              <a:ext uri="{FF2B5EF4-FFF2-40B4-BE49-F238E27FC236}">
                <a16:creationId xmlns:a16="http://schemas.microsoft.com/office/drawing/2014/main" id="{97EA6BBA-EC83-4097-8FA4-F8C3C57A4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75EDD-EA70-4925-8040-97C6437F881A}"/>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3898619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3147-8E2D-40D5-AB81-58E956D06F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F878A-67E6-4DCF-A197-2CEC2997F3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61C96-0F87-424D-A67B-31FD551F244F}"/>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5" name="Footer Placeholder 4">
            <a:extLst>
              <a:ext uri="{FF2B5EF4-FFF2-40B4-BE49-F238E27FC236}">
                <a16:creationId xmlns:a16="http://schemas.microsoft.com/office/drawing/2014/main" id="{9860AAC7-CC18-45A9-9B12-670D50145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1BCFB-355B-41EF-AE5C-45EC417843FB}"/>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3784947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EE240-3A99-4E44-BF11-13E6D2CEE7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B1D3A-B8DD-4381-B6D1-331932D71D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00FC4-C80F-4450-A456-B1E0553CFDAC}"/>
              </a:ext>
            </a:extLst>
          </p:cNvPr>
          <p:cNvSpPr>
            <a:spLocks noGrp="1"/>
          </p:cNvSpPr>
          <p:nvPr>
            <p:ph type="dt" sz="half" idx="10"/>
          </p:nvPr>
        </p:nvSpPr>
        <p:spPr/>
        <p:txBody>
          <a:bodyPr/>
          <a:lstStyle/>
          <a:p>
            <a:fld id="{6DCFEC46-ADF7-41AE-9BFB-21D631D739BD}" type="datetimeFigureOut">
              <a:rPr lang="en-US" smtClean="0"/>
              <a:t>7/19/2018</a:t>
            </a:fld>
            <a:endParaRPr lang="en-US"/>
          </a:p>
        </p:txBody>
      </p:sp>
      <p:sp>
        <p:nvSpPr>
          <p:cNvPr id="5" name="Footer Placeholder 4">
            <a:extLst>
              <a:ext uri="{FF2B5EF4-FFF2-40B4-BE49-F238E27FC236}">
                <a16:creationId xmlns:a16="http://schemas.microsoft.com/office/drawing/2014/main" id="{77F50D3A-465B-4016-94F2-E327D9EA7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7A2A9-42E2-4B4D-B8C7-C0ECA382C4F5}"/>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22847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A0953-95D8-6A43-8190-9982F6033625}"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147508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A0953-95D8-6A43-8190-9982F6033625}"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127819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A0953-95D8-6A43-8190-9982F6033625}" type="datetimeFigureOut">
              <a:rPr lang="en-US" smtClean="0"/>
              <a:t>7/19/2018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126728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A0953-95D8-6A43-8190-9982F6033625}" type="datetimeFigureOut">
              <a:rPr lang="en-US" smtClean="0"/>
              <a:t>7/19/2018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48462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BEBEB"/>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A0953-95D8-6A43-8190-9982F6033625}" type="datetimeFigureOut">
              <a:rPr lang="en-US" smtClean="0"/>
              <a:t>7/19/2018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1D698-D843-7A40-B650-E6A890390759}" type="slidenum">
              <a:rPr lang="en-US" smtClean="0"/>
              <a:t>‹#›</a:t>
            </a:fld>
            <a:endParaRPr lang="en-US"/>
          </a:p>
        </p:txBody>
      </p:sp>
      <p:sp>
        <p:nvSpPr>
          <p:cNvPr id="5" name="Title 4">
            <a:extLst>
              <a:ext uri="{FF2B5EF4-FFF2-40B4-BE49-F238E27FC236}">
                <a16:creationId xmlns:a16="http://schemas.microsoft.com/office/drawing/2014/main" id="{A70C9652-6A9F-42C4-8754-614CFC7DB63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888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A0953-95D8-6A43-8190-9982F6033625}"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1527156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A0953-95D8-6A43-8190-9982F6033625}"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D698-D843-7A40-B650-E6A890390759}" type="slidenum">
              <a:rPr lang="en-US" smtClean="0"/>
              <a:t>‹#›</a:t>
            </a:fld>
            <a:endParaRPr lang="en-US"/>
          </a:p>
        </p:txBody>
      </p:sp>
    </p:spTree>
    <p:extLst>
      <p:ext uri="{BB962C8B-B14F-4D97-AF65-F5344CB8AC3E}">
        <p14:creationId xmlns:p14="http://schemas.microsoft.com/office/powerpoint/2010/main" val="19254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539A6"/>
                </a:solidFill>
              </a:defRPr>
            </a:lvl1pPr>
          </a:lstStyle>
          <a:p>
            <a:fld id="{84DA0953-95D8-6A43-8190-9982F6033625}" type="datetimeFigureOut">
              <a:rPr lang="en-US" smtClean="0"/>
              <a:pPr/>
              <a:t>7/19/2018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539A6"/>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539A6"/>
                </a:solidFill>
              </a:defRPr>
            </a:lvl1pPr>
          </a:lstStyle>
          <a:p>
            <a:fld id="{E571D698-D843-7A40-B650-E6A890390759}" type="slidenum">
              <a:rPr lang="en-US" smtClean="0"/>
              <a:pPr/>
              <a:t>‹#›</a:t>
            </a:fld>
            <a:endParaRPr lang="en-US"/>
          </a:p>
        </p:txBody>
      </p:sp>
    </p:spTree>
    <p:extLst>
      <p:ext uri="{BB962C8B-B14F-4D97-AF65-F5344CB8AC3E}">
        <p14:creationId xmlns:p14="http://schemas.microsoft.com/office/powerpoint/2010/main" val="1824429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Lst>
  <p:txStyles>
    <p:titleStyle>
      <a:lvl1pPr algn="l" defTabSz="914400" rtl="0" eaLnBrk="1" latinLnBrk="0" hangingPunct="1">
        <a:lnSpc>
          <a:spcPct val="90000"/>
        </a:lnSpc>
        <a:spcBef>
          <a:spcPct val="0"/>
        </a:spcBef>
        <a:buNone/>
        <a:defRPr sz="4400" kern="1200">
          <a:solidFill>
            <a:srgbClr val="0539A6"/>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539A6"/>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rgbClr val="0539A6"/>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rgbClr val="0539A6"/>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rgbClr val="0539A6"/>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rgbClr val="0539A6"/>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D0A64-0AE3-495C-8680-443A25D7E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B1ABAB-3EE8-45E5-9B29-334F29C65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71BA5-DFCA-45EB-95B3-C1B915A8D1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FEC46-ADF7-41AE-9BFB-21D631D739BD}" type="datetimeFigureOut">
              <a:rPr lang="en-US" smtClean="0"/>
              <a:t>7/19/2018</a:t>
            </a:fld>
            <a:endParaRPr lang="en-US"/>
          </a:p>
        </p:txBody>
      </p:sp>
      <p:sp>
        <p:nvSpPr>
          <p:cNvPr id="5" name="Footer Placeholder 4">
            <a:extLst>
              <a:ext uri="{FF2B5EF4-FFF2-40B4-BE49-F238E27FC236}">
                <a16:creationId xmlns:a16="http://schemas.microsoft.com/office/drawing/2014/main" id="{704596A0-E7A3-491F-BC39-D20AE4189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31A7C6-CE6C-44DB-8910-D15D8C6249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3729F-2414-494F-9894-24CCD64DCCE9}" type="slidenum">
              <a:rPr lang="en-US" smtClean="0"/>
              <a:t>‹#›</a:t>
            </a:fld>
            <a:endParaRPr lang="en-US"/>
          </a:p>
        </p:txBody>
      </p:sp>
    </p:spTree>
    <p:extLst>
      <p:ext uri="{BB962C8B-B14F-4D97-AF65-F5344CB8AC3E}">
        <p14:creationId xmlns:p14="http://schemas.microsoft.com/office/powerpoint/2010/main" val="8850728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ue background">
            <a:extLst>
              <a:ext uri="{FF2B5EF4-FFF2-40B4-BE49-F238E27FC236}">
                <a16:creationId xmlns:a16="http://schemas.microsoft.com/office/drawing/2014/main" id="{2C4CE994-3E48-4845-A51F-FE2B43A34844}"/>
              </a:ext>
            </a:extLst>
          </p:cNvPr>
          <p:cNvSpPr/>
          <p:nvPr/>
        </p:nvSpPr>
        <p:spPr>
          <a:xfrm>
            <a:off x="0" y="1484"/>
            <a:ext cx="12192001" cy="3863105"/>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DEAs that Work logo">
            <a:extLst>
              <a:ext uri="{FF2B5EF4-FFF2-40B4-BE49-F238E27FC236}">
                <a16:creationId xmlns:a16="http://schemas.microsoft.com/office/drawing/2014/main" id="{5EAD27D8-D08D-4462-BA08-7ACB143A9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3669"/>
            <a:ext cx="3086742" cy="2878740"/>
          </a:xfrm>
          <a:prstGeom prst="rect">
            <a:avLst/>
          </a:prstGeom>
        </p:spPr>
      </p:pic>
      <p:sp>
        <p:nvSpPr>
          <p:cNvPr id="6" name="TextBox 5">
            <a:extLst>
              <a:ext uri="{FF2B5EF4-FFF2-40B4-BE49-F238E27FC236}">
                <a16:creationId xmlns:a16="http://schemas.microsoft.com/office/drawing/2014/main" id="{467E09B7-9ED7-42A0-B4DF-2DC22EDF6D9F}"/>
              </a:ext>
            </a:extLst>
          </p:cNvPr>
          <p:cNvSpPr txBox="1"/>
          <p:nvPr/>
        </p:nvSpPr>
        <p:spPr>
          <a:xfrm>
            <a:off x="333632" y="3864589"/>
            <a:ext cx="1141764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DISCLAIMER: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contents of this presentation were developed by the presenters for the 2018 Project Directors’ Conference. However, these contents do not necessarily represent the policy of the Department of Education, and you should not assume endorsement by the Federal 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(Authority: 20 U.S.C. 1221e-3 and 3474)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tangle 6" descr="Blue Rectangle">
            <a:extLst>
              <a:ext uri="{FF2B5EF4-FFF2-40B4-BE49-F238E27FC236}">
                <a16:creationId xmlns:a16="http://schemas.microsoft.com/office/drawing/2014/main" id="{E5C3F16C-9D56-463C-845D-DA5F17E4DDB6}"/>
              </a:ext>
              <a:ext uri="{C183D7F6-B498-43B3-948B-1728B52AA6E4}">
                <adec:decorative xmlns:adec="http://schemas.microsoft.com/office/drawing/2017/decorative" xmlns="" val="1"/>
              </a:ext>
            </a:extLst>
          </p:cNvPr>
          <p:cNvSpPr/>
          <p:nvPr/>
        </p:nvSpPr>
        <p:spPr>
          <a:xfrm>
            <a:off x="3086741" y="493669"/>
            <a:ext cx="9105258" cy="287874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4A7A63-F737-429B-95E4-84140F08B673}"/>
              </a:ext>
            </a:extLst>
          </p:cNvPr>
          <p:cNvSpPr txBox="1"/>
          <p:nvPr/>
        </p:nvSpPr>
        <p:spPr>
          <a:xfrm>
            <a:off x="3086741" y="1064876"/>
            <a:ext cx="9105258" cy="193899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Shonar Bangla" panose="020B0502040204020203" pitchFamily="34" charset="0"/>
                <a:ea typeface="+mn-ea"/>
                <a:cs typeface="Shonar Bangla" panose="020B0502040204020203" pitchFamily="34" charset="0"/>
              </a:rPr>
              <a:t>2018 OSEP Project Directors’ Conference</a:t>
            </a:r>
          </a:p>
        </p:txBody>
      </p:sp>
      <p:sp>
        <p:nvSpPr>
          <p:cNvPr id="2" name="Title 1" hidden="1">
            <a:extLst>
              <a:ext uri="{FF2B5EF4-FFF2-40B4-BE49-F238E27FC236}">
                <a16:creationId xmlns:a16="http://schemas.microsoft.com/office/drawing/2014/main" id="{2C5FBF76-B51D-4932-8125-86AF70BC5470}"/>
              </a:ext>
            </a:extLst>
          </p:cNvPr>
          <p:cNvSpPr>
            <a:spLocks noGrp="1"/>
          </p:cNvSpPr>
          <p:nvPr>
            <p:ph type="title"/>
          </p:nvPr>
        </p:nvSpPr>
        <p:spPr/>
        <p:txBody>
          <a:bodyPr/>
          <a:lstStyle/>
          <a:p>
            <a:r>
              <a:rPr lang="en-US" dirty="0"/>
              <a:t>OSEP Disclaimer </a:t>
            </a:r>
          </a:p>
        </p:txBody>
      </p:sp>
    </p:spTree>
    <p:extLst>
      <p:ext uri="{BB962C8B-B14F-4D97-AF65-F5344CB8AC3E}">
        <p14:creationId xmlns:p14="http://schemas.microsoft.com/office/powerpoint/2010/main" val="271377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Percent of Georgia state undergraduates on PELL. fall 2007: 31%, Fall 2008: 32%, fall 2009: 40%, fall 2010: 48%, fall 2011: 51%, fall 2012: 56%, fall 2013: 58%, fall 2014: 59%, fall 2015: 59%, fall 2016: 59%, fall 2017: 59%"/>
          <p:cNvGraphicFramePr>
            <a:graphicFrameLocks noGrp="1"/>
          </p:cNvGraphicFramePr>
          <p:nvPr>
            <p:ph idx="1"/>
            <p:extLst>
              <p:ext uri="{D42A27DB-BD31-4B8C-83A1-F6EECF244321}">
                <p14:modId xmlns:p14="http://schemas.microsoft.com/office/powerpoint/2010/main" val="3484982992"/>
              </p:ext>
            </p:extLst>
          </p:nvPr>
        </p:nvGraphicFramePr>
        <p:xfrm>
          <a:off x="505862" y="1825625"/>
          <a:ext cx="7310377"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a:t>Low-Income Students</a:t>
            </a:r>
          </a:p>
        </p:txBody>
      </p:sp>
      <p:pic>
        <p:nvPicPr>
          <p:cNvPr id="6" name="Picture 5" descr="Post-intervetnion parenting behaviors: sensitivity =.13*, intrusiveness = -.36*, positive regard = .11, overall sensitivity = .23***&#10;&#10;Percent of low income students in us public schools in 2013. Map of the US. National average is 51%&#10;City skyline&#10;Photo of mlk&#10;Photo of city corner&#10;White: 31.6%, African American: 25.6%, Hispanic: 22%&#10;Percent of Georgia state undergraduates on PELL. fall 2007: 31%, Fall 2008: 32%, fall 2009: 40%, fall 2010: 48%, fall 2011: 51%, fall 2012: 56%, fall 2013: 58%, fall 2014: 59%, fall 2015: 59%, fall 2016: 59%, fall 2017: 59%&#10;Photo of students leaving class at Georgetown university &#10;Photo of graduate in cap and gown&#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272" y="1810634"/>
            <a:ext cx="3493063" cy="4366329"/>
          </a:xfrm>
          <a:prstGeom prst="rect">
            <a:avLst/>
          </a:prstGeom>
        </p:spPr>
      </p:pic>
    </p:spTree>
    <p:extLst>
      <p:ext uri="{BB962C8B-B14F-4D97-AF65-F5344CB8AC3E}">
        <p14:creationId xmlns:p14="http://schemas.microsoft.com/office/powerpoint/2010/main" val="257007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AT TEST Takers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80" y="-87912"/>
            <a:ext cx="12763188" cy="69241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C183D7F6-B498-43B3-948B-1728B52AA6E4}">
                <adec:decorative xmlns:adec="http://schemas.microsoft.com/office/drawing/2017/decorative" xmlns="" val="1"/>
              </a:ext>
            </a:extLst>
          </p:cNvPr>
          <p:cNvSpPr/>
          <p:nvPr/>
        </p:nvSpPr>
        <p:spPr>
          <a:xfrm>
            <a:off x="1805289" y="1536332"/>
            <a:ext cx="7886266" cy="3859318"/>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entury Gothic" charset="0"/>
              <a:ea typeface="Century Gothic" charset="0"/>
              <a:cs typeface="Century Gothic" charset="0"/>
            </a:endParaRPr>
          </a:p>
        </p:txBody>
      </p:sp>
      <p:sp>
        <p:nvSpPr>
          <p:cNvPr id="5" name="Rectangle 4"/>
          <p:cNvSpPr/>
          <p:nvPr/>
        </p:nvSpPr>
        <p:spPr>
          <a:xfrm>
            <a:off x="850779" y="2634369"/>
            <a:ext cx="10177670" cy="1785104"/>
          </a:xfrm>
          <a:prstGeom prst="rect">
            <a:avLst/>
          </a:prstGeom>
        </p:spPr>
        <p:txBody>
          <a:bodyPr wrap="square">
            <a:spAutoFit/>
          </a:bodyPr>
          <a:lstStyle/>
          <a:p>
            <a:pPr algn="ctr"/>
            <a:r>
              <a:rPr lang="en-US" sz="11000" b="1" dirty="0">
                <a:solidFill>
                  <a:schemeClr val="bg1"/>
                </a:solidFill>
                <a:latin typeface="Century Gothic" charset="0"/>
                <a:ea typeface="Century Gothic" charset="0"/>
                <a:cs typeface="Century Gothic" charset="0"/>
              </a:rPr>
              <a:t>-33 points</a:t>
            </a:r>
          </a:p>
        </p:txBody>
      </p:sp>
      <p:sp>
        <p:nvSpPr>
          <p:cNvPr id="15" name="Down Arrow 14">
            <a:extLst>
              <a:ext uri="{C183D7F6-B498-43B3-948B-1728B52AA6E4}">
                <adec:decorative xmlns:adec="http://schemas.microsoft.com/office/drawing/2017/decorative" xmlns="" val="1"/>
              </a:ext>
            </a:extLst>
          </p:cNvPr>
          <p:cNvSpPr/>
          <p:nvPr/>
        </p:nvSpPr>
        <p:spPr>
          <a:xfrm>
            <a:off x="4887808" y="4708221"/>
            <a:ext cx="1721227" cy="2028304"/>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70114" y="2139374"/>
            <a:ext cx="3139001" cy="707886"/>
          </a:xfrm>
          <a:prstGeom prst="rect">
            <a:avLst/>
          </a:prstGeom>
        </p:spPr>
        <p:txBody>
          <a:bodyPr wrap="none">
            <a:spAutoFit/>
          </a:bodyPr>
          <a:lstStyle/>
          <a:p>
            <a:pPr algn="ctr"/>
            <a:r>
              <a:rPr lang="en-US" sz="4000" dirty="0">
                <a:solidFill>
                  <a:schemeClr val="bg1"/>
                </a:solidFill>
                <a:latin typeface="Century Gothic" charset="0"/>
                <a:ea typeface="Century Gothic" charset="0"/>
                <a:cs typeface="Century Gothic" charset="0"/>
              </a:rPr>
              <a:t>SAT SCORES</a:t>
            </a:r>
          </a:p>
        </p:txBody>
      </p:sp>
      <p:sp>
        <p:nvSpPr>
          <p:cNvPr id="2" name="Title 1" hidden="1">
            <a:extLst>
              <a:ext uri="{FF2B5EF4-FFF2-40B4-BE49-F238E27FC236}">
                <a16:creationId xmlns:a16="http://schemas.microsoft.com/office/drawing/2014/main" id="{97AE276D-66DD-48BA-BB41-221D3EC62788}"/>
              </a:ext>
            </a:extLst>
          </p:cNvPr>
          <p:cNvSpPr>
            <a:spLocks noGrp="1"/>
          </p:cNvSpPr>
          <p:nvPr>
            <p:ph type="title"/>
          </p:nvPr>
        </p:nvSpPr>
        <p:spPr/>
        <p:txBody>
          <a:bodyPr/>
          <a:lstStyle/>
          <a:p>
            <a:r>
              <a:rPr lang="en-US" dirty="0"/>
              <a:t>Slide 10</a:t>
            </a:r>
          </a:p>
        </p:txBody>
      </p:sp>
    </p:spTree>
    <p:extLst>
      <p:ext uri="{BB962C8B-B14F-4D97-AF65-F5344CB8AC3E}">
        <p14:creationId xmlns:p14="http://schemas.microsoft.com/office/powerpoint/2010/main" val="18215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house for sale"/>
          <p:cNvPicPr>
            <a:picLocks noChangeAspect="1"/>
          </p:cNvPicPr>
          <p:nvPr/>
        </p:nvPicPr>
        <p:blipFill rotWithShape="1">
          <a:blip r:embed="rId3">
            <a:extLst>
              <a:ext uri="{28A0092B-C50C-407E-A947-70E740481C1C}">
                <a14:useLocalDpi xmlns:a14="http://schemas.microsoft.com/office/drawing/2010/main" val="0"/>
              </a:ext>
            </a:extLst>
          </a:blip>
          <a:srcRect l="639" t="3122" r="1" b="14487"/>
          <a:stretch/>
        </p:blipFill>
        <p:spPr>
          <a:xfrm>
            <a:off x="1" y="0"/>
            <a:ext cx="12191999" cy="6858000"/>
          </a:xfrm>
          <a:prstGeom prst="rect">
            <a:avLst/>
          </a:prstGeom>
        </p:spPr>
      </p:pic>
      <p:sp>
        <p:nvSpPr>
          <p:cNvPr id="10" name="Rectangle 9">
            <a:extLst>
              <a:ext uri="{C183D7F6-B498-43B3-948B-1728B52AA6E4}">
                <adec:decorative xmlns:adec="http://schemas.microsoft.com/office/drawing/2017/decorative" xmlns="" val="1"/>
              </a:ext>
            </a:extLst>
          </p:cNvPr>
          <p:cNvSpPr/>
          <p:nvPr/>
        </p:nvSpPr>
        <p:spPr>
          <a:xfrm>
            <a:off x="1446577" y="1355083"/>
            <a:ext cx="9319951" cy="3712217"/>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63450" y="2347889"/>
            <a:ext cx="9316016" cy="2092881"/>
          </a:xfrm>
          <a:prstGeom prst="rect">
            <a:avLst/>
          </a:prstGeom>
          <a:noFill/>
        </p:spPr>
        <p:txBody>
          <a:bodyPr wrap="square" rtlCol="0">
            <a:spAutoFit/>
          </a:bodyPr>
          <a:lstStyle/>
          <a:p>
            <a:pPr algn="ctr"/>
            <a:r>
              <a:rPr lang="en-US" sz="13000" b="1" dirty="0">
                <a:solidFill>
                  <a:schemeClr val="bg1"/>
                </a:solidFill>
                <a:latin typeface="Century Gothic" charset="0"/>
                <a:ea typeface="Century Gothic" charset="0"/>
                <a:cs typeface="Century Gothic" charset="0"/>
              </a:rPr>
              <a:t>-$40 million</a:t>
            </a:r>
          </a:p>
        </p:txBody>
      </p:sp>
      <p:sp>
        <p:nvSpPr>
          <p:cNvPr id="3" name="Down Arrow 2">
            <a:extLst>
              <a:ext uri="{C183D7F6-B498-43B3-948B-1728B52AA6E4}">
                <adec:decorative xmlns:adec="http://schemas.microsoft.com/office/drawing/2017/decorative" xmlns="" val="1"/>
              </a:ext>
            </a:extLst>
          </p:cNvPr>
          <p:cNvSpPr/>
          <p:nvPr/>
        </p:nvSpPr>
        <p:spPr>
          <a:xfrm>
            <a:off x="5004262" y="4555590"/>
            <a:ext cx="1721227" cy="2028304"/>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719093" y="1648294"/>
            <a:ext cx="6740155" cy="584775"/>
          </a:xfrm>
          <a:prstGeom prst="rect">
            <a:avLst/>
          </a:prstGeom>
          <a:noFill/>
        </p:spPr>
        <p:txBody>
          <a:bodyPr wrap="square" rtlCol="0">
            <a:spAutoFit/>
          </a:bodyPr>
          <a:lstStyle/>
          <a:p>
            <a:pPr algn="ctr"/>
            <a:r>
              <a:rPr lang="en-US" sz="3200" dirty="0">
                <a:solidFill>
                  <a:schemeClr val="bg1"/>
                </a:solidFill>
                <a:latin typeface="Century Gothic" charset="0"/>
                <a:ea typeface="Century Gothic" charset="0"/>
                <a:cs typeface="Century Gothic" charset="0"/>
              </a:rPr>
              <a:t>Appropriations Cuts</a:t>
            </a:r>
          </a:p>
        </p:txBody>
      </p:sp>
      <p:sp>
        <p:nvSpPr>
          <p:cNvPr id="2" name="Title 1" hidden="1">
            <a:extLst>
              <a:ext uri="{FF2B5EF4-FFF2-40B4-BE49-F238E27FC236}">
                <a16:creationId xmlns:a16="http://schemas.microsoft.com/office/drawing/2014/main" id="{C0A354DE-C94B-407F-A725-45CFA29EA173}"/>
              </a:ext>
            </a:extLst>
          </p:cNvPr>
          <p:cNvSpPr>
            <a:spLocks noGrp="1"/>
          </p:cNvSpPr>
          <p:nvPr>
            <p:ph type="title"/>
          </p:nvPr>
        </p:nvSpPr>
        <p:spPr/>
        <p:txBody>
          <a:bodyPr/>
          <a:lstStyle/>
          <a:p>
            <a:r>
              <a:rPr lang="en-US" dirty="0"/>
              <a:t>Slide 11</a:t>
            </a:r>
          </a:p>
        </p:txBody>
      </p:sp>
    </p:spTree>
    <p:extLst>
      <p:ext uri="{BB962C8B-B14F-4D97-AF65-F5344CB8AC3E}">
        <p14:creationId xmlns:p14="http://schemas.microsoft.com/office/powerpoint/2010/main" val="120986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students walking on campus"/>
          <p:cNvPicPr>
            <a:picLocks noChangeAspect="1"/>
          </p:cNvPicPr>
          <p:nvPr/>
        </p:nvPicPr>
        <p:blipFill rotWithShape="1">
          <a:blip r:embed="rId3">
            <a:extLst>
              <a:ext uri="{28A0092B-C50C-407E-A947-70E740481C1C}">
                <a14:useLocalDpi xmlns:a14="http://schemas.microsoft.com/office/drawing/2010/main" val="0"/>
              </a:ext>
            </a:extLst>
          </a:blip>
          <a:srcRect l="10528" t="10268" r="5066" b="28991"/>
          <a:stretch/>
        </p:blipFill>
        <p:spPr>
          <a:xfrm>
            <a:off x="0" y="0"/>
            <a:ext cx="12192000" cy="6858000"/>
          </a:xfrm>
          <a:prstGeom prst="rect">
            <a:avLst/>
          </a:prstGeom>
        </p:spPr>
      </p:pic>
      <p:sp>
        <p:nvSpPr>
          <p:cNvPr id="6" name="Rectangle 5">
            <a:extLst>
              <a:ext uri="{C183D7F6-B498-43B3-948B-1728B52AA6E4}">
                <adec:decorative xmlns:adec="http://schemas.microsoft.com/office/drawing/2017/decorative" xmlns="" val="1"/>
              </a:ext>
            </a:extLst>
          </p:cNvPr>
          <p:cNvSpPr/>
          <p:nvPr/>
        </p:nvSpPr>
        <p:spPr>
          <a:xfrm>
            <a:off x="2453499" y="2222218"/>
            <a:ext cx="7285002" cy="2845082"/>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6413" y="2199385"/>
            <a:ext cx="9465143" cy="2862322"/>
          </a:xfrm>
          <a:prstGeom prst="rect">
            <a:avLst/>
          </a:prstGeom>
          <a:noFill/>
        </p:spPr>
        <p:txBody>
          <a:bodyPr wrap="square" rtlCol="0">
            <a:spAutoFit/>
          </a:bodyPr>
          <a:lstStyle/>
          <a:p>
            <a:pPr algn="ctr"/>
            <a:r>
              <a:rPr lang="fi-FI" sz="9000" dirty="0">
                <a:solidFill>
                  <a:schemeClr val="bg1"/>
                </a:solidFill>
                <a:latin typeface="Century Gothic" charset="0"/>
                <a:ea typeface="Century Gothic" charset="0"/>
                <a:cs typeface="Century Gothic" charset="0"/>
              </a:rPr>
              <a:t>Are We the Problem</a:t>
            </a:r>
            <a:r>
              <a:rPr lang="fi-FI" sz="9000" dirty="0">
                <a:solidFill>
                  <a:schemeClr val="bg1"/>
                </a:solidFill>
                <a:latin typeface="Century" panose="02040604050505020304" pitchFamily="18" charset="0"/>
                <a:ea typeface="Century Gothic" charset="0"/>
                <a:cs typeface="Century Gothic" charset="0"/>
              </a:rPr>
              <a:t>?</a:t>
            </a:r>
          </a:p>
        </p:txBody>
      </p:sp>
      <p:sp>
        <p:nvSpPr>
          <p:cNvPr id="2" name="Title 1" hidden="1">
            <a:extLst>
              <a:ext uri="{FF2B5EF4-FFF2-40B4-BE49-F238E27FC236}">
                <a16:creationId xmlns:a16="http://schemas.microsoft.com/office/drawing/2014/main" id="{946B2E90-03F3-4620-8A0C-EF58F388B22A}"/>
              </a:ext>
            </a:extLst>
          </p:cNvPr>
          <p:cNvSpPr>
            <a:spLocks noGrp="1"/>
          </p:cNvSpPr>
          <p:nvPr>
            <p:ph type="title"/>
          </p:nvPr>
        </p:nvSpPr>
        <p:spPr/>
        <p:txBody>
          <a:bodyPr/>
          <a:lstStyle/>
          <a:p>
            <a:r>
              <a:rPr lang="en-US" dirty="0"/>
              <a:t>Slide 12 </a:t>
            </a:r>
          </a:p>
        </p:txBody>
      </p:sp>
    </p:spTree>
    <p:extLst>
      <p:ext uri="{BB962C8B-B14F-4D97-AF65-F5344CB8AC3E}">
        <p14:creationId xmlns:p14="http://schemas.microsoft.com/office/powerpoint/2010/main" val="3000505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143" y="0"/>
            <a:ext cx="12416444" cy="6941127"/>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Century Gothic" charset="0"/>
                <a:ea typeface="Century Gothic" charset="0"/>
                <a:cs typeface="Century Gothic" charset="0"/>
              </a:rPr>
              <a:t>Challenge: </a:t>
            </a:r>
          </a:p>
          <a:p>
            <a:pPr algn="ctr"/>
            <a:r>
              <a:rPr lang="en-US" sz="12400" dirty="0">
                <a:solidFill>
                  <a:schemeClr val="bg1"/>
                </a:solidFill>
                <a:latin typeface="Century Gothic" charset="0"/>
                <a:ea typeface="Century Gothic" charset="0"/>
                <a:cs typeface="Century Gothic" charset="0"/>
              </a:rPr>
              <a:t>Summer Melt</a:t>
            </a:r>
            <a:endParaRPr lang="en-US" sz="12900" dirty="0">
              <a:solidFill>
                <a:schemeClr val="bg1"/>
              </a:solidFill>
              <a:ea typeface="Century Gothic" charset="0"/>
              <a:cs typeface="Century Gothic" charset="0"/>
            </a:endParaRPr>
          </a:p>
          <a:p>
            <a:pPr algn="ctr"/>
            <a:endParaRPr lang="en-US" dirty="0"/>
          </a:p>
        </p:txBody>
      </p:sp>
      <p:cxnSp>
        <p:nvCxnSpPr>
          <p:cNvPr id="6" name="Straight Connector 5">
            <a:extLst>
              <a:ext uri="{C183D7F6-B498-43B3-948B-1728B52AA6E4}">
                <adec:decorative xmlns:adec="http://schemas.microsoft.com/office/drawing/2017/decorative" xmlns="" val="1"/>
              </a:ext>
            </a:extLst>
          </p:cNvPr>
          <p:cNvCxnSpPr/>
          <p:nvPr/>
        </p:nvCxnSpPr>
        <p:spPr>
          <a:xfrm>
            <a:off x="3017521" y="4783433"/>
            <a:ext cx="5976850" cy="0"/>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BB8ED0E6-FCD8-4F31-BDF0-0C4C8EE59857}"/>
              </a:ext>
            </a:extLst>
          </p:cNvPr>
          <p:cNvSpPr>
            <a:spLocks noGrp="1"/>
          </p:cNvSpPr>
          <p:nvPr>
            <p:ph type="title"/>
          </p:nvPr>
        </p:nvSpPr>
        <p:spPr/>
        <p:txBody>
          <a:bodyPr/>
          <a:lstStyle/>
          <a:p>
            <a:r>
              <a:rPr lang="en-US" dirty="0"/>
              <a:t>Slide 13</a:t>
            </a:r>
          </a:p>
        </p:txBody>
      </p:sp>
    </p:spTree>
    <p:extLst>
      <p:ext uri="{BB962C8B-B14F-4D97-AF65-F5344CB8AC3E}">
        <p14:creationId xmlns:p14="http://schemas.microsoft.com/office/powerpoint/2010/main" val="141102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Summer Melt</a:t>
            </a:r>
          </a:p>
        </p:txBody>
      </p:sp>
      <p:cxnSp>
        <p:nvCxnSpPr>
          <p:cNvPr id="9" name="Straight Connector 8">
            <a:extLst>
              <a:ext uri="{C183D7F6-B498-43B3-948B-1728B52AA6E4}">
                <adec:decorative xmlns:adec="http://schemas.microsoft.com/office/drawing/2017/decorative" xmlns="" val="1"/>
              </a:ext>
            </a:extLst>
          </p:cNvPr>
          <p:cNvCxnSpPr/>
          <p:nvPr/>
        </p:nvCxnSpPr>
        <p:spPr>
          <a:xfrm>
            <a:off x="6391437" y="6265138"/>
            <a:ext cx="4511181" cy="0"/>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C183D7F6-B498-43B3-948B-1728B52AA6E4}">
                <adec:decorative xmlns:adec="http://schemas.microsoft.com/office/drawing/2017/decorative" xmlns="" val="1"/>
              </a:ext>
            </a:extLst>
          </p:cNvPr>
          <p:cNvCxnSpPr/>
          <p:nvPr/>
        </p:nvCxnSpPr>
        <p:spPr>
          <a:xfrm>
            <a:off x="5375268" y="1910282"/>
            <a:ext cx="0" cy="1189777"/>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467284" y="1281610"/>
            <a:ext cx="6724716" cy="6463308"/>
          </a:xfrm>
          <a:prstGeom prst="rect">
            <a:avLst/>
          </a:prstGeom>
        </p:spPr>
        <p:txBody>
          <a:bodyPr wrap="square">
            <a:spAutoFit/>
          </a:bodyPr>
          <a:lstStyle/>
          <a:p>
            <a:pPr lvl="0"/>
            <a:endParaRPr lang="en-US" b="1" dirty="0"/>
          </a:p>
          <a:p>
            <a:r>
              <a:rPr lang="en-US" sz="3600" dirty="0">
                <a:solidFill>
                  <a:srgbClr val="0539A6"/>
                </a:solidFill>
              </a:rPr>
              <a:t>Fall 2015</a:t>
            </a:r>
          </a:p>
          <a:p>
            <a:endParaRPr lang="en-US" dirty="0">
              <a:solidFill>
                <a:srgbClr val="5B6772"/>
              </a:solidFill>
            </a:endParaRPr>
          </a:p>
          <a:p>
            <a:r>
              <a:rPr lang="en-US" sz="3600" b="1" dirty="0">
                <a:solidFill>
                  <a:srgbClr val="5B6772"/>
                </a:solidFill>
              </a:rPr>
              <a:t>Confirmed GSU Freshman Who</a:t>
            </a:r>
          </a:p>
          <a:p>
            <a:r>
              <a:rPr lang="en-US" sz="3600" b="1" dirty="0">
                <a:solidFill>
                  <a:srgbClr val="5B6772"/>
                </a:solidFill>
              </a:rPr>
              <a:t>Never Attended Any College:	 </a:t>
            </a:r>
            <a:r>
              <a:rPr lang="en-US" sz="3600" b="1" dirty="0">
                <a:solidFill>
                  <a:srgbClr val="D81E00"/>
                </a:solidFill>
              </a:rPr>
              <a:t>278</a:t>
            </a:r>
          </a:p>
          <a:p>
            <a:endParaRPr lang="en-US" sz="800" b="1" dirty="0">
              <a:solidFill>
                <a:srgbClr val="5B6772"/>
              </a:solidFill>
            </a:endParaRPr>
          </a:p>
          <a:p>
            <a:r>
              <a:rPr lang="en-US" sz="3600" b="1" dirty="0">
                <a:solidFill>
                  <a:srgbClr val="5B6772"/>
                </a:solidFill>
              </a:rPr>
              <a:t>Non-white			</a:t>
            </a:r>
            <a:r>
              <a:rPr lang="en-US" sz="3600" b="1" dirty="0">
                <a:solidFill>
                  <a:srgbClr val="D81E00"/>
                </a:solidFill>
              </a:rPr>
              <a:t>76%</a:t>
            </a:r>
          </a:p>
          <a:p>
            <a:r>
              <a:rPr lang="en-US" sz="3600" b="1" dirty="0">
                <a:solidFill>
                  <a:srgbClr val="5B6772"/>
                </a:solidFill>
              </a:rPr>
              <a:t>First Generation		</a:t>
            </a:r>
            <a:r>
              <a:rPr lang="en-US" sz="3600" b="1" dirty="0">
                <a:solidFill>
                  <a:srgbClr val="D81E00"/>
                </a:solidFill>
              </a:rPr>
              <a:t>45%</a:t>
            </a:r>
          </a:p>
          <a:p>
            <a:r>
              <a:rPr lang="en-US" sz="3600" b="1" dirty="0">
                <a:solidFill>
                  <a:srgbClr val="5B6772"/>
                </a:solidFill>
              </a:rPr>
              <a:t>Low Income			</a:t>
            </a:r>
            <a:r>
              <a:rPr lang="en-US" sz="3600" b="1" dirty="0">
                <a:solidFill>
                  <a:srgbClr val="D81E00"/>
                </a:solidFill>
              </a:rPr>
              <a:t>71%	</a:t>
            </a:r>
          </a:p>
          <a:p>
            <a:r>
              <a:rPr lang="en-US" sz="3600" b="1" dirty="0">
                <a:solidFill>
                  <a:srgbClr val="5B6772"/>
                </a:solidFill>
              </a:rPr>
              <a:t>Avg. High School GPA	</a:t>
            </a:r>
            <a:r>
              <a:rPr lang="en-US" sz="3600" b="1" dirty="0">
                <a:solidFill>
                  <a:srgbClr val="D81E00"/>
                </a:solidFill>
              </a:rPr>
              <a:t>3.34</a:t>
            </a:r>
          </a:p>
          <a:p>
            <a:r>
              <a:rPr lang="en-US" sz="3600" dirty="0">
                <a:solidFill>
                  <a:srgbClr val="5B6772"/>
                </a:solidFill>
              </a:rPr>
              <a:t>		</a:t>
            </a:r>
          </a:p>
          <a:p>
            <a:endParaRPr lang="en-US" sz="3600" b="1" dirty="0">
              <a:solidFill>
                <a:srgbClr val="5B6772"/>
              </a:solidFill>
            </a:endParaRPr>
          </a:p>
          <a:p>
            <a:endParaRPr lang="en-US" sz="2800" b="1" dirty="0">
              <a:solidFill>
                <a:srgbClr val="D81E00"/>
              </a:solidFill>
            </a:endParaRPr>
          </a:p>
          <a:p>
            <a:endParaRPr lang="en-US" sz="1400" b="1" dirty="0">
              <a:solidFill>
                <a:srgbClr val="D81E00"/>
              </a:solidFill>
            </a:endParaRPr>
          </a:p>
        </p:txBody>
      </p:sp>
      <p:pic>
        <p:nvPicPr>
          <p:cNvPr id="1026" name="Picture 2" descr="Image result for high school graduation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33" y="1683144"/>
            <a:ext cx="5271435" cy="449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388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Hidden Obstacles to Enrollment</a:t>
            </a:r>
          </a:p>
        </p:txBody>
      </p:sp>
      <p:pic>
        <p:nvPicPr>
          <p:cNvPr id="4098" name="Picture 2" descr="Image result for FAFSA DORM 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556" y="1384061"/>
            <a:ext cx="6605444" cy="49540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360770" y="1766355"/>
            <a:ext cx="10515600" cy="4351338"/>
          </a:xfrm>
        </p:spPr>
        <p:txBody>
          <a:bodyPr/>
          <a:lstStyle/>
          <a:p>
            <a:r>
              <a:rPr lang="en-US" dirty="0"/>
              <a:t>Federal Financial</a:t>
            </a:r>
          </a:p>
          <a:p>
            <a:pPr marL="0" indent="0">
              <a:buNone/>
            </a:pPr>
            <a:r>
              <a:rPr lang="en-US" dirty="0"/>
              <a:t>    Aid Application</a:t>
            </a:r>
          </a:p>
          <a:p>
            <a:r>
              <a:rPr lang="en-US" dirty="0"/>
              <a:t>Verification Request</a:t>
            </a:r>
          </a:p>
          <a:p>
            <a:r>
              <a:rPr lang="en-US" dirty="0"/>
              <a:t>State of Georgia </a:t>
            </a:r>
          </a:p>
          <a:p>
            <a:pPr marL="0" indent="0">
              <a:buNone/>
            </a:pPr>
            <a:r>
              <a:rPr lang="en-US" dirty="0"/>
              <a:t>    Immunization Proof</a:t>
            </a:r>
          </a:p>
          <a:p>
            <a:r>
              <a:rPr lang="en-US" dirty="0"/>
              <a:t>Taking Placement </a:t>
            </a:r>
          </a:p>
          <a:p>
            <a:pPr marL="0" indent="0">
              <a:buNone/>
            </a:pPr>
            <a:r>
              <a:rPr lang="en-US" dirty="0"/>
              <a:t>    Exams</a:t>
            </a:r>
          </a:p>
          <a:p>
            <a:r>
              <a:rPr lang="en-US" dirty="0"/>
              <a:t>Registering for Classes</a:t>
            </a:r>
          </a:p>
          <a:p>
            <a:pPr marL="0" indent="0">
              <a:buNone/>
            </a:pPr>
            <a:endParaRPr lang="en-US" dirty="0"/>
          </a:p>
        </p:txBody>
      </p:sp>
    </p:spTree>
    <p:extLst>
      <p:ext uri="{BB962C8B-B14F-4D97-AF65-F5344CB8AC3E}">
        <p14:creationId xmlns:p14="http://schemas.microsoft.com/office/powerpoint/2010/main" val="1438314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Personalized Interactions Before Enrollment     </a:t>
            </a:r>
            <a:r>
              <a:rPr lang="en-US" sz="1400" dirty="0"/>
              <a:t>Source: EAB</a:t>
            </a:r>
          </a:p>
        </p:txBody>
      </p:sp>
      <p:pic>
        <p:nvPicPr>
          <p:cNvPr id="5" name="Content Placeholder 4" descr="All about you page on iphone"/>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98811" l="0" r="97165">
                        <a14:foregroundMark x1="48969" y1="10040" x2="48969" y2="10040"/>
                        <a14:foregroundMark x1="2320" y1="22721" x2="2320" y2="22721"/>
                        <a14:foregroundMark x1="2835" y1="32232" x2="2835" y2="32232"/>
                        <a14:foregroundMark x1="2320" y1="31044" x2="2320" y2="31044"/>
                      </a14:backgroundRemoval>
                    </a14:imgEffect>
                  </a14:imgLayer>
                </a14:imgProps>
              </a:ext>
              <a:ext uri="{28A0092B-C50C-407E-A947-70E740481C1C}">
                <a14:useLocalDpi xmlns:a14="http://schemas.microsoft.com/office/drawing/2010/main" val="0"/>
              </a:ext>
            </a:extLst>
          </a:blip>
          <a:stretch>
            <a:fillRect/>
          </a:stretch>
        </p:blipFill>
        <p:spPr>
          <a:xfrm>
            <a:off x="1073880" y="986368"/>
            <a:ext cx="3082484" cy="6014022"/>
          </a:xfrm>
          <a:prstGeom prst="rect">
            <a:avLst/>
          </a:prstGeom>
        </p:spPr>
      </p:pic>
      <p:pic>
        <p:nvPicPr>
          <p:cNvPr id="6" name="Picture 2" descr="Academic history page on iphon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3" b="98562" l="0" r="98450"/>
                    </a14:imgEffect>
                  </a14:imgLayer>
                </a14:imgProps>
              </a:ext>
              <a:ext uri="{28A0092B-C50C-407E-A947-70E740481C1C}">
                <a14:useLocalDpi xmlns:a14="http://schemas.microsoft.com/office/drawing/2010/main" val="0"/>
              </a:ext>
            </a:extLst>
          </a:blip>
          <a:srcRect/>
          <a:stretch>
            <a:fillRect/>
          </a:stretch>
        </p:blipFill>
        <p:spPr bwMode="auto">
          <a:xfrm>
            <a:off x="5023939" y="986368"/>
            <a:ext cx="3039406" cy="60094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nterests page on iphon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734" l="2217" r="93350">
                        <a14:foregroundMark x1="48768" y1="9707" x2="48768" y2="9707"/>
                      </a14:backgroundRemoval>
                    </a14:imgEffect>
                  </a14:imgLayer>
                </a14:imgProps>
              </a:ext>
              <a:ext uri="{28A0092B-C50C-407E-A947-70E740481C1C}">
                <a14:useLocalDpi xmlns:a14="http://schemas.microsoft.com/office/drawing/2010/main" val="0"/>
              </a:ext>
            </a:extLst>
          </a:blip>
          <a:srcRect/>
          <a:stretch>
            <a:fillRect/>
          </a:stretch>
        </p:blipFill>
        <p:spPr bwMode="auto">
          <a:xfrm>
            <a:off x="8762077" y="1042649"/>
            <a:ext cx="3138977" cy="581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203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hidden="1">
            <a:extLst>
              <a:ext uri="{FF2B5EF4-FFF2-40B4-BE49-F238E27FC236}">
                <a16:creationId xmlns:a16="http://schemas.microsoft.com/office/drawing/2014/main" id="{C881C490-85FC-4359-97A8-6B115DC6D8F6}"/>
              </a:ext>
            </a:extLst>
          </p:cNvPr>
          <p:cNvSpPr>
            <a:spLocks noGrp="1"/>
          </p:cNvSpPr>
          <p:nvPr>
            <p:ph idx="1"/>
          </p:nvPr>
        </p:nvSpPr>
        <p:spPr/>
        <p:txBody>
          <a:bodyPr/>
          <a:lstStyle/>
          <a:p>
            <a:endParaRPr lang="en-US"/>
          </a:p>
        </p:txBody>
      </p:sp>
      <p:sp>
        <p:nvSpPr>
          <p:cNvPr id="3" name="Title 2" hidden="1">
            <a:extLst>
              <a:ext uri="{FF2B5EF4-FFF2-40B4-BE49-F238E27FC236}">
                <a16:creationId xmlns:a16="http://schemas.microsoft.com/office/drawing/2014/main" id="{28C4E499-4575-483F-A2A1-A69306D7551B}"/>
              </a:ext>
            </a:extLst>
          </p:cNvPr>
          <p:cNvSpPr>
            <a:spLocks noGrp="1"/>
          </p:cNvSpPr>
          <p:nvPr>
            <p:ph type="title"/>
          </p:nvPr>
        </p:nvSpPr>
        <p:spPr/>
        <p:txBody>
          <a:bodyPr/>
          <a:lstStyle/>
          <a:p>
            <a:r>
              <a:rPr lang="en-US" dirty="0"/>
              <a:t>Slide 17</a:t>
            </a:r>
          </a:p>
        </p:txBody>
      </p:sp>
      <p:sp>
        <p:nvSpPr>
          <p:cNvPr id="4" name="Slide Number Placeholder 3"/>
          <p:cNvSpPr>
            <a:spLocks noGrp="1"/>
          </p:cNvSpPr>
          <p:nvPr>
            <p:ph type="sldNum" sz="quarter" idx="4294967295"/>
          </p:nvPr>
        </p:nvSpPr>
        <p:spPr>
          <a:xfrm>
            <a:off x="0" y="6356350"/>
            <a:ext cx="2743200" cy="365125"/>
          </a:xfrm>
        </p:spPr>
        <p:txBody>
          <a:bodyPr/>
          <a:lstStyle/>
          <a:p>
            <a:pPr>
              <a:defRPr/>
            </a:pPr>
            <a:fld id="{54FB270D-3615-4C4F-B153-52FE361DDA40}" type="slidenum">
              <a:rPr lang="en-US" smtClean="0"/>
              <a:pPr>
                <a:defRPr/>
              </a:pPr>
              <a:t>18</a:t>
            </a:fld>
            <a:endParaRPr lang="en-US" dirty="0"/>
          </a:p>
        </p:txBody>
      </p:sp>
      <p:pic>
        <p:nvPicPr>
          <p:cNvPr id="6" name="Picture 5">
            <a:extLs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6091238" y="3424238"/>
            <a:ext cx="9525" cy="9525"/>
          </a:xfrm>
          <a:prstGeom prst="rect">
            <a:avLst/>
          </a:prstGeom>
        </p:spPr>
      </p:pic>
      <p:sp>
        <p:nvSpPr>
          <p:cNvPr id="11" name="TextBox 10" descr="Portal to Guide Students Through Next Steps&#10;"/>
          <p:cNvSpPr txBox="1"/>
          <p:nvPr/>
        </p:nvSpPr>
        <p:spPr>
          <a:xfrm>
            <a:off x="631685" y="201545"/>
            <a:ext cx="9721906" cy="584773"/>
          </a:xfrm>
          <a:prstGeom prst="rect">
            <a:avLst/>
          </a:prstGeom>
          <a:noFill/>
        </p:spPr>
        <p:txBody>
          <a:bodyPr wrap="square" lIns="91439" tIns="45719" rIns="91439" bIns="45719" rtlCol="0" anchor="ctr">
            <a:spAutoFit/>
          </a:bodyPr>
          <a:lstStyle/>
          <a:p>
            <a:r>
              <a:rPr lang="en-US" sz="3200" dirty="0">
                <a:solidFill>
                  <a:srgbClr val="0539A6"/>
                </a:solidFill>
                <a:latin typeface="Century Gothic" panose="020B0502020202020204" pitchFamily="34" charset="0"/>
              </a:rPr>
              <a:t>Portal to Guide Students Through Next Steps</a:t>
            </a:r>
            <a:endParaRPr lang="en-US" sz="3200" cap="small" dirty="0">
              <a:solidFill>
                <a:srgbClr val="0539A6"/>
              </a:solidFill>
              <a:latin typeface="Century Gothic" panose="020B0502020202020204" pitchFamily="34" charset="0"/>
              <a:cs typeface="Calibri" pitchFamily="34" charset="0"/>
            </a:endParaRPr>
          </a:p>
        </p:txBody>
      </p:sp>
      <p:pic>
        <p:nvPicPr>
          <p:cNvPr id="7" name="Picture 2" descr="Portal to Guide Students Through Next Steps personalized pat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83" y="1028921"/>
            <a:ext cx="10455011" cy="573790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9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268"/>
        <p:cNvGrpSpPr/>
        <p:nvPr/>
      </p:nvGrpSpPr>
      <p:grpSpPr>
        <a:xfrm>
          <a:off x="0" y="0"/>
          <a:ext cx="0" cy="0"/>
          <a:chOff x="0" y="0"/>
          <a:chExt cx="0" cy="0"/>
        </a:xfrm>
      </p:grpSpPr>
      <p:sp>
        <p:nvSpPr>
          <p:cNvPr id="8" name="Title 7" hidden="1">
            <a:extLst>
              <a:ext uri="{FF2B5EF4-FFF2-40B4-BE49-F238E27FC236}">
                <a16:creationId xmlns:a16="http://schemas.microsoft.com/office/drawing/2014/main" id="{9BBD31C2-7ADD-43BF-8B22-9C7264EE8621}"/>
              </a:ext>
            </a:extLst>
          </p:cNvPr>
          <p:cNvSpPr>
            <a:spLocks noGrp="1"/>
          </p:cNvSpPr>
          <p:nvPr>
            <p:ph type="title"/>
          </p:nvPr>
        </p:nvSpPr>
        <p:spPr/>
        <p:txBody>
          <a:bodyPr/>
          <a:lstStyle/>
          <a:p>
            <a:r>
              <a:rPr lang="en-US" dirty="0"/>
              <a:t>Slide 18</a:t>
            </a:r>
          </a:p>
        </p:txBody>
      </p:sp>
      <p:sp>
        <p:nvSpPr>
          <p:cNvPr id="9" name="Rectangle 8">
            <a:extLst>
              <a:ext uri="{FF2B5EF4-FFF2-40B4-BE49-F238E27FC236}">
                <a16:creationId xmlns:a16="http://schemas.microsoft.com/office/drawing/2014/main" id="{4EE56A4F-5E45-4F97-80C2-C9C56A41C94A}"/>
              </a:ext>
              <a:ext uri="{C183D7F6-B498-43B3-948B-1728B52AA6E4}">
                <adec:decorative xmlns:adec="http://schemas.microsoft.com/office/drawing/2017/decorative" xmlns="" val="1"/>
              </a:ext>
            </a:extLst>
          </p:cNvPr>
          <p:cNvSpPr/>
          <p:nvPr/>
        </p:nvSpPr>
        <p:spPr>
          <a:xfrm>
            <a:off x="-12358" y="0"/>
            <a:ext cx="12204357"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24/7 responses using a chat bot on smart devices">
            <a:extLst>
              <a:ext uri="{FF2B5EF4-FFF2-40B4-BE49-F238E27FC236}">
                <a16:creationId xmlns:a16="http://schemas.microsoft.com/office/drawing/2014/main" id="{8C9C240E-1D9C-4DE2-B1CA-BCA8A44C1ED9}"/>
              </a:ext>
            </a:extLst>
          </p:cNvPr>
          <p:cNvPicPr>
            <a:picLocks noChangeAspect="1"/>
          </p:cNvPicPr>
          <p:nvPr/>
        </p:nvPicPr>
        <p:blipFill>
          <a:blip r:embed="rId3"/>
          <a:stretch>
            <a:fillRect/>
          </a:stretch>
        </p:blipFill>
        <p:spPr>
          <a:xfrm>
            <a:off x="0" y="0"/>
            <a:ext cx="12344400" cy="6858000"/>
          </a:xfrm>
          <a:prstGeom prst="rect">
            <a:avLst/>
          </a:prstGeom>
        </p:spPr>
      </p:pic>
    </p:spTree>
    <p:extLst>
      <p:ext uri="{BB962C8B-B14F-4D97-AF65-F5344CB8AC3E}">
        <p14:creationId xmlns:p14="http://schemas.microsoft.com/office/powerpoint/2010/main" val="174235320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students at graduation"/>
          <p:cNvPicPr>
            <a:picLocks noChangeAspect="1"/>
          </p:cNvPicPr>
          <p:nvPr/>
        </p:nvPicPr>
        <p:blipFill rotWithShape="1">
          <a:blip r:embed="rId3">
            <a:extLst>
              <a:ext uri="{28A0092B-C50C-407E-A947-70E740481C1C}">
                <a14:useLocalDpi xmlns:a14="http://schemas.microsoft.com/office/drawing/2010/main" val="0"/>
              </a:ext>
            </a:extLst>
          </a:blip>
          <a:srcRect t="7744" b="7744"/>
          <a:stretch/>
        </p:blipFill>
        <p:spPr>
          <a:xfrm>
            <a:off x="0" y="-1"/>
            <a:ext cx="12192001" cy="6858001"/>
          </a:xfrm>
          <a:prstGeom prst="rect">
            <a:avLst/>
          </a:prstGeom>
        </p:spPr>
      </p:pic>
      <p:pic>
        <p:nvPicPr>
          <p:cNvPr id="6" name="Picture 5">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6100" y="4735565"/>
            <a:ext cx="2463800" cy="1981836"/>
          </a:xfrm>
          <a:prstGeom prst="rect">
            <a:avLst/>
          </a:prstGeom>
        </p:spPr>
      </p:pic>
      <p:sp>
        <p:nvSpPr>
          <p:cNvPr id="8" name="TextBox 7">
            <a:extLst>
              <a:ext uri="{C183D7F6-B498-43B3-948B-1728B52AA6E4}">
                <adec:decorative xmlns:adec="http://schemas.microsoft.com/office/drawing/2017/decorative" xmlns="" val="1"/>
              </a:ext>
            </a:extLst>
          </p:cNvPr>
          <p:cNvSpPr txBox="1"/>
          <p:nvPr/>
        </p:nvSpPr>
        <p:spPr>
          <a:xfrm>
            <a:off x="-914400" y="5067300"/>
            <a:ext cx="184731" cy="369332"/>
          </a:xfrm>
          <a:prstGeom prst="rect">
            <a:avLst/>
          </a:prstGeom>
          <a:noFill/>
        </p:spPr>
        <p:txBody>
          <a:bodyPr wrap="none" rtlCol="0">
            <a:spAutoFit/>
          </a:bodyPr>
          <a:lstStyle/>
          <a:p>
            <a:endParaRPr lang="en-US" dirty="0">
              <a:solidFill>
                <a:srgbClr val="BBE4FF"/>
              </a:solidFill>
              <a:latin typeface="Century Gothic" charset="0"/>
              <a:ea typeface="Century Gothic" charset="0"/>
              <a:cs typeface="Century Gothic" charset="0"/>
            </a:endParaRPr>
          </a:p>
        </p:txBody>
      </p:sp>
      <p:sp>
        <p:nvSpPr>
          <p:cNvPr id="7" name="Rectangle 6">
            <a:extLst>
              <a:ext uri="{C183D7F6-B498-43B3-948B-1728B52AA6E4}">
                <adec:decorative xmlns:adec="http://schemas.microsoft.com/office/drawing/2017/decorative" xmlns="" val="1"/>
              </a:ext>
            </a:extLst>
          </p:cNvPr>
          <p:cNvSpPr/>
          <p:nvPr/>
        </p:nvSpPr>
        <p:spPr>
          <a:xfrm>
            <a:off x="-64169" y="976826"/>
            <a:ext cx="6825917" cy="4904345"/>
          </a:xfrm>
          <a:prstGeom prst="rect">
            <a:avLst/>
          </a:prstGeom>
          <a:solidFill>
            <a:srgbClr val="0539A6">
              <a:alpha val="9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a:off x="851867" y="2182944"/>
            <a:ext cx="10337800" cy="2246769"/>
          </a:xfrm>
          <a:prstGeom prst="rect">
            <a:avLst/>
          </a:prstGeom>
          <a:noFill/>
        </p:spPr>
        <p:txBody>
          <a:bodyPr wrap="square" rtlCol="0">
            <a:spAutoFit/>
          </a:bodyPr>
          <a:lstStyle/>
          <a:p>
            <a:endParaRPr lang="en-US" sz="3200" dirty="0">
              <a:solidFill>
                <a:srgbClr val="FFFFFF"/>
              </a:solidFill>
              <a:latin typeface="Century Gothic" charset="0"/>
              <a:ea typeface="Century Gothic" charset="0"/>
              <a:cs typeface="Century Gothic" charset="0"/>
            </a:endParaRPr>
          </a:p>
          <a:p>
            <a:r>
              <a:rPr lang="en-US" sz="3600" dirty="0">
                <a:solidFill>
                  <a:srgbClr val="FFFFFF"/>
                </a:solidFill>
                <a:latin typeface="Century Gothic" charset="0"/>
                <a:ea typeface="Century Gothic" charset="0"/>
                <a:cs typeface="Century Gothic" charset="0"/>
              </a:rPr>
              <a:t>Using Data and </a:t>
            </a:r>
          </a:p>
          <a:p>
            <a:r>
              <a:rPr lang="en-US" sz="3600" dirty="0">
                <a:solidFill>
                  <a:srgbClr val="FFFFFF"/>
                </a:solidFill>
                <a:latin typeface="Century Gothic" charset="0"/>
                <a:ea typeface="Century Gothic" charset="0"/>
                <a:cs typeface="Century Gothic" charset="0"/>
              </a:rPr>
              <a:t>Analytics to Eliminate </a:t>
            </a:r>
          </a:p>
          <a:p>
            <a:r>
              <a:rPr lang="en-US" sz="3600" dirty="0">
                <a:solidFill>
                  <a:srgbClr val="FFFFFF"/>
                </a:solidFill>
                <a:latin typeface="Century Gothic" charset="0"/>
                <a:ea typeface="Century Gothic" charset="0"/>
                <a:cs typeface="Century Gothic" charset="0"/>
              </a:rPr>
              <a:t>Achievement Gaps</a:t>
            </a:r>
          </a:p>
        </p:txBody>
      </p:sp>
      <p:sp>
        <p:nvSpPr>
          <p:cNvPr id="10" name="TextBox 9"/>
          <p:cNvSpPr txBox="1"/>
          <p:nvPr/>
        </p:nvSpPr>
        <p:spPr>
          <a:xfrm>
            <a:off x="851867" y="4651801"/>
            <a:ext cx="3858749" cy="830997"/>
          </a:xfrm>
          <a:prstGeom prst="rect">
            <a:avLst/>
          </a:prstGeom>
          <a:noFill/>
        </p:spPr>
        <p:txBody>
          <a:bodyPr wrap="none" rtlCol="0">
            <a:spAutoFit/>
          </a:bodyPr>
          <a:lstStyle/>
          <a:p>
            <a:r>
              <a:rPr lang="en-US" sz="1600" dirty="0">
                <a:solidFill>
                  <a:srgbClr val="FFFFFF"/>
                </a:solidFill>
                <a:latin typeface="Century Gothic" charset="0"/>
                <a:ea typeface="Century Gothic" charset="0"/>
                <a:cs typeface="Century Gothic" charset="0"/>
              </a:rPr>
              <a:t>Timothy M. </a:t>
            </a:r>
            <a:r>
              <a:rPr lang="en-US" sz="1600" dirty="0" err="1">
                <a:solidFill>
                  <a:srgbClr val="FFFFFF"/>
                </a:solidFill>
                <a:latin typeface="Century Gothic" charset="0"/>
                <a:ea typeface="Century Gothic" charset="0"/>
                <a:cs typeface="Century Gothic" charset="0"/>
              </a:rPr>
              <a:t>Renick</a:t>
            </a:r>
            <a:r>
              <a:rPr lang="en-US" sz="1600" dirty="0">
                <a:solidFill>
                  <a:srgbClr val="FFFFFF"/>
                </a:solidFill>
                <a:latin typeface="Century Gothic" charset="0"/>
                <a:ea typeface="Century Gothic" charset="0"/>
                <a:cs typeface="Century Gothic" charset="0"/>
              </a:rPr>
              <a:t>, Ph.D.</a:t>
            </a:r>
          </a:p>
          <a:p>
            <a:r>
              <a:rPr lang="en-US" sz="1600" dirty="0">
                <a:solidFill>
                  <a:srgbClr val="FFFFFF"/>
                </a:solidFill>
                <a:latin typeface="Century Gothic" charset="0"/>
                <a:ea typeface="Century Gothic" charset="0"/>
                <a:cs typeface="Century Gothic" charset="0"/>
              </a:rPr>
              <a:t>Sr. Vice President for Student Success</a:t>
            </a:r>
          </a:p>
          <a:p>
            <a:r>
              <a:rPr lang="en-US" sz="1600" dirty="0">
                <a:solidFill>
                  <a:srgbClr val="FFFFFF"/>
                </a:solidFill>
                <a:latin typeface="Century Gothic" charset="0"/>
                <a:ea typeface="Century Gothic" charset="0"/>
                <a:cs typeface="Century Gothic" charset="0"/>
              </a:rPr>
              <a:t>twitter: @</a:t>
            </a:r>
            <a:r>
              <a:rPr lang="en-US" sz="1600" dirty="0" err="1">
                <a:solidFill>
                  <a:srgbClr val="FFFFFF"/>
                </a:solidFill>
                <a:latin typeface="Century Gothic" charset="0"/>
                <a:ea typeface="Century Gothic" charset="0"/>
                <a:cs typeface="Century Gothic" charset="0"/>
              </a:rPr>
              <a:t>tim_renick</a:t>
            </a:r>
            <a:endParaRPr lang="en-US" sz="1600" dirty="0">
              <a:solidFill>
                <a:srgbClr val="FFFFFF"/>
              </a:solidFill>
              <a:latin typeface="Century Gothic" charset="0"/>
              <a:ea typeface="Century Gothic" charset="0"/>
              <a:cs typeface="Century Gothic" charset="0"/>
            </a:endParaRPr>
          </a:p>
        </p:txBody>
      </p:sp>
      <p:sp>
        <p:nvSpPr>
          <p:cNvPr id="11" name="TextBox 10"/>
          <p:cNvSpPr txBox="1"/>
          <p:nvPr/>
        </p:nvSpPr>
        <p:spPr>
          <a:xfrm>
            <a:off x="851867" y="1287557"/>
            <a:ext cx="3502882" cy="923330"/>
          </a:xfrm>
          <a:prstGeom prst="rect">
            <a:avLst/>
          </a:prstGeom>
          <a:noFill/>
        </p:spPr>
        <p:txBody>
          <a:bodyPr wrap="none" rtlCol="0">
            <a:spAutoFit/>
          </a:bodyPr>
          <a:lstStyle/>
          <a:p>
            <a:r>
              <a:rPr lang="en-US" dirty="0">
                <a:solidFill>
                  <a:srgbClr val="FFFFFF"/>
                </a:solidFill>
                <a:latin typeface="Century Gothic" charset="0"/>
                <a:ea typeface="Century Gothic" charset="0"/>
                <a:cs typeface="Century Gothic" charset="0"/>
              </a:rPr>
              <a:t>Office of Special Ed Programs</a:t>
            </a:r>
          </a:p>
          <a:p>
            <a:r>
              <a:rPr lang="en-US" dirty="0">
                <a:solidFill>
                  <a:srgbClr val="FFFFFF"/>
                </a:solidFill>
                <a:latin typeface="Century Gothic" charset="0"/>
                <a:ea typeface="Century Gothic" charset="0"/>
                <a:cs typeface="Century Gothic" charset="0"/>
              </a:rPr>
              <a:t>U.S. Department of Education</a:t>
            </a:r>
          </a:p>
          <a:p>
            <a:r>
              <a:rPr lang="en-US" dirty="0">
                <a:solidFill>
                  <a:srgbClr val="FFFFFF"/>
                </a:solidFill>
                <a:latin typeface="Century Gothic" charset="0"/>
                <a:ea typeface="Century Gothic" charset="0"/>
                <a:cs typeface="Century Gothic" charset="0"/>
              </a:rPr>
              <a:t>Arlington, VA    July 23, 2018</a:t>
            </a:r>
          </a:p>
        </p:txBody>
      </p:sp>
      <p:cxnSp>
        <p:nvCxnSpPr>
          <p:cNvPr id="12" name="Straight Connector 11">
            <a:extLst>
              <a:ext uri="{C183D7F6-B498-43B3-948B-1728B52AA6E4}">
                <adec:decorative xmlns:adec="http://schemas.microsoft.com/office/drawing/2017/decorative" xmlns="" val="1"/>
              </a:ext>
            </a:extLst>
          </p:cNvPr>
          <p:cNvCxnSpPr>
            <a:cxnSpLocks/>
          </p:cNvCxnSpPr>
          <p:nvPr/>
        </p:nvCxnSpPr>
        <p:spPr>
          <a:xfrm>
            <a:off x="941615" y="2340258"/>
            <a:ext cx="3500989" cy="0"/>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6B9C6EF5-CF9B-4231-A2B8-8DF6A0FE7C09}"/>
              </a:ext>
            </a:extLst>
          </p:cNvPr>
          <p:cNvSpPr>
            <a:spLocks noGrp="1"/>
          </p:cNvSpPr>
          <p:nvPr>
            <p:ph type="title"/>
          </p:nvPr>
        </p:nvSpPr>
        <p:spPr/>
        <p:txBody>
          <a:bodyPr/>
          <a:lstStyle/>
          <a:p>
            <a:r>
              <a:rPr lang="en-US" dirty="0"/>
              <a:t>Slide 1</a:t>
            </a:r>
          </a:p>
        </p:txBody>
      </p:sp>
    </p:spTree>
    <p:extLst>
      <p:ext uri="{BB962C8B-B14F-4D97-AF65-F5344CB8AC3E}">
        <p14:creationId xmlns:p14="http://schemas.microsoft.com/office/powerpoint/2010/main" val="491602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ihpone reminder screen"/>
          <p:cNvPicPr>
            <a:picLocks noChangeAspect="1"/>
          </p:cNvPicPr>
          <p:nvPr/>
        </p:nvPicPr>
        <p:blipFill rotWithShape="1">
          <a:blip r:embed="rId2">
            <a:extLst>
              <a:ext uri="{28A0092B-C50C-407E-A947-70E740481C1C}">
                <a14:useLocalDpi xmlns:a14="http://schemas.microsoft.com/office/drawing/2010/main" val="0"/>
              </a:ext>
            </a:extLst>
          </a:blip>
          <a:srcRect l="5233" t="3852" r="5463" b="3262"/>
          <a:stretch/>
        </p:blipFill>
        <p:spPr>
          <a:xfrm>
            <a:off x="1005836" y="628650"/>
            <a:ext cx="2750585" cy="5449360"/>
          </a:xfrm>
          <a:prstGeom prst="rect">
            <a:avLst/>
          </a:prstGeom>
        </p:spPr>
      </p:pic>
      <p:pic>
        <p:nvPicPr>
          <p:cNvPr id="6" name="Picture 5" descr="Screenshot of outlook calendar"/>
          <p:cNvPicPr>
            <a:picLocks noChangeAspect="1"/>
          </p:cNvPicPr>
          <p:nvPr/>
        </p:nvPicPr>
        <p:blipFill rotWithShape="1">
          <a:blip r:embed="rId3">
            <a:extLst>
              <a:ext uri="{28A0092B-C50C-407E-A947-70E740481C1C}">
                <a14:useLocalDpi xmlns:a14="http://schemas.microsoft.com/office/drawing/2010/main" val="0"/>
              </a:ext>
            </a:extLst>
          </a:blip>
          <a:srcRect t="7981" r="2805" b="1902"/>
          <a:stretch/>
        </p:blipFill>
        <p:spPr>
          <a:xfrm>
            <a:off x="8830415" y="632161"/>
            <a:ext cx="2775335" cy="2632459"/>
          </a:xfrm>
          <a:prstGeom prst="rect">
            <a:avLst/>
          </a:prstGeom>
        </p:spPr>
      </p:pic>
      <p:sp>
        <p:nvSpPr>
          <p:cNvPr id="3" name="Slide Number Placeholder 2"/>
          <p:cNvSpPr>
            <a:spLocks noGrp="1"/>
          </p:cNvSpPr>
          <p:nvPr>
            <p:ph type="sldNum" sz="quarter" idx="12"/>
          </p:nvPr>
        </p:nvSpPr>
        <p:spPr/>
        <p:txBody>
          <a:bodyPr vert="horz" lIns="91440" tIns="45720" rIns="91440" bIns="45720" rtlCol="0" anchor="ctr">
            <a:normAutofit/>
          </a:bodyPr>
          <a:lstStyle/>
          <a:p>
            <a:pPr fontAlgn="base">
              <a:spcBef>
                <a:spcPct val="0"/>
              </a:spcBef>
              <a:spcAft>
                <a:spcPts val="600"/>
              </a:spcAft>
              <a:defRPr/>
            </a:pPr>
            <a:fld id="{B984C0F9-1805-40D2-8064-186404777B3B}" type="slidenum">
              <a:rPr lang="en-US" smtClean="0">
                <a:solidFill>
                  <a:schemeClr val="tx1">
                    <a:tint val="75000"/>
                  </a:schemeClr>
                </a:solidFill>
              </a:rPr>
              <a:pPr fontAlgn="base">
                <a:spcBef>
                  <a:spcPct val="0"/>
                </a:spcBef>
                <a:spcAft>
                  <a:spcPts val="600"/>
                </a:spcAft>
                <a:defRPr/>
              </a:pPr>
              <a:t>20</a:t>
            </a:fld>
            <a:endParaRPr lang="en-US">
              <a:solidFill>
                <a:schemeClr val="tx1">
                  <a:tint val="75000"/>
                </a:schemeClr>
              </a:solidFill>
            </a:endParaRPr>
          </a:p>
        </p:txBody>
      </p:sp>
      <p:sp>
        <p:nvSpPr>
          <p:cNvPr id="4" name="Title 3" hidden="1">
            <a:extLst>
              <a:ext uri="{FF2B5EF4-FFF2-40B4-BE49-F238E27FC236}">
                <a16:creationId xmlns:a16="http://schemas.microsoft.com/office/drawing/2014/main" id="{AF0216EB-2C2F-472E-9A72-BA9480760F33}"/>
              </a:ext>
            </a:extLst>
          </p:cNvPr>
          <p:cNvSpPr>
            <a:spLocks noGrp="1"/>
          </p:cNvSpPr>
          <p:nvPr>
            <p:ph type="title"/>
          </p:nvPr>
        </p:nvSpPr>
        <p:spPr/>
        <p:txBody>
          <a:bodyPr/>
          <a:lstStyle/>
          <a:p>
            <a:r>
              <a:rPr lang="en-US" dirty="0"/>
              <a:t>Slide 19</a:t>
            </a:r>
          </a:p>
        </p:txBody>
      </p:sp>
      <p:sp>
        <p:nvSpPr>
          <p:cNvPr id="12" name="Rectangle 11">
            <a:extLst>
              <a:ext uri="{FF2B5EF4-FFF2-40B4-BE49-F238E27FC236}">
                <a16:creationId xmlns:a16="http://schemas.microsoft.com/office/drawing/2014/main" id="{1DA82472-5273-4686-8CB4-2FBCF6311DB3}"/>
              </a:ext>
            </a:extLst>
          </p:cNvPr>
          <p:cNvSpPr/>
          <p:nvPr/>
        </p:nvSpPr>
        <p:spPr>
          <a:xfrm>
            <a:off x="4811469" y="4099021"/>
            <a:ext cx="7072691" cy="2320085"/>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bg1"/>
                </a:solidFill>
                <a:latin typeface="Century Gothic" charset="0"/>
                <a:ea typeface="Century Gothic" charset="0"/>
                <a:cs typeface="Century Gothic" charset="0"/>
              </a:rPr>
              <a:t>201,000</a:t>
            </a:r>
          </a:p>
        </p:txBody>
      </p:sp>
      <p:pic>
        <p:nvPicPr>
          <p:cNvPr id="13" name="Picture 12" descr="Loop symbol">
            <a:extLst>
              <a:ext uri="{FF2B5EF4-FFF2-40B4-BE49-F238E27FC236}">
                <a16:creationId xmlns:a16="http://schemas.microsoft.com/office/drawing/2014/main" id="{DC3C0E61-EDE9-4C64-8106-EAE490711B1F}"/>
              </a:ext>
            </a:extLst>
          </p:cNvPr>
          <p:cNvPicPr>
            <a:picLocks noChangeAspect="1"/>
          </p:cNvPicPr>
          <p:nvPr/>
        </p:nvPicPr>
        <p:blipFill>
          <a:blip r:embed="rId4"/>
          <a:stretch>
            <a:fillRect/>
          </a:stretch>
        </p:blipFill>
        <p:spPr>
          <a:xfrm>
            <a:off x="4094088" y="309232"/>
            <a:ext cx="4736327" cy="4551314"/>
          </a:xfrm>
          <a:prstGeom prst="rect">
            <a:avLst/>
          </a:prstGeom>
        </p:spPr>
      </p:pic>
    </p:spTree>
    <p:extLst>
      <p:ext uri="{BB962C8B-B14F-4D97-AF65-F5344CB8AC3E}">
        <p14:creationId xmlns:p14="http://schemas.microsoft.com/office/powerpoint/2010/main" val="144099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14-students.png" descr="Photo of four Georgia state students"/>
          <p:cNvPicPr>
            <a:picLocks/>
          </p:cNvPicPr>
          <p:nvPr/>
        </p:nvPicPr>
        <p:blipFill>
          <a:blip r:embed="rId3">
            <a:extLst/>
          </a:blip>
          <a:srcRect l="287" t="10785" r="15729" b="10785"/>
          <a:stretch>
            <a:fillRect/>
          </a:stretch>
        </p:blipFill>
        <p:spPr>
          <a:xfrm>
            <a:off x="-1733200" y="-24126"/>
            <a:ext cx="12191340" cy="6858000"/>
          </a:xfrm>
          <a:prstGeom prst="rect">
            <a:avLst/>
          </a:prstGeom>
          <a:ln w="3175">
            <a:miter lim="400000"/>
          </a:ln>
        </p:spPr>
      </p:pic>
      <p:sp>
        <p:nvSpPr>
          <p:cNvPr id="9" name="Text Placeholder 8">
            <a:extLst>
              <a:ext uri="{FF2B5EF4-FFF2-40B4-BE49-F238E27FC236}">
                <a16:creationId xmlns:a16="http://schemas.microsoft.com/office/drawing/2014/main" id="{3E7161F1-3BC1-4C4C-BAC4-8E44A852D7F3}"/>
              </a:ext>
            </a:extLst>
          </p:cNvPr>
          <p:cNvSpPr>
            <a:spLocks noGrp="1"/>
          </p:cNvSpPr>
          <p:nvPr>
            <p:ph type="body" sz="quarter" idx="14"/>
          </p:nvPr>
        </p:nvSpPr>
        <p:spPr/>
        <p:txBody>
          <a:bodyPr/>
          <a:lstStyle/>
          <a:p>
            <a:endParaRPr lang="en-US" dirty="0"/>
          </a:p>
        </p:txBody>
      </p:sp>
      <p:sp>
        <p:nvSpPr>
          <p:cNvPr id="238" name="324 Students"/>
          <p:cNvSpPr>
            <a:spLocks noGrp="1"/>
          </p:cNvSpPr>
          <p:nvPr>
            <p:ph type="body" sz="quarter" idx="15"/>
          </p:nvPr>
        </p:nvSpPr>
        <p:spPr>
          <a:xfrm>
            <a:off x="8542883" y="2732504"/>
            <a:ext cx="3669594" cy="1604991"/>
          </a:xfrm>
          <a:prstGeom prst="rect">
            <a:avLst/>
          </a:prstGeom>
        </p:spPr>
        <p:txBody>
          <a:bodyPr/>
          <a:lstStyle/>
          <a:p>
            <a:pPr algn="l">
              <a:lnSpc>
                <a:spcPct val="70000"/>
              </a:lnSpc>
              <a:spcBef>
                <a:spcPts val="0"/>
              </a:spcBef>
            </a:pPr>
            <a:r>
              <a:rPr lang="en-US" sz="11000" dirty="0">
                <a:solidFill>
                  <a:srgbClr val="0070C0"/>
                </a:solidFill>
              </a:rPr>
              <a:t>+</a:t>
            </a:r>
            <a:r>
              <a:rPr sz="11000" dirty="0">
                <a:solidFill>
                  <a:srgbClr val="0070C0"/>
                </a:solidFill>
              </a:rPr>
              <a:t>324</a:t>
            </a:r>
            <a:r>
              <a:rPr dirty="0">
                <a:solidFill>
                  <a:srgbClr val="0070C0"/>
                </a:solidFill>
              </a:rPr>
              <a:t> </a:t>
            </a:r>
            <a:endParaRPr lang="en-US" dirty="0">
              <a:solidFill>
                <a:srgbClr val="0070C0"/>
              </a:solidFill>
            </a:endParaRPr>
          </a:p>
          <a:p>
            <a:pPr algn="l">
              <a:lnSpc>
                <a:spcPct val="70000"/>
              </a:lnSpc>
              <a:spcBef>
                <a:spcPts val="0"/>
              </a:spcBef>
            </a:pPr>
            <a:r>
              <a:rPr lang="en-US" sz="3000" dirty="0">
                <a:solidFill>
                  <a:srgbClr val="FFFFFF"/>
                </a:solidFill>
              </a:rPr>
              <a:t>        </a:t>
            </a:r>
            <a:r>
              <a:rPr sz="3000" dirty="0">
                <a:solidFill>
                  <a:srgbClr val="FFFFFF"/>
                </a:solidFill>
              </a:rPr>
              <a:t>Students</a:t>
            </a:r>
          </a:p>
        </p:txBody>
      </p:sp>
      <p:sp>
        <p:nvSpPr>
          <p:cNvPr id="7" name="Title 6" hidden="1">
            <a:extLst>
              <a:ext uri="{FF2B5EF4-FFF2-40B4-BE49-F238E27FC236}">
                <a16:creationId xmlns:a16="http://schemas.microsoft.com/office/drawing/2014/main" id="{AE4CB5D2-1787-46B6-BF1C-047083540ABF}"/>
              </a:ext>
            </a:extLst>
          </p:cNvPr>
          <p:cNvSpPr>
            <a:spLocks noGrp="1"/>
          </p:cNvSpPr>
          <p:nvPr>
            <p:ph type="title"/>
          </p:nvPr>
        </p:nvSpPr>
        <p:spPr/>
        <p:txBody>
          <a:bodyPr/>
          <a:lstStyle/>
          <a:p>
            <a:r>
              <a:rPr lang="en-US" dirty="0"/>
              <a:t>Slide 20</a:t>
            </a:r>
          </a:p>
        </p:txBody>
      </p:sp>
      <p:sp>
        <p:nvSpPr>
          <p:cNvPr id="239" name="One-Year Drop in Summer Melt: 22%"/>
          <p:cNvSpPr/>
          <p:nvPr/>
        </p:nvSpPr>
        <p:spPr>
          <a:xfrm>
            <a:off x="8724280" y="1111946"/>
            <a:ext cx="3467720" cy="1057019"/>
          </a:xfrm>
          <a:prstGeom prst="rect">
            <a:avLst/>
          </a:prstGeom>
          <a:ln w="3175">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lgn="l" defTabSz="457200">
              <a:defRPr sz="3000">
                <a:solidFill>
                  <a:srgbClr val="FFFFFF"/>
                </a:solidFill>
                <a:latin typeface="+mj-lt"/>
                <a:ea typeface="+mj-ea"/>
                <a:cs typeface="+mj-cs"/>
                <a:sym typeface="Helvetica"/>
              </a:defRPr>
            </a:lvl1pPr>
          </a:lstStyle>
          <a:p>
            <a:r>
              <a:rPr sz="3200" b="1" dirty="0"/>
              <a:t>One-Year Drop in Summer Melt: 22%</a:t>
            </a:r>
          </a:p>
        </p:txBody>
      </p:sp>
    </p:spTree>
    <p:extLst>
      <p:ext uri="{BB962C8B-B14F-4D97-AF65-F5344CB8AC3E}">
        <p14:creationId xmlns:p14="http://schemas.microsoft.com/office/powerpoint/2010/main" val="10324167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143" y="-209550"/>
            <a:ext cx="12416444" cy="7150677"/>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Century Gothic" charset="0"/>
                <a:ea typeface="Century Gothic" charset="0"/>
                <a:cs typeface="Century Gothic" charset="0"/>
              </a:rPr>
              <a:t>Challenge: </a:t>
            </a:r>
          </a:p>
          <a:p>
            <a:pPr algn="ctr"/>
            <a:r>
              <a:rPr lang="en-US" sz="12400" dirty="0">
                <a:solidFill>
                  <a:schemeClr val="bg1"/>
                </a:solidFill>
                <a:latin typeface="Century Gothic" charset="0"/>
                <a:ea typeface="Century Gothic" charset="0"/>
                <a:cs typeface="Century Gothic" charset="0"/>
              </a:rPr>
              <a:t>Choosing A Major</a:t>
            </a:r>
            <a:endParaRPr lang="en-US" sz="12900" dirty="0">
              <a:solidFill>
                <a:schemeClr val="bg1"/>
              </a:solidFill>
              <a:ea typeface="Century Gothic" charset="0"/>
              <a:cs typeface="Century Gothic" charset="0"/>
            </a:endParaRPr>
          </a:p>
          <a:p>
            <a:pPr algn="ctr"/>
            <a:endParaRPr lang="en-US" dirty="0"/>
          </a:p>
        </p:txBody>
      </p:sp>
      <p:cxnSp>
        <p:nvCxnSpPr>
          <p:cNvPr id="6" name="Straight Connector 5">
            <a:extLst>
              <a:ext uri="{C183D7F6-B498-43B3-948B-1728B52AA6E4}">
                <adec:decorative xmlns:adec="http://schemas.microsoft.com/office/drawing/2017/decorative" xmlns="" val="1"/>
              </a:ext>
            </a:extLst>
          </p:cNvPr>
          <p:cNvCxnSpPr/>
          <p:nvPr/>
        </p:nvCxnSpPr>
        <p:spPr>
          <a:xfrm>
            <a:off x="3906982" y="5623019"/>
            <a:ext cx="4197927" cy="0"/>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2D221C2-E893-43C6-84F6-8AEA95597FE6}"/>
              </a:ext>
            </a:extLst>
          </p:cNvPr>
          <p:cNvSpPr>
            <a:spLocks noGrp="1"/>
          </p:cNvSpPr>
          <p:nvPr>
            <p:ph type="title"/>
          </p:nvPr>
        </p:nvSpPr>
        <p:spPr/>
        <p:txBody>
          <a:bodyPr/>
          <a:lstStyle/>
          <a:p>
            <a:r>
              <a:rPr lang="en-US" dirty="0"/>
              <a:t>Slide 21</a:t>
            </a:r>
          </a:p>
        </p:txBody>
      </p:sp>
    </p:spTree>
    <p:extLst>
      <p:ext uri="{BB962C8B-B14F-4D97-AF65-F5344CB8AC3E}">
        <p14:creationId xmlns:p14="http://schemas.microsoft.com/office/powerpoint/2010/main" val="12613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Overwhelming Choices</a:t>
            </a:r>
          </a:p>
        </p:txBody>
      </p:sp>
      <p:pic>
        <p:nvPicPr>
          <p:cNvPr id="2" name="Picture 1" descr="Sign post with signs that say “lost”, “confused”, and “unsure”"/>
          <p:cNvPicPr>
            <a:picLocks noChangeAspect="1"/>
          </p:cNvPicPr>
          <p:nvPr/>
        </p:nvPicPr>
        <p:blipFill rotWithShape="1">
          <a:blip r:embed="rId2">
            <a:extLst>
              <a:ext uri="{28A0092B-C50C-407E-A947-70E740481C1C}">
                <a14:useLocalDpi xmlns:a14="http://schemas.microsoft.com/office/drawing/2010/main" val="0"/>
              </a:ext>
            </a:extLst>
          </a:blip>
          <a:srcRect t="3245" b="5251"/>
          <a:stretch/>
        </p:blipFill>
        <p:spPr>
          <a:xfrm>
            <a:off x="0" y="0"/>
            <a:ext cx="12192000" cy="6858000"/>
          </a:xfrm>
          <a:prstGeom prst="rect">
            <a:avLst/>
          </a:prstGeom>
        </p:spPr>
      </p:pic>
    </p:spTree>
    <p:extLst>
      <p:ext uri="{BB962C8B-B14F-4D97-AF65-F5344CB8AC3E}">
        <p14:creationId xmlns:p14="http://schemas.microsoft.com/office/powerpoint/2010/main" val="203962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gram picker webpage screensho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020" y="1244229"/>
            <a:ext cx="10624842" cy="5269088"/>
          </a:xfrm>
        </p:spPr>
      </p:pic>
      <p:sp>
        <p:nvSpPr>
          <p:cNvPr id="3" name="Title 2"/>
          <p:cNvSpPr>
            <a:spLocks noGrp="1"/>
          </p:cNvSpPr>
          <p:nvPr>
            <p:ph type="title"/>
          </p:nvPr>
        </p:nvSpPr>
        <p:spPr/>
        <p:txBody>
          <a:bodyPr/>
          <a:lstStyle/>
          <a:p>
            <a:r>
              <a:rPr lang="en-US" dirty="0"/>
              <a:t>Academic Guides with Live Job Data</a:t>
            </a:r>
          </a:p>
        </p:txBody>
      </p:sp>
    </p:spTree>
    <p:extLst>
      <p:ext uri="{BB962C8B-B14F-4D97-AF65-F5344CB8AC3E}">
        <p14:creationId xmlns:p14="http://schemas.microsoft.com/office/powerpoint/2010/main" val="3925051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Freshman Learning Communities &amp; Meta Majors</a:t>
            </a:r>
          </a:p>
        </p:txBody>
      </p:sp>
      <p:pic>
        <p:nvPicPr>
          <p:cNvPr id="12" name="Picture 11" descr="Freshman learning communities with block schedules of 5 to 6 course: 95% of non-honors freshmen. 1st year GPA: no FLC 2.73, FLC 2.96. Retention: no flc 81%, FLC 85%"/>
          <p:cNvPicPr>
            <a:picLocks noChangeAspect="1"/>
          </p:cNvPicPr>
          <p:nvPr/>
        </p:nvPicPr>
        <p:blipFill>
          <a:blip r:embed="rId2"/>
          <a:stretch>
            <a:fillRect/>
          </a:stretch>
        </p:blipFill>
        <p:spPr>
          <a:xfrm>
            <a:off x="1384817" y="986367"/>
            <a:ext cx="10183815" cy="7311196"/>
          </a:xfrm>
          <a:prstGeom prst="rect">
            <a:avLst/>
          </a:prstGeom>
        </p:spPr>
      </p:pic>
    </p:spTree>
    <p:extLst>
      <p:ext uri="{BB962C8B-B14F-4D97-AF65-F5344CB8AC3E}">
        <p14:creationId xmlns:p14="http://schemas.microsoft.com/office/powerpoint/2010/main" val="800121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0" name="Text Box 4"/>
          <p:cNvSpPr txBox="1">
            <a:spLocks noChangeArrowheads="1"/>
          </p:cNvSpPr>
          <p:nvPr/>
        </p:nvSpPr>
        <p:spPr bwMode="auto">
          <a:xfrm>
            <a:off x="2015134" y="6500813"/>
            <a:ext cx="206499" cy="223242"/>
          </a:xfrm>
          <a:prstGeom prst="rect">
            <a:avLst/>
          </a:prstGeom>
          <a:noFill/>
          <a:ln w="12700">
            <a:noFill/>
            <a:miter lim="800000"/>
            <a:headEnd/>
            <a:tailEnd/>
          </a:ln>
        </p:spPr>
        <p:txBody>
          <a:bodyPr wrap="none" lIns="64290" tIns="32145" rIns="64290" bIns="32145" anchor="ctr"/>
          <a:lstStyle/>
          <a:p>
            <a:pPr algn="r"/>
            <a:fld id="{A133176C-9430-4716-9F59-C9E0651EE0BA}" type="slidenum">
              <a:rPr lang="en-US" sz="1125">
                <a:solidFill>
                  <a:srgbClr val="878787"/>
                </a:solidFill>
                <a:latin typeface="Calibri" pitchFamily="34" charset="0"/>
                <a:ea typeface="ＭＳ Ｐゴシック" charset="-128"/>
                <a:sym typeface="Calibri" pitchFamily="34" charset="0"/>
              </a:rPr>
              <a:pPr algn="r"/>
              <a:t>26</a:t>
            </a:fld>
            <a:endParaRPr lang="en-US" sz="1125" dirty="0">
              <a:solidFill>
                <a:srgbClr val="878787"/>
              </a:solidFill>
              <a:latin typeface="Calibri" pitchFamily="34" charset="0"/>
              <a:ea typeface="ＭＳ Ｐゴシック" charset="-128"/>
              <a:sym typeface="Calibri" pitchFamily="34" charset="0"/>
            </a:endParaRPr>
          </a:p>
        </p:txBody>
      </p:sp>
      <p:sp>
        <p:nvSpPr>
          <p:cNvPr id="9231" name="Rectangle 5"/>
          <p:cNvSpPr>
            <a:spLocks/>
          </p:cNvSpPr>
          <p:nvPr/>
        </p:nvSpPr>
        <p:spPr bwMode="auto">
          <a:xfrm>
            <a:off x="74464" y="723496"/>
            <a:ext cx="8604870" cy="419695"/>
          </a:xfrm>
          <a:prstGeom prst="rect">
            <a:avLst/>
          </a:prstGeom>
          <a:noFill/>
          <a:ln w="12700" cap="rnd">
            <a:noFill/>
            <a:round/>
            <a:headEnd/>
            <a:tailEnd/>
          </a:ln>
        </p:spPr>
        <p:txBody>
          <a:bodyPr lIns="0" tIns="0" rIns="0" bIns="0"/>
          <a:lstStyle/>
          <a:p>
            <a:r>
              <a:rPr lang="en-US" sz="1969" b="1" dirty="0">
                <a:latin typeface="Verdana" pitchFamily="34" charset="0"/>
                <a:ea typeface="ＭＳ Ｐゴシック" charset="-128"/>
                <a:sym typeface="Verdana" pitchFamily="34" charset="0"/>
              </a:rPr>
              <a:t>       </a:t>
            </a:r>
            <a:r>
              <a:rPr lang="en-US" sz="2812" b="1" dirty="0">
                <a:latin typeface="Verdana" pitchFamily="34" charset="0"/>
                <a:ea typeface="ＭＳ Ｐゴシック" charset="-128"/>
                <a:sym typeface="Verdana" pitchFamily="34" charset="0"/>
              </a:rPr>
              <a:t>					</a:t>
            </a:r>
          </a:p>
          <a:p>
            <a:pPr algn="l"/>
            <a:r>
              <a:rPr lang="en-US" sz="2812" b="1" dirty="0">
                <a:latin typeface="Verdana" pitchFamily="34" charset="0"/>
                <a:ea typeface="ＭＳ Ｐゴシック" charset="-128"/>
                <a:sym typeface="Verdana" pitchFamily="34" charset="0"/>
              </a:rPr>
              <a:t>	</a:t>
            </a:r>
          </a:p>
          <a:p>
            <a:pPr algn="l"/>
            <a:r>
              <a:rPr lang="en-US" sz="2812" b="1" dirty="0">
                <a:latin typeface="Verdana" pitchFamily="34" charset="0"/>
                <a:ea typeface="ＭＳ Ｐゴシック" charset="-128"/>
                <a:sym typeface="Verdana" pitchFamily="34" charset="0"/>
              </a:rPr>
              <a:t>							</a:t>
            </a:r>
          </a:p>
          <a:p>
            <a:pPr algn="l"/>
            <a:r>
              <a:rPr lang="en-US" sz="2812" b="1" dirty="0">
                <a:latin typeface="Verdana" pitchFamily="34" charset="0"/>
                <a:ea typeface="ＭＳ Ｐゴシック" charset="-128"/>
                <a:sym typeface="Verdana" pitchFamily="34" charset="0"/>
              </a:rPr>
              <a:t>  	</a:t>
            </a:r>
            <a:r>
              <a:rPr lang="en-US" sz="3797" b="1" dirty="0">
                <a:solidFill>
                  <a:srgbClr val="0539D0"/>
                </a:solidFill>
                <a:latin typeface="Verdana" pitchFamily="34" charset="0"/>
                <a:ea typeface="ＭＳ Ｐゴシック" charset="-128"/>
                <a:sym typeface="Verdana" pitchFamily="34" charset="0"/>
              </a:rPr>
              <a:t>Business</a:t>
            </a:r>
          </a:p>
          <a:p>
            <a:pPr algn="l"/>
            <a:r>
              <a:rPr lang="en-US" sz="3797" b="1" dirty="0">
                <a:solidFill>
                  <a:srgbClr val="0539D0"/>
                </a:solidFill>
                <a:latin typeface="Verdana" pitchFamily="34" charset="0"/>
                <a:ea typeface="ＭＳ Ｐゴシック" charset="-128"/>
                <a:sym typeface="Verdana" pitchFamily="34" charset="0"/>
              </a:rPr>
              <a:t>	Education</a:t>
            </a:r>
          </a:p>
          <a:p>
            <a:pPr algn="l"/>
            <a:r>
              <a:rPr lang="en-US" sz="3797" b="1" dirty="0">
                <a:solidFill>
                  <a:srgbClr val="0539D0"/>
                </a:solidFill>
                <a:latin typeface="Verdana" pitchFamily="34" charset="0"/>
                <a:ea typeface="ＭＳ Ｐゴシック" charset="-128"/>
                <a:sym typeface="Verdana" pitchFamily="34" charset="0"/>
              </a:rPr>
              <a:t>	Exploratory</a:t>
            </a:r>
          </a:p>
          <a:p>
            <a:pPr algn="l"/>
            <a:r>
              <a:rPr lang="en-US" sz="3797" b="1" dirty="0">
                <a:solidFill>
                  <a:srgbClr val="0539D0"/>
                </a:solidFill>
                <a:latin typeface="Verdana" pitchFamily="34" charset="0"/>
                <a:ea typeface="ＭＳ Ｐゴシック" charset="-128"/>
                <a:sym typeface="Verdana" pitchFamily="34" charset="0"/>
              </a:rPr>
              <a:t>	STEM</a:t>
            </a:r>
          </a:p>
          <a:p>
            <a:pPr algn="l"/>
            <a:r>
              <a:rPr lang="en-US" sz="3797" b="1" dirty="0">
                <a:solidFill>
                  <a:srgbClr val="0539D0"/>
                </a:solidFill>
                <a:latin typeface="Verdana" pitchFamily="34" charset="0"/>
                <a:ea typeface="ＭＳ Ｐゴシック" charset="-128"/>
                <a:sym typeface="Verdana" pitchFamily="34" charset="0"/>
              </a:rPr>
              <a:t>	Humanities &amp; Arts				Health Professions			</a:t>
            </a:r>
          </a:p>
          <a:p>
            <a:pPr algn="l"/>
            <a:r>
              <a:rPr lang="en-US" sz="3797" b="1" dirty="0">
                <a:solidFill>
                  <a:srgbClr val="0539D0"/>
                </a:solidFill>
                <a:latin typeface="Verdana" pitchFamily="34" charset="0"/>
                <a:ea typeface="ＭＳ Ｐゴシック" charset="-128"/>
                <a:sym typeface="Verdana" pitchFamily="34" charset="0"/>
              </a:rPr>
              <a:t>	Policy/Social Science</a:t>
            </a:r>
          </a:p>
          <a:p>
            <a:pPr algn="l"/>
            <a:r>
              <a:rPr lang="en-US" sz="3797" b="1" dirty="0">
                <a:latin typeface="Verdana" pitchFamily="34" charset="0"/>
                <a:ea typeface="ＭＳ Ｐゴシック" charset="-128"/>
                <a:sym typeface="Verdana" pitchFamily="34" charset="0"/>
              </a:rPr>
              <a:t>						</a:t>
            </a:r>
          </a:p>
          <a:p>
            <a:pPr algn="l"/>
            <a:endParaRPr lang="en-US" sz="1406" b="1" dirty="0">
              <a:solidFill>
                <a:srgbClr val="4686C6"/>
              </a:solidFill>
              <a:latin typeface="Verdana" pitchFamily="34" charset="0"/>
              <a:ea typeface="ＭＳ Ｐゴシック" charset="-128"/>
              <a:sym typeface="Verdana" pitchFamily="34" charset="0"/>
            </a:endParaRPr>
          </a:p>
        </p:txBody>
      </p:sp>
      <p:sp>
        <p:nvSpPr>
          <p:cNvPr id="16" name="TextBox 15"/>
          <p:cNvSpPr txBox="1"/>
          <p:nvPr/>
        </p:nvSpPr>
        <p:spPr>
          <a:xfrm>
            <a:off x="517734" y="183883"/>
            <a:ext cx="9001125" cy="707884"/>
          </a:xfrm>
          <a:prstGeom prst="rect">
            <a:avLst/>
          </a:prstGeom>
          <a:noFill/>
        </p:spPr>
        <p:txBody>
          <a:bodyPr wrap="square" lIns="91439" tIns="45719" rIns="91439" bIns="45719" rtlCol="0" anchor="ctr">
            <a:spAutoFit/>
          </a:bodyPr>
          <a:lstStyle/>
          <a:p>
            <a:r>
              <a:rPr lang="en-US" sz="4000" dirty="0">
                <a:solidFill>
                  <a:srgbClr val="0539D0"/>
                </a:solidFill>
              </a:rPr>
              <a:t>Choice Architecture: Meta Majors</a:t>
            </a:r>
            <a:endParaRPr lang="en-US" sz="3797" cap="small" dirty="0">
              <a:solidFill>
                <a:srgbClr val="0539D0"/>
              </a:solidFill>
              <a:latin typeface="+mj-lt"/>
              <a:cs typeface="Calibri" pitchFamily="34" charset="0"/>
            </a:endParaRPr>
          </a:p>
        </p:txBody>
      </p:sp>
      <p:pic>
        <p:nvPicPr>
          <p:cNvPr id="1028" name="Picture 4" descr="Photo of ground with arrows point in three dir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045" y="1950644"/>
            <a:ext cx="4890128" cy="41833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a:extLst>
              <a:ext uri="{FF2B5EF4-FFF2-40B4-BE49-F238E27FC236}">
                <a16:creationId xmlns:a16="http://schemas.microsoft.com/office/drawing/2014/main" id="{37235648-68AC-4846-9B99-8166C328454F}"/>
              </a:ext>
            </a:extLst>
          </p:cNvPr>
          <p:cNvSpPr>
            <a:spLocks noGrp="1"/>
          </p:cNvSpPr>
          <p:nvPr>
            <p:ph type="title"/>
          </p:nvPr>
        </p:nvSpPr>
        <p:spPr/>
        <p:txBody>
          <a:bodyPr/>
          <a:lstStyle/>
          <a:p>
            <a:r>
              <a:rPr lang="en-US" dirty="0"/>
              <a:t>Slide 25</a:t>
            </a:r>
          </a:p>
        </p:txBody>
      </p:sp>
      <p:sp>
        <p:nvSpPr>
          <p:cNvPr id="3" name="Content Placeholder 2" hidden="1">
            <a:extLst>
              <a:ext uri="{FF2B5EF4-FFF2-40B4-BE49-F238E27FC236}">
                <a16:creationId xmlns:a16="http://schemas.microsoft.com/office/drawing/2014/main" id="{34A6BE22-7338-4848-AAD0-A53F5D66F1F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26730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Meta Majors</a:t>
            </a:r>
          </a:p>
        </p:txBody>
      </p:sp>
      <p:pic>
        <p:nvPicPr>
          <p:cNvPr id="6" name="Picture 5" descr="Major changes in 2013: 2,718, major changes in 2015: 1,853, 2-year chang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8" y="1909235"/>
            <a:ext cx="10058400" cy="3861542"/>
          </a:xfrm>
          <a:prstGeom prst="rect">
            <a:avLst/>
          </a:prstGeom>
        </p:spPr>
      </p:pic>
      <p:cxnSp>
        <p:nvCxnSpPr>
          <p:cNvPr id="7" name="Straight Connector 6">
            <a:extLst>
              <a:ext uri="{C183D7F6-B498-43B3-948B-1728B52AA6E4}">
                <adec:decorative xmlns:adec="http://schemas.microsoft.com/office/drawing/2017/decorative" xmlns="" val="1"/>
              </a:ext>
            </a:extLst>
          </p:cNvPr>
          <p:cNvCxnSpPr/>
          <p:nvPr/>
        </p:nvCxnSpPr>
        <p:spPr>
          <a:xfrm>
            <a:off x="4278841" y="2034045"/>
            <a:ext cx="0" cy="3520090"/>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C183D7F6-B498-43B3-948B-1728B52AA6E4}">
                <adec:decorative xmlns:adec="http://schemas.microsoft.com/office/drawing/2017/decorative" xmlns="" val="1"/>
              </a:ext>
            </a:extLst>
          </p:cNvPr>
          <p:cNvCxnSpPr/>
          <p:nvPr/>
        </p:nvCxnSpPr>
        <p:spPr>
          <a:xfrm>
            <a:off x="1134531" y="4383985"/>
            <a:ext cx="2847334" cy="0"/>
          </a:xfrm>
          <a:prstGeom prst="line">
            <a:avLst/>
          </a:prstGeom>
          <a:ln w="12700">
            <a:solidFill>
              <a:srgbClr val="C00000"/>
            </a:solidFill>
            <a:prstDash val="dash"/>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C183D7F6-B498-43B3-948B-1728B52AA6E4}">
                <adec:decorative xmlns:adec="http://schemas.microsoft.com/office/drawing/2017/decorative" xmlns="" val="1"/>
              </a:ext>
            </a:extLst>
          </p:cNvPr>
          <p:cNvCxnSpPr/>
          <p:nvPr/>
        </p:nvCxnSpPr>
        <p:spPr>
          <a:xfrm>
            <a:off x="4563531" y="4383985"/>
            <a:ext cx="2847334" cy="0"/>
          </a:xfrm>
          <a:prstGeom prst="line">
            <a:avLst/>
          </a:prstGeom>
          <a:ln w="12700">
            <a:solidFill>
              <a:srgbClr val="C00000"/>
            </a:solidFill>
            <a:prstDash val="dash"/>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49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143" y="-66675"/>
            <a:ext cx="12416444" cy="7007802"/>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Century Gothic" charset="0"/>
                <a:ea typeface="Century Gothic" charset="0"/>
                <a:cs typeface="Century Gothic" charset="0"/>
              </a:rPr>
              <a:t>Challenge: </a:t>
            </a:r>
          </a:p>
          <a:p>
            <a:pPr algn="ctr"/>
            <a:r>
              <a:rPr lang="en-US" sz="11000" dirty="0">
                <a:solidFill>
                  <a:schemeClr val="bg1"/>
                </a:solidFill>
                <a:latin typeface="Century Gothic" charset="0"/>
                <a:ea typeface="Century Gothic" charset="0"/>
                <a:cs typeface="Century Gothic" charset="0"/>
              </a:rPr>
              <a:t> </a:t>
            </a:r>
            <a:r>
              <a:rPr lang="en-US" sz="12400" dirty="0">
                <a:solidFill>
                  <a:schemeClr val="bg1"/>
                </a:solidFill>
                <a:latin typeface="Century Gothic" charset="0"/>
                <a:ea typeface="Century Gothic" charset="0"/>
                <a:cs typeface="Century Gothic" charset="0"/>
              </a:rPr>
              <a:t>Gateway Courses</a:t>
            </a:r>
            <a:endParaRPr lang="en-US" sz="12400" dirty="0">
              <a:solidFill>
                <a:schemeClr val="bg1"/>
              </a:solidFill>
              <a:ea typeface="Century Gothic" charset="0"/>
              <a:cs typeface="Century Gothic" charset="0"/>
            </a:endParaRPr>
          </a:p>
          <a:p>
            <a:pPr algn="ctr"/>
            <a:endParaRPr lang="en-US" dirty="0"/>
          </a:p>
        </p:txBody>
      </p:sp>
      <p:cxnSp>
        <p:nvCxnSpPr>
          <p:cNvPr id="6" name="Straight Connector 5">
            <a:extLst>
              <a:ext uri="{C183D7F6-B498-43B3-948B-1728B52AA6E4}">
                <adec:decorative xmlns:adec="http://schemas.microsoft.com/office/drawing/2017/decorative" xmlns="" val="1"/>
              </a:ext>
            </a:extLst>
          </p:cNvPr>
          <p:cNvCxnSpPr/>
          <p:nvPr/>
        </p:nvCxnSpPr>
        <p:spPr>
          <a:xfrm>
            <a:off x="3532909" y="5697833"/>
            <a:ext cx="5237018" cy="0"/>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BDB1930-809D-4363-88C8-E88B0C823787}"/>
              </a:ext>
            </a:extLst>
          </p:cNvPr>
          <p:cNvSpPr>
            <a:spLocks noGrp="1"/>
          </p:cNvSpPr>
          <p:nvPr>
            <p:ph type="title"/>
          </p:nvPr>
        </p:nvSpPr>
        <p:spPr/>
        <p:txBody>
          <a:bodyPr/>
          <a:lstStyle/>
          <a:p>
            <a:r>
              <a:rPr lang="en-US" dirty="0"/>
              <a:t>Slide 27</a:t>
            </a:r>
          </a:p>
        </p:txBody>
      </p:sp>
    </p:spTree>
    <p:extLst>
      <p:ext uri="{BB962C8B-B14F-4D97-AF65-F5344CB8AC3E}">
        <p14:creationId xmlns:p14="http://schemas.microsoft.com/office/powerpoint/2010/main" val="758334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2038" y="1569856"/>
            <a:ext cx="5758302" cy="5365020"/>
          </a:xfrm>
        </p:spPr>
        <p:txBody>
          <a:bodyPr>
            <a:normAutofit/>
          </a:bodyPr>
          <a:lstStyle/>
          <a:p>
            <a:pPr marL="0" indent="0">
              <a:spcAft>
                <a:spcPts val="1200"/>
              </a:spcAft>
              <a:buNone/>
            </a:pPr>
            <a:r>
              <a:rPr lang="en-US" b="1" dirty="0"/>
              <a:t>Pre-Calculus, College Algebra, Intro to Statistics</a:t>
            </a:r>
            <a:endParaRPr lang="en-US" sz="900" b="1" dirty="0"/>
          </a:p>
          <a:p>
            <a:pPr>
              <a:spcAft>
                <a:spcPts val="1200"/>
              </a:spcAft>
            </a:pPr>
            <a:r>
              <a:rPr lang="en-US"/>
              <a:t>DFW </a:t>
            </a:r>
            <a:r>
              <a:rPr lang="en-US" dirty="0"/>
              <a:t>Prior to Change:  </a:t>
            </a:r>
            <a:r>
              <a:rPr lang="en-US" b="1" dirty="0">
                <a:solidFill>
                  <a:srgbClr val="5B6772"/>
                </a:solidFill>
              </a:rPr>
              <a:t>43</a:t>
            </a:r>
            <a:r>
              <a:rPr lang="en-US" b="1">
                <a:solidFill>
                  <a:srgbClr val="5B6772"/>
                </a:solidFill>
              </a:rPr>
              <a:t>%</a:t>
            </a:r>
            <a:r>
              <a:rPr lang="en-US"/>
              <a:t> DFW </a:t>
            </a:r>
            <a:r>
              <a:rPr lang="en-US" dirty="0"/>
              <a:t>Today:   </a:t>
            </a:r>
            <a:r>
              <a:rPr lang="en-US" b="1" dirty="0">
                <a:solidFill>
                  <a:srgbClr val="5B6772"/>
                </a:solidFill>
              </a:rPr>
              <a:t>28% (35%</a:t>
            </a:r>
            <a:r>
              <a:rPr lang="en-US" b="1" dirty="0">
                <a:solidFill>
                  <a:srgbClr val="C00000"/>
                </a:solidFill>
              </a:rPr>
              <a:t> </a:t>
            </a:r>
            <a:r>
              <a:rPr lang="en-US" b="1" dirty="0">
                <a:solidFill>
                  <a:srgbClr val="5B6772"/>
                </a:solidFill>
              </a:rPr>
              <a:t>drop)</a:t>
            </a:r>
            <a:endParaRPr lang="en-US" dirty="0"/>
          </a:p>
          <a:p>
            <a:r>
              <a:rPr lang="en-US" dirty="0"/>
              <a:t>Number of Students enrolled in courses taught through the MILE, 2016-17: </a:t>
            </a:r>
            <a:r>
              <a:rPr lang="en-US" b="1" dirty="0">
                <a:solidFill>
                  <a:srgbClr val="5B6772"/>
                </a:solidFill>
              </a:rPr>
              <a:t>8,500</a:t>
            </a:r>
            <a:r>
              <a:rPr lang="en-US" dirty="0">
                <a:solidFill>
                  <a:srgbClr val="5B6772"/>
                </a:solidFill>
              </a:rPr>
              <a:t> </a:t>
            </a:r>
          </a:p>
          <a:p>
            <a:pPr marL="0" indent="0">
              <a:buNone/>
            </a:pPr>
            <a:endParaRPr lang="en-US" sz="1000" dirty="0"/>
          </a:p>
          <a:p>
            <a:pPr marL="0" indent="0">
              <a:buNone/>
            </a:pPr>
            <a:r>
              <a:rPr lang="en-US" sz="5400" b="1" dirty="0">
                <a:solidFill>
                  <a:srgbClr val="C00000"/>
                </a:solidFill>
              </a:rPr>
              <a:t>+1,275 </a:t>
            </a:r>
            <a:r>
              <a:rPr lang="en-US" dirty="0"/>
              <a:t>Students Passing</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Strengthening Math Pathways</a:t>
            </a:r>
          </a:p>
        </p:txBody>
      </p:sp>
      <p:pic>
        <p:nvPicPr>
          <p:cNvPr id="5" name="Picture 4" descr="Students working on computers in class"/>
          <p:cNvPicPr>
            <a:picLocks noChangeAspect="1"/>
          </p:cNvPicPr>
          <p:nvPr/>
        </p:nvPicPr>
        <p:blipFill rotWithShape="1">
          <a:blip r:embed="rId2">
            <a:extLst>
              <a:ext uri="{28A0092B-C50C-407E-A947-70E740481C1C}">
                <a14:useLocalDpi xmlns:a14="http://schemas.microsoft.com/office/drawing/2010/main" val="0"/>
              </a:ext>
            </a:extLst>
          </a:blip>
          <a:srcRect t="8774" r="8222"/>
          <a:stretch/>
        </p:blipFill>
        <p:spPr>
          <a:xfrm>
            <a:off x="6433168" y="1561764"/>
            <a:ext cx="5231283" cy="4499172"/>
          </a:xfrm>
          <a:prstGeom prst="rect">
            <a:avLst/>
          </a:prstGeom>
        </p:spPr>
      </p:pic>
    </p:spTree>
    <p:extLst>
      <p:ext uri="{BB962C8B-B14F-4D97-AF65-F5344CB8AC3E}">
        <p14:creationId xmlns:p14="http://schemas.microsoft.com/office/powerpoint/2010/main" val="3087147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Challenge in Front of Us</a:t>
            </a:r>
          </a:p>
        </p:txBody>
      </p:sp>
      <p:graphicFrame>
        <p:nvGraphicFramePr>
          <p:cNvPr id="5" name="Chart 4" descr="Baccalaureate degree attainment by age 24 by family income qartile from 1970 to 2005. bottom income quartile: 1970 6.2%, 2005 8.3%. second income quartile: 1970 10.9%, 2005 16.5%. third income quartile: 1970 14.9%, 2005 36.1%. top income quartile: 1970 40.2%, 2005 82.4%"/>
          <p:cNvGraphicFramePr/>
          <p:nvPr>
            <p:extLst>
              <p:ext uri="{D42A27DB-BD31-4B8C-83A1-F6EECF244321}">
                <p14:modId xmlns:p14="http://schemas.microsoft.com/office/powerpoint/2010/main" val="3694917838"/>
              </p:ext>
            </p:extLst>
          </p:nvPr>
        </p:nvGraphicFramePr>
        <p:xfrm>
          <a:off x="620165" y="1092820"/>
          <a:ext cx="9650107" cy="5283626"/>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5">
            <a:extLst>
              <a:ext uri="{C183D7F6-B498-43B3-948B-1728B52AA6E4}">
                <adec:decorative xmlns:adec="http://schemas.microsoft.com/office/drawing/2017/decorative" xmlns="" val="1"/>
              </a:ext>
            </a:extLst>
          </p:cNvPr>
          <p:cNvSpPr/>
          <p:nvPr/>
        </p:nvSpPr>
        <p:spPr>
          <a:xfrm>
            <a:off x="1714428" y="1861500"/>
            <a:ext cx="8144052" cy="2475995"/>
          </a:xfrm>
          <a:custGeom>
            <a:avLst/>
            <a:gdLst>
              <a:gd name="connsiteX0" fmla="*/ 0 w 7595755"/>
              <a:gd name="connsiteY0" fmla="*/ 1901536 h 2337954"/>
              <a:gd name="connsiteX1" fmla="*/ 41564 w 7595755"/>
              <a:gd name="connsiteY1" fmla="*/ 1922318 h 2337954"/>
              <a:gd name="connsiteX2" fmla="*/ 228600 w 7595755"/>
              <a:gd name="connsiteY2" fmla="*/ 1932709 h 2337954"/>
              <a:gd name="connsiteX3" fmla="*/ 644236 w 7595755"/>
              <a:gd name="connsiteY3" fmla="*/ 2192481 h 2337954"/>
              <a:gd name="connsiteX4" fmla="*/ 935182 w 7595755"/>
              <a:gd name="connsiteY4" fmla="*/ 2078181 h 2337954"/>
              <a:gd name="connsiteX5" fmla="*/ 1153391 w 7595755"/>
              <a:gd name="connsiteY5" fmla="*/ 1984663 h 2337954"/>
              <a:gd name="connsiteX6" fmla="*/ 1381991 w 7595755"/>
              <a:gd name="connsiteY6" fmla="*/ 2057400 h 2337954"/>
              <a:gd name="connsiteX7" fmla="*/ 1766455 w 7595755"/>
              <a:gd name="connsiteY7" fmla="*/ 2337954 h 2337954"/>
              <a:gd name="connsiteX8" fmla="*/ 2306782 w 7595755"/>
              <a:gd name="connsiteY8" fmla="*/ 1672936 h 2337954"/>
              <a:gd name="connsiteX9" fmla="*/ 2514600 w 7595755"/>
              <a:gd name="connsiteY9" fmla="*/ 1620981 h 2337954"/>
              <a:gd name="connsiteX10" fmla="*/ 2753591 w 7595755"/>
              <a:gd name="connsiteY10" fmla="*/ 1465118 h 2337954"/>
              <a:gd name="connsiteX11" fmla="*/ 2899064 w 7595755"/>
              <a:gd name="connsiteY11" fmla="*/ 1174172 h 2337954"/>
              <a:gd name="connsiteX12" fmla="*/ 3106882 w 7595755"/>
              <a:gd name="connsiteY12" fmla="*/ 1215736 h 2337954"/>
              <a:gd name="connsiteX13" fmla="*/ 3314700 w 7595755"/>
              <a:gd name="connsiteY13" fmla="*/ 1111827 h 2337954"/>
              <a:gd name="connsiteX14" fmla="*/ 3512127 w 7595755"/>
              <a:gd name="connsiteY14" fmla="*/ 1309254 h 2337954"/>
              <a:gd name="connsiteX15" fmla="*/ 3667991 w 7595755"/>
              <a:gd name="connsiteY15" fmla="*/ 1226127 h 2337954"/>
              <a:gd name="connsiteX16" fmla="*/ 3896591 w 7595755"/>
              <a:gd name="connsiteY16" fmla="*/ 1153391 h 2337954"/>
              <a:gd name="connsiteX17" fmla="*/ 4083627 w 7595755"/>
              <a:gd name="connsiteY17" fmla="*/ 924791 h 2337954"/>
              <a:gd name="connsiteX18" fmla="*/ 4457700 w 7595755"/>
              <a:gd name="connsiteY18" fmla="*/ 31172 h 2337954"/>
              <a:gd name="connsiteX19" fmla="*/ 4675909 w 7595755"/>
              <a:gd name="connsiteY19" fmla="*/ 228600 h 2337954"/>
              <a:gd name="connsiteX20" fmla="*/ 4852555 w 7595755"/>
              <a:gd name="connsiteY20" fmla="*/ 135081 h 2337954"/>
              <a:gd name="connsiteX21" fmla="*/ 5060373 w 7595755"/>
              <a:gd name="connsiteY21" fmla="*/ 685800 h 2337954"/>
              <a:gd name="connsiteX22" fmla="*/ 5237018 w 7595755"/>
              <a:gd name="connsiteY22" fmla="*/ 696191 h 2337954"/>
              <a:gd name="connsiteX23" fmla="*/ 5444836 w 7595755"/>
              <a:gd name="connsiteY23" fmla="*/ 768927 h 2337954"/>
              <a:gd name="connsiteX24" fmla="*/ 5663045 w 7595755"/>
              <a:gd name="connsiteY24" fmla="*/ 1049481 h 2337954"/>
              <a:gd name="connsiteX25" fmla="*/ 5829300 w 7595755"/>
              <a:gd name="connsiteY25" fmla="*/ 1236518 h 2337954"/>
              <a:gd name="connsiteX26" fmla="*/ 6047509 w 7595755"/>
              <a:gd name="connsiteY26" fmla="*/ 1402772 h 2337954"/>
              <a:gd name="connsiteX27" fmla="*/ 6244936 w 7595755"/>
              <a:gd name="connsiteY27" fmla="*/ 1392381 h 2337954"/>
              <a:gd name="connsiteX28" fmla="*/ 6442364 w 7595755"/>
              <a:gd name="connsiteY28" fmla="*/ 1028700 h 2337954"/>
              <a:gd name="connsiteX29" fmla="*/ 6619009 w 7595755"/>
              <a:gd name="connsiteY29" fmla="*/ 301336 h 2337954"/>
              <a:gd name="connsiteX30" fmla="*/ 6816436 w 7595755"/>
              <a:gd name="connsiteY30" fmla="*/ 446809 h 2337954"/>
              <a:gd name="connsiteX31" fmla="*/ 7045036 w 7595755"/>
              <a:gd name="connsiteY31" fmla="*/ 405245 h 2337954"/>
              <a:gd name="connsiteX32" fmla="*/ 7408718 w 7595755"/>
              <a:gd name="connsiteY32" fmla="*/ 228600 h 2337954"/>
              <a:gd name="connsiteX33" fmla="*/ 7585364 w 7595755"/>
              <a:gd name="connsiteY33" fmla="*/ 31172 h 2337954"/>
              <a:gd name="connsiteX34" fmla="*/ 7595755 w 7595755"/>
              <a:gd name="connsiteY34" fmla="*/ 0 h 2337954"/>
              <a:gd name="connsiteX0" fmla="*/ 0 w 7598875"/>
              <a:gd name="connsiteY0" fmla="*/ 1909762 h 2346180"/>
              <a:gd name="connsiteX1" fmla="*/ 41564 w 7598875"/>
              <a:gd name="connsiteY1" fmla="*/ 1930544 h 2346180"/>
              <a:gd name="connsiteX2" fmla="*/ 228600 w 7598875"/>
              <a:gd name="connsiteY2" fmla="*/ 1940935 h 2346180"/>
              <a:gd name="connsiteX3" fmla="*/ 644236 w 7598875"/>
              <a:gd name="connsiteY3" fmla="*/ 2200707 h 2346180"/>
              <a:gd name="connsiteX4" fmla="*/ 935182 w 7598875"/>
              <a:gd name="connsiteY4" fmla="*/ 2086407 h 2346180"/>
              <a:gd name="connsiteX5" fmla="*/ 1153391 w 7598875"/>
              <a:gd name="connsiteY5" fmla="*/ 1992889 h 2346180"/>
              <a:gd name="connsiteX6" fmla="*/ 1381991 w 7598875"/>
              <a:gd name="connsiteY6" fmla="*/ 2065626 h 2346180"/>
              <a:gd name="connsiteX7" fmla="*/ 1766455 w 7598875"/>
              <a:gd name="connsiteY7" fmla="*/ 2346180 h 2346180"/>
              <a:gd name="connsiteX8" fmla="*/ 2306782 w 7598875"/>
              <a:gd name="connsiteY8" fmla="*/ 1681162 h 2346180"/>
              <a:gd name="connsiteX9" fmla="*/ 2514600 w 7598875"/>
              <a:gd name="connsiteY9" fmla="*/ 1629207 h 2346180"/>
              <a:gd name="connsiteX10" fmla="*/ 2753591 w 7598875"/>
              <a:gd name="connsiteY10" fmla="*/ 1473344 h 2346180"/>
              <a:gd name="connsiteX11" fmla="*/ 2899064 w 7598875"/>
              <a:gd name="connsiteY11" fmla="*/ 1182398 h 2346180"/>
              <a:gd name="connsiteX12" fmla="*/ 3106882 w 7598875"/>
              <a:gd name="connsiteY12" fmla="*/ 1223962 h 2346180"/>
              <a:gd name="connsiteX13" fmla="*/ 3314700 w 7598875"/>
              <a:gd name="connsiteY13" fmla="*/ 1120053 h 2346180"/>
              <a:gd name="connsiteX14" fmla="*/ 3512127 w 7598875"/>
              <a:gd name="connsiteY14" fmla="*/ 1317480 h 2346180"/>
              <a:gd name="connsiteX15" fmla="*/ 3667991 w 7598875"/>
              <a:gd name="connsiteY15" fmla="*/ 1234353 h 2346180"/>
              <a:gd name="connsiteX16" fmla="*/ 3896591 w 7598875"/>
              <a:gd name="connsiteY16" fmla="*/ 1161617 h 2346180"/>
              <a:gd name="connsiteX17" fmla="*/ 4083627 w 7598875"/>
              <a:gd name="connsiteY17" fmla="*/ 933017 h 2346180"/>
              <a:gd name="connsiteX18" fmla="*/ 4457700 w 7598875"/>
              <a:gd name="connsiteY18" fmla="*/ 39398 h 2346180"/>
              <a:gd name="connsiteX19" fmla="*/ 4675909 w 7598875"/>
              <a:gd name="connsiteY19" fmla="*/ 236826 h 2346180"/>
              <a:gd name="connsiteX20" fmla="*/ 4852555 w 7598875"/>
              <a:gd name="connsiteY20" fmla="*/ 143307 h 2346180"/>
              <a:gd name="connsiteX21" fmla="*/ 5060373 w 7598875"/>
              <a:gd name="connsiteY21" fmla="*/ 694026 h 2346180"/>
              <a:gd name="connsiteX22" fmla="*/ 5237018 w 7598875"/>
              <a:gd name="connsiteY22" fmla="*/ 704417 h 2346180"/>
              <a:gd name="connsiteX23" fmla="*/ 5444836 w 7598875"/>
              <a:gd name="connsiteY23" fmla="*/ 777153 h 2346180"/>
              <a:gd name="connsiteX24" fmla="*/ 5663045 w 7598875"/>
              <a:gd name="connsiteY24" fmla="*/ 1057707 h 2346180"/>
              <a:gd name="connsiteX25" fmla="*/ 5829300 w 7598875"/>
              <a:gd name="connsiteY25" fmla="*/ 1244744 h 2346180"/>
              <a:gd name="connsiteX26" fmla="*/ 6047509 w 7598875"/>
              <a:gd name="connsiteY26" fmla="*/ 1410998 h 2346180"/>
              <a:gd name="connsiteX27" fmla="*/ 6244936 w 7598875"/>
              <a:gd name="connsiteY27" fmla="*/ 1400607 h 2346180"/>
              <a:gd name="connsiteX28" fmla="*/ 6442364 w 7598875"/>
              <a:gd name="connsiteY28" fmla="*/ 1036926 h 2346180"/>
              <a:gd name="connsiteX29" fmla="*/ 6619009 w 7598875"/>
              <a:gd name="connsiteY29" fmla="*/ 309562 h 2346180"/>
              <a:gd name="connsiteX30" fmla="*/ 6816436 w 7598875"/>
              <a:gd name="connsiteY30" fmla="*/ 455035 h 2346180"/>
              <a:gd name="connsiteX31" fmla="*/ 7045036 w 7598875"/>
              <a:gd name="connsiteY31" fmla="*/ 413471 h 2346180"/>
              <a:gd name="connsiteX32" fmla="*/ 7408718 w 7598875"/>
              <a:gd name="connsiteY32" fmla="*/ 236826 h 2346180"/>
              <a:gd name="connsiteX33" fmla="*/ 7585364 w 7598875"/>
              <a:gd name="connsiteY33" fmla="*/ 39398 h 2346180"/>
              <a:gd name="connsiteX34" fmla="*/ 7595755 w 7598875"/>
              <a:gd name="connsiteY34" fmla="*/ 8226 h 2346180"/>
              <a:gd name="connsiteX35" fmla="*/ 7598875 w 7598875"/>
              <a:gd name="connsiteY35" fmla="*/ 0 h 2346180"/>
              <a:gd name="connsiteX0" fmla="*/ 0 w 7598875"/>
              <a:gd name="connsiteY0" fmla="*/ 1909762 h 2346180"/>
              <a:gd name="connsiteX1" fmla="*/ 41564 w 7598875"/>
              <a:gd name="connsiteY1" fmla="*/ 1930544 h 2346180"/>
              <a:gd name="connsiteX2" fmla="*/ 258710 w 7598875"/>
              <a:gd name="connsiteY2" fmla="*/ 1910299 h 2346180"/>
              <a:gd name="connsiteX3" fmla="*/ 644236 w 7598875"/>
              <a:gd name="connsiteY3" fmla="*/ 2200707 h 2346180"/>
              <a:gd name="connsiteX4" fmla="*/ 935182 w 7598875"/>
              <a:gd name="connsiteY4" fmla="*/ 2086407 h 2346180"/>
              <a:gd name="connsiteX5" fmla="*/ 1153391 w 7598875"/>
              <a:gd name="connsiteY5" fmla="*/ 1992889 h 2346180"/>
              <a:gd name="connsiteX6" fmla="*/ 1381991 w 7598875"/>
              <a:gd name="connsiteY6" fmla="*/ 2065626 h 2346180"/>
              <a:gd name="connsiteX7" fmla="*/ 1766455 w 7598875"/>
              <a:gd name="connsiteY7" fmla="*/ 2346180 h 2346180"/>
              <a:gd name="connsiteX8" fmla="*/ 2306782 w 7598875"/>
              <a:gd name="connsiteY8" fmla="*/ 1681162 h 2346180"/>
              <a:gd name="connsiteX9" fmla="*/ 2514600 w 7598875"/>
              <a:gd name="connsiteY9" fmla="*/ 1629207 h 2346180"/>
              <a:gd name="connsiteX10" fmla="*/ 2753591 w 7598875"/>
              <a:gd name="connsiteY10" fmla="*/ 1473344 h 2346180"/>
              <a:gd name="connsiteX11" fmla="*/ 2899064 w 7598875"/>
              <a:gd name="connsiteY11" fmla="*/ 1182398 h 2346180"/>
              <a:gd name="connsiteX12" fmla="*/ 3106882 w 7598875"/>
              <a:gd name="connsiteY12" fmla="*/ 1223962 h 2346180"/>
              <a:gd name="connsiteX13" fmla="*/ 3314700 w 7598875"/>
              <a:gd name="connsiteY13" fmla="*/ 1120053 h 2346180"/>
              <a:gd name="connsiteX14" fmla="*/ 3512127 w 7598875"/>
              <a:gd name="connsiteY14" fmla="*/ 1317480 h 2346180"/>
              <a:gd name="connsiteX15" fmla="*/ 3667991 w 7598875"/>
              <a:gd name="connsiteY15" fmla="*/ 1234353 h 2346180"/>
              <a:gd name="connsiteX16" fmla="*/ 3896591 w 7598875"/>
              <a:gd name="connsiteY16" fmla="*/ 1161617 h 2346180"/>
              <a:gd name="connsiteX17" fmla="*/ 4083627 w 7598875"/>
              <a:gd name="connsiteY17" fmla="*/ 933017 h 2346180"/>
              <a:gd name="connsiteX18" fmla="*/ 4457700 w 7598875"/>
              <a:gd name="connsiteY18" fmla="*/ 39398 h 2346180"/>
              <a:gd name="connsiteX19" fmla="*/ 4675909 w 7598875"/>
              <a:gd name="connsiteY19" fmla="*/ 236826 h 2346180"/>
              <a:gd name="connsiteX20" fmla="*/ 4852555 w 7598875"/>
              <a:gd name="connsiteY20" fmla="*/ 143307 h 2346180"/>
              <a:gd name="connsiteX21" fmla="*/ 5060373 w 7598875"/>
              <a:gd name="connsiteY21" fmla="*/ 694026 h 2346180"/>
              <a:gd name="connsiteX22" fmla="*/ 5237018 w 7598875"/>
              <a:gd name="connsiteY22" fmla="*/ 704417 h 2346180"/>
              <a:gd name="connsiteX23" fmla="*/ 5444836 w 7598875"/>
              <a:gd name="connsiteY23" fmla="*/ 777153 h 2346180"/>
              <a:gd name="connsiteX24" fmla="*/ 5663045 w 7598875"/>
              <a:gd name="connsiteY24" fmla="*/ 1057707 h 2346180"/>
              <a:gd name="connsiteX25" fmla="*/ 5829300 w 7598875"/>
              <a:gd name="connsiteY25" fmla="*/ 1244744 h 2346180"/>
              <a:gd name="connsiteX26" fmla="*/ 6047509 w 7598875"/>
              <a:gd name="connsiteY26" fmla="*/ 1410998 h 2346180"/>
              <a:gd name="connsiteX27" fmla="*/ 6244936 w 7598875"/>
              <a:gd name="connsiteY27" fmla="*/ 1400607 h 2346180"/>
              <a:gd name="connsiteX28" fmla="*/ 6442364 w 7598875"/>
              <a:gd name="connsiteY28" fmla="*/ 1036926 h 2346180"/>
              <a:gd name="connsiteX29" fmla="*/ 6619009 w 7598875"/>
              <a:gd name="connsiteY29" fmla="*/ 309562 h 2346180"/>
              <a:gd name="connsiteX30" fmla="*/ 6816436 w 7598875"/>
              <a:gd name="connsiteY30" fmla="*/ 455035 h 2346180"/>
              <a:gd name="connsiteX31" fmla="*/ 7045036 w 7598875"/>
              <a:gd name="connsiteY31" fmla="*/ 413471 h 2346180"/>
              <a:gd name="connsiteX32" fmla="*/ 7408718 w 7598875"/>
              <a:gd name="connsiteY32" fmla="*/ 236826 h 2346180"/>
              <a:gd name="connsiteX33" fmla="*/ 7585364 w 7598875"/>
              <a:gd name="connsiteY33" fmla="*/ 39398 h 2346180"/>
              <a:gd name="connsiteX34" fmla="*/ 7595755 w 7598875"/>
              <a:gd name="connsiteY34" fmla="*/ 8226 h 2346180"/>
              <a:gd name="connsiteX35" fmla="*/ 7598875 w 7598875"/>
              <a:gd name="connsiteY35" fmla="*/ 0 h 2346180"/>
              <a:gd name="connsiteX0" fmla="*/ 0 w 7598875"/>
              <a:gd name="connsiteY0" fmla="*/ 1909762 h 2346180"/>
              <a:gd name="connsiteX1" fmla="*/ 81710 w 7598875"/>
              <a:gd name="connsiteY1" fmla="*/ 1894803 h 2346180"/>
              <a:gd name="connsiteX2" fmla="*/ 258710 w 7598875"/>
              <a:gd name="connsiteY2" fmla="*/ 1910299 h 2346180"/>
              <a:gd name="connsiteX3" fmla="*/ 644236 w 7598875"/>
              <a:gd name="connsiteY3" fmla="*/ 2200707 h 2346180"/>
              <a:gd name="connsiteX4" fmla="*/ 935182 w 7598875"/>
              <a:gd name="connsiteY4" fmla="*/ 2086407 h 2346180"/>
              <a:gd name="connsiteX5" fmla="*/ 1153391 w 7598875"/>
              <a:gd name="connsiteY5" fmla="*/ 1992889 h 2346180"/>
              <a:gd name="connsiteX6" fmla="*/ 1381991 w 7598875"/>
              <a:gd name="connsiteY6" fmla="*/ 2065626 h 2346180"/>
              <a:gd name="connsiteX7" fmla="*/ 1766455 w 7598875"/>
              <a:gd name="connsiteY7" fmla="*/ 2346180 h 2346180"/>
              <a:gd name="connsiteX8" fmla="*/ 2306782 w 7598875"/>
              <a:gd name="connsiteY8" fmla="*/ 1681162 h 2346180"/>
              <a:gd name="connsiteX9" fmla="*/ 2514600 w 7598875"/>
              <a:gd name="connsiteY9" fmla="*/ 1629207 h 2346180"/>
              <a:gd name="connsiteX10" fmla="*/ 2753591 w 7598875"/>
              <a:gd name="connsiteY10" fmla="*/ 1473344 h 2346180"/>
              <a:gd name="connsiteX11" fmla="*/ 2899064 w 7598875"/>
              <a:gd name="connsiteY11" fmla="*/ 1182398 h 2346180"/>
              <a:gd name="connsiteX12" fmla="*/ 3106882 w 7598875"/>
              <a:gd name="connsiteY12" fmla="*/ 1223962 h 2346180"/>
              <a:gd name="connsiteX13" fmla="*/ 3314700 w 7598875"/>
              <a:gd name="connsiteY13" fmla="*/ 1120053 h 2346180"/>
              <a:gd name="connsiteX14" fmla="*/ 3512127 w 7598875"/>
              <a:gd name="connsiteY14" fmla="*/ 1317480 h 2346180"/>
              <a:gd name="connsiteX15" fmla="*/ 3667991 w 7598875"/>
              <a:gd name="connsiteY15" fmla="*/ 1234353 h 2346180"/>
              <a:gd name="connsiteX16" fmla="*/ 3896591 w 7598875"/>
              <a:gd name="connsiteY16" fmla="*/ 1161617 h 2346180"/>
              <a:gd name="connsiteX17" fmla="*/ 4083627 w 7598875"/>
              <a:gd name="connsiteY17" fmla="*/ 933017 h 2346180"/>
              <a:gd name="connsiteX18" fmla="*/ 4457700 w 7598875"/>
              <a:gd name="connsiteY18" fmla="*/ 39398 h 2346180"/>
              <a:gd name="connsiteX19" fmla="*/ 4675909 w 7598875"/>
              <a:gd name="connsiteY19" fmla="*/ 236826 h 2346180"/>
              <a:gd name="connsiteX20" fmla="*/ 4852555 w 7598875"/>
              <a:gd name="connsiteY20" fmla="*/ 143307 h 2346180"/>
              <a:gd name="connsiteX21" fmla="*/ 5060373 w 7598875"/>
              <a:gd name="connsiteY21" fmla="*/ 694026 h 2346180"/>
              <a:gd name="connsiteX22" fmla="*/ 5237018 w 7598875"/>
              <a:gd name="connsiteY22" fmla="*/ 704417 h 2346180"/>
              <a:gd name="connsiteX23" fmla="*/ 5444836 w 7598875"/>
              <a:gd name="connsiteY23" fmla="*/ 777153 h 2346180"/>
              <a:gd name="connsiteX24" fmla="*/ 5663045 w 7598875"/>
              <a:gd name="connsiteY24" fmla="*/ 1057707 h 2346180"/>
              <a:gd name="connsiteX25" fmla="*/ 5829300 w 7598875"/>
              <a:gd name="connsiteY25" fmla="*/ 1244744 h 2346180"/>
              <a:gd name="connsiteX26" fmla="*/ 6047509 w 7598875"/>
              <a:gd name="connsiteY26" fmla="*/ 1410998 h 2346180"/>
              <a:gd name="connsiteX27" fmla="*/ 6244936 w 7598875"/>
              <a:gd name="connsiteY27" fmla="*/ 1400607 h 2346180"/>
              <a:gd name="connsiteX28" fmla="*/ 6442364 w 7598875"/>
              <a:gd name="connsiteY28" fmla="*/ 1036926 h 2346180"/>
              <a:gd name="connsiteX29" fmla="*/ 6619009 w 7598875"/>
              <a:gd name="connsiteY29" fmla="*/ 309562 h 2346180"/>
              <a:gd name="connsiteX30" fmla="*/ 6816436 w 7598875"/>
              <a:gd name="connsiteY30" fmla="*/ 455035 h 2346180"/>
              <a:gd name="connsiteX31" fmla="*/ 7045036 w 7598875"/>
              <a:gd name="connsiteY31" fmla="*/ 413471 h 2346180"/>
              <a:gd name="connsiteX32" fmla="*/ 7408718 w 7598875"/>
              <a:gd name="connsiteY32" fmla="*/ 236826 h 2346180"/>
              <a:gd name="connsiteX33" fmla="*/ 7585364 w 7598875"/>
              <a:gd name="connsiteY33" fmla="*/ 39398 h 2346180"/>
              <a:gd name="connsiteX34" fmla="*/ 7595755 w 7598875"/>
              <a:gd name="connsiteY34" fmla="*/ 8226 h 2346180"/>
              <a:gd name="connsiteX35" fmla="*/ 7598875 w 7598875"/>
              <a:gd name="connsiteY35" fmla="*/ 0 h 2346180"/>
              <a:gd name="connsiteX0" fmla="*/ 0 w 7598875"/>
              <a:gd name="connsiteY0" fmla="*/ 1909762 h 2346180"/>
              <a:gd name="connsiteX1" fmla="*/ 258710 w 7598875"/>
              <a:gd name="connsiteY1" fmla="*/ 1910299 h 2346180"/>
              <a:gd name="connsiteX2" fmla="*/ 644236 w 7598875"/>
              <a:gd name="connsiteY2" fmla="*/ 2200707 h 2346180"/>
              <a:gd name="connsiteX3" fmla="*/ 935182 w 7598875"/>
              <a:gd name="connsiteY3" fmla="*/ 2086407 h 2346180"/>
              <a:gd name="connsiteX4" fmla="*/ 1153391 w 7598875"/>
              <a:gd name="connsiteY4" fmla="*/ 1992889 h 2346180"/>
              <a:gd name="connsiteX5" fmla="*/ 1381991 w 7598875"/>
              <a:gd name="connsiteY5" fmla="*/ 2065626 h 2346180"/>
              <a:gd name="connsiteX6" fmla="*/ 1766455 w 7598875"/>
              <a:gd name="connsiteY6" fmla="*/ 2346180 h 2346180"/>
              <a:gd name="connsiteX7" fmla="*/ 2306782 w 7598875"/>
              <a:gd name="connsiteY7" fmla="*/ 1681162 h 2346180"/>
              <a:gd name="connsiteX8" fmla="*/ 2514600 w 7598875"/>
              <a:gd name="connsiteY8" fmla="*/ 1629207 h 2346180"/>
              <a:gd name="connsiteX9" fmla="*/ 2753591 w 7598875"/>
              <a:gd name="connsiteY9" fmla="*/ 1473344 h 2346180"/>
              <a:gd name="connsiteX10" fmla="*/ 2899064 w 7598875"/>
              <a:gd name="connsiteY10" fmla="*/ 1182398 h 2346180"/>
              <a:gd name="connsiteX11" fmla="*/ 3106882 w 7598875"/>
              <a:gd name="connsiteY11" fmla="*/ 1223962 h 2346180"/>
              <a:gd name="connsiteX12" fmla="*/ 3314700 w 7598875"/>
              <a:gd name="connsiteY12" fmla="*/ 1120053 h 2346180"/>
              <a:gd name="connsiteX13" fmla="*/ 3512127 w 7598875"/>
              <a:gd name="connsiteY13" fmla="*/ 1317480 h 2346180"/>
              <a:gd name="connsiteX14" fmla="*/ 3667991 w 7598875"/>
              <a:gd name="connsiteY14" fmla="*/ 1234353 h 2346180"/>
              <a:gd name="connsiteX15" fmla="*/ 3896591 w 7598875"/>
              <a:gd name="connsiteY15" fmla="*/ 1161617 h 2346180"/>
              <a:gd name="connsiteX16" fmla="*/ 4083627 w 7598875"/>
              <a:gd name="connsiteY16" fmla="*/ 933017 h 2346180"/>
              <a:gd name="connsiteX17" fmla="*/ 4457700 w 7598875"/>
              <a:gd name="connsiteY17" fmla="*/ 39398 h 2346180"/>
              <a:gd name="connsiteX18" fmla="*/ 4675909 w 7598875"/>
              <a:gd name="connsiteY18" fmla="*/ 236826 h 2346180"/>
              <a:gd name="connsiteX19" fmla="*/ 4852555 w 7598875"/>
              <a:gd name="connsiteY19" fmla="*/ 143307 h 2346180"/>
              <a:gd name="connsiteX20" fmla="*/ 5060373 w 7598875"/>
              <a:gd name="connsiteY20" fmla="*/ 694026 h 2346180"/>
              <a:gd name="connsiteX21" fmla="*/ 5237018 w 7598875"/>
              <a:gd name="connsiteY21" fmla="*/ 704417 h 2346180"/>
              <a:gd name="connsiteX22" fmla="*/ 5444836 w 7598875"/>
              <a:gd name="connsiteY22" fmla="*/ 777153 h 2346180"/>
              <a:gd name="connsiteX23" fmla="*/ 5663045 w 7598875"/>
              <a:gd name="connsiteY23" fmla="*/ 1057707 h 2346180"/>
              <a:gd name="connsiteX24" fmla="*/ 5829300 w 7598875"/>
              <a:gd name="connsiteY24" fmla="*/ 1244744 h 2346180"/>
              <a:gd name="connsiteX25" fmla="*/ 6047509 w 7598875"/>
              <a:gd name="connsiteY25" fmla="*/ 1410998 h 2346180"/>
              <a:gd name="connsiteX26" fmla="*/ 6244936 w 7598875"/>
              <a:gd name="connsiteY26" fmla="*/ 1400607 h 2346180"/>
              <a:gd name="connsiteX27" fmla="*/ 6442364 w 7598875"/>
              <a:gd name="connsiteY27" fmla="*/ 1036926 h 2346180"/>
              <a:gd name="connsiteX28" fmla="*/ 6619009 w 7598875"/>
              <a:gd name="connsiteY28" fmla="*/ 309562 h 2346180"/>
              <a:gd name="connsiteX29" fmla="*/ 6816436 w 7598875"/>
              <a:gd name="connsiteY29" fmla="*/ 455035 h 2346180"/>
              <a:gd name="connsiteX30" fmla="*/ 7045036 w 7598875"/>
              <a:gd name="connsiteY30" fmla="*/ 413471 h 2346180"/>
              <a:gd name="connsiteX31" fmla="*/ 7408718 w 7598875"/>
              <a:gd name="connsiteY31" fmla="*/ 236826 h 2346180"/>
              <a:gd name="connsiteX32" fmla="*/ 7585364 w 7598875"/>
              <a:gd name="connsiteY32" fmla="*/ 39398 h 2346180"/>
              <a:gd name="connsiteX33" fmla="*/ 7595755 w 7598875"/>
              <a:gd name="connsiteY33" fmla="*/ 8226 h 2346180"/>
              <a:gd name="connsiteX34" fmla="*/ 7598875 w 7598875"/>
              <a:gd name="connsiteY34" fmla="*/ 0 h 2346180"/>
              <a:gd name="connsiteX0" fmla="*/ 0 w 7598875"/>
              <a:gd name="connsiteY0" fmla="*/ 1909762 h 2346180"/>
              <a:gd name="connsiteX1" fmla="*/ 258710 w 7598875"/>
              <a:gd name="connsiteY1" fmla="*/ 1910299 h 2346180"/>
              <a:gd name="connsiteX2" fmla="*/ 639217 w 7598875"/>
              <a:gd name="connsiteY2" fmla="*/ 2144542 h 2346180"/>
              <a:gd name="connsiteX3" fmla="*/ 935182 w 7598875"/>
              <a:gd name="connsiteY3" fmla="*/ 2086407 h 2346180"/>
              <a:gd name="connsiteX4" fmla="*/ 1153391 w 7598875"/>
              <a:gd name="connsiteY4" fmla="*/ 1992889 h 2346180"/>
              <a:gd name="connsiteX5" fmla="*/ 1381991 w 7598875"/>
              <a:gd name="connsiteY5" fmla="*/ 2065626 h 2346180"/>
              <a:gd name="connsiteX6" fmla="*/ 1766455 w 7598875"/>
              <a:gd name="connsiteY6" fmla="*/ 2346180 h 2346180"/>
              <a:gd name="connsiteX7" fmla="*/ 2306782 w 7598875"/>
              <a:gd name="connsiteY7" fmla="*/ 1681162 h 2346180"/>
              <a:gd name="connsiteX8" fmla="*/ 2514600 w 7598875"/>
              <a:gd name="connsiteY8" fmla="*/ 1629207 h 2346180"/>
              <a:gd name="connsiteX9" fmla="*/ 2753591 w 7598875"/>
              <a:gd name="connsiteY9" fmla="*/ 1473344 h 2346180"/>
              <a:gd name="connsiteX10" fmla="*/ 2899064 w 7598875"/>
              <a:gd name="connsiteY10" fmla="*/ 1182398 h 2346180"/>
              <a:gd name="connsiteX11" fmla="*/ 3106882 w 7598875"/>
              <a:gd name="connsiteY11" fmla="*/ 1223962 h 2346180"/>
              <a:gd name="connsiteX12" fmla="*/ 3314700 w 7598875"/>
              <a:gd name="connsiteY12" fmla="*/ 1120053 h 2346180"/>
              <a:gd name="connsiteX13" fmla="*/ 3512127 w 7598875"/>
              <a:gd name="connsiteY13" fmla="*/ 1317480 h 2346180"/>
              <a:gd name="connsiteX14" fmla="*/ 3667991 w 7598875"/>
              <a:gd name="connsiteY14" fmla="*/ 1234353 h 2346180"/>
              <a:gd name="connsiteX15" fmla="*/ 3896591 w 7598875"/>
              <a:gd name="connsiteY15" fmla="*/ 1161617 h 2346180"/>
              <a:gd name="connsiteX16" fmla="*/ 4083627 w 7598875"/>
              <a:gd name="connsiteY16" fmla="*/ 933017 h 2346180"/>
              <a:gd name="connsiteX17" fmla="*/ 4457700 w 7598875"/>
              <a:gd name="connsiteY17" fmla="*/ 39398 h 2346180"/>
              <a:gd name="connsiteX18" fmla="*/ 4675909 w 7598875"/>
              <a:gd name="connsiteY18" fmla="*/ 236826 h 2346180"/>
              <a:gd name="connsiteX19" fmla="*/ 4852555 w 7598875"/>
              <a:gd name="connsiteY19" fmla="*/ 143307 h 2346180"/>
              <a:gd name="connsiteX20" fmla="*/ 5060373 w 7598875"/>
              <a:gd name="connsiteY20" fmla="*/ 694026 h 2346180"/>
              <a:gd name="connsiteX21" fmla="*/ 5237018 w 7598875"/>
              <a:gd name="connsiteY21" fmla="*/ 704417 h 2346180"/>
              <a:gd name="connsiteX22" fmla="*/ 5444836 w 7598875"/>
              <a:gd name="connsiteY22" fmla="*/ 777153 h 2346180"/>
              <a:gd name="connsiteX23" fmla="*/ 5663045 w 7598875"/>
              <a:gd name="connsiteY23" fmla="*/ 1057707 h 2346180"/>
              <a:gd name="connsiteX24" fmla="*/ 5829300 w 7598875"/>
              <a:gd name="connsiteY24" fmla="*/ 1244744 h 2346180"/>
              <a:gd name="connsiteX25" fmla="*/ 6047509 w 7598875"/>
              <a:gd name="connsiteY25" fmla="*/ 1410998 h 2346180"/>
              <a:gd name="connsiteX26" fmla="*/ 6244936 w 7598875"/>
              <a:gd name="connsiteY26" fmla="*/ 1400607 h 2346180"/>
              <a:gd name="connsiteX27" fmla="*/ 6442364 w 7598875"/>
              <a:gd name="connsiteY27" fmla="*/ 1036926 h 2346180"/>
              <a:gd name="connsiteX28" fmla="*/ 6619009 w 7598875"/>
              <a:gd name="connsiteY28" fmla="*/ 309562 h 2346180"/>
              <a:gd name="connsiteX29" fmla="*/ 6816436 w 7598875"/>
              <a:gd name="connsiteY29" fmla="*/ 455035 h 2346180"/>
              <a:gd name="connsiteX30" fmla="*/ 7045036 w 7598875"/>
              <a:gd name="connsiteY30" fmla="*/ 413471 h 2346180"/>
              <a:gd name="connsiteX31" fmla="*/ 7408718 w 7598875"/>
              <a:gd name="connsiteY31" fmla="*/ 236826 h 2346180"/>
              <a:gd name="connsiteX32" fmla="*/ 7585364 w 7598875"/>
              <a:gd name="connsiteY32" fmla="*/ 39398 h 2346180"/>
              <a:gd name="connsiteX33" fmla="*/ 7595755 w 7598875"/>
              <a:gd name="connsiteY33" fmla="*/ 8226 h 2346180"/>
              <a:gd name="connsiteX34" fmla="*/ 7598875 w 7598875"/>
              <a:gd name="connsiteY34" fmla="*/ 0 h 2346180"/>
              <a:gd name="connsiteX0" fmla="*/ 0 w 7598875"/>
              <a:gd name="connsiteY0" fmla="*/ 1909762 h 2305332"/>
              <a:gd name="connsiteX1" fmla="*/ 258710 w 7598875"/>
              <a:gd name="connsiteY1" fmla="*/ 1910299 h 2305332"/>
              <a:gd name="connsiteX2" fmla="*/ 639217 w 7598875"/>
              <a:gd name="connsiteY2" fmla="*/ 2144542 h 2305332"/>
              <a:gd name="connsiteX3" fmla="*/ 935182 w 7598875"/>
              <a:gd name="connsiteY3" fmla="*/ 2086407 h 2305332"/>
              <a:gd name="connsiteX4" fmla="*/ 1153391 w 7598875"/>
              <a:gd name="connsiteY4" fmla="*/ 1992889 h 2305332"/>
              <a:gd name="connsiteX5" fmla="*/ 1381991 w 7598875"/>
              <a:gd name="connsiteY5" fmla="*/ 2065626 h 2305332"/>
              <a:gd name="connsiteX6" fmla="*/ 1866820 w 7598875"/>
              <a:gd name="connsiteY6" fmla="*/ 2305332 h 2305332"/>
              <a:gd name="connsiteX7" fmla="*/ 2306782 w 7598875"/>
              <a:gd name="connsiteY7" fmla="*/ 1681162 h 2305332"/>
              <a:gd name="connsiteX8" fmla="*/ 2514600 w 7598875"/>
              <a:gd name="connsiteY8" fmla="*/ 1629207 h 2305332"/>
              <a:gd name="connsiteX9" fmla="*/ 2753591 w 7598875"/>
              <a:gd name="connsiteY9" fmla="*/ 1473344 h 2305332"/>
              <a:gd name="connsiteX10" fmla="*/ 2899064 w 7598875"/>
              <a:gd name="connsiteY10" fmla="*/ 1182398 h 2305332"/>
              <a:gd name="connsiteX11" fmla="*/ 3106882 w 7598875"/>
              <a:gd name="connsiteY11" fmla="*/ 1223962 h 2305332"/>
              <a:gd name="connsiteX12" fmla="*/ 3314700 w 7598875"/>
              <a:gd name="connsiteY12" fmla="*/ 1120053 h 2305332"/>
              <a:gd name="connsiteX13" fmla="*/ 3512127 w 7598875"/>
              <a:gd name="connsiteY13" fmla="*/ 1317480 h 2305332"/>
              <a:gd name="connsiteX14" fmla="*/ 3667991 w 7598875"/>
              <a:gd name="connsiteY14" fmla="*/ 1234353 h 2305332"/>
              <a:gd name="connsiteX15" fmla="*/ 3896591 w 7598875"/>
              <a:gd name="connsiteY15" fmla="*/ 1161617 h 2305332"/>
              <a:gd name="connsiteX16" fmla="*/ 4083627 w 7598875"/>
              <a:gd name="connsiteY16" fmla="*/ 933017 h 2305332"/>
              <a:gd name="connsiteX17" fmla="*/ 4457700 w 7598875"/>
              <a:gd name="connsiteY17" fmla="*/ 39398 h 2305332"/>
              <a:gd name="connsiteX18" fmla="*/ 4675909 w 7598875"/>
              <a:gd name="connsiteY18" fmla="*/ 236826 h 2305332"/>
              <a:gd name="connsiteX19" fmla="*/ 4852555 w 7598875"/>
              <a:gd name="connsiteY19" fmla="*/ 143307 h 2305332"/>
              <a:gd name="connsiteX20" fmla="*/ 5060373 w 7598875"/>
              <a:gd name="connsiteY20" fmla="*/ 694026 h 2305332"/>
              <a:gd name="connsiteX21" fmla="*/ 5237018 w 7598875"/>
              <a:gd name="connsiteY21" fmla="*/ 704417 h 2305332"/>
              <a:gd name="connsiteX22" fmla="*/ 5444836 w 7598875"/>
              <a:gd name="connsiteY22" fmla="*/ 777153 h 2305332"/>
              <a:gd name="connsiteX23" fmla="*/ 5663045 w 7598875"/>
              <a:gd name="connsiteY23" fmla="*/ 1057707 h 2305332"/>
              <a:gd name="connsiteX24" fmla="*/ 5829300 w 7598875"/>
              <a:gd name="connsiteY24" fmla="*/ 1244744 h 2305332"/>
              <a:gd name="connsiteX25" fmla="*/ 6047509 w 7598875"/>
              <a:gd name="connsiteY25" fmla="*/ 1410998 h 2305332"/>
              <a:gd name="connsiteX26" fmla="*/ 6244936 w 7598875"/>
              <a:gd name="connsiteY26" fmla="*/ 1400607 h 2305332"/>
              <a:gd name="connsiteX27" fmla="*/ 6442364 w 7598875"/>
              <a:gd name="connsiteY27" fmla="*/ 1036926 h 2305332"/>
              <a:gd name="connsiteX28" fmla="*/ 6619009 w 7598875"/>
              <a:gd name="connsiteY28" fmla="*/ 309562 h 2305332"/>
              <a:gd name="connsiteX29" fmla="*/ 6816436 w 7598875"/>
              <a:gd name="connsiteY29" fmla="*/ 455035 h 2305332"/>
              <a:gd name="connsiteX30" fmla="*/ 7045036 w 7598875"/>
              <a:gd name="connsiteY30" fmla="*/ 413471 h 2305332"/>
              <a:gd name="connsiteX31" fmla="*/ 7408718 w 7598875"/>
              <a:gd name="connsiteY31" fmla="*/ 236826 h 2305332"/>
              <a:gd name="connsiteX32" fmla="*/ 7585364 w 7598875"/>
              <a:gd name="connsiteY32" fmla="*/ 39398 h 2305332"/>
              <a:gd name="connsiteX33" fmla="*/ 7595755 w 7598875"/>
              <a:gd name="connsiteY33" fmla="*/ 8226 h 2305332"/>
              <a:gd name="connsiteX34" fmla="*/ 7598875 w 7598875"/>
              <a:gd name="connsiteY34" fmla="*/ 0 h 2305332"/>
              <a:gd name="connsiteX0" fmla="*/ 0 w 7598875"/>
              <a:gd name="connsiteY0" fmla="*/ 1909762 h 2305332"/>
              <a:gd name="connsiteX1" fmla="*/ 258710 w 7598875"/>
              <a:gd name="connsiteY1" fmla="*/ 1910299 h 2305332"/>
              <a:gd name="connsiteX2" fmla="*/ 639217 w 7598875"/>
              <a:gd name="connsiteY2" fmla="*/ 2144542 h 2305332"/>
              <a:gd name="connsiteX3" fmla="*/ 935182 w 7598875"/>
              <a:gd name="connsiteY3" fmla="*/ 2086407 h 2305332"/>
              <a:gd name="connsiteX4" fmla="*/ 1153391 w 7598875"/>
              <a:gd name="connsiteY4" fmla="*/ 1992889 h 2305332"/>
              <a:gd name="connsiteX5" fmla="*/ 1381991 w 7598875"/>
              <a:gd name="connsiteY5" fmla="*/ 2065626 h 2305332"/>
              <a:gd name="connsiteX6" fmla="*/ 1866820 w 7598875"/>
              <a:gd name="connsiteY6" fmla="*/ 2305332 h 2305332"/>
              <a:gd name="connsiteX7" fmla="*/ 2306782 w 7598875"/>
              <a:gd name="connsiteY7" fmla="*/ 1681162 h 2305332"/>
              <a:gd name="connsiteX8" fmla="*/ 2514600 w 7598875"/>
              <a:gd name="connsiteY8" fmla="*/ 1629207 h 2305332"/>
              <a:gd name="connsiteX9" fmla="*/ 2753591 w 7598875"/>
              <a:gd name="connsiteY9" fmla="*/ 1473344 h 2305332"/>
              <a:gd name="connsiteX10" fmla="*/ 2899064 w 7598875"/>
              <a:gd name="connsiteY10" fmla="*/ 1182398 h 2305332"/>
              <a:gd name="connsiteX11" fmla="*/ 3106882 w 7598875"/>
              <a:gd name="connsiteY11" fmla="*/ 1223962 h 2305332"/>
              <a:gd name="connsiteX12" fmla="*/ 3314700 w 7598875"/>
              <a:gd name="connsiteY12" fmla="*/ 1120053 h 2305332"/>
              <a:gd name="connsiteX13" fmla="*/ 3512127 w 7598875"/>
              <a:gd name="connsiteY13" fmla="*/ 1317480 h 2305332"/>
              <a:gd name="connsiteX14" fmla="*/ 3667991 w 7598875"/>
              <a:gd name="connsiteY14" fmla="*/ 1234353 h 2305332"/>
              <a:gd name="connsiteX15" fmla="*/ 3896591 w 7598875"/>
              <a:gd name="connsiteY15" fmla="*/ 1161617 h 2305332"/>
              <a:gd name="connsiteX16" fmla="*/ 4083627 w 7598875"/>
              <a:gd name="connsiteY16" fmla="*/ 933017 h 2305332"/>
              <a:gd name="connsiteX17" fmla="*/ 4497845 w 7598875"/>
              <a:gd name="connsiteY17" fmla="*/ 44504 h 2305332"/>
              <a:gd name="connsiteX18" fmla="*/ 4675909 w 7598875"/>
              <a:gd name="connsiteY18" fmla="*/ 236826 h 2305332"/>
              <a:gd name="connsiteX19" fmla="*/ 4852555 w 7598875"/>
              <a:gd name="connsiteY19" fmla="*/ 143307 h 2305332"/>
              <a:gd name="connsiteX20" fmla="*/ 5060373 w 7598875"/>
              <a:gd name="connsiteY20" fmla="*/ 694026 h 2305332"/>
              <a:gd name="connsiteX21" fmla="*/ 5237018 w 7598875"/>
              <a:gd name="connsiteY21" fmla="*/ 704417 h 2305332"/>
              <a:gd name="connsiteX22" fmla="*/ 5444836 w 7598875"/>
              <a:gd name="connsiteY22" fmla="*/ 777153 h 2305332"/>
              <a:gd name="connsiteX23" fmla="*/ 5663045 w 7598875"/>
              <a:gd name="connsiteY23" fmla="*/ 1057707 h 2305332"/>
              <a:gd name="connsiteX24" fmla="*/ 5829300 w 7598875"/>
              <a:gd name="connsiteY24" fmla="*/ 1244744 h 2305332"/>
              <a:gd name="connsiteX25" fmla="*/ 6047509 w 7598875"/>
              <a:gd name="connsiteY25" fmla="*/ 1410998 h 2305332"/>
              <a:gd name="connsiteX26" fmla="*/ 6244936 w 7598875"/>
              <a:gd name="connsiteY26" fmla="*/ 1400607 h 2305332"/>
              <a:gd name="connsiteX27" fmla="*/ 6442364 w 7598875"/>
              <a:gd name="connsiteY27" fmla="*/ 1036926 h 2305332"/>
              <a:gd name="connsiteX28" fmla="*/ 6619009 w 7598875"/>
              <a:gd name="connsiteY28" fmla="*/ 309562 h 2305332"/>
              <a:gd name="connsiteX29" fmla="*/ 6816436 w 7598875"/>
              <a:gd name="connsiteY29" fmla="*/ 455035 h 2305332"/>
              <a:gd name="connsiteX30" fmla="*/ 7045036 w 7598875"/>
              <a:gd name="connsiteY30" fmla="*/ 413471 h 2305332"/>
              <a:gd name="connsiteX31" fmla="*/ 7408718 w 7598875"/>
              <a:gd name="connsiteY31" fmla="*/ 236826 h 2305332"/>
              <a:gd name="connsiteX32" fmla="*/ 7585364 w 7598875"/>
              <a:gd name="connsiteY32" fmla="*/ 39398 h 2305332"/>
              <a:gd name="connsiteX33" fmla="*/ 7595755 w 7598875"/>
              <a:gd name="connsiteY33" fmla="*/ 8226 h 2305332"/>
              <a:gd name="connsiteX34" fmla="*/ 7598875 w 7598875"/>
              <a:gd name="connsiteY34" fmla="*/ 0 h 2305332"/>
              <a:gd name="connsiteX0" fmla="*/ 0 w 7598875"/>
              <a:gd name="connsiteY0" fmla="*/ 1909762 h 2305332"/>
              <a:gd name="connsiteX1" fmla="*/ 258710 w 7598875"/>
              <a:gd name="connsiteY1" fmla="*/ 1910299 h 2305332"/>
              <a:gd name="connsiteX2" fmla="*/ 639217 w 7598875"/>
              <a:gd name="connsiteY2" fmla="*/ 2144542 h 2305332"/>
              <a:gd name="connsiteX3" fmla="*/ 935182 w 7598875"/>
              <a:gd name="connsiteY3" fmla="*/ 2086407 h 2305332"/>
              <a:gd name="connsiteX4" fmla="*/ 1153391 w 7598875"/>
              <a:gd name="connsiteY4" fmla="*/ 1992889 h 2305332"/>
              <a:gd name="connsiteX5" fmla="*/ 1381991 w 7598875"/>
              <a:gd name="connsiteY5" fmla="*/ 2065626 h 2305332"/>
              <a:gd name="connsiteX6" fmla="*/ 1866820 w 7598875"/>
              <a:gd name="connsiteY6" fmla="*/ 2305332 h 2305332"/>
              <a:gd name="connsiteX7" fmla="*/ 2306782 w 7598875"/>
              <a:gd name="connsiteY7" fmla="*/ 1681162 h 2305332"/>
              <a:gd name="connsiteX8" fmla="*/ 2514600 w 7598875"/>
              <a:gd name="connsiteY8" fmla="*/ 1629207 h 2305332"/>
              <a:gd name="connsiteX9" fmla="*/ 2753591 w 7598875"/>
              <a:gd name="connsiteY9" fmla="*/ 1473344 h 2305332"/>
              <a:gd name="connsiteX10" fmla="*/ 2899064 w 7598875"/>
              <a:gd name="connsiteY10" fmla="*/ 1182398 h 2305332"/>
              <a:gd name="connsiteX11" fmla="*/ 3106882 w 7598875"/>
              <a:gd name="connsiteY11" fmla="*/ 1223962 h 2305332"/>
              <a:gd name="connsiteX12" fmla="*/ 3314700 w 7598875"/>
              <a:gd name="connsiteY12" fmla="*/ 1120053 h 2305332"/>
              <a:gd name="connsiteX13" fmla="*/ 3512127 w 7598875"/>
              <a:gd name="connsiteY13" fmla="*/ 1317480 h 2305332"/>
              <a:gd name="connsiteX14" fmla="*/ 3667991 w 7598875"/>
              <a:gd name="connsiteY14" fmla="*/ 1234353 h 2305332"/>
              <a:gd name="connsiteX15" fmla="*/ 3896591 w 7598875"/>
              <a:gd name="connsiteY15" fmla="*/ 1161617 h 2305332"/>
              <a:gd name="connsiteX16" fmla="*/ 4083627 w 7598875"/>
              <a:gd name="connsiteY16" fmla="*/ 933017 h 2305332"/>
              <a:gd name="connsiteX17" fmla="*/ 4497845 w 7598875"/>
              <a:gd name="connsiteY17" fmla="*/ 44504 h 2305332"/>
              <a:gd name="connsiteX18" fmla="*/ 4675909 w 7598875"/>
              <a:gd name="connsiteY18" fmla="*/ 236826 h 2305332"/>
              <a:gd name="connsiteX19" fmla="*/ 4882665 w 7598875"/>
              <a:gd name="connsiteY19" fmla="*/ 148413 h 2305332"/>
              <a:gd name="connsiteX20" fmla="*/ 5060373 w 7598875"/>
              <a:gd name="connsiteY20" fmla="*/ 694026 h 2305332"/>
              <a:gd name="connsiteX21" fmla="*/ 5237018 w 7598875"/>
              <a:gd name="connsiteY21" fmla="*/ 704417 h 2305332"/>
              <a:gd name="connsiteX22" fmla="*/ 5444836 w 7598875"/>
              <a:gd name="connsiteY22" fmla="*/ 777153 h 2305332"/>
              <a:gd name="connsiteX23" fmla="*/ 5663045 w 7598875"/>
              <a:gd name="connsiteY23" fmla="*/ 1057707 h 2305332"/>
              <a:gd name="connsiteX24" fmla="*/ 5829300 w 7598875"/>
              <a:gd name="connsiteY24" fmla="*/ 1244744 h 2305332"/>
              <a:gd name="connsiteX25" fmla="*/ 6047509 w 7598875"/>
              <a:gd name="connsiteY25" fmla="*/ 1410998 h 2305332"/>
              <a:gd name="connsiteX26" fmla="*/ 6244936 w 7598875"/>
              <a:gd name="connsiteY26" fmla="*/ 1400607 h 2305332"/>
              <a:gd name="connsiteX27" fmla="*/ 6442364 w 7598875"/>
              <a:gd name="connsiteY27" fmla="*/ 1036926 h 2305332"/>
              <a:gd name="connsiteX28" fmla="*/ 6619009 w 7598875"/>
              <a:gd name="connsiteY28" fmla="*/ 309562 h 2305332"/>
              <a:gd name="connsiteX29" fmla="*/ 6816436 w 7598875"/>
              <a:gd name="connsiteY29" fmla="*/ 455035 h 2305332"/>
              <a:gd name="connsiteX30" fmla="*/ 7045036 w 7598875"/>
              <a:gd name="connsiteY30" fmla="*/ 413471 h 2305332"/>
              <a:gd name="connsiteX31" fmla="*/ 7408718 w 7598875"/>
              <a:gd name="connsiteY31" fmla="*/ 236826 h 2305332"/>
              <a:gd name="connsiteX32" fmla="*/ 7585364 w 7598875"/>
              <a:gd name="connsiteY32" fmla="*/ 39398 h 2305332"/>
              <a:gd name="connsiteX33" fmla="*/ 7595755 w 7598875"/>
              <a:gd name="connsiteY33" fmla="*/ 8226 h 2305332"/>
              <a:gd name="connsiteX34" fmla="*/ 7598875 w 7598875"/>
              <a:gd name="connsiteY34" fmla="*/ 0 h 2305332"/>
              <a:gd name="connsiteX0" fmla="*/ 0 w 7598875"/>
              <a:gd name="connsiteY0" fmla="*/ 1909762 h 2305332"/>
              <a:gd name="connsiteX1" fmla="*/ 258710 w 7598875"/>
              <a:gd name="connsiteY1" fmla="*/ 1910299 h 2305332"/>
              <a:gd name="connsiteX2" fmla="*/ 639217 w 7598875"/>
              <a:gd name="connsiteY2" fmla="*/ 2144542 h 2305332"/>
              <a:gd name="connsiteX3" fmla="*/ 935182 w 7598875"/>
              <a:gd name="connsiteY3" fmla="*/ 2086407 h 2305332"/>
              <a:gd name="connsiteX4" fmla="*/ 1153391 w 7598875"/>
              <a:gd name="connsiteY4" fmla="*/ 1992889 h 2305332"/>
              <a:gd name="connsiteX5" fmla="*/ 1381991 w 7598875"/>
              <a:gd name="connsiteY5" fmla="*/ 2065626 h 2305332"/>
              <a:gd name="connsiteX6" fmla="*/ 1866820 w 7598875"/>
              <a:gd name="connsiteY6" fmla="*/ 2305332 h 2305332"/>
              <a:gd name="connsiteX7" fmla="*/ 2306782 w 7598875"/>
              <a:gd name="connsiteY7" fmla="*/ 1681162 h 2305332"/>
              <a:gd name="connsiteX8" fmla="*/ 2514600 w 7598875"/>
              <a:gd name="connsiteY8" fmla="*/ 1629207 h 2305332"/>
              <a:gd name="connsiteX9" fmla="*/ 2753591 w 7598875"/>
              <a:gd name="connsiteY9" fmla="*/ 1473344 h 2305332"/>
              <a:gd name="connsiteX10" fmla="*/ 2899064 w 7598875"/>
              <a:gd name="connsiteY10" fmla="*/ 1182398 h 2305332"/>
              <a:gd name="connsiteX11" fmla="*/ 3106882 w 7598875"/>
              <a:gd name="connsiteY11" fmla="*/ 1223962 h 2305332"/>
              <a:gd name="connsiteX12" fmla="*/ 3314700 w 7598875"/>
              <a:gd name="connsiteY12" fmla="*/ 1120053 h 2305332"/>
              <a:gd name="connsiteX13" fmla="*/ 3512127 w 7598875"/>
              <a:gd name="connsiteY13" fmla="*/ 1317480 h 2305332"/>
              <a:gd name="connsiteX14" fmla="*/ 3667991 w 7598875"/>
              <a:gd name="connsiteY14" fmla="*/ 1234353 h 2305332"/>
              <a:gd name="connsiteX15" fmla="*/ 3896591 w 7598875"/>
              <a:gd name="connsiteY15" fmla="*/ 1161617 h 2305332"/>
              <a:gd name="connsiteX16" fmla="*/ 4083627 w 7598875"/>
              <a:gd name="connsiteY16" fmla="*/ 933017 h 2305332"/>
              <a:gd name="connsiteX17" fmla="*/ 4497845 w 7598875"/>
              <a:gd name="connsiteY17" fmla="*/ 44504 h 2305332"/>
              <a:gd name="connsiteX18" fmla="*/ 4706019 w 7598875"/>
              <a:gd name="connsiteY18" fmla="*/ 241931 h 2305332"/>
              <a:gd name="connsiteX19" fmla="*/ 4882665 w 7598875"/>
              <a:gd name="connsiteY19" fmla="*/ 148413 h 2305332"/>
              <a:gd name="connsiteX20" fmla="*/ 5060373 w 7598875"/>
              <a:gd name="connsiteY20" fmla="*/ 694026 h 2305332"/>
              <a:gd name="connsiteX21" fmla="*/ 5237018 w 7598875"/>
              <a:gd name="connsiteY21" fmla="*/ 704417 h 2305332"/>
              <a:gd name="connsiteX22" fmla="*/ 5444836 w 7598875"/>
              <a:gd name="connsiteY22" fmla="*/ 777153 h 2305332"/>
              <a:gd name="connsiteX23" fmla="*/ 5663045 w 7598875"/>
              <a:gd name="connsiteY23" fmla="*/ 1057707 h 2305332"/>
              <a:gd name="connsiteX24" fmla="*/ 5829300 w 7598875"/>
              <a:gd name="connsiteY24" fmla="*/ 1244744 h 2305332"/>
              <a:gd name="connsiteX25" fmla="*/ 6047509 w 7598875"/>
              <a:gd name="connsiteY25" fmla="*/ 1410998 h 2305332"/>
              <a:gd name="connsiteX26" fmla="*/ 6244936 w 7598875"/>
              <a:gd name="connsiteY26" fmla="*/ 1400607 h 2305332"/>
              <a:gd name="connsiteX27" fmla="*/ 6442364 w 7598875"/>
              <a:gd name="connsiteY27" fmla="*/ 1036926 h 2305332"/>
              <a:gd name="connsiteX28" fmla="*/ 6619009 w 7598875"/>
              <a:gd name="connsiteY28" fmla="*/ 309562 h 2305332"/>
              <a:gd name="connsiteX29" fmla="*/ 6816436 w 7598875"/>
              <a:gd name="connsiteY29" fmla="*/ 455035 h 2305332"/>
              <a:gd name="connsiteX30" fmla="*/ 7045036 w 7598875"/>
              <a:gd name="connsiteY30" fmla="*/ 413471 h 2305332"/>
              <a:gd name="connsiteX31" fmla="*/ 7408718 w 7598875"/>
              <a:gd name="connsiteY31" fmla="*/ 236826 h 2305332"/>
              <a:gd name="connsiteX32" fmla="*/ 7585364 w 7598875"/>
              <a:gd name="connsiteY32" fmla="*/ 39398 h 2305332"/>
              <a:gd name="connsiteX33" fmla="*/ 7595755 w 7598875"/>
              <a:gd name="connsiteY33" fmla="*/ 8226 h 2305332"/>
              <a:gd name="connsiteX34" fmla="*/ 7598875 w 7598875"/>
              <a:gd name="connsiteY34" fmla="*/ 0 h 2305332"/>
              <a:gd name="connsiteX0" fmla="*/ 0 w 7634003"/>
              <a:gd name="connsiteY0" fmla="*/ 1965927 h 2361497"/>
              <a:gd name="connsiteX1" fmla="*/ 258710 w 7634003"/>
              <a:gd name="connsiteY1" fmla="*/ 1966464 h 2361497"/>
              <a:gd name="connsiteX2" fmla="*/ 639217 w 7634003"/>
              <a:gd name="connsiteY2" fmla="*/ 2200707 h 2361497"/>
              <a:gd name="connsiteX3" fmla="*/ 935182 w 7634003"/>
              <a:gd name="connsiteY3" fmla="*/ 2142572 h 2361497"/>
              <a:gd name="connsiteX4" fmla="*/ 1153391 w 7634003"/>
              <a:gd name="connsiteY4" fmla="*/ 2049054 h 2361497"/>
              <a:gd name="connsiteX5" fmla="*/ 1381991 w 7634003"/>
              <a:gd name="connsiteY5" fmla="*/ 2121791 h 2361497"/>
              <a:gd name="connsiteX6" fmla="*/ 1866820 w 7634003"/>
              <a:gd name="connsiteY6" fmla="*/ 2361497 h 2361497"/>
              <a:gd name="connsiteX7" fmla="*/ 2306782 w 7634003"/>
              <a:gd name="connsiteY7" fmla="*/ 1737327 h 2361497"/>
              <a:gd name="connsiteX8" fmla="*/ 2514600 w 7634003"/>
              <a:gd name="connsiteY8" fmla="*/ 1685372 h 2361497"/>
              <a:gd name="connsiteX9" fmla="*/ 2753591 w 7634003"/>
              <a:gd name="connsiteY9" fmla="*/ 1529509 h 2361497"/>
              <a:gd name="connsiteX10" fmla="*/ 2899064 w 7634003"/>
              <a:gd name="connsiteY10" fmla="*/ 1238563 h 2361497"/>
              <a:gd name="connsiteX11" fmla="*/ 3106882 w 7634003"/>
              <a:gd name="connsiteY11" fmla="*/ 1280127 h 2361497"/>
              <a:gd name="connsiteX12" fmla="*/ 3314700 w 7634003"/>
              <a:gd name="connsiteY12" fmla="*/ 1176218 h 2361497"/>
              <a:gd name="connsiteX13" fmla="*/ 3512127 w 7634003"/>
              <a:gd name="connsiteY13" fmla="*/ 1373645 h 2361497"/>
              <a:gd name="connsiteX14" fmla="*/ 3667991 w 7634003"/>
              <a:gd name="connsiteY14" fmla="*/ 1290518 h 2361497"/>
              <a:gd name="connsiteX15" fmla="*/ 3896591 w 7634003"/>
              <a:gd name="connsiteY15" fmla="*/ 1217782 h 2361497"/>
              <a:gd name="connsiteX16" fmla="*/ 4083627 w 7634003"/>
              <a:gd name="connsiteY16" fmla="*/ 989182 h 2361497"/>
              <a:gd name="connsiteX17" fmla="*/ 4497845 w 7634003"/>
              <a:gd name="connsiteY17" fmla="*/ 100669 h 2361497"/>
              <a:gd name="connsiteX18" fmla="*/ 4706019 w 7634003"/>
              <a:gd name="connsiteY18" fmla="*/ 298096 h 2361497"/>
              <a:gd name="connsiteX19" fmla="*/ 4882665 w 7634003"/>
              <a:gd name="connsiteY19" fmla="*/ 204578 h 2361497"/>
              <a:gd name="connsiteX20" fmla="*/ 5060373 w 7634003"/>
              <a:gd name="connsiteY20" fmla="*/ 750191 h 2361497"/>
              <a:gd name="connsiteX21" fmla="*/ 5237018 w 7634003"/>
              <a:gd name="connsiteY21" fmla="*/ 760582 h 2361497"/>
              <a:gd name="connsiteX22" fmla="*/ 5444836 w 7634003"/>
              <a:gd name="connsiteY22" fmla="*/ 833318 h 2361497"/>
              <a:gd name="connsiteX23" fmla="*/ 5663045 w 7634003"/>
              <a:gd name="connsiteY23" fmla="*/ 1113872 h 2361497"/>
              <a:gd name="connsiteX24" fmla="*/ 5829300 w 7634003"/>
              <a:gd name="connsiteY24" fmla="*/ 1300909 h 2361497"/>
              <a:gd name="connsiteX25" fmla="*/ 6047509 w 7634003"/>
              <a:gd name="connsiteY25" fmla="*/ 1467163 h 2361497"/>
              <a:gd name="connsiteX26" fmla="*/ 6244936 w 7634003"/>
              <a:gd name="connsiteY26" fmla="*/ 1456772 h 2361497"/>
              <a:gd name="connsiteX27" fmla="*/ 6442364 w 7634003"/>
              <a:gd name="connsiteY27" fmla="*/ 1093091 h 2361497"/>
              <a:gd name="connsiteX28" fmla="*/ 6619009 w 7634003"/>
              <a:gd name="connsiteY28" fmla="*/ 365727 h 2361497"/>
              <a:gd name="connsiteX29" fmla="*/ 6816436 w 7634003"/>
              <a:gd name="connsiteY29" fmla="*/ 511200 h 2361497"/>
              <a:gd name="connsiteX30" fmla="*/ 7045036 w 7634003"/>
              <a:gd name="connsiteY30" fmla="*/ 469636 h 2361497"/>
              <a:gd name="connsiteX31" fmla="*/ 7408718 w 7634003"/>
              <a:gd name="connsiteY31" fmla="*/ 292991 h 2361497"/>
              <a:gd name="connsiteX32" fmla="*/ 7585364 w 7634003"/>
              <a:gd name="connsiteY32" fmla="*/ 95563 h 2361497"/>
              <a:gd name="connsiteX33" fmla="*/ 7595755 w 7634003"/>
              <a:gd name="connsiteY33" fmla="*/ 64391 h 2361497"/>
              <a:gd name="connsiteX34" fmla="*/ 7634003 w 7634003"/>
              <a:gd name="connsiteY34" fmla="*/ 0 h 2361497"/>
              <a:gd name="connsiteX0" fmla="*/ 0 w 7776435"/>
              <a:gd name="connsiteY0" fmla="*/ 1989259 h 2384829"/>
              <a:gd name="connsiteX1" fmla="*/ 258710 w 7776435"/>
              <a:gd name="connsiteY1" fmla="*/ 1989796 h 2384829"/>
              <a:gd name="connsiteX2" fmla="*/ 639217 w 7776435"/>
              <a:gd name="connsiteY2" fmla="*/ 2224039 h 2384829"/>
              <a:gd name="connsiteX3" fmla="*/ 935182 w 7776435"/>
              <a:gd name="connsiteY3" fmla="*/ 2165904 h 2384829"/>
              <a:gd name="connsiteX4" fmla="*/ 1153391 w 7776435"/>
              <a:gd name="connsiteY4" fmla="*/ 2072386 h 2384829"/>
              <a:gd name="connsiteX5" fmla="*/ 1381991 w 7776435"/>
              <a:gd name="connsiteY5" fmla="*/ 2145123 h 2384829"/>
              <a:gd name="connsiteX6" fmla="*/ 1866820 w 7776435"/>
              <a:gd name="connsiteY6" fmla="*/ 2384829 h 2384829"/>
              <a:gd name="connsiteX7" fmla="*/ 2306782 w 7776435"/>
              <a:gd name="connsiteY7" fmla="*/ 1760659 h 2384829"/>
              <a:gd name="connsiteX8" fmla="*/ 2514600 w 7776435"/>
              <a:gd name="connsiteY8" fmla="*/ 1708704 h 2384829"/>
              <a:gd name="connsiteX9" fmla="*/ 2753591 w 7776435"/>
              <a:gd name="connsiteY9" fmla="*/ 1552841 h 2384829"/>
              <a:gd name="connsiteX10" fmla="*/ 2899064 w 7776435"/>
              <a:gd name="connsiteY10" fmla="*/ 1261895 h 2384829"/>
              <a:gd name="connsiteX11" fmla="*/ 3106882 w 7776435"/>
              <a:gd name="connsiteY11" fmla="*/ 1303459 h 2384829"/>
              <a:gd name="connsiteX12" fmla="*/ 3314700 w 7776435"/>
              <a:gd name="connsiteY12" fmla="*/ 1199550 h 2384829"/>
              <a:gd name="connsiteX13" fmla="*/ 3512127 w 7776435"/>
              <a:gd name="connsiteY13" fmla="*/ 1396977 h 2384829"/>
              <a:gd name="connsiteX14" fmla="*/ 3667991 w 7776435"/>
              <a:gd name="connsiteY14" fmla="*/ 1313850 h 2384829"/>
              <a:gd name="connsiteX15" fmla="*/ 3896591 w 7776435"/>
              <a:gd name="connsiteY15" fmla="*/ 1241114 h 2384829"/>
              <a:gd name="connsiteX16" fmla="*/ 4083627 w 7776435"/>
              <a:gd name="connsiteY16" fmla="*/ 1012514 h 2384829"/>
              <a:gd name="connsiteX17" fmla="*/ 4497845 w 7776435"/>
              <a:gd name="connsiteY17" fmla="*/ 124001 h 2384829"/>
              <a:gd name="connsiteX18" fmla="*/ 4706019 w 7776435"/>
              <a:gd name="connsiteY18" fmla="*/ 321428 h 2384829"/>
              <a:gd name="connsiteX19" fmla="*/ 4882665 w 7776435"/>
              <a:gd name="connsiteY19" fmla="*/ 227910 h 2384829"/>
              <a:gd name="connsiteX20" fmla="*/ 5060373 w 7776435"/>
              <a:gd name="connsiteY20" fmla="*/ 773523 h 2384829"/>
              <a:gd name="connsiteX21" fmla="*/ 5237018 w 7776435"/>
              <a:gd name="connsiteY21" fmla="*/ 783914 h 2384829"/>
              <a:gd name="connsiteX22" fmla="*/ 5444836 w 7776435"/>
              <a:gd name="connsiteY22" fmla="*/ 856650 h 2384829"/>
              <a:gd name="connsiteX23" fmla="*/ 5663045 w 7776435"/>
              <a:gd name="connsiteY23" fmla="*/ 1137204 h 2384829"/>
              <a:gd name="connsiteX24" fmla="*/ 5829300 w 7776435"/>
              <a:gd name="connsiteY24" fmla="*/ 1324241 h 2384829"/>
              <a:gd name="connsiteX25" fmla="*/ 6047509 w 7776435"/>
              <a:gd name="connsiteY25" fmla="*/ 1490495 h 2384829"/>
              <a:gd name="connsiteX26" fmla="*/ 6244936 w 7776435"/>
              <a:gd name="connsiteY26" fmla="*/ 1480104 h 2384829"/>
              <a:gd name="connsiteX27" fmla="*/ 6442364 w 7776435"/>
              <a:gd name="connsiteY27" fmla="*/ 1116423 h 2384829"/>
              <a:gd name="connsiteX28" fmla="*/ 6619009 w 7776435"/>
              <a:gd name="connsiteY28" fmla="*/ 389059 h 2384829"/>
              <a:gd name="connsiteX29" fmla="*/ 6816436 w 7776435"/>
              <a:gd name="connsiteY29" fmla="*/ 534532 h 2384829"/>
              <a:gd name="connsiteX30" fmla="*/ 7045036 w 7776435"/>
              <a:gd name="connsiteY30" fmla="*/ 492968 h 2384829"/>
              <a:gd name="connsiteX31" fmla="*/ 7408718 w 7776435"/>
              <a:gd name="connsiteY31" fmla="*/ 316323 h 2384829"/>
              <a:gd name="connsiteX32" fmla="*/ 7585364 w 7776435"/>
              <a:gd name="connsiteY32" fmla="*/ 118895 h 2384829"/>
              <a:gd name="connsiteX33" fmla="*/ 7776410 w 7776435"/>
              <a:gd name="connsiteY33" fmla="*/ 922 h 2384829"/>
              <a:gd name="connsiteX34" fmla="*/ 7634003 w 7776435"/>
              <a:gd name="connsiteY34" fmla="*/ 23332 h 2384829"/>
              <a:gd name="connsiteX0" fmla="*/ 0 w 7634003"/>
              <a:gd name="connsiteY0" fmla="*/ 1965927 h 2361497"/>
              <a:gd name="connsiteX1" fmla="*/ 258710 w 7634003"/>
              <a:gd name="connsiteY1" fmla="*/ 1966464 h 2361497"/>
              <a:gd name="connsiteX2" fmla="*/ 639217 w 7634003"/>
              <a:gd name="connsiteY2" fmla="*/ 2200707 h 2361497"/>
              <a:gd name="connsiteX3" fmla="*/ 935182 w 7634003"/>
              <a:gd name="connsiteY3" fmla="*/ 2142572 h 2361497"/>
              <a:gd name="connsiteX4" fmla="*/ 1153391 w 7634003"/>
              <a:gd name="connsiteY4" fmla="*/ 2049054 h 2361497"/>
              <a:gd name="connsiteX5" fmla="*/ 1381991 w 7634003"/>
              <a:gd name="connsiteY5" fmla="*/ 2121791 h 2361497"/>
              <a:gd name="connsiteX6" fmla="*/ 1866820 w 7634003"/>
              <a:gd name="connsiteY6" fmla="*/ 2361497 h 2361497"/>
              <a:gd name="connsiteX7" fmla="*/ 2306782 w 7634003"/>
              <a:gd name="connsiteY7" fmla="*/ 1737327 h 2361497"/>
              <a:gd name="connsiteX8" fmla="*/ 2514600 w 7634003"/>
              <a:gd name="connsiteY8" fmla="*/ 1685372 h 2361497"/>
              <a:gd name="connsiteX9" fmla="*/ 2753591 w 7634003"/>
              <a:gd name="connsiteY9" fmla="*/ 1529509 h 2361497"/>
              <a:gd name="connsiteX10" fmla="*/ 2899064 w 7634003"/>
              <a:gd name="connsiteY10" fmla="*/ 1238563 h 2361497"/>
              <a:gd name="connsiteX11" fmla="*/ 3106882 w 7634003"/>
              <a:gd name="connsiteY11" fmla="*/ 1280127 h 2361497"/>
              <a:gd name="connsiteX12" fmla="*/ 3314700 w 7634003"/>
              <a:gd name="connsiteY12" fmla="*/ 1176218 h 2361497"/>
              <a:gd name="connsiteX13" fmla="*/ 3512127 w 7634003"/>
              <a:gd name="connsiteY13" fmla="*/ 1373645 h 2361497"/>
              <a:gd name="connsiteX14" fmla="*/ 3667991 w 7634003"/>
              <a:gd name="connsiteY14" fmla="*/ 1290518 h 2361497"/>
              <a:gd name="connsiteX15" fmla="*/ 3896591 w 7634003"/>
              <a:gd name="connsiteY15" fmla="*/ 1217782 h 2361497"/>
              <a:gd name="connsiteX16" fmla="*/ 4083627 w 7634003"/>
              <a:gd name="connsiteY16" fmla="*/ 989182 h 2361497"/>
              <a:gd name="connsiteX17" fmla="*/ 4497845 w 7634003"/>
              <a:gd name="connsiteY17" fmla="*/ 100669 h 2361497"/>
              <a:gd name="connsiteX18" fmla="*/ 4706019 w 7634003"/>
              <a:gd name="connsiteY18" fmla="*/ 298096 h 2361497"/>
              <a:gd name="connsiteX19" fmla="*/ 4882665 w 7634003"/>
              <a:gd name="connsiteY19" fmla="*/ 204578 h 2361497"/>
              <a:gd name="connsiteX20" fmla="*/ 5060373 w 7634003"/>
              <a:gd name="connsiteY20" fmla="*/ 750191 h 2361497"/>
              <a:gd name="connsiteX21" fmla="*/ 5237018 w 7634003"/>
              <a:gd name="connsiteY21" fmla="*/ 760582 h 2361497"/>
              <a:gd name="connsiteX22" fmla="*/ 5444836 w 7634003"/>
              <a:gd name="connsiteY22" fmla="*/ 833318 h 2361497"/>
              <a:gd name="connsiteX23" fmla="*/ 5663045 w 7634003"/>
              <a:gd name="connsiteY23" fmla="*/ 1113872 h 2361497"/>
              <a:gd name="connsiteX24" fmla="*/ 5829300 w 7634003"/>
              <a:gd name="connsiteY24" fmla="*/ 1300909 h 2361497"/>
              <a:gd name="connsiteX25" fmla="*/ 6047509 w 7634003"/>
              <a:gd name="connsiteY25" fmla="*/ 1467163 h 2361497"/>
              <a:gd name="connsiteX26" fmla="*/ 6244936 w 7634003"/>
              <a:gd name="connsiteY26" fmla="*/ 1456772 h 2361497"/>
              <a:gd name="connsiteX27" fmla="*/ 6442364 w 7634003"/>
              <a:gd name="connsiteY27" fmla="*/ 1093091 h 2361497"/>
              <a:gd name="connsiteX28" fmla="*/ 6619009 w 7634003"/>
              <a:gd name="connsiteY28" fmla="*/ 365727 h 2361497"/>
              <a:gd name="connsiteX29" fmla="*/ 6816436 w 7634003"/>
              <a:gd name="connsiteY29" fmla="*/ 511200 h 2361497"/>
              <a:gd name="connsiteX30" fmla="*/ 7045036 w 7634003"/>
              <a:gd name="connsiteY30" fmla="*/ 469636 h 2361497"/>
              <a:gd name="connsiteX31" fmla="*/ 7408718 w 7634003"/>
              <a:gd name="connsiteY31" fmla="*/ 292991 h 2361497"/>
              <a:gd name="connsiteX32" fmla="*/ 7585364 w 7634003"/>
              <a:gd name="connsiteY32" fmla="*/ 95563 h 2361497"/>
              <a:gd name="connsiteX33" fmla="*/ 7634003 w 7634003"/>
              <a:gd name="connsiteY33" fmla="*/ 0 h 236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4003" h="2361497">
                <a:moveTo>
                  <a:pt x="0" y="1965927"/>
                </a:moveTo>
                <a:lnTo>
                  <a:pt x="258710" y="1966464"/>
                </a:lnTo>
                <a:lnTo>
                  <a:pt x="639217" y="2200707"/>
                </a:lnTo>
                <a:lnTo>
                  <a:pt x="935182" y="2142572"/>
                </a:lnTo>
                <a:lnTo>
                  <a:pt x="1153391" y="2049054"/>
                </a:lnTo>
                <a:lnTo>
                  <a:pt x="1381991" y="2121791"/>
                </a:lnTo>
                <a:lnTo>
                  <a:pt x="1866820" y="2361497"/>
                </a:lnTo>
                <a:lnTo>
                  <a:pt x="2306782" y="1737327"/>
                </a:lnTo>
                <a:lnTo>
                  <a:pt x="2514600" y="1685372"/>
                </a:lnTo>
                <a:lnTo>
                  <a:pt x="2753591" y="1529509"/>
                </a:lnTo>
                <a:lnTo>
                  <a:pt x="2899064" y="1238563"/>
                </a:lnTo>
                <a:lnTo>
                  <a:pt x="3106882" y="1280127"/>
                </a:lnTo>
                <a:lnTo>
                  <a:pt x="3314700" y="1176218"/>
                </a:lnTo>
                <a:lnTo>
                  <a:pt x="3512127" y="1373645"/>
                </a:lnTo>
                <a:lnTo>
                  <a:pt x="3667991" y="1290518"/>
                </a:lnTo>
                <a:lnTo>
                  <a:pt x="3896591" y="1217782"/>
                </a:lnTo>
                <a:lnTo>
                  <a:pt x="4083627" y="989182"/>
                </a:lnTo>
                <a:lnTo>
                  <a:pt x="4497845" y="100669"/>
                </a:lnTo>
                <a:lnTo>
                  <a:pt x="4706019" y="298096"/>
                </a:lnTo>
                <a:lnTo>
                  <a:pt x="4882665" y="204578"/>
                </a:lnTo>
                <a:lnTo>
                  <a:pt x="5060373" y="750191"/>
                </a:lnTo>
                <a:lnTo>
                  <a:pt x="5237018" y="760582"/>
                </a:lnTo>
                <a:lnTo>
                  <a:pt x="5444836" y="833318"/>
                </a:lnTo>
                <a:lnTo>
                  <a:pt x="5663045" y="1113872"/>
                </a:lnTo>
                <a:lnTo>
                  <a:pt x="5829300" y="1300909"/>
                </a:lnTo>
                <a:lnTo>
                  <a:pt x="6047509" y="1467163"/>
                </a:lnTo>
                <a:lnTo>
                  <a:pt x="6244936" y="1456772"/>
                </a:lnTo>
                <a:lnTo>
                  <a:pt x="6442364" y="1093091"/>
                </a:lnTo>
                <a:lnTo>
                  <a:pt x="6619009" y="365727"/>
                </a:lnTo>
                <a:lnTo>
                  <a:pt x="6816436" y="511200"/>
                </a:lnTo>
                <a:lnTo>
                  <a:pt x="7045036" y="469636"/>
                </a:lnTo>
                <a:lnTo>
                  <a:pt x="7408718" y="292991"/>
                </a:lnTo>
                <a:lnTo>
                  <a:pt x="7585364" y="95563"/>
                </a:lnTo>
                <a:lnTo>
                  <a:pt x="7634003" y="0"/>
                </a:lnTo>
              </a:path>
            </a:pathLst>
          </a:custGeom>
          <a:noFill/>
          <a:ln w="28575">
            <a:solidFill>
              <a:srgbClr val="053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39A6"/>
              </a:solidFill>
            </a:endParaRPr>
          </a:p>
        </p:txBody>
      </p:sp>
      <p:sp>
        <p:nvSpPr>
          <p:cNvPr id="7" name="Freeform 6">
            <a:extLst>
              <a:ext uri="{C183D7F6-B498-43B3-948B-1728B52AA6E4}">
                <adec:decorative xmlns:adec="http://schemas.microsoft.com/office/drawing/2017/decorative" xmlns="" val="1"/>
              </a:ext>
            </a:extLst>
          </p:cNvPr>
          <p:cNvSpPr/>
          <p:nvPr/>
        </p:nvSpPr>
        <p:spPr>
          <a:xfrm>
            <a:off x="1713342" y="4240657"/>
            <a:ext cx="8119331" cy="1024102"/>
          </a:xfrm>
          <a:custGeom>
            <a:avLst/>
            <a:gdLst>
              <a:gd name="connsiteX0" fmla="*/ 0 w 7710054"/>
              <a:gd name="connsiteY0" fmla="*/ 955964 h 976746"/>
              <a:gd name="connsiteX1" fmla="*/ 332509 w 7710054"/>
              <a:gd name="connsiteY1" fmla="*/ 976746 h 976746"/>
              <a:gd name="connsiteX2" fmla="*/ 665018 w 7710054"/>
              <a:gd name="connsiteY2" fmla="*/ 685800 h 976746"/>
              <a:gd name="connsiteX3" fmla="*/ 893618 w 7710054"/>
              <a:gd name="connsiteY3" fmla="*/ 831273 h 976746"/>
              <a:gd name="connsiteX4" fmla="*/ 1039091 w 7710054"/>
              <a:gd name="connsiteY4" fmla="*/ 727364 h 976746"/>
              <a:gd name="connsiteX5" fmla="*/ 1236518 w 7710054"/>
              <a:gd name="connsiteY5" fmla="*/ 955964 h 976746"/>
              <a:gd name="connsiteX6" fmla="*/ 1465118 w 7710054"/>
              <a:gd name="connsiteY6" fmla="*/ 966355 h 976746"/>
              <a:gd name="connsiteX7" fmla="*/ 1662545 w 7710054"/>
              <a:gd name="connsiteY7" fmla="*/ 924791 h 976746"/>
              <a:gd name="connsiteX8" fmla="*/ 1849582 w 7710054"/>
              <a:gd name="connsiteY8" fmla="*/ 737755 h 976746"/>
              <a:gd name="connsiteX9" fmla="*/ 2067791 w 7710054"/>
              <a:gd name="connsiteY9" fmla="*/ 654628 h 976746"/>
              <a:gd name="connsiteX10" fmla="*/ 2244436 w 7710054"/>
              <a:gd name="connsiteY10" fmla="*/ 446809 h 976746"/>
              <a:gd name="connsiteX11" fmla="*/ 2421082 w 7710054"/>
              <a:gd name="connsiteY11" fmla="*/ 623455 h 976746"/>
              <a:gd name="connsiteX12" fmla="*/ 2618509 w 7710054"/>
              <a:gd name="connsiteY12" fmla="*/ 509155 h 976746"/>
              <a:gd name="connsiteX13" fmla="*/ 2826327 w 7710054"/>
              <a:gd name="connsiteY13" fmla="*/ 498764 h 976746"/>
              <a:gd name="connsiteX14" fmla="*/ 3054927 w 7710054"/>
              <a:gd name="connsiteY14" fmla="*/ 571500 h 976746"/>
              <a:gd name="connsiteX15" fmla="*/ 3221182 w 7710054"/>
              <a:gd name="connsiteY15" fmla="*/ 571500 h 976746"/>
              <a:gd name="connsiteX16" fmla="*/ 3574472 w 7710054"/>
              <a:gd name="connsiteY16" fmla="*/ 363682 h 976746"/>
              <a:gd name="connsiteX17" fmla="*/ 3938154 w 7710054"/>
              <a:gd name="connsiteY17" fmla="*/ 519546 h 976746"/>
              <a:gd name="connsiteX18" fmla="*/ 4384963 w 7710054"/>
              <a:gd name="connsiteY18" fmla="*/ 509155 h 976746"/>
              <a:gd name="connsiteX19" fmla="*/ 4572000 w 7710054"/>
              <a:gd name="connsiteY19" fmla="*/ 374073 h 976746"/>
              <a:gd name="connsiteX20" fmla="*/ 4769427 w 7710054"/>
              <a:gd name="connsiteY20" fmla="*/ 415637 h 976746"/>
              <a:gd name="connsiteX21" fmla="*/ 4956463 w 7710054"/>
              <a:gd name="connsiteY21" fmla="*/ 571500 h 976746"/>
              <a:gd name="connsiteX22" fmla="*/ 5372100 w 7710054"/>
              <a:gd name="connsiteY22" fmla="*/ 665018 h 976746"/>
              <a:gd name="connsiteX23" fmla="*/ 5943600 w 7710054"/>
              <a:gd name="connsiteY23" fmla="*/ 509155 h 976746"/>
              <a:gd name="connsiteX24" fmla="*/ 6130636 w 7710054"/>
              <a:gd name="connsiteY24" fmla="*/ 571500 h 976746"/>
              <a:gd name="connsiteX25" fmla="*/ 6722918 w 7710054"/>
              <a:gd name="connsiteY25" fmla="*/ 426028 h 976746"/>
              <a:gd name="connsiteX26" fmla="*/ 6899563 w 7710054"/>
              <a:gd name="connsiteY26" fmla="*/ 290946 h 976746"/>
              <a:gd name="connsiteX27" fmla="*/ 7128163 w 7710054"/>
              <a:gd name="connsiteY27" fmla="*/ 405246 h 976746"/>
              <a:gd name="connsiteX28" fmla="*/ 7315200 w 7710054"/>
              <a:gd name="connsiteY28" fmla="*/ 280555 h 976746"/>
              <a:gd name="connsiteX29" fmla="*/ 7491845 w 7710054"/>
              <a:gd name="connsiteY29" fmla="*/ 103909 h 976746"/>
              <a:gd name="connsiteX30" fmla="*/ 7710054 w 7710054"/>
              <a:gd name="connsiteY30" fmla="*/ 0 h 976746"/>
              <a:gd name="connsiteX31" fmla="*/ 7710054 w 7710054"/>
              <a:gd name="connsiteY31" fmla="*/ 0 h 97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10054" h="976746">
                <a:moveTo>
                  <a:pt x="0" y="955964"/>
                </a:moveTo>
                <a:lnTo>
                  <a:pt x="332509" y="976746"/>
                </a:lnTo>
                <a:lnTo>
                  <a:pt x="665018" y="685800"/>
                </a:lnTo>
                <a:lnTo>
                  <a:pt x="893618" y="831273"/>
                </a:lnTo>
                <a:lnTo>
                  <a:pt x="1039091" y="727364"/>
                </a:lnTo>
                <a:lnTo>
                  <a:pt x="1236518" y="955964"/>
                </a:lnTo>
                <a:lnTo>
                  <a:pt x="1465118" y="966355"/>
                </a:lnTo>
                <a:lnTo>
                  <a:pt x="1662545" y="924791"/>
                </a:lnTo>
                <a:lnTo>
                  <a:pt x="1849582" y="737755"/>
                </a:lnTo>
                <a:lnTo>
                  <a:pt x="2067791" y="654628"/>
                </a:lnTo>
                <a:lnTo>
                  <a:pt x="2244436" y="446809"/>
                </a:lnTo>
                <a:lnTo>
                  <a:pt x="2421082" y="623455"/>
                </a:lnTo>
                <a:lnTo>
                  <a:pt x="2618509" y="509155"/>
                </a:lnTo>
                <a:lnTo>
                  <a:pt x="2826327" y="498764"/>
                </a:lnTo>
                <a:lnTo>
                  <a:pt x="3054927" y="571500"/>
                </a:lnTo>
                <a:lnTo>
                  <a:pt x="3221182" y="571500"/>
                </a:lnTo>
                <a:lnTo>
                  <a:pt x="3574472" y="363682"/>
                </a:lnTo>
                <a:lnTo>
                  <a:pt x="3938154" y="519546"/>
                </a:lnTo>
                <a:lnTo>
                  <a:pt x="4384963" y="509155"/>
                </a:lnTo>
                <a:lnTo>
                  <a:pt x="4572000" y="374073"/>
                </a:lnTo>
                <a:lnTo>
                  <a:pt x="4769427" y="415637"/>
                </a:lnTo>
                <a:lnTo>
                  <a:pt x="4956463" y="571500"/>
                </a:lnTo>
                <a:lnTo>
                  <a:pt x="5372100" y="665018"/>
                </a:lnTo>
                <a:lnTo>
                  <a:pt x="5943600" y="509155"/>
                </a:lnTo>
                <a:lnTo>
                  <a:pt x="6130636" y="571500"/>
                </a:lnTo>
                <a:lnTo>
                  <a:pt x="6722918" y="426028"/>
                </a:lnTo>
                <a:lnTo>
                  <a:pt x="6899563" y="290946"/>
                </a:lnTo>
                <a:lnTo>
                  <a:pt x="7128163" y="405246"/>
                </a:lnTo>
                <a:lnTo>
                  <a:pt x="7315200" y="280555"/>
                </a:lnTo>
                <a:lnTo>
                  <a:pt x="7491845" y="103909"/>
                </a:lnTo>
                <a:lnTo>
                  <a:pt x="7710054" y="0"/>
                </a:lnTo>
                <a:lnTo>
                  <a:pt x="7710054" y="0"/>
                </a:lnTo>
              </a:path>
            </a:pathLst>
          </a:custGeom>
          <a:noFill/>
          <a:ln w="28575">
            <a:solidFill>
              <a:srgbClr val="1D2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8" name="Freeform 7">
            <a:extLst>
              <a:ext uri="{C183D7F6-B498-43B3-948B-1728B52AA6E4}">
                <adec:decorative xmlns:adec="http://schemas.microsoft.com/office/drawing/2017/decorative" xmlns="" val="1"/>
              </a:ext>
            </a:extLst>
          </p:cNvPr>
          <p:cNvSpPr/>
          <p:nvPr/>
        </p:nvSpPr>
        <p:spPr>
          <a:xfrm>
            <a:off x="1693150" y="5169749"/>
            <a:ext cx="8116573" cy="413999"/>
          </a:xfrm>
          <a:custGeom>
            <a:avLst/>
            <a:gdLst>
              <a:gd name="connsiteX0" fmla="*/ 0 w 7741227"/>
              <a:gd name="connsiteY0" fmla="*/ 249382 h 394854"/>
              <a:gd name="connsiteX1" fmla="*/ 322118 w 7741227"/>
              <a:gd name="connsiteY1" fmla="*/ 394854 h 394854"/>
              <a:gd name="connsiteX2" fmla="*/ 519545 w 7741227"/>
              <a:gd name="connsiteY2" fmla="*/ 290945 h 394854"/>
              <a:gd name="connsiteX3" fmla="*/ 924791 w 7741227"/>
              <a:gd name="connsiteY3" fmla="*/ 394854 h 394854"/>
              <a:gd name="connsiteX4" fmla="*/ 1080654 w 7741227"/>
              <a:gd name="connsiteY4" fmla="*/ 311727 h 394854"/>
              <a:gd name="connsiteX5" fmla="*/ 1465118 w 7741227"/>
              <a:gd name="connsiteY5" fmla="*/ 322118 h 394854"/>
              <a:gd name="connsiteX6" fmla="*/ 1620982 w 7741227"/>
              <a:gd name="connsiteY6" fmla="*/ 374072 h 394854"/>
              <a:gd name="connsiteX7" fmla="*/ 1901536 w 7741227"/>
              <a:gd name="connsiteY7" fmla="*/ 384463 h 394854"/>
              <a:gd name="connsiteX8" fmla="*/ 2057400 w 7741227"/>
              <a:gd name="connsiteY8" fmla="*/ 322118 h 394854"/>
              <a:gd name="connsiteX9" fmla="*/ 2670464 w 7741227"/>
              <a:gd name="connsiteY9" fmla="*/ 311727 h 394854"/>
              <a:gd name="connsiteX10" fmla="*/ 2815936 w 7741227"/>
              <a:gd name="connsiteY10" fmla="*/ 228600 h 394854"/>
              <a:gd name="connsiteX11" fmla="*/ 3044536 w 7741227"/>
              <a:gd name="connsiteY11" fmla="*/ 218209 h 394854"/>
              <a:gd name="connsiteX12" fmla="*/ 3221182 w 7741227"/>
              <a:gd name="connsiteY12" fmla="*/ 290945 h 394854"/>
              <a:gd name="connsiteX13" fmla="*/ 3605645 w 7741227"/>
              <a:gd name="connsiteY13" fmla="*/ 187036 h 394854"/>
              <a:gd name="connsiteX14" fmla="*/ 3813464 w 7741227"/>
              <a:gd name="connsiteY14" fmla="*/ 249382 h 394854"/>
              <a:gd name="connsiteX15" fmla="*/ 3990109 w 7741227"/>
              <a:gd name="connsiteY15" fmla="*/ 176645 h 394854"/>
              <a:gd name="connsiteX16" fmla="*/ 4592782 w 7741227"/>
              <a:gd name="connsiteY16" fmla="*/ 187036 h 394854"/>
              <a:gd name="connsiteX17" fmla="*/ 4779818 w 7741227"/>
              <a:gd name="connsiteY17" fmla="*/ 145472 h 394854"/>
              <a:gd name="connsiteX18" fmla="*/ 4977245 w 7741227"/>
              <a:gd name="connsiteY18" fmla="*/ 20782 h 394854"/>
              <a:gd name="connsiteX19" fmla="*/ 5174673 w 7741227"/>
              <a:gd name="connsiteY19" fmla="*/ 103909 h 394854"/>
              <a:gd name="connsiteX20" fmla="*/ 5361709 w 7741227"/>
              <a:gd name="connsiteY20" fmla="*/ 103909 h 394854"/>
              <a:gd name="connsiteX21" fmla="*/ 5579918 w 7741227"/>
              <a:gd name="connsiteY21" fmla="*/ 155863 h 394854"/>
              <a:gd name="connsiteX22" fmla="*/ 5756564 w 7741227"/>
              <a:gd name="connsiteY22" fmla="*/ 259772 h 394854"/>
              <a:gd name="connsiteX23" fmla="*/ 5964382 w 7741227"/>
              <a:gd name="connsiteY23" fmla="*/ 187036 h 394854"/>
              <a:gd name="connsiteX24" fmla="*/ 6369627 w 7741227"/>
              <a:gd name="connsiteY24" fmla="*/ 280554 h 394854"/>
              <a:gd name="connsiteX25" fmla="*/ 6764482 w 7741227"/>
              <a:gd name="connsiteY25" fmla="*/ 176645 h 394854"/>
              <a:gd name="connsiteX26" fmla="*/ 6930736 w 7741227"/>
              <a:gd name="connsiteY26" fmla="*/ 10391 h 394854"/>
              <a:gd name="connsiteX27" fmla="*/ 7138554 w 7741227"/>
              <a:gd name="connsiteY27" fmla="*/ 41563 h 394854"/>
              <a:gd name="connsiteX28" fmla="*/ 7284027 w 7741227"/>
              <a:gd name="connsiteY28" fmla="*/ 0 h 394854"/>
              <a:gd name="connsiteX29" fmla="*/ 7512627 w 7741227"/>
              <a:gd name="connsiteY29" fmla="*/ 62345 h 394854"/>
              <a:gd name="connsiteX30" fmla="*/ 7741227 w 7741227"/>
              <a:gd name="connsiteY30" fmla="*/ 31172 h 394854"/>
              <a:gd name="connsiteX31" fmla="*/ 7741227 w 7741227"/>
              <a:gd name="connsiteY31" fmla="*/ 31172 h 3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41227" h="394854">
                <a:moveTo>
                  <a:pt x="0" y="249382"/>
                </a:moveTo>
                <a:lnTo>
                  <a:pt x="322118" y="394854"/>
                </a:lnTo>
                <a:lnTo>
                  <a:pt x="519545" y="290945"/>
                </a:lnTo>
                <a:lnTo>
                  <a:pt x="924791" y="394854"/>
                </a:lnTo>
                <a:lnTo>
                  <a:pt x="1080654" y="311727"/>
                </a:lnTo>
                <a:lnTo>
                  <a:pt x="1465118" y="322118"/>
                </a:lnTo>
                <a:lnTo>
                  <a:pt x="1620982" y="374072"/>
                </a:lnTo>
                <a:lnTo>
                  <a:pt x="1901536" y="384463"/>
                </a:lnTo>
                <a:lnTo>
                  <a:pt x="2057400" y="322118"/>
                </a:lnTo>
                <a:lnTo>
                  <a:pt x="2670464" y="311727"/>
                </a:lnTo>
                <a:lnTo>
                  <a:pt x="2815936" y="228600"/>
                </a:lnTo>
                <a:lnTo>
                  <a:pt x="3044536" y="218209"/>
                </a:lnTo>
                <a:lnTo>
                  <a:pt x="3221182" y="290945"/>
                </a:lnTo>
                <a:lnTo>
                  <a:pt x="3605645" y="187036"/>
                </a:lnTo>
                <a:lnTo>
                  <a:pt x="3813464" y="249382"/>
                </a:lnTo>
                <a:lnTo>
                  <a:pt x="3990109" y="176645"/>
                </a:lnTo>
                <a:lnTo>
                  <a:pt x="4592782" y="187036"/>
                </a:lnTo>
                <a:lnTo>
                  <a:pt x="4779818" y="145472"/>
                </a:lnTo>
                <a:lnTo>
                  <a:pt x="4977245" y="20782"/>
                </a:lnTo>
                <a:lnTo>
                  <a:pt x="5174673" y="103909"/>
                </a:lnTo>
                <a:lnTo>
                  <a:pt x="5361709" y="103909"/>
                </a:lnTo>
                <a:lnTo>
                  <a:pt x="5579918" y="155863"/>
                </a:lnTo>
                <a:lnTo>
                  <a:pt x="5756564" y="259772"/>
                </a:lnTo>
                <a:lnTo>
                  <a:pt x="5964382" y="187036"/>
                </a:lnTo>
                <a:lnTo>
                  <a:pt x="6369627" y="280554"/>
                </a:lnTo>
                <a:lnTo>
                  <a:pt x="6764482" y="176645"/>
                </a:lnTo>
                <a:lnTo>
                  <a:pt x="6930736" y="10391"/>
                </a:lnTo>
                <a:lnTo>
                  <a:pt x="7138554" y="41563"/>
                </a:lnTo>
                <a:lnTo>
                  <a:pt x="7284027" y="0"/>
                </a:lnTo>
                <a:lnTo>
                  <a:pt x="7512627" y="62345"/>
                </a:lnTo>
                <a:lnTo>
                  <a:pt x="7741227" y="31172"/>
                </a:lnTo>
                <a:lnTo>
                  <a:pt x="7741227" y="3117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C183D7F6-B498-43B3-948B-1728B52AA6E4}">
                <adec:decorative xmlns:adec="http://schemas.microsoft.com/office/drawing/2017/decorative" xmlns="" val="1"/>
              </a:ext>
            </a:extLst>
          </p:cNvPr>
          <p:cNvSpPr/>
          <p:nvPr/>
        </p:nvSpPr>
        <p:spPr>
          <a:xfrm>
            <a:off x="1694306" y="5467659"/>
            <a:ext cx="8115418" cy="359525"/>
          </a:xfrm>
          <a:custGeom>
            <a:avLst/>
            <a:gdLst>
              <a:gd name="connsiteX0" fmla="*/ 0 w 7751618"/>
              <a:gd name="connsiteY0" fmla="*/ 228600 h 342900"/>
              <a:gd name="connsiteX1" fmla="*/ 706582 w 7751618"/>
              <a:gd name="connsiteY1" fmla="*/ 238991 h 342900"/>
              <a:gd name="connsiteX2" fmla="*/ 893618 w 7751618"/>
              <a:gd name="connsiteY2" fmla="*/ 301337 h 342900"/>
              <a:gd name="connsiteX3" fmla="*/ 1101436 w 7751618"/>
              <a:gd name="connsiteY3" fmla="*/ 197428 h 342900"/>
              <a:gd name="connsiteX4" fmla="*/ 1859973 w 7751618"/>
              <a:gd name="connsiteY4" fmla="*/ 207819 h 342900"/>
              <a:gd name="connsiteX5" fmla="*/ 2088573 w 7751618"/>
              <a:gd name="connsiteY5" fmla="*/ 301337 h 342900"/>
              <a:gd name="connsiteX6" fmla="*/ 2504209 w 7751618"/>
              <a:gd name="connsiteY6" fmla="*/ 301337 h 342900"/>
              <a:gd name="connsiteX7" fmla="*/ 2680855 w 7751618"/>
              <a:gd name="connsiteY7" fmla="*/ 238991 h 342900"/>
              <a:gd name="connsiteX8" fmla="*/ 2867891 w 7751618"/>
              <a:gd name="connsiteY8" fmla="*/ 228600 h 342900"/>
              <a:gd name="connsiteX9" fmla="*/ 3106882 w 7751618"/>
              <a:gd name="connsiteY9" fmla="*/ 270164 h 342900"/>
              <a:gd name="connsiteX10" fmla="*/ 3647209 w 7751618"/>
              <a:gd name="connsiteY10" fmla="*/ 259773 h 342900"/>
              <a:gd name="connsiteX11" fmla="*/ 3813464 w 7751618"/>
              <a:gd name="connsiteY11" fmla="*/ 166255 h 342900"/>
              <a:gd name="connsiteX12" fmla="*/ 4021282 w 7751618"/>
              <a:gd name="connsiteY12" fmla="*/ 218210 h 342900"/>
              <a:gd name="connsiteX13" fmla="*/ 4208318 w 7751618"/>
              <a:gd name="connsiteY13" fmla="*/ 342900 h 342900"/>
              <a:gd name="connsiteX14" fmla="*/ 4447309 w 7751618"/>
              <a:gd name="connsiteY14" fmla="*/ 332510 h 342900"/>
              <a:gd name="connsiteX15" fmla="*/ 4592782 w 7751618"/>
              <a:gd name="connsiteY15" fmla="*/ 249382 h 342900"/>
              <a:gd name="connsiteX16" fmla="*/ 4831773 w 7751618"/>
              <a:gd name="connsiteY16" fmla="*/ 238991 h 342900"/>
              <a:gd name="connsiteX17" fmla="*/ 4987636 w 7751618"/>
              <a:gd name="connsiteY17" fmla="*/ 290946 h 342900"/>
              <a:gd name="connsiteX18" fmla="*/ 5195455 w 7751618"/>
              <a:gd name="connsiteY18" fmla="*/ 290946 h 342900"/>
              <a:gd name="connsiteX19" fmla="*/ 5372100 w 7751618"/>
              <a:gd name="connsiteY19" fmla="*/ 197428 h 342900"/>
              <a:gd name="connsiteX20" fmla="*/ 5777345 w 7751618"/>
              <a:gd name="connsiteY20" fmla="*/ 197428 h 342900"/>
              <a:gd name="connsiteX21" fmla="*/ 5964382 w 7751618"/>
              <a:gd name="connsiteY21" fmla="*/ 301337 h 342900"/>
              <a:gd name="connsiteX22" fmla="*/ 6182591 w 7751618"/>
              <a:gd name="connsiteY22" fmla="*/ 290946 h 342900"/>
              <a:gd name="connsiteX23" fmla="*/ 6338455 w 7751618"/>
              <a:gd name="connsiteY23" fmla="*/ 145473 h 342900"/>
              <a:gd name="connsiteX24" fmla="*/ 6546273 w 7751618"/>
              <a:gd name="connsiteY24" fmla="*/ 41564 h 342900"/>
              <a:gd name="connsiteX25" fmla="*/ 6930736 w 7751618"/>
              <a:gd name="connsiteY25" fmla="*/ 0 h 342900"/>
              <a:gd name="connsiteX26" fmla="*/ 7356764 w 7751618"/>
              <a:gd name="connsiteY26" fmla="*/ 114300 h 342900"/>
              <a:gd name="connsiteX27" fmla="*/ 7491845 w 7751618"/>
              <a:gd name="connsiteY27" fmla="*/ 135082 h 342900"/>
              <a:gd name="connsiteX28" fmla="*/ 7751618 w 7751618"/>
              <a:gd name="connsiteY28" fmla="*/ 135082 h 342900"/>
              <a:gd name="connsiteX29" fmla="*/ 7751618 w 7751618"/>
              <a:gd name="connsiteY29" fmla="*/ 135082 h 342900"/>
              <a:gd name="connsiteX0" fmla="*/ 0 w 7762009"/>
              <a:gd name="connsiteY0" fmla="*/ 228600 h 342900"/>
              <a:gd name="connsiteX1" fmla="*/ 706582 w 7762009"/>
              <a:gd name="connsiteY1" fmla="*/ 238991 h 342900"/>
              <a:gd name="connsiteX2" fmla="*/ 893618 w 7762009"/>
              <a:gd name="connsiteY2" fmla="*/ 301337 h 342900"/>
              <a:gd name="connsiteX3" fmla="*/ 1101436 w 7762009"/>
              <a:gd name="connsiteY3" fmla="*/ 197428 h 342900"/>
              <a:gd name="connsiteX4" fmla="*/ 1859973 w 7762009"/>
              <a:gd name="connsiteY4" fmla="*/ 207819 h 342900"/>
              <a:gd name="connsiteX5" fmla="*/ 2088573 w 7762009"/>
              <a:gd name="connsiteY5" fmla="*/ 301337 h 342900"/>
              <a:gd name="connsiteX6" fmla="*/ 2504209 w 7762009"/>
              <a:gd name="connsiteY6" fmla="*/ 301337 h 342900"/>
              <a:gd name="connsiteX7" fmla="*/ 2680855 w 7762009"/>
              <a:gd name="connsiteY7" fmla="*/ 238991 h 342900"/>
              <a:gd name="connsiteX8" fmla="*/ 2867891 w 7762009"/>
              <a:gd name="connsiteY8" fmla="*/ 228600 h 342900"/>
              <a:gd name="connsiteX9" fmla="*/ 3106882 w 7762009"/>
              <a:gd name="connsiteY9" fmla="*/ 270164 h 342900"/>
              <a:gd name="connsiteX10" fmla="*/ 3647209 w 7762009"/>
              <a:gd name="connsiteY10" fmla="*/ 259773 h 342900"/>
              <a:gd name="connsiteX11" fmla="*/ 3813464 w 7762009"/>
              <a:gd name="connsiteY11" fmla="*/ 166255 h 342900"/>
              <a:gd name="connsiteX12" fmla="*/ 4021282 w 7762009"/>
              <a:gd name="connsiteY12" fmla="*/ 218210 h 342900"/>
              <a:gd name="connsiteX13" fmla="*/ 4208318 w 7762009"/>
              <a:gd name="connsiteY13" fmla="*/ 342900 h 342900"/>
              <a:gd name="connsiteX14" fmla="*/ 4447309 w 7762009"/>
              <a:gd name="connsiteY14" fmla="*/ 332510 h 342900"/>
              <a:gd name="connsiteX15" fmla="*/ 4592782 w 7762009"/>
              <a:gd name="connsiteY15" fmla="*/ 249382 h 342900"/>
              <a:gd name="connsiteX16" fmla="*/ 4831773 w 7762009"/>
              <a:gd name="connsiteY16" fmla="*/ 238991 h 342900"/>
              <a:gd name="connsiteX17" fmla="*/ 4987636 w 7762009"/>
              <a:gd name="connsiteY17" fmla="*/ 290946 h 342900"/>
              <a:gd name="connsiteX18" fmla="*/ 5195455 w 7762009"/>
              <a:gd name="connsiteY18" fmla="*/ 290946 h 342900"/>
              <a:gd name="connsiteX19" fmla="*/ 5372100 w 7762009"/>
              <a:gd name="connsiteY19" fmla="*/ 197428 h 342900"/>
              <a:gd name="connsiteX20" fmla="*/ 5777345 w 7762009"/>
              <a:gd name="connsiteY20" fmla="*/ 197428 h 342900"/>
              <a:gd name="connsiteX21" fmla="*/ 5964382 w 7762009"/>
              <a:gd name="connsiteY21" fmla="*/ 301337 h 342900"/>
              <a:gd name="connsiteX22" fmla="*/ 6182591 w 7762009"/>
              <a:gd name="connsiteY22" fmla="*/ 290946 h 342900"/>
              <a:gd name="connsiteX23" fmla="*/ 6338455 w 7762009"/>
              <a:gd name="connsiteY23" fmla="*/ 145473 h 342900"/>
              <a:gd name="connsiteX24" fmla="*/ 6546273 w 7762009"/>
              <a:gd name="connsiteY24" fmla="*/ 41564 h 342900"/>
              <a:gd name="connsiteX25" fmla="*/ 6930736 w 7762009"/>
              <a:gd name="connsiteY25" fmla="*/ 0 h 342900"/>
              <a:gd name="connsiteX26" fmla="*/ 7356764 w 7762009"/>
              <a:gd name="connsiteY26" fmla="*/ 114300 h 342900"/>
              <a:gd name="connsiteX27" fmla="*/ 7491845 w 7762009"/>
              <a:gd name="connsiteY27" fmla="*/ 135082 h 342900"/>
              <a:gd name="connsiteX28" fmla="*/ 7751618 w 7762009"/>
              <a:gd name="connsiteY28" fmla="*/ 135082 h 342900"/>
              <a:gd name="connsiteX29" fmla="*/ 7751618 w 7762009"/>
              <a:gd name="connsiteY29" fmla="*/ 135082 h 342900"/>
              <a:gd name="connsiteX30" fmla="*/ 7762009 w 7762009"/>
              <a:gd name="connsiteY30" fmla="*/ 12469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62009" h="342900">
                <a:moveTo>
                  <a:pt x="0" y="228600"/>
                </a:moveTo>
                <a:lnTo>
                  <a:pt x="706582" y="238991"/>
                </a:lnTo>
                <a:lnTo>
                  <a:pt x="893618" y="301337"/>
                </a:lnTo>
                <a:lnTo>
                  <a:pt x="1101436" y="197428"/>
                </a:lnTo>
                <a:lnTo>
                  <a:pt x="1859973" y="207819"/>
                </a:lnTo>
                <a:lnTo>
                  <a:pt x="2088573" y="301337"/>
                </a:lnTo>
                <a:lnTo>
                  <a:pt x="2504209" y="301337"/>
                </a:lnTo>
                <a:lnTo>
                  <a:pt x="2680855" y="238991"/>
                </a:lnTo>
                <a:lnTo>
                  <a:pt x="2867891" y="228600"/>
                </a:lnTo>
                <a:lnTo>
                  <a:pt x="3106882" y="270164"/>
                </a:lnTo>
                <a:lnTo>
                  <a:pt x="3647209" y="259773"/>
                </a:lnTo>
                <a:lnTo>
                  <a:pt x="3813464" y="166255"/>
                </a:lnTo>
                <a:lnTo>
                  <a:pt x="4021282" y="218210"/>
                </a:lnTo>
                <a:lnTo>
                  <a:pt x="4208318" y="342900"/>
                </a:lnTo>
                <a:lnTo>
                  <a:pt x="4447309" y="332510"/>
                </a:lnTo>
                <a:lnTo>
                  <a:pt x="4592782" y="249382"/>
                </a:lnTo>
                <a:lnTo>
                  <a:pt x="4831773" y="238991"/>
                </a:lnTo>
                <a:lnTo>
                  <a:pt x="4987636" y="290946"/>
                </a:lnTo>
                <a:lnTo>
                  <a:pt x="5195455" y="290946"/>
                </a:lnTo>
                <a:lnTo>
                  <a:pt x="5372100" y="197428"/>
                </a:lnTo>
                <a:lnTo>
                  <a:pt x="5777345" y="197428"/>
                </a:lnTo>
                <a:lnTo>
                  <a:pt x="5964382" y="301337"/>
                </a:lnTo>
                <a:lnTo>
                  <a:pt x="6182591" y="290946"/>
                </a:lnTo>
                <a:lnTo>
                  <a:pt x="6338455" y="145473"/>
                </a:lnTo>
                <a:lnTo>
                  <a:pt x="6546273" y="41564"/>
                </a:lnTo>
                <a:lnTo>
                  <a:pt x="6930736" y="0"/>
                </a:lnTo>
                <a:lnTo>
                  <a:pt x="7356764" y="114300"/>
                </a:lnTo>
                <a:lnTo>
                  <a:pt x="7491845" y="135082"/>
                </a:lnTo>
                <a:lnTo>
                  <a:pt x="7751618" y="135082"/>
                </a:lnTo>
                <a:lnTo>
                  <a:pt x="7751618" y="135082"/>
                </a:lnTo>
                <a:lnTo>
                  <a:pt x="7762009" y="124691"/>
                </a:lnTo>
              </a:path>
            </a:pathLst>
          </a:custGeom>
          <a:noFill/>
          <a:ln w="28575">
            <a:solidFill>
              <a:srgbClr val="D81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C183D7F6-B498-43B3-948B-1728B52AA6E4}">
                <adec:decorative xmlns:adec="http://schemas.microsoft.com/office/drawing/2017/decorative" xmlns="" val="1"/>
              </a:ext>
            </a:extLst>
          </p:cNvPr>
          <p:cNvSpPr/>
          <p:nvPr/>
        </p:nvSpPr>
        <p:spPr>
          <a:xfrm>
            <a:off x="9298345" y="5630103"/>
            <a:ext cx="45721" cy="45719"/>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0162" y="6394923"/>
            <a:ext cx="5099473" cy="446276"/>
          </a:xfrm>
          <a:prstGeom prst="rect">
            <a:avLst/>
          </a:prstGeom>
          <a:noFill/>
        </p:spPr>
        <p:txBody>
          <a:bodyPr wrap="none" rtlCol="0">
            <a:spAutoFit/>
          </a:bodyPr>
          <a:lstStyle/>
          <a:p>
            <a:r>
              <a:rPr lang="en-US" sz="1100" i="1" dirty="0">
                <a:solidFill>
                  <a:srgbClr val="5B6772"/>
                </a:solidFill>
                <a:latin typeface="Century Gothic" charset="0"/>
                <a:ea typeface="Century Gothic" charset="0"/>
                <a:cs typeface="Century Gothic" charset="0"/>
              </a:rPr>
              <a:t>Source: New York Times, “The Reproduction of Privilege,” March 12, 2012</a:t>
            </a:r>
          </a:p>
          <a:p>
            <a:endParaRPr lang="en-US" sz="1200" i="1" dirty="0">
              <a:solidFill>
                <a:srgbClr val="5B6772"/>
              </a:solidFill>
              <a:latin typeface="Century Gothic" charset="0"/>
              <a:ea typeface="Century Gothic" charset="0"/>
              <a:cs typeface="Century Gothic" charset="0"/>
            </a:endParaRPr>
          </a:p>
        </p:txBody>
      </p:sp>
      <p:sp>
        <p:nvSpPr>
          <p:cNvPr id="12" name="TextBox 11"/>
          <p:cNvSpPr txBox="1"/>
          <p:nvPr/>
        </p:nvSpPr>
        <p:spPr>
          <a:xfrm>
            <a:off x="9807655" y="1869787"/>
            <a:ext cx="2456122" cy="369332"/>
          </a:xfrm>
          <a:prstGeom prst="rect">
            <a:avLst/>
          </a:prstGeom>
          <a:noFill/>
        </p:spPr>
        <p:txBody>
          <a:bodyPr wrap="none" rtlCol="0">
            <a:spAutoFit/>
          </a:bodyPr>
          <a:lstStyle/>
          <a:p>
            <a:r>
              <a:rPr lang="en-US" b="1" dirty="0">
                <a:solidFill>
                  <a:srgbClr val="0539A6"/>
                </a:solidFill>
                <a:latin typeface="Century Gothic" charset="0"/>
                <a:ea typeface="Century Gothic" charset="0"/>
                <a:cs typeface="Century Gothic" charset="0"/>
              </a:rPr>
              <a:t>Top Income Quartile</a:t>
            </a:r>
          </a:p>
        </p:txBody>
      </p:sp>
      <p:sp>
        <p:nvSpPr>
          <p:cNvPr id="13" name="TextBox 12"/>
          <p:cNvSpPr txBox="1"/>
          <p:nvPr/>
        </p:nvSpPr>
        <p:spPr>
          <a:xfrm>
            <a:off x="9807655" y="4077894"/>
            <a:ext cx="2048959" cy="307777"/>
          </a:xfrm>
          <a:prstGeom prst="rect">
            <a:avLst/>
          </a:prstGeom>
          <a:noFill/>
        </p:spPr>
        <p:txBody>
          <a:bodyPr wrap="none" rtlCol="0">
            <a:spAutoFit/>
          </a:bodyPr>
          <a:lstStyle/>
          <a:p>
            <a:r>
              <a:rPr lang="en-US" sz="1400" b="1" dirty="0">
                <a:solidFill>
                  <a:srgbClr val="1D272D"/>
                </a:solidFill>
                <a:latin typeface="Century Gothic" charset="0"/>
                <a:ea typeface="Century Gothic" charset="0"/>
                <a:cs typeface="Century Gothic" charset="0"/>
              </a:rPr>
              <a:t>Third Income Quartile</a:t>
            </a:r>
          </a:p>
        </p:txBody>
      </p:sp>
      <p:sp>
        <p:nvSpPr>
          <p:cNvPr id="14" name="TextBox 13"/>
          <p:cNvSpPr txBox="1"/>
          <p:nvPr/>
        </p:nvSpPr>
        <p:spPr>
          <a:xfrm>
            <a:off x="9746974" y="4898190"/>
            <a:ext cx="2311851" cy="307777"/>
          </a:xfrm>
          <a:prstGeom prst="rect">
            <a:avLst/>
          </a:prstGeom>
          <a:noFill/>
        </p:spPr>
        <p:txBody>
          <a:bodyPr wrap="none" rtlCol="0">
            <a:spAutoFit/>
          </a:bodyPr>
          <a:lstStyle/>
          <a:p>
            <a:r>
              <a:rPr lang="en-US" sz="1400" b="1" dirty="0">
                <a:solidFill>
                  <a:schemeClr val="accent1"/>
                </a:solidFill>
                <a:latin typeface="Century Gothic" charset="0"/>
                <a:ea typeface="Century Gothic" charset="0"/>
                <a:cs typeface="Century Gothic" charset="0"/>
              </a:rPr>
              <a:t>Second Income Quartile</a:t>
            </a:r>
          </a:p>
        </p:txBody>
      </p:sp>
      <p:sp>
        <p:nvSpPr>
          <p:cNvPr id="15" name="TextBox 14"/>
          <p:cNvSpPr txBox="1"/>
          <p:nvPr/>
        </p:nvSpPr>
        <p:spPr>
          <a:xfrm>
            <a:off x="9394752" y="5275039"/>
            <a:ext cx="2844048" cy="369332"/>
          </a:xfrm>
          <a:prstGeom prst="rect">
            <a:avLst/>
          </a:prstGeom>
          <a:noFill/>
        </p:spPr>
        <p:txBody>
          <a:bodyPr wrap="none" rtlCol="0">
            <a:spAutoFit/>
          </a:bodyPr>
          <a:lstStyle/>
          <a:p>
            <a:r>
              <a:rPr lang="en-US" b="1" dirty="0">
                <a:solidFill>
                  <a:srgbClr val="D81E00"/>
                </a:solidFill>
                <a:latin typeface="Century Gothic" charset="0"/>
                <a:ea typeface="Century Gothic" charset="0"/>
                <a:cs typeface="Century Gothic" charset="0"/>
              </a:rPr>
              <a:t>Bottom Income Quartile</a:t>
            </a:r>
          </a:p>
        </p:txBody>
      </p:sp>
      <p:sp>
        <p:nvSpPr>
          <p:cNvPr id="16" name="TextBox 15"/>
          <p:cNvSpPr txBox="1"/>
          <p:nvPr/>
        </p:nvSpPr>
        <p:spPr>
          <a:xfrm>
            <a:off x="1685895" y="3545194"/>
            <a:ext cx="928096" cy="400110"/>
          </a:xfrm>
          <a:prstGeom prst="rect">
            <a:avLst/>
          </a:prstGeom>
          <a:solidFill>
            <a:srgbClr val="0539A6"/>
          </a:solidFill>
        </p:spPr>
        <p:txBody>
          <a:bodyPr wrap="square" rtlCol="0" anchor="t">
            <a:spAutoFit/>
          </a:bodyPr>
          <a:lstStyle/>
          <a:p>
            <a:pPr algn="ctr"/>
            <a:r>
              <a:rPr lang="en-US" sz="2000" dirty="0">
                <a:solidFill>
                  <a:schemeClr val="bg1"/>
                </a:solidFill>
                <a:latin typeface="Century Gothic" charset="0"/>
                <a:ea typeface="Century Gothic" charset="0"/>
                <a:cs typeface="Century Gothic" charset="0"/>
              </a:rPr>
              <a:t>40.2</a:t>
            </a:r>
            <a:r>
              <a:rPr lang="en-US" sz="1600" dirty="0">
                <a:solidFill>
                  <a:schemeClr val="bg1"/>
                </a:solidFill>
                <a:latin typeface="Century Gothic" charset="0"/>
                <a:ea typeface="Century Gothic" charset="0"/>
                <a:cs typeface="Century Gothic" charset="0"/>
              </a:rPr>
              <a:t>% </a:t>
            </a:r>
          </a:p>
        </p:txBody>
      </p:sp>
      <p:sp>
        <p:nvSpPr>
          <p:cNvPr id="17" name="TextBox 16"/>
          <p:cNvSpPr txBox="1"/>
          <p:nvPr/>
        </p:nvSpPr>
        <p:spPr>
          <a:xfrm>
            <a:off x="9485643" y="1456528"/>
            <a:ext cx="959964" cy="400110"/>
          </a:xfrm>
          <a:prstGeom prst="rect">
            <a:avLst/>
          </a:prstGeom>
          <a:solidFill>
            <a:srgbClr val="0539A6"/>
          </a:solidFill>
        </p:spPr>
        <p:txBody>
          <a:bodyPr wrap="square" rtlCol="0">
            <a:spAutoFit/>
          </a:bodyPr>
          <a:lstStyle/>
          <a:p>
            <a:pPr algn="ctr"/>
            <a:r>
              <a:rPr lang="en-US" sz="2000" dirty="0">
                <a:solidFill>
                  <a:schemeClr val="bg1"/>
                </a:solidFill>
                <a:latin typeface="Century Gothic" charset="0"/>
                <a:ea typeface="Century Gothic" charset="0"/>
                <a:cs typeface="Century Gothic" charset="0"/>
              </a:rPr>
              <a:t>82.4%    </a:t>
            </a:r>
          </a:p>
        </p:txBody>
      </p:sp>
      <p:sp>
        <p:nvSpPr>
          <p:cNvPr id="18" name="TextBox 17"/>
          <p:cNvSpPr txBox="1"/>
          <p:nvPr/>
        </p:nvSpPr>
        <p:spPr>
          <a:xfrm>
            <a:off x="1663044" y="5004798"/>
            <a:ext cx="526282" cy="246221"/>
          </a:xfrm>
          <a:prstGeom prst="rect">
            <a:avLst/>
          </a:prstGeom>
          <a:noFill/>
        </p:spPr>
        <p:txBody>
          <a:bodyPr wrap="square" rtlCol="0">
            <a:spAutoFit/>
          </a:bodyPr>
          <a:lstStyle/>
          <a:p>
            <a:pPr algn="ctr"/>
            <a:r>
              <a:rPr lang="en-US" sz="1000" dirty="0">
                <a:solidFill>
                  <a:schemeClr val="tx2">
                    <a:lumMod val="75000"/>
                  </a:schemeClr>
                </a:solidFill>
                <a:latin typeface="Century Gothic" charset="0"/>
                <a:ea typeface="Century Gothic" charset="0"/>
                <a:cs typeface="Century Gothic" charset="0"/>
              </a:rPr>
              <a:t>14.9%</a:t>
            </a:r>
          </a:p>
        </p:txBody>
      </p:sp>
      <p:sp>
        <p:nvSpPr>
          <p:cNvPr id="19" name="TextBox 18"/>
          <p:cNvSpPr txBox="1"/>
          <p:nvPr/>
        </p:nvSpPr>
        <p:spPr>
          <a:xfrm>
            <a:off x="9290988" y="4061246"/>
            <a:ext cx="526282" cy="246221"/>
          </a:xfrm>
          <a:prstGeom prst="rect">
            <a:avLst/>
          </a:prstGeom>
          <a:noFill/>
        </p:spPr>
        <p:txBody>
          <a:bodyPr wrap="square" rtlCol="0">
            <a:spAutoFit/>
          </a:bodyPr>
          <a:lstStyle/>
          <a:p>
            <a:pPr algn="ctr"/>
            <a:r>
              <a:rPr lang="en-US" sz="1000" dirty="0">
                <a:solidFill>
                  <a:schemeClr val="tx2">
                    <a:lumMod val="75000"/>
                  </a:schemeClr>
                </a:solidFill>
                <a:latin typeface="Century Gothic" charset="0"/>
                <a:ea typeface="Century Gothic" charset="0"/>
                <a:cs typeface="Century Gothic" charset="0"/>
              </a:rPr>
              <a:t>36.1%</a:t>
            </a:r>
          </a:p>
        </p:txBody>
      </p:sp>
      <p:sp>
        <p:nvSpPr>
          <p:cNvPr id="20" name="TextBox 19"/>
          <p:cNvSpPr txBox="1"/>
          <p:nvPr/>
        </p:nvSpPr>
        <p:spPr>
          <a:xfrm>
            <a:off x="1662453" y="5245343"/>
            <a:ext cx="526282" cy="246221"/>
          </a:xfrm>
          <a:prstGeom prst="rect">
            <a:avLst/>
          </a:prstGeom>
          <a:noFill/>
        </p:spPr>
        <p:txBody>
          <a:bodyPr wrap="square" rtlCol="0">
            <a:spAutoFit/>
          </a:bodyPr>
          <a:lstStyle/>
          <a:p>
            <a:pPr algn="ctr"/>
            <a:r>
              <a:rPr lang="en-US" sz="1000" dirty="0">
                <a:solidFill>
                  <a:schemeClr val="accent1"/>
                </a:solidFill>
                <a:latin typeface="Century Gothic" charset="0"/>
                <a:ea typeface="Century Gothic" charset="0"/>
                <a:cs typeface="Century Gothic" charset="0"/>
              </a:rPr>
              <a:t>10.9%</a:t>
            </a:r>
          </a:p>
        </p:txBody>
      </p:sp>
      <p:sp>
        <p:nvSpPr>
          <p:cNvPr id="21" name="TextBox 20"/>
          <p:cNvSpPr txBox="1"/>
          <p:nvPr/>
        </p:nvSpPr>
        <p:spPr>
          <a:xfrm>
            <a:off x="9317944" y="4956198"/>
            <a:ext cx="526282" cy="246221"/>
          </a:xfrm>
          <a:prstGeom prst="rect">
            <a:avLst/>
          </a:prstGeom>
          <a:noFill/>
        </p:spPr>
        <p:txBody>
          <a:bodyPr wrap="square" rtlCol="0">
            <a:spAutoFit/>
          </a:bodyPr>
          <a:lstStyle/>
          <a:p>
            <a:pPr algn="ctr"/>
            <a:r>
              <a:rPr lang="en-US" sz="1000" dirty="0">
                <a:solidFill>
                  <a:schemeClr val="accent1"/>
                </a:solidFill>
                <a:latin typeface="Century Gothic" charset="0"/>
                <a:ea typeface="Century Gothic" charset="0"/>
                <a:cs typeface="Century Gothic" charset="0"/>
              </a:rPr>
              <a:t>16.5%</a:t>
            </a:r>
          </a:p>
        </p:txBody>
      </p:sp>
      <p:sp>
        <p:nvSpPr>
          <p:cNvPr id="22" name="TextBox 21"/>
          <p:cNvSpPr txBox="1"/>
          <p:nvPr/>
        </p:nvSpPr>
        <p:spPr>
          <a:xfrm>
            <a:off x="1685894" y="5752446"/>
            <a:ext cx="777241" cy="400110"/>
          </a:xfrm>
          <a:prstGeom prst="rect">
            <a:avLst/>
          </a:prstGeom>
          <a:solidFill>
            <a:srgbClr val="D81E00"/>
          </a:solidFill>
        </p:spPr>
        <p:txBody>
          <a:bodyPr wrap="square" rtlCol="0">
            <a:spAutoFit/>
          </a:bodyPr>
          <a:lstStyle/>
          <a:p>
            <a:pPr algn="ctr"/>
            <a:r>
              <a:rPr lang="en-US" sz="2000" dirty="0">
                <a:solidFill>
                  <a:schemeClr val="bg1"/>
                </a:solidFill>
                <a:latin typeface="Century Gothic" charset="0"/>
                <a:ea typeface="Century Gothic" charset="0"/>
                <a:cs typeface="Century Gothic" charset="0"/>
              </a:rPr>
              <a:t>6.2</a:t>
            </a:r>
            <a:r>
              <a:rPr lang="en-US" sz="1600" dirty="0">
                <a:solidFill>
                  <a:schemeClr val="bg1"/>
                </a:solidFill>
                <a:latin typeface="Century Gothic" charset="0"/>
                <a:ea typeface="Century Gothic" charset="0"/>
                <a:cs typeface="Century Gothic" charset="0"/>
              </a:rPr>
              <a:t>%</a:t>
            </a:r>
          </a:p>
        </p:txBody>
      </p:sp>
      <p:sp>
        <p:nvSpPr>
          <p:cNvPr id="23" name="TextBox 22"/>
          <p:cNvSpPr txBox="1"/>
          <p:nvPr/>
        </p:nvSpPr>
        <p:spPr>
          <a:xfrm>
            <a:off x="9688741" y="5644371"/>
            <a:ext cx="756866" cy="400110"/>
          </a:xfrm>
          <a:prstGeom prst="rect">
            <a:avLst/>
          </a:prstGeom>
          <a:solidFill>
            <a:srgbClr val="D81E00"/>
          </a:solidFill>
        </p:spPr>
        <p:txBody>
          <a:bodyPr wrap="square" rtlCol="0">
            <a:spAutoFit/>
          </a:bodyPr>
          <a:lstStyle/>
          <a:p>
            <a:pPr algn="ctr"/>
            <a:r>
              <a:rPr lang="en-US" sz="2000" dirty="0">
                <a:solidFill>
                  <a:schemeClr val="bg1"/>
                </a:solidFill>
                <a:latin typeface="Century Gothic" charset="0"/>
                <a:ea typeface="Century Gothic" charset="0"/>
                <a:cs typeface="Century Gothic" charset="0"/>
              </a:rPr>
              <a:t>8.3%</a:t>
            </a:r>
          </a:p>
        </p:txBody>
      </p:sp>
    </p:spTree>
    <p:extLst>
      <p:ext uri="{BB962C8B-B14F-4D97-AF65-F5344CB8AC3E}">
        <p14:creationId xmlns:p14="http://schemas.microsoft.com/office/powerpoint/2010/main" val="228264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0783" y="375698"/>
            <a:ext cx="10515600" cy="620867"/>
          </a:xfrm>
        </p:spPr>
        <p:txBody>
          <a:bodyPr/>
          <a:lstStyle/>
          <a:p>
            <a:r>
              <a:rPr lang="en-US" dirty="0"/>
              <a:t>Adaptive Learning at Scale</a:t>
            </a:r>
          </a:p>
        </p:txBody>
      </p:sp>
      <p:graphicFrame>
        <p:nvGraphicFramePr>
          <p:cNvPr id="4" name="Table 3"/>
          <p:cNvGraphicFramePr>
            <a:graphicFrameLocks noGrp="1"/>
          </p:cNvGraphicFramePr>
          <p:nvPr>
            <p:extLst/>
          </p:nvPr>
        </p:nvGraphicFramePr>
        <p:xfrm>
          <a:off x="973569" y="1099593"/>
          <a:ext cx="10222010" cy="5440631"/>
        </p:xfrm>
        <a:graphic>
          <a:graphicData uri="http://schemas.openxmlformats.org/drawingml/2006/table">
            <a:tbl>
              <a:tblPr firstRow="1" firstCol="1" bandRow="1">
                <a:tableStyleId>{5C22544A-7EE6-4342-B048-85BDC9FD1C3A}</a:tableStyleId>
              </a:tblPr>
              <a:tblGrid>
                <a:gridCol w="1683242">
                  <a:extLst>
                    <a:ext uri="{9D8B030D-6E8A-4147-A177-3AD203B41FA5}">
                      <a16:colId xmlns:a16="http://schemas.microsoft.com/office/drawing/2014/main" val="20000"/>
                    </a:ext>
                  </a:extLst>
                </a:gridCol>
                <a:gridCol w="4423968">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329135">
                <a:tc>
                  <a:txBody>
                    <a:bodyPr/>
                    <a:lstStyle/>
                    <a:p>
                      <a:pPr marL="0" marR="0" algn="l">
                        <a:lnSpc>
                          <a:spcPct val="115000"/>
                        </a:lnSpc>
                        <a:spcBef>
                          <a:spcPts val="0"/>
                        </a:spcBef>
                        <a:spcAft>
                          <a:spcPts val="0"/>
                        </a:spcAft>
                      </a:pPr>
                      <a:endParaRPr lang="en-US" sz="1200" b="1" dirty="0">
                        <a:solidFill>
                          <a:schemeClr val="bg1"/>
                        </a:solidFill>
                        <a:effectLst/>
                        <a:latin typeface="Century Gothic" charset="0"/>
                        <a:ea typeface="Century Gothic" charset="0"/>
                        <a:cs typeface="Century Gothic" charset="0"/>
                      </a:endParaRPr>
                    </a:p>
                  </a:txBody>
                  <a:tcPr marL="18288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82880"/>
                      <a:endParaRPr lang="en-US" sz="1200" b="1" dirty="0">
                        <a:solidFill>
                          <a:srgbClr val="0539A6"/>
                        </a:solidFill>
                        <a:latin typeface="Century Gothic" charset="0"/>
                        <a:ea typeface="Century Gothic" charset="0"/>
                        <a:cs typeface="Century Gothic" charset="0"/>
                      </a:endParaRPr>
                    </a:p>
                  </a:txBody>
                  <a:tcPr marL="32218" marR="3221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dirty="0">
                          <a:solidFill>
                            <a:srgbClr val="5B6772"/>
                          </a:solidFill>
                          <a:effectLst/>
                          <a:latin typeface="Century Gothic" charset="0"/>
                          <a:ea typeface="Century Gothic" charset="0"/>
                          <a:cs typeface="Century Gothic" charset="0"/>
                        </a:rPr>
                        <a:t>STUDENTS</a:t>
                      </a:r>
                    </a:p>
                  </a:txBody>
                  <a:tcPr marL="32218" marR="3221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dirty="0">
                          <a:solidFill>
                            <a:srgbClr val="5B6772"/>
                          </a:solidFill>
                          <a:effectLst/>
                          <a:latin typeface="Century Gothic" charset="0"/>
                          <a:ea typeface="Century Gothic" charset="0"/>
                          <a:cs typeface="Century Gothic" charset="0"/>
                        </a:rPr>
                        <a:t>SECTIONS</a:t>
                      </a:r>
                    </a:p>
                  </a:txBody>
                  <a:tcPr marL="32218" marR="3221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dirty="0">
                          <a:solidFill>
                            <a:srgbClr val="5B6772"/>
                          </a:solidFill>
                          <a:effectLst/>
                          <a:latin typeface="Century Gothic" charset="0"/>
                          <a:ea typeface="Century Gothic" charset="0"/>
                          <a:cs typeface="Century Gothic" charset="0"/>
                        </a:rPr>
                        <a:t>DFW</a:t>
                      </a:r>
                    </a:p>
                  </a:txBody>
                  <a:tcPr marL="32218" marR="3221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3"/>
                  </a:ext>
                </a:extLst>
              </a:tr>
              <a:tr h="393192">
                <a:tc>
                  <a:txBody>
                    <a:bodyPr/>
                    <a:lstStyle/>
                    <a:p>
                      <a:pPr marL="0" marR="0" algn="l">
                        <a:lnSpc>
                          <a:spcPct val="115000"/>
                        </a:lnSpc>
                        <a:spcBef>
                          <a:spcPts val="0"/>
                        </a:spcBef>
                        <a:spcAft>
                          <a:spcPts val="0"/>
                        </a:spcAft>
                      </a:pPr>
                      <a:r>
                        <a:rPr lang="en-US" sz="1600" b="1" dirty="0">
                          <a:solidFill>
                            <a:schemeClr val="bg1"/>
                          </a:solidFill>
                          <a:effectLst/>
                          <a:latin typeface="Century Gothic" charset="0"/>
                          <a:ea typeface="Century Gothic" charset="0"/>
                          <a:cs typeface="Century Gothic" charset="0"/>
                        </a:rPr>
                        <a:t>POLS 1101   </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0539A6"/>
                    </a:solidFill>
                  </a:tcPr>
                </a:tc>
                <a:tc>
                  <a:txBody>
                    <a:bodyPr/>
                    <a:lstStyle/>
                    <a:p>
                      <a:pPr marL="182880"/>
                      <a:r>
                        <a:rPr lang="en-US" sz="1600" b="1" dirty="0">
                          <a:solidFill>
                            <a:srgbClr val="D81E00"/>
                          </a:solidFill>
                          <a:latin typeface="Century Gothic" charset="0"/>
                          <a:ea typeface="Century Gothic" charset="0"/>
                          <a:cs typeface="Century Gothic" charset="0"/>
                        </a:rPr>
                        <a:t>American Government</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4694</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55</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16.3%</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393192">
                <a:tc>
                  <a:txBody>
                    <a:bodyPr/>
                    <a:lstStyle/>
                    <a:p>
                      <a:pPr marL="0" marR="0" algn="l">
                        <a:lnSpc>
                          <a:spcPct val="115000"/>
                        </a:lnSpc>
                        <a:spcBef>
                          <a:spcPts val="0"/>
                        </a:spcBef>
                        <a:spcAft>
                          <a:spcPts val="0"/>
                        </a:spcAft>
                      </a:pPr>
                      <a:r>
                        <a:rPr lang="en-US" sz="1600" b="1" dirty="0">
                          <a:solidFill>
                            <a:schemeClr val="tx1"/>
                          </a:solidFill>
                          <a:effectLst/>
                          <a:latin typeface="Century Gothic" charset="0"/>
                          <a:ea typeface="Century Gothic" charset="0"/>
                          <a:cs typeface="Century Gothic" charset="0"/>
                        </a:rPr>
                        <a:t>MATH 1070</a:t>
                      </a:r>
                    </a:p>
                  </a:txBody>
                  <a:tcPr marL="182880" marR="0" marT="0" marB="0" anchor="ctr">
                    <a:lnL w="3175" cap="flat" cmpd="sng" algn="ctr">
                      <a:noFill/>
                      <a:prstDash val="solid"/>
                      <a:round/>
                      <a:headEnd type="none" w="med" len="med"/>
                      <a:tailEnd type="none" w="med" len="med"/>
                    </a:lnL>
                    <a:lnR w="3175" cap="flat" cmpd="sng" algn="ctr">
                      <a:solidFill>
                        <a:srgbClr val="1D274F"/>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5B6772"/>
                    </a:solidFill>
                  </a:tcPr>
                </a:tc>
                <a:tc>
                  <a:txBody>
                    <a:bodyPr/>
                    <a:lstStyle/>
                    <a:p>
                      <a:pPr marL="182880" marR="0" algn="l">
                        <a:lnSpc>
                          <a:spcPct val="115000"/>
                        </a:lnSpc>
                        <a:spcBef>
                          <a:spcPts val="0"/>
                        </a:spcBef>
                        <a:spcAft>
                          <a:spcPts val="0"/>
                        </a:spcAft>
                      </a:pPr>
                      <a:r>
                        <a:rPr lang="en-US" sz="1600" b="1" dirty="0">
                          <a:solidFill>
                            <a:srgbClr val="1D274F"/>
                          </a:solidFill>
                          <a:effectLst/>
                          <a:latin typeface="Century Gothic" charset="0"/>
                          <a:ea typeface="Century Gothic" charset="0"/>
                          <a:cs typeface="Century Gothic" charset="0"/>
                        </a:rPr>
                        <a:t>Elementary Statistics</a:t>
                      </a:r>
                    </a:p>
                  </a:txBody>
                  <a:tcPr marL="32218" marR="32218" marT="0" marB="0" anchor="ctr">
                    <a:lnL w="3175" cap="flat" cmpd="sng" algn="ctr">
                      <a:solidFill>
                        <a:srgbClr val="1D274F"/>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is-IS" sz="1600" b="1" dirty="0">
                          <a:solidFill>
                            <a:srgbClr val="1D274F"/>
                          </a:solidFill>
                          <a:effectLst/>
                          <a:latin typeface="Century Gothic" charset="0"/>
                          <a:ea typeface="Century Gothic" charset="0"/>
                          <a:cs typeface="Century Gothic" charset="0"/>
                        </a:rPr>
                        <a:t>2701</a:t>
                      </a:r>
                      <a:endParaRPr lang="en-US" sz="1600" b="1" dirty="0">
                        <a:solidFill>
                          <a:srgbClr val="1D274F"/>
                        </a:solidFill>
                        <a:effectLst/>
                        <a:latin typeface="Century Gothic" charset="0"/>
                        <a:ea typeface="Century Gothic" charset="0"/>
                        <a:cs typeface="Century Gothic" charset="0"/>
                      </a:endParaRP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b="1" dirty="0">
                          <a:solidFill>
                            <a:srgbClr val="1D274F"/>
                          </a:solidFill>
                          <a:effectLst/>
                          <a:latin typeface="Century Gothic" charset="0"/>
                          <a:ea typeface="Century Gothic" charset="0"/>
                          <a:cs typeface="Century Gothic" charset="0"/>
                        </a:rPr>
                        <a:t>76</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600" b="1" dirty="0">
                          <a:solidFill>
                            <a:srgbClr val="1D274F"/>
                          </a:solidFill>
                          <a:effectLst/>
                          <a:latin typeface="Century Gothic" charset="0"/>
                          <a:ea typeface="Century Gothic" charset="0"/>
                          <a:cs typeface="Century Gothic" charset="0"/>
                        </a:rPr>
                        <a:t>25.2%</a:t>
                      </a:r>
                      <a:endParaRPr lang="en-US" sz="1600" b="1" dirty="0">
                        <a:solidFill>
                          <a:srgbClr val="1D274F"/>
                        </a:solidFill>
                        <a:effectLst/>
                        <a:latin typeface="Century Gothic" charset="0"/>
                        <a:ea typeface="Century Gothic" charset="0"/>
                        <a:cs typeface="Century Gothic" charset="0"/>
                      </a:endParaRP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ECON 2105</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Principle</a:t>
                      </a:r>
                      <a:r>
                        <a:rPr lang="en-US" sz="1600" b="1" baseline="0" dirty="0">
                          <a:solidFill>
                            <a:srgbClr val="D81E00"/>
                          </a:solidFill>
                          <a:effectLst/>
                          <a:latin typeface="Century Gothic" charset="0"/>
                          <a:ea typeface="Century Gothic" charset="0"/>
                          <a:cs typeface="Century Gothic" charset="0"/>
                        </a:rPr>
                        <a:t> of Macroeconomics</a:t>
                      </a:r>
                      <a:endParaRPr lang="en-US" sz="1600" b="1" dirty="0">
                        <a:solidFill>
                          <a:srgbClr val="D81E00"/>
                        </a:solidFill>
                        <a:effectLst/>
                        <a:latin typeface="Century Gothic" charset="0"/>
                        <a:ea typeface="Century Gothic" charset="0"/>
                        <a:cs typeface="Century Gothic" charset="0"/>
                      </a:endParaRP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2340</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38</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19.2%</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PSYC 1101</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Introduction to General Psychology</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2252</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26</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21.8%</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POLS 2401</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Global Issues</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2250</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35</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18.9%</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FILM 2700</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0" dirty="0">
                          <a:solidFill>
                            <a:srgbClr val="5B6772"/>
                          </a:solidFill>
                          <a:effectLst/>
                          <a:latin typeface="Century Gothic" charset="0"/>
                          <a:ea typeface="Century Gothic" charset="0"/>
                          <a:cs typeface="Century Gothic" charset="0"/>
                        </a:rPr>
                        <a:t>History of the Motion Picture</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2226</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59</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15.2%</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ECON 2106</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Principles of Microeconomics</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2122</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31</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dirty="0">
                          <a:solidFill>
                            <a:srgbClr val="D81E00"/>
                          </a:solidFill>
                          <a:effectLst/>
                          <a:latin typeface="Century Gothic" charset="0"/>
                          <a:ea typeface="Century Gothic" charset="0"/>
                          <a:cs typeface="Century Gothic" charset="0"/>
                        </a:rPr>
                        <a:t>24.7%</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MATH 1101</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0" dirty="0">
                          <a:solidFill>
                            <a:srgbClr val="5B6772"/>
                          </a:solidFill>
                          <a:effectLst/>
                          <a:latin typeface="Century Gothic" charset="0"/>
                          <a:ea typeface="Century Gothic" charset="0"/>
                          <a:cs typeface="Century Gothic" charset="0"/>
                        </a:rPr>
                        <a:t>Introduction to Mathematical Modeling</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2019</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56</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26.5%</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393192">
                <a:tc>
                  <a:txBody>
                    <a:bodyPr/>
                    <a:lstStyle/>
                    <a:p>
                      <a:pPr marL="0" marR="0" algn="l">
                        <a:lnSpc>
                          <a:spcPct val="115000"/>
                        </a:lnSpc>
                        <a:spcBef>
                          <a:spcPts val="0"/>
                        </a:spcBef>
                        <a:spcAft>
                          <a:spcPts val="0"/>
                        </a:spcAft>
                      </a:pPr>
                      <a:r>
                        <a:rPr lang="cs-CZ" sz="1600" dirty="0">
                          <a:solidFill>
                            <a:schemeClr val="tx1"/>
                          </a:solidFill>
                          <a:effectLst/>
                          <a:latin typeface="Century Gothic" charset="0"/>
                          <a:ea typeface="Century Gothic" charset="0"/>
                          <a:cs typeface="Century Gothic" charset="0"/>
                        </a:rPr>
                        <a:t>MATH 1111</a:t>
                      </a:r>
                      <a:endParaRPr lang="en-US" sz="1600" dirty="0">
                        <a:solidFill>
                          <a:schemeClr val="tx1"/>
                        </a:solidFill>
                        <a:effectLst/>
                        <a:latin typeface="Century Gothic" charset="0"/>
                        <a:ea typeface="Century Gothic" charset="0"/>
                        <a:cs typeface="Century Gothic" charset="0"/>
                      </a:endParaRPr>
                    </a:p>
                  </a:txBody>
                  <a:tcPr marL="182880" marR="0" marT="0" marB="0" anchor="ctr">
                    <a:lnL w="3175" cap="flat" cmpd="sng" algn="ctr">
                      <a:noFill/>
                      <a:prstDash val="solid"/>
                      <a:round/>
                      <a:headEnd type="none" w="med" len="med"/>
                      <a:tailEnd type="none" w="med" len="med"/>
                    </a:lnL>
                    <a:lnR w="3175" cap="flat" cmpd="sng" algn="ctr">
                      <a:solidFill>
                        <a:srgbClr val="1D274F"/>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5B6772"/>
                    </a:solidFill>
                  </a:tcPr>
                </a:tc>
                <a:tc>
                  <a:txBody>
                    <a:bodyPr/>
                    <a:lstStyle/>
                    <a:p>
                      <a:pPr marL="182880" marR="0" algn="l">
                        <a:lnSpc>
                          <a:spcPct val="115000"/>
                        </a:lnSpc>
                        <a:spcBef>
                          <a:spcPts val="0"/>
                        </a:spcBef>
                        <a:spcAft>
                          <a:spcPts val="0"/>
                        </a:spcAft>
                      </a:pPr>
                      <a:r>
                        <a:rPr lang="en-US" sz="1600" b="1" dirty="0">
                          <a:solidFill>
                            <a:srgbClr val="1D274F"/>
                          </a:solidFill>
                          <a:effectLst/>
                          <a:latin typeface="Century Gothic" charset="0"/>
                          <a:ea typeface="Century Gothic" charset="0"/>
                          <a:cs typeface="Century Gothic" charset="0"/>
                        </a:rPr>
                        <a:t>College Algebra</a:t>
                      </a:r>
                    </a:p>
                  </a:txBody>
                  <a:tcPr marL="32218" marR="32218" marT="0" marB="0" anchor="ctr">
                    <a:lnL w="3175" cap="flat" cmpd="sng" algn="ctr">
                      <a:solidFill>
                        <a:srgbClr val="1D274F"/>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b="1" dirty="0">
                          <a:solidFill>
                            <a:srgbClr val="1D274F"/>
                          </a:solidFill>
                          <a:effectLst/>
                          <a:latin typeface="Century Gothic" charset="0"/>
                          <a:ea typeface="Century Gothic" charset="0"/>
                          <a:cs typeface="Century Gothic" charset="0"/>
                        </a:rPr>
                        <a:t>1540</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b="1" dirty="0">
                          <a:solidFill>
                            <a:srgbClr val="1D274F"/>
                          </a:solidFill>
                          <a:effectLst/>
                          <a:latin typeface="Century Gothic" charset="0"/>
                          <a:ea typeface="Century Gothic" charset="0"/>
                          <a:cs typeface="Century Gothic" charset="0"/>
                        </a:rPr>
                        <a:t>45</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600" b="1" dirty="0">
                          <a:solidFill>
                            <a:srgbClr val="1D274F"/>
                          </a:solidFill>
                          <a:effectLst/>
                          <a:latin typeface="Century Gothic" charset="0"/>
                          <a:ea typeface="Century Gothic" charset="0"/>
                          <a:cs typeface="Century Gothic" charset="0"/>
                        </a:rPr>
                        <a:t>20.2%</a:t>
                      </a:r>
                      <a:endParaRPr lang="en-US" sz="1600" b="1" dirty="0">
                        <a:solidFill>
                          <a:srgbClr val="1D274F"/>
                        </a:solidFill>
                        <a:effectLst/>
                        <a:latin typeface="Century Gothic" charset="0"/>
                        <a:ea typeface="Century Gothic" charset="0"/>
                        <a:cs typeface="Century Gothic" charset="0"/>
                      </a:endParaRP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SOCI 1101</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0" dirty="0">
                          <a:solidFill>
                            <a:srgbClr val="5B6772"/>
                          </a:solidFill>
                          <a:effectLst/>
                          <a:latin typeface="Century Gothic" charset="0"/>
                          <a:ea typeface="Century Gothic" charset="0"/>
                          <a:cs typeface="Century Gothic" charset="0"/>
                        </a:rPr>
                        <a:t>Introductory Sociology</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1432</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29</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20.2%</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393192">
                <a:tc>
                  <a:txBody>
                    <a:bodyPr/>
                    <a:lstStyle/>
                    <a:p>
                      <a:pPr marL="0" marR="0" algn="l">
                        <a:lnSpc>
                          <a:spcPct val="115000"/>
                        </a:lnSpc>
                        <a:spcBef>
                          <a:spcPts val="0"/>
                        </a:spcBef>
                        <a:spcAft>
                          <a:spcPts val="0"/>
                        </a:spcAft>
                      </a:pPr>
                      <a:r>
                        <a:rPr lang="cs-CZ" sz="1600" dirty="0">
                          <a:solidFill>
                            <a:schemeClr val="tx1"/>
                          </a:solidFill>
                          <a:effectLst/>
                          <a:latin typeface="Century Gothic" charset="0"/>
                          <a:ea typeface="Century Gothic" charset="0"/>
                          <a:cs typeface="Century Gothic" charset="0"/>
                        </a:rPr>
                        <a:t>MATH 1113</a:t>
                      </a:r>
                      <a:endParaRPr lang="en-US" sz="1600" dirty="0">
                        <a:solidFill>
                          <a:schemeClr val="tx1"/>
                        </a:solidFill>
                        <a:effectLst/>
                        <a:latin typeface="Century Gothic" charset="0"/>
                        <a:ea typeface="Century Gothic" charset="0"/>
                        <a:cs typeface="Century Gothic" charset="0"/>
                      </a:endParaRPr>
                    </a:p>
                  </a:txBody>
                  <a:tcPr marL="182880" marR="0" marT="0" marB="0" anchor="ctr">
                    <a:lnL w="3175" cap="flat" cmpd="sng" algn="ctr">
                      <a:noFill/>
                      <a:prstDash val="solid"/>
                      <a:round/>
                      <a:headEnd type="none" w="med" len="med"/>
                      <a:tailEnd type="none" w="med" len="med"/>
                    </a:lnL>
                    <a:lnR w="3175" cap="flat" cmpd="sng" algn="ctr">
                      <a:solidFill>
                        <a:srgbClr val="1D274F"/>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5B6772"/>
                    </a:solidFill>
                  </a:tcPr>
                </a:tc>
                <a:tc>
                  <a:txBody>
                    <a:bodyPr/>
                    <a:lstStyle/>
                    <a:p>
                      <a:pPr marL="182880" marR="0" algn="l">
                        <a:lnSpc>
                          <a:spcPct val="115000"/>
                        </a:lnSpc>
                        <a:spcBef>
                          <a:spcPts val="0"/>
                        </a:spcBef>
                        <a:spcAft>
                          <a:spcPts val="0"/>
                        </a:spcAft>
                      </a:pPr>
                      <a:r>
                        <a:rPr lang="en-US" sz="1600" b="1" dirty="0">
                          <a:solidFill>
                            <a:srgbClr val="1D274F"/>
                          </a:solidFill>
                          <a:effectLst/>
                          <a:latin typeface="Century Gothic" charset="0"/>
                          <a:ea typeface="Century Gothic" charset="0"/>
                          <a:cs typeface="Century Gothic" charset="0"/>
                        </a:rPr>
                        <a:t>Pre-calculus</a:t>
                      </a:r>
                    </a:p>
                  </a:txBody>
                  <a:tcPr marL="32218" marR="32218" marT="0" marB="0" anchor="ctr">
                    <a:lnL w="3175" cap="flat" cmpd="sng" algn="ctr">
                      <a:solidFill>
                        <a:srgbClr val="1D274F"/>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cs-CZ" sz="1600" b="1" dirty="0">
                          <a:solidFill>
                            <a:srgbClr val="1D274F"/>
                          </a:solidFill>
                          <a:effectLst/>
                          <a:latin typeface="Century Gothic" charset="0"/>
                          <a:ea typeface="Century Gothic" charset="0"/>
                          <a:cs typeface="Century Gothic" charset="0"/>
                        </a:rPr>
                        <a:t>1289</a:t>
                      </a:r>
                      <a:endParaRPr lang="en-US" sz="1600" b="1" dirty="0">
                        <a:solidFill>
                          <a:srgbClr val="1D274F"/>
                        </a:solidFill>
                        <a:effectLst/>
                        <a:latin typeface="Century Gothic" charset="0"/>
                        <a:ea typeface="Century Gothic" charset="0"/>
                        <a:cs typeface="Century Gothic" charset="0"/>
                      </a:endParaRP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ru-RU" sz="1600" b="1" dirty="0">
                          <a:solidFill>
                            <a:srgbClr val="1D274F"/>
                          </a:solidFill>
                          <a:effectLst/>
                          <a:latin typeface="Century Gothic" charset="0"/>
                          <a:ea typeface="Century Gothic" charset="0"/>
                          <a:cs typeface="Century Gothic" charset="0"/>
                        </a:rPr>
                        <a:t>34</a:t>
                      </a:r>
                      <a:endParaRPr lang="en-US" sz="1600" b="1" dirty="0">
                        <a:solidFill>
                          <a:srgbClr val="1D274F"/>
                        </a:solidFill>
                        <a:effectLst/>
                        <a:latin typeface="Century Gothic" charset="0"/>
                        <a:ea typeface="Century Gothic" charset="0"/>
                        <a:cs typeface="Century Gothic" charset="0"/>
                      </a:endParaRP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600" b="1" dirty="0">
                          <a:solidFill>
                            <a:srgbClr val="1D274F"/>
                          </a:solidFill>
                          <a:effectLst/>
                          <a:latin typeface="Century Gothic" charset="0"/>
                          <a:ea typeface="Century Gothic" charset="0"/>
                          <a:cs typeface="Century Gothic" charset="0"/>
                        </a:rPr>
                        <a:t>27.5%</a:t>
                      </a:r>
                      <a:endParaRPr lang="en-US" sz="1600" b="1" dirty="0">
                        <a:solidFill>
                          <a:srgbClr val="1D274F"/>
                        </a:solidFill>
                        <a:effectLst/>
                        <a:latin typeface="Century Gothic" charset="0"/>
                        <a:ea typeface="Century Gothic" charset="0"/>
                        <a:cs typeface="Century Gothic" charset="0"/>
                      </a:endParaRP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0"/>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CHEM 1211</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0" dirty="0">
                          <a:solidFill>
                            <a:srgbClr val="5B6772"/>
                          </a:solidFill>
                          <a:effectLst/>
                          <a:latin typeface="Century Gothic" charset="0"/>
                          <a:ea typeface="Century Gothic" charset="0"/>
                          <a:cs typeface="Century Gothic" charset="0"/>
                        </a:rPr>
                        <a:t>Principles of Chemistry I</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rgbClr val="5B6772"/>
                          </a:solidFill>
                          <a:effectLst/>
                          <a:latin typeface="Century Gothic" charset="0"/>
                          <a:ea typeface="Century Gothic" charset="0"/>
                          <a:cs typeface="Century Gothic" charset="0"/>
                        </a:rPr>
                        <a:t>1096</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rgbClr val="5B6772"/>
                          </a:solidFill>
                          <a:effectLst/>
                          <a:latin typeface="Century Gothic" charset="0"/>
                          <a:ea typeface="Century Gothic" charset="0"/>
                          <a:cs typeface="Century Gothic" charset="0"/>
                        </a:rPr>
                        <a:t>37</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17.2%</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r h="393192">
                <a:tc>
                  <a:txBody>
                    <a:bodyPr/>
                    <a:lstStyle/>
                    <a:p>
                      <a:pPr marL="0" marR="0" algn="l">
                        <a:lnSpc>
                          <a:spcPct val="115000"/>
                        </a:lnSpc>
                        <a:spcBef>
                          <a:spcPts val="0"/>
                        </a:spcBef>
                        <a:spcAft>
                          <a:spcPts val="0"/>
                        </a:spcAft>
                      </a:pPr>
                      <a:r>
                        <a:rPr lang="en-US" sz="1600" dirty="0">
                          <a:effectLst/>
                          <a:latin typeface="Century Gothic" charset="0"/>
                          <a:ea typeface="Century Gothic" charset="0"/>
                          <a:cs typeface="Century Gothic" charset="0"/>
                        </a:rPr>
                        <a:t>BIOL 1103</a:t>
                      </a:r>
                    </a:p>
                  </a:txBody>
                  <a:tcPr marL="182880" marR="0" marT="0"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539A6"/>
                    </a:solidFill>
                  </a:tcPr>
                </a:tc>
                <a:tc>
                  <a:txBody>
                    <a:bodyPr/>
                    <a:lstStyle/>
                    <a:p>
                      <a:pPr marL="182880" marR="0" algn="l">
                        <a:lnSpc>
                          <a:spcPct val="115000"/>
                        </a:lnSpc>
                        <a:spcBef>
                          <a:spcPts val="0"/>
                        </a:spcBef>
                        <a:spcAft>
                          <a:spcPts val="0"/>
                        </a:spcAft>
                      </a:pPr>
                      <a:r>
                        <a:rPr lang="en-US" sz="1600" b="0" dirty="0">
                          <a:solidFill>
                            <a:srgbClr val="5B6772"/>
                          </a:solidFill>
                          <a:effectLst/>
                          <a:latin typeface="Century Gothic" charset="0"/>
                          <a:ea typeface="Century Gothic" charset="0"/>
                          <a:cs typeface="Century Gothic" charset="0"/>
                        </a:rPr>
                        <a:t>Introductory Biology I</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1051</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48</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5B6772"/>
                          </a:solidFill>
                          <a:effectLst/>
                          <a:latin typeface="Century Gothic" charset="0"/>
                          <a:ea typeface="Century Gothic" charset="0"/>
                          <a:cs typeface="Century Gothic" charset="0"/>
                        </a:rPr>
                        <a:t>24.8%</a:t>
                      </a:r>
                    </a:p>
                  </a:txBody>
                  <a:tcPr marL="32218" marR="32218" marT="0" marB="0"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2" name="AutoShape 2" descr="Image result for gates found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gates foundation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gates foundation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3514" y="160338"/>
            <a:ext cx="676973" cy="67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94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Eliminating Bottlenecks: Peer Tutors</a:t>
            </a:r>
          </a:p>
        </p:txBody>
      </p:sp>
      <p:grpSp>
        <p:nvGrpSpPr>
          <p:cNvPr id="35" name="Group 3" descr="Supplemental instruction. Biol: no si 2.41, SI 2.82. pols: no SI 2.6, SI 3.24. PHIL: No SI 2.68, SI 2.74. Chem: no SI 2.55, SI 2.74. ACCT: No SI 2.15, SI 2.64. Phys: No SI 2.06, SI 2.73. CRJU: No SI 1.89, SI 2.26"/>
          <p:cNvGrpSpPr>
            <a:grpSpLocks/>
          </p:cNvGrpSpPr>
          <p:nvPr/>
        </p:nvGrpSpPr>
        <p:grpSpPr bwMode="auto">
          <a:xfrm>
            <a:off x="143465" y="1295401"/>
            <a:ext cx="9020651" cy="5908249"/>
            <a:chOff x="205736" y="3398347"/>
            <a:chExt cx="8708158" cy="5242037"/>
          </a:xfrm>
        </p:grpSpPr>
        <p:grpSp>
          <p:nvGrpSpPr>
            <p:cNvPr id="36" name="Group 7"/>
            <p:cNvGrpSpPr>
              <a:grpSpLocks/>
            </p:cNvGrpSpPr>
            <p:nvPr/>
          </p:nvGrpSpPr>
          <p:grpSpPr bwMode="auto">
            <a:xfrm>
              <a:off x="205736" y="3398347"/>
              <a:ext cx="8708158" cy="5242037"/>
              <a:chOff x="-119" y="36"/>
              <a:chExt cx="3820" cy="2068"/>
            </a:xfrm>
          </p:grpSpPr>
          <p:graphicFrame>
            <p:nvGraphicFramePr>
              <p:cNvPr id="57" name="Object 3"/>
              <p:cNvGraphicFramePr>
                <a:graphicFrameLocks/>
              </p:cNvGraphicFramePr>
              <p:nvPr>
                <p:extLst/>
              </p:nvPr>
            </p:nvGraphicFramePr>
            <p:xfrm>
              <a:off x="-119" y="36"/>
              <a:ext cx="3820" cy="2068"/>
            </p:xfrm>
            <a:graphic>
              <a:graphicData uri="http://schemas.openxmlformats.org/drawingml/2006/chart">
                <c:chart xmlns:c="http://schemas.openxmlformats.org/drawingml/2006/chart" xmlns:r="http://schemas.openxmlformats.org/officeDocument/2006/relationships" r:id="rId2"/>
              </a:graphicData>
            </a:graphic>
          </p:graphicFrame>
          <p:sp>
            <p:nvSpPr>
              <p:cNvPr id="58" name="Rectangle 9"/>
              <p:cNvSpPr>
                <a:spLocks/>
              </p:cNvSpPr>
              <p:nvPr/>
            </p:nvSpPr>
            <p:spPr bwMode="auto">
              <a:xfrm>
                <a:off x="131" y="262"/>
                <a:ext cx="478" cy="205"/>
              </a:xfrm>
              <a:prstGeom prst="rect">
                <a:avLst/>
              </a:prstGeom>
              <a:noFill/>
              <a:ln w="12700">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5B6772"/>
                    </a:solidFill>
                    <a:effectLst/>
                    <a:uLnTx/>
                    <a:uFillTx/>
                    <a:latin typeface="Century Gothic" charset="0"/>
                    <a:ea typeface="Century Gothic" charset="0"/>
                    <a:cs typeface="Century Gothic" charset="0"/>
                    <a:sym typeface="Calibri" pitchFamily="34" charset="0"/>
                  </a:rPr>
                  <a:t>BIOL</a:t>
                </a:r>
              </a:p>
            </p:txBody>
          </p:sp>
          <p:sp>
            <p:nvSpPr>
              <p:cNvPr id="59" name="Rectangle 10"/>
              <p:cNvSpPr>
                <a:spLocks/>
              </p:cNvSpPr>
              <p:nvPr/>
            </p:nvSpPr>
            <p:spPr bwMode="auto">
              <a:xfrm>
                <a:off x="615" y="261"/>
                <a:ext cx="502" cy="204"/>
              </a:xfrm>
              <a:prstGeom prst="rect">
                <a:avLst/>
              </a:prstGeom>
              <a:noFill/>
              <a:ln w="12700">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5B6772"/>
                    </a:solidFill>
                    <a:effectLst/>
                    <a:uLnTx/>
                    <a:uFillTx/>
                    <a:latin typeface="Century Gothic" charset="0"/>
                    <a:ea typeface="Century Gothic" charset="0"/>
                    <a:cs typeface="Century Gothic" charset="0"/>
                    <a:sym typeface="Calibri" pitchFamily="34" charset="0"/>
                  </a:rPr>
                  <a:t>POLS</a:t>
                </a:r>
              </a:p>
            </p:txBody>
          </p:sp>
          <p:sp>
            <p:nvSpPr>
              <p:cNvPr id="60" name="Rectangle 11"/>
              <p:cNvSpPr>
                <a:spLocks/>
              </p:cNvSpPr>
              <p:nvPr/>
            </p:nvSpPr>
            <p:spPr bwMode="auto">
              <a:xfrm>
                <a:off x="1123" y="261"/>
                <a:ext cx="486" cy="204"/>
              </a:xfrm>
              <a:prstGeom prst="rect">
                <a:avLst/>
              </a:prstGeom>
              <a:noFill/>
              <a:ln w="12700">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5B6772"/>
                    </a:solidFill>
                    <a:effectLst/>
                    <a:uLnTx/>
                    <a:uFillTx/>
                    <a:latin typeface="Century Gothic" charset="0"/>
                    <a:ea typeface="Century Gothic" charset="0"/>
                    <a:cs typeface="Century Gothic" charset="0"/>
                    <a:sym typeface="Calibri" pitchFamily="34" charset="0"/>
                  </a:rPr>
                  <a:t>PHIL</a:t>
                </a:r>
              </a:p>
            </p:txBody>
          </p:sp>
          <p:sp>
            <p:nvSpPr>
              <p:cNvPr id="61" name="Rectangle 12"/>
              <p:cNvSpPr>
                <a:spLocks/>
              </p:cNvSpPr>
              <p:nvPr/>
            </p:nvSpPr>
            <p:spPr bwMode="auto">
              <a:xfrm>
                <a:off x="1681" y="262"/>
                <a:ext cx="367" cy="203"/>
              </a:xfrm>
              <a:prstGeom prst="rect">
                <a:avLst/>
              </a:prstGeom>
              <a:noFill/>
              <a:ln w="12700">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5B6772"/>
                    </a:solidFill>
                    <a:effectLst/>
                    <a:uLnTx/>
                    <a:uFillTx/>
                    <a:latin typeface="Century Gothic" charset="0"/>
                    <a:ea typeface="Century Gothic" charset="0"/>
                    <a:cs typeface="Century Gothic" charset="0"/>
                    <a:sym typeface="Calibri" pitchFamily="34" charset="0"/>
                  </a:rPr>
                  <a:t>CHEM</a:t>
                </a:r>
              </a:p>
            </p:txBody>
          </p:sp>
          <p:sp>
            <p:nvSpPr>
              <p:cNvPr id="62" name="Rectangle 13"/>
              <p:cNvSpPr>
                <a:spLocks/>
              </p:cNvSpPr>
              <p:nvPr/>
            </p:nvSpPr>
            <p:spPr bwMode="auto">
              <a:xfrm>
                <a:off x="2120" y="261"/>
                <a:ext cx="494" cy="204"/>
              </a:xfrm>
              <a:prstGeom prst="rect">
                <a:avLst/>
              </a:prstGeom>
              <a:noFill/>
              <a:ln w="12700">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5B6772"/>
                    </a:solidFill>
                    <a:effectLst/>
                    <a:uLnTx/>
                    <a:uFillTx/>
                    <a:latin typeface="Century Gothic" charset="0"/>
                    <a:ea typeface="Century Gothic" charset="0"/>
                    <a:cs typeface="Century Gothic" charset="0"/>
                    <a:sym typeface="Calibri" pitchFamily="34" charset="0"/>
                  </a:rPr>
                  <a:t>ACCT</a:t>
                </a:r>
              </a:p>
            </p:txBody>
          </p:sp>
          <p:sp>
            <p:nvSpPr>
              <p:cNvPr id="63" name="Rectangle 14"/>
              <p:cNvSpPr>
                <a:spLocks/>
              </p:cNvSpPr>
              <p:nvPr/>
            </p:nvSpPr>
            <p:spPr bwMode="auto">
              <a:xfrm>
                <a:off x="2611" y="261"/>
                <a:ext cx="495" cy="204"/>
              </a:xfrm>
              <a:prstGeom prst="rect">
                <a:avLst/>
              </a:prstGeom>
              <a:noFill/>
              <a:ln w="12700">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5B6772"/>
                    </a:solidFill>
                    <a:effectLst/>
                    <a:uLnTx/>
                    <a:uFillTx/>
                    <a:latin typeface="Century Gothic" charset="0"/>
                    <a:ea typeface="Century Gothic" charset="0"/>
                    <a:cs typeface="Century Gothic" charset="0"/>
                    <a:sym typeface="Calibri" pitchFamily="34" charset="0"/>
                  </a:rPr>
                  <a:t>PHYS</a:t>
                </a:r>
              </a:p>
            </p:txBody>
          </p:sp>
          <p:sp>
            <p:nvSpPr>
              <p:cNvPr id="64" name="Rectangle 15"/>
              <p:cNvSpPr>
                <a:spLocks/>
              </p:cNvSpPr>
              <p:nvPr/>
            </p:nvSpPr>
            <p:spPr bwMode="auto">
              <a:xfrm>
                <a:off x="3112" y="261"/>
                <a:ext cx="485" cy="204"/>
              </a:xfrm>
              <a:prstGeom prst="rect">
                <a:avLst/>
              </a:prstGeom>
              <a:noFill/>
              <a:ln w="12700">
                <a:noFill/>
                <a:miter lim="800000"/>
                <a:headEnd/>
                <a:tailEnd/>
              </a:ln>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5B6772"/>
                    </a:solidFill>
                    <a:effectLst/>
                    <a:uLnTx/>
                    <a:uFillTx/>
                    <a:latin typeface="Century Gothic" charset="0"/>
                    <a:ea typeface="Century Gothic" charset="0"/>
                    <a:cs typeface="Century Gothic" charset="0"/>
                    <a:sym typeface="Calibri" pitchFamily="34" charset="0"/>
                  </a:rPr>
                  <a:t>CRJU</a:t>
                </a:r>
              </a:p>
            </p:txBody>
          </p:sp>
        </p:grpSp>
        <p:sp>
          <p:nvSpPr>
            <p:cNvPr id="37" name="Rectangle 33"/>
            <p:cNvSpPr>
              <a:spLocks noChangeArrowheads="1"/>
            </p:cNvSpPr>
            <p:nvPr/>
          </p:nvSpPr>
          <p:spPr bwMode="auto">
            <a:xfrm>
              <a:off x="862939" y="7884828"/>
              <a:ext cx="605366" cy="245765"/>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No SI</a:t>
              </a:r>
            </a:p>
          </p:txBody>
        </p:sp>
        <p:sp>
          <p:nvSpPr>
            <p:cNvPr id="38" name="Rectangle 34"/>
            <p:cNvSpPr>
              <a:spLocks noChangeArrowheads="1"/>
            </p:cNvSpPr>
            <p:nvPr/>
          </p:nvSpPr>
          <p:spPr bwMode="auto">
            <a:xfrm>
              <a:off x="1282039" y="7884828"/>
              <a:ext cx="605366" cy="245765"/>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i="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SI</a:t>
              </a:r>
            </a:p>
          </p:txBody>
        </p:sp>
        <p:grpSp>
          <p:nvGrpSpPr>
            <p:cNvPr id="39" name="Group 35"/>
            <p:cNvGrpSpPr>
              <a:grpSpLocks/>
            </p:cNvGrpSpPr>
            <p:nvPr/>
          </p:nvGrpSpPr>
          <p:grpSpPr bwMode="auto">
            <a:xfrm>
              <a:off x="1975026" y="7884832"/>
              <a:ext cx="1055379" cy="245775"/>
              <a:chOff x="1916420" y="5411788"/>
              <a:chExt cx="1055379" cy="270352"/>
            </a:xfrm>
          </p:grpSpPr>
          <p:sp>
            <p:nvSpPr>
              <p:cNvPr id="55" name="Rectangle 36"/>
              <p:cNvSpPr>
                <a:spLocks noChangeArrowheads="1"/>
              </p:cNvSpPr>
              <p:nvPr/>
            </p:nvSpPr>
            <p:spPr bwMode="auto">
              <a:xfrm>
                <a:off x="1916420" y="5411798"/>
                <a:ext cx="605367" cy="27034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No SI</a:t>
                </a:r>
              </a:p>
            </p:txBody>
          </p:sp>
          <p:sp>
            <p:nvSpPr>
              <p:cNvPr id="56" name="Rectangle 37"/>
              <p:cNvSpPr>
                <a:spLocks noChangeArrowheads="1"/>
              </p:cNvSpPr>
              <p:nvPr/>
            </p:nvSpPr>
            <p:spPr bwMode="auto">
              <a:xfrm>
                <a:off x="2366433" y="5411788"/>
                <a:ext cx="605366" cy="270341"/>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i="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SI</a:t>
                </a:r>
              </a:p>
            </p:txBody>
          </p:sp>
        </p:grpSp>
        <p:grpSp>
          <p:nvGrpSpPr>
            <p:cNvPr id="40" name="Group 38"/>
            <p:cNvGrpSpPr>
              <a:grpSpLocks/>
            </p:cNvGrpSpPr>
            <p:nvPr/>
          </p:nvGrpSpPr>
          <p:grpSpPr bwMode="auto">
            <a:xfrm>
              <a:off x="3105324" y="7884832"/>
              <a:ext cx="1055381" cy="245775"/>
              <a:chOff x="1916418" y="5411788"/>
              <a:chExt cx="1055381" cy="270352"/>
            </a:xfrm>
          </p:grpSpPr>
          <p:sp>
            <p:nvSpPr>
              <p:cNvPr id="53" name="Rectangle 39"/>
              <p:cNvSpPr>
                <a:spLocks noChangeArrowheads="1"/>
              </p:cNvSpPr>
              <p:nvPr/>
            </p:nvSpPr>
            <p:spPr bwMode="auto">
              <a:xfrm>
                <a:off x="1916418" y="5411798"/>
                <a:ext cx="605367" cy="27034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No SI</a:t>
                </a:r>
              </a:p>
            </p:txBody>
          </p:sp>
          <p:sp>
            <p:nvSpPr>
              <p:cNvPr id="54" name="Rectangle 40"/>
              <p:cNvSpPr>
                <a:spLocks noChangeArrowheads="1"/>
              </p:cNvSpPr>
              <p:nvPr/>
            </p:nvSpPr>
            <p:spPr bwMode="auto">
              <a:xfrm>
                <a:off x="2366433" y="5411788"/>
                <a:ext cx="605366" cy="270341"/>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i="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SI</a:t>
                </a:r>
              </a:p>
            </p:txBody>
          </p:sp>
        </p:grpSp>
        <p:grpSp>
          <p:nvGrpSpPr>
            <p:cNvPr id="41" name="Group 41"/>
            <p:cNvGrpSpPr>
              <a:grpSpLocks/>
            </p:cNvGrpSpPr>
            <p:nvPr/>
          </p:nvGrpSpPr>
          <p:grpSpPr bwMode="auto">
            <a:xfrm>
              <a:off x="4217095" y="7884832"/>
              <a:ext cx="1048510" cy="245775"/>
              <a:chOff x="1923289" y="5411788"/>
              <a:chExt cx="1048510" cy="270352"/>
            </a:xfrm>
          </p:grpSpPr>
          <p:sp>
            <p:nvSpPr>
              <p:cNvPr id="51" name="Rectangle 42"/>
              <p:cNvSpPr>
                <a:spLocks noChangeArrowheads="1"/>
              </p:cNvSpPr>
              <p:nvPr/>
            </p:nvSpPr>
            <p:spPr bwMode="auto">
              <a:xfrm>
                <a:off x="1923289" y="5411798"/>
                <a:ext cx="605368" cy="27034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No SI</a:t>
                </a:r>
              </a:p>
            </p:txBody>
          </p:sp>
          <p:sp>
            <p:nvSpPr>
              <p:cNvPr id="52" name="Rectangle 43"/>
              <p:cNvSpPr>
                <a:spLocks noChangeArrowheads="1"/>
              </p:cNvSpPr>
              <p:nvPr/>
            </p:nvSpPr>
            <p:spPr bwMode="auto">
              <a:xfrm>
                <a:off x="2366432" y="5411788"/>
                <a:ext cx="605367" cy="270341"/>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i="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SI</a:t>
                </a:r>
              </a:p>
            </p:txBody>
          </p:sp>
        </p:grpSp>
        <p:grpSp>
          <p:nvGrpSpPr>
            <p:cNvPr id="42" name="Group 44"/>
            <p:cNvGrpSpPr>
              <a:grpSpLocks/>
            </p:cNvGrpSpPr>
            <p:nvPr/>
          </p:nvGrpSpPr>
          <p:grpSpPr bwMode="auto">
            <a:xfrm>
              <a:off x="5329456" y="7884832"/>
              <a:ext cx="1066449" cy="245775"/>
              <a:chOff x="1905350" y="5411788"/>
              <a:chExt cx="1066449" cy="270352"/>
            </a:xfrm>
          </p:grpSpPr>
          <p:sp>
            <p:nvSpPr>
              <p:cNvPr id="49" name="Rectangle 45"/>
              <p:cNvSpPr>
                <a:spLocks noChangeArrowheads="1"/>
              </p:cNvSpPr>
              <p:nvPr/>
            </p:nvSpPr>
            <p:spPr bwMode="auto">
              <a:xfrm>
                <a:off x="1905350" y="5411798"/>
                <a:ext cx="605367" cy="27034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No SI</a:t>
                </a:r>
              </a:p>
            </p:txBody>
          </p:sp>
          <p:sp>
            <p:nvSpPr>
              <p:cNvPr id="50" name="Rectangle 46"/>
              <p:cNvSpPr>
                <a:spLocks noChangeArrowheads="1"/>
              </p:cNvSpPr>
              <p:nvPr/>
            </p:nvSpPr>
            <p:spPr bwMode="auto">
              <a:xfrm>
                <a:off x="2366433" y="5411788"/>
                <a:ext cx="605366" cy="270341"/>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i="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SI</a:t>
                </a:r>
              </a:p>
            </p:txBody>
          </p:sp>
        </p:grpSp>
        <p:grpSp>
          <p:nvGrpSpPr>
            <p:cNvPr id="43" name="Group 47"/>
            <p:cNvGrpSpPr>
              <a:grpSpLocks/>
            </p:cNvGrpSpPr>
            <p:nvPr/>
          </p:nvGrpSpPr>
          <p:grpSpPr bwMode="auto">
            <a:xfrm>
              <a:off x="6456746" y="7884832"/>
              <a:ext cx="1056759" cy="245775"/>
              <a:chOff x="1915040" y="5411788"/>
              <a:chExt cx="1056759" cy="270352"/>
            </a:xfrm>
          </p:grpSpPr>
          <p:sp>
            <p:nvSpPr>
              <p:cNvPr id="47" name="Rectangle 48"/>
              <p:cNvSpPr>
                <a:spLocks noChangeArrowheads="1"/>
              </p:cNvSpPr>
              <p:nvPr/>
            </p:nvSpPr>
            <p:spPr bwMode="auto">
              <a:xfrm>
                <a:off x="1915040" y="5411798"/>
                <a:ext cx="605367" cy="27034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No SI</a:t>
                </a:r>
              </a:p>
            </p:txBody>
          </p:sp>
          <p:sp>
            <p:nvSpPr>
              <p:cNvPr id="48" name="Rectangle 49"/>
              <p:cNvSpPr>
                <a:spLocks noChangeArrowheads="1"/>
              </p:cNvSpPr>
              <p:nvPr/>
            </p:nvSpPr>
            <p:spPr bwMode="auto">
              <a:xfrm>
                <a:off x="2366433" y="5411788"/>
                <a:ext cx="605366" cy="270341"/>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i="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SI</a:t>
                </a:r>
              </a:p>
            </p:txBody>
          </p:sp>
        </p:grpSp>
        <p:grpSp>
          <p:nvGrpSpPr>
            <p:cNvPr id="44" name="Group 50"/>
            <p:cNvGrpSpPr>
              <a:grpSpLocks/>
            </p:cNvGrpSpPr>
            <p:nvPr/>
          </p:nvGrpSpPr>
          <p:grpSpPr bwMode="auto">
            <a:xfrm>
              <a:off x="7564602" y="7884826"/>
              <a:ext cx="1079204" cy="245767"/>
              <a:chOff x="1892596" y="5425768"/>
              <a:chExt cx="1079204" cy="270344"/>
            </a:xfrm>
          </p:grpSpPr>
          <p:sp>
            <p:nvSpPr>
              <p:cNvPr id="45" name="Rectangle 51"/>
              <p:cNvSpPr>
                <a:spLocks noChangeArrowheads="1"/>
              </p:cNvSpPr>
              <p:nvPr/>
            </p:nvSpPr>
            <p:spPr bwMode="auto">
              <a:xfrm>
                <a:off x="1892596" y="5425768"/>
                <a:ext cx="605368" cy="27034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No SI</a:t>
                </a:r>
              </a:p>
            </p:txBody>
          </p:sp>
          <p:sp>
            <p:nvSpPr>
              <p:cNvPr id="46" name="Rectangle 52"/>
              <p:cNvSpPr>
                <a:spLocks noChangeArrowheads="1"/>
              </p:cNvSpPr>
              <p:nvPr/>
            </p:nvSpPr>
            <p:spPr bwMode="auto">
              <a:xfrm>
                <a:off x="2366434" y="5425771"/>
                <a:ext cx="605366" cy="270341"/>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i="0" u="none" strike="noStrike" kern="0" cap="none" spc="0" normalizeH="0" baseline="0" noProof="0" dirty="0">
                    <a:ln>
                      <a:noFill/>
                    </a:ln>
                    <a:solidFill>
                      <a:srgbClr val="0539A6"/>
                    </a:solidFill>
                    <a:effectLst/>
                    <a:uLnTx/>
                    <a:uFillTx/>
                    <a:latin typeface="Century Gothic" charset="0"/>
                    <a:ea typeface="Century Gothic" charset="0"/>
                    <a:cs typeface="Century Gothic" charset="0"/>
                    <a:sym typeface="Gill Sans" charset="0"/>
                  </a:rPr>
                  <a:t>SI</a:t>
                </a:r>
              </a:p>
            </p:txBody>
          </p:sp>
        </p:grpSp>
      </p:grpSp>
      <p:sp>
        <p:nvSpPr>
          <p:cNvPr id="68" name="TextBox 67"/>
          <p:cNvSpPr txBox="1"/>
          <p:nvPr/>
        </p:nvSpPr>
        <p:spPr>
          <a:xfrm>
            <a:off x="415742" y="1324141"/>
            <a:ext cx="8476096" cy="400110"/>
          </a:xfrm>
          <a:prstGeom prst="rect">
            <a:avLst/>
          </a:prstGeom>
          <a:noFill/>
        </p:spPr>
        <p:txBody>
          <a:bodyPr wrap="square" rtlCol="0">
            <a:spAutoFit/>
          </a:bodyPr>
          <a:lstStyle/>
          <a:p>
            <a:pPr lvl="0" algn="ctr"/>
            <a:r>
              <a:rPr lang="en-US" sz="2000" b="1" dirty="0">
                <a:solidFill>
                  <a:srgbClr val="5B6772"/>
                </a:solidFill>
                <a:latin typeface="Century Gothic" charset="0"/>
                <a:ea typeface="Century Gothic" charset="0"/>
                <a:cs typeface="Century Gothic" charset="0"/>
              </a:rPr>
              <a:t>Supplemental Instruction (SI)</a:t>
            </a:r>
          </a:p>
        </p:txBody>
      </p:sp>
      <p:sp>
        <p:nvSpPr>
          <p:cNvPr id="2" name="TextBox 1"/>
          <p:cNvSpPr txBox="1"/>
          <p:nvPr/>
        </p:nvSpPr>
        <p:spPr>
          <a:xfrm>
            <a:off x="9113231" y="2157579"/>
            <a:ext cx="2633221" cy="4062651"/>
          </a:xfrm>
          <a:prstGeom prst="rect">
            <a:avLst/>
          </a:prstGeom>
          <a:noFill/>
        </p:spPr>
        <p:txBody>
          <a:bodyPr wrap="square" rtlCol="0">
            <a:spAutoFit/>
          </a:bodyPr>
          <a:lstStyle/>
          <a:p>
            <a:pPr algn="ctr">
              <a:spcAft>
                <a:spcPts val="600"/>
              </a:spcAft>
            </a:pPr>
            <a:r>
              <a:rPr lang="de-DE" sz="2200" dirty="0">
                <a:solidFill>
                  <a:srgbClr val="0539A6"/>
                </a:solidFill>
                <a:latin typeface="Century Gothic" charset="0"/>
                <a:ea typeface="Century Gothic" charset="0"/>
                <a:cs typeface="Century Gothic" charset="0"/>
              </a:rPr>
              <a:t>Course GPA</a:t>
            </a:r>
          </a:p>
          <a:p>
            <a:pPr algn="ctr">
              <a:spcAft>
                <a:spcPts val="600"/>
              </a:spcAft>
            </a:pPr>
            <a:r>
              <a:rPr lang="de-DE" sz="2200" dirty="0" err="1">
                <a:solidFill>
                  <a:srgbClr val="5B6772"/>
                </a:solidFill>
                <a:latin typeface="Century Gothic" charset="0"/>
                <a:ea typeface="Century Gothic" charset="0"/>
                <a:cs typeface="Century Gothic" charset="0"/>
              </a:rPr>
              <a:t>No</a:t>
            </a:r>
            <a:r>
              <a:rPr lang="de-DE" sz="2200" dirty="0">
                <a:solidFill>
                  <a:srgbClr val="5B6772"/>
                </a:solidFill>
                <a:latin typeface="Century Gothic" charset="0"/>
                <a:ea typeface="Century Gothic" charset="0"/>
                <a:cs typeface="Century Gothic" charset="0"/>
              </a:rPr>
              <a:t> SI: </a:t>
            </a:r>
            <a:r>
              <a:rPr lang="de-DE" sz="2200" b="1" dirty="0">
                <a:solidFill>
                  <a:srgbClr val="5B6772"/>
                </a:solidFill>
                <a:latin typeface="Century Gothic" charset="0"/>
                <a:ea typeface="Century Gothic" charset="0"/>
                <a:cs typeface="Century Gothic" charset="0"/>
              </a:rPr>
              <a:t>2.41</a:t>
            </a:r>
          </a:p>
          <a:p>
            <a:pPr algn="ctr"/>
            <a:r>
              <a:rPr lang="de-DE" sz="2200" dirty="0">
                <a:solidFill>
                  <a:srgbClr val="0539A6"/>
                </a:solidFill>
                <a:latin typeface="Century Gothic" charset="0"/>
                <a:ea typeface="Century Gothic" charset="0"/>
                <a:cs typeface="Century Gothic" charset="0"/>
              </a:rPr>
              <a:t>SI: </a:t>
            </a:r>
            <a:r>
              <a:rPr lang="de-DE" sz="2800" b="1" dirty="0">
                <a:solidFill>
                  <a:srgbClr val="C00000"/>
                </a:solidFill>
                <a:latin typeface="Century Gothic" charset="0"/>
                <a:ea typeface="Century Gothic" charset="0"/>
                <a:cs typeface="Century Gothic" charset="0"/>
              </a:rPr>
              <a:t>2.91</a:t>
            </a:r>
          </a:p>
          <a:p>
            <a:pPr algn="ctr"/>
            <a:endParaRPr lang="de-DE" sz="2200" dirty="0">
              <a:solidFill>
                <a:srgbClr val="0539A6"/>
              </a:solidFill>
              <a:latin typeface="Century Gothic" charset="0"/>
              <a:ea typeface="Century Gothic" charset="0"/>
              <a:cs typeface="Century Gothic" charset="0"/>
            </a:endParaRPr>
          </a:p>
          <a:p>
            <a:pPr algn="ctr">
              <a:spcAft>
                <a:spcPts val="600"/>
              </a:spcAft>
            </a:pPr>
            <a:r>
              <a:rPr lang="de-DE" sz="2200" dirty="0" err="1">
                <a:solidFill>
                  <a:srgbClr val="0539A6"/>
                </a:solidFill>
                <a:latin typeface="Century Gothic" charset="0"/>
                <a:ea typeface="Century Gothic" charset="0"/>
                <a:cs typeface="Century Gothic" charset="0"/>
              </a:rPr>
              <a:t>One</a:t>
            </a:r>
            <a:r>
              <a:rPr lang="de-DE" sz="2200" dirty="0">
                <a:solidFill>
                  <a:srgbClr val="0539A6"/>
                </a:solidFill>
                <a:latin typeface="Century Gothic" charset="0"/>
                <a:ea typeface="Century Gothic" charset="0"/>
                <a:cs typeface="Century Gothic" charset="0"/>
              </a:rPr>
              <a:t>-Year </a:t>
            </a:r>
            <a:br>
              <a:rPr lang="de-DE" sz="2200" dirty="0">
                <a:solidFill>
                  <a:srgbClr val="0539A6"/>
                </a:solidFill>
                <a:latin typeface="Century Gothic" charset="0"/>
                <a:ea typeface="Century Gothic" charset="0"/>
                <a:cs typeface="Century Gothic" charset="0"/>
              </a:rPr>
            </a:br>
            <a:r>
              <a:rPr lang="de-DE" sz="2200" dirty="0">
                <a:solidFill>
                  <a:srgbClr val="0539A6"/>
                </a:solidFill>
                <a:latin typeface="Century Gothic" charset="0"/>
                <a:ea typeface="Century Gothic" charset="0"/>
                <a:cs typeface="Century Gothic" charset="0"/>
              </a:rPr>
              <a:t>Retention</a:t>
            </a:r>
          </a:p>
          <a:p>
            <a:pPr algn="ctr">
              <a:spcAft>
                <a:spcPts val="600"/>
              </a:spcAft>
            </a:pPr>
            <a:r>
              <a:rPr lang="de-DE" sz="2200" dirty="0" err="1">
                <a:solidFill>
                  <a:srgbClr val="5B6772"/>
                </a:solidFill>
                <a:latin typeface="Century Gothic" charset="0"/>
                <a:ea typeface="Century Gothic" charset="0"/>
                <a:cs typeface="Century Gothic" charset="0"/>
              </a:rPr>
              <a:t>No</a:t>
            </a:r>
            <a:r>
              <a:rPr lang="de-DE" sz="2200" dirty="0">
                <a:solidFill>
                  <a:srgbClr val="5B6772"/>
                </a:solidFill>
                <a:latin typeface="Century Gothic" charset="0"/>
                <a:ea typeface="Century Gothic" charset="0"/>
                <a:cs typeface="Century Gothic" charset="0"/>
              </a:rPr>
              <a:t> SI: </a:t>
            </a:r>
            <a:r>
              <a:rPr lang="de-DE" sz="2200" b="1" dirty="0">
                <a:solidFill>
                  <a:srgbClr val="5B6772"/>
                </a:solidFill>
                <a:latin typeface="Century Gothic" charset="0"/>
                <a:ea typeface="Century Gothic" charset="0"/>
                <a:cs typeface="Century Gothic" charset="0"/>
              </a:rPr>
              <a:t>83.5%</a:t>
            </a:r>
          </a:p>
          <a:p>
            <a:pPr algn="ctr"/>
            <a:r>
              <a:rPr lang="de-DE" sz="2200" dirty="0">
                <a:solidFill>
                  <a:srgbClr val="0539A6"/>
                </a:solidFill>
                <a:latin typeface="Century Gothic" charset="0"/>
                <a:ea typeface="Century Gothic" charset="0"/>
                <a:cs typeface="Century Gothic" charset="0"/>
              </a:rPr>
              <a:t>SI: </a:t>
            </a:r>
            <a:r>
              <a:rPr lang="de-DE" sz="2800" b="1" dirty="0">
                <a:solidFill>
                  <a:srgbClr val="C00000"/>
                </a:solidFill>
                <a:latin typeface="Century Gothic" charset="0"/>
                <a:ea typeface="Century Gothic" charset="0"/>
                <a:cs typeface="Century Gothic" charset="0"/>
              </a:rPr>
              <a:t>91.2%</a:t>
            </a:r>
          </a:p>
          <a:p>
            <a:pPr algn="ctr"/>
            <a:endParaRPr lang="de-DE" sz="2200" dirty="0">
              <a:solidFill>
                <a:srgbClr val="0539A6"/>
              </a:solidFill>
              <a:latin typeface="Century Gothic" charset="0"/>
              <a:ea typeface="Century Gothic" charset="0"/>
              <a:cs typeface="Century Gothic" charset="0"/>
            </a:endParaRPr>
          </a:p>
          <a:p>
            <a:pPr algn="ctr"/>
            <a:r>
              <a:rPr lang="de-DE" sz="2200" dirty="0" err="1">
                <a:solidFill>
                  <a:srgbClr val="0539A6"/>
                </a:solidFill>
                <a:latin typeface="Century Gothic" charset="0"/>
                <a:ea typeface="Century Gothic" charset="0"/>
                <a:cs typeface="Century Gothic" charset="0"/>
              </a:rPr>
              <a:t>Students</a:t>
            </a:r>
            <a:r>
              <a:rPr lang="de-DE" sz="2200" dirty="0">
                <a:solidFill>
                  <a:srgbClr val="0539A6"/>
                </a:solidFill>
                <a:latin typeface="Century Gothic" charset="0"/>
                <a:ea typeface="Century Gothic" charset="0"/>
                <a:cs typeface="Century Gothic" charset="0"/>
              </a:rPr>
              <a:t>: </a:t>
            </a:r>
            <a:r>
              <a:rPr lang="de-DE" sz="2800" b="1" dirty="0">
                <a:solidFill>
                  <a:srgbClr val="C00000"/>
                </a:solidFill>
                <a:latin typeface="Century Gothic" charset="0"/>
                <a:ea typeface="Century Gothic" charset="0"/>
                <a:cs typeface="Century Gothic" charset="0"/>
              </a:rPr>
              <a:t>9,700</a:t>
            </a:r>
            <a:endParaRPr lang="en-US" sz="2800" b="1" dirty="0">
              <a:solidFill>
                <a:srgbClr val="C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257652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143" y="-95250"/>
            <a:ext cx="12416444" cy="7150677"/>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Century Gothic" charset="0"/>
                <a:ea typeface="Century Gothic" charset="0"/>
                <a:cs typeface="Century Gothic" charset="0"/>
              </a:rPr>
              <a:t>Challenge: </a:t>
            </a:r>
          </a:p>
          <a:p>
            <a:pPr algn="ctr"/>
            <a:r>
              <a:rPr lang="en-US" sz="12400" dirty="0">
                <a:solidFill>
                  <a:schemeClr val="bg1"/>
                </a:solidFill>
                <a:latin typeface="Century Gothic" charset="0"/>
                <a:ea typeface="Century Gothic" charset="0"/>
                <a:cs typeface="Century Gothic" charset="0"/>
              </a:rPr>
              <a:t>Stop Outs</a:t>
            </a:r>
            <a:endParaRPr lang="en-US" sz="12900" dirty="0">
              <a:solidFill>
                <a:schemeClr val="bg1"/>
              </a:solidFill>
              <a:ea typeface="Century Gothic" charset="0"/>
              <a:cs typeface="Century Gothic" charset="0"/>
            </a:endParaRPr>
          </a:p>
          <a:p>
            <a:pPr algn="ctr"/>
            <a:endParaRPr lang="en-US" dirty="0"/>
          </a:p>
        </p:txBody>
      </p:sp>
      <p:cxnSp>
        <p:nvCxnSpPr>
          <p:cNvPr id="6" name="Straight Connector 5">
            <a:extLst>
              <a:ext uri="{C183D7F6-B498-43B3-948B-1728B52AA6E4}">
                <adec:decorative xmlns:adec="http://schemas.microsoft.com/office/drawing/2017/decorative" xmlns="" val="1"/>
              </a:ext>
            </a:extLst>
          </p:cNvPr>
          <p:cNvCxnSpPr/>
          <p:nvPr/>
        </p:nvCxnSpPr>
        <p:spPr>
          <a:xfrm flipV="1">
            <a:off x="2711116" y="4916905"/>
            <a:ext cx="6617368" cy="56992"/>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600B6155-5FEC-4E72-8E43-D35360496BAB}"/>
              </a:ext>
            </a:extLst>
          </p:cNvPr>
          <p:cNvSpPr>
            <a:spLocks noGrp="1"/>
          </p:cNvSpPr>
          <p:nvPr>
            <p:ph type="title"/>
          </p:nvPr>
        </p:nvSpPr>
        <p:spPr/>
        <p:txBody>
          <a:bodyPr/>
          <a:lstStyle/>
          <a:p>
            <a:r>
              <a:rPr lang="en-US" dirty="0"/>
              <a:t>Slide 31</a:t>
            </a:r>
          </a:p>
        </p:txBody>
      </p:sp>
    </p:spTree>
    <p:extLst>
      <p:ext uri="{BB962C8B-B14F-4D97-AF65-F5344CB8AC3E}">
        <p14:creationId xmlns:p14="http://schemas.microsoft.com/office/powerpoint/2010/main" val="4066679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20170414_MLB_Spring_Admissions_566.jpg" descr="Photo of two female students walking"/>
          <p:cNvPicPr>
            <a:picLocks noGrp="1"/>
          </p:cNvPicPr>
          <p:nvPr>
            <p:ph type="pic" idx="13"/>
          </p:nvPr>
        </p:nvPicPr>
        <p:blipFill>
          <a:blip r:embed="rId2">
            <a:extLst/>
          </a:blip>
          <a:srcRect l="20405" r="20405"/>
          <a:stretch>
            <a:fillRect/>
          </a:stretch>
        </p:blipFill>
        <p:spPr>
          <a:prstGeom prst="rect">
            <a:avLst/>
          </a:prstGeom>
        </p:spPr>
      </p:pic>
      <p:sp>
        <p:nvSpPr>
          <p:cNvPr id="3" name="Title 2" hidden="1">
            <a:extLst>
              <a:ext uri="{FF2B5EF4-FFF2-40B4-BE49-F238E27FC236}">
                <a16:creationId xmlns:a16="http://schemas.microsoft.com/office/drawing/2014/main" id="{EBADFF3A-0617-4B0C-902C-24B2C931DCA3}"/>
              </a:ext>
            </a:extLst>
          </p:cNvPr>
          <p:cNvSpPr>
            <a:spLocks noGrp="1"/>
          </p:cNvSpPr>
          <p:nvPr>
            <p:ph type="title"/>
          </p:nvPr>
        </p:nvSpPr>
        <p:spPr/>
        <p:txBody>
          <a:bodyPr/>
          <a:lstStyle/>
          <a:p>
            <a:r>
              <a:rPr lang="en-US" dirty="0"/>
              <a:t>Slide 32</a:t>
            </a:r>
          </a:p>
        </p:txBody>
      </p:sp>
      <p:sp>
        <p:nvSpPr>
          <p:cNvPr id="302" name="The Calculus of Student Success: ROI…"/>
          <p:cNvSpPr>
            <a:spLocks noGrp="1"/>
          </p:cNvSpPr>
          <p:nvPr>
            <p:ph type="body" sz="half" idx="14"/>
          </p:nvPr>
        </p:nvSpPr>
        <p:spPr>
          <a:xfrm>
            <a:off x="381000" y="1541848"/>
            <a:ext cx="5601693" cy="4077742"/>
          </a:xfrm>
          <a:prstGeom prst="rect">
            <a:avLst/>
          </a:prstGeom>
        </p:spPr>
        <p:txBody>
          <a:bodyPr>
            <a:normAutofit fontScale="70000" lnSpcReduction="20000"/>
          </a:bodyPr>
          <a:lstStyle/>
          <a:p>
            <a:pPr defTabSz="369689">
              <a:spcBef>
                <a:spcPts val="900"/>
              </a:spcBef>
              <a:defRPr sz="2520"/>
            </a:pPr>
            <a:r>
              <a:rPr lang="en-US" sz="14200" dirty="0">
                <a:solidFill>
                  <a:srgbClr val="C00000"/>
                </a:solidFill>
              </a:rPr>
              <a:t>&lt; 30%</a:t>
            </a:r>
          </a:p>
          <a:p>
            <a:pPr defTabSz="369689">
              <a:spcBef>
                <a:spcPts val="900"/>
              </a:spcBef>
              <a:defRPr sz="2520"/>
            </a:pPr>
            <a:endParaRPr lang="en-US" dirty="0"/>
          </a:p>
          <a:p>
            <a:pPr defTabSz="369689">
              <a:spcBef>
                <a:spcPts val="900"/>
              </a:spcBef>
              <a:defRPr sz="2520"/>
            </a:pPr>
            <a:endParaRPr lang="en-US" dirty="0"/>
          </a:p>
          <a:p>
            <a:pPr defTabSz="369689">
              <a:spcBef>
                <a:spcPts val="900"/>
              </a:spcBef>
              <a:defRPr sz="2520"/>
            </a:pPr>
            <a:r>
              <a:rPr lang="en-US" sz="4600" dirty="0"/>
              <a:t>Likelihood that a college student who stops out for financial reasons will ever complete degree at the institution</a:t>
            </a:r>
          </a:p>
          <a:p>
            <a:pPr defTabSz="369689">
              <a:spcBef>
                <a:spcPts val="900"/>
              </a:spcBef>
              <a:defRPr sz="2520"/>
            </a:pPr>
            <a:endParaRPr lang="en-US" dirty="0"/>
          </a:p>
          <a:p>
            <a:pPr defTabSz="369689">
              <a:spcBef>
                <a:spcPts val="900"/>
              </a:spcBef>
              <a:defRPr sz="2520"/>
            </a:pPr>
            <a:endParaRPr dirty="0"/>
          </a:p>
        </p:txBody>
      </p:sp>
    </p:spTree>
    <p:extLst>
      <p:ext uri="{BB962C8B-B14F-4D97-AF65-F5344CB8AC3E}">
        <p14:creationId xmlns:p14="http://schemas.microsoft.com/office/powerpoint/2010/main" val="230162768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83895" y="3517477"/>
            <a:ext cx="3976180" cy="526370"/>
          </a:xfrm>
        </p:spPr>
        <p:txBody>
          <a:bodyPr>
            <a:normAutofit fontScale="92500" lnSpcReduction="10000"/>
          </a:bodyPr>
          <a:lstStyle/>
          <a:p>
            <a:pPr marL="0" lvl="0" indent="0">
              <a:lnSpc>
                <a:spcPct val="100000"/>
              </a:lnSpc>
              <a:spcBef>
                <a:spcPts val="0"/>
              </a:spcBef>
              <a:spcAft>
                <a:spcPts val="1200"/>
              </a:spcAft>
              <a:buNone/>
            </a:pPr>
            <a:endParaRPr lang="en-US" sz="3200" b="1" dirty="0">
              <a:solidFill>
                <a:srgbClr val="5B6772"/>
              </a:solidFill>
            </a:endParaRPr>
          </a:p>
        </p:txBody>
      </p:sp>
      <p:sp>
        <p:nvSpPr>
          <p:cNvPr id="3" name="Title 2"/>
          <p:cNvSpPr>
            <a:spLocks noGrp="1"/>
          </p:cNvSpPr>
          <p:nvPr>
            <p:ph type="title"/>
          </p:nvPr>
        </p:nvSpPr>
        <p:spPr/>
        <p:txBody>
          <a:bodyPr>
            <a:normAutofit fontScale="90000"/>
          </a:bodyPr>
          <a:lstStyle/>
          <a:p>
            <a:r>
              <a:rPr lang="en-US" dirty="0"/>
              <a:t>Panther Retention Grants </a:t>
            </a:r>
            <a:br>
              <a:rPr lang="en-US" dirty="0"/>
            </a:br>
            <a:endParaRPr lang="en-US" dirty="0"/>
          </a:p>
        </p:txBody>
      </p:sp>
      <p:sp>
        <p:nvSpPr>
          <p:cNvPr id="5" name="Content Placeholder 1"/>
          <p:cNvSpPr txBox="1">
            <a:spLocks/>
          </p:cNvSpPr>
          <p:nvPr/>
        </p:nvSpPr>
        <p:spPr>
          <a:xfrm>
            <a:off x="724912" y="4003803"/>
            <a:ext cx="10515600" cy="16942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rgbClr val="0539A6"/>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rgbClr val="0539A6"/>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rgbClr val="0539A6"/>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rgbClr val="0539A6"/>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rgbClr val="0539A6"/>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ts val="0"/>
              </a:spcBef>
              <a:buNone/>
            </a:pPr>
            <a:r>
              <a:rPr lang="en-US" sz="3200" dirty="0"/>
              <a:t>Seniors Graduated: </a:t>
            </a:r>
            <a:r>
              <a:rPr lang="en-US" sz="3200" b="1" dirty="0">
                <a:solidFill>
                  <a:srgbClr val="5B6772"/>
                </a:solidFill>
              </a:rPr>
              <a:t>78%</a:t>
            </a:r>
          </a:p>
          <a:p>
            <a:pPr marL="0" lvl="0" indent="0">
              <a:lnSpc>
                <a:spcPct val="100000"/>
              </a:lnSpc>
              <a:spcBef>
                <a:spcPts val="0"/>
              </a:spcBef>
              <a:buNone/>
            </a:pPr>
            <a:endParaRPr lang="en-US" sz="2200" b="1" dirty="0">
              <a:solidFill>
                <a:srgbClr val="5B6772"/>
              </a:solidFill>
            </a:endParaRPr>
          </a:p>
          <a:p>
            <a:pPr marL="0" lvl="0" indent="0">
              <a:lnSpc>
                <a:spcPct val="100000"/>
              </a:lnSpc>
              <a:spcBef>
                <a:spcPts val="0"/>
              </a:spcBef>
              <a:buNone/>
            </a:pPr>
            <a:r>
              <a:rPr lang="en-US" sz="3200" dirty="0"/>
              <a:t>Grant Recipients </a:t>
            </a:r>
          </a:p>
          <a:p>
            <a:pPr marL="0" lvl="0" indent="0">
              <a:lnSpc>
                <a:spcPct val="100000"/>
              </a:lnSpc>
              <a:spcBef>
                <a:spcPts val="0"/>
              </a:spcBef>
              <a:buNone/>
            </a:pPr>
            <a:r>
              <a:rPr lang="en-US" sz="3200" dirty="0"/>
              <a:t>Graduated 2016-17:  </a:t>
            </a:r>
            <a:r>
              <a:rPr lang="en-US" sz="3200" b="1" dirty="0">
                <a:solidFill>
                  <a:srgbClr val="5B6772"/>
                </a:solidFill>
              </a:rPr>
              <a:t>1,321</a:t>
            </a:r>
          </a:p>
        </p:txBody>
      </p:sp>
      <p:pic>
        <p:nvPicPr>
          <p:cNvPr id="6" name="Picture 5" descr="Average grant: $90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12" y="2212386"/>
            <a:ext cx="4793856" cy="1125969"/>
          </a:xfrm>
          <a:prstGeom prst="rect">
            <a:avLst/>
          </a:prstGeom>
        </p:spPr>
      </p:pic>
      <p:pic>
        <p:nvPicPr>
          <p:cNvPr id="8" name="Picture 7" descr="Photo of black student in c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889" y="1614814"/>
            <a:ext cx="5626694" cy="4609643"/>
          </a:xfrm>
          <a:prstGeom prst="rect">
            <a:avLst/>
          </a:prstGeom>
        </p:spPr>
      </p:pic>
    </p:spTree>
    <p:extLst>
      <p:ext uri="{BB962C8B-B14F-4D97-AF65-F5344CB8AC3E}">
        <p14:creationId xmlns:p14="http://schemas.microsoft.com/office/powerpoint/2010/main" val="3192321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3"/>
          <p:cNvSpPr txBox="1">
            <a:spLocks noChangeArrowheads="1"/>
          </p:cNvSpPr>
          <p:nvPr/>
        </p:nvSpPr>
        <p:spPr bwMode="auto">
          <a:xfrm>
            <a:off x="2015134" y="6500813"/>
            <a:ext cx="206499" cy="223242"/>
          </a:xfrm>
          <a:prstGeom prst="rect">
            <a:avLst/>
          </a:prstGeom>
          <a:noFill/>
          <a:ln w="12700">
            <a:noFill/>
            <a:miter lim="800000"/>
            <a:headEnd/>
            <a:tailEnd/>
          </a:ln>
        </p:spPr>
        <p:txBody>
          <a:bodyPr wrap="none" lIns="64290" tIns="32145" rIns="64290" bIns="32145" anchor="ctr"/>
          <a:lstStyle/>
          <a:p>
            <a:pPr algn="r"/>
            <a:fld id="{BA6952C9-4653-4DC1-8A81-5FB1533B31CF}" type="slidenum">
              <a:rPr lang="en-US" sz="1125">
                <a:solidFill>
                  <a:srgbClr val="878787"/>
                </a:solidFill>
                <a:latin typeface="Calibri" pitchFamily="34" charset="0"/>
                <a:ea typeface="ＭＳ Ｐゴシック" charset="-128"/>
                <a:sym typeface="Calibri" pitchFamily="34" charset="0"/>
              </a:rPr>
              <a:pPr algn="r"/>
              <a:t>35</a:t>
            </a:fld>
            <a:endParaRPr lang="en-US" sz="1125" dirty="0">
              <a:solidFill>
                <a:srgbClr val="878787"/>
              </a:solidFill>
              <a:latin typeface="Calibri" pitchFamily="34" charset="0"/>
              <a:ea typeface="ＭＳ Ｐゴシック" charset="-128"/>
              <a:sym typeface="Calibri" pitchFamily="34" charset="0"/>
            </a:endParaRPr>
          </a:p>
        </p:txBody>
      </p:sp>
      <p:sp>
        <p:nvSpPr>
          <p:cNvPr id="5" name="Rectangle 4"/>
          <p:cNvSpPr/>
          <p:nvPr/>
        </p:nvSpPr>
        <p:spPr>
          <a:xfrm>
            <a:off x="7384367" y="2187396"/>
            <a:ext cx="4656312" cy="3848489"/>
          </a:xfrm>
          <a:prstGeom prst="rect">
            <a:avLst/>
          </a:prstGeom>
        </p:spPr>
        <p:txBody>
          <a:bodyPr wrap="square">
            <a:spAutoFit/>
          </a:bodyPr>
          <a:lstStyle/>
          <a:p>
            <a:pPr>
              <a:lnSpc>
                <a:spcPct val="115000"/>
              </a:lnSpc>
              <a:spcAft>
                <a:spcPts val="1000"/>
              </a:spcAft>
            </a:pPr>
            <a:r>
              <a:rPr lang="en-US" sz="12500" b="1" dirty="0">
                <a:solidFill>
                  <a:srgbClr val="0539A6"/>
                </a:solidFill>
                <a:latin typeface="Calibri" panose="020F0502020204030204" pitchFamily="34" charset="0"/>
                <a:ea typeface="Calibri"/>
                <a:cs typeface="Times New Roman"/>
              </a:rPr>
              <a:t>11,027</a:t>
            </a:r>
          </a:p>
          <a:p>
            <a:pPr>
              <a:lnSpc>
                <a:spcPct val="115000"/>
              </a:lnSpc>
              <a:spcAft>
                <a:spcPts val="1000"/>
              </a:spcAft>
            </a:pPr>
            <a:r>
              <a:rPr lang="en-US" sz="4000" b="1" i="1" dirty="0">
                <a:solidFill>
                  <a:srgbClr val="FF0000"/>
                </a:solidFill>
                <a:latin typeface="Calibri" panose="020F0502020204030204" pitchFamily="34" charset="0"/>
                <a:ea typeface="Calibri"/>
                <a:cs typeface="Times New Roman"/>
              </a:rPr>
              <a:t>Grants awarded     since 2011</a:t>
            </a:r>
          </a:p>
        </p:txBody>
      </p:sp>
      <p:sp>
        <p:nvSpPr>
          <p:cNvPr id="3" name="Rectangle 2"/>
          <p:cNvSpPr/>
          <p:nvPr/>
        </p:nvSpPr>
        <p:spPr>
          <a:xfrm>
            <a:off x="699312" y="125512"/>
            <a:ext cx="8031616" cy="769441"/>
          </a:xfrm>
          <a:prstGeom prst="rect">
            <a:avLst/>
          </a:prstGeom>
        </p:spPr>
        <p:txBody>
          <a:bodyPr wrap="square">
            <a:spAutoFit/>
          </a:bodyPr>
          <a:lstStyle/>
          <a:p>
            <a:r>
              <a:rPr lang="en-US" sz="4400" dirty="0">
                <a:solidFill>
                  <a:srgbClr val="0539A6"/>
                </a:solidFill>
              </a:rPr>
              <a:t>Panther Retention Grants</a:t>
            </a:r>
            <a:endParaRPr lang="en-US" sz="4219" cap="small" dirty="0">
              <a:solidFill>
                <a:srgbClr val="0539A6"/>
              </a:solidFill>
              <a:latin typeface="Verdana" pitchFamily="34" charset="0"/>
              <a:cs typeface="Calibri" pitchFamily="34" charset="0"/>
            </a:endParaRPr>
          </a:p>
        </p:txBody>
      </p:sp>
      <p:sp>
        <p:nvSpPr>
          <p:cNvPr id="4" name="Rectangle 3"/>
          <p:cNvSpPr/>
          <p:nvPr/>
        </p:nvSpPr>
        <p:spPr>
          <a:xfrm flipH="1">
            <a:off x="2892829" y="-1464647"/>
            <a:ext cx="155171" cy="1154162"/>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r</a:t>
            </a:r>
          </a:p>
          <a:p>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Photo of student celebrating at graduation">
            <a:extLst/>
          </p:cNvPr>
          <p:cNvPicPr>
            <a:picLocks noChangeAspect="1"/>
          </p:cNvPicPr>
          <p:nvPr/>
        </p:nvPicPr>
        <p:blipFill>
          <a:blip r:embed="rId2"/>
          <a:stretch>
            <a:fillRect/>
          </a:stretch>
        </p:blipFill>
        <p:spPr>
          <a:xfrm>
            <a:off x="342359" y="1213573"/>
            <a:ext cx="6562247" cy="5287240"/>
          </a:xfrm>
          <a:prstGeom prst="rect">
            <a:avLst/>
          </a:prstGeom>
        </p:spPr>
      </p:pic>
      <p:sp>
        <p:nvSpPr>
          <p:cNvPr id="2" name="Title 1" hidden="1">
            <a:extLst>
              <a:ext uri="{FF2B5EF4-FFF2-40B4-BE49-F238E27FC236}">
                <a16:creationId xmlns:a16="http://schemas.microsoft.com/office/drawing/2014/main" id="{0D96E20E-A2F1-4171-AAE9-AE4E12EF1091}"/>
              </a:ext>
            </a:extLst>
          </p:cNvPr>
          <p:cNvSpPr>
            <a:spLocks noGrp="1"/>
          </p:cNvSpPr>
          <p:nvPr>
            <p:ph type="title"/>
          </p:nvPr>
        </p:nvSpPr>
        <p:spPr/>
        <p:txBody>
          <a:bodyPr/>
          <a:lstStyle/>
          <a:p>
            <a:r>
              <a:rPr lang="en-US" dirty="0"/>
              <a:t>Slide 34</a:t>
            </a:r>
          </a:p>
        </p:txBody>
      </p:sp>
      <p:sp>
        <p:nvSpPr>
          <p:cNvPr id="6" name="Content Placeholder 5" hidden="1">
            <a:extLst>
              <a:ext uri="{FF2B5EF4-FFF2-40B4-BE49-F238E27FC236}">
                <a16:creationId xmlns:a16="http://schemas.microsoft.com/office/drawing/2014/main" id="{844F1338-3BE4-4428-B9B2-8668342769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88462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143" y="-95250"/>
            <a:ext cx="12416444" cy="7150677"/>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Century Gothic" charset="0"/>
                <a:ea typeface="Century Gothic" charset="0"/>
                <a:cs typeface="Century Gothic" charset="0"/>
              </a:rPr>
              <a:t>Challenge: </a:t>
            </a:r>
          </a:p>
          <a:p>
            <a:pPr algn="ctr"/>
            <a:r>
              <a:rPr lang="en-US" sz="12400" dirty="0">
                <a:solidFill>
                  <a:schemeClr val="bg1"/>
                </a:solidFill>
                <a:latin typeface="Century Gothic" charset="0"/>
                <a:ea typeface="Century Gothic" charset="0"/>
                <a:cs typeface="Century Gothic" charset="0"/>
              </a:rPr>
              <a:t>Staying On Track</a:t>
            </a:r>
            <a:endParaRPr lang="en-US" sz="12900" dirty="0">
              <a:solidFill>
                <a:schemeClr val="bg1"/>
              </a:solidFill>
              <a:ea typeface="Century Gothic" charset="0"/>
              <a:cs typeface="Century Gothic" charset="0"/>
            </a:endParaRPr>
          </a:p>
          <a:p>
            <a:pPr algn="ctr"/>
            <a:endParaRPr lang="en-US" dirty="0"/>
          </a:p>
        </p:txBody>
      </p:sp>
      <p:cxnSp>
        <p:nvCxnSpPr>
          <p:cNvPr id="6" name="Straight Connector 5">
            <a:extLst>
              <a:ext uri="{C183D7F6-B498-43B3-948B-1728B52AA6E4}">
                <adec:decorative xmlns:adec="http://schemas.microsoft.com/office/drawing/2017/decorative" xmlns="" val="1"/>
              </a:ext>
            </a:extLst>
          </p:cNvPr>
          <p:cNvCxnSpPr/>
          <p:nvPr/>
        </p:nvCxnSpPr>
        <p:spPr>
          <a:xfrm>
            <a:off x="4131425" y="5639644"/>
            <a:ext cx="4064924" cy="0"/>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C0CA7DE9-86AF-4464-8D49-1873DAC15C44}"/>
              </a:ext>
            </a:extLst>
          </p:cNvPr>
          <p:cNvSpPr>
            <a:spLocks noGrp="1"/>
          </p:cNvSpPr>
          <p:nvPr>
            <p:ph type="title"/>
          </p:nvPr>
        </p:nvSpPr>
        <p:spPr/>
        <p:txBody>
          <a:bodyPr/>
          <a:lstStyle/>
          <a:p>
            <a:r>
              <a:rPr lang="en-US" dirty="0"/>
              <a:t>Slide 35</a:t>
            </a:r>
          </a:p>
        </p:txBody>
      </p:sp>
    </p:spTree>
    <p:extLst>
      <p:ext uri="{BB962C8B-B14F-4D97-AF65-F5344CB8AC3E}">
        <p14:creationId xmlns:p14="http://schemas.microsoft.com/office/powerpoint/2010/main" val="2652385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Advisement: GPS Advising</a:t>
            </a:r>
          </a:p>
        </p:txBody>
      </p:sp>
      <p:pic>
        <p:nvPicPr>
          <p:cNvPr id="4" name="Picture 3" descr="10 years of data. 2.5 million grades. 144,00 student records.30,000 students tracked daily. 800+ analytics-based aler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928" y="2087727"/>
            <a:ext cx="7192975" cy="3837948"/>
          </a:xfrm>
          <a:prstGeom prst="rect">
            <a:avLst/>
          </a:prstGeom>
        </p:spPr>
      </p:pic>
      <p:sp>
        <p:nvSpPr>
          <p:cNvPr id="5" name="Content Placeholder 2"/>
          <p:cNvSpPr>
            <a:spLocks noGrp="1"/>
          </p:cNvSpPr>
          <p:nvPr/>
        </p:nvSpPr>
        <p:spPr>
          <a:xfrm>
            <a:off x="838200" y="1253331"/>
            <a:ext cx="10297562" cy="764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rgbClr val="1D274F"/>
                </a:solidFill>
              </a:rPr>
              <a:t>Predictive Analytics Project with EAB</a:t>
            </a:r>
          </a:p>
        </p:txBody>
      </p:sp>
      <p:cxnSp>
        <p:nvCxnSpPr>
          <p:cNvPr id="6" name="Straight Connector 5">
            <a:extLst>
              <a:ext uri="{C183D7F6-B498-43B3-948B-1728B52AA6E4}">
                <adec:decorative xmlns:adec="http://schemas.microsoft.com/office/drawing/2017/decorative" xmlns="" val="1"/>
              </a:ext>
            </a:extLst>
          </p:cNvPr>
          <p:cNvCxnSpPr/>
          <p:nvPr/>
        </p:nvCxnSpPr>
        <p:spPr>
          <a:xfrm>
            <a:off x="6361643" y="2347310"/>
            <a:ext cx="0" cy="2249213"/>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xmlns="" val="1"/>
              </a:ext>
            </a:extLst>
          </p:cNvPr>
          <p:cNvCxnSpPr/>
          <p:nvPr/>
        </p:nvCxnSpPr>
        <p:spPr>
          <a:xfrm>
            <a:off x="4291105" y="2357820"/>
            <a:ext cx="0" cy="567558"/>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C183D7F6-B498-43B3-948B-1728B52AA6E4}">
                <adec:decorative xmlns:adec="http://schemas.microsoft.com/office/drawing/2017/decorative" xmlns="" val="1"/>
              </a:ext>
            </a:extLst>
          </p:cNvPr>
          <p:cNvCxnSpPr/>
          <p:nvPr/>
        </p:nvCxnSpPr>
        <p:spPr>
          <a:xfrm>
            <a:off x="2659117" y="4901324"/>
            <a:ext cx="6884276" cy="0"/>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C183D7F6-B498-43B3-948B-1728B52AA6E4}">
                <adec:decorative xmlns:adec="http://schemas.microsoft.com/office/drawing/2017/decorative" xmlns="" val="1"/>
              </a:ext>
            </a:extLst>
          </p:cNvPr>
          <p:cNvCxnSpPr/>
          <p:nvPr/>
        </p:nvCxnSpPr>
        <p:spPr>
          <a:xfrm>
            <a:off x="2659117" y="3198649"/>
            <a:ext cx="3442138" cy="0"/>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77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Academic Program Maps: B.S. in Chemistry</a:t>
            </a:r>
          </a:p>
        </p:txBody>
      </p:sp>
      <p:graphicFrame>
        <p:nvGraphicFramePr>
          <p:cNvPr id="4" name="Content Placeholder 3"/>
          <p:cNvGraphicFramePr>
            <a:graphicFrameLocks noGrp="1"/>
          </p:cNvGraphicFramePr>
          <p:nvPr>
            <p:ph idx="1"/>
            <p:extLst/>
          </p:nvPr>
        </p:nvGraphicFramePr>
        <p:xfrm>
          <a:off x="1975820" y="1322481"/>
          <a:ext cx="8260380" cy="5401407"/>
        </p:xfrm>
        <a:graphic>
          <a:graphicData uri="http://schemas.openxmlformats.org/drawingml/2006/table">
            <a:tbl>
              <a:tblPr firstRow="1" firstCol="1" bandRow="1">
                <a:tableStyleId>{5C22544A-7EE6-4342-B048-85BDC9FD1C3A}</a:tableStyleId>
              </a:tblPr>
              <a:tblGrid>
                <a:gridCol w="4130190">
                  <a:extLst>
                    <a:ext uri="{9D8B030D-6E8A-4147-A177-3AD203B41FA5}">
                      <a16:colId xmlns:a16="http://schemas.microsoft.com/office/drawing/2014/main" val="20000"/>
                    </a:ext>
                  </a:extLst>
                </a:gridCol>
                <a:gridCol w="4130190">
                  <a:extLst>
                    <a:ext uri="{9D8B030D-6E8A-4147-A177-3AD203B41FA5}">
                      <a16:colId xmlns:a16="http://schemas.microsoft.com/office/drawing/2014/main" val="20001"/>
                    </a:ext>
                  </a:extLst>
                </a:gridCol>
              </a:tblGrid>
              <a:tr h="340944">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1</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B6772"/>
                    </a:solidFill>
                  </a:tcPr>
                </a:tc>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2</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B6772"/>
                    </a:solidFill>
                  </a:tcPr>
                </a:tc>
                <a:extLst>
                  <a:ext uri="{0D108BD9-81ED-4DB2-BD59-A6C34878D82A}">
                    <a16:rowId xmlns:a16="http://schemas.microsoft.com/office/drawing/2014/main" val="10000"/>
                  </a:ext>
                </a:extLst>
              </a:tr>
              <a:tr h="0">
                <a:tc>
                  <a:txBody>
                    <a:bodyPr/>
                    <a:lstStyle/>
                    <a:p>
                      <a:pPr marL="115570" marR="0">
                        <a:lnSpc>
                          <a:spcPct val="115000"/>
                        </a:lnSpc>
                        <a:spcBef>
                          <a:spcPts val="0"/>
                        </a:spcBef>
                        <a:spcAft>
                          <a:spcPts val="600"/>
                        </a:spcAft>
                        <a:buClr>
                          <a:schemeClr val="bg1">
                            <a:lumMod val="50000"/>
                          </a:schemeClr>
                        </a:buClr>
                      </a:pPr>
                      <a:endParaRPr lang="en-US" sz="1200" b="0" i="0" dirty="0">
                        <a:solidFill>
                          <a:srgbClr val="5B6772"/>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nSpc>
                          <a:spcPct val="115000"/>
                        </a:lnSpc>
                        <a:spcBef>
                          <a:spcPts val="0"/>
                        </a:spcBef>
                        <a:spcAft>
                          <a:spcPts val="600"/>
                        </a:spcAft>
                        <a:buClr>
                          <a:schemeClr val="bg1">
                            <a:lumMod val="50000"/>
                          </a:schemeClr>
                        </a:buClr>
                        <a:buFont typeface="Symbol" charset="2"/>
                        <a:buChar char=""/>
                      </a:pPr>
                      <a:endParaRPr lang="en-US" sz="1200" b="0" i="0" dirty="0">
                        <a:solidFill>
                          <a:schemeClr val="bg1">
                            <a:lumMod val="50000"/>
                          </a:schemeClr>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52971">
                <a:tc>
                  <a:txBody>
                    <a:bodyPr/>
                    <a:lstStyle/>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1 of ENGL 1101, ENGL 1102 or ENGL 1103 (C or Better)</a:t>
                      </a:r>
                    </a:p>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MATH 1113 or Higher (B- or Better) </a:t>
                      </a:r>
                    </a:p>
                    <a:p>
                      <a:pPr marL="342900" marR="0" lvl="0" indent="-342900">
                        <a:lnSpc>
                          <a:spcPct val="115000"/>
                        </a:lnSpc>
                        <a:spcBef>
                          <a:spcPts val="0"/>
                        </a:spcBef>
                        <a:spcAft>
                          <a:spcPts val="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1211K (B- or Better) </a:t>
                      </a:r>
                    </a:p>
                    <a:p>
                      <a:pPr marL="115570" marR="0">
                        <a:lnSpc>
                          <a:spcPct val="115000"/>
                        </a:lnSpc>
                        <a:spcBef>
                          <a:spcPts val="0"/>
                        </a:spcBef>
                        <a:spcAft>
                          <a:spcPts val="600"/>
                        </a:spcAft>
                        <a:buClr>
                          <a:schemeClr val="bg1">
                            <a:lumMod val="50000"/>
                          </a:schemeClr>
                        </a:buClr>
                      </a:pPr>
                      <a:r>
                        <a:rPr lang="en-US" sz="1200" b="0" i="0" dirty="0">
                          <a:solidFill>
                            <a:srgbClr val="5B6772"/>
                          </a:solidFill>
                          <a:effectLst/>
                          <a:latin typeface="Century Gothic" charset="0"/>
                          <a:ea typeface="Century Gothic" charset="0"/>
                          <a:cs typeface="Century Gothic" charset="0"/>
                        </a:rPr>
                        <a:t> </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noFill/>
                  </a:tcPr>
                </a:tc>
                <a:tc>
                  <a:txBody>
                    <a:bodyPr/>
                    <a:lstStyle/>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ENGL 1102 or 1103 (C or Better)  </a:t>
                      </a:r>
                    </a:p>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MATH 2211 or Higher (B- or Better)  </a:t>
                      </a:r>
                    </a:p>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1212K  (B- or Better) </a:t>
                      </a:r>
                    </a:p>
                    <a:p>
                      <a:pPr marL="342900" marR="0" lvl="0" indent="-342900">
                        <a:lnSpc>
                          <a:spcPct val="115000"/>
                        </a:lnSpc>
                        <a:spcBef>
                          <a:spcPts val="0"/>
                        </a:spcBef>
                        <a:spcAft>
                          <a:spcPts val="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Maintain a cumulative GPA of 2.25 or Better</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noFill/>
                  </a:tcPr>
                </a:tc>
                <a:extLst>
                  <a:ext uri="{0D108BD9-81ED-4DB2-BD59-A6C34878D82A}">
                    <a16:rowId xmlns:a16="http://schemas.microsoft.com/office/drawing/2014/main" val="10002"/>
                  </a:ext>
                </a:extLst>
              </a:tr>
              <a:tr h="340944">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3</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6772"/>
                    </a:solidFill>
                  </a:tcPr>
                </a:tc>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4</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6772"/>
                    </a:solidFill>
                  </a:tcPr>
                </a:tc>
                <a:extLst>
                  <a:ext uri="{0D108BD9-81ED-4DB2-BD59-A6C34878D82A}">
                    <a16:rowId xmlns:a16="http://schemas.microsoft.com/office/drawing/2014/main" val="10003"/>
                  </a:ext>
                </a:extLst>
              </a:tr>
              <a:tr h="57233">
                <a:tc>
                  <a:txBody>
                    <a:bodyPr/>
                    <a:lstStyle/>
                    <a:p>
                      <a:pPr marL="115570" marR="0">
                        <a:lnSpc>
                          <a:spcPct val="115000"/>
                        </a:lnSpc>
                        <a:spcBef>
                          <a:spcPts val="0"/>
                        </a:spcBef>
                        <a:spcAft>
                          <a:spcPts val="600"/>
                        </a:spcAft>
                        <a:buClr>
                          <a:schemeClr val="bg1">
                            <a:lumMod val="50000"/>
                          </a:schemeClr>
                        </a:buClr>
                      </a:pPr>
                      <a:endParaRPr lang="en-US" sz="1200" b="0" i="0" dirty="0">
                        <a:solidFill>
                          <a:schemeClr val="bg1">
                            <a:lumMod val="50000"/>
                          </a:schemeClr>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nSpc>
                          <a:spcPct val="115000"/>
                        </a:lnSpc>
                        <a:spcBef>
                          <a:spcPts val="0"/>
                        </a:spcBef>
                        <a:spcAft>
                          <a:spcPts val="600"/>
                        </a:spcAft>
                        <a:buClr>
                          <a:schemeClr val="bg1">
                            <a:lumMod val="50000"/>
                          </a:schemeClr>
                        </a:buClr>
                        <a:buFont typeface="Symbol" charset="2"/>
                        <a:buChar char=""/>
                      </a:pPr>
                      <a:endParaRPr lang="en-US" sz="1200" b="0" i="0" dirty="0">
                        <a:solidFill>
                          <a:schemeClr val="bg1">
                            <a:lumMod val="50000"/>
                          </a:schemeClr>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05974">
                <a:tc>
                  <a:txBody>
                    <a:bodyPr/>
                    <a:lstStyle/>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2400 (B- or Better)</a:t>
                      </a:r>
                    </a:p>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MATH 2212 (C or better)</a:t>
                      </a:r>
                    </a:p>
                    <a:p>
                      <a:pPr marL="342900" marR="0" lvl="0" indent="-342900">
                        <a:lnSpc>
                          <a:spcPct val="115000"/>
                        </a:lnSpc>
                        <a:spcBef>
                          <a:spcPts val="0"/>
                        </a:spcBef>
                        <a:spcAft>
                          <a:spcPts val="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PHY 2211k (C or better) </a:t>
                      </a:r>
                    </a:p>
                    <a:p>
                      <a:pPr marL="115570" marR="0">
                        <a:lnSpc>
                          <a:spcPct val="115000"/>
                        </a:lnSpc>
                        <a:spcBef>
                          <a:spcPts val="0"/>
                        </a:spcBef>
                        <a:spcAft>
                          <a:spcPts val="600"/>
                        </a:spcAft>
                        <a:buClr>
                          <a:srgbClr val="0539A6"/>
                        </a:buClr>
                      </a:pPr>
                      <a:r>
                        <a:rPr lang="en-US" sz="1200" b="0" i="0" dirty="0">
                          <a:solidFill>
                            <a:srgbClr val="0539A6"/>
                          </a:solidFill>
                          <a:effectLst/>
                          <a:latin typeface="Century Gothic" charset="0"/>
                          <a:ea typeface="Century Gothic" charset="0"/>
                          <a:cs typeface="Century Gothic" charset="0"/>
                        </a:rPr>
                        <a:t> </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noFill/>
                  </a:tcPr>
                </a:tc>
                <a:tc>
                  <a:txBody>
                    <a:bodyPr/>
                    <a:lstStyle/>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3410 (C or better) </a:t>
                      </a:r>
                    </a:p>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PHY 2212k ( B- or Better) (C or better) </a:t>
                      </a:r>
                    </a:p>
                    <a:p>
                      <a:pPr marL="342900" marR="0" lvl="0" indent="-342900">
                        <a:lnSpc>
                          <a:spcPct val="115000"/>
                        </a:lnSpc>
                        <a:spcBef>
                          <a:spcPts val="0"/>
                        </a:spcBef>
                        <a:spcAft>
                          <a:spcPts val="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Maintain a cumulative GPA of 2.25 or Better</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noFill/>
                  </a:tcPr>
                </a:tc>
                <a:extLst>
                  <a:ext uri="{0D108BD9-81ED-4DB2-BD59-A6C34878D82A}">
                    <a16:rowId xmlns:a16="http://schemas.microsoft.com/office/drawing/2014/main" val="10005"/>
                  </a:ext>
                </a:extLst>
              </a:tr>
              <a:tr h="309884">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5</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6772"/>
                    </a:solidFill>
                  </a:tcPr>
                </a:tc>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6</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6772"/>
                    </a:solidFill>
                  </a:tcPr>
                </a:tc>
                <a:extLst>
                  <a:ext uri="{0D108BD9-81ED-4DB2-BD59-A6C34878D82A}">
                    <a16:rowId xmlns:a16="http://schemas.microsoft.com/office/drawing/2014/main" val="10006"/>
                  </a:ext>
                </a:extLst>
              </a:tr>
              <a:tr h="134191">
                <a:tc>
                  <a:txBody>
                    <a:bodyPr/>
                    <a:lstStyle/>
                    <a:p>
                      <a:pPr marL="342900" marR="0" lvl="0" indent="-342900">
                        <a:lnSpc>
                          <a:spcPct val="115000"/>
                        </a:lnSpc>
                        <a:spcBef>
                          <a:spcPts val="0"/>
                        </a:spcBef>
                        <a:spcAft>
                          <a:spcPts val="600"/>
                        </a:spcAft>
                        <a:buFont typeface="Symbol" charset="2"/>
                        <a:buChar char=""/>
                      </a:pPr>
                      <a:endParaRPr lang="en-US" sz="1200" b="0" i="0" dirty="0">
                        <a:solidFill>
                          <a:schemeClr val="bg1">
                            <a:lumMod val="50000"/>
                          </a:schemeClr>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nSpc>
                          <a:spcPct val="115000"/>
                        </a:lnSpc>
                        <a:spcBef>
                          <a:spcPts val="0"/>
                        </a:spcBef>
                        <a:spcAft>
                          <a:spcPts val="600"/>
                        </a:spcAft>
                        <a:buFont typeface="Symbol" charset="2"/>
                        <a:buChar char=""/>
                      </a:pPr>
                      <a:endParaRPr lang="en-US" sz="1200" b="0" i="0" dirty="0">
                        <a:solidFill>
                          <a:schemeClr val="bg1">
                            <a:lumMod val="50000"/>
                          </a:schemeClr>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57873">
                <a:tc>
                  <a:txBody>
                    <a:bodyPr/>
                    <a:lstStyle/>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4000 with a C or Better </a:t>
                      </a:r>
                    </a:p>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4110 with a C or Better </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noFill/>
                  </a:tcPr>
                </a:tc>
                <a:tc>
                  <a:txBody>
                    <a:bodyPr/>
                    <a:lstStyle/>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4010 with a C or Better</a:t>
                      </a:r>
                    </a:p>
                    <a:p>
                      <a:pPr marL="342900" marR="0" lvl="0" indent="-342900">
                        <a:lnSpc>
                          <a:spcPct val="115000"/>
                        </a:lnSpc>
                        <a:spcBef>
                          <a:spcPts val="0"/>
                        </a:spcBef>
                        <a:spcAft>
                          <a:spcPts val="60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4120 with a C or Better  </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noFill/>
                  </a:tcPr>
                </a:tc>
                <a:extLst>
                  <a:ext uri="{0D108BD9-81ED-4DB2-BD59-A6C34878D82A}">
                    <a16:rowId xmlns:a16="http://schemas.microsoft.com/office/drawing/2014/main" val="10008"/>
                  </a:ext>
                </a:extLst>
              </a:tr>
              <a:tr h="309884">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7</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6772"/>
                    </a:solidFill>
                  </a:tcPr>
                </a:tc>
                <a:tc>
                  <a:txBody>
                    <a:bodyPr/>
                    <a:lstStyle/>
                    <a:p>
                      <a:pPr marL="0" marR="0" algn="ctr">
                        <a:lnSpc>
                          <a:spcPct val="115000"/>
                        </a:lnSpc>
                        <a:spcBef>
                          <a:spcPts val="0"/>
                        </a:spcBef>
                        <a:spcAft>
                          <a:spcPts val="0"/>
                        </a:spcAft>
                      </a:pPr>
                      <a:r>
                        <a:rPr lang="en-US" sz="1500" b="0" i="0" dirty="0">
                          <a:solidFill>
                            <a:schemeClr val="tx1"/>
                          </a:solidFill>
                          <a:effectLst/>
                          <a:latin typeface="Century Gothic" charset="0"/>
                          <a:ea typeface="Century Gothic" charset="0"/>
                          <a:cs typeface="Century Gothic" charset="0"/>
                        </a:rPr>
                        <a:t>SEMESTER 8</a:t>
                      </a:r>
                    </a:p>
                  </a:txBody>
                  <a:tcPr marL="86613" marR="86613"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6772"/>
                    </a:solidFill>
                  </a:tcPr>
                </a:tc>
                <a:extLst>
                  <a:ext uri="{0D108BD9-81ED-4DB2-BD59-A6C34878D82A}">
                    <a16:rowId xmlns:a16="http://schemas.microsoft.com/office/drawing/2014/main" val="10009"/>
                  </a:ext>
                </a:extLst>
              </a:tr>
              <a:tr h="36130">
                <a:tc>
                  <a:txBody>
                    <a:bodyPr/>
                    <a:lstStyle/>
                    <a:p>
                      <a:pPr marL="342900" marR="0" lvl="0" indent="-342900">
                        <a:lnSpc>
                          <a:spcPct val="115000"/>
                        </a:lnSpc>
                        <a:spcBef>
                          <a:spcPts val="0"/>
                        </a:spcBef>
                        <a:spcAft>
                          <a:spcPts val="0"/>
                        </a:spcAft>
                        <a:buFont typeface="Symbol" charset="2"/>
                        <a:buChar char=""/>
                      </a:pPr>
                      <a:endParaRPr lang="en-US" sz="1200" b="0" i="0" dirty="0">
                        <a:solidFill>
                          <a:schemeClr val="bg1">
                            <a:lumMod val="50000"/>
                          </a:schemeClr>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nSpc>
                          <a:spcPct val="115000"/>
                        </a:lnSpc>
                        <a:spcBef>
                          <a:spcPts val="0"/>
                        </a:spcBef>
                        <a:spcAft>
                          <a:spcPts val="0"/>
                        </a:spcAft>
                        <a:buFont typeface="Symbol" charset="2"/>
                        <a:buChar char=""/>
                      </a:pPr>
                      <a:endParaRPr lang="en-US" sz="1200" b="0" i="0" dirty="0">
                        <a:solidFill>
                          <a:schemeClr val="bg1">
                            <a:lumMod val="50000"/>
                          </a:schemeClr>
                        </a:solidFill>
                        <a:effectLst/>
                        <a:latin typeface="Century Gothic" charset="0"/>
                        <a:ea typeface="Century Gothic" charset="0"/>
                        <a:cs typeface="Century Gothic" charset="0"/>
                      </a:endParaRP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54011">
                <a:tc>
                  <a:txBody>
                    <a:bodyPr/>
                    <a:lstStyle/>
                    <a:p>
                      <a:pPr marL="342900" marR="0" lvl="0" indent="-342900">
                        <a:lnSpc>
                          <a:spcPct val="115000"/>
                        </a:lnSpc>
                        <a:spcBef>
                          <a:spcPts val="0"/>
                        </a:spcBef>
                        <a:spcAft>
                          <a:spcPts val="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4160 with a B- or better</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noFill/>
                  </a:tcPr>
                </a:tc>
                <a:tc>
                  <a:txBody>
                    <a:bodyPr/>
                    <a:lstStyle/>
                    <a:p>
                      <a:pPr marL="342900" marR="0" lvl="0" indent="-342900">
                        <a:lnSpc>
                          <a:spcPct val="115000"/>
                        </a:lnSpc>
                        <a:spcBef>
                          <a:spcPts val="0"/>
                        </a:spcBef>
                        <a:spcAft>
                          <a:spcPts val="0"/>
                        </a:spcAft>
                        <a:buClr>
                          <a:srgbClr val="0539A6"/>
                        </a:buClr>
                        <a:buFont typeface="Symbol" charset="2"/>
                        <a:buChar char=""/>
                      </a:pPr>
                      <a:r>
                        <a:rPr lang="en-US" sz="1200" b="0" i="0" dirty="0">
                          <a:solidFill>
                            <a:srgbClr val="0539A6"/>
                          </a:solidFill>
                          <a:effectLst/>
                          <a:latin typeface="Century Gothic" charset="0"/>
                          <a:ea typeface="Century Gothic" charset="0"/>
                          <a:cs typeface="Century Gothic" charset="0"/>
                        </a:rPr>
                        <a:t>Complete CHEM 4190 with a C or Better </a:t>
                      </a:r>
                    </a:p>
                  </a:txBody>
                  <a:tcPr marL="86613" marR="86613" marT="0" marB="0">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686979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Alerts Based on Historical RPG Data</a:t>
            </a:r>
          </a:p>
        </p:txBody>
      </p:sp>
      <p:graphicFrame>
        <p:nvGraphicFramePr>
          <p:cNvPr id="5" name="Content Placeholder 3" descr="Introduction to chemistry: natural science majors. A 70%, B 66.7%, C 39.5%, D/F 8.3%"/>
          <p:cNvGraphicFramePr>
            <a:graphicFrameLocks/>
          </p:cNvGraphicFramePr>
          <p:nvPr>
            <p:extLst>
              <p:ext uri="{D42A27DB-BD31-4B8C-83A1-F6EECF244321}">
                <p14:modId xmlns:p14="http://schemas.microsoft.com/office/powerpoint/2010/main" val="3578250939"/>
              </p:ext>
            </p:extLst>
          </p:nvPr>
        </p:nvGraphicFramePr>
        <p:xfrm>
          <a:off x="505862" y="2259998"/>
          <a:ext cx="3555150" cy="436721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515361" y="1508805"/>
            <a:ext cx="7146508" cy="400110"/>
          </a:xfrm>
          <a:prstGeom prst="rect">
            <a:avLst/>
          </a:prstGeom>
          <a:noFill/>
        </p:spPr>
        <p:txBody>
          <a:bodyPr wrap="none" rtlCol="0">
            <a:spAutoFit/>
          </a:bodyPr>
          <a:lstStyle/>
          <a:p>
            <a:pPr algn="ctr"/>
            <a:r>
              <a:rPr lang="en-US" sz="2000" dirty="0">
                <a:solidFill>
                  <a:srgbClr val="0539A6"/>
                </a:solidFill>
                <a:latin typeface="Century Gothic" charset="0"/>
                <a:ea typeface="Century Gothic" charset="0"/>
                <a:cs typeface="Century Gothic" charset="0"/>
                <a:sym typeface="Verdana" pitchFamily="34" charset="0"/>
              </a:rPr>
              <a:t>Graduation Rate in Major by Introductory Course Grade</a:t>
            </a:r>
            <a:endParaRPr lang="en-US" dirty="0">
              <a:solidFill>
                <a:srgbClr val="0539A6"/>
              </a:solidFill>
              <a:latin typeface="Century Gothic" charset="0"/>
              <a:ea typeface="Century Gothic" charset="0"/>
              <a:cs typeface="Century Gothic" charset="0"/>
              <a:sym typeface="Verdana" pitchFamily="34" charset="0"/>
            </a:endParaRPr>
          </a:p>
        </p:txBody>
      </p:sp>
      <p:graphicFrame>
        <p:nvGraphicFramePr>
          <p:cNvPr id="9" name="Content Placeholder 3" descr="Comparative politics: political science majors. A 81.8%, B 73.9%, C 25%, D/F 6.2%"/>
          <p:cNvGraphicFramePr>
            <a:graphicFrameLocks/>
          </p:cNvGraphicFramePr>
          <p:nvPr>
            <p:extLst>
              <p:ext uri="{D42A27DB-BD31-4B8C-83A1-F6EECF244321}">
                <p14:modId xmlns:p14="http://schemas.microsoft.com/office/powerpoint/2010/main" val="1497770078"/>
              </p:ext>
            </p:extLst>
          </p:nvPr>
        </p:nvGraphicFramePr>
        <p:xfrm>
          <a:off x="4261114" y="2289306"/>
          <a:ext cx="3555150" cy="43672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3" descr="Music Theory 1: Music Majors. A 66.7%, B 55.5%, C 12.5%, D/F 0%"/>
          <p:cNvGraphicFramePr>
            <a:graphicFrameLocks/>
          </p:cNvGraphicFramePr>
          <p:nvPr>
            <p:extLst>
              <p:ext uri="{D42A27DB-BD31-4B8C-83A1-F6EECF244321}">
                <p14:modId xmlns:p14="http://schemas.microsoft.com/office/powerpoint/2010/main" val="1768969087"/>
              </p:ext>
            </p:extLst>
          </p:nvPr>
        </p:nvGraphicFramePr>
        <p:xfrm>
          <a:off x="8016366" y="2289306"/>
          <a:ext cx="3555150" cy="4367216"/>
        </p:xfrm>
        <a:graphic>
          <a:graphicData uri="http://schemas.openxmlformats.org/drawingml/2006/chart">
            <c:chart xmlns:c="http://schemas.openxmlformats.org/drawingml/2006/chart" xmlns:r="http://schemas.openxmlformats.org/officeDocument/2006/relationships" r:id="rId5"/>
          </a:graphicData>
        </a:graphic>
      </p:graphicFrame>
      <p:cxnSp>
        <p:nvCxnSpPr>
          <p:cNvPr id="12" name="Straight Connector 11">
            <a:extLst>
              <a:ext uri="{C183D7F6-B498-43B3-948B-1728B52AA6E4}">
                <adec:decorative xmlns:adec="http://schemas.microsoft.com/office/drawing/2017/decorative" xmlns="" val="1"/>
              </a:ext>
            </a:extLst>
          </p:cNvPr>
          <p:cNvCxnSpPr/>
          <p:nvPr/>
        </p:nvCxnSpPr>
        <p:spPr>
          <a:xfrm>
            <a:off x="2283438" y="3948490"/>
            <a:ext cx="272192" cy="785446"/>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C183D7F6-B498-43B3-948B-1728B52AA6E4}">
                <adec:decorative xmlns:adec="http://schemas.microsoft.com/office/drawing/2017/decorative" xmlns="" val="1"/>
              </a:ext>
            </a:extLst>
          </p:cNvPr>
          <p:cNvCxnSpPr/>
          <p:nvPr/>
        </p:nvCxnSpPr>
        <p:spPr>
          <a:xfrm>
            <a:off x="6023100" y="3701937"/>
            <a:ext cx="289777" cy="1483339"/>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xmlns="" val="1"/>
              </a:ext>
            </a:extLst>
          </p:cNvPr>
          <p:cNvCxnSpPr/>
          <p:nvPr/>
        </p:nvCxnSpPr>
        <p:spPr>
          <a:xfrm>
            <a:off x="9793941" y="4341213"/>
            <a:ext cx="276182" cy="121334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C183D7F6-B498-43B3-948B-1728B52AA6E4}">
                <adec:decorative xmlns:adec="http://schemas.microsoft.com/office/drawing/2017/decorative" xmlns="" val="1"/>
              </a:ext>
            </a:extLst>
          </p:cNvPr>
          <p:cNvCxnSpPr/>
          <p:nvPr/>
        </p:nvCxnSpPr>
        <p:spPr>
          <a:xfrm>
            <a:off x="10814593" y="5934535"/>
            <a:ext cx="439615" cy="0"/>
          </a:xfrm>
          <a:prstGeom prst="line">
            <a:avLst/>
          </a:prstGeom>
          <a:ln w="19050">
            <a:solidFill>
              <a:srgbClr val="0539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306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Percent of Low-Income Students in Public Schools</a:t>
            </a:r>
          </a:p>
        </p:txBody>
      </p:sp>
      <p:cxnSp>
        <p:nvCxnSpPr>
          <p:cNvPr id="9" name="Straight Connector 8">
            <a:extLst>
              <a:ext uri="{C183D7F6-B498-43B3-948B-1728B52AA6E4}">
                <adec:decorative xmlns:adec="http://schemas.microsoft.com/office/drawing/2017/decorative" xmlns="" val="1"/>
              </a:ext>
            </a:extLst>
          </p:cNvPr>
          <p:cNvCxnSpPr/>
          <p:nvPr/>
        </p:nvCxnSpPr>
        <p:spPr>
          <a:xfrm>
            <a:off x="6391437" y="6265138"/>
            <a:ext cx="4511181" cy="0"/>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C183D7F6-B498-43B3-948B-1728B52AA6E4}">
                <adec:decorative xmlns:adec="http://schemas.microsoft.com/office/drawing/2017/decorative" xmlns="" val="1"/>
              </a:ext>
            </a:extLst>
          </p:cNvPr>
          <p:cNvCxnSpPr/>
          <p:nvPr/>
        </p:nvCxnSpPr>
        <p:spPr>
          <a:xfrm>
            <a:off x="5375268" y="1910282"/>
            <a:ext cx="0" cy="1189777"/>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467284" y="1281610"/>
            <a:ext cx="6724716" cy="6894195"/>
          </a:xfrm>
          <a:prstGeom prst="rect">
            <a:avLst/>
          </a:prstGeom>
        </p:spPr>
        <p:txBody>
          <a:bodyPr wrap="square">
            <a:spAutoFit/>
          </a:bodyPr>
          <a:lstStyle/>
          <a:p>
            <a:r>
              <a:rPr lang="en-US" sz="3600" b="1" dirty="0">
                <a:solidFill>
                  <a:srgbClr val="D81E00"/>
                </a:solidFill>
              </a:rPr>
              <a:t>United States		51%</a:t>
            </a:r>
          </a:p>
          <a:p>
            <a:r>
              <a:rPr lang="en-US" sz="2800" dirty="0">
                <a:solidFill>
                  <a:srgbClr val="0539D0"/>
                </a:solidFill>
              </a:rPr>
              <a:t>Mississippi	71%		Tennessee	58%</a:t>
            </a:r>
          </a:p>
          <a:p>
            <a:r>
              <a:rPr lang="en-US" sz="2800" dirty="0">
                <a:solidFill>
                  <a:srgbClr val="0539D0"/>
                </a:solidFill>
              </a:rPr>
              <a:t>N. Mexico	68%		Alabama	58%</a:t>
            </a:r>
          </a:p>
          <a:p>
            <a:r>
              <a:rPr lang="en-US" sz="2800" dirty="0">
                <a:solidFill>
                  <a:srgbClr val="0539D0"/>
                </a:solidFill>
              </a:rPr>
              <a:t>Louisiana	65%		California	55%</a:t>
            </a:r>
          </a:p>
          <a:p>
            <a:r>
              <a:rPr lang="en-US" sz="2800" dirty="0">
                <a:solidFill>
                  <a:srgbClr val="0539D0"/>
                </a:solidFill>
              </a:rPr>
              <a:t>Arkansas	61%		N. Carolina	53%</a:t>
            </a:r>
          </a:p>
          <a:p>
            <a:r>
              <a:rPr lang="en-US" sz="2800" dirty="0">
                <a:solidFill>
                  <a:srgbClr val="0539D0"/>
                </a:solidFill>
              </a:rPr>
              <a:t>Oklahoma	61%		W. Virginia	52%</a:t>
            </a:r>
          </a:p>
          <a:p>
            <a:r>
              <a:rPr lang="en-US" sz="2800" dirty="0">
                <a:solidFill>
                  <a:srgbClr val="0539D0"/>
                </a:solidFill>
              </a:rPr>
              <a:t>Texas		60%		Delaware	51%</a:t>
            </a:r>
          </a:p>
          <a:p>
            <a:r>
              <a:rPr lang="en-US" sz="2800" dirty="0">
                <a:solidFill>
                  <a:srgbClr val="0539D0"/>
                </a:solidFill>
              </a:rPr>
              <a:t>Georgia	60%		Nevada	51%</a:t>
            </a:r>
          </a:p>
          <a:p>
            <a:r>
              <a:rPr lang="en-US" sz="2800" dirty="0">
                <a:solidFill>
                  <a:srgbClr val="0539D0"/>
                </a:solidFill>
              </a:rPr>
              <a:t>Utah		59%		Arizona	51%</a:t>
            </a:r>
          </a:p>
          <a:p>
            <a:r>
              <a:rPr lang="en-US" sz="2800" dirty="0">
                <a:solidFill>
                  <a:srgbClr val="0539D0"/>
                </a:solidFill>
              </a:rPr>
              <a:t>Florida	59%		Hawaii	51%</a:t>
            </a:r>
          </a:p>
          <a:p>
            <a:r>
              <a:rPr lang="en-US" sz="2800" dirty="0">
                <a:solidFill>
                  <a:srgbClr val="0539D0"/>
                </a:solidFill>
              </a:rPr>
              <a:t>S. Carolina 	58%		Illinois	50%</a:t>
            </a:r>
          </a:p>
          <a:p>
            <a:endParaRPr lang="en-US" sz="1200" dirty="0">
              <a:solidFill>
                <a:srgbClr val="5B6772"/>
              </a:solidFill>
            </a:endParaRPr>
          </a:p>
          <a:p>
            <a:r>
              <a:rPr lang="en-US" sz="2400" dirty="0">
                <a:solidFill>
                  <a:srgbClr val="5B6772"/>
                </a:solidFill>
              </a:rPr>
              <a:t>Source:  Southern Education Fund</a:t>
            </a:r>
          </a:p>
          <a:p>
            <a:endParaRPr lang="en-US" sz="3600" b="1" dirty="0">
              <a:solidFill>
                <a:srgbClr val="5B6772"/>
              </a:solidFill>
            </a:endParaRPr>
          </a:p>
          <a:p>
            <a:endParaRPr lang="en-US" sz="2800" b="1" dirty="0">
              <a:solidFill>
                <a:srgbClr val="D81E00"/>
              </a:solidFill>
            </a:endParaRPr>
          </a:p>
          <a:p>
            <a:endParaRPr lang="en-US" sz="1400" b="1" dirty="0">
              <a:solidFill>
                <a:srgbClr val="D81E00"/>
              </a:solidFill>
            </a:endParaRPr>
          </a:p>
        </p:txBody>
      </p:sp>
      <p:pic>
        <p:nvPicPr>
          <p:cNvPr id="7" name="Picture 6" descr="photo of children paying attention">
            <a:extLst>
              <a:ext uri="{FF2B5EF4-FFF2-40B4-BE49-F238E27FC236}">
                <a16:creationId xmlns:a16="http://schemas.microsoft.com/office/drawing/2014/main" id="{7F506E01-D597-4F71-A2CB-75EB2A796710}"/>
              </a:ext>
            </a:extLst>
          </p:cNvPr>
          <p:cNvPicPr>
            <a:picLocks noChangeAspect="1"/>
          </p:cNvPicPr>
          <p:nvPr/>
        </p:nvPicPr>
        <p:blipFill>
          <a:blip r:embed="rId2"/>
          <a:stretch>
            <a:fillRect/>
          </a:stretch>
        </p:blipFill>
        <p:spPr>
          <a:xfrm>
            <a:off x="505862" y="1540933"/>
            <a:ext cx="4318000" cy="4529667"/>
          </a:xfrm>
          <a:prstGeom prst="rect">
            <a:avLst/>
          </a:prstGeom>
        </p:spPr>
      </p:pic>
    </p:spTree>
    <p:extLst>
      <p:ext uri="{BB962C8B-B14F-4D97-AF65-F5344CB8AC3E}">
        <p14:creationId xmlns:p14="http://schemas.microsoft.com/office/powerpoint/2010/main" val="3916886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21562" y="2362740"/>
            <a:ext cx="6699496" cy="2092881"/>
          </a:xfrm>
          <a:prstGeom prst="rect">
            <a:avLst/>
          </a:prstGeom>
          <a:noFill/>
        </p:spPr>
        <p:txBody>
          <a:bodyPr wrap="square" rtlCol="0">
            <a:spAutoFit/>
          </a:bodyPr>
          <a:lstStyle/>
          <a:p>
            <a:pPr algn="ctr"/>
            <a:r>
              <a:rPr lang="fi-FI" sz="13000" b="1" dirty="0">
                <a:solidFill>
                  <a:schemeClr val="bg1"/>
                </a:solidFill>
                <a:latin typeface="Century Gothic" charset="0"/>
                <a:ea typeface="Century Gothic" charset="0"/>
                <a:cs typeface="Century Gothic" charset="0"/>
              </a:rPr>
              <a:t>51,545</a:t>
            </a:r>
          </a:p>
        </p:txBody>
      </p:sp>
      <p:pic>
        <p:nvPicPr>
          <p:cNvPr id="2050" name="Picture 2" descr="Image result for Georgia State Students 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81" y="-42308"/>
            <a:ext cx="12841881" cy="71830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C183D7F6-B498-43B3-948B-1728B52AA6E4}">
                <adec:decorative xmlns:adec="http://schemas.microsoft.com/office/drawing/2017/decorative" xmlns="" val="1"/>
              </a:ext>
            </a:extLst>
          </p:cNvPr>
          <p:cNvSpPr/>
          <p:nvPr/>
        </p:nvSpPr>
        <p:spPr>
          <a:xfrm>
            <a:off x="108753" y="3898669"/>
            <a:ext cx="4866042" cy="1808266"/>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1186" y="3826132"/>
            <a:ext cx="5412649" cy="1938992"/>
          </a:xfrm>
          <a:prstGeom prst="rect">
            <a:avLst/>
          </a:prstGeom>
        </p:spPr>
        <p:txBody>
          <a:bodyPr wrap="square">
            <a:spAutoFit/>
          </a:bodyPr>
          <a:lstStyle/>
          <a:p>
            <a:pPr algn="ctr"/>
            <a:r>
              <a:rPr lang="fi-FI" sz="12000" b="1" dirty="0">
                <a:solidFill>
                  <a:schemeClr val="bg1"/>
                </a:solidFill>
                <a:latin typeface="Century Gothic" charset="0"/>
                <a:ea typeface="Century Gothic" charset="0"/>
                <a:cs typeface="Century Gothic" charset="0"/>
              </a:rPr>
              <a:t>54,364</a:t>
            </a:r>
          </a:p>
        </p:txBody>
      </p:sp>
      <p:sp>
        <p:nvSpPr>
          <p:cNvPr id="3" name="Title 2" hidden="1">
            <a:extLst>
              <a:ext uri="{FF2B5EF4-FFF2-40B4-BE49-F238E27FC236}">
                <a16:creationId xmlns:a16="http://schemas.microsoft.com/office/drawing/2014/main" id="{324C4AD8-F425-426F-9A1A-5FE212BB7A1B}"/>
              </a:ext>
            </a:extLst>
          </p:cNvPr>
          <p:cNvSpPr>
            <a:spLocks noGrp="1"/>
          </p:cNvSpPr>
          <p:nvPr>
            <p:ph type="title"/>
          </p:nvPr>
        </p:nvSpPr>
        <p:spPr/>
        <p:txBody>
          <a:bodyPr/>
          <a:lstStyle/>
          <a:p>
            <a:r>
              <a:rPr lang="en-US" dirty="0"/>
              <a:t>Slide 39</a:t>
            </a:r>
          </a:p>
        </p:txBody>
      </p:sp>
    </p:spTree>
    <p:extLst>
      <p:ext uri="{BB962C8B-B14F-4D97-AF65-F5344CB8AC3E}">
        <p14:creationId xmlns:p14="http://schemas.microsoft.com/office/powerpoint/2010/main" val="1829355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Results: Increased Retention</a:t>
            </a:r>
          </a:p>
        </p:txBody>
      </p:sp>
      <p:graphicFrame>
        <p:nvGraphicFramePr>
          <p:cNvPr id="18" name="Content Placeholder 13" descr="Photo of two students looking at art">
            <a:extLst>
              <a:ext uri="{C183D7F6-B498-43B3-948B-1728B52AA6E4}">
                <adec:decorative xmlns:adec="http://schemas.microsoft.com/office/drawing/2017/decorative" xmlns="" val="0"/>
              </a:ext>
            </a:extLst>
          </p:cNvPr>
          <p:cNvGraphicFramePr>
            <a:graphicFrameLocks noGrp="1"/>
          </p:cNvGraphicFramePr>
          <p:nvPr>
            <p:ph idx="1"/>
            <p:extLst>
              <p:ext uri="{D42A27DB-BD31-4B8C-83A1-F6EECF244321}">
                <p14:modId xmlns:p14="http://schemas.microsoft.com/office/powerpoint/2010/main" val="3628769064"/>
              </p:ext>
            </p:extLst>
          </p:nvPr>
        </p:nvGraphicFramePr>
        <p:xfrm>
          <a:off x="81023" y="1508805"/>
          <a:ext cx="13588678" cy="576264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625847" y="1508805"/>
            <a:ext cx="5027338" cy="677108"/>
          </a:xfrm>
          <a:prstGeom prst="rect">
            <a:avLst/>
          </a:prstGeom>
          <a:noFill/>
        </p:spPr>
        <p:txBody>
          <a:bodyPr wrap="none" rtlCol="0">
            <a:spAutoFit/>
          </a:bodyPr>
          <a:lstStyle/>
          <a:p>
            <a:r>
              <a:rPr lang="en-US" sz="2000" dirty="0">
                <a:solidFill>
                  <a:srgbClr val="0539A6"/>
                </a:solidFill>
                <a:latin typeface="Century Gothic" charset="0"/>
                <a:ea typeface="Century Gothic" charset="0"/>
                <a:cs typeface="Century Gothic" charset="0"/>
                <a:sym typeface="Verdana" pitchFamily="34" charset="0"/>
              </a:rPr>
              <a:t>Increased Average First Term Retention</a:t>
            </a:r>
          </a:p>
          <a:p>
            <a:r>
              <a:rPr lang="en-US" dirty="0">
                <a:solidFill>
                  <a:srgbClr val="5B6772"/>
                </a:solidFill>
                <a:latin typeface="Century Gothic" charset="0"/>
                <a:ea typeface="Century Gothic" charset="0"/>
                <a:cs typeface="Century Gothic" charset="0"/>
                <a:sym typeface="Verdana" pitchFamily="34" charset="0"/>
              </a:rPr>
              <a:t>Fall to Spring Retention</a:t>
            </a:r>
            <a:endParaRPr lang="en-US" dirty="0">
              <a:solidFill>
                <a:srgbClr val="0539A6"/>
              </a:solidFill>
              <a:latin typeface="Century Gothic" charset="0"/>
              <a:ea typeface="Century Gothic" charset="0"/>
              <a:cs typeface="Century Gothic" charset="0"/>
              <a:sym typeface="Verdana" pitchFamily="34" charset="0"/>
            </a:endParaRPr>
          </a:p>
        </p:txBody>
      </p:sp>
    </p:spTree>
    <p:extLst>
      <p:ext uri="{BB962C8B-B14F-4D97-AF65-F5344CB8AC3E}">
        <p14:creationId xmlns:p14="http://schemas.microsoft.com/office/powerpoint/2010/main" val="2084415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Credit house of completion: all bachelors students. 2009-10: 140. 2010-11: 140. 2011-12: 141. 2012:13: 141. 2013-14: 138. 2014-15: 135. 2015-16: 133. "/>
          <p:cNvGraphicFramePr>
            <a:graphicFrameLocks noGrp="1"/>
          </p:cNvGraphicFramePr>
          <p:nvPr>
            <p:ph idx="1"/>
            <p:extLst>
              <p:ext uri="{D42A27DB-BD31-4B8C-83A1-F6EECF244321}">
                <p14:modId xmlns:p14="http://schemas.microsoft.com/office/powerpoint/2010/main" val="4195122363"/>
              </p:ext>
            </p:extLst>
          </p:nvPr>
        </p:nvGraphicFramePr>
        <p:xfrm>
          <a:off x="502534" y="1780248"/>
          <a:ext cx="6845033" cy="47662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505862" y="252212"/>
            <a:ext cx="10515600" cy="620867"/>
          </a:xfrm>
        </p:spPr>
        <p:txBody>
          <a:bodyPr>
            <a:noAutofit/>
          </a:bodyPr>
          <a:lstStyle/>
          <a:p>
            <a:r>
              <a:rPr lang="en-US" sz="3400" dirty="0"/>
              <a:t>Results: Decline in Time to Degree</a:t>
            </a:r>
          </a:p>
        </p:txBody>
      </p:sp>
      <p:sp>
        <p:nvSpPr>
          <p:cNvPr id="2" name="AutoShape 2" descr="Image result for georgia state student p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Image result for georgia state student pics"/>
          <p:cNvSpPr>
            <a:spLocks noChangeAspect="1" noChangeArrowheads="1"/>
          </p:cNvSpPr>
          <p:nvPr/>
        </p:nvSpPr>
        <p:spPr bwMode="auto">
          <a:xfrm>
            <a:off x="0" y="7937"/>
            <a:ext cx="155576" cy="30146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georgia state student pics"/>
          <p:cNvSpPr>
            <a:spLocks noChangeAspect="1" noChangeArrowheads="1"/>
          </p:cNvSpPr>
          <p:nvPr/>
        </p:nvSpPr>
        <p:spPr bwMode="auto">
          <a:xfrm flipH="1">
            <a:off x="155574" y="7938"/>
            <a:ext cx="152401" cy="1524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6" descr="Photo of two black men celebr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406" y="1391133"/>
            <a:ext cx="3057023" cy="515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026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3"/>
          <p:cNvSpPr txBox="1">
            <a:spLocks noChangeArrowheads="1"/>
          </p:cNvSpPr>
          <p:nvPr/>
        </p:nvSpPr>
        <p:spPr bwMode="auto">
          <a:xfrm>
            <a:off x="2015134" y="6500813"/>
            <a:ext cx="206499" cy="223242"/>
          </a:xfrm>
          <a:prstGeom prst="rect">
            <a:avLst/>
          </a:prstGeom>
          <a:noFill/>
          <a:ln w="12700">
            <a:noFill/>
            <a:miter lim="800000"/>
            <a:headEnd/>
            <a:tailEnd/>
          </a:ln>
        </p:spPr>
        <p:txBody>
          <a:bodyPr wrap="none" lIns="64290" tIns="32145" rIns="64290" bIns="32145" anchor="ctr"/>
          <a:lstStyle/>
          <a:p>
            <a:pPr algn="r"/>
            <a:fld id="{BA6952C9-4653-4DC1-8A81-5FB1533B31CF}" type="slidenum">
              <a:rPr lang="en-US" sz="1125">
                <a:solidFill>
                  <a:srgbClr val="878787"/>
                </a:solidFill>
                <a:latin typeface="Calibri" pitchFamily="34" charset="0"/>
                <a:ea typeface="ＭＳ Ｐゴシック" charset="-128"/>
                <a:sym typeface="Calibri" pitchFamily="34" charset="0"/>
              </a:rPr>
              <a:pPr algn="r"/>
              <a:t>43</a:t>
            </a:fld>
            <a:endParaRPr lang="en-US" sz="1125" dirty="0">
              <a:solidFill>
                <a:srgbClr val="878787"/>
              </a:solidFill>
              <a:latin typeface="Calibri" pitchFamily="34" charset="0"/>
              <a:ea typeface="ＭＳ Ｐゴシック" charset="-128"/>
              <a:sym typeface="Calibri" pitchFamily="34" charset="0"/>
            </a:endParaRPr>
          </a:p>
        </p:txBody>
      </p:sp>
      <p:sp>
        <p:nvSpPr>
          <p:cNvPr id="5" name="Rectangle 4"/>
          <p:cNvSpPr/>
          <p:nvPr/>
        </p:nvSpPr>
        <p:spPr>
          <a:xfrm>
            <a:off x="5896211" y="1884919"/>
            <a:ext cx="7406640" cy="3662541"/>
          </a:xfrm>
          <a:prstGeom prst="rect">
            <a:avLst/>
          </a:prstGeom>
        </p:spPr>
        <p:txBody>
          <a:bodyPr wrap="square">
            <a:spAutoFit/>
          </a:bodyPr>
          <a:lstStyle/>
          <a:p>
            <a:pPr>
              <a:lnSpc>
                <a:spcPct val="115000"/>
              </a:lnSpc>
              <a:spcAft>
                <a:spcPts val="1000"/>
              </a:spcAft>
            </a:pPr>
            <a:r>
              <a:rPr lang="en-US" sz="9600" b="1" dirty="0">
                <a:solidFill>
                  <a:srgbClr val="0539A6"/>
                </a:solidFill>
                <a:latin typeface="Calibri" panose="020F0502020204030204" pitchFamily="34" charset="0"/>
                <a:ea typeface="Calibri"/>
                <a:cs typeface="Times New Roman"/>
              </a:rPr>
              <a:t>$15 million</a:t>
            </a:r>
          </a:p>
          <a:p>
            <a:pPr>
              <a:lnSpc>
                <a:spcPct val="115000"/>
              </a:lnSpc>
              <a:spcAft>
                <a:spcPts val="1000"/>
              </a:spcAft>
            </a:pPr>
            <a:r>
              <a:rPr lang="en-US" sz="2800" b="1" i="1" dirty="0">
                <a:solidFill>
                  <a:srgbClr val="FF0000"/>
                </a:solidFill>
                <a:latin typeface="Calibri" panose="020F0502020204030204" pitchFamily="34" charset="0"/>
                <a:ea typeface="Calibri"/>
                <a:cs typeface="Times New Roman"/>
              </a:rPr>
              <a:t>Savings to the Class of 2017 in tuition </a:t>
            </a:r>
          </a:p>
          <a:p>
            <a:pPr>
              <a:lnSpc>
                <a:spcPct val="115000"/>
              </a:lnSpc>
              <a:spcAft>
                <a:spcPts val="1000"/>
              </a:spcAft>
            </a:pPr>
            <a:r>
              <a:rPr lang="en-US" sz="2800" b="1" i="1" dirty="0">
                <a:solidFill>
                  <a:srgbClr val="FF0000"/>
                </a:solidFill>
                <a:latin typeface="Calibri" panose="020F0502020204030204" pitchFamily="34" charset="0"/>
                <a:ea typeface="Calibri"/>
                <a:cs typeface="Times New Roman"/>
              </a:rPr>
              <a:t>and fees when compared to the </a:t>
            </a:r>
          </a:p>
          <a:p>
            <a:pPr>
              <a:lnSpc>
                <a:spcPct val="115000"/>
              </a:lnSpc>
              <a:spcAft>
                <a:spcPts val="1000"/>
              </a:spcAft>
            </a:pPr>
            <a:r>
              <a:rPr lang="en-US" sz="2800" b="1" i="1" dirty="0">
                <a:solidFill>
                  <a:srgbClr val="FF0000"/>
                </a:solidFill>
                <a:latin typeface="Calibri" panose="020F0502020204030204" pitchFamily="34" charset="0"/>
                <a:ea typeface="Calibri"/>
                <a:cs typeface="Times New Roman"/>
              </a:rPr>
              <a:t>Class of 2013</a:t>
            </a:r>
          </a:p>
        </p:txBody>
      </p:sp>
      <p:sp>
        <p:nvSpPr>
          <p:cNvPr id="3" name="Rectangle 2"/>
          <p:cNvSpPr/>
          <p:nvPr/>
        </p:nvSpPr>
        <p:spPr>
          <a:xfrm>
            <a:off x="699312" y="125512"/>
            <a:ext cx="8031616" cy="769441"/>
          </a:xfrm>
          <a:prstGeom prst="rect">
            <a:avLst/>
          </a:prstGeom>
        </p:spPr>
        <p:txBody>
          <a:bodyPr wrap="square">
            <a:spAutoFit/>
          </a:bodyPr>
          <a:lstStyle/>
          <a:p>
            <a:r>
              <a:rPr lang="en-US" sz="4400" dirty="0">
                <a:solidFill>
                  <a:srgbClr val="0539A6"/>
                </a:solidFill>
              </a:rPr>
              <a:t>ROI for Students</a:t>
            </a:r>
            <a:endParaRPr lang="en-US" sz="4219" cap="small" dirty="0">
              <a:solidFill>
                <a:srgbClr val="0539A6"/>
              </a:solidFill>
              <a:latin typeface="Verdana" pitchFamily="34" charset="0"/>
              <a:cs typeface="Calibri" pitchFamily="34" charset="0"/>
            </a:endParaRPr>
          </a:p>
        </p:txBody>
      </p:sp>
      <p:sp>
        <p:nvSpPr>
          <p:cNvPr id="4" name="Rectangle 3"/>
          <p:cNvSpPr/>
          <p:nvPr/>
        </p:nvSpPr>
        <p:spPr>
          <a:xfrm flipH="1">
            <a:off x="2892829" y="-1464647"/>
            <a:ext cx="155171" cy="1154162"/>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r</a:t>
            </a:r>
          </a:p>
          <a:p>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Photo of student celebrating at graduation">
            <a:extLst>
              <a:ext uri="{FF2B5EF4-FFF2-40B4-BE49-F238E27FC236}">
                <a16:creationId xmlns:a16="http://schemas.microsoft.com/office/drawing/2014/main" id="{6442D20A-CEB8-4657-862A-152AFD3E3132}"/>
              </a:ext>
            </a:extLst>
          </p:cNvPr>
          <p:cNvPicPr>
            <a:picLocks noChangeAspect="1"/>
          </p:cNvPicPr>
          <p:nvPr/>
        </p:nvPicPr>
        <p:blipFill>
          <a:blip r:embed="rId2"/>
          <a:stretch>
            <a:fillRect/>
          </a:stretch>
        </p:blipFill>
        <p:spPr>
          <a:xfrm>
            <a:off x="248098" y="1551714"/>
            <a:ext cx="5289461" cy="4735875"/>
          </a:xfrm>
          <a:prstGeom prst="rect">
            <a:avLst/>
          </a:prstGeom>
        </p:spPr>
      </p:pic>
      <p:sp>
        <p:nvSpPr>
          <p:cNvPr id="2" name="Title 1" hidden="1">
            <a:extLst>
              <a:ext uri="{FF2B5EF4-FFF2-40B4-BE49-F238E27FC236}">
                <a16:creationId xmlns:a16="http://schemas.microsoft.com/office/drawing/2014/main" id="{5B4475B7-0684-4C48-BE9A-F46D2E4F2A70}"/>
              </a:ext>
            </a:extLst>
          </p:cNvPr>
          <p:cNvSpPr>
            <a:spLocks noGrp="1"/>
          </p:cNvSpPr>
          <p:nvPr>
            <p:ph type="title"/>
          </p:nvPr>
        </p:nvSpPr>
        <p:spPr/>
        <p:txBody>
          <a:bodyPr/>
          <a:lstStyle/>
          <a:p>
            <a:r>
              <a:rPr lang="en-US" dirty="0"/>
              <a:t>Slide 42</a:t>
            </a:r>
          </a:p>
        </p:txBody>
      </p:sp>
      <p:sp>
        <p:nvSpPr>
          <p:cNvPr id="6" name="Content Placeholder 5" hidden="1">
            <a:extLst>
              <a:ext uri="{FF2B5EF4-FFF2-40B4-BE49-F238E27FC236}">
                <a16:creationId xmlns:a16="http://schemas.microsoft.com/office/drawing/2014/main" id="{BA9AA8DB-B841-4C37-AF93-9A721E8064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98608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Confounding Expectations</a:t>
            </a:r>
          </a:p>
        </p:txBody>
      </p:sp>
      <p:cxnSp>
        <p:nvCxnSpPr>
          <p:cNvPr id="9" name="Straight Connector 8">
            <a:extLst>
              <a:ext uri="{C183D7F6-B498-43B3-948B-1728B52AA6E4}">
                <adec:decorative xmlns:adec="http://schemas.microsoft.com/office/drawing/2017/decorative" xmlns="" val="1"/>
              </a:ext>
            </a:extLst>
          </p:cNvPr>
          <p:cNvCxnSpPr/>
          <p:nvPr/>
        </p:nvCxnSpPr>
        <p:spPr>
          <a:xfrm>
            <a:off x="6391437" y="6265138"/>
            <a:ext cx="4511181" cy="0"/>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C183D7F6-B498-43B3-948B-1728B52AA6E4}">
                <adec:decorative xmlns:adec="http://schemas.microsoft.com/office/drawing/2017/decorative" xmlns="" val="1"/>
              </a:ext>
            </a:extLst>
          </p:cNvPr>
          <p:cNvCxnSpPr/>
          <p:nvPr/>
        </p:nvCxnSpPr>
        <p:spPr>
          <a:xfrm>
            <a:off x="5375268" y="1910282"/>
            <a:ext cx="0" cy="1189777"/>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03086" y="1451542"/>
            <a:ext cx="6724716" cy="5509200"/>
          </a:xfrm>
          <a:prstGeom prst="rect">
            <a:avLst/>
          </a:prstGeom>
        </p:spPr>
        <p:txBody>
          <a:bodyPr wrap="square">
            <a:spAutoFit/>
          </a:bodyPr>
          <a:lstStyle/>
          <a:p>
            <a:pPr lvl="0"/>
            <a:endParaRPr lang="en-US" b="1" dirty="0"/>
          </a:p>
          <a:p>
            <a:r>
              <a:rPr lang="en-US" sz="4800" dirty="0">
                <a:solidFill>
                  <a:srgbClr val="0539A6"/>
                </a:solidFill>
              </a:rPr>
              <a:t>STEM Degrees Conferred</a:t>
            </a:r>
          </a:p>
          <a:p>
            <a:r>
              <a:rPr lang="en-US" sz="4800" dirty="0">
                <a:solidFill>
                  <a:srgbClr val="0539A6"/>
                </a:solidFill>
              </a:rPr>
              <a:t>          Since 2011 </a:t>
            </a:r>
            <a:r>
              <a:rPr lang="en-US" sz="2000" dirty="0">
                <a:solidFill>
                  <a:srgbClr val="0539A6"/>
                </a:solidFill>
              </a:rPr>
              <a:t>(enrollment change)</a:t>
            </a:r>
          </a:p>
          <a:p>
            <a:endParaRPr lang="en-US" dirty="0">
              <a:solidFill>
                <a:srgbClr val="5B6772"/>
              </a:solidFill>
            </a:endParaRPr>
          </a:p>
          <a:p>
            <a:r>
              <a:rPr lang="en-US" sz="4800" dirty="0">
                <a:solidFill>
                  <a:srgbClr val="5B6772"/>
                </a:solidFill>
              </a:rPr>
              <a:t>Black			</a:t>
            </a:r>
            <a:r>
              <a:rPr lang="en-US" sz="4800" b="1" dirty="0">
                <a:solidFill>
                  <a:srgbClr val="D81E00"/>
                </a:solidFill>
              </a:rPr>
              <a:t>+69% </a:t>
            </a:r>
            <a:r>
              <a:rPr lang="en-US" sz="2400" dirty="0">
                <a:solidFill>
                  <a:srgbClr val="0539A6"/>
                </a:solidFill>
              </a:rPr>
              <a:t>(12%)</a:t>
            </a:r>
            <a:endParaRPr lang="en-US" sz="2400" b="1" dirty="0">
              <a:solidFill>
                <a:srgbClr val="D81E00"/>
              </a:solidFill>
            </a:endParaRPr>
          </a:p>
          <a:p>
            <a:endParaRPr lang="en-US" sz="1400" b="1" dirty="0">
              <a:solidFill>
                <a:srgbClr val="D81E00"/>
              </a:solidFill>
            </a:endParaRPr>
          </a:p>
          <a:p>
            <a:r>
              <a:rPr lang="en-US" sz="4800" dirty="0">
                <a:solidFill>
                  <a:srgbClr val="5B6772"/>
                </a:solidFill>
              </a:rPr>
              <a:t>Black Male 	</a:t>
            </a:r>
            <a:r>
              <a:rPr lang="en-US" sz="4800" b="1" dirty="0">
                <a:solidFill>
                  <a:srgbClr val="D81E00"/>
                </a:solidFill>
              </a:rPr>
              <a:t>+111% </a:t>
            </a:r>
            <a:r>
              <a:rPr lang="en-US" sz="2400" dirty="0">
                <a:solidFill>
                  <a:srgbClr val="0539A6"/>
                </a:solidFill>
              </a:rPr>
              <a:t>(15%)</a:t>
            </a:r>
            <a:endParaRPr lang="en-US" sz="2400" b="1" dirty="0">
              <a:solidFill>
                <a:srgbClr val="5B6772"/>
              </a:solidFill>
            </a:endParaRPr>
          </a:p>
          <a:p>
            <a:endParaRPr lang="en-US" sz="1400" b="1" dirty="0">
              <a:solidFill>
                <a:srgbClr val="D81E00"/>
              </a:solidFill>
            </a:endParaRPr>
          </a:p>
          <a:p>
            <a:r>
              <a:rPr lang="en-US" sz="4800" dirty="0">
                <a:solidFill>
                  <a:srgbClr val="5B6772"/>
                </a:solidFill>
              </a:rPr>
              <a:t>Hispanic   		</a:t>
            </a:r>
            <a:r>
              <a:rPr lang="en-US" sz="4800" b="1" dirty="0">
                <a:solidFill>
                  <a:srgbClr val="D81E00"/>
                </a:solidFill>
              </a:rPr>
              <a:t>+226% </a:t>
            </a:r>
            <a:r>
              <a:rPr lang="en-US" sz="2400" dirty="0">
                <a:solidFill>
                  <a:srgbClr val="0539A6"/>
                </a:solidFill>
              </a:rPr>
              <a:t>(22%)</a:t>
            </a:r>
            <a:endParaRPr lang="en-US" sz="2400" b="1" dirty="0">
              <a:solidFill>
                <a:srgbClr val="D81E00"/>
              </a:solidFill>
            </a:endParaRPr>
          </a:p>
          <a:p>
            <a:r>
              <a:rPr lang="en-US" sz="4800" dirty="0">
                <a:solidFill>
                  <a:srgbClr val="5B6772"/>
                </a:solidFill>
              </a:rPr>
              <a:t>	</a:t>
            </a:r>
          </a:p>
        </p:txBody>
      </p:sp>
      <p:pic>
        <p:nvPicPr>
          <p:cNvPr id="1028" name="Picture 4" descr="Image result for Georgia state university students in laboratory 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23" y="1910282"/>
            <a:ext cx="4599305" cy="4085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09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143" y="0"/>
            <a:ext cx="12416444" cy="6941127"/>
          </a:xfrm>
          <a:prstGeom prst="rect">
            <a:avLst/>
          </a:prstGeom>
          <a:solidFill>
            <a:srgbClr val="0539A6">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400" dirty="0">
                <a:solidFill>
                  <a:schemeClr val="bg1"/>
                </a:solidFill>
                <a:latin typeface="Century Gothic" charset="0"/>
                <a:ea typeface="Century Gothic" charset="0"/>
                <a:cs typeface="Century Gothic" charset="0"/>
              </a:rPr>
              <a:t> Impacts</a:t>
            </a:r>
            <a:endParaRPr lang="en-US" sz="12900" dirty="0">
              <a:solidFill>
                <a:schemeClr val="bg1"/>
              </a:solidFill>
              <a:ea typeface="Century Gothic" charset="0"/>
              <a:cs typeface="Century Gothic" charset="0"/>
            </a:endParaRPr>
          </a:p>
          <a:p>
            <a:pPr algn="ctr"/>
            <a:endParaRPr lang="en-US" dirty="0"/>
          </a:p>
        </p:txBody>
      </p:sp>
      <p:cxnSp>
        <p:nvCxnSpPr>
          <p:cNvPr id="6" name="Straight Connector 5">
            <a:extLst>
              <a:ext uri="{C183D7F6-B498-43B3-948B-1728B52AA6E4}">
                <adec:decorative xmlns:adec="http://schemas.microsoft.com/office/drawing/2017/decorative" xmlns="" val="1"/>
              </a:ext>
            </a:extLst>
          </p:cNvPr>
          <p:cNvCxnSpPr/>
          <p:nvPr/>
        </p:nvCxnSpPr>
        <p:spPr>
          <a:xfrm>
            <a:off x="3732415" y="4544096"/>
            <a:ext cx="4904509" cy="0"/>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574A2E73-1DEA-405C-A2FD-B4FDA325DEF3}"/>
              </a:ext>
            </a:extLst>
          </p:cNvPr>
          <p:cNvSpPr>
            <a:spLocks noGrp="1"/>
          </p:cNvSpPr>
          <p:nvPr>
            <p:ph type="title"/>
          </p:nvPr>
        </p:nvSpPr>
        <p:spPr/>
        <p:txBody>
          <a:bodyPr/>
          <a:lstStyle/>
          <a:p>
            <a:r>
              <a:rPr lang="en-US" dirty="0"/>
              <a:t>Slide 44</a:t>
            </a:r>
          </a:p>
        </p:txBody>
      </p:sp>
    </p:spTree>
    <p:extLst>
      <p:ext uri="{BB962C8B-B14F-4D97-AF65-F5344CB8AC3E}">
        <p14:creationId xmlns:p14="http://schemas.microsoft.com/office/powerpoint/2010/main" val="1710128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Overwhelming Choices</a:t>
            </a:r>
          </a:p>
        </p:txBody>
      </p:sp>
      <p:pic>
        <p:nvPicPr>
          <p:cNvPr id="2" name="Picture 1" descr="Photo of group posing for photo"/>
          <p:cNvPicPr>
            <a:picLocks noChangeAspect="1"/>
          </p:cNvPicPr>
          <p:nvPr/>
        </p:nvPicPr>
        <p:blipFill>
          <a:blip r:embed="rId2"/>
          <a:stretch>
            <a:fillRect/>
          </a:stretch>
        </p:blipFill>
        <p:spPr>
          <a:xfrm>
            <a:off x="337930" y="-15766"/>
            <a:ext cx="11439940" cy="6858000"/>
          </a:xfrm>
          <a:prstGeom prst="rect">
            <a:avLst/>
          </a:prstGeom>
        </p:spPr>
      </p:pic>
      <p:pic>
        <p:nvPicPr>
          <p:cNvPr id="4" name="Picture 3" descr="Photo of group presenting"/>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1010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Growing Recognition</a:t>
            </a:r>
          </a:p>
        </p:txBody>
      </p:sp>
      <p:pic>
        <p:nvPicPr>
          <p:cNvPr id="8" name="Picture 7">
            <a:extLst>
              <a:ext uri="{C183D7F6-B498-43B3-948B-1728B52AA6E4}">
                <adec:decorative xmlns:adec="http://schemas.microsoft.com/office/drawing/2017/decorative" xmlns="" val="1"/>
              </a:ext>
            </a:extLst>
          </p:cNvPr>
          <p:cNvPicPr>
            <a:picLocks noChangeAspect="1"/>
          </p:cNvPicPr>
          <p:nvPr/>
        </p:nvPicPr>
        <p:blipFill rotWithShape="1">
          <a:blip r:embed="rId2">
            <a:extLst>
              <a:ext uri="{28A0092B-C50C-407E-A947-70E740481C1C}">
                <a14:useLocalDpi xmlns:a14="http://schemas.microsoft.com/office/drawing/2010/main" val="0"/>
              </a:ext>
            </a:extLst>
          </a:blip>
          <a:srcRect t="77370"/>
          <a:stretch/>
        </p:blipFill>
        <p:spPr>
          <a:xfrm>
            <a:off x="12855677" y="5707310"/>
            <a:ext cx="5508561" cy="856481"/>
          </a:xfrm>
          <a:prstGeom prst="rect">
            <a:avLst/>
          </a:prstGeom>
        </p:spPr>
      </p:pic>
      <p:pic>
        <p:nvPicPr>
          <p:cNvPr id="4" name="Picture 3" descr="White Hous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293" y="2422341"/>
            <a:ext cx="4258807" cy="2898119"/>
          </a:xfrm>
          <a:prstGeom prst="rect">
            <a:avLst/>
          </a:prstGeom>
        </p:spPr>
      </p:pic>
      <p:pic>
        <p:nvPicPr>
          <p:cNvPr id="5" name="Picture 4" descr="US Senate Seal">
            <a:extLst>
              <a:ext uri="{FF2B5EF4-FFF2-40B4-BE49-F238E27FC236}">
                <a16:creationId xmlns:a16="http://schemas.microsoft.com/office/drawing/2014/main" id="{00A76ACE-FD4F-42AE-A7CB-D3F899609876}"/>
              </a:ext>
            </a:extLst>
          </p:cNvPr>
          <p:cNvPicPr>
            <a:picLocks noChangeAspect="1"/>
          </p:cNvPicPr>
          <p:nvPr/>
        </p:nvPicPr>
        <p:blipFill>
          <a:blip r:embed="rId4"/>
          <a:stretch>
            <a:fillRect/>
          </a:stretch>
        </p:blipFill>
        <p:spPr>
          <a:xfrm>
            <a:off x="262001" y="2048988"/>
            <a:ext cx="3644827" cy="3644827"/>
          </a:xfrm>
          <a:prstGeom prst="rect">
            <a:avLst/>
          </a:prstGeom>
        </p:spPr>
      </p:pic>
      <p:pic>
        <p:nvPicPr>
          <p:cNvPr id="7" name="Picture 6" descr="Department of Education Seal">
            <a:extLst>
              <a:ext uri="{FF2B5EF4-FFF2-40B4-BE49-F238E27FC236}">
                <a16:creationId xmlns:a16="http://schemas.microsoft.com/office/drawing/2014/main" id="{6D4CD0BB-5B5F-4119-BAAF-E896CE482DC4}"/>
              </a:ext>
            </a:extLst>
          </p:cNvPr>
          <p:cNvPicPr>
            <a:picLocks noChangeAspect="1"/>
          </p:cNvPicPr>
          <p:nvPr/>
        </p:nvPicPr>
        <p:blipFill>
          <a:blip r:embed="rId5"/>
          <a:stretch>
            <a:fillRect/>
          </a:stretch>
        </p:blipFill>
        <p:spPr>
          <a:xfrm>
            <a:off x="8508565" y="2156043"/>
            <a:ext cx="3537772" cy="3537772"/>
          </a:xfrm>
          <a:prstGeom prst="rect">
            <a:avLst/>
          </a:prstGeom>
        </p:spPr>
      </p:pic>
    </p:spTree>
    <p:extLst>
      <p:ext uri="{BB962C8B-B14F-4D97-AF65-F5344CB8AC3E}">
        <p14:creationId xmlns:p14="http://schemas.microsoft.com/office/powerpoint/2010/main" val="4292500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5461" y="1658571"/>
            <a:ext cx="7672754" cy="4900639"/>
          </a:xfrm>
        </p:spPr>
        <p:txBody>
          <a:bodyPr>
            <a:normAutofit/>
          </a:bodyPr>
          <a:lstStyle/>
          <a:p>
            <a:pPr marL="0" lvl="0" indent="0">
              <a:buNone/>
            </a:pPr>
            <a:r>
              <a:rPr lang="en-US" dirty="0"/>
              <a:t>The Calculus of Student Success: </a:t>
            </a:r>
            <a:r>
              <a:rPr lang="en-US" dirty="0">
                <a:solidFill>
                  <a:srgbClr val="5B6772"/>
                </a:solidFill>
              </a:rPr>
              <a:t>ROI</a:t>
            </a:r>
          </a:p>
          <a:p>
            <a:pPr marL="0" lvl="0" indent="0">
              <a:buNone/>
            </a:pPr>
            <a:endParaRPr lang="de-DE" dirty="0"/>
          </a:p>
          <a:p>
            <a:pPr marL="914400" lvl="0" indent="0">
              <a:spcAft>
                <a:spcPts val="1800"/>
              </a:spcAft>
              <a:buNone/>
            </a:pPr>
            <a:r>
              <a:rPr lang="de-DE" sz="2400" dirty="0"/>
              <a:t>1-point increase in retention = </a:t>
            </a:r>
            <a:br>
              <a:rPr lang="de-DE" sz="2400" dirty="0"/>
            </a:br>
            <a:r>
              <a:rPr lang="de-DE" sz="3200" b="1" dirty="0">
                <a:solidFill>
                  <a:srgbClr val="5B6772"/>
                </a:solidFill>
              </a:rPr>
              <a:t>325 students</a:t>
            </a:r>
          </a:p>
          <a:p>
            <a:pPr marL="914400" lvl="0" indent="0">
              <a:spcAft>
                <a:spcPts val="1800"/>
              </a:spcAft>
              <a:buNone/>
            </a:pPr>
            <a:r>
              <a:rPr lang="en-US" sz="2400" dirty="0"/>
              <a:t>Average student tuition </a:t>
            </a:r>
            <a:br>
              <a:rPr lang="en-US" sz="2400" dirty="0"/>
            </a:br>
            <a:r>
              <a:rPr lang="en-US" sz="2400" dirty="0"/>
              <a:t>&amp; fees annually/student = </a:t>
            </a:r>
            <a:r>
              <a:rPr lang="en-US" sz="3200" b="1" dirty="0">
                <a:solidFill>
                  <a:srgbClr val="5B6772"/>
                </a:solidFill>
              </a:rPr>
              <a:t>$9,800</a:t>
            </a:r>
          </a:p>
          <a:p>
            <a:pPr marL="914400" lvl="0" indent="0">
              <a:buNone/>
            </a:pPr>
            <a:r>
              <a:rPr lang="en-US" sz="2400" dirty="0"/>
              <a:t>ROI for each 1-point increase  = </a:t>
            </a:r>
            <a:br>
              <a:rPr lang="en-US" sz="2200" dirty="0"/>
            </a:br>
            <a:r>
              <a:rPr lang="en-US" sz="4800" b="1" dirty="0">
                <a:solidFill>
                  <a:srgbClr val="D81E00"/>
                </a:solidFill>
              </a:rPr>
              <a:t>$3.18 </a:t>
            </a:r>
            <a:r>
              <a:rPr lang="en-US" sz="4800" dirty="0">
                <a:solidFill>
                  <a:srgbClr val="5B6772"/>
                </a:solidFill>
              </a:rPr>
              <a:t>million/year</a:t>
            </a:r>
          </a:p>
          <a:p>
            <a:pPr marL="1554480" lvl="0" indent="0">
              <a:lnSpc>
                <a:spcPct val="100000"/>
              </a:lnSpc>
              <a:spcBef>
                <a:spcPts val="0"/>
              </a:spcBef>
              <a:buNone/>
              <a:defRPr/>
            </a:pPr>
            <a:endParaRPr lang="en-US" b="1" dirty="0">
              <a:solidFill>
                <a:srgbClr val="D81E00"/>
              </a:solidFill>
            </a:endParaRPr>
          </a:p>
          <a:p>
            <a:pPr marL="1554480" marR="0" lvl="0" indent="0" defTabSz="914400" eaLnBrk="1" fontAlgn="auto" latinLnBrk="0" hangingPunct="1">
              <a:lnSpc>
                <a:spcPct val="100000"/>
              </a:lnSpc>
              <a:spcBef>
                <a:spcPts val="0"/>
              </a:spcBef>
              <a:spcAft>
                <a:spcPts val="0"/>
              </a:spcAft>
              <a:buClrTx/>
              <a:buSzTx/>
              <a:buFontTx/>
              <a:buNone/>
              <a:tabLst/>
              <a:defRPr/>
            </a:pPr>
            <a:endParaRPr lang="en-US" b="1" dirty="0">
              <a:solidFill>
                <a:srgbClr val="D81E00"/>
              </a:solidFill>
            </a:endParaRPr>
          </a:p>
        </p:txBody>
      </p:sp>
      <p:sp>
        <p:nvSpPr>
          <p:cNvPr id="3" name="Title 2"/>
          <p:cNvSpPr>
            <a:spLocks noGrp="1"/>
          </p:cNvSpPr>
          <p:nvPr>
            <p:ph type="title"/>
          </p:nvPr>
        </p:nvSpPr>
        <p:spPr>
          <a:xfrm>
            <a:off x="566712" y="369469"/>
            <a:ext cx="10515600" cy="620867"/>
          </a:xfrm>
        </p:spPr>
        <p:txBody>
          <a:bodyPr/>
          <a:lstStyle/>
          <a:p>
            <a:r>
              <a:rPr lang="en-US" dirty="0"/>
              <a:t>The Cost of Inaction</a:t>
            </a:r>
          </a:p>
        </p:txBody>
      </p:sp>
      <p:pic>
        <p:nvPicPr>
          <p:cNvPr id="9" name="Picture 8" descr="X symbol"/>
          <p:cNvPicPr>
            <a:picLocks noChangeAspect="1"/>
          </p:cNvPicPr>
          <p:nvPr/>
        </p:nvPicPr>
        <p:blipFill rotWithShape="1">
          <a:blip r:embed="rId2">
            <a:extLst>
              <a:ext uri="{28A0092B-C50C-407E-A947-70E740481C1C}">
                <a14:useLocalDpi xmlns:a14="http://schemas.microsoft.com/office/drawing/2010/main" val="0"/>
              </a:ext>
            </a:extLst>
          </a:blip>
          <a:srcRect r="50985"/>
          <a:stretch/>
        </p:blipFill>
        <p:spPr>
          <a:xfrm>
            <a:off x="7345110" y="5637164"/>
            <a:ext cx="362811" cy="720899"/>
          </a:xfrm>
          <a:prstGeom prst="rect">
            <a:avLst/>
          </a:prstGeom>
        </p:spPr>
      </p:pic>
      <p:pic>
        <p:nvPicPr>
          <p:cNvPr id="10" name="Picture 9" descr="Y axis label symbol"/>
          <p:cNvPicPr>
            <a:picLocks noChangeAspect="1"/>
          </p:cNvPicPr>
          <p:nvPr/>
        </p:nvPicPr>
        <p:blipFill rotWithShape="1">
          <a:blip r:embed="rId2">
            <a:extLst>
              <a:ext uri="{28A0092B-C50C-407E-A947-70E740481C1C}">
                <a14:useLocalDpi xmlns:a14="http://schemas.microsoft.com/office/drawing/2010/main" val="0"/>
              </a:ext>
            </a:extLst>
          </a:blip>
          <a:srcRect l="51007"/>
          <a:stretch/>
        </p:blipFill>
        <p:spPr>
          <a:xfrm>
            <a:off x="738650" y="2527579"/>
            <a:ext cx="362649" cy="720899"/>
          </a:xfrm>
          <a:prstGeom prst="rect">
            <a:avLst/>
          </a:prstGeom>
        </p:spPr>
      </p:pic>
      <p:cxnSp>
        <p:nvCxnSpPr>
          <p:cNvPr id="11" name="Straight Connector 10">
            <a:extLst>
              <a:ext uri="{C183D7F6-B498-43B3-948B-1728B52AA6E4}">
                <adec:decorative xmlns:adec="http://schemas.microsoft.com/office/drawing/2017/decorative" xmlns="" val="1"/>
              </a:ext>
            </a:extLst>
          </p:cNvPr>
          <p:cNvCxnSpPr/>
          <p:nvPr/>
        </p:nvCxnSpPr>
        <p:spPr>
          <a:xfrm>
            <a:off x="1288605" y="2628900"/>
            <a:ext cx="0" cy="3860912"/>
          </a:xfrm>
          <a:prstGeom prst="line">
            <a:avLst/>
          </a:prstGeom>
          <a:ln w="12700">
            <a:solidFill>
              <a:srgbClr val="D6D6D6"/>
            </a:solidFill>
            <a:headEnd type="triangle"/>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C183D7F6-B498-43B3-948B-1728B52AA6E4}">
                <adec:decorative xmlns:adec="http://schemas.microsoft.com/office/drawing/2017/decorative" xmlns="" val="1"/>
              </a:ext>
            </a:extLst>
          </p:cNvPr>
          <p:cNvCxnSpPr/>
          <p:nvPr/>
        </p:nvCxnSpPr>
        <p:spPr>
          <a:xfrm flipH="1">
            <a:off x="833480" y="6085211"/>
            <a:ext cx="6294149" cy="0"/>
          </a:xfrm>
          <a:prstGeom prst="line">
            <a:avLst/>
          </a:prstGeom>
          <a:ln w="12700">
            <a:solidFill>
              <a:srgbClr val="D6D6D6"/>
            </a:solidFill>
            <a:headEnd type="triangle"/>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pic>
        <p:nvPicPr>
          <p:cNvPr id="2050" name="Picture 2" descr="Peachtree and Aub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574" y="2123090"/>
            <a:ext cx="4600095" cy="356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320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Georgia State Undergraduate Degrees Awarded</a:t>
            </a:r>
          </a:p>
        </p:txBody>
      </p:sp>
      <p:pic>
        <p:nvPicPr>
          <p:cNvPr id="4" name="Picture 3" descr="2010-11: 4,222. 2016-17: 7,047. Increase: +2,825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8892" y="2293750"/>
            <a:ext cx="5852645" cy="3639144"/>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5911604" y="3893130"/>
            <a:ext cx="4511181" cy="0"/>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C183D7F6-B498-43B3-948B-1728B52AA6E4}">
                <adec:decorative xmlns:adec="http://schemas.microsoft.com/office/drawing/2017/decorative" xmlns="" val="1"/>
              </a:ext>
            </a:extLst>
          </p:cNvPr>
          <p:cNvCxnSpPr/>
          <p:nvPr/>
        </p:nvCxnSpPr>
        <p:spPr>
          <a:xfrm>
            <a:off x="8295349" y="2426572"/>
            <a:ext cx="0" cy="1189777"/>
          </a:xfrm>
          <a:prstGeom prst="line">
            <a:avLst/>
          </a:prstGeom>
          <a:ln w="12700">
            <a:solidFill>
              <a:srgbClr val="D6D6D6"/>
            </a:solidFill>
          </a:ln>
          <a:effectLst>
            <a:outerShdw blurRad="25400" dist="12700" dir="5400000" algn="t"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descr="Photo of happy students at graduation ceremony"/>
          <p:cNvPicPr>
            <a:picLocks noChangeAspect="1"/>
          </p:cNvPicPr>
          <p:nvPr/>
        </p:nvPicPr>
        <p:blipFill rotWithShape="1">
          <a:blip r:embed="rId3">
            <a:extLst>
              <a:ext uri="{28A0092B-C50C-407E-A947-70E740481C1C}">
                <a14:useLocalDpi xmlns:a14="http://schemas.microsoft.com/office/drawing/2010/main" val="0"/>
              </a:ext>
            </a:extLst>
          </a:blip>
          <a:srcRect l="182" r="36316"/>
          <a:stretch/>
        </p:blipFill>
        <p:spPr>
          <a:xfrm>
            <a:off x="749807" y="1387362"/>
            <a:ext cx="4094329" cy="4857186"/>
          </a:xfrm>
          <a:prstGeom prst="rect">
            <a:avLst/>
          </a:prstGeom>
        </p:spPr>
      </p:pic>
    </p:spTree>
    <p:extLst>
      <p:ext uri="{BB962C8B-B14F-4D97-AF65-F5344CB8AC3E}">
        <p14:creationId xmlns:p14="http://schemas.microsoft.com/office/powerpoint/2010/main" val="411395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Changing Demographics</a:t>
            </a:r>
          </a:p>
        </p:txBody>
      </p:sp>
      <p:sp>
        <p:nvSpPr>
          <p:cNvPr id="13" name="TextBox 12"/>
          <p:cNvSpPr txBox="1"/>
          <p:nvPr/>
        </p:nvSpPr>
        <p:spPr>
          <a:xfrm>
            <a:off x="2245254"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No FLC</a:t>
            </a:r>
          </a:p>
        </p:txBody>
      </p:sp>
      <p:sp>
        <p:nvSpPr>
          <p:cNvPr id="14" name="TextBox 13"/>
          <p:cNvSpPr txBox="1"/>
          <p:nvPr/>
        </p:nvSpPr>
        <p:spPr>
          <a:xfrm>
            <a:off x="3793397"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FLC</a:t>
            </a:r>
          </a:p>
        </p:txBody>
      </p:sp>
      <p:sp>
        <p:nvSpPr>
          <p:cNvPr id="15" name="TextBox 14"/>
          <p:cNvSpPr txBox="1"/>
          <p:nvPr/>
        </p:nvSpPr>
        <p:spPr>
          <a:xfrm>
            <a:off x="7260872"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No FLC</a:t>
            </a:r>
          </a:p>
        </p:txBody>
      </p:sp>
      <p:sp>
        <p:nvSpPr>
          <p:cNvPr id="16" name="TextBox 15"/>
          <p:cNvSpPr txBox="1"/>
          <p:nvPr/>
        </p:nvSpPr>
        <p:spPr>
          <a:xfrm>
            <a:off x="8809015"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FLC</a:t>
            </a:r>
          </a:p>
        </p:txBody>
      </p:sp>
      <p:pic>
        <p:nvPicPr>
          <p:cNvPr id="2" name="Picture 1" descr="Percent of low income students in us public schools in 2013. Map of the US. National average is 51%"/>
          <p:cNvPicPr>
            <a:picLocks noChangeAspect="1"/>
          </p:cNvPicPr>
          <p:nvPr/>
        </p:nvPicPr>
        <p:blipFill>
          <a:blip r:embed="rId2"/>
          <a:stretch>
            <a:fillRect/>
          </a:stretch>
        </p:blipFill>
        <p:spPr>
          <a:xfrm>
            <a:off x="885825" y="986367"/>
            <a:ext cx="10391775" cy="5866961"/>
          </a:xfrm>
          <a:prstGeom prst="rect">
            <a:avLst/>
          </a:prstGeom>
        </p:spPr>
      </p:pic>
    </p:spTree>
    <p:extLst>
      <p:ext uri="{BB962C8B-B14F-4D97-AF65-F5344CB8AC3E}">
        <p14:creationId xmlns:p14="http://schemas.microsoft.com/office/powerpoint/2010/main" val="3716988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Bachelor’s Degrees Awarded Annually</a:t>
            </a:r>
          </a:p>
        </p:txBody>
      </p:sp>
      <p:graphicFrame>
        <p:nvGraphicFramePr>
          <p:cNvPr id="4" name="Table 3"/>
          <p:cNvGraphicFramePr>
            <a:graphicFrameLocks noGrp="1"/>
          </p:cNvGraphicFramePr>
          <p:nvPr>
            <p:extLst>
              <p:ext uri="{D42A27DB-BD31-4B8C-83A1-F6EECF244321}">
                <p14:modId xmlns:p14="http://schemas.microsoft.com/office/powerpoint/2010/main" val="1339732750"/>
              </p:ext>
            </p:extLst>
          </p:nvPr>
        </p:nvGraphicFramePr>
        <p:xfrm>
          <a:off x="717963" y="1155752"/>
          <a:ext cx="10671628" cy="2837515"/>
        </p:xfrm>
        <a:graphic>
          <a:graphicData uri="http://schemas.openxmlformats.org/drawingml/2006/table">
            <a:tbl>
              <a:tblPr firstRow="1" firstCol="1" lastCol="1">
                <a:tableStyleId>{BC89EF96-8CEA-46FF-86C4-4CE0E7609802}</a:tableStyleId>
              </a:tblPr>
              <a:tblGrid>
                <a:gridCol w="2430555">
                  <a:extLst>
                    <a:ext uri="{9D8B030D-6E8A-4147-A177-3AD203B41FA5}">
                      <a16:colId xmlns:a16="http://schemas.microsoft.com/office/drawing/2014/main" val="20000"/>
                    </a:ext>
                  </a:extLst>
                </a:gridCol>
                <a:gridCol w="2033082">
                  <a:extLst>
                    <a:ext uri="{9D8B030D-6E8A-4147-A177-3AD203B41FA5}">
                      <a16:colId xmlns:a16="http://schemas.microsoft.com/office/drawing/2014/main" val="20001"/>
                    </a:ext>
                  </a:extLst>
                </a:gridCol>
                <a:gridCol w="2085975">
                  <a:extLst>
                    <a:ext uri="{9D8B030D-6E8A-4147-A177-3AD203B41FA5}">
                      <a16:colId xmlns:a16="http://schemas.microsoft.com/office/drawing/2014/main" val="20003"/>
                    </a:ext>
                  </a:extLst>
                </a:gridCol>
                <a:gridCol w="2031408">
                  <a:extLst>
                    <a:ext uri="{9D8B030D-6E8A-4147-A177-3AD203B41FA5}">
                      <a16:colId xmlns:a16="http://schemas.microsoft.com/office/drawing/2014/main" val="20005"/>
                    </a:ext>
                  </a:extLst>
                </a:gridCol>
                <a:gridCol w="2090608">
                  <a:extLst>
                    <a:ext uri="{9D8B030D-6E8A-4147-A177-3AD203B41FA5}">
                      <a16:colId xmlns:a16="http://schemas.microsoft.com/office/drawing/2014/main" val="20007"/>
                    </a:ext>
                  </a:extLst>
                </a:gridCol>
              </a:tblGrid>
              <a:tr h="648264">
                <a:tc>
                  <a:txBody>
                    <a:bodyPr/>
                    <a:lstStyle/>
                    <a:p>
                      <a:pPr algn="ctr" fontAlgn="b"/>
                      <a:endParaRPr lang="en-US" sz="2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82880" marR="7620" marT="7620" marB="0" anchor="b">
                    <a:lnL w="12700" cmpd="sng">
                      <a:noFill/>
                    </a:lnL>
                    <a:lnR w="6350" cap="flat" cmpd="sng" algn="ctr">
                      <a:solidFill>
                        <a:srgbClr val="5B677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539A6"/>
                    </a:solidFill>
                  </a:tcPr>
                </a:tc>
                <a:tc>
                  <a:txBody>
                    <a:bodyPr/>
                    <a:lstStyle/>
                    <a:p>
                      <a:pPr algn="r" fontAlgn="b"/>
                      <a:r>
                        <a:rPr lang="en-US" sz="1800" b="0" i="0" u="none" strike="noStrike" dirty="0">
                          <a:solidFill>
                            <a:schemeClr val="tx1"/>
                          </a:solidFill>
                          <a:effectLst/>
                          <a:latin typeface="Century Gothic" charset="0"/>
                          <a:ea typeface="Century Gothic" charset="0"/>
                          <a:cs typeface="Century Gothic" charset="0"/>
                        </a:rPr>
                        <a:t>2009-10</a:t>
                      </a:r>
                    </a:p>
                  </a:txBody>
                  <a:tcPr marL="7620" marT="7620" marB="91440" anchor="b">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539A6"/>
                    </a:solidFill>
                  </a:tcPr>
                </a:tc>
                <a:tc>
                  <a:txBody>
                    <a:bodyPr/>
                    <a:lstStyle/>
                    <a:p>
                      <a:pPr algn="r" fontAlgn="b"/>
                      <a:r>
                        <a:rPr lang="en-US" sz="1800" b="0" i="0" u="none" strike="noStrike" dirty="0">
                          <a:solidFill>
                            <a:schemeClr val="tx1"/>
                          </a:solidFill>
                          <a:effectLst/>
                          <a:latin typeface="Century Gothic" charset="0"/>
                          <a:ea typeface="Century Gothic" charset="0"/>
                          <a:cs typeface="Century Gothic" charset="0"/>
                        </a:rPr>
                        <a:t>2016</a:t>
                      </a:r>
                      <a:r>
                        <a:rPr lang="en-US" sz="1800" b="0" i="0" u="none" strike="noStrike" baseline="0" dirty="0">
                          <a:solidFill>
                            <a:schemeClr val="tx1"/>
                          </a:solidFill>
                          <a:effectLst/>
                          <a:latin typeface="Century Gothic" charset="0"/>
                          <a:ea typeface="Century Gothic" charset="0"/>
                          <a:cs typeface="Century Gothic" charset="0"/>
                        </a:rPr>
                        <a:t> - 17</a:t>
                      </a:r>
                      <a:endParaRPr lang="en-US" sz="1800" b="0" i="0" u="none" strike="noStrike" dirty="0">
                        <a:solidFill>
                          <a:schemeClr val="tx1"/>
                        </a:solidFill>
                        <a:effectLst/>
                        <a:latin typeface="Century Gothic" charset="0"/>
                        <a:ea typeface="Century Gothic" charset="0"/>
                        <a:cs typeface="Century Gothic" charset="0"/>
                      </a:endParaRPr>
                    </a:p>
                  </a:txBody>
                  <a:tcPr marL="7620" marT="7620" marB="91440" anchor="b">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539A6"/>
                    </a:solidFill>
                  </a:tcPr>
                </a:tc>
                <a:tc>
                  <a:txBody>
                    <a:bodyPr/>
                    <a:lstStyle/>
                    <a:p>
                      <a:pPr algn="ctr" fontAlgn="b"/>
                      <a:r>
                        <a:rPr lang="en-US" sz="1800" b="0" i="0" u="none" strike="noStrike" dirty="0">
                          <a:solidFill>
                            <a:schemeClr val="tx1"/>
                          </a:solidFill>
                          <a:effectLst/>
                          <a:latin typeface="Century Gothic" charset="0"/>
                          <a:ea typeface="Century Gothic" charset="0"/>
                          <a:cs typeface="Century Gothic" charset="0"/>
                        </a:rPr>
                        <a:t>6-Year Change</a:t>
                      </a:r>
                    </a:p>
                  </a:txBody>
                  <a:tcPr marL="7620" marT="7620" marB="91440" anchor="b">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539A6"/>
                    </a:solidFill>
                  </a:tcPr>
                </a:tc>
                <a:tc>
                  <a:txBody>
                    <a:bodyPr/>
                    <a:lstStyle/>
                    <a:p>
                      <a:pPr algn="ctr" fontAlgn="b"/>
                      <a:r>
                        <a:rPr lang="en-US" sz="1800" b="0" i="0" u="none" strike="noStrike" dirty="0">
                          <a:solidFill>
                            <a:schemeClr val="tx1"/>
                          </a:solidFill>
                          <a:effectLst/>
                          <a:latin typeface="Century Gothic" charset="0"/>
                          <a:ea typeface="Century Gothic" charset="0"/>
                          <a:cs typeface="Century Gothic" charset="0"/>
                        </a:rPr>
                        <a:t>% Change</a:t>
                      </a:r>
                    </a:p>
                  </a:txBody>
                  <a:tcPr marL="7620" marR="7620" marT="7620" marB="91440" anchor="b">
                    <a:lnL w="6350" cap="flat" cmpd="sng" algn="ctr">
                      <a:solidFill>
                        <a:srgbClr val="5B677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0539A6"/>
                      </a:solidFill>
                      <a:prstDash val="solid"/>
                      <a:round/>
                      <a:headEnd type="none" w="med" len="med"/>
                      <a:tailEnd type="none" w="med" len="med"/>
                    </a:lnB>
                    <a:lnTlToBr w="12700" cmpd="sng">
                      <a:noFill/>
                      <a:prstDash val="solid"/>
                    </a:lnTlToBr>
                    <a:lnBlToTr w="12700" cmpd="sng">
                      <a:noFill/>
                      <a:prstDash val="solid"/>
                    </a:lnBlToTr>
                    <a:solidFill>
                      <a:srgbClr val="0539A6"/>
                    </a:solidFill>
                  </a:tcPr>
                </a:tc>
                <a:extLst>
                  <a:ext uri="{0D108BD9-81ED-4DB2-BD59-A6C34878D82A}">
                    <a16:rowId xmlns:a16="http://schemas.microsoft.com/office/drawing/2014/main" val="10001"/>
                  </a:ext>
                </a:extLst>
              </a:tr>
              <a:tr h="842642">
                <a:tc>
                  <a:txBody>
                    <a:bodyPr/>
                    <a:lstStyle/>
                    <a:p>
                      <a:pPr algn="l" fontAlgn="ctr">
                        <a:lnSpc>
                          <a:spcPts val="2380"/>
                        </a:lnSpc>
                      </a:pPr>
                      <a:r>
                        <a:rPr lang="en-US" sz="2400" b="0" u="none" strike="noStrike" dirty="0">
                          <a:solidFill>
                            <a:srgbClr val="0539A6"/>
                          </a:solidFill>
                          <a:effectLst/>
                          <a:latin typeface="Century Gothic" charset="0"/>
                          <a:ea typeface="Century Gothic" charset="0"/>
                          <a:cs typeface="Century Gothic" charset="0"/>
                        </a:rPr>
                        <a:t>African American</a:t>
                      </a:r>
                      <a:endParaRPr lang="en-US" sz="2400" b="0" i="0" u="none" strike="noStrike" dirty="0">
                        <a:solidFill>
                          <a:srgbClr val="0539A6"/>
                        </a:solidFill>
                        <a:effectLst/>
                        <a:latin typeface="Century Gothic" charset="0"/>
                        <a:ea typeface="Century Gothic" charset="0"/>
                        <a:cs typeface="Century Gothic" charset="0"/>
                      </a:endParaRPr>
                    </a:p>
                  </a:txBody>
                  <a:tcPr marL="182880" marR="7620" marT="7620" marB="0" anchor="ctr">
                    <a:lnL w="12700" cmpd="sng">
                      <a:noFill/>
                    </a:lnL>
                    <a:lnR w="6350" cap="flat" cmpd="sng" algn="ctr">
                      <a:solidFill>
                        <a:srgbClr val="5B6772"/>
                      </a:solidFill>
                      <a:prstDash val="solid"/>
                      <a:round/>
                      <a:headEnd type="none" w="med" len="med"/>
                      <a:tailEnd type="none" w="med" len="med"/>
                    </a:lnR>
                    <a:lnT w="12700" cmpd="sng">
                      <a:noFill/>
                    </a:lnT>
                    <a:lnB w="6350" cap="flat" cmpd="sng" algn="ctr">
                      <a:solidFill>
                        <a:srgbClr val="5B677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3600" b="0" u="none" strike="noStrike" dirty="0">
                          <a:solidFill>
                            <a:srgbClr val="5B6772"/>
                          </a:solidFill>
                          <a:effectLst/>
                          <a:latin typeface="Century Gothic" charset="0"/>
                          <a:ea typeface="Century Gothic" charset="0"/>
                          <a:cs typeface="Century Gothic" charset="0"/>
                        </a:rPr>
                        <a:t>1,001</a:t>
                      </a: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12700" cmpd="sng">
                      <a:noFill/>
                    </a:lnT>
                    <a:lnB w="6350" cap="flat" cmpd="sng" algn="ctr">
                      <a:solidFill>
                        <a:srgbClr val="5B677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3600" b="0" i="0" u="none" strike="noStrike" dirty="0">
                          <a:solidFill>
                            <a:srgbClr val="5B6772"/>
                          </a:solidFill>
                          <a:effectLst/>
                          <a:latin typeface="Century Gothic" charset="0"/>
                          <a:ea typeface="Century Gothic" charset="0"/>
                          <a:cs typeface="Century Gothic" charset="0"/>
                        </a:rPr>
                        <a:t>2,040</a:t>
                      </a: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12700" cmpd="sng">
                      <a:noFill/>
                    </a:lnT>
                    <a:lnB w="6350" cap="flat" cmpd="sng" algn="ctr">
                      <a:solidFill>
                        <a:srgbClr val="5B677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3600" b="1" i="0" u="none" strike="noStrike" dirty="0">
                          <a:solidFill>
                            <a:srgbClr val="5B6772"/>
                          </a:solidFill>
                          <a:effectLst/>
                          <a:latin typeface="Century Gothic" charset="0"/>
                          <a:ea typeface="Century Gothic" charset="0"/>
                          <a:cs typeface="Century Gothic" charset="0"/>
                        </a:rPr>
                        <a:t>+1,039</a:t>
                      </a: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12700" cmpd="sng">
                      <a:noFill/>
                    </a:lnT>
                    <a:lnB w="6350" cap="flat" cmpd="sng" algn="ctr">
                      <a:solidFill>
                        <a:srgbClr val="5B677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3600" b="1" i="0" u="none" strike="noStrike" dirty="0">
                          <a:solidFill>
                            <a:schemeClr val="tx1"/>
                          </a:solidFill>
                          <a:effectLst/>
                          <a:latin typeface="Century Gothic" charset="0"/>
                          <a:ea typeface="Century Gothic" charset="0"/>
                          <a:cs typeface="Century Gothic" charset="0"/>
                        </a:rPr>
                        <a:t>+103%</a:t>
                      </a:r>
                    </a:p>
                  </a:txBody>
                  <a:tcPr marL="7620" marR="228600" marT="7620" marB="0" anchor="ctr">
                    <a:lnL w="6350" cap="flat" cmpd="sng" algn="ctr">
                      <a:solidFill>
                        <a:srgbClr val="5B677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539A6"/>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5B6772"/>
                    </a:solidFill>
                  </a:tcPr>
                </a:tc>
                <a:extLst>
                  <a:ext uri="{0D108BD9-81ED-4DB2-BD59-A6C34878D82A}">
                    <a16:rowId xmlns:a16="http://schemas.microsoft.com/office/drawing/2014/main" val="10002"/>
                  </a:ext>
                </a:extLst>
              </a:tr>
              <a:tr h="672137">
                <a:tc>
                  <a:txBody>
                    <a:bodyPr/>
                    <a:lstStyle/>
                    <a:p>
                      <a:pPr algn="l" fontAlgn="ctr"/>
                      <a:r>
                        <a:rPr lang="en-US" sz="2400" b="0" u="none" strike="noStrike" dirty="0">
                          <a:solidFill>
                            <a:srgbClr val="0539A6"/>
                          </a:solidFill>
                          <a:effectLst/>
                          <a:latin typeface="Century Gothic" charset="0"/>
                          <a:ea typeface="Century Gothic" charset="0"/>
                          <a:cs typeface="Century Gothic" charset="0"/>
                        </a:rPr>
                        <a:t>Pell</a:t>
                      </a:r>
                      <a:endParaRPr lang="en-US" sz="2400" b="0" i="0" u="none" strike="noStrike" dirty="0">
                        <a:solidFill>
                          <a:srgbClr val="0539A6"/>
                        </a:solidFill>
                        <a:effectLst/>
                        <a:latin typeface="Century Gothic" charset="0"/>
                        <a:ea typeface="Century Gothic" charset="0"/>
                        <a:cs typeface="Century Gothic" charset="0"/>
                      </a:endParaRPr>
                    </a:p>
                  </a:txBody>
                  <a:tcPr marL="182880" marR="7620" marT="7620" marB="0" anchor="ctr">
                    <a:lnL w="6350" cap="flat" cmpd="sng" algn="ctr">
                      <a:no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6350" cap="flat" cmpd="sng" algn="ctr">
                      <a:solidFill>
                        <a:srgbClr val="5B6772"/>
                      </a:solidFill>
                      <a:prstDash val="solid"/>
                      <a:round/>
                      <a:headEnd type="none" w="med" len="med"/>
                      <a:tailEnd type="none" w="med" len="med"/>
                    </a:lnB>
                  </a:tcPr>
                </a:tc>
                <a:tc>
                  <a:txBody>
                    <a:bodyPr/>
                    <a:lstStyle/>
                    <a:p>
                      <a:pPr algn="r" fontAlgn="ctr"/>
                      <a:r>
                        <a:rPr lang="en-US" sz="3600" b="0" u="none" strike="noStrike" dirty="0">
                          <a:solidFill>
                            <a:srgbClr val="5B6772"/>
                          </a:solidFill>
                          <a:effectLst/>
                          <a:latin typeface="Century Gothic" charset="0"/>
                          <a:ea typeface="Century Gothic" charset="0"/>
                          <a:cs typeface="Century Gothic" charset="0"/>
                        </a:rPr>
                        <a:t>1,298</a:t>
                      </a:r>
                      <a:endParaRPr lang="en-US" sz="3600" b="0" i="0" u="none" strike="noStrike" dirty="0">
                        <a:solidFill>
                          <a:srgbClr val="5B6772"/>
                        </a:solidFill>
                        <a:effectLst/>
                        <a:latin typeface="Century Gothic" charset="0"/>
                        <a:ea typeface="Century Gothic" charset="0"/>
                        <a:cs typeface="Century Gothic" charset="0"/>
                      </a:endParaRP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6350" cap="flat" cmpd="sng" algn="ctr">
                      <a:solidFill>
                        <a:srgbClr val="5B6772"/>
                      </a:solidFill>
                      <a:prstDash val="solid"/>
                      <a:round/>
                      <a:headEnd type="none" w="med" len="med"/>
                      <a:tailEnd type="none" w="med" len="med"/>
                    </a:lnB>
                  </a:tcPr>
                </a:tc>
                <a:tc>
                  <a:txBody>
                    <a:bodyPr/>
                    <a:lstStyle/>
                    <a:p>
                      <a:pPr algn="r" fontAlgn="ctr"/>
                      <a:r>
                        <a:rPr lang="en-US" sz="3600" b="0" i="0" u="none" strike="noStrike" dirty="0">
                          <a:solidFill>
                            <a:srgbClr val="5B6772"/>
                          </a:solidFill>
                          <a:effectLst/>
                          <a:latin typeface="Century Gothic" charset="0"/>
                          <a:ea typeface="Century Gothic" charset="0"/>
                          <a:cs typeface="Century Gothic" charset="0"/>
                        </a:rPr>
                        <a:t>2,957</a:t>
                      </a: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6350" cap="flat" cmpd="sng" algn="ctr">
                      <a:solidFill>
                        <a:srgbClr val="5B6772"/>
                      </a:solidFill>
                      <a:prstDash val="solid"/>
                      <a:round/>
                      <a:headEnd type="none" w="med" len="med"/>
                      <a:tailEnd type="none" w="med" len="med"/>
                    </a:lnB>
                  </a:tcPr>
                </a:tc>
                <a:tc>
                  <a:txBody>
                    <a:bodyPr/>
                    <a:lstStyle/>
                    <a:p>
                      <a:pPr algn="r" fontAlgn="ctr"/>
                      <a:r>
                        <a:rPr lang="en-US" sz="3600" b="1" i="0" u="none" strike="noStrike" dirty="0">
                          <a:solidFill>
                            <a:srgbClr val="5B6772"/>
                          </a:solidFill>
                          <a:effectLst/>
                          <a:latin typeface="Century Gothic" charset="0"/>
                          <a:ea typeface="Century Gothic" charset="0"/>
                          <a:cs typeface="Century Gothic" charset="0"/>
                        </a:rPr>
                        <a:t>+1,659</a:t>
                      </a: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6350" cap="flat" cmpd="sng" algn="ctr">
                      <a:solidFill>
                        <a:srgbClr val="5B6772"/>
                      </a:solidFill>
                      <a:prstDash val="solid"/>
                      <a:round/>
                      <a:headEnd type="none" w="med" len="med"/>
                      <a:tailEnd type="none" w="med" len="med"/>
                    </a:lnB>
                  </a:tcPr>
                </a:tc>
                <a:tc>
                  <a:txBody>
                    <a:bodyPr/>
                    <a:lstStyle/>
                    <a:p>
                      <a:pPr algn="r" fontAlgn="ctr"/>
                      <a:r>
                        <a:rPr lang="en-US" sz="3600" b="1" i="0" u="none" strike="noStrike" dirty="0">
                          <a:solidFill>
                            <a:schemeClr val="tx1"/>
                          </a:solidFill>
                          <a:effectLst/>
                          <a:latin typeface="Century Gothic" charset="0"/>
                          <a:ea typeface="Century Gothic" charset="0"/>
                          <a:cs typeface="Century Gothic" charset="0"/>
                        </a:rPr>
                        <a:t>+128%</a:t>
                      </a:r>
                    </a:p>
                  </a:txBody>
                  <a:tcPr marL="7620" marR="228600" marT="7620" marB="0" anchor="ctr">
                    <a:lnL w="6350" cap="flat" cmpd="sng" algn="ctr">
                      <a:solidFill>
                        <a:srgbClr val="5B6772"/>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5B6772"/>
                    </a:solidFill>
                  </a:tcPr>
                </a:tc>
                <a:extLst>
                  <a:ext uri="{0D108BD9-81ED-4DB2-BD59-A6C34878D82A}">
                    <a16:rowId xmlns:a16="http://schemas.microsoft.com/office/drawing/2014/main" val="10003"/>
                  </a:ext>
                </a:extLst>
              </a:tr>
              <a:tr h="674472">
                <a:tc>
                  <a:txBody>
                    <a:bodyPr/>
                    <a:lstStyle/>
                    <a:p>
                      <a:pPr algn="l" fontAlgn="ctr"/>
                      <a:r>
                        <a:rPr lang="en-US" sz="2400" b="0" i="0" u="none" strike="noStrike" dirty="0">
                          <a:solidFill>
                            <a:srgbClr val="0539A6"/>
                          </a:solidFill>
                          <a:effectLst/>
                          <a:latin typeface="Century Gothic" charset="0"/>
                          <a:ea typeface="Century Gothic" charset="0"/>
                          <a:cs typeface="Century Gothic" charset="0"/>
                        </a:rPr>
                        <a:t>Hispanic</a:t>
                      </a:r>
                    </a:p>
                  </a:txBody>
                  <a:tcPr marL="182880" marR="7620" marT="7620" marB="0" anchor="ctr">
                    <a:lnL w="6350" cap="flat" cmpd="sng" algn="ctr">
                      <a:no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tcPr>
                </a:tc>
                <a:tc>
                  <a:txBody>
                    <a:bodyPr/>
                    <a:lstStyle/>
                    <a:p>
                      <a:pPr algn="r" fontAlgn="ctr"/>
                      <a:r>
                        <a:rPr lang="en-US" sz="3600" b="0" u="none" strike="noStrike" dirty="0">
                          <a:solidFill>
                            <a:srgbClr val="5B6772"/>
                          </a:solidFill>
                          <a:effectLst/>
                          <a:latin typeface="Century Gothic" charset="0"/>
                          <a:ea typeface="Century Gothic" charset="0"/>
                          <a:cs typeface="Century Gothic" charset="0"/>
                        </a:rPr>
                        <a:t>196</a:t>
                      </a:r>
                      <a:endParaRPr lang="en-US" sz="3600" b="0" i="0" u="none" strike="noStrike" dirty="0">
                        <a:solidFill>
                          <a:srgbClr val="5B6772"/>
                        </a:solidFill>
                        <a:effectLst/>
                        <a:latin typeface="Century Gothic" charset="0"/>
                        <a:ea typeface="Century Gothic" charset="0"/>
                        <a:cs typeface="Century Gothic" charset="0"/>
                      </a:endParaRP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tcPr>
                </a:tc>
                <a:tc>
                  <a:txBody>
                    <a:bodyPr/>
                    <a:lstStyle/>
                    <a:p>
                      <a:pPr algn="r" fontAlgn="ctr"/>
                      <a:r>
                        <a:rPr lang="en-US" sz="3600" b="0" i="0" u="none" strike="noStrike" dirty="0">
                          <a:solidFill>
                            <a:srgbClr val="5B6772"/>
                          </a:solidFill>
                          <a:effectLst/>
                          <a:latin typeface="Century Gothic" charset="0"/>
                          <a:ea typeface="Century Gothic" charset="0"/>
                          <a:cs typeface="Century Gothic" charset="0"/>
                        </a:rPr>
                        <a:t>509</a:t>
                      </a: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tcPr>
                </a:tc>
                <a:tc>
                  <a:txBody>
                    <a:bodyPr/>
                    <a:lstStyle/>
                    <a:p>
                      <a:pPr algn="r" fontAlgn="ctr"/>
                      <a:r>
                        <a:rPr lang="en-US" sz="3600" b="1" i="0" u="none" strike="noStrike" dirty="0">
                          <a:solidFill>
                            <a:srgbClr val="5B6772"/>
                          </a:solidFill>
                          <a:effectLst/>
                          <a:latin typeface="Century Gothic" charset="0"/>
                          <a:ea typeface="Century Gothic" charset="0"/>
                          <a:cs typeface="Century Gothic" charset="0"/>
                        </a:rPr>
                        <a:t>+313</a:t>
                      </a:r>
                    </a:p>
                  </a:txBody>
                  <a:tcPr marL="7620" marT="7620" marB="0" anchor="ctr">
                    <a:lnL w="6350" cap="flat" cmpd="sng" algn="ctr">
                      <a:solidFill>
                        <a:srgbClr val="5B6772"/>
                      </a:solidFill>
                      <a:prstDash val="solid"/>
                      <a:round/>
                      <a:headEnd type="none" w="med" len="med"/>
                      <a:tailEnd type="none" w="med" len="med"/>
                    </a:lnL>
                    <a:lnR w="6350" cap="flat" cmpd="sng" algn="ctr">
                      <a:solidFill>
                        <a:srgbClr val="5B6772"/>
                      </a:solidFill>
                      <a:prstDash val="solid"/>
                      <a:round/>
                      <a:headEnd type="none" w="med" len="med"/>
                      <a:tailEnd type="none" w="med" len="med"/>
                    </a:lnR>
                    <a:lnT w="635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tcPr>
                </a:tc>
                <a:tc>
                  <a:txBody>
                    <a:bodyPr/>
                    <a:lstStyle/>
                    <a:p>
                      <a:pPr algn="r" fontAlgn="ctr"/>
                      <a:r>
                        <a:rPr lang="en-US" sz="3600" b="1" i="0" u="none" strike="noStrike" dirty="0">
                          <a:solidFill>
                            <a:schemeClr val="tx1"/>
                          </a:solidFill>
                          <a:effectLst/>
                          <a:latin typeface="Century Gothic" charset="0"/>
                          <a:ea typeface="Century Gothic" charset="0"/>
                          <a:cs typeface="Century Gothic" charset="0"/>
                        </a:rPr>
                        <a:t>+160%</a:t>
                      </a:r>
                    </a:p>
                  </a:txBody>
                  <a:tcPr marL="7620" marR="228600" marT="7620" marB="0" anchor="ctr">
                    <a:lnL w="6350" cap="flat" cmpd="sng" algn="ctr">
                      <a:solidFill>
                        <a:srgbClr val="5B6772"/>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12700" cap="flat" cmpd="sng" algn="ctr">
                      <a:solidFill>
                        <a:srgbClr val="5B6772"/>
                      </a:solidFill>
                      <a:prstDash val="solid"/>
                      <a:round/>
                      <a:headEnd type="none" w="med" len="med"/>
                      <a:tailEnd type="none" w="med" len="med"/>
                    </a:lnB>
                    <a:solidFill>
                      <a:srgbClr val="5B6772"/>
                    </a:solidFill>
                  </a:tcPr>
                </a:tc>
                <a:extLst>
                  <a:ext uri="{0D108BD9-81ED-4DB2-BD59-A6C34878D82A}">
                    <a16:rowId xmlns:a16="http://schemas.microsoft.com/office/drawing/2014/main" val="10004"/>
                  </a:ext>
                </a:extLst>
              </a:tr>
            </a:tbl>
          </a:graphicData>
        </a:graphic>
      </p:graphicFrame>
      <p:pic>
        <p:nvPicPr>
          <p:cNvPr id="1028" name="Picture 4" descr="Image result for georgia state university graduation 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911" y="4084479"/>
            <a:ext cx="4489539" cy="26424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georgia state university graduation p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380" y="4067011"/>
            <a:ext cx="3707210" cy="26598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georgia state university graduation p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963" y="4084479"/>
            <a:ext cx="4708917" cy="2642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170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Graduation Rates by Race &amp; Ethnicity</a:t>
            </a:r>
          </a:p>
        </p:txBody>
      </p:sp>
      <p:sp>
        <p:nvSpPr>
          <p:cNvPr id="13" name="TextBox 12"/>
          <p:cNvSpPr txBox="1"/>
          <p:nvPr/>
        </p:nvSpPr>
        <p:spPr>
          <a:xfrm>
            <a:off x="2245254"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No FLC</a:t>
            </a:r>
          </a:p>
        </p:txBody>
      </p:sp>
      <p:sp>
        <p:nvSpPr>
          <p:cNvPr id="14" name="TextBox 13"/>
          <p:cNvSpPr txBox="1"/>
          <p:nvPr/>
        </p:nvSpPr>
        <p:spPr>
          <a:xfrm>
            <a:off x="3793397"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FLC</a:t>
            </a:r>
          </a:p>
        </p:txBody>
      </p:sp>
      <p:sp>
        <p:nvSpPr>
          <p:cNvPr id="15" name="TextBox 14"/>
          <p:cNvSpPr txBox="1"/>
          <p:nvPr/>
        </p:nvSpPr>
        <p:spPr>
          <a:xfrm>
            <a:off x="7260872"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No FLC</a:t>
            </a:r>
          </a:p>
        </p:txBody>
      </p:sp>
      <p:sp>
        <p:nvSpPr>
          <p:cNvPr id="16" name="TextBox 15"/>
          <p:cNvSpPr txBox="1"/>
          <p:nvPr/>
        </p:nvSpPr>
        <p:spPr>
          <a:xfrm>
            <a:off x="8809015" y="5423023"/>
            <a:ext cx="1176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Century Gothic" charset="0"/>
                <a:ea typeface="Century Gothic" charset="0"/>
                <a:cs typeface="Century Gothic" charset="0"/>
              </a:rPr>
              <a:t>FLC</a:t>
            </a:r>
          </a:p>
        </p:txBody>
      </p:sp>
      <p:graphicFrame>
        <p:nvGraphicFramePr>
          <p:cNvPr id="28" name="Chart 27" descr="White: 2003 31.6%, today 50.4%, today, with clearinghouse data added 76.4%&#10;African American: 2003 25.6%, today 58.4%, today, with clearinghouse data added 77.5%&#10;Hispanic: 2003 22%, today 57.6%, today, with clearinghouse data added 76.7%&#10;"/>
          <p:cNvGraphicFramePr>
            <a:graphicFrameLocks/>
          </p:cNvGraphicFramePr>
          <p:nvPr>
            <p:extLst>
              <p:ext uri="{D42A27DB-BD31-4B8C-83A1-F6EECF244321}">
                <p14:modId xmlns:p14="http://schemas.microsoft.com/office/powerpoint/2010/main" val="1504328063"/>
              </p:ext>
            </p:extLst>
          </p:nvPr>
        </p:nvGraphicFramePr>
        <p:xfrm>
          <a:off x="310192" y="986367"/>
          <a:ext cx="11881808" cy="58578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0866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41425"/>
            <a:ext cx="10515600" cy="1044575"/>
          </a:xfrm>
        </p:spPr>
        <p:txBody>
          <a:bodyPr/>
          <a:lstStyle/>
          <a:p>
            <a:pPr marL="0" indent="0">
              <a:buNone/>
            </a:pPr>
            <a:r>
              <a:rPr lang="en-US" b="1" dirty="0">
                <a:solidFill>
                  <a:schemeClr val="tx2"/>
                </a:solidFill>
              </a:rPr>
              <a:t>Top 100 Degree Producers: Non-Profit Universities</a:t>
            </a:r>
          </a:p>
          <a:p>
            <a:pPr marL="0" indent="0">
              <a:buNone/>
            </a:pPr>
            <a:r>
              <a:rPr lang="en-US" sz="1800" dirty="0">
                <a:solidFill>
                  <a:srgbClr val="5B6772"/>
                </a:solidFill>
              </a:rPr>
              <a:t>2016 African-American Bachelor's - All Disciplines Combined</a:t>
            </a:r>
            <a:endParaRPr lang="en-US" dirty="0"/>
          </a:p>
          <a:p>
            <a:endParaRPr lang="en-US" dirty="0"/>
          </a:p>
        </p:txBody>
      </p:sp>
      <p:sp>
        <p:nvSpPr>
          <p:cNvPr id="3" name="Title 2"/>
          <p:cNvSpPr>
            <a:spLocks noGrp="1"/>
          </p:cNvSpPr>
          <p:nvPr>
            <p:ph type="title"/>
          </p:nvPr>
        </p:nvSpPr>
        <p:spPr/>
        <p:txBody>
          <a:bodyPr/>
          <a:lstStyle/>
          <a:p>
            <a:r>
              <a:rPr lang="en-US" dirty="0"/>
              <a:t>#1 in Degrees Conferred to African Americans</a:t>
            </a:r>
          </a:p>
        </p:txBody>
      </p:sp>
      <p:graphicFrame>
        <p:nvGraphicFramePr>
          <p:cNvPr id="4" name="Table 3"/>
          <p:cNvGraphicFramePr>
            <a:graphicFrameLocks noGrp="1"/>
          </p:cNvGraphicFramePr>
          <p:nvPr>
            <p:extLst>
              <p:ext uri="{D42A27DB-BD31-4B8C-83A1-F6EECF244321}">
                <p14:modId xmlns:p14="http://schemas.microsoft.com/office/powerpoint/2010/main" val="471348180"/>
              </p:ext>
            </p:extLst>
          </p:nvPr>
        </p:nvGraphicFramePr>
        <p:xfrm>
          <a:off x="635330" y="1948771"/>
          <a:ext cx="10492508" cy="4057919"/>
        </p:xfrm>
        <a:graphic>
          <a:graphicData uri="http://schemas.openxmlformats.org/drawingml/2006/table">
            <a:tbl>
              <a:tblPr firstRow="1"/>
              <a:tblGrid>
                <a:gridCol w="1987415">
                  <a:extLst>
                    <a:ext uri="{9D8B030D-6E8A-4147-A177-3AD203B41FA5}">
                      <a16:colId xmlns:a16="http://schemas.microsoft.com/office/drawing/2014/main" val="20000"/>
                    </a:ext>
                  </a:extLst>
                </a:gridCol>
                <a:gridCol w="68988">
                  <a:extLst>
                    <a:ext uri="{9D8B030D-6E8A-4147-A177-3AD203B41FA5}">
                      <a16:colId xmlns:a16="http://schemas.microsoft.com/office/drawing/2014/main" val="20001"/>
                    </a:ext>
                  </a:extLst>
                </a:gridCol>
                <a:gridCol w="4980863">
                  <a:extLst>
                    <a:ext uri="{9D8B030D-6E8A-4147-A177-3AD203B41FA5}">
                      <a16:colId xmlns:a16="http://schemas.microsoft.com/office/drawing/2014/main" val="20002"/>
                    </a:ext>
                  </a:extLst>
                </a:gridCol>
                <a:gridCol w="548108">
                  <a:extLst>
                    <a:ext uri="{9D8B030D-6E8A-4147-A177-3AD203B41FA5}">
                      <a16:colId xmlns:a16="http://schemas.microsoft.com/office/drawing/2014/main" val="20003"/>
                    </a:ext>
                  </a:extLst>
                </a:gridCol>
                <a:gridCol w="928216">
                  <a:extLst>
                    <a:ext uri="{9D8B030D-6E8A-4147-A177-3AD203B41FA5}">
                      <a16:colId xmlns:a16="http://schemas.microsoft.com/office/drawing/2014/main" val="20004"/>
                    </a:ext>
                  </a:extLst>
                </a:gridCol>
                <a:gridCol w="948296">
                  <a:extLst>
                    <a:ext uri="{9D8B030D-6E8A-4147-A177-3AD203B41FA5}">
                      <a16:colId xmlns:a16="http://schemas.microsoft.com/office/drawing/2014/main" val="20005"/>
                    </a:ext>
                  </a:extLst>
                </a:gridCol>
                <a:gridCol w="938255">
                  <a:extLst>
                    <a:ext uri="{9D8B030D-6E8A-4147-A177-3AD203B41FA5}">
                      <a16:colId xmlns:a16="http://schemas.microsoft.com/office/drawing/2014/main" val="20006"/>
                    </a:ext>
                  </a:extLst>
                </a:gridCol>
                <a:gridCol w="92367">
                  <a:extLst>
                    <a:ext uri="{9D8B030D-6E8A-4147-A177-3AD203B41FA5}">
                      <a16:colId xmlns:a16="http://schemas.microsoft.com/office/drawing/2014/main" val="20007"/>
                    </a:ext>
                  </a:extLst>
                </a:gridCol>
              </a:tblGrid>
              <a:tr h="477284">
                <a:tc>
                  <a:txBody>
                    <a:bodyPr/>
                    <a:lstStyle/>
                    <a:p>
                      <a:pPr algn="l"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endParaRPr lang="en-US" sz="1900" dirty="0"/>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400" b="1" i="0" u="none" strike="noStrike" dirty="0">
                        <a:solidFill>
                          <a:srgbClr val="000000"/>
                        </a:solidFill>
                        <a:effectLst/>
                        <a:latin typeface="Verdana" pitchFamily="34" charset="0"/>
                      </a:endParaRPr>
                    </a:p>
                  </a:txBody>
                  <a:tcPr marL="0" marR="0" marT="0"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Total</a:t>
                      </a:r>
                    </a:p>
                  </a:txBody>
                  <a:tcPr marL="0" marR="0" marT="0"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%Grads</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%Chg</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6757">
                <a:tc>
                  <a:txBody>
                    <a:bodyPr/>
                    <a:lstStyle/>
                    <a:p>
                      <a:pPr algn="ct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500" b="1" i="0" u="none" strike="noStrike" dirty="0">
                          <a:solidFill>
                            <a:srgbClr val="5B6772"/>
                          </a:solidFill>
                          <a:effectLst/>
                          <a:latin typeface="Century Gothic" charset="0"/>
                          <a:ea typeface="Century Gothic" charset="0"/>
                          <a:cs typeface="Century Gothic" charset="0"/>
                        </a:rPr>
                        <a:t>Institutions</a:t>
                      </a:r>
                    </a:p>
                  </a:txBody>
                  <a:tcPr marL="0" marR="0" marT="0" marB="0" anchor="b">
                    <a:lnL>
                      <a:noFill/>
                    </a:lnL>
                    <a:lnR>
                      <a:noFill/>
                    </a:lnR>
                    <a:lnT>
                      <a:noFill/>
                    </a:lnT>
                    <a:lnB w="12700" cap="flat" cmpd="sng" algn="ctr">
                      <a:solidFill>
                        <a:srgbClr val="5B6772"/>
                      </a:solidFill>
                      <a:prstDash val="solid"/>
                      <a:round/>
                      <a:headEnd type="none" w="med" len="med"/>
                      <a:tailEnd type="none" w="med" len="med"/>
                    </a:lnB>
                  </a:tcPr>
                </a:tc>
                <a:tc>
                  <a:txBody>
                    <a:bodyPr/>
                    <a:lstStyle/>
                    <a:p>
                      <a:pPr algn="l" fontAlgn="b"/>
                      <a:r>
                        <a:rPr lang="en-US" sz="1400" b="1" i="0" u="none" strike="noStrike" dirty="0">
                          <a:solidFill>
                            <a:srgbClr val="5B6772"/>
                          </a:solidFill>
                          <a:effectLst/>
                          <a:latin typeface="Century Gothic" charset="0"/>
                          <a:ea typeface="Century Gothic" charset="0"/>
                          <a:cs typeface="Century Gothic" charset="0"/>
                        </a:rPr>
                        <a:t>State</a:t>
                      </a:r>
                    </a:p>
                  </a:txBody>
                  <a:tcPr marL="0" marR="0" marT="0" marB="0" anchor="b">
                    <a:lnL>
                      <a:noFill/>
                    </a:lnL>
                    <a:lnR w="6350" cap="flat" cmpd="sng" algn="ctr">
                      <a:solidFill>
                        <a:srgbClr val="5B6772"/>
                      </a:solidFill>
                      <a:prstDash val="solid"/>
                      <a:round/>
                      <a:headEnd type="none" w="med" len="med"/>
                      <a:tailEnd type="none" w="med" len="med"/>
                    </a:lnR>
                    <a:lnT>
                      <a:noFill/>
                    </a:lnT>
                    <a:lnB w="12700" cap="flat" cmpd="sng" algn="ctr">
                      <a:solidFill>
                        <a:srgbClr val="5B6772"/>
                      </a:solidFill>
                      <a:prstDash val="solid"/>
                      <a:round/>
                      <a:headEnd type="none" w="med" len="med"/>
                      <a:tailEnd type="none" w="med" len="med"/>
                    </a:lnB>
                  </a:tcPr>
                </a:tc>
                <a:tc gridSpan="3">
                  <a:txBody>
                    <a:bodyPr/>
                    <a:lstStyle/>
                    <a:p>
                      <a:pPr algn="ctr" fontAlgn="b"/>
                      <a:endParaRPr lang="en-US" sz="1400" b="0" i="0" u="none" strike="noStrike" dirty="0">
                        <a:solidFill>
                          <a:schemeClr val="tx1"/>
                        </a:solidFill>
                        <a:effectLst/>
                        <a:latin typeface="Century Gothic" charset="0"/>
                        <a:ea typeface="Century Gothic" charset="0"/>
                        <a:cs typeface="Century Gothic" charset="0"/>
                      </a:endParaRPr>
                    </a:p>
                  </a:txBody>
                  <a:tcPr marL="0" marR="0" marT="0" marB="0" anchor="b">
                    <a:lnL w="6350" cap="flat" cmpd="sng" algn="ctr">
                      <a:solidFill>
                        <a:srgbClr val="5B6772"/>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5B6772"/>
                      </a:solidFill>
                      <a:prstDash val="solid"/>
                      <a:round/>
                      <a:headEnd type="none" w="med" len="med"/>
                      <a:tailEnd type="none" w="med" len="med"/>
                    </a:lnB>
                    <a:solidFill>
                      <a:srgbClr val="0539A6"/>
                    </a:solidFill>
                  </a:tcPr>
                </a:tc>
                <a:tc hMerge="1">
                  <a:txBody>
                    <a:bodyPr/>
                    <a:lstStyle/>
                    <a:p>
                      <a:endParaRPr lang="en-US"/>
                    </a:p>
                  </a:txBody>
                  <a:tcPr/>
                </a:tc>
                <a:tc hMerge="1">
                  <a:txBody>
                    <a:bodyPr/>
                    <a:lstStyle/>
                    <a:p>
                      <a:endParaRPr lang="en-US"/>
                    </a:p>
                  </a:txBody>
                  <a:tcPr/>
                </a:tc>
                <a:tc>
                  <a:txBody>
                    <a:bodyPr/>
                    <a:lstStyle/>
                    <a:p>
                      <a:pPr algn="ctr" fontAlgn="b"/>
                      <a:endParaRPr lang="en-US" sz="1400" b="0" i="0" u="none" strike="noStrike" dirty="0">
                        <a:solidFill>
                          <a:schemeClr val="tx1"/>
                        </a:solidFill>
                        <a:effectLst/>
                        <a:latin typeface="Century Gothic" charset="0"/>
                        <a:ea typeface="Century Gothic" charset="0"/>
                        <a:cs typeface="Century Gothic" charset="0"/>
                      </a:endParaRPr>
                    </a:p>
                  </a:txBody>
                  <a:tcPr marL="0" marR="0" marT="0" marB="0" anchor="b">
                    <a:lnL w="12700" cap="flat" cmpd="sng" algn="ctr">
                      <a:noFill/>
                      <a:prstDash val="solid"/>
                      <a:round/>
                      <a:headEnd type="none" w="med" len="med"/>
                      <a:tailEnd type="none" w="med" len="med"/>
                    </a:lnL>
                    <a:lnR>
                      <a:noFill/>
                    </a:lnR>
                    <a:lnT>
                      <a:noFill/>
                    </a:lnT>
                    <a:lnB w="12700" cap="flat" cmpd="sng" algn="ctr">
                      <a:solidFill>
                        <a:srgbClr val="5B6772"/>
                      </a:solidFill>
                      <a:prstDash val="solid"/>
                      <a:round/>
                      <a:headEnd type="none" w="med" len="med"/>
                      <a:tailEnd type="none" w="med" len="med"/>
                    </a:lnB>
                    <a:solidFill>
                      <a:srgbClr val="0539A6"/>
                    </a:solidFill>
                  </a:tcPr>
                </a:tc>
                <a:extLst>
                  <a:ext uri="{0D108BD9-81ED-4DB2-BD59-A6C34878D82A}">
                    <a16:rowId xmlns:a16="http://schemas.microsoft.com/office/drawing/2014/main" val="10003"/>
                  </a:ext>
                </a:extLst>
              </a:tr>
              <a:tr h="415346">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1</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l" fontAlgn="b"/>
                      <a:r>
                        <a:rPr lang="en-US" sz="2000" b="0" i="0" u="none" strike="noStrike" dirty="0">
                          <a:solidFill>
                            <a:srgbClr val="D81E00"/>
                          </a:solidFill>
                          <a:effectLst/>
                          <a:latin typeface="Century Gothic" charset="0"/>
                          <a:ea typeface="Century Gothic" charset="0"/>
                          <a:cs typeface="Century Gothic" charset="0"/>
                        </a:rPr>
                        <a:t>Georgia State University</a:t>
                      </a:r>
                    </a:p>
                  </a:txBody>
                  <a:tcPr marL="0" marR="0" marT="0" marB="0" anchor="b">
                    <a:lnL>
                      <a:noFill/>
                    </a:lnL>
                    <a:lnR>
                      <a:noFill/>
                    </a:lnR>
                    <a:lnT w="12700" cap="flat" cmpd="sng" algn="ctr">
                      <a:solidFill>
                        <a:srgbClr val="5B677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2000" b="0" i="0" u="none" strike="noStrike" dirty="0">
                          <a:solidFill>
                            <a:srgbClr val="D81E00"/>
                          </a:solidFill>
                          <a:effectLst/>
                          <a:latin typeface="Century Gothic" charset="0"/>
                          <a:ea typeface="Century Gothic" charset="0"/>
                          <a:cs typeface="Century Gothic" charset="0"/>
                        </a:rPr>
                        <a:t>GA</a:t>
                      </a:r>
                    </a:p>
                  </a:txBody>
                  <a:tcPr marL="0" marR="0" marT="0" marB="0" anchor="b">
                    <a:lnL>
                      <a:noFill/>
                    </a:lnL>
                    <a:lnR w="6350" cap="flat" cmpd="sng" algn="ctr">
                      <a:solidFill>
                        <a:srgbClr val="5B6772"/>
                      </a:solidFill>
                      <a:prstDash val="solid"/>
                      <a:round/>
                      <a:headEnd type="none" w="med" len="med"/>
                      <a:tailEnd type="none" w="med" len="med"/>
                    </a:lnR>
                    <a:lnT w="1270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tcPr>
                </a:tc>
                <a:tc>
                  <a:txBody>
                    <a:bodyPr/>
                    <a:lstStyle/>
                    <a:p>
                      <a:pPr algn="r" fontAlgn="b"/>
                      <a:r>
                        <a:rPr lang="en-US" sz="2000" b="0" i="0" u="none" strike="noStrike" dirty="0">
                          <a:solidFill>
                            <a:srgbClr val="D81E00"/>
                          </a:solidFill>
                          <a:effectLst/>
                          <a:latin typeface="Century Gothic" charset="0"/>
                          <a:ea typeface="Century Gothic" charset="0"/>
                          <a:cs typeface="Century Gothic" charset="0"/>
                        </a:rPr>
                        <a:t>   1805</a:t>
                      </a:r>
                    </a:p>
                  </a:txBody>
                  <a:tcPr marL="0" marR="0" marT="0" marB="0" anchor="b">
                    <a:lnL w="6350" cap="flat" cmpd="sng" algn="ctr">
                      <a:solidFill>
                        <a:srgbClr val="5B6772"/>
                      </a:solidFill>
                      <a:prstDash val="solid"/>
                      <a:round/>
                      <a:headEnd type="none" w="med" len="med"/>
                      <a:tailEnd type="none" w="med" len="med"/>
                    </a:lnL>
                    <a:lnR>
                      <a:noFill/>
                    </a:lnR>
                    <a:lnT w="1270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solidFill>
                      <a:srgbClr val="D6D6D6"/>
                    </a:solidFill>
                  </a:tcPr>
                </a:tc>
                <a:tc>
                  <a:txBody>
                    <a:bodyPr/>
                    <a:lstStyle/>
                    <a:p>
                      <a:pPr algn="r" fontAlgn="b"/>
                      <a:r>
                        <a:rPr lang="en-US" sz="2000" b="0" i="0" u="none" strike="noStrike" dirty="0">
                          <a:solidFill>
                            <a:srgbClr val="D81E00"/>
                          </a:solidFill>
                          <a:effectLst/>
                          <a:latin typeface="Century Gothic" charset="0"/>
                          <a:ea typeface="Century Gothic" charset="0"/>
                          <a:cs typeface="Century Gothic" charset="0"/>
                        </a:rPr>
                        <a:t>38%</a:t>
                      </a:r>
                    </a:p>
                  </a:txBody>
                  <a:tcPr marL="0" marR="0" marT="0" marB="0" anchor="b">
                    <a:lnL>
                      <a:noFill/>
                    </a:lnL>
                    <a:lnR>
                      <a:noFill/>
                    </a:lnR>
                    <a:lnT w="1270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solidFill>
                      <a:srgbClr val="D6D6D6"/>
                    </a:solidFill>
                  </a:tcPr>
                </a:tc>
                <a:tc>
                  <a:txBody>
                    <a:bodyPr/>
                    <a:lstStyle/>
                    <a:p>
                      <a:pPr algn="r" fontAlgn="b"/>
                      <a:r>
                        <a:rPr lang="en-US" sz="2000" b="0" i="0" u="none" strike="noStrike" dirty="0">
                          <a:solidFill>
                            <a:srgbClr val="D81E00"/>
                          </a:solidFill>
                          <a:effectLst/>
                          <a:latin typeface="Century Gothic" charset="0"/>
                          <a:ea typeface="Century Gothic" charset="0"/>
                          <a:cs typeface="Century Gothic" charset="0"/>
                        </a:rPr>
                        <a:t>8%</a:t>
                      </a:r>
                    </a:p>
                  </a:txBody>
                  <a:tcPr marL="0" marR="0" marT="0" marB="0" anchor="b">
                    <a:lnL>
                      <a:noFill/>
                    </a:lnL>
                    <a:lnR>
                      <a:noFill/>
                    </a:lnR>
                    <a:lnT w="1270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solidFill>
                      <a:srgbClr val="D6D6D6"/>
                    </a:solidFill>
                  </a:tcPr>
                </a:tc>
                <a:tc>
                  <a:txBody>
                    <a:bodyPr/>
                    <a:lstStyle/>
                    <a:p>
                      <a:pPr algn="r" fontAlgn="b"/>
                      <a:endParaRPr lang="en-US" sz="2000" b="0" i="0" u="none" strike="noStrike" dirty="0">
                        <a:solidFill>
                          <a:srgbClr val="D81E00"/>
                        </a:solidFill>
                        <a:effectLst/>
                        <a:latin typeface="Century Gothic" charset="0"/>
                        <a:ea typeface="Century Gothic" charset="0"/>
                        <a:cs typeface="Century Gothic" charset="0"/>
                      </a:endParaRPr>
                    </a:p>
                  </a:txBody>
                  <a:tcPr marL="0" marR="0" marT="0" marB="0" anchor="b">
                    <a:lnL>
                      <a:noFill/>
                    </a:lnL>
                    <a:lnR>
                      <a:noFill/>
                    </a:lnR>
                    <a:lnT w="12700" cap="flat" cmpd="sng" algn="ctr">
                      <a:solidFill>
                        <a:srgbClr val="5B6772"/>
                      </a:solidFill>
                      <a:prstDash val="solid"/>
                      <a:round/>
                      <a:headEnd type="none" w="med" len="med"/>
                      <a:tailEnd type="none" w="med" len="med"/>
                    </a:lnT>
                    <a:lnB w="12700" cap="flat" cmpd="sng" algn="ctr">
                      <a:solidFill>
                        <a:srgbClr val="5B6772"/>
                      </a:solidFill>
                      <a:prstDash val="solid"/>
                      <a:round/>
                      <a:headEnd type="none" w="med" len="med"/>
                      <a:tailEnd type="none" w="med" len="med"/>
                    </a:lnB>
                    <a:solidFill>
                      <a:srgbClr val="D6D6D6"/>
                    </a:solidFill>
                  </a:tcPr>
                </a:tc>
                <a:extLst>
                  <a:ext uri="{0D108BD9-81ED-4DB2-BD59-A6C34878D82A}">
                    <a16:rowId xmlns:a16="http://schemas.microsoft.com/office/drawing/2014/main" val="10004"/>
                  </a:ext>
                </a:extLst>
              </a:tr>
              <a:tr h="32982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2</a:t>
                      </a:r>
                    </a:p>
                  </a:txBody>
                  <a:tcPr marL="0" marR="0" marT="0" marB="0" anchor="b">
                    <a:lnL>
                      <a:noFill/>
                    </a:lnL>
                    <a:lnR w="1270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w="1270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FAMU</a:t>
                      </a:r>
                    </a:p>
                  </a:txBody>
                  <a:tcPr marL="0" marR="0" marT="0" marB="0" anchor="b">
                    <a:lnL w="12700" cap="flat" cmpd="sng" algn="ctr">
                      <a:no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FL</a:t>
                      </a:r>
                    </a:p>
                  </a:txBody>
                  <a:tcPr marL="0" marR="0" marT="0" marB="0" anchor="b">
                    <a:lnL>
                      <a:noFill/>
                    </a:lnL>
                    <a:lnR w="6350" cap="flat" cmpd="sng" algn="ctr">
                      <a:solidFill>
                        <a:srgbClr val="5B6772"/>
                      </a:solidFill>
                      <a:prstDash val="solid"/>
                      <a:round/>
                      <a:headEnd type="none" w="med" len="med"/>
                      <a:tailEnd type="none" w="med" len="med"/>
                    </a:lnR>
                    <a:lnT w="12700" cap="flat" cmpd="sng" algn="ctr">
                      <a:solidFill>
                        <a:srgbClr val="5B677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1584</a:t>
                      </a:r>
                    </a:p>
                  </a:txBody>
                  <a:tcPr marL="0" marR="0" marT="0" marB="0" anchor="b">
                    <a:lnL w="6350" cap="flat" cmpd="sng" algn="ctr">
                      <a:solidFill>
                        <a:srgbClr val="5B6772"/>
                      </a:solidFill>
                      <a:prstDash val="solid"/>
                      <a:round/>
                      <a:headEnd type="none" w="med" len="med"/>
                      <a:tailEnd type="none" w="med" len="med"/>
                    </a:lnL>
                    <a:lnR>
                      <a:noFill/>
                    </a:lnR>
                    <a:lnT w="12700" cap="flat" cmpd="sng" algn="ctr">
                      <a:solidFill>
                        <a:srgbClr val="5B677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95%</a:t>
                      </a:r>
                    </a:p>
                  </a:txBody>
                  <a:tcPr marL="0" marR="0" marT="0" marB="0" anchor="b">
                    <a:lnL>
                      <a:noFill/>
                    </a:lnL>
                    <a:lnR>
                      <a:noFill/>
                    </a:lnR>
                    <a:lnT w="12700" cap="flat" cmpd="sng" algn="ctr">
                      <a:solidFill>
                        <a:srgbClr val="5B677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6%</a:t>
                      </a:r>
                    </a:p>
                  </a:txBody>
                  <a:tcPr marL="0" marR="0" marT="0" marB="0" anchor="b">
                    <a:lnL>
                      <a:noFill/>
                    </a:lnL>
                    <a:lnR w="12700" cap="flat" cmpd="sng" algn="ctr">
                      <a:noFill/>
                      <a:prstDash val="solid"/>
                      <a:round/>
                      <a:headEnd type="none" w="med" len="med"/>
                      <a:tailEnd type="none" w="med" len="med"/>
                    </a:lnR>
                    <a:lnT w="12700" cap="flat" cmpd="sng" algn="ctr">
                      <a:solidFill>
                        <a:srgbClr val="5B677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w="12700" cap="flat" cmpd="sng" algn="ctr">
                      <a:noFill/>
                      <a:prstDash val="solid"/>
                      <a:round/>
                      <a:headEnd type="none" w="med" len="med"/>
                      <a:tailEnd type="none" w="med" len="med"/>
                    </a:lnR>
                    <a:lnT w="12700" cap="flat" cmpd="sng" algn="ctr">
                      <a:solidFill>
                        <a:srgbClr val="5B6772"/>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05"/>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3</a:t>
                      </a:r>
                    </a:p>
                  </a:txBody>
                  <a:tcPr marL="0" marR="0" marT="0" marB="0" anchor="b">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5B6772"/>
                          </a:solidFill>
                          <a:effectLst/>
                          <a:latin typeface="Century Gothic" charset="0"/>
                          <a:ea typeface="Century Gothic" charset="0"/>
                          <a:cs typeface="Century Gothic" charset="0"/>
                        </a:rPr>
                        <a:t>University of Maryland-University College</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MD</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1409</a:t>
                      </a: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26%</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19%</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06"/>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4</a:t>
                      </a: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University of Central Florida</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FL</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1316</a:t>
                      </a: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10%</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07"/>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5</a:t>
                      </a: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5B6772"/>
                          </a:solidFill>
                          <a:effectLst/>
                          <a:latin typeface="Century Gothic" charset="0"/>
                          <a:ea typeface="Century Gothic" charset="0"/>
                          <a:cs typeface="Century Gothic" charset="0"/>
                        </a:rPr>
                        <a:t>North Carolina A &amp; T State University</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NC</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1196</a:t>
                      </a: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80%</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7%</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08"/>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6</a:t>
                      </a:r>
                    </a:p>
                  </a:txBody>
                  <a:tcPr marL="0" marR="0" marT="0"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Howard University</a:t>
                      </a:r>
                    </a:p>
                  </a:txBody>
                  <a:tcPr marL="0" marR="0" marT="0" marB="0" anchor="b">
                    <a:lnL w="6350" cap="flat" cmpd="sng" algn="ctr">
                      <a:no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D.C.</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1160</a:t>
                      </a: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90%</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-6%</a:t>
                      </a:r>
                    </a:p>
                  </a:txBody>
                  <a:tcPr marL="0" marR="0" marT="0" marB="0" anchor="b">
                    <a:lnL>
                      <a:noFill/>
                    </a:lnL>
                    <a:lnR w="12700"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w="12700"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09"/>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7</a:t>
                      </a:r>
                    </a:p>
                  </a:txBody>
                  <a:tcPr marL="0" marR="0" marT="0"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5B6772"/>
                          </a:solidFill>
                          <a:effectLst/>
                          <a:latin typeface="Century Gothic" charset="0"/>
                          <a:ea typeface="Century Gothic" charset="0"/>
                          <a:cs typeface="Century Gothic" charset="0"/>
                        </a:rPr>
                        <a:t>Florida Atlantic University</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FL</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1087</a:t>
                      </a: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19%</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7%</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10"/>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8</a:t>
                      </a: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Florida International University</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FL</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1020</a:t>
                      </a: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11%</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11%</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11"/>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9</a:t>
                      </a: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University of Memphis</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TN</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1011</a:t>
                      </a: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33%</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3%</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12"/>
                  </a:ext>
                </a:extLst>
              </a:tr>
              <a:tr h="309838">
                <a:tc>
                  <a:txBody>
                    <a:bodyPr/>
                    <a:lstStyle/>
                    <a:p>
                      <a:pPr algn="r" fontAlgn="b"/>
                      <a:r>
                        <a:rPr lang="en-US" sz="1400" b="1" i="0" u="none" strike="noStrike" dirty="0">
                          <a:solidFill>
                            <a:srgbClr val="5B6772"/>
                          </a:solidFill>
                          <a:effectLst/>
                          <a:latin typeface="Century Gothic" charset="0"/>
                          <a:ea typeface="Century Gothic" charset="0"/>
                          <a:cs typeface="Century Gothic" charset="0"/>
                        </a:rPr>
                        <a:t>10</a:t>
                      </a: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400" b="1"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5B6772"/>
                          </a:solidFill>
                          <a:effectLst/>
                          <a:latin typeface="Century Gothic" charset="0"/>
                          <a:ea typeface="Century Gothic" charset="0"/>
                          <a:cs typeface="Century Gothic" charset="0"/>
                        </a:rPr>
                        <a:t>The University of Texas at Arlington</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b="0" i="0" u="none" strike="noStrike" dirty="0">
                          <a:solidFill>
                            <a:srgbClr val="5B6772"/>
                          </a:solidFill>
                          <a:effectLst/>
                          <a:latin typeface="Century Gothic" charset="0"/>
                          <a:ea typeface="Century Gothic" charset="0"/>
                          <a:cs typeface="Century Gothic" charset="0"/>
                        </a:rPr>
                        <a:t>TX</a:t>
                      </a:r>
                    </a:p>
                  </a:txBody>
                  <a:tcPr marL="0" marR="0" marT="0" marB="0" anchor="b">
                    <a:lnL>
                      <a:noFill/>
                    </a:lnL>
                    <a:lnR w="6350" cap="flat" cmpd="sng" algn="ctr">
                      <a:solidFill>
                        <a:srgbClr val="5B6772"/>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9</a:t>
                      </a:r>
                      <a:r>
                        <a:rPr lang="en-US" sz="1500" b="0" i="0" u="none" strike="noStrike">
                          <a:solidFill>
                            <a:srgbClr val="5B6772"/>
                          </a:solidFill>
                          <a:effectLst/>
                          <a:latin typeface="Century Gothic" charset="0"/>
                          <a:ea typeface="Century Gothic" charset="0"/>
                          <a:cs typeface="Century Gothic" charset="0"/>
                        </a:rPr>
                        <a:t>92</a:t>
                      </a:r>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w="6350" cap="flat" cmpd="sng" algn="ctr">
                      <a:solidFill>
                        <a:srgbClr val="5B6772"/>
                      </a:solidFill>
                      <a:prstDash val="solid"/>
                      <a:round/>
                      <a:headEnd type="none" w="med" len="med"/>
                      <a:tailEnd type="none" w="med" len="med"/>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13%</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r>
                        <a:rPr lang="en-US" sz="1500" b="0" i="0" u="none" strike="noStrike" dirty="0">
                          <a:solidFill>
                            <a:srgbClr val="5B6772"/>
                          </a:solidFill>
                          <a:effectLst/>
                          <a:latin typeface="Century Gothic" charset="0"/>
                          <a:ea typeface="Century Gothic" charset="0"/>
                          <a:cs typeface="Century Gothic" charset="0"/>
                        </a:rPr>
                        <a:t>-7%</a:t>
                      </a: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tc>
                  <a:txBody>
                    <a:bodyPr/>
                    <a:lstStyle/>
                    <a:p>
                      <a:pPr algn="r" fontAlgn="b"/>
                      <a:endParaRPr lang="en-US" sz="1500" b="0" i="0" u="none" strike="noStrike" dirty="0">
                        <a:solidFill>
                          <a:srgbClr val="5B6772"/>
                        </a:solidFill>
                        <a:effectLst/>
                        <a:latin typeface="Century Gothic" charset="0"/>
                        <a:ea typeface="Century Gothic" charset="0"/>
                        <a:cs typeface="Century Gothic" charset="0"/>
                      </a:endParaRPr>
                    </a:p>
                  </a:txBody>
                  <a:tcPr marL="0" marR="0" marT="0" marB="0" anchor="b">
                    <a:lnL>
                      <a:noFill/>
                    </a:lnL>
                    <a:lnR>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6D6D6"/>
                    </a:solidFill>
                  </a:tcPr>
                </a:tc>
                <a:extLst>
                  <a:ext uri="{0D108BD9-81ED-4DB2-BD59-A6C34878D82A}">
                    <a16:rowId xmlns:a16="http://schemas.microsoft.com/office/drawing/2014/main" val="10013"/>
                  </a:ext>
                </a:extLst>
              </a:tr>
            </a:tbl>
          </a:graphicData>
        </a:graphic>
      </p:graphicFrame>
      <p:sp>
        <p:nvSpPr>
          <p:cNvPr id="9" name="Rectangle 8"/>
          <p:cNvSpPr/>
          <p:nvPr/>
        </p:nvSpPr>
        <p:spPr>
          <a:xfrm>
            <a:off x="5805384" y="6191356"/>
            <a:ext cx="6386616" cy="369332"/>
          </a:xfrm>
          <a:prstGeom prst="rect">
            <a:avLst/>
          </a:prstGeom>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B6772"/>
                </a:solidFill>
                <a:effectLst/>
                <a:uLnTx/>
                <a:uFillTx/>
                <a:latin typeface="Century Gothic" charset="0"/>
                <a:ea typeface="Century Gothic" charset="0"/>
                <a:cs typeface="Century Gothic" charset="0"/>
              </a:rPr>
              <a:t>Source: Diverse Issues in Higher Education</a:t>
            </a:r>
          </a:p>
        </p:txBody>
      </p:sp>
      <p:pic>
        <p:nvPicPr>
          <p:cNvPr id="12" name="Picture 11">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7116" y="3846916"/>
            <a:ext cx="3356388" cy="963159"/>
          </a:xfrm>
          <a:prstGeom prst="rect">
            <a:avLst/>
          </a:prstGeom>
        </p:spPr>
      </p:pic>
    </p:spTree>
    <p:extLst>
      <p:ext uri="{BB962C8B-B14F-4D97-AF65-F5344CB8AC3E}">
        <p14:creationId xmlns:p14="http://schemas.microsoft.com/office/powerpoint/2010/main" val="168653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 name="Title 2"/>
          <p:cNvSpPr>
            <a:spLocks noGrp="1"/>
          </p:cNvSpPr>
          <p:nvPr>
            <p:ph type="title"/>
          </p:nvPr>
        </p:nvSpPr>
        <p:spPr>
          <a:xfrm>
            <a:off x="580720" y="438614"/>
            <a:ext cx="5311296" cy="1676603"/>
          </a:xfrm>
        </p:spPr>
        <p:txBody>
          <a:bodyPr vert="horz" lIns="91440" tIns="45720" rIns="91440" bIns="45720" rtlCol="0" anchor="ctr">
            <a:normAutofit/>
          </a:bodyPr>
          <a:lstStyle/>
          <a:p>
            <a:pPr>
              <a:lnSpc>
                <a:spcPct val="80000"/>
              </a:lnSpc>
            </a:pPr>
            <a:r>
              <a:rPr lang="en-US" sz="3600" b="1" dirty="0">
                <a:solidFill>
                  <a:srgbClr val="5B6772"/>
                </a:solidFill>
                <a:latin typeface="Century Gothic" panose="020B0502020202020204" pitchFamily="34" charset="0"/>
                <a:ea typeface="+mj-ea"/>
                <a:cs typeface="+mj-cs"/>
              </a:rPr>
              <a:t>2017 Brookings Institution Social Mobility Ranking</a:t>
            </a:r>
          </a:p>
        </p:txBody>
      </p:sp>
      <p:sp>
        <p:nvSpPr>
          <p:cNvPr id="6" name="Content Placeholder 5">
            <a:extLst>
              <a:ext uri="{FF2B5EF4-FFF2-40B4-BE49-F238E27FC236}">
                <a16:creationId xmlns:a16="http://schemas.microsoft.com/office/drawing/2014/main" id="{50B0DAFB-2AA5-4931-A360-FDB41D0F0D82}"/>
              </a:ext>
            </a:extLst>
          </p:cNvPr>
          <p:cNvSpPr>
            <a:spLocks noGrp="1"/>
          </p:cNvSpPr>
          <p:nvPr>
            <p:ph idx="1"/>
          </p:nvPr>
        </p:nvSpPr>
        <p:spPr>
          <a:xfrm>
            <a:off x="648929" y="1891789"/>
            <a:ext cx="5122025" cy="4351338"/>
          </a:xfrm>
        </p:spPr>
        <p:txBody>
          <a:bodyPr>
            <a:normAutofit/>
          </a:bodyPr>
          <a:lstStyle/>
          <a:p>
            <a:pPr marL="0" indent="0">
              <a:buNone/>
            </a:pPr>
            <a:endParaRPr lang="en-US" sz="3600" b="1" dirty="0">
              <a:latin typeface="Arial" panose="020B0604020202020204" pitchFamily="34" charset="0"/>
              <a:cs typeface="Arial" panose="020B0604020202020204" pitchFamily="34" charset="0"/>
            </a:endParaRPr>
          </a:p>
          <a:p>
            <a:pPr marL="0" indent="0">
              <a:buNone/>
            </a:pPr>
            <a:r>
              <a:rPr lang="en-US" sz="3600" b="1" dirty="0">
                <a:solidFill>
                  <a:srgbClr val="FF0000"/>
                </a:solidFill>
                <a:latin typeface="Arial" panose="020B0604020202020204" pitchFamily="34" charset="0"/>
                <a:cs typeface="Arial" panose="020B0604020202020204" pitchFamily="34" charset="0"/>
              </a:rPr>
              <a:t>#1 </a:t>
            </a:r>
            <a:r>
              <a:rPr lang="en-US" sz="3600" b="1" dirty="0">
                <a:latin typeface="Arial" panose="020B0604020202020204" pitchFamily="34" charset="0"/>
                <a:cs typeface="Arial" panose="020B0604020202020204" pitchFamily="34" charset="0"/>
              </a:rPr>
              <a:t>University in Georgia </a:t>
            </a:r>
          </a:p>
          <a:p>
            <a:pPr marL="0" indent="0">
              <a:buNone/>
            </a:pPr>
            <a:r>
              <a:rPr lang="en-US" sz="3600" b="1" dirty="0">
                <a:solidFill>
                  <a:srgbClr val="FF0000"/>
                </a:solidFill>
                <a:latin typeface="Arial" panose="020B0604020202020204" pitchFamily="34" charset="0"/>
                <a:cs typeface="Arial" panose="020B0604020202020204" pitchFamily="34" charset="0"/>
              </a:rPr>
              <a:t>#25 </a:t>
            </a:r>
            <a:r>
              <a:rPr lang="en-US" sz="3600" b="1" dirty="0">
                <a:latin typeface="Arial" panose="020B0604020202020204" pitchFamily="34" charset="0"/>
                <a:cs typeface="Arial" panose="020B0604020202020204" pitchFamily="34" charset="0"/>
              </a:rPr>
              <a:t>University in the United States</a:t>
            </a:r>
          </a:p>
          <a:p>
            <a:pPr marL="0" indent="0">
              <a:buNone/>
            </a:pPr>
            <a:r>
              <a:rPr lang="en-US" sz="3000" i="1" dirty="0">
                <a:solidFill>
                  <a:srgbClr val="5B6772"/>
                </a:solidFill>
                <a:latin typeface="Arial" panose="020B0604020202020204" pitchFamily="34" charset="0"/>
                <a:cs typeface="Arial" panose="020B0604020202020204" pitchFamily="34" charset="0"/>
              </a:rPr>
              <a:t>Student Income Growth from College Entry to Mid Career</a:t>
            </a:r>
          </a:p>
          <a:p>
            <a:pPr marL="0" indent="0">
              <a:buNone/>
            </a:pPr>
            <a:endParaRPr lang="en-US" sz="3000" i="1" dirty="0">
              <a:solidFill>
                <a:srgbClr val="5B6772"/>
              </a:solidFill>
              <a:latin typeface="Arial" panose="020B0604020202020204" pitchFamily="34" charset="0"/>
              <a:cs typeface="Arial" panose="020B0604020202020204" pitchFamily="34" charset="0"/>
            </a:endParaRPr>
          </a:p>
          <a:p>
            <a:pPr marL="0" indent="0">
              <a:buNone/>
            </a:pPr>
            <a:endParaRPr lang="en-US" sz="3600" i="1" dirty="0">
              <a:latin typeface="Arial" panose="020B0604020202020204" pitchFamily="34" charset="0"/>
              <a:cs typeface="Arial" panose="020B0604020202020204" pitchFamily="34" charset="0"/>
            </a:endParaRPr>
          </a:p>
        </p:txBody>
      </p:sp>
      <p:pic>
        <p:nvPicPr>
          <p:cNvPr id="10" name="Picture 2" descr="Image result for GSU students photos">
            <a:extLst>
              <a:ext uri="{FF2B5EF4-FFF2-40B4-BE49-F238E27FC236}">
                <a16:creationId xmlns:a16="http://schemas.microsoft.com/office/drawing/2014/main" id="{C410F349-6C76-4D70-8DB2-315211E72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706" y="557048"/>
            <a:ext cx="5686079" cy="568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782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Overwhelming Choices</a:t>
            </a:r>
          </a:p>
        </p:txBody>
      </p:sp>
      <p:pic>
        <p:nvPicPr>
          <p:cNvPr id="2" name="Picture 1" descr="Bill gates and students sitting and talking"/>
          <p:cNvPicPr>
            <a:picLocks noChangeAspect="1"/>
          </p:cNvPicPr>
          <p:nvPr/>
        </p:nvPicPr>
        <p:blipFill>
          <a:blip r:embed="rId2"/>
          <a:stretch>
            <a:fillRect/>
          </a:stretch>
        </p:blipFill>
        <p:spPr>
          <a:xfrm>
            <a:off x="69574" y="0"/>
            <a:ext cx="12036287" cy="6858000"/>
          </a:xfrm>
          <a:prstGeom prst="rect">
            <a:avLst/>
          </a:prstGeom>
        </p:spPr>
      </p:pic>
    </p:spTree>
    <p:extLst>
      <p:ext uri="{BB962C8B-B14F-4D97-AF65-F5344CB8AC3E}">
        <p14:creationId xmlns:p14="http://schemas.microsoft.com/office/powerpoint/2010/main" val="4235249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Overwhelming Choices</a:t>
            </a:r>
          </a:p>
        </p:txBody>
      </p:sp>
      <p:pic>
        <p:nvPicPr>
          <p:cNvPr id="2" name="Picture 1" descr="Bill gates looking at phone with student"/>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1036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Overwhelming Choices</a:t>
            </a:r>
          </a:p>
        </p:txBody>
      </p:sp>
      <p:pic>
        <p:nvPicPr>
          <p:cNvPr id="4" name="Picture 3" descr="Photo of students taking photos with bill gates"/>
          <p:cNvPicPr>
            <a:picLocks noChangeAspect="1"/>
          </p:cNvPicPr>
          <p:nvPr/>
        </p:nvPicPr>
        <p:blipFill>
          <a:blip r:embed="rId2"/>
          <a:stretch>
            <a:fillRect/>
          </a:stretch>
        </p:blipFill>
        <p:spPr>
          <a:xfrm>
            <a:off x="-1" y="-307571"/>
            <a:ext cx="12327775" cy="7273636"/>
          </a:xfrm>
          <a:prstGeom prst="rect">
            <a:avLst/>
          </a:prstGeom>
        </p:spPr>
      </p:pic>
    </p:spTree>
    <p:extLst>
      <p:ext uri="{BB962C8B-B14F-4D97-AF65-F5344CB8AC3E}">
        <p14:creationId xmlns:p14="http://schemas.microsoft.com/office/powerpoint/2010/main" val="348622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students throwing cap at graduation"/>
          <p:cNvPicPr>
            <a:picLocks noChangeAspect="1"/>
          </p:cNvPicPr>
          <p:nvPr/>
        </p:nvPicPr>
        <p:blipFill rotWithShape="1">
          <a:blip r:embed="rId3">
            <a:extLst>
              <a:ext uri="{28A0092B-C50C-407E-A947-70E740481C1C}">
                <a14:useLocalDpi xmlns:a14="http://schemas.microsoft.com/office/drawing/2010/main" val="0"/>
              </a:ext>
            </a:extLst>
          </a:blip>
          <a:srcRect l="6035" t="29737" r="13432" b="2199"/>
          <a:stretch/>
        </p:blipFill>
        <p:spPr>
          <a:xfrm>
            <a:off x="-412851" y="15240"/>
            <a:ext cx="12192000" cy="6858000"/>
          </a:xfrm>
          <a:prstGeom prst="rect">
            <a:avLst/>
          </a:prstGeom>
        </p:spPr>
      </p:pic>
      <p:sp>
        <p:nvSpPr>
          <p:cNvPr id="8" name="TextBox 7">
            <a:extLst>
              <a:ext uri="{C183D7F6-B498-43B3-948B-1728B52AA6E4}">
                <adec:decorative xmlns:adec="http://schemas.microsoft.com/office/drawing/2017/decorative" xmlns="" val="1"/>
              </a:ext>
            </a:extLst>
          </p:cNvPr>
          <p:cNvSpPr txBox="1"/>
          <p:nvPr/>
        </p:nvSpPr>
        <p:spPr>
          <a:xfrm>
            <a:off x="-914400" y="5067300"/>
            <a:ext cx="184731" cy="369332"/>
          </a:xfrm>
          <a:prstGeom prst="rect">
            <a:avLst/>
          </a:prstGeom>
          <a:noFill/>
        </p:spPr>
        <p:txBody>
          <a:bodyPr wrap="none" rtlCol="0">
            <a:spAutoFit/>
          </a:bodyPr>
          <a:lstStyle/>
          <a:p>
            <a:endParaRPr lang="en-US" dirty="0">
              <a:latin typeface="Century Gothic" charset="0"/>
              <a:ea typeface="Century Gothic" charset="0"/>
              <a:cs typeface="Century Gothic" charset="0"/>
            </a:endParaRPr>
          </a:p>
        </p:txBody>
      </p:sp>
      <p:sp>
        <p:nvSpPr>
          <p:cNvPr id="3" name="Rectangle 2">
            <a:extLst>
              <a:ext uri="{FF2B5EF4-FFF2-40B4-BE49-F238E27FC236}">
                <a16:creationId xmlns:a16="http://schemas.microsoft.com/office/drawing/2014/main" id="{5D8E50FE-2EBF-431E-909F-135F3FCB42BA}"/>
              </a:ext>
            </a:extLst>
          </p:cNvPr>
          <p:cNvSpPr/>
          <p:nvPr/>
        </p:nvSpPr>
        <p:spPr>
          <a:xfrm>
            <a:off x="387159" y="5562360"/>
            <a:ext cx="4732386" cy="584775"/>
          </a:xfrm>
          <a:prstGeom prst="rect">
            <a:avLst/>
          </a:prstGeom>
        </p:spPr>
        <p:txBody>
          <a:bodyPr wrap="none">
            <a:spAutoFit/>
          </a:bodyPr>
          <a:lstStyle/>
          <a:p>
            <a:r>
              <a:rPr lang="en-US" sz="3200" b="1" dirty="0">
                <a:solidFill>
                  <a:srgbClr val="FFFFFF"/>
                </a:solidFill>
                <a:latin typeface="Century Gothic" charset="0"/>
                <a:ea typeface="Century Gothic" charset="0"/>
                <a:cs typeface="Century Gothic" charset="0"/>
              </a:rPr>
              <a:t>http://success.gsu.edu</a:t>
            </a:r>
          </a:p>
        </p:txBody>
      </p:sp>
      <p:sp>
        <p:nvSpPr>
          <p:cNvPr id="4" name="Rectangle 3">
            <a:extLst>
              <a:ext uri="{FF2B5EF4-FFF2-40B4-BE49-F238E27FC236}">
                <a16:creationId xmlns:a16="http://schemas.microsoft.com/office/drawing/2014/main" id="{915AE06F-3FD1-4520-BF5A-E4C6DA5E4BD6}"/>
              </a:ext>
            </a:extLst>
          </p:cNvPr>
          <p:cNvSpPr/>
          <p:nvPr/>
        </p:nvSpPr>
        <p:spPr>
          <a:xfrm>
            <a:off x="7280257" y="5567680"/>
            <a:ext cx="3962944" cy="584775"/>
          </a:xfrm>
          <a:prstGeom prst="rect">
            <a:avLst/>
          </a:prstGeom>
        </p:spPr>
        <p:txBody>
          <a:bodyPr wrap="none">
            <a:spAutoFit/>
          </a:bodyPr>
          <a:lstStyle/>
          <a:p>
            <a:r>
              <a:rPr lang="en-US" sz="3200" b="1" dirty="0">
                <a:solidFill>
                  <a:srgbClr val="FFFFFF"/>
                </a:solidFill>
                <a:latin typeface="Century Gothic" charset="0"/>
                <a:ea typeface="Century Gothic" charset="0"/>
                <a:cs typeface="Century Gothic" charset="0"/>
              </a:rPr>
              <a:t>twitter: @</a:t>
            </a:r>
            <a:r>
              <a:rPr lang="en-US" sz="3200" b="1" dirty="0" err="1">
                <a:solidFill>
                  <a:srgbClr val="FFFFFF"/>
                </a:solidFill>
                <a:latin typeface="Century Gothic" charset="0"/>
                <a:ea typeface="Century Gothic" charset="0"/>
                <a:cs typeface="Century Gothic" charset="0"/>
              </a:rPr>
              <a:t>tim_renick</a:t>
            </a:r>
            <a:endParaRPr lang="en-US" sz="3200" b="1" dirty="0">
              <a:solidFill>
                <a:srgbClr val="FFFFFF"/>
              </a:solidFill>
              <a:latin typeface="Century Gothic" charset="0"/>
              <a:ea typeface="Century Gothic" charset="0"/>
              <a:cs typeface="Century Gothic" charset="0"/>
            </a:endParaRPr>
          </a:p>
        </p:txBody>
      </p:sp>
      <p:sp>
        <p:nvSpPr>
          <p:cNvPr id="5" name="Title 4" hidden="1">
            <a:extLst>
              <a:ext uri="{FF2B5EF4-FFF2-40B4-BE49-F238E27FC236}">
                <a16:creationId xmlns:a16="http://schemas.microsoft.com/office/drawing/2014/main" id="{B32E36A1-4D8F-44FF-AABB-60DA524A5720}"/>
              </a:ext>
            </a:extLst>
          </p:cNvPr>
          <p:cNvSpPr>
            <a:spLocks noGrp="1"/>
          </p:cNvSpPr>
          <p:nvPr>
            <p:ph type="title"/>
          </p:nvPr>
        </p:nvSpPr>
        <p:spPr/>
        <p:txBody>
          <a:bodyPr/>
          <a:lstStyle/>
          <a:p>
            <a:r>
              <a:rPr lang="en-US" dirty="0"/>
              <a:t>Slide 56</a:t>
            </a:r>
          </a:p>
        </p:txBody>
      </p:sp>
    </p:spTree>
    <p:extLst>
      <p:ext uri="{BB962C8B-B14F-4D97-AF65-F5344CB8AC3E}">
        <p14:creationId xmlns:p14="http://schemas.microsoft.com/office/powerpoint/2010/main" val="3553477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ue background">
            <a:extLst>
              <a:ext uri="{FF2B5EF4-FFF2-40B4-BE49-F238E27FC236}">
                <a16:creationId xmlns:a16="http://schemas.microsoft.com/office/drawing/2014/main" id="{2C4CE994-3E48-4845-A51F-FE2B43A34844}"/>
              </a:ext>
            </a:extLst>
          </p:cNvPr>
          <p:cNvSpPr/>
          <p:nvPr/>
        </p:nvSpPr>
        <p:spPr>
          <a:xfrm>
            <a:off x="0" y="1484"/>
            <a:ext cx="12192001" cy="3863105"/>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DEAs that Work logo">
            <a:extLst>
              <a:ext uri="{FF2B5EF4-FFF2-40B4-BE49-F238E27FC236}">
                <a16:creationId xmlns:a16="http://schemas.microsoft.com/office/drawing/2014/main" id="{5EAD27D8-D08D-4462-BA08-7ACB143A9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3669"/>
            <a:ext cx="3086742" cy="2878740"/>
          </a:xfrm>
          <a:prstGeom prst="rect">
            <a:avLst/>
          </a:prstGeom>
        </p:spPr>
      </p:pic>
      <p:sp>
        <p:nvSpPr>
          <p:cNvPr id="6" name="TextBox 5">
            <a:extLst>
              <a:ext uri="{FF2B5EF4-FFF2-40B4-BE49-F238E27FC236}">
                <a16:creationId xmlns:a16="http://schemas.microsoft.com/office/drawing/2014/main" id="{467E09B7-9ED7-42A0-B4DF-2DC22EDF6D9F}"/>
              </a:ext>
            </a:extLst>
          </p:cNvPr>
          <p:cNvSpPr txBox="1"/>
          <p:nvPr/>
        </p:nvSpPr>
        <p:spPr>
          <a:xfrm>
            <a:off x="333632" y="3864589"/>
            <a:ext cx="1141764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DISCLAIMER: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contents of this presentation were developed by the presenters for the 2018 Project Directors’ Conference. However, these contents do not necessarily represent the policy of the Department of Education, and you should not assume endorsement by the Federal 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(Authority: 20 U.S.C. 1221e-3 and 3474)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tangle 6" descr="Blue Rectangle">
            <a:extLst>
              <a:ext uri="{FF2B5EF4-FFF2-40B4-BE49-F238E27FC236}">
                <a16:creationId xmlns:a16="http://schemas.microsoft.com/office/drawing/2014/main" id="{E5C3F16C-9D56-463C-845D-DA5F17E4DDB6}"/>
              </a:ext>
              <a:ext uri="{C183D7F6-B498-43B3-948B-1728B52AA6E4}">
                <adec:decorative xmlns:adec="http://schemas.microsoft.com/office/drawing/2017/decorative" xmlns="" val="1"/>
              </a:ext>
            </a:extLst>
          </p:cNvPr>
          <p:cNvSpPr/>
          <p:nvPr/>
        </p:nvSpPr>
        <p:spPr>
          <a:xfrm>
            <a:off x="3086741" y="493669"/>
            <a:ext cx="9105258" cy="287874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4A7A63-F737-429B-95E4-84140F08B673}"/>
              </a:ext>
            </a:extLst>
          </p:cNvPr>
          <p:cNvSpPr txBox="1"/>
          <p:nvPr/>
        </p:nvSpPr>
        <p:spPr>
          <a:xfrm>
            <a:off x="3086741" y="1064876"/>
            <a:ext cx="9105258" cy="193899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Shonar Bangla" panose="020B0502040204020203" pitchFamily="34" charset="0"/>
                <a:ea typeface="+mn-ea"/>
                <a:cs typeface="Shonar Bangla" panose="020B0502040204020203" pitchFamily="34" charset="0"/>
              </a:rPr>
              <a:t>2018 OSEP Project Directors’ Conference</a:t>
            </a:r>
          </a:p>
        </p:txBody>
      </p:sp>
      <p:sp>
        <p:nvSpPr>
          <p:cNvPr id="2" name="Title 1" hidden="1">
            <a:extLst>
              <a:ext uri="{FF2B5EF4-FFF2-40B4-BE49-F238E27FC236}">
                <a16:creationId xmlns:a16="http://schemas.microsoft.com/office/drawing/2014/main" id="{2C5FBF76-B51D-4932-8125-86AF70BC5470}"/>
              </a:ext>
            </a:extLst>
          </p:cNvPr>
          <p:cNvSpPr>
            <a:spLocks noGrp="1"/>
          </p:cNvSpPr>
          <p:nvPr>
            <p:ph type="title"/>
          </p:nvPr>
        </p:nvSpPr>
        <p:spPr/>
        <p:txBody>
          <a:bodyPr/>
          <a:lstStyle/>
          <a:p>
            <a:r>
              <a:rPr lang="en-US" dirty="0"/>
              <a:t>OSEP Disclaimer </a:t>
            </a:r>
          </a:p>
        </p:txBody>
      </p:sp>
    </p:spTree>
    <p:extLst>
      <p:ext uri="{BB962C8B-B14F-4D97-AF65-F5344CB8AC3E}">
        <p14:creationId xmlns:p14="http://schemas.microsoft.com/office/powerpoint/2010/main" val="353572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ty skyline"/>
          <p:cNvPicPr>
            <a:picLocks noChangeAspect="1"/>
          </p:cNvPicPr>
          <p:nvPr/>
        </p:nvPicPr>
        <p:blipFill rotWithShape="1">
          <a:blip r:embed="rId2">
            <a:extLst>
              <a:ext uri="{28A0092B-C50C-407E-A947-70E740481C1C}">
                <a14:useLocalDpi xmlns:a14="http://schemas.microsoft.com/office/drawing/2010/main" val="0"/>
              </a:ext>
            </a:extLst>
          </a:blip>
          <a:srcRect t="122" r="9098" b="28284"/>
          <a:stretch/>
        </p:blipFill>
        <p:spPr>
          <a:xfrm>
            <a:off x="0" y="0"/>
            <a:ext cx="12192000" cy="6858001"/>
          </a:xfrm>
          <a:prstGeom prst="rect">
            <a:avLst/>
          </a:prstGeom>
        </p:spPr>
      </p:pic>
      <p:pic>
        <p:nvPicPr>
          <p:cNvPr id="6" name="Picture 5">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109" y="3994443"/>
            <a:ext cx="3337791" cy="2684858"/>
          </a:xfrm>
          <a:prstGeom prst="rect">
            <a:avLst/>
          </a:prstGeom>
        </p:spPr>
      </p:pic>
      <p:sp>
        <p:nvSpPr>
          <p:cNvPr id="12" name="TextBox 11"/>
          <p:cNvSpPr txBox="1"/>
          <p:nvPr/>
        </p:nvSpPr>
        <p:spPr>
          <a:xfrm>
            <a:off x="435369" y="667802"/>
            <a:ext cx="7726795" cy="923330"/>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FFFFFF"/>
                </a:solidFill>
                <a:latin typeface="Century Gothic" charset="0"/>
                <a:ea typeface="Century Gothic" charset="0"/>
                <a:cs typeface="Century Gothic" charset="0"/>
              </a:rPr>
              <a:t>32,500 Students on the Atlanta campus</a:t>
            </a:r>
          </a:p>
          <a:p>
            <a:pPr marL="285750" indent="-285750">
              <a:buFont typeface="Arial" panose="020B0604020202020204" pitchFamily="34" charset="0"/>
              <a:buChar char="•"/>
            </a:pPr>
            <a:r>
              <a:rPr lang="en-US" b="1" dirty="0">
                <a:solidFill>
                  <a:srgbClr val="FFFFFF"/>
                </a:solidFill>
                <a:latin typeface="Century Gothic" charset="0"/>
                <a:ea typeface="Century Gothic" charset="0"/>
                <a:cs typeface="Century Gothic" charset="0"/>
              </a:rPr>
              <a:t>Research University status achieved in 1995</a:t>
            </a:r>
          </a:p>
          <a:p>
            <a:pPr marL="285750" indent="-285750">
              <a:buFont typeface="Arial" panose="020B0604020202020204" pitchFamily="34" charset="0"/>
              <a:buChar char="•"/>
            </a:pPr>
            <a:r>
              <a:rPr lang="en-US" b="1" dirty="0">
                <a:solidFill>
                  <a:srgbClr val="FFFFFF"/>
                </a:solidFill>
                <a:latin typeface="Century Gothic" charset="0"/>
                <a:ea typeface="Century Gothic" charset="0"/>
                <a:cs typeface="Century Gothic" charset="0"/>
              </a:rPr>
              <a:t>50,000+ Students as of 2016 with Perimeter College Consolidation</a:t>
            </a:r>
          </a:p>
        </p:txBody>
      </p:sp>
      <p:cxnSp>
        <p:nvCxnSpPr>
          <p:cNvPr id="13" name="Straight Connector 12">
            <a:extLst>
              <a:ext uri="{C183D7F6-B498-43B3-948B-1728B52AA6E4}">
                <adec:decorative xmlns:adec="http://schemas.microsoft.com/office/drawing/2017/decorative" xmlns="" val="1"/>
              </a:ext>
            </a:extLst>
          </p:cNvPr>
          <p:cNvCxnSpPr/>
          <p:nvPr/>
        </p:nvCxnSpPr>
        <p:spPr>
          <a:xfrm>
            <a:off x="723900" y="1700462"/>
            <a:ext cx="7306917" cy="0"/>
          </a:xfrm>
          <a:prstGeom prst="line">
            <a:avLst/>
          </a:prstGeom>
          <a:ln w="28575">
            <a:solidFill>
              <a:srgbClr val="D81E00"/>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CA44DFEE-9018-4091-B2CF-C01DE31258FA}"/>
              </a:ext>
            </a:extLst>
          </p:cNvPr>
          <p:cNvSpPr>
            <a:spLocks noGrp="1"/>
          </p:cNvSpPr>
          <p:nvPr>
            <p:ph type="title"/>
          </p:nvPr>
        </p:nvSpPr>
        <p:spPr/>
        <p:txBody>
          <a:bodyPr/>
          <a:lstStyle/>
          <a:p>
            <a:r>
              <a:rPr lang="en-US" dirty="0"/>
              <a:t>Slide 5</a:t>
            </a:r>
          </a:p>
        </p:txBody>
      </p:sp>
    </p:spTree>
    <p:extLst>
      <p:ext uri="{BB962C8B-B14F-4D97-AF65-F5344CB8AC3E}">
        <p14:creationId xmlns:p14="http://schemas.microsoft.com/office/powerpoint/2010/main" val="2285545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369A4F2-4D48-4448-824E-B43B850D1802}"/>
              </a:ext>
            </a:extLst>
          </p:cNvPr>
          <p:cNvSpPr>
            <a:spLocks noGrp="1"/>
          </p:cNvSpPr>
          <p:nvPr>
            <p:ph type="title"/>
          </p:nvPr>
        </p:nvSpPr>
        <p:spPr/>
        <p:txBody>
          <a:bodyPr/>
          <a:lstStyle/>
          <a:p>
            <a:r>
              <a:rPr lang="en-US" dirty="0"/>
              <a:t>Slide 6</a:t>
            </a:r>
          </a:p>
        </p:txBody>
      </p:sp>
      <p:sp>
        <p:nvSpPr>
          <p:cNvPr id="3" name="Slide Number Placeholder 2"/>
          <p:cNvSpPr>
            <a:spLocks noGrp="1"/>
          </p:cNvSpPr>
          <p:nvPr>
            <p:ph type="sldNum" sz="quarter" idx="4294967295"/>
          </p:nvPr>
        </p:nvSpPr>
        <p:spPr>
          <a:xfrm>
            <a:off x="0" y="6356350"/>
            <a:ext cx="2743200" cy="365125"/>
          </a:xfrm>
        </p:spPr>
        <p:txBody>
          <a:bodyPr/>
          <a:lstStyle/>
          <a:p>
            <a:pPr>
              <a:defRPr/>
            </a:pPr>
            <a:fld id="{0F113784-5F74-45F9-AF18-C3F72479ABD3}" type="slidenum">
              <a:rPr lang="en-US" smtClean="0"/>
              <a:pPr>
                <a:defRPr/>
              </a:pPr>
              <a:t>7</a:t>
            </a:fld>
            <a:endParaRPr lang="en-US" dirty="0"/>
          </a:p>
        </p:txBody>
      </p:sp>
      <p:pic>
        <p:nvPicPr>
          <p:cNvPr id="4104" name="Picture 8" descr="atlanta walking tour sweet aubu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2"/>
            <a:ext cx="12192000" cy="689068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auburn Ave pics"/>
          <p:cNvSpPr>
            <a:spLocks noChangeAspect="1" noChangeArrowheads="1"/>
          </p:cNvSpPr>
          <p:nvPr/>
        </p:nvSpPr>
        <p:spPr bwMode="auto">
          <a:xfrm>
            <a:off x="1633388" y="-101575"/>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US" sz="1266"/>
          </a:p>
        </p:txBody>
      </p:sp>
      <p:pic>
        <p:nvPicPr>
          <p:cNvPr id="7" name="Picture 6" descr="Photo of m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 y="3730833"/>
            <a:ext cx="4086225" cy="30598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hoto of city corne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771" y="4086745"/>
            <a:ext cx="3014483" cy="2514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thekingcenter.org/sites/default/files/styles/mixed_media_slideshow/public/3rd%20King%20Family%20Home.JPG?itok=8NxNj-H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2108" y="646138"/>
            <a:ext cx="3014608" cy="226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52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Graduation Rates by Race &amp; Ethnicity</a:t>
            </a:r>
          </a:p>
        </p:txBody>
      </p:sp>
      <p:sp>
        <p:nvSpPr>
          <p:cNvPr id="13" name="TextBox 12"/>
          <p:cNvSpPr txBox="1"/>
          <p:nvPr/>
        </p:nvSpPr>
        <p:spPr>
          <a:xfrm>
            <a:off x="2245254" y="5423023"/>
            <a:ext cx="1176951" cy="338554"/>
          </a:xfrm>
          <a:prstGeom prst="rect">
            <a:avLst/>
          </a:prstGeom>
          <a:noFill/>
        </p:spPr>
        <p:txBody>
          <a:bodyPr wrap="square" rtlCol="0">
            <a:spAutoFit/>
          </a:bodyPr>
          <a:lstStyle/>
          <a:p>
            <a:pPr algn="ctr"/>
            <a:r>
              <a:rPr lang="en-US" sz="1600" b="1" dirty="0">
                <a:solidFill>
                  <a:schemeClr val="bg1">
                    <a:lumMod val="95000"/>
                  </a:schemeClr>
                </a:solidFill>
                <a:latin typeface="Century Gothic" charset="0"/>
                <a:ea typeface="Century Gothic" charset="0"/>
                <a:cs typeface="Century Gothic" charset="0"/>
              </a:rPr>
              <a:t>No FLC</a:t>
            </a:r>
          </a:p>
        </p:txBody>
      </p:sp>
      <p:sp>
        <p:nvSpPr>
          <p:cNvPr id="14" name="TextBox 13"/>
          <p:cNvSpPr txBox="1"/>
          <p:nvPr/>
        </p:nvSpPr>
        <p:spPr>
          <a:xfrm>
            <a:off x="3793397" y="5423023"/>
            <a:ext cx="1176951" cy="338554"/>
          </a:xfrm>
          <a:prstGeom prst="rect">
            <a:avLst/>
          </a:prstGeom>
          <a:noFill/>
        </p:spPr>
        <p:txBody>
          <a:bodyPr wrap="square" rtlCol="0">
            <a:spAutoFit/>
          </a:bodyPr>
          <a:lstStyle/>
          <a:p>
            <a:pPr algn="ctr"/>
            <a:r>
              <a:rPr lang="en-US" sz="1600" b="1" dirty="0">
                <a:solidFill>
                  <a:schemeClr val="bg1">
                    <a:lumMod val="95000"/>
                  </a:schemeClr>
                </a:solidFill>
                <a:latin typeface="Century Gothic" charset="0"/>
                <a:ea typeface="Century Gothic" charset="0"/>
                <a:cs typeface="Century Gothic" charset="0"/>
              </a:rPr>
              <a:t>FLC</a:t>
            </a:r>
          </a:p>
        </p:txBody>
      </p:sp>
      <p:sp>
        <p:nvSpPr>
          <p:cNvPr id="15" name="TextBox 14"/>
          <p:cNvSpPr txBox="1"/>
          <p:nvPr/>
        </p:nvSpPr>
        <p:spPr>
          <a:xfrm>
            <a:off x="7260872" y="5423023"/>
            <a:ext cx="1176951" cy="338554"/>
          </a:xfrm>
          <a:prstGeom prst="rect">
            <a:avLst/>
          </a:prstGeom>
          <a:noFill/>
        </p:spPr>
        <p:txBody>
          <a:bodyPr wrap="square" rtlCol="0">
            <a:spAutoFit/>
          </a:bodyPr>
          <a:lstStyle/>
          <a:p>
            <a:pPr algn="ctr"/>
            <a:r>
              <a:rPr lang="en-US" sz="1600" b="1" dirty="0">
                <a:solidFill>
                  <a:schemeClr val="bg1">
                    <a:lumMod val="95000"/>
                  </a:schemeClr>
                </a:solidFill>
                <a:latin typeface="Century Gothic" charset="0"/>
                <a:ea typeface="Century Gothic" charset="0"/>
                <a:cs typeface="Century Gothic" charset="0"/>
              </a:rPr>
              <a:t>No FLC</a:t>
            </a:r>
          </a:p>
        </p:txBody>
      </p:sp>
      <p:sp>
        <p:nvSpPr>
          <p:cNvPr id="16" name="TextBox 15"/>
          <p:cNvSpPr txBox="1"/>
          <p:nvPr/>
        </p:nvSpPr>
        <p:spPr>
          <a:xfrm>
            <a:off x="8809015" y="5423023"/>
            <a:ext cx="1176951" cy="338554"/>
          </a:xfrm>
          <a:prstGeom prst="rect">
            <a:avLst/>
          </a:prstGeom>
          <a:noFill/>
        </p:spPr>
        <p:txBody>
          <a:bodyPr wrap="square" rtlCol="0">
            <a:spAutoFit/>
          </a:bodyPr>
          <a:lstStyle/>
          <a:p>
            <a:pPr algn="ctr"/>
            <a:r>
              <a:rPr lang="en-US" sz="1600" b="1" dirty="0">
                <a:solidFill>
                  <a:schemeClr val="bg1">
                    <a:lumMod val="95000"/>
                  </a:schemeClr>
                </a:solidFill>
                <a:latin typeface="Century Gothic" charset="0"/>
                <a:ea typeface="Century Gothic" charset="0"/>
                <a:cs typeface="Century Gothic" charset="0"/>
              </a:rPr>
              <a:t>FLC</a:t>
            </a:r>
          </a:p>
        </p:txBody>
      </p:sp>
      <p:sp>
        <p:nvSpPr>
          <p:cNvPr id="17" name="TextBox 16"/>
          <p:cNvSpPr txBox="1"/>
          <p:nvPr/>
        </p:nvSpPr>
        <p:spPr>
          <a:xfrm>
            <a:off x="1625847" y="1508805"/>
            <a:ext cx="8476096" cy="523220"/>
          </a:xfrm>
          <a:prstGeom prst="rect">
            <a:avLst/>
          </a:prstGeom>
          <a:noFill/>
        </p:spPr>
        <p:txBody>
          <a:bodyPr wrap="square" rtlCol="0">
            <a:spAutoFit/>
          </a:bodyPr>
          <a:lstStyle/>
          <a:p>
            <a:r>
              <a:rPr lang="en-US" sz="2800" dirty="0">
                <a:solidFill>
                  <a:srgbClr val="0539A6"/>
                </a:solidFill>
                <a:latin typeface="Century Gothic" charset="0"/>
                <a:ea typeface="Century Gothic" charset="0"/>
                <a:cs typeface="Century Gothic" charset="0"/>
                <a:sym typeface="Verdana" pitchFamily="34" charset="0"/>
              </a:rPr>
              <a:t>Where we were: </a:t>
            </a:r>
            <a:r>
              <a:rPr lang="en-US" sz="2800" dirty="0">
                <a:solidFill>
                  <a:srgbClr val="5B6772"/>
                </a:solidFill>
                <a:latin typeface="Century Gothic" charset="0"/>
                <a:ea typeface="Century Gothic" charset="0"/>
                <a:cs typeface="Century Gothic" charset="0"/>
                <a:sym typeface="Verdana" pitchFamily="34" charset="0"/>
              </a:rPr>
              <a:t>2003</a:t>
            </a:r>
            <a:endParaRPr lang="en-US" sz="2800" dirty="0">
              <a:solidFill>
                <a:srgbClr val="0539A6"/>
              </a:solidFill>
              <a:latin typeface="Century Gothic" charset="0"/>
              <a:ea typeface="Century Gothic" charset="0"/>
              <a:cs typeface="Century Gothic" charset="0"/>
              <a:sym typeface="Verdana" pitchFamily="34" charset="0"/>
            </a:endParaRPr>
          </a:p>
        </p:txBody>
      </p:sp>
      <p:graphicFrame>
        <p:nvGraphicFramePr>
          <p:cNvPr id="18" name="Content Placeholder 13" descr="White: 31.6%, African American: 25.6%, Hispanic: 22%"/>
          <p:cNvGraphicFramePr>
            <a:graphicFrameLocks noGrp="1"/>
          </p:cNvGraphicFramePr>
          <p:nvPr>
            <p:ph idx="1"/>
            <p:extLst>
              <p:ext uri="{D42A27DB-BD31-4B8C-83A1-F6EECF244321}">
                <p14:modId xmlns:p14="http://schemas.microsoft.com/office/powerpoint/2010/main" val="380409392"/>
              </p:ext>
            </p:extLst>
          </p:nvPr>
        </p:nvGraphicFramePr>
        <p:xfrm>
          <a:off x="1215157" y="2048354"/>
          <a:ext cx="9708654" cy="4465304"/>
        </p:xfrm>
        <a:graphic>
          <a:graphicData uri="http://schemas.openxmlformats.org/drawingml/2006/chart">
            <c:chart xmlns:c="http://schemas.openxmlformats.org/drawingml/2006/chart" xmlns:r="http://schemas.openxmlformats.org/officeDocument/2006/relationships" r:id="rId2"/>
          </a:graphicData>
        </a:graphic>
      </p:graphicFrame>
      <p:cxnSp>
        <p:nvCxnSpPr>
          <p:cNvPr id="19" name="Straight Connector 18">
            <a:extLst>
              <a:ext uri="{C183D7F6-B498-43B3-948B-1728B52AA6E4}">
                <adec:decorative xmlns:adec="http://schemas.microsoft.com/office/drawing/2017/decorative" xmlns="" val="1"/>
              </a:ext>
            </a:extLst>
          </p:cNvPr>
          <p:cNvCxnSpPr/>
          <p:nvPr/>
        </p:nvCxnSpPr>
        <p:spPr>
          <a:xfrm>
            <a:off x="3918857" y="4572000"/>
            <a:ext cx="0" cy="424543"/>
          </a:xfrm>
          <a:prstGeom prst="line">
            <a:avLst/>
          </a:prstGeom>
          <a:ln>
            <a:solidFill>
              <a:srgbClr val="0539A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xmlns="" val="1"/>
              </a:ext>
            </a:extLst>
          </p:cNvPr>
          <p:cNvCxnSpPr/>
          <p:nvPr/>
        </p:nvCxnSpPr>
        <p:spPr>
          <a:xfrm>
            <a:off x="6074228" y="4572000"/>
            <a:ext cx="0" cy="424543"/>
          </a:xfrm>
          <a:prstGeom prst="line">
            <a:avLst/>
          </a:prstGeom>
          <a:ln>
            <a:solidFill>
              <a:srgbClr val="5B677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xmlns="" val="1"/>
              </a:ext>
            </a:extLst>
          </p:cNvPr>
          <p:cNvCxnSpPr/>
          <p:nvPr/>
        </p:nvCxnSpPr>
        <p:spPr>
          <a:xfrm>
            <a:off x="8180613" y="4572000"/>
            <a:ext cx="0" cy="6204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544783" y="5053691"/>
            <a:ext cx="837089" cy="369332"/>
          </a:xfrm>
          <a:prstGeom prst="rect">
            <a:avLst/>
          </a:prstGeom>
          <a:noFill/>
        </p:spPr>
        <p:txBody>
          <a:bodyPr wrap="none" rtlCol="0">
            <a:spAutoFit/>
          </a:bodyPr>
          <a:lstStyle/>
          <a:p>
            <a:r>
              <a:rPr lang="en-US" dirty="0">
                <a:latin typeface="Century Gothic" charset="0"/>
                <a:ea typeface="Century Gothic" charset="0"/>
                <a:cs typeface="Century Gothic" charset="0"/>
              </a:rPr>
              <a:t>WHITE</a:t>
            </a:r>
          </a:p>
        </p:txBody>
      </p:sp>
      <p:sp>
        <p:nvSpPr>
          <p:cNvPr id="22" name="TextBox 21"/>
          <p:cNvSpPr txBox="1"/>
          <p:nvPr/>
        </p:nvSpPr>
        <p:spPr>
          <a:xfrm>
            <a:off x="5340096" y="4965192"/>
            <a:ext cx="1548140" cy="646331"/>
          </a:xfrm>
          <a:prstGeom prst="rect">
            <a:avLst/>
          </a:prstGeom>
          <a:noFill/>
        </p:spPr>
        <p:txBody>
          <a:bodyPr wrap="square" rtlCol="0">
            <a:spAutoFit/>
          </a:bodyPr>
          <a:lstStyle/>
          <a:p>
            <a:pPr algn="ctr"/>
            <a:r>
              <a:rPr lang="en-US" dirty="0">
                <a:latin typeface="Century Gothic" charset="0"/>
                <a:ea typeface="Century Gothic" charset="0"/>
                <a:cs typeface="Century Gothic" charset="0"/>
              </a:rPr>
              <a:t>AFRICAN</a:t>
            </a:r>
          </a:p>
          <a:p>
            <a:pPr algn="ctr"/>
            <a:r>
              <a:rPr lang="en-US" dirty="0">
                <a:latin typeface="Century Gothic" charset="0"/>
                <a:ea typeface="Century Gothic" charset="0"/>
                <a:cs typeface="Century Gothic" charset="0"/>
              </a:rPr>
              <a:t>AMERICAN</a:t>
            </a:r>
          </a:p>
        </p:txBody>
      </p:sp>
      <p:sp>
        <p:nvSpPr>
          <p:cNvPr id="23" name="TextBox 22"/>
          <p:cNvSpPr txBox="1"/>
          <p:nvPr/>
        </p:nvSpPr>
        <p:spPr>
          <a:xfrm>
            <a:off x="7609936" y="5148612"/>
            <a:ext cx="1229824" cy="369332"/>
          </a:xfrm>
          <a:prstGeom prst="rect">
            <a:avLst/>
          </a:prstGeom>
          <a:noFill/>
        </p:spPr>
        <p:txBody>
          <a:bodyPr wrap="none" rtlCol="0">
            <a:spAutoFit/>
          </a:bodyPr>
          <a:lstStyle/>
          <a:p>
            <a:r>
              <a:rPr lang="en-US">
                <a:latin typeface="Century Gothic" charset="0"/>
                <a:ea typeface="Century Gothic" charset="0"/>
                <a:cs typeface="Century Gothic" charset="0"/>
              </a:rPr>
              <a:t>HISPANIC</a:t>
            </a:r>
            <a:endParaRPr lang="en-US" dirty="0">
              <a:latin typeface="Century Gothic" charset="0"/>
              <a:ea typeface="Century Gothic" charset="0"/>
              <a:cs typeface="Century Gothic" charset="0"/>
            </a:endParaRPr>
          </a:p>
        </p:txBody>
      </p:sp>
    </p:spTree>
    <p:extLst>
      <p:ext uri="{BB962C8B-B14F-4D97-AF65-F5344CB8AC3E}">
        <p14:creationId xmlns:p14="http://schemas.microsoft.com/office/powerpoint/2010/main" val="2491815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Underrepresented minorities. Fall 2008: 53%, fall 2009: 53%, fall 2010: 54%, fall 2011: 56%, fall 2012: 59%, fall 2013: 60%, fall 2014: 63%, fall 2015: 65%, fall 2016: 66%, fall 2017: 67%"/>
          <p:cNvGraphicFramePr>
            <a:graphicFrameLocks noGrp="1"/>
          </p:cNvGraphicFramePr>
          <p:nvPr>
            <p:ph idx="1"/>
            <p:extLst>
              <p:ext uri="{D42A27DB-BD31-4B8C-83A1-F6EECF244321}">
                <p14:modId xmlns:p14="http://schemas.microsoft.com/office/powerpoint/2010/main" val="2156789351"/>
              </p:ext>
            </p:extLst>
          </p:nvPr>
        </p:nvGraphicFramePr>
        <p:xfrm>
          <a:off x="300039" y="1703154"/>
          <a:ext cx="7512874" cy="446284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a:t>Changing Demographics: Race &amp; Ethnicity</a:t>
            </a:r>
          </a:p>
        </p:txBody>
      </p:sp>
      <p:pic>
        <p:nvPicPr>
          <p:cNvPr id="7" name="Picture 6" descr="Photo of students leaving class at Georgetown university "/>
          <p:cNvPicPr>
            <a:picLocks noChangeAspect="1"/>
          </p:cNvPicPr>
          <p:nvPr/>
        </p:nvPicPr>
        <p:blipFill rotWithShape="1">
          <a:blip r:embed="rId3" cstate="print">
            <a:extLst>
              <a:ext uri="{28A0092B-C50C-407E-A947-70E740481C1C}">
                <a14:useLocalDpi xmlns:a14="http://schemas.microsoft.com/office/drawing/2010/main" val="0"/>
              </a:ext>
            </a:extLst>
          </a:blip>
          <a:srcRect l="19423" r="27452"/>
          <a:stretch/>
        </p:blipFill>
        <p:spPr>
          <a:xfrm>
            <a:off x="8074152" y="1794116"/>
            <a:ext cx="3483864" cy="4371886"/>
          </a:xfrm>
          <a:prstGeom prst="rect">
            <a:avLst/>
          </a:prstGeom>
        </p:spPr>
      </p:pic>
    </p:spTree>
    <p:extLst>
      <p:ext uri="{BB962C8B-B14F-4D97-AF65-F5344CB8AC3E}">
        <p14:creationId xmlns:p14="http://schemas.microsoft.com/office/powerpoint/2010/main" val="3011084292"/>
      </p:ext>
    </p:extLst>
  </p:cSld>
  <p:clrMapOvr>
    <a:masterClrMapping/>
  </p:clrMapOvr>
</p:sld>
</file>

<file path=ppt/theme/theme1.xml><?xml version="1.0" encoding="utf-8"?>
<a:theme xmlns:a="http://schemas.openxmlformats.org/drawingml/2006/main" name="Office Theme">
  <a:themeElements>
    <a:clrScheme name="Custom 3">
      <a:dk1>
        <a:srgbClr val="BBE4FF"/>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latin typeface="Century Gothic" charset="0"/>
            <a:ea typeface="Century Gothic" charset="0"/>
            <a:cs typeface="Century Gothic"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4686C6"/>
    </a:accent1>
    <a:accent2>
      <a:srgbClr val="333399"/>
    </a:accent2>
    <a:accent3>
      <a:srgbClr val="FFFFFF"/>
    </a:accent3>
    <a:accent4>
      <a:srgbClr val="000000"/>
    </a:accent4>
    <a:accent5>
      <a:srgbClr val="B0C3DF"/>
    </a:accent5>
    <a:accent6>
      <a:srgbClr val="2D2D8A"/>
    </a:accent6>
    <a:hlink>
      <a:srgbClr val="009999"/>
    </a:hlink>
    <a:folHlink>
      <a:srgbClr val="99CC00"/>
    </a:folHlink>
  </a:clrScheme>
  <a:fontScheme name="Default - Title Slide">
    <a:majorFont>
      <a:latin typeface="Tahoma"/>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69080</TotalTime>
  <Words>1358</Words>
  <Application>Microsoft Office PowerPoint</Application>
  <PresentationFormat>Widescreen</PresentationFormat>
  <Paragraphs>490</Paragraphs>
  <Slides>58</Slides>
  <Notes>18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58</vt:i4>
      </vt:variant>
    </vt:vector>
  </HeadingPairs>
  <TitlesOfParts>
    <vt:vector size="73" baseType="lpstr">
      <vt:lpstr>ＭＳ Ｐゴシック</vt:lpstr>
      <vt:lpstr>Arial</vt:lpstr>
      <vt:lpstr>Calibri</vt:lpstr>
      <vt:lpstr>Calibri Light</vt:lpstr>
      <vt:lpstr>Century</vt:lpstr>
      <vt:lpstr>Century Gothic</vt:lpstr>
      <vt:lpstr>Gill Sans</vt:lpstr>
      <vt:lpstr>Helvetica</vt:lpstr>
      <vt:lpstr>Helvetica Light</vt:lpstr>
      <vt:lpstr>Shonar Bangla</vt:lpstr>
      <vt:lpstr>Symbol</vt:lpstr>
      <vt:lpstr>Times New Roman</vt:lpstr>
      <vt:lpstr>Verdana</vt:lpstr>
      <vt:lpstr>Office Theme</vt:lpstr>
      <vt:lpstr>1_Office Theme</vt:lpstr>
      <vt:lpstr>OSEP Disclaimer </vt:lpstr>
      <vt:lpstr>Slide 1</vt:lpstr>
      <vt:lpstr>The Challenge in Front of Us</vt:lpstr>
      <vt:lpstr>Percent of Low-Income Students in Public Schools</vt:lpstr>
      <vt:lpstr>Changing Demographics</vt:lpstr>
      <vt:lpstr>Slide 5</vt:lpstr>
      <vt:lpstr>Slide 6</vt:lpstr>
      <vt:lpstr>Graduation Rates by Race &amp; Ethnicity</vt:lpstr>
      <vt:lpstr>Changing Demographics: Race &amp; Ethnicity</vt:lpstr>
      <vt:lpstr>Low-Income Students</vt:lpstr>
      <vt:lpstr>Slide 10</vt:lpstr>
      <vt:lpstr>Slide 11</vt:lpstr>
      <vt:lpstr>Slide 12 </vt:lpstr>
      <vt:lpstr>Slide 13</vt:lpstr>
      <vt:lpstr>Summer Melt</vt:lpstr>
      <vt:lpstr>The Hidden Obstacles to Enrollment</vt:lpstr>
      <vt:lpstr>Personalized Interactions Before Enrollment     Source: EAB</vt:lpstr>
      <vt:lpstr>Slide 17</vt:lpstr>
      <vt:lpstr>Slide 18</vt:lpstr>
      <vt:lpstr>Slide 19</vt:lpstr>
      <vt:lpstr>Slide 20</vt:lpstr>
      <vt:lpstr>Slide 21</vt:lpstr>
      <vt:lpstr>Overwhelming Choices</vt:lpstr>
      <vt:lpstr>Academic Guides with Live Job Data</vt:lpstr>
      <vt:lpstr>Freshman Learning Communities &amp; Meta Majors</vt:lpstr>
      <vt:lpstr>Slide 25</vt:lpstr>
      <vt:lpstr>Meta Majors</vt:lpstr>
      <vt:lpstr>Slide 27</vt:lpstr>
      <vt:lpstr>Strengthening Math Pathways</vt:lpstr>
      <vt:lpstr>Adaptive Learning at Scale</vt:lpstr>
      <vt:lpstr>Eliminating Bottlenecks: Peer Tutors</vt:lpstr>
      <vt:lpstr>Slide 31</vt:lpstr>
      <vt:lpstr>Slide 32</vt:lpstr>
      <vt:lpstr>Panther Retention Grants  </vt:lpstr>
      <vt:lpstr>Slide 34</vt:lpstr>
      <vt:lpstr>Slide 35</vt:lpstr>
      <vt:lpstr>Advisement: GPS Advising</vt:lpstr>
      <vt:lpstr>Academic Program Maps: B.S. in Chemistry</vt:lpstr>
      <vt:lpstr>Alerts Based on Historical RPG Data</vt:lpstr>
      <vt:lpstr>Slide 39</vt:lpstr>
      <vt:lpstr>Results: Increased Retention</vt:lpstr>
      <vt:lpstr>Results: Decline in Time to Degree</vt:lpstr>
      <vt:lpstr>Slide 42</vt:lpstr>
      <vt:lpstr>Confounding Expectations</vt:lpstr>
      <vt:lpstr>Slide 44</vt:lpstr>
      <vt:lpstr>Overwhelming Choices</vt:lpstr>
      <vt:lpstr>Growing Recognition</vt:lpstr>
      <vt:lpstr>The Cost of Inaction</vt:lpstr>
      <vt:lpstr>Georgia State Undergraduate Degrees Awarded</vt:lpstr>
      <vt:lpstr>Bachelor’s Degrees Awarded Annually</vt:lpstr>
      <vt:lpstr>Graduation Rates by Race &amp; Ethnicity</vt:lpstr>
      <vt:lpstr>#1 in Degrees Conferred to African Americans</vt:lpstr>
      <vt:lpstr>2017 Brookings Institution Social Mobility Ranking</vt:lpstr>
      <vt:lpstr>Overwhelming Choices</vt:lpstr>
      <vt:lpstr>Overwhelming Choices</vt:lpstr>
      <vt:lpstr>Overwhelming Choices</vt:lpstr>
      <vt:lpstr>Slide 56</vt:lpstr>
      <vt:lpstr>OSEP Disclaimer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Coukoulis, Nicholas</cp:lastModifiedBy>
  <cp:revision>722</cp:revision>
  <cp:lastPrinted>2018-05-31T12:08:19Z</cp:lastPrinted>
  <dcterms:created xsi:type="dcterms:W3CDTF">2016-06-21T19:07:53Z</dcterms:created>
  <dcterms:modified xsi:type="dcterms:W3CDTF">2018-07-19T16:24:58Z</dcterms:modified>
</cp:coreProperties>
</file>