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734" r:id="rId5"/>
    <p:sldMasterId id="2147483747" r:id="rId6"/>
    <p:sldMasterId id="2147483760" r:id="rId7"/>
    <p:sldMasterId id="2147483782" r:id="rId8"/>
    <p:sldMasterId id="2147483799" r:id="rId9"/>
    <p:sldMasterId id="2147483811" r:id="rId10"/>
    <p:sldMasterId id="2147483830" r:id="rId11"/>
    <p:sldMasterId id="2147483839" r:id="rId12"/>
  </p:sldMasterIdLst>
  <p:notesMasterIdLst>
    <p:notesMasterId r:id="rId74"/>
  </p:notesMasterIdLst>
  <p:handoutMasterIdLst>
    <p:handoutMasterId r:id="rId75"/>
  </p:handoutMasterIdLst>
  <p:sldIdLst>
    <p:sldId id="269" r:id="rId13"/>
    <p:sldId id="855" r:id="rId14"/>
    <p:sldId id="337" r:id="rId15"/>
    <p:sldId id="313" r:id="rId16"/>
    <p:sldId id="314" r:id="rId17"/>
    <p:sldId id="315" r:id="rId18"/>
    <p:sldId id="292" r:id="rId19"/>
    <p:sldId id="319" r:id="rId20"/>
    <p:sldId id="336" r:id="rId21"/>
    <p:sldId id="291" r:id="rId22"/>
    <p:sldId id="339" r:id="rId23"/>
    <p:sldId id="332" r:id="rId24"/>
    <p:sldId id="282" r:id="rId25"/>
    <p:sldId id="331" r:id="rId26"/>
    <p:sldId id="283" r:id="rId27"/>
    <p:sldId id="316" r:id="rId28"/>
    <p:sldId id="320" r:id="rId29"/>
    <p:sldId id="323" r:id="rId30"/>
    <p:sldId id="325" r:id="rId31"/>
    <p:sldId id="275" r:id="rId32"/>
    <p:sldId id="324" r:id="rId33"/>
    <p:sldId id="299" r:id="rId34"/>
    <p:sldId id="333" r:id="rId35"/>
    <p:sldId id="293" r:id="rId36"/>
    <p:sldId id="298" r:id="rId37"/>
    <p:sldId id="334" r:id="rId38"/>
    <p:sldId id="305" r:id="rId39"/>
    <p:sldId id="306" r:id="rId40"/>
    <p:sldId id="307" r:id="rId41"/>
    <p:sldId id="308" r:id="rId42"/>
    <p:sldId id="335" r:id="rId43"/>
    <p:sldId id="309" r:id="rId44"/>
    <p:sldId id="302" r:id="rId45"/>
    <p:sldId id="303" r:id="rId46"/>
    <p:sldId id="310" r:id="rId47"/>
    <p:sldId id="1816" r:id="rId48"/>
    <p:sldId id="1817" r:id="rId49"/>
    <p:sldId id="1818" r:id="rId50"/>
    <p:sldId id="1819" r:id="rId51"/>
    <p:sldId id="1820" r:id="rId52"/>
    <p:sldId id="1821" r:id="rId53"/>
    <p:sldId id="1822" r:id="rId54"/>
    <p:sldId id="1823" r:id="rId55"/>
    <p:sldId id="513" r:id="rId56"/>
    <p:sldId id="1808" r:id="rId57"/>
    <p:sldId id="1809" r:id="rId58"/>
    <p:sldId id="1801" r:id="rId59"/>
    <p:sldId id="1810" r:id="rId60"/>
    <p:sldId id="1812" r:id="rId61"/>
    <p:sldId id="1802" r:id="rId62"/>
    <p:sldId id="1803" r:id="rId63"/>
    <p:sldId id="1804" r:id="rId64"/>
    <p:sldId id="1813" r:id="rId65"/>
    <p:sldId id="1814" r:id="rId66"/>
    <p:sldId id="1815" r:id="rId67"/>
    <p:sldId id="503" r:id="rId68"/>
    <p:sldId id="505" r:id="rId69"/>
    <p:sldId id="267" r:id="rId70"/>
    <p:sldId id="277" r:id="rId71"/>
    <p:sldId id="301" r:id="rId72"/>
    <p:sldId id="327" r:id="rId73"/>
  </p:sldIdLst>
  <p:sldSz cx="12192000" cy="6858000"/>
  <p:notesSz cx="6858000" cy="3248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20" userDrawn="1">
          <p15:clr>
            <a:srgbClr val="A4A3A4"/>
          </p15:clr>
        </p15:guide>
        <p15:guide id="4" pos="384" userDrawn="1">
          <p15:clr>
            <a:srgbClr val="A4A3A4"/>
          </p15:clr>
        </p15:guide>
        <p15:guide id="5" pos="7296" userDrawn="1">
          <p15:clr>
            <a:srgbClr val="A4A3A4"/>
          </p15:clr>
        </p15:guide>
        <p15:guide id="6" orient="horz" pos="1008" userDrawn="1">
          <p15:clr>
            <a:srgbClr val="A4A3A4"/>
          </p15:clr>
        </p15:guide>
        <p15:guide id="7" pos="4992" userDrawn="1">
          <p15:clr>
            <a:srgbClr val="A4A3A4"/>
          </p15:clr>
        </p15:guide>
        <p15:guide id="8" pos="2688" userDrawn="1">
          <p15:clr>
            <a:srgbClr val="A4A3A4"/>
          </p15:clr>
        </p15:guide>
        <p15:guide id="9" pos="5280" userDrawn="1">
          <p15:clr>
            <a:srgbClr val="A4A3A4"/>
          </p15:clr>
        </p15:guide>
        <p15:guide id="10" pos="2400" userDrawn="1">
          <p15:clr>
            <a:srgbClr val="A4A3A4"/>
          </p15:clr>
        </p15:guide>
        <p15:guide id="11" orient="horz" pos="31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des, Geoffrey" initials="RG" lastIdx="1" clrIdx="0">
    <p:extLst>
      <p:ext uri="{19B8F6BF-5375-455C-9EA6-DF929625EA0E}">
        <p15:presenceInfo xmlns:p15="http://schemas.microsoft.com/office/powerpoint/2012/main" userId="S::Geoffrey.Rhodes@ed.gov::4b1e40e4-1e67-4f99-b345-1c6bbbe1ba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B37"/>
    <a:srgbClr val="2C506A"/>
    <a:srgbClr val="53565A"/>
    <a:srgbClr val="2CA34E"/>
    <a:srgbClr val="81C14A"/>
    <a:srgbClr val="215070"/>
    <a:srgbClr val="008710"/>
    <a:srgbClr val="375A71"/>
    <a:srgbClr val="2D8700"/>
    <a:srgbClr val="4C8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2455F-F7DC-4696-8EF9-5CEFED446C84}" v="4" dt="2020-07-17T20:45:35.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74887" autoAdjust="0"/>
  </p:normalViewPr>
  <p:slideViewPr>
    <p:cSldViewPr showGuides="1">
      <p:cViewPr varScale="1">
        <p:scale>
          <a:sx n="71" d="100"/>
          <a:sy n="71" d="100"/>
        </p:scale>
        <p:origin x="84" y="378"/>
      </p:cViewPr>
      <p:guideLst>
        <p:guide orient="horz" pos="2160"/>
        <p:guide pos="3840"/>
        <p:guide orient="horz" pos="720"/>
        <p:guide pos="384"/>
        <p:guide pos="7296"/>
        <p:guide orient="horz" pos="1008"/>
        <p:guide pos="4992"/>
        <p:guide pos="2688"/>
        <p:guide pos="5280"/>
        <p:guide pos="2400"/>
        <p:guide orient="horz" pos="31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6" d="100"/>
          <a:sy n="86" d="100"/>
        </p:scale>
        <p:origin x="374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x, Teri" userId="S::tmarx@air.org::7bafbcba-88aa-4d3b-b729-b9b665920963" providerId="AD" clId="Web-{82E5230D-CE1C-4CC7-B632-68247C98735D}"/>
    <pc:docChg chg="modSld sldOrd">
      <pc:chgData name="Marx, Teri" userId="S::tmarx@air.org::7bafbcba-88aa-4d3b-b729-b9b665920963" providerId="AD" clId="Web-{82E5230D-CE1C-4CC7-B632-68247C98735D}" dt="2020-07-16T13:38:19.349" v="32"/>
      <pc:docMkLst>
        <pc:docMk/>
      </pc:docMkLst>
      <pc:sldChg chg="modNotes">
        <pc:chgData name="Marx, Teri" userId="S::tmarx@air.org::7bafbcba-88aa-4d3b-b729-b9b665920963" providerId="AD" clId="Web-{82E5230D-CE1C-4CC7-B632-68247C98735D}" dt="2020-07-16T13:36:10.393" v="26"/>
        <pc:sldMkLst>
          <pc:docMk/>
          <pc:sldMk cId="0" sldId="256"/>
        </pc:sldMkLst>
      </pc:sldChg>
      <pc:sldChg chg="modNotes">
        <pc:chgData name="Marx, Teri" userId="S::tmarx@air.org::7bafbcba-88aa-4d3b-b729-b9b665920963" providerId="AD" clId="Web-{82E5230D-CE1C-4CC7-B632-68247C98735D}" dt="2020-07-16T13:38:09.395" v="28"/>
        <pc:sldMkLst>
          <pc:docMk/>
          <pc:sldMk cId="1911242348" sldId="267"/>
        </pc:sldMkLst>
      </pc:sldChg>
      <pc:sldChg chg="modNotes">
        <pc:chgData name="Marx, Teri" userId="S::tmarx@air.org::7bafbcba-88aa-4d3b-b729-b9b665920963" providerId="AD" clId="Web-{82E5230D-CE1C-4CC7-B632-68247C98735D}" dt="2020-07-16T13:34:26.923" v="0"/>
        <pc:sldMkLst>
          <pc:docMk/>
          <pc:sldMk cId="1915748060" sldId="269"/>
        </pc:sldMkLst>
      </pc:sldChg>
      <pc:sldChg chg="modNotes">
        <pc:chgData name="Marx, Teri" userId="S::tmarx@air.org::7bafbcba-88aa-4d3b-b729-b9b665920963" providerId="AD" clId="Web-{82E5230D-CE1C-4CC7-B632-68247C98735D}" dt="2020-07-16T13:35:41.299" v="20"/>
        <pc:sldMkLst>
          <pc:docMk/>
          <pc:sldMk cId="631124991" sldId="275"/>
        </pc:sldMkLst>
      </pc:sldChg>
      <pc:sldChg chg="modNotes">
        <pc:chgData name="Marx, Teri" userId="S::tmarx@air.org::7bafbcba-88aa-4d3b-b729-b9b665920963" providerId="AD" clId="Web-{82E5230D-CE1C-4CC7-B632-68247C98735D}" dt="2020-07-16T13:38:14.817" v="29"/>
        <pc:sldMkLst>
          <pc:docMk/>
          <pc:sldMk cId="1762815629" sldId="277"/>
        </pc:sldMkLst>
      </pc:sldChg>
      <pc:sldChg chg="modNotes">
        <pc:chgData name="Marx, Teri" userId="S::tmarx@air.org::7bafbcba-88aa-4d3b-b729-b9b665920963" providerId="AD" clId="Web-{82E5230D-CE1C-4CC7-B632-68247C98735D}" dt="2020-07-16T13:35:11.549" v="13"/>
        <pc:sldMkLst>
          <pc:docMk/>
          <pc:sldMk cId="3958490426" sldId="282"/>
        </pc:sldMkLst>
      </pc:sldChg>
      <pc:sldChg chg="modNotes">
        <pc:chgData name="Marx, Teri" userId="S::tmarx@air.org::7bafbcba-88aa-4d3b-b729-b9b665920963" providerId="AD" clId="Web-{82E5230D-CE1C-4CC7-B632-68247C98735D}" dt="2020-07-16T13:35:20.049" v="15"/>
        <pc:sldMkLst>
          <pc:docMk/>
          <pc:sldMk cId="1628710331" sldId="283"/>
        </pc:sldMkLst>
      </pc:sldChg>
      <pc:sldChg chg="modNotes">
        <pc:chgData name="Marx, Teri" userId="S::tmarx@air.org::7bafbcba-88aa-4d3b-b729-b9b665920963" providerId="AD" clId="Web-{82E5230D-CE1C-4CC7-B632-68247C98735D}" dt="2020-07-16T13:35:03.502" v="11"/>
        <pc:sldMkLst>
          <pc:docMk/>
          <pc:sldMk cId="774419217" sldId="291"/>
        </pc:sldMkLst>
      </pc:sldChg>
      <pc:sldChg chg="modNotes">
        <pc:chgData name="Marx, Teri" userId="S::tmarx@air.org::7bafbcba-88aa-4d3b-b729-b9b665920963" providerId="AD" clId="Web-{82E5230D-CE1C-4CC7-B632-68247C98735D}" dt="2020-07-16T13:35:46.018" v="22"/>
        <pc:sldMkLst>
          <pc:docMk/>
          <pc:sldMk cId="2278174780" sldId="299"/>
        </pc:sldMkLst>
      </pc:sldChg>
      <pc:sldChg chg="modNotes">
        <pc:chgData name="Marx, Teri" userId="S::tmarx@air.org::7bafbcba-88aa-4d3b-b729-b9b665920963" providerId="AD" clId="Web-{82E5230D-CE1C-4CC7-B632-68247C98735D}" dt="2020-07-16T13:38:17.286" v="30"/>
        <pc:sldMkLst>
          <pc:docMk/>
          <pc:sldMk cId="4173150017" sldId="301"/>
        </pc:sldMkLst>
      </pc:sldChg>
      <pc:sldChg chg="modSp">
        <pc:chgData name="Marx, Teri" userId="S::tmarx@air.org::7bafbcba-88aa-4d3b-b729-b9b665920963" providerId="AD" clId="Web-{82E5230D-CE1C-4CC7-B632-68247C98735D}" dt="2020-07-16T13:36:00.862" v="24"/>
        <pc:sldMkLst>
          <pc:docMk/>
          <pc:sldMk cId="3960952610" sldId="310"/>
        </pc:sldMkLst>
        <pc:spChg chg="mod">
          <ac:chgData name="Marx, Teri" userId="S::tmarx@air.org::7bafbcba-88aa-4d3b-b729-b9b665920963" providerId="AD" clId="Web-{82E5230D-CE1C-4CC7-B632-68247C98735D}" dt="2020-07-16T13:36:00.862" v="24"/>
          <ac:spMkLst>
            <pc:docMk/>
            <pc:sldMk cId="3960952610" sldId="310"/>
            <ac:spMk id="462" creationId="{00000000-0000-0000-0000-000000000000}"/>
          </ac:spMkLst>
        </pc:spChg>
      </pc:sldChg>
      <pc:sldChg chg="modNotes">
        <pc:chgData name="Marx, Teri" userId="S::tmarx@air.org::7bafbcba-88aa-4d3b-b729-b9b665920963" providerId="AD" clId="Web-{82E5230D-CE1C-4CC7-B632-68247C98735D}" dt="2020-07-16T13:34:46.861" v="6"/>
        <pc:sldMkLst>
          <pc:docMk/>
          <pc:sldMk cId="2833821811" sldId="313"/>
        </pc:sldMkLst>
      </pc:sldChg>
      <pc:sldChg chg="modNotes">
        <pc:chgData name="Marx, Teri" userId="S::tmarx@air.org::7bafbcba-88aa-4d3b-b729-b9b665920963" providerId="AD" clId="Web-{82E5230D-CE1C-4CC7-B632-68247C98735D}" dt="2020-07-16T13:34:50.205" v="7"/>
        <pc:sldMkLst>
          <pc:docMk/>
          <pc:sldMk cId="4049670745" sldId="314"/>
        </pc:sldMkLst>
      </pc:sldChg>
      <pc:sldChg chg="modNotes">
        <pc:chgData name="Marx, Teri" userId="S::tmarx@air.org::7bafbcba-88aa-4d3b-b729-b9b665920963" providerId="AD" clId="Web-{82E5230D-CE1C-4CC7-B632-68247C98735D}" dt="2020-07-16T13:34:53.767" v="8"/>
        <pc:sldMkLst>
          <pc:docMk/>
          <pc:sldMk cId="4067152427" sldId="315"/>
        </pc:sldMkLst>
      </pc:sldChg>
      <pc:sldChg chg="modNotes">
        <pc:chgData name="Marx, Teri" userId="S::tmarx@air.org::7bafbcba-88aa-4d3b-b729-b9b665920963" providerId="AD" clId="Web-{82E5230D-CE1C-4CC7-B632-68247C98735D}" dt="2020-07-16T13:35:22.674" v="16"/>
        <pc:sldMkLst>
          <pc:docMk/>
          <pc:sldMk cId="3541167743" sldId="316"/>
        </pc:sldMkLst>
      </pc:sldChg>
      <pc:sldChg chg="modNotes">
        <pc:chgData name="Marx, Teri" userId="S::tmarx@air.org::7bafbcba-88aa-4d3b-b729-b9b665920963" providerId="AD" clId="Web-{82E5230D-CE1C-4CC7-B632-68247C98735D}" dt="2020-07-16T13:34:58.330" v="9"/>
        <pc:sldMkLst>
          <pc:docMk/>
          <pc:sldMk cId="2366865784" sldId="319"/>
        </pc:sldMkLst>
      </pc:sldChg>
      <pc:sldChg chg="modNotes">
        <pc:chgData name="Marx, Teri" userId="S::tmarx@air.org::7bafbcba-88aa-4d3b-b729-b9b665920963" providerId="AD" clId="Web-{82E5230D-CE1C-4CC7-B632-68247C98735D}" dt="2020-07-16T13:35:25.236" v="17"/>
        <pc:sldMkLst>
          <pc:docMk/>
          <pc:sldMk cId="807090760" sldId="320"/>
        </pc:sldMkLst>
      </pc:sldChg>
      <pc:sldChg chg="modNotes">
        <pc:chgData name="Marx, Teri" userId="S::tmarx@air.org::7bafbcba-88aa-4d3b-b729-b9b665920963" providerId="AD" clId="Web-{82E5230D-CE1C-4CC7-B632-68247C98735D}" dt="2020-07-16T13:35:30.658" v="18"/>
        <pc:sldMkLst>
          <pc:docMk/>
          <pc:sldMk cId="2273430758" sldId="323"/>
        </pc:sldMkLst>
      </pc:sldChg>
      <pc:sldChg chg="modNotes">
        <pc:chgData name="Marx, Teri" userId="S::tmarx@air.org::7bafbcba-88aa-4d3b-b729-b9b665920963" providerId="AD" clId="Web-{82E5230D-CE1C-4CC7-B632-68247C98735D}" dt="2020-07-16T13:35:43.221" v="21"/>
        <pc:sldMkLst>
          <pc:docMk/>
          <pc:sldMk cId="3709731468" sldId="324"/>
        </pc:sldMkLst>
      </pc:sldChg>
      <pc:sldChg chg="modNotes">
        <pc:chgData name="Marx, Teri" userId="S::tmarx@air.org::7bafbcba-88aa-4d3b-b729-b9b665920963" providerId="AD" clId="Web-{82E5230D-CE1C-4CC7-B632-68247C98735D}" dt="2020-07-16T13:35:37.783" v="19"/>
        <pc:sldMkLst>
          <pc:docMk/>
          <pc:sldMk cId="457380607" sldId="325"/>
        </pc:sldMkLst>
      </pc:sldChg>
      <pc:sldChg chg="ord modNotes">
        <pc:chgData name="Marx, Teri" userId="S::tmarx@air.org::7bafbcba-88aa-4d3b-b729-b9b665920963" providerId="AD" clId="Web-{82E5230D-CE1C-4CC7-B632-68247C98735D}" dt="2020-07-16T13:38:19.349" v="32"/>
        <pc:sldMkLst>
          <pc:docMk/>
          <pc:sldMk cId="2247160732" sldId="327"/>
        </pc:sldMkLst>
      </pc:sldChg>
      <pc:sldChg chg="modNotes">
        <pc:chgData name="Marx, Teri" userId="S::tmarx@air.org::7bafbcba-88aa-4d3b-b729-b9b665920963" providerId="AD" clId="Web-{82E5230D-CE1C-4CC7-B632-68247C98735D}" dt="2020-07-16T13:35:14.939" v="14"/>
        <pc:sldMkLst>
          <pc:docMk/>
          <pc:sldMk cId="3857742808" sldId="331"/>
        </pc:sldMkLst>
      </pc:sldChg>
      <pc:sldChg chg="modNotes">
        <pc:chgData name="Marx, Teri" userId="S::tmarx@air.org::7bafbcba-88aa-4d3b-b729-b9b665920963" providerId="AD" clId="Web-{82E5230D-CE1C-4CC7-B632-68247C98735D}" dt="2020-07-16T13:35:01.283" v="10"/>
        <pc:sldMkLst>
          <pc:docMk/>
          <pc:sldMk cId="572495795" sldId="336"/>
        </pc:sldMkLst>
      </pc:sldChg>
      <pc:sldChg chg="modNotes">
        <pc:chgData name="Marx, Teri" userId="S::tmarx@air.org::7bafbcba-88aa-4d3b-b729-b9b665920963" providerId="AD" clId="Web-{82E5230D-CE1C-4CC7-B632-68247C98735D}" dt="2020-07-16T13:34:29.892" v="1"/>
        <pc:sldMkLst>
          <pc:docMk/>
          <pc:sldMk cId="3316259739" sldId="337"/>
        </pc:sldMkLst>
      </pc:sldChg>
      <pc:sldChg chg="modNotes">
        <pc:chgData name="Marx, Teri" userId="S::tmarx@air.org::7bafbcba-88aa-4d3b-b729-b9b665920963" providerId="AD" clId="Web-{82E5230D-CE1C-4CC7-B632-68247C98735D}" dt="2020-07-16T13:35:05.564" v="12"/>
        <pc:sldMkLst>
          <pc:docMk/>
          <pc:sldMk cId="985887612" sldId="339"/>
        </pc:sldMkLst>
      </pc:sldChg>
      <pc:sldChg chg="modNotes">
        <pc:chgData name="Marx, Teri" userId="S::tmarx@air.org::7bafbcba-88aa-4d3b-b729-b9b665920963" providerId="AD" clId="Web-{82E5230D-CE1C-4CC7-B632-68247C98735D}" dt="2020-07-16T13:37:57.227" v="27"/>
        <pc:sldMkLst>
          <pc:docMk/>
          <pc:sldMk cId="2698138968" sldId="1812"/>
        </pc:sldMkLst>
      </pc:sldChg>
    </pc:docChg>
  </pc:docChgLst>
  <pc:docChgLst>
    <pc:chgData name="Marx, Teri" userId="7bafbcba-88aa-4d3b-b729-b9b665920963" providerId="ADAL" clId="{89C2455F-F7DC-4696-8EF9-5CEFED446C84}"/>
    <pc:docChg chg="custSel modSld sldOrd">
      <pc:chgData name="Marx, Teri" userId="7bafbcba-88aa-4d3b-b729-b9b665920963" providerId="ADAL" clId="{89C2455F-F7DC-4696-8EF9-5CEFED446C84}" dt="2020-07-17T20:46:06.158" v="107" actId="1076"/>
      <pc:docMkLst>
        <pc:docMk/>
      </pc:docMkLst>
      <pc:sldChg chg="ord">
        <pc:chgData name="Marx, Teri" userId="7bafbcba-88aa-4d3b-b729-b9b665920963" providerId="ADAL" clId="{89C2455F-F7DC-4696-8EF9-5CEFED446C84}" dt="2020-07-16T17:06:06.720" v="0"/>
        <pc:sldMkLst>
          <pc:docMk/>
          <pc:sldMk cId="4173150017" sldId="301"/>
        </pc:sldMkLst>
      </pc:sldChg>
      <pc:sldChg chg="modSp">
        <pc:chgData name="Marx, Teri" userId="7bafbcba-88aa-4d3b-b729-b9b665920963" providerId="ADAL" clId="{89C2455F-F7DC-4696-8EF9-5CEFED446C84}" dt="2020-07-17T20:46:06.158" v="107" actId="1076"/>
        <pc:sldMkLst>
          <pc:docMk/>
          <pc:sldMk cId="1239263103" sldId="855"/>
        </pc:sldMkLst>
        <pc:spChg chg="mod">
          <ac:chgData name="Marx, Teri" userId="7bafbcba-88aa-4d3b-b729-b9b665920963" providerId="ADAL" clId="{89C2455F-F7DC-4696-8EF9-5CEFED446C84}" dt="2020-07-17T20:46:06.158" v="107" actId="1076"/>
          <ac:spMkLst>
            <pc:docMk/>
            <pc:sldMk cId="1239263103" sldId="855"/>
            <ac:spMk id="3" creationId="{28934F9E-6BB0-48B5-8D27-316CB24E58CD}"/>
          </ac:spMkLst>
        </pc:spChg>
      </pc:sldChg>
    </pc:docChg>
  </pc:docChgLst>
  <pc:docChgLst>
    <pc:chgData name="Marx, Teri" userId="7bafbcba-88aa-4d3b-b729-b9b665920963" providerId="ADAL" clId="{47D3CADB-6394-4904-B60A-626546E29044}"/>
    <pc:docChg chg="custSel delSld modSld">
      <pc:chgData name="Marx, Teri" userId="7bafbcba-88aa-4d3b-b729-b9b665920963" providerId="ADAL" clId="{47D3CADB-6394-4904-B60A-626546E29044}" dt="2020-07-16T15:11:20.939" v="473" actId="2696"/>
      <pc:docMkLst>
        <pc:docMk/>
      </pc:docMkLst>
      <pc:sldChg chg="del">
        <pc:chgData name="Marx, Teri" userId="7bafbcba-88aa-4d3b-b729-b9b665920963" providerId="ADAL" clId="{47D3CADB-6394-4904-B60A-626546E29044}" dt="2020-07-16T13:42:03.845" v="1" actId="2696"/>
        <pc:sldMkLst>
          <pc:docMk/>
          <pc:sldMk cId="0" sldId="256"/>
        </pc:sldMkLst>
      </pc:sldChg>
      <pc:sldChg chg="del">
        <pc:chgData name="Marx, Teri" userId="7bafbcba-88aa-4d3b-b729-b9b665920963" providerId="ADAL" clId="{47D3CADB-6394-4904-B60A-626546E29044}" dt="2020-07-16T13:42:04.133" v="2" actId="2696"/>
        <pc:sldMkLst>
          <pc:docMk/>
          <pc:sldMk cId="0" sldId="257"/>
        </pc:sldMkLst>
      </pc:sldChg>
      <pc:sldChg chg="del">
        <pc:chgData name="Marx, Teri" userId="7bafbcba-88aa-4d3b-b729-b9b665920963" providerId="ADAL" clId="{47D3CADB-6394-4904-B60A-626546E29044}" dt="2020-07-16T13:42:04.730" v="3" actId="2696"/>
        <pc:sldMkLst>
          <pc:docMk/>
          <pc:sldMk cId="0" sldId="258"/>
        </pc:sldMkLst>
      </pc:sldChg>
      <pc:sldChg chg="del">
        <pc:chgData name="Marx, Teri" userId="7bafbcba-88aa-4d3b-b729-b9b665920963" providerId="ADAL" clId="{47D3CADB-6394-4904-B60A-626546E29044}" dt="2020-07-16T13:42:05.034" v="4" actId="2696"/>
        <pc:sldMkLst>
          <pc:docMk/>
          <pc:sldMk cId="0" sldId="259"/>
        </pc:sldMkLst>
      </pc:sldChg>
      <pc:sldChg chg="del">
        <pc:chgData name="Marx, Teri" userId="7bafbcba-88aa-4d3b-b729-b9b665920963" providerId="ADAL" clId="{47D3CADB-6394-4904-B60A-626546E29044}" dt="2020-07-16T13:42:05.415" v="5" actId="2696"/>
        <pc:sldMkLst>
          <pc:docMk/>
          <pc:sldMk cId="0" sldId="260"/>
        </pc:sldMkLst>
      </pc:sldChg>
      <pc:sldChg chg="del">
        <pc:chgData name="Marx, Teri" userId="7bafbcba-88aa-4d3b-b729-b9b665920963" providerId="ADAL" clId="{47D3CADB-6394-4904-B60A-626546E29044}" dt="2020-07-16T13:42:06.123" v="6" actId="2696"/>
        <pc:sldMkLst>
          <pc:docMk/>
          <pc:sldMk cId="0" sldId="261"/>
        </pc:sldMkLst>
      </pc:sldChg>
      <pc:sldChg chg="del">
        <pc:chgData name="Marx, Teri" userId="7bafbcba-88aa-4d3b-b729-b9b665920963" providerId="ADAL" clId="{47D3CADB-6394-4904-B60A-626546E29044}" dt="2020-07-16T13:42:06.930" v="8" actId="2696"/>
        <pc:sldMkLst>
          <pc:docMk/>
          <pc:sldMk cId="0" sldId="262"/>
        </pc:sldMkLst>
      </pc:sldChg>
      <pc:sldChg chg="del">
        <pc:chgData name="Marx, Teri" userId="7bafbcba-88aa-4d3b-b729-b9b665920963" providerId="ADAL" clId="{47D3CADB-6394-4904-B60A-626546E29044}" dt="2020-07-16T13:42:08.824" v="9" actId="2696"/>
        <pc:sldMkLst>
          <pc:docMk/>
          <pc:sldMk cId="0" sldId="263"/>
        </pc:sldMkLst>
      </pc:sldChg>
      <pc:sldChg chg="del">
        <pc:chgData name="Marx, Teri" userId="7bafbcba-88aa-4d3b-b729-b9b665920963" providerId="ADAL" clId="{47D3CADB-6394-4904-B60A-626546E29044}" dt="2020-07-16T15:11:20.939" v="473" actId="2696"/>
        <pc:sldMkLst>
          <pc:docMk/>
          <pc:sldMk cId="947683556" sldId="289"/>
        </pc:sldMkLst>
      </pc:sldChg>
      <pc:sldChg chg="modSp">
        <pc:chgData name="Marx, Teri" userId="7bafbcba-88aa-4d3b-b729-b9b665920963" providerId="ADAL" clId="{47D3CADB-6394-4904-B60A-626546E29044}" dt="2020-07-16T15:04:17.533" v="455" actId="5793"/>
        <pc:sldMkLst>
          <pc:docMk/>
          <pc:sldMk cId="2278174780" sldId="299"/>
        </pc:sldMkLst>
        <pc:spChg chg="mod">
          <ac:chgData name="Marx, Teri" userId="7bafbcba-88aa-4d3b-b729-b9b665920963" providerId="ADAL" clId="{47D3CADB-6394-4904-B60A-626546E29044}" dt="2020-07-16T15:04:17.533" v="455" actId="5793"/>
          <ac:spMkLst>
            <pc:docMk/>
            <pc:sldMk cId="2278174780" sldId="299"/>
            <ac:spMk id="3" creationId="{88722EDC-9779-4358-A06B-CB98D9F579A4}"/>
          </ac:spMkLst>
        </pc:spChg>
      </pc:sldChg>
      <pc:sldChg chg="del">
        <pc:chgData name="Marx, Teri" userId="7bafbcba-88aa-4d3b-b729-b9b665920963" providerId="ADAL" clId="{47D3CADB-6394-4904-B60A-626546E29044}" dt="2020-07-16T12:49:05.928" v="0" actId="2696"/>
        <pc:sldMkLst>
          <pc:docMk/>
          <pc:sldMk cId="3968246807" sldId="300"/>
        </pc:sldMkLst>
      </pc:sldChg>
      <pc:sldChg chg="modSp">
        <pc:chgData name="Marx, Teri" userId="7bafbcba-88aa-4d3b-b729-b9b665920963" providerId="ADAL" clId="{47D3CADB-6394-4904-B60A-626546E29044}" dt="2020-07-16T13:44:11.404" v="170" actId="13238"/>
        <pc:sldMkLst>
          <pc:docMk/>
          <pc:sldMk cId="1902226460" sldId="305"/>
        </pc:sldMkLst>
        <pc:graphicFrameChg chg="modGraphic">
          <ac:chgData name="Marx, Teri" userId="7bafbcba-88aa-4d3b-b729-b9b665920963" providerId="ADAL" clId="{47D3CADB-6394-4904-B60A-626546E29044}" dt="2020-07-16T13:44:11.404" v="170" actId="13238"/>
          <ac:graphicFrameMkLst>
            <pc:docMk/>
            <pc:sldMk cId="1902226460" sldId="305"/>
            <ac:graphicFrameMk id="124" creationId="{00000000-0000-0000-0000-000000000000}"/>
          </ac:graphicFrameMkLst>
        </pc:graphicFrameChg>
      </pc:sldChg>
      <pc:sldChg chg="addSp delSp modSp">
        <pc:chgData name="Marx, Teri" userId="7bafbcba-88aa-4d3b-b729-b9b665920963" providerId="ADAL" clId="{47D3CADB-6394-4904-B60A-626546E29044}" dt="2020-07-16T15:05:47.243" v="465" actId="1076"/>
        <pc:sldMkLst>
          <pc:docMk/>
          <pc:sldMk cId="2672963725" sldId="306"/>
        </pc:sldMkLst>
        <pc:spChg chg="add del mod">
          <ac:chgData name="Marx, Teri" userId="7bafbcba-88aa-4d3b-b729-b9b665920963" providerId="ADAL" clId="{47D3CADB-6394-4904-B60A-626546E29044}" dt="2020-07-16T15:05:18.533" v="461" actId="478"/>
          <ac:spMkLst>
            <pc:docMk/>
            <pc:sldMk cId="2672963725" sldId="306"/>
            <ac:spMk id="2" creationId="{87219669-F071-4856-B501-7BFA0D684762}"/>
          </ac:spMkLst>
        </pc:spChg>
        <pc:spChg chg="add del mod">
          <ac:chgData name="Marx, Teri" userId="7bafbcba-88aa-4d3b-b729-b9b665920963" providerId="ADAL" clId="{47D3CADB-6394-4904-B60A-626546E29044}" dt="2020-07-16T15:05:16.683" v="460" actId="478"/>
          <ac:spMkLst>
            <pc:docMk/>
            <pc:sldMk cId="2672963725" sldId="306"/>
            <ac:spMk id="3" creationId="{EDC2C595-7757-43D9-AF3F-509DF2C04090}"/>
          </ac:spMkLst>
        </pc:spChg>
        <pc:spChg chg="add del mod">
          <ac:chgData name="Marx, Teri" userId="7bafbcba-88aa-4d3b-b729-b9b665920963" providerId="ADAL" clId="{47D3CADB-6394-4904-B60A-626546E29044}" dt="2020-07-16T15:05:14.361" v="459" actId="478"/>
          <ac:spMkLst>
            <pc:docMk/>
            <pc:sldMk cId="2672963725" sldId="306"/>
            <ac:spMk id="4" creationId="{984C61F6-E413-421A-B5E8-62FDD18CBFC5}"/>
          </ac:spMkLst>
        </pc:spChg>
        <pc:spChg chg="add del mod">
          <ac:chgData name="Marx, Teri" userId="7bafbcba-88aa-4d3b-b729-b9b665920963" providerId="ADAL" clId="{47D3CADB-6394-4904-B60A-626546E29044}" dt="2020-07-16T15:05:13.425" v="458" actId="478"/>
          <ac:spMkLst>
            <pc:docMk/>
            <pc:sldMk cId="2672963725" sldId="306"/>
            <ac:spMk id="5" creationId="{664F7771-CBF1-45DC-99F5-7C0DD648F38C}"/>
          </ac:spMkLst>
        </pc:spChg>
        <pc:spChg chg="add mod">
          <ac:chgData name="Marx, Teri" userId="7bafbcba-88aa-4d3b-b729-b9b665920963" providerId="ADAL" clId="{47D3CADB-6394-4904-B60A-626546E29044}" dt="2020-07-16T15:05:37.194" v="464" actId="1076"/>
          <ac:spMkLst>
            <pc:docMk/>
            <pc:sldMk cId="2672963725" sldId="306"/>
            <ac:spMk id="11" creationId="{4985205A-1A72-4B57-8E78-C18A24812C86}"/>
          </ac:spMkLst>
        </pc:spChg>
        <pc:picChg chg="mod">
          <ac:chgData name="Marx, Teri" userId="7bafbcba-88aa-4d3b-b729-b9b665920963" providerId="ADAL" clId="{47D3CADB-6394-4904-B60A-626546E29044}" dt="2020-07-16T15:05:21.503" v="462" actId="1076"/>
          <ac:picMkLst>
            <pc:docMk/>
            <pc:sldMk cId="2672963725" sldId="306"/>
            <ac:picMk id="400" creationId="{00000000-0000-0000-0000-000000000000}"/>
          </ac:picMkLst>
        </pc:picChg>
        <pc:picChg chg="mod">
          <ac:chgData name="Marx, Teri" userId="7bafbcba-88aa-4d3b-b729-b9b665920963" providerId="ADAL" clId="{47D3CADB-6394-4904-B60A-626546E29044}" dt="2020-07-16T15:05:47.243" v="465" actId="1076"/>
          <ac:picMkLst>
            <pc:docMk/>
            <pc:sldMk cId="2672963725" sldId="306"/>
            <ac:picMk id="401" creationId="{00000000-0000-0000-0000-000000000000}"/>
          </ac:picMkLst>
        </pc:picChg>
      </pc:sldChg>
      <pc:sldChg chg="modSp">
        <pc:chgData name="Marx, Teri" userId="7bafbcba-88aa-4d3b-b729-b9b665920963" providerId="ADAL" clId="{47D3CADB-6394-4904-B60A-626546E29044}" dt="2020-07-16T15:06:00.705" v="466" actId="27636"/>
        <pc:sldMkLst>
          <pc:docMk/>
          <pc:sldMk cId="3895854653" sldId="307"/>
        </pc:sldMkLst>
        <pc:spChg chg="mod">
          <ac:chgData name="Marx, Teri" userId="7bafbcba-88aa-4d3b-b729-b9b665920963" providerId="ADAL" clId="{47D3CADB-6394-4904-B60A-626546E29044}" dt="2020-07-16T15:06:00.705" v="466" actId="27636"/>
          <ac:spMkLst>
            <pc:docMk/>
            <pc:sldMk cId="3895854653" sldId="307"/>
            <ac:spMk id="6" creationId="{00000000-0000-0000-0000-000000000000}"/>
          </ac:spMkLst>
        </pc:spChg>
      </pc:sldChg>
      <pc:sldChg chg="addSp delSp modSp modTransition">
        <pc:chgData name="Marx, Teri" userId="7bafbcba-88aa-4d3b-b729-b9b665920963" providerId="ADAL" clId="{47D3CADB-6394-4904-B60A-626546E29044}" dt="2020-07-16T15:10:45.584" v="472" actId="1076"/>
        <pc:sldMkLst>
          <pc:docMk/>
          <pc:sldMk cId="3960952610" sldId="310"/>
        </pc:sldMkLst>
        <pc:spChg chg="add mod ord">
          <ac:chgData name="Marx, Teri" userId="7bafbcba-88aa-4d3b-b729-b9b665920963" providerId="ADAL" clId="{47D3CADB-6394-4904-B60A-626546E29044}" dt="2020-07-16T15:10:45.584" v="472" actId="1076"/>
          <ac:spMkLst>
            <pc:docMk/>
            <pc:sldMk cId="3960952610" sldId="310"/>
            <ac:spMk id="2" creationId="{4E3F4BF8-9DBE-405D-9B03-224E9FAED7F8}"/>
          </ac:spMkLst>
        </pc:spChg>
        <pc:spChg chg="add del mod">
          <ac:chgData name="Marx, Teri" userId="7bafbcba-88aa-4d3b-b729-b9b665920963" providerId="ADAL" clId="{47D3CADB-6394-4904-B60A-626546E29044}" dt="2020-07-16T15:06:18.009" v="468" actId="478"/>
          <ac:spMkLst>
            <pc:docMk/>
            <pc:sldMk cId="3960952610" sldId="310"/>
            <ac:spMk id="3" creationId="{08A66002-2E51-4788-A3AD-422ADDB19946}"/>
          </ac:spMkLst>
        </pc:spChg>
        <pc:picChg chg="mod">
          <ac:chgData name="Marx, Teri" userId="7bafbcba-88aa-4d3b-b729-b9b665920963" providerId="ADAL" clId="{47D3CADB-6394-4904-B60A-626546E29044}" dt="2020-07-16T15:06:26.663" v="469" actId="1076"/>
          <ac:picMkLst>
            <pc:docMk/>
            <pc:sldMk cId="3960952610" sldId="310"/>
            <ac:picMk id="470" creationId="{00000000-0000-0000-0000-000000000000}"/>
          </ac:picMkLst>
        </pc:picChg>
      </pc:sldChg>
      <pc:sldChg chg="addSp delSp modSp">
        <pc:chgData name="Marx, Teri" userId="7bafbcba-88aa-4d3b-b729-b9b665920963" providerId="ADAL" clId="{47D3CADB-6394-4904-B60A-626546E29044}" dt="2020-07-16T13:43:36.534" v="111" actId="1076"/>
        <pc:sldMkLst>
          <pc:docMk/>
          <pc:sldMk cId="2833821811" sldId="313"/>
        </pc:sldMkLst>
        <pc:spChg chg="del">
          <ac:chgData name="Marx, Teri" userId="7bafbcba-88aa-4d3b-b729-b9b665920963" providerId="ADAL" clId="{47D3CADB-6394-4904-B60A-626546E29044}" dt="2020-07-16T13:43:29.435" v="109" actId="478"/>
          <ac:spMkLst>
            <pc:docMk/>
            <pc:sldMk cId="2833821811" sldId="313"/>
            <ac:spMk id="3" creationId="{221640B4-A8D8-4D20-8D1D-F35FB5DE93F9}"/>
          </ac:spMkLst>
        </pc:spChg>
        <pc:spChg chg="add del mod">
          <ac:chgData name="Marx, Teri" userId="7bafbcba-88aa-4d3b-b729-b9b665920963" providerId="ADAL" clId="{47D3CADB-6394-4904-B60A-626546E29044}" dt="2020-07-16T13:43:32.754" v="110" actId="478"/>
          <ac:spMkLst>
            <pc:docMk/>
            <pc:sldMk cId="2833821811" sldId="313"/>
            <ac:spMk id="5" creationId="{56FBB50D-D1F9-4239-ADD7-71859565F44B}"/>
          </ac:spMkLst>
        </pc:spChg>
        <pc:picChg chg="mod">
          <ac:chgData name="Marx, Teri" userId="7bafbcba-88aa-4d3b-b729-b9b665920963" providerId="ADAL" clId="{47D3CADB-6394-4904-B60A-626546E29044}" dt="2020-07-16T13:43:36.534" v="111" actId="1076"/>
          <ac:picMkLst>
            <pc:docMk/>
            <pc:sldMk cId="2833821811" sldId="313"/>
            <ac:picMk id="7" creationId="{97754603-0CA4-489A-B347-BE702F250132}"/>
          </ac:picMkLst>
        </pc:picChg>
      </pc:sldChg>
      <pc:sldChg chg="modSp">
        <pc:chgData name="Marx, Teri" userId="7bafbcba-88aa-4d3b-b729-b9b665920963" providerId="ADAL" clId="{47D3CADB-6394-4904-B60A-626546E29044}" dt="2020-07-16T13:46:46.394" v="400" actId="962"/>
        <pc:sldMkLst>
          <pc:docMk/>
          <pc:sldMk cId="4049670745" sldId="314"/>
        </pc:sldMkLst>
        <pc:spChg chg="mod">
          <ac:chgData name="Marx, Teri" userId="7bafbcba-88aa-4d3b-b729-b9b665920963" providerId="ADAL" clId="{47D3CADB-6394-4904-B60A-626546E29044}" dt="2020-07-16T13:43:39.390" v="113" actId="962"/>
          <ac:spMkLst>
            <pc:docMk/>
            <pc:sldMk cId="4049670745" sldId="314"/>
            <ac:spMk id="3" creationId="{221640B4-A8D8-4D20-8D1D-F35FB5DE93F9}"/>
          </ac:spMkLst>
        </pc:spChg>
        <pc:picChg chg="mod">
          <ac:chgData name="Marx, Teri" userId="7bafbcba-88aa-4d3b-b729-b9b665920963" providerId="ADAL" clId="{47D3CADB-6394-4904-B60A-626546E29044}" dt="2020-07-16T13:46:46.394" v="400" actId="962"/>
          <ac:picMkLst>
            <pc:docMk/>
            <pc:sldMk cId="4049670745" sldId="314"/>
            <ac:picMk id="5" creationId="{E4B562BC-EDDA-41D5-89E2-C32C096410F1}"/>
          </ac:picMkLst>
        </pc:picChg>
      </pc:sldChg>
      <pc:sldChg chg="modSp">
        <pc:chgData name="Marx, Teri" userId="7bafbcba-88aa-4d3b-b729-b9b665920963" providerId="ADAL" clId="{47D3CADB-6394-4904-B60A-626546E29044}" dt="2020-07-16T15:04:48.894" v="456" actId="27636"/>
        <pc:sldMkLst>
          <pc:docMk/>
          <pc:sldMk cId="2825284858" sldId="333"/>
        </pc:sldMkLst>
        <pc:spChg chg="mod">
          <ac:chgData name="Marx, Teri" userId="7bafbcba-88aa-4d3b-b729-b9b665920963" providerId="ADAL" clId="{47D3CADB-6394-4904-B60A-626546E29044}" dt="2020-07-16T15:04:48.894" v="456" actId="27636"/>
          <ac:spMkLst>
            <pc:docMk/>
            <pc:sldMk cId="2825284858" sldId="333"/>
            <ac:spMk id="3" creationId="{E2371F68-8F88-C946-8024-35656A6A1DD9}"/>
          </ac:spMkLst>
        </pc:spChg>
      </pc:sldChg>
      <pc:sldChg chg="modSp">
        <pc:chgData name="Marx, Teri" userId="7bafbcba-88aa-4d3b-b729-b9b665920963" providerId="ADAL" clId="{47D3CADB-6394-4904-B60A-626546E29044}" dt="2020-07-16T13:44:06.672" v="169" actId="13238"/>
        <pc:sldMkLst>
          <pc:docMk/>
          <pc:sldMk cId="364426404" sldId="334"/>
        </pc:sldMkLst>
        <pc:graphicFrameChg chg="modGraphic">
          <ac:chgData name="Marx, Teri" userId="7bafbcba-88aa-4d3b-b729-b9b665920963" providerId="ADAL" clId="{47D3CADB-6394-4904-B60A-626546E29044}" dt="2020-07-16T13:44:06.672" v="169" actId="13238"/>
          <ac:graphicFrameMkLst>
            <pc:docMk/>
            <pc:sldMk cId="364426404" sldId="334"/>
            <ac:graphicFrameMk id="124" creationId="{00000000-0000-0000-0000-000000000000}"/>
          </ac:graphicFrameMkLst>
        </pc:graphicFrameChg>
      </pc:sldChg>
      <pc:sldChg chg="addSp delSp modSp">
        <pc:chgData name="Marx, Teri" userId="7bafbcba-88aa-4d3b-b729-b9b665920963" providerId="ADAL" clId="{47D3CADB-6394-4904-B60A-626546E29044}" dt="2020-07-16T13:46:37.723" v="362" actId="962"/>
        <pc:sldMkLst>
          <pc:docMk/>
          <pc:sldMk cId="3316259739" sldId="337"/>
        </pc:sldMkLst>
        <pc:spChg chg="add del mod">
          <ac:chgData name="Marx, Teri" userId="7bafbcba-88aa-4d3b-b729-b9b665920963" providerId="ADAL" clId="{47D3CADB-6394-4904-B60A-626546E29044}" dt="2020-07-16T13:45:02.234" v="179" actId="478"/>
          <ac:spMkLst>
            <pc:docMk/>
            <pc:sldMk cId="3316259739" sldId="337"/>
            <ac:spMk id="2" creationId="{19D02764-FE07-4247-B4EE-B90F9841E2E1}"/>
          </ac:spMkLst>
        </pc:spChg>
        <pc:spChg chg="add del mod">
          <ac:chgData name="Marx, Teri" userId="7bafbcba-88aa-4d3b-b729-b9b665920963" providerId="ADAL" clId="{47D3CADB-6394-4904-B60A-626546E29044}" dt="2020-07-16T13:45:44.584" v="190" actId="478"/>
          <ac:spMkLst>
            <pc:docMk/>
            <pc:sldMk cId="3316259739" sldId="337"/>
            <ac:spMk id="6" creationId="{69335A37-B1A7-44E8-89FB-AB60B298099C}"/>
          </ac:spMkLst>
        </pc:spChg>
        <pc:spChg chg="mod">
          <ac:chgData name="Marx, Teri" userId="7bafbcba-88aa-4d3b-b729-b9b665920963" providerId="ADAL" clId="{47D3CADB-6394-4904-B60A-626546E29044}" dt="2020-07-16T13:46:00.009" v="230" actId="962"/>
          <ac:spMkLst>
            <pc:docMk/>
            <pc:sldMk cId="3316259739" sldId="337"/>
            <ac:spMk id="12" creationId="{A5A3006A-0340-4D0F-8CBB-553CA91A5CDC}"/>
          </ac:spMkLst>
        </pc:spChg>
        <pc:spChg chg="add mod">
          <ac:chgData name="Marx, Teri" userId="7bafbcba-88aa-4d3b-b729-b9b665920963" providerId="ADAL" clId="{47D3CADB-6394-4904-B60A-626546E29044}" dt="2020-07-16T13:45:51.834" v="210" actId="20577"/>
          <ac:spMkLst>
            <pc:docMk/>
            <pc:sldMk cId="3316259739" sldId="337"/>
            <ac:spMk id="13" creationId="{5EBDC28C-8921-4412-8C8E-B9121FDEA2E8}"/>
          </ac:spMkLst>
        </pc:spChg>
        <pc:picChg chg="mod">
          <ac:chgData name="Marx, Teri" userId="7bafbcba-88aa-4d3b-b729-b9b665920963" providerId="ADAL" clId="{47D3CADB-6394-4904-B60A-626546E29044}" dt="2020-07-16T13:46:37.723" v="362" actId="962"/>
          <ac:picMkLst>
            <pc:docMk/>
            <pc:sldMk cId="3316259739" sldId="337"/>
            <ac:picMk id="3" creationId="{2A6352D1-7768-43F5-9C46-BEB2689EEB32}"/>
          </ac:picMkLst>
        </pc:picChg>
        <pc:picChg chg="mod">
          <ac:chgData name="Marx, Teri" userId="7bafbcba-88aa-4d3b-b729-b9b665920963" providerId="ADAL" clId="{47D3CADB-6394-4904-B60A-626546E29044}" dt="2020-07-16T13:46:16.509" v="264" actId="962"/>
          <ac:picMkLst>
            <pc:docMk/>
            <pc:sldMk cId="3316259739" sldId="337"/>
            <ac:picMk id="5" creationId="{52381705-F788-4A8E-A073-E9ABCF52570E}"/>
          </ac:picMkLst>
        </pc:picChg>
        <pc:picChg chg="mod">
          <ac:chgData name="Marx, Teri" userId="7bafbcba-88aa-4d3b-b729-b9b665920963" providerId="ADAL" clId="{47D3CADB-6394-4904-B60A-626546E29044}" dt="2020-07-16T13:46:26.954" v="304" actId="962"/>
          <ac:picMkLst>
            <pc:docMk/>
            <pc:sldMk cId="3316259739" sldId="337"/>
            <ac:picMk id="7" creationId="{58D69CD1-052C-4271-839C-3E71E285A092}"/>
          </ac:picMkLst>
        </pc:picChg>
      </pc:sldChg>
      <pc:sldChg chg="modSp">
        <pc:chgData name="Marx, Teri" userId="7bafbcba-88aa-4d3b-b729-b9b665920963" providerId="ADAL" clId="{47D3CADB-6394-4904-B60A-626546E29044}" dt="2020-07-16T13:46:58.374" v="452" actId="962"/>
        <pc:sldMkLst>
          <pc:docMk/>
          <pc:sldMk cId="1365766019" sldId="1815"/>
        </pc:sldMkLst>
        <pc:picChg chg="mod">
          <ac:chgData name="Marx, Teri" userId="7bafbcba-88aa-4d3b-b729-b9b665920963" providerId="ADAL" clId="{47D3CADB-6394-4904-B60A-626546E29044}" dt="2020-07-16T13:46:58.374" v="452" actId="962"/>
          <ac:picMkLst>
            <pc:docMk/>
            <pc:sldMk cId="1365766019" sldId="1815"/>
            <ac:picMk id="10" creationId="{3893D020-35C1-4119-8E3B-5B788DF36257}"/>
          </ac:picMkLst>
        </pc:picChg>
      </pc:sldChg>
      <pc:sldChg chg="modSp">
        <pc:chgData name="Marx, Teri" userId="7bafbcba-88aa-4d3b-b729-b9b665920963" providerId="ADAL" clId="{47D3CADB-6394-4904-B60A-626546E29044}" dt="2020-07-16T13:43:45.047" v="114" actId="962"/>
        <pc:sldMkLst>
          <pc:docMk/>
          <pc:sldMk cId="0" sldId="1816"/>
        </pc:sldMkLst>
        <pc:cxnChg chg="mod">
          <ac:chgData name="Marx, Teri" userId="7bafbcba-88aa-4d3b-b729-b9b665920963" providerId="ADAL" clId="{47D3CADB-6394-4904-B60A-626546E29044}" dt="2020-07-16T13:43:45.047" v="114" actId="962"/>
          <ac:cxnSpMkLst>
            <pc:docMk/>
            <pc:sldMk cId="0" sldId="1816"/>
            <ac:cxnSpMk id="61" creationId="{00000000-0000-0000-0000-000000000000}"/>
          </ac:cxnSpMkLst>
        </pc:cxnChg>
      </pc:sldChg>
      <pc:sldChg chg="modSp">
        <pc:chgData name="Marx, Teri" userId="7bafbcba-88aa-4d3b-b729-b9b665920963" providerId="ADAL" clId="{47D3CADB-6394-4904-B60A-626546E29044}" dt="2020-07-16T13:43:58.906" v="168" actId="962"/>
        <pc:sldMkLst>
          <pc:docMk/>
          <pc:sldMk cId="0" sldId="1823"/>
        </pc:sldMkLst>
        <pc:picChg chg="mod">
          <ac:chgData name="Marx, Teri" userId="7bafbcba-88aa-4d3b-b729-b9b665920963" providerId="ADAL" clId="{47D3CADB-6394-4904-B60A-626546E29044}" dt="2020-07-16T13:43:51.915" v="132" actId="962"/>
          <ac:picMkLst>
            <pc:docMk/>
            <pc:sldMk cId="0" sldId="1823"/>
            <ac:picMk id="113" creationId="{00000000-0000-0000-0000-000000000000}"/>
          </ac:picMkLst>
        </pc:picChg>
        <pc:picChg chg="mod">
          <ac:chgData name="Marx, Teri" userId="7bafbcba-88aa-4d3b-b729-b9b665920963" providerId="ADAL" clId="{47D3CADB-6394-4904-B60A-626546E29044}" dt="2020-07-16T13:43:58.906" v="168" actId="962"/>
          <ac:picMkLst>
            <pc:docMk/>
            <pc:sldMk cId="0" sldId="1823"/>
            <ac:picMk id="115" creationId="{00000000-0000-0000-0000-000000000000}"/>
          </ac:picMkLst>
        </pc:picChg>
      </pc:sldChg>
      <pc:sldMasterChg chg="delSldLayout">
        <pc:chgData name="Marx, Teri" userId="7bafbcba-88aa-4d3b-b729-b9b665920963" providerId="ADAL" clId="{47D3CADB-6394-4904-B60A-626546E29044}" dt="2020-07-16T13:42:08.825" v="10" actId="2696"/>
        <pc:sldMasterMkLst>
          <pc:docMk/>
          <pc:sldMasterMk cId="1148446747" sldId="2147483734"/>
        </pc:sldMasterMkLst>
        <pc:sldLayoutChg chg="del">
          <pc:chgData name="Marx, Teri" userId="7bafbcba-88aa-4d3b-b729-b9b665920963" providerId="ADAL" clId="{47D3CADB-6394-4904-B60A-626546E29044}" dt="2020-07-16T13:42:06.124" v="7" actId="2696"/>
          <pc:sldLayoutMkLst>
            <pc:docMk/>
            <pc:sldMasterMk cId="1148446747" sldId="2147483734"/>
            <pc:sldLayoutMk cId="2895960904" sldId="2147483780"/>
          </pc:sldLayoutMkLst>
        </pc:sldLayoutChg>
        <pc:sldLayoutChg chg="del">
          <pc:chgData name="Marx, Teri" userId="7bafbcba-88aa-4d3b-b729-b9b665920963" providerId="ADAL" clId="{47D3CADB-6394-4904-B60A-626546E29044}" dt="2020-07-16T13:42:08.825" v="10" actId="2696"/>
          <pc:sldLayoutMkLst>
            <pc:docMk/>
            <pc:sldMasterMk cId="1148446747" sldId="2147483734"/>
            <pc:sldLayoutMk cId="1200566458" sldId="214748378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96394B-930C-4A1A-A18C-052E7AFDC2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198A30-66FF-4A8D-8B4E-C1CBDB885A36}">
      <dgm:prSet/>
      <dgm:spPr/>
      <dgm:t>
        <a:bodyPr/>
        <a:lstStyle/>
        <a:p>
          <a:pPr>
            <a:lnSpc>
              <a:spcPct val="100000"/>
            </a:lnSpc>
          </a:pPr>
          <a:r>
            <a:rPr lang="en-US" b="0" i="0"/>
            <a:t>Finalize teacher developed products for formal release on the NCII website</a:t>
          </a:r>
          <a:endParaRPr lang="en-US"/>
        </a:p>
      </dgm:t>
    </dgm:pt>
    <dgm:pt modelId="{24B90B9B-B7DF-4179-B4F7-523E7A935D7A}" type="parTrans" cxnId="{4BD01D79-E83E-4126-84DB-1C9BC24ABB24}">
      <dgm:prSet/>
      <dgm:spPr/>
      <dgm:t>
        <a:bodyPr/>
        <a:lstStyle/>
        <a:p>
          <a:endParaRPr lang="en-US"/>
        </a:p>
      </dgm:t>
    </dgm:pt>
    <dgm:pt modelId="{A0A316EA-7014-4047-9E9B-A62003A3BB31}" type="sibTrans" cxnId="{4BD01D79-E83E-4126-84DB-1C9BC24ABB24}">
      <dgm:prSet/>
      <dgm:spPr/>
      <dgm:t>
        <a:bodyPr/>
        <a:lstStyle/>
        <a:p>
          <a:endParaRPr lang="en-US"/>
        </a:p>
      </dgm:t>
    </dgm:pt>
    <dgm:pt modelId="{0B17EF98-A07A-4536-B546-E43C2890EA86}">
      <dgm:prSet/>
      <dgm:spPr/>
      <dgm:t>
        <a:bodyPr/>
        <a:lstStyle/>
        <a:p>
          <a:pPr>
            <a:lnSpc>
              <a:spcPct val="100000"/>
            </a:lnSpc>
          </a:pPr>
          <a:r>
            <a:rPr lang="en-US" b="0" i="0"/>
            <a:t>Develop forum for educators to share their products and lessons learned (e.g., webinar or unconference) </a:t>
          </a:r>
          <a:endParaRPr lang="en-US"/>
        </a:p>
      </dgm:t>
    </dgm:pt>
    <dgm:pt modelId="{B1E0214E-711F-4917-861B-8432CD79DAEA}" type="parTrans" cxnId="{1DBEDC71-39C7-481F-9088-9BC883134EE0}">
      <dgm:prSet/>
      <dgm:spPr/>
      <dgm:t>
        <a:bodyPr/>
        <a:lstStyle/>
        <a:p>
          <a:endParaRPr lang="en-US"/>
        </a:p>
      </dgm:t>
    </dgm:pt>
    <dgm:pt modelId="{4617FA2C-21A0-46E9-97BE-E8FE13C2BA24}" type="sibTrans" cxnId="{1DBEDC71-39C7-481F-9088-9BC883134EE0}">
      <dgm:prSet/>
      <dgm:spPr/>
      <dgm:t>
        <a:bodyPr/>
        <a:lstStyle/>
        <a:p>
          <a:endParaRPr lang="en-US"/>
        </a:p>
      </dgm:t>
    </dgm:pt>
    <dgm:pt modelId="{E128286C-0B85-4896-8BD1-665300ABB5DC}">
      <dgm:prSet/>
      <dgm:spPr/>
      <dgm:t>
        <a:bodyPr/>
        <a:lstStyle/>
        <a:p>
          <a:pPr>
            <a:lnSpc>
              <a:spcPct val="100000"/>
            </a:lnSpc>
          </a:pPr>
          <a:r>
            <a:rPr lang="en-US" b="0" i="0" dirty="0"/>
            <a:t>Collaborate with intensive states to replicate community of practice model</a:t>
          </a:r>
          <a:endParaRPr lang="en-US" dirty="0"/>
        </a:p>
      </dgm:t>
    </dgm:pt>
    <dgm:pt modelId="{73042299-1A5C-4EB0-8BB7-F769999E2864}" type="parTrans" cxnId="{B74C04F4-91BB-4026-9374-88A88066351A}">
      <dgm:prSet/>
      <dgm:spPr/>
      <dgm:t>
        <a:bodyPr/>
        <a:lstStyle/>
        <a:p>
          <a:endParaRPr lang="en-US"/>
        </a:p>
      </dgm:t>
    </dgm:pt>
    <dgm:pt modelId="{877EF1AF-F294-4A65-9F33-B91E3BAA9142}" type="sibTrans" cxnId="{B74C04F4-91BB-4026-9374-88A88066351A}">
      <dgm:prSet/>
      <dgm:spPr/>
      <dgm:t>
        <a:bodyPr/>
        <a:lstStyle/>
        <a:p>
          <a:endParaRPr lang="en-US"/>
        </a:p>
      </dgm:t>
    </dgm:pt>
    <dgm:pt modelId="{44A49646-95D7-4CAC-99BB-FCC32E3ECE34}">
      <dgm:prSet/>
      <dgm:spPr/>
      <dgm:t>
        <a:bodyPr/>
        <a:lstStyle/>
        <a:p>
          <a:pPr>
            <a:lnSpc>
              <a:spcPct val="100000"/>
            </a:lnSpc>
          </a:pPr>
          <a:r>
            <a:rPr lang="en-US"/>
            <a:t>Continue to elevate educator stories through the voices from the field pieces</a:t>
          </a:r>
        </a:p>
      </dgm:t>
    </dgm:pt>
    <dgm:pt modelId="{76579C91-CA11-416C-A877-49BE972DE182}" type="parTrans" cxnId="{187BEE63-0C00-4C60-B1E7-C52993A0EB21}">
      <dgm:prSet/>
      <dgm:spPr/>
      <dgm:t>
        <a:bodyPr/>
        <a:lstStyle/>
        <a:p>
          <a:endParaRPr lang="en-US"/>
        </a:p>
      </dgm:t>
    </dgm:pt>
    <dgm:pt modelId="{46BBDC46-7215-48B3-87C7-B2EBEE073413}" type="sibTrans" cxnId="{187BEE63-0C00-4C60-B1E7-C52993A0EB21}">
      <dgm:prSet/>
      <dgm:spPr/>
      <dgm:t>
        <a:bodyPr/>
        <a:lstStyle/>
        <a:p>
          <a:endParaRPr lang="en-US"/>
        </a:p>
      </dgm:t>
    </dgm:pt>
    <dgm:pt modelId="{1DE5A1B7-0081-41E8-A7C4-C68593FD49E2}" type="pres">
      <dgm:prSet presAssocID="{7796394B-930C-4A1A-A18C-052E7AFDC283}" presName="root" presStyleCnt="0">
        <dgm:presLayoutVars>
          <dgm:dir/>
          <dgm:resizeHandles val="exact"/>
        </dgm:presLayoutVars>
      </dgm:prSet>
      <dgm:spPr/>
    </dgm:pt>
    <dgm:pt modelId="{20F71CF8-D489-4810-8DF9-D26C397BBDB6}" type="pres">
      <dgm:prSet presAssocID="{93198A30-66FF-4A8D-8B4E-C1CBDB885A36}" presName="compNode" presStyleCnt="0"/>
      <dgm:spPr/>
    </dgm:pt>
    <dgm:pt modelId="{60E6BE94-B0B9-44CE-97D0-910D5356E844}" type="pres">
      <dgm:prSet presAssocID="{93198A30-66FF-4A8D-8B4E-C1CBDB885A36}" presName="bgRect" presStyleLbl="bgShp" presStyleIdx="0" presStyleCnt="4"/>
      <dgm:spPr/>
    </dgm:pt>
    <dgm:pt modelId="{86EFD6BE-6FC6-41BE-B285-C278D7BC282D}" type="pres">
      <dgm:prSet presAssocID="{93198A30-66FF-4A8D-8B4E-C1CBDB885A3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aptop"/>
        </a:ext>
      </dgm:extLst>
    </dgm:pt>
    <dgm:pt modelId="{36A48CB5-73A0-4EE7-A023-B3B699519C04}" type="pres">
      <dgm:prSet presAssocID="{93198A30-66FF-4A8D-8B4E-C1CBDB885A36}" presName="spaceRect" presStyleCnt="0"/>
      <dgm:spPr/>
    </dgm:pt>
    <dgm:pt modelId="{08EDE5C7-795A-45B0-BD44-A0E5A50C02D5}" type="pres">
      <dgm:prSet presAssocID="{93198A30-66FF-4A8D-8B4E-C1CBDB885A36}" presName="parTx" presStyleLbl="revTx" presStyleIdx="0" presStyleCnt="4">
        <dgm:presLayoutVars>
          <dgm:chMax val="0"/>
          <dgm:chPref val="0"/>
        </dgm:presLayoutVars>
      </dgm:prSet>
      <dgm:spPr/>
    </dgm:pt>
    <dgm:pt modelId="{8D03C895-2B82-462F-A36D-B67DD7BD0214}" type="pres">
      <dgm:prSet presAssocID="{A0A316EA-7014-4047-9E9B-A62003A3BB31}" presName="sibTrans" presStyleCnt="0"/>
      <dgm:spPr/>
    </dgm:pt>
    <dgm:pt modelId="{F5712671-4F19-47E1-9925-337C19106662}" type="pres">
      <dgm:prSet presAssocID="{0B17EF98-A07A-4536-B546-E43C2890EA86}" presName="compNode" presStyleCnt="0"/>
      <dgm:spPr/>
    </dgm:pt>
    <dgm:pt modelId="{E5A6AE71-5023-4B6A-A5AA-4AC284B44AD0}" type="pres">
      <dgm:prSet presAssocID="{0B17EF98-A07A-4536-B546-E43C2890EA86}" presName="bgRect" presStyleLbl="bgShp" presStyleIdx="1" presStyleCnt="4"/>
      <dgm:spPr/>
    </dgm:pt>
    <dgm:pt modelId="{19741408-6F66-4E4B-90F5-A855D2E2912F}" type="pres">
      <dgm:prSet presAssocID="{0B17EF98-A07A-4536-B546-E43C2890EA8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694C2C4-6478-456C-8C45-7CC0985DABF8}" type="pres">
      <dgm:prSet presAssocID="{0B17EF98-A07A-4536-B546-E43C2890EA86}" presName="spaceRect" presStyleCnt="0"/>
      <dgm:spPr/>
    </dgm:pt>
    <dgm:pt modelId="{7AAD7F55-8D34-49DC-81EB-8AB139EB64EA}" type="pres">
      <dgm:prSet presAssocID="{0B17EF98-A07A-4536-B546-E43C2890EA86}" presName="parTx" presStyleLbl="revTx" presStyleIdx="1" presStyleCnt="4">
        <dgm:presLayoutVars>
          <dgm:chMax val="0"/>
          <dgm:chPref val="0"/>
        </dgm:presLayoutVars>
      </dgm:prSet>
      <dgm:spPr/>
    </dgm:pt>
    <dgm:pt modelId="{C1DE5C7D-DCD6-4957-85D2-80C566583417}" type="pres">
      <dgm:prSet presAssocID="{4617FA2C-21A0-46E9-97BE-E8FE13C2BA24}" presName="sibTrans" presStyleCnt="0"/>
      <dgm:spPr/>
    </dgm:pt>
    <dgm:pt modelId="{4B8F6146-71A5-4D33-97EC-6B17341CD977}" type="pres">
      <dgm:prSet presAssocID="{E128286C-0B85-4896-8BD1-665300ABB5DC}" presName="compNode" presStyleCnt="0"/>
      <dgm:spPr/>
    </dgm:pt>
    <dgm:pt modelId="{7436CC9A-8C5D-4B66-8AAA-C292FD7AEA16}" type="pres">
      <dgm:prSet presAssocID="{E128286C-0B85-4896-8BD1-665300ABB5DC}" presName="bgRect" presStyleLbl="bgShp" presStyleIdx="2" presStyleCnt="4"/>
      <dgm:spPr/>
    </dgm:pt>
    <dgm:pt modelId="{DBFE102D-1424-4488-980C-A8D6ADF53429}" type="pres">
      <dgm:prSet presAssocID="{E128286C-0B85-4896-8BD1-665300ABB5D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a:ext>
      </dgm:extLst>
    </dgm:pt>
    <dgm:pt modelId="{F03109AF-781F-42C5-A8B5-17C55AB93A3F}" type="pres">
      <dgm:prSet presAssocID="{E128286C-0B85-4896-8BD1-665300ABB5DC}" presName="spaceRect" presStyleCnt="0"/>
      <dgm:spPr/>
    </dgm:pt>
    <dgm:pt modelId="{65428255-C5CC-483A-839E-E825EA862B65}" type="pres">
      <dgm:prSet presAssocID="{E128286C-0B85-4896-8BD1-665300ABB5DC}" presName="parTx" presStyleLbl="revTx" presStyleIdx="2" presStyleCnt="4">
        <dgm:presLayoutVars>
          <dgm:chMax val="0"/>
          <dgm:chPref val="0"/>
        </dgm:presLayoutVars>
      </dgm:prSet>
      <dgm:spPr/>
    </dgm:pt>
    <dgm:pt modelId="{D949DF4D-408E-439E-9523-944EC0E58884}" type="pres">
      <dgm:prSet presAssocID="{877EF1AF-F294-4A65-9F33-B91E3BAA9142}" presName="sibTrans" presStyleCnt="0"/>
      <dgm:spPr/>
    </dgm:pt>
    <dgm:pt modelId="{3492A2BF-0DF2-4A1C-BDA7-47CB40885798}" type="pres">
      <dgm:prSet presAssocID="{44A49646-95D7-4CAC-99BB-FCC32E3ECE34}" presName="compNode" presStyleCnt="0"/>
      <dgm:spPr/>
    </dgm:pt>
    <dgm:pt modelId="{2C85F4AC-3A95-41D6-BF97-8BE5B11F56DF}" type="pres">
      <dgm:prSet presAssocID="{44A49646-95D7-4CAC-99BB-FCC32E3ECE34}" presName="bgRect" presStyleLbl="bgShp" presStyleIdx="3" presStyleCnt="4" custLinFactNeighborY="-6584"/>
      <dgm:spPr/>
    </dgm:pt>
    <dgm:pt modelId="{F6F03CF4-90C7-4599-A235-6C052544465B}" type="pres">
      <dgm:prSet presAssocID="{44A49646-95D7-4CAC-99BB-FCC32E3ECE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egaphone1"/>
        </a:ext>
      </dgm:extLst>
    </dgm:pt>
    <dgm:pt modelId="{6A0A1740-BF39-42A6-BBC5-F8AB648CE951}" type="pres">
      <dgm:prSet presAssocID="{44A49646-95D7-4CAC-99BB-FCC32E3ECE34}" presName="spaceRect" presStyleCnt="0"/>
      <dgm:spPr/>
    </dgm:pt>
    <dgm:pt modelId="{6AB87D11-94AC-4C17-9A79-BA89C5CA2697}" type="pres">
      <dgm:prSet presAssocID="{44A49646-95D7-4CAC-99BB-FCC32E3ECE34}" presName="parTx" presStyleLbl="revTx" presStyleIdx="3" presStyleCnt="4">
        <dgm:presLayoutVars>
          <dgm:chMax val="0"/>
          <dgm:chPref val="0"/>
        </dgm:presLayoutVars>
      </dgm:prSet>
      <dgm:spPr/>
    </dgm:pt>
  </dgm:ptLst>
  <dgm:cxnLst>
    <dgm:cxn modelId="{6C7B5F00-00EE-45AC-B66D-127ACEEDA3B4}" type="presOf" srcId="{E128286C-0B85-4896-8BD1-665300ABB5DC}" destId="{65428255-C5CC-483A-839E-E825EA862B65}" srcOrd="0" destOrd="0" presId="urn:microsoft.com/office/officeart/2018/2/layout/IconVerticalSolidList"/>
    <dgm:cxn modelId="{187BEE63-0C00-4C60-B1E7-C52993A0EB21}" srcId="{7796394B-930C-4A1A-A18C-052E7AFDC283}" destId="{44A49646-95D7-4CAC-99BB-FCC32E3ECE34}" srcOrd="3" destOrd="0" parTransId="{76579C91-CA11-416C-A877-49BE972DE182}" sibTransId="{46BBDC46-7215-48B3-87C7-B2EBEE073413}"/>
    <dgm:cxn modelId="{DED5554A-7E5D-4EB1-9C67-AA5CBD6C2A2F}" type="presOf" srcId="{7796394B-930C-4A1A-A18C-052E7AFDC283}" destId="{1DE5A1B7-0081-41E8-A7C4-C68593FD49E2}" srcOrd="0" destOrd="0" presId="urn:microsoft.com/office/officeart/2018/2/layout/IconVerticalSolidList"/>
    <dgm:cxn modelId="{F2861650-EDA2-440B-BB32-D90A517D8278}" type="presOf" srcId="{0B17EF98-A07A-4536-B546-E43C2890EA86}" destId="{7AAD7F55-8D34-49DC-81EB-8AB139EB64EA}" srcOrd="0" destOrd="0" presId="urn:microsoft.com/office/officeart/2018/2/layout/IconVerticalSolidList"/>
    <dgm:cxn modelId="{1DBEDC71-39C7-481F-9088-9BC883134EE0}" srcId="{7796394B-930C-4A1A-A18C-052E7AFDC283}" destId="{0B17EF98-A07A-4536-B546-E43C2890EA86}" srcOrd="1" destOrd="0" parTransId="{B1E0214E-711F-4917-861B-8432CD79DAEA}" sibTransId="{4617FA2C-21A0-46E9-97BE-E8FE13C2BA24}"/>
    <dgm:cxn modelId="{4BD01D79-E83E-4126-84DB-1C9BC24ABB24}" srcId="{7796394B-930C-4A1A-A18C-052E7AFDC283}" destId="{93198A30-66FF-4A8D-8B4E-C1CBDB885A36}" srcOrd="0" destOrd="0" parTransId="{24B90B9B-B7DF-4179-B4F7-523E7A935D7A}" sibTransId="{A0A316EA-7014-4047-9E9B-A62003A3BB31}"/>
    <dgm:cxn modelId="{DF6E44B6-19DE-4C8B-A871-71C5B1A76948}" type="presOf" srcId="{44A49646-95D7-4CAC-99BB-FCC32E3ECE34}" destId="{6AB87D11-94AC-4C17-9A79-BA89C5CA2697}" srcOrd="0" destOrd="0" presId="urn:microsoft.com/office/officeart/2018/2/layout/IconVerticalSolidList"/>
    <dgm:cxn modelId="{313472D2-8007-4952-83A5-FAA05F38CDE8}" type="presOf" srcId="{93198A30-66FF-4A8D-8B4E-C1CBDB885A36}" destId="{08EDE5C7-795A-45B0-BD44-A0E5A50C02D5}" srcOrd="0" destOrd="0" presId="urn:microsoft.com/office/officeart/2018/2/layout/IconVerticalSolidList"/>
    <dgm:cxn modelId="{B74C04F4-91BB-4026-9374-88A88066351A}" srcId="{7796394B-930C-4A1A-A18C-052E7AFDC283}" destId="{E128286C-0B85-4896-8BD1-665300ABB5DC}" srcOrd="2" destOrd="0" parTransId="{73042299-1A5C-4EB0-8BB7-F769999E2864}" sibTransId="{877EF1AF-F294-4A65-9F33-B91E3BAA9142}"/>
    <dgm:cxn modelId="{4ACBC28A-1D19-49F8-A93B-C5FDDDF7EA08}" type="presParOf" srcId="{1DE5A1B7-0081-41E8-A7C4-C68593FD49E2}" destId="{20F71CF8-D489-4810-8DF9-D26C397BBDB6}" srcOrd="0" destOrd="0" presId="urn:microsoft.com/office/officeart/2018/2/layout/IconVerticalSolidList"/>
    <dgm:cxn modelId="{6A46084F-D26E-42F0-A88B-500417B82B66}" type="presParOf" srcId="{20F71CF8-D489-4810-8DF9-D26C397BBDB6}" destId="{60E6BE94-B0B9-44CE-97D0-910D5356E844}" srcOrd="0" destOrd="0" presId="urn:microsoft.com/office/officeart/2018/2/layout/IconVerticalSolidList"/>
    <dgm:cxn modelId="{6B762CBC-B252-49A5-8C3F-740EE6959E16}" type="presParOf" srcId="{20F71CF8-D489-4810-8DF9-D26C397BBDB6}" destId="{86EFD6BE-6FC6-41BE-B285-C278D7BC282D}" srcOrd="1" destOrd="0" presId="urn:microsoft.com/office/officeart/2018/2/layout/IconVerticalSolidList"/>
    <dgm:cxn modelId="{610A54A4-DCF0-41D7-A487-C0D88E5EAC18}" type="presParOf" srcId="{20F71CF8-D489-4810-8DF9-D26C397BBDB6}" destId="{36A48CB5-73A0-4EE7-A023-B3B699519C04}" srcOrd="2" destOrd="0" presId="urn:microsoft.com/office/officeart/2018/2/layout/IconVerticalSolidList"/>
    <dgm:cxn modelId="{515B3CD7-CEFF-4058-8A60-A0668E24FA64}" type="presParOf" srcId="{20F71CF8-D489-4810-8DF9-D26C397BBDB6}" destId="{08EDE5C7-795A-45B0-BD44-A0E5A50C02D5}" srcOrd="3" destOrd="0" presId="urn:microsoft.com/office/officeart/2018/2/layout/IconVerticalSolidList"/>
    <dgm:cxn modelId="{55096111-C51E-4ABD-B929-083185CFB01A}" type="presParOf" srcId="{1DE5A1B7-0081-41E8-A7C4-C68593FD49E2}" destId="{8D03C895-2B82-462F-A36D-B67DD7BD0214}" srcOrd="1" destOrd="0" presId="urn:microsoft.com/office/officeart/2018/2/layout/IconVerticalSolidList"/>
    <dgm:cxn modelId="{E76145C8-D7BF-4D61-B8B6-3C48EB5934E2}" type="presParOf" srcId="{1DE5A1B7-0081-41E8-A7C4-C68593FD49E2}" destId="{F5712671-4F19-47E1-9925-337C19106662}" srcOrd="2" destOrd="0" presId="urn:microsoft.com/office/officeart/2018/2/layout/IconVerticalSolidList"/>
    <dgm:cxn modelId="{D6304DAD-59BC-4CF0-AE6D-CD26D7F6FFFF}" type="presParOf" srcId="{F5712671-4F19-47E1-9925-337C19106662}" destId="{E5A6AE71-5023-4B6A-A5AA-4AC284B44AD0}" srcOrd="0" destOrd="0" presId="urn:microsoft.com/office/officeart/2018/2/layout/IconVerticalSolidList"/>
    <dgm:cxn modelId="{790481EF-8E1D-47CC-A1DA-47437FB26F36}" type="presParOf" srcId="{F5712671-4F19-47E1-9925-337C19106662}" destId="{19741408-6F66-4E4B-90F5-A855D2E2912F}" srcOrd="1" destOrd="0" presId="urn:microsoft.com/office/officeart/2018/2/layout/IconVerticalSolidList"/>
    <dgm:cxn modelId="{6DCC788B-4BA1-4348-B045-B808B2766356}" type="presParOf" srcId="{F5712671-4F19-47E1-9925-337C19106662}" destId="{4694C2C4-6478-456C-8C45-7CC0985DABF8}" srcOrd="2" destOrd="0" presId="urn:microsoft.com/office/officeart/2018/2/layout/IconVerticalSolidList"/>
    <dgm:cxn modelId="{EBF19E2D-06E7-4E3C-ABF4-A54A457E9B36}" type="presParOf" srcId="{F5712671-4F19-47E1-9925-337C19106662}" destId="{7AAD7F55-8D34-49DC-81EB-8AB139EB64EA}" srcOrd="3" destOrd="0" presId="urn:microsoft.com/office/officeart/2018/2/layout/IconVerticalSolidList"/>
    <dgm:cxn modelId="{F0C0302C-A035-4BAE-924B-B55904C9D926}" type="presParOf" srcId="{1DE5A1B7-0081-41E8-A7C4-C68593FD49E2}" destId="{C1DE5C7D-DCD6-4957-85D2-80C566583417}" srcOrd="3" destOrd="0" presId="urn:microsoft.com/office/officeart/2018/2/layout/IconVerticalSolidList"/>
    <dgm:cxn modelId="{1C11598E-D04F-4452-9687-2202A43C3BB5}" type="presParOf" srcId="{1DE5A1B7-0081-41E8-A7C4-C68593FD49E2}" destId="{4B8F6146-71A5-4D33-97EC-6B17341CD977}" srcOrd="4" destOrd="0" presId="urn:microsoft.com/office/officeart/2018/2/layout/IconVerticalSolidList"/>
    <dgm:cxn modelId="{8E7B3ACB-FC35-48ED-B792-0ACD70D74D7D}" type="presParOf" srcId="{4B8F6146-71A5-4D33-97EC-6B17341CD977}" destId="{7436CC9A-8C5D-4B66-8AAA-C292FD7AEA16}" srcOrd="0" destOrd="0" presId="urn:microsoft.com/office/officeart/2018/2/layout/IconVerticalSolidList"/>
    <dgm:cxn modelId="{A74E294C-4CE8-479D-8809-459A3A3F9B59}" type="presParOf" srcId="{4B8F6146-71A5-4D33-97EC-6B17341CD977}" destId="{DBFE102D-1424-4488-980C-A8D6ADF53429}" srcOrd="1" destOrd="0" presId="urn:microsoft.com/office/officeart/2018/2/layout/IconVerticalSolidList"/>
    <dgm:cxn modelId="{454ECC25-73A0-49AE-8D44-97147936FF48}" type="presParOf" srcId="{4B8F6146-71A5-4D33-97EC-6B17341CD977}" destId="{F03109AF-781F-42C5-A8B5-17C55AB93A3F}" srcOrd="2" destOrd="0" presId="urn:microsoft.com/office/officeart/2018/2/layout/IconVerticalSolidList"/>
    <dgm:cxn modelId="{A2B93D8C-8A74-4B60-BAEB-433D60A32ED5}" type="presParOf" srcId="{4B8F6146-71A5-4D33-97EC-6B17341CD977}" destId="{65428255-C5CC-483A-839E-E825EA862B65}" srcOrd="3" destOrd="0" presId="urn:microsoft.com/office/officeart/2018/2/layout/IconVerticalSolidList"/>
    <dgm:cxn modelId="{A58B3870-77F6-42EC-82B8-E5C5638CD840}" type="presParOf" srcId="{1DE5A1B7-0081-41E8-A7C4-C68593FD49E2}" destId="{D949DF4D-408E-439E-9523-944EC0E58884}" srcOrd="5" destOrd="0" presId="urn:microsoft.com/office/officeart/2018/2/layout/IconVerticalSolidList"/>
    <dgm:cxn modelId="{475276E1-1F42-4CBE-B001-209DB648C6AB}" type="presParOf" srcId="{1DE5A1B7-0081-41E8-A7C4-C68593FD49E2}" destId="{3492A2BF-0DF2-4A1C-BDA7-47CB40885798}" srcOrd="6" destOrd="0" presId="urn:microsoft.com/office/officeart/2018/2/layout/IconVerticalSolidList"/>
    <dgm:cxn modelId="{8C2CDFA8-958C-43B9-98DA-91DCE4434038}" type="presParOf" srcId="{3492A2BF-0DF2-4A1C-BDA7-47CB40885798}" destId="{2C85F4AC-3A95-41D6-BF97-8BE5B11F56DF}" srcOrd="0" destOrd="0" presId="urn:microsoft.com/office/officeart/2018/2/layout/IconVerticalSolidList"/>
    <dgm:cxn modelId="{FB3984D9-B91C-42A0-8F8D-11700E8B9194}" type="presParOf" srcId="{3492A2BF-0DF2-4A1C-BDA7-47CB40885798}" destId="{F6F03CF4-90C7-4599-A235-6C052544465B}" srcOrd="1" destOrd="0" presId="urn:microsoft.com/office/officeart/2018/2/layout/IconVerticalSolidList"/>
    <dgm:cxn modelId="{AF906A73-DFC7-4A89-9DB2-ED6BF9BCCBA5}" type="presParOf" srcId="{3492A2BF-0DF2-4A1C-BDA7-47CB40885798}" destId="{6A0A1740-BF39-42A6-BBC5-F8AB648CE951}" srcOrd="2" destOrd="0" presId="urn:microsoft.com/office/officeart/2018/2/layout/IconVerticalSolidList"/>
    <dgm:cxn modelId="{C62F4A92-0D20-41A1-8038-58BF474E810A}" type="presParOf" srcId="{3492A2BF-0DF2-4A1C-BDA7-47CB40885798}" destId="{6AB87D11-94AC-4C17-9A79-BA89C5CA26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BE94-B0B9-44CE-97D0-910D5356E844}">
      <dsp:nvSpPr>
        <dsp:cNvPr id="0" name=""/>
        <dsp:cNvSpPr/>
      </dsp:nvSpPr>
      <dsp:spPr>
        <a:xfrm>
          <a:off x="0" y="1802"/>
          <a:ext cx="11274552" cy="913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EFD6BE-6FC6-41BE-B285-C278D7BC282D}">
      <dsp:nvSpPr>
        <dsp:cNvPr id="0" name=""/>
        <dsp:cNvSpPr/>
      </dsp:nvSpPr>
      <dsp:spPr>
        <a:xfrm>
          <a:off x="276376" y="207371"/>
          <a:ext cx="502502" cy="502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EDE5C7-795A-45B0-BD44-A0E5A50C02D5}">
      <dsp:nvSpPr>
        <dsp:cNvPr id="0" name=""/>
        <dsp:cNvSpPr/>
      </dsp:nvSpPr>
      <dsp:spPr>
        <a:xfrm>
          <a:off x="1055255" y="1802"/>
          <a:ext cx="10219296"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b="0" i="0" kern="1200"/>
            <a:t>Finalize teacher developed products for formal release on the NCII website</a:t>
          </a:r>
          <a:endParaRPr lang="en-US" sz="2200" kern="1200"/>
        </a:p>
      </dsp:txBody>
      <dsp:txXfrm>
        <a:off x="1055255" y="1802"/>
        <a:ext cx="10219296" cy="913640"/>
      </dsp:txXfrm>
    </dsp:sp>
    <dsp:sp modelId="{E5A6AE71-5023-4B6A-A5AA-4AC284B44AD0}">
      <dsp:nvSpPr>
        <dsp:cNvPr id="0" name=""/>
        <dsp:cNvSpPr/>
      </dsp:nvSpPr>
      <dsp:spPr>
        <a:xfrm>
          <a:off x="0" y="1143853"/>
          <a:ext cx="11274552" cy="913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41408-6F66-4E4B-90F5-A855D2E2912F}">
      <dsp:nvSpPr>
        <dsp:cNvPr id="0" name=""/>
        <dsp:cNvSpPr/>
      </dsp:nvSpPr>
      <dsp:spPr>
        <a:xfrm>
          <a:off x="276376" y="1349423"/>
          <a:ext cx="502502" cy="502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AD7F55-8D34-49DC-81EB-8AB139EB64EA}">
      <dsp:nvSpPr>
        <dsp:cNvPr id="0" name=""/>
        <dsp:cNvSpPr/>
      </dsp:nvSpPr>
      <dsp:spPr>
        <a:xfrm>
          <a:off x="1055255" y="1143853"/>
          <a:ext cx="10219296"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b="0" i="0" kern="1200"/>
            <a:t>Develop forum for educators to share their products and lessons learned (e.g., webinar or unconference) </a:t>
          </a:r>
          <a:endParaRPr lang="en-US" sz="2200" kern="1200"/>
        </a:p>
      </dsp:txBody>
      <dsp:txXfrm>
        <a:off x="1055255" y="1143853"/>
        <a:ext cx="10219296" cy="913640"/>
      </dsp:txXfrm>
    </dsp:sp>
    <dsp:sp modelId="{7436CC9A-8C5D-4B66-8AAA-C292FD7AEA16}">
      <dsp:nvSpPr>
        <dsp:cNvPr id="0" name=""/>
        <dsp:cNvSpPr/>
      </dsp:nvSpPr>
      <dsp:spPr>
        <a:xfrm>
          <a:off x="0" y="2285905"/>
          <a:ext cx="11274552" cy="913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E102D-1424-4488-980C-A8D6ADF53429}">
      <dsp:nvSpPr>
        <dsp:cNvPr id="0" name=""/>
        <dsp:cNvSpPr/>
      </dsp:nvSpPr>
      <dsp:spPr>
        <a:xfrm>
          <a:off x="276376" y="2491474"/>
          <a:ext cx="502502" cy="5025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28255-C5CC-483A-839E-E825EA862B65}">
      <dsp:nvSpPr>
        <dsp:cNvPr id="0" name=""/>
        <dsp:cNvSpPr/>
      </dsp:nvSpPr>
      <dsp:spPr>
        <a:xfrm>
          <a:off x="1055255" y="2285905"/>
          <a:ext cx="10219296"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b="0" i="0" kern="1200" dirty="0"/>
            <a:t>Collaborate with intensive states to replicate community of practice model</a:t>
          </a:r>
          <a:endParaRPr lang="en-US" sz="2200" kern="1200" dirty="0"/>
        </a:p>
      </dsp:txBody>
      <dsp:txXfrm>
        <a:off x="1055255" y="2285905"/>
        <a:ext cx="10219296" cy="913640"/>
      </dsp:txXfrm>
    </dsp:sp>
    <dsp:sp modelId="{2C85F4AC-3A95-41D6-BF97-8BE5B11F56DF}">
      <dsp:nvSpPr>
        <dsp:cNvPr id="0" name=""/>
        <dsp:cNvSpPr/>
      </dsp:nvSpPr>
      <dsp:spPr>
        <a:xfrm>
          <a:off x="0" y="3367802"/>
          <a:ext cx="11274552" cy="913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03CF4-90C7-4599-A235-6C052544465B}">
      <dsp:nvSpPr>
        <dsp:cNvPr id="0" name=""/>
        <dsp:cNvSpPr/>
      </dsp:nvSpPr>
      <dsp:spPr>
        <a:xfrm>
          <a:off x="276376" y="3633525"/>
          <a:ext cx="502502" cy="5025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B87D11-94AC-4C17-9A79-BA89C5CA2697}">
      <dsp:nvSpPr>
        <dsp:cNvPr id="0" name=""/>
        <dsp:cNvSpPr/>
      </dsp:nvSpPr>
      <dsp:spPr>
        <a:xfrm>
          <a:off x="1055255" y="3427956"/>
          <a:ext cx="10219296"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kern="1200"/>
            <a:t>Continue to elevate educator stories through the voices from the field pieces</a:t>
          </a:r>
        </a:p>
      </dsp:txBody>
      <dsp:txXfrm>
        <a:off x="1055255" y="3427956"/>
        <a:ext cx="10219296" cy="913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D3DAE2-4560-4ACE-9726-F06EF1F89C1B}"/>
              </a:ext>
            </a:extLst>
          </p:cNvPr>
          <p:cNvSpPr>
            <a:spLocks noGrp="1"/>
          </p:cNvSpPr>
          <p:nvPr>
            <p:ph type="hdr" sz="quarter"/>
          </p:nvPr>
        </p:nvSpPr>
        <p:spPr>
          <a:xfrm>
            <a:off x="1587" y="0"/>
            <a:ext cx="3038475" cy="466725"/>
          </a:xfrm>
          <a:prstGeom prst="rect">
            <a:avLst/>
          </a:prstGeom>
        </p:spPr>
        <p:txBody>
          <a:bodyPr vert="horz" lIns="91440" tIns="45720" rIns="91440" bIns="45720" rtlCol="0"/>
          <a:lstStyle>
            <a:lvl1pPr algn="l">
              <a:defRPr sz="1200"/>
            </a:lvl1pPr>
          </a:lstStyle>
          <a:p>
            <a:endParaRPr lang="en-US" sz="1400" b="1" dirty="0">
              <a:solidFill>
                <a:srgbClr val="2C506A"/>
              </a:solidFill>
              <a:latin typeface="Century Gothic" panose="020B0502020202020204" pitchFamily="34" charset="0"/>
            </a:endParaRPr>
          </a:p>
        </p:txBody>
      </p:sp>
      <p:sp>
        <p:nvSpPr>
          <p:cNvPr id="3" name="Date Placeholder 2">
            <a:extLst>
              <a:ext uri="{FF2B5EF4-FFF2-40B4-BE49-F238E27FC236}">
                <a16:creationId xmlns:a16="http://schemas.microsoft.com/office/drawing/2014/main" id="{1832216E-6EFE-4CB1-9FA6-740990BD038B}"/>
              </a:ext>
            </a:extLst>
          </p:cNvPr>
          <p:cNvSpPr>
            <a:spLocks noGrp="1"/>
          </p:cNvSpPr>
          <p:nvPr>
            <p:ph type="dt" sz="quarter" idx="1"/>
          </p:nvPr>
        </p:nvSpPr>
        <p:spPr>
          <a:xfrm>
            <a:off x="3971925" y="0"/>
            <a:ext cx="3038475" cy="466725"/>
          </a:xfrm>
          <a:prstGeom prst="rect">
            <a:avLst/>
          </a:prstGeom>
        </p:spPr>
        <p:txBody>
          <a:bodyPr vert="horz" lIns="91440" tIns="45720" rIns="91440" bIns="45720" rtlCol="0"/>
          <a:lstStyle>
            <a:lvl1pPr algn="r">
              <a:defRPr sz="1200"/>
            </a:lvl1pPr>
          </a:lstStyle>
          <a:p>
            <a:fld id="{68FBC8C8-0FCB-4ABD-A4AF-2F7357956A50}" type="datetimeFigureOut">
              <a:rPr lang="en-US" sz="1400" b="1" smtClean="0">
                <a:solidFill>
                  <a:srgbClr val="2C506A"/>
                </a:solidFill>
                <a:latin typeface="Century Gothic" panose="020B0502020202020204" pitchFamily="34" charset="0"/>
              </a:rPr>
              <a:t>7/17/2020</a:t>
            </a:fld>
            <a:endParaRPr lang="en-US" sz="1400" b="1">
              <a:solidFill>
                <a:srgbClr val="2C506A"/>
              </a:solidFill>
              <a:latin typeface="Century Gothic" panose="020B0502020202020204" pitchFamily="34" charset="0"/>
            </a:endParaRPr>
          </a:p>
        </p:txBody>
      </p:sp>
      <p:sp>
        <p:nvSpPr>
          <p:cNvPr id="4" name="Footer Placeholder 3">
            <a:extLst>
              <a:ext uri="{FF2B5EF4-FFF2-40B4-BE49-F238E27FC236}">
                <a16:creationId xmlns:a16="http://schemas.microsoft.com/office/drawing/2014/main" id="{3838A06A-1904-4B77-8CC3-9A9A1A24B5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b="1" dirty="0">
                <a:solidFill>
                  <a:srgbClr val="2C506A"/>
                </a:solidFill>
                <a:latin typeface="Century Gothic" panose="020B0502020202020204" pitchFamily="34" charset="0"/>
              </a:rPr>
              <a:t>OSERS</a:t>
            </a:r>
          </a:p>
        </p:txBody>
      </p:sp>
      <p:sp>
        <p:nvSpPr>
          <p:cNvPr id="5" name="Slide Number Placeholder 4">
            <a:extLst>
              <a:ext uri="{FF2B5EF4-FFF2-40B4-BE49-F238E27FC236}">
                <a16:creationId xmlns:a16="http://schemas.microsoft.com/office/drawing/2014/main" id="{68777B37-007D-42B4-ABFB-096285F18FF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7D2A08F-7FA9-489D-B417-4C943DA531D6}" type="slidenum">
              <a:rPr lang="en-US" b="1" smtClean="0">
                <a:solidFill>
                  <a:srgbClr val="2C506A"/>
                </a:solidFill>
                <a:latin typeface="Century Gothic" panose="020B0502020202020204" pitchFamily="34" charset="0"/>
              </a:rPr>
              <a:t>‹#›</a:t>
            </a:fld>
            <a:endParaRPr lang="en-US" b="1">
              <a:solidFill>
                <a:srgbClr val="2C506A"/>
              </a:solidFill>
              <a:latin typeface="Century Gothic" panose="020B0502020202020204" pitchFamily="34" charset="0"/>
            </a:endParaRPr>
          </a:p>
        </p:txBody>
      </p:sp>
    </p:spTree>
    <p:extLst>
      <p:ext uri="{BB962C8B-B14F-4D97-AF65-F5344CB8AC3E}">
        <p14:creationId xmlns:p14="http://schemas.microsoft.com/office/powerpoint/2010/main" val="37206567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1"/>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1"/>
            </a:lvl1pPr>
          </a:lstStyle>
          <a:p>
            <a:fld id="{4725375E-3750-4BD3-997B-4DAF5D3D60E4}" type="datetimeFigureOut">
              <a:rPr lang="en-US" smtClean="0"/>
              <a:pPr/>
              <a:t>7/17/2020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1"/>
            </a:lvl1pPr>
          </a:lstStyle>
          <a:p>
            <a:r>
              <a:rPr lang="en-US"/>
              <a:t>OSERS</a:t>
            </a:r>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1"/>
            </a:lvl1pPr>
          </a:lstStyle>
          <a:p>
            <a:fld id="{570226A8-F53C-4EEC-A3E1-81BF3702430A}" type="slidenum">
              <a:rPr lang="en-US" smtClean="0"/>
              <a:pPr/>
              <a:t>‹#›</a:t>
            </a:fld>
            <a:endParaRPr lang="en-US"/>
          </a:p>
        </p:txBody>
      </p:sp>
    </p:spTree>
    <p:extLst>
      <p:ext uri="{BB962C8B-B14F-4D97-AF65-F5344CB8AC3E}">
        <p14:creationId xmlns:p14="http://schemas.microsoft.com/office/powerpoint/2010/main" val="2108204428"/>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1200"/>
      </a:spcBef>
      <a:defRPr sz="1200" kern="1200">
        <a:solidFill>
          <a:schemeClr val="tx1"/>
        </a:solidFill>
        <a:latin typeface="+mn-lt"/>
        <a:ea typeface="+mn-ea"/>
        <a:cs typeface="+mn-cs"/>
      </a:defRPr>
    </a:lvl1pPr>
    <a:lvl2pPr marL="457200" algn="l" defTabSz="914400" rtl="0" eaLnBrk="1" latinLnBrk="0" hangingPunct="1">
      <a:spcBef>
        <a:spcPts val="600"/>
      </a:spcBef>
      <a:defRPr sz="1200" kern="1200">
        <a:solidFill>
          <a:schemeClr val="tx1"/>
        </a:solidFill>
        <a:latin typeface="+mn-lt"/>
        <a:ea typeface="+mn-ea"/>
        <a:cs typeface="+mn-cs"/>
      </a:defRPr>
    </a:lvl2pPr>
    <a:lvl3pPr marL="914400" algn="l" defTabSz="914400" rtl="0" eaLnBrk="1" latinLnBrk="0" hangingPunct="1">
      <a:spcBef>
        <a:spcPts val="600"/>
      </a:spcBef>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ri.com/research-development/education-learning?utm_content=&amp;utm_medium=email&amp;utm_name=&amp;utm_source=govdelivery&amp;utm_term=" TargetMode="External"/><Relationship Id="rId13" Type="http://schemas.openxmlformats.org/officeDocument/2006/relationships/hyperlink" Target="https://www2.ed.gov/about/offices/list/osers/framework/osers-framework-9-20-2018.pdf?utm_content=&amp;utm_medium=email&amp;utm_name=&amp;utm_source=govdelivery&amp;utm_term=" TargetMode="External"/><Relationship Id="rId3" Type="http://schemas.openxmlformats.org/officeDocument/2006/relationships/hyperlink" Target="https://www.air.org/?utm_content=&amp;utm_medium=email&amp;utm_name=&amp;utm_source=govdelivery&amp;utm_term=" TargetMode="External"/><Relationship Id="rId7" Type="http://schemas.openxmlformats.org/officeDocument/2006/relationships/hyperlink" Target="https://dasycenter.org/?utm_content=&amp;utm_medium=email&amp;utm_name=&amp;utm_source=govdelivery&amp;utm_term=" TargetMode="External"/><Relationship Id="rId12" Type="http://schemas.openxmlformats.org/officeDocument/2006/relationships/hyperlink" Target="https://sites.ed.gov/idea/rethinking-special-education-and-rehabilitative-services-raising-expectations/?utm_content=&amp;utm_medium=email&amp;utm_name=&amp;utm_source=govdelivery&amp;utm_ter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ast.org/?utm_content=&amp;utm_medium=email&amp;utm_name=&amp;utm_source=govdelivery&amp;utm_term=" TargetMode="External"/><Relationship Id="rId11" Type="http://schemas.openxmlformats.org/officeDocument/2006/relationships/hyperlink" Target="https://www2.ed.gov/about/offices/list/osers/osep/rda/index.html?utm_content=&amp;utm_medium=email&amp;utm_name=&amp;utm_source=govdelivery&amp;utm_term=#aboutrda" TargetMode="External"/><Relationship Id="rId5" Type="http://schemas.openxmlformats.org/officeDocument/2006/relationships/hyperlink" Target="http://aem.cast.org/?utm_content=&amp;utm_medium=email&amp;utm_name=&amp;utm_source=govdelivery&amp;utm_term=" TargetMode="External"/><Relationship Id="rId10" Type="http://schemas.openxmlformats.org/officeDocument/2006/relationships/hyperlink" Target="https://www.westat.com/?utm_content=&amp;utm_medium=email&amp;utm_name=&amp;utm_source=govdelivery&amp;utm_term=" TargetMode="External"/><Relationship Id="rId4" Type="http://schemas.openxmlformats.org/officeDocument/2006/relationships/hyperlink" Target="https://ncsi.wested.org/?utm_content=&amp;utm_medium=email&amp;utm_name=&amp;utm_source=govdelivery&amp;utm_term=" TargetMode="External"/><Relationship Id="rId9" Type="http://schemas.openxmlformats.org/officeDocument/2006/relationships/hyperlink" Target="https://ideadata.org/?utm_content=&amp;utm_medium=email&amp;utm_name=&amp;utm_source=govdelivery&amp;utm_ter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a:t>
            </a:fld>
            <a:endParaRPr lang="en-US"/>
          </a:p>
        </p:txBody>
      </p:sp>
    </p:spTree>
    <p:extLst>
      <p:ext uri="{BB962C8B-B14F-4D97-AF65-F5344CB8AC3E}">
        <p14:creationId xmlns:p14="http://schemas.microsoft.com/office/powerpoint/2010/main" val="386855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13</a:t>
            </a:fld>
            <a:endParaRPr lang="en-US"/>
          </a:p>
        </p:txBody>
      </p:sp>
    </p:spTree>
    <p:extLst>
      <p:ext uri="{BB962C8B-B14F-4D97-AF65-F5344CB8AC3E}">
        <p14:creationId xmlns:p14="http://schemas.microsoft.com/office/powerpoint/2010/main" val="92429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14</a:t>
            </a:fld>
            <a:endParaRPr lang="en-US"/>
          </a:p>
        </p:txBody>
      </p:sp>
    </p:spTree>
    <p:extLst>
      <p:ext uri="{BB962C8B-B14F-4D97-AF65-F5344CB8AC3E}">
        <p14:creationId xmlns:p14="http://schemas.microsoft.com/office/powerpoint/2010/main" val="82557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15</a:t>
            </a:fld>
            <a:endParaRPr lang="en-US"/>
          </a:p>
        </p:txBody>
      </p:sp>
    </p:spTree>
    <p:extLst>
      <p:ext uri="{BB962C8B-B14F-4D97-AF65-F5344CB8AC3E}">
        <p14:creationId xmlns:p14="http://schemas.microsoft.com/office/powerpoint/2010/main" val="126753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16</a:t>
            </a:fld>
            <a:endParaRPr lang="en-US"/>
          </a:p>
        </p:txBody>
      </p:sp>
    </p:spTree>
    <p:extLst>
      <p:ext uri="{BB962C8B-B14F-4D97-AF65-F5344CB8AC3E}">
        <p14:creationId xmlns:p14="http://schemas.microsoft.com/office/powerpoint/2010/main" val="92798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17</a:t>
            </a:fld>
            <a:endParaRPr lang="en-US"/>
          </a:p>
        </p:txBody>
      </p:sp>
    </p:spTree>
    <p:extLst>
      <p:ext uri="{BB962C8B-B14F-4D97-AF65-F5344CB8AC3E}">
        <p14:creationId xmlns:p14="http://schemas.microsoft.com/office/powerpoint/2010/main" val="328369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18</a:t>
            </a:fld>
            <a:endParaRPr lang="en-US"/>
          </a:p>
        </p:txBody>
      </p:sp>
    </p:spTree>
    <p:extLst>
      <p:ext uri="{BB962C8B-B14F-4D97-AF65-F5344CB8AC3E}">
        <p14:creationId xmlns:p14="http://schemas.microsoft.com/office/powerpoint/2010/main" val="144886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19</a:t>
            </a:fld>
            <a:endParaRPr lang="en-US"/>
          </a:p>
        </p:txBody>
      </p:sp>
    </p:spTree>
    <p:extLst>
      <p:ext uri="{BB962C8B-B14F-4D97-AF65-F5344CB8AC3E}">
        <p14:creationId xmlns:p14="http://schemas.microsoft.com/office/powerpoint/2010/main" val="255586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20</a:t>
            </a:fld>
            <a:endParaRPr lang="en-US"/>
          </a:p>
        </p:txBody>
      </p:sp>
    </p:spTree>
    <p:extLst>
      <p:ext uri="{BB962C8B-B14F-4D97-AF65-F5344CB8AC3E}">
        <p14:creationId xmlns:p14="http://schemas.microsoft.com/office/powerpoint/2010/main" val="3108944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21</a:t>
            </a:fld>
            <a:endParaRPr lang="en-US"/>
          </a:p>
        </p:txBody>
      </p:sp>
    </p:spTree>
    <p:extLst>
      <p:ext uri="{BB962C8B-B14F-4D97-AF65-F5344CB8AC3E}">
        <p14:creationId xmlns:p14="http://schemas.microsoft.com/office/powerpoint/2010/main" val="2100101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22</a:t>
            </a:fld>
            <a:endParaRPr lang="en-US"/>
          </a:p>
        </p:txBody>
      </p:sp>
    </p:spTree>
    <p:extLst>
      <p:ext uri="{BB962C8B-B14F-4D97-AF65-F5344CB8AC3E}">
        <p14:creationId xmlns:p14="http://schemas.microsoft.com/office/powerpoint/2010/main" val="363277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3</a:t>
            </a:fld>
            <a:endParaRPr lang="en-US"/>
          </a:p>
        </p:txBody>
      </p:sp>
    </p:spTree>
    <p:extLst>
      <p:ext uri="{BB962C8B-B14F-4D97-AF65-F5344CB8AC3E}">
        <p14:creationId xmlns:p14="http://schemas.microsoft.com/office/powerpoint/2010/main" val="2812087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BF48-346F-4BA4-812E-775BFB56F50F}" type="slidenum">
              <a:rPr lang="en-US" smtClean="0"/>
              <a:t>23</a:t>
            </a:fld>
            <a:endParaRPr lang="en-US"/>
          </a:p>
        </p:txBody>
      </p:sp>
    </p:spTree>
    <p:extLst>
      <p:ext uri="{BB962C8B-B14F-4D97-AF65-F5344CB8AC3E}">
        <p14:creationId xmlns:p14="http://schemas.microsoft.com/office/powerpoint/2010/main" val="1949929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BF48-346F-4BA4-812E-775BFB56F50F}" type="slidenum">
              <a:rPr lang="en-US" smtClean="0"/>
              <a:t>24</a:t>
            </a:fld>
            <a:endParaRPr lang="en-US"/>
          </a:p>
        </p:txBody>
      </p:sp>
    </p:spTree>
    <p:extLst>
      <p:ext uri="{BB962C8B-B14F-4D97-AF65-F5344CB8AC3E}">
        <p14:creationId xmlns:p14="http://schemas.microsoft.com/office/powerpoint/2010/main" val="1151527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5021f048d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85021f048d_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1" name="Google Shape;111;g85021f048d_7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2655299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5021f048d_7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85021f048d_7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g85021f048d_7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4649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5021f048d_7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85021f048d_7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19" name="Google Shape;119;g85021f048d_7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2492661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8c22123e47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8c22123e47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3961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c22123e4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c22123e47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8c22123e47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643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c22123e47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8c22123e4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671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294BBF48-346F-4BA4-812E-775BFB56F50F}" type="slidenum">
              <a:rPr lang="en-US" smtClean="0"/>
              <a:t>31</a:t>
            </a:fld>
            <a:endParaRPr lang="en-US"/>
          </a:p>
        </p:txBody>
      </p:sp>
    </p:spTree>
    <p:extLst>
      <p:ext uri="{BB962C8B-B14F-4D97-AF65-F5344CB8AC3E}">
        <p14:creationId xmlns:p14="http://schemas.microsoft.com/office/powerpoint/2010/main" val="460505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416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newly funded TA Centers in October 2019</a:t>
            </a:r>
          </a:p>
          <a:p>
            <a:endParaRPr lang="en-US" dirty="0"/>
          </a:p>
          <a:p>
            <a:pPr algn="l"/>
            <a:r>
              <a:rPr lang="en-US" b="1" i="0" u="none" strike="noStrike" dirty="0">
                <a:solidFill>
                  <a:srgbClr val="4E4D4E"/>
                </a:solidFill>
                <a:effectLst/>
                <a:latin typeface="Verdana" panose="020B0604030504040204" pitchFamily="34" charset="0"/>
              </a:rPr>
              <a:t>Promoting Rigorous Outcomes and Growth by Redesigning Educational Services for Students with Disabilities (PROGRESS Center)</a:t>
            </a:r>
            <a:r>
              <a:rPr lang="en-US" b="0" i="0" u="none" strike="noStrike" dirty="0">
                <a:solidFill>
                  <a:srgbClr val="4E4D4E"/>
                </a:solidFill>
                <a:effectLst/>
                <a:latin typeface="Verdana" panose="020B0604030504040204" pitchFamily="34" charset="0"/>
              </a:rPr>
              <a:t>. The PROGRESS Center will help private, public, and charter schools improve their capacity to design and implement high-quality, evidence-based educational programs to meet the standards of the </a:t>
            </a:r>
            <a:r>
              <a:rPr lang="en-US" b="0" i="1" u="none" strike="noStrike" dirty="0" err="1">
                <a:solidFill>
                  <a:srgbClr val="4E4D4E"/>
                </a:solidFill>
                <a:effectLst/>
                <a:latin typeface="Verdana" panose="020B0604030504040204" pitchFamily="34" charset="0"/>
              </a:rPr>
              <a:t>Endrew</a:t>
            </a:r>
            <a:r>
              <a:rPr lang="en-US" b="0" i="1" u="none" strike="noStrike" dirty="0">
                <a:solidFill>
                  <a:srgbClr val="4E4D4E"/>
                </a:solidFill>
                <a:effectLst/>
                <a:latin typeface="Verdana" panose="020B0604030504040204" pitchFamily="34" charset="0"/>
              </a:rPr>
              <a:t> F</a:t>
            </a:r>
            <a:r>
              <a:rPr lang="en-US" b="0" i="0" u="none" strike="noStrike" dirty="0">
                <a:solidFill>
                  <a:srgbClr val="4E4D4E"/>
                </a:solidFill>
                <a:effectLst/>
                <a:latin typeface="Verdana" panose="020B0604030504040204" pitchFamily="34" charset="0"/>
              </a:rPr>
              <a:t>. decision. The expected outcomes are an increase in knowledge, awareness, and use of resources to improve quality and implementation, and ultimately an ecosystem of educators who can design and implement quality special education programs. The PROGRESS Center was awarded to </a:t>
            </a:r>
            <a:r>
              <a:rPr lang="en-US" b="0" i="0" u="none" strike="noStrike" dirty="0">
                <a:solidFill>
                  <a:srgbClr val="1D5782"/>
                </a:solidFill>
                <a:effectLst/>
                <a:latin typeface="Verdana" panose="020B0604030504040204" pitchFamily="34" charset="0"/>
                <a:hlinkClick r:id="rId3" tooltip="AIR URL"/>
              </a:rPr>
              <a:t>American Institutes for Research</a:t>
            </a:r>
            <a:r>
              <a:rPr lang="en-US" b="0" i="0" u="none" strike="noStrike" dirty="0">
                <a:solidFill>
                  <a:srgbClr val="4E4D4E"/>
                </a:solidFill>
                <a:effectLst/>
                <a:latin typeface="Verdana" panose="020B0604030504040204" pitchFamily="34" charset="0"/>
              </a:rPr>
              <a:t> and its website will launch soon.</a:t>
            </a:r>
          </a:p>
          <a:p>
            <a:pPr algn="l"/>
            <a:r>
              <a:rPr lang="en-US" b="0" i="0" u="none" strike="noStrike" dirty="0">
                <a:solidFill>
                  <a:srgbClr val="4E4D4E"/>
                </a:solidFill>
                <a:effectLst/>
                <a:latin typeface="Verdana" panose="020B0604030504040204" pitchFamily="34" charset="0"/>
              </a:rPr>
              <a:t> </a:t>
            </a:r>
          </a:p>
          <a:p>
            <a:pPr algn="l"/>
            <a:r>
              <a:rPr lang="en-US" b="1" i="0" u="none" strike="noStrike" dirty="0">
                <a:solidFill>
                  <a:srgbClr val="1D5782"/>
                </a:solidFill>
                <a:effectLst/>
                <a:latin typeface="Verdana"/>
                <a:ea typeface="Verdana"/>
                <a:cs typeface="Verdana"/>
                <a:hlinkClick r:id="rId4" tooltip="NCSI URL"/>
              </a:rPr>
              <a:t>National Center for Systemic Improvement</a:t>
            </a:r>
            <a:r>
              <a:rPr lang="en-US" b="1" i="0" u="none" strike="noStrike" dirty="0">
                <a:solidFill>
                  <a:srgbClr val="4E4D4E"/>
                </a:solidFill>
                <a:effectLst/>
                <a:latin typeface="Verdana"/>
                <a:ea typeface="Verdana"/>
                <a:cs typeface="Verdana"/>
              </a:rPr>
              <a:t> (NCSI)</a:t>
            </a:r>
            <a:r>
              <a:rPr lang="en-US" b="0" i="0" u="none" strike="noStrike" dirty="0">
                <a:solidFill>
                  <a:srgbClr val="4E4D4E"/>
                </a:solidFill>
                <a:effectLst/>
                <a:latin typeface="Verdana"/>
                <a:ea typeface="Verdana"/>
                <a:cs typeface="Verdana"/>
              </a:rPr>
              <a:t>. NCSI will provide differentiated support to states through universal, targeted, and intensive technical assistance to help states best use their general supervision and professional development systems to establish and meet high expectations for each child with a disability. NCSI was awarded to </a:t>
            </a:r>
            <a:r>
              <a:rPr lang="en-US" b="0" i="0" u="none" strike="noStrike" dirty="0">
                <a:solidFill>
                  <a:srgbClr val="1D5782"/>
                </a:solidFill>
                <a:effectLst/>
                <a:latin typeface="Verdana"/>
                <a:ea typeface="Verdana"/>
                <a:cs typeface="Verdana"/>
                <a:hlinkClick r:id="rId4" tooltip="Wested URL"/>
              </a:rPr>
              <a:t>WestEd</a:t>
            </a:r>
            <a:r>
              <a:rPr lang="en-US" b="0" i="0" u="none" strike="noStrike" dirty="0">
                <a:solidFill>
                  <a:srgbClr val="4E4D4E"/>
                </a:solidFill>
                <a:effectLst/>
                <a:latin typeface="Verdana"/>
                <a:ea typeface="Verdana"/>
                <a:cs typeface="Verdana"/>
              </a:rPr>
              <a:t>.</a:t>
            </a:r>
          </a:p>
          <a:p>
            <a:pPr algn="l"/>
            <a:r>
              <a:rPr lang="en-US" b="0" i="0" u="none" strike="noStrike" dirty="0">
                <a:solidFill>
                  <a:srgbClr val="4E4D4E"/>
                </a:solidFill>
                <a:effectLst/>
                <a:latin typeface="Verdana" panose="020B0604030504040204" pitchFamily="34" charset="0"/>
              </a:rPr>
              <a:t> </a:t>
            </a:r>
          </a:p>
          <a:p>
            <a:pPr algn="l"/>
            <a:r>
              <a:rPr lang="en-US" b="1" i="0" u="none" strike="noStrike" dirty="0">
                <a:solidFill>
                  <a:srgbClr val="1D5782"/>
                </a:solidFill>
                <a:effectLst/>
                <a:latin typeface="Verdana" panose="020B0604030504040204" pitchFamily="34" charset="0"/>
                <a:hlinkClick r:id="rId5" tooltip="AEM 2 link"/>
              </a:rPr>
              <a:t>National Center on Accessible Educational Materials</a:t>
            </a:r>
            <a:r>
              <a:rPr lang="en-US" b="1" i="0" u="none" strike="noStrike" dirty="0">
                <a:solidFill>
                  <a:srgbClr val="4E4D4E"/>
                </a:solidFill>
                <a:effectLst/>
                <a:latin typeface="Verdana" panose="020B0604030504040204" pitchFamily="34" charset="0"/>
              </a:rPr>
              <a:t> (AEM 2.0)</a:t>
            </a:r>
            <a:r>
              <a:rPr lang="en-US" b="0" i="0" u="none" strike="noStrike" dirty="0">
                <a:solidFill>
                  <a:srgbClr val="4E4D4E"/>
                </a:solidFill>
                <a:effectLst/>
                <a:latin typeface="Verdana" panose="020B0604030504040204" pitchFamily="34" charset="0"/>
              </a:rPr>
              <a:t>. AEM 2.0 will continue improving systems that provide accessible educational materials and technologies for individuals with disabilities in early learning, K-12, higher education, and workforce settings. AEM 2.0 was awarded to </a:t>
            </a:r>
            <a:r>
              <a:rPr lang="en-US" b="0" i="0" u="none" strike="noStrike" dirty="0">
                <a:solidFill>
                  <a:srgbClr val="1D5782"/>
                </a:solidFill>
                <a:effectLst/>
                <a:latin typeface="Verdana" panose="020B0604030504040204" pitchFamily="34" charset="0"/>
                <a:hlinkClick r:id="rId6" tooltip="CAST URL"/>
              </a:rPr>
              <a:t>CAST</a:t>
            </a:r>
            <a:r>
              <a:rPr lang="en-US" b="0" i="0" u="none" strike="noStrike" dirty="0">
                <a:solidFill>
                  <a:srgbClr val="4E4D4E"/>
                </a:solidFill>
                <a:effectLst/>
                <a:latin typeface="Verdana" panose="020B0604030504040204" pitchFamily="34" charset="0"/>
              </a:rPr>
              <a:t>.</a:t>
            </a:r>
          </a:p>
          <a:p>
            <a:pPr algn="l"/>
            <a:r>
              <a:rPr lang="en-US" b="0" i="0" u="none" strike="noStrike" dirty="0">
                <a:solidFill>
                  <a:srgbClr val="4E4D4E"/>
                </a:solidFill>
                <a:effectLst/>
                <a:latin typeface="Verdana" panose="020B0604030504040204" pitchFamily="34" charset="0"/>
              </a:rPr>
              <a:t> </a:t>
            </a:r>
          </a:p>
          <a:p>
            <a:pPr algn="l"/>
            <a:r>
              <a:rPr lang="en-US" b="1" i="0" u="none" strike="noStrike" dirty="0">
                <a:solidFill>
                  <a:srgbClr val="4E4D4E"/>
                </a:solidFill>
                <a:effectLst/>
                <a:latin typeface="Verdana" panose="020B0604030504040204" pitchFamily="34" charset="0"/>
              </a:rPr>
              <a:t>The </a:t>
            </a:r>
            <a:r>
              <a:rPr lang="en-US" b="1" i="0" u="none" strike="noStrike" dirty="0">
                <a:solidFill>
                  <a:srgbClr val="1D5782"/>
                </a:solidFill>
                <a:effectLst/>
                <a:latin typeface="Verdana" panose="020B0604030504040204" pitchFamily="34" charset="0"/>
                <a:hlinkClick r:id="rId7" tooltip="DaSY URL"/>
              </a:rPr>
              <a:t>Center for IDEA Early Childhood Data Systems</a:t>
            </a:r>
            <a:r>
              <a:rPr lang="en-US" b="1" i="0" u="none" strike="noStrike" dirty="0">
                <a:solidFill>
                  <a:srgbClr val="4E4D4E"/>
                </a:solidFill>
                <a:effectLst/>
                <a:latin typeface="Verdana" panose="020B0604030504040204" pitchFamily="34" charset="0"/>
              </a:rPr>
              <a:t> (</a:t>
            </a:r>
            <a:r>
              <a:rPr lang="en-US" b="1" i="0" u="none" strike="noStrike" dirty="0" err="1">
                <a:solidFill>
                  <a:srgbClr val="4E4D4E"/>
                </a:solidFill>
                <a:effectLst/>
                <a:latin typeface="Verdana" panose="020B0604030504040204" pitchFamily="34" charset="0"/>
              </a:rPr>
              <a:t>DaSy</a:t>
            </a:r>
            <a:r>
              <a:rPr lang="en-US" b="1" i="0" u="none" strike="noStrike" dirty="0">
                <a:solidFill>
                  <a:srgbClr val="4E4D4E"/>
                </a:solidFill>
                <a:effectLst/>
                <a:latin typeface="Verdana" panose="020B0604030504040204" pitchFamily="34" charset="0"/>
              </a:rPr>
              <a:t> Center)</a:t>
            </a:r>
            <a:r>
              <a:rPr lang="en-US" b="0" i="0" u="none" strike="noStrike" dirty="0">
                <a:solidFill>
                  <a:srgbClr val="4E4D4E"/>
                </a:solidFill>
                <a:effectLst/>
                <a:latin typeface="Verdana" panose="020B0604030504040204" pitchFamily="34" charset="0"/>
              </a:rPr>
              <a:t>. The </a:t>
            </a:r>
            <a:r>
              <a:rPr lang="en-US" b="0" i="0" u="none" strike="noStrike" dirty="0" err="1">
                <a:solidFill>
                  <a:srgbClr val="4E4D4E"/>
                </a:solidFill>
                <a:effectLst/>
                <a:latin typeface="Verdana" panose="020B0604030504040204" pitchFamily="34" charset="0"/>
              </a:rPr>
              <a:t>DaSy</a:t>
            </a:r>
            <a:r>
              <a:rPr lang="en-US" b="0" i="0" u="none" strike="noStrike" dirty="0">
                <a:solidFill>
                  <a:srgbClr val="4E4D4E"/>
                </a:solidFill>
                <a:effectLst/>
                <a:latin typeface="Verdana" panose="020B0604030504040204" pitchFamily="34" charset="0"/>
              </a:rPr>
              <a:t> Center will provide technical assistance to (1) improve states’ capacity to collect, report, analyze and use high-quality </a:t>
            </a:r>
            <a:r>
              <a:rPr lang="en-US" b="0" i="1" u="none" strike="noStrike" dirty="0">
                <a:solidFill>
                  <a:srgbClr val="4E4D4E"/>
                </a:solidFill>
                <a:effectLst/>
                <a:latin typeface="Verdana" panose="020B0604030504040204" pitchFamily="34" charset="0"/>
              </a:rPr>
              <a:t>IDEA</a:t>
            </a:r>
            <a:r>
              <a:rPr lang="en-US" b="0" i="0" u="none" strike="noStrike" dirty="0">
                <a:solidFill>
                  <a:srgbClr val="4E4D4E"/>
                </a:solidFill>
                <a:effectLst/>
                <a:latin typeface="Verdana" panose="020B0604030504040204" pitchFamily="34" charset="0"/>
              </a:rPr>
              <a:t> Part C data required under </a:t>
            </a:r>
            <a:r>
              <a:rPr lang="en-US" b="0" i="1" u="none" strike="noStrike" dirty="0">
                <a:solidFill>
                  <a:srgbClr val="4E4D4E"/>
                </a:solidFill>
                <a:effectLst/>
                <a:latin typeface="Verdana" panose="020B0604030504040204" pitchFamily="34" charset="0"/>
              </a:rPr>
              <a:t>IDEA</a:t>
            </a:r>
            <a:r>
              <a:rPr lang="en-US" b="0" i="0" u="none" strike="noStrike" dirty="0">
                <a:solidFill>
                  <a:srgbClr val="4E4D4E"/>
                </a:solidFill>
                <a:effectLst/>
                <a:latin typeface="Verdana" panose="020B0604030504040204" pitchFamily="34" charset="0"/>
              </a:rPr>
              <a:t> sections 618 and 616 and </a:t>
            </a:r>
            <a:r>
              <a:rPr lang="en-US" b="0" i="1" u="none" strike="noStrike" dirty="0">
                <a:solidFill>
                  <a:srgbClr val="4E4D4E"/>
                </a:solidFill>
                <a:effectLst/>
                <a:latin typeface="Verdana" panose="020B0604030504040204" pitchFamily="34" charset="0"/>
              </a:rPr>
              <a:t>IDEA</a:t>
            </a:r>
            <a:r>
              <a:rPr lang="en-US" b="0" i="0" u="none" strike="noStrike" dirty="0">
                <a:solidFill>
                  <a:srgbClr val="4E4D4E"/>
                </a:solidFill>
                <a:effectLst/>
                <a:latin typeface="Verdana" panose="020B0604030504040204" pitchFamily="34" charset="0"/>
              </a:rPr>
              <a:t> Part B preschool data for those indicators that are not solely based on </a:t>
            </a:r>
            <a:r>
              <a:rPr lang="en-US" b="0" i="1" u="none" strike="noStrike" dirty="0">
                <a:solidFill>
                  <a:srgbClr val="4E4D4E"/>
                </a:solidFill>
                <a:effectLst/>
                <a:latin typeface="Verdana" panose="020B0604030504040204" pitchFamily="34" charset="0"/>
              </a:rPr>
              <a:t>IDEA</a:t>
            </a:r>
            <a:r>
              <a:rPr lang="en-US" b="0" i="0" u="none" strike="noStrike" dirty="0">
                <a:solidFill>
                  <a:srgbClr val="4E4D4E"/>
                </a:solidFill>
                <a:effectLst/>
                <a:latin typeface="Verdana" panose="020B0604030504040204" pitchFamily="34" charset="0"/>
              </a:rPr>
              <a:t> section 618 data (e.g., Indicators B7 and B12); and (2) enhance, streamline, and integrate statewide child-level early childhood data systems to address critical policy questions that will facilitate program improvement, improve compliance accountability, and improve outcomes for children served under Part C and Part B preschool special education programs. The </a:t>
            </a:r>
            <a:r>
              <a:rPr lang="en-US" b="0" i="0" u="none" strike="noStrike" dirty="0" err="1">
                <a:solidFill>
                  <a:srgbClr val="4E4D4E"/>
                </a:solidFill>
                <a:effectLst/>
                <a:latin typeface="Verdana" panose="020B0604030504040204" pitchFamily="34" charset="0"/>
              </a:rPr>
              <a:t>DaSy</a:t>
            </a:r>
            <a:r>
              <a:rPr lang="en-US" b="0" i="0" u="none" strike="noStrike" dirty="0">
                <a:solidFill>
                  <a:srgbClr val="4E4D4E"/>
                </a:solidFill>
                <a:effectLst/>
                <a:latin typeface="Verdana" panose="020B0604030504040204" pitchFamily="34" charset="0"/>
              </a:rPr>
              <a:t> Center was awarded to </a:t>
            </a:r>
            <a:r>
              <a:rPr lang="en-US" b="0" i="0" u="none" strike="noStrike" dirty="0">
                <a:solidFill>
                  <a:srgbClr val="1D5782"/>
                </a:solidFill>
                <a:effectLst/>
                <a:latin typeface="Verdana" panose="020B0604030504040204" pitchFamily="34" charset="0"/>
                <a:hlinkClick r:id="rId8" tooltip="SRI International URL"/>
              </a:rPr>
              <a:t>SRI International</a:t>
            </a:r>
            <a:r>
              <a:rPr lang="en-US" b="0" i="0" u="none" strike="noStrike" dirty="0">
                <a:solidFill>
                  <a:srgbClr val="4E4D4E"/>
                </a:solidFill>
                <a:effectLst/>
                <a:latin typeface="Verdana" panose="020B0604030504040204" pitchFamily="34" charset="0"/>
              </a:rPr>
              <a:t>.</a:t>
            </a:r>
          </a:p>
          <a:p>
            <a:pPr algn="l"/>
            <a:r>
              <a:rPr lang="en-US" b="0" i="0" u="none" strike="noStrike" dirty="0">
                <a:solidFill>
                  <a:srgbClr val="4E4D4E"/>
                </a:solidFill>
                <a:effectLst/>
                <a:latin typeface="Verdana" panose="020B0604030504040204" pitchFamily="34" charset="0"/>
              </a:rPr>
              <a:t> </a:t>
            </a:r>
          </a:p>
          <a:p>
            <a:pPr algn="l"/>
            <a:r>
              <a:rPr lang="en-US" b="1" i="0" u="none" strike="noStrike" dirty="0">
                <a:solidFill>
                  <a:srgbClr val="1D5782"/>
                </a:solidFill>
                <a:effectLst/>
                <a:latin typeface="Verdana"/>
                <a:ea typeface="Verdana"/>
                <a:cs typeface="Verdana"/>
                <a:hlinkClick r:id="rId9" tooltip="IDC URL"/>
              </a:rPr>
              <a:t>IDEA Data Center</a:t>
            </a:r>
            <a:r>
              <a:rPr lang="en-US" b="1" i="0" u="none" strike="noStrike" dirty="0">
                <a:solidFill>
                  <a:srgbClr val="4E4D4E"/>
                </a:solidFill>
                <a:effectLst/>
                <a:latin typeface="Verdana"/>
                <a:ea typeface="Verdana"/>
                <a:cs typeface="Verdana"/>
              </a:rPr>
              <a:t> (IDC)</a:t>
            </a:r>
            <a:r>
              <a:rPr lang="en-US" b="0" i="0" u="none" strike="noStrike" dirty="0">
                <a:solidFill>
                  <a:srgbClr val="4E4D4E"/>
                </a:solidFill>
                <a:effectLst/>
                <a:latin typeface="Verdana"/>
                <a:ea typeface="Verdana"/>
                <a:cs typeface="Verdana"/>
              </a:rPr>
              <a:t>. IDC provides technical assistance to build state capacity for collecting, reporting, analyzing, and using </a:t>
            </a:r>
            <a:r>
              <a:rPr lang="en-US" b="0" i="1" u="none" strike="noStrike" dirty="0">
                <a:solidFill>
                  <a:srgbClr val="4E4D4E"/>
                </a:solidFill>
                <a:effectLst/>
                <a:latin typeface="Verdana"/>
                <a:ea typeface="Verdana"/>
                <a:cs typeface="Verdana"/>
              </a:rPr>
              <a:t>IDEA</a:t>
            </a:r>
            <a:r>
              <a:rPr lang="en-US" b="0" i="0" u="none" strike="noStrike" dirty="0">
                <a:solidFill>
                  <a:srgbClr val="4E4D4E"/>
                </a:solidFill>
                <a:effectLst/>
                <a:latin typeface="Verdana"/>
                <a:ea typeface="Verdana"/>
                <a:cs typeface="Verdana"/>
              </a:rPr>
              <a:t> Part B data, including preschool data. IDC also provides technical assistance to local education agencies (LEA), in partnership with states, to improve LEA data quality. IDC was awarded to </a:t>
            </a:r>
            <a:r>
              <a:rPr lang="en-US" b="0" i="0" u="none" strike="noStrike" dirty="0">
                <a:solidFill>
                  <a:srgbClr val="1D5782"/>
                </a:solidFill>
                <a:effectLst/>
                <a:latin typeface="Verdana"/>
                <a:ea typeface="Verdana"/>
                <a:cs typeface="Verdana"/>
                <a:hlinkClick r:id="rId10" tooltip="Westat URL"/>
              </a:rPr>
              <a:t>Westat</a:t>
            </a:r>
            <a:r>
              <a:rPr lang="en-US" b="0" i="0" u="none" strike="noStrike" dirty="0">
                <a:solidFill>
                  <a:srgbClr val="4E4D4E"/>
                </a:solidFill>
                <a:effectLst/>
                <a:latin typeface="Verdana"/>
                <a:ea typeface="Verdana"/>
                <a:cs typeface="Verdana"/>
              </a:rPr>
              <a:t>.</a:t>
            </a:r>
          </a:p>
          <a:p>
            <a:pPr algn="l"/>
            <a:r>
              <a:rPr lang="en-US" b="0" i="0" u="none" strike="noStrike" dirty="0">
                <a:solidFill>
                  <a:srgbClr val="1D5782"/>
                </a:solidFill>
                <a:effectLst/>
                <a:latin typeface="&amp;quot"/>
              </a:rPr>
              <a:t>Results Driven Accountability: What's Due and What's New</a:t>
            </a:r>
            <a:endParaRPr lang="en-US" b="0" i="0" u="none" strike="noStrike" dirty="0">
              <a:solidFill>
                <a:srgbClr val="222222"/>
              </a:solidFill>
              <a:effectLst/>
              <a:latin typeface="&amp;quot"/>
            </a:endParaRPr>
          </a:p>
          <a:p>
            <a:pPr algn="l"/>
            <a:r>
              <a:rPr lang="en-US" b="0" i="1" u="none" strike="noStrike" dirty="0">
                <a:solidFill>
                  <a:srgbClr val="4E4D4E"/>
                </a:solidFill>
                <a:effectLst/>
                <a:latin typeface="Verdana" panose="020B0604030504040204" pitchFamily="34" charset="0"/>
              </a:rPr>
              <a:t>OSEP's Monitoring and State Improvement Planning division conducts many state-focused activities under the umbrella of Results Driven Accountability (RDA). You can read more about this innovative initiative to focus on educational results for children and youth with disabilities and their families </a:t>
            </a:r>
            <a:r>
              <a:rPr lang="en-US" b="0" i="1" u="none" strike="noStrike" dirty="0">
                <a:solidFill>
                  <a:srgbClr val="1D5782"/>
                </a:solidFill>
                <a:effectLst/>
                <a:latin typeface="Verdana" panose="020B0604030504040204" pitchFamily="34" charset="0"/>
                <a:hlinkClick r:id="rId11"/>
              </a:rPr>
              <a:t>here</a:t>
            </a:r>
            <a:r>
              <a:rPr lang="en-US" b="0" i="1" u="none" strike="noStrike" dirty="0">
                <a:solidFill>
                  <a:srgbClr val="4E4D4E"/>
                </a:solidFill>
                <a:effectLst/>
                <a:latin typeface="Verdana" panose="020B0604030504040204" pitchFamily="34" charset="0"/>
              </a:rPr>
              <a:t>. Additionally, OSEP is examining RDA as a part of the Office of Special Education and Rehabilitative Services </a:t>
            </a:r>
            <a:r>
              <a:rPr lang="en-US" b="0" i="0" u="none" strike="noStrike" dirty="0">
                <a:solidFill>
                  <a:srgbClr val="1D5782"/>
                </a:solidFill>
                <a:effectLst/>
                <a:latin typeface="Verdana" panose="020B0604030504040204" pitchFamily="34" charset="0"/>
                <a:hlinkClick r:id="rId12" tooltip="Rethink Special Education press release URL"/>
              </a:rPr>
              <a:t>RETHINK </a:t>
            </a:r>
            <a:r>
              <a:rPr lang="en-US" b="0" i="0" u="none" strike="noStrike" dirty="0">
                <a:solidFill>
                  <a:srgbClr val="1D5782"/>
                </a:solidFill>
                <a:effectLst/>
                <a:latin typeface="Verdana" panose="020B0604030504040204" pitchFamily="34" charset="0"/>
                <a:hlinkClick r:id="rId13" tooltip="Rethink framework URL"/>
              </a:rPr>
              <a:t>framework</a:t>
            </a:r>
            <a:r>
              <a:rPr lang="en-US" b="0" i="1" u="none" strike="noStrike" dirty="0">
                <a:solidFill>
                  <a:srgbClr val="4E4D4E"/>
                </a:solidFill>
                <a:effectLst/>
                <a:latin typeface="Verdana" panose="020B0604030504040204" pitchFamily="34" charset="0"/>
              </a:rPr>
              <a:t>.</a:t>
            </a:r>
            <a:endParaRPr lang="en-US" b="0" i="0" u="none" strike="noStrike" dirty="0">
              <a:solidFill>
                <a:srgbClr val="4E4D4E"/>
              </a:solidFill>
              <a:effectLst/>
              <a:latin typeface="Verdana" panose="020B0604030504040204" pitchFamily="34" charset="0"/>
            </a:endParaRPr>
          </a:p>
          <a:p>
            <a:endParaRPr lang="en-US"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4</a:t>
            </a:fld>
            <a:endParaRPr lang="en-US"/>
          </a:p>
        </p:txBody>
      </p:sp>
    </p:spTree>
    <p:extLst>
      <p:ext uri="{BB962C8B-B14F-4D97-AF65-F5344CB8AC3E}">
        <p14:creationId xmlns:p14="http://schemas.microsoft.com/office/powerpoint/2010/main" val="4221319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BF48-346F-4BA4-812E-775BFB56F50F}" type="slidenum">
              <a:rPr lang="en-US" smtClean="0"/>
              <a:t>33</a:t>
            </a:fld>
            <a:endParaRPr lang="en-US"/>
          </a:p>
        </p:txBody>
      </p:sp>
    </p:spTree>
    <p:extLst>
      <p:ext uri="{BB962C8B-B14F-4D97-AF65-F5344CB8AC3E}">
        <p14:creationId xmlns:p14="http://schemas.microsoft.com/office/powerpoint/2010/main" val="1238050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95250" marR="0" lvl="0" indent="0" algn="l" defTabSz="914400" rtl="0" eaLnBrk="1" fontAlgn="auto" latinLnBrk="0" hangingPunct="1">
              <a:lnSpc>
                <a:spcPct val="90000"/>
              </a:lnSpc>
              <a:spcBef>
                <a:spcPts val="998"/>
              </a:spcBef>
              <a:spcAft>
                <a:spcPts val="0"/>
              </a:spcAft>
              <a:buClr>
                <a:schemeClr val="dk1"/>
              </a:buClr>
              <a:buSzPts val="1200"/>
              <a:buFontTx/>
              <a:buNone/>
              <a:tabLst/>
              <a:defRPr/>
            </a:pPr>
            <a:endParaRPr lang="en-US" dirty="0"/>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456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c22123e47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8c22123e47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8073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c0bd3ec5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c0bd3ec5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8c0bd3ec5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c22c141a6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c22c141a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Cirdles are nodes which contain knowledge skills and understanding</a:t>
            </a:r>
            <a:endParaRPr/>
          </a:p>
          <a:p>
            <a:pPr marL="0" lvl="0" indent="0" algn="l" rtl="0">
              <a:lnSpc>
                <a:spcPct val="90000"/>
              </a:lnSpc>
              <a:spcBef>
                <a:spcPts val="1000"/>
              </a:spcBef>
              <a:spcAft>
                <a:spcPts val="0"/>
              </a:spcAft>
              <a:buClr>
                <a:schemeClr val="dk1"/>
              </a:buClr>
              <a:buSzPts val="1100"/>
              <a:buFont typeface="Arial"/>
              <a:buNone/>
            </a:pPr>
            <a:r>
              <a:rPr lang="en-US"/>
              <a:t>Connections(arrows) indicate order of acquisition.</a:t>
            </a:r>
            <a:endParaRPr/>
          </a:p>
          <a:p>
            <a:pPr marL="0" lvl="0" indent="0" algn="l" rtl="0">
              <a:spcBef>
                <a:spcPts val="0"/>
              </a:spcBef>
              <a:spcAft>
                <a:spcPts val="0"/>
              </a:spcAft>
              <a:buNone/>
            </a:pPr>
            <a:endParaRPr/>
          </a:p>
        </p:txBody>
      </p:sp>
      <p:sp>
        <p:nvSpPr>
          <p:cNvPr id="72" name="Google Shape;72;g8c22c141a6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c22c141a6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c22c141a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8c22c141a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0bd3ec50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c0bd3ec5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8c0bd3ec50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c0bd3ec50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c0bd3ec50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8c0bd3ec50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c0bd3ec50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c0bd3ec50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8c0bd3ec50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a:t>
            </a:fld>
            <a:endParaRPr lang="en-US"/>
          </a:p>
        </p:txBody>
      </p:sp>
    </p:spTree>
    <p:extLst>
      <p:ext uri="{BB962C8B-B14F-4D97-AF65-F5344CB8AC3E}">
        <p14:creationId xmlns:p14="http://schemas.microsoft.com/office/powerpoint/2010/main" val="393935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c0bd3ec5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c0bd3ec50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8c0bd3ec5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Perspectives of special educators from Charlotte-Mecklenburg School District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507302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3236134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9976c296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9976c296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cs typeface="Calibri"/>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58</a:t>
            </a:fld>
            <a:endParaRPr lang="en-US"/>
          </a:p>
        </p:txBody>
      </p:sp>
    </p:spTree>
    <p:extLst>
      <p:ext uri="{BB962C8B-B14F-4D97-AF65-F5344CB8AC3E}">
        <p14:creationId xmlns:p14="http://schemas.microsoft.com/office/powerpoint/2010/main" val="2261646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59</a:t>
            </a:fld>
            <a:endParaRPr lang="en-US"/>
          </a:p>
        </p:txBody>
      </p:sp>
    </p:spTree>
    <p:extLst>
      <p:ext uri="{BB962C8B-B14F-4D97-AF65-F5344CB8AC3E}">
        <p14:creationId xmlns:p14="http://schemas.microsoft.com/office/powerpoint/2010/main" val="2467048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60</a:t>
            </a:fld>
            <a:endParaRPr lang="en-US"/>
          </a:p>
        </p:txBody>
      </p:sp>
    </p:spTree>
    <p:extLst>
      <p:ext uri="{BB962C8B-B14F-4D97-AF65-F5344CB8AC3E}">
        <p14:creationId xmlns:p14="http://schemas.microsoft.com/office/powerpoint/2010/main" val="1435598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61</a:t>
            </a:fld>
            <a:endParaRPr lang="en-US"/>
          </a:p>
        </p:txBody>
      </p:sp>
    </p:spTree>
    <p:extLst>
      <p:ext uri="{BB962C8B-B14F-4D97-AF65-F5344CB8AC3E}">
        <p14:creationId xmlns:p14="http://schemas.microsoft.com/office/powerpoint/2010/main" val="188949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6</a:t>
            </a:fld>
            <a:endParaRPr lang="en-US"/>
          </a:p>
        </p:txBody>
      </p:sp>
    </p:spTree>
    <p:extLst>
      <p:ext uri="{BB962C8B-B14F-4D97-AF65-F5344CB8AC3E}">
        <p14:creationId xmlns:p14="http://schemas.microsoft.com/office/powerpoint/2010/main" val="401005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8</a:t>
            </a:fld>
            <a:endParaRPr lang="en-US"/>
          </a:p>
        </p:txBody>
      </p:sp>
    </p:spTree>
    <p:extLst>
      <p:ext uri="{BB962C8B-B14F-4D97-AF65-F5344CB8AC3E}">
        <p14:creationId xmlns:p14="http://schemas.microsoft.com/office/powerpoint/2010/main" val="247505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9</a:t>
            </a:fld>
            <a:endParaRPr lang="en-US"/>
          </a:p>
        </p:txBody>
      </p:sp>
    </p:spTree>
    <p:extLst>
      <p:ext uri="{BB962C8B-B14F-4D97-AF65-F5344CB8AC3E}">
        <p14:creationId xmlns:p14="http://schemas.microsoft.com/office/powerpoint/2010/main" val="143705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10</a:t>
            </a:fld>
            <a:endParaRPr lang="en-US"/>
          </a:p>
        </p:txBody>
      </p:sp>
    </p:spTree>
    <p:extLst>
      <p:ext uri="{BB962C8B-B14F-4D97-AF65-F5344CB8AC3E}">
        <p14:creationId xmlns:p14="http://schemas.microsoft.com/office/powerpoint/2010/main" val="62279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11</a:t>
            </a:fld>
            <a:endParaRPr lang="en-US"/>
          </a:p>
        </p:txBody>
      </p:sp>
    </p:spTree>
    <p:extLst>
      <p:ext uri="{BB962C8B-B14F-4D97-AF65-F5344CB8AC3E}">
        <p14:creationId xmlns:p14="http://schemas.microsoft.com/office/powerpoint/2010/main" val="399786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SERS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408827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SERS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94215081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Autofit/>
          </a:bodyPr>
          <a:lstStyle>
            <a:lvl1pPr lvl="0">
              <a:spcBef>
                <a:spcPts val="0"/>
              </a:spcBef>
              <a:spcAft>
                <a:spcPts val="0"/>
              </a:spcAft>
              <a:buClr>
                <a:srgbClr val="233142"/>
              </a:buClr>
              <a:buSzPts val="5200"/>
              <a:buFont typeface="Montserrat"/>
              <a:buNone/>
              <a:defRPr sz="5200" b="1">
                <a:solidFill>
                  <a:srgbClr val="233142"/>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3000"/>
              <a:buFont typeface="IBM Plex Sans Condensed Medium"/>
              <a:buNone/>
              <a:defRPr sz="3000">
                <a:solidFill>
                  <a:schemeClr val="lt1"/>
                </a:solidFill>
                <a:latin typeface="IBM Plex Sans Condensed Medium"/>
                <a:ea typeface="IBM Plex Sans Condensed Medium"/>
                <a:cs typeface="IBM Plex Sans Condensed Medium"/>
                <a:sym typeface="IBM Plex Sans Condense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8857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9250">
              <a:spcBef>
                <a:spcPts val="1600"/>
              </a:spcBef>
              <a:spcAft>
                <a:spcPts val="0"/>
              </a:spcAft>
              <a:buClr>
                <a:srgbClr val="408087"/>
              </a:buClr>
              <a:buSzPts val="1900"/>
              <a:buFont typeface="IBM Plex Sans Condensed Medium"/>
              <a:buChar char="■"/>
              <a:defRPr sz="1900">
                <a:solidFill>
                  <a:srgbClr val="408087"/>
                </a:solidFill>
                <a:latin typeface="IBM Plex Sans Condensed Medium"/>
                <a:ea typeface="IBM Plex Sans Condensed Medium"/>
                <a:cs typeface="IBM Plex Sans Condensed Medium"/>
                <a:sym typeface="IBM Plex Sans Condensed Medium"/>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36550">
              <a:spcBef>
                <a:spcPts val="1600"/>
              </a:spcBef>
              <a:spcAft>
                <a:spcPts val="0"/>
              </a:spcAft>
              <a:buClr>
                <a:srgbClr val="408087"/>
              </a:buClr>
              <a:buSzPts val="1700"/>
              <a:buFont typeface="IBM Plex Sans Condensed"/>
              <a:buChar char="○"/>
              <a:defRPr sz="1700">
                <a:solidFill>
                  <a:srgbClr val="408087"/>
                </a:solidFill>
                <a:latin typeface="IBM Plex Sans Condensed"/>
                <a:ea typeface="IBM Plex Sans Condensed"/>
                <a:cs typeface="IBM Plex Sans Condensed"/>
                <a:sym typeface="IBM Plex Sans Condensed"/>
              </a:defRPr>
            </a:lvl5pPr>
            <a:lvl6pPr marL="2743200" lvl="5"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spcBef>
                <a:spcPts val="1600"/>
              </a:spcBef>
              <a:spcAft>
                <a:spcPts val="1600"/>
              </a:spcAft>
              <a:buClr>
                <a:srgbClr val="408087"/>
              </a:buClr>
              <a:buSzPts val="1800"/>
              <a:buChar char="■"/>
              <a:defRPr sz="1800">
                <a:solidFill>
                  <a:srgbClr val="408087"/>
                </a:solidFill>
              </a:defRPr>
            </a:lvl9pPr>
          </a:lstStyle>
          <a:p>
            <a:endParaRPr/>
          </a:p>
        </p:txBody>
      </p:sp>
      <p:sp>
        <p:nvSpPr>
          <p:cNvPr id="20" name="Google Shape;20;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cxnSp>
        <p:nvCxnSpPr>
          <p:cNvPr id="21" name="Google Shape;21;p3"/>
          <p:cNvCxnSpPr/>
          <p:nvPr/>
        </p:nvCxnSpPr>
        <p:spPr>
          <a:xfrm rot="10800000" flipH="1">
            <a:off x="0" y="1327100"/>
            <a:ext cx="57992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676685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ontserrat"/>
              <a:buNone/>
              <a:defRPr sz="3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Medium"/>
              <a:buChar char="●"/>
              <a:defRPr sz="2200">
                <a:solidFill>
                  <a:srgbClr val="408087"/>
                </a:solidFill>
                <a:latin typeface="IBM Plex Sans Medium"/>
                <a:ea typeface="IBM Plex Sans Medium"/>
                <a:cs typeface="IBM Plex Sans Medium"/>
                <a:sym typeface="IBM Plex Sans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cxnSp>
        <p:nvCxnSpPr>
          <p:cNvPr id="27" name="Google Shape;27;p4"/>
          <p:cNvCxnSpPr/>
          <p:nvPr/>
        </p:nvCxnSpPr>
        <p:spPr>
          <a:xfrm rot="10800000" flipH="1">
            <a:off x="0" y="1327100"/>
            <a:ext cx="57992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405764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cxnSp>
        <p:nvCxnSpPr>
          <p:cNvPr id="31" name="Google Shape;31;p5"/>
          <p:cNvCxnSpPr/>
          <p:nvPr/>
        </p:nvCxnSpPr>
        <p:spPr>
          <a:xfrm rot="10800000" flipH="1">
            <a:off x="0" y="1327100"/>
            <a:ext cx="57992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1314857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
        <p:cNvGrpSpPr/>
        <p:nvPr/>
      </p:nvGrpSpPr>
      <p:grpSpPr>
        <a:xfrm>
          <a:off x="0" y="0"/>
          <a:ext cx="0" cy="0"/>
          <a:chOff x="0" y="0"/>
          <a:chExt cx="0" cy="0"/>
        </a:xfrm>
      </p:grpSpPr>
      <p:sp>
        <p:nvSpPr>
          <p:cNvPr id="33" name="Google Shape;33;p6"/>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4" name="Google Shape;34;p6"/>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68300" algn="ctr">
              <a:spcBef>
                <a:spcPts val="1600"/>
              </a:spcBef>
              <a:spcAft>
                <a:spcPts val="0"/>
              </a:spcAft>
              <a:buSzPts val="2200"/>
              <a:buChar char="●"/>
              <a:defRPr/>
            </a:lvl2pPr>
            <a:lvl3pPr marL="1371600" lvl="2" indent="-342900" algn="ctr">
              <a:spcBef>
                <a:spcPts val="1600"/>
              </a:spcBef>
              <a:spcAft>
                <a:spcPts val="0"/>
              </a:spcAft>
              <a:buSzPts val="1800"/>
              <a:buChar char="■"/>
              <a:defRPr/>
            </a:lvl3pPr>
            <a:lvl4pPr marL="1828800" lvl="3" indent="-342900" algn="ctr">
              <a:spcBef>
                <a:spcPts val="1600"/>
              </a:spcBef>
              <a:spcAft>
                <a:spcPts val="0"/>
              </a:spcAft>
              <a:buSzPts val="1800"/>
              <a:buChar char="●"/>
              <a:defRPr/>
            </a:lvl4pPr>
            <a:lvl5pPr marL="2286000" lvl="4" indent="-342900" algn="ctr">
              <a:spcBef>
                <a:spcPts val="1600"/>
              </a:spcBef>
              <a:spcAft>
                <a:spcPts val="0"/>
              </a:spcAft>
              <a:buSzPts val="1800"/>
              <a:buChar char="○"/>
              <a:defRPr/>
            </a:lvl5pPr>
            <a:lvl6pPr marL="2743200" lvl="5" indent="-342900" algn="ctr">
              <a:spcBef>
                <a:spcPts val="1600"/>
              </a:spcBef>
              <a:spcAft>
                <a:spcPts val="0"/>
              </a:spcAft>
              <a:buSzPts val="1800"/>
              <a:buChar char="■"/>
              <a:defRPr/>
            </a:lvl6pPr>
            <a:lvl7pPr marL="3200400" lvl="6" indent="-342900" algn="ctr">
              <a:spcBef>
                <a:spcPts val="1600"/>
              </a:spcBef>
              <a:spcAft>
                <a:spcPts val="0"/>
              </a:spcAft>
              <a:buSzPts val="1800"/>
              <a:buChar char="●"/>
              <a:defRPr/>
            </a:lvl7pPr>
            <a:lvl8pPr marL="3657600" lvl="7" indent="-342900" algn="ctr">
              <a:spcBef>
                <a:spcPts val="1600"/>
              </a:spcBef>
              <a:spcAft>
                <a:spcPts val="0"/>
              </a:spcAft>
              <a:buSzPts val="1800"/>
              <a:buChar char="○"/>
              <a:defRPr/>
            </a:lvl8pPr>
            <a:lvl9pPr marL="4114800" lvl="8" indent="-342900" algn="ctr">
              <a:spcBef>
                <a:spcPts val="1600"/>
              </a:spcBef>
              <a:spcAft>
                <a:spcPts val="1600"/>
              </a:spcAft>
              <a:buSzPts val="1800"/>
              <a:buChar char="■"/>
              <a:defRPr/>
            </a:lvl9pPr>
          </a:lstStyle>
          <a:p>
            <a:endParaRPr/>
          </a:p>
        </p:txBody>
      </p:sp>
      <p:sp>
        <p:nvSpPr>
          <p:cNvPr id="35" name="Google Shape;35;p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8949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7578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38"/>
        <p:cNvGrpSpPr/>
        <p:nvPr/>
      </p:nvGrpSpPr>
      <p:grpSpPr>
        <a:xfrm>
          <a:off x="0" y="0"/>
          <a:ext cx="0" cy="0"/>
          <a:chOff x="0" y="0"/>
          <a:chExt cx="0" cy="0"/>
        </a:xfrm>
      </p:grpSpPr>
      <p:sp>
        <p:nvSpPr>
          <p:cNvPr id="39" name="Google Shape;39;p8"/>
          <p:cNvSpPr txBox="1">
            <a:spLocks noGrp="1"/>
          </p:cNvSpPr>
          <p:nvPr>
            <p:ph type="ctrTitle"/>
          </p:nvPr>
        </p:nvSpPr>
        <p:spPr>
          <a:xfrm>
            <a:off x="1909465" y="1301262"/>
            <a:ext cx="8361200" cy="2098200"/>
          </a:xfrm>
          <a:prstGeom prst="rect">
            <a:avLst/>
          </a:prstGeom>
          <a:noFill/>
          <a:ln>
            <a:noFill/>
          </a:ln>
        </p:spPr>
        <p:txBody>
          <a:bodyPr spcFirstLastPara="1" wrap="square" lIns="91425" tIns="45700" rIns="91425" bIns="45700" anchor="b" anchorCtr="0">
            <a:noAutofit/>
          </a:bodyPr>
          <a:lstStyle>
            <a:lvl1pPr lvl="0" algn="ctr" rtl="0">
              <a:lnSpc>
                <a:spcPct val="89000"/>
              </a:lnSpc>
              <a:spcBef>
                <a:spcPts val="0"/>
              </a:spcBef>
              <a:spcAft>
                <a:spcPts val="0"/>
              </a:spcAft>
              <a:buClr>
                <a:schemeClr val="dk2"/>
              </a:buClr>
              <a:buSzPts val="4800"/>
              <a:buFont typeface="Verdana"/>
              <a:buNone/>
              <a:defRPr sz="4800" cap="none">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8"/>
          <p:cNvSpPr txBox="1">
            <a:spLocks noGrp="1"/>
          </p:cNvSpPr>
          <p:nvPr>
            <p:ph type="subTitle" idx="1"/>
          </p:nvPr>
        </p:nvSpPr>
        <p:spPr>
          <a:xfrm>
            <a:off x="2679907" y="3956280"/>
            <a:ext cx="6831600" cy="1086300"/>
          </a:xfrm>
          <a:prstGeom prst="rect">
            <a:avLst/>
          </a:prstGeom>
          <a:noFill/>
          <a:ln>
            <a:noFill/>
          </a:ln>
        </p:spPr>
        <p:txBody>
          <a:bodyPr spcFirstLastPara="1" wrap="square" lIns="91425" tIns="45700" rIns="91425" bIns="45700" anchor="t" anchorCtr="0">
            <a:noAutofit/>
          </a:bodyPr>
          <a:lstStyle>
            <a:lvl1pPr lvl="0" algn="ctr" rtl="0">
              <a:lnSpc>
                <a:spcPct val="112000"/>
              </a:lnSpc>
              <a:spcBef>
                <a:spcPts val="0"/>
              </a:spcBef>
              <a:spcAft>
                <a:spcPts val="0"/>
              </a:spcAft>
              <a:buClr>
                <a:schemeClr val="dk2"/>
              </a:buClr>
              <a:buSzPts val="1800"/>
              <a:buNone/>
              <a:defRPr sz="1800"/>
            </a:lvl1pPr>
            <a:lvl2pPr lvl="1" algn="ctr" rtl="0">
              <a:lnSpc>
                <a:spcPct val="94000"/>
              </a:lnSpc>
              <a:spcBef>
                <a:spcPts val="500"/>
              </a:spcBef>
              <a:spcAft>
                <a:spcPts val="0"/>
              </a:spcAft>
              <a:buClr>
                <a:schemeClr val="dk2"/>
              </a:buClr>
              <a:buSzPts val="1500"/>
              <a:buNone/>
              <a:defRPr sz="1500"/>
            </a:lvl2pPr>
            <a:lvl3pPr lvl="2" algn="ctr" rtl="0">
              <a:lnSpc>
                <a:spcPct val="94000"/>
              </a:lnSpc>
              <a:spcBef>
                <a:spcPts val="500"/>
              </a:spcBef>
              <a:spcAft>
                <a:spcPts val="0"/>
              </a:spcAft>
              <a:buClr>
                <a:schemeClr val="dk2"/>
              </a:buClr>
              <a:buSzPts val="1350"/>
              <a:buNone/>
              <a:defRPr sz="1350"/>
            </a:lvl3pPr>
            <a:lvl4pPr lvl="3" algn="ctr" rtl="0">
              <a:lnSpc>
                <a:spcPct val="94000"/>
              </a:lnSpc>
              <a:spcBef>
                <a:spcPts val="500"/>
              </a:spcBef>
              <a:spcAft>
                <a:spcPts val="0"/>
              </a:spcAft>
              <a:buClr>
                <a:schemeClr val="dk2"/>
              </a:buClr>
              <a:buSzPts val="1200"/>
              <a:buNone/>
              <a:defRPr sz="1200"/>
            </a:lvl4pPr>
            <a:lvl5pPr lvl="4" algn="ctr" rtl="0">
              <a:lnSpc>
                <a:spcPct val="94000"/>
              </a:lnSpc>
              <a:spcBef>
                <a:spcPts val="500"/>
              </a:spcBef>
              <a:spcAft>
                <a:spcPts val="0"/>
              </a:spcAft>
              <a:buClr>
                <a:schemeClr val="dk2"/>
              </a:buClr>
              <a:buSzPts val="1200"/>
              <a:buNone/>
              <a:defRPr sz="1200"/>
            </a:lvl5pPr>
            <a:lvl6pPr lvl="5" algn="ctr" rtl="0">
              <a:lnSpc>
                <a:spcPct val="94000"/>
              </a:lnSpc>
              <a:spcBef>
                <a:spcPts val="500"/>
              </a:spcBef>
              <a:spcAft>
                <a:spcPts val="0"/>
              </a:spcAft>
              <a:buClr>
                <a:schemeClr val="dk2"/>
              </a:buClr>
              <a:buSzPts val="1200"/>
              <a:buNone/>
              <a:defRPr sz="1200"/>
            </a:lvl6pPr>
            <a:lvl7pPr lvl="6" algn="ctr" rtl="0">
              <a:lnSpc>
                <a:spcPct val="94000"/>
              </a:lnSpc>
              <a:spcBef>
                <a:spcPts val="500"/>
              </a:spcBef>
              <a:spcAft>
                <a:spcPts val="0"/>
              </a:spcAft>
              <a:buClr>
                <a:schemeClr val="dk2"/>
              </a:buClr>
              <a:buSzPts val="1200"/>
              <a:buNone/>
              <a:defRPr sz="1200"/>
            </a:lvl7pPr>
            <a:lvl8pPr lvl="7" algn="ctr" rtl="0">
              <a:lnSpc>
                <a:spcPct val="94000"/>
              </a:lnSpc>
              <a:spcBef>
                <a:spcPts val="500"/>
              </a:spcBef>
              <a:spcAft>
                <a:spcPts val="0"/>
              </a:spcAft>
              <a:buClr>
                <a:schemeClr val="dk2"/>
              </a:buClr>
              <a:buSzPts val="1200"/>
              <a:buNone/>
              <a:defRPr sz="1200"/>
            </a:lvl8pPr>
            <a:lvl9pPr lvl="8" algn="ctr" rtl="0">
              <a:lnSpc>
                <a:spcPct val="94000"/>
              </a:lnSpc>
              <a:spcBef>
                <a:spcPts val="500"/>
              </a:spcBef>
              <a:spcAft>
                <a:spcPts val="200"/>
              </a:spcAft>
              <a:buClr>
                <a:schemeClr val="dk2"/>
              </a:buClr>
              <a:buSzPts val="1200"/>
              <a:buNone/>
              <a:defRPr sz="1200"/>
            </a:lvl9pPr>
          </a:lstStyle>
          <a:p>
            <a:endParaRPr/>
          </a:p>
        </p:txBody>
      </p:sp>
      <p:sp>
        <p:nvSpPr>
          <p:cNvPr id="41" name="Google Shape;41;p8"/>
          <p:cNvSpPr txBox="1">
            <a:spLocks noGrp="1"/>
          </p:cNvSpPr>
          <p:nvPr>
            <p:ph type="dt" idx="10"/>
          </p:nvPr>
        </p:nvSpPr>
        <p:spPr>
          <a:xfrm>
            <a:off x="752859" y="6453386"/>
            <a:ext cx="16080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p8"/>
          <p:cNvSpPr txBox="1">
            <a:spLocks noGrp="1"/>
          </p:cNvSpPr>
          <p:nvPr>
            <p:ph type="ftr" idx="11"/>
          </p:nvPr>
        </p:nvSpPr>
        <p:spPr>
          <a:xfrm>
            <a:off x="2584055" y="6453386"/>
            <a:ext cx="7023200" cy="4047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8"/>
          <p:cNvSpPr txBox="1">
            <a:spLocks noGrp="1"/>
          </p:cNvSpPr>
          <p:nvPr>
            <p:ph type="sldNum" idx="12"/>
          </p:nvPr>
        </p:nvSpPr>
        <p:spPr>
          <a:xfrm>
            <a:off x="9830683" y="6453386"/>
            <a:ext cx="15964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b="0" i="0" u="none" strike="noStrike" cap="none">
                <a:solidFill>
                  <a:schemeClr val="dk2"/>
                </a:solidFill>
                <a:latin typeface="Tahoma"/>
                <a:ea typeface="Tahoma"/>
                <a:cs typeface="Tahoma"/>
                <a:sym typeface="Tahoma"/>
              </a:defRPr>
            </a:lvl1pPr>
            <a:lvl2pPr marL="0" lvl="1" indent="0" algn="r" rtl="0">
              <a:spcBef>
                <a:spcPts val="0"/>
              </a:spcBef>
              <a:buNone/>
              <a:defRPr sz="1000" b="0" i="0" u="none" strike="noStrike" cap="none">
                <a:solidFill>
                  <a:schemeClr val="dk2"/>
                </a:solidFill>
                <a:latin typeface="Tahoma"/>
                <a:ea typeface="Tahoma"/>
                <a:cs typeface="Tahoma"/>
                <a:sym typeface="Tahoma"/>
              </a:defRPr>
            </a:lvl2pPr>
            <a:lvl3pPr marL="0" lvl="2" indent="0" algn="r" rtl="0">
              <a:spcBef>
                <a:spcPts val="0"/>
              </a:spcBef>
              <a:buNone/>
              <a:defRPr sz="1000" b="0" i="0" u="none" strike="noStrike" cap="none">
                <a:solidFill>
                  <a:schemeClr val="dk2"/>
                </a:solidFill>
                <a:latin typeface="Tahoma"/>
                <a:ea typeface="Tahoma"/>
                <a:cs typeface="Tahoma"/>
                <a:sym typeface="Tahoma"/>
              </a:defRPr>
            </a:lvl3pPr>
            <a:lvl4pPr marL="0" lvl="3" indent="0" algn="r" rtl="0">
              <a:spcBef>
                <a:spcPts val="0"/>
              </a:spcBef>
              <a:buNone/>
              <a:defRPr sz="1000" b="0" i="0" u="none" strike="noStrike" cap="none">
                <a:solidFill>
                  <a:schemeClr val="dk2"/>
                </a:solidFill>
                <a:latin typeface="Tahoma"/>
                <a:ea typeface="Tahoma"/>
                <a:cs typeface="Tahoma"/>
                <a:sym typeface="Tahoma"/>
              </a:defRPr>
            </a:lvl4pPr>
            <a:lvl5pPr marL="0" lvl="4" indent="0" algn="r" rtl="0">
              <a:spcBef>
                <a:spcPts val="0"/>
              </a:spcBef>
              <a:buNone/>
              <a:defRPr sz="1000" b="0" i="0" u="none" strike="noStrike" cap="none">
                <a:solidFill>
                  <a:schemeClr val="dk2"/>
                </a:solidFill>
                <a:latin typeface="Tahoma"/>
                <a:ea typeface="Tahoma"/>
                <a:cs typeface="Tahoma"/>
                <a:sym typeface="Tahoma"/>
              </a:defRPr>
            </a:lvl5pPr>
            <a:lvl6pPr marL="0" lvl="5" indent="0" algn="r" rtl="0">
              <a:spcBef>
                <a:spcPts val="0"/>
              </a:spcBef>
              <a:buNone/>
              <a:defRPr sz="1000" b="0" i="0" u="none" strike="noStrike" cap="none">
                <a:solidFill>
                  <a:schemeClr val="dk2"/>
                </a:solidFill>
                <a:latin typeface="Tahoma"/>
                <a:ea typeface="Tahoma"/>
                <a:cs typeface="Tahoma"/>
                <a:sym typeface="Tahoma"/>
              </a:defRPr>
            </a:lvl6pPr>
            <a:lvl7pPr marL="0" lvl="6" indent="0" algn="r" rtl="0">
              <a:spcBef>
                <a:spcPts val="0"/>
              </a:spcBef>
              <a:buNone/>
              <a:defRPr sz="1000" b="0" i="0" u="none" strike="noStrike" cap="none">
                <a:solidFill>
                  <a:schemeClr val="dk2"/>
                </a:solidFill>
                <a:latin typeface="Tahoma"/>
                <a:ea typeface="Tahoma"/>
                <a:cs typeface="Tahoma"/>
                <a:sym typeface="Tahoma"/>
              </a:defRPr>
            </a:lvl7pPr>
            <a:lvl8pPr marL="0" lvl="7" indent="0" algn="r" rtl="0">
              <a:spcBef>
                <a:spcPts val="0"/>
              </a:spcBef>
              <a:buNone/>
              <a:defRPr sz="1000" b="0" i="0" u="none" strike="noStrike" cap="none">
                <a:solidFill>
                  <a:schemeClr val="dk2"/>
                </a:solidFill>
                <a:latin typeface="Tahoma"/>
                <a:ea typeface="Tahoma"/>
                <a:cs typeface="Tahoma"/>
                <a:sym typeface="Tahoma"/>
              </a:defRPr>
            </a:lvl8pPr>
            <a:lvl9pPr marL="0" lvl="8" indent="0" algn="r" rtl="0">
              <a:spcBef>
                <a:spcPts val="0"/>
              </a:spcBef>
              <a:buNone/>
              <a:defRPr sz="1000" b="0" i="0" u="none" strike="noStrike" cap="none">
                <a:solidFill>
                  <a:schemeClr val="dk2"/>
                </a:solidFill>
                <a:latin typeface="Tahoma"/>
                <a:ea typeface="Tahoma"/>
                <a:cs typeface="Tahoma"/>
                <a:sym typeface="Tahoma"/>
              </a:defRPr>
            </a:lvl9pPr>
          </a:lstStyle>
          <a:p>
            <a:fld id="{00000000-1234-1234-1234-123412341234}" type="slidenum">
              <a:rPr lang="en-US" smtClean="0"/>
              <a:pPr/>
              <a:t>‹#›</a:t>
            </a:fld>
            <a:endParaRPr lang="en-US"/>
          </a:p>
        </p:txBody>
      </p:sp>
      <p:grpSp>
        <p:nvGrpSpPr>
          <p:cNvPr id="44" name="Google Shape;44;p8"/>
          <p:cNvGrpSpPr/>
          <p:nvPr/>
        </p:nvGrpSpPr>
        <p:grpSpPr>
          <a:xfrm>
            <a:off x="752870" y="744458"/>
            <a:ext cx="10674092" cy="5349695"/>
            <a:chOff x="564652" y="744457"/>
            <a:chExt cx="8005569" cy="5349695"/>
          </a:xfrm>
        </p:grpSpPr>
        <p:sp>
          <p:nvSpPr>
            <p:cNvPr id="45" name="Google Shape;45;p8"/>
            <p:cNvSpPr/>
            <p:nvPr/>
          </p:nvSpPr>
          <p:spPr>
            <a:xfrm>
              <a:off x="6113972" y="1685652"/>
              <a:ext cx="2456250" cy="4408500"/>
            </a:xfrm>
            <a:custGeom>
              <a:avLst/>
              <a:gdLst/>
              <a:ahLst/>
              <a:cxnLst/>
              <a:rect l="l" t="t" r="r" b="b"/>
              <a:pathLst>
                <a:path w="10000" h="10000" extrusionOk="0">
                  <a:moveTo>
                    <a:pt x="8761" y="0"/>
                  </a:moveTo>
                  <a:lnTo>
                    <a:pt x="10000" y="0"/>
                  </a:lnTo>
                  <a:lnTo>
                    <a:pt x="10000" y="10000"/>
                  </a:lnTo>
                  <a:lnTo>
                    <a:pt x="0" y="10000"/>
                  </a:lnTo>
                  <a:lnTo>
                    <a:pt x="0" y="9357"/>
                  </a:lnTo>
                  <a:lnTo>
                    <a:pt x="8761" y="9357"/>
                  </a:lnTo>
                  <a:lnTo>
                    <a:pt x="8761" y="0"/>
                  </a:lnTo>
                  <a:close/>
                </a:path>
              </a:pathLst>
            </a:custGeom>
            <a:solidFill>
              <a:schemeClr val="dk2"/>
            </a:solidFill>
            <a:ln>
              <a:noFill/>
            </a:ln>
          </p:spPr>
        </p:sp>
        <p:sp>
          <p:nvSpPr>
            <p:cNvPr id="46" name="Google Shape;46;p8"/>
            <p:cNvSpPr/>
            <p:nvPr/>
          </p:nvSpPr>
          <p:spPr>
            <a:xfrm rot="10800000">
              <a:off x="564652" y="744457"/>
              <a:ext cx="2456496" cy="4408500"/>
            </a:xfrm>
            <a:custGeom>
              <a:avLst/>
              <a:gdLst/>
              <a:ahLst/>
              <a:cxnLst/>
              <a:rect l="l" t="t" r="r" b="b"/>
              <a:pathLst>
                <a:path w="10001" h="10000" extrusionOk="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47" name="Google Shape;47;p8"/>
          <p:cNvPicPr preferRelativeResize="0"/>
          <p:nvPr/>
        </p:nvPicPr>
        <p:blipFill rotWithShape="1">
          <a:blip r:embed="rId2">
            <a:alphaModFix/>
          </a:blip>
          <a:srcRect/>
          <a:stretch/>
        </p:blipFill>
        <p:spPr>
          <a:xfrm>
            <a:off x="4807788" y="6453386"/>
            <a:ext cx="2311880" cy="371346"/>
          </a:xfrm>
          <a:prstGeom prst="rect">
            <a:avLst/>
          </a:prstGeom>
          <a:noFill/>
          <a:ln>
            <a:noFill/>
          </a:ln>
        </p:spPr>
      </p:pic>
      <p:sp>
        <p:nvSpPr>
          <p:cNvPr id="48" name="Google Shape;48;p8"/>
          <p:cNvSpPr txBox="1">
            <a:spLocks noGrp="1"/>
          </p:cNvSpPr>
          <p:nvPr>
            <p:ph type="body" idx="2"/>
          </p:nvPr>
        </p:nvSpPr>
        <p:spPr>
          <a:xfrm>
            <a:off x="753533" y="6003925"/>
            <a:ext cx="10674400" cy="352500"/>
          </a:xfrm>
          <a:prstGeom prst="rect">
            <a:avLst/>
          </a:prstGeom>
          <a:noFill/>
          <a:ln>
            <a:noFill/>
          </a:ln>
        </p:spPr>
        <p:txBody>
          <a:bodyPr spcFirstLastPara="1" wrap="square" lIns="91425" tIns="45700" rIns="91425" bIns="45700" anchor="t" anchorCtr="0">
            <a:no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Tree>
    <p:extLst>
      <p:ext uri="{BB962C8B-B14F-4D97-AF65-F5344CB8AC3E}">
        <p14:creationId xmlns:p14="http://schemas.microsoft.com/office/powerpoint/2010/main" val="601257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1371600" y="444261"/>
            <a:ext cx="9601200" cy="1485900"/>
          </a:xfrm>
          <a:prstGeom prst="rect">
            <a:avLst/>
          </a:prstGeom>
          <a:noFill/>
          <a:ln>
            <a:noFill/>
          </a:ln>
        </p:spPr>
        <p:txBody>
          <a:bodyPr spcFirstLastPara="1" wrap="square" lIns="91425" tIns="45700" rIns="91425" bIns="45700" anchor="t" anchorCtr="0">
            <a:no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 name="Google Shape;51;p9"/>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Autofit/>
          </a:bodyPr>
          <a:lstStyle>
            <a:lvl1pPr marL="457200" lvl="0" indent="-342900" algn="l" rtl="0">
              <a:lnSpc>
                <a:spcPct val="94000"/>
              </a:lnSpc>
              <a:spcBef>
                <a:spcPts val="1000"/>
              </a:spcBef>
              <a:spcAft>
                <a:spcPts val="0"/>
              </a:spcAft>
              <a:buClr>
                <a:schemeClr val="dk2"/>
              </a:buClr>
              <a:buSzPts val="1800"/>
              <a:buChar char="●"/>
              <a:defRPr/>
            </a:lvl1pPr>
            <a:lvl2pPr marL="914400" lvl="1" indent="-355600" algn="l" rtl="0">
              <a:lnSpc>
                <a:spcPct val="94000"/>
              </a:lnSpc>
              <a:spcBef>
                <a:spcPts val="500"/>
              </a:spcBef>
              <a:spcAft>
                <a:spcPts val="0"/>
              </a:spcAft>
              <a:buClr>
                <a:schemeClr val="dk2"/>
              </a:buClr>
              <a:buSzPts val="2000"/>
              <a:buChar char="●"/>
              <a:defRPr i="0"/>
            </a:lvl2pPr>
            <a:lvl3pPr marL="1371600" lvl="2" indent="-342900" algn="l" rtl="0">
              <a:lnSpc>
                <a:spcPct val="94000"/>
              </a:lnSpc>
              <a:spcBef>
                <a:spcPts val="500"/>
              </a:spcBef>
              <a:spcAft>
                <a:spcPts val="0"/>
              </a:spcAft>
              <a:buClr>
                <a:schemeClr val="dk2"/>
              </a:buClr>
              <a:buSzPts val="1800"/>
              <a:buChar char="■"/>
              <a:defRPr/>
            </a:lvl3pPr>
            <a:lvl4pPr marL="1828800" lvl="3" indent="-330200" algn="l" rtl="0">
              <a:lnSpc>
                <a:spcPct val="94000"/>
              </a:lnSpc>
              <a:spcBef>
                <a:spcPts val="500"/>
              </a:spcBef>
              <a:spcAft>
                <a:spcPts val="0"/>
              </a:spcAft>
              <a:buClr>
                <a:schemeClr val="dk2"/>
              </a:buClr>
              <a:buSzPts val="1600"/>
              <a:buChar char="●"/>
              <a:defRPr i="0"/>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52" name="Google Shape;52;p9"/>
          <p:cNvSpPr txBox="1">
            <a:spLocks noGrp="1"/>
          </p:cNvSpPr>
          <p:nvPr>
            <p:ph type="dt" idx="10"/>
          </p:nvPr>
        </p:nvSpPr>
        <p:spPr>
          <a:xfrm>
            <a:off x="1390649" y="6453386"/>
            <a:ext cx="12044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9472736" y="6453386"/>
            <a:ext cx="15964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886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OSEP-IDE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908526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840948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ERS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9" name="TextBox 8">
            <a:extLst>
              <a:ext uri="{FF2B5EF4-FFF2-40B4-BE49-F238E27FC236}">
                <a16:creationId xmlns:a16="http://schemas.microsoft.com/office/drawing/2014/main" id="{BFAF3ECE-757F-4085-8287-B71ED45215EB}"/>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7561644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OSEP-IDE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9849429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SEP-IDE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2967151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71095117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SEP-IDE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6601380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OSEP-IDE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3916173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SEP-IDE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51987547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OSEP-IDE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8757226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SEP-IDE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69542915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SEP-IDE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01746032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SEP-IDE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187313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ERS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71036144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BB004-927F-432F-ADB9-AD91EF6A41BC}"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03BD5-692A-40C5-BFE2-84C1890B90D2}" type="slidenum">
              <a:rPr lang="en-US" smtClean="0"/>
              <a:t>‹#›</a:t>
            </a:fld>
            <a:endParaRPr lang="en-US"/>
          </a:p>
        </p:txBody>
      </p:sp>
    </p:spTree>
    <p:extLst>
      <p:ext uri="{BB962C8B-B14F-4D97-AF65-F5344CB8AC3E}">
        <p14:creationId xmlns:p14="http://schemas.microsoft.com/office/powerpoint/2010/main" val="260768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9427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10775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650537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SEP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9641222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EP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3633697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SEP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1568549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93150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SERS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56814211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SEP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4577788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107987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5282769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13307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02104887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9595843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9" name="Right Triangle 12">
            <a:extLst>
              <a:ext uri="{FF2B5EF4-FFF2-40B4-BE49-F238E27FC236}">
                <a16:creationId xmlns:a16="http://schemas.microsoft.com/office/drawing/2014/main" id="{6B327752-F87C-B041-95E5-5A7B76D01558}"/>
              </a:ext>
            </a:extLst>
          </p:cNvPr>
          <p:cNvSpPr/>
          <p:nvPr userDrawn="1"/>
        </p:nvSpPr>
        <p:spPr>
          <a:xfrm>
            <a:off x="-41440" y="265626"/>
            <a:ext cx="6594640" cy="6592374"/>
          </a:xfrm>
          <a:custGeom>
            <a:avLst/>
            <a:gdLst>
              <a:gd name="connsiteX0" fmla="*/ 0 w 4343400"/>
              <a:gd name="connsiteY0" fmla="*/ 4343400 h 4343400"/>
              <a:gd name="connsiteX1" fmla="*/ 0 w 4343400"/>
              <a:gd name="connsiteY1" fmla="*/ 0 h 4343400"/>
              <a:gd name="connsiteX2" fmla="*/ 4343400 w 4343400"/>
              <a:gd name="connsiteY2" fmla="*/ 4343400 h 4343400"/>
              <a:gd name="connsiteX3" fmla="*/ 0 w 4343400"/>
              <a:gd name="connsiteY3"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172817 w 4343400"/>
              <a:gd name="connsiteY2" fmla="*/ 3041373 h 4343400"/>
              <a:gd name="connsiteX3" fmla="*/ 4343400 w 4343400"/>
              <a:gd name="connsiteY3" fmla="*/ 4343400 h 4343400"/>
              <a:gd name="connsiteX4" fmla="*/ 0 w 4343400"/>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893" h="4343400">
                <a:moveTo>
                  <a:pt x="1493" y="4343400"/>
                </a:moveTo>
                <a:lnTo>
                  <a:pt x="1493" y="0"/>
                </a:lnTo>
                <a:cubicBezTo>
                  <a:pt x="-28325" y="1146313"/>
                  <a:pt x="389118" y="2213113"/>
                  <a:pt x="1174310" y="3041373"/>
                </a:cubicBezTo>
                <a:cubicBezTo>
                  <a:pt x="2085396" y="4015407"/>
                  <a:pt x="3155511" y="4333461"/>
                  <a:pt x="4344893" y="4343400"/>
                </a:cubicBezTo>
                <a:lnTo>
                  <a:pt x="1493" y="4343400"/>
                </a:lnTo>
                <a:close/>
              </a:path>
            </a:pathLst>
          </a:custGeom>
          <a:solidFill>
            <a:srgbClr val="B6B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2">
            <a:extLst>
              <a:ext uri="{FF2B5EF4-FFF2-40B4-BE49-F238E27FC236}">
                <a16:creationId xmlns:a16="http://schemas.microsoft.com/office/drawing/2014/main" id="{66A30D0F-8CF9-4B49-BEF3-EC048901CD43}"/>
              </a:ext>
            </a:extLst>
          </p:cNvPr>
          <p:cNvSpPr/>
          <p:nvPr userDrawn="1"/>
        </p:nvSpPr>
        <p:spPr>
          <a:xfrm rot="5400000">
            <a:off x="379867" y="-324857"/>
            <a:ext cx="6594640" cy="6592374"/>
          </a:xfrm>
          <a:custGeom>
            <a:avLst/>
            <a:gdLst>
              <a:gd name="connsiteX0" fmla="*/ 0 w 4343400"/>
              <a:gd name="connsiteY0" fmla="*/ 4343400 h 4343400"/>
              <a:gd name="connsiteX1" fmla="*/ 0 w 4343400"/>
              <a:gd name="connsiteY1" fmla="*/ 0 h 4343400"/>
              <a:gd name="connsiteX2" fmla="*/ 4343400 w 4343400"/>
              <a:gd name="connsiteY2" fmla="*/ 4343400 h 4343400"/>
              <a:gd name="connsiteX3" fmla="*/ 0 w 4343400"/>
              <a:gd name="connsiteY3"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172817 w 4343400"/>
              <a:gd name="connsiteY2" fmla="*/ 3041373 h 4343400"/>
              <a:gd name="connsiteX3" fmla="*/ 4343400 w 4343400"/>
              <a:gd name="connsiteY3" fmla="*/ 4343400 h 4343400"/>
              <a:gd name="connsiteX4" fmla="*/ 0 w 4343400"/>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893" h="4343400">
                <a:moveTo>
                  <a:pt x="1493" y="4343400"/>
                </a:moveTo>
                <a:lnTo>
                  <a:pt x="1493" y="0"/>
                </a:lnTo>
                <a:cubicBezTo>
                  <a:pt x="-28325" y="1146313"/>
                  <a:pt x="389118" y="2213113"/>
                  <a:pt x="1174310" y="3041373"/>
                </a:cubicBezTo>
                <a:cubicBezTo>
                  <a:pt x="2085396" y="4015407"/>
                  <a:pt x="3155511" y="4333461"/>
                  <a:pt x="4344893" y="4343400"/>
                </a:cubicBezTo>
                <a:lnTo>
                  <a:pt x="1493" y="43434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12">
            <a:extLst>
              <a:ext uri="{FF2B5EF4-FFF2-40B4-BE49-F238E27FC236}">
                <a16:creationId xmlns:a16="http://schemas.microsoft.com/office/drawing/2014/main" id="{0EDBD15A-822B-D341-9E29-A105A2676FDF}"/>
              </a:ext>
            </a:extLst>
          </p:cNvPr>
          <p:cNvSpPr/>
          <p:nvPr userDrawn="1"/>
        </p:nvSpPr>
        <p:spPr>
          <a:xfrm rot="5400000">
            <a:off x="-1022" y="-471"/>
            <a:ext cx="5945645" cy="5943602"/>
          </a:xfrm>
          <a:custGeom>
            <a:avLst/>
            <a:gdLst>
              <a:gd name="connsiteX0" fmla="*/ 0 w 4343400"/>
              <a:gd name="connsiteY0" fmla="*/ 4343400 h 4343400"/>
              <a:gd name="connsiteX1" fmla="*/ 0 w 4343400"/>
              <a:gd name="connsiteY1" fmla="*/ 0 h 4343400"/>
              <a:gd name="connsiteX2" fmla="*/ 4343400 w 4343400"/>
              <a:gd name="connsiteY2" fmla="*/ 4343400 h 4343400"/>
              <a:gd name="connsiteX3" fmla="*/ 0 w 4343400"/>
              <a:gd name="connsiteY3"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172817 w 4343400"/>
              <a:gd name="connsiteY2" fmla="*/ 3041373 h 4343400"/>
              <a:gd name="connsiteX3" fmla="*/ 4343400 w 4343400"/>
              <a:gd name="connsiteY3" fmla="*/ 4343400 h 4343400"/>
              <a:gd name="connsiteX4" fmla="*/ 0 w 4343400"/>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893" h="4343400">
                <a:moveTo>
                  <a:pt x="1493" y="4343400"/>
                </a:moveTo>
                <a:lnTo>
                  <a:pt x="1493" y="0"/>
                </a:lnTo>
                <a:cubicBezTo>
                  <a:pt x="-28325" y="1146313"/>
                  <a:pt x="389118" y="2213113"/>
                  <a:pt x="1174310" y="3041373"/>
                </a:cubicBezTo>
                <a:cubicBezTo>
                  <a:pt x="2085396" y="4015407"/>
                  <a:pt x="3155511" y="4333461"/>
                  <a:pt x="4344893" y="4343400"/>
                </a:cubicBezTo>
                <a:lnTo>
                  <a:pt x="1493" y="4343400"/>
                </a:lnTo>
                <a:close/>
              </a:path>
            </a:pathLst>
          </a:custGeom>
          <a:solidFill>
            <a:srgbClr val="5B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12">
            <a:extLst>
              <a:ext uri="{FF2B5EF4-FFF2-40B4-BE49-F238E27FC236}">
                <a16:creationId xmlns:a16="http://schemas.microsoft.com/office/drawing/2014/main" id="{8B0B6764-1084-2745-A0C9-66CA03AD1FC3}"/>
              </a:ext>
            </a:extLst>
          </p:cNvPr>
          <p:cNvSpPr/>
          <p:nvPr userDrawn="1"/>
        </p:nvSpPr>
        <p:spPr>
          <a:xfrm>
            <a:off x="0" y="914398"/>
            <a:ext cx="5945645" cy="5943602"/>
          </a:xfrm>
          <a:custGeom>
            <a:avLst/>
            <a:gdLst>
              <a:gd name="connsiteX0" fmla="*/ 0 w 4343400"/>
              <a:gd name="connsiteY0" fmla="*/ 4343400 h 4343400"/>
              <a:gd name="connsiteX1" fmla="*/ 0 w 4343400"/>
              <a:gd name="connsiteY1" fmla="*/ 0 h 4343400"/>
              <a:gd name="connsiteX2" fmla="*/ 4343400 w 4343400"/>
              <a:gd name="connsiteY2" fmla="*/ 4343400 h 4343400"/>
              <a:gd name="connsiteX3" fmla="*/ 0 w 4343400"/>
              <a:gd name="connsiteY3"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90870 w 4343400"/>
              <a:gd name="connsiteY2" fmla="*/ 2941983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11357 w 4343400"/>
              <a:gd name="connsiteY2" fmla="*/ 2862470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470991 w 4343400"/>
              <a:gd name="connsiteY2" fmla="*/ 2991678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600200 w 4343400"/>
              <a:gd name="connsiteY2" fmla="*/ 2713382 h 4343400"/>
              <a:gd name="connsiteX3" fmla="*/ 4343400 w 4343400"/>
              <a:gd name="connsiteY3" fmla="*/ 4343400 h 4343400"/>
              <a:gd name="connsiteX4" fmla="*/ 0 w 4343400"/>
              <a:gd name="connsiteY4" fmla="*/ 4343400 h 4343400"/>
              <a:gd name="connsiteX0" fmla="*/ 0 w 4343400"/>
              <a:gd name="connsiteY0" fmla="*/ 4343400 h 4343400"/>
              <a:gd name="connsiteX1" fmla="*/ 0 w 4343400"/>
              <a:gd name="connsiteY1" fmla="*/ 0 h 4343400"/>
              <a:gd name="connsiteX2" fmla="*/ 1172817 w 4343400"/>
              <a:gd name="connsiteY2" fmla="*/ 3041373 h 4343400"/>
              <a:gd name="connsiteX3" fmla="*/ 4343400 w 4343400"/>
              <a:gd name="connsiteY3" fmla="*/ 4343400 h 4343400"/>
              <a:gd name="connsiteX4" fmla="*/ 0 w 4343400"/>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 name="connsiteX0" fmla="*/ 1493 w 4344893"/>
              <a:gd name="connsiteY0" fmla="*/ 4343400 h 4343400"/>
              <a:gd name="connsiteX1" fmla="*/ 1493 w 4344893"/>
              <a:gd name="connsiteY1" fmla="*/ 0 h 4343400"/>
              <a:gd name="connsiteX2" fmla="*/ 1174310 w 4344893"/>
              <a:gd name="connsiteY2" fmla="*/ 3041373 h 4343400"/>
              <a:gd name="connsiteX3" fmla="*/ 4344893 w 4344893"/>
              <a:gd name="connsiteY3" fmla="*/ 4343400 h 4343400"/>
              <a:gd name="connsiteX4" fmla="*/ 1493 w 4344893"/>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893" h="4343400">
                <a:moveTo>
                  <a:pt x="1493" y="4343400"/>
                </a:moveTo>
                <a:lnTo>
                  <a:pt x="1493" y="0"/>
                </a:lnTo>
                <a:cubicBezTo>
                  <a:pt x="-28325" y="1146313"/>
                  <a:pt x="389118" y="2213113"/>
                  <a:pt x="1174310" y="3041373"/>
                </a:cubicBezTo>
                <a:cubicBezTo>
                  <a:pt x="2085396" y="4015407"/>
                  <a:pt x="3155511" y="4333461"/>
                  <a:pt x="4344893" y="4343400"/>
                </a:cubicBezTo>
                <a:lnTo>
                  <a:pt x="1493" y="4343400"/>
                </a:lnTo>
                <a:close/>
              </a:path>
            </a:pathLst>
          </a:custGeom>
          <a:solidFill>
            <a:srgbClr val="B1C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FF07E18-C55A-AE4C-8F38-78ACF70B10A4}"/>
              </a:ext>
            </a:extLst>
          </p:cNvPr>
          <p:cNvCxnSpPr/>
          <p:nvPr userDrawn="1"/>
        </p:nvCxnSpPr>
        <p:spPr>
          <a:xfrm>
            <a:off x="5949375" y="2286000"/>
            <a:ext cx="0" cy="2514600"/>
          </a:xfrm>
          <a:prstGeom prst="line">
            <a:avLst/>
          </a:prstGeom>
          <a:ln w="19050">
            <a:solidFill>
              <a:srgbClr val="B6B7B6"/>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3990C4-9132-BC4D-83D3-7A09177373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 t="23599" r="5227" b="27009"/>
          <a:stretch/>
        </p:blipFill>
        <p:spPr>
          <a:xfrm>
            <a:off x="2095496" y="2971800"/>
            <a:ext cx="3642111" cy="1229212"/>
          </a:xfrm>
          <a:prstGeom prst="rect">
            <a:avLst/>
          </a:prstGeom>
        </p:spPr>
      </p:pic>
      <p:sp>
        <p:nvSpPr>
          <p:cNvPr id="27" name="TextBox 26">
            <a:extLst>
              <a:ext uri="{FF2B5EF4-FFF2-40B4-BE49-F238E27FC236}">
                <a16:creationId xmlns:a16="http://schemas.microsoft.com/office/drawing/2014/main" id="{36E00F15-9251-FD41-A1DB-DFFF2E0E7825}"/>
              </a:ext>
            </a:extLst>
          </p:cNvPr>
          <p:cNvSpPr txBox="1"/>
          <p:nvPr userDrawn="1"/>
        </p:nvSpPr>
        <p:spPr>
          <a:xfrm>
            <a:off x="6083782" y="6332492"/>
            <a:ext cx="6009443" cy="461665"/>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TIES Center is supported through a cooperative agreement between the University of Minnesota (# H326Y170004) and the U.S. Department of Educational Rehabilitative Services (OSERS), Office of Special Education Programs. The materials do not necessarily reflect the position or policy of the U.S. Department of Education or Offices within it. Project Officer: Susan </a:t>
            </a:r>
            <a:r>
              <a:rPr lang="en-US" sz="800" dirty="0" err="1">
                <a:latin typeface="Arial" panose="020B0604020202020204" pitchFamily="34" charset="0"/>
                <a:cs typeface="Arial" panose="020B0604020202020204" pitchFamily="34" charset="0"/>
              </a:rPr>
              <a:t>Weigert</a:t>
            </a:r>
            <a:r>
              <a:rPr lang="en-US" sz="800" dirty="0">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C552E5C1-7B2A-DC4C-B21C-4C23DB593901}"/>
              </a:ext>
            </a:extLst>
          </p:cNvPr>
          <p:cNvSpPr>
            <a:spLocks noGrp="1"/>
          </p:cNvSpPr>
          <p:nvPr>
            <p:ph type="title"/>
          </p:nvPr>
        </p:nvSpPr>
        <p:spPr>
          <a:xfrm>
            <a:off x="6198601" y="2461841"/>
            <a:ext cx="5019040" cy="1099972"/>
          </a:xfrm>
          <a:prstGeom prst="rect">
            <a:avLst/>
          </a:prstGeom>
        </p:spPr>
        <p:txBody>
          <a:bodyPr/>
          <a:lstStyle>
            <a:lvl1pPr>
              <a:defRPr sz="4000">
                <a:solidFill>
                  <a:srgbClr val="34685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095A03B4-DF59-1D43-A19E-3D568E8A27DF}"/>
              </a:ext>
            </a:extLst>
          </p:cNvPr>
          <p:cNvSpPr>
            <a:spLocks noGrp="1"/>
          </p:cNvSpPr>
          <p:nvPr>
            <p:ph type="body" sz="quarter" idx="10" hasCustomPrompt="1"/>
          </p:nvPr>
        </p:nvSpPr>
        <p:spPr>
          <a:xfrm>
            <a:off x="6198601" y="3878085"/>
            <a:ext cx="3952739" cy="75509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dirty="0"/>
              <a:t>Click to edit Master subtitle text </a:t>
            </a:r>
          </a:p>
        </p:txBody>
      </p:sp>
    </p:spTree>
    <p:extLst>
      <p:ext uri="{BB962C8B-B14F-4D97-AF65-F5344CB8AC3E}">
        <p14:creationId xmlns:p14="http://schemas.microsoft.com/office/powerpoint/2010/main" val="21330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urple Ba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334083-7DE8-6645-910A-74E59B9366F4}"/>
              </a:ext>
            </a:extLst>
          </p:cNvPr>
          <p:cNvSpPr/>
          <p:nvPr userDrawn="1"/>
        </p:nvSpPr>
        <p:spPr>
          <a:xfrm>
            <a:off x="0" y="617220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3A28D3-B898-6447-8E8A-E5E9135B0D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 t="23599" r="5227" b="27009"/>
          <a:stretch/>
        </p:blipFill>
        <p:spPr>
          <a:xfrm>
            <a:off x="10621617" y="6324600"/>
            <a:ext cx="1308104" cy="441485"/>
          </a:xfrm>
          <a:prstGeom prst="rect">
            <a:avLst/>
          </a:prstGeom>
        </p:spPr>
      </p:pic>
      <p:sp>
        <p:nvSpPr>
          <p:cNvPr id="12" name="Rectangle 11">
            <a:extLst>
              <a:ext uri="{FF2B5EF4-FFF2-40B4-BE49-F238E27FC236}">
                <a16:creationId xmlns:a16="http://schemas.microsoft.com/office/drawing/2014/main" id="{9372E2D3-3109-2144-A638-80312EFBB537}"/>
              </a:ext>
            </a:extLst>
          </p:cNvPr>
          <p:cNvSpPr/>
          <p:nvPr userDrawn="1"/>
        </p:nvSpPr>
        <p:spPr>
          <a:xfrm>
            <a:off x="0" y="203843"/>
            <a:ext cx="12192000" cy="1397000"/>
          </a:xfrm>
          <a:prstGeom prst="rect">
            <a:avLst/>
          </a:prstGeom>
          <a:solidFill>
            <a:srgbClr val="74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03843"/>
            <a:ext cx="10515600" cy="1397001"/>
          </a:xfrm>
          <a:prstGeom prst="rect">
            <a:avLst/>
          </a:prstGeom>
        </p:spPr>
        <p:txBody>
          <a:bodyPr anchor="ctr"/>
          <a:lstStyle>
            <a:lvl1pPr>
              <a:defRPr sz="3600" b="1">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2784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1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9" name="Google Shape;29;p1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0" name="Google Shape;30;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7121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7"/>
          <p:cNvSpPr/>
          <p:nvPr/>
        </p:nvSpPr>
        <p:spPr>
          <a:xfrm>
            <a:off x="0" y="203843"/>
            <a:ext cx="12192000" cy="1397000"/>
          </a:xfrm>
          <a:prstGeom prst="rect">
            <a:avLst/>
          </a:prstGeom>
          <a:solidFill>
            <a:srgbClr val="74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title"/>
          </p:nvPr>
        </p:nvSpPr>
        <p:spPr>
          <a:xfrm>
            <a:off x="839788" y="203843"/>
            <a:ext cx="10515600" cy="138540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7" name="Google Shape;57;p7"/>
          <p:cNvSpPr/>
          <p:nvPr/>
        </p:nvSpPr>
        <p:spPr>
          <a:xfrm>
            <a:off x="0" y="6172200"/>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 name="Google Shape;58;p7"/>
          <p:cNvPicPr preferRelativeResize="0"/>
          <p:nvPr/>
        </p:nvPicPr>
        <p:blipFill rotWithShape="1">
          <a:blip r:embed="rId2">
            <a:alphaModFix/>
          </a:blip>
          <a:srcRect l="76" t="23599" r="5227" b="27009"/>
          <a:stretch/>
        </p:blipFill>
        <p:spPr>
          <a:xfrm>
            <a:off x="10621617" y="6324600"/>
            <a:ext cx="1308104" cy="441485"/>
          </a:xfrm>
          <a:prstGeom prst="rect">
            <a:avLst/>
          </a:prstGeom>
          <a:noFill/>
          <a:ln>
            <a:noFill/>
          </a:ln>
        </p:spPr>
      </p:pic>
    </p:spTree>
    <p:extLst>
      <p:ext uri="{BB962C8B-B14F-4D97-AF65-F5344CB8AC3E}">
        <p14:creationId xmlns:p14="http://schemas.microsoft.com/office/powerpoint/2010/main" val="4280284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ERS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7565161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p:nvPr/>
        </p:nvSpPr>
        <p:spPr>
          <a:xfrm>
            <a:off x="0" y="203843"/>
            <a:ext cx="12192000" cy="1397000"/>
          </a:xfrm>
          <a:prstGeom prst="rect">
            <a:avLst/>
          </a:prstGeom>
          <a:solidFill>
            <a:srgbClr val="74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39;p6"/>
          <p:cNvSpPr txBox="1">
            <a:spLocks noGrp="1"/>
          </p:cNvSpPr>
          <p:nvPr>
            <p:ph type="title"/>
          </p:nvPr>
        </p:nvSpPr>
        <p:spPr>
          <a:xfrm>
            <a:off x="838200" y="203844"/>
            <a:ext cx="10515600" cy="1397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6"/>
          <p:cNvSpPr/>
          <p:nvPr/>
        </p:nvSpPr>
        <p:spPr>
          <a:xfrm>
            <a:off x="0" y="6172200"/>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 name="Google Shape;46;p6"/>
          <p:cNvPicPr preferRelativeResize="0"/>
          <p:nvPr/>
        </p:nvPicPr>
        <p:blipFill rotWithShape="1">
          <a:blip r:embed="rId2">
            <a:alphaModFix/>
          </a:blip>
          <a:srcRect l="76" t="23599" r="5227" b="27009"/>
          <a:stretch/>
        </p:blipFill>
        <p:spPr>
          <a:xfrm>
            <a:off x="10621617" y="6324600"/>
            <a:ext cx="1308104" cy="441485"/>
          </a:xfrm>
          <a:prstGeom prst="rect">
            <a:avLst/>
          </a:prstGeom>
          <a:noFill/>
          <a:ln>
            <a:noFill/>
          </a:ln>
        </p:spPr>
      </p:pic>
    </p:spTree>
    <p:extLst>
      <p:ext uri="{BB962C8B-B14F-4D97-AF65-F5344CB8AC3E}">
        <p14:creationId xmlns:p14="http://schemas.microsoft.com/office/powerpoint/2010/main" val="1668018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OSEP-IDE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14900032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804648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OSEP-IDE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9187683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SEP-IDE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8668407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9367675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SEP-IDE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6091906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OSEP-IDE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229919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SEP-IDE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6526024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SEP-IDE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328093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ERS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672302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SEP-IDE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9466765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SEP-IDE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5292277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SEP-IDE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8225649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RS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94759943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S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12466247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RS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01417408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S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90080163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S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3325881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S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48286900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RS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106927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SERS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35316486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S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17203132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RS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89606700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S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RSA</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0101778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S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0" name="TextBox 9">
            <a:extLst>
              <a:ext uri="{FF2B5EF4-FFF2-40B4-BE49-F238E27FC236}">
                <a16:creationId xmlns:a16="http://schemas.microsoft.com/office/drawing/2014/main" id="{89E437DF-F50F-43BC-B8E3-3430A1EE5E2D}"/>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RSA</a:t>
            </a:r>
          </a:p>
        </p:txBody>
      </p:sp>
      <p:sp>
        <p:nvSpPr>
          <p:cNvPr id="13" name="TextBox 12">
            <a:extLst>
              <a:ext uri="{FF2B5EF4-FFF2-40B4-BE49-F238E27FC236}">
                <a16:creationId xmlns:a16="http://schemas.microsoft.com/office/drawing/2014/main" id="{4EC1CCB4-5E7E-4F47-94E1-5E14BF6A54E4}"/>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www.ed.gov/osers/rsa</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0669328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S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68E5EC69-1945-4270-A74C-D1C5FC8ECF26}"/>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921301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46"/>
            <a:ext cx="10515600" cy="577081"/>
          </a:xfrm>
          <a:prstGeom prst="rect">
            <a:avLst/>
          </a:prstGeom>
          <a:ln>
            <a:noFill/>
          </a:ln>
        </p:spPr>
        <p:txBody>
          <a:bodyPr vert="horz" wrap="square" lIns="0" tIns="0" rIns="0" bIns="0" rtlCol="0" anchor="t" anchorCtr="0">
            <a:spAutoFit/>
          </a:bodyPr>
          <a:lstStyle>
            <a:lvl1pPr algn="l">
              <a:lnSpc>
                <a:spcPct val="100000"/>
              </a:lnSpc>
              <a:defRPr sz="375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58"/>
            <a:ext cx="10515600" cy="427040"/>
          </a:xfrm>
          <a:prstGeom prst="rect">
            <a:avLst/>
          </a:prstGeom>
          <a:ln>
            <a:noFill/>
          </a:ln>
        </p:spPr>
        <p:txBody>
          <a:bodyPr wrap="square" lIns="0" rIns="0" anchor="t" anchorCtr="0">
            <a:spAutoFit/>
          </a:bodyPr>
          <a:lstStyle>
            <a:lvl1pPr marL="0" indent="0" algn="l">
              <a:lnSpc>
                <a:spcPct val="100000"/>
              </a:lnSpc>
              <a:spcBef>
                <a:spcPts val="0"/>
              </a:spcBef>
              <a:buNone/>
              <a:defRPr sz="2775" b="0" i="0" cap="none" spc="0" baseline="0">
                <a:solidFill>
                  <a:schemeClr val="accent2"/>
                </a:solidFill>
                <a:latin typeface="+mj-lt"/>
                <a:ea typeface="Arial Narrow" panose="020B0606020202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Subtitle</a:t>
            </a:r>
          </a:p>
        </p:txBody>
      </p:sp>
      <p:sp>
        <p:nvSpPr>
          <p:cNvPr id="7" name="Date"/>
          <p:cNvSpPr>
            <a:spLocks noGrp="1"/>
          </p:cNvSpPr>
          <p:nvPr>
            <p:ph type="body" sz="quarter" idx="14" hasCustomPrompt="1"/>
          </p:nvPr>
        </p:nvSpPr>
        <p:spPr>
          <a:xfrm>
            <a:off x="10395593" y="3716537"/>
            <a:ext cx="852798" cy="138499"/>
          </a:xfrm>
        </p:spPr>
        <p:txBody>
          <a:bodyPr wrap="none">
            <a:spAutoFit/>
          </a:bodyPr>
          <a:lstStyle>
            <a:lvl1pPr marL="0" indent="0" algn="r">
              <a:lnSpc>
                <a:spcPct val="100000"/>
              </a:lnSpc>
              <a:spcBef>
                <a:spcPts val="0"/>
              </a:spcBef>
              <a:buNone/>
              <a:defRPr sz="900" cap="none" baseline="0">
                <a:solidFill>
                  <a:schemeClr val="tx1"/>
                </a:solidFill>
              </a:defRPr>
            </a:lvl1pPr>
            <a:lvl2pPr marL="240030" indent="0" algn="ctr">
              <a:lnSpc>
                <a:spcPct val="100000"/>
              </a:lnSpc>
              <a:spcBef>
                <a:spcPts val="0"/>
              </a:spcBef>
              <a:buNone/>
              <a:defRPr>
                <a:solidFill>
                  <a:schemeClr val="bg1"/>
                </a:solidFill>
              </a:defRPr>
            </a:lvl2pPr>
            <a:lvl3pPr marL="514350" indent="0" algn="ctr">
              <a:lnSpc>
                <a:spcPct val="100000"/>
              </a:lnSpc>
              <a:spcBef>
                <a:spcPts val="0"/>
              </a:spcBef>
              <a:buNone/>
              <a:defRPr>
                <a:solidFill>
                  <a:schemeClr val="bg1"/>
                </a:solidFill>
              </a:defRPr>
            </a:lvl3pPr>
            <a:lvl4pPr marL="754380" indent="0" algn="ctr">
              <a:lnSpc>
                <a:spcPct val="100000"/>
              </a:lnSpc>
              <a:spcBef>
                <a:spcPts val="0"/>
              </a:spcBef>
              <a:buNone/>
              <a:defRPr>
                <a:solidFill>
                  <a:schemeClr val="bg1"/>
                </a:solidFill>
              </a:defRPr>
            </a:lvl4pPr>
            <a:lvl5pPr marL="99441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300082"/>
          </a:xfrm>
        </p:spPr>
        <p:txBody>
          <a:bodyPr wrap="square" anchor="t" anchorCtr="0">
            <a:spAutoFit/>
          </a:bodyPr>
          <a:lstStyle>
            <a:lvl1pPr marL="0" indent="0" algn="l">
              <a:lnSpc>
                <a:spcPct val="100000"/>
              </a:lnSpc>
              <a:spcBef>
                <a:spcPts val="0"/>
              </a:spcBef>
              <a:buNone/>
              <a:defRPr sz="1950" baseline="0">
                <a:solidFill>
                  <a:schemeClr val="tx1"/>
                </a:solidFill>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1" y="6765669"/>
            <a:ext cx="2954335" cy="92333"/>
          </a:xfrm>
        </p:spPr>
        <p:txBody>
          <a:bodyPr/>
          <a:lstStyle/>
          <a:p>
            <a:endParaRPr lang="en-US"/>
          </a:p>
        </p:txBody>
      </p:sp>
    </p:spTree>
    <p:extLst>
      <p:ext uri="{BB962C8B-B14F-4D97-AF65-F5344CB8AC3E}">
        <p14:creationId xmlns:p14="http://schemas.microsoft.com/office/powerpoint/2010/main" val="132709956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3" cy="2650936"/>
          </a:xfrm>
        </p:spPr>
        <p:txBody>
          <a:bodyPr anchor="b" anchorCtr="0">
            <a:normAutofit/>
          </a:bodyPr>
          <a:lstStyle>
            <a:lvl1pPr algn="l">
              <a:defRPr sz="375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8"/>
            <a:ext cx="7275343" cy="1899139"/>
          </a:xfrm>
        </p:spPr>
        <p:txBody>
          <a:bodyPr>
            <a:normAutofit/>
          </a:bodyPr>
          <a:lstStyle>
            <a:lvl1pPr marL="0" indent="0" algn="l">
              <a:spcBef>
                <a:spcPts val="0"/>
              </a:spcBef>
              <a:buNone/>
              <a:defRPr sz="2775">
                <a:solidFill>
                  <a:schemeClr val="accent2"/>
                </a:solidFill>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41581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702123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1"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46134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11402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SERS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3274522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4448493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1" y="1373005"/>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1" y="2654571"/>
            <a:ext cx="1127607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57592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1" y="1371600"/>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11254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1" y="1371600"/>
            <a:ext cx="11276076" cy="4343400"/>
          </a:xfrm>
        </p:spPr>
        <p:txBody>
          <a:bodyPr>
            <a:normAutofit/>
          </a:bodyPr>
          <a:lstStyle>
            <a:lvl1pPr marL="342900" indent="-342900">
              <a:lnSpc>
                <a:spcPct val="125000"/>
              </a:lnSpc>
              <a:spcBef>
                <a:spcPts val="450"/>
              </a:spcBef>
              <a:buClr>
                <a:schemeClr val="tx2"/>
              </a:buClr>
              <a:buFont typeface="+mj-lt"/>
              <a:buAutoNum type="arabicPeriod"/>
              <a:defRPr sz="1950" baseline="0"/>
            </a:lvl1pPr>
            <a:lvl2pPr marL="685800" indent="-342900">
              <a:lnSpc>
                <a:spcPct val="125000"/>
              </a:lnSpc>
              <a:spcBef>
                <a:spcPts val="450"/>
              </a:spcBef>
              <a:buClr>
                <a:schemeClr val="tx2"/>
              </a:buClr>
              <a:buFont typeface="+mj-lt"/>
              <a:buAutoNum type="alphaLcPeriod"/>
              <a:defRPr sz="1950"/>
            </a:lvl2pPr>
            <a:lvl3pPr marL="1028700" indent="-342900">
              <a:lnSpc>
                <a:spcPct val="125000"/>
              </a:lnSpc>
              <a:spcBef>
                <a:spcPts val="450"/>
              </a:spcBef>
              <a:buClr>
                <a:schemeClr val="tx2"/>
              </a:buClr>
              <a:buFont typeface="+mj-lt"/>
              <a:buAutoNum type="romanLcPeriod"/>
              <a:defRPr sz="1950"/>
            </a:lvl3pPr>
            <a:lvl4pPr marL="1371600" indent="-342900">
              <a:lnSpc>
                <a:spcPct val="125000"/>
              </a:lnSpc>
              <a:spcBef>
                <a:spcPts val="450"/>
              </a:spcBef>
              <a:buClr>
                <a:schemeClr val="tx2"/>
              </a:buClr>
              <a:buSzPct val="100000"/>
              <a:buFont typeface="+mj-lt"/>
              <a:buAutoNum type="arabicParenR"/>
              <a:defRPr sz="1950"/>
            </a:lvl4pPr>
            <a:lvl5pPr marL="1714500" indent="-342900">
              <a:lnSpc>
                <a:spcPct val="125000"/>
              </a:lnSpc>
              <a:spcBef>
                <a:spcPts val="450"/>
              </a:spcBef>
              <a:buClr>
                <a:schemeClr val="tx2"/>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246871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27852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05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05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7635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79261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1" cy="175260"/>
          </a:xfrm>
        </p:spPr>
        <p:txBody>
          <a:bodyPr>
            <a:normAutofit/>
          </a:bodyPr>
          <a:lstStyle>
            <a:lvl1pPr>
              <a:defRPr sz="750">
                <a:solidFill>
                  <a:srgbClr val="E6E6E6"/>
                </a:solidFill>
              </a:defRPr>
            </a:lvl1pPr>
          </a:lstStyle>
          <a:p>
            <a:r>
              <a:rPr lang="en-US"/>
              <a:t>Closing Slide</a:t>
            </a:r>
          </a:p>
        </p:txBody>
      </p:sp>
    </p:spTree>
    <p:extLst>
      <p:ext uri="{BB962C8B-B14F-4D97-AF65-F5344CB8AC3E}">
        <p14:creationId xmlns:p14="http://schemas.microsoft.com/office/powerpoint/2010/main" val="3567280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1"/>
            <a:ext cx="8558784" cy="353687"/>
          </a:xfrm>
        </p:spPr>
        <p:txBody>
          <a:bodyPr anchor="b" anchorCtr="0">
            <a:noAutofit/>
          </a:bodyPr>
          <a:lstStyle>
            <a:lvl1pPr algn="l">
              <a:lnSpc>
                <a:spcPct val="114000"/>
              </a:lnSpc>
              <a:defRPr lang="en-US" sz="165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3" cy="1231786"/>
          </a:xfrm>
        </p:spPr>
        <p:txBody>
          <a:bodyPr>
            <a:noAutofit/>
          </a:bodyPr>
          <a:lstStyle>
            <a:lvl1pPr marL="0" indent="0" algn="l">
              <a:lnSpc>
                <a:spcPct val="125000"/>
              </a:lnSpc>
              <a:spcBef>
                <a:spcPts val="0"/>
              </a:spcBef>
              <a:buNone/>
              <a:defRPr sz="165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75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7592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9040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OSERS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3296170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450"/>
              </a:spcBef>
              <a:spcAft>
                <a:spcPts val="0"/>
              </a:spcAft>
              <a:buClrTx/>
              <a:buSzPct val="100000"/>
              <a:buFont typeface="Arial" panose="020B0604020202020204" pitchFamily="34" charset="0"/>
              <a:buNone/>
              <a:tabLst/>
              <a:defRPr sz="1200" baseline="0"/>
            </a:lvl1pPr>
            <a:lvl2pPr marL="171450" indent="-171450">
              <a:lnSpc>
                <a:spcPct val="105000"/>
              </a:lnSpc>
              <a:spcBef>
                <a:spcPts val="450"/>
              </a:spcBef>
              <a:buFont typeface="Wingdings" panose="05000000000000000000" pitchFamily="2" charset="2"/>
              <a:buChar char="§"/>
              <a:defRPr sz="1200"/>
            </a:lvl2pPr>
            <a:lvl3pPr marL="342900" indent="-171450">
              <a:lnSpc>
                <a:spcPct val="105000"/>
              </a:lnSpc>
              <a:spcBef>
                <a:spcPts val="450"/>
              </a:spcBef>
              <a:buFont typeface="Arial" panose="020B0604020202020204" pitchFamily="34" charset="0"/>
              <a:buChar char="•"/>
              <a:defRPr sz="1200"/>
            </a:lvl3pPr>
            <a:lvl4pPr marL="514350" indent="-171450">
              <a:lnSpc>
                <a:spcPct val="105000"/>
              </a:lnSpc>
              <a:spcBef>
                <a:spcPts val="450"/>
              </a:spcBef>
              <a:buFont typeface="Arial" panose="020B0604020202020204" pitchFamily="34" charset="0"/>
              <a:buChar char="–"/>
              <a:defRPr sz="1200"/>
            </a:lvl4pPr>
            <a:lvl5pPr marL="685800" indent="-171450">
              <a:lnSpc>
                <a:spcPct val="105000"/>
              </a:lnSpc>
              <a:spcBef>
                <a:spcPts val="450"/>
              </a:spcBef>
              <a:buSzPct val="110000"/>
              <a:buFont typeface="Arial" panose="020B0604020202020204" pitchFamily="34" charset="0"/>
              <a:buChar char="»"/>
              <a:defRPr sz="1200"/>
            </a:lvl5pPr>
            <a:lvl6pPr marL="857250" indent="-171450">
              <a:lnSpc>
                <a:spcPct val="105000"/>
              </a:lnSpc>
              <a:spcBef>
                <a:spcPts val="450"/>
              </a:spcBef>
              <a:buClr>
                <a:schemeClr val="accent1"/>
              </a:buClr>
              <a:buFont typeface="Calibri" panose="020F0502020204030204" pitchFamily="34" charset="0"/>
              <a:buChar char="›"/>
              <a:defRPr sz="120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86864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2240403" y="1585233"/>
            <a:ext cx="7711200" cy="19432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4" name="Google Shape;14;p2"/>
          <p:cNvSpPr txBox="1">
            <a:spLocks noGrp="1"/>
          </p:cNvSpPr>
          <p:nvPr>
            <p:ph type="subTitle" idx="1"/>
          </p:nvPr>
        </p:nvSpPr>
        <p:spPr>
          <a:xfrm>
            <a:off x="2240403" y="4065933"/>
            <a:ext cx="7711200" cy="121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6076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7925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65656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cxnSp>
        <p:nvCxnSpPr>
          <p:cNvPr id="26" name="Google Shape;26;p5"/>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329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5063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cxnSp>
        <p:nvCxnSpPr>
          <p:cNvPr id="35" name="Google Shape;35;p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5172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517200" y="2125367"/>
            <a:ext cx="3744000" cy="3574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7590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0620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 name="Google Shape;44;p9"/>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354000" y="1612100"/>
            <a:ext cx="5393600" cy="20084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6" name="Google Shape;46;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7" name="Google Shape;47;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6881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381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ERS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33864483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1"/>
          <p:cNvSpPr txBox="1">
            <a:spLocks noGrp="1"/>
          </p:cNvSpPr>
          <p:nvPr>
            <p:ph type="title" hasCustomPrompt="1"/>
          </p:nvPr>
        </p:nvSpPr>
        <p:spPr>
          <a:xfrm>
            <a:off x="517200" y="1536600"/>
            <a:ext cx="11157600" cy="205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7333">
                <a:solidFill>
                  <a:schemeClr val="accent5"/>
                </a:solidFill>
              </a:defRPr>
            </a:lvl1pPr>
            <a:lvl2pPr lvl="1" algn="ctr">
              <a:spcBef>
                <a:spcPts val="0"/>
              </a:spcBef>
              <a:spcAft>
                <a:spcPts val="0"/>
              </a:spcAft>
              <a:buClr>
                <a:schemeClr val="accent5"/>
              </a:buClr>
              <a:buSzPts val="13000"/>
              <a:buNone/>
              <a:defRPr sz="17333">
                <a:solidFill>
                  <a:schemeClr val="accent5"/>
                </a:solidFill>
              </a:defRPr>
            </a:lvl2pPr>
            <a:lvl3pPr lvl="2" algn="ctr">
              <a:spcBef>
                <a:spcPts val="0"/>
              </a:spcBef>
              <a:spcAft>
                <a:spcPts val="0"/>
              </a:spcAft>
              <a:buClr>
                <a:schemeClr val="accent5"/>
              </a:buClr>
              <a:buSzPts val="13000"/>
              <a:buNone/>
              <a:defRPr sz="17333">
                <a:solidFill>
                  <a:schemeClr val="accent5"/>
                </a:solidFill>
              </a:defRPr>
            </a:lvl3pPr>
            <a:lvl4pPr lvl="3" algn="ctr">
              <a:spcBef>
                <a:spcPts val="0"/>
              </a:spcBef>
              <a:spcAft>
                <a:spcPts val="0"/>
              </a:spcAft>
              <a:buClr>
                <a:schemeClr val="accent5"/>
              </a:buClr>
              <a:buSzPts val="13000"/>
              <a:buNone/>
              <a:defRPr sz="17333">
                <a:solidFill>
                  <a:schemeClr val="accent5"/>
                </a:solidFill>
              </a:defRPr>
            </a:lvl4pPr>
            <a:lvl5pPr lvl="4" algn="ctr">
              <a:spcBef>
                <a:spcPts val="0"/>
              </a:spcBef>
              <a:spcAft>
                <a:spcPts val="0"/>
              </a:spcAft>
              <a:buClr>
                <a:schemeClr val="accent5"/>
              </a:buClr>
              <a:buSzPts val="13000"/>
              <a:buNone/>
              <a:defRPr sz="17333">
                <a:solidFill>
                  <a:schemeClr val="accent5"/>
                </a:solidFill>
              </a:defRPr>
            </a:lvl5pPr>
            <a:lvl6pPr lvl="5" algn="ctr">
              <a:spcBef>
                <a:spcPts val="0"/>
              </a:spcBef>
              <a:spcAft>
                <a:spcPts val="0"/>
              </a:spcAft>
              <a:buClr>
                <a:schemeClr val="accent5"/>
              </a:buClr>
              <a:buSzPts val="13000"/>
              <a:buNone/>
              <a:defRPr sz="17333">
                <a:solidFill>
                  <a:schemeClr val="accent5"/>
                </a:solidFill>
              </a:defRPr>
            </a:lvl6pPr>
            <a:lvl7pPr lvl="6" algn="ctr">
              <a:spcBef>
                <a:spcPts val="0"/>
              </a:spcBef>
              <a:spcAft>
                <a:spcPts val="0"/>
              </a:spcAft>
              <a:buClr>
                <a:schemeClr val="accent5"/>
              </a:buClr>
              <a:buSzPts val="13000"/>
              <a:buNone/>
              <a:defRPr sz="17333">
                <a:solidFill>
                  <a:schemeClr val="accent5"/>
                </a:solidFill>
              </a:defRPr>
            </a:lvl7pPr>
            <a:lvl8pPr lvl="7" algn="ctr">
              <a:spcBef>
                <a:spcPts val="0"/>
              </a:spcBef>
              <a:spcAft>
                <a:spcPts val="0"/>
              </a:spcAft>
              <a:buClr>
                <a:schemeClr val="accent5"/>
              </a:buClr>
              <a:buSzPts val="13000"/>
              <a:buNone/>
              <a:defRPr sz="17333">
                <a:solidFill>
                  <a:schemeClr val="accent5"/>
                </a:solidFill>
              </a:defRPr>
            </a:lvl8pPr>
            <a:lvl9pPr lvl="8" algn="ctr">
              <a:spcBef>
                <a:spcPts val="0"/>
              </a:spcBef>
              <a:spcAft>
                <a:spcPts val="0"/>
              </a:spcAft>
              <a:buClr>
                <a:schemeClr val="accent5"/>
              </a:buClr>
              <a:buSzPts val="13000"/>
              <a:buNone/>
              <a:defRPr sz="17333">
                <a:solidFill>
                  <a:schemeClr val="accent5"/>
                </a:solidFill>
              </a:defRPr>
            </a:lvl9pPr>
          </a:lstStyle>
          <a:p>
            <a:r>
              <a:t>xx%</a:t>
            </a:r>
          </a:p>
        </p:txBody>
      </p:sp>
      <p:sp>
        <p:nvSpPr>
          <p:cNvPr id="55" name="Google Shape;55;p11"/>
          <p:cNvSpPr txBox="1">
            <a:spLocks noGrp="1"/>
          </p:cNvSpPr>
          <p:nvPr>
            <p:ph type="body" idx="1"/>
          </p:nvPr>
        </p:nvSpPr>
        <p:spPr>
          <a:xfrm>
            <a:off x="517200" y="3892600"/>
            <a:ext cx="111576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6" name="Google Shape;5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2643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6522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322787237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11170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543702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0775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0668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501271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25303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00750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SERS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7135757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14731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121506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73557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42782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2924366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384991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0961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098943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Photo Lef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userDrawn="1">
            <p:ph type="title" hasCustomPrompt="1"/>
          </p:nvPr>
        </p:nvSpPr>
        <p:spPr>
          <a:xfrm>
            <a:off x="6529206" y="164387"/>
            <a:ext cx="5257800" cy="997196"/>
          </a:xfrm>
        </p:spPr>
        <p:txBody>
          <a:bodyPr anchor="b" anchorCtr="0">
            <a:normAutofit/>
          </a:bodyPr>
          <a:lstStyle>
            <a:lvl1pPr>
              <a:defRPr baseline="0">
                <a:solidFill>
                  <a:srgbClr val="FFFFFF"/>
                </a:solidFill>
              </a:defRPr>
            </a:lvl1pPr>
          </a:lstStyle>
          <a:p>
            <a:r>
              <a:rPr lang="en-US"/>
              <a:t>Photo Left</a:t>
            </a:r>
          </a:p>
        </p:txBody>
      </p:sp>
      <p:sp>
        <p:nvSpPr>
          <p:cNvPr id="10" name="Text Placeholder 9"/>
          <p:cNvSpPr>
            <a:spLocks noGrp="1"/>
          </p:cNvSpPr>
          <p:nvPr userDrawn="1">
            <p:ph type="body" sz="quarter" idx="13"/>
          </p:nvPr>
        </p:nvSpPr>
        <p:spPr>
          <a:xfrm>
            <a:off x="6529206" y="1248069"/>
            <a:ext cx="5257800" cy="482907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hasCustomPrompt="1"/>
          </p:nvPr>
        </p:nvSpPr>
        <p:spPr>
          <a:xfrm>
            <a:off x="0" y="0"/>
            <a:ext cx="6099048" cy="6409944"/>
          </a:xfrm>
          <a:noFill/>
        </p:spPr>
        <p:txBody>
          <a:bodyPr lIns="228600" tIns="228600" rIns="228600" bIns="228600"/>
          <a:lstStyle>
            <a:lvl1pPr marL="0" indent="0">
              <a:buNone/>
              <a:defRPr/>
            </a:lvl1pPr>
          </a:lstStyle>
          <a:p>
            <a:pPr lvl="0"/>
            <a:r>
              <a:rPr lang="en-US"/>
              <a:t>Click on an icon below to add a table, graph, SmartArt object, or picture.</a:t>
            </a:r>
          </a:p>
        </p:txBody>
      </p:sp>
      <p:sp>
        <p:nvSpPr>
          <p:cNvPr id="5" name="Slide Number Placeholder 4"/>
          <p:cNvSpPr>
            <a:spLocks noGrp="1"/>
          </p:cNvSpPr>
          <p:nvPr userDrawn="1">
            <p:ph type="sldNum" sz="quarter" idx="15"/>
          </p:nvPr>
        </p:nvSpPr>
        <p:spPr/>
        <p:txBody>
          <a:bodyPr/>
          <a:lstStyle>
            <a:lvl1pPr>
              <a:defRPr>
                <a:solidFill>
                  <a:schemeClr val="bg1"/>
                </a:solidFill>
              </a:defRPr>
            </a:lvl1pPr>
          </a:lstStyle>
          <a:p>
            <a:fld id="{99A20822-4A49-4D36-86E3-300BA48D3F0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22790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cNvSpPr>
            <a:spLocks noGrp="1"/>
          </p:cNvSpPr>
          <p:nvPr userDrawn="1">
            <p:ph type="sldNum" sz="quarter" idx="12"/>
          </p:nvPr>
        </p:nvSpPr>
        <p:spPr>
          <a:xfrm>
            <a:off x="11965652" y="6608213"/>
            <a:ext cx="117019" cy="138499"/>
          </a:xfrm>
        </p:spPr>
        <p:txBody>
          <a:bodyPr/>
          <a:lstStyle>
            <a:lvl1pPr>
              <a:defRPr>
                <a:solidFill>
                  <a:schemeClr val="bg1"/>
                </a:solidFill>
              </a:defRPr>
            </a:lvl1pPr>
          </a:lstStyle>
          <a:p>
            <a:fld id="{BABF4E83-61DB-418F-A99F-17BC9BB58EF6}" type="slidenum">
              <a:rPr lang="en-US" smtClean="0"/>
              <a:pPr/>
              <a:t>‹#›</a:t>
            </a:fld>
            <a:endParaRPr lang="en-US"/>
          </a:p>
        </p:txBody>
      </p:sp>
      <p:sp>
        <p:nvSpPr>
          <p:cNvPr id="4" name="Title 3"/>
          <p:cNvSpPr>
            <a:spLocks noGrp="1"/>
          </p:cNvSpPr>
          <p:nvPr>
            <p:ph type="title" hasCustomPrompt="1"/>
          </p:nvPr>
        </p:nvSpPr>
        <p:spPr>
          <a:xfrm>
            <a:off x="457200" y="1042416"/>
            <a:ext cx="8531352" cy="2852928"/>
          </a:xfrm>
        </p:spPr>
        <p:txBody>
          <a:bodyPr>
            <a:normAutofit/>
          </a:bodyPr>
          <a:lstStyle>
            <a:lvl1pPr>
              <a:defRPr sz="5500">
                <a:solidFill>
                  <a:schemeClr val="bg1"/>
                </a:solidFill>
              </a:defRPr>
            </a:lvl1pPr>
          </a:lstStyle>
          <a:p>
            <a:r>
              <a:rPr lang="en-US"/>
              <a:t>Section Header (Divider) Title</a:t>
            </a:r>
          </a:p>
        </p:txBody>
      </p:sp>
      <p:sp>
        <p:nvSpPr>
          <p:cNvPr id="9" name="Text Placeholder 8"/>
          <p:cNvSpPr>
            <a:spLocks noGrp="1"/>
          </p:cNvSpPr>
          <p:nvPr>
            <p:ph type="body" sz="quarter" idx="13" hasCustomPrompt="1"/>
          </p:nvPr>
        </p:nvSpPr>
        <p:spPr>
          <a:xfrm>
            <a:off x="457200" y="3922776"/>
            <a:ext cx="8531352" cy="1499616"/>
          </a:xfrm>
        </p:spPr>
        <p:txBody>
          <a:bodyPr/>
          <a:lstStyle>
            <a:lvl1pPr marL="0" indent="0">
              <a:spcBef>
                <a:spcPts val="0"/>
              </a:spcBef>
              <a:buNone/>
              <a:defRPr>
                <a:solidFill>
                  <a:schemeClr val="bg1"/>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a:t>Additional information about this section (optional)</a:t>
            </a:r>
          </a:p>
        </p:txBody>
      </p:sp>
    </p:spTree>
    <p:extLst>
      <p:ext uri="{BB962C8B-B14F-4D97-AF65-F5344CB8AC3E}">
        <p14:creationId xmlns:p14="http://schemas.microsoft.com/office/powerpoint/2010/main" val="75662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w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w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wm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7.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5.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12.jpe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7.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1.wmf"/><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5.emf"/><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4"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sp>
        <p:nvSpPr>
          <p:cNvPr id="19" name="OSERS">
            <a:extLst>
              <a:ext uri="{FF2B5EF4-FFF2-40B4-BE49-F238E27FC236}">
                <a16:creationId xmlns:a16="http://schemas.microsoft.com/office/drawing/2014/main" id="{8A15887E-48F6-4EA1-8E7D-F58C30D8CAC6}"/>
              </a:ext>
              <a:ext uri="{C183D7F6-B498-43B3-948B-1728B52AA6E4}">
                <adec:decorative xmlns:adec="http://schemas.microsoft.com/office/drawing/2017/decorative" val="1"/>
              </a:ext>
            </a:extLst>
          </p:cNvPr>
          <p:cNvSpPr txBox="1">
            <a:spLocks/>
          </p:cNvSpPr>
          <p:nvPr userDrawn="1"/>
        </p:nvSpPr>
        <p:spPr>
          <a:xfrm>
            <a:off x="7985622" y="6338588"/>
            <a:ext cx="24455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Office of Special Education </a:t>
            </a:r>
            <a:br>
              <a:rPr lang="en-US" sz="1200" dirty="0"/>
            </a:br>
            <a:r>
              <a:rPr lang="en-US" sz="1200" dirty="0"/>
              <a:t>and Rehabilitative Services</a:t>
            </a:r>
          </a:p>
        </p:txBody>
      </p:sp>
      <p:cxnSp>
        <p:nvCxnSpPr>
          <p:cNvPr id="20" name="Straight Connector 19">
            <a:extLst>
              <a:ext uri="{FF2B5EF4-FFF2-40B4-BE49-F238E27FC236}">
                <a16:creationId xmlns:a16="http://schemas.microsoft.com/office/drawing/2014/main" id="{BFDB7E23-3E19-4CD3-B16F-D28A1B6BB472}"/>
              </a:ext>
              <a:ext uri="{C183D7F6-B498-43B3-948B-1728B52AA6E4}">
                <adec:decorative xmlns:adec="http://schemas.microsoft.com/office/drawing/2017/decorative" val="1"/>
              </a:ext>
            </a:extLst>
          </p:cNvPr>
          <p:cNvCxnSpPr>
            <a:cxnSpLocks/>
          </p:cNvCxnSpPr>
          <p:nvPr userDrawn="1"/>
        </p:nvCxnSpPr>
        <p:spPr>
          <a:xfrm>
            <a:off x="7937155"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SERS Acronym">
            <a:extLst>
              <a:ext uri="{FF2B5EF4-FFF2-40B4-BE49-F238E27FC236}">
                <a16:creationId xmlns:a16="http://schemas.microsoft.com/office/drawing/2014/main" id="{6C6D5D89-A8A9-4770-9C82-294E750B26E0}"/>
              </a:ext>
              <a:ext uri="{C183D7F6-B498-43B3-948B-1728B52AA6E4}">
                <adec:decorative xmlns:adec="http://schemas.microsoft.com/office/drawing/2017/decorative" val="1"/>
              </a:ext>
            </a:extLst>
          </p:cNvPr>
          <p:cNvSpPr txBox="1"/>
          <p:nvPr userDrawn="1"/>
        </p:nvSpPr>
        <p:spPr>
          <a:xfrm>
            <a:off x="6477000" y="6321441"/>
            <a:ext cx="1374791" cy="457200"/>
          </a:xfrm>
          <a:prstGeom prst="rect">
            <a:avLst/>
          </a:prstGeom>
          <a:noFill/>
        </p:spPr>
        <p:txBody>
          <a:bodyPr wrap="square" lIns="0" tIns="0" rIns="0" bIns="0" rtlCol="0" anchor="ctr">
            <a:noAutofit/>
          </a:bodyPr>
          <a:lstStyle/>
          <a:p>
            <a:pPr algn="r">
              <a:lnSpc>
                <a:spcPct val="85000"/>
              </a:lnSpc>
            </a:pPr>
            <a:r>
              <a:rPr lang="en-US" sz="3600" spc="0" baseline="0" dirty="0">
                <a:solidFill>
                  <a:schemeClr val="bg1"/>
                </a:solidFill>
                <a:latin typeface="Century Gothic" panose="020B0502020202020204" pitchFamily="34" charset="0"/>
              </a:rPr>
              <a:t>OSERS</a:t>
            </a:r>
            <a:endParaRPr lang="en-US" sz="3200" spc="0" baseline="0" dirty="0">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9022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73" r:id="rId10"/>
    <p:sldLayoutId id="2147483733" r:id="rId11"/>
    <p:sldLayoutId id="2147483732"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20"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Office of Special Education Programs</a:t>
              </a:r>
            </a:p>
            <a:p>
              <a:r>
                <a:rPr lang="en-US" b="0" dirty="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OSEP</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11484467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74" r:id="rId13"/>
    <p:sldLayoutId id="2147483775" r:id="rId14"/>
    <p:sldLayoutId id="2147483776" r:id="rId15"/>
    <p:sldLayoutId id="2147483777" r:id="rId16"/>
    <p:sldLayoutId id="2147483778" r:id="rId17"/>
    <p:sldLayoutId id="2147483779" r:id="rId18"/>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C3D12C7-992F-4324-A72C-E469F42F7FCB}"/>
              </a:ext>
              <a:ext uri="{C183D7F6-B498-43B3-948B-1728B52AA6E4}">
                <adec:decorative xmlns:adec="http://schemas.microsoft.com/office/drawing/2017/decorative" val="1"/>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b="24708"/>
          <a:stretch/>
        </p:blipFill>
        <p:spPr>
          <a:xfrm>
            <a:off x="11235634" y="73902"/>
            <a:ext cx="871001" cy="54864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5"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Office of Special Education Programs</a:t>
              </a:r>
            </a:p>
            <a:p>
              <a:r>
                <a:rPr lang="en-US" b="0" dirty="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OSEP</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4100559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pic>
        <p:nvPicPr>
          <p:cNvPr id="26" name="Picture 25">
            <a:extLst>
              <a:ext uri="{FF2B5EF4-FFF2-40B4-BE49-F238E27FC236}">
                <a16:creationId xmlns:a16="http://schemas.microsoft.com/office/drawing/2014/main" id="{6E49EC88-9138-4440-8FA2-253B6542AF39}"/>
              </a:ext>
              <a:ext uri="{C183D7F6-B498-43B3-948B-1728B52AA6E4}">
                <adec:decorative xmlns:adec="http://schemas.microsoft.com/office/drawing/2017/decorative" val="1"/>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l="4955" r="4954"/>
          <a:stretch/>
        </p:blipFill>
        <p:spPr>
          <a:xfrm>
            <a:off x="10695803" y="148883"/>
            <a:ext cx="1371601" cy="41148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5"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9" name="Group 18">
            <a:extLst>
              <a:ext uri="{FF2B5EF4-FFF2-40B4-BE49-F238E27FC236}">
                <a16:creationId xmlns:a16="http://schemas.microsoft.com/office/drawing/2014/main" id="{0280D4FB-3891-4974-B82E-C47C48CE5ED4}"/>
              </a:ext>
              <a:ext uri="{C183D7F6-B498-43B3-948B-1728B52AA6E4}">
                <adec:decorative xmlns:adec="http://schemas.microsoft.com/office/drawing/2017/decorative" val="1"/>
              </a:ext>
            </a:extLst>
          </p:cNvPr>
          <p:cNvGrpSpPr/>
          <p:nvPr userDrawn="1"/>
        </p:nvGrpSpPr>
        <p:grpSpPr>
          <a:xfrm>
            <a:off x="6936292" y="6321441"/>
            <a:ext cx="4408172" cy="457200"/>
            <a:chOff x="6936292" y="6321441"/>
            <a:chExt cx="4408172" cy="457200"/>
          </a:xfrm>
        </p:grpSpPr>
        <p:sp>
          <p:nvSpPr>
            <p:cNvPr id="20" name="Footer Placeholder 4">
              <a:extLst>
                <a:ext uri="{FF2B5EF4-FFF2-40B4-BE49-F238E27FC236}">
                  <a16:creationId xmlns:a16="http://schemas.microsoft.com/office/drawing/2014/main" id="{9606314B-432E-426C-89F3-41A44AD254AB}"/>
                </a:ext>
                <a:ext uri="{C183D7F6-B498-43B3-948B-1728B52AA6E4}">
                  <adec:decorative xmlns:adec="http://schemas.microsoft.com/office/drawing/2017/decorative" val="1"/>
                </a:ext>
              </a:extLst>
            </p:cNvPr>
            <p:cNvSpPr txBox="1">
              <a:spLocks/>
            </p:cNvSpPr>
            <p:nvPr userDrawn="1"/>
          </p:nvSpPr>
          <p:spPr>
            <a:xfrm>
              <a:off x="7984524" y="6348113"/>
              <a:ext cx="33599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Rehabilitation Services Administration</a:t>
              </a:r>
            </a:p>
            <a:p>
              <a:r>
                <a:rPr lang="en-US" b="0" dirty="0"/>
                <a:t>Office of Special Education and Rehabilitative Services</a:t>
              </a:r>
            </a:p>
          </p:txBody>
        </p:sp>
        <p:cxnSp>
          <p:nvCxnSpPr>
            <p:cNvPr id="21" name="Straight Connector 20">
              <a:extLst>
                <a:ext uri="{FF2B5EF4-FFF2-40B4-BE49-F238E27FC236}">
                  <a16:creationId xmlns:a16="http://schemas.microsoft.com/office/drawing/2014/main" id="{DB6F0B4F-B086-41DB-94DA-4D5A42F8C306}"/>
                </a:ext>
                <a:ext uri="{C183D7F6-B498-43B3-948B-1728B52AA6E4}">
                  <adec:decorative xmlns:adec="http://schemas.microsoft.com/office/drawing/2017/decorative" val="1"/>
                </a:ext>
              </a:extLst>
            </p:cNvPr>
            <p:cNvCxnSpPr>
              <a:cxnSpLocks/>
            </p:cNvCxnSpPr>
            <p:nvPr userDrawn="1"/>
          </p:nvCxnSpPr>
          <p:spPr>
            <a:xfrm>
              <a:off x="7936057"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descr="OSERS">
              <a:extLst>
                <a:ext uri="{FF2B5EF4-FFF2-40B4-BE49-F238E27FC236}">
                  <a16:creationId xmlns:a16="http://schemas.microsoft.com/office/drawing/2014/main" id="{41984953-4B21-40EC-B279-3D0B99EC77BC}"/>
                </a:ext>
              </a:extLst>
            </p:cNvPr>
            <p:cNvSpPr txBox="1"/>
            <p:nvPr userDrawn="1"/>
          </p:nvSpPr>
          <p:spPr>
            <a:xfrm>
              <a:off x="6936292" y="6321441"/>
              <a:ext cx="914401"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RSA</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73971528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1"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1"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2" y="6765669"/>
            <a:ext cx="2954335" cy="92333"/>
          </a:xfrm>
          <a:prstGeom prst="rect">
            <a:avLst/>
          </a:prstGeom>
          <a:ln>
            <a:noFill/>
          </a:ln>
        </p:spPr>
        <p:txBody>
          <a:bodyPr wrap="square" lIns="0" tIns="0" rIns="0" bIns="0" anchor="b" anchorCtr="0">
            <a:spAutoFit/>
          </a:bodyPr>
          <a:lstStyle>
            <a:lvl1pPr>
              <a:spcBef>
                <a:spcPts val="0"/>
              </a:spcBef>
              <a:defRPr lang="en-US" sz="6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74876" y="6742584"/>
            <a:ext cx="117019" cy="115416"/>
          </a:xfrm>
          <a:prstGeom prst="rect">
            <a:avLst/>
          </a:prstGeom>
        </p:spPr>
        <p:txBody>
          <a:bodyPr vert="horz" wrap="none" lIns="0" tIns="0" rIns="0" bIns="0" rtlCol="0" anchor="b" anchorCtr="0">
            <a:spAutoFit/>
          </a:bodyPr>
          <a:lstStyle>
            <a:lvl1pPr algn="r">
              <a:defRPr sz="75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4364404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hf hdr="0" ftr="0" dt="0"/>
  <p:txStyles>
    <p:titleStyle>
      <a:lvl1pPr algn="ctr" defTabSz="514350" rtl="0" eaLnBrk="1" latinLnBrk="0" hangingPunct="1">
        <a:lnSpc>
          <a:spcPct val="100000"/>
        </a:lnSpc>
        <a:spcBef>
          <a:spcPct val="0"/>
        </a:spcBef>
        <a:buNone/>
        <a:defRPr sz="3150" b="1" i="0" kern="1200" baseline="0">
          <a:solidFill>
            <a:schemeClr val="tx1"/>
          </a:solidFill>
          <a:latin typeface="+mj-lt"/>
          <a:ea typeface="+mj-ea"/>
          <a:cs typeface="Calibri"/>
        </a:defRPr>
      </a:lvl1pPr>
    </p:titleStyle>
    <p:bodyStyle>
      <a:lvl1pPr marL="240030" marR="0" indent="-240030" algn="l"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Char char="§"/>
        <a:tabLst/>
        <a:defRPr sz="1950" b="0" i="0" kern="1200">
          <a:solidFill>
            <a:schemeClr val="tx1"/>
          </a:solidFill>
          <a:latin typeface="+mn-lt"/>
          <a:ea typeface="Calibri"/>
          <a:cs typeface="Calibri"/>
        </a:defRPr>
      </a:lvl1pPr>
      <a:lvl2pPr marL="48006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2pPr>
      <a:lvl3pPr marL="75438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3pPr>
      <a:lvl4pPr marL="994410" marR="0" indent="-240030" algn="l" defTabSz="514350" rtl="0" eaLnBrk="1" fontAlgn="auto" latinLnBrk="0" hangingPunct="1">
        <a:lnSpc>
          <a:spcPct val="125000"/>
        </a:lnSpc>
        <a:spcBef>
          <a:spcPts val="450"/>
        </a:spcBef>
        <a:spcAft>
          <a:spcPts val="0"/>
        </a:spcAft>
        <a:buClr>
          <a:schemeClr val="accent1"/>
        </a:buClr>
        <a:buSzPct val="100000"/>
        <a:buFont typeface="Arial" panose="020B0604020202020204" pitchFamily="34" charset="0"/>
        <a:buChar char="»"/>
        <a:tabLst/>
        <a:defRPr sz="1950" b="0" i="0" kern="1200">
          <a:solidFill>
            <a:schemeClr val="tx1"/>
          </a:solidFill>
          <a:latin typeface="+mn-lt"/>
          <a:ea typeface="Calibri"/>
          <a:cs typeface="Calibri"/>
        </a:defRPr>
      </a:lvl4pPr>
      <a:lvl5pPr marL="1234440" marR="0" indent="-240030" algn="l" defTabSz="514350" rtl="0" eaLnBrk="1" fontAlgn="auto" latinLnBrk="0" hangingPunct="1">
        <a:lnSpc>
          <a:spcPct val="125000"/>
        </a:lnSpc>
        <a:spcBef>
          <a:spcPts val="450"/>
        </a:spcBef>
        <a:spcAft>
          <a:spcPts val="0"/>
        </a:spcAft>
        <a:buClr>
          <a:schemeClr val="accent1"/>
        </a:buClr>
        <a:buSzTx/>
        <a:buFont typeface="Calibri" panose="020F0502020204030204" pitchFamily="34" charset="0"/>
        <a:buChar char="›"/>
        <a:tabLst/>
        <a:defRPr sz="1950" b="0" i="0" kern="1200">
          <a:solidFill>
            <a:schemeClr val="tx1"/>
          </a:solidFill>
          <a:latin typeface="+mn-lt"/>
          <a:ea typeface="Calibri"/>
          <a:cs typeface="Calibri"/>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4398728"/>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07637165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lnSpc>
                <a:spcPct val="115000"/>
              </a:lnSpc>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lnSpc>
                <a:spcPct val="115000"/>
              </a:lnSpc>
              <a:spcBef>
                <a:spcPts val="1600"/>
              </a:spcBef>
              <a:spcAft>
                <a:spcPts val="160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9pPr>
          </a:lstStyle>
          <a:p>
            <a:endParaRPr/>
          </a:p>
        </p:txBody>
      </p:sp>
      <p:sp>
        <p:nvSpPr>
          <p:cNvPr id="12" name="Google Shape;12;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0946434"/>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C3D12C7-992F-4324-A72C-E469F42F7FCB}"/>
              </a:ext>
              <a:ext uri="{C183D7F6-B498-43B3-948B-1728B52AA6E4}">
                <adec:decorative xmlns:adec="http://schemas.microsoft.com/office/drawing/2017/decorative" val="1"/>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b="24708"/>
          <a:stretch/>
        </p:blipFill>
        <p:spPr>
          <a:xfrm>
            <a:off x="11235634" y="73902"/>
            <a:ext cx="871001" cy="54864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6"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75391036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an-overview-framework"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3.jp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hyperlink" Target="https://www.facebook.com/TIES-Center-2207502849531839/?epa=SEARCH_BOX" TargetMode="External"/><Relationship Id="rId3" Type="http://schemas.openxmlformats.org/officeDocument/2006/relationships/hyperlink" Target="https://tiescenter.org/" TargetMode="External"/><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hyperlink" Target="mailto:ghere002@umn.edu" TargetMode="External"/><Relationship Id="rId5" Type="http://schemas.openxmlformats.org/officeDocument/2006/relationships/hyperlink" Target="mailto:vande002@umn.edu" TargetMode="External"/><Relationship Id="rId4" Type="http://schemas.openxmlformats.org/officeDocument/2006/relationships/hyperlink" Target="https://www.facebook.com/TIES-Center-2207502849531839/" TargetMode="Externa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96.xml"/><Relationship Id="rId6" Type="http://schemas.openxmlformats.org/officeDocument/2006/relationships/image" Target="../media/image39.jp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03.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https://imagelibrary.aph.org/aphb/" TargetMode="External"/><Relationship Id="rId2" Type="http://schemas.openxmlformats.org/officeDocument/2006/relationships/notesSlide" Target="../notesSlides/notesSlide40.xml"/><Relationship Id="rId1" Type="http://schemas.openxmlformats.org/officeDocument/2006/relationships/slideLayout" Target="../slideLayouts/slideLayout10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www.project-core.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ed.gov/coronavirus"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oese.ed.gov/resourc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2.ed.gov/about/offices/list/osers/osep/index.html"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hyperlink" Target="https://www2.ed.gov/about/inits/ed/earlylearning/newsletter.html" TargetMode="External"/><Relationship Id="rId5" Type="http://schemas.openxmlformats.org/officeDocument/2006/relationships/hyperlink" Target="https://sites.ed.gov/idea/newsletters/" TargetMode="External"/><Relationship Id="rId4" Type="http://schemas.openxmlformats.org/officeDocument/2006/relationships/hyperlink" Target="https://osepideasthatwork.org/continuity-learning-during-covid-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CFC3-A271-4447-8BC2-89C1546FA07F}"/>
              </a:ext>
            </a:extLst>
          </p:cNvPr>
          <p:cNvSpPr>
            <a:spLocks noGrp="1"/>
          </p:cNvSpPr>
          <p:nvPr>
            <p:ph type="ctrTitle"/>
          </p:nvPr>
        </p:nvSpPr>
        <p:spPr>
          <a:xfrm>
            <a:off x="1524000" y="1731963"/>
            <a:ext cx="9144000" cy="2387600"/>
          </a:xfrm>
        </p:spPr>
        <p:txBody>
          <a:bodyPr/>
          <a:lstStyle/>
          <a:p>
            <a:r>
              <a:rPr lang="en-US" dirty="0"/>
              <a:t>2020 OSEP Project Directors' Virtual Meeting:</a:t>
            </a:r>
            <a:br>
              <a:rPr lang="en-US" dirty="0"/>
            </a:br>
            <a:r>
              <a:rPr lang="en-US" dirty="0"/>
              <a:t>Technical Assistance and Dissemination Program (84.326)</a:t>
            </a:r>
          </a:p>
        </p:txBody>
      </p:sp>
      <p:sp>
        <p:nvSpPr>
          <p:cNvPr id="3" name="Subtitle 2">
            <a:extLst>
              <a:ext uri="{FF2B5EF4-FFF2-40B4-BE49-F238E27FC236}">
                <a16:creationId xmlns:a16="http://schemas.microsoft.com/office/drawing/2014/main" id="{2D30B443-0551-4D30-B8BC-C613DDD4334E}"/>
              </a:ext>
            </a:extLst>
          </p:cNvPr>
          <p:cNvSpPr>
            <a:spLocks noGrp="1"/>
          </p:cNvSpPr>
          <p:nvPr>
            <p:ph type="subTitle" idx="1"/>
          </p:nvPr>
        </p:nvSpPr>
        <p:spPr>
          <a:xfrm>
            <a:off x="1524000" y="4648200"/>
            <a:ext cx="9144000" cy="1066800"/>
          </a:xfrm>
        </p:spPr>
        <p:txBody>
          <a:bodyPr>
            <a:normAutofit fontScale="92500" lnSpcReduction="20000"/>
          </a:bodyPr>
          <a:lstStyle/>
          <a:p>
            <a:r>
              <a:rPr lang="en-US" dirty="0"/>
              <a:t>7-21-20</a:t>
            </a:r>
          </a:p>
          <a:p>
            <a:r>
              <a:rPr lang="en-US" dirty="0"/>
              <a:t>11:00 am – 12:30 pm ET</a:t>
            </a:r>
          </a:p>
        </p:txBody>
      </p:sp>
    </p:spTree>
    <p:extLst>
      <p:ext uri="{BB962C8B-B14F-4D97-AF65-F5344CB8AC3E}">
        <p14:creationId xmlns:p14="http://schemas.microsoft.com/office/powerpoint/2010/main" val="19157480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3B99-2A56-4FC3-BBF5-A8100E16D534}"/>
              </a:ext>
            </a:extLst>
          </p:cNvPr>
          <p:cNvSpPr>
            <a:spLocks noGrp="1"/>
          </p:cNvSpPr>
          <p:nvPr>
            <p:ph type="title" idx="4294967295"/>
          </p:nvPr>
        </p:nvSpPr>
        <p:spPr>
          <a:xfrm>
            <a:off x="533399" y="0"/>
            <a:ext cx="11658601" cy="671513"/>
          </a:xfrm>
        </p:spPr>
        <p:txBody>
          <a:bodyPr/>
          <a:lstStyle/>
          <a:p>
            <a:r>
              <a:rPr lang="en-US" dirty="0"/>
              <a:t>MSIP Updates  </a:t>
            </a:r>
          </a:p>
        </p:txBody>
      </p:sp>
      <p:sp>
        <p:nvSpPr>
          <p:cNvPr id="3" name="Content Placeholder 2">
            <a:extLst>
              <a:ext uri="{FF2B5EF4-FFF2-40B4-BE49-F238E27FC236}">
                <a16:creationId xmlns:a16="http://schemas.microsoft.com/office/drawing/2014/main" id="{21DDBEE1-623E-4970-A0C5-01ED8F3D91D7}"/>
              </a:ext>
            </a:extLst>
          </p:cNvPr>
          <p:cNvSpPr>
            <a:spLocks noGrp="1"/>
          </p:cNvSpPr>
          <p:nvPr>
            <p:ph sz="half" idx="4294967295"/>
          </p:nvPr>
        </p:nvSpPr>
        <p:spPr>
          <a:xfrm>
            <a:off x="533400" y="838200"/>
            <a:ext cx="10410825" cy="4876800"/>
          </a:xfrm>
        </p:spPr>
        <p:txBody>
          <a:bodyPr>
            <a:normAutofit lnSpcReduction="10000"/>
          </a:bodyPr>
          <a:lstStyle/>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endParaRPr>
          </a:p>
          <a:p>
            <a:pPr>
              <a:spcBef>
                <a:spcPts val="0"/>
              </a:spcBef>
            </a:pPr>
            <a:r>
              <a:rPr lang="en-US" sz="2400" dirty="0">
                <a:effectLst/>
                <a:latin typeface="Calibri" panose="020F0502020204030204" pitchFamily="34" charset="0"/>
                <a:ea typeface="Times New Roman" panose="02020603050405020304" pitchFamily="18" charset="0"/>
              </a:rPr>
              <a:t>Proposed revisions to the approved information collection for the next Part B and Part C SPP/APR cycle are posted and available for public comment until August 10, 2020.  The revisions, once finalized, will be in effect for the FFY 2020 SPP/APR due to OSEP in February 2022.</a:t>
            </a: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4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a:spcBef>
                <a:spcPts val="0"/>
              </a:spcBef>
            </a:pPr>
            <a:r>
              <a:rPr lang="en-US" sz="2400" dirty="0">
                <a:effectLst/>
                <a:latin typeface="Calibri" panose="020F0502020204030204" pitchFamily="34" charset="0"/>
                <a:ea typeface="Times New Roman" panose="02020603050405020304" pitchFamily="18" charset="0"/>
              </a:rPr>
              <a:t>MSIP has established a new implementation team to oversee the development and implementation of OSEP’s next iteration of Differentiated Monitoring and Support (DMS).  We anticipate sharing more information with States and technical assistance providers later this summer and early fall before initiating the new process in October.</a:t>
            </a: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744192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3B99-2A56-4FC3-BBF5-A8100E16D534}"/>
              </a:ext>
            </a:extLst>
          </p:cNvPr>
          <p:cNvSpPr>
            <a:spLocks noGrp="1"/>
          </p:cNvSpPr>
          <p:nvPr>
            <p:ph type="title" idx="4294967295"/>
          </p:nvPr>
        </p:nvSpPr>
        <p:spPr>
          <a:xfrm>
            <a:off x="533399" y="0"/>
            <a:ext cx="11658601" cy="671513"/>
          </a:xfrm>
        </p:spPr>
        <p:txBody>
          <a:bodyPr/>
          <a:lstStyle/>
          <a:p>
            <a:r>
              <a:rPr lang="en-US" dirty="0"/>
              <a:t>MSIP Updates  </a:t>
            </a:r>
          </a:p>
        </p:txBody>
      </p:sp>
      <p:sp>
        <p:nvSpPr>
          <p:cNvPr id="3" name="Content Placeholder 2">
            <a:extLst>
              <a:ext uri="{FF2B5EF4-FFF2-40B4-BE49-F238E27FC236}">
                <a16:creationId xmlns:a16="http://schemas.microsoft.com/office/drawing/2014/main" id="{21DDBEE1-623E-4970-A0C5-01ED8F3D91D7}"/>
              </a:ext>
            </a:extLst>
          </p:cNvPr>
          <p:cNvSpPr>
            <a:spLocks noGrp="1"/>
          </p:cNvSpPr>
          <p:nvPr>
            <p:ph sz="half" idx="4294967295"/>
          </p:nvPr>
        </p:nvSpPr>
        <p:spPr>
          <a:xfrm>
            <a:off x="533400" y="838200"/>
            <a:ext cx="10410825" cy="4876800"/>
          </a:xfrm>
        </p:spPr>
        <p:txBody>
          <a:bodyPr>
            <a:normAutofit/>
          </a:bodyPr>
          <a:lstStyle/>
          <a:p>
            <a:pPr marL="0" marR="0" lvl="0" indent="0">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a:spcBef>
                <a:spcPts val="0"/>
              </a:spcBef>
            </a:pPr>
            <a:r>
              <a:rPr lang="en-US" sz="2400" dirty="0">
                <a:effectLst/>
                <a:latin typeface="Calibri" panose="020F0502020204030204" pitchFamily="34" charset="0"/>
                <a:ea typeface="Times New Roman" panose="02020603050405020304" pitchFamily="18" charset="0"/>
              </a:rPr>
              <a:t>SSIP feedback calls have started and will continue through September.  We highly encourage</a:t>
            </a:r>
            <a:r>
              <a:rPr lang="en-US" sz="2400" dirty="0">
                <a:latin typeface="Calibri" panose="020F0502020204030204" pitchFamily="34" charset="0"/>
                <a:ea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rPr>
              <a:t>TA providers to participate in these discussions.  We plan to update our SSIP FAQ document and welcome suggestions from the TA providers of questions to be included and addressed.</a:t>
            </a:r>
          </a:p>
          <a:p>
            <a:pPr marL="0" marR="0" lvl="0" indent="0">
              <a:spcBef>
                <a:spcPts val="0"/>
              </a:spcBef>
              <a:spcAft>
                <a:spcPts val="0"/>
              </a:spcAft>
              <a:buNone/>
            </a:pPr>
            <a:endParaRPr lang="en-US" sz="24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400" dirty="0">
              <a:latin typeface="Calibri" panose="020F0502020204030204" pitchFamily="34" charset="0"/>
              <a:ea typeface="Calibri" panose="020F0502020204030204" pitchFamily="34" charset="0"/>
            </a:endParaRPr>
          </a:p>
          <a:p>
            <a:pPr>
              <a:spcBef>
                <a:spcPts val="0"/>
              </a:spcBef>
            </a:pPr>
            <a:r>
              <a:rPr lang="en-US" sz="2400" dirty="0">
                <a:effectLst/>
                <a:latin typeface="Calibri" panose="020F0502020204030204" pitchFamily="34" charset="0"/>
                <a:ea typeface="Times New Roman" panose="02020603050405020304" pitchFamily="18" charset="0"/>
              </a:rPr>
              <a:t>OSEP continues to receive questions from states regarding the impact of the COVID-19 pandemic and school/EI program closures for next year’s SPP/APR reporting.  We anticipate addressing these issues over the next several months.</a:t>
            </a:r>
            <a:endParaRPr lang="en-US" sz="2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9858876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339B-CAE6-4E4D-858C-9C6B1ED8D466}"/>
              </a:ext>
            </a:extLst>
          </p:cNvPr>
          <p:cNvSpPr>
            <a:spLocks noGrp="1"/>
          </p:cNvSpPr>
          <p:nvPr>
            <p:ph type="title"/>
          </p:nvPr>
        </p:nvSpPr>
        <p:spPr>
          <a:xfrm>
            <a:off x="609601" y="0"/>
            <a:ext cx="10972800" cy="672111"/>
          </a:xfrm>
        </p:spPr>
        <p:txBody>
          <a:bodyPr/>
          <a:lstStyle/>
          <a:p>
            <a:r>
              <a:rPr lang="en-US" dirty="0"/>
              <a:t>MSIP Updates</a:t>
            </a:r>
          </a:p>
        </p:txBody>
      </p:sp>
      <p:sp>
        <p:nvSpPr>
          <p:cNvPr id="3" name="Content Placeholder 2">
            <a:extLst>
              <a:ext uri="{FF2B5EF4-FFF2-40B4-BE49-F238E27FC236}">
                <a16:creationId xmlns:a16="http://schemas.microsoft.com/office/drawing/2014/main" id="{43999737-02ED-4A58-AD3B-83B64FB08686}"/>
              </a:ext>
            </a:extLst>
          </p:cNvPr>
          <p:cNvSpPr>
            <a:spLocks noGrp="1"/>
          </p:cNvSpPr>
          <p:nvPr>
            <p:ph idx="1"/>
          </p:nvPr>
        </p:nvSpPr>
        <p:spPr/>
        <p:txBody>
          <a:bodyPr/>
          <a:lstStyle/>
          <a:p>
            <a:r>
              <a:rPr lang="en-US" sz="2400" dirty="0">
                <a:effectLst/>
                <a:latin typeface="Calibri" panose="020F0502020204030204" pitchFamily="34" charset="0"/>
                <a:ea typeface="Times New Roman" panose="02020603050405020304" pitchFamily="18" charset="0"/>
              </a:rPr>
              <a:t>We recognize that States may have concerns about the 618 and SPP/APR data collections and have questions about data reporting requirements for upcoming submissions. OSEP is having ongoing discussions about the impact of the COVID-19 pandemic on IDEA data reporting requirements. We welcome your input as we consider the implications and make decisions about the how to support States leading up to February 1, 2021. More guidance will be provided in the near future. </a:t>
            </a: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4196910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152717-EE8D-4BC1-A698-99D89F4244F0}"/>
              </a:ext>
            </a:extLst>
          </p:cNvPr>
          <p:cNvSpPr>
            <a:spLocks noGrp="1"/>
          </p:cNvSpPr>
          <p:nvPr>
            <p:ph sz="half" idx="1"/>
          </p:nvPr>
        </p:nvSpPr>
        <p:spPr>
          <a:xfrm>
            <a:off x="638175" y="1143001"/>
            <a:ext cx="10791825" cy="4572000"/>
          </a:xfrm>
        </p:spPr>
        <p:txBody>
          <a:bodyPr anchor="t">
            <a:normAutofit/>
          </a:bodyPr>
          <a:lstStyle/>
          <a:p>
            <a:r>
              <a:rPr lang="en-US" dirty="0"/>
              <a:t>Like all of you, OSEP has changed the way we interact and how we work together.  </a:t>
            </a:r>
          </a:p>
          <a:p>
            <a:pPr marL="0" indent="0">
              <a:buNone/>
            </a:pPr>
            <a:endParaRPr lang="en-US" dirty="0"/>
          </a:p>
          <a:p>
            <a:r>
              <a:rPr lang="en-US" dirty="0"/>
              <a:t>We understand how difficult it is to change your TA approaches when there is limited interaction</a:t>
            </a:r>
          </a:p>
          <a:p>
            <a:pPr marL="0" indent="0">
              <a:buNone/>
            </a:pPr>
            <a:endParaRPr lang="en-US" dirty="0"/>
          </a:p>
          <a:p>
            <a:r>
              <a:rPr lang="en-US" dirty="0"/>
              <a:t>We also have been impressed with the many resources developed so quickly during the pandemic</a:t>
            </a:r>
          </a:p>
          <a:p>
            <a:pPr marL="0" indent="0">
              <a:buNone/>
            </a:pPr>
            <a:endParaRPr lang="en-US" dirty="0"/>
          </a:p>
          <a:p>
            <a:pPr marL="457200" lvl="1"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AF9065DC-382C-4563-9ADA-89F2F23940AA}"/>
              </a:ext>
            </a:extLst>
          </p:cNvPr>
          <p:cNvSpPr>
            <a:spLocks noGrp="1"/>
          </p:cNvSpPr>
          <p:nvPr>
            <p:ph type="title"/>
          </p:nvPr>
        </p:nvSpPr>
        <p:spPr>
          <a:xfrm>
            <a:off x="638175" y="0"/>
            <a:ext cx="10944225" cy="672111"/>
          </a:xfrm>
        </p:spPr>
        <p:txBody>
          <a:bodyPr/>
          <a:lstStyle/>
          <a:p>
            <a:r>
              <a:rPr lang="en-US" dirty="0"/>
              <a:t>COVID-19 and changes in TA</a:t>
            </a:r>
          </a:p>
        </p:txBody>
      </p:sp>
    </p:spTree>
    <p:extLst>
      <p:ext uri="{BB962C8B-B14F-4D97-AF65-F5344CB8AC3E}">
        <p14:creationId xmlns:p14="http://schemas.microsoft.com/office/powerpoint/2010/main" val="39584904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6263BD-0510-4E9D-A05E-E2960DCBEF1F}"/>
              </a:ext>
            </a:extLst>
          </p:cNvPr>
          <p:cNvSpPr>
            <a:spLocks noGrp="1"/>
          </p:cNvSpPr>
          <p:nvPr>
            <p:ph type="title"/>
          </p:nvPr>
        </p:nvSpPr>
        <p:spPr/>
        <p:txBody>
          <a:bodyPr/>
          <a:lstStyle/>
          <a:p>
            <a:r>
              <a:rPr lang="en-US" dirty="0"/>
              <a:t>Questions from the field:</a:t>
            </a:r>
          </a:p>
        </p:txBody>
      </p:sp>
      <p:sp>
        <p:nvSpPr>
          <p:cNvPr id="6" name="Content Placeholder 5">
            <a:extLst>
              <a:ext uri="{FF2B5EF4-FFF2-40B4-BE49-F238E27FC236}">
                <a16:creationId xmlns:a16="http://schemas.microsoft.com/office/drawing/2014/main" id="{3EAB2106-162D-40BE-9FFD-0F8E6E327060}"/>
              </a:ext>
            </a:extLst>
          </p:cNvPr>
          <p:cNvSpPr>
            <a:spLocks noGrp="1"/>
          </p:cNvSpPr>
          <p:nvPr>
            <p:ph idx="1"/>
          </p:nvPr>
        </p:nvSpPr>
        <p:spPr/>
        <p:txBody>
          <a:bodyPr>
            <a:normAutofit lnSpcReduction="10000"/>
          </a:bodyPr>
          <a:lstStyle/>
          <a:p>
            <a:r>
              <a:rPr lang="en-US" dirty="0"/>
              <a:t>Logistical Questions include:</a:t>
            </a:r>
          </a:p>
          <a:p>
            <a:pPr lvl="1"/>
            <a:r>
              <a:rPr lang="en-US" dirty="0"/>
              <a:t>How should TA be provided during the pandemic and beyond?</a:t>
            </a:r>
          </a:p>
          <a:p>
            <a:pPr lvl="1"/>
            <a:r>
              <a:rPr lang="en-US" dirty="0"/>
              <a:t>How do I shift TA plans and budgets due to the pandemic?</a:t>
            </a:r>
          </a:p>
          <a:p>
            <a:pPr lvl="1"/>
            <a:r>
              <a:rPr lang="en-US" dirty="0"/>
              <a:t>How do I best support my staff, the states and local programs?</a:t>
            </a:r>
          </a:p>
          <a:p>
            <a:r>
              <a:rPr lang="en-US" dirty="0"/>
              <a:t>Systems Questions include:</a:t>
            </a:r>
          </a:p>
          <a:p>
            <a:pPr lvl="1"/>
            <a:r>
              <a:rPr lang="en-US" dirty="0"/>
              <a:t>How can we support states and local programs to ensure equitable services for all children with disabilities?</a:t>
            </a:r>
          </a:p>
          <a:p>
            <a:pPr lvl="1"/>
            <a:r>
              <a:rPr lang="en-US" dirty="0"/>
              <a:t>How can we best support families?</a:t>
            </a:r>
          </a:p>
          <a:p>
            <a:pPr lvl="1"/>
            <a:r>
              <a:rPr lang="en-US" dirty="0"/>
              <a:t>How can we develop effective distance learning resources?</a:t>
            </a:r>
          </a:p>
        </p:txBody>
      </p:sp>
    </p:spTree>
    <p:extLst>
      <p:ext uri="{BB962C8B-B14F-4D97-AF65-F5344CB8AC3E}">
        <p14:creationId xmlns:p14="http://schemas.microsoft.com/office/powerpoint/2010/main" val="38577428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152717-EE8D-4BC1-A698-99D89F4244F0}"/>
              </a:ext>
            </a:extLst>
          </p:cNvPr>
          <p:cNvSpPr>
            <a:spLocks noGrp="1"/>
          </p:cNvSpPr>
          <p:nvPr>
            <p:ph sz="half" idx="1"/>
          </p:nvPr>
        </p:nvSpPr>
        <p:spPr>
          <a:xfrm>
            <a:off x="638175" y="1143001"/>
            <a:ext cx="10791825" cy="4572000"/>
          </a:xfrm>
        </p:spPr>
        <p:txBody>
          <a:bodyPr anchor="t">
            <a:normAutofit/>
          </a:bodyPr>
          <a:lstStyle/>
          <a:p>
            <a:r>
              <a:rPr lang="en-US" dirty="0"/>
              <a:t>Communicate and provide updates through quarterly calls (or more frequently) and a listserv.</a:t>
            </a:r>
          </a:p>
          <a:p>
            <a:endParaRPr lang="en-US" dirty="0"/>
          </a:p>
          <a:p>
            <a:r>
              <a:rPr lang="en-US" dirty="0"/>
              <a:t>Q&amp;A and polling for content for calls, call for speakers, etc.</a:t>
            </a:r>
          </a:p>
          <a:p>
            <a:pPr marL="0" indent="0">
              <a:buNone/>
            </a:pPr>
            <a:endParaRPr lang="en-US" dirty="0"/>
          </a:p>
          <a:p>
            <a:r>
              <a:rPr lang="en-US" dirty="0"/>
              <a:t>Facilitated discussions on topics of interest.</a:t>
            </a:r>
          </a:p>
          <a:p>
            <a:endParaRPr lang="en-US" dirty="0"/>
          </a:p>
          <a:p>
            <a:r>
              <a:rPr lang="en-US" dirty="0"/>
              <a:t>Additional support, coordination and collaboration during this unprecedented time</a:t>
            </a:r>
          </a:p>
          <a:p>
            <a:endParaRPr lang="en-US" dirty="0"/>
          </a:p>
          <a:p>
            <a:pPr marL="0" indent="0">
              <a:buNone/>
            </a:pPr>
            <a:endParaRPr lang="en-US" dirty="0"/>
          </a:p>
        </p:txBody>
      </p:sp>
      <p:sp>
        <p:nvSpPr>
          <p:cNvPr id="2" name="Title 1">
            <a:extLst>
              <a:ext uri="{FF2B5EF4-FFF2-40B4-BE49-F238E27FC236}">
                <a16:creationId xmlns:a16="http://schemas.microsoft.com/office/drawing/2014/main" id="{AF9065DC-382C-4563-9ADA-89F2F23940AA}"/>
              </a:ext>
            </a:extLst>
          </p:cNvPr>
          <p:cNvSpPr>
            <a:spLocks noGrp="1"/>
          </p:cNvSpPr>
          <p:nvPr>
            <p:ph type="title"/>
          </p:nvPr>
        </p:nvSpPr>
        <p:spPr>
          <a:xfrm>
            <a:off x="638175" y="0"/>
            <a:ext cx="10944225" cy="672111"/>
          </a:xfrm>
        </p:spPr>
        <p:txBody>
          <a:bodyPr/>
          <a:lstStyle/>
          <a:p>
            <a:r>
              <a:rPr lang="en-US" dirty="0"/>
              <a:t>OSEP’s Vision for TA&amp;D Network Calls </a:t>
            </a:r>
          </a:p>
        </p:txBody>
      </p:sp>
    </p:spTree>
    <p:extLst>
      <p:ext uri="{BB962C8B-B14F-4D97-AF65-F5344CB8AC3E}">
        <p14:creationId xmlns:p14="http://schemas.microsoft.com/office/powerpoint/2010/main" val="16287103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152717-EE8D-4BC1-A698-99D89F4244F0}"/>
              </a:ext>
            </a:extLst>
          </p:cNvPr>
          <p:cNvSpPr>
            <a:spLocks noGrp="1"/>
          </p:cNvSpPr>
          <p:nvPr>
            <p:ph sz="half" idx="1"/>
          </p:nvPr>
        </p:nvSpPr>
        <p:spPr>
          <a:xfrm>
            <a:off x="638175" y="1143001"/>
            <a:ext cx="10791825" cy="4572000"/>
          </a:xfrm>
        </p:spPr>
        <p:txBody>
          <a:bodyPr anchor="t">
            <a:normAutofit/>
          </a:bodyPr>
          <a:lstStyle/>
          <a:p>
            <a:r>
              <a:rPr lang="en-US" dirty="0"/>
              <a:t>Examples of Quarterly Call Topics:</a:t>
            </a:r>
          </a:p>
          <a:p>
            <a:pPr lvl="1"/>
            <a:r>
              <a:rPr lang="en-US" sz="2800" dirty="0"/>
              <a:t>Adaptive Leadership (supporting leaders in systems change)</a:t>
            </a:r>
          </a:p>
          <a:p>
            <a:pPr lvl="1"/>
            <a:r>
              <a:rPr lang="en-US" sz="2800" dirty="0"/>
              <a:t>Continuity of Learning and Return to School</a:t>
            </a:r>
          </a:p>
          <a:p>
            <a:pPr lvl="1"/>
            <a:r>
              <a:rPr lang="en-US" sz="2800" dirty="0"/>
              <a:t>Equity</a:t>
            </a:r>
          </a:p>
          <a:p>
            <a:pPr lvl="1"/>
            <a:r>
              <a:rPr lang="en-US" sz="2800" dirty="0"/>
              <a:t>Family Engagement</a:t>
            </a:r>
          </a:p>
          <a:p>
            <a:pPr lvl="1"/>
            <a:r>
              <a:rPr lang="en-US" sz="2800" dirty="0"/>
              <a:t>Social Emotional &amp; Behavioral Support</a:t>
            </a:r>
          </a:p>
          <a:p>
            <a:pPr lvl="1"/>
            <a:r>
              <a:rPr lang="en-US" sz="2800" dirty="0"/>
              <a:t>TA Center Collaboration and/or work with States</a:t>
            </a:r>
          </a:p>
          <a:p>
            <a:pPr lvl="1"/>
            <a:r>
              <a:rPr lang="en-US" sz="2800" dirty="0"/>
              <a:t>Technology</a:t>
            </a:r>
          </a:p>
          <a:p>
            <a:pPr lvl="1"/>
            <a:endParaRPr lang="en-US" dirty="0"/>
          </a:p>
          <a:p>
            <a:endParaRPr lang="en-US" dirty="0"/>
          </a:p>
          <a:p>
            <a:endParaRPr lang="en-US" dirty="0"/>
          </a:p>
          <a:p>
            <a:pPr marL="0" indent="0">
              <a:buNone/>
            </a:pPr>
            <a:endParaRPr lang="en-US" dirty="0"/>
          </a:p>
        </p:txBody>
      </p:sp>
      <p:sp>
        <p:nvSpPr>
          <p:cNvPr id="2" name="Title 1">
            <a:extLst>
              <a:ext uri="{FF2B5EF4-FFF2-40B4-BE49-F238E27FC236}">
                <a16:creationId xmlns:a16="http://schemas.microsoft.com/office/drawing/2014/main" id="{AF9065DC-382C-4563-9ADA-89F2F23940AA}"/>
              </a:ext>
            </a:extLst>
          </p:cNvPr>
          <p:cNvSpPr>
            <a:spLocks noGrp="1"/>
          </p:cNvSpPr>
          <p:nvPr>
            <p:ph type="title"/>
          </p:nvPr>
        </p:nvSpPr>
        <p:spPr>
          <a:xfrm>
            <a:off x="638175" y="0"/>
            <a:ext cx="10944225" cy="672111"/>
          </a:xfrm>
        </p:spPr>
        <p:txBody>
          <a:bodyPr/>
          <a:lstStyle/>
          <a:p>
            <a:r>
              <a:rPr lang="en-US" dirty="0"/>
              <a:t>OSEP’s Vision for TA&amp;D Network Calls </a:t>
            </a:r>
          </a:p>
        </p:txBody>
      </p:sp>
    </p:spTree>
    <p:extLst>
      <p:ext uri="{BB962C8B-B14F-4D97-AF65-F5344CB8AC3E}">
        <p14:creationId xmlns:p14="http://schemas.microsoft.com/office/powerpoint/2010/main" val="35411677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152717-EE8D-4BC1-A698-99D89F4244F0}"/>
              </a:ext>
            </a:extLst>
          </p:cNvPr>
          <p:cNvSpPr>
            <a:spLocks noGrp="1"/>
          </p:cNvSpPr>
          <p:nvPr>
            <p:ph sz="half" idx="1"/>
          </p:nvPr>
        </p:nvSpPr>
        <p:spPr>
          <a:xfrm>
            <a:off x="638175" y="1143001"/>
            <a:ext cx="10791825" cy="4572000"/>
          </a:xfrm>
        </p:spPr>
        <p:txBody>
          <a:bodyPr anchor="t">
            <a:normAutofit/>
          </a:bodyPr>
          <a:lstStyle/>
          <a:p>
            <a:r>
              <a:rPr lang="en-US" dirty="0"/>
              <a:t>Polling questions – prioritize interest in topics:</a:t>
            </a:r>
          </a:p>
          <a:p>
            <a:pPr>
              <a:spcBef>
                <a:spcPts val="0"/>
              </a:spcBef>
              <a:spcAft>
                <a:spcPts val="0"/>
              </a:spcAft>
            </a:pPr>
            <a:endParaRPr lang="en-US" dirty="0">
              <a:effectLst/>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Adaptive Leadership (supporting leaders in systems change)</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Continuity of Learning and Return to School</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Equity</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Family Engagement</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Social Emotional &amp; Behavioral Support</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TA Center Collaboration and/or work with States</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345065"/>
                </a:solidFill>
                <a:effectLst/>
                <a:latin typeface="Century Gothic" panose="020B0502020202020204" pitchFamily="34" charset="0"/>
                <a:ea typeface="+mn-ea"/>
                <a:cs typeface="+mn-cs"/>
              </a:rPr>
              <a:t>Technology</a:t>
            </a:r>
            <a:endParaRPr lang="en-US" sz="2800" dirty="0">
              <a:solidFill>
                <a:srgbClr val="6EC94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lvl="1"/>
            <a:endParaRPr lang="en-US" dirty="0"/>
          </a:p>
          <a:p>
            <a:endParaRPr lang="en-US" dirty="0"/>
          </a:p>
          <a:p>
            <a:endParaRPr lang="en-US" dirty="0"/>
          </a:p>
          <a:p>
            <a:pPr marL="0" indent="0">
              <a:buNone/>
            </a:pPr>
            <a:endParaRPr lang="en-US" dirty="0"/>
          </a:p>
        </p:txBody>
      </p:sp>
      <p:sp>
        <p:nvSpPr>
          <p:cNvPr id="2" name="Title 1">
            <a:extLst>
              <a:ext uri="{FF2B5EF4-FFF2-40B4-BE49-F238E27FC236}">
                <a16:creationId xmlns:a16="http://schemas.microsoft.com/office/drawing/2014/main" id="{AF9065DC-382C-4563-9ADA-89F2F23940AA}"/>
              </a:ext>
            </a:extLst>
          </p:cNvPr>
          <p:cNvSpPr>
            <a:spLocks noGrp="1"/>
          </p:cNvSpPr>
          <p:nvPr>
            <p:ph type="title"/>
          </p:nvPr>
        </p:nvSpPr>
        <p:spPr>
          <a:xfrm>
            <a:off x="638175" y="0"/>
            <a:ext cx="10944225" cy="672111"/>
          </a:xfrm>
        </p:spPr>
        <p:txBody>
          <a:bodyPr/>
          <a:lstStyle/>
          <a:p>
            <a:r>
              <a:rPr lang="en-US" dirty="0"/>
              <a:t>Polling – prioritize interest in topics </a:t>
            </a:r>
          </a:p>
        </p:txBody>
      </p:sp>
    </p:spTree>
    <p:extLst>
      <p:ext uri="{BB962C8B-B14F-4D97-AF65-F5344CB8AC3E}">
        <p14:creationId xmlns:p14="http://schemas.microsoft.com/office/powerpoint/2010/main" val="8070907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EFA9B-1763-4968-B7DA-750FD18BA721}"/>
              </a:ext>
            </a:extLst>
          </p:cNvPr>
          <p:cNvSpPr>
            <a:spLocks noGrp="1"/>
          </p:cNvSpPr>
          <p:nvPr>
            <p:ph type="title"/>
          </p:nvPr>
        </p:nvSpPr>
        <p:spPr/>
        <p:txBody>
          <a:bodyPr/>
          <a:lstStyle/>
          <a:p>
            <a:r>
              <a:rPr lang="en-US" dirty="0"/>
              <a:t>Polling Question #1</a:t>
            </a:r>
          </a:p>
        </p:txBody>
      </p:sp>
      <p:sp>
        <p:nvSpPr>
          <p:cNvPr id="6" name="Content Placeholder 5">
            <a:extLst>
              <a:ext uri="{FF2B5EF4-FFF2-40B4-BE49-F238E27FC236}">
                <a16:creationId xmlns:a16="http://schemas.microsoft.com/office/drawing/2014/main" id="{C20E2A7D-9484-43D1-A2D0-305AD05A061F}"/>
              </a:ext>
            </a:extLst>
          </p:cNvPr>
          <p:cNvSpPr>
            <a:spLocks noGrp="1"/>
          </p:cNvSpPr>
          <p:nvPr>
            <p:ph idx="1"/>
          </p:nvPr>
        </p:nvSpPr>
        <p:spPr/>
        <p:txBody>
          <a:bodyPr/>
          <a:lstStyle/>
          <a:p>
            <a:r>
              <a:rPr lang="en-US" dirty="0"/>
              <a:t>Of the 7 topic areas, please pick your top 3 topics for content for our next calls</a:t>
            </a:r>
          </a:p>
          <a:p>
            <a:endParaRPr lang="en-US" dirty="0">
              <a:highlight>
                <a:srgbClr val="FFFF00"/>
              </a:highlight>
            </a:endParaRPr>
          </a:p>
          <a:p>
            <a:endParaRPr lang="en-US" dirty="0"/>
          </a:p>
        </p:txBody>
      </p:sp>
    </p:spTree>
    <p:extLst>
      <p:ext uri="{BB962C8B-B14F-4D97-AF65-F5344CB8AC3E}">
        <p14:creationId xmlns:p14="http://schemas.microsoft.com/office/powerpoint/2010/main" val="22734307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EFA9B-1763-4968-B7DA-750FD18BA721}"/>
              </a:ext>
            </a:extLst>
          </p:cNvPr>
          <p:cNvSpPr>
            <a:spLocks noGrp="1"/>
          </p:cNvSpPr>
          <p:nvPr>
            <p:ph type="title"/>
          </p:nvPr>
        </p:nvSpPr>
        <p:spPr/>
        <p:txBody>
          <a:bodyPr/>
          <a:lstStyle/>
          <a:p>
            <a:r>
              <a:rPr lang="en-US" dirty="0"/>
              <a:t>Question #1</a:t>
            </a:r>
          </a:p>
        </p:txBody>
      </p:sp>
      <p:sp>
        <p:nvSpPr>
          <p:cNvPr id="6" name="Content Placeholder 5">
            <a:extLst>
              <a:ext uri="{FF2B5EF4-FFF2-40B4-BE49-F238E27FC236}">
                <a16:creationId xmlns:a16="http://schemas.microsoft.com/office/drawing/2014/main" id="{C20E2A7D-9484-43D1-A2D0-305AD05A061F}"/>
              </a:ext>
            </a:extLst>
          </p:cNvPr>
          <p:cNvSpPr>
            <a:spLocks noGrp="1"/>
          </p:cNvSpPr>
          <p:nvPr>
            <p:ph idx="1"/>
          </p:nvPr>
        </p:nvSpPr>
        <p:spPr/>
        <p:txBody>
          <a:bodyPr>
            <a:normAutofit/>
          </a:bodyPr>
          <a:lstStyle/>
          <a:p>
            <a:r>
              <a:rPr lang="en-US" dirty="0"/>
              <a:t>Of your top 3 topics, are there subtopics that you would like to have more of a discussion about?</a:t>
            </a:r>
          </a:p>
          <a:p>
            <a:pPr marL="0" indent="0">
              <a:buNone/>
            </a:pPr>
            <a:r>
              <a:rPr lang="en-US" dirty="0"/>
              <a:t>(for example: If your topic priority is Technology, what are some of the subtopics?  Technology and virtual coaching or delivery of services, etc.)</a:t>
            </a:r>
          </a:p>
          <a:p>
            <a:pPr marL="0" indent="0">
              <a:buNone/>
            </a:pPr>
            <a:r>
              <a:rPr lang="en-US" dirty="0"/>
              <a:t>Please put your subtopics in the Q&amp;A box</a:t>
            </a:r>
          </a:p>
        </p:txBody>
      </p:sp>
    </p:spTree>
    <p:extLst>
      <p:ext uri="{BB962C8B-B14F-4D97-AF65-F5344CB8AC3E}">
        <p14:creationId xmlns:p14="http://schemas.microsoft.com/office/powerpoint/2010/main" val="4573806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5B15-CDC3-45A7-81E0-D57140D51F59}"/>
              </a:ext>
            </a:extLst>
          </p:cNvPr>
          <p:cNvSpPr>
            <a:spLocks noGrp="1"/>
          </p:cNvSpPr>
          <p:nvPr>
            <p:ph type="title"/>
          </p:nvPr>
        </p:nvSpPr>
        <p:spPr>
          <a:xfrm>
            <a:off x="638175" y="0"/>
            <a:ext cx="10944225" cy="672111"/>
          </a:xfrm>
        </p:spPr>
        <p:txBody>
          <a:bodyPr anchor="b">
            <a:normAutofit/>
          </a:bodyPr>
          <a:lstStyle/>
          <a:p>
            <a:r>
              <a:rPr lang="en-US"/>
              <a:t>Logistics</a:t>
            </a:r>
          </a:p>
        </p:txBody>
      </p:sp>
      <p:sp>
        <p:nvSpPr>
          <p:cNvPr id="3" name="Content Placeholder 2">
            <a:extLst>
              <a:ext uri="{FF2B5EF4-FFF2-40B4-BE49-F238E27FC236}">
                <a16:creationId xmlns:a16="http://schemas.microsoft.com/office/drawing/2014/main" id="{28934F9E-6BB0-48B5-8D27-316CB24E58CD}"/>
              </a:ext>
            </a:extLst>
          </p:cNvPr>
          <p:cNvSpPr>
            <a:spLocks noGrp="1"/>
          </p:cNvSpPr>
          <p:nvPr>
            <p:ph sz="half" idx="1"/>
          </p:nvPr>
        </p:nvSpPr>
        <p:spPr>
          <a:xfrm>
            <a:off x="638175" y="1219200"/>
            <a:ext cx="5610225" cy="4648200"/>
          </a:xfrm>
        </p:spPr>
        <p:txBody>
          <a:bodyPr vert="horz" lIns="91440" tIns="45720" rIns="91440" bIns="45720" rtlCol="0">
            <a:normAutofit lnSpcReduction="10000"/>
          </a:bodyPr>
          <a:lstStyle/>
          <a:p>
            <a:pPr>
              <a:lnSpc>
                <a:spcPct val="90000"/>
              </a:lnSpc>
            </a:pPr>
            <a:r>
              <a:rPr lang="en-US" sz="2000" dirty="0"/>
              <a:t>All attendees will be muted for the majority of this webinar. </a:t>
            </a:r>
          </a:p>
          <a:p>
            <a:pPr lvl="1">
              <a:lnSpc>
                <a:spcPct val="90000"/>
              </a:lnSpc>
            </a:pPr>
            <a:r>
              <a:rPr lang="en-US" sz="2000" dirty="0"/>
              <a:t>At times, you may be prompted to “raise your hand” if you would like to ask a question. You will be unmuted and re-muted by an organizer. </a:t>
            </a:r>
          </a:p>
          <a:p>
            <a:pPr>
              <a:lnSpc>
                <a:spcPct val="90000"/>
              </a:lnSpc>
            </a:pPr>
            <a:r>
              <a:rPr lang="en-US" sz="2000" dirty="0"/>
              <a:t>A link to Captioning is available in the chat and a tip sheet for accessing captioning can be found under the “Handouts” tab on your </a:t>
            </a:r>
            <a:r>
              <a:rPr lang="en-US" sz="2000" dirty="0" err="1"/>
              <a:t>GoToWebinar</a:t>
            </a:r>
            <a:r>
              <a:rPr lang="en-US" sz="2000" dirty="0"/>
              <a:t> control panel.</a:t>
            </a:r>
          </a:p>
          <a:p>
            <a:pPr>
              <a:lnSpc>
                <a:spcPct val="90000"/>
              </a:lnSpc>
            </a:pPr>
            <a:r>
              <a:rPr lang="en-US" sz="2000" dirty="0"/>
              <a:t>To submit questions for speakers, enter your question in the “Questions” dropdown in your control panel.</a:t>
            </a:r>
          </a:p>
          <a:p>
            <a:pPr>
              <a:lnSpc>
                <a:spcPct val="90000"/>
              </a:lnSpc>
            </a:pPr>
            <a:r>
              <a:rPr lang="en-US" sz="2000" dirty="0"/>
              <a:t>We will also have a poll using menti.com (you will need to open a new browser window)</a:t>
            </a:r>
          </a:p>
        </p:txBody>
      </p:sp>
      <p:pic>
        <p:nvPicPr>
          <p:cNvPr id="6" name="Picture 5" descr="image of the GoTo Webinar control panel">
            <a:extLst>
              <a:ext uri="{FF2B5EF4-FFF2-40B4-BE49-F238E27FC236}">
                <a16:creationId xmlns:a16="http://schemas.microsoft.com/office/drawing/2014/main" id="{E8CE7715-B48A-4C04-9137-D548C4086F63}"/>
              </a:ext>
            </a:extLst>
          </p:cNvPr>
          <p:cNvPicPr>
            <a:picLocks noChangeAspect="1"/>
          </p:cNvPicPr>
          <p:nvPr/>
        </p:nvPicPr>
        <p:blipFill>
          <a:blip r:embed="rId2"/>
          <a:stretch>
            <a:fillRect/>
          </a:stretch>
        </p:blipFill>
        <p:spPr>
          <a:xfrm>
            <a:off x="9064834" y="714469"/>
            <a:ext cx="2875706" cy="5325384"/>
          </a:xfrm>
          <a:prstGeom prst="rect">
            <a:avLst/>
          </a:prstGeom>
          <a:noFill/>
        </p:spPr>
      </p:pic>
      <p:cxnSp>
        <p:nvCxnSpPr>
          <p:cNvPr id="8" name="Straight Arrow Connector 7" descr="arrow pointing to the icon to &quot;raise hand&quot;">
            <a:extLst>
              <a:ext uri="{FF2B5EF4-FFF2-40B4-BE49-F238E27FC236}">
                <a16:creationId xmlns:a16="http://schemas.microsoft.com/office/drawing/2014/main" id="{D47DDC57-3F66-4998-81DF-4D29E07D2BA6}"/>
              </a:ext>
            </a:extLst>
          </p:cNvPr>
          <p:cNvCxnSpPr/>
          <p:nvPr/>
        </p:nvCxnSpPr>
        <p:spPr>
          <a:xfrm>
            <a:off x="6412832" y="2069432"/>
            <a:ext cx="265200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arrow pointing to the handouts dropdown on the control panel">
            <a:extLst>
              <a:ext uri="{FF2B5EF4-FFF2-40B4-BE49-F238E27FC236}">
                <a16:creationId xmlns:a16="http://schemas.microsoft.com/office/drawing/2014/main" id="{4FCA1342-AD7E-4C38-A482-BD1FD22E2EF0}"/>
              </a:ext>
            </a:extLst>
          </p:cNvPr>
          <p:cNvCxnSpPr/>
          <p:nvPr/>
        </p:nvCxnSpPr>
        <p:spPr>
          <a:xfrm>
            <a:off x="6412832" y="3068055"/>
            <a:ext cx="265200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arrow pointing to where to submit a question in the control panel ">
            <a:extLst>
              <a:ext uri="{FF2B5EF4-FFF2-40B4-BE49-F238E27FC236}">
                <a16:creationId xmlns:a16="http://schemas.microsoft.com/office/drawing/2014/main" id="{1AB3E7A5-65B4-4253-BF07-9C309569527D}"/>
              </a:ext>
            </a:extLst>
          </p:cNvPr>
          <p:cNvCxnSpPr/>
          <p:nvPr/>
        </p:nvCxnSpPr>
        <p:spPr>
          <a:xfrm>
            <a:off x="6412832" y="4664247"/>
            <a:ext cx="265200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2631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3A8C-8B03-4B40-ABA3-C18929FBC715}"/>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A8F92783-6F26-4A34-A214-7A8A844E5916}"/>
              </a:ext>
            </a:extLst>
          </p:cNvPr>
          <p:cNvSpPr>
            <a:spLocks noGrp="1"/>
          </p:cNvSpPr>
          <p:nvPr>
            <p:ph idx="1"/>
          </p:nvPr>
        </p:nvSpPr>
        <p:spPr/>
        <p:txBody>
          <a:bodyPr/>
          <a:lstStyle/>
          <a:p>
            <a:r>
              <a:rPr lang="en-US" dirty="0"/>
              <a:t>Are there topics that we didn’t include that you would like to discuss more with the TA&amp;D Network?</a:t>
            </a:r>
          </a:p>
          <a:p>
            <a:pPr lvl="1"/>
            <a:r>
              <a:rPr lang="en-US" dirty="0"/>
              <a:t>Please provide the topic you would be interested in discussing in the question box</a:t>
            </a:r>
          </a:p>
          <a:p>
            <a:pPr marL="457200" lvl="1" indent="0">
              <a:buNone/>
            </a:pPr>
            <a:endParaRPr lang="en-US" dirty="0"/>
          </a:p>
        </p:txBody>
      </p:sp>
    </p:spTree>
    <p:extLst>
      <p:ext uri="{BB962C8B-B14F-4D97-AF65-F5344CB8AC3E}">
        <p14:creationId xmlns:p14="http://schemas.microsoft.com/office/powerpoint/2010/main" val="6311249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BD6E-BBBD-47CD-9D09-F3DE9B17523E}"/>
              </a:ext>
            </a:extLst>
          </p:cNvPr>
          <p:cNvSpPr>
            <a:spLocks noGrp="1"/>
          </p:cNvSpPr>
          <p:nvPr>
            <p:ph type="title"/>
          </p:nvPr>
        </p:nvSpPr>
        <p:spPr/>
        <p:txBody>
          <a:bodyPr/>
          <a:lstStyle/>
          <a:p>
            <a:r>
              <a:rPr lang="en-US" dirty="0"/>
              <a:t>Question #3 </a:t>
            </a:r>
          </a:p>
        </p:txBody>
      </p:sp>
      <p:sp>
        <p:nvSpPr>
          <p:cNvPr id="3" name="Content Placeholder 2">
            <a:extLst>
              <a:ext uri="{FF2B5EF4-FFF2-40B4-BE49-F238E27FC236}">
                <a16:creationId xmlns:a16="http://schemas.microsoft.com/office/drawing/2014/main" id="{C4B64D61-3E97-4DB7-94D2-F5FDFEB9923C}"/>
              </a:ext>
            </a:extLst>
          </p:cNvPr>
          <p:cNvSpPr>
            <a:spLocks noGrp="1"/>
          </p:cNvSpPr>
          <p:nvPr>
            <p:ph idx="1"/>
          </p:nvPr>
        </p:nvSpPr>
        <p:spPr/>
        <p:txBody>
          <a:bodyPr/>
          <a:lstStyle/>
          <a:p>
            <a:r>
              <a:rPr lang="en-US" dirty="0"/>
              <a:t>What other types of support would be helpful to you as you develop resources and implement changes to your TA?  (</a:t>
            </a:r>
            <a:r>
              <a:rPr lang="en-US" dirty="0" err="1"/>
              <a:t>ie</a:t>
            </a:r>
            <a:r>
              <a:rPr lang="en-US" dirty="0"/>
              <a:t>: OSEP Calls, Project Officer support, etc.)</a:t>
            </a:r>
          </a:p>
          <a:p>
            <a:pPr lvl="1"/>
            <a:r>
              <a:rPr lang="en-US" dirty="0"/>
              <a:t>Please type ideas into the question box</a:t>
            </a:r>
          </a:p>
          <a:p>
            <a:endParaRPr lang="en-US" dirty="0"/>
          </a:p>
        </p:txBody>
      </p:sp>
    </p:spTree>
    <p:extLst>
      <p:ext uri="{BB962C8B-B14F-4D97-AF65-F5344CB8AC3E}">
        <p14:creationId xmlns:p14="http://schemas.microsoft.com/office/powerpoint/2010/main" val="37097314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58C6-D019-4E67-A467-6563A341D433}"/>
              </a:ext>
            </a:extLst>
          </p:cNvPr>
          <p:cNvSpPr>
            <a:spLocks noGrp="1"/>
          </p:cNvSpPr>
          <p:nvPr>
            <p:ph type="title"/>
          </p:nvPr>
        </p:nvSpPr>
        <p:spPr/>
        <p:txBody>
          <a:bodyPr/>
          <a:lstStyle/>
          <a:p>
            <a:r>
              <a:rPr lang="en-US" dirty="0"/>
              <a:t>Highlighted TA&amp;D Grantees</a:t>
            </a:r>
          </a:p>
        </p:txBody>
      </p:sp>
      <p:sp>
        <p:nvSpPr>
          <p:cNvPr id="3" name="Content Placeholder 2">
            <a:extLst>
              <a:ext uri="{FF2B5EF4-FFF2-40B4-BE49-F238E27FC236}">
                <a16:creationId xmlns:a16="http://schemas.microsoft.com/office/drawing/2014/main" id="{88722EDC-9779-4358-A06B-CB98D9F579A4}"/>
              </a:ext>
            </a:extLst>
          </p:cNvPr>
          <p:cNvSpPr>
            <a:spLocks noGrp="1"/>
          </p:cNvSpPr>
          <p:nvPr>
            <p:ph idx="1"/>
          </p:nvPr>
        </p:nvSpPr>
        <p:spPr>
          <a:xfrm>
            <a:off x="609600" y="1143000"/>
            <a:ext cx="10972800" cy="5105399"/>
          </a:xfrm>
        </p:spPr>
        <p:txBody>
          <a:bodyPr>
            <a:normAutofit/>
          </a:bodyPr>
          <a:lstStyle/>
          <a:p>
            <a:r>
              <a:rPr lang="en-US" dirty="0"/>
              <a:t>Terri </a:t>
            </a:r>
            <a:r>
              <a:rPr lang="en-US" dirty="0" err="1"/>
              <a:t>Vandercook</a:t>
            </a:r>
            <a:endParaRPr lang="en-US" dirty="0"/>
          </a:p>
          <a:p>
            <a:pPr lvl="1"/>
            <a:r>
              <a:rPr lang="en-US" dirty="0"/>
              <a:t>Project TIES </a:t>
            </a:r>
          </a:p>
          <a:p>
            <a:r>
              <a:rPr lang="en-US" dirty="0"/>
              <a:t>Sam Morgan and Jane Herder</a:t>
            </a:r>
          </a:p>
          <a:p>
            <a:pPr lvl="1"/>
            <a:r>
              <a:rPr lang="en-US" dirty="0"/>
              <a:t>Deaf Blind Project</a:t>
            </a:r>
          </a:p>
          <a:p>
            <a:r>
              <a:rPr lang="en-US" dirty="0"/>
              <a:t>Sarah Arden</a:t>
            </a:r>
          </a:p>
          <a:p>
            <a:pPr lvl="1"/>
            <a:r>
              <a:rPr lang="en-US" dirty="0"/>
              <a:t>National Center on Intensive Interventions (NCII)</a:t>
            </a:r>
          </a:p>
          <a:p>
            <a:pPr marL="457200" lvl="1" indent="0">
              <a:buNone/>
            </a:pPr>
            <a:endParaRPr lang="en-US" dirty="0"/>
          </a:p>
        </p:txBody>
      </p:sp>
    </p:spTree>
    <p:extLst>
      <p:ext uri="{BB962C8B-B14F-4D97-AF65-F5344CB8AC3E}">
        <p14:creationId xmlns:p14="http://schemas.microsoft.com/office/powerpoint/2010/main" val="22781747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w Covid-19 has changed the way we provide TA">
            <a:extLst>
              <a:ext uri="{FF2B5EF4-FFF2-40B4-BE49-F238E27FC236}">
                <a16:creationId xmlns:a16="http://schemas.microsoft.com/office/drawing/2014/main" id="{6175734F-28FD-D146-B941-E792D47B2852}"/>
              </a:ext>
            </a:extLst>
          </p:cNvPr>
          <p:cNvSpPr>
            <a:spLocks noGrp="1"/>
          </p:cNvSpPr>
          <p:nvPr>
            <p:ph type="title"/>
          </p:nvPr>
        </p:nvSpPr>
        <p:spPr/>
        <p:txBody>
          <a:bodyPr/>
          <a:lstStyle/>
          <a:p>
            <a:pPr algn="ctr"/>
            <a:r>
              <a:rPr lang="en-US" dirty="0"/>
              <a:t>How Covid-19 has changed the way we provide TA</a:t>
            </a:r>
          </a:p>
        </p:txBody>
      </p:sp>
      <p:sp>
        <p:nvSpPr>
          <p:cNvPr id="3" name="Text Placeholder 2" descr="Shared by Terri Vandercook on behalf of the TIES Center &#10;">
            <a:extLst>
              <a:ext uri="{FF2B5EF4-FFF2-40B4-BE49-F238E27FC236}">
                <a16:creationId xmlns:a16="http://schemas.microsoft.com/office/drawing/2014/main" id="{E2371F68-8F88-C946-8024-35656A6A1DD9}"/>
              </a:ext>
            </a:extLst>
          </p:cNvPr>
          <p:cNvSpPr>
            <a:spLocks noGrp="1"/>
          </p:cNvSpPr>
          <p:nvPr>
            <p:ph type="body" sz="quarter" idx="10"/>
          </p:nvPr>
        </p:nvSpPr>
        <p:spPr/>
        <p:txBody>
          <a:bodyPr>
            <a:normAutofit fontScale="92500" lnSpcReduction="10000"/>
          </a:bodyPr>
          <a:lstStyle/>
          <a:p>
            <a:r>
              <a:rPr lang="en-US" dirty="0"/>
              <a:t>Shared by Terri Vandercook on behalf of the TIES Center </a:t>
            </a:r>
          </a:p>
        </p:txBody>
      </p:sp>
    </p:spTree>
    <p:extLst>
      <p:ext uri="{BB962C8B-B14F-4D97-AF65-F5344CB8AC3E}">
        <p14:creationId xmlns:p14="http://schemas.microsoft.com/office/powerpoint/2010/main" val="2825284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Three changes in our Technical Assistance:"/>
          <p:cNvSpPr>
            <a:spLocks noGrp="1"/>
          </p:cNvSpPr>
          <p:nvPr>
            <p:ph type="title"/>
          </p:nvPr>
        </p:nvSpPr>
        <p:spPr/>
        <p:txBody>
          <a:bodyPr/>
          <a:lstStyle/>
          <a:p>
            <a:r>
              <a:rPr lang="en-US" dirty="0"/>
              <a:t>Three changes in our Technical Assistance:</a:t>
            </a:r>
          </a:p>
        </p:txBody>
      </p:sp>
      <p:sp>
        <p:nvSpPr>
          <p:cNvPr id="2" name="TextBox 1" descr="Created an entirely new universal TA series called the Distance Learning Series&#10;&#10;Intensive TA work with states has all shifted to remote work, at the state, district, and focus school level&#10;&#10;Targeted TA content focus pivoted to include content related to distance learning&#10;"/>
          <p:cNvSpPr txBox="1"/>
          <p:nvPr/>
        </p:nvSpPr>
        <p:spPr>
          <a:xfrm>
            <a:off x="418531" y="1856095"/>
            <a:ext cx="11354937" cy="4150880"/>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Created an entirely new universal TA series called the Distance Learning Series</a:t>
            </a:r>
          </a:p>
          <a:p>
            <a:pPr marL="228600" lvl="0" indent="-228600">
              <a:lnSpc>
                <a:spcPct val="90000"/>
              </a:lnSpc>
              <a:spcBef>
                <a:spcPts val="1000"/>
              </a:spcBef>
              <a:buFont typeface="Arial" panose="020B0604020202020204" pitchFamily="34" charset="0"/>
              <a:buChar char="•"/>
            </a:pPr>
            <a:endParaRPr lang="en-US" sz="3200"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Intensive TA work with states has all shifted to remote work, at the state, district, and focus school level</a:t>
            </a:r>
          </a:p>
          <a:p>
            <a:pPr marL="228600" lvl="0" indent="-228600">
              <a:lnSpc>
                <a:spcPct val="90000"/>
              </a:lnSpc>
              <a:spcBef>
                <a:spcPts val="1000"/>
              </a:spcBef>
              <a:buFont typeface="Arial" panose="020B0604020202020204" pitchFamily="34" charset="0"/>
              <a:buChar char="•"/>
            </a:pPr>
            <a:endParaRPr lang="en-US" sz="3200"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Targeted TA content focus pivoted to include content related to distance learning</a:t>
            </a:r>
          </a:p>
        </p:txBody>
      </p:sp>
    </p:spTree>
    <p:extLst>
      <p:ext uri="{BB962C8B-B14F-4D97-AF65-F5344CB8AC3E}">
        <p14:creationId xmlns:p14="http://schemas.microsoft.com/office/powerpoint/2010/main" val="1166289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g85021f048d_7_0" descr="Distance Learning (DL) Organizing Framework"/>
          <p:cNvSpPr txBox="1">
            <a:spLocks noGrp="1"/>
          </p:cNvSpPr>
          <p:nvPr>
            <p:ph type="title"/>
          </p:nvPr>
        </p:nvSpPr>
        <p:spPr>
          <a:xfrm>
            <a:off x="838200" y="203843"/>
            <a:ext cx="10515600" cy="1397100"/>
          </a:xfrm>
          <a:prstGeom prst="rect">
            <a:avLst/>
          </a:prstGeom>
          <a:noFill/>
          <a:ln>
            <a:noFill/>
          </a:ln>
        </p:spPr>
        <p:txBody>
          <a:bodyPr spcFirstLastPara="1" wrap="square" lIns="91425" tIns="45700" rIns="91425" bIns="45700" anchor="ctr" anchorCtr="0">
            <a:noAutofit/>
          </a:bodyPr>
          <a:lstStyle/>
          <a:p>
            <a:pPr lvl="0" algn="ctr">
              <a:spcBef>
                <a:spcPts val="0"/>
              </a:spcBef>
              <a:buClr>
                <a:srgbClr val="F2F2F2"/>
              </a:buClr>
              <a:buSzPts val="4000"/>
            </a:pPr>
            <a:r>
              <a:rPr lang="en-US" sz="4000" dirty="0">
                <a:solidFill>
                  <a:prstClr val="white"/>
                </a:solidFill>
              </a:rPr>
              <a:t>Distance Learning (DL) </a:t>
            </a:r>
            <a:br>
              <a:rPr lang="en-US" sz="4000" dirty="0">
                <a:solidFill>
                  <a:prstClr val="white"/>
                </a:solidFill>
              </a:rPr>
            </a:br>
            <a:r>
              <a:rPr lang="en-US" sz="4000" dirty="0">
                <a:solidFill>
                  <a:prstClr val="white"/>
                </a:solidFill>
              </a:rPr>
              <a:t>Organizing Framework</a:t>
            </a:r>
            <a:endParaRPr sz="4000" dirty="0">
              <a:solidFill>
                <a:schemeClr val="lt1"/>
              </a:solidFill>
            </a:endParaRPr>
          </a:p>
        </p:txBody>
      </p:sp>
      <p:pic>
        <p:nvPicPr>
          <p:cNvPr id="114" name="Google Shape;114;g85021f048d_7_0" descr="There are three parts to the distance learning series: participating in routines and transitions; engaging in grade level academics and other essential skills; and interacting with others."/>
          <p:cNvPicPr preferRelativeResize="0"/>
          <p:nvPr/>
        </p:nvPicPr>
        <p:blipFill rotWithShape="1">
          <a:blip r:embed="rId3">
            <a:alphaModFix/>
          </a:blip>
          <a:srcRect/>
          <a:stretch/>
        </p:blipFill>
        <p:spPr>
          <a:xfrm>
            <a:off x="2543530" y="1777900"/>
            <a:ext cx="7104934" cy="4618900"/>
          </a:xfrm>
          <a:prstGeom prst="rect">
            <a:avLst/>
          </a:prstGeom>
          <a:noFill/>
          <a:ln>
            <a:noFill/>
          </a:ln>
        </p:spPr>
      </p:pic>
    </p:spTree>
    <p:extLst>
      <p:ext uri="{BB962C8B-B14F-4D97-AF65-F5344CB8AC3E}">
        <p14:creationId xmlns:p14="http://schemas.microsoft.com/office/powerpoint/2010/main" val="3029296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g85021f048d_7_4" descr="Series topics"/>
          <p:cNvSpPr txBox="1">
            <a:spLocks noGrp="1"/>
          </p:cNvSpPr>
          <p:nvPr>
            <p:ph type="title"/>
          </p:nvPr>
        </p:nvSpPr>
        <p:spPr>
          <a:xfrm>
            <a:off x="2685150" y="203850"/>
            <a:ext cx="8668500" cy="139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F2F2"/>
              </a:buClr>
              <a:buSzPts val="3600"/>
              <a:buFont typeface="Arial"/>
              <a:buNone/>
            </a:pPr>
            <a:r>
              <a:rPr lang="en-US">
                <a:solidFill>
                  <a:schemeClr val="lt1"/>
                </a:solidFill>
              </a:rPr>
              <a:t>  Series Topics …</a:t>
            </a:r>
            <a:endParaRPr>
              <a:solidFill>
                <a:schemeClr val="lt1"/>
              </a:solidFill>
            </a:endParaRPr>
          </a:p>
        </p:txBody>
      </p:sp>
      <p:graphicFrame>
        <p:nvGraphicFramePr>
          <p:cNvPr id="124" name="Google Shape;124;g85021f048d_7_4" descr="The following topics are in the series. An introduction to the series titled Distance Learning Engagement: An Organizing Framework. &#10;&#10;DL #1: Morning Meetings&#10;&#10;DL #2: A Collaborative Start to Behavioral Supports&#10;&#10;DL #3: Effective Specially Designed Instruction (SDI) Within the Distance Learning Environment: What in the world does that look like?&#10;&#10;DL #4: Dealing with Uncertainty: A Plea for Thoughtful Plans and Patient Collaboration&#10;&#10;DL #5 Reflections About Individualizing Supports for Children and Families: Olivia’s Story&#10;&#10;DL #6: Getting &quot;Unstuck:&quot; Tips to help your child if they get stuck with their remote learning&#10;&#10;DL #7: Self-determined Schedule Making&#10;&#10;&#10;&#10;"/>
          <p:cNvGraphicFramePr/>
          <p:nvPr>
            <p:extLst>
              <p:ext uri="{D42A27DB-BD31-4B8C-83A1-F6EECF244321}">
                <p14:modId xmlns:p14="http://schemas.microsoft.com/office/powerpoint/2010/main" val="766602221"/>
              </p:ext>
            </p:extLst>
          </p:nvPr>
        </p:nvGraphicFramePr>
        <p:xfrm>
          <a:off x="267901" y="1671780"/>
          <a:ext cx="11700579" cy="4401760"/>
        </p:xfrm>
        <a:graphic>
          <a:graphicData uri="http://schemas.openxmlformats.org/drawingml/2006/table">
            <a:tbl>
              <a:tblPr firstRow="1">
                <a:noFill/>
              </a:tblPr>
              <a:tblGrid>
                <a:gridCol w="11700579">
                  <a:extLst>
                    <a:ext uri="{9D8B030D-6E8A-4147-A177-3AD203B41FA5}">
                      <a16:colId xmlns:a16="http://schemas.microsoft.com/office/drawing/2014/main" val="20000"/>
                    </a:ext>
                  </a:extLst>
                </a:gridCol>
              </a:tblGrid>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Distance Learning Engagement: An Organizing</a:t>
                      </a:r>
                      <a:r>
                        <a:rPr lang="en-US" sz="2200" b="0" i="0" u="none" strike="noStrike" cap="none" normalizeH="0" baseline="0" dirty="0">
                          <a:solidFill>
                            <a:srgbClr val="000000"/>
                          </a:solidFill>
                          <a:latin typeface="Arial" panose="020B0604020202020204" pitchFamily="34" charset="0"/>
                          <a:ea typeface="Arial"/>
                          <a:cs typeface="Arial" panose="020B0604020202020204" pitchFamily="34" charset="0"/>
                          <a:sym typeface="Arial"/>
                        </a:rPr>
                        <a:t> </a:t>
                      </a: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Framework</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#1: Morning Meetings</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#2: A Collaborative Start to Behavioral Supports</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715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#3: Effective Specially Designed Instruction (SDI) Within the Distance Learning Environment: What in the world does that look like?</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#4: Dealing with Uncertainty: A Plea for Thoughtful Plans and Patient Collaboration</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#5 Reflections About Individualizing </a:t>
                      </a:r>
                      <a:r>
                        <a:rPr lang="en-US" sz="2200" b="0" i="0" u="none" strike="noStrike" kern="1200" cap="none" normalizeH="0" dirty="0">
                          <a:solidFill>
                            <a:srgbClr val="000000"/>
                          </a:solidFill>
                          <a:latin typeface="Arial" panose="020B0604020202020204" pitchFamily="34" charset="0"/>
                          <a:ea typeface="Arial"/>
                          <a:cs typeface="Arial" panose="020B0604020202020204" pitchFamily="34" charset="0"/>
                          <a:sym typeface="Arial"/>
                        </a:rPr>
                        <a:t>Supports</a:t>
                      </a: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 for Children and Families: Olivia’s Story</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0432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DL #6: Getting "Unstuck:" Tips to help your child if they get stuck with their remote learning</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733853687"/>
                  </a:ext>
                </a:extLst>
              </a:tr>
              <a:tr h="50432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DL #7: Self-determined Schedule Making</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2149792575"/>
                  </a:ext>
                </a:extLst>
              </a:tr>
            </a:tbl>
          </a:graphicData>
        </a:graphic>
      </p:graphicFrame>
      <p:pic>
        <p:nvPicPr>
          <p:cNvPr id="123" name="Google Shape;123;g85021f048d_7_4" descr="TIES center logo"/>
          <p:cNvPicPr preferRelativeResize="0"/>
          <p:nvPr/>
        </p:nvPicPr>
        <p:blipFill rotWithShape="1">
          <a:blip r:embed="rId3">
            <a:alphaModFix/>
          </a:blip>
          <a:srcRect/>
          <a:stretch/>
        </p:blipFill>
        <p:spPr>
          <a:xfrm>
            <a:off x="152400" y="280100"/>
            <a:ext cx="2576275" cy="1262153"/>
          </a:xfrm>
          <a:prstGeom prst="rect">
            <a:avLst/>
          </a:prstGeom>
          <a:noFill/>
          <a:ln>
            <a:noFill/>
          </a:ln>
        </p:spPr>
      </p:pic>
    </p:spTree>
    <p:extLst>
      <p:ext uri="{BB962C8B-B14F-4D97-AF65-F5344CB8AC3E}">
        <p14:creationId xmlns:p14="http://schemas.microsoft.com/office/powerpoint/2010/main" val="36442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g85021f048d_7_4" descr="  Series Topics, continued…"/>
          <p:cNvSpPr txBox="1">
            <a:spLocks noGrp="1"/>
          </p:cNvSpPr>
          <p:nvPr>
            <p:ph type="title"/>
          </p:nvPr>
        </p:nvSpPr>
        <p:spPr>
          <a:xfrm>
            <a:off x="2685150" y="203850"/>
            <a:ext cx="8668500" cy="139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F2F2"/>
              </a:buClr>
              <a:buSzPts val="3600"/>
              <a:buFont typeface="Arial"/>
              <a:buNone/>
            </a:pPr>
            <a:r>
              <a:rPr lang="en-US" dirty="0">
                <a:solidFill>
                  <a:schemeClr val="lt1"/>
                </a:solidFill>
              </a:rPr>
              <a:t>  Series Topics, continued…</a:t>
            </a:r>
            <a:endParaRPr dirty="0">
              <a:solidFill>
                <a:schemeClr val="lt1"/>
              </a:solidFill>
            </a:endParaRPr>
          </a:p>
        </p:txBody>
      </p:sp>
      <p:graphicFrame>
        <p:nvGraphicFramePr>
          <p:cNvPr id="124" name="Google Shape;124;g85021f048d_7_4" descr="DL #8: Time Management During Distance Learning&#10;&#10;DL #9: Start Now to Plan for Students Transitioning Back to School&#10;&#10;DL #10: Distance Learning and Communication Systems &#10;&#10;DL #11: Embedding Instruction at Home&#10;&#10;DL #12: Promoting Engagement for Students with Significant Cognitive Disabilities on Group Learning Platforms&#10;&#10;DL #13: Distance Learning is Emotional Work: Tips for Parents and Caregivers&#10;&#10;DL #14: Teachers: Understand and Communicate about Emotions to Support Deep Learning&#10;&#10;The entire Distance Learning Series is available online&#10;&#10;&#10;"/>
          <p:cNvGraphicFramePr/>
          <p:nvPr>
            <p:extLst>
              <p:ext uri="{D42A27DB-BD31-4B8C-83A1-F6EECF244321}">
                <p14:modId xmlns:p14="http://schemas.microsoft.com/office/powerpoint/2010/main" val="2439108699"/>
              </p:ext>
            </p:extLst>
          </p:nvPr>
        </p:nvGraphicFramePr>
        <p:xfrm>
          <a:off x="267901" y="1671780"/>
          <a:ext cx="11700579" cy="4326000"/>
        </p:xfrm>
        <a:graphic>
          <a:graphicData uri="http://schemas.openxmlformats.org/drawingml/2006/table">
            <a:tbl>
              <a:tblPr firstRow="1">
                <a:noFill/>
              </a:tblPr>
              <a:tblGrid>
                <a:gridCol w="11700579">
                  <a:extLst>
                    <a:ext uri="{9D8B030D-6E8A-4147-A177-3AD203B41FA5}">
                      <a16:colId xmlns:a16="http://schemas.microsoft.com/office/drawing/2014/main" val="20000"/>
                    </a:ext>
                  </a:extLst>
                </a:gridCol>
              </a:tblGrid>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t>DL #8: Time Management During Distance Learning</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b="0" i="0" u="none" strike="noStrike" cap="none" normalizeH="0" dirty="0">
                          <a:solidFill>
                            <a:srgbClr val="000000"/>
                          </a:solidFill>
                          <a:latin typeface="Arial" panose="020B0604020202020204" pitchFamily="34" charset="0"/>
                          <a:ea typeface="Arial"/>
                          <a:cs typeface="Arial" panose="020B0604020202020204" pitchFamily="34" charset="0"/>
                          <a:sym typeface="Arial"/>
                        </a:rPr>
                        <a:t>DL #9: Start Now to Plan for Students Transitioning Back to School</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4320">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dirty="0"/>
                        <a:t>DL #10: Distance Learning and Communication Systems </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u="none" strike="noStrike" cap="none" normalizeH="0" dirty="0">
                          <a:latin typeface="Arial" panose="020B0604020202020204" pitchFamily="34" charset="0"/>
                          <a:cs typeface="Arial" panose="020B0604020202020204" pitchFamily="34" charset="0"/>
                        </a:rPr>
                        <a:t>DL #11: Embedding Instruction at Home</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4320">
                <a:tc>
                  <a:txBody>
                    <a:bodyPr/>
                    <a:lstStyle/>
                    <a:p>
                      <a:pPr marL="0" marR="0" lvl="0" indent="0" algn="l" rtl="0">
                        <a:lnSpc>
                          <a:spcPct val="100000"/>
                        </a:lnSpc>
                        <a:spcBef>
                          <a:spcPts val="0"/>
                        </a:spcBef>
                        <a:spcAft>
                          <a:spcPts val="0"/>
                        </a:spcAft>
                        <a:buClr>
                          <a:srgbClr val="000000"/>
                        </a:buClr>
                        <a:buSzPts val="2000"/>
                        <a:buFont typeface="Arial"/>
                        <a:buNone/>
                      </a:pPr>
                      <a:r>
                        <a:rPr lang="en-US" sz="2200" u="none" strike="noStrike" cap="none" normalizeH="0" dirty="0">
                          <a:latin typeface="Arial" panose="020B0604020202020204" pitchFamily="34" charset="0"/>
                          <a:cs typeface="Arial" panose="020B0604020202020204" pitchFamily="34" charset="0"/>
                        </a:rPr>
                        <a:t>DL #12: Promoting Engagement for Students with Significant Cognitive Disabilities on Group Learning Platforms</a:t>
                      </a:r>
                      <a:endParaRPr sz="2200" u="none" strike="noStrike" cap="none" normalizeH="0" dirty="0">
                        <a:latin typeface="Arial" panose="020B0604020202020204" pitchFamily="34" charset="0"/>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0432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DL #13: Distance Learning is Emotional Work: Tips for Parents and Caregivers</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1733853687"/>
                  </a:ext>
                </a:extLst>
              </a:tr>
              <a:tr h="50432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DL #14: Teachers: Understand and Communicate about Emotions to Support Deep Learning</a:t>
                      </a: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2149792575"/>
                  </a:ext>
                </a:extLst>
              </a:tr>
              <a:tr h="50432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The entire Distance Learning Series is available online</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2600" marR="62600" marT="62600" marB="626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4282787564"/>
                  </a:ext>
                </a:extLst>
              </a:tr>
            </a:tbl>
          </a:graphicData>
        </a:graphic>
      </p:graphicFrame>
      <p:pic>
        <p:nvPicPr>
          <p:cNvPr id="123" name="Google Shape;123;g85021f048d_7_4" descr="Ties Center logo"/>
          <p:cNvPicPr preferRelativeResize="0"/>
          <p:nvPr/>
        </p:nvPicPr>
        <p:blipFill rotWithShape="1">
          <a:blip r:embed="rId4">
            <a:alphaModFix/>
          </a:blip>
          <a:srcRect/>
          <a:stretch/>
        </p:blipFill>
        <p:spPr>
          <a:xfrm>
            <a:off x="152400" y="280100"/>
            <a:ext cx="2576275" cy="1262153"/>
          </a:xfrm>
          <a:prstGeom prst="rect">
            <a:avLst/>
          </a:prstGeom>
          <a:noFill/>
          <a:ln>
            <a:noFill/>
          </a:ln>
        </p:spPr>
      </p:pic>
    </p:spTree>
    <p:extLst>
      <p:ext uri="{BB962C8B-B14F-4D97-AF65-F5344CB8AC3E}">
        <p14:creationId xmlns:p14="http://schemas.microsoft.com/office/powerpoint/2010/main" val="190222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6" descr="Begin with the end in mind"/>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3600" b="1" dirty="0">
                <a:solidFill>
                  <a:srgbClr val="745FA8"/>
                </a:solidFill>
              </a:rPr>
              <a:t>Begin with the end in mind</a:t>
            </a:r>
            <a:endParaRPr sz="3600" b="1" dirty="0">
              <a:solidFill>
                <a:srgbClr val="745FA8"/>
              </a:solidFill>
            </a:endParaRPr>
          </a:p>
        </p:txBody>
      </p:sp>
      <p:pic>
        <p:nvPicPr>
          <p:cNvPr id="398" name="Google Shape;398;p46" descr="To plan for distance learning, schools must start with a long-term vision for each students and use backwards design. What are the top priorities for students to learn and achieve this year?&#10;&#10;Next, schools must collaborate with families at home. Students should participate in routines and transitions, engage in grade level academic work and other essential skills, and interact with others. &#10;&#10;Continuity is also important. To the greatest extent possible, instructional teams should use the same no-tech, low-tech, and high-tech instructional tools and strategies that would be used in a school setting. This builds continuity for the learner. &#10;&#10;Data collection is also important so that both the school and home know how the student is progressing. Data must be collected through multiple means. And data collection for families shuld be straight forward, streamlines, and reasonable. &#10;&#10;Finally, building capacity and independence of the student, all instructional team members, and the family members will support learning. This creates a solid platform for collaborating to make instructional adjustments that continue to focus on achieving the learning priorities. "/>
          <p:cNvPicPr preferRelativeResize="0"/>
          <p:nvPr/>
        </p:nvPicPr>
        <p:blipFill rotWithShape="1">
          <a:blip r:embed="rId3">
            <a:alphaModFix/>
          </a:blip>
          <a:srcRect/>
          <a:stretch/>
        </p:blipFill>
        <p:spPr>
          <a:xfrm>
            <a:off x="4231500" y="115433"/>
            <a:ext cx="3601734" cy="6627133"/>
          </a:xfrm>
          <a:prstGeom prst="rect">
            <a:avLst/>
          </a:prstGeom>
          <a:noFill/>
          <a:ln>
            <a:noFill/>
          </a:ln>
        </p:spPr>
      </p:pic>
      <p:pic>
        <p:nvPicPr>
          <p:cNvPr id="400" name="Google Shape;400;p46" descr="This photo shows a student learning in a school setting."/>
          <p:cNvPicPr preferRelativeResize="0"/>
          <p:nvPr/>
        </p:nvPicPr>
        <p:blipFill>
          <a:blip r:embed="rId4">
            <a:alphaModFix/>
          </a:blip>
          <a:stretch>
            <a:fillRect/>
          </a:stretch>
        </p:blipFill>
        <p:spPr>
          <a:xfrm>
            <a:off x="966866" y="896545"/>
            <a:ext cx="2959100" cy="3945480"/>
          </a:xfrm>
          <a:prstGeom prst="rect">
            <a:avLst/>
          </a:prstGeom>
          <a:noFill/>
          <a:ln>
            <a:noFill/>
          </a:ln>
        </p:spPr>
      </p:pic>
      <p:pic>
        <p:nvPicPr>
          <p:cNvPr id="401" name="Google Shape;401;p46" descr="This photo shows a student learning in a home setting."/>
          <p:cNvPicPr preferRelativeResize="0"/>
          <p:nvPr/>
        </p:nvPicPr>
        <p:blipFill>
          <a:blip r:embed="rId5">
            <a:alphaModFix/>
          </a:blip>
          <a:stretch>
            <a:fillRect/>
          </a:stretch>
        </p:blipFill>
        <p:spPr>
          <a:xfrm>
            <a:off x="8138768" y="881817"/>
            <a:ext cx="2959098" cy="3974936"/>
          </a:xfrm>
          <a:prstGeom prst="rect">
            <a:avLst/>
          </a:prstGeom>
          <a:noFill/>
          <a:ln>
            <a:noFill/>
          </a:ln>
        </p:spPr>
      </p:pic>
      <p:sp>
        <p:nvSpPr>
          <p:cNvPr id="402" name="Google Shape;402;p46" descr="Decorative"/>
          <p:cNvSpPr/>
          <p:nvPr/>
        </p:nvSpPr>
        <p:spPr>
          <a:xfrm>
            <a:off x="496956" y="5241325"/>
            <a:ext cx="176100" cy="905100"/>
          </a:xfrm>
          <a:prstGeom prst="rect">
            <a:avLst/>
          </a:prstGeom>
          <a:solidFill>
            <a:srgbClr val="B1C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1" name="Google Shape;397;p46" descr="Begin with the end in mind">
            <a:extLst>
              <a:ext uri="{FF2B5EF4-FFF2-40B4-BE49-F238E27FC236}">
                <a16:creationId xmlns:a16="http://schemas.microsoft.com/office/drawing/2014/main" id="{4985205A-1A72-4B57-8E78-C18A24812C86}"/>
              </a:ext>
            </a:extLst>
          </p:cNvPr>
          <p:cNvSpPr txBox="1">
            <a:spLocks noGrp="1"/>
          </p:cNvSpPr>
          <p:nvPr/>
        </p:nvSpPr>
        <p:spPr>
          <a:xfrm>
            <a:off x="726931" y="4912075"/>
            <a:ext cx="3601500" cy="1563600"/>
          </a:xfrm>
          <a:prstGeom prst="rect">
            <a:avLst/>
          </a:prstGeom>
          <a:noFill/>
          <a:ln>
            <a:noFill/>
          </a:ln>
          <a:effectLst/>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000" kern="1200">
                <a:solidFill>
                  <a:schemeClr val="bg1"/>
                </a:solidFill>
                <a:latin typeface="Century Gothic" panose="020B0502020202020204" pitchFamily="34" charset="0"/>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marL="0" lvl="0" indent="0" algn="l" rtl="0">
              <a:lnSpc>
                <a:spcPct val="100000"/>
              </a:lnSpc>
              <a:spcBef>
                <a:spcPts val="0"/>
              </a:spcBef>
              <a:spcAft>
                <a:spcPts val="0"/>
              </a:spcAft>
              <a:buSzPts val="3700"/>
              <a:buNone/>
            </a:pPr>
            <a:r>
              <a:rPr lang="en-US" sz="3600" b="1" dirty="0">
                <a:solidFill>
                  <a:srgbClr val="745FA8"/>
                </a:solidFill>
              </a:rPr>
              <a:t>Begin with the end in mind</a:t>
            </a:r>
            <a:endParaRPr sz="3600" b="1" dirty="0">
              <a:solidFill>
                <a:srgbClr val="745FA8"/>
              </a:solidFill>
            </a:endParaRPr>
          </a:p>
        </p:txBody>
      </p:sp>
    </p:spTree>
    <p:extLst>
      <p:ext uri="{BB962C8B-B14F-4D97-AF65-F5344CB8AC3E}">
        <p14:creationId xmlns:p14="http://schemas.microsoft.com/office/powerpoint/2010/main" val="2672963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3" name="Title 2" descr="Video Series for Parents: Helping My Child with: "/>
          <p:cNvSpPr>
            <a:spLocks noGrp="1"/>
          </p:cNvSpPr>
          <p:nvPr>
            <p:ph type="title"/>
          </p:nvPr>
        </p:nvSpPr>
        <p:spPr/>
        <p:txBody>
          <a:bodyPr/>
          <a:lstStyle/>
          <a:p>
            <a:r>
              <a:rPr lang="en-US"/>
              <a:t>Video Series for Parents: Helping My Child with: </a:t>
            </a:r>
            <a:endParaRPr lang="en-US" dirty="0"/>
          </a:p>
        </p:txBody>
      </p:sp>
      <p:sp>
        <p:nvSpPr>
          <p:cNvPr id="6" name="Text Placeholder 5" descr="The video series will include:&#10;Routines at Home;&#10;Communication at Home;&#10;Academics at Home;&#10;Foundations of Reading at Home;&#10;Reading at Home;&#10;Foundations of Math While at Home;&#10;Math While at Home;&#10;Foundations of Writing While at Home;&#10;Writing While at Home;&#10;By Checking Progress in Knowledge and Behavior at Home&#10;"/>
          <p:cNvSpPr>
            <a:spLocks noGrp="1"/>
          </p:cNvSpPr>
          <p:nvPr>
            <p:ph idx="1"/>
          </p:nvPr>
        </p:nvSpPr>
        <p:spPr/>
        <p:txBody>
          <a:bodyPr>
            <a:normAutofit fontScale="40000" lnSpcReduction="20000"/>
          </a:bodyPr>
          <a:lstStyle/>
          <a:p>
            <a:pPr lvl="0" indent="-457200">
              <a:buFont typeface="Arial" panose="020B0604020202020204" pitchFamily="34" charset="0"/>
              <a:buChar char="•"/>
            </a:pPr>
            <a:r>
              <a:rPr lang="en-US" dirty="0"/>
              <a:t>Routines at Home</a:t>
            </a:r>
          </a:p>
          <a:p>
            <a:pPr lvl="0" indent="-457200">
              <a:buFont typeface="Arial" panose="020B0604020202020204" pitchFamily="34" charset="0"/>
              <a:buChar char="•"/>
            </a:pPr>
            <a:r>
              <a:rPr lang="en-US" dirty="0"/>
              <a:t>Communication at Home</a:t>
            </a:r>
          </a:p>
          <a:p>
            <a:pPr lvl="0" indent="-457200">
              <a:buFont typeface="Arial" panose="020B0604020202020204" pitchFamily="34" charset="0"/>
              <a:buChar char="•"/>
            </a:pPr>
            <a:r>
              <a:rPr lang="en-US" dirty="0"/>
              <a:t>Academics at Home</a:t>
            </a:r>
          </a:p>
          <a:p>
            <a:pPr lvl="0" indent="-457200">
              <a:buFont typeface="Arial" panose="020B0604020202020204" pitchFamily="34" charset="0"/>
              <a:buChar char="•"/>
            </a:pPr>
            <a:r>
              <a:rPr lang="en-US" dirty="0"/>
              <a:t>Foundations of Reading at Home</a:t>
            </a:r>
          </a:p>
          <a:p>
            <a:pPr lvl="0" indent="-457200">
              <a:buFont typeface="Arial" panose="020B0604020202020204" pitchFamily="34" charset="0"/>
              <a:buChar char="•"/>
            </a:pPr>
            <a:r>
              <a:rPr lang="en-US" dirty="0"/>
              <a:t>Reading at Home</a:t>
            </a:r>
          </a:p>
          <a:p>
            <a:pPr lvl="0" indent="-457200">
              <a:buFont typeface="Arial" panose="020B0604020202020204" pitchFamily="34" charset="0"/>
              <a:buChar char="•"/>
            </a:pPr>
            <a:r>
              <a:rPr lang="en-US" dirty="0"/>
              <a:t>Foundations of Math While at Home</a:t>
            </a:r>
          </a:p>
          <a:p>
            <a:pPr lvl="0" indent="-457200">
              <a:buFont typeface="Arial" panose="020B0604020202020204" pitchFamily="34" charset="0"/>
              <a:buChar char="•"/>
            </a:pPr>
            <a:r>
              <a:rPr lang="en-US" dirty="0"/>
              <a:t>Math While at Home</a:t>
            </a:r>
          </a:p>
          <a:p>
            <a:pPr lvl="0" indent="-457200">
              <a:buFont typeface="Arial" panose="020B0604020202020204" pitchFamily="34" charset="0"/>
              <a:buChar char="•"/>
            </a:pPr>
            <a:r>
              <a:rPr lang="en-US" dirty="0"/>
              <a:t>Foundations of Writing While at Home</a:t>
            </a:r>
          </a:p>
          <a:p>
            <a:pPr lvl="0" indent="-457200">
              <a:buFont typeface="Arial" panose="020B0604020202020204" pitchFamily="34" charset="0"/>
              <a:buChar char="•"/>
            </a:pPr>
            <a:r>
              <a:rPr lang="en-US" dirty="0"/>
              <a:t>Writing While at Home</a:t>
            </a:r>
          </a:p>
          <a:p>
            <a:pPr lvl="0" indent="-457200">
              <a:buFont typeface="Arial" panose="020B0604020202020204" pitchFamily="34" charset="0"/>
              <a:buChar char="•"/>
            </a:pPr>
            <a:r>
              <a:rPr lang="en-US" dirty="0"/>
              <a:t>By Checking Progress in Knowledge and Behavior at Home</a:t>
            </a:r>
          </a:p>
        </p:txBody>
      </p:sp>
    </p:spTree>
    <p:extLst>
      <p:ext uri="{BB962C8B-B14F-4D97-AF65-F5344CB8AC3E}">
        <p14:creationId xmlns:p14="http://schemas.microsoft.com/office/powerpoint/2010/main" val="389585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y Bae's photo">
            <a:extLst>
              <a:ext uri="{FF2B5EF4-FFF2-40B4-BE49-F238E27FC236}">
                <a16:creationId xmlns:a16="http://schemas.microsoft.com/office/drawing/2014/main" id="{52381705-F788-4A8E-A073-E9ABCF52570E}"/>
              </a:ext>
            </a:extLst>
          </p:cNvPr>
          <p:cNvPicPr>
            <a:picLocks noChangeAspect="1"/>
          </p:cNvPicPr>
          <p:nvPr/>
        </p:nvPicPr>
        <p:blipFill>
          <a:blip r:embed="rId3"/>
          <a:stretch>
            <a:fillRect/>
          </a:stretch>
        </p:blipFill>
        <p:spPr>
          <a:xfrm>
            <a:off x="8763002" y="1408339"/>
            <a:ext cx="2057400" cy="2428875"/>
          </a:xfrm>
          <a:prstGeom prst="rect">
            <a:avLst/>
          </a:prstGeom>
        </p:spPr>
      </p:pic>
      <p:pic>
        <p:nvPicPr>
          <p:cNvPr id="7" name="Picture 6" descr="Leslie Fox's photo">
            <a:extLst>
              <a:ext uri="{FF2B5EF4-FFF2-40B4-BE49-F238E27FC236}">
                <a16:creationId xmlns:a16="http://schemas.microsoft.com/office/drawing/2014/main" id="{58D69CD1-052C-4271-839C-3E71E285A092}"/>
              </a:ext>
            </a:extLst>
          </p:cNvPr>
          <p:cNvPicPr>
            <a:picLocks noChangeAspect="1"/>
          </p:cNvPicPr>
          <p:nvPr/>
        </p:nvPicPr>
        <p:blipFill>
          <a:blip r:embed="rId4"/>
          <a:stretch>
            <a:fillRect/>
          </a:stretch>
        </p:blipFill>
        <p:spPr>
          <a:xfrm>
            <a:off x="5143501" y="1447800"/>
            <a:ext cx="1600200" cy="2349954"/>
          </a:xfrm>
          <a:prstGeom prst="rect">
            <a:avLst/>
          </a:prstGeom>
        </p:spPr>
      </p:pic>
      <p:pic>
        <p:nvPicPr>
          <p:cNvPr id="3" name="Picture 2" descr="Julia Martin Eile's Photo">
            <a:extLst>
              <a:ext uri="{FF2B5EF4-FFF2-40B4-BE49-F238E27FC236}">
                <a16:creationId xmlns:a16="http://schemas.microsoft.com/office/drawing/2014/main" id="{2A6352D1-7768-43F5-9C46-BEB2689EEB32}"/>
              </a:ext>
            </a:extLst>
          </p:cNvPr>
          <p:cNvPicPr>
            <a:picLocks noChangeAspect="1"/>
          </p:cNvPicPr>
          <p:nvPr/>
        </p:nvPicPr>
        <p:blipFill>
          <a:blip r:embed="rId5"/>
          <a:stretch>
            <a:fillRect/>
          </a:stretch>
        </p:blipFill>
        <p:spPr>
          <a:xfrm>
            <a:off x="1219200" y="1387785"/>
            <a:ext cx="1905000" cy="2457450"/>
          </a:xfrm>
          <a:prstGeom prst="rect">
            <a:avLst/>
          </a:prstGeom>
        </p:spPr>
      </p:pic>
      <p:sp>
        <p:nvSpPr>
          <p:cNvPr id="8" name="Text Placeholder 8">
            <a:extLst>
              <a:ext uri="{FF2B5EF4-FFF2-40B4-BE49-F238E27FC236}">
                <a16:creationId xmlns:a16="http://schemas.microsoft.com/office/drawing/2014/main" id="{B8ACC61F-BDB5-4F19-B2A5-F1CEA036A141}"/>
              </a:ext>
            </a:extLst>
          </p:cNvPr>
          <p:cNvSpPr txBox="1">
            <a:spLocks/>
          </p:cNvSpPr>
          <p:nvPr/>
        </p:nvSpPr>
        <p:spPr>
          <a:xfrm>
            <a:off x="4015583" y="4014441"/>
            <a:ext cx="3932237" cy="3582988"/>
          </a:xfrm>
          <a:prstGeom prst="rect">
            <a:avLst/>
          </a:prstGeom>
          <a:effectLst/>
        </p:spPr>
        <p:txBody>
          <a:bodyPr vert="horz" lIns="91440" tIns="45720" rIns="91440" bIns="45720" rtlCol="0">
            <a:normAutofit/>
          </a:bodyPr>
          <a:lstStyle>
            <a:lvl1pPr marL="0" indent="0" algn="l" defTabSz="914400" rtl="0" eaLnBrk="1" latinLnBrk="0" hangingPunct="1">
              <a:lnSpc>
                <a:spcPct val="100000"/>
              </a:lnSpc>
              <a:spcBef>
                <a:spcPts val="2400"/>
              </a:spcBef>
              <a:buClr>
                <a:srgbClr val="6EC940"/>
              </a:buClr>
              <a:buFont typeface="Wingdings 3" panose="05040102010807070707" pitchFamily="18" charset="2"/>
              <a:buNone/>
              <a:defRPr sz="1800" kern="1200">
                <a:solidFill>
                  <a:srgbClr val="2D8700"/>
                </a:solidFill>
                <a:latin typeface="Century Gothic" panose="020B0502020202020204" pitchFamily="34" charset="0"/>
                <a:ea typeface="+mn-ea"/>
                <a:cs typeface="+mn-cs"/>
              </a:defRPr>
            </a:lvl1pPr>
            <a:lvl2pPr marL="457200" indent="0" algn="l" defTabSz="914400" rtl="0" eaLnBrk="1" latinLnBrk="0" hangingPunct="1">
              <a:lnSpc>
                <a:spcPct val="100000"/>
              </a:lnSpc>
              <a:spcBef>
                <a:spcPts val="1200"/>
              </a:spcBef>
              <a:buClr>
                <a:srgbClr val="6EC940"/>
              </a:buClr>
              <a:buFont typeface="Arial" panose="020B0604020202020204" pitchFamily="34" charset="0"/>
              <a:buNone/>
              <a:defRPr sz="1400" kern="1200">
                <a:solidFill>
                  <a:srgbClr val="345065"/>
                </a:solidFill>
                <a:latin typeface="Century Gothic" panose="020B0502020202020204" pitchFamily="34" charset="0"/>
                <a:ea typeface="+mn-ea"/>
                <a:cs typeface="+mn-cs"/>
              </a:defRPr>
            </a:lvl2pPr>
            <a:lvl3pPr marL="914400" indent="0" algn="l" defTabSz="914400" rtl="0" eaLnBrk="1" latinLnBrk="0" hangingPunct="1">
              <a:lnSpc>
                <a:spcPct val="100000"/>
              </a:lnSpc>
              <a:spcBef>
                <a:spcPts val="600"/>
              </a:spcBef>
              <a:buClr>
                <a:srgbClr val="6EC940"/>
              </a:buClr>
              <a:buFont typeface="Arial" panose="020B0604020202020204" pitchFamily="34" charset="0"/>
              <a:buNone/>
              <a:defRPr sz="1200" kern="1200">
                <a:solidFill>
                  <a:srgbClr val="345065"/>
                </a:solidFill>
                <a:latin typeface="Century Gothic" panose="020B0502020202020204" pitchFamily="34" charset="0"/>
                <a:ea typeface="+mn-ea"/>
                <a:cs typeface="+mn-cs"/>
              </a:defRPr>
            </a:lvl3pPr>
            <a:lvl4pPr marL="13716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4pPr>
            <a:lvl5pPr marL="18288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Leslie Fox</a:t>
            </a:r>
          </a:p>
          <a:p>
            <a:pPr algn="ctr"/>
            <a:r>
              <a:rPr lang="en-US" dirty="0"/>
              <a:t> Monitoring and State Improvement Planning (MSIP)  Division of the Office of Special Education Programs</a:t>
            </a:r>
          </a:p>
        </p:txBody>
      </p:sp>
      <p:sp>
        <p:nvSpPr>
          <p:cNvPr id="10" name="Text Placeholder 8">
            <a:extLst>
              <a:ext uri="{FF2B5EF4-FFF2-40B4-BE49-F238E27FC236}">
                <a16:creationId xmlns:a16="http://schemas.microsoft.com/office/drawing/2014/main" id="{2CE6320B-577F-4874-9EC7-25E356D031D4}"/>
              </a:ext>
            </a:extLst>
          </p:cNvPr>
          <p:cNvSpPr txBox="1">
            <a:spLocks/>
          </p:cNvSpPr>
          <p:nvPr/>
        </p:nvSpPr>
        <p:spPr>
          <a:xfrm>
            <a:off x="7825584" y="4053901"/>
            <a:ext cx="3932237" cy="3582988"/>
          </a:xfrm>
          <a:prstGeom prst="rect">
            <a:avLst/>
          </a:prstGeom>
          <a:effectLst/>
        </p:spPr>
        <p:txBody>
          <a:bodyPr vert="horz" lIns="91440" tIns="45720" rIns="91440" bIns="45720" rtlCol="0">
            <a:normAutofit/>
          </a:bodyPr>
          <a:lstStyle>
            <a:lvl1pPr marL="0" indent="0" algn="l" defTabSz="914400" rtl="0" eaLnBrk="1" latinLnBrk="0" hangingPunct="1">
              <a:lnSpc>
                <a:spcPct val="100000"/>
              </a:lnSpc>
              <a:spcBef>
                <a:spcPts val="2400"/>
              </a:spcBef>
              <a:buClr>
                <a:srgbClr val="6EC940"/>
              </a:buClr>
              <a:buFont typeface="Wingdings 3" panose="05040102010807070707" pitchFamily="18" charset="2"/>
              <a:buNone/>
              <a:defRPr sz="1800" kern="1200">
                <a:solidFill>
                  <a:srgbClr val="2D8700"/>
                </a:solidFill>
                <a:latin typeface="Century Gothic" panose="020B0502020202020204" pitchFamily="34" charset="0"/>
                <a:ea typeface="+mn-ea"/>
                <a:cs typeface="+mn-cs"/>
              </a:defRPr>
            </a:lvl1pPr>
            <a:lvl2pPr marL="457200" indent="0" algn="l" defTabSz="914400" rtl="0" eaLnBrk="1" latinLnBrk="0" hangingPunct="1">
              <a:lnSpc>
                <a:spcPct val="100000"/>
              </a:lnSpc>
              <a:spcBef>
                <a:spcPts val="1200"/>
              </a:spcBef>
              <a:buClr>
                <a:srgbClr val="6EC940"/>
              </a:buClr>
              <a:buFont typeface="Arial" panose="020B0604020202020204" pitchFamily="34" charset="0"/>
              <a:buNone/>
              <a:defRPr sz="1400" kern="1200">
                <a:solidFill>
                  <a:srgbClr val="345065"/>
                </a:solidFill>
                <a:latin typeface="Century Gothic" panose="020B0502020202020204" pitchFamily="34" charset="0"/>
                <a:ea typeface="+mn-ea"/>
                <a:cs typeface="+mn-cs"/>
              </a:defRPr>
            </a:lvl2pPr>
            <a:lvl3pPr marL="914400" indent="0" algn="l" defTabSz="914400" rtl="0" eaLnBrk="1" latinLnBrk="0" hangingPunct="1">
              <a:lnSpc>
                <a:spcPct val="100000"/>
              </a:lnSpc>
              <a:spcBef>
                <a:spcPts val="600"/>
              </a:spcBef>
              <a:buClr>
                <a:srgbClr val="6EC940"/>
              </a:buClr>
              <a:buFont typeface="Arial" panose="020B0604020202020204" pitchFamily="34" charset="0"/>
              <a:buNone/>
              <a:defRPr sz="1200" kern="1200">
                <a:solidFill>
                  <a:srgbClr val="345065"/>
                </a:solidFill>
                <a:latin typeface="Century Gothic" panose="020B0502020202020204" pitchFamily="34" charset="0"/>
                <a:ea typeface="+mn-ea"/>
                <a:cs typeface="+mn-cs"/>
              </a:defRPr>
            </a:lvl3pPr>
            <a:lvl4pPr marL="13716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4pPr>
            <a:lvl5pPr marL="18288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Amy Bae</a:t>
            </a:r>
          </a:p>
          <a:p>
            <a:pPr algn="ctr"/>
            <a:r>
              <a:rPr lang="en-US" dirty="0"/>
              <a:t>Research to Practice (RTP) Division of the Office of Special Education Programs</a:t>
            </a:r>
          </a:p>
        </p:txBody>
      </p:sp>
      <p:sp>
        <p:nvSpPr>
          <p:cNvPr id="11" name="Text Placeholder 8">
            <a:extLst>
              <a:ext uri="{FF2B5EF4-FFF2-40B4-BE49-F238E27FC236}">
                <a16:creationId xmlns:a16="http://schemas.microsoft.com/office/drawing/2014/main" id="{FA8B89AD-1C1B-4081-AE6F-80B7F5960EE6}"/>
              </a:ext>
            </a:extLst>
          </p:cNvPr>
          <p:cNvSpPr txBox="1">
            <a:spLocks/>
          </p:cNvSpPr>
          <p:nvPr/>
        </p:nvSpPr>
        <p:spPr>
          <a:xfrm>
            <a:off x="205582" y="4145401"/>
            <a:ext cx="3932237" cy="3582988"/>
          </a:xfrm>
          <a:prstGeom prst="rect">
            <a:avLst/>
          </a:prstGeom>
          <a:effectLst/>
        </p:spPr>
        <p:txBody>
          <a:bodyPr vert="horz" lIns="91440" tIns="45720" rIns="91440" bIns="45720" rtlCol="0">
            <a:normAutofit/>
          </a:bodyPr>
          <a:lstStyle>
            <a:lvl1pPr marL="0" indent="0" algn="l" defTabSz="914400" rtl="0" eaLnBrk="1" latinLnBrk="0" hangingPunct="1">
              <a:lnSpc>
                <a:spcPct val="100000"/>
              </a:lnSpc>
              <a:spcBef>
                <a:spcPts val="2400"/>
              </a:spcBef>
              <a:buClr>
                <a:srgbClr val="6EC940"/>
              </a:buClr>
              <a:buFont typeface="Wingdings 3" panose="05040102010807070707" pitchFamily="18" charset="2"/>
              <a:buNone/>
              <a:defRPr sz="1800" kern="1200">
                <a:solidFill>
                  <a:srgbClr val="2D8700"/>
                </a:solidFill>
                <a:latin typeface="Century Gothic" panose="020B0502020202020204" pitchFamily="34" charset="0"/>
                <a:ea typeface="+mn-ea"/>
                <a:cs typeface="+mn-cs"/>
              </a:defRPr>
            </a:lvl1pPr>
            <a:lvl2pPr marL="457200" indent="0" algn="l" defTabSz="914400" rtl="0" eaLnBrk="1" latinLnBrk="0" hangingPunct="1">
              <a:lnSpc>
                <a:spcPct val="100000"/>
              </a:lnSpc>
              <a:spcBef>
                <a:spcPts val="1200"/>
              </a:spcBef>
              <a:buClr>
                <a:srgbClr val="6EC940"/>
              </a:buClr>
              <a:buFont typeface="Arial" panose="020B0604020202020204" pitchFamily="34" charset="0"/>
              <a:buNone/>
              <a:defRPr sz="1400" kern="1200">
                <a:solidFill>
                  <a:srgbClr val="345065"/>
                </a:solidFill>
                <a:latin typeface="Century Gothic" panose="020B0502020202020204" pitchFamily="34" charset="0"/>
                <a:ea typeface="+mn-ea"/>
                <a:cs typeface="+mn-cs"/>
              </a:defRPr>
            </a:lvl2pPr>
            <a:lvl3pPr marL="914400" indent="0" algn="l" defTabSz="914400" rtl="0" eaLnBrk="1" latinLnBrk="0" hangingPunct="1">
              <a:lnSpc>
                <a:spcPct val="100000"/>
              </a:lnSpc>
              <a:spcBef>
                <a:spcPts val="600"/>
              </a:spcBef>
              <a:buClr>
                <a:srgbClr val="6EC940"/>
              </a:buClr>
              <a:buFont typeface="Arial" panose="020B0604020202020204" pitchFamily="34" charset="0"/>
              <a:buNone/>
              <a:defRPr sz="1200" kern="1200">
                <a:solidFill>
                  <a:srgbClr val="345065"/>
                </a:solidFill>
                <a:latin typeface="Century Gothic" panose="020B0502020202020204" pitchFamily="34" charset="0"/>
                <a:ea typeface="+mn-ea"/>
                <a:cs typeface="+mn-cs"/>
              </a:defRPr>
            </a:lvl3pPr>
            <a:lvl4pPr marL="13716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4pPr>
            <a:lvl5pPr marL="1828800" indent="0" algn="l" defTabSz="914400" rtl="0" eaLnBrk="1" latinLnBrk="0" hangingPunct="1">
              <a:lnSpc>
                <a:spcPct val="100000"/>
              </a:lnSpc>
              <a:spcBef>
                <a:spcPts val="600"/>
              </a:spcBef>
              <a:buClr>
                <a:srgbClr val="6EC940"/>
              </a:buClr>
              <a:buFont typeface="Arial" panose="020B0604020202020204" pitchFamily="34" charset="0"/>
              <a:buNone/>
              <a:defRPr sz="1000" kern="1200">
                <a:solidFill>
                  <a:srgbClr val="345065"/>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Julia Martin Eile</a:t>
            </a:r>
          </a:p>
          <a:p>
            <a:pPr algn="ctr"/>
            <a:r>
              <a:rPr lang="en-US" dirty="0"/>
              <a:t>Research to Practice (RTP) Division of the Office of Special Education Programs</a:t>
            </a:r>
          </a:p>
        </p:txBody>
      </p:sp>
      <p:sp>
        <p:nvSpPr>
          <p:cNvPr id="12" name="Title 1" descr="OSEP Staff">
            <a:extLst>
              <a:ext uri="{FF2B5EF4-FFF2-40B4-BE49-F238E27FC236}">
                <a16:creationId xmlns:a16="http://schemas.microsoft.com/office/drawing/2014/main" id="{A5A3006A-0340-4D0F-8CBB-553CA91A5CDC}"/>
              </a:ext>
            </a:extLst>
          </p:cNvPr>
          <p:cNvSpPr txBox="1">
            <a:spLocks/>
          </p:cNvSpPr>
          <p:nvPr/>
        </p:nvSpPr>
        <p:spPr>
          <a:xfrm>
            <a:off x="312105" y="19730"/>
            <a:ext cx="10944225" cy="672111"/>
          </a:xfrm>
          <a:prstGeom prst="rect">
            <a:avLst/>
          </a:prstGeom>
        </p:spPr>
        <p:txBody>
          <a:bodyPr/>
          <a:lst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a:lstStyle>
          <a:p>
            <a:endParaRPr lang="en-US" dirty="0"/>
          </a:p>
        </p:txBody>
      </p:sp>
      <p:sp>
        <p:nvSpPr>
          <p:cNvPr id="13" name="Title 12">
            <a:extLst>
              <a:ext uri="{FF2B5EF4-FFF2-40B4-BE49-F238E27FC236}">
                <a16:creationId xmlns:a16="http://schemas.microsoft.com/office/drawing/2014/main" id="{5EBDC28C-8921-4412-8C8E-B9121FDEA2E8}"/>
              </a:ext>
            </a:extLst>
          </p:cNvPr>
          <p:cNvSpPr>
            <a:spLocks noGrp="1"/>
          </p:cNvSpPr>
          <p:nvPr>
            <p:ph type="title"/>
          </p:nvPr>
        </p:nvSpPr>
        <p:spPr/>
        <p:txBody>
          <a:bodyPr/>
          <a:lstStyle/>
          <a:p>
            <a:r>
              <a:rPr lang="en-US" dirty="0"/>
              <a:t>OSEP Staff: </a:t>
            </a:r>
          </a:p>
        </p:txBody>
      </p:sp>
    </p:spTree>
    <p:extLst>
      <p:ext uri="{BB962C8B-B14F-4D97-AF65-F5344CB8AC3E}">
        <p14:creationId xmlns:p14="http://schemas.microsoft.com/office/powerpoint/2010/main" val="331625973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8" descr="Video 1: Helping Your Child with Routines at Home"/>
          <p:cNvSpPr txBox="1">
            <a:spLocks noGrp="1"/>
          </p:cNvSpPr>
          <p:nvPr>
            <p:ph type="title"/>
          </p:nvPr>
        </p:nvSpPr>
        <p:spPr>
          <a:xfrm>
            <a:off x="242676" y="203850"/>
            <a:ext cx="11112600" cy="1385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400"/>
              <a:buFont typeface="Arial"/>
              <a:buNone/>
            </a:pPr>
            <a:r>
              <a:rPr lang="en-US" sz="4800" dirty="0">
                <a:solidFill>
                  <a:srgbClr val="FFFFFF"/>
                </a:solidFill>
              </a:rPr>
              <a:t>Video 1: Helping Your Child with Routines at Home</a:t>
            </a:r>
            <a:endParaRPr sz="4800" dirty="0">
              <a:solidFill>
                <a:srgbClr val="FFFFFF"/>
              </a:solidFill>
            </a:endParaRPr>
          </a:p>
        </p:txBody>
      </p:sp>
      <p:pic>
        <p:nvPicPr>
          <p:cNvPr id="416" name="Google Shape;416;p48" descr="Why is it important to set up routines for your child while at home?&#10;&#10;How do you set up routines for your child at home?&#10;&#10;What support can you ask for from your child's instructional team?"/>
          <p:cNvPicPr preferRelativeResize="0"/>
          <p:nvPr/>
        </p:nvPicPr>
        <p:blipFill>
          <a:blip r:embed="rId3">
            <a:alphaModFix/>
          </a:blip>
          <a:stretch>
            <a:fillRect/>
          </a:stretch>
        </p:blipFill>
        <p:spPr>
          <a:xfrm>
            <a:off x="6435450" y="2523714"/>
            <a:ext cx="5183100" cy="2615811"/>
          </a:xfrm>
          <a:prstGeom prst="rect">
            <a:avLst/>
          </a:prstGeom>
          <a:noFill/>
          <a:ln>
            <a:noFill/>
          </a:ln>
        </p:spPr>
      </p:pic>
      <p:pic>
        <p:nvPicPr>
          <p:cNvPr id="415" name="Google Shape;415;p48" descr="This photo shows a parent and their two children at home eating a meal together."/>
          <p:cNvPicPr preferRelativeResize="0"/>
          <p:nvPr/>
        </p:nvPicPr>
        <p:blipFill>
          <a:blip r:embed="rId4">
            <a:alphaModFix/>
          </a:blip>
          <a:stretch>
            <a:fillRect/>
          </a:stretch>
        </p:blipFill>
        <p:spPr>
          <a:xfrm>
            <a:off x="521025" y="2621125"/>
            <a:ext cx="5381350" cy="2421000"/>
          </a:xfrm>
          <a:prstGeom prst="rect">
            <a:avLst/>
          </a:prstGeom>
          <a:noFill/>
          <a:ln>
            <a:noFill/>
          </a:ln>
        </p:spPr>
      </p:pic>
    </p:spTree>
    <p:extLst>
      <p:ext uri="{BB962C8B-B14F-4D97-AF65-F5344CB8AC3E}">
        <p14:creationId xmlns:p14="http://schemas.microsoft.com/office/powerpoint/2010/main" val="82113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tensive TA:  Examples of Remote Work"/>
          <p:cNvSpPr>
            <a:spLocks noGrp="1"/>
          </p:cNvSpPr>
          <p:nvPr>
            <p:ph type="title"/>
          </p:nvPr>
        </p:nvSpPr>
        <p:spPr/>
        <p:txBody>
          <a:bodyPr/>
          <a:lstStyle/>
          <a:p>
            <a:r>
              <a:rPr lang="en-US" sz="4000" dirty="0"/>
              <a:t>Intensive TA:  Examples of Remote Work</a:t>
            </a:r>
          </a:p>
        </p:txBody>
      </p:sp>
      <p:sp>
        <p:nvSpPr>
          <p:cNvPr id="4" name="TextBox 3" descr="State Level:  Joined the Washington State Special Education Reopening Workgroup to create their Special Education Guidance Document.&#10;&#10;District Level:  Created qualtrics version of an LRE Self-assessment and supported data analysis and discussion to identify action priorities and create improvement plans.&#10;&#10;Focus School Level:  Support connection between district priorities and school improvement plans and agree upon a plan for professional development and coaching."/>
          <p:cNvSpPr txBox="1"/>
          <p:nvPr/>
        </p:nvSpPr>
        <p:spPr>
          <a:xfrm>
            <a:off x="336644" y="1856096"/>
            <a:ext cx="11518711" cy="4095480"/>
          </a:xfrm>
          <a:prstGeom prst="rect">
            <a:avLst/>
          </a:prstGeom>
          <a:noFill/>
        </p:spPr>
        <p:txBody>
          <a:bodyPr wrap="square" rtlCol="0">
            <a:spAutoFit/>
          </a:bodyPr>
          <a:lstStyle/>
          <a:p>
            <a:pPr marL="228600" lvl="0" indent="-228600">
              <a:lnSpc>
                <a:spcPct val="90000"/>
              </a:lnSpc>
              <a:spcBef>
                <a:spcPts val="1000"/>
              </a:spcBef>
              <a:spcAft>
                <a:spcPts val="1000"/>
              </a:spcAft>
              <a:buFont typeface="Arial" panose="020B0604020202020204" pitchFamily="34" charset="0"/>
              <a:buChar char="•"/>
            </a:pPr>
            <a:r>
              <a:rPr lang="en-US" sz="2800" u="sng" dirty="0">
                <a:solidFill>
                  <a:prstClr val="black"/>
                </a:solidFill>
                <a:latin typeface="Arial" panose="020B0604020202020204" pitchFamily="34" charset="0"/>
                <a:cs typeface="Arial" panose="020B0604020202020204" pitchFamily="34" charset="0"/>
              </a:rPr>
              <a:t>State Level</a:t>
            </a:r>
            <a:r>
              <a:rPr lang="en-US" sz="2800" dirty="0">
                <a:solidFill>
                  <a:prstClr val="black"/>
                </a:solidFill>
                <a:latin typeface="Arial" panose="020B0604020202020204" pitchFamily="34" charset="0"/>
                <a:cs typeface="Arial" panose="020B0604020202020204" pitchFamily="34" charset="0"/>
              </a:rPr>
              <a:t>:  Joined the Washington State Special Education Reopening Workgroup to create their Special Education Guidance Document </a:t>
            </a:r>
            <a:endParaRPr lang="en-US" sz="2800" u="sng"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spcAft>
                <a:spcPts val="1000"/>
              </a:spcAft>
              <a:buFont typeface="Arial" panose="020B0604020202020204" pitchFamily="34" charset="0"/>
              <a:buChar char="•"/>
            </a:pPr>
            <a:r>
              <a:rPr lang="en-US" sz="2800" u="sng" dirty="0">
                <a:solidFill>
                  <a:prstClr val="black"/>
                </a:solidFill>
                <a:latin typeface="Arial" panose="020B0604020202020204" pitchFamily="34" charset="0"/>
                <a:cs typeface="Arial" panose="020B0604020202020204" pitchFamily="34" charset="0"/>
              </a:rPr>
              <a:t>District Level</a:t>
            </a:r>
            <a:r>
              <a:rPr lang="en-US" sz="2800" dirty="0">
                <a:solidFill>
                  <a:prstClr val="black"/>
                </a:solidFill>
                <a:latin typeface="Arial" panose="020B0604020202020204" pitchFamily="34" charset="0"/>
                <a:cs typeface="Arial" panose="020B0604020202020204" pitchFamily="34" charset="0"/>
              </a:rPr>
              <a:t>:  Created </a:t>
            </a:r>
            <a:r>
              <a:rPr lang="en-US" sz="2800" dirty="0" err="1">
                <a:solidFill>
                  <a:prstClr val="black"/>
                </a:solidFill>
                <a:latin typeface="Arial" panose="020B0604020202020204" pitchFamily="34" charset="0"/>
                <a:cs typeface="Arial" panose="020B0604020202020204" pitchFamily="34" charset="0"/>
              </a:rPr>
              <a:t>qualtrics</a:t>
            </a:r>
            <a:r>
              <a:rPr lang="en-US" sz="2800" dirty="0">
                <a:solidFill>
                  <a:prstClr val="black"/>
                </a:solidFill>
                <a:latin typeface="Arial" panose="020B0604020202020204" pitchFamily="34" charset="0"/>
                <a:cs typeface="Arial" panose="020B0604020202020204" pitchFamily="34" charset="0"/>
              </a:rPr>
              <a:t> version of an LRE Self-assessment and supported data analysis and discussion to identify action priorities and create improvement plans </a:t>
            </a:r>
          </a:p>
          <a:p>
            <a:pPr marL="228600" lvl="0" indent="-228600">
              <a:lnSpc>
                <a:spcPct val="90000"/>
              </a:lnSpc>
              <a:spcBef>
                <a:spcPts val="1000"/>
              </a:spcBef>
              <a:spcAft>
                <a:spcPts val="1000"/>
              </a:spcAft>
              <a:buFont typeface="Arial" panose="020B0604020202020204" pitchFamily="34" charset="0"/>
              <a:buChar char="•"/>
            </a:pPr>
            <a:r>
              <a:rPr lang="en-US" sz="2800" u="sng" dirty="0">
                <a:solidFill>
                  <a:prstClr val="black"/>
                </a:solidFill>
                <a:latin typeface="Arial" panose="020B0604020202020204" pitchFamily="34" charset="0"/>
                <a:cs typeface="Arial" panose="020B0604020202020204" pitchFamily="34" charset="0"/>
              </a:rPr>
              <a:t>Focus School Level</a:t>
            </a:r>
            <a:r>
              <a:rPr lang="en-US" sz="2800" dirty="0">
                <a:solidFill>
                  <a:prstClr val="black"/>
                </a:solidFill>
                <a:latin typeface="Arial" panose="020B0604020202020204" pitchFamily="34" charset="0"/>
                <a:cs typeface="Arial" panose="020B0604020202020204" pitchFamily="34" charset="0"/>
              </a:rPr>
              <a:t>:  Support connection between district priorities and school improvement plans and agree upon a plan for professional development and coaching</a:t>
            </a:r>
          </a:p>
        </p:txBody>
      </p:sp>
    </p:spTree>
    <p:extLst>
      <p:ext uri="{BB962C8B-B14F-4D97-AF65-F5344CB8AC3E}">
        <p14:creationId xmlns:p14="http://schemas.microsoft.com/office/powerpoint/2010/main" val="429441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0" descr="Targeted TA"/>
          <p:cNvSpPr txBox="1">
            <a:spLocks noGrp="1"/>
          </p:cNvSpPr>
          <p:nvPr>
            <p:ph type="title"/>
          </p:nvPr>
        </p:nvSpPr>
        <p:spPr>
          <a:xfrm>
            <a:off x="838200" y="203844"/>
            <a:ext cx="10515600" cy="1397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a:t>Targeted TA </a:t>
            </a:r>
            <a:endParaRPr/>
          </a:p>
        </p:txBody>
      </p:sp>
      <p:sp>
        <p:nvSpPr>
          <p:cNvPr id="429" name="Google Shape;429;p50" descr="There are three State Educational Agency professional learning groups (PLG) in 2020. &#10;&#10;The groups are held online, with 5-6 sessions per PLG.&#10;&#10;Twelve to nineteen states have been involved per PLG session.&#10;&#10;Topics have included: Systems Change;  Communicative Competence; and Standards-based Academics.&#10;&#10;Planning for a much larger emphasis on distance learning in the future.&#10;"/>
          <p:cNvSpPr txBox="1">
            <a:spLocks noGrp="1"/>
          </p:cNvSpPr>
          <p:nvPr>
            <p:ph type="body" idx="1"/>
          </p:nvPr>
        </p:nvSpPr>
        <p:spPr>
          <a:xfrm>
            <a:off x="174050" y="1753250"/>
            <a:ext cx="5630700" cy="43512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dirty="0"/>
              <a:t>3 SEA Prof Learning Groups  (2020)</a:t>
            </a:r>
            <a:endParaRPr dirty="0"/>
          </a:p>
          <a:p>
            <a:pPr marL="914400" lvl="1" indent="-381000" algn="l" rtl="0">
              <a:lnSpc>
                <a:spcPct val="90000"/>
              </a:lnSpc>
              <a:spcBef>
                <a:spcPts val="0"/>
              </a:spcBef>
              <a:spcAft>
                <a:spcPts val="0"/>
              </a:spcAft>
              <a:buSzPts val="2400"/>
              <a:buChar char="○"/>
            </a:pPr>
            <a:r>
              <a:rPr lang="en-US" dirty="0"/>
              <a:t>Online / 5-6 sessions per PLG</a:t>
            </a:r>
            <a:endParaRPr dirty="0"/>
          </a:p>
          <a:p>
            <a:pPr marL="914400" lvl="1" indent="-381000" algn="l" rtl="0">
              <a:lnSpc>
                <a:spcPct val="90000"/>
              </a:lnSpc>
              <a:spcBef>
                <a:spcPts val="0"/>
              </a:spcBef>
              <a:spcAft>
                <a:spcPts val="0"/>
              </a:spcAft>
              <a:buSzPts val="2400"/>
              <a:buChar char="○"/>
            </a:pPr>
            <a:r>
              <a:rPr lang="en-US" dirty="0"/>
              <a:t>12 to 19 states per PLG session</a:t>
            </a:r>
            <a:endParaRPr dirty="0"/>
          </a:p>
          <a:p>
            <a:pPr marL="914400" lvl="1" indent="-381000" algn="l" rtl="0">
              <a:lnSpc>
                <a:spcPct val="90000"/>
              </a:lnSpc>
              <a:spcBef>
                <a:spcPts val="0"/>
              </a:spcBef>
              <a:spcAft>
                <a:spcPts val="0"/>
              </a:spcAft>
              <a:buSzPts val="2400"/>
              <a:buChar char="○"/>
            </a:pPr>
            <a:r>
              <a:rPr lang="en-US" dirty="0"/>
              <a:t>Topics: </a:t>
            </a:r>
            <a:endParaRPr dirty="0"/>
          </a:p>
          <a:p>
            <a:pPr marL="0" lvl="0" indent="0" algn="l" rtl="0">
              <a:lnSpc>
                <a:spcPct val="90000"/>
              </a:lnSpc>
              <a:spcBef>
                <a:spcPts val="0"/>
              </a:spcBef>
              <a:spcAft>
                <a:spcPts val="0"/>
              </a:spcAft>
              <a:buNone/>
            </a:pPr>
            <a:r>
              <a:rPr lang="en-US" dirty="0"/>
              <a:t>	</a:t>
            </a:r>
            <a:r>
              <a:rPr lang="en-US" sz="2100" dirty="0"/>
              <a:t>1. Systems Change</a:t>
            </a:r>
            <a:endParaRPr sz="2100" dirty="0"/>
          </a:p>
          <a:p>
            <a:pPr marL="0" lvl="0" indent="0" algn="l" rtl="0">
              <a:lnSpc>
                <a:spcPct val="90000"/>
              </a:lnSpc>
              <a:spcBef>
                <a:spcPts val="0"/>
              </a:spcBef>
              <a:spcAft>
                <a:spcPts val="0"/>
              </a:spcAft>
              <a:buNone/>
            </a:pPr>
            <a:r>
              <a:rPr lang="en-US" sz="2100" dirty="0"/>
              <a:t>    	2. Communicative Competence</a:t>
            </a:r>
            <a:endParaRPr sz="2100" dirty="0"/>
          </a:p>
          <a:p>
            <a:pPr marL="0" lvl="0" indent="0" algn="l" rtl="0">
              <a:lnSpc>
                <a:spcPct val="90000"/>
              </a:lnSpc>
              <a:spcBef>
                <a:spcPts val="0"/>
              </a:spcBef>
              <a:spcAft>
                <a:spcPts val="0"/>
              </a:spcAft>
              <a:buNone/>
            </a:pPr>
            <a:r>
              <a:rPr lang="en-US" sz="2100" dirty="0"/>
              <a:t>   	3. Standards-based Academics</a:t>
            </a:r>
            <a:endParaRPr sz="2100" dirty="0"/>
          </a:p>
          <a:p>
            <a:pPr marL="0" lvl="0" indent="0" algn="l" rtl="0">
              <a:lnSpc>
                <a:spcPct val="90000"/>
              </a:lnSpc>
              <a:spcBef>
                <a:spcPts val="0"/>
              </a:spcBef>
              <a:spcAft>
                <a:spcPts val="0"/>
              </a:spcAft>
              <a:buNone/>
            </a:pPr>
            <a:endParaRPr sz="2500" dirty="0"/>
          </a:p>
          <a:p>
            <a:pPr marL="457200" lvl="0" indent="-387350" algn="l" rtl="0">
              <a:lnSpc>
                <a:spcPct val="90000"/>
              </a:lnSpc>
              <a:spcBef>
                <a:spcPts val="0"/>
              </a:spcBef>
              <a:spcAft>
                <a:spcPts val="0"/>
              </a:spcAft>
              <a:buSzPts val="2500"/>
              <a:buChar char="●"/>
            </a:pPr>
            <a:r>
              <a:rPr lang="en-US" sz="2500" dirty="0"/>
              <a:t>Shift: PLG #3--planning for a much larger emphasis on Distance Learning</a:t>
            </a:r>
            <a:endParaRPr sz="2500" dirty="0"/>
          </a:p>
        </p:txBody>
      </p:sp>
      <p:pic>
        <p:nvPicPr>
          <p:cNvPr id="430" name="Google Shape;430;p50" descr="Participants were surveyed on what they are interested in for the next PLG session. &#10;&#10;77% said they were interested in distance learning for students with signifigant cognititve disbilities. &#10;&#10;48% were interested in general and special education collaboration.&#10;&#10;48% were interested in increasing academic expectations for students with signifigant cognititve disbilities.&#10;&#10;45% were interested in alignment and integration of alternate achievement standards with core instruction. &#10;&#10;42% were interested in differentiated instruction and scaffolding to meet student needs.&#10;&#10;39% were interested in instruction for  students with signifigant cognititve disbilities who are English learners."/>
          <p:cNvPicPr preferRelativeResize="0"/>
          <p:nvPr/>
        </p:nvPicPr>
        <p:blipFill>
          <a:blip r:embed="rId3">
            <a:alphaModFix/>
          </a:blip>
          <a:stretch>
            <a:fillRect/>
          </a:stretch>
        </p:blipFill>
        <p:spPr>
          <a:xfrm>
            <a:off x="5621725" y="1753250"/>
            <a:ext cx="6417874" cy="3320174"/>
          </a:xfrm>
          <a:prstGeom prst="rect">
            <a:avLst/>
          </a:prstGeom>
          <a:noFill/>
          <a:ln>
            <a:noFill/>
          </a:ln>
        </p:spPr>
      </p:pic>
      <p:sp>
        <p:nvSpPr>
          <p:cNvPr id="431" name="Google Shape;431;p50" descr="At 77%, distance learning was the area of greatest interest for participants."/>
          <p:cNvSpPr/>
          <p:nvPr/>
        </p:nvSpPr>
        <p:spPr>
          <a:xfrm rot="-1304044">
            <a:off x="11108874" y="3082422"/>
            <a:ext cx="568730" cy="1397061"/>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0995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et's Chat"/>
          <p:cNvSpPr>
            <a:spLocks noGrp="1"/>
          </p:cNvSpPr>
          <p:nvPr>
            <p:ph type="title"/>
          </p:nvPr>
        </p:nvSpPr>
        <p:spPr/>
        <p:txBody>
          <a:bodyPr/>
          <a:lstStyle/>
          <a:p>
            <a:r>
              <a:rPr lang="en-US" sz="4800" dirty="0"/>
              <a:t>Let’s Chat…</a:t>
            </a:r>
          </a:p>
        </p:txBody>
      </p:sp>
      <p:sp>
        <p:nvSpPr>
          <p:cNvPr id="5" name="TextBox 4" descr="What questions, comments, or advice do you have for furthering our work?&#10;&#10;How has your universal, targeted, and intensive TA changed? What is similar to what we have done? What is different from our strategies?&#10;"/>
          <p:cNvSpPr txBox="1"/>
          <p:nvPr/>
        </p:nvSpPr>
        <p:spPr>
          <a:xfrm>
            <a:off x="473122" y="1842448"/>
            <a:ext cx="11245756" cy="4053385"/>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4000" dirty="0">
                <a:solidFill>
                  <a:prstClr val="black"/>
                </a:solidFill>
                <a:latin typeface="Arial" panose="020B0604020202020204" pitchFamily="34" charset="0"/>
                <a:cs typeface="Arial" panose="020B0604020202020204" pitchFamily="34" charset="0"/>
              </a:rPr>
              <a:t>What questions, comments, or advice do you have for furthering our work?</a:t>
            </a:r>
          </a:p>
          <a:p>
            <a:pPr marL="228600" lvl="0" indent="-228600">
              <a:lnSpc>
                <a:spcPct val="90000"/>
              </a:lnSpc>
              <a:spcBef>
                <a:spcPts val="1000"/>
              </a:spcBef>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r>
              <a:rPr lang="en-US" sz="4000" dirty="0">
                <a:solidFill>
                  <a:prstClr val="black"/>
                </a:solidFill>
                <a:latin typeface="Arial" panose="020B0604020202020204" pitchFamily="34" charset="0"/>
                <a:cs typeface="Arial" panose="020B0604020202020204" pitchFamily="34" charset="0"/>
              </a:rPr>
              <a:t>How has your universal, targeted, and intensive TA changed?</a:t>
            </a:r>
          </a:p>
          <a:p>
            <a:pPr marL="685800" lvl="1" indent="-228600">
              <a:lnSpc>
                <a:spcPct val="90000"/>
              </a:lnSpc>
              <a:spcBef>
                <a:spcPts val="500"/>
              </a:spcBef>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Similar to what we have done?</a:t>
            </a:r>
          </a:p>
          <a:p>
            <a:pPr marL="685800" lvl="1" indent="-228600">
              <a:lnSpc>
                <a:spcPct val="90000"/>
              </a:lnSpc>
              <a:spcBef>
                <a:spcPts val="500"/>
              </a:spcBef>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Different from our strategies?</a:t>
            </a:r>
          </a:p>
        </p:txBody>
      </p:sp>
    </p:spTree>
    <p:extLst>
      <p:ext uri="{BB962C8B-B14F-4D97-AF65-F5344CB8AC3E}">
        <p14:creationId xmlns:p14="http://schemas.microsoft.com/office/powerpoint/2010/main" val="4131052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itle 3" descr="Thank you and a call to further action in support of learning for ALL!"/>
          <p:cNvSpPr>
            <a:spLocks noGrp="1"/>
          </p:cNvSpPr>
          <p:nvPr>
            <p:ph type="title"/>
          </p:nvPr>
        </p:nvSpPr>
        <p:spPr/>
        <p:txBody>
          <a:bodyPr/>
          <a:lstStyle/>
          <a:p>
            <a:r>
              <a:rPr lang="en-US"/>
              <a:t>Thank you and a call to further action in support of learning for ALL!</a:t>
            </a:r>
            <a:endParaRPr lang="en-US" dirty="0"/>
          </a:p>
        </p:txBody>
      </p:sp>
      <p:sp>
        <p:nvSpPr>
          <p:cNvPr id="5" name="Content Placeholder 4" descr="Please share the TIES Center website and resources with colleagues and families. Check out our Facebook page! &#10;&#10;Interested in contributing to the inclusive Distance Learning Series for students with significant cognitive disabilities? Please contact: vande002@umn.edu or ghere002@umn.edu "/>
          <p:cNvSpPr>
            <a:spLocks noGrp="1"/>
          </p:cNvSpPr>
          <p:nvPr>
            <p:ph idx="1"/>
          </p:nvPr>
        </p:nvSpPr>
        <p:spPr>
          <a:xfrm>
            <a:off x="2292824" y="1825625"/>
            <a:ext cx="6470881" cy="4351338"/>
          </a:xfrm>
        </p:spPr>
        <p:txBody>
          <a:bodyPr>
            <a:normAutofit lnSpcReduction="10000"/>
          </a:bodyPr>
          <a:lstStyle/>
          <a:p>
            <a:pPr marL="228534" lvl="0" indent="-228534">
              <a:buSzPts val="2700"/>
            </a:pPr>
            <a:r>
              <a:rPr lang="en-US" dirty="0">
                <a:solidFill>
                  <a:prstClr val="black"/>
                </a:solidFill>
              </a:rPr>
              <a:t>Please share the </a:t>
            </a:r>
            <a:r>
              <a:rPr lang="en-US" dirty="0">
                <a:solidFill>
                  <a:prstClr val="black"/>
                </a:solidFill>
                <a:hlinkClick r:id="rId3"/>
              </a:rPr>
              <a:t>TIES Center website </a:t>
            </a:r>
            <a:r>
              <a:rPr lang="en-US" dirty="0">
                <a:solidFill>
                  <a:prstClr val="black"/>
                </a:solidFill>
              </a:rPr>
              <a:t>and resources with colleagues and families. Check out our </a:t>
            </a:r>
            <a:r>
              <a:rPr lang="en-US" dirty="0">
                <a:solidFill>
                  <a:prstClr val="black"/>
                </a:solidFill>
                <a:hlinkClick r:id="rId4"/>
              </a:rPr>
              <a:t>Facebook page</a:t>
            </a:r>
            <a:r>
              <a:rPr lang="en-US" dirty="0">
                <a:solidFill>
                  <a:prstClr val="black"/>
                </a:solidFill>
              </a:rPr>
              <a:t>! </a:t>
            </a:r>
          </a:p>
          <a:p>
            <a:pPr marL="228534" lvl="0" indent="-228534">
              <a:spcBef>
                <a:spcPts val="999"/>
              </a:spcBef>
              <a:buSzPts val="2700"/>
            </a:pPr>
            <a:r>
              <a:rPr lang="en-US" dirty="0">
                <a:solidFill>
                  <a:prstClr val="black"/>
                </a:solidFill>
              </a:rPr>
              <a:t>Interested in contributing to the inclusive Distance Learning Series for students with significant cognitive disabilities? Please contact: </a:t>
            </a:r>
            <a:r>
              <a:rPr lang="en-US" dirty="0">
                <a:solidFill>
                  <a:prstClr val="black"/>
                </a:solidFill>
                <a:hlinkClick r:id="rId5"/>
              </a:rPr>
              <a:t>vande002@umn.edu</a:t>
            </a:r>
            <a:r>
              <a:rPr lang="en-US" dirty="0">
                <a:solidFill>
                  <a:prstClr val="black"/>
                </a:solidFill>
              </a:rPr>
              <a:t> or </a:t>
            </a:r>
            <a:r>
              <a:rPr lang="en-US" u="sng" dirty="0">
                <a:solidFill>
                  <a:srgbClr val="0563C1"/>
                </a:solidFill>
                <a:hlinkClick r:id="rId6"/>
              </a:rPr>
              <a:t>ghere002@umn.edu</a:t>
            </a:r>
            <a:r>
              <a:rPr lang="en-US" dirty="0">
                <a:solidFill>
                  <a:prstClr val="black"/>
                </a:solidFill>
              </a:rPr>
              <a:t> </a:t>
            </a:r>
          </a:p>
          <a:p>
            <a:pPr marL="0" indent="0">
              <a:buNone/>
            </a:pPr>
            <a:endParaRPr lang="en-US" dirty="0"/>
          </a:p>
        </p:txBody>
      </p:sp>
      <p:pic>
        <p:nvPicPr>
          <p:cNvPr id="230" name="Google Shape;230;p31" descr="Ties Center logo"/>
          <p:cNvPicPr preferRelativeResize="0"/>
          <p:nvPr/>
        </p:nvPicPr>
        <p:blipFill>
          <a:blip r:embed="rId7">
            <a:alphaModFix/>
          </a:blip>
          <a:stretch>
            <a:fillRect/>
          </a:stretch>
        </p:blipFill>
        <p:spPr>
          <a:xfrm>
            <a:off x="8763705" y="4311013"/>
            <a:ext cx="3428295" cy="1881375"/>
          </a:xfrm>
          <a:prstGeom prst="rect">
            <a:avLst/>
          </a:prstGeom>
          <a:noFill/>
          <a:ln>
            <a:noFill/>
          </a:ln>
        </p:spPr>
      </p:pic>
      <p:pic>
        <p:nvPicPr>
          <p:cNvPr id="231" name="Google Shape;231;p31" descr="This is a screenshot of the TIES Center's Facebook page.">
            <a:hlinkClick r:id="rId8"/>
          </p:cNvPr>
          <p:cNvPicPr preferRelativeResize="0"/>
          <p:nvPr/>
        </p:nvPicPr>
        <p:blipFill>
          <a:blip r:embed="rId9">
            <a:alphaModFix/>
          </a:blip>
          <a:stretch>
            <a:fillRect/>
          </a:stretch>
        </p:blipFill>
        <p:spPr>
          <a:xfrm>
            <a:off x="498765" y="4543113"/>
            <a:ext cx="1545625" cy="1649275"/>
          </a:xfrm>
          <a:prstGeom prst="rect">
            <a:avLst/>
          </a:prstGeom>
          <a:noFill/>
          <a:ln>
            <a:noFill/>
          </a:ln>
        </p:spPr>
      </p:pic>
    </p:spTree>
    <p:extLst>
      <p:ext uri="{BB962C8B-B14F-4D97-AF65-F5344CB8AC3E}">
        <p14:creationId xmlns:p14="http://schemas.microsoft.com/office/powerpoint/2010/main" val="1651887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2" name="Title 1">
            <a:extLst>
              <a:ext uri="{FF2B5EF4-FFF2-40B4-BE49-F238E27FC236}">
                <a16:creationId xmlns:a16="http://schemas.microsoft.com/office/drawing/2014/main" id="{4E3F4BF8-9DBE-405D-9B03-224E9FAED7F8}"/>
              </a:ext>
            </a:extLst>
          </p:cNvPr>
          <p:cNvSpPr>
            <a:spLocks noGrp="1"/>
          </p:cNvSpPr>
          <p:nvPr>
            <p:ph type="title" idx="4294967295"/>
          </p:nvPr>
        </p:nvSpPr>
        <p:spPr>
          <a:xfrm>
            <a:off x="861641" y="7410480"/>
            <a:ext cx="10515600" cy="1397000"/>
          </a:xfrm>
        </p:spPr>
        <p:txBody>
          <a:bodyPr/>
          <a:lstStyle/>
          <a:p>
            <a:r>
              <a:rPr lang="en-US" dirty="0"/>
              <a:t>TITLE</a:t>
            </a:r>
          </a:p>
        </p:txBody>
      </p:sp>
      <p:sp>
        <p:nvSpPr>
          <p:cNvPr id="462" name="OSEP Statement" descr="TIES Center is supported through a Cooperative Agreement (#H326Y170004) with the Research to Practice Division, Office of Special Education Programs, U.S. Department of Education. Project Officer: Susan Weigert. Opinions expressed herein do not necessarily reflect the position or policy of the U.S. Department of Education.&#10;&#10;The National Center on Educational Outcomes (NCEO) leads the TIES Center partnership. There are six additional collaborating partners: Arizona Department of Education, CAST, University of Cincinnati, University of Kentucky, University of North-Carolina–Charlotte, and University of North Carolina–Greensboro.&#10;"/>
          <p:cNvSpPr/>
          <p:nvPr/>
        </p:nvSpPr>
        <p:spPr>
          <a:xfrm>
            <a:off x="354557" y="3958800"/>
            <a:ext cx="10167600" cy="25851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TIES Center is supported through a Cooperative Agreement (#H326Y170004) with the Research to Practice Division, Office of Special Education Programs, U.S. Department of Education. Project Officer: Susan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Weigert</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Opinions expressed herein do not necessarily reflect the position or policy of the U.S. Department of Education.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The National Center on Educational Outcomes (NCEO) leads the TIES Center partnership. There are six additional collaborating partners: Arizona Department of Education, CAST, University of Cincinnati, University of Kentucky, University of North-Carolina–Charlotte, and University of North Carolina–Greensboro.</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72" name="Google Shape;472;p53" descr="OSEP logo"/>
          <p:cNvPicPr preferRelativeResize="0"/>
          <p:nvPr/>
        </p:nvPicPr>
        <p:blipFill rotWithShape="1">
          <a:blip r:embed="rId3">
            <a:alphaModFix/>
          </a:blip>
          <a:srcRect/>
          <a:stretch/>
        </p:blipFill>
        <p:spPr>
          <a:xfrm>
            <a:off x="10741751" y="4781733"/>
            <a:ext cx="1231020" cy="1057287"/>
          </a:xfrm>
          <a:prstGeom prst="rect">
            <a:avLst/>
          </a:prstGeom>
          <a:noFill/>
          <a:ln>
            <a:noFill/>
          </a:ln>
        </p:spPr>
      </p:pic>
      <p:sp>
        <p:nvSpPr>
          <p:cNvPr id="456" name="Google Shape;456;p53" descr="Decorative"/>
          <p:cNvSpPr/>
          <p:nvPr/>
        </p:nvSpPr>
        <p:spPr>
          <a:xfrm>
            <a:off x="10442713" y="6705602"/>
            <a:ext cx="437700" cy="152400"/>
          </a:xfrm>
          <a:prstGeom prst="rect">
            <a:avLst/>
          </a:prstGeom>
          <a:solidFill>
            <a:srgbClr val="B1C0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7" name="Google Shape;457;p53" descr="Decorative"/>
          <p:cNvSpPr/>
          <p:nvPr/>
        </p:nvSpPr>
        <p:spPr>
          <a:xfrm>
            <a:off x="10880034" y="6705600"/>
            <a:ext cx="437700" cy="152400"/>
          </a:xfrm>
          <a:prstGeom prst="rect">
            <a:avLst/>
          </a:prstGeom>
          <a:solidFill>
            <a:srgbClr val="5BB2E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8" name="Google Shape;458;p53" descr="Decorative"/>
          <p:cNvSpPr/>
          <p:nvPr/>
        </p:nvSpPr>
        <p:spPr>
          <a:xfrm>
            <a:off x="0" y="6705600"/>
            <a:ext cx="10442700" cy="152400"/>
          </a:xfrm>
          <a:prstGeom prst="rect">
            <a:avLst/>
          </a:prstGeom>
          <a:solidFill>
            <a:srgbClr val="745FA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9" name="Google Shape;459;p53" descr="Decorative"/>
          <p:cNvSpPr/>
          <p:nvPr/>
        </p:nvSpPr>
        <p:spPr>
          <a:xfrm>
            <a:off x="11317356" y="6705600"/>
            <a:ext cx="437700" cy="152400"/>
          </a:xfrm>
          <a:prstGeom prst="rect">
            <a:avLst/>
          </a:prstGeom>
          <a:solidFill>
            <a:srgbClr val="B6B7B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0" name="Google Shape;460;p53" descr="Decorative"/>
          <p:cNvSpPr/>
          <p:nvPr/>
        </p:nvSpPr>
        <p:spPr>
          <a:xfrm>
            <a:off x="11754679" y="6705600"/>
            <a:ext cx="437700" cy="152400"/>
          </a:xfrm>
          <a:prstGeom prst="rect">
            <a:avLst/>
          </a:prstGeom>
          <a:solidFill>
            <a:srgbClr val="3468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61" name="Google Shape;461;p53" descr="Decorative"/>
          <p:cNvCxnSpPr/>
          <p:nvPr/>
        </p:nvCxnSpPr>
        <p:spPr>
          <a:xfrm rot="10800000">
            <a:off x="3936939" y="541739"/>
            <a:ext cx="3921600" cy="0"/>
          </a:xfrm>
          <a:prstGeom prst="straightConnector1">
            <a:avLst/>
          </a:prstGeom>
          <a:noFill/>
          <a:ln w="101600" cap="flat" cmpd="sng">
            <a:solidFill>
              <a:srgbClr val="B1C035"/>
            </a:solidFill>
            <a:prstDash val="solid"/>
            <a:miter lim="800000"/>
            <a:headEnd type="none" w="sm" len="sm"/>
            <a:tailEnd type="none" w="sm" len="sm"/>
          </a:ln>
        </p:spPr>
      </p:cxnSp>
      <p:pic>
        <p:nvPicPr>
          <p:cNvPr id="463" name="Google Shape;463;p53" descr="Decorative"/>
          <p:cNvPicPr preferRelativeResize="0"/>
          <p:nvPr/>
        </p:nvPicPr>
        <p:blipFill rotWithShape="1">
          <a:blip r:embed="rId4">
            <a:alphaModFix/>
          </a:blip>
          <a:srcRect/>
          <a:stretch/>
        </p:blipFill>
        <p:spPr>
          <a:xfrm>
            <a:off x="5648532" y="2144429"/>
            <a:ext cx="1773211" cy="394047"/>
          </a:xfrm>
          <a:prstGeom prst="rect">
            <a:avLst/>
          </a:prstGeom>
          <a:noFill/>
          <a:ln>
            <a:noFill/>
          </a:ln>
        </p:spPr>
      </p:pic>
      <p:pic>
        <p:nvPicPr>
          <p:cNvPr id="464" name="Google Shape;464;p53" descr="Decorative"/>
          <p:cNvPicPr preferRelativeResize="0"/>
          <p:nvPr/>
        </p:nvPicPr>
        <p:blipFill rotWithShape="1">
          <a:blip r:embed="rId5">
            <a:alphaModFix/>
          </a:blip>
          <a:srcRect l="11310" t="39189" r="11695" b="39671"/>
          <a:stretch/>
        </p:blipFill>
        <p:spPr>
          <a:xfrm>
            <a:off x="4318595" y="3053624"/>
            <a:ext cx="1980056" cy="407163"/>
          </a:xfrm>
          <a:prstGeom prst="rect">
            <a:avLst/>
          </a:prstGeom>
          <a:noFill/>
          <a:ln>
            <a:noFill/>
          </a:ln>
        </p:spPr>
      </p:pic>
      <p:pic>
        <p:nvPicPr>
          <p:cNvPr id="465" name="Google Shape;465;p53" descr="Decorative"/>
          <p:cNvPicPr preferRelativeResize="0"/>
          <p:nvPr/>
        </p:nvPicPr>
        <p:blipFill rotWithShape="1">
          <a:blip r:embed="rId6">
            <a:alphaModFix/>
          </a:blip>
          <a:srcRect l="3323" t="6556" r="1997" b="8955"/>
          <a:stretch/>
        </p:blipFill>
        <p:spPr>
          <a:xfrm>
            <a:off x="3519999" y="2079025"/>
            <a:ext cx="1482534" cy="514933"/>
          </a:xfrm>
          <a:prstGeom prst="rect">
            <a:avLst/>
          </a:prstGeom>
          <a:noFill/>
          <a:ln>
            <a:noFill/>
          </a:ln>
        </p:spPr>
      </p:pic>
      <p:pic>
        <p:nvPicPr>
          <p:cNvPr id="466" name="Google Shape;466;p53" descr="Decorative"/>
          <p:cNvPicPr preferRelativeResize="0"/>
          <p:nvPr/>
        </p:nvPicPr>
        <p:blipFill rotWithShape="1">
          <a:blip r:embed="rId7">
            <a:alphaModFix/>
          </a:blip>
          <a:srcRect/>
          <a:stretch/>
        </p:blipFill>
        <p:spPr>
          <a:xfrm>
            <a:off x="8060867" y="2043929"/>
            <a:ext cx="1129571" cy="526197"/>
          </a:xfrm>
          <a:prstGeom prst="rect">
            <a:avLst/>
          </a:prstGeom>
          <a:noFill/>
          <a:ln>
            <a:noFill/>
          </a:ln>
        </p:spPr>
      </p:pic>
      <p:pic>
        <p:nvPicPr>
          <p:cNvPr id="467" name="Google Shape;467;p53" descr="Decorative"/>
          <p:cNvPicPr preferRelativeResize="0"/>
          <p:nvPr/>
        </p:nvPicPr>
        <p:blipFill rotWithShape="1">
          <a:blip r:embed="rId8">
            <a:alphaModFix/>
          </a:blip>
          <a:srcRect/>
          <a:stretch/>
        </p:blipFill>
        <p:spPr>
          <a:xfrm>
            <a:off x="2222361" y="3077236"/>
            <a:ext cx="1496478" cy="383551"/>
          </a:xfrm>
          <a:prstGeom prst="rect">
            <a:avLst/>
          </a:prstGeom>
          <a:noFill/>
          <a:ln>
            <a:noFill/>
          </a:ln>
        </p:spPr>
      </p:pic>
      <p:pic>
        <p:nvPicPr>
          <p:cNvPr id="468" name="Google Shape;468;p53" descr="Decorative"/>
          <p:cNvPicPr preferRelativeResize="0"/>
          <p:nvPr/>
        </p:nvPicPr>
        <p:blipFill rotWithShape="1">
          <a:blip r:embed="rId9">
            <a:alphaModFix/>
          </a:blip>
          <a:srcRect/>
          <a:stretch/>
        </p:blipFill>
        <p:spPr>
          <a:xfrm>
            <a:off x="9196195" y="2836351"/>
            <a:ext cx="1107369" cy="629880"/>
          </a:xfrm>
          <a:prstGeom prst="rect">
            <a:avLst/>
          </a:prstGeom>
          <a:noFill/>
          <a:ln>
            <a:noFill/>
          </a:ln>
        </p:spPr>
      </p:pic>
      <p:pic>
        <p:nvPicPr>
          <p:cNvPr id="469" name="Google Shape;469;p53" descr="Decorative"/>
          <p:cNvPicPr preferRelativeResize="0"/>
          <p:nvPr/>
        </p:nvPicPr>
        <p:blipFill rotWithShape="1">
          <a:blip r:embed="rId10">
            <a:alphaModFix/>
          </a:blip>
          <a:srcRect/>
          <a:stretch/>
        </p:blipFill>
        <p:spPr>
          <a:xfrm>
            <a:off x="6891531" y="3068576"/>
            <a:ext cx="1704137" cy="465671"/>
          </a:xfrm>
          <a:prstGeom prst="rect">
            <a:avLst/>
          </a:prstGeom>
          <a:noFill/>
          <a:ln>
            <a:noFill/>
          </a:ln>
        </p:spPr>
      </p:pic>
      <p:pic>
        <p:nvPicPr>
          <p:cNvPr id="470" name="Google Shape;470;p53" descr="Decorative"/>
          <p:cNvPicPr preferRelativeResize="0"/>
          <p:nvPr/>
        </p:nvPicPr>
        <p:blipFill rotWithShape="1">
          <a:blip r:embed="rId11">
            <a:alphaModFix/>
          </a:blip>
          <a:srcRect l="75" t="23600" r="5227" b="27004"/>
          <a:stretch/>
        </p:blipFill>
        <p:spPr>
          <a:xfrm>
            <a:off x="4462084" y="856284"/>
            <a:ext cx="2516766" cy="849408"/>
          </a:xfrm>
          <a:prstGeom prst="rect">
            <a:avLst/>
          </a:prstGeom>
          <a:noFill/>
          <a:ln>
            <a:noFill/>
          </a:ln>
        </p:spPr>
      </p:pic>
      <p:cxnSp>
        <p:nvCxnSpPr>
          <p:cNvPr id="471" name="Google Shape;471;p53" descr="Decorative"/>
          <p:cNvCxnSpPr/>
          <p:nvPr/>
        </p:nvCxnSpPr>
        <p:spPr>
          <a:xfrm rot="10800000">
            <a:off x="3936768" y="3805639"/>
            <a:ext cx="4124100" cy="0"/>
          </a:xfrm>
          <a:prstGeom prst="straightConnector1">
            <a:avLst/>
          </a:prstGeom>
          <a:noFill/>
          <a:ln w="101600" cap="flat" cmpd="sng">
            <a:solidFill>
              <a:srgbClr val="B1C035"/>
            </a:solidFill>
            <a:prstDash val="solid"/>
            <a:miter lim="800000"/>
            <a:headEnd type="none" w="sm" len="sm"/>
            <a:tailEnd type="none" w="sm" len="sm"/>
          </a:ln>
        </p:spPr>
      </p:cxnSp>
    </p:spTree>
    <p:extLst>
      <p:ext uri="{BB962C8B-B14F-4D97-AF65-F5344CB8AC3E}">
        <p14:creationId xmlns:p14="http://schemas.microsoft.com/office/powerpoint/2010/main" val="39609526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a:spLocks noGrp="1"/>
          </p:cNvSpPr>
          <p:nvPr>
            <p:ph type="ctrTitle"/>
          </p:nvPr>
        </p:nvSpPr>
        <p:spPr>
          <a:xfrm>
            <a:off x="1835708" y="992767"/>
            <a:ext cx="8520600" cy="3050727"/>
          </a:xfrm>
          <a:prstGeom prst="rect">
            <a:avLst/>
          </a:prstGeom>
          <a:noFill/>
          <a:ln>
            <a:noFill/>
          </a:ln>
        </p:spPr>
        <p:txBody>
          <a:bodyPr spcFirstLastPara="1" wrap="square" lIns="91425" tIns="45700" rIns="91425" bIns="45700" anchor="b" anchorCtr="0">
            <a:noAutofit/>
          </a:bodyPr>
          <a:lstStyle/>
          <a:p>
            <a:pPr>
              <a:lnSpc>
                <a:spcPct val="89000"/>
              </a:lnSpc>
              <a:buClr>
                <a:schemeClr val="dk2"/>
              </a:buClr>
              <a:buSzPts val="4800"/>
            </a:pPr>
            <a:r>
              <a:rPr lang="en-US" sz="4200" b="0" dirty="0">
                <a:latin typeface="IBM Plex Sans Light" panose="020B0604020202020204" charset="0"/>
              </a:rPr>
              <a:t>Emerging Work in </a:t>
            </a:r>
            <a:br>
              <a:rPr lang="en-US" sz="4200" b="0" dirty="0">
                <a:latin typeface="IBM Plex Sans Light" panose="020B0604020202020204" charset="0"/>
              </a:rPr>
            </a:br>
            <a:r>
              <a:rPr lang="en-US" sz="4200" b="0" dirty="0">
                <a:latin typeface="IBM Plex Sans Light" panose="020B0604020202020204" charset="0"/>
              </a:rPr>
              <a:t>Communication for Children </a:t>
            </a:r>
            <a:br>
              <a:rPr lang="en-US" sz="4200" b="0" dirty="0">
                <a:latin typeface="IBM Plex Sans Light" panose="020B0604020202020204" charset="0"/>
              </a:rPr>
            </a:br>
            <a:r>
              <a:rPr lang="en-US" sz="4200" b="0" dirty="0">
                <a:latin typeface="IBM Plex Sans Light" panose="020B0604020202020204" charset="0"/>
              </a:rPr>
              <a:t>Who are Deaf-Blind</a:t>
            </a:r>
            <a:endParaRPr sz="4200" b="0" dirty="0">
              <a:latin typeface="IBM Plex Sans Light" panose="020B0604020202020204" charset="0"/>
            </a:endParaRPr>
          </a:p>
        </p:txBody>
      </p:sp>
      <p:sp>
        <p:nvSpPr>
          <p:cNvPr id="60" name="Google Shape;60;p10"/>
          <p:cNvSpPr txBox="1"/>
          <p:nvPr/>
        </p:nvSpPr>
        <p:spPr>
          <a:xfrm>
            <a:off x="1523925" y="4516275"/>
            <a:ext cx="9144000" cy="2341800"/>
          </a:xfrm>
          <a:prstGeom prst="rect">
            <a:avLst/>
          </a:prstGeom>
          <a:solidFill>
            <a:srgbClr val="408087"/>
          </a:solidFill>
          <a:ln>
            <a:noFill/>
          </a:ln>
        </p:spPr>
        <p:txBody>
          <a:bodyPr spcFirstLastPara="1" wrap="square" lIns="91425" tIns="91425" rIns="91425" bIns="91425" anchor="t" anchorCtr="0">
            <a:noAutofit/>
          </a:bodyPr>
          <a:lstStyle/>
          <a:p>
            <a:pPr defTabSz="914400">
              <a:lnSpc>
                <a:spcPct val="115000"/>
              </a:lnSpc>
              <a:spcBef>
                <a:spcPts val="1000"/>
              </a:spcBef>
              <a:buClr>
                <a:srgbClr val="000000"/>
              </a:buClr>
            </a:pPr>
            <a:r>
              <a:rPr lang="en-US" sz="3000" kern="0">
                <a:solidFill>
                  <a:srgbClr val="FFFFFF"/>
                </a:solidFill>
                <a:latin typeface="IBM Plex Sans Condensed SemiBold"/>
                <a:ea typeface="IBM Plex Sans Condensed SemiBold"/>
                <a:cs typeface="IBM Plex Sans Condensed SemiBold"/>
                <a:sym typeface="IBM Plex Sans Condensed SemiBold"/>
              </a:rPr>
              <a:t>Sam Morgan, NCDB</a:t>
            </a:r>
            <a:endParaRPr sz="3000" kern="0">
              <a:solidFill>
                <a:srgbClr val="FFFFFF"/>
              </a:solidFill>
              <a:latin typeface="IBM Plex Sans Condensed SemiBold"/>
              <a:ea typeface="IBM Plex Sans Condensed SemiBold"/>
              <a:cs typeface="IBM Plex Sans Condensed SemiBold"/>
              <a:sym typeface="IBM Plex Sans Condensed SemiBold"/>
            </a:endParaRPr>
          </a:p>
          <a:p>
            <a:pPr defTabSz="914400">
              <a:lnSpc>
                <a:spcPct val="115000"/>
              </a:lnSpc>
              <a:spcBef>
                <a:spcPts val="1000"/>
              </a:spcBef>
              <a:buClr>
                <a:srgbClr val="000000"/>
              </a:buClr>
            </a:pPr>
            <a:r>
              <a:rPr lang="en-US" sz="3000" kern="0">
                <a:solidFill>
                  <a:srgbClr val="FFFFFF"/>
                </a:solidFill>
                <a:latin typeface="IBM Plex Sans Condensed SemiBold"/>
                <a:ea typeface="IBM Plex Sans Condensed SemiBold"/>
                <a:cs typeface="IBM Plex Sans Condensed SemiBold"/>
                <a:sym typeface="IBM Plex Sans Condensed SemiBold"/>
              </a:rPr>
              <a:t>Jane Herder, MoDBTAP</a:t>
            </a:r>
            <a:endParaRPr sz="3000" kern="0">
              <a:solidFill>
                <a:srgbClr val="FFFFFF"/>
              </a:solidFill>
              <a:latin typeface="IBM Plex Sans Condensed SemiBold"/>
              <a:ea typeface="IBM Plex Sans Condensed SemiBold"/>
              <a:cs typeface="IBM Plex Sans Condensed SemiBold"/>
              <a:sym typeface="IBM Plex Sans Condensed SemiBold"/>
            </a:endParaRPr>
          </a:p>
          <a:p>
            <a:pPr defTabSz="914400">
              <a:lnSpc>
                <a:spcPct val="115000"/>
              </a:lnSpc>
              <a:spcBef>
                <a:spcPts val="1000"/>
              </a:spcBef>
              <a:buClr>
                <a:srgbClr val="000000"/>
              </a:buClr>
              <a:buSzPts val="1100"/>
            </a:pPr>
            <a:endParaRPr sz="3000" kern="0">
              <a:solidFill>
                <a:srgbClr val="FFFFFF"/>
              </a:solidFill>
              <a:latin typeface="IBM Plex Sans Condensed SemiBold"/>
              <a:ea typeface="IBM Plex Sans Condensed SemiBold"/>
              <a:cs typeface="IBM Plex Sans Condensed SemiBold"/>
              <a:sym typeface="IBM Plex Sans Condensed SemiBold"/>
            </a:endParaRPr>
          </a:p>
        </p:txBody>
      </p:sp>
      <p:cxnSp>
        <p:nvCxnSpPr>
          <p:cNvPr id="61" name="Google Shape;61;p10">
            <a:extLst>
              <a:ext uri="{C183D7F6-B498-43B3-948B-1728B52AA6E4}">
                <adec:decorative xmlns:adec="http://schemas.microsoft.com/office/drawing/2017/decorative" val="1"/>
              </a:ext>
            </a:extLst>
          </p:cNvPr>
          <p:cNvCxnSpPr/>
          <p:nvPr/>
        </p:nvCxnSpPr>
        <p:spPr>
          <a:xfrm>
            <a:off x="1515450" y="4516283"/>
            <a:ext cx="9161100" cy="0"/>
          </a:xfrm>
          <a:prstGeom prst="straightConnector1">
            <a:avLst/>
          </a:prstGeom>
          <a:noFill/>
          <a:ln w="114300" cap="flat" cmpd="sng">
            <a:solidFill>
              <a:srgbClr val="FACF5A"/>
            </a:solidFill>
            <a:prstDash val="solid"/>
            <a:round/>
            <a:headEnd type="none" w="med" len="med"/>
            <a:tailEnd type="non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1835700" y="214202"/>
            <a:ext cx="8520600" cy="1010591"/>
          </a:xfrm>
          <a:prstGeom prst="rect">
            <a:avLst/>
          </a:prstGeom>
        </p:spPr>
        <p:txBody>
          <a:bodyPr spcFirstLastPara="1" wrap="square" lIns="91425" tIns="91425" rIns="91425" bIns="91425" anchor="t" anchorCtr="0">
            <a:noAutofit/>
          </a:bodyPr>
          <a:lstStyle/>
          <a:p>
            <a:r>
              <a:rPr lang="en-US" sz="3200" b="0" dirty="0">
                <a:solidFill>
                  <a:schemeClr val="tx1"/>
                </a:solidFill>
                <a:latin typeface="+mj-lt"/>
              </a:rPr>
              <a:t>An Early Communication Learning Map for Students Who are Deaf-Blind</a:t>
            </a:r>
            <a:endParaRPr sz="3200" b="0" dirty="0">
              <a:solidFill>
                <a:schemeClr val="tx1"/>
              </a:solidFill>
              <a:latin typeface="+mj-lt"/>
            </a:endParaRPr>
          </a:p>
        </p:txBody>
      </p:sp>
      <p:sp>
        <p:nvSpPr>
          <p:cNvPr id="68" name="Google Shape;68;p11"/>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pPr indent="-406400">
              <a:buSzPts val="2800"/>
            </a:pPr>
            <a:r>
              <a:rPr lang="en-US" sz="2800" dirty="0"/>
              <a:t>ATLAS Center at KU and NCDB are collaborating on the development of a learning map for early communication development</a:t>
            </a:r>
            <a:endParaRPr sz="2800" dirty="0"/>
          </a:p>
          <a:p>
            <a:pPr indent="-406400">
              <a:spcBef>
                <a:spcPts val="2000"/>
              </a:spcBef>
              <a:buSzPts val="2800"/>
            </a:pPr>
            <a:r>
              <a:rPr lang="en-US" sz="2800" dirty="0"/>
              <a:t>Learning map models are large, fine-grained, and highly interconnected representations of learning in this case for early communication</a:t>
            </a:r>
            <a:endParaRPr sz="2800" dirty="0"/>
          </a:p>
          <a:p>
            <a:pPr lvl="1" indent="-406400">
              <a:spcBef>
                <a:spcPts val="0"/>
              </a:spcBef>
              <a:buSzPts val="2800"/>
            </a:pPr>
            <a:r>
              <a:rPr lang="en-US" sz="2800" dirty="0"/>
              <a:t>Represent multiple pathways of learning</a:t>
            </a:r>
            <a:endParaRPr sz="2800" dirty="0"/>
          </a:p>
          <a:p>
            <a:pPr lvl="1" indent="-406400">
              <a:spcBef>
                <a:spcPts val="0"/>
              </a:spcBef>
              <a:buSzPts val="2800"/>
            </a:pPr>
            <a:r>
              <a:rPr lang="en-US" sz="2800" dirty="0"/>
              <a:t>Assume that people learn differently</a:t>
            </a:r>
            <a:endParaRPr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1661225" y="163925"/>
            <a:ext cx="8638800" cy="763500"/>
          </a:xfrm>
          <a:prstGeom prst="rect">
            <a:avLst/>
          </a:prstGeom>
        </p:spPr>
        <p:txBody>
          <a:bodyPr spcFirstLastPara="1" wrap="square" lIns="91425" tIns="91425" rIns="91425" bIns="91425" anchor="t" anchorCtr="0">
            <a:noAutofit/>
          </a:bodyPr>
          <a:lstStyle/>
          <a:p>
            <a:r>
              <a:rPr lang="en-US" sz="3300" b="0" dirty="0">
                <a:solidFill>
                  <a:schemeClr val="dk1"/>
                </a:solidFill>
                <a:latin typeface="+mj-lt"/>
                <a:ea typeface="Arial"/>
                <a:cs typeface="Arial"/>
                <a:sym typeface="Arial"/>
              </a:rPr>
              <a:t>An Example - Early Communication Skills from the Foundational Map</a:t>
            </a:r>
            <a:endParaRPr sz="3300" b="0" dirty="0">
              <a:latin typeface="+mj-lt"/>
            </a:endParaRPr>
          </a:p>
        </p:txBody>
      </p:sp>
      <p:pic>
        <p:nvPicPr>
          <p:cNvPr id="75" name="Google Shape;75;p12" descr="A  Early Communication Map that represents communication skills and the relationship between those skills" title="Early Communication Map Sample"/>
          <p:cNvPicPr preferRelativeResize="0"/>
          <p:nvPr/>
        </p:nvPicPr>
        <p:blipFill>
          <a:blip r:embed="rId3">
            <a:alphaModFix/>
          </a:blip>
          <a:stretch>
            <a:fillRect/>
          </a:stretch>
        </p:blipFill>
        <p:spPr>
          <a:xfrm>
            <a:off x="1764349" y="1467526"/>
            <a:ext cx="8035750" cy="5019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r>
              <a:rPr lang="en-US" b="0" dirty="0">
                <a:latin typeface="+mj-lt"/>
              </a:rPr>
              <a:t>Goal, Process, Etc. </a:t>
            </a:r>
            <a:endParaRPr b="0" dirty="0">
              <a:latin typeface="+mj-lt"/>
            </a:endParaRPr>
          </a:p>
        </p:txBody>
      </p:sp>
      <p:sp>
        <p:nvSpPr>
          <p:cNvPr id="82" name="Google Shape;82;p13"/>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r>
              <a:rPr lang="en-US" b="1" dirty="0"/>
              <a:t>Goal</a:t>
            </a:r>
            <a:r>
              <a:rPr lang="en-US" dirty="0"/>
              <a:t> - To support teaching, learning, and assessment of communication for deaf-blind students in general education contexts.  </a:t>
            </a:r>
            <a:endParaRPr dirty="0"/>
          </a:p>
          <a:p>
            <a:r>
              <a:rPr lang="en-US" b="1" dirty="0"/>
              <a:t>Development Process </a:t>
            </a:r>
            <a:r>
              <a:rPr lang="en-US" dirty="0"/>
              <a:t>- Literature review, initial map development, expert review panel, map revision, product development</a:t>
            </a:r>
            <a:endParaRPr dirty="0"/>
          </a:p>
          <a:p>
            <a:r>
              <a:rPr lang="en-US" b="1" dirty="0"/>
              <a:t>Products</a:t>
            </a:r>
            <a:r>
              <a:rPr lang="en-US" dirty="0"/>
              <a:t> - Learning map of early communication, research report,  professional development modules and materials to support use</a:t>
            </a:r>
            <a:endParaRPr dirty="0"/>
          </a:p>
          <a:p>
            <a:r>
              <a:rPr lang="en-US" b="1" dirty="0"/>
              <a:t>Timelines</a:t>
            </a:r>
            <a:r>
              <a:rPr lang="en-US" dirty="0"/>
              <a:t> - Proposed completion September 2022</a:t>
            </a:r>
            <a:endParaRPr sz="2200" dirty="0"/>
          </a:p>
          <a:p>
            <a:pPr marL="0" indent="0">
              <a:spcBef>
                <a:spcPts val="1600"/>
              </a:spcBef>
              <a:spcAft>
                <a:spcPts val="16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57B7-07D6-4864-8AD4-2191665BEAC9}"/>
              </a:ext>
            </a:extLst>
          </p:cNvPr>
          <p:cNvSpPr>
            <a:spLocks noGrp="1"/>
          </p:cNvSpPr>
          <p:nvPr>
            <p:ph type="title"/>
          </p:nvPr>
        </p:nvSpPr>
        <p:spPr/>
        <p:txBody>
          <a:bodyPr/>
          <a:lstStyle/>
          <a:p>
            <a:r>
              <a:rPr lang="en-US" dirty="0"/>
              <a:t>TA&amp;D Network</a:t>
            </a:r>
          </a:p>
        </p:txBody>
      </p:sp>
      <p:pic>
        <p:nvPicPr>
          <p:cNvPr id="7" name="Picture 6" descr="A screenshot of a the OSEP TA Center &quot;Placemat&quot; located at https://osepideasthatwork.org/sites/default/files/OSEPplacemat-508_updated%2004.01.20.pdf">
            <a:extLst>
              <a:ext uri="{FF2B5EF4-FFF2-40B4-BE49-F238E27FC236}">
                <a16:creationId xmlns:a16="http://schemas.microsoft.com/office/drawing/2014/main" id="{97754603-0CA4-489A-B347-BE702F250132}"/>
              </a:ext>
            </a:extLst>
          </p:cNvPr>
          <p:cNvPicPr>
            <a:picLocks noChangeAspect="1"/>
          </p:cNvPicPr>
          <p:nvPr/>
        </p:nvPicPr>
        <p:blipFill>
          <a:blip r:embed="rId3"/>
          <a:stretch>
            <a:fillRect/>
          </a:stretch>
        </p:blipFill>
        <p:spPr>
          <a:xfrm>
            <a:off x="1674584" y="745987"/>
            <a:ext cx="8871406" cy="5366026"/>
          </a:xfrm>
          <a:prstGeom prst="rect">
            <a:avLst/>
          </a:prstGeom>
        </p:spPr>
      </p:pic>
    </p:spTree>
    <p:extLst>
      <p:ext uri="{BB962C8B-B14F-4D97-AF65-F5344CB8AC3E}">
        <p14:creationId xmlns:p14="http://schemas.microsoft.com/office/powerpoint/2010/main" val="283382181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768600" y="266280"/>
            <a:ext cx="8520600" cy="763500"/>
          </a:xfrm>
          <a:prstGeom prst="rect">
            <a:avLst/>
          </a:prstGeom>
        </p:spPr>
        <p:txBody>
          <a:bodyPr spcFirstLastPara="1" wrap="square" lIns="91425" tIns="91425" rIns="91425" bIns="91425" anchor="t" anchorCtr="0">
            <a:noAutofit/>
          </a:bodyPr>
          <a:lstStyle/>
          <a:p>
            <a:r>
              <a:rPr lang="en-US" b="0" dirty="0" err="1">
                <a:latin typeface="+mj-lt"/>
              </a:rPr>
              <a:t>MoDBTAP’s</a:t>
            </a:r>
            <a:r>
              <a:rPr lang="en-US" b="0" dirty="0">
                <a:latin typeface="+mj-lt"/>
              </a:rPr>
              <a:t> Usage of Universal Core</a:t>
            </a:r>
            <a:r>
              <a:rPr lang="en-US" b="0" dirty="0">
                <a:latin typeface="+mj-lt"/>
                <a:ea typeface="Century Gothic"/>
                <a:cs typeface="Century Gothic"/>
                <a:sym typeface="Century Gothic"/>
              </a:rPr>
              <a:t> </a:t>
            </a:r>
            <a:endParaRPr b="0" dirty="0">
              <a:latin typeface="+mj-lt"/>
            </a:endParaRPr>
          </a:p>
        </p:txBody>
      </p:sp>
      <p:sp>
        <p:nvSpPr>
          <p:cNvPr id="89" name="Google Shape;89;p14"/>
          <p:cNvSpPr txBox="1">
            <a:spLocks noGrp="1"/>
          </p:cNvSpPr>
          <p:nvPr>
            <p:ph type="body" idx="1"/>
          </p:nvPr>
        </p:nvSpPr>
        <p:spPr>
          <a:xfrm>
            <a:off x="1835700" y="1410799"/>
            <a:ext cx="8643600" cy="5238000"/>
          </a:xfrm>
          <a:prstGeom prst="rect">
            <a:avLst/>
          </a:prstGeom>
        </p:spPr>
        <p:txBody>
          <a:bodyPr spcFirstLastPara="1" wrap="square" lIns="91425" tIns="91425" rIns="91425" bIns="91425" anchor="t" anchorCtr="0">
            <a:noAutofit/>
          </a:bodyPr>
          <a:lstStyle/>
          <a:p>
            <a:pPr indent="-406400">
              <a:spcBef>
                <a:spcPts val="1200"/>
              </a:spcBef>
              <a:buSzPts val="2800"/>
            </a:pPr>
            <a:r>
              <a:rPr lang="en-US" sz="2800" dirty="0"/>
              <a:t>Project Core - an intervention designed to build communication in students within a classroom context who do not exhibit any expressive communication</a:t>
            </a:r>
            <a:endParaRPr sz="2800" dirty="0"/>
          </a:p>
          <a:p>
            <a:pPr indent="-406400">
              <a:buSzPts val="2800"/>
            </a:pPr>
            <a:r>
              <a:rPr lang="en-US" sz="2800" dirty="0"/>
              <a:t>Transient population such as large, urban school district</a:t>
            </a:r>
            <a:endParaRPr sz="2800" dirty="0"/>
          </a:p>
          <a:p>
            <a:pPr indent="-406400">
              <a:buSzPts val="2800"/>
              <a:buFont typeface="Tahoma"/>
              <a:buChar char="●"/>
            </a:pPr>
            <a:r>
              <a:rPr lang="en-US" sz="2800" dirty="0"/>
              <a:t>Transitional students from Missouri School for the Blind to their home schools</a:t>
            </a:r>
            <a:endParaRPr sz="2800" dirty="0"/>
          </a:p>
          <a:p>
            <a:pPr indent="-406400">
              <a:spcBef>
                <a:spcPts val="1000"/>
              </a:spcBef>
              <a:buSzPts val="2800"/>
              <a:buFont typeface="Tahoma"/>
              <a:buChar char="●"/>
            </a:pPr>
            <a:r>
              <a:rPr lang="en-US" sz="2800" dirty="0"/>
              <a:t>In addition to tactile sign during O&amp;M</a:t>
            </a:r>
            <a:endParaRPr sz="2800" dirty="0"/>
          </a:p>
          <a:p>
            <a:pPr marL="0" indent="0">
              <a:spcBef>
                <a:spcPts val="1000"/>
              </a:spcBef>
              <a:spcAft>
                <a:spcPts val="160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r>
              <a:rPr lang="en-US" sz="3700" b="0" dirty="0" err="1">
                <a:latin typeface="Arial"/>
                <a:ea typeface="Arial"/>
                <a:cs typeface="Arial"/>
                <a:sym typeface="Arial"/>
              </a:rPr>
              <a:t>MoDBTAP</a:t>
            </a:r>
            <a:endParaRPr sz="3700" b="0" dirty="0"/>
          </a:p>
        </p:txBody>
      </p:sp>
      <p:sp>
        <p:nvSpPr>
          <p:cNvPr id="96" name="Google Shape;96;p15"/>
          <p:cNvSpPr txBox="1">
            <a:spLocks noGrp="1"/>
          </p:cNvSpPr>
          <p:nvPr>
            <p:ph type="body" idx="1"/>
          </p:nvPr>
        </p:nvSpPr>
        <p:spPr>
          <a:xfrm>
            <a:off x="1835700" y="1509783"/>
            <a:ext cx="8520600" cy="4555200"/>
          </a:xfrm>
          <a:prstGeom prst="rect">
            <a:avLst/>
          </a:prstGeom>
        </p:spPr>
        <p:txBody>
          <a:bodyPr spcFirstLastPara="1" wrap="square" lIns="91425" tIns="91425" rIns="91425" bIns="91425" anchor="t" anchorCtr="0">
            <a:noAutofit/>
          </a:bodyPr>
          <a:lstStyle/>
          <a:p>
            <a:pPr marL="0" indent="0">
              <a:lnSpc>
                <a:spcPct val="90000"/>
              </a:lnSpc>
              <a:spcBef>
                <a:spcPts val="500"/>
              </a:spcBef>
              <a:buNone/>
            </a:pPr>
            <a:r>
              <a:rPr lang="en-US" sz="2800" b="1">
                <a:latin typeface="IBM Plex Sans"/>
                <a:ea typeface="IBM Plex Sans"/>
                <a:cs typeface="IBM Plex Sans"/>
                <a:sym typeface="IBM Plex Sans"/>
              </a:rPr>
              <a:t>Luke</a:t>
            </a:r>
            <a:r>
              <a:rPr lang="en-US" sz="2800"/>
              <a:t> - Using Tactile Connections (APH) tiles and symbols on clipboard</a:t>
            </a:r>
            <a:endParaRPr sz="2800"/>
          </a:p>
          <a:p>
            <a:pPr indent="-368300">
              <a:spcBef>
                <a:spcPts val="500"/>
              </a:spcBef>
              <a:buSzPts val="2200"/>
            </a:pPr>
            <a:r>
              <a:rPr lang="en-US" sz="2800"/>
              <a:t>Velcro tiles near classroom door</a:t>
            </a:r>
            <a:endParaRPr sz="2800"/>
          </a:p>
          <a:p>
            <a:pPr indent="-368300">
              <a:buSzPts val="2200"/>
            </a:pPr>
            <a:r>
              <a:rPr lang="en-US" sz="2800"/>
              <a:t>3D symbols on clipboard</a:t>
            </a:r>
            <a:endParaRPr sz="2800"/>
          </a:p>
          <a:p>
            <a:pPr indent="-368300">
              <a:buSzPts val="2200"/>
            </a:pPr>
            <a:r>
              <a:rPr lang="en-US" sz="2800"/>
              <a:t>65% 3D symbols on AAC</a:t>
            </a:r>
            <a:endParaRPr sz="2800"/>
          </a:p>
          <a:p>
            <a:pPr indent="-368300">
              <a:spcBef>
                <a:spcPts val="500"/>
              </a:spcBef>
              <a:buSzPts val="2200"/>
            </a:pPr>
            <a:r>
              <a:rPr lang="en-US" sz="2800"/>
              <a:t>collaborated with SLP/teacher/O&amp;M</a:t>
            </a:r>
            <a:endParaRPr sz="2800"/>
          </a:p>
          <a:p>
            <a:pPr marL="0" indent="0">
              <a:lnSpc>
                <a:spcPct val="90000"/>
              </a:lnSpc>
              <a:spcBef>
                <a:spcPts val="1000"/>
              </a:spcBef>
              <a:buClr>
                <a:schemeClr val="dk1"/>
              </a:buClr>
              <a:buSzPts val="1100"/>
              <a:buNone/>
            </a:pPr>
            <a:r>
              <a:rPr lang="en-US" sz="2800" b="1">
                <a:latin typeface="IBM Plex Sans"/>
                <a:ea typeface="IBM Plex Sans"/>
                <a:cs typeface="IBM Plex Sans"/>
                <a:sym typeface="IBM Plex Sans"/>
              </a:rPr>
              <a:t>Milo</a:t>
            </a:r>
            <a:r>
              <a:rPr lang="en-US" sz="2800"/>
              <a:t>- Velcro box with 3D symbols on top, able to have available at desk, carry to next classroom</a:t>
            </a:r>
            <a:endParaRPr sz="2800"/>
          </a:p>
          <a:p>
            <a:pPr marL="0" indent="0">
              <a:spcAft>
                <a:spcPts val="16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701500" y="539692"/>
            <a:ext cx="8520600" cy="763500"/>
          </a:xfrm>
          <a:prstGeom prst="rect">
            <a:avLst/>
          </a:prstGeom>
        </p:spPr>
        <p:txBody>
          <a:bodyPr spcFirstLastPara="1" wrap="square" lIns="91425" tIns="91425" rIns="91425" bIns="91425" anchor="t" anchorCtr="0">
            <a:noAutofit/>
          </a:bodyPr>
          <a:lstStyle/>
          <a:p>
            <a:r>
              <a:rPr lang="en-US" b="0" dirty="0">
                <a:latin typeface="+mj-lt"/>
              </a:rPr>
              <a:t>Tactile Symbol Adaptations</a:t>
            </a:r>
            <a:endParaRPr b="0" dirty="0">
              <a:latin typeface="+mj-lt"/>
            </a:endParaRPr>
          </a:p>
        </p:txBody>
      </p:sp>
      <p:pic>
        <p:nvPicPr>
          <p:cNvPr id="103" name="Google Shape;103;p16" descr="Six tactile connection tiles arranged vertically" title="Image of Tactile Connections tiles"/>
          <p:cNvPicPr preferRelativeResize="0"/>
          <p:nvPr/>
        </p:nvPicPr>
        <p:blipFill>
          <a:blip r:embed="rId3">
            <a:alphaModFix/>
          </a:blip>
          <a:stretch>
            <a:fillRect/>
          </a:stretch>
        </p:blipFill>
        <p:spPr>
          <a:xfrm>
            <a:off x="2412175" y="1894851"/>
            <a:ext cx="1314450" cy="4352925"/>
          </a:xfrm>
          <a:prstGeom prst="rect">
            <a:avLst/>
          </a:prstGeom>
          <a:noFill/>
          <a:ln>
            <a:noFill/>
          </a:ln>
        </p:spPr>
      </p:pic>
      <p:pic>
        <p:nvPicPr>
          <p:cNvPr id="104" name="Google Shape;104;p16" descr="Box containing 3D symbols with 3D symbols velcroed on top of lid" title="3D symbols"/>
          <p:cNvPicPr preferRelativeResize="0"/>
          <p:nvPr/>
        </p:nvPicPr>
        <p:blipFill rotWithShape="1">
          <a:blip r:embed="rId4">
            <a:alphaModFix/>
          </a:blip>
          <a:srcRect b="46386"/>
          <a:stretch/>
        </p:blipFill>
        <p:spPr>
          <a:xfrm>
            <a:off x="3879026" y="2400300"/>
            <a:ext cx="3152775" cy="2216350"/>
          </a:xfrm>
          <a:prstGeom prst="rect">
            <a:avLst/>
          </a:prstGeom>
          <a:noFill/>
          <a:ln>
            <a:noFill/>
          </a:ln>
        </p:spPr>
      </p:pic>
      <p:pic>
        <p:nvPicPr>
          <p:cNvPr id="105" name="Google Shape;105;p16" descr="Top of box with 3D symbols on top" title="3D symbols"/>
          <p:cNvPicPr preferRelativeResize="0"/>
          <p:nvPr/>
        </p:nvPicPr>
        <p:blipFill rotWithShape="1">
          <a:blip r:embed="rId5">
            <a:alphaModFix/>
          </a:blip>
          <a:srcRect b="44687"/>
          <a:stretch/>
        </p:blipFill>
        <p:spPr>
          <a:xfrm>
            <a:off x="7184201" y="2286001"/>
            <a:ext cx="2943225" cy="2507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r>
              <a:rPr lang="en-US" b="0" dirty="0">
                <a:latin typeface="+mj-lt"/>
              </a:rPr>
              <a:t>Links</a:t>
            </a:r>
            <a:endParaRPr b="0" dirty="0">
              <a:latin typeface="+mj-lt"/>
            </a:endParaRPr>
          </a:p>
        </p:txBody>
      </p:sp>
      <p:sp>
        <p:nvSpPr>
          <p:cNvPr id="112" name="Google Shape;112;p17"/>
          <p:cNvSpPr txBox="1">
            <a:spLocks noGrp="1"/>
          </p:cNvSpPr>
          <p:nvPr>
            <p:ph type="body" idx="4294967295"/>
          </p:nvPr>
        </p:nvSpPr>
        <p:spPr>
          <a:xfrm>
            <a:off x="2227125" y="1638300"/>
            <a:ext cx="7200900" cy="3581400"/>
          </a:xfrm>
          <a:prstGeom prst="rect">
            <a:avLst/>
          </a:prstGeom>
        </p:spPr>
        <p:txBody>
          <a:bodyPr spcFirstLastPara="1" wrap="square" lIns="91425" tIns="91425" rIns="91425" bIns="91425" anchor="t" anchorCtr="0">
            <a:noAutofit/>
          </a:bodyPr>
          <a:lstStyle/>
          <a:p>
            <a:pPr marL="0" indent="0">
              <a:buClr>
                <a:schemeClr val="dk1"/>
              </a:buClr>
              <a:buSzPts val="1100"/>
              <a:buNone/>
            </a:pPr>
            <a:r>
              <a:rPr lang="en-US" sz="3000" u="sng">
                <a:solidFill>
                  <a:schemeClr val="hlink"/>
                </a:solidFill>
                <a:latin typeface="IBM Plex Sans"/>
                <a:ea typeface="IBM Plex Sans"/>
                <a:cs typeface="IBM Plex Sans"/>
                <a:sym typeface="IBM Plex Sans"/>
                <a:hlinkClick r:id="rId3"/>
              </a:rPr>
              <a:t>APH Tactile Graphic Image Library</a:t>
            </a:r>
            <a:endParaRPr sz="3000" u="sng">
              <a:solidFill>
                <a:schemeClr val="hlink"/>
              </a:solidFill>
              <a:latin typeface="IBM Plex Sans"/>
              <a:ea typeface="IBM Plex Sans"/>
              <a:cs typeface="IBM Plex Sans"/>
              <a:sym typeface="IBM Plex Sans"/>
            </a:endParaRPr>
          </a:p>
          <a:p>
            <a:pPr marL="914400" indent="-406400">
              <a:buClr>
                <a:srgbClr val="233142"/>
              </a:buClr>
              <a:buSzPts val="2800"/>
            </a:pPr>
            <a:r>
              <a:rPr lang="en-US" sz="2800">
                <a:solidFill>
                  <a:srgbClr val="233142"/>
                </a:solidFill>
              </a:rPr>
              <a:t>Request that 3D files be included</a:t>
            </a:r>
            <a:endParaRPr sz="2800">
              <a:solidFill>
                <a:srgbClr val="233142"/>
              </a:solidFill>
            </a:endParaRPr>
          </a:p>
          <a:p>
            <a:pPr marL="0" indent="0">
              <a:lnSpc>
                <a:spcPct val="150000"/>
              </a:lnSpc>
              <a:spcBef>
                <a:spcPts val="1000"/>
              </a:spcBef>
              <a:buClr>
                <a:schemeClr val="dk1"/>
              </a:buClr>
              <a:buSzPts val="1100"/>
              <a:buNone/>
            </a:pPr>
            <a:r>
              <a:rPr lang="en-US" sz="3000" u="sng">
                <a:solidFill>
                  <a:schemeClr val="hlink"/>
                </a:solidFill>
                <a:latin typeface="IBM Plex Sans"/>
                <a:ea typeface="IBM Plex Sans"/>
                <a:cs typeface="IBM Plex Sans"/>
                <a:sym typeface="IBM Plex Sans"/>
                <a:hlinkClick r:id="rId4"/>
              </a:rPr>
              <a:t>Project Core </a:t>
            </a:r>
            <a:endParaRPr sz="3000" u="sng">
              <a:solidFill>
                <a:schemeClr val="hlink"/>
              </a:solidFill>
              <a:latin typeface="IBM Plex Sans"/>
              <a:ea typeface="IBM Plex Sans"/>
              <a:cs typeface="IBM Plex Sans"/>
              <a:sym typeface="IBM Plex Sans"/>
            </a:endParaRPr>
          </a:p>
          <a:p>
            <a:pPr marL="0" indent="0">
              <a:spcAft>
                <a:spcPts val="1600"/>
              </a:spcAft>
              <a:buNone/>
            </a:pPr>
            <a:endParaRPr/>
          </a:p>
        </p:txBody>
      </p:sp>
      <p:pic>
        <p:nvPicPr>
          <p:cNvPr id="113" name="Google Shape;113;p17" descr="NCDB Logo"/>
          <p:cNvPicPr preferRelativeResize="0"/>
          <p:nvPr/>
        </p:nvPicPr>
        <p:blipFill rotWithShape="1">
          <a:blip r:embed="rId5">
            <a:alphaModFix/>
          </a:blip>
          <a:srcRect r="79727"/>
          <a:stretch/>
        </p:blipFill>
        <p:spPr>
          <a:xfrm>
            <a:off x="1923329" y="5501125"/>
            <a:ext cx="914695" cy="902400"/>
          </a:xfrm>
          <a:prstGeom prst="rect">
            <a:avLst/>
          </a:prstGeom>
          <a:noFill/>
          <a:ln>
            <a:noFill/>
          </a:ln>
        </p:spPr>
      </p:pic>
      <p:sp>
        <p:nvSpPr>
          <p:cNvPr id="114" name="Google Shape;114;p17"/>
          <p:cNvSpPr txBox="1"/>
          <p:nvPr/>
        </p:nvSpPr>
        <p:spPr>
          <a:xfrm>
            <a:off x="3324575" y="5414675"/>
            <a:ext cx="5757600" cy="763500"/>
          </a:xfrm>
          <a:prstGeom prst="rect">
            <a:avLst/>
          </a:prstGeom>
          <a:noFill/>
          <a:ln>
            <a:noFill/>
          </a:ln>
        </p:spPr>
        <p:txBody>
          <a:bodyPr spcFirstLastPara="1" wrap="square" lIns="91425" tIns="91425" rIns="91425" bIns="91425" anchor="t" anchorCtr="0">
            <a:noAutofit/>
          </a:bodyPr>
          <a:lstStyle/>
          <a:p>
            <a:pPr defTabSz="914400">
              <a:lnSpc>
                <a:spcPct val="115000"/>
              </a:lnSpc>
              <a:buClr>
                <a:srgbClr val="000000"/>
              </a:buClr>
              <a:buSzPts val="1100"/>
            </a:pPr>
            <a:r>
              <a:rPr lang="en-US" sz="1200" kern="0">
                <a:solidFill>
                  <a:srgbClr val="233142"/>
                </a:solidFill>
                <a:latin typeface="IBM Plex Sans Light"/>
                <a:ea typeface="IBM Plex Sans Light"/>
                <a:cs typeface="IBM Plex Sans Light"/>
                <a:sym typeface="IBM Plex Sans Light"/>
              </a:rPr>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Weigert.</a:t>
            </a:r>
            <a:endParaRPr sz="1200" kern="0">
              <a:solidFill>
                <a:srgbClr val="000000"/>
              </a:solidFill>
              <a:latin typeface="IBM Plex Sans Medium"/>
              <a:ea typeface="IBM Plex Sans Medium"/>
              <a:cs typeface="IBM Plex Sans Medium"/>
              <a:sym typeface="IBM Plex Sans Medium"/>
            </a:endParaRPr>
          </a:p>
        </p:txBody>
      </p:sp>
      <p:pic>
        <p:nvPicPr>
          <p:cNvPr id="115" name="Google Shape;115;p17" descr="DBTAP Logo"/>
          <p:cNvPicPr preferRelativeResize="0"/>
          <p:nvPr/>
        </p:nvPicPr>
        <p:blipFill>
          <a:blip r:embed="rId6">
            <a:alphaModFix/>
          </a:blip>
          <a:stretch>
            <a:fillRect/>
          </a:stretch>
        </p:blipFill>
        <p:spPr>
          <a:xfrm>
            <a:off x="9082175" y="5414675"/>
            <a:ext cx="1205550" cy="1205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5312-38E9-4B75-AE0F-3683C37F7071}"/>
              </a:ext>
            </a:extLst>
          </p:cNvPr>
          <p:cNvSpPr>
            <a:spLocks noGrp="1"/>
          </p:cNvSpPr>
          <p:nvPr>
            <p:ph type="title"/>
          </p:nvPr>
        </p:nvSpPr>
        <p:spPr>
          <a:xfrm>
            <a:off x="4565138" y="1432113"/>
            <a:ext cx="5456507" cy="2650936"/>
          </a:xfrm>
        </p:spPr>
        <p:txBody>
          <a:bodyPr/>
          <a:lstStyle/>
          <a:p>
            <a:r>
              <a:rPr lang="en-US">
                <a:solidFill>
                  <a:schemeClr val="accent2"/>
                </a:solidFill>
              </a:rPr>
              <a:t>Supporting Delivery of Intensive Intervention Virtually</a:t>
            </a:r>
          </a:p>
        </p:txBody>
      </p:sp>
      <p:sp>
        <p:nvSpPr>
          <p:cNvPr id="4" name="Slide Number Placeholder 3">
            <a:extLst>
              <a:ext uri="{FF2B5EF4-FFF2-40B4-BE49-F238E27FC236}">
                <a16:creationId xmlns:a16="http://schemas.microsoft.com/office/drawing/2014/main" id="{2C63E2B9-30AA-4328-A898-14EF60D8AAAD}"/>
              </a:ext>
            </a:extLst>
          </p:cNvPr>
          <p:cNvSpPr>
            <a:spLocks noGrp="1"/>
          </p:cNvSpPr>
          <p:nvPr>
            <p:ph type="sldNum" sz="quarter" idx="15"/>
          </p:nvPr>
        </p:nvSpPr>
        <p:spPr>
          <a:xfrm>
            <a:off x="11838995" y="6742584"/>
            <a:ext cx="52900" cy="11541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75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1925330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8059BB-3FED-413A-A652-D65F73606EC7}"/>
              </a:ext>
            </a:extLst>
          </p:cNvPr>
          <p:cNvSpPr>
            <a:spLocks noGrp="1"/>
          </p:cNvSpPr>
          <p:nvPr>
            <p:ph type="title"/>
          </p:nvPr>
        </p:nvSpPr>
        <p:spPr/>
        <p:txBody>
          <a:bodyPr/>
          <a:lstStyle/>
          <a:p>
            <a:r>
              <a:rPr lang="en-US"/>
              <a:t>Educator Perspective of Virtual Intervention Delivery</a:t>
            </a:r>
          </a:p>
        </p:txBody>
      </p:sp>
      <p:sp>
        <p:nvSpPr>
          <p:cNvPr id="7" name="Content Placeholder 6">
            <a:extLst>
              <a:ext uri="{FF2B5EF4-FFF2-40B4-BE49-F238E27FC236}">
                <a16:creationId xmlns:a16="http://schemas.microsoft.com/office/drawing/2014/main" id="{A5576F34-7973-4733-8418-D745E0B0A637}"/>
              </a:ext>
            </a:extLst>
          </p:cNvPr>
          <p:cNvSpPr>
            <a:spLocks noGrp="1"/>
          </p:cNvSpPr>
          <p:nvPr>
            <p:ph sz="quarter" idx="14"/>
          </p:nvPr>
        </p:nvSpPr>
        <p:spPr>
          <a:xfrm>
            <a:off x="307535" y="871483"/>
            <a:ext cx="11274552" cy="4343400"/>
          </a:xfrm>
        </p:spPr>
        <p:txBody>
          <a:bodyPr vert="horz" lIns="0" tIns="0" rIns="0" bIns="0" rtlCol="0" anchor="t">
            <a:normAutofit/>
          </a:bodyPr>
          <a:lstStyle/>
          <a:p>
            <a:pPr algn="ctr"/>
            <a:r>
              <a:rPr lang="en-US"/>
              <a:t>Take 1 minute and reflect on these quotes. What stands out to you? Did you hear similar or different reflections? </a:t>
            </a:r>
          </a:p>
        </p:txBody>
      </p:sp>
      <p:sp>
        <p:nvSpPr>
          <p:cNvPr id="4" name="Slide Number Placeholder 3">
            <a:extLst>
              <a:ext uri="{FF2B5EF4-FFF2-40B4-BE49-F238E27FC236}">
                <a16:creationId xmlns:a16="http://schemas.microsoft.com/office/drawing/2014/main" id="{3B7F2014-B515-4B45-811D-5162EC4AAD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750" b="0" i="0" u="none" strike="noStrike" kern="1200" cap="none" spc="0" normalizeH="0" baseline="0" noProof="0">
              <a:ln>
                <a:noFill/>
              </a:ln>
              <a:solidFill>
                <a:srgbClr val="262626"/>
              </a:solidFill>
              <a:effectLst/>
              <a:uLnTx/>
              <a:uFillTx/>
              <a:latin typeface="Arial"/>
              <a:cs typeface="Calibri"/>
            </a:endParaRPr>
          </a:p>
        </p:txBody>
      </p:sp>
      <p:sp>
        <p:nvSpPr>
          <p:cNvPr id="8" name="Flowchart: Document 7" descr="&#10;&#10;“I'm enjoying the more one-on-one time with the students because I find you can really tailor every lesson for that specific child rather than a group of three or four because they're still going to be wide ranges within that group. So when you're getting on that Zoom or video chat for 30 minutes, I mean you're hitting that child exactly where they are for 30 minutes and then the next student might be the same topic, but you can expand on it or you can bring it down to a different level. So that's been one of the pluses to this.”&#10;">
            <a:extLst>
              <a:ext uri="{FF2B5EF4-FFF2-40B4-BE49-F238E27FC236}">
                <a16:creationId xmlns:a16="http://schemas.microsoft.com/office/drawing/2014/main" id="{36256923-8216-4C62-9DE2-58F26B72C702}"/>
              </a:ext>
            </a:extLst>
          </p:cNvPr>
          <p:cNvSpPr/>
          <p:nvPr/>
        </p:nvSpPr>
        <p:spPr>
          <a:xfrm>
            <a:off x="277937" y="1646404"/>
            <a:ext cx="5666874" cy="4529050"/>
          </a:xfrm>
          <a:prstGeom prst="flowChartDocumen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62626"/>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62626"/>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rPr>
              <a:t>“I'm enjoying the more </a:t>
            </a:r>
            <a:r>
              <a:rPr kumimoji="0" lang="en-US" sz="2000" b="1" i="0" u="none" strike="noStrike" kern="1200" cap="none" spc="0" normalizeH="0" baseline="0" noProof="0">
                <a:ln>
                  <a:noFill/>
                </a:ln>
                <a:solidFill>
                  <a:srgbClr val="262626"/>
                </a:solidFill>
                <a:effectLst/>
                <a:uLnTx/>
                <a:uFillTx/>
                <a:latin typeface="Arial"/>
                <a:ea typeface="+mn-ea"/>
                <a:cs typeface="+mn-cs"/>
              </a:rPr>
              <a:t>one-on-one time </a:t>
            </a:r>
            <a:r>
              <a:rPr kumimoji="0" lang="en-US" sz="2000" b="0" i="0" u="none" strike="noStrike" kern="1200" cap="none" spc="0" normalizeH="0" baseline="0" noProof="0">
                <a:ln>
                  <a:noFill/>
                </a:ln>
                <a:solidFill>
                  <a:srgbClr val="262626"/>
                </a:solidFill>
                <a:effectLst/>
                <a:uLnTx/>
                <a:uFillTx/>
                <a:latin typeface="Arial"/>
                <a:ea typeface="+mn-ea"/>
                <a:cs typeface="+mn-cs"/>
              </a:rPr>
              <a:t>with the students because I find you can</a:t>
            </a:r>
            <a:r>
              <a:rPr kumimoji="0" lang="en-US" sz="2000" b="1" i="0" u="none" strike="noStrike" kern="1200" cap="none" spc="0" normalizeH="0" baseline="0" noProof="0">
                <a:ln>
                  <a:noFill/>
                </a:ln>
                <a:solidFill>
                  <a:srgbClr val="262626"/>
                </a:solidFill>
                <a:effectLst/>
                <a:uLnTx/>
                <a:uFillTx/>
                <a:latin typeface="Arial"/>
                <a:ea typeface="+mn-ea"/>
                <a:cs typeface="+mn-cs"/>
              </a:rPr>
              <a:t> really tailor every lesson</a:t>
            </a:r>
            <a:r>
              <a:rPr kumimoji="0" lang="en-US" sz="2000" b="0" i="0" u="none" strike="noStrike" kern="1200" cap="none" spc="0" normalizeH="0" baseline="0" noProof="0">
                <a:ln>
                  <a:noFill/>
                </a:ln>
                <a:solidFill>
                  <a:srgbClr val="262626"/>
                </a:solidFill>
                <a:effectLst/>
                <a:uLnTx/>
                <a:uFillTx/>
                <a:latin typeface="Arial"/>
                <a:ea typeface="+mn-ea"/>
                <a:cs typeface="+mn-cs"/>
              </a:rPr>
              <a:t> for that specific child rather than a group of three or four because they're still going to be wide ranges within that group. So when you're getting on that Zoom or video chat for 30 minutes, I mean you're hitting that child </a:t>
            </a:r>
            <a:r>
              <a:rPr kumimoji="0" lang="en-US" sz="2000" b="1" i="0" u="none" strike="noStrike" kern="1200" cap="none" spc="0" normalizeH="0" baseline="0" noProof="0">
                <a:ln>
                  <a:noFill/>
                </a:ln>
                <a:solidFill>
                  <a:srgbClr val="262626"/>
                </a:solidFill>
                <a:effectLst/>
                <a:uLnTx/>
                <a:uFillTx/>
                <a:latin typeface="Arial"/>
                <a:ea typeface="+mn-ea"/>
                <a:cs typeface="+mn-cs"/>
              </a:rPr>
              <a:t>exactly where they are </a:t>
            </a:r>
            <a:r>
              <a:rPr kumimoji="0" lang="en-US" sz="2000" b="0" i="0" u="none" strike="noStrike" kern="1200" cap="none" spc="0" normalizeH="0" baseline="0" noProof="0">
                <a:ln>
                  <a:noFill/>
                </a:ln>
                <a:solidFill>
                  <a:srgbClr val="262626"/>
                </a:solidFill>
                <a:effectLst/>
                <a:uLnTx/>
                <a:uFillTx/>
                <a:latin typeface="Arial"/>
                <a:ea typeface="+mn-ea"/>
                <a:cs typeface="+mn-cs"/>
              </a:rPr>
              <a:t>for 30 minutes and then the next student might be the same topic, but you can expand on it or you can bring it down to a different level. So that's been one of the pluses to this.”</a:t>
            </a:r>
            <a:endParaRPr kumimoji="0" lang="en-US" sz="1200" b="0" i="0" u="none" strike="noStrike" kern="1200" cap="none" spc="0" normalizeH="0" baseline="0" noProof="0">
              <a:ln>
                <a:noFill/>
              </a:ln>
              <a:solidFill>
                <a:srgbClr val="262626"/>
              </a:solidFill>
              <a:effectLst/>
              <a:uLnTx/>
              <a:uFillTx/>
              <a:latin typeface="Arial"/>
              <a:ea typeface="+mn-ea"/>
              <a:cs typeface="+mn-cs"/>
            </a:endParaRPr>
          </a:p>
        </p:txBody>
      </p:sp>
      <p:sp>
        <p:nvSpPr>
          <p:cNvPr id="9" name="Flowchart: Document 8" descr="​“I’m reaching out to the families and finding out from them what works, what doesn't work because I think that's really important for us as an EC [Exceptional Children] community; and even finding out from each other. We are a large district, and what works well for people, and let's not recreate things if we can share and collaborate. It is that collaboration and that working together.”&#10;">
            <a:extLst>
              <a:ext uri="{FF2B5EF4-FFF2-40B4-BE49-F238E27FC236}">
                <a16:creationId xmlns:a16="http://schemas.microsoft.com/office/drawing/2014/main" id="{68C2A0AF-7BCD-4761-B7DD-449F6F05FDA9}"/>
              </a:ext>
            </a:extLst>
          </p:cNvPr>
          <p:cNvSpPr/>
          <p:nvPr/>
        </p:nvSpPr>
        <p:spPr>
          <a:xfrm>
            <a:off x="6352674" y="1646404"/>
            <a:ext cx="5539221" cy="4523874"/>
          </a:xfrm>
          <a:prstGeom prst="flowChartDocumen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rPr>
              <a:t>​“I’m </a:t>
            </a:r>
            <a:r>
              <a:rPr kumimoji="0" lang="en-US" sz="2000" b="1" i="0" u="none" strike="noStrike" kern="1200" cap="none" spc="0" normalizeH="0" baseline="0" noProof="0">
                <a:ln>
                  <a:noFill/>
                </a:ln>
                <a:solidFill>
                  <a:srgbClr val="262626"/>
                </a:solidFill>
                <a:effectLst/>
                <a:uLnTx/>
                <a:uFillTx/>
                <a:latin typeface="Arial"/>
                <a:ea typeface="+mn-ea"/>
                <a:cs typeface="+mn-cs"/>
              </a:rPr>
              <a:t>reaching out to the families</a:t>
            </a:r>
            <a:r>
              <a:rPr kumimoji="0" lang="en-US" sz="2000" b="0" i="0" u="none" strike="noStrike" kern="1200" cap="none" spc="0" normalizeH="0" baseline="0" noProof="0">
                <a:ln>
                  <a:noFill/>
                </a:ln>
                <a:solidFill>
                  <a:srgbClr val="262626"/>
                </a:solidFill>
                <a:effectLst/>
                <a:uLnTx/>
                <a:uFillTx/>
                <a:latin typeface="Arial"/>
                <a:ea typeface="+mn-ea"/>
                <a:cs typeface="+mn-cs"/>
              </a:rPr>
              <a:t> and finding out from them what works, what doesn't work because I think that's really important for us as an EC [Exceptional Children] community; and even finding out from each other. We are a large district, and what works well for people, and let's not recreate things if we can </a:t>
            </a:r>
            <a:r>
              <a:rPr kumimoji="0" lang="en-US" sz="2000" b="1" i="0" u="none" strike="noStrike" kern="1200" cap="none" spc="0" normalizeH="0" baseline="0" noProof="0">
                <a:ln>
                  <a:noFill/>
                </a:ln>
                <a:solidFill>
                  <a:srgbClr val="262626"/>
                </a:solidFill>
                <a:effectLst/>
                <a:uLnTx/>
                <a:uFillTx/>
                <a:latin typeface="Arial"/>
                <a:ea typeface="+mn-ea"/>
                <a:cs typeface="+mn-cs"/>
              </a:rPr>
              <a:t>share and collaborate.</a:t>
            </a:r>
            <a:r>
              <a:rPr kumimoji="0" lang="en-US" sz="2000" b="0" i="0" u="none" strike="noStrike" kern="1200" cap="none" spc="0" normalizeH="0" baseline="0" noProof="0">
                <a:ln>
                  <a:noFill/>
                </a:ln>
                <a:solidFill>
                  <a:srgbClr val="262626"/>
                </a:solidFill>
                <a:effectLst/>
                <a:uLnTx/>
                <a:uFillTx/>
                <a:latin typeface="Arial"/>
                <a:ea typeface="+mn-ea"/>
                <a:cs typeface="+mn-cs"/>
              </a:rPr>
              <a:t> It is that collaboration and that working together.”</a:t>
            </a:r>
            <a:endParaRPr kumimoji="0" lang="en-US" sz="2000" b="0" i="0" u="none" strike="noStrike" kern="1200" cap="none" spc="0" normalizeH="0" baseline="0" noProof="0">
              <a:ln>
                <a:noFill/>
              </a:ln>
              <a:solidFill>
                <a:srgbClr val="262626"/>
              </a:solidFill>
              <a:effectLst/>
              <a:uLnTx/>
              <a:uFillTx/>
              <a:latin typeface="Arial"/>
              <a:ea typeface="+mn-ea"/>
              <a:cs typeface="Arial"/>
            </a:endParaRPr>
          </a:p>
        </p:txBody>
      </p:sp>
    </p:spTree>
    <p:extLst>
      <p:ext uri="{BB962C8B-B14F-4D97-AF65-F5344CB8AC3E}">
        <p14:creationId xmlns:p14="http://schemas.microsoft.com/office/powerpoint/2010/main" val="211430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9163-F6AA-4CC1-8C01-DEB04AA33557}"/>
              </a:ext>
            </a:extLst>
          </p:cNvPr>
          <p:cNvSpPr>
            <a:spLocks noGrp="1"/>
          </p:cNvSpPr>
          <p:nvPr>
            <p:ph type="title"/>
          </p:nvPr>
        </p:nvSpPr>
        <p:spPr>
          <a:xfrm>
            <a:off x="457201" y="0"/>
            <a:ext cx="11276076" cy="1063583"/>
          </a:xfrm>
        </p:spPr>
        <p:txBody>
          <a:bodyPr/>
          <a:lstStyle/>
          <a:p>
            <a:r>
              <a:rPr lang="en-US"/>
              <a:t>Learning from Educators Doing the Work: Virtual Community of Practice Vision</a:t>
            </a:r>
          </a:p>
        </p:txBody>
      </p:sp>
      <p:sp>
        <p:nvSpPr>
          <p:cNvPr id="6" name="Text Placeholder 5">
            <a:extLst>
              <a:ext uri="{FF2B5EF4-FFF2-40B4-BE49-F238E27FC236}">
                <a16:creationId xmlns:a16="http://schemas.microsoft.com/office/drawing/2014/main" id="{E20627AB-D5A3-4194-9BE2-487C646EE12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1F5001-F716-42E4-BF0D-0590CCADC333}"/>
              </a:ext>
            </a:extLst>
          </p:cNvPr>
          <p:cNvSpPr>
            <a:spLocks noGrp="1"/>
          </p:cNvSpPr>
          <p:nvPr>
            <p:ph type="sldNum" sz="quarter"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9" name="Picture 8" descr="Word cloud including strategies, educated, tools, innovation, inspiration, resources, guidance">
            <a:extLst>
              <a:ext uri="{FF2B5EF4-FFF2-40B4-BE49-F238E27FC236}">
                <a16:creationId xmlns:a16="http://schemas.microsoft.com/office/drawing/2014/main" id="{577AB4F5-30EB-4665-9FAF-7ECAFB20877A}"/>
              </a:ext>
            </a:extLst>
          </p:cNvPr>
          <p:cNvPicPr>
            <a:picLocks noChangeAspect="1"/>
          </p:cNvPicPr>
          <p:nvPr/>
        </p:nvPicPr>
        <p:blipFill>
          <a:blip r:embed="rId2"/>
          <a:stretch>
            <a:fillRect/>
          </a:stretch>
        </p:blipFill>
        <p:spPr>
          <a:xfrm>
            <a:off x="6095239" y="1063583"/>
            <a:ext cx="5618163" cy="3941763"/>
          </a:xfrm>
          <a:prstGeom prst="rect">
            <a:avLst/>
          </a:prstGeom>
        </p:spPr>
      </p:pic>
      <p:pic>
        <p:nvPicPr>
          <p:cNvPr id="10" name="Picture 9" descr="word cloud with knowledge, resources, opportunity, guidance, ideas, collaboration, options, lessons">
            <a:extLst>
              <a:ext uri="{FF2B5EF4-FFF2-40B4-BE49-F238E27FC236}">
                <a16:creationId xmlns:a16="http://schemas.microsoft.com/office/drawing/2014/main" id="{3388EF08-B04D-4C7E-8354-A135C47D6B45}"/>
              </a:ext>
            </a:extLst>
          </p:cNvPr>
          <p:cNvPicPr>
            <a:picLocks noChangeAspect="1"/>
          </p:cNvPicPr>
          <p:nvPr/>
        </p:nvPicPr>
        <p:blipFill>
          <a:blip r:embed="rId3"/>
          <a:stretch>
            <a:fillRect/>
          </a:stretch>
        </p:blipFill>
        <p:spPr>
          <a:xfrm>
            <a:off x="437326" y="1063583"/>
            <a:ext cx="5492750" cy="3941763"/>
          </a:xfrm>
          <a:prstGeom prst="rect">
            <a:avLst/>
          </a:prstGeom>
        </p:spPr>
      </p:pic>
      <p:sp>
        <p:nvSpPr>
          <p:cNvPr id="11" name="TextBox 10">
            <a:extLst>
              <a:ext uri="{FF2B5EF4-FFF2-40B4-BE49-F238E27FC236}">
                <a16:creationId xmlns:a16="http://schemas.microsoft.com/office/drawing/2014/main" id="{267DD22A-EE52-4A31-9456-03EBD897505A}"/>
              </a:ext>
            </a:extLst>
          </p:cNvPr>
          <p:cNvSpPr txBox="1"/>
          <p:nvPr/>
        </p:nvSpPr>
        <p:spPr>
          <a:xfrm>
            <a:off x="501649" y="5154403"/>
            <a:ext cx="1121175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62626"/>
                </a:solidFill>
                <a:effectLst/>
                <a:uLnTx/>
                <a:uFillTx/>
                <a:latin typeface="Arial" pitchFamily="34" charset="0"/>
                <a:ea typeface="ＭＳ Ｐゴシック"/>
              </a:rPr>
              <a:t>To inspire educators through collaboration that leads to new and innovative ideas and resources.</a:t>
            </a:r>
          </a:p>
        </p:txBody>
      </p:sp>
    </p:spTree>
    <p:extLst>
      <p:ext uri="{BB962C8B-B14F-4D97-AF65-F5344CB8AC3E}">
        <p14:creationId xmlns:p14="http://schemas.microsoft.com/office/powerpoint/2010/main" val="3690714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the Community of Practice weekly sequence">
            <a:extLst>
              <a:ext uri="{FF2B5EF4-FFF2-40B4-BE49-F238E27FC236}">
                <a16:creationId xmlns:a16="http://schemas.microsoft.com/office/drawing/2014/main" id="{5534858D-ABC3-E041-85F4-912C85D9D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355" y="2747010"/>
            <a:ext cx="6025725" cy="3615690"/>
          </a:xfrm>
          <a:prstGeom prst="rect">
            <a:avLst/>
          </a:prstGeom>
          <a:ln w="38100">
            <a:solidFill>
              <a:schemeClr val="accent3"/>
            </a:solidFill>
          </a:ln>
        </p:spPr>
      </p:pic>
      <p:sp>
        <p:nvSpPr>
          <p:cNvPr id="2" name="Title 1">
            <a:extLst>
              <a:ext uri="{FF2B5EF4-FFF2-40B4-BE49-F238E27FC236}">
                <a16:creationId xmlns:a16="http://schemas.microsoft.com/office/drawing/2014/main" id="{445C6764-3982-2745-A755-12D983DE5701}"/>
              </a:ext>
            </a:extLst>
          </p:cNvPr>
          <p:cNvSpPr>
            <a:spLocks noGrp="1"/>
          </p:cNvSpPr>
          <p:nvPr>
            <p:ph type="title"/>
          </p:nvPr>
        </p:nvSpPr>
        <p:spPr/>
        <p:txBody>
          <a:bodyPr/>
          <a:lstStyle/>
          <a:p>
            <a:r>
              <a:rPr lang="en-US"/>
              <a:t>Structure and Objectives</a:t>
            </a:r>
          </a:p>
        </p:txBody>
      </p:sp>
      <p:sp>
        <p:nvSpPr>
          <p:cNvPr id="3" name="Content Placeholder 2">
            <a:extLst>
              <a:ext uri="{FF2B5EF4-FFF2-40B4-BE49-F238E27FC236}">
                <a16:creationId xmlns:a16="http://schemas.microsoft.com/office/drawing/2014/main" id="{2A8F8FDC-C5E0-5340-B65E-851821A2400F}"/>
              </a:ext>
            </a:extLst>
          </p:cNvPr>
          <p:cNvSpPr>
            <a:spLocks noGrp="1"/>
          </p:cNvSpPr>
          <p:nvPr>
            <p:ph sz="quarter" idx="14"/>
          </p:nvPr>
        </p:nvSpPr>
        <p:spPr>
          <a:xfrm>
            <a:off x="457201" y="1098550"/>
            <a:ext cx="4549019" cy="4705902"/>
          </a:xfrm>
        </p:spPr>
        <p:txBody>
          <a:bodyPr vert="horz" lIns="0" tIns="0" rIns="0" bIns="0" rtlCol="0" anchor="t">
            <a:normAutofit fontScale="85000" lnSpcReduction="10000"/>
          </a:bodyPr>
          <a:lstStyle/>
          <a:p>
            <a:pPr marL="285750" indent="-285750">
              <a:buFont typeface="Wingdings" pitchFamily="2" charset="2"/>
              <a:buChar char="ü"/>
            </a:pPr>
            <a:r>
              <a:rPr lang="en-US" sz="2400">
                <a:cs typeface="Times New Roman"/>
              </a:rPr>
              <a:t>Learn from NCII experts about available tools and resources with application for distance/virtual learning.</a:t>
            </a:r>
          </a:p>
          <a:p>
            <a:pPr marL="285750" indent="-285750">
              <a:buFont typeface="Wingdings" pitchFamily="2" charset="2"/>
              <a:buChar char="ü"/>
            </a:pPr>
            <a:r>
              <a:rPr lang="en-US" sz="2400">
                <a:cs typeface="Times New Roman"/>
              </a:rPr>
              <a:t>Pilot the use of tools and resources.</a:t>
            </a:r>
          </a:p>
          <a:p>
            <a:pPr marL="285750" indent="-285750">
              <a:buFont typeface="Wingdings" pitchFamily="2" charset="2"/>
              <a:buChar char="ü"/>
            </a:pPr>
            <a:r>
              <a:rPr lang="en-US" sz="2400">
                <a:cs typeface="Times New Roman"/>
              </a:rPr>
              <a:t>Share lessons learned with other educators.</a:t>
            </a:r>
          </a:p>
          <a:p>
            <a:pPr marL="285750" indent="-285750">
              <a:buFont typeface="Wingdings" pitchFamily="2" charset="2"/>
              <a:buChar char="ü"/>
            </a:pPr>
            <a:r>
              <a:rPr lang="en-US" sz="2400">
                <a:cs typeface="Times New Roman"/>
              </a:rPr>
              <a:t>Refine implementation.</a:t>
            </a:r>
          </a:p>
          <a:p>
            <a:pPr marL="285750" indent="-285750">
              <a:buFont typeface="Wingdings" pitchFamily="2" charset="2"/>
              <a:buChar char="ü"/>
            </a:pPr>
            <a:r>
              <a:rPr lang="en-US" sz="2400">
                <a:cs typeface="Times New Roman" panose="02020603050405020304" pitchFamily="18" charset="0"/>
              </a:rPr>
              <a:t>Support NCII with developing products focused on delivering distance/virtual intensive intervention.</a:t>
            </a:r>
          </a:p>
          <a:p>
            <a:endParaRPr lang="en-US"/>
          </a:p>
        </p:txBody>
      </p:sp>
      <p:sp>
        <p:nvSpPr>
          <p:cNvPr id="5" name="Slide Number Placeholder 4">
            <a:extLst>
              <a:ext uri="{FF2B5EF4-FFF2-40B4-BE49-F238E27FC236}">
                <a16:creationId xmlns:a16="http://schemas.microsoft.com/office/drawing/2014/main" id="{8D17589A-71AB-1C47-B0D5-D33296AB933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7" name="Picture 6" descr="Image of the Community of Practice weekly sequence">
            <a:extLst>
              <a:ext uri="{FF2B5EF4-FFF2-40B4-BE49-F238E27FC236}">
                <a16:creationId xmlns:a16="http://schemas.microsoft.com/office/drawing/2014/main" id="{941B925B-D317-BD46-BE47-7AB795AF5A49}"/>
              </a:ext>
            </a:extLst>
          </p:cNvPr>
          <p:cNvPicPr>
            <a:picLocks noChangeAspect="1"/>
          </p:cNvPicPr>
          <p:nvPr/>
        </p:nvPicPr>
        <p:blipFill rotWithShape="1">
          <a:blip r:embed="rId3">
            <a:extLst>
              <a:ext uri="{28A0092B-C50C-407E-A947-70E740481C1C}">
                <a14:useLocalDpi xmlns:a14="http://schemas.microsoft.com/office/drawing/2010/main" val="0"/>
              </a:ext>
            </a:extLst>
          </a:blip>
          <a:srcRect t="4712"/>
          <a:stretch/>
        </p:blipFill>
        <p:spPr>
          <a:xfrm>
            <a:off x="5480948" y="1280160"/>
            <a:ext cx="5777601" cy="3672840"/>
          </a:xfrm>
          <a:prstGeom prst="rect">
            <a:avLst/>
          </a:prstGeom>
          <a:ln w="31750">
            <a:solidFill>
              <a:schemeClr val="accent3"/>
            </a:solidFill>
          </a:ln>
        </p:spPr>
      </p:pic>
    </p:spTree>
    <p:extLst>
      <p:ext uri="{BB962C8B-B14F-4D97-AF65-F5344CB8AC3E}">
        <p14:creationId xmlns:p14="http://schemas.microsoft.com/office/powerpoint/2010/main" val="2965443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B562-A9D2-4ACA-ABE9-93ABF3EA1219}"/>
              </a:ext>
            </a:extLst>
          </p:cNvPr>
          <p:cNvSpPr>
            <a:spLocks noGrp="1"/>
          </p:cNvSpPr>
          <p:nvPr>
            <p:ph type="title"/>
          </p:nvPr>
        </p:nvSpPr>
        <p:spPr>
          <a:xfrm>
            <a:off x="457201" y="0"/>
            <a:ext cx="11276076" cy="1280160"/>
          </a:xfrm>
        </p:spPr>
        <p:txBody>
          <a:bodyPr anchor="ctr">
            <a:normAutofit/>
          </a:bodyPr>
          <a:lstStyle/>
          <a:p>
            <a:r>
              <a:rPr lang="en-US"/>
              <a:t>Participants</a:t>
            </a:r>
          </a:p>
        </p:txBody>
      </p:sp>
      <p:sp>
        <p:nvSpPr>
          <p:cNvPr id="7" name="Content Placeholder 6">
            <a:extLst>
              <a:ext uri="{FF2B5EF4-FFF2-40B4-BE49-F238E27FC236}">
                <a16:creationId xmlns:a16="http://schemas.microsoft.com/office/drawing/2014/main" id="{B948EB64-58D9-4F2A-A99F-A9E2C5669A56}"/>
              </a:ext>
            </a:extLst>
          </p:cNvPr>
          <p:cNvSpPr>
            <a:spLocks noGrp="1"/>
          </p:cNvSpPr>
          <p:nvPr>
            <p:ph sz="quarter" idx="14"/>
          </p:nvPr>
        </p:nvSpPr>
        <p:spPr>
          <a:xfrm>
            <a:off x="457200" y="1371600"/>
            <a:ext cx="5568696" cy="4343400"/>
          </a:xfrm>
        </p:spPr>
        <p:txBody>
          <a:bodyPr vert="horz" lIns="0" tIns="0" rIns="0" bIns="0" rtlCol="0" anchor="t">
            <a:normAutofit lnSpcReduction="10000"/>
          </a:bodyPr>
          <a:lstStyle/>
          <a:p>
            <a:r>
              <a:rPr lang="en-US" dirty="0"/>
              <a:t>General and special educators, district administrators, school administrators, and intervention staff (e.g., dyslexia therapists, speech language pathologists) from intensive technical assistance states including Texas, Rhode Island, Colorado, and Oregon. </a:t>
            </a:r>
          </a:p>
          <a:p>
            <a:endParaRPr lang="en-US" dirty="0"/>
          </a:p>
          <a:p>
            <a:r>
              <a:rPr lang="en-US" dirty="0"/>
              <a:t>In addition, NCII hosted an additional Texas specific CoP with TEA due to high interest from the state.</a:t>
            </a:r>
          </a:p>
          <a:p>
            <a:r>
              <a:rPr lang="en-US" dirty="0"/>
              <a:t> </a:t>
            </a:r>
          </a:p>
        </p:txBody>
      </p:sp>
      <p:pic>
        <p:nvPicPr>
          <p:cNvPr id="10" name="Content Placeholder 9" descr="image of a computer screen with adults in a zoom meeting">
            <a:extLst>
              <a:ext uri="{FF2B5EF4-FFF2-40B4-BE49-F238E27FC236}">
                <a16:creationId xmlns:a16="http://schemas.microsoft.com/office/drawing/2014/main" id="{268EB758-B313-432F-AB18-A841B40C44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20" r="-3" b="-3"/>
          <a:stretch/>
        </p:blipFill>
        <p:spPr>
          <a:xfrm>
            <a:off x="6164580" y="1371600"/>
            <a:ext cx="5568696" cy="4343400"/>
          </a:xfrm>
          <a:prstGeom prst="rect">
            <a:avLst/>
          </a:prstGeom>
          <a:noFill/>
        </p:spPr>
      </p:pic>
      <p:sp>
        <p:nvSpPr>
          <p:cNvPr id="15" name="Text Placeholder 4">
            <a:extLst>
              <a:ext uri="{FF2B5EF4-FFF2-40B4-BE49-F238E27FC236}">
                <a16:creationId xmlns:a16="http://schemas.microsoft.com/office/drawing/2014/main" id="{284DD40F-105C-43CB-B40B-8756CC85066C}"/>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21944455-97CA-4206-9A00-9B98DDAACC0B}"/>
              </a:ext>
            </a:extLst>
          </p:cNvPr>
          <p:cNvSpPr>
            <a:spLocks noGrp="1"/>
          </p:cNvSpPr>
          <p:nvPr>
            <p:ph type="sldNum" sz="quarter" idx="12"/>
          </p:nvPr>
        </p:nvSpPr>
        <p:spPr>
          <a:xfrm>
            <a:off x="11774876" y="6742584"/>
            <a:ext cx="117019" cy="115416"/>
          </a:xfrm>
        </p:spPr>
        <p:txBody>
          <a:bodyPr wrap="none" anchor="b">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ts val="600"/>
                </a:spcAft>
                <a:buClrTx/>
                <a:buSzTx/>
                <a:buFontTx/>
                <a:buNone/>
                <a:tabLst/>
                <a:defRPr/>
              </a:pPr>
              <a:t>48</a:t>
            </a:fld>
            <a:endParaRPr kumimoji="0" lang="en-US" sz="750" b="0" i="0" u="none" strike="noStrike" kern="1200" cap="none" spc="0" normalizeH="0" baseline="0" noProof="0">
              <a:ln>
                <a:noFill/>
              </a:ln>
              <a:solidFill>
                <a:srgbClr val="262626"/>
              </a:solidFill>
              <a:effectLst/>
              <a:uLnTx/>
              <a:uFillTx/>
              <a:latin typeface="Arial"/>
              <a:cs typeface="Calibri"/>
            </a:endParaRPr>
          </a:p>
        </p:txBody>
      </p:sp>
      <p:sp>
        <p:nvSpPr>
          <p:cNvPr id="11" name="Speech Bubble: Rectangle with Corners Rounded 10">
            <a:extLst>
              <a:ext uri="{FF2B5EF4-FFF2-40B4-BE49-F238E27FC236}">
                <a16:creationId xmlns:a16="http://schemas.microsoft.com/office/drawing/2014/main" id="{AA0CFF4D-5F30-48D6-B1CA-EAC9CA465BE4}"/>
              </a:ext>
            </a:extLst>
          </p:cNvPr>
          <p:cNvSpPr/>
          <p:nvPr/>
        </p:nvSpPr>
        <p:spPr>
          <a:xfrm>
            <a:off x="8241735" y="348615"/>
            <a:ext cx="2945130" cy="1131570"/>
          </a:xfrm>
          <a:prstGeom prst="wedgeRoundRectCallout">
            <a:avLst>
              <a:gd name="adj1" fmla="val 30913"/>
              <a:gd name="adj2" fmla="val 98415"/>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62626"/>
                </a:solidFill>
                <a:effectLst/>
                <a:uLnTx/>
                <a:uFillTx/>
                <a:latin typeface="Arial"/>
                <a:ea typeface="+mn-ea"/>
                <a:cs typeface="+mn-cs"/>
              </a:rPr>
              <a:t>What did we learn from participants? </a:t>
            </a:r>
          </a:p>
        </p:txBody>
      </p:sp>
    </p:spTree>
    <p:extLst>
      <p:ext uri="{BB962C8B-B14F-4D97-AF65-F5344CB8AC3E}">
        <p14:creationId xmlns:p14="http://schemas.microsoft.com/office/powerpoint/2010/main" val="37789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517200" y="783584"/>
            <a:ext cx="11157600" cy="914800"/>
          </a:xfrm>
          <a:prstGeom prst="rect">
            <a:avLst/>
          </a:prstGeom>
        </p:spPr>
        <p:txBody>
          <a:bodyPr spcFirstLastPara="1" wrap="square" lIns="121900" tIns="121900" rIns="121900" bIns="121900" anchor="b" anchorCtr="0">
            <a:noAutofit/>
          </a:bodyPr>
          <a:lstStyle/>
          <a:p>
            <a:pPr algn="ctr"/>
            <a:r>
              <a:rPr lang="en"/>
              <a:t>Jackie Perry</a:t>
            </a:r>
            <a:endParaRPr/>
          </a:p>
          <a:p>
            <a:pPr algn="ctr"/>
            <a:r>
              <a:rPr lang="en"/>
              <a:t>Segue Institute for Learning</a:t>
            </a:r>
            <a:endParaRPr/>
          </a:p>
          <a:p>
            <a:pPr algn="ctr"/>
            <a:r>
              <a:rPr lang="en"/>
              <a:t>Central Falls, RI</a:t>
            </a:r>
            <a:endParaRPr/>
          </a:p>
        </p:txBody>
      </p:sp>
      <p:sp>
        <p:nvSpPr>
          <p:cNvPr id="64" name="Google Shape;64;p13"/>
          <p:cNvSpPr txBox="1">
            <a:spLocks noGrp="1"/>
          </p:cNvSpPr>
          <p:nvPr>
            <p:ph type="body" idx="1"/>
          </p:nvPr>
        </p:nvSpPr>
        <p:spPr>
          <a:xfrm>
            <a:off x="108800" y="3131819"/>
            <a:ext cx="4926000" cy="3041647"/>
          </a:xfrm>
          <a:prstGeom prst="rect">
            <a:avLst/>
          </a:prstGeom>
        </p:spPr>
        <p:txBody>
          <a:bodyPr spcFirstLastPara="1" wrap="square" lIns="121900" tIns="121900" rIns="121900" bIns="121900" anchor="t" anchorCtr="0">
            <a:noAutofit/>
          </a:bodyPr>
          <a:lstStyle/>
          <a:p>
            <a:pPr>
              <a:buChar char="➢"/>
            </a:pPr>
            <a:r>
              <a:rPr lang="en" sz="2000"/>
              <a:t>4 years at Segue as a classroom teacher and a numeracy coach</a:t>
            </a:r>
            <a:endParaRPr sz="2000"/>
          </a:p>
          <a:p>
            <a:pPr>
              <a:buChar char="➢"/>
            </a:pPr>
            <a:r>
              <a:rPr lang="en" sz="2000"/>
              <a:t>Taught 6th Grade Math this past year </a:t>
            </a:r>
            <a:endParaRPr sz="2000"/>
          </a:p>
          <a:p>
            <a:pPr>
              <a:buChar char="➢"/>
            </a:pPr>
            <a:r>
              <a:rPr lang="en" sz="2000"/>
              <a:t>Masters in ESL and Education (ASTL Program at RIC)</a:t>
            </a:r>
            <a:endParaRPr sz="2000"/>
          </a:p>
          <a:p>
            <a:pPr indent="0">
              <a:spcBef>
                <a:spcPts val="2133"/>
              </a:spcBef>
              <a:spcAft>
                <a:spcPts val="2133"/>
              </a:spcAft>
              <a:buNone/>
            </a:pPr>
            <a:endParaRPr/>
          </a:p>
        </p:txBody>
      </p:sp>
      <p:pic>
        <p:nvPicPr>
          <p:cNvPr id="65" name="Google Shape;65;p13" descr="Picture of Jackie Perry"/>
          <p:cNvPicPr preferRelativeResize="0"/>
          <p:nvPr/>
        </p:nvPicPr>
        <p:blipFill>
          <a:blip r:embed="rId3">
            <a:alphaModFix/>
          </a:blip>
          <a:stretch>
            <a:fillRect/>
          </a:stretch>
        </p:blipFill>
        <p:spPr>
          <a:xfrm>
            <a:off x="832118" y="211885"/>
            <a:ext cx="2162542" cy="2919934"/>
          </a:xfrm>
          <a:prstGeom prst="rect">
            <a:avLst/>
          </a:prstGeom>
          <a:noFill/>
          <a:ln>
            <a:noFill/>
          </a:ln>
        </p:spPr>
      </p:pic>
      <p:sp>
        <p:nvSpPr>
          <p:cNvPr id="66" name="Google Shape;66;p13"/>
          <p:cNvSpPr txBox="1"/>
          <p:nvPr/>
        </p:nvSpPr>
        <p:spPr>
          <a:xfrm>
            <a:off x="5034800" y="1811700"/>
            <a:ext cx="7091600" cy="50463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base" latinLnBrk="0" hangingPunct="1">
              <a:lnSpc>
                <a:spcPct val="100000"/>
              </a:lnSpc>
              <a:spcBef>
                <a:spcPct val="0"/>
              </a:spcBef>
              <a:spcAft>
                <a:spcPct val="0"/>
              </a:spcAft>
              <a:buClr>
                <a:srgbClr val="000000"/>
              </a:buClr>
              <a:buSzTx/>
              <a:buFontTx/>
              <a:buNone/>
              <a:tabLst/>
              <a:defRPr/>
            </a:pPr>
            <a:r>
              <a:rPr kumimoji="0" lang="en" sz="2667" b="1" i="0" u="sng" strike="noStrike" kern="0" cap="none" spc="0" normalizeH="0" baseline="0" noProof="0">
                <a:ln>
                  <a:noFill/>
                </a:ln>
                <a:solidFill>
                  <a:srgbClr val="FFFFFF"/>
                </a:solidFill>
                <a:effectLst/>
                <a:uLnTx/>
                <a:uFillTx/>
                <a:latin typeface="Roboto"/>
                <a:ea typeface="Roboto"/>
                <a:cs typeface="Roboto"/>
                <a:sym typeface="Roboto"/>
              </a:rPr>
              <a:t>Highlights of Distance Learning</a:t>
            </a:r>
            <a:endParaRPr kumimoji="0" sz="2667" b="1" i="0" u="sng" strike="noStrike" kern="0" cap="none" spc="0" normalizeH="0" baseline="0" noProof="0">
              <a:ln>
                <a:noFill/>
              </a:ln>
              <a:solidFill>
                <a:srgbClr val="FFFFFF"/>
              </a:solidFill>
              <a:effectLst/>
              <a:uLnTx/>
              <a:uFillTx/>
              <a:latin typeface="Roboto"/>
              <a:ea typeface="Roboto"/>
              <a:cs typeface="Roboto"/>
              <a:sym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 sz="2133" b="0" i="0" u="none" strike="noStrike" kern="0" cap="none" spc="0" normalizeH="0" baseline="0" noProof="0">
                <a:ln>
                  <a:noFill/>
                </a:ln>
                <a:solidFill>
                  <a:srgbClr val="FFFFFF"/>
                </a:solidFill>
                <a:effectLst/>
                <a:uLnTx/>
                <a:uFillTx/>
                <a:latin typeface="Roboto"/>
                <a:ea typeface="Roboto"/>
                <a:cs typeface="Roboto"/>
                <a:sym typeface="Roboto"/>
              </a:rPr>
              <a:t>Importance of relationships with students</a:t>
            </a:r>
            <a:endParaRPr kumimoji="0" lang="en-US" sz="2133" b="0" i="0" u="none" strike="noStrike" kern="0" cap="none" spc="0" normalizeH="0" baseline="0" noProof="0">
              <a:ln>
                <a:noFill/>
              </a:ln>
              <a:solidFill>
                <a:srgbClr val="FFFFFF"/>
              </a:solidFill>
              <a:effectLst/>
              <a:uLnTx/>
              <a:uFillTx/>
              <a:latin typeface="Roboto"/>
              <a:ea typeface="Roboto"/>
              <a:cs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 sz="2133" b="0" i="0" u="none" strike="noStrike" kern="0" cap="none" spc="0" normalizeH="0" baseline="0" noProof="0">
                <a:ln>
                  <a:noFill/>
                </a:ln>
                <a:solidFill>
                  <a:srgbClr val="FFFFFF"/>
                </a:solidFill>
                <a:effectLst/>
                <a:uLnTx/>
                <a:uFillTx/>
                <a:latin typeface="Roboto"/>
                <a:ea typeface="Roboto"/>
                <a:cs typeface="Roboto"/>
                <a:sym typeface="Roboto"/>
              </a:rPr>
              <a:t>Knowing the academic, cultural and home background of students</a:t>
            </a:r>
            <a:endParaRPr kumimoji="0" lang="en-US" sz="2133" b="0" i="0" u="none" strike="noStrike" kern="0" cap="none" spc="0" normalizeH="0" baseline="0" noProof="0">
              <a:ln>
                <a:noFill/>
              </a:ln>
              <a:solidFill>
                <a:srgbClr val="FFFFFF"/>
              </a:solidFill>
              <a:effectLst/>
              <a:uLnTx/>
              <a:uFillTx/>
              <a:latin typeface="Roboto"/>
              <a:ea typeface="Roboto"/>
              <a:cs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 sz="2133" b="0" i="0" u="none" strike="noStrike" kern="0" cap="none" spc="0" normalizeH="0" baseline="0" noProof="0">
                <a:ln>
                  <a:noFill/>
                </a:ln>
                <a:solidFill>
                  <a:srgbClr val="FFFFFF"/>
                </a:solidFill>
                <a:effectLst/>
                <a:uLnTx/>
                <a:uFillTx/>
                <a:latin typeface="Roboto"/>
                <a:ea typeface="Roboto"/>
                <a:cs typeface="Roboto"/>
                <a:sym typeface="Roboto"/>
              </a:rPr>
              <a:t>Realizing that less was more; impossible to keep the same pace as in the classroom</a:t>
            </a:r>
            <a:endParaRPr kumimoji="0" lang="en-US" sz="2133" b="0" i="0" u="none" strike="noStrike" kern="0" cap="none" spc="0" normalizeH="0" baseline="0" noProof="0">
              <a:ln>
                <a:noFill/>
              </a:ln>
              <a:solidFill>
                <a:srgbClr val="FFFFFF"/>
              </a:solidFill>
              <a:effectLst/>
              <a:uLnTx/>
              <a:uFillTx/>
              <a:latin typeface="Roboto"/>
              <a:ea typeface="Roboto"/>
              <a:cs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 sz="2133" b="0" i="0" u="none" strike="noStrike" kern="0" cap="none" spc="0" normalizeH="0" baseline="0" noProof="0">
                <a:ln>
                  <a:noFill/>
                </a:ln>
                <a:solidFill>
                  <a:srgbClr val="FFFFFF"/>
                </a:solidFill>
                <a:effectLst/>
                <a:uLnTx/>
                <a:uFillTx/>
                <a:latin typeface="Roboto"/>
                <a:ea typeface="Roboto"/>
                <a:cs typeface="Roboto"/>
                <a:sym typeface="Roboto"/>
              </a:rPr>
              <a:t>Thinking deeply about standards and skills needed for the next grade; co-teaching model this year helped me see that in a more focused lens</a:t>
            </a:r>
            <a:endParaRPr kumimoji="0" lang="en-US" sz="2133" b="0" i="0" u="none" strike="noStrike" kern="0" cap="none" spc="0" normalizeH="0" baseline="0" noProof="0">
              <a:ln>
                <a:noFill/>
              </a:ln>
              <a:solidFill>
                <a:srgbClr val="FFFFFF"/>
              </a:solidFill>
              <a:effectLst/>
              <a:uLnTx/>
              <a:uFillTx/>
              <a:latin typeface="Roboto"/>
              <a:ea typeface="Roboto"/>
              <a:cs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 sz="2133" b="0" i="0" u="none" strike="noStrike" kern="0" cap="none" spc="0" normalizeH="0" baseline="0" noProof="0">
                <a:ln>
                  <a:noFill/>
                </a:ln>
                <a:solidFill>
                  <a:srgbClr val="FFFFFF"/>
                </a:solidFill>
                <a:effectLst/>
                <a:uLnTx/>
                <a:uFillTx/>
                <a:latin typeface="Roboto"/>
                <a:ea typeface="Roboto"/>
                <a:cs typeface="Roboto"/>
                <a:sym typeface="Roboto"/>
              </a:rPr>
              <a:t>Sticking to a routine was helpful for myself and students (platforms used, missing work doc, live classes, etc.)</a:t>
            </a:r>
            <a:endParaRPr kumimoji="0" lang="en-US" sz="2133" b="0" i="0" u="none" strike="noStrike" kern="0" cap="none" spc="0" normalizeH="0" baseline="0" noProof="0">
              <a:ln>
                <a:noFill/>
              </a:ln>
              <a:solidFill>
                <a:srgbClr val="FFFFFF"/>
              </a:solidFill>
              <a:effectLst/>
              <a:uLnTx/>
              <a:uFillTx/>
              <a:latin typeface="Roboto"/>
              <a:ea typeface="Roboto"/>
              <a:cs typeface="Roboto"/>
            </a:endParaRPr>
          </a:p>
          <a:p>
            <a:pPr marL="608965" marR="0" lvl="0" indent="-440055" algn="l" defTabSz="1219170" rtl="0" eaLnBrk="1" fontAlgn="base" latinLnBrk="0" hangingPunct="1">
              <a:lnSpc>
                <a:spcPct val="100000"/>
              </a:lnSpc>
              <a:spcBef>
                <a:spcPct val="0"/>
              </a:spcBef>
              <a:spcAft>
                <a:spcPct val="0"/>
              </a:spcAft>
              <a:buClr>
                <a:srgbClr val="FFFFFF"/>
              </a:buClr>
              <a:buSzPts val="1600"/>
              <a:buFont typeface="Roboto"/>
              <a:buChar char="➢"/>
              <a:tabLst/>
              <a:defRPr/>
            </a:pPr>
            <a:r>
              <a:rPr kumimoji="0" lang="en-US" sz="2100" b="0" i="0" u="none" strike="noStrike" kern="0" cap="none" spc="0" normalizeH="0" baseline="0" noProof="0">
                <a:ln>
                  <a:noFill/>
                </a:ln>
                <a:solidFill>
                  <a:srgbClr val="FFFFFF"/>
                </a:solidFill>
                <a:effectLst/>
                <a:uLnTx/>
                <a:uFillTx/>
                <a:latin typeface="Roboto"/>
                <a:ea typeface="Roboto"/>
                <a:cs typeface="Roboto"/>
                <a:sym typeface="Roboto"/>
              </a:rPr>
              <a:t>Using platforms with data helped me plan for next steps</a:t>
            </a:r>
            <a:endParaRPr kumimoji="0" lang="en-US" sz="2100" b="0" i="0" u="none" strike="noStrike" kern="0" cap="none" spc="0" normalizeH="0" baseline="0" noProof="0">
              <a:ln>
                <a:noFill/>
              </a:ln>
              <a:solidFill>
                <a:srgbClr val="FFFFFF"/>
              </a:solidFill>
              <a:effectLst/>
              <a:uLnTx/>
              <a:uFillTx/>
              <a:latin typeface="Roboto"/>
              <a:ea typeface="Roboto"/>
              <a:cs typeface="Roboto"/>
            </a:endParaRPr>
          </a:p>
        </p:txBody>
      </p:sp>
    </p:spTree>
    <p:extLst>
      <p:ext uri="{BB962C8B-B14F-4D97-AF65-F5344CB8AC3E}">
        <p14:creationId xmlns:p14="http://schemas.microsoft.com/office/powerpoint/2010/main" val="269813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57B7-07D6-4864-8AD4-2191665BEAC9}"/>
              </a:ext>
            </a:extLst>
          </p:cNvPr>
          <p:cNvSpPr>
            <a:spLocks noGrp="1"/>
          </p:cNvSpPr>
          <p:nvPr>
            <p:ph type="title"/>
          </p:nvPr>
        </p:nvSpPr>
        <p:spPr/>
        <p:txBody>
          <a:bodyPr/>
          <a:lstStyle/>
          <a:p>
            <a:r>
              <a:rPr lang="en-US" dirty="0"/>
              <a:t>TA&amp;D Network</a:t>
            </a:r>
          </a:p>
        </p:txBody>
      </p:sp>
      <p:sp>
        <p:nvSpPr>
          <p:cNvPr id="3" name="Content Placeholder 2" descr="https://osepideasthatwork.org/sites/default/files/OSEPplacemat-508_updated%2004.01.20.pdf">
            <a:extLst>
              <a:ext uri="{FF2B5EF4-FFF2-40B4-BE49-F238E27FC236}">
                <a16:creationId xmlns:a16="http://schemas.microsoft.com/office/drawing/2014/main" id="{221640B4-A8D8-4D20-8D1D-F35FB5DE93F9}"/>
              </a:ext>
            </a:extLst>
          </p:cNvPr>
          <p:cNvSpPr>
            <a:spLocks noGrp="1"/>
          </p:cNvSpPr>
          <p:nvPr>
            <p:ph idx="1"/>
          </p:nvPr>
        </p:nvSpPr>
        <p:spPr/>
        <p:txBody>
          <a:bodyPr/>
          <a:lstStyle/>
          <a:p>
            <a:pPr marL="0" indent="0">
              <a:buNone/>
            </a:pPr>
            <a:endParaRPr lang="en-US" dirty="0"/>
          </a:p>
          <a:p>
            <a:endParaRPr lang="en-US" dirty="0"/>
          </a:p>
        </p:txBody>
      </p:sp>
      <p:pic>
        <p:nvPicPr>
          <p:cNvPr id="5" name="Picture 4" descr="OSEP Placemat">
            <a:extLst>
              <a:ext uri="{FF2B5EF4-FFF2-40B4-BE49-F238E27FC236}">
                <a16:creationId xmlns:a16="http://schemas.microsoft.com/office/drawing/2014/main" id="{E4B562BC-EDDA-41D5-89E2-C32C096410F1}"/>
              </a:ext>
            </a:extLst>
          </p:cNvPr>
          <p:cNvPicPr>
            <a:picLocks noChangeAspect="1"/>
          </p:cNvPicPr>
          <p:nvPr/>
        </p:nvPicPr>
        <p:blipFill>
          <a:blip r:embed="rId3"/>
          <a:stretch>
            <a:fillRect/>
          </a:stretch>
        </p:blipFill>
        <p:spPr>
          <a:xfrm>
            <a:off x="1758727" y="777738"/>
            <a:ext cx="8674546" cy="5302523"/>
          </a:xfrm>
          <a:prstGeom prst="rect">
            <a:avLst/>
          </a:prstGeom>
        </p:spPr>
      </p:pic>
    </p:spTree>
    <p:extLst>
      <p:ext uri="{BB962C8B-B14F-4D97-AF65-F5344CB8AC3E}">
        <p14:creationId xmlns:p14="http://schemas.microsoft.com/office/powerpoint/2010/main" val="404967074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leveraging existing tools and systems to maintain screening and progress monitoring practices remotely">
            <a:extLst>
              <a:ext uri="{FF2B5EF4-FFF2-40B4-BE49-F238E27FC236}">
                <a16:creationId xmlns:a16="http://schemas.microsoft.com/office/drawing/2014/main" id="{B6394398-34EB-6243-B57E-7C45DDDCD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96694">
            <a:off x="655478" y="1850839"/>
            <a:ext cx="5687704" cy="3156319"/>
          </a:xfrm>
          <a:prstGeom prst="rect">
            <a:avLst/>
          </a:prstGeom>
        </p:spPr>
      </p:pic>
      <p:sp>
        <p:nvSpPr>
          <p:cNvPr id="2" name="Title 1">
            <a:extLst>
              <a:ext uri="{FF2B5EF4-FFF2-40B4-BE49-F238E27FC236}">
                <a16:creationId xmlns:a16="http://schemas.microsoft.com/office/drawing/2014/main" id="{8FB0C80D-8C9B-3E40-997B-D5C2E137CEFE}"/>
              </a:ext>
            </a:extLst>
          </p:cNvPr>
          <p:cNvSpPr>
            <a:spLocks noGrp="1"/>
          </p:cNvSpPr>
          <p:nvPr>
            <p:ph type="title"/>
          </p:nvPr>
        </p:nvSpPr>
        <p:spPr/>
        <p:txBody>
          <a:bodyPr/>
          <a:lstStyle/>
          <a:p>
            <a:r>
              <a:rPr lang="en-US"/>
              <a:t>CoP Final (Draft!) Product Examples</a:t>
            </a:r>
          </a:p>
        </p:txBody>
      </p:sp>
      <p:sp>
        <p:nvSpPr>
          <p:cNvPr id="3" name="Content Placeholder 2">
            <a:extLst>
              <a:ext uri="{FF2B5EF4-FFF2-40B4-BE49-F238E27FC236}">
                <a16:creationId xmlns:a16="http://schemas.microsoft.com/office/drawing/2014/main" id="{5A344737-48BB-0248-9740-C5C237D08AA4}"/>
              </a:ext>
            </a:extLst>
          </p:cNvPr>
          <p:cNvSpPr>
            <a:spLocks noGrp="1"/>
          </p:cNvSpPr>
          <p:nvPr>
            <p:ph sz="quarter" idx="14"/>
          </p:nvPr>
        </p:nvSpPr>
        <p:spPr>
          <a:xfrm>
            <a:off x="457200" y="1109367"/>
            <a:ext cx="11274552" cy="469900"/>
          </a:xfrm>
        </p:spPr>
        <p:txBody>
          <a:bodyPr vert="horz" lIns="0" tIns="0" rIns="0" bIns="0" rtlCol="0" anchor="t">
            <a:normAutofit/>
          </a:bodyPr>
          <a:lstStyle/>
          <a:p>
            <a:r>
              <a:rPr lang="en-US"/>
              <a:t>Virtual Screening and Progress Monitoring Delivery: </a:t>
            </a:r>
          </a:p>
        </p:txBody>
      </p:sp>
      <p:sp>
        <p:nvSpPr>
          <p:cNvPr id="4" name="Text Placeholder 3">
            <a:extLst>
              <a:ext uri="{FF2B5EF4-FFF2-40B4-BE49-F238E27FC236}">
                <a16:creationId xmlns:a16="http://schemas.microsoft.com/office/drawing/2014/main" id="{E9ED7C16-CBB3-FC41-A748-6BB36C6173A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9BF52A7-EF0D-4B4C-ABD4-7958A326F8A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9" name="Picture 8" descr="Screenshot of a the process used for screening and progress monitroing">
            <a:extLst>
              <a:ext uri="{FF2B5EF4-FFF2-40B4-BE49-F238E27FC236}">
                <a16:creationId xmlns:a16="http://schemas.microsoft.com/office/drawing/2014/main" id="{04AC9F3A-042C-F942-8289-61097220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444" y="1965494"/>
            <a:ext cx="6013308" cy="3399854"/>
          </a:xfrm>
          <a:prstGeom prst="rect">
            <a:avLst/>
          </a:prstGeom>
        </p:spPr>
      </p:pic>
    </p:spTree>
    <p:extLst>
      <p:ext uri="{BB962C8B-B14F-4D97-AF65-F5344CB8AC3E}">
        <p14:creationId xmlns:p14="http://schemas.microsoft.com/office/powerpoint/2010/main" val="4019301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C80D-8C9B-3E40-997B-D5C2E137CEFE}"/>
              </a:ext>
            </a:extLst>
          </p:cNvPr>
          <p:cNvSpPr>
            <a:spLocks noGrp="1"/>
          </p:cNvSpPr>
          <p:nvPr>
            <p:ph type="title"/>
          </p:nvPr>
        </p:nvSpPr>
        <p:spPr/>
        <p:txBody>
          <a:bodyPr/>
          <a:lstStyle/>
          <a:p>
            <a:r>
              <a:rPr lang="en-US"/>
              <a:t>CoP Final (Draft!) Product Examples</a:t>
            </a:r>
          </a:p>
        </p:txBody>
      </p:sp>
      <p:sp>
        <p:nvSpPr>
          <p:cNvPr id="3" name="Content Placeholder 2">
            <a:extLst>
              <a:ext uri="{FF2B5EF4-FFF2-40B4-BE49-F238E27FC236}">
                <a16:creationId xmlns:a16="http://schemas.microsoft.com/office/drawing/2014/main" id="{5A344737-48BB-0248-9740-C5C237D08AA4}"/>
              </a:ext>
            </a:extLst>
          </p:cNvPr>
          <p:cNvSpPr>
            <a:spLocks noGrp="1"/>
          </p:cNvSpPr>
          <p:nvPr>
            <p:ph sz="quarter" idx="14"/>
          </p:nvPr>
        </p:nvSpPr>
        <p:spPr>
          <a:xfrm>
            <a:off x="457200" y="1280160"/>
            <a:ext cx="11274552" cy="469900"/>
          </a:xfrm>
        </p:spPr>
        <p:txBody>
          <a:bodyPr/>
          <a:lstStyle/>
          <a:p>
            <a:r>
              <a:rPr lang="en-US"/>
              <a:t>Using mathematics manipulatives virtually:</a:t>
            </a:r>
          </a:p>
        </p:txBody>
      </p:sp>
      <p:sp>
        <p:nvSpPr>
          <p:cNvPr id="5" name="Slide Number Placeholder 4">
            <a:extLst>
              <a:ext uri="{FF2B5EF4-FFF2-40B4-BE49-F238E27FC236}">
                <a16:creationId xmlns:a16="http://schemas.microsoft.com/office/drawing/2014/main" id="{39BF52A7-EF0D-4B4C-ABD4-7958A326F8A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8" name="Picture 7" descr="screen showing virtual lessons with base ten blocks and images of hundreds, tens, and ones. ">
            <a:extLst>
              <a:ext uri="{FF2B5EF4-FFF2-40B4-BE49-F238E27FC236}">
                <a16:creationId xmlns:a16="http://schemas.microsoft.com/office/drawing/2014/main" id="{243A85AE-0543-DF45-B267-EDA6D6B83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69568"/>
            <a:ext cx="4274060" cy="2375432"/>
          </a:xfrm>
          <a:prstGeom prst="rect">
            <a:avLst/>
          </a:prstGeom>
        </p:spPr>
      </p:pic>
      <p:pic>
        <p:nvPicPr>
          <p:cNvPr id="11" name="Picture 10" descr="image of a video example of an educator showing how she used math manipulatives through virtual instruction. ">
            <a:extLst>
              <a:ext uri="{FF2B5EF4-FFF2-40B4-BE49-F238E27FC236}">
                <a16:creationId xmlns:a16="http://schemas.microsoft.com/office/drawing/2014/main" id="{AEAB4FAC-2A3B-344B-8277-3A4FB8687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55" y="1659636"/>
            <a:ext cx="6817830" cy="3856482"/>
          </a:xfrm>
          <a:prstGeom prst="rect">
            <a:avLst/>
          </a:prstGeom>
        </p:spPr>
      </p:pic>
    </p:spTree>
    <p:extLst>
      <p:ext uri="{BB962C8B-B14F-4D97-AF65-F5344CB8AC3E}">
        <p14:creationId xmlns:p14="http://schemas.microsoft.com/office/powerpoint/2010/main" val="322941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C80D-8C9B-3E40-997B-D5C2E137CEFE}"/>
              </a:ext>
            </a:extLst>
          </p:cNvPr>
          <p:cNvSpPr>
            <a:spLocks noGrp="1"/>
          </p:cNvSpPr>
          <p:nvPr>
            <p:ph type="title"/>
          </p:nvPr>
        </p:nvSpPr>
        <p:spPr>
          <a:xfrm>
            <a:off x="457200" y="-214630"/>
            <a:ext cx="11276076" cy="938530"/>
          </a:xfrm>
        </p:spPr>
        <p:txBody>
          <a:bodyPr/>
          <a:lstStyle/>
          <a:p>
            <a:r>
              <a:rPr lang="en-US"/>
              <a:t>CoP Final (Draft!) Product Examples</a:t>
            </a:r>
          </a:p>
        </p:txBody>
      </p:sp>
      <p:sp>
        <p:nvSpPr>
          <p:cNvPr id="3" name="Content Placeholder 2">
            <a:extLst>
              <a:ext uri="{FF2B5EF4-FFF2-40B4-BE49-F238E27FC236}">
                <a16:creationId xmlns:a16="http://schemas.microsoft.com/office/drawing/2014/main" id="{5A344737-48BB-0248-9740-C5C237D08AA4}"/>
              </a:ext>
            </a:extLst>
          </p:cNvPr>
          <p:cNvSpPr>
            <a:spLocks noGrp="1"/>
          </p:cNvSpPr>
          <p:nvPr>
            <p:ph sz="quarter" idx="14"/>
          </p:nvPr>
        </p:nvSpPr>
        <p:spPr>
          <a:xfrm>
            <a:off x="457200" y="1280160"/>
            <a:ext cx="11274552" cy="469900"/>
          </a:xfrm>
        </p:spPr>
        <p:txBody>
          <a:bodyPr/>
          <a:lstStyle/>
          <a:p>
            <a:r>
              <a:rPr lang="en-US"/>
              <a:t>Supporting parents with collecting data on IEP goals: </a:t>
            </a:r>
          </a:p>
        </p:txBody>
      </p:sp>
      <p:sp>
        <p:nvSpPr>
          <p:cNvPr id="5" name="Slide Number Placeholder 4">
            <a:extLst>
              <a:ext uri="{FF2B5EF4-FFF2-40B4-BE49-F238E27FC236}">
                <a16:creationId xmlns:a16="http://schemas.microsoft.com/office/drawing/2014/main" id="{39BF52A7-EF0D-4B4C-ABD4-7958A326F8A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6" name="Picture 5" descr="image of a choice making data collection in google">
            <a:extLst>
              <a:ext uri="{FF2B5EF4-FFF2-40B4-BE49-F238E27FC236}">
                <a16:creationId xmlns:a16="http://schemas.microsoft.com/office/drawing/2014/main" id="{C42E7202-D703-5849-B2FF-34E1A24A7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629208"/>
            <a:ext cx="4774785" cy="5777384"/>
          </a:xfrm>
          <a:prstGeom prst="rect">
            <a:avLst/>
          </a:prstGeom>
        </p:spPr>
      </p:pic>
      <p:pic>
        <p:nvPicPr>
          <p:cNvPr id="9" name="Picture 8" descr="image of a choice making data collection tool in word">
            <a:extLst>
              <a:ext uri="{FF2B5EF4-FFF2-40B4-BE49-F238E27FC236}">
                <a16:creationId xmlns:a16="http://schemas.microsoft.com/office/drawing/2014/main" id="{E044F0BD-896F-1347-ACE6-6C1F589F7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15" y="1750060"/>
            <a:ext cx="5702300" cy="4089299"/>
          </a:xfrm>
          <a:prstGeom prst="rect">
            <a:avLst/>
          </a:prstGeom>
          <a:ln w="38100">
            <a:solidFill>
              <a:schemeClr val="accent3"/>
            </a:solidFill>
          </a:ln>
        </p:spPr>
      </p:pic>
    </p:spTree>
    <p:extLst>
      <p:ext uri="{BB962C8B-B14F-4D97-AF65-F5344CB8AC3E}">
        <p14:creationId xmlns:p14="http://schemas.microsoft.com/office/powerpoint/2010/main" val="4121570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2377-F1A1-4953-AE23-4D7817088DA9}"/>
              </a:ext>
            </a:extLst>
          </p:cNvPr>
          <p:cNvSpPr>
            <a:spLocks noGrp="1"/>
          </p:cNvSpPr>
          <p:nvPr>
            <p:ph type="title"/>
          </p:nvPr>
        </p:nvSpPr>
        <p:spPr/>
        <p:txBody>
          <a:bodyPr/>
          <a:lstStyle/>
          <a:p>
            <a:r>
              <a:rPr lang="en-US"/>
              <a:t> Lessons Learned and Take-Aways</a:t>
            </a:r>
          </a:p>
        </p:txBody>
      </p:sp>
      <p:sp>
        <p:nvSpPr>
          <p:cNvPr id="3" name="Content Placeholder 2">
            <a:extLst>
              <a:ext uri="{FF2B5EF4-FFF2-40B4-BE49-F238E27FC236}">
                <a16:creationId xmlns:a16="http://schemas.microsoft.com/office/drawing/2014/main" id="{F7CBD885-C5E6-4761-9D2F-E3644B13EE62}"/>
              </a:ext>
            </a:extLst>
          </p:cNvPr>
          <p:cNvSpPr>
            <a:spLocks noGrp="1"/>
          </p:cNvSpPr>
          <p:nvPr>
            <p:ph sz="quarter" idx="15"/>
          </p:nvPr>
        </p:nvSpPr>
        <p:spPr/>
        <p:txBody>
          <a:bodyPr vert="horz" lIns="0" tIns="0" rIns="0" bIns="0" rtlCol="0" anchor="t">
            <a:normAutofit fontScale="92500"/>
          </a:bodyPr>
          <a:lstStyle/>
          <a:p>
            <a:r>
              <a:rPr lang="en-US" sz="2100" dirty="0"/>
              <a:t>The shift to virtual education was swift and required educators to completely overhaul their approach to intervention delivery with limited planning opportunities. </a:t>
            </a:r>
          </a:p>
          <a:p>
            <a:pPr lvl="1"/>
            <a:r>
              <a:rPr lang="en-US" dirty="0"/>
              <a:t>Creating opportunities for teams to meet virtually and discuss student outcomes were critical</a:t>
            </a:r>
          </a:p>
          <a:p>
            <a:pPr lvl="1">
              <a:buFont typeface="Arial" panose="05000000000000000000" pitchFamily="2" charset="2"/>
              <a:buChar char="•"/>
            </a:pPr>
            <a:r>
              <a:rPr lang="en-US" dirty="0"/>
              <a:t>Educators had to move beyond attempts to replicate brick-and-mortar school, which meant giving up some long-standing approaches to instructional delivery and working creatively to reach students.</a:t>
            </a:r>
          </a:p>
          <a:p>
            <a:pPr lvl="1">
              <a:buFont typeface="Arial" panose="05000000000000000000" pitchFamily="2" charset="2"/>
              <a:buChar char="•"/>
            </a:pPr>
            <a:r>
              <a:rPr lang="en-US" dirty="0"/>
              <a:t>Some educators indicated that virtual intervention worked better for their students. It is worth looking into this, especially considering what the 2020-2021 school year might entail. </a:t>
            </a:r>
          </a:p>
          <a:p>
            <a:pPr lvl="1"/>
            <a:r>
              <a:rPr lang="en-US" sz="2100" dirty="0"/>
              <a:t>Educators took their creative solutions to virtual instruction and began to plan for fall. </a:t>
            </a:r>
          </a:p>
          <a:p>
            <a:pPr lvl="2"/>
            <a:r>
              <a:rPr lang="en-US" dirty="0"/>
              <a:t>Could video lessons be used on sub days? </a:t>
            </a:r>
          </a:p>
          <a:p>
            <a:pPr lvl="2"/>
            <a:r>
              <a:rPr lang="en-US" dirty="0"/>
              <a:t>Can screening and progress monitoring occur virtually even while students are in the building? </a:t>
            </a:r>
          </a:p>
          <a:p>
            <a:pPr lvl="2"/>
            <a:r>
              <a:rPr lang="en-US" dirty="0"/>
              <a:t>Can virtual collaboration across schools better support students and provide more equitable services? </a:t>
            </a:r>
          </a:p>
        </p:txBody>
      </p:sp>
      <p:sp>
        <p:nvSpPr>
          <p:cNvPr id="4" name="Text Placeholder 3">
            <a:extLst>
              <a:ext uri="{FF2B5EF4-FFF2-40B4-BE49-F238E27FC236}">
                <a16:creationId xmlns:a16="http://schemas.microsoft.com/office/drawing/2014/main" id="{69E0A1D3-08F6-49FE-9B6E-B46D9EC68142}"/>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FBE6DB37-91BE-448C-9185-60A124863948}"/>
              </a:ext>
            </a:extLst>
          </p:cNvPr>
          <p:cNvSpPr>
            <a:spLocks noGrp="1"/>
          </p:cNvSpPr>
          <p:nvPr>
            <p:ph type="sldNum" sz="quarter"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75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4290956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EB84-74EA-4A2D-AA48-B66AF34305A2}"/>
              </a:ext>
            </a:extLst>
          </p:cNvPr>
          <p:cNvSpPr>
            <a:spLocks noGrp="1"/>
          </p:cNvSpPr>
          <p:nvPr>
            <p:ph type="title"/>
          </p:nvPr>
        </p:nvSpPr>
        <p:spPr>
          <a:xfrm>
            <a:off x="457201" y="0"/>
            <a:ext cx="11276076" cy="1280160"/>
          </a:xfrm>
        </p:spPr>
        <p:txBody>
          <a:bodyPr anchor="ctr">
            <a:normAutofit/>
          </a:bodyPr>
          <a:lstStyle/>
          <a:p>
            <a:r>
              <a:rPr lang="en-US"/>
              <a:t>Next Steps</a:t>
            </a:r>
          </a:p>
        </p:txBody>
      </p:sp>
      <p:sp>
        <p:nvSpPr>
          <p:cNvPr id="13" name="Text Placeholder 3">
            <a:extLst>
              <a:ext uri="{FF2B5EF4-FFF2-40B4-BE49-F238E27FC236}">
                <a16:creationId xmlns:a16="http://schemas.microsoft.com/office/drawing/2014/main" id="{F3556C35-1D05-47F2-BB62-F7498D640588}"/>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8E03A301-B376-445C-942E-D2C4B43B13B2}"/>
              </a:ext>
            </a:extLst>
          </p:cNvPr>
          <p:cNvSpPr>
            <a:spLocks noGrp="1"/>
          </p:cNvSpPr>
          <p:nvPr>
            <p:ph type="sldNum" sz="quarter" idx="12"/>
          </p:nvPr>
        </p:nvSpPr>
        <p:spPr>
          <a:xfrm>
            <a:off x="11774876" y="6742584"/>
            <a:ext cx="117019" cy="115416"/>
          </a:xfrm>
        </p:spPr>
        <p:txBody>
          <a:bodyPr wrap="none" anchor="b">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ts val="600"/>
                </a:spcAft>
                <a:buClrTx/>
                <a:buSzTx/>
                <a:buFontTx/>
                <a:buNone/>
                <a:tabLst/>
                <a:defRPr/>
              </a:pPr>
              <a:t>54</a:t>
            </a:fld>
            <a:endParaRPr kumimoji="0" lang="en-US" sz="750" b="0" i="0" u="none" strike="noStrike" kern="1200" cap="none" spc="0" normalizeH="0" baseline="0" noProof="0">
              <a:ln>
                <a:noFill/>
              </a:ln>
              <a:solidFill>
                <a:srgbClr val="262626"/>
              </a:solidFill>
              <a:effectLst/>
              <a:uLnTx/>
              <a:uFillTx/>
              <a:latin typeface="Arial"/>
              <a:cs typeface="Calibri"/>
            </a:endParaRPr>
          </a:p>
        </p:txBody>
      </p:sp>
      <p:graphicFrame>
        <p:nvGraphicFramePr>
          <p:cNvPr id="9" name="Content Placeholder 6">
            <a:extLst>
              <a:ext uri="{FF2B5EF4-FFF2-40B4-BE49-F238E27FC236}">
                <a16:creationId xmlns:a16="http://schemas.microsoft.com/office/drawing/2014/main" id="{E3C3ED3A-DA2E-41E6-8E6A-62BD5EAAFF56}"/>
              </a:ext>
              <a:ext uri="{C183D7F6-B498-43B3-948B-1728B52AA6E4}">
                <adec:decorative xmlns:adec="http://schemas.microsoft.com/office/drawing/2017/decorative" val="1"/>
              </a:ext>
            </a:extLst>
          </p:cNvPr>
          <p:cNvGraphicFramePr>
            <a:graphicFrameLocks noGrp="1"/>
          </p:cNvGraphicFramePr>
          <p:nvPr>
            <p:ph sz="quarter" idx="14"/>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835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A532-F9F9-43A5-BBA6-2E7628D385BA}"/>
              </a:ext>
            </a:extLst>
          </p:cNvPr>
          <p:cNvSpPr>
            <a:spLocks noGrp="1"/>
          </p:cNvSpPr>
          <p:nvPr>
            <p:ph type="title"/>
          </p:nvPr>
        </p:nvSpPr>
        <p:spPr/>
        <p:txBody>
          <a:bodyPr/>
          <a:lstStyle/>
          <a:p>
            <a:r>
              <a:rPr lang="en-US"/>
              <a:t>NCII Tools to Support Virtual Intensive Intervention</a:t>
            </a:r>
          </a:p>
        </p:txBody>
      </p:sp>
      <p:sp>
        <p:nvSpPr>
          <p:cNvPr id="5" name="Slide Number Placeholder 4">
            <a:extLst>
              <a:ext uri="{FF2B5EF4-FFF2-40B4-BE49-F238E27FC236}">
                <a16:creationId xmlns:a16="http://schemas.microsoft.com/office/drawing/2014/main" id="{69AEA913-8222-44FD-9A7E-95A42E42292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750" b="0" i="0" u="none" strike="noStrike" kern="1200" cap="none" spc="0" normalizeH="0" baseline="0" noProof="0">
              <a:ln>
                <a:noFill/>
              </a:ln>
              <a:solidFill>
                <a:srgbClr val="262626"/>
              </a:solidFill>
              <a:effectLst/>
              <a:uLnTx/>
              <a:uFillTx/>
              <a:latin typeface="Arial"/>
              <a:cs typeface="Calibri"/>
            </a:endParaRPr>
          </a:p>
        </p:txBody>
      </p:sp>
      <p:pic>
        <p:nvPicPr>
          <p:cNvPr id="6" name="Picture 5" descr="image of youtube video illustrating virtual implementation of reading lesson from an educator perspective">
            <a:extLst>
              <a:ext uri="{FF2B5EF4-FFF2-40B4-BE49-F238E27FC236}">
                <a16:creationId xmlns:a16="http://schemas.microsoft.com/office/drawing/2014/main" id="{549B8FE3-4EED-49D2-BC00-A2BDC870A264}"/>
              </a:ext>
            </a:extLst>
          </p:cNvPr>
          <p:cNvPicPr>
            <a:picLocks noChangeAspect="1"/>
          </p:cNvPicPr>
          <p:nvPr/>
        </p:nvPicPr>
        <p:blipFill>
          <a:blip r:embed="rId2"/>
          <a:stretch>
            <a:fillRect/>
          </a:stretch>
        </p:blipFill>
        <p:spPr>
          <a:xfrm>
            <a:off x="5025635" y="1133058"/>
            <a:ext cx="5059447" cy="3141345"/>
          </a:xfrm>
          <a:prstGeom prst="rect">
            <a:avLst/>
          </a:prstGeom>
        </p:spPr>
      </p:pic>
      <p:pic>
        <p:nvPicPr>
          <p:cNvPr id="8" name="Picture 7" descr="youtube image of a student and grandparent implementing lessons together">
            <a:extLst>
              <a:ext uri="{FF2B5EF4-FFF2-40B4-BE49-F238E27FC236}">
                <a16:creationId xmlns:a16="http://schemas.microsoft.com/office/drawing/2014/main" id="{842F7152-6096-403A-9D86-E504069A4FFF}"/>
              </a:ext>
            </a:extLst>
          </p:cNvPr>
          <p:cNvPicPr>
            <a:picLocks noChangeAspect="1"/>
          </p:cNvPicPr>
          <p:nvPr/>
        </p:nvPicPr>
        <p:blipFill>
          <a:blip r:embed="rId3"/>
          <a:stretch>
            <a:fillRect/>
          </a:stretch>
        </p:blipFill>
        <p:spPr>
          <a:xfrm>
            <a:off x="388620" y="1125170"/>
            <a:ext cx="4637015" cy="2805394"/>
          </a:xfrm>
          <a:prstGeom prst="rect">
            <a:avLst/>
          </a:prstGeom>
          <a:noFill/>
        </p:spPr>
      </p:pic>
      <p:pic>
        <p:nvPicPr>
          <p:cNvPr id="9" name="Picture 8" descr="images of tip sheets and a guide available to support students in distance learning">
            <a:extLst>
              <a:ext uri="{FF2B5EF4-FFF2-40B4-BE49-F238E27FC236}">
                <a16:creationId xmlns:a16="http://schemas.microsoft.com/office/drawing/2014/main" id="{B7B424A6-24CF-4BF2-A678-1B008DB3D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001938"/>
            <a:ext cx="5637276" cy="3227339"/>
          </a:xfrm>
          <a:prstGeom prst="rect">
            <a:avLst/>
          </a:prstGeom>
          <a:noFill/>
        </p:spPr>
      </p:pic>
      <p:pic>
        <p:nvPicPr>
          <p:cNvPr id="10" name="Content Placeholder 11" descr="Cover of Guidance Document">
            <a:extLst>
              <a:ext uri="{FF2B5EF4-FFF2-40B4-BE49-F238E27FC236}">
                <a16:creationId xmlns:a16="http://schemas.microsoft.com/office/drawing/2014/main" id="{3893D020-35C1-4119-8E3B-5B788DF36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437" y="4288907"/>
            <a:ext cx="1580187" cy="2031328"/>
          </a:xfrm>
          <a:prstGeom prst="rect">
            <a:avLst/>
          </a:prstGeom>
        </p:spPr>
      </p:pic>
      <p:pic>
        <p:nvPicPr>
          <p:cNvPr id="11" name="Content Placeholder 15" descr="image of a webpage showing frequently asked questions on collecting progress monitoring data virtually ">
            <a:extLst>
              <a:ext uri="{FF2B5EF4-FFF2-40B4-BE49-F238E27FC236}">
                <a16:creationId xmlns:a16="http://schemas.microsoft.com/office/drawing/2014/main" id="{26C41D1C-6A43-43DE-A956-50F5B3C821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309" y="3727979"/>
            <a:ext cx="4377610" cy="2701610"/>
          </a:xfrm>
          <a:prstGeom prst="rect">
            <a:avLst/>
          </a:prstGeom>
        </p:spPr>
      </p:pic>
    </p:spTree>
    <p:extLst>
      <p:ext uri="{BB962C8B-B14F-4D97-AF65-F5344CB8AC3E}">
        <p14:creationId xmlns:p14="http://schemas.microsoft.com/office/powerpoint/2010/main" val="1365766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Calibri"/>
            </a:endParaRPr>
          </a:p>
        </p:txBody>
      </p:sp>
      <p:sp>
        <p:nvSpPr>
          <p:cNvPr id="5" name="Title 4">
            <a:extLst>
              <a:ext uri="{FF2B5EF4-FFF2-40B4-BE49-F238E27FC236}">
                <a16:creationId xmlns:a16="http://schemas.microsoft.com/office/drawing/2014/main" id="{29474B4F-80A0-4ABD-ADFA-BBC1255E03BA}"/>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a:t>Questions or </a:t>
            </a:r>
            <a:r>
              <a:rPr lang="en-US" err="1"/>
              <a:t>COmments</a:t>
            </a:r>
            <a:endParaRPr lang="en-US"/>
          </a:p>
        </p:txBody>
      </p:sp>
    </p:spTree>
    <p:extLst>
      <p:ext uri="{BB962C8B-B14F-4D97-AF65-F5344CB8AC3E}">
        <p14:creationId xmlns:p14="http://schemas.microsoft.com/office/powerpoint/2010/main" val="2022313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45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a:xfrm>
            <a:off x="10390021" y="6742584"/>
            <a:ext cx="52900" cy="11541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75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133076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AA54-4238-4011-AF9D-8F8679FD5CC8}"/>
              </a:ext>
            </a:extLst>
          </p:cNvPr>
          <p:cNvSpPr>
            <a:spLocks noGrp="1"/>
          </p:cNvSpPr>
          <p:nvPr>
            <p:ph type="title"/>
          </p:nvPr>
        </p:nvSpPr>
        <p:spPr/>
        <p:txBody>
          <a:bodyPr/>
          <a:lstStyle/>
          <a:p>
            <a:r>
              <a:rPr lang="en-US" dirty="0"/>
              <a:t>Challenges and Strategies</a:t>
            </a:r>
          </a:p>
        </p:txBody>
      </p:sp>
      <p:sp>
        <p:nvSpPr>
          <p:cNvPr id="3" name="Content Placeholder 2">
            <a:extLst>
              <a:ext uri="{FF2B5EF4-FFF2-40B4-BE49-F238E27FC236}">
                <a16:creationId xmlns:a16="http://schemas.microsoft.com/office/drawing/2014/main" id="{ED8045B0-3FAA-49D0-A732-78200914F69C}"/>
              </a:ext>
            </a:extLst>
          </p:cNvPr>
          <p:cNvSpPr>
            <a:spLocks noGrp="1"/>
          </p:cNvSpPr>
          <p:nvPr>
            <p:ph idx="1"/>
          </p:nvPr>
        </p:nvSpPr>
        <p:spPr/>
        <p:txBody>
          <a:bodyPr>
            <a:normAutofit/>
          </a:bodyPr>
          <a:lstStyle/>
          <a:p>
            <a:r>
              <a:rPr lang="en-US" dirty="0"/>
              <a:t>Tell us more about your approach to changes in your TA?</a:t>
            </a:r>
          </a:p>
          <a:p>
            <a:r>
              <a:rPr lang="en-US" dirty="0"/>
              <a:t>What challenges have you experienced in designing or delivering TA?</a:t>
            </a:r>
          </a:p>
          <a:p>
            <a:r>
              <a:rPr lang="en-US" dirty="0"/>
              <a:t>What strategies are you using to address these challenges?</a:t>
            </a:r>
          </a:p>
          <a:p>
            <a:pPr marL="0" indent="0">
              <a:buNone/>
            </a:pPr>
            <a:endParaRPr lang="en-US" dirty="0"/>
          </a:p>
        </p:txBody>
      </p:sp>
    </p:spTree>
    <p:extLst>
      <p:ext uri="{BB962C8B-B14F-4D97-AF65-F5344CB8AC3E}">
        <p14:creationId xmlns:p14="http://schemas.microsoft.com/office/powerpoint/2010/main" val="191124234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FD09-F4FA-47C1-B583-22A81E590D31}"/>
              </a:ext>
            </a:extLst>
          </p:cNvPr>
          <p:cNvSpPr>
            <a:spLocks noGrp="1"/>
          </p:cNvSpPr>
          <p:nvPr>
            <p:ph type="title"/>
          </p:nvPr>
        </p:nvSpPr>
        <p:spPr/>
        <p:txBody>
          <a:bodyPr/>
          <a:lstStyle/>
          <a:p>
            <a:r>
              <a:rPr lang="en-US" dirty="0"/>
              <a:t>Question #4:</a:t>
            </a:r>
          </a:p>
        </p:txBody>
      </p:sp>
      <p:sp>
        <p:nvSpPr>
          <p:cNvPr id="3" name="Content Placeholder 2">
            <a:extLst>
              <a:ext uri="{FF2B5EF4-FFF2-40B4-BE49-F238E27FC236}">
                <a16:creationId xmlns:a16="http://schemas.microsoft.com/office/drawing/2014/main" id="{A309827D-7FE8-4639-BA18-B82C3DD99059}"/>
              </a:ext>
            </a:extLst>
          </p:cNvPr>
          <p:cNvSpPr>
            <a:spLocks noGrp="1"/>
          </p:cNvSpPr>
          <p:nvPr>
            <p:ph idx="1"/>
          </p:nvPr>
        </p:nvSpPr>
        <p:spPr/>
        <p:txBody>
          <a:bodyPr>
            <a:normAutofit/>
          </a:bodyPr>
          <a:lstStyle/>
          <a:p>
            <a:r>
              <a:rPr lang="en-US" sz="3200" dirty="0"/>
              <a:t>In the Q&amp;A Box, please tell us:</a:t>
            </a:r>
          </a:p>
          <a:p>
            <a:pPr marL="457200" lvl="1" indent="0">
              <a:buNone/>
            </a:pPr>
            <a:endParaRPr lang="en-US" sz="2800" dirty="0"/>
          </a:p>
          <a:p>
            <a:pPr lvl="1"/>
            <a:r>
              <a:rPr lang="en-US" sz="2800" dirty="0"/>
              <a:t>What did you like about the format of the meeting?  </a:t>
            </a:r>
          </a:p>
          <a:p>
            <a:pPr marL="457200" lvl="1" indent="0">
              <a:buNone/>
            </a:pPr>
            <a:endParaRPr lang="en-US" sz="2800" dirty="0"/>
          </a:p>
          <a:p>
            <a:pPr lvl="1"/>
            <a:r>
              <a:rPr lang="en-US" sz="2800" dirty="0"/>
              <a:t>What could be different for our next call? </a:t>
            </a:r>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17628156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A2748A-B37E-4B03-B0EA-0F584E23126C}"/>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DBB1FC57-B9EF-48DA-829D-644058D44BA3}"/>
              </a:ext>
            </a:extLst>
          </p:cNvPr>
          <p:cNvSpPr>
            <a:spLocks noGrp="1"/>
          </p:cNvSpPr>
          <p:nvPr>
            <p:ph idx="1"/>
          </p:nvPr>
        </p:nvSpPr>
        <p:spPr/>
        <p:txBody>
          <a:bodyPr>
            <a:normAutofit fontScale="92500" lnSpcReduction="20000"/>
          </a:bodyPr>
          <a:lstStyle/>
          <a:p>
            <a:r>
              <a:rPr lang="en-US" b="1" dirty="0"/>
              <a:t>NCSI and ECTA</a:t>
            </a:r>
          </a:p>
          <a:p>
            <a:pPr lvl="1"/>
            <a:r>
              <a:rPr lang="en-US" dirty="0"/>
              <a:t>Gathered great resources from all the TA Centers</a:t>
            </a:r>
          </a:p>
          <a:p>
            <a:pPr lvl="1"/>
            <a:r>
              <a:rPr lang="en-US" dirty="0"/>
              <a:t>Both centers report a significant jump in website review of resources</a:t>
            </a:r>
          </a:p>
          <a:p>
            <a:r>
              <a:rPr lang="en-US" b="1" dirty="0"/>
              <a:t>NCSI, NCII, Parent Center Hub, IRIS, CADRE, PBIS, TIES, NTACT, NDBP, etc.</a:t>
            </a:r>
          </a:p>
          <a:p>
            <a:pPr lvl="1"/>
            <a:r>
              <a:rPr lang="en-US" dirty="0"/>
              <a:t>VIDEO  - Resources to support continuity of learning and back to school</a:t>
            </a:r>
          </a:p>
          <a:p>
            <a:r>
              <a:rPr lang="en-US" b="1" dirty="0"/>
              <a:t>All Centers </a:t>
            </a:r>
          </a:p>
          <a:p>
            <a:pPr lvl="1"/>
            <a:r>
              <a:rPr lang="en-US" dirty="0"/>
              <a:t>Participation in OSEP webinars</a:t>
            </a:r>
          </a:p>
          <a:p>
            <a:pPr lvl="1"/>
            <a:r>
              <a:rPr lang="en-US" dirty="0"/>
              <a:t>Collaboration with other centers to develop high quality resources</a:t>
            </a:r>
          </a:p>
          <a:p>
            <a:pPr lvl="1"/>
            <a:r>
              <a:rPr lang="en-US" dirty="0"/>
              <a:t>Sending resources to our EC and OSEP Newsletters</a:t>
            </a:r>
          </a:p>
          <a:p>
            <a:pPr marL="457200" lvl="1" indent="0">
              <a:buNone/>
            </a:pPr>
            <a:endParaRPr lang="en-US" dirty="0"/>
          </a:p>
          <a:p>
            <a:endParaRPr lang="en-US" dirty="0"/>
          </a:p>
          <a:p>
            <a:pPr lvl="1"/>
            <a:endParaRPr lang="en-US" dirty="0"/>
          </a:p>
        </p:txBody>
      </p:sp>
    </p:spTree>
    <p:extLst>
      <p:ext uri="{BB962C8B-B14F-4D97-AF65-F5344CB8AC3E}">
        <p14:creationId xmlns:p14="http://schemas.microsoft.com/office/powerpoint/2010/main" val="406715242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2CF8-6A83-46B9-BAE4-370F730FD81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570F721A-C655-4C26-A939-B7AB65E67F6F}"/>
              </a:ext>
            </a:extLst>
          </p:cNvPr>
          <p:cNvSpPr>
            <a:spLocks noGrp="1"/>
          </p:cNvSpPr>
          <p:nvPr>
            <p:ph idx="1"/>
          </p:nvPr>
        </p:nvSpPr>
        <p:spPr/>
        <p:txBody>
          <a:bodyPr/>
          <a:lstStyle/>
          <a:p>
            <a:r>
              <a:rPr lang="en-US" dirty="0"/>
              <a:t>Compile the information from polling and Q&amp;A and set agenda for our next call.</a:t>
            </a:r>
          </a:p>
          <a:p>
            <a:endParaRPr lang="en-US" dirty="0"/>
          </a:p>
          <a:p>
            <a:r>
              <a:rPr lang="en-US" dirty="0"/>
              <a:t>Next call with be scheduled for October 2020.</a:t>
            </a:r>
          </a:p>
          <a:p>
            <a:endParaRPr lang="en-US" dirty="0"/>
          </a:p>
          <a:p>
            <a:r>
              <a:rPr lang="en-US" dirty="0"/>
              <a:t>More information will be provided on the development of a TA&amp;D Network Listserv. </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7315001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EDA0-CDE7-4BE4-9F7D-93CE3ACF1AA2}"/>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7DE2FFC-E05B-41A6-B6B8-CF0EF1CB76CE}"/>
              </a:ext>
            </a:extLst>
          </p:cNvPr>
          <p:cNvSpPr>
            <a:spLocks noGrp="1"/>
          </p:cNvSpPr>
          <p:nvPr>
            <p:ph idx="1"/>
          </p:nvPr>
        </p:nvSpPr>
        <p:spPr/>
        <p:txBody>
          <a:bodyPr/>
          <a:lstStyle/>
          <a:p>
            <a:r>
              <a:rPr lang="en-US" dirty="0"/>
              <a:t>Just a reminder how stressful this time is and to remember to provide a lot of self-care.</a:t>
            </a:r>
          </a:p>
          <a:p>
            <a:r>
              <a:rPr lang="en-US" dirty="0"/>
              <a:t>Remember to contact your Project Officer with any questions</a:t>
            </a:r>
          </a:p>
          <a:p>
            <a:r>
              <a:rPr lang="en-US" dirty="0"/>
              <a:t>Take some time off – it’s summer!</a:t>
            </a:r>
          </a:p>
          <a:p>
            <a:r>
              <a:rPr lang="en-US" dirty="0"/>
              <a:t>Stay healthy</a:t>
            </a:r>
          </a:p>
          <a:p>
            <a:r>
              <a:rPr lang="en-US" dirty="0"/>
              <a:t>Hope that we soon can be together in person…</a:t>
            </a:r>
          </a:p>
        </p:txBody>
      </p:sp>
    </p:spTree>
    <p:extLst>
      <p:ext uri="{BB962C8B-B14F-4D97-AF65-F5344CB8AC3E}">
        <p14:creationId xmlns:p14="http://schemas.microsoft.com/office/powerpoint/2010/main" val="22471607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FE700B-B367-41C9-AE8B-91353D8D1D19}"/>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2CFC609A-905B-4A68-B0E7-815417CC8E81}"/>
              </a:ext>
            </a:extLst>
          </p:cNvPr>
          <p:cNvSpPr>
            <a:spLocks noGrp="1"/>
          </p:cNvSpPr>
          <p:nvPr>
            <p:ph idx="1"/>
          </p:nvPr>
        </p:nvSpPr>
        <p:spPr/>
        <p:txBody>
          <a:bodyPr>
            <a:normAutofit/>
          </a:bodyPr>
          <a:lstStyle/>
          <a:p>
            <a:r>
              <a:rPr lang="en-US" dirty="0"/>
              <a:t>ED/OSEP websites on Guidance and Resources in relation to COVID-19, distance learning and returning to school</a:t>
            </a:r>
          </a:p>
          <a:p>
            <a:r>
              <a:rPr lang="en-US" dirty="0"/>
              <a:t>Quarterly calls</a:t>
            </a:r>
          </a:p>
          <a:p>
            <a:r>
              <a:rPr lang="en-US" dirty="0"/>
              <a:t>Polling and Q&amp;A</a:t>
            </a:r>
          </a:p>
          <a:p>
            <a:r>
              <a:rPr lang="en-US" dirty="0"/>
              <a:t>TA Center Shares</a:t>
            </a:r>
          </a:p>
          <a:p>
            <a:r>
              <a:rPr lang="en-US" dirty="0"/>
              <a:t>Next Steps</a:t>
            </a:r>
          </a:p>
          <a:p>
            <a:endParaRPr lang="en-US" dirty="0"/>
          </a:p>
          <a:p>
            <a:endParaRPr lang="en-US" dirty="0"/>
          </a:p>
        </p:txBody>
      </p:sp>
    </p:spTree>
    <p:extLst>
      <p:ext uri="{BB962C8B-B14F-4D97-AF65-F5344CB8AC3E}">
        <p14:creationId xmlns:p14="http://schemas.microsoft.com/office/powerpoint/2010/main" val="23234954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4348-E5E3-45E5-A832-813071AB63AD}"/>
              </a:ext>
            </a:extLst>
          </p:cNvPr>
          <p:cNvSpPr>
            <a:spLocks noGrp="1"/>
          </p:cNvSpPr>
          <p:nvPr>
            <p:ph type="title"/>
          </p:nvPr>
        </p:nvSpPr>
        <p:spPr/>
        <p:txBody>
          <a:bodyPr/>
          <a:lstStyle/>
          <a:p>
            <a:r>
              <a:rPr lang="en-US" dirty="0"/>
              <a:t>ED/OSEP Guidance and Resources</a:t>
            </a:r>
          </a:p>
        </p:txBody>
      </p:sp>
      <p:sp>
        <p:nvSpPr>
          <p:cNvPr id="3" name="Content Placeholder 2">
            <a:extLst>
              <a:ext uri="{FF2B5EF4-FFF2-40B4-BE49-F238E27FC236}">
                <a16:creationId xmlns:a16="http://schemas.microsoft.com/office/drawing/2014/main" id="{8131C00F-95CB-4980-BB65-F894CBA5FA11}"/>
              </a:ext>
            </a:extLst>
          </p:cNvPr>
          <p:cNvSpPr>
            <a:spLocks noGrp="1"/>
          </p:cNvSpPr>
          <p:nvPr>
            <p:ph idx="1"/>
          </p:nvPr>
        </p:nvSpPr>
        <p:spPr>
          <a:xfrm>
            <a:off x="533400" y="838200"/>
            <a:ext cx="11430000" cy="5029200"/>
          </a:xfrm>
        </p:spPr>
        <p:txBody>
          <a:bodyPr>
            <a:normAutofit lnSpcReduction="10000"/>
          </a:bodyPr>
          <a:lstStyle/>
          <a:p>
            <a:pPr marL="0" indent="0">
              <a:buNone/>
            </a:pPr>
            <a:endParaRPr lang="en-US" sz="2600" b="1" dirty="0"/>
          </a:p>
          <a:p>
            <a:pPr marL="0" indent="0">
              <a:buNone/>
            </a:pPr>
            <a:r>
              <a:rPr lang="en-US" sz="3100" b="1" dirty="0"/>
              <a:t>Department of Education - </a:t>
            </a:r>
            <a:r>
              <a:rPr lang="en-US" sz="3100" b="1" dirty="0">
                <a:hlinkClick r:id="rId3"/>
              </a:rPr>
              <a:t>https://www.ed.gov/coronavirus</a:t>
            </a:r>
            <a:endParaRPr lang="en-US" sz="3100" b="1" dirty="0"/>
          </a:p>
          <a:p>
            <a:pPr marL="0" indent="0">
              <a:buNone/>
            </a:pPr>
            <a:endParaRPr lang="en-US" sz="3100" b="1" dirty="0"/>
          </a:p>
          <a:p>
            <a:pPr lvl="1"/>
            <a:r>
              <a:rPr lang="en-US" sz="2700" b="1" dirty="0"/>
              <a:t>Office of Elementary and Secondary Education (OESE) –</a:t>
            </a:r>
          </a:p>
          <a:p>
            <a:pPr lvl="2"/>
            <a:r>
              <a:rPr lang="en-US" sz="2700" b="1" dirty="0">
                <a:hlinkClick r:id="rId4"/>
              </a:rPr>
              <a:t>https://oese.ed.gov/resources/</a:t>
            </a:r>
            <a:endParaRPr lang="en-US" sz="2700" b="1" dirty="0"/>
          </a:p>
          <a:p>
            <a:pPr marL="0" indent="0">
              <a:buNone/>
            </a:pPr>
            <a:endParaRPr lang="en-US" sz="3100" dirty="0"/>
          </a:p>
          <a:p>
            <a:pPr marL="171450" indent="0">
              <a:buNone/>
            </a:pPr>
            <a:r>
              <a:rPr lang="en-US" sz="3100" dirty="0"/>
              <a:t>	</a:t>
            </a:r>
          </a:p>
          <a:p>
            <a:pPr marL="171450" indent="0">
              <a:buNone/>
            </a:pPr>
            <a:endParaRPr lang="en-US" dirty="0"/>
          </a:p>
        </p:txBody>
      </p:sp>
    </p:spTree>
    <p:extLst>
      <p:ext uri="{BB962C8B-B14F-4D97-AF65-F5344CB8AC3E}">
        <p14:creationId xmlns:p14="http://schemas.microsoft.com/office/powerpoint/2010/main" val="23668657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A0FF-973A-420B-B2EC-895705798C7F}"/>
              </a:ext>
            </a:extLst>
          </p:cNvPr>
          <p:cNvSpPr>
            <a:spLocks noGrp="1"/>
          </p:cNvSpPr>
          <p:nvPr>
            <p:ph type="title"/>
          </p:nvPr>
        </p:nvSpPr>
        <p:spPr/>
        <p:txBody>
          <a:bodyPr/>
          <a:lstStyle/>
          <a:p>
            <a:r>
              <a:rPr lang="en-US" dirty="0"/>
              <a:t>ED/OSEP Guidance and Resources</a:t>
            </a:r>
          </a:p>
        </p:txBody>
      </p:sp>
      <p:sp>
        <p:nvSpPr>
          <p:cNvPr id="3" name="Content Placeholder 2">
            <a:extLst>
              <a:ext uri="{FF2B5EF4-FFF2-40B4-BE49-F238E27FC236}">
                <a16:creationId xmlns:a16="http://schemas.microsoft.com/office/drawing/2014/main" id="{4649F01B-E729-494C-8156-718FC8DA7AB4}"/>
              </a:ext>
            </a:extLst>
          </p:cNvPr>
          <p:cNvSpPr>
            <a:spLocks noGrp="1"/>
          </p:cNvSpPr>
          <p:nvPr>
            <p:ph idx="1"/>
          </p:nvPr>
        </p:nvSpPr>
        <p:spPr/>
        <p:txBody>
          <a:bodyPr>
            <a:normAutofit fontScale="25000" lnSpcReduction="20000"/>
          </a:bodyPr>
          <a:lstStyle/>
          <a:p>
            <a:r>
              <a:rPr lang="en-US" sz="9600" b="1" dirty="0"/>
              <a:t>Office of Special Education (OSEP)  	</a:t>
            </a:r>
          </a:p>
          <a:p>
            <a:pPr lvl="1"/>
            <a:r>
              <a:rPr lang="en-US" sz="9200" b="1" dirty="0">
                <a:hlinkClick r:id="rId3"/>
              </a:rPr>
              <a:t>https://www2.ed.gov/about/offices/list/osers/osep/index.html</a:t>
            </a:r>
            <a:endParaRPr lang="en-US" sz="9200" b="1" i="1" dirty="0"/>
          </a:p>
          <a:p>
            <a:pPr lvl="1"/>
            <a:endParaRPr lang="en-US" sz="9600" b="1" i="1" dirty="0"/>
          </a:p>
          <a:p>
            <a:pPr lvl="1"/>
            <a:r>
              <a:rPr lang="en-US" sz="9600" b="1" i="1" dirty="0"/>
              <a:t>OSEP Ideas That Work website – Continuity of Learning during COVID </a:t>
            </a:r>
            <a:r>
              <a:rPr lang="en-US" sz="9600" b="1" dirty="0">
                <a:hlinkClick r:id="rId4"/>
              </a:rPr>
              <a:t>https://osepideasthatwork.org/continuity-learning-during-covid-19</a:t>
            </a:r>
            <a:endParaRPr lang="en-US" sz="9600" b="1" dirty="0"/>
          </a:p>
          <a:p>
            <a:pPr lvl="1"/>
            <a:endParaRPr lang="en-US" sz="9600" b="1" i="1" dirty="0"/>
          </a:p>
          <a:p>
            <a:pPr lvl="1"/>
            <a:r>
              <a:rPr lang="en-US" sz="9600" b="1" i="1" dirty="0"/>
              <a:t>OSEP Newsletter </a:t>
            </a:r>
            <a:r>
              <a:rPr lang="en-US" sz="9600" dirty="0"/>
              <a:t>– </a:t>
            </a:r>
            <a:r>
              <a:rPr lang="en-US" sz="9600" b="1" dirty="0">
                <a:hlinkClick r:id="rId5"/>
              </a:rPr>
              <a:t>https://sites.ed.gov/idea/newsletters/</a:t>
            </a:r>
            <a:endParaRPr lang="en-US" sz="9600" b="1" dirty="0"/>
          </a:p>
          <a:p>
            <a:pPr lvl="1"/>
            <a:endParaRPr lang="en-US" sz="9600" b="1" i="1" dirty="0"/>
          </a:p>
          <a:p>
            <a:pPr lvl="1"/>
            <a:r>
              <a:rPr lang="en-US" sz="9600" b="1" i="1" dirty="0"/>
              <a:t>Early Learning Newsletter - </a:t>
            </a:r>
            <a:r>
              <a:rPr lang="en-US" sz="9600" b="1" dirty="0">
                <a:hlinkClick r:id="rId6"/>
              </a:rPr>
              <a:t>https://www2.ed.gov/about/inits/ed/earlylearning/newsletter.html</a:t>
            </a:r>
            <a:endParaRPr lang="en-US" sz="9600" b="1" dirty="0"/>
          </a:p>
          <a:p>
            <a:pPr marL="0" indent="0">
              <a:buNone/>
            </a:pPr>
            <a:endParaRPr lang="en-US" sz="9600" dirty="0"/>
          </a:p>
          <a:p>
            <a:endParaRPr lang="en-US" dirty="0"/>
          </a:p>
        </p:txBody>
      </p:sp>
    </p:spTree>
    <p:extLst>
      <p:ext uri="{BB962C8B-B14F-4D97-AF65-F5344CB8AC3E}">
        <p14:creationId xmlns:p14="http://schemas.microsoft.com/office/powerpoint/2010/main" val="572495795"/>
      </p:ext>
    </p:extLst>
  </p:cSld>
  <p:clrMapOvr>
    <a:masterClrMapping/>
  </p:clrMapOvr>
  <p:transition>
    <p:fade/>
  </p:transition>
</p:sld>
</file>

<file path=ppt/theme/theme1.xml><?xml version="1.0" encoding="utf-8"?>
<a:theme xmlns:a="http://schemas.openxmlformats.org/drawingml/2006/main" name="OSERS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D1E1209F-CA1C-4DF4-A5F1-644AAB97B3EA}" vid="{7F51FD93-7FB5-4310-B221-894F3963463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SERS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EP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D1E1209F-CA1C-4DF4-A5F1-644AAB97B3EA}" vid="{B1D25532-41F2-4692-A756-E833BC732E5E}"/>
    </a:ext>
  </a:extLst>
</a:theme>
</file>

<file path=ppt/theme/theme3.xml><?xml version="1.0" encoding="utf-8"?>
<a:theme xmlns:a="http://schemas.openxmlformats.org/drawingml/2006/main" name="OSEP-IDE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D1E1209F-CA1C-4DF4-A5F1-644AAB97B3EA}" vid="{3EE05755-4BA1-41F7-82FD-61257EA95090}"/>
    </a:ext>
  </a:extLst>
</a:theme>
</file>

<file path=ppt/theme/theme4.xml><?xml version="1.0" encoding="utf-8"?>
<a:theme xmlns:a="http://schemas.openxmlformats.org/drawingml/2006/main" name="RS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D1E1209F-CA1C-4DF4-A5F1-644AAB97B3EA}" vid="{991D1467-A8D6-4680-9FAC-7118FCC1A235}"/>
    </a:ext>
  </a:extLst>
</a:theme>
</file>

<file path=ppt/theme/theme5.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6.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SEP-IDE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  Read-Only" id="{66AB174D-EEBC-4E60-99DE-55AF4B3E94E0}" vid="{096D898F-9DF4-4521-834C-D3ACA342EF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792FD385D7444C85857B3C4B832346" ma:contentTypeVersion="11" ma:contentTypeDescription="Create a new document." ma:contentTypeScope="" ma:versionID="ecea5c2ce25630850469cd990683a625">
  <xsd:schema xmlns:xsd="http://www.w3.org/2001/XMLSchema" xmlns:xs="http://www.w3.org/2001/XMLSchema" xmlns:p="http://schemas.microsoft.com/office/2006/metadata/properties" xmlns:ns2="04a9aeb6-62a3-4e10-8746-b30843c659ea" xmlns:ns3="77ec9820-26bd-48b1-b406-a2e69b9fc0b8" targetNamespace="http://schemas.microsoft.com/office/2006/metadata/properties" ma:root="true" ma:fieldsID="c929934bfaf7f54a84a95adc35c7ab78" ns2:_="" ns3:_="">
    <xsd:import namespace="04a9aeb6-62a3-4e10-8746-b30843c659ea"/>
    <xsd:import namespace="77ec9820-26bd-48b1-b406-a2e69b9fc0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9aeb6-62a3-4e10-8746-b30843c65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ec9820-26bd-48b1-b406-a2e69b9fc0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217BE2-2741-4E9D-B9E1-A30D5E0BF2F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7ec9820-26bd-48b1-b406-a2e69b9fc0b8"/>
    <ds:schemaRef ds:uri="04a9aeb6-62a3-4e10-8746-b30843c659ea"/>
    <ds:schemaRef ds:uri="http://www.w3.org/XML/1998/namespace"/>
    <ds:schemaRef ds:uri="http://purl.org/dc/dcmitype/"/>
  </ds:schemaRefs>
</ds:datastoreItem>
</file>

<file path=customXml/itemProps2.xml><?xml version="1.0" encoding="utf-8"?>
<ds:datastoreItem xmlns:ds="http://schemas.openxmlformats.org/officeDocument/2006/customXml" ds:itemID="{4461E55E-4D67-42E2-8851-04A1C784AE7A}">
  <ds:schemaRefs>
    <ds:schemaRef ds:uri="http://schemas.microsoft.com/sharepoint/v3/contenttype/forms"/>
  </ds:schemaRefs>
</ds:datastoreItem>
</file>

<file path=customXml/itemProps3.xml><?xml version="1.0" encoding="utf-8"?>
<ds:datastoreItem xmlns:ds="http://schemas.openxmlformats.org/officeDocument/2006/customXml" ds:itemID="{CB63B538-EA85-4B1F-96C4-786F6692B2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9aeb6-62a3-4e10-8746-b30843c659ea"/>
    <ds:schemaRef ds:uri="77ec9820-26bd-48b1-b406-a2e69b9fc0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OSERS--Boilerplate Slides--01-29-2020</Template>
  <TotalTime>2358</TotalTime>
  <Words>2893</Words>
  <Application>Microsoft Office PowerPoint</Application>
  <PresentationFormat>Widescreen</PresentationFormat>
  <Paragraphs>412</Paragraphs>
  <Slides>61</Slides>
  <Notes>47</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61</vt:i4>
      </vt:variant>
    </vt:vector>
  </HeadingPairs>
  <TitlesOfParts>
    <vt:vector size="90" baseType="lpstr">
      <vt:lpstr>&amp;quot</vt:lpstr>
      <vt:lpstr>Arial</vt:lpstr>
      <vt:lpstr>Arial Narrow</vt:lpstr>
      <vt:lpstr>Calibri</vt:lpstr>
      <vt:lpstr>Century Gothic</vt:lpstr>
      <vt:lpstr>IBM Plex Sans</vt:lpstr>
      <vt:lpstr>IBM Plex Sans Condensed</vt:lpstr>
      <vt:lpstr>IBM Plex Sans Condensed Medium</vt:lpstr>
      <vt:lpstr>IBM Plex Sans Condensed SemiBold</vt:lpstr>
      <vt:lpstr>IBM Plex Sans Light</vt:lpstr>
      <vt:lpstr>IBM Plex Sans Medium</vt:lpstr>
      <vt:lpstr>ITC Franklin Gothic Std Bk Cd</vt:lpstr>
      <vt:lpstr>Montserrat</vt:lpstr>
      <vt:lpstr>Roboto</vt:lpstr>
      <vt:lpstr>Roboto Slab</vt:lpstr>
      <vt:lpstr>Symbol</vt:lpstr>
      <vt:lpstr>Tahoma</vt:lpstr>
      <vt:lpstr>Verdana</vt:lpstr>
      <vt:lpstr>Wingdings</vt:lpstr>
      <vt:lpstr>Wingdings 3</vt:lpstr>
      <vt:lpstr>OSERS Design Masters</vt:lpstr>
      <vt:lpstr>OSEP Design Masters</vt:lpstr>
      <vt:lpstr>OSEP-IDEA Design Masters</vt:lpstr>
      <vt:lpstr>RSA Design Masters</vt:lpstr>
      <vt:lpstr>2018 NCII PPT</vt:lpstr>
      <vt:lpstr>Marina</vt:lpstr>
      <vt:lpstr>1_2018 NCII PPT</vt:lpstr>
      <vt:lpstr>Simple Light</vt:lpstr>
      <vt:lpstr>1_OSEP-IDEA Design Masters</vt:lpstr>
      <vt:lpstr>2020 OSEP Project Directors' Virtual Meeting: Technical Assistance and Dissemination Program (84.326)</vt:lpstr>
      <vt:lpstr>Logistics</vt:lpstr>
      <vt:lpstr>OSEP Staff: </vt:lpstr>
      <vt:lpstr>TA&amp;D Network</vt:lpstr>
      <vt:lpstr>TA&amp;D Network</vt:lpstr>
      <vt:lpstr>Thank You!</vt:lpstr>
      <vt:lpstr>Agenda:</vt:lpstr>
      <vt:lpstr>ED/OSEP Guidance and Resources</vt:lpstr>
      <vt:lpstr>ED/OSEP Guidance and Resources</vt:lpstr>
      <vt:lpstr>MSIP Updates  </vt:lpstr>
      <vt:lpstr>MSIP Updates  </vt:lpstr>
      <vt:lpstr>MSIP Updates</vt:lpstr>
      <vt:lpstr>COVID-19 and changes in TA</vt:lpstr>
      <vt:lpstr>Questions from the field:</vt:lpstr>
      <vt:lpstr>OSEP’s Vision for TA&amp;D Network Calls </vt:lpstr>
      <vt:lpstr>OSEP’s Vision for TA&amp;D Network Calls </vt:lpstr>
      <vt:lpstr>Polling – prioritize interest in topics </vt:lpstr>
      <vt:lpstr>Polling Question #1</vt:lpstr>
      <vt:lpstr>Question #1</vt:lpstr>
      <vt:lpstr>Question #2 </vt:lpstr>
      <vt:lpstr>Question #3 </vt:lpstr>
      <vt:lpstr>Highlighted TA&amp;D Grantees</vt:lpstr>
      <vt:lpstr>How Covid-19 has changed the way we provide TA</vt:lpstr>
      <vt:lpstr>Three changes in our Technical Assistance:</vt:lpstr>
      <vt:lpstr>Distance Learning (DL)  Organizing Framework</vt:lpstr>
      <vt:lpstr>  Series Topics …</vt:lpstr>
      <vt:lpstr>  Series Topics, continued…</vt:lpstr>
      <vt:lpstr>Begin with the end in mind</vt:lpstr>
      <vt:lpstr>Video Series for Parents: Helping My Child with: </vt:lpstr>
      <vt:lpstr>Video 1: Helping Your Child with Routines at Home</vt:lpstr>
      <vt:lpstr>Intensive TA:  Examples of Remote Work</vt:lpstr>
      <vt:lpstr>Targeted TA </vt:lpstr>
      <vt:lpstr>Let’s Chat…</vt:lpstr>
      <vt:lpstr>Thank you and a call to further action in support of learning for ALL!</vt:lpstr>
      <vt:lpstr>TITLE</vt:lpstr>
      <vt:lpstr>Emerging Work in  Communication for Children  Who are Deaf-Blind</vt:lpstr>
      <vt:lpstr>An Early Communication Learning Map for Students Who are Deaf-Blind</vt:lpstr>
      <vt:lpstr>An Example - Early Communication Skills from the Foundational Map</vt:lpstr>
      <vt:lpstr>Goal, Process, Etc. </vt:lpstr>
      <vt:lpstr>MoDBTAP’s Usage of Universal Core </vt:lpstr>
      <vt:lpstr>MoDBTAP</vt:lpstr>
      <vt:lpstr>Tactile Symbol Adaptations</vt:lpstr>
      <vt:lpstr>Links</vt:lpstr>
      <vt:lpstr>Supporting Delivery of Intensive Intervention Virtually</vt:lpstr>
      <vt:lpstr>Educator Perspective of Virtual Intervention Delivery</vt:lpstr>
      <vt:lpstr>Learning from Educators Doing the Work: Virtual Community of Practice Vision</vt:lpstr>
      <vt:lpstr>Structure and Objectives</vt:lpstr>
      <vt:lpstr>Participants</vt:lpstr>
      <vt:lpstr>Jackie Perry Segue Institute for Learning Central Falls, RI</vt:lpstr>
      <vt:lpstr>CoP Final (Draft!) Product Examples</vt:lpstr>
      <vt:lpstr>CoP Final (Draft!) Product Examples</vt:lpstr>
      <vt:lpstr>CoP Final (Draft!) Product Examples</vt:lpstr>
      <vt:lpstr> Lessons Learned and Take-Aways</vt:lpstr>
      <vt:lpstr>Next Steps</vt:lpstr>
      <vt:lpstr>NCII Tools to Support Virtual Intensive Intervention</vt:lpstr>
      <vt:lpstr>Questions or COmments</vt:lpstr>
      <vt:lpstr>NCII Disclaimer</vt:lpstr>
      <vt:lpstr>Challenges and Strategies</vt:lpstr>
      <vt:lpstr>Question #4:</vt:lpstr>
      <vt:lpstr>Next Steps</vt:lpstr>
      <vt:lpstr>Thank you!</vt:lpstr>
    </vt:vector>
  </TitlesOfParts>
  <Manager>Paul.Steenen@ed.gov</Manager>
  <Company>U.S. Department of Education, OSERS</Company>
  <LinksUpToDate>false</LinksUpToDate>
  <SharedDoc>false</SharedDoc>
  <HyperlinkBase>www.ed.gov/osers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OSERS Boiler Plate Slides</dc:title>
  <dc:subject>Special Education and Rehabilitative Services</dc:subject>
  <dc:creator>Rhodes, Geoffrey</dc:creator>
  <cp:keywords>OSERS, Boiler Plate</cp:keywords>
  <cp:lastModifiedBy>Marx, Teri</cp:lastModifiedBy>
  <cp:revision>673</cp:revision>
  <cp:lastPrinted>2019-09-13T14:52:07Z</cp:lastPrinted>
  <dcterms:created xsi:type="dcterms:W3CDTF">2020-02-03T21:48:01Z</dcterms:created>
  <dcterms:modified xsi:type="dcterms:W3CDTF">2020-07-17T20:46:07Z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0x010100AD792FD385D7444C85857B3C4B832346</vt:lpwstr>
  </property>
</Properties>
</file>